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0" r:id="rId5"/>
    <p:sldId id="259" r:id="rId6"/>
    <p:sldId id="261" r:id="rId7"/>
    <p:sldId id="262" r:id="rId8"/>
    <p:sldId id="263" r:id="rId9"/>
    <p:sldId id="265" r:id="rId10"/>
    <p:sldId id="277" r:id="rId11"/>
    <p:sldId id="266" r:id="rId12"/>
    <p:sldId id="267" r:id="rId13"/>
    <p:sldId id="268" r:id="rId14"/>
    <p:sldId id="269" r:id="rId15"/>
    <p:sldId id="270" r:id="rId16"/>
    <p:sldId id="271" r:id="rId17"/>
    <p:sldId id="272" r:id="rId18"/>
    <p:sldId id="273" r:id="rId19"/>
    <p:sldId id="274" r:id="rId20"/>
    <p:sldId id="275" r:id="rId21"/>
    <p:sldId id="276" r:id="rId22"/>
    <p:sldId id="278" r:id="rId23"/>
    <p:sldId id="264"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3" d="100"/>
          <a:sy n="83" d="100"/>
        </p:scale>
        <p:origin x="643"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8/20/2024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8/20/2024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8/20/2024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8/20/2024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8/20/2024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8/20/2024</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hyperlink" Target="https://www.cdc.gov/legionella/downloads/toolkit.pdf" TargetMode="External"/><Relationship Id="rId2" Type="http://schemas.openxmlformats.org/officeDocument/2006/relationships/hyperlink" Target="https://www.cdc.gov/legionella/downloads/fs-legionella-clinicians.pdf" TargetMode="External"/><Relationship Id="rId1" Type="http://schemas.openxmlformats.org/officeDocument/2006/relationships/slideLayout" Target="../slideLayouts/slideLayout1.xml"/><Relationship Id="rId6" Type="http://schemas.openxmlformats.org/officeDocument/2006/relationships/hyperlink" Target="https://www.techstreet.com/ashrae/standards/ashrae-188-2018?product_id=2020895" TargetMode="External"/><Relationship Id="rId5" Type="http://schemas.openxmlformats.org/officeDocument/2006/relationships/hyperlink" Target="https://www.cms.gov/medicare/provider-enrollment-and-certification/surveycertificationgeninfo/downloads/survey-and-cert-letter-17-30.pdf" TargetMode="External"/><Relationship Id="rId4" Type="http://schemas.openxmlformats.org/officeDocument/2006/relationships/hyperlink" Target="https://www.cdc.gov/legionella/downloads/fs-legionnaires.pdf"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Waterborne pathogens-building a water management plan 101</a:t>
            </a:r>
          </a:p>
        </p:txBody>
      </p:sp>
      <p:sp>
        <p:nvSpPr>
          <p:cNvPr id="3" name="Subtitle 2"/>
          <p:cNvSpPr>
            <a:spLocks noGrp="1"/>
          </p:cNvSpPr>
          <p:nvPr>
            <p:ph type="subTitle" idx="1"/>
          </p:nvPr>
        </p:nvSpPr>
        <p:spPr>
          <a:xfrm>
            <a:off x="6137189" y="5215467"/>
            <a:ext cx="5964666" cy="1947333"/>
          </a:xfrm>
        </p:spPr>
        <p:txBody>
          <a:bodyPr/>
          <a:lstStyle/>
          <a:p>
            <a:pPr algn="r"/>
            <a:r>
              <a:rPr lang="en-US" dirty="0"/>
              <a:t>Maxcey Smith, BSN, RN, CPHQ</a:t>
            </a:r>
          </a:p>
          <a:p>
            <a:pPr algn="r"/>
            <a:r>
              <a:rPr lang="en-US" dirty="0"/>
              <a:t>Director of Quality/Safety Risk Coordinator</a:t>
            </a:r>
          </a:p>
          <a:p>
            <a:pPr algn="r"/>
            <a:r>
              <a:rPr lang="en-US" dirty="0"/>
              <a:t>	Nemaha County Hospital</a:t>
            </a:r>
          </a:p>
        </p:txBody>
      </p:sp>
    </p:spTree>
    <p:extLst>
      <p:ext uri="{BB962C8B-B14F-4D97-AF65-F5344CB8AC3E}">
        <p14:creationId xmlns:p14="http://schemas.microsoft.com/office/powerpoint/2010/main" val="23320439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800"/>
            <a:ext cx="8001000" cy="1124340"/>
          </a:xfrm>
        </p:spPr>
        <p:txBody>
          <a:bodyPr/>
          <a:lstStyle/>
          <a:p>
            <a:r>
              <a:rPr lang="en-US" dirty="0"/>
              <a:t>Identify risks</a:t>
            </a:r>
          </a:p>
        </p:txBody>
      </p:sp>
      <p:sp>
        <p:nvSpPr>
          <p:cNvPr id="3" name="Subtitle 2"/>
          <p:cNvSpPr>
            <a:spLocks noGrp="1"/>
          </p:cNvSpPr>
          <p:nvPr>
            <p:ph type="subTitle" idx="1"/>
          </p:nvPr>
        </p:nvSpPr>
        <p:spPr>
          <a:xfrm>
            <a:off x="684212" y="1940767"/>
            <a:ext cx="3738498" cy="3850433"/>
          </a:xfrm>
        </p:spPr>
        <p:txBody>
          <a:bodyPr/>
          <a:lstStyle/>
          <a:p>
            <a:pPr marL="342900" indent="-342900">
              <a:buFont typeface="Arial" panose="020B0604020202020204" pitchFamily="34" charset="0"/>
              <a:buChar char="•"/>
            </a:pPr>
            <a:r>
              <a:rPr lang="en-US" dirty="0"/>
              <a:t>Population served</a:t>
            </a:r>
          </a:p>
          <a:p>
            <a:pPr marL="342900" indent="-342900">
              <a:buFont typeface="Arial" panose="020B0604020202020204" pitchFamily="34" charset="0"/>
              <a:buChar char="•"/>
            </a:pPr>
            <a:r>
              <a:rPr lang="en-US" dirty="0"/>
              <a:t>Multiple units/floors/centralized hot water system</a:t>
            </a:r>
          </a:p>
          <a:p>
            <a:pPr marL="342900" indent="-342900">
              <a:buFont typeface="Arial" panose="020B0604020202020204" pitchFamily="34" charset="0"/>
              <a:buChar char="•"/>
            </a:pPr>
            <a:r>
              <a:rPr lang="en-US" dirty="0"/>
              <a:t>Device Risk Factors-Cooling towers, hot tub/spa, decorative fountains, central mister, atomizer, air washer, humidifier</a:t>
            </a:r>
          </a:p>
        </p:txBody>
      </p:sp>
      <p:pic>
        <p:nvPicPr>
          <p:cNvPr id="4" name="Picture 3"/>
          <p:cNvPicPr>
            <a:picLocks noChangeAspect="1"/>
          </p:cNvPicPr>
          <p:nvPr/>
        </p:nvPicPr>
        <p:blipFill>
          <a:blip r:embed="rId2"/>
          <a:stretch>
            <a:fillRect/>
          </a:stretch>
        </p:blipFill>
        <p:spPr>
          <a:xfrm>
            <a:off x="5131350" y="1940767"/>
            <a:ext cx="6296025" cy="4457700"/>
          </a:xfrm>
          <a:prstGeom prst="rect">
            <a:avLst/>
          </a:prstGeom>
        </p:spPr>
      </p:pic>
    </p:spTree>
    <p:extLst>
      <p:ext uri="{BB962C8B-B14F-4D97-AF65-F5344CB8AC3E}">
        <p14:creationId xmlns:p14="http://schemas.microsoft.com/office/powerpoint/2010/main" val="9382450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10904408" cy="779107"/>
          </a:xfrm>
        </p:spPr>
        <p:txBody>
          <a:bodyPr>
            <a:normAutofit fontScale="90000"/>
          </a:bodyPr>
          <a:lstStyle/>
          <a:p>
            <a:r>
              <a:rPr lang="en-US" dirty="0"/>
              <a:t>Establish a water management team </a:t>
            </a:r>
          </a:p>
        </p:txBody>
      </p:sp>
      <p:sp>
        <p:nvSpPr>
          <p:cNvPr id="3" name="Subtitle 2"/>
          <p:cNvSpPr>
            <a:spLocks noGrp="1"/>
          </p:cNvSpPr>
          <p:nvPr>
            <p:ph type="subTitle" idx="1"/>
          </p:nvPr>
        </p:nvSpPr>
        <p:spPr>
          <a:xfrm>
            <a:off x="684212" y="1847115"/>
            <a:ext cx="5259388" cy="4479039"/>
          </a:xfrm>
        </p:spPr>
        <p:txBody>
          <a:bodyPr/>
          <a:lstStyle/>
          <a:p>
            <a:pPr marL="342900" indent="-342900">
              <a:buFont typeface="Arial" panose="020B0604020202020204" pitchFamily="34" charset="0"/>
              <a:buChar char="•"/>
            </a:pPr>
            <a:r>
              <a:rPr lang="en-US" dirty="0"/>
              <a:t>Consider someone who understands accreditation standards and licensing requirements.</a:t>
            </a:r>
          </a:p>
          <a:p>
            <a:pPr marL="342900" indent="-342900">
              <a:buFont typeface="Arial" panose="020B0604020202020204" pitchFamily="34" charset="0"/>
              <a:buChar char="•"/>
            </a:pPr>
            <a:r>
              <a:rPr lang="en-US" dirty="0"/>
              <a:t>Someone with expertise in infection prevention.</a:t>
            </a:r>
          </a:p>
          <a:p>
            <a:pPr marL="342900" indent="-342900">
              <a:buFont typeface="Arial" panose="020B0604020202020204" pitchFamily="34" charset="0"/>
              <a:buChar char="•"/>
            </a:pPr>
            <a:r>
              <a:rPr lang="en-US" dirty="0"/>
              <a:t>A clinician with expertise in infectious diseases.</a:t>
            </a:r>
          </a:p>
          <a:p>
            <a:pPr marL="342900" indent="-342900">
              <a:buFont typeface="Arial" panose="020B0604020202020204" pitchFamily="34" charset="0"/>
              <a:buChar char="•"/>
            </a:pPr>
            <a:r>
              <a:rPr lang="en-US" dirty="0"/>
              <a:t>Risk and quality management staff.</a:t>
            </a:r>
          </a:p>
          <a:p>
            <a:endParaRPr lang="en-US" dirty="0"/>
          </a:p>
        </p:txBody>
      </p:sp>
      <p:pic>
        <p:nvPicPr>
          <p:cNvPr id="4" name="Picture 3"/>
          <p:cNvPicPr>
            <a:picLocks noChangeAspect="1"/>
          </p:cNvPicPr>
          <p:nvPr/>
        </p:nvPicPr>
        <p:blipFill>
          <a:blip r:embed="rId2"/>
          <a:stretch>
            <a:fillRect/>
          </a:stretch>
        </p:blipFill>
        <p:spPr>
          <a:xfrm>
            <a:off x="6136416" y="2486121"/>
            <a:ext cx="5760721" cy="3017520"/>
          </a:xfrm>
          <a:prstGeom prst="rect">
            <a:avLst/>
          </a:prstGeom>
        </p:spPr>
      </p:pic>
    </p:spTree>
    <p:extLst>
      <p:ext uri="{BB962C8B-B14F-4D97-AF65-F5344CB8AC3E}">
        <p14:creationId xmlns:p14="http://schemas.microsoft.com/office/powerpoint/2010/main" val="6934216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800"/>
            <a:ext cx="9868710" cy="695132"/>
          </a:xfrm>
        </p:spPr>
        <p:txBody>
          <a:bodyPr>
            <a:normAutofit fontScale="90000"/>
          </a:bodyPr>
          <a:lstStyle/>
          <a:p>
            <a:r>
              <a:rPr lang="en-US" dirty="0"/>
              <a:t>Describe your Building Water Systems Using Text</a:t>
            </a:r>
          </a:p>
        </p:txBody>
      </p:sp>
      <p:pic>
        <p:nvPicPr>
          <p:cNvPr id="4" name="Picture 3"/>
          <p:cNvPicPr>
            <a:picLocks noChangeAspect="1"/>
          </p:cNvPicPr>
          <p:nvPr/>
        </p:nvPicPr>
        <p:blipFill>
          <a:blip r:embed="rId2"/>
          <a:stretch>
            <a:fillRect/>
          </a:stretch>
        </p:blipFill>
        <p:spPr>
          <a:xfrm>
            <a:off x="684212" y="1945822"/>
            <a:ext cx="6667500" cy="2705100"/>
          </a:xfrm>
          <a:prstGeom prst="rect">
            <a:avLst/>
          </a:prstGeom>
        </p:spPr>
      </p:pic>
    </p:spTree>
    <p:extLst>
      <p:ext uri="{BB962C8B-B14F-4D97-AF65-F5344CB8AC3E}">
        <p14:creationId xmlns:p14="http://schemas.microsoft.com/office/powerpoint/2010/main" val="22268974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693542" y="331236"/>
            <a:ext cx="9728751" cy="984381"/>
          </a:xfrm>
        </p:spPr>
        <p:txBody>
          <a:bodyPr>
            <a:noAutofit/>
          </a:bodyPr>
          <a:lstStyle/>
          <a:p>
            <a:r>
              <a:rPr lang="en-US" sz="3600" dirty="0"/>
              <a:t>Describe your Building water systems using a flow diagram</a:t>
            </a:r>
          </a:p>
        </p:txBody>
      </p:sp>
      <p:pic>
        <p:nvPicPr>
          <p:cNvPr id="5" name="Picture 4"/>
          <p:cNvPicPr>
            <a:picLocks noChangeAspect="1"/>
          </p:cNvPicPr>
          <p:nvPr/>
        </p:nvPicPr>
        <p:blipFill>
          <a:blip r:embed="rId2"/>
          <a:stretch>
            <a:fillRect/>
          </a:stretch>
        </p:blipFill>
        <p:spPr>
          <a:xfrm>
            <a:off x="3827519" y="1315617"/>
            <a:ext cx="4072135" cy="5212080"/>
          </a:xfrm>
          <a:prstGeom prst="rect">
            <a:avLst/>
          </a:prstGeom>
        </p:spPr>
      </p:pic>
    </p:spTree>
    <p:extLst>
      <p:ext uri="{BB962C8B-B14F-4D97-AF65-F5344CB8AC3E}">
        <p14:creationId xmlns:p14="http://schemas.microsoft.com/office/powerpoint/2010/main" val="2194022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684212" y="387220"/>
            <a:ext cx="9682098" cy="947058"/>
          </a:xfrm>
        </p:spPr>
        <p:txBody>
          <a:bodyPr>
            <a:noAutofit/>
          </a:bodyPr>
          <a:lstStyle/>
          <a:p>
            <a:r>
              <a:rPr lang="en-US" sz="3600" dirty="0"/>
              <a:t>Identify areas Where legionella could grow and spread </a:t>
            </a:r>
          </a:p>
        </p:txBody>
      </p:sp>
      <p:sp>
        <p:nvSpPr>
          <p:cNvPr id="3" name="Subtitle 2"/>
          <p:cNvSpPr>
            <a:spLocks noGrp="1"/>
          </p:cNvSpPr>
          <p:nvPr>
            <p:ph type="subTitle" idx="1"/>
          </p:nvPr>
        </p:nvSpPr>
        <p:spPr>
          <a:xfrm>
            <a:off x="684212" y="1558213"/>
            <a:ext cx="3719837" cy="4232988"/>
          </a:xfrm>
        </p:spPr>
        <p:txBody>
          <a:bodyPr/>
          <a:lstStyle/>
          <a:p>
            <a:pPr marL="342900" indent="-342900">
              <a:buFont typeface="Arial" panose="020B0604020202020204" pitchFamily="34" charset="0"/>
              <a:buChar char="•"/>
            </a:pPr>
            <a:r>
              <a:rPr lang="en-US" dirty="0"/>
              <a:t>Think about where medical procedures may expose patients to water droplets, such as hydrotherapy.</a:t>
            </a:r>
          </a:p>
          <a:p>
            <a:pPr marL="342900" indent="-342900">
              <a:buFont typeface="Arial" panose="020B0604020202020204" pitchFamily="34" charset="0"/>
              <a:buChar char="•"/>
            </a:pPr>
            <a:r>
              <a:rPr lang="en-US" dirty="0"/>
              <a:t> Areas where patient are more vulnerable to infection, such as bone marrow transplant units, oncology floors, or intensive care units. </a:t>
            </a:r>
          </a:p>
        </p:txBody>
      </p:sp>
      <p:pic>
        <p:nvPicPr>
          <p:cNvPr id="4" name="Picture 3"/>
          <p:cNvPicPr>
            <a:picLocks noChangeAspect="1"/>
          </p:cNvPicPr>
          <p:nvPr/>
        </p:nvPicPr>
        <p:blipFill>
          <a:blip r:embed="rId2"/>
          <a:stretch>
            <a:fillRect/>
          </a:stretch>
        </p:blipFill>
        <p:spPr>
          <a:xfrm>
            <a:off x="5128727" y="1472778"/>
            <a:ext cx="6096000" cy="4714875"/>
          </a:xfrm>
          <a:prstGeom prst="rect">
            <a:avLst/>
          </a:prstGeom>
        </p:spPr>
      </p:pic>
    </p:spTree>
    <p:extLst>
      <p:ext uri="{BB962C8B-B14F-4D97-AF65-F5344CB8AC3E}">
        <p14:creationId xmlns:p14="http://schemas.microsoft.com/office/powerpoint/2010/main" val="7762456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814840" y="-107303"/>
            <a:ext cx="9980679" cy="1105679"/>
          </a:xfrm>
        </p:spPr>
        <p:txBody>
          <a:bodyPr>
            <a:normAutofit/>
          </a:bodyPr>
          <a:lstStyle/>
          <a:p>
            <a:r>
              <a:rPr lang="en-US" sz="3200" dirty="0"/>
              <a:t>Control Measures and Corrective actions</a:t>
            </a:r>
          </a:p>
        </p:txBody>
      </p:sp>
      <p:sp>
        <p:nvSpPr>
          <p:cNvPr id="3" name="Subtitle 2"/>
          <p:cNvSpPr>
            <a:spLocks noGrp="1"/>
          </p:cNvSpPr>
          <p:nvPr>
            <p:ph type="subTitle" idx="1"/>
          </p:nvPr>
        </p:nvSpPr>
        <p:spPr>
          <a:xfrm>
            <a:off x="684212" y="1334279"/>
            <a:ext cx="3495902" cy="3209729"/>
          </a:xfrm>
        </p:spPr>
        <p:txBody>
          <a:bodyPr>
            <a:normAutofit/>
          </a:bodyPr>
          <a:lstStyle/>
          <a:p>
            <a:pPr marL="342900" indent="-342900">
              <a:buFont typeface="Arial" panose="020B0604020202020204" pitchFamily="34" charset="0"/>
              <a:buChar char="•"/>
            </a:pPr>
            <a:r>
              <a:rPr lang="en-US" dirty="0"/>
              <a:t>Make sure the person with expertise in infection prevention on your team is aware.</a:t>
            </a:r>
          </a:p>
          <a:p>
            <a:pPr marL="342900" indent="-342900">
              <a:buFont typeface="Arial" panose="020B0604020202020204" pitchFamily="34" charset="0"/>
              <a:buChar char="•"/>
            </a:pPr>
            <a:r>
              <a:rPr lang="en-US" dirty="0"/>
              <a:t>Report the case to your local and/or state health department; a full investigation may be needed. </a:t>
            </a:r>
          </a:p>
        </p:txBody>
      </p:sp>
      <p:pic>
        <p:nvPicPr>
          <p:cNvPr id="4" name="Picture 3"/>
          <p:cNvPicPr>
            <a:picLocks noChangeAspect="1"/>
          </p:cNvPicPr>
          <p:nvPr/>
        </p:nvPicPr>
        <p:blipFill>
          <a:blip r:embed="rId2"/>
          <a:stretch>
            <a:fillRect/>
          </a:stretch>
        </p:blipFill>
        <p:spPr>
          <a:xfrm>
            <a:off x="5016370" y="1464906"/>
            <a:ext cx="6134100" cy="3079102"/>
          </a:xfrm>
          <a:prstGeom prst="rect">
            <a:avLst/>
          </a:prstGeom>
        </p:spPr>
      </p:pic>
    </p:spTree>
    <p:extLst>
      <p:ext uri="{BB962C8B-B14F-4D97-AF65-F5344CB8AC3E}">
        <p14:creationId xmlns:p14="http://schemas.microsoft.com/office/powerpoint/2010/main" val="35636809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684211" y="685799"/>
            <a:ext cx="9547183" cy="846439"/>
          </a:xfrm>
        </p:spPr>
        <p:txBody>
          <a:bodyPr>
            <a:noAutofit/>
          </a:bodyPr>
          <a:lstStyle/>
          <a:p>
            <a:r>
              <a:rPr lang="en-US" sz="3600" dirty="0"/>
              <a:t>Decide where control measures should be applied</a:t>
            </a:r>
          </a:p>
        </p:txBody>
      </p:sp>
      <p:sp>
        <p:nvSpPr>
          <p:cNvPr id="3" name="Subtitle 2"/>
          <p:cNvSpPr>
            <a:spLocks noGrp="1"/>
          </p:cNvSpPr>
          <p:nvPr>
            <p:ph type="subTitle" idx="1"/>
          </p:nvPr>
        </p:nvSpPr>
        <p:spPr>
          <a:xfrm>
            <a:off x="684212" y="1532239"/>
            <a:ext cx="6400800" cy="4258962"/>
          </a:xfrm>
        </p:spPr>
        <p:txBody>
          <a:bodyPr/>
          <a:lstStyle/>
          <a:p>
            <a:pPr marL="342900" indent="-342900">
              <a:buFont typeface="Arial" panose="020B0604020202020204" pitchFamily="34" charset="0"/>
              <a:buChar char="•"/>
            </a:pPr>
            <a:r>
              <a:rPr lang="en-US" dirty="0"/>
              <a:t>Water quality should be measured throughout the system to ensure that changes may lead to legionella growth (such as a drop in chlorine levels) are not occurring.</a:t>
            </a:r>
          </a:p>
          <a:p>
            <a:pPr marL="342900" indent="-342900">
              <a:buFont typeface="Arial" panose="020B0604020202020204" pitchFamily="34" charset="0"/>
              <a:buChar char="•"/>
            </a:pPr>
            <a:r>
              <a:rPr lang="en-US" dirty="0"/>
              <a:t>Water heaters should be maintained at appropriate temperatures.</a:t>
            </a:r>
          </a:p>
          <a:p>
            <a:pPr marL="342900" indent="-342900">
              <a:buFont typeface="Arial" panose="020B0604020202020204" pitchFamily="34" charset="0"/>
              <a:buChar char="•"/>
            </a:pPr>
            <a:r>
              <a:rPr lang="en-US" dirty="0"/>
              <a:t>Disinfectant and other chemical levels in cooling towers and hot tubs should be continuously maintained and regularly monitored. Surfaces with any visible biofilm (slime) should be cleaned. </a:t>
            </a:r>
          </a:p>
        </p:txBody>
      </p:sp>
      <p:pic>
        <p:nvPicPr>
          <p:cNvPr id="4" name="Picture 3"/>
          <p:cNvPicPr>
            <a:picLocks noChangeAspect="1"/>
          </p:cNvPicPr>
          <p:nvPr/>
        </p:nvPicPr>
        <p:blipFill>
          <a:blip r:embed="rId2"/>
          <a:stretch>
            <a:fillRect/>
          </a:stretch>
        </p:blipFill>
        <p:spPr>
          <a:xfrm>
            <a:off x="6789285" y="1239646"/>
            <a:ext cx="5222292" cy="5029200"/>
          </a:xfrm>
          <a:prstGeom prst="rect">
            <a:avLst/>
          </a:prstGeom>
        </p:spPr>
      </p:pic>
    </p:spTree>
    <p:extLst>
      <p:ext uri="{BB962C8B-B14F-4D97-AF65-F5344CB8AC3E}">
        <p14:creationId xmlns:p14="http://schemas.microsoft.com/office/powerpoint/2010/main" val="24882286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4211" y="685799"/>
            <a:ext cx="9476825" cy="984381"/>
          </a:xfrm>
        </p:spPr>
        <p:txBody>
          <a:bodyPr>
            <a:noAutofit/>
          </a:bodyPr>
          <a:lstStyle/>
          <a:p>
            <a:r>
              <a:rPr lang="en-US" sz="3600" dirty="0"/>
              <a:t>Establish ways to intervene when control limits are not met</a:t>
            </a:r>
          </a:p>
        </p:txBody>
      </p:sp>
      <p:sp>
        <p:nvSpPr>
          <p:cNvPr id="5" name="Subtitle 4"/>
          <p:cNvSpPr>
            <a:spLocks noGrp="1"/>
          </p:cNvSpPr>
          <p:nvPr>
            <p:ph type="subTitle" idx="1"/>
          </p:nvPr>
        </p:nvSpPr>
        <p:spPr>
          <a:xfrm>
            <a:off x="684211" y="1763486"/>
            <a:ext cx="6400800" cy="4637313"/>
          </a:xfrm>
        </p:spPr>
        <p:txBody>
          <a:bodyPr>
            <a:normAutofit fontScale="92500"/>
          </a:bodyPr>
          <a:lstStyle/>
          <a:p>
            <a:pPr marL="342900" indent="-342900">
              <a:buFont typeface="Arial" panose="020B0604020202020204" pitchFamily="34" charset="0"/>
              <a:buChar char="•"/>
            </a:pPr>
            <a:r>
              <a:rPr lang="en-US" dirty="0"/>
              <a:t>Plan for your monitoring results to vary over time and be prepared for corrective actions.</a:t>
            </a:r>
          </a:p>
          <a:p>
            <a:pPr marL="342900" indent="-342900">
              <a:buFont typeface="Arial" panose="020B0604020202020204" pitchFamily="34" charset="0"/>
              <a:buChar char="•"/>
            </a:pPr>
            <a:r>
              <a:rPr lang="en-US" dirty="0"/>
              <a:t>Corrective actions are taking in response to systems performing outside of control limits.</a:t>
            </a:r>
          </a:p>
          <a:p>
            <a:pPr marL="342900" indent="-342900">
              <a:buFont typeface="Arial" panose="020B0604020202020204" pitchFamily="34" charset="0"/>
              <a:buChar char="•"/>
            </a:pPr>
            <a:r>
              <a:rPr lang="en-US" dirty="0"/>
              <a:t>Example 1:During weekly inspection of the fountain in front lobby, slimy growth (biofilm) is found.  As found in water management program, employee immediately shuts fountain off, drains it to sanitary sewer and scrubs with detergent recommended by manufacturer. Follows program start up procedure checks residual disinfectant level to ensure that are within control limits. Documents observations and informs supervisor. </a:t>
            </a:r>
          </a:p>
        </p:txBody>
      </p:sp>
    </p:spTree>
    <p:extLst>
      <p:ext uri="{BB962C8B-B14F-4D97-AF65-F5344CB8AC3E}">
        <p14:creationId xmlns:p14="http://schemas.microsoft.com/office/powerpoint/2010/main" val="28176190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796180" y="111275"/>
            <a:ext cx="8534400" cy="1507067"/>
          </a:xfrm>
        </p:spPr>
        <p:txBody>
          <a:bodyPr>
            <a:normAutofit fontScale="90000"/>
          </a:bodyPr>
          <a:lstStyle/>
          <a:p>
            <a:r>
              <a:rPr lang="en-US" sz="3600" dirty="0"/>
              <a:t>Make sure the program is running as designed and is effective</a:t>
            </a:r>
          </a:p>
        </p:txBody>
      </p:sp>
      <p:sp>
        <p:nvSpPr>
          <p:cNvPr id="3" name="Subtitle 2"/>
          <p:cNvSpPr>
            <a:spLocks noGrp="1"/>
          </p:cNvSpPr>
          <p:nvPr>
            <p:ph sz="half" idx="1"/>
          </p:nvPr>
        </p:nvSpPr>
        <p:spPr>
          <a:xfrm>
            <a:off x="684211" y="1310951"/>
            <a:ext cx="4937655" cy="4893906"/>
          </a:xfrm>
        </p:spPr>
        <p:txBody>
          <a:bodyPr>
            <a:normAutofit/>
          </a:bodyPr>
          <a:lstStyle/>
          <a:p>
            <a:pPr marL="342900" indent="-342900">
              <a:buFont typeface="Arial" panose="020B0604020202020204" pitchFamily="34" charset="0"/>
              <a:buChar char="•"/>
            </a:pPr>
            <a:r>
              <a:rPr lang="en-US" dirty="0"/>
              <a:t>Be prepared to RESPOND.</a:t>
            </a:r>
          </a:p>
          <a:p>
            <a:pPr marL="342900" indent="-342900">
              <a:buFont typeface="Arial" panose="020B0604020202020204" pitchFamily="34" charset="0"/>
              <a:buChar char="•"/>
            </a:pPr>
            <a:r>
              <a:rPr lang="en-US" dirty="0"/>
              <a:t>You may need to initiate a customized contingency response to gain control of a building water system.</a:t>
            </a:r>
          </a:p>
          <a:p>
            <a:pPr marL="342900" indent="-342900">
              <a:buFont typeface="Arial" panose="020B0604020202020204" pitchFamily="34" charset="0"/>
              <a:buChar char="•"/>
            </a:pPr>
            <a:r>
              <a:rPr lang="en-US" dirty="0"/>
              <a:t>Verification: Are we doing what we said we would do?</a:t>
            </a:r>
          </a:p>
          <a:p>
            <a:pPr marL="342900" indent="-342900">
              <a:buFont typeface="Arial" panose="020B0604020202020204" pitchFamily="34" charset="0"/>
              <a:buChar char="•"/>
            </a:pPr>
            <a:r>
              <a:rPr lang="en-US" dirty="0"/>
              <a:t>Validation: Is our program actually working? Testing protocol should be specified and documented in advanced. Be familiar with and adhere to local and state regulations and accreditation standards for testing. </a:t>
            </a:r>
          </a:p>
        </p:txBody>
      </p:sp>
      <p:sp>
        <p:nvSpPr>
          <p:cNvPr id="4" name="Content Placeholder 3"/>
          <p:cNvSpPr>
            <a:spLocks noGrp="1"/>
          </p:cNvSpPr>
          <p:nvPr>
            <p:ph sz="half" idx="2"/>
          </p:nvPr>
        </p:nvSpPr>
        <p:spPr>
          <a:xfrm>
            <a:off x="5826794" y="1310951"/>
            <a:ext cx="4934479" cy="4651309"/>
          </a:xfrm>
        </p:spPr>
        <p:txBody>
          <a:bodyPr>
            <a:normAutofit/>
          </a:bodyPr>
          <a:lstStyle/>
          <a:p>
            <a:pPr>
              <a:buFont typeface="Arial" panose="020B0604020202020204" pitchFamily="34" charset="0"/>
              <a:buChar char="•"/>
            </a:pPr>
            <a:r>
              <a:rPr lang="en-US" dirty="0"/>
              <a:t>Documentation: Program team, Building description, water system description, control measures, confirmatory procedures and document collection and transport methods. </a:t>
            </a:r>
          </a:p>
          <a:p>
            <a:pPr>
              <a:buFont typeface="Arial" panose="020B0604020202020204" pitchFamily="34" charset="0"/>
              <a:buChar char="•"/>
            </a:pPr>
            <a:r>
              <a:rPr lang="en-US" dirty="0"/>
              <a:t>Communication: communicate to your employees and colleagues about your program on a regular basis and train those responsible for implementing and monitoring the program.</a:t>
            </a:r>
          </a:p>
        </p:txBody>
      </p:sp>
    </p:spTree>
    <p:extLst>
      <p:ext uri="{BB962C8B-B14F-4D97-AF65-F5344CB8AC3E}">
        <p14:creationId xmlns:p14="http://schemas.microsoft.com/office/powerpoint/2010/main" val="31560207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3252787" y="523875"/>
            <a:ext cx="5686425" cy="5810250"/>
          </a:xfrm>
          <a:prstGeom prst="rect">
            <a:avLst/>
          </a:prstGeom>
        </p:spPr>
      </p:pic>
    </p:spTree>
    <p:extLst>
      <p:ext uri="{BB962C8B-B14F-4D97-AF65-F5344CB8AC3E}">
        <p14:creationId xmlns:p14="http://schemas.microsoft.com/office/powerpoint/2010/main" val="18711033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t>Disclaimer</a:t>
            </a:r>
          </a:p>
        </p:txBody>
      </p:sp>
      <p:sp>
        <p:nvSpPr>
          <p:cNvPr id="5" name="Text Placeholder 4"/>
          <p:cNvSpPr>
            <a:spLocks noGrp="1"/>
          </p:cNvSpPr>
          <p:nvPr>
            <p:ph type="body" idx="1"/>
          </p:nvPr>
        </p:nvSpPr>
        <p:spPr>
          <a:xfrm>
            <a:off x="1445419" y="2695832"/>
            <a:ext cx="8535988" cy="2565400"/>
          </a:xfrm>
        </p:spPr>
        <p:txBody>
          <a:bodyPr>
            <a:normAutofit/>
          </a:bodyPr>
          <a:lstStyle/>
          <a:p>
            <a:r>
              <a:rPr lang="en-US" dirty="0"/>
              <a:t>This presentation may contain references or links to statues, regulations, or other policy materials.  The information provided is only intended to be a general summary.  It is not intended to take the place of either the written law or regulations.  Please review the specific statues, regulations and other interpretive materials for a full and accurate statement of their contents. </a:t>
            </a:r>
          </a:p>
          <a:p>
            <a:endParaRPr lang="en-US" dirty="0"/>
          </a:p>
        </p:txBody>
      </p:sp>
    </p:spTree>
    <p:extLst>
      <p:ext uri="{BB962C8B-B14F-4D97-AF65-F5344CB8AC3E}">
        <p14:creationId xmlns:p14="http://schemas.microsoft.com/office/powerpoint/2010/main" val="34543911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567" y="-984379"/>
            <a:ext cx="8001000" cy="2542592"/>
          </a:xfrm>
        </p:spPr>
        <p:txBody>
          <a:bodyPr>
            <a:normAutofit/>
          </a:bodyPr>
          <a:lstStyle/>
          <a:p>
            <a:r>
              <a:rPr lang="en-US" sz="3600" dirty="0"/>
              <a:t>Identifying and investigating legionnaires’ disease cases</a:t>
            </a:r>
          </a:p>
        </p:txBody>
      </p:sp>
      <p:sp>
        <p:nvSpPr>
          <p:cNvPr id="3" name="Subtitle 2"/>
          <p:cNvSpPr>
            <a:spLocks noGrp="1"/>
          </p:cNvSpPr>
          <p:nvPr>
            <p:ph type="subTitle" idx="1"/>
          </p:nvPr>
        </p:nvSpPr>
        <p:spPr>
          <a:xfrm>
            <a:off x="684212" y="1767859"/>
            <a:ext cx="6400800" cy="4023341"/>
          </a:xfrm>
        </p:spPr>
        <p:txBody>
          <a:bodyPr>
            <a:normAutofit fontScale="77500" lnSpcReduction="20000"/>
          </a:bodyPr>
          <a:lstStyle/>
          <a:p>
            <a:pPr marL="342900" indent="-342900">
              <a:buFont typeface="Arial" panose="020B0604020202020204" pitchFamily="34" charset="0"/>
              <a:buChar char="•"/>
            </a:pPr>
            <a:r>
              <a:rPr lang="en-US" dirty="0"/>
              <a:t>A healthcare facility’s water management program to limit Legionella growth and spread should include the actions to take when a patient is diagnosed with Legionnaires’ disease or environmental triggers occur. </a:t>
            </a:r>
          </a:p>
          <a:p>
            <a:pPr marL="342900" indent="-342900">
              <a:buFont typeface="Arial" panose="020B0604020202020204" pitchFamily="34" charset="0"/>
              <a:buChar char="•"/>
            </a:pPr>
            <a:r>
              <a:rPr lang="en-US" dirty="0"/>
              <a:t>Clinicians should test patients with healthcare-associated pneumonia (pneumonia with onset ≥48 hours after admission) for Legionnaires’ disease.</a:t>
            </a:r>
          </a:p>
          <a:p>
            <a:pPr marL="342900" indent="-342900">
              <a:buFont typeface="Arial" panose="020B0604020202020204" pitchFamily="34" charset="0"/>
              <a:buChar char="•"/>
            </a:pPr>
            <a:r>
              <a:rPr lang="en-US" dirty="0"/>
              <a:t>Determining whether the infection was acquired in the facility or the community.</a:t>
            </a:r>
          </a:p>
          <a:p>
            <a:pPr marL="342900" indent="-342900">
              <a:buFont typeface="Arial" panose="020B0604020202020204" pitchFamily="34" charset="0"/>
              <a:buChar char="•"/>
            </a:pPr>
            <a:r>
              <a:rPr lang="en-US" dirty="0"/>
              <a:t>Notifying the public health department. </a:t>
            </a:r>
          </a:p>
          <a:p>
            <a:pPr marL="342900" indent="-342900">
              <a:buFont typeface="Arial" panose="020B0604020202020204" pitchFamily="34" charset="0"/>
              <a:buChar char="•"/>
            </a:pPr>
            <a:r>
              <a:rPr lang="en-US" dirty="0"/>
              <a:t>Other patients with healthcare-associated Legionnaires’ disease diagnosed in the past 12 months </a:t>
            </a:r>
          </a:p>
          <a:p>
            <a:pPr marL="342900" indent="-342900">
              <a:buFont typeface="Arial" panose="020B0604020202020204" pitchFamily="34" charset="0"/>
              <a:buChar char="•"/>
            </a:pPr>
            <a:r>
              <a:rPr lang="en-US" dirty="0"/>
              <a:t>Positive environmental tests for Legionella in the past 2 months </a:t>
            </a:r>
          </a:p>
          <a:p>
            <a:pPr marL="342900" indent="-342900">
              <a:buFont typeface="Arial" panose="020B0604020202020204" pitchFamily="34" charset="0"/>
              <a:buChar char="•"/>
            </a:pPr>
            <a:r>
              <a:rPr lang="en-US" dirty="0"/>
              <a:t>Current changes in water quality that may lead to Legionella growth (such as low chlorine levels)</a:t>
            </a:r>
          </a:p>
        </p:txBody>
      </p:sp>
      <p:pic>
        <p:nvPicPr>
          <p:cNvPr id="4" name="Picture 3"/>
          <p:cNvPicPr>
            <a:picLocks noChangeAspect="1"/>
          </p:cNvPicPr>
          <p:nvPr/>
        </p:nvPicPr>
        <p:blipFill>
          <a:blip r:embed="rId2"/>
          <a:stretch>
            <a:fillRect/>
          </a:stretch>
        </p:blipFill>
        <p:spPr>
          <a:xfrm>
            <a:off x="8223282" y="1767859"/>
            <a:ext cx="2990277" cy="4206240"/>
          </a:xfrm>
          <a:prstGeom prst="rect">
            <a:avLst/>
          </a:prstGeom>
        </p:spPr>
      </p:pic>
    </p:spTree>
    <p:extLst>
      <p:ext uri="{BB962C8B-B14F-4D97-AF65-F5344CB8AC3E}">
        <p14:creationId xmlns:p14="http://schemas.microsoft.com/office/powerpoint/2010/main" val="11439418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4212" y="643813"/>
            <a:ext cx="9280882" cy="783771"/>
          </a:xfrm>
        </p:spPr>
        <p:txBody>
          <a:bodyPr>
            <a:normAutofit fontScale="90000"/>
          </a:bodyPr>
          <a:lstStyle/>
          <a:p>
            <a:r>
              <a:rPr lang="en-US" dirty="0"/>
              <a:t>Conclusion</a:t>
            </a:r>
          </a:p>
        </p:txBody>
      </p:sp>
      <p:sp>
        <p:nvSpPr>
          <p:cNvPr id="5" name="Subtitle 4"/>
          <p:cNvSpPr>
            <a:spLocks noGrp="1"/>
          </p:cNvSpPr>
          <p:nvPr>
            <p:ph type="subTitle" idx="1"/>
          </p:nvPr>
        </p:nvSpPr>
        <p:spPr>
          <a:xfrm>
            <a:off x="684212" y="1567543"/>
            <a:ext cx="6400800" cy="4223658"/>
          </a:xfrm>
        </p:spPr>
        <p:txBody>
          <a:bodyPr/>
          <a:lstStyle/>
          <a:p>
            <a:pPr marL="342900" indent="-342900">
              <a:buFont typeface="Arial" panose="020B0604020202020204" pitchFamily="34" charset="0"/>
              <a:buChar char="•"/>
            </a:pPr>
            <a:r>
              <a:rPr lang="en-US" dirty="0"/>
              <a:t>We have reviewed what opportunistic pathogens are associated with plumbing/potable water systems. </a:t>
            </a:r>
          </a:p>
          <a:p>
            <a:pPr marL="342900" indent="-342900">
              <a:buFont typeface="Arial" panose="020B0604020202020204" pitchFamily="34" charset="0"/>
              <a:buChar char="•"/>
            </a:pPr>
            <a:r>
              <a:rPr lang="en-US" dirty="0"/>
              <a:t>We have reviewed what factors associated with outbreaks and potential transmission mechanisms. </a:t>
            </a:r>
          </a:p>
          <a:p>
            <a:pPr marL="342900" indent="-342900">
              <a:buFont typeface="Arial" panose="020B0604020202020204" pitchFamily="34" charset="0"/>
              <a:buChar char="•"/>
            </a:pPr>
            <a:r>
              <a:rPr lang="en-US" dirty="0"/>
              <a:t>Able to discuss recommendations and practices you should implement to become a stronger partner with risk and facilities in the development of water safety management plans. </a:t>
            </a:r>
          </a:p>
        </p:txBody>
      </p:sp>
    </p:spTree>
    <p:extLst>
      <p:ext uri="{BB962C8B-B14F-4D97-AF65-F5344CB8AC3E}">
        <p14:creationId xmlns:p14="http://schemas.microsoft.com/office/powerpoint/2010/main" val="27462323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1433" y="607310"/>
            <a:ext cx="8534400" cy="1507067"/>
          </a:xfrm>
        </p:spPr>
        <p:txBody>
          <a:bodyPr>
            <a:normAutofit/>
          </a:bodyPr>
          <a:lstStyle/>
          <a:p>
            <a:r>
              <a:rPr lang="en-US" sz="8000" dirty="0"/>
              <a:t>Questions??</a:t>
            </a:r>
          </a:p>
        </p:txBody>
      </p:sp>
    </p:spTree>
    <p:extLst>
      <p:ext uri="{BB962C8B-B14F-4D97-AF65-F5344CB8AC3E}">
        <p14:creationId xmlns:p14="http://schemas.microsoft.com/office/powerpoint/2010/main" val="26242325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4212" y="685800"/>
            <a:ext cx="8001000" cy="788438"/>
          </a:xfrm>
        </p:spPr>
        <p:txBody>
          <a:bodyPr>
            <a:normAutofit fontScale="90000"/>
          </a:bodyPr>
          <a:lstStyle/>
          <a:p>
            <a:r>
              <a:rPr lang="en-US" dirty="0"/>
              <a:t>Resources</a:t>
            </a:r>
          </a:p>
        </p:txBody>
      </p:sp>
      <p:sp>
        <p:nvSpPr>
          <p:cNvPr id="5" name="Subtitle 4"/>
          <p:cNvSpPr>
            <a:spLocks noGrp="1"/>
          </p:cNvSpPr>
          <p:nvPr>
            <p:ph type="subTitle" idx="1"/>
          </p:nvPr>
        </p:nvSpPr>
        <p:spPr>
          <a:xfrm>
            <a:off x="684212" y="1474239"/>
            <a:ext cx="6400800" cy="4316962"/>
          </a:xfrm>
        </p:spPr>
        <p:txBody>
          <a:bodyPr/>
          <a:lstStyle/>
          <a:p>
            <a:pPr marL="342900" indent="-342900">
              <a:buFont typeface="Arial" panose="020B0604020202020204" pitchFamily="34" charset="0"/>
              <a:buChar char="•"/>
            </a:pPr>
            <a:r>
              <a:rPr lang="en-US" dirty="0">
                <a:hlinkClick r:id="rId2"/>
              </a:rPr>
              <a:t>What Clinicians Need to Know</a:t>
            </a:r>
            <a:endParaRPr lang="en-US" dirty="0"/>
          </a:p>
          <a:p>
            <a:pPr marL="342900" indent="-342900">
              <a:buFont typeface="Arial" panose="020B0604020202020204" pitchFamily="34" charset="0"/>
              <a:buChar char="•"/>
            </a:pPr>
            <a:r>
              <a:rPr lang="en-US" dirty="0">
                <a:hlinkClick r:id="rId3"/>
              </a:rPr>
              <a:t>Legionella Toolkit</a:t>
            </a:r>
            <a:endParaRPr lang="en-US" dirty="0"/>
          </a:p>
          <a:p>
            <a:pPr marL="342900" indent="-342900">
              <a:buFont typeface="Arial" panose="020B0604020202020204" pitchFamily="34" charset="0"/>
              <a:buChar char="•"/>
            </a:pPr>
            <a:r>
              <a:rPr lang="en-US" dirty="0">
                <a:hlinkClick r:id="rId4"/>
              </a:rPr>
              <a:t>Legionnaires Disease Fact Sheet</a:t>
            </a:r>
            <a:endParaRPr lang="en-US" dirty="0"/>
          </a:p>
          <a:p>
            <a:pPr marL="342900" indent="-342900">
              <a:buFont typeface="Arial" panose="020B0604020202020204" pitchFamily="34" charset="0"/>
              <a:buChar char="•"/>
            </a:pPr>
            <a:r>
              <a:rPr lang="en-US" dirty="0">
                <a:hlinkClick r:id="rId5"/>
              </a:rPr>
              <a:t>CMS Memorandum Summary</a:t>
            </a:r>
            <a:endParaRPr lang="en-US" dirty="0"/>
          </a:p>
          <a:p>
            <a:pPr marL="342900" indent="-342900">
              <a:buFont typeface="Arial" panose="020B0604020202020204" pitchFamily="34" charset="0"/>
              <a:buChar char="•"/>
            </a:pPr>
            <a:r>
              <a:rPr lang="en-US" dirty="0">
                <a:hlinkClick r:id="rId6"/>
              </a:rPr>
              <a:t>ASHRAE 188-2018</a:t>
            </a:r>
            <a:endParaRPr lang="en-US" dirty="0"/>
          </a:p>
        </p:txBody>
      </p:sp>
    </p:spTree>
    <p:extLst>
      <p:ext uri="{BB962C8B-B14F-4D97-AF65-F5344CB8AC3E}">
        <p14:creationId xmlns:p14="http://schemas.microsoft.com/office/powerpoint/2010/main" val="6245906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800"/>
            <a:ext cx="8001000" cy="871152"/>
          </a:xfrm>
        </p:spPr>
        <p:txBody>
          <a:bodyPr/>
          <a:lstStyle/>
          <a:p>
            <a:r>
              <a:rPr lang="en-US" dirty="0"/>
              <a:t>Agenda</a:t>
            </a:r>
          </a:p>
        </p:txBody>
      </p:sp>
      <p:sp>
        <p:nvSpPr>
          <p:cNvPr id="3" name="Subtitle 2"/>
          <p:cNvSpPr>
            <a:spLocks noGrp="1"/>
          </p:cNvSpPr>
          <p:nvPr>
            <p:ph type="subTitle" idx="1"/>
          </p:nvPr>
        </p:nvSpPr>
        <p:spPr>
          <a:xfrm>
            <a:off x="684212" y="1556953"/>
            <a:ext cx="6400800" cy="4234248"/>
          </a:xfrm>
        </p:spPr>
        <p:txBody>
          <a:bodyPr/>
          <a:lstStyle/>
          <a:p>
            <a:pPr marL="342900" indent="-342900">
              <a:buFont typeface="Arial" panose="020B0604020202020204" pitchFamily="34" charset="0"/>
              <a:buChar char="•"/>
            </a:pPr>
            <a:r>
              <a:rPr lang="en-US" dirty="0"/>
              <a:t>Understand what opportunistic pathogens are associated with plumbing/potable water systems.</a:t>
            </a:r>
          </a:p>
          <a:p>
            <a:pPr marL="342900" indent="-342900">
              <a:buFont typeface="Arial" panose="020B0604020202020204" pitchFamily="34" charset="0"/>
              <a:buChar char="•"/>
            </a:pPr>
            <a:r>
              <a:rPr lang="en-US" dirty="0"/>
              <a:t>Identify factors associated with outbreaks and potential transmission mechanisms.</a:t>
            </a:r>
          </a:p>
          <a:p>
            <a:pPr marL="342900" indent="-342900">
              <a:buFont typeface="Arial" panose="020B0604020202020204" pitchFamily="34" charset="0"/>
              <a:buChar char="•"/>
            </a:pPr>
            <a:r>
              <a:rPr lang="en-US" dirty="0"/>
              <a:t>Discuss recommendations and practices you should implement to become a stronger partner with safety/risk and facilities in the development of water safety management plans. </a:t>
            </a:r>
          </a:p>
        </p:txBody>
      </p:sp>
    </p:spTree>
    <p:extLst>
      <p:ext uri="{BB962C8B-B14F-4D97-AF65-F5344CB8AC3E}">
        <p14:creationId xmlns:p14="http://schemas.microsoft.com/office/powerpoint/2010/main" val="5663566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862915"/>
          </a:xfrm>
        </p:spPr>
        <p:txBody>
          <a:bodyPr/>
          <a:lstStyle/>
          <a:p>
            <a:r>
              <a:rPr lang="en-US" dirty="0"/>
              <a:t>Legionella</a:t>
            </a:r>
          </a:p>
        </p:txBody>
      </p:sp>
      <p:sp>
        <p:nvSpPr>
          <p:cNvPr id="3" name="Subtitle 2"/>
          <p:cNvSpPr>
            <a:spLocks noGrp="1"/>
          </p:cNvSpPr>
          <p:nvPr>
            <p:ph type="subTitle" idx="1"/>
          </p:nvPr>
        </p:nvSpPr>
        <p:spPr>
          <a:xfrm>
            <a:off x="413624" y="1940601"/>
            <a:ext cx="6400800" cy="4242486"/>
          </a:xfrm>
        </p:spPr>
        <p:txBody>
          <a:bodyPr>
            <a:normAutofit/>
          </a:bodyPr>
          <a:lstStyle/>
          <a:p>
            <a:pPr marL="342900" indent="-342900">
              <a:buFont typeface="Arial" panose="020B0604020202020204" pitchFamily="34" charset="0"/>
              <a:buChar char="•"/>
            </a:pPr>
            <a:r>
              <a:rPr lang="en-US" dirty="0"/>
              <a:t>The bacterium that causes Legionnaires’ disease.</a:t>
            </a:r>
          </a:p>
          <a:p>
            <a:pPr marL="342900" indent="-342900">
              <a:buFont typeface="Arial" panose="020B0604020202020204" pitchFamily="34" charset="0"/>
              <a:buChar char="•"/>
            </a:pPr>
            <a:r>
              <a:rPr lang="en-US" dirty="0"/>
              <a:t>Occurs naturally in freshwater environments.</a:t>
            </a:r>
          </a:p>
          <a:p>
            <a:pPr marL="342900" indent="-342900">
              <a:buFont typeface="Arial" panose="020B0604020202020204" pitchFamily="34" charset="0"/>
              <a:buChar char="•"/>
            </a:pPr>
            <a:r>
              <a:rPr lang="en-US" dirty="0"/>
              <a:t>Poses a health risk when gets into building water systems.</a:t>
            </a:r>
          </a:p>
          <a:p>
            <a:pPr marL="342900" indent="-342900">
              <a:buFont typeface="Arial" panose="020B0604020202020204" pitchFamily="34" charset="0"/>
              <a:buChar char="•"/>
            </a:pPr>
            <a:r>
              <a:rPr lang="en-US" dirty="0"/>
              <a:t>A variety of internal and external factors can lead to a problem in your building.</a:t>
            </a:r>
          </a:p>
          <a:p>
            <a:pPr marL="342900" indent="-342900">
              <a:buFont typeface="Arial" panose="020B0604020202020204" pitchFamily="34" charset="0"/>
              <a:buChar char="•"/>
            </a:pPr>
            <a:r>
              <a:rPr lang="en-US" dirty="0"/>
              <a:t>Becomes a problem when the bacteria grows and/or spreads through aerosolization or aspiration. </a:t>
            </a:r>
          </a:p>
          <a:p>
            <a:endParaRPr lang="en-US" dirty="0"/>
          </a:p>
        </p:txBody>
      </p:sp>
      <p:pic>
        <p:nvPicPr>
          <p:cNvPr id="4" name="Picture 3"/>
          <p:cNvPicPr>
            <a:picLocks noChangeAspect="1"/>
          </p:cNvPicPr>
          <p:nvPr/>
        </p:nvPicPr>
        <p:blipFill>
          <a:blip r:embed="rId2"/>
          <a:stretch>
            <a:fillRect/>
          </a:stretch>
        </p:blipFill>
        <p:spPr>
          <a:xfrm>
            <a:off x="8439428" y="4481721"/>
            <a:ext cx="3587124" cy="2194560"/>
          </a:xfrm>
          <a:prstGeom prst="rect">
            <a:avLst/>
          </a:prstGeom>
        </p:spPr>
      </p:pic>
    </p:spTree>
    <p:extLst>
      <p:ext uri="{BB962C8B-B14F-4D97-AF65-F5344CB8AC3E}">
        <p14:creationId xmlns:p14="http://schemas.microsoft.com/office/powerpoint/2010/main" val="18489233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800"/>
            <a:ext cx="8001000" cy="904104"/>
          </a:xfrm>
        </p:spPr>
        <p:txBody>
          <a:bodyPr/>
          <a:lstStyle/>
          <a:p>
            <a:r>
              <a:rPr lang="en-US" dirty="0"/>
              <a:t>Legionnaires’ disease</a:t>
            </a:r>
          </a:p>
        </p:txBody>
      </p:sp>
      <p:sp>
        <p:nvSpPr>
          <p:cNvPr id="3" name="Subtitle 2"/>
          <p:cNvSpPr>
            <a:spLocks noGrp="1"/>
          </p:cNvSpPr>
          <p:nvPr>
            <p:ph type="subTitle" idx="1"/>
          </p:nvPr>
        </p:nvSpPr>
        <p:spPr>
          <a:xfrm>
            <a:off x="684212" y="1589905"/>
            <a:ext cx="6400800" cy="4201296"/>
          </a:xfrm>
        </p:spPr>
        <p:txBody>
          <a:bodyPr>
            <a:normAutofit fontScale="92500"/>
          </a:bodyPr>
          <a:lstStyle/>
          <a:p>
            <a:pPr marL="342900" indent="-342900">
              <a:buFont typeface="Arial" panose="020B0604020202020204" pitchFamily="34" charset="0"/>
              <a:buChar char="•"/>
            </a:pPr>
            <a:r>
              <a:rPr lang="en-US" dirty="0"/>
              <a:t>Clinical features include cough, fever, muscle aches, sob, headache and radiographic pneumonia.</a:t>
            </a:r>
          </a:p>
          <a:p>
            <a:pPr marL="342900" indent="-342900">
              <a:buFont typeface="Arial" panose="020B0604020202020204" pitchFamily="34" charset="0"/>
              <a:buChar char="•"/>
            </a:pPr>
            <a:r>
              <a:rPr lang="en-US" dirty="0"/>
              <a:t>Pontiac fever-a milder infection and symptoms.</a:t>
            </a:r>
          </a:p>
          <a:p>
            <a:pPr marL="342900" indent="-342900">
              <a:buFont typeface="Arial" panose="020B0604020202020204" pitchFamily="34" charset="0"/>
              <a:buChar char="•"/>
            </a:pPr>
            <a:r>
              <a:rPr lang="en-US" dirty="0"/>
              <a:t>Signs and symptoms are similar to pneumonia caused by other pathogens; only way to diagnose is with a specific diagnostic test.</a:t>
            </a:r>
          </a:p>
          <a:p>
            <a:pPr marL="342900" indent="-342900">
              <a:buFont typeface="Arial" panose="020B0604020202020204" pitchFamily="34" charset="0"/>
              <a:buChar char="•"/>
            </a:pPr>
            <a:r>
              <a:rPr lang="en-US" dirty="0"/>
              <a:t>In the US, reported cases have grown nearly nine times since 2000.  Nearly 10,000 cases of Legionnaires’ disease were reported in 2018 but this number is likely underestimated as the illness is thought to be underdiagnosed. </a:t>
            </a:r>
          </a:p>
        </p:txBody>
      </p:sp>
    </p:spTree>
    <p:extLst>
      <p:ext uri="{BB962C8B-B14F-4D97-AF65-F5344CB8AC3E}">
        <p14:creationId xmlns:p14="http://schemas.microsoft.com/office/powerpoint/2010/main" val="22822895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41490" y="328126"/>
            <a:ext cx="6019800" cy="595605"/>
          </a:xfrm>
        </p:spPr>
        <p:txBody>
          <a:bodyPr/>
          <a:lstStyle/>
          <a:p>
            <a:r>
              <a:rPr lang="en-US" dirty="0"/>
              <a:t>Fast Facts</a:t>
            </a:r>
          </a:p>
        </p:txBody>
      </p:sp>
      <p:sp>
        <p:nvSpPr>
          <p:cNvPr id="4" name="Text Placeholder 3"/>
          <p:cNvSpPr>
            <a:spLocks noGrp="1"/>
          </p:cNvSpPr>
          <p:nvPr>
            <p:ph type="body" sz="half" idx="2"/>
          </p:nvPr>
        </p:nvSpPr>
        <p:spPr>
          <a:xfrm>
            <a:off x="4722812" y="1017037"/>
            <a:ext cx="6021388" cy="4301411"/>
          </a:xfrm>
        </p:spPr>
        <p:txBody>
          <a:bodyPr>
            <a:normAutofit fontScale="92500" lnSpcReduction="10000"/>
          </a:bodyPr>
          <a:lstStyle/>
          <a:p>
            <a:pPr marL="285750" indent="-285750">
              <a:buFont typeface="Arial" panose="020B0604020202020204" pitchFamily="34" charset="0"/>
              <a:buChar char="•"/>
            </a:pPr>
            <a:r>
              <a:rPr lang="en-US" dirty="0"/>
              <a:t>1 in 10 who gets sick from Legionnaires’ will die.</a:t>
            </a:r>
          </a:p>
          <a:p>
            <a:pPr marL="285750" indent="-285750">
              <a:buFont typeface="Arial" panose="020B0604020202020204" pitchFamily="34" charset="0"/>
              <a:buChar char="•"/>
            </a:pPr>
            <a:r>
              <a:rPr lang="en-US" dirty="0"/>
              <a:t>In general, people do not spread the disease to other people but it is possible in rare circumstances.</a:t>
            </a:r>
          </a:p>
          <a:p>
            <a:pPr marL="285750" indent="-285750">
              <a:buFont typeface="Arial" panose="020B0604020202020204" pitchFamily="34" charset="0"/>
              <a:buChar char="•"/>
            </a:pPr>
            <a:r>
              <a:rPr lang="en-US" dirty="0"/>
              <a:t>Risk factors for developing Legionnaires’ include: age &gt;=50, current or hx of smoking, chronic lung disease such as COPD, immunocompromised, systemic malignancy, underlying illnesses such as DM, renal failure.</a:t>
            </a:r>
          </a:p>
          <a:p>
            <a:pPr marL="285750" indent="-285750">
              <a:buFont typeface="Arial" panose="020B0604020202020204" pitchFamily="34" charset="0"/>
              <a:buChar char="•"/>
            </a:pPr>
            <a:r>
              <a:rPr lang="en-US" dirty="0"/>
              <a:t>More illness occur in the summer and early fall but can happen any time of the year.</a:t>
            </a:r>
          </a:p>
          <a:p>
            <a:pPr marL="285750" indent="-285750">
              <a:buFont typeface="Arial" panose="020B0604020202020204" pitchFamily="34" charset="0"/>
              <a:buChar char="•"/>
            </a:pPr>
            <a:r>
              <a:rPr lang="en-US" dirty="0"/>
              <a:t>This disease is under recognized and underdiagnosed.</a:t>
            </a:r>
          </a:p>
          <a:p>
            <a:pPr marL="285750" indent="-285750">
              <a:buFont typeface="Arial" panose="020B0604020202020204" pitchFamily="34" charset="0"/>
              <a:buChar char="•"/>
            </a:pPr>
            <a:r>
              <a:rPr lang="en-US" dirty="0"/>
              <a:t>Cases need to be detected, allowing rapid investigation by public health officials and prevention of additional cases. </a:t>
            </a:r>
          </a:p>
        </p:txBody>
      </p:sp>
      <p:pic>
        <p:nvPicPr>
          <p:cNvPr id="7" name="Picture Placeholder 4"/>
          <p:cNvPicPr>
            <a:picLocks noGrp="1" noChangeAspect="1"/>
          </p:cNvPicPr>
          <p:nvPr>
            <p:ph type="pic" idx="1"/>
          </p:nvPr>
        </p:nvPicPr>
        <p:blipFill>
          <a:blip r:embed="rId2"/>
          <a:stretch>
            <a:fillRect/>
          </a:stretch>
        </p:blipFill>
        <p:spPr>
          <a:xfrm>
            <a:off x="108583" y="1931438"/>
            <a:ext cx="4443306" cy="2560320"/>
          </a:xfrm>
          <a:prstGeom prst="rect">
            <a:avLst/>
          </a:prstGeom>
        </p:spPr>
      </p:pic>
    </p:spTree>
    <p:extLst>
      <p:ext uri="{BB962C8B-B14F-4D97-AF65-F5344CB8AC3E}">
        <p14:creationId xmlns:p14="http://schemas.microsoft.com/office/powerpoint/2010/main" val="20399330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2628" y="391887"/>
            <a:ext cx="8534400" cy="877076"/>
          </a:xfrm>
        </p:spPr>
        <p:txBody>
          <a:bodyPr/>
          <a:lstStyle/>
          <a:p>
            <a:r>
              <a:rPr lang="en-US" dirty="0"/>
              <a:t>Common sources of infection</a:t>
            </a:r>
          </a:p>
        </p:txBody>
      </p:sp>
      <p:pic>
        <p:nvPicPr>
          <p:cNvPr id="3" name="Picture 2"/>
          <p:cNvPicPr>
            <a:picLocks noChangeAspect="1"/>
          </p:cNvPicPr>
          <p:nvPr/>
        </p:nvPicPr>
        <p:blipFill>
          <a:blip r:embed="rId2"/>
          <a:stretch>
            <a:fillRect/>
          </a:stretch>
        </p:blipFill>
        <p:spPr>
          <a:xfrm>
            <a:off x="2867509" y="1376361"/>
            <a:ext cx="5537556" cy="1828800"/>
          </a:xfrm>
          <a:prstGeom prst="rect">
            <a:avLst/>
          </a:prstGeom>
        </p:spPr>
      </p:pic>
      <p:sp>
        <p:nvSpPr>
          <p:cNvPr id="7" name="TextBox 6"/>
          <p:cNvSpPr txBox="1"/>
          <p:nvPr/>
        </p:nvSpPr>
        <p:spPr>
          <a:xfrm>
            <a:off x="1240971" y="3713584"/>
            <a:ext cx="6958820" cy="646331"/>
          </a:xfrm>
          <a:prstGeom prst="rect">
            <a:avLst/>
          </a:prstGeom>
          <a:noFill/>
        </p:spPr>
        <p:txBody>
          <a:bodyPr wrap="square" rtlCol="0">
            <a:spAutoFit/>
          </a:bodyPr>
          <a:lstStyle/>
          <a:p>
            <a:pPr marL="285750" indent="-285750">
              <a:buFont typeface="Arial" panose="020B0604020202020204" pitchFamily="34" charset="0"/>
              <a:buChar char="•"/>
            </a:pPr>
            <a:r>
              <a:rPr lang="en-US" dirty="0"/>
              <a:t>Room Air Humidifiers, ice machines, CPAP machines, eye wash stations, sink faucets, bronchoscopes</a:t>
            </a:r>
          </a:p>
        </p:txBody>
      </p:sp>
    </p:spTree>
    <p:extLst>
      <p:ext uri="{BB962C8B-B14F-4D97-AF65-F5344CB8AC3E}">
        <p14:creationId xmlns:p14="http://schemas.microsoft.com/office/powerpoint/2010/main" val="10365414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835091"/>
          </a:xfrm>
        </p:spPr>
        <p:txBody>
          <a:bodyPr/>
          <a:lstStyle/>
          <a:p>
            <a:r>
              <a:rPr lang="en-US" dirty="0"/>
              <a:t>CMS Requirements</a:t>
            </a:r>
          </a:p>
        </p:txBody>
      </p:sp>
      <p:sp>
        <p:nvSpPr>
          <p:cNvPr id="3" name="Subtitle 2"/>
          <p:cNvSpPr>
            <a:spLocks noGrp="1"/>
          </p:cNvSpPr>
          <p:nvPr>
            <p:ph type="subTitle" idx="1"/>
          </p:nvPr>
        </p:nvSpPr>
        <p:spPr>
          <a:xfrm>
            <a:off x="684212" y="1520891"/>
            <a:ext cx="6400800" cy="4270310"/>
          </a:xfrm>
        </p:spPr>
        <p:txBody>
          <a:bodyPr>
            <a:normAutofit/>
          </a:bodyPr>
          <a:lstStyle/>
          <a:p>
            <a:pPr marL="342900" indent="-342900">
              <a:buFont typeface="Arial" panose="020B0604020202020204" pitchFamily="34" charset="0"/>
              <a:buChar char="•"/>
            </a:pPr>
            <a:r>
              <a:rPr lang="en-US" sz="1400" dirty="0"/>
              <a:t>42 CFR §482.42 for hospitals: “The hospital must provide a sanitary environment to avoid sources and transmission of infections and communicable diseases. There must be an active program for the prevention, control, and investigation of infections and communicable diseases.” </a:t>
            </a:r>
          </a:p>
          <a:p>
            <a:pPr marL="342900" indent="-342900">
              <a:buFont typeface="Arial" panose="020B0604020202020204" pitchFamily="34" charset="0"/>
              <a:buChar char="•"/>
            </a:pPr>
            <a:r>
              <a:rPr lang="en-US" sz="1400" dirty="0"/>
              <a:t>42 CFR §482.42 for hospitals: “The hospital must provide a sanitary environment to avoid sources and transmission of infections and communicable diseases. There must be an active program for the prevention, control, and investigation of infections and communicable diseases.” </a:t>
            </a:r>
          </a:p>
          <a:p>
            <a:pPr marL="342900" indent="-342900">
              <a:buFont typeface="Arial" panose="020B0604020202020204" pitchFamily="34" charset="0"/>
              <a:buChar char="•"/>
            </a:pPr>
            <a:r>
              <a:rPr lang="en-US" sz="1400" dirty="0"/>
              <a:t>42 CFR §485.635(a)(3)(vi) for critical access hospitals (CAHs): CAH policies must include: “A system for identifying, reporting, investigating and controlling infections and communicable diseases of patients and personnel.” </a:t>
            </a:r>
          </a:p>
        </p:txBody>
      </p:sp>
      <p:pic>
        <p:nvPicPr>
          <p:cNvPr id="4" name="Picture 3"/>
          <p:cNvPicPr>
            <a:picLocks noChangeAspect="1"/>
          </p:cNvPicPr>
          <p:nvPr/>
        </p:nvPicPr>
        <p:blipFill>
          <a:blip r:embed="rId2"/>
          <a:stretch>
            <a:fillRect/>
          </a:stretch>
        </p:blipFill>
        <p:spPr>
          <a:xfrm>
            <a:off x="7452788" y="1380931"/>
            <a:ext cx="4474069" cy="4114800"/>
          </a:xfrm>
          <a:prstGeom prst="rect">
            <a:avLst/>
          </a:prstGeom>
        </p:spPr>
      </p:pic>
    </p:spTree>
    <p:extLst>
      <p:ext uri="{BB962C8B-B14F-4D97-AF65-F5344CB8AC3E}">
        <p14:creationId xmlns:p14="http://schemas.microsoft.com/office/powerpoint/2010/main" val="21126231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392404"/>
            <a:ext cx="8534401" cy="848567"/>
          </a:xfrm>
        </p:spPr>
        <p:txBody>
          <a:bodyPr/>
          <a:lstStyle/>
          <a:p>
            <a:r>
              <a:rPr lang="en-US" dirty="0"/>
              <a:t>ASHRAE 188</a:t>
            </a:r>
          </a:p>
        </p:txBody>
      </p:sp>
      <p:sp>
        <p:nvSpPr>
          <p:cNvPr id="3" name="Text Placeholder 2"/>
          <p:cNvSpPr>
            <a:spLocks noGrp="1"/>
          </p:cNvSpPr>
          <p:nvPr>
            <p:ph type="body" idx="1"/>
          </p:nvPr>
        </p:nvSpPr>
        <p:spPr>
          <a:xfrm>
            <a:off x="684213" y="1492898"/>
            <a:ext cx="8534400" cy="4501502"/>
          </a:xfrm>
        </p:spPr>
        <p:txBody>
          <a:bodyPr/>
          <a:lstStyle/>
          <a:p>
            <a:pPr marL="285750" indent="-285750">
              <a:buFont typeface="Arial" panose="020B0604020202020204" pitchFamily="34" charset="0"/>
              <a:buChar char="•"/>
            </a:pPr>
            <a:r>
              <a:rPr lang="en-US" dirty="0"/>
              <a:t>CMS expects Medicare certified healthcare facilities to have water management policies and procedures to reduce the risk of growth and spread of Legionella and other opportunistic pathogens in building water systems. An industry standard1 calling for the development and implementation of water management programs in large or complex building water systems to reduce the risk of legionellosis was published in 2015 by American Society of Heating, Refrigerating, and Air Conditioning Engineers (ASHRAE).</a:t>
            </a:r>
          </a:p>
          <a:p>
            <a:pPr marL="285750" indent="-285750">
              <a:buFont typeface="Arial" panose="020B0604020202020204" pitchFamily="34" charset="0"/>
              <a:buChar char="•"/>
            </a:pPr>
            <a:r>
              <a:rPr lang="en-US" dirty="0"/>
              <a:t>ASHRAE Standard 188 establishes minimum legionellosis risk management requirements for building water systems.</a:t>
            </a:r>
          </a:p>
          <a:p>
            <a:pPr marL="285750" indent="-285750">
              <a:buFont typeface="Arial" panose="020B0604020202020204" pitchFamily="34" charset="0"/>
              <a:buChar char="•"/>
            </a:pPr>
            <a:r>
              <a:rPr lang="en-US" dirty="0"/>
              <a:t>Toolkit was developed in 2016.  </a:t>
            </a:r>
          </a:p>
          <a:p>
            <a:pPr marL="285750" indent="-285750">
              <a:buFont typeface="Arial" panose="020B0604020202020204" pitchFamily="34" charset="0"/>
              <a:buChar char="•"/>
            </a:pPr>
            <a:r>
              <a:rPr lang="en-US" dirty="0"/>
              <a:t>Latest version is June 24</a:t>
            </a:r>
            <a:r>
              <a:rPr lang="en-US" baseline="30000" dirty="0"/>
              <a:t>th</a:t>
            </a:r>
            <a:r>
              <a:rPr lang="en-US" dirty="0"/>
              <a:t>, 2021. </a:t>
            </a:r>
          </a:p>
        </p:txBody>
      </p:sp>
    </p:spTree>
    <p:extLst>
      <p:ext uri="{BB962C8B-B14F-4D97-AF65-F5344CB8AC3E}">
        <p14:creationId xmlns:p14="http://schemas.microsoft.com/office/powerpoint/2010/main" val="522862772"/>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598</TotalTime>
  <Words>1365</Words>
  <Application>Microsoft Office PowerPoint</Application>
  <PresentationFormat>Widescreen</PresentationFormat>
  <Paragraphs>90</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Century Gothic</vt:lpstr>
      <vt:lpstr>Wingdings 3</vt:lpstr>
      <vt:lpstr>Slice</vt:lpstr>
      <vt:lpstr>Waterborne pathogens-building a water management plan 101</vt:lpstr>
      <vt:lpstr>Disclaimer</vt:lpstr>
      <vt:lpstr>Agenda</vt:lpstr>
      <vt:lpstr>Legionella</vt:lpstr>
      <vt:lpstr>Legionnaires’ disease</vt:lpstr>
      <vt:lpstr>Fast Facts</vt:lpstr>
      <vt:lpstr>Common sources of infection</vt:lpstr>
      <vt:lpstr>CMS Requirements</vt:lpstr>
      <vt:lpstr>ASHRAE 188</vt:lpstr>
      <vt:lpstr>Identify risks</vt:lpstr>
      <vt:lpstr>Establish a water management team </vt:lpstr>
      <vt:lpstr>Describe your Building Water Systems Using Text</vt:lpstr>
      <vt:lpstr>Describe your Building water systems using a flow diagram</vt:lpstr>
      <vt:lpstr>Identify areas Where legionella could grow and spread </vt:lpstr>
      <vt:lpstr>Control Measures and Corrective actions</vt:lpstr>
      <vt:lpstr>Decide where control measures should be applied</vt:lpstr>
      <vt:lpstr>Establish ways to intervene when control limits are not met</vt:lpstr>
      <vt:lpstr>Make sure the program is running as designed and is effective</vt:lpstr>
      <vt:lpstr>PowerPoint Presentation</vt:lpstr>
      <vt:lpstr>Identifying and investigating legionnaires’ disease cases</vt:lpstr>
      <vt:lpstr>Conclusion</vt:lpstr>
      <vt:lpstr>Questions??</vt:lpstr>
      <vt:lpstr>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Waterborne pathogens-building a water management plan 101</dc:title>
  <dc:creator>Maxcey Smith</dc:creator>
  <cp:lastModifiedBy>Dana Steiner</cp:lastModifiedBy>
  <cp:revision>42</cp:revision>
  <dcterms:created xsi:type="dcterms:W3CDTF">2023-08-17T15:28:53Z</dcterms:created>
  <dcterms:modified xsi:type="dcterms:W3CDTF">2024-08-20T19:05:46Z</dcterms:modified>
</cp:coreProperties>
</file>