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145705776" r:id="rId5"/>
    <p:sldId id="2145705849" r:id="rId6"/>
    <p:sldId id="2145705866" r:id="rId7"/>
    <p:sldId id="2145705867" r:id="rId8"/>
    <p:sldId id="2145705868" r:id="rId9"/>
    <p:sldId id="2145705879" r:id="rId10"/>
    <p:sldId id="281" r:id="rId11"/>
    <p:sldId id="2145705873" r:id="rId12"/>
    <p:sldId id="2145705851" r:id="rId13"/>
    <p:sldId id="282" r:id="rId14"/>
    <p:sldId id="2145705848" r:id="rId15"/>
    <p:sldId id="2145705856" r:id="rId16"/>
    <p:sldId id="2145705870" r:id="rId17"/>
    <p:sldId id="2145705878" r:id="rId18"/>
    <p:sldId id="2145705845" r:id="rId19"/>
    <p:sldId id="2145705831" r:id="rId20"/>
    <p:sldId id="305" r:id="rId21"/>
    <p:sldId id="2145705874" r:id="rId22"/>
    <p:sldId id="2145705875" r:id="rId23"/>
    <p:sldId id="2145705877" r:id="rId24"/>
    <p:sldId id="263"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AD3E0D9-A5FE-412A-8E9A-C8FD1567CD27}">
          <p14:sldIdLst>
            <p14:sldId id="2145705776"/>
            <p14:sldId id="2145705849"/>
            <p14:sldId id="2145705866"/>
            <p14:sldId id="2145705867"/>
            <p14:sldId id="2145705868"/>
            <p14:sldId id="2145705879"/>
            <p14:sldId id="281"/>
            <p14:sldId id="2145705873"/>
            <p14:sldId id="2145705851"/>
            <p14:sldId id="282"/>
            <p14:sldId id="2145705848"/>
            <p14:sldId id="2145705856"/>
            <p14:sldId id="2145705870"/>
            <p14:sldId id="2145705878"/>
            <p14:sldId id="2145705845"/>
            <p14:sldId id="2145705831"/>
            <p14:sldId id="305"/>
            <p14:sldId id="2145705874"/>
            <p14:sldId id="2145705875"/>
            <p14:sldId id="2145705877"/>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989220-70F4-4E74-BFFD-94D9EE668455}" v="3" dt="2025-10-20T13:59:51.208"/>
    <p1510:client id="{58E04640-79DA-0D8B-0FB9-86531AE23AD8}" v="98" dt="2025-10-20T22:40:23.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60"/>
  </p:normalViewPr>
  <p:slideViewPr>
    <p:cSldViewPr snapToGrid="0">
      <p:cViewPr varScale="1">
        <p:scale>
          <a:sx n="118" d="100"/>
          <a:sy n="118" d="100"/>
        </p:scale>
        <p:origin x="552"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FDC0661-413A-4560-9BFB-FCFBAF96F926}" type="datetimeFigureOut">
              <a:rPr lang="en-US" smtClean="0"/>
              <a:t>10/23/25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D77426-2823-4ACD-917A-5F04043BEAD8}" type="slidenum">
              <a:rPr lang="en-US" smtClean="0"/>
              <a:t>‹#›</a:t>
            </a:fld>
            <a:endParaRPr lang="en-US"/>
          </a:p>
        </p:txBody>
      </p:sp>
    </p:spTree>
    <p:extLst>
      <p:ext uri="{BB962C8B-B14F-4D97-AF65-F5344CB8AC3E}">
        <p14:creationId xmlns:p14="http://schemas.microsoft.com/office/powerpoint/2010/main" val="379294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4A202D-C2DC-46CF-AF11-B30491683D8C}" type="slidenum">
              <a:rPr lang="en-US" smtClean="0"/>
              <a:t>1</a:t>
            </a:fld>
            <a:endParaRPr lang="en-US"/>
          </a:p>
        </p:txBody>
      </p:sp>
    </p:spTree>
    <p:extLst>
      <p:ext uri="{BB962C8B-B14F-4D97-AF65-F5344CB8AC3E}">
        <p14:creationId xmlns:p14="http://schemas.microsoft.com/office/powerpoint/2010/main" val="3966453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73EA5-2889-AA29-A245-FF3FEE52D9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FD695-67AD-1882-BB6D-100C0A098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92E1B-9AFB-204D-88E6-45DB99C398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99DA90-A011-1B32-3440-73C2A69C6784}"/>
              </a:ext>
            </a:extLst>
          </p:cNvPr>
          <p:cNvSpPr>
            <a:spLocks noGrp="1"/>
          </p:cNvSpPr>
          <p:nvPr>
            <p:ph type="sldNum" sz="quarter" idx="5"/>
          </p:nvPr>
        </p:nvSpPr>
        <p:spPr/>
        <p:txBody>
          <a:bodyPr/>
          <a:lstStyle/>
          <a:p>
            <a:pPr defTabSz="531670">
              <a:defRPr/>
            </a:pPr>
            <a:fld id="{894A202D-C2DC-46CF-AF11-B30491683D8C}" type="slidenum">
              <a:rPr lang="en-US" kern="1200">
                <a:solidFill>
                  <a:prstClr val="black"/>
                </a:solidFill>
                <a:latin typeface="Aptos" panose="02110004020202020204"/>
                <a:ea typeface="+mn-ea"/>
                <a:cs typeface="+mn-cs"/>
              </a:rPr>
              <a:pPr defTabSz="531670">
                <a:defRPr/>
              </a:pPr>
              <a:t>11</a:t>
            </a:fld>
            <a:endParaRPr lang="en-US" kern="1200">
              <a:solidFill>
                <a:prstClr val="black"/>
              </a:solidFill>
              <a:latin typeface="Aptos" panose="02110004020202020204"/>
              <a:ea typeface="+mn-ea"/>
              <a:cs typeface="+mn-cs"/>
            </a:endParaRPr>
          </a:p>
        </p:txBody>
      </p:sp>
    </p:spTree>
    <p:extLst>
      <p:ext uri="{BB962C8B-B14F-4D97-AF65-F5344CB8AC3E}">
        <p14:creationId xmlns:p14="http://schemas.microsoft.com/office/powerpoint/2010/main" val="535126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894A202D-C2DC-46CF-AF11-B30491683D8C}" type="slidenum">
              <a:rPr lang="en-US">
                <a:solidFill>
                  <a:prstClr val="black"/>
                </a:solidFill>
                <a:latin typeface="Aptos" panose="02110004020202020204"/>
              </a:rPr>
              <a:pPr defTabSz="931774">
                <a:defRPr/>
              </a:pPr>
              <a:t>12</a:t>
            </a:fld>
            <a:endParaRPr lang="en-US">
              <a:solidFill>
                <a:prstClr val="black"/>
              </a:solidFill>
              <a:latin typeface="Aptos" panose="02110004020202020204"/>
            </a:endParaRPr>
          </a:p>
        </p:txBody>
      </p:sp>
    </p:spTree>
    <p:extLst>
      <p:ext uri="{BB962C8B-B14F-4D97-AF65-F5344CB8AC3E}">
        <p14:creationId xmlns:p14="http://schemas.microsoft.com/office/powerpoint/2010/main" val="3287216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704EB56D-C595-43DC-9260-41AE2CDE6908}" type="slidenum">
              <a:rPr lang="en-US">
                <a:solidFill>
                  <a:prstClr val="black"/>
                </a:solidFill>
                <a:latin typeface="Aptos" panose="02110004020202020204"/>
              </a:rPr>
              <a:pPr defTabSz="931774">
                <a:defRPr/>
              </a:pPr>
              <a:t>13</a:t>
            </a:fld>
            <a:endParaRPr lang="en-US">
              <a:solidFill>
                <a:prstClr val="black"/>
              </a:solidFill>
              <a:latin typeface="Aptos" panose="02110004020202020204"/>
            </a:endParaRPr>
          </a:p>
        </p:txBody>
      </p:sp>
    </p:spTree>
    <p:extLst>
      <p:ext uri="{BB962C8B-B14F-4D97-AF65-F5344CB8AC3E}">
        <p14:creationId xmlns:p14="http://schemas.microsoft.com/office/powerpoint/2010/main" val="1641539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450F3-039B-EA21-14DA-F5E9DCA253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F88E0C-4550-C647-36D8-7677A85D08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FDF238-4627-44FE-8E32-1D88F75123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07B0888-6ECA-17EF-D5D3-92856F7A181D}"/>
              </a:ext>
            </a:extLst>
          </p:cNvPr>
          <p:cNvSpPr>
            <a:spLocks noGrp="1"/>
          </p:cNvSpPr>
          <p:nvPr>
            <p:ph type="sldNum" sz="quarter" idx="5"/>
          </p:nvPr>
        </p:nvSpPr>
        <p:spPr/>
        <p:txBody>
          <a:bodyPr/>
          <a:lstStyle/>
          <a:p>
            <a:pPr defTabSz="931774">
              <a:defRPr/>
            </a:pPr>
            <a:fld id="{894A202D-C2DC-46CF-AF11-B30491683D8C}" type="slidenum">
              <a:rPr lang="en-US">
                <a:solidFill>
                  <a:prstClr val="black"/>
                </a:solidFill>
                <a:latin typeface="Aptos" panose="02110004020202020204"/>
              </a:rPr>
              <a:pPr defTabSz="931774">
                <a:defRPr/>
              </a:pPr>
              <a:t>14</a:t>
            </a:fld>
            <a:endParaRPr lang="en-US">
              <a:solidFill>
                <a:prstClr val="black"/>
              </a:solidFill>
              <a:latin typeface="Aptos" panose="02110004020202020204"/>
            </a:endParaRPr>
          </a:p>
        </p:txBody>
      </p:sp>
    </p:spTree>
    <p:extLst>
      <p:ext uri="{BB962C8B-B14F-4D97-AF65-F5344CB8AC3E}">
        <p14:creationId xmlns:p14="http://schemas.microsoft.com/office/powerpoint/2010/main" val="4184099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E813D-CC5B-A43A-471D-256F5888B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1A1377-E16C-E19B-C72C-C8EA397CDB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29554-A6A9-8F15-83ED-F9AA923F4E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ECEE04-70BB-5E63-3DEF-53986F72530F}"/>
              </a:ext>
            </a:extLst>
          </p:cNvPr>
          <p:cNvSpPr>
            <a:spLocks noGrp="1"/>
          </p:cNvSpPr>
          <p:nvPr>
            <p:ph type="sldNum" sz="quarter" idx="5"/>
          </p:nvPr>
        </p:nvSpPr>
        <p:spPr/>
        <p:txBody>
          <a:bodyPr/>
          <a:lstStyle/>
          <a:p>
            <a:fld id="{894A202D-C2DC-46CF-AF11-B30491683D8C}" type="slidenum">
              <a:rPr lang="en-US" smtClean="0"/>
              <a:t>15</a:t>
            </a:fld>
            <a:endParaRPr lang="en-US"/>
          </a:p>
        </p:txBody>
      </p:sp>
    </p:spTree>
    <p:extLst>
      <p:ext uri="{BB962C8B-B14F-4D97-AF65-F5344CB8AC3E}">
        <p14:creationId xmlns:p14="http://schemas.microsoft.com/office/powerpoint/2010/main" val="1252524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4A202D-C2DC-46CF-AF11-B30491683D8C}" type="slidenum">
              <a:rPr lang="en-US" smtClean="0"/>
              <a:t>16</a:t>
            </a:fld>
            <a:endParaRPr lang="en-US"/>
          </a:p>
        </p:txBody>
      </p:sp>
    </p:spTree>
    <p:extLst>
      <p:ext uri="{BB962C8B-B14F-4D97-AF65-F5344CB8AC3E}">
        <p14:creationId xmlns:p14="http://schemas.microsoft.com/office/powerpoint/2010/main" val="3341757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93548-1615-259A-2915-812115E9E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8A6D7D-EB75-E1A2-B7C6-A524774E3B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3D6DFA-3433-D1FE-ECB8-891137703D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8DDF5B-0D02-A5F0-D892-58BB223D48A3}"/>
              </a:ext>
            </a:extLst>
          </p:cNvPr>
          <p:cNvSpPr>
            <a:spLocks noGrp="1"/>
          </p:cNvSpPr>
          <p:nvPr>
            <p:ph type="sldNum" sz="quarter" idx="5"/>
          </p:nvPr>
        </p:nvSpPr>
        <p:spPr/>
        <p:txBody>
          <a:bodyPr/>
          <a:lstStyle/>
          <a:p>
            <a:fld id="{894A202D-C2DC-46CF-AF11-B30491683D8C}" type="slidenum">
              <a:rPr lang="en-US" smtClean="0"/>
              <a:t>18</a:t>
            </a:fld>
            <a:endParaRPr lang="en-US"/>
          </a:p>
        </p:txBody>
      </p:sp>
    </p:spTree>
    <p:extLst>
      <p:ext uri="{BB962C8B-B14F-4D97-AF65-F5344CB8AC3E}">
        <p14:creationId xmlns:p14="http://schemas.microsoft.com/office/powerpoint/2010/main" val="1193214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52CED-1680-7C0C-5E86-60052F4DBD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A566F7-8720-B7DD-EAC6-56F9D79B9C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CEA40-F1E6-8059-1D5E-7FACDF0C475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4ABC1D-7C30-30C6-8D1A-901226087F1D}"/>
              </a:ext>
            </a:extLst>
          </p:cNvPr>
          <p:cNvSpPr>
            <a:spLocks noGrp="1"/>
          </p:cNvSpPr>
          <p:nvPr>
            <p:ph type="sldNum" sz="quarter" idx="5"/>
          </p:nvPr>
        </p:nvSpPr>
        <p:spPr/>
        <p:txBody>
          <a:bodyPr/>
          <a:lstStyle/>
          <a:p>
            <a:fld id="{894A202D-C2DC-46CF-AF11-B30491683D8C}" type="slidenum">
              <a:rPr lang="en-US" smtClean="0"/>
              <a:t>19</a:t>
            </a:fld>
            <a:endParaRPr lang="en-US"/>
          </a:p>
        </p:txBody>
      </p:sp>
    </p:spTree>
    <p:extLst>
      <p:ext uri="{BB962C8B-B14F-4D97-AF65-F5344CB8AC3E}">
        <p14:creationId xmlns:p14="http://schemas.microsoft.com/office/powerpoint/2010/main" val="2442435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19B96-484C-79E2-038E-65322BB0E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5421C2-A496-E69F-08D9-81A3742A21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9D92C-39C7-4EF6-3E5C-35A8E32CB7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ABEA83-A635-18A0-376F-F6125A2F4008}"/>
              </a:ext>
            </a:extLst>
          </p:cNvPr>
          <p:cNvSpPr>
            <a:spLocks noGrp="1"/>
          </p:cNvSpPr>
          <p:nvPr>
            <p:ph type="sldNum" sz="quarter" idx="5"/>
          </p:nvPr>
        </p:nvSpPr>
        <p:spPr/>
        <p:txBody>
          <a:bodyPr/>
          <a:lstStyle/>
          <a:p>
            <a:fld id="{894A202D-C2DC-46CF-AF11-B30491683D8C}" type="slidenum">
              <a:rPr lang="en-US" smtClean="0"/>
              <a:t>20</a:t>
            </a:fld>
            <a:endParaRPr lang="en-US"/>
          </a:p>
        </p:txBody>
      </p:sp>
    </p:spTree>
    <p:extLst>
      <p:ext uri="{BB962C8B-B14F-4D97-AF65-F5344CB8AC3E}">
        <p14:creationId xmlns:p14="http://schemas.microsoft.com/office/powerpoint/2010/main" val="3638091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EB56D-C595-43DC-9260-41AE2CDE6908}" type="slidenum">
              <a:rPr lang="en-US" smtClean="0"/>
              <a:t>2</a:t>
            </a:fld>
            <a:endParaRPr lang="en-US"/>
          </a:p>
        </p:txBody>
      </p:sp>
    </p:spTree>
    <p:extLst>
      <p:ext uri="{BB962C8B-B14F-4D97-AF65-F5344CB8AC3E}">
        <p14:creationId xmlns:p14="http://schemas.microsoft.com/office/powerpoint/2010/main" val="164153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BDB22-5F65-8F68-7F01-E424A0256E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F7403-3143-EC19-12FA-27E10FC75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395DC2-D990-9462-888C-D1E2625AA9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8AA20C-2393-4736-4BD2-5C0D51876A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A202D-C2DC-46CF-AF11-B30491683D8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7330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3BAC7-9821-3737-73C3-FECC069BE6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C7858-D82B-6D00-D63F-063C19BC1E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0D7CA-898D-D8BF-B5EF-79316343A7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24FEA2-9E1C-AB45-2E63-8AEEE23535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A202D-C2DC-46CF-AF11-B30491683D8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6612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600DE-E654-E259-BDDD-87B1257588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F4DD4-5DC7-1D91-B218-FE5D31FD42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46B40-0A82-9BE4-1D5F-34B27458C6C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474F3C-F605-A026-8CAE-2D81CFE5BD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A202D-C2DC-46CF-AF11-B30491683D8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94143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58C9A-8145-205A-3C82-96B2334F2B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113DE6-7F5C-BCAF-40DF-A911E45683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06391A-3437-6296-8910-A1D6A67498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1E8127-BC08-0BBA-6B2C-D89036CFCA03}"/>
              </a:ext>
            </a:extLst>
          </p:cNvPr>
          <p:cNvSpPr>
            <a:spLocks noGrp="1"/>
          </p:cNvSpPr>
          <p:nvPr>
            <p:ph type="sldNum" sz="quarter" idx="5"/>
          </p:nvPr>
        </p:nvSpPr>
        <p:spPr/>
        <p:txBody>
          <a:bodyPr/>
          <a:lstStyle/>
          <a:p>
            <a:fld id="{894A202D-C2DC-46CF-AF11-B30491683D8C}" type="slidenum">
              <a:rPr lang="en-US" smtClean="0"/>
              <a:t>6</a:t>
            </a:fld>
            <a:endParaRPr lang="en-US"/>
          </a:p>
        </p:txBody>
      </p:sp>
    </p:spTree>
    <p:extLst>
      <p:ext uri="{BB962C8B-B14F-4D97-AF65-F5344CB8AC3E}">
        <p14:creationId xmlns:p14="http://schemas.microsoft.com/office/powerpoint/2010/main" val="1213862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6AFF7-8750-38FD-38F7-BE8C0ED4C1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8BBE1-3ADC-04F4-515A-EC87E2BDA5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8EE20A-4B9D-A938-75C4-03E4600BCC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DB7721-28BF-BEF7-5BA5-CAC815FA8238}"/>
              </a:ext>
            </a:extLst>
          </p:cNvPr>
          <p:cNvSpPr>
            <a:spLocks noGrp="1"/>
          </p:cNvSpPr>
          <p:nvPr>
            <p:ph type="sldNum" sz="quarter" idx="5"/>
          </p:nvPr>
        </p:nvSpPr>
        <p:spPr/>
        <p:txBody>
          <a:bodyPr/>
          <a:lstStyle/>
          <a:p>
            <a:fld id="{704EB56D-C595-43DC-9260-41AE2CDE6908}" type="slidenum">
              <a:rPr lang="en-US" smtClean="0"/>
              <a:t>8</a:t>
            </a:fld>
            <a:endParaRPr lang="en-US"/>
          </a:p>
        </p:txBody>
      </p:sp>
    </p:spTree>
    <p:extLst>
      <p:ext uri="{BB962C8B-B14F-4D97-AF65-F5344CB8AC3E}">
        <p14:creationId xmlns:p14="http://schemas.microsoft.com/office/powerpoint/2010/main" val="4128742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F7EB8-2C6B-2690-C954-C052D44E6E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252E14-8778-7A8A-DDF6-684E420E9A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39835C-A771-7EFD-314B-BF97FF9101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9ADBE38-B12F-6503-3B55-244AAF5B58E8}"/>
              </a:ext>
            </a:extLst>
          </p:cNvPr>
          <p:cNvSpPr>
            <a:spLocks noGrp="1"/>
          </p:cNvSpPr>
          <p:nvPr>
            <p:ph type="sldNum" sz="quarter" idx="5"/>
          </p:nvPr>
        </p:nvSpPr>
        <p:spPr/>
        <p:txBody>
          <a:bodyPr/>
          <a:lstStyle/>
          <a:p>
            <a:fld id="{704EB56D-C595-43DC-9260-41AE2CDE6908}" type="slidenum">
              <a:rPr lang="en-US" smtClean="0"/>
              <a:t>9</a:t>
            </a:fld>
            <a:endParaRPr lang="en-US"/>
          </a:p>
        </p:txBody>
      </p:sp>
    </p:spTree>
    <p:extLst>
      <p:ext uri="{BB962C8B-B14F-4D97-AF65-F5344CB8AC3E}">
        <p14:creationId xmlns:p14="http://schemas.microsoft.com/office/powerpoint/2010/main" val="1169855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4A202D-C2DC-46CF-AF11-B30491683D8C}" type="slidenum">
              <a:rPr lang="en-US" smtClean="0"/>
              <a:t>10</a:t>
            </a:fld>
            <a:endParaRPr lang="en-US"/>
          </a:p>
        </p:txBody>
      </p:sp>
    </p:spTree>
    <p:extLst>
      <p:ext uri="{BB962C8B-B14F-4D97-AF65-F5344CB8AC3E}">
        <p14:creationId xmlns:p14="http://schemas.microsoft.com/office/powerpoint/2010/main" val="539836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98970-26A1-75EE-9225-DBED85AB66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AC561B-B095-F133-AC03-C5F7623B7F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3198B9-E0BD-36AC-F3DD-C09E9E63C9FD}"/>
              </a:ext>
            </a:extLst>
          </p:cNvPr>
          <p:cNvSpPr>
            <a:spLocks noGrp="1"/>
          </p:cNvSpPr>
          <p:nvPr>
            <p:ph type="dt" sz="half" idx="10"/>
          </p:nvPr>
        </p:nvSpPr>
        <p:spPr/>
        <p:txBody>
          <a:bodyPr/>
          <a:lstStyle/>
          <a:p>
            <a:fld id="{A635D66E-3D02-4219-9D3C-A7DE7A4C161B}" type="datetimeFigureOut">
              <a:rPr lang="en-US" smtClean="0"/>
              <a:t>10/23/25</a:t>
            </a:fld>
            <a:endParaRPr lang="en-US"/>
          </a:p>
        </p:txBody>
      </p:sp>
      <p:sp>
        <p:nvSpPr>
          <p:cNvPr id="5" name="Footer Placeholder 4">
            <a:extLst>
              <a:ext uri="{FF2B5EF4-FFF2-40B4-BE49-F238E27FC236}">
                <a16:creationId xmlns:a16="http://schemas.microsoft.com/office/drawing/2014/main" id="{B90C8D1C-F667-1F56-D41C-ED5A45D31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879BED-2B0A-945A-B4B1-317FDC704D79}"/>
              </a:ext>
            </a:extLst>
          </p:cNvPr>
          <p:cNvSpPr>
            <a:spLocks noGrp="1"/>
          </p:cNvSpPr>
          <p:nvPr>
            <p:ph type="sldNum" sz="quarter" idx="12"/>
          </p:nvPr>
        </p:nvSpPr>
        <p:spPr/>
        <p:txBody>
          <a:bodyPr/>
          <a:lstStyle/>
          <a:p>
            <a:fld id="{400C04D1-29E8-47C8-9A60-0C33538DAB95}" type="slidenum">
              <a:rPr lang="en-US" smtClean="0"/>
              <a:t>‹#›</a:t>
            </a:fld>
            <a:endParaRPr lang="en-US"/>
          </a:p>
        </p:txBody>
      </p:sp>
    </p:spTree>
    <p:extLst>
      <p:ext uri="{BB962C8B-B14F-4D97-AF65-F5344CB8AC3E}">
        <p14:creationId xmlns:p14="http://schemas.microsoft.com/office/powerpoint/2010/main" val="3808467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EE1F9-A2C6-92C2-15C1-5293297629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F2AB53-6737-A04B-1C04-2F18931D1F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AC3DA-274B-A14F-9EA9-E900A252DBEB}"/>
              </a:ext>
            </a:extLst>
          </p:cNvPr>
          <p:cNvSpPr>
            <a:spLocks noGrp="1"/>
          </p:cNvSpPr>
          <p:nvPr>
            <p:ph type="dt" sz="half" idx="10"/>
          </p:nvPr>
        </p:nvSpPr>
        <p:spPr/>
        <p:txBody>
          <a:bodyPr/>
          <a:lstStyle/>
          <a:p>
            <a:fld id="{A635D66E-3D02-4219-9D3C-A7DE7A4C161B}" type="datetimeFigureOut">
              <a:rPr lang="en-US" smtClean="0"/>
              <a:t>10/23/25</a:t>
            </a:fld>
            <a:endParaRPr lang="en-US"/>
          </a:p>
        </p:txBody>
      </p:sp>
      <p:sp>
        <p:nvSpPr>
          <p:cNvPr id="5" name="Footer Placeholder 4">
            <a:extLst>
              <a:ext uri="{FF2B5EF4-FFF2-40B4-BE49-F238E27FC236}">
                <a16:creationId xmlns:a16="http://schemas.microsoft.com/office/drawing/2014/main" id="{39BC2069-A470-26B7-8891-3AB35F9E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5AD01-7FFB-735B-A8C9-40106A3E7402}"/>
              </a:ext>
            </a:extLst>
          </p:cNvPr>
          <p:cNvSpPr>
            <a:spLocks noGrp="1"/>
          </p:cNvSpPr>
          <p:nvPr>
            <p:ph type="sldNum" sz="quarter" idx="12"/>
          </p:nvPr>
        </p:nvSpPr>
        <p:spPr/>
        <p:txBody>
          <a:bodyPr/>
          <a:lstStyle/>
          <a:p>
            <a:fld id="{400C04D1-29E8-47C8-9A60-0C33538DAB95}" type="slidenum">
              <a:rPr lang="en-US" smtClean="0"/>
              <a:t>‹#›</a:t>
            </a:fld>
            <a:endParaRPr lang="en-US"/>
          </a:p>
        </p:txBody>
      </p:sp>
    </p:spTree>
    <p:extLst>
      <p:ext uri="{BB962C8B-B14F-4D97-AF65-F5344CB8AC3E}">
        <p14:creationId xmlns:p14="http://schemas.microsoft.com/office/powerpoint/2010/main" val="3767342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D2481B-E730-C920-2FAF-2DBA39DD51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48F551-08ED-9B8A-202A-132F6745C5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F2E372-6C49-98BF-C0B5-6FF40535C4AD}"/>
              </a:ext>
            </a:extLst>
          </p:cNvPr>
          <p:cNvSpPr>
            <a:spLocks noGrp="1"/>
          </p:cNvSpPr>
          <p:nvPr>
            <p:ph type="dt" sz="half" idx="10"/>
          </p:nvPr>
        </p:nvSpPr>
        <p:spPr/>
        <p:txBody>
          <a:bodyPr/>
          <a:lstStyle/>
          <a:p>
            <a:fld id="{A635D66E-3D02-4219-9D3C-A7DE7A4C161B}" type="datetimeFigureOut">
              <a:rPr lang="en-US" smtClean="0"/>
              <a:t>10/23/25</a:t>
            </a:fld>
            <a:endParaRPr lang="en-US"/>
          </a:p>
        </p:txBody>
      </p:sp>
      <p:sp>
        <p:nvSpPr>
          <p:cNvPr id="5" name="Footer Placeholder 4">
            <a:extLst>
              <a:ext uri="{FF2B5EF4-FFF2-40B4-BE49-F238E27FC236}">
                <a16:creationId xmlns:a16="http://schemas.microsoft.com/office/drawing/2014/main" id="{24CD39AA-8B6F-522D-64E6-2ADEB0CA1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D2D3A-BC08-8002-64B2-8F9CA2557521}"/>
              </a:ext>
            </a:extLst>
          </p:cNvPr>
          <p:cNvSpPr>
            <a:spLocks noGrp="1"/>
          </p:cNvSpPr>
          <p:nvPr>
            <p:ph type="sldNum" sz="quarter" idx="12"/>
          </p:nvPr>
        </p:nvSpPr>
        <p:spPr/>
        <p:txBody>
          <a:bodyPr/>
          <a:lstStyle/>
          <a:p>
            <a:fld id="{400C04D1-29E8-47C8-9A60-0C33538DAB95}" type="slidenum">
              <a:rPr lang="en-US" smtClean="0"/>
              <a:t>‹#›</a:t>
            </a:fld>
            <a:endParaRPr lang="en-US"/>
          </a:p>
        </p:txBody>
      </p:sp>
    </p:spTree>
    <p:extLst>
      <p:ext uri="{BB962C8B-B14F-4D97-AF65-F5344CB8AC3E}">
        <p14:creationId xmlns:p14="http://schemas.microsoft.com/office/powerpoint/2010/main" val="744508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6A2B7-7A1C-F6B2-72C8-A136760543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18A876-66BA-34D0-E8B7-747D72B302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390319-E1FA-8082-0D13-8DA72F2F921B}"/>
              </a:ext>
            </a:extLst>
          </p:cNvPr>
          <p:cNvSpPr>
            <a:spLocks noGrp="1"/>
          </p:cNvSpPr>
          <p:nvPr>
            <p:ph type="dt" sz="half" idx="10"/>
          </p:nvPr>
        </p:nvSpPr>
        <p:spPr/>
        <p:txBody>
          <a:bodyPr/>
          <a:lstStyle/>
          <a:p>
            <a:fld id="{A635D66E-3D02-4219-9D3C-A7DE7A4C161B}" type="datetimeFigureOut">
              <a:rPr lang="en-US" smtClean="0"/>
              <a:t>10/23/25</a:t>
            </a:fld>
            <a:endParaRPr lang="en-US"/>
          </a:p>
        </p:txBody>
      </p:sp>
      <p:sp>
        <p:nvSpPr>
          <p:cNvPr id="5" name="Footer Placeholder 4">
            <a:extLst>
              <a:ext uri="{FF2B5EF4-FFF2-40B4-BE49-F238E27FC236}">
                <a16:creationId xmlns:a16="http://schemas.microsoft.com/office/drawing/2014/main" id="{ED00A4C6-755B-0FF0-9EAD-45C0ED3AD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BCF52-781F-762D-3597-FDDC0870C504}"/>
              </a:ext>
            </a:extLst>
          </p:cNvPr>
          <p:cNvSpPr>
            <a:spLocks noGrp="1"/>
          </p:cNvSpPr>
          <p:nvPr>
            <p:ph type="sldNum" sz="quarter" idx="12"/>
          </p:nvPr>
        </p:nvSpPr>
        <p:spPr/>
        <p:txBody>
          <a:bodyPr/>
          <a:lstStyle/>
          <a:p>
            <a:fld id="{400C04D1-29E8-47C8-9A60-0C33538DAB95}" type="slidenum">
              <a:rPr lang="en-US" smtClean="0"/>
              <a:t>‹#›</a:t>
            </a:fld>
            <a:endParaRPr lang="en-US"/>
          </a:p>
        </p:txBody>
      </p:sp>
    </p:spTree>
    <p:extLst>
      <p:ext uri="{BB962C8B-B14F-4D97-AF65-F5344CB8AC3E}">
        <p14:creationId xmlns:p14="http://schemas.microsoft.com/office/powerpoint/2010/main" val="407526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2DAC1-E6B9-B2AE-A60E-DBD139B0F4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A36F2C-2E01-043A-49FD-9458741671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C7AD44-184D-66A9-075B-1D5322B1A02C}"/>
              </a:ext>
            </a:extLst>
          </p:cNvPr>
          <p:cNvSpPr>
            <a:spLocks noGrp="1"/>
          </p:cNvSpPr>
          <p:nvPr>
            <p:ph type="dt" sz="half" idx="10"/>
          </p:nvPr>
        </p:nvSpPr>
        <p:spPr/>
        <p:txBody>
          <a:bodyPr/>
          <a:lstStyle/>
          <a:p>
            <a:fld id="{A635D66E-3D02-4219-9D3C-A7DE7A4C161B}" type="datetimeFigureOut">
              <a:rPr lang="en-US" smtClean="0"/>
              <a:t>10/23/25</a:t>
            </a:fld>
            <a:endParaRPr lang="en-US"/>
          </a:p>
        </p:txBody>
      </p:sp>
      <p:sp>
        <p:nvSpPr>
          <p:cNvPr id="5" name="Footer Placeholder 4">
            <a:extLst>
              <a:ext uri="{FF2B5EF4-FFF2-40B4-BE49-F238E27FC236}">
                <a16:creationId xmlns:a16="http://schemas.microsoft.com/office/drawing/2014/main" id="{C7FB4504-B81B-F191-F1AB-2E8288FBA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CCB38-0B48-F093-6561-89E9324DCF63}"/>
              </a:ext>
            </a:extLst>
          </p:cNvPr>
          <p:cNvSpPr>
            <a:spLocks noGrp="1"/>
          </p:cNvSpPr>
          <p:nvPr>
            <p:ph type="sldNum" sz="quarter" idx="12"/>
          </p:nvPr>
        </p:nvSpPr>
        <p:spPr/>
        <p:txBody>
          <a:bodyPr/>
          <a:lstStyle/>
          <a:p>
            <a:fld id="{400C04D1-29E8-47C8-9A60-0C33538DAB95}" type="slidenum">
              <a:rPr lang="en-US" smtClean="0"/>
              <a:t>‹#›</a:t>
            </a:fld>
            <a:endParaRPr lang="en-US"/>
          </a:p>
        </p:txBody>
      </p:sp>
    </p:spTree>
    <p:extLst>
      <p:ext uri="{BB962C8B-B14F-4D97-AF65-F5344CB8AC3E}">
        <p14:creationId xmlns:p14="http://schemas.microsoft.com/office/powerpoint/2010/main" val="350696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8E4E-A806-DBB1-397C-8EA7A55E36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077C3A-1BDE-6DB4-3302-2D6F8AB4F4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96AA65-D048-C9DC-7D0B-A968EAACC1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4D7AA5-125A-4B9E-CBFD-00EC0581D709}"/>
              </a:ext>
            </a:extLst>
          </p:cNvPr>
          <p:cNvSpPr>
            <a:spLocks noGrp="1"/>
          </p:cNvSpPr>
          <p:nvPr>
            <p:ph type="dt" sz="half" idx="10"/>
          </p:nvPr>
        </p:nvSpPr>
        <p:spPr/>
        <p:txBody>
          <a:bodyPr/>
          <a:lstStyle/>
          <a:p>
            <a:fld id="{A635D66E-3D02-4219-9D3C-A7DE7A4C161B}" type="datetimeFigureOut">
              <a:rPr lang="en-US" smtClean="0"/>
              <a:t>10/23/25</a:t>
            </a:fld>
            <a:endParaRPr lang="en-US"/>
          </a:p>
        </p:txBody>
      </p:sp>
      <p:sp>
        <p:nvSpPr>
          <p:cNvPr id="6" name="Footer Placeholder 5">
            <a:extLst>
              <a:ext uri="{FF2B5EF4-FFF2-40B4-BE49-F238E27FC236}">
                <a16:creationId xmlns:a16="http://schemas.microsoft.com/office/drawing/2014/main" id="{F0E5414D-D335-16CE-1C10-ED67B3E4ED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5995E6-D7EC-4AE8-7579-5EED6B038FA4}"/>
              </a:ext>
            </a:extLst>
          </p:cNvPr>
          <p:cNvSpPr>
            <a:spLocks noGrp="1"/>
          </p:cNvSpPr>
          <p:nvPr>
            <p:ph type="sldNum" sz="quarter" idx="12"/>
          </p:nvPr>
        </p:nvSpPr>
        <p:spPr/>
        <p:txBody>
          <a:bodyPr/>
          <a:lstStyle/>
          <a:p>
            <a:fld id="{400C04D1-29E8-47C8-9A60-0C33538DAB95}" type="slidenum">
              <a:rPr lang="en-US" smtClean="0"/>
              <a:t>‹#›</a:t>
            </a:fld>
            <a:endParaRPr lang="en-US"/>
          </a:p>
        </p:txBody>
      </p:sp>
    </p:spTree>
    <p:extLst>
      <p:ext uri="{BB962C8B-B14F-4D97-AF65-F5344CB8AC3E}">
        <p14:creationId xmlns:p14="http://schemas.microsoft.com/office/powerpoint/2010/main" val="84929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16501-8D04-CAB4-02CD-BD7704C29E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888A4A-3254-EBBC-276D-1A334166E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EC677A-95A0-6A3A-9CEA-BDFDDB429F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63F4A6-17CB-174D-66E4-94BBB9A1A0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9BED76-53A4-D610-14BF-2E245CA1F3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BDC3C6-4EF5-8830-7646-B5236731262C}"/>
              </a:ext>
            </a:extLst>
          </p:cNvPr>
          <p:cNvSpPr>
            <a:spLocks noGrp="1"/>
          </p:cNvSpPr>
          <p:nvPr>
            <p:ph type="dt" sz="half" idx="10"/>
          </p:nvPr>
        </p:nvSpPr>
        <p:spPr/>
        <p:txBody>
          <a:bodyPr/>
          <a:lstStyle/>
          <a:p>
            <a:fld id="{A635D66E-3D02-4219-9D3C-A7DE7A4C161B}" type="datetimeFigureOut">
              <a:rPr lang="en-US" smtClean="0"/>
              <a:t>10/23/25</a:t>
            </a:fld>
            <a:endParaRPr lang="en-US"/>
          </a:p>
        </p:txBody>
      </p:sp>
      <p:sp>
        <p:nvSpPr>
          <p:cNvPr id="8" name="Footer Placeholder 7">
            <a:extLst>
              <a:ext uri="{FF2B5EF4-FFF2-40B4-BE49-F238E27FC236}">
                <a16:creationId xmlns:a16="http://schemas.microsoft.com/office/drawing/2014/main" id="{414E9757-FD3A-A6AB-259F-FE1243F72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F2722A-5E86-64E2-9244-115478A9D79D}"/>
              </a:ext>
            </a:extLst>
          </p:cNvPr>
          <p:cNvSpPr>
            <a:spLocks noGrp="1"/>
          </p:cNvSpPr>
          <p:nvPr>
            <p:ph type="sldNum" sz="quarter" idx="12"/>
          </p:nvPr>
        </p:nvSpPr>
        <p:spPr/>
        <p:txBody>
          <a:bodyPr/>
          <a:lstStyle/>
          <a:p>
            <a:fld id="{400C04D1-29E8-47C8-9A60-0C33538DAB95}" type="slidenum">
              <a:rPr lang="en-US" smtClean="0"/>
              <a:t>‹#›</a:t>
            </a:fld>
            <a:endParaRPr lang="en-US"/>
          </a:p>
        </p:txBody>
      </p:sp>
    </p:spTree>
    <p:extLst>
      <p:ext uri="{BB962C8B-B14F-4D97-AF65-F5344CB8AC3E}">
        <p14:creationId xmlns:p14="http://schemas.microsoft.com/office/powerpoint/2010/main" val="806878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56599-6D93-F2BC-487E-AF8FE7DA70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BF7886-3883-9C56-8E4A-B33E1AA32364}"/>
              </a:ext>
            </a:extLst>
          </p:cNvPr>
          <p:cNvSpPr>
            <a:spLocks noGrp="1"/>
          </p:cNvSpPr>
          <p:nvPr>
            <p:ph type="dt" sz="half" idx="10"/>
          </p:nvPr>
        </p:nvSpPr>
        <p:spPr/>
        <p:txBody>
          <a:bodyPr/>
          <a:lstStyle/>
          <a:p>
            <a:fld id="{A635D66E-3D02-4219-9D3C-A7DE7A4C161B}" type="datetimeFigureOut">
              <a:rPr lang="en-US" smtClean="0"/>
              <a:t>10/23/25</a:t>
            </a:fld>
            <a:endParaRPr lang="en-US"/>
          </a:p>
        </p:txBody>
      </p:sp>
      <p:sp>
        <p:nvSpPr>
          <p:cNvPr id="4" name="Footer Placeholder 3">
            <a:extLst>
              <a:ext uri="{FF2B5EF4-FFF2-40B4-BE49-F238E27FC236}">
                <a16:creationId xmlns:a16="http://schemas.microsoft.com/office/drawing/2014/main" id="{C9889656-3989-11F5-6A48-7003DDF36C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4250EA-F0F5-18ED-82B9-4ABAE0B34A0D}"/>
              </a:ext>
            </a:extLst>
          </p:cNvPr>
          <p:cNvSpPr>
            <a:spLocks noGrp="1"/>
          </p:cNvSpPr>
          <p:nvPr>
            <p:ph type="sldNum" sz="quarter" idx="12"/>
          </p:nvPr>
        </p:nvSpPr>
        <p:spPr/>
        <p:txBody>
          <a:bodyPr/>
          <a:lstStyle/>
          <a:p>
            <a:fld id="{400C04D1-29E8-47C8-9A60-0C33538DAB95}" type="slidenum">
              <a:rPr lang="en-US" smtClean="0"/>
              <a:t>‹#›</a:t>
            </a:fld>
            <a:endParaRPr lang="en-US"/>
          </a:p>
        </p:txBody>
      </p:sp>
    </p:spTree>
    <p:extLst>
      <p:ext uri="{BB962C8B-B14F-4D97-AF65-F5344CB8AC3E}">
        <p14:creationId xmlns:p14="http://schemas.microsoft.com/office/powerpoint/2010/main" val="193713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B46DAC-BF0B-BEFB-9491-72C5CAEB06B1}"/>
              </a:ext>
            </a:extLst>
          </p:cNvPr>
          <p:cNvSpPr>
            <a:spLocks noGrp="1"/>
          </p:cNvSpPr>
          <p:nvPr>
            <p:ph type="dt" sz="half" idx="10"/>
          </p:nvPr>
        </p:nvSpPr>
        <p:spPr/>
        <p:txBody>
          <a:bodyPr/>
          <a:lstStyle/>
          <a:p>
            <a:fld id="{A635D66E-3D02-4219-9D3C-A7DE7A4C161B}" type="datetimeFigureOut">
              <a:rPr lang="en-US" smtClean="0"/>
              <a:t>10/23/25</a:t>
            </a:fld>
            <a:endParaRPr lang="en-US"/>
          </a:p>
        </p:txBody>
      </p:sp>
      <p:sp>
        <p:nvSpPr>
          <p:cNvPr id="3" name="Footer Placeholder 2">
            <a:extLst>
              <a:ext uri="{FF2B5EF4-FFF2-40B4-BE49-F238E27FC236}">
                <a16:creationId xmlns:a16="http://schemas.microsoft.com/office/drawing/2014/main" id="{279A3BE8-3A60-C52F-2EB3-391B21C45D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77CDB0-A8A8-270C-7374-BA91B6E33807}"/>
              </a:ext>
            </a:extLst>
          </p:cNvPr>
          <p:cNvSpPr>
            <a:spLocks noGrp="1"/>
          </p:cNvSpPr>
          <p:nvPr>
            <p:ph type="sldNum" sz="quarter" idx="12"/>
          </p:nvPr>
        </p:nvSpPr>
        <p:spPr/>
        <p:txBody>
          <a:bodyPr/>
          <a:lstStyle/>
          <a:p>
            <a:fld id="{400C04D1-29E8-47C8-9A60-0C33538DAB95}" type="slidenum">
              <a:rPr lang="en-US" smtClean="0"/>
              <a:t>‹#›</a:t>
            </a:fld>
            <a:endParaRPr lang="en-US"/>
          </a:p>
        </p:txBody>
      </p:sp>
    </p:spTree>
    <p:extLst>
      <p:ext uri="{BB962C8B-B14F-4D97-AF65-F5344CB8AC3E}">
        <p14:creationId xmlns:p14="http://schemas.microsoft.com/office/powerpoint/2010/main" val="573792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C80F3-095B-0A44-4FA1-A8FDE9864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FE8421-1981-981B-BB33-898524737D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FBBE6E-027A-EC1A-FEF2-AE377EA87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4D1287-A423-D0E3-7B54-E041AC00CD0A}"/>
              </a:ext>
            </a:extLst>
          </p:cNvPr>
          <p:cNvSpPr>
            <a:spLocks noGrp="1"/>
          </p:cNvSpPr>
          <p:nvPr>
            <p:ph type="dt" sz="half" idx="10"/>
          </p:nvPr>
        </p:nvSpPr>
        <p:spPr/>
        <p:txBody>
          <a:bodyPr/>
          <a:lstStyle/>
          <a:p>
            <a:fld id="{A635D66E-3D02-4219-9D3C-A7DE7A4C161B}" type="datetimeFigureOut">
              <a:rPr lang="en-US" smtClean="0"/>
              <a:t>10/23/25</a:t>
            </a:fld>
            <a:endParaRPr lang="en-US"/>
          </a:p>
        </p:txBody>
      </p:sp>
      <p:sp>
        <p:nvSpPr>
          <p:cNvPr id="6" name="Footer Placeholder 5">
            <a:extLst>
              <a:ext uri="{FF2B5EF4-FFF2-40B4-BE49-F238E27FC236}">
                <a16:creationId xmlns:a16="http://schemas.microsoft.com/office/drawing/2014/main" id="{61B6861A-11C5-29CB-6340-EB9350B58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2C4E7B-A9DB-EAD6-E9B6-233B55CAB40E}"/>
              </a:ext>
            </a:extLst>
          </p:cNvPr>
          <p:cNvSpPr>
            <a:spLocks noGrp="1"/>
          </p:cNvSpPr>
          <p:nvPr>
            <p:ph type="sldNum" sz="quarter" idx="12"/>
          </p:nvPr>
        </p:nvSpPr>
        <p:spPr/>
        <p:txBody>
          <a:bodyPr/>
          <a:lstStyle/>
          <a:p>
            <a:fld id="{400C04D1-29E8-47C8-9A60-0C33538DAB95}" type="slidenum">
              <a:rPr lang="en-US" smtClean="0"/>
              <a:t>‹#›</a:t>
            </a:fld>
            <a:endParaRPr lang="en-US"/>
          </a:p>
        </p:txBody>
      </p:sp>
    </p:spTree>
    <p:extLst>
      <p:ext uri="{BB962C8B-B14F-4D97-AF65-F5344CB8AC3E}">
        <p14:creationId xmlns:p14="http://schemas.microsoft.com/office/powerpoint/2010/main" val="264068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A332-A5FF-2898-71B2-C958BD53E5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49D2E5-2277-6B12-E2E2-55D19A8DE4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68BCF1-24CD-F38F-9481-A134D5E5D8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1E8D0C-E1D7-6D79-082F-FE5B124BE91A}"/>
              </a:ext>
            </a:extLst>
          </p:cNvPr>
          <p:cNvSpPr>
            <a:spLocks noGrp="1"/>
          </p:cNvSpPr>
          <p:nvPr>
            <p:ph type="dt" sz="half" idx="10"/>
          </p:nvPr>
        </p:nvSpPr>
        <p:spPr/>
        <p:txBody>
          <a:bodyPr/>
          <a:lstStyle/>
          <a:p>
            <a:fld id="{A635D66E-3D02-4219-9D3C-A7DE7A4C161B}" type="datetimeFigureOut">
              <a:rPr lang="en-US" smtClean="0"/>
              <a:t>10/23/25</a:t>
            </a:fld>
            <a:endParaRPr lang="en-US"/>
          </a:p>
        </p:txBody>
      </p:sp>
      <p:sp>
        <p:nvSpPr>
          <p:cNvPr id="6" name="Footer Placeholder 5">
            <a:extLst>
              <a:ext uri="{FF2B5EF4-FFF2-40B4-BE49-F238E27FC236}">
                <a16:creationId xmlns:a16="http://schemas.microsoft.com/office/drawing/2014/main" id="{8172F929-E708-2A3E-CB3D-22DDB2FF8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2C4147-B50A-6333-176C-58C32EE4AB46}"/>
              </a:ext>
            </a:extLst>
          </p:cNvPr>
          <p:cNvSpPr>
            <a:spLocks noGrp="1"/>
          </p:cNvSpPr>
          <p:nvPr>
            <p:ph type="sldNum" sz="quarter" idx="12"/>
          </p:nvPr>
        </p:nvSpPr>
        <p:spPr/>
        <p:txBody>
          <a:bodyPr/>
          <a:lstStyle/>
          <a:p>
            <a:fld id="{400C04D1-29E8-47C8-9A60-0C33538DAB95}" type="slidenum">
              <a:rPr lang="en-US" smtClean="0"/>
              <a:t>‹#›</a:t>
            </a:fld>
            <a:endParaRPr lang="en-US"/>
          </a:p>
        </p:txBody>
      </p:sp>
    </p:spTree>
    <p:extLst>
      <p:ext uri="{BB962C8B-B14F-4D97-AF65-F5344CB8AC3E}">
        <p14:creationId xmlns:p14="http://schemas.microsoft.com/office/powerpoint/2010/main" val="831658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1B2E80-9AD0-D862-C9C6-3B20A4F962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D5E645-8FC5-4189-2CE6-EA2ADA70FA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14084-7E69-AE12-5249-5CF4A1FCDD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635D66E-3D02-4219-9D3C-A7DE7A4C161B}" type="datetimeFigureOut">
              <a:rPr lang="en-US" smtClean="0"/>
              <a:t>10/23/25</a:t>
            </a:fld>
            <a:endParaRPr lang="en-US"/>
          </a:p>
        </p:txBody>
      </p:sp>
      <p:sp>
        <p:nvSpPr>
          <p:cNvPr id="5" name="Footer Placeholder 4">
            <a:extLst>
              <a:ext uri="{FF2B5EF4-FFF2-40B4-BE49-F238E27FC236}">
                <a16:creationId xmlns:a16="http://schemas.microsoft.com/office/drawing/2014/main" id="{813CD5EF-9F7B-CF61-F55C-420F1B6CC1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4AAAEA-3EE5-59B6-0C66-4BB22746B9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0C04D1-29E8-47C8-9A60-0C33538DAB95}" type="slidenum">
              <a:rPr lang="en-US" smtClean="0"/>
              <a:t>‹#›</a:t>
            </a:fld>
            <a:endParaRPr lang="en-US"/>
          </a:p>
        </p:txBody>
      </p:sp>
    </p:spTree>
    <p:extLst>
      <p:ext uri="{BB962C8B-B14F-4D97-AF65-F5344CB8AC3E}">
        <p14:creationId xmlns:p14="http://schemas.microsoft.com/office/powerpoint/2010/main" val="1437368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andrejgajdos.com/how-to-build-an-mvp-minimum-viable-product-the-definitive-guide/vector_onlinepayment-1/" TargetMode="Externa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14.png"/><Relationship Id="rId5" Type="http://schemas.openxmlformats.org/officeDocument/2006/relationships/image" Target="../media/image27.png"/><Relationship Id="rId10" Type="http://schemas.openxmlformats.org/officeDocument/2006/relationships/image" Target="../media/image16.png"/><Relationship Id="rId4" Type="http://schemas.openxmlformats.org/officeDocument/2006/relationships/image" Target="../media/image26.png"/><Relationship Id="rId9" Type="http://schemas.openxmlformats.org/officeDocument/2006/relationships/image" Target="../media/image12.png"/><Relationship Id="rId14" Type="http://schemas.openxmlformats.org/officeDocument/2006/relationships/image" Target="../media/image33.emf"/></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1.png"/><Relationship Id="rId17" Type="http://schemas.openxmlformats.org/officeDocument/2006/relationships/image" Target="../media/image37.png"/><Relationship Id="rId2" Type="http://schemas.openxmlformats.org/officeDocument/2006/relationships/notesSlide" Target="../notesSlides/notesSlide13.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14.png"/><Relationship Id="rId5" Type="http://schemas.openxmlformats.org/officeDocument/2006/relationships/image" Target="../media/image27.png"/><Relationship Id="rId15" Type="http://schemas.openxmlformats.org/officeDocument/2006/relationships/image" Target="../media/image35.png"/><Relationship Id="rId10" Type="http://schemas.openxmlformats.org/officeDocument/2006/relationships/image" Target="../media/image16.png"/><Relationship Id="rId4" Type="http://schemas.openxmlformats.org/officeDocument/2006/relationships/image" Target="../media/image26.png"/><Relationship Id="rId9" Type="http://schemas.openxmlformats.org/officeDocument/2006/relationships/image" Target="../media/image12.png"/><Relationship Id="rId14" Type="http://schemas.openxmlformats.org/officeDocument/2006/relationships/hyperlink" Target="mailto:cwidman@nebraskahospitals.or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8.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pixabay.com/en/meeting-business-brainstorming-1453895/" TargetMode="Externa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hyperlink" Target="mailto:cwidman@nebraskahospitals.org" TargetMode="External"/><Relationship Id="rId5" Type="http://schemas.openxmlformats.org/officeDocument/2006/relationships/hyperlink" Target="mailto:mfeagler@nebraskahospitals.org" TargetMode="External"/><Relationship Id="rId4" Type="http://schemas.openxmlformats.org/officeDocument/2006/relationships/hyperlink" Target="mailto:tjohnson@nebraskahospital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upport.skillscommons.org/showcases/open-courseware/healthcare/health-info-tech-foundations-cours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es.xcv.wiki/wiki/Medicare_(United_States)" TargetMode="Externa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upport.skillscommons.org/showcases/open-courseware/healthcare/health-info-tech-foundations-cours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es.xcv.wiki/wiki/Medicare_(United_States)" TargetMode="Externa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7F0AA-CDA0-73A8-D0FF-C1E7EBBAADB7}"/>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5095DCEC-BA90-4885-C013-780EBD6FDFD8}"/>
              </a:ext>
            </a:extLst>
          </p:cNvPr>
          <p:cNvSpPr/>
          <p:nvPr/>
        </p:nvSpPr>
        <p:spPr>
          <a:xfrm>
            <a:off x="647700" y="660381"/>
            <a:ext cx="10820400" cy="5486400"/>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1E3262"/>
          </a:solidFill>
        </p:spPr>
        <p:txBody>
          <a:bodyPr/>
          <a:lstStyle/>
          <a:p>
            <a:endParaRPr lang="en-US" sz="1200"/>
          </a:p>
        </p:txBody>
      </p:sp>
      <p:sp>
        <p:nvSpPr>
          <p:cNvPr id="4" name="TextBox 4">
            <a:extLst>
              <a:ext uri="{FF2B5EF4-FFF2-40B4-BE49-F238E27FC236}">
                <a16:creationId xmlns:a16="http://schemas.microsoft.com/office/drawing/2014/main" id="{FEA7F771-EBC3-717E-7C92-FA3A1E6835DF}"/>
              </a:ext>
            </a:extLst>
          </p:cNvPr>
          <p:cNvSpPr txBox="1"/>
          <p:nvPr/>
        </p:nvSpPr>
        <p:spPr>
          <a:xfrm>
            <a:off x="647700" y="551260"/>
            <a:ext cx="10820400" cy="5582841"/>
          </a:xfrm>
          <a:prstGeom prst="rect">
            <a:avLst/>
          </a:prstGeom>
        </p:spPr>
        <p:txBody>
          <a:bodyPr lIns="33867" tIns="33867" rIns="33867" bIns="33867" rtlCol="0" anchor="ctr"/>
          <a:lstStyle/>
          <a:p>
            <a:pPr algn="ctr">
              <a:lnSpc>
                <a:spcPts val="1773"/>
              </a:lnSpc>
              <a:spcBef>
                <a:spcPct val="0"/>
              </a:spcBef>
            </a:pPr>
            <a:endParaRPr sz="1200"/>
          </a:p>
        </p:txBody>
      </p:sp>
      <p:sp>
        <p:nvSpPr>
          <p:cNvPr id="5" name="Freeform 5">
            <a:extLst>
              <a:ext uri="{FF2B5EF4-FFF2-40B4-BE49-F238E27FC236}">
                <a16:creationId xmlns:a16="http://schemas.microsoft.com/office/drawing/2014/main" id="{BC376A0D-4D0E-1FBB-239C-BD68E6C7961A}"/>
              </a:ext>
            </a:extLst>
          </p:cNvPr>
          <p:cNvSpPr/>
          <p:nvPr/>
        </p:nvSpPr>
        <p:spPr>
          <a:xfrm>
            <a:off x="1320800" y="-62683"/>
            <a:ext cx="2642426" cy="1446128"/>
          </a:xfrm>
          <a:custGeom>
            <a:avLst/>
            <a:gdLst/>
            <a:ahLst/>
            <a:cxnLst/>
            <a:rect l="l" t="t" r="r" b="b"/>
            <a:pathLst>
              <a:path w="3963639" h="2169192">
                <a:moveTo>
                  <a:pt x="0" y="0"/>
                </a:moveTo>
                <a:lnTo>
                  <a:pt x="3963639" y="0"/>
                </a:lnTo>
                <a:lnTo>
                  <a:pt x="3963639" y="2169191"/>
                </a:lnTo>
                <a:lnTo>
                  <a:pt x="0" y="21691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D09D3C37-A3A4-C7A0-6AFD-079A991B10A8}"/>
              </a:ext>
            </a:extLst>
          </p:cNvPr>
          <p:cNvSpPr/>
          <p:nvPr/>
        </p:nvSpPr>
        <p:spPr>
          <a:xfrm>
            <a:off x="-1055810" y="4549667"/>
            <a:ext cx="2465165" cy="1349117"/>
          </a:xfrm>
          <a:custGeom>
            <a:avLst/>
            <a:gdLst/>
            <a:ahLst/>
            <a:cxnLst/>
            <a:rect l="l" t="t" r="r" b="b"/>
            <a:pathLst>
              <a:path w="3697747" h="2023676">
                <a:moveTo>
                  <a:pt x="0" y="0"/>
                </a:moveTo>
                <a:lnTo>
                  <a:pt x="3697747" y="0"/>
                </a:lnTo>
                <a:lnTo>
                  <a:pt x="3697747" y="2023676"/>
                </a:lnTo>
                <a:lnTo>
                  <a:pt x="0" y="20236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3760BD85-E480-7382-790B-8827D7DB51F9}"/>
              </a:ext>
            </a:extLst>
          </p:cNvPr>
          <p:cNvSpPr/>
          <p:nvPr/>
        </p:nvSpPr>
        <p:spPr>
          <a:xfrm>
            <a:off x="4678366" y="5375157"/>
            <a:ext cx="2835267" cy="680619"/>
          </a:xfrm>
          <a:custGeom>
            <a:avLst/>
            <a:gdLst/>
            <a:ahLst/>
            <a:cxnLst/>
            <a:rect l="l" t="t" r="r" b="b"/>
            <a:pathLst>
              <a:path w="4252900" h="1020929">
                <a:moveTo>
                  <a:pt x="0" y="0"/>
                </a:moveTo>
                <a:lnTo>
                  <a:pt x="4252900" y="0"/>
                </a:lnTo>
                <a:lnTo>
                  <a:pt x="4252900" y="1020929"/>
                </a:lnTo>
                <a:lnTo>
                  <a:pt x="0" y="1020929"/>
                </a:lnTo>
                <a:lnTo>
                  <a:pt x="0" y="0"/>
                </a:lnTo>
                <a:close/>
              </a:path>
            </a:pathLst>
          </a:custGeom>
          <a:blipFill>
            <a:blip r:embed="rId7"/>
            <a:stretch>
              <a:fillRect/>
            </a:stretch>
          </a:blipFill>
        </p:spPr>
        <p:txBody>
          <a:bodyPr/>
          <a:lstStyle/>
          <a:p>
            <a:endParaRPr lang="en-US" sz="1200"/>
          </a:p>
        </p:txBody>
      </p:sp>
      <p:sp>
        <p:nvSpPr>
          <p:cNvPr id="8" name="TextBox 8">
            <a:extLst>
              <a:ext uri="{FF2B5EF4-FFF2-40B4-BE49-F238E27FC236}">
                <a16:creationId xmlns:a16="http://schemas.microsoft.com/office/drawing/2014/main" id="{5C802ABE-C9CC-AD6E-3429-023BA9BD9A2E}"/>
              </a:ext>
            </a:extLst>
          </p:cNvPr>
          <p:cNvSpPr txBox="1"/>
          <p:nvPr/>
        </p:nvSpPr>
        <p:spPr>
          <a:xfrm>
            <a:off x="934347" y="2103815"/>
            <a:ext cx="10001877" cy="2031325"/>
          </a:xfrm>
          <a:prstGeom prst="rect">
            <a:avLst/>
          </a:prstGeom>
        </p:spPr>
        <p:txBody>
          <a:bodyPr wrap="square" lIns="0" tIns="0" rIns="0" bIns="0" rtlCol="0" anchor="t">
            <a:spAutoFit/>
          </a:bodyPr>
          <a:lstStyle/>
          <a:p>
            <a:pPr algn="ctr"/>
            <a:r>
              <a:rPr lang="en-US" sz="6600">
                <a:solidFill>
                  <a:srgbClr val="FFFFFF"/>
                </a:solidFill>
                <a:latin typeface="Bebas Neue"/>
                <a:ea typeface="Bebas Neue Bold"/>
                <a:cs typeface="Bebas Neue Bold"/>
                <a:sym typeface="Bebas Neue Bold"/>
              </a:rPr>
              <a:t>State Directed payment program – a comprehensive look</a:t>
            </a:r>
            <a:endParaRPr lang="en-US" sz="6600">
              <a:solidFill>
                <a:srgbClr val="FFFFFF"/>
              </a:solidFill>
              <a:latin typeface="Bebas Neue"/>
              <a:ea typeface="Bebas Neue Bold"/>
              <a:cs typeface="Bebas Neue Bold"/>
            </a:endParaRPr>
          </a:p>
        </p:txBody>
      </p:sp>
      <p:sp>
        <p:nvSpPr>
          <p:cNvPr id="9" name="TextBox 9">
            <a:extLst>
              <a:ext uri="{FF2B5EF4-FFF2-40B4-BE49-F238E27FC236}">
                <a16:creationId xmlns:a16="http://schemas.microsoft.com/office/drawing/2014/main" id="{CD133DCF-7E72-9EE0-02DD-C52321BC0D6C}"/>
              </a:ext>
            </a:extLst>
          </p:cNvPr>
          <p:cNvSpPr txBox="1"/>
          <p:nvPr/>
        </p:nvSpPr>
        <p:spPr>
          <a:xfrm>
            <a:off x="1481227" y="4460696"/>
            <a:ext cx="9229544" cy="570734"/>
          </a:xfrm>
          <a:prstGeom prst="rect">
            <a:avLst/>
          </a:prstGeom>
        </p:spPr>
        <p:txBody>
          <a:bodyPr lIns="0" tIns="0" rIns="0" bIns="0" rtlCol="0" anchor="t">
            <a:spAutoFit/>
          </a:bodyPr>
          <a:lstStyle/>
          <a:p>
            <a:pPr algn="ctr">
              <a:lnSpc>
                <a:spcPts val="4602"/>
              </a:lnSpc>
            </a:pPr>
            <a:r>
              <a:rPr lang="en-US" sz="3334">
                <a:solidFill>
                  <a:srgbClr val="FFFFFF"/>
                </a:solidFill>
                <a:latin typeface="Bebas Neue"/>
                <a:sym typeface="Bebas Neue"/>
              </a:rPr>
              <a:t>October 23, 2025</a:t>
            </a:r>
            <a:endParaRPr lang="en-US" sz="1200"/>
          </a:p>
        </p:txBody>
      </p:sp>
      <p:sp>
        <p:nvSpPr>
          <p:cNvPr id="10" name="Freeform 10">
            <a:extLst>
              <a:ext uri="{FF2B5EF4-FFF2-40B4-BE49-F238E27FC236}">
                <a16:creationId xmlns:a16="http://schemas.microsoft.com/office/drawing/2014/main" id="{14E22411-5C39-0A48-3DB5-6385D01225DA}"/>
              </a:ext>
            </a:extLst>
          </p:cNvPr>
          <p:cNvSpPr/>
          <p:nvPr/>
        </p:nvSpPr>
        <p:spPr>
          <a:xfrm>
            <a:off x="10505460" y="511310"/>
            <a:ext cx="2315023" cy="1266949"/>
          </a:xfrm>
          <a:custGeom>
            <a:avLst/>
            <a:gdLst/>
            <a:ahLst/>
            <a:cxnLst/>
            <a:rect l="l" t="t" r="r" b="b"/>
            <a:pathLst>
              <a:path w="3472535" h="1900424">
                <a:moveTo>
                  <a:pt x="0" y="0"/>
                </a:moveTo>
                <a:lnTo>
                  <a:pt x="3472536" y="0"/>
                </a:lnTo>
                <a:lnTo>
                  <a:pt x="3472536" y="1900424"/>
                </a:lnTo>
                <a:lnTo>
                  <a:pt x="0" y="19004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1" name="Freeform 11">
            <a:extLst>
              <a:ext uri="{FF2B5EF4-FFF2-40B4-BE49-F238E27FC236}">
                <a16:creationId xmlns:a16="http://schemas.microsoft.com/office/drawing/2014/main" id="{B8A3379D-9679-D3C5-C04D-70FFD959D580}"/>
              </a:ext>
            </a:extLst>
          </p:cNvPr>
          <p:cNvSpPr/>
          <p:nvPr/>
        </p:nvSpPr>
        <p:spPr>
          <a:xfrm>
            <a:off x="8331811" y="5715466"/>
            <a:ext cx="2299757" cy="1258594"/>
          </a:xfrm>
          <a:custGeom>
            <a:avLst/>
            <a:gdLst/>
            <a:ahLst/>
            <a:cxnLst/>
            <a:rect l="l" t="t" r="r" b="b"/>
            <a:pathLst>
              <a:path w="3449635" h="1887891">
                <a:moveTo>
                  <a:pt x="0" y="0"/>
                </a:moveTo>
                <a:lnTo>
                  <a:pt x="3449635" y="0"/>
                </a:lnTo>
                <a:lnTo>
                  <a:pt x="3449635" y="1887891"/>
                </a:lnTo>
                <a:lnTo>
                  <a:pt x="0" y="18878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3936712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89D13-72F1-9426-A26F-9F14321E3F5D}"/>
            </a:ext>
          </a:extLst>
        </p:cNvPr>
        <p:cNvGrpSpPr/>
        <p:nvPr/>
      </p:nvGrpSpPr>
      <p:grpSpPr>
        <a:xfrm>
          <a:off x="0" y="0"/>
          <a:ext cx="0" cy="0"/>
          <a:chOff x="0" y="0"/>
          <a:chExt cx="0" cy="0"/>
        </a:xfrm>
      </p:grpSpPr>
      <p:sp>
        <p:nvSpPr>
          <p:cNvPr id="24" name="object 24">
            <a:extLst>
              <a:ext uri="{FF2B5EF4-FFF2-40B4-BE49-F238E27FC236}">
                <a16:creationId xmlns:a16="http://schemas.microsoft.com/office/drawing/2014/main" id="{1C28C115-2984-3326-7A90-AAA5F4D0446D}"/>
              </a:ext>
            </a:extLst>
          </p:cNvPr>
          <p:cNvSpPr txBox="1"/>
          <p:nvPr/>
        </p:nvSpPr>
        <p:spPr>
          <a:xfrm>
            <a:off x="790508" y="2090500"/>
            <a:ext cx="6495979" cy="4022469"/>
          </a:xfrm>
          <a:prstGeom prst="rect">
            <a:avLst/>
          </a:prstGeom>
        </p:spPr>
        <p:txBody>
          <a:bodyPr vert="horz" wrap="square" lIns="0" tIns="8467" rIns="0" bIns="0" rtlCol="0" anchor="t">
            <a:spAutoFit/>
          </a:bodyPr>
          <a:lstStyle/>
          <a:p>
            <a:pPr marL="236855" marR="752475" indent="-228600">
              <a:spcBef>
                <a:spcPts val="67"/>
              </a:spcBef>
              <a:buFont typeface="Arial" panose="020B0604020202020204" pitchFamily="34" charset="0"/>
              <a:buChar char="•"/>
            </a:pPr>
            <a:r>
              <a:rPr lang="en-US" sz="1400">
                <a:ea typeface="Calibri"/>
                <a:cs typeface="Calibri"/>
              </a:rPr>
              <a:t>Total quarterly statewide SDP provider taxes are approx. $118M. Tax assessments are allocated based each hospital's net patient service revenue reported during SFY '22 multiplied by its applicable SDP provider classification tax rates for inpatient &amp; outpatient services. Each provider's quarterly tax assessment amount will remain the same until rebased.</a:t>
            </a:r>
            <a:br>
              <a:rPr lang="en-US" sz="1400">
                <a:ea typeface="Calibri"/>
                <a:cs typeface="Calibri"/>
              </a:rPr>
            </a:br>
            <a:endParaRPr lang="en-US">
              <a:ea typeface="Calibri"/>
              <a:cs typeface="Calibri"/>
            </a:endParaRPr>
          </a:p>
          <a:p>
            <a:pPr marL="236855" marR="752475" indent="-228600">
              <a:spcBef>
                <a:spcPts val="67"/>
              </a:spcBef>
              <a:buFont typeface="Arial" panose="020B0604020202020204" pitchFamily="34" charset="0"/>
              <a:buChar char="•"/>
            </a:pPr>
            <a:r>
              <a:rPr lang="en-US" sz="1400">
                <a:ea typeface="Calibri"/>
                <a:cs typeface="Calibri"/>
              </a:rPr>
              <a:t>Total quarterly statewide SDP payments are approx. $352M. SDP payments are allocated using each hospital's proportion of MCO paid claims for inpatient and outpatient services. The quarterly payments are considered "interim" and are based on retroactive claim experience from rolling fiscal quarters. Individual hospital SDP payments will vary quarter-to-quarter. </a:t>
            </a:r>
            <a:br>
              <a:rPr lang="en-US" sz="1400">
                <a:ea typeface="Calibri"/>
                <a:cs typeface="Calibri"/>
              </a:rPr>
            </a:br>
            <a:endParaRPr lang="en-US">
              <a:ea typeface="Calibri"/>
              <a:cs typeface="Calibri"/>
            </a:endParaRPr>
          </a:p>
          <a:p>
            <a:pPr marL="236855" indent="-228600">
              <a:buFont typeface="Arial,Sans-Serif" panose="020B0604020202020204" pitchFamily="34" charset="0"/>
              <a:buChar char="•"/>
            </a:pPr>
            <a:r>
              <a:rPr lang="en-US" sz="1400">
                <a:ea typeface="Calibri"/>
                <a:cs typeface="Calibri"/>
              </a:rPr>
              <a:t>All interim quarterly SDP payments are reconciled on an annual basis. While SDP interim payments are based on retroactive paid claims experience, the final reconciliation is based on actual MCO paid claims experience with DOS in the applicable calendar year period.</a:t>
            </a:r>
          </a:p>
        </p:txBody>
      </p:sp>
      <p:sp>
        <p:nvSpPr>
          <p:cNvPr id="26" name="TextBox 25">
            <a:extLst>
              <a:ext uri="{FF2B5EF4-FFF2-40B4-BE49-F238E27FC236}">
                <a16:creationId xmlns:a16="http://schemas.microsoft.com/office/drawing/2014/main" id="{EDF015CD-5C43-8224-622A-BAA33E05C643}"/>
              </a:ext>
            </a:extLst>
          </p:cNvPr>
          <p:cNvSpPr txBox="1"/>
          <p:nvPr/>
        </p:nvSpPr>
        <p:spPr>
          <a:xfrm>
            <a:off x="609599" y="1529682"/>
            <a:ext cx="6853881" cy="369332"/>
          </a:xfrm>
          <a:prstGeom prst="rect">
            <a:avLst/>
          </a:prstGeom>
          <a:noFill/>
        </p:spPr>
        <p:txBody>
          <a:bodyPr wrap="square" lIns="60960" tIns="30480" rIns="60960" bIns="30480" rtlCol="0" anchor="t">
            <a:spAutoFit/>
          </a:bodyPr>
          <a:lstStyle/>
          <a:p>
            <a:r>
              <a:rPr lang="en-US" sz="2000" b="1">
                <a:latin typeface="Aptos Black" panose="020B0004020202020204" pitchFamily="34" charset="0"/>
                <a:ea typeface="Calibri"/>
                <a:cs typeface="Calibri"/>
              </a:rPr>
              <a:t>Interim SDP Quarterly Payments &amp; Final Reconciliation</a:t>
            </a:r>
            <a:endParaRPr lang="en-US" sz="2000" b="1">
              <a:latin typeface="Aptos Black" panose="020B0004020202020204" pitchFamily="34" charset="0"/>
              <a:ea typeface="Calibri" panose="020F0502020204030204" pitchFamily="34" charset="0"/>
              <a:cs typeface="Calibri" panose="020F0502020204030204" pitchFamily="34" charset="0"/>
            </a:endParaRPr>
          </a:p>
        </p:txBody>
      </p:sp>
      <p:pic>
        <p:nvPicPr>
          <p:cNvPr id="31" name="Picture 30" descr="Documents and tablet on desk">
            <a:extLst>
              <a:ext uri="{FF2B5EF4-FFF2-40B4-BE49-F238E27FC236}">
                <a16:creationId xmlns:a16="http://schemas.microsoft.com/office/drawing/2014/main" id="{D797D6D4-5EE9-E992-79A1-6D64D3DCB6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3519" y="1897697"/>
            <a:ext cx="3669731" cy="2670565"/>
          </a:xfrm>
          <a:prstGeom prst="rect">
            <a:avLst/>
          </a:prstGeom>
          <a:ln w="12700">
            <a:solidFill>
              <a:schemeClr val="tx2">
                <a:lumMod val="75000"/>
              </a:schemeClr>
            </a:solidFill>
          </a:ln>
          <a:effectLst>
            <a:softEdge rad="0"/>
          </a:effectLst>
        </p:spPr>
      </p:pic>
      <p:pic>
        <p:nvPicPr>
          <p:cNvPr id="27" name="Content Placeholder 4" descr="Icon&#10;&#10;Description automatically generated">
            <a:extLst>
              <a:ext uri="{FF2B5EF4-FFF2-40B4-BE49-F238E27FC236}">
                <a16:creationId xmlns:a16="http://schemas.microsoft.com/office/drawing/2014/main" id="{F9B0E26C-4EB4-6031-E041-7374E738F87C}"/>
              </a:ext>
            </a:extLst>
          </p:cNvPr>
          <p:cNvPicPr>
            <a:picLocks noGrp="1" noChangeAspect="1"/>
          </p:cNvPicPr>
          <p:nvPr>
            <p:ph idx="1"/>
          </p:nvPr>
        </p:nvPicPr>
        <p:blipFill>
          <a:blip r:embed="rId4"/>
          <a:stretch>
            <a:fillRect/>
          </a:stretch>
        </p:blipFill>
        <p:spPr>
          <a:xfrm>
            <a:off x="9093202" y="6121400"/>
            <a:ext cx="2865665" cy="572446"/>
          </a:xfrm>
        </p:spPr>
      </p:pic>
      <p:sp>
        <p:nvSpPr>
          <p:cNvPr id="30" name="TextBox 29">
            <a:extLst>
              <a:ext uri="{FF2B5EF4-FFF2-40B4-BE49-F238E27FC236}">
                <a16:creationId xmlns:a16="http://schemas.microsoft.com/office/drawing/2014/main" id="{F99517A2-7650-998D-32C7-EBA7D9CCA67B}"/>
              </a:ext>
            </a:extLst>
          </p:cNvPr>
          <p:cNvSpPr txBox="1"/>
          <p:nvPr/>
        </p:nvSpPr>
        <p:spPr>
          <a:xfrm>
            <a:off x="527844" y="313068"/>
            <a:ext cx="11407518" cy="769441"/>
          </a:xfrm>
          <a:prstGeom prst="rect">
            <a:avLst/>
          </a:prstGeom>
          <a:noFill/>
        </p:spPr>
        <p:txBody>
          <a:bodyPr wrap="square" lIns="91440" tIns="45720" rIns="91440" bIns="4572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4400" b="1">
                <a:solidFill>
                  <a:srgbClr val="1E3262"/>
                </a:solidFill>
                <a:latin typeface="Bebas Neue"/>
              </a:rPr>
              <a:t>Medicaid </a:t>
            </a:r>
            <a:r>
              <a:rPr lang="en-US" sz="4400" b="1" err="1">
                <a:solidFill>
                  <a:srgbClr val="1E3262"/>
                </a:solidFill>
                <a:latin typeface="Bebas Neue"/>
              </a:rPr>
              <a:t>Sdp</a:t>
            </a:r>
            <a:r>
              <a:rPr lang="en-US" sz="4400" b="1">
                <a:solidFill>
                  <a:srgbClr val="1E3262"/>
                </a:solidFill>
                <a:latin typeface="Bebas Neue"/>
              </a:rPr>
              <a:t> – quarterly/annual program funding</a:t>
            </a:r>
            <a:endParaRPr lang="en-US" sz="4400" b="1">
              <a:solidFill>
                <a:srgbClr val="1E3262"/>
              </a:solidFill>
              <a:latin typeface="Bebas Neue" panose="020B0606020202050201" pitchFamily="34" charset="0"/>
            </a:endParaRPr>
          </a:p>
        </p:txBody>
      </p:sp>
    </p:spTree>
    <p:extLst>
      <p:ext uri="{BB962C8B-B14F-4D97-AF65-F5344CB8AC3E}">
        <p14:creationId xmlns:p14="http://schemas.microsoft.com/office/powerpoint/2010/main" val="1666690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96426-582D-81D7-BE06-1D7415BDA571}"/>
            </a:ext>
          </a:extLst>
        </p:cNvPr>
        <p:cNvGrpSpPr/>
        <p:nvPr/>
      </p:nvGrpSpPr>
      <p:grpSpPr>
        <a:xfrm>
          <a:off x="0" y="0"/>
          <a:ext cx="0" cy="0"/>
          <a:chOff x="0" y="0"/>
          <a:chExt cx="0" cy="0"/>
        </a:xfrm>
      </p:grpSpPr>
      <p:sp>
        <p:nvSpPr>
          <p:cNvPr id="24" name="object 24">
            <a:extLst>
              <a:ext uri="{FF2B5EF4-FFF2-40B4-BE49-F238E27FC236}">
                <a16:creationId xmlns:a16="http://schemas.microsoft.com/office/drawing/2014/main" id="{8891365B-4465-CF44-48FF-82A007DDB6F5}"/>
              </a:ext>
            </a:extLst>
          </p:cNvPr>
          <p:cNvSpPr txBox="1"/>
          <p:nvPr/>
        </p:nvSpPr>
        <p:spPr>
          <a:xfrm>
            <a:off x="812595" y="1854201"/>
            <a:ext cx="7595342" cy="3709563"/>
          </a:xfrm>
          <a:prstGeom prst="rect">
            <a:avLst/>
          </a:prstGeom>
        </p:spPr>
        <p:txBody>
          <a:bodyPr vert="horz" wrap="square" lIns="0" tIns="8467" rIns="0" bIns="0" rtlCol="0" anchor="t">
            <a:spAutoFit/>
          </a:bodyPr>
          <a:lstStyle/>
          <a:p>
            <a:pPr marL="236855" marR="752475" indent="-228600" defTabSz="609630">
              <a:spcBef>
                <a:spcPts val="67"/>
              </a:spcBef>
              <a:buFont typeface="Arial" panose="020B0604020202020204" pitchFamily="34" charset="0"/>
              <a:buChar char="•"/>
              <a:defRPr/>
            </a:pPr>
            <a:r>
              <a:rPr lang="en-US" sz="1400">
                <a:solidFill>
                  <a:prstClr val="black"/>
                </a:solidFill>
                <a:latin typeface="Calibri"/>
                <a:ea typeface="Calibri"/>
                <a:cs typeface="Calibri"/>
              </a:rPr>
              <a:t>The second SDP interim quarterly payment will be for the Q4 2024 period. The second payment is in-process and tentatively scheduled to be validated &amp; disbursed by the NHA to all hospitals on or before October 31.</a:t>
            </a:r>
            <a:br>
              <a:rPr lang="en-US" sz="1400">
                <a:latin typeface="Calibri"/>
                <a:ea typeface="Calibri"/>
                <a:cs typeface="Calibri"/>
              </a:rPr>
            </a:br>
            <a:endParaRPr lang="en-US" sz="1400">
              <a:solidFill>
                <a:prstClr val="black"/>
              </a:solidFill>
              <a:latin typeface="Calibri"/>
              <a:ea typeface="Calibri"/>
              <a:cs typeface="Calibri"/>
            </a:endParaRPr>
          </a:p>
          <a:p>
            <a:pPr marL="236855" marR="752475" indent="-228600" defTabSz="609630">
              <a:spcBef>
                <a:spcPts val="67"/>
              </a:spcBef>
              <a:buFont typeface="Arial" panose="020B0604020202020204" pitchFamily="34" charset="0"/>
              <a:buChar char="•"/>
              <a:defRPr/>
            </a:pPr>
            <a:r>
              <a:rPr lang="en-US" sz="1400">
                <a:solidFill>
                  <a:prstClr val="black"/>
                </a:solidFill>
                <a:latin typeface="Calibri"/>
                <a:ea typeface="Calibri"/>
                <a:cs typeface="Calibri"/>
              </a:rPr>
              <a:t>The CY</a:t>
            </a:r>
            <a:r>
              <a:rPr kumimoji="0" lang="en-US" sz="1400" b="0" i="0" u="none" strike="noStrike" kern="1200" cap="none" spc="0" normalizeH="0" baseline="0" noProof="0">
                <a:ln>
                  <a:noFill/>
                </a:ln>
                <a:solidFill>
                  <a:prstClr val="black"/>
                </a:solidFill>
                <a:effectLst/>
                <a:uLnTx/>
                <a:uFillTx/>
                <a:latin typeface="Calibri"/>
                <a:ea typeface="Calibri"/>
                <a:cs typeface="Calibri"/>
              </a:rPr>
              <a:t> 2025 Preprint has been submitted but is still pending CMS approval.</a:t>
            </a:r>
            <a:r>
              <a:rPr lang="en-US" sz="1400">
                <a:solidFill>
                  <a:prstClr val="black"/>
                </a:solidFill>
                <a:latin typeface="Calibri"/>
                <a:ea typeface="Calibri"/>
                <a:cs typeface="Calibri"/>
              </a:rPr>
              <a:t> Based on recent communications from CMS to Nebraska DHHS staff, </a:t>
            </a:r>
            <a:r>
              <a:rPr lang="en-US" sz="1400">
                <a:latin typeface="Calibri"/>
                <a:ea typeface="Calibri"/>
                <a:cs typeface="Calibri"/>
              </a:rPr>
              <a:t>CMS appears to be "in process" of reviewing the CY 2025 approval.</a:t>
            </a:r>
            <a:br>
              <a:rPr lang="en-US" sz="1400">
                <a:latin typeface="Calibri"/>
                <a:ea typeface="Calibri"/>
                <a:cs typeface="Calibri"/>
              </a:rPr>
            </a:br>
            <a:endParaRPr lang="en-US" sz="1400">
              <a:latin typeface="Calibri"/>
              <a:ea typeface="Calibri"/>
              <a:cs typeface="Calibri"/>
            </a:endParaRPr>
          </a:p>
          <a:p>
            <a:pPr marL="236855" marR="752475" indent="-228600" defTabSz="609630">
              <a:spcBef>
                <a:spcPts val="67"/>
              </a:spcBef>
              <a:buFont typeface="Arial" panose="020B0604020202020204" pitchFamily="34" charset="0"/>
              <a:buChar char="•"/>
              <a:defRPr/>
            </a:pPr>
            <a:r>
              <a:rPr lang="en-US" sz="1400">
                <a:latin typeface="Calibri"/>
                <a:ea typeface="Calibri"/>
                <a:cs typeface="Calibri"/>
              </a:rPr>
              <a:t>We have received indications that select CMS staff have been furloughed in conjunction with the current federal shutdown. However, we have also received information that – upon CMS' return to work – older SDP Preprints (such as Nebraska's) are intended to be prioritized for approval &amp; completion.</a:t>
            </a:r>
            <a:br>
              <a:rPr lang="en-US" sz="1400">
                <a:latin typeface="Calibri"/>
                <a:ea typeface="Calibri"/>
                <a:cs typeface="Calibri"/>
              </a:rPr>
            </a:br>
            <a:endParaRPr lang="en-US" sz="1400">
              <a:latin typeface="Calibri"/>
              <a:ea typeface="Calibri"/>
              <a:cs typeface="Calibri"/>
            </a:endParaRPr>
          </a:p>
          <a:p>
            <a:pPr marL="236855" marR="752475" indent="-228600" defTabSz="609630">
              <a:spcBef>
                <a:spcPts val="67"/>
              </a:spcBef>
              <a:buFont typeface="Arial" panose="020B0604020202020204" pitchFamily="34" charset="0"/>
              <a:buChar char="•"/>
              <a:defRPr/>
            </a:pPr>
            <a:r>
              <a:rPr lang="en-US" sz="1400">
                <a:latin typeface="Calibri"/>
                <a:ea typeface="Calibri"/>
                <a:cs typeface="Calibri"/>
              </a:rPr>
              <a:t>DHHS and HMA are working to update the actuarial and supporting quantitative analyses, detailed paid claims experience and SDP payments allocation methodology for the CY 2026 Preprint submission. This work is in progress and there is no set, defined timeframe for the CY 2026 submission to CMS.</a:t>
            </a:r>
          </a:p>
        </p:txBody>
      </p:sp>
      <p:sp>
        <p:nvSpPr>
          <p:cNvPr id="26" name="TextBox 25">
            <a:extLst>
              <a:ext uri="{FF2B5EF4-FFF2-40B4-BE49-F238E27FC236}">
                <a16:creationId xmlns:a16="http://schemas.microsoft.com/office/drawing/2014/main" id="{3EDB1D3D-25FB-7F94-9393-EF34C371293E}"/>
              </a:ext>
            </a:extLst>
          </p:cNvPr>
          <p:cNvSpPr txBox="1"/>
          <p:nvPr/>
        </p:nvSpPr>
        <p:spPr>
          <a:xfrm>
            <a:off x="609600" y="1352986"/>
            <a:ext cx="5892800" cy="348813"/>
          </a:xfrm>
          <a:prstGeom prst="rect">
            <a:avLst/>
          </a:prstGeom>
          <a:noFill/>
        </p:spPr>
        <p:txBody>
          <a:bodyPr wrap="square" lIns="60960" tIns="30480" rIns="60960" bIns="3048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1867" b="1" kern="1200">
                <a:solidFill>
                  <a:prstClr val="black"/>
                </a:solidFill>
                <a:latin typeface="Calibri"/>
                <a:ea typeface="Calibri"/>
                <a:cs typeface="Calibri"/>
              </a:rPr>
              <a:t>SDP – Summary Program Update</a:t>
            </a:r>
            <a:endParaRPr kumimoji="0" lang="en-US" sz="1867"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7" name="Content Placeholder 4" descr="Icon&#10;&#10;Description automatically generated">
            <a:extLst>
              <a:ext uri="{FF2B5EF4-FFF2-40B4-BE49-F238E27FC236}">
                <a16:creationId xmlns:a16="http://schemas.microsoft.com/office/drawing/2014/main" id="{3CD8B325-1243-3074-2562-47E2861815BB}"/>
              </a:ext>
            </a:extLst>
          </p:cNvPr>
          <p:cNvPicPr>
            <a:picLocks noGrp="1" noChangeAspect="1"/>
          </p:cNvPicPr>
          <p:nvPr>
            <p:ph idx="1"/>
          </p:nvPr>
        </p:nvPicPr>
        <p:blipFill>
          <a:blip r:embed="rId3"/>
          <a:stretch>
            <a:fillRect/>
          </a:stretch>
        </p:blipFill>
        <p:spPr>
          <a:xfrm>
            <a:off x="9093202" y="6121400"/>
            <a:ext cx="2865665" cy="572446"/>
          </a:xfrm>
        </p:spPr>
      </p:pic>
      <p:pic>
        <p:nvPicPr>
          <p:cNvPr id="2" name="Picture 1" descr="A hands holding a tablet and a computer&#10;&#10;AI-generated content may be incorrect.">
            <a:extLst>
              <a:ext uri="{FF2B5EF4-FFF2-40B4-BE49-F238E27FC236}">
                <a16:creationId xmlns:a16="http://schemas.microsoft.com/office/drawing/2014/main" id="{45CF9564-2DB6-BB94-A3D2-C857FA4AB52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507613" y="2000018"/>
            <a:ext cx="2878112" cy="3138529"/>
          </a:xfrm>
          <a:prstGeom prst="rect">
            <a:avLst/>
          </a:prstGeom>
        </p:spPr>
      </p:pic>
      <p:sp>
        <p:nvSpPr>
          <p:cNvPr id="5" name="TextBox 4">
            <a:extLst>
              <a:ext uri="{FF2B5EF4-FFF2-40B4-BE49-F238E27FC236}">
                <a16:creationId xmlns:a16="http://schemas.microsoft.com/office/drawing/2014/main" id="{B31A3E68-49B4-1902-5F31-07F743DC1885}"/>
              </a:ext>
            </a:extLst>
          </p:cNvPr>
          <p:cNvSpPr txBox="1"/>
          <p:nvPr/>
        </p:nvSpPr>
        <p:spPr>
          <a:xfrm>
            <a:off x="1029342" y="308857"/>
            <a:ext cx="9997343" cy="923330"/>
          </a:xfrm>
          <a:prstGeom prst="rect">
            <a:avLst/>
          </a:prstGeom>
          <a:noFill/>
        </p:spPr>
        <p:txBody>
          <a:bodyPr wrap="square" lIns="91440" tIns="45720" rIns="91440" bIns="4572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5400" b="1">
                <a:solidFill>
                  <a:srgbClr val="002060"/>
                </a:solidFill>
                <a:latin typeface="Bebas Neue"/>
              </a:rPr>
              <a:t>Ne </a:t>
            </a:r>
            <a:r>
              <a:rPr lang="en-US" sz="5400" b="1" err="1">
                <a:solidFill>
                  <a:srgbClr val="002060"/>
                </a:solidFill>
                <a:latin typeface="Bebas Neue"/>
              </a:rPr>
              <a:t>medicaid</a:t>
            </a:r>
            <a:r>
              <a:rPr lang="en-US" sz="5400" b="1">
                <a:solidFill>
                  <a:srgbClr val="002060"/>
                </a:solidFill>
                <a:latin typeface="Bebas Neue"/>
              </a:rPr>
              <a:t> state directed payments</a:t>
            </a:r>
            <a:endParaRPr lang="en-US" sz="5400" b="1">
              <a:solidFill>
                <a:srgbClr val="002060"/>
              </a:solidFill>
              <a:latin typeface="Bebas Neue" panose="020B0606020202050201" pitchFamily="34" charset="0"/>
            </a:endParaRPr>
          </a:p>
        </p:txBody>
      </p:sp>
    </p:spTree>
    <p:extLst>
      <p:ext uri="{BB962C8B-B14F-4D97-AF65-F5344CB8AC3E}">
        <p14:creationId xmlns:p14="http://schemas.microsoft.com/office/powerpoint/2010/main" val="618791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5E8A1-C9CC-DC65-69C5-D567B8F0374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410E40C-2AD6-0E3B-50AB-E66919B5A16C}"/>
              </a:ext>
            </a:extLst>
          </p:cNvPr>
          <p:cNvSpPr/>
          <p:nvPr/>
        </p:nvSpPr>
        <p:spPr>
          <a:xfrm>
            <a:off x="614335" y="1244600"/>
            <a:ext cx="198465" cy="2387600"/>
          </a:xfrm>
          <a:custGeom>
            <a:avLst/>
            <a:gdLst/>
            <a:ahLst/>
            <a:cxnLst/>
            <a:rect l="l" t="t" r="r" b="b"/>
            <a:pathLst>
              <a:path w="212090" h="5143500">
                <a:moveTo>
                  <a:pt x="212090" y="0"/>
                </a:moveTo>
                <a:lnTo>
                  <a:pt x="0" y="0"/>
                </a:lnTo>
                <a:lnTo>
                  <a:pt x="0" y="5143500"/>
                </a:lnTo>
                <a:lnTo>
                  <a:pt x="212090" y="5143500"/>
                </a:lnTo>
                <a:lnTo>
                  <a:pt x="212090" y="0"/>
                </a:lnTo>
                <a:close/>
              </a:path>
            </a:pathLst>
          </a:custGeom>
          <a:solidFill>
            <a:srgbClr val="BED634"/>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object 4">
            <a:extLst>
              <a:ext uri="{FF2B5EF4-FFF2-40B4-BE49-F238E27FC236}">
                <a16:creationId xmlns:a16="http://schemas.microsoft.com/office/drawing/2014/main" id="{B34AE283-4454-21B4-A4B3-31517E920FED}"/>
              </a:ext>
            </a:extLst>
          </p:cNvPr>
          <p:cNvSpPr txBox="1"/>
          <p:nvPr/>
        </p:nvSpPr>
        <p:spPr>
          <a:xfrm>
            <a:off x="542754" y="3753699"/>
            <a:ext cx="269304" cy="2332567"/>
          </a:xfrm>
          <a:prstGeom prst="rect">
            <a:avLst/>
          </a:prstGeom>
        </p:spPr>
        <p:txBody>
          <a:bodyPr vert="vert270" wrap="square" lIns="0" tIns="0" rIns="0" bIns="0" rtlCol="0">
            <a:spAutoFit/>
          </a:bodyPr>
          <a:lstStyle/>
          <a:p>
            <a:pPr marL="8467" marR="0" lvl="0" indent="0" algn="l" defTabSz="609630" rtl="0" eaLnBrk="1" fontAlgn="auto" latinLnBrk="0" hangingPunct="1">
              <a:lnSpc>
                <a:spcPts val="2127"/>
              </a:lnSpc>
              <a:spcBef>
                <a:spcPts val="0"/>
              </a:spcBef>
              <a:spcAft>
                <a:spcPts val="0"/>
              </a:spcAft>
              <a:buClrTx/>
              <a:buSzTx/>
              <a:buFontTx/>
              <a:buNone/>
              <a:tabLst/>
              <a:defRPr/>
            </a:pPr>
            <a:r>
              <a:rPr kumimoji="0" sz="1867" b="0" i="0" u="none" strike="noStrike" kern="1200" cap="none" spc="-7" normalizeH="0" baseline="0" noProof="0">
                <a:ln>
                  <a:noFill/>
                </a:ln>
                <a:solidFill>
                  <a:srgbClr val="006FC0"/>
                </a:solidFill>
                <a:effectLst/>
                <a:uLnTx/>
                <a:uFillTx/>
                <a:latin typeface="Arial"/>
                <a:ea typeface="+mn-ea"/>
                <a:cs typeface="Arial"/>
              </a:rPr>
              <a:t>nebraskahospitals.org</a:t>
            </a:r>
            <a:endParaRPr kumimoji="0" sz="1867" b="0" i="0" u="none" strike="noStrike" kern="1200" cap="none" spc="0" normalizeH="0" baseline="0" noProof="0">
              <a:ln>
                <a:noFill/>
              </a:ln>
              <a:solidFill>
                <a:prstClr val="black"/>
              </a:solidFill>
              <a:effectLst/>
              <a:uLnTx/>
              <a:uFillTx/>
              <a:latin typeface="Arial"/>
              <a:ea typeface="+mn-ea"/>
              <a:cs typeface="Arial"/>
            </a:endParaRPr>
          </a:p>
        </p:txBody>
      </p:sp>
      <p:pic>
        <p:nvPicPr>
          <p:cNvPr id="5" name="object 5">
            <a:extLst>
              <a:ext uri="{FF2B5EF4-FFF2-40B4-BE49-F238E27FC236}">
                <a16:creationId xmlns:a16="http://schemas.microsoft.com/office/drawing/2014/main" id="{296AFDE0-2C0C-D8F5-EAD2-8D26458E5AF3}"/>
              </a:ext>
            </a:extLst>
          </p:cNvPr>
          <p:cNvPicPr/>
          <p:nvPr/>
        </p:nvPicPr>
        <p:blipFill>
          <a:blip r:embed="rId3" cstate="print"/>
          <a:stretch>
            <a:fillRect/>
          </a:stretch>
        </p:blipFill>
        <p:spPr>
          <a:xfrm>
            <a:off x="10727743" y="6089130"/>
            <a:ext cx="93255" cy="100354"/>
          </a:xfrm>
          <a:prstGeom prst="rect">
            <a:avLst/>
          </a:prstGeom>
        </p:spPr>
      </p:pic>
      <p:grpSp>
        <p:nvGrpSpPr>
          <p:cNvPr id="6" name="object 6">
            <a:extLst>
              <a:ext uri="{FF2B5EF4-FFF2-40B4-BE49-F238E27FC236}">
                <a16:creationId xmlns:a16="http://schemas.microsoft.com/office/drawing/2014/main" id="{509D1DB1-A840-2FB1-2353-88531142B3FA}"/>
              </a:ext>
            </a:extLst>
          </p:cNvPr>
          <p:cNvGrpSpPr/>
          <p:nvPr/>
        </p:nvGrpSpPr>
        <p:grpSpPr>
          <a:xfrm>
            <a:off x="10859586" y="6089130"/>
            <a:ext cx="216747" cy="100753"/>
            <a:chOff x="16289379" y="9133694"/>
            <a:chExt cx="325120" cy="151130"/>
          </a:xfrm>
        </p:grpSpPr>
        <p:sp>
          <p:nvSpPr>
            <p:cNvPr id="7" name="object 7">
              <a:extLst>
                <a:ext uri="{FF2B5EF4-FFF2-40B4-BE49-F238E27FC236}">
                  <a16:creationId xmlns:a16="http://schemas.microsoft.com/office/drawing/2014/main" id="{1D110B31-A041-F664-6A96-C27B2AD722D0}"/>
                </a:ext>
              </a:extLst>
            </p:cNvPr>
            <p:cNvSpPr/>
            <p:nvPr/>
          </p:nvSpPr>
          <p:spPr>
            <a:xfrm>
              <a:off x="16289376" y="9133814"/>
              <a:ext cx="132080" cy="150495"/>
            </a:xfrm>
            <a:custGeom>
              <a:avLst/>
              <a:gdLst/>
              <a:ahLst/>
              <a:cxnLst/>
              <a:rect l="l" t="t" r="r" b="b"/>
              <a:pathLst>
                <a:path w="132080" h="150495">
                  <a:moveTo>
                    <a:pt x="131940" y="122605"/>
                  </a:moveTo>
                  <a:lnTo>
                    <a:pt x="33274" y="122605"/>
                  </a:lnTo>
                  <a:lnTo>
                    <a:pt x="33274" y="85953"/>
                  </a:lnTo>
                  <a:lnTo>
                    <a:pt x="89357" y="85953"/>
                  </a:lnTo>
                  <a:lnTo>
                    <a:pt x="89357" y="58153"/>
                  </a:lnTo>
                  <a:lnTo>
                    <a:pt x="33274" y="58153"/>
                  </a:lnTo>
                  <a:lnTo>
                    <a:pt x="33274" y="29070"/>
                  </a:lnTo>
                  <a:lnTo>
                    <a:pt x="126580" y="29070"/>
                  </a:lnTo>
                  <a:lnTo>
                    <a:pt x="126580" y="0"/>
                  </a:lnTo>
                  <a:lnTo>
                    <a:pt x="0" y="0"/>
                  </a:lnTo>
                  <a:lnTo>
                    <a:pt x="0" y="29070"/>
                  </a:lnTo>
                  <a:lnTo>
                    <a:pt x="0" y="58153"/>
                  </a:lnTo>
                  <a:lnTo>
                    <a:pt x="0" y="85953"/>
                  </a:lnTo>
                  <a:lnTo>
                    <a:pt x="0" y="122605"/>
                  </a:lnTo>
                  <a:lnTo>
                    <a:pt x="0" y="150418"/>
                  </a:lnTo>
                  <a:lnTo>
                    <a:pt x="131940" y="150418"/>
                  </a:lnTo>
                  <a:lnTo>
                    <a:pt x="131940" y="122605"/>
                  </a:lnTo>
                  <a:close/>
                </a:path>
              </a:pathLst>
            </a:custGeom>
            <a:solidFill>
              <a:srgbClr val="003662"/>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8" name="object 8">
              <a:extLst>
                <a:ext uri="{FF2B5EF4-FFF2-40B4-BE49-F238E27FC236}">
                  <a16:creationId xmlns:a16="http://schemas.microsoft.com/office/drawing/2014/main" id="{6204B117-2B48-3E8D-1A0B-95B59064A5B5}"/>
                </a:ext>
              </a:extLst>
            </p:cNvPr>
            <p:cNvPicPr/>
            <p:nvPr/>
          </p:nvPicPr>
          <p:blipFill>
            <a:blip r:embed="rId4" cstate="print"/>
            <a:stretch>
              <a:fillRect/>
            </a:stretch>
          </p:blipFill>
          <p:spPr>
            <a:xfrm>
              <a:off x="16464831" y="9133694"/>
              <a:ext cx="149384" cy="150531"/>
            </a:xfrm>
            <a:prstGeom prst="rect">
              <a:avLst/>
            </a:prstGeom>
          </p:spPr>
        </p:pic>
      </p:grpSp>
      <p:grpSp>
        <p:nvGrpSpPr>
          <p:cNvPr id="9" name="object 9">
            <a:extLst>
              <a:ext uri="{FF2B5EF4-FFF2-40B4-BE49-F238E27FC236}">
                <a16:creationId xmlns:a16="http://schemas.microsoft.com/office/drawing/2014/main" id="{F3395CBA-8984-CCB0-8874-F96BBE3820A9}"/>
              </a:ext>
            </a:extLst>
          </p:cNvPr>
          <p:cNvGrpSpPr/>
          <p:nvPr/>
        </p:nvGrpSpPr>
        <p:grpSpPr>
          <a:xfrm>
            <a:off x="11108236" y="6086105"/>
            <a:ext cx="596477" cy="106680"/>
            <a:chOff x="16662353" y="9129158"/>
            <a:chExt cx="894715" cy="160020"/>
          </a:xfrm>
        </p:grpSpPr>
        <p:pic>
          <p:nvPicPr>
            <p:cNvPr id="10" name="object 10">
              <a:extLst>
                <a:ext uri="{FF2B5EF4-FFF2-40B4-BE49-F238E27FC236}">
                  <a16:creationId xmlns:a16="http://schemas.microsoft.com/office/drawing/2014/main" id="{4AF913D4-AA32-EDD2-E03E-CB2CF9662B12}"/>
                </a:ext>
              </a:extLst>
            </p:cNvPr>
            <p:cNvPicPr/>
            <p:nvPr/>
          </p:nvPicPr>
          <p:blipFill>
            <a:blip r:embed="rId5" cstate="print"/>
            <a:stretch>
              <a:fillRect/>
            </a:stretch>
          </p:blipFill>
          <p:spPr>
            <a:xfrm>
              <a:off x="16662353" y="9133694"/>
              <a:ext cx="147288" cy="150531"/>
            </a:xfrm>
            <a:prstGeom prst="rect">
              <a:avLst/>
            </a:prstGeom>
          </p:spPr>
        </p:pic>
        <p:pic>
          <p:nvPicPr>
            <p:cNvPr id="11" name="object 11">
              <a:extLst>
                <a:ext uri="{FF2B5EF4-FFF2-40B4-BE49-F238E27FC236}">
                  <a16:creationId xmlns:a16="http://schemas.microsoft.com/office/drawing/2014/main" id="{6C35B6D3-DF60-E84D-63F0-7166C3563B3B}"/>
                </a:ext>
              </a:extLst>
            </p:cNvPr>
            <p:cNvPicPr/>
            <p:nvPr/>
          </p:nvPicPr>
          <p:blipFill>
            <a:blip r:embed="rId6" cstate="print"/>
            <a:stretch>
              <a:fillRect/>
            </a:stretch>
          </p:blipFill>
          <p:spPr>
            <a:xfrm>
              <a:off x="16832687" y="9133694"/>
              <a:ext cx="169603" cy="150531"/>
            </a:xfrm>
            <a:prstGeom prst="rect">
              <a:avLst/>
            </a:prstGeom>
          </p:spPr>
        </p:pic>
        <p:pic>
          <p:nvPicPr>
            <p:cNvPr id="12" name="object 12">
              <a:extLst>
                <a:ext uri="{FF2B5EF4-FFF2-40B4-BE49-F238E27FC236}">
                  <a16:creationId xmlns:a16="http://schemas.microsoft.com/office/drawing/2014/main" id="{5C9080E5-7425-73D3-9EBF-C21B550E216E}"/>
                </a:ext>
              </a:extLst>
            </p:cNvPr>
            <p:cNvPicPr/>
            <p:nvPr/>
          </p:nvPicPr>
          <p:blipFill>
            <a:blip r:embed="rId7" cstate="print"/>
            <a:stretch>
              <a:fillRect/>
            </a:stretch>
          </p:blipFill>
          <p:spPr>
            <a:xfrm>
              <a:off x="17023487" y="9129158"/>
              <a:ext cx="151966" cy="159750"/>
            </a:xfrm>
            <a:prstGeom prst="rect">
              <a:avLst/>
            </a:prstGeom>
          </p:spPr>
        </p:pic>
        <p:pic>
          <p:nvPicPr>
            <p:cNvPr id="13" name="object 13">
              <a:extLst>
                <a:ext uri="{FF2B5EF4-FFF2-40B4-BE49-F238E27FC236}">
                  <a16:creationId xmlns:a16="http://schemas.microsoft.com/office/drawing/2014/main" id="{7BD485A1-23B6-CD39-D8D7-33A5954B067F}"/>
                </a:ext>
              </a:extLst>
            </p:cNvPr>
            <p:cNvPicPr/>
            <p:nvPr/>
          </p:nvPicPr>
          <p:blipFill>
            <a:blip r:embed="rId8" cstate="print"/>
            <a:stretch>
              <a:fillRect/>
            </a:stretch>
          </p:blipFill>
          <p:spPr>
            <a:xfrm>
              <a:off x="17218865" y="9133694"/>
              <a:ext cx="338086" cy="150531"/>
            </a:xfrm>
            <a:prstGeom prst="rect">
              <a:avLst/>
            </a:prstGeom>
          </p:spPr>
        </p:pic>
      </p:grpSp>
      <p:sp>
        <p:nvSpPr>
          <p:cNvPr id="14" name="object 14">
            <a:extLst>
              <a:ext uri="{FF2B5EF4-FFF2-40B4-BE49-F238E27FC236}">
                <a16:creationId xmlns:a16="http://schemas.microsoft.com/office/drawing/2014/main" id="{DEDE6271-BFD9-3B79-0A6A-BD8F47366FC3}"/>
              </a:ext>
            </a:extLst>
          </p:cNvPr>
          <p:cNvSpPr/>
          <p:nvPr/>
        </p:nvSpPr>
        <p:spPr>
          <a:xfrm>
            <a:off x="10727741" y="6249831"/>
            <a:ext cx="92710" cy="100330"/>
          </a:xfrm>
          <a:custGeom>
            <a:avLst/>
            <a:gdLst/>
            <a:ahLst/>
            <a:cxnLst/>
            <a:rect l="l" t="t" r="r" b="b"/>
            <a:pathLst>
              <a:path w="139065" h="150495">
                <a:moveTo>
                  <a:pt x="138709" y="0"/>
                </a:moveTo>
                <a:lnTo>
                  <a:pt x="105194" y="0"/>
                </a:lnTo>
                <a:lnTo>
                  <a:pt x="105194" y="55613"/>
                </a:lnTo>
                <a:lnTo>
                  <a:pt x="33515" y="55613"/>
                </a:lnTo>
                <a:lnTo>
                  <a:pt x="33515" y="0"/>
                </a:lnTo>
                <a:lnTo>
                  <a:pt x="0" y="0"/>
                </a:lnTo>
                <a:lnTo>
                  <a:pt x="0" y="55613"/>
                </a:lnTo>
                <a:lnTo>
                  <a:pt x="0" y="83426"/>
                </a:lnTo>
                <a:lnTo>
                  <a:pt x="0" y="150418"/>
                </a:lnTo>
                <a:lnTo>
                  <a:pt x="33515" y="150418"/>
                </a:lnTo>
                <a:lnTo>
                  <a:pt x="33515" y="83426"/>
                </a:lnTo>
                <a:lnTo>
                  <a:pt x="105194" y="83426"/>
                </a:lnTo>
                <a:lnTo>
                  <a:pt x="105194" y="150418"/>
                </a:lnTo>
                <a:lnTo>
                  <a:pt x="138709" y="150418"/>
                </a:lnTo>
                <a:lnTo>
                  <a:pt x="138709" y="83426"/>
                </a:lnTo>
                <a:lnTo>
                  <a:pt x="138709" y="55613"/>
                </a:lnTo>
                <a:lnTo>
                  <a:pt x="138709" y="0"/>
                </a:lnTo>
                <a:close/>
              </a:path>
            </a:pathLst>
          </a:custGeom>
          <a:solidFill>
            <a:srgbClr val="003662"/>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5" name="object 15">
            <a:extLst>
              <a:ext uri="{FF2B5EF4-FFF2-40B4-BE49-F238E27FC236}">
                <a16:creationId xmlns:a16="http://schemas.microsoft.com/office/drawing/2014/main" id="{3777F506-098B-AD0F-60A9-05B7A72445E9}"/>
              </a:ext>
            </a:extLst>
          </p:cNvPr>
          <p:cNvGrpSpPr/>
          <p:nvPr/>
        </p:nvGrpSpPr>
        <p:grpSpPr>
          <a:xfrm>
            <a:off x="10850134" y="6246692"/>
            <a:ext cx="869950" cy="106680"/>
            <a:chOff x="16275201" y="9370038"/>
            <a:chExt cx="1304925" cy="160020"/>
          </a:xfrm>
        </p:grpSpPr>
        <p:pic>
          <p:nvPicPr>
            <p:cNvPr id="16" name="object 16">
              <a:extLst>
                <a:ext uri="{FF2B5EF4-FFF2-40B4-BE49-F238E27FC236}">
                  <a16:creationId xmlns:a16="http://schemas.microsoft.com/office/drawing/2014/main" id="{333526CB-DBED-6BE3-4DCA-EA51D9F332B1}"/>
                </a:ext>
              </a:extLst>
            </p:cNvPr>
            <p:cNvPicPr/>
            <p:nvPr/>
          </p:nvPicPr>
          <p:blipFill>
            <a:blip r:embed="rId9" cstate="print"/>
            <a:stretch>
              <a:fillRect/>
            </a:stretch>
          </p:blipFill>
          <p:spPr>
            <a:xfrm>
              <a:off x="16275201" y="9370038"/>
              <a:ext cx="172624" cy="159750"/>
            </a:xfrm>
            <a:prstGeom prst="rect">
              <a:avLst/>
            </a:prstGeom>
          </p:spPr>
        </p:pic>
        <p:pic>
          <p:nvPicPr>
            <p:cNvPr id="17" name="object 17">
              <a:extLst>
                <a:ext uri="{FF2B5EF4-FFF2-40B4-BE49-F238E27FC236}">
                  <a16:creationId xmlns:a16="http://schemas.microsoft.com/office/drawing/2014/main" id="{9745411C-5EF9-CE9B-E58B-A979236A9D61}"/>
                </a:ext>
              </a:extLst>
            </p:cNvPr>
            <p:cNvPicPr/>
            <p:nvPr/>
          </p:nvPicPr>
          <p:blipFill>
            <a:blip r:embed="rId10" cstate="print"/>
            <a:stretch>
              <a:fillRect/>
            </a:stretch>
          </p:blipFill>
          <p:spPr>
            <a:xfrm>
              <a:off x="16476962" y="9370086"/>
              <a:ext cx="151966" cy="159750"/>
            </a:xfrm>
            <a:prstGeom prst="rect">
              <a:avLst/>
            </a:prstGeom>
          </p:spPr>
        </p:pic>
        <p:pic>
          <p:nvPicPr>
            <p:cNvPr id="18" name="object 18">
              <a:extLst>
                <a:ext uri="{FF2B5EF4-FFF2-40B4-BE49-F238E27FC236}">
                  <a16:creationId xmlns:a16="http://schemas.microsoft.com/office/drawing/2014/main" id="{1E603BC7-91B8-88F3-9377-EC00CDF73CC9}"/>
                </a:ext>
              </a:extLst>
            </p:cNvPr>
            <p:cNvPicPr/>
            <p:nvPr/>
          </p:nvPicPr>
          <p:blipFill>
            <a:blip r:embed="rId11" cstate="print"/>
            <a:stretch>
              <a:fillRect/>
            </a:stretch>
          </p:blipFill>
          <p:spPr>
            <a:xfrm>
              <a:off x="16672341" y="9374671"/>
              <a:ext cx="142416" cy="150483"/>
            </a:xfrm>
            <a:prstGeom prst="rect">
              <a:avLst/>
            </a:prstGeom>
          </p:spPr>
        </p:pic>
        <p:sp>
          <p:nvSpPr>
            <p:cNvPr id="19" name="object 19">
              <a:extLst>
                <a:ext uri="{FF2B5EF4-FFF2-40B4-BE49-F238E27FC236}">
                  <a16:creationId xmlns:a16="http://schemas.microsoft.com/office/drawing/2014/main" id="{279BC96D-83BD-E627-5466-CDABAA77BE1B}"/>
                </a:ext>
              </a:extLst>
            </p:cNvPr>
            <p:cNvSpPr/>
            <p:nvPr/>
          </p:nvSpPr>
          <p:spPr>
            <a:xfrm>
              <a:off x="16855490" y="9374671"/>
              <a:ext cx="33655" cy="151130"/>
            </a:xfrm>
            <a:custGeom>
              <a:avLst/>
              <a:gdLst/>
              <a:ahLst/>
              <a:cxnLst/>
              <a:rect l="l" t="t" r="r" b="b"/>
              <a:pathLst>
                <a:path w="33655" h="151129">
                  <a:moveTo>
                    <a:pt x="33277" y="150531"/>
                  </a:moveTo>
                  <a:lnTo>
                    <a:pt x="0" y="150483"/>
                  </a:lnTo>
                  <a:lnTo>
                    <a:pt x="0" y="0"/>
                  </a:lnTo>
                  <a:lnTo>
                    <a:pt x="33277" y="0"/>
                  </a:lnTo>
                  <a:lnTo>
                    <a:pt x="33277" y="150531"/>
                  </a:lnTo>
                  <a:close/>
                </a:path>
              </a:pathLst>
            </a:custGeom>
            <a:solidFill>
              <a:srgbClr val="003662"/>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20" name="object 20">
              <a:extLst>
                <a:ext uri="{FF2B5EF4-FFF2-40B4-BE49-F238E27FC236}">
                  <a16:creationId xmlns:a16="http://schemas.microsoft.com/office/drawing/2014/main" id="{D771D757-1652-FB43-EA54-E09C3610ACA7}"/>
                </a:ext>
              </a:extLst>
            </p:cNvPr>
            <p:cNvPicPr/>
            <p:nvPr/>
          </p:nvPicPr>
          <p:blipFill>
            <a:blip r:embed="rId12" cstate="print"/>
            <a:stretch>
              <a:fillRect/>
            </a:stretch>
          </p:blipFill>
          <p:spPr>
            <a:xfrm>
              <a:off x="16928769" y="9374671"/>
              <a:ext cx="316650" cy="150531"/>
            </a:xfrm>
            <a:prstGeom prst="rect">
              <a:avLst/>
            </a:prstGeom>
          </p:spPr>
        </p:pic>
        <p:sp>
          <p:nvSpPr>
            <p:cNvPr id="21" name="object 21">
              <a:extLst>
                <a:ext uri="{FF2B5EF4-FFF2-40B4-BE49-F238E27FC236}">
                  <a16:creationId xmlns:a16="http://schemas.microsoft.com/office/drawing/2014/main" id="{ACA757B1-3989-2A86-1988-46E537631C3C}"/>
                </a:ext>
              </a:extLst>
            </p:cNvPr>
            <p:cNvSpPr/>
            <p:nvPr/>
          </p:nvSpPr>
          <p:spPr>
            <a:xfrm>
              <a:off x="17282147" y="9374682"/>
              <a:ext cx="123189" cy="150495"/>
            </a:xfrm>
            <a:custGeom>
              <a:avLst/>
              <a:gdLst/>
              <a:ahLst/>
              <a:cxnLst/>
              <a:rect l="l" t="t" r="r" b="b"/>
              <a:pathLst>
                <a:path w="123190" h="150495">
                  <a:moveTo>
                    <a:pt x="122643" y="122605"/>
                  </a:moveTo>
                  <a:lnTo>
                    <a:pt x="33274" y="122605"/>
                  </a:lnTo>
                  <a:lnTo>
                    <a:pt x="33274" y="0"/>
                  </a:lnTo>
                  <a:lnTo>
                    <a:pt x="0" y="0"/>
                  </a:lnTo>
                  <a:lnTo>
                    <a:pt x="0" y="122605"/>
                  </a:lnTo>
                  <a:lnTo>
                    <a:pt x="0" y="150406"/>
                  </a:lnTo>
                  <a:lnTo>
                    <a:pt x="122643" y="150406"/>
                  </a:lnTo>
                  <a:lnTo>
                    <a:pt x="122643" y="122605"/>
                  </a:lnTo>
                  <a:close/>
                </a:path>
              </a:pathLst>
            </a:custGeom>
            <a:solidFill>
              <a:srgbClr val="003662"/>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22" name="object 22">
              <a:extLst>
                <a:ext uri="{FF2B5EF4-FFF2-40B4-BE49-F238E27FC236}">
                  <a16:creationId xmlns:a16="http://schemas.microsoft.com/office/drawing/2014/main" id="{C4AD3AA0-CA81-7DE0-3C49-193A4E125D82}"/>
                </a:ext>
              </a:extLst>
            </p:cNvPr>
            <p:cNvPicPr/>
            <p:nvPr/>
          </p:nvPicPr>
          <p:blipFill>
            <a:blip r:embed="rId13" cstate="print"/>
            <a:stretch>
              <a:fillRect/>
            </a:stretch>
          </p:blipFill>
          <p:spPr>
            <a:xfrm>
              <a:off x="17427642" y="9370086"/>
              <a:ext cx="151966" cy="159750"/>
            </a:xfrm>
            <a:prstGeom prst="rect">
              <a:avLst/>
            </a:prstGeom>
          </p:spPr>
        </p:pic>
      </p:grpSp>
      <p:sp>
        <p:nvSpPr>
          <p:cNvPr id="23" name="object 23">
            <a:extLst>
              <a:ext uri="{FF2B5EF4-FFF2-40B4-BE49-F238E27FC236}">
                <a16:creationId xmlns:a16="http://schemas.microsoft.com/office/drawing/2014/main" id="{9F45E224-03E6-0086-6442-8EBEF52B3BCD}"/>
              </a:ext>
            </a:extLst>
          </p:cNvPr>
          <p:cNvSpPr/>
          <p:nvPr/>
        </p:nvSpPr>
        <p:spPr>
          <a:xfrm>
            <a:off x="9893480" y="6081987"/>
            <a:ext cx="582929" cy="271780"/>
          </a:xfrm>
          <a:custGeom>
            <a:avLst/>
            <a:gdLst/>
            <a:ahLst/>
            <a:cxnLst/>
            <a:rect l="l" t="t" r="r" b="b"/>
            <a:pathLst>
              <a:path w="874394" h="407670">
                <a:moveTo>
                  <a:pt x="92914" y="407483"/>
                </a:moveTo>
                <a:lnTo>
                  <a:pt x="0" y="407483"/>
                </a:lnTo>
                <a:lnTo>
                  <a:pt x="3774" y="368378"/>
                </a:lnTo>
                <a:lnTo>
                  <a:pt x="5713" y="335065"/>
                </a:lnTo>
                <a:lnTo>
                  <a:pt x="6375" y="308348"/>
                </a:lnTo>
                <a:lnTo>
                  <a:pt x="6426" y="101207"/>
                </a:lnTo>
                <a:lnTo>
                  <a:pt x="5900" y="79971"/>
                </a:lnTo>
                <a:lnTo>
                  <a:pt x="5831" y="77208"/>
                </a:lnTo>
                <a:lnTo>
                  <a:pt x="5712" y="72418"/>
                </a:lnTo>
                <a:lnTo>
                  <a:pt x="3774" y="39105"/>
                </a:lnTo>
                <a:lnTo>
                  <a:pt x="0" y="0"/>
                </a:lnTo>
                <a:lnTo>
                  <a:pt x="91842" y="0"/>
                </a:lnTo>
                <a:lnTo>
                  <a:pt x="118575" y="43553"/>
                </a:lnTo>
                <a:lnTo>
                  <a:pt x="145025" y="87287"/>
                </a:lnTo>
                <a:lnTo>
                  <a:pt x="171166" y="131209"/>
                </a:lnTo>
                <a:lnTo>
                  <a:pt x="196972" y="175326"/>
                </a:lnTo>
                <a:lnTo>
                  <a:pt x="212997" y="203235"/>
                </a:lnTo>
                <a:lnTo>
                  <a:pt x="86385" y="203235"/>
                </a:lnTo>
                <a:lnTo>
                  <a:pt x="86487" y="306276"/>
                </a:lnTo>
                <a:lnTo>
                  <a:pt x="87015" y="327560"/>
                </a:lnTo>
                <a:lnTo>
                  <a:pt x="87080" y="330202"/>
                </a:lnTo>
                <a:lnTo>
                  <a:pt x="87201" y="335065"/>
                </a:lnTo>
                <a:lnTo>
                  <a:pt x="89139" y="368378"/>
                </a:lnTo>
                <a:lnTo>
                  <a:pt x="92914" y="407483"/>
                </a:lnTo>
                <a:close/>
              </a:path>
              <a:path w="874394" h="407670">
                <a:moveTo>
                  <a:pt x="299380" y="219644"/>
                </a:moveTo>
                <a:lnTo>
                  <a:pt x="223491" y="219644"/>
                </a:lnTo>
                <a:lnTo>
                  <a:pt x="223392" y="101207"/>
                </a:lnTo>
                <a:lnTo>
                  <a:pt x="223177" y="92289"/>
                </a:lnTo>
                <a:lnTo>
                  <a:pt x="223057" y="87287"/>
                </a:lnTo>
                <a:lnTo>
                  <a:pt x="223006" y="85183"/>
                </a:lnTo>
                <a:lnTo>
                  <a:pt x="222881" y="79971"/>
                </a:lnTo>
                <a:lnTo>
                  <a:pt x="222814" y="77208"/>
                </a:lnTo>
                <a:lnTo>
                  <a:pt x="222699" y="72418"/>
                </a:lnTo>
                <a:lnTo>
                  <a:pt x="220819" y="39105"/>
                </a:lnTo>
                <a:lnTo>
                  <a:pt x="217157" y="0"/>
                </a:lnTo>
                <a:lnTo>
                  <a:pt x="427639" y="0"/>
                </a:lnTo>
                <a:lnTo>
                  <a:pt x="426448" y="13272"/>
                </a:lnTo>
                <a:lnTo>
                  <a:pt x="304224" y="13272"/>
                </a:lnTo>
                <a:lnTo>
                  <a:pt x="301381" y="47547"/>
                </a:lnTo>
                <a:lnTo>
                  <a:pt x="299921" y="77208"/>
                </a:lnTo>
                <a:lnTo>
                  <a:pt x="299424" y="101207"/>
                </a:lnTo>
                <a:lnTo>
                  <a:pt x="299380" y="219644"/>
                </a:lnTo>
                <a:close/>
              </a:path>
              <a:path w="874394" h="407670">
                <a:moveTo>
                  <a:pt x="679870" y="156516"/>
                </a:moveTo>
                <a:lnTo>
                  <a:pt x="491612" y="156516"/>
                </a:lnTo>
                <a:lnTo>
                  <a:pt x="491503" y="74180"/>
                </a:lnTo>
                <a:lnTo>
                  <a:pt x="491225" y="59345"/>
                </a:lnTo>
                <a:lnTo>
                  <a:pt x="491137" y="55940"/>
                </a:lnTo>
                <a:lnTo>
                  <a:pt x="490320" y="39105"/>
                </a:lnTo>
                <a:lnTo>
                  <a:pt x="490208" y="36782"/>
                </a:lnTo>
                <a:lnTo>
                  <a:pt x="490092" y="34429"/>
                </a:lnTo>
                <a:lnTo>
                  <a:pt x="488710" y="14932"/>
                </a:lnTo>
                <a:lnTo>
                  <a:pt x="487369" y="0"/>
                </a:lnTo>
                <a:lnTo>
                  <a:pt x="612158" y="0"/>
                </a:lnTo>
                <a:lnTo>
                  <a:pt x="609056" y="28436"/>
                </a:lnTo>
                <a:lnTo>
                  <a:pt x="607043" y="59345"/>
                </a:lnTo>
                <a:lnTo>
                  <a:pt x="605952" y="92289"/>
                </a:lnTo>
                <a:lnTo>
                  <a:pt x="605624" y="126786"/>
                </a:lnTo>
                <a:lnTo>
                  <a:pt x="605624" y="145271"/>
                </a:lnTo>
                <a:lnTo>
                  <a:pt x="794082" y="145271"/>
                </a:lnTo>
                <a:lnTo>
                  <a:pt x="795334" y="149663"/>
                </a:lnTo>
                <a:lnTo>
                  <a:pt x="681582" y="149663"/>
                </a:lnTo>
                <a:lnTo>
                  <a:pt x="679870" y="156516"/>
                </a:lnTo>
                <a:close/>
              </a:path>
              <a:path w="874394" h="407670">
                <a:moveTo>
                  <a:pt x="794082" y="145271"/>
                </a:moveTo>
                <a:lnTo>
                  <a:pt x="605624" y="145271"/>
                </a:lnTo>
                <a:lnTo>
                  <a:pt x="623943" y="85183"/>
                </a:lnTo>
                <a:lnTo>
                  <a:pt x="628433" y="70138"/>
                </a:lnTo>
                <a:lnTo>
                  <a:pt x="632238" y="57233"/>
                </a:lnTo>
                <a:lnTo>
                  <a:pt x="635550" y="45731"/>
                </a:lnTo>
                <a:lnTo>
                  <a:pt x="638560" y="34894"/>
                </a:lnTo>
                <a:lnTo>
                  <a:pt x="630438" y="0"/>
                </a:lnTo>
                <a:lnTo>
                  <a:pt x="756005" y="0"/>
                </a:lnTo>
                <a:lnTo>
                  <a:pt x="759227" y="17814"/>
                </a:lnTo>
                <a:lnTo>
                  <a:pt x="763662" y="36782"/>
                </a:lnTo>
                <a:lnTo>
                  <a:pt x="768727" y="55940"/>
                </a:lnTo>
                <a:lnTo>
                  <a:pt x="773815" y="74180"/>
                </a:lnTo>
                <a:lnTo>
                  <a:pt x="794082" y="145271"/>
                </a:lnTo>
                <a:close/>
              </a:path>
              <a:path w="874394" h="407670">
                <a:moveTo>
                  <a:pt x="426395" y="394211"/>
                </a:moveTo>
                <a:lnTo>
                  <a:pt x="304224" y="394211"/>
                </a:lnTo>
                <a:lnTo>
                  <a:pt x="307098" y="360884"/>
                </a:lnTo>
                <a:lnTo>
                  <a:pt x="307182" y="359908"/>
                </a:lnTo>
                <a:lnTo>
                  <a:pt x="308701" y="330202"/>
                </a:lnTo>
                <a:lnTo>
                  <a:pt x="309170" y="308348"/>
                </a:lnTo>
                <a:lnTo>
                  <a:pt x="309216" y="101207"/>
                </a:lnTo>
                <a:lnTo>
                  <a:pt x="309025" y="92289"/>
                </a:lnTo>
                <a:lnTo>
                  <a:pt x="308917" y="87287"/>
                </a:lnTo>
                <a:lnTo>
                  <a:pt x="308872" y="85183"/>
                </a:lnTo>
                <a:lnTo>
                  <a:pt x="308760" y="79971"/>
                </a:lnTo>
                <a:lnTo>
                  <a:pt x="308701" y="77208"/>
                </a:lnTo>
                <a:lnTo>
                  <a:pt x="307182" y="47547"/>
                </a:lnTo>
                <a:lnTo>
                  <a:pt x="304224" y="13272"/>
                </a:lnTo>
                <a:lnTo>
                  <a:pt x="426448" y="13272"/>
                </a:lnTo>
                <a:lnTo>
                  <a:pt x="423874" y="55940"/>
                </a:lnTo>
                <a:lnTo>
                  <a:pt x="423400" y="156516"/>
                </a:lnTo>
                <a:lnTo>
                  <a:pt x="679870" y="156516"/>
                </a:lnTo>
                <a:lnTo>
                  <a:pt x="674889" y="176451"/>
                </a:lnTo>
                <a:lnTo>
                  <a:pt x="668050" y="202239"/>
                </a:lnTo>
                <a:lnTo>
                  <a:pt x="660315" y="229539"/>
                </a:lnTo>
                <a:lnTo>
                  <a:pt x="659665" y="231710"/>
                </a:lnTo>
                <a:lnTo>
                  <a:pt x="423352" y="231710"/>
                </a:lnTo>
                <a:lnTo>
                  <a:pt x="423401" y="330202"/>
                </a:lnTo>
                <a:lnTo>
                  <a:pt x="423788" y="350826"/>
                </a:lnTo>
                <a:lnTo>
                  <a:pt x="424868" y="373102"/>
                </a:lnTo>
                <a:lnTo>
                  <a:pt x="426250" y="392599"/>
                </a:lnTo>
                <a:lnTo>
                  <a:pt x="426395" y="394211"/>
                </a:lnTo>
                <a:close/>
              </a:path>
              <a:path w="874394" h="407670">
                <a:moveTo>
                  <a:pt x="827035" y="260860"/>
                </a:moveTo>
                <a:lnTo>
                  <a:pt x="709598" y="260860"/>
                </a:lnTo>
                <a:lnTo>
                  <a:pt x="699838" y="224082"/>
                </a:lnTo>
                <a:lnTo>
                  <a:pt x="692289" y="193298"/>
                </a:lnTo>
                <a:lnTo>
                  <a:pt x="686659" y="168497"/>
                </a:lnTo>
                <a:lnTo>
                  <a:pt x="682654" y="149663"/>
                </a:lnTo>
                <a:lnTo>
                  <a:pt x="795334" y="149663"/>
                </a:lnTo>
                <a:lnTo>
                  <a:pt x="827035" y="260860"/>
                </a:lnTo>
                <a:close/>
              </a:path>
              <a:path w="874394" h="407670">
                <a:moveTo>
                  <a:pt x="427586" y="407483"/>
                </a:moveTo>
                <a:lnTo>
                  <a:pt x="216589" y="407483"/>
                </a:lnTo>
                <a:lnTo>
                  <a:pt x="181140" y="354306"/>
                </a:lnTo>
                <a:lnTo>
                  <a:pt x="151463" y="308348"/>
                </a:lnTo>
                <a:lnTo>
                  <a:pt x="126626" y="268572"/>
                </a:lnTo>
                <a:lnTo>
                  <a:pt x="105661" y="233896"/>
                </a:lnTo>
                <a:lnTo>
                  <a:pt x="87603" y="203235"/>
                </a:lnTo>
                <a:lnTo>
                  <a:pt x="212997" y="203235"/>
                </a:lnTo>
                <a:lnTo>
                  <a:pt x="222419" y="219644"/>
                </a:lnTo>
                <a:lnTo>
                  <a:pt x="299380" y="219644"/>
                </a:lnTo>
                <a:lnTo>
                  <a:pt x="299467" y="308348"/>
                </a:lnTo>
                <a:lnTo>
                  <a:pt x="299864" y="327560"/>
                </a:lnTo>
                <a:lnTo>
                  <a:pt x="299919" y="330202"/>
                </a:lnTo>
                <a:lnTo>
                  <a:pt x="301380" y="359908"/>
                </a:lnTo>
                <a:lnTo>
                  <a:pt x="304224" y="394211"/>
                </a:lnTo>
                <a:lnTo>
                  <a:pt x="426395" y="394211"/>
                </a:lnTo>
                <a:lnTo>
                  <a:pt x="427586" y="407483"/>
                </a:lnTo>
                <a:close/>
              </a:path>
              <a:path w="874394" h="407670">
                <a:moveTo>
                  <a:pt x="612648" y="407483"/>
                </a:moveTo>
                <a:lnTo>
                  <a:pt x="487329" y="407483"/>
                </a:lnTo>
                <a:lnTo>
                  <a:pt x="488665" y="392599"/>
                </a:lnTo>
                <a:lnTo>
                  <a:pt x="490047" y="373102"/>
                </a:lnTo>
                <a:lnTo>
                  <a:pt x="490959" y="354306"/>
                </a:lnTo>
                <a:lnTo>
                  <a:pt x="491044" y="352554"/>
                </a:lnTo>
                <a:lnTo>
                  <a:pt x="491127" y="350826"/>
                </a:lnTo>
                <a:lnTo>
                  <a:pt x="491361" y="338371"/>
                </a:lnTo>
                <a:lnTo>
                  <a:pt x="491423" y="335065"/>
                </a:lnTo>
                <a:lnTo>
                  <a:pt x="491514" y="330202"/>
                </a:lnTo>
                <a:lnTo>
                  <a:pt x="491564" y="231710"/>
                </a:lnTo>
                <a:lnTo>
                  <a:pt x="659665" y="231710"/>
                </a:lnTo>
                <a:lnTo>
                  <a:pt x="650936" y="260860"/>
                </a:lnTo>
                <a:lnTo>
                  <a:pt x="827035" y="260860"/>
                </a:lnTo>
                <a:lnTo>
                  <a:pt x="831259" y="275677"/>
                </a:lnTo>
                <a:lnTo>
                  <a:pt x="843839" y="318222"/>
                </a:lnTo>
                <a:lnTo>
                  <a:pt x="850163" y="338371"/>
                </a:lnTo>
                <a:lnTo>
                  <a:pt x="630423" y="338371"/>
                </a:lnTo>
                <a:lnTo>
                  <a:pt x="623311" y="359908"/>
                </a:lnTo>
                <a:lnTo>
                  <a:pt x="618298" y="378724"/>
                </a:lnTo>
                <a:lnTo>
                  <a:pt x="615011" y="394211"/>
                </a:lnTo>
                <a:lnTo>
                  <a:pt x="612648" y="407483"/>
                </a:lnTo>
                <a:close/>
              </a:path>
              <a:path w="874394" h="407670">
                <a:moveTo>
                  <a:pt x="873825" y="407483"/>
                </a:moveTo>
                <a:lnTo>
                  <a:pt x="745691" y="407483"/>
                </a:lnTo>
                <a:lnTo>
                  <a:pt x="743094" y="395904"/>
                </a:lnTo>
                <a:lnTo>
                  <a:pt x="739386" y="380208"/>
                </a:lnTo>
                <a:lnTo>
                  <a:pt x="734389" y="360884"/>
                </a:lnTo>
                <a:lnTo>
                  <a:pt x="727918" y="338371"/>
                </a:lnTo>
                <a:lnTo>
                  <a:pt x="850163" y="338371"/>
                </a:lnTo>
                <a:lnTo>
                  <a:pt x="854615" y="352554"/>
                </a:lnTo>
                <a:lnTo>
                  <a:pt x="864359" y="381411"/>
                </a:lnTo>
                <a:lnTo>
                  <a:pt x="873825" y="407483"/>
                </a:lnTo>
                <a:close/>
              </a:path>
            </a:pathLst>
          </a:custGeom>
          <a:solidFill>
            <a:srgbClr val="003662"/>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object 24">
            <a:extLst>
              <a:ext uri="{FF2B5EF4-FFF2-40B4-BE49-F238E27FC236}">
                <a16:creationId xmlns:a16="http://schemas.microsoft.com/office/drawing/2014/main" id="{6E992CA5-CE8C-7E44-4D27-3701243CB9DE}"/>
              </a:ext>
            </a:extLst>
          </p:cNvPr>
          <p:cNvSpPr/>
          <p:nvPr/>
        </p:nvSpPr>
        <p:spPr>
          <a:xfrm>
            <a:off x="10590085" y="6086266"/>
            <a:ext cx="0" cy="267547"/>
          </a:xfrm>
          <a:custGeom>
            <a:avLst/>
            <a:gdLst/>
            <a:ahLst/>
            <a:cxnLst/>
            <a:rect l="l" t="t" r="r" b="b"/>
            <a:pathLst>
              <a:path h="401320">
                <a:moveTo>
                  <a:pt x="0" y="0"/>
                </a:moveTo>
                <a:lnTo>
                  <a:pt x="0" y="401064"/>
                </a:lnTo>
              </a:path>
            </a:pathLst>
          </a:custGeom>
          <a:ln w="5846">
            <a:solidFill>
              <a:srgbClr val="003662"/>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object 25">
            <a:extLst>
              <a:ext uri="{FF2B5EF4-FFF2-40B4-BE49-F238E27FC236}">
                <a16:creationId xmlns:a16="http://schemas.microsoft.com/office/drawing/2014/main" id="{5A3F5D55-62A1-7457-3FDD-B92866181B21}"/>
              </a:ext>
            </a:extLst>
          </p:cNvPr>
          <p:cNvSpPr/>
          <p:nvPr/>
        </p:nvSpPr>
        <p:spPr>
          <a:xfrm>
            <a:off x="9885807" y="6456146"/>
            <a:ext cx="1838960" cy="31750"/>
          </a:xfrm>
          <a:custGeom>
            <a:avLst/>
            <a:gdLst/>
            <a:ahLst/>
            <a:cxnLst/>
            <a:rect l="l" t="t" r="r" b="b"/>
            <a:pathLst>
              <a:path w="2758440" h="47625">
                <a:moveTo>
                  <a:pt x="2758351" y="0"/>
                </a:moveTo>
                <a:lnTo>
                  <a:pt x="0" y="0"/>
                </a:lnTo>
                <a:lnTo>
                  <a:pt x="0" y="47624"/>
                </a:lnTo>
                <a:lnTo>
                  <a:pt x="2758351" y="47624"/>
                </a:lnTo>
                <a:lnTo>
                  <a:pt x="2758351" y="0"/>
                </a:lnTo>
                <a:close/>
              </a:path>
            </a:pathLst>
          </a:custGeom>
          <a:solidFill>
            <a:srgbClr val="BED634"/>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TextBox 30">
            <a:extLst>
              <a:ext uri="{FF2B5EF4-FFF2-40B4-BE49-F238E27FC236}">
                <a16:creationId xmlns:a16="http://schemas.microsoft.com/office/drawing/2014/main" id="{82F7304D-B048-C69E-D690-D31EB83F7C38}"/>
              </a:ext>
            </a:extLst>
          </p:cNvPr>
          <p:cNvSpPr txBox="1"/>
          <p:nvPr/>
        </p:nvSpPr>
        <p:spPr>
          <a:xfrm>
            <a:off x="1926084" y="4455279"/>
            <a:ext cx="9185624" cy="1628651"/>
          </a:xfrm>
          <a:prstGeom prst="rect">
            <a:avLst/>
          </a:prstGeom>
          <a:noFill/>
        </p:spPr>
        <p:txBody>
          <a:bodyPr wrap="square" lIns="91440" tIns="45720" rIns="91440" bIns="45720" rtlCol="0" anchor="t">
            <a:spAutoFit/>
          </a:bodyPr>
          <a:lstStyle/>
          <a:p>
            <a:pPr marL="198755" marR="752475" indent="-190500" defTabSz="609630">
              <a:spcBef>
                <a:spcPts val="67"/>
              </a:spcBef>
              <a:buFont typeface="Arial" panose="020B0604020202020204" pitchFamily="34" charset="0"/>
              <a:buChar char="•"/>
              <a:defRPr/>
            </a:pPr>
            <a:r>
              <a:rPr kumimoji="0" lang="en-US" sz="1100" b="0" i="0" u="none" strike="noStrike" kern="1200" cap="none" spc="0" normalizeH="0" baseline="0" noProof="0">
                <a:ln>
                  <a:noFill/>
                </a:ln>
                <a:solidFill>
                  <a:prstClr val="black"/>
                </a:solidFill>
                <a:effectLst/>
                <a:uLnTx/>
                <a:uFillTx/>
                <a:latin typeface="Calibri"/>
                <a:ea typeface="Calibri"/>
                <a:cs typeface="Calibri"/>
              </a:rPr>
              <a:t>Note:  DHHS and NHA have worked to establish a </a:t>
            </a:r>
            <a:r>
              <a:rPr kumimoji="0" lang="en-US" sz="1100" b="0" i="1" u="none" strike="noStrike" kern="1200" cap="none" spc="0" normalizeH="0" baseline="0" noProof="0">
                <a:ln>
                  <a:noFill/>
                </a:ln>
                <a:solidFill>
                  <a:prstClr val="black"/>
                </a:solidFill>
                <a:effectLst/>
                <a:uLnTx/>
                <a:uFillTx/>
                <a:latin typeface="Calibri"/>
                <a:ea typeface="Calibri"/>
                <a:cs typeface="Calibri"/>
              </a:rPr>
              <a:t>preliminary</a:t>
            </a:r>
            <a:r>
              <a:rPr kumimoji="0" lang="en-US" sz="1100" b="0" i="0" u="none" strike="noStrike" kern="1200" cap="none" spc="0" normalizeH="0" baseline="0" noProof="0">
                <a:ln>
                  <a:noFill/>
                </a:ln>
                <a:solidFill>
                  <a:prstClr val="black"/>
                </a:solidFill>
                <a:effectLst/>
                <a:uLnTx/>
                <a:uFillTx/>
                <a:latin typeface="Calibri"/>
                <a:ea typeface="Calibri"/>
                <a:cs typeface="Calibri"/>
              </a:rPr>
              <a:t>, 60-day payment cadence designed to “catch up” on 4 quarterly retroactive payments (7/1/24 –6/30/25) | All dates above are estimates | Actual timeframes may vary significantly and are subject to a wide range of potentially known &amp; unknown issues</a:t>
            </a:r>
            <a:r>
              <a:rPr lang="en-US" sz="1100">
                <a:solidFill>
                  <a:prstClr val="black"/>
                </a:solidFill>
                <a:latin typeface="Calibri"/>
                <a:ea typeface="Calibri"/>
                <a:cs typeface="Calibri"/>
              </a:rPr>
              <a:t>.</a:t>
            </a:r>
            <a:br>
              <a:rPr lang="en-US" sz="11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br>
            <a:endParaRPr lang="en-US" sz="110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236855" marR="752475" indent="-228600" defTabSz="609630">
              <a:spcBef>
                <a:spcPts val="67"/>
              </a:spcBef>
              <a:buFont typeface="Arial,Sans-Serif" panose="020B0604020202020204" pitchFamily="34" charset="0"/>
              <a:buChar char="•"/>
              <a:defRPr/>
            </a:pPr>
            <a:r>
              <a:rPr lang="en-US" sz="1100">
                <a:solidFill>
                  <a:srgbClr val="FF0000"/>
                </a:solidFill>
                <a:latin typeface="Calibri"/>
                <a:ea typeface="Calibri"/>
                <a:cs typeface="Calibri"/>
              </a:rPr>
              <a:t>If CMS approval of the CY 2025 SDP preprint is delayed beyond October 30, the preliminary 60-day cadence will require modification and updating. Preliminary discussions with DHHS regarding to prospect of effectuating multiple, concurrent, quarterly payments is underway. </a:t>
            </a:r>
            <a:br>
              <a:rPr lang="en-US" sz="1100">
                <a:latin typeface="Calibri" panose="020F0502020204030204" pitchFamily="34" charset="0"/>
                <a:ea typeface="Calibri" panose="020F0502020204030204" pitchFamily="34" charset="0"/>
                <a:cs typeface="Calibri" panose="020F0502020204030204" pitchFamily="34" charset="0"/>
              </a:rPr>
            </a:br>
            <a:endParaRPr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90500" indent="-190500" defTabSz="609630">
              <a:buFont typeface="Arial" panose="020B0604020202020204" pitchFamily="34" charset="0"/>
              <a:buChar char="•"/>
              <a:defRPr/>
            </a:pPr>
            <a:r>
              <a:rPr lang="en-US" sz="1100">
                <a:solidFill>
                  <a:prstClr val="black"/>
                </a:solidFill>
                <a:latin typeface="Calibri"/>
                <a:ea typeface="Calibri"/>
                <a:cs typeface="Calibri"/>
              </a:rPr>
              <a:t>Preliminary Cash Flow Timeline dependent</a:t>
            </a:r>
            <a:r>
              <a:rPr kumimoji="0" lang="en-US" sz="1100" b="0" i="0" u="none" strike="noStrike" kern="1200" cap="none" spc="0" normalizeH="0" baseline="0" noProof="0">
                <a:ln>
                  <a:noFill/>
                </a:ln>
                <a:solidFill>
                  <a:prstClr val="black"/>
                </a:solidFill>
                <a:effectLst/>
                <a:uLnTx/>
                <a:uFillTx/>
                <a:latin typeface="Calibri"/>
                <a:ea typeface="Calibri"/>
                <a:cs typeface="Calibri"/>
              </a:rPr>
              <a:t> on CMS approval of CY 2025/2026/2027 </a:t>
            </a:r>
            <a:r>
              <a:rPr lang="en-US" sz="1100">
                <a:solidFill>
                  <a:prstClr val="black"/>
                </a:solidFill>
                <a:latin typeface="Calibri"/>
                <a:ea typeface="Calibri"/>
                <a:cs typeface="Calibri"/>
              </a:rPr>
              <a:t>Preprints</a:t>
            </a:r>
            <a:r>
              <a:rPr kumimoji="0" lang="en-US" sz="1100" b="0" i="0" u="none" strike="noStrike" kern="1200" cap="none" spc="0" normalizeH="0" baseline="0" noProof="0">
                <a:ln>
                  <a:noFill/>
                </a:ln>
                <a:solidFill>
                  <a:prstClr val="black"/>
                </a:solidFill>
                <a:effectLst/>
                <a:uLnTx/>
                <a:uFillTx/>
                <a:latin typeface="Calibri"/>
                <a:ea typeface="Calibri"/>
                <a:cs typeface="Calibri"/>
              </a:rPr>
              <a:t>, funding availability and ongoing program effectuation</a:t>
            </a:r>
            <a:br>
              <a:rPr lang="en-US" sz="1100">
                <a:solidFill>
                  <a:prstClr val="black"/>
                </a:solidFill>
                <a:latin typeface="Calibri"/>
                <a:ea typeface="Calibri"/>
                <a:cs typeface="Calibri"/>
              </a:rPr>
            </a:br>
            <a:r>
              <a:rPr kumimoji="0" lang="en-US" sz="1100" b="0" i="0" u="none" strike="noStrike" kern="1200" cap="none" spc="0" normalizeH="0" baseline="0" noProof="0">
                <a:ln>
                  <a:noFill/>
                </a:ln>
                <a:solidFill>
                  <a:prstClr val="black"/>
                </a:solidFill>
                <a:effectLst/>
                <a:uLnTx/>
                <a:uFillTx/>
                <a:latin typeface="Calibri"/>
                <a:ea typeface="Calibri"/>
                <a:cs typeface="Calibri"/>
              </a:rPr>
              <a:t>of the SDP </a:t>
            </a:r>
            <a:r>
              <a:rPr lang="en-US" sz="1100">
                <a:solidFill>
                  <a:prstClr val="black"/>
                </a:solidFill>
                <a:latin typeface="Calibri"/>
                <a:ea typeface="Calibri"/>
                <a:cs typeface="Calibri"/>
              </a:rPr>
              <a:t>program by</a:t>
            </a:r>
            <a:r>
              <a:rPr kumimoji="0" lang="en-US" sz="1100" b="0" i="0" u="none" strike="noStrike" kern="1200" cap="none" spc="0" normalizeH="0" baseline="0" noProof="0">
                <a:ln>
                  <a:noFill/>
                </a:ln>
                <a:solidFill>
                  <a:prstClr val="black"/>
                </a:solidFill>
                <a:effectLst/>
                <a:uLnTx/>
                <a:uFillTx/>
                <a:latin typeface="Calibri"/>
                <a:ea typeface="Calibri"/>
                <a:cs typeface="Calibri"/>
              </a:rPr>
              <a:t> all NE hospitals | SDP funding is not guaranteed</a:t>
            </a:r>
            <a:endParaRPr lang="en-US" sz="1100" b="0" i="0" u="none" strike="noStrike" kern="1200" cap="none" spc="0" normalizeH="0" baseline="0" noProof="0">
              <a:ln>
                <a:noFill/>
              </a:ln>
              <a:solidFill>
                <a:prstClr val="black"/>
              </a:solidFill>
              <a:effectLst/>
              <a:uLnTx/>
              <a:uFillTx/>
              <a:latin typeface="Calibri"/>
              <a:ea typeface="Calibri"/>
              <a:cs typeface="Calibri"/>
            </a:endParaRPr>
          </a:p>
        </p:txBody>
      </p:sp>
      <p:sp>
        <p:nvSpPr>
          <p:cNvPr id="26" name="TextBox 25">
            <a:extLst>
              <a:ext uri="{FF2B5EF4-FFF2-40B4-BE49-F238E27FC236}">
                <a16:creationId xmlns:a16="http://schemas.microsoft.com/office/drawing/2014/main" id="{A53C310A-99B6-62D8-7F3A-995782D6F70A}"/>
              </a:ext>
            </a:extLst>
          </p:cNvPr>
          <p:cNvSpPr txBox="1"/>
          <p:nvPr/>
        </p:nvSpPr>
        <p:spPr>
          <a:xfrm>
            <a:off x="527844" y="313068"/>
            <a:ext cx="11407518" cy="769441"/>
          </a:xfrm>
          <a:prstGeom prst="rect">
            <a:avLst/>
          </a:prstGeom>
          <a:noFill/>
        </p:spPr>
        <p:txBody>
          <a:bodyPr wrap="square" lIns="91440" tIns="45720" rIns="91440" bIns="4572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40638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1E3262"/>
                </a:solidFill>
                <a:effectLst/>
                <a:uLnTx/>
                <a:uFillTx/>
                <a:latin typeface="Bebas Neue"/>
                <a:ea typeface="+mn-ea"/>
                <a:cs typeface="+mn-cs"/>
              </a:rPr>
              <a:t>Medicaid </a:t>
            </a:r>
            <a:r>
              <a:rPr kumimoji="0" lang="en-US" sz="4400" b="1" i="0" u="none" strike="noStrike" kern="1200" cap="none" spc="0" normalizeH="0" baseline="0" noProof="0" err="1">
                <a:ln>
                  <a:noFill/>
                </a:ln>
                <a:solidFill>
                  <a:srgbClr val="1E3262"/>
                </a:solidFill>
                <a:effectLst/>
                <a:uLnTx/>
                <a:uFillTx/>
                <a:latin typeface="Bebas Neue"/>
                <a:ea typeface="+mn-ea"/>
                <a:cs typeface="+mn-cs"/>
              </a:rPr>
              <a:t>sdp</a:t>
            </a:r>
            <a:r>
              <a:rPr kumimoji="0" lang="en-US" sz="4400" b="1" i="0" u="none" strike="noStrike" kern="1200" cap="none" spc="0" normalizeH="0" baseline="0" noProof="0">
                <a:ln>
                  <a:noFill/>
                </a:ln>
                <a:solidFill>
                  <a:srgbClr val="1E3262"/>
                </a:solidFill>
                <a:effectLst/>
                <a:uLnTx/>
                <a:uFillTx/>
                <a:latin typeface="Bebas Neue"/>
                <a:ea typeface="+mn-ea"/>
                <a:cs typeface="+mn-cs"/>
              </a:rPr>
              <a:t> - </a:t>
            </a:r>
            <a:r>
              <a:rPr kumimoji="0" lang="en-US" sz="4400" b="1" i="0" u="none" strike="noStrike" kern="1200" cap="none" spc="0" normalizeH="0" baseline="0" noProof="0">
                <a:ln>
                  <a:noFill/>
                </a:ln>
                <a:solidFill>
                  <a:srgbClr val="FF0000"/>
                </a:solidFill>
                <a:effectLst/>
                <a:uLnTx/>
                <a:uFillTx/>
                <a:latin typeface="Bebas Neue"/>
                <a:ea typeface="+mn-ea"/>
                <a:cs typeface="+mn-cs"/>
              </a:rPr>
              <a:t>preliminary</a:t>
            </a:r>
            <a:r>
              <a:rPr kumimoji="0" lang="en-US" sz="4400" b="1" i="0" u="none" strike="noStrike" kern="1200" cap="none" spc="0" normalizeH="0" baseline="0" noProof="0">
                <a:ln>
                  <a:noFill/>
                </a:ln>
                <a:solidFill>
                  <a:srgbClr val="1E3262"/>
                </a:solidFill>
                <a:effectLst/>
                <a:uLnTx/>
                <a:uFillTx/>
                <a:latin typeface="Bebas Neue"/>
                <a:ea typeface="+mn-ea"/>
                <a:cs typeface="+mn-cs"/>
              </a:rPr>
              <a:t> cash flow timeline</a:t>
            </a:r>
            <a:endParaRPr kumimoji="0" lang="en-US" sz="4400" b="1" i="0" u="none" strike="noStrike" kern="1200" cap="none" spc="0" normalizeH="0" baseline="0" noProof="0">
              <a:ln>
                <a:noFill/>
              </a:ln>
              <a:solidFill>
                <a:srgbClr val="1E3262"/>
              </a:solidFill>
              <a:effectLst/>
              <a:uLnTx/>
              <a:uFillTx/>
              <a:latin typeface="Bebas Neue" panose="020B0606020202050201" pitchFamily="34" charset="0"/>
              <a:ea typeface="+mn-ea"/>
              <a:cs typeface="+mn-cs"/>
            </a:endParaRPr>
          </a:p>
        </p:txBody>
      </p:sp>
      <p:pic>
        <p:nvPicPr>
          <p:cNvPr id="3" name="Picture 2">
            <a:extLst>
              <a:ext uri="{FF2B5EF4-FFF2-40B4-BE49-F238E27FC236}">
                <a16:creationId xmlns:a16="http://schemas.microsoft.com/office/drawing/2014/main" id="{FE0A121A-7794-BEDB-E85D-D8DD5EF058E3}"/>
              </a:ext>
            </a:extLst>
          </p:cNvPr>
          <p:cNvPicPr>
            <a:picLocks noChangeAspect="1"/>
          </p:cNvPicPr>
          <p:nvPr/>
        </p:nvPicPr>
        <p:blipFill>
          <a:blip r:embed="rId14"/>
          <a:stretch>
            <a:fillRect/>
          </a:stretch>
        </p:blipFill>
        <p:spPr>
          <a:xfrm>
            <a:off x="1575159" y="1244017"/>
            <a:ext cx="9293108" cy="3087629"/>
          </a:xfrm>
          <a:prstGeom prst="rect">
            <a:avLst/>
          </a:prstGeom>
        </p:spPr>
      </p:pic>
    </p:spTree>
    <p:extLst>
      <p:ext uri="{BB962C8B-B14F-4D97-AF65-F5344CB8AC3E}">
        <p14:creationId xmlns:p14="http://schemas.microsoft.com/office/powerpoint/2010/main" val="1169718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1D00D-CEE0-BB6A-9B29-9DA220EE990E}"/>
            </a:ext>
          </a:extLst>
        </p:cNvPr>
        <p:cNvGrpSpPr/>
        <p:nvPr/>
      </p:nvGrpSpPr>
      <p:grpSpPr>
        <a:xfrm>
          <a:off x="0" y="0"/>
          <a:ext cx="0" cy="0"/>
          <a:chOff x="0" y="0"/>
          <a:chExt cx="0" cy="0"/>
        </a:xfrm>
      </p:grpSpPr>
      <p:pic>
        <p:nvPicPr>
          <p:cNvPr id="5" name="object 3">
            <a:extLst>
              <a:ext uri="{FF2B5EF4-FFF2-40B4-BE49-F238E27FC236}">
                <a16:creationId xmlns:a16="http://schemas.microsoft.com/office/drawing/2014/main" id="{62B4A5D4-B68E-A54B-E801-BAFF6D1DE746}"/>
              </a:ext>
            </a:extLst>
          </p:cNvPr>
          <p:cNvPicPr/>
          <p:nvPr/>
        </p:nvPicPr>
        <p:blipFill>
          <a:blip r:embed="rId3" cstate="print"/>
          <a:stretch>
            <a:fillRect/>
          </a:stretch>
        </p:blipFill>
        <p:spPr>
          <a:xfrm>
            <a:off x="10762721" y="6189552"/>
            <a:ext cx="93255" cy="100354"/>
          </a:xfrm>
          <a:prstGeom prst="rect">
            <a:avLst/>
          </a:prstGeom>
        </p:spPr>
      </p:pic>
      <p:grpSp>
        <p:nvGrpSpPr>
          <p:cNvPr id="6" name="object 4">
            <a:extLst>
              <a:ext uri="{FF2B5EF4-FFF2-40B4-BE49-F238E27FC236}">
                <a16:creationId xmlns:a16="http://schemas.microsoft.com/office/drawing/2014/main" id="{149C0DAC-FDCB-94A5-42E7-1A34868A6BB9}"/>
              </a:ext>
            </a:extLst>
          </p:cNvPr>
          <p:cNvGrpSpPr/>
          <p:nvPr/>
        </p:nvGrpSpPr>
        <p:grpSpPr>
          <a:xfrm>
            <a:off x="10894565" y="6189552"/>
            <a:ext cx="216747" cy="100753"/>
            <a:chOff x="16341847" y="9284327"/>
            <a:chExt cx="325120" cy="151130"/>
          </a:xfrm>
        </p:grpSpPr>
        <p:sp>
          <p:nvSpPr>
            <p:cNvPr id="7" name="object 5">
              <a:extLst>
                <a:ext uri="{FF2B5EF4-FFF2-40B4-BE49-F238E27FC236}">
                  <a16:creationId xmlns:a16="http://schemas.microsoft.com/office/drawing/2014/main" id="{7E517DFE-0A4C-AB31-DD66-FDAA42397233}"/>
                </a:ext>
              </a:extLst>
            </p:cNvPr>
            <p:cNvSpPr/>
            <p:nvPr/>
          </p:nvSpPr>
          <p:spPr>
            <a:xfrm>
              <a:off x="16341840" y="9284449"/>
              <a:ext cx="132080" cy="150495"/>
            </a:xfrm>
            <a:custGeom>
              <a:avLst/>
              <a:gdLst/>
              <a:ahLst/>
              <a:cxnLst/>
              <a:rect l="l" t="t" r="r" b="b"/>
              <a:pathLst>
                <a:path w="132080" h="150495">
                  <a:moveTo>
                    <a:pt x="131940" y="122605"/>
                  </a:moveTo>
                  <a:lnTo>
                    <a:pt x="33274" y="122605"/>
                  </a:lnTo>
                  <a:lnTo>
                    <a:pt x="33274" y="85953"/>
                  </a:lnTo>
                  <a:lnTo>
                    <a:pt x="89357" y="85953"/>
                  </a:lnTo>
                  <a:lnTo>
                    <a:pt x="89357" y="58140"/>
                  </a:lnTo>
                  <a:lnTo>
                    <a:pt x="33274" y="58140"/>
                  </a:lnTo>
                  <a:lnTo>
                    <a:pt x="33274" y="29070"/>
                  </a:lnTo>
                  <a:lnTo>
                    <a:pt x="126580" y="29070"/>
                  </a:lnTo>
                  <a:lnTo>
                    <a:pt x="126580" y="0"/>
                  </a:lnTo>
                  <a:lnTo>
                    <a:pt x="0" y="0"/>
                  </a:lnTo>
                  <a:lnTo>
                    <a:pt x="0" y="29070"/>
                  </a:lnTo>
                  <a:lnTo>
                    <a:pt x="0" y="58140"/>
                  </a:lnTo>
                  <a:lnTo>
                    <a:pt x="0" y="85953"/>
                  </a:lnTo>
                  <a:lnTo>
                    <a:pt x="0" y="122605"/>
                  </a:lnTo>
                  <a:lnTo>
                    <a:pt x="0" y="150418"/>
                  </a:lnTo>
                  <a:lnTo>
                    <a:pt x="131940" y="150418"/>
                  </a:lnTo>
                  <a:lnTo>
                    <a:pt x="131940" y="122605"/>
                  </a:lnTo>
                  <a:close/>
                </a:path>
              </a:pathLst>
            </a:custGeom>
            <a:solidFill>
              <a:srgbClr val="003662"/>
            </a:solidFill>
          </p:spPr>
          <p:txBody>
            <a:bodyPr wrap="square" lIns="0" tIns="0" rIns="0" bIns="0" rtlCol="0"/>
            <a:lstStyle/>
            <a:p>
              <a:pPr defTabSz="609630">
                <a:defRPr/>
              </a:pPr>
              <a:endParaRPr sz="1200" kern="0">
                <a:solidFill>
                  <a:sysClr val="windowText" lastClr="000000"/>
                </a:solidFill>
              </a:endParaRPr>
            </a:p>
          </p:txBody>
        </p:sp>
        <p:pic>
          <p:nvPicPr>
            <p:cNvPr id="8" name="object 6">
              <a:extLst>
                <a:ext uri="{FF2B5EF4-FFF2-40B4-BE49-F238E27FC236}">
                  <a16:creationId xmlns:a16="http://schemas.microsoft.com/office/drawing/2014/main" id="{9419D2D1-8D2A-6E48-DF62-D0F5979C5B96}"/>
                </a:ext>
              </a:extLst>
            </p:cNvPr>
            <p:cNvPicPr/>
            <p:nvPr/>
          </p:nvPicPr>
          <p:blipFill>
            <a:blip r:embed="rId4" cstate="print"/>
            <a:stretch>
              <a:fillRect/>
            </a:stretch>
          </p:blipFill>
          <p:spPr>
            <a:xfrm>
              <a:off x="16517295" y="9284327"/>
              <a:ext cx="149384" cy="150531"/>
            </a:xfrm>
            <a:prstGeom prst="rect">
              <a:avLst/>
            </a:prstGeom>
          </p:spPr>
        </p:pic>
      </p:grpSp>
      <p:grpSp>
        <p:nvGrpSpPr>
          <p:cNvPr id="9" name="object 7">
            <a:extLst>
              <a:ext uri="{FF2B5EF4-FFF2-40B4-BE49-F238E27FC236}">
                <a16:creationId xmlns:a16="http://schemas.microsoft.com/office/drawing/2014/main" id="{4F4CF7E7-0F50-8C69-04DF-1D5A3C69B860}"/>
              </a:ext>
            </a:extLst>
          </p:cNvPr>
          <p:cNvGrpSpPr/>
          <p:nvPr/>
        </p:nvGrpSpPr>
        <p:grpSpPr>
          <a:xfrm>
            <a:off x="11143210" y="6186527"/>
            <a:ext cx="596477" cy="106680"/>
            <a:chOff x="16714815" y="9279790"/>
            <a:chExt cx="894715" cy="160020"/>
          </a:xfrm>
        </p:grpSpPr>
        <p:pic>
          <p:nvPicPr>
            <p:cNvPr id="10" name="object 8">
              <a:extLst>
                <a:ext uri="{FF2B5EF4-FFF2-40B4-BE49-F238E27FC236}">
                  <a16:creationId xmlns:a16="http://schemas.microsoft.com/office/drawing/2014/main" id="{EB48DED4-E74A-EEEA-DF27-A68BE883D9C7}"/>
                </a:ext>
              </a:extLst>
            </p:cNvPr>
            <p:cNvPicPr/>
            <p:nvPr/>
          </p:nvPicPr>
          <p:blipFill>
            <a:blip r:embed="rId5" cstate="print"/>
            <a:stretch>
              <a:fillRect/>
            </a:stretch>
          </p:blipFill>
          <p:spPr>
            <a:xfrm>
              <a:off x="16714815" y="9284327"/>
              <a:ext cx="147288" cy="150531"/>
            </a:xfrm>
            <a:prstGeom prst="rect">
              <a:avLst/>
            </a:prstGeom>
          </p:spPr>
        </p:pic>
        <p:pic>
          <p:nvPicPr>
            <p:cNvPr id="11" name="object 9">
              <a:extLst>
                <a:ext uri="{FF2B5EF4-FFF2-40B4-BE49-F238E27FC236}">
                  <a16:creationId xmlns:a16="http://schemas.microsoft.com/office/drawing/2014/main" id="{356688AD-1AAB-F42E-E6AB-F3299BA4FE02}"/>
                </a:ext>
              </a:extLst>
            </p:cNvPr>
            <p:cNvPicPr/>
            <p:nvPr/>
          </p:nvPicPr>
          <p:blipFill>
            <a:blip r:embed="rId6" cstate="print"/>
            <a:stretch>
              <a:fillRect/>
            </a:stretch>
          </p:blipFill>
          <p:spPr>
            <a:xfrm>
              <a:off x="16885148" y="9284327"/>
              <a:ext cx="169603" cy="150531"/>
            </a:xfrm>
            <a:prstGeom prst="rect">
              <a:avLst/>
            </a:prstGeom>
          </p:spPr>
        </p:pic>
        <p:pic>
          <p:nvPicPr>
            <p:cNvPr id="12" name="object 10">
              <a:extLst>
                <a:ext uri="{FF2B5EF4-FFF2-40B4-BE49-F238E27FC236}">
                  <a16:creationId xmlns:a16="http://schemas.microsoft.com/office/drawing/2014/main" id="{CE239A03-5621-DAA1-4DD5-D6B401D02D2E}"/>
                </a:ext>
              </a:extLst>
            </p:cNvPr>
            <p:cNvPicPr/>
            <p:nvPr/>
          </p:nvPicPr>
          <p:blipFill>
            <a:blip r:embed="rId7" cstate="print"/>
            <a:stretch>
              <a:fillRect/>
            </a:stretch>
          </p:blipFill>
          <p:spPr>
            <a:xfrm>
              <a:off x="17075945" y="9279790"/>
              <a:ext cx="151966" cy="159750"/>
            </a:xfrm>
            <a:prstGeom prst="rect">
              <a:avLst/>
            </a:prstGeom>
          </p:spPr>
        </p:pic>
        <p:pic>
          <p:nvPicPr>
            <p:cNvPr id="13" name="object 11">
              <a:extLst>
                <a:ext uri="{FF2B5EF4-FFF2-40B4-BE49-F238E27FC236}">
                  <a16:creationId xmlns:a16="http://schemas.microsoft.com/office/drawing/2014/main" id="{2027048E-AF91-FB85-0DB5-995B81E0DA4F}"/>
                </a:ext>
              </a:extLst>
            </p:cNvPr>
            <p:cNvPicPr/>
            <p:nvPr/>
          </p:nvPicPr>
          <p:blipFill>
            <a:blip r:embed="rId8" cstate="print"/>
            <a:stretch>
              <a:fillRect/>
            </a:stretch>
          </p:blipFill>
          <p:spPr>
            <a:xfrm>
              <a:off x="17271322" y="9284327"/>
              <a:ext cx="338085" cy="150532"/>
            </a:xfrm>
            <a:prstGeom prst="rect">
              <a:avLst/>
            </a:prstGeom>
          </p:spPr>
        </p:pic>
      </p:grpSp>
      <p:sp>
        <p:nvSpPr>
          <p:cNvPr id="14" name="object 12">
            <a:extLst>
              <a:ext uri="{FF2B5EF4-FFF2-40B4-BE49-F238E27FC236}">
                <a16:creationId xmlns:a16="http://schemas.microsoft.com/office/drawing/2014/main" id="{72C09139-A2F6-42A6-6BA4-A22A91BD8396}"/>
              </a:ext>
            </a:extLst>
          </p:cNvPr>
          <p:cNvSpPr/>
          <p:nvPr/>
        </p:nvSpPr>
        <p:spPr>
          <a:xfrm>
            <a:off x="10762714" y="6350250"/>
            <a:ext cx="22437" cy="37253"/>
          </a:xfrm>
          <a:custGeom>
            <a:avLst/>
            <a:gdLst/>
            <a:ahLst/>
            <a:cxnLst/>
            <a:rect l="l" t="t" r="r" b="b"/>
            <a:pathLst>
              <a:path w="33655" h="55879">
                <a:moveTo>
                  <a:pt x="0" y="0"/>
                </a:moveTo>
                <a:lnTo>
                  <a:pt x="33521" y="0"/>
                </a:lnTo>
                <a:lnTo>
                  <a:pt x="33521" y="55615"/>
                </a:lnTo>
                <a:lnTo>
                  <a:pt x="0" y="55615"/>
                </a:lnTo>
                <a:lnTo>
                  <a:pt x="0" y="0"/>
                </a:lnTo>
                <a:close/>
              </a:path>
            </a:pathLst>
          </a:custGeom>
          <a:solidFill>
            <a:srgbClr val="003662"/>
          </a:solidFill>
        </p:spPr>
        <p:txBody>
          <a:bodyPr wrap="square" lIns="0" tIns="0" rIns="0" bIns="0" rtlCol="0"/>
          <a:lstStyle/>
          <a:p>
            <a:pPr defTabSz="609630">
              <a:defRPr/>
            </a:pPr>
            <a:endParaRPr sz="1200" kern="0">
              <a:solidFill>
                <a:sysClr val="windowText" lastClr="000000"/>
              </a:solidFill>
            </a:endParaRPr>
          </a:p>
        </p:txBody>
      </p:sp>
      <p:sp>
        <p:nvSpPr>
          <p:cNvPr id="15" name="object 13">
            <a:extLst>
              <a:ext uri="{FF2B5EF4-FFF2-40B4-BE49-F238E27FC236}">
                <a16:creationId xmlns:a16="http://schemas.microsoft.com/office/drawing/2014/main" id="{BC7D6943-FC5D-2F07-D888-18D92E78AD9A}"/>
              </a:ext>
            </a:extLst>
          </p:cNvPr>
          <p:cNvSpPr/>
          <p:nvPr/>
        </p:nvSpPr>
        <p:spPr>
          <a:xfrm>
            <a:off x="10762708" y="6350254"/>
            <a:ext cx="92710" cy="100330"/>
          </a:xfrm>
          <a:custGeom>
            <a:avLst/>
            <a:gdLst/>
            <a:ahLst/>
            <a:cxnLst/>
            <a:rect l="l" t="t" r="r" b="b"/>
            <a:pathLst>
              <a:path w="139065" h="150495">
                <a:moveTo>
                  <a:pt x="138709" y="0"/>
                </a:moveTo>
                <a:lnTo>
                  <a:pt x="105194" y="0"/>
                </a:lnTo>
                <a:lnTo>
                  <a:pt x="105194" y="55613"/>
                </a:lnTo>
                <a:lnTo>
                  <a:pt x="0" y="55613"/>
                </a:lnTo>
                <a:lnTo>
                  <a:pt x="0" y="83426"/>
                </a:lnTo>
                <a:lnTo>
                  <a:pt x="0" y="150418"/>
                </a:lnTo>
                <a:lnTo>
                  <a:pt x="33528" y="150418"/>
                </a:lnTo>
                <a:lnTo>
                  <a:pt x="33528" y="83426"/>
                </a:lnTo>
                <a:lnTo>
                  <a:pt x="105194" y="83426"/>
                </a:lnTo>
                <a:lnTo>
                  <a:pt x="105194" y="150418"/>
                </a:lnTo>
                <a:lnTo>
                  <a:pt x="138709" y="150418"/>
                </a:lnTo>
                <a:lnTo>
                  <a:pt x="138709" y="83426"/>
                </a:lnTo>
                <a:lnTo>
                  <a:pt x="138709" y="55613"/>
                </a:lnTo>
                <a:lnTo>
                  <a:pt x="138709" y="0"/>
                </a:lnTo>
                <a:close/>
              </a:path>
            </a:pathLst>
          </a:custGeom>
          <a:solidFill>
            <a:srgbClr val="003662"/>
          </a:solidFill>
        </p:spPr>
        <p:txBody>
          <a:bodyPr wrap="square" lIns="0" tIns="0" rIns="0" bIns="0" rtlCol="0"/>
          <a:lstStyle/>
          <a:p>
            <a:pPr defTabSz="609630">
              <a:defRPr/>
            </a:pPr>
            <a:endParaRPr sz="1200" kern="0">
              <a:solidFill>
                <a:sysClr val="windowText" lastClr="000000"/>
              </a:solidFill>
            </a:endParaRPr>
          </a:p>
        </p:txBody>
      </p:sp>
      <p:grpSp>
        <p:nvGrpSpPr>
          <p:cNvPr id="16" name="object 14">
            <a:extLst>
              <a:ext uri="{FF2B5EF4-FFF2-40B4-BE49-F238E27FC236}">
                <a16:creationId xmlns:a16="http://schemas.microsoft.com/office/drawing/2014/main" id="{AC51BCE8-15CC-A219-7A59-76E5A5B459EC}"/>
              </a:ext>
            </a:extLst>
          </p:cNvPr>
          <p:cNvGrpSpPr/>
          <p:nvPr/>
        </p:nvGrpSpPr>
        <p:grpSpPr>
          <a:xfrm>
            <a:off x="10885104" y="6347114"/>
            <a:ext cx="869950" cy="106680"/>
            <a:chOff x="16327656" y="9520671"/>
            <a:chExt cx="1304925" cy="160020"/>
          </a:xfrm>
        </p:grpSpPr>
        <p:pic>
          <p:nvPicPr>
            <p:cNvPr id="17" name="object 15">
              <a:extLst>
                <a:ext uri="{FF2B5EF4-FFF2-40B4-BE49-F238E27FC236}">
                  <a16:creationId xmlns:a16="http://schemas.microsoft.com/office/drawing/2014/main" id="{30E3FC23-ED37-2BB9-4141-623632ABDDA2}"/>
                </a:ext>
              </a:extLst>
            </p:cNvPr>
            <p:cNvPicPr/>
            <p:nvPr/>
          </p:nvPicPr>
          <p:blipFill>
            <a:blip r:embed="rId9" cstate="print"/>
            <a:stretch>
              <a:fillRect/>
            </a:stretch>
          </p:blipFill>
          <p:spPr>
            <a:xfrm>
              <a:off x="16327656" y="9520671"/>
              <a:ext cx="172624" cy="159750"/>
            </a:xfrm>
            <a:prstGeom prst="rect">
              <a:avLst/>
            </a:prstGeom>
          </p:spPr>
        </p:pic>
        <p:pic>
          <p:nvPicPr>
            <p:cNvPr id="18" name="object 16">
              <a:extLst>
                <a:ext uri="{FF2B5EF4-FFF2-40B4-BE49-F238E27FC236}">
                  <a16:creationId xmlns:a16="http://schemas.microsoft.com/office/drawing/2014/main" id="{ED2DF614-C387-56BD-CDD0-019738B36AAF}"/>
                </a:ext>
              </a:extLst>
            </p:cNvPr>
            <p:cNvPicPr/>
            <p:nvPr/>
          </p:nvPicPr>
          <p:blipFill>
            <a:blip r:embed="rId10" cstate="print"/>
            <a:stretch>
              <a:fillRect/>
            </a:stretch>
          </p:blipFill>
          <p:spPr>
            <a:xfrm>
              <a:off x="16529414" y="9520719"/>
              <a:ext cx="151966" cy="159750"/>
            </a:xfrm>
            <a:prstGeom prst="rect">
              <a:avLst/>
            </a:prstGeom>
          </p:spPr>
        </p:pic>
        <p:pic>
          <p:nvPicPr>
            <p:cNvPr id="19" name="object 17">
              <a:extLst>
                <a:ext uri="{FF2B5EF4-FFF2-40B4-BE49-F238E27FC236}">
                  <a16:creationId xmlns:a16="http://schemas.microsoft.com/office/drawing/2014/main" id="{505A062D-C96E-D74A-8526-9AFF3584455A}"/>
                </a:ext>
              </a:extLst>
            </p:cNvPr>
            <p:cNvPicPr/>
            <p:nvPr/>
          </p:nvPicPr>
          <p:blipFill>
            <a:blip r:embed="rId11" cstate="print"/>
            <a:stretch>
              <a:fillRect/>
            </a:stretch>
          </p:blipFill>
          <p:spPr>
            <a:xfrm>
              <a:off x="16724791" y="9525305"/>
              <a:ext cx="142416" cy="150483"/>
            </a:xfrm>
            <a:prstGeom prst="rect">
              <a:avLst/>
            </a:prstGeom>
          </p:spPr>
        </p:pic>
        <p:sp>
          <p:nvSpPr>
            <p:cNvPr id="20" name="object 18">
              <a:extLst>
                <a:ext uri="{FF2B5EF4-FFF2-40B4-BE49-F238E27FC236}">
                  <a16:creationId xmlns:a16="http://schemas.microsoft.com/office/drawing/2014/main" id="{D6248F6B-595E-24A3-FC3E-437CA034E8E6}"/>
                </a:ext>
              </a:extLst>
            </p:cNvPr>
            <p:cNvSpPr/>
            <p:nvPr/>
          </p:nvSpPr>
          <p:spPr>
            <a:xfrm>
              <a:off x="16907939" y="9525305"/>
              <a:ext cx="33655" cy="151130"/>
            </a:xfrm>
            <a:custGeom>
              <a:avLst/>
              <a:gdLst/>
              <a:ahLst/>
              <a:cxnLst/>
              <a:rect l="l" t="t" r="r" b="b"/>
              <a:pathLst>
                <a:path w="33655" h="151129">
                  <a:moveTo>
                    <a:pt x="33277" y="150531"/>
                  </a:moveTo>
                  <a:lnTo>
                    <a:pt x="0" y="150483"/>
                  </a:lnTo>
                  <a:lnTo>
                    <a:pt x="0" y="0"/>
                  </a:lnTo>
                  <a:lnTo>
                    <a:pt x="33277" y="0"/>
                  </a:lnTo>
                  <a:lnTo>
                    <a:pt x="33277" y="150531"/>
                  </a:lnTo>
                  <a:close/>
                </a:path>
              </a:pathLst>
            </a:custGeom>
            <a:solidFill>
              <a:srgbClr val="003662"/>
            </a:solidFill>
          </p:spPr>
          <p:txBody>
            <a:bodyPr wrap="square" lIns="0" tIns="0" rIns="0" bIns="0" rtlCol="0"/>
            <a:lstStyle/>
            <a:p>
              <a:pPr defTabSz="609630">
                <a:defRPr/>
              </a:pPr>
              <a:endParaRPr sz="1200" kern="0">
                <a:solidFill>
                  <a:sysClr val="windowText" lastClr="000000"/>
                </a:solidFill>
              </a:endParaRPr>
            </a:p>
          </p:txBody>
        </p:sp>
        <p:pic>
          <p:nvPicPr>
            <p:cNvPr id="21" name="object 19">
              <a:extLst>
                <a:ext uri="{FF2B5EF4-FFF2-40B4-BE49-F238E27FC236}">
                  <a16:creationId xmlns:a16="http://schemas.microsoft.com/office/drawing/2014/main" id="{C5733C56-141C-2DD9-CFC2-211A9B48DF0D}"/>
                </a:ext>
              </a:extLst>
            </p:cNvPr>
            <p:cNvPicPr/>
            <p:nvPr/>
          </p:nvPicPr>
          <p:blipFill>
            <a:blip r:embed="rId12" cstate="print"/>
            <a:stretch>
              <a:fillRect/>
            </a:stretch>
          </p:blipFill>
          <p:spPr>
            <a:xfrm>
              <a:off x="16981216" y="9525305"/>
              <a:ext cx="316648" cy="150532"/>
            </a:xfrm>
            <a:prstGeom prst="rect">
              <a:avLst/>
            </a:prstGeom>
          </p:spPr>
        </p:pic>
        <p:sp>
          <p:nvSpPr>
            <p:cNvPr id="22" name="object 20">
              <a:extLst>
                <a:ext uri="{FF2B5EF4-FFF2-40B4-BE49-F238E27FC236}">
                  <a16:creationId xmlns:a16="http://schemas.microsoft.com/office/drawing/2014/main" id="{B6FA4D0D-FFD5-9615-3620-F5D5F432C796}"/>
                </a:ext>
              </a:extLst>
            </p:cNvPr>
            <p:cNvSpPr/>
            <p:nvPr/>
          </p:nvSpPr>
          <p:spPr>
            <a:xfrm>
              <a:off x="17334599" y="9525317"/>
              <a:ext cx="123189" cy="150495"/>
            </a:xfrm>
            <a:custGeom>
              <a:avLst/>
              <a:gdLst/>
              <a:ahLst/>
              <a:cxnLst/>
              <a:rect l="l" t="t" r="r" b="b"/>
              <a:pathLst>
                <a:path w="123190" h="150495">
                  <a:moveTo>
                    <a:pt x="122631" y="122605"/>
                  </a:moveTo>
                  <a:lnTo>
                    <a:pt x="33274" y="122605"/>
                  </a:lnTo>
                  <a:lnTo>
                    <a:pt x="33274" y="0"/>
                  </a:lnTo>
                  <a:lnTo>
                    <a:pt x="0" y="0"/>
                  </a:lnTo>
                  <a:lnTo>
                    <a:pt x="0" y="122605"/>
                  </a:lnTo>
                  <a:lnTo>
                    <a:pt x="0" y="150406"/>
                  </a:lnTo>
                  <a:lnTo>
                    <a:pt x="122631" y="150406"/>
                  </a:lnTo>
                  <a:lnTo>
                    <a:pt x="122631" y="122605"/>
                  </a:lnTo>
                  <a:close/>
                </a:path>
              </a:pathLst>
            </a:custGeom>
            <a:solidFill>
              <a:srgbClr val="003662"/>
            </a:solidFill>
          </p:spPr>
          <p:txBody>
            <a:bodyPr wrap="square" lIns="0" tIns="0" rIns="0" bIns="0" rtlCol="0"/>
            <a:lstStyle/>
            <a:p>
              <a:pPr defTabSz="609630">
                <a:defRPr/>
              </a:pPr>
              <a:endParaRPr sz="1200" kern="0">
                <a:solidFill>
                  <a:sysClr val="windowText" lastClr="000000"/>
                </a:solidFill>
              </a:endParaRPr>
            </a:p>
          </p:txBody>
        </p:sp>
        <p:pic>
          <p:nvPicPr>
            <p:cNvPr id="23" name="object 21">
              <a:extLst>
                <a:ext uri="{FF2B5EF4-FFF2-40B4-BE49-F238E27FC236}">
                  <a16:creationId xmlns:a16="http://schemas.microsoft.com/office/drawing/2014/main" id="{80D17778-3936-9187-BC61-1E81CFD2361D}"/>
                </a:ext>
              </a:extLst>
            </p:cNvPr>
            <p:cNvPicPr/>
            <p:nvPr/>
          </p:nvPicPr>
          <p:blipFill>
            <a:blip r:embed="rId13" cstate="print"/>
            <a:stretch>
              <a:fillRect/>
            </a:stretch>
          </p:blipFill>
          <p:spPr>
            <a:xfrm>
              <a:off x="17480085" y="9520720"/>
              <a:ext cx="151966" cy="159750"/>
            </a:xfrm>
            <a:prstGeom prst="rect">
              <a:avLst/>
            </a:prstGeom>
          </p:spPr>
        </p:pic>
      </p:grpSp>
      <p:sp>
        <p:nvSpPr>
          <p:cNvPr id="24" name="object 22">
            <a:extLst>
              <a:ext uri="{FF2B5EF4-FFF2-40B4-BE49-F238E27FC236}">
                <a16:creationId xmlns:a16="http://schemas.microsoft.com/office/drawing/2014/main" id="{B364956E-4D24-E20D-0E58-58DD28F2E471}"/>
              </a:ext>
            </a:extLst>
          </p:cNvPr>
          <p:cNvSpPr/>
          <p:nvPr/>
        </p:nvSpPr>
        <p:spPr>
          <a:xfrm>
            <a:off x="9928440" y="6182409"/>
            <a:ext cx="582929" cy="271780"/>
          </a:xfrm>
          <a:custGeom>
            <a:avLst/>
            <a:gdLst/>
            <a:ahLst/>
            <a:cxnLst/>
            <a:rect l="l" t="t" r="r" b="b"/>
            <a:pathLst>
              <a:path w="874394" h="407670">
                <a:moveTo>
                  <a:pt x="92914" y="407483"/>
                </a:moveTo>
                <a:lnTo>
                  <a:pt x="0" y="407483"/>
                </a:lnTo>
                <a:lnTo>
                  <a:pt x="3774" y="368378"/>
                </a:lnTo>
                <a:lnTo>
                  <a:pt x="5713" y="335065"/>
                </a:lnTo>
                <a:lnTo>
                  <a:pt x="6375" y="308348"/>
                </a:lnTo>
                <a:lnTo>
                  <a:pt x="6426" y="101207"/>
                </a:lnTo>
                <a:lnTo>
                  <a:pt x="5900" y="79971"/>
                </a:lnTo>
                <a:lnTo>
                  <a:pt x="5831" y="77208"/>
                </a:lnTo>
                <a:lnTo>
                  <a:pt x="5712" y="72418"/>
                </a:lnTo>
                <a:lnTo>
                  <a:pt x="3774" y="39105"/>
                </a:lnTo>
                <a:lnTo>
                  <a:pt x="0" y="0"/>
                </a:lnTo>
                <a:lnTo>
                  <a:pt x="91842" y="0"/>
                </a:lnTo>
                <a:lnTo>
                  <a:pt x="118575" y="43553"/>
                </a:lnTo>
                <a:lnTo>
                  <a:pt x="145025" y="87287"/>
                </a:lnTo>
                <a:lnTo>
                  <a:pt x="171166" y="131209"/>
                </a:lnTo>
                <a:lnTo>
                  <a:pt x="196972" y="175326"/>
                </a:lnTo>
                <a:lnTo>
                  <a:pt x="212997" y="203235"/>
                </a:lnTo>
                <a:lnTo>
                  <a:pt x="86385" y="203235"/>
                </a:lnTo>
                <a:lnTo>
                  <a:pt x="86487" y="306276"/>
                </a:lnTo>
                <a:lnTo>
                  <a:pt x="87015" y="327560"/>
                </a:lnTo>
                <a:lnTo>
                  <a:pt x="87080" y="330202"/>
                </a:lnTo>
                <a:lnTo>
                  <a:pt x="87201" y="335065"/>
                </a:lnTo>
                <a:lnTo>
                  <a:pt x="89139" y="368378"/>
                </a:lnTo>
                <a:lnTo>
                  <a:pt x="92914" y="407483"/>
                </a:lnTo>
                <a:close/>
              </a:path>
              <a:path w="874394" h="407670">
                <a:moveTo>
                  <a:pt x="299380" y="219644"/>
                </a:moveTo>
                <a:lnTo>
                  <a:pt x="223491" y="219644"/>
                </a:lnTo>
                <a:lnTo>
                  <a:pt x="223392" y="101207"/>
                </a:lnTo>
                <a:lnTo>
                  <a:pt x="223177" y="92289"/>
                </a:lnTo>
                <a:lnTo>
                  <a:pt x="223057" y="87287"/>
                </a:lnTo>
                <a:lnTo>
                  <a:pt x="223006" y="85183"/>
                </a:lnTo>
                <a:lnTo>
                  <a:pt x="222881" y="79971"/>
                </a:lnTo>
                <a:lnTo>
                  <a:pt x="222814" y="77208"/>
                </a:lnTo>
                <a:lnTo>
                  <a:pt x="222699" y="72418"/>
                </a:lnTo>
                <a:lnTo>
                  <a:pt x="220819" y="39105"/>
                </a:lnTo>
                <a:lnTo>
                  <a:pt x="217157" y="0"/>
                </a:lnTo>
                <a:lnTo>
                  <a:pt x="427639" y="0"/>
                </a:lnTo>
                <a:lnTo>
                  <a:pt x="426448" y="13272"/>
                </a:lnTo>
                <a:lnTo>
                  <a:pt x="304224" y="13272"/>
                </a:lnTo>
                <a:lnTo>
                  <a:pt x="301381" y="47547"/>
                </a:lnTo>
                <a:lnTo>
                  <a:pt x="299921" y="77208"/>
                </a:lnTo>
                <a:lnTo>
                  <a:pt x="299424" y="101207"/>
                </a:lnTo>
                <a:lnTo>
                  <a:pt x="299380" y="219644"/>
                </a:lnTo>
                <a:close/>
              </a:path>
              <a:path w="874394" h="407670">
                <a:moveTo>
                  <a:pt x="679870" y="156516"/>
                </a:moveTo>
                <a:lnTo>
                  <a:pt x="491612" y="156516"/>
                </a:lnTo>
                <a:lnTo>
                  <a:pt x="491503" y="74180"/>
                </a:lnTo>
                <a:lnTo>
                  <a:pt x="491225" y="59345"/>
                </a:lnTo>
                <a:lnTo>
                  <a:pt x="491137" y="55940"/>
                </a:lnTo>
                <a:lnTo>
                  <a:pt x="490320" y="39105"/>
                </a:lnTo>
                <a:lnTo>
                  <a:pt x="490208" y="36782"/>
                </a:lnTo>
                <a:lnTo>
                  <a:pt x="490092" y="34429"/>
                </a:lnTo>
                <a:lnTo>
                  <a:pt x="488710" y="14932"/>
                </a:lnTo>
                <a:lnTo>
                  <a:pt x="487369" y="0"/>
                </a:lnTo>
                <a:lnTo>
                  <a:pt x="612158" y="0"/>
                </a:lnTo>
                <a:lnTo>
                  <a:pt x="609056" y="28436"/>
                </a:lnTo>
                <a:lnTo>
                  <a:pt x="607043" y="59345"/>
                </a:lnTo>
                <a:lnTo>
                  <a:pt x="605952" y="92289"/>
                </a:lnTo>
                <a:lnTo>
                  <a:pt x="605624" y="126786"/>
                </a:lnTo>
                <a:lnTo>
                  <a:pt x="605624" y="145271"/>
                </a:lnTo>
                <a:lnTo>
                  <a:pt x="794082" y="145271"/>
                </a:lnTo>
                <a:lnTo>
                  <a:pt x="795334" y="149663"/>
                </a:lnTo>
                <a:lnTo>
                  <a:pt x="681582" y="149663"/>
                </a:lnTo>
                <a:lnTo>
                  <a:pt x="679870" y="156516"/>
                </a:lnTo>
                <a:close/>
              </a:path>
              <a:path w="874394" h="407670">
                <a:moveTo>
                  <a:pt x="794082" y="145271"/>
                </a:moveTo>
                <a:lnTo>
                  <a:pt x="605624" y="145271"/>
                </a:lnTo>
                <a:lnTo>
                  <a:pt x="623943" y="85183"/>
                </a:lnTo>
                <a:lnTo>
                  <a:pt x="628433" y="70138"/>
                </a:lnTo>
                <a:lnTo>
                  <a:pt x="632238" y="57233"/>
                </a:lnTo>
                <a:lnTo>
                  <a:pt x="635550" y="45731"/>
                </a:lnTo>
                <a:lnTo>
                  <a:pt x="638560" y="34894"/>
                </a:lnTo>
                <a:lnTo>
                  <a:pt x="630438" y="0"/>
                </a:lnTo>
                <a:lnTo>
                  <a:pt x="756005" y="0"/>
                </a:lnTo>
                <a:lnTo>
                  <a:pt x="759227" y="17814"/>
                </a:lnTo>
                <a:lnTo>
                  <a:pt x="763662" y="36782"/>
                </a:lnTo>
                <a:lnTo>
                  <a:pt x="768727" y="55940"/>
                </a:lnTo>
                <a:lnTo>
                  <a:pt x="773815" y="74180"/>
                </a:lnTo>
                <a:lnTo>
                  <a:pt x="794082" y="145271"/>
                </a:lnTo>
                <a:close/>
              </a:path>
              <a:path w="874394" h="407670">
                <a:moveTo>
                  <a:pt x="426395" y="394211"/>
                </a:moveTo>
                <a:lnTo>
                  <a:pt x="304224" y="394211"/>
                </a:lnTo>
                <a:lnTo>
                  <a:pt x="307098" y="360884"/>
                </a:lnTo>
                <a:lnTo>
                  <a:pt x="307182" y="359908"/>
                </a:lnTo>
                <a:lnTo>
                  <a:pt x="308701" y="330202"/>
                </a:lnTo>
                <a:lnTo>
                  <a:pt x="309170" y="308348"/>
                </a:lnTo>
                <a:lnTo>
                  <a:pt x="309216" y="101207"/>
                </a:lnTo>
                <a:lnTo>
                  <a:pt x="309025" y="92289"/>
                </a:lnTo>
                <a:lnTo>
                  <a:pt x="308917" y="87287"/>
                </a:lnTo>
                <a:lnTo>
                  <a:pt x="308872" y="85183"/>
                </a:lnTo>
                <a:lnTo>
                  <a:pt x="308760" y="79971"/>
                </a:lnTo>
                <a:lnTo>
                  <a:pt x="308701" y="77208"/>
                </a:lnTo>
                <a:lnTo>
                  <a:pt x="307182" y="47547"/>
                </a:lnTo>
                <a:lnTo>
                  <a:pt x="304224" y="13272"/>
                </a:lnTo>
                <a:lnTo>
                  <a:pt x="426448" y="13272"/>
                </a:lnTo>
                <a:lnTo>
                  <a:pt x="423874" y="55940"/>
                </a:lnTo>
                <a:lnTo>
                  <a:pt x="423400" y="156516"/>
                </a:lnTo>
                <a:lnTo>
                  <a:pt x="679870" y="156516"/>
                </a:lnTo>
                <a:lnTo>
                  <a:pt x="674889" y="176451"/>
                </a:lnTo>
                <a:lnTo>
                  <a:pt x="668050" y="202239"/>
                </a:lnTo>
                <a:lnTo>
                  <a:pt x="660315" y="229539"/>
                </a:lnTo>
                <a:lnTo>
                  <a:pt x="659665" y="231710"/>
                </a:lnTo>
                <a:lnTo>
                  <a:pt x="423352" y="231710"/>
                </a:lnTo>
                <a:lnTo>
                  <a:pt x="423401" y="330202"/>
                </a:lnTo>
                <a:lnTo>
                  <a:pt x="423788" y="350826"/>
                </a:lnTo>
                <a:lnTo>
                  <a:pt x="424868" y="373102"/>
                </a:lnTo>
                <a:lnTo>
                  <a:pt x="426250" y="392599"/>
                </a:lnTo>
                <a:lnTo>
                  <a:pt x="426395" y="394211"/>
                </a:lnTo>
                <a:close/>
              </a:path>
              <a:path w="874394" h="407670">
                <a:moveTo>
                  <a:pt x="827035" y="260860"/>
                </a:moveTo>
                <a:lnTo>
                  <a:pt x="709598" y="260860"/>
                </a:lnTo>
                <a:lnTo>
                  <a:pt x="699838" y="224082"/>
                </a:lnTo>
                <a:lnTo>
                  <a:pt x="692289" y="193298"/>
                </a:lnTo>
                <a:lnTo>
                  <a:pt x="686659" y="168497"/>
                </a:lnTo>
                <a:lnTo>
                  <a:pt x="682654" y="149663"/>
                </a:lnTo>
                <a:lnTo>
                  <a:pt x="795334" y="149663"/>
                </a:lnTo>
                <a:lnTo>
                  <a:pt x="827035" y="260860"/>
                </a:lnTo>
                <a:close/>
              </a:path>
              <a:path w="874394" h="407670">
                <a:moveTo>
                  <a:pt x="427586" y="407483"/>
                </a:moveTo>
                <a:lnTo>
                  <a:pt x="216589" y="407483"/>
                </a:lnTo>
                <a:lnTo>
                  <a:pt x="181140" y="354306"/>
                </a:lnTo>
                <a:lnTo>
                  <a:pt x="151463" y="308348"/>
                </a:lnTo>
                <a:lnTo>
                  <a:pt x="126626" y="268572"/>
                </a:lnTo>
                <a:lnTo>
                  <a:pt x="105661" y="233896"/>
                </a:lnTo>
                <a:lnTo>
                  <a:pt x="87603" y="203235"/>
                </a:lnTo>
                <a:lnTo>
                  <a:pt x="212997" y="203235"/>
                </a:lnTo>
                <a:lnTo>
                  <a:pt x="222419" y="219644"/>
                </a:lnTo>
                <a:lnTo>
                  <a:pt x="299380" y="219644"/>
                </a:lnTo>
                <a:lnTo>
                  <a:pt x="299467" y="308348"/>
                </a:lnTo>
                <a:lnTo>
                  <a:pt x="299864" y="327560"/>
                </a:lnTo>
                <a:lnTo>
                  <a:pt x="299919" y="330202"/>
                </a:lnTo>
                <a:lnTo>
                  <a:pt x="301380" y="359908"/>
                </a:lnTo>
                <a:lnTo>
                  <a:pt x="304224" y="394211"/>
                </a:lnTo>
                <a:lnTo>
                  <a:pt x="426395" y="394211"/>
                </a:lnTo>
                <a:lnTo>
                  <a:pt x="427586" y="407483"/>
                </a:lnTo>
                <a:close/>
              </a:path>
              <a:path w="874394" h="407670">
                <a:moveTo>
                  <a:pt x="612648" y="407483"/>
                </a:moveTo>
                <a:lnTo>
                  <a:pt x="487329" y="407483"/>
                </a:lnTo>
                <a:lnTo>
                  <a:pt x="488665" y="392599"/>
                </a:lnTo>
                <a:lnTo>
                  <a:pt x="490047" y="373102"/>
                </a:lnTo>
                <a:lnTo>
                  <a:pt x="490959" y="354306"/>
                </a:lnTo>
                <a:lnTo>
                  <a:pt x="491044" y="352554"/>
                </a:lnTo>
                <a:lnTo>
                  <a:pt x="491127" y="350826"/>
                </a:lnTo>
                <a:lnTo>
                  <a:pt x="491361" y="338371"/>
                </a:lnTo>
                <a:lnTo>
                  <a:pt x="491423" y="335065"/>
                </a:lnTo>
                <a:lnTo>
                  <a:pt x="491514" y="330202"/>
                </a:lnTo>
                <a:lnTo>
                  <a:pt x="491564" y="231710"/>
                </a:lnTo>
                <a:lnTo>
                  <a:pt x="659665" y="231710"/>
                </a:lnTo>
                <a:lnTo>
                  <a:pt x="650936" y="260860"/>
                </a:lnTo>
                <a:lnTo>
                  <a:pt x="827035" y="260860"/>
                </a:lnTo>
                <a:lnTo>
                  <a:pt x="831259" y="275677"/>
                </a:lnTo>
                <a:lnTo>
                  <a:pt x="843839" y="318222"/>
                </a:lnTo>
                <a:lnTo>
                  <a:pt x="850163" y="338371"/>
                </a:lnTo>
                <a:lnTo>
                  <a:pt x="630423" y="338371"/>
                </a:lnTo>
                <a:lnTo>
                  <a:pt x="623311" y="359908"/>
                </a:lnTo>
                <a:lnTo>
                  <a:pt x="618298" y="378724"/>
                </a:lnTo>
                <a:lnTo>
                  <a:pt x="615011" y="394211"/>
                </a:lnTo>
                <a:lnTo>
                  <a:pt x="612648" y="407483"/>
                </a:lnTo>
                <a:close/>
              </a:path>
              <a:path w="874394" h="407670">
                <a:moveTo>
                  <a:pt x="873825" y="407483"/>
                </a:moveTo>
                <a:lnTo>
                  <a:pt x="745691" y="407483"/>
                </a:lnTo>
                <a:lnTo>
                  <a:pt x="743094" y="395904"/>
                </a:lnTo>
                <a:lnTo>
                  <a:pt x="739386" y="380208"/>
                </a:lnTo>
                <a:lnTo>
                  <a:pt x="734389" y="360884"/>
                </a:lnTo>
                <a:lnTo>
                  <a:pt x="727918" y="338371"/>
                </a:lnTo>
                <a:lnTo>
                  <a:pt x="850163" y="338371"/>
                </a:lnTo>
                <a:lnTo>
                  <a:pt x="854615" y="352554"/>
                </a:lnTo>
                <a:lnTo>
                  <a:pt x="864359" y="381411"/>
                </a:lnTo>
                <a:lnTo>
                  <a:pt x="873825" y="407483"/>
                </a:lnTo>
                <a:close/>
              </a:path>
            </a:pathLst>
          </a:custGeom>
          <a:solidFill>
            <a:srgbClr val="003662"/>
          </a:solidFill>
        </p:spPr>
        <p:txBody>
          <a:bodyPr wrap="square" lIns="0" tIns="0" rIns="0" bIns="0" rtlCol="0"/>
          <a:lstStyle/>
          <a:p>
            <a:pPr defTabSz="609630">
              <a:defRPr/>
            </a:pPr>
            <a:endParaRPr sz="1200" kern="0">
              <a:solidFill>
                <a:sysClr val="windowText" lastClr="000000"/>
              </a:solidFill>
            </a:endParaRPr>
          </a:p>
        </p:txBody>
      </p:sp>
      <p:sp>
        <p:nvSpPr>
          <p:cNvPr id="26" name="object 23">
            <a:extLst>
              <a:ext uri="{FF2B5EF4-FFF2-40B4-BE49-F238E27FC236}">
                <a16:creationId xmlns:a16="http://schemas.microsoft.com/office/drawing/2014/main" id="{F7CA8FFA-195C-A049-7EF4-DF79FB94B353}"/>
              </a:ext>
            </a:extLst>
          </p:cNvPr>
          <p:cNvSpPr/>
          <p:nvPr/>
        </p:nvSpPr>
        <p:spPr>
          <a:xfrm>
            <a:off x="10625044" y="6186689"/>
            <a:ext cx="0" cy="267547"/>
          </a:xfrm>
          <a:custGeom>
            <a:avLst/>
            <a:gdLst/>
            <a:ahLst/>
            <a:cxnLst/>
            <a:rect l="l" t="t" r="r" b="b"/>
            <a:pathLst>
              <a:path h="401320">
                <a:moveTo>
                  <a:pt x="0" y="0"/>
                </a:moveTo>
                <a:lnTo>
                  <a:pt x="0" y="401064"/>
                </a:lnTo>
              </a:path>
            </a:pathLst>
          </a:custGeom>
          <a:ln w="5846">
            <a:solidFill>
              <a:srgbClr val="003662"/>
            </a:solidFill>
          </a:ln>
        </p:spPr>
        <p:txBody>
          <a:bodyPr wrap="square" lIns="0" tIns="0" rIns="0" bIns="0" rtlCol="0"/>
          <a:lstStyle/>
          <a:p>
            <a:pPr defTabSz="609630">
              <a:defRPr/>
            </a:pPr>
            <a:endParaRPr sz="1200" kern="0">
              <a:solidFill>
                <a:sysClr val="windowText" lastClr="000000"/>
              </a:solidFill>
            </a:endParaRPr>
          </a:p>
        </p:txBody>
      </p:sp>
      <p:sp>
        <p:nvSpPr>
          <p:cNvPr id="67" name="object 25">
            <a:extLst>
              <a:ext uri="{FF2B5EF4-FFF2-40B4-BE49-F238E27FC236}">
                <a16:creationId xmlns:a16="http://schemas.microsoft.com/office/drawing/2014/main" id="{B118FF20-E4DD-2711-3FF1-1D0A4C8B7CA5}"/>
              </a:ext>
            </a:extLst>
          </p:cNvPr>
          <p:cNvSpPr txBox="1">
            <a:spLocks/>
          </p:cNvSpPr>
          <p:nvPr/>
        </p:nvSpPr>
        <p:spPr>
          <a:xfrm>
            <a:off x="164867" y="-91426"/>
            <a:ext cx="11367043" cy="1061919"/>
          </a:xfrm>
          <a:prstGeom prst="rect">
            <a:avLst/>
          </a:prstGeom>
        </p:spPr>
        <p:txBody>
          <a:bodyPr vert="horz" wrap="square" lIns="0" tIns="381089" rIns="0" bIns="0" rtlCol="0" anchor="t">
            <a:spAutoFit/>
          </a:bodyPr>
          <a:lstStyle>
            <a:lvl1pPr>
              <a:defRPr sz="4400" b="0" i="0">
                <a:solidFill>
                  <a:srgbClr val="244060"/>
                </a:solidFill>
                <a:latin typeface="Arial Black"/>
                <a:ea typeface="+mj-ea"/>
                <a:cs typeface="Arial Black"/>
              </a:defRPr>
            </a:lvl1pPr>
          </a:lstStyle>
          <a:p>
            <a:pPr marL="387793" algn="ctr">
              <a:spcBef>
                <a:spcPts val="67"/>
              </a:spcBef>
              <a:defRPr/>
            </a:pPr>
            <a:r>
              <a:rPr lang="en-US" b="1" kern="0">
                <a:latin typeface="Bebas Neue"/>
              </a:rPr>
              <a:t>SDP OPERATIONS WORKFLOW</a:t>
            </a:r>
          </a:p>
        </p:txBody>
      </p:sp>
      <p:sp>
        <p:nvSpPr>
          <p:cNvPr id="2" name="object 24">
            <a:extLst>
              <a:ext uri="{FF2B5EF4-FFF2-40B4-BE49-F238E27FC236}">
                <a16:creationId xmlns:a16="http://schemas.microsoft.com/office/drawing/2014/main" id="{B0B13F8A-AB5A-B610-958E-69EAA7219437}"/>
              </a:ext>
            </a:extLst>
          </p:cNvPr>
          <p:cNvSpPr txBox="1"/>
          <p:nvPr/>
        </p:nvSpPr>
        <p:spPr>
          <a:xfrm>
            <a:off x="553475" y="1656576"/>
            <a:ext cx="6440449" cy="4449936"/>
          </a:xfrm>
          <a:prstGeom prst="rect">
            <a:avLst/>
          </a:prstGeom>
        </p:spPr>
        <p:txBody>
          <a:bodyPr vert="horz" wrap="square" lIns="0" tIns="12700" rIns="0" bIns="0" rtlCol="0" anchor="t">
            <a:spAutoFit/>
          </a:bodyPr>
          <a:lstStyle/>
          <a:p>
            <a:pPr marL="355600" marR="112903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ptos" panose="020B0004020202020204" pitchFamily="34" charset="0"/>
                <a:ea typeface="Calibri"/>
                <a:cs typeface="Calibri"/>
              </a:rPr>
              <a:t>NHA claims validation – established hospital workgroup</a:t>
            </a:r>
            <a:endParaRPr kumimoji="0" lang="en-US" sz="1600" b="0"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endParaRPr>
          </a:p>
          <a:p>
            <a:pPr marL="12700" marR="1129030" lvl="0" indent="0" algn="l" defTabSz="914400" rtl="0" eaLnBrk="1" fontAlgn="auto" latinLnBrk="0" hangingPunct="1">
              <a:lnSpc>
                <a:spcPct val="100000"/>
              </a:lnSpc>
              <a:spcBef>
                <a:spcPts val="10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ptos" panose="020B0004020202020204" pitchFamily="34" charset="0"/>
              <a:ea typeface="Calibri"/>
              <a:cs typeface="Calibri"/>
            </a:endParaRPr>
          </a:p>
          <a:p>
            <a:pPr marL="355600" marR="112903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ptos" panose="020B0004020202020204" pitchFamily="34" charset="0"/>
                <a:ea typeface="Calibri"/>
                <a:cs typeface="Calibri"/>
              </a:rPr>
              <a:t>Program </a:t>
            </a:r>
            <a:r>
              <a:rPr lang="en-US" sz="1600">
                <a:solidFill>
                  <a:prstClr val="black"/>
                </a:solidFill>
                <a:latin typeface="Aptos" panose="020B0004020202020204" pitchFamily="34" charset="0"/>
                <a:ea typeface="Calibri"/>
                <a:cs typeface="Calibri"/>
              </a:rPr>
              <a:t>point of contacts (</a:t>
            </a:r>
            <a:r>
              <a:rPr kumimoji="0" lang="en-US" sz="1600" b="0" i="0" u="none" strike="noStrike" kern="1200" cap="none" spc="0" normalizeH="0" baseline="0" noProof="0">
                <a:ln>
                  <a:noFill/>
                </a:ln>
                <a:solidFill>
                  <a:prstClr val="black"/>
                </a:solidFill>
                <a:effectLst/>
                <a:uLnTx/>
                <a:uFillTx/>
                <a:latin typeface="Aptos" panose="020B0004020202020204" pitchFamily="34" charset="0"/>
                <a:ea typeface="Calibri"/>
                <a:cs typeface="Calibri"/>
              </a:rPr>
              <a:t>POCs) will receive NOA from DHHS</a:t>
            </a:r>
            <a:endParaRPr kumimoji="0" lang="en-US" sz="1600" b="0"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endParaRPr>
          </a:p>
          <a:p>
            <a:pPr marL="355600" marR="112903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Aptos" panose="020B0004020202020204" pitchFamily="34" charset="0"/>
              <a:ea typeface="Calibri"/>
              <a:cs typeface="Calibri"/>
            </a:endParaRPr>
          </a:p>
          <a:p>
            <a:pPr marL="355600" marR="112903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ptos" panose="020B0004020202020204" pitchFamily="34" charset="0"/>
                <a:ea typeface="Calibri"/>
                <a:cs typeface="Calibri"/>
              </a:rPr>
              <a:t>Hospitals have </a:t>
            </a:r>
            <a:r>
              <a:rPr kumimoji="0" lang="en-US" sz="1600" b="1" i="0" u="none" strike="noStrike" kern="1200" cap="none" spc="0" normalizeH="0" baseline="0" noProof="0">
                <a:ln>
                  <a:noFill/>
                </a:ln>
                <a:solidFill>
                  <a:prstClr val="black"/>
                </a:solidFill>
                <a:effectLst/>
                <a:uLnTx/>
                <a:uFillTx/>
                <a:latin typeface="Aptos" panose="020B0004020202020204" pitchFamily="34" charset="0"/>
                <a:ea typeface="Calibri"/>
                <a:cs typeface="Calibri"/>
              </a:rPr>
              <a:t>30 days </a:t>
            </a:r>
            <a:r>
              <a:rPr kumimoji="0" lang="en-US" sz="1600" b="0" i="0" u="none" strike="noStrike" kern="1200" cap="none" spc="0" normalizeH="0" baseline="0" noProof="0">
                <a:ln>
                  <a:noFill/>
                </a:ln>
                <a:solidFill>
                  <a:prstClr val="black"/>
                </a:solidFill>
                <a:effectLst/>
                <a:uLnTx/>
                <a:uFillTx/>
                <a:latin typeface="Aptos" panose="020B0004020202020204" pitchFamily="34" charset="0"/>
                <a:ea typeface="Calibri"/>
                <a:cs typeface="Calibri"/>
              </a:rPr>
              <a:t>to pay Provider Assessment to DHHS</a:t>
            </a:r>
          </a:p>
          <a:p>
            <a:pPr marL="12700" marR="1129030" lvl="0" indent="0" algn="l" defTabSz="914400" rtl="0" eaLnBrk="1" fontAlgn="auto" latinLnBrk="0" hangingPunct="1">
              <a:lnSpc>
                <a:spcPct val="100000"/>
              </a:lnSpc>
              <a:spcBef>
                <a:spcPts val="10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ptos" panose="020B0004020202020204" pitchFamily="34" charset="0"/>
              <a:ea typeface="Calibri"/>
              <a:cs typeface="Calibri"/>
            </a:endParaRPr>
          </a:p>
          <a:p>
            <a:pPr marL="355600" marR="112903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ptos" panose="020B0004020202020204" pitchFamily="34" charset="0"/>
                <a:ea typeface="Calibri"/>
                <a:cs typeface="Calibri"/>
              </a:rPr>
              <a:t>Hospitals have </a:t>
            </a:r>
            <a:r>
              <a:rPr kumimoji="0" lang="en-US" sz="1600" b="1" i="0" u="none" strike="noStrike" kern="1200" cap="none" spc="0" normalizeH="0" baseline="0" noProof="0">
                <a:ln>
                  <a:noFill/>
                </a:ln>
                <a:solidFill>
                  <a:prstClr val="black"/>
                </a:solidFill>
                <a:effectLst/>
                <a:uLnTx/>
                <a:uFillTx/>
                <a:latin typeface="Aptos" panose="020B0004020202020204" pitchFamily="34" charset="0"/>
                <a:ea typeface="Calibri"/>
                <a:cs typeface="Calibri"/>
              </a:rPr>
              <a:t>30 days </a:t>
            </a:r>
            <a:r>
              <a:rPr kumimoji="0" lang="en-US" sz="1600" b="0" i="0" u="none" strike="noStrike" kern="1200" cap="none" spc="0" normalizeH="0" baseline="0" noProof="0">
                <a:ln>
                  <a:noFill/>
                </a:ln>
                <a:solidFill>
                  <a:prstClr val="black"/>
                </a:solidFill>
                <a:effectLst/>
                <a:uLnTx/>
                <a:uFillTx/>
                <a:latin typeface="Aptos" panose="020B0004020202020204" pitchFamily="34" charset="0"/>
                <a:ea typeface="Calibri"/>
                <a:cs typeface="Calibri"/>
              </a:rPr>
              <a:t>to report reconsideration issues</a:t>
            </a:r>
            <a:endParaRPr kumimoji="0" lang="en-US" sz="1600" b="0"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endParaRPr>
          </a:p>
          <a:p>
            <a:pPr marL="355600" marR="112903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endParaRPr>
          </a:p>
          <a:p>
            <a:pPr marL="355600" marR="112903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ptos" panose="020B0004020202020204" pitchFamily="34" charset="0"/>
                <a:ea typeface="Calibri"/>
                <a:cs typeface="Calibri"/>
              </a:rPr>
              <a:t>NHA receives funds from MCOs – will disperse monies to hospital accounts</a:t>
            </a:r>
            <a:br>
              <a:rPr kumimoji="0" lang="en-US" sz="1600" b="0"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rPr>
            </a:br>
            <a:endParaRPr kumimoji="0" lang="en-US" sz="1600" b="0"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endParaRPr>
          </a:p>
          <a:p>
            <a:pPr marL="355600" marR="112903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ptos" panose="020B0004020202020204" pitchFamily="34" charset="0"/>
                <a:ea typeface="Calibri"/>
                <a:cs typeface="Calibri"/>
              </a:rPr>
              <a:t>Post-payment Notices of Net Deposit will be sent to designated POCs via email.</a:t>
            </a:r>
            <a:br>
              <a:rPr kumimoji="0" lang="en-US" sz="1600" b="0"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rPr>
            </a:br>
            <a:endParaRPr kumimoji="0" lang="en-US" sz="1600" b="0"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endParaRPr>
          </a:p>
          <a:p>
            <a:pPr marL="12700" marR="1129030" lvl="0" indent="0" algn="l" defTabSz="914400" rtl="0" eaLnBrk="1" fontAlgn="auto" latinLnBrk="0" hangingPunct="1">
              <a:lnSpc>
                <a:spcPct val="100000"/>
              </a:lnSpc>
              <a:spcBef>
                <a:spcPts val="10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Calibri"/>
              <a:cs typeface="Calibri"/>
            </a:endParaRPr>
          </a:p>
        </p:txBody>
      </p:sp>
      <p:pic>
        <p:nvPicPr>
          <p:cNvPr id="3" name="Picture 2" descr="A document with text and numbers&#10;&#10;AI-generated content may be incorrect.">
            <a:extLst>
              <a:ext uri="{FF2B5EF4-FFF2-40B4-BE49-F238E27FC236}">
                <a16:creationId xmlns:a16="http://schemas.microsoft.com/office/drawing/2014/main" id="{86F5F34F-20AB-3D0C-1B24-33881D53FF66}"/>
              </a:ext>
            </a:extLst>
          </p:cNvPr>
          <p:cNvPicPr>
            <a:picLocks noChangeAspect="1"/>
          </p:cNvPicPr>
          <p:nvPr/>
        </p:nvPicPr>
        <p:blipFill>
          <a:blip r:embed="rId14"/>
          <a:stretch>
            <a:fillRect/>
          </a:stretch>
        </p:blipFill>
        <p:spPr>
          <a:xfrm>
            <a:off x="7212992" y="1485776"/>
            <a:ext cx="4043773" cy="3886448"/>
          </a:xfrm>
          <a:prstGeom prst="rect">
            <a:avLst/>
          </a:prstGeom>
        </p:spPr>
      </p:pic>
      <p:sp>
        <p:nvSpPr>
          <p:cNvPr id="25" name="TextBox 24">
            <a:extLst>
              <a:ext uri="{FF2B5EF4-FFF2-40B4-BE49-F238E27FC236}">
                <a16:creationId xmlns:a16="http://schemas.microsoft.com/office/drawing/2014/main" id="{826CE3C7-726D-91BA-0859-527C70742569}"/>
              </a:ext>
            </a:extLst>
          </p:cNvPr>
          <p:cNvSpPr txBox="1"/>
          <p:nvPr/>
        </p:nvSpPr>
        <p:spPr>
          <a:xfrm>
            <a:off x="463322" y="1125116"/>
            <a:ext cx="3931396" cy="369332"/>
          </a:xfrm>
          <a:prstGeom prst="rect">
            <a:avLst/>
          </a:prstGeom>
          <a:noFill/>
        </p:spPr>
        <p:txBody>
          <a:bodyPr wrap="square" lIns="60960" tIns="30480" rIns="60960" bIns="30480" rtlCol="0" anchor="t">
            <a:spAutoFit/>
          </a:bodyPr>
          <a:lstStyle/>
          <a:p>
            <a:pPr defTabSz="609630">
              <a:defRPr/>
            </a:pPr>
            <a:r>
              <a:rPr lang="en-US" sz="2000" b="1">
                <a:solidFill>
                  <a:prstClr val="black"/>
                </a:solidFill>
                <a:ea typeface="Calibri"/>
                <a:cs typeface="Calibri"/>
              </a:rPr>
              <a:t>Interim Payment Cycle:</a:t>
            </a:r>
            <a:endParaRPr lang="en-US" sz="2000" b="1">
              <a:solidFill>
                <a:prstClr val="black"/>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1137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6D9E4-D60E-09E1-C3F1-39663D633A3B}"/>
            </a:ext>
          </a:extLst>
        </p:cNvPr>
        <p:cNvGrpSpPr/>
        <p:nvPr/>
      </p:nvGrpSpPr>
      <p:grpSpPr>
        <a:xfrm>
          <a:off x="0" y="0"/>
          <a:ext cx="0" cy="0"/>
          <a:chOff x="0" y="0"/>
          <a:chExt cx="0" cy="0"/>
        </a:xfrm>
      </p:grpSpPr>
      <p:pic>
        <p:nvPicPr>
          <p:cNvPr id="5" name="object 5">
            <a:extLst>
              <a:ext uri="{FF2B5EF4-FFF2-40B4-BE49-F238E27FC236}">
                <a16:creationId xmlns:a16="http://schemas.microsoft.com/office/drawing/2014/main" id="{83301484-36AA-7975-59F2-ED37F3F65F59}"/>
              </a:ext>
            </a:extLst>
          </p:cNvPr>
          <p:cNvPicPr/>
          <p:nvPr/>
        </p:nvPicPr>
        <p:blipFill>
          <a:blip r:embed="rId3" cstate="print"/>
          <a:stretch>
            <a:fillRect/>
          </a:stretch>
        </p:blipFill>
        <p:spPr>
          <a:xfrm>
            <a:off x="10727743" y="6089130"/>
            <a:ext cx="93255" cy="100354"/>
          </a:xfrm>
          <a:prstGeom prst="rect">
            <a:avLst/>
          </a:prstGeom>
        </p:spPr>
      </p:pic>
      <p:grpSp>
        <p:nvGrpSpPr>
          <p:cNvPr id="6" name="object 6">
            <a:extLst>
              <a:ext uri="{FF2B5EF4-FFF2-40B4-BE49-F238E27FC236}">
                <a16:creationId xmlns:a16="http://schemas.microsoft.com/office/drawing/2014/main" id="{E63F71A5-F656-A351-500E-03460D3433E2}"/>
              </a:ext>
            </a:extLst>
          </p:cNvPr>
          <p:cNvGrpSpPr/>
          <p:nvPr/>
        </p:nvGrpSpPr>
        <p:grpSpPr>
          <a:xfrm>
            <a:off x="10859586" y="6089130"/>
            <a:ext cx="216747" cy="100753"/>
            <a:chOff x="16289379" y="9133694"/>
            <a:chExt cx="325120" cy="151130"/>
          </a:xfrm>
        </p:grpSpPr>
        <p:sp>
          <p:nvSpPr>
            <p:cNvPr id="7" name="object 7">
              <a:extLst>
                <a:ext uri="{FF2B5EF4-FFF2-40B4-BE49-F238E27FC236}">
                  <a16:creationId xmlns:a16="http://schemas.microsoft.com/office/drawing/2014/main" id="{6F617C13-C427-2EA4-BDAF-48F993B0A5FF}"/>
                </a:ext>
              </a:extLst>
            </p:cNvPr>
            <p:cNvSpPr/>
            <p:nvPr/>
          </p:nvSpPr>
          <p:spPr>
            <a:xfrm>
              <a:off x="16289376" y="9133814"/>
              <a:ext cx="132080" cy="150495"/>
            </a:xfrm>
            <a:custGeom>
              <a:avLst/>
              <a:gdLst/>
              <a:ahLst/>
              <a:cxnLst/>
              <a:rect l="l" t="t" r="r" b="b"/>
              <a:pathLst>
                <a:path w="132080" h="150495">
                  <a:moveTo>
                    <a:pt x="131940" y="122605"/>
                  </a:moveTo>
                  <a:lnTo>
                    <a:pt x="33274" y="122605"/>
                  </a:lnTo>
                  <a:lnTo>
                    <a:pt x="33274" y="85953"/>
                  </a:lnTo>
                  <a:lnTo>
                    <a:pt x="89357" y="85953"/>
                  </a:lnTo>
                  <a:lnTo>
                    <a:pt x="89357" y="58153"/>
                  </a:lnTo>
                  <a:lnTo>
                    <a:pt x="33274" y="58153"/>
                  </a:lnTo>
                  <a:lnTo>
                    <a:pt x="33274" y="29070"/>
                  </a:lnTo>
                  <a:lnTo>
                    <a:pt x="126580" y="29070"/>
                  </a:lnTo>
                  <a:lnTo>
                    <a:pt x="126580" y="0"/>
                  </a:lnTo>
                  <a:lnTo>
                    <a:pt x="0" y="0"/>
                  </a:lnTo>
                  <a:lnTo>
                    <a:pt x="0" y="29070"/>
                  </a:lnTo>
                  <a:lnTo>
                    <a:pt x="0" y="58153"/>
                  </a:lnTo>
                  <a:lnTo>
                    <a:pt x="0" y="85953"/>
                  </a:lnTo>
                  <a:lnTo>
                    <a:pt x="0" y="122605"/>
                  </a:lnTo>
                  <a:lnTo>
                    <a:pt x="0" y="150418"/>
                  </a:lnTo>
                  <a:lnTo>
                    <a:pt x="131940" y="150418"/>
                  </a:lnTo>
                  <a:lnTo>
                    <a:pt x="131940" y="122605"/>
                  </a:lnTo>
                  <a:close/>
                </a:path>
              </a:pathLst>
            </a:custGeom>
            <a:solidFill>
              <a:srgbClr val="003662"/>
            </a:solidFill>
          </p:spPr>
          <p:txBody>
            <a:bodyPr wrap="square" lIns="0" tIns="0" rIns="0" bIns="0" rtlCol="0"/>
            <a:lstStyle/>
            <a:p>
              <a:pPr defTabSz="609630">
                <a:defRPr/>
              </a:pPr>
              <a:endParaRPr sz="1200">
                <a:solidFill>
                  <a:prstClr val="black"/>
                </a:solidFill>
                <a:latin typeface="Aptos" panose="02110004020202020204"/>
              </a:endParaRPr>
            </a:p>
          </p:txBody>
        </p:sp>
        <p:pic>
          <p:nvPicPr>
            <p:cNvPr id="8" name="object 8">
              <a:extLst>
                <a:ext uri="{FF2B5EF4-FFF2-40B4-BE49-F238E27FC236}">
                  <a16:creationId xmlns:a16="http://schemas.microsoft.com/office/drawing/2014/main" id="{352781D5-094F-CE69-87FD-3418062332A6}"/>
                </a:ext>
              </a:extLst>
            </p:cNvPr>
            <p:cNvPicPr/>
            <p:nvPr/>
          </p:nvPicPr>
          <p:blipFill>
            <a:blip r:embed="rId4" cstate="print"/>
            <a:stretch>
              <a:fillRect/>
            </a:stretch>
          </p:blipFill>
          <p:spPr>
            <a:xfrm>
              <a:off x="16464831" y="9133694"/>
              <a:ext cx="149384" cy="150531"/>
            </a:xfrm>
            <a:prstGeom prst="rect">
              <a:avLst/>
            </a:prstGeom>
          </p:spPr>
        </p:pic>
      </p:grpSp>
      <p:grpSp>
        <p:nvGrpSpPr>
          <p:cNvPr id="9" name="object 9">
            <a:extLst>
              <a:ext uri="{FF2B5EF4-FFF2-40B4-BE49-F238E27FC236}">
                <a16:creationId xmlns:a16="http://schemas.microsoft.com/office/drawing/2014/main" id="{BC5665F9-4B41-0531-A6EE-1BA4BFC993AB}"/>
              </a:ext>
            </a:extLst>
          </p:cNvPr>
          <p:cNvGrpSpPr/>
          <p:nvPr/>
        </p:nvGrpSpPr>
        <p:grpSpPr>
          <a:xfrm>
            <a:off x="11108236" y="6086105"/>
            <a:ext cx="596477" cy="106680"/>
            <a:chOff x="16662353" y="9129158"/>
            <a:chExt cx="894715" cy="160020"/>
          </a:xfrm>
        </p:grpSpPr>
        <p:pic>
          <p:nvPicPr>
            <p:cNvPr id="10" name="object 10">
              <a:extLst>
                <a:ext uri="{FF2B5EF4-FFF2-40B4-BE49-F238E27FC236}">
                  <a16:creationId xmlns:a16="http://schemas.microsoft.com/office/drawing/2014/main" id="{125A2877-7C16-3088-FAAA-745A20B561E8}"/>
                </a:ext>
              </a:extLst>
            </p:cNvPr>
            <p:cNvPicPr/>
            <p:nvPr/>
          </p:nvPicPr>
          <p:blipFill>
            <a:blip r:embed="rId5" cstate="print"/>
            <a:stretch>
              <a:fillRect/>
            </a:stretch>
          </p:blipFill>
          <p:spPr>
            <a:xfrm>
              <a:off x="16662353" y="9133694"/>
              <a:ext cx="147288" cy="150531"/>
            </a:xfrm>
            <a:prstGeom prst="rect">
              <a:avLst/>
            </a:prstGeom>
          </p:spPr>
        </p:pic>
        <p:pic>
          <p:nvPicPr>
            <p:cNvPr id="11" name="object 11">
              <a:extLst>
                <a:ext uri="{FF2B5EF4-FFF2-40B4-BE49-F238E27FC236}">
                  <a16:creationId xmlns:a16="http://schemas.microsoft.com/office/drawing/2014/main" id="{B6D80D42-4E02-B4C8-E5FC-A136DB0C4CF6}"/>
                </a:ext>
              </a:extLst>
            </p:cNvPr>
            <p:cNvPicPr/>
            <p:nvPr/>
          </p:nvPicPr>
          <p:blipFill>
            <a:blip r:embed="rId6" cstate="print"/>
            <a:stretch>
              <a:fillRect/>
            </a:stretch>
          </p:blipFill>
          <p:spPr>
            <a:xfrm>
              <a:off x="16832687" y="9133694"/>
              <a:ext cx="169603" cy="150531"/>
            </a:xfrm>
            <a:prstGeom prst="rect">
              <a:avLst/>
            </a:prstGeom>
          </p:spPr>
        </p:pic>
        <p:pic>
          <p:nvPicPr>
            <p:cNvPr id="12" name="object 12">
              <a:extLst>
                <a:ext uri="{FF2B5EF4-FFF2-40B4-BE49-F238E27FC236}">
                  <a16:creationId xmlns:a16="http://schemas.microsoft.com/office/drawing/2014/main" id="{DFE9FDA6-E629-B13F-DF23-9E8499CCB14D}"/>
                </a:ext>
              </a:extLst>
            </p:cNvPr>
            <p:cNvPicPr/>
            <p:nvPr/>
          </p:nvPicPr>
          <p:blipFill>
            <a:blip r:embed="rId7" cstate="print"/>
            <a:stretch>
              <a:fillRect/>
            </a:stretch>
          </p:blipFill>
          <p:spPr>
            <a:xfrm>
              <a:off x="17023487" y="9129158"/>
              <a:ext cx="151966" cy="159750"/>
            </a:xfrm>
            <a:prstGeom prst="rect">
              <a:avLst/>
            </a:prstGeom>
          </p:spPr>
        </p:pic>
        <p:pic>
          <p:nvPicPr>
            <p:cNvPr id="13" name="object 13">
              <a:extLst>
                <a:ext uri="{FF2B5EF4-FFF2-40B4-BE49-F238E27FC236}">
                  <a16:creationId xmlns:a16="http://schemas.microsoft.com/office/drawing/2014/main" id="{69B7AF8E-D1B3-9321-A86A-2396D8376197}"/>
                </a:ext>
              </a:extLst>
            </p:cNvPr>
            <p:cNvPicPr/>
            <p:nvPr/>
          </p:nvPicPr>
          <p:blipFill>
            <a:blip r:embed="rId8" cstate="print"/>
            <a:stretch>
              <a:fillRect/>
            </a:stretch>
          </p:blipFill>
          <p:spPr>
            <a:xfrm>
              <a:off x="17218865" y="9133694"/>
              <a:ext cx="338086" cy="150531"/>
            </a:xfrm>
            <a:prstGeom prst="rect">
              <a:avLst/>
            </a:prstGeom>
          </p:spPr>
        </p:pic>
      </p:grpSp>
      <p:sp>
        <p:nvSpPr>
          <p:cNvPr id="14" name="object 14">
            <a:extLst>
              <a:ext uri="{FF2B5EF4-FFF2-40B4-BE49-F238E27FC236}">
                <a16:creationId xmlns:a16="http://schemas.microsoft.com/office/drawing/2014/main" id="{B7EA1F3F-4ADC-DBCB-A850-C3C6AFB00256}"/>
              </a:ext>
            </a:extLst>
          </p:cNvPr>
          <p:cNvSpPr/>
          <p:nvPr/>
        </p:nvSpPr>
        <p:spPr>
          <a:xfrm>
            <a:off x="10727741" y="6249831"/>
            <a:ext cx="92710" cy="100330"/>
          </a:xfrm>
          <a:custGeom>
            <a:avLst/>
            <a:gdLst/>
            <a:ahLst/>
            <a:cxnLst/>
            <a:rect l="l" t="t" r="r" b="b"/>
            <a:pathLst>
              <a:path w="139065" h="150495">
                <a:moveTo>
                  <a:pt x="138709" y="0"/>
                </a:moveTo>
                <a:lnTo>
                  <a:pt x="105194" y="0"/>
                </a:lnTo>
                <a:lnTo>
                  <a:pt x="105194" y="55613"/>
                </a:lnTo>
                <a:lnTo>
                  <a:pt x="33515" y="55613"/>
                </a:lnTo>
                <a:lnTo>
                  <a:pt x="33515" y="0"/>
                </a:lnTo>
                <a:lnTo>
                  <a:pt x="0" y="0"/>
                </a:lnTo>
                <a:lnTo>
                  <a:pt x="0" y="55613"/>
                </a:lnTo>
                <a:lnTo>
                  <a:pt x="0" y="83426"/>
                </a:lnTo>
                <a:lnTo>
                  <a:pt x="0" y="150418"/>
                </a:lnTo>
                <a:lnTo>
                  <a:pt x="33515" y="150418"/>
                </a:lnTo>
                <a:lnTo>
                  <a:pt x="33515" y="83426"/>
                </a:lnTo>
                <a:lnTo>
                  <a:pt x="105194" y="83426"/>
                </a:lnTo>
                <a:lnTo>
                  <a:pt x="105194" y="150418"/>
                </a:lnTo>
                <a:lnTo>
                  <a:pt x="138709" y="150418"/>
                </a:lnTo>
                <a:lnTo>
                  <a:pt x="138709" y="83426"/>
                </a:lnTo>
                <a:lnTo>
                  <a:pt x="138709" y="55613"/>
                </a:lnTo>
                <a:lnTo>
                  <a:pt x="138709" y="0"/>
                </a:lnTo>
                <a:close/>
              </a:path>
            </a:pathLst>
          </a:custGeom>
          <a:solidFill>
            <a:srgbClr val="003662"/>
          </a:solidFill>
        </p:spPr>
        <p:txBody>
          <a:bodyPr wrap="square" lIns="0" tIns="0" rIns="0" bIns="0" rtlCol="0"/>
          <a:lstStyle/>
          <a:p>
            <a:pPr defTabSz="609630">
              <a:defRPr/>
            </a:pPr>
            <a:endParaRPr sz="1200">
              <a:solidFill>
                <a:prstClr val="black"/>
              </a:solidFill>
              <a:latin typeface="Aptos" panose="02110004020202020204"/>
            </a:endParaRPr>
          </a:p>
        </p:txBody>
      </p:sp>
      <p:grpSp>
        <p:nvGrpSpPr>
          <p:cNvPr id="15" name="object 15">
            <a:extLst>
              <a:ext uri="{FF2B5EF4-FFF2-40B4-BE49-F238E27FC236}">
                <a16:creationId xmlns:a16="http://schemas.microsoft.com/office/drawing/2014/main" id="{DBB208F0-8FAA-C9ED-A7AF-DDA19442737E}"/>
              </a:ext>
            </a:extLst>
          </p:cNvPr>
          <p:cNvGrpSpPr/>
          <p:nvPr/>
        </p:nvGrpSpPr>
        <p:grpSpPr>
          <a:xfrm>
            <a:off x="10850134" y="6246692"/>
            <a:ext cx="869950" cy="106680"/>
            <a:chOff x="16275201" y="9370038"/>
            <a:chExt cx="1304925" cy="160020"/>
          </a:xfrm>
        </p:grpSpPr>
        <p:pic>
          <p:nvPicPr>
            <p:cNvPr id="16" name="object 16">
              <a:extLst>
                <a:ext uri="{FF2B5EF4-FFF2-40B4-BE49-F238E27FC236}">
                  <a16:creationId xmlns:a16="http://schemas.microsoft.com/office/drawing/2014/main" id="{6451D3E2-5F03-6E13-14A7-3B4659D6C11D}"/>
                </a:ext>
              </a:extLst>
            </p:cNvPr>
            <p:cNvPicPr/>
            <p:nvPr/>
          </p:nvPicPr>
          <p:blipFill>
            <a:blip r:embed="rId9" cstate="print"/>
            <a:stretch>
              <a:fillRect/>
            </a:stretch>
          </p:blipFill>
          <p:spPr>
            <a:xfrm>
              <a:off x="16275201" y="9370038"/>
              <a:ext cx="172624" cy="159750"/>
            </a:xfrm>
            <a:prstGeom prst="rect">
              <a:avLst/>
            </a:prstGeom>
          </p:spPr>
        </p:pic>
        <p:pic>
          <p:nvPicPr>
            <p:cNvPr id="17" name="object 17">
              <a:extLst>
                <a:ext uri="{FF2B5EF4-FFF2-40B4-BE49-F238E27FC236}">
                  <a16:creationId xmlns:a16="http://schemas.microsoft.com/office/drawing/2014/main" id="{07AD3E16-1883-05E2-B433-6A39E31D2BC1}"/>
                </a:ext>
              </a:extLst>
            </p:cNvPr>
            <p:cNvPicPr/>
            <p:nvPr/>
          </p:nvPicPr>
          <p:blipFill>
            <a:blip r:embed="rId10" cstate="print"/>
            <a:stretch>
              <a:fillRect/>
            </a:stretch>
          </p:blipFill>
          <p:spPr>
            <a:xfrm>
              <a:off x="16476962" y="9370086"/>
              <a:ext cx="151966" cy="159750"/>
            </a:xfrm>
            <a:prstGeom prst="rect">
              <a:avLst/>
            </a:prstGeom>
          </p:spPr>
        </p:pic>
        <p:pic>
          <p:nvPicPr>
            <p:cNvPr id="18" name="object 18">
              <a:extLst>
                <a:ext uri="{FF2B5EF4-FFF2-40B4-BE49-F238E27FC236}">
                  <a16:creationId xmlns:a16="http://schemas.microsoft.com/office/drawing/2014/main" id="{831CBD00-54B1-B322-4171-68D4F52B83EB}"/>
                </a:ext>
              </a:extLst>
            </p:cNvPr>
            <p:cNvPicPr/>
            <p:nvPr/>
          </p:nvPicPr>
          <p:blipFill>
            <a:blip r:embed="rId11" cstate="print"/>
            <a:stretch>
              <a:fillRect/>
            </a:stretch>
          </p:blipFill>
          <p:spPr>
            <a:xfrm>
              <a:off x="16672341" y="9374671"/>
              <a:ext cx="142416" cy="150483"/>
            </a:xfrm>
            <a:prstGeom prst="rect">
              <a:avLst/>
            </a:prstGeom>
          </p:spPr>
        </p:pic>
        <p:sp>
          <p:nvSpPr>
            <p:cNvPr id="19" name="object 19">
              <a:extLst>
                <a:ext uri="{FF2B5EF4-FFF2-40B4-BE49-F238E27FC236}">
                  <a16:creationId xmlns:a16="http://schemas.microsoft.com/office/drawing/2014/main" id="{7F9BDEC1-CD59-69EB-47A9-2EFDEF9C7A00}"/>
                </a:ext>
              </a:extLst>
            </p:cNvPr>
            <p:cNvSpPr/>
            <p:nvPr/>
          </p:nvSpPr>
          <p:spPr>
            <a:xfrm>
              <a:off x="16855490" y="9374671"/>
              <a:ext cx="33655" cy="151130"/>
            </a:xfrm>
            <a:custGeom>
              <a:avLst/>
              <a:gdLst/>
              <a:ahLst/>
              <a:cxnLst/>
              <a:rect l="l" t="t" r="r" b="b"/>
              <a:pathLst>
                <a:path w="33655" h="151129">
                  <a:moveTo>
                    <a:pt x="33277" y="150531"/>
                  </a:moveTo>
                  <a:lnTo>
                    <a:pt x="0" y="150483"/>
                  </a:lnTo>
                  <a:lnTo>
                    <a:pt x="0" y="0"/>
                  </a:lnTo>
                  <a:lnTo>
                    <a:pt x="33277" y="0"/>
                  </a:lnTo>
                  <a:lnTo>
                    <a:pt x="33277" y="150531"/>
                  </a:lnTo>
                  <a:close/>
                </a:path>
              </a:pathLst>
            </a:custGeom>
            <a:solidFill>
              <a:srgbClr val="003662"/>
            </a:solidFill>
          </p:spPr>
          <p:txBody>
            <a:bodyPr wrap="square" lIns="0" tIns="0" rIns="0" bIns="0" rtlCol="0"/>
            <a:lstStyle/>
            <a:p>
              <a:pPr defTabSz="609630">
                <a:defRPr/>
              </a:pPr>
              <a:endParaRPr sz="1200">
                <a:solidFill>
                  <a:prstClr val="black"/>
                </a:solidFill>
                <a:latin typeface="Aptos" panose="02110004020202020204"/>
              </a:endParaRPr>
            </a:p>
          </p:txBody>
        </p:sp>
        <p:pic>
          <p:nvPicPr>
            <p:cNvPr id="20" name="object 20">
              <a:extLst>
                <a:ext uri="{FF2B5EF4-FFF2-40B4-BE49-F238E27FC236}">
                  <a16:creationId xmlns:a16="http://schemas.microsoft.com/office/drawing/2014/main" id="{0AB3CC15-F214-BD68-1156-555FE560334C}"/>
                </a:ext>
              </a:extLst>
            </p:cNvPr>
            <p:cNvPicPr/>
            <p:nvPr/>
          </p:nvPicPr>
          <p:blipFill>
            <a:blip r:embed="rId12" cstate="print"/>
            <a:stretch>
              <a:fillRect/>
            </a:stretch>
          </p:blipFill>
          <p:spPr>
            <a:xfrm>
              <a:off x="16928769" y="9374671"/>
              <a:ext cx="316650" cy="150531"/>
            </a:xfrm>
            <a:prstGeom prst="rect">
              <a:avLst/>
            </a:prstGeom>
          </p:spPr>
        </p:pic>
        <p:sp>
          <p:nvSpPr>
            <p:cNvPr id="21" name="object 21">
              <a:extLst>
                <a:ext uri="{FF2B5EF4-FFF2-40B4-BE49-F238E27FC236}">
                  <a16:creationId xmlns:a16="http://schemas.microsoft.com/office/drawing/2014/main" id="{FF7C03BB-4444-ED93-2043-1BD1FAA00C1A}"/>
                </a:ext>
              </a:extLst>
            </p:cNvPr>
            <p:cNvSpPr/>
            <p:nvPr/>
          </p:nvSpPr>
          <p:spPr>
            <a:xfrm>
              <a:off x="17282147" y="9374682"/>
              <a:ext cx="123189" cy="150495"/>
            </a:xfrm>
            <a:custGeom>
              <a:avLst/>
              <a:gdLst/>
              <a:ahLst/>
              <a:cxnLst/>
              <a:rect l="l" t="t" r="r" b="b"/>
              <a:pathLst>
                <a:path w="123190" h="150495">
                  <a:moveTo>
                    <a:pt x="122643" y="122605"/>
                  </a:moveTo>
                  <a:lnTo>
                    <a:pt x="33274" y="122605"/>
                  </a:lnTo>
                  <a:lnTo>
                    <a:pt x="33274" y="0"/>
                  </a:lnTo>
                  <a:lnTo>
                    <a:pt x="0" y="0"/>
                  </a:lnTo>
                  <a:lnTo>
                    <a:pt x="0" y="122605"/>
                  </a:lnTo>
                  <a:lnTo>
                    <a:pt x="0" y="150406"/>
                  </a:lnTo>
                  <a:lnTo>
                    <a:pt x="122643" y="150406"/>
                  </a:lnTo>
                  <a:lnTo>
                    <a:pt x="122643" y="122605"/>
                  </a:lnTo>
                  <a:close/>
                </a:path>
              </a:pathLst>
            </a:custGeom>
            <a:solidFill>
              <a:srgbClr val="003662"/>
            </a:solidFill>
          </p:spPr>
          <p:txBody>
            <a:bodyPr wrap="square" lIns="0" tIns="0" rIns="0" bIns="0" rtlCol="0"/>
            <a:lstStyle/>
            <a:p>
              <a:pPr defTabSz="609630">
                <a:defRPr/>
              </a:pPr>
              <a:endParaRPr sz="1200">
                <a:solidFill>
                  <a:prstClr val="black"/>
                </a:solidFill>
                <a:latin typeface="Aptos" panose="02110004020202020204"/>
              </a:endParaRPr>
            </a:p>
          </p:txBody>
        </p:sp>
        <p:pic>
          <p:nvPicPr>
            <p:cNvPr id="22" name="object 22">
              <a:extLst>
                <a:ext uri="{FF2B5EF4-FFF2-40B4-BE49-F238E27FC236}">
                  <a16:creationId xmlns:a16="http://schemas.microsoft.com/office/drawing/2014/main" id="{5F553398-81EC-E949-2900-D2408AFA43C1}"/>
                </a:ext>
              </a:extLst>
            </p:cNvPr>
            <p:cNvPicPr/>
            <p:nvPr/>
          </p:nvPicPr>
          <p:blipFill>
            <a:blip r:embed="rId13" cstate="print"/>
            <a:stretch>
              <a:fillRect/>
            </a:stretch>
          </p:blipFill>
          <p:spPr>
            <a:xfrm>
              <a:off x="17427642" y="9370086"/>
              <a:ext cx="151966" cy="159750"/>
            </a:xfrm>
            <a:prstGeom prst="rect">
              <a:avLst/>
            </a:prstGeom>
          </p:spPr>
        </p:pic>
      </p:grpSp>
      <p:sp>
        <p:nvSpPr>
          <p:cNvPr id="23" name="object 23">
            <a:extLst>
              <a:ext uri="{FF2B5EF4-FFF2-40B4-BE49-F238E27FC236}">
                <a16:creationId xmlns:a16="http://schemas.microsoft.com/office/drawing/2014/main" id="{13710B06-B4FB-DF2C-1931-FA1039530A35}"/>
              </a:ext>
            </a:extLst>
          </p:cNvPr>
          <p:cNvSpPr/>
          <p:nvPr/>
        </p:nvSpPr>
        <p:spPr>
          <a:xfrm>
            <a:off x="9893480" y="6081987"/>
            <a:ext cx="582929" cy="271780"/>
          </a:xfrm>
          <a:custGeom>
            <a:avLst/>
            <a:gdLst/>
            <a:ahLst/>
            <a:cxnLst/>
            <a:rect l="l" t="t" r="r" b="b"/>
            <a:pathLst>
              <a:path w="874394" h="407670">
                <a:moveTo>
                  <a:pt x="92914" y="407483"/>
                </a:moveTo>
                <a:lnTo>
                  <a:pt x="0" y="407483"/>
                </a:lnTo>
                <a:lnTo>
                  <a:pt x="3774" y="368378"/>
                </a:lnTo>
                <a:lnTo>
                  <a:pt x="5713" y="335065"/>
                </a:lnTo>
                <a:lnTo>
                  <a:pt x="6375" y="308348"/>
                </a:lnTo>
                <a:lnTo>
                  <a:pt x="6426" y="101207"/>
                </a:lnTo>
                <a:lnTo>
                  <a:pt x="5900" y="79971"/>
                </a:lnTo>
                <a:lnTo>
                  <a:pt x="5831" y="77208"/>
                </a:lnTo>
                <a:lnTo>
                  <a:pt x="5712" y="72418"/>
                </a:lnTo>
                <a:lnTo>
                  <a:pt x="3774" y="39105"/>
                </a:lnTo>
                <a:lnTo>
                  <a:pt x="0" y="0"/>
                </a:lnTo>
                <a:lnTo>
                  <a:pt x="91842" y="0"/>
                </a:lnTo>
                <a:lnTo>
                  <a:pt x="118575" y="43553"/>
                </a:lnTo>
                <a:lnTo>
                  <a:pt x="145025" y="87287"/>
                </a:lnTo>
                <a:lnTo>
                  <a:pt x="171166" y="131209"/>
                </a:lnTo>
                <a:lnTo>
                  <a:pt x="196972" y="175326"/>
                </a:lnTo>
                <a:lnTo>
                  <a:pt x="212997" y="203235"/>
                </a:lnTo>
                <a:lnTo>
                  <a:pt x="86385" y="203235"/>
                </a:lnTo>
                <a:lnTo>
                  <a:pt x="86487" y="306276"/>
                </a:lnTo>
                <a:lnTo>
                  <a:pt x="87015" y="327560"/>
                </a:lnTo>
                <a:lnTo>
                  <a:pt x="87080" y="330202"/>
                </a:lnTo>
                <a:lnTo>
                  <a:pt x="87201" y="335065"/>
                </a:lnTo>
                <a:lnTo>
                  <a:pt x="89139" y="368378"/>
                </a:lnTo>
                <a:lnTo>
                  <a:pt x="92914" y="407483"/>
                </a:lnTo>
                <a:close/>
              </a:path>
              <a:path w="874394" h="407670">
                <a:moveTo>
                  <a:pt x="299380" y="219644"/>
                </a:moveTo>
                <a:lnTo>
                  <a:pt x="223491" y="219644"/>
                </a:lnTo>
                <a:lnTo>
                  <a:pt x="223392" y="101207"/>
                </a:lnTo>
                <a:lnTo>
                  <a:pt x="223177" y="92289"/>
                </a:lnTo>
                <a:lnTo>
                  <a:pt x="223057" y="87287"/>
                </a:lnTo>
                <a:lnTo>
                  <a:pt x="223006" y="85183"/>
                </a:lnTo>
                <a:lnTo>
                  <a:pt x="222881" y="79971"/>
                </a:lnTo>
                <a:lnTo>
                  <a:pt x="222814" y="77208"/>
                </a:lnTo>
                <a:lnTo>
                  <a:pt x="222699" y="72418"/>
                </a:lnTo>
                <a:lnTo>
                  <a:pt x="220819" y="39105"/>
                </a:lnTo>
                <a:lnTo>
                  <a:pt x="217157" y="0"/>
                </a:lnTo>
                <a:lnTo>
                  <a:pt x="427639" y="0"/>
                </a:lnTo>
                <a:lnTo>
                  <a:pt x="426448" y="13272"/>
                </a:lnTo>
                <a:lnTo>
                  <a:pt x="304224" y="13272"/>
                </a:lnTo>
                <a:lnTo>
                  <a:pt x="301381" y="47547"/>
                </a:lnTo>
                <a:lnTo>
                  <a:pt x="299921" y="77208"/>
                </a:lnTo>
                <a:lnTo>
                  <a:pt x="299424" y="101207"/>
                </a:lnTo>
                <a:lnTo>
                  <a:pt x="299380" y="219644"/>
                </a:lnTo>
                <a:close/>
              </a:path>
              <a:path w="874394" h="407670">
                <a:moveTo>
                  <a:pt x="679870" y="156516"/>
                </a:moveTo>
                <a:lnTo>
                  <a:pt x="491612" y="156516"/>
                </a:lnTo>
                <a:lnTo>
                  <a:pt x="491503" y="74180"/>
                </a:lnTo>
                <a:lnTo>
                  <a:pt x="491225" y="59345"/>
                </a:lnTo>
                <a:lnTo>
                  <a:pt x="491137" y="55940"/>
                </a:lnTo>
                <a:lnTo>
                  <a:pt x="490320" y="39105"/>
                </a:lnTo>
                <a:lnTo>
                  <a:pt x="490208" y="36782"/>
                </a:lnTo>
                <a:lnTo>
                  <a:pt x="490092" y="34429"/>
                </a:lnTo>
                <a:lnTo>
                  <a:pt x="488710" y="14932"/>
                </a:lnTo>
                <a:lnTo>
                  <a:pt x="487369" y="0"/>
                </a:lnTo>
                <a:lnTo>
                  <a:pt x="612158" y="0"/>
                </a:lnTo>
                <a:lnTo>
                  <a:pt x="609056" y="28436"/>
                </a:lnTo>
                <a:lnTo>
                  <a:pt x="607043" y="59345"/>
                </a:lnTo>
                <a:lnTo>
                  <a:pt x="605952" y="92289"/>
                </a:lnTo>
                <a:lnTo>
                  <a:pt x="605624" y="126786"/>
                </a:lnTo>
                <a:lnTo>
                  <a:pt x="605624" y="145271"/>
                </a:lnTo>
                <a:lnTo>
                  <a:pt x="794082" y="145271"/>
                </a:lnTo>
                <a:lnTo>
                  <a:pt x="795334" y="149663"/>
                </a:lnTo>
                <a:lnTo>
                  <a:pt x="681582" y="149663"/>
                </a:lnTo>
                <a:lnTo>
                  <a:pt x="679870" y="156516"/>
                </a:lnTo>
                <a:close/>
              </a:path>
              <a:path w="874394" h="407670">
                <a:moveTo>
                  <a:pt x="794082" y="145271"/>
                </a:moveTo>
                <a:lnTo>
                  <a:pt x="605624" y="145271"/>
                </a:lnTo>
                <a:lnTo>
                  <a:pt x="623943" y="85183"/>
                </a:lnTo>
                <a:lnTo>
                  <a:pt x="628433" y="70138"/>
                </a:lnTo>
                <a:lnTo>
                  <a:pt x="632238" y="57233"/>
                </a:lnTo>
                <a:lnTo>
                  <a:pt x="635550" y="45731"/>
                </a:lnTo>
                <a:lnTo>
                  <a:pt x="638560" y="34894"/>
                </a:lnTo>
                <a:lnTo>
                  <a:pt x="630438" y="0"/>
                </a:lnTo>
                <a:lnTo>
                  <a:pt x="756005" y="0"/>
                </a:lnTo>
                <a:lnTo>
                  <a:pt x="759227" y="17814"/>
                </a:lnTo>
                <a:lnTo>
                  <a:pt x="763662" y="36782"/>
                </a:lnTo>
                <a:lnTo>
                  <a:pt x="768727" y="55940"/>
                </a:lnTo>
                <a:lnTo>
                  <a:pt x="773815" y="74180"/>
                </a:lnTo>
                <a:lnTo>
                  <a:pt x="794082" y="145271"/>
                </a:lnTo>
                <a:close/>
              </a:path>
              <a:path w="874394" h="407670">
                <a:moveTo>
                  <a:pt x="426395" y="394211"/>
                </a:moveTo>
                <a:lnTo>
                  <a:pt x="304224" y="394211"/>
                </a:lnTo>
                <a:lnTo>
                  <a:pt x="307098" y="360884"/>
                </a:lnTo>
                <a:lnTo>
                  <a:pt x="307182" y="359908"/>
                </a:lnTo>
                <a:lnTo>
                  <a:pt x="308701" y="330202"/>
                </a:lnTo>
                <a:lnTo>
                  <a:pt x="309170" y="308348"/>
                </a:lnTo>
                <a:lnTo>
                  <a:pt x="309216" y="101207"/>
                </a:lnTo>
                <a:lnTo>
                  <a:pt x="309025" y="92289"/>
                </a:lnTo>
                <a:lnTo>
                  <a:pt x="308917" y="87287"/>
                </a:lnTo>
                <a:lnTo>
                  <a:pt x="308872" y="85183"/>
                </a:lnTo>
                <a:lnTo>
                  <a:pt x="308760" y="79971"/>
                </a:lnTo>
                <a:lnTo>
                  <a:pt x="308701" y="77208"/>
                </a:lnTo>
                <a:lnTo>
                  <a:pt x="307182" y="47547"/>
                </a:lnTo>
                <a:lnTo>
                  <a:pt x="304224" y="13272"/>
                </a:lnTo>
                <a:lnTo>
                  <a:pt x="426448" y="13272"/>
                </a:lnTo>
                <a:lnTo>
                  <a:pt x="423874" y="55940"/>
                </a:lnTo>
                <a:lnTo>
                  <a:pt x="423400" y="156516"/>
                </a:lnTo>
                <a:lnTo>
                  <a:pt x="679870" y="156516"/>
                </a:lnTo>
                <a:lnTo>
                  <a:pt x="674889" y="176451"/>
                </a:lnTo>
                <a:lnTo>
                  <a:pt x="668050" y="202239"/>
                </a:lnTo>
                <a:lnTo>
                  <a:pt x="660315" y="229539"/>
                </a:lnTo>
                <a:lnTo>
                  <a:pt x="659665" y="231710"/>
                </a:lnTo>
                <a:lnTo>
                  <a:pt x="423352" y="231710"/>
                </a:lnTo>
                <a:lnTo>
                  <a:pt x="423401" y="330202"/>
                </a:lnTo>
                <a:lnTo>
                  <a:pt x="423788" y="350826"/>
                </a:lnTo>
                <a:lnTo>
                  <a:pt x="424868" y="373102"/>
                </a:lnTo>
                <a:lnTo>
                  <a:pt x="426250" y="392599"/>
                </a:lnTo>
                <a:lnTo>
                  <a:pt x="426395" y="394211"/>
                </a:lnTo>
                <a:close/>
              </a:path>
              <a:path w="874394" h="407670">
                <a:moveTo>
                  <a:pt x="827035" y="260860"/>
                </a:moveTo>
                <a:lnTo>
                  <a:pt x="709598" y="260860"/>
                </a:lnTo>
                <a:lnTo>
                  <a:pt x="699838" y="224082"/>
                </a:lnTo>
                <a:lnTo>
                  <a:pt x="692289" y="193298"/>
                </a:lnTo>
                <a:lnTo>
                  <a:pt x="686659" y="168497"/>
                </a:lnTo>
                <a:lnTo>
                  <a:pt x="682654" y="149663"/>
                </a:lnTo>
                <a:lnTo>
                  <a:pt x="795334" y="149663"/>
                </a:lnTo>
                <a:lnTo>
                  <a:pt x="827035" y="260860"/>
                </a:lnTo>
                <a:close/>
              </a:path>
              <a:path w="874394" h="407670">
                <a:moveTo>
                  <a:pt x="427586" y="407483"/>
                </a:moveTo>
                <a:lnTo>
                  <a:pt x="216589" y="407483"/>
                </a:lnTo>
                <a:lnTo>
                  <a:pt x="181140" y="354306"/>
                </a:lnTo>
                <a:lnTo>
                  <a:pt x="151463" y="308348"/>
                </a:lnTo>
                <a:lnTo>
                  <a:pt x="126626" y="268572"/>
                </a:lnTo>
                <a:lnTo>
                  <a:pt x="105661" y="233896"/>
                </a:lnTo>
                <a:lnTo>
                  <a:pt x="87603" y="203235"/>
                </a:lnTo>
                <a:lnTo>
                  <a:pt x="212997" y="203235"/>
                </a:lnTo>
                <a:lnTo>
                  <a:pt x="222419" y="219644"/>
                </a:lnTo>
                <a:lnTo>
                  <a:pt x="299380" y="219644"/>
                </a:lnTo>
                <a:lnTo>
                  <a:pt x="299467" y="308348"/>
                </a:lnTo>
                <a:lnTo>
                  <a:pt x="299864" y="327560"/>
                </a:lnTo>
                <a:lnTo>
                  <a:pt x="299919" y="330202"/>
                </a:lnTo>
                <a:lnTo>
                  <a:pt x="301380" y="359908"/>
                </a:lnTo>
                <a:lnTo>
                  <a:pt x="304224" y="394211"/>
                </a:lnTo>
                <a:lnTo>
                  <a:pt x="426395" y="394211"/>
                </a:lnTo>
                <a:lnTo>
                  <a:pt x="427586" y="407483"/>
                </a:lnTo>
                <a:close/>
              </a:path>
              <a:path w="874394" h="407670">
                <a:moveTo>
                  <a:pt x="612648" y="407483"/>
                </a:moveTo>
                <a:lnTo>
                  <a:pt x="487329" y="407483"/>
                </a:lnTo>
                <a:lnTo>
                  <a:pt x="488665" y="392599"/>
                </a:lnTo>
                <a:lnTo>
                  <a:pt x="490047" y="373102"/>
                </a:lnTo>
                <a:lnTo>
                  <a:pt x="490959" y="354306"/>
                </a:lnTo>
                <a:lnTo>
                  <a:pt x="491044" y="352554"/>
                </a:lnTo>
                <a:lnTo>
                  <a:pt x="491127" y="350826"/>
                </a:lnTo>
                <a:lnTo>
                  <a:pt x="491361" y="338371"/>
                </a:lnTo>
                <a:lnTo>
                  <a:pt x="491423" y="335065"/>
                </a:lnTo>
                <a:lnTo>
                  <a:pt x="491514" y="330202"/>
                </a:lnTo>
                <a:lnTo>
                  <a:pt x="491564" y="231710"/>
                </a:lnTo>
                <a:lnTo>
                  <a:pt x="659665" y="231710"/>
                </a:lnTo>
                <a:lnTo>
                  <a:pt x="650936" y="260860"/>
                </a:lnTo>
                <a:lnTo>
                  <a:pt x="827035" y="260860"/>
                </a:lnTo>
                <a:lnTo>
                  <a:pt x="831259" y="275677"/>
                </a:lnTo>
                <a:lnTo>
                  <a:pt x="843839" y="318222"/>
                </a:lnTo>
                <a:lnTo>
                  <a:pt x="850163" y="338371"/>
                </a:lnTo>
                <a:lnTo>
                  <a:pt x="630423" y="338371"/>
                </a:lnTo>
                <a:lnTo>
                  <a:pt x="623311" y="359908"/>
                </a:lnTo>
                <a:lnTo>
                  <a:pt x="618298" y="378724"/>
                </a:lnTo>
                <a:lnTo>
                  <a:pt x="615011" y="394211"/>
                </a:lnTo>
                <a:lnTo>
                  <a:pt x="612648" y="407483"/>
                </a:lnTo>
                <a:close/>
              </a:path>
              <a:path w="874394" h="407670">
                <a:moveTo>
                  <a:pt x="873825" y="407483"/>
                </a:moveTo>
                <a:lnTo>
                  <a:pt x="745691" y="407483"/>
                </a:lnTo>
                <a:lnTo>
                  <a:pt x="743094" y="395904"/>
                </a:lnTo>
                <a:lnTo>
                  <a:pt x="739386" y="380208"/>
                </a:lnTo>
                <a:lnTo>
                  <a:pt x="734389" y="360884"/>
                </a:lnTo>
                <a:lnTo>
                  <a:pt x="727918" y="338371"/>
                </a:lnTo>
                <a:lnTo>
                  <a:pt x="850163" y="338371"/>
                </a:lnTo>
                <a:lnTo>
                  <a:pt x="854615" y="352554"/>
                </a:lnTo>
                <a:lnTo>
                  <a:pt x="864359" y="381411"/>
                </a:lnTo>
                <a:lnTo>
                  <a:pt x="873825" y="407483"/>
                </a:lnTo>
                <a:close/>
              </a:path>
            </a:pathLst>
          </a:custGeom>
          <a:solidFill>
            <a:srgbClr val="003662"/>
          </a:solidFill>
        </p:spPr>
        <p:txBody>
          <a:bodyPr wrap="square" lIns="0" tIns="0" rIns="0" bIns="0" rtlCol="0"/>
          <a:lstStyle/>
          <a:p>
            <a:pPr defTabSz="609630">
              <a:defRPr/>
            </a:pPr>
            <a:endParaRPr sz="1200">
              <a:solidFill>
                <a:prstClr val="black"/>
              </a:solidFill>
              <a:latin typeface="Aptos" panose="02110004020202020204"/>
            </a:endParaRPr>
          </a:p>
        </p:txBody>
      </p:sp>
      <p:sp>
        <p:nvSpPr>
          <p:cNvPr id="24" name="object 24">
            <a:extLst>
              <a:ext uri="{FF2B5EF4-FFF2-40B4-BE49-F238E27FC236}">
                <a16:creationId xmlns:a16="http://schemas.microsoft.com/office/drawing/2014/main" id="{1A340477-795D-9D41-78DC-269511FC723A}"/>
              </a:ext>
            </a:extLst>
          </p:cNvPr>
          <p:cNvSpPr/>
          <p:nvPr/>
        </p:nvSpPr>
        <p:spPr>
          <a:xfrm>
            <a:off x="10590085" y="6086266"/>
            <a:ext cx="0" cy="267547"/>
          </a:xfrm>
          <a:custGeom>
            <a:avLst/>
            <a:gdLst/>
            <a:ahLst/>
            <a:cxnLst/>
            <a:rect l="l" t="t" r="r" b="b"/>
            <a:pathLst>
              <a:path h="401320">
                <a:moveTo>
                  <a:pt x="0" y="0"/>
                </a:moveTo>
                <a:lnTo>
                  <a:pt x="0" y="401064"/>
                </a:lnTo>
              </a:path>
            </a:pathLst>
          </a:custGeom>
          <a:ln w="5846">
            <a:solidFill>
              <a:srgbClr val="003662"/>
            </a:solidFill>
          </a:ln>
        </p:spPr>
        <p:txBody>
          <a:bodyPr wrap="square" lIns="0" tIns="0" rIns="0" bIns="0" rtlCol="0"/>
          <a:lstStyle/>
          <a:p>
            <a:pPr defTabSz="609630">
              <a:defRPr/>
            </a:pPr>
            <a:endParaRPr sz="1200">
              <a:solidFill>
                <a:prstClr val="black"/>
              </a:solidFill>
              <a:latin typeface="Aptos" panose="02110004020202020204"/>
            </a:endParaRPr>
          </a:p>
        </p:txBody>
      </p:sp>
      <p:sp>
        <p:nvSpPr>
          <p:cNvPr id="26" name="TextBox 25">
            <a:extLst>
              <a:ext uri="{FF2B5EF4-FFF2-40B4-BE49-F238E27FC236}">
                <a16:creationId xmlns:a16="http://schemas.microsoft.com/office/drawing/2014/main" id="{AE40FEF2-6387-F870-90B1-3B4B0BBFFFFA}"/>
              </a:ext>
            </a:extLst>
          </p:cNvPr>
          <p:cNvSpPr txBox="1"/>
          <p:nvPr/>
        </p:nvSpPr>
        <p:spPr>
          <a:xfrm>
            <a:off x="527844" y="313068"/>
            <a:ext cx="11407518" cy="769441"/>
          </a:xfrm>
          <a:prstGeom prst="rect">
            <a:avLst/>
          </a:prstGeom>
          <a:noFill/>
        </p:spPr>
        <p:txBody>
          <a:bodyPr wrap="square" lIns="91440" tIns="45720" rIns="91440" bIns="4572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06380">
              <a:defRPr/>
            </a:pPr>
            <a:r>
              <a:rPr lang="en-US" sz="4400" b="1">
                <a:solidFill>
                  <a:srgbClr val="1E3262"/>
                </a:solidFill>
                <a:latin typeface="Bebas Neue"/>
              </a:rPr>
              <a:t>Updating point of contacts</a:t>
            </a:r>
            <a:endParaRPr lang="en-US" sz="4400" b="1">
              <a:solidFill>
                <a:srgbClr val="1E3262"/>
              </a:solidFill>
              <a:latin typeface="Bebas Neue" panose="020B0606020202050201" pitchFamily="34" charset="0"/>
            </a:endParaRPr>
          </a:p>
        </p:txBody>
      </p:sp>
      <p:sp>
        <p:nvSpPr>
          <p:cNvPr id="2" name="object 24">
            <a:extLst>
              <a:ext uri="{FF2B5EF4-FFF2-40B4-BE49-F238E27FC236}">
                <a16:creationId xmlns:a16="http://schemas.microsoft.com/office/drawing/2014/main" id="{4A4AF202-7B77-89A3-E6C3-B8B73802D897}"/>
              </a:ext>
            </a:extLst>
          </p:cNvPr>
          <p:cNvSpPr txBox="1"/>
          <p:nvPr/>
        </p:nvSpPr>
        <p:spPr>
          <a:xfrm>
            <a:off x="2614142" y="1771546"/>
            <a:ext cx="9321213" cy="4126772"/>
          </a:xfrm>
          <a:prstGeom prst="rect">
            <a:avLst/>
          </a:prstGeom>
        </p:spPr>
        <p:txBody>
          <a:bodyPr vert="horz" wrap="square" lIns="0" tIns="12701"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000">
                <a:ea typeface="Calibri"/>
                <a:cs typeface="Calibri"/>
              </a:rPr>
              <a:t>Hospital SDP Program Contacts:</a:t>
            </a:r>
          </a:p>
          <a:p>
            <a:pPr marL="971550" lvl="1" indent="-285750">
              <a:buFont typeface="Arial" panose="020B0604020202020204" pitchFamily="34" charset="0"/>
              <a:buChar char="•"/>
            </a:pPr>
            <a:r>
              <a:rPr lang="en-US" sz="2000">
                <a:ea typeface="Calibri"/>
                <a:cs typeface="Calibri"/>
              </a:rPr>
              <a:t>NOA from DHHS</a:t>
            </a:r>
          </a:p>
          <a:p>
            <a:pPr marL="971550" lvl="1" indent="-285750">
              <a:buFont typeface="Arial" panose="020B0604020202020204" pitchFamily="34" charset="0"/>
              <a:buChar char="•"/>
            </a:pPr>
            <a:r>
              <a:rPr lang="en-US" sz="2000">
                <a:ea typeface="Calibri"/>
                <a:cs typeface="Calibri"/>
              </a:rPr>
              <a:t>Notice of Net Deposit from NHA</a:t>
            </a:r>
          </a:p>
          <a:p>
            <a:pPr marL="971550" lvl="1" indent="-285750">
              <a:buFont typeface="Arial" panose="020B0604020202020204" pitchFamily="34" charset="0"/>
              <a:buChar char="•"/>
            </a:pPr>
            <a:r>
              <a:rPr lang="en-US" sz="2000">
                <a:ea typeface="Calibri"/>
                <a:cs typeface="Calibri"/>
              </a:rPr>
              <a:t>Updates regarding the program</a:t>
            </a:r>
          </a:p>
          <a:p>
            <a:pPr marL="457223" indent="-457223">
              <a:buFont typeface="Arial"/>
              <a:buChar char="•"/>
            </a:pPr>
            <a:endParaRPr lang="en-US" sz="2000">
              <a:ea typeface="Calibri"/>
              <a:cs typeface="Calibri"/>
            </a:endParaRPr>
          </a:p>
          <a:p>
            <a:r>
              <a:rPr lang="en-US" sz="2000">
                <a:ea typeface="Calibri"/>
                <a:cs typeface="Calibri"/>
              </a:rPr>
              <a:t>Hospital Banking Contacts:</a:t>
            </a:r>
          </a:p>
          <a:p>
            <a:pPr marL="971550" lvl="1" indent="-285750">
              <a:buFont typeface="Arial" panose="020B0604020202020204" pitchFamily="34" charset="0"/>
              <a:buChar char="•"/>
            </a:pPr>
            <a:r>
              <a:rPr lang="en-US" sz="2000">
                <a:ea typeface="Calibri"/>
                <a:cs typeface="Calibri"/>
              </a:rPr>
              <a:t>2 per hospital</a:t>
            </a:r>
          </a:p>
          <a:p>
            <a:pPr marL="971550" lvl="1" indent="-285750">
              <a:buFont typeface="Arial" panose="020B0604020202020204" pitchFamily="34" charset="0"/>
              <a:buChar char="•"/>
            </a:pPr>
            <a:r>
              <a:rPr lang="en-US" sz="2000">
                <a:ea typeface="Calibri"/>
                <a:cs typeface="Calibri"/>
              </a:rPr>
              <a:t>Custodial account access</a:t>
            </a:r>
          </a:p>
          <a:p>
            <a:endParaRPr lang="en-US" sz="2000">
              <a:ea typeface="Calibri"/>
              <a:cs typeface="Calibri"/>
            </a:endParaRPr>
          </a:p>
          <a:p>
            <a:pPr marL="12701" marR="1129086">
              <a:spcBef>
                <a:spcPts val="100"/>
              </a:spcBef>
            </a:pPr>
            <a:r>
              <a:rPr lang="en-US" sz="2000">
                <a:ea typeface="Calibri"/>
                <a:cs typeface="Calibri"/>
              </a:rPr>
              <a:t>Hospital local bank account updates</a:t>
            </a:r>
          </a:p>
          <a:p>
            <a:pPr marL="12701" marR="1129086">
              <a:spcBef>
                <a:spcPts val="100"/>
              </a:spcBef>
            </a:pPr>
            <a:endParaRPr lang="en-US" sz="2000">
              <a:ea typeface="Calibri"/>
              <a:cs typeface="Calibri"/>
            </a:endParaRPr>
          </a:p>
          <a:p>
            <a:pPr marL="12701" marR="1129086">
              <a:spcBef>
                <a:spcPts val="100"/>
              </a:spcBef>
            </a:pPr>
            <a:r>
              <a:rPr lang="en-US" sz="2000">
                <a:ea typeface="Calibri"/>
                <a:cs typeface="Calibri"/>
              </a:rPr>
              <a:t>Updates - CONTACT: Christine Widman, </a:t>
            </a:r>
            <a:r>
              <a:rPr lang="en-US" sz="2000">
                <a:ea typeface="Calibri"/>
                <a:cs typeface="Calibri"/>
                <a:hlinkClick r:id="rId14"/>
              </a:rPr>
              <a:t>cwidman@nebraskahospitals.org</a:t>
            </a:r>
            <a:r>
              <a:rPr lang="en-US" sz="2000">
                <a:ea typeface="Calibri"/>
                <a:cs typeface="Calibri"/>
              </a:rPr>
              <a:t> </a:t>
            </a:r>
          </a:p>
          <a:p>
            <a:pPr marL="355619" marR="1129086" indent="-342917">
              <a:spcBef>
                <a:spcPts val="100"/>
              </a:spcBef>
              <a:buFont typeface="Arial" panose="020B0604020202020204" pitchFamily="34" charset="0"/>
              <a:buChar char="•"/>
            </a:pPr>
            <a:endParaRPr lang="en-US" sz="2400">
              <a:latin typeface="Calibri"/>
              <a:ea typeface="Calibri"/>
              <a:cs typeface="Calibri"/>
            </a:endParaRPr>
          </a:p>
        </p:txBody>
      </p:sp>
      <p:pic>
        <p:nvPicPr>
          <p:cNvPr id="4" name="Picture 3">
            <a:extLst>
              <a:ext uri="{FF2B5EF4-FFF2-40B4-BE49-F238E27FC236}">
                <a16:creationId xmlns:a16="http://schemas.microsoft.com/office/drawing/2014/main" id="{97BA92A7-8494-E21A-5905-822C9952008F}"/>
              </a:ext>
            </a:extLst>
          </p:cNvPr>
          <p:cNvPicPr>
            <a:picLocks noChangeAspect="1"/>
          </p:cNvPicPr>
          <p:nvPr/>
        </p:nvPicPr>
        <p:blipFill>
          <a:blip r:embed="rId15"/>
          <a:stretch>
            <a:fillRect/>
          </a:stretch>
        </p:blipFill>
        <p:spPr>
          <a:xfrm>
            <a:off x="1136270" y="4398714"/>
            <a:ext cx="498381" cy="460713"/>
          </a:xfrm>
          <a:prstGeom prst="rect">
            <a:avLst/>
          </a:prstGeom>
        </p:spPr>
      </p:pic>
      <p:pic>
        <p:nvPicPr>
          <p:cNvPr id="27" name="Picture 26">
            <a:extLst>
              <a:ext uri="{FF2B5EF4-FFF2-40B4-BE49-F238E27FC236}">
                <a16:creationId xmlns:a16="http://schemas.microsoft.com/office/drawing/2014/main" id="{C257B2A4-0E2A-F80F-FF65-785BF251B1A1}"/>
              </a:ext>
            </a:extLst>
          </p:cNvPr>
          <p:cNvPicPr>
            <a:picLocks noChangeAspect="1"/>
          </p:cNvPicPr>
          <p:nvPr/>
        </p:nvPicPr>
        <p:blipFill>
          <a:blip r:embed="rId16"/>
          <a:stretch>
            <a:fillRect/>
          </a:stretch>
        </p:blipFill>
        <p:spPr>
          <a:xfrm>
            <a:off x="996445" y="1673461"/>
            <a:ext cx="638206" cy="617838"/>
          </a:xfrm>
          <a:prstGeom prst="rect">
            <a:avLst/>
          </a:prstGeom>
        </p:spPr>
      </p:pic>
      <p:pic>
        <p:nvPicPr>
          <p:cNvPr id="29" name="Picture 28">
            <a:extLst>
              <a:ext uri="{FF2B5EF4-FFF2-40B4-BE49-F238E27FC236}">
                <a16:creationId xmlns:a16="http://schemas.microsoft.com/office/drawing/2014/main" id="{CE5700FF-9930-C250-4354-5D3841D77BA7}"/>
              </a:ext>
            </a:extLst>
          </p:cNvPr>
          <p:cNvPicPr>
            <a:picLocks noChangeAspect="1"/>
          </p:cNvPicPr>
          <p:nvPr/>
        </p:nvPicPr>
        <p:blipFill>
          <a:blip r:embed="rId17"/>
          <a:stretch>
            <a:fillRect/>
          </a:stretch>
        </p:blipFill>
        <p:spPr>
          <a:xfrm>
            <a:off x="1066482" y="3120080"/>
            <a:ext cx="637955" cy="617839"/>
          </a:xfrm>
          <a:prstGeom prst="rect">
            <a:avLst/>
          </a:prstGeom>
        </p:spPr>
      </p:pic>
    </p:spTree>
    <p:extLst>
      <p:ext uri="{BB962C8B-B14F-4D97-AF65-F5344CB8AC3E}">
        <p14:creationId xmlns:p14="http://schemas.microsoft.com/office/powerpoint/2010/main" val="2091508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50C20-79EC-9750-9BBA-CDEDFE7936EF}"/>
            </a:ext>
          </a:extLst>
        </p:cNvPr>
        <p:cNvGrpSpPr/>
        <p:nvPr/>
      </p:nvGrpSpPr>
      <p:grpSpPr>
        <a:xfrm>
          <a:off x="0" y="0"/>
          <a:ext cx="0" cy="0"/>
          <a:chOff x="0" y="0"/>
          <a:chExt cx="0" cy="0"/>
        </a:xfrm>
      </p:grpSpPr>
      <p:pic>
        <p:nvPicPr>
          <p:cNvPr id="27" name="Content Placeholder 4" descr="Icon&#10;&#10;Description automatically generated">
            <a:extLst>
              <a:ext uri="{FF2B5EF4-FFF2-40B4-BE49-F238E27FC236}">
                <a16:creationId xmlns:a16="http://schemas.microsoft.com/office/drawing/2014/main" id="{1D69A05F-E8B2-8D5D-61A4-C45836E6AAC6}"/>
              </a:ext>
            </a:extLst>
          </p:cNvPr>
          <p:cNvPicPr>
            <a:picLocks noGrp="1" noChangeAspect="1"/>
          </p:cNvPicPr>
          <p:nvPr>
            <p:ph idx="1"/>
          </p:nvPr>
        </p:nvPicPr>
        <p:blipFill>
          <a:blip r:embed="rId3"/>
          <a:stretch>
            <a:fillRect/>
          </a:stretch>
        </p:blipFill>
        <p:spPr>
          <a:xfrm>
            <a:off x="10157913" y="6330167"/>
            <a:ext cx="1759200" cy="363679"/>
          </a:xfrm>
        </p:spPr>
      </p:pic>
      <p:sp>
        <p:nvSpPr>
          <p:cNvPr id="30" name="TextBox 29">
            <a:extLst>
              <a:ext uri="{FF2B5EF4-FFF2-40B4-BE49-F238E27FC236}">
                <a16:creationId xmlns:a16="http://schemas.microsoft.com/office/drawing/2014/main" id="{6565360A-5CF0-96EC-2B2F-8671239DDBE0}"/>
              </a:ext>
            </a:extLst>
          </p:cNvPr>
          <p:cNvSpPr txBox="1"/>
          <p:nvPr/>
        </p:nvSpPr>
        <p:spPr>
          <a:xfrm>
            <a:off x="527844" y="313068"/>
            <a:ext cx="11407518" cy="769441"/>
          </a:xfrm>
          <a:prstGeom prst="rect">
            <a:avLst/>
          </a:prstGeom>
          <a:noFill/>
        </p:spPr>
        <p:txBody>
          <a:bodyPr wrap="square" lIns="91440" tIns="45720" rIns="91440" bIns="4572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4400" b="1">
                <a:solidFill>
                  <a:srgbClr val="1E3262"/>
                </a:solidFill>
                <a:latin typeface="Bebas Neue"/>
              </a:rPr>
              <a:t>Community benefits &amp; Impacts reporting</a:t>
            </a:r>
          </a:p>
        </p:txBody>
      </p:sp>
      <p:sp>
        <p:nvSpPr>
          <p:cNvPr id="5" name="TextBox 4">
            <a:extLst>
              <a:ext uri="{FF2B5EF4-FFF2-40B4-BE49-F238E27FC236}">
                <a16:creationId xmlns:a16="http://schemas.microsoft.com/office/drawing/2014/main" id="{D795F9E8-24C0-6DF9-EE61-822CDD763AB7}"/>
              </a:ext>
            </a:extLst>
          </p:cNvPr>
          <p:cNvSpPr txBox="1"/>
          <p:nvPr/>
        </p:nvSpPr>
        <p:spPr>
          <a:xfrm>
            <a:off x="871324" y="905370"/>
            <a:ext cx="6506594" cy="2954655"/>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marL="304815" indent="-304815">
              <a:buFont typeface="Arial,Sans-Serif"/>
              <a:buChar char="•"/>
            </a:pPr>
            <a:endParaRPr lang="en-US" sz="1600">
              <a:latin typeface="Calibri"/>
              <a:ea typeface="Calibri"/>
              <a:cs typeface="Calibri"/>
            </a:endParaRPr>
          </a:p>
          <a:p>
            <a:pPr marL="304815" indent="-304815">
              <a:buFont typeface="Arial,Sans-Serif"/>
              <a:buChar char="•"/>
            </a:pPr>
            <a:r>
              <a:rPr lang="en-US" sz="1600">
                <a:ea typeface="Calibri"/>
                <a:cs typeface="Calibri"/>
              </a:rPr>
              <a:t>Bolster tracking &amp; reporting of traditional community impacts</a:t>
            </a:r>
          </a:p>
          <a:p>
            <a:pPr marL="304815" indent="-304815">
              <a:buFont typeface="Arial,Sans-Serif"/>
              <a:buChar char="•"/>
            </a:pPr>
            <a:r>
              <a:rPr lang="en-US" sz="1600">
                <a:ea typeface="Calibri"/>
                <a:cs typeface="Calibri"/>
              </a:rPr>
              <a:t># of Programs, # Nebraskans impacted, Narratives!</a:t>
            </a:r>
          </a:p>
          <a:p>
            <a:pPr marL="304815" indent="-304815">
              <a:buFont typeface="Arial,Sans-Serif"/>
              <a:buChar char="•"/>
            </a:pPr>
            <a:r>
              <a:rPr lang="en-US" sz="1600">
                <a:ea typeface="Calibri"/>
                <a:cs typeface="Calibri"/>
              </a:rPr>
              <a:t>Impacts made in:</a:t>
            </a:r>
          </a:p>
          <a:p>
            <a:pPr marL="762015" lvl="1" indent="-304815">
              <a:buFont typeface="Arial,Sans-Serif"/>
              <a:buChar char="•"/>
            </a:pPr>
            <a:r>
              <a:rPr lang="en-US" sz="1600">
                <a:ea typeface="Calibri"/>
                <a:cs typeface="Calibri"/>
              </a:rPr>
              <a:t>Senior Care</a:t>
            </a:r>
          </a:p>
          <a:p>
            <a:pPr marL="762015" lvl="1" indent="-304815">
              <a:buFont typeface="Arial,Sans-Serif"/>
              <a:buChar char="•"/>
            </a:pPr>
            <a:r>
              <a:rPr lang="en-US" sz="1600">
                <a:ea typeface="Calibri"/>
                <a:cs typeface="Calibri"/>
              </a:rPr>
              <a:t>Maternal Care</a:t>
            </a:r>
          </a:p>
          <a:p>
            <a:pPr marL="762015" lvl="1" indent="-304815">
              <a:buFont typeface="Arial,Sans-Serif"/>
              <a:buChar char="•"/>
            </a:pPr>
            <a:r>
              <a:rPr lang="en-US" sz="1600">
                <a:ea typeface="Calibri"/>
                <a:cs typeface="Calibri"/>
              </a:rPr>
              <a:t>Behavioral Health</a:t>
            </a:r>
          </a:p>
          <a:p>
            <a:pPr marL="762015" lvl="1" indent="-304815">
              <a:buFont typeface="Arial,Sans-Serif"/>
              <a:buChar char="•"/>
            </a:pPr>
            <a:r>
              <a:rPr lang="en-US" sz="1600">
                <a:ea typeface="Calibri"/>
                <a:cs typeface="Calibri"/>
              </a:rPr>
              <a:t>*Workforce Development</a:t>
            </a:r>
            <a:endParaRPr lang="en-US" sz="1600"/>
          </a:p>
          <a:p>
            <a:pPr marL="304815" indent="-304815">
              <a:buFont typeface="Arial,Sans-Serif"/>
              <a:buChar char="•"/>
            </a:pPr>
            <a:r>
              <a:rPr lang="en-US" sz="1600">
                <a:ea typeface="Calibri"/>
                <a:cs typeface="Calibri"/>
              </a:rPr>
              <a:t>Reporting: NHA survey form </a:t>
            </a:r>
            <a:r>
              <a:rPr lang="en-US" sz="1600" u="sng">
                <a:ea typeface="Calibri"/>
                <a:cs typeface="Calibri"/>
              </a:rPr>
              <a:t>OR</a:t>
            </a:r>
            <a:r>
              <a:rPr lang="en-US" sz="1600">
                <a:ea typeface="Calibri"/>
                <a:cs typeface="Calibri"/>
              </a:rPr>
              <a:t> via CBISA reporting platform</a:t>
            </a:r>
          </a:p>
          <a:p>
            <a:pPr marL="304815" indent="-304815">
              <a:buFont typeface="Arial,Sans-Serif"/>
              <a:buChar char="•"/>
            </a:pPr>
            <a:r>
              <a:rPr lang="en-US" sz="1600">
                <a:ea typeface="Calibri"/>
                <a:cs typeface="Calibri"/>
              </a:rPr>
              <a:t>Official notice to all hospitals going out November 3</a:t>
            </a:r>
            <a:endParaRPr lang="en-US" sz="1600"/>
          </a:p>
          <a:p>
            <a:pPr marL="304815" indent="-304815">
              <a:buFont typeface="Arial,Sans-Serif"/>
              <a:buChar char="•"/>
            </a:pPr>
            <a:r>
              <a:rPr lang="en-US" sz="1600">
                <a:ea typeface="Calibri"/>
                <a:cs typeface="Calibri"/>
              </a:rPr>
              <a:t>Collecting FY24 data, due </a:t>
            </a:r>
            <a:r>
              <a:rPr lang="en-US" sz="1600" b="1">
                <a:ea typeface="Calibri"/>
                <a:cs typeface="Calibri"/>
              </a:rPr>
              <a:t>January 16</a:t>
            </a:r>
            <a:endParaRPr lang="en-US" sz="1600" b="1"/>
          </a:p>
          <a:p>
            <a:pPr algn="l"/>
            <a:endParaRPr lang="en-US" sz="1200"/>
          </a:p>
        </p:txBody>
      </p:sp>
      <p:pic>
        <p:nvPicPr>
          <p:cNvPr id="10" name="Picture 9">
            <a:extLst>
              <a:ext uri="{FF2B5EF4-FFF2-40B4-BE49-F238E27FC236}">
                <a16:creationId xmlns:a16="http://schemas.microsoft.com/office/drawing/2014/main" id="{1CF5351D-32CE-7060-FB48-668DF2B810E1}"/>
              </a:ext>
            </a:extLst>
          </p:cNvPr>
          <p:cNvPicPr>
            <a:picLocks noChangeAspect="1"/>
          </p:cNvPicPr>
          <p:nvPr/>
        </p:nvPicPr>
        <p:blipFill>
          <a:blip r:embed="rId4"/>
          <a:stretch>
            <a:fillRect/>
          </a:stretch>
        </p:blipFill>
        <p:spPr>
          <a:xfrm>
            <a:off x="1483674" y="3829838"/>
            <a:ext cx="4612326" cy="2682168"/>
          </a:xfrm>
          <a:prstGeom prst="rect">
            <a:avLst/>
          </a:prstGeom>
        </p:spPr>
      </p:pic>
      <p:pic>
        <p:nvPicPr>
          <p:cNvPr id="2" name="Picture 1" descr="A screenshot of a computer&#10;&#10;AI-generated content may be incorrect.">
            <a:extLst>
              <a:ext uri="{FF2B5EF4-FFF2-40B4-BE49-F238E27FC236}">
                <a16:creationId xmlns:a16="http://schemas.microsoft.com/office/drawing/2014/main" id="{56B870F2-BFE2-763C-3E45-E23E3A1CA718}"/>
              </a:ext>
            </a:extLst>
          </p:cNvPr>
          <p:cNvPicPr>
            <a:picLocks noChangeAspect="1"/>
          </p:cNvPicPr>
          <p:nvPr/>
        </p:nvPicPr>
        <p:blipFill>
          <a:blip r:embed="rId5"/>
          <a:stretch>
            <a:fillRect/>
          </a:stretch>
        </p:blipFill>
        <p:spPr>
          <a:xfrm>
            <a:off x="7679561" y="1387309"/>
            <a:ext cx="3144013" cy="2985196"/>
          </a:xfrm>
          <a:prstGeom prst="rect">
            <a:avLst/>
          </a:prstGeom>
        </p:spPr>
      </p:pic>
      <p:pic>
        <p:nvPicPr>
          <p:cNvPr id="4" name="Picture 3">
            <a:extLst>
              <a:ext uri="{FF2B5EF4-FFF2-40B4-BE49-F238E27FC236}">
                <a16:creationId xmlns:a16="http://schemas.microsoft.com/office/drawing/2014/main" id="{9E79EC24-21D8-2A16-3AEB-B729B952A5BB}"/>
              </a:ext>
            </a:extLst>
          </p:cNvPr>
          <p:cNvPicPr>
            <a:picLocks noChangeAspect="1"/>
          </p:cNvPicPr>
          <p:nvPr/>
        </p:nvPicPr>
        <p:blipFill>
          <a:blip r:embed="rId6"/>
          <a:stretch>
            <a:fillRect/>
          </a:stretch>
        </p:blipFill>
        <p:spPr>
          <a:xfrm>
            <a:off x="7377918" y="4541460"/>
            <a:ext cx="1724893" cy="582629"/>
          </a:xfrm>
          <a:prstGeom prst="rect">
            <a:avLst/>
          </a:prstGeom>
        </p:spPr>
      </p:pic>
      <p:pic>
        <p:nvPicPr>
          <p:cNvPr id="7" name="Picture 6">
            <a:extLst>
              <a:ext uri="{FF2B5EF4-FFF2-40B4-BE49-F238E27FC236}">
                <a16:creationId xmlns:a16="http://schemas.microsoft.com/office/drawing/2014/main" id="{8817BC47-D32D-D11C-2E55-9B41EEA44416}"/>
              </a:ext>
            </a:extLst>
          </p:cNvPr>
          <p:cNvPicPr>
            <a:picLocks noChangeAspect="1"/>
          </p:cNvPicPr>
          <p:nvPr/>
        </p:nvPicPr>
        <p:blipFill>
          <a:blip r:embed="rId7"/>
          <a:stretch>
            <a:fillRect/>
          </a:stretch>
        </p:blipFill>
        <p:spPr>
          <a:xfrm>
            <a:off x="9347420" y="4523930"/>
            <a:ext cx="1958232" cy="674146"/>
          </a:xfrm>
          <a:prstGeom prst="rect">
            <a:avLst/>
          </a:prstGeom>
        </p:spPr>
      </p:pic>
      <p:pic>
        <p:nvPicPr>
          <p:cNvPr id="9" name="Picture 8">
            <a:extLst>
              <a:ext uri="{FF2B5EF4-FFF2-40B4-BE49-F238E27FC236}">
                <a16:creationId xmlns:a16="http://schemas.microsoft.com/office/drawing/2014/main" id="{C5BBFA10-EBDC-6D4D-5A58-7509EF96A51F}"/>
              </a:ext>
            </a:extLst>
          </p:cNvPr>
          <p:cNvPicPr>
            <a:picLocks noChangeAspect="1"/>
          </p:cNvPicPr>
          <p:nvPr/>
        </p:nvPicPr>
        <p:blipFill>
          <a:blip r:embed="rId8"/>
          <a:stretch>
            <a:fillRect/>
          </a:stretch>
        </p:blipFill>
        <p:spPr>
          <a:xfrm>
            <a:off x="8276901" y="5248729"/>
            <a:ext cx="2141037" cy="876745"/>
          </a:xfrm>
          <a:prstGeom prst="rect">
            <a:avLst/>
          </a:prstGeom>
        </p:spPr>
      </p:pic>
    </p:spTree>
    <p:extLst>
      <p:ext uri="{BB962C8B-B14F-4D97-AF65-F5344CB8AC3E}">
        <p14:creationId xmlns:p14="http://schemas.microsoft.com/office/powerpoint/2010/main" val="2211569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F69C4-427D-A73C-9CE7-399A424CC55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9E48667-B4B1-D6DC-CC6C-9EBDF612FD8F}"/>
              </a:ext>
            </a:extLst>
          </p:cNvPr>
          <p:cNvSpPr txBox="1"/>
          <p:nvPr/>
        </p:nvSpPr>
        <p:spPr>
          <a:xfrm>
            <a:off x="546100" y="312710"/>
            <a:ext cx="11099800" cy="598118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4667" b="1">
                <a:solidFill>
                  <a:srgbClr val="1E3262"/>
                </a:solidFill>
                <a:latin typeface="Bebas Neue"/>
              </a:rPr>
              <a:t>Medicaid Quality Overview &amp; update</a:t>
            </a:r>
            <a:endParaRPr lang="en-US" sz="2400">
              <a:solidFill>
                <a:srgbClr val="324E59"/>
              </a:solidFill>
            </a:endParaRPr>
          </a:p>
          <a:p>
            <a:endParaRPr lang="en-US" sz="2400" b="1">
              <a:latin typeface="Calibri"/>
              <a:ea typeface="Calibri"/>
              <a:cs typeface="Calibri"/>
            </a:endParaRPr>
          </a:p>
          <a:p>
            <a:pPr marL="457223" indent="-457223">
              <a:buFont typeface="Arial"/>
              <a:buChar char="•"/>
            </a:pPr>
            <a:r>
              <a:rPr lang="en-US" sz="2000" b="1">
                <a:ea typeface="Calibri"/>
                <a:cs typeface="Calibri"/>
              </a:rPr>
              <a:t>3 Key Required Metrics</a:t>
            </a:r>
            <a:r>
              <a:rPr lang="en-US" sz="2000">
                <a:ea typeface="Calibri"/>
                <a:cs typeface="Calibri"/>
              </a:rPr>
              <a:t>:</a:t>
            </a:r>
          </a:p>
          <a:p>
            <a:pPr marL="914446" lvl="1" indent="-457223">
              <a:buFont typeface="Courier New"/>
              <a:buChar char="o"/>
            </a:pPr>
            <a:r>
              <a:rPr lang="en-US" sz="2000">
                <a:ea typeface="Calibri"/>
                <a:cs typeface="Calibri"/>
              </a:rPr>
              <a:t>SDOH Screening</a:t>
            </a:r>
          </a:p>
          <a:p>
            <a:pPr marL="914446" lvl="1" indent="-457223">
              <a:buFont typeface="Courier New"/>
              <a:buChar char="o"/>
            </a:pPr>
            <a:r>
              <a:rPr lang="en-US" sz="2000">
                <a:ea typeface="Calibri"/>
                <a:cs typeface="Calibri"/>
              </a:rPr>
              <a:t>Post-Partum Depression Screen for Delivering Hospitals</a:t>
            </a:r>
          </a:p>
          <a:p>
            <a:pPr marL="914446" lvl="1" indent="-457223">
              <a:buFont typeface="Courier New"/>
              <a:buChar char="o"/>
            </a:pPr>
            <a:r>
              <a:rPr lang="en-US" sz="2000">
                <a:ea typeface="Calibri"/>
                <a:cs typeface="Calibri"/>
              </a:rPr>
              <a:t>CAUTI</a:t>
            </a:r>
          </a:p>
          <a:p>
            <a:pPr marL="457223" lvl="1"/>
            <a:endParaRPr lang="en-US" sz="2000">
              <a:ea typeface="Calibri"/>
              <a:cs typeface="Calibri"/>
            </a:endParaRPr>
          </a:p>
          <a:p>
            <a:pPr marL="457223" indent="-457223">
              <a:buFont typeface="Arial"/>
              <a:buChar char="•"/>
            </a:pPr>
            <a:r>
              <a:rPr lang="en-US" sz="2000" b="1">
                <a:ea typeface="Calibri"/>
                <a:cs typeface="Calibri"/>
              </a:rPr>
              <a:t>Supplemental Metrics</a:t>
            </a:r>
            <a:r>
              <a:rPr lang="en-US" sz="2000">
                <a:ea typeface="Calibri"/>
                <a:cs typeface="Calibri"/>
              </a:rPr>
              <a:t>:</a:t>
            </a:r>
          </a:p>
          <a:p>
            <a:pPr marL="914446" lvl="1" indent="-457223">
              <a:buFont typeface="Courier New"/>
              <a:buChar char="o"/>
            </a:pPr>
            <a:r>
              <a:rPr lang="en-US" sz="2000">
                <a:ea typeface="Calibri"/>
                <a:cs typeface="Calibri"/>
              </a:rPr>
              <a:t>Increase unique Age-Friendly organizations</a:t>
            </a:r>
          </a:p>
          <a:p>
            <a:pPr marL="914446" lvl="1" indent="-457223">
              <a:buFont typeface="Courier New"/>
              <a:buChar char="o"/>
            </a:pPr>
            <a:r>
              <a:rPr lang="en-US" sz="2000">
                <a:ea typeface="Calibri"/>
                <a:cs typeface="Calibri"/>
              </a:rPr>
              <a:t>Explore use of ED for primary diagnoses related to behavioral health</a:t>
            </a:r>
          </a:p>
          <a:p>
            <a:pPr marL="457223" lvl="1"/>
            <a:endParaRPr lang="en-US" sz="2000">
              <a:ea typeface="Calibri"/>
              <a:cs typeface="Calibri"/>
            </a:endParaRPr>
          </a:p>
          <a:p>
            <a:pPr marL="457223" indent="-457223">
              <a:buFont typeface="Arial"/>
              <a:buChar char="•"/>
            </a:pPr>
            <a:r>
              <a:rPr lang="en-US" sz="2000" b="1">
                <a:ea typeface="Calibri"/>
                <a:cs typeface="Calibri"/>
              </a:rPr>
              <a:t>Quarterly scorecards distributed</a:t>
            </a:r>
          </a:p>
          <a:p>
            <a:endParaRPr lang="en-US" sz="2000" b="1">
              <a:ea typeface="Calibri"/>
              <a:cs typeface="Calibri"/>
            </a:endParaRPr>
          </a:p>
          <a:p>
            <a:pPr marL="457223" indent="-457223">
              <a:buFont typeface="Arial"/>
              <a:buChar char="•"/>
            </a:pPr>
            <a:r>
              <a:rPr lang="en-US" sz="2000" b="1">
                <a:ea typeface="Calibri"/>
                <a:cs typeface="Calibri"/>
              </a:rPr>
              <a:t>UPDATE:</a:t>
            </a:r>
            <a:endParaRPr lang="en-US" sz="2000">
              <a:ea typeface="Calibri"/>
              <a:cs typeface="Calibri"/>
            </a:endParaRPr>
          </a:p>
          <a:p>
            <a:pPr marL="914446" lvl="1" indent="-457223">
              <a:buFont typeface="Courier New"/>
              <a:buChar char="o"/>
            </a:pPr>
            <a:r>
              <a:rPr lang="en-US" sz="2000">
                <a:ea typeface="Calibri"/>
                <a:cs typeface="Calibri"/>
              </a:rPr>
              <a:t>Beginning Q4 2025, Medicaid-only data will be required to report</a:t>
            </a:r>
          </a:p>
          <a:p>
            <a:pPr marL="457223" indent="-457223">
              <a:buFont typeface="Arial"/>
              <a:buChar char="•"/>
            </a:pPr>
            <a:endParaRPr lang="en-US" sz="2400" b="1">
              <a:ea typeface="Calibri"/>
              <a:cs typeface="Calibri"/>
            </a:endParaRPr>
          </a:p>
          <a:p>
            <a:pPr algn="ctr"/>
            <a:endParaRPr lang="en-US" sz="2800" b="1">
              <a:solidFill>
                <a:srgbClr val="324E59"/>
              </a:solidFill>
            </a:endParaRPr>
          </a:p>
        </p:txBody>
      </p:sp>
      <p:pic>
        <p:nvPicPr>
          <p:cNvPr id="3" name="Content Placeholder 4" descr="Icon&#10;&#10;Description automatically generated">
            <a:extLst>
              <a:ext uri="{FF2B5EF4-FFF2-40B4-BE49-F238E27FC236}">
                <a16:creationId xmlns:a16="http://schemas.microsoft.com/office/drawing/2014/main" id="{4528A4CC-00FE-9D26-47C9-749FB02B03F2}"/>
              </a:ext>
            </a:extLst>
          </p:cNvPr>
          <p:cNvPicPr>
            <a:picLocks noChangeAspect="1"/>
          </p:cNvPicPr>
          <p:nvPr/>
        </p:nvPicPr>
        <p:blipFill>
          <a:blip r:embed="rId3"/>
          <a:stretch>
            <a:fillRect/>
          </a:stretch>
        </p:blipFill>
        <p:spPr>
          <a:xfrm>
            <a:off x="9093202" y="6121400"/>
            <a:ext cx="2865665" cy="572446"/>
          </a:xfrm>
          <a:prstGeom prst="rect">
            <a:avLst/>
          </a:prstGeom>
        </p:spPr>
      </p:pic>
    </p:spTree>
    <p:extLst>
      <p:ext uri="{BB962C8B-B14F-4D97-AF65-F5344CB8AC3E}">
        <p14:creationId xmlns:p14="http://schemas.microsoft.com/office/powerpoint/2010/main" val="2174793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4903C-A4EC-E356-718F-7A3778ACE06A}"/>
            </a:ext>
          </a:extLst>
        </p:cNvPr>
        <p:cNvGrpSpPr/>
        <p:nvPr/>
      </p:nvGrpSpPr>
      <p:grpSpPr>
        <a:xfrm>
          <a:off x="0" y="0"/>
          <a:ext cx="0" cy="0"/>
          <a:chOff x="0" y="0"/>
          <a:chExt cx="0" cy="0"/>
        </a:xfrm>
      </p:grpSpPr>
      <p:sp>
        <p:nvSpPr>
          <p:cNvPr id="15" name="TextBox 15">
            <a:extLst>
              <a:ext uri="{FF2B5EF4-FFF2-40B4-BE49-F238E27FC236}">
                <a16:creationId xmlns:a16="http://schemas.microsoft.com/office/drawing/2014/main" id="{CDB00B9E-60A5-4E58-AF22-6E197878FAA7}"/>
              </a:ext>
            </a:extLst>
          </p:cNvPr>
          <p:cNvSpPr txBox="1"/>
          <p:nvPr/>
        </p:nvSpPr>
        <p:spPr>
          <a:xfrm>
            <a:off x="607702" y="3462421"/>
            <a:ext cx="7137400" cy="335285"/>
          </a:xfrm>
          <a:prstGeom prst="rect">
            <a:avLst/>
          </a:prstGeom>
        </p:spPr>
        <p:txBody>
          <a:bodyPr wrap="square" lIns="0" tIns="0" rIns="0" bIns="0" rtlCol="0" anchor="t">
            <a:spAutoFit/>
          </a:bodyPr>
          <a:lstStyle/>
          <a:p>
            <a:pPr>
              <a:lnSpc>
                <a:spcPts val="2631"/>
              </a:lnSpc>
            </a:pPr>
            <a:r>
              <a:rPr lang="en-US" sz="2400" b="1"/>
              <a:t>Upcoming Data Due Dates:</a:t>
            </a:r>
          </a:p>
        </p:txBody>
      </p:sp>
      <p:pic>
        <p:nvPicPr>
          <p:cNvPr id="24" name="Picture 24">
            <a:extLst>
              <a:ext uri="{FF2B5EF4-FFF2-40B4-BE49-F238E27FC236}">
                <a16:creationId xmlns:a16="http://schemas.microsoft.com/office/drawing/2014/main" id="{9803BC5D-C6E8-B991-8C30-1BC0649D0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967823" y="6204296"/>
            <a:ext cx="1838897" cy="274853"/>
          </a:xfrm>
          <a:prstGeom prst="rect">
            <a:avLst/>
          </a:prstGeom>
        </p:spPr>
      </p:pic>
      <p:graphicFrame>
        <p:nvGraphicFramePr>
          <p:cNvPr id="2" name="Table 1">
            <a:extLst>
              <a:ext uri="{FF2B5EF4-FFF2-40B4-BE49-F238E27FC236}">
                <a16:creationId xmlns:a16="http://schemas.microsoft.com/office/drawing/2014/main" id="{FC92F58D-C16C-B9EB-793D-2CFEE52CC17C}"/>
              </a:ext>
            </a:extLst>
          </p:cNvPr>
          <p:cNvGraphicFramePr>
            <a:graphicFrameLocks noGrp="1"/>
          </p:cNvGraphicFramePr>
          <p:nvPr>
            <p:extLst>
              <p:ext uri="{D42A27DB-BD31-4B8C-83A1-F6EECF244321}">
                <p14:modId xmlns:p14="http://schemas.microsoft.com/office/powerpoint/2010/main" val="1084729942"/>
              </p:ext>
            </p:extLst>
          </p:nvPr>
        </p:nvGraphicFramePr>
        <p:xfrm>
          <a:off x="607702" y="4324431"/>
          <a:ext cx="10657544" cy="1351280"/>
        </p:xfrm>
        <a:graphic>
          <a:graphicData uri="http://schemas.openxmlformats.org/drawingml/2006/table">
            <a:tbl>
              <a:tblPr firstRow="1" bandRow="1">
                <a:tableStyleId>{5C22544A-7EE6-4342-B048-85BDC9FD1C3A}</a:tableStyleId>
              </a:tblPr>
              <a:tblGrid>
                <a:gridCol w="1411942">
                  <a:extLst>
                    <a:ext uri="{9D8B030D-6E8A-4147-A177-3AD203B41FA5}">
                      <a16:colId xmlns:a16="http://schemas.microsoft.com/office/drawing/2014/main" val="2841473962"/>
                    </a:ext>
                  </a:extLst>
                </a:gridCol>
                <a:gridCol w="1540574">
                  <a:extLst>
                    <a:ext uri="{9D8B030D-6E8A-4147-A177-3AD203B41FA5}">
                      <a16:colId xmlns:a16="http://schemas.microsoft.com/office/drawing/2014/main" val="3590390269"/>
                    </a:ext>
                  </a:extLst>
                </a:gridCol>
                <a:gridCol w="1398147">
                  <a:extLst>
                    <a:ext uri="{9D8B030D-6E8A-4147-A177-3AD203B41FA5}">
                      <a16:colId xmlns:a16="http://schemas.microsoft.com/office/drawing/2014/main" val="1956504882"/>
                    </a:ext>
                  </a:extLst>
                </a:gridCol>
                <a:gridCol w="1398147">
                  <a:extLst>
                    <a:ext uri="{9D8B030D-6E8A-4147-A177-3AD203B41FA5}">
                      <a16:colId xmlns:a16="http://schemas.microsoft.com/office/drawing/2014/main" val="1873315751"/>
                    </a:ext>
                  </a:extLst>
                </a:gridCol>
                <a:gridCol w="1536321">
                  <a:extLst>
                    <a:ext uri="{9D8B030D-6E8A-4147-A177-3AD203B41FA5}">
                      <a16:colId xmlns:a16="http://schemas.microsoft.com/office/drawing/2014/main" val="798556739"/>
                    </a:ext>
                  </a:extLst>
                </a:gridCol>
                <a:gridCol w="1686206">
                  <a:extLst>
                    <a:ext uri="{9D8B030D-6E8A-4147-A177-3AD203B41FA5}">
                      <a16:colId xmlns:a16="http://schemas.microsoft.com/office/drawing/2014/main" val="2965876422"/>
                    </a:ext>
                  </a:extLst>
                </a:gridCol>
                <a:gridCol w="1686207">
                  <a:extLst>
                    <a:ext uri="{9D8B030D-6E8A-4147-A177-3AD203B41FA5}">
                      <a16:colId xmlns:a16="http://schemas.microsoft.com/office/drawing/2014/main" val="1550694486"/>
                    </a:ext>
                  </a:extLst>
                </a:gridCol>
              </a:tblGrid>
              <a:tr h="711200">
                <a:tc>
                  <a:txBody>
                    <a:bodyPr/>
                    <a:lstStyle/>
                    <a:p>
                      <a:endParaRPr lang="en-US" sz="2100">
                        <a:latin typeface="Montserrat Classic" panose="020B0604020202020204" charset="0"/>
                      </a:endParaRPr>
                    </a:p>
                  </a:txBody>
                  <a:tcPr marL="60960" marR="60960" marT="30480" marB="30480">
                    <a:solidFill>
                      <a:srgbClr val="1E326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a:latin typeface="Montserrat Classic" panose="020B0604020202020204" charset="0"/>
                        </a:rPr>
                        <a:t>Q3 2025 (July-Sept)</a:t>
                      </a:r>
                    </a:p>
                  </a:txBody>
                  <a:tcPr marL="60960" marR="60960" marT="30480" marB="30480">
                    <a:solidFill>
                      <a:srgbClr val="1E326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a:latin typeface="Montserrat Classic" panose="020B0604020202020204" charset="0"/>
                        </a:rPr>
                        <a:t>Q4 2025 (Oct-Dec)</a:t>
                      </a:r>
                    </a:p>
                  </a:txBody>
                  <a:tcPr marL="60960" marR="60960" marT="30480" marB="30480">
                    <a:solidFill>
                      <a:srgbClr val="1E3262"/>
                    </a:solidFill>
                  </a:tcPr>
                </a:tc>
                <a:tc>
                  <a:txBody>
                    <a:bodyPr/>
                    <a:lstStyle/>
                    <a:p>
                      <a:r>
                        <a:rPr lang="en-US" sz="2100">
                          <a:latin typeface="Montserrat Classic" panose="020B0604020202020204" charset="0"/>
                        </a:rPr>
                        <a:t>Q1 2026</a:t>
                      </a:r>
                    </a:p>
                    <a:p>
                      <a:r>
                        <a:rPr lang="en-US" sz="2100">
                          <a:latin typeface="Montserrat Classic" panose="020B0604020202020204" charset="0"/>
                        </a:rPr>
                        <a:t>(Jan-Mar)</a:t>
                      </a:r>
                    </a:p>
                  </a:txBody>
                  <a:tcPr marL="60960" marR="60960" marT="30480" marB="30480">
                    <a:solidFill>
                      <a:srgbClr val="1E3262"/>
                    </a:solidFill>
                  </a:tcPr>
                </a:tc>
                <a:tc>
                  <a:txBody>
                    <a:bodyPr/>
                    <a:lstStyle/>
                    <a:p>
                      <a:r>
                        <a:rPr lang="en-US" sz="2100">
                          <a:latin typeface="Montserrat Classic" panose="020B0604020202020204" charset="0"/>
                        </a:rPr>
                        <a:t>Q2 2026</a:t>
                      </a:r>
                    </a:p>
                    <a:p>
                      <a:r>
                        <a:rPr lang="en-US" sz="2100">
                          <a:latin typeface="Montserrat Classic" panose="020B0604020202020204" charset="0"/>
                        </a:rPr>
                        <a:t>(Apr-June)</a:t>
                      </a:r>
                    </a:p>
                  </a:txBody>
                  <a:tcPr marL="60960" marR="60960" marT="30480" marB="30480">
                    <a:solidFill>
                      <a:srgbClr val="1E3262"/>
                    </a:solidFill>
                  </a:tcPr>
                </a:tc>
                <a:tc>
                  <a:txBody>
                    <a:bodyPr/>
                    <a:lstStyle/>
                    <a:p>
                      <a:r>
                        <a:rPr lang="en-US" sz="2100">
                          <a:latin typeface="Montserrat Classic" panose="020B0604020202020204" charset="0"/>
                        </a:rPr>
                        <a:t>Q3 2026</a:t>
                      </a:r>
                    </a:p>
                    <a:p>
                      <a:r>
                        <a:rPr lang="en-US" sz="2100">
                          <a:latin typeface="Montserrat Classic" panose="020B0604020202020204" charset="0"/>
                        </a:rPr>
                        <a:t>(July-Sept)</a:t>
                      </a:r>
                    </a:p>
                  </a:txBody>
                  <a:tcPr marL="60960" marR="60960" marT="30480" marB="30480">
                    <a:solidFill>
                      <a:srgbClr val="1E3262"/>
                    </a:solidFill>
                  </a:tcPr>
                </a:tc>
                <a:tc>
                  <a:txBody>
                    <a:bodyPr/>
                    <a:lstStyle/>
                    <a:p>
                      <a:r>
                        <a:rPr lang="en-US" sz="2100">
                          <a:latin typeface="Montserrat Classic" panose="020B0604020202020204" charset="0"/>
                        </a:rPr>
                        <a:t>Q4 2026</a:t>
                      </a:r>
                    </a:p>
                    <a:p>
                      <a:r>
                        <a:rPr lang="en-US" sz="2100">
                          <a:latin typeface="Montserrat Classic" panose="020B0604020202020204" charset="0"/>
                        </a:rPr>
                        <a:t>(Oct-Dec)</a:t>
                      </a:r>
                    </a:p>
                  </a:txBody>
                  <a:tcPr marL="60960" marR="60960" marT="30480" marB="30480">
                    <a:solidFill>
                      <a:srgbClr val="1E3262"/>
                    </a:solidFill>
                  </a:tcPr>
                </a:tc>
                <a:extLst>
                  <a:ext uri="{0D108BD9-81ED-4DB2-BD59-A6C34878D82A}">
                    <a16:rowId xmlns:a16="http://schemas.microsoft.com/office/drawing/2014/main" val="2363471190"/>
                  </a:ext>
                </a:extLst>
              </a:tr>
              <a:tr h="345440">
                <a:tc>
                  <a:txBody>
                    <a:bodyPr/>
                    <a:lstStyle/>
                    <a:p>
                      <a:r>
                        <a:rPr lang="en-US" sz="1900">
                          <a:latin typeface="Montserrat Classic" panose="020B0604020202020204" charset="0"/>
                        </a:rPr>
                        <a:t>Data Due Dates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a:latin typeface="Montserrat Classic" panose="020B0604020202020204" charset="0"/>
                        </a:rPr>
                        <a:t>November 30, 2025</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a:latin typeface="Montserrat Classic" panose="020B0604020202020204" charset="0"/>
                        </a:rPr>
                        <a:t>February 28, 2026</a:t>
                      </a:r>
                    </a:p>
                  </a:txBody>
                  <a:tcPr marL="60960" marR="60960" marT="30480" marB="30480"/>
                </a:tc>
                <a:tc>
                  <a:txBody>
                    <a:bodyPr/>
                    <a:lstStyle/>
                    <a:p>
                      <a:r>
                        <a:rPr lang="en-US" sz="1900">
                          <a:latin typeface="Montserrat Classic" panose="020B0604020202020204" charset="0"/>
                        </a:rPr>
                        <a:t>May 31, 2026</a:t>
                      </a:r>
                    </a:p>
                  </a:txBody>
                  <a:tcPr marL="60960" marR="60960" marT="30480" marB="30480"/>
                </a:tc>
                <a:tc>
                  <a:txBody>
                    <a:bodyPr/>
                    <a:lstStyle/>
                    <a:p>
                      <a:r>
                        <a:rPr lang="en-US" sz="1900">
                          <a:latin typeface="Montserrat Classic" panose="020B0604020202020204" charset="0"/>
                        </a:rPr>
                        <a:t>August 31, 2026</a:t>
                      </a:r>
                    </a:p>
                  </a:txBody>
                  <a:tcPr marL="60960" marR="60960" marT="30480" marB="30480"/>
                </a:tc>
                <a:tc>
                  <a:txBody>
                    <a:bodyPr/>
                    <a:lstStyle/>
                    <a:p>
                      <a:r>
                        <a:rPr lang="en-US" sz="1900">
                          <a:latin typeface="Montserrat Classic" panose="020B0604020202020204" charset="0"/>
                        </a:rPr>
                        <a:t>November 30, 2026</a:t>
                      </a:r>
                    </a:p>
                  </a:txBody>
                  <a:tcPr marL="60960" marR="60960" marT="30480" marB="30480"/>
                </a:tc>
                <a:tc>
                  <a:txBody>
                    <a:bodyPr/>
                    <a:lstStyle/>
                    <a:p>
                      <a:r>
                        <a:rPr lang="en-US" sz="1900">
                          <a:latin typeface="Montserrat Classic" panose="020B0604020202020204" charset="0"/>
                        </a:rPr>
                        <a:t>February 28, 2027</a:t>
                      </a:r>
                    </a:p>
                  </a:txBody>
                  <a:tcPr marL="60960" marR="60960" marT="30480" marB="30480"/>
                </a:tc>
                <a:extLst>
                  <a:ext uri="{0D108BD9-81ED-4DB2-BD59-A6C34878D82A}">
                    <a16:rowId xmlns:a16="http://schemas.microsoft.com/office/drawing/2014/main" val="4164946507"/>
                  </a:ext>
                </a:extLst>
              </a:tr>
            </a:tbl>
          </a:graphicData>
        </a:graphic>
      </p:graphicFrame>
      <p:sp>
        <p:nvSpPr>
          <p:cNvPr id="3" name="TextBox 2">
            <a:extLst>
              <a:ext uri="{FF2B5EF4-FFF2-40B4-BE49-F238E27FC236}">
                <a16:creationId xmlns:a16="http://schemas.microsoft.com/office/drawing/2014/main" id="{995AA3CE-BB0B-6A89-A400-314B401D75C8}"/>
              </a:ext>
            </a:extLst>
          </p:cNvPr>
          <p:cNvSpPr txBox="1"/>
          <p:nvPr/>
        </p:nvSpPr>
        <p:spPr>
          <a:xfrm>
            <a:off x="303851" y="86999"/>
            <a:ext cx="11584298" cy="830997"/>
          </a:xfrm>
          <a:prstGeom prst="rect">
            <a:avLst/>
          </a:prstGeom>
          <a:noFill/>
        </p:spPr>
        <p:txBody>
          <a:bodyPr wrap="square" rtlCol="0">
            <a:spAutoFit/>
          </a:bodyPr>
          <a:lstStyle/>
          <a:p>
            <a:pPr algn="ctr"/>
            <a:r>
              <a:rPr lang="en-US" sz="4800" b="1">
                <a:solidFill>
                  <a:srgbClr val="1E3262"/>
                </a:solidFill>
                <a:latin typeface="Bebas Neue"/>
              </a:rPr>
              <a:t>Medicaid Quality Overview &amp; update</a:t>
            </a:r>
            <a:endParaRPr lang="en-US" sz="4800">
              <a:solidFill>
                <a:srgbClr val="324E59"/>
              </a:solidFill>
            </a:endParaRPr>
          </a:p>
        </p:txBody>
      </p:sp>
      <p:sp>
        <p:nvSpPr>
          <p:cNvPr id="7" name="TextBox 6">
            <a:extLst>
              <a:ext uri="{FF2B5EF4-FFF2-40B4-BE49-F238E27FC236}">
                <a16:creationId xmlns:a16="http://schemas.microsoft.com/office/drawing/2014/main" id="{6CE55E51-0230-8CAF-47AF-64AAF6116507}"/>
              </a:ext>
            </a:extLst>
          </p:cNvPr>
          <p:cNvSpPr txBox="1"/>
          <p:nvPr/>
        </p:nvSpPr>
        <p:spPr>
          <a:xfrm>
            <a:off x="476728" y="1387772"/>
            <a:ext cx="6813758" cy="1533753"/>
          </a:xfrm>
          <a:prstGeom prst="rect">
            <a:avLst/>
          </a:prstGeom>
          <a:noFill/>
        </p:spPr>
        <p:txBody>
          <a:bodyPr wrap="square" rtlCol="0">
            <a:spAutoFit/>
          </a:bodyPr>
          <a:lstStyle/>
          <a:p>
            <a:pPr>
              <a:lnSpc>
                <a:spcPts val="2631"/>
              </a:lnSpc>
            </a:pPr>
            <a:r>
              <a:rPr lang="en-US" sz="2400" b="1"/>
              <a:t>Quality Performance Reporting Compliance:</a:t>
            </a:r>
          </a:p>
          <a:p>
            <a:pPr marL="1371669" lvl="2" indent="-457223">
              <a:buFont typeface="Wingdings"/>
              <a:buChar char="§"/>
            </a:pPr>
            <a:r>
              <a:rPr lang="en-US"/>
              <a:t>Q3 2024 = 100%</a:t>
            </a:r>
          </a:p>
          <a:p>
            <a:pPr marL="1371669" lvl="2" indent="-457223">
              <a:buFont typeface="Wingdings"/>
              <a:buChar char="§"/>
            </a:pPr>
            <a:r>
              <a:rPr lang="en-US"/>
              <a:t>Q4 2024 = 100%</a:t>
            </a:r>
          </a:p>
          <a:p>
            <a:pPr marL="1371669" lvl="2" indent="-457223">
              <a:buFont typeface="Wingdings"/>
              <a:buChar char="§"/>
            </a:pPr>
            <a:r>
              <a:rPr lang="en-US"/>
              <a:t>Q1 2025 = 100%</a:t>
            </a:r>
          </a:p>
          <a:p>
            <a:pPr marL="1371669" lvl="2" indent="-457223">
              <a:buFont typeface="Wingdings"/>
              <a:buChar char="§"/>
            </a:pPr>
            <a:r>
              <a:rPr lang="en-US"/>
              <a:t>Q2 2025 = 100%</a:t>
            </a:r>
          </a:p>
        </p:txBody>
      </p:sp>
    </p:spTree>
    <p:extLst>
      <p:ext uri="{BB962C8B-B14F-4D97-AF65-F5344CB8AC3E}">
        <p14:creationId xmlns:p14="http://schemas.microsoft.com/office/powerpoint/2010/main" val="590722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95556-EC9D-188E-2CE5-8B4D7FA0ABA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12A2BDE-1317-76C6-1C80-D4D540BD2112}"/>
              </a:ext>
            </a:extLst>
          </p:cNvPr>
          <p:cNvSpPr txBox="1"/>
          <p:nvPr/>
        </p:nvSpPr>
        <p:spPr>
          <a:xfrm>
            <a:off x="454756" y="1382286"/>
            <a:ext cx="5855509" cy="409342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342900" indent="-342900">
              <a:buFont typeface="Arial" panose="020B0604020202020204" pitchFamily="34" charset="0"/>
              <a:buChar char="•"/>
            </a:pPr>
            <a:r>
              <a:rPr lang="en-US" sz="2000"/>
              <a:t>The NHA utilizes a work group of 17 hospitals to review the paid claims that will be used for the interim State Directed Payment.</a:t>
            </a:r>
          </a:p>
          <a:p>
            <a:endParaRPr lang="en-US" sz="2000"/>
          </a:p>
          <a:p>
            <a:pPr marL="342900" indent="-342900">
              <a:buFont typeface="Arial" panose="020B0604020202020204" pitchFamily="34" charset="0"/>
              <a:buChar char="•"/>
            </a:pPr>
            <a:r>
              <a:rPr lang="en-US" sz="2000"/>
              <a:t>The work group includes systems, urban and rural PPS hospitals, and critical access hospitals.</a:t>
            </a:r>
          </a:p>
          <a:p>
            <a:endParaRPr lang="en-US" sz="2000"/>
          </a:p>
          <a:p>
            <a:pPr marL="342900" indent="-342900">
              <a:buFont typeface="Arial" panose="020B0604020202020204" pitchFamily="34" charset="0"/>
              <a:buChar char="•"/>
            </a:pPr>
            <a:r>
              <a:rPr lang="en-US" sz="2000"/>
              <a:t>The State provides the NHA the paid claims data that is distributed to the work group for review.</a:t>
            </a:r>
          </a:p>
          <a:p>
            <a:endParaRPr lang="en-US" sz="2000"/>
          </a:p>
          <a:p>
            <a:pPr marL="342900" indent="-342900">
              <a:buFont typeface="Arial" panose="020B0604020202020204" pitchFamily="34" charset="0"/>
              <a:buChar char="•"/>
            </a:pPr>
            <a:r>
              <a:rPr lang="en-US" sz="2000"/>
              <a:t>Any data issues found during this process are shared with the State and they review.</a:t>
            </a:r>
          </a:p>
        </p:txBody>
      </p:sp>
      <p:sp>
        <p:nvSpPr>
          <p:cNvPr id="5" name="TextBox 4">
            <a:extLst>
              <a:ext uri="{FF2B5EF4-FFF2-40B4-BE49-F238E27FC236}">
                <a16:creationId xmlns:a16="http://schemas.microsoft.com/office/drawing/2014/main" id="{732E02B2-460C-FEBA-4181-48A095ABC514}"/>
              </a:ext>
            </a:extLst>
          </p:cNvPr>
          <p:cNvSpPr txBox="1"/>
          <p:nvPr/>
        </p:nvSpPr>
        <p:spPr>
          <a:xfrm>
            <a:off x="826478" y="269632"/>
            <a:ext cx="1053171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4000" b="1">
                <a:solidFill>
                  <a:srgbClr val="1E3262"/>
                </a:solidFill>
                <a:latin typeface="Bebas Neue"/>
              </a:rPr>
              <a:t>Claims Payment Validation</a:t>
            </a:r>
          </a:p>
        </p:txBody>
      </p:sp>
      <p:pic>
        <p:nvPicPr>
          <p:cNvPr id="3" name="Content Placeholder 4" descr="Icon&#10;&#10;Description automatically generated">
            <a:extLst>
              <a:ext uri="{FF2B5EF4-FFF2-40B4-BE49-F238E27FC236}">
                <a16:creationId xmlns:a16="http://schemas.microsoft.com/office/drawing/2014/main" id="{EE8930CF-9F54-F30D-265B-7CA61F42D833}"/>
              </a:ext>
            </a:extLst>
          </p:cNvPr>
          <p:cNvPicPr>
            <a:picLocks noChangeAspect="1"/>
          </p:cNvPicPr>
          <p:nvPr/>
        </p:nvPicPr>
        <p:blipFill>
          <a:blip r:embed="rId3"/>
          <a:stretch>
            <a:fillRect/>
          </a:stretch>
        </p:blipFill>
        <p:spPr>
          <a:xfrm>
            <a:off x="9093202" y="6121400"/>
            <a:ext cx="2865665" cy="572446"/>
          </a:xfrm>
          <a:prstGeom prst="rect">
            <a:avLst/>
          </a:prstGeom>
        </p:spPr>
      </p:pic>
      <p:pic>
        <p:nvPicPr>
          <p:cNvPr id="2" name="Picture 1" descr="A cartoon of a person standing at a round table with people around it">
            <a:extLst>
              <a:ext uri="{FF2B5EF4-FFF2-40B4-BE49-F238E27FC236}">
                <a16:creationId xmlns:a16="http://schemas.microsoft.com/office/drawing/2014/main" id="{376F1DA4-1601-49F8-2716-F7835301A44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869651" y="1166549"/>
            <a:ext cx="4391067" cy="5116454"/>
          </a:xfrm>
          <a:prstGeom prst="rect">
            <a:avLst/>
          </a:prstGeom>
        </p:spPr>
      </p:pic>
    </p:spTree>
    <p:extLst>
      <p:ext uri="{BB962C8B-B14F-4D97-AF65-F5344CB8AC3E}">
        <p14:creationId xmlns:p14="http://schemas.microsoft.com/office/powerpoint/2010/main" val="3747777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276CD-1C28-D5A0-830D-826E338CD4F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1402747-D834-FE14-DCF5-8A09A6EE7C9A}"/>
              </a:ext>
            </a:extLst>
          </p:cNvPr>
          <p:cNvSpPr txBox="1"/>
          <p:nvPr/>
        </p:nvSpPr>
        <p:spPr>
          <a:xfrm>
            <a:off x="463810" y="1418499"/>
            <a:ext cx="6199540" cy="481740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Aptos" panose="02110004020202020204"/>
                <a:ea typeface="+mn-ea"/>
                <a:cs typeface="+mn-cs"/>
              </a:rPr>
              <a:t>CMS requires that any interim Hospital Directed Payments be “trued up” or reconciled to actual experience from the Directed Payment Preprint year.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Aptos" panose="02110004020202020204"/>
                <a:ea typeface="+mn-ea"/>
                <a:cs typeface="+mn-cs"/>
              </a:rPr>
              <a:t>DHHS will aggregate the total interim payments paid to each hospital by inpatient and outpatient services for the periods.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Aptos" panose="02110004020202020204"/>
                <a:ea typeface="+mn-ea"/>
                <a:cs typeface="+mn-cs"/>
              </a:rPr>
              <a:t>DHHS will work with their actuary to aggregate the total volume of inpatient and outpatient service payments by hospital based on the date of service.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Aptos" panose="02110004020202020204"/>
                <a:ea typeface="+mn-ea"/>
                <a:cs typeface="+mn-cs"/>
              </a:rPr>
              <a:t>DHHS will then reconcile the interim payments with the actual experience to determine the variance/reconciliation amount.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Aptos" panose="02110004020202020204"/>
                <a:ea typeface="+mn-ea"/>
                <a:cs typeface="+mn-cs"/>
              </a:rPr>
              <a:t>DHHS will include the variance/reconciliation amount by hospital by inpatient and outpatient service line in the next interim directed payment calculation and distribution. </a:t>
            </a:r>
          </a:p>
        </p:txBody>
      </p:sp>
      <p:sp>
        <p:nvSpPr>
          <p:cNvPr id="5" name="TextBox 4">
            <a:extLst>
              <a:ext uri="{FF2B5EF4-FFF2-40B4-BE49-F238E27FC236}">
                <a16:creationId xmlns:a16="http://schemas.microsoft.com/office/drawing/2014/main" id="{E803742B-60AE-85CE-F833-D60C9F4BEB5C}"/>
              </a:ext>
            </a:extLst>
          </p:cNvPr>
          <p:cNvSpPr txBox="1"/>
          <p:nvPr/>
        </p:nvSpPr>
        <p:spPr>
          <a:xfrm>
            <a:off x="826478" y="269632"/>
            <a:ext cx="1053171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4000" b="1">
                <a:solidFill>
                  <a:srgbClr val="1E3262"/>
                </a:solidFill>
                <a:latin typeface="Bebas Neue"/>
              </a:rPr>
              <a:t>Reconciliation process</a:t>
            </a:r>
          </a:p>
        </p:txBody>
      </p:sp>
      <p:pic>
        <p:nvPicPr>
          <p:cNvPr id="3" name="Content Placeholder 4" descr="Icon&#10;&#10;Description automatically generated">
            <a:extLst>
              <a:ext uri="{FF2B5EF4-FFF2-40B4-BE49-F238E27FC236}">
                <a16:creationId xmlns:a16="http://schemas.microsoft.com/office/drawing/2014/main" id="{BBA5A816-E937-C813-F708-78473B25CAE1}"/>
              </a:ext>
            </a:extLst>
          </p:cNvPr>
          <p:cNvPicPr>
            <a:picLocks noChangeAspect="1"/>
          </p:cNvPicPr>
          <p:nvPr/>
        </p:nvPicPr>
        <p:blipFill>
          <a:blip r:embed="rId3"/>
          <a:stretch>
            <a:fillRect/>
          </a:stretch>
        </p:blipFill>
        <p:spPr>
          <a:xfrm>
            <a:off x="9093202" y="6121400"/>
            <a:ext cx="2865665" cy="572446"/>
          </a:xfrm>
          <a:prstGeom prst="rect">
            <a:avLst/>
          </a:prstGeom>
        </p:spPr>
      </p:pic>
      <p:pic>
        <p:nvPicPr>
          <p:cNvPr id="4" name="Picture 3" descr="Business people meeting in office">
            <a:extLst>
              <a:ext uri="{FF2B5EF4-FFF2-40B4-BE49-F238E27FC236}">
                <a16:creationId xmlns:a16="http://schemas.microsoft.com/office/drawing/2014/main" id="{F350372F-BB82-88DA-A166-55F6631009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1360" y="1796859"/>
            <a:ext cx="4484356" cy="3505200"/>
          </a:xfrm>
          <a:prstGeom prst="rect">
            <a:avLst/>
          </a:prstGeom>
        </p:spPr>
      </p:pic>
    </p:spTree>
    <p:extLst>
      <p:ext uri="{BB962C8B-B14F-4D97-AF65-F5344CB8AC3E}">
        <p14:creationId xmlns:p14="http://schemas.microsoft.com/office/powerpoint/2010/main" val="2092766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1D00D-CEE0-BB6A-9B29-9DA220EE990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730EB12-A8B2-7EEE-E4C2-857A336FDC61}"/>
              </a:ext>
            </a:extLst>
          </p:cNvPr>
          <p:cNvSpPr/>
          <p:nvPr/>
        </p:nvSpPr>
        <p:spPr>
          <a:xfrm>
            <a:off x="9920782" y="6608928"/>
            <a:ext cx="1838960" cy="31750"/>
          </a:xfrm>
          <a:custGeom>
            <a:avLst/>
            <a:gdLst/>
            <a:ahLst/>
            <a:cxnLst/>
            <a:rect l="l" t="t" r="r" b="b"/>
            <a:pathLst>
              <a:path w="2758440" h="47625">
                <a:moveTo>
                  <a:pt x="2758351" y="0"/>
                </a:moveTo>
                <a:lnTo>
                  <a:pt x="0" y="0"/>
                </a:lnTo>
                <a:lnTo>
                  <a:pt x="0" y="47625"/>
                </a:lnTo>
                <a:lnTo>
                  <a:pt x="2758351" y="47625"/>
                </a:lnTo>
                <a:lnTo>
                  <a:pt x="2758351" y="0"/>
                </a:lnTo>
                <a:close/>
              </a:path>
            </a:pathLst>
          </a:custGeom>
          <a:solidFill>
            <a:srgbClr val="BED634"/>
          </a:solidFill>
        </p:spPr>
        <p:txBody>
          <a:bodyPr wrap="square" lIns="0" tIns="0" rIns="0" bIns="0" rtlCol="0"/>
          <a:lstStyle/>
          <a:p>
            <a:endParaRPr sz="1200"/>
          </a:p>
        </p:txBody>
      </p:sp>
      <p:pic>
        <p:nvPicPr>
          <p:cNvPr id="3" name="object 3">
            <a:extLst>
              <a:ext uri="{FF2B5EF4-FFF2-40B4-BE49-F238E27FC236}">
                <a16:creationId xmlns:a16="http://schemas.microsoft.com/office/drawing/2014/main" id="{D4ABB503-47B9-CCEB-E26D-EE37C8378CD2}"/>
              </a:ext>
            </a:extLst>
          </p:cNvPr>
          <p:cNvPicPr/>
          <p:nvPr/>
        </p:nvPicPr>
        <p:blipFill>
          <a:blip r:embed="rId3" cstate="print"/>
          <a:stretch>
            <a:fillRect/>
          </a:stretch>
        </p:blipFill>
        <p:spPr>
          <a:xfrm>
            <a:off x="10762721" y="6189552"/>
            <a:ext cx="93255" cy="100354"/>
          </a:xfrm>
          <a:prstGeom prst="rect">
            <a:avLst/>
          </a:prstGeom>
        </p:spPr>
      </p:pic>
      <p:grpSp>
        <p:nvGrpSpPr>
          <p:cNvPr id="4" name="object 4">
            <a:extLst>
              <a:ext uri="{FF2B5EF4-FFF2-40B4-BE49-F238E27FC236}">
                <a16:creationId xmlns:a16="http://schemas.microsoft.com/office/drawing/2014/main" id="{9E0D50A3-88B5-1C6C-686D-3BA50596866D}"/>
              </a:ext>
            </a:extLst>
          </p:cNvPr>
          <p:cNvGrpSpPr/>
          <p:nvPr/>
        </p:nvGrpSpPr>
        <p:grpSpPr>
          <a:xfrm>
            <a:off x="10894565" y="6189552"/>
            <a:ext cx="216747" cy="100753"/>
            <a:chOff x="16341847" y="9284327"/>
            <a:chExt cx="325120" cy="151130"/>
          </a:xfrm>
        </p:grpSpPr>
        <p:sp>
          <p:nvSpPr>
            <p:cNvPr id="5" name="object 5">
              <a:extLst>
                <a:ext uri="{FF2B5EF4-FFF2-40B4-BE49-F238E27FC236}">
                  <a16:creationId xmlns:a16="http://schemas.microsoft.com/office/drawing/2014/main" id="{A1D16A7C-770C-0A08-F577-3E00E1FD27D0}"/>
                </a:ext>
              </a:extLst>
            </p:cNvPr>
            <p:cNvSpPr/>
            <p:nvPr/>
          </p:nvSpPr>
          <p:spPr>
            <a:xfrm>
              <a:off x="16341840" y="9284449"/>
              <a:ext cx="132080" cy="150495"/>
            </a:xfrm>
            <a:custGeom>
              <a:avLst/>
              <a:gdLst/>
              <a:ahLst/>
              <a:cxnLst/>
              <a:rect l="l" t="t" r="r" b="b"/>
              <a:pathLst>
                <a:path w="132080" h="150495">
                  <a:moveTo>
                    <a:pt x="131940" y="122605"/>
                  </a:moveTo>
                  <a:lnTo>
                    <a:pt x="33274" y="122605"/>
                  </a:lnTo>
                  <a:lnTo>
                    <a:pt x="33274" y="85953"/>
                  </a:lnTo>
                  <a:lnTo>
                    <a:pt x="89357" y="85953"/>
                  </a:lnTo>
                  <a:lnTo>
                    <a:pt x="89357" y="58140"/>
                  </a:lnTo>
                  <a:lnTo>
                    <a:pt x="33274" y="58140"/>
                  </a:lnTo>
                  <a:lnTo>
                    <a:pt x="33274" y="29070"/>
                  </a:lnTo>
                  <a:lnTo>
                    <a:pt x="126580" y="29070"/>
                  </a:lnTo>
                  <a:lnTo>
                    <a:pt x="126580" y="0"/>
                  </a:lnTo>
                  <a:lnTo>
                    <a:pt x="0" y="0"/>
                  </a:lnTo>
                  <a:lnTo>
                    <a:pt x="0" y="29070"/>
                  </a:lnTo>
                  <a:lnTo>
                    <a:pt x="0" y="58140"/>
                  </a:lnTo>
                  <a:lnTo>
                    <a:pt x="0" y="85953"/>
                  </a:lnTo>
                  <a:lnTo>
                    <a:pt x="0" y="122605"/>
                  </a:lnTo>
                  <a:lnTo>
                    <a:pt x="0" y="150418"/>
                  </a:lnTo>
                  <a:lnTo>
                    <a:pt x="131940" y="150418"/>
                  </a:lnTo>
                  <a:lnTo>
                    <a:pt x="131940" y="122605"/>
                  </a:lnTo>
                  <a:close/>
                </a:path>
              </a:pathLst>
            </a:custGeom>
            <a:solidFill>
              <a:srgbClr val="003662"/>
            </a:solidFill>
          </p:spPr>
          <p:txBody>
            <a:bodyPr wrap="square" lIns="0" tIns="0" rIns="0" bIns="0" rtlCol="0"/>
            <a:lstStyle/>
            <a:p>
              <a:endParaRPr sz="1200"/>
            </a:p>
          </p:txBody>
        </p:sp>
        <p:pic>
          <p:nvPicPr>
            <p:cNvPr id="6" name="object 6">
              <a:extLst>
                <a:ext uri="{FF2B5EF4-FFF2-40B4-BE49-F238E27FC236}">
                  <a16:creationId xmlns:a16="http://schemas.microsoft.com/office/drawing/2014/main" id="{5ADC6D41-3095-CE0E-D432-C7CFF9153C1D}"/>
                </a:ext>
              </a:extLst>
            </p:cNvPr>
            <p:cNvPicPr/>
            <p:nvPr/>
          </p:nvPicPr>
          <p:blipFill>
            <a:blip r:embed="rId4" cstate="print"/>
            <a:stretch>
              <a:fillRect/>
            </a:stretch>
          </p:blipFill>
          <p:spPr>
            <a:xfrm>
              <a:off x="16517295" y="9284327"/>
              <a:ext cx="149384" cy="150531"/>
            </a:xfrm>
            <a:prstGeom prst="rect">
              <a:avLst/>
            </a:prstGeom>
          </p:spPr>
        </p:pic>
      </p:grpSp>
      <p:grpSp>
        <p:nvGrpSpPr>
          <p:cNvPr id="7" name="object 7">
            <a:extLst>
              <a:ext uri="{FF2B5EF4-FFF2-40B4-BE49-F238E27FC236}">
                <a16:creationId xmlns:a16="http://schemas.microsoft.com/office/drawing/2014/main" id="{63E4A732-2B53-CFFC-BDAC-7A2B081C6C14}"/>
              </a:ext>
            </a:extLst>
          </p:cNvPr>
          <p:cNvGrpSpPr/>
          <p:nvPr/>
        </p:nvGrpSpPr>
        <p:grpSpPr>
          <a:xfrm>
            <a:off x="11143210" y="6186527"/>
            <a:ext cx="596477" cy="106680"/>
            <a:chOff x="16714815" y="9279790"/>
            <a:chExt cx="894715" cy="160020"/>
          </a:xfrm>
        </p:grpSpPr>
        <p:pic>
          <p:nvPicPr>
            <p:cNvPr id="8" name="object 8">
              <a:extLst>
                <a:ext uri="{FF2B5EF4-FFF2-40B4-BE49-F238E27FC236}">
                  <a16:creationId xmlns:a16="http://schemas.microsoft.com/office/drawing/2014/main" id="{49215A0C-6D81-749A-B5E8-6740D2F095E8}"/>
                </a:ext>
              </a:extLst>
            </p:cNvPr>
            <p:cNvPicPr/>
            <p:nvPr/>
          </p:nvPicPr>
          <p:blipFill>
            <a:blip r:embed="rId5" cstate="print"/>
            <a:stretch>
              <a:fillRect/>
            </a:stretch>
          </p:blipFill>
          <p:spPr>
            <a:xfrm>
              <a:off x="16714815" y="9284327"/>
              <a:ext cx="147288" cy="150531"/>
            </a:xfrm>
            <a:prstGeom prst="rect">
              <a:avLst/>
            </a:prstGeom>
          </p:spPr>
        </p:pic>
        <p:pic>
          <p:nvPicPr>
            <p:cNvPr id="9" name="object 9">
              <a:extLst>
                <a:ext uri="{FF2B5EF4-FFF2-40B4-BE49-F238E27FC236}">
                  <a16:creationId xmlns:a16="http://schemas.microsoft.com/office/drawing/2014/main" id="{ABB0669D-2234-E8BD-7302-398A1A1685C2}"/>
                </a:ext>
              </a:extLst>
            </p:cNvPr>
            <p:cNvPicPr/>
            <p:nvPr/>
          </p:nvPicPr>
          <p:blipFill>
            <a:blip r:embed="rId6" cstate="print"/>
            <a:stretch>
              <a:fillRect/>
            </a:stretch>
          </p:blipFill>
          <p:spPr>
            <a:xfrm>
              <a:off x="16885148" y="9284327"/>
              <a:ext cx="169603" cy="150531"/>
            </a:xfrm>
            <a:prstGeom prst="rect">
              <a:avLst/>
            </a:prstGeom>
          </p:spPr>
        </p:pic>
        <p:pic>
          <p:nvPicPr>
            <p:cNvPr id="10" name="object 10">
              <a:extLst>
                <a:ext uri="{FF2B5EF4-FFF2-40B4-BE49-F238E27FC236}">
                  <a16:creationId xmlns:a16="http://schemas.microsoft.com/office/drawing/2014/main" id="{4CF16B18-5438-42B6-E1AD-E08A22AFE494}"/>
                </a:ext>
              </a:extLst>
            </p:cNvPr>
            <p:cNvPicPr/>
            <p:nvPr/>
          </p:nvPicPr>
          <p:blipFill>
            <a:blip r:embed="rId7" cstate="print"/>
            <a:stretch>
              <a:fillRect/>
            </a:stretch>
          </p:blipFill>
          <p:spPr>
            <a:xfrm>
              <a:off x="17075945" y="9279790"/>
              <a:ext cx="151966" cy="159750"/>
            </a:xfrm>
            <a:prstGeom prst="rect">
              <a:avLst/>
            </a:prstGeom>
          </p:spPr>
        </p:pic>
        <p:pic>
          <p:nvPicPr>
            <p:cNvPr id="11" name="object 11">
              <a:extLst>
                <a:ext uri="{FF2B5EF4-FFF2-40B4-BE49-F238E27FC236}">
                  <a16:creationId xmlns:a16="http://schemas.microsoft.com/office/drawing/2014/main" id="{24AB8902-E0FD-D214-0E3A-1B73A5BFAC70}"/>
                </a:ext>
              </a:extLst>
            </p:cNvPr>
            <p:cNvPicPr/>
            <p:nvPr/>
          </p:nvPicPr>
          <p:blipFill>
            <a:blip r:embed="rId8" cstate="print"/>
            <a:stretch>
              <a:fillRect/>
            </a:stretch>
          </p:blipFill>
          <p:spPr>
            <a:xfrm>
              <a:off x="17271322" y="9284327"/>
              <a:ext cx="338085" cy="150532"/>
            </a:xfrm>
            <a:prstGeom prst="rect">
              <a:avLst/>
            </a:prstGeom>
          </p:spPr>
        </p:pic>
      </p:grpSp>
      <p:sp>
        <p:nvSpPr>
          <p:cNvPr id="12" name="object 12">
            <a:extLst>
              <a:ext uri="{FF2B5EF4-FFF2-40B4-BE49-F238E27FC236}">
                <a16:creationId xmlns:a16="http://schemas.microsoft.com/office/drawing/2014/main" id="{514EA4B3-A65D-5FD5-F815-F69C82A0282D}"/>
              </a:ext>
            </a:extLst>
          </p:cNvPr>
          <p:cNvSpPr/>
          <p:nvPr/>
        </p:nvSpPr>
        <p:spPr>
          <a:xfrm>
            <a:off x="10762714" y="6350250"/>
            <a:ext cx="22437" cy="37253"/>
          </a:xfrm>
          <a:custGeom>
            <a:avLst/>
            <a:gdLst/>
            <a:ahLst/>
            <a:cxnLst/>
            <a:rect l="l" t="t" r="r" b="b"/>
            <a:pathLst>
              <a:path w="33655" h="55879">
                <a:moveTo>
                  <a:pt x="0" y="0"/>
                </a:moveTo>
                <a:lnTo>
                  <a:pt x="33521" y="0"/>
                </a:lnTo>
                <a:lnTo>
                  <a:pt x="33521" y="55615"/>
                </a:lnTo>
                <a:lnTo>
                  <a:pt x="0" y="55615"/>
                </a:lnTo>
                <a:lnTo>
                  <a:pt x="0" y="0"/>
                </a:lnTo>
                <a:close/>
              </a:path>
            </a:pathLst>
          </a:custGeom>
          <a:solidFill>
            <a:srgbClr val="003662"/>
          </a:solidFill>
        </p:spPr>
        <p:txBody>
          <a:bodyPr wrap="square" lIns="0" tIns="0" rIns="0" bIns="0" rtlCol="0"/>
          <a:lstStyle/>
          <a:p>
            <a:endParaRPr sz="1200"/>
          </a:p>
        </p:txBody>
      </p:sp>
      <p:sp>
        <p:nvSpPr>
          <p:cNvPr id="13" name="object 13">
            <a:extLst>
              <a:ext uri="{FF2B5EF4-FFF2-40B4-BE49-F238E27FC236}">
                <a16:creationId xmlns:a16="http://schemas.microsoft.com/office/drawing/2014/main" id="{A148161B-6D8E-7A33-4777-350D5A0D6C6A}"/>
              </a:ext>
            </a:extLst>
          </p:cNvPr>
          <p:cNvSpPr/>
          <p:nvPr/>
        </p:nvSpPr>
        <p:spPr>
          <a:xfrm>
            <a:off x="10762708" y="6350254"/>
            <a:ext cx="92710" cy="100330"/>
          </a:xfrm>
          <a:custGeom>
            <a:avLst/>
            <a:gdLst/>
            <a:ahLst/>
            <a:cxnLst/>
            <a:rect l="l" t="t" r="r" b="b"/>
            <a:pathLst>
              <a:path w="139065" h="150495">
                <a:moveTo>
                  <a:pt x="138709" y="0"/>
                </a:moveTo>
                <a:lnTo>
                  <a:pt x="105194" y="0"/>
                </a:lnTo>
                <a:lnTo>
                  <a:pt x="105194" y="55613"/>
                </a:lnTo>
                <a:lnTo>
                  <a:pt x="0" y="55613"/>
                </a:lnTo>
                <a:lnTo>
                  <a:pt x="0" y="83426"/>
                </a:lnTo>
                <a:lnTo>
                  <a:pt x="0" y="150418"/>
                </a:lnTo>
                <a:lnTo>
                  <a:pt x="33528" y="150418"/>
                </a:lnTo>
                <a:lnTo>
                  <a:pt x="33528" y="83426"/>
                </a:lnTo>
                <a:lnTo>
                  <a:pt x="105194" y="83426"/>
                </a:lnTo>
                <a:lnTo>
                  <a:pt x="105194" y="150418"/>
                </a:lnTo>
                <a:lnTo>
                  <a:pt x="138709" y="150418"/>
                </a:lnTo>
                <a:lnTo>
                  <a:pt x="138709" y="83426"/>
                </a:lnTo>
                <a:lnTo>
                  <a:pt x="138709" y="55613"/>
                </a:lnTo>
                <a:lnTo>
                  <a:pt x="138709" y="0"/>
                </a:lnTo>
                <a:close/>
              </a:path>
            </a:pathLst>
          </a:custGeom>
          <a:solidFill>
            <a:srgbClr val="003662"/>
          </a:solidFill>
        </p:spPr>
        <p:txBody>
          <a:bodyPr wrap="square" lIns="0" tIns="0" rIns="0" bIns="0" rtlCol="0"/>
          <a:lstStyle/>
          <a:p>
            <a:endParaRPr sz="1200"/>
          </a:p>
        </p:txBody>
      </p:sp>
      <p:grpSp>
        <p:nvGrpSpPr>
          <p:cNvPr id="14" name="object 14">
            <a:extLst>
              <a:ext uri="{FF2B5EF4-FFF2-40B4-BE49-F238E27FC236}">
                <a16:creationId xmlns:a16="http://schemas.microsoft.com/office/drawing/2014/main" id="{D3B5CBB5-087C-1661-5672-F7A9AB4399AC}"/>
              </a:ext>
            </a:extLst>
          </p:cNvPr>
          <p:cNvGrpSpPr/>
          <p:nvPr/>
        </p:nvGrpSpPr>
        <p:grpSpPr>
          <a:xfrm>
            <a:off x="10885104" y="6347114"/>
            <a:ext cx="869950" cy="106680"/>
            <a:chOff x="16327656" y="9520671"/>
            <a:chExt cx="1304925" cy="160020"/>
          </a:xfrm>
        </p:grpSpPr>
        <p:pic>
          <p:nvPicPr>
            <p:cNvPr id="15" name="object 15">
              <a:extLst>
                <a:ext uri="{FF2B5EF4-FFF2-40B4-BE49-F238E27FC236}">
                  <a16:creationId xmlns:a16="http://schemas.microsoft.com/office/drawing/2014/main" id="{349B940F-1612-3B46-2DF7-9C82256BE272}"/>
                </a:ext>
              </a:extLst>
            </p:cNvPr>
            <p:cNvPicPr/>
            <p:nvPr/>
          </p:nvPicPr>
          <p:blipFill>
            <a:blip r:embed="rId9" cstate="print"/>
            <a:stretch>
              <a:fillRect/>
            </a:stretch>
          </p:blipFill>
          <p:spPr>
            <a:xfrm>
              <a:off x="16327656" y="9520671"/>
              <a:ext cx="172624" cy="159750"/>
            </a:xfrm>
            <a:prstGeom prst="rect">
              <a:avLst/>
            </a:prstGeom>
          </p:spPr>
        </p:pic>
        <p:pic>
          <p:nvPicPr>
            <p:cNvPr id="16" name="object 16">
              <a:extLst>
                <a:ext uri="{FF2B5EF4-FFF2-40B4-BE49-F238E27FC236}">
                  <a16:creationId xmlns:a16="http://schemas.microsoft.com/office/drawing/2014/main" id="{128E36CE-1F09-5094-E450-B7B45179C0C9}"/>
                </a:ext>
              </a:extLst>
            </p:cNvPr>
            <p:cNvPicPr/>
            <p:nvPr/>
          </p:nvPicPr>
          <p:blipFill>
            <a:blip r:embed="rId10" cstate="print"/>
            <a:stretch>
              <a:fillRect/>
            </a:stretch>
          </p:blipFill>
          <p:spPr>
            <a:xfrm>
              <a:off x="16529414" y="9520719"/>
              <a:ext cx="151966" cy="159750"/>
            </a:xfrm>
            <a:prstGeom prst="rect">
              <a:avLst/>
            </a:prstGeom>
          </p:spPr>
        </p:pic>
        <p:pic>
          <p:nvPicPr>
            <p:cNvPr id="17" name="object 17">
              <a:extLst>
                <a:ext uri="{FF2B5EF4-FFF2-40B4-BE49-F238E27FC236}">
                  <a16:creationId xmlns:a16="http://schemas.microsoft.com/office/drawing/2014/main" id="{C93D46F4-C484-84FA-7872-12C548DEC3F5}"/>
                </a:ext>
              </a:extLst>
            </p:cNvPr>
            <p:cNvPicPr/>
            <p:nvPr/>
          </p:nvPicPr>
          <p:blipFill>
            <a:blip r:embed="rId11" cstate="print"/>
            <a:stretch>
              <a:fillRect/>
            </a:stretch>
          </p:blipFill>
          <p:spPr>
            <a:xfrm>
              <a:off x="16724791" y="9525305"/>
              <a:ext cx="142416" cy="150483"/>
            </a:xfrm>
            <a:prstGeom prst="rect">
              <a:avLst/>
            </a:prstGeom>
          </p:spPr>
        </p:pic>
        <p:sp>
          <p:nvSpPr>
            <p:cNvPr id="18" name="object 18">
              <a:extLst>
                <a:ext uri="{FF2B5EF4-FFF2-40B4-BE49-F238E27FC236}">
                  <a16:creationId xmlns:a16="http://schemas.microsoft.com/office/drawing/2014/main" id="{C2ADDF71-BE8A-ED6C-23A6-B29B2F61ADF0}"/>
                </a:ext>
              </a:extLst>
            </p:cNvPr>
            <p:cNvSpPr/>
            <p:nvPr/>
          </p:nvSpPr>
          <p:spPr>
            <a:xfrm>
              <a:off x="16907939" y="9525305"/>
              <a:ext cx="33655" cy="151130"/>
            </a:xfrm>
            <a:custGeom>
              <a:avLst/>
              <a:gdLst/>
              <a:ahLst/>
              <a:cxnLst/>
              <a:rect l="l" t="t" r="r" b="b"/>
              <a:pathLst>
                <a:path w="33655" h="151129">
                  <a:moveTo>
                    <a:pt x="33277" y="150531"/>
                  </a:moveTo>
                  <a:lnTo>
                    <a:pt x="0" y="150483"/>
                  </a:lnTo>
                  <a:lnTo>
                    <a:pt x="0" y="0"/>
                  </a:lnTo>
                  <a:lnTo>
                    <a:pt x="33277" y="0"/>
                  </a:lnTo>
                  <a:lnTo>
                    <a:pt x="33277" y="150531"/>
                  </a:lnTo>
                  <a:close/>
                </a:path>
              </a:pathLst>
            </a:custGeom>
            <a:solidFill>
              <a:srgbClr val="003662"/>
            </a:solidFill>
          </p:spPr>
          <p:txBody>
            <a:bodyPr wrap="square" lIns="0" tIns="0" rIns="0" bIns="0" rtlCol="0"/>
            <a:lstStyle/>
            <a:p>
              <a:endParaRPr sz="1200"/>
            </a:p>
          </p:txBody>
        </p:sp>
        <p:pic>
          <p:nvPicPr>
            <p:cNvPr id="19" name="object 19">
              <a:extLst>
                <a:ext uri="{FF2B5EF4-FFF2-40B4-BE49-F238E27FC236}">
                  <a16:creationId xmlns:a16="http://schemas.microsoft.com/office/drawing/2014/main" id="{4CB769C9-BC6F-B2AC-EF90-E153DF521B47}"/>
                </a:ext>
              </a:extLst>
            </p:cNvPr>
            <p:cNvPicPr/>
            <p:nvPr/>
          </p:nvPicPr>
          <p:blipFill>
            <a:blip r:embed="rId12" cstate="print"/>
            <a:stretch>
              <a:fillRect/>
            </a:stretch>
          </p:blipFill>
          <p:spPr>
            <a:xfrm>
              <a:off x="16981216" y="9525305"/>
              <a:ext cx="316648" cy="150532"/>
            </a:xfrm>
            <a:prstGeom prst="rect">
              <a:avLst/>
            </a:prstGeom>
          </p:spPr>
        </p:pic>
        <p:sp>
          <p:nvSpPr>
            <p:cNvPr id="20" name="object 20">
              <a:extLst>
                <a:ext uri="{FF2B5EF4-FFF2-40B4-BE49-F238E27FC236}">
                  <a16:creationId xmlns:a16="http://schemas.microsoft.com/office/drawing/2014/main" id="{53504B77-5A28-D75D-0A58-9FBE5799C2BF}"/>
                </a:ext>
              </a:extLst>
            </p:cNvPr>
            <p:cNvSpPr/>
            <p:nvPr/>
          </p:nvSpPr>
          <p:spPr>
            <a:xfrm>
              <a:off x="17334599" y="9525317"/>
              <a:ext cx="123189" cy="150495"/>
            </a:xfrm>
            <a:custGeom>
              <a:avLst/>
              <a:gdLst/>
              <a:ahLst/>
              <a:cxnLst/>
              <a:rect l="l" t="t" r="r" b="b"/>
              <a:pathLst>
                <a:path w="123190" h="150495">
                  <a:moveTo>
                    <a:pt x="122631" y="122605"/>
                  </a:moveTo>
                  <a:lnTo>
                    <a:pt x="33274" y="122605"/>
                  </a:lnTo>
                  <a:lnTo>
                    <a:pt x="33274" y="0"/>
                  </a:lnTo>
                  <a:lnTo>
                    <a:pt x="0" y="0"/>
                  </a:lnTo>
                  <a:lnTo>
                    <a:pt x="0" y="122605"/>
                  </a:lnTo>
                  <a:lnTo>
                    <a:pt x="0" y="150406"/>
                  </a:lnTo>
                  <a:lnTo>
                    <a:pt x="122631" y="150406"/>
                  </a:lnTo>
                  <a:lnTo>
                    <a:pt x="122631" y="122605"/>
                  </a:lnTo>
                  <a:close/>
                </a:path>
              </a:pathLst>
            </a:custGeom>
            <a:solidFill>
              <a:srgbClr val="003662"/>
            </a:solidFill>
          </p:spPr>
          <p:txBody>
            <a:bodyPr wrap="square" lIns="0" tIns="0" rIns="0" bIns="0" rtlCol="0"/>
            <a:lstStyle/>
            <a:p>
              <a:endParaRPr sz="1200"/>
            </a:p>
          </p:txBody>
        </p:sp>
        <p:pic>
          <p:nvPicPr>
            <p:cNvPr id="21" name="object 21">
              <a:extLst>
                <a:ext uri="{FF2B5EF4-FFF2-40B4-BE49-F238E27FC236}">
                  <a16:creationId xmlns:a16="http://schemas.microsoft.com/office/drawing/2014/main" id="{88941B8D-9A18-DB62-21D7-42C9CB06E15F}"/>
                </a:ext>
              </a:extLst>
            </p:cNvPr>
            <p:cNvPicPr/>
            <p:nvPr/>
          </p:nvPicPr>
          <p:blipFill>
            <a:blip r:embed="rId13" cstate="print"/>
            <a:stretch>
              <a:fillRect/>
            </a:stretch>
          </p:blipFill>
          <p:spPr>
            <a:xfrm>
              <a:off x="17480085" y="9520720"/>
              <a:ext cx="151966" cy="159750"/>
            </a:xfrm>
            <a:prstGeom prst="rect">
              <a:avLst/>
            </a:prstGeom>
          </p:spPr>
        </p:pic>
      </p:grpSp>
      <p:sp>
        <p:nvSpPr>
          <p:cNvPr id="22" name="object 22">
            <a:extLst>
              <a:ext uri="{FF2B5EF4-FFF2-40B4-BE49-F238E27FC236}">
                <a16:creationId xmlns:a16="http://schemas.microsoft.com/office/drawing/2014/main" id="{0FB840F7-D0EC-C680-39A5-66209F4425D5}"/>
              </a:ext>
            </a:extLst>
          </p:cNvPr>
          <p:cNvSpPr/>
          <p:nvPr/>
        </p:nvSpPr>
        <p:spPr>
          <a:xfrm>
            <a:off x="9928440" y="6182409"/>
            <a:ext cx="582929" cy="271780"/>
          </a:xfrm>
          <a:custGeom>
            <a:avLst/>
            <a:gdLst/>
            <a:ahLst/>
            <a:cxnLst/>
            <a:rect l="l" t="t" r="r" b="b"/>
            <a:pathLst>
              <a:path w="874394" h="407670">
                <a:moveTo>
                  <a:pt x="92914" y="407483"/>
                </a:moveTo>
                <a:lnTo>
                  <a:pt x="0" y="407483"/>
                </a:lnTo>
                <a:lnTo>
                  <a:pt x="3774" y="368378"/>
                </a:lnTo>
                <a:lnTo>
                  <a:pt x="5713" y="335065"/>
                </a:lnTo>
                <a:lnTo>
                  <a:pt x="6375" y="308348"/>
                </a:lnTo>
                <a:lnTo>
                  <a:pt x="6426" y="101207"/>
                </a:lnTo>
                <a:lnTo>
                  <a:pt x="5900" y="79971"/>
                </a:lnTo>
                <a:lnTo>
                  <a:pt x="5831" y="77208"/>
                </a:lnTo>
                <a:lnTo>
                  <a:pt x="5712" y="72418"/>
                </a:lnTo>
                <a:lnTo>
                  <a:pt x="3774" y="39105"/>
                </a:lnTo>
                <a:lnTo>
                  <a:pt x="0" y="0"/>
                </a:lnTo>
                <a:lnTo>
                  <a:pt x="91842" y="0"/>
                </a:lnTo>
                <a:lnTo>
                  <a:pt x="118575" y="43553"/>
                </a:lnTo>
                <a:lnTo>
                  <a:pt x="145025" y="87287"/>
                </a:lnTo>
                <a:lnTo>
                  <a:pt x="171166" y="131209"/>
                </a:lnTo>
                <a:lnTo>
                  <a:pt x="196972" y="175326"/>
                </a:lnTo>
                <a:lnTo>
                  <a:pt x="212997" y="203235"/>
                </a:lnTo>
                <a:lnTo>
                  <a:pt x="86385" y="203235"/>
                </a:lnTo>
                <a:lnTo>
                  <a:pt x="86487" y="306276"/>
                </a:lnTo>
                <a:lnTo>
                  <a:pt x="87015" y="327560"/>
                </a:lnTo>
                <a:lnTo>
                  <a:pt x="87080" y="330202"/>
                </a:lnTo>
                <a:lnTo>
                  <a:pt x="87201" y="335065"/>
                </a:lnTo>
                <a:lnTo>
                  <a:pt x="89139" y="368378"/>
                </a:lnTo>
                <a:lnTo>
                  <a:pt x="92914" y="407483"/>
                </a:lnTo>
                <a:close/>
              </a:path>
              <a:path w="874394" h="407670">
                <a:moveTo>
                  <a:pt x="299380" y="219644"/>
                </a:moveTo>
                <a:lnTo>
                  <a:pt x="223491" y="219644"/>
                </a:lnTo>
                <a:lnTo>
                  <a:pt x="223392" y="101207"/>
                </a:lnTo>
                <a:lnTo>
                  <a:pt x="223177" y="92289"/>
                </a:lnTo>
                <a:lnTo>
                  <a:pt x="223057" y="87287"/>
                </a:lnTo>
                <a:lnTo>
                  <a:pt x="223006" y="85183"/>
                </a:lnTo>
                <a:lnTo>
                  <a:pt x="222881" y="79971"/>
                </a:lnTo>
                <a:lnTo>
                  <a:pt x="222814" y="77208"/>
                </a:lnTo>
                <a:lnTo>
                  <a:pt x="222699" y="72418"/>
                </a:lnTo>
                <a:lnTo>
                  <a:pt x="220819" y="39105"/>
                </a:lnTo>
                <a:lnTo>
                  <a:pt x="217157" y="0"/>
                </a:lnTo>
                <a:lnTo>
                  <a:pt x="427639" y="0"/>
                </a:lnTo>
                <a:lnTo>
                  <a:pt x="426448" y="13272"/>
                </a:lnTo>
                <a:lnTo>
                  <a:pt x="304224" y="13272"/>
                </a:lnTo>
                <a:lnTo>
                  <a:pt x="301381" y="47547"/>
                </a:lnTo>
                <a:lnTo>
                  <a:pt x="299921" y="77208"/>
                </a:lnTo>
                <a:lnTo>
                  <a:pt x="299424" y="101207"/>
                </a:lnTo>
                <a:lnTo>
                  <a:pt x="299380" y="219644"/>
                </a:lnTo>
                <a:close/>
              </a:path>
              <a:path w="874394" h="407670">
                <a:moveTo>
                  <a:pt x="679870" y="156516"/>
                </a:moveTo>
                <a:lnTo>
                  <a:pt x="491612" y="156516"/>
                </a:lnTo>
                <a:lnTo>
                  <a:pt x="491503" y="74180"/>
                </a:lnTo>
                <a:lnTo>
                  <a:pt x="491225" y="59345"/>
                </a:lnTo>
                <a:lnTo>
                  <a:pt x="491137" y="55940"/>
                </a:lnTo>
                <a:lnTo>
                  <a:pt x="490320" y="39105"/>
                </a:lnTo>
                <a:lnTo>
                  <a:pt x="490208" y="36782"/>
                </a:lnTo>
                <a:lnTo>
                  <a:pt x="490092" y="34429"/>
                </a:lnTo>
                <a:lnTo>
                  <a:pt x="488710" y="14932"/>
                </a:lnTo>
                <a:lnTo>
                  <a:pt x="487369" y="0"/>
                </a:lnTo>
                <a:lnTo>
                  <a:pt x="612158" y="0"/>
                </a:lnTo>
                <a:lnTo>
                  <a:pt x="609056" y="28436"/>
                </a:lnTo>
                <a:lnTo>
                  <a:pt x="607043" y="59345"/>
                </a:lnTo>
                <a:lnTo>
                  <a:pt x="605952" y="92289"/>
                </a:lnTo>
                <a:lnTo>
                  <a:pt x="605624" y="126786"/>
                </a:lnTo>
                <a:lnTo>
                  <a:pt x="605624" y="145271"/>
                </a:lnTo>
                <a:lnTo>
                  <a:pt x="794082" y="145271"/>
                </a:lnTo>
                <a:lnTo>
                  <a:pt x="795334" y="149663"/>
                </a:lnTo>
                <a:lnTo>
                  <a:pt x="681582" y="149663"/>
                </a:lnTo>
                <a:lnTo>
                  <a:pt x="679870" y="156516"/>
                </a:lnTo>
                <a:close/>
              </a:path>
              <a:path w="874394" h="407670">
                <a:moveTo>
                  <a:pt x="794082" y="145271"/>
                </a:moveTo>
                <a:lnTo>
                  <a:pt x="605624" y="145271"/>
                </a:lnTo>
                <a:lnTo>
                  <a:pt x="623943" y="85183"/>
                </a:lnTo>
                <a:lnTo>
                  <a:pt x="628433" y="70138"/>
                </a:lnTo>
                <a:lnTo>
                  <a:pt x="632238" y="57233"/>
                </a:lnTo>
                <a:lnTo>
                  <a:pt x="635550" y="45731"/>
                </a:lnTo>
                <a:lnTo>
                  <a:pt x="638560" y="34894"/>
                </a:lnTo>
                <a:lnTo>
                  <a:pt x="630438" y="0"/>
                </a:lnTo>
                <a:lnTo>
                  <a:pt x="756005" y="0"/>
                </a:lnTo>
                <a:lnTo>
                  <a:pt x="759227" y="17814"/>
                </a:lnTo>
                <a:lnTo>
                  <a:pt x="763662" y="36782"/>
                </a:lnTo>
                <a:lnTo>
                  <a:pt x="768727" y="55940"/>
                </a:lnTo>
                <a:lnTo>
                  <a:pt x="773815" y="74180"/>
                </a:lnTo>
                <a:lnTo>
                  <a:pt x="794082" y="145271"/>
                </a:lnTo>
                <a:close/>
              </a:path>
              <a:path w="874394" h="407670">
                <a:moveTo>
                  <a:pt x="426395" y="394211"/>
                </a:moveTo>
                <a:lnTo>
                  <a:pt x="304224" y="394211"/>
                </a:lnTo>
                <a:lnTo>
                  <a:pt x="307098" y="360884"/>
                </a:lnTo>
                <a:lnTo>
                  <a:pt x="307182" y="359908"/>
                </a:lnTo>
                <a:lnTo>
                  <a:pt x="308701" y="330202"/>
                </a:lnTo>
                <a:lnTo>
                  <a:pt x="309170" y="308348"/>
                </a:lnTo>
                <a:lnTo>
                  <a:pt x="309216" y="101207"/>
                </a:lnTo>
                <a:lnTo>
                  <a:pt x="309025" y="92289"/>
                </a:lnTo>
                <a:lnTo>
                  <a:pt x="308917" y="87287"/>
                </a:lnTo>
                <a:lnTo>
                  <a:pt x="308872" y="85183"/>
                </a:lnTo>
                <a:lnTo>
                  <a:pt x="308760" y="79971"/>
                </a:lnTo>
                <a:lnTo>
                  <a:pt x="308701" y="77208"/>
                </a:lnTo>
                <a:lnTo>
                  <a:pt x="307182" y="47547"/>
                </a:lnTo>
                <a:lnTo>
                  <a:pt x="304224" y="13272"/>
                </a:lnTo>
                <a:lnTo>
                  <a:pt x="426448" y="13272"/>
                </a:lnTo>
                <a:lnTo>
                  <a:pt x="423874" y="55940"/>
                </a:lnTo>
                <a:lnTo>
                  <a:pt x="423400" y="156516"/>
                </a:lnTo>
                <a:lnTo>
                  <a:pt x="679870" y="156516"/>
                </a:lnTo>
                <a:lnTo>
                  <a:pt x="674889" y="176451"/>
                </a:lnTo>
                <a:lnTo>
                  <a:pt x="668050" y="202239"/>
                </a:lnTo>
                <a:lnTo>
                  <a:pt x="660315" y="229539"/>
                </a:lnTo>
                <a:lnTo>
                  <a:pt x="659665" y="231710"/>
                </a:lnTo>
                <a:lnTo>
                  <a:pt x="423352" y="231710"/>
                </a:lnTo>
                <a:lnTo>
                  <a:pt x="423401" y="330202"/>
                </a:lnTo>
                <a:lnTo>
                  <a:pt x="423788" y="350826"/>
                </a:lnTo>
                <a:lnTo>
                  <a:pt x="424868" y="373102"/>
                </a:lnTo>
                <a:lnTo>
                  <a:pt x="426250" y="392599"/>
                </a:lnTo>
                <a:lnTo>
                  <a:pt x="426395" y="394211"/>
                </a:lnTo>
                <a:close/>
              </a:path>
              <a:path w="874394" h="407670">
                <a:moveTo>
                  <a:pt x="827035" y="260860"/>
                </a:moveTo>
                <a:lnTo>
                  <a:pt x="709598" y="260860"/>
                </a:lnTo>
                <a:lnTo>
                  <a:pt x="699838" y="224082"/>
                </a:lnTo>
                <a:lnTo>
                  <a:pt x="692289" y="193298"/>
                </a:lnTo>
                <a:lnTo>
                  <a:pt x="686659" y="168497"/>
                </a:lnTo>
                <a:lnTo>
                  <a:pt x="682654" y="149663"/>
                </a:lnTo>
                <a:lnTo>
                  <a:pt x="795334" y="149663"/>
                </a:lnTo>
                <a:lnTo>
                  <a:pt x="827035" y="260860"/>
                </a:lnTo>
                <a:close/>
              </a:path>
              <a:path w="874394" h="407670">
                <a:moveTo>
                  <a:pt x="427586" y="407483"/>
                </a:moveTo>
                <a:lnTo>
                  <a:pt x="216589" y="407483"/>
                </a:lnTo>
                <a:lnTo>
                  <a:pt x="181140" y="354306"/>
                </a:lnTo>
                <a:lnTo>
                  <a:pt x="151463" y="308348"/>
                </a:lnTo>
                <a:lnTo>
                  <a:pt x="126626" y="268572"/>
                </a:lnTo>
                <a:lnTo>
                  <a:pt x="105661" y="233896"/>
                </a:lnTo>
                <a:lnTo>
                  <a:pt x="87603" y="203235"/>
                </a:lnTo>
                <a:lnTo>
                  <a:pt x="212997" y="203235"/>
                </a:lnTo>
                <a:lnTo>
                  <a:pt x="222419" y="219644"/>
                </a:lnTo>
                <a:lnTo>
                  <a:pt x="299380" y="219644"/>
                </a:lnTo>
                <a:lnTo>
                  <a:pt x="299467" y="308348"/>
                </a:lnTo>
                <a:lnTo>
                  <a:pt x="299864" y="327560"/>
                </a:lnTo>
                <a:lnTo>
                  <a:pt x="299919" y="330202"/>
                </a:lnTo>
                <a:lnTo>
                  <a:pt x="301380" y="359908"/>
                </a:lnTo>
                <a:lnTo>
                  <a:pt x="304224" y="394211"/>
                </a:lnTo>
                <a:lnTo>
                  <a:pt x="426395" y="394211"/>
                </a:lnTo>
                <a:lnTo>
                  <a:pt x="427586" y="407483"/>
                </a:lnTo>
                <a:close/>
              </a:path>
              <a:path w="874394" h="407670">
                <a:moveTo>
                  <a:pt x="612648" y="407483"/>
                </a:moveTo>
                <a:lnTo>
                  <a:pt x="487329" y="407483"/>
                </a:lnTo>
                <a:lnTo>
                  <a:pt x="488665" y="392599"/>
                </a:lnTo>
                <a:lnTo>
                  <a:pt x="490047" y="373102"/>
                </a:lnTo>
                <a:lnTo>
                  <a:pt x="490959" y="354306"/>
                </a:lnTo>
                <a:lnTo>
                  <a:pt x="491044" y="352554"/>
                </a:lnTo>
                <a:lnTo>
                  <a:pt x="491127" y="350826"/>
                </a:lnTo>
                <a:lnTo>
                  <a:pt x="491361" y="338371"/>
                </a:lnTo>
                <a:lnTo>
                  <a:pt x="491423" y="335065"/>
                </a:lnTo>
                <a:lnTo>
                  <a:pt x="491514" y="330202"/>
                </a:lnTo>
                <a:lnTo>
                  <a:pt x="491564" y="231710"/>
                </a:lnTo>
                <a:lnTo>
                  <a:pt x="659665" y="231710"/>
                </a:lnTo>
                <a:lnTo>
                  <a:pt x="650936" y="260860"/>
                </a:lnTo>
                <a:lnTo>
                  <a:pt x="827035" y="260860"/>
                </a:lnTo>
                <a:lnTo>
                  <a:pt x="831259" y="275677"/>
                </a:lnTo>
                <a:lnTo>
                  <a:pt x="843839" y="318222"/>
                </a:lnTo>
                <a:lnTo>
                  <a:pt x="850163" y="338371"/>
                </a:lnTo>
                <a:lnTo>
                  <a:pt x="630423" y="338371"/>
                </a:lnTo>
                <a:lnTo>
                  <a:pt x="623311" y="359908"/>
                </a:lnTo>
                <a:lnTo>
                  <a:pt x="618298" y="378724"/>
                </a:lnTo>
                <a:lnTo>
                  <a:pt x="615011" y="394211"/>
                </a:lnTo>
                <a:lnTo>
                  <a:pt x="612648" y="407483"/>
                </a:lnTo>
                <a:close/>
              </a:path>
              <a:path w="874394" h="407670">
                <a:moveTo>
                  <a:pt x="873825" y="407483"/>
                </a:moveTo>
                <a:lnTo>
                  <a:pt x="745691" y="407483"/>
                </a:lnTo>
                <a:lnTo>
                  <a:pt x="743094" y="395904"/>
                </a:lnTo>
                <a:lnTo>
                  <a:pt x="739386" y="380208"/>
                </a:lnTo>
                <a:lnTo>
                  <a:pt x="734389" y="360884"/>
                </a:lnTo>
                <a:lnTo>
                  <a:pt x="727918" y="338371"/>
                </a:lnTo>
                <a:lnTo>
                  <a:pt x="850163" y="338371"/>
                </a:lnTo>
                <a:lnTo>
                  <a:pt x="854615" y="352554"/>
                </a:lnTo>
                <a:lnTo>
                  <a:pt x="864359" y="381411"/>
                </a:lnTo>
                <a:lnTo>
                  <a:pt x="873825" y="407483"/>
                </a:lnTo>
                <a:close/>
              </a:path>
            </a:pathLst>
          </a:custGeom>
          <a:solidFill>
            <a:srgbClr val="003662"/>
          </a:solidFill>
        </p:spPr>
        <p:txBody>
          <a:bodyPr wrap="square" lIns="0" tIns="0" rIns="0" bIns="0" rtlCol="0"/>
          <a:lstStyle/>
          <a:p>
            <a:endParaRPr sz="1200"/>
          </a:p>
        </p:txBody>
      </p:sp>
      <p:sp>
        <p:nvSpPr>
          <p:cNvPr id="23" name="object 23">
            <a:extLst>
              <a:ext uri="{FF2B5EF4-FFF2-40B4-BE49-F238E27FC236}">
                <a16:creationId xmlns:a16="http://schemas.microsoft.com/office/drawing/2014/main" id="{8ADDF07B-0E60-0B66-29EC-623795226C6E}"/>
              </a:ext>
            </a:extLst>
          </p:cNvPr>
          <p:cNvSpPr/>
          <p:nvPr/>
        </p:nvSpPr>
        <p:spPr>
          <a:xfrm>
            <a:off x="10625044" y="6186689"/>
            <a:ext cx="0" cy="267547"/>
          </a:xfrm>
          <a:custGeom>
            <a:avLst/>
            <a:gdLst/>
            <a:ahLst/>
            <a:cxnLst/>
            <a:rect l="l" t="t" r="r" b="b"/>
            <a:pathLst>
              <a:path h="401320">
                <a:moveTo>
                  <a:pt x="0" y="0"/>
                </a:moveTo>
                <a:lnTo>
                  <a:pt x="0" y="401064"/>
                </a:lnTo>
              </a:path>
            </a:pathLst>
          </a:custGeom>
          <a:ln w="5846">
            <a:solidFill>
              <a:srgbClr val="003662"/>
            </a:solidFill>
          </a:ln>
        </p:spPr>
        <p:txBody>
          <a:bodyPr wrap="square" lIns="0" tIns="0" rIns="0" bIns="0" rtlCol="0"/>
          <a:lstStyle/>
          <a:p>
            <a:endParaRPr sz="1200"/>
          </a:p>
        </p:txBody>
      </p:sp>
      <p:sp>
        <p:nvSpPr>
          <p:cNvPr id="24" name="object 24">
            <a:extLst>
              <a:ext uri="{FF2B5EF4-FFF2-40B4-BE49-F238E27FC236}">
                <a16:creationId xmlns:a16="http://schemas.microsoft.com/office/drawing/2014/main" id="{D2251E54-A213-7F17-6CDB-FC7FBDAA5972}"/>
              </a:ext>
            </a:extLst>
          </p:cNvPr>
          <p:cNvSpPr txBox="1"/>
          <p:nvPr/>
        </p:nvSpPr>
        <p:spPr>
          <a:xfrm>
            <a:off x="796993" y="1590261"/>
            <a:ext cx="7294936" cy="685851"/>
          </a:xfrm>
          <a:prstGeom prst="rect">
            <a:avLst/>
          </a:prstGeom>
        </p:spPr>
        <p:txBody>
          <a:bodyPr vert="horz" wrap="square" lIns="0" tIns="8467" rIns="0" bIns="0" rtlCol="0" anchor="t">
            <a:spAutoFit/>
          </a:bodyPr>
          <a:lstStyle/>
          <a:p>
            <a:pPr marL="8468" marR="752724"/>
            <a:br>
              <a:rPr lang="en-US" sz="1467">
                <a:latin typeface="Calibri"/>
                <a:ea typeface="Calibri"/>
                <a:cs typeface="Calibri"/>
              </a:rPr>
            </a:br>
            <a:endParaRPr lang="en-US" sz="1467">
              <a:latin typeface="Calibri"/>
              <a:ea typeface="Calibri"/>
              <a:cs typeface="Calibri"/>
            </a:endParaRPr>
          </a:p>
          <a:p>
            <a:pPr marL="237079" marR="752724" indent="-228611">
              <a:buFont typeface="Arial,Sans-Serif" panose="020B0604020202020204" pitchFamily="34" charset="0"/>
              <a:buChar char="•"/>
            </a:pPr>
            <a:endParaRPr lang="en-US" sz="1467">
              <a:latin typeface="Calibri"/>
              <a:ea typeface="Calibri"/>
              <a:cs typeface="Calibri"/>
            </a:endParaRPr>
          </a:p>
        </p:txBody>
      </p:sp>
      <p:sp>
        <p:nvSpPr>
          <p:cNvPr id="27" name="TextBox 26">
            <a:extLst>
              <a:ext uri="{FF2B5EF4-FFF2-40B4-BE49-F238E27FC236}">
                <a16:creationId xmlns:a16="http://schemas.microsoft.com/office/drawing/2014/main" id="{FD89EED2-AE7F-6AEC-7938-5D85DCC66666}"/>
              </a:ext>
            </a:extLst>
          </p:cNvPr>
          <p:cNvSpPr txBox="1"/>
          <p:nvPr/>
        </p:nvSpPr>
        <p:spPr>
          <a:xfrm>
            <a:off x="589628" y="488122"/>
            <a:ext cx="11407518" cy="769441"/>
          </a:xfrm>
          <a:prstGeom prst="rect">
            <a:avLst/>
          </a:prstGeom>
          <a:noFill/>
        </p:spPr>
        <p:txBody>
          <a:bodyPr wrap="square" lIns="91440" tIns="45720" rIns="91440" bIns="4572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4400" b="1">
                <a:solidFill>
                  <a:srgbClr val="1E3262"/>
                </a:solidFill>
                <a:latin typeface="Bebas Neue" panose="020B0606020202050201" pitchFamily="34" charset="0"/>
              </a:rPr>
              <a:t>State directed payment program – a comprehensive look</a:t>
            </a:r>
          </a:p>
        </p:txBody>
      </p:sp>
      <p:grpSp>
        <p:nvGrpSpPr>
          <p:cNvPr id="28" name="Group 2">
            <a:extLst>
              <a:ext uri="{FF2B5EF4-FFF2-40B4-BE49-F238E27FC236}">
                <a16:creationId xmlns:a16="http://schemas.microsoft.com/office/drawing/2014/main" id="{2916C011-F6E2-91A1-0A6D-3F75537F70B9}"/>
              </a:ext>
            </a:extLst>
          </p:cNvPr>
          <p:cNvGrpSpPr/>
          <p:nvPr/>
        </p:nvGrpSpPr>
        <p:grpSpPr>
          <a:xfrm>
            <a:off x="421799" y="6160"/>
            <a:ext cx="106045" cy="3664319"/>
            <a:chOff x="0" y="0"/>
            <a:chExt cx="55859" cy="1354667"/>
          </a:xfrm>
        </p:grpSpPr>
        <p:sp>
          <p:nvSpPr>
            <p:cNvPr id="30" name="Freeform 3">
              <a:extLst>
                <a:ext uri="{FF2B5EF4-FFF2-40B4-BE49-F238E27FC236}">
                  <a16:creationId xmlns:a16="http://schemas.microsoft.com/office/drawing/2014/main" id="{6384941A-D32A-86C2-2AB2-D123FC49409A}"/>
                </a:ext>
              </a:extLst>
            </p:cNvPr>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31" name="TextBox 4">
              <a:extLst>
                <a:ext uri="{FF2B5EF4-FFF2-40B4-BE49-F238E27FC236}">
                  <a16:creationId xmlns:a16="http://schemas.microsoft.com/office/drawing/2014/main" id="{DDBAE310-1765-850A-4B98-E29CE680A007}"/>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6" name="TextBox 6">
            <a:extLst>
              <a:ext uri="{FF2B5EF4-FFF2-40B4-BE49-F238E27FC236}">
                <a16:creationId xmlns:a16="http://schemas.microsoft.com/office/drawing/2014/main" id="{508E3029-0323-F45C-3923-F0DAE7ED5604}"/>
              </a:ext>
            </a:extLst>
          </p:cNvPr>
          <p:cNvSpPr txBox="1"/>
          <p:nvPr/>
        </p:nvSpPr>
        <p:spPr>
          <a:xfrm rot="16200000">
            <a:off x="-1397339" y="4251649"/>
            <a:ext cx="3542642" cy="433517"/>
          </a:xfrm>
          <a:prstGeom prst="rect">
            <a:avLst/>
          </a:prstGeom>
        </p:spPr>
        <p:txBody>
          <a:bodyPr wrap="square" lIns="0" tIns="0" rIns="0" bIns="0" rtlCol="0" anchor="t">
            <a:spAutoFit/>
          </a:bodyPr>
          <a:lstStyle/>
          <a:p>
            <a:pPr>
              <a:lnSpc>
                <a:spcPts val="3920"/>
              </a:lnSpc>
            </a:pPr>
            <a:r>
              <a:rPr lang="en-US" sz="2000">
                <a:solidFill>
                  <a:srgbClr val="0070C0"/>
                </a:solidFill>
                <a:latin typeface="Montserrat Classic"/>
              </a:rPr>
              <a:t>nebraskahospitals.org</a:t>
            </a:r>
          </a:p>
        </p:txBody>
      </p:sp>
      <p:sp>
        <p:nvSpPr>
          <p:cNvPr id="37" name="TextBox 36">
            <a:extLst>
              <a:ext uri="{FF2B5EF4-FFF2-40B4-BE49-F238E27FC236}">
                <a16:creationId xmlns:a16="http://schemas.microsoft.com/office/drawing/2014/main" id="{73EF652F-24B2-456D-84DE-4519B9A37934}"/>
              </a:ext>
            </a:extLst>
          </p:cNvPr>
          <p:cNvSpPr txBox="1"/>
          <p:nvPr/>
        </p:nvSpPr>
        <p:spPr>
          <a:xfrm>
            <a:off x="1483691" y="1791730"/>
            <a:ext cx="5459104" cy="1015663"/>
          </a:xfrm>
          <a:prstGeom prst="rect">
            <a:avLst/>
          </a:prstGeom>
          <a:noFill/>
          <a:ln>
            <a:solidFill>
              <a:schemeClr val="bg1"/>
            </a:solidFill>
          </a:ln>
        </p:spPr>
        <p:txBody>
          <a:bodyPr wrap="square" lIns="91440" tIns="45720" rIns="91440" bIns="45720" rtlCol="0" anchor="t">
            <a:spAutoFit/>
          </a:bodyPr>
          <a:lstStyle/>
          <a:p>
            <a:r>
              <a:rPr lang="en-US" sz="2000" b="1">
                <a:solidFill>
                  <a:schemeClr val="tx2">
                    <a:lumMod val="90000"/>
                    <a:lumOff val="10000"/>
                  </a:schemeClr>
                </a:solidFill>
                <a:cs typeface="Arial"/>
              </a:rPr>
              <a:t>Timothy Johnson, MBA</a:t>
            </a:r>
          </a:p>
          <a:p>
            <a:r>
              <a:rPr lang="en-US" sz="2000" b="1">
                <a:solidFill>
                  <a:srgbClr val="0070C0"/>
                </a:solidFill>
                <a:cs typeface="Arial"/>
              </a:rPr>
              <a:t>Chief Financial Officer</a:t>
            </a:r>
          </a:p>
          <a:p>
            <a:r>
              <a:rPr lang="en-US" sz="2000" b="1">
                <a:solidFill>
                  <a:srgbClr val="0070C0"/>
                </a:solidFill>
                <a:cs typeface="Arial"/>
              </a:rPr>
              <a:t>Nebraska Hospital Association</a:t>
            </a:r>
          </a:p>
        </p:txBody>
      </p:sp>
      <p:sp>
        <p:nvSpPr>
          <p:cNvPr id="38" name="TextBox 37">
            <a:extLst>
              <a:ext uri="{FF2B5EF4-FFF2-40B4-BE49-F238E27FC236}">
                <a16:creationId xmlns:a16="http://schemas.microsoft.com/office/drawing/2014/main" id="{221F6DF6-F83A-CED8-2A03-3999A4B4090C}"/>
              </a:ext>
            </a:extLst>
          </p:cNvPr>
          <p:cNvSpPr txBox="1"/>
          <p:nvPr/>
        </p:nvSpPr>
        <p:spPr>
          <a:xfrm>
            <a:off x="1483691" y="3315144"/>
            <a:ext cx="5149907" cy="1015663"/>
          </a:xfrm>
          <a:prstGeom prst="rect">
            <a:avLst/>
          </a:prstGeom>
          <a:noFill/>
        </p:spPr>
        <p:txBody>
          <a:bodyPr wrap="square" lIns="91440" tIns="45720" rIns="91440" bIns="45720" rtlCol="0" anchor="t">
            <a:spAutoFit/>
          </a:bodyPr>
          <a:lstStyle/>
          <a:p>
            <a:r>
              <a:rPr lang="en-US" sz="2000" b="1">
                <a:solidFill>
                  <a:schemeClr val="tx2">
                    <a:lumMod val="90000"/>
                    <a:lumOff val="10000"/>
                  </a:schemeClr>
                </a:solidFill>
                <a:latin typeface="Aptos" panose="020B0004020202020204" pitchFamily="34" charset="0"/>
                <a:cs typeface="Arial"/>
              </a:rPr>
              <a:t>Michael Feagler, FHFMA, MBA</a:t>
            </a:r>
          </a:p>
          <a:p>
            <a:r>
              <a:rPr lang="en-US" sz="2000" b="1">
                <a:solidFill>
                  <a:srgbClr val="0070C0"/>
                </a:solidFill>
                <a:latin typeface="Aptos" panose="020B0004020202020204" pitchFamily="34" charset="0"/>
                <a:cs typeface="Arial"/>
              </a:rPr>
              <a:t>Vice President, Medicaid Administration</a:t>
            </a:r>
          </a:p>
          <a:p>
            <a:r>
              <a:rPr lang="en-US" sz="2000" b="1">
                <a:solidFill>
                  <a:srgbClr val="0070C0"/>
                </a:solidFill>
                <a:latin typeface="Aptos" panose="020B0004020202020204" pitchFamily="34" charset="0"/>
                <a:cs typeface="Arial"/>
              </a:rPr>
              <a:t>Nebraska Hospital Association</a:t>
            </a:r>
          </a:p>
        </p:txBody>
      </p:sp>
      <p:sp>
        <p:nvSpPr>
          <p:cNvPr id="39" name="TextBox 38">
            <a:extLst>
              <a:ext uri="{FF2B5EF4-FFF2-40B4-BE49-F238E27FC236}">
                <a16:creationId xmlns:a16="http://schemas.microsoft.com/office/drawing/2014/main" id="{4A1744B8-3460-001C-04B2-6BC39B774D91}"/>
              </a:ext>
            </a:extLst>
          </p:cNvPr>
          <p:cNvSpPr txBox="1"/>
          <p:nvPr/>
        </p:nvSpPr>
        <p:spPr>
          <a:xfrm>
            <a:off x="1483691" y="4783357"/>
            <a:ext cx="7781459" cy="1015663"/>
          </a:xfrm>
          <a:prstGeom prst="rect">
            <a:avLst/>
          </a:prstGeom>
          <a:noFill/>
        </p:spPr>
        <p:txBody>
          <a:bodyPr wrap="square" lIns="91440" tIns="45720" rIns="91440" bIns="45720" rtlCol="0" anchor="t">
            <a:spAutoFit/>
          </a:bodyPr>
          <a:lstStyle/>
          <a:p>
            <a:r>
              <a:rPr lang="en-US" sz="2000" b="1">
                <a:solidFill>
                  <a:schemeClr val="tx2">
                    <a:lumMod val="90000"/>
                    <a:lumOff val="10000"/>
                  </a:schemeClr>
                </a:solidFill>
                <a:cs typeface="Arial"/>
              </a:rPr>
              <a:t>Christine Widman, MHA</a:t>
            </a:r>
          </a:p>
          <a:p>
            <a:r>
              <a:rPr lang="en-US" sz="2000" b="1">
                <a:solidFill>
                  <a:srgbClr val="0070C0"/>
                </a:solidFill>
                <a:cs typeface="Arial"/>
              </a:rPr>
              <a:t>Vice President, Program Operations</a:t>
            </a:r>
          </a:p>
          <a:p>
            <a:r>
              <a:rPr lang="en-US" sz="2000" b="1">
                <a:solidFill>
                  <a:srgbClr val="0070C0"/>
                </a:solidFill>
                <a:cs typeface="Arial"/>
              </a:rPr>
              <a:t>Nebraska Hospital Association</a:t>
            </a:r>
          </a:p>
        </p:txBody>
      </p:sp>
      <p:pic>
        <p:nvPicPr>
          <p:cNvPr id="25" name="Picture 24" descr="A close up of gears&#10;&#10;AI-generated content may be incorrect.">
            <a:extLst>
              <a:ext uri="{FF2B5EF4-FFF2-40B4-BE49-F238E27FC236}">
                <a16:creationId xmlns:a16="http://schemas.microsoft.com/office/drawing/2014/main" id="{3B03AB51-C412-7B72-7AB2-ADC4329AFD10}"/>
              </a:ext>
            </a:extLst>
          </p:cNvPr>
          <p:cNvPicPr>
            <a:picLocks noChangeAspect="1"/>
          </p:cNvPicPr>
          <p:nvPr/>
        </p:nvPicPr>
        <p:blipFill>
          <a:blip r:embed="rId14"/>
          <a:stretch>
            <a:fillRect/>
          </a:stretch>
        </p:blipFill>
        <p:spPr>
          <a:xfrm>
            <a:off x="7097161" y="1869799"/>
            <a:ext cx="4226204" cy="3582226"/>
          </a:xfrm>
          <a:prstGeom prst="rect">
            <a:avLst/>
          </a:prstGeom>
        </p:spPr>
      </p:pic>
    </p:spTree>
    <p:extLst>
      <p:ext uri="{BB962C8B-B14F-4D97-AF65-F5344CB8AC3E}">
        <p14:creationId xmlns:p14="http://schemas.microsoft.com/office/powerpoint/2010/main" val="1300506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E204E-68CC-55DA-445C-09F17DDA342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34C1662-7CA1-FD27-D200-299B68F62627}"/>
              </a:ext>
            </a:extLst>
          </p:cNvPr>
          <p:cNvSpPr txBox="1"/>
          <p:nvPr/>
        </p:nvSpPr>
        <p:spPr>
          <a:xfrm>
            <a:off x="453650" y="1380581"/>
            <a:ext cx="7542270" cy="459940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DHHS has stated that the cost settlements for your cost reporting period will not be included in the reconciliation process.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Their stance is due to three issues:</a:t>
            </a:r>
          </a:p>
          <a:p>
            <a:pPr marL="1028700" lvl="1" indent="-342900" defTabSz="914400">
              <a:lnSpc>
                <a:spcPct val="90000"/>
              </a:lnSpc>
              <a:spcBef>
                <a:spcPts val="1000"/>
              </a:spcBef>
              <a:buFont typeface="Courier New" panose="02070309020205020404" pitchFamily="49" charset="0"/>
              <a:buChar char="o"/>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The lag time in the calculation of the cost settlements would materially increase the amount of time it would take to complete the reconciliation process.</a:t>
            </a:r>
          </a:p>
          <a:p>
            <a:pPr marL="1028700" lvl="1" indent="-342900" defTabSz="914400">
              <a:lnSpc>
                <a:spcPct val="90000"/>
              </a:lnSpc>
              <a:spcBef>
                <a:spcPts val="1000"/>
              </a:spcBef>
              <a:buFont typeface="Courier New" panose="02070309020205020404" pitchFamily="49" charset="0"/>
              <a:buChar char="o"/>
              <a:defRPr/>
            </a:pPr>
            <a:r>
              <a:rPr lang="en-US" sz="2000">
                <a:solidFill>
                  <a:prstClr val="black"/>
                </a:solidFill>
                <a:latin typeface="Aptos" panose="02110004020202020204"/>
              </a:rPr>
              <a:t>CAH rates are routinely rebased, including the ancillary cost component, which has a material impact on the reduction of cost settlements, and shifts those dollars into the rates passed through into the interim and reconciliation data experience.</a:t>
            </a:r>
          </a:p>
          <a:p>
            <a:pPr marL="1028700" lvl="1" indent="-342900" defTabSz="914400">
              <a:lnSpc>
                <a:spcPct val="90000"/>
              </a:lnSpc>
              <a:spcBef>
                <a:spcPts val="1000"/>
              </a:spcBef>
              <a:buFont typeface="Courier New" panose="02070309020205020404" pitchFamily="49" charset="0"/>
              <a:buChar char="o"/>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The varied hospital FYE dates </a:t>
            </a:r>
            <a:r>
              <a:rPr lang="en-US" sz="2000">
                <a:solidFill>
                  <a:prstClr val="black"/>
                </a:solidFill>
                <a:latin typeface="Aptos" panose="02110004020202020204"/>
              </a:rPr>
              <a:t>would impact the ability to do reconciliations timely. </a:t>
            </a: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	</a:t>
            </a:r>
          </a:p>
          <a:p>
            <a:pPr marR="0" lvl="0" algn="l" defTabSz="914400" rtl="0" eaLnBrk="1" fontAlgn="auto" latinLnBrk="0" hangingPunct="1">
              <a:lnSpc>
                <a:spcPct val="90000"/>
              </a:lnSpc>
              <a:spcBef>
                <a:spcPts val="1000"/>
              </a:spcBef>
              <a:spcAft>
                <a:spcPts val="0"/>
              </a:spcAft>
              <a:buClrTx/>
              <a:buSzTx/>
              <a:tabLst/>
              <a:defRPr/>
            </a:pPr>
            <a:endParaRPr kumimoji="0" lang="en-US" sz="19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F6CEE66F-D258-90B9-B09C-AC26DA5F52D7}"/>
              </a:ext>
            </a:extLst>
          </p:cNvPr>
          <p:cNvSpPr txBox="1"/>
          <p:nvPr/>
        </p:nvSpPr>
        <p:spPr>
          <a:xfrm>
            <a:off x="738701" y="475458"/>
            <a:ext cx="1053171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4000" b="1">
                <a:solidFill>
                  <a:srgbClr val="1E3262"/>
                </a:solidFill>
                <a:latin typeface="Bebas Neue"/>
              </a:rPr>
              <a:t>Reconciliation process</a:t>
            </a:r>
          </a:p>
        </p:txBody>
      </p:sp>
      <p:pic>
        <p:nvPicPr>
          <p:cNvPr id="3" name="Content Placeholder 4" descr="Icon&#10;&#10;Description automatically generated">
            <a:extLst>
              <a:ext uri="{FF2B5EF4-FFF2-40B4-BE49-F238E27FC236}">
                <a16:creationId xmlns:a16="http://schemas.microsoft.com/office/drawing/2014/main" id="{F3C8A916-6359-FECE-33E0-6AEF40D681DE}"/>
              </a:ext>
            </a:extLst>
          </p:cNvPr>
          <p:cNvPicPr>
            <a:picLocks noChangeAspect="1"/>
          </p:cNvPicPr>
          <p:nvPr/>
        </p:nvPicPr>
        <p:blipFill>
          <a:blip r:embed="rId3"/>
          <a:stretch>
            <a:fillRect/>
          </a:stretch>
        </p:blipFill>
        <p:spPr>
          <a:xfrm>
            <a:off x="9093202" y="6121400"/>
            <a:ext cx="2865665" cy="572446"/>
          </a:xfrm>
          <a:prstGeom prst="rect">
            <a:avLst/>
          </a:prstGeom>
        </p:spPr>
      </p:pic>
      <p:pic>
        <p:nvPicPr>
          <p:cNvPr id="4" name="Picture 3" descr="Team working together in the office">
            <a:extLst>
              <a:ext uri="{FF2B5EF4-FFF2-40B4-BE49-F238E27FC236}">
                <a16:creationId xmlns:a16="http://schemas.microsoft.com/office/drawing/2014/main" id="{06889FD9-6D9B-EFE4-59D0-79832D469B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2961" y="2304073"/>
            <a:ext cx="2529840" cy="2714967"/>
          </a:xfrm>
          <a:prstGeom prst="rect">
            <a:avLst/>
          </a:prstGeom>
        </p:spPr>
      </p:pic>
    </p:spTree>
    <p:extLst>
      <p:ext uri="{BB962C8B-B14F-4D97-AF65-F5344CB8AC3E}">
        <p14:creationId xmlns:p14="http://schemas.microsoft.com/office/powerpoint/2010/main" val="2943005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7194" y="0"/>
            <a:ext cx="141393" cy="34290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sz="1200"/>
            </a:p>
          </p:txBody>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6" name="TextBox 6"/>
          <p:cNvSpPr txBox="1"/>
          <p:nvPr/>
        </p:nvSpPr>
        <p:spPr>
          <a:xfrm rot="-5400000">
            <a:off x="-508607" y="4403203"/>
            <a:ext cx="2649753" cy="304635"/>
          </a:xfrm>
          <a:prstGeom prst="rect">
            <a:avLst/>
          </a:prstGeom>
        </p:spPr>
        <p:txBody>
          <a:bodyPr lIns="0" tIns="0" rIns="0" bIns="0" rtlCol="0" anchor="t">
            <a:spAutoFit/>
          </a:bodyPr>
          <a:lstStyle/>
          <a:p>
            <a:pPr>
              <a:lnSpc>
                <a:spcPts val="2613"/>
              </a:lnSpc>
            </a:pPr>
            <a:r>
              <a:rPr lang="en-US" sz="1867">
                <a:solidFill>
                  <a:srgbClr val="0070C0"/>
                </a:solidFill>
                <a:latin typeface="Montserrat Classic"/>
              </a:rPr>
              <a:t>nebraskahospitals.org</a:t>
            </a: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85806" y="6078754"/>
            <a:ext cx="1838897" cy="274853"/>
          </a:xfrm>
          <a:prstGeom prst="rect">
            <a:avLst/>
          </a:prstGeom>
        </p:spPr>
      </p:pic>
      <p:grpSp>
        <p:nvGrpSpPr>
          <p:cNvPr id="12" name="Group 21">
            <a:extLst>
              <a:ext uri="{FF2B5EF4-FFF2-40B4-BE49-F238E27FC236}">
                <a16:creationId xmlns:a16="http://schemas.microsoft.com/office/drawing/2014/main" id="{AAB72344-EAB7-31F0-D87D-434C17B3FDFE}"/>
              </a:ext>
            </a:extLst>
          </p:cNvPr>
          <p:cNvGrpSpPr/>
          <p:nvPr/>
        </p:nvGrpSpPr>
        <p:grpSpPr>
          <a:xfrm>
            <a:off x="9885806" y="6456144"/>
            <a:ext cx="1838897" cy="31750"/>
            <a:chOff x="0" y="0"/>
            <a:chExt cx="726478" cy="12543"/>
          </a:xfrm>
        </p:grpSpPr>
        <p:sp>
          <p:nvSpPr>
            <p:cNvPr id="13" name="Freeform 22">
              <a:extLst>
                <a:ext uri="{FF2B5EF4-FFF2-40B4-BE49-F238E27FC236}">
                  <a16:creationId xmlns:a16="http://schemas.microsoft.com/office/drawing/2014/main" id="{26ED445C-C7F9-161C-346A-1CCE0BD57336}"/>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sz="1200"/>
            </a:p>
          </p:txBody>
        </p:sp>
        <p:sp>
          <p:nvSpPr>
            <p:cNvPr id="14" name="TextBox 23">
              <a:extLst>
                <a:ext uri="{FF2B5EF4-FFF2-40B4-BE49-F238E27FC236}">
                  <a16:creationId xmlns:a16="http://schemas.microsoft.com/office/drawing/2014/main" id="{FB04CB9D-C596-83C8-AADD-483F43B417D7}"/>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TextBox 14">
            <a:extLst>
              <a:ext uri="{FF2B5EF4-FFF2-40B4-BE49-F238E27FC236}">
                <a16:creationId xmlns:a16="http://schemas.microsoft.com/office/drawing/2014/main" id="{1B9452D3-8F11-C735-50F6-1AF7D496F032}"/>
              </a:ext>
            </a:extLst>
          </p:cNvPr>
          <p:cNvSpPr txBox="1"/>
          <p:nvPr/>
        </p:nvSpPr>
        <p:spPr>
          <a:xfrm>
            <a:off x="1828699" y="2395566"/>
            <a:ext cx="8534601" cy="3683188"/>
          </a:xfrm>
          <a:prstGeom prst="rect">
            <a:avLst/>
          </a:prstGeom>
          <a:noFill/>
        </p:spPr>
        <p:txBody>
          <a:bodyPr wrap="square" rtlCol="0">
            <a:spAutoFit/>
          </a:bodyPr>
          <a:lstStyle/>
          <a:p>
            <a:r>
              <a:rPr lang="en-US" sz="2667" b="1">
                <a:solidFill>
                  <a:srgbClr val="002060"/>
                </a:solidFill>
                <a:latin typeface="Aptos Black" panose="020B0004020202020204" pitchFamily="34" charset="0"/>
              </a:rPr>
              <a:t>CONTACT INFO:</a:t>
            </a:r>
          </a:p>
          <a:p>
            <a:endParaRPr lang="en-US" sz="2667" b="1">
              <a:solidFill>
                <a:srgbClr val="002060"/>
              </a:solidFill>
              <a:latin typeface="Arial Rounded MT Bold" panose="020F0704030504030204" pitchFamily="34" charset="0"/>
            </a:endParaRPr>
          </a:p>
          <a:p>
            <a:r>
              <a:rPr lang="en-US" sz="1867" b="1">
                <a:solidFill>
                  <a:srgbClr val="002060"/>
                </a:solidFill>
                <a:latin typeface="Aptos" panose="020B0004020202020204" pitchFamily="34" charset="0"/>
              </a:rPr>
              <a:t>Tim Johnson</a:t>
            </a:r>
          </a:p>
          <a:p>
            <a:r>
              <a:rPr lang="en-US" sz="1333">
                <a:solidFill>
                  <a:srgbClr val="002060"/>
                </a:solidFill>
                <a:latin typeface="Aptos" panose="020B0004020202020204" pitchFamily="34" charset="0"/>
              </a:rPr>
              <a:t>(303) 589-9350</a:t>
            </a:r>
          </a:p>
          <a:p>
            <a:r>
              <a:rPr lang="en-US" sz="1200">
                <a:solidFill>
                  <a:srgbClr val="25B1DD"/>
                </a:solidFill>
                <a:latin typeface="Aptos" panose="020B0004020202020204" pitchFamily="34" charset="0"/>
                <a:hlinkClick r:id="rId4">
                  <a:extLst>
                    <a:ext uri="{A12FA001-AC4F-418D-AE19-62706E023703}">
                      <ahyp:hlinkClr xmlns:ahyp="http://schemas.microsoft.com/office/drawing/2018/hyperlinkcolor" val="tx"/>
                    </a:ext>
                  </a:extLst>
                </a:hlinkClick>
              </a:rPr>
              <a:t>tjohnson@nebraskahospitals.org</a:t>
            </a:r>
            <a:r>
              <a:rPr lang="en-US" sz="1200">
                <a:solidFill>
                  <a:srgbClr val="25B1DD"/>
                </a:solidFill>
                <a:latin typeface="Aptos" panose="020B0004020202020204" pitchFamily="34" charset="0"/>
              </a:rPr>
              <a:t> </a:t>
            </a:r>
          </a:p>
          <a:p>
            <a:endParaRPr lang="en-US" sz="1200">
              <a:solidFill>
                <a:srgbClr val="002060"/>
              </a:solidFill>
              <a:latin typeface="Aptos" panose="020B0004020202020204" pitchFamily="34" charset="0"/>
            </a:endParaRPr>
          </a:p>
          <a:p>
            <a:r>
              <a:rPr lang="en-US" sz="1867" b="1">
                <a:solidFill>
                  <a:srgbClr val="002060"/>
                </a:solidFill>
                <a:latin typeface="Aptos" panose="020B0004020202020204" pitchFamily="34" charset="0"/>
              </a:rPr>
              <a:t>Mike Feagler</a:t>
            </a:r>
          </a:p>
          <a:p>
            <a:r>
              <a:rPr lang="en-US" sz="1333">
                <a:solidFill>
                  <a:srgbClr val="002060"/>
                </a:solidFill>
                <a:latin typeface="Aptos" panose="020B0004020202020204" pitchFamily="34" charset="0"/>
              </a:rPr>
              <a:t>(402) 937-3154</a:t>
            </a:r>
          </a:p>
          <a:p>
            <a:r>
              <a:rPr lang="en-US" sz="1200">
                <a:solidFill>
                  <a:srgbClr val="25B1DD"/>
                </a:solidFill>
                <a:latin typeface="Aptos" panose="020B0004020202020204" pitchFamily="34" charset="0"/>
                <a:hlinkClick r:id="rId5">
                  <a:extLst>
                    <a:ext uri="{A12FA001-AC4F-418D-AE19-62706E023703}">
                      <ahyp:hlinkClr xmlns:ahyp="http://schemas.microsoft.com/office/drawing/2018/hyperlinkcolor" val="tx"/>
                    </a:ext>
                  </a:extLst>
                </a:hlinkClick>
              </a:rPr>
              <a:t>mfeagler@nebraskahospitals.org</a:t>
            </a:r>
            <a:endParaRPr lang="en-US" sz="1200">
              <a:solidFill>
                <a:srgbClr val="25B1DD"/>
              </a:solidFill>
              <a:latin typeface="Aptos" panose="020B0004020202020204" pitchFamily="34" charset="0"/>
            </a:endParaRPr>
          </a:p>
          <a:p>
            <a:endParaRPr lang="en-US" sz="1200">
              <a:solidFill>
                <a:srgbClr val="002060"/>
              </a:solidFill>
              <a:latin typeface="Aptos" panose="020B0004020202020204" pitchFamily="34" charset="0"/>
            </a:endParaRPr>
          </a:p>
          <a:p>
            <a:r>
              <a:rPr lang="en-US" sz="1867" b="1">
                <a:solidFill>
                  <a:srgbClr val="002060"/>
                </a:solidFill>
                <a:latin typeface="Aptos" panose="020B0004020202020204" pitchFamily="34" charset="0"/>
              </a:rPr>
              <a:t>Christine Widman</a:t>
            </a:r>
          </a:p>
          <a:p>
            <a:r>
              <a:rPr lang="en-US" sz="1333">
                <a:solidFill>
                  <a:srgbClr val="002060"/>
                </a:solidFill>
                <a:latin typeface="Aptos" panose="020B0004020202020204" pitchFamily="34" charset="0"/>
              </a:rPr>
              <a:t>(402) 356-5519</a:t>
            </a:r>
          </a:p>
          <a:p>
            <a:r>
              <a:rPr lang="en-US" sz="1200">
                <a:solidFill>
                  <a:srgbClr val="25B1DD"/>
                </a:solidFill>
                <a:latin typeface="Aptos" panose="020B0004020202020204" pitchFamily="34" charset="0"/>
                <a:hlinkClick r:id="rId6">
                  <a:extLst>
                    <a:ext uri="{A12FA001-AC4F-418D-AE19-62706E023703}">
                      <ahyp:hlinkClr xmlns:ahyp="http://schemas.microsoft.com/office/drawing/2018/hyperlinkcolor" val="tx"/>
                    </a:ext>
                  </a:extLst>
                </a:hlinkClick>
              </a:rPr>
              <a:t>cwidman@nebraskahospitals.org</a:t>
            </a:r>
            <a:r>
              <a:rPr lang="en-US" sz="1200">
                <a:solidFill>
                  <a:srgbClr val="25B1DD"/>
                </a:solidFill>
                <a:latin typeface="Aptos" panose="020B0004020202020204" pitchFamily="34" charset="0"/>
              </a:rPr>
              <a:t> </a:t>
            </a:r>
          </a:p>
          <a:p>
            <a:endParaRPr lang="en-US" sz="1200">
              <a:solidFill>
                <a:srgbClr val="002060"/>
              </a:solidFill>
              <a:latin typeface="Arial Rounded MT Bold" panose="020F0704030504030204" pitchFamily="34" charset="0"/>
            </a:endParaRPr>
          </a:p>
          <a:p>
            <a:endParaRPr lang="en-US" sz="1200">
              <a:solidFill>
                <a:srgbClr val="002060"/>
              </a:solidFill>
              <a:latin typeface="Arial Rounded MT Bold" panose="020F0704030504030204" pitchFamily="34" charset="0"/>
            </a:endParaRPr>
          </a:p>
        </p:txBody>
      </p:sp>
      <p:sp>
        <p:nvSpPr>
          <p:cNvPr id="7" name="TextBox 6">
            <a:extLst>
              <a:ext uri="{FF2B5EF4-FFF2-40B4-BE49-F238E27FC236}">
                <a16:creationId xmlns:a16="http://schemas.microsoft.com/office/drawing/2014/main" id="{3C3597F4-2360-3CE9-2C30-7E501DFFB491}"/>
              </a:ext>
            </a:extLst>
          </p:cNvPr>
          <p:cNvSpPr txBox="1"/>
          <p:nvPr/>
        </p:nvSpPr>
        <p:spPr>
          <a:xfrm>
            <a:off x="527844" y="313069"/>
            <a:ext cx="11407518" cy="769441"/>
          </a:xfrm>
          <a:prstGeom prst="rect">
            <a:avLst/>
          </a:prstGeom>
          <a:noFill/>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4400" b="1">
                <a:solidFill>
                  <a:srgbClr val="1E3262"/>
                </a:solidFill>
                <a:latin typeface="Bebas Neue"/>
              </a:rPr>
              <a:t>Questions?</a:t>
            </a:r>
            <a:endParaRPr lang="en-US" sz="4400" b="1">
              <a:solidFill>
                <a:srgbClr val="1E3262"/>
              </a:solidFill>
              <a:latin typeface="Bebas Neue" panose="020B0606020202050201"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5EDE7-71F5-99D4-78EA-2475AC44C5D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CFD6179-F16A-CAB6-ABF3-5F8E4AFA1572}"/>
              </a:ext>
            </a:extLst>
          </p:cNvPr>
          <p:cNvGrpSpPr/>
          <p:nvPr/>
        </p:nvGrpSpPr>
        <p:grpSpPr>
          <a:xfrm>
            <a:off x="609600" y="660381"/>
            <a:ext cx="10820400" cy="5486400"/>
            <a:chOff x="0" y="0"/>
            <a:chExt cx="4274726" cy="2167467"/>
          </a:xfrm>
        </p:grpSpPr>
        <p:sp>
          <p:nvSpPr>
            <p:cNvPr id="3" name="Freeform 3">
              <a:extLst>
                <a:ext uri="{FF2B5EF4-FFF2-40B4-BE49-F238E27FC236}">
                  <a16:creationId xmlns:a16="http://schemas.microsoft.com/office/drawing/2014/main" id="{178439D6-703B-6F05-70D3-EB4415DDB158}"/>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1E326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609570"/>
              <a:endParaRPr lang="en-US" sz="800">
                <a:solidFill>
                  <a:prstClr val="black"/>
                </a:solidFill>
                <a:latin typeface="Aptos" panose="02110004020202020204"/>
              </a:endParaRPr>
            </a:p>
          </p:txBody>
        </p:sp>
        <p:sp>
          <p:nvSpPr>
            <p:cNvPr id="4" name="TextBox 4">
              <a:extLst>
                <a:ext uri="{FF2B5EF4-FFF2-40B4-BE49-F238E27FC236}">
                  <a16:creationId xmlns:a16="http://schemas.microsoft.com/office/drawing/2014/main" id="{D815F96F-8687-547D-C645-71D48A971D3F}"/>
                </a:ext>
              </a:extLst>
            </p:cNvPr>
            <p:cNvSpPr txBox="1"/>
            <p:nvPr/>
          </p:nvSpPr>
          <p:spPr>
            <a:xfrm>
              <a:off x="0" y="-38100"/>
              <a:ext cx="4274726" cy="2205567"/>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609570">
                <a:lnSpc>
                  <a:spcPts val="1773"/>
                </a:lnSpc>
                <a:spcBef>
                  <a:spcPct val="0"/>
                </a:spcBef>
              </a:pPr>
              <a:endParaRPr sz="800">
                <a:solidFill>
                  <a:prstClr val="black"/>
                </a:solidFill>
                <a:latin typeface="Aptos" panose="02110004020202020204"/>
              </a:endParaRPr>
            </a:p>
          </p:txBody>
        </p:sp>
      </p:grpSp>
      <p:sp>
        <p:nvSpPr>
          <p:cNvPr id="5" name="Freeform 5">
            <a:extLst>
              <a:ext uri="{FF2B5EF4-FFF2-40B4-BE49-F238E27FC236}">
                <a16:creationId xmlns:a16="http://schemas.microsoft.com/office/drawing/2014/main" id="{469DEB98-B481-EC57-78DB-A255A4707D8D}"/>
              </a:ext>
            </a:extLst>
          </p:cNvPr>
          <p:cNvSpPr/>
          <p:nvPr/>
        </p:nvSpPr>
        <p:spPr>
          <a:xfrm>
            <a:off x="1320800" y="-62683"/>
            <a:ext cx="2642426" cy="1446128"/>
          </a:xfrm>
          <a:custGeom>
            <a:avLst/>
            <a:gdLst/>
            <a:ahLst/>
            <a:cxnLst/>
            <a:rect l="l" t="t" r="r" b="b"/>
            <a:pathLst>
              <a:path w="3963639" h="2169192">
                <a:moveTo>
                  <a:pt x="0" y="0"/>
                </a:moveTo>
                <a:lnTo>
                  <a:pt x="3963639" y="0"/>
                </a:lnTo>
                <a:lnTo>
                  <a:pt x="3963639" y="2169191"/>
                </a:lnTo>
                <a:lnTo>
                  <a:pt x="0" y="21691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609570"/>
            <a:endParaRPr lang="en-US" sz="800">
              <a:solidFill>
                <a:prstClr val="black"/>
              </a:solidFill>
              <a:latin typeface="Aptos" panose="02110004020202020204"/>
            </a:endParaRPr>
          </a:p>
        </p:txBody>
      </p:sp>
      <p:sp>
        <p:nvSpPr>
          <p:cNvPr id="6" name="Freeform 6">
            <a:extLst>
              <a:ext uri="{FF2B5EF4-FFF2-40B4-BE49-F238E27FC236}">
                <a16:creationId xmlns:a16="http://schemas.microsoft.com/office/drawing/2014/main" id="{3266A696-5B8F-E28B-4469-3A5A6F4F9234}"/>
              </a:ext>
            </a:extLst>
          </p:cNvPr>
          <p:cNvSpPr/>
          <p:nvPr/>
        </p:nvSpPr>
        <p:spPr>
          <a:xfrm>
            <a:off x="-1055810" y="4549668"/>
            <a:ext cx="2465165" cy="1349117"/>
          </a:xfrm>
          <a:custGeom>
            <a:avLst/>
            <a:gdLst/>
            <a:ahLst/>
            <a:cxnLst/>
            <a:rect l="l" t="t" r="r" b="b"/>
            <a:pathLst>
              <a:path w="3697747" h="2023676">
                <a:moveTo>
                  <a:pt x="0" y="0"/>
                </a:moveTo>
                <a:lnTo>
                  <a:pt x="3697747" y="0"/>
                </a:lnTo>
                <a:lnTo>
                  <a:pt x="3697747" y="2023676"/>
                </a:lnTo>
                <a:lnTo>
                  <a:pt x="0" y="20236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609570"/>
            <a:endParaRPr lang="en-US" sz="800">
              <a:solidFill>
                <a:prstClr val="black"/>
              </a:solidFill>
              <a:latin typeface="Aptos" panose="02110004020202020204"/>
            </a:endParaRPr>
          </a:p>
        </p:txBody>
      </p:sp>
      <p:sp>
        <p:nvSpPr>
          <p:cNvPr id="7" name="Freeform 7">
            <a:extLst>
              <a:ext uri="{FF2B5EF4-FFF2-40B4-BE49-F238E27FC236}">
                <a16:creationId xmlns:a16="http://schemas.microsoft.com/office/drawing/2014/main" id="{14FC4ADD-6CA1-16B9-D879-4329CAEBD305}"/>
              </a:ext>
            </a:extLst>
          </p:cNvPr>
          <p:cNvSpPr/>
          <p:nvPr/>
        </p:nvSpPr>
        <p:spPr>
          <a:xfrm>
            <a:off x="4667127" y="5308602"/>
            <a:ext cx="2835267" cy="680619"/>
          </a:xfrm>
          <a:custGeom>
            <a:avLst/>
            <a:gdLst/>
            <a:ahLst/>
            <a:cxnLst/>
            <a:rect l="l" t="t" r="r" b="b"/>
            <a:pathLst>
              <a:path w="4252900" h="1020929">
                <a:moveTo>
                  <a:pt x="0" y="0"/>
                </a:moveTo>
                <a:lnTo>
                  <a:pt x="4252900" y="0"/>
                </a:lnTo>
                <a:lnTo>
                  <a:pt x="4252900" y="1020929"/>
                </a:lnTo>
                <a:lnTo>
                  <a:pt x="0" y="1020929"/>
                </a:lnTo>
                <a:lnTo>
                  <a:pt x="0" y="0"/>
                </a:lnTo>
                <a:close/>
              </a:path>
            </a:pathLst>
          </a:custGeom>
          <a:blipFill>
            <a:blip r:embed="rId7"/>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609570"/>
            <a:endParaRPr lang="en-US" sz="800">
              <a:solidFill>
                <a:prstClr val="black"/>
              </a:solidFill>
              <a:latin typeface="Aptos" panose="02110004020202020204"/>
            </a:endParaRPr>
          </a:p>
        </p:txBody>
      </p:sp>
      <p:sp>
        <p:nvSpPr>
          <p:cNvPr id="8" name="TextBox 8">
            <a:extLst>
              <a:ext uri="{FF2B5EF4-FFF2-40B4-BE49-F238E27FC236}">
                <a16:creationId xmlns:a16="http://schemas.microsoft.com/office/drawing/2014/main" id="{F2DF117A-4B56-CA14-7B28-254B55F7EFA9}"/>
              </a:ext>
            </a:extLst>
          </p:cNvPr>
          <p:cNvSpPr txBox="1"/>
          <p:nvPr/>
        </p:nvSpPr>
        <p:spPr>
          <a:xfrm>
            <a:off x="609600" y="2579853"/>
            <a:ext cx="10718800" cy="144655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609570"/>
            <a:r>
              <a:rPr lang="en-US" sz="5400" dirty="0">
                <a:solidFill>
                  <a:srgbClr val="FFFFFF"/>
                </a:solidFill>
                <a:latin typeface="Bebas Neue"/>
                <a:ea typeface="Bebas Neue Bold"/>
                <a:cs typeface="Bebas Neue Bold"/>
              </a:rPr>
              <a:t>Medicare prior authorizations</a:t>
            </a:r>
          </a:p>
          <a:p>
            <a:pPr algn="ctr" defTabSz="609570"/>
            <a:r>
              <a:rPr lang="en-US" sz="4000" dirty="0">
                <a:solidFill>
                  <a:srgbClr val="FFFFFF"/>
                </a:solidFill>
                <a:latin typeface="Bebas Neue"/>
                <a:ea typeface="Bebas Neue Bold"/>
                <a:cs typeface="Bebas Neue Bold"/>
              </a:rPr>
              <a:t>The wiser model</a:t>
            </a:r>
          </a:p>
        </p:txBody>
      </p:sp>
      <p:sp>
        <p:nvSpPr>
          <p:cNvPr id="10" name="Freeform 10">
            <a:extLst>
              <a:ext uri="{FF2B5EF4-FFF2-40B4-BE49-F238E27FC236}">
                <a16:creationId xmlns:a16="http://schemas.microsoft.com/office/drawing/2014/main" id="{01C2A0F3-2FA6-4D3C-0438-2E96B366BF71}"/>
              </a:ext>
            </a:extLst>
          </p:cNvPr>
          <p:cNvSpPr/>
          <p:nvPr/>
        </p:nvSpPr>
        <p:spPr>
          <a:xfrm>
            <a:off x="10505461" y="511311"/>
            <a:ext cx="2315023" cy="1266949"/>
          </a:xfrm>
          <a:custGeom>
            <a:avLst/>
            <a:gdLst/>
            <a:ahLst/>
            <a:cxnLst/>
            <a:rect l="l" t="t" r="r" b="b"/>
            <a:pathLst>
              <a:path w="3472535" h="1900424">
                <a:moveTo>
                  <a:pt x="0" y="0"/>
                </a:moveTo>
                <a:lnTo>
                  <a:pt x="3472536" y="0"/>
                </a:lnTo>
                <a:lnTo>
                  <a:pt x="3472536" y="1900424"/>
                </a:lnTo>
                <a:lnTo>
                  <a:pt x="0" y="19004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609570"/>
            <a:endParaRPr lang="en-US" sz="800">
              <a:solidFill>
                <a:prstClr val="black"/>
              </a:solidFill>
              <a:latin typeface="Aptos" panose="02110004020202020204"/>
            </a:endParaRPr>
          </a:p>
        </p:txBody>
      </p:sp>
      <p:sp>
        <p:nvSpPr>
          <p:cNvPr id="11" name="Freeform 11">
            <a:extLst>
              <a:ext uri="{FF2B5EF4-FFF2-40B4-BE49-F238E27FC236}">
                <a16:creationId xmlns:a16="http://schemas.microsoft.com/office/drawing/2014/main" id="{FE1B00CB-7455-A997-FFDF-5BDB722E2B8A}"/>
              </a:ext>
            </a:extLst>
          </p:cNvPr>
          <p:cNvSpPr/>
          <p:nvPr/>
        </p:nvSpPr>
        <p:spPr>
          <a:xfrm>
            <a:off x="8331812" y="5715466"/>
            <a:ext cx="2299757" cy="1258594"/>
          </a:xfrm>
          <a:custGeom>
            <a:avLst/>
            <a:gdLst/>
            <a:ahLst/>
            <a:cxnLst/>
            <a:rect l="l" t="t" r="r" b="b"/>
            <a:pathLst>
              <a:path w="3449635" h="1887891">
                <a:moveTo>
                  <a:pt x="0" y="0"/>
                </a:moveTo>
                <a:lnTo>
                  <a:pt x="3449635" y="0"/>
                </a:lnTo>
                <a:lnTo>
                  <a:pt x="3449635" y="1887891"/>
                </a:lnTo>
                <a:lnTo>
                  <a:pt x="0" y="18878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609570"/>
            <a:endParaRPr lang="en-US" sz="800">
              <a:solidFill>
                <a:prstClr val="black"/>
              </a:solidFill>
              <a:latin typeface="Aptos" panose="02110004020202020204"/>
            </a:endParaRPr>
          </a:p>
        </p:txBody>
      </p:sp>
    </p:spTree>
    <p:extLst>
      <p:ext uri="{BB962C8B-B14F-4D97-AF65-F5344CB8AC3E}">
        <p14:creationId xmlns:p14="http://schemas.microsoft.com/office/powerpoint/2010/main" val="287430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98A-CAB9-24BA-41E5-E0EDE90F5C8B}"/>
            </a:ext>
          </a:extLst>
        </p:cNvPr>
        <p:cNvGrpSpPr/>
        <p:nvPr/>
      </p:nvGrpSpPr>
      <p:grpSpPr>
        <a:xfrm>
          <a:off x="0" y="0"/>
          <a:ext cx="0" cy="0"/>
          <a:chOff x="0" y="0"/>
          <a:chExt cx="0" cy="0"/>
        </a:xfrm>
      </p:grpSpPr>
      <p:sp>
        <p:nvSpPr>
          <p:cNvPr id="24" name="object 24">
            <a:extLst>
              <a:ext uri="{FF2B5EF4-FFF2-40B4-BE49-F238E27FC236}">
                <a16:creationId xmlns:a16="http://schemas.microsoft.com/office/drawing/2014/main" id="{615E2055-3B90-EE4F-5EA0-F89767305FD0}"/>
              </a:ext>
            </a:extLst>
          </p:cNvPr>
          <p:cNvSpPr txBox="1"/>
          <p:nvPr/>
        </p:nvSpPr>
        <p:spPr>
          <a:xfrm>
            <a:off x="837018" y="2128760"/>
            <a:ext cx="7266766" cy="3801896"/>
          </a:xfrm>
          <a:prstGeom prst="rect">
            <a:avLst/>
          </a:prstGeom>
        </p:spPr>
        <p:txBody>
          <a:bodyPr vert="horz" wrap="square" lIns="0" tIns="8467"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236867" marR="752513" indent="-228611" defTabSz="609570">
              <a:spcBef>
                <a:spcPts val="67"/>
              </a:spcBef>
              <a:buFont typeface="Arial" panose="020B0604020202020204" pitchFamily="34" charset="0"/>
              <a:buChar char="•"/>
            </a:pPr>
            <a:r>
              <a:rPr lang="en-US" sz="1600" dirty="0">
                <a:solidFill>
                  <a:prstClr val="black"/>
                </a:solidFill>
                <a:latin typeface="Calibri"/>
                <a:ea typeface="Calibri"/>
                <a:cs typeface="Calibri"/>
              </a:rPr>
              <a:t>On January 1, 2026, CMS is expected to roll out the new prior authorization process for traditional Medicare patients – </a:t>
            </a:r>
            <a:r>
              <a:rPr lang="en-US" sz="1600" b="1" dirty="0">
                <a:solidFill>
                  <a:prstClr val="black"/>
                </a:solidFill>
                <a:latin typeface="Calibri"/>
                <a:ea typeface="Calibri"/>
                <a:cs typeface="Calibri"/>
              </a:rPr>
              <a:t>The </a:t>
            </a:r>
            <a:r>
              <a:rPr lang="en-US" sz="1600" b="1" dirty="0" err="1">
                <a:solidFill>
                  <a:prstClr val="black"/>
                </a:solidFill>
                <a:latin typeface="Calibri"/>
                <a:ea typeface="Calibri"/>
                <a:cs typeface="Calibri"/>
              </a:rPr>
              <a:t>WISeR</a:t>
            </a:r>
            <a:r>
              <a:rPr lang="en-US" sz="1600" b="1" dirty="0">
                <a:solidFill>
                  <a:prstClr val="black"/>
                </a:solidFill>
                <a:latin typeface="Calibri"/>
                <a:ea typeface="Calibri"/>
                <a:cs typeface="Calibri"/>
              </a:rPr>
              <a:t> Model.</a:t>
            </a:r>
            <a:br>
              <a:rPr lang="en-US" sz="1600" b="1" dirty="0">
                <a:solidFill>
                  <a:prstClr val="black"/>
                </a:solidFill>
                <a:latin typeface="Calibri"/>
              </a:rPr>
            </a:br>
            <a:endParaRPr lang="en-US" dirty="0">
              <a:solidFill>
                <a:prstClr val="black"/>
              </a:solidFill>
              <a:latin typeface="Calibri"/>
              <a:ea typeface="Calibri"/>
              <a:cs typeface="Calibri"/>
            </a:endParaRPr>
          </a:p>
          <a:p>
            <a:pPr marL="236867" marR="752513" indent="-228611" defTabSz="609570">
              <a:spcBef>
                <a:spcPts val="67"/>
              </a:spcBef>
              <a:buFont typeface="Arial" panose="020B0604020202020204" pitchFamily="34" charset="0"/>
              <a:buChar char="•"/>
            </a:pPr>
            <a:r>
              <a:rPr lang="en-US" sz="1600" dirty="0">
                <a:solidFill>
                  <a:prstClr val="black"/>
                </a:solidFill>
                <a:latin typeface="Calibri"/>
                <a:ea typeface="Calibri"/>
                <a:cs typeface="Calibri"/>
              </a:rPr>
              <a:t>The Wasteful</a:t>
            </a:r>
            <a:r>
              <a:rPr lang="en-US" sz="1600" dirty="0">
                <a:solidFill>
                  <a:prstClr val="black"/>
                </a:solidFill>
                <a:latin typeface="Calibri"/>
                <a:ea typeface="+mn-lt"/>
                <a:cs typeface="+mn-lt"/>
              </a:rPr>
              <a:t> and Inappropriate Service Reduction (</a:t>
            </a:r>
            <a:r>
              <a:rPr lang="en-US" sz="1600" dirty="0" err="1">
                <a:solidFill>
                  <a:prstClr val="black"/>
                </a:solidFill>
                <a:latin typeface="Calibri"/>
                <a:ea typeface="+mn-lt"/>
                <a:cs typeface="+mn-lt"/>
              </a:rPr>
              <a:t>WISeR</a:t>
            </a:r>
            <a:r>
              <a:rPr lang="en-US" sz="1600" dirty="0">
                <a:solidFill>
                  <a:prstClr val="black"/>
                </a:solidFill>
                <a:latin typeface="Calibri"/>
                <a:ea typeface="+mn-lt"/>
                <a:cs typeface="+mn-lt"/>
              </a:rPr>
              <a:t>) Model is initially designed to "implement and streamline the prior authorization process for select items and services that may be fraudulent, and wasteful, or of low-value to beneficiaries in original Medicare".</a:t>
            </a:r>
            <a:br>
              <a:rPr lang="en-US" sz="1600" dirty="0">
                <a:solidFill>
                  <a:prstClr val="black"/>
                </a:solidFill>
                <a:latin typeface="Calibri"/>
                <a:ea typeface="+mn-lt"/>
                <a:cs typeface="+mn-lt"/>
              </a:rPr>
            </a:br>
            <a:endParaRPr lang="en-US" dirty="0">
              <a:solidFill>
                <a:prstClr val="black"/>
              </a:solidFill>
              <a:latin typeface="Calibri"/>
              <a:ea typeface="+mn-lt"/>
              <a:cs typeface="+mn-lt"/>
            </a:endParaRPr>
          </a:p>
          <a:p>
            <a:pPr marL="236867" marR="752513" indent="-228611" defTabSz="609570">
              <a:spcBef>
                <a:spcPts val="67"/>
              </a:spcBef>
              <a:buFont typeface="Arial" panose="020B0604020202020204" pitchFamily="34" charset="0"/>
              <a:buChar char="•"/>
            </a:pPr>
            <a:r>
              <a:rPr lang="en-US" sz="1600" dirty="0">
                <a:solidFill>
                  <a:prstClr val="black"/>
                </a:solidFill>
                <a:latin typeface="Calibri"/>
                <a:ea typeface="+mn-lt"/>
                <a:cs typeface="+mn-lt"/>
              </a:rPr>
              <a:t>The Wiser Model will bake in discrete clinical requirements that are conditions of payment from existing NCDs, LCDs and other related sub-regulatory sources into the prior authorization process.</a:t>
            </a:r>
            <a:br>
              <a:rPr lang="en-US" sz="1600" dirty="0">
                <a:solidFill>
                  <a:prstClr val="black"/>
                </a:solidFill>
                <a:latin typeface="Calibri"/>
                <a:ea typeface="+mn-lt"/>
                <a:cs typeface="+mn-lt"/>
              </a:rPr>
            </a:br>
            <a:endParaRPr lang="en-US" dirty="0">
              <a:solidFill>
                <a:prstClr val="black"/>
              </a:solidFill>
              <a:latin typeface="Calibri"/>
              <a:ea typeface="+mn-lt"/>
              <a:cs typeface="+mn-lt"/>
            </a:endParaRPr>
          </a:p>
          <a:p>
            <a:pPr marL="236867" marR="752513" indent="-228611" defTabSz="609570">
              <a:spcBef>
                <a:spcPts val="67"/>
              </a:spcBef>
              <a:buFont typeface="Arial" panose="020B0604020202020204" pitchFamily="34" charset="0"/>
              <a:buChar char="•"/>
            </a:pPr>
            <a:r>
              <a:rPr lang="en-US" sz="1600" dirty="0">
                <a:solidFill>
                  <a:prstClr val="black"/>
                </a:solidFill>
                <a:latin typeface="Calibri"/>
                <a:ea typeface="+mn-lt"/>
                <a:cs typeface="+mn-lt"/>
              </a:rPr>
              <a:t>The </a:t>
            </a:r>
            <a:r>
              <a:rPr lang="en-US" sz="1600" dirty="0" err="1">
                <a:solidFill>
                  <a:prstClr val="black"/>
                </a:solidFill>
                <a:latin typeface="Calibri"/>
                <a:ea typeface="+mn-lt"/>
                <a:cs typeface="+mn-lt"/>
              </a:rPr>
              <a:t>WISeR</a:t>
            </a:r>
            <a:r>
              <a:rPr lang="en-US" sz="1600" dirty="0">
                <a:solidFill>
                  <a:prstClr val="black"/>
                </a:solidFill>
                <a:latin typeface="Calibri"/>
                <a:ea typeface="+mn-lt"/>
                <a:cs typeface="+mn-lt"/>
              </a:rPr>
              <a:t> Model is </a:t>
            </a:r>
            <a:r>
              <a:rPr lang="en-US" sz="1600" i="1" dirty="0">
                <a:solidFill>
                  <a:prstClr val="black"/>
                </a:solidFill>
                <a:latin typeface="Calibri"/>
                <a:ea typeface="+mn-lt"/>
                <a:cs typeface="+mn-lt"/>
              </a:rPr>
              <a:t>voluntary</a:t>
            </a:r>
            <a:r>
              <a:rPr lang="en-US" sz="1600" dirty="0">
                <a:solidFill>
                  <a:prstClr val="black"/>
                </a:solidFill>
                <a:latin typeface="Calibri"/>
                <a:ea typeface="+mn-lt"/>
                <a:cs typeface="+mn-lt"/>
              </a:rPr>
              <a:t> for participating hospitals and will begin on January 1, 2026, and run for two three-year agreement periods, until December 31, 2031. The initial demonstration will include 6 states - New Jersey, Ohio, Oklahoma, Texas, Arizona and Washington.</a:t>
            </a:r>
          </a:p>
        </p:txBody>
      </p:sp>
      <p:sp>
        <p:nvSpPr>
          <p:cNvPr id="26" name="TextBox 25">
            <a:extLst>
              <a:ext uri="{FF2B5EF4-FFF2-40B4-BE49-F238E27FC236}">
                <a16:creationId xmlns:a16="http://schemas.microsoft.com/office/drawing/2014/main" id="{F353BCA7-2211-753A-C2D1-6BAF0B71570A}"/>
              </a:ext>
            </a:extLst>
          </p:cNvPr>
          <p:cNvSpPr txBox="1"/>
          <p:nvPr/>
        </p:nvSpPr>
        <p:spPr>
          <a:xfrm>
            <a:off x="609600" y="1520291"/>
            <a:ext cx="6400800" cy="369332"/>
          </a:xfrm>
          <a:prstGeom prst="rect">
            <a:avLst/>
          </a:prstGeom>
          <a:noFill/>
        </p:spPr>
        <p:txBody>
          <a:bodyPr wrap="square" lIns="60960" tIns="30480" rIns="60960" bIns="3048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609570"/>
            <a:r>
              <a:rPr lang="en-US" sz="2000" b="1" dirty="0">
                <a:solidFill>
                  <a:prstClr val="black"/>
                </a:solidFill>
                <a:latin typeface="Calibri"/>
                <a:ea typeface="Calibri"/>
                <a:cs typeface="Calibri"/>
              </a:rPr>
              <a:t>The </a:t>
            </a:r>
            <a:r>
              <a:rPr lang="en-US" sz="2000" b="1" dirty="0" err="1">
                <a:solidFill>
                  <a:prstClr val="black"/>
                </a:solidFill>
                <a:latin typeface="Calibri"/>
                <a:ea typeface="Calibri"/>
                <a:cs typeface="Calibri"/>
              </a:rPr>
              <a:t>WISeR</a:t>
            </a:r>
            <a:r>
              <a:rPr lang="en-US" sz="2000" b="1" dirty="0">
                <a:solidFill>
                  <a:prstClr val="black"/>
                </a:solidFill>
                <a:latin typeface="Calibri"/>
                <a:ea typeface="Calibri"/>
                <a:cs typeface="Calibri"/>
              </a:rPr>
              <a:t> Model | Changing The World As We Know It</a:t>
            </a:r>
            <a:endParaRPr lang="en-US" sz="20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27" name="Content Placeholder 4" descr="Icon&#10;&#10;Description automatically generated">
            <a:extLst>
              <a:ext uri="{FF2B5EF4-FFF2-40B4-BE49-F238E27FC236}">
                <a16:creationId xmlns:a16="http://schemas.microsoft.com/office/drawing/2014/main" id="{5346DF9C-9FA0-7BFE-8A58-DD0F54E531FB}"/>
              </a:ext>
            </a:extLst>
          </p:cNvPr>
          <p:cNvPicPr>
            <a:picLocks noGrp="1" noChangeAspect="1"/>
          </p:cNvPicPr>
          <p:nvPr>
            <p:ph idx="1"/>
          </p:nvPr>
        </p:nvPicPr>
        <p:blipFill>
          <a:blip r:embed="rId3"/>
          <a:stretch>
            <a:fillRect/>
          </a:stretch>
        </p:blipFill>
        <p:spPr>
          <a:xfrm>
            <a:off x="9093203" y="6121400"/>
            <a:ext cx="2865665" cy="572446"/>
          </a:xfrm>
        </p:spPr>
      </p:pic>
      <p:pic>
        <p:nvPicPr>
          <p:cNvPr id="2" name="Picture 1" descr="A blue and yellow logo&#10;&#10;AI-generated content may be incorrect.">
            <a:extLst>
              <a:ext uri="{FF2B5EF4-FFF2-40B4-BE49-F238E27FC236}">
                <a16:creationId xmlns:a16="http://schemas.microsoft.com/office/drawing/2014/main" id="{AEF807C6-54BF-6A30-57AA-15F78D9E143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721600" y="1517152"/>
            <a:ext cx="3494905" cy="1223216"/>
          </a:xfrm>
          <a:prstGeom prst="rect">
            <a:avLst/>
          </a:prstGeom>
        </p:spPr>
      </p:pic>
      <p:pic>
        <p:nvPicPr>
          <p:cNvPr id="6" name="Picture 5" descr="A stethoscope on a tablet&#10;&#10;AI-generated content may be incorrect.">
            <a:extLst>
              <a:ext uri="{FF2B5EF4-FFF2-40B4-BE49-F238E27FC236}">
                <a16:creationId xmlns:a16="http://schemas.microsoft.com/office/drawing/2014/main" id="{5D11EB3F-E154-B538-20F8-D7AF575C4196}"/>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209523" y="3022600"/>
            <a:ext cx="2857500" cy="2628900"/>
          </a:xfrm>
          <a:prstGeom prst="rect">
            <a:avLst/>
          </a:prstGeom>
        </p:spPr>
      </p:pic>
      <p:sp>
        <p:nvSpPr>
          <p:cNvPr id="3" name="object 25">
            <a:extLst>
              <a:ext uri="{FF2B5EF4-FFF2-40B4-BE49-F238E27FC236}">
                <a16:creationId xmlns:a16="http://schemas.microsoft.com/office/drawing/2014/main" id="{F40DEA7A-2BD8-1B36-9442-F983A5A55A89}"/>
              </a:ext>
            </a:extLst>
          </p:cNvPr>
          <p:cNvSpPr txBox="1">
            <a:spLocks/>
          </p:cNvSpPr>
          <p:nvPr/>
        </p:nvSpPr>
        <p:spPr>
          <a:xfrm>
            <a:off x="152400" y="169180"/>
            <a:ext cx="11806468" cy="877253"/>
          </a:xfrm>
          <a:prstGeom prst="rect">
            <a:avLst/>
          </a:prstGeom>
        </p:spPr>
        <p:txBody>
          <a:bodyPr vert="horz" wrap="square" lIns="0" tIns="381089" rIns="0" bIns="0" rtlCol="0">
            <a:spAutoFit/>
          </a:bodyPr>
          <a:lstStyle>
            <a:lvl1pPr>
              <a:defRPr sz="4400" b="0" i="0">
                <a:solidFill>
                  <a:srgbClr val="244060"/>
                </a:solidFill>
                <a:latin typeface="Arial Black"/>
                <a:ea typeface="+mj-ea"/>
                <a:cs typeface="Arial Black"/>
              </a:defRPr>
            </a:lvl1pPr>
          </a:lstStyle>
          <a:p>
            <a:pPr marL="387793" algn="ctr" defTabSz="609630">
              <a:spcBef>
                <a:spcPts val="67"/>
              </a:spcBef>
              <a:defRPr/>
            </a:pPr>
            <a:r>
              <a:rPr lang="en-US" sz="3200" dirty="0"/>
              <a:t>NEW Medicare Prior Authorizations – </a:t>
            </a:r>
            <a:r>
              <a:rPr lang="en-US" sz="3200" dirty="0" err="1"/>
              <a:t>WISeR</a:t>
            </a:r>
            <a:r>
              <a:rPr lang="en-US" sz="3200" dirty="0"/>
              <a:t> Model </a:t>
            </a:r>
          </a:p>
        </p:txBody>
      </p:sp>
    </p:spTree>
    <p:extLst>
      <p:ext uri="{BB962C8B-B14F-4D97-AF65-F5344CB8AC3E}">
        <p14:creationId xmlns:p14="http://schemas.microsoft.com/office/powerpoint/2010/main" val="2512730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A41BD-8E4A-6814-3303-42CD923772A3}"/>
            </a:ext>
          </a:extLst>
        </p:cNvPr>
        <p:cNvGrpSpPr/>
        <p:nvPr/>
      </p:nvGrpSpPr>
      <p:grpSpPr>
        <a:xfrm>
          <a:off x="0" y="0"/>
          <a:ext cx="0" cy="0"/>
          <a:chOff x="0" y="0"/>
          <a:chExt cx="0" cy="0"/>
        </a:xfrm>
      </p:grpSpPr>
      <p:sp>
        <p:nvSpPr>
          <p:cNvPr id="24" name="object 24">
            <a:extLst>
              <a:ext uri="{FF2B5EF4-FFF2-40B4-BE49-F238E27FC236}">
                <a16:creationId xmlns:a16="http://schemas.microsoft.com/office/drawing/2014/main" id="{771FC02D-978A-C7F0-4C50-9764A108AC9C}"/>
              </a:ext>
            </a:extLst>
          </p:cNvPr>
          <p:cNvSpPr txBox="1"/>
          <p:nvPr/>
        </p:nvSpPr>
        <p:spPr>
          <a:xfrm>
            <a:off x="837018" y="2141050"/>
            <a:ext cx="7266766" cy="3999386"/>
          </a:xfrm>
          <a:prstGeom prst="rect">
            <a:avLst/>
          </a:prstGeom>
        </p:spPr>
        <p:txBody>
          <a:bodyPr vert="horz" wrap="square" lIns="0" tIns="8467"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236867" marR="752513" indent="-228611" defTabSz="609570">
              <a:spcBef>
                <a:spcPts val="67"/>
              </a:spcBef>
              <a:buFont typeface="Arial" panose="020B0604020202020204" pitchFamily="34" charset="0"/>
              <a:buChar char="•"/>
            </a:pPr>
            <a:r>
              <a:rPr kumimoji="0" lang="en-US" sz="1600" b="0" i="0" u="none" strike="noStrike" kern="0" cap="none" spc="0" normalizeH="0" baseline="0" noProof="0" dirty="0">
                <a:ln>
                  <a:noFill/>
                </a:ln>
                <a:solidFill>
                  <a:prstClr val="black"/>
                </a:solidFill>
                <a:effectLst/>
                <a:uLnTx/>
                <a:uFillTx/>
                <a:latin typeface="Calibri"/>
                <a:ea typeface="Calibri"/>
                <a:cs typeface="Calibri"/>
              </a:rPr>
              <a:t>A critical first step in the process </a:t>
            </a:r>
            <a:r>
              <a:rPr lang="en-US" sz="1600" kern="0" dirty="0">
                <a:solidFill>
                  <a:prstClr val="black"/>
                </a:solidFill>
                <a:latin typeface="Calibri"/>
                <a:ea typeface="Calibri"/>
                <a:cs typeface="Calibri"/>
              </a:rPr>
              <a:t>will be for each provider </a:t>
            </a:r>
            <a:r>
              <a:rPr kumimoji="0" lang="en-US" sz="1600" b="0" i="0" u="none" strike="noStrike" kern="0" cap="none" spc="0" normalizeH="0" baseline="0" noProof="0" dirty="0">
                <a:ln>
                  <a:noFill/>
                </a:ln>
                <a:solidFill>
                  <a:prstClr val="black"/>
                </a:solidFill>
                <a:effectLst/>
                <a:uLnTx/>
                <a:uFillTx/>
                <a:latin typeface="Calibri"/>
                <a:ea typeface="Calibri"/>
                <a:cs typeface="Calibri"/>
              </a:rPr>
              <a:t>to perform independent and </a:t>
            </a:r>
            <a:r>
              <a:rPr lang="en-US" sz="1600" kern="0" dirty="0">
                <a:solidFill>
                  <a:prstClr val="black"/>
                </a:solidFill>
                <a:latin typeface="Calibri"/>
                <a:ea typeface="Calibri"/>
                <a:cs typeface="Calibri"/>
              </a:rPr>
              <a:t>targeted </a:t>
            </a:r>
            <a:r>
              <a:rPr kumimoji="0" lang="en-US" sz="1600" b="0" i="0" u="none" strike="noStrike" kern="0" cap="none" spc="0" normalizeH="0" baseline="0" noProof="0" dirty="0" err="1">
                <a:ln>
                  <a:noFill/>
                </a:ln>
                <a:solidFill>
                  <a:prstClr val="black"/>
                </a:solidFill>
                <a:effectLst/>
                <a:uLnTx/>
                <a:uFillTx/>
                <a:latin typeface="Calibri"/>
                <a:ea typeface="Calibri"/>
                <a:cs typeface="Calibri"/>
              </a:rPr>
              <a:t>WISeR</a:t>
            </a:r>
            <a:r>
              <a:rPr kumimoji="0" lang="en-US" sz="1600" b="0" i="0" u="none" strike="noStrike" kern="0" cap="none" spc="0" normalizeH="0" baseline="0" noProof="0" dirty="0">
                <a:ln>
                  <a:noFill/>
                </a:ln>
                <a:solidFill>
                  <a:prstClr val="black"/>
                </a:solidFill>
                <a:effectLst/>
                <a:uLnTx/>
                <a:uFillTx/>
                <a:latin typeface="Calibri"/>
                <a:ea typeface="Calibri"/>
                <a:cs typeface="Calibri"/>
              </a:rPr>
              <a:t> Model preparation audits. </a:t>
            </a:r>
            <a:br>
              <a:rPr kumimoji="0" lang="en-US" sz="1600" b="0" i="0" u="none" strike="noStrike" kern="0" cap="none" spc="0" normalizeH="0" baseline="0" noProof="0" dirty="0">
                <a:ln>
                  <a:noFill/>
                </a:ln>
                <a:solidFill>
                  <a:prstClr val="black"/>
                </a:solidFill>
                <a:effectLst/>
                <a:uLnTx/>
                <a:uFillTx/>
                <a:latin typeface="Calibri"/>
                <a:ea typeface="Calibri"/>
                <a:cs typeface="Calibri"/>
              </a:rPr>
            </a:br>
            <a:endParaRPr kumimoji="0" lang="en-US" b="0" i="0" u="none" strike="noStrike" kern="0" cap="none" spc="0" normalizeH="0" baseline="0" noProof="0" dirty="0">
              <a:ln>
                <a:noFill/>
              </a:ln>
              <a:solidFill>
                <a:prstClr val="black"/>
              </a:solidFill>
              <a:effectLst/>
              <a:uLnTx/>
              <a:uFillTx/>
              <a:latin typeface="Calibri"/>
              <a:ea typeface="Calibri"/>
              <a:cs typeface="Calibri"/>
            </a:endParaRPr>
          </a:p>
          <a:p>
            <a:pPr marL="236867" marR="752513" indent="-228611" defTabSz="609570">
              <a:spcBef>
                <a:spcPts val="67"/>
              </a:spcBef>
              <a:buFont typeface="Arial" panose="020B0604020202020204" pitchFamily="34" charset="0"/>
              <a:buChar char="•"/>
            </a:pPr>
            <a:r>
              <a:rPr lang="en-US" sz="1600" dirty="0">
                <a:solidFill>
                  <a:prstClr val="black"/>
                </a:solidFill>
                <a:latin typeface="Calibri"/>
                <a:ea typeface="Calibri"/>
                <a:cs typeface="Calibri"/>
              </a:rPr>
              <a:t>Targeted </a:t>
            </a:r>
            <a:r>
              <a:rPr lang="en-US" sz="1600" dirty="0" err="1">
                <a:solidFill>
                  <a:prstClr val="black"/>
                </a:solidFill>
                <a:latin typeface="Calibri"/>
                <a:ea typeface="Calibri"/>
                <a:cs typeface="Calibri"/>
              </a:rPr>
              <a:t>WISeR</a:t>
            </a:r>
            <a:r>
              <a:rPr lang="en-US" sz="1600" dirty="0">
                <a:solidFill>
                  <a:prstClr val="black"/>
                </a:solidFill>
                <a:latin typeface="Calibri"/>
                <a:ea typeface="Calibri"/>
                <a:cs typeface="Calibri"/>
              </a:rPr>
              <a:t> Model audits should incorporate all CMS sub-regulatory requirements on each CMS focus areas, including medical necessity, documentation and other billing/coding payment criteria (i.e., NCDs, WPS LCDs, CMS Manuals, CPT/HCPCS, ICD-10, AHA Coding Clinic, etc.).</a:t>
            </a:r>
            <a:br>
              <a:rPr lang="en-US" sz="1600" b="1" dirty="0">
                <a:solidFill>
                  <a:prstClr val="black"/>
                </a:solidFill>
                <a:latin typeface="Calibri"/>
              </a:rPr>
            </a:br>
            <a:endParaRPr lang="en-US" dirty="0">
              <a:solidFill>
                <a:prstClr val="black"/>
              </a:solidFill>
              <a:latin typeface="Calibri"/>
              <a:ea typeface="Calibri"/>
              <a:cs typeface="Calibri"/>
            </a:endParaRPr>
          </a:p>
          <a:p>
            <a:pPr marL="236867" marR="752513" indent="-228611" defTabSz="609570">
              <a:spcBef>
                <a:spcPts val="67"/>
              </a:spcBef>
              <a:buFont typeface="Arial" panose="020B0604020202020204" pitchFamily="34" charset="0"/>
              <a:buChar char="•"/>
            </a:pPr>
            <a:r>
              <a:rPr lang="en-US" sz="1600" dirty="0">
                <a:solidFill>
                  <a:prstClr val="black"/>
                </a:solidFill>
                <a:latin typeface="Calibri"/>
                <a:ea typeface="Calibri"/>
                <a:cs typeface="Calibri"/>
              </a:rPr>
              <a:t>NHA Advisory Services staff is working closely with national Medicare compliance experts to leverage a history of proven success with 10,000+ Medicare appeals and bring vital resources to completing targeted </a:t>
            </a:r>
            <a:r>
              <a:rPr lang="en-US" sz="1600" dirty="0" err="1">
                <a:solidFill>
                  <a:prstClr val="black"/>
                </a:solidFill>
                <a:latin typeface="Calibri"/>
                <a:ea typeface="Calibri"/>
                <a:cs typeface="Calibri"/>
              </a:rPr>
              <a:t>WISeR</a:t>
            </a:r>
            <a:r>
              <a:rPr lang="en-US" sz="1600" dirty="0">
                <a:solidFill>
                  <a:prstClr val="black"/>
                </a:solidFill>
                <a:latin typeface="Calibri"/>
                <a:ea typeface="Calibri"/>
                <a:cs typeface="Calibri"/>
              </a:rPr>
              <a:t> Model audits for our Nebraska hospitals</a:t>
            </a:r>
            <a:r>
              <a:rPr lang="en-US" sz="1600" dirty="0">
                <a:solidFill>
                  <a:prstClr val="black"/>
                </a:solidFill>
                <a:latin typeface="Calibri"/>
                <a:ea typeface="+mn-lt"/>
                <a:cs typeface="+mn-lt"/>
              </a:rPr>
              <a:t>.</a:t>
            </a:r>
            <a:br>
              <a:rPr lang="en-US" sz="1600" dirty="0">
                <a:solidFill>
                  <a:prstClr val="black"/>
                </a:solidFill>
                <a:latin typeface="Calibri"/>
                <a:ea typeface="+mn-lt"/>
                <a:cs typeface="+mn-lt"/>
              </a:rPr>
            </a:br>
            <a:endParaRPr lang="en-US" dirty="0">
              <a:solidFill>
                <a:prstClr val="black"/>
              </a:solidFill>
              <a:latin typeface="Calibri"/>
              <a:ea typeface="+mn-lt"/>
              <a:cs typeface="+mn-lt"/>
            </a:endParaRPr>
          </a:p>
          <a:p>
            <a:pPr marL="236867" marR="752513" indent="-228611" defTabSz="609570">
              <a:spcBef>
                <a:spcPts val="67"/>
              </a:spcBef>
              <a:buFont typeface="Arial" panose="020B0604020202020204" pitchFamily="34" charset="0"/>
              <a:buChar char="•"/>
            </a:pPr>
            <a:r>
              <a:rPr lang="en-US" sz="1600" dirty="0">
                <a:solidFill>
                  <a:prstClr val="black"/>
                </a:solidFill>
                <a:latin typeface="Calibri"/>
                <a:ea typeface="+mn-lt"/>
                <a:cs typeface="+mn-lt"/>
              </a:rPr>
              <a:t>Please join our CFO call on November 10 for an in-depth and detailed discussion of the </a:t>
            </a:r>
            <a:r>
              <a:rPr lang="en-US" sz="1600" dirty="0" err="1">
                <a:solidFill>
                  <a:prstClr val="black"/>
                </a:solidFill>
                <a:latin typeface="Calibri"/>
                <a:ea typeface="+mn-lt"/>
                <a:cs typeface="+mn-lt"/>
              </a:rPr>
              <a:t>WISeR</a:t>
            </a:r>
            <a:r>
              <a:rPr lang="en-US" sz="1600" dirty="0">
                <a:solidFill>
                  <a:prstClr val="black"/>
                </a:solidFill>
                <a:latin typeface="Calibri"/>
                <a:ea typeface="+mn-lt"/>
                <a:cs typeface="+mn-lt"/>
              </a:rPr>
              <a:t> Model introduction, its initial focus areas and the expected impact on Nebraska hospitals.</a:t>
            </a:r>
          </a:p>
          <a:p>
            <a:pPr marL="236867" marR="752513" indent="-228611" defTabSz="609570">
              <a:spcBef>
                <a:spcPts val="67"/>
              </a:spcBef>
              <a:buFont typeface="Arial" panose="020B0604020202020204" pitchFamily="34" charset="0"/>
              <a:buChar char="•"/>
            </a:pPr>
            <a:endParaRPr lang="en-US" dirty="0">
              <a:solidFill>
                <a:prstClr val="black"/>
              </a:solidFill>
              <a:latin typeface="Calibri"/>
              <a:ea typeface="+mn-lt"/>
              <a:cs typeface="+mn-lt"/>
            </a:endParaRPr>
          </a:p>
        </p:txBody>
      </p:sp>
      <p:sp>
        <p:nvSpPr>
          <p:cNvPr id="26" name="TextBox 25">
            <a:extLst>
              <a:ext uri="{FF2B5EF4-FFF2-40B4-BE49-F238E27FC236}">
                <a16:creationId xmlns:a16="http://schemas.microsoft.com/office/drawing/2014/main" id="{5B41C2F6-1021-C740-8952-E7553CA3598C}"/>
              </a:ext>
            </a:extLst>
          </p:cNvPr>
          <p:cNvSpPr txBox="1"/>
          <p:nvPr/>
        </p:nvSpPr>
        <p:spPr>
          <a:xfrm>
            <a:off x="609600" y="1520291"/>
            <a:ext cx="7266766" cy="369332"/>
          </a:xfrm>
          <a:prstGeom prst="rect">
            <a:avLst/>
          </a:prstGeom>
          <a:noFill/>
        </p:spPr>
        <p:txBody>
          <a:bodyPr wrap="square" lIns="60960" tIns="30480" rIns="60960" bIns="3048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609570"/>
            <a:r>
              <a:rPr lang="en-US" sz="2000" b="1" dirty="0">
                <a:solidFill>
                  <a:prstClr val="black"/>
                </a:solidFill>
                <a:latin typeface="Calibri"/>
                <a:ea typeface="Calibri"/>
                <a:cs typeface="Calibri"/>
              </a:rPr>
              <a:t>NHA Advisory Services | Targeted </a:t>
            </a:r>
            <a:r>
              <a:rPr lang="en-US" sz="2000" b="1" dirty="0" err="1">
                <a:solidFill>
                  <a:prstClr val="black"/>
                </a:solidFill>
                <a:latin typeface="Calibri"/>
                <a:ea typeface="Calibri"/>
                <a:cs typeface="Calibri"/>
              </a:rPr>
              <a:t>WISeR</a:t>
            </a:r>
            <a:r>
              <a:rPr lang="en-US" sz="2000" b="1" dirty="0">
                <a:solidFill>
                  <a:prstClr val="black"/>
                </a:solidFill>
                <a:latin typeface="Calibri"/>
                <a:ea typeface="Calibri"/>
                <a:cs typeface="Calibri"/>
              </a:rPr>
              <a:t> Model Preparation Audits</a:t>
            </a:r>
            <a:endParaRPr lang="en-US" sz="20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27" name="Content Placeholder 4" descr="Icon&#10;&#10;Description automatically generated">
            <a:extLst>
              <a:ext uri="{FF2B5EF4-FFF2-40B4-BE49-F238E27FC236}">
                <a16:creationId xmlns:a16="http://schemas.microsoft.com/office/drawing/2014/main" id="{93259D5C-6DDF-EAD3-1B93-2F8BE1263262}"/>
              </a:ext>
            </a:extLst>
          </p:cNvPr>
          <p:cNvPicPr>
            <a:picLocks noGrp="1" noChangeAspect="1"/>
          </p:cNvPicPr>
          <p:nvPr>
            <p:ph idx="1"/>
          </p:nvPr>
        </p:nvPicPr>
        <p:blipFill>
          <a:blip r:embed="rId3"/>
          <a:stretch>
            <a:fillRect/>
          </a:stretch>
        </p:blipFill>
        <p:spPr>
          <a:xfrm>
            <a:off x="9093203" y="6121400"/>
            <a:ext cx="2865665" cy="572446"/>
          </a:xfrm>
        </p:spPr>
      </p:pic>
      <p:pic>
        <p:nvPicPr>
          <p:cNvPr id="2" name="Picture 1" descr="A blue and yellow logo&#10;&#10;AI-generated content may be incorrect.">
            <a:extLst>
              <a:ext uri="{FF2B5EF4-FFF2-40B4-BE49-F238E27FC236}">
                <a16:creationId xmlns:a16="http://schemas.microsoft.com/office/drawing/2014/main" id="{E383EBA9-BDA5-C69C-4B49-8C3C7766C59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721600" y="1517152"/>
            <a:ext cx="3494905" cy="1223216"/>
          </a:xfrm>
          <a:prstGeom prst="rect">
            <a:avLst/>
          </a:prstGeom>
        </p:spPr>
      </p:pic>
      <p:pic>
        <p:nvPicPr>
          <p:cNvPr id="6" name="Picture 5" descr="A stethoscope on a tablet&#10;&#10;AI-generated content may be incorrect.">
            <a:extLst>
              <a:ext uri="{FF2B5EF4-FFF2-40B4-BE49-F238E27FC236}">
                <a16:creationId xmlns:a16="http://schemas.microsoft.com/office/drawing/2014/main" id="{E35D0820-34B4-CC1F-3CA4-AC5315AA01A5}"/>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209523" y="3022600"/>
            <a:ext cx="2857500" cy="2628900"/>
          </a:xfrm>
          <a:prstGeom prst="rect">
            <a:avLst/>
          </a:prstGeom>
        </p:spPr>
      </p:pic>
      <p:sp>
        <p:nvSpPr>
          <p:cNvPr id="4" name="object 25">
            <a:extLst>
              <a:ext uri="{FF2B5EF4-FFF2-40B4-BE49-F238E27FC236}">
                <a16:creationId xmlns:a16="http://schemas.microsoft.com/office/drawing/2014/main" id="{569C2D64-0382-BC56-A088-DF6D4E387ECA}"/>
              </a:ext>
            </a:extLst>
          </p:cNvPr>
          <p:cNvSpPr txBox="1">
            <a:spLocks/>
          </p:cNvSpPr>
          <p:nvPr/>
        </p:nvSpPr>
        <p:spPr>
          <a:xfrm>
            <a:off x="152400" y="169180"/>
            <a:ext cx="11806468" cy="877253"/>
          </a:xfrm>
          <a:prstGeom prst="rect">
            <a:avLst/>
          </a:prstGeom>
        </p:spPr>
        <p:txBody>
          <a:bodyPr vert="horz" wrap="square" lIns="0" tIns="381089" rIns="0" bIns="0" rtlCol="0">
            <a:spAutoFit/>
          </a:bodyPr>
          <a:lstStyle>
            <a:lvl1pPr>
              <a:defRPr sz="4400" b="0" i="0">
                <a:solidFill>
                  <a:srgbClr val="244060"/>
                </a:solidFill>
                <a:latin typeface="Arial Black"/>
                <a:ea typeface="+mj-ea"/>
                <a:cs typeface="Arial Black"/>
              </a:defRPr>
            </a:lvl1pPr>
          </a:lstStyle>
          <a:p>
            <a:pPr marL="387793" algn="ctr" defTabSz="609630">
              <a:spcBef>
                <a:spcPts val="67"/>
              </a:spcBef>
              <a:defRPr/>
            </a:pPr>
            <a:r>
              <a:rPr lang="en-US" sz="3200" dirty="0"/>
              <a:t>NEW Medicare Prior Authorizations – </a:t>
            </a:r>
            <a:r>
              <a:rPr lang="en-US" sz="3200" dirty="0" err="1"/>
              <a:t>WISeR</a:t>
            </a:r>
            <a:r>
              <a:rPr lang="en-US" sz="3200" dirty="0"/>
              <a:t> Model </a:t>
            </a:r>
          </a:p>
        </p:txBody>
      </p:sp>
    </p:spTree>
    <p:extLst>
      <p:ext uri="{BB962C8B-B14F-4D97-AF65-F5344CB8AC3E}">
        <p14:creationId xmlns:p14="http://schemas.microsoft.com/office/powerpoint/2010/main" val="3564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41D10-C7D0-E28C-1946-7205D4BCC8C0}"/>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DC277FBB-A559-6959-910B-6B9EBB16D099}"/>
              </a:ext>
            </a:extLst>
          </p:cNvPr>
          <p:cNvSpPr/>
          <p:nvPr/>
        </p:nvSpPr>
        <p:spPr>
          <a:xfrm>
            <a:off x="647700" y="660381"/>
            <a:ext cx="10820400" cy="5486400"/>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1E3262"/>
          </a:solidFill>
        </p:spPr>
        <p:txBody>
          <a:bodyPr/>
          <a:lstStyle/>
          <a:p>
            <a:endParaRPr lang="en-US" sz="1200"/>
          </a:p>
        </p:txBody>
      </p:sp>
      <p:sp>
        <p:nvSpPr>
          <p:cNvPr id="4" name="TextBox 4">
            <a:extLst>
              <a:ext uri="{FF2B5EF4-FFF2-40B4-BE49-F238E27FC236}">
                <a16:creationId xmlns:a16="http://schemas.microsoft.com/office/drawing/2014/main" id="{3E3EA261-9D27-DAF2-3B02-D1B1B73A7909}"/>
              </a:ext>
            </a:extLst>
          </p:cNvPr>
          <p:cNvSpPr txBox="1"/>
          <p:nvPr/>
        </p:nvSpPr>
        <p:spPr>
          <a:xfrm>
            <a:off x="647700" y="551260"/>
            <a:ext cx="10820400" cy="5582841"/>
          </a:xfrm>
          <a:prstGeom prst="rect">
            <a:avLst/>
          </a:prstGeom>
        </p:spPr>
        <p:txBody>
          <a:bodyPr lIns="33867" tIns="33867" rIns="33867" bIns="33867" rtlCol="0" anchor="ctr"/>
          <a:lstStyle/>
          <a:p>
            <a:pPr algn="ctr">
              <a:lnSpc>
                <a:spcPts val="1773"/>
              </a:lnSpc>
              <a:spcBef>
                <a:spcPct val="0"/>
              </a:spcBef>
            </a:pPr>
            <a:endParaRPr sz="1200"/>
          </a:p>
        </p:txBody>
      </p:sp>
      <p:sp>
        <p:nvSpPr>
          <p:cNvPr id="5" name="Freeform 5">
            <a:extLst>
              <a:ext uri="{FF2B5EF4-FFF2-40B4-BE49-F238E27FC236}">
                <a16:creationId xmlns:a16="http://schemas.microsoft.com/office/drawing/2014/main" id="{238A61F2-E4D4-7EEC-F122-515BC8969AD0}"/>
              </a:ext>
            </a:extLst>
          </p:cNvPr>
          <p:cNvSpPr/>
          <p:nvPr/>
        </p:nvSpPr>
        <p:spPr>
          <a:xfrm>
            <a:off x="1320800" y="-62683"/>
            <a:ext cx="2642426" cy="1446128"/>
          </a:xfrm>
          <a:custGeom>
            <a:avLst/>
            <a:gdLst/>
            <a:ahLst/>
            <a:cxnLst/>
            <a:rect l="l" t="t" r="r" b="b"/>
            <a:pathLst>
              <a:path w="3963639" h="2169192">
                <a:moveTo>
                  <a:pt x="0" y="0"/>
                </a:moveTo>
                <a:lnTo>
                  <a:pt x="3963639" y="0"/>
                </a:lnTo>
                <a:lnTo>
                  <a:pt x="3963639" y="2169191"/>
                </a:lnTo>
                <a:lnTo>
                  <a:pt x="0" y="21691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49D11832-5293-2BEF-884B-9C137B17F47A}"/>
              </a:ext>
            </a:extLst>
          </p:cNvPr>
          <p:cNvSpPr/>
          <p:nvPr/>
        </p:nvSpPr>
        <p:spPr>
          <a:xfrm>
            <a:off x="-1055810" y="4549667"/>
            <a:ext cx="2465165" cy="1349117"/>
          </a:xfrm>
          <a:custGeom>
            <a:avLst/>
            <a:gdLst/>
            <a:ahLst/>
            <a:cxnLst/>
            <a:rect l="l" t="t" r="r" b="b"/>
            <a:pathLst>
              <a:path w="3697747" h="2023676">
                <a:moveTo>
                  <a:pt x="0" y="0"/>
                </a:moveTo>
                <a:lnTo>
                  <a:pt x="3697747" y="0"/>
                </a:lnTo>
                <a:lnTo>
                  <a:pt x="3697747" y="2023676"/>
                </a:lnTo>
                <a:lnTo>
                  <a:pt x="0" y="20236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E6D4F420-9215-B503-8891-0C3245000F79}"/>
              </a:ext>
            </a:extLst>
          </p:cNvPr>
          <p:cNvSpPr/>
          <p:nvPr/>
        </p:nvSpPr>
        <p:spPr>
          <a:xfrm>
            <a:off x="4678366" y="5375157"/>
            <a:ext cx="2835267" cy="680619"/>
          </a:xfrm>
          <a:custGeom>
            <a:avLst/>
            <a:gdLst/>
            <a:ahLst/>
            <a:cxnLst/>
            <a:rect l="l" t="t" r="r" b="b"/>
            <a:pathLst>
              <a:path w="4252900" h="1020929">
                <a:moveTo>
                  <a:pt x="0" y="0"/>
                </a:moveTo>
                <a:lnTo>
                  <a:pt x="4252900" y="0"/>
                </a:lnTo>
                <a:lnTo>
                  <a:pt x="4252900" y="1020929"/>
                </a:lnTo>
                <a:lnTo>
                  <a:pt x="0" y="1020929"/>
                </a:lnTo>
                <a:lnTo>
                  <a:pt x="0" y="0"/>
                </a:lnTo>
                <a:close/>
              </a:path>
            </a:pathLst>
          </a:custGeom>
          <a:blipFill>
            <a:blip r:embed="rId7"/>
            <a:stretch>
              <a:fillRect/>
            </a:stretch>
          </a:blipFill>
        </p:spPr>
        <p:txBody>
          <a:bodyPr/>
          <a:lstStyle/>
          <a:p>
            <a:endParaRPr lang="en-US" sz="1200"/>
          </a:p>
        </p:txBody>
      </p:sp>
      <p:sp>
        <p:nvSpPr>
          <p:cNvPr id="8" name="TextBox 8">
            <a:extLst>
              <a:ext uri="{FF2B5EF4-FFF2-40B4-BE49-F238E27FC236}">
                <a16:creationId xmlns:a16="http://schemas.microsoft.com/office/drawing/2014/main" id="{0CAD813A-55BF-41EC-AB0F-228C98E7F795}"/>
              </a:ext>
            </a:extLst>
          </p:cNvPr>
          <p:cNvSpPr txBox="1"/>
          <p:nvPr/>
        </p:nvSpPr>
        <p:spPr>
          <a:xfrm>
            <a:off x="923461" y="2361507"/>
            <a:ext cx="10001877" cy="2031325"/>
          </a:xfrm>
          <a:prstGeom prst="rect">
            <a:avLst/>
          </a:prstGeom>
        </p:spPr>
        <p:txBody>
          <a:bodyPr wrap="square" lIns="0" tIns="0" rIns="0" bIns="0" rtlCol="0" anchor="t">
            <a:spAutoFit/>
          </a:bodyPr>
          <a:lstStyle/>
          <a:p>
            <a:pPr algn="ctr"/>
            <a:r>
              <a:rPr lang="en-US" sz="6600" dirty="0">
                <a:solidFill>
                  <a:srgbClr val="FFFFFF"/>
                </a:solidFill>
                <a:latin typeface="Bebas Neue"/>
                <a:ea typeface="Bebas Neue Bold"/>
                <a:cs typeface="Bebas Neue Bold"/>
                <a:sym typeface="Bebas Neue Bold"/>
              </a:rPr>
              <a:t>State Directed payment program – a comprehensive look</a:t>
            </a:r>
            <a:endParaRPr lang="en-US" sz="6600" dirty="0">
              <a:solidFill>
                <a:srgbClr val="FFFFFF"/>
              </a:solidFill>
              <a:latin typeface="Bebas Neue"/>
              <a:ea typeface="Bebas Neue Bold"/>
              <a:cs typeface="Bebas Neue Bold"/>
            </a:endParaRPr>
          </a:p>
        </p:txBody>
      </p:sp>
      <p:sp>
        <p:nvSpPr>
          <p:cNvPr id="9" name="TextBox 9">
            <a:extLst>
              <a:ext uri="{FF2B5EF4-FFF2-40B4-BE49-F238E27FC236}">
                <a16:creationId xmlns:a16="http://schemas.microsoft.com/office/drawing/2014/main" id="{98484FBA-099F-8AEF-C863-E318DDD3A713}"/>
              </a:ext>
            </a:extLst>
          </p:cNvPr>
          <p:cNvSpPr txBox="1"/>
          <p:nvPr/>
        </p:nvSpPr>
        <p:spPr>
          <a:xfrm>
            <a:off x="1481227" y="4460696"/>
            <a:ext cx="9229544" cy="485069"/>
          </a:xfrm>
          <a:prstGeom prst="rect">
            <a:avLst/>
          </a:prstGeom>
        </p:spPr>
        <p:txBody>
          <a:bodyPr lIns="0" tIns="0" rIns="0" bIns="0" rtlCol="0" anchor="t">
            <a:spAutoFit/>
          </a:bodyPr>
          <a:lstStyle/>
          <a:p>
            <a:pPr algn="ctr">
              <a:lnSpc>
                <a:spcPts val="4602"/>
              </a:lnSpc>
            </a:pPr>
            <a:endParaRPr lang="en-US" sz="1200" dirty="0"/>
          </a:p>
        </p:txBody>
      </p:sp>
      <p:sp>
        <p:nvSpPr>
          <p:cNvPr id="10" name="Freeform 10">
            <a:extLst>
              <a:ext uri="{FF2B5EF4-FFF2-40B4-BE49-F238E27FC236}">
                <a16:creationId xmlns:a16="http://schemas.microsoft.com/office/drawing/2014/main" id="{162C7408-B809-0CBD-AF38-A8A941DEEC49}"/>
              </a:ext>
            </a:extLst>
          </p:cNvPr>
          <p:cNvSpPr/>
          <p:nvPr/>
        </p:nvSpPr>
        <p:spPr>
          <a:xfrm>
            <a:off x="10505460" y="511310"/>
            <a:ext cx="2315023" cy="1266949"/>
          </a:xfrm>
          <a:custGeom>
            <a:avLst/>
            <a:gdLst/>
            <a:ahLst/>
            <a:cxnLst/>
            <a:rect l="l" t="t" r="r" b="b"/>
            <a:pathLst>
              <a:path w="3472535" h="1900424">
                <a:moveTo>
                  <a:pt x="0" y="0"/>
                </a:moveTo>
                <a:lnTo>
                  <a:pt x="3472536" y="0"/>
                </a:lnTo>
                <a:lnTo>
                  <a:pt x="3472536" y="1900424"/>
                </a:lnTo>
                <a:lnTo>
                  <a:pt x="0" y="19004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1" name="Freeform 11">
            <a:extLst>
              <a:ext uri="{FF2B5EF4-FFF2-40B4-BE49-F238E27FC236}">
                <a16:creationId xmlns:a16="http://schemas.microsoft.com/office/drawing/2014/main" id="{5D4A1C07-8B31-1BEF-31EA-680A7A658E5F}"/>
              </a:ext>
            </a:extLst>
          </p:cNvPr>
          <p:cNvSpPr/>
          <p:nvPr/>
        </p:nvSpPr>
        <p:spPr>
          <a:xfrm>
            <a:off x="8331811" y="5715466"/>
            <a:ext cx="2299757" cy="1258594"/>
          </a:xfrm>
          <a:custGeom>
            <a:avLst/>
            <a:gdLst/>
            <a:ahLst/>
            <a:cxnLst/>
            <a:rect l="l" t="t" r="r" b="b"/>
            <a:pathLst>
              <a:path w="3449635" h="1887891">
                <a:moveTo>
                  <a:pt x="0" y="0"/>
                </a:moveTo>
                <a:lnTo>
                  <a:pt x="3449635" y="0"/>
                </a:lnTo>
                <a:lnTo>
                  <a:pt x="3449635" y="1887891"/>
                </a:lnTo>
                <a:lnTo>
                  <a:pt x="0" y="18878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145211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FD5B1-1EE5-D5E4-A10C-C1C1B5550A1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00C13F0-D732-6D4C-E846-7729D77A77A8}"/>
              </a:ext>
            </a:extLst>
          </p:cNvPr>
          <p:cNvSpPr/>
          <p:nvPr/>
        </p:nvSpPr>
        <p:spPr>
          <a:xfrm>
            <a:off x="9920782" y="6608928"/>
            <a:ext cx="1838960" cy="31750"/>
          </a:xfrm>
          <a:custGeom>
            <a:avLst/>
            <a:gdLst/>
            <a:ahLst/>
            <a:cxnLst/>
            <a:rect l="l" t="t" r="r" b="b"/>
            <a:pathLst>
              <a:path w="2758440" h="47625">
                <a:moveTo>
                  <a:pt x="2758351" y="0"/>
                </a:moveTo>
                <a:lnTo>
                  <a:pt x="0" y="0"/>
                </a:lnTo>
                <a:lnTo>
                  <a:pt x="0" y="47625"/>
                </a:lnTo>
                <a:lnTo>
                  <a:pt x="2758351" y="47625"/>
                </a:lnTo>
                <a:lnTo>
                  <a:pt x="2758351" y="0"/>
                </a:lnTo>
                <a:close/>
              </a:path>
            </a:pathLst>
          </a:custGeom>
          <a:solidFill>
            <a:srgbClr val="BED634"/>
          </a:solidFill>
        </p:spPr>
        <p:txBody>
          <a:bodyPr wrap="square" lIns="0" tIns="0" rIns="0" bIns="0" rtlCol="0"/>
          <a:lstStyle/>
          <a:p>
            <a:endParaRPr/>
          </a:p>
        </p:txBody>
      </p:sp>
      <p:pic>
        <p:nvPicPr>
          <p:cNvPr id="3" name="object 3">
            <a:extLst>
              <a:ext uri="{FF2B5EF4-FFF2-40B4-BE49-F238E27FC236}">
                <a16:creationId xmlns:a16="http://schemas.microsoft.com/office/drawing/2014/main" id="{02FDCB79-0DDB-C9F3-AA82-203BA3A9C506}"/>
              </a:ext>
            </a:extLst>
          </p:cNvPr>
          <p:cNvPicPr/>
          <p:nvPr/>
        </p:nvPicPr>
        <p:blipFill>
          <a:blip r:embed="rId2" cstate="print"/>
          <a:stretch>
            <a:fillRect/>
          </a:stretch>
        </p:blipFill>
        <p:spPr>
          <a:xfrm>
            <a:off x="10762721" y="6189552"/>
            <a:ext cx="93255" cy="100354"/>
          </a:xfrm>
          <a:prstGeom prst="rect">
            <a:avLst/>
          </a:prstGeom>
        </p:spPr>
      </p:pic>
      <p:grpSp>
        <p:nvGrpSpPr>
          <p:cNvPr id="4" name="object 4">
            <a:extLst>
              <a:ext uri="{FF2B5EF4-FFF2-40B4-BE49-F238E27FC236}">
                <a16:creationId xmlns:a16="http://schemas.microsoft.com/office/drawing/2014/main" id="{BF673F60-FB95-0076-0FC9-60F937491FA8}"/>
              </a:ext>
            </a:extLst>
          </p:cNvPr>
          <p:cNvGrpSpPr/>
          <p:nvPr/>
        </p:nvGrpSpPr>
        <p:grpSpPr>
          <a:xfrm>
            <a:off x="10894565" y="6189552"/>
            <a:ext cx="216747" cy="100753"/>
            <a:chOff x="16341847" y="9284327"/>
            <a:chExt cx="325120" cy="151130"/>
          </a:xfrm>
        </p:grpSpPr>
        <p:sp>
          <p:nvSpPr>
            <p:cNvPr id="5" name="object 5">
              <a:extLst>
                <a:ext uri="{FF2B5EF4-FFF2-40B4-BE49-F238E27FC236}">
                  <a16:creationId xmlns:a16="http://schemas.microsoft.com/office/drawing/2014/main" id="{14102BD2-4360-1E6D-FE8C-848E258787CE}"/>
                </a:ext>
              </a:extLst>
            </p:cNvPr>
            <p:cNvSpPr/>
            <p:nvPr/>
          </p:nvSpPr>
          <p:spPr>
            <a:xfrm>
              <a:off x="16341840" y="9284449"/>
              <a:ext cx="132080" cy="150495"/>
            </a:xfrm>
            <a:custGeom>
              <a:avLst/>
              <a:gdLst/>
              <a:ahLst/>
              <a:cxnLst/>
              <a:rect l="l" t="t" r="r" b="b"/>
              <a:pathLst>
                <a:path w="132080" h="150495">
                  <a:moveTo>
                    <a:pt x="131940" y="122605"/>
                  </a:moveTo>
                  <a:lnTo>
                    <a:pt x="33274" y="122605"/>
                  </a:lnTo>
                  <a:lnTo>
                    <a:pt x="33274" y="85953"/>
                  </a:lnTo>
                  <a:lnTo>
                    <a:pt x="89357" y="85953"/>
                  </a:lnTo>
                  <a:lnTo>
                    <a:pt x="89357" y="58140"/>
                  </a:lnTo>
                  <a:lnTo>
                    <a:pt x="33274" y="58140"/>
                  </a:lnTo>
                  <a:lnTo>
                    <a:pt x="33274" y="29070"/>
                  </a:lnTo>
                  <a:lnTo>
                    <a:pt x="126580" y="29070"/>
                  </a:lnTo>
                  <a:lnTo>
                    <a:pt x="126580" y="0"/>
                  </a:lnTo>
                  <a:lnTo>
                    <a:pt x="0" y="0"/>
                  </a:lnTo>
                  <a:lnTo>
                    <a:pt x="0" y="29070"/>
                  </a:lnTo>
                  <a:lnTo>
                    <a:pt x="0" y="58140"/>
                  </a:lnTo>
                  <a:lnTo>
                    <a:pt x="0" y="85953"/>
                  </a:lnTo>
                  <a:lnTo>
                    <a:pt x="0" y="122605"/>
                  </a:lnTo>
                  <a:lnTo>
                    <a:pt x="0" y="150418"/>
                  </a:lnTo>
                  <a:lnTo>
                    <a:pt x="131940" y="150418"/>
                  </a:lnTo>
                  <a:lnTo>
                    <a:pt x="131940" y="122605"/>
                  </a:lnTo>
                  <a:close/>
                </a:path>
              </a:pathLst>
            </a:custGeom>
            <a:solidFill>
              <a:srgbClr val="003662"/>
            </a:solidFill>
          </p:spPr>
          <p:txBody>
            <a:bodyPr wrap="square" lIns="0" tIns="0" rIns="0" bIns="0" rtlCol="0"/>
            <a:lstStyle/>
            <a:p>
              <a:endParaRPr/>
            </a:p>
          </p:txBody>
        </p:sp>
        <p:pic>
          <p:nvPicPr>
            <p:cNvPr id="6" name="object 6">
              <a:extLst>
                <a:ext uri="{FF2B5EF4-FFF2-40B4-BE49-F238E27FC236}">
                  <a16:creationId xmlns:a16="http://schemas.microsoft.com/office/drawing/2014/main" id="{31CD0FF9-46C1-549E-04D5-174B930A3E3D}"/>
                </a:ext>
              </a:extLst>
            </p:cNvPr>
            <p:cNvPicPr/>
            <p:nvPr/>
          </p:nvPicPr>
          <p:blipFill>
            <a:blip r:embed="rId3" cstate="print"/>
            <a:stretch>
              <a:fillRect/>
            </a:stretch>
          </p:blipFill>
          <p:spPr>
            <a:xfrm>
              <a:off x="16517295" y="9284327"/>
              <a:ext cx="149384" cy="150531"/>
            </a:xfrm>
            <a:prstGeom prst="rect">
              <a:avLst/>
            </a:prstGeom>
          </p:spPr>
        </p:pic>
      </p:grpSp>
      <p:grpSp>
        <p:nvGrpSpPr>
          <p:cNvPr id="7" name="object 7">
            <a:extLst>
              <a:ext uri="{FF2B5EF4-FFF2-40B4-BE49-F238E27FC236}">
                <a16:creationId xmlns:a16="http://schemas.microsoft.com/office/drawing/2014/main" id="{6CD04FD4-D8A9-FC7E-5B71-B6EF9554530F}"/>
              </a:ext>
            </a:extLst>
          </p:cNvPr>
          <p:cNvGrpSpPr/>
          <p:nvPr/>
        </p:nvGrpSpPr>
        <p:grpSpPr>
          <a:xfrm>
            <a:off x="11143210" y="6186527"/>
            <a:ext cx="596477" cy="106680"/>
            <a:chOff x="16714815" y="9279790"/>
            <a:chExt cx="894715" cy="160020"/>
          </a:xfrm>
        </p:grpSpPr>
        <p:pic>
          <p:nvPicPr>
            <p:cNvPr id="8" name="object 8">
              <a:extLst>
                <a:ext uri="{FF2B5EF4-FFF2-40B4-BE49-F238E27FC236}">
                  <a16:creationId xmlns:a16="http://schemas.microsoft.com/office/drawing/2014/main" id="{4E42E036-2156-AE6C-E8A8-6EF3D91256CB}"/>
                </a:ext>
              </a:extLst>
            </p:cNvPr>
            <p:cNvPicPr/>
            <p:nvPr/>
          </p:nvPicPr>
          <p:blipFill>
            <a:blip r:embed="rId4" cstate="print"/>
            <a:stretch>
              <a:fillRect/>
            </a:stretch>
          </p:blipFill>
          <p:spPr>
            <a:xfrm>
              <a:off x="16714815" y="9284327"/>
              <a:ext cx="147288" cy="150531"/>
            </a:xfrm>
            <a:prstGeom prst="rect">
              <a:avLst/>
            </a:prstGeom>
          </p:spPr>
        </p:pic>
        <p:pic>
          <p:nvPicPr>
            <p:cNvPr id="9" name="object 9">
              <a:extLst>
                <a:ext uri="{FF2B5EF4-FFF2-40B4-BE49-F238E27FC236}">
                  <a16:creationId xmlns:a16="http://schemas.microsoft.com/office/drawing/2014/main" id="{51868751-FE1A-A099-EB71-020537738DF5}"/>
                </a:ext>
              </a:extLst>
            </p:cNvPr>
            <p:cNvPicPr/>
            <p:nvPr/>
          </p:nvPicPr>
          <p:blipFill>
            <a:blip r:embed="rId5" cstate="print"/>
            <a:stretch>
              <a:fillRect/>
            </a:stretch>
          </p:blipFill>
          <p:spPr>
            <a:xfrm>
              <a:off x="16885148" y="9284327"/>
              <a:ext cx="169603" cy="150531"/>
            </a:xfrm>
            <a:prstGeom prst="rect">
              <a:avLst/>
            </a:prstGeom>
          </p:spPr>
        </p:pic>
        <p:pic>
          <p:nvPicPr>
            <p:cNvPr id="10" name="object 10">
              <a:extLst>
                <a:ext uri="{FF2B5EF4-FFF2-40B4-BE49-F238E27FC236}">
                  <a16:creationId xmlns:a16="http://schemas.microsoft.com/office/drawing/2014/main" id="{97024407-4544-406F-F1CD-22C22EF90376}"/>
                </a:ext>
              </a:extLst>
            </p:cNvPr>
            <p:cNvPicPr/>
            <p:nvPr/>
          </p:nvPicPr>
          <p:blipFill>
            <a:blip r:embed="rId6" cstate="print"/>
            <a:stretch>
              <a:fillRect/>
            </a:stretch>
          </p:blipFill>
          <p:spPr>
            <a:xfrm>
              <a:off x="17075945" y="9279790"/>
              <a:ext cx="151966" cy="159750"/>
            </a:xfrm>
            <a:prstGeom prst="rect">
              <a:avLst/>
            </a:prstGeom>
          </p:spPr>
        </p:pic>
        <p:pic>
          <p:nvPicPr>
            <p:cNvPr id="11" name="object 11">
              <a:extLst>
                <a:ext uri="{FF2B5EF4-FFF2-40B4-BE49-F238E27FC236}">
                  <a16:creationId xmlns:a16="http://schemas.microsoft.com/office/drawing/2014/main" id="{923A864D-6A60-5C23-91DE-1725F2289EFA}"/>
                </a:ext>
              </a:extLst>
            </p:cNvPr>
            <p:cNvPicPr/>
            <p:nvPr/>
          </p:nvPicPr>
          <p:blipFill>
            <a:blip r:embed="rId7" cstate="print"/>
            <a:stretch>
              <a:fillRect/>
            </a:stretch>
          </p:blipFill>
          <p:spPr>
            <a:xfrm>
              <a:off x="17271322" y="9284327"/>
              <a:ext cx="338085" cy="150532"/>
            </a:xfrm>
            <a:prstGeom prst="rect">
              <a:avLst/>
            </a:prstGeom>
          </p:spPr>
        </p:pic>
      </p:grpSp>
      <p:sp>
        <p:nvSpPr>
          <p:cNvPr id="12" name="object 12">
            <a:extLst>
              <a:ext uri="{FF2B5EF4-FFF2-40B4-BE49-F238E27FC236}">
                <a16:creationId xmlns:a16="http://schemas.microsoft.com/office/drawing/2014/main" id="{9AD9D100-3940-7A77-860F-47DE9A6D7E62}"/>
              </a:ext>
            </a:extLst>
          </p:cNvPr>
          <p:cNvSpPr/>
          <p:nvPr/>
        </p:nvSpPr>
        <p:spPr>
          <a:xfrm>
            <a:off x="10762714" y="6350250"/>
            <a:ext cx="22437" cy="37253"/>
          </a:xfrm>
          <a:custGeom>
            <a:avLst/>
            <a:gdLst/>
            <a:ahLst/>
            <a:cxnLst/>
            <a:rect l="l" t="t" r="r" b="b"/>
            <a:pathLst>
              <a:path w="33655" h="55879">
                <a:moveTo>
                  <a:pt x="0" y="0"/>
                </a:moveTo>
                <a:lnTo>
                  <a:pt x="33521" y="0"/>
                </a:lnTo>
                <a:lnTo>
                  <a:pt x="33521" y="55615"/>
                </a:lnTo>
                <a:lnTo>
                  <a:pt x="0" y="55615"/>
                </a:lnTo>
                <a:lnTo>
                  <a:pt x="0" y="0"/>
                </a:lnTo>
                <a:close/>
              </a:path>
            </a:pathLst>
          </a:custGeom>
          <a:solidFill>
            <a:srgbClr val="003662"/>
          </a:solidFill>
        </p:spPr>
        <p:txBody>
          <a:bodyPr wrap="square" lIns="0" tIns="0" rIns="0" bIns="0" rtlCol="0"/>
          <a:lstStyle/>
          <a:p>
            <a:endParaRPr/>
          </a:p>
        </p:txBody>
      </p:sp>
      <p:sp>
        <p:nvSpPr>
          <p:cNvPr id="13" name="object 13">
            <a:extLst>
              <a:ext uri="{FF2B5EF4-FFF2-40B4-BE49-F238E27FC236}">
                <a16:creationId xmlns:a16="http://schemas.microsoft.com/office/drawing/2014/main" id="{9ACC3937-6252-732C-977E-D0B433086126}"/>
              </a:ext>
            </a:extLst>
          </p:cNvPr>
          <p:cNvSpPr/>
          <p:nvPr/>
        </p:nvSpPr>
        <p:spPr>
          <a:xfrm>
            <a:off x="10762708" y="6350254"/>
            <a:ext cx="92710" cy="100330"/>
          </a:xfrm>
          <a:custGeom>
            <a:avLst/>
            <a:gdLst/>
            <a:ahLst/>
            <a:cxnLst/>
            <a:rect l="l" t="t" r="r" b="b"/>
            <a:pathLst>
              <a:path w="139065" h="150495">
                <a:moveTo>
                  <a:pt x="138709" y="0"/>
                </a:moveTo>
                <a:lnTo>
                  <a:pt x="105194" y="0"/>
                </a:lnTo>
                <a:lnTo>
                  <a:pt x="105194" y="55613"/>
                </a:lnTo>
                <a:lnTo>
                  <a:pt x="0" y="55613"/>
                </a:lnTo>
                <a:lnTo>
                  <a:pt x="0" y="83426"/>
                </a:lnTo>
                <a:lnTo>
                  <a:pt x="0" y="150418"/>
                </a:lnTo>
                <a:lnTo>
                  <a:pt x="33528" y="150418"/>
                </a:lnTo>
                <a:lnTo>
                  <a:pt x="33528" y="83426"/>
                </a:lnTo>
                <a:lnTo>
                  <a:pt x="105194" y="83426"/>
                </a:lnTo>
                <a:lnTo>
                  <a:pt x="105194" y="150418"/>
                </a:lnTo>
                <a:lnTo>
                  <a:pt x="138709" y="150418"/>
                </a:lnTo>
                <a:lnTo>
                  <a:pt x="138709" y="83426"/>
                </a:lnTo>
                <a:lnTo>
                  <a:pt x="138709" y="55613"/>
                </a:lnTo>
                <a:lnTo>
                  <a:pt x="138709" y="0"/>
                </a:lnTo>
                <a:close/>
              </a:path>
            </a:pathLst>
          </a:custGeom>
          <a:solidFill>
            <a:srgbClr val="003662"/>
          </a:solidFill>
        </p:spPr>
        <p:txBody>
          <a:bodyPr wrap="square" lIns="0" tIns="0" rIns="0" bIns="0" rtlCol="0"/>
          <a:lstStyle/>
          <a:p>
            <a:endParaRPr/>
          </a:p>
        </p:txBody>
      </p:sp>
      <p:grpSp>
        <p:nvGrpSpPr>
          <p:cNvPr id="14" name="object 14">
            <a:extLst>
              <a:ext uri="{FF2B5EF4-FFF2-40B4-BE49-F238E27FC236}">
                <a16:creationId xmlns:a16="http://schemas.microsoft.com/office/drawing/2014/main" id="{B61B0F47-AEAE-ACCB-4392-0E945807755A}"/>
              </a:ext>
            </a:extLst>
          </p:cNvPr>
          <p:cNvGrpSpPr/>
          <p:nvPr/>
        </p:nvGrpSpPr>
        <p:grpSpPr>
          <a:xfrm>
            <a:off x="10885104" y="6347114"/>
            <a:ext cx="869950" cy="106680"/>
            <a:chOff x="16327656" y="9520671"/>
            <a:chExt cx="1304925" cy="160020"/>
          </a:xfrm>
        </p:grpSpPr>
        <p:pic>
          <p:nvPicPr>
            <p:cNvPr id="15" name="object 15">
              <a:extLst>
                <a:ext uri="{FF2B5EF4-FFF2-40B4-BE49-F238E27FC236}">
                  <a16:creationId xmlns:a16="http://schemas.microsoft.com/office/drawing/2014/main" id="{352BEF14-48A8-F282-FA00-9B87935B7093}"/>
                </a:ext>
              </a:extLst>
            </p:cNvPr>
            <p:cNvPicPr/>
            <p:nvPr/>
          </p:nvPicPr>
          <p:blipFill>
            <a:blip r:embed="rId8" cstate="print"/>
            <a:stretch>
              <a:fillRect/>
            </a:stretch>
          </p:blipFill>
          <p:spPr>
            <a:xfrm>
              <a:off x="16327656" y="9520671"/>
              <a:ext cx="172624" cy="159750"/>
            </a:xfrm>
            <a:prstGeom prst="rect">
              <a:avLst/>
            </a:prstGeom>
          </p:spPr>
        </p:pic>
        <p:pic>
          <p:nvPicPr>
            <p:cNvPr id="16" name="object 16">
              <a:extLst>
                <a:ext uri="{FF2B5EF4-FFF2-40B4-BE49-F238E27FC236}">
                  <a16:creationId xmlns:a16="http://schemas.microsoft.com/office/drawing/2014/main" id="{217BCA77-0EEA-CB0E-62BD-43A36889E4AE}"/>
                </a:ext>
              </a:extLst>
            </p:cNvPr>
            <p:cNvPicPr/>
            <p:nvPr/>
          </p:nvPicPr>
          <p:blipFill>
            <a:blip r:embed="rId9" cstate="print"/>
            <a:stretch>
              <a:fillRect/>
            </a:stretch>
          </p:blipFill>
          <p:spPr>
            <a:xfrm>
              <a:off x="16529414" y="9520719"/>
              <a:ext cx="151966" cy="159750"/>
            </a:xfrm>
            <a:prstGeom prst="rect">
              <a:avLst/>
            </a:prstGeom>
          </p:spPr>
        </p:pic>
        <p:pic>
          <p:nvPicPr>
            <p:cNvPr id="17" name="object 17">
              <a:extLst>
                <a:ext uri="{FF2B5EF4-FFF2-40B4-BE49-F238E27FC236}">
                  <a16:creationId xmlns:a16="http://schemas.microsoft.com/office/drawing/2014/main" id="{11A1BC05-FBF8-93F8-5D9F-96DA319A4EE5}"/>
                </a:ext>
              </a:extLst>
            </p:cNvPr>
            <p:cNvPicPr/>
            <p:nvPr/>
          </p:nvPicPr>
          <p:blipFill>
            <a:blip r:embed="rId10" cstate="print"/>
            <a:stretch>
              <a:fillRect/>
            </a:stretch>
          </p:blipFill>
          <p:spPr>
            <a:xfrm>
              <a:off x="16724791" y="9525305"/>
              <a:ext cx="142416" cy="150483"/>
            </a:xfrm>
            <a:prstGeom prst="rect">
              <a:avLst/>
            </a:prstGeom>
          </p:spPr>
        </p:pic>
        <p:sp>
          <p:nvSpPr>
            <p:cNvPr id="18" name="object 18">
              <a:extLst>
                <a:ext uri="{FF2B5EF4-FFF2-40B4-BE49-F238E27FC236}">
                  <a16:creationId xmlns:a16="http://schemas.microsoft.com/office/drawing/2014/main" id="{1BE98113-D944-B991-AADE-0352ADF8206C}"/>
                </a:ext>
              </a:extLst>
            </p:cNvPr>
            <p:cNvSpPr/>
            <p:nvPr/>
          </p:nvSpPr>
          <p:spPr>
            <a:xfrm>
              <a:off x="16907939" y="9525305"/>
              <a:ext cx="33655" cy="151130"/>
            </a:xfrm>
            <a:custGeom>
              <a:avLst/>
              <a:gdLst/>
              <a:ahLst/>
              <a:cxnLst/>
              <a:rect l="l" t="t" r="r" b="b"/>
              <a:pathLst>
                <a:path w="33655" h="151129">
                  <a:moveTo>
                    <a:pt x="33277" y="150531"/>
                  </a:moveTo>
                  <a:lnTo>
                    <a:pt x="0" y="150483"/>
                  </a:lnTo>
                  <a:lnTo>
                    <a:pt x="0" y="0"/>
                  </a:lnTo>
                  <a:lnTo>
                    <a:pt x="33277" y="0"/>
                  </a:lnTo>
                  <a:lnTo>
                    <a:pt x="33277" y="150531"/>
                  </a:lnTo>
                  <a:close/>
                </a:path>
              </a:pathLst>
            </a:custGeom>
            <a:solidFill>
              <a:srgbClr val="003662"/>
            </a:solidFill>
          </p:spPr>
          <p:txBody>
            <a:bodyPr wrap="square" lIns="0" tIns="0" rIns="0" bIns="0" rtlCol="0"/>
            <a:lstStyle/>
            <a:p>
              <a:endParaRPr/>
            </a:p>
          </p:txBody>
        </p:sp>
        <p:pic>
          <p:nvPicPr>
            <p:cNvPr id="19" name="object 19">
              <a:extLst>
                <a:ext uri="{FF2B5EF4-FFF2-40B4-BE49-F238E27FC236}">
                  <a16:creationId xmlns:a16="http://schemas.microsoft.com/office/drawing/2014/main" id="{1DD635AC-10AD-5C7F-FDD3-24E995D8EBF1}"/>
                </a:ext>
              </a:extLst>
            </p:cNvPr>
            <p:cNvPicPr/>
            <p:nvPr/>
          </p:nvPicPr>
          <p:blipFill>
            <a:blip r:embed="rId11" cstate="print"/>
            <a:stretch>
              <a:fillRect/>
            </a:stretch>
          </p:blipFill>
          <p:spPr>
            <a:xfrm>
              <a:off x="16981216" y="9525305"/>
              <a:ext cx="316648" cy="150532"/>
            </a:xfrm>
            <a:prstGeom prst="rect">
              <a:avLst/>
            </a:prstGeom>
          </p:spPr>
        </p:pic>
        <p:sp>
          <p:nvSpPr>
            <p:cNvPr id="20" name="object 20">
              <a:extLst>
                <a:ext uri="{FF2B5EF4-FFF2-40B4-BE49-F238E27FC236}">
                  <a16:creationId xmlns:a16="http://schemas.microsoft.com/office/drawing/2014/main" id="{91E33894-3A1D-5D9C-CE50-6CA9F3B53A9A}"/>
                </a:ext>
              </a:extLst>
            </p:cNvPr>
            <p:cNvSpPr/>
            <p:nvPr/>
          </p:nvSpPr>
          <p:spPr>
            <a:xfrm>
              <a:off x="17334599" y="9525317"/>
              <a:ext cx="123189" cy="150495"/>
            </a:xfrm>
            <a:custGeom>
              <a:avLst/>
              <a:gdLst/>
              <a:ahLst/>
              <a:cxnLst/>
              <a:rect l="l" t="t" r="r" b="b"/>
              <a:pathLst>
                <a:path w="123190" h="150495">
                  <a:moveTo>
                    <a:pt x="122631" y="122605"/>
                  </a:moveTo>
                  <a:lnTo>
                    <a:pt x="33274" y="122605"/>
                  </a:lnTo>
                  <a:lnTo>
                    <a:pt x="33274" y="0"/>
                  </a:lnTo>
                  <a:lnTo>
                    <a:pt x="0" y="0"/>
                  </a:lnTo>
                  <a:lnTo>
                    <a:pt x="0" y="122605"/>
                  </a:lnTo>
                  <a:lnTo>
                    <a:pt x="0" y="150406"/>
                  </a:lnTo>
                  <a:lnTo>
                    <a:pt x="122631" y="150406"/>
                  </a:lnTo>
                  <a:lnTo>
                    <a:pt x="122631" y="122605"/>
                  </a:lnTo>
                  <a:close/>
                </a:path>
              </a:pathLst>
            </a:custGeom>
            <a:solidFill>
              <a:srgbClr val="003662"/>
            </a:solidFill>
          </p:spPr>
          <p:txBody>
            <a:bodyPr wrap="square" lIns="0" tIns="0" rIns="0" bIns="0" rtlCol="0"/>
            <a:lstStyle/>
            <a:p>
              <a:endParaRPr/>
            </a:p>
          </p:txBody>
        </p:sp>
        <p:pic>
          <p:nvPicPr>
            <p:cNvPr id="21" name="object 21">
              <a:extLst>
                <a:ext uri="{FF2B5EF4-FFF2-40B4-BE49-F238E27FC236}">
                  <a16:creationId xmlns:a16="http://schemas.microsoft.com/office/drawing/2014/main" id="{B1D7FCA5-9C38-3E77-C909-8BFCF1003390}"/>
                </a:ext>
              </a:extLst>
            </p:cNvPr>
            <p:cNvPicPr/>
            <p:nvPr/>
          </p:nvPicPr>
          <p:blipFill>
            <a:blip r:embed="rId12" cstate="print"/>
            <a:stretch>
              <a:fillRect/>
            </a:stretch>
          </p:blipFill>
          <p:spPr>
            <a:xfrm>
              <a:off x="17480085" y="9520720"/>
              <a:ext cx="151966" cy="159750"/>
            </a:xfrm>
            <a:prstGeom prst="rect">
              <a:avLst/>
            </a:prstGeom>
          </p:spPr>
        </p:pic>
      </p:grpSp>
      <p:sp>
        <p:nvSpPr>
          <p:cNvPr id="22" name="object 22">
            <a:extLst>
              <a:ext uri="{FF2B5EF4-FFF2-40B4-BE49-F238E27FC236}">
                <a16:creationId xmlns:a16="http://schemas.microsoft.com/office/drawing/2014/main" id="{4582C6D3-D6EC-F084-367B-0C6379E8FF68}"/>
              </a:ext>
            </a:extLst>
          </p:cNvPr>
          <p:cNvSpPr/>
          <p:nvPr/>
        </p:nvSpPr>
        <p:spPr>
          <a:xfrm>
            <a:off x="9928440" y="6182409"/>
            <a:ext cx="582929" cy="271780"/>
          </a:xfrm>
          <a:custGeom>
            <a:avLst/>
            <a:gdLst/>
            <a:ahLst/>
            <a:cxnLst/>
            <a:rect l="l" t="t" r="r" b="b"/>
            <a:pathLst>
              <a:path w="874394" h="407670">
                <a:moveTo>
                  <a:pt x="92914" y="407483"/>
                </a:moveTo>
                <a:lnTo>
                  <a:pt x="0" y="407483"/>
                </a:lnTo>
                <a:lnTo>
                  <a:pt x="3774" y="368378"/>
                </a:lnTo>
                <a:lnTo>
                  <a:pt x="5713" y="335065"/>
                </a:lnTo>
                <a:lnTo>
                  <a:pt x="6375" y="308348"/>
                </a:lnTo>
                <a:lnTo>
                  <a:pt x="6426" y="101207"/>
                </a:lnTo>
                <a:lnTo>
                  <a:pt x="5900" y="79971"/>
                </a:lnTo>
                <a:lnTo>
                  <a:pt x="5831" y="77208"/>
                </a:lnTo>
                <a:lnTo>
                  <a:pt x="5712" y="72418"/>
                </a:lnTo>
                <a:lnTo>
                  <a:pt x="3774" y="39105"/>
                </a:lnTo>
                <a:lnTo>
                  <a:pt x="0" y="0"/>
                </a:lnTo>
                <a:lnTo>
                  <a:pt x="91842" y="0"/>
                </a:lnTo>
                <a:lnTo>
                  <a:pt x="118575" y="43553"/>
                </a:lnTo>
                <a:lnTo>
                  <a:pt x="145025" y="87287"/>
                </a:lnTo>
                <a:lnTo>
                  <a:pt x="171166" y="131209"/>
                </a:lnTo>
                <a:lnTo>
                  <a:pt x="196972" y="175326"/>
                </a:lnTo>
                <a:lnTo>
                  <a:pt x="212997" y="203235"/>
                </a:lnTo>
                <a:lnTo>
                  <a:pt x="86385" y="203235"/>
                </a:lnTo>
                <a:lnTo>
                  <a:pt x="86487" y="306276"/>
                </a:lnTo>
                <a:lnTo>
                  <a:pt x="87015" y="327560"/>
                </a:lnTo>
                <a:lnTo>
                  <a:pt x="87080" y="330202"/>
                </a:lnTo>
                <a:lnTo>
                  <a:pt x="87201" y="335065"/>
                </a:lnTo>
                <a:lnTo>
                  <a:pt x="89139" y="368378"/>
                </a:lnTo>
                <a:lnTo>
                  <a:pt x="92914" y="407483"/>
                </a:lnTo>
                <a:close/>
              </a:path>
              <a:path w="874394" h="407670">
                <a:moveTo>
                  <a:pt x="299380" y="219644"/>
                </a:moveTo>
                <a:lnTo>
                  <a:pt x="223491" y="219644"/>
                </a:lnTo>
                <a:lnTo>
                  <a:pt x="223392" y="101207"/>
                </a:lnTo>
                <a:lnTo>
                  <a:pt x="223177" y="92289"/>
                </a:lnTo>
                <a:lnTo>
                  <a:pt x="223057" y="87287"/>
                </a:lnTo>
                <a:lnTo>
                  <a:pt x="223006" y="85183"/>
                </a:lnTo>
                <a:lnTo>
                  <a:pt x="222881" y="79971"/>
                </a:lnTo>
                <a:lnTo>
                  <a:pt x="222814" y="77208"/>
                </a:lnTo>
                <a:lnTo>
                  <a:pt x="222699" y="72418"/>
                </a:lnTo>
                <a:lnTo>
                  <a:pt x="220819" y="39105"/>
                </a:lnTo>
                <a:lnTo>
                  <a:pt x="217157" y="0"/>
                </a:lnTo>
                <a:lnTo>
                  <a:pt x="427639" y="0"/>
                </a:lnTo>
                <a:lnTo>
                  <a:pt x="426448" y="13272"/>
                </a:lnTo>
                <a:lnTo>
                  <a:pt x="304224" y="13272"/>
                </a:lnTo>
                <a:lnTo>
                  <a:pt x="301381" y="47547"/>
                </a:lnTo>
                <a:lnTo>
                  <a:pt x="299921" y="77208"/>
                </a:lnTo>
                <a:lnTo>
                  <a:pt x="299424" y="101207"/>
                </a:lnTo>
                <a:lnTo>
                  <a:pt x="299380" y="219644"/>
                </a:lnTo>
                <a:close/>
              </a:path>
              <a:path w="874394" h="407670">
                <a:moveTo>
                  <a:pt x="679870" y="156516"/>
                </a:moveTo>
                <a:lnTo>
                  <a:pt x="491612" y="156516"/>
                </a:lnTo>
                <a:lnTo>
                  <a:pt x="491503" y="74180"/>
                </a:lnTo>
                <a:lnTo>
                  <a:pt x="491225" y="59345"/>
                </a:lnTo>
                <a:lnTo>
                  <a:pt x="491137" y="55940"/>
                </a:lnTo>
                <a:lnTo>
                  <a:pt x="490320" y="39105"/>
                </a:lnTo>
                <a:lnTo>
                  <a:pt x="490208" y="36782"/>
                </a:lnTo>
                <a:lnTo>
                  <a:pt x="490092" y="34429"/>
                </a:lnTo>
                <a:lnTo>
                  <a:pt x="488710" y="14932"/>
                </a:lnTo>
                <a:lnTo>
                  <a:pt x="487369" y="0"/>
                </a:lnTo>
                <a:lnTo>
                  <a:pt x="612158" y="0"/>
                </a:lnTo>
                <a:lnTo>
                  <a:pt x="609056" y="28436"/>
                </a:lnTo>
                <a:lnTo>
                  <a:pt x="607043" y="59345"/>
                </a:lnTo>
                <a:lnTo>
                  <a:pt x="605952" y="92289"/>
                </a:lnTo>
                <a:lnTo>
                  <a:pt x="605624" y="126786"/>
                </a:lnTo>
                <a:lnTo>
                  <a:pt x="605624" y="145271"/>
                </a:lnTo>
                <a:lnTo>
                  <a:pt x="794082" y="145271"/>
                </a:lnTo>
                <a:lnTo>
                  <a:pt x="795334" y="149663"/>
                </a:lnTo>
                <a:lnTo>
                  <a:pt x="681582" y="149663"/>
                </a:lnTo>
                <a:lnTo>
                  <a:pt x="679870" y="156516"/>
                </a:lnTo>
                <a:close/>
              </a:path>
              <a:path w="874394" h="407670">
                <a:moveTo>
                  <a:pt x="794082" y="145271"/>
                </a:moveTo>
                <a:lnTo>
                  <a:pt x="605624" y="145271"/>
                </a:lnTo>
                <a:lnTo>
                  <a:pt x="623943" y="85183"/>
                </a:lnTo>
                <a:lnTo>
                  <a:pt x="628433" y="70138"/>
                </a:lnTo>
                <a:lnTo>
                  <a:pt x="632238" y="57233"/>
                </a:lnTo>
                <a:lnTo>
                  <a:pt x="635550" y="45731"/>
                </a:lnTo>
                <a:lnTo>
                  <a:pt x="638560" y="34894"/>
                </a:lnTo>
                <a:lnTo>
                  <a:pt x="630438" y="0"/>
                </a:lnTo>
                <a:lnTo>
                  <a:pt x="756005" y="0"/>
                </a:lnTo>
                <a:lnTo>
                  <a:pt x="759227" y="17814"/>
                </a:lnTo>
                <a:lnTo>
                  <a:pt x="763662" y="36782"/>
                </a:lnTo>
                <a:lnTo>
                  <a:pt x="768727" y="55940"/>
                </a:lnTo>
                <a:lnTo>
                  <a:pt x="773815" y="74180"/>
                </a:lnTo>
                <a:lnTo>
                  <a:pt x="794082" y="145271"/>
                </a:lnTo>
                <a:close/>
              </a:path>
              <a:path w="874394" h="407670">
                <a:moveTo>
                  <a:pt x="426395" y="394211"/>
                </a:moveTo>
                <a:lnTo>
                  <a:pt x="304224" y="394211"/>
                </a:lnTo>
                <a:lnTo>
                  <a:pt x="307098" y="360884"/>
                </a:lnTo>
                <a:lnTo>
                  <a:pt x="307182" y="359908"/>
                </a:lnTo>
                <a:lnTo>
                  <a:pt x="308701" y="330202"/>
                </a:lnTo>
                <a:lnTo>
                  <a:pt x="309170" y="308348"/>
                </a:lnTo>
                <a:lnTo>
                  <a:pt x="309216" y="101207"/>
                </a:lnTo>
                <a:lnTo>
                  <a:pt x="309025" y="92289"/>
                </a:lnTo>
                <a:lnTo>
                  <a:pt x="308917" y="87287"/>
                </a:lnTo>
                <a:lnTo>
                  <a:pt x="308872" y="85183"/>
                </a:lnTo>
                <a:lnTo>
                  <a:pt x="308760" y="79971"/>
                </a:lnTo>
                <a:lnTo>
                  <a:pt x="308701" y="77208"/>
                </a:lnTo>
                <a:lnTo>
                  <a:pt x="307182" y="47547"/>
                </a:lnTo>
                <a:lnTo>
                  <a:pt x="304224" y="13272"/>
                </a:lnTo>
                <a:lnTo>
                  <a:pt x="426448" y="13272"/>
                </a:lnTo>
                <a:lnTo>
                  <a:pt x="423874" y="55940"/>
                </a:lnTo>
                <a:lnTo>
                  <a:pt x="423400" y="156516"/>
                </a:lnTo>
                <a:lnTo>
                  <a:pt x="679870" y="156516"/>
                </a:lnTo>
                <a:lnTo>
                  <a:pt x="674889" y="176451"/>
                </a:lnTo>
                <a:lnTo>
                  <a:pt x="668050" y="202239"/>
                </a:lnTo>
                <a:lnTo>
                  <a:pt x="660315" y="229539"/>
                </a:lnTo>
                <a:lnTo>
                  <a:pt x="659665" y="231710"/>
                </a:lnTo>
                <a:lnTo>
                  <a:pt x="423352" y="231710"/>
                </a:lnTo>
                <a:lnTo>
                  <a:pt x="423401" y="330202"/>
                </a:lnTo>
                <a:lnTo>
                  <a:pt x="423788" y="350826"/>
                </a:lnTo>
                <a:lnTo>
                  <a:pt x="424868" y="373102"/>
                </a:lnTo>
                <a:lnTo>
                  <a:pt x="426250" y="392599"/>
                </a:lnTo>
                <a:lnTo>
                  <a:pt x="426395" y="394211"/>
                </a:lnTo>
                <a:close/>
              </a:path>
              <a:path w="874394" h="407670">
                <a:moveTo>
                  <a:pt x="827035" y="260860"/>
                </a:moveTo>
                <a:lnTo>
                  <a:pt x="709598" y="260860"/>
                </a:lnTo>
                <a:lnTo>
                  <a:pt x="699838" y="224082"/>
                </a:lnTo>
                <a:lnTo>
                  <a:pt x="692289" y="193298"/>
                </a:lnTo>
                <a:lnTo>
                  <a:pt x="686659" y="168497"/>
                </a:lnTo>
                <a:lnTo>
                  <a:pt x="682654" y="149663"/>
                </a:lnTo>
                <a:lnTo>
                  <a:pt x="795334" y="149663"/>
                </a:lnTo>
                <a:lnTo>
                  <a:pt x="827035" y="260860"/>
                </a:lnTo>
                <a:close/>
              </a:path>
              <a:path w="874394" h="407670">
                <a:moveTo>
                  <a:pt x="427586" y="407483"/>
                </a:moveTo>
                <a:lnTo>
                  <a:pt x="216589" y="407483"/>
                </a:lnTo>
                <a:lnTo>
                  <a:pt x="181140" y="354306"/>
                </a:lnTo>
                <a:lnTo>
                  <a:pt x="151463" y="308348"/>
                </a:lnTo>
                <a:lnTo>
                  <a:pt x="126626" y="268572"/>
                </a:lnTo>
                <a:lnTo>
                  <a:pt x="105661" y="233896"/>
                </a:lnTo>
                <a:lnTo>
                  <a:pt x="87603" y="203235"/>
                </a:lnTo>
                <a:lnTo>
                  <a:pt x="212997" y="203235"/>
                </a:lnTo>
                <a:lnTo>
                  <a:pt x="222419" y="219644"/>
                </a:lnTo>
                <a:lnTo>
                  <a:pt x="299380" y="219644"/>
                </a:lnTo>
                <a:lnTo>
                  <a:pt x="299467" y="308348"/>
                </a:lnTo>
                <a:lnTo>
                  <a:pt x="299864" y="327560"/>
                </a:lnTo>
                <a:lnTo>
                  <a:pt x="299919" y="330202"/>
                </a:lnTo>
                <a:lnTo>
                  <a:pt x="301380" y="359908"/>
                </a:lnTo>
                <a:lnTo>
                  <a:pt x="304224" y="394211"/>
                </a:lnTo>
                <a:lnTo>
                  <a:pt x="426395" y="394211"/>
                </a:lnTo>
                <a:lnTo>
                  <a:pt x="427586" y="407483"/>
                </a:lnTo>
                <a:close/>
              </a:path>
              <a:path w="874394" h="407670">
                <a:moveTo>
                  <a:pt x="612648" y="407483"/>
                </a:moveTo>
                <a:lnTo>
                  <a:pt x="487329" y="407483"/>
                </a:lnTo>
                <a:lnTo>
                  <a:pt x="488665" y="392599"/>
                </a:lnTo>
                <a:lnTo>
                  <a:pt x="490047" y="373102"/>
                </a:lnTo>
                <a:lnTo>
                  <a:pt x="490959" y="354306"/>
                </a:lnTo>
                <a:lnTo>
                  <a:pt x="491044" y="352554"/>
                </a:lnTo>
                <a:lnTo>
                  <a:pt x="491127" y="350826"/>
                </a:lnTo>
                <a:lnTo>
                  <a:pt x="491361" y="338371"/>
                </a:lnTo>
                <a:lnTo>
                  <a:pt x="491423" y="335065"/>
                </a:lnTo>
                <a:lnTo>
                  <a:pt x="491514" y="330202"/>
                </a:lnTo>
                <a:lnTo>
                  <a:pt x="491564" y="231710"/>
                </a:lnTo>
                <a:lnTo>
                  <a:pt x="659665" y="231710"/>
                </a:lnTo>
                <a:lnTo>
                  <a:pt x="650936" y="260860"/>
                </a:lnTo>
                <a:lnTo>
                  <a:pt x="827035" y="260860"/>
                </a:lnTo>
                <a:lnTo>
                  <a:pt x="831259" y="275677"/>
                </a:lnTo>
                <a:lnTo>
                  <a:pt x="843839" y="318222"/>
                </a:lnTo>
                <a:lnTo>
                  <a:pt x="850163" y="338371"/>
                </a:lnTo>
                <a:lnTo>
                  <a:pt x="630423" y="338371"/>
                </a:lnTo>
                <a:lnTo>
                  <a:pt x="623311" y="359908"/>
                </a:lnTo>
                <a:lnTo>
                  <a:pt x="618298" y="378724"/>
                </a:lnTo>
                <a:lnTo>
                  <a:pt x="615011" y="394211"/>
                </a:lnTo>
                <a:lnTo>
                  <a:pt x="612648" y="407483"/>
                </a:lnTo>
                <a:close/>
              </a:path>
              <a:path w="874394" h="407670">
                <a:moveTo>
                  <a:pt x="873825" y="407483"/>
                </a:moveTo>
                <a:lnTo>
                  <a:pt x="745691" y="407483"/>
                </a:lnTo>
                <a:lnTo>
                  <a:pt x="743094" y="395904"/>
                </a:lnTo>
                <a:lnTo>
                  <a:pt x="739386" y="380208"/>
                </a:lnTo>
                <a:lnTo>
                  <a:pt x="734389" y="360884"/>
                </a:lnTo>
                <a:lnTo>
                  <a:pt x="727918" y="338371"/>
                </a:lnTo>
                <a:lnTo>
                  <a:pt x="850163" y="338371"/>
                </a:lnTo>
                <a:lnTo>
                  <a:pt x="854615" y="352554"/>
                </a:lnTo>
                <a:lnTo>
                  <a:pt x="864359" y="381411"/>
                </a:lnTo>
                <a:lnTo>
                  <a:pt x="873825" y="407483"/>
                </a:lnTo>
                <a:close/>
              </a:path>
            </a:pathLst>
          </a:custGeom>
          <a:solidFill>
            <a:srgbClr val="003662"/>
          </a:solidFill>
        </p:spPr>
        <p:txBody>
          <a:bodyPr wrap="square" lIns="0" tIns="0" rIns="0" bIns="0" rtlCol="0"/>
          <a:lstStyle/>
          <a:p>
            <a:endParaRPr/>
          </a:p>
        </p:txBody>
      </p:sp>
      <p:sp>
        <p:nvSpPr>
          <p:cNvPr id="23" name="object 23">
            <a:extLst>
              <a:ext uri="{FF2B5EF4-FFF2-40B4-BE49-F238E27FC236}">
                <a16:creationId xmlns:a16="http://schemas.microsoft.com/office/drawing/2014/main" id="{A3DFFA63-86AD-3FF6-E939-49C3D0F636B0}"/>
              </a:ext>
            </a:extLst>
          </p:cNvPr>
          <p:cNvSpPr/>
          <p:nvPr/>
        </p:nvSpPr>
        <p:spPr>
          <a:xfrm>
            <a:off x="10625044" y="6186689"/>
            <a:ext cx="0" cy="267547"/>
          </a:xfrm>
          <a:custGeom>
            <a:avLst/>
            <a:gdLst/>
            <a:ahLst/>
            <a:cxnLst/>
            <a:rect l="l" t="t" r="r" b="b"/>
            <a:pathLst>
              <a:path h="401320">
                <a:moveTo>
                  <a:pt x="0" y="0"/>
                </a:moveTo>
                <a:lnTo>
                  <a:pt x="0" y="401064"/>
                </a:lnTo>
              </a:path>
            </a:pathLst>
          </a:custGeom>
          <a:ln w="5846">
            <a:solidFill>
              <a:srgbClr val="003662"/>
            </a:solidFill>
          </a:ln>
        </p:spPr>
        <p:txBody>
          <a:bodyPr wrap="square" lIns="0" tIns="0" rIns="0" bIns="0" rtlCol="0"/>
          <a:lstStyle/>
          <a:p>
            <a:endParaRPr/>
          </a:p>
        </p:txBody>
      </p:sp>
      <p:sp>
        <p:nvSpPr>
          <p:cNvPr id="24" name="object 24">
            <a:extLst>
              <a:ext uri="{FF2B5EF4-FFF2-40B4-BE49-F238E27FC236}">
                <a16:creationId xmlns:a16="http://schemas.microsoft.com/office/drawing/2014/main" id="{0933A857-B8B4-B41D-2636-246A9936FD4C}"/>
              </a:ext>
            </a:extLst>
          </p:cNvPr>
          <p:cNvSpPr txBox="1"/>
          <p:nvPr/>
        </p:nvSpPr>
        <p:spPr>
          <a:xfrm>
            <a:off x="812800" y="2514600"/>
            <a:ext cx="7163185" cy="3027325"/>
          </a:xfrm>
          <a:prstGeom prst="rect">
            <a:avLst/>
          </a:prstGeom>
        </p:spPr>
        <p:txBody>
          <a:bodyPr vert="horz" wrap="square" lIns="0" tIns="8467" rIns="0" bIns="0" rtlCol="0" anchor="t">
            <a:spAutoFit/>
          </a:bodyPr>
          <a:lstStyle/>
          <a:p>
            <a:pPr marL="236855" marR="752475" indent="-228600">
              <a:lnSpc>
                <a:spcPct val="100000"/>
              </a:lnSpc>
              <a:spcBef>
                <a:spcPts val="67"/>
              </a:spcBef>
              <a:buFont typeface="Arial" panose="020B0604020202020204" pitchFamily="34" charset="0"/>
              <a:buChar char="•"/>
            </a:pPr>
            <a:r>
              <a:rPr lang="en-US" sz="1600">
                <a:latin typeface="+mn-lt"/>
                <a:cs typeface="Arial Rounded MT Bold"/>
              </a:rPr>
              <a:t>Tim Johnson – NHA Chief Financial Officer</a:t>
            </a:r>
            <a:br>
              <a:rPr lang="en-US" sz="1600">
                <a:latin typeface="+mn-lt"/>
                <a:cs typeface="Arial Rounded MT Bold"/>
              </a:rPr>
            </a:br>
            <a:endParaRPr lang="en-US" sz="1600">
              <a:latin typeface="+mn-lt"/>
              <a:cs typeface="Arial Rounded MT Bold"/>
            </a:endParaRPr>
          </a:p>
          <a:p>
            <a:pPr marL="236855" marR="752475" indent="-228600">
              <a:lnSpc>
                <a:spcPct val="100000"/>
              </a:lnSpc>
              <a:spcBef>
                <a:spcPts val="67"/>
              </a:spcBef>
              <a:buFont typeface="Arial" panose="020B0604020202020204" pitchFamily="34" charset="0"/>
              <a:buChar char="•"/>
            </a:pPr>
            <a:r>
              <a:rPr lang="en-US" sz="1600">
                <a:latin typeface="+mn-lt"/>
                <a:cs typeface="Arial Rounded MT Bold"/>
              </a:rPr>
              <a:t>Mike Feagler – Vice President of Medicaid Administration</a:t>
            </a:r>
            <a:br>
              <a:rPr lang="en-US" sz="1600">
                <a:latin typeface="+mn-lt"/>
                <a:cs typeface="Arial Rounded MT Bold"/>
              </a:rPr>
            </a:br>
            <a:endParaRPr lang="en-US" sz="1600">
              <a:latin typeface="+mn-lt"/>
              <a:cs typeface="Arial Rounded MT Bold"/>
            </a:endParaRPr>
          </a:p>
          <a:p>
            <a:pPr marL="236855" marR="752475" indent="-228600">
              <a:lnSpc>
                <a:spcPct val="100000"/>
              </a:lnSpc>
              <a:spcBef>
                <a:spcPts val="67"/>
              </a:spcBef>
              <a:buFont typeface="Arial" panose="020B0604020202020204" pitchFamily="34" charset="0"/>
              <a:buChar char="•"/>
            </a:pPr>
            <a:r>
              <a:rPr lang="en-US" sz="1600">
                <a:latin typeface="+mn-lt"/>
                <a:cs typeface="Arial Rounded MT Bold"/>
              </a:rPr>
              <a:t>Christine Widman – Vice President of Program Operations</a:t>
            </a:r>
            <a:br>
              <a:rPr lang="en-US" sz="1600">
                <a:latin typeface="+mn-lt"/>
                <a:cs typeface="Arial Rounded MT Bold"/>
              </a:rPr>
            </a:br>
            <a:endParaRPr lang="en-US" sz="1600">
              <a:latin typeface="+mn-lt"/>
              <a:cs typeface="Arial Rounded MT Bold"/>
            </a:endParaRPr>
          </a:p>
          <a:p>
            <a:pPr marL="236855" marR="752475" indent="-228600">
              <a:spcBef>
                <a:spcPts val="67"/>
              </a:spcBef>
              <a:buFont typeface="Arial" panose="020B0604020202020204" pitchFamily="34" charset="0"/>
              <a:buChar char="•"/>
            </a:pPr>
            <a:r>
              <a:rPr lang="en-US" sz="1600">
                <a:cs typeface="Arial Rounded MT Bold"/>
              </a:rPr>
              <a:t>Amber</a:t>
            </a:r>
            <a:r>
              <a:rPr lang="en-US" sz="1600">
                <a:latin typeface="+mn-lt"/>
                <a:cs typeface="Arial Rounded MT Bold"/>
              </a:rPr>
              <a:t> </a:t>
            </a:r>
            <a:r>
              <a:rPr lang="en-US" sz="1600">
                <a:cs typeface="Arial Rounded MT Bold"/>
              </a:rPr>
              <a:t>Kavan </a:t>
            </a:r>
            <a:r>
              <a:rPr lang="en-US" sz="1600">
                <a:latin typeface="+mn-lt"/>
                <a:cs typeface="Arial Rounded MT Bold"/>
              </a:rPr>
              <a:t>– Senior Director, </a:t>
            </a:r>
            <a:r>
              <a:rPr lang="en-US" sz="1600">
                <a:cs typeface="Arial Rounded MT Bold"/>
              </a:rPr>
              <a:t>Clinical Quality</a:t>
            </a:r>
            <a:r>
              <a:rPr lang="en-US" sz="1600">
                <a:latin typeface="+mn-lt"/>
                <a:cs typeface="Arial Rounded MT Bold"/>
              </a:rPr>
              <a:t> </a:t>
            </a:r>
            <a:r>
              <a:rPr lang="en-US" sz="1600">
                <a:cs typeface="Arial Rounded MT Bold"/>
              </a:rPr>
              <a:t>&amp; Workforce</a:t>
            </a:r>
            <a:br>
              <a:rPr lang="en-US" sz="1600">
                <a:cs typeface="Arial Rounded MT Bold"/>
              </a:rPr>
            </a:br>
            <a:endParaRPr lang="en-US" sz="1600">
              <a:cs typeface="Arial Rounded MT Bold"/>
            </a:endParaRPr>
          </a:p>
          <a:p>
            <a:pPr marL="236855" marR="752475" indent="-228600">
              <a:spcBef>
                <a:spcPts val="67"/>
              </a:spcBef>
              <a:buFont typeface="Arial,Sans-Serif" panose="020B0604020202020204" pitchFamily="34" charset="0"/>
              <a:buChar char="•"/>
            </a:pPr>
            <a:r>
              <a:rPr lang="en-US" sz="1600">
                <a:cs typeface="Arial Rounded MT Bold"/>
              </a:rPr>
              <a:t>Shana </a:t>
            </a:r>
            <a:r>
              <a:rPr lang="en-US" sz="1600" err="1">
                <a:cs typeface="Arial Rounded MT Bold"/>
              </a:rPr>
              <a:t>Anthens</a:t>
            </a:r>
            <a:r>
              <a:rPr lang="en-US" sz="1600">
                <a:cs typeface="Arial Rounded MT Bold"/>
              </a:rPr>
              <a:t> – Programming &amp; Office Manager</a:t>
            </a:r>
            <a:br>
              <a:rPr lang="en-US" sz="1600">
                <a:latin typeface="+mn-lt"/>
                <a:cs typeface="Arial Rounded MT Bold"/>
              </a:rPr>
            </a:br>
            <a:endParaRPr lang="en-US" sz="1600">
              <a:latin typeface="+mn-lt"/>
              <a:cs typeface="Arial Rounded MT Bold"/>
            </a:endParaRPr>
          </a:p>
          <a:p>
            <a:pPr marL="236855" marR="752475" indent="-228600">
              <a:lnSpc>
                <a:spcPct val="100000"/>
              </a:lnSpc>
              <a:spcBef>
                <a:spcPts val="67"/>
              </a:spcBef>
              <a:buFont typeface="Arial" panose="020B0604020202020204" pitchFamily="34" charset="0"/>
              <a:buChar char="•"/>
            </a:pPr>
            <a:r>
              <a:rPr lang="en-US" sz="1600">
                <a:latin typeface="+mn-lt"/>
                <a:cs typeface="Arial Rounded MT Bold"/>
              </a:rPr>
              <a:t>Ryan Anderson – Director of Data &amp; Analytics</a:t>
            </a:r>
            <a:br>
              <a:rPr lang="en-US" sz="1600">
                <a:latin typeface="+mn-lt"/>
                <a:cs typeface="Arial Rounded MT Bold"/>
              </a:rPr>
            </a:br>
            <a:endParaRPr lang="en-US" sz="1600">
              <a:latin typeface="+mn-lt"/>
              <a:cs typeface="Arial Rounded MT Bold"/>
            </a:endParaRPr>
          </a:p>
        </p:txBody>
      </p:sp>
      <p:sp>
        <p:nvSpPr>
          <p:cNvPr id="26" name="TextBox 25">
            <a:extLst>
              <a:ext uri="{FF2B5EF4-FFF2-40B4-BE49-F238E27FC236}">
                <a16:creationId xmlns:a16="http://schemas.microsoft.com/office/drawing/2014/main" id="{4ACCD5B2-A36B-5D49-95A3-A70FA319B44C}"/>
              </a:ext>
            </a:extLst>
          </p:cNvPr>
          <p:cNvSpPr txBox="1"/>
          <p:nvPr/>
        </p:nvSpPr>
        <p:spPr>
          <a:xfrm>
            <a:off x="660400" y="1834372"/>
            <a:ext cx="5638800" cy="379656"/>
          </a:xfrm>
          <a:prstGeom prst="rect">
            <a:avLst/>
          </a:prstGeom>
          <a:noFill/>
        </p:spPr>
        <p:txBody>
          <a:bodyPr wrap="square" rtlCol="0">
            <a:spAutoFit/>
          </a:bodyPr>
          <a:lstStyle/>
          <a:p>
            <a:r>
              <a:rPr lang="en-US" sz="1867" b="1">
                <a:latin typeface="+mn-lt"/>
              </a:rPr>
              <a:t>NHA SDP Operational Team – Key Contacts</a:t>
            </a:r>
          </a:p>
        </p:txBody>
      </p:sp>
      <p:pic>
        <p:nvPicPr>
          <p:cNvPr id="29" name="Picture 28" descr="Working Late Team Sasquatch">
            <a:extLst>
              <a:ext uri="{FF2B5EF4-FFF2-40B4-BE49-F238E27FC236}">
                <a16:creationId xmlns:a16="http://schemas.microsoft.com/office/drawing/2014/main" id="{0A60E55D-9ED5-95DB-892C-679F10A70E9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20230" y="2049135"/>
            <a:ext cx="4149605" cy="2759730"/>
          </a:xfrm>
          <a:prstGeom prst="rect">
            <a:avLst/>
          </a:prstGeom>
        </p:spPr>
      </p:pic>
      <p:sp>
        <p:nvSpPr>
          <p:cNvPr id="31" name="TextBox 30">
            <a:extLst>
              <a:ext uri="{FF2B5EF4-FFF2-40B4-BE49-F238E27FC236}">
                <a16:creationId xmlns:a16="http://schemas.microsoft.com/office/drawing/2014/main" id="{F63FDB40-0F13-FA58-F54A-80D85054D416}"/>
              </a:ext>
            </a:extLst>
          </p:cNvPr>
          <p:cNvSpPr txBox="1"/>
          <p:nvPr/>
        </p:nvSpPr>
        <p:spPr>
          <a:xfrm>
            <a:off x="527844" y="313068"/>
            <a:ext cx="11407518" cy="769441"/>
          </a:xfrm>
          <a:prstGeom prst="rect">
            <a:avLst/>
          </a:prstGeom>
          <a:noFill/>
        </p:spPr>
        <p:txBody>
          <a:bodyPr wrap="square" lIns="91440" tIns="45720" rIns="91440" bIns="4572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4400" b="1">
                <a:solidFill>
                  <a:srgbClr val="1E3262"/>
                </a:solidFill>
                <a:latin typeface="Bebas Neue" panose="020B0606020202050201" pitchFamily="34" charset="0"/>
              </a:rPr>
              <a:t>State directed payment program – a comprehensive look</a:t>
            </a:r>
          </a:p>
        </p:txBody>
      </p:sp>
    </p:spTree>
    <p:extLst>
      <p:ext uri="{BB962C8B-B14F-4D97-AF65-F5344CB8AC3E}">
        <p14:creationId xmlns:p14="http://schemas.microsoft.com/office/powerpoint/2010/main" val="1382380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96BA0-CAC8-804A-4B6E-1D7C7771C22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EA6B8BF-02CC-2C97-B80A-8086FD5959DA}"/>
              </a:ext>
            </a:extLst>
          </p:cNvPr>
          <p:cNvSpPr/>
          <p:nvPr/>
        </p:nvSpPr>
        <p:spPr>
          <a:xfrm>
            <a:off x="9920782" y="6608928"/>
            <a:ext cx="1838960" cy="31750"/>
          </a:xfrm>
          <a:custGeom>
            <a:avLst/>
            <a:gdLst/>
            <a:ahLst/>
            <a:cxnLst/>
            <a:rect l="l" t="t" r="r" b="b"/>
            <a:pathLst>
              <a:path w="2758440" h="47625">
                <a:moveTo>
                  <a:pt x="2758351" y="0"/>
                </a:moveTo>
                <a:lnTo>
                  <a:pt x="0" y="0"/>
                </a:lnTo>
                <a:lnTo>
                  <a:pt x="0" y="47625"/>
                </a:lnTo>
                <a:lnTo>
                  <a:pt x="2758351" y="47625"/>
                </a:lnTo>
                <a:lnTo>
                  <a:pt x="2758351" y="0"/>
                </a:lnTo>
                <a:close/>
              </a:path>
            </a:pathLst>
          </a:custGeom>
          <a:solidFill>
            <a:srgbClr val="BED634"/>
          </a:solidFill>
        </p:spPr>
        <p:txBody>
          <a:bodyPr wrap="square" lIns="0" tIns="0" rIns="0" bIns="0" rtlCol="0"/>
          <a:lstStyle/>
          <a:p>
            <a:endParaRPr sz="1200"/>
          </a:p>
        </p:txBody>
      </p:sp>
      <p:pic>
        <p:nvPicPr>
          <p:cNvPr id="3" name="object 3">
            <a:extLst>
              <a:ext uri="{FF2B5EF4-FFF2-40B4-BE49-F238E27FC236}">
                <a16:creationId xmlns:a16="http://schemas.microsoft.com/office/drawing/2014/main" id="{2FB5659F-D1DB-882C-7294-42990C03C8FC}"/>
              </a:ext>
            </a:extLst>
          </p:cNvPr>
          <p:cNvPicPr/>
          <p:nvPr/>
        </p:nvPicPr>
        <p:blipFill>
          <a:blip r:embed="rId3" cstate="print"/>
          <a:stretch>
            <a:fillRect/>
          </a:stretch>
        </p:blipFill>
        <p:spPr>
          <a:xfrm>
            <a:off x="10762721" y="6189552"/>
            <a:ext cx="93255" cy="100354"/>
          </a:xfrm>
          <a:prstGeom prst="rect">
            <a:avLst/>
          </a:prstGeom>
        </p:spPr>
      </p:pic>
      <p:grpSp>
        <p:nvGrpSpPr>
          <p:cNvPr id="4" name="object 4">
            <a:extLst>
              <a:ext uri="{FF2B5EF4-FFF2-40B4-BE49-F238E27FC236}">
                <a16:creationId xmlns:a16="http://schemas.microsoft.com/office/drawing/2014/main" id="{68D1F6F0-AACB-60EF-983E-B1FBADABD863}"/>
              </a:ext>
            </a:extLst>
          </p:cNvPr>
          <p:cNvGrpSpPr/>
          <p:nvPr/>
        </p:nvGrpSpPr>
        <p:grpSpPr>
          <a:xfrm>
            <a:off x="10894565" y="6189552"/>
            <a:ext cx="216747" cy="100753"/>
            <a:chOff x="16341847" y="9284327"/>
            <a:chExt cx="325120" cy="151130"/>
          </a:xfrm>
        </p:grpSpPr>
        <p:sp>
          <p:nvSpPr>
            <p:cNvPr id="5" name="object 5">
              <a:extLst>
                <a:ext uri="{FF2B5EF4-FFF2-40B4-BE49-F238E27FC236}">
                  <a16:creationId xmlns:a16="http://schemas.microsoft.com/office/drawing/2014/main" id="{9A93C65B-4402-9E64-91FB-B19E80A92FA9}"/>
                </a:ext>
              </a:extLst>
            </p:cNvPr>
            <p:cNvSpPr/>
            <p:nvPr/>
          </p:nvSpPr>
          <p:spPr>
            <a:xfrm>
              <a:off x="16341840" y="9284449"/>
              <a:ext cx="132080" cy="150495"/>
            </a:xfrm>
            <a:custGeom>
              <a:avLst/>
              <a:gdLst/>
              <a:ahLst/>
              <a:cxnLst/>
              <a:rect l="l" t="t" r="r" b="b"/>
              <a:pathLst>
                <a:path w="132080" h="150495">
                  <a:moveTo>
                    <a:pt x="131940" y="122605"/>
                  </a:moveTo>
                  <a:lnTo>
                    <a:pt x="33274" y="122605"/>
                  </a:lnTo>
                  <a:lnTo>
                    <a:pt x="33274" y="85953"/>
                  </a:lnTo>
                  <a:lnTo>
                    <a:pt x="89357" y="85953"/>
                  </a:lnTo>
                  <a:lnTo>
                    <a:pt x="89357" y="58140"/>
                  </a:lnTo>
                  <a:lnTo>
                    <a:pt x="33274" y="58140"/>
                  </a:lnTo>
                  <a:lnTo>
                    <a:pt x="33274" y="29070"/>
                  </a:lnTo>
                  <a:lnTo>
                    <a:pt x="126580" y="29070"/>
                  </a:lnTo>
                  <a:lnTo>
                    <a:pt x="126580" y="0"/>
                  </a:lnTo>
                  <a:lnTo>
                    <a:pt x="0" y="0"/>
                  </a:lnTo>
                  <a:lnTo>
                    <a:pt x="0" y="29070"/>
                  </a:lnTo>
                  <a:lnTo>
                    <a:pt x="0" y="58140"/>
                  </a:lnTo>
                  <a:lnTo>
                    <a:pt x="0" y="85953"/>
                  </a:lnTo>
                  <a:lnTo>
                    <a:pt x="0" y="122605"/>
                  </a:lnTo>
                  <a:lnTo>
                    <a:pt x="0" y="150418"/>
                  </a:lnTo>
                  <a:lnTo>
                    <a:pt x="131940" y="150418"/>
                  </a:lnTo>
                  <a:lnTo>
                    <a:pt x="131940" y="122605"/>
                  </a:lnTo>
                  <a:close/>
                </a:path>
              </a:pathLst>
            </a:custGeom>
            <a:solidFill>
              <a:srgbClr val="003662"/>
            </a:solidFill>
          </p:spPr>
          <p:txBody>
            <a:bodyPr wrap="square" lIns="0" tIns="0" rIns="0" bIns="0" rtlCol="0"/>
            <a:lstStyle/>
            <a:p>
              <a:endParaRPr sz="1200"/>
            </a:p>
          </p:txBody>
        </p:sp>
        <p:pic>
          <p:nvPicPr>
            <p:cNvPr id="6" name="object 6">
              <a:extLst>
                <a:ext uri="{FF2B5EF4-FFF2-40B4-BE49-F238E27FC236}">
                  <a16:creationId xmlns:a16="http://schemas.microsoft.com/office/drawing/2014/main" id="{3D97D2F1-6551-2009-E894-9BE477DF6672}"/>
                </a:ext>
              </a:extLst>
            </p:cNvPr>
            <p:cNvPicPr/>
            <p:nvPr/>
          </p:nvPicPr>
          <p:blipFill>
            <a:blip r:embed="rId4" cstate="print"/>
            <a:stretch>
              <a:fillRect/>
            </a:stretch>
          </p:blipFill>
          <p:spPr>
            <a:xfrm>
              <a:off x="16517295" y="9284327"/>
              <a:ext cx="149384" cy="150531"/>
            </a:xfrm>
            <a:prstGeom prst="rect">
              <a:avLst/>
            </a:prstGeom>
          </p:spPr>
        </p:pic>
      </p:grpSp>
      <p:grpSp>
        <p:nvGrpSpPr>
          <p:cNvPr id="7" name="object 7">
            <a:extLst>
              <a:ext uri="{FF2B5EF4-FFF2-40B4-BE49-F238E27FC236}">
                <a16:creationId xmlns:a16="http://schemas.microsoft.com/office/drawing/2014/main" id="{D427BF2E-976C-EE8D-7A6C-F0F1973C4D00}"/>
              </a:ext>
            </a:extLst>
          </p:cNvPr>
          <p:cNvGrpSpPr/>
          <p:nvPr/>
        </p:nvGrpSpPr>
        <p:grpSpPr>
          <a:xfrm>
            <a:off x="11143210" y="6186527"/>
            <a:ext cx="596477" cy="106680"/>
            <a:chOff x="16714815" y="9279790"/>
            <a:chExt cx="894715" cy="160020"/>
          </a:xfrm>
        </p:grpSpPr>
        <p:pic>
          <p:nvPicPr>
            <p:cNvPr id="8" name="object 8">
              <a:extLst>
                <a:ext uri="{FF2B5EF4-FFF2-40B4-BE49-F238E27FC236}">
                  <a16:creationId xmlns:a16="http://schemas.microsoft.com/office/drawing/2014/main" id="{8ACFD811-947F-A7FE-BC66-4A56469FC029}"/>
                </a:ext>
              </a:extLst>
            </p:cNvPr>
            <p:cNvPicPr/>
            <p:nvPr/>
          </p:nvPicPr>
          <p:blipFill>
            <a:blip r:embed="rId5" cstate="print"/>
            <a:stretch>
              <a:fillRect/>
            </a:stretch>
          </p:blipFill>
          <p:spPr>
            <a:xfrm>
              <a:off x="16714815" y="9284327"/>
              <a:ext cx="147288" cy="150531"/>
            </a:xfrm>
            <a:prstGeom prst="rect">
              <a:avLst/>
            </a:prstGeom>
          </p:spPr>
        </p:pic>
        <p:pic>
          <p:nvPicPr>
            <p:cNvPr id="9" name="object 9">
              <a:extLst>
                <a:ext uri="{FF2B5EF4-FFF2-40B4-BE49-F238E27FC236}">
                  <a16:creationId xmlns:a16="http://schemas.microsoft.com/office/drawing/2014/main" id="{9C7D1412-D435-C070-D3FF-EE781F1CA62E}"/>
                </a:ext>
              </a:extLst>
            </p:cNvPr>
            <p:cNvPicPr/>
            <p:nvPr/>
          </p:nvPicPr>
          <p:blipFill>
            <a:blip r:embed="rId6" cstate="print"/>
            <a:stretch>
              <a:fillRect/>
            </a:stretch>
          </p:blipFill>
          <p:spPr>
            <a:xfrm>
              <a:off x="16885148" y="9284327"/>
              <a:ext cx="169603" cy="150531"/>
            </a:xfrm>
            <a:prstGeom prst="rect">
              <a:avLst/>
            </a:prstGeom>
          </p:spPr>
        </p:pic>
        <p:pic>
          <p:nvPicPr>
            <p:cNvPr id="10" name="object 10">
              <a:extLst>
                <a:ext uri="{FF2B5EF4-FFF2-40B4-BE49-F238E27FC236}">
                  <a16:creationId xmlns:a16="http://schemas.microsoft.com/office/drawing/2014/main" id="{3CBFCD73-E320-968F-2E95-F2B6976D69EB}"/>
                </a:ext>
              </a:extLst>
            </p:cNvPr>
            <p:cNvPicPr/>
            <p:nvPr/>
          </p:nvPicPr>
          <p:blipFill>
            <a:blip r:embed="rId7" cstate="print"/>
            <a:stretch>
              <a:fillRect/>
            </a:stretch>
          </p:blipFill>
          <p:spPr>
            <a:xfrm>
              <a:off x="17075945" y="9279790"/>
              <a:ext cx="151966" cy="159750"/>
            </a:xfrm>
            <a:prstGeom prst="rect">
              <a:avLst/>
            </a:prstGeom>
          </p:spPr>
        </p:pic>
        <p:pic>
          <p:nvPicPr>
            <p:cNvPr id="11" name="object 11">
              <a:extLst>
                <a:ext uri="{FF2B5EF4-FFF2-40B4-BE49-F238E27FC236}">
                  <a16:creationId xmlns:a16="http://schemas.microsoft.com/office/drawing/2014/main" id="{6BEF42C1-8D94-D1E5-3191-852D0A9F6250}"/>
                </a:ext>
              </a:extLst>
            </p:cNvPr>
            <p:cNvPicPr/>
            <p:nvPr/>
          </p:nvPicPr>
          <p:blipFill>
            <a:blip r:embed="rId8" cstate="print"/>
            <a:stretch>
              <a:fillRect/>
            </a:stretch>
          </p:blipFill>
          <p:spPr>
            <a:xfrm>
              <a:off x="17271322" y="9284327"/>
              <a:ext cx="338085" cy="150532"/>
            </a:xfrm>
            <a:prstGeom prst="rect">
              <a:avLst/>
            </a:prstGeom>
          </p:spPr>
        </p:pic>
      </p:grpSp>
      <p:sp>
        <p:nvSpPr>
          <p:cNvPr id="12" name="object 12">
            <a:extLst>
              <a:ext uri="{FF2B5EF4-FFF2-40B4-BE49-F238E27FC236}">
                <a16:creationId xmlns:a16="http://schemas.microsoft.com/office/drawing/2014/main" id="{F9CA53E8-4D72-F262-270B-FFFD34E5681D}"/>
              </a:ext>
            </a:extLst>
          </p:cNvPr>
          <p:cNvSpPr/>
          <p:nvPr/>
        </p:nvSpPr>
        <p:spPr>
          <a:xfrm>
            <a:off x="10762714" y="6350250"/>
            <a:ext cx="22437" cy="37253"/>
          </a:xfrm>
          <a:custGeom>
            <a:avLst/>
            <a:gdLst/>
            <a:ahLst/>
            <a:cxnLst/>
            <a:rect l="l" t="t" r="r" b="b"/>
            <a:pathLst>
              <a:path w="33655" h="55879">
                <a:moveTo>
                  <a:pt x="0" y="0"/>
                </a:moveTo>
                <a:lnTo>
                  <a:pt x="33521" y="0"/>
                </a:lnTo>
                <a:lnTo>
                  <a:pt x="33521" y="55615"/>
                </a:lnTo>
                <a:lnTo>
                  <a:pt x="0" y="55615"/>
                </a:lnTo>
                <a:lnTo>
                  <a:pt x="0" y="0"/>
                </a:lnTo>
                <a:close/>
              </a:path>
            </a:pathLst>
          </a:custGeom>
          <a:solidFill>
            <a:srgbClr val="003662"/>
          </a:solidFill>
        </p:spPr>
        <p:txBody>
          <a:bodyPr wrap="square" lIns="0" tIns="0" rIns="0" bIns="0" rtlCol="0"/>
          <a:lstStyle/>
          <a:p>
            <a:endParaRPr sz="1200"/>
          </a:p>
        </p:txBody>
      </p:sp>
      <p:sp>
        <p:nvSpPr>
          <p:cNvPr id="13" name="object 13">
            <a:extLst>
              <a:ext uri="{FF2B5EF4-FFF2-40B4-BE49-F238E27FC236}">
                <a16:creationId xmlns:a16="http://schemas.microsoft.com/office/drawing/2014/main" id="{F2D6366D-3195-B2B6-B5C4-E808E571DE19}"/>
              </a:ext>
            </a:extLst>
          </p:cNvPr>
          <p:cNvSpPr/>
          <p:nvPr/>
        </p:nvSpPr>
        <p:spPr>
          <a:xfrm>
            <a:off x="10762708" y="6350254"/>
            <a:ext cx="92710" cy="100330"/>
          </a:xfrm>
          <a:custGeom>
            <a:avLst/>
            <a:gdLst/>
            <a:ahLst/>
            <a:cxnLst/>
            <a:rect l="l" t="t" r="r" b="b"/>
            <a:pathLst>
              <a:path w="139065" h="150495">
                <a:moveTo>
                  <a:pt x="138709" y="0"/>
                </a:moveTo>
                <a:lnTo>
                  <a:pt x="105194" y="0"/>
                </a:lnTo>
                <a:lnTo>
                  <a:pt x="105194" y="55613"/>
                </a:lnTo>
                <a:lnTo>
                  <a:pt x="0" y="55613"/>
                </a:lnTo>
                <a:lnTo>
                  <a:pt x="0" y="83426"/>
                </a:lnTo>
                <a:lnTo>
                  <a:pt x="0" y="150418"/>
                </a:lnTo>
                <a:lnTo>
                  <a:pt x="33528" y="150418"/>
                </a:lnTo>
                <a:lnTo>
                  <a:pt x="33528" y="83426"/>
                </a:lnTo>
                <a:lnTo>
                  <a:pt x="105194" y="83426"/>
                </a:lnTo>
                <a:lnTo>
                  <a:pt x="105194" y="150418"/>
                </a:lnTo>
                <a:lnTo>
                  <a:pt x="138709" y="150418"/>
                </a:lnTo>
                <a:lnTo>
                  <a:pt x="138709" y="83426"/>
                </a:lnTo>
                <a:lnTo>
                  <a:pt x="138709" y="55613"/>
                </a:lnTo>
                <a:lnTo>
                  <a:pt x="138709" y="0"/>
                </a:lnTo>
                <a:close/>
              </a:path>
            </a:pathLst>
          </a:custGeom>
          <a:solidFill>
            <a:srgbClr val="003662"/>
          </a:solidFill>
        </p:spPr>
        <p:txBody>
          <a:bodyPr wrap="square" lIns="0" tIns="0" rIns="0" bIns="0" rtlCol="0"/>
          <a:lstStyle/>
          <a:p>
            <a:endParaRPr sz="1200"/>
          </a:p>
        </p:txBody>
      </p:sp>
      <p:grpSp>
        <p:nvGrpSpPr>
          <p:cNvPr id="14" name="object 14">
            <a:extLst>
              <a:ext uri="{FF2B5EF4-FFF2-40B4-BE49-F238E27FC236}">
                <a16:creationId xmlns:a16="http://schemas.microsoft.com/office/drawing/2014/main" id="{1DDAA55C-8277-F59C-364C-08C2D3B177CB}"/>
              </a:ext>
            </a:extLst>
          </p:cNvPr>
          <p:cNvGrpSpPr/>
          <p:nvPr/>
        </p:nvGrpSpPr>
        <p:grpSpPr>
          <a:xfrm>
            <a:off x="10885104" y="6347114"/>
            <a:ext cx="869950" cy="106680"/>
            <a:chOff x="16327656" y="9520671"/>
            <a:chExt cx="1304925" cy="160020"/>
          </a:xfrm>
        </p:grpSpPr>
        <p:pic>
          <p:nvPicPr>
            <p:cNvPr id="15" name="object 15">
              <a:extLst>
                <a:ext uri="{FF2B5EF4-FFF2-40B4-BE49-F238E27FC236}">
                  <a16:creationId xmlns:a16="http://schemas.microsoft.com/office/drawing/2014/main" id="{4F423DD3-BC7E-3D53-1E5C-7D35D3B16010}"/>
                </a:ext>
              </a:extLst>
            </p:cNvPr>
            <p:cNvPicPr/>
            <p:nvPr/>
          </p:nvPicPr>
          <p:blipFill>
            <a:blip r:embed="rId9" cstate="print"/>
            <a:stretch>
              <a:fillRect/>
            </a:stretch>
          </p:blipFill>
          <p:spPr>
            <a:xfrm>
              <a:off x="16327656" y="9520671"/>
              <a:ext cx="172624" cy="159750"/>
            </a:xfrm>
            <a:prstGeom prst="rect">
              <a:avLst/>
            </a:prstGeom>
          </p:spPr>
        </p:pic>
        <p:pic>
          <p:nvPicPr>
            <p:cNvPr id="16" name="object 16">
              <a:extLst>
                <a:ext uri="{FF2B5EF4-FFF2-40B4-BE49-F238E27FC236}">
                  <a16:creationId xmlns:a16="http://schemas.microsoft.com/office/drawing/2014/main" id="{81640651-768A-F84D-6267-D4F77F979F7F}"/>
                </a:ext>
              </a:extLst>
            </p:cNvPr>
            <p:cNvPicPr/>
            <p:nvPr/>
          </p:nvPicPr>
          <p:blipFill>
            <a:blip r:embed="rId10" cstate="print"/>
            <a:stretch>
              <a:fillRect/>
            </a:stretch>
          </p:blipFill>
          <p:spPr>
            <a:xfrm>
              <a:off x="16529414" y="9520719"/>
              <a:ext cx="151966" cy="159750"/>
            </a:xfrm>
            <a:prstGeom prst="rect">
              <a:avLst/>
            </a:prstGeom>
          </p:spPr>
        </p:pic>
        <p:pic>
          <p:nvPicPr>
            <p:cNvPr id="17" name="object 17">
              <a:extLst>
                <a:ext uri="{FF2B5EF4-FFF2-40B4-BE49-F238E27FC236}">
                  <a16:creationId xmlns:a16="http://schemas.microsoft.com/office/drawing/2014/main" id="{BBFCC3C4-B92D-CAC8-AAE3-7BC75F8DA6A5}"/>
                </a:ext>
              </a:extLst>
            </p:cNvPr>
            <p:cNvPicPr/>
            <p:nvPr/>
          </p:nvPicPr>
          <p:blipFill>
            <a:blip r:embed="rId11" cstate="print"/>
            <a:stretch>
              <a:fillRect/>
            </a:stretch>
          </p:blipFill>
          <p:spPr>
            <a:xfrm>
              <a:off x="16724791" y="9525305"/>
              <a:ext cx="142416" cy="150483"/>
            </a:xfrm>
            <a:prstGeom prst="rect">
              <a:avLst/>
            </a:prstGeom>
          </p:spPr>
        </p:pic>
        <p:sp>
          <p:nvSpPr>
            <p:cNvPr id="18" name="object 18">
              <a:extLst>
                <a:ext uri="{FF2B5EF4-FFF2-40B4-BE49-F238E27FC236}">
                  <a16:creationId xmlns:a16="http://schemas.microsoft.com/office/drawing/2014/main" id="{66884580-5264-276A-8603-35336D287D71}"/>
                </a:ext>
              </a:extLst>
            </p:cNvPr>
            <p:cNvSpPr/>
            <p:nvPr/>
          </p:nvSpPr>
          <p:spPr>
            <a:xfrm>
              <a:off x="16907939" y="9525305"/>
              <a:ext cx="33655" cy="151130"/>
            </a:xfrm>
            <a:custGeom>
              <a:avLst/>
              <a:gdLst/>
              <a:ahLst/>
              <a:cxnLst/>
              <a:rect l="l" t="t" r="r" b="b"/>
              <a:pathLst>
                <a:path w="33655" h="151129">
                  <a:moveTo>
                    <a:pt x="33277" y="150531"/>
                  </a:moveTo>
                  <a:lnTo>
                    <a:pt x="0" y="150483"/>
                  </a:lnTo>
                  <a:lnTo>
                    <a:pt x="0" y="0"/>
                  </a:lnTo>
                  <a:lnTo>
                    <a:pt x="33277" y="0"/>
                  </a:lnTo>
                  <a:lnTo>
                    <a:pt x="33277" y="150531"/>
                  </a:lnTo>
                  <a:close/>
                </a:path>
              </a:pathLst>
            </a:custGeom>
            <a:solidFill>
              <a:srgbClr val="003662"/>
            </a:solidFill>
          </p:spPr>
          <p:txBody>
            <a:bodyPr wrap="square" lIns="0" tIns="0" rIns="0" bIns="0" rtlCol="0"/>
            <a:lstStyle/>
            <a:p>
              <a:endParaRPr sz="1200"/>
            </a:p>
          </p:txBody>
        </p:sp>
        <p:pic>
          <p:nvPicPr>
            <p:cNvPr id="19" name="object 19">
              <a:extLst>
                <a:ext uri="{FF2B5EF4-FFF2-40B4-BE49-F238E27FC236}">
                  <a16:creationId xmlns:a16="http://schemas.microsoft.com/office/drawing/2014/main" id="{FEAEA3BB-5283-B2AE-1181-C4F154320300}"/>
                </a:ext>
              </a:extLst>
            </p:cNvPr>
            <p:cNvPicPr/>
            <p:nvPr/>
          </p:nvPicPr>
          <p:blipFill>
            <a:blip r:embed="rId12" cstate="print"/>
            <a:stretch>
              <a:fillRect/>
            </a:stretch>
          </p:blipFill>
          <p:spPr>
            <a:xfrm>
              <a:off x="16981216" y="9525305"/>
              <a:ext cx="316648" cy="150532"/>
            </a:xfrm>
            <a:prstGeom prst="rect">
              <a:avLst/>
            </a:prstGeom>
          </p:spPr>
        </p:pic>
        <p:sp>
          <p:nvSpPr>
            <p:cNvPr id="20" name="object 20">
              <a:extLst>
                <a:ext uri="{FF2B5EF4-FFF2-40B4-BE49-F238E27FC236}">
                  <a16:creationId xmlns:a16="http://schemas.microsoft.com/office/drawing/2014/main" id="{5C1EEB8D-B401-7EFB-DAC6-8B9839ABE4BB}"/>
                </a:ext>
              </a:extLst>
            </p:cNvPr>
            <p:cNvSpPr/>
            <p:nvPr/>
          </p:nvSpPr>
          <p:spPr>
            <a:xfrm>
              <a:off x="17334599" y="9525317"/>
              <a:ext cx="123189" cy="150495"/>
            </a:xfrm>
            <a:custGeom>
              <a:avLst/>
              <a:gdLst/>
              <a:ahLst/>
              <a:cxnLst/>
              <a:rect l="l" t="t" r="r" b="b"/>
              <a:pathLst>
                <a:path w="123190" h="150495">
                  <a:moveTo>
                    <a:pt x="122631" y="122605"/>
                  </a:moveTo>
                  <a:lnTo>
                    <a:pt x="33274" y="122605"/>
                  </a:lnTo>
                  <a:lnTo>
                    <a:pt x="33274" y="0"/>
                  </a:lnTo>
                  <a:lnTo>
                    <a:pt x="0" y="0"/>
                  </a:lnTo>
                  <a:lnTo>
                    <a:pt x="0" y="122605"/>
                  </a:lnTo>
                  <a:lnTo>
                    <a:pt x="0" y="150406"/>
                  </a:lnTo>
                  <a:lnTo>
                    <a:pt x="122631" y="150406"/>
                  </a:lnTo>
                  <a:lnTo>
                    <a:pt x="122631" y="122605"/>
                  </a:lnTo>
                  <a:close/>
                </a:path>
              </a:pathLst>
            </a:custGeom>
            <a:solidFill>
              <a:srgbClr val="003662"/>
            </a:solidFill>
          </p:spPr>
          <p:txBody>
            <a:bodyPr wrap="square" lIns="0" tIns="0" rIns="0" bIns="0" rtlCol="0"/>
            <a:lstStyle/>
            <a:p>
              <a:endParaRPr sz="1200"/>
            </a:p>
          </p:txBody>
        </p:sp>
        <p:pic>
          <p:nvPicPr>
            <p:cNvPr id="21" name="object 21">
              <a:extLst>
                <a:ext uri="{FF2B5EF4-FFF2-40B4-BE49-F238E27FC236}">
                  <a16:creationId xmlns:a16="http://schemas.microsoft.com/office/drawing/2014/main" id="{925BE293-AFA1-3EC3-E3C2-E7E2D688F5B8}"/>
                </a:ext>
              </a:extLst>
            </p:cNvPr>
            <p:cNvPicPr/>
            <p:nvPr/>
          </p:nvPicPr>
          <p:blipFill>
            <a:blip r:embed="rId13" cstate="print"/>
            <a:stretch>
              <a:fillRect/>
            </a:stretch>
          </p:blipFill>
          <p:spPr>
            <a:xfrm>
              <a:off x="17480085" y="9520720"/>
              <a:ext cx="151966" cy="159750"/>
            </a:xfrm>
            <a:prstGeom prst="rect">
              <a:avLst/>
            </a:prstGeom>
          </p:spPr>
        </p:pic>
      </p:grpSp>
      <p:sp>
        <p:nvSpPr>
          <p:cNvPr id="22" name="object 22">
            <a:extLst>
              <a:ext uri="{FF2B5EF4-FFF2-40B4-BE49-F238E27FC236}">
                <a16:creationId xmlns:a16="http://schemas.microsoft.com/office/drawing/2014/main" id="{4D0B7337-02E6-159E-4AED-ED46C493841C}"/>
              </a:ext>
            </a:extLst>
          </p:cNvPr>
          <p:cNvSpPr/>
          <p:nvPr/>
        </p:nvSpPr>
        <p:spPr>
          <a:xfrm>
            <a:off x="9928440" y="6182409"/>
            <a:ext cx="582929" cy="271780"/>
          </a:xfrm>
          <a:custGeom>
            <a:avLst/>
            <a:gdLst/>
            <a:ahLst/>
            <a:cxnLst/>
            <a:rect l="l" t="t" r="r" b="b"/>
            <a:pathLst>
              <a:path w="874394" h="407670">
                <a:moveTo>
                  <a:pt x="92914" y="407483"/>
                </a:moveTo>
                <a:lnTo>
                  <a:pt x="0" y="407483"/>
                </a:lnTo>
                <a:lnTo>
                  <a:pt x="3774" y="368378"/>
                </a:lnTo>
                <a:lnTo>
                  <a:pt x="5713" y="335065"/>
                </a:lnTo>
                <a:lnTo>
                  <a:pt x="6375" y="308348"/>
                </a:lnTo>
                <a:lnTo>
                  <a:pt x="6426" y="101207"/>
                </a:lnTo>
                <a:lnTo>
                  <a:pt x="5900" y="79971"/>
                </a:lnTo>
                <a:lnTo>
                  <a:pt x="5831" y="77208"/>
                </a:lnTo>
                <a:lnTo>
                  <a:pt x="5712" y="72418"/>
                </a:lnTo>
                <a:lnTo>
                  <a:pt x="3774" y="39105"/>
                </a:lnTo>
                <a:lnTo>
                  <a:pt x="0" y="0"/>
                </a:lnTo>
                <a:lnTo>
                  <a:pt x="91842" y="0"/>
                </a:lnTo>
                <a:lnTo>
                  <a:pt x="118575" y="43553"/>
                </a:lnTo>
                <a:lnTo>
                  <a:pt x="145025" y="87287"/>
                </a:lnTo>
                <a:lnTo>
                  <a:pt x="171166" y="131209"/>
                </a:lnTo>
                <a:lnTo>
                  <a:pt x="196972" y="175326"/>
                </a:lnTo>
                <a:lnTo>
                  <a:pt x="212997" y="203235"/>
                </a:lnTo>
                <a:lnTo>
                  <a:pt x="86385" y="203235"/>
                </a:lnTo>
                <a:lnTo>
                  <a:pt x="86487" y="306276"/>
                </a:lnTo>
                <a:lnTo>
                  <a:pt x="87015" y="327560"/>
                </a:lnTo>
                <a:lnTo>
                  <a:pt x="87080" y="330202"/>
                </a:lnTo>
                <a:lnTo>
                  <a:pt x="87201" y="335065"/>
                </a:lnTo>
                <a:lnTo>
                  <a:pt x="89139" y="368378"/>
                </a:lnTo>
                <a:lnTo>
                  <a:pt x="92914" y="407483"/>
                </a:lnTo>
                <a:close/>
              </a:path>
              <a:path w="874394" h="407670">
                <a:moveTo>
                  <a:pt x="299380" y="219644"/>
                </a:moveTo>
                <a:lnTo>
                  <a:pt x="223491" y="219644"/>
                </a:lnTo>
                <a:lnTo>
                  <a:pt x="223392" y="101207"/>
                </a:lnTo>
                <a:lnTo>
                  <a:pt x="223177" y="92289"/>
                </a:lnTo>
                <a:lnTo>
                  <a:pt x="223057" y="87287"/>
                </a:lnTo>
                <a:lnTo>
                  <a:pt x="223006" y="85183"/>
                </a:lnTo>
                <a:lnTo>
                  <a:pt x="222881" y="79971"/>
                </a:lnTo>
                <a:lnTo>
                  <a:pt x="222814" y="77208"/>
                </a:lnTo>
                <a:lnTo>
                  <a:pt x="222699" y="72418"/>
                </a:lnTo>
                <a:lnTo>
                  <a:pt x="220819" y="39105"/>
                </a:lnTo>
                <a:lnTo>
                  <a:pt x="217157" y="0"/>
                </a:lnTo>
                <a:lnTo>
                  <a:pt x="427639" y="0"/>
                </a:lnTo>
                <a:lnTo>
                  <a:pt x="426448" y="13272"/>
                </a:lnTo>
                <a:lnTo>
                  <a:pt x="304224" y="13272"/>
                </a:lnTo>
                <a:lnTo>
                  <a:pt x="301381" y="47547"/>
                </a:lnTo>
                <a:lnTo>
                  <a:pt x="299921" y="77208"/>
                </a:lnTo>
                <a:lnTo>
                  <a:pt x="299424" y="101207"/>
                </a:lnTo>
                <a:lnTo>
                  <a:pt x="299380" y="219644"/>
                </a:lnTo>
                <a:close/>
              </a:path>
              <a:path w="874394" h="407670">
                <a:moveTo>
                  <a:pt x="679870" y="156516"/>
                </a:moveTo>
                <a:lnTo>
                  <a:pt x="491612" y="156516"/>
                </a:lnTo>
                <a:lnTo>
                  <a:pt x="491503" y="74180"/>
                </a:lnTo>
                <a:lnTo>
                  <a:pt x="491225" y="59345"/>
                </a:lnTo>
                <a:lnTo>
                  <a:pt x="491137" y="55940"/>
                </a:lnTo>
                <a:lnTo>
                  <a:pt x="490320" y="39105"/>
                </a:lnTo>
                <a:lnTo>
                  <a:pt x="490208" y="36782"/>
                </a:lnTo>
                <a:lnTo>
                  <a:pt x="490092" y="34429"/>
                </a:lnTo>
                <a:lnTo>
                  <a:pt x="488710" y="14932"/>
                </a:lnTo>
                <a:lnTo>
                  <a:pt x="487369" y="0"/>
                </a:lnTo>
                <a:lnTo>
                  <a:pt x="612158" y="0"/>
                </a:lnTo>
                <a:lnTo>
                  <a:pt x="609056" y="28436"/>
                </a:lnTo>
                <a:lnTo>
                  <a:pt x="607043" y="59345"/>
                </a:lnTo>
                <a:lnTo>
                  <a:pt x="605952" y="92289"/>
                </a:lnTo>
                <a:lnTo>
                  <a:pt x="605624" y="126786"/>
                </a:lnTo>
                <a:lnTo>
                  <a:pt x="605624" y="145271"/>
                </a:lnTo>
                <a:lnTo>
                  <a:pt x="794082" y="145271"/>
                </a:lnTo>
                <a:lnTo>
                  <a:pt x="795334" y="149663"/>
                </a:lnTo>
                <a:lnTo>
                  <a:pt x="681582" y="149663"/>
                </a:lnTo>
                <a:lnTo>
                  <a:pt x="679870" y="156516"/>
                </a:lnTo>
                <a:close/>
              </a:path>
              <a:path w="874394" h="407670">
                <a:moveTo>
                  <a:pt x="794082" y="145271"/>
                </a:moveTo>
                <a:lnTo>
                  <a:pt x="605624" y="145271"/>
                </a:lnTo>
                <a:lnTo>
                  <a:pt x="623943" y="85183"/>
                </a:lnTo>
                <a:lnTo>
                  <a:pt x="628433" y="70138"/>
                </a:lnTo>
                <a:lnTo>
                  <a:pt x="632238" y="57233"/>
                </a:lnTo>
                <a:lnTo>
                  <a:pt x="635550" y="45731"/>
                </a:lnTo>
                <a:lnTo>
                  <a:pt x="638560" y="34894"/>
                </a:lnTo>
                <a:lnTo>
                  <a:pt x="630438" y="0"/>
                </a:lnTo>
                <a:lnTo>
                  <a:pt x="756005" y="0"/>
                </a:lnTo>
                <a:lnTo>
                  <a:pt x="759227" y="17814"/>
                </a:lnTo>
                <a:lnTo>
                  <a:pt x="763662" y="36782"/>
                </a:lnTo>
                <a:lnTo>
                  <a:pt x="768727" y="55940"/>
                </a:lnTo>
                <a:lnTo>
                  <a:pt x="773815" y="74180"/>
                </a:lnTo>
                <a:lnTo>
                  <a:pt x="794082" y="145271"/>
                </a:lnTo>
                <a:close/>
              </a:path>
              <a:path w="874394" h="407670">
                <a:moveTo>
                  <a:pt x="426395" y="394211"/>
                </a:moveTo>
                <a:lnTo>
                  <a:pt x="304224" y="394211"/>
                </a:lnTo>
                <a:lnTo>
                  <a:pt x="307098" y="360884"/>
                </a:lnTo>
                <a:lnTo>
                  <a:pt x="307182" y="359908"/>
                </a:lnTo>
                <a:lnTo>
                  <a:pt x="308701" y="330202"/>
                </a:lnTo>
                <a:lnTo>
                  <a:pt x="309170" y="308348"/>
                </a:lnTo>
                <a:lnTo>
                  <a:pt x="309216" y="101207"/>
                </a:lnTo>
                <a:lnTo>
                  <a:pt x="309025" y="92289"/>
                </a:lnTo>
                <a:lnTo>
                  <a:pt x="308917" y="87287"/>
                </a:lnTo>
                <a:lnTo>
                  <a:pt x="308872" y="85183"/>
                </a:lnTo>
                <a:lnTo>
                  <a:pt x="308760" y="79971"/>
                </a:lnTo>
                <a:lnTo>
                  <a:pt x="308701" y="77208"/>
                </a:lnTo>
                <a:lnTo>
                  <a:pt x="307182" y="47547"/>
                </a:lnTo>
                <a:lnTo>
                  <a:pt x="304224" y="13272"/>
                </a:lnTo>
                <a:lnTo>
                  <a:pt x="426448" y="13272"/>
                </a:lnTo>
                <a:lnTo>
                  <a:pt x="423874" y="55940"/>
                </a:lnTo>
                <a:lnTo>
                  <a:pt x="423400" y="156516"/>
                </a:lnTo>
                <a:lnTo>
                  <a:pt x="679870" y="156516"/>
                </a:lnTo>
                <a:lnTo>
                  <a:pt x="674889" y="176451"/>
                </a:lnTo>
                <a:lnTo>
                  <a:pt x="668050" y="202239"/>
                </a:lnTo>
                <a:lnTo>
                  <a:pt x="660315" y="229539"/>
                </a:lnTo>
                <a:lnTo>
                  <a:pt x="659665" y="231710"/>
                </a:lnTo>
                <a:lnTo>
                  <a:pt x="423352" y="231710"/>
                </a:lnTo>
                <a:lnTo>
                  <a:pt x="423401" y="330202"/>
                </a:lnTo>
                <a:lnTo>
                  <a:pt x="423788" y="350826"/>
                </a:lnTo>
                <a:lnTo>
                  <a:pt x="424868" y="373102"/>
                </a:lnTo>
                <a:lnTo>
                  <a:pt x="426250" y="392599"/>
                </a:lnTo>
                <a:lnTo>
                  <a:pt x="426395" y="394211"/>
                </a:lnTo>
                <a:close/>
              </a:path>
              <a:path w="874394" h="407670">
                <a:moveTo>
                  <a:pt x="827035" y="260860"/>
                </a:moveTo>
                <a:lnTo>
                  <a:pt x="709598" y="260860"/>
                </a:lnTo>
                <a:lnTo>
                  <a:pt x="699838" y="224082"/>
                </a:lnTo>
                <a:lnTo>
                  <a:pt x="692289" y="193298"/>
                </a:lnTo>
                <a:lnTo>
                  <a:pt x="686659" y="168497"/>
                </a:lnTo>
                <a:lnTo>
                  <a:pt x="682654" y="149663"/>
                </a:lnTo>
                <a:lnTo>
                  <a:pt x="795334" y="149663"/>
                </a:lnTo>
                <a:lnTo>
                  <a:pt x="827035" y="260860"/>
                </a:lnTo>
                <a:close/>
              </a:path>
              <a:path w="874394" h="407670">
                <a:moveTo>
                  <a:pt x="427586" y="407483"/>
                </a:moveTo>
                <a:lnTo>
                  <a:pt x="216589" y="407483"/>
                </a:lnTo>
                <a:lnTo>
                  <a:pt x="181140" y="354306"/>
                </a:lnTo>
                <a:lnTo>
                  <a:pt x="151463" y="308348"/>
                </a:lnTo>
                <a:lnTo>
                  <a:pt x="126626" y="268572"/>
                </a:lnTo>
                <a:lnTo>
                  <a:pt x="105661" y="233896"/>
                </a:lnTo>
                <a:lnTo>
                  <a:pt x="87603" y="203235"/>
                </a:lnTo>
                <a:lnTo>
                  <a:pt x="212997" y="203235"/>
                </a:lnTo>
                <a:lnTo>
                  <a:pt x="222419" y="219644"/>
                </a:lnTo>
                <a:lnTo>
                  <a:pt x="299380" y="219644"/>
                </a:lnTo>
                <a:lnTo>
                  <a:pt x="299467" y="308348"/>
                </a:lnTo>
                <a:lnTo>
                  <a:pt x="299864" y="327560"/>
                </a:lnTo>
                <a:lnTo>
                  <a:pt x="299919" y="330202"/>
                </a:lnTo>
                <a:lnTo>
                  <a:pt x="301380" y="359908"/>
                </a:lnTo>
                <a:lnTo>
                  <a:pt x="304224" y="394211"/>
                </a:lnTo>
                <a:lnTo>
                  <a:pt x="426395" y="394211"/>
                </a:lnTo>
                <a:lnTo>
                  <a:pt x="427586" y="407483"/>
                </a:lnTo>
                <a:close/>
              </a:path>
              <a:path w="874394" h="407670">
                <a:moveTo>
                  <a:pt x="612648" y="407483"/>
                </a:moveTo>
                <a:lnTo>
                  <a:pt x="487329" y="407483"/>
                </a:lnTo>
                <a:lnTo>
                  <a:pt x="488665" y="392599"/>
                </a:lnTo>
                <a:lnTo>
                  <a:pt x="490047" y="373102"/>
                </a:lnTo>
                <a:lnTo>
                  <a:pt x="490959" y="354306"/>
                </a:lnTo>
                <a:lnTo>
                  <a:pt x="491044" y="352554"/>
                </a:lnTo>
                <a:lnTo>
                  <a:pt x="491127" y="350826"/>
                </a:lnTo>
                <a:lnTo>
                  <a:pt x="491361" y="338371"/>
                </a:lnTo>
                <a:lnTo>
                  <a:pt x="491423" y="335065"/>
                </a:lnTo>
                <a:lnTo>
                  <a:pt x="491514" y="330202"/>
                </a:lnTo>
                <a:lnTo>
                  <a:pt x="491564" y="231710"/>
                </a:lnTo>
                <a:lnTo>
                  <a:pt x="659665" y="231710"/>
                </a:lnTo>
                <a:lnTo>
                  <a:pt x="650936" y="260860"/>
                </a:lnTo>
                <a:lnTo>
                  <a:pt x="827035" y="260860"/>
                </a:lnTo>
                <a:lnTo>
                  <a:pt x="831259" y="275677"/>
                </a:lnTo>
                <a:lnTo>
                  <a:pt x="843839" y="318222"/>
                </a:lnTo>
                <a:lnTo>
                  <a:pt x="850163" y="338371"/>
                </a:lnTo>
                <a:lnTo>
                  <a:pt x="630423" y="338371"/>
                </a:lnTo>
                <a:lnTo>
                  <a:pt x="623311" y="359908"/>
                </a:lnTo>
                <a:lnTo>
                  <a:pt x="618298" y="378724"/>
                </a:lnTo>
                <a:lnTo>
                  <a:pt x="615011" y="394211"/>
                </a:lnTo>
                <a:lnTo>
                  <a:pt x="612648" y="407483"/>
                </a:lnTo>
                <a:close/>
              </a:path>
              <a:path w="874394" h="407670">
                <a:moveTo>
                  <a:pt x="873825" y="407483"/>
                </a:moveTo>
                <a:lnTo>
                  <a:pt x="745691" y="407483"/>
                </a:lnTo>
                <a:lnTo>
                  <a:pt x="743094" y="395904"/>
                </a:lnTo>
                <a:lnTo>
                  <a:pt x="739386" y="380208"/>
                </a:lnTo>
                <a:lnTo>
                  <a:pt x="734389" y="360884"/>
                </a:lnTo>
                <a:lnTo>
                  <a:pt x="727918" y="338371"/>
                </a:lnTo>
                <a:lnTo>
                  <a:pt x="850163" y="338371"/>
                </a:lnTo>
                <a:lnTo>
                  <a:pt x="854615" y="352554"/>
                </a:lnTo>
                <a:lnTo>
                  <a:pt x="864359" y="381411"/>
                </a:lnTo>
                <a:lnTo>
                  <a:pt x="873825" y="407483"/>
                </a:lnTo>
                <a:close/>
              </a:path>
            </a:pathLst>
          </a:custGeom>
          <a:solidFill>
            <a:srgbClr val="003662"/>
          </a:solidFill>
        </p:spPr>
        <p:txBody>
          <a:bodyPr wrap="square" lIns="0" tIns="0" rIns="0" bIns="0" rtlCol="0"/>
          <a:lstStyle/>
          <a:p>
            <a:endParaRPr sz="1200"/>
          </a:p>
        </p:txBody>
      </p:sp>
      <p:sp>
        <p:nvSpPr>
          <p:cNvPr id="23" name="object 23">
            <a:extLst>
              <a:ext uri="{FF2B5EF4-FFF2-40B4-BE49-F238E27FC236}">
                <a16:creationId xmlns:a16="http://schemas.microsoft.com/office/drawing/2014/main" id="{A8EFA15B-EEAB-ED4F-4B46-9D5F30B4D047}"/>
              </a:ext>
            </a:extLst>
          </p:cNvPr>
          <p:cNvSpPr/>
          <p:nvPr/>
        </p:nvSpPr>
        <p:spPr>
          <a:xfrm>
            <a:off x="10625044" y="6186689"/>
            <a:ext cx="0" cy="267547"/>
          </a:xfrm>
          <a:custGeom>
            <a:avLst/>
            <a:gdLst/>
            <a:ahLst/>
            <a:cxnLst/>
            <a:rect l="l" t="t" r="r" b="b"/>
            <a:pathLst>
              <a:path h="401320">
                <a:moveTo>
                  <a:pt x="0" y="0"/>
                </a:moveTo>
                <a:lnTo>
                  <a:pt x="0" y="401064"/>
                </a:lnTo>
              </a:path>
            </a:pathLst>
          </a:custGeom>
          <a:ln w="5846">
            <a:solidFill>
              <a:srgbClr val="003662"/>
            </a:solidFill>
          </a:ln>
        </p:spPr>
        <p:txBody>
          <a:bodyPr wrap="square" lIns="0" tIns="0" rIns="0" bIns="0" rtlCol="0"/>
          <a:lstStyle/>
          <a:p>
            <a:endParaRPr sz="1200"/>
          </a:p>
        </p:txBody>
      </p:sp>
      <p:sp>
        <p:nvSpPr>
          <p:cNvPr id="24" name="object 24">
            <a:extLst>
              <a:ext uri="{FF2B5EF4-FFF2-40B4-BE49-F238E27FC236}">
                <a16:creationId xmlns:a16="http://schemas.microsoft.com/office/drawing/2014/main" id="{E267B7C5-D83F-03D7-6EF6-5B087023C6E5}"/>
              </a:ext>
            </a:extLst>
          </p:cNvPr>
          <p:cNvSpPr txBox="1"/>
          <p:nvPr/>
        </p:nvSpPr>
        <p:spPr>
          <a:xfrm>
            <a:off x="1028906" y="1976782"/>
            <a:ext cx="7294936" cy="4266125"/>
          </a:xfrm>
          <a:prstGeom prst="rect">
            <a:avLst/>
          </a:prstGeom>
        </p:spPr>
        <p:txBody>
          <a:bodyPr vert="horz" wrap="square" lIns="0" tIns="8467" rIns="0" bIns="0" rtlCol="0" anchor="t">
            <a:spAutoFit/>
          </a:bodyPr>
          <a:lstStyle/>
          <a:p>
            <a:pPr marL="236855" marR="752475" indent="-228600">
              <a:buFont typeface="Arial" panose="020B0604020202020204" pitchFamily="34" charset="0"/>
              <a:buChar char="•"/>
            </a:pPr>
            <a:r>
              <a:rPr lang="en-US" sz="1400" b="1">
                <a:ea typeface="Calibri"/>
                <a:cs typeface="Calibri"/>
              </a:rPr>
              <a:t>Q2 2023</a:t>
            </a:r>
            <a:r>
              <a:rPr lang="en-US" sz="1400">
                <a:ea typeface="Calibri"/>
                <a:cs typeface="Calibri"/>
              </a:rPr>
              <a:t> – NHA Board &amp; Advocacy team lead statewide efforts to bring Medicaid State Directed Payments to Nebraska hospitals</a:t>
            </a:r>
            <a:br>
              <a:rPr lang="en-US" sz="1400">
                <a:ea typeface="Calibri"/>
                <a:cs typeface="Calibri"/>
              </a:rPr>
            </a:br>
            <a:endParaRPr lang="en-US" sz="1000">
              <a:ea typeface="Calibri"/>
              <a:cs typeface="Calibri"/>
            </a:endParaRPr>
          </a:p>
          <a:p>
            <a:pPr marL="236855" marR="752475" indent="-228600">
              <a:buFont typeface="Arial" panose="020B0604020202020204" pitchFamily="34" charset="0"/>
              <a:buChar char="•"/>
            </a:pPr>
            <a:r>
              <a:rPr lang="en-US" sz="1400" b="1">
                <a:ea typeface="Calibri"/>
                <a:cs typeface="Calibri"/>
              </a:rPr>
              <a:t>Q1 2024</a:t>
            </a:r>
            <a:r>
              <a:rPr lang="en-US" sz="1400">
                <a:ea typeface="Calibri"/>
                <a:cs typeface="Calibri"/>
              </a:rPr>
              <a:t> – Legislature passes LB 1087 &amp; Governor Pillen signs it into law</a:t>
            </a:r>
            <a:br>
              <a:rPr lang="en-US" sz="1400">
                <a:ea typeface="Calibri"/>
                <a:cs typeface="Calibri"/>
              </a:rPr>
            </a:br>
            <a:endParaRPr lang="en-US" sz="1000">
              <a:ea typeface="Calibri"/>
              <a:cs typeface="Calibri"/>
            </a:endParaRPr>
          </a:p>
          <a:p>
            <a:pPr marL="236855" marR="752475" indent="-228600">
              <a:buFont typeface="Arial" panose="020B0604020202020204" pitchFamily="34" charset="0"/>
              <a:buChar char="•"/>
            </a:pPr>
            <a:r>
              <a:rPr lang="en-US" sz="1400" b="1">
                <a:ea typeface="Calibri"/>
                <a:cs typeface="Calibri"/>
              </a:rPr>
              <a:t>Q2 2024</a:t>
            </a:r>
            <a:r>
              <a:rPr lang="en-US" sz="1400">
                <a:ea typeface="Calibri"/>
                <a:cs typeface="Calibri"/>
              </a:rPr>
              <a:t> – NHA establishes LB 1087 Advisory Committee </a:t>
            </a:r>
            <a:br>
              <a:rPr lang="en-US" sz="1400">
                <a:ea typeface="Calibri"/>
                <a:cs typeface="Calibri"/>
              </a:rPr>
            </a:br>
            <a:endParaRPr lang="en-US" sz="1000">
              <a:ea typeface="Calibri"/>
              <a:cs typeface="Calibri"/>
            </a:endParaRPr>
          </a:p>
          <a:p>
            <a:pPr marL="236855" marR="752475" indent="-228600">
              <a:buFont typeface="Arial" panose="020B0604020202020204" pitchFamily="34" charset="0"/>
              <a:buChar char="•"/>
            </a:pPr>
            <a:r>
              <a:rPr lang="en-US" sz="1400" b="1">
                <a:ea typeface="Calibri"/>
                <a:cs typeface="Calibri"/>
              </a:rPr>
              <a:t>Q2 2024</a:t>
            </a:r>
            <a:r>
              <a:rPr lang="en-US" sz="1400">
                <a:ea typeface="Calibri"/>
                <a:cs typeface="Calibri"/>
              </a:rPr>
              <a:t> – DHHS submits Tax Waiver and initial program Preprint</a:t>
            </a:r>
            <a:br>
              <a:rPr lang="en-US" sz="1400">
                <a:ea typeface="Calibri"/>
                <a:cs typeface="Calibri"/>
              </a:rPr>
            </a:br>
            <a:endParaRPr lang="en-US" sz="1000">
              <a:ea typeface="Calibri"/>
              <a:cs typeface="Calibri"/>
            </a:endParaRPr>
          </a:p>
          <a:p>
            <a:pPr marL="236855" marR="752475" indent="-228600">
              <a:buFont typeface="Arial,Sans-Serif" panose="020B0604020202020204" pitchFamily="34" charset="0"/>
              <a:buChar char="•"/>
            </a:pPr>
            <a:r>
              <a:rPr lang="en-US" sz="1400" b="1">
                <a:ea typeface="Calibri"/>
                <a:cs typeface="Calibri"/>
              </a:rPr>
              <a:t>Q4 2024</a:t>
            </a:r>
            <a:r>
              <a:rPr lang="en-US" sz="1400">
                <a:ea typeface="Calibri"/>
                <a:cs typeface="Calibri"/>
              </a:rPr>
              <a:t> – All 93 hospitals sign TPA agreement with NHA</a:t>
            </a:r>
            <a:br>
              <a:rPr lang="en-US" sz="1400">
                <a:ea typeface="Calibri"/>
                <a:cs typeface="Calibri"/>
              </a:rPr>
            </a:br>
            <a:endParaRPr lang="en-US" sz="1000">
              <a:ea typeface="Calibri"/>
              <a:cs typeface="Calibri"/>
            </a:endParaRPr>
          </a:p>
          <a:p>
            <a:pPr marL="236855" marR="752475" indent="-228600">
              <a:spcBef>
                <a:spcPts val="67"/>
              </a:spcBef>
              <a:buFont typeface="Arial,Sans-Serif" panose="020B0604020202020204" pitchFamily="34" charset="0"/>
              <a:buChar char="•"/>
            </a:pPr>
            <a:r>
              <a:rPr lang="en-US" sz="1400" b="1">
                <a:ea typeface="Calibri"/>
                <a:cs typeface="Calibri"/>
              </a:rPr>
              <a:t>Q4 2024</a:t>
            </a:r>
            <a:r>
              <a:rPr lang="en-US" sz="1400">
                <a:ea typeface="Calibri"/>
                <a:cs typeface="Calibri"/>
              </a:rPr>
              <a:t> – DHHS completes 8+ rounds of paid claims scrubbing with MCOs</a:t>
            </a:r>
            <a:br>
              <a:rPr lang="en-US" sz="1400">
                <a:ea typeface="Calibri"/>
                <a:cs typeface="Calibri"/>
              </a:rPr>
            </a:br>
            <a:endParaRPr lang="en-US" sz="1000">
              <a:ea typeface="Calibri"/>
              <a:cs typeface="Calibri"/>
            </a:endParaRPr>
          </a:p>
          <a:p>
            <a:pPr marL="236855" marR="752475" indent="-228600">
              <a:spcBef>
                <a:spcPts val="67"/>
              </a:spcBef>
              <a:buFont typeface="Arial,Sans-Serif" panose="020B0604020202020204" pitchFamily="34" charset="0"/>
              <a:buChar char="•"/>
            </a:pPr>
            <a:r>
              <a:rPr lang="en-US" sz="1400" b="1">
                <a:ea typeface="Calibri"/>
                <a:cs typeface="Calibri"/>
              </a:rPr>
              <a:t>Q4 2024</a:t>
            </a:r>
            <a:r>
              <a:rPr lang="en-US" sz="1400">
                <a:ea typeface="Calibri"/>
                <a:cs typeface="Calibri"/>
              </a:rPr>
              <a:t> – DHHS submits CY 2025 Preprint to CMS for approval</a:t>
            </a:r>
            <a:br>
              <a:rPr lang="en-US" sz="1400">
                <a:ea typeface="Calibri"/>
                <a:cs typeface="Calibri"/>
              </a:rPr>
            </a:br>
            <a:endParaRPr lang="en-US" sz="1000">
              <a:ea typeface="Calibri"/>
              <a:cs typeface="Calibri"/>
            </a:endParaRPr>
          </a:p>
          <a:p>
            <a:pPr marL="236855" marR="752475" indent="-228600">
              <a:spcBef>
                <a:spcPts val="67"/>
              </a:spcBef>
              <a:buFont typeface="Arial,Sans-Serif" panose="020B0604020202020204" pitchFamily="34" charset="0"/>
              <a:buChar char="•"/>
            </a:pPr>
            <a:r>
              <a:rPr lang="en-US" sz="1400" b="1">
                <a:ea typeface="Calibri"/>
                <a:cs typeface="Calibri"/>
              </a:rPr>
              <a:t>Q2 2025</a:t>
            </a:r>
            <a:r>
              <a:rPr lang="en-US" sz="1400">
                <a:ea typeface="Calibri"/>
                <a:cs typeface="Calibri"/>
              </a:rPr>
              <a:t> – On Friday, June 27, CMS approves 2024 SDP Tax Waiver &amp; Preprint</a:t>
            </a:r>
            <a:br>
              <a:rPr lang="en-US" sz="1400">
                <a:ea typeface="Calibri"/>
                <a:cs typeface="Calibri"/>
              </a:rPr>
            </a:br>
            <a:endParaRPr lang="en-US" sz="1000">
              <a:ea typeface="Calibri"/>
              <a:cs typeface="Calibri"/>
            </a:endParaRPr>
          </a:p>
          <a:p>
            <a:pPr marL="236855" marR="752475" indent="-228600">
              <a:spcBef>
                <a:spcPts val="67"/>
              </a:spcBef>
              <a:buFont typeface="Arial,Sans-Serif" panose="020B0604020202020204" pitchFamily="34" charset="0"/>
              <a:buChar char="•"/>
            </a:pPr>
            <a:r>
              <a:rPr lang="en-US" sz="1400" b="1">
                <a:ea typeface="Calibri"/>
                <a:cs typeface="Calibri"/>
              </a:rPr>
              <a:t>Q3 2025</a:t>
            </a:r>
            <a:r>
              <a:rPr lang="en-US" sz="1400">
                <a:ea typeface="Calibri"/>
                <a:cs typeface="Calibri"/>
              </a:rPr>
              <a:t> – On Tuesday, July 1, DHHS sends out SDP Notice of Assessment</a:t>
            </a:r>
            <a:br>
              <a:rPr lang="en-US" sz="1400">
                <a:ea typeface="Calibri"/>
                <a:cs typeface="Calibri"/>
              </a:rPr>
            </a:br>
            <a:endParaRPr lang="en-US" sz="1000">
              <a:ea typeface="Calibri"/>
              <a:cs typeface="Calibri"/>
            </a:endParaRPr>
          </a:p>
          <a:p>
            <a:pPr marL="236855" marR="752475" indent="-228600">
              <a:spcBef>
                <a:spcPts val="67"/>
              </a:spcBef>
              <a:buFont typeface="Arial,Sans-Serif" panose="020B0604020202020204" pitchFamily="34" charset="0"/>
              <a:buChar char="•"/>
            </a:pPr>
            <a:r>
              <a:rPr lang="en-US" sz="1400" b="1">
                <a:ea typeface="Calibri"/>
                <a:cs typeface="Calibri"/>
              </a:rPr>
              <a:t>Q3 2025</a:t>
            </a:r>
            <a:r>
              <a:rPr lang="en-US" sz="1400">
                <a:ea typeface="Calibri"/>
                <a:cs typeface="Calibri"/>
              </a:rPr>
              <a:t> – On Friday, August 29, NHA completes effectuation of the initial round of SDP payments to all Nebraska hospitals for Q3 2024</a:t>
            </a:r>
            <a:endParaRPr lang="en-US" sz="1400"/>
          </a:p>
          <a:p>
            <a:pPr marL="236855" marR="752475" indent="-228600">
              <a:buFont typeface="Arial,Sans-Serif" panose="020B0604020202020204" pitchFamily="34" charset="0"/>
              <a:buChar char="•"/>
            </a:pPr>
            <a:endParaRPr lang="en-US" sz="1400">
              <a:latin typeface="Calibri"/>
              <a:ea typeface="Calibri"/>
              <a:cs typeface="Calibri"/>
            </a:endParaRPr>
          </a:p>
        </p:txBody>
      </p:sp>
      <p:sp>
        <p:nvSpPr>
          <p:cNvPr id="26" name="TextBox 25">
            <a:extLst>
              <a:ext uri="{FF2B5EF4-FFF2-40B4-BE49-F238E27FC236}">
                <a16:creationId xmlns:a16="http://schemas.microsoft.com/office/drawing/2014/main" id="{E4093F0C-0F26-DF8E-E921-0A548518893C}"/>
              </a:ext>
            </a:extLst>
          </p:cNvPr>
          <p:cNvSpPr txBox="1"/>
          <p:nvPr/>
        </p:nvSpPr>
        <p:spPr>
          <a:xfrm>
            <a:off x="768353" y="1352109"/>
            <a:ext cx="5638800" cy="348878"/>
          </a:xfrm>
          <a:prstGeom prst="rect">
            <a:avLst/>
          </a:prstGeom>
          <a:noFill/>
        </p:spPr>
        <p:txBody>
          <a:bodyPr wrap="square" lIns="60960" tIns="30480" rIns="60960" bIns="30480" rtlCol="0" anchor="t">
            <a:spAutoFit/>
          </a:bodyPr>
          <a:lstStyle/>
          <a:p>
            <a:r>
              <a:rPr lang="en-US" sz="1867" b="1">
                <a:latin typeface="Aptos Black" panose="020B0004020202020204" pitchFamily="34" charset="0"/>
              </a:rPr>
              <a:t>SDP Program History &amp; Milestones</a:t>
            </a:r>
          </a:p>
        </p:txBody>
      </p:sp>
      <p:pic>
        <p:nvPicPr>
          <p:cNvPr id="29" name="Picture 28">
            <a:extLst>
              <a:ext uri="{FF2B5EF4-FFF2-40B4-BE49-F238E27FC236}">
                <a16:creationId xmlns:a16="http://schemas.microsoft.com/office/drawing/2014/main" id="{3B8B8C7C-65CC-64D6-61CD-2017685113EE}"/>
              </a:ext>
            </a:extLst>
          </p:cNvPr>
          <p:cNvPicPr>
            <a:picLocks noChangeAspect="1"/>
          </p:cNvPicPr>
          <p:nvPr/>
        </p:nvPicPr>
        <p:blipFill>
          <a:blip r:embed="rId14"/>
          <a:stretch>
            <a:fillRect/>
          </a:stretch>
        </p:blipFill>
        <p:spPr>
          <a:xfrm>
            <a:off x="8096639" y="1724265"/>
            <a:ext cx="3342995" cy="3771741"/>
          </a:xfrm>
          <a:prstGeom prst="rect">
            <a:avLst/>
          </a:prstGeom>
        </p:spPr>
      </p:pic>
      <p:sp>
        <p:nvSpPr>
          <p:cNvPr id="27" name="TextBox 26">
            <a:extLst>
              <a:ext uri="{FF2B5EF4-FFF2-40B4-BE49-F238E27FC236}">
                <a16:creationId xmlns:a16="http://schemas.microsoft.com/office/drawing/2014/main" id="{A901E4BD-C040-B0CE-4511-F59AF1FB0292}"/>
              </a:ext>
            </a:extLst>
          </p:cNvPr>
          <p:cNvSpPr txBox="1"/>
          <p:nvPr/>
        </p:nvSpPr>
        <p:spPr>
          <a:xfrm>
            <a:off x="527844" y="313068"/>
            <a:ext cx="11407518" cy="769441"/>
          </a:xfrm>
          <a:prstGeom prst="rect">
            <a:avLst/>
          </a:prstGeom>
          <a:noFill/>
        </p:spPr>
        <p:txBody>
          <a:bodyPr wrap="square" lIns="91440" tIns="45720" rIns="91440" bIns="4572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4400" b="1">
                <a:solidFill>
                  <a:srgbClr val="1E3262"/>
                </a:solidFill>
                <a:latin typeface="Bebas Neue"/>
              </a:rPr>
              <a:t>Medicaid </a:t>
            </a:r>
            <a:r>
              <a:rPr lang="en-US" sz="4400" b="1" err="1">
                <a:solidFill>
                  <a:srgbClr val="1E3262"/>
                </a:solidFill>
                <a:latin typeface="Bebas Neue"/>
              </a:rPr>
              <a:t>Sdp</a:t>
            </a:r>
            <a:r>
              <a:rPr lang="en-US" sz="4400" b="1">
                <a:solidFill>
                  <a:srgbClr val="1E3262"/>
                </a:solidFill>
                <a:latin typeface="Bebas Neue"/>
              </a:rPr>
              <a:t> – historical timeline</a:t>
            </a:r>
            <a:endParaRPr lang="en-US" sz="4400" b="1">
              <a:solidFill>
                <a:srgbClr val="1E3262"/>
              </a:solidFill>
              <a:latin typeface="Bebas Neue" panose="020B0606020202050201" pitchFamily="34" charset="0"/>
            </a:endParaRPr>
          </a:p>
        </p:txBody>
      </p:sp>
    </p:spTree>
    <p:extLst>
      <p:ext uri="{BB962C8B-B14F-4D97-AF65-F5344CB8AC3E}">
        <p14:creationId xmlns:p14="http://schemas.microsoft.com/office/powerpoint/2010/main" val="1953063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5CC0A-16CE-70E7-BCF0-D9288236727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29D8658-20B7-8938-9361-4E4E6FA97904}"/>
              </a:ext>
            </a:extLst>
          </p:cNvPr>
          <p:cNvSpPr/>
          <p:nvPr/>
        </p:nvSpPr>
        <p:spPr>
          <a:xfrm>
            <a:off x="9920782" y="6608928"/>
            <a:ext cx="1838960" cy="31750"/>
          </a:xfrm>
          <a:custGeom>
            <a:avLst/>
            <a:gdLst/>
            <a:ahLst/>
            <a:cxnLst/>
            <a:rect l="l" t="t" r="r" b="b"/>
            <a:pathLst>
              <a:path w="2758440" h="47625">
                <a:moveTo>
                  <a:pt x="2758351" y="0"/>
                </a:moveTo>
                <a:lnTo>
                  <a:pt x="0" y="0"/>
                </a:lnTo>
                <a:lnTo>
                  <a:pt x="0" y="47625"/>
                </a:lnTo>
                <a:lnTo>
                  <a:pt x="2758351" y="47625"/>
                </a:lnTo>
                <a:lnTo>
                  <a:pt x="2758351" y="0"/>
                </a:lnTo>
                <a:close/>
              </a:path>
            </a:pathLst>
          </a:custGeom>
          <a:solidFill>
            <a:srgbClr val="BED634"/>
          </a:solidFill>
        </p:spPr>
        <p:txBody>
          <a:bodyPr wrap="square" lIns="0" tIns="0" rIns="0" bIns="0" rtlCol="0"/>
          <a:lstStyle/>
          <a:p>
            <a:endParaRPr sz="1200"/>
          </a:p>
        </p:txBody>
      </p:sp>
      <p:pic>
        <p:nvPicPr>
          <p:cNvPr id="3" name="object 3">
            <a:extLst>
              <a:ext uri="{FF2B5EF4-FFF2-40B4-BE49-F238E27FC236}">
                <a16:creationId xmlns:a16="http://schemas.microsoft.com/office/drawing/2014/main" id="{529E4774-41BC-DC83-92F1-217288051E68}"/>
              </a:ext>
            </a:extLst>
          </p:cNvPr>
          <p:cNvPicPr/>
          <p:nvPr/>
        </p:nvPicPr>
        <p:blipFill>
          <a:blip r:embed="rId3" cstate="print"/>
          <a:stretch>
            <a:fillRect/>
          </a:stretch>
        </p:blipFill>
        <p:spPr>
          <a:xfrm>
            <a:off x="10762721" y="6189552"/>
            <a:ext cx="93255" cy="100354"/>
          </a:xfrm>
          <a:prstGeom prst="rect">
            <a:avLst/>
          </a:prstGeom>
        </p:spPr>
      </p:pic>
      <p:grpSp>
        <p:nvGrpSpPr>
          <p:cNvPr id="4" name="object 4">
            <a:extLst>
              <a:ext uri="{FF2B5EF4-FFF2-40B4-BE49-F238E27FC236}">
                <a16:creationId xmlns:a16="http://schemas.microsoft.com/office/drawing/2014/main" id="{4F1BF3E9-1498-D9B1-F06C-9CAA2D794B6F}"/>
              </a:ext>
            </a:extLst>
          </p:cNvPr>
          <p:cNvGrpSpPr/>
          <p:nvPr/>
        </p:nvGrpSpPr>
        <p:grpSpPr>
          <a:xfrm>
            <a:off x="10894565" y="6189552"/>
            <a:ext cx="216747" cy="100753"/>
            <a:chOff x="16341847" y="9284327"/>
            <a:chExt cx="325120" cy="151130"/>
          </a:xfrm>
        </p:grpSpPr>
        <p:sp>
          <p:nvSpPr>
            <p:cNvPr id="5" name="object 5">
              <a:extLst>
                <a:ext uri="{FF2B5EF4-FFF2-40B4-BE49-F238E27FC236}">
                  <a16:creationId xmlns:a16="http://schemas.microsoft.com/office/drawing/2014/main" id="{D8413B1A-E40E-4506-358F-664B9E349115}"/>
                </a:ext>
              </a:extLst>
            </p:cNvPr>
            <p:cNvSpPr/>
            <p:nvPr/>
          </p:nvSpPr>
          <p:spPr>
            <a:xfrm>
              <a:off x="16341840" y="9284449"/>
              <a:ext cx="132080" cy="150495"/>
            </a:xfrm>
            <a:custGeom>
              <a:avLst/>
              <a:gdLst/>
              <a:ahLst/>
              <a:cxnLst/>
              <a:rect l="l" t="t" r="r" b="b"/>
              <a:pathLst>
                <a:path w="132080" h="150495">
                  <a:moveTo>
                    <a:pt x="131940" y="122605"/>
                  </a:moveTo>
                  <a:lnTo>
                    <a:pt x="33274" y="122605"/>
                  </a:lnTo>
                  <a:lnTo>
                    <a:pt x="33274" y="85953"/>
                  </a:lnTo>
                  <a:lnTo>
                    <a:pt x="89357" y="85953"/>
                  </a:lnTo>
                  <a:lnTo>
                    <a:pt x="89357" y="58140"/>
                  </a:lnTo>
                  <a:lnTo>
                    <a:pt x="33274" y="58140"/>
                  </a:lnTo>
                  <a:lnTo>
                    <a:pt x="33274" y="29070"/>
                  </a:lnTo>
                  <a:lnTo>
                    <a:pt x="126580" y="29070"/>
                  </a:lnTo>
                  <a:lnTo>
                    <a:pt x="126580" y="0"/>
                  </a:lnTo>
                  <a:lnTo>
                    <a:pt x="0" y="0"/>
                  </a:lnTo>
                  <a:lnTo>
                    <a:pt x="0" y="29070"/>
                  </a:lnTo>
                  <a:lnTo>
                    <a:pt x="0" y="58140"/>
                  </a:lnTo>
                  <a:lnTo>
                    <a:pt x="0" y="85953"/>
                  </a:lnTo>
                  <a:lnTo>
                    <a:pt x="0" y="122605"/>
                  </a:lnTo>
                  <a:lnTo>
                    <a:pt x="0" y="150418"/>
                  </a:lnTo>
                  <a:lnTo>
                    <a:pt x="131940" y="150418"/>
                  </a:lnTo>
                  <a:lnTo>
                    <a:pt x="131940" y="122605"/>
                  </a:lnTo>
                  <a:close/>
                </a:path>
              </a:pathLst>
            </a:custGeom>
            <a:solidFill>
              <a:srgbClr val="003662"/>
            </a:solidFill>
          </p:spPr>
          <p:txBody>
            <a:bodyPr wrap="square" lIns="0" tIns="0" rIns="0" bIns="0" rtlCol="0"/>
            <a:lstStyle/>
            <a:p>
              <a:endParaRPr sz="1200"/>
            </a:p>
          </p:txBody>
        </p:sp>
        <p:pic>
          <p:nvPicPr>
            <p:cNvPr id="6" name="object 6">
              <a:extLst>
                <a:ext uri="{FF2B5EF4-FFF2-40B4-BE49-F238E27FC236}">
                  <a16:creationId xmlns:a16="http://schemas.microsoft.com/office/drawing/2014/main" id="{EDE29520-31C2-F0D7-7D3B-55A0F6C92BB1}"/>
                </a:ext>
              </a:extLst>
            </p:cNvPr>
            <p:cNvPicPr/>
            <p:nvPr/>
          </p:nvPicPr>
          <p:blipFill>
            <a:blip r:embed="rId4" cstate="print"/>
            <a:stretch>
              <a:fillRect/>
            </a:stretch>
          </p:blipFill>
          <p:spPr>
            <a:xfrm>
              <a:off x="16517295" y="9284327"/>
              <a:ext cx="149384" cy="150531"/>
            </a:xfrm>
            <a:prstGeom prst="rect">
              <a:avLst/>
            </a:prstGeom>
          </p:spPr>
        </p:pic>
      </p:grpSp>
      <p:grpSp>
        <p:nvGrpSpPr>
          <p:cNvPr id="7" name="object 7">
            <a:extLst>
              <a:ext uri="{FF2B5EF4-FFF2-40B4-BE49-F238E27FC236}">
                <a16:creationId xmlns:a16="http://schemas.microsoft.com/office/drawing/2014/main" id="{E5FBF4EF-AF4A-51A0-3FE2-1A81B656438A}"/>
              </a:ext>
            </a:extLst>
          </p:cNvPr>
          <p:cNvGrpSpPr/>
          <p:nvPr/>
        </p:nvGrpSpPr>
        <p:grpSpPr>
          <a:xfrm>
            <a:off x="11143210" y="6186527"/>
            <a:ext cx="596477" cy="106680"/>
            <a:chOff x="16714815" y="9279790"/>
            <a:chExt cx="894715" cy="160020"/>
          </a:xfrm>
        </p:grpSpPr>
        <p:pic>
          <p:nvPicPr>
            <p:cNvPr id="8" name="object 8">
              <a:extLst>
                <a:ext uri="{FF2B5EF4-FFF2-40B4-BE49-F238E27FC236}">
                  <a16:creationId xmlns:a16="http://schemas.microsoft.com/office/drawing/2014/main" id="{D5A57564-0455-2972-C3AD-B0EECDE85E1C}"/>
                </a:ext>
              </a:extLst>
            </p:cNvPr>
            <p:cNvPicPr/>
            <p:nvPr/>
          </p:nvPicPr>
          <p:blipFill>
            <a:blip r:embed="rId5" cstate="print"/>
            <a:stretch>
              <a:fillRect/>
            </a:stretch>
          </p:blipFill>
          <p:spPr>
            <a:xfrm>
              <a:off x="16714815" y="9284327"/>
              <a:ext cx="147288" cy="150531"/>
            </a:xfrm>
            <a:prstGeom prst="rect">
              <a:avLst/>
            </a:prstGeom>
          </p:spPr>
        </p:pic>
        <p:pic>
          <p:nvPicPr>
            <p:cNvPr id="9" name="object 9">
              <a:extLst>
                <a:ext uri="{FF2B5EF4-FFF2-40B4-BE49-F238E27FC236}">
                  <a16:creationId xmlns:a16="http://schemas.microsoft.com/office/drawing/2014/main" id="{3E524298-7B27-82DF-A5BF-78322B901F4B}"/>
                </a:ext>
              </a:extLst>
            </p:cNvPr>
            <p:cNvPicPr/>
            <p:nvPr/>
          </p:nvPicPr>
          <p:blipFill>
            <a:blip r:embed="rId6" cstate="print"/>
            <a:stretch>
              <a:fillRect/>
            </a:stretch>
          </p:blipFill>
          <p:spPr>
            <a:xfrm>
              <a:off x="16885148" y="9284327"/>
              <a:ext cx="169603" cy="150531"/>
            </a:xfrm>
            <a:prstGeom prst="rect">
              <a:avLst/>
            </a:prstGeom>
          </p:spPr>
        </p:pic>
        <p:pic>
          <p:nvPicPr>
            <p:cNvPr id="10" name="object 10">
              <a:extLst>
                <a:ext uri="{FF2B5EF4-FFF2-40B4-BE49-F238E27FC236}">
                  <a16:creationId xmlns:a16="http://schemas.microsoft.com/office/drawing/2014/main" id="{74B54961-9AF5-09EE-1E7E-ACFA51E1C466}"/>
                </a:ext>
              </a:extLst>
            </p:cNvPr>
            <p:cNvPicPr/>
            <p:nvPr/>
          </p:nvPicPr>
          <p:blipFill>
            <a:blip r:embed="rId7" cstate="print"/>
            <a:stretch>
              <a:fillRect/>
            </a:stretch>
          </p:blipFill>
          <p:spPr>
            <a:xfrm>
              <a:off x="17075945" y="9279790"/>
              <a:ext cx="151966" cy="159750"/>
            </a:xfrm>
            <a:prstGeom prst="rect">
              <a:avLst/>
            </a:prstGeom>
          </p:spPr>
        </p:pic>
        <p:pic>
          <p:nvPicPr>
            <p:cNvPr id="11" name="object 11">
              <a:extLst>
                <a:ext uri="{FF2B5EF4-FFF2-40B4-BE49-F238E27FC236}">
                  <a16:creationId xmlns:a16="http://schemas.microsoft.com/office/drawing/2014/main" id="{6F8C4279-0858-5533-83A2-49AF498CED0A}"/>
                </a:ext>
              </a:extLst>
            </p:cNvPr>
            <p:cNvPicPr/>
            <p:nvPr/>
          </p:nvPicPr>
          <p:blipFill>
            <a:blip r:embed="rId8" cstate="print"/>
            <a:stretch>
              <a:fillRect/>
            </a:stretch>
          </p:blipFill>
          <p:spPr>
            <a:xfrm>
              <a:off x="17271322" y="9284327"/>
              <a:ext cx="338085" cy="150532"/>
            </a:xfrm>
            <a:prstGeom prst="rect">
              <a:avLst/>
            </a:prstGeom>
          </p:spPr>
        </p:pic>
      </p:grpSp>
      <p:sp>
        <p:nvSpPr>
          <p:cNvPr id="12" name="object 12">
            <a:extLst>
              <a:ext uri="{FF2B5EF4-FFF2-40B4-BE49-F238E27FC236}">
                <a16:creationId xmlns:a16="http://schemas.microsoft.com/office/drawing/2014/main" id="{52C00B02-6F78-97D0-D3CB-9945D18F19C2}"/>
              </a:ext>
            </a:extLst>
          </p:cNvPr>
          <p:cNvSpPr/>
          <p:nvPr/>
        </p:nvSpPr>
        <p:spPr>
          <a:xfrm>
            <a:off x="10762714" y="6350250"/>
            <a:ext cx="22437" cy="37253"/>
          </a:xfrm>
          <a:custGeom>
            <a:avLst/>
            <a:gdLst/>
            <a:ahLst/>
            <a:cxnLst/>
            <a:rect l="l" t="t" r="r" b="b"/>
            <a:pathLst>
              <a:path w="33655" h="55879">
                <a:moveTo>
                  <a:pt x="0" y="0"/>
                </a:moveTo>
                <a:lnTo>
                  <a:pt x="33521" y="0"/>
                </a:lnTo>
                <a:lnTo>
                  <a:pt x="33521" y="55615"/>
                </a:lnTo>
                <a:lnTo>
                  <a:pt x="0" y="55615"/>
                </a:lnTo>
                <a:lnTo>
                  <a:pt x="0" y="0"/>
                </a:lnTo>
                <a:close/>
              </a:path>
            </a:pathLst>
          </a:custGeom>
          <a:solidFill>
            <a:srgbClr val="003662"/>
          </a:solidFill>
        </p:spPr>
        <p:txBody>
          <a:bodyPr wrap="square" lIns="0" tIns="0" rIns="0" bIns="0" rtlCol="0"/>
          <a:lstStyle/>
          <a:p>
            <a:endParaRPr sz="1200"/>
          </a:p>
        </p:txBody>
      </p:sp>
      <p:sp>
        <p:nvSpPr>
          <p:cNvPr id="13" name="object 13">
            <a:extLst>
              <a:ext uri="{FF2B5EF4-FFF2-40B4-BE49-F238E27FC236}">
                <a16:creationId xmlns:a16="http://schemas.microsoft.com/office/drawing/2014/main" id="{90357960-E7A9-3B71-167D-8391A6DC9322}"/>
              </a:ext>
            </a:extLst>
          </p:cNvPr>
          <p:cNvSpPr/>
          <p:nvPr/>
        </p:nvSpPr>
        <p:spPr>
          <a:xfrm>
            <a:off x="10762708" y="6350254"/>
            <a:ext cx="92710" cy="100330"/>
          </a:xfrm>
          <a:custGeom>
            <a:avLst/>
            <a:gdLst/>
            <a:ahLst/>
            <a:cxnLst/>
            <a:rect l="l" t="t" r="r" b="b"/>
            <a:pathLst>
              <a:path w="139065" h="150495">
                <a:moveTo>
                  <a:pt x="138709" y="0"/>
                </a:moveTo>
                <a:lnTo>
                  <a:pt x="105194" y="0"/>
                </a:lnTo>
                <a:lnTo>
                  <a:pt x="105194" y="55613"/>
                </a:lnTo>
                <a:lnTo>
                  <a:pt x="0" y="55613"/>
                </a:lnTo>
                <a:lnTo>
                  <a:pt x="0" y="83426"/>
                </a:lnTo>
                <a:lnTo>
                  <a:pt x="0" y="150418"/>
                </a:lnTo>
                <a:lnTo>
                  <a:pt x="33528" y="150418"/>
                </a:lnTo>
                <a:lnTo>
                  <a:pt x="33528" y="83426"/>
                </a:lnTo>
                <a:lnTo>
                  <a:pt x="105194" y="83426"/>
                </a:lnTo>
                <a:lnTo>
                  <a:pt x="105194" y="150418"/>
                </a:lnTo>
                <a:lnTo>
                  <a:pt x="138709" y="150418"/>
                </a:lnTo>
                <a:lnTo>
                  <a:pt x="138709" y="83426"/>
                </a:lnTo>
                <a:lnTo>
                  <a:pt x="138709" y="55613"/>
                </a:lnTo>
                <a:lnTo>
                  <a:pt x="138709" y="0"/>
                </a:lnTo>
                <a:close/>
              </a:path>
            </a:pathLst>
          </a:custGeom>
          <a:solidFill>
            <a:srgbClr val="003662"/>
          </a:solidFill>
        </p:spPr>
        <p:txBody>
          <a:bodyPr wrap="square" lIns="0" tIns="0" rIns="0" bIns="0" rtlCol="0"/>
          <a:lstStyle/>
          <a:p>
            <a:endParaRPr sz="1200"/>
          </a:p>
        </p:txBody>
      </p:sp>
      <p:grpSp>
        <p:nvGrpSpPr>
          <p:cNvPr id="14" name="object 14">
            <a:extLst>
              <a:ext uri="{FF2B5EF4-FFF2-40B4-BE49-F238E27FC236}">
                <a16:creationId xmlns:a16="http://schemas.microsoft.com/office/drawing/2014/main" id="{489027D0-BCF6-02C3-6017-346FA2770BCA}"/>
              </a:ext>
            </a:extLst>
          </p:cNvPr>
          <p:cNvGrpSpPr/>
          <p:nvPr/>
        </p:nvGrpSpPr>
        <p:grpSpPr>
          <a:xfrm>
            <a:off x="10885104" y="6347114"/>
            <a:ext cx="869950" cy="106680"/>
            <a:chOff x="16327656" y="9520671"/>
            <a:chExt cx="1304925" cy="160020"/>
          </a:xfrm>
        </p:grpSpPr>
        <p:pic>
          <p:nvPicPr>
            <p:cNvPr id="15" name="object 15">
              <a:extLst>
                <a:ext uri="{FF2B5EF4-FFF2-40B4-BE49-F238E27FC236}">
                  <a16:creationId xmlns:a16="http://schemas.microsoft.com/office/drawing/2014/main" id="{06C8959C-F747-A61C-0E4C-EDF2B4CDD862}"/>
                </a:ext>
              </a:extLst>
            </p:cNvPr>
            <p:cNvPicPr/>
            <p:nvPr/>
          </p:nvPicPr>
          <p:blipFill>
            <a:blip r:embed="rId9" cstate="print"/>
            <a:stretch>
              <a:fillRect/>
            </a:stretch>
          </p:blipFill>
          <p:spPr>
            <a:xfrm>
              <a:off x="16327656" y="9520671"/>
              <a:ext cx="172624" cy="159750"/>
            </a:xfrm>
            <a:prstGeom prst="rect">
              <a:avLst/>
            </a:prstGeom>
          </p:spPr>
        </p:pic>
        <p:pic>
          <p:nvPicPr>
            <p:cNvPr id="16" name="object 16">
              <a:extLst>
                <a:ext uri="{FF2B5EF4-FFF2-40B4-BE49-F238E27FC236}">
                  <a16:creationId xmlns:a16="http://schemas.microsoft.com/office/drawing/2014/main" id="{7ECD39FE-6667-2060-A6B5-6B4DF8CD0538}"/>
                </a:ext>
              </a:extLst>
            </p:cNvPr>
            <p:cNvPicPr/>
            <p:nvPr/>
          </p:nvPicPr>
          <p:blipFill>
            <a:blip r:embed="rId10" cstate="print"/>
            <a:stretch>
              <a:fillRect/>
            </a:stretch>
          </p:blipFill>
          <p:spPr>
            <a:xfrm>
              <a:off x="16529414" y="9520719"/>
              <a:ext cx="151966" cy="159750"/>
            </a:xfrm>
            <a:prstGeom prst="rect">
              <a:avLst/>
            </a:prstGeom>
          </p:spPr>
        </p:pic>
        <p:pic>
          <p:nvPicPr>
            <p:cNvPr id="17" name="object 17">
              <a:extLst>
                <a:ext uri="{FF2B5EF4-FFF2-40B4-BE49-F238E27FC236}">
                  <a16:creationId xmlns:a16="http://schemas.microsoft.com/office/drawing/2014/main" id="{6DE1AEFD-1550-53AE-5B9D-4240461A57F2}"/>
                </a:ext>
              </a:extLst>
            </p:cNvPr>
            <p:cNvPicPr/>
            <p:nvPr/>
          </p:nvPicPr>
          <p:blipFill>
            <a:blip r:embed="rId11" cstate="print"/>
            <a:stretch>
              <a:fillRect/>
            </a:stretch>
          </p:blipFill>
          <p:spPr>
            <a:xfrm>
              <a:off x="16724791" y="9525305"/>
              <a:ext cx="142416" cy="150483"/>
            </a:xfrm>
            <a:prstGeom prst="rect">
              <a:avLst/>
            </a:prstGeom>
          </p:spPr>
        </p:pic>
        <p:sp>
          <p:nvSpPr>
            <p:cNvPr id="18" name="object 18">
              <a:extLst>
                <a:ext uri="{FF2B5EF4-FFF2-40B4-BE49-F238E27FC236}">
                  <a16:creationId xmlns:a16="http://schemas.microsoft.com/office/drawing/2014/main" id="{8BF12142-52FA-6416-99D2-432071770AA1}"/>
                </a:ext>
              </a:extLst>
            </p:cNvPr>
            <p:cNvSpPr/>
            <p:nvPr/>
          </p:nvSpPr>
          <p:spPr>
            <a:xfrm>
              <a:off x="16907939" y="9525305"/>
              <a:ext cx="33655" cy="151130"/>
            </a:xfrm>
            <a:custGeom>
              <a:avLst/>
              <a:gdLst/>
              <a:ahLst/>
              <a:cxnLst/>
              <a:rect l="l" t="t" r="r" b="b"/>
              <a:pathLst>
                <a:path w="33655" h="151129">
                  <a:moveTo>
                    <a:pt x="33277" y="150531"/>
                  </a:moveTo>
                  <a:lnTo>
                    <a:pt x="0" y="150483"/>
                  </a:lnTo>
                  <a:lnTo>
                    <a:pt x="0" y="0"/>
                  </a:lnTo>
                  <a:lnTo>
                    <a:pt x="33277" y="0"/>
                  </a:lnTo>
                  <a:lnTo>
                    <a:pt x="33277" y="150531"/>
                  </a:lnTo>
                  <a:close/>
                </a:path>
              </a:pathLst>
            </a:custGeom>
            <a:solidFill>
              <a:srgbClr val="003662"/>
            </a:solidFill>
          </p:spPr>
          <p:txBody>
            <a:bodyPr wrap="square" lIns="0" tIns="0" rIns="0" bIns="0" rtlCol="0"/>
            <a:lstStyle/>
            <a:p>
              <a:endParaRPr sz="1200"/>
            </a:p>
          </p:txBody>
        </p:sp>
        <p:pic>
          <p:nvPicPr>
            <p:cNvPr id="19" name="object 19">
              <a:extLst>
                <a:ext uri="{FF2B5EF4-FFF2-40B4-BE49-F238E27FC236}">
                  <a16:creationId xmlns:a16="http://schemas.microsoft.com/office/drawing/2014/main" id="{F27EEF1D-EBA8-CA7E-9EE1-E440B2B65E54}"/>
                </a:ext>
              </a:extLst>
            </p:cNvPr>
            <p:cNvPicPr/>
            <p:nvPr/>
          </p:nvPicPr>
          <p:blipFill>
            <a:blip r:embed="rId12" cstate="print"/>
            <a:stretch>
              <a:fillRect/>
            </a:stretch>
          </p:blipFill>
          <p:spPr>
            <a:xfrm>
              <a:off x="16981216" y="9525305"/>
              <a:ext cx="316648" cy="150532"/>
            </a:xfrm>
            <a:prstGeom prst="rect">
              <a:avLst/>
            </a:prstGeom>
          </p:spPr>
        </p:pic>
        <p:sp>
          <p:nvSpPr>
            <p:cNvPr id="20" name="object 20">
              <a:extLst>
                <a:ext uri="{FF2B5EF4-FFF2-40B4-BE49-F238E27FC236}">
                  <a16:creationId xmlns:a16="http://schemas.microsoft.com/office/drawing/2014/main" id="{96BC0800-052A-00C1-B2E3-89139297D372}"/>
                </a:ext>
              </a:extLst>
            </p:cNvPr>
            <p:cNvSpPr/>
            <p:nvPr/>
          </p:nvSpPr>
          <p:spPr>
            <a:xfrm>
              <a:off x="17334599" y="9525317"/>
              <a:ext cx="123189" cy="150495"/>
            </a:xfrm>
            <a:custGeom>
              <a:avLst/>
              <a:gdLst/>
              <a:ahLst/>
              <a:cxnLst/>
              <a:rect l="l" t="t" r="r" b="b"/>
              <a:pathLst>
                <a:path w="123190" h="150495">
                  <a:moveTo>
                    <a:pt x="122631" y="122605"/>
                  </a:moveTo>
                  <a:lnTo>
                    <a:pt x="33274" y="122605"/>
                  </a:lnTo>
                  <a:lnTo>
                    <a:pt x="33274" y="0"/>
                  </a:lnTo>
                  <a:lnTo>
                    <a:pt x="0" y="0"/>
                  </a:lnTo>
                  <a:lnTo>
                    <a:pt x="0" y="122605"/>
                  </a:lnTo>
                  <a:lnTo>
                    <a:pt x="0" y="150406"/>
                  </a:lnTo>
                  <a:lnTo>
                    <a:pt x="122631" y="150406"/>
                  </a:lnTo>
                  <a:lnTo>
                    <a:pt x="122631" y="122605"/>
                  </a:lnTo>
                  <a:close/>
                </a:path>
              </a:pathLst>
            </a:custGeom>
            <a:solidFill>
              <a:srgbClr val="003662"/>
            </a:solidFill>
          </p:spPr>
          <p:txBody>
            <a:bodyPr wrap="square" lIns="0" tIns="0" rIns="0" bIns="0" rtlCol="0"/>
            <a:lstStyle/>
            <a:p>
              <a:endParaRPr sz="1200"/>
            </a:p>
          </p:txBody>
        </p:sp>
        <p:pic>
          <p:nvPicPr>
            <p:cNvPr id="21" name="object 21">
              <a:extLst>
                <a:ext uri="{FF2B5EF4-FFF2-40B4-BE49-F238E27FC236}">
                  <a16:creationId xmlns:a16="http://schemas.microsoft.com/office/drawing/2014/main" id="{BB302FEC-5896-FA3E-577C-CC333EBD6769}"/>
                </a:ext>
              </a:extLst>
            </p:cNvPr>
            <p:cNvPicPr/>
            <p:nvPr/>
          </p:nvPicPr>
          <p:blipFill>
            <a:blip r:embed="rId13" cstate="print"/>
            <a:stretch>
              <a:fillRect/>
            </a:stretch>
          </p:blipFill>
          <p:spPr>
            <a:xfrm>
              <a:off x="17480085" y="9520720"/>
              <a:ext cx="151966" cy="159750"/>
            </a:xfrm>
            <a:prstGeom prst="rect">
              <a:avLst/>
            </a:prstGeom>
          </p:spPr>
        </p:pic>
      </p:grpSp>
      <p:sp>
        <p:nvSpPr>
          <p:cNvPr id="22" name="object 22">
            <a:extLst>
              <a:ext uri="{FF2B5EF4-FFF2-40B4-BE49-F238E27FC236}">
                <a16:creationId xmlns:a16="http://schemas.microsoft.com/office/drawing/2014/main" id="{DBAD5C2C-1501-11E7-F567-CEC8FD9FD2F1}"/>
              </a:ext>
            </a:extLst>
          </p:cNvPr>
          <p:cNvSpPr/>
          <p:nvPr/>
        </p:nvSpPr>
        <p:spPr>
          <a:xfrm>
            <a:off x="9928440" y="6182409"/>
            <a:ext cx="582929" cy="271780"/>
          </a:xfrm>
          <a:custGeom>
            <a:avLst/>
            <a:gdLst/>
            <a:ahLst/>
            <a:cxnLst/>
            <a:rect l="l" t="t" r="r" b="b"/>
            <a:pathLst>
              <a:path w="874394" h="407670">
                <a:moveTo>
                  <a:pt x="92914" y="407483"/>
                </a:moveTo>
                <a:lnTo>
                  <a:pt x="0" y="407483"/>
                </a:lnTo>
                <a:lnTo>
                  <a:pt x="3774" y="368378"/>
                </a:lnTo>
                <a:lnTo>
                  <a:pt x="5713" y="335065"/>
                </a:lnTo>
                <a:lnTo>
                  <a:pt x="6375" y="308348"/>
                </a:lnTo>
                <a:lnTo>
                  <a:pt x="6426" y="101207"/>
                </a:lnTo>
                <a:lnTo>
                  <a:pt x="5900" y="79971"/>
                </a:lnTo>
                <a:lnTo>
                  <a:pt x="5831" y="77208"/>
                </a:lnTo>
                <a:lnTo>
                  <a:pt x="5712" y="72418"/>
                </a:lnTo>
                <a:lnTo>
                  <a:pt x="3774" y="39105"/>
                </a:lnTo>
                <a:lnTo>
                  <a:pt x="0" y="0"/>
                </a:lnTo>
                <a:lnTo>
                  <a:pt x="91842" y="0"/>
                </a:lnTo>
                <a:lnTo>
                  <a:pt x="118575" y="43553"/>
                </a:lnTo>
                <a:lnTo>
                  <a:pt x="145025" y="87287"/>
                </a:lnTo>
                <a:lnTo>
                  <a:pt x="171166" y="131209"/>
                </a:lnTo>
                <a:lnTo>
                  <a:pt x="196972" y="175326"/>
                </a:lnTo>
                <a:lnTo>
                  <a:pt x="212997" y="203235"/>
                </a:lnTo>
                <a:lnTo>
                  <a:pt x="86385" y="203235"/>
                </a:lnTo>
                <a:lnTo>
                  <a:pt x="86487" y="306276"/>
                </a:lnTo>
                <a:lnTo>
                  <a:pt x="87015" y="327560"/>
                </a:lnTo>
                <a:lnTo>
                  <a:pt x="87080" y="330202"/>
                </a:lnTo>
                <a:lnTo>
                  <a:pt x="87201" y="335065"/>
                </a:lnTo>
                <a:lnTo>
                  <a:pt x="89139" y="368378"/>
                </a:lnTo>
                <a:lnTo>
                  <a:pt x="92914" y="407483"/>
                </a:lnTo>
                <a:close/>
              </a:path>
              <a:path w="874394" h="407670">
                <a:moveTo>
                  <a:pt x="299380" y="219644"/>
                </a:moveTo>
                <a:lnTo>
                  <a:pt x="223491" y="219644"/>
                </a:lnTo>
                <a:lnTo>
                  <a:pt x="223392" y="101207"/>
                </a:lnTo>
                <a:lnTo>
                  <a:pt x="223177" y="92289"/>
                </a:lnTo>
                <a:lnTo>
                  <a:pt x="223057" y="87287"/>
                </a:lnTo>
                <a:lnTo>
                  <a:pt x="223006" y="85183"/>
                </a:lnTo>
                <a:lnTo>
                  <a:pt x="222881" y="79971"/>
                </a:lnTo>
                <a:lnTo>
                  <a:pt x="222814" y="77208"/>
                </a:lnTo>
                <a:lnTo>
                  <a:pt x="222699" y="72418"/>
                </a:lnTo>
                <a:lnTo>
                  <a:pt x="220819" y="39105"/>
                </a:lnTo>
                <a:lnTo>
                  <a:pt x="217157" y="0"/>
                </a:lnTo>
                <a:lnTo>
                  <a:pt x="427639" y="0"/>
                </a:lnTo>
                <a:lnTo>
                  <a:pt x="426448" y="13272"/>
                </a:lnTo>
                <a:lnTo>
                  <a:pt x="304224" y="13272"/>
                </a:lnTo>
                <a:lnTo>
                  <a:pt x="301381" y="47547"/>
                </a:lnTo>
                <a:lnTo>
                  <a:pt x="299921" y="77208"/>
                </a:lnTo>
                <a:lnTo>
                  <a:pt x="299424" y="101207"/>
                </a:lnTo>
                <a:lnTo>
                  <a:pt x="299380" y="219644"/>
                </a:lnTo>
                <a:close/>
              </a:path>
              <a:path w="874394" h="407670">
                <a:moveTo>
                  <a:pt x="679870" y="156516"/>
                </a:moveTo>
                <a:lnTo>
                  <a:pt x="491612" y="156516"/>
                </a:lnTo>
                <a:lnTo>
                  <a:pt x="491503" y="74180"/>
                </a:lnTo>
                <a:lnTo>
                  <a:pt x="491225" y="59345"/>
                </a:lnTo>
                <a:lnTo>
                  <a:pt x="491137" y="55940"/>
                </a:lnTo>
                <a:lnTo>
                  <a:pt x="490320" y="39105"/>
                </a:lnTo>
                <a:lnTo>
                  <a:pt x="490208" y="36782"/>
                </a:lnTo>
                <a:lnTo>
                  <a:pt x="490092" y="34429"/>
                </a:lnTo>
                <a:lnTo>
                  <a:pt x="488710" y="14932"/>
                </a:lnTo>
                <a:lnTo>
                  <a:pt x="487369" y="0"/>
                </a:lnTo>
                <a:lnTo>
                  <a:pt x="612158" y="0"/>
                </a:lnTo>
                <a:lnTo>
                  <a:pt x="609056" y="28436"/>
                </a:lnTo>
                <a:lnTo>
                  <a:pt x="607043" y="59345"/>
                </a:lnTo>
                <a:lnTo>
                  <a:pt x="605952" y="92289"/>
                </a:lnTo>
                <a:lnTo>
                  <a:pt x="605624" y="126786"/>
                </a:lnTo>
                <a:lnTo>
                  <a:pt x="605624" y="145271"/>
                </a:lnTo>
                <a:lnTo>
                  <a:pt x="794082" y="145271"/>
                </a:lnTo>
                <a:lnTo>
                  <a:pt x="795334" y="149663"/>
                </a:lnTo>
                <a:lnTo>
                  <a:pt x="681582" y="149663"/>
                </a:lnTo>
                <a:lnTo>
                  <a:pt x="679870" y="156516"/>
                </a:lnTo>
                <a:close/>
              </a:path>
              <a:path w="874394" h="407670">
                <a:moveTo>
                  <a:pt x="794082" y="145271"/>
                </a:moveTo>
                <a:lnTo>
                  <a:pt x="605624" y="145271"/>
                </a:lnTo>
                <a:lnTo>
                  <a:pt x="623943" y="85183"/>
                </a:lnTo>
                <a:lnTo>
                  <a:pt x="628433" y="70138"/>
                </a:lnTo>
                <a:lnTo>
                  <a:pt x="632238" y="57233"/>
                </a:lnTo>
                <a:lnTo>
                  <a:pt x="635550" y="45731"/>
                </a:lnTo>
                <a:lnTo>
                  <a:pt x="638560" y="34894"/>
                </a:lnTo>
                <a:lnTo>
                  <a:pt x="630438" y="0"/>
                </a:lnTo>
                <a:lnTo>
                  <a:pt x="756005" y="0"/>
                </a:lnTo>
                <a:lnTo>
                  <a:pt x="759227" y="17814"/>
                </a:lnTo>
                <a:lnTo>
                  <a:pt x="763662" y="36782"/>
                </a:lnTo>
                <a:lnTo>
                  <a:pt x="768727" y="55940"/>
                </a:lnTo>
                <a:lnTo>
                  <a:pt x="773815" y="74180"/>
                </a:lnTo>
                <a:lnTo>
                  <a:pt x="794082" y="145271"/>
                </a:lnTo>
                <a:close/>
              </a:path>
              <a:path w="874394" h="407670">
                <a:moveTo>
                  <a:pt x="426395" y="394211"/>
                </a:moveTo>
                <a:lnTo>
                  <a:pt x="304224" y="394211"/>
                </a:lnTo>
                <a:lnTo>
                  <a:pt x="307098" y="360884"/>
                </a:lnTo>
                <a:lnTo>
                  <a:pt x="307182" y="359908"/>
                </a:lnTo>
                <a:lnTo>
                  <a:pt x="308701" y="330202"/>
                </a:lnTo>
                <a:lnTo>
                  <a:pt x="309170" y="308348"/>
                </a:lnTo>
                <a:lnTo>
                  <a:pt x="309216" y="101207"/>
                </a:lnTo>
                <a:lnTo>
                  <a:pt x="309025" y="92289"/>
                </a:lnTo>
                <a:lnTo>
                  <a:pt x="308917" y="87287"/>
                </a:lnTo>
                <a:lnTo>
                  <a:pt x="308872" y="85183"/>
                </a:lnTo>
                <a:lnTo>
                  <a:pt x="308760" y="79971"/>
                </a:lnTo>
                <a:lnTo>
                  <a:pt x="308701" y="77208"/>
                </a:lnTo>
                <a:lnTo>
                  <a:pt x="307182" y="47547"/>
                </a:lnTo>
                <a:lnTo>
                  <a:pt x="304224" y="13272"/>
                </a:lnTo>
                <a:lnTo>
                  <a:pt x="426448" y="13272"/>
                </a:lnTo>
                <a:lnTo>
                  <a:pt x="423874" y="55940"/>
                </a:lnTo>
                <a:lnTo>
                  <a:pt x="423400" y="156516"/>
                </a:lnTo>
                <a:lnTo>
                  <a:pt x="679870" y="156516"/>
                </a:lnTo>
                <a:lnTo>
                  <a:pt x="674889" y="176451"/>
                </a:lnTo>
                <a:lnTo>
                  <a:pt x="668050" y="202239"/>
                </a:lnTo>
                <a:lnTo>
                  <a:pt x="660315" y="229539"/>
                </a:lnTo>
                <a:lnTo>
                  <a:pt x="659665" y="231710"/>
                </a:lnTo>
                <a:lnTo>
                  <a:pt x="423352" y="231710"/>
                </a:lnTo>
                <a:lnTo>
                  <a:pt x="423401" y="330202"/>
                </a:lnTo>
                <a:lnTo>
                  <a:pt x="423788" y="350826"/>
                </a:lnTo>
                <a:lnTo>
                  <a:pt x="424868" y="373102"/>
                </a:lnTo>
                <a:lnTo>
                  <a:pt x="426250" y="392599"/>
                </a:lnTo>
                <a:lnTo>
                  <a:pt x="426395" y="394211"/>
                </a:lnTo>
                <a:close/>
              </a:path>
              <a:path w="874394" h="407670">
                <a:moveTo>
                  <a:pt x="827035" y="260860"/>
                </a:moveTo>
                <a:lnTo>
                  <a:pt x="709598" y="260860"/>
                </a:lnTo>
                <a:lnTo>
                  <a:pt x="699838" y="224082"/>
                </a:lnTo>
                <a:lnTo>
                  <a:pt x="692289" y="193298"/>
                </a:lnTo>
                <a:lnTo>
                  <a:pt x="686659" y="168497"/>
                </a:lnTo>
                <a:lnTo>
                  <a:pt x="682654" y="149663"/>
                </a:lnTo>
                <a:lnTo>
                  <a:pt x="795334" y="149663"/>
                </a:lnTo>
                <a:lnTo>
                  <a:pt x="827035" y="260860"/>
                </a:lnTo>
                <a:close/>
              </a:path>
              <a:path w="874394" h="407670">
                <a:moveTo>
                  <a:pt x="427586" y="407483"/>
                </a:moveTo>
                <a:lnTo>
                  <a:pt x="216589" y="407483"/>
                </a:lnTo>
                <a:lnTo>
                  <a:pt x="181140" y="354306"/>
                </a:lnTo>
                <a:lnTo>
                  <a:pt x="151463" y="308348"/>
                </a:lnTo>
                <a:lnTo>
                  <a:pt x="126626" y="268572"/>
                </a:lnTo>
                <a:lnTo>
                  <a:pt x="105661" y="233896"/>
                </a:lnTo>
                <a:lnTo>
                  <a:pt x="87603" y="203235"/>
                </a:lnTo>
                <a:lnTo>
                  <a:pt x="212997" y="203235"/>
                </a:lnTo>
                <a:lnTo>
                  <a:pt x="222419" y="219644"/>
                </a:lnTo>
                <a:lnTo>
                  <a:pt x="299380" y="219644"/>
                </a:lnTo>
                <a:lnTo>
                  <a:pt x="299467" y="308348"/>
                </a:lnTo>
                <a:lnTo>
                  <a:pt x="299864" y="327560"/>
                </a:lnTo>
                <a:lnTo>
                  <a:pt x="299919" y="330202"/>
                </a:lnTo>
                <a:lnTo>
                  <a:pt x="301380" y="359908"/>
                </a:lnTo>
                <a:lnTo>
                  <a:pt x="304224" y="394211"/>
                </a:lnTo>
                <a:lnTo>
                  <a:pt x="426395" y="394211"/>
                </a:lnTo>
                <a:lnTo>
                  <a:pt x="427586" y="407483"/>
                </a:lnTo>
                <a:close/>
              </a:path>
              <a:path w="874394" h="407670">
                <a:moveTo>
                  <a:pt x="612648" y="407483"/>
                </a:moveTo>
                <a:lnTo>
                  <a:pt x="487329" y="407483"/>
                </a:lnTo>
                <a:lnTo>
                  <a:pt x="488665" y="392599"/>
                </a:lnTo>
                <a:lnTo>
                  <a:pt x="490047" y="373102"/>
                </a:lnTo>
                <a:lnTo>
                  <a:pt x="490959" y="354306"/>
                </a:lnTo>
                <a:lnTo>
                  <a:pt x="491044" y="352554"/>
                </a:lnTo>
                <a:lnTo>
                  <a:pt x="491127" y="350826"/>
                </a:lnTo>
                <a:lnTo>
                  <a:pt x="491361" y="338371"/>
                </a:lnTo>
                <a:lnTo>
                  <a:pt x="491423" y="335065"/>
                </a:lnTo>
                <a:lnTo>
                  <a:pt x="491514" y="330202"/>
                </a:lnTo>
                <a:lnTo>
                  <a:pt x="491564" y="231710"/>
                </a:lnTo>
                <a:lnTo>
                  <a:pt x="659665" y="231710"/>
                </a:lnTo>
                <a:lnTo>
                  <a:pt x="650936" y="260860"/>
                </a:lnTo>
                <a:lnTo>
                  <a:pt x="827035" y="260860"/>
                </a:lnTo>
                <a:lnTo>
                  <a:pt x="831259" y="275677"/>
                </a:lnTo>
                <a:lnTo>
                  <a:pt x="843839" y="318222"/>
                </a:lnTo>
                <a:lnTo>
                  <a:pt x="850163" y="338371"/>
                </a:lnTo>
                <a:lnTo>
                  <a:pt x="630423" y="338371"/>
                </a:lnTo>
                <a:lnTo>
                  <a:pt x="623311" y="359908"/>
                </a:lnTo>
                <a:lnTo>
                  <a:pt x="618298" y="378724"/>
                </a:lnTo>
                <a:lnTo>
                  <a:pt x="615011" y="394211"/>
                </a:lnTo>
                <a:lnTo>
                  <a:pt x="612648" y="407483"/>
                </a:lnTo>
                <a:close/>
              </a:path>
              <a:path w="874394" h="407670">
                <a:moveTo>
                  <a:pt x="873825" y="407483"/>
                </a:moveTo>
                <a:lnTo>
                  <a:pt x="745691" y="407483"/>
                </a:lnTo>
                <a:lnTo>
                  <a:pt x="743094" y="395904"/>
                </a:lnTo>
                <a:lnTo>
                  <a:pt x="739386" y="380208"/>
                </a:lnTo>
                <a:lnTo>
                  <a:pt x="734389" y="360884"/>
                </a:lnTo>
                <a:lnTo>
                  <a:pt x="727918" y="338371"/>
                </a:lnTo>
                <a:lnTo>
                  <a:pt x="850163" y="338371"/>
                </a:lnTo>
                <a:lnTo>
                  <a:pt x="854615" y="352554"/>
                </a:lnTo>
                <a:lnTo>
                  <a:pt x="864359" y="381411"/>
                </a:lnTo>
                <a:lnTo>
                  <a:pt x="873825" y="407483"/>
                </a:lnTo>
                <a:close/>
              </a:path>
            </a:pathLst>
          </a:custGeom>
          <a:solidFill>
            <a:srgbClr val="003662"/>
          </a:solidFill>
        </p:spPr>
        <p:txBody>
          <a:bodyPr wrap="square" lIns="0" tIns="0" rIns="0" bIns="0" rtlCol="0"/>
          <a:lstStyle/>
          <a:p>
            <a:endParaRPr sz="1200"/>
          </a:p>
        </p:txBody>
      </p:sp>
      <p:sp>
        <p:nvSpPr>
          <p:cNvPr id="23" name="object 23">
            <a:extLst>
              <a:ext uri="{FF2B5EF4-FFF2-40B4-BE49-F238E27FC236}">
                <a16:creationId xmlns:a16="http://schemas.microsoft.com/office/drawing/2014/main" id="{F9FEDE39-8C74-2AA2-9EE6-D52C1A3D226D}"/>
              </a:ext>
            </a:extLst>
          </p:cNvPr>
          <p:cNvSpPr/>
          <p:nvPr/>
        </p:nvSpPr>
        <p:spPr>
          <a:xfrm>
            <a:off x="10625044" y="6186689"/>
            <a:ext cx="0" cy="267547"/>
          </a:xfrm>
          <a:custGeom>
            <a:avLst/>
            <a:gdLst/>
            <a:ahLst/>
            <a:cxnLst/>
            <a:rect l="l" t="t" r="r" b="b"/>
            <a:pathLst>
              <a:path h="401320">
                <a:moveTo>
                  <a:pt x="0" y="0"/>
                </a:moveTo>
                <a:lnTo>
                  <a:pt x="0" y="401064"/>
                </a:lnTo>
              </a:path>
            </a:pathLst>
          </a:custGeom>
          <a:ln w="5846">
            <a:solidFill>
              <a:srgbClr val="003662"/>
            </a:solidFill>
          </a:ln>
        </p:spPr>
        <p:txBody>
          <a:bodyPr wrap="square" lIns="0" tIns="0" rIns="0" bIns="0" rtlCol="0"/>
          <a:lstStyle/>
          <a:p>
            <a:endParaRPr sz="1200"/>
          </a:p>
        </p:txBody>
      </p:sp>
      <p:sp>
        <p:nvSpPr>
          <p:cNvPr id="24" name="object 24">
            <a:extLst>
              <a:ext uri="{FF2B5EF4-FFF2-40B4-BE49-F238E27FC236}">
                <a16:creationId xmlns:a16="http://schemas.microsoft.com/office/drawing/2014/main" id="{4CAF3242-C449-FFD7-05C1-06D728D6BA47}"/>
              </a:ext>
            </a:extLst>
          </p:cNvPr>
          <p:cNvSpPr txBox="1"/>
          <p:nvPr/>
        </p:nvSpPr>
        <p:spPr>
          <a:xfrm>
            <a:off x="808037" y="2134704"/>
            <a:ext cx="7130031" cy="2860612"/>
          </a:xfrm>
          <a:prstGeom prst="rect">
            <a:avLst/>
          </a:prstGeom>
        </p:spPr>
        <p:txBody>
          <a:bodyPr vert="horz" wrap="square" lIns="0" tIns="8467" rIns="0" bIns="0" rtlCol="0" anchor="t">
            <a:spAutoFit/>
          </a:bodyPr>
          <a:lstStyle/>
          <a:p>
            <a:pPr marL="236855" marR="752475" indent="-228600">
              <a:spcBef>
                <a:spcPts val="67"/>
              </a:spcBef>
              <a:buFont typeface="Arial,Sans-Serif" panose="020B0604020202020204" pitchFamily="34" charset="0"/>
              <a:buChar char="•"/>
            </a:pPr>
            <a:r>
              <a:rPr lang="en-US" sz="1400" b="1">
                <a:ea typeface="Calibri"/>
                <a:cs typeface="Calibri"/>
              </a:rPr>
              <a:t>2024/2025</a:t>
            </a:r>
            <a:r>
              <a:rPr lang="en-US" sz="1400">
                <a:ea typeface="Calibri"/>
                <a:cs typeface="Calibri"/>
              </a:rPr>
              <a:t> - Nebraska's congressional delegations and hospital leaders work tirelessly to support approval of Nebraska's SDP program</a:t>
            </a:r>
            <a:br>
              <a:rPr lang="en-US" sz="1400">
                <a:ea typeface="Calibri"/>
                <a:cs typeface="Calibri"/>
              </a:rPr>
            </a:br>
            <a:endParaRPr lang="en-US" sz="1400">
              <a:ea typeface="Calibri"/>
              <a:cs typeface="Calibri"/>
            </a:endParaRPr>
          </a:p>
          <a:p>
            <a:pPr marL="236855" marR="752475" indent="-228600">
              <a:spcBef>
                <a:spcPts val="67"/>
              </a:spcBef>
              <a:buFont typeface="Arial,Sans-Serif" panose="020B0604020202020204" pitchFamily="34" charset="0"/>
              <a:buChar char="•"/>
            </a:pPr>
            <a:r>
              <a:rPr lang="en-US" sz="1400" b="1">
                <a:ea typeface="Calibri"/>
                <a:cs typeface="Calibri"/>
              </a:rPr>
              <a:t>2024/2025</a:t>
            </a:r>
            <a:r>
              <a:rPr lang="en-US" sz="1400">
                <a:ea typeface="Calibri"/>
                <a:cs typeface="Calibri"/>
              </a:rPr>
              <a:t> - NHA's Advocacy team works 24/7 to ensure SDP program approval</a:t>
            </a:r>
            <a:br>
              <a:rPr lang="en-US" sz="1400">
                <a:ea typeface="Calibri"/>
                <a:cs typeface="Calibri"/>
              </a:rPr>
            </a:br>
            <a:endParaRPr lang="en-US" sz="1400">
              <a:ea typeface="Calibri"/>
              <a:cs typeface="Calibri"/>
            </a:endParaRPr>
          </a:p>
          <a:p>
            <a:pPr marL="236855" marR="752475" indent="-228600">
              <a:spcBef>
                <a:spcPts val="67"/>
              </a:spcBef>
              <a:buFont typeface="Arial,Sans-Serif" panose="020B0604020202020204" pitchFamily="34" charset="0"/>
              <a:buChar char="•"/>
            </a:pPr>
            <a:r>
              <a:rPr lang="en-US" sz="1400" b="1">
                <a:ea typeface="Calibri"/>
                <a:cs typeface="Calibri"/>
              </a:rPr>
              <a:t>2024/2025</a:t>
            </a:r>
            <a:r>
              <a:rPr lang="en-US" sz="1400">
                <a:ea typeface="Calibri"/>
                <a:cs typeface="Calibri"/>
              </a:rPr>
              <a:t> - NHA's Quality &amp; Community Benefits staff work with all 93 hospitals to successfully report related program outcomes</a:t>
            </a:r>
            <a:br>
              <a:rPr lang="en-US" sz="1400">
                <a:ea typeface="Calibri"/>
                <a:cs typeface="Calibri"/>
              </a:rPr>
            </a:br>
            <a:endParaRPr lang="en-US" sz="1400">
              <a:ea typeface="Calibri"/>
              <a:cs typeface="Calibri"/>
            </a:endParaRPr>
          </a:p>
          <a:p>
            <a:pPr marL="236855" marR="752475" indent="-228600">
              <a:spcBef>
                <a:spcPts val="67"/>
              </a:spcBef>
              <a:buFont typeface="Arial,Sans-Serif" panose="020B0604020202020204" pitchFamily="34" charset="0"/>
              <a:buChar char="•"/>
            </a:pPr>
            <a:r>
              <a:rPr lang="en-US" sz="1400" b="1">
                <a:ea typeface="Calibri"/>
                <a:cs typeface="Calibri"/>
              </a:rPr>
              <a:t>2024/2025</a:t>
            </a:r>
            <a:r>
              <a:rPr lang="en-US" sz="1400">
                <a:ea typeface="Calibri"/>
                <a:cs typeface="Calibri"/>
              </a:rPr>
              <a:t> - DHHS/NHA collaborate with HMA and legal counsel to respond to wide ranging questions and address multiple potential challenges from CMS</a:t>
            </a:r>
            <a:br>
              <a:rPr lang="en-US" sz="1400">
                <a:ea typeface="Calibri"/>
                <a:cs typeface="Calibri"/>
              </a:rPr>
            </a:br>
            <a:endParaRPr lang="en-US" sz="1400">
              <a:ea typeface="Calibri"/>
              <a:cs typeface="Calibri"/>
            </a:endParaRPr>
          </a:p>
          <a:p>
            <a:pPr marL="236855" marR="752475" indent="-228600">
              <a:spcBef>
                <a:spcPts val="67"/>
              </a:spcBef>
              <a:buFont typeface="Arial,Sans-Serif" panose="020B0604020202020204" pitchFamily="34" charset="0"/>
              <a:buChar char="•"/>
            </a:pPr>
            <a:r>
              <a:rPr lang="en-US" sz="1400" b="1">
                <a:ea typeface="Calibri"/>
                <a:cs typeface="Calibri"/>
              </a:rPr>
              <a:t>2024/2025</a:t>
            </a:r>
            <a:r>
              <a:rPr lang="en-US" sz="1400">
                <a:ea typeface="Calibri"/>
                <a:cs typeface="Calibri"/>
              </a:rPr>
              <a:t> - DHHS/NHA staff at all levels work closely to effectuate the SDP program in support of Nebraska's 93 participating hospitals </a:t>
            </a:r>
          </a:p>
        </p:txBody>
      </p:sp>
      <p:sp>
        <p:nvSpPr>
          <p:cNvPr id="26" name="TextBox 25">
            <a:extLst>
              <a:ext uri="{FF2B5EF4-FFF2-40B4-BE49-F238E27FC236}">
                <a16:creationId xmlns:a16="http://schemas.microsoft.com/office/drawing/2014/main" id="{4109C92D-4AEA-F48F-E7CD-5458F1A96C0C}"/>
              </a:ext>
            </a:extLst>
          </p:cNvPr>
          <p:cNvSpPr txBox="1"/>
          <p:nvPr/>
        </p:nvSpPr>
        <p:spPr>
          <a:xfrm>
            <a:off x="812527" y="1543161"/>
            <a:ext cx="5638800" cy="348878"/>
          </a:xfrm>
          <a:prstGeom prst="rect">
            <a:avLst/>
          </a:prstGeom>
          <a:noFill/>
        </p:spPr>
        <p:txBody>
          <a:bodyPr wrap="square" lIns="60960" tIns="30480" rIns="60960" bIns="30480" rtlCol="0" anchor="t">
            <a:spAutoFit/>
          </a:bodyPr>
          <a:lstStyle/>
          <a:p>
            <a:r>
              <a:rPr lang="en-US" sz="1867" b="1">
                <a:latin typeface="Aptos Black" panose="020F0502020204030204" pitchFamily="34" charset="0"/>
              </a:rPr>
              <a:t>Other Vital Contributions &amp; Operational Support</a:t>
            </a:r>
          </a:p>
        </p:txBody>
      </p:sp>
      <p:pic>
        <p:nvPicPr>
          <p:cNvPr id="29" name="Picture 28">
            <a:extLst>
              <a:ext uri="{FF2B5EF4-FFF2-40B4-BE49-F238E27FC236}">
                <a16:creationId xmlns:a16="http://schemas.microsoft.com/office/drawing/2014/main" id="{4E4750B1-3B0E-6113-2260-6F68B57C3E4A}"/>
              </a:ext>
            </a:extLst>
          </p:cNvPr>
          <p:cNvPicPr>
            <a:picLocks noChangeAspect="1"/>
          </p:cNvPicPr>
          <p:nvPr/>
        </p:nvPicPr>
        <p:blipFill>
          <a:blip r:embed="rId14"/>
          <a:stretch>
            <a:fillRect/>
          </a:stretch>
        </p:blipFill>
        <p:spPr>
          <a:xfrm>
            <a:off x="7942180" y="1734562"/>
            <a:ext cx="3528346" cy="3926201"/>
          </a:xfrm>
          <a:prstGeom prst="rect">
            <a:avLst/>
          </a:prstGeom>
        </p:spPr>
      </p:pic>
      <p:sp>
        <p:nvSpPr>
          <p:cNvPr id="31" name="TextBox 30">
            <a:extLst>
              <a:ext uri="{FF2B5EF4-FFF2-40B4-BE49-F238E27FC236}">
                <a16:creationId xmlns:a16="http://schemas.microsoft.com/office/drawing/2014/main" id="{D207FE63-C13C-24C3-769D-31B5749B57F5}"/>
              </a:ext>
            </a:extLst>
          </p:cNvPr>
          <p:cNvSpPr txBox="1"/>
          <p:nvPr/>
        </p:nvSpPr>
        <p:spPr>
          <a:xfrm>
            <a:off x="527844" y="313068"/>
            <a:ext cx="11407518" cy="769441"/>
          </a:xfrm>
          <a:prstGeom prst="rect">
            <a:avLst/>
          </a:prstGeom>
          <a:noFill/>
        </p:spPr>
        <p:txBody>
          <a:bodyPr wrap="square" lIns="91440" tIns="45720" rIns="91440" bIns="4572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4400" b="1">
                <a:solidFill>
                  <a:srgbClr val="1E3262"/>
                </a:solidFill>
                <a:latin typeface="Bebas Neue"/>
              </a:rPr>
              <a:t>Medicaid </a:t>
            </a:r>
            <a:r>
              <a:rPr lang="en-US" sz="4400" b="1" err="1">
                <a:solidFill>
                  <a:srgbClr val="1E3262"/>
                </a:solidFill>
                <a:latin typeface="Bebas Neue"/>
              </a:rPr>
              <a:t>Sdp</a:t>
            </a:r>
            <a:r>
              <a:rPr lang="en-US" sz="4400" b="1">
                <a:solidFill>
                  <a:srgbClr val="1E3262"/>
                </a:solidFill>
                <a:latin typeface="Bebas Neue"/>
              </a:rPr>
              <a:t> – historical timeline</a:t>
            </a:r>
            <a:endParaRPr lang="en-US" sz="4400" b="1">
              <a:solidFill>
                <a:srgbClr val="1E3262"/>
              </a:solidFill>
              <a:latin typeface="Bebas Neue" panose="020B0606020202050201" pitchFamily="34" charset="0"/>
            </a:endParaRPr>
          </a:p>
        </p:txBody>
      </p:sp>
    </p:spTree>
    <p:extLst>
      <p:ext uri="{BB962C8B-B14F-4D97-AF65-F5344CB8AC3E}">
        <p14:creationId xmlns:p14="http://schemas.microsoft.com/office/powerpoint/2010/main" val="2797149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cff471-9456-4778-9f76-3c04adddd7e1" xsi:nil="true"/>
    <lcf76f155ced4ddcb4097134ff3c332f xmlns="a543573d-f109-438c-9fcd-abcf7cd9423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B47975515DC74C8DEABBA8F0D1A3FE" ma:contentTypeVersion="12" ma:contentTypeDescription="Create a new document." ma:contentTypeScope="" ma:versionID="cb39b417694351f4c6bd198caeacf89a">
  <xsd:schema xmlns:xsd="http://www.w3.org/2001/XMLSchema" xmlns:xs="http://www.w3.org/2001/XMLSchema" xmlns:p="http://schemas.microsoft.com/office/2006/metadata/properties" xmlns:ns2="a543573d-f109-438c-9fcd-abcf7cd9423d" xmlns:ns3="b8cff471-9456-4778-9f76-3c04adddd7e1" targetNamespace="http://schemas.microsoft.com/office/2006/metadata/properties" ma:root="true" ma:fieldsID="0a7bde061a3c3ac193b2fbef64e55821" ns2:_="" ns3:_="">
    <xsd:import namespace="a543573d-f109-438c-9fcd-abcf7cd9423d"/>
    <xsd:import namespace="b8cff471-9456-4778-9f76-3c04adddd7e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43573d-f109-438c-9fcd-abcf7cd942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00352fb-e6ad-431e-8ba3-84ffe306676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cff471-9456-4778-9f76-3c04adddd7e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11cd4e3-4b46-4830-875c-52722902abe5}" ma:internalName="TaxCatchAll" ma:showField="CatchAllData" ma:web="b8cff471-9456-4778-9f76-3c04adddd7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4CF49D-A9E3-409D-9EB9-A6043FDD6124}">
  <ds:schemaRefs>
    <ds:schemaRef ds:uri="a543573d-f109-438c-9fcd-abcf7cd9423d"/>
    <ds:schemaRef ds:uri="b8cff471-9456-4778-9f76-3c04adddd7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55A3E20-A2D2-4860-8DCD-5600DD7B4F8D}">
  <ds:schemaRefs>
    <ds:schemaRef ds:uri="a543573d-f109-438c-9fcd-abcf7cd9423d"/>
    <ds:schemaRef ds:uri="b8cff471-9456-4778-9f76-3c04adddd7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FE98298-AC9C-4081-91AB-CDE31C93BE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1973</Words>
  <Application>Microsoft Macintosh PowerPoint</Application>
  <PresentationFormat>Widescreen</PresentationFormat>
  <Paragraphs>201</Paragraphs>
  <Slides>21</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Aptos</vt:lpstr>
      <vt:lpstr>Aptos Black</vt:lpstr>
      <vt:lpstr>Aptos Display</vt:lpstr>
      <vt:lpstr>Arial</vt:lpstr>
      <vt:lpstr>Arial Rounded MT Bold</vt:lpstr>
      <vt:lpstr>Arial,Sans-Serif</vt:lpstr>
      <vt:lpstr>Bebas Neue</vt:lpstr>
      <vt:lpstr>Calibri</vt:lpstr>
      <vt:lpstr>Courier New</vt:lpstr>
      <vt:lpstr>Montserrat Classic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Christine Widman</dc:creator>
  <cp:lastModifiedBy>Amanda Hodge</cp:lastModifiedBy>
  <cp:revision>4</cp:revision>
  <cp:lastPrinted>2025-10-20T13:41:51Z</cp:lastPrinted>
  <dcterms:created xsi:type="dcterms:W3CDTF">2025-10-02T19:34:43Z</dcterms:created>
  <dcterms:modified xsi:type="dcterms:W3CDTF">2025-10-23T13:55:14Z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0x010100B4B47975515DC74C8DEABBA8F0D1A3FE</vt:lpwstr>
  </property>
  <property fmtid="{D5CDD505-2E9C-101B-9397-08002B2CF9AE}" pid="3" name="MediaServiceImageTags">
    <vt:lpwstr/>
  </property>
</Properties>
</file>