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9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10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11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12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13.xml" ContentType="application/vnd.openxmlformats-officedocument.presentationml.notesSlide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notesSlides/notesSlide14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37" r:id="rId4"/>
  </p:sldMasterIdLst>
  <p:notesMasterIdLst>
    <p:notesMasterId r:id="rId26"/>
  </p:notesMasterIdLst>
  <p:sldIdLst>
    <p:sldId id="262" r:id="rId5"/>
    <p:sldId id="1041" r:id="rId6"/>
    <p:sldId id="294" r:id="rId7"/>
    <p:sldId id="295" r:id="rId8"/>
    <p:sldId id="263" r:id="rId9"/>
    <p:sldId id="268" r:id="rId10"/>
    <p:sldId id="1200" r:id="rId11"/>
    <p:sldId id="266" r:id="rId12"/>
    <p:sldId id="1204" r:id="rId13"/>
    <p:sldId id="1208" r:id="rId14"/>
    <p:sldId id="1206" r:id="rId15"/>
    <p:sldId id="1207" r:id="rId16"/>
    <p:sldId id="1191" r:id="rId17"/>
    <p:sldId id="1196" r:id="rId18"/>
    <p:sldId id="1209" r:id="rId19"/>
    <p:sldId id="1210" r:id="rId20"/>
    <p:sldId id="1211" r:id="rId21"/>
    <p:sldId id="1212" r:id="rId22"/>
    <p:sldId id="1198" r:id="rId23"/>
    <p:sldId id="265" r:id="rId24"/>
    <p:sldId id="264" r:id="rId25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9E896453-1ED3-559A-466E-6D31E77C8605}" name="Kennel, Victoria L" initials="VK" userId="S::victoria.kennel@unmc.edu::bea2ce9f-b304-4c50-9964-aaf48be1c684" providerId="AD"/>
  <p188:author id="{FDF5CCDA-0043-9D76-3C1A-A0C197042F54}" name="Venema, Dawn M" initials="DV" userId="S::DVenema@unmc.edu::28b6903d-8dea-4f38-bc97-b2d47c5cf574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D122A"/>
    <a:srgbClr val="FDB713"/>
    <a:srgbClr val="A2B526"/>
    <a:srgbClr val="303B42"/>
    <a:srgbClr val="989EA3"/>
    <a:srgbClr val="AC1F2D"/>
    <a:srgbClr val="C3CD7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167" autoAdjust="0"/>
    <p:restoredTop sz="72175" autoAdjust="0"/>
  </p:normalViewPr>
  <p:slideViewPr>
    <p:cSldViewPr snapToGrid="0" snapToObjects="1">
      <p:cViewPr varScale="1">
        <p:scale>
          <a:sx n="74" d="100"/>
          <a:sy n="74" d="100"/>
        </p:scale>
        <p:origin x="1843" y="62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microsoft.com/office/2018/10/relationships/authors" Target="author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iagrams/_rels/data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svg"/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2" Type="http://schemas.openxmlformats.org/officeDocument/2006/relationships/image" Target="../media/image21.svg"/><Relationship Id="rId1" Type="http://schemas.openxmlformats.org/officeDocument/2006/relationships/image" Target="../media/image20.png"/><Relationship Id="rId6" Type="http://schemas.openxmlformats.org/officeDocument/2006/relationships/image" Target="../media/image25.svg"/><Relationship Id="rId5" Type="http://schemas.openxmlformats.org/officeDocument/2006/relationships/image" Target="../media/image24.png"/><Relationship Id="rId10" Type="http://schemas.openxmlformats.org/officeDocument/2006/relationships/image" Target="../media/image29.svg"/><Relationship Id="rId4" Type="http://schemas.openxmlformats.org/officeDocument/2006/relationships/image" Target="../media/image23.svg"/><Relationship Id="rId9" Type="http://schemas.openxmlformats.org/officeDocument/2006/relationships/image" Target="../media/image28.png"/></Relationships>
</file>

<file path=ppt/diagrams/_rels/data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svg"/><Relationship Id="rId3" Type="http://schemas.openxmlformats.org/officeDocument/2006/relationships/image" Target="../media/image38.png"/><Relationship Id="rId7" Type="http://schemas.openxmlformats.org/officeDocument/2006/relationships/image" Target="../media/image42.png"/><Relationship Id="rId2" Type="http://schemas.openxmlformats.org/officeDocument/2006/relationships/image" Target="../media/image37.svg"/><Relationship Id="rId1" Type="http://schemas.openxmlformats.org/officeDocument/2006/relationships/image" Target="../media/image36.png"/><Relationship Id="rId6" Type="http://schemas.openxmlformats.org/officeDocument/2006/relationships/image" Target="../media/image41.svg"/><Relationship Id="rId5" Type="http://schemas.openxmlformats.org/officeDocument/2006/relationships/image" Target="../media/image40.png"/><Relationship Id="rId4" Type="http://schemas.openxmlformats.org/officeDocument/2006/relationships/image" Target="../media/image39.svg"/></Relationships>
</file>

<file path=ppt/diagrams/_rels/data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svg"/><Relationship Id="rId1" Type="http://schemas.openxmlformats.org/officeDocument/2006/relationships/image" Target="../media/image36.png"/></Relationships>
</file>

<file path=ppt/diagrams/_rels/data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svg"/><Relationship Id="rId1" Type="http://schemas.openxmlformats.org/officeDocument/2006/relationships/image" Target="../media/image38.png"/></Relationships>
</file>

<file path=ppt/diagrams/_rels/data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svg"/><Relationship Id="rId1" Type="http://schemas.openxmlformats.org/officeDocument/2006/relationships/image" Target="../media/image40.png"/></Relationships>
</file>

<file path=ppt/diagrams/_rels/data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svg"/><Relationship Id="rId1" Type="http://schemas.openxmlformats.org/officeDocument/2006/relationships/image" Target="../media/image42.png"/></Relationships>
</file>

<file path=ppt/diagrams/_rels/drawing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svg"/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2" Type="http://schemas.openxmlformats.org/officeDocument/2006/relationships/image" Target="../media/image21.svg"/><Relationship Id="rId1" Type="http://schemas.openxmlformats.org/officeDocument/2006/relationships/image" Target="../media/image20.png"/><Relationship Id="rId6" Type="http://schemas.openxmlformats.org/officeDocument/2006/relationships/image" Target="../media/image25.svg"/><Relationship Id="rId5" Type="http://schemas.openxmlformats.org/officeDocument/2006/relationships/image" Target="../media/image24.png"/><Relationship Id="rId10" Type="http://schemas.openxmlformats.org/officeDocument/2006/relationships/image" Target="../media/image29.svg"/><Relationship Id="rId4" Type="http://schemas.openxmlformats.org/officeDocument/2006/relationships/image" Target="../media/image23.svg"/><Relationship Id="rId9" Type="http://schemas.openxmlformats.org/officeDocument/2006/relationships/image" Target="../media/image28.png"/></Relationships>
</file>

<file path=ppt/diagrams/_rels/drawing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svg"/><Relationship Id="rId3" Type="http://schemas.openxmlformats.org/officeDocument/2006/relationships/image" Target="../media/image38.png"/><Relationship Id="rId7" Type="http://schemas.openxmlformats.org/officeDocument/2006/relationships/image" Target="../media/image42.png"/><Relationship Id="rId2" Type="http://schemas.openxmlformats.org/officeDocument/2006/relationships/image" Target="../media/image37.svg"/><Relationship Id="rId1" Type="http://schemas.openxmlformats.org/officeDocument/2006/relationships/image" Target="../media/image36.png"/><Relationship Id="rId6" Type="http://schemas.openxmlformats.org/officeDocument/2006/relationships/image" Target="../media/image41.svg"/><Relationship Id="rId5" Type="http://schemas.openxmlformats.org/officeDocument/2006/relationships/image" Target="../media/image40.png"/><Relationship Id="rId4" Type="http://schemas.openxmlformats.org/officeDocument/2006/relationships/image" Target="../media/image39.svg"/></Relationships>
</file>

<file path=ppt/diagrams/_rels/drawing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svg"/><Relationship Id="rId1" Type="http://schemas.openxmlformats.org/officeDocument/2006/relationships/image" Target="../media/image36.png"/></Relationships>
</file>

<file path=ppt/diagrams/_rels/drawing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svg"/><Relationship Id="rId1" Type="http://schemas.openxmlformats.org/officeDocument/2006/relationships/image" Target="../media/image38.png"/></Relationships>
</file>

<file path=ppt/diagrams/_rels/drawing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svg"/><Relationship Id="rId1" Type="http://schemas.openxmlformats.org/officeDocument/2006/relationships/image" Target="../media/image40.png"/></Relationships>
</file>

<file path=ppt/diagrams/_rels/drawing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svg"/><Relationship Id="rId1" Type="http://schemas.openxmlformats.org/officeDocument/2006/relationships/image" Target="../media/image42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A19D8AC-823C-4FAD-873A-95BCA133A4F6}" type="doc">
      <dgm:prSet loTypeId="urn:microsoft.com/office/officeart/2005/8/layout/default" loCatId="list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en-US"/>
        </a:p>
      </dgm:t>
    </dgm:pt>
    <dgm:pt modelId="{3BE83AAC-A1C1-49B4-A919-633E18804977}">
      <dgm:prSet phldrT="[Text]"/>
      <dgm:spPr/>
      <dgm:t>
        <a:bodyPr/>
        <a:lstStyle/>
        <a:p>
          <a:r>
            <a:rPr lang="en-US" dirty="0"/>
            <a:t>Algorithm for Decision-Making</a:t>
          </a:r>
        </a:p>
      </dgm:t>
    </dgm:pt>
    <dgm:pt modelId="{325D7F54-2A3E-40CE-B015-9E06F43C126D}" type="parTrans" cxnId="{7843CF0D-D693-492D-9DDD-D9982C067426}">
      <dgm:prSet/>
      <dgm:spPr/>
      <dgm:t>
        <a:bodyPr/>
        <a:lstStyle/>
        <a:p>
          <a:endParaRPr lang="en-US"/>
        </a:p>
      </dgm:t>
    </dgm:pt>
    <dgm:pt modelId="{EC72BE5E-CB20-4F03-B0BD-17A56040C8F8}" type="sibTrans" cxnId="{7843CF0D-D693-492D-9DDD-D9982C067426}">
      <dgm:prSet/>
      <dgm:spPr/>
      <dgm:t>
        <a:bodyPr/>
        <a:lstStyle/>
        <a:p>
          <a:endParaRPr lang="en-US"/>
        </a:p>
      </dgm:t>
    </dgm:pt>
    <dgm:pt modelId="{473CD29E-9618-4B2C-BD6A-5424A2B373BD}">
      <dgm:prSet phldrT="[Text]"/>
      <dgm:spPr/>
      <dgm:t>
        <a:bodyPr/>
        <a:lstStyle/>
        <a:p>
          <a:r>
            <a:rPr lang="en-US"/>
            <a:t>Patient Education Materials</a:t>
          </a:r>
        </a:p>
      </dgm:t>
    </dgm:pt>
    <dgm:pt modelId="{2FE4C678-E3D7-4ACC-BC72-AB738DFF1DE5}" type="parTrans" cxnId="{B5A9B353-CF01-4E9B-9BFC-F500416D28C5}">
      <dgm:prSet/>
      <dgm:spPr/>
      <dgm:t>
        <a:bodyPr/>
        <a:lstStyle/>
        <a:p>
          <a:endParaRPr lang="en-US"/>
        </a:p>
      </dgm:t>
    </dgm:pt>
    <dgm:pt modelId="{1152026D-40D7-4E05-B419-EA54B9F314B7}" type="sibTrans" cxnId="{B5A9B353-CF01-4E9B-9BFC-F500416D28C5}">
      <dgm:prSet/>
      <dgm:spPr/>
      <dgm:t>
        <a:bodyPr/>
        <a:lstStyle/>
        <a:p>
          <a:endParaRPr lang="en-US"/>
        </a:p>
      </dgm:t>
    </dgm:pt>
    <dgm:pt modelId="{129E2024-9689-4B99-81F9-2D074C4A98E7}">
      <dgm:prSet phldrT="[Text]"/>
      <dgm:spPr/>
      <dgm:t>
        <a:bodyPr/>
        <a:lstStyle/>
        <a:p>
          <a:r>
            <a:rPr lang="en-US"/>
            <a:t>Provider Education Materials</a:t>
          </a:r>
        </a:p>
      </dgm:t>
    </dgm:pt>
    <dgm:pt modelId="{E28AC2D8-5C7C-461A-92D7-D23DAFD5DAAF}" type="parTrans" cxnId="{7695CFFA-67D9-4140-9F9F-1E432F3A1A5A}">
      <dgm:prSet/>
      <dgm:spPr/>
      <dgm:t>
        <a:bodyPr/>
        <a:lstStyle/>
        <a:p>
          <a:endParaRPr lang="en-US"/>
        </a:p>
      </dgm:t>
    </dgm:pt>
    <dgm:pt modelId="{0B9530B5-D9B2-4FE5-A33E-1055A4A16DAD}" type="sibTrans" cxnId="{7695CFFA-67D9-4140-9F9F-1E432F3A1A5A}">
      <dgm:prSet/>
      <dgm:spPr/>
      <dgm:t>
        <a:bodyPr/>
        <a:lstStyle/>
        <a:p>
          <a:endParaRPr lang="en-US"/>
        </a:p>
      </dgm:t>
    </dgm:pt>
    <dgm:pt modelId="{211E6C26-4BD9-41F5-BF3D-BF4874D3C3A8}">
      <dgm:prSet phldrT="[Text]"/>
      <dgm:spPr/>
      <dgm:t>
        <a:bodyPr/>
        <a:lstStyle/>
        <a:p>
          <a:r>
            <a:rPr lang="en-US"/>
            <a:t>Implementation Strategies</a:t>
          </a:r>
        </a:p>
      </dgm:t>
    </dgm:pt>
    <dgm:pt modelId="{C105A7C0-05EB-4439-9E53-C5C6C057021B}" type="parTrans" cxnId="{17C111B8-1394-4E37-9C55-9D27E18A2042}">
      <dgm:prSet/>
      <dgm:spPr/>
      <dgm:t>
        <a:bodyPr/>
        <a:lstStyle/>
        <a:p>
          <a:endParaRPr lang="en-US"/>
        </a:p>
      </dgm:t>
    </dgm:pt>
    <dgm:pt modelId="{B5769EE8-AC57-41CD-93E2-BE2EBC857608}" type="sibTrans" cxnId="{17C111B8-1394-4E37-9C55-9D27E18A2042}">
      <dgm:prSet/>
      <dgm:spPr/>
      <dgm:t>
        <a:bodyPr/>
        <a:lstStyle/>
        <a:p>
          <a:endParaRPr lang="en-US"/>
        </a:p>
      </dgm:t>
    </dgm:pt>
    <dgm:pt modelId="{6E539F71-FB88-432C-8F70-97811A2399DB}">
      <dgm:prSet/>
      <dgm:spPr/>
      <dgm:t>
        <a:bodyPr/>
        <a:lstStyle/>
        <a:p>
          <a:r>
            <a:rPr lang="en-US"/>
            <a:t>Screening and Assessment Tools</a:t>
          </a:r>
        </a:p>
      </dgm:t>
    </dgm:pt>
    <dgm:pt modelId="{E7971536-9AD9-4903-8CA6-6AD48A0B1B1F}" type="parTrans" cxnId="{D5E9170C-3F5F-478E-8C51-A27032630575}">
      <dgm:prSet/>
      <dgm:spPr/>
      <dgm:t>
        <a:bodyPr/>
        <a:lstStyle/>
        <a:p>
          <a:endParaRPr lang="en-US"/>
        </a:p>
      </dgm:t>
    </dgm:pt>
    <dgm:pt modelId="{AA31C06F-167D-4C28-9AA5-8D8D1D2BC111}" type="sibTrans" cxnId="{D5E9170C-3F5F-478E-8C51-A27032630575}">
      <dgm:prSet/>
      <dgm:spPr/>
      <dgm:t>
        <a:bodyPr/>
        <a:lstStyle/>
        <a:p>
          <a:endParaRPr lang="en-US"/>
        </a:p>
      </dgm:t>
    </dgm:pt>
    <dgm:pt modelId="{0FD395A0-9139-457B-906C-A42E41163759}" type="pres">
      <dgm:prSet presAssocID="{1A19D8AC-823C-4FAD-873A-95BCA133A4F6}" presName="diagram" presStyleCnt="0">
        <dgm:presLayoutVars>
          <dgm:dir/>
          <dgm:resizeHandles val="exact"/>
        </dgm:presLayoutVars>
      </dgm:prSet>
      <dgm:spPr/>
    </dgm:pt>
    <dgm:pt modelId="{234E69BA-E7B9-4537-8F97-A9C5E31B1271}" type="pres">
      <dgm:prSet presAssocID="{3BE83AAC-A1C1-49B4-A919-633E18804977}" presName="node" presStyleLbl="node1" presStyleIdx="0" presStyleCnt="5">
        <dgm:presLayoutVars>
          <dgm:bulletEnabled val="1"/>
        </dgm:presLayoutVars>
      </dgm:prSet>
      <dgm:spPr/>
    </dgm:pt>
    <dgm:pt modelId="{2C6B93CD-2F74-4E68-8FC0-0F08E1482070}" type="pres">
      <dgm:prSet presAssocID="{EC72BE5E-CB20-4F03-B0BD-17A56040C8F8}" presName="sibTrans" presStyleCnt="0"/>
      <dgm:spPr/>
    </dgm:pt>
    <dgm:pt modelId="{D5CC0221-F420-482A-BFF0-548F3B6987AC}" type="pres">
      <dgm:prSet presAssocID="{473CD29E-9618-4B2C-BD6A-5424A2B373BD}" presName="node" presStyleLbl="node1" presStyleIdx="1" presStyleCnt="5">
        <dgm:presLayoutVars>
          <dgm:bulletEnabled val="1"/>
        </dgm:presLayoutVars>
      </dgm:prSet>
      <dgm:spPr/>
    </dgm:pt>
    <dgm:pt modelId="{021DDDA9-D317-4C0B-897C-8A8DFF074977}" type="pres">
      <dgm:prSet presAssocID="{1152026D-40D7-4E05-B419-EA54B9F314B7}" presName="sibTrans" presStyleCnt="0"/>
      <dgm:spPr/>
    </dgm:pt>
    <dgm:pt modelId="{53C58145-61F1-4A91-BE04-62E6DAE3B8C5}" type="pres">
      <dgm:prSet presAssocID="{129E2024-9689-4B99-81F9-2D074C4A98E7}" presName="node" presStyleLbl="node1" presStyleIdx="2" presStyleCnt="5">
        <dgm:presLayoutVars>
          <dgm:bulletEnabled val="1"/>
        </dgm:presLayoutVars>
      </dgm:prSet>
      <dgm:spPr/>
    </dgm:pt>
    <dgm:pt modelId="{ADCEA084-56CC-493B-8CCB-0B5EF48317C3}" type="pres">
      <dgm:prSet presAssocID="{0B9530B5-D9B2-4FE5-A33E-1055A4A16DAD}" presName="sibTrans" presStyleCnt="0"/>
      <dgm:spPr/>
    </dgm:pt>
    <dgm:pt modelId="{B31F45F1-D552-4CED-ACA3-C383BD65DC99}" type="pres">
      <dgm:prSet presAssocID="{6E539F71-FB88-432C-8F70-97811A2399DB}" presName="node" presStyleLbl="node1" presStyleIdx="3" presStyleCnt="5">
        <dgm:presLayoutVars>
          <dgm:bulletEnabled val="1"/>
        </dgm:presLayoutVars>
      </dgm:prSet>
      <dgm:spPr/>
    </dgm:pt>
    <dgm:pt modelId="{F86B60B3-72AC-4F5D-9356-93D207155C0E}" type="pres">
      <dgm:prSet presAssocID="{AA31C06F-167D-4C28-9AA5-8D8D1D2BC111}" presName="sibTrans" presStyleCnt="0"/>
      <dgm:spPr/>
    </dgm:pt>
    <dgm:pt modelId="{4030FD50-D846-4B08-8A6F-E6AD5F86FA2B}" type="pres">
      <dgm:prSet presAssocID="{211E6C26-4BD9-41F5-BF3D-BF4874D3C3A8}" presName="node" presStyleLbl="node1" presStyleIdx="4" presStyleCnt="5">
        <dgm:presLayoutVars>
          <dgm:bulletEnabled val="1"/>
        </dgm:presLayoutVars>
      </dgm:prSet>
      <dgm:spPr/>
    </dgm:pt>
  </dgm:ptLst>
  <dgm:cxnLst>
    <dgm:cxn modelId="{D5E9170C-3F5F-478E-8C51-A27032630575}" srcId="{1A19D8AC-823C-4FAD-873A-95BCA133A4F6}" destId="{6E539F71-FB88-432C-8F70-97811A2399DB}" srcOrd="3" destOrd="0" parTransId="{E7971536-9AD9-4903-8CA6-6AD48A0B1B1F}" sibTransId="{AA31C06F-167D-4C28-9AA5-8D8D1D2BC111}"/>
    <dgm:cxn modelId="{7843CF0D-D693-492D-9DDD-D9982C067426}" srcId="{1A19D8AC-823C-4FAD-873A-95BCA133A4F6}" destId="{3BE83AAC-A1C1-49B4-A919-633E18804977}" srcOrd="0" destOrd="0" parTransId="{325D7F54-2A3E-40CE-B015-9E06F43C126D}" sibTransId="{EC72BE5E-CB20-4F03-B0BD-17A56040C8F8}"/>
    <dgm:cxn modelId="{4ADF7534-A830-44BD-883A-D78AA15E884B}" type="presOf" srcId="{3BE83AAC-A1C1-49B4-A919-633E18804977}" destId="{234E69BA-E7B9-4537-8F97-A9C5E31B1271}" srcOrd="0" destOrd="0" presId="urn:microsoft.com/office/officeart/2005/8/layout/default"/>
    <dgm:cxn modelId="{B5A9B353-CF01-4E9B-9BFC-F500416D28C5}" srcId="{1A19D8AC-823C-4FAD-873A-95BCA133A4F6}" destId="{473CD29E-9618-4B2C-BD6A-5424A2B373BD}" srcOrd="1" destOrd="0" parTransId="{2FE4C678-E3D7-4ACC-BC72-AB738DFF1DE5}" sibTransId="{1152026D-40D7-4E05-B419-EA54B9F314B7}"/>
    <dgm:cxn modelId="{D14F3576-31CE-4A3D-B386-577C48A9D76C}" type="presOf" srcId="{1A19D8AC-823C-4FAD-873A-95BCA133A4F6}" destId="{0FD395A0-9139-457B-906C-A42E41163759}" srcOrd="0" destOrd="0" presId="urn:microsoft.com/office/officeart/2005/8/layout/default"/>
    <dgm:cxn modelId="{C248C5A0-E148-4706-8C18-F293E87D6A58}" type="presOf" srcId="{129E2024-9689-4B99-81F9-2D074C4A98E7}" destId="{53C58145-61F1-4A91-BE04-62E6DAE3B8C5}" srcOrd="0" destOrd="0" presId="urn:microsoft.com/office/officeart/2005/8/layout/default"/>
    <dgm:cxn modelId="{CCAEB2A4-BD64-44E0-91DC-AFB02A657D43}" type="presOf" srcId="{6E539F71-FB88-432C-8F70-97811A2399DB}" destId="{B31F45F1-D552-4CED-ACA3-C383BD65DC99}" srcOrd="0" destOrd="0" presId="urn:microsoft.com/office/officeart/2005/8/layout/default"/>
    <dgm:cxn modelId="{182F89B7-A1A5-491D-94AD-05ABB93A0B79}" type="presOf" srcId="{211E6C26-4BD9-41F5-BF3D-BF4874D3C3A8}" destId="{4030FD50-D846-4B08-8A6F-E6AD5F86FA2B}" srcOrd="0" destOrd="0" presId="urn:microsoft.com/office/officeart/2005/8/layout/default"/>
    <dgm:cxn modelId="{17C111B8-1394-4E37-9C55-9D27E18A2042}" srcId="{1A19D8AC-823C-4FAD-873A-95BCA133A4F6}" destId="{211E6C26-4BD9-41F5-BF3D-BF4874D3C3A8}" srcOrd="4" destOrd="0" parTransId="{C105A7C0-05EB-4439-9E53-C5C6C057021B}" sibTransId="{B5769EE8-AC57-41CD-93E2-BE2EBC857608}"/>
    <dgm:cxn modelId="{276BDBD2-86EC-432C-A111-BABA49D7DEB7}" type="presOf" srcId="{473CD29E-9618-4B2C-BD6A-5424A2B373BD}" destId="{D5CC0221-F420-482A-BFF0-548F3B6987AC}" srcOrd="0" destOrd="0" presId="urn:microsoft.com/office/officeart/2005/8/layout/default"/>
    <dgm:cxn modelId="{7695CFFA-67D9-4140-9F9F-1E432F3A1A5A}" srcId="{1A19D8AC-823C-4FAD-873A-95BCA133A4F6}" destId="{129E2024-9689-4B99-81F9-2D074C4A98E7}" srcOrd="2" destOrd="0" parTransId="{E28AC2D8-5C7C-461A-92D7-D23DAFD5DAAF}" sibTransId="{0B9530B5-D9B2-4FE5-A33E-1055A4A16DAD}"/>
    <dgm:cxn modelId="{3E331D49-DED3-4CE0-A884-46DA3249A419}" type="presParOf" srcId="{0FD395A0-9139-457B-906C-A42E41163759}" destId="{234E69BA-E7B9-4537-8F97-A9C5E31B1271}" srcOrd="0" destOrd="0" presId="urn:microsoft.com/office/officeart/2005/8/layout/default"/>
    <dgm:cxn modelId="{C31598E9-9EA5-4BB6-AED1-4224EE41593B}" type="presParOf" srcId="{0FD395A0-9139-457B-906C-A42E41163759}" destId="{2C6B93CD-2F74-4E68-8FC0-0F08E1482070}" srcOrd="1" destOrd="0" presId="urn:microsoft.com/office/officeart/2005/8/layout/default"/>
    <dgm:cxn modelId="{BF88AE66-0875-4D96-9062-8378008B1BE8}" type="presParOf" srcId="{0FD395A0-9139-457B-906C-A42E41163759}" destId="{D5CC0221-F420-482A-BFF0-548F3B6987AC}" srcOrd="2" destOrd="0" presId="urn:microsoft.com/office/officeart/2005/8/layout/default"/>
    <dgm:cxn modelId="{6D4B714B-02CC-40E2-B956-AAB75BB25FEE}" type="presParOf" srcId="{0FD395A0-9139-457B-906C-A42E41163759}" destId="{021DDDA9-D317-4C0B-897C-8A8DFF074977}" srcOrd="3" destOrd="0" presId="urn:microsoft.com/office/officeart/2005/8/layout/default"/>
    <dgm:cxn modelId="{BBA6BB2F-806B-4E85-93CB-48FFD961D3C4}" type="presParOf" srcId="{0FD395A0-9139-457B-906C-A42E41163759}" destId="{53C58145-61F1-4A91-BE04-62E6DAE3B8C5}" srcOrd="4" destOrd="0" presId="urn:microsoft.com/office/officeart/2005/8/layout/default"/>
    <dgm:cxn modelId="{E47008A5-510D-4EDF-8F75-8A05DFF0AD94}" type="presParOf" srcId="{0FD395A0-9139-457B-906C-A42E41163759}" destId="{ADCEA084-56CC-493B-8CCB-0B5EF48317C3}" srcOrd="5" destOrd="0" presId="urn:microsoft.com/office/officeart/2005/8/layout/default"/>
    <dgm:cxn modelId="{54E1354C-330C-42AC-A9B0-E64AD763ADBD}" type="presParOf" srcId="{0FD395A0-9139-457B-906C-A42E41163759}" destId="{B31F45F1-D552-4CED-ACA3-C383BD65DC99}" srcOrd="6" destOrd="0" presId="urn:microsoft.com/office/officeart/2005/8/layout/default"/>
    <dgm:cxn modelId="{2D1464C7-73C3-49D2-AE7A-39F79EAAACE0}" type="presParOf" srcId="{0FD395A0-9139-457B-906C-A42E41163759}" destId="{F86B60B3-72AC-4F5D-9356-93D207155C0E}" srcOrd="7" destOrd="0" presId="urn:microsoft.com/office/officeart/2005/8/layout/default"/>
    <dgm:cxn modelId="{2AF946E0-BDE5-444B-9B0B-972E4186E1C2}" type="presParOf" srcId="{0FD395A0-9139-457B-906C-A42E41163759}" destId="{4030FD50-D846-4B08-8A6F-E6AD5F86FA2B}" srcOrd="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A3C25E3-0548-4DC3-81A1-1C8A0FDA7BC6}" type="doc">
      <dgm:prSet loTypeId="urn:microsoft.com/office/officeart/2005/8/layout/pList2" loCatId="list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en-US"/>
        </a:p>
      </dgm:t>
    </dgm:pt>
    <dgm:pt modelId="{0E4B18D5-F497-42A9-B48D-93453C11C0B4}">
      <dgm:prSet phldrT="[Text]" custT="1"/>
      <dgm:spPr/>
      <dgm:t>
        <a:bodyPr/>
        <a:lstStyle/>
        <a:p>
          <a:r>
            <a:rPr lang="en-US" sz="1200" b="1">
              <a:solidFill>
                <a:schemeClr val="tx1"/>
              </a:solidFill>
            </a:rPr>
            <a:t>Provider Beliefs and Practice</a:t>
          </a:r>
        </a:p>
      </dgm:t>
    </dgm:pt>
    <dgm:pt modelId="{64081B5C-2F40-475D-9BC9-3AF902921DF8}" type="parTrans" cxnId="{0EAB3376-FAA6-4BDC-AC8B-029A5C5A69B5}">
      <dgm:prSet/>
      <dgm:spPr/>
      <dgm:t>
        <a:bodyPr/>
        <a:lstStyle/>
        <a:p>
          <a:endParaRPr lang="en-US" sz="1200"/>
        </a:p>
      </dgm:t>
    </dgm:pt>
    <dgm:pt modelId="{1A1B9D85-BCFC-4248-86C1-3C3819E8D4F2}" type="sibTrans" cxnId="{0EAB3376-FAA6-4BDC-AC8B-029A5C5A69B5}">
      <dgm:prSet/>
      <dgm:spPr/>
      <dgm:t>
        <a:bodyPr/>
        <a:lstStyle/>
        <a:p>
          <a:endParaRPr lang="en-US" sz="1200"/>
        </a:p>
      </dgm:t>
    </dgm:pt>
    <dgm:pt modelId="{AB89B5A4-1F00-4739-86DB-35683356088E}">
      <dgm:prSet phldrT="[Text]" custT="1"/>
      <dgm:spPr/>
      <dgm:t>
        <a:bodyPr/>
        <a:lstStyle/>
        <a:p>
          <a:r>
            <a:rPr lang="en-US" sz="1200" dirty="0">
              <a:solidFill>
                <a:schemeClr val="tx1"/>
              </a:solidFill>
            </a:rPr>
            <a:t>Enhance awareness of importance of falls</a:t>
          </a:r>
        </a:p>
      </dgm:t>
    </dgm:pt>
    <dgm:pt modelId="{6FAC6C2A-A2FD-4ECB-BE30-411C6A857044}" type="parTrans" cxnId="{DC56BB45-0B6E-4FE4-83A6-B92DC7F0C3E6}">
      <dgm:prSet/>
      <dgm:spPr/>
      <dgm:t>
        <a:bodyPr/>
        <a:lstStyle/>
        <a:p>
          <a:endParaRPr lang="en-US" sz="1200"/>
        </a:p>
      </dgm:t>
    </dgm:pt>
    <dgm:pt modelId="{01CF47A7-64C3-4C7D-88A0-CDC7E4C41BFC}" type="sibTrans" cxnId="{DC56BB45-0B6E-4FE4-83A6-B92DC7F0C3E6}">
      <dgm:prSet/>
      <dgm:spPr/>
      <dgm:t>
        <a:bodyPr/>
        <a:lstStyle/>
        <a:p>
          <a:endParaRPr lang="en-US" sz="1200"/>
        </a:p>
      </dgm:t>
    </dgm:pt>
    <dgm:pt modelId="{907F89F4-E8BB-4D1F-A4F0-9EDC5E9550A6}">
      <dgm:prSet phldrT="[Text]" custT="1"/>
      <dgm:spPr/>
      <dgm:t>
        <a:bodyPr/>
        <a:lstStyle/>
        <a:p>
          <a:r>
            <a:rPr lang="en-US" sz="1200" dirty="0">
              <a:solidFill>
                <a:schemeClr val="tx1"/>
              </a:solidFill>
            </a:rPr>
            <a:t>Address fragmented services and challenges with care coordination</a:t>
          </a:r>
        </a:p>
      </dgm:t>
    </dgm:pt>
    <dgm:pt modelId="{5A3DF17A-DA3A-47C2-9C7E-D84F321653C0}" type="parTrans" cxnId="{6C967C74-F2D1-431C-AF19-142B4E27E689}">
      <dgm:prSet/>
      <dgm:spPr/>
      <dgm:t>
        <a:bodyPr/>
        <a:lstStyle/>
        <a:p>
          <a:endParaRPr lang="en-US" sz="1200"/>
        </a:p>
      </dgm:t>
    </dgm:pt>
    <dgm:pt modelId="{5BE6B7F1-D052-402C-9D2F-0E7E7E0E8FB9}" type="sibTrans" cxnId="{6C967C74-F2D1-431C-AF19-142B4E27E689}">
      <dgm:prSet/>
      <dgm:spPr/>
      <dgm:t>
        <a:bodyPr/>
        <a:lstStyle/>
        <a:p>
          <a:endParaRPr lang="en-US" sz="1200"/>
        </a:p>
      </dgm:t>
    </dgm:pt>
    <dgm:pt modelId="{E497281B-27D3-4270-8CA3-EBBEB97EBC6F}">
      <dgm:prSet phldrT="[Text]" custT="1"/>
      <dgm:spPr/>
      <dgm:t>
        <a:bodyPr/>
        <a:lstStyle/>
        <a:p>
          <a:r>
            <a:rPr lang="en-US" sz="1200" b="1" dirty="0"/>
            <a:t>Knowledge</a:t>
          </a:r>
        </a:p>
      </dgm:t>
    </dgm:pt>
    <dgm:pt modelId="{B920F52C-5A0F-4EE6-8EB3-0F852A5FC3A5}" type="parTrans" cxnId="{7D201306-8848-4EEE-8820-332B9F3861B6}">
      <dgm:prSet/>
      <dgm:spPr/>
      <dgm:t>
        <a:bodyPr/>
        <a:lstStyle/>
        <a:p>
          <a:endParaRPr lang="en-US" sz="1200"/>
        </a:p>
      </dgm:t>
    </dgm:pt>
    <dgm:pt modelId="{1E402E4B-DC41-4415-AE1D-A86DD44B0343}" type="sibTrans" cxnId="{7D201306-8848-4EEE-8820-332B9F3861B6}">
      <dgm:prSet/>
      <dgm:spPr/>
      <dgm:t>
        <a:bodyPr/>
        <a:lstStyle/>
        <a:p>
          <a:endParaRPr lang="en-US" sz="1200"/>
        </a:p>
      </dgm:t>
    </dgm:pt>
    <dgm:pt modelId="{53BBD6B4-1C42-4221-A605-59490C29734D}">
      <dgm:prSet phldrT="[Text]" custT="1"/>
      <dgm:spPr/>
      <dgm:t>
        <a:bodyPr/>
        <a:lstStyle/>
        <a:p>
          <a:r>
            <a:rPr lang="en-US" sz="1200" dirty="0"/>
            <a:t>Information about how to manage fall risk </a:t>
          </a:r>
        </a:p>
      </dgm:t>
    </dgm:pt>
    <dgm:pt modelId="{C227955E-C367-46C1-87A8-3D69D79108E9}" type="parTrans" cxnId="{0269A960-612C-4FB4-B0DA-EEB3B96D77CE}">
      <dgm:prSet/>
      <dgm:spPr/>
      <dgm:t>
        <a:bodyPr/>
        <a:lstStyle/>
        <a:p>
          <a:endParaRPr lang="en-US" sz="1200"/>
        </a:p>
      </dgm:t>
    </dgm:pt>
    <dgm:pt modelId="{B0073643-472E-4B45-A8F4-2A593E0FA8E9}" type="sibTrans" cxnId="{0269A960-612C-4FB4-B0DA-EEB3B96D77CE}">
      <dgm:prSet/>
      <dgm:spPr/>
      <dgm:t>
        <a:bodyPr/>
        <a:lstStyle/>
        <a:p>
          <a:endParaRPr lang="en-US" sz="1200"/>
        </a:p>
      </dgm:t>
    </dgm:pt>
    <dgm:pt modelId="{960658B4-CC1F-4C60-955A-8DA643099B3E}">
      <dgm:prSet phldrT="[Text]" custT="1"/>
      <dgm:spPr/>
      <dgm:t>
        <a:bodyPr/>
        <a:lstStyle/>
        <a:p>
          <a:r>
            <a:rPr lang="en-US" sz="1200" b="1"/>
            <a:t>Time Constraints</a:t>
          </a:r>
        </a:p>
      </dgm:t>
    </dgm:pt>
    <dgm:pt modelId="{63DF2C9C-BC3B-49D7-A48E-9C8586B1DCDE}" type="parTrans" cxnId="{FFD03BC1-DF07-40BB-A466-43A60868ACAF}">
      <dgm:prSet/>
      <dgm:spPr/>
      <dgm:t>
        <a:bodyPr/>
        <a:lstStyle/>
        <a:p>
          <a:endParaRPr lang="en-US" sz="1200"/>
        </a:p>
      </dgm:t>
    </dgm:pt>
    <dgm:pt modelId="{5BB68DC6-7810-4EC3-A2DA-1F57E42EF928}" type="sibTrans" cxnId="{FFD03BC1-DF07-40BB-A466-43A60868ACAF}">
      <dgm:prSet/>
      <dgm:spPr/>
      <dgm:t>
        <a:bodyPr/>
        <a:lstStyle/>
        <a:p>
          <a:endParaRPr lang="en-US" sz="1200"/>
        </a:p>
      </dgm:t>
    </dgm:pt>
    <dgm:pt modelId="{0559D421-07BB-4219-A35F-B73FD35FDFDB}">
      <dgm:prSet phldrT="[Text]" custT="1"/>
      <dgm:spPr/>
      <dgm:t>
        <a:bodyPr/>
        <a:lstStyle/>
        <a:p>
          <a:r>
            <a:rPr lang="en-US" sz="1200"/>
            <a:t>High volume of patients</a:t>
          </a:r>
        </a:p>
      </dgm:t>
    </dgm:pt>
    <dgm:pt modelId="{51365F21-D4A1-42EE-BB6C-BFE7E2FBB33B}" type="parTrans" cxnId="{7AD69CFC-5238-48F7-8822-6BB38CE63A21}">
      <dgm:prSet/>
      <dgm:spPr/>
      <dgm:t>
        <a:bodyPr/>
        <a:lstStyle/>
        <a:p>
          <a:endParaRPr lang="en-US" sz="1200"/>
        </a:p>
      </dgm:t>
    </dgm:pt>
    <dgm:pt modelId="{268D1ACE-4A56-4998-BCE1-32ADC2F720E5}" type="sibTrans" cxnId="{7AD69CFC-5238-48F7-8822-6BB38CE63A21}">
      <dgm:prSet/>
      <dgm:spPr/>
      <dgm:t>
        <a:bodyPr/>
        <a:lstStyle/>
        <a:p>
          <a:endParaRPr lang="en-US" sz="1200"/>
        </a:p>
      </dgm:t>
    </dgm:pt>
    <dgm:pt modelId="{0B71FCAA-86F4-48CC-BC52-95A39E15584F}">
      <dgm:prSet phldrT="[Text]" custT="1"/>
      <dgm:spPr/>
      <dgm:t>
        <a:bodyPr/>
        <a:lstStyle/>
        <a:p>
          <a:r>
            <a:rPr lang="en-US" sz="1200" b="1"/>
            <a:t>Patient Engagement</a:t>
          </a:r>
        </a:p>
      </dgm:t>
    </dgm:pt>
    <dgm:pt modelId="{193368CC-EC3D-46DE-A00D-666F4EBFD556}" type="parTrans" cxnId="{527AC0B5-0A61-4196-BF0F-6AE10C4A9866}">
      <dgm:prSet/>
      <dgm:spPr/>
      <dgm:t>
        <a:bodyPr/>
        <a:lstStyle/>
        <a:p>
          <a:endParaRPr lang="en-US" sz="1200"/>
        </a:p>
      </dgm:t>
    </dgm:pt>
    <dgm:pt modelId="{6A653D43-BA83-4BF5-A530-A1EF202A7ADE}" type="sibTrans" cxnId="{527AC0B5-0A61-4196-BF0F-6AE10C4A9866}">
      <dgm:prSet/>
      <dgm:spPr/>
      <dgm:t>
        <a:bodyPr/>
        <a:lstStyle/>
        <a:p>
          <a:endParaRPr lang="en-US" sz="1200"/>
        </a:p>
      </dgm:t>
    </dgm:pt>
    <dgm:pt modelId="{0AD382C4-7942-43D9-B5D0-E97DE3EE729B}">
      <dgm:prSet phldrT="[Text]" custT="1"/>
      <dgm:spPr/>
      <dgm:t>
        <a:bodyPr/>
        <a:lstStyle/>
        <a:p>
          <a:r>
            <a:rPr lang="en-US" sz="1200" b="1"/>
            <a:t>Financial Factors</a:t>
          </a:r>
        </a:p>
      </dgm:t>
    </dgm:pt>
    <dgm:pt modelId="{2874726C-FBA9-4502-8678-D9487D08147B}" type="parTrans" cxnId="{6C997578-7939-4FAE-B00A-797BCE6BCBD4}">
      <dgm:prSet/>
      <dgm:spPr/>
      <dgm:t>
        <a:bodyPr/>
        <a:lstStyle/>
        <a:p>
          <a:endParaRPr lang="en-US" sz="1200"/>
        </a:p>
      </dgm:t>
    </dgm:pt>
    <dgm:pt modelId="{E46F91E7-6E39-4B93-9846-5D55D55E5843}" type="sibTrans" cxnId="{6C997578-7939-4FAE-B00A-797BCE6BCBD4}">
      <dgm:prSet/>
      <dgm:spPr/>
      <dgm:t>
        <a:bodyPr/>
        <a:lstStyle/>
        <a:p>
          <a:endParaRPr lang="en-US" sz="1200"/>
        </a:p>
      </dgm:t>
    </dgm:pt>
    <dgm:pt modelId="{12906E4F-ADC2-415A-90D0-F6F3C9EDE539}">
      <dgm:prSet phldrT="[Text]" custT="1"/>
      <dgm:spPr/>
      <dgm:t>
        <a:bodyPr/>
        <a:lstStyle/>
        <a:p>
          <a:r>
            <a:rPr lang="en-US" sz="1200" dirty="0"/>
            <a:t>Inadequate reimbursement given the time required</a:t>
          </a:r>
        </a:p>
      </dgm:t>
    </dgm:pt>
    <dgm:pt modelId="{C2CBACFF-8EF9-4730-BAD2-F48869BFADF9}" type="parTrans" cxnId="{47709A72-5CBC-4E88-93E8-339CB7A38F1F}">
      <dgm:prSet/>
      <dgm:spPr/>
      <dgm:t>
        <a:bodyPr/>
        <a:lstStyle/>
        <a:p>
          <a:endParaRPr lang="en-US" sz="1200"/>
        </a:p>
      </dgm:t>
    </dgm:pt>
    <dgm:pt modelId="{82B46692-B227-4D73-B587-C23B54E387F5}" type="sibTrans" cxnId="{47709A72-5CBC-4E88-93E8-339CB7A38F1F}">
      <dgm:prSet/>
      <dgm:spPr/>
      <dgm:t>
        <a:bodyPr/>
        <a:lstStyle/>
        <a:p>
          <a:endParaRPr lang="en-US" sz="1200"/>
        </a:p>
      </dgm:t>
    </dgm:pt>
    <dgm:pt modelId="{E04DF9B8-739E-48EE-A684-98D16F8A98ED}">
      <dgm:prSet phldrT="[Text]" custT="1"/>
      <dgm:spPr/>
      <dgm:t>
        <a:bodyPr/>
        <a:lstStyle/>
        <a:p>
          <a:r>
            <a:rPr lang="en-US" sz="1200" dirty="0"/>
            <a:t>Direct and indirect costs of interventions</a:t>
          </a:r>
        </a:p>
      </dgm:t>
    </dgm:pt>
    <dgm:pt modelId="{99A39127-FD04-4304-8A02-3CBA7BDA0C7B}" type="parTrans" cxnId="{03C2B91E-4B25-467B-B26A-3BDB26BF1932}">
      <dgm:prSet/>
      <dgm:spPr/>
      <dgm:t>
        <a:bodyPr/>
        <a:lstStyle/>
        <a:p>
          <a:endParaRPr lang="en-US" sz="1200"/>
        </a:p>
      </dgm:t>
    </dgm:pt>
    <dgm:pt modelId="{8EDA5484-47BD-4622-8EED-925821D25B23}" type="sibTrans" cxnId="{03C2B91E-4B25-467B-B26A-3BDB26BF1932}">
      <dgm:prSet/>
      <dgm:spPr/>
      <dgm:t>
        <a:bodyPr/>
        <a:lstStyle/>
        <a:p>
          <a:endParaRPr lang="en-US" sz="1200"/>
        </a:p>
      </dgm:t>
    </dgm:pt>
    <dgm:pt modelId="{09035139-5CCA-4DED-930D-0C24716CB662}">
      <dgm:prSet phldrT="[Text]" custT="1"/>
      <dgm:spPr/>
      <dgm:t>
        <a:bodyPr/>
        <a:lstStyle/>
        <a:p>
          <a:r>
            <a:rPr lang="en-US" sz="1200" dirty="0"/>
            <a:t>Increase awareness of clinical guidelines</a:t>
          </a:r>
        </a:p>
      </dgm:t>
    </dgm:pt>
    <dgm:pt modelId="{799F567F-A5B0-46F3-B91C-6C4083542964}" type="parTrans" cxnId="{36FB2B62-56CB-47BD-A8CC-832C2209FA62}">
      <dgm:prSet/>
      <dgm:spPr/>
      <dgm:t>
        <a:bodyPr/>
        <a:lstStyle/>
        <a:p>
          <a:endParaRPr lang="en-US" sz="1200"/>
        </a:p>
      </dgm:t>
    </dgm:pt>
    <dgm:pt modelId="{3473DF80-910F-4E1F-9B12-A2FAF0C6B087}" type="sibTrans" cxnId="{36FB2B62-56CB-47BD-A8CC-832C2209FA62}">
      <dgm:prSet/>
      <dgm:spPr/>
      <dgm:t>
        <a:bodyPr/>
        <a:lstStyle/>
        <a:p>
          <a:endParaRPr lang="en-US" sz="1200"/>
        </a:p>
      </dgm:t>
    </dgm:pt>
    <dgm:pt modelId="{700CF341-656D-4E6C-8D3F-EB3C5C1F741F}">
      <dgm:prSet phldrT="[Text]" custT="1"/>
      <dgm:spPr/>
      <dgm:t>
        <a:bodyPr/>
        <a:lstStyle/>
        <a:p>
          <a:r>
            <a:rPr lang="en-US" sz="1200" dirty="0"/>
            <a:t>Too much to address within a single appointment</a:t>
          </a:r>
        </a:p>
      </dgm:t>
    </dgm:pt>
    <dgm:pt modelId="{351BFC86-B6D3-4173-ADC2-A803B43E2FC5}" type="parTrans" cxnId="{DA6D79F1-48B1-4B8C-AF90-E65260585815}">
      <dgm:prSet/>
      <dgm:spPr/>
      <dgm:t>
        <a:bodyPr/>
        <a:lstStyle/>
        <a:p>
          <a:endParaRPr lang="en-US" sz="1200"/>
        </a:p>
      </dgm:t>
    </dgm:pt>
    <dgm:pt modelId="{6D4139C7-EAE8-4388-ACE1-F3D3B5434380}" type="sibTrans" cxnId="{DA6D79F1-48B1-4B8C-AF90-E65260585815}">
      <dgm:prSet/>
      <dgm:spPr/>
      <dgm:t>
        <a:bodyPr/>
        <a:lstStyle/>
        <a:p>
          <a:endParaRPr lang="en-US" sz="1200"/>
        </a:p>
      </dgm:t>
    </dgm:pt>
    <dgm:pt modelId="{36111D13-A8BF-430A-8712-2633D93A64E9}">
      <dgm:prSet phldrT="[Text]" custT="1"/>
      <dgm:spPr/>
      <dgm:t>
        <a:bodyPr/>
        <a:lstStyle/>
        <a:p>
          <a:r>
            <a:rPr lang="en-US" sz="1200"/>
            <a:t>Stigma of falls</a:t>
          </a:r>
        </a:p>
      </dgm:t>
    </dgm:pt>
    <dgm:pt modelId="{76AB2D10-45D9-4DA7-9336-708C50B2DBB0}" type="parTrans" cxnId="{A30079E1-8678-4AB5-9CCD-3EA44660644C}">
      <dgm:prSet/>
      <dgm:spPr/>
      <dgm:t>
        <a:bodyPr/>
        <a:lstStyle/>
        <a:p>
          <a:endParaRPr lang="en-US" sz="1200"/>
        </a:p>
      </dgm:t>
    </dgm:pt>
    <dgm:pt modelId="{D9F9A5E0-51A9-4285-98FE-796CFB156B1A}" type="sibTrans" cxnId="{A30079E1-8678-4AB5-9CCD-3EA44660644C}">
      <dgm:prSet/>
      <dgm:spPr/>
      <dgm:t>
        <a:bodyPr/>
        <a:lstStyle/>
        <a:p>
          <a:endParaRPr lang="en-US" sz="1200"/>
        </a:p>
      </dgm:t>
    </dgm:pt>
    <dgm:pt modelId="{01D34C45-3969-4F23-BD44-A5689E338F6C}">
      <dgm:prSet phldrT="[Text]" custT="1"/>
      <dgm:spPr/>
      <dgm:t>
        <a:bodyPr/>
        <a:lstStyle/>
        <a:p>
          <a:r>
            <a:rPr lang="en-US" sz="1200" dirty="0"/>
            <a:t>Lack of awareness falls are a medical issue</a:t>
          </a:r>
        </a:p>
      </dgm:t>
    </dgm:pt>
    <dgm:pt modelId="{AE378986-ADA4-4D95-9689-0B8989F1DD13}" type="parTrans" cxnId="{27AA0290-88DE-4C50-A944-F98E3E906E55}">
      <dgm:prSet/>
      <dgm:spPr/>
      <dgm:t>
        <a:bodyPr/>
        <a:lstStyle/>
        <a:p>
          <a:endParaRPr lang="en-US" sz="1200"/>
        </a:p>
      </dgm:t>
    </dgm:pt>
    <dgm:pt modelId="{57467E3F-FDA8-431E-B706-8D4B527E4F2F}" type="sibTrans" cxnId="{27AA0290-88DE-4C50-A944-F98E3E906E55}">
      <dgm:prSet/>
      <dgm:spPr/>
      <dgm:t>
        <a:bodyPr/>
        <a:lstStyle/>
        <a:p>
          <a:endParaRPr lang="en-US" sz="1200"/>
        </a:p>
      </dgm:t>
    </dgm:pt>
    <dgm:pt modelId="{4800F0EA-434C-412F-A503-151660907F80}" type="pres">
      <dgm:prSet presAssocID="{2A3C25E3-0548-4DC3-81A1-1C8A0FDA7BC6}" presName="Name0" presStyleCnt="0">
        <dgm:presLayoutVars>
          <dgm:dir/>
          <dgm:resizeHandles val="exact"/>
        </dgm:presLayoutVars>
      </dgm:prSet>
      <dgm:spPr/>
    </dgm:pt>
    <dgm:pt modelId="{C4150253-37AA-48D6-935C-B513D23099F9}" type="pres">
      <dgm:prSet presAssocID="{2A3C25E3-0548-4DC3-81A1-1C8A0FDA7BC6}" presName="bkgdShp" presStyleLbl="alignAccFollowNode1" presStyleIdx="0" presStyleCnt="1" custScaleY="84261" custLinFactNeighborX="0" custLinFactNeighborY="-1440"/>
      <dgm:spPr/>
    </dgm:pt>
    <dgm:pt modelId="{0E32A592-CF82-43FC-B794-3AB9A6347CD0}" type="pres">
      <dgm:prSet presAssocID="{2A3C25E3-0548-4DC3-81A1-1C8A0FDA7BC6}" presName="linComp" presStyleCnt="0"/>
      <dgm:spPr/>
    </dgm:pt>
    <dgm:pt modelId="{E4682C68-389E-4D06-BC5C-466CB439A7F7}" type="pres">
      <dgm:prSet presAssocID="{0E4B18D5-F497-42A9-B48D-93453C11C0B4}" presName="compNode" presStyleCnt="0"/>
      <dgm:spPr/>
    </dgm:pt>
    <dgm:pt modelId="{CA800783-C661-4FB1-B98C-D05B58D9EE0C}" type="pres">
      <dgm:prSet presAssocID="{0E4B18D5-F497-42A9-B48D-93453C11C0B4}" presName="node" presStyleLbl="node1" presStyleIdx="0" presStyleCnt="5" custScaleY="114102">
        <dgm:presLayoutVars>
          <dgm:bulletEnabled val="1"/>
        </dgm:presLayoutVars>
      </dgm:prSet>
      <dgm:spPr/>
    </dgm:pt>
    <dgm:pt modelId="{C7115EC5-E77E-4CC7-A03D-A2E79299F6CD}" type="pres">
      <dgm:prSet presAssocID="{0E4B18D5-F497-42A9-B48D-93453C11C0B4}" presName="invisiNode" presStyleLbl="node1" presStyleIdx="0" presStyleCnt="5"/>
      <dgm:spPr/>
    </dgm:pt>
    <dgm:pt modelId="{F01ABC01-E367-4FAE-A7DE-BBEA9AD7C187}" type="pres">
      <dgm:prSet presAssocID="{0E4B18D5-F497-42A9-B48D-93453C11C0B4}" presName="imagNode" presStyleLbl="fgImgPlace1" presStyleIdx="0" presStyleCnt="5"/>
      <dgm:spPr>
        <a:blipFill dpi="0" rotWithShape="1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 l="-1000" r="-1000"/>
          </a:stretch>
        </a:blipFill>
      </dgm:spPr>
    </dgm:pt>
    <dgm:pt modelId="{785FBB03-ED9A-4D89-BA2A-C2EA87A819CB}" type="pres">
      <dgm:prSet presAssocID="{1A1B9D85-BCFC-4248-86C1-3C3819E8D4F2}" presName="sibTrans" presStyleLbl="sibTrans2D1" presStyleIdx="0" presStyleCnt="0"/>
      <dgm:spPr/>
    </dgm:pt>
    <dgm:pt modelId="{D0FC7326-8AB3-474A-830A-3D2A25A7E17A}" type="pres">
      <dgm:prSet presAssocID="{E497281B-27D3-4270-8CA3-EBBEB97EBC6F}" presName="compNode" presStyleCnt="0"/>
      <dgm:spPr/>
    </dgm:pt>
    <dgm:pt modelId="{B0D1B142-F9A4-4B8A-BDA9-C1FAB088FA26}" type="pres">
      <dgm:prSet presAssocID="{E497281B-27D3-4270-8CA3-EBBEB97EBC6F}" presName="node" presStyleLbl="node1" presStyleIdx="1" presStyleCnt="5" custScaleY="114102">
        <dgm:presLayoutVars>
          <dgm:bulletEnabled val="1"/>
        </dgm:presLayoutVars>
      </dgm:prSet>
      <dgm:spPr/>
    </dgm:pt>
    <dgm:pt modelId="{D7ECF74A-50FB-442C-8FC5-58FED14378F6}" type="pres">
      <dgm:prSet presAssocID="{E497281B-27D3-4270-8CA3-EBBEB97EBC6F}" presName="invisiNode" presStyleLbl="node1" presStyleIdx="1" presStyleCnt="5"/>
      <dgm:spPr/>
    </dgm:pt>
    <dgm:pt modelId="{A9BC4D75-4EC5-4F14-9DA5-E723EBF71CF9}" type="pres">
      <dgm:prSet presAssocID="{E497281B-27D3-4270-8CA3-EBBEB97EBC6F}" presName="imagNode" presStyleLbl="fgImgPlace1" presStyleIdx="1" presStyleCnt="5" custLinFactNeighborX="3213" custLinFactNeighborY="-1879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 l="-1000" r="-1000"/>
          </a:stretch>
        </a:blipFill>
      </dgm:spPr>
      <dgm:extLst>
        <a:ext uri="{E40237B7-FDA0-4F09-8148-C483321AD2D9}">
          <dgm14:cNvPr xmlns:dgm14="http://schemas.microsoft.com/office/drawing/2010/diagram" id="0" name="" descr="Head with gears with solid fill"/>
        </a:ext>
      </dgm:extLst>
    </dgm:pt>
    <dgm:pt modelId="{9859667F-9E81-478E-ADA3-968BBB906434}" type="pres">
      <dgm:prSet presAssocID="{1E402E4B-DC41-4415-AE1D-A86DD44B0343}" presName="sibTrans" presStyleLbl="sibTrans2D1" presStyleIdx="0" presStyleCnt="0"/>
      <dgm:spPr/>
    </dgm:pt>
    <dgm:pt modelId="{7ACED836-A7F3-491F-A613-BDCC375BB242}" type="pres">
      <dgm:prSet presAssocID="{960658B4-CC1F-4C60-955A-8DA643099B3E}" presName="compNode" presStyleCnt="0"/>
      <dgm:spPr/>
    </dgm:pt>
    <dgm:pt modelId="{2014BB64-090E-4AD2-89E3-3BED32137DB6}" type="pres">
      <dgm:prSet presAssocID="{960658B4-CC1F-4C60-955A-8DA643099B3E}" presName="node" presStyleLbl="node1" presStyleIdx="2" presStyleCnt="5" custScaleY="114102">
        <dgm:presLayoutVars>
          <dgm:bulletEnabled val="1"/>
        </dgm:presLayoutVars>
      </dgm:prSet>
      <dgm:spPr/>
    </dgm:pt>
    <dgm:pt modelId="{784E1C11-D059-4CBF-A4A0-3E9B3DA89F27}" type="pres">
      <dgm:prSet presAssocID="{960658B4-CC1F-4C60-955A-8DA643099B3E}" presName="invisiNode" presStyleLbl="node1" presStyleIdx="2" presStyleCnt="5"/>
      <dgm:spPr/>
    </dgm:pt>
    <dgm:pt modelId="{FB02BF58-6A16-4D24-84D0-0AF973F05470}" type="pres">
      <dgm:prSet presAssocID="{960658B4-CC1F-4C60-955A-8DA643099B3E}" presName="imagNode" presStyleLbl="fgImgPlace1" presStyleIdx="2" presStyleCnt="5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 l="-1000" r="-1000"/>
          </a:stretch>
        </a:blipFill>
      </dgm:spPr>
      <dgm:extLst>
        <a:ext uri="{E40237B7-FDA0-4F09-8148-C483321AD2D9}">
          <dgm14:cNvPr xmlns:dgm14="http://schemas.microsoft.com/office/drawing/2010/diagram" id="0" name="" descr="Clock with solid fill"/>
        </a:ext>
      </dgm:extLst>
    </dgm:pt>
    <dgm:pt modelId="{7424E20D-4BE9-452C-8E53-BE4507960CC4}" type="pres">
      <dgm:prSet presAssocID="{5BB68DC6-7810-4EC3-A2DA-1F57E42EF928}" presName="sibTrans" presStyleLbl="sibTrans2D1" presStyleIdx="0" presStyleCnt="0"/>
      <dgm:spPr/>
    </dgm:pt>
    <dgm:pt modelId="{43B9EA31-D7D4-44C4-B1E7-6EFD28E2F3F4}" type="pres">
      <dgm:prSet presAssocID="{0B71FCAA-86F4-48CC-BC52-95A39E15584F}" presName="compNode" presStyleCnt="0"/>
      <dgm:spPr/>
    </dgm:pt>
    <dgm:pt modelId="{80A78D82-E384-44D9-A204-5AD8E78EA4D3}" type="pres">
      <dgm:prSet presAssocID="{0B71FCAA-86F4-48CC-BC52-95A39E15584F}" presName="node" presStyleLbl="node1" presStyleIdx="3" presStyleCnt="5" custScaleX="109761" custScaleY="114102">
        <dgm:presLayoutVars>
          <dgm:bulletEnabled val="1"/>
        </dgm:presLayoutVars>
      </dgm:prSet>
      <dgm:spPr/>
    </dgm:pt>
    <dgm:pt modelId="{AA9F6CF0-A7CE-4495-A3FA-F63D8E16FFC0}" type="pres">
      <dgm:prSet presAssocID="{0B71FCAA-86F4-48CC-BC52-95A39E15584F}" presName="invisiNode" presStyleLbl="node1" presStyleIdx="3" presStyleCnt="5"/>
      <dgm:spPr/>
    </dgm:pt>
    <dgm:pt modelId="{6188E1D9-5C48-4160-8F19-908ED8B774D3}" type="pres">
      <dgm:prSet presAssocID="{0B71FCAA-86F4-48CC-BC52-95A39E15584F}" presName="imagNode" presStyleLbl="fgImgPlace1" presStyleIdx="3" presStyleCnt="5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 l="-1000" r="-1000"/>
          </a:stretch>
        </a:blipFill>
      </dgm:spPr>
      <dgm:extLst>
        <a:ext uri="{E40237B7-FDA0-4F09-8148-C483321AD2D9}">
          <dgm14:cNvPr xmlns:dgm14="http://schemas.microsoft.com/office/drawing/2010/diagram" id="0" name="" descr="Man with cane with solid fill"/>
        </a:ext>
      </dgm:extLst>
    </dgm:pt>
    <dgm:pt modelId="{1BCA81EA-164D-4700-B6D5-D5EA3401A813}" type="pres">
      <dgm:prSet presAssocID="{6A653D43-BA83-4BF5-A530-A1EF202A7ADE}" presName="sibTrans" presStyleLbl="sibTrans2D1" presStyleIdx="0" presStyleCnt="0"/>
      <dgm:spPr/>
    </dgm:pt>
    <dgm:pt modelId="{6F9AA8FB-9689-46CC-A37E-EC583A859015}" type="pres">
      <dgm:prSet presAssocID="{0AD382C4-7942-43D9-B5D0-E97DE3EE729B}" presName="compNode" presStyleCnt="0"/>
      <dgm:spPr/>
    </dgm:pt>
    <dgm:pt modelId="{105C9FEA-7426-4393-A70E-5B31BA034458}" type="pres">
      <dgm:prSet presAssocID="{0AD382C4-7942-43D9-B5D0-E97DE3EE729B}" presName="node" presStyleLbl="node1" presStyleIdx="4" presStyleCnt="5" custScaleY="114102">
        <dgm:presLayoutVars>
          <dgm:bulletEnabled val="1"/>
        </dgm:presLayoutVars>
      </dgm:prSet>
      <dgm:spPr/>
    </dgm:pt>
    <dgm:pt modelId="{6AA2F6D5-3BE3-47DB-BD16-160873663FB7}" type="pres">
      <dgm:prSet presAssocID="{0AD382C4-7942-43D9-B5D0-E97DE3EE729B}" presName="invisiNode" presStyleLbl="node1" presStyleIdx="4" presStyleCnt="5"/>
      <dgm:spPr/>
    </dgm:pt>
    <dgm:pt modelId="{EDBF7C45-2B79-49DD-8C4B-DAA95CD7DBCD}" type="pres">
      <dgm:prSet presAssocID="{0AD382C4-7942-43D9-B5D0-E97DE3EE729B}" presName="imagNode" presStyleLbl="fgImgPlace1" presStyleIdx="4" presStyleCnt="5"/>
      <dgm:spPr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 l="-1000" r="-1000"/>
          </a:stretch>
        </a:blipFill>
      </dgm:spPr>
      <dgm:extLst>
        <a:ext uri="{E40237B7-FDA0-4F09-8148-C483321AD2D9}">
          <dgm14:cNvPr xmlns:dgm14="http://schemas.microsoft.com/office/drawing/2010/diagram" id="0" name="" descr="Dollar with solid fill"/>
        </a:ext>
      </dgm:extLst>
    </dgm:pt>
  </dgm:ptLst>
  <dgm:cxnLst>
    <dgm:cxn modelId="{7D201306-8848-4EEE-8820-332B9F3861B6}" srcId="{2A3C25E3-0548-4DC3-81A1-1C8A0FDA7BC6}" destId="{E497281B-27D3-4270-8CA3-EBBEB97EBC6F}" srcOrd="1" destOrd="0" parTransId="{B920F52C-5A0F-4EE6-8EB3-0F852A5FC3A5}" sibTransId="{1E402E4B-DC41-4415-AE1D-A86DD44B0343}"/>
    <dgm:cxn modelId="{58D19008-9E69-45B6-A95F-6F18DE1C9631}" type="presOf" srcId="{0AD382C4-7942-43D9-B5D0-E97DE3EE729B}" destId="{105C9FEA-7426-4393-A70E-5B31BA034458}" srcOrd="0" destOrd="0" presId="urn:microsoft.com/office/officeart/2005/8/layout/pList2"/>
    <dgm:cxn modelId="{03C2B91E-4B25-467B-B26A-3BDB26BF1932}" srcId="{0AD382C4-7942-43D9-B5D0-E97DE3EE729B}" destId="{E04DF9B8-739E-48EE-A684-98D16F8A98ED}" srcOrd="1" destOrd="0" parTransId="{99A39127-FD04-4304-8A02-3CBA7BDA0C7B}" sibTransId="{8EDA5484-47BD-4622-8EED-925821D25B23}"/>
    <dgm:cxn modelId="{6117C62E-1B73-4195-A7B7-82ED1F5FCE9E}" type="presOf" srcId="{1E402E4B-DC41-4415-AE1D-A86DD44B0343}" destId="{9859667F-9E81-478E-ADA3-968BBB906434}" srcOrd="0" destOrd="0" presId="urn:microsoft.com/office/officeart/2005/8/layout/pList2"/>
    <dgm:cxn modelId="{23C9A92F-2A0C-4F63-9ED9-DEC799B551E7}" type="presOf" srcId="{5BB68DC6-7810-4EC3-A2DA-1F57E42EF928}" destId="{7424E20D-4BE9-452C-8E53-BE4507960CC4}" srcOrd="0" destOrd="0" presId="urn:microsoft.com/office/officeart/2005/8/layout/pList2"/>
    <dgm:cxn modelId="{ED78BE31-9432-40EF-BBCA-3A3F965B857B}" type="presOf" srcId="{2A3C25E3-0548-4DC3-81A1-1C8A0FDA7BC6}" destId="{4800F0EA-434C-412F-A503-151660907F80}" srcOrd="0" destOrd="0" presId="urn:microsoft.com/office/officeart/2005/8/layout/pList2"/>
    <dgm:cxn modelId="{0C651F36-CA86-4A91-B743-E7D0CD6CB428}" type="presOf" srcId="{6A653D43-BA83-4BF5-A530-A1EF202A7ADE}" destId="{1BCA81EA-164D-4700-B6D5-D5EA3401A813}" srcOrd="0" destOrd="0" presId="urn:microsoft.com/office/officeart/2005/8/layout/pList2"/>
    <dgm:cxn modelId="{EF642E3E-D595-4C12-92D3-488989A670F1}" type="presOf" srcId="{700CF341-656D-4E6C-8D3F-EB3C5C1F741F}" destId="{2014BB64-090E-4AD2-89E3-3BED32137DB6}" srcOrd="0" destOrd="2" presId="urn:microsoft.com/office/officeart/2005/8/layout/pList2"/>
    <dgm:cxn modelId="{0269A960-612C-4FB4-B0DA-EEB3B96D77CE}" srcId="{E497281B-27D3-4270-8CA3-EBBEB97EBC6F}" destId="{53BBD6B4-1C42-4221-A605-59490C29734D}" srcOrd="0" destOrd="0" parTransId="{C227955E-C367-46C1-87A8-3D69D79108E9}" sibTransId="{B0073643-472E-4B45-A8F4-2A593E0FA8E9}"/>
    <dgm:cxn modelId="{0BF05A61-D60E-46B3-A79C-9443B91B7F6D}" type="presOf" srcId="{907F89F4-E8BB-4D1F-A4F0-9EDC5E9550A6}" destId="{CA800783-C661-4FB1-B98C-D05B58D9EE0C}" srcOrd="0" destOrd="2" presId="urn:microsoft.com/office/officeart/2005/8/layout/pList2"/>
    <dgm:cxn modelId="{E928A661-223E-4780-BF4B-D9AFAFEDA8DD}" type="presOf" srcId="{1A1B9D85-BCFC-4248-86C1-3C3819E8D4F2}" destId="{785FBB03-ED9A-4D89-BA2A-C2EA87A819CB}" srcOrd="0" destOrd="0" presId="urn:microsoft.com/office/officeart/2005/8/layout/pList2"/>
    <dgm:cxn modelId="{36FB2B62-56CB-47BD-A8CC-832C2209FA62}" srcId="{E497281B-27D3-4270-8CA3-EBBEB97EBC6F}" destId="{09035139-5CCA-4DED-930D-0C24716CB662}" srcOrd="1" destOrd="0" parTransId="{799F567F-A5B0-46F3-B91C-6C4083542964}" sibTransId="{3473DF80-910F-4E1F-9B12-A2FAF0C6B087}"/>
    <dgm:cxn modelId="{DC56BB45-0B6E-4FE4-83A6-B92DC7F0C3E6}" srcId="{0E4B18D5-F497-42A9-B48D-93453C11C0B4}" destId="{AB89B5A4-1F00-4739-86DB-35683356088E}" srcOrd="0" destOrd="0" parTransId="{6FAC6C2A-A2FD-4ECB-BE30-411C6A857044}" sibTransId="{01CF47A7-64C3-4C7D-88A0-CDC7E4C41BFC}"/>
    <dgm:cxn modelId="{9AFDF44B-92BE-4BC3-ACEF-6EA2779F71B6}" type="presOf" srcId="{0E4B18D5-F497-42A9-B48D-93453C11C0B4}" destId="{CA800783-C661-4FB1-B98C-D05B58D9EE0C}" srcOrd="0" destOrd="0" presId="urn:microsoft.com/office/officeart/2005/8/layout/pList2"/>
    <dgm:cxn modelId="{58DE6B6F-2C27-420F-BFD9-64975398CD4E}" type="presOf" srcId="{36111D13-A8BF-430A-8712-2633D93A64E9}" destId="{80A78D82-E384-44D9-A204-5AD8E78EA4D3}" srcOrd="0" destOrd="1" presId="urn:microsoft.com/office/officeart/2005/8/layout/pList2"/>
    <dgm:cxn modelId="{47709A72-5CBC-4E88-93E8-339CB7A38F1F}" srcId="{0AD382C4-7942-43D9-B5D0-E97DE3EE729B}" destId="{12906E4F-ADC2-415A-90D0-F6F3C9EDE539}" srcOrd="0" destOrd="0" parTransId="{C2CBACFF-8EF9-4730-BAD2-F48869BFADF9}" sibTransId="{82B46692-B227-4D73-B587-C23B54E387F5}"/>
    <dgm:cxn modelId="{6C967C74-F2D1-431C-AF19-142B4E27E689}" srcId="{0E4B18D5-F497-42A9-B48D-93453C11C0B4}" destId="{907F89F4-E8BB-4D1F-A4F0-9EDC5E9550A6}" srcOrd="1" destOrd="0" parTransId="{5A3DF17A-DA3A-47C2-9C7E-D84F321653C0}" sibTransId="{5BE6B7F1-D052-402C-9D2F-0E7E7E0E8FB9}"/>
    <dgm:cxn modelId="{8F601D56-F2FC-4126-B21F-662015797509}" type="presOf" srcId="{01D34C45-3969-4F23-BD44-A5689E338F6C}" destId="{80A78D82-E384-44D9-A204-5AD8E78EA4D3}" srcOrd="0" destOrd="2" presId="urn:microsoft.com/office/officeart/2005/8/layout/pList2"/>
    <dgm:cxn modelId="{0EAB3376-FAA6-4BDC-AC8B-029A5C5A69B5}" srcId="{2A3C25E3-0548-4DC3-81A1-1C8A0FDA7BC6}" destId="{0E4B18D5-F497-42A9-B48D-93453C11C0B4}" srcOrd="0" destOrd="0" parTransId="{64081B5C-2F40-475D-9BC9-3AF902921DF8}" sibTransId="{1A1B9D85-BCFC-4248-86C1-3C3819E8D4F2}"/>
    <dgm:cxn modelId="{6C997578-7939-4FAE-B00A-797BCE6BCBD4}" srcId="{2A3C25E3-0548-4DC3-81A1-1C8A0FDA7BC6}" destId="{0AD382C4-7942-43D9-B5D0-E97DE3EE729B}" srcOrd="4" destOrd="0" parTransId="{2874726C-FBA9-4502-8678-D9487D08147B}" sibTransId="{E46F91E7-6E39-4B93-9846-5D55D55E5843}"/>
    <dgm:cxn modelId="{215EAE5A-C82C-4D36-B2D8-D71731BE910C}" type="presOf" srcId="{0559D421-07BB-4219-A35F-B73FD35FDFDB}" destId="{2014BB64-090E-4AD2-89E3-3BED32137DB6}" srcOrd="0" destOrd="1" presId="urn:microsoft.com/office/officeart/2005/8/layout/pList2"/>
    <dgm:cxn modelId="{E372C981-3A7A-4B5E-AE4F-6EC09F938AE5}" type="presOf" srcId="{960658B4-CC1F-4C60-955A-8DA643099B3E}" destId="{2014BB64-090E-4AD2-89E3-3BED32137DB6}" srcOrd="0" destOrd="0" presId="urn:microsoft.com/office/officeart/2005/8/layout/pList2"/>
    <dgm:cxn modelId="{27AA0290-88DE-4C50-A944-F98E3E906E55}" srcId="{0B71FCAA-86F4-48CC-BC52-95A39E15584F}" destId="{01D34C45-3969-4F23-BD44-A5689E338F6C}" srcOrd="1" destOrd="0" parTransId="{AE378986-ADA4-4D95-9689-0B8989F1DD13}" sibTransId="{57467E3F-FDA8-431E-B706-8D4B527E4F2F}"/>
    <dgm:cxn modelId="{C628139C-9483-44A4-BD13-96B70E609353}" type="presOf" srcId="{E04DF9B8-739E-48EE-A684-98D16F8A98ED}" destId="{105C9FEA-7426-4393-A70E-5B31BA034458}" srcOrd="0" destOrd="2" presId="urn:microsoft.com/office/officeart/2005/8/layout/pList2"/>
    <dgm:cxn modelId="{93D1B2A2-AF21-45E4-A08E-44DB7200AF15}" type="presOf" srcId="{AB89B5A4-1F00-4739-86DB-35683356088E}" destId="{CA800783-C661-4FB1-B98C-D05B58D9EE0C}" srcOrd="0" destOrd="1" presId="urn:microsoft.com/office/officeart/2005/8/layout/pList2"/>
    <dgm:cxn modelId="{79CFF5AE-E790-44AD-91A3-0F653FB78B50}" type="presOf" srcId="{12906E4F-ADC2-415A-90D0-F6F3C9EDE539}" destId="{105C9FEA-7426-4393-A70E-5B31BA034458}" srcOrd="0" destOrd="1" presId="urn:microsoft.com/office/officeart/2005/8/layout/pList2"/>
    <dgm:cxn modelId="{527AC0B5-0A61-4196-BF0F-6AE10C4A9866}" srcId="{2A3C25E3-0548-4DC3-81A1-1C8A0FDA7BC6}" destId="{0B71FCAA-86F4-48CC-BC52-95A39E15584F}" srcOrd="3" destOrd="0" parTransId="{193368CC-EC3D-46DE-A00D-666F4EBFD556}" sibTransId="{6A653D43-BA83-4BF5-A530-A1EF202A7ADE}"/>
    <dgm:cxn modelId="{FFD03BC1-DF07-40BB-A466-43A60868ACAF}" srcId="{2A3C25E3-0548-4DC3-81A1-1C8A0FDA7BC6}" destId="{960658B4-CC1F-4C60-955A-8DA643099B3E}" srcOrd="2" destOrd="0" parTransId="{63DF2C9C-BC3B-49D7-A48E-9C8586B1DCDE}" sibTransId="{5BB68DC6-7810-4EC3-A2DA-1F57E42EF928}"/>
    <dgm:cxn modelId="{C8C8C6D3-C6CB-4D39-8067-950747434818}" type="presOf" srcId="{0B71FCAA-86F4-48CC-BC52-95A39E15584F}" destId="{80A78D82-E384-44D9-A204-5AD8E78EA4D3}" srcOrd="0" destOrd="0" presId="urn:microsoft.com/office/officeart/2005/8/layout/pList2"/>
    <dgm:cxn modelId="{342CE4DE-2E2C-4B99-A8C1-3A0A108FB496}" type="presOf" srcId="{09035139-5CCA-4DED-930D-0C24716CB662}" destId="{B0D1B142-F9A4-4B8A-BDA9-C1FAB088FA26}" srcOrd="0" destOrd="2" presId="urn:microsoft.com/office/officeart/2005/8/layout/pList2"/>
    <dgm:cxn modelId="{A30079E1-8678-4AB5-9CCD-3EA44660644C}" srcId="{0B71FCAA-86F4-48CC-BC52-95A39E15584F}" destId="{36111D13-A8BF-430A-8712-2633D93A64E9}" srcOrd="0" destOrd="0" parTransId="{76AB2D10-45D9-4DA7-9336-708C50B2DBB0}" sibTransId="{D9F9A5E0-51A9-4285-98FE-796CFB156B1A}"/>
    <dgm:cxn modelId="{D94CD4EF-6F9A-4CC9-9713-7B7BD1D97D12}" type="presOf" srcId="{E497281B-27D3-4270-8CA3-EBBEB97EBC6F}" destId="{B0D1B142-F9A4-4B8A-BDA9-C1FAB088FA26}" srcOrd="0" destOrd="0" presId="urn:microsoft.com/office/officeart/2005/8/layout/pList2"/>
    <dgm:cxn modelId="{DA6D79F1-48B1-4B8C-AF90-E65260585815}" srcId="{960658B4-CC1F-4C60-955A-8DA643099B3E}" destId="{700CF341-656D-4E6C-8D3F-EB3C5C1F741F}" srcOrd="1" destOrd="0" parTransId="{351BFC86-B6D3-4173-ADC2-A803B43E2FC5}" sibTransId="{6D4139C7-EAE8-4388-ACE1-F3D3B5434380}"/>
    <dgm:cxn modelId="{7AD69CFC-5238-48F7-8822-6BB38CE63A21}" srcId="{960658B4-CC1F-4C60-955A-8DA643099B3E}" destId="{0559D421-07BB-4219-A35F-B73FD35FDFDB}" srcOrd="0" destOrd="0" parTransId="{51365F21-D4A1-42EE-BB6C-BFE7E2FBB33B}" sibTransId="{268D1ACE-4A56-4998-BCE1-32ADC2F720E5}"/>
    <dgm:cxn modelId="{BC22F3FF-2036-42ED-AB7A-1DA88DD11217}" type="presOf" srcId="{53BBD6B4-1C42-4221-A605-59490C29734D}" destId="{B0D1B142-F9A4-4B8A-BDA9-C1FAB088FA26}" srcOrd="0" destOrd="1" presId="urn:microsoft.com/office/officeart/2005/8/layout/pList2"/>
    <dgm:cxn modelId="{652226D5-C971-4706-97F9-7CE2DEB1A2B2}" type="presParOf" srcId="{4800F0EA-434C-412F-A503-151660907F80}" destId="{C4150253-37AA-48D6-935C-B513D23099F9}" srcOrd="0" destOrd="0" presId="urn:microsoft.com/office/officeart/2005/8/layout/pList2"/>
    <dgm:cxn modelId="{31A8101C-624A-4F6B-9508-1FA6BE73EE58}" type="presParOf" srcId="{4800F0EA-434C-412F-A503-151660907F80}" destId="{0E32A592-CF82-43FC-B794-3AB9A6347CD0}" srcOrd="1" destOrd="0" presId="urn:microsoft.com/office/officeart/2005/8/layout/pList2"/>
    <dgm:cxn modelId="{758A0A0E-C994-4B28-B836-FDA86887562C}" type="presParOf" srcId="{0E32A592-CF82-43FC-B794-3AB9A6347CD0}" destId="{E4682C68-389E-4D06-BC5C-466CB439A7F7}" srcOrd="0" destOrd="0" presId="urn:microsoft.com/office/officeart/2005/8/layout/pList2"/>
    <dgm:cxn modelId="{F84F8B1B-D5BC-49E3-A736-37A5A75B1025}" type="presParOf" srcId="{E4682C68-389E-4D06-BC5C-466CB439A7F7}" destId="{CA800783-C661-4FB1-B98C-D05B58D9EE0C}" srcOrd="0" destOrd="0" presId="urn:microsoft.com/office/officeart/2005/8/layout/pList2"/>
    <dgm:cxn modelId="{1D7D240F-5B80-4C5F-9D5B-67ADD3844F9A}" type="presParOf" srcId="{E4682C68-389E-4D06-BC5C-466CB439A7F7}" destId="{C7115EC5-E77E-4CC7-A03D-A2E79299F6CD}" srcOrd="1" destOrd="0" presId="urn:microsoft.com/office/officeart/2005/8/layout/pList2"/>
    <dgm:cxn modelId="{4A8951B3-73B2-4F4B-ABBA-173E87D8B86E}" type="presParOf" srcId="{E4682C68-389E-4D06-BC5C-466CB439A7F7}" destId="{F01ABC01-E367-4FAE-A7DE-BBEA9AD7C187}" srcOrd="2" destOrd="0" presId="urn:microsoft.com/office/officeart/2005/8/layout/pList2"/>
    <dgm:cxn modelId="{516FAC0F-FC72-4D54-B8BC-4C9DFEFCDB86}" type="presParOf" srcId="{0E32A592-CF82-43FC-B794-3AB9A6347CD0}" destId="{785FBB03-ED9A-4D89-BA2A-C2EA87A819CB}" srcOrd="1" destOrd="0" presId="urn:microsoft.com/office/officeart/2005/8/layout/pList2"/>
    <dgm:cxn modelId="{8952944B-BD7E-45FD-AAD9-3A40C1FD5B94}" type="presParOf" srcId="{0E32A592-CF82-43FC-B794-3AB9A6347CD0}" destId="{D0FC7326-8AB3-474A-830A-3D2A25A7E17A}" srcOrd="2" destOrd="0" presId="urn:microsoft.com/office/officeart/2005/8/layout/pList2"/>
    <dgm:cxn modelId="{E71319F3-364F-40F9-A57D-25637BCE694E}" type="presParOf" srcId="{D0FC7326-8AB3-474A-830A-3D2A25A7E17A}" destId="{B0D1B142-F9A4-4B8A-BDA9-C1FAB088FA26}" srcOrd="0" destOrd="0" presId="urn:microsoft.com/office/officeart/2005/8/layout/pList2"/>
    <dgm:cxn modelId="{2A7C9792-D968-46B5-946B-493380621BD5}" type="presParOf" srcId="{D0FC7326-8AB3-474A-830A-3D2A25A7E17A}" destId="{D7ECF74A-50FB-442C-8FC5-58FED14378F6}" srcOrd="1" destOrd="0" presId="urn:microsoft.com/office/officeart/2005/8/layout/pList2"/>
    <dgm:cxn modelId="{FAD08FD5-896F-4827-91ED-B8660C262F43}" type="presParOf" srcId="{D0FC7326-8AB3-474A-830A-3D2A25A7E17A}" destId="{A9BC4D75-4EC5-4F14-9DA5-E723EBF71CF9}" srcOrd="2" destOrd="0" presId="urn:microsoft.com/office/officeart/2005/8/layout/pList2"/>
    <dgm:cxn modelId="{FB13FCE5-2039-442A-9BA7-F94518470EF4}" type="presParOf" srcId="{0E32A592-CF82-43FC-B794-3AB9A6347CD0}" destId="{9859667F-9E81-478E-ADA3-968BBB906434}" srcOrd="3" destOrd="0" presId="urn:microsoft.com/office/officeart/2005/8/layout/pList2"/>
    <dgm:cxn modelId="{39B04697-9812-4DCE-81AB-E57CC4F84ED2}" type="presParOf" srcId="{0E32A592-CF82-43FC-B794-3AB9A6347CD0}" destId="{7ACED836-A7F3-491F-A613-BDCC375BB242}" srcOrd="4" destOrd="0" presId="urn:microsoft.com/office/officeart/2005/8/layout/pList2"/>
    <dgm:cxn modelId="{D101C2D4-17EE-441C-97B2-158F230AC9BA}" type="presParOf" srcId="{7ACED836-A7F3-491F-A613-BDCC375BB242}" destId="{2014BB64-090E-4AD2-89E3-3BED32137DB6}" srcOrd="0" destOrd="0" presId="urn:microsoft.com/office/officeart/2005/8/layout/pList2"/>
    <dgm:cxn modelId="{1D12740F-0804-4ED7-9442-449AA99A9F1C}" type="presParOf" srcId="{7ACED836-A7F3-491F-A613-BDCC375BB242}" destId="{784E1C11-D059-4CBF-A4A0-3E9B3DA89F27}" srcOrd="1" destOrd="0" presId="urn:microsoft.com/office/officeart/2005/8/layout/pList2"/>
    <dgm:cxn modelId="{47DE529E-8DEC-40CD-BBAC-637A2872AFD9}" type="presParOf" srcId="{7ACED836-A7F3-491F-A613-BDCC375BB242}" destId="{FB02BF58-6A16-4D24-84D0-0AF973F05470}" srcOrd="2" destOrd="0" presId="urn:microsoft.com/office/officeart/2005/8/layout/pList2"/>
    <dgm:cxn modelId="{E25D80A0-79D0-4A2C-9A55-50CB92BFDFC3}" type="presParOf" srcId="{0E32A592-CF82-43FC-B794-3AB9A6347CD0}" destId="{7424E20D-4BE9-452C-8E53-BE4507960CC4}" srcOrd="5" destOrd="0" presId="urn:microsoft.com/office/officeart/2005/8/layout/pList2"/>
    <dgm:cxn modelId="{C894D2FD-5B81-4AB9-8B6B-7932AC439425}" type="presParOf" srcId="{0E32A592-CF82-43FC-B794-3AB9A6347CD0}" destId="{43B9EA31-D7D4-44C4-B1E7-6EFD28E2F3F4}" srcOrd="6" destOrd="0" presId="urn:microsoft.com/office/officeart/2005/8/layout/pList2"/>
    <dgm:cxn modelId="{DC1BC28C-5052-41E2-91FA-940E05FFC27E}" type="presParOf" srcId="{43B9EA31-D7D4-44C4-B1E7-6EFD28E2F3F4}" destId="{80A78D82-E384-44D9-A204-5AD8E78EA4D3}" srcOrd="0" destOrd="0" presId="urn:microsoft.com/office/officeart/2005/8/layout/pList2"/>
    <dgm:cxn modelId="{A8B1B26F-5BCF-4DDC-8B8D-D4C2CD743418}" type="presParOf" srcId="{43B9EA31-D7D4-44C4-B1E7-6EFD28E2F3F4}" destId="{AA9F6CF0-A7CE-4495-A3FA-F63D8E16FFC0}" srcOrd="1" destOrd="0" presId="urn:microsoft.com/office/officeart/2005/8/layout/pList2"/>
    <dgm:cxn modelId="{B284849A-FB0F-4F3C-8D9C-42523C90D125}" type="presParOf" srcId="{43B9EA31-D7D4-44C4-B1E7-6EFD28E2F3F4}" destId="{6188E1D9-5C48-4160-8F19-908ED8B774D3}" srcOrd="2" destOrd="0" presId="urn:microsoft.com/office/officeart/2005/8/layout/pList2"/>
    <dgm:cxn modelId="{B3151900-546A-484F-9467-84E8920F0465}" type="presParOf" srcId="{0E32A592-CF82-43FC-B794-3AB9A6347CD0}" destId="{1BCA81EA-164D-4700-B6D5-D5EA3401A813}" srcOrd="7" destOrd="0" presId="urn:microsoft.com/office/officeart/2005/8/layout/pList2"/>
    <dgm:cxn modelId="{D5F71E0A-0B7E-435C-8427-8A9BA810873D}" type="presParOf" srcId="{0E32A592-CF82-43FC-B794-3AB9A6347CD0}" destId="{6F9AA8FB-9689-46CC-A37E-EC583A859015}" srcOrd="8" destOrd="0" presId="urn:microsoft.com/office/officeart/2005/8/layout/pList2"/>
    <dgm:cxn modelId="{A5F96563-CA79-4590-BF33-FF27F27D3EC1}" type="presParOf" srcId="{6F9AA8FB-9689-46CC-A37E-EC583A859015}" destId="{105C9FEA-7426-4393-A70E-5B31BA034458}" srcOrd="0" destOrd="0" presId="urn:microsoft.com/office/officeart/2005/8/layout/pList2"/>
    <dgm:cxn modelId="{3F8A3530-ABC4-479F-9E26-5013306C5416}" type="presParOf" srcId="{6F9AA8FB-9689-46CC-A37E-EC583A859015}" destId="{6AA2F6D5-3BE3-47DB-BD16-160873663FB7}" srcOrd="1" destOrd="0" presId="urn:microsoft.com/office/officeart/2005/8/layout/pList2"/>
    <dgm:cxn modelId="{BF7D674E-6E5E-4339-888D-7F8A8CFB977E}" type="presParOf" srcId="{6F9AA8FB-9689-46CC-A37E-EC583A859015}" destId="{EDBF7C45-2B79-49DD-8C4B-DAA95CD7DBCD}" srcOrd="2" destOrd="0" presId="urn:microsoft.com/office/officeart/2005/8/layout/p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6EC9B08-DA29-4F7E-BC7E-803A7DBB5027}" type="doc">
      <dgm:prSet loTypeId="urn:microsoft.com/office/officeart/2005/8/layout/pList1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CE726A33-CE18-458D-86DE-86CDA6BDE211}">
      <dgm:prSet phldrT="[Text]" custT="1"/>
      <dgm:spPr/>
      <dgm:t>
        <a:bodyPr/>
        <a:lstStyle/>
        <a:p>
          <a:r>
            <a:rPr lang="en-US" sz="1400" b="1">
              <a:latin typeface="Arial" panose="020B0604020202020204" pitchFamily="34" charset="0"/>
              <a:cs typeface="Arial" panose="020B0604020202020204" pitchFamily="34" charset="0"/>
            </a:rPr>
            <a:t>On-demand education</a:t>
          </a:r>
          <a:r>
            <a:rPr lang="en-US" sz="1400">
              <a:latin typeface="Arial" panose="020B0604020202020204" pitchFamily="34" charset="0"/>
              <a:cs typeface="Arial" panose="020B0604020202020204" pitchFamily="34" charset="0"/>
            </a:rPr>
            <a:t> </a:t>
          </a:r>
        </a:p>
        <a:p>
          <a:r>
            <a:rPr lang="en-US" sz="1400">
              <a:latin typeface="Arial" panose="020B0604020202020204" pitchFamily="34" charset="0"/>
              <a:cs typeface="Arial" panose="020B0604020202020204" pitchFamily="34" charset="0"/>
            </a:rPr>
            <a:t>regarding fall risk management activities </a:t>
          </a:r>
          <a:r>
            <a:rPr lang="en-US" sz="1400" b="0">
              <a:latin typeface="Arial" panose="020B0604020202020204" pitchFamily="34" charset="0"/>
              <a:cs typeface="Arial" panose="020B0604020202020204" pitchFamily="34" charset="0"/>
            </a:rPr>
            <a:t>and implementation strategies</a:t>
          </a:r>
          <a:endParaRPr lang="en-US" sz="14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AA24D8F-777A-4A83-BC0C-4CEFE8202C7C}" type="parTrans" cxnId="{E92199B7-3B21-4343-B26A-D97457B05F69}">
      <dgm:prSet/>
      <dgm:spPr/>
      <dgm:t>
        <a:bodyPr/>
        <a:lstStyle/>
        <a:p>
          <a:endParaRPr lang="en-US" sz="10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CDE0B2B-56AF-4469-8CF8-39A0EE2AFD9A}" type="sibTrans" cxnId="{E92199B7-3B21-4343-B26A-D97457B05F69}">
      <dgm:prSet/>
      <dgm:spPr/>
      <dgm:t>
        <a:bodyPr/>
        <a:lstStyle/>
        <a:p>
          <a:endParaRPr lang="en-US" sz="10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D35BD8B-4F6A-4562-9DC5-BB32106C34E6}">
      <dgm:prSet phldrT="[Text]" custT="1"/>
      <dgm:spPr/>
      <dgm:t>
        <a:bodyPr/>
        <a:lstStyle/>
        <a:p>
          <a:pPr rtl="0"/>
          <a:r>
            <a:rPr lang="en-US" sz="1400" b="1" dirty="0">
              <a:latin typeface="Arial"/>
              <a:cs typeface="Arial"/>
            </a:rPr>
            <a:t>Monthly touch-points</a:t>
          </a:r>
        </a:p>
        <a:p>
          <a:r>
            <a:rPr lang="en-US" sz="1400" dirty="0">
              <a:latin typeface="Arial" panose="020B0604020202020204" pitchFamily="34" charset="0"/>
              <a:cs typeface="Arial" panose="020B0604020202020204" pitchFamily="34" charset="0"/>
            </a:rPr>
            <a:t>via virtual cohort and 1:1 consultations to discuss implementation strategies and support practice change</a:t>
          </a:r>
        </a:p>
      </dgm:t>
    </dgm:pt>
    <dgm:pt modelId="{2D47FDDE-C2FB-4AE1-80AF-E4192BD82876}" type="parTrans" cxnId="{C8F29957-26EA-4EEF-A5ED-FF09747EC6F9}">
      <dgm:prSet/>
      <dgm:spPr/>
      <dgm:t>
        <a:bodyPr/>
        <a:lstStyle/>
        <a:p>
          <a:endParaRPr lang="en-US" sz="10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469CA8A-8698-4020-93E8-5B02BAF942B9}" type="sibTrans" cxnId="{C8F29957-26EA-4EEF-A5ED-FF09747EC6F9}">
      <dgm:prSet/>
      <dgm:spPr/>
      <dgm:t>
        <a:bodyPr/>
        <a:lstStyle/>
        <a:p>
          <a:endParaRPr lang="en-US" sz="10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7CEEB6D-7C6B-4D70-91A9-7C042300A97A}">
      <dgm:prSet custT="1"/>
      <dgm:spPr/>
      <dgm:t>
        <a:bodyPr/>
        <a:lstStyle/>
        <a:p>
          <a:r>
            <a:rPr lang="en-US" sz="1400" b="1" dirty="0">
              <a:latin typeface="Arial" panose="020B0604020202020204" pitchFamily="34" charset="0"/>
              <a:cs typeface="Arial" panose="020B0604020202020204" pitchFamily="34" charset="0"/>
            </a:rPr>
            <a:t>Monthly data collection and reporting</a:t>
          </a:r>
        </a:p>
        <a:p>
          <a:r>
            <a:rPr lang="en-US" sz="1400" b="0" dirty="0">
              <a:latin typeface="Arial" panose="020B0604020202020204" pitchFamily="34" charset="0"/>
              <a:cs typeface="Arial" panose="020B0604020202020204" pitchFamily="34" charset="0"/>
            </a:rPr>
            <a:t>to evaluate outputs and changes in fall risk management practices</a:t>
          </a:r>
          <a:endParaRPr lang="en-US" sz="14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9C10C5F-F3E2-4E0E-A5A9-493030A53545}" type="parTrans" cxnId="{067CC262-90DE-4049-917D-D69569FBC594}">
      <dgm:prSet/>
      <dgm:spPr/>
      <dgm:t>
        <a:bodyPr/>
        <a:lstStyle/>
        <a:p>
          <a:endParaRPr lang="en-US" sz="10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5F98DA0-36C2-4AC4-82E8-6C938394A2F2}" type="sibTrans" cxnId="{067CC262-90DE-4049-917D-D69569FBC594}">
      <dgm:prSet/>
      <dgm:spPr/>
      <dgm:t>
        <a:bodyPr/>
        <a:lstStyle/>
        <a:p>
          <a:endParaRPr lang="en-US" sz="10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E0CC326-865D-4A84-9203-C94630B25834}">
      <dgm:prSet custT="1"/>
      <dgm:spPr/>
      <dgm:t>
        <a:bodyPr/>
        <a:lstStyle/>
        <a:p>
          <a:r>
            <a:rPr lang="en-US" sz="1400" b="1">
              <a:latin typeface="Arial" panose="020B0604020202020204" pitchFamily="34" charset="0"/>
              <a:cs typeface="Arial" panose="020B0604020202020204" pitchFamily="34" charset="0"/>
            </a:rPr>
            <a:t>Improvement tools</a:t>
          </a:r>
        </a:p>
        <a:p>
          <a:r>
            <a:rPr lang="en-US" sz="1400">
              <a:latin typeface="Arial" panose="020B0604020202020204" pitchFamily="34" charset="0"/>
              <a:cs typeface="Arial" panose="020B0604020202020204" pitchFamily="34" charset="0"/>
            </a:rPr>
            <a:t>to establish clinic specific goals, identify measures, run tests of change, and support implementation into practice</a:t>
          </a:r>
          <a:endParaRPr lang="en-US" sz="14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248958A-ADF1-4CE3-8363-1A1208A0D48E}" type="parTrans" cxnId="{2B77FBC5-D002-4667-84A5-5DEC750A2EE3}">
      <dgm:prSet/>
      <dgm:spPr/>
      <dgm:t>
        <a:bodyPr/>
        <a:lstStyle/>
        <a:p>
          <a:endParaRPr lang="en-US" sz="10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B7B009B-F669-471C-9BA4-F930AE76413B}" type="sibTrans" cxnId="{2B77FBC5-D002-4667-84A5-5DEC750A2EE3}">
      <dgm:prSet/>
      <dgm:spPr/>
      <dgm:t>
        <a:bodyPr/>
        <a:lstStyle/>
        <a:p>
          <a:endParaRPr lang="en-US" sz="10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1DC2C42-53D1-4EAD-AF04-D8B1C605FD6D}" type="pres">
      <dgm:prSet presAssocID="{26EC9B08-DA29-4F7E-BC7E-803A7DBB5027}" presName="Name0" presStyleCnt="0">
        <dgm:presLayoutVars>
          <dgm:dir/>
          <dgm:resizeHandles val="exact"/>
        </dgm:presLayoutVars>
      </dgm:prSet>
      <dgm:spPr/>
    </dgm:pt>
    <dgm:pt modelId="{963D7E82-F737-4030-826B-9C621D6D9ABF}" type="pres">
      <dgm:prSet presAssocID="{CE726A33-CE18-458D-86DE-86CDA6BDE211}" presName="compNode" presStyleCnt="0"/>
      <dgm:spPr/>
    </dgm:pt>
    <dgm:pt modelId="{1E1CB6B4-3A5C-4A4D-9575-CFA0B979DECD}" type="pres">
      <dgm:prSet presAssocID="{CE726A33-CE18-458D-86DE-86CDA6BDE211}" presName="pictRect" presStyleLbl="node1" presStyleIdx="0" presStyleCnt="4" custLinFactNeighborY="-9282"/>
      <dgm:spPr>
        <a:blipFill dpi="0" rotWithShape="1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 l="11723" t="-5511" r="11723" b="-5511"/>
          </a:stretch>
        </a:blipFill>
      </dgm:spPr>
      <dgm:extLst>
        <a:ext uri="{E40237B7-FDA0-4F09-8148-C483321AD2D9}">
          <dgm14:cNvPr xmlns:dgm14="http://schemas.microsoft.com/office/drawing/2010/diagram" id="0" name="" descr="Remote learning science with solid fill"/>
        </a:ext>
      </dgm:extLst>
    </dgm:pt>
    <dgm:pt modelId="{94DCE709-319C-4EA7-9079-2F9B84E8D823}" type="pres">
      <dgm:prSet presAssocID="{CE726A33-CE18-458D-86DE-86CDA6BDE211}" presName="textRect" presStyleLbl="revTx" presStyleIdx="0" presStyleCnt="4" custScaleY="283233" custLinFactNeighborY="71539">
        <dgm:presLayoutVars>
          <dgm:bulletEnabled val="1"/>
        </dgm:presLayoutVars>
      </dgm:prSet>
      <dgm:spPr/>
    </dgm:pt>
    <dgm:pt modelId="{F12C87FE-B946-4C2B-AA3C-4726CCEFBB46}" type="pres">
      <dgm:prSet presAssocID="{ACDE0B2B-56AF-4469-8CF8-39A0EE2AFD9A}" presName="sibTrans" presStyleLbl="sibTrans2D1" presStyleIdx="0" presStyleCnt="0"/>
      <dgm:spPr/>
    </dgm:pt>
    <dgm:pt modelId="{DC885C00-DC19-4C5B-AEF6-7567F3676B48}" type="pres">
      <dgm:prSet presAssocID="{6E0CC326-865D-4A84-9203-C94630B25834}" presName="compNode" presStyleCnt="0"/>
      <dgm:spPr/>
    </dgm:pt>
    <dgm:pt modelId="{EC253BE4-DCEF-45CD-A6E3-4A6008A2E98C}" type="pres">
      <dgm:prSet presAssocID="{6E0CC326-865D-4A84-9203-C94630B25834}" presName="pictRect" presStyleLbl="node1" presStyleIdx="1" presStyleCnt="4" custLinFactNeighborY="-9282"/>
      <dgm:spPr>
        <a:blipFill dpi="0" rotWithShape="1"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 l="2155" t="-9213" r="2155" b="-9213"/>
          </a:stretch>
        </a:blipFill>
      </dgm:spPr>
      <dgm:extLst>
        <a:ext uri="{E40237B7-FDA0-4F09-8148-C483321AD2D9}">
          <dgm14:cNvPr xmlns:dgm14="http://schemas.microsoft.com/office/drawing/2010/diagram" id="0" name="" descr="Workflow with solid fill"/>
        </a:ext>
      </dgm:extLst>
    </dgm:pt>
    <dgm:pt modelId="{58ED2998-D74C-427D-8E97-5E12B09DB47E}" type="pres">
      <dgm:prSet presAssocID="{6E0CC326-865D-4A84-9203-C94630B25834}" presName="textRect" presStyleLbl="revTx" presStyleIdx="1" presStyleCnt="4" custScaleY="283233" custLinFactNeighborY="71539">
        <dgm:presLayoutVars>
          <dgm:bulletEnabled val="1"/>
        </dgm:presLayoutVars>
      </dgm:prSet>
      <dgm:spPr/>
    </dgm:pt>
    <dgm:pt modelId="{1A7D1307-9525-44F1-9029-4EEB067A83C0}" type="pres">
      <dgm:prSet presAssocID="{0B7B009B-F669-471C-9BA4-F930AE76413B}" presName="sibTrans" presStyleLbl="sibTrans2D1" presStyleIdx="0" presStyleCnt="0"/>
      <dgm:spPr/>
    </dgm:pt>
    <dgm:pt modelId="{E63C5299-DAE6-42A3-875A-F497AAA62B6C}" type="pres">
      <dgm:prSet presAssocID="{5D35BD8B-4F6A-4562-9DC5-BB32106C34E6}" presName="compNode" presStyleCnt="0"/>
      <dgm:spPr/>
    </dgm:pt>
    <dgm:pt modelId="{D65EE23C-90C8-4D53-90E7-C5A28E0DEA35}" type="pres">
      <dgm:prSet presAssocID="{5D35BD8B-4F6A-4562-9DC5-BB32106C34E6}" presName="pictRect" presStyleLbl="node1" presStyleIdx="2" presStyleCnt="4" custLinFactNeighborY="-9282"/>
      <dgm:spPr>
        <a:blipFill dpi="0" rotWithShape="1"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 l="11723" t="-5511" r="11723" b="-5511"/>
          </a:stretch>
        </a:blipFill>
      </dgm:spPr>
      <dgm:extLst>
        <a:ext uri="{E40237B7-FDA0-4F09-8148-C483321AD2D9}">
          <dgm14:cNvPr xmlns:dgm14="http://schemas.microsoft.com/office/drawing/2010/diagram" id="0" name="" descr="Online meeting with solid fill"/>
        </a:ext>
      </dgm:extLst>
    </dgm:pt>
    <dgm:pt modelId="{4DD7D2FD-0014-4D58-9BAC-3432C4DF4ED1}" type="pres">
      <dgm:prSet presAssocID="{5D35BD8B-4F6A-4562-9DC5-BB32106C34E6}" presName="textRect" presStyleLbl="revTx" presStyleIdx="2" presStyleCnt="4" custScaleY="283233" custLinFactNeighborX="1920" custLinFactNeighborY="71539">
        <dgm:presLayoutVars>
          <dgm:bulletEnabled val="1"/>
        </dgm:presLayoutVars>
      </dgm:prSet>
      <dgm:spPr/>
    </dgm:pt>
    <dgm:pt modelId="{22186F1B-B9D9-4DB0-BF4C-F21DDB1B86CB}" type="pres">
      <dgm:prSet presAssocID="{5469CA8A-8698-4020-93E8-5B02BAF942B9}" presName="sibTrans" presStyleLbl="sibTrans2D1" presStyleIdx="0" presStyleCnt="0"/>
      <dgm:spPr/>
    </dgm:pt>
    <dgm:pt modelId="{17328BCA-EADF-43E5-B857-6E689125F26A}" type="pres">
      <dgm:prSet presAssocID="{57CEEB6D-7C6B-4D70-91A9-7C042300A97A}" presName="compNode" presStyleCnt="0"/>
      <dgm:spPr/>
    </dgm:pt>
    <dgm:pt modelId="{CB733F14-1E21-42A7-A4D5-127E6BB15581}" type="pres">
      <dgm:prSet presAssocID="{57CEEB6D-7C6B-4D70-91A9-7C042300A97A}" presName="pictRect" presStyleLbl="node1" presStyleIdx="3" presStyleCnt="4" custLinFactNeighborY="-9282"/>
      <dgm:spPr>
        <a:blipFill dpi="0" rotWithShape="1"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 l="11723" t="-5511" r="11723" b="-5511"/>
          </a:stretch>
        </a:blipFill>
      </dgm:spPr>
      <dgm:extLst>
        <a:ext uri="{E40237B7-FDA0-4F09-8148-C483321AD2D9}">
          <dgm14:cNvPr xmlns:dgm14="http://schemas.microsoft.com/office/drawing/2010/diagram" id="0" name="" descr="Clipboard Checked with solid fill"/>
        </a:ext>
      </dgm:extLst>
    </dgm:pt>
    <dgm:pt modelId="{F6146631-8EB2-470A-A3C6-FD90FB64932B}" type="pres">
      <dgm:prSet presAssocID="{57CEEB6D-7C6B-4D70-91A9-7C042300A97A}" presName="textRect" presStyleLbl="revTx" presStyleIdx="3" presStyleCnt="4" custScaleY="283233" custLinFactNeighborX="210" custLinFactNeighborY="71539">
        <dgm:presLayoutVars>
          <dgm:bulletEnabled val="1"/>
        </dgm:presLayoutVars>
      </dgm:prSet>
      <dgm:spPr/>
    </dgm:pt>
  </dgm:ptLst>
  <dgm:cxnLst>
    <dgm:cxn modelId="{E355012F-4C28-4D8C-B1F0-CC664AC0D006}" type="presOf" srcId="{5D35BD8B-4F6A-4562-9DC5-BB32106C34E6}" destId="{4DD7D2FD-0014-4D58-9BAC-3432C4DF4ED1}" srcOrd="0" destOrd="0" presId="urn:microsoft.com/office/officeart/2005/8/layout/pList1"/>
    <dgm:cxn modelId="{067CC262-90DE-4049-917D-D69569FBC594}" srcId="{26EC9B08-DA29-4F7E-BC7E-803A7DBB5027}" destId="{57CEEB6D-7C6B-4D70-91A9-7C042300A97A}" srcOrd="3" destOrd="0" parTransId="{E9C10C5F-F3E2-4E0E-A5A9-493030A53545}" sibTransId="{F5F98DA0-36C2-4AC4-82E8-6C938394A2F2}"/>
    <dgm:cxn modelId="{C8F29957-26EA-4EEF-A5ED-FF09747EC6F9}" srcId="{26EC9B08-DA29-4F7E-BC7E-803A7DBB5027}" destId="{5D35BD8B-4F6A-4562-9DC5-BB32106C34E6}" srcOrd="2" destOrd="0" parTransId="{2D47FDDE-C2FB-4AE1-80AF-E4192BD82876}" sibTransId="{5469CA8A-8698-4020-93E8-5B02BAF942B9}"/>
    <dgm:cxn modelId="{4D956858-D47D-4083-85E7-FA7D4D80881F}" type="presOf" srcId="{ACDE0B2B-56AF-4469-8CF8-39A0EE2AFD9A}" destId="{F12C87FE-B946-4C2B-AA3C-4726CCEFBB46}" srcOrd="0" destOrd="0" presId="urn:microsoft.com/office/officeart/2005/8/layout/pList1"/>
    <dgm:cxn modelId="{04FC87A6-05C4-4DC7-B473-00DE9A88D13C}" type="presOf" srcId="{57CEEB6D-7C6B-4D70-91A9-7C042300A97A}" destId="{F6146631-8EB2-470A-A3C6-FD90FB64932B}" srcOrd="0" destOrd="0" presId="urn:microsoft.com/office/officeart/2005/8/layout/pList1"/>
    <dgm:cxn modelId="{033944B1-8282-4C71-8C0E-3B0155DDA7D6}" type="presOf" srcId="{5469CA8A-8698-4020-93E8-5B02BAF942B9}" destId="{22186F1B-B9D9-4DB0-BF4C-F21DDB1B86CB}" srcOrd="0" destOrd="0" presId="urn:microsoft.com/office/officeart/2005/8/layout/pList1"/>
    <dgm:cxn modelId="{456C90B1-E324-4237-9745-3E9B5BBFF319}" type="presOf" srcId="{26EC9B08-DA29-4F7E-BC7E-803A7DBB5027}" destId="{21DC2C42-53D1-4EAD-AF04-D8B1C605FD6D}" srcOrd="0" destOrd="0" presId="urn:microsoft.com/office/officeart/2005/8/layout/pList1"/>
    <dgm:cxn modelId="{E92199B7-3B21-4343-B26A-D97457B05F69}" srcId="{26EC9B08-DA29-4F7E-BC7E-803A7DBB5027}" destId="{CE726A33-CE18-458D-86DE-86CDA6BDE211}" srcOrd="0" destOrd="0" parTransId="{1AA24D8F-777A-4A83-BC0C-4CEFE8202C7C}" sibTransId="{ACDE0B2B-56AF-4469-8CF8-39A0EE2AFD9A}"/>
    <dgm:cxn modelId="{2B77FBC5-D002-4667-84A5-5DEC750A2EE3}" srcId="{26EC9B08-DA29-4F7E-BC7E-803A7DBB5027}" destId="{6E0CC326-865D-4A84-9203-C94630B25834}" srcOrd="1" destOrd="0" parTransId="{3248958A-ADF1-4CE3-8363-1A1208A0D48E}" sibTransId="{0B7B009B-F669-471C-9BA4-F930AE76413B}"/>
    <dgm:cxn modelId="{C87342C7-F34D-4B3D-AFFE-7C4509B28B80}" type="presOf" srcId="{0B7B009B-F669-471C-9BA4-F930AE76413B}" destId="{1A7D1307-9525-44F1-9029-4EEB067A83C0}" srcOrd="0" destOrd="0" presId="urn:microsoft.com/office/officeart/2005/8/layout/pList1"/>
    <dgm:cxn modelId="{B82D79E5-AF66-4275-8B49-28C2948EE4B0}" type="presOf" srcId="{CE726A33-CE18-458D-86DE-86CDA6BDE211}" destId="{94DCE709-319C-4EA7-9079-2F9B84E8D823}" srcOrd="0" destOrd="0" presId="urn:microsoft.com/office/officeart/2005/8/layout/pList1"/>
    <dgm:cxn modelId="{F39AAEF5-09A7-4220-83C6-9CD6D5C164C1}" type="presOf" srcId="{6E0CC326-865D-4A84-9203-C94630B25834}" destId="{58ED2998-D74C-427D-8E97-5E12B09DB47E}" srcOrd="0" destOrd="0" presId="urn:microsoft.com/office/officeart/2005/8/layout/pList1"/>
    <dgm:cxn modelId="{21B39B8A-51C0-4AB4-932F-E354447760A1}" type="presParOf" srcId="{21DC2C42-53D1-4EAD-AF04-D8B1C605FD6D}" destId="{963D7E82-F737-4030-826B-9C621D6D9ABF}" srcOrd="0" destOrd="0" presId="urn:microsoft.com/office/officeart/2005/8/layout/pList1"/>
    <dgm:cxn modelId="{037777EF-BE57-4983-92A6-FF21F52AEDFD}" type="presParOf" srcId="{963D7E82-F737-4030-826B-9C621D6D9ABF}" destId="{1E1CB6B4-3A5C-4A4D-9575-CFA0B979DECD}" srcOrd="0" destOrd="0" presId="urn:microsoft.com/office/officeart/2005/8/layout/pList1"/>
    <dgm:cxn modelId="{A1043A39-44B1-4E3C-B3CF-1FAF806401FD}" type="presParOf" srcId="{963D7E82-F737-4030-826B-9C621D6D9ABF}" destId="{94DCE709-319C-4EA7-9079-2F9B84E8D823}" srcOrd="1" destOrd="0" presId="urn:microsoft.com/office/officeart/2005/8/layout/pList1"/>
    <dgm:cxn modelId="{97730B2F-E9AC-454E-B566-BD7C35433E78}" type="presParOf" srcId="{21DC2C42-53D1-4EAD-AF04-D8B1C605FD6D}" destId="{F12C87FE-B946-4C2B-AA3C-4726CCEFBB46}" srcOrd="1" destOrd="0" presId="urn:microsoft.com/office/officeart/2005/8/layout/pList1"/>
    <dgm:cxn modelId="{59BF3BF0-8B16-4E4B-88D1-60FE908FF1E0}" type="presParOf" srcId="{21DC2C42-53D1-4EAD-AF04-D8B1C605FD6D}" destId="{DC885C00-DC19-4C5B-AEF6-7567F3676B48}" srcOrd="2" destOrd="0" presId="urn:microsoft.com/office/officeart/2005/8/layout/pList1"/>
    <dgm:cxn modelId="{5B441386-E14F-4A30-BBB6-3CA83094D7E4}" type="presParOf" srcId="{DC885C00-DC19-4C5B-AEF6-7567F3676B48}" destId="{EC253BE4-DCEF-45CD-A6E3-4A6008A2E98C}" srcOrd="0" destOrd="0" presId="urn:microsoft.com/office/officeart/2005/8/layout/pList1"/>
    <dgm:cxn modelId="{600AD6FC-1F16-4B43-AD33-41470BE67890}" type="presParOf" srcId="{DC885C00-DC19-4C5B-AEF6-7567F3676B48}" destId="{58ED2998-D74C-427D-8E97-5E12B09DB47E}" srcOrd="1" destOrd="0" presId="urn:microsoft.com/office/officeart/2005/8/layout/pList1"/>
    <dgm:cxn modelId="{5F593EDF-1573-4F5F-BC1C-CA9E0B0320F7}" type="presParOf" srcId="{21DC2C42-53D1-4EAD-AF04-D8B1C605FD6D}" destId="{1A7D1307-9525-44F1-9029-4EEB067A83C0}" srcOrd="3" destOrd="0" presId="urn:microsoft.com/office/officeart/2005/8/layout/pList1"/>
    <dgm:cxn modelId="{53530B1A-3608-440E-A1EC-5DCAC8B80930}" type="presParOf" srcId="{21DC2C42-53D1-4EAD-AF04-D8B1C605FD6D}" destId="{E63C5299-DAE6-42A3-875A-F497AAA62B6C}" srcOrd="4" destOrd="0" presId="urn:microsoft.com/office/officeart/2005/8/layout/pList1"/>
    <dgm:cxn modelId="{FB80212C-19E1-4E98-93C5-F5F1F2D8275A}" type="presParOf" srcId="{E63C5299-DAE6-42A3-875A-F497AAA62B6C}" destId="{D65EE23C-90C8-4D53-90E7-C5A28E0DEA35}" srcOrd="0" destOrd="0" presId="urn:microsoft.com/office/officeart/2005/8/layout/pList1"/>
    <dgm:cxn modelId="{91B9DD10-CFEF-4744-AA21-C11825C94B20}" type="presParOf" srcId="{E63C5299-DAE6-42A3-875A-F497AAA62B6C}" destId="{4DD7D2FD-0014-4D58-9BAC-3432C4DF4ED1}" srcOrd="1" destOrd="0" presId="urn:microsoft.com/office/officeart/2005/8/layout/pList1"/>
    <dgm:cxn modelId="{5593945F-DB74-45FF-AD4E-48EE1825669F}" type="presParOf" srcId="{21DC2C42-53D1-4EAD-AF04-D8B1C605FD6D}" destId="{22186F1B-B9D9-4DB0-BF4C-F21DDB1B86CB}" srcOrd="5" destOrd="0" presId="urn:microsoft.com/office/officeart/2005/8/layout/pList1"/>
    <dgm:cxn modelId="{5A74C391-1801-4FA3-9DFF-ED3CFE98ABFB}" type="presParOf" srcId="{21DC2C42-53D1-4EAD-AF04-D8B1C605FD6D}" destId="{17328BCA-EADF-43E5-B857-6E689125F26A}" srcOrd="6" destOrd="0" presId="urn:microsoft.com/office/officeart/2005/8/layout/pList1"/>
    <dgm:cxn modelId="{EE6B747B-69B1-44A7-93E2-C9FC79ACE9F6}" type="presParOf" srcId="{17328BCA-EADF-43E5-B857-6E689125F26A}" destId="{CB733F14-1E21-42A7-A4D5-127E6BB15581}" srcOrd="0" destOrd="0" presId="urn:microsoft.com/office/officeart/2005/8/layout/pList1"/>
    <dgm:cxn modelId="{B6E48892-CF8B-4FA6-B2CA-0211E3809318}" type="presParOf" srcId="{17328BCA-EADF-43E5-B857-6E689125F26A}" destId="{F6146631-8EB2-470A-A3C6-FD90FB64932B}" srcOrd="1" destOrd="0" presId="urn:microsoft.com/office/officeart/2005/8/layout/p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26EC9B08-DA29-4F7E-BC7E-803A7DBB5027}" type="doc">
      <dgm:prSet loTypeId="urn:microsoft.com/office/officeart/2005/8/layout/pList1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CE726A33-CE18-458D-86DE-86CDA6BDE211}">
      <dgm:prSet phldrT="[Text]" custT="1"/>
      <dgm:spPr/>
      <dgm:t>
        <a:bodyPr/>
        <a:lstStyle/>
        <a:p>
          <a:r>
            <a:rPr lang="en-US" sz="1400" b="1" dirty="0">
              <a:latin typeface="Arial" panose="020B0604020202020204" pitchFamily="34" charset="0"/>
              <a:cs typeface="Arial" panose="020B0604020202020204" pitchFamily="34" charset="0"/>
            </a:rPr>
            <a:t>On-demand education</a:t>
          </a:r>
          <a:r>
            <a:rPr lang="en-US" sz="14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</a:p>
        <a:p>
          <a:r>
            <a:rPr lang="en-US" sz="1400" dirty="0">
              <a:latin typeface="Arial" panose="020B0604020202020204" pitchFamily="34" charset="0"/>
              <a:cs typeface="Arial" panose="020B0604020202020204" pitchFamily="34" charset="0"/>
            </a:rPr>
            <a:t>regarding fall risk management activities </a:t>
          </a:r>
          <a:r>
            <a:rPr lang="en-US" sz="1400" b="0" dirty="0">
              <a:latin typeface="Arial" panose="020B0604020202020204" pitchFamily="34" charset="0"/>
              <a:cs typeface="Arial" panose="020B0604020202020204" pitchFamily="34" charset="0"/>
            </a:rPr>
            <a:t>and implementation strategies</a:t>
          </a:r>
          <a:endParaRPr lang="en-US" sz="14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AA24D8F-777A-4A83-BC0C-4CEFE8202C7C}" type="parTrans" cxnId="{E92199B7-3B21-4343-B26A-D97457B05F69}">
      <dgm:prSet/>
      <dgm:spPr/>
      <dgm:t>
        <a:bodyPr/>
        <a:lstStyle/>
        <a:p>
          <a:endParaRPr lang="en-US" sz="10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CDE0B2B-56AF-4469-8CF8-39A0EE2AFD9A}" type="sibTrans" cxnId="{E92199B7-3B21-4343-B26A-D97457B05F69}">
      <dgm:prSet/>
      <dgm:spPr/>
      <dgm:t>
        <a:bodyPr/>
        <a:lstStyle/>
        <a:p>
          <a:endParaRPr lang="en-US" sz="10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1DC2C42-53D1-4EAD-AF04-D8B1C605FD6D}" type="pres">
      <dgm:prSet presAssocID="{26EC9B08-DA29-4F7E-BC7E-803A7DBB5027}" presName="Name0" presStyleCnt="0">
        <dgm:presLayoutVars>
          <dgm:dir/>
          <dgm:resizeHandles val="exact"/>
        </dgm:presLayoutVars>
      </dgm:prSet>
      <dgm:spPr/>
    </dgm:pt>
    <dgm:pt modelId="{963D7E82-F737-4030-826B-9C621D6D9ABF}" type="pres">
      <dgm:prSet presAssocID="{CE726A33-CE18-458D-86DE-86CDA6BDE211}" presName="compNode" presStyleCnt="0"/>
      <dgm:spPr/>
    </dgm:pt>
    <dgm:pt modelId="{1E1CB6B4-3A5C-4A4D-9575-CFA0B979DECD}" type="pres">
      <dgm:prSet presAssocID="{CE726A33-CE18-458D-86DE-86CDA6BDE211}" presName="pictRect" presStyleLbl="node1" presStyleIdx="0" presStyleCnt="1" custLinFactNeighborY="-9282"/>
      <dgm:spPr>
        <a:blipFill dpi="0" rotWithShape="1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 l="11723" t="-5511" r="11723" b="-5511"/>
          </a:stretch>
        </a:blipFill>
      </dgm:spPr>
      <dgm:extLst>
        <a:ext uri="{E40237B7-FDA0-4F09-8148-C483321AD2D9}">
          <dgm14:cNvPr xmlns:dgm14="http://schemas.microsoft.com/office/drawing/2010/diagram" id="0" name="" descr="Remote learning science with solid fill"/>
        </a:ext>
      </dgm:extLst>
    </dgm:pt>
    <dgm:pt modelId="{94DCE709-319C-4EA7-9079-2F9B84E8D823}" type="pres">
      <dgm:prSet presAssocID="{CE726A33-CE18-458D-86DE-86CDA6BDE211}" presName="textRect" presStyleLbl="revTx" presStyleIdx="0" presStyleCnt="1" custScaleY="121327" custLinFactNeighborX="21" custLinFactNeighborY="-9535">
        <dgm:presLayoutVars>
          <dgm:bulletEnabled val="1"/>
        </dgm:presLayoutVars>
      </dgm:prSet>
      <dgm:spPr/>
    </dgm:pt>
  </dgm:ptLst>
  <dgm:cxnLst>
    <dgm:cxn modelId="{456C90B1-E324-4237-9745-3E9B5BBFF319}" type="presOf" srcId="{26EC9B08-DA29-4F7E-BC7E-803A7DBB5027}" destId="{21DC2C42-53D1-4EAD-AF04-D8B1C605FD6D}" srcOrd="0" destOrd="0" presId="urn:microsoft.com/office/officeart/2005/8/layout/pList1"/>
    <dgm:cxn modelId="{E92199B7-3B21-4343-B26A-D97457B05F69}" srcId="{26EC9B08-DA29-4F7E-BC7E-803A7DBB5027}" destId="{CE726A33-CE18-458D-86DE-86CDA6BDE211}" srcOrd="0" destOrd="0" parTransId="{1AA24D8F-777A-4A83-BC0C-4CEFE8202C7C}" sibTransId="{ACDE0B2B-56AF-4469-8CF8-39A0EE2AFD9A}"/>
    <dgm:cxn modelId="{B82D79E5-AF66-4275-8B49-28C2948EE4B0}" type="presOf" srcId="{CE726A33-CE18-458D-86DE-86CDA6BDE211}" destId="{94DCE709-319C-4EA7-9079-2F9B84E8D823}" srcOrd="0" destOrd="0" presId="urn:microsoft.com/office/officeart/2005/8/layout/pList1"/>
    <dgm:cxn modelId="{21B39B8A-51C0-4AB4-932F-E354447760A1}" type="presParOf" srcId="{21DC2C42-53D1-4EAD-AF04-D8B1C605FD6D}" destId="{963D7E82-F737-4030-826B-9C621D6D9ABF}" srcOrd="0" destOrd="0" presId="urn:microsoft.com/office/officeart/2005/8/layout/pList1"/>
    <dgm:cxn modelId="{037777EF-BE57-4983-92A6-FF21F52AEDFD}" type="presParOf" srcId="{963D7E82-F737-4030-826B-9C621D6D9ABF}" destId="{1E1CB6B4-3A5C-4A4D-9575-CFA0B979DECD}" srcOrd="0" destOrd="0" presId="urn:microsoft.com/office/officeart/2005/8/layout/pList1"/>
    <dgm:cxn modelId="{A1043A39-44B1-4E3C-B3CF-1FAF806401FD}" type="presParOf" srcId="{963D7E82-F737-4030-826B-9C621D6D9ABF}" destId="{94DCE709-319C-4EA7-9079-2F9B84E8D823}" srcOrd="1" destOrd="0" presId="urn:microsoft.com/office/officeart/2005/8/layout/p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26EC9B08-DA29-4F7E-BC7E-803A7DBB5027}" type="doc">
      <dgm:prSet loTypeId="urn:microsoft.com/office/officeart/2005/8/layout/pList1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6E0CC326-865D-4A84-9203-C94630B25834}">
      <dgm:prSet custT="1"/>
      <dgm:spPr/>
      <dgm:t>
        <a:bodyPr/>
        <a:lstStyle/>
        <a:p>
          <a:endParaRPr lang="en-US" sz="1400" b="1" dirty="0">
            <a:latin typeface="Arial" panose="020B0604020202020204" pitchFamily="34" charset="0"/>
            <a:cs typeface="Arial" panose="020B0604020202020204" pitchFamily="34" charset="0"/>
          </a:endParaRPr>
        </a:p>
        <a:p>
          <a:endParaRPr lang="en-US" sz="1400" b="1" dirty="0">
            <a:latin typeface="Arial" panose="020B0604020202020204" pitchFamily="34" charset="0"/>
            <a:cs typeface="Arial" panose="020B0604020202020204" pitchFamily="34" charset="0"/>
          </a:endParaRPr>
        </a:p>
        <a:p>
          <a:r>
            <a:rPr lang="en-US" sz="1400" b="1" dirty="0">
              <a:latin typeface="Arial" panose="020B0604020202020204" pitchFamily="34" charset="0"/>
              <a:cs typeface="Arial" panose="020B0604020202020204" pitchFamily="34" charset="0"/>
            </a:rPr>
            <a:t>Improvement tools</a:t>
          </a:r>
        </a:p>
        <a:p>
          <a:r>
            <a:rPr lang="en-US" sz="1400" dirty="0">
              <a:latin typeface="Arial" panose="020B0604020202020204" pitchFamily="34" charset="0"/>
              <a:cs typeface="Arial" panose="020B0604020202020204" pitchFamily="34" charset="0"/>
            </a:rPr>
            <a:t>to establish clinic specific goals, identify measures, run tests of change, and support implementation into practice</a:t>
          </a:r>
        </a:p>
      </dgm:t>
    </dgm:pt>
    <dgm:pt modelId="{3248958A-ADF1-4CE3-8363-1A1208A0D48E}" type="parTrans" cxnId="{2B77FBC5-D002-4667-84A5-5DEC750A2EE3}">
      <dgm:prSet/>
      <dgm:spPr/>
      <dgm:t>
        <a:bodyPr/>
        <a:lstStyle/>
        <a:p>
          <a:endParaRPr lang="en-US" sz="10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B7B009B-F669-471C-9BA4-F930AE76413B}" type="sibTrans" cxnId="{2B77FBC5-D002-4667-84A5-5DEC750A2EE3}">
      <dgm:prSet/>
      <dgm:spPr/>
      <dgm:t>
        <a:bodyPr/>
        <a:lstStyle/>
        <a:p>
          <a:endParaRPr lang="en-US" sz="10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1DC2C42-53D1-4EAD-AF04-D8B1C605FD6D}" type="pres">
      <dgm:prSet presAssocID="{26EC9B08-DA29-4F7E-BC7E-803A7DBB5027}" presName="Name0" presStyleCnt="0">
        <dgm:presLayoutVars>
          <dgm:dir/>
          <dgm:resizeHandles val="exact"/>
        </dgm:presLayoutVars>
      </dgm:prSet>
      <dgm:spPr/>
    </dgm:pt>
    <dgm:pt modelId="{DC885C00-DC19-4C5B-AEF6-7567F3676B48}" type="pres">
      <dgm:prSet presAssocID="{6E0CC326-865D-4A84-9203-C94630B25834}" presName="compNode" presStyleCnt="0"/>
      <dgm:spPr/>
    </dgm:pt>
    <dgm:pt modelId="{EC253BE4-DCEF-45CD-A6E3-4A6008A2E98C}" type="pres">
      <dgm:prSet presAssocID="{6E0CC326-865D-4A84-9203-C94630B25834}" presName="pictRect" presStyleLbl="node1" presStyleIdx="0" presStyleCnt="1" custLinFactNeighborY="-9282"/>
      <dgm:spPr>
        <a:blipFill dpi="0" rotWithShape="1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 l="2155" t="-9213" r="2155" b="-9213"/>
          </a:stretch>
        </a:blipFill>
      </dgm:spPr>
      <dgm:extLst>
        <a:ext uri="{E40237B7-FDA0-4F09-8148-C483321AD2D9}">
          <dgm14:cNvPr xmlns:dgm14="http://schemas.microsoft.com/office/drawing/2010/diagram" id="0" name="" descr="Workflow with solid fill"/>
        </a:ext>
      </dgm:extLst>
    </dgm:pt>
    <dgm:pt modelId="{58ED2998-D74C-427D-8E97-5E12B09DB47E}" type="pres">
      <dgm:prSet presAssocID="{6E0CC326-865D-4A84-9203-C94630B25834}" presName="textRect" presStyleLbl="revTx" presStyleIdx="0" presStyleCnt="1" custScaleY="283233" custLinFactNeighborX="-70" custLinFactNeighborY="51702">
        <dgm:presLayoutVars>
          <dgm:bulletEnabled val="1"/>
        </dgm:presLayoutVars>
      </dgm:prSet>
      <dgm:spPr/>
    </dgm:pt>
  </dgm:ptLst>
  <dgm:cxnLst>
    <dgm:cxn modelId="{456C90B1-E324-4237-9745-3E9B5BBFF319}" type="presOf" srcId="{26EC9B08-DA29-4F7E-BC7E-803A7DBB5027}" destId="{21DC2C42-53D1-4EAD-AF04-D8B1C605FD6D}" srcOrd="0" destOrd="0" presId="urn:microsoft.com/office/officeart/2005/8/layout/pList1"/>
    <dgm:cxn modelId="{2B77FBC5-D002-4667-84A5-5DEC750A2EE3}" srcId="{26EC9B08-DA29-4F7E-BC7E-803A7DBB5027}" destId="{6E0CC326-865D-4A84-9203-C94630B25834}" srcOrd="0" destOrd="0" parTransId="{3248958A-ADF1-4CE3-8363-1A1208A0D48E}" sibTransId="{0B7B009B-F669-471C-9BA4-F930AE76413B}"/>
    <dgm:cxn modelId="{F39AAEF5-09A7-4220-83C6-9CD6D5C164C1}" type="presOf" srcId="{6E0CC326-865D-4A84-9203-C94630B25834}" destId="{58ED2998-D74C-427D-8E97-5E12B09DB47E}" srcOrd="0" destOrd="0" presId="urn:microsoft.com/office/officeart/2005/8/layout/pList1"/>
    <dgm:cxn modelId="{59BF3BF0-8B16-4E4B-88D1-60FE908FF1E0}" type="presParOf" srcId="{21DC2C42-53D1-4EAD-AF04-D8B1C605FD6D}" destId="{DC885C00-DC19-4C5B-AEF6-7567F3676B48}" srcOrd="0" destOrd="0" presId="urn:microsoft.com/office/officeart/2005/8/layout/pList1"/>
    <dgm:cxn modelId="{5B441386-E14F-4A30-BBB6-3CA83094D7E4}" type="presParOf" srcId="{DC885C00-DC19-4C5B-AEF6-7567F3676B48}" destId="{EC253BE4-DCEF-45CD-A6E3-4A6008A2E98C}" srcOrd="0" destOrd="0" presId="urn:microsoft.com/office/officeart/2005/8/layout/pList1"/>
    <dgm:cxn modelId="{600AD6FC-1F16-4B43-AD33-41470BE67890}" type="presParOf" srcId="{DC885C00-DC19-4C5B-AEF6-7567F3676B48}" destId="{58ED2998-D74C-427D-8E97-5E12B09DB47E}" srcOrd="1" destOrd="0" presId="urn:microsoft.com/office/officeart/2005/8/layout/p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26EC9B08-DA29-4F7E-BC7E-803A7DBB5027}" type="doc">
      <dgm:prSet loTypeId="urn:microsoft.com/office/officeart/2005/8/layout/pList1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5D35BD8B-4F6A-4562-9DC5-BB32106C34E6}">
      <dgm:prSet phldrT="[Text]" custT="1"/>
      <dgm:spPr/>
      <dgm:t>
        <a:bodyPr/>
        <a:lstStyle/>
        <a:p>
          <a:pPr rtl="0"/>
          <a:endParaRPr lang="en-US" sz="1400" b="1" dirty="0">
            <a:latin typeface="Arial"/>
            <a:cs typeface="Arial"/>
          </a:endParaRPr>
        </a:p>
        <a:p>
          <a:pPr rtl="0"/>
          <a:endParaRPr lang="en-US" sz="1400" b="1" dirty="0">
            <a:latin typeface="Arial"/>
            <a:cs typeface="Arial"/>
          </a:endParaRPr>
        </a:p>
        <a:p>
          <a:pPr rtl="0"/>
          <a:r>
            <a:rPr lang="en-US" sz="1400" b="1" dirty="0">
              <a:latin typeface="Arial"/>
              <a:cs typeface="Arial"/>
            </a:rPr>
            <a:t>Monthly touch-points</a:t>
          </a:r>
        </a:p>
        <a:p>
          <a:r>
            <a:rPr lang="en-US" sz="1400" dirty="0">
              <a:latin typeface="Arial" panose="020B0604020202020204" pitchFamily="34" charset="0"/>
              <a:cs typeface="Arial" panose="020B0604020202020204" pitchFamily="34" charset="0"/>
            </a:rPr>
            <a:t>via virtual cohort and 1:1 consultations to discuss implementation strategies and support practice change</a:t>
          </a:r>
        </a:p>
      </dgm:t>
    </dgm:pt>
    <dgm:pt modelId="{2D47FDDE-C2FB-4AE1-80AF-E4192BD82876}" type="parTrans" cxnId="{C8F29957-26EA-4EEF-A5ED-FF09747EC6F9}">
      <dgm:prSet/>
      <dgm:spPr/>
      <dgm:t>
        <a:bodyPr/>
        <a:lstStyle/>
        <a:p>
          <a:endParaRPr lang="en-US" sz="10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469CA8A-8698-4020-93E8-5B02BAF942B9}" type="sibTrans" cxnId="{C8F29957-26EA-4EEF-A5ED-FF09747EC6F9}">
      <dgm:prSet/>
      <dgm:spPr/>
      <dgm:t>
        <a:bodyPr/>
        <a:lstStyle/>
        <a:p>
          <a:endParaRPr lang="en-US" sz="10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1DC2C42-53D1-4EAD-AF04-D8B1C605FD6D}" type="pres">
      <dgm:prSet presAssocID="{26EC9B08-DA29-4F7E-BC7E-803A7DBB5027}" presName="Name0" presStyleCnt="0">
        <dgm:presLayoutVars>
          <dgm:dir/>
          <dgm:resizeHandles val="exact"/>
        </dgm:presLayoutVars>
      </dgm:prSet>
      <dgm:spPr/>
    </dgm:pt>
    <dgm:pt modelId="{E63C5299-DAE6-42A3-875A-F497AAA62B6C}" type="pres">
      <dgm:prSet presAssocID="{5D35BD8B-4F6A-4562-9DC5-BB32106C34E6}" presName="compNode" presStyleCnt="0"/>
      <dgm:spPr/>
    </dgm:pt>
    <dgm:pt modelId="{D65EE23C-90C8-4D53-90E7-C5A28E0DEA35}" type="pres">
      <dgm:prSet presAssocID="{5D35BD8B-4F6A-4562-9DC5-BB32106C34E6}" presName="pictRect" presStyleLbl="node1" presStyleIdx="0" presStyleCnt="1" custLinFactNeighborY="-9282"/>
      <dgm:spPr>
        <a:blipFill dpi="0" rotWithShape="1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 l="11723" t="-5511" r="11723" b="-5511"/>
          </a:stretch>
        </a:blipFill>
      </dgm:spPr>
      <dgm:extLst>
        <a:ext uri="{E40237B7-FDA0-4F09-8148-C483321AD2D9}">
          <dgm14:cNvPr xmlns:dgm14="http://schemas.microsoft.com/office/drawing/2010/diagram" id="0" name="" descr="Online meeting with solid fill"/>
        </a:ext>
      </dgm:extLst>
    </dgm:pt>
    <dgm:pt modelId="{4DD7D2FD-0014-4D58-9BAC-3432C4DF4ED1}" type="pres">
      <dgm:prSet presAssocID="{5D35BD8B-4F6A-4562-9DC5-BB32106C34E6}" presName="textRect" presStyleLbl="revTx" presStyleIdx="0" presStyleCnt="1" custScaleY="283233" custLinFactNeighborX="1920" custLinFactNeighborY="71539">
        <dgm:presLayoutVars>
          <dgm:bulletEnabled val="1"/>
        </dgm:presLayoutVars>
      </dgm:prSet>
      <dgm:spPr/>
    </dgm:pt>
  </dgm:ptLst>
  <dgm:cxnLst>
    <dgm:cxn modelId="{E355012F-4C28-4D8C-B1F0-CC664AC0D006}" type="presOf" srcId="{5D35BD8B-4F6A-4562-9DC5-BB32106C34E6}" destId="{4DD7D2FD-0014-4D58-9BAC-3432C4DF4ED1}" srcOrd="0" destOrd="0" presId="urn:microsoft.com/office/officeart/2005/8/layout/pList1"/>
    <dgm:cxn modelId="{C8F29957-26EA-4EEF-A5ED-FF09747EC6F9}" srcId="{26EC9B08-DA29-4F7E-BC7E-803A7DBB5027}" destId="{5D35BD8B-4F6A-4562-9DC5-BB32106C34E6}" srcOrd="0" destOrd="0" parTransId="{2D47FDDE-C2FB-4AE1-80AF-E4192BD82876}" sibTransId="{5469CA8A-8698-4020-93E8-5B02BAF942B9}"/>
    <dgm:cxn modelId="{456C90B1-E324-4237-9745-3E9B5BBFF319}" type="presOf" srcId="{26EC9B08-DA29-4F7E-BC7E-803A7DBB5027}" destId="{21DC2C42-53D1-4EAD-AF04-D8B1C605FD6D}" srcOrd="0" destOrd="0" presId="urn:microsoft.com/office/officeart/2005/8/layout/pList1"/>
    <dgm:cxn modelId="{53530B1A-3608-440E-A1EC-5DCAC8B80930}" type="presParOf" srcId="{21DC2C42-53D1-4EAD-AF04-D8B1C605FD6D}" destId="{E63C5299-DAE6-42A3-875A-F497AAA62B6C}" srcOrd="0" destOrd="0" presId="urn:microsoft.com/office/officeart/2005/8/layout/pList1"/>
    <dgm:cxn modelId="{FB80212C-19E1-4E98-93C5-F5F1F2D8275A}" type="presParOf" srcId="{E63C5299-DAE6-42A3-875A-F497AAA62B6C}" destId="{D65EE23C-90C8-4D53-90E7-C5A28E0DEA35}" srcOrd="0" destOrd="0" presId="urn:microsoft.com/office/officeart/2005/8/layout/pList1"/>
    <dgm:cxn modelId="{91B9DD10-CFEF-4744-AA21-C11825C94B20}" type="presParOf" srcId="{E63C5299-DAE6-42A3-875A-F497AAA62B6C}" destId="{4DD7D2FD-0014-4D58-9BAC-3432C4DF4ED1}" srcOrd="1" destOrd="0" presId="urn:microsoft.com/office/officeart/2005/8/layout/p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26EC9B08-DA29-4F7E-BC7E-803A7DBB5027}" type="doc">
      <dgm:prSet loTypeId="urn:microsoft.com/office/officeart/2005/8/layout/pList1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57CEEB6D-7C6B-4D70-91A9-7C042300A97A}">
      <dgm:prSet custT="1"/>
      <dgm:spPr/>
      <dgm:t>
        <a:bodyPr/>
        <a:lstStyle/>
        <a:p>
          <a:endParaRPr lang="en-US" sz="1400" b="1" dirty="0">
            <a:latin typeface="Arial" panose="020B0604020202020204" pitchFamily="34" charset="0"/>
            <a:cs typeface="Arial" panose="020B0604020202020204" pitchFamily="34" charset="0"/>
          </a:endParaRPr>
        </a:p>
        <a:p>
          <a:endParaRPr lang="en-US" sz="1400" b="1" dirty="0">
            <a:latin typeface="Arial" panose="020B0604020202020204" pitchFamily="34" charset="0"/>
            <a:cs typeface="Arial" panose="020B0604020202020204" pitchFamily="34" charset="0"/>
          </a:endParaRPr>
        </a:p>
        <a:p>
          <a:r>
            <a:rPr lang="en-US" sz="1400" b="1" dirty="0">
              <a:latin typeface="Arial" panose="020B0604020202020204" pitchFamily="34" charset="0"/>
              <a:cs typeface="Arial" panose="020B0604020202020204" pitchFamily="34" charset="0"/>
            </a:rPr>
            <a:t>Monthly data collection and reporting</a:t>
          </a:r>
        </a:p>
        <a:p>
          <a:r>
            <a:rPr lang="en-US" sz="1400" b="0" dirty="0">
              <a:latin typeface="Arial" panose="020B0604020202020204" pitchFamily="34" charset="0"/>
              <a:cs typeface="Arial" panose="020B0604020202020204" pitchFamily="34" charset="0"/>
            </a:rPr>
            <a:t>to evaluate outputs and changes in fall risk management practices</a:t>
          </a:r>
          <a:endParaRPr lang="en-US" sz="14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9C10C5F-F3E2-4E0E-A5A9-493030A53545}" type="parTrans" cxnId="{067CC262-90DE-4049-917D-D69569FBC594}">
      <dgm:prSet/>
      <dgm:spPr/>
      <dgm:t>
        <a:bodyPr/>
        <a:lstStyle/>
        <a:p>
          <a:endParaRPr lang="en-US" sz="10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5F98DA0-36C2-4AC4-82E8-6C938394A2F2}" type="sibTrans" cxnId="{067CC262-90DE-4049-917D-D69569FBC594}">
      <dgm:prSet/>
      <dgm:spPr/>
      <dgm:t>
        <a:bodyPr/>
        <a:lstStyle/>
        <a:p>
          <a:endParaRPr lang="en-US" sz="10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1DC2C42-53D1-4EAD-AF04-D8B1C605FD6D}" type="pres">
      <dgm:prSet presAssocID="{26EC9B08-DA29-4F7E-BC7E-803A7DBB5027}" presName="Name0" presStyleCnt="0">
        <dgm:presLayoutVars>
          <dgm:dir/>
          <dgm:resizeHandles val="exact"/>
        </dgm:presLayoutVars>
      </dgm:prSet>
      <dgm:spPr/>
    </dgm:pt>
    <dgm:pt modelId="{17328BCA-EADF-43E5-B857-6E689125F26A}" type="pres">
      <dgm:prSet presAssocID="{57CEEB6D-7C6B-4D70-91A9-7C042300A97A}" presName="compNode" presStyleCnt="0"/>
      <dgm:spPr/>
    </dgm:pt>
    <dgm:pt modelId="{CB733F14-1E21-42A7-A4D5-127E6BB15581}" type="pres">
      <dgm:prSet presAssocID="{57CEEB6D-7C6B-4D70-91A9-7C042300A97A}" presName="pictRect" presStyleLbl="node1" presStyleIdx="0" presStyleCnt="1" custLinFactNeighborY="-9282"/>
      <dgm:spPr>
        <a:blipFill dpi="0" rotWithShape="1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 l="11723" t="-5511" r="11723" b="-5511"/>
          </a:stretch>
        </a:blipFill>
      </dgm:spPr>
      <dgm:extLst>
        <a:ext uri="{E40237B7-FDA0-4F09-8148-C483321AD2D9}">
          <dgm14:cNvPr xmlns:dgm14="http://schemas.microsoft.com/office/drawing/2010/diagram" id="0" name="" descr="Clipboard Checked with solid fill"/>
        </a:ext>
      </dgm:extLst>
    </dgm:pt>
    <dgm:pt modelId="{F6146631-8EB2-470A-A3C6-FD90FB64932B}" type="pres">
      <dgm:prSet presAssocID="{57CEEB6D-7C6B-4D70-91A9-7C042300A97A}" presName="textRect" presStyleLbl="revTx" presStyleIdx="0" presStyleCnt="1" custScaleY="283233" custLinFactNeighborX="210" custLinFactNeighborY="71539">
        <dgm:presLayoutVars>
          <dgm:bulletEnabled val="1"/>
        </dgm:presLayoutVars>
      </dgm:prSet>
      <dgm:spPr/>
    </dgm:pt>
  </dgm:ptLst>
  <dgm:cxnLst>
    <dgm:cxn modelId="{067CC262-90DE-4049-917D-D69569FBC594}" srcId="{26EC9B08-DA29-4F7E-BC7E-803A7DBB5027}" destId="{57CEEB6D-7C6B-4D70-91A9-7C042300A97A}" srcOrd="0" destOrd="0" parTransId="{E9C10C5F-F3E2-4E0E-A5A9-493030A53545}" sibTransId="{F5F98DA0-36C2-4AC4-82E8-6C938394A2F2}"/>
    <dgm:cxn modelId="{04FC87A6-05C4-4DC7-B473-00DE9A88D13C}" type="presOf" srcId="{57CEEB6D-7C6B-4D70-91A9-7C042300A97A}" destId="{F6146631-8EB2-470A-A3C6-FD90FB64932B}" srcOrd="0" destOrd="0" presId="urn:microsoft.com/office/officeart/2005/8/layout/pList1"/>
    <dgm:cxn modelId="{456C90B1-E324-4237-9745-3E9B5BBFF319}" type="presOf" srcId="{26EC9B08-DA29-4F7E-BC7E-803A7DBB5027}" destId="{21DC2C42-53D1-4EAD-AF04-D8B1C605FD6D}" srcOrd="0" destOrd="0" presId="urn:microsoft.com/office/officeart/2005/8/layout/pList1"/>
    <dgm:cxn modelId="{5A74C391-1801-4FA3-9DFF-ED3CFE98ABFB}" type="presParOf" srcId="{21DC2C42-53D1-4EAD-AF04-D8B1C605FD6D}" destId="{17328BCA-EADF-43E5-B857-6E689125F26A}" srcOrd="0" destOrd="0" presId="urn:microsoft.com/office/officeart/2005/8/layout/pList1"/>
    <dgm:cxn modelId="{EE6B747B-69B1-44A7-93E2-C9FC79ACE9F6}" type="presParOf" srcId="{17328BCA-EADF-43E5-B857-6E689125F26A}" destId="{CB733F14-1E21-42A7-A4D5-127E6BB15581}" srcOrd="0" destOrd="0" presId="urn:microsoft.com/office/officeart/2005/8/layout/pList1"/>
    <dgm:cxn modelId="{B6E48892-CF8B-4FA6-B2CA-0211E3809318}" type="presParOf" srcId="{17328BCA-EADF-43E5-B857-6E689125F26A}" destId="{F6146631-8EB2-470A-A3C6-FD90FB64932B}" srcOrd="1" destOrd="0" presId="urn:microsoft.com/office/officeart/2005/8/layout/p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B142E325-81A5-48AF-BC58-25E151A053D0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2E8273D-1A67-40B1-B791-ACE687F7C4DD}">
      <dgm:prSet phldrT="[Text]"/>
      <dgm:spPr/>
      <dgm:t>
        <a:bodyPr/>
        <a:lstStyle/>
        <a:p>
          <a:r>
            <a:rPr lang="en-US"/>
            <a:t>Outputs</a:t>
          </a:r>
        </a:p>
      </dgm:t>
    </dgm:pt>
    <dgm:pt modelId="{387DD9F9-CD37-4F92-96FA-BFC4ED1197AF}" type="parTrans" cxnId="{B6EE9FD2-AE39-4398-AF04-D7E4A70F685F}">
      <dgm:prSet/>
      <dgm:spPr/>
      <dgm:t>
        <a:bodyPr/>
        <a:lstStyle/>
        <a:p>
          <a:endParaRPr lang="en-US"/>
        </a:p>
      </dgm:t>
    </dgm:pt>
    <dgm:pt modelId="{AFD62921-1787-4337-9D4C-83DBD26A2B4A}" type="sibTrans" cxnId="{B6EE9FD2-AE39-4398-AF04-D7E4A70F685F}">
      <dgm:prSet/>
      <dgm:spPr/>
      <dgm:t>
        <a:bodyPr/>
        <a:lstStyle/>
        <a:p>
          <a:endParaRPr lang="en-US"/>
        </a:p>
      </dgm:t>
    </dgm:pt>
    <dgm:pt modelId="{33488627-5E17-4E36-ADD3-4C3A4F096773}">
      <dgm:prSet phldrT="[Text]"/>
      <dgm:spPr/>
      <dgm:t>
        <a:bodyPr/>
        <a:lstStyle/>
        <a:p>
          <a:r>
            <a:rPr lang="en-US"/>
            <a:t>Form fall risk management team</a:t>
          </a:r>
        </a:p>
      </dgm:t>
    </dgm:pt>
    <dgm:pt modelId="{CD2DDC9E-E75D-428D-AB7C-FDBCBB2F2549}" type="parTrans" cxnId="{BB37D17A-5ABF-4E8B-B7D2-F8D6342EA973}">
      <dgm:prSet/>
      <dgm:spPr/>
      <dgm:t>
        <a:bodyPr/>
        <a:lstStyle/>
        <a:p>
          <a:endParaRPr lang="en-US"/>
        </a:p>
      </dgm:t>
    </dgm:pt>
    <dgm:pt modelId="{D7D54928-91E4-4FA2-A8AE-F726099FA443}" type="sibTrans" cxnId="{BB37D17A-5ABF-4E8B-B7D2-F8D6342EA973}">
      <dgm:prSet/>
      <dgm:spPr/>
      <dgm:t>
        <a:bodyPr/>
        <a:lstStyle/>
        <a:p>
          <a:endParaRPr lang="en-US"/>
        </a:p>
      </dgm:t>
    </dgm:pt>
    <dgm:pt modelId="{3E2E24E0-34E7-4D03-A5F3-B206C5D387C6}">
      <dgm:prSet phldrT="[Text]"/>
      <dgm:spPr/>
      <dgm:t>
        <a:bodyPr/>
        <a:lstStyle/>
        <a:p>
          <a:r>
            <a:rPr lang="en-US"/>
            <a:t>Select screening and assessment tools/strategies</a:t>
          </a:r>
        </a:p>
      </dgm:t>
    </dgm:pt>
    <dgm:pt modelId="{29A82CC5-FFE4-42EB-B5DA-66BE155F822D}" type="parTrans" cxnId="{C8D187C8-12E6-40DE-955D-D007ABF119DE}">
      <dgm:prSet/>
      <dgm:spPr/>
      <dgm:t>
        <a:bodyPr/>
        <a:lstStyle/>
        <a:p>
          <a:endParaRPr lang="en-US"/>
        </a:p>
      </dgm:t>
    </dgm:pt>
    <dgm:pt modelId="{A2EC5C2A-080C-4866-BBF3-65BD8481883B}" type="sibTrans" cxnId="{C8D187C8-12E6-40DE-955D-D007ABF119DE}">
      <dgm:prSet/>
      <dgm:spPr/>
      <dgm:t>
        <a:bodyPr/>
        <a:lstStyle/>
        <a:p>
          <a:endParaRPr lang="en-US"/>
        </a:p>
      </dgm:t>
    </dgm:pt>
    <dgm:pt modelId="{0C8F8E24-07C9-4406-B773-73BAE3FCCE33}">
      <dgm:prSet phldrT="[Text]"/>
      <dgm:spPr/>
      <dgm:t>
        <a:bodyPr/>
        <a:lstStyle/>
        <a:p>
          <a:r>
            <a:rPr lang="en-US"/>
            <a:t>Short-Term Outcomes</a:t>
          </a:r>
        </a:p>
      </dgm:t>
    </dgm:pt>
    <dgm:pt modelId="{52FA3E2C-DC74-478B-ABFF-1DD2B8539B26}" type="parTrans" cxnId="{17EF46BB-E5EB-48BA-8AE3-E6E6E6AB0211}">
      <dgm:prSet/>
      <dgm:spPr/>
      <dgm:t>
        <a:bodyPr/>
        <a:lstStyle/>
        <a:p>
          <a:endParaRPr lang="en-US"/>
        </a:p>
      </dgm:t>
    </dgm:pt>
    <dgm:pt modelId="{6BEDCEE9-4052-4BC4-B7AD-9A50EAE38B71}" type="sibTrans" cxnId="{17EF46BB-E5EB-48BA-8AE3-E6E6E6AB0211}">
      <dgm:prSet/>
      <dgm:spPr/>
      <dgm:t>
        <a:bodyPr/>
        <a:lstStyle/>
        <a:p>
          <a:endParaRPr lang="en-US"/>
        </a:p>
      </dgm:t>
    </dgm:pt>
    <dgm:pt modelId="{B7CA534F-5781-41C2-AD6B-B28EFDA3E010}">
      <dgm:prSet phldrT="[Text]"/>
      <dgm:spPr/>
      <dgm:t>
        <a:bodyPr/>
        <a:lstStyle/>
        <a:p>
          <a:r>
            <a:rPr lang="en-US"/>
            <a:t>% of older adult patients screened for fall risk</a:t>
          </a:r>
        </a:p>
      </dgm:t>
    </dgm:pt>
    <dgm:pt modelId="{D7EA7BAE-245C-4F3B-B2D9-F4FAD936FCD2}" type="parTrans" cxnId="{4FD37180-A1A3-46A2-B7CC-C0B30312CE00}">
      <dgm:prSet/>
      <dgm:spPr/>
      <dgm:t>
        <a:bodyPr/>
        <a:lstStyle/>
        <a:p>
          <a:endParaRPr lang="en-US"/>
        </a:p>
      </dgm:t>
    </dgm:pt>
    <dgm:pt modelId="{C19ACD03-E500-4AEA-8E03-1C96D27C6674}" type="sibTrans" cxnId="{4FD37180-A1A3-46A2-B7CC-C0B30312CE00}">
      <dgm:prSet/>
      <dgm:spPr/>
      <dgm:t>
        <a:bodyPr/>
        <a:lstStyle/>
        <a:p>
          <a:endParaRPr lang="en-US"/>
        </a:p>
      </dgm:t>
    </dgm:pt>
    <dgm:pt modelId="{4FFC3456-7220-40E0-B918-660C46D651AB}">
      <dgm:prSet phldrT="[Text]"/>
      <dgm:spPr/>
      <dgm:t>
        <a:bodyPr/>
        <a:lstStyle/>
        <a:p>
          <a:r>
            <a:rPr lang="en-US"/>
            <a:t>% of older adult patients at risk for falls with appropriate assessments completed</a:t>
          </a:r>
        </a:p>
      </dgm:t>
    </dgm:pt>
    <dgm:pt modelId="{230438C8-E9FF-4061-80F7-E34A711374F0}" type="parTrans" cxnId="{85B9EA91-EDC2-41D8-BE45-AE48CB74CF36}">
      <dgm:prSet/>
      <dgm:spPr/>
      <dgm:t>
        <a:bodyPr/>
        <a:lstStyle/>
        <a:p>
          <a:endParaRPr lang="en-US"/>
        </a:p>
      </dgm:t>
    </dgm:pt>
    <dgm:pt modelId="{D5E215D7-4B81-41BD-9597-EA8570F0AA9F}" type="sibTrans" cxnId="{85B9EA91-EDC2-41D8-BE45-AE48CB74CF36}">
      <dgm:prSet/>
      <dgm:spPr/>
      <dgm:t>
        <a:bodyPr/>
        <a:lstStyle/>
        <a:p>
          <a:endParaRPr lang="en-US"/>
        </a:p>
      </dgm:t>
    </dgm:pt>
    <dgm:pt modelId="{82BD8D70-FEFE-49CD-93D5-C49AA1A7BE8C}">
      <dgm:prSet phldrT="[Text]"/>
      <dgm:spPr>
        <a:solidFill>
          <a:schemeClr val="bg2">
            <a:lumMod val="75000"/>
          </a:schemeClr>
        </a:solidFill>
        <a:ln>
          <a:solidFill>
            <a:schemeClr val="bg2">
              <a:lumMod val="75000"/>
            </a:schemeClr>
          </a:solidFill>
        </a:ln>
      </dgm:spPr>
      <dgm:t>
        <a:bodyPr/>
        <a:lstStyle/>
        <a:p>
          <a:r>
            <a:rPr lang="en-US"/>
            <a:t>Intermediate Outcomes</a:t>
          </a:r>
        </a:p>
      </dgm:t>
    </dgm:pt>
    <dgm:pt modelId="{E1FCC5C8-B401-4180-9F97-08ACCCB3ABF7}" type="parTrans" cxnId="{9447E267-2053-4317-9626-5FB09D80FEA4}">
      <dgm:prSet/>
      <dgm:spPr/>
      <dgm:t>
        <a:bodyPr/>
        <a:lstStyle/>
        <a:p>
          <a:endParaRPr lang="en-US"/>
        </a:p>
      </dgm:t>
    </dgm:pt>
    <dgm:pt modelId="{8BEC6D9F-4295-434A-9031-F47AA3C0E4E3}" type="sibTrans" cxnId="{9447E267-2053-4317-9626-5FB09D80FEA4}">
      <dgm:prSet/>
      <dgm:spPr/>
      <dgm:t>
        <a:bodyPr/>
        <a:lstStyle/>
        <a:p>
          <a:endParaRPr lang="en-US"/>
        </a:p>
      </dgm:t>
    </dgm:pt>
    <dgm:pt modelId="{3BDBFE9D-D86A-4055-AFD0-765756DCB4BA}">
      <dgm:prSet phldrT="[Text]"/>
      <dgm:spPr>
        <a:solidFill>
          <a:schemeClr val="bg2">
            <a:alpha val="90000"/>
          </a:schemeClr>
        </a:solidFill>
        <a:ln>
          <a:solidFill>
            <a:schemeClr val="bg2">
              <a:alpha val="90000"/>
            </a:schemeClr>
          </a:solidFill>
        </a:ln>
      </dgm:spPr>
      <dgm:t>
        <a:bodyPr/>
        <a:lstStyle/>
        <a:p>
          <a:r>
            <a:rPr lang="en-US"/>
            <a:t>Patients and family aware of fall risk status</a:t>
          </a:r>
        </a:p>
      </dgm:t>
    </dgm:pt>
    <dgm:pt modelId="{8791B343-800F-4D85-8A6B-61BFF23654CA}" type="parTrans" cxnId="{1CE20A00-B422-4A9A-A650-B5400381DF62}">
      <dgm:prSet/>
      <dgm:spPr/>
      <dgm:t>
        <a:bodyPr/>
        <a:lstStyle/>
        <a:p>
          <a:endParaRPr lang="en-US"/>
        </a:p>
      </dgm:t>
    </dgm:pt>
    <dgm:pt modelId="{701B7D37-4BC4-435A-B3FB-9227CB75456F}" type="sibTrans" cxnId="{1CE20A00-B422-4A9A-A650-B5400381DF62}">
      <dgm:prSet/>
      <dgm:spPr/>
      <dgm:t>
        <a:bodyPr/>
        <a:lstStyle/>
        <a:p>
          <a:endParaRPr lang="en-US"/>
        </a:p>
      </dgm:t>
    </dgm:pt>
    <dgm:pt modelId="{CD143E46-5D31-4A16-8A4C-78FD66F46AC9}">
      <dgm:prSet phldrT="[Text]"/>
      <dgm:spPr>
        <a:solidFill>
          <a:schemeClr val="bg2">
            <a:alpha val="90000"/>
          </a:schemeClr>
        </a:solidFill>
        <a:ln>
          <a:solidFill>
            <a:schemeClr val="bg2">
              <a:alpha val="90000"/>
            </a:schemeClr>
          </a:solidFill>
        </a:ln>
      </dgm:spPr>
      <dgm:t>
        <a:bodyPr/>
        <a:lstStyle/>
        <a:p>
          <a:r>
            <a:rPr lang="en-US"/>
            <a:t>Patients participate in recommended interventions</a:t>
          </a:r>
        </a:p>
      </dgm:t>
    </dgm:pt>
    <dgm:pt modelId="{039CCB1F-194C-48D7-84B4-DCC6E0DCE0CC}" type="parTrans" cxnId="{ABD76D5F-CE78-4EA6-A0A9-71CA2D2B6DE3}">
      <dgm:prSet/>
      <dgm:spPr/>
      <dgm:t>
        <a:bodyPr/>
        <a:lstStyle/>
        <a:p>
          <a:endParaRPr lang="en-US"/>
        </a:p>
      </dgm:t>
    </dgm:pt>
    <dgm:pt modelId="{758DB804-1E27-4235-B453-5CEAD0B25CA8}" type="sibTrans" cxnId="{ABD76D5F-CE78-4EA6-A0A9-71CA2D2B6DE3}">
      <dgm:prSet/>
      <dgm:spPr/>
      <dgm:t>
        <a:bodyPr/>
        <a:lstStyle/>
        <a:p>
          <a:endParaRPr lang="en-US"/>
        </a:p>
      </dgm:t>
    </dgm:pt>
    <dgm:pt modelId="{0AA1A035-F4CB-4BA4-A2A5-35B0DCE43DC5}">
      <dgm:prSet phldrT="[Text]"/>
      <dgm:spPr/>
      <dgm:t>
        <a:bodyPr/>
        <a:lstStyle/>
        <a:p>
          <a:r>
            <a:rPr lang="en-US"/>
            <a:t>% of older adult patients with fall risk and appropriate interventions documented in care plan</a:t>
          </a:r>
        </a:p>
      </dgm:t>
    </dgm:pt>
    <dgm:pt modelId="{93DAD971-CF2F-4970-AA99-14C3301B8FA0}" type="parTrans" cxnId="{549C3CD2-898C-40D5-AFDC-CE111E3B364F}">
      <dgm:prSet/>
      <dgm:spPr/>
      <dgm:t>
        <a:bodyPr/>
        <a:lstStyle/>
        <a:p>
          <a:endParaRPr lang="en-US"/>
        </a:p>
      </dgm:t>
    </dgm:pt>
    <dgm:pt modelId="{273D8738-E033-4885-AD49-314E66AA318B}" type="sibTrans" cxnId="{549C3CD2-898C-40D5-AFDC-CE111E3B364F}">
      <dgm:prSet/>
      <dgm:spPr/>
      <dgm:t>
        <a:bodyPr/>
        <a:lstStyle/>
        <a:p>
          <a:endParaRPr lang="en-US"/>
        </a:p>
      </dgm:t>
    </dgm:pt>
    <dgm:pt modelId="{B6D3BB01-F3BE-4026-A823-F9DFABC8578A}">
      <dgm:prSet phldrT="[Text]"/>
      <dgm:spPr/>
      <dgm:t>
        <a:bodyPr/>
        <a:lstStyle/>
        <a:p>
          <a:r>
            <a:rPr lang="en-US"/>
            <a:t>% of older adult patients with appropriate intervention referrals</a:t>
          </a:r>
        </a:p>
      </dgm:t>
    </dgm:pt>
    <dgm:pt modelId="{236DD259-2B6B-48C8-B7F9-0F1C7275FB0B}" type="parTrans" cxnId="{60C81830-C3BF-4DFD-BF46-1C3CF62B6937}">
      <dgm:prSet/>
      <dgm:spPr/>
      <dgm:t>
        <a:bodyPr/>
        <a:lstStyle/>
        <a:p>
          <a:endParaRPr lang="en-US"/>
        </a:p>
      </dgm:t>
    </dgm:pt>
    <dgm:pt modelId="{07467343-4726-4739-887D-CFBFE8A2AF22}" type="sibTrans" cxnId="{60C81830-C3BF-4DFD-BF46-1C3CF62B6937}">
      <dgm:prSet/>
      <dgm:spPr/>
      <dgm:t>
        <a:bodyPr/>
        <a:lstStyle/>
        <a:p>
          <a:endParaRPr lang="en-US"/>
        </a:p>
      </dgm:t>
    </dgm:pt>
    <dgm:pt modelId="{1D6452DB-290F-4604-8E5B-4004F67D7288}">
      <dgm:prSet phldrT="[Text]"/>
      <dgm:spPr/>
      <dgm:t>
        <a:bodyPr/>
        <a:lstStyle/>
        <a:p>
          <a:r>
            <a:rPr lang="en-US"/>
            <a:t>Develop/enhance referral and community resource lists</a:t>
          </a:r>
        </a:p>
      </dgm:t>
    </dgm:pt>
    <dgm:pt modelId="{65DDD487-03D6-4AC0-AFFF-CAFF2514DC0C}" type="parTrans" cxnId="{5D7B0954-1B6E-4E89-86D8-EE76619D65D2}">
      <dgm:prSet/>
      <dgm:spPr/>
      <dgm:t>
        <a:bodyPr/>
        <a:lstStyle/>
        <a:p>
          <a:endParaRPr lang="en-US"/>
        </a:p>
      </dgm:t>
    </dgm:pt>
    <dgm:pt modelId="{31B55A13-D208-433E-A117-A8BFA76FCE92}" type="sibTrans" cxnId="{5D7B0954-1B6E-4E89-86D8-EE76619D65D2}">
      <dgm:prSet/>
      <dgm:spPr/>
      <dgm:t>
        <a:bodyPr/>
        <a:lstStyle/>
        <a:p>
          <a:endParaRPr lang="en-US"/>
        </a:p>
      </dgm:t>
    </dgm:pt>
    <dgm:pt modelId="{5AB7BEB9-B333-4EFD-AF70-1023D2A1AEEE}">
      <dgm:prSet phldrT="[Text]"/>
      <dgm:spPr/>
      <dgm:t>
        <a:bodyPr/>
        <a:lstStyle/>
        <a:p>
          <a:r>
            <a:rPr lang="en-US"/>
            <a:t>Develop/enhance patient and family education materials</a:t>
          </a:r>
        </a:p>
      </dgm:t>
    </dgm:pt>
    <dgm:pt modelId="{53D2FF32-0FC8-4FAA-9A89-37531B355D43}" type="parTrans" cxnId="{F73B9BC6-4D41-413B-870C-CC1CF2A5E575}">
      <dgm:prSet/>
      <dgm:spPr/>
      <dgm:t>
        <a:bodyPr/>
        <a:lstStyle/>
        <a:p>
          <a:endParaRPr lang="en-US"/>
        </a:p>
      </dgm:t>
    </dgm:pt>
    <dgm:pt modelId="{DC21B649-0383-4708-80CA-B85DAABD19AA}" type="sibTrans" cxnId="{F73B9BC6-4D41-413B-870C-CC1CF2A5E575}">
      <dgm:prSet/>
      <dgm:spPr/>
      <dgm:t>
        <a:bodyPr/>
        <a:lstStyle/>
        <a:p>
          <a:endParaRPr lang="en-US"/>
        </a:p>
      </dgm:t>
    </dgm:pt>
    <dgm:pt modelId="{2976B4B6-D5CC-4D41-84E9-03A039F09A7A}">
      <dgm:prSet phldrT="[Text]"/>
      <dgm:spPr/>
      <dgm:t>
        <a:bodyPr/>
        <a:lstStyle/>
        <a:p>
          <a:r>
            <a:rPr lang="en-US"/>
            <a:t>Train providers and staff</a:t>
          </a:r>
        </a:p>
      </dgm:t>
    </dgm:pt>
    <dgm:pt modelId="{E09AB902-83B7-4596-B0B4-5C4B58D88B94}" type="parTrans" cxnId="{E34E3272-01A1-40D6-B2D3-AFB149E58280}">
      <dgm:prSet/>
      <dgm:spPr/>
      <dgm:t>
        <a:bodyPr/>
        <a:lstStyle/>
        <a:p>
          <a:endParaRPr lang="en-US"/>
        </a:p>
      </dgm:t>
    </dgm:pt>
    <dgm:pt modelId="{E7C8E2CB-1F23-4CEE-8306-4D8A694B9497}" type="sibTrans" cxnId="{E34E3272-01A1-40D6-B2D3-AFB149E58280}">
      <dgm:prSet/>
      <dgm:spPr/>
      <dgm:t>
        <a:bodyPr/>
        <a:lstStyle/>
        <a:p>
          <a:endParaRPr lang="en-US"/>
        </a:p>
      </dgm:t>
    </dgm:pt>
    <dgm:pt modelId="{3E297647-015C-40B8-A59D-905829DAD428}">
      <dgm:prSet phldrT="[Text]"/>
      <dgm:spPr/>
      <dgm:t>
        <a:bodyPr/>
        <a:lstStyle/>
        <a:p>
          <a:r>
            <a:rPr lang="en-US"/>
            <a:t>Integrate tools into workflow/EHR</a:t>
          </a:r>
        </a:p>
      </dgm:t>
    </dgm:pt>
    <dgm:pt modelId="{7901E51F-0BD6-4192-96D2-6919B6DD67A7}" type="parTrans" cxnId="{67A44FAF-6D77-49B9-ABF1-E00F72194D73}">
      <dgm:prSet/>
      <dgm:spPr/>
      <dgm:t>
        <a:bodyPr/>
        <a:lstStyle/>
        <a:p>
          <a:endParaRPr lang="en-US"/>
        </a:p>
      </dgm:t>
    </dgm:pt>
    <dgm:pt modelId="{5CC68678-2063-4823-9D45-5DB5723BDD5A}" type="sibTrans" cxnId="{67A44FAF-6D77-49B9-ABF1-E00F72194D73}">
      <dgm:prSet/>
      <dgm:spPr/>
      <dgm:t>
        <a:bodyPr/>
        <a:lstStyle/>
        <a:p>
          <a:endParaRPr lang="en-US"/>
        </a:p>
      </dgm:t>
    </dgm:pt>
    <dgm:pt modelId="{59D6A714-7092-45D4-B0E4-6FA65EAD5725}">
      <dgm:prSet phldrT="[Text]"/>
      <dgm:spPr/>
      <dgm:t>
        <a:bodyPr/>
        <a:lstStyle/>
        <a:p>
          <a:r>
            <a:rPr lang="en-US"/>
            <a:t>Identify billing codes</a:t>
          </a:r>
        </a:p>
      </dgm:t>
    </dgm:pt>
    <dgm:pt modelId="{DBA82279-B048-478D-AE5F-1F482670FDA1}" type="parTrans" cxnId="{24E2ED41-74CA-40F1-94D9-041084527C3F}">
      <dgm:prSet/>
      <dgm:spPr/>
      <dgm:t>
        <a:bodyPr/>
        <a:lstStyle/>
        <a:p>
          <a:endParaRPr lang="en-US"/>
        </a:p>
      </dgm:t>
    </dgm:pt>
    <dgm:pt modelId="{E372CB65-ADE6-4EB2-B112-6454EB6318DE}" type="sibTrans" cxnId="{24E2ED41-74CA-40F1-94D9-041084527C3F}">
      <dgm:prSet/>
      <dgm:spPr/>
      <dgm:t>
        <a:bodyPr/>
        <a:lstStyle/>
        <a:p>
          <a:endParaRPr lang="en-US"/>
        </a:p>
      </dgm:t>
    </dgm:pt>
    <dgm:pt modelId="{C104EF8C-BABE-4CFF-87DB-A68B1A9FDF79}">
      <dgm:prSet phldrT="[Text]"/>
      <dgm:spPr/>
      <dgm:t>
        <a:bodyPr/>
        <a:lstStyle/>
        <a:p>
          <a:r>
            <a:rPr lang="en-US"/>
            <a:t>Create and update improvement and program monitoring plans</a:t>
          </a:r>
        </a:p>
      </dgm:t>
    </dgm:pt>
    <dgm:pt modelId="{AD098FCC-77B7-40EF-974E-AD95417CE9D5}" type="parTrans" cxnId="{0C451526-35C6-4194-8B0F-2FBD782A3C2B}">
      <dgm:prSet/>
      <dgm:spPr/>
      <dgm:t>
        <a:bodyPr/>
        <a:lstStyle/>
        <a:p>
          <a:endParaRPr lang="en-US"/>
        </a:p>
      </dgm:t>
    </dgm:pt>
    <dgm:pt modelId="{552FF44A-090B-43BD-9260-18B066FFF4D2}" type="sibTrans" cxnId="{0C451526-35C6-4194-8B0F-2FBD782A3C2B}">
      <dgm:prSet/>
      <dgm:spPr/>
      <dgm:t>
        <a:bodyPr/>
        <a:lstStyle/>
        <a:p>
          <a:endParaRPr lang="en-US"/>
        </a:p>
      </dgm:t>
    </dgm:pt>
    <dgm:pt modelId="{4E94D39A-61DE-44CA-A338-ABD33CDF2E7E}">
      <dgm:prSet/>
      <dgm:spPr>
        <a:solidFill>
          <a:schemeClr val="bg2">
            <a:lumMod val="75000"/>
          </a:schemeClr>
        </a:solidFill>
        <a:ln>
          <a:solidFill>
            <a:schemeClr val="bg2">
              <a:lumMod val="75000"/>
            </a:schemeClr>
          </a:solidFill>
        </a:ln>
      </dgm:spPr>
      <dgm:t>
        <a:bodyPr/>
        <a:lstStyle/>
        <a:p>
          <a:r>
            <a:rPr lang="en-US"/>
            <a:t>Long-Term Outcomes</a:t>
          </a:r>
        </a:p>
      </dgm:t>
    </dgm:pt>
    <dgm:pt modelId="{CDAD748D-F769-448B-8745-1F29B58829E9}" type="parTrans" cxnId="{76F15DF1-FA61-49D0-86E5-E4FBB7C670F2}">
      <dgm:prSet/>
      <dgm:spPr/>
      <dgm:t>
        <a:bodyPr/>
        <a:lstStyle/>
        <a:p>
          <a:endParaRPr lang="en-US"/>
        </a:p>
      </dgm:t>
    </dgm:pt>
    <dgm:pt modelId="{38A1BA48-9A6F-4288-853B-D0BBF8FF747B}" type="sibTrans" cxnId="{76F15DF1-FA61-49D0-86E5-E4FBB7C670F2}">
      <dgm:prSet/>
      <dgm:spPr/>
      <dgm:t>
        <a:bodyPr/>
        <a:lstStyle/>
        <a:p>
          <a:endParaRPr lang="en-US"/>
        </a:p>
      </dgm:t>
    </dgm:pt>
    <dgm:pt modelId="{D624443A-025D-443B-BA25-457ECF307A49}">
      <dgm:prSet/>
      <dgm:spPr>
        <a:solidFill>
          <a:schemeClr val="bg2">
            <a:alpha val="90000"/>
          </a:schemeClr>
        </a:solidFill>
        <a:ln>
          <a:solidFill>
            <a:schemeClr val="bg2">
              <a:alpha val="90000"/>
            </a:schemeClr>
          </a:solidFill>
        </a:ln>
      </dgm:spPr>
      <dgm:t>
        <a:bodyPr/>
        <a:lstStyle/>
        <a:p>
          <a:r>
            <a:rPr lang="en-US"/>
            <a:t>Patients gait, strength, balance improves</a:t>
          </a:r>
        </a:p>
      </dgm:t>
    </dgm:pt>
    <dgm:pt modelId="{AED556E0-4D6B-4F47-AAA7-174068A909B9}" type="parTrans" cxnId="{B97A12C3-268E-4153-A5CE-61D523999EF9}">
      <dgm:prSet/>
      <dgm:spPr/>
      <dgm:t>
        <a:bodyPr/>
        <a:lstStyle/>
        <a:p>
          <a:endParaRPr lang="en-US"/>
        </a:p>
      </dgm:t>
    </dgm:pt>
    <dgm:pt modelId="{D712CFD5-1B92-4E2D-A9A1-7FD67C6D098C}" type="sibTrans" cxnId="{B97A12C3-268E-4153-A5CE-61D523999EF9}">
      <dgm:prSet/>
      <dgm:spPr/>
      <dgm:t>
        <a:bodyPr/>
        <a:lstStyle/>
        <a:p>
          <a:endParaRPr lang="en-US"/>
        </a:p>
      </dgm:t>
    </dgm:pt>
    <dgm:pt modelId="{1D758F3C-1C45-43EA-9A7E-93FA46421F07}">
      <dgm:prSet/>
      <dgm:spPr>
        <a:solidFill>
          <a:schemeClr val="bg2">
            <a:alpha val="90000"/>
          </a:schemeClr>
        </a:solidFill>
        <a:ln>
          <a:solidFill>
            <a:schemeClr val="bg2">
              <a:alpha val="90000"/>
            </a:schemeClr>
          </a:solidFill>
        </a:ln>
      </dgm:spPr>
      <dgm:t>
        <a:bodyPr/>
        <a:lstStyle/>
        <a:p>
          <a:r>
            <a:rPr lang="en-US"/>
            <a:t>Fewer patients fall in their community dwelling setting</a:t>
          </a:r>
        </a:p>
      </dgm:t>
    </dgm:pt>
    <dgm:pt modelId="{DF64BA6E-4A7F-4938-BB24-283479231E64}" type="parTrans" cxnId="{BF2FAB6F-BF1C-44CC-B55A-05481C54AB9B}">
      <dgm:prSet/>
      <dgm:spPr/>
      <dgm:t>
        <a:bodyPr/>
        <a:lstStyle/>
        <a:p>
          <a:endParaRPr lang="en-US"/>
        </a:p>
      </dgm:t>
    </dgm:pt>
    <dgm:pt modelId="{679569E9-C3AA-4400-90EC-3828361751B2}" type="sibTrans" cxnId="{BF2FAB6F-BF1C-44CC-B55A-05481C54AB9B}">
      <dgm:prSet/>
      <dgm:spPr/>
      <dgm:t>
        <a:bodyPr/>
        <a:lstStyle/>
        <a:p>
          <a:endParaRPr lang="en-US"/>
        </a:p>
      </dgm:t>
    </dgm:pt>
    <dgm:pt modelId="{C49B8D91-1410-4C6A-AE71-D40115BCFB88}">
      <dgm:prSet/>
      <dgm:spPr>
        <a:solidFill>
          <a:schemeClr val="bg2">
            <a:alpha val="90000"/>
          </a:schemeClr>
        </a:solidFill>
        <a:ln>
          <a:solidFill>
            <a:schemeClr val="bg2">
              <a:alpha val="90000"/>
            </a:schemeClr>
          </a:solidFill>
        </a:ln>
      </dgm:spPr>
      <dgm:t>
        <a:bodyPr/>
        <a:lstStyle/>
        <a:p>
          <a:r>
            <a:rPr lang="en-US"/>
            <a:t>Fewer patients fall with injury in their community dwelling setting</a:t>
          </a:r>
        </a:p>
      </dgm:t>
    </dgm:pt>
    <dgm:pt modelId="{A63F5448-AE4C-462A-B099-B48087E2372D}" type="parTrans" cxnId="{332F9BEA-DC29-4D9A-8C56-1B370096D581}">
      <dgm:prSet/>
      <dgm:spPr/>
      <dgm:t>
        <a:bodyPr/>
        <a:lstStyle/>
        <a:p>
          <a:endParaRPr lang="en-US"/>
        </a:p>
      </dgm:t>
    </dgm:pt>
    <dgm:pt modelId="{0F542197-5D14-4104-82D5-92C1389238CF}" type="sibTrans" cxnId="{332F9BEA-DC29-4D9A-8C56-1B370096D581}">
      <dgm:prSet/>
      <dgm:spPr/>
      <dgm:t>
        <a:bodyPr/>
        <a:lstStyle/>
        <a:p>
          <a:endParaRPr lang="en-US"/>
        </a:p>
      </dgm:t>
    </dgm:pt>
    <dgm:pt modelId="{EC003BAE-CB35-4DF2-95D0-4257B144D0A6}">
      <dgm:prSet/>
      <dgm:spPr>
        <a:solidFill>
          <a:schemeClr val="bg2">
            <a:alpha val="90000"/>
          </a:schemeClr>
        </a:solidFill>
        <a:ln>
          <a:solidFill>
            <a:schemeClr val="bg2">
              <a:alpha val="90000"/>
            </a:schemeClr>
          </a:solidFill>
        </a:ln>
      </dgm:spPr>
      <dgm:t>
        <a:bodyPr/>
        <a:lstStyle/>
        <a:p>
          <a:r>
            <a:rPr lang="en-US"/>
            <a:t>Fewer patient fall-related visits to ED</a:t>
          </a:r>
        </a:p>
      </dgm:t>
    </dgm:pt>
    <dgm:pt modelId="{B14B54B4-1E60-4009-A0AB-996C434B8D09}" type="parTrans" cxnId="{C65DA342-8434-4CBE-B127-1C63EA7C66CD}">
      <dgm:prSet/>
      <dgm:spPr/>
      <dgm:t>
        <a:bodyPr/>
        <a:lstStyle/>
        <a:p>
          <a:endParaRPr lang="en-US"/>
        </a:p>
      </dgm:t>
    </dgm:pt>
    <dgm:pt modelId="{4A7F97F2-C6E2-43F5-9D74-DBF5006B77E9}" type="sibTrans" cxnId="{C65DA342-8434-4CBE-B127-1C63EA7C66CD}">
      <dgm:prSet/>
      <dgm:spPr/>
      <dgm:t>
        <a:bodyPr/>
        <a:lstStyle/>
        <a:p>
          <a:endParaRPr lang="en-US"/>
        </a:p>
      </dgm:t>
    </dgm:pt>
    <dgm:pt modelId="{3DE85525-F8C2-48C4-A00E-48E215030395}">
      <dgm:prSet/>
      <dgm:spPr>
        <a:solidFill>
          <a:schemeClr val="bg2">
            <a:alpha val="90000"/>
          </a:schemeClr>
        </a:solidFill>
        <a:ln>
          <a:solidFill>
            <a:schemeClr val="bg2">
              <a:alpha val="90000"/>
            </a:schemeClr>
          </a:solidFill>
        </a:ln>
      </dgm:spPr>
      <dgm:t>
        <a:bodyPr/>
        <a:lstStyle/>
        <a:p>
          <a:r>
            <a:rPr lang="en-US"/>
            <a:t>Fewer patient fall-related hospitalizations</a:t>
          </a:r>
        </a:p>
      </dgm:t>
    </dgm:pt>
    <dgm:pt modelId="{5C6932AE-3E2A-4B1E-8E99-E993DF606B5F}" type="parTrans" cxnId="{E99D6C50-6BA1-4CA1-B50B-EC97B066B2DE}">
      <dgm:prSet/>
      <dgm:spPr/>
      <dgm:t>
        <a:bodyPr/>
        <a:lstStyle/>
        <a:p>
          <a:endParaRPr lang="en-US"/>
        </a:p>
      </dgm:t>
    </dgm:pt>
    <dgm:pt modelId="{6E10AE35-E38E-4397-A7D1-D97985270FED}" type="sibTrans" cxnId="{E99D6C50-6BA1-4CA1-B50B-EC97B066B2DE}">
      <dgm:prSet/>
      <dgm:spPr/>
      <dgm:t>
        <a:bodyPr/>
        <a:lstStyle/>
        <a:p>
          <a:endParaRPr lang="en-US"/>
        </a:p>
      </dgm:t>
    </dgm:pt>
    <dgm:pt modelId="{40C06F72-BFDE-4F5F-A0C0-7D5CAAE6D826}" type="pres">
      <dgm:prSet presAssocID="{B142E325-81A5-48AF-BC58-25E151A053D0}" presName="Name0" presStyleCnt="0">
        <dgm:presLayoutVars>
          <dgm:dir/>
          <dgm:animLvl val="lvl"/>
          <dgm:resizeHandles val="exact"/>
        </dgm:presLayoutVars>
      </dgm:prSet>
      <dgm:spPr/>
    </dgm:pt>
    <dgm:pt modelId="{8F8B78CA-6F5E-470C-8D1C-E8BECEB9AF05}" type="pres">
      <dgm:prSet presAssocID="{82E8273D-1A67-40B1-B791-ACE687F7C4DD}" presName="composite" presStyleCnt="0"/>
      <dgm:spPr/>
    </dgm:pt>
    <dgm:pt modelId="{39668583-09C7-4557-9AC0-C23DE2CC0574}" type="pres">
      <dgm:prSet presAssocID="{82E8273D-1A67-40B1-B791-ACE687F7C4DD}" presName="parTx" presStyleLbl="alignNode1" presStyleIdx="0" presStyleCnt="4">
        <dgm:presLayoutVars>
          <dgm:chMax val="0"/>
          <dgm:chPref val="0"/>
          <dgm:bulletEnabled val="1"/>
        </dgm:presLayoutVars>
      </dgm:prSet>
      <dgm:spPr/>
    </dgm:pt>
    <dgm:pt modelId="{B7090DA2-896B-4393-8E34-3E1618E3B46C}" type="pres">
      <dgm:prSet presAssocID="{82E8273D-1A67-40B1-B791-ACE687F7C4DD}" presName="desTx" presStyleLbl="alignAccFollowNode1" presStyleIdx="0" presStyleCnt="4">
        <dgm:presLayoutVars>
          <dgm:bulletEnabled val="1"/>
        </dgm:presLayoutVars>
      </dgm:prSet>
      <dgm:spPr/>
    </dgm:pt>
    <dgm:pt modelId="{B712E5F9-663A-4324-8308-E03022AD6176}" type="pres">
      <dgm:prSet presAssocID="{AFD62921-1787-4337-9D4C-83DBD26A2B4A}" presName="space" presStyleCnt="0"/>
      <dgm:spPr/>
    </dgm:pt>
    <dgm:pt modelId="{8B2B3A57-DAF7-4372-B6DB-B7BC61041ED8}" type="pres">
      <dgm:prSet presAssocID="{0C8F8E24-07C9-4406-B773-73BAE3FCCE33}" presName="composite" presStyleCnt="0"/>
      <dgm:spPr/>
    </dgm:pt>
    <dgm:pt modelId="{86B73791-869B-4EA8-9F68-F57C82258A6A}" type="pres">
      <dgm:prSet presAssocID="{0C8F8E24-07C9-4406-B773-73BAE3FCCE33}" presName="parTx" presStyleLbl="alignNode1" presStyleIdx="1" presStyleCnt="4">
        <dgm:presLayoutVars>
          <dgm:chMax val="0"/>
          <dgm:chPref val="0"/>
          <dgm:bulletEnabled val="1"/>
        </dgm:presLayoutVars>
      </dgm:prSet>
      <dgm:spPr/>
    </dgm:pt>
    <dgm:pt modelId="{C0F26D79-C334-4905-962D-82C36BBA91DC}" type="pres">
      <dgm:prSet presAssocID="{0C8F8E24-07C9-4406-B773-73BAE3FCCE33}" presName="desTx" presStyleLbl="alignAccFollowNode1" presStyleIdx="1" presStyleCnt="4">
        <dgm:presLayoutVars>
          <dgm:bulletEnabled val="1"/>
        </dgm:presLayoutVars>
      </dgm:prSet>
      <dgm:spPr/>
    </dgm:pt>
    <dgm:pt modelId="{1B06A429-A5D8-4B3B-948F-69632E43DE63}" type="pres">
      <dgm:prSet presAssocID="{6BEDCEE9-4052-4BC4-B7AD-9A50EAE38B71}" presName="space" presStyleCnt="0"/>
      <dgm:spPr/>
    </dgm:pt>
    <dgm:pt modelId="{D6C8B075-D96D-49E2-BFF2-37AD982CFE05}" type="pres">
      <dgm:prSet presAssocID="{82BD8D70-FEFE-49CD-93D5-C49AA1A7BE8C}" presName="composite" presStyleCnt="0"/>
      <dgm:spPr/>
    </dgm:pt>
    <dgm:pt modelId="{3A551BD6-E581-413D-8E9E-2D83C21ECBDF}" type="pres">
      <dgm:prSet presAssocID="{82BD8D70-FEFE-49CD-93D5-C49AA1A7BE8C}" presName="parTx" presStyleLbl="alignNode1" presStyleIdx="2" presStyleCnt="4">
        <dgm:presLayoutVars>
          <dgm:chMax val="0"/>
          <dgm:chPref val="0"/>
          <dgm:bulletEnabled val="1"/>
        </dgm:presLayoutVars>
      </dgm:prSet>
      <dgm:spPr/>
    </dgm:pt>
    <dgm:pt modelId="{11C503F0-DB23-45C6-BA6E-816DCE63DB07}" type="pres">
      <dgm:prSet presAssocID="{82BD8D70-FEFE-49CD-93D5-C49AA1A7BE8C}" presName="desTx" presStyleLbl="alignAccFollowNode1" presStyleIdx="2" presStyleCnt="4">
        <dgm:presLayoutVars>
          <dgm:bulletEnabled val="1"/>
        </dgm:presLayoutVars>
      </dgm:prSet>
      <dgm:spPr/>
    </dgm:pt>
    <dgm:pt modelId="{78D4AA85-FF2D-4087-8644-D12ACD85E927}" type="pres">
      <dgm:prSet presAssocID="{8BEC6D9F-4295-434A-9031-F47AA3C0E4E3}" presName="space" presStyleCnt="0"/>
      <dgm:spPr/>
    </dgm:pt>
    <dgm:pt modelId="{21C9F59E-A916-49A3-A09B-977A188423E6}" type="pres">
      <dgm:prSet presAssocID="{4E94D39A-61DE-44CA-A338-ABD33CDF2E7E}" presName="composite" presStyleCnt="0"/>
      <dgm:spPr/>
    </dgm:pt>
    <dgm:pt modelId="{5F758939-28E5-4902-ADB7-2BF6E5A7FBB2}" type="pres">
      <dgm:prSet presAssocID="{4E94D39A-61DE-44CA-A338-ABD33CDF2E7E}" presName="parTx" presStyleLbl="alignNode1" presStyleIdx="3" presStyleCnt="4">
        <dgm:presLayoutVars>
          <dgm:chMax val="0"/>
          <dgm:chPref val="0"/>
          <dgm:bulletEnabled val="1"/>
        </dgm:presLayoutVars>
      </dgm:prSet>
      <dgm:spPr/>
    </dgm:pt>
    <dgm:pt modelId="{2D18232D-E9F9-4F20-89F9-CA247CC78287}" type="pres">
      <dgm:prSet presAssocID="{4E94D39A-61DE-44CA-A338-ABD33CDF2E7E}" presName="desTx" presStyleLbl="alignAccFollowNode1" presStyleIdx="3" presStyleCnt="4">
        <dgm:presLayoutVars>
          <dgm:bulletEnabled val="1"/>
        </dgm:presLayoutVars>
      </dgm:prSet>
      <dgm:spPr/>
    </dgm:pt>
  </dgm:ptLst>
  <dgm:cxnLst>
    <dgm:cxn modelId="{1CE20A00-B422-4A9A-A650-B5400381DF62}" srcId="{82BD8D70-FEFE-49CD-93D5-C49AA1A7BE8C}" destId="{3BDBFE9D-D86A-4055-AFD0-765756DCB4BA}" srcOrd="0" destOrd="0" parTransId="{8791B343-800F-4D85-8A6B-61BFF23654CA}" sibTransId="{701B7D37-4BC4-435A-B3FB-9227CB75456F}"/>
    <dgm:cxn modelId="{D94B630B-A094-4FB3-9D99-8E92B76946D3}" type="presOf" srcId="{3E297647-015C-40B8-A59D-905829DAD428}" destId="{B7090DA2-896B-4393-8E34-3E1618E3B46C}" srcOrd="0" destOrd="5" presId="urn:microsoft.com/office/officeart/2005/8/layout/hList1"/>
    <dgm:cxn modelId="{95B9A40E-9216-407E-89EF-370A1690C792}" type="presOf" srcId="{B7CA534F-5781-41C2-AD6B-B28EFDA3E010}" destId="{C0F26D79-C334-4905-962D-82C36BBA91DC}" srcOrd="0" destOrd="0" presId="urn:microsoft.com/office/officeart/2005/8/layout/hList1"/>
    <dgm:cxn modelId="{C960B40F-D824-4F8C-BBEE-37D58C33C40C}" type="presOf" srcId="{EC003BAE-CB35-4DF2-95D0-4257B144D0A6}" destId="{2D18232D-E9F9-4F20-89F9-CA247CC78287}" srcOrd="0" destOrd="3" presId="urn:microsoft.com/office/officeart/2005/8/layout/hList1"/>
    <dgm:cxn modelId="{2ADAD817-D11B-4190-BE01-F51CBA9806C1}" type="presOf" srcId="{3DE85525-F8C2-48C4-A00E-48E215030395}" destId="{2D18232D-E9F9-4F20-89F9-CA247CC78287}" srcOrd="0" destOrd="4" presId="urn:microsoft.com/office/officeart/2005/8/layout/hList1"/>
    <dgm:cxn modelId="{0C451526-35C6-4194-8B0F-2FBD782A3C2B}" srcId="{82E8273D-1A67-40B1-B791-ACE687F7C4DD}" destId="{C104EF8C-BABE-4CFF-87DB-A68B1A9FDF79}" srcOrd="7" destOrd="0" parTransId="{AD098FCC-77B7-40EF-974E-AD95417CE9D5}" sibTransId="{552FF44A-090B-43BD-9260-18B066FFF4D2}"/>
    <dgm:cxn modelId="{D6FCB12B-9412-4690-9DEE-0AE650680FFF}" type="presOf" srcId="{0AA1A035-F4CB-4BA4-A2A5-35B0DCE43DC5}" destId="{C0F26D79-C334-4905-962D-82C36BBA91DC}" srcOrd="0" destOrd="3" presId="urn:microsoft.com/office/officeart/2005/8/layout/hList1"/>
    <dgm:cxn modelId="{CA890130-F631-4C8A-99C2-50031C59D773}" type="presOf" srcId="{4E94D39A-61DE-44CA-A338-ABD33CDF2E7E}" destId="{5F758939-28E5-4902-ADB7-2BF6E5A7FBB2}" srcOrd="0" destOrd="0" presId="urn:microsoft.com/office/officeart/2005/8/layout/hList1"/>
    <dgm:cxn modelId="{60C81830-C3BF-4DFD-BF46-1C3CF62B6937}" srcId="{0C8F8E24-07C9-4406-B773-73BAE3FCCE33}" destId="{B6D3BB01-F3BE-4026-A823-F9DFABC8578A}" srcOrd="2" destOrd="0" parTransId="{236DD259-2B6B-48C8-B7F9-0F1C7275FB0B}" sibTransId="{07467343-4726-4739-887D-CFBFE8A2AF22}"/>
    <dgm:cxn modelId="{6B278E33-E154-4DF3-A851-B15C78048B34}" type="presOf" srcId="{4FFC3456-7220-40E0-B918-660C46D651AB}" destId="{C0F26D79-C334-4905-962D-82C36BBA91DC}" srcOrd="0" destOrd="1" presId="urn:microsoft.com/office/officeart/2005/8/layout/hList1"/>
    <dgm:cxn modelId="{ABD76D5F-CE78-4EA6-A0A9-71CA2D2B6DE3}" srcId="{82BD8D70-FEFE-49CD-93D5-C49AA1A7BE8C}" destId="{CD143E46-5D31-4A16-8A4C-78FD66F46AC9}" srcOrd="1" destOrd="0" parTransId="{039CCB1F-194C-48D7-84B4-DCC6E0DCE0CC}" sibTransId="{758DB804-1E27-4235-B453-5CEAD0B25CA8}"/>
    <dgm:cxn modelId="{24E2ED41-74CA-40F1-94D9-041084527C3F}" srcId="{82E8273D-1A67-40B1-B791-ACE687F7C4DD}" destId="{59D6A714-7092-45D4-B0E4-6FA65EAD5725}" srcOrd="6" destOrd="0" parTransId="{DBA82279-B048-478D-AE5F-1F482670FDA1}" sibTransId="{E372CB65-ADE6-4EB2-B112-6454EB6318DE}"/>
    <dgm:cxn modelId="{48C62142-B8BF-4291-860A-87A7363C76C2}" type="presOf" srcId="{1D758F3C-1C45-43EA-9A7E-93FA46421F07}" destId="{2D18232D-E9F9-4F20-89F9-CA247CC78287}" srcOrd="0" destOrd="1" presId="urn:microsoft.com/office/officeart/2005/8/layout/hList1"/>
    <dgm:cxn modelId="{C65DA342-8434-4CBE-B127-1C63EA7C66CD}" srcId="{4E94D39A-61DE-44CA-A338-ABD33CDF2E7E}" destId="{EC003BAE-CB35-4DF2-95D0-4257B144D0A6}" srcOrd="3" destOrd="0" parTransId="{B14B54B4-1E60-4009-A0AB-996C434B8D09}" sibTransId="{4A7F97F2-C6E2-43F5-9D74-DBF5006B77E9}"/>
    <dgm:cxn modelId="{9447E267-2053-4317-9626-5FB09D80FEA4}" srcId="{B142E325-81A5-48AF-BC58-25E151A053D0}" destId="{82BD8D70-FEFE-49CD-93D5-C49AA1A7BE8C}" srcOrd="2" destOrd="0" parTransId="{E1FCC5C8-B401-4180-9F97-08ACCCB3ABF7}" sibTransId="{8BEC6D9F-4295-434A-9031-F47AA3C0E4E3}"/>
    <dgm:cxn modelId="{BF2FAB6F-BF1C-44CC-B55A-05481C54AB9B}" srcId="{4E94D39A-61DE-44CA-A338-ABD33CDF2E7E}" destId="{1D758F3C-1C45-43EA-9A7E-93FA46421F07}" srcOrd="1" destOrd="0" parTransId="{DF64BA6E-4A7F-4938-BB24-283479231E64}" sibTransId="{679569E9-C3AA-4400-90EC-3828361751B2}"/>
    <dgm:cxn modelId="{E99D6C50-6BA1-4CA1-B50B-EC97B066B2DE}" srcId="{4E94D39A-61DE-44CA-A338-ABD33CDF2E7E}" destId="{3DE85525-F8C2-48C4-A00E-48E215030395}" srcOrd="4" destOrd="0" parTransId="{5C6932AE-3E2A-4B1E-8E99-E993DF606B5F}" sibTransId="{6E10AE35-E38E-4397-A7D1-D97985270FED}"/>
    <dgm:cxn modelId="{E34E3272-01A1-40D6-B2D3-AFB149E58280}" srcId="{82E8273D-1A67-40B1-B791-ACE687F7C4DD}" destId="{2976B4B6-D5CC-4D41-84E9-03A039F09A7A}" srcOrd="4" destOrd="0" parTransId="{E09AB902-83B7-4596-B0B4-5C4B58D88B94}" sibTransId="{E7C8E2CB-1F23-4CEE-8306-4D8A694B9497}"/>
    <dgm:cxn modelId="{7CBD1A53-9845-4DE6-911F-187FA45B8456}" type="presOf" srcId="{59D6A714-7092-45D4-B0E4-6FA65EAD5725}" destId="{B7090DA2-896B-4393-8E34-3E1618E3B46C}" srcOrd="0" destOrd="6" presId="urn:microsoft.com/office/officeart/2005/8/layout/hList1"/>
    <dgm:cxn modelId="{5D7B0954-1B6E-4E89-86D8-EE76619D65D2}" srcId="{82E8273D-1A67-40B1-B791-ACE687F7C4DD}" destId="{1D6452DB-290F-4604-8E5B-4004F67D7288}" srcOrd="2" destOrd="0" parTransId="{65DDD487-03D6-4AC0-AFFF-CAFF2514DC0C}" sibTransId="{31B55A13-D208-433E-A117-A8BFA76FCE92}"/>
    <dgm:cxn modelId="{296A3476-078F-44DD-BD44-39D6132AB796}" type="presOf" srcId="{82E8273D-1A67-40B1-B791-ACE687F7C4DD}" destId="{39668583-09C7-4557-9AC0-C23DE2CC0574}" srcOrd="0" destOrd="0" presId="urn:microsoft.com/office/officeart/2005/8/layout/hList1"/>
    <dgm:cxn modelId="{BB37D17A-5ABF-4E8B-B7D2-F8D6342EA973}" srcId="{82E8273D-1A67-40B1-B791-ACE687F7C4DD}" destId="{33488627-5E17-4E36-ADD3-4C3A4F096773}" srcOrd="0" destOrd="0" parTransId="{CD2DDC9E-E75D-428D-AB7C-FDBCBB2F2549}" sibTransId="{D7D54928-91E4-4FA2-A8AE-F726099FA443}"/>
    <dgm:cxn modelId="{4FD37180-A1A3-46A2-B7CC-C0B30312CE00}" srcId="{0C8F8E24-07C9-4406-B773-73BAE3FCCE33}" destId="{B7CA534F-5781-41C2-AD6B-B28EFDA3E010}" srcOrd="0" destOrd="0" parTransId="{D7EA7BAE-245C-4F3B-B2D9-F4FAD936FCD2}" sibTransId="{C19ACD03-E500-4AEA-8E03-1C96D27C6674}"/>
    <dgm:cxn modelId="{419D2F8B-05DA-4C4E-A8C4-B882AA1C086E}" type="presOf" srcId="{B6D3BB01-F3BE-4026-A823-F9DFABC8578A}" destId="{C0F26D79-C334-4905-962D-82C36BBA91DC}" srcOrd="0" destOrd="2" presId="urn:microsoft.com/office/officeart/2005/8/layout/hList1"/>
    <dgm:cxn modelId="{4C0A218D-C47B-461A-A6EE-227518CF020B}" type="presOf" srcId="{33488627-5E17-4E36-ADD3-4C3A4F096773}" destId="{B7090DA2-896B-4393-8E34-3E1618E3B46C}" srcOrd="0" destOrd="0" presId="urn:microsoft.com/office/officeart/2005/8/layout/hList1"/>
    <dgm:cxn modelId="{225F308D-A848-4243-AB96-FC1AF8B3D15A}" type="presOf" srcId="{3E2E24E0-34E7-4D03-A5F3-B206C5D387C6}" destId="{B7090DA2-896B-4393-8E34-3E1618E3B46C}" srcOrd="0" destOrd="1" presId="urn:microsoft.com/office/officeart/2005/8/layout/hList1"/>
    <dgm:cxn modelId="{85B9EA91-EDC2-41D8-BE45-AE48CB74CF36}" srcId="{0C8F8E24-07C9-4406-B773-73BAE3FCCE33}" destId="{4FFC3456-7220-40E0-B918-660C46D651AB}" srcOrd="1" destOrd="0" parTransId="{230438C8-E9FF-4061-80F7-E34A711374F0}" sibTransId="{D5E215D7-4B81-41BD-9597-EA8570F0AA9F}"/>
    <dgm:cxn modelId="{A3D4F693-3110-42B9-BC7D-6EF2595D0BB7}" type="presOf" srcId="{0C8F8E24-07C9-4406-B773-73BAE3FCCE33}" destId="{86B73791-869B-4EA8-9F68-F57C82258A6A}" srcOrd="0" destOrd="0" presId="urn:microsoft.com/office/officeart/2005/8/layout/hList1"/>
    <dgm:cxn modelId="{8AF1329D-A33C-40C8-81F5-5335FCA32FB3}" type="presOf" srcId="{1D6452DB-290F-4604-8E5B-4004F67D7288}" destId="{B7090DA2-896B-4393-8E34-3E1618E3B46C}" srcOrd="0" destOrd="2" presId="urn:microsoft.com/office/officeart/2005/8/layout/hList1"/>
    <dgm:cxn modelId="{3C3880A0-0DE8-415A-9BAC-BC57434F9E7E}" type="presOf" srcId="{2976B4B6-D5CC-4D41-84E9-03A039F09A7A}" destId="{B7090DA2-896B-4393-8E34-3E1618E3B46C}" srcOrd="0" destOrd="4" presId="urn:microsoft.com/office/officeart/2005/8/layout/hList1"/>
    <dgm:cxn modelId="{EC86D6A8-58DC-415E-9699-720EB74CA198}" type="presOf" srcId="{C49B8D91-1410-4C6A-AE71-D40115BCFB88}" destId="{2D18232D-E9F9-4F20-89F9-CA247CC78287}" srcOrd="0" destOrd="2" presId="urn:microsoft.com/office/officeart/2005/8/layout/hList1"/>
    <dgm:cxn modelId="{7D0BA5A9-104F-45B5-A720-B7B7D343A42D}" type="presOf" srcId="{D624443A-025D-443B-BA25-457ECF307A49}" destId="{2D18232D-E9F9-4F20-89F9-CA247CC78287}" srcOrd="0" destOrd="0" presId="urn:microsoft.com/office/officeart/2005/8/layout/hList1"/>
    <dgm:cxn modelId="{67A44FAF-6D77-49B9-ABF1-E00F72194D73}" srcId="{82E8273D-1A67-40B1-B791-ACE687F7C4DD}" destId="{3E297647-015C-40B8-A59D-905829DAD428}" srcOrd="5" destOrd="0" parTransId="{7901E51F-0BD6-4192-96D2-6919B6DD67A7}" sibTransId="{5CC68678-2063-4823-9D45-5DB5723BDD5A}"/>
    <dgm:cxn modelId="{17EF46BB-E5EB-48BA-8AE3-E6E6E6AB0211}" srcId="{B142E325-81A5-48AF-BC58-25E151A053D0}" destId="{0C8F8E24-07C9-4406-B773-73BAE3FCCE33}" srcOrd="1" destOrd="0" parTransId="{52FA3E2C-DC74-478B-ABFF-1DD2B8539B26}" sibTransId="{6BEDCEE9-4052-4BC4-B7AD-9A50EAE38B71}"/>
    <dgm:cxn modelId="{B97A12C3-268E-4153-A5CE-61D523999EF9}" srcId="{4E94D39A-61DE-44CA-A338-ABD33CDF2E7E}" destId="{D624443A-025D-443B-BA25-457ECF307A49}" srcOrd="0" destOrd="0" parTransId="{AED556E0-4D6B-4F47-AAA7-174068A909B9}" sibTransId="{D712CFD5-1B92-4E2D-A9A1-7FD67C6D098C}"/>
    <dgm:cxn modelId="{5A5993C6-1B1A-4343-9669-C3839306EE0E}" type="presOf" srcId="{5AB7BEB9-B333-4EFD-AF70-1023D2A1AEEE}" destId="{B7090DA2-896B-4393-8E34-3E1618E3B46C}" srcOrd="0" destOrd="3" presId="urn:microsoft.com/office/officeart/2005/8/layout/hList1"/>
    <dgm:cxn modelId="{F73B9BC6-4D41-413B-870C-CC1CF2A5E575}" srcId="{82E8273D-1A67-40B1-B791-ACE687F7C4DD}" destId="{5AB7BEB9-B333-4EFD-AF70-1023D2A1AEEE}" srcOrd="3" destOrd="0" parTransId="{53D2FF32-0FC8-4FAA-9A89-37531B355D43}" sibTransId="{DC21B649-0383-4708-80CA-B85DAABD19AA}"/>
    <dgm:cxn modelId="{C8D187C8-12E6-40DE-955D-D007ABF119DE}" srcId="{82E8273D-1A67-40B1-B791-ACE687F7C4DD}" destId="{3E2E24E0-34E7-4D03-A5F3-B206C5D387C6}" srcOrd="1" destOrd="0" parTransId="{29A82CC5-FFE4-42EB-B5DA-66BE155F822D}" sibTransId="{A2EC5C2A-080C-4866-BBF3-65BD8481883B}"/>
    <dgm:cxn modelId="{549C3CD2-898C-40D5-AFDC-CE111E3B364F}" srcId="{0C8F8E24-07C9-4406-B773-73BAE3FCCE33}" destId="{0AA1A035-F4CB-4BA4-A2A5-35B0DCE43DC5}" srcOrd="3" destOrd="0" parTransId="{93DAD971-CF2F-4970-AA99-14C3301B8FA0}" sibTransId="{273D8738-E033-4885-AD49-314E66AA318B}"/>
    <dgm:cxn modelId="{B6EE9FD2-AE39-4398-AF04-D7E4A70F685F}" srcId="{B142E325-81A5-48AF-BC58-25E151A053D0}" destId="{82E8273D-1A67-40B1-B791-ACE687F7C4DD}" srcOrd="0" destOrd="0" parTransId="{387DD9F9-CD37-4F92-96FA-BFC4ED1197AF}" sibTransId="{AFD62921-1787-4337-9D4C-83DBD26A2B4A}"/>
    <dgm:cxn modelId="{24817FD4-8F0B-4779-BE83-8F561948CCD8}" type="presOf" srcId="{CD143E46-5D31-4A16-8A4C-78FD66F46AC9}" destId="{11C503F0-DB23-45C6-BA6E-816DCE63DB07}" srcOrd="0" destOrd="1" presId="urn:microsoft.com/office/officeart/2005/8/layout/hList1"/>
    <dgm:cxn modelId="{A2DEB0DC-48DC-4BBD-ABFB-C78608450260}" type="presOf" srcId="{3BDBFE9D-D86A-4055-AFD0-765756DCB4BA}" destId="{11C503F0-DB23-45C6-BA6E-816DCE63DB07}" srcOrd="0" destOrd="0" presId="urn:microsoft.com/office/officeart/2005/8/layout/hList1"/>
    <dgm:cxn modelId="{FEDB6CE0-96F6-4AC6-8627-EF80862AA90D}" type="presOf" srcId="{B142E325-81A5-48AF-BC58-25E151A053D0}" destId="{40C06F72-BFDE-4F5F-A0C0-7D5CAAE6D826}" srcOrd="0" destOrd="0" presId="urn:microsoft.com/office/officeart/2005/8/layout/hList1"/>
    <dgm:cxn modelId="{332F9BEA-DC29-4D9A-8C56-1B370096D581}" srcId="{4E94D39A-61DE-44CA-A338-ABD33CDF2E7E}" destId="{C49B8D91-1410-4C6A-AE71-D40115BCFB88}" srcOrd="2" destOrd="0" parTransId="{A63F5448-AE4C-462A-B099-B48087E2372D}" sibTransId="{0F542197-5D14-4104-82D5-92C1389238CF}"/>
    <dgm:cxn modelId="{121E14EC-6FE5-489C-9641-F324D2F5D060}" type="presOf" srcId="{C104EF8C-BABE-4CFF-87DB-A68B1A9FDF79}" destId="{B7090DA2-896B-4393-8E34-3E1618E3B46C}" srcOrd="0" destOrd="7" presId="urn:microsoft.com/office/officeart/2005/8/layout/hList1"/>
    <dgm:cxn modelId="{76F15DF1-FA61-49D0-86E5-E4FBB7C670F2}" srcId="{B142E325-81A5-48AF-BC58-25E151A053D0}" destId="{4E94D39A-61DE-44CA-A338-ABD33CDF2E7E}" srcOrd="3" destOrd="0" parTransId="{CDAD748D-F769-448B-8745-1F29B58829E9}" sibTransId="{38A1BA48-9A6F-4288-853B-D0BBF8FF747B}"/>
    <dgm:cxn modelId="{C7BC2AF2-115C-41AE-B389-224490634FE1}" type="presOf" srcId="{82BD8D70-FEFE-49CD-93D5-C49AA1A7BE8C}" destId="{3A551BD6-E581-413D-8E9E-2D83C21ECBDF}" srcOrd="0" destOrd="0" presId="urn:microsoft.com/office/officeart/2005/8/layout/hList1"/>
    <dgm:cxn modelId="{0A19F45D-1EAC-4435-A378-A71FAD398163}" type="presParOf" srcId="{40C06F72-BFDE-4F5F-A0C0-7D5CAAE6D826}" destId="{8F8B78CA-6F5E-470C-8D1C-E8BECEB9AF05}" srcOrd="0" destOrd="0" presId="urn:microsoft.com/office/officeart/2005/8/layout/hList1"/>
    <dgm:cxn modelId="{59D5EC5C-2DE1-4399-86B6-734EB88BEC03}" type="presParOf" srcId="{8F8B78CA-6F5E-470C-8D1C-E8BECEB9AF05}" destId="{39668583-09C7-4557-9AC0-C23DE2CC0574}" srcOrd="0" destOrd="0" presId="urn:microsoft.com/office/officeart/2005/8/layout/hList1"/>
    <dgm:cxn modelId="{B2F3EBD3-830B-4380-BAFF-6FE4B77F7168}" type="presParOf" srcId="{8F8B78CA-6F5E-470C-8D1C-E8BECEB9AF05}" destId="{B7090DA2-896B-4393-8E34-3E1618E3B46C}" srcOrd="1" destOrd="0" presId="urn:microsoft.com/office/officeart/2005/8/layout/hList1"/>
    <dgm:cxn modelId="{FFE5231E-C617-47E2-8490-A6AE395533CA}" type="presParOf" srcId="{40C06F72-BFDE-4F5F-A0C0-7D5CAAE6D826}" destId="{B712E5F9-663A-4324-8308-E03022AD6176}" srcOrd="1" destOrd="0" presId="urn:microsoft.com/office/officeart/2005/8/layout/hList1"/>
    <dgm:cxn modelId="{15F9AEA3-523C-4505-AA3B-06CD8627AAAC}" type="presParOf" srcId="{40C06F72-BFDE-4F5F-A0C0-7D5CAAE6D826}" destId="{8B2B3A57-DAF7-4372-B6DB-B7BC61041ED8}" srcOrd="2" destOrd="0" presId="urn:microsoft.com/office/officeart/2005/8/layout/hList1"/>
    <dgm:cxn modelId="{AFF3F527-5387-4DD6-8063-481759E552E7}" type="presParOf" srcId="{8B2B3A57-DAF7-4372-B6DB-B7BC61041ED8}" destId="{86B73791-869B-4EA8-9F68-F57C82258A6A}" srcOrd="0" destOrd="0" presId="urn:microsoft.com/office/officeart/2005/8/layout/hList1"/>
    <dgm:cxn modelId="{539E1CEE-C65D-4D32-8F31-CFF403B91C11}" type="presParOf" srcId="{8B2B3A57-DAF7-4372-B6DB-B7BC61041ED8}" destId="{C0F26D79-C334-4905-962D-82C36BBA91DC}" srcOrd="1" destOrd="0" presId="urn:microsoft.com/office/officeart/2005/8/layout/hList1"/>
    <dgm:cxn modelId="{DEF5AA88-3447-4486-975C-ADECBBA3414F}" type="presParOf" srcId="{40C06F72-BFDE-4F5F-A0C0-7D5CAAE6D826}" destId="{1B06A429-A5D8-4B3B-948F-69632E43DE63}" srcOrd="3" destOrd="0" presId="urn:microsoft.com/office/officeart/2005/8/layout/hList1"/>
    <dgm:cxn modelId="{370E890B-3011-4438-AD28-6CF84E3D8119}" type="presParOf" srcId="{40C06F72-BFDE-4F5F-A0C0-7D5CAAE6D826}" destId="{D6C8B075-D96D-49E2-BFF2-37AD982CFE05}" srcOrd="4" destOrd="0" presId="urn:microsoft.com/office/officeart/2005/8/layout/hList1"/>
    <dgm:cxn modelId="{11364D8B-9362-4465-8BB1-A1BD3B4A7B34}" type="presParOf" srcId="{D6C8B075-D96D-49E2-BFF2-37AD982CFE05}" destId="{3A551BD6-E581-413D-8E9E-2D83C21ECBDF}" srcOrd="0" destOrd="0" presId="urn:microsoft.com/office/officeart/2005/8/layout/hList1"/>
    <dgm:cxn modelId="{BC136981-04D2-4E3F-94B4-33C97375E64B}" type="presParOf" srcId="{D6C8B075-D96D-49E2-BFF2-37AD982CFE05}" destId="{11C503F0-DB23-45C6-BA6E-816DCE63DB07}" srcOrd="1" destOrd="0" presId="urn:microsoft.com/office/officeart/2005/8/layout/hList1"/>
    <dgm:cxn modelId="{1584E4F9-62D8-4E23-9F67-92A5A9FDD61F}" type="presParOf" srcId="{40C06F72-BFDE-4F5F-A0C0-7D5CAAE6D826}" destId="{78D4AA85-FF2D-4087-8644-D12ACD85E927}" srcOrd="5" destOrd="0" presId="urn:microsoft.com/office/officeart/2005/8/layout/hList1"/>
    <dgm:cxn modelId="{12509DDB-1CAE-4F46-9F6A-E90BAFE0FC0E}" type="presParOf" srcId="{40C06F72-BFDE-4F5F-A0C0-7D5CAAE6D826}" destId="{21C9F59E-A916-49A3-A09B-977A188423E6}" srcOrd="6" destOrd="0" presId="urn:microsoft.com/office/officeart/2005/8/layout/hList1"/>
    <dgm:cxn modelId="{97EE6D0D-673B-4580-9FAE-2C4FCB1DA8F6}" type="presParOf" srcId="{21C9F59E-A916-49A3-A09B-977A188423E6}" destId="{5F758939-28E5-4902-ADB7-2BF6E5A7FBB2}" srcOrd="0" destOrd="0" presId="urn:microsoft.com/office/officeart/2005/8/layout/hList1"/>
    <dgm:cxn modelId="{D886C957-0DC9-47DF-8D88-4C7C2260D795}" type="presParOf" srcId="{21C9F59E-A916-49A3-A09B-977A188423E6}" destId="{2D18232D-E9F9-4F20-89F9-CA247CC78287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34E69BA-E7B9-4537-8F97-A9C5E31B1271}">
      <dsp:nvSpPr>
        <dsp:cNvPr id="0" name=""/>
        <dsp:cNvSpPr/>
      </dsp:nvSpPr>
      <dsp:spPr>
        <a:xfrm>
          <a:off x="644182" y="2213"/>
          <a:ext cx="1781056" cy="1068633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Algorithm for Decision-Making</a:t>
          </a:r>
        </a:p>
      </dsp:txBody>
      <dsp:txXfrm>
        <a:off x="644182" y="2213"/>
        <a:ext cx="1781056" cy="1068633"/>
      </dsp:txXfrm>
    </dsp:sp>
    <dsp:sp modelId="{D5CC0221-F420-482A-BFF0-548F3B6987AC}">
      <dsp:nvSpPr>
        <dsp:cNvPr id="0" name=""/>
        <dsp:cNvSpPr/>
      </dsp:nvSpPr>
      <dsp:spPr>
        <a:xfrm>
          <a:off x="2603344" y="2213"/>
          <a:ext cx="1781056" cy="1068633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/>
            <a:t>Patient Education Materials</a:t>
          </a:r>
        </a:p>
      </dsp:txBody>
      <dsp:txXfrm>
        <a:off x="2603344" y="2213"/>
        <a:ext cx="1781056" cy="1068633"/>
      </dsp:txXfrm>
    </dsp:sp>
    <dsp:sp modelId="{53C58145-61F1-4A91-BE04-62E6DAE3B8C5}">
      <dsp:nvSpPr>
        <dsp:cNvPr id="0" name=""/>
        <dsp:cNvSpPr/>
      </dsp:nvSpPr>
      <dsp:spPr>
        <a:xfrm>
          <a:off x="4562506" y="2213"/>
          <a:ext cx="1781056" cy="1068633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/>
            <a:t>Provider Education Materials</a:t>
          </a:r>
        </a:p>
      </dsp:txBody>
      <dsp:txXfrm>
        <a:off x="4562506" y="2213"/>
        <a:ext cx="1781056" cy="1068633"/>
      </dsp:txXfrm>
    </dsp:sp>
    <dsp:sp modelId="{B31F45F1-D552-4CED-ACA3-C383BD65DC99}">
      <dsp:nvSpPr>
        <dsp:cNvPr id="0" name=""/>
        <dsp:cNvSpPr/>
      </dsp:nvSpPr>
      <dsp:spPr>
        <a:xfrm>
          <a:off x="1623763" y="1248953"/>
          <a:ext cx="1781056" cy="1068633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/>
            <a:t>Screening and Assessment Tools</a:t>
          </a:r>
        </a:p>
      </dsp:txBody>
      <dsp:txXfrm>
        <a:off x="1623763" y="1248953"/>
        <a:ext cx="1781056" cy="1068633"/>
      </dsp:txXfrm>
    </dsp:sp>
    <dsp:sp modelId="{4030FD50-D846-4B08-8A6F-E6AD5F86FA2B}">
      <dsp:nvSpPr>
        <dsp:cNvPr id="0" name=""/>
        <dsp:cNvSpPr/>
      </dsp:nvSpPr>
      <dsp:spPr>
        <a:xfrm>
          <a:off x="3582925" y="1248953"/>
          <a:ext cx="1781056" cy="1068633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/>
            <a:t>Implementation Strategies</a:t>
          </a:r>
        </a:p>
      </dsp:txBody>
      <dsp:txXfrm>
        <a:off x="3582925" y="1248953"/>
        <a:ext cx="1781056" cy="106863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4150253-37AA-48D6-935C-B513D23099F9}">
      <dsp:nvSpPr>
        <dsp:cNvPr id="0" name=""/>
        <dsp:cNvSpPr/>
      </dsp:nvSpPr>
      <dsp:spPr>
        <a:xfrm>
          <a:off x="0" y="111282"/>
          <a:ext cx="8692895" cy="1458404"/>
        </a:xfrm>
        <a:prstGeom prst="roundRect">
          <a:avLst>
            <a:gd name="adj" fmla="val 10000"/>
          </a:avLst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01ABC01-E367-4FAE-A7DE-BBEA9AD7C187}">
      <dsp:nvSpPr>
        <dsp:cNvPr id="0" name=""/>
        <dsp:cNvSpPr/>
      </dsp:nvSpPr>
      <dsp:spPr>
        <a:xfrm>
          <a:off x="265056" y="156195"/>
          <a:ext cx="1484787" cy="1269266"/>
        </a:xfrm>
        <a:prstGeom prst="roundRect">
          <a:avLst>
            <a:gd name="adj" fmla="val 10000"/>
          </a:avLst>
        </a:prstGeom>
        <a:blipFill dpi="0" rotWithShape="1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 l="-1000" r="-1000"/>
          </a:stretch>
        </a:blip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A800783-C661-4FB1-B98C-D05B58D9EE0C}">
      <dsp:nvSpPr>
        <dsp:cNvPr id="0" name=""/>
        <dsp:cNvSpPr/>
      </dsp:nvSpPr>
      <dsp:spPr>
        <a:xfrm rot="10800000">
          <a:off x="265056" y="1507077"/>
          <a:ext cx="1484787" cy="2413763"/>
        </a:xfrm>
        <a:prstGeom prst="round2SameRect">
          <a:avLst>
            <a:gd name="adj1" fmla="val 10500"/>
            <a:gd name="adj2" fmla="val 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t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1" kern="1200">
              <a:solidFill>
                <a:schemeClr val="tx1"/>
              </a:solidFill>
            </a:rPr>
            <a:t>Provider Beliefs and Practice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kern="1200" dirty="0">
              <a:solidFill>
                <a:schemeClr val="tx1"/>
              </a:solidFill>
            </a:rPr>
            <a:t>Enhance awareness of importance of falls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kern="1200" dirty="0">
              <a:solidFill>
                <a:schemeClr val="tx1"/>
              </a:solidFill>
            </a:rPr>
            <a:t>Address fragmented services and challenges with care coordination</a:t>
          </a:r>
        </a:p>
      </dsp:txBody>
      <dsp:txXfrm rot="10800000">
        <a:off x="310718" y="1507077"/>
        <a:ext cx="1393463" cy="2368101"/>
      </dsp:txXfrm>
    </dsp:sp>
    <dsp:sp modelId="{A9BC4D75-4EC5-4F14-9DA5-E723EBF71CF9}">
      <dsp:nvSpPr>
        <dsp:cNvPr id="0" name=""/>
        <dsp:cNvSpPr/>
      </dsp:nvSpPr>
      <dsp:spPr>
        <a:xfrm>
          <a:off x="1946028" y="132346"/>
          <a:ext cx="1484787" cy="1269266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 l="-1000" r="-1000"/>
          </a:stretch>
        </a:blip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0D1B142-F9A4-4B8A-BDA9-C1FAB088FA26}">
      <dsp:nvSpPr>
        <dsp:cNvPr id="0" name=""/>
        <dsp:cNvSpPr/>
      </dsp:nvSpPr>
      <dsp:spPr>
        <a:xfrm rot="10800000">
          <a:off x="1898322" y="1507077"/>
          <a:ext cx="1484787" cy="2413763"/>
        </a:xfrm>
        <a:prstGeom prst="round2SameRect">
          <a:avLst>
            <a:gd name="adj1" fmla="val 10500"/>
            <a:gd name="adj2" fmla="val 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t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1" kern="1200" dirty="0"/>
            <a:t>Knowledge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kern="1200" dirty="0"/>
            <a:t>Information about how to manage fall risk 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kern="1200" dirty="0"/>
            <a:t>Increase awareness of clinical guidelines</a:t>
          </a:r>
        </a:p>
      </dsp:txBody>
      <dsp:txXfrm rot="10800000">
        <a:off x="1943984" y="1507077"/>
        <a:ext cx="1393463" cy="2368101"/>
      </dsp:txXfrm>
    </dsp:sp>
    <dsp:sp modelId="{FB02BF58-6A16-4D24-84D0-0AF973F05470}">
      <dsp:nvSpPr>
        <dsp:cNvPr id="0" name=""/>
        <dsp:cNvSpPr/>
      </dsp:nvSpPr>
      <dsp:spPr>
        <a:xfrm>
          <a:off x="3531588" y="156195"/>
          <a:ext cx="1484787" cy="1269266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 l="-1000" r="-1000"/>
          </a:stretch>
        </a:blip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014BB64-090E-4AD2-89E3-3BED32137DB6}">
      <dsp:nvSpPr>
        <dsp:cNvPr id="0" name=""/>
        <dsp:cNvSpPr/>
      </dsp:nvSpPr>
      <dsp:spPr>
        <a:xfrm rot="10800000">
          <a:off x="3531588" y="1507077"/>
          <a:ext cx="1484787" cy="2413763"/>
        </a:xfrm>
        <a:prstGeom prst="round2SameRect">
          <a:avLst>
            <a:gd name="adj1" fmla="val 10500"/>
            <a:gd name="adj2" fmla="val 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t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1" kern="1200"/>
            <a:t>Time Constraints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kern="1200"/>
            <a:t>High volume of patients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kern="1200" dirty="0"/>
            <a:t>Too much to address within a single appointment</a:t>
          </a:r>
        </a:p>
      </dsp:txBody>
      <dsp:txXfrm rot="10800000">
        <a:off x="3577250" y="1507077"/>
        <a:ext cx="1393463" cy="2368101"/>
      </dsp:txXfrm>
    </dsp:sp>
    <dsp:sp modelId="{6188E1D9-5C48-4160-8F19-908ED8B774D3}">
      <dsp:nvSpPr>
        <dsp:cNvPr id="0" name=""/>
        <dsp:cNvSpPr/>
      </dsp:nvSpPr>
      <dsp:spPr>
        <a:xfrm>
          <a:off x="5237319" y="156195"/>
          <a:ext cx="1484787" cy="1269266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 l="-1000" r="-1000"/>
          </a:stretch>
        </a:blip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0A78D82-E384-44D9-A204-5AD8E78EA4D3}">
      <dsp:nvSpPr>
        <dsp:cNvPr id="0" name=""/>
        <dsp:cNvSpPr/>
      </dsp:nvSpPr>
      <dsp:spPr>
        <a:xfrm rot="10800000">
          <a:off x="5164854" y="1507077"/>
          <a:ext cx="1629717" cy="2413763"/>
        </a:xfrm>
        <a:prstGeom prst="round2SameRect">
          <a:avLst>
            <a:gd name="adj1" fmla="val 10500"/>
            <a:gd name="adj2" fmla="val 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t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1" kern="1200"/>
            <a:t>Patient Engagement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kern="1200"/>
            <a:t>Stigma of falls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kern="1200" dirty="0"/>
            <a:t>Lack of awareness falls are a medical issue</a:t>
          </a:r>
        </a:p>
      </dsp:txBody>
      <dsp:txXfrm rot="10800000">
        <a:off x="5214973" y="1507077"/>
        <a:ext cx="1529479" cy="2363644"/>
      </dsp:txXfrm>
    </dsp:sp>
    <dsp:sp modelId="{EDBF7C45-2B79-49DD-8C4B-DAA95CD7DBCD}">
      <dsp:nvSpPr>
        <dsp:cNvPr id="0" name=""/>
        <dsp:cNvSpPr/>
      </dsp:nvSpPr>
      <dsp:spPr>
        <a:xfrm>
          <a:off x="6943051" y="156195"/>
          <a:ext cx="1484787" cy="1269266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 l="-1000" r="-1000"/>
          </a:stretch>
        </a:blip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05C9FEA-7426-4393-A70E-5B31BA034458}">
      <dsp:nvSpPr>
        <dsp:cNvPr id="0" name=""/>
        <dsp:cNvSpPr/>
      </dsp:nvSpPr>
      <dsp:spPr>
        <a:xfrm rot="10800000">
          <a:off x="6943051" y="1507077"/>
          <a:ext cx="1484787" cy="2413763"/>
        </a:xfrm>
        <a:prstGeom prst="round2SameRect">
          <a:avLst>
            <a:gd name="adj1" fmla="val 10500"/>
            <a:gd name="adj2" fmla="val 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t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1" kern="1200"/>
            <a:t>Financial Factors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kern="1200" dirty="0"/>
            <a:t>Inadequate reimbursement given the time required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kern="1200" dirty="0"/>
            <a:t>Direct and indirect costs of interventions</a:t>
          </a:r>
        </a:p>
      </dsp:txBody>
      <dsp:txXfrm rot="10800000">
        <a:off x="6988713" y="1507077"/>
        <a:ext cx="1393463" cy="2368101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E1CB6B4-3A5C-4A4D-9575-CFA0B979DECD}">
      <dsp:nvSpPr>
        <dsp:cNvPr id="0" name=""/>
        <dsp:cNvSpPr/>
      </dsp:nvSpPr>
      <dsp:spPr>
        <a:xfrm>
          <a:off x="3928" y="292050"/>
          <a:ext cx="1869448" cy="1288049"/>
        </a:xfrm>
        <a:prstGeom prst="roundRect">
          <a:avLst/>
        </a:prstGeom>
        <a:blipFill dpi="0" rotWithShape="1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 l="11723" t="-5511" r="11723" b="-5511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4DCE709-319C-4EA7-9079-2F9B84E8D823}">
      <dsp:nvSpPr>
        <dsp:cNvPr id="0" name=""/>
        <dsp:cNvSpPr/>
      </dsp:nvSpPr>
      <dsp:spPr>
        <a:xfrm>
          <a:off x="3928" y="1475844"/>
          <a:ext cx="1869448" cy="196440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99568" rIns="99568" bIns="0" numCol="1" spcCol="1270" anchor="t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>
              <a:latin typeface="Arial" panose="020B0604020202020204" pitchFamily="34" charset="0"/>
              <a:cs typeface="Arial" panose="020B0604020202020204" pitchFamily="34" charset="0"/>
            </a:rPr>
            <a:t>On-demand education</a:t>
          </a:r>
          <a:r>
            <a:rPr lang="en-US" sz="1400" kern="1200">
              <a:latin typeface="Arial" panose="020B0604020202020204" pitchFamily="34" charset="0"/>
              <a:cs typeface="Arial" panose="020B0604020202020204" pitchFamily="34" charset="0"/>
            </a:rPr>
            <a:t> 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>
              <a:latin typeface="Arial" panose="020B0604020202020204" pitchFamily="34" charset="0"/>
              <a:cs typeface="Arial" panose="020B0604020202020204" pitchFamily="34" charset="0"/>
            </a:rPr>
            <a:t>regarding fall risk management activities </a:t>
          </a:r>
          <a:r>
            <a:rPr lang="en-US" sz="1400" b="0" kern="1200">
              <a:latin typeface="Arial" panose="020B0604020202020204" pitchFamily="34" charset="0"/>
              <a:cs typeface="Arial" panose="020B0604020202020204" pitchFamily="34" charset="0"/>
            </a:rPr>
            <a:t>and implementation strategies</a:t>
          </a:r>
          <a:endParaRPr lang="en-US" sz="14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928" y="1475844"/>
        <a:ext cx="1869448" cy="1964405"/>
      </dsp:txXfrm>
    </dsp:sp>
    <dsp:sp modelId="{EC253BE4-DCEF-45CD-A6E3-4A6008A2E98C}">
      <dsp:nvSpPr>
        <dsp:cNvPr id="0" name=""/>
        <dsp:cNvSpPr/>
      </dsp:nvSpPr>
      <dsp:spPr>
        <a:xfrm>
          <a:off x="2060400" y="292050"/>
          <a:ext cx="1869448" cy="1288049"/>
        </a:xfrm>
        <a:prstGeom prst="roundRect">
          <a:avLst/>
        </a:prstGeom>
        <a:blipFill dpi="0" rotWithShape="1"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 l="2155" t="-9213" r="2155" b="-9213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8ED2998-D74C-427D-8E97-5E12B09DB47E}">
      <dsp:nvSpPr>
        <dsp:cNvPr id="0" name=""/>
        <dsp:cNvSpPr/>
      </dsp:nvSpPr>
      <dsp:spPr>
        <a:xfrm>
          <a:off x="2060400" y="1475844"/>
          <a:ext cx="1869448" cy="196440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99568" rIns="99568" bIns="0" numCol="1" spcCol="1270" anchor="t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>
              <a:latin typeface="Arial" panose="020B0604020202020204" pitchFamily="34" charset="0"/>
              <a:cs typeface="Arial" panose="020B0604020202020204" pitchFamily="34" charset="0"/>
            </a:rPr>
            <a:t>Improvement tools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>
              <a:latin typeface="Arial" panose="020B0604020202020204" pitchFamily="34" charset="0"/>
              <a:cs typeface="Arial" panose="020B0604020202020204" pitchFamily="34" charset="0"/>
            </a:rPr>
            <a:t>to establish clinic specific goals, identify measures, run tests of change, and support implementation into practice</a:t>
          </a:r>
          <a:endParaRPr lang="en-US" sz="14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060400" y="1475844"/>
        <a:ext cx="1869448" cy="1964405"/>
      </dsp:txXfrm>
    </dsp:sp>
    <dsp:sp modelId="{D65EE23C-90C8-4D53-90E7-C5A28E0DEA35}">
      <dsp:nvSpPr>
        <dsp:cNvPr id="0" name=""/>
        <dsp:cNvSpPr/>
      </dsp:nvSpPr>
      <dsp:spPr>
        <a:xfrm>
          <a:off x="4116871" y="292050"/>
          <a:ext cx="1869448" cy="1288049"/>
        </a:xfrm>
        <a:prstGeom prst="roundRect">
          <a:avLst/>
        </a:prstGeom>
        <a:blipFill dpi="0" rotWithShape="1"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 l="11723" t="-5511" r="11723" b="-5511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DD7D2FD-0014-4D58-9BAC-3432C4DF4ED1}">
      <dsp:nvSpPr>
        <dsp:cNvPr id="0" name=""/>
        <dsp:cNvSpPr/>
      </dsp:nvSpPr>
      <dsp:spPr>
        <a:xfrm>
          <a:off x="4152765" y="1475844"/>
          <a:ext cx="1869448" cy="196440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99568" rIns="99568" bIns="0" numCol="1" spcCol="1270" anchor="t" anchorCtr="0">
          <a:noAutofit/>
        </a:bodyPr>
        <a:lstStyle/>
        <a:p>
          <a:pPr marL="0" lvl="0" indent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>
              <a:latin typeface="Arial"/>
              <a:cs typeface="Arial"/>
            </a:rPr>
            <a:t>Monthly touch-points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>
              <a:latin typeface="Arial" panose="020B0604020202020204" pitchFamily="34" charset="0"/>
              <a:cs typeface="Arial" panose="020B0604020202020204" pitchFamily="34" charset="0"/>
            </a:rPr>
            <a:t>via virtual cohort and 1:1 consultations to discuss implementation strategies and support practice change</a:t>
          </a:r>
        </a:p>
      </dsp:txBody>
      <dsp:txXfrm>
        <a:off x="4152765" y="1475844"/>
        <a:ext cx="1869448" cy="1964405"/>
      </dsp:txXfrm>
    </dsp:sp>
    <dsp:sp modelId="{CB733F14-1E21-42A7-A4D5-127E6BB15581}">
      <dsp:nvSpPr>
        <dsp:cNvPr id="0" name=""/>
        <dsp:cNvSpPr/>
      </dsp:nvSpPr>
      <dsp:spPr>
        <a:xfrm>
          <a:off x="6173343" y="292050"/>
          <a:ext cx="1869448" cy="1288049"/>
        </a:xfrm>
        <a:prstGeom prst="roundRect">
          <a:avLst/>
        </a:prstGeom>
        <a:blipFill dpi="0" rotWithShape="1"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 l="11723" t="-5511" r="11723" b="-5511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6146631-8EB2-470A-A3C6-FD90FB64932B}">
      <dsp:nvSpPr>
        <dsp:cNvPr id="0" name=""/>
        <dsp:cNvSpPr/>
      </dsp:nvSpPr>
      <dsp:spPr>
        <a:xfrm>
          <a:off x="6177269" y="1475844"/>
          <a:ext cx="1869448" cy="196440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99568" rIns="99568" bIns="0" numCol="1" spcCol="1270" anchor="t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>
              <a:latin typeface="Arial" panose="020B0604020202020204" pitchFamily="34" charset="0"/>
              <a:cs typeface="Arial" panose="020B0604020202020204" pitchFamily="34" charset="0"/>
            </a:rPr>
            <a:t>Monthly data collection and reporting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0" kern="1200" dirty="0">
              <a:latin typeface="Arial" panose="020B0604020202020204" pitchFamily="34" charset="0"/>
              <a:cs typeface="Arial" panose="020B0604020202020204" pitchFamily="34" charset="0"/>
            </a:rPr>
            <a:t>to evaluate outputs and changes in fall risk management practices</a:t>
          </a:r>
          <a:endParaRPr lang="en-US" sz="14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6177269" y="1475844"/>
        <a:ext cx="1869448" cy="1964405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E1CB6B4-3A5C-4A4D-9575-CFA0B979DECD}">
      <dsp:nvSpPr>
        <dsp:cNvPr id="0" name=""/>
        <dsp:cNvSpPr/>
      </dsp:nvSpPr>
      <dsp:spPr>
        <a:xfrm>
          <a:off x="1547" y="361924"/>
          <a:ext cx="2213011" cy="1524765"/>
        </a:xfrm>
        <a:prstGeom prst="roundRect">
          <a:avLst/>
        </a:prstGeom>
        <a:blipFill dpi="0" rotWithShape="1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 l="11723" t="-5511" r="11723" b="-5511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4DCE709-319C-4EA7-9079-2F9B84E8D823}">
      <dsp:nvSpPr>
        <dsp:cNvPr id="0" name=""/>
        <dsp:cNvSpPr/>
      </dsp:nvSpPr>
      <dsp:spPr>
        <a:xfrm>
          <a:off x="2011" y="1862383"/>
          <a:ext cx="2213011" cy="99612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99568" rIns="99568" bIns="0" numCol="1" spcCol="1270" anchor="t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>
              <a:latin typeface="Arial" panose="020B0604020202020204" pitchFamily="34" charset="0"/>
              <a:cs typeface="Arial" panose="020B0604020202020204" pitchFamily="34" charset="0"/>
            </a:rPr>
            <a:t>On-demand education</a:t>
          </a:r>
          <a:r>
            <a:rPr lang="en-US" sz="14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>
              <a:latin typeface="Arial" panose="020B0604020202020204" pitchFamily="34" charset="0"/>
              <a:cs typeface="Arial" panose="020B0604020202020204" pitchFamily="34" charset="0"/>
            </a:rPr>
            <a:t>regarding fall risk management activities </a:t>
          </a:r>
          <a:r>
            <a:rPr lang="en-US" sz="1400" b="0" kern="1200" dirty="0">
              <a:latin typeface="Arial" panose="020B0604020202020204" pitchFamily="34" charset="0"/>
              <a:cs typeface="Arial" panose="020B0604020202020204" pitchFamily="34" charset="0"/>
            </a:rPr>
            <a:t>and implementation strategies</a:t>
          </a:r>
          <a:endParaRPr lang="en-US" sz="14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011" y="1862383"/>
        <a:ext cx="2213011" cy="996127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C253BE4-DCEF-45CD-A6E3-4A6008A2E98C}">
      <dsp:nvSpPr>
        <dsp:cNvPr id="0" name=""/>
        <dsp:cNvSpPr/>
      </dsp:nvSpPr>
      <dsp:spPr>
        <a:xfrm>
          <a:off x="1572" y="1475"/>
          <a:ext cx="2249831" cy="1550133"/>
        </a:xfrm>
        <a:prstGeom prst="roundRect">
          <a:avLst/>
        </a:prstGeom>
        <a:blipFill dpi="0" rotWithShape="1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 l="2155" t="-9213" r="2155" b="-9213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8ED2998-D74C-427D-8E97-5E12B09DB47E}">
      <dsp:nvSpPr>
        <dsp:cNvPr id="0" name=""/>
        <dsp:cNvSpPr/>
      </dsp:nvSpPr>
      <dsp:spPr>
        <a:xfrm>
          <a:off x="0" y="1076139"/>
          <a:ext cx="2249831" cy="236411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99568" rIns="99568" bIns="0" numCol="1" spcCol="1270" anchor="t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400" b="1" kern="1200" dirty="0">
            <a:latin typeface="Arial" panose="020B0604020202020204" pitchFamily="34" charset="0"/>
            <a:cs typeface="Arial" panose="020B0604020202020204" pitchFamily="34" charset="0"/>
          </a:endParaRP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400" b="1" kern="1200" dirty="0">
            <a:latin typeface="Arial" panose="020B0604020202020204" pitchFamily="34" charset="0"/>
            <a:cs typeface="Arial" panose="020B0604020202020204" pitchFamily="34" charset="0"/>
          </a:endParaRP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>
              <a:latin typeface="Arial" panose="020B0604020202020204" pitchFamily="34" charset="0"/>
              <a:cs typeface="Arial" panose="020B0604020202020204" pitchFamily="34" charset="0"/>
            </a:rPr>
            <a:t>Improvement tools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>
              <a:latin typeface="Arial" panose="020B0604020202020204" pitchFamily="34" charset="0"/>
              <a:cs typeface="Arial" panose="020B0604020202020204" pitchFamily="34" charset="0"/>
            </a:rPr>
            <a:t>to establish clinic specific goals, identify measures, run tests of change, and support implementation into practice</a:t>
          </a:r>
        </a:p>
      </dsp:txBody>
      <dsp:txXfrm>
        <a:off x="0" y="1076139"/>
        <a:ext cx="2249831" cy="2364110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65EE23C-90C8-4D53-90E7-C5A28E0DEA35}">
      <dsp:nvSpPr>
        <dsp:cNvPr id="0" name=""/>
        <dsp:cNvSpPr/>
      </dsp:nvSpPr>
      <dsp:spPr>
        <a:xfrm>
          <a:off x="1593" y="0"/>
          <a:ext cx="2279287" cy="1570428"/>
        </a:xfrm>
        <a:prstGeom prst="roundRect">
          <a:avLst/>
        </a:prstGeom>
        <a:blipFill dpi="0" rotWithShape="1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 l="11723" t="-5511" r="11723" b="-5511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DD7D2FD-0014-4D58-9BAC-3432C4DF4ED1}">
      <dsp:nvSpPr>
        <dsp:cNvPr id="0" name=""/>
        <dsp:cNvSpPr/>
      </dsp:nvSpPr>
      <dsp:spPr>
        <a:xfrm>
          <a:off x="3186" y="1045187"/>
          <a:ext cx="2279287" cy="239506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99568" rIns="99568" bIns="0" numCol="1" spcCol="1270" anchor="t" anchorCtr="0">
          <a:noAutofit/>
        </a:bodyPr>
        <a:lstStyle/>
        <a:p>
          <a:pPr marL="0" lvl="0" indent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400" b="1" kern="1200" dirty="0">
            <a:latin typeface="Arial"/>
            <a:cs typeface="Arial"/>
          </a:endParaRPr>
        </a:p>
        <a:p>
          <a:pPr marL="0" lvl="0" indent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400" b="1" kern="1200" dirty="0">
            <a:latin typeface="Arial"/>
            <a:cs typeface="Arial"/>
          </a:endParaRPr>
        </a:p>
        <a:p>
          <a:pPr marL="0" lvl="0" indent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>
              <a:latin typeface="Arial"/>
              <a:cs typeface="Arial"/>
            </a:rPr>
            <a:t>Monthly touch-points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>
              <a:latin typeface="Arial" panose="020B0604020202020204" pitchFamily="34" charset="0"/>
              <a:cs typeface="Arial" panose="020B0604020202020204" pitchFamily="34" charset="0"/>
            </a:rPr>
            <a:t>via virtual cohort and 1:1 consultations to discuss implementation strategies and support practice change</a:t>
          </a:r>
        </a:p>
      </dsp:txBody>
      <dsp:txXfrm>
        <a:off x="3186" y="1045187"/>
        <a:ext cx="2279287" cy="2395062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B733F14-1E21-42A7-A4D5-127E6BB15581}">
      <dsp:nvSpPr>
        <dsp:cNvPr id="0" name=""/>
        <dsp:cNvSpPr/>
      </dsp:nvSpPr>
      <dsp:spPr>
        <a:xfrm>
          <a:off x="1536" y="40852"/>
          <a:ext cx="2198283" cy="1514617"/>
        </a:xfrm>
        <a:prstGeom prst="roundRect">
          <a:avLst/>
        </a:prstGeom>
        <a:blipFill dpi="0" rotWithShape="1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 l="11723" t="-5511" r="11723" b="-5511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6146631-8EB2-470A-A3C6-FD90FB64932B}">
      <dsp:nvSpPr>
        <dsp:cNvPr id="0" name=""/>
        <dsp:cNvSpPr/>
      </dsp:nvSpPr>
      <dsp:spPr>
        <a:xfrm>
          <a:off x="3073" y="1130305"/>
          <a:ext cx="2198283" cy="230994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99568" rIns="99568" bIns="0" numCol="1" spcCol="1270" anchor="t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400" b="1" kern="1200" dirty="0">
            <a:latin typeface="Arial" panose="020B0604020202020204" pitchFamily="34" charset="0"/>
            <a:cs typeface="Arial" panose="020B0604020202020204" pitchFamily="34" charset="0"/>
          </a:endParaRP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400" b="1" kern="1200" dirty="0">
            <a:latin typeface="Arial" panose="020B0604020202020204" pitchFamily="34" charset="0"/>
            <a:cs typeface="Arial" panose="020B0604020202020204" pitchFamily="34" charset="0"/>
          </a:endParaRP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>
              <a:latin typeface="Arial" panose="020B0604020202020204" pitchFamily="34" charset="0"/>
              <a:cs typeface="Arial" panose="020B0604020202020204" pitchFamily="34" charset="0"/>
            </a:rPr>
            <a:t>Monthly data collection and reporting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0" kern="1200" dirty="0">
              <a:latin typeface="Arial" panose="020B0604020202020204" pitchFamily="34" charset="0"/>
              <a:cs typeface="Arial" panose="020B0604020202020204" pitchFamily="34" charset="0"/>
            </a:rPr>
            <a:t>to evaluate outputs and changes in fall risk management practices</a:t>
          </a:r>
          <a:endParaRPr lang="en-US" sz="14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073" y="1130305"/>
        <a:ext cx="2198283" cy="2309944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9668583-09C7-4557-9AC0-C23DE2CC0574}">
      <dsp:nvSpPr>
        <dsp:cNvPr id="0" name=""/>
        <dsp:cNvSpPr/>
      </dsp:nvSpPr>
      <dsp:spPr>
        <a:xfrm>
          <a:off x="3181" y="55612"/>
          <a:ext cx="1912898" cy="3456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48768" rIns="85344" bIns="48768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/>
            <a:t>Outputs</a:t>
          </a:r>
        </a:p>
      </dsp:txBody>
      <dsp:txXfrm>
        <a:off x="3181" y="55612"/>
        <a:ext cx="1912898" cy="345600"/>
      </dsp:txXfrm>
    </dsp:sp>
    <dsp:sp modelId="{B7090DA2-896B-4393-8E34-3E1618E3B46C}">
      <dsp:nvSpPr>
        <dsp:cNvPr id="0" name=""/>
        <dsp:cNvSpPr/>
      </dsp:nvSpPr>
      <dsp:spPr>
        <a:xfrm>
          <a:off x="3181" y="401212"/>
          <a:ext cx="1912898" cy="335988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008" tIns="64008" rIns="85344" bIns="96012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kern="1200"/>
            <a:t>Form fall risk management team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kern="1200"/>
            <a:t>Select screening and assessment tools/strategies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kern="1200"/>
            <a:t>Develop/enhance referral and community resource lists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kern="1200"/>
            <a:t>Develop/enhance patient and family education materials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kern="1200"/>
            <a:t>Train providers and staff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kern="1200"/>
            <a:t>Integrate tools into workflow/EHR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kern="1200"/>
            <a:t>Identify billing codes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kern="1200"/>
            <a:t>Create and update improvement and program monitoring plans</a:t>
          </a:r>
        </a:p>
      </dsp:txBody>
      <dsp:txXfrm>
        <a:off x="3181" y="401212"/>
        <a:ext cx="1912898" cy="3359880"/>
      </dsp:txXfrm>
    </dsp:sp>
    <dsp:sp modelId="{86B73791-869B-4EA8-9F68-F57C82258A6A}">
      <dsp:nvSpPr>
        <dsp:cNvPr id="0" name=""/>
        <dsp:cNvSpPr/>
      </dsp:nvSpPr>
      <dsp:spPr>
        <a:xfrm>
          <a:off x="2183885" y="55612"/>
          <a:ext cx="1912898" cy="3456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48768" rIns="85344" bIns="48768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/>
            <a:t>Short-Term Outcomes</a:t>
          </a:r>
        </a:p>
      </dsp:txBody>
      <dsp:txXfrm>
        <a:off x="2183885" y="55612"/>
        <a:ext cx="1912898" cy="345600"/>
      </dsp:txXfrm>
    </dsp:sp>
    <dsp:sp modelId="{C0F26D79-C334-4905-962D-82C36BBA91DC}">
      <dsp:nvSpPr>
        <dsp:cNvPr id="0" name=""/>
        <dsp:cNvSpPr/>
      </dsp:nvSpPr>
      <dsp:spPr>
        <a:xfrm>
          <a:off x="2183885" y="401212"/>
          <a:ext cx="1912898" cy="335988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008" tIns="64008" rIns="85344" bIns="96012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kern="1200"/>
            <a:t>% of older adult patients screened for fall risk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kern="1200"/>
            <a:t>% of older adult patients at risk for falls with appropriate assessments completed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kern="1200"/>
            <a:t>% of older adult patients with appropriate intervention referrals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kern="1200"/>
            <a:t>% of older adult patients with fall risk and appropriate interventions documented in care plan</a:t>
          </a:r>
        </a:p>
      </dsp:txBody>
      <dsp:txXfrm>
        <a:off x="2183885" y="401212"/>
        <a:ext cx="1912898" cy="3359880"/>
      </dsp:txXfrm>
    </dsp:sp>
    <dsp:sp modelId="{3A551BD6-E581-413D-8E9E-2D83C21ECBDF}">
      <dsp:nvSpPr>
        <dsp:cNvPr id="0" name=""/>
        <dsp:cNvSpPr/>
      </dsp:nvSpPr>
      <dsp:spPr>
        <a:xfrm>
          <a:off x="4364590" y="55612"/>
          <a:ext cx="1912898" cy="345600"/>
        </a:xfrm>
        <a:prstGeom prst="rect">
          <a:avLst/>
        </a:prstGeom>
        <a:solidFill>
          <a:schemeClr val="bg2">
            <a:lumMod val="75000"/>
          </a:schemeClr>
        </a:solidFill>
        <a:ln w="25400" cap="flat" cmpd="sng" algn="ctr">
          <a:solidFill>
            <a:schemeClr val="bg2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48768" rIns="85344" bIns="48768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/>
            <a:t>Intermediate Outcomes</a:t>
          </a:r>
        </a:p>
      </dsp:txBody>
      <dsp:txXfrm>
        <a:off x="4364590" y="55612"/>
        <a:ext cx="1912898" cy="345600"/>
      </dsp:txXfrm>
    </dsp:sp>
    <dsp:sp modelId="{11C503F0-DB23-45C6-BA6E-816DCE63DB07}">
      <dsp:nvSpPr>
        <dsp:cNvPr id="0" name=""/>
        <dsp:cNvSpPr/>
      </dsp:nvSpPr>
      <dsp:spPr>
        <a:xfrm>
          <a:off x="4364590" y="401212"/>
          <a:ext cx="1912898" cy="3359880"/>
        </a:xfrm>
        <a:prstGeom prst="rect">
          <a:avLst/>
        </a:prstGeom>
        <a:solidFill>
          <a:schemeClr val="bg2">
            <a:alpha val="90000"/>
          </a:schemeClr>
        </a:solidFill>
        <a:ln w="25400" cap="flat" cmpd="sng" algn="ctr">
          <a:solidFill>
            <a:schemeClr val="bg2">
              <a:alpha val="9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008" tIns="64008" rIns="85344" bIns="96012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kern="1200"/>
            <a:t>Patients and family aware of fall risk status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kern="1200"/>
            <a:t>Patients participate in recommended interventions</a:t>
          </a:r>
        </a:p>
      </dsp:txBody>
      <dsp:txXfrm>
        <a:off x="4364590" y="401212"/>
        <a:ext cx="1912898" cy="3359880"/>
      </dsp:txXfrm>
    </dsp:sp>
    <dsp:sp modelId="{5F758939-28E5-4902-ADB7-2BF6E5A7FBB2}">
      <dsp:nvSpPr>
        <dsp:cNvPr id="0" name=""/>
        <dsp:cNvSpPr/>
      </dsp:nvSpPr>
      <dsp:spPr>
        <a:xfrm>
          <a:off x="6545294" y="55612"/>
          <a:ext cx="1912898" cy="345600"/>
        </a:xfrm>
        <a:prstGeom prst="rect">
          <a:avLst/>
        </a:prstGeom>
        <a:solidFill>
          <a:schemeClr val="bg2">
            <a:lumMod val="75000"/>
          </a:schemeClr>
        </a:solidFill>
        <a:ln w="25400" cap="flat" cmpd="sng" algn="ctr">
          <a:solidFill>
            <a:schemeClr val="bg2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48768" rIns="85344" bIns="48768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/>
            <a:t>Long-Term Outcomes</a:t>
          </a:r>
        </a:p>
      </dsp:txBody>
      <dsp:txXfrm>
        <a:off x="6545294" y="55612"/>
        <a:ext cx="1912898" cy="345600"/>
      </dsp:txXfrm>
    </dsp:sp>
    <dsp:sp modelId="{2D18232D-E9F9-4F20-89F9-CA247CC78287}">
      <dsp:nvSpPr>
        <dsp:cNvPr id="0" name=""/>
        <dsp:cNvSpPr/>
      </dsp:nvSpPr>
      <dsp:spPr>
        <a:xfrm>
          <a:off x="6545294" y="401212"/>
          <a:ext cx="1912898" cy="3359880"/>
        </a:xfrm>
        <a:prstGeom prst="rect">
          <a:avLst/>
        </a:prstGeom>
        <a:solidFill>
          <a:schemeClr val="bg2">
            <a:alpha val="90000"/>
          </a:schemeClr>
        </a:solidFill>
        <a:ln w="25400" cap="flat" cmpd="sng" algn="ctr">
          <a:solidFill>
            <a:schemeClr val="bg2">
              <a:alpha val="9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008" tIns="64008" rIns="85344" bIns="96012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kern="1200"/>
            <a:t>Patients gait, strength, balance improves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kern="1200"/>
            <a:t>Fewer patients fall in their community dwelling setting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kern="1200"/>
            <a:t>Fewer patients fall with injury in their community dwelling setting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kern="1200"/>
            <a:t>Fewer patient fall-related visits to ED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kern="1200"/>
            <a:t>Fewer patient fall-related hospitalizations</a:t>
          </a:r>
        </a:p>
      </dsp:txBody>
      <dsp:txXfrm>
        <a:off x="6545294" y="401212"/>
        <a:ext cx="1912898" cy="335988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List2">
  <dgm:title val=""/>
  <dgm:desc val=""/>
  <dgm:catLst>
    <dgm:cat type="list" pri="11000"/>
    <dgm:cat type="picture" pri="24000"/>
    <dgm:cat type="pictureconvert" pri="2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bkgdShp" refType="w"/>
      <dgm:constr type="h" for="ch" forName="bkgdShp" refType="h" fact="0.45"/>
      <dgm:constr type="t" for="ch" forName="bkgdShp"/>
      <dgm:constr type="w" for="ch" forName="linComp" refType="w" fact="0.94"/>
      <dgm:constr type="h" for="ch" forName="linComp" refType="h"/>
      <dgm:constr type="ctrX" for="ch" forName="linComp" refType="w" fact="0.5"/>
    </dgm:constrLst>
    <dgm:ruleLst/>
    <dgm:choose name="Name1">
      <dgm:if name="Name2" axis="ch" ptType="node" func="cnt" op="gte" val="1">
        <dgm:layoutNode name="bkgdShp" styleLbl="alignAccFollow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linComp">
          <dgm:choose name="Name3">
            <dgm:if name="Name4" func="var" arg="dir" op="equ" val="norm">
              <dgm:alg type="lin"/>
            </dgm:if>
            <dgm:else name="Name5">
              <dgm:alg type="lin">
                <dgm:param type="linDir" val="from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w" for="ch" forName="compNode" refType="w"/>
            <dgm:constr type="h" for="ch" forName="compNode" refType="h"/>
            <dgm:constr type="w" for="ch" ptType="sibTrans" refType="w" refFor="ch" refForName="compNode" fact="0.1"/>
            <dgm:constr type="h" for="ch" ptType="sibTrans" op="equ"/>
            <dgm:constr type="h" for="ch" forName="compNode" op="equ"/>
            <dgm:constr type="primFontSz" for="des" forName="node" op="equ"/>
          </dgm:constrLst>
          <dgm:ruleLst/>
          <dgm:forEach name="nodesForEach" axis="ch" ptType="node">
            <dgm:layoutNode name="compNode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node" refType="w"/>
                <dgm:constr type="h" for="ch" forName="node" refType="h" fact="0.55"/>
                <dgm:constr type="b" for="ch" forName="node" refType="h"/>
                <dgm:constr type="w" for="ch" forName="invisiNode" refType="w" fact="0.75"/>
                <dgm:constr type="h" for="ch" forName="invisiNode" refType="h" fact="0.06"/>
                <dgm:constr type="t" for="ch" forName="invisiNode"/>
                <dgm:constr type="w" for="ch" forName="imagNode" refType="w"/>
                <dgm:constr type="h" for="ch" forName="imagNode" refType="h" fact="0.33"/>
                <dgm:constr type="ctrX" for="ch" forName="imagNode" refType="w" fact="0.5"/>
                <dgm:constr type="t" for="ch" forName="imagNode" refType="h" fact="0.06"/>
              </dgm:constrLst>
              <dgm:ruleLst/>
              <dgm:layoutNode name="node" styleLbl="node1">
                <dgm:varLst>
                  <dgm:bulletEnabled val="1"/>
                </dgm:varLst>
                <dgm:alg type="tx">
                  <dgm:param type="txAnchorVert" val="t"/>
                </dgm:alg>
                <dgm:shape xmlns:r="http://schemas.openxmlformats.org/officeDocument/2006/relationships" rot="180" type="round2SameRect" r:blip="">
                  <dgm:adjLst>
                    <dgm:adj idx="1" val="0.105"/>
                  </dgm:adjLst>
                </dgm:shape>
                <dgm:presOf axis="desOrSelf" ptType="node"/>
                <dgm:constrLst>
                  <dgm:constr type="primFontSz" val="65"/>
                </dgm:constrLst>
                <dgm:ruleLst>
                  <dgm:rule type="primFontSz" val="5" fact="NaN" max="NaN"/>
                </dgm:ruleLst>
              </dgm:layoutNode>
              <dgm:layoutNode name="invisiNode">
                <dgm:alg type="sp"/>
                <dgm:shape xmlns:r="http://schemas.openxmlformats.org/officeDocument/2006/relationships" type="roundRect" r:blip="" hideGeom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  <dgm:layoutNode name="imagNode" styleLbl="fgImgPlace1">
                <dgm:alg type="sp"/>
                <dgm:shape xmlns:r="http://schemas.openxmlformats.org/officeDocument/2006/relationships" type="roundRect" r:blip="" zOrderOff="-2" blipPhldr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</dgm:layoutNode>
            <dgm:forEach name="sibTransForEach" axis="followSib" ptType="sibTrans" cnt="1">
              <dgm:layoutNode name="sibTrans">
                <dgm:alg type="sp"/>
                <dgm:shape xmlns:r="http://schemas.openxmlformats.org/officeDocument/2006/relationships" type="rect" r:blip="" hideGeom="1">
                  <dgm:adjLst/>
                </dgm:shape>
                <dgm:presOf axis="self"/>
                <dgm:constrLst/>
                <dgm:ruleLst/>
              </dgm:layoutNode>
            </dgm:forEach>
          </dgm:forEach>
        </dgm:layoutNode>
      </dgm:if>
      <dgm:else name="Name6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List1">
  <dgm:title val=""/>
  <dgm:desc val=""/>
  <dgm:catLst>
    <dgm:cat type="list" pri="2000"/>
    <dgm:cat type="picture" pri="2500"/>
    <dgm:cat type="pictureconvert" pri="25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3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1"/>
      <dgm:constr type="sp" refType="w" refFor="ch" refForName="compNode" op="equ" fact="0.1"/>
      <dgm:constr type="primFontSz" for="des" ptType="node" op="equ" val="65"/>
    </dgm:constrLst>
    <dgm:ruleLst/>
    <dgm:forEach name="Name4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 axis="self"/>
        <dgm:constrLst>
          <dgm:constr type="h" refType="w" fact="1.06"/>
          <dgm:constr type="h" for="ch" forName="pictRect" refType="h" fact="0.65"/>
          <dgm:constr type="w" for="ch" forName="pictRect" refType="w"/>
          <dgm:constr type="l" for="ch" forName="pictRect"/>
          <dgm:constr type="t" for="ch" forName="pictRect"/>
          <dgm:constr type="w" for="ch" forName="textRect" refType="w"/>
          <dgm:constr type="h" for="ch" forName="textRect" refType="h" fact="0.35"/>
          <dgm:constr type="l" for="ch" forName="textRect"/>
          <dgm:constr type="t" for="ch" forName="textRect" refType="b" refFor="ch" refForName="pictRect"/>
        </dgm:constrLst>
        <dgm:ruleLst/>
        <dgm:layoutNode name="pictRect">
          <dgm:alg type="sp"/>
          <dgm:shape xmlns:r="http://schemas.openxmlformats.org/officeDocument/2006/relationships" type="roundRect" r:blip="" blipPhldr="1">
            <dgm:adjLst/>
          </dgm:shape>
          <dgm:presOf/>
          <dgm:constrLst/>
          <dgm:ruleLst/>
        </dgm:layoutNode>
        <dgm:layoutNode name="textRect" styleLbl="revTx">
          <dgm:varLst>
            <dgm:bulletEnabled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bMarg"/>
          </dgm:constrLst>
          <dgm:ruleLst>
            <dgm:rule type="primFontSz" val="5" fact="NaN" max="NaN"/>
          </dgm:ruleLst>
        </dgm:layoutNode>
      </dgm:layoutNode>
      <dgm:forEach name="Name5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pList1">
  <dgm:title val=""/>
  <dgm:desc val=""/>
  <dgm:catLst>
    <dgm:cat type="list" pri="2000"/>
    <dgm:cat type="picture" pri="2500"/>
    <dgm:cat type="pictureconvert" pri="25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3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1"/>
      <dgm:constr type="sp" refType="w" refFor="ch" refForName="compNode" op="equ" fact="0.1"/>
      <dgm:constr type="primFontSz" for="des" ptType="node" op="equ" val="65"/>
    </dgm:constrLst>
    <dgm:ruleLst/>
    <dgm:forEach name="Name4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 axis="self"/>
        <dgm:constrLst>
          <dgm:constr type="h" refType="w" fact="1.06"/>
          <dgm:constr type="h" for="ch" forName="pictRect" refType="h" fact="0.65"/>
          <dgm:constr type="w" for="ch" forName="pictRect" refType="w"/>
          <dgm:constr type="l" for="ch" forName="pictRect"/>
          <dgm:constr type="t" for="ch" forName="pictRect"/>
          <dgm:constr type="w" for="ch" forName="textRect" refType="w"/>
          <dgm:constr type="h" for="ch" forName="textRect" refType="h" fact="0.35"/>
          <dgm:constr type="l" for="ch" forName="textRect"/>
          <dgm:constr type="t" for="ch" forName="textRect" refType="b" refFor="ch" refForName="pictRect"/>
        </dgm:constrLst>
        <dgm:ruleLst/>
        <dgm:layoutNode name="pictRect">
          <dgm:alg type="sp"/>
          <dgm:shape xmlns:r="http://schemas.openxmlformats.org/officeDocument/2006/relationships" type="roundRect" r:blip="" blipPhldr="1">
            <dgm:adjLst/>
          </dgm:shape>
          <dgm:presOf/>
          <dgm:constrLst/>
          <dgm:ruleLst/>
        </dgm:layoutNode>
        <dgm:layoutNode name="textRect" styleLbl="revTx">
          <dgm:varLst>
            <dgm:bulletEnabled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bMarg"/>
          </dgm:constrLst>
          <dgm:ruleLst>
            <dgm:rule type="primFontSz" val="5" fact="NaN" max="NaN"/>
          </dgm:ruleLst>
        </dgm:layoutNode>
      </dgm:layoutNode>
      <dgm:forEach name="Name5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pList1">
  <dgm:title val=""/>
  <dgm:desc val=""/>
  <dgm:catLst>
    <dgm:cat type="list" pri="2000"/>
    <dgm:cat type="picture" pri="2500"/>
    <dgm:cat type="pictureconvert" pri="25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3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1"/>
      <dgm:constr type="sp" refType="w" refFor="ch" refForName="compNode" op="equ" fact="0.1"/>
      <dgm:constr type="primFontSz" for="des" ptType="node" op="equ" val="65"/>
    </dgm:constrLst>
    <dgm:ruleLst/>
    <dgm:forEach name="Name4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 axis="self"/>
        <dgm:constrLst>
          <dgm:constr type="h" refType="w" fact="1.06"/>
          <dgm:constr type="h" for="ch" forName="pictRect" refType="h" fact="0.65"/>
          <dgm:constr type="w" for="ch" forName="pictRect" refType="w"/>
          <dgm:constr type="l" for="ch" forName="pictRect"/>
          <dgm:constr type="t" for="ch" forName="pictRect"/>
          <dgm:constr type="w" for="ch" forName="textRect" refType="w"/>
          <dgm:constr type="h" for="ch" forName="textRect" refType="h" fact="0.35"/>
          <dgm:constr type="l" for="ch" forName="textRect"/>
          <dgm:constr type="t" for="ch" forName="textRect" refType="b" refFor="ch" refForName="pictRect"/>
        </dgm:constrLst>
        <dgm:ruleLst/>
        <dgm:layoutNode name="pictRect">
          <dgm:alg type="sp"/>
          <dgm:shape xmlns:r="http://schemas.openxmlformats.org/officeDocument/2006/relationships" type="roundRect" r:blip="" blipPhldr="1">
            <dgm:adjLst/>
          </dgm:shape>
          <dgm:presOf/>
          <dgm:constrLst/>
          <dgm:ruleLst/>
        </dgm:layoutNode>
        <dgm:layoutNode name="textRect" styleLbl="revTx">
          <dgm:varLst>
            <dgm:bulletEnabled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bMarg"/>
          </dgm:constrLst>
          <dgm:ruleLst>
            <dgm:rule type="primFontSz" val="5" fact="NaN" max="NaN"/>
          </dgm:ruleLst>
        </dgm:layoutNode>
      </dgm:layoutNode>
      <dgm:forEach name="Name5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pList1">
  <dgm:title val=""/>
  <dgm:desc val=""/>
  <dgm:catLst>
    <dgm:cat type="list" pri="2000"/>
    <dgm:cat type="picture" pri="2500"/>
    <dgm:cat type="pictureconvert" pri="25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3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1"/>
      <dgm:constr type="sp" refType="w" refFor="ch" refForName="compNode" op="equ" fact="0.1"/>
      <dgm:constr type="primFontSz" for="des" ptType="node" op="equ" val="65"/>
    </dgm:constrLst>
    <dgm:ruleLst/>
    <dgm:forEach name="Name4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 axis="self"/>
        <dgm:constrLst>
          <dgm:constr type="h" refType="w" fact="1.06"/>
          <dgm:constr type="h" for="ch" forName="pictRect" refType="h" fact="0.65"/>
          <dgm:constr type="w" for="ch" forName="pictRect" refType="w"/>
          <dgm:constr type="l" for="ch" forName="pictRect"/>
          <dgm:constr type="t" for="ch" forName="pictRect"/>
          <dgm:constr type="w" for="ch" forName="textRect" refType="w"/>
          <dgm:constr type="h" for="ch" forName="textRect" refType="h" fact="0.35"/>
          <dgm:constr type="l" for="ch" forName="textRect"/>
          <dgm:constr type="t" for="ch" forName="textRect" refType="b" refFor="ch" refForName="pictRect"/>
        </dgm:constrLst>
        <dgm:ruleLst/>
        <dgm:layoutNode name="pictRect">
          <dgm:alg type="sp"/>
          <dgm:shape xmlns:r="http://schemas.openxmlformats.org/officeDocument/2006/relationships" type="roundRect" r:blip="" blipPhldr="1">
            <dgm:adjLst/>
          </dgm:shape>
          <dgm:presOf/>
          <dgm:constrLst/>
          <dgm:ruleLst/>
        </dgm:layoutNode>
        <dgm:layoutNode name="textRect" styleLbl="revTx">
          <dgm:varLst>
            <dgm:bulletEnabled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bMarg"/>
          </dgm:constrLst>
          <dgm:ruleLst>
            <dgm:rule type="primFontSz" val="5" fact="NaN" max="NaN"/>
          </dgm:ruleLst>
        </dgm:layoutNode>
      </dgm:layoutNode>
      <dgm:forEach name="Name5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pList1">
  <dgm:title val=""/>
  <dgm:desc val=""/>
  <dgm:catLst>
    <dgm:cat type="list" pri="2000"/>
    <dgm:cat type="picture" pri="2500"/>
    <dgm:cat type="pictureconvert" pri="25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3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1"/>
      <dgm:constr type="sp" refType="w" refFor="ch" refForName="compNode" op="equ" fact="0.1"/>
      <dgm:constr type="primFontSz" for="des" ptType="node" op="equ" val="65"/>
    </dgm:constrLst>
    <dgm:ruleLst/>
    <dgm:forEach name="Name4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 axis="self"/>
        <dgm:constrLst>
          <dgm:constr type="h" refType="w" fact="1.06"/>
          <dgm:constr type="h" for="ch" forName="pictRect" refType="h" fact="0.65"/>
          <dgm:constr type="w" for="ch" forName="pictRect" refType="w"/>
          <dgm:constr type="l" for="ch" forName="pictRect"/>
          <dgm:constr type="t" for="ch" forName="pictRect"/>
          <dgm:constr type="w" for="ch" forName="textRect" refType="w"/>
          <dgm:constr type="h" for="ch" forName="textRect" refType="h" fact="0.35"/>
          <dgm:constr type="l" for="ch" forName="textRect"/>
          <dgm:constr type="t" for="ch" forName="textRect" refType="b" refFor="ch" refForName="pictRect"/>
        </dgm:constrLst>
        <dgm:ruleLst/>
        <dgm:layoutNode name="pictRect">
          <dgm:alg type="sp"/>
          <dgm:shape xmlns:r="http://schemas.openxmlformats.org/officeDocument/2006/relationships" type="roundRect" r:blip="" blipPhldr="1">
            <dgm:adjLst/>
          </dgm:shape>
          <dgm:presOf/>
          <dgm:constrLst/>
          <dgm:ruleLst/>
        </dgm:layoutNode>
        <dgm:layoutNode name="textRect" styleLbl="revTx">
          <dgm:varLst>
            <dgm:bulletEnabled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bMarg"/>
          </dgm:constrLst>
          <dgm:ruleLst>
            <dgm:rule type="primFontSz" val="5" fact="NaN" max="NaN"/>
          </dgm:ruleLst>
        </dgm:layoutNode>
      </dgm:layoutNode>
      <dgm:forEach name="Name5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673A9C3-438C-BE4C-9B47-00447DA1FF7D}" type="datetimeFigureOut">
              <a:rPr lang="en-US" smtClean="0"/>
              <a:t>10/31/2025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24B9F7B-6D2C-D847-BDB0-B95DB96DAE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13325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4B9F7B-6D2C-D847-BDB0-B95DB96DAEE8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976241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0BA047F-A83E-44D3-AFF4-EE1C72C83D5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EE17BA9-6AF4-CDD5-40D7-3C995ECBD28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FE076B0-6ADE-6583-6305-43BDBB67FD3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405BCD9-FE07-CAAD-E44A-0609CA4B1EA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4B9F7B-6D2C-D847-BDB0-B95DB96DAEE8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212849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43B9012-4334-1B6B-3921-3A6C10ADFA2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85DE2B1-B472-ED8D-228D-0CA2E729CAB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2B1EA26-E17F-9CA8-E4A5-DD165BF450B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88F99FB-0C33-FED0-9EDF-146C90ACCE8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4B9F7B-6D2C-D847-BDB0-B95DB96DAEE8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630212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6A54681-5491-E702-5362-55383FFDA28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F4E49FC-64DD-FE83-3F07-5939B51F0C2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E06CBF7-0891-4EE2-EB83-E670BE27ACC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86DC913-917E-7ECB-87E4-29BFACC4CF7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4B9F7B-6D2C-D847-BDB0-B95DB96DAEE8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262329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4B9F7B-6D2C-D847-BDB0-B95DB96DAEE8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490625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4B9F7B-6D2C-D847-BDB0-B95DB96DAEE8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28534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75517">
              <a:tabLst>
                <a:tab pos="1585214" algn="r"/>
                <a:tab pos="1707155" algn="l"/>
              </a:tabLst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657810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4B9F7B-6D2C-D847-BDB0-B95DB96DAEE8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958049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4B9F7B-6D2C-D847-BDB0-B95DB96DAEE8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743279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4B9F7B-6D2C-D847-BDB0-B95DB96DAEE8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562190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4B9F7B-6D2C-D847-BDB0-B95DB96DAEE8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460978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4B9F7B-6D2C-D847-BDB0-B95DB96DAEE8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755069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4B9F7B-6D2C-D847-BDB0-B95DB96DAEE8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946707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5C2A073-8CF8-67A7-F9B5-EBB58E50DD2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E38B663-F915-0611-3BE3-C27FEE6601B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63E5223-DFDD-0603-FC31-C4697917817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A006F15-E150-0BAB-F62D-0428DED8ED5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4B9F7B-6D2C-D847-BDB0-B95DB96DAEE8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63849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59F11767-AF98-6548-A3A5-0C737D6B2E8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089313" y="960720"/>
            <a:ext cx="7088318" cy="1404459"/>
          </a:xfrm>
        </p:spPr>
        <p:txBody>
          <a:bodyPr anchor="b">
            <a:noAutofit/>
          </a:bodyPr>
          <a:lstStyle>
            <a:lvl1pPr algn="l">
              <a:lnSpc>
                <a:spcPct val="80000"/>
              </a:lnSpc>
              <a:defRPr sz="4800" b="1" i="0" baseline="0">
                <a:solidFill>
                  <a:schemeClr val="accent1"/>
                </a:solidFill>
                <a:latin typeface="Arial-BoldMT"/>
                <a:cs typeface="Arial-BoldMT"/>
              </a:defRPr>
            </a:lvl1pPr>
          </a:lstStyle>
          <a:p>
            <a:r>
              <a:rPr lang="en-US" dirty="0"/>
              <a:t>Title goes here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089313" y="2659283"/>
            <a:ext cx="7088318" cy="1291335"/>
          </a:xfrm>
        </p:spPr>
        <p:txBody>
          <a:bodyPr>
            <a:normAutofit/>
          </a:bodyPr>
          <a:lstStyle>
            <a:lvl1pPr marL="0" indent="0" algn="l">
              <a:buNone/>
              <a:defRPr sz="2800" b="0" i="0" baseline="0">
                <a:solidFill>
                  <a:schemeClr val="tx2"/>
                </a:solidFill>
                <a:latin typeface="+mn-lt"/>
                <a:cs typeface="Arial-BoldM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Speaker Name</a:t>
            </a:r>
          </a:p>
          <a:p>
            <a:r>
              <a:rPr lang="en-US" dirty="0"/>
              <a:t>College or Department</a:t>
            </a:r>
          </a:p>
        </p:txBody>
      </p:sp>
    </p:spTree>
    <p:extLst>
      <p:ext uri="{BB962C8B-B14F-4D97-AF65-F5344CB8AC3E}">
        <p14:creationId xmlns:p14="http://schemas.microsoft.com/office/powerpoint/2010/main" val="10085529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56EC772F-B9BF-784F-AD7D-9FE977C6E7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2030" y="180607"/>
            <a:ext cx="8459938" cy="922351"/>
          </a:xfrm>
        </p:spPr>
        <p:txBody>
          <a:bodyPr tIns="0" bIns="0"/>
          <a:lstStyle>
            <a:lvl1pPr>
              <a:defRPr sz="3600">
                <a:solidFill>
                  <a:srgbClr val="AD122A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2029" y="1205567"/>
            <a:ext cx="8459942" cy="3350935"/>
          </a:xfrm>
        </p:spPr>
        <p:txBody>
          <a:bodyPr/>
          <a:lstStyle>
            <a:lvl1pPr marL="228600" marR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lvl1pPr>
            <a:lvl2pPr marL="685800" marR="0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2400">
                <a:latin typeface="Arial"/>
                <a:cs typeface="Arial"/>
              </a:defRPr>
            </a:lvl2pPr>
            <a:lvl3pPr marL="1143000" marR="0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2400"/>
            </a:lvl3pPr>
            <a:lvl4pPr marL="1600200" marR="0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2000"/>
            </a:lvl4pPr>
            <a:lvl5pPr marL="2057400" marR="0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2000"/>
            </a:lvl5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Click to edit Master text styles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Second level</a:t>
            </a:r>
          </a:p>
          <a:p>
            <a:pPr marL="1143000" marR="0" lvl="2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Third level</a:t>
            </a:r>
          </a:p>
          <a:p>
            <a:pPr marL="1600200" marR="0" lvl="3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Fourth level</a:t>
            </a:r>
          </a:p>
          <a:p>
            <a:pPr marL="2057400" marR="0" lvl="4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Fifth level</a:t>
            </a:r>
            <a:endParaRPr lang="en-US" dirty="0"/>
          </a:p>
          <a:p>
            <a:pPr lvl="4"/>
            <a:endParaRPr lang="en-US" dirty="0"/>
          </a:p>
        </p:txBody>
      </p:sp>
      <p:sp>
        <p:nvSpPr>
          <p:cNvPr id="2" name="Slide Number Placeholder 5">
            <a:extLst>
              <a:ext uri="{FF2B5EF4-FFF2-40B4-BE49-F238E27FC236}">
                <a16:creationId xmlns:a16="http://schemas.microsoft.com/office/drawing/2014/main" id="{48C20399-53AA-E59F-E56D-843EB19A337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49038" y="4751245"/>
            <a:ext cx="504281" cy="295236"/>
          </a:xfrm>
          <a:prstGeom prst="rect">
            <a:avLst/>
          </a:prstGeom>
        </p:spPr>
        <p:txBody>
          <a:bodyPr/>
          <a:lstStyle>
            <a:lvl1pPr algn="l">
              <a:defRPr sz="1200">
                <a:solidFill>
                  <a:schemeClr val="tx2"/>
                </a:solidFill>
                <a:latin typeface="Arial"/>
                <a:cs typeface="Arial"/>
              </a:defRPr>
            </a:lvl1pPr>
          </a:lstStyle>
          <a:p>
            <a:fld id="{D0394A55-0D5E-E449-981A-A375C652BAC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32756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– Two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342030" y="180607"/>
            <a:ext cx="8459938" cy="922351"/>
          </a:xfrm>
        </p:spPr>
        <p:txBody>
          <a:bodyPr tIns="0" bIns="0"/>
          <a:lstStyle>
            <a:lvl1pPr>
              <a:defRPr sz="3600">
                <a:solidFill>
                  <a:srgbClr val="AD122A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027" y="1214278"/>
            <a:ext cx="4126605" cy="3357722"/>
          </a:xfrm>
        </p:spPr>
        <p:txBody>
          <a:bodyPr anchor="t">
            <a:normAutofit/>
          </a:bodyPr>
          <a:lstStyle>
            <a:lvl1pPr marL="228600" marR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2400" b="0">
                <a:solidFill>
                  <a:schemeClr val="tx1"/>
                </a:solidFill>
              </a:defRPr>
            </a:lvl1pPr>
            <a:lvl2pPr marL="685800" marR="0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1143000" marR="0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600200" marR="0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2057400" marR="0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Click to edit Master text styles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Second level</a:t>
            </a:r>
          </a:p>
          <a:p>
            <a:pPr marL="1143000" marR="0" lvl="2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Third level</a:t>
            </a:r>
          </a:p>
          <a:p>
            <a:pPr marL="1600200" marR="0" lvl="3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Fourth level</a:t>
            </a:r>
          </a:p>
          <a:p>
            <a:pPr marL="2057400" marR="0" lvl="4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Fifth level</a:t>
            </a:r>
            <a:endParaRPr lang="en-US" dirty="0"/>
          </a:p>
        </p:txBody>
      </p:sp>
      <p:sp>
        <p:nvSpPr>
          <p:cNvPr id="5" name="Text Placeholder 2"/>
          <p:cNvSpPr>
            <a:spLocks noGrp="1"/>
          </p:cNvSpPr>
          <p:nvPr>
            <p:ph type="body" idx="14"/>
          </p:nvPr>
        </p:nvSpPr>
        <p:spPr>
          <a:xfrm>
            <a:off x="4679845" y="1214278"/>
            <a:ext cx="4122123" cy="3357722"/>
          </a:xfrm>
        </p:spPr>
        <p:txBody>
          <a:bodyPr anchor="t">
            <a:normAutofit/>
          </a:bodyPr>
          <a:lstStyle>
            <a:lvl1pPr marL="228600" marR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2400" b="0">
                <a:solidFill>
                  <a:schemeClr val="tx1"/>
                </a:solidFill>
              </a:defRPr>
            </a:lvl1pPr>
            <a:lvl2pPr marL="685800" marR="0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1143000" marR="0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600200" marR="0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2057400" marR="0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Click to edit Master text styles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Second level</a:t>
            </a:r>
          </a:p>
          <a:p>
            <a:pPr marL="1143000" marR="0" lvl="2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Third level</a:t>
            </a:r>
          </a:p>
          <a:p>
            <a:pPr marL="1600200" marR="0" lvl="3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Fourth level</a:t>
            </a:r>
          </a:p>
          <a:p>
            <a:pPr marL="2057400" marR="0" lvl="4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Fifth level</a:t>
            </a:r>
            <a:endParaRPr lang="en-US" dirty="0"/>
          </a:p>
        </p:txBody>
      </p:sp>
      <p:sp>
        <p:nvSpPr>
          <p:cNvPr id="2" name="Slide Number Placeholder 5">
            <a:extLst>
              <a:ext uri="{FF2B5EF4-FFF2-40B4-BE49-F238E27FC236}">
                <a16:creationId xmlns:a16="http://schemas.microsoft.com/office/drawing/2014/main" id="{3EF580A1-4159-74E8-BC7B-A2AEFE7AEDD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49038" y="4751245"/>
            <a:ext cx="504281" cy="295236"/>
          </a:xfrm>
          <a:prstGeom prst="rect">
            <a:avLst/>
          </a:prstGeom>
        </p:spPr>
        <p:txBody>
          <a:bodyPr/>
          <a:lstStyle>
            <a:lvl1pPr algn="l">
              <a:defRPr sz="1200">
                <a:solidFill>
                  <a:schemeClr val="tx2"/>
                </a:solidFill>
                <a:latin typeface="Arial"/>
                <a:cs typeface="Arial"/>
              </a:defRPr>
            </a:lvl1pPr>
          </a:lstStyle>
          <a:p>
            <a:fld id="{D0394A55-0D5E-E449-981A-A375C652BAC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034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w/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1B6ADC21-0F1B-6648-BD92-F0B0872D4D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2030" y="180607"/>
            <a:ext cx="8459938" cy="922351"/>
          </a:xfrm>
        </p:spPr>
        <p:txBody>
          <a:bodyPr tIns="0" bIns="0"/>
          <a:lstStyle>
            <a:lvl1pPr>
              <a:defRPr sz="3600">
                <a:solidFill>
                  <a:srgbClr val="AD122A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027" y="1214278"/>
            <a:ext cx="3196303" cy="3357722"/>
          </a:xfrm>
        </p:spPr>
        <p:txBody>
          <a:bodyPr anchor="t">
            <a:normAutofit/>
          </a:bodyPr>
          <a:lstStyle>
            <a:lvl1pPr marL="228600" marR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2400" b="0">
                <a:solidFill>
                  <a:schemeClr val="tx1"/>
                </a:solidFill>
              </a:defRPr>
            </a:lvl1pPr>
            <a:lvl2pPr marL="685800" marR="0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1143000" marR="0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600200" marR="0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2057400" marR="0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Click to edit Master text styles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Second level</a:t>
            </a:r>
          </a:p>
          <a:p>
            <a:pPr marL="1143000" marR="0" lvl="2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Third level</a:t>
            </a:r>
          </a:p>
          <a:p>
            <a:pPr marL="1600200" marR="0" lvl="3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Fourth level</a:t>
            </a:r>
          </a:p>
          <a:p>
            <a:pPr marL="2057400" marR="0" lvl="4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Fifth level</a:t>
            </a:r>
            <a:endParaRPr lang="en-US" dirty="0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3768918" y="1222919"/>
            <a:ext cx="5033770" cy="3349081"/>
          </a:xfrm>
        </p:spPr>
        <p:txBody>
          <a:bodyPr/>
          <a:lstStyle>
            <a:lvl1pPr marL="228600" marR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lvl1pPr>
            <a:lvl2pPr marL="685800" marR="0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lvl2pPr>
            <a:lvl3pPr marL="1143000" marR="0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lvl3pPr>
            <a:lvl4pPr marL="1600200" marR="0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lvl4pPr>
            <a:lvl5pPr marL="2057400" marR="0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lvl5pPr>
          </a:lstStyle>
          <a:p>
            <a:endParaRPr lang="en-US" dirty="0"/>
          </a:p>
        </p:txBody>
      </p:sp>
      <p:sp>
        <p:nvSpPr>
          <p:cNvPr id="2" name="Slide Number Placeholder 5">
            <a:extLst>
              <a:ext uri="{FF2B5EF4-FFF2-40B4-BE49-F238E27FC236}">
                <a16:creationId xmlns:a16="http://schemas.microsoft.com/office/drawing/2014/main" id="{75CCC6A3-C51C-5C7F-ED3E-D14412D4D69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49038" y="4751245"/>
            <a:ext cx="504281" cy="295236"/>
          </a:xfrm>
          <a:prstGeom prst="rect">
            <a:avLst/>
          </a:prstGeom>
        </p:spPr>
        <p:txBody>
          <a:bodyPr/>
          <a:lstStyle>
            <a:lvl1pPr algn="l">
              <a:defRPr sz="1200">
                <a:solidFill>
                  <a:schemeClr val="tx2"/>
                </a:solidFill>
                <a:latin typeface="Arial"/>
                <a:cs typeface="Arial"/>
              </a:defRPr>
            </a:lvl1pPr>
          </a:lstStyle>
          <a:p>
            <a:fld id="{D0394A55-0D5E-E449-981A-A375C652BAC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41256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w/ Subhea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8AC42F36-D154-634A-8A87-7819C3A15B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2030" y="180607"/>
            <a:ext cx="8459938" cy="922351"/>
          </a:xfrm>
        </p:spPr>
        <p:txBody>
          <a:bodyPr tIns="0" bIns="0"/>
          <a:lstStyle>
            <a:lvl1pPr>
              <a:defRPr sz="3600">
                <a:solidFill>
                  <a:srgbClr val="AD122A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341310" y="1184413"/>
            <a:ext cx="8460660" cy="481576"/>
          </a:xfrm>
        </p:spPr>
        <p:txBody>
          <a:bodyPr anchor="ctr">
            <a:normAutofit/>
          </a:bodyPr>
          <a:lstStyle>
            <a:lvl1pPr marL="0" indent="0">
              <a:buNone/>
              <a:defRPr sz="28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028" y="1761404"/>
            <a:ext cx="8459942" cy="2787349"/>
          </a:xfrm>
        </p:spPr>
        <p:txBody>
          <a:bodyPr anchor="t">
            <a:normAutofit/>
          </a:bodyPr>
          <a:lstStyle>
            <a:lvl1pPr marL="228600" marR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2400" b="0">
                <a:solidFill>
                  <a:schemeClr val="tx1"/>
                </a:solidFill>
              </a:defRPr>
            </a:lvl1pPr>
            <a:lvl2pPr marL="685800" marR="0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1143000" marR="0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600200" marR="0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2057400" marR="0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Click to edit Master text styles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Second level</a:t>
            </a:r>
          </a:p>
          <a:p>
            <a:pPr marL="1143000" marR="0" lvl="2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Third level</a:t>
            </a:r>
          </a:p>
          <a:p>
            <a:pPr marL="1600200" marR="0" lvl="3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Fourth level</a:t>
            </a:r>
          </a:p>
          <a:p>
            <a:pPr marL="2057400" marR="0" lvl="4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Fifth level</a:t>
            </a:r>
            <a:endParaRPr lang="en-US" dirty="0"/>
          </a:p>
        </p:txBody>
      </p:sp>
      <p:sp>
        <p:nvSpPr>
          <p:cNvPr id="2" name="Slide Number Placeholder 5">
            <a:extLst>
              <a:ext uri="{FF2B5EF4-FFF2-40B4-BE49-F238E27FC236}">
                <a16:creationId xmlns:a16="http://schemas.microsoft.com/office/drawing/2014/main" id="{16E97C0B-746F-BA08-9EE6-4EEAD73682B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49038" y="4751245"/>
            <a:ext cx="504281" cy="295236"/>
          </a:xfrm>
          <a:prstGeom prst="rect">
            <a:avLst/>
          </a:prstGeom>
        </p:spPr>
        <p:txBody>
          <a:bodyPr/>
          <a:lstStyle>
            <a:lvl1pPr algn="l">
              <a:defRPr sz="1200">
                <a:solidFill>
                  <a:schemeClr val="tx2"/>
                </a:solidFill>
                <a:latin typeface="Arial"/>
                <a:cs typeface="Arial"/>
              </a:defRPr>
            </a:lvl1pPr>
          </a:lstStyle>
          <a:p>
            <a:fld id="{D0394A55-0D5E-E449-981A-A375C652BAC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034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3762" y="1598065"/>
            <a:ext cx="8236475" cy="1206830"/>
          </a:xfrm>
        </p:spPr>
        <p:txBody>
          <a:bodyPr/>
          <a:lstStyle>
            <a:lvl1pPr algn="ctr">
              <a:defRPr baseline="0">
                <a:solidFill>
                  <a:srgbClr val="AD122A"/>
                </a:solidFill>
              </a:defRPr>
            </a:lvl1pPr>
          </a:lstStyle>
          <a:p>
            <a:r>
              <a:rPr lang="en-US" dirty="0"/>
              <a:t>Subhead/ </a:t>
            </a:r>
            <a:br>
              <a:rPr lang="en-US" dirty="0"/>
            </a:br>
            <a:r>
              <a:rPr lang="en-US" dirty="0"/>
              <a:t>Section Header</a:t>
            </a:r>
          </a:p>
        </p:txBody>
      </p:sp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B1141B29-3D8E-2CFC-01BC-0CB45BEA80B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49038" y="4751245"/>
            <a:ext cx="504281" cy="295236"/>
          </a:xfrm>
          <a:prstGeom prst="rect">
            <a:avLst/>
          </a:prstGeom>
        </p:spPr>
        <p:txBody>
          <a:bodyPr/>
          <a:lstStyle>
            <a:lvl1pPr algn="l">
              <a:defRPr sz="1200">
                <a:solidFill>
                  <a:schemeClr val="tx2"/>
                </a:solidFill>
                <a:latin typeface="Arial"/>
                <a:cs typeface="Arial"/>
              </a:defRPr>
            </a:lvl1pPr>
          </a:lstStyle>
          <a:p>
            <a:fld id="{D0394A55-0D5E-E449-981A-A375C652BAC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54488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logo&#10;&#10;Description automatically generated">
            <a:extLst>
              <a:ext uri="{FF2B5EF4-FFF2-40B4-BE49-F238E27FC236}">
                <a16:creationId xmlns:a16="http://schemas.microsoft.com/office/drawing/2014/main" id="{5FADF7A8-EB19-034E-9B98-769F0EEA5D7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61911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9FC8AF-F613-4AB4-8FFE-BFA9CCCAA294}" type="datetimeFigureOut">
              <a:rPr lang="en-US" smtClean="0"/>
              <a:t>10/31/2025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49821-F756-4ED4-9B38-05115F855D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80440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Background pattern&#10;&#10;Description automatically generated with low confidence">
            <a:extLst>
              <a:ext uri="{FF2B5EF4-FFF2-40B4-BE49-F238E27FC236}">
                <a16:creationId xmlns:a16="http://schemas.microsoft.com/office/drawing/2014/main" id="{C74819B5-8A34-9041-A4B1-6879C51C7F00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42028" y="154483"/>
            <a:ext cx="8459942" cy="922352"/>
          </a:xfrm>
          <a:prstGeom prst="rect">
            <a:avLst/>
          </a:prstGeom>
        </p:spPr>
        <p:txBody>
          <a:bodyPr vert="horz" lIns="91440" tIns="0" rIns="91440" bIns="0" rtlCol="0" anchor="ctr">
            <a:noAutofit/>
          </a:bodyPr>
          <a:lstStyle/>
          <a:p>
            <a:r>
              <a:rPr lang="en-US" dirty="0"/>
              <a:t>Headline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028" y="1178034"/>
            <a:ext cx="8459943" cy="3370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Click to edit Master text styles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Second level</a:t>
            </a:r>
          </a:p>
          <a:p>
            <a:pPr marL="1143000" marR="0" lvl="2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Third level</a:t>
            </a:r>
          </a:p>
          <a:p>
            <a:pPr marL="1600200" marR="0" lvl="3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Fourth level</a:t>
            </a:r>
          </a:p>
          <a:p>
            <a:pPr marL="2057400" marR="0" lvl="4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Fifth level</a:t>
            </a:r>
            <a:endParaRPr lang="en-US" dirty="0"/>
          </a:p>
          <a:p>
            <a:pPr lvl="4"/>
            <a:endParaRPr lang="en-US" dirty="0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3E151247-5606-2852-E28F-109DCBE35AA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49038" y="4751245"/>
            <a:ext cx="504281" cy="295236"/>
          </a:xfrm>
          <a:prstGeom prst="rect">
            <a:avLst/>
          </a:prstGeom>
        </p:spPr>
        <p:txBody>
          <a:bodyPr/>
          <a:lstStyle>
            <a:lvl1pPr algn="l">
              <a:defRPr sz="1200">
                <a:solidFill>
                  <a:schemeClr val="tx2"/>
                </a:solidFill>
                <a:latin typeface="Arial"/>
                <a:cs typeface="Arial"/>
              </a:defRPr>
            </a:lvl1pPr>
          </a:lstStyle>
          <a:p>
            <a:fld id="{D0394A55-0D5E-E449-981A-A375C652BAC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19059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8" r:id="rId1"/>
    <p:sldLayoutId id="2147483739" r:id="rId2"/>
    <p:sldLayoutId id="2147483741" r:id="rId3"/>
    <p:sldLayoutId id="2147483745" r:id="rId4"/>
    <p:sldLayoutId id="2147483728" r:id="rId5"/>
    <p:sldLayoutId id="2147483744" r:id="rId6"/>
    <p:sldLayoutId id="2147483743" r:id="rId7"/>
    <p:sldLayoutId id="2147483746" r:id="rId8"/>
  </p:sldLayoutIdLst>
  <p:hf hdr="0" ftr="0" dt="0"/>
  <p:txStyles>
    <p:titleStyle>
      <a:lvl1pPr algn="l" defTabSz="457200" rtl="0" eaLnBrk="1" latinLnBrk="0" hangingPunct="1">
        <a:lnSpc>
          <a:spcPct val="90000"/>
        </a:lnSpc>
        <a:spcBef>
          <a:spcPct val="0"/>
        </a:spcBef>
        <a:buNone/>
        <a:defRPr sz="3600" b="1" i="0" kern="1200" baseline="0">
          <a:solidFill>
            <a:srgbClr val="AD122A"/>
          </a:solidFill>
          <a:latin typeface="Arial"/>
          <a:ea typeface="+mj-ea"/>
          <a:cs typeface="Arial"/>
        </a:defRPr>
      </a:lvl1pPr>
    </p:titleStyle>
    <p:bodyStyle>
      <a:lvl1pPr marL="228600" marR="0" indent="-228600" algn="l" defTabSz="914400" rtl="0" eaLnBrk="1" fontAlgn="auto" latinLnBrk="0" hangingPunct="1">
        <a:lnSpc>
          <a:spcPct val="90000"/>
        </a:lnSpc>
        <a:spcBef>
          <a:spcPts val="1000"/>
        </a:spcBef>
        <a:spcAft>
          <a:spcPts val="0"/>
        </a:spcAft>
        <a:buClrTx/>
        <a:buSzTx/>
        <a:buFont typeface="Arial" panose="020B0604020202020204" pitchFamily="34" charset="0"/>
        <a:buChar char="•"/>
        <a:tabLst/>
        <a:defRPr sz="2400" kern="1200">
          <a:solidFill>
            <a:schemeClr val="tx1"/>
          </a:solidFill>
          <a:latin typeface="Arial"/>
          <a:ea typeface="+mn-ea"/>
          <a:cs typeface="Arial"/>
        </a:defRPr>
      </a:lvl1pPr>
      <a:lvl2pPr marL="685800" marR="0" indent="-228600" algn="l" defTabSz="914400" rtl="0" eaLnBrk="1" fontAlgn="auto" latinLnBrk="0" hangingPunct="1">
        <a:lnSpc>
          <a:spcPct val="90000"/>
        </a:lnSpc>
        <a:spcBef>
          <a:spcPts val="500"/>
        </a:spcBef>
        <a:spcAft>
          <a:spcPts val="0"/>
        </a:spcAft>
        <a:buClrTx/>
        <a:buSzTx/>
        <a:buFont typeface="Arial" panose="020B0604020202020204" pitchFamily="34" charset="0"/>
        <a:buChar char="•"/>
        <a:tabLst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marR="0" indent="-228600" algn="l" defTabSz="914400" rtl="0" eaLnBrk="1" fontAlgn="auto" latinLnBrk="0" hangingPunct="1">
        <a:lnSpc>
          <a:spcPct val="90000"/>
        </a:lnSpc>
        <a:spcBef>
          <a:spcPts val="500"/>
        </a:spcBef>
        <a:spcAft>
          <a:spcPts val="0"/>
        </a:spcAft>
        <a:buClrTx/>
        <a:buSzTx/>
        <a:buFont typeface="Arial" panose="020B0604020202020204" pitchFamily="34" charset="0"/>
        <a:buChar char="•"/>
        <a:tabLst/>
        <a:defRPr sz="2400" kern="1200">
          <a:solidFill>
            <a:schemeClr val="tx1"/>
          </a:solidFill>
          <a:latin typeface="Arial"/>
          <a:ea typeface="+mn-ea"/>
          <a:cs typeface="Arial"/>
        </a:defRPr>
      </a:lvl3pPr>
      <a:lvl4pPr marL="1600200" marR="0" indent="-228600" algn="l" defTabSz="914400" rtl="0" eaLnBrk="1" fontAlgn="auto" latinLnBrk="0" hangingPunct="1">
        <a:lnSpc>
          <a:spcPct val="90000"/>
        </a:lnSpc>
        <a:spcBef>
          <a:spcPts val="500"/>
        </a:spcBef>
        <a:spcAft>
          <a:spcPts val="0"/>
        </a:spcAft>
        <a:buClrTx/>
        <a:buSzTx/>
        <a:buFont typeface="Arial" panose="020B0604020202020204" pitchFamily="34" charset="0"/>
        <a:buChar char="•"/>
        <a:tabLst/>
        <a:defRPr sz="2000" kern="1200">
          <a:solidFill>
            <a:schemeClr val="tx1"/>
          </a:solidFill>
          <a:latin typeface="Arial"/>
          <a:ea typeface="+mn-ea"/>
          <a:cs typeface="Arial"/>
        </a:defRPr>
      </a:lvl4pPr>
      <a:lvl5pPr marL="2057400" marR="0" indent="-228600" algn="l" defTabSz="914400" rtl="0" eaLnBrk="1" fontAlgn="auto" latinLnBrk="0" hangingPunct="1">
        <a:lnSpc>
          <a:spcPct val="90000"/>
        </a:lnSpc>
        <a:spcBef>
          <a:spcPts val="500"/>
        </a:spcBef>
        <a:spcAft>
          <a:spcPts val="0"/>
        </a:spcAft>
        <a:buClrTx/>
        <a:buSzTx/>
        <a:buFont typeface="Arial" panose="020B0604020202020204" pitchFamily="34" charset="0"/>
        <a:buChar char="•"/>
        <a:tabLst/>
        <a:defRPr sz="2000" kern="1200">
          <a:solidFill>
            <a:schemeClr val="tx1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unmc.edu/patient-safety/catch-rural-falls/index.html" TargetMode="External"/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12" Type="http://schemas.openxmlformats.org/officeDocument/2006/relationships/image" Target="../media/image47.sv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11" Type="http://schemas.openxmlformats.org/officeDocument/2006/relationships/image" Target="../media/image46.png"/><Relationship Id="rId5" Type="http://schemas.openxmlformats.org/officeDocument/2006/relationships/diagramQuickStyle" Target="../diagrams/quickStyle4.xml"/><Relationship Id="rId10" Type="http://schemas.openxmlformats.org/officeDocument/2006/relationships/image" Target="../media/image45.svg"/><Relationship Id="rId4" Type="http://schemas.openxmlformats.org/officeDocument/2006/relationships/diagramLayout" Target="../diagrams/layout4.xml"/><Relationship Id="rId9" Type="http://schemas.openxmlformats.org/officeDocument/2006/relationships/image" Target="../media/image44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unmc.edu/patient-safety/catch-rural-falls/index.html" TargetMode="External"/><Relationship Id="rId13" Type="http://schemas.openxmlformats.org/officeDocument/2006/relationships/image" Target="../media/image52.svg"/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12" Type="http://schemas.openxmlformats.org/officeDocument/2006/relationships/image" Target="../media/image5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11" Type="http://schemas.openxmlformats.org/officeDocument/2006/relationships/image" Target="../media/image50.svg"/><Relationship Id="rId5" Type="http://schemas.openxmlformats.org/officeDocument/2006/relationships/diagramQuickStyle" Target="../diagrams/quickStyle5.xml"/><Relationship Id="rId15" Type="http://schemas.openxmlformats.org/officeDocument/2006/relationships/image" Target="../media/image54.svg"/><Relationship Id="rId10" Type="http://schemas.openxmlformats.org/officeDocument/2006/relationships/image" Target="../media/image49.png"/><Relationship Id="rId4" Type="http://schemas.openxmlformats.org/officeDocument/2006/relationships/diagramLayout" Target="../diagrams/layout5.xml"/><Relationship Id="rId9" Type="http://schemas.openxmlformats.org/officeDocument/2006/relationships/image" Target="../media/image48.jpeg"/><Relationship Id="rId14" Type="http://schemas.openxmlformats.org/officeDocument/2006/relationships/image" Target="../media/image53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png"/><Relationship Id="rId13" Type="http://schemas.openxmlformats.org/officeDocument/2006/relationships/image" Target="../media/image60.svg"/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12" Type="http://schemas.openxmlformats.org/officeDocument/2006/relationships/image" Target="../media/image5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6.xml"/><Relationship Id="rId11" Type="http://schemas.openxmlformats.org/officeDocument/2006/relationships/image" Target="../media/image58.svg"/><Relationship Id="rId5" Type="http://schemas.openxmlformats.org/officeDocument/2006/relationships/diagramQuickStyle" Target="../diagrams/quickStyle6.xml"/><Relationship Id="rId10" Type="http://schemas.openxmlformats.org/officeDocument/2006/relationships/image" Target="../media/image57.png"/><Relationship Id="rId4" Type="http://schemas.openxmlformats.org/officeDocument/2006/relationships/diagramLayout" Target="../diagrams/layout6.xml"/><Relationship Id="rId9" Type="http://schemas.openxmlformats.org/officeDocument/2006/relationships/image" Target="../media/image56.sv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1.png"/><Relationship Id="rId13" Type="http://schemas.openxmlformats.org/officeDocument/2006/relationships/image" Target="../media/image66.svg"/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12" Type="http://schemas.openxmlformats.org/officeDocument/2006/relationships/image" Target="../media/image6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7.xml"/><Relationship Id="rId11" Type="http://schemas.openxmlformats.org/officeDocument/2006/relationships/image" Target="../media/image64.svg"/><Relationship Id="rId5" Type="http://schemas.openxmlformats.org/officeDocument/2006/relationships/diagramQuickStyle" Target="../diagrams/quickStyle7.xml"/><Relationship Id="rId10" Type="http://schemas.openxmlformats.org/officeDocument/2006/relationships/image" Target="../media/image63.png"/><Relationship Id="rId4" Type="http://schemas.openxmlformats.org/officeDocument/2006/relationships/diagramLayout" Target="../diagrams/layout7.xml"/><Relationship Id="rId9" Type="http://schemas.openxmlformats.org/officeDocument/2006/relationships/image" Target="../media/image62.sv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8.xml"/><Relationship Id="rId7" Type="http://schemas.microsoft.com/office/2007/relationships/diagramDrawing" Target="../diagrams/drawing8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8.xml"/><Relationship Id="rId5" Type="http://schemas.openxmlformats.org/officeDocument/2006/relationships/diagramQuickStyle" Target="../diagrams/quickStyle8.xml"/><Relationship Id="rId4" Type="http://schemas.openxmlformats.org/officeDocument/2006/relationships/diagramLayout" Target="../diagrams/layout8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hyperlink" Target="https://www.unmc.edu/alliedhealth/faculty/kennel.html" TargetMode="External"/><Relationship Id="rId7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6" Type="http://schemas.openxmlformats.org/officeDocument/2006/relationships/hyperlink" Target="mailto:dvenema@unmc.edu" TargetMode="External"/><Relationship Id="rId5" Type="http://schemas.openxmlformats.org/officeDocument/2006/relationships/hyperlink" Target="https://www.unmc.edu/alliedhealth/faculty/venema.html" TargetMode="External"/><Relationship Id="rId4" Type="http://schemas.openxmlformats.org/officeDocument/2006/relationships/hyperlink" Target="mailto:victoria.kennel@unmc.edu" TargetMode="Externa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cdc.gov/steadi/pdf/Steadi-Coordinated-Care-Plan.pdf" TargetMode="External"/><Relationship Id="rId3" Type="http://schemas.openxmlformats.org/officeDocument/2006/relationships/hyperlink" Target="https://www.cdc.gov/steadi/pdf/Steadi-Evaluation-Guide_Final_4_30_19.pdf" TargetMode="External"/><Relationship Id="rId7" Type="http://schemas.openxmlformats.org/officeDocument/2006/relationships/hyperlink" Target="https://www.unmc.edu/patient-safety/catch-rural-falls/index.html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unmc.edu/patient-safety/capturefalls/" TargetMode="External"/><Relationship Id="rId5" Type="http://schemas.openxmlformats.org/officeDocument/2006/relationships/hyperlink" Target="https://www.cdc.gov/steadi/media/pdfs/STEADI-Algorithm-508.pdf" TargetMode="External"/><Relationship Id="rId4" Type="http://schemas.openxmlformats.org/officeDocument/2006/relationships/hyperlink" Target="https://www.cdc.gov/steadi/index.html" TargetMode="External"/><Relationship Id="rId9" Type="http://schemas.openxmlformats.org/officeDocument/2006/relationships/hyperlink" Target="https://www.unmc.edu/patient-safety/_documents/catch/catch-rural-falls-poster.pdf" TargetMode="Externa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Relationship Id="rId5" Type="http://schemas.openxmlformats.org/officeDocument/2006/relationships/hyperlink" Target="https://dhhs.ne.gov/" TargetMode="Externa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unmc.edu/patient-safety/catch-rural-falls/index.html" TargetMode="External"/><Relationship Id="rId3" Type="http://schemas.openxmlformats.org/officeDocument/2006/relationships/hyperlink" Target="https://www.unmc.edu/patient-safety/capturefalls/index.html" TargetMode="External"/><Relationship Id="rId7" Type="http://schemas.openxmlformats.org/officeDocument/2006/relationships/image" Target="../media/image11.sv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sv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7" Type="http://schemas.openxmlformats.org/officeDocument/2006/relationships/image" Target="../media/image17.sv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svg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Relationship Id="rId9" Type="http://schemas.openxmlformats.org/officeDocument/2006/relationships/hyperlink" Target="https://www.cdc.gov/steadi/about/index.html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4" Type="http://schemas.openxmlformats.org/officeDocument/2006/relationships/hyperlink" Target="https://www.cdc.gov/steadi/media/pdfs/steadi-algorithm-508.pdf?CDC_AAref_Val=https://www.cdc.gov/steadi/pdf/STEADI-Algorithm-508.pdf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89312" y="960720"/>
            <a:ext cx="7682621" cy="1404459"/>
          </a:xfrm>
        </p:spPr>
        <p:txBody>
          <a:bodyPr/>
          <a:lstStyle/>
          <a:p>
            <a:r>
              <a:rPr lang="en-US" sz="4000" dirty="0"/>
              <a:t>CATCH RURAL Falls: </a:t>
            </a:r>
            <a:br>
              <a:rPr lang="en-US" sz="4000" dirty="0"/>
            </a:br>
            <a:r>
              <a:rPr lang="en-US" sz="4000" dirty="0"/>
              <a:t>A Program to Support Rural Health Clinics with Fall Risk Management for Older Adults 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89313" y="2659282"/>
            <a:ext cx="7088318" cy="1775917"/>
          </a:xfrm>
        </p:spPr>
        <p:txBody>
          <a:bodyPr>
            <a:normAutofit fontScale="55000" lnSpcReduction="20000"/>
          </a:bodyPr>
          <a:lstStyle/>
          <a:p>
            <a:pPr fontAlgn="base">
              <a:lnSpc>
                <a:spcPct val="120000"/>
              </a:lnSpc>
            </a:pPr>
            <a:r>
              <a:rPr lang="en-US" b="1" dirty="0"/>
              <a:t>Dawn Venema, PT, PhD</a:t>
            </a:r>
            <a:r>
              <a:rPr lang="en-US" dirty="0"/>
              <a:t>​</a:t>
            </a:r>
          </a:p>
          <a:p>
            <a:pPr fontAlgn="base">
              <a:lnSpc>
                <a:spcPct val="120000"/>
              </a:lnSpc>
              <a:spcBef>
                <a:spcPts val="0"/>
              </a:spcBef>
            </a:pPr>
            <a:r>
              <a:rPr lang="en-US" dirty="0"/>
              <a:t>Associate Professor, Department of Health and Rehabilitation Sciences, College of Allied Health Professions</a:t>
            </a:r>
          </a:p>
          <a:p>
            <a:pPr fontAlgn="base">
              <a:lnSpc>
                <a:spcPct val="120000"/>
              </a:lnSpc>
            </a:pPr>
            <a:r>
              <a:rPr lang="en-US" b="1" dirty="0"/>
              <a:t>Victoria Kennel, PhD</a:t>
            </a:r>
            <a:r>
              <a:rPr lang="en-US" dirty="0"/>
              <a:t>​</a:t>
            </a:r>
          </a:p>
          <a:p>
            <a:pPr fontAlgn="base">
              <a:lnSpc>
                <a:spcPct val="120000"/>
              </a:lnSpc>
              <a:spcBef>
                <a:spcPts val="0"/>
              </a:spcBef>
            </a:pPr>
            <a:r>
              <a:rPr lang="en-US" dirty="0"/>
              <a:t>Associate Professor, Department of Allied Health Professions Education, Research, and Practice, College of Allied Health Professions</a:t>
            </a:r>
          </a:p>
        </p:txBody>
      </p:sp>
    </p:spTree>
    <p:extLst>
      <p:ext uri="{BB962C8B-B14F-4D97-AF65-F5344CB8AC3E}">
        <p14:creationId xmlns:p14="http://schemas.microsoft.com/office/powerpoint/2010/main" val="180732833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7FE30E-A7EA-503D-78F7-D27974F5D1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2030" y="152400"/>
            <a:ext cx="8630520" cy="658458"/>
          </a:xfrm>
        </p:spPr>
        <p:txBody>
          <a:bodyPr/>
          <a:lstStyle/>
          <a:p>
            <a:r>
              <a:rPr lang="en-US" sz="2800" dirty="0"/>
              <a:t>Current State of Fall Risk Management Practices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78817AB-BB8C-F830-C434-BA25DC5789D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0394A55-0D5E-E449-981A-A375C652BACE}" type="slidenum">
              <a:rPr lang="en-US" smtClean="0"/>
              <a:pPr/>
              <a:t>10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82145AB-848E-C5CE-93A3-BFE0689E9A22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8737" t="8148" r="1157" b="1887"/>
          <a:stretch>
            <a:fillRect/>
          </a:stretch>
        </p:blipFill>
        <p:spPr>
          <a:xfrm>
            <a:off x="1399424" y="774700"/>
            <a:ext cx="6131675" cy="4271781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FEBA79CA-1F18-C244-1482-A234DBACEC2A}"/>
              </a:ext>
            </a:extLst>
          </p:cNvPr>
          <p:cNvSpPr txBox="1"/>
          <p:nvPr/>
        </p:nvSpPr>
        <p:spPr>
          <a:xfrm>
            <a:off x="0" y="4939630"/>
            <a:ext cx="820711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/>
              <a:t>Kennel, Yao, &amp; Venema (2024) </a:t>
            </a:r>
          </a:p>
        </p:txBody>
      </p:sp>
    </p:spTree>
    <p:extLst>
      <p:ext uri="{BB962C8B-B14F-4D97-AF65-F5344CB8AC3E}">
        <p14:creationId xmlns:p14="http://schemas.microsoft.com/office/powerpoint/2010/main" val="219389616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A7F4750-B535-C9B8-64A0-63C70A2E4EE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0394A55-0D5E-E449-981A-A375C652BACE}" type="slidenum">
              <a:rPr lang="en-US" smtClean="0"/>
              <a:pPr/>
              <a:t>11</a:t>
            </a:fld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508C7186-3839-52D3-AEE4-8750CD77757E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724" t="37428" r="2000" b="13394"/>
          <a:stretch>
            <a:fillRect/>
          </a:stretch>
        </p:blipFill>
        <p:spPr>
          <a:xfrm>
            <a:off x="182879" y="2293374"/>
            <a:ext cx="8712083" cy="1972346"/>
          </a:xfrm>
          <a:prstGeom prst="rect">
            <a:avLst/>
          </a:prstGeom>
        </p:spPr>
      </p:pic>
      <p:sp>
        <p:nvSpPr>
          <p:cNvPr id="11" name="Title 1">
            <a:extLst>
              <a:ext uri="{FF2B5EF4-FFF2-40B4-BE49-F238E27FC236}">
                <a16:creationId xmlns:a16="http://schemas.microsoft.com/office/drawing/2014/main" id="{8924599C-2D42-0E62-FC00-BC5A867766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2030" y="84745"/>
            <a:ext cx="8459938" cy="1182972"/>
          </a:xfrm>
        </p:spPr>
        <p:txBody>
          <a:bodyPr/>
          <a:lstStyle/>
          <a:p>
            <a:r>
              <a:rPr lang="en-US" sz="3200" dirty="0"/>
              <a:t>Fall Risk Management Quality Indicators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A2AF7AB-580F-DEBE-0AD4-8E85497D5175}"/>
              </a:ext>
            </a:extLst>
          </p:cNvPr>
          <p:cNvSpPr/>
          <p:nvPr/>
        </p:nvSpPr>
        <p:spPr>
          <a:xfrm>
            <a:off x="203317" y="1305232"/>
            <a:ext cx="8712083" cy="792336"/>
          </a:xfrm>
          <a:prstGeom prst="rect">
            <a:avLst/>
          </a:prstGeom>
          <a:solidFill>
            <a:srgbClr val="139DBF"/>
          </a:solidFill>
          <a:ln>
            <a:solidFill>
              <a:srgbClr val="139DB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2200" b="1" dirty="0">
                <a:latin typeface="Arial" panose="020B0604020202020204" pitchFamily="34" charset="0"/>
                <a:cs typeface="Arial" panose="020B0604020202020204" pitchFamily="34" charset="0"/>
              </a:rPr>
              <a:t>% of RHCs required to track </a:t>
            </a:r>
            <a:r>
              <a:rPr lang="en-US" sz="2200" b="1" i="1" dirty="0"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lang="en-US" sz="2200" b="1" dirty="0">
                <a:latin typeface="Arial" panose="020B0604020202020204" pitchFamily="34" charset="0"/>
                <a:cs typeface="Arial" panose="020B0604020202020204" pitchFamily="34" charset="0"/>
              </a:rPr>
              <a:t> externally report the </a:t>
            </a:r>
            <a:r>
              <a:rPr lang="en-US" sz="2200" b="1">
                <a:latin typeface="Arial" panose="020B0604020202020204" pitchFamily="34" charset="0"/>
                <a:cs typeface="Arial" panose="020B0604020202020204" pitchFamily="34" charset="0"/>
              </a:rPr>
              <a:t>number </a:t>
            </a:r>
          </a:p>
          <a:p>
            <a:pPr lvl="0" algn="ctr"/>
            <a:r>
              <a:rPr lang="en-US" sz="2200" b="1">
                <a:latin typeface="Arial" panose="020B0604020202020204" pitchFamily="34" charset="0"/>
                <a:cs typeface="Arial" panose="020B0604020202020204" pitchFamily="34" charset="0"/>
              </a:rPr>
              <a:t>or </a:t>
            </a:r>
            <a:r>
              <a:rPr lang="en-US" sz="2200" b="1" dirty="0">
                <a:latin typeface="Arial" panose="020B0604020202020204" pitchFamily="34" charset="0"/>
                <a:cs typeface="Arial" panose="020B0604020202020204" pitchFamily="34" charset="0"/>
              </a:rPr>
              <a:t>percent of older adult patients who:  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14B7CD0-C1E8-B84F-447D-B4678D82CE03}"/>
              </a:ext>
            </a:extLst>
          </p:cNvPr>
          <p:cNvSpPr txBox="1"/>
          <p:nvPr/>
        </p:nvSpPr>
        <p:spPr>
          <a:xfrm>
            <a:off x="0" y="4939630"/>
            <a:ext cx="820711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/>
              <a:t>Kennel, Yao, &amp; Venema (2024) </a:t>
            </a:r>
          </a:p>
        </p:txBody>
      </p:sp>
    </p:spTree>
    <p:extLst>
      <p:ext uri="{BB962C8B-B14F-4D97-AF65-F5344CB8AC3E}">
        <p14:creationId xmlns:p14="http://schemas.microsoft.com/office/powerpoint/2010/main" val="345555441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FCAF26D-F30C-5658-28D8-5F42A7CA81E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0394A55-0D5E-E449-981A-A375C652BACE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D6D63AE9-15B7-D317-4ECF-03FF8ECE43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2030" y="180607"/>
            <a:ext cx="8459938" cy="1182972"/>
          </a:xfrm>
        </p:spPr>
        <p:txBody>
          <a:bodyPr/>
          <a:lstStyle/>
          <a:p>
            <a:r>
              <a:rPr lang="en-US" sz="3200" dirty="0"/>
              <a:t>Top Reported Facilitators and Barriers to Effective Implementation of Fall Risk Management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9B2E16DB-99F2-4589-CFBC-FADAADAD2A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1620" y="1740244"/>
            <a:ext cx="9144000" cy="3040580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FFD2D2BA-4A83-694B-8C4B-0C1C46A60FEF}"/>
              </a:ext>
            </a:extLst>
          </p:cNvPr>
          <p:cNvSpPr/>
          <p:nvPr/>
        </p:nvSpPr>
        <p:spPr>
          <a:xfrm>
            <a:off x="594584" y="1622256"/>
            <a:ext cx="3726693" cy="475312"/>
          </a:xfrm>
          <a:prstGeom prst="rect">
            <a:avLst/>
          </a:prstGeom>
          <a:solidFill>
            <a:srgbClr val="139DBF"/>
          </a:solidFill>
          <a:ln>
            <a:solidFill>
              <a:srgbClr val="139DB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2200" b="1" dirty="0">
                <a:latin typeface="Arial" panose="020B0604020202020204" pitchFamily="34" charset="0"/>
                <a:cs typeface="Arial" panose="020B0604020202020204" pitchFamily="34" charset="0"/>
              </a:rPr>
              <a:t>Facilitators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D05B0304-7600-F098-8E25-25E05AAB189B}"/>
              </a:ext>
            </a:extLst>
          </p:cNvPr>
          <p:cNvSpPr/>
          <p:nvPr/>
        </p:nvSpPr>
        <p:spPr>
          <a:xfrm>
            <a:off x="4726858" y="1622256"/>
            <a:ext cx="3900947" cy="475312"/>
          </a:xfrm>
          <a:prstGeom prst="rect">
            <a:avLst/>
          </a:prstGeom>
          <a:solidFill>
            <a:srgbClr val="139DBF"/>
          </a:solidFill>
          <a:ln>
            <a:solidFill>
              <a:srgbClr val="139DB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2200" b="1" dirty="0">
                <a:latin typeface="Arial" panose="020B0604020202020204" pitchFamily="34" charset="0"/>
                <a:cs typeface="Arial" panose="020B0604020202020204" pitchFamily="34" charset="0"/>
              </a:rPr>
              <a:t>Barriers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06750F3-9571-05E7-420D-672031FDB2C8}"/>
              </a:ext>
            </a:extLst>
          </p:cNvPr>
          <p:cNvSpPr txBox="1"/>
          <p:nvPr/>
        </p:nvSpPr>
        <p:spPr>
          <a:xfrm>
            <a:off x="0" y="4939630"/>
            <a:ext cx="820711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/>
              <a:t>Kennel, Yao, &amp; Venema (2024) </a:t>
            </a:r>
          </a:p>
        </p:txBody>
      </p:sp>
    </p:spTree>
    <p:extLst>
      <p:ext uri="{BB962C8B-B14F-4D97-AF65-F5344CB8AC3E}">
        <p14:creationId xmlns:p14="http://schemas.microsoft.com/office/powerpoint/2010/main" val="318390073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7DCB6035-888F-F53B-654A-EBB0B1657B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4107" y="1426906"/>
            <a:ext cx="8748164" cy="103619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b="1" i="0" u="sng" dirty="0">
                <a:solidFill>
                  <a:schemeClr val="accent1"/>
                </a:solidFill>
                <a:effectLst/>
                <a:latin typeface="+mn-lt"/>
              </a:rPr>
              <a:t>C</a:t>
            </a:r>
            <a:r>
              <a:rPr lang="en-US" b="1" i="0" u="none" strike="noStrike" dirty="0">
                <a:solidFill>
                  <a:srgbClr val="000000"/>
                </a:solidFill>
                <a:effectLst/>
                <a:latin typeface="+mn-lt"/>
              </a:rPr>
              <a:t>oordinated </a:t>
            </a:r>
            <a:r>
              <a:rPr lang="en-US" b="1" i="0" u="sng" dirty="0">
                <a:solidFill>
                  <a:schemeClr val="accent1"/>
                </a:solidFill>
                <a:effectLst/>
                <a:latin typeface="+mn-lt"/>
              </a:rPr>
              <a:t>A</a:t>
            </a:r>
            <a:r>
              <a:rPr lang="en-US" b="1" i="0" u="none" strike="noStrike" dirty="0">
                <a:solidFill>
                  <a:srgbClr val="000000"/>
                </a:solidFill>
                <a:effectLst/>
                <a:latin typeface="+mn-lt"/>
              </a:rPr>
              <a:t>ction </a:t>
            </a:r>
            <a:r>
              <a:rPr lang="en-US" b="1" i="0" u="sng" dirty="0">
                <a:solidFill>
                  <a:schemeClr val="accent1"/>
                </a:solidFill>
                <a:effectLst/>
                <a:latin typeface="+mn-lt"/>
              </a:rPr>
              <a:t>T</a:t>
            </a:r>
            <a:r>
              <a:rPr lang="en-US" b="1" i="0" u="none" strike="noStrike" dirty="0">
                <a:solidFill>
                  <a:srgbClr val="000000"/>
                </a:solidFill>
                <a:effectLst/>
                <a:latin typeface="+mn-lt"/>
              </a:rPr>
              <a:t>oward </a:t>
            </a:r>
            <a:r>
              <a:rPr lang="en-US" b="1" i="0" u="sng" dirty="0">
                <a:solidFill>
                  <a:schemeClr val="accent1"/>
                </a:solidFill>
                <a:effectLst/>
                <a:latin typeface="+mn-lt"/>
              </a:rPr>
              <a:t>C</a:t>
            </a:r>
            <a:r>
              <a:rPr lang="en-US" b="1" i="0" u="none" strike="noStrike" dirty="0">
                <a:solidFill>
                  <a:srgbClr val="000000"/>
                </a:solidFill>
                <a:effectLst/>
                <a:latin typeface="+mn-lt"/>
              </a:rPr>
              <a:t>ommunity </a:t>
            </a:r>
            <a:r>
              <a:rPr lang="en-US" b="1" i="0" u="sng" dirty="0">
                <a:solidFill>
                  <a:schemeClr val="accent1"/>
                </a:solidFill>
                <a:effectLst/>
                <a:latin typeface="+mn-lt"/>
              </a:rPr>
              <a:t>H</a:t>
            </a:r>
            <a:r>
              <a:rPr lang="en-US" b="1" i="0" u="none" strike="noStrike" dirty="0">
                <a:solidFill>
                  <a:srgbClr val="000000"/>
                </a:solidFill>
                <a:effectLst/>
                <a:latin typeface="+mn-lt"/>
              </a:rPr>
              <a:t>ealth: </a:t>
            </a:r>
          </a:p>
          <a:p>
            <a:pPr marL="0" indent="0" algn="ctr">
              <a:buNone/>
            </a:pPr>
            <a:r>
              <a:rPr lang="en-US" b="1" i="0" u="sng" dirty="0" err="1">
                <a:solidFill>
                  <a:schemeClr val="accent1"/>
                </a:solidFill>
                <a:effectLst/>
                <a:latin typeface="+mn-lt"/>
              </a:rPr>
              <a:t>R</a:t>
            </a:r>
            <a:r>
              <a:rPr lang="en-US" b="1" i="0" u="none" strike="noStrike" dirty="0" err="1">
                <a:solidFill>
                  <a:srgbClr val="000000"/>
                </a:solidFill>
                <a:effectLst/>
                <a:latin typeface="+mn-lt"/>
              </a:rPr>
              <a:t>ed</a:t>
            </a:r>
            <a:r>
              <a:rPr lang="en-US" b="1" i="0" u="sng" dirty="0" err="1">
                <a:solidFill>
                  <a:schemeClr val="accent1"/>
                </a:solidFill>
                <a:effectLst/>
                <a:latin typeface="+mn-lt"/>
              </a:rPr>
              <a:t>U</a:t>
            </a:r>
            <a:r>
              <a:rPr lang="en-US" b="1" i="0" u="none" strike="noStrike" dirty="0" err="1">
                <a:solidFill>
                  <a:srgbClr val="000000"/>
                </a:solidFill>
                <a:effectLst/>
                <a:latin typeface="+mn-lt"/>
              </a:rPr>
              <a:t>ce</a:t>
            </a:r>
            <a:r>
              <a:rPr lang="en-US" b="1" i="0" u="none" strike="noStrike" dirty="0">
                <a:solidFill>
                  <a:srgbClr val="000000"/>
                </a:solidFill>
                <a:effectLst/>
                <a:latin typeface="+mn-lt"/>
              </a:rPr>
              <a:t> </a:t>
            </a:r>
            <a:r>
              <a:rPr lang="en-US" b="1" i="0" u="sng" dirty="0">
                <a:solidFill>
                  <a:schemeClr val="accent1"/>
                </a:solidFill>
                <a:effectLst/>
                <a:latin typeface="+mn-lt"/>
              </a:rPr>
              <a:t>R</a:t>
            </a:r>
            <a:r>
              <a:rPr lang="en-US" b="1" i="0" u="none" strike="noStrike" dirty="0">
                <a:solidFill>
                  <a:srgbClr val="000000"/>
                </a:solidFill>
                <a:effectLst/>
                <a:latin typeface="+mn-lt"/>
              </a:rPr>
              <a:t>isk </a:t>
            </a:r>
            <a:r>
              <a:rPr lang="en-US" b="1" i="0" u="sng" dirty="0">
                <a:solidFill>
                  <a:schemeClr val="accent1"/>
                </a:solidFill>
                <a:effectLst/>
                <a:latin typeface="+mn-lt"/>
              </a:rPr>
              <a:t>A</a:t>
            </a:r>
            <a:r>
              <a:rPr lang="en-US" b="1" i="0" u="none" strike="noStrike" dirty="0">
                <a:solidFill>
                  <a:srgbClr val="000000"/>
                </a:solidFill>
                <a:effectLst/>
                <a:latin typeface="+mn-lt"/>
              </a:rPr>
              <a:t>nd </a:t>
            </a:r>
            <a:r>
              <a:rPr lang="en-US" b="1" i="0" u="sng" dirty="0">
                <a:solidFill>
                  <a:schemeClr val="accent1"/>
                </a:solidFill>
                <a:effectLst/>
                <a:latin typeface="+mn-lt"/>
              </a:rPr>
              <a:t>L</a:t>
            </a:r>
            <a:r>
              <a:rPr lang="en-US" b="1" i="0" u="none" strike="noStrike" dirty="0">
                <a:solidFill>
                  <a:srgbClr val="000000"/>
                </a:solidFill>
                <a:effectLst/>
                <a:latin typeface="+mn-lt"/>
              </a:rPr>
              <a:t>imit </a:t>
            </a:r>
            <a:r>
              <a:rPr lang="en-US" b="1" i="0" u="none" strike="noStrike" dirty="0">
                <a:solidFill>
                  <a:schemeClr val="accent1"/>
                </a:solidFill>
                <a:effectLst/>
                <a:latin typeface="+mn-lt"/>
              </a:rPr>
              <a:t>F</a:t>
            </a:r>
            <a:r>
              <a:rPr lang="en-US" b="1" i="0" u="none" strike="noStrike" dirty="0">
                <a:solidFill>
                  <a:srgbClr val="000000"/>
                </a:solidFill>
                <a:effectLst/>
                <a:latin typeface="+mn-lt"/>
              </a:rPr>
              <a:t>alls</a:t>
            </a:r>
            <a:endParaRPr lang="en-US" sz="3200" dirty="0">
              <a:latin typeface="+mn-lt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BA8F386A-636C-F114-E855-F617E66A1E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610922"/>
            <a:ext cx="9144000" cy="922351"/>
          </a:xfrm>
        </p:spPr>
        <p:txBody>
          <a:bodyPr/>
          <a:lstStyle/>
          <a:p>
            <a:pPr algn="ctr"/>
            <a:r>
              <a:rPr lang="en-US" dirty="0"/>
              <a:t>CATCH RURAL Falls Program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E15DF8D-8645-B7D5-68D7-F28D52787E3A}"/>
              </a:ext>
            </a:extLst>
          </p:cNvPr>
          <p:cNvSpPr txBox="1"/>
          <p:nvPr/>
        </p:nvSpPr>
        <p:spPr>
          <a:xfrm>
            <a:off x="204107" y="2831808"/>
            <a:ext cx="8748164" cy="2092881"/>
          </a:xfrm>
          <a:prstGeom prst="rect">
            <a:avLst/>
          </a:prstGeom>
          <a:solidFill>
            <a:schemeClr val="bg1"/>
          </a:solidFill>
          <a:ln w="19050"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US" sz="2500" dirty="0"/>
              <a:t>Provide education, resources, and improvement support </a:t>
            </a:r>
          </a:p>
          <a:p>
            <a:pPr algn="ctr"/>
            <a:r>
              <a:rPr lang="en-US" sz="2500" dirty="0"/>
              <a:t>for Nebraska Rural Health Clinics </a:t>
            </a:r>
          </a:p>
          <a:p>
            <a:pPr algn="ctr"/>
            <a:r>
              <a:rPr lang="en-US" sz="2500" dirty="0"/>
              <a:t>to improve care for older adults in your community</a:t>
            </a:r>
          </a:p>
          <a:p>
            <a:pPr algn="ctr"/>
            <a:r>
              <a:rPr lang="en-US" sz="2500" dirty="0"/>
              <a:t>by adopting and implementing </a:t>
            </a:r>
          </a:p>
          <a:p>
            <a:pPr algn="ctr"/>
            <a:r>
              <a:rPr lang="en-US" sz="2500" dirty="0"/>
              <a:t>an evidence-based fall risk management program </a:t>
            </a:r>
          </a:p>
        </p:txBody>
      </p:sp>
      <p:pic>
        <p:nvPicPr>
          <p:cNvPr id="1026" name="Picture 2" descr="Doctor speaking with elderly patient">
            <a:extLst>
              <a:ext uri="{FF2B5EF4-FFF2-40B4-BE49-F238E27FC236}">
                <a16:creationId xmlns:a16="http://schemas.microsoft.com/office/drawing/2014/main" id="{98F05059-E5E8-1A2B-FA2E-5C291D05A2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927" y="221831"/>
            <a:ext cx="8754523" cy="26263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D432E4CB-4D4E-66AA-B9B2-69BC2A4DBD6B}"/>
              </a:ext>
            </a:extLst>
          </p:cNvPr>
          <p:cNvSpPr/>
          <p:nvPr/>
        </p:nvSpPr>
        <p:spPr>
          <a:xfrm>
            <a:off x="200927" y="221831"/>
            <a:ext cx="8754523" cy="4702858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113445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D2286939-5666-04AF-5D18-B220CCA02D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21220"/>
            <a:ext cx="9144000" cy="922351"/>
          </a:xfrm>
        </p:spPr>
        <p:txBody>
          <a:bodyPr/>
          <a:lstStyle/>
          <a:p>
            <a:pPr algn="ctr"/>
            <a:r>
              <a:rPr lang="en-US" dirty="0"/>
              <a:t>CATCH RURAL Falls Program Components</a:t>
            </a:r>
          </a:p>
        </p:txBody>
      </p:sp>
      <p:graphicFrame>
        <p:nvGraphicFramePr>
          <p:cNvPr id="7" name="Content Placeholder 3">
            <a:extLst>
              <a:ext uri="{FF2B5EF4-FFF2-40B4-BE49-F238E27FC236}">
                <a16:creationId xmlns:a16="http://schemas.microsoft.com/office/drawing/2014/main" id="{040F9C54-5AA2-E697-7B1D-2CAA15ABEBD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06280070"/>
              </p:ext>
            </p:extLst>
          </p:nvPr>
        </p:nvGraphicFramePr>
        <p:xfrm>
          <a:off x="556591" y="1124159"/>
          <a:ext cx="8046720" cy="34402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34129839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8999F5D-4BAE-B0C2-08F9-D593D7E8E73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D96166C7-D073-8ACA-A73B-ED9AB76EBA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On-Demand Education</a:t>
            </a:r>
          </a:p>
        </p:txBody>
      </p:sp>
      <p:graphicFrame>
        <p:nvGraphicFramePr>
          <p:cNvPr id="7" name="Content Placeholder 3">
            <a:extLst>
              <a:ext uri="{FF2B5EF4-FFF2-40B4-BE49-F238E27FC236}">
                <a16:creationId xmlns:a16="http://schemas.microsoft.com/office/drawing/2014/main" id="{17C57F9D-4F0E-86FA-4596-89EAB35F5C1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5864022"/>
              </p:ext>
            </p:extLst>
          </p:nvPr>
        </p:nvGraphicFramePr>
        <p:xfrm>
          <a:off x="276372" y="1124159"/>
          <a:ext cx="2216106" cy="34402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599E6218-F067-F6DB-7697-C9BFF3E277C9}"/>
              </a:ext>
            </a:extLst>
          </p:cNvPr>
          <p:cNvSpPr txBox="1"/>
          <p:nvPr/>
        </p:nvSpPr>
        <p:spPr>
          <a:xfrm>
            <a:off x="0" y="4770890"/>
            <a:ext cx="829321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u="sng">
                <a:solidFill>
                  <a:srgbClr val="0070C0"/>
                </a:solidFill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</a:t>
            </a:r>
            <a:r>
              <a:rPr lang="en-US" sz="1400" b="1">
                <a:solidFill>
                  <a:srgbClr val="0070C0"/>
                </a:solidFill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oordinated </a:t>
            </a:r>
            <a:r>
              <a:rPr lang="en-US" sz="1400" b="1" u="sng">
                <a:solidFill>
                  <a:srgbClr val="0070C0"/>
                </a:solidFill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</a:t>
            </a:r>
            <a:r>
              <a:rPr lang="en-US" sz="1400" b="1">
                <a:solidFill>
                  <a:srgbClr val="0070C0"/>
                </a:solidFill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ction </a:t>
            </a:r>
            <a:r>
              <a:rPr lang="en-US" sz="1400" b="1" u="sng">
                <a:solidFill>
                  <a:srgbClr val="0070C0"/>
                </a:solidFill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</a:t>
            </a:r>
            <a:r>
              <a:rPr lang="en-US" sz="1400" b="1">
                <a:solidFill>
                  <a:srgbClr val="0070C0"/>
                </a:solidFill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oward </a:t>
            </a:r>
            <a:r>
              <a:rPr lang="en-US" sz="1400" b="1" u="sng">
                <a:solidFill>
                  <a:srgbClr val="0070C0"/>
                </a:solidFill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</a:t>
            </a:r>
            <a:r>
              <a:rPr lang="en-US" sz="1400" b="1">
                <a:solidFill>
                  <a:srgbClr val="0070C0"/>
                </a:solidFill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ommunity </a:t>
            </a:r>
            <a:r>
              <a:rPr lang="en-US" sz="1400" b="1" u="sng">
                <a:solidFill>
                  <a:srgbClr val="0070C0"/>
                </a:solidFill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</a:t>
            </a:r>
            <a:r>
              <a:rPr lang="en-US" sz="1400" b="1">
                <a:solidFill>
                  <a:srgbClr val="0070C0"/>
                </a:solidFill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ealth: </a:t>
            </a:r>
            <a:r>
              <a:rPr lang="en-US" sz="1400" b="1" u="sng" err="1">
                <a:solidFill>
                  <a:srgbClr val="0070C0"/>
                </a:solidFill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</a:t>
            </a:r>
            <a:r>
              <a:rPr lang="en-US" sz="1400" b="1" err="1">
                <a:solidFill>
                  <a:srgbClr val="0070C0"/>
                </a:solidFill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ed</a:t>
            </a:r>
            <a:r>
              <a:rPr lang="en-US" sz="1400" b="1" u="sng" err="1">
                <a:solidFill>
                  <a:srgbClr val="0070C0"/>
                </a:solidFill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U</a:t>
            </a:r>
            <a:r>
              <a:rPr lang="en-US" sz="1400" b="1" err="1">
                <a:solidFill>
                  <a:srgbClr val="0070C0"/>
                </a:solidFill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ce</a:t>
            </a:r>
            <a:r>
              <a:rPr lang="en-US" sz="1400" b="1">
                <a:solidFill>
                  <a:srgbClr val="0070C0"/>
                </a:solidFill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en-US" sz="1400" b="1" u="sng">
                <a:solidFill>
                  <a:srgbClr val="0070C0"/>
                </a:solidFill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</a:t>
            </a:r>
            <a:r>
              <a:rPr lang="en-US" sz="1400" b="1">
                <a:solidFill>
                  <a:srgbClr val="0070C0"/>
                </a:solidFill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isk </a:t>
            </a:r>
            <a:r>
              <a:rPr lang="en-US" sz="1400" b="1" u="sng">
                <a:solidFill>
                  <a:srgbClr val="0070C0"/>
                </a:solidFill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</a:t>
            </a:r>
            <a:r>
              <a:rPr lang="en-US" sz="1400" b="1">
                <a:solidFill>
                  <a:srgbClr val="0070C0"/>
                </a:solidFill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nd </a:t>
            </a:r>
            <a:r>
              <a:rPr lang="en-US" sz="1400" b="1" u="sng">
                <a:solidFill>
                  <a:srgbClr val="0070C0"/>
                </a:solidFill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</a:t>
            </a:r>
            <a:r>
              <a:rPr lang="en-US" sz="1400" b="1">
                <a:solidFill>
                  <a:srgbClr val="0070C0"/>
                </a:solidFill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imit (CATCH RURAL) Falls </a:t>
            </a:r>
            <a:endParaRPr lang="en-US" sz="1400" b="1">
              <a:solidFill>
                <a:srgbClr val="0070C0"/>
              </a:solidFill>
            </a:endParaRPr>
          </a:p>
          <a:p>
            <a:endParaRPr lang="en-US"/>
          </a:p>
        </p:txBody>
      </p:sp>
      <p:pic>
        <p:nvPicPr>
          <p:cNvPr id="6" name="Graphic 5" descr="Remote learning language with solid fill">
            <a:extLst>
              <a:ext uri="{FF2B5EF4-FFF2-40B4-BE49-F238E27FC236}">
                <a16:creationId xmlns:a16="http://schemas.microsoft.com/office/drawing/2014/main" id="{596567CB-4D88-72DF-B618-92F92880CBE4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2624178" y="1042804"/>
            <a:ext cx="1115568" cy="1115568"/>
          </a:xfrm>
          <a:prstGeom prst="rect">
            <a:avLst/>
          </a:prstGeom>
        </p:spPr>
      </p:pic>
      <p:pic>
        <p:nvPicPr>
          <p:cNvPr id="9" name="Graphic 8" descr="Stopwatch 25% with solid fill">
            <a:extLst>
              <a:ext uri="{FF2B5EF4-FFF2-40B4-BE49-F238E27FC236}">
                <a16:creationId xmlns:a16="http://schemas.microsoft.com/office/drawing/2014/main" id="{53A611C3-9356-F15C-DAEC-7C8816CF5AAB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2624178" y="3260320"/>
            <a:ext cx="1115568" cy="1115568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F6FA5C41-4033-7E39-5661-1977040880A5}"/>
              </a:ext>
            </a:extLst>
          </p:cNvPr>
          <p:cNvSpPr txBox="1"/>
          <p:nvPr/>
        </p:nvSpPr>
        <p:spPr>
          <a:xfrm>
            <a:off x="3871446" y="1236468"/>
            <a:ext cx="46531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Clinical practice considerations for fall risk screening, assessment, and intervention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D905A68-8EFC-A067-2E94-F50B3A78040C}"/>
              </a:ext>
            </a:extLst>
          </p:cNvPr>
          <p:cNvSpPr txBox="1"/>
          <p:nvPr/>
        </p:nvSpPr>
        <p:spPr>
          <a:xfrm>
            <a:off x="3871446" y="3458679"/>
            <a:ext cx="46531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Pre-recorded and posted online for on-demand access and availability</a:t>
            </a:r>
          </a:p>
        </p:txBody>
      </p:sp>
      <p:pic>
        <p:nvPicPr>
          <p:cNvPr id="13" name="Graphic 12" descr="Remote learning language with solid fill">
            <a:extLst>
              <a:ext uri="{FF2B5EF4-FFF2-40B4-BE49-F238E27FC236}">
                <a16:creationId xmlns:a16="http://schemas.microsoft.com/office/drawing/2014/main" id="{6F28D6D0-1B99-1382-570D-67D191E676D7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2624178" y="2117108"/>
            <a:ext cx="1115568" cy="1115568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2D047EB6-2A36-8474-087E-539A8698CF02}"/>
              </a:ext>
            </a:extLst>
          </p:cNvPr>
          <p:cNvSpPr txBox="1"/>
          <p:nvPr/>
        </p:nvSpPr>
        <p:spPr>
          <a:xfrm>
            <a:off x="3871446" y="2171201"/>
            <a:ext cx="465312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Quality improvement considerations for fall risk screening, assessment, and intervention </a:t>
            </a:r>
          </a:p>
        </p:txBody>
      </p:sp>
    </p:spTree>
    <p:extLst>
      <p:ext uri="{BB962C8B-B14F-4D97-AF65-F5344CB8AC3E}">
        <p14:creationId xmlns:p14="http://schemas.microsoft.com/office/powerpoint/2010/main" val="214837472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C6C10D0-DBF8-11C3-F778-CC6C935AE93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8282BCF8-D204-BE1D-6AA1-02D892DE13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2030" y="99493"/>
            <a:ext cx="8459938" cy="922351"/>
          </a:xfrm>
        </p:spPr>
        <p:txBody>
          <a:bodyPr/>
          <a:lstStyle/>
          <a:p>
            <a:r>
              <a:rPr lang="en-US" dirty="0"/>
              <a:t>Quality Improvement Tools</a:t>
            </a:r>
          </a:p>
        </p:txBody>
      </p:sp>
      <p:graphicFrame>
        <p:nvGraphicFramePr>
          <p:cNvPr id="7" name="Content Placeholder 3">
            <a:extLst>
              <a:ext uri="{FF2B5EF4-FFF2-40B4-BE49-F238E27FC236}">
                <a16:creationId xmlns:a16="http://schemas.microsoft.com/office/drawing/2014/main" id="{1D91048F-13CE-A168-B19D-06F326D5C05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60015347"/>
              </p:ext>
            </p:extLst>
          </p:nvPr>
        </p:nvGraphicFramePr>
        <p:xfrm>
          <a:off x="165758" y="1338009"/>
          <a:ext cx="2252977" cy="34402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9E83C2B2-5644-1DBD-3E96-CC3216189B8F}"/>
              </a:ext>
            </a:extLst>
          </p:cNvPr>
          <p:cNvSpPr txBox="1"/>
          <p:nvPr/>
        </p:nvSpPr>
        <p:spPr>
          <a:xfrm>
            <a:off x="0" y="4770890"/>
            <a:ext cx="829321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u="sng">
                <a:solidFill>
                  <a:srgbClr val="0070C0"/>
                </a:solidFill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</a:t>
            </a:r>
            <a:r>
              <a:rPr lang="en-US" sz="1400" b="1">
                <a:solidFill>
                  <a:srgbClr val="0070C0"/>
                </a:solidFill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oordinated </a:t>
            </a:r>
            <a:r>
              <a:rPr lang="en-US" sz="1400" b="1" u="sng">
                <a:solidFill>
                  <a:srgbClr val="0070C0"/>
                </a:solidFill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</a:t>
            </a:r>
            <a:r>
              <a:rPr lang="en-US" sz="1400" b="1">
                <a:solidFill>
                  <a:srgbClr val="0070C0"/>
                </a:solidFill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ction </a:t>
            </a:r>
            <a:r>
              <a:rPr lang="en-US" sz="1400" b="1" u="sng">
                <a:solidFill>
                  <a:srgbClr val="0070C0"/>
                </a:solidFill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</a:t>
            </a:r>
            <a:r>
              <a:rPr lang="en-US" sz="1400" b="1">
                <a:solidFill>
                  <a:srgbClr val="0070C0"/>
                </a:solidFill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oward </a:t>
            </a:r>
            <a:r>
              <a:rPr lang="en-US" sz="1400" b="1" u="sng">
                <a:solidFill>
                  <a:srgbClr val="0070C0"/>
                </a:solidFill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</a:t>
            </a:r>
            <a:r>
              <a:rPr lang="en-US" sz="1400" b="1">
                <a:solidFill>
                  <a:srgbClr val="0070C0"/>
                </a:solidFill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ommunity </a:t>
            </a:r>
            <a:r>
              <a:rPr lang="en-US" sz="1400" b="1" u="sng">
                <a:solidFill>
                  <a:srgbClr val="0070C0"/>
                </a:solidFill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</a:t>
            </a:r>
            <a:r>
              <a:rPr lang="en-US" sz="1400" b="1">
                <a:solidFill>
                  <a:srgbClr val="0070C0"/>
                </a:solidFill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ealth: </a:t>
            </a:r>
            <a:r>
              <a:rPr lang="en-US" sz="1400" b="1" u="sng" err="1">
                <a:solidFill>
                  <a:srgbClr val="0070C0"/>
                </a:solidFill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</a:t>
            </a:r>
            <a:r>
              <a:rPr lang="en-US" sz="1400" b="1" err="1">
                <a:solidFill>
                  <a:srgbClr val="0070C0"/>
                </a:solidFill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ed</a:t>
            </a:r>
            <a:r>
              <a:rPr lang="en-US" sz="1400" b="1" u="sng" err="1">
                <a:solidFill>
                  <a:srgbClr val="0070C0"/>
                </a:solidFill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U</a:t>
            </a:r>
            <a:r>
              <a:rPr lang="en-US" sz="1400" b="1" err="1">
                <a:solidFill>
                  <a:srgbClr val="0070C0"/>
                </a:solidFill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ce</a:t>
            </a:r>
            <a:r>
              <a:rPr lang="en-US" sz="1400" b="1">
                <a:solidFill>
                  <a:srgbClr val="0070C0"/>
                </a:solidFill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en-US" sz="1400" b="1" u="sng">
                <a:solidFill>
                  <a:srgbClr val="0070C0"/>
                </a:solidFill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</a:t>
            </a:r>
            <a:r>
              <a:rPr lang="en-US" sz="1400" b="1">
                <a:solidFill>
                  <a:srgbClr val="0070C0"/>
                </a:solidFill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isk </a:t>
            </a:r>
            <a:r>
              <a:rPr lang="en-US" sz="1400" b="1" u="sng">
                <a:solidFill>
                  <a:srgbClr val="0070C0"/>
                </a:solidFill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</a:t>
            </a:r>
            <a:r>
              <a:rPr lang="en-US" sz="1400" b="1">
                <a:solidFill>
                  <a:srgbClr val="0070C0"/>
                </a:solidFill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nd </a:t>
            </a:r>
            <a:r>
              <a:rPr lang="en-US" sz="1400" b="1" u="sng">
                <a:solidFill>
                  <a:srgbClr val="0070C0"/>
                </a:solidFill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</a:t>
            </a:r>
            <a:r>
              <a:rPr lang="en-US" sz="1400" b="1">
                <a:solidFill>
                  <a:srgbClr val="0070C0"/>
                </a:solidFill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imit (CATCH RURAL) Falls </a:t>
            </a:r>
            <a:endParaRPr lang="en-US" sz="1400" b="1">
              <a:solidFill>
                <a:srgbClr val="0070C0"/>
              </a:solidFill>
            </a:endParaRPr>
          </a:p>
          <a:p>
            <a:endParaRPr lang="en-US"/>
          </a:p>
        </p:txBody>
      </p:sp>
      <p:pic>
        <p:nvPicPr>
          <p:cNvPr id="1026" name="Picture 2" descr="Figure of the Model for Improvement. The Model poses the following questions:&#10;1. What are we trying to accomplish?&#10;2. How will we know that a change is an improvement?&#10;3. What change can we make that will result in improvement? &#10;Followed by a Plan - Do - Study - Act cycle. ">
            <a:extLst>
              <a:ext uri="{FF2B5EF4-FFF2-40B4-BE49-F238E27FC236}">
                <a16:creationId xmlns:a16="http://schemas.microsoft.com/office/drawing/2014/main" id="{74D8E0B0-0665-0096-346F-DB069C6A71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2236" y="1814442"/>
            <a:ext cx="1736006" cy="1883901"/>
          </a:xfrm>
          <a:prstGeom prst="rect">
            <a:avLst/>
          </a:prstGeom>
          <a:solidFill>
            <a:schemeClr val="accent4"/>
          </a:solidFill>
          <a:ln w="28575">
            <a:noFill/>
          </a:ln>
        </p:spPr>
      </p:pic>
      <p:pic>
        <p:nvPicPr>
          <p:cNvPr id="8" name="Graphic 7" descr="Bullseye with solid fill">
            <a:extLst>
              <a:ext uri="{FF2B5EF4-FFF2-40B4-BE49-F238E27FC236}">
                <a16:creationId xmlns:a16="http://schemas.microsoft.com/office/drawing/2014/main" id="{549A0116-B8E1-4C1C-5D9A-F406328D217F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2408311" y="1050749"/>
            <a:ext cx="1116009" cy="1116009"/>
          </a:xfrm>
          <a:prstGeom prst="rect">
            <a:avLst/>
          </a:prstGeom>
        </p:spPr>
      </p:pic>
      <p:pic>
        <p:nvPicPr>
          <p:cNvPr id="10" name="Graphic 9" descr="Statistics with solid fill">
            <a:extLst>
              <a:ext uri="{FF2B5EF4-FFF2-40B4-BE49-F238E27FC236}">
                <a16:creationId xmlns:a16="http://schemas.microsoft.com/office/drawing/2014/main" id="{897B080F-EBE0-AFF3-AAFE-7FD541B07073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2408311" y="2233130"/>
            <a:ext cx="1116009" cy="1116009"/>
          </a:xfrm>
          <a:prstGeom prst="rect">
            <a:avLst/>
          </a:prstGeom>
        </p:spPr>
      </p:pic>
      <p:pic>
        <p:nvPicPr>
          <p:cNvPr id="12" name="Graphic 11" descr="Lightbulb and gear with solid fill">
            <a:extLst>
              <a:ext uri="{FF2B5EF4-FFF2-40B4-BE49-F238E27FC236}">
                <a16:creationId xmlns:a16="http://schemas.microsoft.com/office/drawing/2014/main" id="{A9C2BFAF-8321-CB94-1851-B399C32A5134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2408311" y="3422700"/>
            <a:ext cx="1116009" cy="1116009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8D450359-EEFF-3688-1137-56CFF2EA023F}"/>
              </a:ext>
            </a:extLst>
          </p:cNvPr>
          <p:cNvSpPr txBox="1"/>
          <p:nvPr/>
        </p:nvSpPr>
        <p:spPr>
          <a:xfrm>
            <a:off x="3658607" y="2382606"/>
            <a:ext cx="381882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Determine feasible strategies for data collection to demonstrate measurable progress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E105A78-5BFD-B43A-7A17-185AA34F7EA9}"/>
              </a:ext>
            </a:extLst>
          </p:cNvPr>
          <p:cNvSpPr txBox="1"/>
          <p:nvPr/>
        </p:nvSpPr>
        <p:spPr>
          <a:xfrm>
            <a:off x="3658607" y="3762520"/>
            <a:ext cx="38995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Select ideas to test to improve fall risk management practices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F0A3CB6-6BCD-4951-1B8C-4BBC4E6C9257}"/>
              </a:ext>
            </a:extLst>
          </p:cNvPr>
          <p:cNvSpPr txBox="1"/>
          <p:nvPr/>
        </p:nvSpPr>
        <p:spPr>
          <a:xfrm>
            <a:off x="3658607" y="1279597"/>
            <a:ext cx="38188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Establish an aim statement to guide your efforts</a:t>
            </a:r>
          </a:p>
        </p:txBody>
      </p:sp>
    </p:spTree>
    <p:extLst>
      <p:ext uri="{BB962C8B-B14F-4D97-AF65-F5344CB8AC3E}">
        <p14:creationId xmlns:p14="http://schemas.microsoft.com/office/powerpoint/2010/main" val="110939214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3A480D8-E9E3-7B46-48F8-1DDFAAB953E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28F84E87-B871-4283-7AE3-A438FBD749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Monthly Touch-Points</a:t>
            </a:r>
          </a:p>
        </p:txBody>
      </p:sp>
      <p:graphicFrame>
        <p:nvGraphicFramePr>
          <p:cNvPr id="7" name="Content Placeholder 3">
            <a:extLst>
              <a:ext uri="{FF2B5EF4-FFF2-40B4-BE49-F238E27FC236}">
                <a16:creationId xmlns:a16="http://schemas.microsoft.com/office/drawing/2014/main" id="{17237F1E-7D27-266C-FA1A-1F581C91B3B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20829381"/>
              </p:ext>
            </p:extLst>
          </p:nvPr>
        </p:nvGraphicFramePr>
        <p:xfrm>
          <a:off x="224752" y="1181309"/>
          <a:ext cx="2282474" cy="34402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6" name="Graphic 5" descr="Group brainstorm with solid fill">
            <a:extLst>
              <a:ext uri="{FF2B5EF4-FFF2-40B4-BE49-F238E27FC236}">
                <a16:creationId xmlns:a16="http://schemas.microsoft.com/office/drawing/2014/main" id="{38E52930-1BC1-41E1-D3AC-5B74F73CFDC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2694345" y="3485633"/>
            <a:ext cx="1115568" cy="1115568"/>
          </a:xfrm>
          <a:prstGeom prst="rect">
            <a:avLst/>
          </a:prstGeom>
        </p:spPr>
      </p:pic>
      <p:pic>
        <p:nvPicPr>
          <p:cNvPr id="9" name="Graphic 8" descr="Customer review with solid fill">
            <a:extLst>
              <a:ext uri="{FF2B5EF4-FFF2-40B4-BE49-F238E27FC236}">
                <a16:creationId xmlns:a16="http://schemas.microsoft.com/office/drawing/2014/main" id="{76B9300C-3FA9-7A59-8071-A3042555C8B6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2694345" y="2265306"/>
            <a:ext cx="1115568" cy="1115568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B4F6EA3C-5EC3-D97E-3C89-592271DCE728}"/>
              </a:ext>
            </a:extLst>
          </p:cNvPr>
          <p:cNvSpPr txBox="1"/>
          <p:nvPr/>
        </p:nvSpPr>
        <p:spPr>
          <a:xfrm>
            <a:off x="3887205" y="2382606"/>
            <a:ext cx="492951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Monthly cohort collaborative calls to discuss what is working well, what isn’t, and how we can help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FD1FCC0-74E7-95C3-9508-10D00DB2FAB8}"/>
              </a:ext>
            </a:extLst>
          </p:cNvPr>
          <p:cNvSpPr txBox="1"/>
          <p:nvPr/>
        </p:nvSpPr>
        <p:spPr>
          <a:xfrm>
            <a:off x="3887205" y="3762520"/>
            <a:ext cx="50337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Idea sharing and collaborative discussion among cohort participants</a:t>
            </a:r>
          </a:p>
        </p:txBody>
      </p:sp>
      <p:pic>
        <p:nvPicPr>
          <p:cNvPr id="13" name="Graphic 12" descr="Questions with solid fill">
            <a:extLst>
              <a:ext uri="{FF2B5EF4-FFF2-40B4-BE49-F238E27FC236}">
                <a16:creationId xmlns:a16="http://schemas.microsoft.com/office/drawing/2014/main" id="{8ACC0D5A-64E9-FEAF-FC87-E1113AAE7D30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2694345" y="1044979"/>
            <a:ext cx="1115568" cy="1115568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4B537CAA-CA07-BC3C-F0D5-766AD461DBB5}"/>
              </a:ext>
            </a:extLst>
          </p:cNvPr>
          <p:cNvSpPr txBox="1"/>
          <p:nvPr/>
        </p:nvSpPr>
        <p:spPr>
          <a:xfrm>
            <a:off x="3887205" y="1279597"/>
            <a:ext cx="492951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1:1 clinic consultation(s) for clinic specific support</a:t>
            </a:r>
          </a:p>
        </p:txBody>
      </p:sp>
    </p:spTree>
    <p:extLst>
      <p:ext uri="{BB962C8B-B14F-4D97-AF65-F5344CB8AC3E}">
        <p14:creationId xmlns:p14="http://schemas.microsoft.com/office/powerpoint/2010/main" val="69417976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61402A9-86F9-3DC0-A493-B4D1D64DBD1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BB162EB8-E178-6205-EA77-2392702C8B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400" dirty="0"/>
              <a:t>Monthly Data Collection and Reporting</a:t>
            </a:r>
          </a:p>
        </p:txBody>
      </p:sp>
      <p:graphicFrame>
        <p:nvGraphicFramePr>
          <p:cNvPr id="7" name="Content Placeholder 3">
            <a:extLst>
              <a:ext uri="{FF2B5EF4-FFF2-40B4-BE49-F238E27FC236}">
                <a16:creationId xmlns:a16="http://schemas.microsoft.com/office/drawing/2014/main" id="{908A2926-B80D-AC2B-6BAB-1DB74B1620B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18810097"/>
              </p:ext>
            </p:extLst>
          </p:nvPr>
        </p:nvGraphicFramePr>
        <p:xfrm>
          <a:off x="194549" y="1256893"/>
          <a:ext cx="2201357" cy="34402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6" name="Graphic 5" descr="Signature with solid fill">
            <a:extLst>
              <a:ext uri="{FF2B5EF4-FFF2-40B4-BE49-F238E27FC236}">
                <a16:creationId xmlns:a16="http://schemas.microsoft.com/office/drawing/2014/main" id="{F606487D-81AE-2E1F-3C24-9A9A43F7664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2452960" y="1079915"/>
            <a:ext cx="1115568" cy="1115568"/>
          </a:xfrm>
          <a:prstGeom prst="rect">
            <a:avLst/>
          </a:prstGeom>
        </p:spPr>
      </p:pic>
      <p:pic>
        <p:nvPicPr>
          <p:cNvPr id="8" name="Graphic 7" descr="Statistics with solid fill">
            <a:extLst>
              <a:ext uri="{FF2B5EF4-FFF2-40B4-BE49-F238E27FC236}">
                <a16:creationId xmlns:a16="http://schemas.microsoft.com/office/drawing/2014/main" id="{E453833B-20D6-E78C-7833-FA0EC3DBC8F7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2452960" y="3653323"/>
            <a:ext cx="1116009" cy="1116009"/>
          </a:xfrm>
          <a:prstGeom prst="rect">
            <a:avLst/>
          </a:prstGeom>
        </p:spPr>
      </p:pic>
      <p:pic>
        <p:nvPicPr>
          <p:cNvPr id="10" name="Graphic 9" descr="Monthly calendar with solid fill">
            <a:extLst>
              <a:ext uri="{FF2B5EF4-FFF2-40B4-BE49-F238E27FC236}">
                <a16:creationId xmlns:a16="http://schemas.microsoft.com/office/drawing/2014/main" id="{12C87C76-863C-0B16-463A-F6153C70E25A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2452960" y="2348388"/>
            <a:ext cx="1115568" cy="1115568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6F65A9DC-7CF5-AD13-0D41-636CC0A2D916}"/>
              </a:ext>
            </a:extLst>
          </p:cNvPr>
          <p:cNvSpPr txBox="1"/>
          <p:nvPr/>
        </p:nvSpPr>
        <p:spPr>
          <a:xfrm>
            <a:off x="3768220" y="1314533"/>
            <a:ext cx="492951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Data use agreement for program participation signed by your clinic and UNMC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A802803-6333-1E57-226C-2108F4A8669A}"/>
              </a:ext>
            </a:extLst>
          </p:cNvPr>
          <p:cNvSpPr txBox="1"/>
          <p:nvPr/>
        </p:nvSpPr>
        <p:spPr>
          <a:xfrm>
            <a:off x="3768220" y="2237246"/>
            <a:ext cx="503374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REDCap</a:t>
            </a:r>
            <a:r>
              <a:rPr lang="en-US" dirty="0"/>
              <a:t> survey to track monthly short-term outcomes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Percent of eligible pts screened (required)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Percent of eligible pts who receive specific fall risk assessment/intervention (optional)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F6A341E-404F-C9CB-DBC7-05CECA24DF0E}"/>
              </a:ext>
            </a:extLst>
          </p:cNvPr>
          <p:cNvSpPr txBox="1"/>
          <p:nvPr/>
        </p:nvSpPr>
        <p:spPr>
          <a:xfrm>
            <a:off x="3768220" y="3922537"/>
            <a:ext cx="49295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Data visualization to track progress over time</a:t>
            </a:r>
          </a:p>
        </p:txBody>
      </p:sp>
    </p:spTree>
    <p:extLst>
      <p:ext uri="{BB962C8B-B14F-4D97-AF65-F5344CB8AC3E}">
        <p14:creationId xmlns:p14="http://schemas.microsoft.com/office/powerpoint/2010/main" val="294000614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3940BAE3-0D04-7438-85B6-9D383272F57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42876290"/>
              </p:ext>
            </p:extLst>
          </p:nvPr>
        </p:nvGraphicFramePr>
        <p:xfrm>
          <a:off x="341313" y="1073462"/>
          <a:ext cx="8461375" cy="38167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Title 2">
            <a:extLst>
              <a:ext uri="{FF2B5EF4-FFF2-40B4-BE49-F238E27FC236}">
                <a16:creationId xmlns:a16="http://schemas.microsoft.com/office/drawing/2014/main" id="{C5B676D6-B5C5-90E4-40F0-2B7AF505AF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2030" y="51339"/>
            <a:ext cx="8459938" cy="922351"/>
          </a:xfrm>
        </p:spPr>
        <p:txBody>
          <a:bodyPr/>
          <a:lstStyle/>
          <a:p>
            <a:pPr algn="ctr"/>
            <a:r>
              <a:rPr lang="en-US" sz="3200" dirty="0"/>
              <a:t>CATCH RURAL Falls Program </a:t>
            </a:r>
            <a:br>
              <a:rPr lang="en-US" sz="3200" dirty="0"/>
            </a:br>
            <a:r>
              <a:rPr lang="en-US" sz="3200" dirty="0"/>
              <a:t>Target Outputs and Outcomes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AC79BA9-2324-B842-56C3-51E81D019411}"/>
              </a:ext>
            </a:extLst>
          </p:cNvPr>
          <p:cNvSpPr/>
          <p:nvPr/>
        </p:nvSpPr>
        <p:spPr>
          <a:xfrm>
            <a:off x="239843" y="1004825"/>
            <a:ext cx="4332157" cy="3928572"/>
          </a:xfrm>
          <a:prstGeom prst="rect">
            <a:avLst/>
          </a:prstGeom>
          <a:noFill/>
          <a:ln w="38100">
            <a:prstDash val="sys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0916201-94EC-8777-F377-1C66974964A7}"/>
              </a:ext>
            </a:extLst>
          </p:cNvPr>
          <p:cNvSpPr txBox="1"/>
          <p:nvPr/>
        </p:nvSpPr>
        <p:spPr>
          <a:xfrm>
            <a:off x="0" y="4953061"/>
            <a:ext cx="4572000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800"/>
              <a:t>Bergen &amp; Shakya (2019) </a:t>
            </a:r>
          </a:p>
        </p:txBody>
      </p:sp>
    </p:spTree>
    <p:extLst>
      <p:ext uri="{BB962C8B-B14F-4D97-AF65-F5344CB8AC3E}">
        <p14:creationId xmlns:p14="http://schemas.microsoft.com/office/powerpoint/2010/main" val="22547469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BC10DF30-8F16-064F-8A9A-E7DB2350DF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2030" y="180607"/>
            <a:ext cx="8567192" cy="922351"/>
          </a:xfrm>
        </p:spPr>
        <p:txBody>
          <a:bodyPr/>
          <a:lstStyle/>
          <a:p>
            <a:r>
              <a:rPr lang="en-US" dirty="0"/>
              <a:t>Introductions and Contact Information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9D79BB1-7D7E-6BD0-CBD5-499A4D9543D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675363" y="1214731"/>
            <a:ext cx="4126605" cy="3357722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en-US" sz="1500" b="1" dirty="0"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Victoria (Vicki) Kennel, PhD</a:t>
            </a:r>
            <a:endParaRPr lang="en-US" sz="1500" b="1" dirty="0"/>
          </a:p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en-US" sz="1500" dirty="0">
                <a:solidFill>
                  <a:srgbClr val="0070C0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victoria.kennel@unmc.edu</a:t>
            </a:r>
            <a:r>
              <a:rPr lang="en-US" sz="1500" dirty="0">
                <a:solidFill>
                  <a:srgbClr val="0070C0"/>
                </a:solidFill>
              </a:rPr>
              <a:t> </a:t>
            </a:r>
            <a:endParaRPr lang="en-US" sz="1500" dirty="0"/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US" sz="1500" dirty="0"/>
              <a:t>Industrial organizational psychologist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US" sz="1500" dirty="0"/>
              <a:t>Expertise in quality improvement, teamwork, and organizational science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8C6E7C99-44E7-9C15-4698-AB74272C13B0}"/>
              </a:ext>
            </a:extLst>
          </p:cNvPr>
          <p:cNvSpPr>
            <a:spLocks noGrp="1"/>
          </p:cNvSpPr>
          <p:nvPr>
            <p:ph type="body" idx="14"/>
          </p:nvPr>
        </p:nvSpPr>
        <p:spPr>
          <a:xfrm>
            <a:off x="392051" y="1214731"/>
            <a:ext cx="4122123" cy="3357722"/>
          </a:xfrm>
        </p:spPr>
        <p:txBody>
          <a:bodyPr numCol="1">
            <a:normAutofit/>
          </a:bodyPr>
          <a:lstStyle/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en-US" sz="1500" b="1" dirty="0"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Dawn Venema, PT, PhD</a:t>
            </a:r>
            <a:endParaRPr lang="en-US" sz="1500" b="1" dirty="0"/>
          </a:p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en-US" sz="1500" dirty="0">
                <a:solidFill>
                  <a:srgbClr val="0070C0"/>
                </a:solidFill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dvenema@unmc.edu</a:t>
            </a:r>
            <a:r>
              <a:rPr lang="en-US" sz="1500" dirty="0">
                <a:solidFill>
                  <a:srgbClr val="0070C0"/>
                </a:solidFill>
              </a:rPr>
              <a:t> </a:t>
            </a:r>
            <a:endParaRPr lang="en-US" sz="1500" dirty="0"/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US" sz="1500" dirty="0"/>
              <a:t>Physical therapist, with experience primarily in geriatric practice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US" sz="1500" dirty="0"/>
              <a:t>Expertise in fall risk management and mobility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endParaRPr lang="en-US" dirty="0"/>
          </a:p>
        </p:txBody>
      </p:sp>
      <p:pic>
        <p:nvPicPr>
          <p:cNvPr id="5" name="Picture 4" descr="A picture containing person, building, outdoor&#10;&#10;Description automatically generated">
            <a:extLst>
              <a:ext uri="{FF2B5EF4-FFF2-40B4-BE49-F238E27FC236}">
                <a16:creationId xmlns:a16="http://schemas.microsoft.com/office/drawing/2014/main" id="{2E175C06-5E1B-0808-0F45-E844F176CBB6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32500" t="1" r="29394" b="30203"/>
          <a:stretch/>
        </p:blipFill>
        <p:spPr>
          <a:xfrm>
            <a:off x="1341149" y="3120368"/>
            <a:ext cx="1244362" cy="1519635"/>
          </a:xfrm>
          <a:prstGeom prst="rect">
            <a:avLst/>
          </a:prstGeom>
        </p:spPr>
      </p:pic>
      <p:pic>
        <p:nvPicPr>
          <p:cNvPr id="7" name="Picture 6" descr="A person in a black jacket&#10;&#10;Description automatically generated">
            <a:extLst>
              <a:ext uri="{FF2B5EF4-FFF2-40B4-BE49-F238E27FC236}">
                <a16:creationId xmlns:a16="http://schemas.microsoft.com/office/drawing/2014/main" id="{BF9CD06D-C4E6-C725-9EC9-98A7B76BF9B5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23334" r="22301" b="410"/>
          <a:stretch/>
        </p:blipFill>
        <p:spPr>
          <a:xfrm>
            <a:off x="5936310" y="3120368"/>
            <a:ext cx="1244362" cy="15196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061856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E778C8-00C7-CE42-BFE5-26E2DC0007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References and Resources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A92A35-EBA0-FDBB-5936-16B306C65F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2030" y="991892"/>
            <a:ext cx="8552932" cy="3972082"/>
          </a:xfrm>
        </p:spPr>
        <p:txBody>
          <a:bodyPr>
            <a:normAutofit/>
          </a:bodyPr>
          <a:lstStyle/>
          <a:p>
            <a:pPr marL="182880" indent="-182880">
              <a:lnSpc>
                <a:spcPct val="120000"/>
              </a:lnSpc>
              <a:spcBef>
                <a:spcPts val="600"/>
              </a:spcBef>
            </a:pPr>
            <a:r>
              <a:rPr lang="en-US" sz="900" dirty="0"/>
              <a:t>Bergen G, Shakya I. CDC STEADI: Evaluation Guide for Older Adult Clinical Fall Prevention Programs. Atlanta, GA: National Center for Injury Prevention and Control, Centers for Disease Control and Prevention, 2019. </a:t>
            </a:r>
            <a:r>
              <a:rPr lang="en-US" sz="900" dirty="0"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https://www.cdc.gov/steadi/pdf/Steadi-Evaluation-Guide_Final_4_30_19.pdf</a:t>
            </a:r>
            <a:r>
              <a:rPr lang="en-US" sz="900" dirty="0"/>
              <a:t> </a:t>
            </a:r>
          </a:p>
          <a:p>
            <a:pPr marL="182880" indent="-182880">
              <a:lnSpc>
                <a:spcPct val="120000"/>
              </a:lnSpc>
              <a:spcBef>
                <a:spcPts val="600"/>
              </a:spcBef>
            </a:pPr>
            <a:r>
              <a:rPr lang="en-US" sz="900" dirty="0"/>
              <a:t>Center for Disease Control (CDC) Stopping Elderly Accidents, Deaths, and Injuries (STEADI) – Older Adult Fall Prevention Home Page. Accessed October 30, 2025. </a:t>
            </a:r>
            <a:r>
              <a:rPr lang="en-US" sz="900" dirty="0"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https://www.cdc.gov/steadi/index.html</a:t>
            </a:r>
            <a:r>
              <a:rPr lang="en-US" sz="900" dirty="0"/>
              <a:t> </a:t>
            </a:r>
          </a:p>
          <a:p>
            <a:pPr marL="182880" indent="-182880">
              <a:lnSpc>
                <a:spcPct val="120000"/>
              </a:lnSpc>
              <a:spcBef>
                <a:spcPts val="600"/>
              </a:spcBef>
            </a:pPr>
            <a:r>
              <a:rPr lang="en-US" sz="900" dirty="0"/>
              <a:t>CDC Resource Algorithm for Fall Risk Screening, Assessment, and Intervention. Accessed October 30, 2025. </a:t>
            </a:r>
            <a:r>
              <a:rPr lang="en-US" sz="900" dirty="0"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https://www.cdc.gov/steadi/media/pdfs/STEADI-Algorithm-508.pdf</a:t>
            </a:r>
            <a:r>
              <a:rPr lang="en-US" sz="900" dirty="0"/>
              <a:t> </a:t>
            </a:r>
          </a:p>
          <a:p>
            <a:pPr marL="182880" indent="-182880">
              <a:lnSpc>
                <a:spcPct val="120000"/>
              </a:lnSpc>
              <a:spcBef>
                <a:spcPts val="600"/>
              </a:spcBef>
            </a:pPr>
            <a:r>
              <a:rPr lang="en-US" sz="900" dirty="0"/>
              <a:t>Collaboration and Proactive Teamwork Used to </a:t>
            </a:r>
            <a:r>
              <a:rPr lang="en-US" sz="900" dirty="0" err="1"/>
              <a:t>REduce</a:t>
            </a:r>
            <a:r>
              <a:rPr lang="en-US" sz="900" dirty="0"/>
              <a:t> (CAPTURE) Falls. Accessed October 30, 2025. </a:t>
            </a:r>
            <a:r>
              <a:rPr lang="en-US" sz="900" dirty="0"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https://www.unmc.edu/patient-safety/capturefalls/</a:t>
            </a:r>
            <a:r>
              <a:rPr lang="en-US" sz="900" dirty="0"/>
              <a:t> </a:t>
            </a:r>
          </a:p>
          <a:p>
            <a:pPr marL="182880" indent="-182880">
              <a:lnSpc>
                <a:spcPct val="120000"/>
              </a:lnSpc>
              <a:spcBef>
                <a:spcPts val="600"/>
              </a:spcBef>
            </a:pPr>
            <a:r>
              <a:rPr lang="en-US" sz="900" dirty="0"/>
              <a:t>Coordinated Action Toward Community Health: </a:t>
            </a:r>
            <a:r>
              <a:rPr lang="en-US" sz="900" dirty="0" err="1"/>
              <a:t>RedUce</a:t>
            </a:r>
            <a:r>
              <a:rPr lang="en-US" sz="900" dirty="0"/>
              <a:t> Risk And Limit (CATCH RURAL) Falls. Accessed October 30, 2025. </a:t>
            </a:r>
            <a:r>
              <a:rPr lang="en-US" sz="900" dirty="0"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https://www.unmc.edu/patient-safety/catch-rural-falls/index.html</a:t>
            </a:r>
            <a:r>
              <a:rPr lang="en-US" sz="900" dirty="0"/>
              <a:t> </a:t>
            </a:r>
          </a:p>
          <a:p>
            <a:pPr marL="182880" indent="-182880">
              <a:lnSpc>
                <a:spcPct val="120000"/>
              </a:lnSpc>
              <a:spcBef>
                <a:spcPts val="600"/>
              </a:spcBef>
            </a:pPr>
            <a:r>
              <a:rPr lang="en-US" sz="900" dirty="0"/>
              <a:t>Eckstrom E, Parker EM, Shakya I, Lee R. Coordinated Care Plan to Prevent Older Adult Falls. Edition 1.1. Atlanta, GA: National Center for Injury Prevention and Control, Centers for Disease Control and Prevention, 2021. </a:t>
            </a:r>
            <a:r>
              <a:rPr lang="en-US" sz="900" dirty="0"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https://www.cdc.gov/steadi/pdf/Steadi-Coordinated-Care-Plan.pdf</a:t>
            </a:r>
            <a:r>
              <a:rPr lang="en-US" sz="900" dirty="0"/>
              <a:t> </a:t>
            </a:r>
          </a:p>
          <a:p>
            <a:pPr marL="182880" indent="-182880">
              <a:lnSpc>
                <a:spcPct val="120000"/>
              </a:lnSpc>
              <a:spcBef>
                <a:spcPts val="600"/>
              </a:spcBef>
            </a:pPr>
            <a:r>
              <a:rPr lang="en-US" sz="900" dirty="0"/>
              <a:t>Kennel V, Yao Y, Venema D. Coordinated Action Toward Community Health: </a:t>
            </a:r>
            <a:r>
              <a:rPr lang="en-US" sz="900" dirty="0" err="1"/>
              <a:t>RedUce</a:t>
            </a:r>
            <a:r>
              <a:rPr lang="en-US" sz="900" dirty="0"/>
              <a:t> Risk And Limit (CATCH RURAL) Falls: A Quality Improvement Initiative for Rural Health Clinics. Poster presentation at the Health Administration Best Practices and Research Symposium, 97</a:t>
            </a:r>
            <a:r>
              <a:rPr lang="en-US" sz="900" baseline="30000" dirty="0"/>
              <a:t>th</a:t>
            </a:r>
            <a:r>
              <a:rPr lang="en-US" sz="900" dirty="0"/>
              <a:t> Annual Nebraska Hospital Association Convention, La Vista, NE, October 16, 2024. Poster available </a:t>
            </a:r>
            <a:r>
              <a:rPr lang="en-US" sz="900" dirty="0"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here</a:t>
            </a:r>
            <a:r>
              <a:rPr lang="en-US" sz="900" dirty="0"/>
              <a:t>.</a:t>
            </a:r>
          </a:p>
          <a:p>
            <a:pPr marL="182880" indent="-182880">
              <a:lnSpc>
                <a:spcPct val="120000"/>
              </a:lnSpc>
              <a:spcBef>
                <a:spcPts val="600"/>
              </a:spcBef>
            </a:pPr>
            <a:r>
              <a:rPr lang="en-US" sz="900" dirty="0"/>
              <a:t>McConville A, Hooven K. Factors influencing the implementation of falls prevention practice in primary care. </a:t>
            </a:r>
            <a:r>
              <a:rPr lang="en-US" sz="900" i="1" dirty="0"/>
              <a:t>J Am Assoc Nurse </a:t>
            </a:r>
            <a:r>
              <a:rPr lang="en-US" sz="900" i="1" dirty="0" err="1"/>
              <a:t>Pract</a:t>
            </a:r>
            <a:r>
              <a:rPr lang="en-US" sz="900" dirty="0"/>
              <a:t>. 2020;33(2):108-116. Published 2020 Apr 1. doi:10.1097/JXX.0000000000000360</a:t>
            </a:r>
          </a:p>
          <a:p>
            <a:pPr marL="182880" indent="-182880">
              <a:lnSpc>
                <a:spcPct val="120000"/>
              </a:lnSpc>
              <a:spcBef>
                <a:spcPts val="600"/>
              </a:spcBef>
            </a:pPr>
            <a:r>
              <a:rPr lang="en-US" sz="900" dirty="0"/>
              <a:t>Langley GL, Moen R, Nolan KM, Nolan TW, Norman CL, Provost LP. The Improvement Guide: A Practical Approach to Enhancing Organizational Performance (2nd edition). San Francisco: Jossey-Bass Publishers; 2009. Model for Improvement Figure 1.1. Permission obtained from John Wiley and Sons on 1.13.2025 to use this figure in this presentation. </a:t>
            </a:r>
          </a:p>
          <a:p>
            <a:pPr marL="457200" indent="-457200">
              <a:lnSpc>
                <a:spcPct val="110000"/>
              </a:lnSpc>
            </a:pPr>
            <a:endParaRPr lang="en-US" sz="900" dirty="0"/>
          </a:p>
          <a:p>
            <a:pPr marL="457200" indent="-457200">
              <a:lnSpc>
                <a:spcPct val="110000"/>
              </a:lnSpc>
            </a:pPr>
            <a:endParaRPr lang="en-US" sz="900" dirty="0"/>
          </a:p>
          <a:p>
            <a:pPr marL="457200" indent="-457200">
              <a:lnSpc>
                <a:spcPct val="110000"/>
              </a:lnSpc>
            </a:pPr>
            <a:endParaRPr lang="en-US" sz="900" dirty="0"/>
          </a:p>
          <a:p>
            <a:pPr marL="457200" indent="-457200">
              <a:lnSpc>
                <a:spcPct val="110000"/>
              </a:lnSpc>
            </a:pPr>
            <a:endParaRPr lang="en-US" sz="900" dirty="0"/>
          </a:p>
          <a:p>
            <a:endParaRPr lang="en-US" sz="9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9FD363A-E41B-2DB3-5CDA-08025C6FE4D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0394A55-0D5E-E449-981A-A375C652BACE}" type="slidenum">
              <a:rPr lang="en-US" smtClean="0"/>
              <a:pPr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698433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09A8F8-7033-EB28-DD73-0973292ADB47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342028" y="-1404490"/>
            <a:ext cx="2417797" cy="199145"/>
          </a:xfrm>
        </p:spPr>
        <p:txBody>
          <a:bodyPr vert="horz" lIns="91440" tIns="0" rIns="91440" bIns="0" rtlCol="0" anchor="b">
            <a:noAutofit/>
          </a:bodyPr>
          <a:lstStyle/>
          <a:p>
            <a:r>
              <a:rPr lang="en-US" sz="1200" dirty="0">
                <a:solidFill>
                  <a:schemeClr val="tx1"/>
                </a:solidFill>
              </a:rPr>
              <a:t>Closing Slide [do not remove]</a:t>
            </a:r>
          </a:p>
        </p:txBody>
      </p:sp>
    </p:spTree>
    <p:extLst>
      <p:ext uri="{BB962C8B-B14F-4D97-AF65-F5344CB8AC3E}">
        <p14:creationId xmlns:p14="http://schemas.microsoft.com/office/powerpoint/2010/main" val="29098598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Content Placeholder 11"/>
          <p:cNvSpPr txBox="1">
            <a:spLocks/>
          </p:cNvSpPr>
          <p:nvPr/>
        </p:nvSpPr>
        <p:spPr>
          <a:xfrm>
            <a:off x="691374" y="4123587"/>
            <a:ext cx="7761248" cy="570254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457200" indent="-457200" algn="l" defTabSz="457200" rtl="0" eaLnBrk="1" latinLnBrk="0" hangingPunct="1">
              <a:lnSpc>
                <a:spcPct val="90000"/>
              </a:lnSpc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742950" indent="-285750" algn="l" defTabSz="457200" rtl="0" eaLnBrk="1" latinLnBrk="0" hangingPunct="1">
              <a:lnSpc>
                <a:spcPct val="90000"/>
              </a:lnSpc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1143000" indent="-228600" algn="l" defTabSz="457200" rtl="0" eaLnBrk="1" latinLnBrk="0" hangingPunct="1">
              <a:lnSpc>
                <a:spcPct val="90000"/>
              </a:lnSpc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1600200" indent="-228600" algn="l" defTabSz="457200" rtl="0" eaLnBrk="1" latinLnBrk="0" hangingPunct="1">
              <a:lnSpc>
                <a:spcPct val="90000"/>
              </a:lnSpc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2057400" indent="-228600" algn="l" defTabSz="457200" rtl="0" eaLnBrk="1" latinLnBrk="0" hangingPunct="1">
              <a:lnSpc>
                <a:spcPct val="90000"/>
              </a:lnSpc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defTabSz="685800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lang="en-US" sz="1350" i="1" dirty="0">
                <a:solidFill>
                  <a:prstClr val="black"/>
                </a:solidFill>
                <a:latin typeface="+mn-lt"/>
              </a:rPr>
              <a:t>The content is solely the responsibility of the presenters </a:t>
            </a:r>
          </a:p>
          <a:p>
            <a:pPr marL="0" indent="0" algn="ctr" defTabSz="685800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lang="en-US" sz="1350" i="1" dirty="0">
                <a:solidFill>
                  <a:prstClr val="black"/>
                </a:solidFill>
                <a:latin typeface="+mn-lt"/>
              </a:rPr>
              <a:t>and does not necessarily represent the views of any funding source </a:t>
            </a:r>
          </a:p>
          <a:p>
            <a:pPr marL="0" indent="0" defTabSz="685800">
              <a:lnSpc>
                <a:spcPct val="100000"/>
              </a:lnSpc>
              <a:spcBef>
                <a:spcPts val="0"/>
              </a:spcBef>
              <a:buNone/>
              <a:defRPr/>
            </a:pPr>
            <a:endParaRPr lang="en-US" sz="2700" dirty="0">
              <a:solidFill>
                <a:prstClr val="black"/>
              </a:solidFill>
            </a:endParaRP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468351" y="327081"/>
            <a:ext cx="8430321" cy="528638"/>
          </a:xfrm>
        </p:spPr>
        <p:txBody>
          <a:bodyPr>
            <a:noAutofit/>
          </a:bodyPr>
          <a:lstStyle/>
          <a:p>
            <a:pPr algn="ctr"/>
            <a:r>
              <a:rPr lang="en-US" sz="3200" dirty="0">
                <a:latin typeface="+mn-lt"/>
              </a:rPr>
              <a:t>Funding Acknowledgements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Content Placeholder 11"/>
          <p:cNvSpPr txBox="1">
            <a:spLocks/>
          </p:cNvSpPr>
          <p:nvPr/>
        </p:nvSpPr>
        <p:spPr>
          <a:xfrm>
            <a:off x="332733" y="1803853"/>
            <a:ext cx="3955729" cy="1607939"/>
          </a:xfrm>
          <a:prstGeom prst="rect">
            <a:avLst/>
          </a:prstGeom>
        </p:spPr>
        <p:txBody>
          <a:bodyPr vert="horz" lIns="68580" tIns="34290" rIns="68580" bIns="34290" rtlCol="0" anchor="t">
            <a:noAutofit/>
          </a:bodyPr>
          <a:lstStyle>
            <a:lvl1pPr marL="457200" indent="-457200" algn="l" defTabSz="457200" rtl="0" eaLnBrk="1" latinLnBrk="0" hangingPunct="1">
              <a:lnSpc>
                <a:spcPct val="90000"/>
              </a:lnSpc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742950" indent="-285750" algn="l" defTabSz="457200" rtl="0" eaLnBrk="1" latinLnBrk="0" hangingPunct="1">
              <a:lnSpc>
                <a:spcPct val="90000"/>
              </a:lnSpc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1143000" indent="-228600" algn="l" defTabSz="457200" rtl="0" eaLnBrk="1" latinLnBrk="0" hangingPunct="1">
              <a:lnSpc>
                <a:spcPct val="90000"/>
              </a:lnSpc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1600200" indent="-228600" algn="l" defTabSz="457200" rtl="0" eaLnBrk="1" latinLnBrk="0" hangingPunct="1">
              <a:lnSpc>
                <a:spcPct val="90000"/>
              </a:lnSpc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2057400" indent="-228600" algn="l" defTabSz="457200" rtl="0" eaLnBrk="1" latinLnBrk="0" hangingPunct="1">
              <a:lnSpc>
                <a:spcPct val="90000"/>
              </a:lnSpc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defTabSz="685800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lang="en-US" sz="2000" dirty="0">
                <a:solidFill>
                  <a:prstClr val="black"/>
                </a:solidFill>
                <a:latin typeface="+mn-lt"/>
              </a:rPr>
              <a:t>This work is supported by the </a:t>
            </a:r>
          </a:p>
          <a:p>
            <a:pPr marL="0" indent="0" algn="ctr" defTabSz="685800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lang="en-US" sz="2000" dirty="0">
                <a:solidFill>
                  <a:prstClr val="black"/>
                </a:solidFill>
                <a:latin typeface="+mn-lt"/>
              </a:rPr>
              <a:t>Nebraska Department of Health and Human Services Office of Rural Health via the Medicare Rural </a:t>
            </a:r>
            <a:r>
              <a:rPr lang="en-US" sz="2000" dirty="0">
                <a:latin typeface="+mn-lt"/>
              </a:rPr>
              <a:t>Hospital Flexibility Program</a:t>
            </a:r>
          </a:p>
          <a:p>
            <a:pPr marL="0" indent="0" defTabSz="685800">
              <a:lnSpc>
                <a:spcPct val="100000"/>
              </a:lnSpc>
              <a:spcBef>
                <a:spcPts val="0"/>
              </a:spcBef>
              <a:buNone/>
              <a:defRPr/>
            </a:pPr>
            <a:endParaRPr lang="en-US" sz="1800" dirty="0">
              <a:solidFill>
                <a:prstClr val="black"/>
              </a:solidFill>
              <a:latin typeface="+mn-lt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C34E644-272B-CD1C-0627-BE92B54E00F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99635" y="2610311"/>
            <a:ext cx="2811632" cy="13716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47E67C3-AA7B-6BEF-331F-5CAB642B544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84592" y="1212716"/>
            <a:ext cx="2801813" cy="13716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EEEEA087-013C-5513-AC28-0EF3B91EC22B}"/>
              </a:ext>
            </a:extLst>
          </p:cNvPr>
          <p:cNvSpPr txBox="1"/>
          <p:nvPr/>
        </p:nvSpPr>
        <p:spPr>
          <a:xfrm>
            <a:off x="7407627" y="3908143"/>
            <a:ext cx="1736373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/>
              <a:t>Image Credit: </a:t>
            </a:r>
            <a:r>
              <a:rPr lang="en-US" sz="800" dirty="0">
                <a:solidFill>
                  <a:srgbClr val="0070C0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https://dhhs.ne.gov</a:t>
            </a:r>
            <a:r>
              <a:rPr lang="en-US" sz="800" dirty="0">
                <a:solidFill>
                  <a:srgbClr val="0070C0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54710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6F396A52-31E0-4093-81C6-F5AF012E76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200" dirty="0"/>
              <a:t>The CAPTURE Falls Program and the</a:t>
            </a:r>
            <a:br>
              <a:rPr lang="en-US" sz="3200" dirty="0"/>
            </a:br>
            <a:r>
              <a:rPr lang="en-US" sz="3200" dirty="0"/>
              <a:t>CATCH RURAL Falls Program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397FBE6-0447-4145-99AD-FAB31361D9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55679" y="1312105"/>
            <a:ext cx="6881693" cy="1658678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en-US" sz="1500" b="1" u="sng" dirty="0">
                <a:solidFill>
                  <a:srgbClr val="0070C0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</a:t>
            </a:r>
            <a:r>
              <a:rPr lang="en-US" sz="1500" b="1" dirty="0">
                <a:solidFill>
                  <a:srgbClr val="0070C0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ollaboration </a:t>
            </a:r>
            <a:r>
              <a:rPr lang="en-US" sz="1500" b="1" u="sng" dirty="0">
                <a:solidFill>
                  <a:srgbClr val="0070C0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</a:t>
            </a:r>
            <a:r>
              <a:rPr lang="en-US" sz="1500" b="1" dirty="0">
                <a:solidFill>
                  <a:srgbClr val="0070C0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nd </a:t>
            </a:r>
            <a:r>
              <a:rPr lang="en-US" sz="1500" b="1" u="sng" dirty="0">
                <a:solidFill>
                  <a:srgbClr val="0070C0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</a:t>
            </a:r>
            <a:r>
              <a:rPr lang="en-US" sz="1500" b="1" dirty="0">
                <a:solidFill>
                  <a:srgbClr val="0070C0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roactive </a:t>
            </a:r>
            <a:r>
              <a:rPr lang="en-US" sz="1500" b="1" u="sng" dirty="0">
                <a:solidFill>
                  <a:srgbClr val="0070C0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</a:t>
            </a:r>
            <a:r>
              <a:rPr lang="en-US" sz="1500" b="1" dirty="0">
                <a:solidFill>
                  <a:srgbClr val="0070C0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eamwork </a:t>
            </a:r>
            <a:r>
              <a:rPr lang="en-US" sz="1500" b="1" u="sng" dirty="0">
                <a:solidFill>
                  <a:srgbClr val="0070C0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U</a:t>
            </a:r>
            <a:r>
              <a:rPr lang="en-US" sz="1500" b="1" dirty="0">
                <a:solidFill>
                  <a:srgbClr val="0070C0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sed to </a:t>
            </a:r>
            <a:r>
              <a:rPr lang="en-US" sz="1500" b="1" u="sng" dirty="0" err="1">
                <a:solidFill>
                  <a:srgbClr val="0070C0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RE</a:t>
            </a:r>
            <a:r>
              <a:rPr lang="en-US" sz="1500" b="1" dirty="0" err="1">
                <a:solidFill>
                  <a:srgbClr val="0070C0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duce</a:t>
            </a:r>
            <a:r>
              <a:rPr lang="en-US" sz="1500" b="1" dirty="0">
                <a:solidFill>
                  <a:srgbClr val="0070C0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(CAPTURE) Falls </a:t>
            </a:r>
            <a:endParaRPr lang="en-US" sz="1500" b="1" dirty="0">
              <a:solidFill>
                <a:srgbClr val="0070C0"/>
              </a:solidFill>
            </a:endParaRPr>
          </a:p>
          <a:p>
            <a:pPr marL="342900" indent="-342900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500" dirty="0"/>
              <a:t>10+ years of support to over 30 Nebraska Critical Access Hospitals for quality improvement of inpatient fall risk reduction</a:t>
            </a:r>
          </a:p>
          <a:p>
            <a:pPr marL="342900" indent="-342900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500" dirty="0"/>
              <a:t>Address patient fall risk during a hospital stay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endParaRPr lang="en-US" sz="1500" dirty="0"/>
          </a:p>
          <a:p>
            <a:pPr>
              <a:lnSpc>
                <a:spcPct val="100000"/>
              </a:lnSpc>
              <a:spcBef>
                <a:spcPts val="600"/>
              </a:spcBef>
            </a:pPr>
            <a:endParaRPr lang="en-US" sz="1500" dirty="0"/>
          </a:p>
        </p:txBody>
      </p:sp>
      <p:pic>
        <p:nvPicPr>
          <p:cNvPr id="8" name="Graphic 7" descr="Hospital with solid fill">
            <a:extLst>
              <a:ext uri="{FF2B5EF4-FFF2-40B4-BE49-F238E27FC236}">
                <a16:creationId xmlns:a16="http://schemas.microsoft.com/office/drawing/2014/main" id="{D472E4D2-E2E9-41EF-A561-54751C4B099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42030" y="1312105"/>
            <a:ext cx="1160585" cy="1160585"/>
          </a:xfrm>
          <a:prstGeom prst="rect">
            <a:avLst/>
          </a:prstGeom>
        </p:spPr>
      </p:pic>
      <p:pic>
        <p:nvPicPr>
          <p:cNvPr id="12" name="Graphic 11" descr="Doctor female with solid fill">
            <a:extLst>
              <a:ext uri="{FF2B5EF4-FFF2-40B4-BE49-F238E27FC236}">
                <a16:creationId xmlns:a16="http://schemas.microsoft.com/office/drawing/2014/main" id="{88AEE222-5B9C-494D-8EB6-26834E5D09D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7135509" y="2944704"/>
            <a:ext cx="1252904" cy="1252904"/>
          </a:xfrm>
          <a:prstGeom prst="rect">
            <a:avLst/>
          </a:prstGeom>
        </p:spPr>
      </p:pic>
      <p:sp>
        <p:nvSpPr>
          <p:cNvPr id="7" name="Content Placeholder 5">
            <a:extLst>
              <a:ext uri="{FF2B5EF4-FFF2-40B4-BE49-F238E27FC236}">
                <a16:creationId xmlns:a16="http://schemas.microsoft.com/office/drawing/2014/main" id="{D4D01DFD-F762-415C-B79A-12E39942FF2C}"/>
              </a:ext>
            </a:extLst>
          </p:cNvPr>
          <p:cNvSpPr txBox="1">
            <a:spLocks/>
          </p:cNvSpPr>
          <p:nvPr/>
        </p:nvSpPr>
        <p:spPr>
          <a:xfrm>
            <a:off x="342030" y="3073063"/>
            <a:ext cx="7136063" cy="1552151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0" indent="0" algn="l" defTabSz="609585" rtl="0" eaLnBrk="1" latinLnBrk="0" hangingPunct="1">
              <a:lnSpc>
                <a:spcPct val="90000"/>
              </a:lnSpc>
              <a:spcBef>
                <a:spcPct val="20000"/>
              </a:spcBef>
              <a:buFontTx/>
              <a:buNone/>
              <a:defRPr sz="32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611702" indent="-383108" algn="l" defTabSz="609585" rtl="0" eaLnBrk="1" latinLnBrk="0" hangingPunct="1">
              <a:lnSpc>
                <a:spcPct val="90000"/>
              </a:lnSpc>
              <a:spcBef>
                <a:spcPct val="20000"/>
              </a:spcBef>
              <a:buFont typeface="Wingdings" charset="2"/>
              <a:buChar char="§"/>
              <a:tabLst/>
              <a:defRPr sz="2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996926" indent="-302676" algn="l" defTabSz="609585" rtl="0" eaLnBrk="1" latinLnBrk="0" hangingPunct="1">
              <a:lnSpc>
                <a:spcPct val="90000"/>
              </a:lnSpc>
              <a:spcBef>
                <a:spcPct val="20000"/>
              </a:spcBef>
              <a:buFont typeface="Arial"/>
              <a:buChar char="•"/>
              <a:tabLst/>
              <a:defRPr sz="2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1454114" indent="-311143" algn="l" defTabSz="609585" rtl="0" eaLnBrk="1" latinLnBrk="0" hangingPunct="1">
              <a:lnSpc>
                <a:spcPct val="90000"/>
              </a:lnSpc>
              <a:spcBef>
                <a:spcPct val="20000"/>
              </a:spcBef>
              <a:buFont typeface="Arial"/>
              <a:buChar char="–"/>
              <a:tabLst/>
              <a:defRPr sz="24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1828754" indent="-338658" algn="l" defTabSz="609585" rtl="0" eaLnBrk="1" latinLnBrk="0" hangingPunct="1">
              <a:lnSpc>
                <a:spcPct val="90000"/>
              </a:lnSpc>
              <a:spcBef>
                <a:spcPct val="20000"/>
              </a:spcBef>
              <a:buFont typeface="Arial"/>
              <a:buChar char="»"/>
              <a:tabLst/>
              <a:defRPr sz="24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3352716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US" sz="1500" b="1" u="sng" dirty="0">
                <a:solidFill>
                  <a:srgbClr val="0070C0"/>
                </a:solidFill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</a:t>
            </a:r>
            <a:r>
              <a:rPr lang="en-US" sz="1500" b="1" dirty="0">
                <a:solidFill>
                  <a:srgbClr val="0070C0"/>
                </a:solidFill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oordinated </a:t>
            </a:r>
            <a:r>
              <a:rPr lang="en-US" sz="1500" b="1" u="sng" dirty="0">
                <a:solidFill>
                  <a:srgbClr val="0070C0"/>
                </a:solidFill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</a:t>
            </a:r>
            <a:r>
              <a:rPr lang="en-US" sz="1500" b="1" dirty="0">
                <a:solidFill>
                  <a:srgbClr val="0070C0"/>
                </a:solidFill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ction </a:t>
            </a:r>
            <a:r>
              <a:rPr lang="en-US" sz="1500" b="1" u="sng" dirty="0">
                <a:solidFill>
                  <a:srgbClr val="0070C0"/>
                </a:solidFill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</a:t>
            </a:r>
            <a:r>
              <a:rPr lang="en-US" sz="1500" b="1" dirty="0">
                <a:solidFill>
                  <a:srgbClr val="0070C0"/>
                </a:solidFill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oward </a:t>
            </a:r>
            <a:r>
              <a:rPr lang="en-US" sz="1500" b="1" u="sng" dirty="0">
                <a:solidFill>
                  <a:srgbClr val="0070C0"/>
                </a:solidFill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</a:t>
            </a:r>
            <a:r>
              <a:rPr lang="en-US" sz="1500" b="1" dirty="0">
                <a:solidFill>
                  <a:srgbClr val="0070C0"/>
                </a:solidFill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ommunity </a:t>
            </a:r>
            <a:r>
              <a:rPr lang="en-US" sz="1500" b="1" u="sng" dirty="0">
                <a:solidFill>
                  <a:srgbClr val="0070C0"/>
                </a:solidFill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</a:t>
            </a:r>
            <a:r>
              <a:rPr lang="en-US" sz="1500" b="1" dirty="0">
                <a:solidFill>
                  <a:srgbClr val="0070C0"/>
                </a:solidFill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ealth: </a:t>
            </a:r>
            <a:r>
              <a:rPr lang="en-US" sz="1500" b="1" u="sng" dirty="0" err="1">
                <a:solidFill>
                  <a:srgbClr val="0070C0"/>
                </a:solidFill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</a:t>
            </a:r>
            <a:r>
              <a:rPr lang="en-US" sz="1500" b="1" dirty="0" err="1">
                <a:solidFill>
                  <a:srgbClr val="0070C0"/>
                </a:solidFill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ed</a:t>
            </a:r>
            <a:r>
              <a:rPr lang="en-US" sz="1500" b="1" u="sng" dirty="0" err="1">
                <a:solidFill>
                  <a:srgbClr val="0070C0"/>
                </a:solidFill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U</a:t>
            </a:r>
            <a:r>
              <a:rPr lang="en-US" sz="1500" b="1" dirty="0" err="1">
                <a:solidFill>
                  <a:srgbClr val="0070C0"/>
                </a:solidFill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ce</a:t>
            </a:r>
            <a:r>
              <a:rPr lang="en-US" sz="1500" b="1" dirty="0">
                <a:solidFill>
                  <a:srgbClr val="0070C0"/>
                </a:solidFill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en-US" sz="1500" b="1" u="sng" dirty="0">
                <a:solidFill>
                  <a:srgbClr val="0070C0"/>
                </a:solidFill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</a:t>
            </a:r>
            <a:r>
              <a:rPr lang="en-US" sz="1500" b="1" dirty="0">
                <a:solidFill>
                  <a:srgbClr val="0070C0"/>
                </a:solidFill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isk </a:t>
            </a:r>
            <a:r>
              <a:rPr lang="en-US" sz="1500" b="1" u="sng" dirty="0">
                <a:solidFill>
                  <a:srgbClr val="0070C0"/>
                </a:solidFill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</a:t>
            </a:r>
            <a:r>
              <a:rPr lang="en-US" sz="1500" b="1" dirty="0">
                <a:solidFill>
                  <a:srgbClr val="0070C0"/>
                </a:solidFill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nd </a:t>
            </a:r>
            <a:r>
              <a:rPr lang="en-US" sz="1500" b="1" u="sng" dirty="0">
                <a:solidFill>
                  <a:srgbClr val="0070C0"/>
                </a:solidFill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</a:t>
            </a:r>
            <a:r>
              <a:rPr lang="en-US" sz="1500" b="1" dirty="0">
                <a:solidFill>
                  <a:srgbClr val="0070C0"/>
                </a:solidFill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imit (CATCH RURAL) Falls </a:t>
            </a:r>
            <a:endParaRPr lang="en-US" sz="1500" b="1" dirty="0">
              <a:solidFill>
                <a:srgbClr val="0070C0"/>
              </a:solidFill>
            </a:endParaRPr>
          </a:p>
          <a:p>
            <a:pPr marL="342900" indent="-342900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500" dirty="0"/>
              <a:t>Logical extension of our work with hospitals to Rural Health Clinics</a:t>
            </a:r>
          </a:p>
          <a:p>
            <a:pPr marL="342900" indent="-342900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500" dirty="0"/>
              <a:t>Proactive approach to try to reduce fall risk among older adults in the community 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US" sz="1500" dirty="0"/>
              <a:t>				   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endParaRPr lang="en-US" sz="1500" dirty="0"/>
          </a:p>
        </p:txBody>
      </p:sp>
    </p:spTree>
    <p:extLst>
      <p:ext uri="{BB962C8B-B14F-4D97-AF65-F5344CB8AC3E}">
        <p14:creationId xmlns:p14="http://schemas.microsoft.com/office/powerpoint/2010/main" val="27040883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47616E-E8CA-EDC1-E028-85CBC31212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Session Objectives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40520E0-5060-DC6A-614A-CD48E3475A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85619" y="1205567"/>
            <a:ext cx="7616351" cy="3350935"/>
          </a:xfrm>
        </p:spPr>
        <p:txBody>
          <a:bodyPr/>
          <a:lstStyle/>
          <a:p>
            <a:pPr marL="0" indent="0" fontAlgn="base">
              <a:buNone/>
            </a:pPr>
            <a:r>
              <a:rPr lang="en-US" dirty="0"/>
              <a:t>Identify recommended fall risk management strategies for older adults for use in primary care settings </a:t>
            </a:r>
          </a:p>
          <a:p>
            <a:pPr marL="0" indent="0" fontAlgn="base">
              <a:buNone/>
            </a:pPr>
            <a:endParaRPr lang="en-US" dirty="0"/>
          </a:p>
          <a:p>
            <a:pPr marL="0" indent="0" fontAlgn="base">
              <a:buNone/>
            </a:pPr>
            <a:r>
              <a:rPr lang="en-US" dirty="0"/>
              <a:t>Describe the use of fall risk management strategies in a sample of Nebraska RHCs  </a:t>
            </a:r>
          </a:p>
          <a:p>
            <a:pPr marL="0" indent="0" fontAlgn="base">
              <a:buNone/>
            </a:pPr>
            <a:endParaRPr lang="en-US" dirty="0"/>
          </a:p>
          <a:p>
            <a:pPr marL="0" indent="0" fontAlgn="base">
              <a:buNone/>
            </a:pPr>
            <a:r>
              <a:rPr lang="en-US" dirty="0"/>
              <a:t>Discuss the purpose of and resources available to Nebraska RHCs in the CATCH RURAL Falls Program  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5FC578D-576A-F289-7B20-9A9A1144DEF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0394A55-0D5E-E449-981A-A375C652BACE}" type="slidenum">
              <a:rPr lang="en-US" smtClean="0"/>
              <a:pPr/>
              <a:t>5</a:t>
            </a:fld>
            <a:endParaRPr lang="en-US" dirty="0"/>
          </a:p>
        </p:txBody>
      </p:sp>
      <p:pic>
        <p:nvPicPr>
          <p:cNvPr id="6" name="Graphic 5" descr="Badge 1 with solid fill">
            <a:extLst>
              <a:ext uri="{FF2B5EF4-FFF2-40B4-BE49-F238E27FC236}">
                <a16:creationId xmlns:a16="http://schemas.microsoft.com/office/drawing/2014/main" id="{94C04074-E068-0B21-8F8A-2F08E0154FF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49038" y="1102958"/>
            <a:ext cx="914400" cy="914400"/>
          </a:xfrm>
          <a:prstGeom prst="rect">
            <a:avLst/>
          </a:prstGeom>
        </p:spPr>
      </p:pic>
      <p:pic>
        <p:nvPicPr>
          <p:cNvPr id="8" name="Graphic 7" descr="Badge with solid fill">
            <a:extLst>
              <a:ext uri="{FF2B5EF4-FFF2-40B4-BE49-F238E27FC236}">
                <a16:creationId xmlns:a16="http://schemas.microsoft.com/office/drawing/2014/main" id="{6B997F58-B335-678D-E732-87B9242FF25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49038" y="2339275"/>
            <a:ext cx="914400" cy="914400"/>
          </a:xfrm>
          <a:prstGeom prst="rect">
            <a:avLst/>
          </a:prstGeom>
        </p:spPr>
      </p:pic>
      <p:pic>
        <p:nvPicPr>
          <p:cNvPr id="10" name="Graphic 9" descr="Badge 3 with solid fill">
            <a:extLst>
              <a:ext uri="{FF2B5EF4-FFF2-40B4-BE49-F238E27FC236}">
                <a16:creationId xmlns:a16="http://schemas.microsoft.com/office/drawing/2014/main" id="{7E6FF558-1A34-25A4-3F0C-07209900E55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278968" y="3583342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66657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98CD192B-3910-4CDB-BBDC-5458278B93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6975" y="1474638"/>
            <a:ext cx="8445430" cy="3256157"/>
          </a:xfrm>
        </p:spPr>
        <p:txBody>
          <a:bodyPr/>
          <a:lstStyle/>
          <a:p>
            <a:pPr marL="0" indent="0" algn="ctr">
              <a:buNone/>
            </a:pPr>
            <a:r>
              <a:rPr lang="en-US" sz="1950" dirty="0"/>
              <a:t>Created for healthcare providers to support implementation of a coordinated approach to manage falls</a:t>
            </a:r>
          </a:p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77DFC669-02A7-4A9C-BC3B-E8A7AF5DAC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4859" y="71511"/>
            <a:ext cx="8849032" cy="922351"/>
          </a:xfrm>
        </p:spPr>
        <p:txBody>
          <a:bodyPr/>
          <a:lstStyle/>
          <a:p>
            <a:r>
              <a:rPr lang="en-US" sz="2800" dirty="0"/>
              <a:t>Centers for Disease Control (CDC) STEADI Toolkit</a:t>
            </a:r>
          </a:p>
        </p:txBody>
      </p:sp>
      <p:graphicFrame>
        <p:nvGraphicFramePr>
          <p:cNvPr id="7" name="Diagram 6">
            <a:extLst>
              <a:ext uri="{FF2B5EF4-FFF2-40B4-BE49-F238E27FC236}">
                <a16:creationId xmlns:a16="http://schemas.microsoft.com/office/drawing/2014/main" id="{9EBB83BB-F3BF-447D-AC63-0C32515FE0E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707927375"/>
              </p:ext>
            </p:extLst>
          </p:nvPr>
        </p:nvGraphicFramePr>
        <p:xfrm>
          <a:off x="1031789" y="2246021"/>
          <a:ext cx="6987746" cy="231980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1" name="Picture 10">
            <a:extLst>
              <a:ext uri="{FF2B5EF4-FFF2-40B4-BE49-F238E27FC236}">
                <a16:creationId xmlns:a16="http://schemas.microsoft.com/office/drawing/2014/main" id="{CA78E488-2671-444C-AF3A-F97281E9325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563777" y="840995"/>
            <a:ext cx="4057650" cy="60007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492164FA-62D7-BC8F-9F5E-8410BADA5E46}"/>
              </a:ext>
            </a:extLst>
          </p:cNvPr>
          <p:cNvSpPr txBox="1"/>
          <p:nvPr/>
        </p:nvSpPr>
        <p:spPr>
          <a:xfrm>
            <a:off x="0" y="4929086"/>
            <a:ext cx="820711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rgbClr val="0070C0"/>
                </a:solidFill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CDC STEADI: Stopping Elderly Accidents, Deaths &amp; Injuries</a:t>
            </a:r>
            <a:endParaRPr lang="en-US" sz="8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71356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05870F4-0D32-4E9C-AD8B-57BD2A9FD78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28010" y="43246"/>
            <a:ext cx="6363760" cy="4929086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67D87D1A-4A61-6D2B-67F3-EE4626194379}"/>
              </a:ext>
            </a:extLst>
          </p:cNvPr>
          <p:cNvSpPr txBox="1"/>
          <p:nvPr/>
        </p:nvSpPr>
        <p:spPr>
          <a:xfrm>
            <a:off x="24708" y="4929086"/>
            <a:ext cx="820711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rgbClr val="0070C0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CDC STEADI Algorithm for Fall Risk Screening, Assessment, and Intervention</a:t>
            </a:r>
            <a:endParaRPr lang="en-US" sz="8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310760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C9823517-4BB8-4E7D-A093-22F9D3AB48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7497" y="79722"/>
            <a:ext cx="8692895" cy="922351"/>
          </a:xfrm>
        </p:spPr>
        <p:txBody>
          <a:bodyPr/>
          <a:lstStyle/>
          <a:p>
            <a:r>
              <a:rPr lang="en-US" sz="3200"/>
              <a:t>Factors that Influence Implementation of Fall Risk Management in Primary Care</a:t>
            </a:r>
          </a:p>
        </p:txBody>
      </p:sp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02ED14C1-5126-49B7-8D25-5B05DBDCC6B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764955150"/>
              </p:ext>
            </p:extLst>
          </p:nvPr>
        </p:nvGraphicFramePr>
        <p:xfrm>
          <a:off x="157496" y="1002072"/>
          <a:ext cx="8692895" cy="384626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136AC77B-7008-403D-B1E5-245253B27450}"/>
              </a:ext>
            </a:extLst>
          </p:cNvPr>
          <p:cNvSpPr txBox="1"/>
          <p:nvPr/>
        </p:nvSpPr>
        <p:spPr>
          <a:xfrm>
            <a:off x="0" y="4939630"/>
            <a:ext cx="820711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/>
              <a:t>McConville &amp; Hooven (2020) </a:t>
            </a:r>
          </a:p>
        </p:txBody>
      </p:sp>
    </p:spTree>
    <p:extLst>
      <p:ext uri="{BB962C8B-B14F-4D97-AF65-F5344CB8AC3E}">
        <p14:creationId xmlns:p14="http://schemas.microsoft.com/office/powerpoint/2010/main" val="200903871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7F28FC-E184-82CD-19EA-A57B32B478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189" y="55249"/>
            <a:ext cx="8659779" cy="1182972"/>
          </a:xfrm>
        </p:spPr>
        <p:txBody>
          <a:bodyPr/>
          <a:lstStyle/>
          <a:p>
            <a:r>
              <a:rPr lang="en-US" sz="2800" dirty="0"/>
              <a:t>2024 Statewide Survey of Fall Risk Management (FRM) Practices in Nebraska RHCs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CB1401F-3A5B-4A97-44F4-611924FD073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0394A55-0D5E-E449-981A-A375C652BACE}" type="slidenum">
              <a:rPr lang="en-US" smtClean="0"/>
              <a:pPr/>
              <a:t>9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4F83CC6-203E-9539-0340-47A971DFCFD7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b="22564"/>
          <a:stretch>
            <a:fillRect/>
          </a:stretch>
        </p:blipFill>
        <p:spPr>
          <a:xfrm>
            <a:off x="142189" y="1167347"/>
            <a:ext cx="8766626" cy="1890092"/>
          </a:xfrm>
          <a:prstGeom prst="rect">
            <a:avLst/>
          </a:prstGeom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6E2BE7C7-C626-FCB6-067C-6A142EFC4649}"/>
              </a:ext>
            </a:extLst>
          </p:cNvPr>
          <p:cNvGrpSpPr/>
          <p:nvPr/>
        </p:nvGrpSpPr>
        <p:grpSpPr>
          <a:xfrm>
            <a:off x="142189" y="3109057"/>
            <a:ext cx="8752775" cy="1708692"/>
            <a:chOff x="142189" y="3190171"/>
            <a:chExt cx="8752775" cy="1708692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F4748FB8-CC20-84F6-8862-FAB9EFE886B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rcRect l="1459" t="32014" r="1371" b="8098"/>
            <a:stretch>
              <a:fillRect/>
            </a:stretch>
          </p:blipFill>
          <p:spPr>
            <a:xfrm>
              <a:off x="249036" y="3768563"/>
              <a:ext cx="8552932" cy="1130300"/>
            </a:xfrm>
            <a:prstGeom prst="rect">
              <a:avLst/>
            </a:prstGeom>
          </p:spPr>
        </p:pic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F4E7E03B-7F96-6B96-6BC0-C8EED5DF0576}"/>
                </a:ext>
              </a:extLst>
            </p:cNvPr>
            <p:cNvSpPr/>
            <p:nvPr/>
          </p:nvSpPr>
          <p:spPr>
            <a:xfrm>
              <a:off x="142189" y="3190171"/>
              <a:ext cx="8752775" cy="613292"/>
            </a:xfrm>
            <a:prstGeom prst="rect">
              <a:avLst/>
            </a:prstGeom>
            <a:solidFill>
              <a:srgbClr val="139DBF"/>
            </a:solidFill>
            <a:ln>
              <a:solidFill>
                <a:srgbClr val="139DBF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r>
                <a:rPr lang="en-US" sz="2200" b="1" dirty="0">
                  <a:latin typeface="Arial" panose="020B0604020202020204" pitchFamily="34" charset="0"/>
                  <a:cs typeface="Arial" panose="020B0604020202020204" pitchFamily="34" charset="0"/>
                </a:rPr>
                <a:t>RHC Sample Characteristics</a:t>
              </a:r>
            </a:p>
          </p:txBody>
        </p: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94CE71A3-AAFF-B590-698B-BCC027888D2A}"/>
              </a:ext>
            </a:extLst>
          </p:cNvPr>
          <p:cNvSpPr txBox="1"/>
          <p:nvPr/>
        </p:nvSpPr>
        <p:spPr>
          <a:xfrm>
            <a:off x="0" y="4939630"/>
            <a:ext cx="820711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/>
              <a:t>Kennel, Yao, &amp; Venema (2024) </a:t>
            </a:r>
          </a:p>
        </p:txBody>
      </p:sp>
    </p:spTree>
    <p:extLst>
      <p:ext uri="{BB962C8B-B14F-4D97-AF65-F5344CB8AC3E}">
        <p14:creationId xmlns:p14="http://schemas.microsoft.com/office/powerpoint/2010/main" val="3358132892"/>
      </p:ext>
    </p:extLst>
  </p:cSld>
  <p:clrMapOvr>
    <a:masterClrMapping/>
  </p:clrMapOvr>
</p:sld>
</file>

<file path=ppt/theme/theme1.xml><?xml version="1.0" encoding="utf-8"?>
<a:theme xmlns:a="http://schemas.openxmlformats.org/drawingml/2006/main" name="UNMC Theme">
  <a:themeElements>
    <a:clrScheme name="UNMC">
      <a:dk1>
        <a:srgbClr val="000000"/>
      </a:dk1>
      <a:lt1>
        <a:srgbClr val="FFFFFF"/>
      </a:lt1>
      <a:dk2>
        <a:srgbClr val="2F3A41"/>
      </a:dk2>
      <a:lt2>
        <a:srgbClr val="DCDDDF"/>
      </a:lt2>
      <a:accent1>
        <a:srgbClr val="AD122A"/>
      </a:accent1>
      <a:accent2>
        <a:srgbClr val="005E63"/>
      </a:accent2>
      <a:accent3>
        <a:srgbClr val="00B2B9"/>
      </a:accent3>
      <a:accent4>
        <a:srgbClr val="129DBF"/>
      </a:accent4>
      <a:accent5>
        <a:srgbClr val="F26721"/>
      </a:accent5>
      <a:accent6>
        <a:srgbClr val="FCB614"/>
      </a:accent6>
      <a:hlink>
        <a:srgbClr val="007999"/>
      </a:hlink>
      <a:folHlink>
        <a:srgbClr val="002857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F641BDD092BE548A795209E0B295E78" ma:contentTypeVersion="15" ma:contentTypeDescription="Create a new document." ma:contentTypeScope="" ma:versionID="8ea9b18e08c5d6948f8d002b6077ae9e">
  <xsd:schema xmlns:xsd="http://www.w3.org/2001/XMLSchema" xmlns:xs="http://www.w3.org/2001/XMLSchema" xmlns:p="http://schemas.microsoft.com/office/2006/metadata/properties" xmlns:ns2="e11de594-a3b1-4008-a780-ca9741a96185" xmlns:ns3="93b2944e-2a71-41f0-bb35-6ef2c31de7bf" targetNamespace="http://schemas.microsoft.com/office/2006/metadata/properties" ma:root="true" ma:fieldsID="1353690ba5fd531ef1bcaf4b7cd3538e" ns2:_="" ns3:_="">
    <xsd:import namespace="e11de594-a3b1-4008-a780-ca9741a96185"/>
    <xsd:import namespace="93b2944e-2a71-41f0-bb35-6ef2c31de7b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ObjectDetectorVersion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SearchProperties" minOccurs="0"/>
                <xsd:element ref="ns2:MediaServiceLocation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11de594-a3b1-4008-a780-ca9741a9618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700352fb-e6ad-431e-8ba3-84ffe3066766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5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bjectDetectorVersions" ma:index="16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SearchProperties" ma:index="2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Location" ma:index="21" nillable="true" ma:displayName="Location" ma:indexed="true" ma:internalName="MediaServiceLocation" ma:readOnly="true">
      <xsd:simpleType>
        <xsd:restriction base="dms:Text"/>
      </xsd:simpleType>
    </xsd:element>
    <xsd:element name="MediaLengthInSeconds" ma:index="22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3b2944e-2a71-41f0-bb35-6ef2c31de7bf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4" nillable="true" ma:displayName="Taxonomy Catch All Column" ma:hidden="true" ma:list="{4dfac811-9490-418a-b842-581e77bdd39f}" ma:internalName="TaxCatchAll" ma:showField="CatchAllData" ma:web="93b2944e-2a71-41f0-bb35-6ef2c31de7bf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93b2944e-2a71-41f0-bb35-6ef2c31de7bf" xsi:nil="true"/>
    <lcf76f155ced4ddcb4097134ff3c332f xmlns="e11de594-a3b1-4008-a780-ca9741a96185">
      <Terms xmlns="http://schemas.microsoft.com/office/infopath/2007/PartnerControls"/>
    </lcf76f155ced4ddcb4097134ff3c332f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A12004BE-D56D-4EA8-9BAD-91E3C9B813AC}"/>
</file>

<file path=customXml/itemProps2.xml><?xml version="1.0" encoding="utf-8"?>
<ds:datastoreItem xmlns:ds="http://schemas.openxmlformats.org/officeDocument/2006/customXml" ds:itemID="{D5C5B19C-8030-4E19-850B-88D7B4DBFD86}">
  <ds:schemaRefs>
    <ds:schemaRef ds:uri="http://schemas.microsoft.com/office/2006/documentManagement/types"/>
    <ds:schemaRef ds:uri="http://schemas.microsoft.com/office/infopath/2007/PartnerControls"/>
    <ds:schemaRef ds:uri="http://purl.org/dc/terms/"/>
    <ds:schemaRef ds:uri="http://purl.org/dc/dcmitype/"/>
    <ds:schemaRef ds:uri="http://www.w3.org/XML/1998/namespace"/>
    <ds:schemaRef ds:uri="http://purl.org/dc/elements/1.1/"/>
    <ds:schemaRef ds:uri="http://schemas.microsoft.com/office/2006/metadata/properties"/>
    <ds:schemaRef ds:uri="http://schemas.openxmlformats.org/package/2006/metadata/core-properties"/>
    <ds:schemaRef ds:uri="a8ac933a-3857-4bd0-ae41-295913171b73"/>
    <ds:schemaRef ds:uri="35d9cf0d-42a9-497c-a4f0-8517d262d995"/>
    <ds:schemaRef ds:uri="http://schemas.microsoft.com/sharepoint/v3"/>
  </ds:schemaRefs>
</ds:datastoreItem>
</file>

<file path=customXml/itemProps3.xml><?xml version="1.0" encoding="utf-8"?>
<ds:datastoreItem xmlns:ds="http://schemas.openxmlformats.org/officeDocument/2006/customXml" ds:itemID="{A25FB926-C59D-413C-9A94-E31DD98E155D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2154</TotalTime>
  <Words>1566</Words>
  <Application>Microsoft Office PowerPoint</Application>
  <PresentationFormat>On-screen Show (16:9)</PresentationFormat>
  <Paragraphs>183</Paragraphs>
  <Slides>21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5" baseType="lpstr">
      <vt:lpstr>Arial</vt:lpstr>
      <vt:lpstr>Arial-BoldMT</vt:lpstr>
      <vt:lpstr>Calibri</vt:lpstr>
      <vt:lpstr>UNMC Theme</vt:lpstr>
      <vt:lpstr>CATCH RURAL Falls:  A Program to Support Rural Health Clinics with Fall Risk Management for Older Adults </vt:lpstr>
      <vt:lpstr>Introductions and Contact Information</vt:lpstr>
      <vt:lpstr>Funding Acknowledgements</vt:lpstr>
      <vt:lpstr>The CAPTURE Falls Program and the CATCH RURAL Falls Program</vt:lpstr>
      <vt:lpstr>Session Objectives</vt:lpstr>
      <vt:lpstr>Centers for Disease Control (CDC) STEADI Toolkit</vt:lpstr>
      <vt:lpstr>PowerPoint Presentation</vt:lpstr>
      <vt:lpstr>Factors that Influence Implementation of Fall Risk Management in Primary Care</vt:lpstr>
      <vt:lpstr>2024 Statewide Survey of Fall Risk Management (FRM) Practices in Nebraska RHCs</vt:lpstr>
      <vt:lpstr>Current State of Fall Risk Management Practices</vt:lpstr>
      <vt:lpstr>Fall Risk Management Quality Indicators</vt:lpstr>
      <vt:lpstr>Top Reported Facilitators and Barriers to Effective Implementation of Fall Risk Management</vt:lpstr>
      <vt:lpstr>CATCH RURAL Falls Program</vt:lpstr>
      <vt:lpstr>CATCH RURAL Falls Program Components</vt:lpstr>
      <vt:lpstr>On-Demand Education</vt:lpstr>
      <vt:lpstr>Quality Improvement Tools</vt:lpstr>
      <vt:lpstr>Monthly Touch-Points</vt:lpstr>
      <vt:lpstr>Monthly Data Collection and Reporting</vt:lpstr>
      <vt:lpstr>CATCH RURAL Falls Program  Target Outputs and Outcomes</vt:lpstr>
      <vt:lpstr>References and Resources</vt:lpstr>
      <vt:lpstr>Closing Slide [do not remove]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Greg</dc:creator>
  <cp:lastModifiedBy>Amber Kavan</cp:lastModifiedBy>
  <cp:revision>53</cp:revision>
  <dcterms:created xsi:type="dcterms:W3CDTF">2014-09-17T15:14:42Z</dcterms:created>
  <dcterms:modified xsi:type="dcterms:W3CDTF">2025-10-31T19:09:13Z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0x0101002F641BDD092BE548A795209E0B295E78</vt:lpwstr>
  </property>
  <property fmtid="{D5CDD505-2E9C-101B-9397-08002B2CF9AE}" pid="3" name="MediaServiceImageTags">
    <vt:lpwstr/>
  </property>
</Properties>
</file>