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844" r:id="rId4"/>
  </p:sldMasterIdLst>
  <p:notesMasterIdLst>
    <p:notesMasterId r:id="rId21"/>
  </p:notesMasterIdLst>
  <p:handoutMasterIdLst>
    <p:handoutMasterId r:id="rId22"/>
  </p:handoutMasterIdLst>
  <p:sldIdLst>
    <p:sldId id="256" r:id="rId5"/>
    <p:sldId id="305" r:id="rId6"/>
    <p:sldId id="307" r:id="rId7"/>
    <p:sldId id="264" r:id="rId8"/>
    <p:sldId id="306" r:id="rId9"/>
    <p:sldId id="293" r:id="rId10"/>
    <p:sldId id="296" r:id="rId11"/>
    <p:sldId id="266" r:id="rId12"/>
    <p:sldId id="299" r:id="rId13"/>
    <p:sldId id="303" r:id="rId14"/>
    <p:sldId id="295" r:id="rId15"/>
    <p:sldId id="302" r:id="rId16"/>
    <p:sldId id="304" r:id="rId17"/>
    <p:sldId id="287" r:id="rId18"/>
    <p:sldId id="300" r:id="rId19"/>
    <p:sldId id="29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5359"/>
    <a:srgbClr val="969F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5C8600-8350-2FFD-6C7F-8ACA2A7619FA}" v="984" dt="2025-02-17T17:25:38.307"/>
  </p1510:revLst>
</p1510:revInfo>
</file>

<file path=ppt/tableStyles.xml><?xml version="1.0" encoding="utf-8"?>
<a:tblStyleLst xmlns:a="http://schemas.openxmlformats.org/drawingml/2006/main" def="{912C8C85-51F0-491E-9774-3900AFEF0F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5388" autoAdjust="0"/>
  </p:normalViewPr>
  <p:slideViewPr>
    <p:cSldViewPr snapToGrid="0" showGuides="1">
      <p:cViewPr varScale="1">
        <p:scale>
          <a:sx n="106" d="100"/>
          <a:sy n="106" d="100"/>
        </p:scale>
        <p:origin x="780" y="114"/>
      </p:cViewPr>
      <p:guideLst/>
    </p:cSldViewPr>
  </p:slideViewPr>
  <p:outlineViewPr>
    <p:cViewPr>
      <p:scale>
        <a:sx n="33" d="100"/>
        <a:sy n="33" d="100"/>
      </p:scale>
      <p:origin x="0" y="-498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757"/>
    </p:cViewPr>
  </p:sorterViewPr>
  <p:notesViewPr>
    <p:cSldViewPr snapToGrid="0">
      <p:cViewPr varScale="1">
        <p:scale>
          <a:sx n="58" d="100"/>
          <a:sy n="58" d="100"/>
        </p:scale>
        <p:origin x="3240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4C3C3A6-B337-4D83-9CDB-B9C35780FF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C79A68-3D73-4695-8C1E-3CDBCB536D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7C6B7-F63D-48F8-8C65-A57506B0F13B}" type="datetimeFigureOut">
              <a:rPr lang="en-US" smtClean="0"/>
              <a:t>2/17/2025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F5045C-A7CE-41D4-85C5-0E9ACEEF9B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9ABD0F-F8EA-4B9F-8647-FC7D4AE3D8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B78DD-9481-4863-BCCC-946573546D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040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9A0FA-2191-4F92-A1E4-6EB4598AC4EC}" type="datetimeFigureOut">
              <a:rPr lang="en-US" smtClean="0"/>
              <a:t>2/17/2025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3359F2-43EF-4812-9DC0-98C0B1A406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111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523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289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704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707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574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793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8038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464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260232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89184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46342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1937252-EACE-4232-855F-5C47E3F8B0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1070901"/>
            <a:ext cx="11265407" cy="1499616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CBA6DBC1-39A1-48A6-8B81-3CD966D06E8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8055" y="3103684"/>
            <a:ext cx="11274551" cy="3287971"/>
          </a:xfrm>
          <a:solidFill>
            <a:schemeClr val="accent2"/>
          </a:solidFill>
        </p:spPr>
        <p:txBody>
          <a:bodyPr anchor="t" anchorCtr="0"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45243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26BD44-2224-46FF-A4E7-9C9FFE197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0079"/>
            <a:ext cx="3657600" cy="2100851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C87D77D-2EA4-028B-1ACF-E1120CE8F0E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57201" y="2862470"/>
            <a:ext cx="3657600" cy="3510898"/>
          </a:xfrm>
        </p:spPr>
        <p:txBody>
          <a:bodyPr anchor="t" anchorCtr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CFA45C0-9EBE-13AF-9B5D-9D5F4BF223E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42815" y="640080"/>
            <a:ext cx="7491984" cy="5751576"/>
          </a:xfrm>
          <a:custGeom>
            <a:avLst/>
            <a:gdLst>
              <a:gd name="connsiteX0" fmla="*/ 3800341 w 7491984"/>
              <a:gd name="connsiteY0" fmla="*/ 0 h 5751576"/>
              <a:gd name="connsiteX1" fmla="*/ 7491984 w 7491984"/>
              <a:gd name="connsiteY1" fmla="*/ 0 h 5751576"/>
              <a:gd name="connsiteX2" fmla="*/ 7491984 w 7491984"/>
              <a:gd name="connsiteY2" fmla="*/ 5751576 h 5751576"/>
              <a:gd name="connsiteX3" fmla="*/ 3800341 w 7491984"/>
              <a:gd name="connsiteY3" fmla="*/ 5751576 h 5751576"/>
              <a:gd name="connsiteX4" fmla="*/ 0 w 7491984"/>
              <a:gd name="connsiteY4" fmla="*/ 0 h 5751576"/>
              <a:gd name="connsiteX5" fmla="*/ 3696432 w 7491984"/>
              <a:gd name="connsiteY5" fmla="*/ 0 h 5751576"/>
              <a:gd name="connsiteX6" fmla="*/ 3696432 w 7491984"/>
              <a:gd name="connsiteY6" fmla="*/ 5751576 h 5751576"/>
              <a:gd name="connsiteX7" fmla="*/ 0 w 7491984"/>
              <a:gd name="connsiteY7" fmla="*/ 5751576 h 5751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91984" h="5751576">
                <a:moveTo>
                  <a:pt x="3800341" y="0"/>
                </a:moveTo>
                <a:lnTo>
                  <a:pt x="7491984" y="0"/>
                </a:lnTo>
                <a:lnTo>
                  <a:pt x="7491984" y="5751576"/>
                </a:lnTo>
                <a:lnTo>
                  <a:pt x="3800341" y="5751576"/>
                </a:lnTo>
                <a:close/>
                <a:moveTo>
                  <a:pt x="0" y="0"/>
                </a:moveTo>
                <a:lnTo>
                  <a:pt x="3696432" y="0"/>
                </a:lnTo>
                <a:lnTo>
                  <a:pt x="3696432" y="5751576"/>
                </a:lnTo>
                <a:lnTo>
                  <a:pt x="0" y="575157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5DDC5FA-EEDB-898F-533E-4094ADA899B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E79B0359-4B55-D899-E584-A8E6B2ED912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B916D02-76FE-EAED-CC51-A50448811F7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682289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068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E787D40-90B5-470E-95A2-784F1CB479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9580" y="4423702"/>
            <a:ext cx="11292839" cy="1550378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28BC27-38F1-47F3-EC35-7DD8B88A753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9580" y="705104"/>
            <a:ext cx="11292840" cy="3643376"/>
          </a:xfrm>
          <a:custGeom>
            <a:avLst/>
            <a:gdLst>
              <a:gd name="connsiteX0" fmla="*/ 7593576 w 11292840"/>
              <a:gd name="connsiteY0" fmla="*/ 0 h 3643376"/>
              <a:gd name="connsiteX1" fmla="*/ 11292840 w 11292840"/>
              <a:gd name="connsiteY1" fmla="*/ 0 h 3643376"/>
              <a:gd name="connsiteX2" fmla="*/ 11292840 w 11292840"/>
              <a:gd name="connsiteY2" fmla="*/ 3643376 h 3643376"/>
              <a:gd name="connsiteX3" fmla="*/ 7593576 w 11292840"/>
              <a:gd name="connsiteY3" fmla="*/ 3643376 h 3643376"/>
              <a:gd name="connsiteX4" fmla="*/ 0 w 11292840"/>
              <a:gd name="connsiteY4" fmla="*/ 0 h 3643376"/>
              <a:gd name="connsiteX5" fmla="*/ 7489667 w 11292840"/>
              <a:gd name="connsiteY5" fmla="*/ 0 h 3643376"/>
              <a:gd name="connsiteX6" fmla="*/ 7489667 w 11292840"/>
              <a:gd name="connsiteY6" fmla="*/ 3643376 h 3643376"/>
              <a:gd name="connsiteX7" fmla="*/ 0 w 11292840"/>
              <a:gd name="connsiteY7" fmla="*/ 3643376 h 3643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92840" h="3643376">
                <a:moveTo>
                  <a:pt x="7593576" y="0"/>
                </a:moveTo>
                <a:lnTo>
                  <a:pt x="11292840" y="0"/>
                </a:lnTo>
                <a:lnTo>
                  <a:pt x="11292840" y="3643376"/>
                </a:lnTo>
                <a:lnTo>
                  <a:pt x="7593576" y="3643376"/>
                </a:lnTo>
                <a:close/>
                <a:moveTo>
                  <a:pt x="0" y="0"/>
                </a:moveTo>
                <a:lnTo>
                  <a:pt x="7489667" y="0"/>
                </a:lnTo>
                <a:lnTo>
                  <a:pt x="7489667" y="3643376"/>
                </a:lnTo>
                <a:lnTo>
                  <a:pt x="0" y="364337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>
            <a:noAutofit/>
          </a:bodyPr>
          <a:lstStyle>
            <a:lvl1pPr marL="0" indent="0" algn="ctr">
              <a:buNone/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988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ubtitle +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882" y="629920"/>
            <a:ext cx="3606800" cy="2809240"/>
          </a:xfrm>
        </p:spPr>
        <p:txBody>
          <a:bodyPr anchor="b">
            <a:noAutofit/>
          </a:bodyPr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881" y="3698240"/>
            <a:ext cx="3606800" cy="2271076"/>
          </a:xfrm>
        </p:spPr>
        <p:txBody>
          <a:bodyPr anchor="t">
            <a:no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70940-5919-2C95-2278-32E50BF1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7D599-49CF-19FE-6D86-C5EDB765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31DF1-1C8D-86B9-BFDD-098FFC00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2608" y="6423914"/>
            <a:ext cx="1052510" cy="365125"/>
          </a:xfrm>
        </p:spPr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54FD2A1-D363-7C44-2A72-54E8B397D3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36720" y="650240"/>
            <a:ext cx="7518398" cy="5713918"/>
          </a:xfrm>
          <a:custGeom>
            <a:avLst/>
            <a:gdLst>
              <a:gd name="connsiteX0" fmla="*/ 3806436 w 7518398"/>
              <a:gd name="connsiteY0" fmla="*/ 4479475 h 5713918"/>
              <a:gd name="connsiteX1" fmla="*/ 7518398 w 7518398"/>
              <a:gd name="connsiteY1" fmla="*/ 4479475 h 5713918"/>
              <a:gd name="connsiteX2" fmla="*/ 7518398 w 7518398"/>
              <a:gd name="connsiteY2" fmla="*/ 5713918 h 5713918"/>
              <a:gd name="connsiteX3" fmla="*/ 3806436 w 7518398"/>
              <a:gd name="connsiteY3" fmla="*/ 5713918 h 5713918"/>
              <a:gd name="connsiteX4" fmla="*/ 0 w 7518398"/>
              <a:gd name="connsiteY4" fmla="*/ 4479475 h 5713918"/>
              <a:gd name="connsiteX5" fmla="*/ 3702527 w 7518398"/>
              <a:gd name="connsiteY5" fmla="*/ 4479475 h 5713918"/>
              <a:gd name="connsiteX6" fmla="*/ 3702527 w 7518398"/>
              <a:gd name="connsiteY6" fmla="*/ 5713918 h 5713918"/>
              <a:gd name="connsiteX7" fmla="*/ 0 w 7518398"/>
              <a:gd name="connsiteY7" fmla="*/ 5713918 h 5713918"/>
              <a:gd name="connsiteX8" fmla="*/ 3806436 w 7518398"/>
              <a:gd name="connsiteY8" fmla="*/ 0 h 5713918"/>
              <a:gd name="connsiteX9" fmla="*/ 7518398 w 7518398"/>
              <a:gd name="connsiteY9" fmla="*/ 0 h 5713918"/>
              <a:gd name="connsiteX10" fmla="*/ 7518398 w 7518398"/>
              <a:gd name="connsiteY10" fmla="*/ 4379183 h 5713918"/>
              <a:gd name="connsiteX11" fmla="*/ 3806436 w 7518398"/>
              <a:gd name="connsiteY11" fmla="*/ 4379183 h 5713918"/>
              <a:gd name="connsiteX12" fmla="*/ 0 w 7518398"/>
              <a:gd name="connsiteY12" fmla="*/ 0 h 5713918"/>
              <a:gd name="connsiteX13" fmla="*/ 3702527 w 7518398"/>
              <a:gd name="connsiteY13" fmla="*/ 0 h 5713918"/>
              <a:gd name="connsiteX14" fmla="*/ 3702527 w 7518398"/>
              <a:gd name="connsiteY14" fmla="*/ 4379183 h 5713918"/>
              <a:gd name="connsiteX15" fmla="*/ 0 w 7518398"/>
              <a:gd name="connsiteY15" fmla="*/ 4379183 h 571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518398" h="5713918">
                <a:moveTo>
                  <a:pt x="3806436" y="4479475"/>
                </a:moveTo>
                <a:lnTo>
                  <a:pt x="7518398" y="4479475"/>
                </a:lnTo>
                <a:lnTo>
                  <a:pt x="7518398" y="5713918"/>
                </a:lnTo>
                <a:lnTo>
                  <a:pt x="3806436" y="5713918"/>
                </a:lnTo>
                <a:close/>
                <a:moveTo>
                  <a:pt x="0" y="4479475"/>
                </a:moveTo>
                <a:lnTo>
                  <a:pt x="3702527" y="4479475"/>
                </a:lnTo>
                <a:lnTo>
                  <a:pt x="3702527" y="5713918"/>
                </a:lnTo>
                <a:lnTo>
                  <a:pt x="0" y="5713918"/>
                </a:lnTo>
                <a:close/>
                <a:moveTo>
                  <a:pt x="3806436" y="0"/>
                </a:moveTo>
                <a:lnTo>
                  <a:pt x="7518398" y="0"/>
                </a:lnTo>
                <a:lnTo>
                  <a:pt x="7518398" y="4379183"/>
                </a:lnTo>
                <a:lnTo>
                  <a:pt x="3806436" y="4379183"/>
                </a:lnTo>
                <a:close/>
                <a:moveTo>
                  <a:pt x="0" y="0"/>
                </a:moveTo>
                <a:lnTo>
                  <a:pt x="3702527" y="0"/>
                </a:lnTo>
                <a:lnTo>
                  <a:pt x="3702527" y="4379183"/>
                </a:lnTo>
                <a:lnTo>
                  <a:pt x="0" y="4379183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761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9CC542F-D03C-4537-9B6E-7F653B651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878091"/>
            <a:ext cx="3729789" cy="3440485"/>
          </a:xfrm>
        </p:spPr>
        <p:txBody>
          <a:bodyPr tIns="182880" bIns="182880" anchor="ctr" anchorCtr="0">
            <a:noAutofit/>
          </a:bodyPr>
          <a:lstStyle/>
          <a:p>
            <a:r>
              <a:rPr lang="en-US" dirty="0"/>
              <a:t>Click to add title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0F1D2B-CBE7-6279-2158-7A9F3B5D5C6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57200" y="670560"/>
            <a:ext cx="11267440" cy="2139696"/>
          </a:xfrm>
          <a:custGeom>
            <a:avLst/>
            <a:gdLst>
              <a:gd name="connsiteX0" fmla="*/ 3783068 w 11267440"/>
              <a:gd name="connsiteY0" fmla="*/ 0 h 2139696"/>
              <a:gd name="connsiteX1" fmla="*/ 11267440 w 11267440"/>
              <a:gd name="connsiteY1" fmla="*/ 0 h 2139696"/>
              <a:gd name="connsiteX2" fmla="*/ 11267440 w 11267440"/>
              <a:gd name="connsiteY2" fmla="*/ 2139696 h 2139696"/>
              <a:gd name="connsiteX3" fmla="*/ 3783068 w 11267440"/>
              <a:gd name="connsiteY3" fmla="*/ 2139696 h 2139696"/>
              <a:gd name="connsiteX4" fmla="*/ 0 w 11267440"/>
              <a:gd name="connsiteY4" fmla="*/ 0 h 2139696"/>
              <a:gd name="connsiteX5" fmla="*/ 3677799 w 11267440"/>
              <a:gd name="connsiteY5" fmla="*/ 0 h 2139696"/>
              <a:gd name="connsiteX6" fmla="*/ 3677799 w 11267440"/>
              <a:gd name="connsiteY6" fmla="*/ 2139696 h 2139696"/>
              <a:gd name="connsiteX7" fmla="*/ 0 w 11267440"/>
              <a:gd name="connsiteY7" fmla="*/ 2139696 h 213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67440" h="2139696">
                <a:moveTo>
                  <a:pt x="3783068" y="0"/>
                </a:moveTo>
                <a:lnTo>
                  <a:pt x="11267440" y="0"/>
                </a:lnTo>
                <a:lnTo>
                  <a:pt x="11267440" y="2139696"/>
                </a:lnTo>
                <a:lnTo>
                  <a:pt x="3783068" y="2139696"/>
                </a:lnTo>
                <a:close/>
                <a:moveTo>
                  <a:pt x="0" y="0"/>
                </a:moveTo>
                <a:lnTo>
                  <a:pt x="3677799" y="0"/>
                </a:lnTo>
                <a:lnTo>
                  <a:pt x="3677799" y="2139696"/>
                </a:lnTo>
                <a:lnTo>
                  <a:pt x="0" y="213969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135EE74D-5A60-B83C-5C2D-7B6FEA778FC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305827" y="2878091"/>
            <a:ext cx="7418813" cy="3440485"/>
          </a:xfrm>
        </p:spPr>
        <p:txBody>
          <a:bodyPr anchor="ctr" anchorCtr="0">
            <a:normAutofit/>
          </a:bodyPr>
          <a:lstStyle>
            <a:lvl1pPr marL="283464" indent="-283464">
              <a:buFont typeface="Arial" panose="020B0604020202020204" pitchFamily="34" charset="0"/>
              <a:buChar char="•"/>
              <a:defRPr/>
            </a:lvl1pPr>
            <a:lvl2pPr marL="283464" indent="-283464">
              <a:buFont typeface="Arial" panose="020B0604020202020204" pitchFamily="34" charset="0"/>
              <a:buChar char="•"/>
              <a:defRPr/>
            </a:lvl2pPr>
            <a:lvl3pPr marL="283464" indent="-283464">
              <a:buFont typeface="Arial" panose="020B0604020202020204" pitchFamily="34" charset="0"/>
              <a:buChar char="•"/>
              <a:defRPr/>
            </a:lvl3pPr>
            <a:lvl4pPr marL="283464" indent="-283464">
              <a:buFont typeface="Arial" panose="020B0604020202020204" pitchFamily="34" charset="0"/>
              <a:buChar char="•"/>
              <a:defRPr/>
            </a:lvl4pPr>
            <a:lvl5pPr marL="283464" indent="-283464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BCF1FAD-0BAD-2574-3352-B152DF76C15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EC328E41-645E-D257-FFF3-93344A8E4FA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EF9E45A-6561-C074-14CE-B3B63476D22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672130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675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90880"/>
            <a:ext cx="1126744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CA520B1-DC84-A47D-1F5E-CCD567EB2D8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57200" y="2187362"/>
            <a:ext cx="3657600" cy="3633047"/>
          </a:xfrm>
        </p:spPr>
        <p:txBody>
          <a:bodyPr anchor="t">
            <a:normAutofit/>
          </a:bodyPr>
          <a:lstStyle>
            <a:lvl1pPr marL="342900" indent="-342900">
              <a:buFont typeface="+mj-lt"/>
              <a:buAutoNum type="arabicPeriod"/>
              <a:defRPr sz="1800"/>
            </a:lvl1pPr>
            <a:lvl2pPr marL="914400" indent="-342900">
              <a:buFont typeface="+mj-lt"/>
              <a:buAutoNum type="alphaLcPeriod"/>
              <a:defRPr sz="1800"/>
            </a:lvl2pPr>
            <a:lvl3pPr marL="1371600" indent="-342900">
              <a:buFont typeface="+mj-lt"/>
              <a:buAutoNum type="arabicPeriod"/>
              <a:defRPr sz="1800"/>
            </a:lvl3pPr>
            <a:lvl4pPr marL="1600200" indent="-342900">
              <a:buFont typeface="+mj-lt"/>
              <a:buAutoNum type="alphaLcParenR"/>
              <a:defRPr sz="1800"/>
            </a:lvl4pPr>
            <a:lvl5pPr marL="2057400" indent="-400050">
              <a:buFont typeface="+mj-lt"/>
              <a:buAutoNum type="romanLcPeriod"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282437" y="2187361"/>
            <a:ext cx="7442203" cy="3633047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0">
              <a:defRPr sz="1800"/>
            </a:lvl2pPr>
            <a:lvl3pPr marL="548640">
              <a:defRPr sz="1800"/>
            </a:lvl3pPr>
            <a:lvl4pPr marL="822960">
              <a:defRPr sz="1800"/>
            </a:lvl4pPr>
            <a:lvl5pPr marL="1097280"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23914"/>
            <a:ext cx="704120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16634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9818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ubtitle +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08219" y="741363"/>
            <a:ext cx="5626579" cy="1286219"/>
          </a:xfrm>
        </p:spPr>
        <p:txBody>
          <a:bodyPr anchor="b">
            <a:noAutofit/>
          </a:bodyPr>
          <a:lstStyle>
            <a:lvl1pPr algn="l">
              <a:defRPr sz="2800"/>
            </a:lvl1pPr>
          </a:lstStyle>
          <a:p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CBE840D-FAED-31D9-AF31-112670D0FA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" y="761684"/>
            <a:ext cx="5171440" cy="5662230"/>
          </a:xfrm>
          <a:custGeom>
            <a:avLst/>
            <a:gdLst>
              <a:gd name="connsiteX0" fmla="*/ 0 w 5171440"/>
              <a:gd name="connsiteY0" fmla="*/ 5056400 h 5662230"/>
              <a:gd name="connsiteX1" fmla="*/ 3685975 w 5171440"/>
              <a:gd name="connsiteY1" fmla="*/ 5056400 h 5662230"/>
              <a:gd name="connsiteX2" fmla="*/ 3685975 w 5171440"/>
              <a:gd name="connsiteY2" fmla="*/ 5662230 h 5662230"/>
              <a:gd name="connsiteX3" fmla="*/ 0 w 5171440"/>
              <a:gd name="connsiteY3" fmla="*/ 5662230 h 5662230"/>
              <a:gd name="connsiteX4" fmla="*/ 3789884 w 5171440"/>
              <a:gd name="connsiteY4" fmla="*/ 0 h 5662230"/>
              <a:gd name="connsiteX5" fmla="*/ 5171440 w 5171440"/>
              <a:gd name="connsiteY5" fmla="*/ 0 h 5662230"/>
              <a:gd name="connsiteX6" fmla="*/ 5171440 w 5171440"/>
              <a:gd name="connsiteY6" fmla="*/ 5662230 h 5662230"/>
              <a:gd name="connsiteX7" fmla="*/ 3789884 w 5171440"/>
              <a:gd name="connsiteY7" fmla="*/ 5662230 h 5662230"/>
              <a:gd name="connsiteX8" fmla="*/ 3789884 w 5171440"/>
              <a:gd name="connsiteY8" fmla="*/ 5056400 h 5662230"/>
              <a:gd name="connsiteX9" fmla="*/ 5168980 w 5171440"/>
              <a:gd name="connsiteY9" fmla="*/ 5056400 h 5662230"/>
              <a:gd name="connsiteX10" fmla="*/ 5168980 w 5171440"/>
              <a:gd name="connsiteY10" fmla="*/ 4956108 h 5662230"/>
              <a:gd name="connsiteX11" fmla="*/ 3789884 w 5171440"/>
              <a:gd name="connsiteY11" fmla="*/ 4956108 h 5662230"/>
              <a:gd name="connsiteX12" fmla="*/ 0 w 5171440"/>
              <a:gd name="connsiteY12" fmla="*/ 0 h 5662230"/>
              <a:gd name="connsiteX13" fmla="*/ 3685975 w 5171440"/>
              <a:gd name="connsiteY13" fmla="*/ 0 h 5662230"/>
              <a:gd name="connsiteX14" fmla="*/ 3685975 w 5171440"/>
              <a:gd name="connsiteY14" fmla="*/ 4956108 h 5662230"/>
              <a:gd name="connsiteX15" fmla="*/ 0 w 5171440"/>
              <a:gd name="connsiteY15" fmla="*/ 4956108 h 5662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71440" h="5662230">
                <a:moveTo>
                  <a:pt x="0" y="5056400"/>
                </a:moveTo>
                <a:lnTo>
                  <a:pt x="3685975" y="5056400"/>
                </a:lnTo>
                <a:lnTo>
                  <a:pt x="3685975" y="5662230"/>
                </a:lnTo>
                <a:lnTo>
                  <a:pt x="0" y="5662230"/>
                </a:lnTo>
                <a:close/>
                <a:moveTo>
                  <a:pt x="3789884" y="0"/>
                </a:moveTo>
                <a:lnTo>
                  <a:pt x="5171440" y="0"/>
                </a:lnTo>
                <a:lnTo>
                  <a:pt x="5171440" y="5662230"/>
                </a:lnTo>
                <a:lnTo>
                  <a:pt x="3789884" y="5662230"/>
                </a:lnTo>
                <a:lnTo>
                  <a:pt x="3789884" y="5056400"/>
                </a:lnTo>
                <a:lnTo>
                  <a:pt x="5168980" y="5056400"/>
                </a:lnTo>
                <a:lnTo>
                  <a:pt x="5168980" y="4956108"/>
                </a:lnTo>
                <a:lnTo>
                  <a:pt x="3789884" y="4956108"/>
                </a:lnTo>
                <a:close/>
                <a:moveTo>
                  <a:pt x="0" y="0"/>
                </a:moveTo>
                <a:lnTo>
                  <a:pt x="3685975" y="0"/>
                </a:lnTo>
                <a:lnTo>
                  <a:pt x="3685975" y="4956108"/>
                </a:lnTo>
                <a:lnTo>
                  <a:pt x="0" y="495610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E22983C-26B8-DE15-E309-D0E93B8C699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106160" y="2235200"/>
            <a:ext cx="5628639" cy="4188713"/>
          </a:xfrm>
        </p:spPr>
        <p:txBody>
          <a:bodyPr anchor="t" anchorCtr="0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7D599-49CF-19FE-6D86-C5EDB765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70940-5919-2C95-2278-32E50BF1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31DF1-1C8D-86B9-BFDD-098FFC00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2289" y="6423914"/>
            <a:ext cx="1052510" cy="365125"/>
          </a:xfrm>
        </p:spPr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7761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90880"/>
            <a:ext cx="1126744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318490"/>
            <a:ext cx="7371083" cy="3633047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0">
              <a:defRPr sz="1800"/>
            </a:lvl2pPr>
            <a:lvl3pPr marL="548640">
              <a:defRPr sz="1800"/>
            </a:lvl3pPr>
            <a:lvl4pPr marL="822960">
              <a:defRPr sz="1800"/>
            </a:lvl4pPr>
            <a:lvl5pPr marL="1097280"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E6EDC6B-B9AA-A4D9-A782-C38A0F84F63F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7993378" y="2318490"/>
            <a:ext cx="3731262" cy="3633047"/>
          </a:xfrm>
        </p:spPr>
        <p:txBody>
          <a:bodyPr anchor="t">
            <a:normAutofit/>
          </a:bodyPr>
          <a:lstStyle>
            <a:lvl1pPr marL="0" indent="-342900">
              <a:buFont typeface="+mj-lt"/>
              <a:buAutoNum type="arabicPeriod"/>
              <a:defRPr sz="1800"/>
            </a:lvl1pPr>
            <a:lvl2pPr marL="914400" indent="-342900">
              <a:buFont typeface="+mj-lt"/>
              <a:buAutoNum type="alphaLcPeriod"/>
              <a:defRPr sz="1800"/>
            </a:lvl2pPr>
            <a:lvl3pPr marL="1371600" indent="-342900">
              <a:buFont typeface="+mj-lt"/>
              <a:buAutoNum type="arabicPeriod"/>
              <a:defRPr sz="1800"/>
            </a:lvl3pPr>
            <a:lvl4pPr marL="1600200" indent="-342900">
              <a:buFont typeface="+mj-lt"/>
              <a:buAutoNum type="alphaLcParenR"/>
              <a:defRPr sz="1800"/>
            </a:lvl4pPr>
            <a:lvl5pPr marL="2057400" indent="-400050">
              <a:buFont typeface="+mj-lt"/>
              <a:buAutoNum type="romanLcPeriod"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23914"/>
            <a:ext cx="704120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16634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075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246147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0F196A1-2430-4797-B656-A38302FAF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51" y="666984"/>
            <a:ext cx="3672970" cy="2125911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endParaRPr lang="en-US" noProof="0" dirty="0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5A0AD703-0A43-5323-CCB2-832D424EF2D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2151" y="2862479"/>
            <a:ext cx="3672970" cy="3491849"/>
          </a:xfrm>
        </p:spPr>
        <p:txBody>
          <a:bodyPr anchor="t" anchorCtr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Click to add text 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627B629-9CBE-3ECF-2D88-F07AACD0374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31970" y="666985"/>
            <a:ext cx="7497880" cy="5687344"/>
          </a:xfrm>
          <a:custGeom>
            <a:avLst/>
            <a:gdLst>
              <a:gd name="connsiteX0" fmla="*/ 3803282 w 7497880"/>
              <a:gd name="connsiteY0" fmla="*/ 0 h 5687344"/>
              <a:gd name="connsiteX1" fmla="*/ 7497880 w 7497880"/>
              <a:gd name="connsiteY1" fmla="*/ 0 h 5687344"/>
              <a:gd name="connsiteX2" fmla="*/ 7497880 w 7497880"/>
              <a:gd name="connsiteY2" fmla="*/ 4581885 h 5687344"/>
              <a:gd name="connsiteX3" fmla="*/ 3803282 w 7497880"/>
              <a:gd name="connsiteY3" fmla="*/ 4581885 h 5687344"/>
              <a:gd name="connsiteX4" fmla="*/ 0 w 7497880"/>
              <a:gd name="connsiteY4" fmla="*/ 0 h 5687344"/>
              <a:gd name="connsiteX5" fmla="*/ 3699373 w 7497880"/>
              <a:gd name="connsiteY5" fmla="*/ 0 h 5687344"/>
              <a:gd name="connsiteX6" fmla="*/ 3699373 w 7497880"/>
              <a:gd name="connsiteY6" fmla="*/ 4581885 h 5687344"/>
              <a:gd name="connsiteX7" fmla="*/ 2 w 7497880"/>
              <a:gd name="connsiteY7" fmla="*/ 4581885 h 5687344"/>
              <a:gd name="connsiteX8" fmla="*/ 2 w 7497880"/>
              <a:gd name="connsiteY8" fmla="*/ 4679200 h 5687344"/>
              <a:gd name="connsiteX9" fmla="*/ 3699373 w 7497880"/>
              <a:gd name="connsiteY9" fmla="*/ 4679200 h 5687344"/>
              <a:gd name="connsiteX10" fmla="*/ 3699373 w 7497880"/>
              <a:gd name="connsiteY10" fmla="*/ 5679350 h 5687344"/>
              <a:gd name="connsiteX11" fmla="*/ 3803282 w 7497880"/>
              <a:gd name="connsiteY11" fmla="*/ 5679350 h 5687344"/>
              <a:gd name="connsiteX12" fmla="*/ 3803282 w 7497880"/>
              <a:gd name="connsiteY12" fmla="*/ 4679200 h 5687344"/>
              <a:gd name="connsiteX13" fmla="*/ 7497880 w 7497880"/>
              <a:gd name="connsiteY13" fmla="*/ 4679200 h 5687344"/>
              <a:gd name="connsiteX14" fmla="*/ 7497880 w 7497880"/>
              <a:gd name="connsiteY14" fmla="*/ 5687344 h 5687344"/>
              <a:gd name="connsiteX15" fmla="*/ 0 w 7497880"/>
              <a:gd name="connsiteY15" fmla="*/ 5687344 h 5687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497880" h="5687344">
                <a:moveTo>
                  <a:pt x="3803282" y="0"/>
                </a:moveTo>
                <a:lnTo>
                  <a:pt x="7497880" y="0"/>
                </a:lnTo>
                <a:lnTo>
                  <a:pt x="7497880" y="4581885"/>
                </a:lnTo>
                <a:lnTo>
                  <a:pt x="3803282" y="4581885"/>
                </a:lnTo>
                <a:close/>
                <a:moveTo>
                  <a:pt x="0" y="0"/>
                </a:moveTo>
                <a:lnTo>
                  <a:pt x="3699373" y="0"/>
                </a:lnTo>
                <a:lnTo>
                  <a:pt x="3699373" y="4581885"/>
                </a:lnTo>
                <a:lnTo>
                  <a:pt x="2" y="4581885"/>
                </a:lnTo>
                <a:lnTo>
                  <a:pt x="2" y="4679200"/>
                </a:lnTo>
                <a:lnTo>
                  <a:pt x="3699373" y="4679200"/>
                </a:lnTo>
                <a:lnTo>
                  <a:pt x="3699373" y="5679350"/>
                </a:lnTo>
                <a:lnTo>
                  <a:pt x="3803282" y="5679350"/>
                </a:lnTo>
                <a:lnTo>
                  <a:pt x="3803282" y="4679200"/>
                </a:lnTo>
                <a:lnTo>
                  <a:pt x="7497880" y="4679200"/>
                </a:lnTo>
                <a:lnTo>
                  <a:pt x="7497880" y="5687344"/>
                </a:lnTo>
                <a:lnTo>
                  <a:pt x="0" y="5687344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to add picture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0DD7D93-4C4D-E385-9F8C-40536F0BDEA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noProof="0"/>
              <a:t>20XX</a:t>
            </a:r>
            <a:endParaRPr lang="en-US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C99FA72-244D-9DC3-C9B7-E7DAD50A01F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25A4F6F-66FD-CDA5-7F8F-F5FD6382CFC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677340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71054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4313669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67370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71087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38470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552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12662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58554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342DE2D-76B9-947F-BDD0-B26F0C32D2A8}"/>
              </a:ext>
            </a:extLst>
          </p:cNvPr>
          <p:cNvGrpSpPr/>
          <p:nvPr userDrawn="1"/>
        </p:nvGrpSpPr>
        <p:grpSpPr>
          <a:xfrm>
            <a:off x="428696" y="482137"/>
            <a:ext cx="11301155" cy="81191"/>
            <a:chOff x="428696" y="482137"/>
            <a:chExt cx="11301155" cy="8119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B8FD1FC-BE48-0E2D-447E-8344E8812FA3}"/>
                </a:ext>
              </a:extLst>
            </p:cNvPr>
            <p:cNvSpPr/>
            <p:nvPr/>
          </p:nvSpPr>
          <p:spPr>
            <a:xfrm flipV="1">
              <a:off x="428696" y="482137"/>
              <a:ext cx="3703321" cy="81191"/>
            </a:xfrm>
            <a:prstGeom prst="rect">
              <a:avLst/>
            </a:prstGeom>
            <a:solidFill>
              <a:schemeClr val="accent3"/>
            </a:solidFill>
            <a:ln w="539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8E64649-2664-481A-9DEC-07D62705603B}"/>
                </a:ext>
              </a:extLst>
            </p:cNvPr>
            <p:cNvSpPr/>
            <p:nvPr/>
          </p:nvSpPr>
          <p:spPr>
            <a:xfrm flipV="1">
              <a:off x="4235926" y="482137"/>
              <a:ext cx="3703321" cy="81191"/>
            </a:xfrm>
            <a:prstGeom prst="rect">
              <a:avLst/>
            </a:prstGeom>
            <a:solidFill>
              <a:schemeClr val="accent1"/>
            </a:solidFill>
            <a:ln w="539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EE4C890-8CB0-B585-5377-8CAAF0B139FB}"/>
                </a:ext>
              </a:extLst>
            </p:cNvPr>
            <p:cNvSpPr/>
            <p:nvPr/>
          </p:nvSpPr>
          <p:spPr>
            <a:xfrm flipV="1">
              <a:off x="8026530" y="482137"/>
              <a:ext cx="3703321" cy="81191"/>
            </a:xfrm>
            <a:prstGeom prst="rect">
              <a:avLst/>
            </a:prstGeom>
            <a:solidFill>
              <a:schemeClr val="accent4"/>
            </a:solidFill>
            <a:ln w="539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93443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  <p:sldLayoutId id="2147483858" r:id="rId14"/>
    <p:sldLayoutId id="2147483859" r:id="rId15"/>
    <p:sldLayoutId id="2147483860" r:id="rId16"/>
    <p:sldLayoutId id="2147483861" r:id="rId17"/>
    <p:sldLayoutId id="2147483862" r:id="rId18"/>
    <p:sldLayoutId id="2147483863" r:id="rId19"/>
    <p:sldLayoutId id="214748386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ft.vanderbilt.edu/guides-sub-pages/pedagogy-for-professional-schools-and-students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question-mark-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79F0267-9D1C-BDA9-A152-B01CD379FC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946" y="1497262"/>
            <a:ext cx="4972511" cy="310673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sz="5000">
                <a:blipFill dpi="0" rotWithShape="1">
                  <a:blip r:embed="rId3"/>
                  <a:srcRect/>
                  <a:tile tx="6350" ty="-127000" sx="65000" sy="64000" flip="none" algn="tl"/>
                </a:blipFill>
              </a:rPr>
              <a:t>Flipping the Script: Transitioning from Academics to Workforce.</a:t>
            </a:r>
          </a:p>
        </p:txBody>
      </p:sp>
      <p:pic>
        <p:nvPicPr>
          <p:cNvPr id="10" name="Picture Placeholder 9" descr="A stethoscope on a clipboard">
            <a:extLst>
              <a:ext uri="{FF2B5EF4-FFF2-40B4-BE49-F238E27FC236}">
                <a16:creationId xmlns:a16="http://schemas.microsoft.com/office/drawing/2014/main" id="{CC4B82FA-2EA0-5319-6B9C-8D78349FCB0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/>
          <a:srcRect l="27031" r="13638" b="-1"/>
          <a:stretch/>
        </p:blipFill>
        <p:spPr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39759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E4B70-ADD6-9724-68D8-E6B59A7836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2041" y="2235394"/>
            <a:ext cx="6496147" cy="1188917"/>
          </a:xfrm>
        </p:spPr>
        <p:txBody>
          <a:bodyPr/>
          <a:lstStyle/>
          <a:p>
            <a:r>
              <a:rPr lang="en-US" dirty="0"/>
              <a:t>ABC's Method...lists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B12EFF-AB28-AFDE-984D-81BCCAA4C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887" y="83650"/>
            <a:ext cx="5088303" cy="677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489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FA0A1AD-DEE2-4598-8D3B-C1F65F315A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866CF7-69F4-F432-4747-28EF15528D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8874" y="677863"/>
            <a:ext cx="4534047" cy="13255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/>
              <a:t>Time management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082E89-DB15-6D26-7098-DA9792B0B0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8874" y="2325158"/>
            <a:ext cx="4534048" cy="3854979"/>
          </a:xfrm>
        </p:spPr>
        <p:txBody>
          <a:bodyPr vert="horz" lIns="91440" tIns="45720" rIns="91440" bIns="45720" rtlCol="0">
            <a:normAutofit/>
          </a:bodyPr>
          <a:lstStyle/>
          <a:p>
            <a:pPr indent="-182880"/>
            <a:r>
              <a:rPr lang="en-US" dirty="0"/>
              <a:t>Key Principals</a:t>
            </a:r>
            <a:endParaRPr lang="en-US"/>
          </a:p>
          <a:p>
            <a:pPr indent="-182880"/>
            <a:r>
              <a:rPr lang="en-US" dirty="0"/>
              <a:t>Delegation-Covey or Eisenhower?</a:t>
            </a:r>
          </a:p>
          <a:p>
            <a:pPr indent="-182880"/>
            <a:r>
              <a:rPr lang="en-US" dirty="0"/>
              <a:t>Calendars</a:t>
            </a:r>
            <a:endParaRPr lang="en-US"/>
          </a:p>
          <a:p>
            <a:pPr indent="-182880"/>
            <a:r>
              <a:rPr lang="en-US" dirty="0"/>
              <a:t>To-Do Lists (ABC-method?)</a:t>
            </a:r>
          </a:p>
          <a:p>
            <a:pPr indent="-182880"/>
            <a:r>
              <a:rPr lang="en-US" dirty="0"/>
              <a:t>Time Blocking</a:t>
            </a:r>
            <a:endParaRPr lang="en-US"/>
          </a:p>
          <a:p>
            <a:pPr indent="-182880"/>
            <a:r>
              <a:rPr lang="en-US" dirty="0"/>
              <a:t>Kardex-Task manager in the EMR</a:t>
            </a:r>
          </a:p>
          <a:p>
            <a:pPr indent="-182880"/>
            <a:endParaRPr lang="en-US" dirty="0"/>
          </a:p>
        </p:txBody>
      </p:sp>
      <p:pic>
        <p:nvPicPr>
          <p:cNvPr id="21" name="Picture Placeholder 20" descr="A person in a white coat with a stethoscope around her neck">
            <a:extLst>
              <a:ext uri="{FF2B5EF4-FFF2-40B4-BE49-F238E27FC236}">
                <a16:creationId xmlns:a16="http://schemas.microsoft.com/office/drawing/2014/main" id="{244AC564-6A07-A90A-B027-67CD2423BBD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354" b="354"/>
          <a:stretch/>
        </p:blipFill>
        <p:spPr>
          <a:xfrm>
            <a:off x="5633157" y="1450288"/>
            <a:ext cx="5209989" cy="395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306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0AB4D-EBE6-A050-7747-24DFFE059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principles of time management 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91CDC-C859-7483-2491-2C6189284BB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57200" y="2187362"/>
            <a:ext cx="10269070" cy="398042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Set clear goals for the shift</a:t>
            </a:r>
          </a:p>
          <a:p>
            <a:pPr lvl="1">
              <a:buFont typeface="Courier New"/>
              <a:buChar char="o"/>
            </a:pPr>
            <a:r>
              <a:rPr lang="en-US" spc="10" dirty="0">
                <a:solidFill>
                  <a:srgbClr val="000000"/>
                </a:solidFill>
              </a:rPr>
              <a:t>Adapt to changing goals </a:t>
            </a:r>
            <a:r>
              <a:rPr lang="en-US" spc="10">
                <a:solidFill>
                  <a:srgbClr val="000000"/>
                </a:solidFill>
              </a:rPr>
              <a:t>throughout</a:t>
            </a:r>
            <a:r>
              <a:rPr lang="en-US" spc="10" dirty="0">
                <a:solidFill>
                  <a:srgbClr val="000000"/>
                </a:solidFill>
              </a:rPr>
              <a:t> the day</a:t>
            </a:r>
          </a:p>
          <a:p>
            <a:r>
              <a:rPr lang="en-US" dirty="0"/>
              <a:t>Plan &amp; Prioritize</a:t>
            </a:r>
          </a:p>
          <a:p>
            <a:pPr lvl="1">
              <a:buFont typeface="Courier New"/>
              <a:buChar char="o"/>
            </a:pPr>
            <a:r>
              <a:rPr lang="en-US" spc="10" dirty="0">
                <a:solidFill>
                  <a:srgbClr val="000000"/>
                </a:solidFill>
              </a:rPr>
              <a:t>Set a routine-stick with it</a:t>
            </a:r>
          </a:p>
          <a:p>
            <a:r>
              <a:rPr lang="en-US" dirty="0"/>
              <a:t>Be a team player, but learn to say no</a:t>
            </a:r>
          </a:p>
          <a:p>
            <a:pPr lvl="1">
              <a:buFont typeface="Courier New"/>
              <a:buChar char="o"/>
            </a:pPr>
            <a:r>
              <a:rPr lang="en-US" spc="10" dirty="0">
                <a:solidFill>
                  <a:srgbClr val="000000"/>
                </a:solidFill>
              </a:rPr>
              <a:t>Refer to plan and prioritize</a:t>
            </a:r>
          </a:p>
          <a:p>
            <a:pPr lvl="1">
              <a:buFont typeface="Courier New"/>
              <a:buChar char="o"/>
            </a:pPr>
            <a:r>
              <a:rPr lang="en-US" spc="10" dirty="0">
                <a:solidFill>
                  <a:srgbClr val="000000"/>
                </a:solidFill>
              </a:rPr>
              <a:t>No vs. Not right now</a:t>
            </a:r>
            <a:endParaRPr lang="en-US" dirty="0"/>
          </a:p>
          <a:p>
            <a:r>
              <a:rPr lang="en-US" dirty="0"/>
              <a:t>Eliminate time wasters</a:t>
            </a:r>
          </a:p>
          <a:p>
            <a:pPr lvl="1">
              <a:buFont typeface="Courier New"/>
              <a:buChar char="o"/>
            </a:pPr>
            <a:r>
              <a:rPr lang="en-US" spc="10" dirty="0">
                <a:solidFill>
                  <a:srgbClr val="000000"/>
                </a:solidFill>
              </a:rPr>
              <a:t>You know who they are, keep on walking</a:t>
            </a:r>
          </a:p>
          <a:p>
            <a:r>
              <a:rPr lang="en-US" dirty="0"/>
              <a:t>Delegate</a:t>
            </a:r>
          </a:p>
          <a:p>
            <a:pPr lvl="1">
              <a:buFont typeface="Courier New"/>
              <a:buChar char="o"/>
            </a:pPr>
            <a:r>
              <a:rPr lang="en-US" spc="10" dirty="0">
                <a:solidFill>
                  <a:srgbClr val="000000"/>
                </a:solidFill>
              </a:rPr>
              <a:t>Hardest skill to learn. Trust your team. Set expectations.</a:t>
            </a:r>
          </a:p>
        </p:txBody>
      </p:sp>
    </p:spTree>
    <p:extLst>
      <p:ext uri="{BB962C8B-B14F-4D97-AF65-F5344CB8AC3E}">
        <p14:creationId xmlns:p14="http://schemas.microsoft.com/office/powerpoint/2010/main" val="930171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8C7B1-ED9B-CF32-DA09-E74AD78891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Let's practice</a:t>
            </a:r>
          </a:p>
        </p:txBody>
      </p:sp>
    </p:spTree>
    <p:extLst>
      <p:ext uri="{BB962C8B-B14F-4D97-AF65-F5344CB8AC3E}">
        <p14:creationId xmlns:p14="http://schemas.microsoft.com/office/powerpoint/2010/main" val="3232425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D715DBBC-70C2-E94B-9B03-12910F0B54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Adaptation to cross training</a:t>
            </a:r>
          </a:p>
        </p:txBody>
      </p:sp>
      <p:pic>
        <p:nvPicPr>
          <p:cNvPr id="21" name="Picture Placeholder 20" descr="Two people smiling while holding coffee">
            <a:extLst>
              <a:ext uri="{FF2B5EF4-FFF2-40B4-BE49-F238E27FC236}">
                <a16:creationId xmlns:a16="http://schemas.microsoft.com/office/drawing/2014/main" id="{75E7485A-FBCC-4222-2274-2B2A0804BC9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38" r="38"/>
          <a:stretch/>
        </p:blipFill>
        <p:spPr/>
      </p:pic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D3AEB1C4-FB60-9B8E-5A02-0BCD2B6E5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6160" y="2235200"/>
            <a:ext cx="4949767" cy="4188713"/>
          </a:xfrm>
        </p:spPr>
        <p:txBody>
          <a:bodyPr/>
          <a:lstStyle/>
          <a:p>
            <a:r>
              <a:rPr lang="en-US" dirty="0"/>
              <a:t>Definition of cross training</a:t>
            </a:r>
          </a:p>
          <a:p>
            <a:pPr lvl="1"/>
            <a:r>
              <a:rPr lang="en-US" dirty="0"/>
              <a:t>Learning new skills and responsibilities of another practice area. </a:t>
            </a:r>
          </a:p>
          <a:p>
            <a:r>
              <a:rPr lang="en-US" dirty="0"/>
              <a:t>Adapting to new roles</a:t>
            </a:r>
          </a:p>
          <a:p>
            <a:pPr lvl="1"/>
            <a:r>
              <a:rPr lang="en-US" dirty="0"/>
              <a:t>Constantly learning new tasks and responsibilities enhances career development.</a:t>
            </a:r>
          </a:p>
          <a:p>
            <a:r>
              <a:rPr lang="en-US" dirty="0"/>
              <a:t>Success stories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442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D8CAC-9562-6787-D4DF-D7D929654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280" y="727456"/>
            <a:ext cx="11267440" cy="1143000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BC51D-4C28-4793-9DF2-128D16BE7D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413" y="2240049"/>
            <a:ext cx="2877525" cy="3633047"/>
          </a:xfrm>
        </p:spPr>
        <p:txBody>
          <a:bodyPr/>
          <a:lstStyle/>
          <a:p>
            <a:r>
              <a:rPr lang="en-US" dirty="0"/>
              <a:t>Recap</a:t>
            </a:r>
          </a:p>
          <a:p>
            <a:r>
              <a:rPr lang="en-US" dirty="0"/>
              <a:t>Q &amp; A</a:t>
            </a:r>
          </a:p>
          <a:p>
            <a:r>
              <a:rPr lang="en-US" dirty="0"/>
              <a:t>Closing remarks…</a:t>
            </a:r>
          </a:p>
        </p:txBody>
      </p:sp>
      <p:pic>
        <p:nvPicPr>
          <p:cNvPr id="5" name="Content Placeholder 4" descr="Funny Nurse Svg Files for Cricut One Rock Star Nurse - Etsy">
            <a:extLst>
              <a:ext uri="{FF2B5EF4-FFF2-40B4-BE49-F238E27FC236}">
                <a16:creationId xmlns:a16="http://schemas.microsoft.com/office/drawing/2014/main" id="{80E5410B-7968-2C26-1580-4C80F09961D7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3548677" y="839041"/>
            <a:ext cx="7656498" cy="5740026"/>
          </a:xfrm>
        </p:spPr>
      </p:pic>
    </p:spTree>
    <p:extLst>
      <p:ext uri="{BB962C8B-B14F-4D97-AF65-F5344CB8AC3E}">
        <p14:creationId xmlns:p14="http://schemas.microsoft.com/office/powerpoint/2010/main" val="2103043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0">
            <a:extLst>
              <a:ext uri="{FF2B5EF4-FFF2-40B4-BE49-F238E27FC236}">
                <a16:creationId xmlns:a16="http://schemas.microsoft.com/office/drawing/2014/main" id="{B045D6AF-532B-394C-0C6F-38B6628CE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9B25D-9615-9332-C32E-4F458417E1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151" y="2862479"/>
            <a:ext cx="4087587" cy="3491849"/>
          </a:xfrm>
        </p:spPr>
        <p:txBody>
          <a:bodyPr/>
          <a:lstStyle/>
          <a:p>
            <a:r>
              <a:rPr lang="en-US" dirty="0"/>
              <a:t>Donna Armknecht MSN, RN</a:t>
            </a:r>
          </a:p>
          <a:p>
            <a:r>
              <a:rPr lang="en-US" dirty="0"/>
              <a:t>402-269-7652</a:t>
            </a:r>
          </a:p>
          <a:p>
            <a:r>
              <a:rPr lang="en-US" sz="1600" dirty="0"/>
              <a:t>darmknecht@syracuseareahealth.com</a:t>
            </a:r>
          </a:p>
          <a:p>
            <a:r>
              <a:rPr lang="en-US" dirty="0"/>
              <a:t> </a:t>
            </a:r>
          </a:p>
        </p:txBody>
      </p:sp>
      <p:pic>
        <p:nvPicPr>
          <p:cNvPr id="23" name="Picture Placeholder 22" descr="A group of people giving each other a high five">
            <a:extLst>
              <a:ext uri="{FF2B5EF4-FFF2-40B4-BE49-F238E27FC236}">
                <a16:creationId xmlns:a16="http://schemas.microsoft.com/office/drawing/2014/main" id="{D92A2E6E-E7AB-92FB-0E6F-133483021C2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6095" r="6095"/>
          <a:stretch/>
        </p:blipFill>
        <p:spPr>
          <a:xfrm>
            <a:off x="4758646" y="666985"/>
            <a:ext cx="6971204" cy="5698549"/>
          </a:xfrm>
        </p:spPr>
      </p:pic>
    </p:spTree>
    <p:extLst>
      <p:ext uri="{BB962C8B-B14F-4D97-AF65-F5344CB8AC3E}">
        <p14:creationId xmlns:p14="http://schemas.microsoft.com/office/powerpoint/2010/main" val="2770959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233FD-A632-F92D-BB16-77B83D5A4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52853"/>
          </a:xfrm>
        </p:spPr>
        <p:txBody>
          <a:bodyPr/>
          <a:lstStyle/>
          <a:p>
            <a:r>
              <a:rPr lang="en-US" sz="2200" dirty="0"/>
              <a:t>OBJECTIVES:</a:t>
            </a:r>
            <a:br>
              <a:rPr lang="en-US" sz="2200" dirty="0">
                <a:solidFill>
                  <a:srgbClr val="595959"/>
                </a:solidFill>
              </a:rPr>
            </a:br>
            <a:br>
              <a:rPr lang="en-US" sz="2200" dirty="0">
                <a:solidFill>
                  <a:srgbClr val="595959"/>
                </a:solidFill>
              </a:rPr>
            </a:br>
            <a:r>
              <a:rPr lang="en-US" sz="2200" dirty="0">
                <a:ea typeface="+mj-lt"/>
                <a:cs typeface="+mj-lt"/>
              </a:rPr>
              <a:t>Identify strategies to successfully transition from academics to the workforce.</a:t>
            </a:r>
            <a:br>
              <a:rPr lang="en-US" sz="2200" dirty="0">
                <a:ea typeface="+mj-lt"/>
                <a:cs typeface="+mj-lt"/>
              </a:rPr>
            </a:br>
            <a:br>
              <a:rPr lang="en-US" sz="2200" dirty="0">
                <a:ea typeface="+mj-lt"/>
                <a:cs typeface="+mj-lt"/>
              </a:rPr>
            </a:br>
            <a:r>
              <a:rPr lang="en-US" sz="2200" dirty="0">
                <a:ea typeface="+mj-lt"/>
                <a:cs typeface="+mj-lt"/>
              </a:rPr>
              <a:t>Review tools and resources to support becoming a confident and enthusiastic nurse in your organization. </a:t>
            </a:r>
            <a:br>
              <a:rPr lang="en-US" sz="2200" dirty="0">
                <a:ea typeface="+mj-lt"/>
                <a:cs typeface="+mj-lt"/>
              </a:rPr>
            </a:br>
            <a:br>
              <a:rPr lang="en-US" sz="2200" dirty="0">
                <a:ea typeface="+mj-lt"/>
                <a:cs typeface="+mj-lt"/>
              </a:rPr>
            </a:br>
            <a:r>
              <a:rPr lang="en-US" sz="2200" dirty="0">
                <a:ea typeface="+mj-lt"/>
                <a:cs typeface="+mj-lt"/>
              </a:rPr>
              <a:t>Review tools to assist with managing your time and priorities while developing your professional identity. </a:t>
            </a:r>
            <a:br>
              <a:rPr lang="en-US" sz="2200" dirty="0">
                <a:ea typeface="+mj-lt"/>
                <a:cs typeface="+mj-lt"/>
              </a:rPr>
            </a:br>
            <a:endParaRPr lang="en-US" sz="22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306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3D70C-35F7-0591-AD66-EB95120AE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729" y="164203"/>
            <a:ext cx="11267440" cy="1143000"/>
          </a:xfrm>
        </p:spPr>
        <p:txBody>
          <a:bodyPr/>
          <a:lstStyle/>
          <a:p>
            <a:r>
              <a:rPr lang="en-US" dirty="0"/>
              <a:t>Benner's Stages of Clinical Competence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8FDA48D-049C-7BC0-A11A-F457D26F10EC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037230" y="1242746"/>
            <a:ext cx="8285628" cy="5443417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F8549E-21B8-9FC7-E6FA-3437D1B27B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34819" y="5156919"/>
            <a:ext cx="4528674" cy="1291018"/>
          </a:xfrm>
        </p:spPr>
        <p:txBody>
          <a:bodyPr/>
          <a:lstStyle/>
          <a:p>
            <a:pPr algn="ctr"/>
            <a:r>
              <a:rPr lang="en-US" sz="2000" i="1" dirty="0">
                <a:latin typeface="Bierstadt Display"/>
              </a:rPr>
              <a:t>Will I ever be an expert? </a:t>
            </a:r>
            <a:endParaRPr lang="en-US">
              <a:latin typeface="Bierstadt Display"/>
            </a:endParaRPr>
          </a:p>
          <a:p>
            <a:pPr algn="ctr"/>
            <a:r>
              <a:rPr lang="en-US" sz="2000" i="1" dirty="0">
                <a:latin typeface="Bierstadt Display"/>
              </a:rPr>
              <a:t>How will I ever get there?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573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034">
            <a:extLst>
              <a:ext uri="{FF2B5EF4-FFF2-40B4-BE49-F238E27FC236}">
                <a16:creationId xmlns:a16="http://schemas.microsoft.com/office/drawing/2014/main" id="{5B6D324E-2D03-4162-AF1E-D5E32234E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FF0FD1A0-C075-EE18-B3AE-363C242D0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7489" y="566382"/>
            <a:ext cx="4534047" cy="15502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Confidence Building</a:t>
            </a:r>
            <a:endParaRPr lang="en-US" dirty="0"/>
          </a:p>
        </p:txBody>
      </p:sp>
      <p:sp>
        <p:nvSpPr>
          <p:cNvPr id="1036" name="Rectangle 1035">
            <a:extLst>
              <a:ext uri="{FF2B5EF4-FFF2-40B4-BE49-F238E27FC236}">
                <a16:creationId xmlns:a16="http://schemas.microsoft.com/office/drawing/2014/main" id="{50CF6C96-4596-4D83-A9F9-A3AB22AB4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4" name="Content Placeholder 33">
            <a:extLst>
              <a:ext uri="{FF2B5EF4-FFF2-40B4-BE49-F238E27FC236}">
                <a16:creationId xmlns:a16="http://schemas.microsoft.com/office/drawing/2014/main" id="{C69167C3-302B-24DE-9CF7-D85D5D5DD20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199535" y="2438399"/>
            <a:ext cx="4572002" cy="3853219"/>
          </a:xfrm>
        </p:spPr>
        <p:txBody>
          <a:bodyPr vert="horz" lIns="91440" tIns="45720" rIns="91440" bIns="45720" rtlCol="0">
            <a:normAutofit/>
          </a:bodyPr>
          <a:lstStyle/>
          <a:p>
            <a:pPr indent="-182880"/>
            <a:r>
              <a:rPr lang="en-US" dirty="0"/>
              <a:t>Understanding Confidence </a:t>
            </a:r>
          </a:p>
          <a:p>
            <a:pPr indent="-182880"/>
            <a:r>
              <a:rPr lang="en-US" dirty="0"/>
              <a:t>Building Confidence-not a sprint, but rather a journey.</a:t>
            </a:r>
          </a:p>
          <a:p>
            <a:pPr indent="-182880"/>
            <a:r>
              <a:rPr lang="en-US" dirty="0"/>
              <a:t>Positive self-talk, focus on the positive, not the pitfalls</a:t>
            </a:r>
          </a:p>
          <a:p>
            <a:pPr indent="-182880"/>
            <a:r>
              <a:rPr lang="en-US" dirty="0"/>
              <a:t>Goal setting **SMART**</a:t>
            </a:r>
          </a:p>
          <a:p>
            <a:pPr indent="-182880"/>
            <a:r>
              <a:rPr lang="en-US" dirty="0"/>
              <a:t>Facing fears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8D98E5D-B27F-CE94-1DDE-4312DEA70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9" r="5859"/>
          <a:stretch/>
        </p:blipFill>
        <p:spPr bwMode="auto">
          <a:xfrm>
            <a:off x="6097181" y="10"/>
            <a:ext cx="609481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402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2DC43B9-67A2-15A1-7D00-630813943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PROFESSIONAL IDENTITY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E603124-D395-EB0C-C5BA-BC3261B79F4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91799" y="2269932"/>
            <a:ext cx="5051424" cy="2987220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F6CD994-822A-782D-D10A-681BFE91F95B}"/>
              </a:ext>
            </a:extLst>
          </p:cNvPr>
          <p:cNvSpPr txBox="1"/>
          <p:nvPr/>
        </p:nvSpPr>
        <p:spPr>
          <a:xfrm>
            <a:off x="862852" y="2274794"/>
            <a:ext cx="5042645" cy="42473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Continuous Learning-workshops, seminars, certifications.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Join professional organizations-start networking with peers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Seek mentorship, align yourself with some whom you trust and respect</a:t>
            </a:r>
          </a:p>
          <a:p>
            <a:pPr marL="285750" indent="-285750">
              <a:buFont typeface="Arial,Sans-Serif"/>
              <a:buChar char="•"/>
            </a:pPr>
            <a:r>
              <a:rPr lang="en-US" dirty="0"/>
              <a:t>Reflect on your practice</a:t>
            </a:r>
            <a:endParaRPr lang="en-US"/>
          </a:p>
          <a:p>
            <a:pPr marL="742950" lvl="1" indent="-285750">
              <a:buFont typeface="Arial,Sans-Serif"/>
              <a:buChar char="•"/>
            </a:pPr>
            <a:r>
              <a:rPr lang="en-US" dirty="0"/>
              <a:t>What went well today, what could I have done better, who should I thank today, what do I need to be successful?</a:t>
            </a:r>
            <a:endParaRPr lang="en-US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WHY...ask yourself why...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742950" lvl="1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555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5B6D324E-2D03-4162-AF1E-D5E32234E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E618A4-5020-A570-BAAC-71C22849B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7489" y="566382"/>
            <a:ext cx="4534047" cy="15502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Work/Life  </a:t>
            </a:r>
            <a:br>
              <a:rPr lang="en-US" dirty="0"/>
            </a:br>
            <a:r>
              <a:rPr lang="en-US" dirty="0"/>
              <a:t>Balance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0CF6C96-4596-4D83-A9F9-A3AB22AB4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9475E86-FFB0-87BC-084C-C728916152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199535" y="2438399"/>
            <a:ext cx="4572002" cy="3853219"/>
          </a:xfrm>
        </p:spPr>
        <p:txBody>
          <a:bodyPr vert="horz" lIns="91440" tIns="45720" rIns="91440" bIns="45720" rtlCol="0">
            <a:normAutofit/>
          </a:bodyPr>
          <a:lstStyle/>
          <a:p>
            <a:pPr marL="283210" indent="-182880"/>
            <a:r>
              <a:rPr lang="en-US" sz="2000" dirty="0"/>
              <a:t>Identify your Burnout Ques...</a:t>
            </a:r>
            <a:endParaRPr lang="en-US" dirty="0"/>
          </a:p>
          <a:p>
            <a:pPr marL="283210" indent="-182880"/>
            <a:r>
              <a:rPr lang="en-US" sz="2000" dirty="0"/>
              <a:t>Define/importance to you at any given moment-it will change</a:t>
            </a:r>
          </a:p>
          <a:p>
            <a:pPr marL="283210" indent="-182880"/>
            <a:r>
              <a:rPr lang="en-US" sz="2000" dirty="0"/>
              <a:t>Setting boundaries</a:t>
            </a:r>
          </a:p>
          <a:p>
            <a:pPr marL="283210" indent="-182880"/>
            <a:r>
              <a:rPr lang="en-US" sz="2000" dirty="0"/>
              <a:t>Scheduling downtime-Vacations are essential for success and refresh.</a:t>
            </a:r>
          </a:p>
          <a:p>
            <a:pPr marL="283210" indent="-182880"/>
            <a:r>
              <a:rPr lang="en-US" sz="2000" dirty="0"/>
              <a:t>Finding hobbies-outside of work!</a:t>
            </a:r>
          </a:p>
          <a:p>
            <a:pPr marL="283210" indent="-182880"/>
            <a:endParaRPr lang="en-US" sz="2000"/>
          </a:p>
        </p:txBody>
      </p:sp>
      <p:pic>
        <p:nvPicPr>
          <p:cNvPr id="16" name="Picture Placeholder 15" descr="A group of surgeons wearing surgical caps and masks">
            <a:extLst>
              <a:ext uri="{FF2B5EF4-FFF2-40B4-BE49-F238E27FC236}">
                <a16:creationId xmlns:a16="http://schemas.microsoft.com/office/drawing/2014/main" id="{6EFD6230-A50E-3A63-7B72-59A8449CAEE2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3"/>
          <a:srcRect l="25899" r="14778" b="-1"/>
          <a:stretch/>
        </p:blipFill>
        <p:spPr>
          <a:xfrm>
            <a:off x="6097181" y="10"/>
            <a:ext cx="609481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820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332C6-AEE4-A451-A3C8-7C2C8E2A5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Being an Engaged Preceptee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8443D9-BCAD-2F33-9DE7-54605EFCC2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5494" y="2318490"/>
            <a:ext cx="5017848" cy="3633047"/>
          </a:xfrm>
        </p:spPr>
        <p:txBody>
          <a:bodyPr/>
          <a:lstStyle/>
          <a:p>
            <a:r>
              <a:rPr lang="en-US" dirty="0"/>
              <a:t>Role of a preceptee...ask the questions, don't pretend to know it all.</a:t>
            </a:r>
          </a:p>
          <a:p>
            <a:r>
              <a:rPr lang="en-US" dirty="0"/>
              <a:t>Maximizing the Experience...be proactive</a:t>
            </a:r>
          </a:p>
          <a:p>
            <a:r>
              <a:rPr lang="en-US" dirty="0"/>
              <a:t>Feedback Importance...learn from feedback, don't shy away from it. Round with your one up at least monthly.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D2219-E3DF-929F-48CC-5C470A21A17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393614" y="2318490"/>
            <a:ext cx="5445763" cy="3633047"/>
          </a:xfrm>
        </p:spPr>
        <p:txBody>
          <a:bodyPr/>
          <a:lstStyle/>
          <a:p>
            <a:r>
              <a:rPr lang="en-US" dirty="0"/>
              <a:t>Seek feedback</a:t>
            </a:r>
          </a:p>
          <a:p>
            <a:r>
              <a:rPr lang="en-US" dirty="0"/>
              <a:t>Reflect on performance</a:t>
            </a:r>
          </a:p>
          <a:p>
            <a:r>
              <a:rPr lang="en-US" dirty="0"/>
              <a:t>Explore new techniques</a:t>
            </a:r>
          </a:p>
          <a:p>
            <a:r>
              <a:rPr lang="en-US" dirty="0"/>
              <a:t>Set personal goals</a:t>
            </a:r>
          </a:p>
          <a:p>
            <a:r>
              <a:rPr lang="en-US" dirty="0"/>
              <a:t>Iterate and adapt, improve</a:t>
            </a:r>
          </a:p>
        </p:txBody>
      </p:sp>
    </p:spTree>
    <p:extLst>
      <p:ext uri="{BB962C8B-B14F-4D97-AF65-F5344CB8AC3E}">
        <p14:creationId xmlns:p14="http://schemas.microsoft.com/office/powerpoint/2010/main" val="370479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B68E91FE-1E96-9012-B0A7-9E9605A1D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26366" y="763775"/>
            <a:ext cx="5626579" cy="128621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6800"/>
              <a:t>Prioritization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54818EF-EFA2-EC31-6B7F-B46F9DD9A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4307" y="2235200"/>
            <a:ext cx="5628639" cy="4188713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</a:rPr>
              <a:t>TOOLS</a:t>
            </a:r>
            <a:br>
              <a:rPr lang="en-US" sz="3600" dirty="0">
                <a:solidFill>
                  <a:schemeClr val="bg1"/>
                </a:solidFill>
              </a:rPr>
            </a:b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Eisenhower matrix, </a:t>
            </a:r>
            <a:r>
              <a:rPr lang="en-US" sz="3600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abc</a:t>
            </a:r>
            <a:r>
              <a:rPr lang="en-US" sz="36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method, covey’s quadrants</a:t>
            </a:r>
            <a:endParaRPr lang="en-US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Placeholder 4" descr="The 13 Best Nursing Clipboards Reviews | Nurse, Clipboard, Character types">
            <a:extLst>
              <a:ext uri="{FF2B5EF4-FFF2-40B4-BE49-F238E27FC236}">
                <a16:creationId xmlns:a16="http://schemas.microsoft.com/office/drawing/2014/main" id="{4333BC4F-B2E9-AB55-FE1A-EB8625E4326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3842" r="23842"/>
          <a:stretch/>
        </p:blipFill>
        <p:spPr/>
      </p:pic>
    </p:spTree>
    <p:extLst>
      <p:ext uri="{BB962C8B-B14F-4D97-AF65-F5344CB8AC3E}">
        <p14:creationId xmlns:p14="http://schemas.microsoft.com/office/powerpoint/2010/main" val="1721841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742F3-798F-979F-E02A-0D2C74D221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5795" y="5033302"/>
            <a:ext cx="10777024" cy="1550378"/>
          </a:xfrm>
        </p:spPr>
        <p:txBody>
          <a:bodyPr/>
          <a:lstStyle/>
          <a:p>
            <a:r>
              <a:rPr lang="en-US" dirty="0"/>
              <a:t> Covey &amp; Eisenhower </a:t>
            </a:r>
            <a:br>
              <a:rPr lang="en-US" dirty="0"/>
            </a:br>
            <a:r>
              <a:rPr lang="en-US" dirty="0"/>
              <a:t>Quadrants to organize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CC20E2-D20F-E6C4-00FC-AFF76EAAE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256" y="541460"/>
            <a:ext cx="4895117" cy="44855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633903-1624-2E5F-A730-075117393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4792" y="539262"/>
            <a:ext cx="5035062" cy="448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642686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860717DDFF784DB7F93287EB7FA505" ma:contentTypeVersion="13" ma:contentTypeDescription="Create a new document." ma:contentTypeScope="" ma:versionID="3443381b9c0bce6c5f7b2cc13a811161">
  <xsd:schema xmlns:xsd="http://www.w3.org/2001/XMLSchema" xmlns:xs="http://www.w3.org/2001/XMLSchema" xmlns:p="http://schemas.microsoft.com/office/2006/metadata/properties" xmlns:ns2="d556b79e-266c-4099-b01c-ad2e0becc554" xmlns:ns3="7d52a395-d60e-4d29-963e-e2621d039367" targetNamespace="http://schemas.microsoft.com/office/2006/metadata/properties" ma:root="true" ma:fieldsID="342f34bc126d2d27d025a78b4d63aa33" ns2:_="" ns3:_="">
    <xsd:import namespace="d556b79e-266c-4099-b01c-ad2e0becc554"/>
    <xsd:import namespace="7d52a395-d60e-4d29-963e-e2621d0393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56b79e-266c-4099-b01c-ad2e0becc5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700352fb-e6ad-431e-8ba3-84ffe306676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52a395-d60e-4d29-963e-e2621d039367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060ad4e6-efad-4c07-bea9-c0892b2b0ca9}" ma:internalName="TaxCatchAll" ma:showField="CatchAllData" ma:web="7d52a395-d60e-4d29-963e-e2621d0393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d52a395-d60e-4d29-963e-e2621d039367" xsi:nil="true"/>
    <lcf76f155ced4ddcb4097134ff3c332f xmlns="d556b79e-266c-4099-b01c-ad2e0becc554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6D339AD-E5A9-494B-97A0-423CA6703D97}"/>
</file>

<file path=customXml/itemProps2.xml><?xml version="1.0" encoding="utf-8"?>
<ds:datastoreItem xmlns:ds="http://schemas.openxmlformats.org/officeDocument/2006/customXml" ds:itemID="{8C26303C-A89C-422C-9097-BDF7002EFC54}">
  <ds:schemaRefs>
    <ds:schemaRef ds:uri="http://purl.org/dc/terms/"/>
    <ds:schemaRef ds:uri="3bfaab27-58f3-49c2-b463-5448a459dfc2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07ee9872-0002-441a-b0f6-7a42f005233a"/>
    <ds:schemaRef ds:uri="http://schemas.openxmlformats.org/package/2006/metadata/core-properties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6E679C34-122C-4127-90D9-C271AEE94CE4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0</TotalTime>
  <Words>460</Words>
  <Application>Microsoft Office PowerPoint</Application>
  <PresentationFormat>Widescreen</PresentationFormat>
  <Paragraphs>82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Arial,Sans-Serif</vt:lpstr>
      <vt:lpstr>Bierstadt Display</vt:lpstr>
      <vt:lpstr>Calibri</vt:lpstr>
      <vt:lpstr>Century Schoolbook</vt:lpstr>
      <vt:lpstr>Courier New</vt:lpstr>
      <vt:lpstr>Wingdings 2</vt:lpstr>
      <vt:lpstr>View</vt:lpstr>
      <vt:lpstr>Flipping the Script: Transitioning from Academics to Workforce.</vt:lpstr>
      <vt:lpstr>OBJECTIVES:  Identify strategies to successfully transition from academics to the workforce.  Review tools and resources to support becoming a confident and enthusiastic nurse in your organization.   Review tools to assist with managing your time and priorities while developing your professional identity.  </vt:lpstr>
      <vt:lpstr>Benner's Stages of Clinical Competence</vt:lpstr>
      <vt:lpstr>Confidence Building</vt:lpstr>
      <vt:lpstr>PROFESSIONAL IDENTITY</vt:lpstr>
      <vt:lpstr>Work/Life   Balance</vt:lpstr>
      <vt:lpstr>Being an Engaged Preceptee</vt:lpstr>
      <vt:lpstr>Prioritization</vt:lpstr>
      <vt:lpstr> Covey &amp; Eisenhower  Quadrants to organize</vt:lpstr>
      <vt:lpstr>ABC's Method...lists</vt:lpstr>
      <vt:lpstr>Time management</vt:lpstr>
      <vt:lpstr>Key principles of time management </vt:lpstr>
      <vt:lpstr>Let's practice</vt:lpstr>
      <vt:lpstr>Adaptation to cross training</vt:lpstr>
      <vt:lpstr>Conclusion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346</cp:revision>
  <dcterms:created xsi:type="dcterms:W3CDTF">2023-12-10T17:10:56Z</dcterms:created>
  <dcterms:modified xsi:type="dcterms:W3CDTF">2025-02-17T18:36:07Z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0x0101009E860717DDFF784DB7F93287EB7FA505</vt:lpwstr>
  </property>
</Properties>
</file>