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Lst>
  <p:notesMasterIdLst>
    <p:notesMasterId r:id="rId45"/>
  </p:notesMasterIdLst>
  <p:sldIdLst>
    <p:sldId id="284" r:id="rId3"/>
    <p:sldId id="291" r:id="rId4"/>
    <p:sldId id="295" r:id="rId5"/>
    <p:sldId id="280" r:id="rId6"/>
    <p:sldId id="256" r:id="rId7"/>
    <p:sldId id="272" r:id="rId8"/>
    <p:sldId id="296" r:id="rId9"/>
    <p:sldId id="276" r:id="rId10"/>
    <p:sldId id="298" r:id="rId11"/>
    <p:sldId id="304" r:id="rId12"/>
    <p:sldId id="302" r:id="rId13"/>
    <p:sldId id="297" r:id="rId14"/>
    <p:sldId id="303" r:id="rId15"/>
    <p:sldId id="277" r:id="rId16"/>
    <p:sldId id="278" r:id="rId17"/>
    <p:sldId id="279" r:id="rId18"/>
    <p:sldId id="274" r:id="rId19"/>
    <p:sldId id="270" r:id="rId20"/>
    <p:sldId id="305" r:id="rId21"/>
    <p:sldId id="287" r:id="rId22"/>
    <p:sldId id="288" r:id="rId23"/>
    <p:sldId id="271" r:id="rId24"/>
    <p:sldId id="300" r:id="rId25"/>
    <p:sldId id="299" r:id="rId26"/>
    <p:sldId id="258" r:id="rId27"/>
    <p:sldId id="285" r:id="rId28"/>
    <p:sldId id="259" r:id="rId29"/>
    <p:sldId id="260" r:id="rId30"/>
    <p:sldId id="261" r:id="rId31"/>
    <p:sldId id="301" r:id="rId32"/>
    <p:sldId id="263" r:id="rId33"/>
    <p:sldId id="264" r:id="rId34"/>
    <p:sldId id="265" r:id="rId35"/>
    <p:sldId id="266" r:id="rId36"/>
    <p:sldId id="267" r:id="rId37"/>
    <p:sldId id="289" r:id="rId38"/>
    <p:sldId id="281" r:id="rId39"/>
    <p:sldId id="290" r:id="rId40"/>
    <p:sldId id="294" r:id="rId41"/>
    <p:sldId id="283" r:id="rId42"/>
    <p:sldId id="286" r:id="rId43"/>
    <p:sldId id="26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3690" autoAdjust="0"/>
  </p:normalViewPr>
  <p:slideViewPr>
    <p:cSldViewPr>
      <p:cViewPr varScale="1">
        <p:scale>
          <a:sx n="69" d="100"/>
          <a:sy n="69" d="100"/>
        </p:scale>
        <p:origin x="281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diagrams/_rels/data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AED9C1-0071-47DB-A270-AD7EFC712D18}"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n-US"/>
        </a:p>
      </dgm:t>
    </dgm:pt>
    <dgm:pt modelId="{672F5F75-DF0D-4A80-A661-B3F314957514}">
      <dgm:prSet/>
      <dgm:spPr/>
      <dgm:t>
        <a:bodyPr/>
        <a:lstStyle/>
        <a:p>
          <a:r>
            <a:rPr lang="en-US"/>
            <a:t>Medical Staff Credentialing</a:t>
          </a:r>
        </a:p>
      </dgm:t>
    </dgm:pt>
    <dgm:pt modelId="{070054DB-2769-47B5-9C47-5F3EB0C7560B}" type="parTrans" cxnId="{F6197664-50B5-46C7-A9AA-74349209DEFE}">
      <dgm:prSet/>
      <dgm:spPr/>
      <dgm:t>
        <a:bodyPr/>
        <a:lstStyle/>
        <a:p>
          <a:endParaRPr lang="en-US"/>
        </a:p>
      </dgm:t>
    </dgm:pt>
    <dgm:pt modelId="{A72D3080-AB0C-4296-8EA4-E36DF6EF2317}" type="sibTrans" cxnId="{F6197664-50B5-46C7-A9AA-74349209DEFE}">
      <dgm:prSet/>
      <dgm:spPr/>
      <dgm:t>
        <a:bodyPr/>
        <a:lstStyle/>
        <a:p>
          <a:endParaRPr lang="en-US"/>
        </a:p>
      </dgm:t>
    </dgm:pt>
    <dgm:pt modelId="{4EAE2F47-0478-4649-90CB-6A2912AD7767}">
      <dgm:prSet/>
      <dgm:spPr/>
      <dgm:t>
        <a:bodyPr/>
        <a:lstStyle/>
        <a:p>
          <a:r>
            <a:rPr lang="en-US" dirty="0"/>
            <a:t>Payor Credentialing</a:t>
          </a:r>
        </a:p>
      </dgm:t>
    </dgm:pt>
    <dgm:pt modelId="{93E1BCFB-ED70-4554-8CEE-A5422C8F116B}" type="parTrans" cxnId="{418343D9-2BE7-4900-BF2D-59F491C89429}">
      <dgm:prSet/>
      <dgm:spPr/>
      <dgm:t>
        <a:bodyPr/>
        <a:lstStyle/>
        <a:p>
          <a:endParaRPr lang="en-US"/>
        </a:p>
      </dgm:t>
    </dgm:pt>
    <dgm:pt modelId="{40E101F8-5AC8-4196-894B-CB78E86EB977}" type="sibTrans" cxnId="{418343D9-2BE7-4900-BF2D-59F491C89429}">
      <dgm:prSet/>
      <dgm:spPr/>
      <dgm:t>
        <a:bodyPr/>
        <a:lstStyle/>
        <a:p>
          <a:endParaRPr lang="en-US"/>
        </a:p>
      </dgm:t>
    </dgm:pt>
    <dgm:pt modelId="{C06F4F90-61EC-480A-AD28-5E73E60230FA}">
      <dgm:prSet/>
      <dgm:spPr/>
      <dgm:t>
        <a:bodyPr/>
        <a:lstStyle/>
        <a:p>
          <a:r>
            <a:rPr lang="en-US" dirty="0"/>
            <a:t>Delegated Credentialing</a:t>
          </a:r>
        </a:p>
      </dgm:t>
    </dgm:pt>
    <dgm:pt modelId="{7D8EDC1E-8F99-43A6-B481-119F852EEE17}" type="parTrans" cxnId="{37BC675F-5D4A-4280-8AFC-5D394A935B86}">
      <dgm:prSet/>
      <dgm:spPr/>
      <dgm:t>
        <a:bodyPr/>
        <a:lstStyle/>
        <a:p>
          <a:endParaRPr lang="en-US"/>
        </a:p>
      </dgm:t>
    </dgm:pt>
    <dgm:pt modelId="{C61809BB-9DDF-4438-B8F4-FBCE830AC575}" type="sibTrans" cxnId="{37BC675F-5D4A-4280-8AFC-5D394A935B86}">
      <dgm:prSet/>
      <dgm:spPr/>
      <dgm:t>
        <a:bodyPr/>
        <a:lstStyle/>
        <a:p>
          <a:endParaRPr lang="en-US"/>
        </a:p>
      </dgm:t>
    </dgm:pt>
    <dgm:pt modelId="{6A188FCC-2D29-4A80-B3D3-96CA955A29EA}">
      <dgm:prSet/>
      <dgm:spPr/>
      <dgm:t>
        <a:bodyPr/>
        <a:lstStyle/>
        <a:p>
          <a:r>
            <a:rPr lang="en-US" dirty="0"/>
            <a:t>Credentialing by Proxy</a:t>
          </a:r>
        </a:p>
      </dgm:t>
    </dgm:pt>
    <dgm:pt modelId="{5C2C3D36-3EA3-4F84-B3E3-D2EC23DF87E2}" type="parTrans" cxnId="{34CB2DCC-5526-4FBD-A65A-6309ADF2CD7B}">
      <dgm:prSet/>
      <dgm:spPr/>
      <dgm:t>
        <a:bodyPr/>
        <a:lstStyle/>
        <a:p>
          <a:endParaRPr lang="en-US"/>
        </a:p>
      </dgm:t>
    </dgm:pt>
    <dgm:pt modelId="{E3291197-7B9D-44A2-843F-13F83D3492E7}" type="sibTrans" cxnId="{34CB2DCC-5526-4FBD-A65A-6309ADF2CD7B}">
      <dgm:prSet/>
      <dgm:spPr/>
      <dgm:t>
        <a:bodyPr/>
        <a:lstStyle/>
        <a:p>
          <a:endParaRPr lang="en-US"/>
        </a:p>
      </dgm:t>
    </dgm:pt>
    <dgm:pt modelId="{004F5772-2E44-4976-9E55-95E3231B9445}" type="pres">
      <dgm:prSet presAssocID="{7DAED9C1-0071-47DB-A270-AD7EFC712D18}" presName="linear" presStyleCnt="0">
        <dgm:presLayoutVars>
          <dgm:animLvl val="lvl"/>
          <dgm:resizeHandles val="exact"/>
        </dgm:presLayoutVars>
      </dgm:prSet>
      <dgm:spPr/>
    </dgm:pt>
    <dgm:pt modelId="{BD82EF0C-EA55-4BC7-BBBF-3F9E032BACE3}" type="pres">
      <dgm:prSet presAssocID="{672F5F75-DF0D-4A80-A661-B3F314957514}" presName="parentText" presStyleLbl="node1" presStyleIdx="0" presStyleCnt="4">
        <dgm:presLayoutVars>
          <dgm:chMax val="0"/>
          <dgm:bulletEnabled val="1"/>
        </dgm:presLayoutVars>
      </dgm:prSet>
      <dgm:spPr/>
    </dgm:pt>
    <dgm:pt modelId="{1E121424-ECDF-4378-857F-20D25284AED3}" type="pres">
      <dgm:prSet presAssocID="{A72D3080-AB0C-4296-8EA4-E36DF6EF2317}" presName="spacer" presStyleCnt="0"/>
      <dgm:spPr/>
    </dgm:pt>
    <dgm:pt modelId="{7DA0E34E-3D39-4880-B88B-0F7126AEF1F9}" type="pres">
      <dgm:prSet presAssocID="{4EAE2F47-0478-4649-90CB-6A2912AD7767}" presName="parentText" presStyleLbl="node1" presStyleIdx="1" presStyleCnt="4">
        <dgm:presLayoutVars>
          <dgm:chMax val="0"/>
          <dgm:bulletEnabled val="1"/>
        </dgm:presLayoutVars>
      </dgm:prSet>
      <dgm:spPr/>
    </dgm:pt>
    <dgm:pt modelId="{7C390247-F7EC-4598-AB81-B51ECD62B34B}" type="pres">
      <dgm:prSet presAssocID="{40E101F8-5AC8-4196-894B-CB78E86EB977}" presName="spacer" presStyleCnt="0"/>
      <dgm:spPr/>
    </dgm:pt>
    <dgm:pt modelId="{AF83538D-74FD-4F4C-A6E6-A0ED46F9C683}" type="pres">
      <dgm:prSet presAssocID="{C06F4F90-61EC-480A-AD28-5E73E60230FA}" presName="parentText" presStyleLbl="node1" presStyleIdx="2" presStyleCnt="4">
        <dgm:presLayoutVars>
          <dgm:chMax val="0"/>
          <dgm:bulletEnabled val="1"/>
        </dgm:presLayoutVars>
      </dgm:prSet>
      <dgm:spPr/>
    </dgm:pt>
    <dgm:pt modelId="{9EFAAEA2-5203-4367-9D79-28A1BC224F76}" type="pres">
      <dgm:prSet presAssocID="{C61809BB-9DDF-4438-B8F4-FBCE830AC575}" presName="spacer" presStyleCnt="0"/>
      <dgm:spPr/>
    </dgm:pt>
    <dgm:pt modelId="{83C2A988-8E1D-4525-938F-BF524E87E2F4}" type="pres">
      <dgm:prSet presAssocID="{6A188FCC-2D29-4A80-B3D3-96CA955A29EA}" presName="parentText" presStyleLbl="node1" presStyleIdx="3" presStyleCnt="4">
        <dgm:presLayoutVars>
          <dgm:chMax val="0"/>
          <dgm:bulletEnabled val="1"/>
        </dgm:presLayoutVars>
      </dgm:prSet>
      <dgm:spPr/>
    </dgm:pt>
  </dgm:ptLst>
  <dgm:cxnLst>
    <dgm:cxn modelId="{37BC675F-5D4A-4280-8AFC-5D394A935B86}" srcId="{7DAED9C1-0071-47DB-A270-AD7EFC712D18}" destId="{C06F4F90-61EC-480A-AD28-5E73E60230FA}" srcOrd="2" destOrd="0" parTransId="{7D8EDC1E-8F99-43A6-B481-119F852EEE17}" sibTransId="{C61809BB-9DDF-4438-B8F4-FBCE830AC575}"/>
    <dgm:cxn modelId="{F6197664-50B5-46C7-A9AA-74349209DEFE}" srcId="{7DAED9C1-0071-47DB-A270-AD7EFC712D18}" destId="{672F5F75-DF0D-4A80-A661-B3F314957514}" srcOrd="0" destOrd="0" parTransId="{070054DB-2769-47B5-9C47-5F3EB0C7560B}" sibTransId="{A72D3080-AB0C-4296-8EA4-E36DF6EF2317}"/>
    <dgm:cxn modelId="{AB95DB74-8BD9-4481-8087-D6EE3C92111D}" type="presOf" srcId="{7DAED9C1-0071-47DB-A270-AD7EFC712D18}" destId="{004F5772-2E44-4976-9E55-95E3231B9445}" srcOrd="0" destOrd="0" presId="urn:microsoft.com/office/officeart/2005/8/layout/vList2"/>
    <dgm:cxn modelId="{6CAF84BB-6CC4-43C4-B76E-D9FC603EFF4C}" type="presOf" srcId="{C06F4F90-61EC-480A-AD28-5E73E60230FA}" destId="{AF83538D-74FD-4F4C-A6E6-A0ED46F9C683}" srcOrd="0" destOrd="0" presId="urn:microsoft.com/office/officeart/2005/8/layout/vList2"/>
    <dgm:cxn modelId="{34CB2DCC-5526-4FBD-A65A-6309ADF2CD7B}" srcId="{7DAED9C1-0071-47DB-A270-AD7EFC712D18}" destId="{6A188FCC-2D29-4A80-B3D3-96CA955A29EA}" srcOrd="3" destOrd="0" parTransId="{5C2C3D36-3EA3-4F84-B3E3-D2EC23DF87E2}" sibTransId="{E3291197-7B9D-44A2-843F-13F83D3492E7}"/>
    <dgm:cxn modelId="{418343D9-2BE7-4900-BF2D-59F491C89429}" srcId="{7DAED9C1-0071-47DB-A270-AD7EFC712D18}" destId="{4EAE2F47-0478-4649-90CB-6A2912AD7767}" srcOrd="1" destOrd="0" parTransId="{93E1BCFB-ED70-4554-8CEE-A5422C8F116B}" sibTransId="{40E101F8-5AC8-4196-894B-CB78E86EB977}"/>
    <dgm:cxn modelId="{E6CE86E1-C8A2-442C-968E-9A24D1445C2D}" type="presOf" srcId="{4EAE2F47-0478-4649-90CB-6A2912AD7767}" destId="{7DA0E34E-3D39-4880-B88B-0F7126AEF1F9}" srcOrd="0" destOrd="0" presId="urn:microsoft.com/office/officeart/2005/8/layout/vList2"/>
    <dgm:cxn modelId="{EDD6A2EB-8014-4894-A62D-BB34A3FED2BF}" type="presOf" srcId="{672F5F75-DF0D-4A80-A661-B3F314957514}" destId="{BD82EF0C-EA55-4BC7-BBBF-3F9E032BACE3}" srcOrd="0" destOrd="0" presId="urn:microsoft.com/office/officeart/2005/8/layout/vList2"/>
    <dgm:cxn modelId="{1BF9C0EB-4689-46C8-A8DD-0AFC4C5983E8}" type="presOf" srcId="{6A188FCC-2D29-4A80-B3D3-96CA955A29EA}" destId="{83C2A988-8E1D-4525-938F-BF524E87E2F4}" srcOrd="0" destOrd="0" presId="urn:microsoft.com/office/officeart/2005/8/layout/vList2"/>
    <dgm:cxn modelId="{86653F8D-A979-4982-A926-7675F7F5BB99}" type="presParOf" srcId="{004F5772-2E44-4976-9E55-95E3231B9445}" destId="{BD82EF0C-EA55-4BC7-BBBF-3F9E032BACE3}" srcOrd="0" destOrd="0" presId="urn:microsoft.com/office/officeart/2005/8/layout/vList2"/>
    <dgm:cxn modelId="{435B9D51-EDF3-45ED-9D45-E3678E2E12D0}" type="presParOf" srcId="{004F5772-2E44-4976-9E55-95E3231B9445}" destId="{1E121424-ECDF-4378-857F-20D25284AED3}" srcOrd="1" destOrd="0" presId="urn:microsoft.com/office/officeart/2005/8/layout/vList2"/>
    <dgm:cxn modelId="{FE458C30-D809-43C6-88A1-98EFC49D5D4B}" type="presParOf" srcId="{004F5772-2E44-4976-9E55-95E3231B9445}" destId="{7DA0E34E-3D39-4880-B88B-0F7126AEF1F9}" srcOrd="2" destOrd="0" presId="urn:microsoft.com/office/officeart/2005/8/layout/vList2"/>
    <dgm:cxn modelId="{9F5AC62D-CCB9-4A1A-BEEE-1054FBE5FF61}" type="presParOf" srcId="{004F5772-2E44-4976-9E55-95E3231B9445}" destId="{7C390247-F7EC-4598-AB81-B51ECD62B34B}" srcOrd="3" destOrd="0" presId="urn:microsoft.com/office/officeart/2005/8/layout/vList2"/>
    <dgm:cxn modelId="{735A87C6-88B1-4439-B9CB-0DF7BACD4791}" type="presParOf" srcId="{004F5772-2E44-4976-9E55-95E3231B9445}" destId="{AF83538D-74FD-4F4C-A6E6-A0ED46F9C683}" srcOrd="4" destOrd="0" presId="urn:microsoft.com/office/officeart/2005/8/layout/vList2"/>
    <dgm:cxn modelId="{8ED29B09-0FE7-4442-94E5-1AF3542F8DAB}" type="presParOf" srcId="{004F5772-2E44-4976-9E55-95E3231B9445}" destId="{9EFAAEA2-5203-4367-9D79-28A1BC224F76}" srcOrd="5" destOrd="0" presId="urn:microsoft.com/office/officeart/2005/8/layout/vList2"/>
    <dgm:cxn modelId="{4358F080-FFE5-4C15-9E33-DF2DE195E559}" type="presParOf" srcId="{004F5772-2E44-4976-9E55-95E3231B9445}" destId="{83C2A988-8E1D-4525-938F-BF524E87E2F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62836D-8387-4CE9-8C32-17E44BFAFBFA}"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C4739B5C-4445-4004-ADA9-7EC90E5B904F}">
      <dgm:prSet/>
      <dgm:spPr>
        <a:solidFill>
          <a:schemeClr val="bg2">
            <a:lumMod val="65000"/>
          </a:schemeClr>
        </a:solidFill>
      </dgm:spPr>
      <dgm:t>
        <a:bodyPr/>
        <a:lstStyle/>
        <a:p>
          <a:r>
            <a:rPr lang="en-US" dirty="0"/>
            <a:t>Application packet sent to the provider</a:t>
          </a:r>
        </a:p>
      </dgm:t>
    </dgm:pt>
    <dgm:pt modelId="{FB6A3C82-DFDC-47B7-9CD5-B6AD43E54B9F}" type="parTrans" cxnId="{F7FCE841-09DD-4FBD-A947-547102F36454}">
      <dgm:prSet/>
      <dgm:spPr/>
      <dgm:t>
        <a:bodyPr/>
        <a:lstStyle/>
        <a:p>
          <a:endParaRPr lang="en-US"/>
        </a:p>
      </dgm:t>
    </dgm:pt>
    <dgm:pt modelId="{4F60B147-C27E-4D98-8950-570C14B30D5F}" type="sibTrans" cxnId="{F7FCE841-09DD-4FBD-A947-547102F36454}">
      <dgm:prSet/>
      <dgm:spPr/>
      <dgm:t>
        <a:bodyPr/>
        <a:lstStyle/>
        <a:p>
          <a:endParaRPr lang="en-US"/>
        </a:p>
      </dgm:t>
    </dgm:pt>
    <dgm:pt modelId="{EDEB2FBF-103F-45DC-97DC-BF7058D5A546}">
      <dgm:prSet/>
      <dgm:spPr>
        <a:solidFill>
          <a:schemeClr val="bg2">
            <a:lumMod val="50000"/>
          </a:schemeClr>
        </a:solidFill>
      </dgm:spPr>
      <dgm:t>
        <a:bodyPr/>
        <a:lstStyle/>
        <a:p>
          <a:r>
            <a:rPr lang="en-US" dirty="0"/>
            <a:t>Provider completes packet and returns to Medical Staff Services along with any requested supporting documentation</a:t>
          </a:r>
        </a:p>
      </dgm:t>
    </dgm:pt>
    <dgm:pt modelId="{5F286C14-C5E7-4E99-9FD7-20926C82AF4A}" type="parTrans" cxnId="{31816734-ADE2-4B6C-B4E2-44A2A5FD7503}">
      <dgm:prSet/>
      <dgm:spPr/>
      <dgm:t>
        <a:bodyPr/>
        <a:lstStyle/>
        <a:p>
          <a:endParaRPr lang="en-US"/>
        </a:p>
      </dgm:t>
    </dgm:pt>
    <dgm:pt modelId="{7817790B-FF16-4BCA-8CC6-D8DF3A83F531}" type="sibTrans" cxnId="{31816734-ADE2-4B6C-B4E2-44A2A5FD7503}">
      <dgm:prSet/>
      <dgm:spPr/>
      <dgm:t>
        <a:bodyPr/>
        <a:lstStyle/>
        <a:p>
          <a:endParaRPr lang="en-US"/>
        </a:p>
      </dgm:t>
    </dgm:pt>
    <dgm:pt modelId="{BD1887C2-4A03-41E0-A3A0-02386B586AC2}">
      <dgm:prSet/>
      <dgm:spPr>
        <a:solidFill>
          <a:schemeClr val="tx1">
            <a:lumMod val="65000"/>
            <a:lumOff val="35000"/>
          </a:schemeClr>
        </a:solidFill>
      </dgm:spPr>
      <dgm:t>
        <a:bodyPr/>
        <a:lstStyle/>
        <a:p>
          <a:r>
            <a:rPr lang="en-US" dirty="0"/>
            <a:t>Medical Staff Services completes primary source verification of all required file elements. </a:t>
          </a:r>
        </a:p>
      </dgm:t>
    </dgm:pt>
    <dgm:pt modelId="{68493A38-7C83-4B5A-ABD6-CB501F92E9A6}" type="parTrans" cxnId="{AEF63F06-73B8-42D9-911C-E4DC130AF417}">
      <dgm:prSet/>
      <dgm:spPr/>
      <dgm:t>
        <a:bodyPr/>
        <a:lstStyle/>
        <a:p>
          <a:endParaRPr lang="en-US"/>
        </a:p>
      </dgm:t>
    </dgm:pt>
    <dgm:pt modelId="{09A0A1CE-6E43-4F71-8E79-4E85FFE22811}" type="sibTrans" cxnId="{AEF63F06-73B8-42D9-911C-E4DC130AF417}">
      <dgm:prSet/>
      <dgm:spPr/>
      <dgm:t>
        <a:bodyPr/>
        <a:lstStyle/>
        <a:p>
          <a:endParaRPr lang="en-US"/>
        </a:p>
      </dgm:t>
    </dgm:pt>
    <dgm:pt modelId="{BEE6952E-AE30-4244-87A1-592C3592E98C}">
      <dgm:prSet/>
      <dgm:spPr>
        <a:solidFill>
          <a:schemeClr val="tx1">
            <a:lumMod val="85000"/>
            <a:lumOff val="15000"/>
          </a:schemeClr>
        </a:solidFill>
      </dgm:spPr>
      <dgm:t>
        <a:bodyPr/>
        <a:lstStyle/>
        <a:p>
          <a:r>
            <a:rPr lang="en-US" dirty="0"/>
            <a:t>Completed file is reviewed and categorized as a Cat I or Cat II.</a:t>
          </a:r>
        </a:p>
      </dgm:t>
    </dgm:pt>
    <dgm:pt modelId="{8F62E8EB-7729-4AE3-B9D8-1B2CC93BA09D}" type="parTrans" cxnId="{924B12DE-A64A-4CC9-AF90-E1474385A935}">
      <dgm:prSet/>
      <dgm:spPr/>
      <dgm:t>
        <a:bodyPr/>
        <a:lstStyle/>
        <a:p>
          <a:endParaRPr lang="en-US"/>
        </a:p>
      </dgm:t>
    </dgm:pt>
    <dgm:pt modelId="{E3149AC3-E4DE-4CB9-A770-FAB75480028A}" type="sibTrans" cxnId="{924B12DE-A64A-4CC9-AF90-E1474385A935}">
      <dgm:prSet/>
      <dgm:spPr/>
      <dgm:t>
        <a:bodyPr/>
        <a:lstStyle/>
        <a:p>
          <a:endParaRPr lang="en-US"/>
        </a:p>
      </dgm:t>
    </dgm:pt>
    <dgm:pt modelId="{CB55CC58-F9A0-440C-87A2-882BF99E9CCA}">
      <dgm:prSet/>
      <dgm:spPr>
        <a:solidFill>
          <a:srgbClr val="92D050">
            <a:alpha val="90000"/>
          </a:srgbClr>
        </a:solidFill>
      </dgm:spPr>
      <dgm:t>
        <a:bodyPr/>
        <a:lstStyle/>
        <a:p>
          <a:r>
            <a:rPr lang="en-US" dirty="0"/>
            <a:t>Cat I – Clean file; no red flags</a:t>
          </a:r>
        </a:p>
      </dgm:t>
    </dgm:pt>
    <dgm:pt modelId="{6989EF56-55C8-46EF-B0D1-1744946F704A}" type="parTrans" cxnId="{A17C05A6-8B21-429D-A5D2-BC6D3CD1DADC}">
      <dgm:prSet/>
      <dgm:spPr/>
      <dgm:t>
        <a:bodyPr/>
        <a:lstStyle/>
        <a:p>
          <a:endParaRPr lang="en-US"/>
        </a:p>
      </dgm:t>
    </dgm:pt>
    <dgm:pt modelId="{66ED0BFC-2924-43FC-84BC-BC2FBC5F0980}" type="sibTrans" cxnId="{A17C05A6-8B21-429D-A5D2-BC6D3CD1DADC}">
      <dgm:prSet/>
      <dgm:spPr/>
      <dgm:t>
        <a:bodyPr/>
        <a:lstStyle/>
        <a:p>
          <a:endParaRPr lang="en-US"/>
        </a:p>
      </dgm:t>
    </dgm:pt>
    <dgm:pt modelId="{8EBA6448-EC99-4000-91FE-0520B67F953F}">
      <dgm:prSet/>
      <dgm:spPr>
        <a:solidFill>
          <a:srgbClr val="FF0000">
            <a:alpha val="90000"/>
          </a:srgbClr>
        </a:solidFill>
      </dgm:spPr>
      <dgm:t>
        <a:bodyPr/>
        <a:lstStyle/>
        <a:p>
          <a:r>
            <a:rPr lang="en-US" dirty="0"/>
            <a:t>Cat II – One or more red flags</a:t>
          </a:r>
        </a:p>
      </dgm:t>
    </dgm:pt>
    <dgm:pt modelId="{8928E5AC-D9B2-4552-9EE8-3F9A6A258A33}" type="parTrans" cxnId="{451E9D13-7CB0-407E-9D7D-5A868137377D}">
      <dgm:prSet/>
      <dgm:spPr/>
      <dgm:t>
        <a:bodyPr/>
        <a:lstStyle/>
        <a:p>
          <a:endParaRPr lang="en-US"/>
        </a:p>
      </dgm:t>
    </dgm:pt>
    <dgm:pt modelId="{BA8B20E9-EDEE-4283-8BE0-09A0372D9275}" type="sibTrans" cxnId="{451E9D13-7CB0-407E-9D7D-5A868137377D}">
      <dgm:prSet/>
      <dgm:spPr/>
      <dgm:t>
        <a:bodyPr/>
        <a:lstStyle/>
        <a:p>
          <a:endParaRPr lang="en-US"/>
        </a:p>
      </dgm:t>
    </dgm:pt>
    <dgm:pt modelId="{6DE52E36-3DB4-4BE7-96E1-6F5F62AF12D8}" type="pres">
      <dgm:prSet presAssocID="{A562836D-8387-4CE9-8C32-17E44BFAFBFA}" presName="Name0" presStyleCnt="0">
        <dgm:presLayoutVars>
          <dgm:dir/>
          <dgm:animLvl val="lvl"/>
          <dgm:resizeHandles val="exact"/>
        </dgm:presLayoutVars>
      </dgm:prSet>
      <dgm:spPr/>
    </dgm:pt>
    <dgm:pt modelId="{CA91B005-C4A6-4389-9033-15660C03F488}" type="pres">
      <dgm:prSet presAssocID="{BEE6952E-AE30-4244-87A1-592C3592E98C}" presName="boxAndChildren" presStyleCnt="0"/>
      <dgm:spPr/>
    </dgm:pt>
    <dgm:pt modelId="{00C11D21-70F9-4404-A236-BE3C5D966DA0}" type="pres">
      <dgm:prSet presAssocID="{BEE6952E-AE30-4244-87A1-592C3592E98C}" presName="parentTextBox" presStyleLbl="node1" presStyleIdx="0" presStyleCnt="4"/>
      <dgm:spPr/>
    </dgm:pt>
    <dgm:pt modelId="{23D5C1D0-5854-49FE-B2E3-B9F6AEC0B13B}" type="pres">
      <dgm:prSet presAssocID="{BEE6952E-AE30-4244-87A1-592C3592E98C}" presName="entireBox" presStyleLbl="node1" presStyleIdx="0" presStyleCnt="4"/>
      <dgm:spPr/>
    </dgm:pt>
    <dgm:pt modelId="{4F6698BF-6413-4356-BEB8-7F964C5EBB85}" type="pres">
      <dgm:prSet presAssocID="{BEE6952E-AE30-4244-87A1-592C3592E98C}" presName="descendantBox" presStyleCnt="0"/>
      <dgm:spPr/>
    </dgm:pt>
    <dgm:pt modelId="{05449056-2E39-4C85-94D4-62F72393FC74}" type="pres">
      <dgm:prSet presAssocID="{CB55CC58-F9A0-440C-87A2-882BF99E9CCA}" presName="childTextBox" presStyleLbl="fgAccFollowNode1" presStyleIdx="0" presStyleCnt="2">
        <dgm:presLayoutVars>
          <dgm:bulletEnabled val="1"/>
        </dgm:presLayoutVars>
      </dgm:prSet>
      <dgm:spPr/>
    </dgm:pt>
    <dgm:pt modelId="{21048B8E-5175-49B4-9969-CBF74A688FD5}" type="pres">
      <dgm:prSet presAssocID="{8EBA6448-EC99-4000-91FE-0520B67F953F}" presName="childTextBox" presStyleLbl="fgAccFollowNode1" presStyleIdx="1" presStyleCnt="2">
        <dgm:presLayoutVars>
          <dgm:bulletEnabled val="1"/>
        </dgm:presLayoutVars>
      </dgm:prSet>
      <dgm:spPr/>
    </dgm:pt>
    <dgm:pt modelId="{B4F8BE5A-0212-4B3B-B162-7A4BED82E816}" type="pres">
      <dgm:prSet presAssocID="{09A0A1CE-6E43-4F71-8E79-4E85FFE22811}" presName="sp" presStyleCnt="0"/>
      <dgm:spPr/>
    </dgm:pt>
    <dgm:pt modelId="{0884D9A6-214B-40A0-A5D1-D94941945F97}" type="pres">
      <dgm:prSet presAssocID="{BD1887C2-4A03-41E0-A3A0-02386B586AC2}" presName="arrowAndChildren" presStyleCnt="0"/>
      <dgm:spPr/>
    </dgm:pt>
    <dgm:pt modelId="{C3F4890E-263B-4E91-A1DE-6CD9F1BC75C4}" type="pres">
      <dgm:prSet presAssocID="{BD1887C2-4A03-41E0-A3A0-02386B586AC2}" presName="parentTextArrow" presStyleLbl="node1" presStyleIdx="1" presStyleCnt="4"/>
      <dgm:spPr/>
    </dgm:pt>
    <dgm:pt modelId="{1BA02E1B-95FC-4012-8031-4235FF287430}" type="pres">
      <dgm:prSet presAssocID="{7817790B-FF16-4BCA-8CC6-D8DF3A83F531}" presName="sp" presStyleCnt="0"/>
      <dgm:spPr/>
    </dgm:pt>
    <dgm:pt modelId="{83BD0C28-611D-447F-A668-484C41FB54C6}" type="pres">
      <dgm:prSet presAssocID="{EDEB2FBF-103F-45DC-97DC-BF7058D5A546}" presName="arrowAndChildren" presStyleCnt="0"/>
      <dgm:spPr/>
    </dgm:pt>
    <dgm:pt modelId="{26E52C52-D3CC-47DC-A119-182730BE843A}" type="pres">
      <dgm:prSet presAssocID="{EDEB2FBF-103F-45DC-97DC-BF7058D5A546}" presName="parentTextArrow" presStyleLbl="node1" presStyleIdx="2" presStyleCnt="4"/>
      <dgm:spPr/>
    </dgm:pt>
    <dgm:pt modelId="{9FA774B3-7660-4CD1-B370-57EF1728DAC3}" type="pres">
      <dgm:prSet presAssocID="{4F60B147-C27E-4D98-8950-570C14B30D5F}" presName="sp" presStyleCnt="0"/>
      <dgm:spPr/>
    </dgm:pt>
    <dgm:pt modelId="{4BBCBA7A-9F22-4A7A-BE4D-5B0B11F3D2B7}" type="pres">
      <dgm:prSet presAssocID="{C4739B5C-4445-4004-ADA9-7EC90E5B904F}" presName="arrowAndChildren" presStyleCnt="0"/>
      <dgm:spPr/>
    </dgm:pt>
    <dgm:pt modelId="{B9F485BB-E0E2-4BBA-907F-7AE33FF739E4}" type="pres">
      <dgm:prSet presAssocID="{C4739B5C-4445-4004-ADA9-7EC90E5B904F}" presName="parentTextArrow" presStyleLbl="node1" presStyleIdx="3" presStyleCnt="4"/>
      <dgm:spPr/>
    </dgm:pt>
  </dgm:ptLst>
  <dgm:cxnLst>
    <dgm:cxn modelId="{AEF63F06-73B8-42D9-911C-E4DC130AF417}" srcId="{A562836D-8387-4CE9-8C32-17E44BFAFBFA}" destId="{BD1887C2-4A03-41E0-A3A0-02386B586AC2}" srcOrd="2" destOrd="0" parTransId="{68493A38-7C83-4B5A-ABD6-CB501F92E9A6}" sibTransId="{09A0A1CE-6E43-4F71-8E79-4E85FFE22811}"/>
    <dgm:cxn modelId="{451E9D13-7CB0-407E-9D7D-5A868137377D}" srcId="{BEE6952E-AE30-4244-87A1-592C3592E98C}" destId="{8EBA6448-EC99-4000-91FE-0520B67F953F}" srcOrd="1" destOrd="0" parTransId="{8928E5AC-D9B2-4552-9EE8-3F9A6A258A33}" sibTransId="{BA8B20E9-EDEE-4283-8BE0-09A0372D9275}"/>
    <dgm:cxn modelId="{45D49722-5D02-4CC6-A672-DCB65ED2CF6F}" type="presOf" srcId="{EDEB2FBF-103F-45DC-97DC-BF7058D5A546}" destId="{26E52C52-D3CC-47DC-A119-182730BE843A}" srcOrd="0" destOrd="0" presId="urn:microsoft.com/office/officeart/2005/8/layout/process4"/>
    <dgm:cxn modelId="{31816734-ADE2-4B6C-B4E2-44A2A5FD7503}" srcId="{A562836D-8387-4CE9-8C32-17E44BFAFBFA}" destId="{EDEB2FBF-103F-45DC-97DC-BF7058D5A546}" srcOrd="1" destOrd="0" parTransId="{5F286C14-C5E7-4E99-9FD7-20926C82AF4A}" sibTransId="{7817790B-FF16-4BCA-8CC6-D8DF3A83F531}"/>
    <dgm:cxn modelId="{C496875C-518F-45CF-AA55-982FDB4174A8}" type="presOf" srcId="{BEE6952E-AE30-4244-87A1-592C3592E98C}" destId="{00C11D21-70F9-4404-A236-BE3C5D966DA0}" srcOrd="0" destOrd="0" presId="urn:microsoft.com/office/officeart/2005/8/layout/process4"/>
    <dgm:cxn modelId="{F7FCE841-09DD-4FBD-A947-547102F36454}" srcId="{A562836D-8387-4CE9-8C32-17E44BFAFBFA}" destId="{C4739B5C-4445-4004-ADA9-7EC90E5B904F}" srcOrd="0" destOrd="0" parTransId="{FB6A3C82-DFDC-47B7-9CD5-B6AD43E54B9F}" sibTransId="{4F60B147-C27E-4D98-8950-570C14B30D5F}"/>
    <dgm:cxn modelId="{57ACB943-3DDB-44EB-8DAB-B5880530DCE0}" type="presOf" srcId="{8EBA6448-EC99-4000-91FE-0520B67F953F}" destId="{21048B8E-5175-49B4-9969-CBF74A688FD5}" srcOrd="0" destOrd="0" presId="urn:microsoft.com/office/officeart/2005/8/layout/process4"/>
    <dgm:cxn modelId="{CC6DE79E-6C5D-43D9-B580-866927D3F5E4}" type="presOf" srcId="{C4739B5C-4445-4004-ADA9-7EC90E5B904F}" destId="{B9F485BB-E0E2-4BBA-907F-7AE33FF739E4}" srcOrd="0" destOrd="0" presId="urn:microsoft.com/office/officeart/2005/8/layout/process4"/>
    <dgm:cxn modelId="{A17C05A6-8B21-429D-A5D2-BC6D3CD1DADC}" srcId="{BEE6952E-AE30-4244-87A1-592C3592E98C}" destId="{CB55CC58-F9A0-440C-87A2-882BF99E9CCA}" srcOrd="0" destOrd="0" parTransId="{6989EF56-55C8-46EF-B0D1-1744946F704A}" sibTransId="{66ED0BFC-2924-43FC-84BC-BC2FBC5F0980}"/>
    <dgm:cxn modelId="{60218ABD-2C57-40B6-9DDE-8B702CE6E687}" type="presOf" srcId="{BD1887C2-4A03-41E0-A3A0-02386B586AC2}" destId="{C3F4890E-263B-4E91-A1DE-6CD9F1BC75C4}" srcOrd="0" destOrd="0" presId="urn:microsoft.com/office/officeart/2005/8/layout/process4"/>
    <dgm:cxn modelId="{CE00BFBE-2284-4408-AE73-1D2C785CD81B}" type="presOf" srcId="{BEE6952E-AE30-4244-87A1-592C3592E98C}" destId="{23D5C1D0-5854-49FE-B2E3-B9F6AEC0B13B}" srcOrd="1" destOrd="0" presId="urn:microsoft.com/office/officeart/2005/8/layout/process4"/>
    <dgm:cxn modelId="{613E8FCE-EB25-47FE-B7A7-AD1B0714B68B}" type="presOf" srcId="{CB55CC58-F9A0-440C-87A2-882BF99E9CCA}" destId="{05449056-2E39-4C85-94D4-62F72393FC74}" srcOrd="0" destOrd="0" presId="urn:microsoft.com/office/officeart/2005/8/layout/process4"/>
    <dgm:cxn modelId="{924B12DE-A64A-4CC9-AF90-E1474385A935}" srcId="{A562836D-8387-4CE9-8C32-17E44BFAFBFA}" destId="{BEE6952E-AE30-4244-87A1-592C3592E98C}" srcOrd="3" destOrd="0" parTransId="{8F62E8EB-7729-4AE3-B9D8-1B2CC93BA09D}" sibTransId="{E3149AC3-E4DE-4CB9-A770-FAB75480028A}"/>
    <dgm:cxn modelId="{E398B6F3-200B-4E0E-B5E3-B39A6F74E49A}" type="presOf" srcId="{A562836D-8387-4CE9-8C32-17E44BFAFBFA}" destId="{6DE52E36-3DB4-4BE7-96E1-6F5F62AF12D8}" srcOrd="0" destOrd="0" presId="urn:microsoft.com/office/officeart/2005/8/layout/process4"/>
    <dgm:cxn modelId="{7904636E-E0F8-4B88-A22C-E9AB6B15F631}" type="presParOf" srcId="{6DE52E36-3DB4-4BE7-96E1-6F5F62AF12D8}" destId="{CA91B005-C4A6-4389-9033-15660C03F488}" srcOrd="0" destOrd="0" presId="urn:microsoft.com/office/officeart/2005/8/layout/process4"/>
    <dgm:cxn modelId="{1E9E4F66-C17B-4154-9295-E31E2ED9FF11}" type="presParOf" srcId="{CA91B005-C4A6-4389-9033-15660C03F488}" destId="{00C11D21-70F9-4404-A236-BE3C5D966DA0}" srcOrd="0" destOrd="0" presId="urn:microsoft.com/office/officeart/2005/8/layout/process4"/>
    <dgm:cxn modelId="{41E1E91F-7508-404C-AA29-052E949BEE9A}" type="presParOf" srcId="{CA91B005-C4A6-4389-9033-15660C03F488}" destId="{23D5C1D0-5854-49FE-B2E3-B9F6AEC0B13B}" srcOrd="1" destOrd="0" presId="urn:microsoft.com/office/officeart/2005/8/layout/process4"/>
    <dgm:cxn modelId="{99C09723-7158-421F-8967-3C71A927DA8A}" type="presParOf" srcId="{CA91B005-C4A6-4389-9033-15660C03F488}" destId="{4F6698BF-6413-4356-BEB8-7F964C5EBB85}" srcOrd="2" destOrd="0" presId="urn:microsoft.com/office/officeart/2005/8/layout/process4"/>
    <dgm:cxn modelId="{F012702D-EBFA-4A1E-9DDE-79096E83E1D5}" type="presParOf" srcId="{4F6698BF-6413-4356-BEB8-7F964C5EBB85}" destId="{05449056-2E39-4C85-94D4-62F72393FC74}" srcOrd="0" destOrd="0" presId="urn:microsoft.com/office/officeart/2005/8/layout/process4"/>
    <dgm:cxn modelId="{9C82DC2D-5265-431A-BFF6-80301845F31F}" type="presParOf" srcId="{4F6698BF-6413-4356-BEB8-7F964C5EBB85}" destId="{21048B8E-5175-49B4-9969-CBF74A688FD5}" srcOrd="1" destOrd="0" presId="urn:microsoft.com/office/officeart/2005/8/layout/process4"/>
    <dgm:cxn modelId="{833F7B27-41FF-4111-8DC7-B2D5B5D7BC41}" type="presParOf" srcId="{6DE52E36-3DB4-4BE7-96E1-6F5F62AF12D8}" destId="{B4F8BE5A-0212-4B3B-B162-7A4BED82E816}" srcOrd="1" destOrd="0" presId="urn:microsoft.com/office/officeart/2005/8/layout/process4"/>
    <dgm:cxn modelId="{AFBFC6EC-BB62-4A67-93A9-CC503F283056}" type="presParOf" srcId="{6DE52E36-3DB4-4BE7-96E1-6F5F62AF12D8}" destId="{0884D9A6-214B-40A0-A5D1-D94941945F97}" srcOrd="2" destOrd="0" presId="urn:microsoft.com/office/officeart/2005/8/layout/process4"/>
    <dgm:cxn modelId="{0A6C7052-93D0-4DDB-9EE1-33A3196F7D44}" type="presParOf" srcId="{0884D9A6-214B-40A0-A5D1-D94941945F97}" destId="{C3F4890E-263B-4E91-A1DE-6CD9F1BC75C4}" srcOrd="0" destOrd="0" presId="urn:microsoft.com/office/officeart/2005/8/layout/process4"/>
    <dgm:cxn modelId="{7BC97753-8D61-420B-8833-A154018A4D75}" type="presParOf" srcId="{6DE52E36-3DB4-4BE7-96E1-6F5F62AF12D8}" destId="{1BA02E1B-95FC-4012-8031-4235FF287430}" srcOrd="3" destOrd="0" presId="urn:microsoft.com/office/officeart/2005/8/layout/process4"/>
    <dgm:cxn modelId="{E3126FA2-75AE-4E65-B904-41AFA89F9352}" type="presParOf" srcId="{6DE52E36-3DB4-4BE7-96E1-6F5F62AF12D8}" destId="{83BD0C28-611D-447F-A668-484C41FB54C6}" srcOrd="4" destOrd="0" presId="urn:microsoft.com/office/officeart/2005/8/layout/process4"/>
    <dgm:cxn modelId="{6848604C-1D6B-49C9-90BF-8513DB14915C}" type="presParOf" srcId="{83BD0C28-611D-447F-A668-484C41FB54C6}" destId="{26E52C52-D3CC-47DC-A119-182730BE843A}" srcOrd="0" destOrd="0" presId="urn:microsoft.com/office/officeart/2005/8/layout/process4"/>
    <dgm:cxn modelId="{3BD9A73F-0BC4-4288-922F-F075BAD905D3}" type="presParOf" srcId="{6DE52E36-3DB4-4BE7-96E1-6F5F62AF12D8}" destId="{9FA774B3-7660-4CD1-B370-57EF1728DAC3}" srcOrd="5" destOrd="0" presId="urn:microsoft.com/office/officeart/2005/8/layout/process4"/>
    <dgm:cxn modelId="{B6C7C6A6-853F-4165-B28B-1B371CB29146}" type="presParOf" srcId="{6DE52E36-3DB4-4BE7-96E1-6F5F62AF12D8}" destId="{4BBCBA7A-9F22-4A7A-BE4D-5B0B11F3D2B7}" srcOrd="6" destOrd="0" presId="urn:microsoft.com/office/officeart/2005/8/layout/process4"/>
    <dgm:cxn modelId="{2E631D74-EBB8-4216-A17B-46F76421A7D4}" type="presParOf" srcId="{4BBCBA7A-9F22-4A7A-BE4D-5B0B11F3D2B7}" destId="{B9F485BB-E0E2-4BBA-907F-7AE33FF739E4}"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BDEDD6-6BD1-4C4C-8E1A-6B51B23661C7}" type="doc">
      <dgm:prSet loTypeId="urn:microsoft.com/office/officeart/2018/2/layout/IconLabelDescriptionList" loCatId="icon" qsTypeId="urn:microsoft.com/office/officeart/2005/8/quickstyle/simple1" qsCatId="simple" csTypeId="urn:microsoft.com/office/officeart/2018/5/colors/Iconchunking_neutralbg_colorful2" csCatId="colorful" phldr="1"/>
      <dgm:spPr/>
      <dgm:t>
        <a:bodyPr/>
        <a:lstStyle/>
        <a:p>
          <a:endParaRPr lang="en-US"/>
        </a:p>
      </dgm:t>
    </dgm:pt>
    <dgm:pt modelId="{26D38C5D-74A6-4DFE-8FC7-2B0A06081B6D}">
      <dgm:prSet/>
      <dgm:spPr/>
      <dgm:t>
        <a:bodyPr/>
        <a:lstStyle/>
        <a:p>
          <a:pPr>
            <a:defRPr b="1"/>
          </a:pPr>
          <a:r>
            <a:rPr lang="en-US"/>
            <a:t>Credentialing Specialist completes initial checklist and signs-off on file</a:t>
          </a:r>
        </a:p>
      </dgm:t>
    </dgm:pt>
    <dgm:pt modelId="{F26F8B2A-7147-4950-BF71-16D349FB2D41}" type="parTrans" cxnId="{6E6F7AA0-F36C-4829-BD8B-02AE9A2CA933}">
      <dgm:prSet/>
      <dgm:spPr/>
      <dgm:t>
        <a:bodyPr/>
        <a:lstStyle/>
        <a:p>
          <a:endParaRPr lang="en-US"/>
        </a:p>
      </dgm:t>
    </dgm:pt>
    <dgm:pt modelId="{054BA1B3-412D-4E0B-A7BD-F79523729A5A}" type="sibTrans" cxnId="{6E6F7AA0-F36C-4829-BD8B-02AE9A2CA933}">
      <dgm:prSet/>
      <dgm:spPr/>
      <dgm:t>
        <a:bodyPr/>
        <a:lstStyle/>
        <a:p>
          <a:endParaRPr lang="en-US"/>
        </a:p>
      </dgm:t>
    </dgm:pt>
    <dgm:pt modelId="{9E81C55B-E72A-4BC0-8EE1-1618C9575A33}">
      <dgm:prSet/>
      <dgm:spPr/>
      <dgm:t>
        <a:bodyPr/>
        <a:lstStyle/>
        <a:p>
          <a:pPr>
            <a:defRPr b="1"/>
          </a:pPr>
          <a:r>
            <a:rPr lang="en-US"/>
            <a:t>Director, Medical Staff Services completes  second-set-of-eyes review and sign-off on file</a:t>
          </a:r>
        </a:p>
      </dgm:t>
    </dgm:pt>
    <dgm:pt modelId="{18C024F6-DD22-4EDC-AD93-F42F66FC42FA}" type="parTrans" cxnId="{B012CAF9-49D4-4F7A-870F-B9FD3AE5A58D}">
      <dgm:prSet/>
      <dgm:spPr/>
      <dgm:t>
        <a:bodyPr/>
        <a:lstStyle/>
        <a:p>
          <a:endParaRPr lang="en-US"/>
        </a:p>
      </dgm:t>
    </dgm:pt>
    <dgm:pt modelId="{AC2A3696-361D-4771-9190-D2F65B3FE727}" type="sibTrans" cxnId="{B012CAF9-49D4-4F7A-870F-B9FD3AE5A58D}">
      <dgm:prSet/>
      <dgm:spPr/>
      <dgm:t>
        <a:bodyPr/>
        <a:lstStyle/>
        <a:p>
          <a:endParaRPr lang="en-US"/>
        </a:p>
      </dgm:t>
    </dgm:pt>
    <dgm:pt modelId="{0992AEBC-BECE-4E83-BDBA-A30AC2D5DF53}">
      <dgm:prSet/>
      <dgm:spPr/>
      <dgm:t>
        <a:bodyPr/>
        <a:lstStyle/>
        <a:p>
          <a:r>
            <a:rPr lang="en-US" dirty="0"/>
            <a:t>APP reviewer completes file review in Committee Manger and signs-off on file (if applicable)</a:t>
          </a:r>
        </a:p>
      </dgm:t>
    </dgm:pt>
    <dgm:pt modelId="{FE3A6F43-3CEE-4EFF-B9D8-7EB4C2847A9F}" type="parTrans" cxnId="{F05D9BCF-DDED-4E38-B5AB-9BAB6657929A}">
      <dgm:prSet/>
      <dgm:spPr/>
      <dgm:t>
        <a:bodyPr/>
        <a:lstStyle/>
        <a:p>
          <a:endParaRPr lang="en-US"/>
        </a:p>
      </dgm:t>
    </dgm:pt>
    <dgm:pt modelId="{2F81CFB4-75C2-41A3-9BCD-4FF340B6ABDB}" type="sibTrans" cxnId="{F05D9BCF-DDED-4E38-B5AB-9BAB6657929A}">
      <dgm:prSet/>
      <dgm:spPr/>
      <dgm:t>
        <a:bodyPr/>
        <a:lstStyle/>
        <a:p>
          <a:endParaRPr lang="en-US"/>
        </a:p>
      </dgm:t>
    </dgm:pt>
    <dgm:pt modelId="{5CCD8CB4-61D8-44A9-B54B-8DF7312D50F9}">
      <dgm:prSet/>
      <dgm:spPr/>
      <dgm:t>
        <a:bodyPr/>
        <a:lstStyle/>
        <a:p>
          <a:pPr>
            <a:defRPr b="1"/>
          </a:pPr>
          <a:r>
            <a:rPr lang="en-US"/>
            <a:t>Department Chair completes file review in Committee Manger and signs-off on file </a:t>
          </a:r>
        </a:p>
      </dgm:t>
    </dgm:pt>
    <dgm:pt modelId="{15EB6967-46D7-47F6-96A8-4F30BE649073}" type="parTrans" cxnId="{E0857349-A74B-4B7D-8163-7C8D4E975BAF}">
      <dgm:prSet/>
      <dgm:spPr/>
      <dgm:t>
        <a:bodyPr/>
        <a:lstStyle/>
        <a:p>
          <a:endParaRPr lang="en-US"/>
        </a:p>
      </dgm:t>
    </dgm:pt>
    <dgm:pt modelId="{3DDB5791-7F17-4FC4-8FB2-94B1ECADBBFA}" type="sibTrans" cxnId="{E0857349-A74B-4B7D-8163-7C8D4E975BAF}">
      <dgm:prSet/>
      <dgm:spPr/>
      <dgm:t>
        <a:bodyPr/>
        <a:lstStyle/>
        <a:p>
          <a:endParaRPr lang="en-US"/>
        </a:p>
      </dgm:t>
    </dgm:pt>
    <dgm:pt modelId="{AB75B5E3-DF0D-4599-9895-6C48AF27A510}">
      <dgm:prSet/>
      <dgm:spPr/>
      <dgm:t>
        <a:bodyPr/>
        <a:lstStyle/>
        <a:p>
          <a:pPr>
            <a:defRPr b="1"/>
          </a:pPr>
          <a:r>
            <a:rPr lang="en-US" dirty="0"/>
            <a:t>File is reviewed by the Credentials Committee</a:t>
          </a:r>
        </a:p>
      </dgm:t>
    </dgm:pt>
    <dgm:pt modelId="{9F01945B-04DA-43F5-8695-2853539A55CF}" type="parTrans" cxnId="{CF98539C-67D0-42F1-BE38-0018AE4A6639}">
      <dgm:prSet/>
      <dgm:spPr/>
      <dgm:t>
        <a:bodyPr/>
        <a:lstStyle/>
        <a:p>
          <a:endParaRPr lang="en-US"/>
        </a:p>
      </dgm:t>
    </dgm:pt>
    <dgm:pt modelId="{411BA45B-46CA-4139-B2AA-0D2FEDCBA6D7}" type="sibTrans" cxnId="{CF98539C-67D0-42F1-BE38-0018AE4A6639}">
      <dgm:prSet/>
      <dgm:spPr/>
      <dgm:t>
        <a:bodyPr/>
        <a:lstStyle/>
        <a:p>
          <a:endParaRPr lang="en-US"/>
        </a:p>
      </dgm:t>
    </dgm:pt>
    <dgm:pt modelId="{5DBB7CF6-6FEB-4B1C-968D-66BBC6BD41C6}">
      <dgm:prSet/>
      <dgm:spPr/>
      <dgm:t>
        <a:bodyPr/>
        <a:lstStyle/>
        <a:p>
          <a:pPr>
            <a:defRPr b="1"/>
          </a:pPr>
          <a:r>
            <a:rPr lang="en-US"/>
            <a:t>File is reviewed by the Medical Executive Committee</a:t>
          </a:r>
        </a:p>
      </dgm:t>
    </dgm:pt>
    <dgm:pt modelId="{0E45FC2A-EF49-41A2-8635-19870EC5158F}" type="parTrans" cxnId="{941B951C-0868-4C6F-8D43-A80CECF9CC92}">
      <dgm:prSet/>
      <dgm:spPr/>
      <dgm:t>
        <a:bodyPr/>
        <a:lstStyle/>
        <a:p>
          <a:endParaRPr lang="en-US"/>
        </a:p>
      </dgm:t>
    </dgm:pt>
    <dgm:pt modelId="{EB4AE5F7-0C46-41C2-A9A3-7388C8C4268E}" type="sibTrans" cxnId="{941B951C-0868-4C6F-8D43-A80CECF9CC92}">
      <dgm:prSet/>
      <dgm:spPr/>
      <dgm:t>
        <a:bodyPr/>
        <a:lstStyle/>
        <a:p>
          <a:endParaRPr lang="en-US"/>
        </a:p>
      </dgm:t>
    </dgm:pt>
    <dgm:pt modelId="{EEF6D54F-24DF-40B5-812A-AADE9FD0B652}">
      <dgm:prSet/>
      <dgm:spPr/>
      <dgm:t>
        <a:bodyPr/>
        <a:lstStyle/>
        <a:p>
          <a:pPr>
            <a:defRPr b="1"/>
          </a:pPr>
          <a:r>
            <a:rPr lang="en-US"/>
            <a:t>File is reviewed by the Quality &amp; Patient Safety Committee of the Board</a:t>
          </a:r>
        </a:p>
      </dgm:t>
    </dgm:pt>
    <dgm:pt modelId="{2C56F53F-66FC-49C0-96A9-3E57F3F4BF85}" type="parTrans" cxnId="{C22F0ED0-D116-4AA9-A762-B37969A4D4E5}">
      <dgm:prSet/>
      <dgm:spPr/>
      <dgm:t>
        <a:bodyPr/>
        <a:lstStyle/>
        <a:p>
          <a:endParaRPr lang="en-US"/>
        </a:p>
      </dgm:t>
    </dgm:pt>
    <dgm:pt modelId="{55A4C373-0FB6-456E-A085-1ABF1FB64758}" type="sibTrans" cxnId="{C22F0ED0-D116-4AA9-A762-B37969A4D4E5}">
      <dgm:prSet/>
      <dgm:spPr/>
      <dgm:t>
        <a:bodyPr/>
        <a:lstStyle/>
        <a:p>
          <a:endParaRPr lang="en-US"/>
        </a:p>
      </dgm:t>
    </dgm:pt>
    <dgm:pt modelId="{16B85CFF-3B3E-4BFE-962A-17D0504AB8BE}" type="pres">
      <dgm:prSet presAssocID="{55BDEDD6-6BD1-4C4C-8E1A-6B51B23661C7}" presName="root" presStyleCnt="0">
        <dgm:presLayoutVars>
          <dgm:dir/>
          <dgm:resizeHandles val="exact"/>
        </dgm:presLayoutVars>
      </dgm:prSet>
      <dgm:spPr/>
    </dgm:pt>
    <dgm:pt modelId="{334FE37D-263A-4F38-82F3-CA2847B6BB2E}" type="pres">
      <dgm:prSet presAssocID="{26D38C5D-74A6-4DFE-8FC7-2B0A06081B6D}" presName="compNode" presStyleCnt="0"/>
      <dgm:spPr/>
    </dgm:pt>
    <dgm:pt modelId="{77671EB7-F394-40D0-8132-CEF0D04CD17C}" type="pres">
      <dgm:prSet presAssocID="{26D38C5D-74A6-4DFE-8FC7-2B0A06081B6D}"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 List"/>
        </a:ext>
      </dgm:extLst>
    </dgm:pt>
    <dgm:pt modelId="{902C0705-3267-4985-A82C-3B9B67B61A96}" type="pres">
      <dgm:prSet presAssocID="{26D38C5D-74A6-4DFE-8FC7-2B0A06081B6D}" presName="iconSpace" presStyleCnt="0"/>
      <dgm:spPr/>
    </dgm:pt>
    <dgm:pt modelId="{5715A2C7-210B-4CD9-AF0C-B4158FACF04F}" type="pres">
      <dgm:prSet presAssocID="{26D38C5D-74A6-4DFE-8FC7-2B0A06081B6D}" presName="parTx" presStyleLbl="revTx" presStyleIdx="0" presStyleCnt="12">
        <dgm:presLayoutVars>
          <dgm:chMax val="0"/>
          <dgm:chPref val="0"/>
        </dgm:presLayoutVars>
      </dgm:prSet>
      <dgm:spPr/>
    </dgm:pt>
    <dgm:pt modelId="{6021B706-54E9-4C63-AFD9-4E7AD5E11887}" type="pres">
      <dgm:prSet presAssocID="{26D38C5D-74A6-4DFE-8FC7-2B0A06081B6D}" presName="txSpace" presStyleCnt="0"/>
      <dgm:spPr/>
    </dgm:pt>
    <dgm:pt modelId="{E8A7B04D-1FBE-4759-9112-8BF1136E4371}" type="pres">
      <dgm:prSet presAssocID="{26D38C5D-74A6-4DFE-8FC7-2B0A06081B6D}" presName="desTx" presStyleLbl="revTx" presStyleIdx="1" presStyleCnt="12">
        <dgm:presLayoutVars/>
      </dgm:prSet>
      <dgm:spPr/>
    </dgm:pt>
    <dgm:pt modelId="{1272EB7D-11B9-470B-929E-3C80954B0C0D}" type="pres">
      <dgm:prSet presAssocID="{054BA1B3-412D-4E0B-A7BD-F79523729A5A}" presName="sibTrans" presStyleCnt="0"/>
      <dgm:spPr/>
    </dgm:pt>
    <dgm:pt modelId="{F6474FC1-AACA-4A21-875C-83DC2C308E79}" type="pres">
      <dgm:prSet presAssocID="{9E81C55B-E72A-4BC0-8EE1-1618C9575A33}" presName="compNode" presStyleCnt="0"/>
      <dgm:spPr/>
    </dgm:pt>
    <dgm:pt modelId="{5DB5A2EE-4018-451A-BCCF-734901504EFF}" type="pres">
      <dgm:prSet presAssocID="{9E81C55B-E72A-4BC0-8EE1-1618C9575A33}" presName="iconRect" presStyleLbl="node1" presStyleIdx="1" presStyleCnt="6"/>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C46D3E13-CC7B-4248-9378-D2FA73FA0603}" type="pres">
      <dgm:prSet presAssocID="{9E81C55B-E72A-4BC0-8EE1-1618C9575A33}" presName="iconSpace" presStyleCnt="0"/>
      <dgm:spPr/>
    </dgm:pt>
    <dgm:pt modelId="{10CC7DB0-C218-402F-AA5C-18444E875099}" type="pres">
      <dgm:prSet presAssocID="{9E81C55B-E72A-4BC0-8EE1-1618C9575A33}" presName="parTx" presStyleLbl="revTx" presStyleIdx="2" presStyleCnt="12">
        <dgm:presLayoutVars>
          <dgm:chMax val="0"/>
          <dgm:chPref val="0"/>
        </dgm:presLayoutVars>
      </dgm:prSet>
      <dgm:spPr/>
    </dgm:pt>
    <dgm:pt modelId="{A5D37BC5-AFB9-4686-A016-D2757863F143}" type="pres">
      <dgm:prSet presAssocID="{9E81C55B-E72A-4BC0-8EE1-1618C9575A33}" presName="txSpace" presStyleCnt="0"/>
      <dgm:spPr/>
    </dgm:pt>
    <dgm:pt modelId="{F449202B-9A8A-4B61-9BCC-2331273C1737}" type="pres">
      <dgm:prSet presAssocID="{9E81C55B-E72A-4BC0-8EE1-1618C9575A33}" presName="desTx" presStyleLbl="revTx" presStyleIdx="3" presStyleCnt="12" custLinFactX="17186" custLinFactNeighborX="100000" custLinFactNeighborY="-16199">
        <dgm:presLayoutVars/>
      </dgm:prSet>
      <dgm:spPr/>
    </dgm:pt>
    <dgm:pt modelId="{A5590E7C-397D-4C5F-82B4-AE185C9AF7AD}" type="pres">
      <dgm:prSet presAssocID="{AC2A3696-361D-4771-9190-D2F65B3FE727}" presName="sibTrans" presStyleCnt="0"/>
      <dgm:spPr/>
    </dgm:pt>
    <dgm:pt modelId="{1D3F9F23-A4A4-4148-A45D-C7514C181771}" type="pres">
      <dgm:prSet presAssocID="{5CCD8CB4-61D8-44A9-B54B-8DF7312D50F9}" presName="compNode" presStyleCnt="0"/>
      <dgm:spPr/>
    </dgm:pt>
    <dgm:pt modelId="{5E8909E5-68F4-46B3-8E3E-B0945E88FAB4}" type="pres">
      <dgm:prSet presAssocID="{5CCD8CB4-61D8-44A9-B54B-8DF7312D50F9}" presName="iconRect" presStyleLbl="node1" presStyleIdx="2"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Folder"/>
        </a:ext>
      </dgm:extLst>
    </dgm:pt>
    <dgm:pt modelId="{CFB41445-3A11-4611-96BF-FA713B8DF8A3}" type="pres">
      <dgm:prSet presAssocID="{5CCD8CB4-61D8-44A9-B54B-8DF7312D50F9}" presName="iconSpace" presStyleCnt="0"/>
      <dgm:spPr/>
    </dgm:pt>
    <dgm:pt modelId="{39B76633-2C6B-450D-9E46-4915B8002FFC}" type="pres">
      <dgm:prSet presAssocID="{5CCD8CB4-61D8-44A9-B54B-8DF7312D50F9}" presName="parTx" presStyleLbl="revTx" presStyleIdx="4" presStyleCnt="12">
        <dgm:presLayoutVars>
          <dgm:chMax val="0"/>
          <dgm:chPref val="0"/>
        </dgm:presLayoutVars>
      </dgm:prSet>
      <dgm:spPr/>
    </dgm:pt>
    <dgm:pt modelId="{26A746AB-8A10-4CCE-86BB-ECB90B0CD7FD}" type="pres">
      <dgm:prSet presAssocID="{5CCD8CB4-61D8-44A9-B54B-8DF7312D50F9}" presName="txSpace" presStyleCnt="0"/>
      <dgm:spPr/>
    </dgm:pt>
    <dgm:pt modelId="{DF187B57-B294-48DF-AD52-3C1C1352A472}" type="pres">
      <dgm:prSet presAssocID="{5CCD8CB4-61D8-44A9-B54B-8DF7312D50F9}" presName="desTx" presStyleLbl="revTx" presStyleIdx="5" presStyleCnt="12">
        <dgm:presLayoutVars/>
      </dgm:prSet>
      <dgm:spPr/>
    </dgm:pt>
    <dgm:pt modelId="{A58B2190-B6C5-4891-BBF4-8C26208F2E4A}" type="pres">
      <dgm:prSet presAssocID="{3DDB5791-7F17-4FC4-8FB2-94B1ECADBBFA}" presName="sibTrans" presStyleCnt="0"/>
      <dgm:spPr/>
    </dgm:pt>
    <dgm:pt modelId="{9BCE2BA4-05DA-48D4-B465-BECB4E2F410D}" type="pres">
      <dgm:prSet presAssocID="{AB75B5E3-DF0D-4599-9895-6C48AF27A510}" presName="compNode" presStyleCnt="0"/>
      <dgm:spPr/>
    </dgm:pt>
    <dgm:pt modelId="{CD5A7F16-6CD3-477E-A1B1-4A50D7C749E1}" type="pres">
      <dgm:prSet presAssocID="{AB75B5E3-DF0D-4599-9895-6C48AF27A510}" presName="iconRect" presStyleLbl="node1" presStyleIdx="3" presStyleCnt="6"/>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pt>
    <dgm:pt modelId="{2FC92B8E-F27A-4014-9EC5-37071618A13C}" type="pres">
      <dgm:prSet presAssocID="{AB75B5E3-DF0D-4599-9895-6C48AF27A510}" presName="iconSpace" presStyleCnt="0"/>
      <dgm:spPr/>
    </dgm:pt>
    <dgm:pt modelId="{E78D5E93-8519-48DF-AC9B-6B5C1BF43010}" type="pres">
      <dgm:prSet presAssocID="{AB75B5E3-DF0D-4599-9895-6C48AF27A510}" presName="parTx" presStyleLbl="revTx" presStyleIdx="6" presStyleCnt="12">
        <dgm:presLayoutVars>
          <dgm:chMax val="0"/>
          <dgm:chPref val="0"/>
        </dgm:presLayoutVars>
      </dgm:prSet>
      <dgm:spPr/>
    </dgm:pt>
    <dgm:pt modelId="{D748D9E5-DB02-4C27-A9F4-497412129D1B}" type="pres">
      <dgm:prSet presAssocID="{AB75B5E3-DF0D-4599-9895-6C48AF27A510}" presName="txSpace" presStyleCnt="0"/>
      <dgm:spPr/>
    </dgm:pt>
    <dgm:pt modelId="{00228FCF-048C-4677-A062-3149D4F1FF1E}" type="pres">
      <dgm:prSet presAssocID="{AB75B5E3-DF0D-4599-9895-6C48AF27A510}" presName="desTx" presStyleLbl="revTx" presStyleIdx="7" presStyleCnt="12">
        <dgm:presLayoutVars/>
      </dgm:prSet>
      <dgm:spPr/>
    </dgm:pt>
    <dgm:pt modelId="{BE8799AA-212E-4694-9BA7-5EF87E97874F}" type="pres">
      <dgm:prSet presAssocID="{411BA45B-46CA-4139-B2AA-0D2FEDCBA6D7}" presName="sibTrans" presStyleCnt="0"/>
      <dgm:spPr/>
    </dgm:pt>
    <dgm:pt modelId="{6FDD1476-6801-42D5-ABF0-212152ADB252}" type="pres">
      <dgm:prSet presAssocID="{5DBB7CF6-6FEB-4B1C-968D-66BBC6BD41C6}" presName="compNode" presStyleCnt="0"/>
      <dgm:spPr/>
    </dgm:pt>
    <dgm:pt modelId="{D464A253-DC75-4AD2-A601-3A8A37A63279}" type="pres">
      <dgm:prSet presAssocID="{5DBB7CF6-6FEB-4B1C-968D-66BBC6BD41C6}" presName="iconRect" presStyleLbl="node1" presStyleIdx="4" presStyleCnt="6"/>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Medical"/>
        </a:ext>
      </dgm:extLst>
    </dgm:pt>
    <dgm:pt modelId="{1D2F311C-8DE7-436A-8A82-824DA3EA0CA0}" type="pres">
      <dgm:prSet presAssocID="{5DBB7CF6-6FEB-4B1C-968D-66BBC6BD41C6}" presName="iconSpace" presStyleCnt="0"/>
      <dgm:spPr/>
    </dgm:pt>
    <dgm:pt modelId="{C7BBC5F0-923C-44BA-9F5F-88DA11658E10}" type="pres">
      <dgm:prSet presAssocID="{5DBB7CF6-6FEB-4B1C-968D-66BBC6BD41C6}" presName="parTx" presStyleLbl="revTx" presStyleIdx="8" presStyleCnt="12">
        <dgm:presLayoutVars>
          <dgm:chMax val="0"/>
          <dgm:chPref val="0"/>
        </dgm:presLayoutVars>
      </dgm:prSet>
      <dgm:spPr/>
    </dgm:pt>
    <dgm:pt modelId="{1FFACE17-D8C9-41E2-92DD-68EDDAB240D6}" type="pres">
      <dgm:prSet presAssocID="{5DBB7CF6-6FEB-4B1C-968D-66BBC6BD41C6}" presName="txSpace" presStyleCnt="0"/>
      <dgm:spPr/>
    </dgm:pt>
    <dgm:pt modelId="{439339CB-E520-4305-A311-5E06857D1D2A}" type="pres">
      <dgm:prSet presAssocID="{5DBB7CF6-6FEB-4B1C-968D-66BBC6BD41C6}" presName="desTx" presStyleLbl="revTx" presStyleIdx="9" presStyleCnt="12">
        <dgm:presLayoutVars/>
      </dgm:prSet>
      <dgm:spPr/>
    </dgm:pt>
    <dgm:pt modelId="{D99075E1-7BFD-4A63-8AF5-369B1FC67B3A}" type="pres">
      <dgm:prSet presAssocID="{EB4AE5F7-0C46-41C2-A9A3-7388C8C4268E}" presName="sibTrans" presStyleCnt="0"/>
      <dgm:spPr/>
    </dgm:pt>
    <dgm:pt modelId="{0F335237-E60C-4590-8F1D-EE4BA977FBA3}" type="pres">
      <dgm:prSet presAssocID="{EEF6D54F-24DF-40B5-812A-AADE9FD0B652}" presName="compNode" presStyleCnt="0"/>
      <dgm:spPr/>
    </dgm:pt>
    <dgm:pt modelId="{B4841FC5-2B26-455B-8765-6CF24721DA7C}" type="pres">
      <dgm:prSet presAssocID="{EEF6D54F-24DF-40B5-812A-AADE9FD0B652}" presName="iconRect" presStyleLbl="node1" presStyleIdx="5" presStyleCnt="6"/>
      <dgm:spPr>
        <a:blipFill rotWithShape="1">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Doctor"/>
        </a:ext>
      </dgm:extLst>
    </dgm:pt>
    <dgm:pt modelId="{37C53EE1-F31C-4C23-B2DF-16046A915ECA}" type="pres">
      <dgm:prSet presAssocID="{EEF6D54F-24DF-40B5-812A-AADE9FD0B652}" presName="iconSpace" presStyleCnt="0"/>
      <dgm:spPr/>
    </dgm:pt>
    <dgm:pt modelId="{1650FADC-1392-421E-BBA0-67E164DBA7FB}" type="pres">
      <dgm:prSet presAssocID="{EEF6D54F-24DF-40B5-812A-AADE9FD0B652}" presName="parTx" presStyleLbl="revTx" presStyleIdx="10" presStyleCnt="12">
        <dgm:presLayoutVars>
          <dgm:chMax val="0"/>
          <dgm:chPref val="0"/>
        </dgm:presLayoutVars>
      </dgm:prSet>
      <dgm:spPr/>
    </dgm:pt>
    <dgm:pt modelId="{3606CED4-300A-4559-8FB7-DB10942C8764}" type="pres">
      <dgm:prSet presAssocID="{EEF6D54F-24DF-40B5-812A-AADE9FD0B652}" presName="txSpace" presStyleCnt="0"/>
      <dgm:spPr/>
    </dgm:pt>
    <dgm:pt modelId="{920A60A0-F567-490A-9C25-7254D7166982}" type="pres">
      <dgm:prSet presAssocID="{EEF6D54F-24DF-40B5-812A-AADE9FD0B652}" presName="desTx" presStyleLbl="revTx" presStyleIdx="11" presStyleCnt="12">
        <dgm:presLayoutVars/>
      </dgm:prSet>
      <dgm:spPr/>
    </dgm:pt>
  </dgm:ptLst>
  <dgm:cxnLst>
    <dgm:cxn modelId="{EC3CE50A-8961-4BDB-85D6-DC070AB2A2EF}" type="presOf" srcId="{5DBB7CF6-6FEB-4B1C-968D-66BBC6BD41C6}" destId="{C7BBC5F0-923C-44BA-9F5F-88DA11658E10}" srcOrd="0" destOrd="0" presId="urn:microsoft.com/office/officeart/2018/2/layout/IconLabelDescriptionList"/>
    <dgm:cxn modelId="{941B951C-0868-4C6F-8D43-A80CECF9CC92}" srcId="{55BDEDD6-6BD1-4C4C-8E1A-6B51B23661C7}" destId="{5DBB7CF6-6FEB-4B1C-968D-66BBC6BD41C6}" srcOrd="4" destOrd="0" parTransId="{0E45FC2A-EF49-41A2-8635-19870EC5158F}" sibTransId="{EB4AE5F7-0C46-41C2-A9A3-7388C8C4268E}"/>
    <dgm:cxn modelId="{31FF5330-FF89-4C62-B93E-64B110E4228B}" type="presOf" srcId="{0992AEBC-BECE-4E83-BDBA-A30AC2D5DF53}" destId="{F449202B-9A8A-4B61-9BCC-2331273C1737}" srcOrd="0" destOrd="0" presId="urn:microsoft.com/office/officeart/2018/2/layout/IconLabelDescriptionList"/>
    <dgm:cxn modelId="{5434A340-683B-488A-BD86-26644FA21039}" type="presOf" srcId="{9E81C55B-E72A-4BC0-8EE1-1618C9575A33}" destId="{10CC7DB0-C218-402F-AA5C-18444E875099}" srcOrd="0" destOrd="0" presId="urn:microsoft.com/office/officeart/2018/2/layout/IconLabelDescriptionList"/>
    <dgm:cxn modelId="{2AC7145E-3E0D-427E-9567-5C6F05E4224F}" type="presOf" srcId="{26D38C5D-74A6-4DFE-8FC7-2B0A06081B6D}" destId="{5715A2C7-210B-4CD9-AF0C-B4158FACF04F}" srcOrd="0" destOrd="0" presId="urn:microsoft.com/office/officeart/2018/2/layout/IconLabelDescriptionList"/>
    <dgm:cxn modelId="{0E999A61-625F-4729-9C0D-029E832D5F09}" type="presOf" srcId="{5CCD8CB4-61D8-44A9-B54B-8DF7312D50F9}" destId="{39B76633-2C6B-450D-9E46-4915B8002FFC}" srcOrd="0" destOrd="0" presId="urn:microsoft.com/office/officeart/2018/2/layout/IconLabelDescriptionList"/>
    <dgm:cxn modelId="{E0857349-A74B-4B7D-8163-7C8D4E975BAF}" srcId="{55BDEDD6-6BD1-4C4C-8E1A-6B51B23661C7}" destId="{5CCD8CB4-61D8-44A9-B54B-8DF7312D50F9}" srcOrd="2" destOrd="0" parTransId="{15EB6967-46D7-47F6-96A8-4F30BE649073}" sibTransId="{3DDB5791-7F17-4FC4-8FB2-94B1ECADBBFA}"/>
    <dgm:cxn modelId="{CF98539C-67D0-42F1-BE38-0018AE4A6639}" srcId="{55BDEDD6-6BD1-4C4C-8E1A-6B51B23661C7}" destId="{AB75B5E3-DF0D-4599-9895-6C48AF27A510}" srcOrd="3" destOrd="0" parTransId="{9F01945B-04DA-43F5-8695-2853539A55CF}" sibTransId="{411BA45B-46CA-4139-B2AA-0D2FEDCBA6D7}"/>
    <dgm:cxn modelId="{6E6F7AA0-F36C-4829-BD8B-02AE9A2CA933}" srcId="{55BDEDD6-6BD1-4C4C-8E1A-6B51B23661C7}" destId="{26D38C5D-74A6-4DFE-8FC7-2B0A06081B6D}" srcOrd="0" destOrd="0" parTransId="{F26F8B2A-7147-4950-BF71-16D349FB2D41}" sibTransId="{054BA1B3-412D-4E0B-A7BD-F79523729A5A}"/>
    <dgm:cxn modelId="{4795F8BD-7D3E-45DA-A1C6-C9FEC732B72F}" type="presOf" srcId="{AB75B5E3-DF0D-4599-9895-6C48AF27A510}" destId="{E78D5E93-8519-48DF-AC9B-6B5C1BF43010}" srcOrd="0" destOrd="0" presId="urn:microsoft.com/office/officeart/2018/2/layout/IconLabelDescriptionList"/>
    <dgm:cxn modelId="{F05D9BCF-DDED-4E38-B5AB-9BAB6657929A}" srcId="{9E81C55B-E72A-4BC0-8EE1-1618C9575A33}" destId="{0992AEBC-BECE-4E83-BDBA-A30AC2D5DF53}" srcOrd="0" destOrd="0" parTransId="{FE3A6F43-3CEE-4EFF-B9D8-7EB4C2847A9F}" sibTransId="{2F81CFB4-75C2-41A3-9BCD-4FF340B6ABDB}"/>
    <dgm:cxn modelId="{C22F0ED0-D116-4AA9-A762-B37969A4D4E5}" srcId="{55BDEDD6-6BD1-4C4C-8E1A-6B51B23661C7}" destId="{EEF6D54F-24DF-40B5-812A-AADE9FD0B652}" srcOrd="5" destOrd="0" parTransId="{2C56F53F-66FC-49C0-96A9-3E57F3F4BF85}" sibTransId="{55A4C373-0FB6-456E-A085-1ABF1FB64758}"/>
    <dgm:cxn modelId="{1EAB7EF4-E4E0-419E-8C57-C23EA7A50F17}" type="presOf" srcId="{EEF6D54F-24DF-40B5-812A-AADE9FD0B652}" destId="{1650FADC-1392-421E-BBA0-67E164DBA7FB}" srcOrd="0" destOrd="0" presId="urn:microsoft.com/office/officeart/2018/2/layout/IconLabelDescriptionList"/>
    <dgm:cxn modelId="{69828AF8-27F5-4B70-9BED-B2C5320128A0}" type="presOf" srcId="{55BDEDD6-6BD1-4C4C-8E1A-6B51B23661C7}" destId="{16B85CFF-3B3E-4BFE-962A-17D0504AB8BE}" srcOrd="0" destOrd="0" presId="urn:microsoft.com/office/officeart/2018/2/layout/IconLabelDescriptionList"/>
    <dgm:cxn modelId="{B012CAF9-49D4-4F7A-870F-B9FD3AE5A58D}" srcId="{55BDEDD6-6BD1-4C4C-8E1A-6B51B23661C7}" destId="{9E81C55B-E72A-4BC0-8EE1-1618C9575A33}" srcOrd="1" destOrd="0" parTransId="{18C024F6-DD22-4EDC-AD93-F42F66FC42FA}" sibTransId="{AC2A3696-361D-4771-9190-D2F65B3FE727}"/>
    <dgm:cxn modelId="{0A3AD221-8F7F-41F9-B429-1C34A8415E83}" type="presParOf" srcId="{16B85CFF-3B3E-4BFE-962A-17D0504AB8BE}" destId="{334FE37D-263A-4F38-82F3-CA2847B6BB2E}" srcOrd="0" destOrd="0" presId="urn:microsoft.com/office/officeart/2018/2/layout/IconLabelDescriptionList"/>
    <dgm:cxn modelId="{79E1C0A7-1750-48B1-A3EA-FCCC4320BA83}" type="presParOf" srcId="{334FE37D-263A-4F38-82F3-CA2847B6BB2E}" destId="{77671EB7-F394-40D0-8132-CEF0D04CD17C}" srcOrd="0" destOrd="0" presId="urn:microsoft.com/office/officeart/2018/2/layout/IconLabelDescriptionList"/>
    <dgm:cxn modelId="{54E7D0AB-7701-4E0D-8A4C-61EABF1292A1}" type="presParOf" srcId="{334FE37D-263A-4F38-82F3-CA2847B6BB2E}" destId="{902C0705-3267-4985-A82C-3B9B67B61A96}" srcOrd="1" destOrd="0" presId="urn:microsoft.com/office/officeart/2018/2/layout/IconLabelDescriptionList"/>
    <dgm:cxn modelId="{2F304D38-551D-42B0-8B29-AC84969334B0}" type="presParOf" srcId="{334FE37D-263A-4F38-82F3-CA2847B6BB2E}" destId="{5715A2C7-210B-4CD9-AF0C-B4158FACF04F}" srcOrd="2" destOrd="0" presId="urn:microsoft.com/office/officeart/2018/2/layout/IconLabelDescriptionList"/>
    <dgm:cxn modelId="{5D5FD37A-698A-41F9-BF31-72EAE3D8073F}" type="presParOf" srcId="{334FE37D-263A-4F38-82F3-CA2847B6BB2E}" destId="{6021B706-54E9-4C63-AFD9-4E7AD5E11887}" srcOrd="3" destOrd="0" presId="urn:microsoft.com/office/officeart/2018/2/layout/IconLabelDescriptionList"/>
    <dgm:cxn modelId="{7C5B3051-9C0D-47B3-97FC-E84FCCB0F999}" type="presParOf" srcId="{334FE37D-263A-4F38-82F3-CA2847B6BB2E}" destId="{E8A7B04D-1FBE-4759-9112-8BF1136E4371}" srcOrd="4" destOrd="0" presId="urn:microsoft.com/office/officeart/2018/2/layout/IconLabelDescriptionList"/>
    <dgm:cxn modelId="{974189D5-CC6D-4D30-9BB1-FEE501337186}" type="presParOf" srcId="{16B85CFF-3B3E-4BFE-962A-17D0504AB8BE}" destId="{1272EB7D-11B9-470B-929E-3C80954B0C0D}" srcOrd="1" destOrd="0" presId="urn:microsoft.com/office/officeart/2018/2/layout/IconLabelDescriptionList"/>
    <dgm:cxn modelId="{2A90C94A-C532-41EC-8C34-11C85C2F8F69}" type="presParOf" srcId="{16B85CFF-3B3E-4BFE-962A-17D0504AB8BE}" destId="{F6474FC1-AACA-4A21-875C-83DC2C308E79}" srcOrd="2" destOrd="0" presId="urn:microsoft.com/office/officeart/2018/2/layout/IconLabelDescriptionList"/>
    <dgm:cxn modelId="{96944AE6-9AEB-4E61-9C10-46E2A3D1A978}" type="presParOf" srcId="{F6474FC1-AACA-4A21-875C-83DC2C308E79}" destId="{5DB5A2EE-4018-451A-BCCF-734901504EFF}" srcOrd="0" destOrd="0" presId="urn:microsoft.com/office/officeart/2018/2/layout/IconLabelDescriptionList"/>
    <dgm:cxn modelId="{97660487-83DF-4FEB-96A6-32AF37AD320F}" type="presParOf" srcId="{F6474FC1-AACA-4A21-875C-83DC2C308E79}" destId="{C46D3E13-CC7B-4248-9378-D2FA73FA0603}" srcOrd="1" destOrd="0" presId="urn:microsoft.com/office/officeart/2018/2/layout/IconLabelDescriptionList"/>
    <dgm:cxn modelId="{A97EE4B0-D270-4715-BD88-190984D4DAA8}" type="presParOf" srcId="{F6474FC1-AACA-4A21-875C-83DC2C308E79}" destId="{10CC7DB0-C218-402F-AA5C-18444E875099}" srcOrd="2" destOrd="0" presId="urn:microsoft.com/office/officeart/2018/2/layout/IconLabelDescriptionList"/>
    <dgm:cxn modelId="{683A2A83-6174-4BA2-9A46-3E48E93FDED7}" type="presParOf" srcId="{F6474FC1-AACA-4A21-875C-83DC2C308E79}" destId="{A5D37BC5-AFB9-4686-A016-D2757863F143}" srcOrd="3" destOrd="0" presId="urn:microsoft.com/office/officeart/2018/2/layout/IconLabelDescriptionList"/>
    <dgm:cxn modelId="{CFE98441-6B1B-4671-88FF-ED90BD6FEE81}" type="presParOf" srcId="{F6474FC1-AACA-4A21-875C-83DC2C308E79}" destId="{F449202B-9A8A-4B61-9BCC-2331273C1737}" srcOrd="4" destOrd="0" presId="urn:microsoft.com/office/officeart/2018/2/layout/IconLabelDescriptionList"/>
    <dgm:cxn modelId="{CAF11785-5F53-49A4-B0BC-7F703923215A}" type="presParOf" srcId="{16B85CFF-3B3E-4BFE-962A-17D0504AB8BE}" destId="{A5590E7C-397D-4C5F-82B4-AE185C9AF7AD}" srcOrd="3" destOrd="0" presId="urn:microsoft.com/office/officeart/2018/2/layout/IconLabelDescriptionList"/>
    <dgm:cxn modelId="{F1A86D74-AF29-47A6-9946-F9C90E7C2056}" type="presParOf" srcId="{16B85CFF-3B3E-4BFE-962A-17D0504AB8BE}" destId="{1D3F9F23-A4A4-4148-A45D-C7514C181771}" srcOrd="4" destOrd="0" presId="urn:microsoft.com/office/officeart/2018/2/layout/IconLabelDescriptionList"/>
    <dgm:cxn modelId="{761A70DB-EE9D-4192-96CC-8DD6B9891794}" type="presParOf" srcId="{1D3F9F23-A4A4-4148-A45D-C7514C181771}" destId="{5E8909E5-68F4-46B3-8E3E-B0945E88FAB4}" srcOrd="0" destOrd="0" presId="urn:microsoft.com/office/officeart/2018/2/layout/IconLabelDescriptionList"/>
    <dgm:cxn modelId="{2F0B18BE-D91A-49E2-BF1E-00EC9655796C}" type="presParOf" srcId="{1D3F9F23-A4A4-4148-A45D-C7514C181771}" destId="{CFB41445-3A11-4611-96BF-FA713B8DF8A3}" srcOrd="1" destOrd="0" presId="urn:microsoft.com/office/officeart/2018/2/layout/IconLabelDescriptionList"/>
    <dgm:cxn modelId="{F061B231-2C02-4076-9158-D67B7B80AC86}" type="presParOf" srcId="{1D3F9F23-A4A4-4148-A45D-C7514C181771}" destId="{39B76633-2C6B-450D-9E46-4915B8002FFC}" srcOrd="2" destOrd="0" presId="urn:microsoft.com/office/officeart/2018/2/layout/IconLabelDescriptionList"/>
    <dgm:cxn modelId="{67172A3D-09D7-4E0B-9D34-68ED57F27C3F}" type="presParOf" srcId="{1D3F9F23-A4A4-4148-A45D-C7514C181771}" destId="{26A746AB-8A10-4CCE-86BB-ECB90B0CD7FD}" srcOrd="3" destOrd="0" presId="urn:microsoft.com/office/officeart/2018/2/layout/IconLabelDescriptionList"/>
    <dgm:cxn modelId="{E011C6DC-FE23-42F2-8E6E-1BBE13A102EE}" type="presParOf" srcId="{1D3F9F23-A4A4-4148-A45D-C7514C181771}" destId="{DF187B57-B294-48DF-AD52-3C1C1352A472}" srcOrd="4" destOrd="0" presId="urn:microsoft.com/office/officeart/2018/2/layout/IconLabelDescriptionList"/>
    <dgm:cxn modelId="{2C87537B-62D1-4FE5-BFA1-7EA44D160243}" type="presParOf" srcId="{16B85CFF-3B3E-4BFE-962A-17D0504AB8BE}" destId="{A58B2190-B6C5-4891-BBF4-8C26208F2E4A}" srcOrd="5" destOrd="0" presId="urn:microsoft.com/office/officeart/2018/2/layout/IconLabelDescriptionList"/>
    <dgm:cxn modelId="{6224A561-2A3E-4E41-A790-B9F1F352CF78}" type="presParOf" srcId="{16B85CFF-3B3E-4BFE-962A-17D0504AB8BE}" destId="{9BCE2BA4-05DA-48D4-B465-BECB4E2F410D}" srcOrd="6" destOrd="0" presId="urn:microsoft.com/office/officeart/2018/2/layout/IconLabelDescriptionList"/>
    <dgm:cxn modelId="{C15577FC-EA88-41D8-BAF9-10E01EF93F84}" type="presParOf" srcId="{9BCE2BA4-05DA-48D4-B465-BECB4E2F410D}" destId="{CD5A7F16-6CD3-477E-A1B1-4A50D7C749E1}" srcOrd="0" destOrd="0" presId="urn:microsoft.com/office/officeart/2018/2/layout/IconLabelDescriptionList"/>
    <dgm:cxn modelId="{70694653-6B6D-4678-B478-2AD5142527BE}" type="presParOf" srcId="{9BCE2BA4-05DA-48D4-B465-BECB4E2F410D}" destId="{2FC92B8E-F27A-4014-9EC5-37071618A13C}" srcOrd="1" destOrd="0" presId="urn:microsoft.com/office/officeart/2018/2/layout/IconLabelDescriptionList"/>
    <dgm:cxn modelId="{FC52D86E-154F-4FAB-B3F6-6D7D9A6A7078}" type="presParOf" srcId="{9BCE2BA4-05DA-48D4-B465-BECB4E2F410D}" destId="{E78D5E93-8519-48DF-AC9B-6B5C1BF43010}" srcOrd="2" destOrd="0" presId="urn:microsoft.com/office/officeart/2018/2/layout/IconLabelDescriptionList"/>
    <dgm:cxn modelId="{99C3126E-7A3D-4113-AA9F-651DB50C1023}" type="presParOf" srcId="{9BCE2BA4-05DA-48D4-B465-BECB4E2F410D}" destId="{D748D9E5-DB02-4C27-A9F4-497412129D1B}" srcOrd="3" destOrd="0" presId="urn:microsoft.com/office/officeart/2018/2/layout/IconLabelDescriptionList"/>
    <dgm:cxn modelId="{B1279606-00CA-4FF0-BC60-6C1831040B89}" type="presParOf" srcId="{9BCE2BA4-05DA-48D4-B465-BECB4E2F410D}" destId="{00228FCF-048C-4677-A062-3149D4F1FF1E}" srcOrd="4" destOrd="0" presId="urn:microsoft.com/office/officeart/2018/2/layout/IconLabelDescriptionList"/>
    <dgm:cxn modelId="{7AC31844-6651-48E5-92B4-6479ABEE09D3}" type="presParOf" srcId="{16B85CFF-3B3E-4BFE-962A-17D0504AB8BE}" destId="{BE8799AA-212E-4694-9BA7-5EF87E97874F}" srcOrd="7" destOrd="0" presId="urn:microsoft.com/office/officeart/2018/2/layout/IconLabelDescriptionList"/>
    <dgm:cxn modelId="{3D6BFD71-B6D0-469E-AED7-09F0C1870593}" type="presParOf" srcId="{16B85CFF-3B3E-4BFE-962A-17D0504AB8BE}" destId="{6FDD1476-6801-42D5-ABF0-212152ADB252}" srcOrd="8" destOrd="0" presId="urn:microsoft.com/office/officeart/2018/2/layout/IconLabelDescriptionList"/>
    <dgm:cxn modelId="{A7D69064-90F5-4753-8AAA-F7CFD80025CB}" type="presParOf" srcId="{6FDD1476-6801-42D5-ABF0-212152ADB252}" destId="{D464A253-DC75-4AD2-A601-3A8A37A63279}" srcOrd="0" destOrd="0" presId="urn:microsoft.com/office/officeart/2018/2/layout/IconLabelDescriptionList"/>
    <dgm:cxn modelId="{AAB8DBB8-7565-4771-AE3F-91C22B752BBC}" type="presParOf" srcId="{6FDD1476-6801-42D5-ABF0-212152ADB252}" destId="{1D2F311C-8DE7-436A-8A82-824DA3EA0CA0}" srcOrd="1" destOrd="0" presId="urn:microsoft.com/office/officeart/2018/2/layout/IconLabelDescriptionList"/>
    <dgm:cxn modelId="{B0998A46-FA84-4B30-8F5B-0FAD83BEF2EF}" type="presParOf" srcId="{6FDD1476-6801-42D5-ABF0-212152ADB252}" destId="{C7BBC5F0-923C-44BA-9F5F-88DA11658E10}" srcOrd="2" destOrd="0" presId="urn:microsoft.com/office/officeart/2018/2/layout/IconLabelDescriptionList"/>
    <dgm:cxn modelId="{2218BE9B-A6B7-4B85-A73E-D74F8EB910F7}" type="presParOf" srcId="{6FDD1476-6801-42D5-ABF0-212152ADB252}" destId="{1FFACE17-D8C9-41E2-92DD-68EDDAB240D6}" srcOrd="3" destOrd="0" presId="urn:microsoft.com/office/officeart/2018/2/layout/IconLabelDescriptionList"/>
    <dgm:cxn modelId="{23DD8C84-D951-4011-92B1-99C090550772}" type="presParOf" srcId="{6FDD1476-6801-42D5-ABF0-212152ADB252}" destId="{439339CB-E520-4305-A311-5E06857D1D2A}" srcOrd="4" destOrd="0" presId="urn:microsoft.com/office/officeart/2018/2/layout/IconLabelDescriptionList"/>
    <dgm:cxn modelId="{52AB995B-9958-4AE5-BB90-142CE9464CC2}" type="presParOf" srcId="{16B85CFF-3B3E-4BFE-962A-17D0504AB8BE}" destId="{D99075E1-7BFD-4A63-8AF5-369B1FC67B3A}" srcOrd="9" destOrd="0" presId="urn:microsoft.com/office/officeart/2018/2/layout/IconLabelDescriptionList"/>
    <dgm:cxn modelId="{4B1C69DE-C94A-4B62-82CA-D4B30F261880}" type="presParOf" srcId="{16B85CFF-3B3E-4BFE-962A-17D0504AB8BE}" destId="{0F335237-E60C-4590-8F1D-EE4BA977FBA3}" srcOrd="10" destOrd="0" presId="urn:microsoft.com/office/officeart/2018/2/layout/IconLabelDescriptionList"/>
    <dgm:cxn modelId="{818BFD41-43C4-457A-AEE1-69E8CE194386}" type="presParOf" srcId="{0F335237-E60C-4590-8F1D-EE4BA977FBA3}" destId="{B4841FC5-2B26-455B-8765-6CF24721DA7C}" srcOrd="0" destOrd="0" presId="urn:microsoft.com/office/officeart/2018/2/layout/IconLabelDescriptionList"/>
    <dgm:cxn modelId="{75911939-B40A-44DD-95BE-AFFD043ADEDE}" type="presParOf" srcId="{0F335237-E60C-4590-8F1D-EE4BA977FBA3}" destId="{37C53EE1-F31C-4C23-B2DF-16046A915ECA}" srcOrd="1" destOrd="0" presId="urn:microsoft.com/office/officeart/2018/2/layout/IconLabelDescriptionList"/>
    <dgm:cxn modelId="{EE96ED50-2E53-4EA7-AE93-C851096CA15B}" type="presParOf" srcId="{0F335237-E60C-4590-8F1D-EE4BA977FBA3}" destId="{1650FADC-1392-421E-BBA0-67E164DBA7FB}" srcOrd="2" destOrd="0" presId="urn:microsoft.com/office/officeart/2018/2/layout/IconLabelDescriptionList"/>
    <dgm:cxn modelId="{605A75CF-8105-4FCC-B26C-D8227A7CA773}" type="presParOf" srcId="{0F335237-E60C-4590-8F1D-EE4BA977FBA3}" destId="{3606CED4-300A-4559-8FB7-DB10942C8764}" srcOrd="3" destOrd="0" presId="urn:microsoft.com/office/officeart/2018/2/layout/IconLabelDescriptionList"/>
    <dgm:cxn modelId="{6A5CE7F6-AA56-4ECB-AD95-E50371CA994A}" type="presParOf" srcId="{0F335237-E60C-4590-8F1D-EE4BA977FBA3}" destId="{920A60A0-F567-490A-9C25-7254D7166982}"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82EF0C-EA55-4BC7-BBBF-3F9E032BACE3}">
      <dsp:nvSpPr>
        <dsp:cNvPr id="0" name=""/>
        <dsp:cNvSpPr/>
      </dsp:nvSpPr>
      <dsp:spPr>
        <a:xfrm>
          <a:off x="0" y="28603"/>
          <a:ext cx="7691437" cy="767520"/>
        </a:xfrm>
        <a:prstGeom prst="roundRect">
          <a:avLst/>
        </a:prstGeom>
        <a:solidFill>
          <a:schemeClr val="accent5">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Medical Staff Credentialing</a:t>
          </a:r>
        </a:p>
      </dsp:txBody>
      <dsp:txXfrm>
        <a:off x="37467" y="66070"/>
        <a:ext cx="7616503" cy="692586"/>
      </dsp:txXfrm>
    </dsp:sp>
    <dsp:sp modelId="{7DA0E34E-3D39-4880-B88B-0F7126AEF1F9}">
      <dsp:nvSpPr>
        <dsp:cNvPr id="0" name=""/>
        <dsp:cNvSpPr/>
      </dsp:nvSpPr>
      <dsp:spPr>
        <a:xfrm>
          <a:off x="0" y="888283"/>
          <a:ext cx="7691437" cy="767520"/>
        </a:xfrm>
        <a:prstGeom prst="roundRect">
          <a:avLst/>
        </a:prstGeom>
        <a:solidFill>
          <a:schemeClr val="accent5">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Payor Credentialing</a:t>
          </a:r>
        </a:p>
      </dsp:txBody>
      <dsp:txXfrm>
        <a:off x="37467" y="925750"/>
        <a:ext cx="7616503" cy="692586"/>
      </dsp:txXfrm>
    </dsp:sp>
    <dsp:sp modelId="{AF83538D-74FD-4F4C-A6E6-A0ED46F9C683}">
      <dsp:nvSpPr>
        <dsp:cNvPr id="0" name=""/>
        <dsp:cNvSpPr/>
      </dsp:nvSpPr>
      <dsp:spPr>
        <a:xfrm>
          <a:off x="0" y="1747964"/>
          <a:ext cx="7691437" cy="767520"/>
        </a:xfrm>
        <a:prstGeom prst="roundRect">
          <a:avLst/>
        </a:prstGeom>
        <a:solidFill>
          <a:schemeClr val="accent5">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Delegated Credentialing</a:t>
          </a:r>
        </a:p>
      </dsp:txBody>
      <dsp:txXfrm>
        <a:off x="37467" y="1785431"/>
        <a:ext cx="7616503" cy="692586"/>
      </dsp:txXfrm>
    </dsp:sp>
    <dsp:sp modelId="{83C2A988-8E1D-4525-938F-BF524E87E2F4}">
      <dsp:nvSpPr>
        <dsp:cNvPr id="0" name=""/>
        <dsp:cNvSpPr/>
      </dsp:nvSpPr>
      <dsp:spPr>
        <a:xfrm>
          <a:off x="0" y="2607644"/>
          <a:ext cx="7691437" cy="767520"/>
        </a:xfrm>
        <a:prstGeom prst="roundRect">
          <a:avLst/>
        </a:prstGeom>
        <a:solidFill>
          <a:schemeClr val="accent5">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Credentialing by Proxy</a:t>
          </a:r>
        </a:p>
      </dsp:txBody>
      <dsp:txXfrm>
        <a:off x="37467" y="2645111"/>
        <a:ext cx="7616503" cy="6925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D5C1D0-5854-49FE-B2E3-B9F6AEC0B13B}">
      <dsp:nvSpPr>
        <dsp:cNvPr id="0" name=""/>
        <dsp:cNvSpPr/>
      </dsp:nvSpPr>
      <dsp:spPr>
        <a:xfrm>
          <a:off x="0" y="4574159"/>
          <a:ext cx="4797363" cy="1000714"/>
        </a:xfrm>
        <a:prstGeom prst="rect">
          <a:avLst/>
        </a:prstGeom>
        <a:solidFill>
          <a:schemeClr val="tx1">
            <a:lumMod val="85000"/>
            <a:lumOff val="1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Completed file is reviewed and categorized as a Cat I or Cat II.</a:t>
          </a:r>
        </a:p>
      </dsp:txBody>
      <dsp:txXfrm>
        <a:off x="0" y="4574159"/>
        <a:ext cx="4797363" cy="540385"/>
      </dsp:txXfrm>
    </dsp:sp>
    <dsp:sp modelId="{05449056-2E39-4C85-94D4-62F72393FC74}">
      <dsp:nvSpPr>
        <dsp:cNvPr id="0" name=""/>
        <dsp:cNvSpPr/>
      </dsp:nvSpPr>
      <dsp:spPr>
        <a:xfrm>
          <a:off x="0" y="5094531"/>
          <a:ext cx="2398681" cy="460328"/>
        </a:xfrm>
        <a:prstGeom prst="rect">
          <a:avLst/>
        </a:prstGeom>
        <a:solidFill>
          <a:srgbClr val="92D050">
            <a:alpha val="90000"/>
          </a:srgb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a:lnSpc>
              <a:spcPct val="90000"/>
            </a:lnSpc>
            <a:spcBef>
              <a:spcPct val="0"/>
            </a:spcBef>
            <a:spcAft>
              <a:spcPct val="35000"/>
            </a:spcAft>
            <a:buNone/>
          </a:pPr>
          <a:r>
            <a:rPr lang="en-US" sz="1500" kern="1200" dirty="0"/>
            <a:t>Cat I – Clean file; no red flags</a:t>
          </a:r>
        </a:p>
      </dsp:txBody>
      <dsp:txXfrm>
        <a:off x="0" y="5094531"/>
        <a:ext cx="2398681" cy="460328"/>
      </dsp:txXfrm>
    </dsp:sp>
    <dsp:sp modelId="{21048B8E-5175-49B4-9969-CBF74A688FD5}">
      <dsp:nvSpPr>
        <dsp:cNvPr id="0" name=""/>
        <dsp:cNvSpPr/>
      </dsp:nvSpPr>
      <dsp:spPr>
        <a:xfrm>
          <a:off x="2398681" y="5094531"/>
          <a:ext cx="2398681" cy="460328"/>
        </a:xfrm>
        <a:prstGeom prst="rect">
          <a:avLst/>
        </a:prstGeom>
        <a:solidFill>
          <a:srgbClr val="FF0000">
            <a:alpha val="90000"/>
          </a:srgbClr>
        </a:solidFill>
        <a:ln w="12700" cap="flat" cmpd="sng" algn="ctr">
          <a:solidFill>
            <a:schemeClr val="accent2">
              <a:tint val="40000"/>
              <a:alpha val="90000"/>
              <a:hueOff val="1634415"/>
              <a:satOff val="17215"/>
              <a:lumOff val="39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a:lnSpc>
              <a:spcPct val="90000"/>
            </a:lnSpc>
            <a:spcBef>
              <a:spcPct val="0"/>
            </a:spcBef>
            <a:spcAft>
              <a:spcPct val="35000"/>
            </a:spcAft>
            <a:buNone/>
          </a:pPr>
          <a:r>
            <a:rPr lang="en-US" sz="1500" kern="1200" dirty="0"/>
            <a:t>Cat II – One or more red flags</a:t>
          </a:r>
        </a:p>
      </dsp:txBody>
      <dsp:txXfrm>
        <a:off x="2398681" y="5094531"/>
        <a:ext cx="2398681" cy="460328"/>
      </dsp:txXfrm>
    </dsp:sp>
    <dsp:sp modelId="{C3F4890E-263B-4E91-A1DE-6CD9F1BC75C4}">
      <dsp:nvSpPr>
        <dsp:cNvPr id="0" name=""/>
        <dsp:cNvSpPr/>
      </dsp:nvSpPr>
      <dsp:spPr>
        <a:xfrm rot="10800000">
          <a:off x="0" y="3050071"/>
          <a:ext cx="4797363" cy="1539098"/>
        </a:xfrm>
        <a:prstGeom prst="upArrowCallout">
          <a:avLst/>
        </a:prstGeom>
        <a:solidFill>
          <a:schemeClr val="tx1">
            <a:lumMod val="65000"/>
            <a:lumOff val="3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Medical Staff Services completes primary source verification of all required file elements. </a:t>
          </a:r>
        </a:p>
      </dsp:txBody>
      <dsp:txXfrm rot="10800000">
        <a:off x="0" y="3050071"/>
        <a:ext cx="4797363" cy="1000060"/>
      </dsp:txXfrm>
    </dsp:sp>
    <dsp:sp modelId="{26E52C52-D3CC-47DC-A119-182730BE843A}">
      <dsp:nvSpPr>
        <dsp:cNvPr id="0" name=""/>
        <dsp:cNvSpPr/>
      </dsp:nvSpPr>
      <dsp:spPr>
        <a:xfrm rot="10800000">
          <a:off x="0" y="1525983"/>
          <a:ext cx="4797363" cy="1539098"/>
        </a:xfrm>
        <a:prstGeom prst="upArrowCallout">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Provider completes packet and returns to Medical Staff Services along with any requested supporting documentation</a:t>
          </a:r>
        </a:p>
      </dsp:txBody>
      <dsp:txXfrm rot="10800000">
        <a:off x="0" y="1525983"/>
        <a:ext cx="4797363" cy="1000060"/>
      </dsp:txXfrm>
    </dsp:sp>
    <dsp:sp modelId="{B9F485BB-E0E2-4BBA-907F-7AE33FF739E4}">
      <dsp:nvSpPr>
        <dsp:cNvPr id="0" name=""/>
        <dsp:cNvSpPr/>
      </dsp:nvSpPr>
      <dsp:spPr>
        <a:xfrm rot="10800000">
          <a:off x="0" y="1895"/>
          <a:ext cx="4797363" cy="1539098"/>
        </a:xfrm>
        <a:prstGeom prst="upArrowCallout">
          <a:avLst/>
        </a:prstGeom>
        <a:solidFill>
          <a:schemeClr val="bg2">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Application packet sent to the provider</a:t>
          </a:r>
        </a:p>
      </dsp:txBody>
      <dsp:txXfrm rot="10800000">
        <a:off x="0" y="1895"/>
        <a:ext cx="4797363" cy="10000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671EB7-F394-40D0-8132-CEF0D04CD17C}">
      <dsp:nvSpPr>
        <dsp:cNvPr id="0" name=""/>
        <dsp:cNvSpPr/>
      </dsp:nvSpPr>
      <dsp:spPr>
        <a:xfrm>
          <a:off x="6069" y="625679"/>
          <a:ext cx="400886" cy="4008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15A2C7-210B-4CD9-AF0C-B4158FACF04F}">
      <dsp:nvSpPr>
        <dsp:cNvPr id="0" name=""/>
        <dsp:cNvSpPr/>
      </dsp:nvSpPr>
      <dsp:spPr>
        <a:xfrm>
          <a:off x="6069" y="1159935"/>
          <a:ext cx="1145390" cy="1574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Credentialing Specialist completes initial checklist and signs-off on file</a:t>
          </a:r>
        </a:p>
      </dsp:txBody>
      <dsp:txXfrm>
        <a:off x="6069" y="1159935"/>
        <a:ext cx="1145390" cy="1574527"/>
      </dsp:txXfrm>
    </dsp:sp>
    <dsp:sp modelId="{E8A7B04D-1FBE-4759-9112-8BF1136E4371}">
      <dsp:nvSpPr>
        <dsp:cNvPr id="0" name=""/>
        <dsp:cNvSpPr/>
      </dsp:nvSpPr>
      <dsp:spPr>
        <a:xfrm>
          <a:off x="6069" y="2796495"/>
          <a:ext cx="1145390" cy="929162"/>
        </a:xfrm>
        <a:prstGeom prst="rect">
          <a:avLst/>
        </a:prstGeom>
        <a:noFill/>
        <a:ln>
          <a:noFill/>
        </a:ln>
        <a:effectLst/>
      </dsp:spPr>
      <dsp:style>
        <a:lnRef idx="0">
          <a:scrgbClr r="0" g="0" b="0"/>
        </a:lnRef>
        <a:fillRef idx="0">
          <a:scrgbClr r="0" g="0" b="0"/>
        </a:fillRef>
        <a:effectRef idx="0">
          <a:scrgbClr r="0" g="0" b="0"/>
        </a:effectRef>
        <a:fontRef idx="minor"/>
      </dsp:style>
    </dsp:sp>
    <dsp:sp modelId="{5DB5A2EE-4018-451A-BCCF-734901504EFF}">
      <dsp:nvSpPr>
        <dsp:cNvPr id="0" name=""/>
        <dsp:cNvSpPr/>
      </dsp:nvSpPr>
      <dsp:spPr>
        <a:xfrm>
          <a:off x="1351903" y="625679"/>
          <a:ext cx="400886" cy="40088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CC7DB0-C218-402F-AA5C-18444E875099}">
      <dsp:nvSpPr>
        <dsp:cNvPr id="0" name=""/>
        <dsp:cNvSpPr/>
      </dsp:nvSpPr>
      <dsp:spPr>
        <a:xfrm>
          <a:off x="1351903" y="1159935"/>
          <a:ext cx="1145390" cy="1574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Director, Medical Staff Services completes  second-set-of-eyes review and sign-off on file</a:t>
          </a:r>
        </a:p>
      </dsp:txBody>
      <dsp:txXfrm>
        <a:off x="1351903" y="1159935"/>
        <a:ext cx="1145390" cy="1574527"/>
      </dsp:txXfrm>
    </dsp:sp>
    <dsp:sp modelId="{F449202B-9A8A-4B61-9BCC-2331273C1737}">
      <dsp:nvSpPr>
        <dsp:cNvPr id="0" name=""/>
        <dsp:cNvSpPr/>
      </dsp:nvSpPr>
      <dsp:spPr>
        <a:xfrm>
          <a:off x="2694141" y="2645980"/>
          <a:ext cx="1145390" cy="929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dirty="0"/>
            <a:t>APP reviewer completes file review in Committee Manger and signs-off on file (if applicable)</a:t>
          </a:r>
        </a:p>
      </dsp:txBody>
      <dsp:txXfrm>
        <a:off x="2694141" y="2645980"/>
        <a:ext cx="1145390" cy="929162"/>
      </dsp:txXfrm>
    </dsp:sp>
    <dsp:sp modelId="{5E8909E5-68F4-46B3-8E3E-B0945E88FAB4}">
      <dsp:nvSpPr>
        <dsp:cNvPr id="0" name=""/>
        <dsp:cNvSpPr/>
      </dsp:nvSpPr>
      <dsp:spPr>
        <a:xfrm>
          <a:off x="2697737" y="625679"/>
          <a:ext cx="400886" cy="4008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9B76633-2C6B-450D-9E46-4915B8002FFC}">
      <dsp:nvSpPr>
        <dsp:cNvPr id="0" name=""/>
        <dsp:cNvSpPr/>
      </dsp:nvSpPr>
      <dsp:spPr>
        <a:xfrm>
          <a:off x="2697737" y="1159935"/>
          <a:ext cx="1145390" cy="1574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Department Chair completes file review in Committee Manger and signs-off on file </a:t>
          </a:r>
        </a:p>
      </dsp:txBody>
      <dsp:txXfrm>
        <a:off x="2697737" y="1159935"/>
        <a:ext cx="1145390" cy="1574527"/>
      </dsp:txXfrm>
    </dsp:sp>
    <dsp:sp modelId="{DF187B57-B294-48DF-AD52-3C1C1352A472}">
      <dsp:nvSpPr>
        <dsp:cNvPr id="0" name=""/>
        <dsp:cNvSpPr/>
      </dsp:nvSpPr>
      <dsp:spPr>
        <a:xfrm>
          <a:off x="2697737" y="2796495"/>
          <a:ext cx="1145390" cy="929162"/>
        </a:xfrm>
        <a:prstGeom prst="rect">
          <a:avLst/>
        </a:prstGeom>
        <a:noFill/>
        <a:ln>
          <a:noFill/>
        </a:ln>
        <a:effectLst/>
      </dsp:spPr>
      <dsp:style>
        <a:lnRef idx="0">
          <a:scrgbClr r="0" g="0" b="0"/>
        </a:lnRef>
        <a:fillRef idx="0">
          <a:scrgbClr r="0" g="0" b="0"/>
        </a:fillRef>
        <a:effectRef idx="0">
          <a:scrgbClr r="0" g="0" b="0"/>
        </a:effectRef>
        <a:fontRef idx="minor"/>
      </dsp:style>
    </dsp:sp>
    <dsp:sp modelId="{CD5A7F16-6CD3-477E-A1B1-4A50D7C749E1}">
      <dsp:nvSpPr>
        <dsp:cNvPr id="0" name=""/>
        <dsp:cNvSpPr/>
      </dsp:nvSpPr>
      <dsp:spPr>
        <a:xfrm>
          <a:off x="4043571" y="625679"/>
          <a:ext cx="400886" cy="400886"/>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78D5E93-8519-48DF-AC9B-6B5C1BF43010}">
      <dsp:nvSpPr>
        <dsp:cNvPr id="0" name=""/>
        <dsp:cNvSpPr/>
      </dsp:nvSpPr>
      <dsp:spPr>
        <a:xfrm>
          <a:off x="4043571" y="1159935"/>
          <a:ext cx="1145390" cy="1574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dirty="0"/>
            <a:t>File is reviewed by the Credentials Committee</a:t>
          </a:r>
        </a:p>
      </dsp:txBody>
      <dsp:txXfrm>
        <a:off x="4043571" y="1159935"/>
        <a:ext cx="1145390" cy="1574527"/>
      </dsp:txXfrm>
    </dsp:sp>
    <dsp:sp modelId="{00228FCF-048C-4677-A062-3149D4F1FF1E}">
      <dsp:nvSpPr>
        <dsp:cNvPr id="0" name=""/>
        <dsp:cNvSpPr/>
      </dsp:nvSpPr>
      <dsp:spPr>
        <a:xfrm>
          <a:off x="4043571" y="2796495"/>
          <a:ext cx="1145390" cy="929162"/>
        </a:xfrm>
        <a:prstGeom prst="rect">
          <a:avLst/>
        </a:prstGeom>
        <a:noFill/>
        <a:ln>
          <a:noFill/>
        </a:ln>
        <a:effectLst/>
      </dsp:spPr>
      <dsp:style>
        <a:lnRef idx="0">
          <a:scrgbClr r="0" g="0" b="0"/>
        </a:lnRef>
        <a:fillRef idx="0">
          <a:scrgbClr r="0" g="0" b="0"/>
        </a:fillRef>
        <a:effectRef idx="0">
          <a:scrgbClr r="0" g="0" b="0"/>
        </a:effectRef>
        <a:fontRef idx="minor"/>
      </dsp:style>
    </dsp:sp>
    <dsp:sp modelId="{D464A253-DC75-4AD2-A601-3A8A37A63279}">
      <dsp:nvSpPr>
        <dsp:cNvPr id="0" name=""/>
        <dsp:cNvSpPr/>
      </dsp:nvSpPr>
      <dsp:spPr>
        <a:xfrm>
          <a:off x="5389405" y="625679"/>
          <a:ext cx="400886" cy="400886"/>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7BBC5F0-923C-44BA-9F5F-88DA11658E10}">
      <dsp:nvSpPr>
        <dsp:cNvPr id="0" name=""/>
        <dsp:cNvSpPr/>
      </dsp:nvSpPr>
      <dsp:spPr>
        <a:xfrm>
          <a:off x="5389405" y="1159935"/>
          <a:ext cx="1145390" cy="1574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File is reviewed by the Medical Executive Committee</a:t>
          </a:r>
        </a:p>
      </dsp:txBody>
      <dsp:txXfrm>
        <a:off x="5389405" y="1159935"/>
        <a:ext cx="1145390" cy="1574527"/>
      </dsp:txXfrm>
    </dsp:sp>
    <dsp:sp modelId="{439339CB-E520-4305-A311-5E06857D1D2A}">
      <dsp:nvSpPr>
        <dsp:cNvPr id="0" name=""/>
        <dsp:cNvSpPr/>
      </dsp:nvSpPr>
      <dsp:spPr>
        <a:xfrm>
          <a:off x="5389405" y="2796495"/>
          <a:ext cx="1145390" cy="929162"/>
        </a:xfrm>
        <a:prstGeom prst="rect">
          <a:avLst/>
        </a:prstGeom>
        <a:noFill/>
        <a:ln>
          <a:noFill/>
        </a:ln>
        <a:effectLst/>
      </dsp:spPr>
      <dsp:style>
        <a:lnRef idx="0">
          <a:scrgbClr r="0" g="0" b="0"/>
        </a:lnRef>
        <a:fillRef idx="0">
          <a:scrgbClr r="0" g="0" b="0"/>
        </a:fillRef>
        <a:effectRef idx="0">
          <a:scrgbClr r="0" g="0" b="0"/>
        </a:effectRef>
        <a:fontRef idx="minor"/>
      </dsp:style>
    </dsp:sp>
    <dsp:sp modelId="{B4841FC5-2B26-455B-8765-6CF24721DA7C}">
      <dsp:nvSpPr>
        <dsp:cNvPr id="0" name=""/>
        <dsp:cNvSpPr/>
      </dsp:nvSpPr>
      <dsp:spPr>
        <a:xfrm>
          <a:off x="6735239" y="625679"/>
          <a:ext cx="400886" cy="400886"/>
        </a:xfrm>
        <a:prstGeom prst="rect">
          <a:avLst/>
        </a:prstGeom>
        <a:blipFill rotWithShape="1">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50FADC-1392-421E-BBA0-67E164DBA7FB}">
      <dsp:nvSpPr>
        <dsp:cNvPr id="0" name=""/>
        <dsp:cNvSpPr/>
      </dsp:nvSpPr>
      <dsp:spPr>
        <a:xfrm>
          <a:off x="6735239" y="1159935"/>
          <a:ext cx="1145390" cy="1574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defRPr b="1"/>
          </a:pPr>
          <a:r>
            <a:rPr lang="en-US" sz="1400" kern="1200"/>
            <a:t>File is reviewed by the Quality &amp; Patient Safety Committee of the Board</a:t>
          </a:r>
        </a:p>
      </dsp:txBody>
      <dsp:txXfrm>
        <a:off x="6735239" y="1159935"/>
        <a:ext cx="1145390" cy="1574527"/>
      </dsp:txXfrm>
    </dsp:sp>
    <dsp:sp modelId="{920A60A0-F567-490A-9C25-7254D7166982}">
      <dsp:nvSpPr>
        <dsp:cNvPr id="0" name=""/>
        <dsp:cNvSpPr/>
      </dsp:nvSpPr>
      <dsp:spPr>
        <a:xfrm>
          <a:off x="6735239" y="2796495"/>
          <a:ext cx="1145390" cy="929162"/>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8C19F9-631A-4520-BFC3-0F2AE202E725}" type="datetimeFigureOut">
              <a:rPr lang="en-US" smtClean="0"/>
              <a:t>10/31/2023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17C563-CFC4-44CE-9114-806268CD970F}" type="slidenum">
              <a:rPr lang="en-US" smtClean="0"/>
              <a:t>‹#›</a:t>
            </a:fld>
            <a:endParaRPr lang="en-US"/>
          </a:p>
        </p:txBody>
      </p:sp>
    </p:spTree>
    <p:extLst>
      <p:ext uri="{BB962C8B-B14F-4D97-AF65-F5344CB8AC3E}">
        <p14:creationId xmlns:p14="http://schemas.microsoft.com/office/powerpoint/2010/main" val="25451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17C563-CFC4-44CE-9114-806268CD970F}" type="slidenum">
              <a:rPr lang="en-US" smtClean="0"/>
              <a:t>1</a:t>
            </a:fld>
            <a:endParaRPr lang="en-US"/>
          </a:p>
        </p:txBody>
      </p:sp>
    </p:spTree>
    <p:extLst>
      <p:ext uri="{BB962C8B-B14F-4D97-AF65-F5344CB8AC3E}">
        <p14:creationId xmlns:p14="http://schemas.microsoft.com/office/powerpoint/2010/main" val="22244554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Credentials Committee – 1</a:t>
            </a:r>
            <a:r>
              <a:rPr lang="en-US" baseline="30000" dirty="0"/>
              <a:t>st</a:t>
            </a:r>
            <a:r>
              <a:rPr lang="en-US" dirty="0"/>
              <a:t> Tuesday of every month</a:t>
            </a:r>
          </a:p>
          <a:p>
            <a:r>
              <a:rPr lang="en-US" dirty="0"/>
              <a:t>MEC – 2</a:t>
            </a:r>
            <a:r>
              <a:rPr lang="en-US" baseline="30000" dirty="0"/>
              <a:t>nd</a:t>
            </a:r>
            <a:r>
              <a:rPr lang="en-US" dirty="0"/>
              <a:t> Monday of every month</a:t>
            </a:r>
          </a:p>
          <a:p>
            <a:r>
              <a:rPr lang="en-US" dirty="0"/>
              <a:t>QPSC (subcommittee of Board) – variable, 3</a:t>
            </a:r>
            <a:r>
              <a:rPr lang="en-US" baseline="30000" dirty="0"/>
              <a:t>rd</a:t>
            </a:r>
            <a:r>
              <a:rPr lang="en-US" dirty="0"/>
              <a:t> or 4</a:t>
            </a:r>
            <a:r>
              <a:rPr lang="en-US" baseline="30000" dirty="0"/>
              <a:t>th</a:t>
            </a:r>
            <a:r>
              <a:rPr lang="en-US" dirty="0"/>
              <a:t> week of the month, typically on a Tuesday or Wednesday.</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4855D4-4FA7-458E-BB11-586D85BB10F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27835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NCQA – National Committee for Quality Assurance, URAC – Utilization Review Accreditation Commission</a:t>
            </a:r>
          </a:p>
          <a:p>
            <a:r>
              <a:rPr lang="en-US" dirty="0"/>
              <a:t>3 year timeframe for </a:t>
            </a:r>
            <a:r>
              <a:rPr lang="en-US" dirty="0" err="1"/>
              <a:t>recred</a:t>
            </a:r>
            <a:endParaRPr lang="en-US" dirty="0"/>
          </a:p>
        </p:txBody>
      </p:sp>
      <p:sp>
        <p:nvSpPr>
          <p:cNvPr id="4" name="Slide Number Placeholder 3"/>
          <p:cNvSpPr>
            <a:spLocks noGrp="1"/>
          </p:cNvSpPr>
          <p:nvPr>
            <p:ph type="sldNum" sz="quarter" idx="5"/>
          </p:nvPr>
        </p:nvSpPr>
        <p:spPr/>
        <p:txBody>
          <a:bodyPr/>
          <a:lstStyle/>
          <a:p>
            <a:fld id="{8117C563-CFC4-44CE-9114-806268CD970F}" type="slidenum">
              <a:rPr lang="en-US" smtClean="0"/>
              <a:t>14</a:t>
            </a:fld>
            <a:endParaRPr lang="en-US"/>
          </a:p>
        </p:txBody>
      </p:sp>
    </p:spTree>
    <p:extLst>
      <p:ext uri="{BB962C8B-B14F-4D97-AF65-F5344CB8AC3E}">
        <p14:creationId xmlns:p14="http://schemas.microsoft.com/office/powerpoint/2010/main" val="27735943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Credentialing by proxy guidebook. </a:t>
            </a:r>
          </a:p>
          <a:p>
            <a:endParaRPr lang="en-US" dirty="0"/>
          </a:p>
          <a:p>
            <a:r>
              <a:rPr lang="en-US" dirty="0"/>
              <a:t>Originating site – location of the patient. TJC says physicians or licensed practitioners who are responsible for the care, treatment, and services of the patient via telemedicine link are subject to the credentialing and privileging processes of the originating site.</a:t>
            </a:r>
          </a:p>
          <a:p>
            <a:r>
              <a:rPr lang="en-US" dirty="0"/>
              <a:t>Distant site – location of the provider</a:t>
            </a:r>
          </a:p>
          <a:p>
            <a:endParaRPr lang="en-US" dirty="0"/>
          </a:p>
          <a:p>
            <a:r>
              <a:rPr lang="en-US" dirty="0"/>
              <a:t>The Medical Staffs at both the originating and distant sites recommend the clinical services to be provided by LIPs through a telemedical link at their respective sites.</a:t>
            </a:r>
          </a:p>
          <a:p>
            <a:endParaRPr lang="en-US" dirty="0"/>
          </a:p>
          <a:p>
            <a:r>
              <a:rPr lang="en-US" b="0" i="0" dirty="0">
                <a:solidFill>
                  <a:srgbClr val="333333"/>
                </a:solidFill>
                <a:effectLst/>
                <a:latin typeface="Segoe UI" panose="020B0502040204020203" pitchFamily="34" charset="0"/>
              </a:rPr>
              <a:t>This approach does the following:</a:t>
            </a:r>
            <a:br>
              <a:rPr lang="en-US" dirty="0"/>
            </a:br>
            <a:r>
              <a:rPr lang="en-US" b="0" i="0" dirty="0">
                <a:solidFill>
                  <a:srgbClr val="333333"/>
                </a:solidFill>
                <a:effectLst/>
                <a:latin typeface="Segoe UI" panose="020B0502040204020203" pitchFamily="34" charset="0"/>
              </a:rPr>
              <a:t>- Reduces the credentialing and privileging burden for the originating site, especially where there are large numbers of licensed independent practitioners who might provide telemedicine services</a:t>
            </a:r>
            <a:br>
              <a:rPr lang="en-US" dirty="0"/>
            </a:br>
            <a:r>
              <a:rPr lang="en-US" b="0" i="0" dirty="0">
                <a:solidFill>
                  <a:srgbClr val="333333"/>
                </a:solidFill>
                <a:effectLst/>
                <a:latin typeface="Segoe UI" panose="020B0502040204020203" pitchFamily="34" charset="0"/>
              </a:rPr>
              <a:t>- Recognizes that the distant site has more relevant information upon which to base its privileging decisions</a:t>
            </a:r>
            <a:br>
              <a:rPr lang="en-US" dirty="0"/>
            </a:br>
            <a:r>
              <a:rPr lang="en-US" b="0" i="0" dirty="0">
                <a:solidFill>
                  <a:srgbClr val="333333"/>
                </a:solidFill>
                <a:effectLst/>
                <a:latin typeface="Segoe UI" panose="020B0502040204020203" pitchFamily="34" charset="0"/>
              </a:rPr>
              <a:t>- Acknowledges that the originating site may have little experience in privileging in certain specialties</a:t>
            </a:r>
            <a:endParaRPr lang="en-US" dirty="0"/>
          </a:p>
        </p:txBody>
      </p:sp>
      <p:sp>
        <p:nvSpPr>
          <p:cNvPr id="4" name="Slide Number Placeholder 3"/>
          <p:cNvSpPr>
            <a:spLocks noGrp="1"/>
          </p:cNvSpPr>
          <p:nvPr>
            <p:ph type="sldNum" sz="quarter" idx="5"/>
          </p:nvPr>
        </p:nvSpPr>
        <p:spPr/>
        <p:txBody>
          <a:bodyPr/>
          <a:lstStyle/>
          <a:p>
            <a:fld id="{8117C563-CFC4-44CE-9114-806268CD970F}" type="slidenum">
              <a:rPr lang="en-US" smtClean="0"/>
              <a:t>16</a:t>
            </a:fld>
            <a:endParaRPr lang="en-US"/>
          </a:p>
        </p:txBody>
      </p:sp>
    </p:spTree>
    <p:extLst>
      <p:ext uri="{BB962C8B-B14F-4D97-AF65-F5344CB8AC3E}">
        <p14:creationId xmlns:p14="http://schemas.microsoft.com/office/powerpoint/2010/main" val="14685603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FPPE - Focused Professional Practice Evaluation</a:t>
            </a:r>
          </a:p>
          <a:p>
            <a:endParaRPr lang="en-US" dirty="0"/>
          </a:p>
          <a:p>
            <a:r>
              <a:rPr lang="en-US" dirty="0"/>
              <a:t>Temp </a:t>
            </a:r>
            <a:r>
              <a:rPr lang="en-US" dirty="0" err="1"/>
              <a:t>Priv</a:t>
            </a:r>
            <a:r>
              <a:rPr lang="en-US" dirty="0"/>
              <a:t> - </a:t>
            </a:r>
            <a:r>
              <a:rPr lang="en-US" b="0" i="0" dirty="0">
                <a:solidFill>
                  <a:srgbClr val="333333"/>
                </a:solidFill>
                <a:effectLst/>
                <a:latin typeface="Segoe UI" panose="020B0502040204020203" pitchFamily="34" charset="0"/>
              </a:rPr>
              <a:t>There are two circumstances in which temporary privileges may be granted. Each circumstance has different criteria for granting privileges. The circumstances for which the granting of temporary privileges is acceptable are: - To fulfill an important patient care, treatment, and service need - When an applicant for new privileges with a complete application that raises no concerns is awaiting review and approval by the medical staff executive committee and the governing body Note: “Applicant for new privileges” includes an individual applying for clinical privileges at the hospital for the first time; an individual currently holding clinical privileges who is requesting one or more additional privileges; and an individual who is in the reappointment/</a:t>
            </a:r>
            <a:r>
              <a:rPr lang="en-US" b="0" i="0" dirty="0" err="1">
                <a:solidFill>
                  <a:srgbClr val="333333"/>
                </a:solidFill>
                <a:effectLst/>
                <a:latin typeface="Segoe UI" panose="020B0502040204020203" pitchFamily="34" charset="0"/>
              </a:rPr>
              <a:t>reprivileging</a:t>
            </a:r>
            <a:r>
              <a:rPr lang="en-US" b="0" i="0" dirty="0">
                <a:solidFill>
                  <a:srgbClr val="333333"/>
                </a:solidFill>
                <a:effectLst/>
                <a:latin typeface="Segoe UI" panose="020B0502040204020203" pitchFamily="34" charset="0"/>
              </a:rPr>
              <a:t> process and is requesting one or more additional privileges. </a:t>
            </a:r>
          </a:p>
          <a:p>
            <a:endParaRPr lang="en-US" b="0" i="0" dirty="0">
              <a:solidFill>
                <a:srgbClr val="333333"/>
              </a:solidFill>
              <a:effectLst/>
              <a:latin typeface="Segoe UI" panose="020B0502040204020203" pitchFamily="34" charset="0"/>
            </a:endParaRPr>
          </a:p>
          <a:p>
            <a:r>
              <a:rPr lang="en-US" b="0" i="0" dirty="0">
                <a:solidFill>
                  <a:srgbClr val="333333"/>
                </a:solidFill>
                <a:effectLst/>
                <a:latin typeface="Segoe UI" panose="020B0502040204020203" pitchFamily="34" charset="0"/>
              </a:rPr>
              <a:t>Emergency Privileges: Medical staff bylaws or other documents may stipulate that, in an emergency, any medical staff member with clinical privileges is permitted to provide any type of patient care, treatment, and services necessary as a life-saving measure or to prevent serious harm—regardless of their medical staff status or clinical privileges—provided that the care, treatment, and services provided are within the scope of the individual’s license.</a:t>
            </a:r>
          </a:p>
          <a:p>
            <a:endParaRPr lang="en-US" b="0" i="0" dirty="0">
              <a:solidFill>
                <a:srgbClr val="333333"/>
              </a:solidFill>
              <a:effectLst/>
              <a:latin typeface="Segoe UI" panose="020B0502040204020203" pitchFamily="34" charset="0"/>
            </a:endParaRPr>
          </a:p>
          <a:p>
            <a:r>
              <a:rPr lang="en-US" b="0" i="0" dirty="0">
                <a:solidFill>
                  <a:srgbClr val="333333"/>
                </a:solidFill>
                <a:effectLst/>
                <a:latin typeface="Segoe UI" panose="020B0502040204020203" pitchFamily="34" charset="0"/>
              </a:rPr>
              <a:t>Disaster Privileges:  may be granted to a volunteer licensed physician or advanced practice provider by the hospital president or designee or the medical staff president or designee when the hospital’s emergency management plan has been activated and the hospital is unable to handle immediate patient needs. At minimum, the organization must obtain a valid, government-issued photo ID (drivers license or passport) and at least one of the following:  Current name badge from healthcare organization that identifies professional designation, confirmation from another provider on staff with firsthand knowledge of volunteer’s ability to practice, current license to practice (PSV of licensure must occur as soon as the disaster is under control, or within 72 ours from the time the volunteer provider presents themselves to the hospital; whichever comes first, </a:t>
            </a:r>
            <a:endParaRPr lang="en-US" dirty="0"/>
          </a:p>
        </p:txBody>
      </p:sp>
      <p:sp>
        <p:nvSpPr>
          <p:cNvPr id="4" name="Slide Number Placeholder 3"/>
          <p:cNvSpPr>
            <a:spLocks noGrp="1"/>
          </p:cNvSpPr>
          <p:nvPr>
            <p:ph type="sldNum" sz="quarter" idx="5"/>
          </p:nvPr>
        </p:nvSpPr>
        <p:spPr/>
        <p:txBody>
          <a:bodyPr/>
          <a:lstStyle/>
          <a:p>
            <a:fld id="{8117C563-CFC4-44CE-9114-806268CD970F}" type="slidenum">
              <a:rPr lang="en-US" smtClean="0"/>
              <a:t>18</a:t>
            </a:fld>
            <a:endParaRPr lang="en-US"/>
          </a:p>
        </p:txBody>
      </p:sp>
    </p:spTree>
    <p:extLst>
      <p:ext uri="{BB962C8B-B14F-4D97-AF65-F5344CB8AC3E}">
        <p14:creationId xmlns:p14="http://schemas.microsoft.com/office/powerpoint/2010/main" val="30957419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Category is separate from privileges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4855D4-4FA7-458E-BB11-586D85BB10F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84915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17C563-CFC4-44CE-9114-806268CD970F}" type="slidenum">
              <a:rPr lang="en-US" smtClean="0"/>
              <a:t>20</a:t>
            </a:fld>
            <a:endParaRPr lang="en-US"/>
          </a:p>
        </p:txBody>
      </p:sp>
    </p:spTree>
    <p:extLst>
      <p:ext uri="{BB962C8B-B14F-4D97-AF65-F5344CB8AC3E}">
        <p14:creationId xmlns:p14="http://schemas.microsoft.com/office/powerpoint/2010/main" val="22724144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US" b="1" u="none" strike="noStrike" dirty="0">
                <a:solidFill>
                  <a:srgbClr val="333333"/>
                </a:solidFill>
                <a:effectLst/>
                <a:latin typeface="Segoe UI" panose="020B0502040204020203" pitchFamily="34" charset="0"/>
              </a:rPr>
            </a:br>
            <a:r>
              <a:rPr lang="en-US" b="1" u="none" strike="noStrike" dirty="0">
                <a:solidFill>
                  <a:srgbClr val="333333"/>
                </a:solidFill>
                <a:effectLst/>
                <a:latin typeface="Segoe UI" panose="020B0502040204020203" pitchFamily="34" charset="0"/>
              </a:rPr>
              <a:t>Introduction to Standard MS.08.01.01</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Focused Professional Practice Evaluation</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Focused professional practice evaluation is a process whereby the organization evaluates the privilege-specific competence of the practitioner who does not have documented evidence of competently performing the requested privilege at the organization. This process may also be used when a question arises regarding a currently privileged practitioner’s ability to provide safe, high quality patient care. Focused professional practice evaluation is a time-limited period during which the organization evaluates and determines the practitioner’s professional performance.</a:t>
            </a:r>
            <a:br>
              <a:rPr lang="en-US" u="none" strike="noStrike" dirty="0">
                <a:solidFill>
                  <a:srgbClr val="333333"/>
                </a:solidFill>
                <a:effectLst/>
                <a:latin typeface="Segoe UI" panose="020B0502040204020203" pitchFamily="34" charset="0"/>
              </a:rPr>
            </a:b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The organized medical staff does the following:</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Evaluates practitioners without current performance documentation at the organization</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Evaluates practitioners in response to concerns regarding the provision of safe, high quality patient care</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Develops criteria for extending the evaluation period</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Communicates to the appropriate parties the evaluation results and recommendations based on results</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Implements changes to improve performance</a:t>
            </a:r>
            <a:br>
              <a:rPr lang="en-US" u="none" strike="noStrike" dirty="0">
                <a:solidFill>
                  <a:srgbClr val="333333"/>
                </a:solidFill>
                <a:effectLst/>
                <a:latin typeface="Segoe UI" panose="020B0502040204020203" pitchFamily="34" charset="0"/>
              </a:rPr>
            </a:br>
            <a:br>
              <a:rPr lang="en-US" u="none" strike="noStrike" dirty="0">
                <a:solidFill>
                  <a:srgbClr val="333333"/>
                </a:solidFill>
                <a:effectLst/>
                <a:latin typeface="Segoe UI" panose="020B0502040204020203" pitchFamily="34" charset="0"/>
              </a:rPr>
            </a:br>
            <a:r>
              <a:rPr lang="en-US" b="1" u="none" strike="noStrike" dirty="0">
                <a:solidFill>
                  <a:srgbClr val="333333"/>
                </a:solidFill>
                <a:effectLst/>
                <a:latin typeface="Segoe UI" panose="020B0502040204020203" pitchFamily="34" charset="0"/>
              </a:rPr>
              <a:t>Rationale for MS.08.01.01</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The focused evaluation process is defined by the organized medical staff. The time period of the evaluation can be extended, and/or a different type of evaluation process assigned. Information for focused professional practice evaluation may include chart review, monitoring clinical practice patterns, simulation, proctoring, external peer review, and discussion with other individuals involved in the care of each patient (for example, consulting physicians, assistants at surgery, nursing or administrative personnel).</a:t>
            </a:r>
            <a:br>
              <a:rPr lang="en-US" u="none" strike="noStrike" dirty="0">
                <a:solidFill>
                  <a:srgbClr val="333333"/>
                </a:solidFill>
                <a:effectLst/>
                <a:latin typeface="Segoe UI" panose="020B0502040204020203" pitchFamily="34" charset="0"/>
              </a:rPr>
            </a:b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Relevant information resulting from the focused evaluation process is integrated into performance improvement activities, consistent with the organization’s policies and procedures that are intended to preserve confidentiality and privilege of information.</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17C563-CFC4-44CE-9114-806268CD970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6565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US" b="1" u="none" strike="noStrike" dirty="0">
                <a:solidFill>
                  <a:srgbClr val="333333"/>
                </a:solidFill>
                <a:effectLst/>
                <a:latin typeface="Segoe UI" panose="020B0502040204020203" pitchFamily="34" charset="0"/>
              </a:rPr>
            </a:br>
            <a:r>
              <a:rPr lang="en-US" b="1" u="none" strike="noStrike" dirty="0">
                <a:solidFill>
                  <a:srgbClr val="333333"/>
                </a:solidFill>
                <a:effectLst/>
                <a:latin typeface="Segoe UI" panose="020B0502040204020203" pitchFamily="34" charset="0"/>
              </a:rPr>
              <a:t>Introduction to Standard MS.08.01.03</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Ongoing Professional Practice Evaluation</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(Maintaining Privileges)</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The ongoing professional practice evaluation allows the organization to identify professional practice trends that impact on quality of care and patient safety. Such identification may require intervention by the organized medical staff. The criteria used in the ongoing professional practice evaluation may include the following:</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Review of operative and other clinical procedure(s) performed and their outcomes</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Pattern of blood and pharmaceutical usage</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Requests for tests and procedures</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Length of stay patterns</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Morbidity and mortality data</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Practitioner’s use of consultants</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Other relevant criteria as determined by the organized medical staff</a:t>
            </a:r>
            <a:br>
              <a:rPr lang="en-US" u="none" strike="noStrike" dirty="0">
                <a:solidFill>
                  <a:srgbClr val="333333"/>
                </a:solidFill>
                <a:effectLst/>
                <a:latin typeface="Segoe UI" panose="020B0502040204020203" pitchFamily="34" charset="0"/>
              </a:rPr>
            </a:b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The information used in the ongoing professional practice evaluation may be acquired through the following:</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Periodic chart review</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Direct observation</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Monitoring of diagnostic and treatment techniques</a:t>
            </a: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 Discussion with other individuals involved in the care of each patient including consulting physicians, assistants at surgery, and nursing and administrative personnel</a:t>
            </a:r>
            <a:br>
              <a:rPr lang="en-US" u="none" strike="noStrike" dirty="0">
                <a:solidFill>
                  <a:srgbClr val="333333"/>
                </a:solidFill>
                <a:effectLst/>
                <a:latin typeface="Segoe UI" panose="020B0502040204020203" pitchFamily="34" charset="0"/>
              </a:rPr>
            </a:b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Relevant information obtained from the ongoing professional practice evaluation is integrated into performance improvement activities. These activities adhere to the organization’s policies or procedures intended to preserve any confidentiality or legal privilege of information established by applicable law.</a:t>
            </a:r>
            <a:br>
              <a:rPr lang="en-US" u="none" strike="noStrike" dirty="0">
                <a:solidFill>
                  <a:srgbClr val="333333"/>
                </a:solidFill>
                <a:effectLst/>
                <a:latin typeface="Segoe UI" panose="020B0502040204020203" pitchFamily="34" charset="0"/>
              </a:rPr>
            </a:b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If there is uncertainty regarding the practitioner’s professional performance, the organized medical staff should follow the course of action defined in the medical staff bylaws for further evaluation of the practitioner.</a:t>
            </a:r>
            <a:br>
              <a:rPr lang="en-US" u="none" strike="noStrike" dirty="0">
                <a:solidFill>
                  <a:srgbClr val="333333"/>
                </a:solidFill>
                <a:effectLst/>
                <a:latin typeface="Segoe UI" panose="020B0502040204020203" pitchFamily="34" charset="0"/>
              </a:rPr>
            </a:b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Note 1: Privileged practitioners have access to the medical staff fair hearing and appeal process should the intervention result in corrective action. (See Standard MS.10.01.01)</a:t>
            </a:r>
            <a:br>
              <a:rPr lang="en-US" u="none" strike="noStrike" dirty="0">
                <a:solidFill>
                  <a:srgbClr val="333333"/>
                </a:solidFill>
                <a:effectLst/>
                <a:latin typeface="Segoe UI" panose="020B0502040204020203" pitchFamily="34" charset="0"/>
              </a:rPr>
            </a:br>
            <a:br>
              <a:rPr lang="en-US" u="none" strike="noStrike" dirty="0">
                <a:solidFill>
                  <a:srgbClr val="333333"/>
                </a:solidFill>
                <a:effectLst/>
                <a:latin typeface="Segoe UI" panose="020B0502040204020203" pitchFamily="34" charset="0"/>
              </a:rPr>
            </a:br>
            <a:r>
              <a:rPr lang="en-US" u="none" strike="noStrike" dirty="0">
                <a:solidFill>
                  <a:srgbClr val="333333"/>
                </a:solidFill>
                <a:effectLst/>
                <a:latin typeface="Segoe UI" panose="020B0502040204020203" pitchFamily="34" charset="0"/>
              </a:rPr>
              <a:t>Note 2: Operative and other clinical procedures Include operative and other invasive and noninvasive procedures that place the patient at risk. The focus is on procedures, and is not meant to include medications that place the patient at risk.</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17C563-CFC4-44CE-9114-806268CD970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7281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Approximately 70 current members throughout the state. </a:t>
            </a:r>
          </a:p>
          <a:p>
            <a:endParaRPr lang="en-US" dirty="0"/>
          </a:p>
        </p:txBody>
      </p:sp>
      <p:sp>
        <p:nvSpPr>
          <p:cNvPr id="4" name="Slide Number Placeholder 3"/>
          <p:cNvSpPr>
            <a:spLocks noGrp="1"/>
          </p:cNvSpPr>
          <p:nvPr>
            <p:ph type="sldNum" sz="quarter" idx="5"/>
          </p:nvPr>
        </p:nvSpPr>
        <p:spPr/>
        <p:txBody>
          <a:bodyPr/>
          <a:lstStyle/>
          <a:p>
            <a:fld id="{8117C563-CFC4-44CE-9114-806268CD970F}" type="slidenum">
              <a:rPr lang="en-US" smtClean="0"/>
              <a:t>2</a:t>
            </a:fld>
            <a:endParaRPr lang="en-US"/>
          </a:p>
        </p:txBody>
      </p:sp>
    </p:spTree>
    <p:extLst>
      <p:ext uri="{BB962C8B-B14F-4D97-AF65-F5344CB8AC3E}">
        <p14:creationId xmlns:p14="http://schemas.microsoft.com/office/powerpoint/2010/main" val="3760668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17C563-CFC4-44CE-9114-806268CD970F}" type="slidenum">
              <a:rPr lang="en-US" smtClean="0"/>
              <a:t>4</a:t>
            </a:fld>
            <a:endParaRPr lang="en-US"/>
          </a:p>
        </p:txBody>
      </p:sp>
    </p:spTree>
    <p:extLst>
      <p:ext uri="{BB962C8B-B14F-4D97-AF65-F5344CB8AC3E}">
        <p14:creationId xmlns:p14="http://schemas.microsoft.com/office/powerpoint/2010/main" val="2164717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33333"/>
                </a:solidFill>
                <a:effectLst/>
                <a:latin typeface="Segoe UI" panose="020B0502040204020203" pitchFamily="34" charset="0"/>
              </a:rPr>
              <a:t>TJC says: The credentialing and privileging process involves a series of activities designed to collect, verify, and evaluate data relevant to a practitioner’s professional performance. These activities serve as the foundation for objective, evidence-based decisions regarding appointment to membership on the medical staff, and recommendations to grant or deny initial and renewed privileges. In the course of the credentialing and privileging process, an overview of each applicant’s licensure, education, training, current competence, and physical ability to discharge patient care responsibilities is established.</a:t>
            </a:r>
            <a:endParaRPr lang="en-US" dirty="0"/>
          </a:p>
        </p:txBody>
      </p:sp>
      <p:sp>
        <p:nvSpPr>
          <p:cNvPr id="4" name="Slide Number Placeholder 3"/>
          <p:cNvSpPr>
            <a:spLocks noGrp="1"/>
          </p:cNvSpPr>
          <p:nvPr>
            <p:ph type="sldNum" sz="quarter" idx="5"/>
          </p:nvPr>
        </p:nvSpPr>
        <p:spPr/>
        <p:txBody>
          <a:bodyPr/>
          <a:lstStyle/>
          <a:p>
            <a:fld id="{8117C563-CFC4-44CE-9114-806268CD970F}" type="slidenum">
              <a:rPr lang="en-US" smtClean="0"/>
              <a:t>5</a:t>
            </a:fld>
            <a:endParaRPr lang="en-US"/>
          </a:p>
        </p:txBody>
      </p:sp>
    </p:spTree>
    <p:extLst>
      <p:ext uri="{BB962C8B-B14F-4D97-AF65-F5344CB8AC3E}">
        <p14:creationId xmlns:p14="http://schemas.microsoft.com/office/powerpoint/2010/main" val="2486663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Checking the credentials of the provider</a:t>
            </a:r>
          </a:p>
        </p:txBody>
      </p:sp>
      <p:sp>
        <p:nvSpPr>
          <p:cNvPr id="4" name="Slide Number Placeholder 3"/>
          <p:cNvSpPr>
            <a:spLocks noGrp="1"/>
          </p:cNvSpPr>
          <p:nvPr>
            <p:ph type="sldNum" sz="quarter" idx="5"/>
          </p:nvPr>
        </p:nvSpPr>
        <p:spPr/>
        <p:txBody>
          <a:bodyPr/>
          <a:lstStyle/>
          <a:p>
            <a:fld id="{8117C563-CFC4-44CE-9114-806268CD970F}" type="slidenum">
              <a:rPr lang="en-US" smtClean="0"/>
              <a:t>6</a:t>
            </a:fld>
            <a:endParaRPr lang="en-US"/>
          </a:p>
        </p:txBody>
      </p:sp>
    </p:spTree>
    <p:extLst>
      <p:ext uri="{BB962C8B-B14F-4D97-AF65-F5344CB8AC3E}">
        <p14:creationId xmlns:p14="http://schemas.microsoft.com/office/powerpoint/2010/main" val="818573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Focus on Medical Staff Credentialing. Brief explanation of others.</a:t>
            </a:r>
          </a:p>
        </p:txBody>
      </p:sp>
      <p:sp>
        <p:nvSpPr>
          <p:cNvPr id="4" name="Slide Number Placeholder 3"/>
          <p:cNvSpPr>
            <a:spLocks noGrp="1"/>
          </p:cNvSpPr>
          <p:nvPr>
            <p:ph type="sldNum" sz="quarter" idx="5"/>
          </p:nvPr>
        </p:nvSpPr>
        <p:spPr/>
        <p:txBody>
          <a:bodyPr/>
          <a:lstStyle/>
          <a:p>
            <a:fld id="{704855D4-4FA7-458E-BB11-586D85BB10F2}" type="slidenum">
              <a:rPr lang="en-US" smtClean="0"/>
              <a:t>7</a:t>
            </a:fld>
            <a:endParaRPr lang="en-US"/>
          </a:p>
        </p:txBody>
      </p:sp>
    </p:spTree>
    <p:extLst>
      <p:ext uri="{BB962C8B-B14F-4D97-AF65-F5344CB8AC3E}">
        <p14:creationId xmlns:p14="http://schemas.microsoft.com/office/powerpoint/2010/main" val="589184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organizations choose to require a pre-application. This is generally a simple form which asks some basic questions to determine if the provider qualifies for membership &amp; privileges at your organization. Intent is to reduce unnecessary work for staff and/or a denial of privileges for the provider. Some organizations also require an interview with the provider prior to sending out the application packet to better understand their practice intentions. Employed vs. Community. CVO stands for Credentials Verification Organization. Credentials – MEC – Board. DNV – Det Norske Veritas accredits acute care and critical access hospitals, as well as providing comprehensive and stroke center certification. HFAP – Healthcare Facilities Accreditation Program – non-profit aimed at assisting healthcare organizations in maintaining high standards of patient care and compliance; deemed status by CMS like TJC, traditionally for osteopathic hospitals but has experienced recent growth beyond this to include over 400 acute care hospitals, critical access hospitals, and laboratories. AAAHC – Accreditation Association for Ambulatory Health Care.</a:t>
            </a:r>
          </a:p>
          <a:p>
            <a:r>
              <a:rPr lang="en-US" dirty="0"/>
              <a:t>Two year timeframe for </a:t>
            </a:r>
            <a:r>
              <a:rPr lang="en-US" dirty="0" err="1"/>
              <a:t>recred</a:t>
            </a:r>
            <a:r>
              <a:rPr lang="en-US" dirty="0"/>
              <a:t>. Soon to be 3-year universally.</a:t>
            </a:r>
          </a:p>
          <a:p>
            <a:r>
              <a:rPr lang="en-US" dirty="0"/>
              <a:t>Cat 1 vs. Cat 2 file</a:t>
            </a:r>
          </a:p>
        </p:txBody>
      </p:sp>
      <p:sp>
        <p:nvSpPr>
          <p:cNvPr id="4" name="Slide Number Placeholder 3"/>
          <p:cNvSpPr>
            <a:spLocks noGrp="1"/>
          </p:cNvSpPr>
          <p:nvPr>
            <p:ph type="sldNum" sz="quarter" idx="5"/>
          </p:nvPr>
        </p:nvSpPr>
        <p:spPr/>
        <p:txBody>
          <a:bodyPr/>
          <a:lstStyle/>
          <a:p>
            <a:fld id="{8117C563-CFC4-44CE-9114-806268CD970F}" type="slidenum">
              <a:rPr lang="en-US" smtClean="0"/>
              <a:t>8</a:t>
            </a:fld>
            <a:endParaRPr lang="en-US"/>
          </a:p>
        </p:txBody>
      </p:sp>
    </p:spTree>
    <p:extLst>
      <p:ext uri="{BB962C8B-B14F-4D97-AF65-F5344CB8AC3E}">
        <p14:creationId xmlns:p14="http://schemas.microsoft.com/office/powerpoint/2010/main" val="861374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4855D4-4FA7-458E-BB11-586D85BB10F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5852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4855D4-4FA7-458E-BB11-586D85BB10F2}" type="slidenum">
              <a:rPr lang="en-US" smtClean="0"/>
              <a:t>10</a:t>
            </a:fld>
            <a:endParaRPr lang="en-US"/>
          </a:p>
        </p:txBody>
      </p:sp>
    </p:spTree>
    <p:extLst>
      <p:ext uri="{BB962C8B-B14F-4D97-AF65-F5344CB8AC3E}">
        <p14:creationId xmlns:p14="http://schemas.microsoft.com/office/powerpoint/2010/main" val="2129211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1744142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E899E564-5496-4C47-A87E-42E8DB988CFB}" type="datetimeFigureOut">
              <a:rPr lang="en-US" smtClean="0"/>
              <a:t>10/31/2023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1964744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21638860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075975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24940455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58993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3469711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25552597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41302341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22238"/>
            <a:ext cx="7772400" cy="1006476"/>
          </a:xfrm>
        </p:spPr>
        <p:txBody>
          <a:bodyPr anchor="b">
            <a:normAutofit/>
          </a:bodyPr>
          <a:lstStyle>
            <a:lvl1pPr algn="ctr">
              <a:defRPr sz="4000"/>
            </a:lvl1pPr>
          </a:lstStyle>
          <a:p>
            <a:r>
              <a:rPr lang="en-US" dirty="0"/>
              <a:t>Click to edit Master title style</a:t>
            </a:r>
          </a:p>
        </p:txBody>
      </p:sp>
      <p:sp>
        <p:nvSpPr>
          <p:cNvPr id="3" name="Subtitle 2"/>
          <p:cNvSpPr>
            <a:spLocks noGrp="1"/>
          </p:cNvSpPr>
          <p:nvPr>
            <p:ph type="subTitle" idx="1"/>
          </p:nvPr>
        </p:nvSpPr>
        <p:spPr>
          <a:xfrm>
            <a:off x="1143000" y="3020789"/>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207390-7B84-1E42-B52C-B1217EA68D67}"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083423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96951"/>
            <a:ext cx="5829300" cy="882615"/>
          </a:xfrm>
        </p:spPr>
        <p:txBody>
          <a:bodyPr/>
          <a:lstStyle/>
          <a:p>
            <a:r>
              <a:rPr lang="en-US"/>
              <a:t>Click to edit Master title style</a:t>
            </a:r>
            <a:endParaRPr lang="en-US" dirty="0"/>
          </a:p>
        </p:txBody>
      </p:sp>
      <p:sp>
        <p:nvSpPr>
          <p:cNvPr id="3" name="Content Placeholder 2"/>
          <p:cNvSpPr>
            <a:spLocks noGrp="1"/>
          </p:cNvSpPr>
          <p:nvPr>
            <p:ph idx="1"/>
          </p:nvPr>
        </p:nvSpPr>
        <p:spPr>
          <a:xfrm>
            <a:off x="628648" y="996288"/>
            <a:ext cx="7324505" cy="43908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207390-7B84-1E42-B52C-B1217EA68D67}"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847375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2993023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64"/>
            <a:ext cx="7886700" cy="1741304"/>
          </a:xfrm>
        </p:spPr>
        <p:txBody>
          <a:bodyPr anchor="b">
            <a:normAutofit/>
          </a:bodyPr>
          <a:lstStyle>
            <a:lvl1pPr>
              <a:defRPr sz="4000"/>
            </a:lvl1pPr>
          </a:lstStyle>
          <a:p>
            <a:r>
              <a:rPr lang="en-US" dirty="0"/>
              <a:t>Click to edit Master title style</a:t>
            </a:r>
          </a:p>
        </p:txBody>
      </p:sp>
      <p:sp>
        <p:nvSpPr>
          <p:cNvPr id="3" name="Text Placeholder 2"/>
          <p:cNvSpPr>
            <a:spLocks noGrp="1"/>
          </p:cNvSpPr>
          <p:nvPr>
            <p:ph type="body" idx="1"/>
          </p:nvPr>
        </p:nvSpPr>
        <p:spPr>
          <a:xfrm>
            <a:off x="623888" y="319305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1207390-7B84-1E42-B52C-B1217EA68D67}"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204805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241007"/>
            <a:ext cx="8139666" cy="89679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272734"/>
            <a:ext cx="3510959"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385708" y="1272734"/>
            <a:ext cx="3489473" cy="4185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207390-7B84-1E42-B52C-B1217EA68D67}"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8091484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49" y="517451"/>
            <a:ext cx="8004987" cy="92857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207390-7B84-1E42-B52C-B1217EA68D67}" type="datetimeFigureOut">
              <a:rPr lang="en-US" smtClean="0"/>
              <a:t>10/31/2023</a:t>
            </a:fld>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956593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207390-7B84-1E42-B52C-B1217EA68D67}" type="datetimeFigureOut">
              <a:rPr lang="en-US" smtClean="0"/>
              <a:t>10/31/2023</a:t>
            </a:fld>
            <a:endParaRPr lang="en-US"/>
          </a:p>
        </p:txBody>
      </p:sp>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7976328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0" y="333155"/>
            <a:ext cx="8188095" cy="676053"/>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628648" y="1339705"/>
            <a:ext cx="7225268" cy="41332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8649" y="1009208"/>
            <a:ext cx="8189286" cy="33049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207390-7B84-1E42-B52C-B1217EA68D67}"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7816178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0" y="361509"/>
            <a:ext cx="8209360" cy="739849"/>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8648" y="1481472"/>
            <a:ext cx="6899203" cy="423570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8649" y="1101358"/>
            <a:ext cx="8210551" cy="29505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207390-7B84-1E42-B52C-B1217EA68D67}"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6788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99E564-5496-4C47-A87E-42E8DB988CFB}"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1209046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99E564-5496-4C47-A87E-42E8DB988CFB}"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4146461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99E564-5496-4C47-A87E-42E8DB988CFB}" type="datetimeFigureOut">
              <a:rPr lang="en-US" smtClean="0"/>
              <a:t>10/31/2023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3190511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99E564-5496-4C47-A87E-42E8DB988CFB}" type="datetimeFigureOut">
              <a:rPr lang="en-US" smtClean="0"/>
              <a:t>10/31/2023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3321702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9E564-5496-4C47-A87E-42E8DB988CFB}" type="datetimeFigureOut">
              <a:rPr lang="en-US" smtClean="0"/>
              <a:t>10/31/2023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1995918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899E564-5496-4C47-A87E-42E8DB988CFB}"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170450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899E564-5496-4C47-A87E-42E8DB988CFB}" type="datetimeFigureOut">
              <a:rPr lang="en-US" smtClean="0"/>
              <a:t>10/31/2023</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9CBC24B9-5C4C-4D63-A457-55CC844D4754}" type="slidenum">
              <a:rPr lang="en-US" smtClean="0"/>
              <a:t>‹#›</a:t>
            </a:fld>
            <a:endParaRPr lang="en-US"/>
          </a:p>
        </p:txBody>
      </p:sp>
    </p:spTree>
    <p:extLst>
      <p:ext uri="{BB962C8B-B14F-4D97-AF65-F5344CB8AC3E}">
        <p14:creationId xmlns:p14="http://schemas.microsoft.com/office/powerpoint/2010/main" val="454260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5" Type="http://schemas.openxmlformats.org/officeDocument/2006/relationships/slideLayout" Target="../slideLayouts/slideLayout22.xml"/><Relationship Id="rId10" Type="http://schemas.openxmlformats.org/officeDocument/2006/relationships/image" Target="../media/image1.jpg"/><Relationship Id="rId4" Type="http://schemas.openxmlformats.org/officeDocument/2006/relationships/slideLayout" Target="../slideLayouts/slideLayout21.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899E564-5496-4C47-A87E-42E8DB988CFB}" type="datetimeFigureOut">
              <a:rPr lang="en-US" smtClean="0"/>
              <a:t>10/31/2023</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9CBC24B9-5C4C-4D63-A457-55CC844D4754}" type="slidenum">
              <a:rPr lang="en-US" smtClean="0"/>
              <a:t>‹#›</a:t>
            </a:fld>
            <a:endParaRPr lang="en-US"/>
          </a:p>
        </p:txBody>
      </p:sp>
    </p:spTree>
    <p:extLst>
      <p:ext uri="{BB962C8B-B14F-4D97-AF65-F5344CB8AC3E}">
        <p14:creationId xmlns:p14="http://schemas.microsoft.com/office/powerpoint/2010/main" val="161794705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714A838-008B-DC40-A97D-7CC5DD642693}"/>
              </a:ext>
            </a:extLst>
          </p:cNvPr>
          <p:cNvPicPr>
            <a:picLocks noChangeAspect="1"/>
          </p:cNvPicPr>
          <p:nvPr userDrawn="1"/>
        </p:nvPicPr>
        <p:blipFill>
          <a:blip r:embed="rId10"/>
          <a:stretch>
            <a:fillRect/>
          </a:stretch>
        </p:blipFill>
        <p:spPr>
          <a:xfrm>
            <a:off x="0" y="0"/>
            <a:ext cx="9144000" cy="6858000"/>
          </a:xfrm>
          <a:prstGeom prst="rect">
            <a:avLst/>
          </a:prstGeom>
        </p:spPr>
      </p:pic>
      <p:sp>
        <p:nvSpPr>
          <p:cNvPr id="2" name="Title Placeholder 1"/>
          <p:cNvSpPr>
            <a:spLocks noGrp="1"/>
          </p:cNvSpPr>
          <p:nvPr>
            <p:ph type="title"/>
          </p:nvPr>
        </p:nvSpPr>
        <p:spPr>
          <a:xfrm>
            <a:off x="628649" y="304800"/>
            <a:ext cx="8302699" cy="97110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48" y="1407411"/>
            <a:ext cx="7296151" cy="403645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207390-7B84-1E42-B52C-B1217EA68D67}" type="datetimeFigureOut">
              <a:rPr lang="en-US" smtClean="0"/>
              <a:t>10/31/2023</a:t>
            </a:fld>
            <a:endParaRPr lang="en-US"/>
          </a:p>
        </p:txBody>
      </p:sp>
      <p:sp>
        <p:nvSpPr>
          <p:cNvPr id="5" name="Footer Placeholder 4"/>
          <p:cNvSpPr>
            <a:spLocks noGrp="1"/>
          </p:cNvSpPr>
          <p:nvPr>
            <p:ph type="ftr" sz="quarter" idx="3"/>
          </p:nvPr>
        </p:nvSpPr>
        <p:spPr>
          <a:xfrm>
            <a:off x="3028950" y="6356351"/>
            <a:ext cx="241492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95733369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Lst>
  <p:txStyles>
    <p:titleStyle>
      <a:lvl1pPr algn="l" defTabSz="914400" rtl="0" eaLnBrk="1" latinLnBrk="0" hangingPunct="1">
        <a:lnSpc>
          <a:spcPct val="90000"/>
        </a:lnSpc>
        <a:spcBef>
          <a:spcPct val="0"/>
        </a:spcBef>
        <a:buNone/>
        <a:defRPr sz="3200" b="1" i="0" kern="120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1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11.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3" Type="http://schemas.openxmlformats.org/officeDocument/2006/relationships/hyperlink" Target="Sample%20FPPE%20Chart%20Review%20Form.pdf" TargetMode="External"/><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hyperlink" Target="mailto:sarwatson@childrensnebraska.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1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4609862E-48F9-45AC-8D44-67A0268A7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3" y="2"/>
            <a:ext cx="9144000" cy="6858000"/>
          </a:xfrm>
          <a:prstGeom prst="rect">
            <a:avLst/>
          </a:prstGeom>
          <a:solidFill>
            <a:schemeClr val="bg2">
              <a:alpha val="60000"/>
            </a:schemeClr>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useBgFill="1">
        <p:nvSpPr>
          <p:cNvPr id="23" name="Snip Diagonal Corner Rectangle 6">
            <a:extLst>
              <a:ext uri="{FF2B5EF4-FFF2-40B4-BE49-F238E27FC236}">
                <a16:creationId xmlns:a16="http://schemas.microsoft.com/office/drawing/2014/main" id="{2D5EEA8B-2D86-4D1D-96B3-6B82903037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snip2DiagRect">
            <a:avLst>
              <a:gd name="adj1" fmla="val 0"/>
              <a:gd name="adj2" fmla="val 37605"/>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3" name="Title 1">
            <a:extLst>
              <a:ext uri="{FF2B5EF4-FFF2-40B4-BE49-F238E27FC236}">
                <a16:creationId xmlns:a16="http://schemas.microsoft.com/office/drawing/2014/main" id="{4BAA3A76-7DE3-4132-BFDE-FF0E7CE2DDFC}"/>
              </a:ext>
            </a:extLst>
          </p:cNvPr>
          <p:cNvSpPr>
            <a:spLocks noGrp="1"/>
          </p:cNvSpPr>
          <p:nvPr>
            <p:ph type="ctrTitle"/>
          </p:nvPr>
        </p:nvSpPr>
        <p:spPr>
          <a:xfrm>
            <a:off x="1256733" y="685799"/>
            <a:ext cx="6000750" cy="2971801"/>
          </a:xfrm>
        </p:spPr>
        <p:txBody>
          <a:bodyPr>
            <a:normAutofit/>
          </a:bodyPr>
          <a:lstStyle/>
          <a:p>
            <a:r>
              <a:rPr lang="en-US"/>
              <a:t>Sara Watson, MHA, MBA, CPMSM, CPCS</a:t>
            </a:r>
          </a:p>
        </p:txBody>
      </p:sp>
      <p:sp>
        <p:nvSpPr>
          <p:cNvPr id="4" name="Subtitle 3">
            <a:extLst>
              <a:ext uri="{FF2B5EF4-FFF2-40B4-BE49-F238E27FC236}">
                <a16:creationId xmlns:a16="http://schemas.microsoft.com/office/drawing/2014/main" id="{F763CEE5-2673-4528-8470-1736517FC1A6}"/>
              </a:ext>
            </a:extLst>
          </p:cNvPr>
          <p:cNvSpPr>
            <a:spLocks noGrp="1"/>
          </p:cNvSpPr>
          <p:nvPr>
            <p:ph type="subTitle" idx="1"/>
          </p:nvPr>
        </p:nvSpPr>
        <p:spPr>
          <a:xfrm>
            <a:off x="1256733" y="3843867"/>
            <a:ext cx="4800600" cy="1947333"/>
          </a:xfrm>
        </p:spPr>
        <p:txBody>
          <a:bodyPr>
            <a:normAutofit/>
          </a:bodyPr>
          <a:lstStyle/>
          <a:p>
            <a:r>
              <a:rPr lang="en-US" dirty="0"/>
              <a:t>Children’s Nebraska</a:t>
            </a:r>
          </a:p>
          <a:p>
            <a:endParaRPr lang="en-US" dirty="0"/>
          </a:p>
          <a:p>
            <a:r>
              <a:rPr lang="en-US" dirty="0"/>
              <a:t>Nebraska Association </a:t>
            </a:r>
            <a:br>
              <a:rPr lang="en-US" dirty="0"/>
            </a:br>
            <a:r>
              <a:rPr lang="en-US" dirty="0"/>
              <a:t>Medical Staff Services</a:t>
            </a:r>
          </a:p>
        </p:txBody>
      </p:sp>
    </p:spTree>
    <p:extLst>
      <p:ext uri="{BB962C8B-B14F-4D97-AF65-F5344CB8AC3E}">
        <p14:creationId xmlns:p14="http://schemas.microsoft.com/office/powerpoint/2010/main" val="3538458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8" name="Snip Diagonal Corner Rectangle 6">
            <a:extLst>
              <a:ext uri="{FF2B5EF4-FFF2-40B4-BE49-F238E27FC236}">
                <a16:creationId xmlns:a16="http://schemas.microsoft.com/office/drawing/2014/main" id="{AD2D45C7-2E37-44FD-AC77-116CD14B9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rect">
            <a:avLst/>
          </a:prstGeom>
          <a:ln>
            <a:noFill/>
          </a:ln>
        </p:spPr>
        <p:style>
          <a:lnRef idx="2">
            <a:schemeClr val="accent2"/>
          </a:lnRef>
          <a:fillRef idx="1002">
            <a:schemeClr val="dk2"/>
          </a:fillRef>
          <a:effectRef idx="0">
            <a:schemeClr val="accent2"/>
          </a:effectRef>
          <a:fontRef idx="minor">
            <a:schemeClr val="dk1"/>
          </a:fontRef>
        </p:style>
        <p:txBody>
          <a:bodyPr wrap="square" rtlCol="0" anchor="ctr">
            <a:noAutofit/>
          </a:bodyPr>
          <a:lstStyle/>
          <a:p>
            <a:pPr algn="ctr"/>
            <a:endParaRPr lang="en-US"/>
          </a:p>
        </p:txBody>
      </p:sp>
      <p:sp useBgFill="1">
        <p:nvSpPr>
          <p:cNvPr id="10" name="Snip Single Corner Rectangle 17">
            <a:extLst>
              <a:ext uri="{FF2B5EF4-FFF2-40B4-BE49-F238E27FC236}">
                <a16:creationId xmlns:a16="http://schemas.microsoft.com/office/drawing/2014/main" id="{1FF88480-2CF1-4C54-8CE3-2CA9CD9FF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9141618" cy="6857999"/>
          </a:xfrm>
          <a:prstGeom prst="snip1Rect">
            <a:avLst>
              <a:gd name="adj" fmla="val 50000"/>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C5EB2C5-95CB-49F1-9C5D-152AE0AAC353}"/>
              </a:ext>
            </a:extLst>
          </p:cNvPr>
          <p:cNvSpPr>
            <a:spLocks noGrp="1"/>
          </p:cNvSpPr>
          <p:nvPr>
            <p:ph type="title"/>
          </p:nvPr>
        </p:nvSpPr>
        <p:spPr>
          <a:xfrm>
            <a:off x="304800" y="5350931"/>
            <a:ext cx="6400800" cy="1507067"/>
          </a:xfrm>
        </p:spPr>
        <p:txBody>
          <a:bodyPr>
            <a:normAutofit/>
          </a:bodyPr>
          <a:lstStyle/>
          <a:p>
            <a:r>
              <a:rPr lang="en-US" sz="3500" dirty="0">
                <a:solidFill>
                  <a:schemeClr val="tx2"/>
                </a:solidFill>
              </a:rPr>
              <a:t>What Makes a File a Category II?</a:t>
            </a:r>
          </a:p>
        </p:txBody>
      </p:sp>
      <p:sp>
        <p:nvSpPr>
          <p:cNvPr id="3" name="Content Placeholder 2">
            <a:extLst>
              <a:ext uri="{FF2B5EF4-FFF2-40B4-BE49-F238E27FC236}">
                <a16:creationId xmlns:a16="http://schemas.microsoft.com/office/drawing/2014/main" id="{AEE9F728-0519-4CE3-A9E0-538E0BF9E808}"/>
              </a:ext>
            </a:extLst>
          </p:cNvPr>
          <p:cNvSpPr>
            <a:spLocks noGrp="1"/>
          </p:cNvSpPr>
          <p:nvPr>
            <p:ph idx="1"/>
          </p:nvPr>
        </p:nvSpPr>
        <p:spPr>
          <a:xfrm>
            <a:off x="304800" y="122767"/>
            <a:ext cx="8117682" cy="5105400"/>
          </a:xfrm>
        </p:spPr>
        <p:txBody>
          <a:bodyPr>
            <a:normAutofit fontScale="92500" lnSpcReduction="10000"/>
          </a:bodyPr>
          <a:lstStyle/>
          <a:p>
            <a:pPr>
              <a:lnSpc>
                <a:spcPct val="90000"/>
              </a:lnSpc>
              <a:spcBef>
                <a:spcPts val="0"/>
              </a:spcBef>
              <a:defRPr/>
            </a:pPr>
            <a:endParaRPr lang="en-US" sz="1200" dirty="0">
              <a:solidFill>
                <a:schemeClr val="tx1"/>
              </a:solidFill>
            </a:endParaRPr>
          </a:p>
          <a:p>
            <a:pPr>
              <a:lnSpc>
                <a:spcPct val="90000"/>
              </a:lnSpc>
            </a:pPr>
            <a:r>
              <a:rPr lang="en-US" sz="1200" dirty="0">
                <a:solidFill>
                  <a:schemeClr val="tx1"/>
                </a:solidFill>
              </a:rPr>
              <a:t>Peer references and/or prior affiliations indicate potential problems (e.g., difficulty with interpersonal relationships, patient care issues, etc.).</a:t>
            </a:r>
          </a:p>
          <a:p>
            <a:pPr>
              <a:lnSpc>
                <a:spcPct val="90000"/>
              </a:lnSpc>
            </a:pPr>
            <a:r>
              <a:rPr lang="en-US" sz="1200" dirty="0">
                <a:solidFill>
                  <a:schemeClr val="tx1"/>
                </a:solidFill>
              </a:rPr>
              <a:t>There are discrepancies between information the applicant submitted, and information received from other sources that cannot be reconciled.</a:t>
            </a:r>
          </a:p>
          <a:p>
            <a:pPr>
              <a:lnSpc>
                <a:spcPct val="90000"/>
              </a:lnSpc>
            </a:pPr>
            <a:r>
              <a:rPr lang="en-US" sz="1200" dirty="0">
                <a:solidFill>
                  <a:schemeClr val="tx1"/>
                </a:solidFill>
              </a:rPr>
              <a:t>Privileges the applicant requested are outside of the scope of privileges for their specialty.</a:t>
            </a:r>
          </a:p>
          <a:p>
            <a:pPr>
              <a:lnSpc>
                <a:spcPct val="90000"/>
              </a:lnSpc>
            </a:pPr>
            <a:r>
              <a:rPr lang="en-US" sz="1200" dirty="0">
                <a:solidFill>
                  <a:schemeClr val="tx1"/>
                </a:solidFill>
              </a:rPr>
              <a:t>There are gaps in time for which the applicant has not accounted.</a:t>
            </a:r>
          </a:p>
          <a:p>
            <a:pPr>
              <a:lnSpc>
                <a:spcPct val="90000"/>
              </a:lnSpc>
            </a:pPr>
            <a:r>
              <a:rPr lang="en-US" sz="1200" dirty="0">
                <a:solidFill>
                  <a:schemeClr val="tx1"/>
                </a:solidFill>
              </a:rPr>
              <a:t>Disciplinary actions have been taken by a state licensing board or a state or federal regulatory agency, or there has been a criminal conviction of a felony or misdemeanor for any offense related to professional practice, health care related matters, third-party reimbursement, acts of assault, battery, or any manner of violence against another person, use, abuse, or possession of any controlled substance, or operating a motor vehicle while impaired by alcohol or a controlled substance.</a:t>
            </a:r>
          </a:p>
          <a:p>
            <a:pPr>
              <a:lnSpc>
                <a:spcPct val="90000"/>
              </a:lnSpc>
            </a:pPr>
            <a:r>
              <a:rPr lang="en-US" sz="1200" dirty="0">
                <a:solidFill>
                  <a:schemeClr val="tx1"/>
                </a:solidFill>
              </a:rPr>
              <a:t>The applicant has experienced voluntary or involuntary termination of medical staff membership, or voluntary or involuntary limitation, reduction, or loss of clinical privileges at another health care organization.</a:t>
            </a:r>
          </a:p>
          <a:p>
            <a:pPr>
              <a:lnSpc>
                <a:spcPct val="90000"/>
              </a:lnSpc>
            </a:pPr>
            <a:r>
              <a:rPr lang="en-US" sz="1200" dirty="0">
                <a:solidFill>
                  <a:schemeClr val="tx1"/>
                </a:solidFill>
              </a:rPr>
              <a:t>The applicant has experienced removal from a provider panel of a managed care entity for reasons of unprofessional conduct or quality-of-care issues.</a:t>
            </a:r>
          </a:p>
          <a:p>
            <a:pPr>
              <a:lnSpc>
                <a:spcPct val="90000"/>
              </a:lnSpc>
            </a:pPr>
            <a:r>
              <a:rPr lang="en-US" sz="1200" dirty="0">
                <a:solidFill>
                  <a:schemeClr val="tx1"/>
                </a:solidFill>
              </a:rPr>
              <a:t>The applicant has been the subject of malpractice claims/settlements/judgments.</a:t>
            </a:r>
          </a:p>
          <a:p>
            <a:pPr>
              <a:lnSpc>
                <a:spcPct val="90000"/>
              </a:lnSpc>
            </a:pPr>
            <a:r>
              <a:rPr lang="en-US" sz="1200" dirty="0">
                <a:solidFill>
                  <a:schemeClr val="tx1"/>
                </a:solidFill>
              </a:rPr>
              <a:t>The applicant has had multiple healthcare organization affiliations in multiple areas during the past two years without reasonable justification, i.e. working as a locum tenens;</a:t>
            </a:r>
          </a:p>
          <a:p>
            <a:pPr>
              <a:lnSpc>
                <a:spcPct val="90000"/>
              </a:lnSpc>
            </a:pPr>
            <a:r>
              <a:rPr lang="en-US" sz="1200" dirty="0">
                <a:solidFill>
                  <a:schemeClr val="tx1"/>
                </a:solidFill>
              </a:rPr>
              <a:t>The applicant has not met the continuing medical education requirements set forth in the Medical Staff Documents.</a:t>
            </a:r>
          </a:p>
          <a:p>
            <a:pPr marL="0" indent="0">
              <a:lnSpc>
                <a:spcPct val="90000"/>
              </a:lnSpc>
              <a:buNone/>
            </a:pPr>
            <a:endParaRPr lang="en-US" sz="1200" dirty="0">
              <a:solidFill>
                <a:schemeClr val="tx1"/>
              </a:solidFill>
            </a:endParaRPr>
          </a:p>
          <a:p>
            <a:pPr marL="0" indent="0">
              <a:lnSpc>
                <a:spcPct val="90000"/>
              </a:lnSpc>
              <a:buNone/>
            </a:pPr>
            <a:r>
              <a:rPr lang="en-US" sz="1200" dirty="0">
                <a:solidFill>
                  <a:schemeClr val="tx1"/>
                </a:solidFill>
              </a:rPr>
              <a:t>*If the Department Chair's findings are negative or differ from that of the Credentials Committee Chair or </a:t>
            </a:r>
          </a:p>
          <a:p>
            <a:pPr marL="0" indent="0">
              <a:lnSpc>
                <a:spcPct val="90000"/>
              </a:lnSpc>
              <a:buNone/>
            </a:pPr>
            <a:r>
              <a:rPr lang="en-US" sz="1200" dirty="0">
                <a:solidFill>
                  <a:schemeClr val="tx1"/>
                </a:solidFill>
              </a:rPr>
              <a:t>Medical Staff President, the application is automatically classified as Category II and processed accordingly.</a:t>
            </a:r>
          </a:p>
          <a:p>
            <a:pPr>
              <a:lnSpc>
                <a:spcPct val="90000"/>
              </a:lnSpc>
            </a:pPr>
            <a:endParaRPr lang="en-US" sz="700" dirty="0">
              <a:solidFill>
                <a:schemeClr val="tx1"/>
              </a:solidFill>
            </a:endParaRPr>
          </a:p>
        </p:txBody>
      </p:sp>
    </p:spTree>
    <p:extLst>
      <p:ext uri="{BB962C8B-B14F-4D97-AF65-F5344CB8AC3E}">
        <p14:creationId xmlns:p14="http://schemas.microsoft.com/office/powerpoint/2010/main" val="160757262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91" y="1119031"/>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3B102A2-FC1D-4A27-9FFB-9374E6306459}"/>
              </a:ext>
            </a:extLst>
          </p:cNvPr>
          <p:cNvSpPr>
            <a:spLocks noGrp="1"/>
          </p:cNvSpPr>
          <p:nvPr>
            <p:ph type="title"/>
          </p:nvPr>
        </p:nvSpPr>
        <p:spPr>
          <a:xfrm>
            <a:off x="878305" y="1396686"/>
            <a:ext cx="2430380" cy="4064628"/>
          </a:xfrm>
        </p:spPr>
        <p:txBody>
          <a:bodyPr>
            <a:normAutofit/>
          </a:bodyPr>
          <a:lstStyle/>
          <a:p>
            <a:r>
              <a:rPr lang="en-US" sz="2700">
                <a:solidFill>
                  <a:srgbClr val="FFFFFF"/>
                </a:solidFill>
              </a:rPr>
              <a:t>What is Primary Source Verification?</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6512790" y="941148"/>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536" y="4780992"/>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1A02AD1-5F47-4DC2-B9CB-FA3027605085}"/>
              </a:ext>
            </a:extLst>
          </p:cNvPr>
          <p:cNvSpPr>
            <a:spLocks noGrp="1"/>
          </p:cNvSpPr>
          <p:nvPr>
            <p:ph idx="1"/>
          </p:nvPr>
        </p:nvSpPr>
        <p:spPr>
          <a:xfrm>
            <a:off x="4027614" y="1526033"/>
            <a:ext cx="4152298" cy="3935281"/>
          </a:xfrm>
        </p:spPr>
        <p:txBody>
          <a:bodyPr>
            <a:normAutofit fontScale="92500"/>
          </a:bodyPr>
          <a:lstStyle/>
          <a:p>
            <a:pPr marL="0" indent="0">
              <a:buNone/>
            </a:pPr>
            <a:r>
              <a:rPr lang="en-US" sz="2400" dirty="0"/>
              <a:t>The Joint Commission defines primary source verification as:</a:t>
            </a:r>
          </a:p>
          <a:p>
            <a:pPr marL="0" indent="0">
              <a:buNone/>
            </a:pPr>
            <a:r>
              <a:rPr lang="en-US" sz="1800" dirty="0"/>
              <a:t>“Verification of an individual practitioner’s reported qualifications by the original source or an approved agent of that source. Methods for conducting primary source verification of credentials include direct correspondence, documented telephone verification, secure electronic verification from the original qualification source, or reports from credentials verification organizations (CVOs) that meet Joint Commission requirements.”</a:t>
            </a:r>
          </a:p>
        </p:txBody>
      </p:sp>
    </p:spTree>
    <p:extLst>
      <p:ext uri="{BB962C8B-B14F-4D97-AF65-F5344CB8AC3E}">
        <p14:creationId xmlns:p14="http://schemas.microsoft.com/office/powerpoint/2010/main" val="995300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E12BD67-BD38-4509-BDC4-B7A3413644E7}"/>
              </a:ext>
            </a:extLst>
          </p:cNvPr>
          <p:cNvSpPr>
            <a:spLocks noGrp="1"/>
          </p:cNvSpPr>
          <p:nvPr>
            <p:ph type="title"/>
          </p:nvPr>
        </p:nvSpPr>
        <p:spPr>
          <a:xfrm>
            <a:off x="482600" y="321734"/>
            <a:ext cx="8178799" cy="1135737"/>
          </a:xfrm>
        </p:spPr>
        <p:txBody>
          <a:bodyPr>
            <a:normAutofit/>
          </a:bodyPr>
          <a:lstStyle/>
          <a:p>
            <a:pPr algn="ctr"/>
            <a:r>
              <a:rPr lang="en-US" sz="3600" dirty="0"/>
              <a:t>Credentialing File Review </a:t>
            </a:r>
            <a:br>
              <a:rPr lang="en-US" sz="3600" dirty="0"/>
            </a:br>
            <a:r>
              <a:rPr lang="en-US" dirty="0"/>
              <a:t>Six Step Process</a:t>
            </a:r>
          </a:p>
        </p:txBody>
      </p:sp>
      <p:sp>
        <p:nvSpPr>
          <p:cNvPr id="11" name="Rectangle 10">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08801" y="2200695"/>
            <a:ext cx="645368" cy="48402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Isosceles Triangle 12">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00197" y="1502156"/>
            <a:ext cx="2532832" cy="954774"/>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28518" y="5230015"/>
            <a:ext cx="2017580" cy="760545"/>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60240" y="5789405"/>
            <a:ext cx="485578" cy="364184"/>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4A59B7D8-FEC8-468A-BCB1-0C6AD3394419}"/>
              </a:ext>
            </a:extLst>
          </p:cNvPr>
          <p:cNvGraphicFramePr>
            <a:graphicFrameLocks noGrp="1"/>
          </p:cNvGraphicFramePr>
          <p:nvPr>
            <p:ph idx="1"/>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6496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509B08A-C1EC-478C-86AF-60ADE06D9B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3EF13B-5002-4AD5-AB3C-4427405AD1CA}"/>
              </a:ext>
            </a:extLst>
          </p:cNvPr>
          <p:cNvSpPr>
            <a:spLocks noGrp="1"/>
          </p:cNvSpPr>
          <p:nvPr>
            <p:ph type="title"/>
          </p:nvPr>
        </p:nvSpPr>
        <p:spPr>
          <a:xfrm>
            <a:off x="480217" y="685800"/>
            <a:ext cx="3613992" cy="4603749"/>
          </a:xfrm>
        </p:spPr>
        <p:txBody>
          <a:bodyPr>
            <a:normAutofit/>
          </a:bodyPr>
          <a:lstStyle/>
          <a:p>
            <a:pPr algn="r"/>
            <a:r>
              <a:rPr lang="en-US" sz="3500"/>
              <a:t>Credentialing File Items Verified Through the Primary Source</a:t>
            </a:r>
          </a:p>
        </p:txBody>
      </p:sp>
      <p:sp>
        <p:nvSpPr>
          <p:cNvPr id="10" name="Rectangle 9">
            <a:extLst>
              <a:ext uri="{FF2B5EF4-FFF2-40B4-BE49-F238E27FC236}">
                <a16:creationId xmlns:a16="http://schemas.microsoft.com/office/drawing/2014/main" id="{221CC330-4259-4C32-BF8B-5FE13FFABB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09E32D0-B732-41FC-939A-9B143A79B03A}"/>
              </a:ext>
            </a:extLst>
          </p:cNvPr>
          <p:cNvSpPr>
            <a:spLocks noGrp="1"/>
          </p:cNvSpPr>
          <p:nvPr>
            <p:ph idx="1"/>
          </p:nvPr>
        </p:nvSpPr>
        <p:spPr>
          <a:xfrm>
            <a:off x="4969238" y="685800"/>
            <a:ext cx="3694545" cy="5638800"/>
          </a:xfrm>
        </p:spPr>
        <p:txBody>
          <a:bodyPr>
            <a:normAutofit/>
          </a:bodyPr>
          <a:lstStyle/>
          <a:p>
            <a:pPr>
              <a:lnSpc>
                <a:spcPct val="90000"/>
              </a:lnSpc>
            </a:pPr>
            <a:r>
              <a:rPr lang="en-US" sz="1100" dirty="0">
                <a:solidFill>
                  <a:schemeClr val="tx1"/>
                </a:solidFill>
              </a:rPr>
              <a:t>Background Check</a:t>
            </a:r>
          </a:p>
          <a:p>
            <a:pPr>
              <a:lnSpc>
                <a:spcPct val="90000"/>
              </a:lnSpc>
            </a:pPr>
            <a:r>
              <a:rPr lang="en-US" sz="1100" dirty="0">
                <a:solidFill>
                  <a:schemeClr val="tx1"/>
                </a:solidFill>
              </a:rPr>
              <a:t>Board Certification (if applicable)</a:t>
            </a:r>
          </a:p>
          <a:p>
            <a:pPr>
              <a:lnSpc>
                <a:spcPct val="90000"/>
              </a:lnSpc>
            </a:pPr>
            <a:r>
              <a:rPr lang="en-US" sz="1100" dirty="0">
                <a:solidFill>
                  <a:schemeClr val="tx1"/>
                </a:solidFill>
              </a:rPr>
              <a:t>Controlled Substance Registration (if applicable)</a:t>
            </a:r>
          </a:p>
          <a:p>
            <a:pPr>
              <a:lnSpc>
                <a:spcPct val="90000"/>
              </a:lnSpc>
            </a:pPr>
            <a:r>
              <a:rPr lang="en-US" sz="1100" dirty="0">
                <a:solidFill>
                  <a:schemeClr val="tx1"/>
                </a:solidFill>
              </a:rPr>
              <a:t>DEA (if applicable)</a:t>
            </a:r>
          </a:p>
          <a:p>
            <a:pPr>
              <a:lnSpc>
                <a:spcPct val="90000"/>
              </a:lnSpc>
            </a:pPr>
            <a:r>
              <a:rPr lang="en-US" sz="1100" dirty="0">
                <a:solidFill>
                  <a:schemeClr val="tx1"/>
                </a:solidFill>
              </a:rPr>
              <a:t>ECFMG (if applicable)</a:t>
            </a:r>
          </a:p>
          <a:p>
            <a:pPr>
              <a:lnSpc>
                <a:spcPct val="90000"/>
              </a:lnSpc>
            </a:pPr>
            <a:r>
              <a:rPr lang="en-US" sz="1100" dirty="0">
                <a:solidFill>
                  <a:schemeClr val="tx1"/>
                </a:solidFill>
              </a:rPr>
              <a:t>Education/Training</a:t>
            </a:r>
          </a:p>
          <a:p>
            <a:pPr>
              <a:lnSpc>
                <a:spcPct val="90000"/>
              </a:lnSpc>
            </a:pPr>
            <a:r>
              <a:rPr lang="en-US" sz="1100" dirty="0">
                <a:solidFill>
                  <a:schemeClr val="tx1"/>
                </a:solidFill>
              </a:rPr>
              <a:t>License</a:t>
            </a:r>
          </a:p>
          <a:p>
            <a:pPr>
              <a:lnSpc>
                <a:spcPct val="90000"/>
              </a:lnSpc>
            </a:pPr>
            <a:r>
              <a:rPr lang="en-US" sz="1100" dirty="0">
                <a:solidFill>
                  <a:schemeClr val="tx1"/>
                </a:solidFill>
              </a:rPr>
              <a:t>Malpractice Claims History</a:t>
            </a:r>
          </a:p>
          <a:p>
            <a:pPr>
              <a:lnSpc>
                <a:spcPct val="90000"/>
              </a:lnSpc>
            </a:pPr>
            <a:r>
              <a:rPr lang="en-US" sz="1100" dirty="0">
                <a:solidFill>
                  <a:schemeClr val="tx1"/>
                </a:solidFill>
              </a:rPr>
              <a:t>Malpractice Liability Insurance Coverage </a:t>
            </a:r>
          </a:p>
          <a:p>
            <a:pPr>
              <a:lnSpc>
                <a:spcPct val="90000"/>
              </a:lnSpc>
            </a:pPr>
            <a:r>
              <a:rPr lang="en-US" sz="1100" dirty="0">
                <a:solidFill>
                  <a:schemeClr val="tx1"/>
                </a:solidFill>
              </a:rPr>
              <a:t>Medicaid/Medicare Sanctions</a:t>
            </a:r>
          </a:p>
          <a:p>
            <a:pPr>
              <a:lnSpc>
                <a:spcPct val="90000"/>
              </a:lnSpc>
            </a:pPr>
            <a:r>
              <a:rPr lang="en-US" sz="1100" dirty="0">
                <a:solidFill>
                  <a:schemeClr val="tx1"/>
                </a:solidFill>
              </a:rPr>
              <a:t>Nebraska Medicaid ID Number</a:t>
            </a:r>
          </a:p>
          <a:p>
            <a:pPr>
              <a:lnSpc>
                <a:spcPct val="90000"/>
              </a:lnSpc>
            </a:pPr>
            <a:r>
              <a:rPr lang="en-US" sz="1100" dirty="0">
                <a:solidFill>
                  <a:schemeClr val="tx1"/>
                </a:solidFill>
              </a:rPr>
              <a:t>National Practitioner Data Bank (NDPB)</a:t>
            </a:r>
          </a:p>
          <a:p>
            <a:pPr>
              <a:lnSpc>
                <a:spcPct val="90000"/>
              </a:lnSpc>
            </a:pPr>
            <a:r>
              <a:rPr lang="en-US" sz="1100" dirty="0">
                <a:solidFill>
                  <a:schemeClr val="tx1"/>
                </a:solidFill>
              </a:rPr>
              <a:t>National Provider Identification (NPI) Number</a:t>
            </a:r>
          </a:p>
          <a:p>
            <a:pPr>
              <a:lnSpc>
                <a:spcPct val="90000"/>
              </a:lnSpc>
            </a:pPr>
            <a:r>
              <a:rPr lang="en-US" sz="1100" dirty="0">
                <a:solidFill>
                  <a:schemeClr val="tx1"/>
                </a:solidFill>
              </a:rPr>
              <a:t>Office of Inspector General (OIG) Exclusion List</a:t>
            </a:r>
          </a:p>
          <a:p>
            <a:pPr>
              <a:lnSpc>
                <a:spcPct val="90000"/>
              </a:lnSpc>
            </a:pPr>
            <a:r>
              <a:rPr lang="en-US" sz="1100" dirty="0">
                <a:solidFill>
                  <a:schemeClr val="tx1"/>
                </a:solidFill>
              </a:rPr>
              <a:t>Peer References</a:t>
            </a:r>
          </a:p>
          <a:p>
            <a:pPr>
              <a:lnSpc>
                <a:spcPct val="90000"/>
              </a:lnSpc>
            </a:pPr>
            <a:r>
              <a:rPr lang="en-US" sz="1100" dirty="0">
                <a:solidFill>
                  <a:schemeClr val="tx1"/>
                </a:solidFill>
              </a:rPr>
              <a:t>System for Award Management (SAM) Search</a:t>
            </a:r>
          </a:p>
          <a:p>
            <a:pPr>
              <a:lnSpc>
                <a:spcPct val="90000"/>
              </a:lnSpc>
            </a:pPr>
            <a:r>
              <a:rPr lang="en-US" sz="1100" dirty="0">
                <a:solidFill>
                  <a:schemeClr val="tx1"/>
                </a:solidFill>
              </a:rPr>
              <a:t>State Sanctions Search</a:t>
            </a:r>
          </a:p>
          <a:p>
            <a:pPr>
              <a:lnSpc>
                <a:spcPct val="90000"/>
              </a:lnSpc>
            </a:pPr>
            <a:r>
              <a:rPr lang="en-US" sz="1100" dirty="0">
                <a:solidFill>
                  <a:schemeClr val="tx1"/>
                </a:solidFill>
              </a:rPr>
              <a:t>Verification of Hospital Privileges and Affiliations</a:t>
            </a:r>
          </a:p>
          <a:p>
            <a:pPr>
              <a:lnSpc>
                <a:spcPct val="90000"/>
              </a:lnSpc>
            </a:pPr>
            <a:r>
              <a:rPr lang="en-US" sz="1100" dirty="0">
                <a:solidFill>
                  <a:schemeClr val="tx1"/>
                </a:solidFill>
              </a:rPr>
              <a:t>Verification of ID</a:t>
            </a:r>
          </a:p>
          <a:p>
            <a:pPr>
              <a:lnSpc>
                <a:spcPct val="90000"/>
              </a:lnSpc>
            </a:pPr>
            <a:r>
              <a:rPr lang="en-US" sz="1100" dirty="0">
                <a:solidFill>
                  <a:schemeClr val="tx1"/>
                </a:solidFill>
              </a:rPr>
              <a:t>Work History </a:t>
            </a:r>
          </a:p>
          <a:p>
            <a:pPr>
              <a:lnSpc>
                <a:spcPct val="90000"/>
              </a:lnSpc>
            </a:pPr>
            <a:endParaRPr lang="en-US" sz="800" dirty="0">
              <a:solidFill>
                <a:schemeClr val="tx1"/>
              </a:solidFill>
            </a:endParaRPr>
          </a:p>
          <a:p>
            <a:pPr>
              <a:lnSpc>
                <a:spcPct val="90000"/>
              </a:lnSpc>
            </a:pPr>
            <a:endParaRPr lang="en-US" sz="800" dirty="0">
              <a:solidFill>
                <a:schemeClr val="tx1"/>
              </a:solidFill>
            </a:endParaRPr>
          </a:p>
          <a:p>
            <a:pPr>
              <a:lnSpc>
                <a:spcPct val="90000"/>
              </a:lnSpc>
            </a:pPr>
            <a:endParaRPr lang="en-US" sz="800" dirty="0">
              <a:solidFill>
                <a:schemeClr val="tx1"/>
              </a:solidFill>
            </a:endParaRPr>
          </a:p>
        </p:txBody>
      </p:sp>
    </p:spTree>
    <p:extLst>
      <p:ext uri="{BB962C8B-B14F-4D97-AF65-F5344CB8AC3E}">
        <p14:creationId xmlns:p14="http://schemas.microsoft.com/office/powerpoint/2010/main" val="2654853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78992"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38" y="4435646"/>
            <a:ext cx="1064657"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0659" y="0"/>
            <a:ext cx="3493008"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1325CA-C928-4E29-8218-9F2A9A296FEA}"/>
              </a:ext>
            </a:extLst>
          </p:cNvPr>
          <p:cNvSpPr>
            <a:spLocks noGrp="1"/>
          </p:cNvSpPr>
          <p:nvPr>
            <p:ph type="title"/>
          </p:nvPr>
        </p:nvSpPr>
        <p:spPr>
          <a:xfrm>
            <a:off x="1376189" y="685800"/>
            <a:ext cx="2778952" cy="5308599"/>
          </a:xfrm>
        </p:spPr>
        <p:txBody>
          <a:bodyPr>
            <a:normAutofit/>
          </a:bodyPr>
          <a:lstStyle/>
          <a:p>
            <a:r>
              <a:rPr lang="en-US" sz="2600">
                <a:solidFill>
                  <a:srgbClr val="FFFFFF"/>
                </a:solidFill>
              </a:rPr>
              <a:t>Payor Credentialing</a:t>
            </a:r>
          </a:p>
        </p:txBody>
      </p:sp>
      <p:sp>
        <p:nvSpPr>
          <p:cNvPr id="3" name="Content Placeholder 2">
            <a:extLst>
              <a:ext uri="{FF2B5EF4-FFF2-40B4-BE49-F238E27FC236}">
                <a16:creationId xmlns:a16="http://schemas.microsoft.com/office/drawing/2014/main" id="{8700A779-DC27-4DE0-85E5-6774881A63C2}"/>
              </a:ext>
            </a:extLst>
          </p:cNvPr>
          <p:cNvSpPr>
            <a:spLocks noGrp="1"/>
          </p:cNvSpPr>
          <p:nvPr>
            <p:ph idx="1"/>
          </p:nvPr>
        </p:nvSpPr>
        <p:spPr>
          <a:xfrm>
            <a:off x="4887414" y="685800"/>
            <a:ext cx="3565923" cy="5410200"/>
          </a:xfrm>
        </p:spPr>
        <p:txBody>
          <a:bodyPr>
            <a:normAutofit/>
          </a:bodyPr>
          <a:lstStyle/>
          <a:p>
            <a:r>
              <a:rPr lang="en-US" sz="1600">
                <a:solidFill>
                  <a:srgbClr val="FFFFFF"/>
                </a:solidFill>
              </a:rPr>
              <a:t>Enrollment Request</a:t>
            </a:r>
          </a:p>
          <a:p>
            <a:r>
              <a:rPr lang="en-US" sz="1600">
                <a:solidFill>
                  <a:srgbClr val="FFFFFF"/>
                </a:solidFill>
              </a:rPr>
              <a:t>Initial credentialing</a:t>
            </a:r>
          </a:p>
          <a:p>
            <a:r>
              <a:rPr lang="en-US" sz="1600">
                <a:solidFill>
                  <a:srgbClr val="FFFFFF"/>
                </a:solidFill>
              </a:rPr>
              <a:t>Recredentialing</a:t>
            </a:r>
          </a:p>
          <a:p>
            <a:r>
              <a:rPr lang="en-US" sz="1600">
                <a:solidFill>
                  <a:srgbClr val="FFFFFF"/>
                </a:solidFill>
              </a:rPr>
              <a:t>Primary Source Verification</a:t>
            </a:r>
          </a:p>
          <a:p>
            <a:r>
              <a:rPr lang="en-US" sz="1600">
                <a:solidFill>
                  <a:srgbClr val="FFFFFF"/>
                </a:solidFill>
              </a:rPr>
              <a:t>Committee/Governing Body Approval</a:t>
            </a:r>
          </a:p>
          <a:p>
            <a:r>
              <a:rPr lang="en-US" sz="1600">
                <a:solidFill>
                  <a:srgbClr val="FFFFFF"/>
                </a:solidFill>
              </a:rPr>
              <a:t>Audit/Oversight</a:t>
            </a:r>
          </a:p>
          <a:p>
            <a:pPr lvl="1"/>
            <a:r>
              <a:rPr lang="en-US" sz="1600">
                <a:solidFill>
                  <a:srgbClr val="FFFFFF"/>
                </a:solidFill>
              </a:rPr>
              <a:t>NCQA</a:t>
            </a:r>
          </a:p>
          <a:p>
            <a:pPr lvl="1"/>
            <a:r>
              <a:rPr lang="en-US" sz="1600">
                <a:solidFill>
                  <a:srgbClr val="FFFFFF"/>
                </a:solidFill>
              </a:rPr>
              <a:t>URAC</a:t>
            </a:r>
          </a:p>
          <a:p>
            <a:pPr lvl="1"/>
            <a:r>
              <a:rPr lang="en-US" sz="1600">
                <a:solidFill>
                  <a:srgbClr val="FFFFFF"/>
                </a:solidFill>
              </a:rPr>
              <a:t>CMS</a:t>
            </a:r>
          </a:p>
          <a:p>
            <a:pPr lvl="1"/>
            <a:r>
              <a:rPr lang="en-US" sz="1600">
                <a:solidFill>
                  <a:srgbClr val="FFFFFF"/>
                </a:solidFill>
              </a:rPr>
              <a:t>DHHS</a:t>
            </a:r>
          </a:p>
          <a:p>
            <a:pPr marL="0" indent="0">
              <a:buNone/>
            </a:pPr>
            <a:endParaRPr lang="en-US" sz="1600">
              <a:solidFill>
                <a:srgbClr val="FFFFFF"/>
              </a:solidFill>
            </a:endParaRPr>
          </a:p>
        </p:txBody>
      </p:sp>
    </p:spTree>
    <p:extLst>
      <p:ext uri="{BB962C8B-B14F-4D97-AF65-F5344CB8AC3E}">
        <p14:creationId xmlns:p14="http://schemas.microsoft.com/office/powerpoint/2010/main" val="3711470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955E0-47FB-4C97-9F18-CDA85A2601DD}"/>
              </a:ext>
            </a:extLst>
          </p:cNvPr>
          <p:cNvSpPr>
            <a:spLocks noGrp="1"/>
          </p:cNvSpPr>
          <p:nvPr>
            <p:ph type="title"/>
          </p:nvPr>
        </p:nvSpPr>
        <p:spPr>
          <a:xfrm>
            <a:off x="381000" y="304800"/>
            <a:ext cx="6554867" cy="1524000"/>
          </a:xfrm>
        </p:spPr>
        <p:txBody>
          <a:bodyPr/>
          <a:lstStyle/>
          <a:p>
            <a:r>
              <a:rPr lang="en-US" dirty="0"/>
              <a:t>Delegated credentialing</a:t>
            </a:r>
          </a:p>
        </p:txBody>
      </p:sp>
      <p:sp>
        <p:nvSpPr>
          <p:cNvPr id="3" name="Content Placeholder 2">
            <a:extLst>
              <a:ext uri="{FF2B5EF4-FFF2-40B4-BE49-F238E27FC236}">
                <a16:creationId xmlns:a16="http://schemas.microsoft.com/office/drawing/2014/main" id="{F2CF8CB7-017B-459F-8910-7858FB6A186E}"/>
              </a:ext>
            </a:extLst>
          </p:cNvPr>
          <p:cNvSpPr>
            <a:spLocks noGrp="1"/>
          </p:cNvSpPr>
          <p:nvPr>
            <p:ph idx="1"/>
          </p:nvPr>
        </p:nvSpPr>
        <p:spPr>
          <a:xfrm>
            <a:off x="533400" y="1545165"/>
            <a:ext cx="8382000" cy="3767670"/>
          </a:xfrm>
        </p:spPr>
        <p:txBody>
          <a:bodyPr>
            <a:normAutofit fontScale="92500" lnSpcReduction="20000"/>
          </a:bodyPr>
          <a:lstStyle/>
          <a:p>
            <a:r>
              <a:rPr lang="en-US" dirty="0"/>
              <a:t>Medical Staff/Payor Credentialing</a:t>
            </a:r>
          </a:p>
          <a:p>
            <a:pPr lvl="1"/>
            <a:r>
              <a:rPr lang="en-US" dirty="0"/>
              <a:t>Alignment of two departments/processes</a:t>
            </a:r>
          </a:p>
          <a:p>
            <a:pPr lvl="1"/>
            <a:r>
              <a:rPr lang="en-US" dirty="0"/>
              <a:t>Processes run in parallel</a:t>
            </a:r>
          </a:p>
          <a:p>
            <a:pPr lvl="1"/>
            <a:r>
              <a:rPr lang="en-US" dirty="0"/>
              <a:t>Significantly reduces time from credentialed provider to billing provider</a:t>
            </a:r>
          </a:p>
          <a:p>
            <a:r>
              <a:rPr lang="en-US" dirty="0"/>
              <a:t>Requires Compliance w/ Regulations From Multiple Accrediting Bodies – TJC, NCQA, URAC, CMS, &amp; DHHS</a:t>
            </a:r>
          </a:p>
          <a:p>
            <a:r>
              <a:rPr lang="en-US" dirty="0"/>
              <a:t>Contract Required</a:t>
            </a:r>
          </a:p>
          <a:p>
            <a:r>
              <a:rPr lang="en-US" dirty="0"/>
              <a:t>Initial Assessment</a:t>
            </a:r>
          </a:p>
          <a:p>
            <a:r>
              <a:rPr lang="en-US" dirty="0"/>
              <a:t>Annual/Triannual Audit</a:t>
            </a:r>
          </a:p>
          <a:p>
            <a:r>
              <a:rPr lang="en-US" dirty="0"/>
              <a:t>DHHS Audit</a:t>
            </a:r>
          </a:p>
          <a:p>
            <a:r>
              <a:rPr lang="en-US" dirty="0"/>
              <a:t>Roster Submission</a:t>
            </a:r>
          </a:p>
        </p:txBody>
      </p:sp>
    </p:spTree>
    <p:extLst>
      <p:ext uri="{BB962C8B-B14F-4D97-AF65-F5344CB8AC3E}">
        <p14:creationId xmlns:p14="http://schemas.microsoft.com/office/powerpoint/2010/main" val="2222619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0FE681-1E05-478A-89DC-5F7AB37CF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95620F-3D23-46FA-8782-7E6965E91CC6}"/>
              </a:ext>
            </a:extLst>
          </p:cNvPr>
          <p:cNvSpPr>
            <a:spLocks noGrp="1"/>
          </p:cNvSpPr>
          <p:nvPr>
            <p:ph type="title"/>
          </p:nvPr>
        </p:nvSpPr>
        <p:spPr>
          <a:xfrm>
            <a:off x="513159" y="685799"/>
            <a:ext cx="2810333" cy="4892040"/>
          </a:xfrm>
        </p:spPr>
        <p:txBody>
          <a:bodyPr>
            <a:normAutofit/>
          </a:bodyPr>
          <a:lstStyle/>
          <a:p>
            <a:pPr algn="r"/>
            <a:r>
              <a:rPr lang="en-US" sz="2500"/>
              <a:t>Credentialing by proxy</a:t>
            </a:r>
          </a:p>
        </p:txBody>
      </p:sp>
      <p:cxnSp>
        <p:nvCxnSpPr>
          <p:cNvPr id="10" name="Straight Connector 9">
            <a:extLst>
              <a:ext uri="{FF2B5EF4-FFF2-40B4-BE49-F238E27FC236}">
                <a16:creationId xmlns:a16="http://schemas.microsoft.com/office/drawing/2014/main" id="{2E2F21DC-5F0E-42CF-B89C-C1E25E175C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88087"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BB56468-8002-488B-B4C6-84E1DED293F7}"/>
              </a:ext>
            </a:extLst>
          </p:cNvPr>
          <p:cNvSpPr>
            <a:spLocks noGrp="1"/>
          </p:cNvSpPr>
          <p:nvPr>
            <p:ph idx="1"/>
          </p:nvPr>
        </p:nvSpPr>
        <p:spPr>
          <a:xfrm>
            <a:off x="3734971" y="685799"/>
            <a:ext cx="4716195" cy="4892040"/>
          </a:xfrm>
        </p:spPr>
        <p:txBody>
          <a:bodyPr>
            <a:normAutofit/>
          </a:bodyPr>
          <a:lstStyle/>
          <a:p>
            <a:pPr>
              <a:lnSpc>
                <a:spcPct val="90000"/>
              </a:lnSpc>
            </a:pPr>
            <a:r>
              <a:rPr lang="en-US">
                <a:solidFill>
                  <a:schemeClr val="tx1"/>
                </a:solidFill>
              </a:rPr>
              <a:t>Medical Staff/Telemedicine Credentialing</a:t>
            </a:r>
          </a:p>
          <a:p>
            <a:pPr>
              <a:lnSpc>
                <a:spcPct val="90000"/>
              </a:lnSpc>
            </a:pPr>
            <a:r>
              <a:rPr lang="en-US">
                <a:solidFill>
                  <a:schemeClr val="tx1"/>
                </a:solidFill>
              </a:rPr>
              <a:t>Originating Site vs. Distant Site</a:t>
            </a:r>
          </a:p>
          <a:p>
            <a:pPr>
              <a:lnSpc>
                <a:spcPct val="90000"/>
              </a:lnSpc>
            </a:pPr>
            <a:r>
              <a:rPr lang="en-US">
                <a:solidFill>
                  <a:schemeClr val="tx1"/>
                </a:solidFill>
              </a:rPr>
              <a:t>Allowed by CMS</a:t>
            </a:r>
          </a:p>
          <a:p>
            <a:pPr>
              <a:lnSpc>
                <a:spcPct val="90000"/>
              </a:lnSpc>
            </a:pPr>
            <a:r>
              <a:rPr lang="en-US">
                <a:solidFill>
                  <a:schemeClr val="tx1"/>
                </a:solidFill>
              </a:rPr>
              <a:t>TJC to TJC</a:t>
            </a:r>
          </a:p>
          <a:p>
            <a:pPr>
              <a:lnSpc>
                <a:spcPct val="90000"/>
              </a:lnSpc>
            </a:pPr>
            <a:r>
              <a:rPr lang="en-US">
                <a:solidFill>
                  <a:schemeClr val="tx1"/>
                </a:solidFill>
              </a:rPr>
              <a:t>Requires Addendum to TSA</a:t>
            </a:r>
          </a:p>
          <a:p>
            <a:pPr>
              <a:lnSpc>
                <a:spcPct val="90000"/>
              </a:lnSpc>
            </a:pPr>
            <a:r>
              <a:rPr lang="en-US">
                <a:solidFill>
                  <a:schemeClr val="tx1"/>
                </a:solidFill>
              </a:rPr>
              <a:t>Modified or Full</a:t>
            </a:r>
          </a:p>
          <a:p>
            <a:pPr>
              <a:lnSpc>
                <a:spcPct val="90000"/>
              </a:lnSpc>
            </a:pPr>
            <a:endParaRPr lang="en-US">
              <a:solidFill>
                <a:schemeClr val="tx1"/>
              </a:solidFill>
            </a:endParaRPr>
          </a:p>
          <a:p>
            <a:pPr marL="0" indent="0">
              <a:lnSpc>
                <a:spcPct val="90000"/>
              </a:lnSpc>
              <a:buNone/>
            </a:pPr>
            <a:r>
              <a:rPr lang="en-US">
                <a:solidFill>
                  <a:schemeClr val="tx1"/>
                </a:solidFill>
              </a:rPr>
              <a:t>*For telehealth services the provider must be licensed in the state the patient is located.</a:t>
            </a:r>
          </a:p>
          <a:p>
            <a:pPr marL="0" indent="0">
              <a:lnSpc>
                <a:spcPct val="90000"/>
              </a:lnSpc>
              <a:buNone/>
            </a:pPr>
            <a:r>
              <a:rPr lang="en-US">
                <a:solidFill>
                  <a:schemeClr val="tx1"/>
                </a:solidFill>
              </a:rPr>
              <a:t>*For payors, the provider must also have a DEA in that state.</a:t>
            </a:r>
          </a:p>
          <a:p>
            <a:pPr>
              <a:lnSpc>
                <a:spcPct val="90000"/>
              </a:lnSpc>
            </a:pPr>
            <a:endParaRPr lang="en-US">
              <a:solidFill>
                <a:schemeClr val="tx1"/>
              </a:solidFill>
            </a:endParaRPr>
          </a:p>
        </p:txBody>
      </p:sp>
    </p:spTree>
    <p:extLst>
      <p:ext uri="{BB962C8B-B14F-4D97-AF65-F5344CB8AC3E}">
        <p14:creationId xmlns:p14="http://schemas.microsoft.com/office/powerpoint/2010/main" val="1716252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5" name="Rectangle 14">
            <a:extLst>
              <a:ext uri="{FF2B5EF4-FFF2-40B4-BE49-F238E27FC236}">
                <a16:creationId xmlns:a16="http://schemas.microsoft.com/office/drawing/2014/main" id="{7509B08A-C1EC-478C-86AF-60ADE06D9B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0B6309-936A-4019-A1FA-21D8502C8BCC}"/>
              </a:ext>
            </a:extLst>
          </p:cNvPr>
          <p:cNvSpPr>
            <a:spLocks noGrp="1"/>
          </p:cNvSpPr>
          <p:nvPr>
            <p:ph type="title"/>
          </p:nvPr>
        </p:nvSpPr>
        <p:spPr>
          <a:xfrm>
            <a:off x="480217" y="685800"/>
            <a:ext cx="3613992" cy="4603749"/>
          </a:xfrm>
        </p:spPr>
        <p:txBody>
          <a:bodyPr vert="horz" lIns="91440" tIns="45720" rIns="91440" bIns="45720" rtlCol="0" anchor="ctr">
            <a:normAutofit/>
          </a:bodyPr>
          <a:lstStyle/>
          <a:p>
            <a:pPr algn="r"/>
            <a:r>
              <a:rPr lang="en-US" sz="4200" b="1"/>
              <a:t>Privileging</a:t>
            </a:r>
            <a:endParaRPr lang="en-US" sz="4200"/>
          </a:p>
        </p:txBody>
      </p:sp>
      <p:sp>
        <p:nvSpPr>
          <p:cNvPr id="17" name="Rectangle 16">
            <a:extLst>
              <a:ext uri="{FF2B5EF4-FFF2-40B4-BE49-F238E27FC236}">
                <a16:creationId xmlns:a16="http://schemas.microsoft.com/office/drawing/2014/main" id="{221CC330-4259-4C32-BF8B-5FE13FFABB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CB31A10D-8A83-422B-87A1-8E024C0D8748}"/>
              </a:ext>
            </a:extLst>
          </p:cNvPr>
          <p:cNvSpPr txBox="1"/>
          <p:nvPr/>
        </p:nvSpPr>
        <p:spPr>
          <a:xfrm>
            <a:off x="4969238" y="685800"/>
            <a:ext cx="3659219" cy="4603750"/>
          </a:xfrm>
          <a:prstGeom prst="rect">
            <a:avLst/>
          </a:prstGeom>
        </p:spPr>
        <p:txBody>
          <a:bodyPr vert="horz" lIns="91440" tIns="45720" rIns="91440" bIns="45720" rtlCol="0" anchor="ctr">
            <a:normAutofit/>
          </a:bodyPr>
          <a:lstStyle/>
          <a:p>
            <a:pPr defTabSz="457200">
              <a:spcBef>
                <a:spcPct val="20000"/>
              </a:spcBef>
              <a:spcAft>
                <a:spcPts val="600"/>
              </a:spcAft>
              <a:buClr>
                <a:schemeClr val="tx1"/>
              </a:buClr>
              <a:buSzPct val="80000"/>
            </a:pPr>
            <a:r>
              <a:rPr lang="en-US" dirty="0"/>
              <a:t>Definition:  Privileging is the process of delineating the scope of practice for a provider within your organization, as well as any procedural privileges they are authorized to perform.</a:t>
            </a:r>
          </a:p>
        </p:txBody>
      </p:sp>
    </p:spTree>
    <p:extLst>
      <p:ext uri="{BB962C8B-B14F-4D97-AF65-F5344CB8AC3E}">
        <p14:creationId xmlns:p14="http://schemas.microsoft.com/office/powerpoint/2010/main" val="4213324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305800" cy="6019800"/>
          </a:xfrm>
        </p:spPr>
        <p:txBody>
          <a:bodyPr>
            <a:normAutofit fontScale="85000" lnSpcReduction="20000"/>
          </a:bodyPr>
          <a:lstStyle/>
          <a:p>
            <a:endParaRPr lang="en-US" sz="2400" dirty="0"/>
          </a:p>
          <a:p>
            <a:r>
              <a:rPr lang="en-US" sz="2400" dirty="0"/>
              <a:t>Completed w/ Initial Credentialing</a:t>
            </a:r>
          </a:p>
          <a:p>
            <a:pPr lvl="1"/>
            <a:r>
              <a:rPr lang="en-US" sz="2000" dirty="0"/>
              <a:t>FPPE</a:t>
            </a:r>
          </a:p>
          <a:p>
            <a:r>
              <a:rPr lang="en-US" sz="2200" dirty="0"/>
              <a:t>Privilege Modification</a:t>
            </a:r>
          </a:p>
          <a:p>
            <a:pPr lvl="1"/>
            <a:r>
              <a:rPr lang="en-US" sz="2200" dirty="0"/>
              <a:t>FPPE</a:t>
            </a:r>
          </a:p>
          <a:p>
            <a:r>
              <a:rPr lang="en-US" sz="2400" dirty="0"/>
              <a:t>Demonstration of Competency at Reappointment</a:t>
            </a:r>
          </a:p>
          <a:p>
            <a:pPr lvl="1"/>
            <a:r>
              <a:rPr lang="en-US" sz="2200" dirty="0"/>
              <a:t>OPPE</a:t>
            </a:r>
          </a:p>
          <a:p>
            <a:pPr lvl="1"/>
            <a:r>
              <a:rPr lang="en-US" sz="2000" dirty="0"/>
              <a:t>Privilege Relinquishment</a:t>
            </a:r>
            <a:endParaRPr lang="en-US" sz="2200" dirty="0"/>
          </a:p>
          <a:p>
            <a:r>
              <a:rPr lang="en-US" sz="2400" b="1" dirty="0"/>
              <a:t>Core</a:t>
            </a:r>
            <a:r>
              <a:rPr lang="en-US" sz="2400" dirty="0"/>
              <a:t> vs. </a:t>
            </a:r>
            <a:r>
              <a:rPr lang="en-US" sz="2400" b="1" dirty="0"/>
              <a:t>Laundry List </a:t>
            </a:r>
          </a:p>
          <a:p>
            <a:r>
              <a:rPr lang="en-US" sz="2400" dirty="0"/>
              <a:t>Criteria-based</a:t>
            </a:r>
          </a:p>
          <a:p>
            <a:r>
              <a:rPr lang="en-US" sz="2400" dirty="0"/>
              <a:t>New Privileges/Procedures</a:t>
            </a:r>
          </a:p>
          <a:p>
            <a:r>
              <a:rPr lang="en-US" sz="2400" dirty="0"/>
              <a:t>Telemedicine Privileges</a:t>
            </a:r>
          </a:p>
          <a:p>
            <a:r>
              <a:rPr lang="en-US" sz="2400" dirty="0"/>
              <a:t>APP Privileges</a:t>
            </a:r>
          </a:p>
          <a:p>
            <a:r>
              <a:rPr lang="en-US" sz="2400" dirty="0"/>
              <a:t>Temporary Privileges</a:t>
            </a:r>
          </a:p>
          <a:p>
            <a:r>
              <a:rPr lang="en-US" sz="2400" dirty="0"/>
              <a:t>Emergency Privileges</a:t>
            </a:r>
          </a:p>
          <a:p>
            <a:r>
              <a:rPr lang="en-US" sz="2400" dirty="0"/>
              <a:t>Disaster Privileges</a:t>
            </a:r>
          </a:p>
          <a:p>
            <a:endParaRPr lang="en-US" sz="2400" dirty="0"/>
          </a:p>
        </p:txBody>
      </p:sp>
    </p:spTree>
    <p:extLst>
      <p:ext uri="{BB962C8B-B14F-4D97-AF65-F5344CB8AC3E}">
        <p14:creationId xmlns:p14="http://schemas.microsoft.com/office/powerpoint/2010/main" val="3029673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1" name="Rectangle 24">
            <a:extLst>
              <a:ext uri="{FF2B5EF4-FFF2-40B4-BE49-F238E27FC236}">
                <a16:creationId xmlns:a16="http://schemas.microsoft.com/office/drawing/2014/main" id="{3A4F209C-C20E-4FA7-B241-1EF4F8D19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2" name="Rectangle 26">
            <a:extLst>
              <a:ext uri="{FF2B5EF4-FFF2-40B4-BE49-F238E27FC236}">
                <a16:creationId xmlns:a16="http://schemas.microsoft.com/office/drawing/2014/main" id="{E4564234-45B0-4ED8-A9E2-199C00173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9144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77B4A8-CAE7-4300-B7DE-2E3D8D5F4604}"/>
              </a:ext>
            </a:extLst>
          </p:cNvPr>
          <p:cNvSpPr>
            <a:spLocks noGrp="1"/>
          </p:cNvSpPr>
          <p:nvPr>
            <p:ph type="title"/>
          </p:nvPr>
        </p:nvSpPr>
        <p:spPr>
          <a:xfrm>
            <a:off x="628650" y="365125"/>
            <a:ext cx="7886700" cy="1325563"/>
          </a:xfrm>
        </p:spPr>
        <p:txBody>
          <a:bodyPr>
            <a:normAutofit/>
          </a:bodyPr>
          <a:lstStyle/>
          <a:p>
            <a:r>
              <a:rPr lang="en-US" dirty="0">
                <a:solidFill>
                  <a:schemeClr val="bg1">
                    <a:lumMod val="95000"/>
                    <a:lumOff val="5000"/>
                  </a:schemeClr>
                </a:solidFill>
              </a:rPr>
              <a:t>Staff Category Examples	</a:t>
            </a:r>
          </a:p>
        </p:txBody>
      </p:sp>
      <p:sp>
        <p:nvSpPr>
          <p:cNvPr id="3" name="Content Placeholder 2">
            <a:extLst>
              <a:ext uri="{FF2B5EF4-FFF2-40B4-BE49-F238E27FC236}">
                <a16:creationId xmlns:a16="http://schemas.microsoft.com/office/drawing/2014/main" id="{7AF59006-1CB5-43EF-A22E-8EFFF98CEA4F}"/>
              </a:ext>
            </a:extLst>
          </p:cNvPr>
          <p:cNvSpPr>
            <a:spLocks noGrp="1"/>
          </p:cNvSpPr>
          <p:nvPr>
            <p:ph idx="1"/>
          </p:nvPr>
        </p:nvSpPr>
        <p:spPr>
          <a:xfrm>
            <a:off x="628650" y="2015406"/>
            <a:ext cx="7886700" cy="4690194"/>
          </a:xfrm>
        </p:spPr>
        <p:txBody>
          <a:bodyPr anchor="ctr">
            <a:normAutofit/>
          </a:bodyPr>
          <a:lstStyle/>
          <a:p>
            <a:r>
              <a:rPr lang="en-US" sz="1100" b="1" dirty="0"/>
              <a:t>Applicant</a:t>
            </a:r>
            <a:r>
              <a:rPr lang="en-US" sz="1100" dirty="0"/>
              <a:t> – individuals who have applied for membership and/or privileges but whose application is not yet complete or approved</a:t>
            </a:r>
          </a:p>
          <a:p>
            <a:endParaRPr lang="en-US" sz="1100" dirty="0"/>
          </a:p>
          <a:p>
            <a:pPr marL="0" indent="0">
              <a:buNone/>
            </a:pPr>
            <a:r>
              <a:rPr lang="en-US" sz="1100" dirty="0"/>
              <a:t>Privileged Provider Types</a:t>
            </a:r>
          </a:p>
          <a:p>
            <a:r>
              <a:rPr lang="en-US" sz="1100" b="1" dirty="0"/>
              <a:t>Advanced Practice Provider </a:t>
            </a:r>
            <a:r>
              <a:rPr lang="en-US" sz="1100" dirty="0"/>
              <a:t>– privileged provider. Non-physician or dentist. May not admit patients. Scope of practice is defined by privilege delineation.</a:t>
            </a:r>
          </a:p>
          <a:p>
            <a:r>
              <a:rPr lang="en-US" sz="1100" b="1" dirty="0"/>
              <a:t>Active Admitting </a:t>
            </a:r>
            <a:r>
              <a:rPr lang="en-US" sz="1100" dirty="0"/>
              <a:t>– privileged provider. May admit, consult, etc. Only limitations are those as  delineated by or notated in privileges</a:t>
            </a:r>
          </a:p>
          <a:p>
            <a:r>
              <a:rPr lang="en-US" sz="1100" b="1" dirty="0"/>
              <a:t>Active Consulting </a:t>
            </a:r>
            <a:r>
              <a:rPr lang="en-US" sz="1100" dirty="0"/>
              <a:t>– privileged provider. May only consult, order tests, perform procedures, etc. May not admit patients.</a:t>
            </a:r>
          </a:p>
          <a:p>
            <a:r>
              <a:rPr lang="en-US" sz="1100" b="1" dirty="0"/>
              <a:t>Active Pediatric Consult Required </a:t>
            </a:r>
            <a:r>
              <a:rPr lang="en-US" sz="1100" dirty="0"/>
              <a:t>– privileged provider. May only provide services to patients with the consultation of a pediatrician</a:t>
            </a:r>
          </a:p>
          <a:p>
            <a:r>
              <a:rPr lang="en-US" sz="1100" b="1" dirty="0"/>
              <a:t>Ambulatory Proceduralist </a:t>
            </a:r>
            <a:r>
              <a:rPr lang="en-US" sz="1100" dirty="0"/>
              <a:t>– privileged provider. May only see patients and perform procedures at COSC. May not admit patients.</a:t>
            </a:r>
          </a:p>
          <a:p>
            <a:endParaRPr lang="en-US" sz="1100" dirty="0"/>
          </a:p>
          <a:p>
            <a:pPr marL="0" indent="0">
              <a:buNone/>
            </a:pPr>
            <a:r>
              <a:rPr lang="en-US" sz="1100" dirty="0"/>
              <a:t>Non-Privileged Provider Types</a:t>
            </a:r>
          </a:p>
          <a:p>
            <a:r>
              <a:rPr lang="en-US" sz="1100" b="1" dirty="0"/>
              <a:t>Active, No Privileges </a:t>
            </a:r>
            <a:r>
              <a:rPr lang="en-US" sz="1100" dirty="0"/>
              <a:t>– non-privileged provider. Active Medical Staff only. May not provide inpatient services in any capacity (Also majority of Children’s Physicians providers)</a:t>
            </a:r>
          </a:p>
          <a:p>
            <a:r>
              <a:rPr lang="en-US" sz="1100" b="1" dirty="0"/>
              <a:t>Affiliate</a:t>
            </a:r>
            <a:r>
              <a:rPr lang="en-US" sz="1100" dirty="0"/>
              <a:t> – non-privileged provider. Only has Medical Staff affiliation. Majority are retired providers.</a:t>
            </a:r>
          </a:p>
          <a:p>
            <a:r>
              <a:rPr lang="en-US" sz="1100" b="1" dirty="0"/>
              <a:t>Honorary </a:t>
            </a:r>
            <a:r>
              <a:rPr lang="en-US" sz="1100" dirty="0"/>
              <a:t>– non-privileged provider. Provider has resigned and been granted Honorary status due to a significant contribution they have made to CHMC and Pediatric healthcare.</a:t>
            </a:r>
          </a:p>
          <a:p>
            <a:pPr marL="0" indent="0">
              <a:buNone/>
            </a:pPr>
            <a:endParaRPr lang="en-US" sz="900" dirty="0"/>
          </a:p>
        </p:txBody>
      </p:sp>
    </p:spTree>
    <p:extLst>
      <p:ext uri="{BB962C8B-B14F-4D97-AF65-F5344CB8AC3E}">
        <p14:creationId xmlns:p14="http://schemas.microsoft.com/office/powerpoint/2010/main" val="344918745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65145"/>
            <a:ext cx="6471306" cy="1951412"/>
          </a:xfrm>
        </p:spPr>
        <p:txBody>
          <a:bodyPr>
            <a:normAutofit fontScale="90000"/>
          </a:bodyPr>
          <a:lstStyle/>
          <a:p>
            <a:r>
              <a:rPr lang="en-US" sz="3300" dirty="0"/>
              <a:t>Nebraska association medical staff services</a:t>
            </a:r>
            <a:br>
              <a:rPr lang="en-US" sz="3300" dirty="0"/>
            </a:br>
            <a:br>
              <a:rPr lang="en-US" sz="3300" dirty="0"/>
            </a:br>
            <a:endParaRPr lang="en-US" sz="3300" dirty="0"/>
          </a:p>
        </p:txBody>
      </p:sp>
      <p:sp>
        <p:nvSpPr>
          <p:cNvPr id="3" name="Text Placeholder 2"/>
          <p:cNvSpPr>
            <a:spLocks noGrp="1"/>
          </p:cNvSpPr>
          <p:nvPr>
            <p:ph type="body" idx="1"/>
          </p:nvPr>
        </p:nvSpPr>
        <p:spPr>
          <a:xfrm>
            <a:off x="533400" y="1676401"/>
            <a:ext cx="7650912" cy="4876800"/>
          </a:xfrm>
        </p:spPr>
        <p:txBody>
          <a:bodyPr>
            <a:normAutofit/>
          </a:bodyPr>
          <a:lstStyle/>
          <a:p>
            <a:r>
              <a:rPr lang="en-US" sz="3000" dirty="0">
                <a:solidFill>
                  <a:schemeClr val="tx1"/>
                </a:solidFill>
              </a:rPr>
              <a:t>Who are we?</a:t>
            </a:r>
          </a:p>
          <a:p>
            <a:pPr marL="342900" indent="-342900">
              <a:buFont typeface="Arial" panose="020B0604020202020204" pitchFamily="34" charset="0"/>
              <a:buChar char="•"/>
            </a:pPr>
            <a:r>
              <a:rPr lang="en-US" sz="1700" dirty="0">
                <a:solidFill>
                  <a:schemeClr val="tx1"/>
                </a:solidFill>
              </a:rPr>
              <a:t>State Association within the National Association Medical Staff Services</a:t>
            </a:r>
          </a:p>
          <a:p>
            <a:pPr marL="342900" indent="-342900">
              <a:buFont typeface="Arial" panose="020B0604020202020204" pitchFamily="34" charset="0"/>
              <a:buChar char="•"/>
            </a:pPr>
            <a:r>
              <a:rPr lang="en-US" sz="1700" dirty="0">
                <a:solidFill>
                  <a:schemeClr val="tx1"/>
                </a:solidFill>
              </a:rPr>
              <a:t>Established in 1983 to provide a network for Medical Staff Professionals for education and advocacy</a:t>
            </a:r>
          </a:p>
          <a:p>
            <a:pPr marL="342900" indent="-342900">
              <a:buFont typeface="Arial" panose="020B0604020202020204" pitchFamily="34" charset="0"/>
              <a:buChar char="•"/>
            </a:pPr>
            <a:r>
              <a:rPr lang="en-US" sz="1700" dirty="0">
                <a:solidFill>
                  <a:schemeClr val="tx1"/>
                </a:solidFill>
              </a:rPr>
              <a:t>Composed of MSPs throughout the State from hospitals, clinics, long term care and rehab facilities and managed care organizations. </a:t>
            </a:r>
            <a:endParaRPr lang="en-US" sz="1700" dirty="0"/>
          </a:p>
          <a:p>
            <a:pPr marL="1014413" lvl="2" indent="-214313">
              <a:buFont typeface="Arial" panose="020B0604020202020204" pitchFamily="34" charset="0"/>
              <a:buChar char="•"/>
            </a:pPr>
            <a:r>
              <a:rPr lang="en-US" sz="1700" dirty="0"/>
              <a:t>Credentialing Specialists</a:t>
            </a:r>
          </a:p>
          <a:p>
            <a:pPr marL="1014413" lvl="2" indent="-214313">
              <a:buFont typeface="Arial" panose="020B0604020202020204" pitchFamily="34" charset="0"/>
              <a:buChar char="•"/>
            </a:pPr>
            <a:r>
              <a:rPr lang="en-US" sz="1700" dirty="0"/>
              <a:t>Nurses</a:t>
            </a:r>
          </a:p>
          <a:p>
            <a:pPr marL="1014413" lvl="2" indent="-214313">
              <a:buFont typeface="Arial" panose="020B0604020202020204" pitchFamily="34" charset="0"/>
              <a:buChar char="•"/>
            </a:pPr>
            <a:r>
              <a:rPr lang="en-US" sz="1700" dirty="0"/>
              <a:t>Quality Coordinators</a:t>
            </a:r>
          </a:p>
          <a:p>
            <a:pPr marL="1014413" lvl="2" indent="-214313">
              <a:buFont typeface="Arial" panose="020B0604020202020204" pitchFamily="34" charset="0"/>
              <a:buChar char="•"/>
            </a:pPr>
            <a:r>
              <a:rPr lang="en-US" sz="1700" dirty="0"/>
              <a:t>Administrators</a:t>
            </a:r>
          </a:p>
          <a:p>
            <a:pPr marL="1014413" lvl="2" indent="-214313">
              <a:buFont typeface="Arial" panose="020B0604020202020204" pitchFamily="34" charset="0"/>
              <a:buChar char="•"/>
            </a:pPr>
            <a:r>
              <a:rPr lang="en-US" sz="1700" dirty="0"/>
              <a:t>Payor Enrollment Specialists</a:t>
            </a:r>
          </a:p>
          <a:p>
            <a:pPr marL="114300" indent="-342900">
              <a:buFont typeface="Arial" panose="020B0604020202020204" pitchFamily="34" charset="0"/>
              <a:buChar char="•"/>
            </a:pPr>
            <a:endParaRPr lang="en-US" sz="2400" dirty="0">
              <a:solidFill>
                <a:schemeClr val="tx1"/>
              </a:solidFill>
            </a:endParaRPr>
          </a:p>
          <a:p>
            <a:pPr marL="342900" indent="-342900">
              <a:buFont typeface="Arial" panose="020B0604020202020204" pitchFamily="34" charset="0"/>
              <a:buChar char="•"/>
            </a:pPr>
            <a:endParaRPr lang="en-US" sz="2400" dirty="0">
              <a:solidFill>
                <a:schemeClr val="tx1"/>
              </a:solidFill>
            </a:endParaRPr>
          </a:p>
        </p:txBody>
      </p:sp>
    </p:spTree>
    <p:extLst>
      <p:ext uri="{BB962C8B-B14F-4D97-AF65-F5344CB8AC3E}">
        <p14:creationId xmlns:p14="http://schemas.microsoft.com/office/powerpoint/2010/main" val="67226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0512F9CB-A1A0-4043-A103-F6A4B94B69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DBE6588-EE16-4389-857C-86A156D49E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17FD48D2-B0A7-413D-B947-AA55AC1296D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BE668D0-D906-4EEE-B32F-8C028624B8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D1DE67A3-B8F6-4CFD-A8E0-D15200F231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19" name="Rectangle 18">
            <a:extLst>
              <a:ext uri="{FF2B5EF4-FFF2-40B4-BE49-F238E27FC236}">
                <a16:creationId xmlns:a16="http://schemas.microsoft.com/office/drawing/2014/main" id="{762362DE-7747-4D8B-99FA-8E36F0B15F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7EE795-942E-4C0C-81F3-F13283E2C756}"/>
              </a:ext>
            </a:extLst>
          </p:cNvPr>
          <p:cNvSpPr>
            <a:spLocks noGrp="1"/>
          </p:cNvSpPr>
          <p:nvPr>
            <p:ph type="title"/>
          </p:nvPr>
        </p:nvSpPr>
        <p:spPr>
          <a:xfrm>
            <a:off x="3851815" y="628617"/>
            <a:ext cx="4776644" cy="3028983"/>
          </a:xfrm>
        </p:spPr>
        <p:txBody>
          <a:bodyPr vert="horz" lIns="91440" tIns="45720" rIns="91440" bIns="45720" rtlCol="0" anchor="b">
            <a:normAutofit/>
          </a:bodyPr>
          <a:lstStyle/>
          <a:p>
            <a:r>
              <a:rPr lang="en-US" sz="4800"/>
              <a:t>Questions?</a:t>
            </a:r>
          </a:p>
        </p:txBody>
      </p:sp>
      <p:pic>
        <p:nvPicPr>
          <p:cNvPr id="6" name="Graphic 5" descr="Help">
            <a:extLst>
              <a:ext uri="{FF2B5EF4-FFF2-40B4-BE49-F238E27FC236}">
                <a16:creationId xmlns:a16="http://schemas.microsoft.com/office/drawing/2014/main" id="{5C422636-0722-5803-FF71-170EE145DC7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4974" y="1764977"/>
            <a:ext cx="3003367" cy="3003367"/>
          </a:xfrm>
          <a:prstGeom prst="rect">
            <a:avLst/>
          </a:prstGeom>
          <a:ln w="15875">
            <a:solidFill>
              <a:srgbClr val="FFFFFF">
                <a:alpha val="40000"/>
              </a:srgbClr>
            </a:solidFill>
          </a:ln>
          <a:effectLst>
            <a:innerShdw blurRad="57150" dist="38100" dir="14460000">
              <a:prstClr val="black">
                <a:alpha val="70000"/>
              </a:prstClr>
            </a:innerShdw>
          </a:effectLst>
        </p:spPr>
      </p:pic>
      <p:grpSp>
        <p:nvGrpSpPr>
          <p:cNvPr id="21" name="Group 20">
            <a:extLst>
              <a:ext uri="{FF2B5EF4-FFF2-40B4-BE49-F238E27FC236}">
                <a16:creationId xmlns:a16="http://schemas.microsoft.com/office/drawing/2014/main" id="{25123E6E-F713-4254-A6BF-358CC8EC6C9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22" name="Straight Connector 21">
              <a:extLst>
                <a:ext uri="{FF2B5EF4-FFF2-40B4-BE49-F238E27FC236}">
                  <a16:creationId xmlns:a16="http://schemas.microsoft.com/office/drawing/2014/main" id="{2F690FE0-5412-4598-8AD6-769BB36E2CE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B4850BB6-6709-408E-BEFD-24DC5E3C296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4A03B410-983E-40D8-A4EA-2BB747CB003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12B92421-6A58-4A51-AB7D-B97EA85E303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9D092B0B-C6FB-4CDC-ABE8-5C817CAC69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427301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6B482-BCA4-4CBA-8753-DEF8A60198D8}"/>
              </a:ext>
            </a:extLst>
          </p:cNvPr>
          <p:cNvSpPr>
            <a:spLocks noGrp="1"/>
          </p:cNvSpPr>
          <p:nvPr>
            <p:ph type="title"/>
          </p:nvPr>
        </p:nvSpPr>
        <p:spPr>
          <a:xfrm>
            <a:off x="1371600" y="1143000"/>
            <a:ext cx="6173867" cy="4343400"/>
          </a:xfrm>
        </p:spPr>
        <p:txBody>
          <a:bodyPr>
            <a:normAutofit/>
          </a:bodyPr>
          <a:lstStyle/>
          <a:p>
            <a:pPr algn="ctr"/>
            <a:r>
              <a:rPr lang="en-US" sz="7200" dirty="0"/>
              <a:t>Break</a:t>
            </a:r>
          </a:p>
        </p:txBody>
      </p:sp>
    </p:spTree>
    <p:extLst>
      <p:ext uri="{BB962C8B-B14F-4D97-AF65-F5344CB8AC3E}">
        <p14:creationId xmlns:p14="http://schemas.microsoft.com/office/powerpoint/2010/main" val="149109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21" name="Straight Connector 6">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8">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10">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12">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14">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6" name="Rectangle 16">
            <a:extLst>
              <a:ext uri="{FF2B5EF4-FFF2-40B4-BE49-F238E27FC236}">
                <a16:creationId xmlns:a16="http://schemas.microsoft.com/office/drawing/2014/main" id="{4609862E-48F9-45AC-8D44-67A0268A7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3" y="2"/>
            <a:ext cx="9144000" cy="6858000"/>
          </a:xfrm>
          <a:prstGeom prst="rect">
            <a:avLst/>
          </a:prstGeom>
          <a:solidFill>
            <a:schemeClr val="bg2">
              <a:alpha val="60000"/>
            </a:schemeClr>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useBgFill="1">
        <p:nvSpPr>
          <p:cNvPr id="27" name="Snip Diagonal Corner Rectangle 6">
            <a:extLst>
              <a:ext uri="{FF2B5EF4-FFF2-40B4-BE49-F238E27FC236}">
                <a16:creationId xmlns:a16="http://schemas.microsoft.com/office/drawing/2014/main" id="{2D5EEA8B-2D86-4D1D-96B3-6B82903037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snip2DiagRect">
            <a:avLst>
              <a:gd name="adj1" fmla="val 0"/>
              <a:gd name="adj2" fmla="val 37605"/>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CD4F3DC-DB86-4EA4-BE23-2A30EFEABBAA}"/>
              </a:ext>
            </a:extLst>
          </p:cNvPr>
          <p:cNvSpPr>
            <a:spLocks noGrp="1"/>
          </p:cNvSpPr>
          <p:nvPr>
            <p:ph type="title"/>
          </p:nvPr>
        </p:nvSpPr>
        <p:spPr>
          <a:xfrm>
            <a:off x="1256733" y="685799"/>
            <a:ext cx="6000750" cy="2971801"/>
          </a:xfrm>
        </p:spPr>
        <p:txBody>
          <a:bodyPr vert="horz" lIns="91440" tIns="45720" rIns="91440" bIns="45720" rtlCol="0" anchor="b">
            <a:normAutofit/>
          </a:bodyPr>
          <a:lstStyle/>
          <a:p>
            <a:r>
              <a:rPr lang="en-US" sz="4800" b="1"/>
              <a:t>Peer Review</a:t>
            </a:r>
          </a:p>
        </p:txBody>
      </p:sp>
    </p:spTree>
    <p:extLst>
      <p:ext uri="{BB962C8B-B14F-4D97-AF65-F5344CB8AC3E}">
        <p14:creationId xmlns:p14="http://schemas.microsoft.com/office/powerpoint/2010/main" val="4214825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7" name="Freeform: Shape 1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6" name="Content Placeholder 5">
            <a:extLst>
              <a:ext uri="{FF2B5EF4-FFF2-40B4-BE49-F238E27FC236}">
                <a16:creationId xmlns:a16="http://schemas.microsoft.com/office/drawing/2014/main" id="{4A1D3D3E-C5D5-462B-8AB3-98BB30088FDE}"/>
              </a:ext>
            </a:extLst>
          </p:cNvPr>
          <p:cNvSpPr>
            <a:spLocks noGrp="1"/>
          </p:cNvSpPr>
          <p:nvPr>
            <p:ph idx="1"/>
          </p:nvPr>
        </p:nvSpPr>
        <p:spPr>
          <a:xfrm>
            <a:off x="3335481" y="591344"/>
            <a:ext cx="5179868" cy="5585619"/>
          </a:xfrm>
        </p:spPr>
        <p:txBody>
          <a:bodyPr anchor="ctr">
            <a:normAutofit/>
          </a:bodyPr>
          <a:lstStyle/>
          <a:p>
            <a:pPr marL="0" indent="0">
              <a:buNone/>
            </a:pPr>
            <a:r>
              <a:rPr kumimoji="0" lang="en-US" b="1" i="0"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Peer Review</a:t>
            </a:r>
            <a:endParaRPr lang="en-US" dirty="0"/>
          </a:p>
          <a:p>
            <a:r>
              <a:rPr lang="en-US" sz="2400" dirty="0"/>
              <a:t>FPPE</a:t>
            </a:r>
          </a:p>
          <a:p>
            <a:r>
              <a:rPr lang="en-US" sz="2400" dirty="0"/>
              <a:t>OPPE/Provider Scorecard</a:t>
            </a:r>
          </a:p>
          <a:p>
            <a:r>
              <a:rPr lang="en-US" sz="2400" dirty="0"/>
              <a:t>Peer Review Committee</a:t>
            </a:r>
          </a:p>
          <a:p>
            <a:r>
              <a:rPr lang="en-US" sz="2400" dirty="0"/>
              <a:t>Internal vs. External Peer Review</a:t>
            </a:r>
          </a:p>
          <a:p>
            <a:pPr marL="0" indent="0">
              <a:buNone/>
            </a:pPr>
            <a:endParaRPr lang="en-US" dirty="0"/>
          </a:p>
        </p:txBody>
      </p:sp>
    </p:spTree>
    <p:extLst>
      <p:ext uri="{BB962C8B-B14F-4D97-AF65-F5344CB8AC3E}">
        <p14:creationId xmlns:p14="http://schemas.microsoft.com/office/powerpoint/2010/main" val="3534460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a:xfrm>
            <a:off x="628650" y="365125"/>
            <a:ext cx="4168866" cy="1325563"/>
          </a:xfrm>
        </p:spPr>
        <p:txBody>
          <a:bodyPr>
            <a:normAutofit/>
          </a:bodyPr>
          <a:lstStyle/>
          <a:p>
            <a:r>
              <a:rPr lang="en-US" b="1"/>
              <a:t>FPPE</a:t>
            </a:r>
            <a:br>
              <a:rPr lang="en-US" b="1"/>
            </a:br>
            <a:r>
              <a:rPr lang="en-US" b="1"/>
              <a:t>What is it?</a:t>
            </a:r>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628650" y="1825625"/>
            <a:ext cx="4168866" cy="4351338"/>
          </a:xfrm>
        </p:spPr>
        <p:txBody>
          <a:bodyPr>
            <a:normAutofit lnSpcReduction="10000"/>
          </a:bodyPr>
          <a:lstStyle/>
          <a:p>
            <a:endParaRPr lang="en-US" sz="2200" dirty="0"/>
          </a:p>
          <a:p>
            <a:r>
              <a:rPr lang="en-US" sz="2200" dirty="0"/>
              <a:t>Focused Professional Practice Evaluation</a:t>
            </a:r>
          </a:p>
          <a:p>
            <a:r>
              <a:rPr lang="en-US" sz="2200" dirty="0"/>
              <a:t>Required by The Joint Commission (MS.08.01.01)</a:t>
            </a:r>
          </a:p>
          <a:p>
            <a:r>
              <a:rPr lang="en-US" sz="2200" dirty="0"/>
              <a:t>Defined by the Organized Medical Staff</a:t>
            </a:r>
          </a:p>
          <a:p>
            <a:r>
              <a:rPr lang="en-US" sz="2200" dirty="0"/>
              <a:t>Completed by a delegated proctor</a:t>
            </a:r>
          </a:p>
          <a:p>
            <a:r>
              <a:rPr lang="en-US" sz="2200" b="1" dirty="0">
                <a:hlinkClick r:id="rId3" action="ppaction://hlinkfile"/>
              </a:rPr>
              <a:t>Can be retrospective, concurrent, or prospective</a:t>
            </a:r>
            <a:endParaRPr lang="en-US" sz="2200" b="1" dirty="0"/>
          </a:p>
          <a:p>
            <a:r>
              <a:rPr lang="en-US" sz="2200" dirty="0"/>
              <a:t>May obtain external FPPE for low volume providers</a:t>
            </a: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2624479"/>
            <a:ext cx="609320"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85863" y="1516981"/>
            <a:ext cx="2387600" cy="17907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0"/>
            <a:ext cx="1736438"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79347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54162" y="4112081"/>
            <a:ext cx="889838"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4565205" y="4145122"/>
            <a:ext cx="3062574"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4962670"/>
            <a:ext cx="1982514"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56119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509B08A-C1EC-478C-86AF-60ADE06D9B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0217" y="685800"/>
            <a:ext cx="3613992" cy="4603749"/>
          </a:xfrm>
        </p:spPr>
        <p:txBody>
          <a:bodyPr>
            <a:normAutofit/>
          </a:bodyPr>
          <a:lstStyle/>
          <a:p>
            <a:pPr algn="r"/>
            <a:r>
              <a:rPr lang="en-US" sz="4500" b="1"/>
              <a:t>FPPE</a:t>
            </a:r>
            <a:br>
              <a:rPr lang="en-US" sz="4500" b="1"/>
            </a:br>
            <a:r>
              <a:rPr lang="en-US" sz="4500" b="1"/>
              <a:t>When is it Required?</a:t>
            </a:r>
          </a:p>
        </p:txBody>
      </p:sp>
      <p:sp>
        <p:nvSpPr>
          <p:cNvPr id="10" name="Rectangle 9">
            <a:extLst>
              <a:ext uri="{FF2B5EF4-FFF2-40B4-BE49-F238E27FC236}">
                <a16:creationId xmlns:a16="http://schemas.microsoft.com/office/drawing/2014/main" id="{221CC330-4259-4C32-BF8B-5FE13FFABB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969238" y="685800"/>
            <a:ext cx="3946162" cy="5791200"/>
          </a:xfrm>
        </p:spPr>
        <p:txBody>
          <a:bodyPr>
            <a:normAutofit/>
          </a:bodyPr>
          <a:lstStyle/>
          <a:p>
            <a:pPr>
              <a:lnSpc>
                <a:spcPct val="90000"/>
              </a:lnSpc>
            </a:pPr>
            <a:endParaRPr lang="en-US" sz="1500" dirty="0">
              <a:solidFill>
                <a:schemeClr val="tx1"/>
              </a:solidFill>
            </a:endParaRPr>
          </a:p>
          <a:p>
            <a:pPr>
              <a:lnSpc>
                <a:spcPct val="90000"/>
              </a:lnSpc>
            </a:pPr>
            <a:r>
              <a:rPr lang="en-US" sz="1800" dirty="0">
                <a:solidFill>
                  <a:schemeClr val="tx1"/>
                </a:solidFill>
              </a:rPr>
              <a:t>FPPE for the initial granting of privileges </a:t>
            </a:r>
          </a:p>
          <a:p>
            <a:pPr lvl="1">
              <a:lnSpc>
                <a:spcPct val="90000"/>
              </a:lnSpc>
            </a:pPr>
            <a:r>
              <a:rPr lang="en-US" dirty="0">
                <a:solidFill>
                  <a:schemeClr val="tx1"/>
                </a:solidFill>
              </a:rPr>
              <a:t>New providers and addition of new privilege for existing providers</a:t>
            </a:r>
          </a:p>
          <a:p>
            <a:pPr>
              <a:lnSpc>
                <a:spcPct val="90000"/>
              </a:lnSpc>
            </a:pPr>
            <a:r>
              <a:rPr lang="en-US" sz="1800" dirty="0">
                <a:solidFill>
                  <a:schemeClr val="tx1"/>
                </a:solidFill>
              </a:rPr>
              <a:t>FPPE for cause - Issues arise affecting safe, high-quality care</a:t>
            </a:r>
          </a:p>
          <a:p>
            <a:pPr lvl="1">
              <a:lnSpc>
                <a:spcPct val="90000"/>
              </a:lnSpc>
            </a:pPr>
            <a:r>
              <a:rPr lang="en-US" dirty="0">
                <a:solidFill>
                  <a:schemeClr val="tx1"/>
                </a:solidFill>
              </a:rPr>
              <a:t>Incident Report</a:t>
            </a:r>
          </a:p>
          <a:p>
            <a:pPr lvl="1">
              <a:lnSpc>
                <a:spcPct val="90000"/>
              </a:lnSpc>
            </a:pPr>
            <a:r>
              <a:rPr lang="en-US" dirty="0">
                <a:solidFill>
                  <a:schemeClr val="tx1"/>
                </a:solidFill>
              </a:rPr>
              <a:t>Inability to Meet Performance Expectations </a:t>
            </a:r>
          </a:p>
          <a:p>
            <a:pPr lvl="2">
              <a:lnSpc>
                <a:spcPct val="90000"/>
              </a:lnSpc>
            </a:pPr>
            <a:r>
              <a:rPr lang="en-US" sz="1800" dirty="0">
                <a:solidFill>
                  <a:schemeClr val="tx1"/>
                </a:solidFill>
              </a:rPr>
              <a:t>OPPE </a:t>
            </a:r>
          </a:p>
          <a:p>
            <a:pPr lvl="2">
              <a:lnSpc>
                <a:spcPct val="90000"/>
              </a:lnSpc>
            </a:pPr>
            <a:r>
              <a:rPr lang="en-US" sz="1800" dirty="0">
                <a:solidFill>
                  <a:schemeClr val="tx1"/>
                </a:solidFill>
              </a:rPr>
              <a:t>Track and trend report</a:t>
            </a:r>
          </a:p>
          <a:p>
            <a:pPr lvl="2">
              <a:lnSpc>
                <a:spcPct val="90000"/>
              </a:lnSpc>
            </a:pPr>
            <a:r>
              <a:rPr lang="en-US" sz="1800" dirty="0">
                <a:solidFill>
                  <a:schemeClr val="tx1"/>
                </a:solidFill>
              </a:rPr>
              <a:t>Provider behavior policy</a:t>
            </a:r>
          </a:p>
          <a:p>
            <a:pPr>
              <a:lnSpc>
                <a:spcPct val="90000"/>
              </a:lnSpc>
            </a:pPr>
            <a:endParaRPr lang="en-US" sz="1500" dirty="0">
              <a:solidFill>
                <a:schemeClr val="tx1"/>
              </a:solidFill>
            </a:endParaRPr>
          </a:p>
        </p:txBody>
      </p:sp>
    </p:spTree>
    <p:extLst>
      <p:ext uri="{BB962C8B-B14F-4D97-AF65-F5344CB8AC3E}">
        <p14:creationId xmlns:p14="http://schemas.microsoft.com/office/powerpoint/2010/main" val="202373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8" name="Snip Diagonal Corner Rectangle 6">
            <a:extLst>
              <a:ext uri="{FF2B5EF4-FFF2-40B4-BE49-F238E27FC236}">
                <a16:creationId xmlns:a16="http://schemas.microsoft.com/office/drawing/2014/main" id="{AD2D45C7-2E37-44FD-AC77-116CD14B9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rect">
            <a:avLst/>
          </a:prstGeom>
          <a:ln>
            <a:noFill/>
          </a:ln>
        </p:spPr>
        <p:style>
          <a:lnRef idx="2">
            <a:schemeClr val="accent2"/>
          </a:lnRef>
          <a:fillRef idx="1002">
            <a:schemeClr val="dk2"/>
          </a:fillRef>
          <a:effectRef idx="0">
            <a:schemeClr val="accent2"/>
          </a:effectRef>
          <a:fontRef idx="minor">
            <a:schemeClr val="dk1"/>
          </a:fontRef>
        </p:style>
        <p:txBody>
          <a:bodyPr wrap="square" rtlCol="0" anchor="ctr">
            <a:noAutofit/>
          </a:bodyPr>
          <a:lstStyle/>
          <a:p>
            <a:pPr algn="ctr"/>
            <a:endParaRPr lang="en-US"/>
          </a:p>
        </p:txBody>
      </p:sp>
      <p:sp useBgFill="1">
        <p:nvSpPr>
          <p:cNvPr id="10" name="Snip Single Corner Rectangle 17">
            <a:extLst>
              <a:ext uri="{FF2B5EF4-FFF2-40B4-BE49-F238E27FC236}">
                <a16:creationId xmlns:a16="http://schemas.microsoft.com/office/drawing/2014/main" id="{1FF88480-2CF1-4C54-8CE3-2CA9CD9FF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9141618" cy="6857999"/>
          </a:xfrm>
          <a:prstGeom prst="snip1Rect">
            <a:avLst>
              <a:gd name="adj" fmla="val 50000"/>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D6A5377-2247-4032-8322-9B42C93195C7}"/>
              </a:ext>
            </a:extLst>
          </p:cNvPr>
          <p:cNvSpPr>
            <a:spLocks noGrp="1"/>
          </p:cNvSpPr>
          <p:nvPr>
            <p:ph type="title"/>
          </p:nvPr>
        </p:nvSpPr>
        <p:spPr>
          <a:xfrm>
            <a:off x="513159" y="4487332"/>
            <a:ext cx="6400800" cy="1507067"/>
          </a:xfrm>
        </p:spPr>
        <p:txBody>
          <a:bodyPr>
            <a:normAutofit/>
          </a:bodyPr>
          <a:lstStyle/>
          <a:p>
            <a:r>
              <a:rPr lang="en-US" sz="3500" b="1">
                <a:solidFill>
                  <a:schemeClr val="tx2"/>
                </a:solidFill>
              </a:rPr>
              <a:t>FPPE for new privileges</a:t>
            </a:r>
            <a:br>
              <a:rPr lang="en-US" sz="3500" b="1">
                <a:solidFill>
                  <a:schemeClr val="tx2"/>
                </a:solidFill>
              </a:rPr>
            </a:br>
            <a:r>
              <a:rPr lang="en-US" sz="3500" b="1">
                <a:solidFill>
                  <a:schemeClr val="tx2"/>
                </a:solidFill>
              </a:rPr>
              <a:t>how to implement?</a:t>
            </a:r>
          </a:p>
        </p:txBody>
      </p:sp>
      <p:sp>
        <p:nvSpPr>
          <p:cNvPr id="3" name="Content Placeholder 2">
            <a:extLst>
              <a:ext uri="{FF2B5EF4-FFF2-40B4-BE49-F238E27FC236}">
                <a16:creationId xmlns:a16="http://schemas.microsoft.com/office/drawing/2014/main" id="{8604E941-7826-4704-B123-BBF1D25CFB3C}"/>
              </a:ext>
            </a:extLst>
          </p:cNvPr>
          <p:cNvSpPr>
            <a:spLocks noGrp="1"/>
          </p:cNvSpPr>
          <p:nvPr>
            <p:ph idx="1"/>
          </p:nvPr>
        </p:nvSpPr>
        <p:spPr>
          <a:xfrm>
            <a:off x="513159" y="685800"/>
            <a:ext cx="6913266" cy="4191000"/>
          </a:xfrm>
        </p:spPr>
        <p:txBody>
          <a:bodyPr>
            <a:normAutofit/>
          </a:bodyPr>
          <a:lstStyle/>
          <a:p>
            <a:pPr>
              <a:lnSpc>
                <a:spcPct val="90000"/>
              </a:lnSpc>
            </a:pPr>
            <a:r>
              <a:rPr lang="en-US" sz="1500" dirty="0">
                <a:solidFill>
                  <a:schemeClr val="tx1"/>
                </a:solidFill>
              </a:rPr>
              <a:t>Develop Policy</a:t>
            </a:r>
          </a:p>
          <a:p>
            <a:pPr lvl="1">
              <a:lnSpc>
                <a:spcPct val="90000"/>
              </a:lnSpc>
            </a:pPr>
            <a:r>
              <a:rPr lang="en-US" sz="1500" dirty="0">
                <a:solidFill>
                  <a:schemeClr val="tx1"/>
                </a:solidFill>
              </a:rPr>
              <a:t>Standard FPPE</a:t>
            </a:r>
          </a:p>
          <a:p>
            <a:pPr lvl="2">
              <a:lnSpc>
                <a:spcPct val="90000"/>
              </a:lnSpc>
            </a:pPr>
            <a:r>
              <a:rPr lang="en-US" sz="1500" dirty="0">
                <a:solidFill>
                  <a:schemeClr val="tx1"/>
                </a:solidFill>
              </a:rPr>
              <a:t>Assigned proctor</a:t>
            </a:r>
          </a:p>
          <a:p>
            <a:pPr lvl="2">
              <a:lnSpc>
                <a:spcPct val="90000"/>
              </a:lnSpc>
            </a:pPr>
            <a:r>
              <a:rPr lang="en-US" sz="1500" dirty="0">
                <a:solidFill>
                  <a:schemeClr val="tx1"/>
                </a:solidFill>
              </a:rPr>
              <a:t>Number and type of review</a:t>
            </a:r>
          </a:p>
          <a:p>
            <a:pPr lvl="2">
              <a:lnSpc>
                <a:spcPct val="90000"/>
              </a:lnSpc>
            </a:pPr>
            <a:r>
              <a:rPr lang="en-US" sz="1500" dirty="0">
                <a:solidFill>
                  <a:schemeClr val="tx1"/>
                </a:solidFill>
              </a:rPr>
              <a:t>Timeframe for completion – ideally w/in 90 days</a:t>
            </a:r>
          </a:p>
          <a:p>
            <a:pPr lvl="1">
              <a:lnSpc>
                <a:spcPct val="90000"/>
              </a:lnSpc>
            </a:pPr>
            <a:r>
              <a:rPr lang="en-US" sz="1500" dirty="0">
                <a:solidFill>
                  <a:schemeClr val="tx1"/>
                </a:solidFill>
              </a:rPr>
              <a:t>Low/No Volume</a:t>
            </a:r>
          </a:p>
          <a:p>
            <a:pPr lvl="2">
              <a:lnSpc>
                <a:spcPct val="90000"/>
              </a:lnSpc>
            </a:pPr>
            <a:r>
              <a:rPr lang="en-US" sz="1500" dirty="0">
                <a:solidFill>
                  <a:schemeClr val="tx1"/>
                </a:solidFill>
              </a:rPr>
              <a:t>External FPPE</a:t>
            </a:r>
          </a:p>
          <a:p>
            <a:pPr lvl="2">
              <a:lnSpc>
                <a:spcPct val="90000"/>
              </a:lnSpc>
            </a:pPr>
            <a:r>
              <a:rPr lang="en-US" sz="1500" dirty="0">
                <a:solidFill>
                  <a:schemeClr val="tx1"/>
                </a:solidFill>
              </a:rPr>
              <a:t>Extended FPPE</a:t>
            </a:r>
          </a:p>
          <a:p>
            <a:pPr lvl="2">
              <a:lnSpc>
                <a:spcPct val="90000"/>
              </a:lnSpc>
            </a:pPr>
            <a:r>
              <a:rPr lang="en-US" sz="1500" dirty="0">
                <a:solidFill>
                  <a:schemeClr val="tx1"/>
                </a:solidFill>
              </a:rPr>
              <a:t>Limited FPPE</a:t>
            </a:r>
          </a:p>
          <a:p>
            <a:pPr lvl="1">
              <a:lnSpc>
                <a:spcPct val="90000"/>
              </a:lnSpc>
            </a:pPr>
            <a:r>
              <a:rPr lang="en-US" sz="1500" dirty="0">
                <a:solidFill>
                  <a:schemeClr val="tx1"/>
                </a:solidFill>
              </a:rPr>
              <a:t>Department Chair Review</a:t>
            </a:r>
          </a:p>
          <a:p>
            <a:pPr lvl="1">
              <a:lnSpc>
                <a:spcPct val="90000"/>
              </a:lnSpc>
            </a:pPr>
            <a:r>
              <a:rPr lang="en-US" sz="1500" dirty="0">
                <a:solidFill>
                  <a:schemeClr val="tx1"/>
                </a:solidFill>
              </a:rPr>
              <a:t>Credentials Committee/MEC Review</a:t>
            </a:r>
          </a:p>
        </p:txBody>
      </p:sp>
    </p:spTree>
    <p:extLst>
      <p:ext uri="{BB962C8B-B14F-4D97-AF65-F5344CB8AC3E}">
        <p14:creationId xmlns:p14="http://schemas.microsoft.com/office/powerpoint/2010/main" val="2463874038"/>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8" name="Snip Diagonal Corner Rectangle 6">
            <a:extLst>
              <a:ext uri="{FF2B5EF4-FFF2-40B4-BE49-F238E27FC236}">
                <a16:creationId xmlns:a16="http://schemas.microsoft.com/office/drawing/2014/main" id="{AD2D45C7-2E37-44FD-AC77-116CD14B9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rect">
            <a:avLst/>
          </a:prstGeom>
          <a:ln>
            <a:noFill/>
          </a:ln>
        </p:spPr>
        <p:style>
          <a:lnRef idx="2">
            <a:schemeClr val="accent2"/>
          </a:lnRef>
          <a:fillRef idx="1002">
            <a:schemeClr val="dk2"/>
          </a:fillRef>
          <a:effectRef idx="0">
            <a:schemeClr val="accent2"/>
          </a:effectRef>
          <a:fontRef idx="minor">
            <a:schemeClr val="dk1"/>
          </a:fontRef>
        </p:style>
        <p:txBody>
          <a:bodyPr wrap="square" rtlCol="0" anchor="ctr">
            <a:noAutofit/>
          </a:bodyPr>
          <a:lstStyle/>
          <a:p>
            <a:pPr algn="ctr"/>
            <a:endParaRPr lang="en-US"/>
          </a:p>
        </p:txBody>
      </p:sp>
      <p:sp useBgFill="1">
        <p:nvSpPr>
          <p:cNvPr id="10" name="Snip Single Corner Rectangle 17">
            <a:extLst>
              <a:ext uri="{FF2B5EF4-FFF2-40B4-BE49-F238E27FC236}">
                <a16:creationId xmlns:a16="http://schemas.microsoft.com/office/drawing/2014/main" id="{1FF88480-2CF1-4C54-8CE3-2CA9CD9FF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9141618" cy="6857999"/>
          </a:xfrm>
          <a:prstGeom prst="snip1Rect">
            <a:avLst>
              <a:gd name="adj" fmla="val 50000"/>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513159" y="4487332"/>
            <a:ext cx="6400800" cy="1507067"/>
          </a:xfrm>
        </p:spPr>
        <p:txBody>
          <a:bodyPr>
            <a:normAutofit/>
          </a:bodyPr>
          <a:lstStyle/>
          <a:p>
            <a:r>
              <a:rPr lang="en-US" sz="3500" b="1">
                <a:solidFill>
                  <a:schemeClr val="tx2"/>
                </a:solidFill>
              </a:rPr>
              <a:t>FPPE for cause </a:t>
            </a:r>
            <a:br>
              <a:rPr lang="en-US" sz="3500" b="1">
                <a:solidFill>
                  <a:schemeClr val="tx2"/>
                </a:solidFill>
              </a:rPr>
            </a:br>
            <a:r>
              <a:rPr lang="en-US" sz="3500" b="1">
                <a:solidFill>
                  <a:schemeClr val="tx2"/>
                </a:solidFill>
              </a:rPr>
              <a:t>How to Implement?</a:t>
            </a:r>
          </a:p>
        </p:txBody>
      </p:sp>
      <p:sp>
        <p:nvSpPr>
          <p:cNvPr id="3" name="Content Placeholder 2"/>
          <p:cNvSpPr>
            <a:spLocks noGrp="1"/>
          </p:cNvSpPr>
          <p:nvPr>
            <p:ph idx="1"/>
          </p:nvPr>
        </p:nvSpPr>
        <p:spPr>
          <a:xfrm>
            <a:off x="513158" y="685800"/>
            <a:ext cx="6954441" cy="4343400"/>
          </a:xfrm>
        </p:spPr>
        <p:txBody>
          <a:bodyPr>
            <a:normAutofit/>
          </a:bodyPr>
          <a:lstStyle/>
          <a:p>
            <a:pPr>
              <a:lnSpc>
                <a:spcPct val="90000"/>
              </a:lnSpc>
            </a:pPr>
            <a:r>
              <a:rPr lang="en-US" sz="1500" dirty="0">
                <a:solidFill>
                  <a:schemeClr val="tx1"/>
                </a:solidFill>
              </a:rPr>
              <a:t>Develop Policy</a:t>
            </a:r>
          </a:p>
          <a:p>
            <a:pPr lvl="1">
              <a:lnSpc>
                <a:spcPct val="90000"/>
              </a:lnSpc>
            </a:pPr>
            <a:r>
              <a:rPr lang="en-US" sz="1500" dirty="0">
                <a:solidFill>
                  <a:schemeClr val="tx1"/>
                </a:solidFill>
              </a:rPr>
              <a:t>Medical Staff identify triggers that would necessitate a return to FPPE</a:t>
            </a:r>
          </a:p>
          <a:p>
            <a:pPr lvl="1">
              <a:lnSpc>
                <a:spcPct val="90000"/>
              </a:lnSpc>
            </a:pPr>
            <a:r>
              <a:rPr lang="en-US" sz="1500" dirty="0">
                <a:solidFill>
                  <a:schemeClr val="tx1"/>
                </a:solidFill>
              </a:rPr>
              <a:t>Determine Performance Monitoring Process</a:t>
            </a:r>
          </a:p>
          <a:p>
            <a:pPr lvl="2">
              <a:lnSpc>
                <a:spcPct val="90000"/>
              </a:lnSpc>
            </a:pPr>
            <a:r>
              <a:rPr lang="en-US" sz="1500" dirty="0">
                <a:solidFill>
                  <a:schemeClr val="tx1"/>
                </a:solidFill>
              </a:rPr>
              <a:t>Criteria</a:t>
            </a:r>
          </a:p>
          <a:p>
            <a:pPr lvl="2">
              <a:lnSpc>
                <a:spcPct val="90000"/>
              </a:lnSpc>
            </a:pPr>
            <a:r>
              <a:rPr lang="en-US" sz="1500" dirty="0">
                <a:solidFill>
                  <a:schemeClr val="tx1"/>
                </a:solidFill>
              </a:rPr>
              <a:t>Method to establish monitoring plan</a:t>
            </a:r>
          </a:p>
          <a:p>
            <a:pPr lvl="2">
              <a:lnSpc>
                <a:spcPct val="90000"/>
              </a:lnSpc>
            </a:pPr>
            <a:r>
              <a:rPr lang="en-US" sz="1500" dirty="0">
                <a:solidFill>
                  <a:schemeClr val="tx1"/>
                </a:solidFill>
              </a:rPr>
              <a:t>Method to determine duration of monitoring</a:t>
            </a:r>
          </a:p>
          <a:p>
            <a:pPr lvl="2">
              <a:lnSpc>
                <a:spcPct val="90000"/>
              </a:lnSpc>
            </a:pPr>
            <a:r>
              <a:rPr lang="en-US" sz="1500" dirty="0">
                <a:solidFill>
                  <a:schemeClr val="tx1"/>
                </a:solidFill>
              </a:rPr>
              <a:t>Situations requiring external review</a:t>
            </a:r>
          </a:p>
          <a:p>
            <a:pPr lvl="2">
              <a:lnSpc>
                <a:spcPct val="90000"/>
              </a:lnSpc>
            </a:pPr>
            <a:r>
              <a:rPr lang="en-US" sz="1500" dirty="0">
                <a:solidFill>
                  <a:schemeClr val="tx1"/>
                </a:solidFill>
              </a:rPr>
              <a:t>Medical Executive Committee</a:t>
            </a:r>
          </a:p>
          <a:p>
            <a:pPr lvl="1">
              <a:lnSpc>
                <a:spcPct val="90000"/>
              </a:lnSpc>
            </a:pPr>
            <a:r>
              <a:rPr lang="en-US" sz="1500" dirty="0">
                <a:solidFill>
                  <a:schemeClr val="tx1"/>
                </a:solidFill>
              </a:rPr>
              <a:t>Duration/Limitations</a:t>
            </a:r>
          </a:p>
          <a:p>
            <a:pPr lvl="2">
              <a:lnSpc>
                <a:spcPct val="90000"/>
              </a:lnSpc>
            </a:pPr>
            <a:r>
              <a:rPr lang="en-US" sz="1500" dirty="0">
                <a:solidFill>
                  <a:schemeClr val="tx1"/>
                </a:solidFill>
              </a:rPr>
              <a:t>Reportable?</a:t>
            </a:r>
          </a:p>
          <a:p>
            <a:pPr marL="457200" lvl="1" indent="0">
              <a:lnSpc>
                <a:spcPct val="90000"/>
              </a:lnSpc>
              <a:buNone/>
            </a:pPr>
            <a:endParaRPr lang="en-US" sz="1500" dirty="0">
              <a:solidFill>
                <a:schemeClr val="tx1"/>
              </a:solidFill>
            </a:endParaRPr>
          </a:p>
        </p:txBody>
      </p:sp>
    </p:spTree>
    <p:extLst>
      <p:ext uri="{BB962C8B-B14F-4D97-AF65-F5344CB8AC3E}">
        <p14:creationId xmlns:p14="http://schemas.microsoft.com/office/powerpoint/2010/main" val="727621029"/>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FPPE </a:t>
            </a:r>
            <a:br>
              <a:rPr lang="en-US" b="1"/>
            </a:br>
            <a:r>
              <a:rPr lang="en-US" b="1"/>
              <a:t>Who Performs the Evaluation?</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Definition of Peer</a:t>
            </a:r>
          </a:p>
          <a:p>
            <a:r>
              <a:rPr lang="en-US" dirty="0"/>
              <a:t>A peer is an individual practicing in the same profession and who has expertise in the subject matter under evaluation. The level of subject matter expertise required to provide meaningful evaluation of a provider’s performance will be based on the area of competency and the nature of the issue or data being evaluated. </a:t>
            </a:r>
          </a:p>
          <a:p>
            <a:pPr marL="0" indent="0" algn="ctr">
              <a:buNone/>
            </a:pPr>
            <a:endParaRPr lang="en-US" dirty="0"/>
          </a:p>
          <a:p>
            <a:pPr marL="0" indent="0" algn="ctr">
              <a:buNone/>
            </a:pPr>
            <a:r>
              <a:rPr lang="en-US" dirty="0"/>
              <a:t>(Effective Peer Review, Second Edition)</a:t>
            </a:r>
          </a:p>
        </p:txBody>
      </p:sp>
    </p:spTree>
    <p:extLst>
      <p:ext uri="{BB962C8B-B14F-4D97-AF65-F5344CB8AC3E}">
        <p14:creationId xmlns:p14="http://schemas.microsoft.com/office/powerpoint/2010/main" val="22754472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FPPE </a:t>
            </a:r>
            <a:br>
              <a:rPr lang="en-US" b="1" dirty="0"/>
            </a:br>
            <a:r>
              <a:rPr lang="en-US" b="1" dirty="0"/>
              <a:t>Who Performs the Evaluation?</a:t>
            </a:r>
            <a:endParaRPr lang="en-US" dirty="0"/>
          </a:p>
        </p:txBody>
      </p:sp>
      <p:sp>
        <p:nvSpPr>
          <p:cNvPr id="3" name="Content Placeholder 2"/>
          <p:cNvSpPr>
            <a:spLocks noGrp="1"/>
          </p:cNvSpPr>
          <p:nvPr>
            <p:ph idx="1"/>
          </p:nvPr>
        </p:nvSpPr>
        <p:spPr>
          <a:xfrm>
            <a:off x="533400" y="381000"/>
            <a:ext cx="7772400" cy="4758270"/>
          </a:xfrm>
        </p:spPr>
        <p:txBody>
          <a:bodyPr>
            <a:normAutofit/>
          </a:bodyPr>
          <a:lstStyle/>
          <a:p>
            <a:r>
              <a:rPr lang="en-US" dirty="0"/>
              <a:t>Same Discipline</a:t>
            </a:r>
          </a:p>
          <a:p>
            <a:pPr lvl="1"/>
            <a:r>
              <a:rPr lang="en-US" dirty="0"/>
              <a:t>Same specialty should be used if what is being evaluated requires the reviewer to have skills specific to that specialty or procedure</a:t>
            </a:r>
          </a:p>
          <a:p>
            <a:r>
              <a:rPr lang="en-US" dirty="0"/>
              <a:t>Supervising Physician/APP</a:t>
            </a:r>
            <a:endParaRPr lang="en-US" sz="2000" dirty="0"/>
          </a:p>
          <a:p>
            <a:pPr marL="346075" lvl="1" indent="-342900"/>
            <a:r>
              <a:rPr lang="en-US" sz="2000" dirty="0"/>
              <a:t>Must be Objective and Impartial</a:t>
            </a:r>
          </a:p>
          <a:p>
            <a:pPr marL="860425" lvl="2" indent="-457200"/>
            <a:r>
              <a:rPr lang="en-US" sz="2000" dirty="0"/>
              <a:t>No potential conflict of interest</a:t>
            </a:r>
          </a:p>
          <a:p>
            <a:pPr marL="860425" lvl="2" indent="-457200"/>
            <a:r>
              <a:rPr lang="en-US" sz="2000" dirty="0"/>
              <a:t>No bias toward physician</a:t>
            </a:r>
          </a:p>
          <a:p>
            <a:pPr marL="403225" lvl="1" indent="-457200"/>
            <a:r>
              <a:rPr lang="en-US" sz="2200" dirty="0"/>
              <a:t>External FPPE may be obtained for low volume providers or for new privilege to the organization</a:t>
            </a:r>
          </a:p>
          <a:p>
            <a:pPr marL="860425" lvl="2" indent="-457200"/>
            <a:endParaRPr lang="en-US" dirty="0"/>
          </a:p>
          <a:p>
            <a:pPr marL="460375" lvl="1" indent="-457200">
              <a:buFont typeface="Arial" panose="020B0604020202020204" pitchFamily="34" charset="0"/>
              <a:buChar char="•"/>
            </a:pPr>
            <a:endParaRPr lang="en-US" dirty="0"/>
          </a:p>
        </p:txBody>
      </p:sp>
    </p:spTree>
    <p:extLst>
      <p:ext uri="{BB962C8B-B14F-4D97-AF65-F5344CB8AC3E}">
        <p14:creationId xmlns:p14="http://schemas.microsoft.com/office/powerpoint/2010/main" val="514017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838200"/>
            <a:ext cx="7315200" cy="4419600"/>
          </a:xfrm>
        </p:spPr>
        <p:txBody>
          <a:bodyPr>
            <a:normAutofit fontScale="77500" lnSpcReduction="20000"/>
          </a:bodyPr>
          <a:lstStyle/>
          <a:p>
            <a:r>
              <a:rPr lang="en-US" sz="4600" dirty="0">
                <a:solidFill>
                  <a:schemeClr val="tx1"/>
                </a:solidFill>
              </a:rPr>
              <a:t>Who am  I?</a:t>
            </a:r>
          </a:p>
          <a:p>
            <a:pPr lvl="1"/>
            <a:endParaRPr lang="en-US" sz="3900" dirty="0">
              <a:solidFill>
                <a:schemeClr val="tx1"/>
              </a:solidFill>
            </a:endParaRPr>
          </a:p>
          <a:p>
            <a:pPr marL="800100" lvl="1" indent="-342900">
              <a:buFont typeface="Arial" panose="020B0604020202020204" pitchFamily="34" charset="0"/>
              <a:buChar char="•"/>
            </a:pPr>
            <a:r>
              <a:rPr lang="en-US" sz="2400" dirty="0">
                <a:solidFill>
                  <a:schemeClr val="tx1"/>
                </a:solidFill>
              </a:rPr>
              <a:t>Director, Medical Staff Services – Children’s Nebraska</a:t>
            </a:r>
          </a:p>
          <a:p>
            <a:pPr marL="1257300" lvl="2" indent="-342900">
              <a:buFont typeface="Arial" panose="020B0604020202020204" pitchFamily="34" charset="0"/>
              <a:buChar char="•"/>
            </a:pPr>
            <a:r>
              <a:rPr lang="en-US" sz="2200" dirty="0">
                <a:solidFill>
                  <a:schemeClr val="tx1"/>
                </a:solidFill>
              </a:rPr>
              <a:t>Oversight of Medical Staff Credentialing</a:t>
            </a:r>
          </a:p>
          <a:p>
            <a:pPr marL="1257300" lvl="2" indent="-342900">
              <a:buFont typeface="Arial" panose="020B0604020202020204" pitchFamily="34" charset="0"/>
              <a:buChar char="•"/>
            </a:pPr>
            <a:r>
              <a:rPr lang="en-US" sz="2200" dirty="0">
                <a:solidFill>
                  <a:schemeClr val="tx1"/>
                </a:solidFill>
              </a:rPr>
              <a:t>Oversight of Payor Enrollment &amp; Credentialing</a:t>
            </a:r>
          </a:p>
          <a:p>
            <a:pPr marL="1257300" lvl="2" indent="-342900">
              <a:buFont typeface="Arial" panose="020B0604020202020204" pitchFamily="34" charset="0"/>
              <a:buChar char="•"/>
            </a:pPr>
            <a:r>
              <a:rPr lang="en-US" sz="2200" dirty="0">
                <a:solidFill>
                  <a:schemeClr val="tx1"/>
                </a:solidFill>
              </a:rPr>
              <a:t>Oversight of Provider Peer Review</a:t>
            </a:r>
          </a:p>
          <a:p>
            <a:pPr marL="800100" lvl="1" indent="-342900">
              <a:buFont typeface="Arial" panose="020B0604020202020204" pitchFamily="34" charset="0"/>
              <a:buChar char="•"/>
            </a:pPr>
            <a:r>
              <a:rPr lang="en-US" sz="2400" dirty="0">
                <a:solidFill>
                  <a:schemeClr val="tx1"/>
                </a:solidFill>
              </a:rPr>
              <a:t>Medical Services Professional with over 17 years of healthcare experience</a:t>
            </a:r>
          </a:p>
          <a:p>
            <a:pPr marL="800100" lvl="1" indent="-342900">
              <a:buFont typeface="Arial" panose="020B0604020202020204" pitchFamily="34" charset="0"/>
              <a:buChar char="•"/>
            </a:pPr>
            <a:r>
              <a:rPr lang="en-US" sz="2400" dirty="0">
                <a:solidFill>
                  <a:schemeClr val="tx1"/>
                </a:solidFill>
              </a:rPr>
              <a:t>Certified Professional Medical Services Management (CPMSM)</a:t>
            </a:r>
          </a:p>
          <a:p>
            <a:pPr marL="800100" lvl="1" indent="-342900">
              <a:buFont typeface="Arial" panose="020B0604020202020204" pitchFamily="34" charset="0"/>
              <a:buChar char="•"/>
            </a:pPr>
            <a:r>
              <a:rPr lang="en-US" sz="2400" dirty="0">
                <a:solidFill>
                  <a:schemeClr val="tx1"/>
                </a:solidFill>
              </a:rPr>
              <a:t>Certified Provider Credentialing Specialist (CPCS)</a:t>
            </a:r>
          </a:p>
          <a:p>
            <a:pPr marL="342900" indent="-342900">
              <a:buFont typeface="Arial" panose="020B0604020202020204" pitchFamily="34" charset="0"/>
              <a:buChar char="•"/>
            </a:pPr>
            <a:endParaRPr lang="en-US" sz="2400" dirty="0">
              <a:solidFill>
                <a:schemeClr val="tx1"/>
              </a:solidFill>
            </a:endParaRPr>
          </a:p>
        </p:txBody>
      </p:sp>
    </p:spTree>
    <p:extLst>
      <p:ext uri="{BB962C8B-B14F-4D97-AF65-F5344CB8AC3E}">
        <p14:creationId xmlns:p14="http://schemas.microsoft.com/office/powerpoint/2010/main" val="33586332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a:xfrm>
            <a:off x="628650" y="365125"/>
            <a:ext cx="4168866" cy="1325563"/>
          </a:xfrm>
        </p:spPr>
        <p:txBody>
          <a:bodyPr>
            <a:normAutofit/>
          </a:bodyPr>
          <a:lstStyle/>
          <a:p>
            <a:r>
              <a:rPr lang="en-US" b="1" dirty="0"/>
              <a:t>OPPE</a:t>
            </a:r>
            <a:br>
              <a:rPr lang="en-US" b="1" dirty="0"/>
            </a:br>
            <a:r>
              <a:rPr lang="en-US" b="1" dirty="0"/>
              <a:t>What is it?</a:t>
            </a:r>
            <a:endParaRPr lang="en-US" dirty="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628650" y="1825625"/>
            <a:ext cx="4168866" cy="4351338"/>
          </a:xfrm>
        </p:spPr>
        <p:txBody>
          <a:bodyPr>
            <a:normAutofit lnSpcReduction="10000"/>
          </a:bodyPr>
          <a:lstStyle/>
          <a:p>
            <a:endParaRPr lang="en-US" sz="900" dirty="0"/>
          </a:p>
          <a:p>
            <a:r>
              <a:rPr lang="en-US" sz="1400" dirty="0"/>
              <a:t>Ongoing Professional Practice Evaluation</a:t>
            </a:r>
          </a:p>
          <a:p>
            <a:r>
              <a:rPr lang="en-US" sz="1400" dirty="0"/>
              <a:t>Required by The Joint Commission (MS.08.01.03)</a:t>
            </a:r>
          </a:p>
          <a:p>
            <a:r>
              <a:rPr lang="en-US" sz="1400" dirty="0"/>
              <a:t>Required by NCQA and URAC (Quality report)</a:t>
            </a:r>
          </a:p>
          <a:p>
            <a:r>
              <a:rPr lang="en-US" sz="1400" dirty="0"/>
              <a:t>Measures the performance of providers with clinical privileges at your organization</a:t>
            </a:r>
          </a:p>
          <a:p>
            <a:r>
              <a:rPr lang="en-US" sz="1400" dirty="0"/>
              <a:t>May be utilized for performance improvement activities</a:t>
            </a:r>
          </a:p>
          <a:p>
            <a:pPr lvl="1"/>
            <a:r>
              <a:rPr lang="en-US" sz="1400" dirty="0"/>
              <a:t>Root Cause Analysis (RCA)/Identify systems issues</a:t>
            </a:r>
          </a:p>
          <a:p>
            <a:pPr lvl="1"/>
            <a:r>
              <a:rPr lang="en-US" sz="1400" dirty="0"/>
              <a:t>Reduction of HACs and SSIs</a:t>
            </a:r>
          </a:p>
          <a:p>
            <a:pPr lvl="1"/>
            <a:r>
              <a:rPr lang="en-US" sz="1400" dirty="0"/>
              <a:t>Reduction in morbidity and mortality</a:t>
            </a:r>
          </a:p>
          <a:p>
            <a:r>
              <a:rPr lang="en-US" sz="1400" dirty="0"/>
              <a:t>Used for evaluation during credentialing process (reappointment)</a:t>
            </a:r>
          </a:p>
          <a:p>
            <a:r>
              <a:rPr lang="en-US" sz="1400" dirty="0"/>
              <a:t>Track and trend</a:t>
            </a:r>
          </a:p>
          <a:p>
            <a:r>
              <a:rPr lang="en-US" sz="1400" dirty="0"/>
              <a:t>Sometimes called a Physician Scorecard</a:t>
            </a:r>
          </a:p>
          <a:p>
            <a:pPr marL="0" indent="0">
              <a:buNone/>
            </a:pPr>
            <a:endParaRPr lang="en-US" sz="900" dirty="0"/>
          </a:p>
          <a:p>
            <a:endParaRPr lang="en-US" sz="900"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2624479"/>
            <a:ext cx="609320"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85863" y="1516981"/>
            <a:ext cx="2387600" cy="17907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0"/>
            <a:ext cx="1736438"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79347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54162" y="4112081"/>
            <a:ext cx="889838"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4565205" y="4145122"/>
            <a:ext cx="3062574"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4962670"/>
            <a:ext cx="1982514"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71088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8" name="Snip Diagonal Corner Rectangle 6">
            <a:extLst>
              <a:ext uri="{FF2B5EF4-FFF2-40B4-BE49-F238E27FC236}">
                <a16:creationId xmlns:a16="http://schemas.microsoft.com/office/drawing/2014/main" id="{AD2D45C7-2E37-44FD-AC77-116CD14B9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rect">
            <a:avLst/>
          </a:prstGeom>
          <a:ln>
            <a:noFill/>
          </a:ln>
        </p:spPr>
        <p:style>
          <a:lnRef idx="2">
            <a:schemeClr val="accent2"/>
          </a:lnRef>
          <a:fillRef idx="1002">
            <a:schemeClr val="dk2"/>
          </a:fillRef>
          <a:effectRef idx="0">
            <a:schemeClr val="accent2"/>
          </a:effectRef>
          <a:fontRef idx="minor">
            <a:schemeClr val="dk1"/>
          </a:fontRef>
        </p:style>
        <p:txBody>
          <a:bodyPr wrap="square" rtlCol="0" anchor="ctr">
            <a:noAutofit/>
          </a:bodyPr>
          <a:lstStyle/>
          <a:p>
            <a:pPr algn="ctr"/>
            <a:endParaRPr lang="en-US"/>
          </a:p>
        </p:txBody>
      </p:sp>
      <p:sp useBgFill="1">
        <p:nvSpPr>
          <p:cNvPr id="10" name="Snip Single Corner Rectangle 17">
            <a:extLst>
              <a:ext uri="{FF2B5EF4-FFF2-40B4-BE49-F238E27FC236}">
                <a16:creationId xmlns:a16="http://schemas.microsoft.com/office/drawing/2014/main" id="{1FF88480-2CF1-4C54-8CE3-2CA9CD9FF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9141618" cy="6857999"/>
          </a:xfrm>
          <a:prstGeom prst="snip1Rect">
            <a:avLst>
              <a:gd name="adj" fmla="val 50000"/>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510776" y="4919132"/>
            <a:ext cx="6400800" cy="1507067"/>
          </a:xfrm>
        </p:spPr>
        <p:txBody>
          <a:bodyPr>
            <a:normAutofit/>
          </a:bodyPr>
          <a:lstStyle/>
          <a:p>
            <a:r>
              <a:rPr lang="en-US" sz="3500" b="1" dirty="0">
                <a:solidFill>
                  <a:schemeClr val="tx2"/>
                </a:solidFill>
              </a:rPr>
              <a:t>OPPE</a:t>
            </a:r>
            <a:br>
              <a:rPr lang="en-US" sz="3500" b="1" dirty="0">
                <a:solidFill>
                  <a:schemeClr val="tx2"/>
                </a:solidFill>
              </a:rPr>
            </a:br>
            <a:r>
              <a:rPr lang="en-US" sz="3500" b="1" dirty="0">
                <a:solidFill>
                  <a:schemeClr val="tx2"/>
                </a:solidFill>
              </a:rPr>
              <a:t>What to Review?</a:t>
            </a:r>
            <a:endParaRPr lang="en-US" sz="3500" dirty="0">
              <a:solidFill>
                <a:schemeClr val="tx2"/>
              </a:solidFill>
            </a:endParaRPr>
          </a:p>
        </p:txBody>
      </p:sp>
      <p:sp>
        <p:nvSpPr>
          <p:cNvPr id="3" name="Content Placeholder 2"/>
          <p:cNvSpPr>
            <a:spLocks noGrp="1"/>
          </p:cNvSpPr>
          <p:nvPr>
            <p:ph idx="1"/>
          </p:nvPr>
        </p:nvSpPr>
        <p:spPr>
          <a:xfrm>
            <a:off x="510776" y="357139"/>
            <a:ext cx="8402241" cy="5308599"/>
          </a:xfrm>
        </p:spPr>
        <p:txBody>
          <a:bodyPr>
            <a:normAutofit/>
          </a:bodyPr>
          <a:lstStyle/>
          <a:p>
            <a:pPr>
              <a:lnSpc>
                <a:spcPct val="90000"/>
              </a:lnSpc>
            </a:pPr>
            <a:r>
              <a:rPr lang="en-US" sz="1200" dirty="0">
                <a:solidFill>
                  <a:schemeClr val="tx1"/>
                </a:solidFill>
              </a:rPr>
              <a:t>Six Core Competencies (TJC)</a:t>
            </a:r>
          </a:p>
          <a:p>
            <a:pPr lvl="1">
              <a:lnSpc>
                <a:spcPct val="90000"/>
              </a:lnSpc>
            </a:pPr>
            <a:r>
              <a:rPr lang="en-US" sz="1200" dirty="0">
                <a:solidFill>
                  <a:schemeClr val="tx1"/>
                </a:solidFill>
              </a:rPr>
              <a:t>Patient Care</a:t>
            </a:r>
          </a:p>
          <a:p>
            <a:pPr lvl="1">
              <a:lnSpc>
                <a:spcPct val="90000"/>
              </a:lnSpc>
            </a:pPr>
            <a:r>
              <a:rPr lang="en-US" sz="1200" dirty="0">
                <a:solidFill>
                  <a:schemeClr val="tx1"/>
                </a:solidFill>
              </a:rPr>
              <a:t>Medical Knowledge</a:t>
            </a:r>
          </a:p>
          <a:p>
            <a:pPr lvl="1">
              <a:lnSpc>
                <a:spcPct val="90000"/>
              </a:lnSpc>
            </a:pPr>
            <a:r>
              <a:rPr lang="en-US" sz="1200" dirty="0">
                <a:solidFill>
                  <a:schemeClr val="tx1"/>
                </a:solidFill>
              </a:rPr>
              <a:t>Practice-based Learning and Improvement</a:t>
            </a:r>
          </a:p>
          <a:p>
            <a:pPr lvl="1">
              <a:lnSpc>
                <a:spcPct val="90000"/>
              </a:lnSpc>
            </a:pPr>
            <a:r>
              <a:rPr lang="en-US" sz="1200" dirty="0">
                <a:solidFill>
                  <a:schemeClr val="tx1"/>
                </a:solidFill>
              </a:rPr>
              <a:t>Interpersonal and Communication Skills</a:t>
            </a:r>
          </a:p>
          <a:p>
            <a:pPr lvl="1">
              <a:lnSpc>
                <a:spcPct val="90000"/>
              </a:lnSpc>
            </a:pPr>
            <a:r>
              <a:rPr lang="en-US" sz="1200" dirty="0">
                <a:solidFill>
                  <a:schemeClr val="tx1"/>
                </a:solidFill>
              </a:rPr>
              <a:t>Professionalism</a:t>
            </a:r>
          </a:p>
          <a:p>
            <a:pPr lvl="1">
              <a:lnSpc>
                <a:spcPct val="90000"/>
              </a:lnSpc>
            </a:pPr>
            <a:r>
              <a:rPr lang="en-US" sz="1200" dirty="0">
                <a:solidFill>
                  <a:schemeClr val="tx1"/>
                </a:solidFill>
              </a:rPr>
              <a:t>Systems-Based Practice </a:t>
            </a:r>
          </a:p>
          <a:p>
            <a:pPr>
              <a:lnSpc>
                <a:spcPct val="90000"/>
              </a:lnSpc>
            </a:pPr>
            <a:r>
              <a:rPr lang="en-US" sz="1200" dirty="0">
                <a:solidFill>
                  <a:schemeClr val="tx1"/>
                </a:solidFill>
              </a:rPr>
              <a:t>Determined by the Organized Medical Staff</a:t>
            </a:r>
          </a:p>
          <a:p>
            <a:pPr lvl="1">
              <a:lnSpc>
                <a:spcPct val="90000"/>
              </a:lnSpc>
            </a:pPr>
            <a:r>
              <a:rPr lang="en-US" sz="1200" dirty="0">
                <a:solidFill>
                  <a:schemeClr val="tx1"/>
                </a:solidFill>
              </a:rPr>
              <a:t>Possible Metrics</a:t>
            </a:r>
          </a:p>
          <a:p>
            <a:pPr lvl="2">
              <a:lnSpc>
                <a:spcPct val="90000"/>
              </a:lnSpc>
            </a:pPr>
            <a:r>
              <a:rPr lang="en-US" sz="1200" dirty="0">
                <a:solidFill>
                  <a:schemeClr val="tx1"/>
                </a:solidFill>
              </a:rPr>
              <a:t>Review of Operative/Clinical Procedures</a:t>
            </a:r>
          </a:p>
          <a:p>
            <a:pPr lvl="2">
              <a:lnSpc>
                <a:spcPct val="90000"/>
              </a:lnSpc>
            </a:pPr>
            <a:r>
              <a:rPr lang="en-US" sz="1200" dirty="0">
                <a:solidFill>
                  <a:schemeClr val="tx1"/>
                </a:solidFill>
              </a:rPr>
              <a:t>Blood or Pharmaceutical Usage</a:t>
            </a:r>
          </a:p>
          <a:p>
            <a:pPr lvl="2">
              <a:lnSpc>
                <a:spcPct val="90000"/>
              </a:lnSpc>
            </a:pPr>
            <a:r>
              <a:rPr lang="en-US" sz="1200" dirty="0">
                <a:solidFill>
                  <a:schemeClr val="tx1"/>
                </a:solidFill>
              </a:rPr>
              <a:t>Length of Stay/Readmission Data</a:t>
            </a:r>
          </a:p>
          <a:p>
            <a:pPr lvl="2">
              <a:lnSpc>
                <a:spcPct val="90000"/>
              </a:lnSpc>
            </a:pPr>
            <a:r>
              <a:rPr lang="en-US" sz="1200" dirty="0">
                <a:solidFill>
                  <a:schemeClr val="tx1"/>
                </a:solidFill>
              </a:rPr>
              <a:t>Morbidity and Mortality Data</a:t>
            </a:r>
          </a:p>
          <a:p>
            <a:pPr lvl="2">
              <a:lnSpc>
                <a:spcPct val="90000"/>
              </a:lnSpc>
            </a:pPr>
            <a:r>
              <a:rPr lang="en-US" sz="1200" dirty="0">
                <a:solidFill>
                  <a:schemeClr val="tx1"/>
                </a:solidFill>
              </a:rPr>
              <a:t>Infection Control Data</a:t>
            </a:r>
          </a:p>
          <a:p>
            <a:pPr lvl="2">
              <a:lnSpc>
                <a:spcPct val="90000"/>
              </a:lnSpc>
            </a:pPr>
            <a:r>
              <a:rPr lang="en-US" sz="1200" dirty="0">
                <a:solidFill>
                  <a:schemeClr val="tx1"/>
                </a:solidFill>
              </a:rPr>
              <a:t>Professionalism/Patient Experience Data</a:t>
            </a:r>
          </a:p>
          <a:p>
            <a:pPr lvl="2">
              <a:lnSpc>
                <a:spcPct val="90000"/>
              </a:lnSpc>
            </a:pPr>
            <a:r>
              <a:rPr lang="en-US" sz="1200" dirty="0">
                <a:solidFill>
                  <a:schemeClr val="tx1"/>
                </a:solidFill>
              </a:rPr>
              <a:t>Specialty Specific Data </a:t>
            </a:r>
          </a:p>
          <a:p>
            <a:pPr lvl="1">
              <a:lnSpc>
                <a:spcPct val="90000"/>
              </a:lnSpc>
              <a:buFont typeface="Arial" panose="020B0604020202020204" pitchFamily="34" charset="0"/>
              <a:buChar char="•"/>
            </a:pPr>
            <a:endParaRPr lang="en-US" sz="900" dirty="0">
              <a:solidFill>
                <a:schemeClr val="tx1"/>
              </a:solidFill>
            </a:endParaRPr>
          </a:p>
        </p:txBody>
      </p:sp>
    </p:spTree>
    <p:extLst>
      <p:ext uri="{BB962C8B-B14F-4D97-AF65-F5344CB8AC3E}">
        <p14:creationId xmlns:p14="http://schemas.microsoft.com/office/powerpoint/2010/main" val="1503738601"/>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8" name="Snip Diagonal Corner Rectangle 6">
            <a:extLst>
              <a:ext uri="{FF2B5EF4-FFF2-40B4-BE49-F238E27FC236}">
                <a16:creationId xmlns:a16="http://schemas.microsoft.com/office/drawing/2014/main" id="{AD2D45C7-2E37-44FD-AC77-116CD14B9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rect">
            <a:avLst/>
          </a:prstGeom>
          <a:ln>
            <a:noFill/>
          </a:ln>
        </p:spPr>
        <p:style>
          <a:lnRef idx="2">
            <a:schemeClr val="accent2"/>
          </a:lnRef>
          <a:fillRef idx="1002">
            <a:schemeClr val="dk2"/>
          </a:fillRef>
          <a:effectRef idx="0">
            <a:schemeClr val="accent2"/>
          </a:effectRef>
          <a:fontRef idx="minor">
            <a:schemeClr val="dk1"/>
          </a:fontRef>
        </p:style>
        <p:txBody>
          <a:bodyPr wrap="square" rtlCol="0" anchor="ctr">
            <a:noAutofit/>
          </a:bodyPr>
          <a:lstStyle/>
          <a:p>
            <a:pPr algn="ctr"/>
            <a:endParaRPr lang="en-US"/>
          </a:p>
        </p:txBody>
      </p:sp>
      <p:sp useBgFill="1">
        <p:nvSpPr>
          <p:cNvPr id="10" name="Snip Single Corner Rectangle 17">
            <a:extLst>
              <a:ext uri="{FF2B5EF4-FFF2-40B4-BE49-F238E27FC236}">
                <a16:creationId xmlns:a16="http://schemas.microsoft.com/office/drawing/2014/main" id="{1FF88480-2CF1-4C54-8CE3-2CA9CD9FF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9141618" cy="6857999"/>
          </a:xfrm>
          <a:prstGeom prst="snip1Rect">
            <a:avLst>
              <a:gd name="adj" fmla="val 50000"/>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513159" y="4487332"/>
            <a:ext cx="6400800" cy="1507067"/>
          </a:xfrm>
        </p:spPr>
        <p:txBody>
          <a:bodyPr>
            <a:normAutofit/>
          </a:bodyPr>
          <a:lstStyle/>
          <a:p>
            <a:r>
              <a:rPr lang="en-US" sz="3500" b="1">
                <a:solidFill>
                  <a:schemeClr val="tx2"/>
                </a:solidFill>
              </a:rPr>
              <a:t>OPPE</a:t>
            </a:r>
            <a:br>
              <a:rPr lang="en-US" sz="3500" b="1">
                <a:solidFill>
                  <a:schemeClr val="tx2"/>
                </a:solidFill>
              </a:rPr>
            </a:br>
            <a:r>
              <a:rPr lang="en-US" sz="3500" b="1">
                <a:solidFill>
                  <a:schemeClr val="tx2"/>
                </a:solidFill>
              </a:rPr>
              <a:t>How to Obtain?</a:t>
            </a:r>
            <a:endParaRPr lang="en-US" sz="3500">
              <a:solidFill>
                <a:schemeClr val="tx2"/>
              </a:solidFill>
            </a:endParaRPr>
          </a:p>
        </p:txBody>
      </p:sp>
      <p:sp>
        <p:nvSpPr>
          <p:cNvPr id="3" name="Content Placeholder 2"/>
          <p:cNvSpPr>
            <a:spLocks noGrp="1"/>
          </p:cNvSpPr>
          <p:nvPr>
            <p:ph idx="1"/>
          </p:nvPr>
        </p:nvSpPr>
        <p:spPr>
          <a:xfrm>
            <a:off x="513159" y="685800"/>
            <a:ext cx="6400800" cy="3615267"/>
          </a:xfrm>
        </p:spPr>
        <p:txBody>
          <a:bodyPr>
            <a:normAutofit/>
          </a:bodyPr>
          <a:lstStyle/>
          <a:p>
            <a:pPr marL="0" indent="0">
              <a:lnSpc>
                <a:spcPct val="90000"/>
              </a:lnSpc>
              <a:buNone/>
            </a:pPr>
            <a:r>
              <a:rPr lang="en-US" sz="1500">
                <a:solidFill>
                  <a:schemeClr val="tx1"/>
                </a:solidFill>
              </a:rPr>
              <a:t>May acquire data through: </a:t>
            </a:r>
          </a:p>
          <a:p>
            <a:pPr lvl="1">
              <a:lnSpc>
                <a:spcPct val="90000"/>
              </a:lnSpc>
            </a:pPr>
            <a:r>
              <a:rPr lang="en-US" sz="1500">
                <a:solidFill>
                  <a:schemeClr val="tx1"/>
                </a:solidFill>
              </a:rPr>
              <a:t>Chart Review</a:t>
            </a:r>
          </a:p>
          <a:p>
            <a:pPr lvl="1">
              <a:lnSpc>
                <a:spcPct val="90000"/>
              </a:lnSpc>
            </a:pPr>
            <a:r>
              <a:rPr lang="en-US" sz="1500">
                <a:solidFill>
                  <a:schemeClr val="tx1"/>
                </a:solidFill>
              </a:rPr>
              <a:t>Direct Observation</a:t>
            </a:r>
          </a:p>
          <a:p>
            <a:pPr lvl="1">
              <a:lnSpc>
                <a:spcPct val="90000"/>
              </a:lnSpc>
            </a:pPr>
            <a:r>
              <a:rPr lang="en-US" sz="1500" b="1">
                <a:solidFill>
                  <a:schemeClr val="tx1"/>
                </a:solidFill>
              </a:rPr>
              <a:t>Peer Evaluations</a:t>
            </a:r>
          </a:p>
          <a:p>
            <a:pPr lvl="1">
              <a:lnSpc>
                <a:spcPct val="90000"/>
              </a:lnSpc>
            </a:pPr>
            <a:r>
              <a:rPr lang="en-US" sz="1500">
                <a:solidFill>
                  <a:schemeClr val="tx1"/>
                </a:solidFill>
              </a:rPr>
              <a:t>Patient Surveys</a:t>
            </a:r>
          </a:p>
          <a:p>
            <a:pPr lvl="1">
              <a:lnSpc>
                <a:spcPct val="90000"/>
              </a:lnSpc>
            </a:pPr>
            <a:r>
              <a:rPr lang="en-US" sz="1500">
                <a:solidFill>
                  <a:schemeClr val="tx1"/>
                </a:solidFill>
              </a:rPr>
              <a:t>Monitoring</a:t>
            </a:r>
          </a:p>
          <a:p>
            <a:pPr lvl="2">
              <a:lnSpc>
                <a:spcPct val="90000"/>
              </a:lnSpc>
            </a:pPr>
            <a:r>
              <a:rPr lang="en-US" sz="1500">
                <a:solidFill>
                  <a:schemeClr val="tx1"/>
                </a:solidFill>
              </a:rPr>
              <a:t>Blood Bank or Pharmacy</a:t>
            </a:r>
          </a:p>
          <a:p>
            <a:pPr lvl="2">
              <a:lnSpc>
                <a:spcPct val="90000"/>
              </a:lnSpc>
            </a:pPr>
            <a:r>
              <a:rPr lang="en-US" sz="1500">
                <a:solidFill>
                  <a:schemeClr val="tx1"/>
                </a:solidFill>
              </a:rPr>
              <a:t>Health Information Management</a:t>
            </a:r>
          </a:p>
          <a:p>
            <a:pPr lvl="2">
              <a:lnSpc>
                <a:spcPct val="90000"/>
              </a:lnSpc>
            </a:pPr>
            <a:r>
              <a:rPr lang="en-US" sz="1500">
                <a:solidFill>
                  <a:schemeClr val="tx1"/>
                </a:solidFill>
              </a:rPr>
              <a:t>Incident Reports</a:t>
            </a:r>
          </a:p>
          <a:p>
            <a:pPr lvl="2">
              <a:lnSpc>
                <a:spcPct val="90000"/>
              </a:lnSpc>
            </a:pPr>
            <a:r>
              <a:rPr lang="en-US" sz="1500">
                <a:solidFill>
                  <a:schemeClr val="tx1"/>
                </a:solidFill>
              </a:rPr>
              <a:t>Quality Department</a:t>
            </a:r>
          </a:p>
          <a:p>
            <a:pPr lvl="1">
              <a:lnSpc>
                <a:spcPct val="90000"/>
              </a:lnSpc>
            </a:pPr>
            <a:r>
              <a:rPr lang="en-US" sz="1500" b="1">
                <a:solidFill>
                  <a:schemeClr val="tx1"/>
                </a:solidFill>
              </a:rPr>
              <a:t>Automate reports whenever possible</a:t>
            </a:r>
          </a:p>
        </p:txBody>
      </p:sp>
    </p:spTree>
    <p:extLst>
      <p:ext uri="{BB962C8B-B14F-4D97-AF65-F5344CB8AC3E}">
        <p14:creationId xmlns:p14="http://schemas.microsoft.com/office/powerpoint/2010/main" val="3628259714"/>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13159" y="685800"/>
            <a:ext cx="3565922" cy="5410200"/>
          </a:xfrm>
        </p:spPr>
        <p:txBody>
          <a:bodyPr>
            <a:normAutofit/>
          </a:bodyPr>
          <a:lstStyle/>
          <a:p>
            <a:r>
              <a:rPr lang="en-US" sz="1600" dirty="0">
                <a:solidFill>
                  <a:schemeClr val="tx1"/>
                </a:solidFill>
              </a:rPr>
              <a:t>Determined by Medical Staff Policy</a:t>
            </a:r>
          </a:p>
          <a:p>
            <a:pPr lvl="1"/>
            <a:r>
              <a:rPr lang="en-US" sz="1600" dirty="0">
                <a:solidFill>
                  <a:schemeClr val="tx1"/>
                </a:solidFill>
              </a:rPr>
              <a:t>Staff/Supervisor Review</a:t>
            </a:r>
          </a:p>
          <a:p>
            <a:pPr lvl="1"/>
            <a:r>
              <a:rPr lang="en-US" sz="1600" dirty="0">
                <a:solidFill>
                  <a:schemeClr val="tx1"/>
                </a:solidFill>
              </a:rPr>
              <a:t>Frequency </a:t>
            </a:r>
          </a:p>
          <a:p>
            <a:pPr lvl="1"/>
            <a:r>
              <a:rPr lang="en-US" sz="1600" dirty="0">
                <a:solidFill>
                  <a:schemeClr val="tx1"/>
                </a:solidFill>
              </a:rPr>
              <a:t>Variance Monitoring</a:t>
            </a:r>
          </a:p>
          <a:p>
            <a:r>
              <a:rPr lang="en-US" sz="1600" dirty="0">
                <a:solidFill>
                  <a:schemeClr val="tx1"/>
                </a:solidFill>
              </a:rPr>
              <a:t>Intent is to review on an ongoing basis</a:t>
            </a:r>
          </a:p>
          <a:p>
            <a:r>
              <a:rPr lang="en-US" sz="1600" dirty="0">
                <a:solidFill>
                  <a:schemeClr val="tx1"/>
                </a:solidFill>
              </a:rPr>
              <a:t>Should be meaningful and not just checking a box</a:t>
            </a:r>
          </a:p>
          <a:p>
            <a:r>
              <a:rPr lang="en-US" sz="1600" dirty="0">
                <a:solidFill>
                  <a:schemeClr val="tx1"/>
                </a:solidFill>
              </a:rPr>
              <a:t>TJC requires reporting at least every 12 months</a:t>
            </a:r>
          </a:p>
          <a:p>
            <a:r>
              <a:rPr lang="en-US" sz="1600" dirty="0">
                <a:solidFill>
                  <a:schemeClr val="tx1"/>
                </a:solidFill>
              </a:rPr>
              <a:t>TJC &amp; Payors require review with recredentialing every 3 years</a:t>
            </a:r>
          </a:p>
        </p:txBody>
      </p:sp>
      <p:sp>
        <p:nvSpPr>
          <p:cNvPr id="10" name="Rectangle 9">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3493009" cy="6858000"/>
          </a:xfrm>
          <a:prstGeom prst="rect">
            <a:avLst/>
          </a:prstGeom>
          <a:solidFill>
            <a:schemeClr val="bg2">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996542" y="685800"/>
            <a:ext cx="2694215" cy="5308599"/>
          </a:xfrm>
        </p:spPr>
        <p:txBody>
          <a:bodyPr>
            <a:normAutofit/>
          </a:bodyPr>
          <a:lstStyle/>
          <a:p>
            <a:pPr lvl="1" rtl="0">
              <a:spcBef>
                <a:spcPct val="0"/>
              </a:spcBef>
            </a:pPr>
            <a:r>
              <a:rPr lang="en-US" sz="2800" b="1">
                <a:latin typeface="+mj-lt"/>
              </a:rPr>
              <a:t>OPPE</a:t>
            </a:r>
            <a:br>
              <a:rPr lang="en-US" sz="2800" b="1">
                <a:latin typeface="+mj-lt"/>
              </a:rPr>
            </a:br>
            <a:r>
              <a:rPr lang="en-US" sz="2800" b="1">
                <a:latin typeface="+mj-lt"/>
              </a:rPr>
              <a:t>Reporting and Review?</a:t>
            </a:r>
            <a:br>
              <a:rPr lang="en-US" sz="2800"/>
            </a:br>
            <a:endParaRPr lang="en-US" sz="2800"/>
          </a:p>
        </p:txBody>
      </p:sp>
      <p:sp>
        <p:nvSpPr>
          <p:cNvPr id="12" name="Rectangle 11">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5008" y="0"/>
            <a:ext cx="1078992" cy="6858000"/>
          </a:xfrm>
          <a:prstGeom prst="rect">
            <a:avLst/>
          </a:prstGeom>
          <a:solidFill>
            <a:schemeClr val="bg2">
              <a:lumMod val="50000"/>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4" name="Group 13">
            <a:extLst>
              <a:ext uri="{FF2B5EF4-FFF2-40B4-BE49-F238E27FC236}">
                <a16:creationId xmlns:a16="http://schemas.microsoft.com/office/drawing/2014/main" id="{543190CD-45FC-4DE0-B596-17D4DE53E97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76966" y="3770390"/>
            <a:ext cx="1064655" cy="1660354"/>
            <a:chOff x="10292292" y="2963333"/>
            <a:chExt cx="1896535" cy="2218267"/>
          </a:xfrm>
        </p:grpSpPr>
        <p:cxnSp>
          <p:nvCxnSpPr>
            <p:cNvPr id="15" name="Straight Connector 14">
              <a:extLst>
                <a:ext uri="{FF2B5EF4-FFF2-40B4-BE49-F238E27FC236}">
                  <a16:creationId xmlns:a16="http://schemas.microsoft.com/office/drawing/2014/main" id="{3BD4334C-2554-4361-8CFF-394E624CF4A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9FC3CBA7-AF68-4075-BAC7-623C34B4F4F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CA6C7307-1C78-4C8A-BF3D-FA420F177AE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44CD1F94-6C7C-4E8F-9336-E312E9F5C74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A5B11C2A-D791-46E1-B954-1184FB0802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3214205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0FE681-1E05-478A-89DC-5F7AB37CF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3159" y="685799"/>
            <a:ext cx="2810333" cy="4892040"/>
          </a:xfrm>
        </p:spPr>
        <p:txBody>
          <a:bodyPr>
            <a:normAutofit/>
          </a:bodyPr>
          <a:lstStyle/>
          <a:p>
            <a:pPr algn="r"/>
            <a:r>
              <a:rPr lang="en-US" b="1" dirty="0"/>
              <a:t>OPPE </a:t>
            </a:r>
            <a:br>
              <a:rPr lang="en-US" b="1" dirty="0"/>
            </a:br>
            <a:r>
              <a:rPr lang="en-US" b="1" dirty="0"/>
              <a:t>What if Concerns? </a:t>
            </a:r>
            <a:endParaRPr lang="en-US" b="1"/>
          </a:p>
        </p:txBody>
      </p:sp>
      <p:cxnSp>
        <p:nvCxnSpPr>
          <p:cNvPr id="10" name="Straight Connector 9">
            <a:extLst>
              <a:ext uri="{FF2B5EF4-FFF2-40B4-BE49-F238E27FC236}">
                <a16:creationId xmlns:a16="http://schemas.microsoft.com/office/drawing/2014/main" id="{2E2F21DC-5F0E-42CF-B89C-C1E25E175C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88087"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734971" y="685799"/>
            <a:ext cx="4716195" cy="4892040"/>
          </a:xfrm>
        </p:spPr>
        <p:txBody>
          <a:bodyPr>
            <a:normAutofit/>
          </a:bodyPr>
          <a:lstStyle/>
          <a:p>
            <a:pPr marL="0" indent="0">
              <a:buNone/>
            </a:pPr>
            <a:r>
              <a:rPr lang="en-US">
                <a:solidFill>
                  <a:schemeClr val="tx1"/>
                </a:solidFill>
              </a:rPr>
              <a:t>Follow your policy</a:t>
            </a:r>
          </a:p>
          <a:p>
            <a:pPr lvl="1"/>
            <a:r>
              <a:rPr lang="en-US">
                <a:solidFill>
                  <a:schemeClr val="tx1"/>
                </a:solidFill>
              </a:rPr>
              <a:t>Report findings to your medical staff peer review body</a:t>
            </a:r>
          </a:p>
          <a:p>
            <a:pPr lvl="1"/>
            <a:r>
              <a:rPr lang="en-US">
                <a:solidFill>
                  <a:schemeClr val="tx1"/>
                </a:solidFill>
              </a:rPr>
              <a:t>Evaluate need to place on FPPE</a:t>
            </a:r>
          </a:p>
          <a:p>
            <a:pPr lvl="1"/>
            <a:r>
              <a:rPr lang="en-US">
                <a:solidFill>
                  <a:schemeClr val="tx1"/>
                </a:solidFill>
              </a:rPr>
              <a:t>Determine need to evaluate provider privileges – continue, limit or revoke</a:t>
            </a:r>
          </a:p>
          <a:p>
            <a:pPr lvl="2"/>
            <a:r>
              <a:rPr lang="en-US">
                <a:solidFill>
                  <a:schemeClr val="tx1"/>
                </a:solidFill>
              </a:rPr>
              <a:t>Limitation or Revocation may involve an Investigation and would allow Hearing Rights </a:t>
            </a:r>
          </a:p>
        </p:txBody>
      </p:sp>
    </p:spTree>
    <p:extLst>
      <p:ext uri="{BB962C8B-B14F-4D97-AF65-F5344CB8AC3E}">
        <p14:creationId xmlns:p14="http://schemas.microsoft.com/office/powerpoint/2010/main" val="28493669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ADF2543-1B6F-4FBC-A7AF-53A0430E05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3159" y="485244"/>
            <a:ext cx="6400800" cy="1507067"/>
          </a:xfrm>
        </p:spPr>
        <p:txBody>
          <a:bodyPr>
            <a:normAutofit/>
          </a:bodyPr>
          <a:lstStyle/>
          <a:p>
            <a:r>
              <a:rPr lang="en-US" dirty="0"/>
              <a:t>FPPE/OPPE Maintenance</a:t>
            </a:r>
          </a:p>
        </p:txBody>
      </p:sp>
      <p:grpSp>
        <p:nvGrpSpPr>
          <p:cNvPr id="17" name="Group 16">
            <a:extLst>
              <a:ext uri="{FF2B5EF4-FFF2-40B4-BE49-F238E27FC236}">
                <a16:creationId xmlns:a16="http://schemas.microsoft.com/office/drawing/2014/main" id="{A80A6E81-6B71-43DF-877B-E964A9A4CB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18" name="Straight Connector 17">
              <a:extLst>
                <a:ext uri="{FF2B5EF4-FFF2-40B4-BE49-F238E27FC236}">
                  <a16:creationId xmlns:a16="http://schemas.microsoft.com/office/drawing/2014/main" id="{4E35C3AD-357F-4004-A3F3-2D4EAF34A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37B6032-0A70-4F26-A9A3-B4D60DF1181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DE192CE3-3DD1-448F-93BE-42983DA0D5A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E6D3DA09-5C72-4562-BEDE-1937DF87E81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D6ACA7CA-2A20-49D7-9053-E076463D79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grpSp>
      <p:sp>
        <p:nvSpPr>
          <p:cNvPr id="3" name="Content Placeholder 2"/>
          <p:cNvSpPr>
            <a:spLocks noGrp="1"/>
          </p:cNvSpPr>
          <p:nvPr>
            <p:ph idx="1"/>
          </p:nvPr>
        </p:nvSpPr>
        <p:spPr>
          <a:xfrm>
            <a:off x="513159" y="2068511"/>
            <a:ext cx="6400800" cy="3615267"/>
          </a:xfrm>
        </p:spPr>
        <p:txBody>
          <a:bodyPr>
            <a:normAutofit/>
          </a:bodyPr>
          <a:lstStyle/>
          <a:p>
            <a:endParaRPr lang="en-US">
              <a:solidFill>
                <a:schemeClr val="tx1"/>
              </a:solidFill>
            </a:endParaRPr>
          </a:p>
          <a:p>
            <a:r>
              <a:rPr lang="en-US">
                <a:solidFill>
                  <a:schemeClr val="tx1"/>
                </a:solidFill>
              </a:rPr>
              <a:t>Review Measures/Criteria Routinely</a:t>
            </a:r>
          </a:p>
          <a:p>
            <a:pPr lvl="1"/>
            <a:r>
              <a:rPr lang="en-US">
                <a:solidFill>
                  <a:schemeClr val="tx1"/>
                </a:solidFill>
              </a:rPr>
              <a:t>Gather information from Medical Staff and departments collecting data</a:t>
            </a:r>
          </a:p>
          <a:p>
            <a:pPr lvl="1"/>
            <a:r>
              <a:rPr lang="en-US">
                <a:solidFill>
                  <a:schemeClr val="tx1"/>
                </a:solidFill>
              </a:rPr>
              <a:t>Validate data periodically</a:t>
            </a:r>
          </a:p>
          <a:p>
            <a:pPr lvl="1"/>
            <a:r>
              <a:rPr lang="en-US">
                <a:solidFill>
                  <a:schemeClr val="tx1"/>
                </a:solidFill>
              </a:rPr>
              <a:t>Identify stagnant data and replace if necessary </a:t>
            </a:r>
          </a:p>
          <a:p>
            <a:pPr marL="457200" lvl="1" indent="0">
              <a:buNone/>
            </a:pPr>
            <a:endParaRPr lang="en-US">
              <a:solidFill>
                <a:schemeClr val="tx1"/>
              </a:solidFill>
            </a:endParaRPr>
          </a:p>
          <a:p>
            <a:pPr marL="342900" lvl="1" indent="-342900"/>
            <a:r>
              <a:rPr lang="en-US">
                <a:solidFill>
                  <a:schemeClr val="tx1"/>
                </a:solidFill>
              </a:rPr>
              <a:t>Evaluate current process viability</a:t>
            </a:r>
          </a:p>
        </p:txBody>
      </p:sp>
    </p:spTree>
    <p:extLst>
      <p:ext uri="{BB962C8B-B14F-4D97-AF65-F5344CB8AC3E}">
        <p14:creationId xmlns:p14="http://schemas.microsoft.com/office/powerpoint/2010/main" val="3276931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0512F9CB-A1A0-4043-A103-F6A4B94B69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DBE6588-EE16-4389-857C-86A156D49E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17FD48D2-B0A7-413D-B947-AA55AC1296D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BE668D0-D906-4EEE-B32F-8C028624B8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D1DE67A3-B8F6-4CFD-A8E0-D15200F231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19" name="Rectangle 18">
            <a:extLst>
              <a:ext uri="{FF2B5EF4-FFF2-40B4-BE49-F238E27FC236}">
                <a16:creationId xmlns:a16="http://schemas.microsoft.com/office/drawing/2014/main" id="{762362DE-7747-4D8B-99FA-8E36F0B15F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7EE795-942E-4C0C-81F3-F13283E2C756}"/>
              </a:ext>
            </a:extLst>
          </p:cNvPr>
          <p:cNvSpPr>
            <a:spLocks noGrp="1"/>
          </p:cNvSpPr>
          <p:nvPr>
            <p:ph type="title"/>
          </p:nvPr>
        </p:nvSpPr>
        <p:spPr>
          <a:xfrm>
            <a:off x="3851815" y="628617"/>
            <a:ext cx="4776644" cy="3028983"/>
          </a:xfrm>
        </p:spPr>
        <p:txBody>
          <a:bodyPr vert="horz" lIns="91440" tIns="45720" rIns="91440" bIns="45720" rtlCol="0" anchor="b">
            <a:normAutofit/>
          </a:bodyPr>
          <a:lstStyle/>
          <a:p>
            <a:r>
              <a:rPr lang="en-US" sz="4800"/>
              <a:t>Questions?</a:t>
            </a:r>
          </a:p>
        </p:txBody>
      </p:sp>
      <p:pic>
        <p:nvPicPr>
          <p:cNvPr id="6" name="Graphic 5" descr="Question mark">
            <a:extLst>
              <a:ext uri="{FF2B5EF4-FFF2-40B4-BE49-F238E27FC236}">
                <a16:creationId xmlns:a16="http://schemas.microsoft.com/office/drawing/2014/main" id="{87ED9B3B-1B30-4E22-B9D5-A56C34F5B3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4974" y="1764977"/>
            <a:ext cx="3003367" cy="3003367"/>
          </a:xfrm>
          <a:prstGeom prst="rect">
            <a:avLst/>
          </a:prstGeom>
          <a:ln w="15875">
            <a:solidFill>
              <a:srgbClr val="FFFFFF">
                <a:alpha val="40000"/>
              </a:srgbClr>
            </a:solidFill>
          </a:ln>
          <a:effectLst>
            <a:innerShdw blurRad="57150" dist="38100" dir="14460000">
              <a:prstClr val="black">
                <a:alpha val="70000"/>
              </a:prstClr>
            </a:innerShdw>
          </a:effectLst>
        </p:spPr>
      </p:pic>
      <p:grpSp>
        <p:nvGrpSpPr>
          <p:cNvPr id="21" name="Group 20">
            <a:extLst>
              <a:ext uri="{FF2B5EF4-FFF2-40B4-BE49-F238E27FC236}">
                <a16:creationId xmlns:a16="http://schemas.microsoft.com/office/drawing/2014/main" id="{25123E6E-F713-4254-A6BF-358CC8EC6C9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22" name="Straight Connector 21">
              <a:extLst>
                <a:ext uri="{FF2B5EF4-FFF2-40B4-BE49-F238E27FC236}">
                  <a16:creationId xmlns:a16="http://schemas.microsoft.com/office/drawing/2014/main" id="{2F690FE0-5412-4598-8AD6-769BB36E2CE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B4850BB6-6709-408E-BEFD-24DC5E3C296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4A03B410-983E-40D8-A4EA-2BB747CB003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12B92421-6A58-4A51-AB7D-B97EA85E303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9D092B0B-C6FB-4CDC-ABE8-5C817CAC69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82884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dur="indefinite" nodeType="mainSeq"/>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A80F2-EF3F-4F9A-B5B8-F5FDBD1517A9}"/>
              </a:ext>
            </a:extLst>
          </p:cNvPr>
          <p:cNvSpPr>
            <a:spLocks noGrp="1"/>
          </p:cNvSpPr>
          <p:nvPr>
            <p:ph type="title"/>
          </p:nvPr>
        </p:nvSpPr>
        <p:spPr>
          <a:xfrm>
            <a:off x="321815" y="457200"/>
            <a:ext cx="8364985" cy="1524000"/>
          </a:xfrm>
        </p:spPr>
        <p:txBody>
          <a:bodyPr>
            <a:normAutofit/>
          </a:bodyPr>
          <a:lstStyle/>
          <a:p>
            <a:pPr algn="ctr"/>
            <a:r>
              <a:rPr lang="en-US" sz="4000" b="1" dirty="0"/>
              <a:t>Peer Review Committee</a:t>
            </a:r>
            <a:br>
              <a:rPr lang="en-US" b="1" dirty="0"/>
            </a:br>
            <a:r>
              <a:rPr lang="en-US" sz="2200" b="1" dirty="0"/>
              <a:t>Provider Quality Committee (</a:t>
            </a:r>
            <a:r>
              <a:rPr lang="en-US" sz="2200" b="1" dirty="0" err="1"/>
              <a:t>pqc</a:t>
            </a:r>
            <a:r>
              <a:rPr lang="en-US" sz="2200" b="1" dirty="0"/>
              <a:t>)</a:t>
            </a:r>
            <a:br>
              <a:rPr lang="en-US" sz="2200" b="1" dirty="0"/>
            </a:br>
            <a:r>
              <a:rPr lang="en-US" sz="2200" b="1" dirty="0"/>
              <a:t>Professional practice evaluation committee (</a:t>
            </a:r>
            <a:r>
              <a:rPr lang="en-US" sz="2200" b="1" dirty="0" err="1"/>
              <a:t>ppec</a:t>
            </a:r>
            <a:r>
              <a:rPr lang="en-US" sz="2200" b="1" dirty="0"/>
              <a:t>)</a:t>
            </a:r>
          </a:p>
        </p:txBody>
      </p:sp>
      <p:sp>
        <p:nvSpPr>
          <p:cNvPr id="5" name="Content Placeholder 4">
            <a:extLst>
              <a:ext uri="{FF2B5EF4-FFF2-40B4-BE49-F238E27FC236}">
                <a16:creationId xmlns:a16="http://schemas.microsoft.com/office/drawing/2014/main" id="{9EEA33AB-AB72-479E-9D20-7B94B6BD5FA6}"/>
              </a:ext>
            </a:extLst>
          </p:cNvPr>
          <p:cNvSpPr>
            <a:spLocks noGrp="1"/>
          </p:cNvSpPr>
          <p:nvPr>
            <p:ph idx="1"/>
          </p:nvPr>
        </p:nvSpPr>
        <p:spPr>
          <a:xfrm>
            <a:off x="281865" y="1904999"/>
            <a:ext cx="8540320" cy="4499499"/>
          </a:xfrm>
        </p:spPr>
        <p:txBody>
          <a:bodyPr>
            <a:normAutofit/>
          </a:bodyPr>
          <a:lstStyle/>
          <a:p>
            <a:r>
              <a:rPr lang="en-US" dirty="0"/>
              <a:t>Committee composed of peers</a:t>
            </a:r>
          </a:p>
          <a:p>
            <a:pPr lvl="1"/>
            <a:r>
              <a:rPr lang="en-US" dirty="0"/>
              <a:t>Voting members</a:t>
            </a:r>
          </a:p>
          <a:p>
            <a:pPr lvl="1"/>
            <a:r>
              <a:rPr lang="en-US" dirty="0"/>
              <a:t>Ex-officio (non-voting) members</a:t>
            </a:r>
          </a:p>
          <a:p>
            <a:r>
              <a:rPr lang="en-US" dirty="0"/>
              <a:t>Representation from a wide variety of specialties</a:t>
            </a:r>
          </a:p>
          <a:p>
            <a:r>
              <a:rPr lang="en-US" dirty="0"/>
              <a:t>Responsible for reviewing and improving the quality of patient care, treatment, and services provided</a:t>
            </a:r>
          </a:p>
          <a:p>
            <a:r>
              <a:rPr lang="en-US" dirty="0"/>
              <a:t>Non-biased review</a:t>
            </a:r>
          </a:p>
          <a:p>
            <a:r>
              <a:rPr lang="en-US" dirty="0"/>
              <a:t>Educational, not punitive</a:t>
            </a:r>
          </a:p>
          <a:p>
            <a:r>
              <a:rPr lang="en-US" dirty="0"/>
              <a:t>Transparency is important to build trust in process</a:t>
            </a:r>
          </a:p>
          <a:p>
            <a:endParaRPr lang="en-US" dirty="0"/>
          </a:p>
        </p:txBody>
      </p:sp>
    </p:spTree>
    <p:extLst>
      <p:ext uri="{BB962C8B-B14F-4D97-AF65-F5344CB8AC3E}">
        <p14:creationId xmlns:p14="http://schemas.microsoft.com/office/powerpoint/2010/main" val="28682965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7509B08A-C1EC-478C-86AF-60ADE06D9B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09D5F2-51BE-4B0A-9188-AE691B0CEABC}"/>
              </a:ext>
            </a:extLst>
          </p:cNvPr>
          <p:cNvSpPr>
            <a:spLocks noGrp="1"/>
          </p:cNvSpPr>
          <p:nvPr>
            <p:ph type="title"/>
          </p:nvPr>
        </p:nvSpPr>
        <p:spPr>
          <a:xfrm>
            <a:off x="480217" y="685800"/>
            <a:ext cx="3613992" cy="4603749"/>
          </a:xfrm>
        </p:spPr>
        <p:txBody>
          <a:bodyPr>
            <a:normAutofit/>
          </a:bodyPr>
          <a:lstStyle/>
          <a:p>
            <a:pPr algn="r"/>
            <a:r>
              <a:rPr lang="en-US" sz="4500"/>
              <a:t>Internal Peer Review process</a:t>
            </a:r>
          </a:p>
        </p:txBody>
      </p:sp>
      <p:sp>
        <p:nvSpPr>
          <p:cNvPr id="14" name="Rectangle 9">
            <a:extLst>
              <a:ext uri="{FF2B5EF4-FFF2-40B4-BE49-F238E27FC236}">
                <a16:creationId xmlns:a16="http://schemas.microsoft.com/office/drawing/2014/main" id="{221CC330-4259-4C32-BF8B-5FE13FFABB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C033E0E-1F31-4B19-B1AA-041EC6CE6045}"/>
              </a:ext>
            </a:extLst>
          </p:cNvPr>
          <p:cNvSpPr>
            <a:spLocks noGrp="1"/>
          </p:cNvSpPr>
          <p:nvPr>
            <p:ph idx="1"/>
          </p:nvPr>
        </p:nvSpPr>
        <p:spPr>
          <a:xfrm>
            <a:off x="4969238" y="685800"/>
            <a:ext cx="3946162" cy="5943600"/>
          </a:xfrm>
        </p:spPr>
        <p:txBody>
          <a:bodyPr>
            <a:normAutofit/>
          </a:bodyPr>
          <a:lstStyle/>
          <a:p>
            <a:pPr>
              <a:lnSpc>
                <a:spcPct val="90000"/>
              </a:lnSpc>
            </a:pPr>
            <a:r>
              <a:rPr lang="en-US" sz="1800" dirty="0">
                <a:solidFill>
                  <a:schemeClr val="tx1"/>
                </a:solidFill>
              </a:rPr>
              <a:t>Cases should be pre-screened</a:t>
            </a:r>
          </a:p>
          <a:p>
            <a:pPr>
              <a:lnSpc>
                <a:spcPct val="90000"/>
              </a:lnSpc>
            </a:pPr>
            <a:r>
              <a:rPr lang="en-US" sz="1800" dirty="0">
                <a:solidFill>
                  <a:schemeClr val="tx1"/>
                </a:solidFill>
              </a:rPr>
              <a:t>Defined set of triggers that result in peer review</a:t>
            </a:r>
          </a:p>
          <a:p>
            <a:pPr>
              <a:lnSpc>
                <a:spcPct val="90000"/>
              </a:lnSpc>
            </a:pPr>
            <a:r>
              <a:rPr lang="en-US" sz="1800" dirty="0">
                <a:solidFill>
                  <a:schemeClr val="tx1"/>
                </a:solidFill>
              </a:rPr>
              <a:t>Reviewer assigned – ideally same specialty</a:t>
            </a:r>
          </a:p>
          <a:p>
            <a:pPr>
              <a:lnSpc>
                <a:spcPct val="90000"/>
              </a:lnSpc>
            </a:pPr>
            <a:r>
              <a:rPr lang="en-US" sz="1800" dirty="0">
                <a:solidFill>
                  <a:schemeClr val="tx1"/>
                </a:solidFill>
              </a:rPr>
              <a:t>Chart review and personal interviews</a:t>
            </a:r>
          </a:p>
          <a:p>
            <a:pPr>
              <a:lnSpc>
                <a:spcPct val="90000"/>
              </a:lnSpc>
            </a:pPr>
            <a:r>
              <a:rPr lang="en-US" sz="1800" dirty="0">
                <a:solidFill>
                  <a:schemeClr val="tx1"/>
                </a:solidFill>
              </a:rPr>
              <a:t>Committee presentation and discussion</a:t>
            </a:r>
          </a:p>
          <a:p>
            <a:pPr>
              <a:lnSpc>
                <a:spcPct val="90000"/>
              </a:lnSpc>
            </a:pPr>
            <a:r>
              <a:rPr lang="en-US" sz="1800" dirty="0">
                <a:solidFill>
                  <a:schemeClr val="tx1"/>
                </a:solidFill>
              </a:rPr>
              <a:t>Committee votes on final outcome</a:t>
            </a:r>
          </a:p>
          <a:p>
            <a:pPr>
              <a:lnSpc>
                <a:spcPct val="90000"/>
              </a:lnSpc>
            </a:pPr>
            <a:r>
              <a:rPr lang="en-US" sz="1800" dirty="0">
                <a:solidFill>
                  <a:schemeClr val="tx1"/>
                </a:solidFill>
              </a:rPr>
              <a:t>Track and trend</a:t>
            </a:r>
          </a:p>
          <a:p>
            <a:pPr>
              <a:lnSpc>
                <a:spcPct val="90000"/>
              </a:lnSpc>
            </a:pPr>
            <a:r>
              <a:rPr lang="en-US" sz="1800" dirty="0">
                <a:solidFill>
                  <a:schemeClr val="tx1"/>
                </a:solidFill>
              </a:rPr>
              <a:t>Referral to Medical Executive Committee if applicable</a:t>
            </a:r>
          </a:p>
          <a:p>
            <a:pPr>
              <a:lnSpc>
                <a:spcPct val="90000"/>
              </a:lnSpc>
            </a:pPr>
            <a:r>
              <a:rPr lang="en-US" sz="1800" dirty="0">
                <a:solidFill>
                  <a:schemeClr val="tx1"/>
                </a:solidFill>
              </a:rPr>
              <a:t>Provide notified of outcome</a:t>
            </a:r>
          </a:p>
          <a:p>
            <a:pPr>
              <a:lnSpc>
                <a:spcPct val="90000"/>
              </a:lnSpc>
            </a:pPr>
            <a:r>
              <a:rPr lang="en-US" sz="1800" dirty="0">
                <a:solidFill>
                  <a:schemeClr val="tx1"/>
                </a:solidFill>
              </a:rPr>
              <a:t>Documentation in Medical Staff file/OPPE report</a:t>
            </a:r>
          </a:p>
          <a:p>
            <a:pPr>
              <a:lnSpc>
                <a:spcPct val="90000"/>
              </a:lnSpc>
            </a:pPr>
            <a:endParaRPr lang="en-US" sz="1400" dirty="0">
              <a:solidFill>
                <a:schemeClr val="tx1"/>
              </a:solidFill>
            </a:endParaRPr>
          </a:p>
          <a:p>
            <a:pPr>
              <a:lnSpc>
                <a:spcPct val="90000"/>
              </a:lnSpc>
            </a:pPr>
            <a:endParaRPr lang="en-US" sz="1400" dirty="0">
              <a:solidFill>
                <a:schemeClr val="tx1"/>
              </a:solidFill>
            </a:endParaRPr>
          </a:p>
          <a:p>
            <a:pPr>
              <a:lnSpc>
                <a:spcPct val="90000"/>
              </a:lnSpc>
            </a:pPr>
            <a:endParaRPr lang="en-US" sz="1400" dirty="0">
              <a:solidFill>
                <a:schemeClr val="tx1"/>
              </a:solidFill>
            </a:endParaRPr>
          </a:p>
        </p:txBody>
      </p:sp>
    </p:spTree>
    <p:extLst>
      <p:ext uri="{BB962C8B-B14F-4D97-AF65-F5344CB8AC3E}">
        <p14:creationId xmlns:p14="http://schemas.microsoft.com/office/powerpoint/2010/main" val="7710046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6">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5657C8-01AD-4C0F-84A1-930BA63B33E1}"/>
              </a:ext>
            </a:extLst>
          </p:cNvPr>
          <p:cNvSpPr>
            <a:spLocks noGrp="1"/>
          </p:cNvSpPr>
          <p:nvPr>
            <p:ph type="title"/>
          </p:nvPr>
        </p:nvSpPr>
        <p:spPr>
          <a:xfrm>
            <a:off x="723899" y="851517"/>
            <a:ext cx="3848096" cy="1461778"/>
          </a:xfrm>
        </p:spPr>
        <p:txBody>
          <a:bodyPr>
            <a:normAutofit/>
          </a:bodyPr>
          <a:lstStyle/>
          <a:p>
            <a:r>
              <a:rPr lang="en-US" sz="2700" dirty="0"/>
              <a:t>External Peer Review</a:t>
            </a:r>
            <a:br>
              <a:rPr lang="en-US" sz="2700" dirty="0"/>
            </a:br>
            <a:r>
              <a:rPr lang="en-US" sz="2700" dirty="0"/>
              <a:t>When to pursue?</a:t>
            </a:r>
          </a:p>
        </p:txBody>
      </p:sp>
      <p:sp>
        <p:nvSpPr>
          <p:cNvPr id="3" name="Content Placeholder 2">
            <a:extLst>
              <a:ext uri="{FF2B5EF4-FFF2-40B4-BE49-F238E27FC236}">
                <a16:creationId xmlns:a16="http://schemas.microsoft.com/office/drawing/2014/main" id="{A3DFFFF2-4A44-4130-9113-AD4FBCCFE0FC}"/>
              </a:ext>
            </a:extLst>
          </p:cNvPr>
          <p:cNvSpPr>
            <a:spLocks noGrp="1"/>
          </p:cNvSpPr>
          <p:nvPr>
            <p:ph idx="1"/>
          </p:nvPr>
        </p:nvSpPr>
        <p:spPr>
          <a:xfrm>
            <a:off x="723900" y="2470248"/>
            <a:ext cx="3036258" cy="3536236"/>
          </a:xfrm>
        </p:spPr>
        <p:txBody>
          <a:bodyPr>
            <a:normAutofit/>
          </a:bodyPr>
          <a:lstStyle/>
          <a:p>
            <a:r>
              <a:rPr lang="en-US" sz="2100"/>
              <a:t>Need for specialty reviewer not on staff </a:t>
            </a:r>
          </a:p>
          <a:p>
            <a:r>
              <a:rPr lang="en-US" sz="2100"/>
              <a:t>Need for non-biased review</a:t>
            </a:r>
          </a:p>
          <a:p>
            <a:r>
              <a:rPr lang="en-US" sz="2100"/>
              <a:t>Split decision from peer review committee</a:t>
            </a:r>
            <a:endParaRPr lang="en-US" sz="2100" dirty="0"/>
          </a:p>
        </p:txBody>
      </p:sp>
      <p:sp>
        <p:nvSpPr>
          <p:cNvPr id="22" name="Freeform: Shape 18">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32777" y="851518"/>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Customer Review">
            <a:extLst>
              <a:ext uri="{FF2B5EF4-FFF2-40B4-BE49-F238E27FC236}">
                <a16:creationId xmlns:a16="http://schemas.microsoft.com/office/drawing/2014/main" id="{217C7E0D-88C7-DB00-7DA8-52DA8FC701E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51497" y="2507636"/>
            <a:ext cx="2413000" cy="2413000"/>
          </a:xfrm>
          <a:prstGeom prst="rect">
            <a:avLst/>
          </a:prstGeom>
        </p:spPr>
      </p:pic>
    </p:spTree>
    <p:extLst>
      <p:ext uri="{BB962C8B-B14F-4D97-AF65-F5344CB8AC3E}">
        <p14:creationId xmlns:p14="http://schemas.microsoft.com/office/powerpoint/2010/main" val="2655105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18" name="Rectangle 17">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255644-6E41-4975-BBC2-24E398263E69}"/>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4200"/>
              <a:t>Pre-Read documents </a:t>
            </a:r>
          </a:p>
        </p:txBody>
      </p:sp>
      <p:sp>
        <p:nvSpPr>
          <p:cNvPr id="20" name="Rectangle 19">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FC139F5B-81A3-4E44-8222-F6C34E0FC33F}"/>
              </a:ext>
            </a:extLst>
          </p:cNvPr>
          <p:cNvSpPr>
            <a:spLocks noGrp="1"/>
          </p:cNvSpPr>
          <p:nvPr>
            <p:ph type="body" idx="1"/>
          </p:nvPr>
        </p:nvSpPr>
        <p:spPr>
          <a:xfrm>
            <a:off x="4746481" y="1295291"/>
            <a:ext cx="4282028" cy="4869981"/>
          </a:xfrm>
        </p:spPr>
        <p:txBody>
          <a:bodyPr vert="horz" lIns="91440" tIns="45720" rIns="91440" bIns="45720" rtlCol="0" anchor="ctr">
            <a:normAutofit fontScale="92500" lnSpcReduction="20000"/>
          </a:bodyPr>
          <a:lstStyle/>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Core Privilege List Example</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Credentialing Policies &amp; Procedures Manual</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Credentialing by Proxy Guidebook</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Laundry List Privilege List Example</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Sample Application</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Sample Consent Form</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Sample File Checklist</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Sample FPPE Chart Review Form</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Sample OPPE Questionnaire</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Sample OPPE Report</a:t>
            </a:r>
          </a:p>
          <a:p>
            <a:pPr marL="342900" indent="-342900">
              <a:lnSpc>
                <a:spcPct val="90000"/>
              </a:lnSpc>
              <a:buFont typeface="Arial" panose="020B0604020202020204" pitchFamily="34" charset="0"/>
              <a:buChar char="•"/>
            </a:pPr>
            <a:r>
              <a:rPr lang="en-US" sz="2000" b="1" dirty="0">
                <a:solidFill>
                  <a:schemeClr val="tx2">
                    <a:lumMod val="60000"/>
                    <a:lumOff val="40000"/>
                  </a:schemeClr>
                </a:solidFill>
              </a:rPr>
              <a:t>Sample Reference Questionnaire</a:t>
            </a:r>
          </a:p>
          <a:p>
            <a:pPr>
              <a:lnSpc>
                <a:spcPct val="90000"/>
              </a:lnSpc>
            </a:pPr>
            <a:endParaRPr lang="en-US" sz="2000" b="1" dirty="0">
              <a:solidFill>
                <a:schemeClr val="tx2">
                  <a:lumMod val="60000"/>
                  <a:lumOff val="40000"/>
                </a:schemeClr>
              </a:solidFill>
            </a:endParaRPr>
          </a:p>
          <a:p>
            <a:pPr>
              <a:lnSpc>
                <a:spcPct val="90000"/>
              </a:lnSpc>
            </a:pPr>
            <a:endParaRPr lang="en-US" sz="2500" dirty="0">
              <a:solidFill>
                <a:schemeClr val="tx2">
                  <a:lumMod val="60000"/>
                  <a:lumOff val="40000"/>
                </a:schemeClr>
              </a:solidFill>
            </a:endParaRPr>
          </a:p>
          <a:p>
            <a:pPr>
              <a:lnSpc>
                <a:spcPct val="90000"/>
              </a:lnSpc>
            </a:pPr>
            <a:endParaRPr lang="en-US" sz="2500" dirty="0">
              <a:solidFill>
                <a:schemeClr val="tx2">
                  <a:lumMod val="60000"/>
                  <a:lumOff val="40000"/>
                </a:schemeClr>
              </a:solidFill>
            </a:endParaRPr>
          </a:p>
        </p:txBody>
      </p:sp>
    </p:spTree>
    <p:extLst>
      <p:ext uri="{BB962C8B-B14F-4D97-AF65-F5344CB8AC3E}">
        <p14:creationId xmlns:p14="http://schemas.microsoft.com/office/powerpoint/2010/main" val="6077573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8" name="Snip Diagonal Corner Rectangle 6">
            <a:extLst>
              <a:ext uri="{FF2B5EF4-FFF2-40B4-BE49-F238E27FC236}">
                <a16:creationId xmlns:a16="http://schemas.microsoft.com/office/drawing/2014/main" id="{AD2D45C7-2E37-44FD-AC77-116CD14B9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rect">
            <a:avLst/>
          </a:prstGeom>
          <a:ln>
            <a:noFill/>
          </a:ln>
        </p:spPr>
        <p:style>
          <a:lnRef idx="2">
            <a:schemeClr val="accent2"/>
          </a:lnRef>
          <a:fillRef idx="1002">
            <a:schemeClr val="dk2"/>
          </a:fillRef>
          <a:effectRef idx="0">
            <a:schemeClr val="accent2"/>
          </a:effectRef>
          <a:fontRef idx="minor">
            <a:schemeClr val="dk1"/>
          </a:fontRef>
        </p:style>
        <p:txBody>
          <a:bodyPr wrap="square" rtlCol="0" anchor="ctr">
            <a:noAutofit/>
          </a:bodyPr>
          <a:lstStyle/>
          <a:p>
            <a:pPr algn="ctr"/>
            <a:endParaRPr lang="en-US"/>
          </a:p>
        </p:txBody>
      </p:sp>
      <p:sp useBgFill="1">
        <p:nvSpPr>
          <p:cNvPr id="10" name="Snip Single Corner Rectangle 17">
            <a:extLst>
              <a:ext uri="{FF2B5EF4-FFF2-40B4-BE49-F238E27FC236}">
                <a16:creationId xmlns:a16="http://schemas.microsoft.com/office/drawing/2014/main" id="{1FF88480-2CF1-4C54-8CE3-2CA9CD9FF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9141618" cy="6857999"/>
          </a:xfrm>
          <a:prstGeom prst="snip1Rect">
            <a:avLst>
              <a:gd name="adj" fmla="val 50000"/>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D56FFE4-6D00-49A0-A39B-E0E986735420}"/>
              </a:ext>
            </a:extLst>
          </p:cNvPr>
          <p:cNvSpPr>
            <a:spLocks noGrp="1"/>
          </p:cNvSpPr>
          <p:nvPr>
            <p:ph type="title"/>
          </p:nvPr>
        </p:nvSpPr>
        <p:spPr>
          <a:xfrm>
            <a:off x="381000" y="5181600"/>
            <a:ext cx="6400800" cy="1507067"/>
          </a:xfrm>
        </p:spPr>
        <p:txBody>
          <a:bodyPr>
            <a:normAutofit/>
          </a:bodyPr>
          <a:lstStyle/>
          <a:p>
            <a:r>
              <a:rPr lang="en-US" sz="3500" dirty="0">
                <a:solidFill>
                  <a:schemeClr val="tx2"/>
                </a:solidFill>
              </a:rPr>
              <a:t>External Peer Review Process</a:t>
            </a:r>
          </a:p>
        </p:txBody>
      </p:sp>
      <p:sp>
        <p:nvSpPr>
          <p:cNvPr id="3" name="Content Placeholder 2">
            <a:extLst>
              <a:ext uri="{FF2B5EF4-FFF2-40B4-BE49-F238E27FC236}">
                <a16:creationId xmlns:a16="http://schemas.microsoft.com/office/drawing/2014/main" id="{E1A947A0-03C5-41F3-A107-09E6DE100955}"/>
              </a:ext>
            </a:extLst>
          </p:cNvPr>
          <p:cNvSpPr>
            <a:spLocks noGrp="1"/>
          </p:cNvSpPr>
          <p:nvPr>
            <p:ph idx="1"/>
          </p:nvPr>
        </p:nvSpPr>
        <p:spPr>
          <a:xfrm>
            <a:off x="513158" y="685800"/>
            <a:ext cx="7564041" cy="4495799"/>
          </a:xfrm>
        </p:spPr>
        <p:txBody>
          <a:bodyPr>
            <a:normAutofit fontScale="92500" lnSpcReduction="10000"/>
          </a:bodyPr>
          <a:lstStyle/>
          <a:p>
            <a:pPr>
              <a:lnSpc>
                <a:spcPct val="90000"/>
              </a:lnSpc>
            </a:pPr>
            <a:endParaRPr lang="en-US" sz="1400" dirty="0">
              <a:solidFill>
                <a:schemeClr val="tx1"/>
              </a:solidFill>
            </a:endParaRPr>
          </a:p>
          <a:p>
            <a:pPr>
              <a:lnSpc>
                <a:spcPct val="90000"/>
              </a:lnSpc>
            </a:pPr>
            <a:r>
              <a:rPr lang="en-US" sz="1400" dirty="0">
                <a:solidFill>
                  <a:schemeClr val="tx1"/>
                </a:solidFill>
              </a:rPr>
              <a:t>Determine who will cover the cost; Medical Staff vs. Administration</a:t>
            </a:r>
          </a:p>
          <a:p>
            <a:pPr lvl="1">
              <a:lnSpc>
                <a:spcPct val="90000"/>
              </a:lnSpc>
            </a:pPr>
            <a:r>
              <a:rPr lang="en-US" sz="1400" dirty="0">
                <a:solidFill>
                  <a:schemeClr val="tx1"/>
                </a:solidFill>
              </a:rPr>
              <a:t>Who is requesting the review?</a:t>
            </a:r>
          </a:p>
          <a:p>
            <a:pPr>
              <a:lnSpc>
                <a:spcPct val="90000"/>
              </a:lnSpc>
            </a:pPr>
            <a:r>
              <a:rPr lang="en-US" sz="1400" dirty="0">
                <a:solidFill>
                  <a:schemeClr val="tx1"/>
                </a:solidFill>
              </a:rPr>
              <a:t>Contract with organization that provides external peer review</a:t>
            </a:r>
          </a:p>
          <a:p>
            <a:pPr>
              <a:lnSpc>
                <a:spcPct val="90000"/>
              </a:lnSpc>
            </a:pPr>
            <a:r>
              <a:rPr lang="en-US" sz="1400" dirty="0">
                <a:solidFill>
                  <a:schemeClr val="tx1"/>
                </a:solidFill>
              </a:rPr>
              <a:t>Develop list of specific criteria for reviewer</a:t>
            </a:r>
          </a:p>
          <a:p>
            <a:pPr lvl="1">
              <a:lnSpc>
                <a:spcPct val="90000"/>
              </a:lnSpc>
            </a:pPr>
            <a:r>
              <a:rPr lang="en-US" sz="1400" dirty="0">
                <a:solidFill>
                  <a:schemeClr val="tx1"/>
                </a:solidFill>
              </a:rPr>
              <a:t>Education</a:t>
            </a:r>
          </a:p>
          <a:p>
            <a:pPr lvl="1">
              <a:lnSpc>
                <a:spcPct val="90000"/>
              </a:lnSpc>
            </a:pPr>
            <a:r>
              <a:rPr lang="en-US" sz="1400" dirty="0">
                <a:solidFill>
                  <a:schemeClr val="tx1"/>
                </a:solidFill>
              </a:rPr>
              <a:t>Board certification</a:t>
            </a:r>
          </a:p>
          <a:p>
            <a:pPr lvl="1">
              <a:lnSpc>
                <a:spcPct val="90000"/>
              </a:lnSpc>
            </a:pPr>
            <a:r>
              <a:rPr lang="en-US" sz="1400" dirty="0">
                <a:solidFill>
                  <a:schemeClr val="tx1"/>
                </a:solidFill>
              </a:rPr>
              <a:t>Demographic region</a:t>
            </a:r>
          </a:p>
          <a:p>
            <a:pPr>
              <a:lnSpc>
                <a:spcPct val="90000"/>
              </a:lnSpc>
            </a:pPr>
            <a:r>
              <a:rPr lang="en-US" sz="1400" dirty="0">
                <a:solidFill>
                  <a:schemeClr val="tx1"/>
                </a:solidFill>
              </a:rPr>
              <a:t>Enter into an agreement with an independent reviewer</a:t>
            </a:r>
          </a:p>
          <a:p>
            <a:pPr lvl="1">
              <a:lnSpc>
                <a:spcPct val="90000"/>
              </a:lnSpc>
            </a:pPr>
            <a:r>
              <a:rPr lang="en-US" sz="1400" dirty="0">
                <a:solidFill>
                  <a:schemeClr val="tx1"/>
                </a:solidFill>
              </a:rPr>
              <a:t>Consult with legal department</a:t>
            </a:r>
          </a:p>
          <a:p>
            <a:pPr>
              <a:lnSpc>
                <a:spcPct val="90000"/>
              </a:lnSpc>
            </a:pPr>
            <a:r>
              <a:rPr lang="en-US" sz="1400" dirty="0">
                <a:solidFill>
                  <a:schemeClr val="tx1"/>
                </a:solidFill>
              </a:rPr>
              <a:t>Develop specific questions for reviewer to answer</a:t>
            </a:r>
          </a:p>
          <a:p>
            <a:pPr>
              <a:lnSpc>
                <a:spcPct val="90000"/>
              </a:lnSpc>
            </a:pPr>
            <a:r>
              <a:rPr lang="en-US" sz="1400" dirty="0">
                <a:solidFill>
                  <a:schemeClr val="tx1"/>
                </a:solidFill>
              </a:rPr>
              <a:t>Determine how reviewer will access Medical Records</a:t>
            </a:r>
          </a:p>
          <a:p>
            <a:pPr lvl="1">
              <a:lnSpc>
                <a:spcPct val="90000"/>
              </a:lnSpc>
            </a:pPr>
            <a:r>
              <a:rPr lang="en-US" sz="1400" dirty="0">
                <a:solidFill>
                  <a:schemeClr val="tx1"/>
                </a:solidFill>
              </a:rPr>
              <a:t>Grant access to EMR</a:t>
            </a:r>
          </a:p>
          <a:p>
            <a:pPr lvl="1">
              <a:lnSpc>
                <a:spcPct val="90000"/>
              </a:lnSpc>
            </a:pPr>
            <a:r>
              <a:rPr lang="en-US" sz="1400" dirty="0">
                <a:solidFill>
                  <a:schemeClr val="tx1"/>
                </a:solidFill>
              </a:rPr>
              <a:t>Upload to file sharing site</a:t>
            </a:r>
          </a:p>
          <a:p>
            <a:pPr>
              <a:lnSpc>
                <a:spcPct val="90000"/>
              </a:lnSpc>
            </a:pPr>
            <a:r>
              <a:rPr lang="en-US" sz="1400" dirty="0">
                <a:solidFill>
                  <a:schemeClr val="tx1"/>
                </a:solidFill>
              </a:rPr>
              <a:t>Initiate review</a:t>
            </a:r>
          </a:p>
          <a:p>
            <a:pPr>
              <a:lnSpc>
                <a:spcPct val="90000"/>
              </a:lnSpc>
            </a:pPr>
            <a:r>
              <a:rPr lang="en-US" sz="1400" dirty="0">
                <a:solidFill>
                  <a:schemeClr val="tx1"/>
                </a:solidFill>
              </a:rPr>
              <a:t>Close the loop once review is complete</a:t>
            </a:r>
          </a:p>
          <a:p>
            <a:pPr>
              <a:lnSpc>
                <a:spcPct val="90000"/>
              </a:lnSpc>
            </a:pPr>
            <a:endParaRPr lang="en-US" sz="700" dirty="0">
              <a:solidFill>
                <a:schemeClr val="tx1"/>
              </a:solidFill>
            </a:endParaRPr>
          </a:p>
        </p:txBody>
      </p:sp>
    </p:spTree>
    <p:extLst>
      <p:ext uri="{BB962C8B-B14F-4D97-AF65-F5344CB8AC3E}">
        <p14:creationId xmlns:p14="http://schemas.microsoft.com/office/powerpoint/2010/main" val="1971713404"/>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0512F9CB-A1A0-4043-A103-F6A4B94B69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DBE6588-EE16-4389-857C-86A156D49E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17FD48D2-B0A7-413D-B947-AA55AC1296D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BE668D0-D906-4EEE-B32F-8C028624B8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D1DE67A3-B8F6-4CFD-A8E0-D15200F231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19" name="Rectangle 18">
            <a:extLst>
              <a:ext uri="{FF2B5EF4-FFF2-40B4-BE49-F238E27FC236}">
                <a16:creationId xmlns:a16="http://schemas.microsoft.com/office/drawing/2014/main" id="{762362DE-7747-4D8B-99FA-8E36F0B15F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7EE795-942E-4C0C-81F3-F13283E2C756}"/>
              </a:ext>
            </a:extLst>
          </p:cNvPr>
          <p:cNvSpPr>
            <a:spLocks noGrp="1"/>
          </p:cNvSpPr>
          <p:nvPr>
            <p:ph type="title"/>
          </p:nvPr>
        </p:nvSpPr>
        <p:spPr>
          <a:xfrm>
            <a:off x="3851815" y="628617"/>
            <a:ext cx="4776644" cy="3028983"/>
          </a:xfrm>
        </p:spPr>
        <p:txBody>
          <a:bodyPr vert="horz" lIns="91440" tIns="45720" rIns="91440" bIns="45720" rtlCol="0" anchor="b">
            <a:normAutofit/>
          </a:bodyPr>
          <a:lstStyle/>
          <a:p>
            <a:r>
              <a:rPr lang="en-US" sz="4800"/>
              <a:t>Questions?</a:t>
            </a:r>
          </a:p>
        </p:txBody>
      </p:sp>
      <p:pic>
        <p:nvPicPr>
          <p:cNvPr id="6" name="Graphic 5" descr="Question mark">
            <a:extLst>
              <a:ext uri="{FF2B5EF4-FFF2-40B4-BE49-F238E27FC236}">
                <a16:creationId xmlns:a16="http://schemas.microsoft.com/office/drawing/2014/main" id="{8C2C116F-4C9B-8902-2DC4-7DBC62E8729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4974" y="1764977"/>
            <a:ext cx="3003367" cy="3003367"/>
          </a:xfrm>
          <a:prstGeom prst="rect">
            <a:avLst/>
          </a:prstGeom>
          <a:ln w="15875">
            <a:solidFill>
              <a:srgbClr val="FFFFFF">
                <a:alpha val="40000"/>
              </a:srgbClr>
            </a:solidFill>
          </a:ln>
          <a:effectLst>
            <a:innerShdw blurRad="57150" dist="38100" dir="14460000">
              <a:prstClr val="black">
                <a:alpha val="70000"/>
              </a:prstClr>
            </a:innerShdw>
          </a:effectLst>
        </p:spPr>
      </p:pic>
      <p:grpSp>
        <p:nvGrpSpPr>
          <p:cNvPr id="21" name="Group 20">
            <a:extLst>
              <a:ext uri="{FF2B5EF4-FFF2-40B4-BE49-F238E27FC236}">
                <a16:creationId xmlns:a16="http://schemas.microsoft.com/office/drawing/2014/main" id="{25123E6E-F713-4254-A6BF-358CC8EC6C9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22" name="Straight Connector 21">
              <a:extLst>
                <a:ext uri="{FF2B5EF4-FFF2-40B4-BE49-F238E27FC236}">
                  <a16:creationId xmlns:a16="http://schemas.microsoft.com/office/drawing/2014/main" id="{2F690FE0-5412-4598-8AD6-769BB36E2CE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B4850BB6-6709-408E-BEFD-24DC5E3C296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4A03B410-983E-40D8-A4EA-2BB747CB003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12B92421-6A58-4A51-AB7D-B97EA85E303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9D092B0B-C6FB-4CDC-ABE8-5C817CAC69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667766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0FE681-1E05-478A-89DC-5F7AB37CF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E2F21DC-5F0E-42CF-B89C-C1E25E175C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88087"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734971" y="685799"/>
            <a:ext cx="4716195" cy="4892040"/>
          </a:xfrm>
        </p:spPr>
        <p:txBody>
          <a:bodyPr>
            <a:normAutofit/>
          </a:bodyPr>
          <a:lstStyle/>
          <a:p>
            <a:endParaRPr lang="en-US" dirty="0">
              <a:solidFill>
                <a:schemeClr val="tx1"/>
              </a:solidFill>
            </a:endParaRPr>
          </a:p>
          <a:p>
            <a:pPr marL="0" indent="0">
              <a:buNone/>
            </a:pPr>
            <a:r>
              <a:rPr lang="en-US" dirty="0">
                <a:solidFill>
                  <a:schemeClr val="tx1"/>
                </a:solidFill>
              </a:rPr>
              <a:t>Sara Watson, MHA, MBA, CPMSM, CPCS</a:t>
            </a:r>
          </a:p>
          <a:p>
            <a:pPr marL="0" indent="0">
              <a:buNone/>
            </a:pPr>
            <a:r>
              <a:rPr lang="en-US" dirty="0">
                <a:solidFill>
                  <a:schemeClr val="tx1"/>
                </a:solidFill>
              </a:rPr>
              <a:t>Director, Medical Staff Services</a:t>
            </a:r>
          </a:p>
          <a:p>
            <a:pPr marL="0" indent="0">
              <a:buNone/>
            </a:pPr>
            <a:r>
              <a:rPr lang="en-US" dirty="0">
                <a:solidFill>
                  <a:schemeClr val="tx1"/>
                </a:solidFill>
              </a:rPr>
              <a:t>Children’s Nebraska</a:t>
            </a:r>
          </a:p>
          <a:p>
            <a:pPr marL="0" indent="0">
              <a:buNone/>
            </a:pPr>
            <a:r>
              <a:rPr lang="en-US" dirty="0">
                <a:solidFill>
                  <a:schemeClr val="tx1"/>
                </a:solidFill>
              </a:rPr>
              <a:t>402-955-3775</a:t>
            </a:r>
          </a:p>
          <a:p>
            <a:pPr marL="0" indent="0">
              <a:buNone/>
            </a:pPr>
            <a:r>
              <a:rPr lang="en-US" dirty="0">
                <a:solidFill>
                  <a:schemeClr val="tx1"/>
                </a:solidFill>
                <a:hlinkClick r:id="rId2"/>
              </a:rPr>
              <a:t>sarwatson@childrensnebraska.org</a:t>
            </a:r>
            <a:endParaRPr lang="en-US" dirty="0">
              <a:solidFill>
                <a:schemeClr val="tx1"/>
              </a:solidFill>
            </a:endParaRPr>
          </a:p>
          <a:p>
            <a:pPr marL="0" indent="0">
              <a:buNone/>
            </a:pPr>
            <a:r>
              <a:rPr lang="en-US" dirty="0">
                <a:solidFill>
                  <a:schemeClr val="tx1"/>
                </a:solidFill>
              </a:rPr>
              <a:t>President, Nebraska Association Medical Staff Services (NeAMSS)</a:t>
            </a:r>
          </a:p>
        </p:txBody>
      </p:sp>
    </p:spTree>
    <p:extLst>
      <p:ext uri="{BB962C8B-B14F-4D97-AF65-F5344CB8AC3E}">
        <p14:creationId xmlns:p14="http://schemas.microsoft.com/office/powerpoint/2010/main" val="3065981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990600"/>
            <a:ext cx="6400800" cy="3200400"/>
          </a:xfrm>
        </p:spPr>
        <p:txBody>
          <a:bodyPr>
            <a:normAutofit fontScale="77500" lnSpcReduction="20000"/>
          </a:bodyPr>
          <a:lstStyle/>
          <a:p>
            <a:pPr algn="ctr"/>
            <a:r>
              <a:rPr lang="en-US" sz="8600" b="1">
                <a:solidFill>
                  <a:schemeClr val="tx1"/>
                </a:solidFill>
              </a:rPr>
              <a:t>Credentialing </a:t>
            </a:r>
          </a:p>
          <a:p>
            <a:pPr algn="ctr"/>
            <a:r>
              <a:rPr lang="en-US" sz="8600" b="1">
                <a:solidFill>
                  <a:schemeClr val="tx1"/>
                </a:solidFill>
              </a:rPr>
              <a:t>and </a:t>
            </a:r>
          </a:p>
          <a:p>
            <a:pPr algn="ctr"/>
            <a:r>
              <a:rPr lang="en-US" sz="8600" b="1">
                <a:solidFill>
                  <a:schemeClr val="tx1"/>
                </a:solidFill>
              </a:rPr>
              <a:t>Privileging</a:t>
            </a:r>
          </a:p>
          <a:p>
            <a:endParaRPr lang="en-US" sz="6600" b="1">
              <a:solidFill>
                <a:schemeClr val="tx1"/>
              </a:solidFill>
            </a:endParaRPr>
          </a:p>
          <a:p>
            <a:endParaRPr lang="en-US" dirty="0"/>
          </a:p>
        </p:txBody>
      </p:sp>
    </p:spTree>
    <p:extLst>
      <p:ext uri="{BB962C8B-B14F-4D97-AF65-F5344CB8AC3E}">
        <p14:creationId xmlns:p14="http://schemas.microsoft.com/office/powerpoint/2010/main" val="720660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5" name="Rectangle 14">
            <a:extLst>
              <a:ext uri="{FF2B5EF4-FFF2-40B4-BE49-F238E27FC236}">
                <a16:creationId xmlns:a16="http://schemas.microsoft.com/office/drawing/2014/main" id="{7509B08A-C1EC-478C-86AF-60ADE06D9B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5C6E92-6D0C-438D-8159-958064A70EF7}"/>
              </a:ext>
            </a:extLst>
          </p:cNvPr>
          <p:cNvSpPr>
            <a:spLocks noGrp="1"/>
          </p:cNvSpPr>
          <p:nvPr>
            <p:ph type="title"/>
          </p:nvPr>
        </p:nvSpPr>
        <p:spPr>
          <a:xfrm>
            <a:off x="480217" y="685800"/>
            <a:ext cx="3613992" cy="4603749"/>
          </a:xfrm>
        </p:spPr>
        <p:txBody>
          <a:bodyPr vert="horz" lIns="91440" tIns="45720" rIns="91440" bIns="45720" rtlCol="0" anchor="ctr">
            <a:normAutofit/>
          </a:bodyPr>
          <a:lstStyle/>
          <a:p>
            <a:pPr algn="r"/>
            <a:r>
              <a:rPr lang="en-US" sz="3500" b="1"/>
              <a:t>Credentialing</a:t>
            </a:r>
          </a:p>
        </p:txBody>
      </p:sp>
      <p:sp>
        <p:nvSpPr>
          <p:cNvPr id="17" name="Rectangle 16">
            <a:extLst>
              <a:ext uri="{FF2B5EF4-FFF2-40B4-BE49-F238E27FC236}">
                <a16:creationId xmlns:a16="http://schemas.microsoft.com/office/drawing/2014/main" id="{221CC330-4259-4C32-BF8B-5FE13FFABB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6B9E4D0-10DF-4F20-9002-E20AF6A95B4F}"/>
              </a:ext>
            </a:extLst>
          </p:cNvPr>
          <p:cNvSpPr txBox="1"/>
          <p:nvPr/>
        </p:nvSpPr>
        <p:spPr>
          <a:xfrm>
            <a:off x="4969238" y="685800"/>
            <a:ext cx="3659219" cy="4603750"/>
          </a:xfrm>
          <a:prstGeom prst="rect">
            <a:avLst/>
          </a:prstGeom>
        </p:spPr>
        <p:txBody>
          <a:bodyPr vert="horz" lIns="91440" tIns="45720" rIns="91440" bIns="45720" rtlCol="0" anchor="ctr">
            <a:normAutofit/>
          </a:bodyPr>
          <a:lstStyle/>
          <a:p>
            <a:pPr defTabSz="457200">
              <a:spcBef>
                <a:spcPct val="20000"/>
              </a:spcBef>
              <a:spcAft>
                <a:spcPts val="600"/>
              </a:spcAft>
              <a:buClr>
                <a:schemeClr val="tx1"/>
              </a:buClr>
              <a:buSzPct val="80000"/>
            </a:pPr>
            <a:r>
              <a:rPr lang="en-US" dirty="0"/>
              <a:t>Definition:  Credentialing is the process of verifying the qualifications of licensed medical professionals to ensure they are properly trained, certified, and experienced to provide healthcare services to patients. </a:t>
            </a:r>
          </a:p>
        </p:txBody>
      </p:sp>
    </p:spTree>
    <p:extLst>
      <p:ext uri="{BB962C8B-B14F-4D97-AF65-F5344CB8AC3E}">
        <p14:creationId xmlns:p14="http://schemas.microsoft.com/office/powerpoint/2010/main" val="2697080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D2600CBB-0CF8-4237-8491-B7864363D2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D0ED19-A5A7-45FD-B9EA-9E78DE439C22}"/>
              </a:ext>
            </a:extLst>
          </p:cNvPr>
          <p:cNvSpPr>
            <a:spLocks noGrp="1"/>
          </p:cNvSpPr>
          <p:nvPr>
            <p:ph type="title"/>
          </p:nvPr>
        </p:nvSpPr>
        <p:spPr>
          <a:xfrm>
            <a:off x="513159" y="4799010"/>
            <a:ext cx="6952059" cy="1155267"/>
          </a:xfrm>
        </p:spPr>
        <p:txBody>
          <a:bodyPr anchor="ctr">
            <a:normAutofit/>
          </a:bodyPr>
          <a:lstStyle/>
          <a:p>
            <a:r>
              <a:rPr lang="en-US">
                <a:solidFill>
                  <a:srgbClr val="FFFFFF"/>
                </a:solidFill>
              </a:rPr>
              <a:t>Four Types of Credentialing</a:t>
            </a:r>
          </a:p>
        </p:txBody>
      </p:sp>
      <p:sp>
        <p:nvSpPr>
          <p:cNvPr id="29" name="Snip Diagonal Corner Rectangle 21">
            <a:extLst>
              <a:ext uri="{FF2B5EF4-FFF2-40B4-BE49-F238E27FC236}">
                <a16:creationId xmlns:a16="http://schemas.microsoft.com/office/drawing/2014/main" id="{E4CBBC1E-991D-4CF9-BCA5-AB1496871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618" cy="4572000"/>
          </a:xfrm>
          <a:prstGeom prst="snip2DiagRect">
            <a:avLst>
              <a:gd name="adj1" fmla="val 0"/>
              <a:gd name="adj2" fmla="val 0"/>
            </a:avLst>
          </a:prstGeom>
          <a:solidFill>
            <a:schemeClr val="bg1">
              <a:alpha val="1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Content Placeholder 2">
            <a:extLst>
              <a:ext uri="{FF2B5EF4-FFF2-40B4-BE49-F238E27FC236}">
                <a16:creationId xmlns:a16="http://schemas.microsoft.com/office/drawing/2014/main" id="{08E0E172-A18B-401C-82D3-6F3DA251A042}"/>
              </a:ext>
            </a:extLst>
          </p:cNvPr>
          <p:cNvGraphicFramePr>
            <a:graphicFrameLocks noGrp="1"/>
          </p:cNvGraphicFramePr>
          <p:nvPr>
            <p:ph idx="1"/>
            <p:extLst>
              <p:ext uri="{D42A27DB-BD31-4B8C-83A1-F6EECF244321}">
                <p14:modId xmlns:p14="http://schemas.microsoft.com/office/powerpoint/2010/main" val="416276032"/>
              </p:ext>
            </p:extLst>
          </p:nvPr>
        </p:nvGraphicFramePr>
        <p:xfrm>
          <a:off x="723900" y="642939"/>
          <a:ext cx="7691437" cy="3403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231953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E3C46-E332-4C34-A5B9-C21FCEE3D700}"/>
              </a:ext>
            </a:extLst>
          </p:cNvPr>
          <p:cNvSpPr>
            <a:spLocks noGrp="1"/>
          </p:cNvSpPr>
          <p:nvPr>
            <p:ph type="title"/>
          </p:nvPr>
        </p:nvSpPr>
        <p:spPr>
          <a:xfrm>
            <a:off x="228600" y="0"/>
            <a:ext cx="6554867" cy="1524000"/>
          </a:xfrm>
        </p:spPr>
        <p:txBody>
          <a:bodyPr/>
          <a:lstStyle/>
          <a:p>
            <a:r>
              <a:rPr lang="en-US"/>
              <a:t>Medical Staff Credentialing</a:t>
            </a:r>
            <a:endParaRPr lang="en-US" dirty="0"/>
          </a:p>
        </p:txBody>
      </p:sp>
      <p:sp>
        <p:nvSpPr>
          <p:cNvPr id="3" name="Content Placeholder 2">
            <a:extLst>
              <a:ext uri="{FF2B5EF4-FFF2-40B4-BE49-F238E27FC236}">
                <a16:creationId xmlns:a16="http://schemas.microsoft.com/office/drawing/2014/main" id="{8104D8AB-F0E2-4028-B46D-6F094C1C96F2}"/>
              </a:ext>
            </a:extLst>
          </p:cNvPr>
          <p:cNvSpPr>
            <a:spLocks noGrp="1"/>
          </p:cNvSpPr>
          <p:nvPr>
            <p:ph idx="1"/>
          </p:nvPr>
        </p:nvSpPr>
        <p:spPr>
          <a:xfrm>
            <a:off x="609600" y="1076787"/>
            <a:ext cx="6554867" cy="5400213"/>
          </a:xfrm>
        </p:spPr>
        <p:txBody>
          <a:bodyPr>
            <a:normAutofit fontScale="92500" lnSpcReduction="20000"/>
          </a:bodyPr>
          <a:lstStyle/>
          <a:p>
            <a:r>
              <a:rPr lang="en-US"/>
              <a:t>Pre-Application/Interview</a:t>
            </a:r>
          </a:p>
          <a:p>
            <a:r>
              <a:rPr lang="en-US"/>
              <a:t>Initial Application</a:t>
            </a:r>
          </a:p>
          <a:p>
            <a:r>
              <a:rPr lang="en-US"/>
              <a:t>Recredentialing Application</a:t>
            </a:r>
          </a:p>
          <a:p>
            <a:r>
              <a:rPr lang="en-US" b="1"/>
              <a:t>Primary Source Verification</a:t>
            </a:r>
          </a:p>
          <a:p>
            <a:pPr lvl="1"/>
            <a:r>
              <a:rPr lang="en-US"/>
              <a:t>In-house</a:t>
            </a:r>
          </a:p>
          <a:p>
            <a:pPr lvl="1"/>
            <a:r>
              <a:rPr lang="en-US"/>
              <a:t>CVO</a:t>
            </a:r>
          </a:p>
          <a:p>
            <a:r>
              <a:rPr lang="en-US" b="1"/>
              <a:t>Credentialing File Review</a:t>
            </a:r>
          </a:p>
          <a:p>
            <a:r>
              <a:rPr lang="en-US"/>
              <a:t>Committee/Governing Body Approval</a:t>
            </a:r>
          </a:p>
          <a:p>
            <a:r>
              <a:rPr lang="en-US"/>
              <a:t>Audits/Oversight</a:t>
            </a:r>
          </a:p>
          <a:p>
            <a:pPr lvl="1"/>
            <a:r>
              <a:rPr lang="en-US"/>
              <a:t>TJC</a:t>
            </a:r>
          </a:p>
          <a:p>
            <a:pPr lvl="1"/>
            <a:r>
              <a:rPr lang="en-US"/>
              <a:t>DNV</a:t>
            </a:r>
          </a:p>
          <a:p>
            <a:pPr lvl="1"/>
            <a:r>
              <a:rPr lang="en-US"/>
              <a:t>HFAP</a:t>
            </a:r>
          </a:p>
          <a:p>
            <a:pPr lvl="1"/>
            <a:r>
              <a:rPr lang="en-US"/>
              <a:t>AAAHC</a:t>
            </a:r>
          </a:p>
          <a:p>
            <a:pPr lvl="1"/>
            <a:r>
              <a:rPr lang="en-US"/>
              <a:t>CMS</a:t>
            </a:r>
          </a:p>
          <a:p>
            <a:pPr lvl="1"/>
            <a:r>
              <a:rPr lang="en-US"/>
              <a:t>DHHS</a:t>
            </a:r>
            <a:endParaRPr lang="en-US" dirty="0"/>
          </a:p>
        </p:txBody>
      </p:sp>
    </p:spTree>
    <p:extLst>
      <p:ext uri="{BB962C8B-B14F-4D97-AF65-F5344CB8AC3E}">
        <p14:creationId xmlns:p14="http://schemas.microsoft.com/office/powerpoint/2010/main" val="238491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2" name="Rectangle 8">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5287" y="0"/>
            <a:ext cx="6338705"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0"/>
            <a:ext cx="2808883"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A4AB7D3-9939-4041-933B-8B5CF63BA257}"/>
              </a:ext>
            </a:extLst>
          </p:cNvPr>
          <p:cNvSpPr>
            <a:spLocks noGrp="1"/>
          </p:cNvSpPr>
          <p:nvPr>
            <p:ph type="title"/>
          </p:nvPr>
        </p:nvSpPr>
        <p:spPr>
          <a:xfrm>
            <a:off x="283592" y="2606040"/>
            <a:ext cx="2521695" cy="3364652"/>
          </a:xfrm>
        </p:spPr>
        <p:txBody>
          <a:bodyPr anchor="t">
            <a:normAutofit/>
          </a:bodyPr>
          <a:lstStyle/>
          <a:p>
            <a:pPr algn="ctr"/>
            <a:r>
              <a:rPr lang="en-US" sz="2400">
                <a:solidFill>
                  <a:schemeClr val="bg1"/>
                </a:solidFill>
              </a:rPr>
              <a:t>Initial &amp; Reappointment Application Process</a:t>
            </a:r>
            <a:endParaRPr lang="en-US" sz="2400" dirty="0">
              <a:solidFill>
                <a:schemeClr val="bg1"/>
              </a:solidFill>
            </a:endParaRPr>
          </a:p>
        </p:txBody>
      </p:sp>
      <p:graphicFrame>
        <p:nvGraphicFramePr>
          <p:cNvPr id="5" name="Content Placeholder 2">
            <a:extLst>
              <a:ext uri="{FF2B5EF4-FFF2-40B4-BE49-F238E27FC236}">
                <a16:creationId xmlns:a16="http://schemas.microsoft.com/office/drawing/2014/main" id="{55F4BA65-6E23-4DB4-A7F5-4DF5C8671919}"/>
              </a:ext>
            </a:extLst>
          </p:cNvPr>
          <p:cNvGraphicFramePr>
            <a:graphicFrameLocks noGrp="1"/>
          </p:cNvGraphicFramePr>
          <p:nvPr>
            <p:ph idx="1"/>
            <p:extLst>
              <p:ext uri="{D42A27DB-BD31-4B8C-83A1-F6EECF244321}">
                <p14:modId xmlns:p14="http://schemas.microsoft.com/office/powerpoint/2010/main" val="4167173504"/>
              </p:ext>
            </p:extLst>
          </p:nvPr>
        </p:nvGraphicFramePr>
        <p:xfrm>
          <a:off x="3486653" y="637762"/>
          <a:ext cx="4797363" cy="55767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7399714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CHMC">
      <a:dk1>
        <a:srgbClr val="000000"/>
      </a:dk1>
      <a:lt1>
        <a:srgbClr val="FFFFFF"/>
      </a:lt1>
      <a:dk2>
        <a:srgbClr val="0159A7"/>
      </a:dk2>
      <a:lt2>
        <a:srgbClr val="FFFFFF"/>
      </a:lt2>
      <a:accent1>
        <a:srgbClr val="00B2B0"/>
      </a:accent1>
      <a:accent2>
        <a:srgbClr val="F15B40"/>
      </a:accent2>
      <a:accent3>
        <a:srgbClr val="FDB913"/>
      </a:accent3>
      <a:accent4>
        <a:srgbClr val="56B146"/>
      </a:accent4>
      <a:accent5>
        <a:srgbClr val="00AAE7"/>
      </a:accent5>
      <a:accent6>
        <a:srgbClr val="000000"/>
      </a:accent6>
      <a:hlink>
        <a:srgbClr val="000000"/>
      </a:hlink>
      <a:folHlink>
        <a:srgbClr val="0000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2564</TotalTime>
  <Words>3822</Words>
  <Application>Microsoft Office PowerPoint</Application>
  <PresentationFormat>On-screen Show (4:3)</PresentationFormat>
  <Paragraphs>406</Paragraphs>
  <Slides>42</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42</vt:i4>
      </vt:variant>
    </vt:vector>
  </HeadingPairs>
  <TitlesOfParts>
    <vt:vector size="49" baseType="lpstr">
      <vt:lpstr>Arial</vt:lpstr>
      <vt:lpstr>Calibri</vt:lpstr>
      <vt:lpstr>Century Gothic</vt:lpstr>
      <vt:lpstr>Segoe UI</vt:lpstr>
      <vt:lpstr>Wingdings 3</vt:lpstr>
      <vt:lpstr>Slice</vt:lpstr>
      <vt:lpstr>Office Theme</vt:lpstr>
      <vt:lpstr>Sara Watson, MHA, MBA, CPMSM, CPCS</vt:lpstr>
      <vt:lpstr>Nebraska association medical staff services  </vt:lpstr>
      <vt:lpstr>PowerPoint Presentation</vt:lpstr>
      <vt:lpstr>Pre-Read documents </vt:lpstr>
      <vt:lpstr>PowerPoint Presentation</vt:lpstr>
      <vt:lpstr>Credentialing</vt:lpstr>
      <vt:lpstr>Four Types of Credentialing</vt:lpstr>
      <vt:lpstr>Medical Staff Credentialing</vt:lpstr>
      <vt:lpstr>Initial &amp; Reappointment Application Process</vt:lpstr>
      <vt:lpstr>What Makes a File a Category II?</vt:lpstr>
      <vt:lpstr>What is Primary Source Verification?</vt:lpstr>
      <vt:lpstr>Credentialing File Review  Six Step Process</vt:lpstr>
      <vt:lpstr>Credentialing File Items Verified Through the Primary Source</vt:lpstr>
      <vt:lpstr>Payor Credentialing</vt:lpstr>
      <vt:lpstr>Delegated credentialing</vt:lpstr>
      <vt:lpstr>Credentialing by proxy</vt:lpstr>
      <vt:lpstr>Privileging</vt:lpstr>
      <vt:lpstr>PowerPoint Presentation</vt:lpstr>
      <vt:lpstr>Staff Category Examples </vt:lpstr>
      <vt:lpstr>Questions?</vt:lpstr>
      <vt:lpstr>Break</vt:lpstr>
      <vt:lpstr>Peer Review</vt:lpstr>
      <vt:lpstr>PowerPoint Presentation</vt:lpstr>
      <vt:lpstr>FPPE What is it?</vt:lpstr>
      <vt:lpstr>FPPE When is it Required?</vt:lpstr>
      <vt:lpstr>FPPE for new privileges how to implement?</vt:lpstr>
      <vt:lpstr>FPPE for cause  How to Implement?</vt:lpstr>
      <vt:lpstr>FPPE  Who Performs the Evaluation?</vt:lpstr>
      <vt:lpstr>FPPE  Who Performs the Evaluation?</vt:lpstr>
      <vt:lpstr>OPPE What is it?</vt:lpstr>
      <vt:lpstr>OPPE What to Review?</vt:lpstr>
      <vt:lpstr>OPPE How to Obtain?</vt:lpstr>
      <vt:lpstr>OPPE Reporting and Review? </vt:lpstr>
      <vt:lpstr>OPPE  What if Concerns? </vt:lpstr>
      <vt:lpstr>FPPE/OPPE Maintenance</vt:lpstr>
      <vt:lpstr>Questions?</vt:lpstr>
      <vt:lpstr>Peer Review Committee Provider Quality Committee (pqc) Professional practice evaluation committee (ppec)</vt:lpstr>
      <vt:lpstr>Internal Peer Review process</vt:lpstr>
      <vt:lpstr>External Peer Review When to pursue?</vt:lpstr>
      <vt:lpstr>External Peer Review Process</vt:lpstr>
      <vt:lpstr>Questions?</vt:lpstr>
      <vt:lpstr>PowerPoint Presentation</vt:lpstr>
    </vt:vector>
  </TitlesOfParts>
  <Company>The Nebraska Medical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Nebraska Association  Medical Staff Services</dc:title>
  <dc:creator>dbass</dc:creator>
  <cp:lastModifiedBy>Watson, Sara</cp:lastModifiedBy>
  <cp:revision>89</cp:revision>
  <dcterms:created xsi:type="dcterms:W3CDTF">2015-07-20T15:12:53Z</dcterms:created>
  <dcterms:modified xsi:type="dcterms:W3CDTF">2023-11-01T02:43:49Z</dcterms:modified>
</cp:coreProperties>
</file>