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73" r:id="rId5"/>
    <p:sldId id="310" r:id="rId6"/>
    <p:sldId id="305" r:id="rId7"/>
    <p:sldId id="309" r:id="rId8"/>
    <p:sldId id="307" r:id="rId9"/>
    <p:sldId id="265" r:id="rId10"/>
    <p:sldId id="298" r:id="rId11"/>
    <p:sldId id="290" r:id="rId12"/>
    <p:sldId id="299" r:id="rId13"/>
    <p:sldId id="274" r:id="rId14"/>
    <p:sldId id="289" r:id="rId15"/>
    <p:sldId id="266" r:id="rId16"/>
    <p:sldId id="275" r:id="rId17"/>
    <p:sldId id="261" r:id="rId18"/>
    <p:sldId id="280" r:id="rId19"/>
    <p:sldId id="276" r:id="rId20"/>
    <p:sldId id="277" r:id="rId21"/>
    <p:sldId id="278" r:id="rId22"/>
    <p:sldId id="300" r:id="rId23"/>
    <p:sldId id="281" r:id="rId24"/>
    <p:sldId id="282" r:id="rId25"/>
    <p:sldId id="260" r:id="rId26"/>
    <p:sldId id="259" r:id="rId27"/>
    <p:sldId id="303" r:id="rId28"/>
    <p:sldId id="301" r:id="rId29"/>
    <p:sldId id="302" r:id="rId30"/>
    <p:sldId id="306" r:id="rId31"/>
    <p:sldId id="288"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496" autoAdjust="0"/>
  </p:normalViewPr>
  <p:slideViewPr>
    <p:cSldViewPr snapToGrid="0">
      <p:cViewPr varScale="1">
        <p:scale>
          <a:sx n="85" d="100"/>
          <a:sy n="85" d="100"/>
        </p:scale>
        <p:origin x="15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Kavan" userId="1d2f30e4-0548-404a-9eff-db78d52d86e6" providerId="ADAL" clId="{D706A6F2-4190-4DCC-AF84-B3E14BAFCF9E}"/>
    <pc:docChg chg="modSld">
      <pc:chgData name="Amber Kavan" userId="1d2f30e4-0548-404a-9eff-db78d52d86e6" providerId="ADAL" clId="{D706A6F2-4190-4DCC-AF84-B3E14BAFCF9E}" dt="2024-11-07T14:54:48.196" v="0" actId="20577"/>
      <pc:docMkLst>
        <pc:docMk/>
      </pc:docMkLst>
      <pc:sldChg chg="modSp mod">
        <pc:chgData name="Amber Kavan" userId="1d2f30e4-0548-404a-9eff-db78d52d86e6" providerId="ADAL" clId="{D706A6F2-4190-4DCC-AF84-B3E14BAFCF9E}" dt="2024-11-07T14:54:48.196" v="0" actId="20577"/>
        <pc:sldMkLst>
          <pc:docMk/>
          <pc:sldMk cId="2616249556" sldId="306"/>
        </pc:sldMkLst>
        <pc:spChg chg="mod">
          <ac:chgData name="Amber Kavan" userId="1d2f30e4-0548-404a-9eff-db78d52d86e6" providerId="ADAL" clId="{D706A6F2-4190-4DCC-AF84-B3E14BAFCF9E}" dt="2024-11-07T14:54:48.196" v="0" actId="20577"/>
          <ac:spMkLst>
            <pc:docMk/>
            <pc:sldMk cId="2616249556" sldId="306"/>
            <ac:spMk id="2" creationId="{9B1C76B6-4267-A13E-3C60-7985EB77D7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DF166-0E1D-4005-89E1-E7B56D49DFD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E5F511C1-0B90-46AE-A131-7D0FF3CE879E}">
      <dgm:prSet/>
      <dgm:spPr/>
      <dgm:t>
        <a:bodyPr/>
        <a:lstStyle/>
        <a:p>
          <a:r>
            <a:rPr lang="en-US" dirty="0"/>
            <a:t>Best Practice for Cervical Cancer Prevention</a:t>
          </a:r>
        </a:p>
      </dgm:t>
    </dgm:pt>
    <dgm:pt modelId="{9FBD5BA2-D28F-44C1-AA6D-4CDB2EF0E04C}" type="parTrans" cxnId="{27F59EED-8F5F-47B9-81C4-54FFC0C43865}">
      <dgm:prSet/>
      <dgm:spPr/>
      <dgm:t>
        <a:bodyPr/>
        <a:lstStyle/>
        <a:p>
          <a:endParaRPr lang="en-US"/>
        </a:p>
      </dgm:t>
    </dgm:pt>
    <dgm:pt modelId="{2DFD8FCD-F5AB-4664-95C4-1C6F4E0DE51C}" type="sibTrans" cxnId="{27F59EED-8F5F-47B9-81C4-54FFC0C43865}">
      <dgm:prSet/>
      <dgm:spPr/>
      <dgm:t>
        <a:bodyPr/>
        <a:lstStyle/>
        <a:p>
          <a:endParaRPr lang="en-US"/>
        </a:p>
      </dgm:t>
    </dgm:pt>
    <dgm:pt modelId="{87727FEC-5961-4460-9D00-FBC25B077DD6}">
      <dgm:prSet/>
      <dgm:spPr/>
      <dgm:t>
        <a:bodyPr/>
        <a:lstStyle/>
        <a:p>
          <a:r>
            <a:rPr lang="en-US"/>
            <a:t>Focus on all payers with the ACO</a:t>
          </a:r>
        </a:p>
      </dgm:t>
    </dgm:pt>
    <dgm:pt modelId="{9AF4C5A5-8B3E-443E-BFC6-0D44965B0958}" type="parTrans" cxnId="{EA150522-D3A1-4117-9443-3DC22A2170EF}">
      <dgm:prSet/>
      <dgm:spPr/>
      <dgm:t>
        <a:bodyPr/>
        <a:lstStyle/>
        <a:p>
          <a:endParaRPr lang="en-US"/>
        </a:p>
      </dgm:t>
    </dgm:pt>
    <dgm:pt modelId="{ABF900C5-0B59-45FC-AF92-10718A3DAD45}" type="sibTrans" cxnId="{EA150522-D3A1-4117-9443-3DC22A2170EF}">
      <dgm:prSet/>
      <dgm:spPr/>
      <dgm:t>
        <a:bodyPr/>
        <a:lstStyle/>
        <a:p>
          <a:endParaRPr lang="en-US"/>
        </a:p>
      </dgm:t>
    </dgm:pt>
    <dgm:pt modelId="{54878063-A65B-441D-999E-FB3476291836}">
      <dgm:prSet/>
      <dgm:spPr/>
      <dgm:t>
        <a:bodyPr/>
        <a:lstStyle/>
        <a:p>
          <a:r>
            <a:rPr lang="en-US" dirty="0"/>
            <a:t>Organizational goal</a:t>
          </a:r>
        </a:p>
      </dgm:t>
    </dgm:pt>
    <dgm:pt modelId="{A8026583-128A-42C8-98D1-F6E8472F8941}" type="parTrans" cxnId="{7BC939A9-B5DD-4BA9-BD4E-E750ECB3B346}">
      <dgm:prSet/>
      <dgm:spPr/>
      <dgm:t>
        <a:bodyPr/>
        <a:lstStyle/>
        <a:p>
          <a:endParaRPr lang="en-US"/>
        </a:p>
      </dgm:t>
    </dgm:pt>
    <dgm:pt modelId="{53DE59D1-EB4F-4912-ABA6-F2433DEB71AA}" type="sibTrans" cxnId="{7BC939A9-B5DD-4BA9-BD4E-E750ECB3B346}">
      <dgm:prSet/>
      <dgm:spPr/>
      <dgm:t>
        <a:bodyPr/>
        <a:lstStyle/>
        <a:p>
          <a:endParaRPr lang="en-US"/>
        </a:p>
      </dgm:t>
    </dgm:pt>
    <dgm:pt modelId="{C0910E95-904F-4471-B5B3-EBA8F765625A}">
      <dgm:prSet/>
      <dgm:spPr/>
      <dgm:t>
        <a:bodyPr/>
        <a:lstStyle/>
        <a:p>
          <a:r>
            <a:rPr lang="en-US" dirty="0"/>
            <a:t>Goal-80% or greater</a:t>
          </a:r>
        </a:p>
        <a:p>
          <a:r>
            <a:rPr lang="en-US" dirty="0"/>
            <a:t>Actual 46%</a:t>
          </a:r>
        </a:p>
      </dgm:t>
    </dgm:pt>
    <dgm:pt modelId="{B9736550-737E-43F4-9142-ED821DA4183F}" type="parTrans" cxnId="{0666A6EF-F998-436D-AD29-32DB8E0DBB3A}">
      <dgm:prSet/>
      <dgm:spPr/>
      <dgm:t>
        <a:bodyPr/>
        <a:lstStyle/>
        <a:p>
          <a:endParaRPr lang="en-US"/>
        </a:p>
      </dgm:t>
    </dgm:pt>
    <dgm:pt modelId="{3515430D-825B-4FCB-A70F-930D6D54762A}" type="sibTrans" cxnId="{0666A6EF-F998-436D-AD29-32DB8E0DBB3A}">
      <dgm:prSet/>
      <dgm:spPr/>
      <dgm:t>
        <a:bodyPr/>
        <a:lstStyle/>
        <a:p>
          <a:endParaRPr lang="en-US"/>
        </a:p>
      </dgm:t>
    </dgm:pt>
    <dgm:pt modelId="{96EAF3B6-8081-4959-A008-C356824F570E}" type="pres">
      <dgm:prSet presAssocID="{65ADF166-0E1D-4005-89E1-E7B56D49DFD9}" presName="hierChild1" presStyleCnt="0">
        <dgm:presLayoutVars>
          <dgm:chPref val="1"/>
          <dgm:dir/>
          <dgm:animOne val="branch"/>
          <dgm:animLvl val="lvl"/>
          <dgm:resizeHandles/>
        </dgm:presLayoutVars>
      </dgm:prSet>
      <dgm:spPr/>
    </dgm:pt>
    <dgm:pt modelId="{30738E9B-5E0A-41C5-BA9D-1E42AAC77026}" type="pres">
      <dgm:prSet presAssocID="{E5F511C1-0B90-46AE-A131-7D0FF3CE879E}" presName="hierRoot1" presStyleCnt="0"/>
      <dgm:spPr/>
    </dgm:pt>
    <dgm:pt modelId="{0BA06214-A564-4E24-9DAE-3CBABFA48F4B}" type="pres">
      <dgm:prSet presAssocID="{E5F511C1-0B90-46AE-A131-7D0FF3CE879E}" presName="composite" presStyleCnt="0"/>
      <dgm:spPr/>
    </dgm:pt>
    <dgm:pt modelId="{27176DC2-FE8C-40DE-A70F-9F585AE734EA}" type="pres">
      <dgm:prSet presAssocID="{E5F511C1-0B90-46AE-A131-7D0FF3CE879E}" presName="background" presStyleLbl="node0" presStyleIdx="0" presStyleCnt="4"/>
      <dgm:spPr/>
    </dgm:pt>
    <dgm:pt modelId="{11EDC82E-3784-4605-A46A-6E3A95AC0268}" type="pres">
      <dgm:prSet presAssocID="{E5F511C1-0B90-46AE-A131-7D0FF3CE879E}" presName="text" presStyleLbl="fgAcc0" presStyleIdx="0" presStyleCnt="4">
        <dgm:presLayoutVars>
          <dgm:chPref val="3"/>
        </dgm:presLayoutVars>
      </dgm:prSet>
      <dgm:spPr/>
    </dgm:pt>
    <dgm:pt modelId="{8D25FB98-A468-4F19-BF63-F00EF8A0E5BF}" type="pres">
      <dgm:prSet presAssocID="{E5F511C1-0B90-46AE-A131-7D0FF3CE879E}" presName="hierChild2" presStyleCnt="0"/>
      <dgm:spPr/>
    </dgm:pt>
    <dgm:pt modelId="{A95EBD6E-A8E1-438B-970D-2DAAB0AB2D94}" type="pres">
      <dgm:prSet presAssocID="{87727FEC-5961-4460-9D00-FBC25B077DD6}" presName="hierRoot1" presStyleCnt="0"/>
      <dgm:spPr/>
    </dgm:pt>
    <dgm:pt modelId="{70EE0888-78FC-4405-98BC-132E08A2652B}" type="pres">
      <dgm:prSet presAssocID="{87727FEC-5961-4460-9D00-FBC25B077DD6}" presName="composite" presStyleCnt="0"/>
      <dgm:spPr/>
    </dgm:pt>
    <dgm:pt modelId="{FE83D32D-5972-484D-A0B5-A2945C06B8AE}" type="pres">
      <dgm:prSet presAssocID="{87727FEC-5961-4460-9D00-FBC25B077DD6}" presName="background" presStyleLbl="node0" presStyleIdx="1" presStyleCnt="4"/>
      <dgm:spPr/>
    </dgm:pt>
    <dgm:pt modelId="{D175BB85-7ECD-414F-A818-4DC2B302CBD1}" type="pres">
      <dgm:prSet presAssocID="{87727FEC-5961-4460-9D00-FBC25B077DD6}" presName="text" presStyleLbl="fgAcc0" presStyleIdx="1" presStyleCnt="4">
        <dgm:presLayoutVars>
          <dgm:chPref val="3"/>
        </dgm:presLayoutVars>
      </dgm:prSet>
      <dgm:spPr/>
    </dgm:pt>
    <dgm:pt modelId="{D3EC732F-47FB-44BF-8755-A1E9B75C8FF0}" type="pres">
      <dgm:prSet presAssocID="{87727FEC-5961-4460-9D00-FBC25B077DD6}" presName="hierChild2" presStyleCnt="0"/>
      <dgm:spPr/>
    </dgm:pt>
    <dgm:pt modelId="{45106B10-5F6D-4B91-95BB-D76DB83007CD}" type="pres">
      <dgm:prSet presAssocID="{54878063-A65B-441D-999E-FB3476291836}" presName="hierRoot1" presStyleCnt="0"/>
      <dgm:spPr/>
    </dgm:pt>
    <dgm:pt modelId="{33A15D9B-4796-4839-AED2-A3A9EBD728BF}" type="pres">
      <dgm:prSet presAssocID="{54878063-A65B-441D-999E-FB3476291836}" presName="composite" presStyleCnt="0"/>
      <dgm:spPr/>
    </dgm:pt>
    <dgm:pt modelId="{217E5591-7443-48A0-B9A2-A833E76365D6}" type="pres">
      <dgm:prSet presAssocID="{54878063-A65B-441D-999E-FB3476291836}" presName="background" presStyleLbl="node0" presStyleIdx="2" presStyleCnt="4"/>
      <dgm:spPr/>
    </dgm:pt>
    <dgm:pt modelId="{918A5EF3-9E46-4D37-9D3A-0601F9811FDC}" type="pres">
      <dgm:prSet presAssocID="{54878063-A65B-441D-999E-FB3476291836}" presName="text" presStyleLbl="fgAcc0" presStyleIdx="2" presStyleCnt="4">
        <dgm:presLayoutVars>
          <dgm:chPref val="3"/>
        </dgm:presLayoutVars>
      </dgm:prSet>
      <dgm:spPr/>
    </dgm:pt>
    <dgm:pt modelId="{3A3ABAE1-3FEE-43DE-8E74-A7E8DB856480}" type="pres">
      <dgm:prSet presAssocID="{54878063-A65B-441D-999E-FB3476291836}" presName="hierChild2" presStyleCnt="0"/>
      <dgm:spPr/>
    </dgm:pt>
    <dgm:pt modelId="{85FA7212-05A7-4140-A41F-C215B63806D6}" type="pres">
      <dgm:prSet presAssocID="{C0910E95-904F-4471-B5B3-EBA8F765625A}" presName="hierRoot1" presStyleCnt="0"/>
      <dgm:spPr/>
    </dgm:pt>
    <dgm:pt modelId="{F695FC9C-074F-410D-9F5D-AD3F7D7ABF86}" type="pres">
      <dgm:prSet presAssocID="{C0910E95-904F-4471-B5B3-EBA8F765625A}" presName="composite" presStyleCnt="0"/>
      <dgm:spPr/>
    </dgm:pt>
    <dgm:pt modelId="{EB41981A-D465-4826-832E-BC551F179733}" type="pres">
      <dgm:prSet presAssocID="{C0910E95-904F-4471-B5B3-EBA8F765625A}" presName="background" presStyleLbl="node0" presStyleIdx="3" presStyleCnt="4"/>
      <dgm:spPr/>
    </dgm:pt>
    <dgm:pt modelId="{A67F17CA-7EA3-4FE2-BAB4-EF08FB229175}" type="pres">
      <dgm:prSet presAssocID="{C0910E95-904F-4471-B5B3-EBA8F765625A}" presName="text" presStyleLbl="fgAcc0" presStyleIdx="3" presStyleCnt="4">
        <dgm:presLayoutVars>
          <dgm:chPref val="3"/>
        </dgm:presLayoutVars>
      </dgm:prSet>
      <dgm:spPr/>
    </dgm:pt>
    <dgm:pt modelId="{EE8A53F4-0348-4C7F-B60D-98DA2720D951}" type="pres">
      <dgm:prSet presAssocID="{C0910E95-904F-4471-B5B3-EBA8F765625A}" presName="hierChild2" presStyleCnt="0"/>
      <dgm:spPr/>
    </dgm:pt>
  </dgm:ptLst>
  <dgm:cxnLst>
    <dgm:cxn modelId="{1EB31D19-6F0C-42B7-A83E-2CFA33270D44}" type="presOf" srcId="{E5F511C1-0B90-46AE-A131-7D0FF3CE879E}" destId="{11EDC82E-3784-4605-A46A-6E3A95AC0268}" srcOrd="0" destOrd="0" presId="urn:microsoft.com/office/officeart/2005/8/layout/hierarchy1"/>
    <dgm:cxn modelId="{F5092819-BF1D-4341-B94B-BEDC73A52E24}" type="presOf" srcId="{65ADF166-0E1D-4005-89E1-E7B56D49DFD9}" destId="{96EAF3B6-8081-4959-A008-C356824F570E}" srcOrd="0" destOrd="0" presId="urn:microsoft.com/office/officeart/2005/8/layout/hierarchy1"/>
    <dgm:cxn modelId="{EA150522-D3A1-4117-9443-3DC22A2170EF}" srcId="{65ADF166-0E1D-4005-89E1-E7B56D49DFD9}" destId="{87727FEC-5961-4460-9D00-FBC25B077DD6}" srcOrd="1" destOrd="0" parTransId="{9AF4C5A5-8B3E-443E-BFC6-0D44965B0958}" sibTransId="{ABF900C5-0B59-45FC-AF92-10718A3DAD45}"/>
    <dgm:cxn modelId="{32F97B48-B3F7-4FB3-9A1D-88FDEE457581}" type="presOf" srcId="{87727FEC-5961-4460-9D00-FBC25B077DD6}" destId="{D175BB85-7ECD-414F-A818-4DC2B302CBD1}" srcOrd="0" destOrd="0" presId="urn:microsoft.com/office/officeart/2005/8/layout/hierarchy1"/>
    <dgm:cxn modelId="{8431EA6E-BC4D-45D4-814E-552DACA8B371}" type="presOf" srcId="{C0910E95-904F-4471-B5B3-EBA8F765625A}" destId="{A67F17CA-7EA3-4FE2-BAB4-EF08FB229175}" srcOrd="0" destOrd="0" presId="urn:microsoft.com/office/officeart/2005/8/layout/hierarchy1"/>
    <dgm:cxn modelId="{A6BB5AA1-154E-46BB-80E1-8F23B9076AD9}" type="presOf" srcId="{54878063-A65B-441D-999E-FB3476291836}" destId="{918A5EF3-9E46-4D37-9D3A-0601F9811FDC}" srcOrd="0" destOrd="0" presId="urn:microsoft.com/office/officeart/2005/8/layout/hierarchy1"/>
    <dgm:cxn modelId="{7BC939A9-B5DD-4BA9-BD4E-E750ECB3B346}" srcId="{65ADF166-0E1D-4005-89E1-E7B56D49DFD9}" destId="{54878063-A65B-441D-999E-FB3476291836}" srcOrd="2" destOrd="0" parTransId="{A8026583-128A-42C8-98D1-F6E8472F8941}" sibTransId="{53DE59D1-EB4F-4912-ABA6-F2433DEB71AA}"/>
    <dgm:cxn modelId="{27F59EED-8F5F-47B9-81C4-54FFC0C43865}" srcId="{65ADF166-0E1D-4005-89E1-E7B56D49DFD9}" destId="{E5F511C1-0B90-46AE-A131-7D0FF3CE879E}" srcOrd="0" destOrd="0" parTransId="{9FBD5BA2-D28F-44C1-AA6D-4CDB2EF0E04C}" sibTransId="{2DFD8FCD-F5AB-4664-95C4-1C6F4E0DE51C}"/>
    <dgm:cxn modelId="{0666A6EF-F998-436D-AD29-32DB8E0DBB3A}" srcId="{65ADF166-0E1D-4005-89E1-E7B56D49DFD9}" destId="{C0910E95-904F-4471-B5B3-EBA8F765625A}" srcOrd="3" destOrd="0" parTransId="{B9736550-737E-43F4-9142-ED821DA4183F}" sibTransId="{3515430D-825B-4FCB-A70F-930D6D54762A}"/>
    <dgm:cxn modelId="{8F2CDD07-6E8F-4B33-8841-9D62F9E4D25B}" type="presParOf" srcId="{96EAF3B6-8081-4959-A008-C356824F570E}" destId="{30738E9B-5E0A-41C5-BA9D-1E42AAC77026}" srcOrd="0" destOrd="0" presId="urn:microsoft.com/office/officeart/2005/8/layout/hierarchy1"/>
    <dgm:cxn modelId="{687FFB73-8FD5-4923-BAC7-D9CA95DA360F}" type="presParOf" srcId="{30738E9B-5E0A-41C5-BA9D-1E42AAC77026}" destId="{0BA06214-A564-4E24-9DAE-3CBABFA48F4B}" srcOrd="0" destOrd="0" presId="urn:microsoft.com/office/officeart/2005/8/layout/hierarchy1"/>
    <dgm:cxn modelId="{833208A9-2D13-4C42-9E8D-8322318F189F}" type="presParOf" srcId="{0BA06214-A564-4E24-9DAE-3CBABFA48F4B}" destId="{27176DC2-FE8C-40DE-A70F-9F585AE734EA}" srcOrd="0" destOrd="0" presId="urn:microsoft.com/office/officeart/2005/8/layout/hierarchy1"/>
    <dgm:cxn modelId="{F07E3E63-0299-49AD-BA03-CD835FCEA734}" type="presParOf" srcId="{0BA06214-A564-4E24-9DAE-3CBABFA48F4B}" destId="{11EDC82E-3784-4605-A46A-6E3A95AC0268}" srcOrd="1" destOrd="0" presId="urn:microsoft.com/office/officeart/2005/8/layout/hierarchy1"/>
    <dgm:cxn modelId="{FFAAA20B-6A90-4DFB-8D03-408C27E02ABD}" type="presParOf" srcId="{30738E9B-5E0A-41C5-BA9D-1E42AAC77026}" destId="{8D25FB98-A468-4F19-BF63-F00EF8A0E5BF}" srcOrd="1" destOrd="0" presId="urn:microsoft.com/office/officeart/2005/8/layout/hierarchy1"/>
    <dgm:cxn modelId="{7D24F802-3DE0-455B-889F-5ABCA0E84B08}" type="presParOf" srcId="{96EAF3B6-8081-4959-A008-C356824F570E}" destId="{A95EBD6E-A8E1-438B-970D-2DAAB0AB2D94}" srcOrd="1" destOrd="0" presId="urn:microsoft.com/office/officeart/2005/8/layout/hierarchy1"/>
    <dgm:cxn modelId="{690F79EE-0B87-44EC-8FFF-4497DF2AAED5}" type="presParOf" srcId="{A95EBD6E-A8E1-438B-970D-2DAAB0AB2D94}" destId="{70EE0888-78FC-4405-98BC-132E08A2652B}" srcOrd="0" destOrd="0" presId="urn:microsoft.com/office/officeart/2005/8/layout/hierarchy1"/>
    <dgm:cxn modelId="{585ACD60-A2C3-4691-8320-ECE51BCB9616}" type="presParOf" srcId="{70EE0888-78FC-4405-98BC-132E08A2652B}" destId="{FE83D32D-5972-484D-A0B5-A2945C06B8AE}" srcOrd="0" destOrd="0" presId="urn:microsoft.com/office/officeart/2005/8/layout/hierarchy1"/>
    <dgm:cxn modelId="{CFEF89AC-4418-4D00-9EE2-5A7C49FB8294}" type="presParOf" srcId="{70EE0888-78FC-4405-98BC-132E08A2652B}" destId="{D175BB85-7ECD-414F-A818-4DC2B302CBD1}" srcOrd="1" destOrd="0" presId="urn:microsoft.com/office/officeart/2005/8/layout/hierarchy1"/>
    <dgm:cxn modelId="{DBB5C77C-90B1-476D-B245-3E2C30025199}" type="presParOf" srcId="{A95EBD6E-A8E1-438B-970D-2DAAB0AB2D94}" destId="{D3EC732F-47FB-44BF-8755-A1E9B75C8FF0}" srcOrd="1" destOrd="0" presId="urn:microsoft.com/office/officeart/2005/8/layout/hierarchy1"/>
    <dgm:cxn modelId="{69902F58-9563-418E-BA87-4006E74AEF27}" type="presParOf" srcId="{96EAF3B6-8081-4959-A008-C356824F570E}" destId="{45106B10-5F6D-4B91-95BB-D76DB83007CD}" srcOrd="2" destOrd="0" presId="urn:microsoft.com/office/officeart/2005/8/layout/hierarchy1"/>
    <dgm:cxn modelId="{6CFFAA00-2B69-464C-8E8C-D84CDB37B89C}" type="presParOf" srcId="{45106B10-5F6D-4B91-95BB-D76DB83007CD}" destId="{33A15D9B-4796-4839-AED2-A3A9EBD728BF}" srcOrd="0" destOrd="0" presId="urn:microsoft.com/office/officeart/2005/8/layout/hierarchy1"/>
    <dgm:cxn modelId="{0B2A914B-2031-4DB2-8D76-D5FACB167FCB}" type="presParOf" srcId="{33A15D9B-4796-4839-AED2-A3A9EBD728BF}" destId="{217E5591-7443-48A0-B9A2-A833E76365D6}" srcOrd="0" destOrd="0" presId="urn:microsoft.com/office/officeart/2005/8/layout/hierarchy1"/>
    <dgm:cxn modelId="{90D802ED-1E8D-455B-AC84-626EBBE592F7}" type="presParOf" srcId="{33A15D9B-4796-4839-AED2-A3A9EBD728BF}" destId="{918A5EF3-9E46-4D37-9D3A-0601F9811FDC}" srcOrd="1" destOrd="0" presId="urn:microsoft.com/office/officeart/2005/8/layout/hierarchy1"/>
    <dgm:cxn modelId="{ED038D52-C891-497A-953D-CE114A175752}" type="presParOf" srcId="{45106B10-5F6D-4B91-95BB-D76DB83007CD}" destId="{3A3ABAE1-3FEE-43DE-8E74-A7E8DB856480}" srcOrd="1" destOrd="0" presId="urn:microsoft.com/office/officeart/2005/8/layout/hierarchy1"/>
    <dgm:cxn modelId="{9344E83E-C557-4B51-A22C-5EC6C6285E0A}" type="presParOf" srcId="{96EAF3B6-8081-4959-A008-C356824F570E}" destId="{85FA7212-05A7-4140-A41F-C215B63806D6}" srcOrd="3" destOrd="0" presId="urn:microsoft.com/office/officeart/2005/8/layout/hierarchy1"/>
    <dgm:cxn modelId="{17D765B3-FB22-4B01-993F-EE59736515F4}" type="presParOf" srcId="{85FA7212-05A7-4140-A41F-C215B63806D6}" destId="{F695FC9C-074F-410D-9F5D-AD3F7D7ABF86}" srcOrd="0" destOrd="0" presId="urn:microsoft.com/office/officeart/2005/8/layout/hierarchy1"/>
    <dgm:cxn modelId="{2E71D692-3DEE-4631-8EA3-DE04F8160AE9}" type="presParOf" srcId="{F695FC9C-074F-410D-9F5D-AD3F7D7ABF86}" destId="{EB41981A-D465-4826-832E-BC551F179733}" srcOrd="0" destOrd="0" presId="urn:microsoft.com/office/officeart/2005/8/layout/hierarchy1"/>
    <dgm:cxn modelId="{1108C3A9-DD31-44BE-BA48-5035972BB912}" type="presParOf" srcId="{F695FC9C-074F-410D-9F5D-AD3F7D7ABF86}" destId="{A67F17CA-7EA3-4FE2-BAB4-EF08FB229175}" srcOrd="1" destOrd="0" presId="urn:microsoft.com/office/officeart/2005/8/layout/hierarchy1"/>
    <dgm:cxn modelId="{A88C6741-B8D8-4ABD-8980-5D2ECC7B5E4D}" type="presParOf" srcId="{85FA7212-05A7-4140-A41F-C215B63806D6}" destId="{EE8A53F4-0348-4C7F-B60D-98DA2720D9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9FBD6-B6AA-41DC-9300-9825A43154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A06CDCB-84AC-4410-990C-3D904E118B0D}">
      <dgm:prSet/>
      <dgm:spPr/>
      <dgm:t>
        <a:bodyPr/>
        <a:lstStyle/>
        <a:p>
          <a:r>
            <a:rPr lang="en-US"/>
            <a:t>June 2022-ACO steering committee decided to make this a focus for PDSA starting in July</a:t>
          </a:r>
        </a:p>
      </dgm:t>
    </dgm:pt>
    <dgm:pt modelId="{62C97D8B-FE04-4B2D-AA56-C8B978FF8859}" type="parTrans" cxnId="{5DA8EAF9-23D5-47A4-85B1-3655EF526537}">
      <dgm:prSet/>
      <dgm:spPr/>
      <dgm:t>
        <a:bodyPr/>
        <a:lstStyle/>
        <a:p>
          <a:endParaRPr lang="en-US"/>
        </a:p>
      </dgm:t>
    </dgm:pt>
    <dgm:pt modelId="{FC758293-2D94-4389-A943-CBA32E58039B}" type="sibTrans" cxnId="{5DA8EAF9-23D5-47A4-85B1-3655EF526537}">
      <dgm:prSet/>
      <dgm:spPr/>
      <dgm:t>
        <a:bodyPr/>
        <a:lstStyle/>
        <a:p>
          <a:endParaRPr lang="en-US"/>
        </a:p>
      </dgm:t>
    </dgm:pt>
    <dgm:pt modelId="{64FECDFC-0FD7-4E1E-A0CB-0F4C0B394C41}">
      <dgm:prSet/>
      <dgm:spPr/>
      <dgm:t>
        <a:bodyPr/>
        <a:lstStyle/>
        <a:p>
          <a:r>
            <a:rPr lang="en-US"/>
            <a:t>July 2022-Sherlock ticket for issue with Pap/HPV and Pap categories</a:t>
          </a:r>
        </a:p>
      </dgm:t>
    </dgm:pt>
    <dgm:pt modelId="{DA6C8A31-1367-4C85-A45B-E57181B404F8}" type="parTrans" cxnId="{F394CC15-CDCB-4DBE-88CA-61392A32D4CF}">
      <dgm:prSet/>
      <dgm:spPr/>
      <dgm:t>
        <a:bodyPr/>
        <a:lstStyle/>
        <a:p>
          <a:endParaRPr lang="en-US"/>
        </a:p>
      </dgm:t>
    </dgm:pt>
    <dgm:pt modelId="{57154401-C6DF-42B5-969A-1D08F02B8220}" type="sibTrans" cxnId="{F394CC15-CDCB-4DBE-88CA-61392A32D4CF}">
      <dgm:prSet/>
      <dgm:spPr/>
      <dgm:t>
        <a:bodyPr/>
        <a:lstStyle/>
        <a:p>
          <a:endParaRPr lang="en-US"/>
        </a:p>
      </dgm:t>
    </dgm:pt>
    <dgm:pt modelId="{AE905D74-5FD2-496A-8444-16DA9F029585}">
      <dgm:prSet/>
      <dgm:spPr/>
      <dgm:t>
        <a:bodyPr/>
        <a:lstStyle/>
        <a:p>
          <a:r>
            <a:rPr lang="en-US"/>
            <a:t>August 2022-HPV co-test and discontinued Cervical Cancer screenings not satisfying dashboard</a:t>
          </a:r>
        </a:p>
      </dgm:t>
    </dgm:pt>
    <dgm:pt modelId="{B60D8E3D-F6EA-416F-A1B7-A0357928FF2F}" type="parTrans" cxnId="{76C5C5BA-007F-418C-AEA0-4B0E46BE826F}">
      <dgm:prSet/>
      <dgm:spPr/>
      <dgm:t>
        <a:bodyPr/>
        <a:lstStyle/>
        <a:p>
          <a:endParaRPr lang="en-US"/>
        </a:p>
      </dgm:t>
    </dgm:pt>
    <dgm:pt modelId="{58A7EB57-99D4-4918-8522-E2EA6F69D953}" type="sibTrans" cxnId="{76C5C5BA-007F-418C-AEA0-4B0E46BE826F}">
      <dgm:prSet/>
      <dgm:spPr/>
      <dgm:t>
        <a:bodyPr/>
        <a:lstStyle/>
        <a:p>
          <a:endParaRPr lang="en-US"/>
        </a:p>
      </dgm:t>
    </dgm:pt>
    <dgm:pt modelId="{02807CF0-8804-4E15-BABD-3AD4CBF1A18E}">
      <dgm:prSet/>
      <dgm:spPr/>
      <dgm:t>
        <a:bodyPr/>
        <a:lstStyle/>
        <a:p>
          <a:r>
            <a:rPr lang="en-US"/>
            <a:t>September 2022-HPV co-test issue fixed</a:t>
          </a:r>
        </a:p>
      </dgm:t>
    </dgm:pt>
    <dgm:pt modelId="{0262190D-696E-42C9-8AE9-7AD9D7841D0A}" type="parTrans" cxnId="{1731C2CF-9DEB-4527-BBE0-00539FF8FBCD}">
      <dgm:prSet/>
      <dgm:spPr/>
      <dgm:t>
        <a:bodyPr/>
        <a:lstStyle/>
        <a:p>
          <a:endParaRPr lang="en-US"/>
        </a:p>
      </dgm:t>
    </dgm:pt>
    <dgm:pt modelId="{2EA2CECF-9B9B-4B62-AAB1-0894E198A267}" type="sibTrans" cxnId="{1731C2CF-9DEB-4527-BBE0-00539FF8FBCD}">
      <dgm:prSet/>
      <dgm:spPr/>
      <dgm:t>
        <a:bodyPr/>
        <a:lstStyle/>
        <a:p>
          <a:endParaRPr lang="en-US"/>
        </a:p>
      </dgm:t>
    </dgm:pt>
    <dgm:pt modelId="{2EF48867-B5CA-4C68-AC60-1C46246A5E1E}">
      <dgm:prSet/>
      <dgm:spPr/>
      <dgm:t>
        <a:bodyPr/>
        <a:lstStyle/>
        <a:p>
          <a:r>
            <a:rPr lang="en-US"/>
            <a:t>October 2022-Discontinued CCS for hysterectomy still not satisfying dashboard</a:t>
          </a:r>
        </a:p>
      </dgm:t>
    </dgm:pt>
    <dgm:pt modelId="{D280A722-1301-424C-95EA-B9DF4D252BD1}" type="parTrans" cxnId="{31D524CE-118B-4BDC-BE85-12A3873C3D60}">
      <dgm:prSet/>
      <dgm:spPr/>
      <dgm:t>
        <a:bodyPr/>
        <a:lstStyle/>
        <a:p>
          <a:endParaRPr lang="en-US"/>
        </a:p>
      </dgm:t>
    </dgm:pt>
    <dgm:pt modelId="{D00104CB-9411-463F-A327-17F887C3990C}" type="sibTrans" cxnId="{31D524CE-118B-4BDC-BE85-12A3873C3D60}">
      <dgm:prSet/>
      <dgm:spPr/>
      <dgm:t>
        <a:bodyPr/>
        <a:lstStyle/>
        <a:p>
          <a:endParaRPr lang="en-US"/>
        </a:p>
      </dgm:t>
    </dgm:pt>
    <dgm:pt modelId="{DA4924D7-70CD-4216-B54E-DB4D2FB8AF6D}">
      <dgm:prSet/>
      <dgm:spPr/>
      <dgm:t>
        <a:bodyPr/>
        <a:lstStyle/>
        <a:p>
          <a:r>
            <a:rPr lang="en-US"/>
            <a:t>November 2022-Kayleigh started review of all patients on the dashboard</a:t>
          </a:r>
        </a:p>
      </dgm:t>
    </dgm:pt>
    <dgm:pt modelId="{673E323A-5134-4666-BC4C-655FB83E03D3}" type="parTrans" cxnId="{6515242E-84D5-4624-A228-8D465848818C}">
      <dgm:prSet/>
      <dgm:spPr/>
      <dgm:t>
        <a:bodyPr/>
        <a:lstStyle/>
        <a:p>
          <a:endParaRPr lang="en-US"/>
        </a:p>
      </dgm:t>
    </dgm:pt>
    <dgm:pt modelId="{25AF081A-6ECE-4308-8DAA-E4FBC9581643}" type="sibTrans" cxnId="{6515242E-84D5-4624-A228-8D465848818C}">
      <dgm:prSet/>
      <dgm:spPr/>
      <dgm:t>
        <a:bodyPr/>
        <a:lstStyle/>
        <a:p>
          <a:endParaRPr lang="en-US"/>
        </a:p>
      </dgm:t>
    </dgm:pt>
    <dgm:pt modelId="{68E6DB76-D941-4498-BB2C-06545199BDB8}">
      <dgm:prSet/>
      <dgm:spPr/>
      <dgm:t>
        <a:bodyPr/>
        <a:lstStyle/>
        <a:p>
          <a:r>
            <a:rPr lang="en-US"/>
            <a:t>December 2022-Kayleigh started quick abstracting to satisfy CCS where it is incorrect</a:t>
          </a:r>
        </a:p>
      </dgm:t>
    </dgm:pt>
    <dgm:pt modelId="{AC047B84-F010-4424-80FB-3AAF4149D0EB}" type="parTrans" cxnId="{21CB7CDA-CE28-45E5-833B-4793173DB598}">
      <dgm:prSet/>
      <dgm:spPr/>
      <dgm:t>
        <a:bodyPr/>
        <a:lstStyle/>
        <a:p>
          <a:endParaRPr lang="en-US"/>
        </a:p>
      </dgm:t>
    </dgm:pt>
    <dgm:pt modelId="{35C99BCD-2C4E-4F55-A539-1DE0EF629EB7}" type="sibTrans" cxnId="{21CB7CDA-CE28-45E5-833B-4793173DB598}">
      <dgm:prSet/>
      <dgm:spPr/>
      <dgm:t>
        <a:bodyPr/>
        <a:lstStyle/>
        <a:p>
          <a:endParaRPr lang="en-US"/>
        </a:p>
      </dgm:t>
    </dgm:pt>
    <dgm:pt modelId="{FE267A10-B3C4-440C-9619-C1100E5AD9D5}">
      <dgm:prSet/>
      <dgm:spPr/>
      <dgm:t>
        <a:bodyPr/>
        <a:lstStyle/>
        <a:p>
          <a:r>
            <a:rPr lang="en-US"/>
            <a:t>January 2023-Hysterectomy issue fixed</a:t>
          </a:r>
        </a:p>
      </dgm:t>
    </dgm:pt>
    <dgm:pt modelId="{E1322186-4E25-4624-A308-CF687917C7F4}" type="parTrans" cxnId="{83321741-5341-4C39-ADC3-77BE86D06D15}">
      <dgm:prSet/>
      <dgm:spPr/>
      <dgm:t>
        <a:bodyPr/>
        <a:lstStyle/>
        <a:p>
          <a:endParaRPr lang="en-US"/>
        </a:p>
      </dgm:t>
    </dgm:pt>
    <dgm:pt modelId="{3043229C-AF9A-4702-B0D7-D7E75ED2DBF5}" type="sibTrans" cxnId="{83321741-5341-4C39-ADC3-77BE86D06D15}">
      <dgm:prSet/>
      <dgm:spPr/>
      <dgm:t>
        <a:bodyPr/>
        <a:lstStyle/>
        <a:p>
          <a:endParaRPr lang="en-US"/>
        </a:p>
      </dgm:t>
    </dgm:pt>
    <dgm:pt modelId="{9618FA4E-0143-4A15-9B48-755707581154}">
      <dgm:prSet/>
      <dgm:spPr/>
      <dgm:t>
        <a:bodyPr/>
        <a:lstStyle/>
        <a:p>
          <a:r>
            <a:rPr lang="en-US"/>
            <a:t>February 2023-Old lab code not satisfying dashboard effecting 2018 &amp; 2019 results, re-abstracting to fix dashboard</a:t>
          </a:r>
        </a:p>
      </dgm:t>
    </dgm:pt>
    <dgm:pt modelId="{0DBA356D-AE75-4685-BF33-3A1AADB835F9}" type="parTrans" cxnId="{01722B12-FA9D-42C9-A919-F27F04C28F41}">
      <dgm:prSet/>
      <dgm:spPr/>
      <dgm:t>
        <a:bodyPr/>
        <a:lstStyle/>
        <a:p>
          <a:endParaRPr lang="en-US"/>
        </a:p>
      </dgm:t>
    </dgm:pt>
    <dgm:pt modelId="{03DDD992-6402-4B0F-AC33-43A686A015C4}" type="sibTrans" cxnId="{01722B12-FA9D-42C9-A919-F27F04C28F41}">
      <dgm:prSet/>
      <dgm:spPr/>
      <dgm:t>
        <a:bodyPr/>
        <a:lstStyle/>
        <a:p>
          <a:endParaRPr lang="en-US"/>
        </a:p>
      </dgm:t>
    </dgm:pt>
    <dgm:pt modelId="{0D7770E8-24D8-49AB-8B71-FE9C20D47D5C}">
      <dgm:prSet/>
      <dgm:spPr/>
      <dgm:t>
        <a:bodyPr/>
        <a:lstStyle/>
        <a:p>
          <a:r>
            <a:rPr lang="en-US"/>
            <a:t>March 2023-Dashboard cleanup complete.  Education PowerPoint sent out to providers</a:t>
          </a:r>
        </a:p>
      </dgm:t>
    </dgm:pt>
    <dgm:pt modelId="{55524992-4D63-4548-A456-F91AAEFB8915}" type="parTrans" cxnId="{92C3449C-4ADC-4226-A8AF-EB4CD5E88341}">
      <dgm:prSet/>
      <dgm:spPr/>
      <dgm:t>
        <a:bodyPr/>
        <a:lstStyle/>
        <a:p>
          <a:endParaRPr lang="en-US"/>
        </a:p>
      </dgm:t>
    </dgm:pt>
    <dgm:pt modelId="{B2A36E6F-884F-4356-BF20-1E8F3AF8CAD6}" type="sibTrans" cxnId="{92C3449C-4ADC-4226-A8AF-EB4CD5E88341}">
      <dgm:prSet/>
      <dgm:spPr/>
      <dgm:t>
        <a:bodyPr/>
        <a:lstStyle/>
        <a:p>
          <a:endParaRPr lang="en-US"/>
        </a:p>
      </dgm:t>
    </dgm:pt>
    <dgm:pt modelId="{B028E2B0-99E1-4553-A286-3044285E8ABB}">
      <dgm:prSet/>
      <dgm:spPr/>
      <dgm:t>
        <a:bodyPr/>
        <a:lstStyle/>
        <a:p>
          <a:r>
            <a:rPr lang="en-US"/>
            <a:t>April-May-monitoring with no movement in % of 59% since February</a:t>
          </a:r>
        </a:p>
      </dgm:t>
    </dgm:pt>
    <dgm:pt modelId="{154B678D-F1CB-4CAF-AA26-59345B67728C}" type="parTrans" cxnId="{C575690F-6318-4584-9C87-7E5AA483A849}">
      <dgm:prSet/>
      <dgm:spPr/>
      <dgm:t>
        <a:bodyPr/>
        <a:lstStyle/>
        <a:p>
          <a:endParaRPr lang="en-US"/>
        </a:p>
      </dgm:t>
    </dgm:pt>
    <dgm:pt modelId="{C1DBBD4C-96F5-4D8F-92F5-48612744EF5E}" type="sibTrans" cxnId="{C575690F-6318-4584-9C87-7E5AA483A849}">
      <dgm:prSet/>
      <dgm:spPr/>
      <dgm:t>
        <a:bodyPr/>
        <a:lstStyle/>
        <a:p>
          <a:endParaRPr lang="en-US"/>
        </a:p>
      </dgm:t>
    </dgm:pt>
    <dgm:pt modelId="{C375374F-18D5-4ECF-B094-B5D5EDEA9579}" type="pres">
      <dgm:prSet presAssocID="{4349FBD6-B6AA-41DC-9300-9825A431545F}" presName="vert0" presStyleCnt="0">
        <dgm:presLayoutVars>
          <dgm:dir/>
          <dgm:animOne val="branch"/>
          <dgm:animLvl val="lvl"/>
        </dgm:presLayoutVars>
      </dgm:prSet>
      <dgm:spPr/>
    </dgm:pt>
    <dgm:pt modelId="{F6E3D206-3563-4D68-94FD-3B683E87F628}" type="pres">
      <dgm:prSet presAssocID="{3A06CDCB-84AC-4410-990C-3D904E118B0D}" presName="thickLine" presStyleLbl="alignNode1" presStyleIdx="0" presStyleCnt="11"/>
      <dgm:spPr/>
    </dgm:pt>
    <dgm:pt modelId="{035B31C0-13AB-474D-856E-DF0580CEE6D0}" type="pres">
      <dgm:prSet presAssocID="{3A06CDCB-84AC-4410-990C-3D904E118B0D}" presName="horz1" presStyleCnt="0"/>
      <dgm:spPr/>
    </dgm:pt>
    <dgm:pt modelId="{465E42CE-4F7C-49DE-BBB0-0F0BE5DB2918}" type="pres">
      <dgm:prSet presAssocID="{3A06CDCB-84AC-4410-990C-3D904E118B0D}" presName="tx1" presStyleLbl="revTx" presStyleIdx="0" presStyleCnt="11"/>
      <dgm:spPr/>
    </dgm:pt>
    <dgm:pt modelId="{FF93EFF8-0969-4D8A-8E7D-8F90040418A8}" type="pres">
      <dgm:prSet presAssocID="{3A06CDCB-84AC-4410-990C-3D904E118B0D}" presName="vert1" presStyleCnt="0"/>
      <dgm:spPr/>
    </dgm:pt>
    <dgm:pt modelId="{8871B6D7-07E7-4F62-B9FD-AB7195FBF063}" type="pres">
      <dgm:prSet presAssocID="{64FECDFC-0FD7-4E1E-A0CB-0F4C0B394C41}" presName="thickLine" presStyleLbl="alignNode1" presStyleIdx="1" presStyleCnt="11"/>
      <dgm:spPr/>
    </dgm:pt>
    <dgm:pt modelId="{626BADE4-848F-4D1A-8C37-3209531FDEB5}" type="pres">
      <dgm:prSet presAssocID="{64FECDFC-0FD7-4E1E-A0CB-0F4C0B394C41}" presName="horz1" presStyleCnt="0"/>
      <dgm:spPr/>
    </dgm:pt>
    <dgm:pt modelId="{29E1AFEF-80CC-49DD-9F81-EC2FC42F4842}" type="pres">
      <dgm:prSet presAssocID="{64FECDFC-0FD7-4E1E-A0CB-0F4C0B394C41}" presName="tx1" presStyleLbl="revTx" presStyleIdx="1" presStyleCnt="11"/>
      <dgm:spPr/>
    </dgm:pt>
    <dgm:pt modelId="{B22ACF32-97DD-46AD-B54E-57A4918CDAE7}" type="pres">
      <dgm:prSet presAssocID="{64FECDFC-0FD7-4E1E-A0CB-0F4C0B394C41}" presName="vert1" presStyleCnt="0"/>
      <dgm:spPr/>
    </dgm:pt>
    <dgm:pt modelId="{A25BC533-1620-4C3E-BE16-D1FBA89DCC12}" type="pres">
      <dgm:prSet presAssocID="{AE905D74-5FD2-496A-8444-16DA9F029585}" presName="thickLine" presStyleLbl="alignNode1" presStyleIdx="2" presStyleCnt="11"/>
      <dgm:spPr/>
    </dgm:pt>
    <dgm:pt modelId="{45A4551F-9244-454D-A06A-A6DCD846F326}" type="pres">
      <dgm:prSet presAssocID="{AE905D74-5FD2-496A-8444-16DA9F029585}" presName="horz1" presStyleCnt="0"/>
      <dgm:spPr/>
    </dgm:pt>
    <dgm:pt modelId="{B1D03A7B-7597-4135-8BA0-9322044E003E}" type="pres">
      <dgm:prSet presAssocID="{AE905D74-5FD2-496A-8444-16DA9F029585}" presName="tx1" presStyleLbl="revTx" presStyleIdx="2" presStyleCnt="11"/>
      <dgm:spPr/>
    </dgm:pt>
    <dgm:pt modelId="{E7747777-44D4-43D3-9C81-8174189B6714}" type="pres">
      <dgm:prSet presAssocID="{AE905D74-5FD2-496A-8444-16DA9F029585}" presName="vert1" presStyleCnt="0"/>
      <dgm:spPr/>
    </dgm:pt>
    <dgm:pt modelId="{FFEA4017-C7D9-4A4C-AC2D-2FFF26A3DF2A}" type="pres">
      <dgm:prSet presAssocID="{02807CF0-8804-4E15-BABD-3AD4CBF1A18E}" presName="thickLine" presStyleLbl="alignNode1" presStyleIdx="3" presStyleCnt="11"/>
      <dgm:spPr/>
    </dgm:pt>
    <dgm:pt modelId="{6FCA5BB3-0B57-4948-9095-ABF496380E76}" type="pres">
      <dgm:prSet presAssocID="{02807CF0-8804-4E15-BABD-3AD4CBF1A18E}" presName="horz1" presStyleCnt="0"/>
      <dgm:spPr/>
    </dgm:pt>
    <dgm:pt modelId="{362FEE52-03E1-4EA3-BDD9-DCBE0002D2AD}" type="pres">
      <dgm:prSet presAssocID="{02807CF0-8804-4E15-BABD-3AD4CBF1A18E}" presName="tx1" presStyleLbl="revTx" presStyleIdx="3" presStyleCnt="11"/>
      <dgm:spPr/>
    </dgm:pt>
    <dgm:pt modelId="{EEE65EB6-EAC7-48AF-AE1B-F0F1D9A8C6AD}" type="pres">
      <dgm:prSet presAssocID="{02807CF0-8804-4E15-BABD-3AD4CBF1A18E}" presName="vert1" presStyleCnt="0"/>
      <dgm:spPr/>
    </dgm:pt>
    <dgm:pt modelId="{E100DFAF-DFDE-4D40-B67F-A6CAECC4C5E6}" type="pres">
      <dgm:prSet presAssocID="{2EF48867-B5CA-4C68-AC60-1C46246A5E1E}" presName="thickLine" presStyleLbl="alignNode1" presStyleIdx="4" presStyleCnt="11"/>
      <dgm:spPr/>
    </dgm:pt>
    <dgm:pt modelId="{C197ED7A-84D6-43AA-A123-01905AB95D70}" type="pres">
      <dgm:prSet presAssocID="{2EF48867-B5CA-4C68-AC60-1C46246A5E1E}" presName="horz1" presStyleCnt="0"/>
      <dgm:spPr/>
    </dgm:pt>
    <dgm:pt modelId="{ABF94048-BD85-4FA9-9DCC-53AC8AFC99E8}" type="pres">
      <dgm:prSet presAssocID="{2EF48867-B5CA-4C68-AC60-1C46246A5E1E}" presName="tx1" presStyleLbl="revTx" presStyleIdx="4" presStyleCnt="11"/>
      <dgm:spPr/>
    </dgm:pt>
    <dgm:pt modelId="{063D2DD9-42B4-4385-B72C-E8D2B221188C}" type="pres">
      <dgm:prSet presAssocID="{2EF48867-B5CA-4C68-AC60-1C46246A5E1E}" presName="vert1" presStyleCnt="0"/>
      <dgm:spPr/>
    </dgm:pt>
    <dgm:pt modelId="{48B0D93D-1A66-4208-9C72-6CC6006A3022}" type="pres">
      <dgm:prSet presAssocID="{DA4924D7-70CD-4216-B54E-DB4D2FB8AF6D}" presName="thickLine" presStyleLbl="alignNode1" presStyleIdx="5" presStyleCnt="11"/>
      <dgm:spPr/>
    </dgm:pt>
    <dgm:pt modelId="{0FDF942F-65F3-46A6-8E2B-F45C423E6E2E}" type="pres">
      <dgm:prSet presAssocID="{DA4924D7-70CD-4216-B54E-DB4D2FB8AF6D}" presName="horz1" presStyleCnt="0"/>
      <dgm:spPr/>
    </dgm:pt>
    <dgm:pt modelId="{6B5AB827-40EF-46F6-9E5C-0724F47BCDBA}" type="pres">
      <dgm:prSet presAssocID="{DA4924D7-70CD-4216-B54E-DB4D2FB8AF6D}" presName="tx1" presStyleLbl="revTx" presStyleIdx="5" presStyleCnt="11"/>
      <dgm:spPr/>
    </dgm:pt>
    <dgm:pt modelId="{4A394133-367B-4A35-8881-77FE91539A92}" type="pres">
      <dgm:prSet presAssocID="{DA4924D7-70CD-4216-B54E-DB4D2FB8AF6D}" presName="vert1" presStyleCnt="0"/>
      <dgm:spPr/>
    </dgm:pt>
    <dgm:pt modelId="{B983F78D-2011-4C44-8CC1-C01DE3C8B018}" type="pres">
      <dgm:prSet presAssocID="{68E6DB76-D941-4498-BB2C-06545199BDB8}" presName="thickLine" presStyleLbl="alignNode1" presStyleIdx="6" presStyleCnt="11"/>
      <dgm:spPr/>
    </dgm:pt>
    <dgm:pt modelId="{1FB0EBF6-41CF-4791-BD96-FED7F134B7E9}" type="pres">
      <dgm:prSet presAssocID="{68E6DB76-D941-4498-BB2C-06545199BDB8}" presName="horz1" presStyleCnt="0"/>
      <dgm:spPr/>
    </dgm:pt>
    <dgm:pt modelId="{59FB4EA0-6CF1-4A39-8CA6-9B687E07843D}" type="pres">
      <dgm:prSet presAssocID="{68E6DB76-D941-4498-BB2C-06545199BDB8}" presName="tx1" presStyleLbl="revTx" presStyleIdx="6" presStyleCnt="11"/>
      <dgm:spPr/>
    </dgm:pt>
    <dgm:pt modelId="{65FCD899-3F0F-4E92-B6FF-9753CDD013C4}" type="pres">
      <dgm:prSet presAssocID="{68E6DB76-D941-4498-BB2C-06545199BDB8}" presName="vert1" presStyleCnt="0"/>
      <dgm:spPr/>
    </dgm:pt>
    <dgm:pt modelId="{48328B49-98C0-40CF-8984-4D9159E59CA3}" type="pres">
      <dgm:prSet presAssocID="{FE267A10-B3C4-440C-9619-C1100E5AD9D5}" presName="thickLine" presStyleLbl="alignNode1" presStyleIdx="7" presStyleCnt="11"/>
      <dgm:spPr/>
    </dgm:pt>
    <dgm:pt modelId="{ECE69E1C-78CA-43A1-A014-6774267529D1}" type="pres">
      <dgm:prSet presAssocID="{FE267A10-B3C4-440C-9619-C1100E5AD9D5}" presName="horz1" presStyleCnt="0"/>
      <dgm:spPr/>
    </dgm:pt>
    <dgm:pt modelId="{EC6E6888-0101-4B01-B111-FD1F90893BBA}" type="pres">
      <dgm:prSet presAssocID="{FE267A10-B3C4-440C-9619-C1100E5AD9D5}" presName="tx1" presStyleLbl="revTx" presStyleIdx="7" presStyleCnt="11"/>
      <dgm:spPr/>
    </dgm:pt>
    <dgm:pt modelId="{82064930-E13E-413E-9E4B-0D02A8199A1F}" type="pres">
      <dgm:prSet presAssocID="{FE267A10-B3C4-440C-9619-C1100E5AD9D5}" presName="vert1" presStyleCnt="0"/>
      <dgm:spPr/>
    </dgm:pt>
    <dgm:pt modelId="{42872E5B-2ACA-4105-82BB-6C6936465BE0}" type="pres">
      <dgm:prSet presAssocID="{9618FA4E-0143-4A15-9B48-755707581154}" presName="thickLine" presStyleLbl="alignNode1" presStyleIdx="8" presStyleCnt="11"/>
      <dgm:spPr/>
    </dgm:pt>
    <dgm:pt modelId="{8A026FB9-5BE8-4A96-BD75-CB9F0012E233}" type="pres">
      <dgm:prSet presAssocID="{9618FA4E-0143-4A15-9B48-755707581154}" presName="horz1" presStyleCnt="0"/>
      <dgm:spPr/>
    </dgm:pt>
    <dgm:pt modelId="{03A0694A-05BF-45B3-A843-9508F306E6EC}" type="pres">
      <dgm:prSet presAssocID="{9618FA4E-0143-4A15-9B48-755707581154}" presName="tx1" presStyleLbl="revTx" presStyleIdx="8" presStyleCnt="11"/>
      <dgm:spPr/>
    </dgm:pt>
    <dgm:pt modelId="{EBE68B1F-FED7-4EEA-8972-04D46EB1069E}" type="pres">
      <dgm:prSet presAssocID="{9618FA4E-0143-4A15-9B48-755707581154}" presName="vert1" presStyleCnt="0"/>
      <dgm:spPr/>
    </dgm:pt>
    <dgm:pt modelId="{1CA4C10E-86E8-4945-AE73-50600789FAE0}" type="pres">
      <dgm:prSet presAssocID="{0D7770E8-24D8-49AB-8B71-FE9C20D47D5C}" presName="thickLine" presStyleLbl="alignNode1" presStyleIdx="9" presStyleCnt="11"/>
      <dgm:spPr/>
    </dgm:pt>
    <dgm:pt modelId="{7A531496-7721-463A-B015-A16B84E9D16F}" type="pres">
      <dgm:prSet presAssocID="{0D7770E8-24D8-49AB-8B71-FE9C20D47D5C}" presName="horz1" presStyleCnt="0"/>
      <dgm:spPr/>
    </dgm:pt>
    <dgm:pt modelId="{EE70EB6F-74C9-4CE7-B7DF-8C351AD19ACA}" type="pres">
      <dgm:prSet presAssocID="{0D7770E8-24D8-49AB-8B71-FE9C20D47D5C}" presName="tx1" presStyleLbl="revTx" presStyleIdx="9" presStyleCnt="11"/>
      <dgm:spPr/>
    </dgm:pt>
    <dgm:pt modelId="{5C73FA2A-3C3C-4E03-BB0E-D62325F80DDB}" type="pres">
      <dgm:prSet presAssocID="{0D7770E8-24D8-49AB-8B71-FE9C20D47D5C}" presName="vert1" presStyleCnt="0"/>
      <dgm:spPr/>
    </dgm:pt>
    <dgm:pt modelId="{E511953F-5FA3-4539-8237-C1EA8C8DE08C}" type="pres">
      <dgm:prSet presAssocID="{B028E2B0-99E1-4553-A286-3044285E8ABB}" presName="thickLine" presStyleLbl="alignNode1" presStyleIdx="10" presStyleCnt="11"/>
      <dgm:spPr/>
    </dgm:pt>
    <dgm:pt modelId="{4EA432E2-4F47-41DA-A3EF-92BAA44E3A28}" type="pres">
      <dgm:prSet presAssocID="{B028E2B0-99E1-4553-A286-3044285E8ABB}" presName="horz1" presStyleCnt="0"/>
      <dgm:spPr/>
    </dgm:pt>
    <dgm:pt modelId="{87CEF337-0991-431B-BDC8-2451F08C749C}" type="pres">
      <dgm:prSet presAssocID="{B028E2B0-99E1-4553-A286-3044285E8ABB}" presName="tx1" presStyleLbl="revTx" presStyleIdx="10" presStyleCnt="11"/>
      <dgm:spPr/>
    </dgm:pt>
    <dgm:pt modelId="{81718A23-2141-4055-83D5-5C3BFEDB8A7F}" type="pres">
      <dgm:prSet presAssocID="{B028E2B0-99E1-4553-A286-3044285E8ABB}" presName="vert1" presStyleCnt="0"/>
      <dgm:spPr/>
    </dgm:pt>
  </dgm:ptLst>
  <dgm:cxnLst>
    <dgm:cxn modelId="{C575690F-6318-4584-9C87-7E5AA483A849}" srcId="{4349FBD6-B6AA-41DC-9300-9825A431545F}" destId="{B028E2B0-99E1-4553-A286-3044285E8ABB}" srcOrd="10" destOrd="0" parTransId="{154B678D-F1CB-4CAF-AA26-59345B67728C}" sibTransId="{C1DBBD4C-96F5-4D8F-92F5-48612744EF5E}"/>
    <dgm:cxn modelId="{01722B12-FA9D-42C9-A919-F27F04C28F41}" srcId="{4349FBD6-B6AA-41DC-9300-9825A431545F}" destId="{9618FA4E-0143-4A15-9B48-755707581154}" srcOrd="8" destOrd="0" parTransId="{0DBA356D-AE75-4685-BF33-3A1AADB835F9}" sibTransId="{03DDD992-6402-4B0F-AC33-43A686A015C4}"/>
    <dgm:cxn modelId="{60434614-18B4-4A7F-93E1-58EB3C6D6C41}" type="presOf" srcId="{B028E2B0-99E1-4553-A286-3044285E8ABB}" destId="{87CEF337-0991-431B-BDC8-2451F08C749C}" srcOrd="0" destOrd="0" presId="urn:microsoft.com/office/officeart/2008/layout/LinedList"/>
    <dgm:cxn modelId="{F394CC15-CDCB-4DBE-88CA-61392A32D4CF}" srcId="{4349FBD6-B6AA-41DC-9300-9825A431545F}" destId="{64FECDFC-0FD7-4E1E-A0CB-0F4C0B394C41}" srcOrd="1" destOrd="0" parTransId="{DA6C8A31-1367-4C85-A45B-E57181B404F8}" sibTransId="{57154401-C6DF-42B5-969A-1D08F02B8220}"/>
    <dgm:cxn modelId="{0A211018-7DC6-4401-BF4E-1056F6E9D897}" type="presOf" srcId="{DA4924D7-70CD-4216-B54E-DB4D2FB8AF6D}" destId="{6B5AB827-40EF-46F6-9E5C-0724F47BCDBA}" srcOrd="0" destOrd="0" presId="urn:microsoft.com/office/officeart/2008/layout/LinedList"/>
    <dgm:cxn modelId="{6515242E-84D5-4624-A228-8D465848818C}" srcId="{4349FBD6-B6AA-41DC-9300-9825A431545F}" destId="{DA4924D7-70CD-4216-B54E-DB4D2FB8AF6D}" srcOrd="5" destOrd="0" parTransId="{673E323A-5134-4666-BC4C-655FB83E03D3}" sibTransId="{25AF081A-6ECE-4308-8DAA-E4FBC9581643}"/>
    <dgm:cxn modelId="{8E351431-21DC-45C7-8B45-9AD630D49775}" type="presOf" srcId="{64FECDFC-0FD7-4E1E-A0CB-0F4C0B394C41}" destId="{29E1AFEF-80CC-49DD-9F81-EC2FC42F4842}" srcOrd="0" destOrd="0" presId="urn:microsoft.com/office/officeart/2008/layout/LinedList"/>
    <dgm:cxn modelId="{EF03515D-4C65-45BD-B6AC-FEC142C51FD3}" type="presOf" srcId="{9618FA4E-0143-4A15-9B48-755707581154}" destId="{03A0694A-05BF-45B3-A843-9508F306E6EC}" srcOrd="0" destOrd="0" presId="urn:microsoft.com/office/officeart/2008/layout/LinedList"/>
    <dgm:cxn modelId="{83321741-5341-4C39-ADC3-77BE86D06D15}" srcId="{4349FBD6-B6AA-41DC-9300-9825A431545F}" destId="{FE267A10-B3C4-440C-9619-C1100E5AD9D5}" srcOrd="7" destOrd="0" parTransId="{E1322186-4E25-4624-A308-CF687917C7F4}" sibTransId="{3043229C-AF9A-4702-B0D7-D7E75ED2DBF5}"/>
    <dgm:cxn modelId="{1BF21C7A-10A2-4236-91CE-606D8C222BDC}" type="presOf" srcId="{68E6DB76-D941-4498-BB2C-06545199BDB8}" destId="{59FB4EA0-6CF1-4A39-8CA6-9B687E07843D}" srcOrd="0" destOrd="0" presId="urn:microsoft.com/office/officeart/2008/layout/LinedList"/>
    <dgm:cxn modelId="{A60FF082-D911-473F-B1B4-B4C16B9D9E56}" type="presOf" srcId="{FE267A10-B3C4-440C-9619-C1100E5AD9D5}" destId="{EC6E6888-0101-4B01-B111-FD1F90893BBA}" srcOrd="0" destOrd="0" presId="urn:microsoft.com/office/officeart/2008/layout/LinedList"/>
    <dgm:cxn modelId="{78E9F582-6CE1-45E2-ACF9-7D24B0C9EC54}" type="presOf" srcId="{3A06CDCB-84AC-4410-990C-3D904E118B0D}" destId="{465E42CE-4F7C-49DE-BBB0-0F0BE5DB2918}" srcOrd="0" destOrd="0" presId="urn:microsoft.com/office/officeart/2008/layout/LinedList"/>
    <dgm:cxn modelId="{404E5384-D548-49F0-B487-453ABCC962A9}" type="presOf" srcId="{4349FBD6-B6AA-41DC-9300-9825A431545F}" destId="{C375374F-18D5-4ECF-B094-B5D5EDEA9579}" srcOrd="0" destOrd="0" presId="urn:microsoft.com/office/officeart/2008/layout/LinedList"/>
    <dgm:cxn modelId="{92C3449C-4ADC-4226-A8AF-EB4CD5E88341}" srcId="{4349FBD6-B6AA-41DC-9300-9825A431545F}" destId="{0D7770E8-24D8-49AB-8B71-FE9C20D47D5C}" srcOrd="9" destOrd="0" parTransId="{55524992-4D63-4548-A456-F91AAEFB8915}" sibTransId="{B2A36E6F-884F-4356-BF20-1E8F3AF8CAD6}"/>
    <dgm:cxn modelId="{D9EC37AD-675E-4D9F-9FD2-57D24EA3630D}" type="presOf" srcId="{2EF48867-B5CA-4C68-AC60-1C46246A5E1E}" destId="{ABF94048-BD85-4FA9-9DCC-53AC8AFC99E8}" srcOrd="0" destOrd="0" presId="urn:microsoft.com/office/officeart/2008/layout/LinedList"/>
    <dgm:cxn modelId="{76C5C5BA-007F-418C-AEA0-4B0E46BE826F}" srcId="{4349FBD6-B6AA-41DC-9300-9825A431545F}" destId="{AE905D74-5FD2-496A-8444-16DA9F029585}" srcOrd="2" destOrd="0" parTransId="{B60D8E3D-F6EA-416F-A1B7-A0357928FF2F}" sibTransId="{58A7EB57-99D4-4918-8522-E2EA6F69D953}"/>
    <dgm:cxn modelId="{EBC3F7BF-1C3F-45ED-A140-708BF9B69DF5}" type="presOf" srcId="{AE905D74-5FD2-496A-8444-16DA9F029585}" destId="{B1D03A7B-7597-4135-8BA0-9322044E003E}" srcOrd="0" destOrd="0" presId="urn:microsoft.com/office/officeart/2008/layout/LinedList"/>
    <dgm:cxn modelId="{31D524CE-118B-4BDC-BE85-12A3873C3D60}" srcId="{4349FBD6-B6AA-41DC-9300-9825A431545F}" destId="{2EF48867-B5CA-4C68-AC60-1C46246A5E1E}" srcOrd="4" destOrd="0" parTransId="{D280A722-1301-424C-95EA-B9DF4D252BD1}" sibTransId="{D00104CB-9411-463F-A327-17F887C3990C}"/>
    <dgm:cxn modelId="{1731C2CF-9DEB-4527-BBE0-00539FF8FBCD}" srcId="{4349FBD6-B6AA-41DC-9300-9825A431545F}" destId="{02807CF0-8804-4E15-BABD-3AD4CBF1A18E}" srcOrd="3" destOrd="0" parTransId="{0262190D-696E-42C9-8AE9-7AD9D7841D0A}" sibTransId="{2EA2CECF-9B9B-4B62-AAB1-0894E198A267}"/>
    <dgm:cxn modelId="{21CB7CDA-CE28-45E5-833B-4793173DB598}" srcId="{4349FBD6-B6AA-41DC-9300-9825A431545F}" destId="{68E6DB76-D941-4498-BB2C-06545199BDB8}" srcOrd="6" destOrd="0" parTransId="{AC047B84-F010-4424-80FB-3AAF4149D0EB}" sibTransId="{35C99BCD-2C4E-4F55-A539-1DE0EF629EB7}"/>
    <dgm:cxn modelId="{1A30EEE9-0243-43FD-8EB5-AC20C5CDE618}" type="presOf" srcId="{0D7770E8-24D8-49AB-8B71-FE9C20D47D5C}" destId="{EE70EB6F-74C9-4CE7-B7DF-8C351AD19ACA}" srcOrd="0" destOrd="0" presId="urn:microsoft.com/office/officeart/2008/layout/LinedList"/>
    <dgm:cxn modelId="{5DA8EAF9-23D5-47A4-85B1-3655EF526537}" srcId="{4349FBD6-B6AA-41DC-9300-9825A431545F}" destId="{3A06CDCB-84AC-4410-990C-3D904E118B0D}" srcOrd="0" destOrd="0" parTransId="{62C97D8B-FE04-4B2D-AA56-C8B978FF8859}" sibTransId="{FC758293-2D94-4389-A943-CBA32E58039B}"/>
    <dgm:cxn modelId="{7835A6FF-9AB1-49A7-BEA4-3CF626252D72}" type="presOf" srcId="{02807CF0-8804-4E15-BABD-3AD4CBF1A18E}" destId="{362FEE52-03E1-4EA3-BDD9-DCBE0002D2AD}" srcOrd="0" destOrd="0" presId="urn:microsoft.com/office/officeart/2008/layout/LinedList"/>
    <dgm:cxn modelId="{1C0B9350-B5F4-4447-84DA-2F0FEE8EE0FA}" type="presParOf" srcId="{C375374F-18D5-4ECF-B094-B5D5EDEA9579}" destId="{F6E3D206-3563-4D68-94FD-3B683E87F628}" srcOrd="0" destOrd="0" presId="urn:microsoft.com/office/officeart/2008/layout/LinedList"/>
    <dgm:cxn modelId="{246EE02B-E01F-4E2A-8FA5-1706E404E447}" type="presParOf" srcId="{C375374F-18D5-4ECF-B094-B5D5EDEA9579}" destId="{035B31C0-13AB-474D-856E-DF0580CEE6D0}" srcOrd="1" destOrd="0" presId="urn:microsoft.com/office/officeart/2008/layout/LinedList"/>
    <dgm:cxn modelId="{4E04E1D2-B1E7-4ABE-95A3-E2BF78D0344E}" type="presParOf" srcId="{035B31C0-13AB-474D-856E-DF0580CEE6D0}" destId="{465E42CE-4F7C-49DE-BBB0-0F0BE5DB2918}" srcOrd="0" destOrd="0" presId="urn:microsoft.com/office/officeart/2008/layout/LinedList"/>
    <dgm:cxn modelId="{0FC6B0D1-5E7E-4F92-A0F0-76155DF75AFF}" type="presParOf" srcId="{035B31C0-13AB-474D-856E-DF0580CEE6D0}" destId="{FF93EFF8-0969-4D8A-8E7D-8F90040418A8}" srcOrd="1" destOrd="0" presId="urn:microsoft.com/office/officeart/2008/layout/LinedList"/>
    <dgm:cxn modelId="{80D77B08-0610-4A70-9BEA-2335E71B13D2}" type="presParOf" srcId="{C375374F-18D5-4ECF-B094-B5D5EDEA9579}" destId="{8871B6D7-07E7-4F62-B9FD-AB7195FBF063}" srcOrd="2" destOrd="0" presId="urn:microsoft.com/office/officeart/2008/layout/LinedList"/>
    <dgm:cxn modelId="{70D7AAEC-2F46-4E2D-9F43-05D9DE99F682}" type="presParOf" srcId="{C375374F-18D5-4ECF-B094-B5D5EDEA9579}" destId="{626BADE4-848F-4D1A-8C37-3209531FDEB5}" srcOrd="3" destOrd="0" presId="urn:microsoft.com/office/officeart/2008/layout/LinedList"/>
    <dgm:cxn modelId="{4ACD05CB-9617-4379-83B3-DB8169518CB4}" type="presParOf" srcId="{626BADE4-848F-4D1A-8C37-3209531FDEB5}" destId="{29E1AFEF-80CC-49DD-9F81-EC2FC42F4842}" srcOrd="0" destOrd="0" presId="urn:microsoft.com/office/officeart/2008/layout/LinedList"/>
    <dgm:cxn modelId="{E08F40A3-50D9-4431-B024-25593367CC00}" type="presParOf" srcId="{626BADE4-848F-4D1A-8C37-3209531FDEB5}" destId="{B22ACF32-97DD-46AD-B54E-57A4918CDAE7}" srcOrd="1" destOrd="0" presId="urn:microsoft.com/office/officeart/2008/layout/LinedList"/>
    <dgm:cxn modelId="{27AC172A-75C1-47F6-978F-E69A78F75C1C}" type="presParOf" srcId="{C375374F-18D5-4ECF-B094-B5D5EDEA9579}" destId="{A25BC533-1620-4C3E-BE16-D1FBA89DCC12}" srcOrd="4" destOrd="0" presId="urn:microsoft.com/office/officeart/2008/layout/LinedList"/>
    <dgm:cxn modelId="{C7E342D0-9ADB-4609-A12B-E8CAEB07824B}" type="presParOf" srcId="{C375374F-18D5-4ECF-B094-B5D5EDEA9579}" destId="{45A4551F-9244-454D-A06A-A6DCD846F326}" srcOrd="5" destOrd="0" presId="urn:microsoft.com/office/officeart/2008/layout/LinedList"/>
    <dgm:cxn modelId="{66792BFA-9489-4CE4-AF5E-6E1D7997A81E}" type="presParOf" srcId="{45A4551F-9244-454D-A06A-A6DCD846F326}" destId="{B1D03A7B-7597-4135-8BA0-9322044E003E}" srcOrd="0" destOrd="0" presId="urn:microsoft.com/office/officeart/2008/layout/LinedList"/>
    <dgm:cxn modelId="{C90A3805-704C-46EB-A3C2-A9753177F33B}" type="presParOf" srcId="{45A4551F-9244-454D-A06A-A6DCD846F326}" destId="{E7747777-44D4-43D3-9C81-8174189B6714}" srcOrd="1" destOrd="0" presId="urn:microsoft.com/office/officeart/2008/layout/LinedList"/>
    <dgm:cxn modelId="{9EDE1155-B2B7-4FDE-816B-68F2ED4FBAF7}" type="presParOf" srcId="{C375374F-18D5-4ECF-B094-B5D5EDEA9579}" destId="{FFEA4017-C7D9-4A4C-AC2D-2FFF26A3DF2A}" srcOrd="6" destOrd="0" presId="urn:microsoft.com/office/officeart/2008/layout/LinedList"/>
    <dgm:cxn modelId="{762EAFE8-3302-4411-BF1D-6E7C81AFC86A}" type="presParOf" srcId="{C375374F-18D5-4ECF-B094-B5D5EDEA9579}" destId="{6FCA5BB3-0B57-4948-9095-ABF496380E76}" srcOrd="7" destOrd="0" presId="urn:microsoft.com/office/officeart/2008/layout/LinedList"/>
    <dgm:cxn modelId="{49DAF88F-8E30-4572-9454-E8E480B16958}" type="presParOf" srcId="{6FCA5BB3-0B57-4948-9095-ABF496380E76}" destId="{362FEE52-03E1-4EA3-BDD9-DCBE0002D2AD}" srcOrd="0" destOrd="0" presId="urn:microsoft.com/office/officeart/2008/layout/LinedList"/>
    <dgm:cxn modelId="{2CC3C3D0-7EE8-4259-BE5F-37ACFE4DC1C6}" type="presParOf" srcId="{6FCA5BB3-0B57-4948-9095-ABF496380E76}" destId="{EEE65EB6-EAC7-48AF-AE1B-F0F1D9A8C6AD}" srcOrd="1" destOrd="0" presId="urn:microsoft.com/office/officeart/2008/layout/LinedList"/>
    <dgm:cxn modelId="{9DC1F72B-8E03-47EA-909C-81336E0AD603}" type="presParOf" srcId="{C375374F-18D5-4ECF-B094-B5D5EDEA9579}" destId="{E100DFAF-DFDE-4D40-B67F-A6CAECC4C5E6}" srcOrd="8" destOrd="0" presId="urn:microsoft.com/office/officeart/2008/layout/LinedList"/>
    <dgm:cxn modelId="{457AA239-49CA-441F-83FB-EAD162BF18DC}" type="presParOf" srcId="{C375374F-18D5-4ECF-B094-B5D5EDEA9579}" destId="{C197ED7A-84D6-43AA-A123-01905AB95D70}" srcOrd="9" destOrd="0" presId="urn:microsoft.com/office/officeart/2008/layout/LinedList"/>
    <dgm:cxn modelId="{F87E7F23-6CAD-448A-BAAF-23D9B7682DE7}" type="presParOf" srcId="{C197ED7A-84D6-43AA-A123-01905AB95D70}" destId="{ABF94048-BD85-4FA9-9DCC-53AC8AFC99E8}" srcOrd="0" destOrd="0" presId="urn:microsoft.com/office/officeart/2008/layout/LinedList"/>
    <dgm:cxn modelId="{05688B44-1BE4-4E9F-943C-CE55C4710235}" type="presParOf" srcId="{C197ED7A-84D6-43AA-A123-01905AB95D70}" destId="{063D2DD9-42B4-4385-B72C-E8D2B221188C}" srcOrd="1" destOrd="0" presId="urn:microsoft.com/office/officeart/2008/layout/LinedList"/>
    <dgm:cxn modelId="{A3478143-1EFD-40EB-AAD4-6EDB4726CD6C}" type="presParOf" srcId="{C375374F-18D5-4ECF-B094-B5D5EDEA9579}" destId="{48B0D93D-1A66-4208-9C72-6CC6006A3022}" srcOrd="10" destOrd="0" presId="urn:microsoft.com/office/officeart/2008/layout/LinedList"/>
    <dgm:cxn modelId="{0D245768-2974-4094-B9FC-143CE14A0501}" type="presParOf" srcId="{C375374F-18D5-4ECF-B094-B5D5EDEA9579}" destId="{0FDF942F-65F3-46A6-8E2B-F45C423E6E2E}" srcOrd="11" destOrd="0" presId="urn:microsoft.com/office/officeart/2008/layout/LinedList"/>
    <dgm:cxn modelId="{ADDF4E72-0475-45FD-8337-4CE5AEDEAD4E}" type="presParOf" srcId="{0FDF942F-65F3-46A6-8E2B-F45C423E6E2E}" destId="{6B5AB827-40EF-46F6-9E5C-0724F47BCDBA}" srcOrd="0" destOrd="0" presId="urn:microsoft.com/office/officeart/2008/layout/LinedList"/>
    <dgm:cxn modelId="{730D0D25-843F-4C5D-B884-FAB19472E52D}" type="presParOf" srcId="{0FDF942F-65F3-46A6-8E2B-F45C423E6E2E}" destId="{4A394133-367B-4A35-8881-77FE91539A92}" srcOrd="1" destOrd="0" presId="urn:microsoft.com/office/officeart/2008/layout/LinedList"/>
    <dgm:cxn modelId="{73539A6E-D8CD-4EC0-BB62-6D6B00BABCB8}" type="presParOf" srcId="{C375374F-18D5-4ECF-B094-B5D5EDEA9579}" destId="{B983F78D-2011-4C44-8CC1-C01DE3C8B018}" srcOrd="12" destOrd="0" presId="urn:microsoft.com/office/officeart/2008/layout/LinedList"/>
    <dgm:cxn modelId="{8CFCF36F-BBF5-4B03-8CBA-D7E8E771DBF5}" type="presParOf" srcId="{C375374F-18D5-4ECF-B094-B5D5EDEA9579}" destId="{1FB0EBF6-41CF-4791-BD96-FED7F134B7E9}" srcOrd="13" destOrd="0" presId="urn:microsoft.com/office/officeart/2008/layout/LinedList"/>
    <dgm:cxn modelId="{57479E45-2FC0-48E1-B0A8-4BE944F5CAF0}" type="presParOf" srcId="{1FB0EBF6-41CF-4791-BD96-FED7F134B7E9}" destId="{59FB4EA0-6CF1-4A39-8CA6-9B687E07843D}" srcOrd="0" destOrd="0" presId="urn:microsoft.com/office/officeart/2008/layout/LinedList"/>
    <dgm:cxn modelId="{FECF66FA-FD68-4E7E-BBBD-49D280FBE140}" type="presParOf" srcId="{1FB0EBF6-41CF-4791-BD96-FED7F134B7E9}" destId="{65FCD899-3F0F-4E92-B6FF-9753CDD013C4}" srcOrd="1" destOrd="0" presId="urn:microsoft.com/office/officeart/2008/layout/LinedList"/>
    <dgm:cxn modelId="{2DC1FAF2-9CC2-4533-8075-9E603F170408}" type="presParOf" srcId="{C375374F-18D5-4ECF-B094-B5D5EDEA9579}" destId="{48328B49-98C0-40CF-8984-4D9159E59CA3}" srcOrd="14" destOrd="0" presId="urn:microsoft.com/office/officeart/2008/layout/LinedList"/>
    <dgm:cxn modelId="{A7650458-6371-4811-B16C-ECD4CFAD234A}" type="presParOf" srcId="{C375374F-18D5-4ECF-B094-B5D5EDEA9579}" destId="{ECE69E1C-78CA-43A1-A014-6774267529D1}" srcOrd="15" destOrd="0" presId="urn:microsoft.com/office/officeart/2008/layout/LinedList"/>
    <dgm:cxn modelId="{11F2904E-B878-41B4-9194-385F90D03681}" type="presParOf" srcId="{ECE69E1C-78CA-43A1-A014-6774267529D1}" destId="{EC6E6888-0101-4B01-B111-FD1F90893BBA}" srcOrd="0" destOrd="0" presId="urn:microsoft.com/office/officeart/2008/layout/LinedList"/>
    <dgm:cxn modelId="{BFC0D767-8536-4348-8B70-78535BFF87D8}" type="presParOf" srcId="{ECE69E1C-78CA-43A1-A014-6774267529D1}" destId="{82064930-E13E-413E-9E4B-0D02A8199A1F}" srcOrd="1" destOrd="0" presId="urn:microsoft.com/office/officeart/2008/layout/LinedList"/>
    <dgm:cxn modelId="{1C86C8A9-5070-4D98-AC93-3B72DF8EBF86}" type="presParOf" srcId="{C375374F-18D5-4ECF-B094-B5D5EDEA9579}" destId="{42872E5B-2ACA-4105-82BB-6C6936465BE0}" srcOrd="16" destOrd="0" presId="urn:microsoft.com/office/officeart/2008/layout/LinedList"/>
    <dgm:cxn modelId="{42818046-7F11-4C58-AA28-EFC5B224EF54}" type="presParOf" srcId="{C375374F-18D5-4ECF-B094-B5D5EDEA9579}" destId="{8A026FB9-5BE8-4A96-BD75-CB9F0012E233}" srcOrd="17" destOrd="0" presId="urn:microsoft.com/office/officeart/2008/layout/LinedList"/>
    <dgm:cxn modelId="{D06ADF7D-7F85-407E-BAA8-1C74F5585350}" type="presParOf" srcId="{8A026FB9-5BE8-4A96-BD75-CB9F0012E233}" destId="{03A0694A-05BF-45B3-A843-9508F306E6EC}" srcOrd="0" destOrd="0" presId="urn:microsoft.com/office/officeart/2008/layout/LinedList"/>
    <dgm:cxn modelId="{B5231DC5-7502-4665-B661-85A18565F46C}" type="presParOf" srcId="{8A026FB9-5BE8-4A96-BD75-CB9F0012E233}" destId="{EBE68B1F-FED7-4EEA-8972-04D46EB1069E}" srcOrd="1" destOrd="0" presId="urn:microsoft.com/office/officeart/2008/layout/LinedList"/>
    <dgm:cxn modelId="{AF5DC9BB-D18B-4089-A59D-320845BADB2E}" type="presParOf" srcId="{C375374F-18D5-4ECF-B094-B5D5EDEA9579}" destId="{1CA4C10E-86E8-4945-AE73-50600789FAE0}" srcOrd="18" destOrd="0" presId="urn:microsoft.com/office/officeart/2008/layout/LinedList"/>
    <dgm:cxn modelId="{3CF4E33E-BFB1-4677-9513-F5A4C6507F2E}" type="presParOf" srcId="{C375374F-18D5-4ECF-B094-B5D5EDEA9579}" destId="{7A531496-7721-463A-B015-A16B84E9D16F}" srcOrd="19" destOrd="0" presId="urn:microsoft.com/office/officeart/2008/layout/LinedList"/>
    <dgm:cxn modelId="{6112E95C-0B8D-4ED0-9A1F-43F314D43304}" type="presParOf" srcId="{7A531496-7721-463A-B015-A16B84E9D16F}" destId="{EE70EB6F-74C9-4CE7-B7DF-8C351AD19ACA}" srcOrd="0" destOrd="0" presId="urn:microsoft.com/office/officeart/2008/layout/LinedList"/>
    <dgm:cxn modelId="{4DA927F5-49D7-4E34-A7BC-25566509FA7E}" type="presParOf" srcId="{7A531496-7721-463A-B015-A16B84E9D16F}" destId="{5C73FA2A-3C3C-4E03-BB0E-D62325F80DDB}" srcOrd="1" destOrd="0" presId="urn:microsoft.com/office/officeart/2008/layout/LinedList"/>
    <dgm:cxn modelId="{DE2E644A-85A6-4603-ABD7-BAC287EAABFB}" type="presParOf" srcId="{C375374F-18D5-4ECF-B094-B5D5EDEA9579}" destId="{E511953F-5FA3-4539-8237-C1EA8C8DE08C}" srcOrd="20" destOrd="0" presId="urn:microsoft.com/office/officeart/2008/layout/LinedList"/>
    <dgm:cxn modelId="{7A922A41-7711-4FC9-8C59-7FBC3CE8C103}" type="presParOf" srcId="{C375374F-18D5-4ECF-B094-B5D5EDEA9579}" destId="{4EA432E2-4F47-41DA-A3EF-92BAA44E3A28}" srcOrd="21" destOrd="0" presId="urn:microsoft.com/office/officeart/2008/layout/LinedList"/>
    <dgm:cxn modelId="{D4765203-3B62-42D7-93AD-697B58E75834}" type="presParOf" srcId="{4EA432E2-4F47-41DA-A3EF-92BAA44E3A28}" destId="{87CEF337-0991-431B-BDC8-2451F08C749C}" srcOrd="0" destOrd="0" presId="urn:microsoft.com/office/officeart/2008/layout/LinedList"/>
    <dgm:cxn modelId="{943FDE9B-94EC-44DA-95DC-D7F47764351A}" type="presParOf" srcId="{4EA432E2-4F47-41DA-A3EF-92BAA44E3A28}" destId="{81718A23-2141-4055-83D5-5C3BFEDB8A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D3EC25-9236-4FD9-B0E1-BBA721DD663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6A4EC45-BD1B-4F2E-8898-6988C8BD68FB}">
      <dgm:prSet/>
      <dgm:spPr/>
      <dgm:t>
        <a:bodyPr/>
        <a:lstStyle/>
        <a:p>
          <a:r>
            <a:rPr lang="en-US" b="0" i="0"/>
            <a:t>Assesses women who were screened for cervical cancer using any of the following criteria:</a:t>
          </a:r>
          <a:endParaRPr lang="en-US"/>
        </a:p>
      </dgm:t>
    </dgm:pt>
    <dgm:pt modelId="{CD8577F7-040D-4708-A109-DC7AA7050056}" type="parTrans" cxnId="{291D1749-33DF-4C3B-931E-1EA20CA0149D}">
      <dgm:prSet/>
      <dgm:spPr/>
      <dgm:t>
        <a:bodyPr/>
        <a:lstStyle/>
        <a:p>
          <a:endParaRPr lang="en-US"/>
        </a:p>
      </dgm:t>
    </dgm:pt>
    <dgm:pt modelId="{7E843888-8556-431E-9A4C-E7EECDB8189B}" type="sibTrans" cxnId="{291D1749-33DF-4C3B-931E-1EA20CA0149D}">
      <dgm:prSet/>
      <dgm:spPr/>
      <dgm:t>
        <a:bodyPr/>
        <a:lstStyle/>
        <a:p>
          <a:endParaRPr lang="en-US"/>
        </a:p>
      </dgm:t>
    </dgm:pt>
    <dgm:pt modelId="{E0AAE0AC-3611-4DAE-AC75-BF09F6141587}">
      <dgm:prSet/>
      <dgm:spPr/>
      <dgm:t>
        <a:bodyPr/>
        <a:lstStyle/>
        <a:p>
          <a:r>
            <a:rPr lang="en-US" b="0" i="0"/>
            <a:t>Women 21–64 years of age who had cervical cytology performed within the last 3 years.</a:t>
          </a:r>
          <a:endParaRPr lang="en-US"/>
        </a:p>
      </dgm:t>
    </dgm:pt>
    <dgm:pt modelId="{73F1B8B5-8486-46CC-B9F8-43A68679EF62}" type="parTrans" cxnId="{D5055528-0C21-4133-A94F-FB0BDB366587}">
      <dgm:prSet/>
      <dgm:spPr/>
      <dgm:t>
        <a:bodyPr/>
        <a:lstStyle/>
        <a:p>
          <a:endParaRPr lang="en-US"/>
        </a:p>
      </dgm:t>
    </dgm:pt>
    <dgm:pt modelId="{1ECB18BB-B7F6-447E-93D1-059336F8B1E8}" type="sibTrans" cxnId="{D5055528-0C21-4133-A94F-FB0BDB366587}">
      <dgm:prSet/>
      <dgm:spPr/>
      <dgm:t>
        <a:bodyPr/>
        <a:lstStyle/>
        <a:p>
          <a:endParaRPr lang="en-US"/>
        </a:p>
      </dgm:t>
    </dgm:pt>
    <dgm:pt modelId="{0552C030-2D63-41F6-8400-5F6365929E17}">
      <dgm:prSet/>
      <dgm:spPr/>
      <dgm:t>
        <a:bodyPr/>
        <a:lstStyle/>
        <a:p>
          <a:r>
            <a:rPr lang="en-US" b="0" i="0"/>
            <a:t>Women 30–64 years of age who had cervical high-risk human papillomavirus (hrHPV) testing performed within the last 5 years.</a:t>
          </a:r>
          <a:endParaRPr lang="en-US"/>
        </a:p>
      </dgm:t>
    </dgm:pt>
    <dgm:pt modelId="{9C4EDF30-825F-4829-903D-0C4E9422B7F2}" type="parTrans" cxnId="{091FFDED-ED7C-438A-A60C-B84FBC171C9B}">
      <dgm:prSet/>
      <dgm:spPr/>
      <dgm:t>
        <a:bodyPr/>
        <a:lstStyle/>
        <a:p>
          <a:endParaRPr lang="en-US"/>
        </a:p>
      </dgm:t>
    </dgm:pt>
    <dgm:pt modelId="{DF2F75B6-8D06-46A9-8FE9-89F488271CBC}" type="sibTrans" cxnId="{091FFDED-ED7C-438A-A60C-B84FBC171C9B}">
      <dgm:prSet/>
      <dgm:spPr/>
      <dgm:t>
        <a:bodyPr/>
        <a:lstStyle/>
        <a:p>
          <a:endParaRPr lang="en-US"/>
        </a:p>
      </dgm:t>
    </dgm:pt>
    <dgm:pt modelId="{D104B6F0-EEF3-4B86-8FB5-D7B5C818ACFB}">
      <dgm:prSet/>
      <dgm:spPr/>
      <dgm:t>
        <a:bodyPr/>
        <a:lstStyle/>
        <a:p>
          <a:r>
            <a:rPr lang="en-US" b="0" i="0"/>
            <a:t>Women 30–64 years of age who had cervical cytology/high-risk human papillomavirus (hrHPV) cotesting within the last 5 years.</a:t>
          </a:r>
          <a:endParaRPr lang="en-US"/>
        </a:p>
      </dgm:t>
    </dgm:pt>
    <dgm:pt modelId="{9C7E976C-289C-42BF-8296-6D9C2A184A84}" type="parTrans" cxnId="{31128B85-C888-48FF-A43D-2E0A4B4DA4FD}">
      <dgm:prSet/>
      <dgm:spPr/>
      <dgm:t>
        <a:bodyPr/>
        <a:lstStyle/>
        <a:p>
          <a:endParaRPr lang="en-US"/>
        </a:p>
      </dgm:t>
    </dgm:pt>
    <dgm:pt modelId="{E94EDE3F-9CDA-4EF8-B50B-1A445F75CA3C}" type="sibTrans" cxnId="{31128B85-C888-48FF-A43D-2E0A4B4DA4FD}">
      <dgm:prSet/>
      <dgm:spPr/>
      <dgm:t>
        <a:bodyPr/>
        <a:lstStyle/>
        <a:p>
          <a:endParaRPr lang="en-US"/>
        </a:p>
      </dgm:t>
    </dgm:pt>
    <dgm:pt modelId="{FE00E214-E012-469C-9FCD-D261519D7605}" type="pres">
      <dgm:prSet presAssocID="{18D3EC25-9236-4FD9-B0E1-BBA721DD6639}" presName="vert0" presStyleCnt="0">
        <dgm:presLayoutVars>
          <dgm:dir/>
          <dgm:animOne val="branch"/>
          <dgm:animLvl val="lvl"/>
        </dgm:presLayoutVars>
      </dgm:prSet>
      <dgm:spPr/>
    </dgm:pt>
    <dgm:pt modelId="{C35EC566-0B67-4004-9540-326263FCC6B9}" type="pres">
      <dgm:prSet presAssocID="{76A4EC45-BD1B-4F2E-8898-6988C8BD68FB}" presName="thickLine" presStyleLbl="alignNode1" presStyleIdx="0" presStyleCnt="4"/>
      <dgm:spPr/>
    </dgm:pt>
    <dgm:pt modelId="{141CAC3D-B4F5-4395-A645-5B40255F8E0E}" type="pres">
      <dgm:prSet presAssocID="{76A4EC45-BD1B-4F2E-8898-6988C8BD68FB}" presName="horz1" presStyleCnt="0"/>
      <dgm:spPr/>
    </dgm:pt>
    <dgm:pt modelId="{B8D44C98-F94D-45E3-B6FC-03ECC03BB813}" type="pres">
      <dgm:prSet presAssocID="{76A4EC45-BD1B-4F2E-8898-6988C8BD68FB}" presName="tx1" presStyleLbl="revTx" presStyleIdx="0" presStyleCnt="4"/>
      <dgm:spPr/>
    </dgm:pt>
    <dgm:pt modelId="{8AA21093-EA7D-40ED-ABB4-15248074C1D1}" type="pres">
      <dgm:prSet presAssocID="{76A4EC45-BD1B-4F2E-8898-6988C8BD68FB}" presName="vert1" presStyleCnt="0"/>
      <dgm:spPr/>
    </dgm:pt>
    <dgm:pt modelId="{37CD5AA5-8F21-4419-A294-9F0B5BE5B853}" type="pres">
      <dgm:prSet presAssocID="{E0AAE0AC-3611-4DAE-AC75-BF09F6141587}" presName="thickLine" presStyleLbl="alignNode1" presStyleIdx="1" presStyleCnt="4"/>
      <dgm:spPr/>
    </dgm:pt>
    <dgm:pt modelId="{BFAFA7A6-E71C-44F5-87BD-7C0E65641163}" type="pres">
      <dgm:prSet presAssocID="{E0AAE0AC-3611-4DAE-AC75-BF09F6141587}" presName="horz1" presStyleCnt="0"/>
      <dgm:spPr/>
    </dgm:pt>
    <dgm:pt modelId="{8A13976E-BF47-4CA4-AF6F-19BE12B75809}" type="pres">
      <dgm:prSet presAssocID="{E0AAE0AC-3611-4DAE-AC75-BF09F6141587}" presName="tx1" presStyleLbl="revTx" presStyleIdx="1" presStyleCnt="4"/>
      <dgm:spPr/>
    </dgm:pt>
    <dgm:pt modelId="{9026BD6A-B1C0-4D05-827F-F539518739CF}" type="pres">
      <dgm:prSet presAssocID="{E0AAE0AC-3611-4DAE-AC75-BF09F6141587}" presName="vert1" presStyleCnt="0"/>
      <dgm:spPr/>
    </dgm:pt>
    <dgm:pt modelId="{53DE1BA3-E2CF-4D3F-9590-CD9FA89C94F6}" type="pres">
      <dgm:prSet presAssocID="{0552C030-2D63-41F6-8400-5F6365929E17}" presName="thickLine" presStyleLbl="alignNode1" presStyleIdx="2" presStyleCnt="4"/>
      <dgm:spPr/>
    </dgm:pt>
    <dgm:pt modelId="{14AC2E54-07DF-47E0-BAF0-B0C904134B97}" type="pres">
      <dgm:prSet presAssocID="{0552C030-2D63-41F6-8400-5F6365929E17}" presName="horz1" presStyleCnt="0"/>
      <dgm:spPr/>
    </dgm:pt>
    <dgm:pt modelId="{4D32C844-6F7F-4D7A-B956-4F83F185CF45}" type="pres">
      <dgm:prSet presAssocID="{0552C030-2D63-41F6-8400-5F6365929E17}" presName="tx1" presStyleLbl="revTx" presStyleIdx="2" presStyleCnt="4"/>
      <dgm:spPr/>
    </dgm:pt>
    <dgm:pt modelId="{6EA4AB44-C7A2-48F9-9FD5-0AE9A82A6419}" type="pres">
      <dgm:prSet presAssocID="{0552C030-2D63-41F6-8400-5F6365929E17}" presName="vert1" presStyleCnt="0"/>
      <dgm:spPr/>
    </dgm:pt>
    <dgm:pt modelId="{51ADB147-D34C-405F-9E59-25A2A3F0B3D1}" type="pres">
      <dgm:prSet presAssocID="{D104B6F0-EEF3-4B86-8FB5-D7B5C818ACFB}" presName="thickLine" presStyleLbl="alignNode1" presStyleIdx="3" presStyleCnt="4"/>
      <dgm:spPr/>
    </dgm:pt>
    <dgm:pt modelId="{FBC71D34-6BB6-4A4D-8ACF-809FDC2F611E}" type="pres">
      <dgm:prSet presAssocID="{D104B6F0-EEF3-4B86-8FB5-D7B5C818ACFB}" presName="horz1" presStyleCnt="0"/>
      <dgm:spPr/>
    </dgm:pt>
    <dgm:pt modelId="{217C32FC-1425-4E4C-9982-87FBC94EEBE3}" type="pres">
      <dgm:prSet presAssocID="{D104B6F0-EEF3-4B86-8FB5-D7B5C818ACFB}" presName="tx1" presStyleLbl="revTx" presStyleIdx="3" presStyleCnt="4"/>
      <dgm:spPr/>
    </dgm:pt>
    <dgm:pt modelId="{F6A19A93-25B1-4C9E-86F7-76BEF43A6005}" type="pres">
      <dgm:prSet presAssocID="{D104B6F0-EEF3-4B86-8FB5-D7B5C818ACFB}" presName="vert1" presStyleCnt="0"/>
      <dgm:spPr/>
    </dgm:pt>
  </dgm:ptLst>
  <dgm:cxnLst>
    <dgm:cxn modelId="{E428A900-CD7A-4346-BA91-44D0A5562C76}" type="presOf" srcId="{76A4EC45-BD1B-4F2E-8898-6988C8BD68FB}" destId="{B8D44C98-F94D-45E3-B6FC-03ECC03BB813}" srcOrd="0" destOrd="0" presId="urn:microsoft.com/office/officeart/2008/layout/LinedList"/>
    <dgm:cxn modelId="{F606D60A-6ED2-4737-BE1E-C615A72733AE}" type="presOf" srcId="{0552C030-2D63-41F6-8400-5F6365929E17}" destId="{4D32C844-6F7F-4D7A-B956-4F83F185CF45}" srcOrd="0" destOrd="0" presId="urn:microsoft.com/office/officeart/2008/layout/LinedList"/>
    <dgm:cxn modelId="{D5055528-0C21-4133-A94F-FB0BDB366587}" srcId="{18D3EC25-9236-4FD9-B0E1-BBA721DD6639}" destId="{E0AAE0AC-3611-4DAE-AC75-BF09F6141587}" srcOrd="1" destOrd="0" parTransId="{73F1B8B5-8486-46CC-B9F8-43A68679EF62}" sibTransId="{1ECB18BB-B7F6-447E-93D1-059336F8B1E8}"/>
    <dgm:cxn modelId="{291D1749-33DF-4C3B-931E-1EA20CA0149D}" srcId="{18D3EC25-9236-4FD9-B0E1-BBA721DD6639}" destId="{76A4EC45-BD1B-4F2E-8898-6988C8BD68FB}" srcOrd="0" destOrd="0" parTransId="{CD8577F7-040D-4708-A109-DC7AA7050056}" sibTransId="{7E843888-8556-431E-9A4C-E7EECDB8189B}"/>
    <dgm:cxn modelId="{ABD47E50-7C23-4F10-9A0F-7A38F7542F88}" type="presOf" srcId="{D104B6F0-EEF3-4B86-8FB5-D7B5C818ACFB}" destId="{217C32FC-1425-4E4C-9982-87FBC94EEBE3}" srcOrd="0" destOrd="0" presId="urn:microsoft.com/office/officeart/2008/layout/LinedList"/>
    <dgm:cxn modelId="{3EE33375-6770-4097-8705-ECA31F281EA9}" type="presOf" srcId="{E0AAE0AC-3611-4DAE-AC75-BF09F6141587}" destId="{8A13976E-BF47-4CA4-AF6F-19BE12B75809}" srcOrd="0" destOrd="0" presId="urn:microsoft.com/office/officeart/2008/layout/LinedList"/>
    <dgm:cxn modelId="{31128B85-C888-48FF-A43D-2E0A4B4DA4FD}" srcId="{18D3EC25-9236-4FD9-B0E1-BBA721DD6639}" destId="{D104B6F0-EEF3-4B86-8FB5-D7B5C818ACFB}" srcOrd="3" destOrd="0" parTransId="{9C7E976C-289C-42BF-8296-6D9C2A184A84}" sibTransId="{E94EDE3F-9CDA-4EF8-B50B-1A445F75CA3C}"/>
    <dgm:cxn modelId="{EDE174DE-28A6-4353-98FE-EE7D413939F7}" type="presOf" srcId="{18D3EC25-9236-4FD9-B0E1-BBA721DD6639}" destId="{FE00E214-E012-469C-9FCD-D261519D7605}" srcOrd="0" destOrd="0" presId="urn:microsoft.com/office/officeart/2008/layout/LinedList"/>
    <dgm:cxn modelId="{091FFDED-ED7C-438A-A60C-B84FBC171C9B}" srcId="{18D3EC25-9236-4FD9-B0E1-BBA721DD6639}" destId="{0552C030-2D63-41F6-8400-5F6365929E17}" srcOrd="2" destOrd="0" parTransId="{9C4EDF30-825F-4829-903D-0C4E9422B7F2}" sibTransId="{DF2F75B6-8D06-46A9-8FE9-89F488271CBC}"/>
    <dgm:cxn modelId="{9681D887-783D-4888-983B-4AB8A331CB80}" type="presParOf" srcId="{FE00E214-E012-469C-9FCD-D261519D7605}" destId="{C35EC566-0B67-4004-9540-326263FCC6B9}" srcOrd="0" destOrd="0" presId="urn:microsoft.com/office/officeart/2008/layout/LinedList"/>
    <dgm:cxn modelId="{882C94F2-11A4-497F-A1A5-AF5E203FA949}" type="presParOf" srcId="{FE00E214-E012-469C-9FCD-D261519D7605}" destId="{141CAC3D-B4F5-4395-A645-5B40255F8E0E}" srcOrd="1" destOrd="0" presId="urn:microsoft.com/office/officeart/2008/layout/LinedList"/>
    <dgm:cxn modelId="{97FA5E7F-5B57-4D0B-A9B4-68C8B4A43EDA}" type="presParOf" srcId="{141CAC3D-B4F5-4395-A645-5B40255F8E0E}" destId="{B8D44C98-F94D-45E3-B6FC-03ECC03BB813}" srcOrd="0" destOrd="0" presId="urn:microsoft.com/office/officeart/2008/layout/LinedList"/>
    <dgm:cxn modelId="{8F9C8B73-C3D1-499A-AAB7-8A435ECBDBD5}" type="presParOf" srcId="{141CAC3D-B4F5-4395-A645-5B40255F8E0E}" destId="{8AA21093-EA7D-40ED-ABB4-15248074C1D1}" srcOrd="1" destOrd="0" presId="urn:microsoft.com/office/officeart/2008/layout/LinedList"/>
    <dgm:cxn modelId="{FB28E4EA-469E-4B52-ADB6-32B30D0EDE7F}" type="presParOf" srcId="{FE00E214-E012-469C-9FCD-D261519D7605}" destId="{37CD5AA5-8F21-4419-A294-9F0B5BE5B853}" srcOrd="2" destOrd="0" presId="urn:microsoft.com/office/officeart/2008/layout/LinedList"/>
    <dgm:cxn modelId="{388548E0-EBD7-49FF-97AD-1E503F80FB2E}" type="presParOf" srcId="{FE00E214-E012-469C-9FCD-D261519D7605}" destId="{BFAFA7A6-E71C-44F5-87BD-7C0E65641163}" srcOrd="3" destOrd="0" presId="urn:microsoft.com/office/officeart/2008/layout/LinedList"/>
    <dgm:cxn modelId="{D04D1CFA-1C44-4FD1-AF96-4D86C53ACFA6}" type="presParOf" srcId="{BFAFA7A6-E71C-44F5-87BD-7C0E65641163}" destId="{8A13976E-BF47-4CA4-AF6F-19BE12B75809}" srcOrd="0" destOrd="0" presId="urn:microsoft.com/office/officeart/2008/layout/LinedList"/>
    <dgm:cxn modelId="{7A97AFDA-2873-4DB7-ABDD-8370396CCD01}" type="presParOf" srcId="{BFAFA7A6-E71C-44F5-87BD-7C0E65641163}" destId="{9026BD6A-B1C0-4D05-827F-F539518739CF}" srcOrd="1" destOrd="0" presId="urn:microsoft.com/office/officeart/2008/layout/LinedList"/>
    <dgm:cxn modelId="{AB27B164-6BA9-4D4D-84E4-D0756C1D6501}" type="presParOf" srcId="{FE00E214-E012-469C-9FCD-D261519D7605}" destId="{53DE1BA3-E2CF-4D3F-9590-CD9FA89C94F6}" srcOrd="4" destOrd="0" presId="urn:microsoft.com/office/officeart/2008/layout/LinedList"/>
    <dgm:cxn modelId="{7A3DBE51-91AD-4615-9113-943FC06E7A2B}" type="presParOf" srcId="{FE00E214-E012-469C-9FCD-D261519D7605}" destId="{14AC2E54-07DF-47E0-BAF0-B0C904134B97}" srcOrd="5" destOrd="0" presId="urn:microsoft.com/office/officeart/2008/layout/LinedList"/>
    <dgm:cxn modelId="{90175FDD-71A4-4857-9382-455856E36BE4}" type="presParOf" srcId="{14AC2E54-07DF-47E0-BAF0-B0C904134B97}" destId="{4D32C844-6F7F-4D7A-B956-4F83F185CF45}" srcOrd="0" destOrd="0" presId="urn:microsoft.com/office/officeart/2008/layout/LinedList"/>
    <dgm:cxn modelId="{2CEABC8E-CA49-4D9F-9C4A-3DF172459521}" type="presParOf" srcId="{14AC2E54-07DF-47E0-BAF0-B0C904134B97}" destId="{6EA4AB44-C7A2-48F9-9FD5-0AE9A82A6419}" srcOrd="1" destOrd="0" presId="urn:microsoft.com/office/officeart/2008/layout/LinedList"/>
    <dgm:cxn modelId="{5209DF70-9941-4E92-915D-484310598586}" type="presParOf" srcId="{FE00E214-E012-469C-9FCD-D261519D7605}" destId="{51ADB147-D34C-405F-9E59-25A2A3F0B3D1}" srcOrd="6" destOrd="0" presId="urn:microsoft.com/office/officeart/2008/layout/LinedList"/>
    <dgm:cxn modelId="{0243A5C3-5820-46B2-A980-D45D4C9440B1}" type="presParOf" srcId="{FE00E214-E012-469C-9FCD-D261519D7605}" destId="{FBC71D34-6BB6-4A4D-8ACF-809FDC2F611E}" srcOrd="7" destOrd="0" presId="urn:microsoft.com/office/officeart/2008/layout/LinedList"/>
    <dgm:cxn modelId="{D0C18AB3-5B80-45E6-95AA-6FAFAB8020A5}" type="presParOf" srcId="{FBC71D34-6BB6-4A4D-8ACF-809FDC2F611E}" destId="{217C32FC-1425-4E4C-9982-87FBC94EEBE3}" srcOrd="0" destOrd="0" presId="urn:microsoft.com/office/officeart/2008/layout/LinedList"/>
    <dgm:cxn modelId="{F11E46F4-7F7B-4DDF-86C9-6090E415DF57}" type="presParOf" srcId="{FBC71D34-6BB6-4A4D-8ACF-809FDC2F611E}" destId="{F6A19A93-25B1-4C9E-86F7-76BEF43A60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6DC2-FE8C-40DE-A70F-9F585AE734EA}">
      <dsp:nvSpPr>
        <dsp:cNvPr id="0" name=""/>
        <dsp:cNvSpPr/>
      </dsp:nvSpPr>
      <dsp:spPr>
        <a:xfrm>
          <a:off x="3080"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DC82E-3784-4605-A46A-6E3A95AC0268}">
      <dsp:nvSpPr>
        <dsp:cNvPr id="0" name=""/>
        <dsp:cNvSpPr/>
      </dsp:nvSpPr>
      <dsp:spPr>
        <a:xfrm>
          <a:off x="247486"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Best Practice for Cervical Cancer Prevention</a:t>
          </a:r>
        </a:p>
      </dsp:txBody>
      <dsp:txXfrm>
        <a:off x="288396" y="1634282"/>
        <a:ext cx="2117829" cy="1314957"/>
      </dsp:txXfrm>
    </dsp:sp>
    <dsp:sp modelId="{FE83D32D-5972-484D-A0B5-A2945C06B8AE}">
      <dsp:nvSpPr>
        <dsp:cNvPr id="0" name=""/>
        <dsp:cNvSpPr/>
      </dsp:nvSpPr>
      <dsp:spPr>
        <a:xfrm>
          <a:off x="2691541"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5BB85-7ECD-414F-A818-4DC2B302CBD1}">
      <dsp:nvSpPr>
        <dsp:cNvPr id="0" name=""/>
        <dsp:cNvSpPr/>
      </dsp:nvSpPr>
      <dsp:spPr>
        <a:xfrm>
          <a:off x="2935947"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Focus on all payers with the ACO</a:t>
          </a:r>
        </a:p>
      </dsp:txBody>
      <dsp:txXfrm>
        <a:off x="2976857" y="1634282"/>
        <a:ext cx="2117829" cy="1314957"/>
      </dsp:txXfrm>
    </dsp:sp>
    <dsp:sp modelId="{217E5591-7443-48A0-B9A2-A833E76365D6}">
      <dsp:nvSpPr>
        <dsp:cNvPr id="0" name=""/>
        <dsp:cNvSpPr/>
      </dsp:nvSpPr>
      <dsp:spPr>
        <a:xfrm>
          <a:off x="5380002"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A5EF3-9E46-4D37-9D3A-0601F9811FDC}">
      <dsp:nvSpPr>
        <dsp:cNvPr id="0" name=""/>
        <dsp:cNvSpPr/>
      </dsp:nvSpPr>
      <dsp:spPr>
        <a:xfrm>
          <a:off x="5624408"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Organizational goal</a:t>
          </a:r>
        </a:p>
      </dsp:txBody>
      <dsp:txXfrm>
        <a:off x="5665318" y="1634282"/>
        <a:ext cx="2117829" cy="1314957"/>
      </dsp:txXfrm>
    </dsp:sp>
    <dsp:sp modelId="{EB41981A-D465-4826-832E-BC551F179733}">
      <dsp:nvSpPr>
        <dsp:cNvPr id="0" name=""/>
        <dsp:cNvSpPr/>
      </dsp:nvSpPr>
      <dsp:spPr>
        <a:xfrm>
          <a:off x="8068463"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F17CA-7EA3-4FE2-BAB4-EF08FB229175}">
      <dsp:nvSpPr>
        <dsp:cNvPr id="0" name=""/>
        <dsp:cNvSpPr/>
      </dsp:nvSpPr>
      <dsp:spPr>
        <a:xfrm>
          <a:off x="8312869"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Goal-80% or greater</a:t>
          </a:r>
        </a:p>
        <a:p>
          <a:pPr marL="0" lvl="0" indent="0" algn="ctr" defTabSz="1022350">
            <a:lnSpc>
              <a:spcPct val="90000"/>
            </a:lnSpc>
            <a:spcBef>
              <a:spcPct val="0"/>
            </a:spcBef>
            <a:spcAft>
              <a:spcPct val="35000"/>
            </a:spcAft>
            <a:buNone/>
          </a:pPr>
          <a:r>
            <a:rPr lang="en-US" sz="2300" kern="1200" dirty="0"/>
            <a:t>Actual 46%</a:t>
          </a:r>
        </a:p>
      </dsp:txBody>
      <dsp:txXfrm>
        <a:off x="8353779" y="1634282"/>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3D206-3563-4D68-94FD-3B683E87F628}">
      <dsp:nvSpPr>
        <dsp:cNvPr id="0" name=""/>
        <dsp:cNvSpPr/>
      </dsp:nvSpPr>
      <dsp:spPr>
        <a:xfrm>
          <a:off x="0" y="2131"/>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E42CE-4F7C-49DE-BBB0-0F0BE5DB2918}">
      <dsp:nvSpPr>
        <dsp:cNvPr id="0" name=""/>
        <dsp:cNvSpPr/>
      </dsp:nvSpPr>
      <dsp:spPr>
        <a:xfrm>
          <a:off x="0" y="2131"/>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June 2022-ACO steering committee decided to make this a focus for PDSA starting in July</a:t>
          </a:r>
        </a:p>
      </dsp:txBody>
      <dsp:txXfrm>
        <a:off x="0" y="2131"/>
        <a:ext cx="10612853" cy="396449"/>
      </dsp:txXfrm>
    </dsp:sp>
    <dsp:sp modelId="{8871B6D7-07E7-4F62-B9FD-AB7195FBF063}">
      <dsp:nvSpPr>
        <dsp:cNvPr id="0" name=""/>
        <dsp:cNvSpPr/>
      </dsp:nvSpPr>
      <dsp:spPr>
        <a:xfrm>
          <a:off x="0" y="398580"/>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1AFEF-80CC-49DD-9F81-EC2FC42F4842}">
      <dsp:nvSpPr>
        <dsp:cNvPr id="0" name=""/>
        <dsp:cNvSpPr/>
      </dsp:nvSpPr>
      <dsp:spPr>
        <a:xfrm>
          <a:off x="0" y="398580"/>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July 2022-Sherlock ticket for issue with Pap/HPV and Pap categories</a:t>
          </a:r>
        </a:p>
      </dsp:txBody>
      <dsp:txXfrm>
        <a:off x="0" y="398580"/>
        <a:ext cx="10612853" cy="396449"/>
      </dsp:txXfrm>
    </dsp:sp>
    <dsp:sp modelId="{A25BC533-1620-4C3E-BE16-D1FBA89DCC12}">
      <dsp:nvSpPr>
        <dsp:cNvPr id="0" name=""/>
        <dsp:cNvSpPr/>
      </dsp:nvSpPr>
      <dsp:spPr>
        <a:xfrm>
          <a:off x="0" y="795030"/>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03A7B-7597-4135-8BA0-9322044E003E}">
      <dsp:nvSpPr>
        <dsp:cNvPr id="0" name=""/>
        <dsp:cNvSpPr/>
      </dsp:nvSpPr>
      <dsp:spPr>
        <a:xfrm>
          <a:off x="0" y="795030"/>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August 2022-HPV co-test and discontinued Cervical Cancer screenings not satisfying dashboard</a:t>
          </a:r>
        </a:p>
      </dsp:txBody>
      <dsp:txXfrm>
        <a:off x="0" y="795030"/>
        <a:ext cx="10612853" cy="396449"/>
      </dsp:txXfrm>
    </dsp:sp>
    <dsp:sp modelId="{FFEA4017-C7D9-4A4C-AC2D-2FFF26A3DF2A}">
      <dsp:nvSpPr>
        <dsp:cNvPr id="0" name=""/>
        <dsp:cNvSpPr/>
      </dsp:nvSpPr>
      <dsp:spPr>
        <a:xfrm>
          <a:off x="0" y="1191479"/>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EE52-03E1-4EA3-BDD9-DCBE0002D2AD}">
      <dsp:nvSpPr>
        <dsp:cNvPr id="0" name=""/>
        <dsp:cNvSpPr/>
      </dsp:nvSpPr>
      <dsp:spPr>
        <a:xfrm>
          <a:off x="0" y="1191479"/>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September 2022-HPV co-test issue fixed</a:t>
          </a:r>
        </a:p>
      </dsp:txBody>
      <dsp:txXfrm>
        <a:off x="0" y="1191479"/>
        <a:ext cx="10612853" cy="396449"/>
      </dsp:txXfrm>
    </dsp:sp>
    <dsp:sp modelId="{E100DFAF-DFDE-4D40-B67F-A6CAECC4C5E6}">
      <dsp:nvSpPr>
        <dsp:cNvPr id="0" name=""/>
        <dsp:cNvSpPr/>
      </dsp:nvSpPr>
      <dsp:spPr>
        <a:xfrm>
          <a:off x="0" y="1587929"/>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94048-BD85-4FA9-9DCC-53AC8AFC99E8}">
      <dsp:nvSpPr>
        <dsp:cNvPr id="0" name=""/>
        <dsp:cNvSpPr/>
      </dsp:nvSpPr>
      <dsp:spPr>
        <a:xfrm>
          <a:off x="0" y="1587929"/>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October 2022-Discontinued CCS for hysterectomy still not satisfying dashboard</a:t>
          </a:r>
        </a:p>
      </dsp:txBody>
      <dsp:txXfrm>
        <a:off x="0" y="1587929"/>
        <a:ext cx="10612853" cy="396449"/>
      </dsp:txXfrm>
    </dsp:sp>
    <dsp:sp modelId="{48B0D93D-1A66-4208-9C72-6CC6006A3022}">
      <dsp:nvSpPr>
        <dsp:cNvPr id="0" name=""/>
        <dsp:cNvSpPr/>
      </dsp:nvSpPr>
      <dsp:spPr>
        <a:xfrm>
          <a:off x="0" y="1984378"/>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AB827-40EF-46F6-9E5C-0724F47BCDBA}">
      <dsp:nvSpPr>
        <dsp:cNvPr id="0" name=""/>
        <dsp:cNvSpPr/>
      </dsp:nvSpPr>
      <dsp:spPr>
        <a:xfrm>
          <a:off x="0" y="1984378"/>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November 2022-Kayleigh started review of all patients on the dashboard</a:t>
          </a:r>
        </a:p>
      </dsp:txBody>
      <dsp:txXfrm>
        <a:off x="0" y="1984378"/>
        <a:ext cx="10612853" cy="396449"/>
      </dsp:txXfrm>
    </dsp:sp>
    <dsp:sp modelId="{B983F78D-2011-4C44-8CC1-C01DE3C8B018}">
      <dsp:nvSpPr>
        <dsp:cNvPr id="0" name=""/>
        <dsp:cNvSpPr/>
      </dsp:nvSpPr>
      <dsp:spPr>
        <a:xfrm>
          <a:off x="0" y="2380828"/>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B4EA0-6CF1-4A39-8CA6-9B687E07843D}">
      <dsp:nvSpPr>
        <dsp:cNvPr id="0" name=""/>
        <dsp:cNvSpPr/>
      </dsp:nvSpPr>
      <dsp:spPr>
        <a:xfrm>
          <a:off x="0" y="2380828"/>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December 2022-Kayleigh started quick abstracting to satisfy CCS where it is incorrect</a:t>
          </a:r>
        </a:p>
      </dsp:txBody>
      <dsp:txXfrm>
        <a:off x="0" y="2380828"/>
        <a:ext cx="10612853" cy="396449"/>
      </dsp:txXfrm>
    </dsp:sp>
    <dsp:sp modelId="{48328B49-98C0-40CF-8984-4D9159E59CA3}">
      <dsp:nvSpPr>
        <dsp:cNvPr id="0" name=""/>
        <dsp:cNvSpPr/>
      </dsp:nvSpPr>
      <dsp:spPr>
        <a:xfrm>
          <a:off x="0" y="2777277"/>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E6888-0101-4B01-B111-FD1F90893BBA}">
      <dsp:nvSpPr>
        <dsp:cNvPr id="0" name=""/>
        <dsp:cNvSpPr/>
      </dsp:nvSpPr>
      <dsp:spPr>
        <a:xfrm>
          <a:off x="0" y="2777277"/>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January 2023-Hysterectomy issue fixed</a:t>
          </a:r>
        </a:p>
      </dsp:txBody>
      <dsp:txXfrm>
        <a:off x="0" y="2777277"/>
        <a:ext cx="10612853" cy="396449"/>
      </dsp:txXfrm>
    </dsp:sp>
    <dsp:sp modelId="{42872E5B-2ACA-4105-82BB-6C6936465BE0}">
      <dsp:nvSpPr>
        <dsp:cNvPr id="0" name=""/>
        <dsp:cNvSpPr/>
      </dsp:nvSpPr>
      <dsp:spPr>
        <a:xfrm>
          <a:off x="0" y="3173727"/>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0694A-05BF-45B3-A843-9508F306E6EC}">
      <dsp:nvSpPr>
        <dsp:cNvPr id="0" name=""/>
        <dsp:cNvSpPr/>
      </dsp:nvSpPr>
      <dsp:spPr>
        <a:xfrm>
          <a:off x="0" y="3173727"/>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February 2023-Old lab code not satisfying dashboard effecting 2018 &amp; 2019 results, re-abstracting to fix dashboard</a:t>
          </a:r>
        </a:p>
      </dsp:txBody>
      <dsp:txXfrm>
        <a:off x="0" y="3173727"/>
        <a:ext cx="10612853" cy="396449"/>
      </dsp:txXfrm>
    </dsp:sp>
    <dsp:sp modelId="{1CA4C10E-86E8-4945-AE73-50600789FAE0}">
      <dsp:nvSpPr>
        <dsp:cNvPr id="0" name=""/>
        <dsp:cNvSpPr/>
      </dsp:nvSpPr>
      <dsp:spPr>
        <a:xfrm>
          <a:off x="0" y="3570176"/>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0EB6F-74C9-4CE7-B7DF-8C351AD19ACA}">
      <dsp:nvSpPr>
        <dsp:cNvPr id="0" name=""/>
        <dsp:cNvSpPr/>
      </dsp:nvSpPr>
      <dsp:spPr>
        <a:xfrm>
          <a:off x="0" y="3570176"/>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March 2023-Dashboard cleanup complete.  Education PowerPoint sent out to providers</a:t>
          </a:r>
        </a:p>
      </dsp:txBody>
      <dsp:txXfrm>
        <a:off x="0" y="3570176"/>
        <a:ext cx="10612853" cy="396449"/>
      </dsp:txXfrm>
    </dsp:sp>
    <dsp:sp modelId="{E511953F-5FA3-4539-8237-C1EA8C8DE08C}">
      <dsp:nvSpPr>
        <dsp:cNvPr id="0" name=""/>
        <dsp:cNvSpPr/>
      </dsp:nvSpPr>
      <dsp:spPr>
        <a:xfrm>
          <a:off x="0" y="3966626"/>
          <a:ext cx="10612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EF337-0991-431B-BDC8-2451F08C749C}">
      <dsp:nvSpPr>
        <dsp:cNvPr id="0" name=""/>
        <dsp:cNvSpPr/>
      </dsp:nvSpPr>
      <dsp:spPr>
        <a:xfrm>
          <a:off x="0" y="3966626"/>
          <a:ext cx="10612853" cy="3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April-May-monitoring with no movement in % of 59% since February</a:t>
          </a:r>
        </a:p>
      </dsp:txBody>
      <dsp:txXfrm>
        <a:off x="0" y="3966626"/>
        <a:ext cx="10612853" cy="396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EC566-0B67-4004-9540-326263FCC6B9}">
      <dsp:nvSpPr>
        <dsp:cNvPr id="0" name=""/>
        <dsp:cNvSpPr/>
      </dsp:nvSpPr>
      <dsp:spPr>
        <a:xfrm>
          <a:off x="0" y="0"/>
          <a:ext cx="61490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44C98-F94D-45E3-B6FC-03ECC03BB813}">
      <dsp:nvSpPr>
        <dsp:cNvPr id="0" name=""/>
        <dsp:cNvSpPr/>
      </dsp:nvSpPr>
      <dsp:spPr>
        <a:xfrm>
          <a:off x="0" y="0"/>
          <a:ext cx="6149048" cy="134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Assesses women who were screened for cervical cancer using any of the following criteria:</a:t>
          </a:r>
          <a:endParaRPr lang="en-US" sz="2500" kern="1200"/>
        </a:p>
      </dsp:txBody>
      <dsp:txXfrm>
        <a:off x="0" y="0"/>
        <a:ext cx="6149048" cy="1344010"/>
      </dsp:txXfrm>
    </dsp:sp>
    <dsp:sp modelId="{37CD5AA5-8F21-4419-A294-9F0B5BE5B853}">
      <dsp:nvSpPr>
        <dsp:cNvPr id="0" name=""/>
        <dsp:cNvSpPr/>
      </dsp:nvSpPr>
      <dsp:spPr>
        <a:xfrm>
          <a:off x="0" y="1344010"/>
          <a:ext cx="6149048"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3976E-BF47-4CA4-AF6F-19BE12B75809}">
      <dsp:nvSpPr>
        <dsp:cNvPr id="0" name=""/>
        <dsp:cNvSpPr/>
      </dsp:nvSpPr>
      <dsp:spPr>
        <a:xfrm>
          <a:off x="0" y="1344010"/>
          <a:ext cx="6149048" cy="134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Women 21–64 years of age who had cervical cytology performed within the last 3 years.</a:t>
          </a:r>
          <a:endParaRPr lang="en-US" sz="2500" kern="1200"/>
        </a:p>
      </dsp:txBody>
      <dsp:txXfrm>
        <a:off x="0" y="1344010"/>
        <a:ext cx="6149048" cy="1344010"/>
      </dsp:txXfrm>
    </dsp:sp>
    <dsp:sp modelId="{53DE1BA3-E2CF-4D3F-9590-CD9FA89C94F6}">
      <dsp:nvSpPr>
        <dsp:cNvPr id="0" name=""/>
        <dsp:cNvSpPr/>
      </dsp:nvSpPr>
      <dsp:spPr>
        <a:xfrm>
          <a:off x="0" y="2688021"/>
          <a:ext cx="6149048"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2C844-6F7F-4D7A-B956-4F83F185CF45}">
      <dsp:nvSpPr>
        <dsp:cNvPr id="0" name=""/>
        <dsp:cNvSpPr/>
      </dsp:nvSpPr>
      <dsp:spPr>
        <a:xfrm>
          <a:off x="0" y="2688021"/>
          <a:ext cx="6149048" cy="134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Women 30–64 years of age who had cervical high-risk human papillomavirus (hrHPV) testing performed within the last 5 years.</a:t>
          </a:r>
          <a:endParaRPr lang="en-US" sz="2500" kern="1200"/>
        </a:p>
      </dsp:txBody>
      <dsp:txXfrm>
        <a:off x="0" y="2688021"/>
        <a:ext cx="6149048" cy="1344010"/>
      </dsp:txXfrm>
    </dsp:sp>
    <dsp:sp modelId="{51ADB147-D34C-405F-9E59-25A2A3F0B3D1}">
      <dsp:nvSpPr>
        <dsp:cNvPr id="0" name=""/>
        <dsp:cNvSpPr/>
      </dsp:nvSpPr>
      <dsp:spPr>
        <a:xfrm>
          <a:off x="0" y="4032031"/>
          <a:ext cx="614904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C32FC-1425-4E4C-9982-87FBC94EEBE3}">
      <dsp:nvSpPr>
        <dsp:cNvPr id="0" name=""/>
        <dsp:cNvSpPr/>
      </dsp:nvSpPr>
      <dsp:spPr>
        <a:xfrm>
          <a:off x="0" y="4032031"/>
          <a:ext cx="6149048" cy="134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Women 30–64 years of age who had cervical cytology/high-risk human papillomavirus (hrHPV) cotesting within the last 5 years.</a:t>
          </a:r>
          <a:endParaRPr lang="en-US" sz="2500" kern="1200"/>
        </a:p>
      </dsp:txBody>
      <dsp:txXfrm>
        <a:off x="0" y="4032031"/>
        <a:ext cx="6149048" cy="1344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18D48-3C98-44C8-85A4-B7ABD01FB5CB}"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7F0A-EC19-45B4-9DBF-9726CB5DD99A}" type="slidenum">
              <a:rPr lang="en-US" smtClean="0"/>
              <a:t>‹#›</a:t>
            </a:fld>
            <a:endParaRPr lang="en-US"/>
          </a:p>
        </p:txBody>
      </p:sp>
    </p:spTree>
    <p:extLst>
      <p:ext uri="{BB962C8B-B14F-4D97-AF65-F5344CB8AC3E}">
        <p14:creationId xmlns:p14="http://schemas.microsoft.com/office/powerpoint/2010/main" val="151303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introduce ourselves</a:t>
            </a:r>
          </a:p>
        </p:txBody>
      </p:sp>
      <p:sp>
        <p:nvSpPr>
          <p:cNvPr id="4" name="Slide Number Placeholder 3"/>
          <p:cNvSpPr>
            <a:spLocks noGrp="1"/>
          </p:cNvSpPr>
          <p:nvPr>
            <p:ph type="sldNum" sz="quarter" idx="5"/>
          </p:nvPr>
        </p:nvSpPr>
        <p:spPr/>
        <p:txBody>
          <a:bodyPr/>
          <a:lstStyle/>
          <a:p>
            <a:fld id="{1DC87F0A-EC19-45B4-9DBF-9726CB5DD99A}" type="slidenum">
              <a:rPr lang="en-US" smtClean="0"/>
              <a:t>1</a:t>
            </a:fld>
            <a:endParaRPr lang="en-US"/>
          </a:p>
        </p:txBody>
      </p:sp>
    </p:spTree>
    <p:extLst>
      <p:ext uri="{BB962C8B-B14F-4D97-AF65-F5344CB8AC3E}">
        <p14:creationId xmlns:p14="http://schemas.microsoft.com/office/powerpoint/2010/main" val="268229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a:p>
            <a:r>
              <a:rPr lang="en-US" dirty="0"/>
              <a:t>(Point out the positions and role of people chosen)</a:t>
            </a:r>
          </a:p>
        </p:txBody>
      </p:sp>
      <p:sp>
        <p:nvSpPr>
          <p:cNvPr id="4" name="Slide Number Placeholder 3"/>
          <p:cNvSpPr>
            <a:spLocks noGrp="1"/>
          </p:cNvSpPr>
          <p:nvPr>
            <p:ph type="sldNum" sz="quarter" idx="5"/>
          </p:nvPr>
        </p:nvSpPr>
        <p:spPr/>
        <p:txBody>
          <a:bodyPr/>
          <a:lstStyle/>
          <a:p>
            <a:fld id="{1DC87F0A-EC19-45B4-9DBF-9726CB5DD99A}" type="slidenum">
              <a:rPr lang="en-US" smtClean="0"/>
              <a:t>12</a:t>
            </a:fld>
            <a:endParaRPr lang="en-US"/>
          </a:p>
        </p:txBody>
      </p:sp>
    </p:spTree>
    <p:extLst>
      <p:ext uri="{BB962C8B-B14F-4D97-AF65-F5344CB8AC3E}">
        <p14:creationId xmlns:p14="http://schemas.microsoft.com/office/powerpoint/2010/main" val="324578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1DC87F0A-EC19-45B4-9DBF-9726CB5DD99A}" type="slidenum">
              <a:rPr lang="en-US" smtClean="0"/>
              <a:t>13</a:t>
            </a:fld>
            <a:endParaRPr lang="en-US"/>
          </a:p>
        </p:txBody>
      </p:sp>
    </p:spTree>
    <p:extLst>
      <p:ext uri="{BB962C8B-B14F-4D97-AF65-F5344CB8AC3E}">
        <p14:creationId xmlns:p14="http://schemas.microsoft.com/office/powerpoint/2010/main" val="310448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a:p>
            <a:r>
              <a:rPr lang="en-US" dirty="0"/>
              <a:t>Providers chosen due to their success to help with final workflows as shown by their numbers what they are doing is working </a:t>
            </a:r>
          </a:p>
        </p:txBody>
      </p:sp>
      <p:sp>
        <p:nvSpPr>
          <p:cNvPr id="4" name="Slide Number Placeholder 3"/>
          <p:cNvSpPr>
            <a:spLocks noGrp="1"/>
          </p:cNvSpPr>
          <p:nvPr>
            <p:ph type="sldNum" sz="quarter" idx="5"/>
          </p:nvPr>
        </p:nvSpPr>
        <p:spPr/>
        <p:txBody>
          <a:bodyPr/>
          <a:lstStyle/>
          <a:p>
            <a:fld id="{1DC87F0A-EC19-45B4-9DBF-9726CB5DD99A}" type="slidenum">
              <a:rPr lang="en-US" smtClean="0"/>
              <a:t>14</a:t>
            </a:fld>
            <a:endParaRPr lang="en-US"/>
          </a:p>
        </p:txBody>
      </p:sp>
    </p:spTree>
    <p:extLst>
      <p:ext uri="{BB962C8B-B14F-4D97-AF65-F5344CB8AC3E}">
        <p14:creationId xmlns:p14="http://schemas.microsoft.com/office/powerpoint/2010/main" val="423133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Both measure and analyze went faster than normal because of all the work with the PDSA</a:t>
            </a:r>
          </a:p>
        </p:txBody>
      </p:sp>
      <p:sp>
        <p:nvSpPr>
          <p:cNvPr id="4" name="Slide Number Placeholder 3"/>
          <p:cNvSpPr>
            <a:spLocks noGrp="1"/>
          </p:cNvSpPr>
          <p:nvPr>
            <p:ph type="sldNum" sz="quarter" idx="5"/>
          </p:nvPr>
        </p:nvSpPr>
        <p:spPr/>
        <p:txBody>
          <a:bodyPr/>
          <a:lstStyle/>
          <a:p>
            <a:fld id="{2D1473F8-E028-495C-AEE6-B22A9F3B23C5}" type="slidenum">
              <a:rPr lang="en-US" smtClean="0"/>
              <a:t>15</a:t>
            </a:fld>
            <a:endParaRPr lang="en-US"/>
          </a:p>
        </p:txBody>
      </p:sp>
    </p:spTree>
    <p:extLst>
      <p:ext uri="{BB962C8B-B14F-4D97-AF65-F5344CB8AC3E}">
        <p14:creationId xmlns:p14="http://schemas.microsoft.com/office/powerpoint/2010/main" val="278094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We had a lot of things we wanted to tackle but prioritized those that we felt had a higher impact and those that could wait.  </a:t>
            </a:r>
          </a:p>
          <a:p>
            <a:pPr marL="171450" indent="-171450">
              <a:buFont typeface="Arial" panose="020B0604020202020204" pitchFamily="34" charset="0"/>
              <a:buChar char="•"/>
            </a:pPr>
            <a:r>
              <a:rPr lang="en-US" dirty="0"/>
              <a:t>Education to the providers to use proper diagnosis codes, especially with Hysterectomy was needed. Total Hysterectomy with removal of cervix was not always used</a:t>
            </a:r>
          </a:p>
          <a:p>
            <a:pPr marL="171450" indent="-171450">
              <a:buFont typeface="Arial" panose="020B0604020202020204" pitchFamily="34" charset="0"/>
              <a:buChar char="•"/>
            </a:pPr>
            <a:r>
              <a:rPr lang="en-US" dirty="0"/>
              <a:t>Getting Pap results from an external source was a big problem so we did education on this workflow as well as proper abstraction so that it counted on Health Maintenance</a:t>
            </a:r>
          </a:p>
          <a:p>
            <a:pPr marL="171450" indent="-171450">
              <a:buFont typeface="Arial" panose="020B0604020202020204" pitchFamily="34" charset="0"/>
              <a:buChar char="•"/>
            </a:pPr>
            <a:r>
              <a:rPr lang="en-US" dirty="0"/>
              <a:t>Providers and nurses like the Clinic name instead of the provider of external GYN clinics for easier retrieval of notes/pap results</a:t>
            </a:r>
          </a:p>
          <a:p>
            <a:pPr marL="171450" indent="-171450">
              <a:buFont typeface="Arial" panose="020B0604020202020204" pitchFamily="34" charset="0"/>
              <a:buChar char="•"/>
            </a:pPr>
            <a:r>
              <a:rPr lang="en-US" dirty="0"/>
              <a:t>Need for Standard workflows to be developed </a:t>
            </a:r>
          </a:p>
          <a:p>
            <a:pPr marL="171450" indent="-171450">
              <a:buFont typeface="Arial" panose="020B0604020202020204" pitchFamily="34" charset="0"/>
              <a:buChar char="•"/>
            </a:pPr>
            <a:r>
              <a:rPr lang="en-US" dirty="0"/>
              <a:t>Need for stronger outreach workflows</a:t>
            </a:r>
          </a:p>
          <a:p>
            <a:pPr marL="171450" indent="-171450">
              <a:buFont typeface="Arial" panose="020B0604020202020204" pitchFamily="34" charset="0"/>
              <a:buChar char="•"/>
            </a:pPr>
            <a:r>
              <a:rPr lang="en-US" dirty="0"/>
              <a:t>Need for more providers to help with pap screens for those that do not perform them in the clinic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Decided a Women’s health fair was a good idea but a project in an of itself to be done 20–40-year-old</a:t>
            </a:r>
          </a:p>
          <a:p>
            <a:pPr marL="171450" indent="-171450">
              <a:buFont typeface="Arial" panose="020B0604020202020204" pitchFamily="34" charset="0"/>
              <a:buChar char="•"/>
            </a:pPr>
            <a:r>
              <a:rPr lang="en-US" dirty="0"/>
              <a:t>We knew we wanted to focus on 20–40-year-olds first, but ended up outreaching to all who were due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D1473F8-E028-495C-AEE6-B22A9F3B23C5}" type="slidenum">
              <a:rPr lang="en-US" smtClean="0"/>
              <a:t>16</a:t>
            </a:fld>
            <a:endParaRPr lang="en-US"/>
          </a:p>
        </p:txBody>
      </p:sp>
    </p:spTree>
    <p:extLst>
      <p:ext uri="{BB962C8B-B14F-4D97-AF65-F5344CB8AC3E}">
        <p14:creationId xmlns:p14="http://schemas.microsoft.com/office/powerpoint/2010/main" val="302285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1DC87F0A-EC19-45B4-9DBF-9726CB5DD99A}" type="slidenum">
              <a:rPr lang="en-US" smtClean="0"/>
              <a:t>17</a:t>
            </a:fld>
            <a:endParaRPr lang="en-US"/>
          </a:p>
        </p:txBody>
      </p:sp>
    </p:spTree>
    <p:extLst>
      <p:ext uri="{BB962C8B-B14F-4D97-AF65-F5344CB8AC3E}">
        <p14:creationId xmlns:p14="http://schemas.microsoft.com/office/powerpoint/2010/main" val="126008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p:txBody>
      </p:sp>
      <p:sp>
        <p:nvSpPr>
          <p:cNvPr id="4" name="Slide Number Placeholder 3"/>
          <p:cNvSpPr>
            <a:spLocks noGrp="1"/>
          </p:cNvSpPr>
          <p:nvPr>
            <p:ph type="sldNum" sz="quarter" idx="5"/>
          </p:nvPr>
        </p:nvSpPr>
        <p:spPr/>
        <p:txBody>
          <a:bodyPr/>
          <a:lstStyle/>
          <a:p>
            <a:fld id="{1DC87F0A-EC19-45B4-9DBF-9726CB5DD99A}" type="slidenum">
              <a:rPr lang="en-US" smtClean="0"/>
              <a:t>18</a:t>
            </a:fld>
            <a:endParaRPr lang="en-US"/>
          </a:p>
        </p:txBody>
      </p:sp>
    </p:spTree>
    <p:extLst>
      <p:ext uri="{BB962C8B-B14F-4D97-AF65-F5344CB8AC3E}">
        <p14:creationId xmlns:p14="http://schemas.microsoft.com/office/powerpoint/2010/main" val="246508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Kayleigh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Have 3 clinics that can provide CCS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Family Internal Medicine- Beatrice 17 providers and Wymore has 2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also have a </a:t>
            </a:r>
            <a:r>
              <a:rPr lang="en-US" sz="1200" dirty="0" err="1"/>
              <a:t>Womens</a:t>
            </a:r>
            <a:r>
              <a:rPr lang="en-US" sz="1200" dirty="0"/>
              <a:t> OBGYN Clinic which has 5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12 of the 19 providers are willing to help with CCS. Consolidated in the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D1473F8-E028-495C-AEE6-B22A9F3B23C5}" type="slidenum">
              <a:rPr lang="en-US" smtClean="0"/>
              <a:t>19</a:t>
            </a:fld>
            <a:endParaRPr lang="en-US"/>
          </a:p>
        </p:txBody>
      </p:sp>
    </p:spTree>
    <p:extLst>
      <p:ext uri="{BB962C8B-B14F-4D97-AF65-F5344CB8AC3E}">
        <p14:creationId xmlns:p14="http://schemas.microsoft.com/office/powerpoint/2010/main" val="135076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Best practice was that the receptionist would get the patient scheduled for the proper visit if due, but relying on the patient to tell them.  Second level is for the nurse to catch with chart prep that it is the proper visit.  Best practice that pap is completed during this visit, but can be scheduled at a later date if does not meet the converted reasons.  The rest is completion workflow.</a:t>
            </a:r>
          </a:p>
        </p:txBody>
      </p:sp>
      <p:sp>
        <p:nvSpPr>
          <p:cNvPr id="4" name="Slide Number Placeholder 3"/>
          <p:cNvSpPr>
            <a:spLocks noGrp="1"/>
          </p:cNvSpPr>
          <p:nvPr>
            <p:ph type="sldNum" sz="quarter" idx="5"/>
          </p:nvPr>
        </p:nvSpPr>
        <p:spPr/>
        <p:txBody>
          <a:bodyPr/>
          <a:lstStyle/>
          <a:p>
            <a:fld id="{1DC87F0A-EC19-45B4-9DBF-9726CB5DD99A}" type="slidenum">
              <a:rPr lang="en-US" smtClean="0"/>
              <a:t>20</a:t>
            </a:fld>
            <a:endParaRPr lang="en-US"/>
          </a:p>
        </p:txBody>
      </p:sp>
    </p:spTree>
    <p:extLst>
      <p:ext uri="{BB962C8B-B14F-4D97-AF65-F5344CB8AC3E}">
        <p14:creationId xmlns:p14="http://schemas.microsoft.com/office/powerpoint/2010/main" val="32754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Workflow starts out the same as previously, but adds the second provider if possible.  Best workflow is to coordinate the two provider’s schedule to complete together.  At the time we encouraged the providers to team up with another provider but now all of our physicians are paired with a PA or APRN that completes pap exams.  </a:t>
            </a:r>
          </a:p>
          <a:p>
            <a:endParaRPr lang="en-US" dirty="0"/>
          </a:p>
          <a:p>
            <a:r>
              <a:rPr lang="en-US" dirty="0"/>
              <a:t>2-Providers,  if going to 2nd provider for Pap only, we use Q0091 PR OBTAINING SCREEN PAP SMEAR, but we do not bill to insurance as they will not pay, but it gives provider credit for RVUs for performing the Pap separate service. Same day or different day.</a:t>
            </a:r>
          </a:p>
          <a:p>
            <a:r>
              <a:rPr lang="en-US" sz="1800" dirty="0">
                <a:solidFill>
                  <a:srgbClr val="3B3B63"/>
                </a:solidFill>
                <a:effectLst/>
                <a:latin typeface="Aptos" panose="020B0004020202020204" pitchFamily="34" charset="0"/>
                <a:ea typeface="Aptos" panose="020B0004020202020204" pitchFamily="34" charset="0"/>
                <a:cs typeface="Aptos" panose="020B0004020202020204" pitchFamily="34" charset="0"/>
              </a:rPr>
              <a:t>Patient here for Pap only.  Swabbed and sent off for testing.  Nothing else performed.  This would be the Q0091</a:t>
            </a:r>
            <a:endParaRPr lang="en-US" dirty="0"/>
          </a:p>
        </p:txBody>
      </p:sp>
      <p:sp>
        <p:nvSpPr>
          <p:cNvPr id="4" name="Slide Number Placeholder 3"/>
          <p:cNvSpPr>
            <a:spLocks noGrp="1"/>
          </p:cNvSpPr>
          <p:nvPr>
            <p:ph type="sldNum" sz="quarter" idx="5"/>
          </p:nvPr>
        </p:nvSpPr>
        <p:spPr/>
        <p:txBody>
          <a:bodyPr/>
          <a:lstStyle/>
          <a:p>
            <a:fld id="{1DC87F0A-EC19-45B4-9DBF-9726CB5DD99A}" type="slidenum">
              <a:rPr lang="en-US" smtClean="0"/>
              <a:t>21</a:t>
            </a:fld>
            <a:endParaRPr lang="en-US"/>
          </a:p>
        </p:txBody>
      </p:sp>
    </p:spTree>
    <p:extLst>
      <p:ext uri="{BB962C8B-B14F-4D97-AF65-F5344CB8AC3E}">
        <p14:creationId xmlns:p14="http://schemas.microsoft.com/office/powerpoint/2010/main" val="27321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fld id="{1DC87F0A-EC19-45B4-9DBF-9726CB5DD99A}" type="slidenum">
              <a:rPr lang="en-US" smtClean="0"/>
              <a:t>3</a:t>
            </a:fld>
            <a:endParaRPr lang="en-US"/>
          </a:p>
        </p:txBody>
      </p:sp>
    </p:spTree>
    <p:extLst>
      <p:ext uri="{BB962C8B-B14F-4D97-AF65-F5344CB8AC3E}">
        <p14:creationId xmlns:p14="http://schemas.microsoft.com/office/powerpoint/2010/main" val="418850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 </a:t>
            </a:r>
          </a:p>
          <a:p>
            <a:r>
              <a:rPr lang="en-US" dirty="0"/>
              <a:t>Visit with the patient PCP and then send a referral/schedule with </a:t>
            </a:r>
            <a:r>
              <a:rPr lang="en-US" dirty="0" err="1"/>
              <a:t>Womens</a:t>
            </a:r>
            <a:r>
              <a:rPr lang="en-US" dirty="0"/>
              <a:t> clinic </a:t>
            </a:r>
          </a:p>
          <a:p>
            <a:r>
              <a:rPr lang="en-US" dirty="0"/>
              <a:t>Visit with PCP will be billed with E&amp;M and visit dx.   GYN visit can be billed if identified a problem, but in no problem and routine will be the Q0091 code above and written off. </a:t>
            </a:r>
          </a:p>
        </p:txBody>
      </p:sp>
      <p:sp>
        <p:nvSpPr>
          <p:cNvPr id="4" name="Slide Number Placeholder 3"/>
          <p:cNvSpPr>
            <a:spLocks noGrp="1"/>
          </p:cNvSpPr>
          <p:nvPr>
            <p:ph type="sldNum" sz="quarter" idx="5"/>
          </p:nvPr>
        </p:nvSpPr>
        <p:spPr/>
        <p:txBody>
          <a:bodyPr/>
          <a:lstStyle/>
          <a:p>
            <a:fld id="{1DC87F0A-EC19-45B4-9DBF-9726CB5DD99A}" type="slidenum">
              <a:rPr lang="en-US" smtClean="0"/>
              <a:t>22</a:t>
            </a:fld>
            <a:endParaRPr lang="en-US"/>
          </a:p>
        </p:txBody>
      </p:sp>
    </p:spTree>
    <p:extLst>
      <p:ext uri="{BB962C8B-B14F-4D97-AF65-F5344CB8AC3E}">
        <p14:creationId xmlns:p14="http://schemas.microsoft.com/office/powerpoint/2010/main" val="4015853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a:p>
            <a:r>
              <a:rPr lang="en-US" dirty="0"/>
              <a:t>Visit with patient and then send referral for external CCS at GYN clinic in say Lincoln. We did add to this with HIM and the LPN routes this chart to HIM and we have an employee to monitor and send request for records</a:t>
            </a:r>
          </a:p>
        </p:txBody>
      </p:sp>
      <p:sp>
        <p:nvSpPr>
          <p:cNvPr id="4" name="Slide Number Placeholder 3"/>
          <p:cNvSpPr>
            <a:spLocks noGrp="1"/>
          </p:cNvSpPr>
          <p:nvPr>
            <p:ph type="sldNum" sz="quarter" idx="5"/>
          </p:nvPr>
        </p:nvSpPr>
        <p:spPr/>
        <p:txBody>
          <a:bodyPr/>
          <a:lstStyle/>
          <a:p>
            <a:fld id="{1DC87F0A-EC19-45B4-9DBF-9726CB5DD99A}" type="slidenum">
              <a:rPr lang="en-US" smtClean="0"/>
              <a:t>23</a:t>
            </a:fld>
            <a:endParaRPr lang="en-US"/>
          </a:p>
        </p:txBody>
      </p:sp>
    </p:spTree>
    <p:extLst>
      <p:ext uri="{BB962C8B-B14F-4D97-AF65-F5344CB8AC3E}">
        <p14:creationId xmlns:p14="http://schemas.microsoft.com/office/powerpoint/2010/main" val="1980189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	</a:t>
            </a:r>
          </a:p>
          <a:p>
            <a:pPr marL="171450" indent="-171450">
              <a:buFont typeface="Arial" panose="020B0604020202020204" pitchFamily="34" charset="0"/>
              <a:buChar char="•"/>
            </a:pPr>
            <a:r>
              <a:rPr lang="en-US" dirty="0"/>
              <a:t>Within EPIC we are able to send out Mass communication where we developed a dot phrase with this flyer in so the letter will be in the patient EHR</a:t>
            </a:r>
          </a:p>
          <a:p>
            <a:pPr marL="171450" indent="-171450">
              <a:buFont typeface="Arial" panose="020B0604020202020204" pitchFamily="34" charset="0"/>
              <a:buChar char="•"/>
            </a:pPr>
            <a:r>
              <a:rPr lang="en-US" dirty="0"/>
              <a:t>Had multiple patients reach out and state they had the Cervical Cancer Screening done elsewhere and we worked with HIM to obtain the record from the other entity and were able to abstract and scan it in to close the loop. </a:t>
            </a:r>
          </a:p>
          <a:p>
            <a:pPr marL="171450" indent="-171450">
              <a:buFont typeface="Arial" panose="020B0604020202020204" pitchFamily="34" charset="0"/>
              <a:buChar char="•"/>
            </a:pPr>
            <a:r>
              <a:rPr lang="en-US" dirty="0"/>
              <a:t>Had patients reaching out via telephone/portal to schedule appointment for Cervical Cancer Screening to be done</a:t>
            </a:r>
          </a:p>
          <a:p>
            <a:pPr marL="171450" indent="-171450">
              <a:buFont typeface="Arial" panose="020B0604020202020204" pitchFamily="34" charset="0"/>
              <a:buChar char="•"/>
            </a:pPr>
            <a:r>
              <a:rPr lang="en-US" dirty="0"/>
              <a:t>Portal/Mailing 1,426</a:t>
            </a:r>
          </a:p>
          <a:p>
            <a:pPr marL="171450" indent="-171450">
              <a:buFont typeface="Arial" panose="020B0604020202020204" pitchFamily="34" charset="0"/>
              <a:buChar char="•"/>
            </a:pPr>
            <a:r>
              <a:rPr lang="en-US" dirty="0"/>
              <a:t>We also did patient outreach on providers who are retiring to redistribute patients and get them seen by a new provider and to address care gaps. </a:t>
            </a:r>
          </a:p>
          <a:p>
            <a:pPr marL="171450" indent="-171450">
              <a:buFont typeface="Arial" panose="020B0604020202020204" pitchFamily="34" charset="0"/>
              <a:buChar char="•"/>
            </a:pPr>
            <a:r>
              <a:rPr lang="en-US" dirty="0"/>
              <a:t>We did specific targeted outreach on the lower performers by calling them to schedule Cervical Cancer Screening </a:t>
            </a:r>
          </a:p>
          <a:p>
            <a:endParaRPr lang="en-US" dirty="0"/>
          </a:p>
        </p:txBody>
      </p:sp>
      <p:sp>
        <p:nvSpPr>
          <p:cNvPr id="4" name="Slide Number Placeholder 3"/>
          <p:cNvSpPr>
            <a:spLocks noGrp="1"/>
          </p:cNvSpPr>
          <p:nvPr>
            <p:ph type="sldNum" sz="quarter" idx="5"/>
          </p:nvPr>
        </p:nvSpPr>
        <p:spPr/>
        <p:txBody>
          <a:bodyPr/>
          <a:lstStyle/>
          <a:p>
            <a:fld id="{2D1473F8-E028-495C-AEE6-B22A9F3B23C5}" type="slidenum">
              <a:rPr lang="en-US" smtClean="0"/>
              <a:t>24</a:t>
            </a:fld>
            <a:endParaRPr lang="en-US"/>
          </a:p>
        </p:txBody>
      </p:sp>
    </p:spTree>
    <p:extLst>
      <p:ext uri="{BB962C8B-B14F-4D97-AF65-F5344CB8AC3E}">
        <p14:creationId xmlns:p14="http://schemas.microsoft.com/office/powerpoint/2010/main" val="360705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The transition to the control phase is very important for continued success of a project in the long-term</a:t>
            </a:r>
          </a:p>
          <a:p>
            <a:pPr marL="171450" indent="-171450">
              <a:buFont typeface="Arial" panose="020B0604020202020204" pitchFamily="34" charset="0"/>
              <a:buChar char="•"/>
            </a:pPr>
            <a:r>
              <a:rPr lang="en-US" dirty="0"/>
              <a:t>Formal hand-off to the accountable person that will ensure the project continues</a:t>
            </a:r>
          </a:p>
          <a:p>
            <a:pPr marL="171450" indent="-171450">
              <a:buFont typeface="Arial" panose="020B0604020202020204" pitchFamily="34" charset="0"/>
              <a:buChar char="•"/>
            </a:pPr>
            <a:r>
              <a:rPr lang="en-US" dirty="0"/>
              <a:t>Formal expectations of monitoring</a:t>
            </a:r>
          </a:p>
          <a:p>
            <a:pPr marL="171450" indent="-171450">
              <a:buFont typeface="Arial" panose="020B0604020202020204" pitchFamily="34" charset="0"/>
              <a:buChar char="•"/>
            </a:pPr>
            <a:r>
              <a:rPr lang="en-US" dirty="0"/>
              <a:t>Best to have it as an agenda item at the appropriate meeting-For us it is our ACO steering committee</a:t>
            </a:r>
          </a:p>
        </p:txBody>
      </p:sp>
      <p:sp>
        <p:nvSpPr>
          <p:cNvPr id="4" name="Slide Number Placeholder 3"/>
          <p:cNvSpPr>
            <a:spLocks noGrp="1"/>
          </p:cNvSpPr>
          <p:nvPr>
            <p:ph type="sldNum" sz="quarter" idx="5"/>
          </p:nvPr>
        </p:nvSpPr>
        <p:spPr/>
        <p:txBody>
          <a:bodyPr/>
          <a:lstStyle/>
          <a:p>
            <a:fld id="{1DC87F0A-EC19-45B4-9DBF-9726CB5DD99A}" type="slidenum">
              <a:rPr lang="en-US" smtClean="0"/>
              <a:t>25</a:t>
            </a:fld>
            <a:endParaRPr lang="en-US"/>
          </a:p>
        </p:txBody>
      </p:sp>
    </p:spTree>
    <p:extLst>
      <p:ext uri="{BB962C8B-B14F-4D97-AF65-F5344CB8AC3E}">
        <p14:creationId xmlns:p14="http://schemas.microsoft.com/office/powerpoint/2010/main" val="73439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Angie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We have had a steady trend upwards throughout the entire project.  Starting in July is remained steady at 70%.  We attribute this to 3 providers retiring and the efforts to redistribute those patients to new providers.  We will continue to watch this and follow our formal control plan as written if the % drops.</a:t>
            </a:r>
          </a:p>
          <a:p>
            <a:endParaRPr lang="en-US" dirty="0"/>
          </a:p>
        </p:txBody>
      </p:sp>
      <p:sp>
        <p:nvSpPr>
          <p:cNvPr id="4" name="Slide Number Placeholder 3"/>
          <p:cNvSpPr>
            <a:spLocks noGrp="1"/>
          </p:cNvSpPr>
          <p:nvPr>
            <p:ph type="sldNum" sz="quarter" idx="5"/>
          </p:nvPr>
        </p:nvSpPr>
        <p:spPr/>
        <p:txBody>
          <a:bodyPr/>
          <a:lstStyle/>
          <a:p>
            <a:fld id="{2D1473F8-E028-495C-AEE6-B22A9F3B23C5}" type="slidenum">
              <a:rPr lang="en-US" smtClean="0"/>
              <a:t>26</a:t>
            </a:fld>
            <a:endParaRPr lang="en-US"/>
          </a:p>
        </p:txBody>
      </p:sp>
    </p:spTree>
    <p:extLst>
      <p:ext uri="{BB962C8B-B14F-4D97-AF65-F5344CB8AC3E}">
        <p14:creationId xmlns:p14="http://schemas.microsoft.com/office/powerpoint/2010/main" val="154143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Angie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When doing the PDSA, we discovered more by the providers looking at their patients in the dashboard more closely.  Many of them gave us lists of patients that should have counted as completed. Make sure you pick provider champions that are willing to step up and fully support the changes with all providers.</a:t>
            </a:r>
          </a:p>
          <a:p>
            <a:pPr marL="171450" indent="-171450">
              <a:buFont typeface="Arial" panose="020B0604020202020204" pitchFamily="34" charset="0"/>
              <a:buChar char="•"/>
            </a:pPr>
            <a:r>
              <a:rPr lang="en-US" dirty="0"/>
              <a:t>We did validate our dashboard early, but found that providers did not trust the data because it was not counting for various reasons as mentioned earlier</a:t>
            </a:r>
          </a:p>
          <a:p>
            <a:pPr marL="171450" indent="-171450">
              <a:buFont typeface="Arial" panose="020B0604020202020204" pitchFamily="34" charset="0"/>
              <a:buChar char="•"/>
            </a:pPr>
            <a:r>
              <a:rPr lang="en-US" dirty="0"/>
              <a:t>Try not to boil the ocean even though it is tempting.  This is a measure that will show a steady improvement if the proper workflows/outreach stay in place.</a:t>
            </a:r>
          </a:p>
          <a:p>
            <a:pPr marL="171450" indent="-171450">
              <a:buFont typeface="Arial" panose="020B0604020202020204" pitchFamily="34" charset="0"/>
              <a:buChar char="•"/>
            </a:pPr>
            <a:r>
              <a:rPr lang="en-US" dirty="0"/>
              <a:t>Give it time to show the results of your hard work</a:t>
            </a:r>
          </a:p>
        </p:txBody>
      </p:sp>
      <p:sp>
        <p:nvSpPr>
          <p:cNvPr id="4" name="Slide Number Placeholder 3"/>
          <p:cNvSpPr>
            <a:spLocks noGrp="1"/>
          </p:cNvSpPr>
          <p:nvPr>
            <p:ph type="sldNum" sz="quarter" idx="5"/>
          </p:nvPr>
        </p:nvSpPr>
        <p:spPr/>
        <p:txBody>
          <a:bodyPr/>
          <a:lstStyle/>
          <a:p>
            <a:fld id="{1DC87F0A-EC19-45B4-9DBF-9726CB5DD99A}" type="slidenum">
              <a:rPr lang="en-US" smtClean="0"/>
              <a:t>27</a:t>
            </a:fld>
            <a:endParaRPr lang="en-US"/>
          </a:p>
        </p:txBody>
      </p:sp>
    </p:spTree>
    <p:extLst>
      <p:ext uri="{BB962C8B-B14F-4D97-AF65-F5344CB8AC3E}">
        <p14:creationId xmlns:p14="http://schemas.microsoft.com/office/powerpoint/2010/main" val="2378285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1DC87F0A-EC19-45B4-9DBF-9726CB5DD99A}" type="slidenum">
              <a:rPr lang="en-US" smtClean="0"/>
              <a:t>28</a:t>
            </a:fld>
            <a:endParaRPr lang="en-US"/>
          </a:p>
        </p:txBody>
      </p:sp>
    </p:spTree>
    <p:extLst>
      <p:ext uri="{BB962C8B-B14F-4D97-AF65-F5344CB8AC3E}">
        <p14:creationId xmlns:p14="http://schemas.microsoft.com/office/powerpoint/2010/main" val="422656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fld id="{1DC87F0A-EC19-45B4-9DBF-9726CB5DD99A}" type="slidenum">
              <a:rPr lang="en-US" smtClean="0"/>
              <a:t>4</a:t>
            </a:fld>
            <a:endParaRPr lang="en-US"/>
          </a:p>
        </p:txBody>
      </p:sp>
    </p:spTree>
    <p:extLst>
      <p:ext uri="{BB962C8B-B14F-4D97-AF65-F5344CB8AC3E}">
        <p14:creationId xmlns:p14="http://schemas.microsoft.com/office/powerpoint/2010/main" val="53033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Angie-2023 statistics that includes Acute care admissions, number of babies delivered, our outpatient department statistics, number of employees and employed providers</a:t>
            </a:r>
          </a:p>
        </p:txBody>
      </p:sp>
      <p:sp>
        <p:nvSpPr>
          <p:cNvPr id="4" name="Slide Number Placeholder 3"/>
          <p:cNvSpPr>
            <a:spLocks noGrp="1"/>
          </p:cNvSpPr>
          <p:nvPr>
            <p:ph type="sldNum" sz="quarter" idx="5"/>
          </p:nvPr>
        </p:nvSpPr>
        <p:spPr/>
        <p:txBody>
          <a:bodyPr/>
          <a:lstStyle/>
          <a:p>
            <a:fld id="{1DC87F0A-EC19-45B4-9DBF-9726CB5DD99A}" type="slidenum">
              <a:rPr lang="en-US" smtClean="0"/>
              <a:t>5</a:t>
            </a:fld>
            <a:endParaRPr lang="en-US"/>
          </a:p>
        </p:txBody>
      </p:sp>
    </p:spTree>
    <p:extLst>
      <p:ext uri="{BB962C8B-B14F-4D97-AF65-F5344CB8AC3E}">
        <p14:creationId xmlns:p14="http://schemas.microsoft.com/office/powerpoint/2010/main" val="248553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Angie</a:t>
            </a:r>
          </a:p>
          <a:p>
            <a:pPr marL="171450" indent="-171450">
              <a:buFont typeface="Arial" panose="020B0604020202020204" pitchFamily="34" charset="0"/>
              <a:buChar char="•"/>
            </a:pPr>
            <a:r>
              <a:rPr lang="en-US" dirty="0"/>
              <a:t>Evidence based best practice for CCS</a:t>
            </a:r>
          </a:p>
          <a:p>
            <a:pPr marL="171450" indent="-171450">
              <a:buFont typeface="Arial" panose="020B0604020202020204" pitchFamily="34" charset="0"/>
              <a:buChar char="•"/>
            </a:pPr>
            <a:r>
              <a:rPr lang="en-US" dirty="0"/>
              <a:t>We decided to focus on all payers so that we would meet our ACO requirements and hit all our patients regardless of payer source</a:t>
            </a:r>
          </a:p>
          <a:p>
            <a:pPr marL="171450" indent="-171450">
              <a:buFont typeface="Arial" panose="020B0604020202020204" pitchFamily="34" charset="0"/>
              <a:buChar char="•"/>
            </a:pPr>
            <a:r>
              <a:rPr lang="en-US" dirty="0"/>
              <a:t>It rose to the top as one of our organizational quality goals</a:t>
            </a:r>
          </a:p>
          <a:p>
            <a:pPr marL="171450" indent="-171450">
              <a:buFont typeface="Arial" panose="020B0604020202020204" pitchFamily="34" charset="0"/>
              <a:buChar char="•"/>
            </a:pPr>
            <a:r>
              <a:rPr lang="en-US" dirty="0"/>
              <a:t>Original goal was 80% with a minimum of 77%, our actual starting % was 46% </a:t>
            </a:r>
          </a:p>
        </p:txBody>
      </p:sp>
      <p:sp>
        <p:nvSpPr>
          <p:cNvPr id="4" name="Slide Number Placeholder 3"/>
          <p:cNvSpPr>
            <a:spLocks noGrp="1"/>
          </p:cNvSpPr>
          <p:nvPr>
            <p:ph type="sldNum" sz="quarter" idx="5"/>
          </p:nvPr>
        </p:nvSpPr>
        <p:spPr/>
        <p:txBody>
          <a:bodyPr/>
          <a:lstStyle/>
          <a:p>
            <a:fld id="{1DC87F0A-EC19-45B4-9DBF-9726CB5DD99A}" type="slidenum">
              <a:rPr lang="en-US" smtClean="0"/>
              <a:t>6</a:t>
            </a:fld>
            <a:endParaRPr lang="en-US"/>
          </a:p>
        </p:txBody>
      </p:sp>
    </p:spTree>
    <p:extLst>
      <p:ext uri="{BB962C8B-B14F-4D97-AF65-F5344CB8AC3E}">
        <p14:creationId xmlns:p14="http://schemas.microsoft.com/office/powerpoint/2010/main" val="287396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 through October…</a:t>
            </a:r>
          </a:p>
          <a:p>
            <a:r>
              <a:rPr lang="en-US" dirty="0"/>
              <a:t>In the beginning we really felt that a PDSA would be sufficient to make improvement on CCS.  However, month by month we realized we were just fixing the dashboard with workflow and EHR issues. </a:t>
            </a:r>
          </a:p>
          <a:p>
            <a:endParaRPr lang="en-US" dirty="0"/>
          </a:p>
          <a:p>
            <a:endParaRPr lang="en-US" dirty="0"/>
          </a:p>
          <a:p>
            <a:r>
              <a:rPr lang="en-US" dirty="0"/>
              <a:t>Kayleigh November to the end…</a:t>
            </a:r>
          </a:p>
          <a:p>
            <a:r>
              <a:rPr lang="en-US" dirty="0"/>
              <a:t>Reviewed the dashboard patient by patient who qualified for this metric</a:t>
            </a:r>
          </a:p>
          <a:p>
            <a:r>
              <a:rPr lang="en-US" dirty="0"/>
              <a:t>Abstracted records that were not meeting the metric, found that hysterectomy were not falling off and excluding, fixed the old lab code so it was not longer an option in EPIC</a:t>
            </a:r>
          </a:p>
          <a:p>
            <a:r>
              <a:rPr lang="en-US" dirty="0"/>
              <a:t>Went to the Provider meeting and educated providers on this change</a:t>
            </a:r>
          </a:p>
          <a:p>
            <a:r>
              <a:rPr lang="en-US" dirty="0"/>
              <a:t>In May discussed with internal ACO steering committee to move this to a PI project to standardize workflows and potentially additional improvements. </a:t>
            </a:r>
          </a:p>
        </p:txBody>
      </p:sp>
      <p:sp>
        <p:nvSpPr>
          <p:cNvPr id="4" name="Slide Number Placeholder 3"/>
          <p:cNvSpPr>
            <a:spLocks noGrp="1"/>
          </p:cNvSpPr>
          <p:nvPr>
            <p:ph type="sldNum" sz="quarter" idx="5"/>
          </p:nvPr>
        </p:nvSpPr>
        <p:spPr/>
        <p:txBody>
          <a:bodyPr/>
          <a:lstStyle/>
          <a:p>
            <a:fld id="{1DC87F0A-EC19-45B4-9DBF-9726CB5DD99A}" type="slidenum">
              <a:rPr lang="en-US" smtClean="0"/>
              <a:t>7</a:t>
            </a:fld>
            <a:endParaRPr lang="en-US"/>
          </a:p>
        </p:txBody>
      </p:sp>
    </p:spTree>
    <p:extLst>
      <p:ext uri="{BB962C8B-B14F-4D97-AF65-F5344CB8AC3E}">
        <p14:creationId xmlns:p14="http://schemas.microsoft.com/office/powerpoint/2010/main" val="7595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Angie-Officially was assigned as a PI project in June 2023</a:t>
            </a:r>
          </a:p>
        </p:txBody>
      </p:sp>
      <p:sp>
        <p:nvSpPr>
          <p:cNvPr id="4" name="Slide Number Placeholder 3"/>
          <p:cNvSpPr>
            <a:spLocks noGrp="1"/>
          </p:cNvSpPr>
          <p:nvPr>
            <p:ph type="sldNum" sz="quarter" idx="5"/>
          </p:nvPr>
        </p:nvSpPr>
        <p:spPr/>
        <p:txBody>
          <a:bodyPr/>
          <a:lstStyle/>
          <a:p>
            <a:fld id="{1DC87F0A-EC19-45B4-9DBF-9726CB5DD99A}" type="slidenum">
              <a:rPr lang="en-US" smtClean="0"/>
              <a:t>8</a:t>
            </a:fld>
            <a:endParaRPr lang="en-US"/>
          </a:p>
        </p:txBody>
      </p:sp>
    </p:spTree>
    <p:extLst>
      <p:ext uri="{BB962C8B-B14F-4D97-AF65-F5344CB8AC3E}">
        <p14:creationId xmlns:p14="http://schemas.microsoft.com/office/powerpoint/2010/main" val="399046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a:p>
            <a:r>
              <a:rPr lang="en-US" dirty="0"/>
              <a:t>Lean Six Sigma Methodology includes Define, Measure, Analyze, Improve and Control.  Difference from the PDSA in the fact that you go through this once and not cyclic.  The PDSA actually lives in the Improve phase if you were to do several tests of change.  Typically, we have a project be a Lean Six Sigma if we do not know the problems, there needs to be more research and discovery, and the project will be longer than 1-3 months. </a:t>
            </a:r>
          </a:p>
        </p:txBody>
      </p:sp>
      <p:sp>
        <p:nvSpPr>
          <p:cNvPr id="4" name="Slide Number Placeholder 3"/>
          <p:cNvSpPr>
            <a:spLocks noGrp="1"/>
          </p:cNvSpPr>
          <p:nvPr>
            <p:ph type="sldNum" sz="quarter" idx="5"/>
          </p:nvPr>
        </p:nvSpPr>
        <p:spPr/>
        <p:txBody>
          <a:bodyPr/>
          <a:lstStyle/>
          <a:p>
            <a:fld id="{1DC87F0A-EC19-45B4-9DBF-9726CB5DD99A}" type="slidenum">
              <a:rPr lang="en-US" smtClean="0"/>
              <a:t>9</a:t>
            </a:fld>
            <a:endParaRPr lang="en-US"/>
          </a:p>
        </p:txBody>
      </p:sp>
    </p:spTree>
    <p:extLst>
      <p:ext uri="{BB962C8B-B14F-4D97-AF65-F5344CB8AC3E}">
        <p14:creationId xmlns:p14="http://schemas.microsoft.com/office/powerpoint/2010/main" val="82317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Kayleigh</a:t>
            </a:r>
          </a:p>
          <a:p>
            <a:r>
              <a:rPr lang="en-US" dirty="0"/>
              <a:t>(Review HEDIS metrics qualifications)</a:t>
            </a:r>
          </a:p>
        </p:txBody>
      </p:sp>
      <p:sp>
        <p:nvSpPr>
          <p:cNvPr id="4" name="Slide Number Placeholder 3"/>
          <p:cNvSpPr>
            <a:spLocks noGrp="1"/>
          </p:cNvSpPr>
          <p:nvPr>
            <p:ph type="sldNum" sz="quarter" idx="5"/>
          </p:nvPr>
        </p:nvSpPr>
        <p:spPr/>
        <p:txBody>
          <a:bodyPr/>
          <a:lstStyle/>
          <a:p>
            <a:fld id="{1DC87F0A-EC19-45B4-9DBF-9726CB5DD99A}" type="slidenum">
              <a:rPr lang="en-US" smtClean="0"/>
              <a:t>11</a:t>
            </a:fld>
            <a:endParaRPr lang="en-US"/>
          </a:p>
        </p:txBody>
      </p:sp>
    </p:spTree>
    <p:extLst>
      <p:ext uri="{BB962C8B-B14F-4D97-AF65-F5344CB8AC3E}">
        <p14:creationId xmlns:p14="http://schemas.microsoft.com/office/powerpoint/2010/main" val="85717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EBDA3B-8DD4-4A9D-92C4-C779CA82EB2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401282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BDA3B-8DD4-4A9D-92C4-C779CA82EB2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344662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BDA3B-8DD4-4A9D-92C4-C779CA82EB2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297615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BDA3B-8DD4-4A9D-92C4-C779CA82EB2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372295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EBDA3B-8DD4-4A9D-92C4-C779CA82EB2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191895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EBDA3B-8DD4-4A9D-92C4-C779CA82EB2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79292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EBDA3B-8DD4-4A9D-92C4-C779CA82EB2F}"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74647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EBDA3B-8DD4-4A9D-92C4-C779CA82EB2F}"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128853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DA3B-8DD4-4A9D-92C4-C779CA82EB2F}"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282140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EBDA3B-8DD4-4A9D-92C4-C779CA82EB2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337478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EBDA3B-8DD4-4A9D-92C4-C779CA82EB2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55E6-7F95-414E-9C5F-0FB9DA39C4EB}" type="slidenum">
              <a:rPr lang="en-US" smtClean="0"/>
              <a:t>‹#›</a:t>
            </a:fld>
            <a:endParaRPr lang="en-US"/>
          </a:p>
        </p:txBody>
      </p:sp>
    </p:spTree>
    <p:extLst>
      <p:ext uri="{BB962C8B-B14F-4D97-AF65-F5344CB8AC3E}">
        <p14:creationId xmlns:p14="http://schemas.microsoft.com/office/powerpoint/2010/main" val="43758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BDA3B-8DD4-4A9D-92C4-C779CA82EB2F}"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055E6-7F95-414E-9C5F-0FB9DA39C4EB}" type="slidenum">
              <a:rPr lang="en-US" smtClean="0"/>
              <a:t>‹#›</a:t>
            </a:fld>
            <a:endParaRPr lang="en-US"/>
          </a:p>
        </p:txBody>
      </p:sp>
    </p:spTree>
    <p:extLst>
      <p:ext uri="{BB962C8B-B14F-4D97-AF65-F5344CB8AC3E}">
        <p14:creationId xmlns:p14="http://schemas.microsoft.com/office/powerpoint/2010/main" val="78633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www.hydrotech-group.com/blog/the-10-most-beautiful-water-dams-from-around-the-worl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thebluediamondgallery.com/wooden-tile/q/question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clipart.org/detail/233342/Cancer-Ribbon-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cubens2.tistory.com/3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C8A7B-0339-A59B-D10E-703D72992C91}"/>
              </a:ext>
            </a:extLst>
          </p:cNvPr>
          <p:cNvPicPr>
            <a:picLocks noChangeAspect="1"/>
          </p:cNvPicPr>
          <p:nvPr/>
        </p:nvPicPr>
        <p:blipFill rotWithShape="1">
          <a:blip r:embed="rId3">
            <a:alphaModFix amt="40000"/>
          </a:blip>
          <a:srcRect t="6287" b="1876"/>
          <a:stretch/>
        </p:blipFill>
        <p:spPr>
          <a:xfrm>
            <a:off x="-1" y="0"/>
            <a:ext cx="12192001" cy="6120143"/>
          </a:xfrm>
          <a:prstGeom prst="rect">
            <a:avLst/>
          </a:prstGeom>
        </p:spPr>
      </p:pic>
      <p:sp>
        <p:nvSpPr>
          <p:cNvPr id="2" name="Title 1">
            <a:extLst>
              <a:ext uri="{FF2B5EF4-FFF2-40B4-BE49-F238E27FC236}">
                <a16:creationId xmlns:a16="http://schemas.microsoft.com/office/drawing/2014/main" id="{547F9C98-BFF5-5B7B-130E-8099789CFF1F}"/>
              </a:ext>
            </a:extLst>
          </p:cNvPr>
          <p:cNvSpPr>
            <a:spLocks noGrp="1"/>
          </p:cNvSpPr>
          <p:nvPr>
            <p:ph type="title"/>
          </p:nvPr>
        </p:nvSpPr>
        <p:spPr/>
        <p:txBody>
          <a:bodyPr anchor="t">
            <a:normAutofit/>
          </a:bodyPr>
          <a:lstStyle/>
          <a:p>
            <a:r>
              <a:rPr lang="en-US" dirty="0"/>
              <a:t>Cervical Cancer Screening</a:t>
            </a:r>
          </a:p>
        </p:txBody>
      </p:sp>
      <p:sp>
        <p:nvSpPr>
          <p:cNvPr id="3" name="Subtitle 2">
            <a:extLst>
              <a:ext uri="{FF2B5EF4-FFF2-40B4-BE49-F238E27FC236}">
                <a16:creationId xmlns:a16="http://schemas.microsoft.com/office/drawing/2014/main" id="{990C9376-760A-DA35-845A-A791171B3AC4}"/>
              </a:ext>
            </a:extLst>
          </p:cNvPr>
          <p:cNvSpPr>
            <a:spLocks noGrp="1"/>
          </p:cNvSpPr>
          <p:nvPr>
            <p:ph type="body" idx="1"/>
          </p:nvPr>
        </p:nvSpPr>
        <p:spPr>
          <a:xfrm>
            <a:off x="959667" y="5544072"/>
            <a:ext cx="5140156" cy="654908"/>
          </a:xfrm>
        </p:spPr>
        <p:txBody>
          <a:bodyPr anchor="b">
            <a:noAutofit/>
          </a:bodyPr>
          <a:lstStyle/>
          <a:p>
            <a:r>
              <a:rPr lang="en-US" dirty="0"/>
              <a:t>Angie Barber, MHA, BSN, RN-BC, CPHQ</a:t>
            </a:r>
          </a:p>
          <a:p>
            <a:r>
              <a:rPr lang="en-US" dirty="0"/>
              <a:t>Kayleigh Allen, CSW</a:t>
            </a:r>
          </a:p>
        </p:txBody>
      </p:sp>
      <p:pic>
        <p:nvPicPr>
          <p:cNvPr id="6" name="Picture 5" descr="A blue and black logo">
            <a:extLst>
              <a:ext uri="{FF2B5EF4-FFF2-40B4-BE49-F238E27FC236}">
                <a16:creationId xmlns:a16="http://schemas.microsoft.com/office/drawing/2014/main" id="{5ABB2BF8-A1F6-6782-8485-13A442BA2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419" y="231968"/>
            <a:ext cx="3496474" cy="1458720"/>
          </a:xfrm>
          <a:prstGeom prst="rect">
            <a:avLst/>
          </a:prstGeom>
        </p:spPr>
      </p:pic>
    </p:spTree>
    <p:extLst>
      <p:ext uri="{BB962C8B-B14F-4D97-AF65-F5344CB8AC3E}">
        <p14:creationId xmlns:p14="http://schemas.microsoft.com/office/powerpoint/2010/main" val="373658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8E26445E-A9CD-A95D-D64B-BA64F4A56833}"/>
              </a:ext>
            </a:extLst>
          </p:cNvPr>
          <p:cNvPicPr>
            <a:picLocks noChangeAspect="1"/>
          </p:cNvPicPr>
          <p:nvPr/>
        </p:nvPicPr>
        <p:blipFill rotWithShape="1">
          <a:blip r:embed="rId2"/>
          <a:srcRect t="5516" b="10215"/>
          <a:stretch/>
        </p:blipFill>
        <p:spPr>
          <a:xfrm>
            <a:off x="1" y="0"/>
            <a:ext cx="12192000" cy="6183517"/>
          </a:xfrm>
          <a:prstGeom prst="rect">
            <a:avLst/>
          </a:prstGeom>
        </p:spPr>
      </p:pic>
      <p:sp>
        <p:nvSpPr>
          <p:cNvPr id="2" name="Title 1">
            <a:extLst>
              <a:ext uri="{FF2B5EF4-FFF2-40B4-BE49-F238E27FC236}">
                <a16:creationId xmlns:a16="http://schemas.microsoft.com/office/drawing/2014/main" id="{6B273BF1-3380-EF09-AF8D-2B4677052FB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Define</a:t>
            </a:r>
          </a:p>
        </p:txBody>
      </p:sp>
    </p:spTree>
    <p:extLst>
      <p:ext uri="{BB962C8B-B14F-4D97-AF65-F5344CB8AC3E}">
        <p14:creationId xmlns:p14="http://schemas.microsoft.com/office/powerpoint/2010/main" val="176003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1933-9E31-2EE4-5188-994826ACC0CA}"/>
              </a:ext>
            </a:extLst>
          </p:cNvPr>
          <p:cNvSpPr>
            <a:spLocks noGrp="1"/>
          </p:cNvSpPr>
          <p:nvPr>
            <p:ph type="title"/>
          </p:nvPr>
        </p:nvSpPr>
        <p:spPr>
          <a:xfrm>
            <a:off x="517869" y="657370"/>
            <a:ext cx="4829383" cy="5524770"/>
          </a:xfrm>
        </p:spPr>
        <p:txBody>
          <a:bodyPr>
            <a:normAutofit/>
          </a:bodyPr>
          <a:lstStyle/>
          <a:p>
            <a:r>
              <a:rPr lang="en-US" b="0" i="0" dirty="0">
                <a:solidFill>
                  <a:srgbClr val="0D1941"/>
                </a:solidFill>
                <a:effectLst/>
                <a:latin typeface="Cooper Hewitt"/>
              </a:rPr>
              <a:t>Healthcare Effectiveness Data and Information Set (HEDIS) Measure</a:t>
            </a:r>
            <a:endParaRPr lang="en-US" dirty="0"/>
          </a:p>
        </p:txBody>
      </p:sp>
      <p:graphicFrame>
        <p:nvGraphicFramePr>
          <p:cNvPr id="5" name="Content Placeholder 2">
            <a:extLst>
              <a:ext uri="{FF2B5EF4-FFF2-40B4-BE49-F238E27FC236}">
                <a16:creationId xmlns:a16="http://schemas.microsoft.com/office/drawing/2014/main" id="{AD70CD9A-8D7E-0735-989A-6B9ABF19551A}"/>
              </a:ext>
            </a:extLst>
          </p:cNvPr>
          <p:cNvGraphicFramePr>
            <a:graphicFrameLocks noGrp="1"/>
          </p:cNvGraphicFramePr>
          <p:nvPr>
            <p:ph idx="1"/>
          </p:nvPr>
        </p:nvGraphicFramePr>
        <p:xfrm>
          <a:off x="5534952" y="969962"/>
          <a:ext cx="6149048" cy="537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50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A13F-A3BD-F34B-225F-EAA1D4039C36}"/>
              </a:ext>
            </a:extLst>
          </p:cNvPr>
          <p:cNvSpPr>
            <a:spLocks noGrp="1"/>
          </p:cNvSpPr>
          <p:nvPr>
            <p:ph type="title"/>
          </p:nvPr>
        </p:nvSpPr>
        <p:spPr>
          <a:xfrm>
            <a:off x="526923" y="417093"/>
            <a:ext cx="5021183" cy="1192137"/>
          </a:xfrm>
        </p:spPr>
        <p:txBody>
          <a:bodyPr vert="horz" lIns="91440" tIns="45720" rIns="91440" bIns="45720" rtlCol="0" anchor="t">
            <a:normAutofit/>
          </a:bodyPr>
          <a:lstStyle/>
          <a:p>
            <a:pPr>
              <a:lnSpc>
                <a:spcPct val="90000"/>
              </a:lnSpc>
            </a:pPr>
            <a:r>
              <a:rPr lang="en-US" dirty="0">
                <a:solidFill>
                  <a:schemeClr val="tx2"/>
                </a:solidFill>
              </a:rPr>
              <a:t>Team members</a:t>
            </a:r>
          </a:p>
        </p:txBody>
      </p:sp>
      <p:graphicFrame>
        <p:nvGraphicFramePr>
          <p:cNvPr id="4" name="Content Placeholder 3">
            <a:extLst>
              <a:ext uri="{FF2B5EF4-FFF2-40B4-BE49-F238E27FC236}">
                <a16:creationId xmlns:a16="http://schemas.microsoft.com/office/drawing/2014/main" id="{01FD39B7-E32E-4DE7-FCEB-F762F7D159C1}"/>
              </a:ext>
            </a:extLst>
          </p:cNvPr>
          <p:cNvGraphicFramePr>
            <a:graphicFrameLocks noGrp="1"/>
          </p:cNvGraphicFramePr>
          <p:nvPr>
            <p:ph idx="1"/>
            <p:extLst>
              <p:ext uri="{D42A27DB-BD31-4B8C-83A1-F6EECF244321}">
                <p14:modId xmlns:p14="http://schemas.microsoft.com/office/powerpoint/2010/main" val="2296921149"/>
              </p:ext>
            </p:extLst>
          </p:nvPr>
        </p:nvGraphicFramePr>
        <p:xfrm>
          <a:off x="1461906" y="1160758"/>
          <a:ext cx="8353243" cy="4399552"/>
        </p:xfrm>
        <a:graphic>
          <a:graphicData uri="http://schemas.openxmlformats.org/drawingml/2006/table">
            <a:tbl>
              <a:tblPr firstRow="1" firstCol="1" bandRow="1">
                <a:solidFill>
                  <a:schemeClr val="bg1">
                    <a:lumMod val="95000"/>
                  </a:schemeClr>
                </a:solidFill>
              </a:tblPr>
              <a:tblGrid>
                <a:gridCol w="4786054">
                  <a:extLst>
                    <a:ext uri="{9D8B030D-6E8A-4147-A177-3AD203B41FA5}">
                      <a16:colId xmlns:a16="http://schemas.microsoft.com/office/drawing/2014/main" val="3223790326"/>
                    </a:ext>
                  </a:extLst>
                </a:gridCol>
                <a:gridCol w="3567189">
                  <a:extLst>
                    <a:ext uri="{9D8B030D-6E8A-4147-A177-3AD203B41FA5}">
                      <a16:colId xmlns:a16="http://schemas.microsoft.com/office/drawing/2014/main" val="4147067959"/>
                    </a:ext>
                  </a:extLst>
                </a:gridCol>
              </a:tblGrid>
              <a:tr h="435086">
                <a:tc>
                  <a:txBody>
                    <a:bodyPr/>
                    <a:lstStyle/>
                    <a:p>
                      <a:pPr marL="0" marR="0" algn="ctr" fontAlgn="t">
                        <a:lnSpc>
                          <a:spcPct val="115000"/>
                        </a:lnSpc>
                        <a:spcBef>
                          <a:spcPts val="300"/>
                        </a:spcBef>
                        <a:spcAft>
                          <a:spcPts val="1000"/>
                        </a:spcAft>
                        <a:tabLst>
                          <a:tab pos="457200" algn="l"/>
                          <a:tab pos="5029200" algn="l"/>
                        </a:tabLst>
                      </a:pPr>
                      <a:r>
                        <a:rPr lang="en-US" sz="1300" b="0" i="0" u="none" strike="noStrike" cap="none" spc="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Name</a:t>
                      </a:r>
                      <a:endParaRPr lang="en-US" sz="1300" b="0" i="0" u="none" strike="noStrike" cap="none" spc="0" dirty="0">
                        <a:solidFill>
                          <a:schemeClr val="bg1"/>
                        </a:solidFill>
                        <a:effectLst/>
                        <a:latin typeface="Arial" panose="020B0604020202020204" pitchFamily="34" charset="0"/>
                      </a:endParaRPr>
                    </a:p>
                  </a:txBody>
                  <a:tcPr marL="96508" marR="96508" marT="76014"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fontAlgn="t">
                        <a:lnSpc>
                          <a:spcPct val="115000"/>
                        </a:lnSpc>
                        <a:spcBef>
                          <a:spcPts val="300"/>
                        </a:spcBef>
                        <a:spcAft>
                          <a:spcPts val="1000"/>
                        </a:spcAft>
                        <a:tabLst>
                          <a:tab pos="457200" algn="l"/>
                          <a:tab pos="5029200" algn="l"/>
                        </a:tabLst>
                      </a:pPr>
                      <a:r>
                        <a:rPr lang="en-US" sz="1300" b="0" i="0" u="none" strike="noStrike" cap="none" spc="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Role</a:t>
                      </a:r>
                      <a:endParaRPr lang="en-US" sz="1300" b="0" i="0" u="none" strike="noStrike" cap="none" spc="0">
                        <a:solidFill>
                          <a:schemeClr val="bg1"/>
                        </a:solidFill>
                        <a:effectLst/>
                        <a:latin typeface="Arial" panose="020B0604020202020204" pitchFamily="34" charset="0"/>
                      </a:endParaRPr>
                    </a:p>
                  </a:txBody>
                  <a:tcPr marL="96508" marR="96508" marT="7601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453086609"/>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Kayleigh Allen-Social Worker/Quality Population Health Manager</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Core Team Member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680507075"/>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Angie Barber-Director of Quality</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PI Project co-leader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64782559"/>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Lisa Cerveny-Executive Assistant of Nursing Services</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PI Project co-leader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796359715"/>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Jessica Cullison-Director of Clinic Practice</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Process Owner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29567206"/>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Dr. Dayton, DO-Family Internal Medicine</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Provider Champion</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493286584"/>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Erin Dorn, PA-Family Internal Medicine</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Provider Champion</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86383959"/>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Makayla Koch-Women’s and Children’s Clinic Nurse Supervisor</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Core Team Member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36407761"/>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Britney Kotas-Family Internal Medicine Case Manager</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Core Team Member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227866704"/>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Kelsey Rengstorf-Family Internal Medicine Supervisor</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Core Team Member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317661655"/>
                  </a:ext>
                </a:extLst>
              </a:tr>
              <a:tr h="360406">
                <a:tc>
                  <a:txBody>
                    <a:bodyPr/>
                    <a:lstStyle/>
                    <a:p>
                      <a:pPr marL="0" marR="0" algn="l" fontAlgn="t">
                        <a:lnSpc>
                          <a:spcPct val="115000"/>
                        </a:lnSpc>
                        <a:spcBef>
                          <a:spcPts val="300"/>
                        </a:spcBef>
                        <a:spcAft>
                          <a:spcPts val="1000"/>
                        </a:spcAft>
                        <a:tabLst>
                          <a:tab pos="457200" algn="l"/>
                          <a:tab pos="5029200" algn="l"/>
                        </a:tabLst>
                      </a:pPr>
                      <a:r>
                        <a:rPr lang="en-US" sz="1000" b="1" i="0" u="none" strike="noStrike" cap="none" spc="0" dirty="0">
                          <a:solidFill>
                            <a:schemeClr val="tx1"/>
                          </a:solidFill>
                          <a:effectLst/>
                          <a:latin typeface="Arial" panose="020B0604020202020204" pitchFamily="34" charset="0"/>
                          <a:cs typeface="Times New Roman" panose="02020603050405020304" pitchFamily="18" charset="0"/>
                        </a:rPr>
                        <a:t>Lindsey Zimmerman-Women’s and Children’s Case Manager</a:t>
                      </a:r>
                      <a:endParaRPr lang="en-US" sz="1000" b="1"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a:solidFill>
                            <a:schemeClr val="tx1"/>
                          </a:solidFill>
                          <a:effectLst/>
                          <a:latin typeface="Helvetica" panose="020B0604020202020204" pitchFamily="34" charset="0"/>
                          <a:cs typeface="Times New Roman" panose="02020603050405020304" pitchFamily="18" charset="0"/>
                        </a:rPr>
                        <a:t>Core Team Member</a:t>
                      </a:r>
                      <a:endParaRPr lang="en-US" sz="1000" b="0" i="0" u="none" strike="noStrike" cap="none" spc="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609749007"/>
                  </a:ext>
                </a:extLst>
              </a:tr>
              <a:tr h="360406">
                <a:tc>
                  <a:txBody>
                    <a:bodyPr/>
                    <a:lstStyle/>
                    <a:p>
                      <a:pPr marL="0" marR="0" algn="l" defTabSz="914400" rtl="0" eaLnBrk="1" fontAlgn="t" latinLnBrk="0" hangingPunct="1">
                        <a:lnSpc>
                          <a:spcPct val="115000"/>
                        </a:lnSpc>
                        <a:spcBef>
                          <a:spcPts val="300"/>
                        </a:spcBef>
                        <a:spcAft>
                          <a:spcPts val="1000"/>
                        </a:spcAft>
                        <a:tabLst>
                          <a:tab pos="457200" algn="l"/>
                          <a:tab pos="5029200" algn="l"/>
                        </a:tabLst>
                      </a:pPr>
                      <a:r>
                        <a:rPr lang="en-US" sz="1000" b="1" i="0" u="none" strike="noStrike" kern="1200" cap="none" spc="0" dirty="0">
                          <a:solidFill>
                            <a:schemeClr val="tx1"/>
                          </a:solidFill>
                          <a:effectLst/>
                          <a:latin typeface="Arial" panose="020B0604020202020204" pitchFamily="34" charset="0"/>
                          <a:cs typeface="Times New Roman" panose="02020603050405020304" pitchFamily="18" charset="0"/>
                        </a:rPr>
                        <a:t>Eric Trusty Senior Executive of Clinics</a:t>
                      </a: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l" fontAlgn="t">
                        <a:lnSpc>
                          <a:spcPct val="115000"/>
                        </a:lnSpc>
                        <a:spcBef>
                          <a:spcPts val="300"/>
                        </a:spcBef>
                        <a:spcAft>
                          <a:spcPts val="1000"/>
                        </a:spcAft>
                        <a:tabLst>
                          <a:tab pos="457200" algn="l"/>
                          <a:tab pos="5029200" algn="l"/>
                        </a:tabLst>
                      </a:pPr>
                      <a:r>
                        <a:rPr lang="en-US" sz="1000" b="0" i="0" u="none" strike="noStrike" cap="none" spc="0" dirty="0">
                          <a:solidFill>
                            <a:schemeClr val="tx1"/>
                          </a:solidFill>
                          <a:effectLst/>
                          <a:latin typeface="Arial" panose="020B0604020202020204" pitchFamily="34" charset="0"/>
                          <a:cs typeface="Times New Roman" panose="02020603050405020304" pitchFamily="18" charset="0"/>
                        </a:rPr>
                        <a:t>Executive Sponsor</a:t>
                      </a:r>
                      <a:endParaRPr lang="en-US" sz="1000" b="0" i="0" u="none" strike="noStrike" cap="none" spc="0" dirty="0">
                        <a:solidFill>
                          <a:schemeClr val="tx1"/>
                        </a:solidFill>
                        <a:effectLst/>
                        <a:latin typeface="Arial" panose="020B0604020202020204" pitchFamily="34" charset="0"/>
                      </a:endParaRPr>
                    </a:p>
                  </a:txBody>
                  <a:tcPr marL="96508" marR="96508" marT="7601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203295555"/>
                  </a:ext>
                </a:extLst>
              </a:tr>
            </a:tbl>
          </a:graphicData>
        </a:graphic>
      </p:graphicFrame>
    </p:spTree>
    <p:extLst>
      <p:ext uri="{BB962C8B-B14F-4D97-AF65-F5344CB8AC3E}">
        <p14:creationId xmlns:p14="http://schemas.microsoft.com/office/powerpoint/2010/main" val="71342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background with a tape measure">
            <a:extLst>
              <a:ext uri="{FF2B5EF4-FFF2-40B4-BE49-F238E27FC236}">
                <a16:creationId xmlns:a16="http://schemas.microsoft.com/office/drawing/2014/main" id="{1B7B8319-EF17-8735-EECF-59003CCAB7E9}"/>
              </a:ext>
            </a:extLst>
          </p:cNvPr>
          <p:cNvPicPr>
            <a:picLocks noChangeAspect="1"/>
          </p:cNvPicPr>
          <p:nvPr/>
        </p:nvPicPr>
        <p:blipFill rotWithShape="1">
          <a:blip r:embed="rId3"/>
          <a:srcRect t="2952" r="-1" b="12757"/>
          <a:stretch/>
        </p:blipFill>
        <p:spPr>
          <a:xfrm>
            <a:off x="20" y="9"/>
            <a:ext cx="12188930" cy="6156347"/>
          </a:xfrm>
          <a:prstGeom prst="rect">
            <a:avLst/>
          </a:prstGeom>
        </p:spPr>
      </p:pic>
      <p:sp>
        <p:nvSpPr>
          <p:cNvPr id="2" name="Title 1">
            <a:extLst>
              <a:ext uri="{FF2B5EF4-FFF2-40B4-BE49-F238E27FC236}">
                <a16:creationId xmlns:a16="http://schemas.microsoft.com/office/drawing/2014/main" id="{307433CA-F9AC-1637-A382-9ADD95E7A6E0}"/>
              </a:ext>
            </a:extLst>
          </p:cNvPr>
          <p:cNvSpPr>
            <a:spLocks noGrp="1"/>
          </p:cNvSpPr>
          <p:nvPr>
            <p:ph type="title" idx="4294967295"/>
          </p:nvPr>
        </p:nvSpPr>
        <p:spPr>
          <a:xfrm>
            <a:off x="0" y="977900"/>
            <a:ext cx="5021263" cy="2335213"/>
          </a:xfrm>
        </p:spPr>
        <p:txBody>
          <a:bodyPr vert="horz" lIns="91440" tIns="45720" rIns="91440" bIns="45720" rtlCol="0" anchor="t">
            <a:normAutofit/>
          </a:bodyPr>
          <a:lstStyle/>
          <a:p>
            <a:r>
              <a:rPr lang="en-US">
                <a:solidFill>
                  <a:srgbClr val="FFFFFF"/>
                </a:solidFill>
              </a:rPr>
              <a:t>Measure</a:t>
            </a:r>
          </a:p>
        </p:txBody>
      </p:sp>
    </p:spTree>
    <p:extLst>
      <p:ext uri="{BB962C8B-B14F-4D97-AF65-F5344CB8AC3E}">
        <p14:creationId xmlns:p14="http://schemas.microsoft.com/office/powerpoint/2010/main" val="5068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4B6A-493D-2BCE-040C-11198BEB2919}"/>
              </a:ext>
            </a:extLst>
          </p:cNvPr>
          <p:cNvSpPr>
            <a:spLocks noGrp="1"/>
          </p:cNvSpPr>
          <p:nvPr>
            <p:ph type="title"/>
          </p:nvPr>
        </p:nvSpPr>
        <p:spPr>
          <a:xfrm>
            <a:off x="521208" y="976160"/>
            <a:ext cx="11155680" cy="1636411"/>
          </a:xfrm>
        </p:spPr>
        <p:txBody>
          <a:bodyPr>
            <a:normAutofit/>
          </a:bodyPr>
          <a:lstStyle/>
          <a:p>
            <a:r>
              <a:rPr lang="en-US" dirty="0"/>
              <a:t>Provider Champions</a:t>
            </a:r>
          </a:p>
        </p:txBody>
      </p:sp>
      <p:sp>
        <p:nvSpPr>
          <p:cNvPr id="5" name="Star: 7 Points 4">
            <a:extLst>
              <a:ext uri="{FF2B5EF4-FFF2-40B4-BE49-F238E27FC236}">
                <a16:creationId xmlns:a16="http://schemas.microsoft.com/office/drawing/2014/main" id="{95419DC5-C316-EEE5-DE05-BF623073BCDC}"/>
              </a:ext>
            </a:extLst>
          </p:cNvPr>
          <p:cNvSpPr/>
          <p:nvPr/>
        </p:nvSpPr>
        <p:spPr>
          <a:xfrm>
            <a:off x="8519311" y="822094"/>
            <a:ext cx="1463095" cy="1260871"/>
          </a:xfrm>
          <a:prstGeom prst="star7">
            <a:avLst/>
          </a:prstGeom>
          <a:solidFill>
            <a:srgbClr val="FFC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517093">
              <a:spcAft>
                <a:spcPts val="390"/>
              </a:spcAft>
            </a:pPr>
            <a:r>
              <a:rPr lang="en-US" sz="1583" b="1" kern="1200" dirty="0">
                <a:solidFill>
                  <a:schemeClr val="tx1"/>
                </a:solidFill>
                <a:latin typeface="+mn-lt"/>
                <a:ea typeface="+mn-ea"/>
                <a:cs typeface="+mn-cs"/>
              </a:rPr>
              <a:t>Goal 77%</a:t>
            </a:r>
            <a:endParaRPr lang="en-US" sz="2800" b="1" dirty="0">
              <a:solidFill>
                <a:schemeClr val="tx1"/>
              </a:solidFill>
            </a:endParaRPr>
          </a:p>
        </p:txBody>
      </p:sp>
      <p:pic>
        <p:nvPicPr>
          <p:cNvPr id="6" name="Picture 5">
            <a:extLst>
              <a:ext uri="{FF2B5EF4-FFF2-40B4-BE49-F238E27FC236}">
                <a16:creationId xmlns:a16="http://schemas.microsoft.com/office/drawing/2014/main" id="{CFE0EF73-69C8-D919-248D-278EA5230AC9}"/>
              </a:ext>
            </a:extLst>
          </p:cNvPr>
          <p:cNvPicPr>
            <a:picLocks noChangeAspect="1"/>
          </p:cNvPicPr>
          <p:nvPr/>
        </p:nvPicPr>
        <p:blipFill>
          <a:blip r:embed="rId3"/>
          <a:stretch>
            <a:fillRect/>
          </a:stretch>
        </p:blipFill>
        <p:spPr>
          <a:xfrm>
            <a:off x="1351766" y="2454954"/>
            <a:ext cx="9342857" cy="3580952"/>
          </a:xfrm>
          <a:prstGeom prst="rect">
            <a:avLst/>
          </a:prstGeom>
        </p:spPr>
      </p:pic>
    </p:spTree>
    <p:extLst>
      <p:ext uri="{BB962C8B-B14F-4D97-AF65-F5344CB8AC3E}">
        <p14:creationId xmlns:p14="http://schemas.microsoft.com/office/powerpoint/2010/main" val="293066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F390CE73-A85A-E9D2-F928-A7333AEC9E97}"/>
              </a:ext>
            </a:extLst>
          </p:cNvPr>
          <p:cNvPicPr>
            <a:picLocks noChangeAspect="1"/>
          </p:cNvPicPr>
          <p:nvPr/>
        </p:nvPicPr>
        <p:blipFill rotWithShape="1">
          <a:blip r:embed="rId3"/>
          <a:srcRect t="7855" r="-1" b="7854"/>
          <a:stretch/>
        </p:blipFill>
        <p:spPr>
          <a:xfrm>
            <a:off x="20" y="10"/>
            <a:ext cx="12188932" cy="6160645"/>
          </a:xfrm>
          <a:prstGeom prst="rect">
            <a:avLst/>
          </a:prstGeom>
        </p:spPr>
      </p:pic>
      <p:sp>
        <p:nvSpPr>
          <p:cNvPr id="2" name="Title 1">
            <a:extLst>
              <a:ext uri="{FF2B5EF4-FFF2-40B4-BE49-F238E27FC236}">
                <a16:creationId xmlns:a16="http://schemas.microsoft.com/office/drawing/2014/main" id="{2F74D705-8BBB-ABD9-74CC-A546D8FCA35B}"/>
              </a:ext>
            </a:extLst>
          </p:cNvPr>
          <p:cNvSpPr>
            <a:spLocks noGrp="1"/>
          </p:cNvSpPr>
          <p:nvPr>
            <p:ph type="title"/>
          </p:nvPr>
        </p:nvSpPr>
        <p:spPr>
          <a:xfrm>
            <a:off x="517870" y="978408"/>
            <a:ext cx="8686796" cy="2334247"/>
          </a:xfrm>
        </p:spPr>
        <p:txBody>
          <a:bodyPr vert="horz" lIns="91440" tIns="45720" rIns="91440" bIns="45720" rtlCol="0" anchor="t">
            <a:normAutofit/>
          </a:bodyPr>
          <a:lstStyle/>
          <a:p>
            <a:r>
              <a:rPr lang="en-US" dirty="0"/>
              <a:t>Analyze</a:t>
            </a:r>
          </a:p>
        </p:txBody>
      </p:sp>
    </p:spTree>
    <p:extLst>
      <p:ext uri="{BB962C8B-B14F-4D97-AF65-F5344CB8AC3E}">
        <p14:creationId xmlns:p14="http://schemas.microsoft.com/office/powerpoint/2010/main" val="187991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87D7-F7FB-ACF0-F902-26DDF30ADF99}"/>
              </a:ext>
            </a:extLst>
          </p:cNvPr>
          <p:cNvSpPr>
            <a:spLocks noGrp="1"/>
          </p:cNvSpPr>
          <p:nvPr>
            <p:ph type="title"/>
          </p:nvPr>
        </p:nvSpPr>
        <p:spPr/>
        <p:txBody>
          <a:bodyPr/>
          <a:lstStyle/>
          <a:p>
            <a:r>
              <a:rPr lang="en-US" dirty="0"/>
              <a:t>Prioritized Actions</a:t>
            </a:r>
          </a:p>
        </p:txBody>
      </p:sp>
      <p:sp>
        <p:nvSpPr>
          <p:cNvPr id="3" name="Content Placeholder 2">
            <a:extLst>
              <a:ext uri="{FF2B5EF4-FFF2-40B4-BE49-F238E27FC236}">
                <a16:creationId xmlns:a16="http://schemas.microsoft.com/office/drawing/2014/main" id="{867C03EB-2925-CEA7-FBBD-B71025411400}"/>
              </a:ext>
            </a:extLst>
          </p:cNvPr>
          <p:cNvSpPr>
            <a:spLocks noGrp="1"/>
          </p:cNvSpPr>
          <p:nvPr>
            <p:ph idx="1"/>
          </p:nvPr>
        </p:nvSpPr>
        <p:spPr>
          <a:xfrm>
            <a:off x="5305330" y="365125"/>
            <a:ext cx="5689789" cy="5982604"/>
          </a:xfrm>
        </p:spPr>
        <p:txBody>
          <a:bodyPr>
            <a:normAutofit fontScale="70000" lnSpcReduction="20000"/>
          </a:bodyPr>
          <a:lstStyle/>
          <a:p>
            <a:pPr marL="0" indent="0">
              <a:buNone/>
            </a:pPr>
            <a:r>
              <a:rPr lang="en-US" dirty="0"/>
              <a:t>Higher Priority</a:t>
            </a:r>
          </a:p>
          <a:p>
            <a:pPr>
              <a:buFont typeface="Wingdings" panose="05000000000000000000" pitchFamily="2" charset="2"/>
              <a:buChar char="Ø"/>
            </a:pPr>
            <a:r>
              <a:rPr lang="en-US" dirty="0"/>
              <a:t>Provider education including Health Maintenance and proper diagnosis coding</a:t>
            </a:r>
          </a:p>
          <a:p>
            <a:pPr>
              <a:buFont typeface="Wingdings" panose="05000000000000000000" pitchFamily="2" charset="2"/>
              <a:buChar char="Ø"/>
            </a:pPr>
            <a:r>
              <a:rPr lang="en-US" dirty="0"/>
              <a:t>Nurse and HIM abstraction education</a:t>
            </a:r>
          </a:p>
          <a:p>
            <a:pPr>
              <a:buFont typeface="Wingdings" panose="05000000000000000000" pitchFamily="2" charset="2"/>
              <a:buChar char="Ø"/>
            </a:pPr>
            <a:r>
              <a:rPr lang="en-US" dirty="0"/>
              <a:t>HIM completing outreach for external GYN visits </a:t>
            </a:r>
          </a:p>
          <a:p>
            <a:pPr>
              <a:buFont typeface="Wingdings" panose="05000000000000000000" pitchFamily="2" charset="2"/>
              <a:buChar char="Ø"/>
            </a:pPr>
            <a:r>
              <a:rPr lang="en-US" dirty="0"/>
              <a:t>Updating Care Teams (Clinic names instead of providers) at visits annually with ambulatory profile </a:t>
            </a:r>
          </a:p>
          <a:p>
            <a:pPr>
              <a:buFont typeface="Wingdings" panose="05000000000000000000" pitchFamily="2" charset="2"/>
              <a:buChar char="Ø"/>
            </a:pPr>
            <a:r>
              <a:rPr lang="en-US" dirty="0"/>
              <a:t>Standard workflows for all Family and Internal Medicine clinics</a:t>
            </a:r>
          </a:p>
          <a:p>
            <a:pPr>
              <a:buFont typeface="Wingdings" panose="05000000000000000000" pitchFamily="2" charset="2"/>
              <a:buChar char="Ø"/>
            </a:pPr>
            <a:r>
              <a:rPr lang="en-US" dirty="0"/>
              <a:t>Additional CCS outreach via portal and physically mailing outreach letters with a detailed CCS insert</a:t>
            </a:r>
          </a:p>
          <a:p>
            <a:pPr>
              <a:buFont typeface="Wingdings" panose="05000000000000000000" pitchFamily="2" charset="2"/>
              <a:buChar char="Ø"/>
            </a:pPr>
            <a:r>
              <a:rPr lang="en-US" dirty="0"/>
              <a:t>Providers willing to help with Pap screens</a:t>
            </a:r>
          </a:p>
          <a:p>
            <a:pPr marL="0" indent="0">
              <a:buNone/>
            </a:pPr>
            <a:endParaRPr lang="en-US" dirty="0"/>
          </a:p>
          <a:p>
            <a:pPr marL="0" indent="0">
              <a:buNone/>
            </a:pPr>
            <a:r>
              <a:rPr lang="en-US" dirty="0"/>
              <a:t>Lower priority</a:t>
            </a:r>
          </a:p>
          <a:p>
            <a:r>
              <a:rPr lang="en-US" dirty="0"/>
              <a:t>Annual Women’s Health Fair/Incentives for scheduling appointment</a:t>
            </a:r>
          </a:p>
          <a:p>
            <a:r>
              <a:rPr lang="en-US" dirty="0"/>
              <a:t>Focus on 20–30-year-olds or possibly 20–40-year-olds to get them scheduled for their pap</a:t>
            </a:r>
          </a:p>
          <a:p>
            <a:pPr marL="0" indent="0">
              <a:buNone/>
            </a:pPr>
            <a:endParaRPr lang="en-US" dirty="0"/>
          </a:p>
        </p:txBody>
      </p:sp>
    </p:spTree>
    <p:extLst>
      <p:ext uri="{BB962C8B-B14F-4D97-AF65-F5344CB8AC3E}">
        <p14:creationId xmlns:p14="http://schemas.microsoft.com/office/powerpoint/2010/main" val="377650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E235-B6ED-0EA7-A7E4-2F1D70E210FA}"/>
              </a:ext>
            </a:extLst>
          </p:cNvPr>
          <p:cNvSpPr>
            <a:spLocks noGrp="1"/>
          </p:cNvSpPr>
          <p:nvPr>
            <p:ph type="title"/>
          </p:nvPr>
        </p:nvSpPr>
        <p:spPr>
          <a:xfrm>
            <a:off x="1524000" y="4914855"/>
            <a:ext cx="9144000" cy="786703"/>
          </a:xfrm>
        </p:spPr>
        <p:txBody>
          <a:bodyPr vert="horz" lIns="91440" tIns="45720" rIns="91440" bIns="45720" rtlCol="0" anchor="b">
            <a:noAutofit/>
          </a:bodyPr>
          <a:lstStyle/>
          <a:p>
            <a:pPr algn="ctr"/>
            <a:r>
              <a:rPr lang="en-US" sz="6600" dirty="0"/>
              <a:t>Improve</a:t>
            </a:r>
          </a:p>
        </p:txBody>
      </p:sp>
      <p:pic>
        <p:nvPicPr>
          <p:cNvPr id="5" name="Picture 4" descr="Triangle pillars 3D art">
            <a:extLst>
              <a:ext uri="{FF2B5EF4-FFF2-40B4-BE49-F238E27FC236}">
                <a16:creationId xmlns:a16="http://schemas.microsoft.com/office/drawing/2014/main" id="{A508FF9F-D8F3-4EB4-13BE-35EA64E407D2}"/>
              </a:ext>
            </a:extLst>
          </p:cNvPr>
          <p:cNvPicPr>
            <a:picLocks noChangeAspect="1"/>
          </p:cNvPicPr>
          <p:nvPr/>
        </p:nvPicPr>
        <p:blipFill rotWithShape="1">
          <a:blip r:embed="rId3"/>
          <a:srcRect t="33760" b="8123"/>
          <a:stretch/>
        </p:blipFill>
        <p:spPr>
          <a:xfrm>
            <a:off x="20" y="10"/>
            <a:ext cx="12191980" cy="4605671"/>
          </a:xfrm>
          <a:prstGeom prst="rect">
            <a:avLst/>
          </a:prstGeom>
        </p:spPr>
      </p:pic>
    </p:spTree>
    <p:extLst>
      <p:ext uri="{BB962C8B-B14F-4D97-AF65-F5344CB8AC3E}">
        <p14:creationId xmlns:p14="http://schemas.microsoft.com/office/powerpoint/2010/main" val="129566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4A899378-421F-AA24-D06A-7F0F0F7562C3}"/>
              </a:ext>
            </a:extLst>
          </p:cNvPr>
          <p:cNvPicPr>
            <a:picLocks noChangeAspect="1"/>
          </p:cNvPicPr>
          <p:nvPr/>
        </p:nvPicPr>
        <p:blipFill rotWithShape="1">
          <a:blip r:embed="rId3"/>
          <a:srcRect l="1"/>
          <a:stretch/>
        </p:blipFill>
        <p:spPr>
          <a:xfrm>
            <a:off x="20" y="-22"/>
            <a:ext cx="12191977" cy="6858022"/>
          </a:xfrm>
          <a:prstGeom prst="rect">
            <a:avLst/>
          </a:prstGeom>
        </p:spPr>
      </p:pic>
      <p:sp>
        <p:nvSpPr>
          <p:cNvPr id="19" name="Rectangle 1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828F8-CDCB-1300-C098-F12DE0153026}"/>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a:t>Defined Workflows</a:t>
            </a:r>
          </a:p>
        </p:txBody>
      </p:sp>
      <p:sp>
        <p:nvSpPr>
          <p:cNvPr id="20" name="Rectangle 1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91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969C-7E7B-1524-14AE-874262544EA6}"/>
              </a:ext>
            </a:extLst>
          </p:cNvPr>
          <p:cNvSpPr>
            <a:spLocks noGrp="1"/>
          </p:cNvSpPr>
          <p:nvPr>
            <p:ph type="title"/>
          </p:nvPr>
        </p:nvSpPr>
        <p:spPr>
          <a:xfrm>
            <a:off x="526925" y="142776"/>
            <a:ext cx="3501680" cy="1745742"/>
          </a:xfrm>
        </p:spPr>
        <p:txBody>
          <a:bodyPr>
            <a:normAutofit/>
          </a:bodyPr>
          <a:lstStyle/>
          <a:p>
            <a:r>
              <a:rPr lang="en-US" dirty="0"/>
              <a:t>Beatrice Structure</a:t>
            </a:r>
          </a:p>
        </p:txBody>
      </p:sp>
      <p:sp>
        <p:nvSpPr>
          <p:cNvPr id="3" name="Content Placeholder 2">
            <a:extLst>
              <a:ext uri="{FF2B5EF4-FFF2-40B4-BE49-F238E27FC236}">
                <a16:creationId xmlns:a16="http://schemas.microsoft.com/office/drawing/2014/main" id="{20B75463-8279-E35E-ADFA-31CF1FAA3880}"/>
              </a:ext>
            </a:extLst>
          </p:cNvPr>
          <p:cNvSpPr>
            <a:spLocks noGrp="1"/>
          </p:cNvSpPr>
          <p:nvPr>
            <p:ph idx="1"/>
          </p:nvPr>
        </p:nvSpPr>
        <p:spPr>
          <a:xfrm>
            <a:off x="526925" y="2145671"/>
            <a:ext cx="4208037" cy="4162473"/>
          </a:xfrm>
        </p:spPr>
        <p:txBody>
          <a:bodyPr>
            <a:normAutofit/>
          </a:bodyPr>
          <a:lstStyle/>
          <a:p>
            <a:pPr marL="0" indent="0">
              <a:buNone/>
            </a:pPr>
            <a:endParaRPr lang="en-US" dirty="0"/>
          </a:p>
          <a:p>
            <a:r>
              <a:rPr lang="en-US" dirty="0"/>
              <a:t>3 Clinics that provide CCS Services</a:t>
            </a:r>
          </a:p>
          <a:p>
            <a:pPr marL="800100" lvl="1" indent="-342900"/>
            <a:r>
              <a:rPr lang="en-US" dirty="0"/>
              <a:t>2-Family and Internal Medicine </a:t>
            </a:r>
          </a:p>
          <a:p>
            <a:pPr marL="1257300" lvl="2" indent="-342900"/>
            <a:r>
              <a:rPr lang="en-US" dirty="0"/>
              <a:t>Beatrice-17 providers</a:t>
            </a:r>
          </a:p>
          <a:p>
            <a:pPr marL="1257300" lvl="2" indent="-342900"/>
            <a:r>
              <a:rPr lang="en-US" dirty="0"/>
              <a:t>Wymore-2 providers</a:t>
            </a:r>
          </a:p>
          <a:p>
            <a:pPr marL="800100" lvl="1" indent="-342900"/>
            <a:r>
              <a:rPr lang="en-US" dirty="0"/>
              <a:t>Women’s Clinic</a:t>
            </a:r>
          </a:p>
          <a:p>
            <a:pPr marL="1257300" lvl="2" indent="-342900"/>
            <a:r>
              <a:rPr lang="en-US" dirty="0"/>
              <a:t>Beatrice-5 providers</a:t>
            </a:r>
          </a:p>
        </p:txBody>
      </p:sp>
      <p:pic>
        <p:nvPicPr>
          <p:cNvPr id="6" name="Picture 5">
            <a:extLst>
              <a:ext uri="{FF2B5EF4-FFF2-40B4-BE49-F238E27FC236}">
                <a16:creationId xmlns:a16="http://schemas.microsoft.com/office/drawing/2014/main" id="{53F2D678-13EE-3528-B6A4-6BB88A58DB85}"/>
              </a:ext>
            </a:extLst>
          </p:cNvPr>
          <p:cNvPicPr>
            <a:picLocks noChangeAspect="1"/>
          </p:cNvPicPr>
          <p:nvPr/>
        </p:nvPicPr>
        <p:blipFill>
          <a:blip r:embed="rId3"/>
          <a:stretch>
            <a:fillRect/>
          </a:stretch>
        </p:blipFill>
        <p:spPr>
          <a:xfrm>
            <a:off x="4967176" y="142776"/>
            <a:ext cx="7028571" cy="6000000"/>
          </a:xfrm>
          <a:prstGeom prst="rect">
            <a:avLst/>
          </a:prstGeom>
          <a:ln>
            <a:noFill/>
          </a:ln>
          <a:effectLst>
            <a:softEdge rad="112500"/>
          </a:effectLst>
        </p:spPr>
      </p:pic>
    </p:spTree>
    <p:extLst>
      <p:ext uri="{BB962C8B-B14F-4D97-AF65-F5344CB8AC3E}">
        <p14:creationId xmlns:p14="http://schemas.microsoft.com/office/powerpoint/2010/main" val="281556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3690-3717-A916-5C9B-179A137DD471}"/>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42B4F01B-06D0-6D1F-EEEA-7812DBBEFCE4}"/>
              </a:ext>
            </a:extLst>
          </p:cNvPr>
          <p:cNvSpPr>
            <a:spLocks noGrp="1"/>
          </p:cNvSpPr>
          <p:nvPr>
            <p:ph idx="1"/>
          </p:nvPr>
        </p:nvSpPr>
        <p:spPr/>
        <p:txBody>
          <a:bodyPr/>
          <a:lstStyle/>
          <a:p>
            <a:pPr algn="l">
              <a:buFont typeface="+mj-lt"/>
              <a:buAutoNum type="arabicPeriod"/>
            </a:pPr>
            <a:r>
              <a:rPr lang="en-US" b="0" i="0" dirty="0">
                <a:solidFill>
                  <a:srgbClr val="242424"/>
                </a:solidFill>
                <a:effectLst/>
                <a:latin typeface="Aptos" panose="020B0004020202020204" pitchFamily="34" charset="0"/>
              </a:rPr>
              <a:t>To provide structure to improve Cervical Cancer Screening utilizing Lean Six Sigma DMAIC process</a:t>
            </a:r>
          </a:p>
          <a:p>
            <a:pPr algn="l">
              <a:buFont typeface="+mj-lt"/>
              <a:buAutoNum type="arabicPeriod"/>
            </a:pPr>
            <a:r>
              <a:rPr lang="en-US" b="0" i="0" dirty="0">
                <a:solidFill>
                  <a:srgbClr val="242424"/>
                </a:solidFill>
                <a:effectLst/>
                <a:latin typeface="Aptos" panose="020B0004020202020204" pitchFamily="34" charset="0"/>
              </a:rPr>
              <a:t>Improve workflows between providers internal and external clinics</a:t>
            </a:r>
          </a:p>
          <a:p>
            <a:pPr algn="l">
              <a:buFont typeface="+mj-lt"/>
              <a:buAutoNum type="arabicPeriod"/>
            </a:pPr>
            <a:r>
              <a:rPr lang="en-US" b="0" i="0" dirty="0">
                <a:solidFill>
                  <a:srgbClr val="242424"/>
                </a:solidFill>
                <a:effectLst/>
                <a:latin typeface="Aptos" panose="020B0004020202020204" pitchFamily="34" charset="0"/>
              </a:rPr>
              <a:t>Improve inter-departmental workflows</a:t>
            </a:r>
          </a:p>
          <a:p>
            <a:pPr algn="l">
              <a:buFont typeface="+mj-lt"/>
              <a:buAutoNum type="arabicPeriod"/>
            </a:pPr>
            <a:r>
              <a:rPr lang="en-US" b="0" i="0" dirty="0">
                <a:solidFill>
                  <a:srgbClr val="242424"/>
                </a:solidFill>
                <a:effectLst/>
                <a:latin typeface="Aptos" panose="020B0004020202020204" pitchFamily="34" charset="0"/>
              </a:rPr>
              <a:t>Standardize outreach to patients</a:t>
            </a:r>
          </a:p>
          <a:p>
            <a:endParaRPr lang="en-US" dirty="0"/>
          </a:p>
        </p:txBody>
      </p:sp>
    </p:spTree>
    <p:extLst>
      <p:ext uri="{BB962C8B-B14F-4D97-AF65-F5344CB8AC3E}">
        <p14:creationId xmlns:p14="http://schemas.microsoft.com/office/powerpoint/2010/main" val="1916903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F03974-97B9-FF09-F106-1A2080C7EA2D}"/>
              </a:ext>
            </a:extLst>
          </p:cNvPr>
          <p:cNvPicPr>
            <a:picLocks noGrp="1" noChangeAspect="1"/>
          </p:cNvPicPr>
          <p:nvPr>
            <p:ph idx="1"/>
          </p:nvPr>
        </p:nvPicPr>
        <p:blipFill>
          <a:blip r:embed="rId3"/>
          <a:stretch>
            <a:fillRect/>
          </a:stretch>
        </p:blipFill>
        <p:spPr>
          <a:xfrm>
            <a:off x="487332" y="0"/>
            <a:ext cx="9236090" cy="6486900"/>
          </a:xfrm>
        </p:spPr>
      </p:pic>
    </p:spTree>
    <p:extLst>
      <p:ext uri="{BB962C8B-B14F-4D97-AF65-F5344CB8AC3E}">
        <p14:creationId xmlns:p14="http://schemas.microsoft.com/office/powerpoint/2010/main" val="130082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10E8D9-0D36-7423-99E8-A8FCB5BA6B6E}"/>
              </a:ext>
            </a:extLst>
          </p:cNvPr>
          <p:cNvPicPr>
            <a:picLocks noGrp="1" noChangeAspect="1"/>
          </p:cNvPicPr>
          <p:nvPr>
            <p:ph idx="1"/>
          </p:nvPr>
        </p:nvPicPr>
        <p:blipFill>
          <a:blip r:embed="rId3"/>
          <a:stretch>
            <a:fillRect/>
          </a:stretch>
        </p:blipFill>
        <p:spPr>
          <a:xfrm>
            <a:off x="398351" y="39705"/>
            <a:ext cx="9223995" cy="6469738"/>
          </a:xfrm>
        </p:spPr>
      </p:pic>
    </p:spTree>
    <p:extLst>
      <p:ext uri="{BB962C8B-B14F-4D97-AF65-F5344CB8AC3E}">
        <p14:creationId xmlns:p14="http://schemas.microsoft.com/office/powerpoint/2010/main" val="164646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7DDD7E-7FE6-449A-8FBD-F7A3348B48CF}"/>
              </a:ext>
            </a:extLst>
          </p:cNvPr>
          <p:cNvPicPr>
            <a:picLocks noChangeAspect="1"/>
          </p:cNvPicPr>
          <p:nvPr/>
        </p:nvPicPr>
        <p:blipFill>
          <a:blip r:embed="rId3"/>
          <a:stretch>
            <a:fillRect/>
          </a:stretch>
        </p:blipFill>
        <p:spPr>
          <a:xfrm>
            <a:off x="181393" y="0"/>
            <a:ext cx="9786473" cy="6470794"/>
          </a:xfrm>
          <a:prstGeom prst="rect">
            <a:avLst/>
          </a:prstGeom>
        </p:spPr>
      </p:pic>
    </p:spTree>
    <p:extLst>
      <p:ext uri="{BB962C8B-B14F-4D97-AF65-F5344CB8AC3E}">
        <p14:creationId xmlns:p14="http://schemas.microsoft.com/office/powerpoint/2010/main" val="333021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6CA77C-8F10-9462-A6A3-8B2E6E844C50}"/>
              </a:ext>
            </a:extLst>
          </p:cNvPr>
          <p:cNvPicPr>
            <a:picLocks noChangeAspect="1"/>
          </p:cNvPicPr>
          <p:nvPr/>
        </p:nvPicPr>
        <p:blipFill>
          <a:blip r:embed="rId3"/>
          <a:stretch>
            <a:fillRect/>
          </a:stretch>
        </p:blipFill>
        <p:spPr>
          <a:xfrm>
            <a:off x="64581" y="63374"/>
            <a:ext cx="9984768" cy="6394294"/>
          </a:xfrm>
          <a:prstGeom prst="rect">
            <a:avLst/>
          </a:prstGeom>
        </p:spPr>
      </p:pic>
    </p:spTree>
    <p:extLst>
      <p:ext uri="{BB962C8B-B14F-4D97-AF65-F5344CB8AC3E}">
        <p14:creationId xmlns:p14="http://schemas.microsoft.com/office/powerpoint/2010/main" val="23799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D1EB-CFE5-FC27-B772-5872E1B63680}"/>
              </a:ext>
            </a:extLst>
          </p:cNvPr>
          <p:cNvSpPr>
            <a:spLocks noGrp="1"/>
          </p:cNvSpPr>
          <p:nvPr>
            <p:ph type="title"/>
          </p:nvPr>
        </p:nvSpPr>
        <p:spPr/>
        <p:txBody>
          <a:bodyPr>
            <a:normAutofit/>
          </a:bodyPr>
          <a:lstStyle/>
          <a:p>
            <a:r>
              <a:rPr lang="en-US" sz="4400" dirty="0"/>
              <a:t>Patient Outreach</a:t>
            </a:r>
          </a:p>
        </p:txBody>
      </p:sp>
      <p:sp>
        <p:nvSpPr>
          <p:cNvPr id="3" name="Content Placeholder 2">
            <a:extLst>
              <a:ext uri="{FF2B5EF4-FFF2-40B4-BE49-F238E27FC236}">
                <a16:creationId xmlns:a16="http://schemas.microsoft.com/office/drawing/2014/main" id="{ABD52191-257E-4F45-8D10-2DC718217CC6}"/>
              </a:ext>
            </a:extLst>
          </p:cNvPr>
          <p:cNvSpPr>
            <a:spLocks noGrp="1"/>
          </p:cNvSpPr>
          <p:nvPr>
            <p:ph idx="1"/>
          </p:nvPr>
        </p:nvSpPr>
        <p:spPr>
          <a:xfrm>
            <a:off x="394718" y="1731264"/>
            <a:ext cx="5021182" cy="4870457"/>
          </a:xfrm>
        </p:spPr>
        <p:txBody>
          <a:bodyPr/>
          <a:lstStyle/>
          <a:p>
            <a:r>
              <a:rPr lang="en-US" dirty="0"/>
              <a:t>*3 providers planning to retire/reduce hours</a:t>
            </a:r>
          </a:p>
          <a:p>
            <a:r>
              <a:rPr lang="en-US" dirty="0"/>
              <a:t>*Redistributing patients </a:t>
            </a:r>
          </a:p>
          <a:p>
            <a:pPr marL="342900" indent="-342900">
              <a:buFont typeface="Arial" panose="020B0604020202020204" pitchFamily="34" charset="0"/>
              <a:buChar char="•"/>
            </a:pPr>
            <a:r>
              <a:rPr lang="en-US" dirty="0"/>
              <a:t>Patients that hadn’t been seen in over 3 years called to schedule</a:t>
            </a:r>
          </a:p>
          <a:p>
            <a:pPr marL="342900" indent="-342900">
              <a:buFont typeface="Arial" panose="020B0604020202020204" pitchFamily="34" charset="0"/>
              <a:buChar char="•"/>
            </a:pPr>
            <a:r>
              <a:rPr lang="en-US" dirty="0"/>
              <a:t>Bottom 3 performers called patients to schedule</a:t>
            </a:r>
          </a:p>
          <a:p>
            <a:pPr marL="342900" indent="-342900">
              <a:buFont typeface="Arial" panose="020B0604020202020204" pitchFamily="34" charset="0"/>
              <a:buChar char="•"/>
            </a:pPr>
            <a:r>
              <a:rPr lang="en-US" dirty="0"/>
              <a:t>Mass outreach to all patients overdue for CCS</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7FD7C93A-8AB3-3457-1BC5-F9DE3127EE06}"/>
              </a:ext>
            </a:extLst>
          </p:cNvPr>
          <p:cNvPicPr>
            <a:picLocks noChangeAspect="1"/>
          </p:cNvPicPr>
          <p:nvPr/>
        </p:nvPicPr>
        <p:blipFill>
          <a:blip r:embed="rId3"/>
          <a:stretch>
            <a:fillRect/>
          </a:stretch>
        </p:blipFill>
        <p:spPr>
          <a:xfrm>
            <a:off x="6334125" y="219812"/>
            <a:ext cx="4593805" cy="5927491"/>
          </a:xfrm>
          <a:prstGeom prst="rect">
            <a:avLst/>
          </a:prstGeom>
        </p:spPr>
      </p:pic>
    </p:spTree>
    <p:extLst>
      <p:ext uri="{BB962C8B-B14F-4D97-AF65-F5344CB8AC3E}">
        <p14:creationId xmlns:p14="http://schemas.microsoft.com/office/powerpoint/2010/main" val="68358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am over a body of water&#10;&#10;Description automatically generated">
            <a:extLst>
              <a:ext uri="{FF2B5EF4-FFF2-40B4-BE49-F238E27FC236}">
                <a16:creationId xmlns:a16="http://schemas.microsoft.com/office/drawing/2014/main" id="{298A5BCD-2FC2-6143-C33C-CF4E8823F4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33324" y="572896"/>
            <a:ext cx="8351508" cy="5570456"/>
          </a:xfrm>
          <a:prstGeom prst="rect">
            <a:avLst/>
          </a:prstGeom>
        </p:spPr>
      </p:pic>
      <p:sp>
        <p:nvSpPr>
          <p:cNvPr id="6" name="Title 5">
            <a:extLst>
              <a:ext uri="{FF2B5EF4-FFF2-40B4-BE49-F238E27FC236}">
                <a16:creationId xmlns:a16="http://schemas.microsoft.com/office/drawing/2014/main" id="{5C9B1D27-9E5A-E774-C90D-17C0283D0980}"/>
              </a:ext>
            </a:extLst>
          </p:cNvPr>
          <p:cNvSpPr>
            <a:spLocks noGrp="1"/>
          </p:cNvSpPr>
          <p:nvPr>
            <p:ph type="title"/>
          </p:nvPr>
        </p:nvSpPr>
        <p:spPr>
          <a:xfrm>
            <a:off x="517870" y="978408"/>
            <a:ext cx="5020948" cy="688467"/>
          </a:xfrm>
        </p:spPr>
        <p:txBody>
          <a:bodyPr/>
          <a:lstStyle/>
          <a:p>
            <a:r>
              <a:rPr lang="en-US" dirty="0"/>
              <a:t>Control</a:t>
            </a:r>
          </a:p>
        </p:txBody>
      </p:sp>
    </p:spTree>
    <p:extLst>
      <p:ext uri="{BB962C8B-B14F-4D97-AF65-F5344CB8AC3E}">
        <p14:creationId xmlns:p14="http://schemas.microsoft.com/office/powerpoint/2010/main" val="714256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73F019-9E82-77B0-AF5A-E3770BF9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59" y="587487"/>
            <a:ext cx="10342882" cy="545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3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76B6-4267-A13E-3C60-7985EB77D75A}"/>
              </a:ext>
            </a:extLst>
          </p:cNvPr>
          <p:cNvSpPr>
            <a:spLocks noGrp="1"/>
          </p:cNvSpPr>
          <p:nvPr>
            <p:ph type="title"/>
          </p:nvPr>
        </p:nvSpPr>
        <p:spPr/>
        <p:txBody>
          <a:bodyPr/>
          <a:lstStyle/>
          <a:p>
            <a:r>
              <a:rPr lang="en-US"/>
              <a:t>Lessons Learned</a:t>
            </a:r>
            <a:endParaRPr lang="en-US" dirty="0"/>
          </a:p>
        </p:txBody>
      </p:sp>
      <p:sp>
        <p:nvSpPr>
          <p:cNvPr id="4" name="Content Placeholder 3">
            <a:extLst>
              <a:ext uri="{FF2B5EF4-FFF2-40B4-BE49-F238E27FC236}">
                <a16:creationId xmlns:a16="http://schemas.microsoft.com/office/drawing/2014/main" id="{40AA123B-EC04-82DD-6945-2A71C9BA50EF}"/>
              </a:ext>
            </a:extLst>
          </p:cNvPr>
          <p:cNvSpPr>
            <a:spLocks noGrp="1"/>
          </p:cNvSpPr>
          <p:nvPr>
            <p:ph idx="1"/>
          </p:nvPr>
        </p:nvSpPr>
        <p:spPr/>
        <p:txBody>
          <a:bodyPr/>
          <a:lstStyle/>
          <a:p>
            <a:r>
              <a:rPr lang="en-US" dirty="0"/>
              <a:t>Involve providers early with data validation</a:t>
            </a:r>
          </a:p>
          <a:p>
            <a:r>
              <a:rPr lang="en-US" dirty="0"/>
              <a:t>Validate your report/dashboard</a:t>
            </a:r>
          </a:p>
          <a:p>
            <a:r>
              <a:rPr lang="en-US" dirty="0"/>
              <a:t>Don’t try to tackle too much at once</a:t>
            </a:r>
          </a:p>
          <a:p>
            <a:r>
              <a:rPr lang="en-US" dirty="0"/>
              <a:t>Be patient</a:t>
            </a:r>
          </a:p>
          <a:p>
            <a:endParaRPr lang="en-US" dirty="0"/>
          </a:p>
        </p:txBody>
      </p:sp>
    </p:spTree>
    <p:extLst>
      <p:ext uri="{BB962C8B-B14F-4D97-AF65-F5344CB8AC3E}">
        <p14:creationId xmlns:p14="http://schemas.microsoft.com/office/powerpoint/2010/main" val="261624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05B-EC82-0C79-88BA-F0A23AB32AF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Questions</a:t>
            </a:r>
          </a:p>
        </p:txBody>
      </p:sp>
      <p:pic>
        <p:nvPicPr>
          <p:cNvPr id="6" name="Content Placeholder 7" descr="Calendar">
            <a:extLst>
              <a:ext uri="{FF2B5EF4-FFF2-40B4-BE49-F238E27FC236}">
                <a16:creationId xmlns:a16="http://schemas.microsoft.com/office/drawing/2014/main" id="{74B9250C-B8BB-FA20-788A-E4391661EB3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326206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7CEC-D314-7857-8A06-4012E56503C4}"/>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A9D6615B-828D-BEF6-3253-0A113846801B}"/>
              </a:ext>
            </a:extLst>
          </p:cNvPr>
          <p:cNvSpPr>
            <a:spLocks noGrp="1"/>
          </p:cNvSpPr>
          <p:nvPr>
            <p:ph type="body" idx="1"/>
          </p:nvPr>
        </p:nvSpPr>
        <p:spPr/>
        <p:txBody>
          <a:bodyPr/>
          <a:lstStyle/>
          <a:p>
            <a:r>
              <a:rPr lang="en-US" dirty="0"/>
              <a:t>Angie Barber, MHA, BSN, RN-BC, CPHQ</a:t>
            </a:r>
          </a:p>
        </p:txBody>
      </p:sp>
      <p:sp>
        <p:nvSpPr>
          <p:cNvPr id="4" name="Content Placeholder 3">
            <a:extLst>
              <a:ext uri="{FF2B5EF4-FFF2-40B4-BE49-F238E27FC236}">
                <a16:creationId xmlns:a16="http://schemas.microsoft.com/office/drawing/2014/main" id="{9880BDBC-F67D-FC40-C867-912DCE6087B4}"/>
              </a:ext>
            </a:extLst>
          </p:cNvPr>
          <p:cNvSpPr>
            <a:spLocks noGrp="1"/>
          </p:cNvSpPr>
          <p:nvPr>
            <p:ph sz="half" idx="2"/>
          </p:nvPr>
        </p:nvSpPr>
        <p:spPr/>
        <p:txBody>
          <a:bodyPr/>
          <a:lstStyle/>
          <a:p>
            <a:r>
              <a:rPr lang="en-US" dirty="0"/>
              <a:t>Director of Quality </a:t>
            </a:r>
          </a:p>
          <a:p>
            <a:r>
              <a:rPr lang="en-US" dirty="0"/>
              <a:t>abarber@bchhc.org</a:t>
            </a:r>
          </a:p>
        </p:txBody>
      </p:sp>
      <p:sp>
        <p:nvSpPr>
          <p:cNvPr id="5" name="Text Placeholder 4">
            <a:extLst>
              <a:ext uri="{FF2B5EF4-FFF2-40B4-BE49-F238E27FC236}">
                <a16:creationId xmlns:a16="http://schemas.microsoft.com/office/drawing/2014/main" id="{A4BCEC60-B875-685F-AFEA-FECD6DCC164E}"/>
              </a:ext>
            </a:extLst>
          </p:cNvPr>
          <p:cNvSpPr>
            <a:spLocks noGrp="1"/>
          </p:cNvSpPr>
          <p:nvPr>
            <p:ph type="body" sz="quarter" idx="3"/>
          </p:nvPr>
        </p:nvSpPr>
        <p:spPr/>
        <p:txBody>
          <a:bodyPr/>
          <a:lstStyle/>
          <a:p>
            <a:r>
              <a:rPr lang="en-US" dirty="0"/>
              <a:t>Kayleigh Allen, CSW</a:t>
            </a:r>
          </a:p>
        </p:txBody>
      </p:sp>
      <p:sp>
        <p:nvSpPr>
          <p:cNvPr id="6" name="Content Placeholder 5">
            <a:extLst>
              <a:ext uri="{FF2B5EF4-FFF2-40B4-BE49-F238E27FC236}">
                <a16:creationId xmlns:a16="http://schemas.microsoft.com/office/drawing/2014/main" id="{6269FD8B-BFE7-14D3-BE3C-3E4B8EBB26BD}"/>
              </a:ext>
            </a:extLst>
          </p:cNvPr>
          <p:cNvSpPr>
            <a:spLocks noGrp="1"/>
          </p:cNvSpPr>
          <p:nvPr>
            <p:ph sz="quarter" idx="4"/>
          </p:nvPr>
        </p:nvSpPr>
        <p:spPr/>
        <p:txBody>
          <a:bodyPr/>
          <a:lstStyle/>
          <a:p>
            <a:r>
              <a:rPr lang="en-US" dirty="0"/>
              <a:t>Quality Population Health Manager</a:t>
            </a:r>
          </a:p>
          <a:p>
            <a:r>
              <a:rPr lang="en-US" dirty="0"/>
              <a:t>kdallen@bchhc.org</a:t>
            </a:r>
          </a:p>
        </p:txBody>
      </p:sp>
    </p:spTree>
    <p:extLst>
      <p:ext uri="{BB962C8B-B14F-4D97-AF65-F5344CB8AC3E}">
        <p14:creationId xmlns:p14="http://schemas.microsoft.com/office/powerpoint/2010/main" val="240682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5359-FDD0-F625-9839-854FADE9A2CC}"/>
              </a:ext>
            </a:extLst>
          </p:cNvPr>
          <p:cNvSpPr>
            <a:spLocks noGrp="1"/>
          </p:cNvSpPr>
          <p:nvPr>
            <p:ph type="title"/>
          </p:nvPr>
        </p:nvSpPr>
        <p:spPr>
          <a:xfrm>
            <a:off x="39907" y="5555"/>
            <a:ext cx="10515600" cy="1325563"/>
          </a:xfrm>
        </p:spPr>
        <p:txBody>
          <a:bodyPr/>
          <a:lstStyle/>
          <a:p>
            <a:r>
              <a:rPr lang="en-US" dirty="0"/>
              <a:t>About Us</a:t>
            </a:r>
          </a:p>
        </p:txBody>
      </p:sp>
      <p:sp>
        <p:nvSpPr>
          <p:cNvPr id="4" name="Content Placeholder 3">
            <a:extLst>
              <a:ext uri="{FF2B5EF4-FFF2-40B4-BE49-F238E27FC236}">
                <a16:creationId xmlns:a16="http://schemas.microsoft.com/office/drawing/2014/main" id="{EF3210A0-9F88-AB3E-4F13-96EC431CC220}"/>
              </a:ext>
            </a:extLst>
          </p:cNvPr>
          <p:cNvSpPr>
            <a:spLocks noGrp="1"/>
          </p:cNvSpPr>
          <p:nvPr>
            <p:ph sz="half" idx="2"/>
          </p:nvPr>
        </p:nvSpPr>
        <p:spPr>
          <a:xfrm>
            <a:off x="39907" y="923453"/>
            <a:ext cx="5481211" cy="4206954"/>
          </a:xfrm>
        </p:spPr>
        <p:txBody>
          <a:bodyPr/>
          <a:lstStyle/>
          <a:p>
            <a:pPr marL="342900" indent="-342900">
              <a:buFont typeface="Arial" panose="020B0604020202020204" pitchFamily="34" charset="0"/>
              <a:buChar char="•"/>
            </a:pPr>
            <a:r>
              <a:rPr lang="en-US" dirty="0"/>
              <a:t>Beatrice population-12,272</a:t>
            </a:r>
          </a:p>
          <a:p>
            <a:pPr marL="342900" indent="-342900">
              <a:buFont typeface="Arial" panose="020B0604020202020204" pitchFamily="34" charset="0"/>
              <a:buChar char="•"/>
            </a:pPr>
            <a:r>
              <a:rPr lang="en-US" dirty="0"/>
              <a:t>25 bed Critical Access Hospital and Rural Health Clinics in Southeast Nebraska</a:t>
            </a:r>
          </a:p>
          <a:p>
            <a:pPr marL="342900" indent="-342900">
              <a:buFont typeface="Arial" panose="020B0604020202020204" pitchFamily="34" charset="0"/>
              <a:buChar char="•"/>
            </a:pPr>
            <a:r>
              <a:rPr lang="en-US" dirty="0"/>
              <a:t>Serve Gage, Jefferson, Saline, Johnson, and Pawnee counties</a:t>
            </a:r>
          </a:p>
          <a:p>
            <a:pPr marL="342900" indent="-3429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8B4F682E-D828-EBEC-8759-B46F1B860F7B}"/>
              </a:ext>
            </a:extLst>
          </p:cNvPr>
          <p:cNvPicPr>
            <a:picLocks noChangeAspect="1"/>
          </p:cNvPicPr>
          <p:nvPr/>
        </p:nvPicPr>
        <p:blipFill>
          <a:blip r:embed="rId3"/>
          <a:srcRect t="17025"/>
          <a:stretch/>
        </p:blipFill>
        <p:spPr>
          <a:xfrm>
            <a:off x="5002306" y="575552"/>
            <a:ext cx="6953625" cy="3290922"/>
          </a:xfrm>
          <a:prstGeom prst="rect">
            <a:avLst/>
          </a:prstGeom>
        </p:spPr>
      </p:pic>
      <p:pic>
        <p:nvPicPr>
          <p:cNvPr id="12" name="Picture 11">
            <a:extLst>
              <a:ext uri="{FF2B5EF4-FFF2-40B4-BE49-F238E27FC236}">
                <a16:creationId xmlns:a16="http://schemas.microsoft.com/office/drawing/2014/main" id="{CA50EEE5-7401-C717-5429-7016203B920E}"/>
              </a:ext>
            </a:extLst>
          </p:cNvPr>
          <p:cNvPicPr>
            <a:picLocks noChangeAspect="1"/>
          </p:cNvPicPr>
          <p:nvPr/>
        </p:nvPicPr>
        <p:blipFill>
          <a:blip r:embed="rId4"/>
          <a:stretch>
            <a:fillRect/>
          </a:stretch>
        </p:blipFill>
        <p:spPr>
          <a:xfrm>
            <a:off x="4313717" y="3539958"/>
            <a:ext cx="3165906" cy="2111846"/>
          </a:xfrm>
          <a:prstGeom prst="rect">
            <a:avLst/>
          </a:prstGeom>
        </p:spPr>
      </p:pic>
      <p:pic>
        <p:nvPicPr>
          <p:cNvPr id="13" name="Content Placeholder 7" descr="A blue logo with people and numbers&#10;&#10;Description automatically generated">
            <a:extLst>
              <a:ext uri="{FF2B5EF4-FFF2-40B4-BE49-F238E27FC236}">
                <a16:creationId xmlns:a16="http://schemas.microsoft.com/office/drawing/2014/main" id="{81A7971B-4EDF-9248-E159-AE24EECA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10" y="3757960"/>
            <a:ext cx="1609608" cy="1609608"/>
          </a:xfrm>
          <a:prstGeom prst="rect">
            <a:avLst/>
          </a:prstGeom>
        </p:spPr>
      </p:pic>
      <p:pic>
        <p:nvPicPr>
          <p:cNvPr id="15" name="Picture 14">
            <a:extLst>
              <a:ext uri="{FF2B5EF4-FFF2-40B4-BE49-F238E27FC236}">
                <a16:creationId xmlns:a16="http://schemas.microsoft.com/office/drawing/2014/main" id="{E3F8A96C-BB14-E34C-0F83-DFBC0E0C476D}"/>
              </a:ext>
            </a:extLst>
          </p:cNvPr>
          <p:cNvPicPr>
            <a:picLocks noChangeAspect="1"/>
          </p:cNvPicPr>
          <p:nvPr/>
        </p:nvPicPr>
        <p:blipFill>
          <a:blip r:embed="rId6"/>
          <a:srcRect l="1573" r="1"/>
          <a:stretch/>
        </p:blipFill>
        <p:spPr>
          <a:xfrm>
            <a:off x="8589817" y="4562764"/>
            <a:ext cx="2145935" cy="1048595"/>
          </a:xfrm>
          <a:prstGeom prst="rect">
            <a:avLst/>
          </a:prstGeom>
        </p:spPr>
      </p:pic>
      <p:sp>
        <p:nvSpPr>
          <p:cNvPr id="16" name="TextBox 15">
            <a:extLst>
              <a:ext uri="{FF2B5EF4-FFF2-40B4-BE49-F238E27FC236}">
                <a16:creationId xmlns:a16="http://schemas.microsoft.com/office/drawing/2014/main" id="{29A525A4-06CD-81E9-C1A9-6064D853BA15}"/>
              </a:ext>
            </a:extLst>
          </p:cNvPr>
          <p:cNvSpPr txBox="1"/>
          <p:nvPr/>
        </p:nvSpPr>
        <p:spPr>
          <a:xfrm>
            <a:off x="9176092" y="4193432"/>
            <a:ext cx="1237672" cy="369332"/>
          </a:xfrm>
          <a:prstGeom prst="rect">
            <a:avLst/>
          </a:prstGeom>
          <a:noFill/>
        </p:spPr>
        <p:txBody>
          <a:bodyPr wrap="square" rtlCol="0">
            <a:spAutoFit/>
          </a:bodyPr>
          <a:lstStyle/>
          <a:p>
            <a:r>
              <a:rPr lang="en-US" b="1" dirty="0">
                <a:solidFill>
                  <a:srgbClr val="92D050"/>
                </a:solidFill>
              </a:rPr>
              <a:t>Quality</a:t>
            </a:r>
          </a:p>
        </p:txBody>
      </p:sp>
      <p:pic>
        <p:nvPicPr>
          <p:cNvPr id="5" name="Picture 4">
            <a:extLst>
              <a:ext uri="{FF2B5EF4-FFF2-40B4-BE49-F238E27FC236}">
                <a16:creationId xmlns:a16="http://schemas.microsoft.com/office/drawing/2014/main" id="{006BA238-21E5-B87B-AB41-B322C928EAAE}"/>
              </a:ext>
            </a:extLst>
          </p:cNvPr>
          <p:cNvPicPr>
            <a:picLocks noChangeAspect="1"/>
          </p:cNvPicPr>
          <p:nvPr/>
        </p:nvPicPr>
        <p:blipFill>
          <a:blip r:embed="rId7"/>
          <a:stretch>
            <a:fillRect/>
          </a:stretch>
        </p:blipFill>
        <p:spPr>
          <a:xfrm>
            <a:off x="2153397" y="4562764"/>
            <a:ext cx="2352477" cy="1779508"/>
          </a:xfrm>
          <a:prstGeom prst="rect">
            <a:avLst/>
          </a:prstGeom>
        </p:spPr>
      </p:pic>
    </p:spTree>
    <p:extLst>
      <p:ext uri="{BB962C8B-B14F-4D97-AF65-F5344CB8AC3E}">
        <p14:creationId xmlns:p14="http://schemas.microsoft.com/office/powerpoint/2010/main" val="105972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820794-8EBB-D03E-2729-A3A744638B0F}"/>
              </a:ext>
            </a:extLst>
          </p:cNvPr>
          <p:cNvSpPr txBox="1"/>
          <p:nvPr/>
        </p:nvSpPr>
        <p:spPr>
          <a:xfrm>
            <a:off x="1041149" y="887240"/>
            <a:ext cx="9071572" cy="4401205"/>
          </a:xfrm>
          <a:prstGeom prst="rect">
            <a:avLst/>
          </a:prstGeom>
          <a:noFill/>
        </p:spPr>
        <p:txBody>
          <a:bodyPr wrap="square">
            <a:spAutoFit/>
          </a:bodyPr>
          <a:lstStyle/>
          <a:p>
            <a:pPr algn="l"/>
            <a:r>
              <a:rPr lang="en-US" sz="2800" b="1" i="0" dirty="0">
                <a:solidFill>
                  <a:srgbClr val="494949"/>
                </a:solidFill>
                <a:effectLst/>
                <a:latin typeface="Lato" panose="020F0502020204030203" pitchFamily="34" charset="0"/>
              </a:rPr>
              <a:t>Our Mission</a:t>
            </a:r>
            <a:endParaRPr lang="en-US" sz="2800" b="0" i="0" dirty="0">
              <a:solidFill>
                <a:srgbClr val="494949"/>
              </a:solidFill>
              <a:effectLst/>
              <a:latin typeface="Lato" panose="020F0502020204030203" pitchFamily="34" charset="0"/>
            </a:endParaRPr>
          </a:p>
          <a:p>
            <a:pPr algn="l"/>
            <a:r>
              <a:rPr lang="en-US" sz="2800" b="0" i="0" dirty="0">
                <a:solidFill>
                  <a:srgbClr val="494949"/>
                </a:solidFill>
                <a:effectLst/>
                <a:latin typeface="Lato" panose="020F0502020204030203" pitchFamily="34" charset="0"/>
              </a:rPr>
              <a:t>We are dedicated to be the healthcare resource for the communities we serve by providing quality services and compassionate care.</a:t>
            </a:r>
          </a:p>
          <a:p>
            <a:pPr algn="l"/>
            <a:r>
              <a:rPr lang="en-US" sz="2800" b="0" i="0" dirty="0">
                <a:solidFill>
                  <a:srgbClr val="494949"/>
                </a:solidFill>
                <a:effectLst/>
                <a:latin typeface="Lato" panose="020F0502020204030203" pitchFamily="34" charset="0"/>
              </a:rPr>
              <a:t> </a:t>
            </a:r>
          </a:p>
          <a:p>
            <a:pPr algn="l"/>
            <a:r>
              <a:rPr lang="en-US" sz="2800" b="1" i="0" dirty="0">
                <a:solidFill>
                  <a:srgbClr val="494949"/>
                </a:solidFill>
                <a:effectLst/>
                <a:latin typeface="Lato" panose="020F0502020204030203" pitchFamily="34" charset="0"/>
              </a:rPr>
              <a:t>Our Vision</a:t>
            </a:r>
            <a:endParaRPr lang="en-US" sz="2800" b="0" i="0" dirty="0">
              <a:solidFill>
                <a:srgbClr val="494949"/>
              </a:solidFill>
              <a:effectLst/>
              <a:latin typeface="Lato" panose="020F0502020204030203" pitchFamily="34" charset="0"/>
            </a:endParaRPr>
          </a:p>
          <a:p>
            <a:pPr algn="l"/>
            <a:r>
              <a:rPr lang="en-US" sz="2800" b="0" i="0" dirty="0">
                <a:solidFill>
                  <a:srgbClr val="494949"/>
                </a:solidFill>
                <a:effectLst/>
                <a:latin typeface="Lato" panose="020F0502020204030203" pitchFamily="34" charset="0"/>
              </a:rPr>
              <a:t>Caring People, Committed to Caring for People</a:t>
            </a:r>
          </a:p>
          <a:p>
            <a:pPr algn="l"/>
            <a:r>
              <a:rPr lang="en-US" sz="2800" b="0" i="0" dirty="0">
                <a:solidFill>
                  <a:srgbClr val="494949"/>
                </a:solidFill>
                <a:effectLst/>
                <a:latin typeface="Lato" panose="020F0502020204030203" pitchFamily="34" charset="0"/>
              </a:rPr>
              <a:t> </a:t>
            </a:r>
          </a:p>
          <a:p>
            <a:pPr algn="l"/>
            <a:r>
              <a:rPr lang="en-US" sz="2800" b="1" i="0" dirty="0">
                <a:solidFill>
                  <a:srgbClr val="494949"/>
                </a:solidFill>
                <a:effectLst/>
                <a:latin typeface="Lato" panose="020F0502020204030203" pitchFamily="34" charset="0"/>
              </a:rPr>
              <a:t>Our Values</a:t>
            </a:r>
            <a:br>
              <a:rPr lang="en-US" sz="2800" b="0" i="0" dirty="0">
                <a:solidFill>
                  <a:srgbClr val="494949"/>
                </a:solidFill>
                <a:effectLst/>
                <a:latin typeface="Lato" panose="020F0502020204030203" pitchFamily="34" charset="0"/>
              </a:rPr>
            </a:br>
            <a:r>
              <a:rPr lang="en-US" sz="2800" b="0" i="0" dirty="0">
                <a:solidFill>
                  <a:srgbClr val="494949"/>
                </a:solidFill>
                <a:effectLst/>
                <a:latin typeface="Lato" panose="020F0502020204030203" pitchFamily="34" charset="0"/>
              </a:rPr>
              <a:t>Excellence * Compassion * Ethics</a:t>
            </a:r>
          </a:p>
        </p:txBody>
      </p:sp>
    </p:spTree>
    <p:extLst>
      <p:ext uri="{BB962C8B-B14F-4D97-AF65-F5344CB8AC3E}">
        <p14:creationId xmlns:p14="http://schemas.microsoft.com/office/powerpoint/2010/main" val="306274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B8B1A2D-011C-DFCF-084F-3087DB6B6B9C}"/>
              </a:ext>
            </a:extLst>
          </p:cNvPr>
          <p:cNvPicPr>
            <a:picLocks noGrp="1" noChangeAspect="1"/>
          </p:cNvPicPr>
          <p:nvPr>
            <p:ph sz="half" idx="2"/>
          </p:nvPr>
        </p:nvPicPr>
        <p:blipFill>
          <a:blip r:embed="rId3"/>
          <a:stretch>
            <a:fillRect/>
          </a:stretch>
        </p:blipFill>
        <p:spPr>
          <a:xfrm>
            <a:off x="1675085" y="1425119"/>
            <a:ext cx="3382389" cy="4254040"/>
          </a:xfrm>
        </p:spPr>
      </p:pic>
      <p:pic>
        <p:nvPicPr>
          <p:cNvPr id="7" name="Picture 6">
            <a:extLst>
              <a:ext uri="{FF2B5EF4-FFF2-40B4-BE49-F238E27FC236}">
                <a16:creationId xmlns:a16="http://schemas.microsoft.com/office/drawing/2014/main" id="{AD188E6E-98F4-CD2D-E520-FA5B1BB2ED7C}"/>
              </a:ext>
            </a:extLst>
          </p:cNvPr>
          <p:cNvPicPr>
            <a:picLocks noChangeAspect="1"/>
          </p:cNvPicPr>
          <p:nvPr/>
        </p:nvPicPr>
        <p:blipFill>
          <a:blip r:embed="rId4"/>
          <a:stretch>
            <a:fillRect/>
          </a:stretch>
        </p:blipFill>
        <p:spPr>
          <a:xfrm>
            <a:off x="5162703" y="184583"/>
            <a:ext cx="7029297" cy="6005080"/>
          </a:xfrm>
          <a:prstGeom prst="rect">
            <a:avLst/>
          </a:prstGeom>
        </p:spPr>
      </p:pic>
      <p:pic>
        <p:nvPicPr>
          <p:cNvPr id="11" name="Picture 10">
            <a:extLst>
              <a:ext uri="{FF2B5EF4-FFF2-40B4-BE49-F238E27FC236}">
                <a16:creationId xmlns:a16="http://schemas.microsoft.com/office/drawing/2014/main" id="{C97EC848-14F0-09A1-358C-799B4332C108}"/>
              </a:ext>
            </a:extLst>
          </p:cNvPr>
          <p:cNvPicPr>
            <a:picLocks noChangeAspect="1"/>
          </p:cNvPicPr>
          <p:nvPr/>
        </p:nvPicPr>
        <p:blipFill>
          <a:blip r:embed="rId5"/>
          <a:stretch>
            <a:fillRect/>
          </a:stretch>
        </p:blipFill>
        <p:spPr>
          <a:xfrm>
            <a:off x="446046" y="800428"/>
            <a:ext cx="1123810" cy="5257143"/>
          </a:xfrm>
          <a:prstGeom prst="rect">
            <a:avLst/>
          </a:prstGeom>
        </p:spPr>
      </p:pic>
    </p:spTree>
    <p:extLst>
      <p:ext uri="{BB962C8B-B14F-4D97-AF65-F5344CB8AC3E}">
        <p14:creationId xmlns:p14="http://schemas.microsoft.com/office/powerpoint/2010/main" val="277963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CBB9E-A65E-BEC0-385F-871DFB886D41}"/>
              </a:ext>
            </a:extLst>
          </p:cNvPr>
          <p:cNvSpPr>
            <a:spLocks noGrp="1"/>
          </p:cNvSpPr>
          <p:nvPr>
            <p:ph type="title"/>
          </p:nvPr>
        </p:nvSpPr>
        <p:spPr>
          <a:xfrm>
            <a:off x="838200" y="556995"/>
            <a:ext cx="10515600" cy="1133693"/>
          </a:xfrm>
        </p:spPr>
        <p:txBody>
          <a:bodyPr>
            <a:normAutofit/>
          </a:bodyPr>
          <a:lstStyle/>
          <a:p>
            <a:r>
              <a:rPr lang="en-US" sz="4800"/>
              <a:t>Why Focus on Cervical Cancer Screening </a:t>
            </a:r>
          </a:p>
        </p:txBody>
      </p:sp>
      <p:graphicFrame>
        <p:nvGraphicFramePr>
          <p:cNvPr id="5" name="Content Placeholder 2">
            <a:extLst>
              <a:ext uri="{FF2B5EF4-FFF2-40B4-BE49-F238E27FC236}">
                <a16:creationId xmlns:a16="http://schemas.microsoft.com/office/drawing/2014/main" id="{74259936-9D1A-5B7D-6490-707F5C823569}"/>
              </a:ext>
            </a:extLst>
          </p:cNvPr>
          <p:cNvGraphicFramePr>
            <a:graphicFrameLocks noGrp="1"/>
          </p:cNvGraphicFramePr>
          <p:nvPr>
            <p:ph idx="1"/>
            <p:extLst>
              <p:ext uri="{D42A27DB-BD31-4B8C-83A1-F6EECF244321}">
                <p14:modId xmlns:p14="http://schemas.microsoft.com/office/powerpoint/2010/main" val="477195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26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FF54-FDA9-DB0C-0A0A-1CE41553EAE8}"/>
              </a:ext>
            </a:extLst>
          </p:cNvPr>
          <p:cNvSpPr>
            <a:spLocks noGrp="1"/>
          </p:cNvSpPr>
          <p:nvPr>
            <p:ph type="title"/>
          </p:nvPr>
        </p:nvSpPr>
        <p:spPr>
          <a:xfrm>
            <a:off x="904875" y="294539"/>
            <a:ext cx="9806420" cy="648123"/>
          </a:xfrm>
        </p:spPr>
        <p:txBody>
          <a:bodyPr>
            <a:noAutofit/>
          </a:bodyPr>
          <a:lstStyle/>
          <a:p>
            <a:r>
              <a:rPr lang="en-US" sz="3200" dirty="0"/>
              <a:t>Quality Initiative/Rapid Cycle Improvement (PDSA)</a:t>
            </a:r>
            <a:br>
              <a:rPr lang="en-US" sz="3200" dirty="0"/>
            </a:br>
            <a:endParaRPr lang="en-US" sz="3200" dirty="0"/>
          </a:p>
        </p:txBody>
      </p:sp>
      <p:graphicFrame>
        <p:nvGraphicFramePr>
          <p:cNvPr id="9" name="Content Placeholder 2">
            <a:extLst>
              <a:ext uri="{FF2B5EF4-FFF2-40B4-BE49-F238E27FC236}">
                <a16:creationId xmlns:a16="http://schemas.microsoft.com/office/drawing/2014/main" id="{C59E88E9-B31F-F168-39AC-0DC8A6FB5C32}"/>
              </a:ext>
            </a:extLst>
          </p:cNvPr>
          <p:cNvGraphicFramePr>
            <a:graphicFrameLocks noGrp="1"/>
          </p:cNvGraphicFramePr>
          <p:nvPr>
            <p:ph idx="1"/>
            <p:extLst>
              <p:ext uri="{D42A27DB-BD31-4B8C-83A1-F6EECF244321}">
                <p14:modId xmlns:p14="http://schemas.microsoft.com/office/powerpoint/2010/main" val="915152356"/>
              </p:ext>
            </p:extLst>
          </p:nvPr>
        </p:nvGraphicFramePr>
        <p:xfrm>
          <a:off x="904875" y="1935704"/>
          <a:ext cx="10612853" cy="43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A8A08F7-F8B2-6416-B046-7AD816FA4612}"/>
              </a:ext>
            </a:extLst>
          </p:cNvPr>
          <p:cNvPicPr>
            <a:picLocks noChangeAspect="1"/>
          </p:cNvPicPr>
          <p:nvPr/>
        </p:nvPicPr>
        <p:blipFill>
          <a:blip r:embed="rId8"/>
          <a:stretch>
            <a:fillRect/>
          </a:stretch>
        </p:blipFill>
        <p:spPr>
          <a:xfrm>
            <a:off x="904875" y="875622"/>
            <a:ext cx="9523809" cy="933333"/>
          </a:xfrm>
          <a:prstGeom prst="rect">
            <a:avLst/>
          </a:prstGeom>
        </p:spPr>
      </p:pic>
    </p:spTree>
    <p:extLst>
      <p:ext uri="{BB962C8B-B14F-4D97-AF65-F5344CB8AC3E}">
        <p14:creationId xmlns:p14="http://schemas.microsoft.com/office/powerpoint/2010/main" val="64995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BB4E-0677-F076-946F-38441DA8D3BE}"/>
              </a:ext>
            </a:extLst>
          </p:cNvPr>
          <p:cNvSpPr>
            <a:spLocks noGrp="1"/>
          </p:cNvSpPr>
          <p:nvPr>
            <p:ph type="title"/>
          </p:nvPr>
        </p:nvSpPr>
        <p:spPr>
          <a:xfrm>
            <a:off x="517870" y="978408"/>
            <a:ext cx="6117661" cy="2334247"/>
          </a:xfrm>
        </p:spPr>
        <p:txBody>
          <a:bodyPr vert="horz" lIns="91440" tIns="45720" rIns="91440" bIns="45720" rtlCol="0" anchor="t">
            <a:normAutofit/>
          </a:bodyPr>
          <a:lstStyle/>
          <a:p>
            <a:pPr>
              <a:lnSpc>
                <a:spcPct val="90000"/>
              </a:lnSpc>
            </a:pPr>
            <a:r>
              <a:rPr lang="en-US" b="1" kern="1200" dirty="0">
                <a:solidFill>
                  <a:schemeClr val="tx1"/>
                </a:solidFill>
                <a:latin typeface="+mj-lt"/>
                <a:ea typeface="+mj-ea"/>
                <a:cs typeface="+mj-cs"/>
              </a:rPr>
              <a:t>Cervical Cancer Screening Performance Improvement Project</a:t>
            </a:r>
          </a:p>
        </p:txBody>
      </p:sp>
      <p:pic>
        <p:nvPicPr>
          <p:cNvPr id="10" name="Content Placeholder 9" descr="A blue ribbon with white and black background&#10;&#10;Description automatically generated">
            <a:extLst>
              <a:ext uri="{FF2B5EF4-FFF2-40B4-BE49-F238E27FC236}">
                <a16:creationId xmlns:a16="http://schemas.microsoft.com/office/drawing/2014/main" id="{BF6E40B6-2B72-C4CC-28C1-D87175D59257}"/>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63421" y="657369"/>
            <a:ext cx="2868991" cy="5387786"/>
          </a:xfrm>
          <a:prstGeom prst="rect">
            <a:avLst/>
          </a:prstGeom>
        </p:spPr>
      </p:pic>
    </p:spTree>
    <p:extLst>
      <p:ext uri="{BB962C8B-B14F-4D97-AF65-F5344CB8AC3E}">
        <p14:creationId xmlns:p14="http://schemas.microsoft.com/office/powerpoint/2010/main" val="116642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2BB-7739-941E-8C9F-574998B68E0C}"/>
              </a:ext>
            </a:extLst>
          </p:cNvPr>
          <p:cNvSpPr>
            <a:spLocks noGrp="1"/>
          </p:cNvSpPr>
          <p:nvPr>
            <p:ph type="title"/>
          </p:nvPr>
        </p:nvSpPr>
        <p:spPr/>
        <p:txBody>
          <a:bodyPr/>
          <a:lstStyle/>
          <a:p>
            <a:r>
              <a:rPr lang="en-US" dirty="0"/>
              <a:t>Lean Six Sigma Methodology</a:t>
            </a:r>
          </a:p>
        </p:txBody>
      </p:sp>
      <p:pic>
        <p:nvPicPr>
          <p:cNvPr id="8" name="Content Placeholder 7" descr="A diagram of a lean six sigma">
            <a:extLst>
              <a:ext uri="{FF2B5EF4-FFF2-40B4-BE49-F238E27FC236}">
                <a16:creationId xmlns:a16="http://schemas.microsoft.com/office/drawing/2014/main" id="{59C0A7BD-257E-B1A7-3D8E-AE7D8D5B5C9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68281" y="1728788"/>
            <a:ext cx="3533775" cy="3581400"/>
          </a:xfrm>
        </p:spPr>
      </p:pic>
    </p:spTree>
    <p:extLst>
      <p:ext uri="{BB962C8B-B14F-4D97-AF65-F5344CB8AC3E}">
        <p14:creationId xmlns:p14="http://schemas.microsoft.com/office/powerpoint/2010/main" val="3694666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D369D4-715B-416C-B23A-5183CEFDB77E}">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customXml/itemProps2.xml><?xml version="1.0" encoding="utf-8"?>
<ds:datastoreItem xmlns:ds="http://schemas.openxmlformats.org/officeDocument/2006/customXml" ds:itemID="{8B7001B9-B1B6-4457-92E1-B21AFB179F01}">
  <ds:schemaRefs>
    <ds:schemaRef ds:uri="http://schemas.microsoft.com/sharepoint/v3/contenttype/forms"/>
  </ds:schemaRefs>
</ds:datastoreItem>
</file>

<file path=customXml/itemProps3.xml><?xml version="1.0" encoding="utf-8"?>
<ds:datastoreItem xmlns:ds="http://schemas.openxmlformats.org/officeDocument/2006/customXml" ds:itemID="{DEE93BB3-8C34-40BC-A158-5843E3A46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1253</TotalTime>
  <Words>2019</Words>
  <Application>Microsoft Office PowerPoint</Application>
  <PresentationFormat>Widescreen</PresentationFormat>
  <Paragraphs>225</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Calibri</vt:lpstr>
      <vt:lpstr>Calibri Light</vt:lpstr>
      <vt:lpstr>Cooper Hewitt</vt:lpstr>
      <vt:lpstr>Helvetica</vt:lpstr>
      <vt:lpstr>Lato</vt:lpstr>
      <vt:lpstr>Wingdings</vt:lpstr>
      <vt:lpstr>Office Theme</vt:lpstr>
      <vt:lpstr>Cervical Cancer Screening</vt:lpstr>
      <vt:lpstr>Objectives </vt:lpstr>
      <vt:lpstr>About Us</vt:lpstr>
      <vt:lpstr>PowerPoint Presentation</vt:lpstr>
      <vt:lpstr>PowerPoint Presentation</vt:lpstr>
      <vt:lpstr>Why Focus on Cervical Cancer Screening </vt:lpstr>
      <vt:lpstr>Quality Initiative/Rapid Cycle Improvement (PDSA) </vt:lpstr>
      <vt:lpstr>Cervical Cancer Screening Performance Improvement Project</vt:lpstr>
      <vt:lpstr>Lean Six Sigma Methodology</vt:lpstr>
      <vt:lpstr>Define</vt:lpstr>
      <vt:lpstr>Healthcare Effectiveness Data and Information Set (HEDIS) Measure</vt:lpstr>
      <vt:lpstr>Team members</vt:lpstr>
      <vt:lpstr>Measure</vt:lpstr>
      <vt:lpstr>Provider Champions</vt:lpstr>
      <vt:lpstr>Analyze</vt:lpstr>
      <vt:lpstr>Prioritized Actions</vt:lpstr>
      <vt:lpstr>Improve</vt:lpstr>
      <vt:lpstr>Defined Workflows</vt:lpstr>
      <vt:lpstr>Beatrice Structure</vt:lpstr>
      <vt:lpstr>PowerPoint Presentation</vt:lpstr>
      <vt:lpstr>PowerPoint Presentation</vt:lpstr>
      <vt:lpstr>PowerPoint Presentation</vt:lpstr>
      <vt:lpstr>PowerPoint Presentation</vt:lpstr>
      <vt:lpstr>Patient Outreach</vt:lpstr>
      <vt:lpstr>Control</vt:lpstr>
      <vt:lpstr>PowerPoint Presentation</vt:lpstr>
      <vt:lpstr>Lessons Learned</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2nd Quarter 2021</dc:title>
  <dc:creator>Barber, Angie</dc:creator>
  <cp:lastModifiedBy>Amber Kavan</cp:lastModifiedBy>
  <cp:revision>44</cp:revision>
  <dcterms:created xsi:type="dcterms:W3CDTF">2021-04-02T18:36:52Z</dcterms:created>
  <dcterms:modified xsi:type="dcterms:W3CDTF">2024-11-07T14:54:49Z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