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66" r:id="rId3"/>
  </p:sldMasterIdLst>
  <p:handoutMasterIdLst>
    <p:handoutMasterId r:id="rId19"/>
  </p:handoutMasterIdLst>
  <p:sldIdLst>
    <p:sldId id="299" r:id="rId4"/>
    <p:sldId id="257" r:id="rId5"/>
    <p:sldId id="278" r:id="rId6"/>
    <p:sldId id="279" r:id="rId7"/>
    <p:sldId id="280" r:id="rId8"/>
    <p:sldId id="281" r:id="rId9"/>
    <p:sldId id="284" r:id="rId10"/>
    <p:sldId id="285" r:id="rId11"/>
    <p:sldId id="293" r:id="rId12"/>
    <p:sldId id="294" r:id="rId13"/>
    <p:sldId id="295" r:id="rId14"/>
    <p:sldId id="296" r:id="rId15"/>
    <p:sldId id="297" r:id="rId16"/>
    <p:sldId id="298" r:id="rId17"/>
    <p:sldId id="259" r:id="rId18"/>
  </p:sldIdLst>
  <p:sldSz cx="9753600" cy="7315200"/>
  <p:notesSz cx="7010400" cy="9296400"/>
  <p:embeddedFontLst>
    <p:embeddedFont>
      <p:font typeface="Inter" panose="020B0604020202020204" charset="0"/>
      <p:regular r:id="rId20"/>
    </p:embeddedFont>
    <p:embeddedFont>
      <p:font typeface="Montserrat Ultra-Bold" panose="020B0604020202020204" charset="0"/>
      <p:regular r:id="rId21"/>
    </p:embeddedFont>
    <p:embeddedFont>
      <p:font typeface="Poppins Light" panose="00000400000000000000" pitchFamily="2"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574"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42239250035237"/>
          <c:y val="3.9895220248015242E-2"/>
          <c:w val="0.69948641011631352"/>
          <c:h val="0.81100220961762037"/>
        </c:manualLayout>
      </c:layout>
      <c:barChart>
        <c:barDir val="bar"/>
        <c:grouping val="clustered"/>
        <c:varyColors val="0"/>
        <c:ser>
          <c:idx val="1"/>
          <c:order val="0"/>
          <c:tx>
            <c:strRef>
              <c:f>Sheet1!$B$1</c:f>
              <c:strCache>
                <c:ptCount val="1"/>
                <c:pt idx="0">
                  <c:v>Year</c:v>
                </c:pt>
              </c:strCache>
            </c:strRef>
          </c:tx>
          <c:spPr>
            <a:solidFill>
              <a:schemeClr val="accent1"/>
            </a:solidFill>
          </c:spPr>
          <c:invertIfNegative val="0"/>
          <c:dPt>
            <c:idx val="0"/>
            <c:invertIfNegative val="0"/>
            <c:bubble3D val="0"/>
            <c:spPr>
              <a:solidFill>
                <a:srgbClr val="E0EBF7"/>
              </a:solidFill>
            </c:spPr>
            <c:extLst>
              <c:ext xmlns:c16="http://schemas.microsoft.com/office/drawing/2014/chart" uri="{C3380CC4-5D6E-409C-BE32-E72D297353CC}">
                <c16:uniqueId val="{00000001-2F19-4878-BA3E-D5B5E6E76980}"/>
              </c:ext>
            </c:extLst>
          </c:dPt>
          <c:dPt>
            <c:idx val="1"/>
            <c:invertIfNegative val="0"/>
            <c:bubble3D val="0"/>
            <c:spPr>
              <a:solidFill>
                <a:srgbClr val="B3C8E6"/>
              </a:solidFill>
            </c:spPr>
            <c:extLst>
              <c:ext xmlns:c16="http://schemas.microsoft.com/office/drawing/2014/chart" uri="{C3380CC4-5D6E-409C-BE32-E72D297353CC}">
                <c16:uniqueId val="{00000002-2F19-4878-BA3E-D5B5E6E76980}"/>
              </c:ext>
            </c:extLst>
          </c:dPt>
          <c:dPt>
            <c:idx val="3"/>
            <c:invertIfNegative val="0"/>
            <c:bubble3D val="0"/>
            <c:spPr>
              <a:solidFill>
                <a:srgbClr val="B3C8E6"/>
              </a:solidFill>
            </c:spPr>
            <c:extLst>
              <c:ext xmlns:c16="http://schemas.microsoft.com/office/drawing/2014/chart" uri="{C3380CC4-5D6E-409C-BE32-E72D297353CC}">
                <c16:uniqueId val="{00000004-2F19-4878-BA3E-D5B5E6E76980}"/>
              </c:ext>
            </c:extLst>
          </c:dPt>
          <c:dPt>
            <c:idx val="4"/>
            <c:invertIfNegative val="0"/>
            <c:bubble3D val="0"/>
            <c:spPr>
              <a:solidFill>
                <a:srgbClr val="E0EBF7"/>
              </a:solidFill>
            </c:spPr>
            <c:extLst>
              <c:ext xmlns:c16="http://schemas.microsoft.com/office/drawing/2014/chart" uri="{C3380CC4-5D6E-409C-BE32-E72D297353CC}">
                <c16:uniqueId val="{00000005-2F19-4878-BA3E-D5B5E6E76980}"/>
              </c:ext>
            </c:extLst>
          </c:dPt>
          <c:dPt>
            <c:idx val="5"/>
            <c:invertIfNegative val="0"/>
            <c:bubble3D val="0"/>
            <c:spPr>
              <a:solidFill>
                <a:srgbClr val="B3C8E6"/>
              </a:solidFill>
            </c:spPr>
            <c:extLst>
              <c:ext xmlns:c16="http://schemas.microsoft.com/office/drawing/2014/chart" uri="{C3380CC4-5D6E-409C-BE32-E72D297353CC}">
                <c16:uniqueId val="{00000006-2F19-4878-BA3E-D5B5E6E76980}"/>
              </c:ext>
            </c:extLst>
          </c:dPt>
          <c:dPt>
            <c:idx val="6"/>
            <c:invertIfNegative val="0"/>
            <c:bubble3D val="0"/>
            <c:extLst>
              <c:ext xmlns:c16="http://schemas.microsoft.com/office/drawing/2014/chart" uri="{C3380CC4-5D6E-409C-BE32-E72D297353CC}">
                <c16:uniqueId val="{00000008-2F19-4878-BA3E-D5B5E6E76980}"/>
              </c:ext>
            </c:extLst>
          </c:dPt>
          <c:dPt>
            <c:idx val="7"/>
            <c:invertIfNegative val="0"/>
            <c:bubble3D val="0"/>
            <c:spPr>
              <a:solidFill>
                <a:schemeClr val="accent3"/>
              </a:solidFill>
            </c:spPr>
            <c:extLst>
              <c:ext xmlns:c16="http://schemas.microsoft.com/office/drawing/2014/chart" uri="{C3380CC4-5D6E-409C-BE32-E72D297353CC}">
                <c16:uniqueId val="{0000000A-2F19-4878-BA3E-D5B5E6E76980}"/>
              </c:ext>
            </c:extLst>
          </c:dPt>
          <c:dPt>
            <c:idx val="8"/>
            <c:invertIfNegative val="0"/>
            <c:bubble3D val="0"/>
            <c:spPr>
              <a:solidFill>
                <a:schemeClr val="accent2"/>
              </a:solidFill>
            </c:spPr>
            <c:extLst>
              <c:ext xmlns:c16="http://schemas.microsoft.com/office/drawing/2014/chart" uri="{C3380CC4-5D6E-409C-BE32-E72D297353CC}">
                <c16:uniqueId val="{0000000B-2F19-4878-BA3E-D5B5E6E76980}"/>
              </c:ext>
            </c:extLst>
          </c:dPt>
          <c:dPt>
            <c:idx val="9"/>
            <c:invertIfNegative val="0"/>
            <c:bubble3D val="0"/>
            <c:spPr>
              <a:solidFill>
                <a:schemeClr val="accent3"/>
              </a:solidFill>
            </c:spPr>
            <c:extLst>
              <c:ext xmlns:c16="http://schemas.microsoft.com/office/drawing/2014/chart" uri="{C3380CC4-5D6E-409C-BE32-E72D297353CC}">
                <c16:uniqueId val="{0000000C-2F19-4878-BA3E-D5B5E6E76980}"/>
              </c:ext>
            </c:extLst>
          </c:dPt>
          <c:dLbls>
            <c:dLbl>
              <c:idx val="0"/>
              <c:tx>
                <c:rich>
                  <a:bodyPr/>
                  <a:lstStyle/>
                  <a:p>
                    <a:r>
                      <a:rPr lang="en-US" dirty="0"/>
                      <a:t>83.9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F19-4878-BA3E-D5B5E6E76980}"/>
                </c:ext>
              </c:extLst>
            </c:dLbl>
            <c:dLbl>
              <c:idx val="1"/>
              <c:tx>
                <c:rich>
                  <a:bodyPr/>
                  <a:lstStyle/>
                  <a:p>
                    <a:r>
                      <a:rPr lang="en-US" dirty="0"/>
                      <a:t>91.3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F19-4878-BA3E-D5B5E6E76980}"/>
                </c:ext>
              </c:extLst>
            </c:dLbl>
            <c:dLbl>
              <c:idx val="2"/>
              <c:tx>
                <c:rich>
                  <a:bodyPr/>
                  <a:lstStyle/>
                  <a:p>
                    <a:r>
                      <a:rPr lang="en-US" dirty="0"/>
                      <a:t>91.5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2F19-4878-BA3E-D5B5E6E76980}"/>
                </c:ext>
              </c:extLst>
            </c:dLbl>
            <c:spPr>
              <a:noFill/>
              <a:ln>
                <a:noFill/>
              </a:ln>
              <a:effectLst/>
            </c:spPr>
            <c:txPr>
              <a:bodyPr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2022 Fully Engaged Percentile</c:v>
                </c:pt>
                <c:pt idx="1">
                  <c:v>2023 Fully Engaged Percentile</c:v>
                </c:pt>
                <c:pt idx="2">
                  <c:v>2024 Fully Engaged Percentile</c:v>
                </c:pt>
                <c:pt idx="4">
                  <c:v>2022 % Fully Engaged</c:v>
                </c:pt>
                <c:pt idx="5">
                  <c:v>2023 % Fully Engaged</c:v>
                </c:pt>
                <c:pt idx="6">
                  <c:v>2024 % Fully Engaged</c:v>
                </c:pt>
                <c:pt idx="8">
                  <c:v>Unengaged</c:v>
                </c:pt>
                <c:pt idx="9">
                  <c:v>Engaged</c:v>
                </c:pt>
                <c:pt idx="10">
                  <c:v>Fully Engaged</c:v>
                </c:pt>
              </c:strCache>
            </c:strRef>
          </c:cat>
          <c:val>
            <c:numRef>
              <c:f>Sheet1!$B$2:$B$12</c:f>
              <c:numCache>
                <c:formatCode>0.0%</c:formatCode>
                <c:ptCount val="11"/>
                <c:pt idx="0">
                  <c:v>0.83899999999999997</c:v>
                </c:pt>
                <c:pt idx="1">
                  <c:v>0.91300000000000003</c:v>
                </c:pt>
                <c:pt idx="2">
                  <c:v>0.91500000000000004</c:v>
                </c:pt>
                <c:pt idx="4">
                  <c:v>0.40300000000000002</c:v>
                </c:pt>
                <c:pt idx="5">
                  <c:v>0.44800000000000001</c:v>
                </c:pt>
                <c:pt idx="6">
                  <c:v>0.44500000000000001</c:v>
                </c:pt>
                <c:pt idx="8">
                  <c:v>0.161</c:v>
                </c:pt>
                <c:pt idx="9">
                  <c:v>0.39400000000000002</c:v>
                </c:pt>
                <c:pt idx="10">
                  <c:v>0.44500000000000001</c:v>
                </c:pt>
              </c:numCache>
            </c:numRef>
          </c:val>
          <c:extLst>
            <c:ext xmlns:c16="http://schemas.microsoft.com/office/drawing/2014/chart" uri="{C3380CC4-5D6E-409C-BE32-E72D297353CC}">
              <c16:uniqueId val="{0000000E-2F19-4878-BA3E-D5B5E6E76980}"/>
            </c:ext>
          </c:extLst>
        </c:ser>
        <c:dLbls>
          <c:showLegendKey val="0"/>
          <c:showVal val="1"/>
          <c:showCatName val="0"/>
          <c:showSerName val="0"/>
          <c:showPercent val="0"/>
          <c:showBubbleSize val="0"/>
        </c:dLbls>
        <c:gapWidth val="30"/>
        <c:axId val="48102400"/>
        <c:axId val="47932160"/>
      </c:barChart>
      <c:valAx>
        <c:axId val="47932160"/>
        <c:scaling>
          <c:orientation val="minMax"/>
          <c:max val="1"/>
        </c:scaling>
        <c:delete val="0"/>
        <c:axPos val="b"/>
        <c:majorGridlines>
          <c:spPr>
            <a:ln>
              <a:solidFill>
                <a:schemeClr val="bg1">
                  <a:lumMod val="75000"/>
                </a:schemeClr>
              </a:solidFill>
            </a:ln>
          </c:spPr>
        </c:majorGridlines>
        <c:numFmt formatCode="0.0%" sourceLinked="1"/>
        <c:majorTickMark val="out"/>
        <c:minorTickMark val="none"/>
        <c:tickLblPos val="nextTo"/>
        <c:crossAx val="48102400"/>
        <c:crosses val="autoZero"/>
        <c:crossBetween val="between"/>
        <c:majorUnit val="0.2"/>
      </c:valAx>
      <c:catAx>
        <c:axId val="48102400"/>
        <c:scaling>
          <c:orientation val="minMax"/>
        </c:scaling>
        <c:delete val="0"/>
        <c:axPos val="l"/>
        <c:numFmt formatCode="General" sourceLinked="0"/>
        <c:majorTickMark val="out"/>
        <c:minorTickMark val="none"/>
        <c:tickLblPos val="nextTo"/>
        <c:crossAx val="47932160"/>
        <c:crosses val="autoZero"/>
        <c:auto val="1"/>
        <c:lblAlgn val="ctr"/>
        <c:lblOffset val="100"/>
        <c:noMultiLvlLbl val="0"/>
      </c:catAx>
      <c:spPr>
        <a:ln>
          <a:solidFill>
            <a:schemeClr val="bg1">
              <a:lumMod val="65000"/>
            </a:schemeClr>
          </a:solidFill>
        </a:ln>
      </c:spPr>
    </c:plotArea>
    <c:plotVisOnly val="1"/>
    <c:dispBlanksAs val="gap"/>
    <c:showDLblsOverMax val="0"/>
  </c:chart>
  <c:txPr>
    <a:bodyPr/>
    <a:lstStyle/>
    <a:p>
      <a:pPr>
        <a:defRPr sz="11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7690741243553"/>
          <c:y val="1.41039542188374E-2"/>
          <c:w val="0.71622157756596261"/>
          <c:h val="0.82974164835196462"/>
        </c:manualLayout>
      </c:layout>
      <c:barChart>
        <c:barDir val="bar"/>
        <c:grouping val="clustered"/>
        <c:varyColors val="0"/>
        <c:ser>
          <c:idx val="0"/>
          <c:order val="0"/>
          <c:spPr>
            <a:solidFill>
              <a:schemeClr val="accent1"/>
            </a:solidFill>
            <a:ln>
              <a:noFill/>
            </a:ln>
          </c:spPr>
          <c:invertIfNegative val="0"/>
          <c:dPt>
            <c:idx val="0"/>
            <c:invertIfNegative val="0"/>
            <c:bubble3D val="0"/>
            <c:spPr>
              <a:solidFill>
                <a:srgbClr val="E0EBF7"/>
              </a:solidFill>
              <a:ln>
                <a:noFill/>
              </a:ln>
            </c:spPr>
            <c:extLst>
              <c:ext xmlns:c16="http://schemas.microsoft.com/office/drawing/2014/chart" uri="{C3380CC4-5D6E-409C-BE32-E72D297353CC}">
                <c16:uniqueId val="{00000001-221E-4D2E-8AB6-B8B7277A1F55}"/>
              </c:ext>
            </c:extLst>
          </c:dPt>
          <c:dPt>
            <c:idx val="1"/>
            <c:invertIfNegative val="0"/>
            <c:bubble3D val="0"/>
            <c:spPr>
              <a:solidFill>
                <a:srgbClr val="B3C8E6"/>
              </a:solidFill>
              <a:ln>
                <a:noFill/>
              </a:ln>
            </c:spPr>
            <c:extLst>
              <c:ext xmlns:c16="http://schemas.microsoft.com/office/drawing/2014/chart" uri="{C3380CC4-5D6E-409C-BE32-E72D297353CC}">
                <c16:uniqueId val="{00000003-221E-4D2E-8AB6-B8B7277A1F55}"/>
              </c:ext>
            </c:extLst>
          </c:dPt>
          <c:dPt>
            <c:idx val="2"/>
            <c:invertIfNegative val="0"/>
            <c:bubble3D val="0"/>
            <c:extLst>
              <c:ext xmlns:c16="http://schemas.microsoft.com/office/drawing/2014/chart" uri="{C3380CC4-5D6E-409C-BE32-E72D297353CC}">
                <c16:uniqueId val="{00000004-221E-4D2E-8AB6-B8B7277A1F55}"/>
              </c:ext>
            </c:extLst>
          </c:dPt>
          <c:dPt>
            <c:idx val="3"/>
            <c:invertIfNegative val="0"/>
            <c:bubble3D val="0"/>
            <c:spPr>
              <a:solidFill>
                <a:srgbClr val="B3C8E6"/>
              </a:solidFill>
              <a:ln>
                <a:noFill/>
              </a:ln>
            </c:spPr>
            <c:extLst>
              <c:ext xmlns:c16="http://schemas.microsoft.com/office/drawing/2014/chart" uri="{C3380CC4-5D6E-409C-BE32-E72D297353CC}">
                <c16:uniqueId val="{00000006-221E-4D2E-8AB6-B8B7277A1F55}"/>
              </c:ext>
            </c:extLst>
          </c:dPt>
          <c:dPt>
            <c:idx val="4"/>
            <c:invertIfNegative val="0"/>
            <c:bubble3D val="0"/>
            <c:spPr>
              <a:solidFill>
                <a:srgbClr val="E0EBF7"/>
              </a:solidFill>
              <a:ln>
                <a:noFill/>
              </a:ln>
            </c:spPr>
            <c:extLst>
              <c:ext xmlns:c16="http://schemas.microsoft.com/office/drawing/2014/chart" uri="{C3380CC4-5D6E-409C-BE32-E72D297353CC}">
                <c16:uniqueId val="{00000008-221E-4D2E-8AB6-B8B7277A1F55}"/>
              </c:ext>
            </c:extLst>
          </c:dPt>
          <c:dPt>
            <c:idx val="5"/>
            <c:invertIfNegative val="0"/>
            <c:bubble3D val="0"/>
            <c:spPr>
              <a:solidFill>
                <a:srgbClr val="B3C8E6"/>
              </a:solidFill>
              <a:ln>
                <a:noFill/>
              </a:ln>
            </c:spPr>
            <c:extLst>
              <c:ext xmlns:c16="http://schemas.microsoft.com/office/drawing/2014/chart" uri="{C3380CC4-5D6E-409C-BE32-E72D297353CC}">
                <c16:uniqueId val="{0000000A-221E-4D2E-8AB6-B8B7277A1F55}"/>
              </c:ext>
            </c:extLst>
          </c:dPt>
          <c:dPt>
            <c:idx val="6"/>
            <c:invertIfNegative val="0"/>
            <c:bubble3D val="0"/>
            <c:extLst>
              <c:ext xmlns:c16="http://schemas.microsoft.com/office/drawing/2014/chart" uri="{C3380CC4-5D6E-409C-BE32-E72D297353CC}">
                <c16:uniqueId val="{0000000B-221E-4D2E-8AB6-B8B7277A1F55}"/>
              </c:ext>
            </c:extLst>
          </c:dPt>
          <c:dPt>
            <c:idx val="7"/>
            <c:invertIfNegative val="0"/>
            <c:bubble3D val="0"/>
            <c:spPr>
              <a:solidFill>
                <a:schemeClr val="accent4"/>
              </a:solidFill>
              <a:ln>
                <a:noFill/>
              </a:ln>
            </c:spPr>
            <c:extLst>
              <c:ext xmlns:c16="http://schemas.microsoft.com/office/drawing/2014/chart" uri="{C3380CC4-5D6E-409C-BE32-E72D297353CC}">
                <c16:uniqueId val="{0000000D-221E-4D2E-8AB6-B8B7277A1F55}"/>
              </c:ext>
            </c:extLst>
          </c:dPt>
          <c:dPt>
            <c:idx val="8"/>
            <c:invertIfNegative val="0"/>
            <c:bubble3D val="0"/>
            <c:spPr>
              <a:solidFill>
                <a:srgbClr val="C00000"/>
              </a:solidFill>
              <a:ln>
                <a:noFill/>
              </a:ln>
            </c:spPr>
            <c:extLst>
              <c:ext xmlns:c16="http://schemas.microsoft.com/office/drawing/2014/chart" uri="{C3380CC4-5D6E-409C-BE32-E72D297353CC}">
                <c16:uniqueId val="{0000000F-221E-4D2E-8AB6-B8B7277A1F55}"/>
              </c:ext>
            </c:extLst>
          </c:dPt>
          <c:dPt>
            <c:idx val="9"/>
            <c:invertIfNegative val="0"/>
            <c:bubble3D val="0"/>
            <c:spPr>
              <a:solidFill>
                <a:schemeClr val="accent4"/>
              </a:solidFill>
              <a:ln>
                <a:noFill/>
              </a:ln>
            </c:spPr>
            <c:extLst>
              <c:ext xmlns:c16="http://schemas.microsoft.com/office/drawing/2014/chart" uri="{C3380CC4-5D6E-409C-BE32-E72D297353CC}">
                <c16:uniqueId val="{00000011-221E-4D2E-8AB6-B8B7277A1F55}"/>
              </c:ext>
            </c:extLst>
          </c:dPt>
          <c:dPt>
            <c:idx val="10"/>
            <c:invertIfNegative val="0"/>
            <c:bubble3D val="0"/>
            <c:spPr>
              <a:solidFill>
                <a:schemeClr val="accent2"/>
              </a:solidFill>
              <a:ln>
                <a:noFill/>
              </a:ln>
            </c:spPr>
            <c:extLst>
              <c:ext xmlns:c16="http://schemas.microsoft.com/office/drawing/2014/chart" uri="{C3380CC4-5D6E-409C-BE32-E72D297353CC}">
                <c16:uniqueId val="{00000013-221E-4D2E-8AB6-B8B7277A1F55}"/>
              </c:ext>
            </c:extLst>
          </c:dPt>
          <c:dPt>
            <c:idx val="11"/>
            <c:invertIfNegative val="0"/>
            <c:bubble3D val="0"/>
            <c:spPr>
              <a:solidFill>
                <a:schemeClr val="accent3"/>
              </a:solidFill>
              <a:ln>
                <a:noFill/>
              </a:ln>
            </c:spPr>
            <c:extLst>
              <c:ext xmlns:c16="http://schemas.microsoft.com/office/drawing/2014/chart" uri="{C3380CC4-5D6E-409C-BE32-E72D297353CC}">
                <c16:uniqueId val="{00000015-221E-4D2E-8AB6-B8B7277A1F55}"/>
              </c:ext>
            </c:extLst>
          </c:dPt>
          <c:dPt>
            <c:idx val="12"/>
            <c:invertIfNegative val="0"/>
            <c:bubble3D val="0"/>
            <c:extLst>
              <c:ext xmlns:c16="http://schemas.microsoft.com/office/drawing/2014/chart" uri="{C3380CC4-5D6E-409C-BE32-E72D297353CC}">
                <c16:uniqueId val="{00000016-221E-4D2E-8AB6-B8B7277A1F55}"/>
              </c:ext>
            </c:extLst>
          </c:dPt>
          <c:dPt>
            <c:idx val="13"/>
            <c:invertIfNegative val="0"/>
            <c:bubble3D val="0"/>
            <c:extLst>
              <c:ext xmlns:c16="http://schemas.microsoft.com/office/drawing/2014/chart" uri="{C3380CC4-5D6E-409C-BE32-E72D297353CC}">
                <c16:uniqueId val="{00000017-221E-4D2E-8AB6-B8B7277A1F55}"/>
              </c:ext>
            </c:extLst>
          </c:dPt>
          <c:dPt>
            <c:idx val="14"/>
            <c:invertIfNegative val="0"/>
            <c:bubble3D val="0"/>
            <c:extLst>
              <c:ext xmlns:c16="http://schemas.microsoft.com/office/drawing/2014/chart" uri="{C3380CC4-5D6E-409C-BE32-E72D297353CC}">
                <c16:uniqueId val="{00000018-221E-4D2E-8AB6-B8B7277A1F55}"/>
              </c:ext>
            </c:extLst>
          </c:dPt>
          <c:dPt>
            <c:idx val="15"/>
            <c:invertIfNegative val="0"/>
            <c:bubble3D val="0"/>
            <c:extLst>
              <c:ext xmlns:c16="http://schemas.microsoft.com/office/drawing/2014/chart" uri="{C3380CC4-5D6E-409C-BE32-E72D297353CC}">
                <c16:uniqueId val="{00000019-221E-4D2E-8AB6-B8B7277A1F55}"/>
              </c:ext>
            </c:extLst>
          </c:dPt>
          <c:dPt>
            <c:idx val="16"/>
            <c:invertIfNegative val="0"/>
            <c:bubble3D val="0"/>
            <c:extLst>
              <c:ext xmlns:c16="http://schemas.microsoft.com/office/drawing/2014/chart" uri="{C3380CC4-5D6E-409C-BE32-E72D297353CC}">
                <c16:uniqueId val="{0000001A-221E-4D2E-8AB6-B8B7277A1F55}"/>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1E-4D2E-8AB6-B8B7277A1F55}"/>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1E-4D2E-8AB6-B8B7277A1F55}"/>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21E-4D2E-8AB6-B8B7277A1F55}"/>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21E-4D2E-8AB6-B8B7277A1F55}"/>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21E-4D2E-8AB6-B8B7277A1F55}"/>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21E-4D2E-8AB6-B8B7277A1F55}"/>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21E-4D2E-8AB6-B8B7277A1F55}"/>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21E-4D2E-8AB6-B8B7277A1F55}"/>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21E-4D2E-8AB6-B8B7277A1F55}"/>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21E-4D2E-8AB6-B8B7277A1F55}"/>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21E-4D2E-8AB6-B8B7277A1F55}"/>
                </c:ext>
              </c:extLst>
            </c:dLbl>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21E-4D2E-8AB6-B8B7277A1F55}"/>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21E-4D2E-8AB6-B8B7277A1F55}"/>
                </c:ext>
              </c:extLst>
            </c:dLbl>
            <c:dLbl>
              <c:idx val="1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21E-4D2E-8AB6-B8B7277A1F55}"/>
                </c:ext>
              </c:extLst>
            </c:dLbl>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21E-4D2E-8AB6-B8B7277A1F55}"/>
                </c:ext>
              </c:extLst>
            </c:dLbl>
            <c:dLbl>
              <c:idx val="1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21E-4D2E-8AB6-B8B7277A1F55}"/>
                </c:ext>
              </c:extLst>
            </c:dLbl>
            <c:dLbl>
              <c:idx val="1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21E-4D2E-8AB6-B8B7277A1F55}"/>
                </c:ext>
              </c:extLst>
            </c:dLbl>
            <c:dLbl>
              <c:idx val="1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21E-4D2E-8AB6-B8B7277A1F55}"/>
                </c:ext>
              </c:extLst>
            </c:dLbl>
            <c:spPr>
              <a:noFill/>
              <a:ln>
                <a:noFill/>
              </a:ln>
              <a:effectLst/>
            </c:spPr>
            <c:txPr>
              <a:bodyPr/>
              <a:lstStyle/>
              <a:p>
                <a:pPr>
                  <a:defRPr sz="13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Sheet1!$A$1:$A$13</c:f>
              <c:strCache>
                <c:ptCount val="13"/>
                <c:pt idx="0">
                  <c:v>2022 Exc Percentile</c:v>
                </c:pt>
                <c:pt idx="1">
                  <c:v>2023 Exc Percentile</c:v>
                </c:pt>
                <c:pt idx="2">
                  <c:v>2024 Exc Percentile</c:v>
                </c:pt>
                <c:pt idx="4">
                  <c:v>2022 % Excellent</c:v>
                </c:pt>
                <c:pt idx="5">
                  <c:v>2023 % Excellent</c:v>
                </c:pt>
                <c:pt idx="6">
                  <c:v>2024 % Excellent</c:v>
                </c:pt>
                <c:pt idx="8">
                  <c:v>Poor</c:v>
                </c:pt>
                <c:pt idx="9">
                  <c:v>Fair</c:v>
                </c:pt>
                <c:pt idx="10">
                  <c:v>Good</c:v>
                </c:pt>
                <c:pt idx="11">
                  <c:v>Very Good</c:v>
                </c:pt>
                <c:pt idx="12">
                  <c:v>Excellent</c:v>
                </c:pt>
              </c:strCache>
            </c:strRef>
          </c:cat>
          <c:val>
            <c:numRef>
              <c:f>Sheet1!$B$1:$B$13</c:f>
              <c:numCache>
                <c:formatCode>0.0</c:formatCode>
                <c:ptCount val="13"/>
                <c:pt idx="0">
                  <c:v>87.8</c:v>
                </c:pt>
                <c:pt idx="1">
                  <c:v>93.3</c:v>
                </c:pt>
                <c:pt idx="2">
                  <c:v>97.4</c:v>
                </c:pt>
                <c:pt idx="4">
                  <c:v>47.2</c:v>
                </c:pt>
                <c:pt idx="5">
                  <c:v>49.7</c:v>
                </c:pt>
                <c:pt idx="6">
                  <c:v>56.4</c:v>
                </c:pt>
                <c:pt idx="8">
                  <c:v>0</c:v>
                </c:pt>
                <c:pt idx="9">
                  <c:v>4</c:v>
                </c:pt>
                <c:pt idx="10">
                  <c:v>13</c:v>
                </c:pt>
                <c:pt idx="11">
                  <c:v>26.6</c:v>
                </c:pt>
                <c:pt idx="12">
                  <c:v>56.4</c:v>
                </c:pt>
              </c:numCache>
            </c:numRef>
          </c:val>
          <c:extLst>
            <c:ext xmlns:c16="http://schemas.microsoft.com/office/drawing/2014/chart" uri="{C3380CC4-5D6E-409C-BE32-E72D297353CC}">
              <c16:uniqueId val="{0000001C-221E-4D2E-8AB6-B8B7277A1F55}"/>
            </c:ext>
          </c:extLst>
        </c:ser>
        <c:dLbls>
          <c:showLegendKey val="0"/>
          <c:showVal val="0"/>
          <c:showCatName val="0"/>
          <c:showSerName val="0"/>
          <c:showPercent val="0"/>
          <c:showBubbleSize val="0"/>
        </c:dLbls>
        <c:gapWidth val="30"/>
        <c:axId val="51476736"/>
        <c:axId val="51499008"/>
      </c:barChart>
      <c:catAx>
        <c:axId val="51476736"/>
        <c:scaling>
          <c:orientation val="minMax"/>
        </c:scaling>
        <c:delete val="0"/>
        <c:axPos val="l"/>
        <c:numFmt formatCode="@" sourceLinked="0"/>
        <c:majorTickMark val="none"/>
        <c:minorTickMark val="none"/>
        <c:tickLblPos val="nextTo"/>
        <c:txPr>
          <a:bodyPr/>
          <a:lstStyle/>
          <a:p>
            <a:pPr>
              <a:defRPr sz="1100" baseline="0">
                <a:latin typeface="Arial" pitchFamily="34" charset="0"/>
              </a:defRPr>
            </a:pPr>
            <a:endParaRPr lang="en-US"/>
          </a:p>
        </c:txPr>
        <c:crossAx val="51499008"/>
        <c:crossesAt val="0"/>
        <c:auto val="1"/>
        <c:lblAlgn val="ctr"/>
        <c:lblOffset val="100"/>
        <c:noMultiLvlLbl val="0"/>
      </c:catAx>
      <c:valAx>
        <c:axId val="51499008"/>
        <c:scaling>
          <c:orientation val="minMax"/>
          <c:max val="100"/>
          <c:min val="0"/>
        </c:scaling>
        <c:delete val="0"/>
        <c:axPos val="b"/>
        <c:majorGridlines>
          <c:spPr>
            <a:ln>
              <a:solidFill>
                <a:schemeClr val="bg1">
                  <a:lumMod val="85000"/>
                </a:schemeClr>
              </a:solidFill>
            </a:ln>
          </c:spPr>
        </c:majorGridlines>
        <c:numFmt formatCode="#,##0.0" sourceLinked="0"/>
        <c:majorTickMark val="out"/>
        <c:minorTickMark val="none"/>
        <c:tickLblPos val="nextTo"/>
        <c:txPr>
          <a:bodyPr/>
          <a:lstStyle/>
          <a:p>
            <a:pPr>
              <a:defRPr sz="1400"/>
            </a:pPr>
            <a:endParaRPr lang="en-US"/>
          </a:p>
        </c:txPr>
        <c:crossAx val="51476736"/>
        <c:crosses val="autoZero"/>
        <c:crossBetween val="between"/>
        <c:majorUnit val="20"/>
      </c:valAx>
      <c:spPr>
        <a:ln>
          <a:solidFill>
            <a:schemeClr val="bg1">
              <a:lumMod val="65000"/>
            </a:schemeClr>
          </a:solidFill>
        </a:ln>
      </c:spPr>
    </c:plotArea>
    <c:plotVisOnly val="1"/>
    <c:dispBlanksAs val="gap"/>
    <c:showDLblsOverMax val="0"/>
  </c:chart>
  <c:txPr>
    <a:bodyPr/>
    <a:lstStyle/>
    <a:p>
      <a:pPr>
        <a:defRPr sz="16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0.86885</cdr:y>
    </cdr:from>
    <cdr:to>
      <cdr:x>0.68421</cdr:x>
      <cdr:y>0.93176</cdr:y>
    </cdr:to>
    <cdr:sp macro="" textlink="">
      <cdr:nvSpPr>
        <cdr:cNvPr id="5" name="txtTitle2"/>
        <cdr:cNvSpPr txBox="1"/>
      </cdr:nvSpPr>
      <cdr:spPr>
        <a:xfrm xmlns:a="http://schemas.openxmlformats.org/drawingml/2006/main">
          <a:off x="-228600" y="4038600"/>
          <a:ext cx="4953000" cy="2923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Arial"/>
            </a:defRPr>
          </a:lvl1pPr>
          <a:lvl2pPr marL="457200" algn="l" defTabSz="914400" rtl="0" eaLnBrk="1" latinLnBrk="0" hangingPunct="1">
            <a:defRPr sz="1800" kern="1200">
              <a:solidFill>
                <a:sysClr val="windowText" lastClr="000000"/>
              </a:solidFill>
              <a:latin typeface="Arial"/>
            </a:defRPr>
          </a:lvl2pPr>
          <a:lvl3pPr marL="914400" algn="l" defTabSz="914400" rtl="0" eaLnBrk="1" latinLnBrk="0" hangingPunct="1">
            <a:defRPr sz="1800" kern="1200">
              <a:solidFill>
                <a:sysClr val="windowText" lastClr="000000"/>
              </a:solidFill>
              <a:latin typeface="Arial"/>
            </a:defRPr>
          </a:lvl3pPr>
          <a:lvl4pPr marL="1371600" algn="l" defTabSz="914400" rtl="0" eaLnBrk="1" latinLnBrk="0" hangingPunct="1">
            <a:defRPr sz="1800" kern="1200">
              <a:solidFill>
                <a:sysClr val="windowText" lastClr="000000"/>
              </a:solidFill>
              <a:latin typeface="Arial"/>
            </a:defRPr>
          </a:lvl4pPr>
          <a:lvl5pPr marL="1828800" algn="l" defTabSz="914400" rtl="0" eaLnBrk="1" latinLnBrk="0" hangingPunct="1">
            <a:defRPr sz="1800" kern="1200">
              <a:solidFill>
                <a:sysClr val="windowText" lastClr="000000"/>
              </a:solidFill>
              <a:latin typeface="Arial"/>
            </a:defRPr>
          </a:lvl5pPr>
          <a:lvl6pPr marL="2286000" algn="l" defTabSz="914400" rtl="0" eaLnBrk="1" latinLnBrk="0" hangingPunct="1">
            <a:defRPr sz="1800" kern="1200">
              <a:solidFill>
                <a:sysClr val="windowText" lastClr="000000"/>
              </a:solidFill>
              <a:latin typeface="Arial"/>
            </a:defRPr>
          </a:lvl6pPr>
          <a:lvl7pPr marL="2743200" algn="l" defTabSz="914400" rtl="0" eaLnBrk="1" latinLnBrk="0" hangingPunct="1">
            <a:defRPr sz="1800" kern="1200">
              <a:solidFill>
                <a:sysClr val="windowText" lastClr="000000"/>
              </a:solidFill>
              <a:latin typeface="Arial"/>
            </a:defRPr>
          </a:lvl7pPr>
          <a:lvl8pPr marL="3200400" algn="l" defTabSz="914400" rtl="0" eaLnBrk="1" latinLnBrk="0" hangingPunct="1">
            <a:defRPr sz="1800" kern="1200">
              <a:solidFill>
                <a:sysClr val="windowText" lastClr="000000"/>
              </a:solidFill>
              <a:latin typeface="Arial"/>
            </a:defRPr>
          </a:lvl8pPr>
          <a:lvl9pPr marL="3657600" algn="l" defTabSz="914400" rtl="0" eaLnBrk="1" latinLnBrk="0" hangingPunct="1">
            <a:defRPr sz="1800" kern="1200">
              <a:solidFill>
                <a:sysClr val="windowText" lastClr="000000"/>
              </a:solidFill>
              <a:latin typeface="Arial"/>
            </a:defRPr>
          </a:lvl9pPr>
        </a:lstStyle>
        <a:p xmlns:a="http://schemas.openxmlformats.org/drawingml/2006/main">
          <a:endParaRPr lang="en-US" sz="1300" b="1" dirty="0">
            <a:solidFill>
              <a:sysClr val="window" lastClr="FFFFFF"/>
            </a:solidFill>
            <a:latin typeface="Arial"/>
            <a:cs typeface="Aria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01F2C0F-CB52-438B-8372-2ACF69632C94}" type="datetimeFigureOut">
              <a:rPr lang="en-US" smtClean="0"/>
              <a:t>3/18/2025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A150503-12B2-4BA1-B0C1-5114B0932356}" type="slidenum">
              <a:rPr lang="en-US" smtClean="0"/>
              <a:t>‹#›</a:t>
            </a:fld>
            <a:endParaRPr lang="en-US"/>
          </a:p>
        </p:txBody>
      </p:sp>
    </p:spTree>
    <p:extLst>
      <p:ext uri="{BB962C8B-B14F-4D97-AF65-F5344CB8AC3E}">
        <p14:creationId xmlns:p14="http://schemas.microsoft.com/office/powerpoint/2010/main" val="23161990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630283" y="487681"/>
            <a:ext cx="6635637" cy="1082403"/>
          </a:xfrm>
          <a:prstGeom prst="rect">
            <a:avLst/>
          </a:prstGeom>
        </p:spPr>
        <p:txBody>
          <a:bodyPr vert="horz" lIns="91440" tIns="45720" rIns="91440" bIns="45720" rtlCol="0" anchor="b">
            <a:normAutofit/>
          </a:bodyPr>
          <a:lstStyle/>
          <a:p>
            <a:r>
              <a:rPr lang="en-US" dirty="0"/>
              <a:t>Click to edit Master title style</a:t>
            </a:r>
          </a:p>
        </p:txBody>
      </p:sp>
      <p:sp>
        <p:nvSpPr>
          <p:cNvPr id="10" name="Text Placeholder 2"/>
          <p:cNvSpPr>
            <a:spLocks noGrp="1"/>
          </p:cNvSpPr>
          <p:nvPr>
            <p:ph idx="1"/>
          </p:nvPr>
        </p:nvSpPr>
        <p:spPr>
          <a:xfrm>
            <a:off x="2630283" y="1755648"/>
            <a:ext cx="6635637" cy="478978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1" name="Slide Number Placeholder 2"/>
          <p:cNvSpPr>
            <a:spLocks noGrp="1"/>
          </p:cNvSpPr>
          <p:nvPr>
            <p:ph type="sldNum" sz="quarter" idx="10"/>
          </p:nvPr>
        </p:nvSpPr>
        <p:spPr>
          <a:xfrm>
            <a:off x="4641074" y="7022592"/>
            <a:ext cx="482066" cy="324521"/>
          </a:xfrm>
          <a:prstGeom prst="rect">
            <a:avLst/>
          </a:prstGeom>
        </p:spPr>
        <p:txBody>
          <a:bodyPr/>
          <a:lstStyle>
            <a:lvl1pPr algn="ctr">
              <a:defRPr sz="1067">
                <a:solidFill>
                  <a:schemeClr val="tx1">
                    <a:lumMod val="50000"/>
                    <a:lumOff val="50000"/>
                  </a:schemeClr>
                </a:solidFill>
              </a:defRPr>
            </a:lvl1pPr>
          </a:lstStyle>
          <a:p>
            <a:fld id="{57613824-3905-D442-B6F7-9C6D3D1FE14D}" type="slidenum">
              <a:rPr lang="en-US" smtClean="0"/>
              <a:pPr/>
              <a:t>‹#›</a:t>
            </a:fld>
            <a:endParaRPr lang="en-US" dirty="0"/>
          </a:p>
        </p:txBody>
      </p:sp>
      <p:sp>
        <p:nvSpPr>
          <p:cNvPr id="6" name="Text Placeholder 3">
            <a:extLst>
              <a:ext uri="{FF2B5EF4-FFF2-40B4-BE49-F238E27FC236}">
                <a16:creationId xmlns:a16="http://schemas.microsoft.com/office/drawing/2014/main" id="{2AA21DEE-2B04-FE4D-B4DB-7CB667CE5EFF}"/>
              </a:ext>
            </a:extLst>
          </p:cNvPr>
          <p:cNvSpPr>
            <a:spLocks noGrp="1"/>
          </p:cNvSpPr>
          <p:nvPr>
            <p:ph type="body" sz="half" idx="11"/>
          </p:nvPr>
        </p:nvSpPr>
        <p:spPr>
          <a:xfrm>
            <a:off x="117043" y="1111910"/>
            <a:ext cx="1853184" cy="5657088"/>
          </a:xfrm>
        </p:spPr>
        <p:txBody>
          <a:bodyPr>
            <a:normAutofit/>
          </a:bodyPr>
          <a:lstStyle>
            <a:lvl1pPr marL="0" indent="0">
              <a:buNone/>
              <a:defRPr sz="1280" b="1">
                <a:solidFill>
                  <a:srgbClr val="FFFFFF"/>
                </a:solidFill>
              </a:defRPr>
            </a:lvl1pPr>
            <a:lvl2pPr marL="3387" indent="0">
              <a:buNone/>
              <a:defRPr sz="1280">
                <a:solidFill>
                  <a:schemeClr val="bg1"/>
                </a:solidFill>
              </a:defRPr>
            </a:lvl2pPr>
            <a:lvl3pPr marL="369158" indent="-125311">
              <a:buFont typeface="Arial"/>
              <a:buChar char="•"/>
              <a:defRPr sz="1067">
                <a:solidFill>
                  <a:srgbClr val="FFFFFF"/>
                </a:solidFill>
              </a:defRPr>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dirty="0"/>
              <a:t>Click to edit Master text styles</a:t>
            </a:r>
          </a:p>
        </p:txBody>
      </p:sp>
    </p:spTree>
    <p:extLst>
      <p:ext uri="{BB962C8B-B14F-4D97-AF65-F5344CB8AC3E}">
        <p14:creationId xmlns:p14="http://schemas.microsoft.com/office/powerpoint/2010/main" val="317958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30282" y="1463041"/>
            <a:ext cx="6430745" cy="2672080"/>
          </a:xfrm>
          <a:prstGeom prst="rect">
            <a:avLst/>
          </a:prstGeom>
        </p:spPr>
        <p:txBody>
          <a:bodyPr anchor="b"/>
          <a:lstStyle>
            <a:lvl1pPr algn="ctr" defTabSz="975390" rtl="0" eaLnBrk="1" latinLnBrk="0" hangingPunct="1">
              <a:lnSpc>
                <a:spcPts val="4480"/>
              </a:lnSpc>
              <a:spcBef>
                <a:spcPct val="0"/>
              </a:spcBef>
              <a:buNone/>
              <a:defRPr lang="en-US" sz="4267" kern="1200" spc="-107" dirty="0" smtClean="0">
                <a:solidFill>
                  <a:schemeClr val="accent1"/>
                </a:solidFill>
                <a:effectLst/>
                <a:latin typeface="Arial"/>
                <a:ea typeface="+mj-ea"/>
                <a:cs typeface="Arial"/>
              </a:defRPr>
            </a:lvl1pPr>
          </a:lstStyle>
          <a:p>
            <a:r>
              <a:rPr lang="en-US" dirty="0"/>
              <a:t>Click to edit Master title style</a:t>
            </a:r>
          </a:p>
        </p:txBody>
      </p:sp>
      <p:sp>
        <p:nvSpPr>
          <p:cNvPr id="13" name="Text Placeholder 3"/>
          <p:cNvSpPr>
            <a:spLocks noGrp="1"/>
          </p:cNvSpPr>
          <p:nvPr>
            <p:ph type="body" sz="half" idx="2"/>
          </p:nvPr>
        </p:nvSpPr>
        <p:spPr>
          <a:xfrm>
            <a:off x="170035" y="1222684"/>
            <a:ext cx="2044145" cy="5228889"/>
          </a:xfrm>
        </p:spPr>
        <p:txBody>
          <a:bodyPr/>
          <a:lstStyle>
            <a:lvl1pPr marL="0" indent="0">
              <a:buNone/>
              <a:defRPr sz="1493" b="1">
                <a:solidFill>
                  <a:srgbClr val="FFFFFF"/>
                </a:solidFill>
              </a:defRPr>
            </a:lvl1pPr>
            <a:lvl2pPr marL="3387" indent="0">
              <a:buNone/>
              <a:defRPr sz="1280">
                <a:solidFill>
                  <a:schemeClr val="bg1"/>
                </a:solidFill>
              </a:defRPr>
            </a:lvl2pPr>
            <a:lvl3pPr marL="369158" indent="-125311">
              <a:buFont typeface="Arial"/>
              <a:buChar char="•"/>
              <a:defRPr sz="1067">
                <a:solidFill>
                  <a:srgbClr val="FFFFFF"/>
                </a:solidFill>
              </a:defRPr>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dirty="0"/>
              <a:t>Click to edit Master text styles</a:t>
            </a:r>
          </a:p>
        </p:txBody>
      </p:sp>
      <p:sp>
        <p:nvSpPr>
          <p:cNvPr id="14" name="Text Placeholder 2"/>
          <p:cNvSpPr>
            <a:spLocks noGrp="1"/>
          </p:cNvSpPr>
          <p:nvPr>
            <p:ph type="body" idx="13"/>
          </p:nvPr>
        </p:nvSpPr>
        <p:spPr>
          <a:xfrm>
            <a:off x="2630281" y="4147368"/>
            <a:ext cx="6430746" cy="1207346"/>
          </a:xfrm>
        </p:spPr>
        <p:txBody>
          <a:bodyPr anchor="t"/>
          <a:lstStyle>
            <a:lvl1pPr marL="0" indent="0" algn="ctr">
              <a:buNone/>
              <a:defRPr sz="2133">
                <a:solidFill>
                  <a:schemeClr val="bg1">
                    <a:lumMod val="50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dirty="0"/>
              <a:t>Click to edit Master text styles</a:t>
            </a:r>
          </a:p>
        </p:txBody>
      </p:sp>
      <p:sp>
        <p:nvSpPr>
          <p:cNvPr id="8" name="Slide Number Placeholder 2"/>
          <p:cNvSpPr>
            <a:spLocks noGrp="1"/>
          </p:cNvSpPr>
          <p:nvPr>
            <p:ph type="sldNum" sz="quarter" idx="10"/>
          </p:nvPr>
        </p:nvSpPr>
        <p:spPr>
          <a:xfrm>
            <a:off x="4641074" y="7022592"/>
            <a:ext cx="482066" cy="324521"/>
          </a:xfrm>
          <a:prstGeom prst="rect">
            <a:avLst/>
          </a:prstGeom>
        </p:spPr>
        <p:txBody>
          <a:bodyPr/>
          <a:lstStyle>
            <a:lvl1pPr algn="ctr">
              <a:defRPr sz="1067">
                <a:solidFill>
                  <a:schemeClr val="tx1">
                    <a:lumMod val="50000"/>
                    <a:lumOff val="50000"/>
                  </a:schemeClr>
                </a:solidFill>
              </a:defRPr>
            </a:lvl1pPr>
          </a:lstStyle>
          <a:p>
            <a:fld id="{57613824-3905-D442-B6F7-9C6D3D1FE14D}" type="slidenum">
              <a:rPr lang="en-US" smtClean="0"/>
              <a:pPr/>
              <a:t>‹#›</a:t>
            </a:fld>
            <a:endParaRPr lang="en-US" dirty="0"/>
          </a:p>
        </p:txBody>
      </p:sp>
    </p:spTree>
    <p:extLst>
      <p:ext uri="{BB962C8B-B14F-4D97-AF65-F5344CB8AC3E}">
        <p14:creationId xmlns:p14="http://schemas.microsoft.com/office/powerpoint/2010/main" val="328843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Content Placeholder 3"/>
          <p:cNvSpPr>
            <a:spLocks noGrp="1"/>
          </p:cNvSpPr>
          <p:nvPr>
            <p:ph sz="half" idx="14"/>
          </p:nvPr>
        </p:nvSpPr>
        <p:spPr>
          <a:xfrm>
            <a:off x="6086246" y="1755649"/>
            <a:ext cx="3179674" cy="4544276"/>
          </a:xfrm>
        </p:spPr>
        <p:txBody>
          <a:bodyPr/>
          <a:lstStyle>
            <a:lvl1pPr>
              <a:defRPr sz="3200"/>
            </a:lvl1pPr>
            <a:lvl2pPr>
              <a:defRPr sz="2560"/>
            </a:lvl2pPr>
            <a:lvl3pPr>
              <a:defRPr sz="2560"/>
            </a:lvl3pPr>
            <a:lvl4pPr>
              <a:defRPr sz="2133"/>
            </a:lvl4pPr>
            <a:lvl5pPr>
              <a:defRPr sz="1707"/>
            </a:lvl5pPr>
            <a:lvl6pPr>
              <a:defRPr sz="1707"/>
            </a:lvl6pPr>
            <a:lvl7pPr>
              <a:defRPr sz="1707"/>
            </a:lvl7pPr>
            <a:lvl8pPr>
              <a:defRPr sz="1707"/>
            </a:lvl8pPr>
            <a:lvl9pPr>
              <a:defRPr sz="170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8"/>
          <p:cNvSpPr>
            <a:spLocks noGrp="1"/>
          </p:cNvSpPr>
          <p:nvPr>
            <p:ph sz="quarter" idx="15"/>
          </p:nvPr>
        </p:nvSpPr>
        <p:spPr>
          <a:xfrm>
            <a:off x="2630282" y="1755649"/>
            <a:ext cx="3179674" cy="45445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2630283" y="487681"/>
            <a:ext cx="6635637" cy="1082403"/>
          </a:xfrm>
          <a:prstGeom prst="rect">
            <a:avLst/>
          </a:prstGeom>
        </p:spPr>
        <p:txBody>
          <a:bodyPr vert="horz" lIns="91440" tIns="45720" rIns="91440" bIns="45720" rtlCol="0" anchor="b">
            <a:normAutofit/>
          </a:bodyPr>
          <a:lstStyle/>
          <a:p>
            <a:r>
              <a:rPr lang="en-US" dirty="0"/>
              <a:t>Click to edit Master title style</a:t>
            </a:r>
          </a:p>
        </p:txBody>
      </p:sp>
      <p:sp>
        <p:nvSpPr>
          <p:cNvPr id="11" name="Slide Number Placeholder 2"/>
          <p:cNvSpPr>
            <a:spLocks noGrp="1"/>
          </p:cNvSpPr>
          <p:nvPr>
            <p:ph type="sldNum" sz="quarter" idx="10"/>
          </p:nvPr>
        </p:nvSpPr>
        <p:spPr>
          <a:xfrm>
            <a:off x="4641074" y="7022592"/>
            <a:ext cx="482066" cy="324521"/>
          </a:xfrm>
          <a:prstGeom prst="rect">
            <a:avLst/>
          </a:prstGeom>
        </p:spPr>
        <p:txBody>
          <a:bodyPr/>
          <a:lstStyle>
            <a:lvl1pPr algn="ctr">
              <a:defRPr sz="1067">
                <a:solidFill>
                  <a:schemeClr val="tx1">
                    <a:lumMod val="50000"/>
                    <a:lumOff val="50000"/>
                  </a:schemeClr>
                </a:solidFill>
              </a:defRPr>
            </a:lvl1pPr>
          </a:lstStyle>
          <a:p>
            <a:fld id="{57613824-3905-D442-B6F7-9C6D3D1FE14D}" type="slidenum">
              <a:rPr lang="en-US" smtClean="0"/>
              <a:pPr/>
              <a:t>‹#›</a:t>
            </a:fld>
            <a:endParaRPr lang="en-US" dirty="0"/>
          </a:p>
        </p:txBody>
      </p:sp>
      <p:sp>
        <p:nvSpPr>
          <p:cNvPr id="7" name="Text Placeholder 3">
            <a:extLst>
              <a:ext uri="{FF2B5EF4-FFF2-40B4-BE49-F238E27FC236}">
                <a16:creationId xmlns:a16="http://schemas.microsoft.com/office/drawing/2014/main" id="{EEE4184D-49BD-BE42-A49B-5453E5EF8E63}"/>
              </a:ext>
            </a:extLst>
          </p:cNvPr>
          <p:cNvSpPr>
            <a:spLocks noGrp="1"/>
          </p:cNvSpPr>
          <p:nvPr>
            <p:ph type="body" sz="half" idx="11"/>
          </p:nvPr>
        </p:nvSpPr>
        <p:spPr>
          <a:xfrm>
            <a:off x="117043" y="1111910"/>
            <a:ext cx="1853184" cy="5657088"/>
          </a:xfrm>
        </p:spPr>
        <p:txBody>
          <a:bodyPr>
            <a:normAutofit/>
          </a:bodyPr>
          <a:lstStyle>
            <a:lvl1pPr marL="0" indent="0">
              <a:buNone/>
              <a:defRPr sz="1280" b="1">
                <a:solidFill>
                  <a:srgbClr val="FFFFFF"/>
                </a:solidFill>
              </a:defRPr>
            </a:lvl1pPr>
            <a:lvl2pPr marL="3387" indent="0">
              <a:buNone/>
              <a:defRPr sz="1280">
                <a:solidFill>
                  <a:schemeClr val="bg1"/>
                </a:solidFill>
              </a:defRPr>
            </a:lvl2pPr>
            <a:lvl3pPr marL="369158" indent="-125311">
              <a:buFont typeface="Arial"/>
              <a:buChar char="•"/>
              <a:defRPr sz="1067">
                <a:solidFill>
                  <a:srgbClr val="FFFFFF"/>
                </a:solidFill>
              </a:defRPr>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dirty="0"/>
              <a:t>Click to edit Master text styles</a:t>
            </a:r>
          </a:p>
        </p:txBody>
      </p:sp>
    </p:spTree>
    <p:extLst>
      <p:ext uri="{BB962C8B-B14F-4D97-AF65-F5344CB8AC3E}">
        <p14:creationId xmlns:p14="http://schemas.microsoft.com/office/powerpoint/2010/main" val="119877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2630283" y="487681"/>
            <a:ext cx="6635637" cy="1082403"/>
          </a:xfrm>
          <a:prstGeom prst="rect">
            <a:avLst/>
          </a:prstGeom>
        </p:spPr>
        <p:txBody>
          <a:bodyPr vert="horz" lIns="91440" tIns="45720" rIns="91440" bIns="45720" rtlCol="0" anchor="b">
            <a:normAutofit/>
          </a:bodyPr>
          <a:lstStyle/>
          <a:p>
            <a:r>
              <a:rPr lang="en-US" dirty="0"/>
              <a:t>Click to edit Master title style</a:t>
            </a:r>
          </a:p>
        </p:txBody>
      </p:sp>
      <p:sp>
        <p:nvSpPr>
          <p:cNvPr id="9" name="Slide Number Placeholder 2"/>
          <p:cNvSpPr>
            <a:spLocks noGrp="1"/>
          </p:cNvSpPr>
          <p:nvPr>
            <p:ph type="sldNum" sz="quarter" idx="10"/>
          </p:nvPr>
        </p:nvSpPr>
        <p:spPr>
          <a:xfrm>
            <a:off x="4641074" y="7022592"/>
            <a:ext cx="482066" cy="324521"/>
          </a:xfrm>
          <a:prstGeom prst="rect">
            <a:avLst/>
          </a:prstGeom>
        </p:spPr>
        <p:txBody>
          <a:bodyPr/>
          <a:lstStyle>
            <a:lvl1pPr algn="ctr">
              <a:defRPr sz="1067">
                <a:solidFill>
                  <a:schemeClr val="tx1">
                    <a:lumMod val="50000"/>
                    <a:lumOff val="50000"/>
                  </a:schemeClr>
                </a:solidFill>
              </a:defRPr>
            </a:lvl1pPr>
          </a:lstStyle>
          <a:p>
            <a:fld id="{57613824-3905-D442-B6F7-9C6D3D1FE14D}" type="slidenum">
              <a:rPr lang="en-US" smtClean="0"/>
              <a:pPr/>
              <a:t>‹#›</a:t>
            </a:fld>
            <a:endParaRPr lang="en-US" dirty="0"/>
          </a:p>
        </p:txBody>
      </p:sp>
      <p:sp>
        <p:nvSpPr>
          <p:cNvPr id="5" name="Text Placeholder 3">
            <a:extLst>
              <a:ext uri="{FF2B5EF4-FFF2-40B4-BE49-F238E27FC236}">
                <a16:creationId xmlns:a16="http://schemas.microsoft.com/office/drawing/2014/main" id="{5C921ED3-2596-5040-BD29-145D8EB8CB1C}"/>
              </a:ext>
            </a:extLst>
          </p:cNvPr>
          <p:cNvSpPr>
            <a:spLocks noGrp="1"/>
          </p:cNvSpPr>
          <p:nvPr>
            <p:ph type="body" sz="half" idx="11"/>
          </p:nvPr>
        </p:nvSpPr>
        <p:spPr>
          <a:xfrm>
            <a:off x="117043" y="1111910"/>
            <a:ext cx="1853184" cy="5657088"/>
          </a:xfrm>
        </p:spPr>
        <p:txBody>
          <a:bodyPr>
            <a:normAutofit/>
          </a:bodyPr>
          <a:lstStyle>
            <a:lvl1pPr marL="0" indent="0">
              <a:buNone/>
              <a:defRPr sz="1280" b="1">
                <a:solidFill>
                  <a:srgbClr val="FFFFFF"/>
                </a:solidFill>
              </a:defRPr>
            </a:lvl1pPr>
            <a:lvl2pPr marL="3387" indent="0">
              <a:buNone/>
              <a:defRPr sz="1280">
                <a:solidFill>
                  <a:schemeClr val="bg1"/>
                </a:solidFill>
              </a:defRPr>
            </a:lvl2pPr>
            <a:lvl3pPr marL="369158" indent="-125311">
              <a:buFont typeface="Arial"/>
              <a:buChar char="•"/>
              <a:defRPr sz="1067">
                <a:solidFill>
                  <a:srgbClr val="FFFFFF"/>
                </a:solidFill>
              </a:defRPr>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dirty="0"/>
              <a:t>Click to edit Master text styles</a:t>
            </a:r>
          </a:p>
        </p:txBody>
      </p:sp>
    </p:spTree>
    <p:extLst>
      <p:ext uri="{BB962C8B-B14F-4D97-AF65-F5344CB8AC3E}">
        <p14:creationId xmlns:p14="http://schemas.microsoft.com/office/powerpoint/2010/main" val="243467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a:xfrm>
            <a:off x="4641074" y="7022592"/>
            <a:ext cx="482066" cy="324521"/>
          </a:xfrm>
          <a:prstGeom prst="rect">
            <a:avLst/>
          </a:prstGeom>
        </p:spPr>
        <p:txBody>
          <a:bodyPr/>
          <a:lstStyle>
            <a:lvl1pPr algn="ctr">
              <a:defRPr sz="1067">
                <a:solidFill>
                  <a:srgbClr val="5A85D7"/>
                </a:solidFill>
              </a:defRPr>
            </a:lvl1pPr>
          </a:lstStyle>
          <a:p>
            <a:fld id="{57613824-3905-D442-B6F7-9C6D3D1FE14D}" type="slidenum">
              <a:rPr lang="en-US" smtClean="0"/>
              <a:pPr/>
              <a:t>‹#›</a:t>
            </a:fld>
            <a:endParaRPr lang="en-US" dirty="0"/>
          </a:p>
        </p:txBody>
      </p:sp>
      <p:sp>
        <p:nvSpPr>
          <p:cNvPr id="4" name="Text Placeholder 3">
            <a:extLst>
              <a:ext uri="{FF2B5EF4-FFF2-40B4-BE49-F238E27FC236}">
                <a16:creationId xmlns:a16="http://schemas.microsoft.com/office/drawing/2014/main" id="{1851E16C-89E2-174E-A5E6-3C0E7B93EA93}"/>
              </a:ext>
            </a:extLst>
          </p:cNvPr>
          <p:cNvSpPr>
            <a:spLocks noGrp="1"/>
          </p:cNvSpPr>
          <p:nvPr>
            <p:ph type="body" sz="half" idx="11"/>
          </p:nvPr>
        </p:nvSpPr>
        <p:spPr>
          <a:xfrm>
            <a:off x="117043" y="1111910"/>
            <a:ext cx="1853184" cy="5657088"/>
          </a:xfrm>
        </p:spPr>
        <p:txBody>
          <a:bodyPr>
            <a:normAutofit/>
          </a:bodyPr>
          <a:lstStyle>
            <a:lvl1pPr marL="0" indent="0">
              <a:buNone/>
              <a:defRPr sz="1280" b="1">
                <a:solidFill>
                  <a:srgbClr val="FFFFFF"/>
                </a:solidFill>
              </a:defRPr>
            </a:lvl1pPr>
            <a:lvl2pPr marL="3387" indent="0">
              <a:buNone/>
              <a:defRPr sz="1280">
                <a:solidFill>
                  <a:schemeClr val="bg1"/>
                </a:solidFill>
              </a:defRPr>
            </a:lvl2pPr>
            <a:lvl3pPr marL="369158" indent="-125311">
              <a:buFont typeface="Arial"/>
              <a:buChar char="•"/>
              <a:defRPr sz="1067">
                <a:solidFill>
                  <a:srgbClr val="FFFFFF"/>
                </a:solidFill>
              </a:defRPr>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dirty="0"/>
              <a:t>Click to edit Master text styles</a:t>
            </a:r>
          </a:p>
        </p:txBody>
      </p:sp>
    </p:spTree>
    <p:extLst>
      <p:ext uri="{BB962C8B-B14F-4D97-AF65-F5344CB8AC3E}">
        <p14:creationId xmlns:p14="http://schemas.microsoft.com/office/powerpoint/2010/main" val="240896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7" name="Text Placeholder 2"/>
          <p:cNvSpPr>
            <a:spLocks noGrp="1"/>
          </p:cNvSpPr>
          <p:nvPr>
            <p:ph idx="1"/>
          </p:nvPr>
        </p:nvSpPr>
        <p:spPr>
          <a:xfrm>
            <a:off x="487680" y="1755648"/>
            <a:ext cx="8778240" cy="4789789"/>
          </a:xfrm>
          <a:prstGeom prst="rect">
            <a:avLst/>
          </a:prstGeom>
          <a:noFill/>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p:cNvSpPr>
            <a:spLocks noGrp="1"/>
          </p:cNvSpPr>
          <p:nvPr>
            <p:ph type="sldNum" sz="quarter" idx="10"/>
          </p:nvPr>
        </p:nvSpPr>
        <p:spPr>
          <a:xfrm>
            <a:off x="4641074" y="7022592"/>
            <a:ext cx="482066" cy="324521"/>
          </a:xfrm>
          <a:prstGeom prst="rect">
            <a:avLst/>
          </a:prstGeom>
        </p:spPr>
        <p:txBody>
          <a:bodyPr/>
          <a:lstStyle>
            <a:lvl1pPr algn="ctr">
              <a:defRPr sz="1067">
                <a:solidFill>
                  <a:schemeClr val="tx2"/>
                </a:solidFill>
              </a:defRPr>
            </a:lvl1pPr>
          </a:lstStyle>
          <a:p>
            <a:fld id="{57613824-3905-D442-B6F7-9C6D3D1FE14D}" type="slidenum">
              <a:rPr lang="en-US" smtClean="0"/>
              <a:pPr/>
              <a:t>‹#›</a:t>
            </a:fld>
            <a:endParaRPr lang="en-US" dirty="0"/>
          </a:p>
        </p:txBody>
      </p:sp>
    </p:spTree>
    <p:extLst>
      <p:ext uri="{BB962C8B-B14F-4D97-AF65-F5344CB8AC3E}">
        <p14:creationId xmlns:p14="http://schemas.microsoft.com/office/powerpoint/2010/main" val="361104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A1A46-A463-4C39-A6D3-F7E31CBC3669}"/>
              </a:ext>
            </a:extLst>
          </p:cNvPr>
          <p:cNvSpPr>
            <a:spLocks noGrp="1"/>
          </p:cNvSpPr>
          <p:nvPr>
            <p:ph type="title"/>
          </p:nvPr>
        </p:nvSpPr>
        <p:spPr>
          <a:xfrm>
            <a:off x="487680" y="487680"/>
            <a:ext cx="8778240" cy="790813"/>
          </a:xfrm>
        </p:spPr>
        <p:txBody>
          <a:bodyPr anchor="ctr">
            <a:normAutofit/>
          </a:bodyPr>
          <a:lstStyle>
            <a:lvl1pPr algn="ctr">
              <a:defRPr sz="2560"/>
            </a:lvl1pPr>
          </a:lstStyle>
          <a:p>
            <a:r>
              <a:rPr lang="en-US" dirty="0"/>
              <a:t>Click to edit Master title style</a:t>
            </a:r>
          </a:p>
        </p:txBody>
      </p:sp>
      <p:sp>
        <p:nvSpPr>
          <p:cNvPr id="3" name="Slide Number Placeholder 2">
            <a:extLst>
              <a:ext uri="{FF2B5EF4-FFF2-40B4-BE49-F238E27FC236}">
                <a16:creationId xmlns:a16="http://schemas.microsoft.com/office/drawing/2014/main" id="{7FCF0341-280B-4ECC-9E7D-F65FB805F5E2}"/>
              </a:ext>
            </a:extLst>
          </p:cNvPr>
          <p:cNvSpPr>
            <a:spLocks noGrp="1"/>
          </p:cNvSpPr>
          <p:nvPr>
            <p:ph type="sldNum" sz="quarter" idx="10"/>
          </p:nvPr>
        </p:nvSpPr>
        <p:spPr/>
        <p:txBody>
          <a:bodyPr/>
          <a:lstStyle/>
          <a:p>
            <a:fld id="{57613824-3905-D442-B6F7-9C6D3D1FE14D}" type="slidenum">
              <a:rPr lang="en-US" smtClean="0"/>
              <a:pPr/>
              <a:t>‹#›</a:t>
            </a:fld>
            <a:endParaRPr lang="en-US" dirty="0"/>
          </a:p>
        </p:txBody>
      </p:sp>
      <p:sp>
        <p:nvSpPr>
          <p:cNvPr id="4" name="Text Placeholder 2">
            <a:extLst>
              <a:ext uri="{FF2B5EF4-FFF2-40B4-BE49-F238E27FC236}">
                <a16:creationId xmlns:a16="http://schemas.microsoft.com/office/drawing/2014/main" id="{4D291FB5-95AF-4A04-8108-AD7FF914966D}"/>
              </a:ext>
            </a:extLst>
          </p:cNvPr>
          <p:cNvSpPr>
            <a:spLocks noGrp="1"/>
          </p:cNvSpPr>
          <p:nvPr>
            <p:ph idx="1"/>
          </p:nvPr>
        </p:nvSpPr>
        <p:spPr>
          <a:xfrm>
            <a:off x="487680" y="1755648"/>
            <a:ext cx="8778240" cy="4789789"/>
          </a:xfrm>
          <a:prstGeom prst="rect">
            <a:avLst/>
          </a:prstGeom>
          <a:noFill/>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6" name="Title 1">
            <a:extLst>
              <a:ext uri="{FF2B5EF4-FFF2-40B4-BE49-F238E27FC236}">
                <a16:creationId xmlns:a16="http://schemas.microsoft.com/office/drawing/2014/main" id="{87D21D1D-4A65-4E9C-9E77-F9D84AEF299A}"/>
              </a:ext>
            </a:extLst>
          </p:cNvPr>
          <p:cNvSpPr txBox="1">
            <a:spLocks/>
          </p:cNvSpPr>
          <p:nvPr userDrawn="1"/>
        </p:nvSpPr>
        <p:spPr>
          <a:xfrm>
            <a:off x="497471" y="908773"/>
            <a:ext cx="8778240" cy="790813"/>
          </a:xfrm>
          <a:prstGeom prst="rect">
            <a:avLst/>
          </a:prstGeom>
        </p:spPr>
        <p:txBody>
          <a:bodyPr vert="horz" lIns="97536" tIns="48768" rIns="97536" bIns="48768" rtlCol="0" anchor="ctr">
            <a:normAutofit/>
          </a:bodyPr>
          <a:lstStyle>
            <a:lvl1pPr algn="ctr" defTabSz="914400" rtl="0" eaLnBrk="1" latinLnBrk="0" hangingPunct="1">
              <a:lnSpc>
                <a:spcPts val="4000"/>
              </a:lnSpc>
              <a:spcBef>
                <a:spcPts val="0"/>
              </a:spcBef>
              <a:buNone/>
              <a:defRPr sz="2400" b="1" kern="1200" spc="-100">
                <a:solidFill>
                  <a:schemeClr val="accent1"/>
                </a:solidFill>
                <a:effectLst/>
                <a:latin typeface="Arial"/>
                <a:ea typeface="+mj-ea"/>
                <a:cs typeface="Arial"/>
              </a:defRPr>
            </a:lvl1pPr>
          </a:lstStyle>
          <a:p>
            <a:r>
              <a:rPr lang="en-US" sz="1920" dirty="0">
                <a:solidFill>
                  <a:schemeClr val="tx2"/>
                </a:solidFill>
              </a:rPr>
              <a:t>Click to edit Master subtitle style</a:t>
            </a:r>
          </a:p>
        </p:txBody>
      </p:sp>
    </p:spTree>
    <p:extLst>
      <p:ext uri="{BB962C8B-B14F-4D97-AF65-F5344CB8AC3E}">
        <p14:creationId xmlns:p14="http://schemas.microsoft.com/office/powerpoint/2010/main" val="47597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A1A46-A463-4C39-A6D3-F7E31CBC3669}"/>
              </a:ext>
            </a:extLst>
          </p:cNvPr>
          <p:cNvSpPr>
            <a:spLocks noGrp="1"/>
          </p:cNvSpPr>
          <p:nvPr>
            <p:ph type="title"/>
          </p:nvPr>
        </p:nvSpPr>
        <p:spPr>
          <a:xfrm>
            <a:off x="487680" y="487680"/>
            <a:ext cx="8778240" cy="790813"/>
          </a:xfrm>
        </p:spPr>
        <p:txBody>
          <a:bodyPr anchor="ctr">
            <a:normAutofit/>
          </a:bodyPr>
          <a:lstStyle>
            <a:lvl1pPr algn="ctr">
              <a:defRPr sz="2560"/>
            </a:lvl1pPr>
          </a:lstStyle>
          <a:p>
            <a:r>
              <a:rPr lang="en-US" dirty="0"/>
              <a:t>Click to edit Master title style</a:t>
            </a:r>
          </a:p>
        </p:txBody>
      </p:sp>
      <p:sp>
        <p:nvSpPr>
          <p:cNvPr id="3" name="Slide Number Placeholder 2">
            <a:extLst>
              <a:ext uri="{FF2B5EF4-FFF2-40B4-BE49-F238E27FC236}">
                <a16:creationId xmlns:a16="http://schemas.microsoft.com/office/drawing/2014/main" id="{7FCF0341-280B-4ECC-9E7D-F65FB805F5E2}"/>
              </a:ext>
            </a:extLst>
          </p:cNvPr>
          <p:cNvSpPr>
            <a:spLocks noGrp="1"/>
          </p:cNvSpPr>
          <p:nvPr>
            <p:ph type="sldNum" sz="quarter" idx="10"/>
          </p:nvPr>
        </p:nvSpPr>
        <p:spPr/>
        <p:txBody>
          <a:bodyPr/>
          <a:lstStyle/>
          <a:p>
            <a:fld id="{57613824-3905-D442-B6F7-9C6D3D1FE14D}" type="slidenum">
              <a:rPr lang="en-US" smtClean="0"/>
              <a:pPr/>
              <a:t>‹#›</a:t>
            </a:fld>
            <a:endParaRPr lang="en-US" dirty="0"/>
          </a:p>
        </p:txBody>
      </p:sp>
      <p:sp>
        <p:nvSpPr>
          <p:cNvPr id="4" name="Text Placeholder 2">
            <a:extLst>
              <a:ext uri="{FF2B5EF4-FFF2-40B4-BE49-F238E27FC236}">
                <a16:creationId xmlns:a16="http://schemas.microsoft.com/office/drawing/2014/main" id="{4D291FB5-95AF-4A04-8108-AD7FF914966D}"/>
              </a:ext>
            </a:extLst>
          </p:cNvPr>
          <p:cNvSpPr>
            <a:spLocks noGrp="1"/>
          </p:cNvSpPr>
          <p:nvPr>
            <p:ph idx="1"/>
          </p:nvPr>
        </p:nvSpPr>
        <p:spPr>
          <a:xfrm>
            <a:off x="487680" y="1755648"/>
            <a:ext cx="8778240" cy="4789789"/>
          </a:xfrm>
          <a:prstGeom prst="rect">
            <a:avLst/>
          </a:prstGeom>
          <a:noFill/>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6" name="Title 1">
            <a:extLst>
              <a:ext uri="{FF2B5EF4-FFF2-40B4-BE49-F238E27FC236}">
                <a16:creationId xmlns:a16="http://schemas.microsoft.com/office/drawing/2014/main" id="{87D21D1D-4A65-4E9C-9E77-F9D84AEF299A}"/>
              </a:ext>
            </a:extLst>
          </p:cNvPr>
          <p:cNvSpPr txBox="1">
            <a:spLocks/>
          </p:cNvSpPr>
          <p:nvPr userDrawn="1"/>
        </p:nvSpPr>
        <p:spPr>
          <a:xfrm>
            <a:off x="497471" y="908773"/>
            <a:ext cx="8778240" cy="790813"/>
          </a:xfrm>
          <a:prstGeom prst="rect">
            <a:avLst/>
          </a:prstGeom>
        </p:spPr>
        <p:txBody>
          <a:bodyPr vert="horz" lIns="97536" tIns="48768" rIns="97536" bIns="48768" rtlCol="0" anchor="ctr">
            <a:normAutofit/>
          </a:bodyPr>
          <a:lstStyle>
            <a:lvl1pPr algn="ctr" defTabSz="914400" rtl="0" eaLnBrk="1" latinLnBrk="0" hangingPunct="1">
              <a:lnSpc>
                <a:spcPts val="4000"/>
              </a:lnSpc>
              <a:spcBef>
                <a:spcPts val="0"/>
              </a:spcBef>
              <a:buNone/>
              <a:defRPr sz="2400" b="1" kern="1200" spc="-100">
                <a:solidFill>
                  <a:schemeClr val="accent1"/>
                </a:solidFill>
                <a:effectLst/>
                <a:latin typeface="Arial"/>
                <a:ea typeface="+mj-ea"/>
                <a:cs typeface="Arial"/>
              </a:defRPr>
            </a:lvl1pPr>
          </a:lstStyle>
          <a:p>
            <a:r>
              <a:rPr lang="en-US" sz="1920" dirty="0">
                <a:solidFill>
                  <a:schemeClr val="tx2"/>
                </a:solidFill>
              </a:rPr>
              <a:t>Click to edit Master subtitle style</a:t>
            </a:r>
          </a:p>
        </p:txBody>
      </p:sp>
    </p:spTree>
    <p:extLst>
      <p:ext uri="{BB962C8B-B14F-4D97-AF65-F5344CB8AC3E}">
        <p14:creationId xmlns:p14="http://schemas.microsoft.com/office/powerpoint/2010/main" val="34591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1520" y="1463041"/>
            <a:ext cx="8290560" cy="2672080"/>
          </a:xfrm>
        </p:spPr>
        <p:txBody>
          <a:bodyPr anchor="b"/>
          <a:lstStyle>
            <a:lvl1pPr marL="0" marR="0" indent="0" algn="ctr" defTabSz="975390" rtl="0" eaLnBrk="1" fontAlgn="auto" latinLnBrk="0" hangingPunct="1">
              <a:lnSpc>
                <a:spcPts val="4480"/>
              </a:lnSpc>
              <a:spcBef>
                <a:spcPct val="0"/>
              </a:spcBef>
              <a:spcAft>
                <a:spcPts val="0"/>
              </a:spcAft>
              <a:buClrTx/>
              <a:buSzTx/>
              <a:buFontTx/>
              <a:buNone/>
              <a:tabLst/>
              <a:defRPr lang="en-US" sz="4267" kern="1200" spc="-107" dirty="0" smtClean="0">
                <a:solidFill>
                  <a:schemeClr val="accent1"/>
                </a:solidFill>
                <a:effectLst/>
                <a:latin typeface="Arial"/>
                <a:ea typeface="+mj-ea"/>
                <a:cs typeface="Arial"/>
              </a:defRPr>
            </a:lvl1pPr>
          </a:lstStyle>
          <a:p>
            <a:r>
              <a:rPr lang="en-US" dirty="0"/>
              <a:t>Click to edit Master title style</a:t>
            </a:r>
          </a:p>
        </p:txBody>
      </p:sp>
      <p:sp>
        <p:nvSpPr>
          <p:cNvPr id="3" name="Text Placeholder 2"/>
          <p:cNvSpPr>
            <a:spLocks noGrp="1"/>
          </p:cNvSpPr>
          <p:nvPr>
            <p:ph type="body" idx="1"/>
          </p:nvPr>
        </p:nvSpPr>
        <p:spPr>
          <a:xfrm>
            <a:off x="731520" y="4147368"/>
            <a:ext cx="8290560" cy="1207346"/>
          </a:xfrm>
        </p:spPr>
        <p:txBody>
          <a:bodyPr anchor="t"/>
          <a:lstStyle>
            <a:lvl1pPr marL="0" indent="0" algn="ctr">
              <a:buNone/>
              <a:defRPr sz="2133">
                <a:solidFill>
                  <a:schemeClr val="bg1">
                    <a:lumMod val="50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dirty="0"/>
              <a:t>Click to edit Master text styles</a:t>
            </a:r>
          </a:p>
        </p:txBody>
      </p:sp>
      <p:sp>
        <p:nvSpPr>
          <p:cNvPr id="8" name="Slide Number Placeholder 2"/>
          <p:cNvSpPr>
            <a:spLocks noGrp="1"/>
          </p:cNvSpPr>
          <p:nvPr>
            <p:ph type="sldNum" sz="quarter" idx="10"/>
          </p:nvPr>
        </p:nvSpPr>
        <p:spPr>
          <a:xfrm>
            <a:off x="4641074" y="7022592"/>
            <a:ext cx="482066" cy="324521"/>
          </a:xfrm>
          <a:prstGeom prst="rect">
            <a:avLst/>
          </a:prstGeom>
        </p:spPr>
        <p:txBody>
          <a:bodyPr/>
          <a:lstStyle>
            <a:lvl1pPr algn="ctr">
              <a:defRPr sz="1067">
                <a:solidFill>
                  <a:schemeClr val="tx2"/>
                </a:solidFill>
              </a:defRPr>
            </a:lvl1pPr>
          </a:lstStyle>
          <a:p>
            <a:fld id="{57613824-3905-D442-B6F7-9C6D3D1FE14D}" type="slidenum">
              <a:rPr lang="en-US" smtClean="0"/>
              <a:pPr/>
              <a:t>‹#›</a:t>
            </a:fld>
            <a:endParaRPr lang="en-US" dirty="0"/>
          </a:p>
        </p:txBody>
      </p:sp>
    </p:spTree>
    <p:extLst>
      <p:ext uri="{BB962C8B-B14F-4D97-AF65-F5344CB8AC3E}">
        <p14:creationId xmlns:p14="http://schemas.microsoft.com/office/powerpoint/2010/main" val="364114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958080" y="1755649"/>
            <a:ext cx="4307840" cy="4544276"/>
          </a:xfrm>
        </p:spPr>
        <p:txBody>
          <a:bodyPr/>
          <a:lstStyle>
            <a:lvl1pPr>
              <a:defRPr sz="3200"/>
            </a:lvl1pPr>
            <a:lvl2pPr>
              <a:defRPr sz="2560"/>
            </a:lvl2pPr>
            <a:lvl3pPr>
              <a:defRPr sz="2560"/>
            </a:lvl3pPr>
            <a:lvl4pPr>
              <a:defRPr sz="2133"/>
            </a:lvl4pPr>
            <a:lvl5pPr>
              <a:defRPr sz="1707"/>
            </a:lvl5pPr>
            <a:lvl6pPr>
              <a:defRPr sz="1707"/>
            </a:lvl6pPr>
            <a:lvl7pPr>
              <a:defRPr sz="1707"/>
            </a:lvl7pPr>
            <a:lvl8pPr>
              <a:defRPr sz="1707"/>
            </a:lvl8pPr>
            <a:lvl9pPr>
              <a:defRPr sz="170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487680" y="1755649"/>
            <a:ext cx="4213555" cy="45445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487680" y="487681"/>
            <a:ext cx="8778240" cy="1082403"/>
          </a:xfrm>
          <a:prstGeom prst="rect">
            <a:avLst/>
          </a:prstGeom>
        </p:spPr>
        <p:txBody>
          <a:bodyPr vert="horz" lIns="91440" tIns="45720" rIns="91440" bIns="45720" rtlCol="0" anchor="b">
            <a:normAutofit/>
          </a:bodyPr>
          <a:lstStyle>
            <a:lvl1pPr>
              <a:defRPr>
                <a:solidFill>
                  <a:schemeClr val="accent1"/>
                </a:solidFill>
              </a:defRPr>
            </a:lvl1pPr>
          </a:lstStyle>
          <a:p>
            <a:r>
              <a:rPr lang="en-US" dirty="0"/>
              <a:t>Click to edit Master title style</a:t>
            </a:r>
          </a:p>
        </p:txBody>
      </p:sp>
      <p:sp>
        <p:nvSpPr>
          <p:cNvPr id="11" name="Slide Number Placeholder 2"/>
          <p:cNvSpPr>
            <a:spLocks noGrp="1"/>
          </p:cNvSpPr>
          <p:nvPr>
            <p:ph type="sldNum" sz="quarter" idx="10"/>
          </p:nvPr>
        </p:nvSpPr>
        <p:spPr>
          <a:xfrm>
            <a:off x="4641074" y="7022592"/>
            <a:ext cx="482066" cy="324521"/>
          </a:xfrm>
          <a:prstGeom prst="rect">
            <a:avLst/>
          </a:prstGeom>
        </p:spPr>
        <p:txBody>
          <a:bodyPr/>
          <a:lstStyle>
            <a:lvl1pPr algn="ctr">
              <a:defRPr sz="1067">
                <a:solidFill>
                  <a:schemeClr val="tx2"/>
                </a:solidFill>
              </a:defRPr>
            </a:lvl1pPr>
          </a:lstStyle>
          <a:p>
            <a:fld id="{57613824-3905-D442-B6F7-9C6D3D1FE14D}" type="slidenum">
              <a:rPr lang="en-US" smtClean="0"/>
              <a:pPr/>
              <a:t>‹#›</a:t>
            </a:fld>
            <a:endParaRPr lang="en-US" dirty="0"/>
          </a:p>
        </p:txBody>
      </p:sp>
    </p:spTree>
    <p:extLst>
      <p:ext uri="{BB962C8B-B14F-4D97-AF65-F5344CB8AC3E}">
        <p14:creationId xmlns:p14="http://schemas.microsoft.com/office/powerpoint/2010/main" val="270294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7" name="Slide Number Placeholder 2"/>
          <p:cNvSpPr>
            <a:spLocks noGrp="1"/>
          </p:cNvSpPr>
          <p:nvPr>
            <p:ph type="sldNum" sz="quarter" idx="10"/>
          </p:nvPr>
        </p:nvSpPr>
        <p:spPr>
          <a:xfrm>
            <a:off x="4635768" y="7022592"/>
            <a:ext cx="482066" cy="324521"/>
          </a:xfrm>
          <a:prstGeom prst="rect">
            <a:avLst/>
          </a:prstGeom>
        </p:spPr>
        <p:txBody>
          <a:bodyPr/>
          <a:lstStyle>
            <a:lvl1pPr algn="ctr">
              <a:defRPr sz="1067">
                <a:solidFill>
                  <a:schemeClr val="tx2"/>
                </a:solidFill>
              </a:defRPr>
            </a:lvl1pPr>
          </a:lstStyle>
          <a:p>
            <a:fld id="{57613824-3905-D442-B6F7-9C6D3D1FE14D}" type="slidenum">
              <a:rPr lang="en-US" smtClean="0"/>
              <a:pPr/>
              <a:t>‹#›</a:t>
            </a:fld>
            <a:endParaRPr lang="en-US" dirty="0"/>
          </a:p>
        </p:txBody>
      </p:sp>
    </p:spTree>
    <p:extLst>
      <p:ext uri="{BB962C8B-B14F-4D97-AF65-F5344CB8AC3E}">
        <p14:creationId xmlns:p14="http://schemas.microsoft.com/office/powerpoint/2010/main" val="68210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a:xfrm>
            <a:off x="4635768" y="7022592"/>
            <a:ext cx="482066" cy="324521"/>
          </a:xfrm>
          <a:prstGeom prst="rect">
            <a:avLst/>
          </a:prstGeom>
        </p:spPr>
        <p:txBody>
          <a:bodyPr/>
          <a:lstStyle>
            <a:lvl1pPr algn="ctr">
              <a:defRPr sz="1067">
                <a:solidFill>
                  <a:schemeClr val="tx2"/>
                </a:solidFill>
              </a:defRPr>
            </a:lvl1pPr>
          </a:lstStyle>
          <a:p>
            <a:fld id="{57613824-3905-D442-B6F7-9C6D3D1FE14D}" type="slidenum">
              <a:rPr lang="en-US" smtClean="0"/>
              <a:pPr/>
              <a:t>‹#›</a:t>
            </a:fld>
            <a:endParaRPr lang="en-US" dirty="0"/>
          </a:p>
        </p:txBody>
      </p:sp>
    </p:spTree>
    <p:extLst>
      <p:ext uri="{BB962C8B-B14F-4D97-AF65-F5344CB8AC3E}">
        <p14:creationId xmlns:p14="http://schemas.microsoft.com/office/powerpoint/2010/main" val="128429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8" y="1087379"/>
            <a:ext cx="6092612" cy="955040"/>
          </a:xfrm>
        </p:spPr>
        <p:txBody>
          <a:bodyPr anchor="b"/>
          <a:lstStyle>
            <a:lvl1pPr marL="0" marR="0" indent="0" algn="ctr" defTabSz="975390" rtl="0" eaLnBrk="1" fontAlgn="auto" latinLnBrk="0" hangingPunct="1">
              <a:lnSpc>
                <a:spcPts val="3200"/>
              </a:lnSpc>
              <a:spcBef>
                <a:spcPct val="0"/>
              </a:spcBef>
              <a:spcAft>
                <a:spcPts val="0"/>
              </a:spcAft>
              <a:buClrTx/>
              <a:buSzTx/>
              <a:buFontTx/>
              <a:buNone/>
              <a:tabLst/>
              <a:defRPr sz="2987" b="1">
                <a:solidFill>
                  <a:schemeClr val="accent1"/>
                </a:solidFill>
              </a:defRPr>
            </a:lvl1pPr>
          </a:lstStyle>
          <a:p>
            <a:r>
              <a:rPr lang="en-US" dirty="0"/>
              <a:t>Click to edit Master title style</a:t>
            </a:r>
          </a:p>
        </p:txBody>
      </p:sp>
      <p:sp>
        <p:nvSpPr>
          <p:cNvPr id="3" name="Picture Placeholder 2"/>
          <p:cNvSpPr>
            <a:spLocks noGrp="1"/>
          </p:cNvSpPr>
          <p:nvPr>
            <p:ph type="pic" idx="1"/>
          </p:nvPr>
        </p:nvSpPr>
        <p:spPr>
          <a:xfrm>
            <a:off x="1608668" y="2042420"/>
            <a:ext cx="6458372" cy="4020560"/>
          </a:xfrm>
          <a:ln w="76200">
            <a:solidFill>
              <a:schemeClr val="bg1"/>
            </a:solidFill>
          </a:ln>
          <a:effectLst/>
        </p:spPr>
        <p:txBody>
          <a:bodyPr anchor="t">
            <a:normAutofit/>
          </a:bodyPr>
          <a:lstStyle>
            <a:lvl1pPr marL="0" indent="0" algn="ctr">
              <a:buNone/>
              <a:defRPr sz="1920"/>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dirty="0"/>
              <a:t>Drag picture to placeholder or click icon to add</a:t>
            </a:r>
          </a:p>
        </p:txBody>
      </p:sp>
      <p:sp>
        <p:nvSpPr>
          <p:cNvPr id="4" name="Text Placeholder 3"/>
          <p:cNvSpPr>
            <a:spLocks noGrp="1"/>
          </p:cNvSpPr>
          <p:nvPr>
            <p:ph type="body" sz="half" idx="2"/>
          </p:nvPr>
        </p:nvSpPr>
        <p:spPr>
          <a:xfrm>
            <a:off x="1791548" y="6197600"/>
            <a:ext cx="6092612" cy="568960"/>
          </a:xfrm>
        </p:spPr>
        <p:txBody>
          <a:bodyPr>
            <a:normAutofit/>
          </a:bodyPr>
          <a:lstStyle>
            <a:lvl1pPr marL="0" indent="0" algn="ctr">
              <a:buNone/>
              <a:defRPr sz="1707"/>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9" name="Slide Number Placeholder 2"/>
          <p:cNvSpPr>
            <a:spLocks noGrp="1"/>
          </p:cNvSpPr>
          <p:nvPr>
            <p:ph type="sldNum" sz="quarter" idx="10"/>
          </p:nvPr>
        </p:nvSpPr>
        <p:spPr>
          <a:xfrm>
            <a:off x="4632961" y="7022592"/>
            <a:ext cx="482066" cy="324521"/>
          </a:xfrm>
          <a:prstGeom prst="rect">
            <a:avLst/>
          </a:prstGeom>
        </p:spPr>
        <p:txBody>
          <a:bodyPr/>
          <a:lstStyle>
            <a:lvl1pPr algn="ctr">
              <a:defRPr sz="1067">
                <a:solidFill>
                  <a:schemeClr val="tx2"/>
                </a:solidFill>
              </a:defRPr>
            </a:lvl1pPr>
          </a:lstStyle>
          <a:p>
            <a:fld id="{57613824-3905-D442-B6F7-9C6D3D1FE14D}" type="slidenum">
              <a:rPr lang="en-US" smtClean="0"/>
              <a:pPr/>
              <a:t>‹#›</a:t>
            </a:fld>
            <a:endParaRPr lang="en-US" dirty="0"/>
          </a:p>
        </p:txBody>
      </p:sp>
    </p:spTree>
    <p:extLst>
      <p:ext uri="{BB962C8B-B14F-4D97-AF65-F5344CB8AC3E}">
        <p14:creationId xmlns:p14="http://schemas.microsoft.com/office/powerpoint/2010/main" val="75001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ction Header NO Key Driver Logo">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0" y="2600960"/>
            <a:ext cx="9753600" cy="1381760"/>
          </a:xfrm>
          <a:prstGeom prst="rect">
            <a:avLst/>
          </a:prstGeom>
        </p:spPr>
        <p:txBody>
          <a:bodyPr anchor="ctr"/>
          <a:lstStyle>
            <a:lvl1pPr algn="ctr">
              <a:buFontTx/>
              <a:buNone/>
              <a:defRPr sz="5120" b="1">
                <a:solidFill>
                  <a:schemeClr val="accent1"/>
                </a:solidFill>
              </a:defRPr>
            </a:lvl1pPr>
            <a:lvl2pPr>
              <a:buFontTx/>
              <a:buNone/>
              <a:defRPr sz="5120" b="1">
                <a:solidFill>
                  <a:schemeClr val="accent1"/>
                </a:solidFill>
              </a:defRPr>
            </a:lvl2pPr>
            <a:lvl3pPr>
              <a:buFontTx/>
              <a:buNone/>
              <a:defRPr sz="5120" b="1">
                <a:solidFill>
                  <a:schemeClr val="accent1"/>
                </a:solidFill>
              </a:defRPr>
            </a:lvl3pPr>
            <a:lvl4pPr>
              <a:buFontTx/>
              <a:buNone/>
              <a:defRPr sz="5120" b="1">
                <a:solidFill>
                  <a:schemeClr val="accent1"/>
                </a:solidFill>
              </a:defRPr>
            </a:lvl4pPr>
            <a:lvl5pPr>
              <a:buFontTx/>
              <a:buNone/>
              <a:defRPr sz="5120" b="1">
                <a:solidFill>
                  <a:schemeClr val="accent1"/>
                </a:solidFill>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363B5947-2CAD-5548-8329-9C1BE46F23AA}"/>
              </a:ext>
            </a:extLst>
          </p:cNvPr>
          <p:cNvSpPr>
            <a:spLocks noGrp="1"/>
          </p:cNvSpPr>
          <p:nvPr>
            <p:ph type="sldNum" sz="quarter" idx="4"/>
          </p:nvPr>
        </p:nvSpPr>
        <p:spPr>
          <a:xfrm>
            <a:off x="4641074" y="7022592"/>
            <a:ext cx="482066" cy="324521"/>
          </a:xfrm>
          <a:prstGeom prst="rect">
            <a:avLst/>
          </a:prstGeom>
        </p:spPr>
        <p:txBody>
          <a:bodyPr/>
          <a:lstStyle>
            <a:lvl1pPr algn="ctr">
              <a:defRPr sz="1067">
                <a:solidFill>
                  <a:schemeClr val="tx1">
                    <a:lumMod val="50000"/>
                    <a:lumOff val="50000"/>
                  </a:schemeClr>
                </a:solidFill>
              </a:defRPr>
            </a:lvl1pPr>
          </a:lstStyle>
          <a:p>
            <a:fld id="{57613824-3905-D442-B6F7-9C6D3D1FE14D}" type="slidenum">
              <a:rPr lang="en-US" smtClean="0"/>
              <a:pPr/>
              <a:t>‹#›</a:t>
            </a:fld>
            <a:endParaRPr lang="en-US" dirty="0"/>
          </a:p>
        </p:txBody>
      </p:sp>
    </p:spTree>
    <p:extLst>
      <p:ext uri="{BB962C8B-B14F-4D97-AF65-F5344CB8AC3E}">
        <p14:creationId xmlns:p14="http://schemas.microsoft.com/office/powerpoint/2010/main" val="2640725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520" y="2272454"/>
            <a:ext cx="8290560" cy="1568027"/>
          </a:xfrm>
          <a:prstGeom prst="rect">
            <a:avLst/>
          </a:prstGeo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463040" y="4145280"/>
            <a:ext cx="6827520" cy="1869440"/>
          </a:xfrm>
          <a:prstGeom prst="rect">
            <a:avLst/>
          </a:prstGeom>
        </p:spPr>
        <p:txBody>
          <a:bodyPr/>
          <a:lstStyle>
            <a:lvl1pPr marL="0" indent="0" algn="ctr">
              <a:buNone/>
              <a:defRPr>
                <a:solidFill>
                  <a:schemeClr val="tx1">
                    <a:tint val="75000"/>
                  </a:schemeClr>
                </a:solidFill>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en-US"/>
              <a:t>Click to edit Master subtitle style</a:t>
            </a:r>
          </a:p>
        </p:txBody>
      </p:sp>
      <p:sp>
        <p:nvSpPr>
          <p:cNvPr id="7" name="Slide Number Placeholder 2">
            <a:extLst>
              <a:ext uri="{FF2B5EF4-FFF2-40B4-BE49-F238E27FC236}">
                <a16:creationId xmlns:a16="http://schemas.microsoft.com/office/drawing/2014/main" id="{7889431E-277A-0946-8401-D497504E5C4B}"/>
              </a:ext>
            </a:extLst>
          </p:cNvPr>
          <p:cNvSpPr>
            <a:spLocks noGrp="1"/>
          </p:cNvSpPr>
          <p:nvPr>
            <p:ph type="sldNum" sz="quarter" idx="4"/>
          </p:nvPr>
        </p:nvSpPr>
        <p:spPr>
          <a:xfrm>
            <a:off x="4641074" y="7022592"/>
            <a:ext cx="482066" cy="324521"/>
          </a:xfrm>
          <a:prstGeom prst="rect">
            <a:avLst/>
          </a:prstGeom>
        </p:spPr>
        <p:txBody>
          <a:bodyPr/>
          <a:lstStyle>
            <a:lvl1pPr algn="ctr">
              <a:defRPr sz="1067">
                <a:solidFill>
                  <a:schemeClr val="tx1">
                    <a:lumMod val="50000"/>
                    <a:lumOff val="50000"/>
                  </a:schemeClr>
                </a:solidFill>
              </a:defRPr>
            </a:lvl1pPr>
          </a:lstStyle>
          <a:p>
            <a:fld id="{57613824-3905-D442-B6F7-9C6D3D1FE14D}" type="slidenum">
              <a:rPr lang="en-US" smtClean="0"/>
              <a:pPr/>
              <a:t>‹#›</a:t>
            </a:fld>
            <a:endParaRPr lang="en-US" dirty="0"/>
          </a:p>
        </p:txBody>
      </p:sp>
    </p:spTree>
    <p:extLst>
      <p:ext uri="{BB962C8B-B14F-4D97-AF65-F5344CB8AC3E}">
        <p14:creationId xmlns:p14="http://schemas.microsoft.com/office/powerpoint/2010/main" val="2177722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 Graph">
    <p:spTree>
      <p:nvGrpSpPr>
        <p:cNvPr id="1" name=""/>
        <p:cNvGrpSpPr/>
        <p:nvPr/>
      </p:nvGrpSpPr>
      <p:grpSpPr>
        <a:xfrm>
          <a:off x="0" y="0"/>
          <a:ext cx="0" cy="0"/>
          <a:chOff x="0" y="0"/>
          <a:chExt cx="0" cy="0"/>
        </a:xfrm>
      </p:grpSpPr>
      <p:sp>
        <p:nvSpPr>
          <p:cNvPr id="10" name="Title 9"/>
          <p:cNvSpPr>
            <a:spLocks noGrp="1"/>
          </p:cNvSpPr>
          <p:nvPr>
            <p:ph type="title"/>
          </p:nvPr>
        </p:nvSpPr>
        <p:spPr>
          <a:xfrm>
            <a:off x="487680" y="894080"/>
            <a:ext cx="8778240" cy="618067"/>
          </a:xfrm>
          <a:prstGeom prst="rect">
            <a:avLst/>
          </a:prstGeom>
        </p:spPr>
        <p:txBody>
          <a:bodyPr anchor="ctr"/>
          <a:lstStyle>
            <a:lvl1pPr>
              <a:defRPr sz="2560" b="1"/>
            </a:lvl1pPr>
          </a:lstStyle>
          <a:p>
            <a:r>
              <a:rPr lang="en-US"/>
              <a:t>Click to edit Master title style</a:t>
            </a:r>
            <a:endParaRPr lang="en-US" dirty="0"/>
          </a:p>
        </p:txBody>
      </p:sp>
      <p:sp>
        <p:nvSpPr>
          <p:cNvPr id="5" name="Chart Placeholder 4"/>
          <p:cNvSpPr>
            <a:spLocks noGrp="1"/>
          </p:cNvSpPr>
          <p:nvPr>
            <p:ph type="chart" sz="quarter" idx="10"/>
          </p:nvPr>
        </p:nvSpPr>
        <p:spPr>
          <a:xfrm>
            <a:off x="325120" y="1950720"/>
            <a:ext cx="9103360" cy="4632960"/>
          </a:xfrm>
          <a:prstGeom prst="rect">
            <a:avLst/>
          </a:prstGeom>
        </p:spPr>
        <p:txBody>
          <a:bodyPr/>
          <a:lstStyle/>
          <a:p>
            <a:r>
              <a:rPr lang="en-US" dirty="0"/>
              <a:t>Click icon to add chart</a:t>
            </a:r>
          </a:p>
        </p:txBody>
      </p:sp>
      <p:sp>
        <p:nvSpPr>
          <p:cNvPr id="7" name="Text Placeholder 6"/>
          <p:cNvSpPr>
            <a:spLocks noGrp="1"/>
          </p:cNvSpPr>
          <p:nvPr>
            <p:ph type="body" sz="quarter" idx="11"/>
          </p:nvPr>
        </p:nvSpPr>
        <p:spPr>
          <a:xfrm>
            <a:off x="487680" y="1544320"/>
            <a:ext cx="8778240" cy="325120"/>
          </a:xfrm>
          <a:prstGeom prst="rect">
            <a:avLst/>
          </a:prstGeom>
        </p:spPr>
        <p:txBody>
          <a:bodyPr/>
          <a:lstStyle>
            <a:lvl1pPr algn="ctr">
              <a:buFontTx/>
              <a:buNone/>
              <a:defRPr sz="1707"/>
            </a:lvl1pPr>
          </a:lstStyle>
          <a:p>
            <a:pPr lvl="0"/>
            <a:r>
              <a:rPr lang="en-US"/>
              <a:t>Click to edit Master text styles</a:t>
            </a:r>
          </a:p>
        </p:txBody>
      </p:sp>
      <p:sp>
        <p:nvSpPr>
          <p:cNvPr id="6" name="Slide Number Placeholder 2">
            <a:extLst>
              <a:ext uri="{FF2B5EF4-FFF2-40B4-BE49-F238E27FC236}">
                <a16:creationId xmlns:a16="http://schemas.microsoft.com/office/drawing/2014/main" id="{C253F26F-FB60-5943-9A83-05FD7DD0B07D}"/>
              </a:ext>
            </a:extLst>
          </p:cNvPr>
          <p:cNvSpPr>
            <a:spLocks noGrp="1"/>
          </p:cNvSpPr>
          <p:nvPr>
            <p:ph type="sldNum" sz="quarter" idx="4"/>
          </p:nvPr>
        </p:nvSpPr>
        <p:spPr>
          <a:xfrm>
            <a:off x="4641074" y="7022592"/>
            <a:ext cx="482066" cy="324521"/>
          </a:xfrm>
          <a:prstGeom prst="rect">
            <a:avLst/>
          </a:prstGeom>
        </p:spPr>
        <p:txBody>
          <a:bodyPr/>
          <a:lstStyle>
            <a:lvl1pPr algn="ctr">
              <a:defRPr sz="1067">
                <a:solidFill>
                  <a:schemeClr val="tx1">
                    <a:lumMod val="50000"/>
                    <a:lumOff val="50000"/>
                  </a:schemeClr>
                </a:solidFill>
              </a:defRPr>
            </a:lvl1pPr>
          </a:lstStyle>
          <a:p>
            <a:fld id="{57613824-3905-D442-B6F7-9C6D3D1FE14D}" type="slidenum">
              <a:rPr lang="en-US" smtClean="0"/>
              <a:pPr/>
              <a:t>‹#›</a:t>
            </a:fld>
            <a:endParaRPr lang="en-US" dirty="0"/>
          </a:p>
        </p:txBody>
      </p:sp>
    </p:spTree>
    <p:extLst>
      <p:ext uri="{BB962C8B-B14F-4D97-AF65-F5344CB8AC3E}">
        <p14:creationId xmlns:p14="http://schemas.microsoft.com/office/powerpoint/2010/main" val="236964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30283" y="1755648"/>
            <a:ext cx="6635637" cy="478978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7" name="Title Placeholder 1"/>
          <p:cNvSpPr>
            <a:spLocks noGrp="1"/>
          </p:cNvSpPr>
          <p:nvPr>
            <p:ph type="title"/>
          </p:nvPr>
        </p:nvSpPr>
        <p:spPr>
          <a:xfrm>
            <a:off x="2630283" y="487681"/>
            <a:ext cx="6635637" cy="1082403"/>
          </a:xfrm>
          <a:prstGeom prst="rect">
            <a:avLst/>
          </a:prstGeom>
        </p:spPr>
        <p:txBody>
          <a:bodyPr vert="horz" lIns="91440" tIns="45720" rIns="91440" bIns="45720" rtlCol="0" anchor="b">
            <a:normAutofit/>
          </a:bodyPr>
          <a:lstStyle/>
          <a:p>
            <a:r>
              <a:rPr lang="en-US" dirty="0"/>
              <a:t>Click to edit Master title style</a:t>
            </a:r>
          </a:p>
        </p:txBody>
      </p:sp>
      <p:grpSp>
        <p:nvGrpSpPr>
          <p:cNvPr id="4" name="Group 3">
            <a:extLst>
              <a:ext uri="{FF2B5EF4-FFF2-40B4-BE49-F238E27FC236}">
                <a16:creationId xmlns:a16="http://schemas.microsoft.com/office/drawing/2014/main" id="{AEFC6396-46C8-E74F-AF11-F14D8E1D87D8}"/>
              </a:ext>
            </a:extLst>
          </p:cNvPr>
          <p:cNvGrpSpPr/>
          <p:nvPr userDrawn="1"/>
        </p:nvGrpSpPr>
        <p:grpSpPr>
          <a:xfrm>
            <a:off x="0" y="0"/>
            <a:ext cx="2145792" cy="7315200"/>
            <a:chOff x="0" y="0"/>
            <a:chExt cx="2011680" cy="6858000"/>
          </a:xfrm>
        </p:grpSpPr>
        <p:sp>
          <p:nvSpPr>
            <p:cNvPr id="5" name="Rectangle 4">
              <a:extLst>
                <a:ext uri="{FF2B5EF4-FFF2-40B4-BE49-F238E27FC236}">
                  <a16:creationId xmlns:a16="http://schemas.microsoft.com/office/drawing/2014/main" id="{DBD81479-C4BA-0746-8CBC-5EC6799DA929}"/>
                </a:ext>
              </a:extLst>
            </p:cNvPr>
            <p:cNvSpPr/>
            <p:nvPr userDrawn="1"/>
          </p:nvSpPr>
          <p:spPr>
            <a:xfrm>
              <a:off x="0" y="0"/>
              <a:ext cx="2011680" cy="6858000"/>
            </a:xfrm>
            <a:prstGeom prst="rect">
              <a:avLst/>
            </a:prstGeom>
            <a:solidFill>
              <a:srgbClr val="EB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p>
          </p:txBody>
        </p:sp>
        <p:grpSp>
          <p:nvGrpSpPr>
            <p:cNvPr id="6" name="Group 5">
              <a:extLst>
                <a:ext uri="{FF2B5EF4-FFF2-40B4-BE49-F238E27FC236}">
                  <a16:creationId xmlns:a16="http://schemas.microsoft.com/office/drawing/2014/main" id="{6C570DB4-625D-F645-9015-24F0BEFB665F}"/>
                </a:ext>
              </a:extLst>
            </p:cNvPr>
            <p:cNvGrpSpPr/>
            <p:nvPr userDrawn="1"/>
          </p:nvGrpSpPr>
          <p:grpSpPr>
            <a:xfrm>
              <a:off x="213336" y="0"/>
              <a:ext cx="1585008" cy="743415"/>
              <a:chOff x="341972" y="0"/>
              <a:chExt cx="1585008" cy="743415"/>
            </a:xfrm>
          </p:grpSpPr>
          <p:sp>
            <p:nvSpPr>
              <p:cNvPr id="8" name="Rectangle 7">
                <a:extLst>
                  <a:ext uri="{FF2B5EF4-FFF2-40B4-BE49-F238E27FC236}">
                    <a16:creationId xmlns:a16="http://schemas.microsoft.com/office/drawing/2014/main" id="{E0D82BC3-48FC-DA4B-B873-3B07B042FD49}"/>
                  </a:ext>
                </a:extLst>
              </p:cNvPr>
              <p:cNvSpPr/>
              <p:nvPr userDrawn="1"/>
            </p:nvSpPr>
            <p:spPr>
              <a:xfrm>
                <a:off x="341972" y="0"/>
                <a:ext cx="483219" cy="743415"/>
              </a:xfrm>
              <a:prstGeom prst="rect">
                <a:avLst/>
              </a:prstGeom>
              <a:solidFill>
                <a:srgbClr val="F8A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p>
            </p:txBody>
          </p:sp>
          <p:sp>
            <p:nvSpPr>
              <p:cNvPr id="9" name="Rectangle 8">
                <a:extLst>
                  <a:ext uri="{FF2B5EF4-FFF2-40B4-BE49-F238E27FC236}">
                    <a16:creationId xmlns:a16="http://schemas.microsoft.com/office/drawing/2014/main" id="{F241DB59-7FA5-2740-BC00-A2CE60944442}"/>
                  </a:ext>
                </a:extLst>
              </p:cNvPr>
              <p:cNvSpPr/>
              <p:nvPr userDrawn="1"/>
            </p:nvSpPr>
            <p:spPr>
              <a:xfrm>
                <a:off x="892867" y="0"/>
                <a:ext cx="483219" cy="449766"/>
              </a:xfrm>
              <a:prstGeom prst="rect">
                <a:avLst/>
              </a:prstGeom>
              <a:solidFill>
                <a:srgbClr val="F8A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p>
            </p:txBody>
          </p:sp>
          <p:sp>
            <p:nvSpPr>
              <p:cNvPr id="10" name="Rectangle 9">
                <a:extLst>
                  <a:ext uri="{FF2B5EF4-FFF2-40B4-BE49-F238E27FC236}">
                    <a16:creationId xmlns:a16="http://schemas.microsoft.com/office/drawing/2014/main" id="{67CD2D17-4DFD-2C46-B3F7-19B20D89A72A}"/>
                  </a:ext>
                </a:extLst>
              </p:cNvPr>
              <p:cNvSpPr/>
              <p:nvPr userDrawn="1"/>
            </p:nvSpPr>
            <p:spPr>
              <a:xfrm>
                <a:off x="1443761" y="0"/>
                <a:ext cx="483219" cy="174171"/>
              </a:xfrm>
              <a:prstGeom prst="rect">
                <a:avLst/>
              </a:prstGeom>
              <a:solidFill>
                <a:srgbClr val="F8A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p>
            </p:txBody>
          </p:sp>
        </p:grpSp>
      </p:grpSp>
      <p:sp>
        <p:nvSpPr>
          <p:cNvPr id="11" name="Rectangle 10">
            <a:extLst>
              <a:ext uri="{FF2B5EF4-FFF2-40B4-BE49-F238E27FC236}">
                <a16:creationId xmlns:a16="http://schemas.microsoft.com/office/drawing/2014/main" id="{EA9CAC7E-3B89-5F47-8549-1D59632ED68C}"/>
              </a:ext>
            </a:extLst>
          </p:cNvPr>
          <p:cNvSpPr/>
          <p:nvPr userDrawn="1"/>
        </p:nvSpPr>
        <p:spPr>
          <a:xfrm>
            <a:off x="201918" y="7035217"/>
            <a:ext cx="2145792" cy="207301"/>
          </a:xfrm>
          <a:prstGeom prst="rect">
            <a:avLst/>
          </a:prstGeom>
        </p:spPr>
        <p:txBody>
          <a:bodyPr wrap="square">
            <a:spAutoFit/>
          </a:bodyPr>
          <a:lstStyle/>
          <a:p>
            <a:pPr algn="l"/>
            <a:r>
              <a:rPr lang="en-US" sz="747" dirty="0">
                <a:solidFill>
                  <a:schemeClr val="bg1"/>
                </a:solidFill>
              </a:rPr>
              <a:t>© 2024 PRC</a:t>
            </a:r>
          </a:p>
        </p:txBody>
      </p:sp>
      <p:sp>
        <p:nvSpPr>
          <p:cNvPr id="12" name="Slide Number Placeholder 2">
            <a:extLst>
              <a:ext uri="{FF2B5EF4-FFF2-40B4-BE49-F238E27FC236}">
                <a16:creationId xmlns:a16="http://schemas.microsoft.com/office/drawing/2014/main" id="{3F60C540-F90A-5D4B-9D2A-A952684DA965}"/>
              </a:ext>
            </a:extLst>
          </p:cNvPr>
          <p:cNvSpPr>
            <a:spLocks noGrp="1"/>
          </p:cNvSpPr>
          <p:nvPr>
            <p:ph type="sldNum" sz="quarter" idx="4"/>
          </p:nvPr>
        </p:nvSpPr>
        <p:spPr>
          <a:xfrm>
            <a:off x="4641074" y="7022592"/>
            <a:ext cx="482066" cy="324521"/>
          </a:xfrm>
          <a:prstGeom prst="rect">
            <a:avLst/>
          </a:prstGeom>
        </p:spPr>
        <p:txBody>
          <a:bodyPr/>
          <a:lstStyle>
            <a:lvl1pPr algn="ctr">
              <a:defRPr sz="1067">
                <a:solidFill>
                  <a:schemeClr val="tx1">
                    <a:lumMod val="50000"/>
                    <a:lumOff val="50000"/>
                  </a:schemeClr>
                </a:solidFill>
              </a:defRPr>
            </a:lvl1pPr>
          </a:lstStyle>
          <a:p>
            <a:fld id="{57613824-3905-D442-B6F7-9C6D3D1FE14D}" type="slidenum">
              <a:rPr lang="en-US" smtClean="0"/>
              <a:pPr/>
              <a:t>‹#›</a:t>
            </a:fld>
            <a:endParaRPr lang="en-US" dirty="0"/>
          </a:p>
        </p:txBody>
      </p:sp>
      <p:sp>
        <p:nvSpPr>
          <p:cNvPr id="13" name="Text Placeholder 4">
            <a:extLst>
              <a:ext uri="{FF2B5EF4-FFF2-40B4-BE49-F238E27FC236}">
                <a16:creationId xmlns:a16="http://schemas.microsoft.com/office/drawing/2014/main" id="{9F9A31C7-B29C-4EE7-9D6F-59D1D92E4ABE}"/>
              </a:ext>
            </a:extLst>
          </p:cNvPr>
          <p:cNvSpPr txBox="1">
            <a:spLocks/>
          </p:cNvSpPr>
          <p:nvPr userDrawn="1"/>
        </p:nvSpPr>
        <p:spPr>
          <a:xfrm>
            <a:off x="6033540" y="115147"/>
            <a:ext cx="3608394" cy="372533"/>
          </a:xfrm>
          <a:prstGeom prst="rect">
            <a:avLst/>
          </a:prstGeom>
        </p:spPr>
        <p:txBody>
          <a:bodyPr anchor="ctr" anchorCtr="0">
            <a:noAutofit/>
          </a:bodyPr>
          <a:lstStyle>
            <a:lvl1pPr marL="0" marR="0" indent="0" algn="l" defTabSz="457200" rtl="0" eaLnBrk="1" fontAlgn="auto" latinLnBrk="0" hangingPunct="1">
              <a:lnSpc>
                <a:spcPct val="90000"/>
              </a:lnSpc>
              <a:spcBef>
                <a:spcPct val="20000"/>
              </a:spcBef>
              <a:spcAft>
                <a:spcPts val="0"/>
              </a:spcAft>
              <a:buClrTx/>
              <a:buSzTx/>
              <a:buFont typeface="Arial"/>
              <a:buNone/>
              <a:tabLst/>
              <a:defRPr sz="1200" b="1" kern="1200">
                <a:solidFill>
                  <a:srgbClr val="FFFFFF"/>
                </a:solidFill>
                <a:latin typeface="Arial"/>
                <a:ea typeface="+mn-ea"/>
                <a:cs typeface="Arial"/>
              </a:defRPr>
            </a:lvl1pPr>
            <a:lvl2pPr marL="1588" indent="0" algn="l" defTabSz="457200" rtl="0" eaLnBrk="1" latinLnBrk="0" hangingPunct="1">
              <a:lnSpc>
                <a:spcPct val="90000"/>
              </a:lnSpc>
              <a:spcBef>
                <a:spcPct val="20000"/>
              </a:spcBef>
              <a:buFont typeface="Arial"/>
              <a:buNone/>
              <a:defRPr sz="900" kern="1200">
                <a:solidFill>
                  <a:schemeClr val="bg1"/>
                </a:solidFill>
                <a:latin typeface="Arial"/>
                <a:ea typeface="+mn-ea"/>
                <a:cs typeface="Arial"/>
              </a:defRPr>
            </a:lvl2pPr>
            <a:lvl3pPr marL="914400" indent="0" algn="l" defTabSz="457200" rtl="0" eaLnBrk="1" latinLnBrk="0" hangingPunct="1">
              <a:spcBef>
                <a:spcPct val="20000"/>
              </a:spcBef>
              <a:buFont typeface="Arial"/>
              <a:buNone/>
              <a:defRPr sz="11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1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1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87695" rtl="0" eaLnBrk="1" fontAlgn="auto" latinLnBrk="0" hangingPunct="1">
              <a:lnSpc>
                <a:spcPct val="90000"/>
              </a:lnSpc>
              <a:spcBef>
                <a:spcPct val="20000"/>
              </a:spcBef>
              <a:spcAft>
                <a:spcPts val="0"/>
              </a:spcAft>
              <a:buClrTx/>
              <a:buSzTx/>
              <a:buFont typeface="Arial"/>
              <a:buNone/>
              <a:tabLst/>
              <a:defRPr/>
            </a:pPr>
            <a:r>
              <a:rPr kumimoji="0" lang="en-US" sz="1280" b="1" i="0" u="none" strike="noStrike" kern="1200" cap="none" spc="0" normalizeH="0" baseline="0" noProof="0" dirty="0">
                <a:ln>
                  <a:noFill/>
                </a:ln>
                <a:solidFill>
                  <a:schemeClr val="bg1">
                    <a:lumMod val="50000"/>
                  </a:schemeClr>
                </a:solidFill>
                <a:effectLst/>
                <a:uLnTx/>
                <a:uFillTx/>
                <a:latin typeface="Arial"/>
                <a:ea typeface="+mn-ea"/>
                <a:cs typeface="Arial"/>
              </a:rPr>
              <a:t>York General</a:t>
            </a:r>
          </a:p>
        </p:txBody>
      </p:sp>
      <p:pic>
        <p:nvPicPr>
          <p:cNvPr id="14" name="Picture 13">
            <a:extLst>
              <a:ext uri="{FF2B5EF4-FFF2-40B4-BE49-F238E27FC236}">
                <a16:creationId xmlns:a16="http://schemas.microsoft.com/office/drawing/2014/main" id="{87A1C1CE-0146-4D01-9E5E-8CE4CF976CB5}"/>
              </a:ext>
            </a:extLst>
          </p:cNvPr>
          <p:cNvPicPr>
            <a:picLocks noChangeAspect="1"/>
          </p:cNvPicPr>
          <p:nvPr userDrawn="1"/>
        </p:nvPicPr>
        <p:blipFill>
          <a:blip r:embed="rId7"/>
          <a:srcRect/>
          <a:stretch/>
        </p:blipFill>
        <p:spPr>
          <a:xfrm>
            <a:off x="9083040" y="6625280"/>
            <a:ext cx="429109" cy="539555"/>
          </a:xfrm>
          <a:prstGeom prst="rect">
            <a:avLst/>
          </a:prstGeom>
        </p:spPr>
      </p:pic>
    </p:spTree>
    <p:extLst>
      <p:ext uri="{BB962C8B-B14F-4D97-AF65-F5344CB8AC3E}">
        <p14:creationId xmlns:p14="http://schemas.microsoft.com/office/powerpoint/2010/main" val="1779859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75390" rtl="0" eaLnBrk="1" latinLnBrk="0" hangingPunct="1">
        <a:lnSpc>
          <a:spcPts val="4267"/>
        </a:lnSpc>
        <a:spcBef>
          <a:spcPct val="0"/>
        </a:spcBef>
        <a:buNone/>
        <a:defRPr sz="4267" b="1" kern="1200" spc="-107">
          <a:solidFill>
            <a:srgbClr val="5A85D7"/>
          </a:solidFill>
          <a:effectLst/>
          <a:latin typeface="Arial"/>
          <a:ea typeface="+mj-ea"/>
          <a:cs typeface="Arial"/>
        </a:defRPr>
      </a:lvl1pPr>
    </p:titleStyle>
    <p:bodyStyle>
      <a:lvl1pPr marL="0" indent="0" algn="l" defTabSz="975390" rtl="0" eaLnBrk="1" latinLnBrk="0" hangingPunct="1">
        <a:spcBef>
          <a:spcPct val="20000"/>
        </a:spcBef>
        <a:buFont typeface="Arial" pitchFamily="34" charset="0"/>
        <a:buNone/>
        <a:defRPr sz="3200" b="1" kern="1200">
          <a:solidFill>
            <a:srgbClr val="515151"/>
          </a:solidFill>
          <a:latin typeface="Arial"/>
          <a:ea typeface="+mn-ea"/>
          <a:cs typeface="Arial"/>
        </a:defRPr>
      </a:lvl1pPr>
      <a:lvl2pPr marL="0" indent="0" algn="l" defTabSz="975390" rtl="0" eaLnBrk="1" latinLnBrk="0" hangingPunct="1">
        <a:spcBef>
          <a:spcPct val="20000"/>
        </a:spcBef>
        <a:buFont typeface="Courier New" pitchFamily="49" charset="0"/>
        <a:buNone/>
        <a:defRPr sz="2560" kern="1200">
          <a:solidFill>
            <a:srgbClr val="515151"/>
          </a:solidFill>
          <a:latin typeface="Arial"/>
          <a:ea typeface="+mn-ea"/>
          <a:cs typeface="Arial"/>
        </a:defRPr>
      </a:lvl2pPr>
      <a:lvl3pPr marL="668888" indent="-184580" algn="l" defTabSz="975390" rtl="0" eaLnBrk="1" latinLnBrk="0" hangingPunct="1">
        <a:spcBef>
          <a:spcPct val="20000"/>
        </a:spcBef>
        <a:buFont typeface="Arial" pitchFamily="34" charset="0"/>
        <a:buChar char="•"/>
        <a:defRPr sz="2560" kern="1200">
          <a:solidFill>
            <a:srgbClr val="515151"/>
          </a:solidFill>
          <a:latin typeface="Arial"/>
          <a:ea typeface="+mn-ea"/>
          <a:cs typeface="Arial"/>
        </a:defRPr>
      </a:lvl3pPr>
      <a:lvl4pPr marL="3387" indent="0" algn="l" defTabSz="975390" rtl="0" eaLnBrk="1" latinLnBrk="0" hangingPunct="1">
        <a:spcBef>
          <a:spcPct val="20000"/>
        </a:spcBef>
        <a:buFont typeface="Courier New" pitchFamily="49" charset="0"/>
        <a:buNone/>
        <a:defRPr sz="2133" b="1" kern="1200">
          <a:solidFill>
            <a:srgbClr val="515151"/>
          </a:solidFill>
          <a:latin typeface="Arial"/>
          <a:ea typeface="+mn-ea"/>
          <a:cs typeface="Arial"/>
        </a:defRPr>
      </a:lvl4pPr>
      <a:lvl5pPr marL="0" marR="0" indent="0" algn="l" defTabSz="975390" rtl="0" eaLnBrk="1" fontAlgn="auto" latinLnBrk="0" hangingPunct="1">
        <a:lnSpc>
          <a:spcPct val="100000"/>
        </a:lnSpc>
        <a:spcBef>
          <a:spcPct val="20000"/>
        </a:spcBef>
        <a:spcAft>
          <a:spcPts val="0"/>
        </a:spcAft>
        <a:buClrTx/>
        <a:buSzTx/>
        <a:buFont typeface="Arial" pitchFamily="34" charset="0"/>
        <a:buNone/>
        <a:tabLst/>
        <a:defRPr sz="1707" kern="1200">
          <a:solidFill>
            <a:srgbClr val="515151"/>
          </a:solidFill>
          <a:latin typeface="Arial"/>
          <a:ea typeface="+mn-ea"/>
          <a:cs typeface="Arial"/>
        </a:defRPr>
      </a:lvl5pPr>
      <a:lvl6pPr marL="853467" indent="-116844" algn="l" defTabSz="975390" rtl="0" eaLnBrk="1" latinLnBrk="0" hangingPunct="1">
        <a:spcBef>
          <a:spcPct val="20000"/>
        </a:spcBef>
        <a:buFont typeface="Arial"/>
        <a:buChar char="•"/>
        <a:tabLst/>
        <a:defRPr sz="1707" kern="1200">
          <a:solidFill>
            <a:srgbClr val="515151"/>
          </a:solidFill>
          <a:latin typeface="Arial"/>
          <a:ea typeface="+mn-ea"/>
          <a:cs typeface="Arial"/>
        </a:defRPr>
      </a:lvl6pPr>
      <a:lvl7pPr marL="3170019" indent="-243848" algn="l" defTabSz="975390" rtl="0" eaLnBrk="1" latinLnBrk="0" hangingPunct="1">
        <a:spcBef>
          <a:spcPct val="20000"/>
        </a:spcBef>
        <a:buFont typeface="Arial" pitchFamily="34" charset="0"/>
        <a:buChar char="•"/>
        <a:defRPr sz="1707" kern="1200">
          <a:solidFill>
            <a:schemeClr val="tx1">
              <a:lumMod val="50000"/>
              <a:lumOff val="50000"/>
            </a:schemeClr>
          </a:solidFill>
          <a:latin typeface="+mj-lt"/>
          <a:ea typeface="+mn-ea"/>
          <a:cs typeface="+mn-cs"/>
        </a:defRPr>
      </a:lvl7pPr>
      <a:lvl8pPr marL="3657714" indent="-243848" algn="l" defTabSz="975390" rtl="0" eaLnBrk="1" latinLnBrk="0" hangingPunct="1">
        <a:spcBef>
          <a:spcPct val="20000"/>
        </a:spcBef>
        <a:buFont typeface="Courier New" pitchFamily="49" charset="0"/>
        <a:buChar char="o"/>
        <a:defRPr sz="1707" kern="1200">
          <a:solidFill>
            <a:schemeClr val="tx1">
              <a:lumMod val="50000"/>
              <a:lumOff val="50000"/>
            </a:schemeClr>
          </a:solidFill>
          <a:latin typeface="+mj-lt"/>
          <a:ea typeface="+mn-ea"/>
          <a:cs typeface="+mn-cs"/>
        </a:defRPr>
      </a:lvl8pPr>
      <a:lvl9pPr marL="4145410" indent="-243848" algn="l" defTabSz="975390" rtl="0" eaLnBrk="1" latinLnBrk="0" hangingPunct="1">
        <a:spcBef>
          <a:spcPct val="20000"/>
        </a:spcBef>
        <a:buFont typeface="Arial" pitchFamily="34" charset="0"/>
        <a:buChar char="•"/>
        <a:defRPr sz="1707" kern="1200">
          <a:solidFill>
            <a:schemeClr val="tx1">
              <a:lumMod val="50000"/>
              <a:lumOff val="50000"/>
            </a:schemeClr>
          </a:solidFill>
          <a:latin typeface="+mj-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0" y="487681"/>
            <a:ext cx="8778240" cy="1082403"/>
          </a:xfrm>
          <a:prstGeom prst="rect">
            <a:avLst/>
          </a:prstGeom>
        </p:spPr>
        <p:txBody>
          <a:bodyPr vert="horz" lIns="91440" tIns="45720" rIns="91440" bIns="45720" rtlCol="0" anchor="b">
            <a:normAutofit/>
          </a:bodyPr>
          <a:lstStyle/>
          <a:p>
            <a:endParaRPr lang="en-US" dirty="0"/>
          </a:p>
        </p:txBody>
      </p:sp>
      <p:sp>
        <p:nvSpPr>
          <p:cNvPr id="3" name="Text Placeholder 2"/>
          <p:cNvSpPr>
            <a:spLocks noGrp="1"/>
          </p:cNvSpPr>
          <p:nvPr>
            <p:ph type="body" idx="1"/>
          </p:nvPr>
        </p:nvSpPr>
        <p:spPr>
          <a:xfrm>
            <a:off x="487680" y="1755648"/>
            <a:ext cx="8778240" cy="478978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Rectangle 3">
            <a:extLst>
              <a:ext uri="{FF2B5EF4-FFF2-40B4-BE49-F238E27FC236}">
                <a16:creationId xmlns:a16="http://schemas.microsoft.com/office/drawing/2014/main" id="{0A0D7E21-E934-ED44-9F31-2AC0BF15C96C}"/>
              </a:ext>
            </a:extLst>
          </p:cNvPr>
          <p:cNvSpPr/>
          <p:nvPr userDrawn="1"/>
        </p:nvSpPr>
        <p:spPr>
          <a:xfrm>
            <a:off x="0" y="1"/>
            <a:ext cx="93527" cy="1409596"/>
          </a:xfrm>
          <a:prstGeom prst="rect">
            <a:avLst/>
          </a:prstGeom>
          <a:solidFill>
            <a:srgbClr val="EB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p>
        </p:txBody>
      </p:sp>
      <p:sp>
        <p:nvSpPr>
          <p:cNvPr id="5" name="Rectangle 4">
            <a:extLst>
              <a:ext uri="{FF2B5EF4-FFF2-40B4-BE49-F238E27FC236}">
                <a16:creationId xmlns:a16="http://schemas.microsoft.com/office/drawing/2014/main" id="{21229646-8D5E-A240-B576-A3FE8DD23CD2}"/>
              </a:ext>
            </a:extLst>
          </p:cNvPr>
          <p:cNvSpPr/>
          <p:nvPr userDrawn="1"/>
        </p:nvSpPr>
        <p:spPr>
          <a:xfrm>
            <a:off x="6486812" y="7217664"/>
            <a:ext cx="3266788" cy="97536"/>
          </a:xfrm>
          <a:prstGeom prst="rect">
            <a:avLst/>
          </a:prstGeom>
          <a:solidFill>
            <a:srgbClr val="EB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p>
        </p:txBody>
      </p:sp>
      <p:pic>
        <p:nvPicPr>
          <p:cNvPr id="7" name="Picture 6">
            <a:extLst>
              <a:ext uri="{FF2B5EF4-FFF2-40B4-BE49-F238E27FC236}">
                <a16:creationId xmlns:a16="http://schemas.microsoft.com/office/drawing/2014/main" id="{D7AFA20C-0E1F-8A43-8DA9-C4FB956528BD}"/>
              </a:ext>
            </a:extLst>
          </p:cNvPr>
          <p:cNvPicPr>
            <a:picLocks noChangeAspect="1"/>
          </p:cNvPicPr>
          <p:nvPr userDrawn="1"/>
        </p:nvPicPr>
        <p:blipFill>
          <a:blip r:embed="rId13"/>
          <a:srcRect/>
          <a:stretch/>
        </p:blipFill>
        <p:spPr>
          <a:xfrm>
            <a:off x="9259240" y="6647049"/>
            <a:ext cx="382693" cy="481191"/>
          </a:xfrm>
          <a:prstGeom prst="rect">
            <a:avLst/>
          </a:prstGeom>
        </p:spPr>
      </p:pic>
      <p:sp>
        <p:nvSpPr>
          <p:cNvPr id="10" name="Text Placeholder 4">
            <a:extLst>
              <a:ext uri="{FF2B5EF4-FFF2-40B4-BE49-F238E27FC236}">
                <a16:creationId xmlns:a16="http://schemas.microsoft.com/office/drawing/2014/main" id="{D2B77C7B-3032-B349-98A5-F46A6A8B8EC5}"/>
              </a:ext>
            </a:extLst>
          </p:cNvPr>
          <p:cNvSpPr txBox="1">
            <a:spLocks/>
          </p:cNvSpPr>
          <p:nvPr userDrawn="1"/>
        </p:nvSpPr>
        <p:spPr>
          <a:xfrm>
            <a:off x="6033540" y="115147"/>
            <a:ext cx="3608394" cy="372533"/>
          </a:xfrm>
          <a:prstGeom prst="rect">
            <a:avLst/>
          </a:prstGeom>
        </p:spPr>
        <p:txBody>
          <a:bodyPr anchor="ctr" anchorCtr="0">
            <a:noAutofit/>
          </a:bodyPr>
          <a:lstStyle>
            <a:lvl1pPr marL="0" marR="0" indent="0" algn="l" defTabSz="457200" rtl="0" eaLnBrk="1" fontAlgn="auto" latinLnBrk="0" hangingPunct="1">
              <a:lnSpc>
                <a:spcPct val="90000"/>
              </a:lnSpc>
              <a:spcBef>
                <a:spcPct val="20000"/>
              </a:spcBef>
              <a:spcAft>
                <a:spcPts val="0"/>
              </a:spcAft>
              <a:buClrTx/>
              <a:buSzTx/>
              <a:buFont typeface="Arial"/>
              <a:buNone/>
              <a:tabLst/>
              <a:defRPr sz="1200" b="1" kern="1200">
                <a:solidFill>
                  <a:srgbClr val="FFFFFF"/>
                </a:solidFill>
                <a:latin typeface="Arial"/>
                <a:ea typeface="+mn-ea"/>
                <a:cs typeface="Arial"/>
              </a:defRPr>
            </a:lvl1pPr>
            <a:lvl2pPr marL="1588" indent="0" algn="l" defTabSz="457200" rtl="0" eaLnBrk="1" latinLnBrk="0" hangingPunct="1">
              <a:lnSpc>
                <a:spcPct val="90000"/>
              </a:lnSpc>
              <a:spcBef>
                <a:spcPct val="20000"/>
              </a:spcBef>
              <a:buFont typeface="Arial"/>
              <a:buNone/>
              <a:defRPr sz="900" kern="1200">
                <a:solidFill>
                  <a:schemeClr val="bg1"/>
                </a:solidFill>
                <a:latin typeface="Arial"/>
                <a:ea typeface="+mn-ea"/>
                <a:cs typeface="Arial"/>
              </a:defRPr>
            </a:lvl2pPr>
            <a:lvl3pPr marL="914400" indent="0" algn="l" defTabSz="457200" rtl="0" eaLnBrk="1" latinLnBrk="0" hangingPunct="1">
              <a:spcBef>
                <a:spcPct val="20000"/>
              </a:spcBef>
              <a:buFont typeface="Arial"/>
              <a:buNone/>
              <a:defRPr sz="11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1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1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87695" rtl="0" eaLnBrk="1" fontAlgn="auto" latinLnBrk="0" hangingPunct="1">
              <a:lnSpc>
                <a:spcPct val="90000"/>
              </a:lnSpc>
              <a:spcBef>
                <a:spcPct val="20000"/>
              </a:spcBef>
              <a:spcAft>
                <a:spcPts val="0"/>
              </a:spcAft>
              <a:buClrTx/>
              <a:buSzTx/>
              <a:buFont typeface="Arial"/>
              <a:buNone/>
              <a:tabLst/>
              <a:defRPr/>
            </a:pPr>
            <a:r>
              <a:rPr kumimoji="0" lang="en-US" sz="1280" b="1" i="0" u="none" strike="noStrike" kern="1200" cap="none" spc="0" normalizeH="0" baseline="0" noProof="0" dirty="0">
                <a:ln>
                  <a:noFill/>
                </a:ln>
                <a:solidFill>
                  <a:schemeClr val="bg1">
                    <a:lumMod val="50000"/>
                  </a:schemeClr>
                </a:solidFill>
                <a:effectLst/>
                <a:uLnTx/>
                <a:uFillTx/>
                <a:latin typeface="Arial"/>
                <a:ea typeface="+mn-ea"/>
                <a:cs typeface="Arial"/>
              </a:rPr>
              <a:t>York General</a:t>
            </a:r>
          </a:p>
        </p:txBody>
      </p:sp>
      <p:sp>
        <p:nvSpPr>
          <p:cNvPr id="9" name="Slide Number Placeholder 2">
            <a:extLst>
              <a:ext uri="{FF2B5EF4-FFF2-40B4-BE49-F238E27FC236}">
                <a16:creationId xmlns:a16="http://schemas.microsoft.com/office/drawing/2014/main" id="{C252D2E4-5CF6-B540-B77D-B569DBC48A8A}"/>
              </a:ext>
            </a:extLst>
          </p:cNvPr>
          <p:cNvSpPr>
            <a:spLocks noGrp="1"/>
          </p:cNvSpPr>
          <p:nvPr>
            <p:ph type="sldNum" sz="quarter" idx="4"/>
          </p:nvPr>
        </p:nvSpPr>
        <p:spPr>
          <a:xfrm>
            <a:off x="4641074" y="7022592"/>
            <a:ext cx="482066" cy="324521"/>
          </a:xfrm>
          <a:prstGeom prst="rect">
            <a:avLst/>
          </a:prstGeom>
        </p:spPr>
        <p:txBody>
          <a:bodyPr/>
          <a:lstStyle>
            <a:lvl1pPr algn="ctr">
              <a:defRPr sz="1067">
                <a:solidFill>
                  <a:schemeClr val="tx2"/>
                </a:solidFill>
              </a:defRPr>
            </a:lvl1pPr>
          </a:lstStyle>
          <a:p>
            <a:fld id="{57613824-3905-D442-B6F7-9C6D3D1FE14D}" type="slidenum">
              <a:rPr lang="en-US" smtClean="0"/>
              <a:pPr/>
              <a:t>‹#›</a:t>
            </a:fld>
            <a:endParaRPr lang="en-US" dirty="0"/>
          </a:p>
        </p:txBody>
      </p:sp>
      <p:pic>
        <p:nvPicPr>
          <p:cNvPr id="11" name="Picture 10">
            <a:extLst>
              <a:ext uri="{FF2B5EF4-FFF2-40B4-BE49-F238E27FC236}">
                <a16:creationId xmlns:a16="http://schemas.microsoft.com/office/drawing/2014/main" id="{35F0A708-18F5-4DB6-897F-1C6946655021}"/>
              </a:ext>
            </a:extLst>
          </p:cNvPr>
          <p:cNvPicPr>
            <a:picLocks noChangeAspect="1"/>
          </p:cNvPicPr>
          <p:nvPr userDrawn="1"/>
        </p:nvPicPr>
        <p:blipFill>
          <a:blip r:embed="rId14"/>
          <a:srcRect/>
          <a:stretch/>
        </p:blipFill>
        <p:spPr>
          <a:xfrm>
            <a:off x="296639" y="7100130"/>
            <a:ext cx="538108" cy="113081"/>
          </a:xfrm>
          <a:prstGeom prst="rect">
            <a:avLst/>
          </a:prstGeom>
        </p:spPr>
      </p:pic>
    </p:spTree>
    <p:extLst>
      <p:ext uri="{BB962C8B-B14F-4D97-AF65-F5344CB8AC3E}">
        <p14:creationId xmlns:p14="http://schemas.microsoft.com/office/powerpoint/2010/main" val="25766006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75390" rtl="0" eaLnBrk="1" latinLnBrk="0" hangingPunct="1">
        <a:lnSpc>
          <a:spcPts val="4267"/>
        </a:lnSpc>
        <a:spcBef>
          <a:spcPts val="0"/>
        </a:spcBef>
        <a:buNone/>
        <a:defRPr sz="4267" b="1" kern="1200" spc="-107">
          <a:solidFill>
            <a:schemeClr val="accent1"/>
          </a:solidFill>
          <a:effectLst/>
          <a:latin typeface="Arial"/>
          <a:ea typeface="+mj-ea"/>
          <a:cs typeface="Arial"/>
        </a:defRPr>
      </a:lvl1pPr>
    </p:titleStyle>
    <p:bodyStyle>
      <a:lvl1pPr marL="0" indent="0" algn="l" defTabSz="975390" rtl="0" eaLnBrk="1" latinLnBrk="0" hangingPunct="1">
        <a:spcBef>
          <a:spcPct val="20000"/>
        </a:spcBef>
        <a:buFont typeface="Arial" pitchFamily="34" charset="0"/>
        <a:buNone/>
        <a:defRPr sz="3200" b="1" kern="1200">
          <a:solidFill>
            <a:srgbClr val="515151"/>
          </a:solidFill>
          <a:latin typeface="Arial"/>
          <a:ea typeface="+mn-ea"/>
          <a:cs typeface="Arial"/>
        </a:defRPr>
      </a:lvl1pPr>
      <a:lvl2pPr marL="0" indent="0" algn="l" defTabSz="975390" rtl="0" eaLnBrk="1" latinLnBrk="0" hangingPunct="1">
        <a:spcBef>
          <a:spcPct val="20000"/>
        </a:spcBef>
        <a:buFont typeface="Courier New" pitchFamily="49" charset="0"/>
        <a:buNone/>
        <a:defRPr sz="2560" kern="1200">
          <a:solidFill>
            <a:srgbClr val="515151"/>
          </a:solidFill>
          <a:latin typeface="Arial"/>
          <a:ea typeface="+mn-ea"/>
          <a:cs typeface="Arial"/>
        </a:defRPr>
      </a:lvl2pPr>
      <a:lvl3pPr marL="668888" indent="-184580" algn="l" defTabSz="975390" rtl="0" eaLnBrk="1" latinLnBrk="0" hangingPunct="1">
        <a:spcBef>
          <a:spcPct val="20000"/>
        </a:spcBef>
        <a:buFont typeface="Arial" pitchFamily="34" charset="0"/>
        <a:buChar char="•"/>
        <a:defRPr sz="2560" kern="1200">
          <a:solidFill>
            <a:srgbClr val="515151"/>
          </a:solidFill>
          <a:latin typeface="Arial"/>
          <a:ea typeface="+mn-ea"/>
          <a:cs typeface="Arial"/>
        </a:defRPr>
      </a:lvl3pPr>
      <a:lvl4pPr marL="3387" indent="0" algn="l" defTabSz="975390" rtl="0" eaLnBrk="1" latinLnBrk="0" hangingPunct="1">
        <a:spcBef>
          <a:spcPct val="20000"/>
        </a:spcBef>
        <a:buFont typeface="Courier New" pitchFamily="49" charset="0"/>
        <a:buNone/>
        <a:defRPr sz="2133" b="1" kern="1200">
          <a:solidFill>
            <a:srgbClr val="515151"/>
          </a:solidFill>
          <a:latin typeface="Arial"/>
          <a:ea typeface="+mn-ea"/>
          <a:cs typeface="Arial"/>
        </a:defRPr>
      </a:lvl4pPr>
      <a:lvl5pPr marL="0" marR="0" indent="0" algn="l" defTabSz="975390" rtl="0" eaLnBrk="1" fontAlgn="auto" latinLnBrk="0" hangingPunct="1">
        <a:lnSpc>
          <a:spcPct val="100000"/>
        </a:lnSpc>
        <a:spcBef>
          <a:spcPct val="20000"/>
        </a:spcBef>
        <a:spcAft>
          <a:spcPts val="0"/>
        </a:spcAft>
        <a:buClrTx/>
        <a:buSzTx/>
        <a:buFont typeface="Arial" pitchFamily="34" charset="0"/>
        <a:buNone/>
        <a:tabLst/>
        <a:defRPr sz="1707" kern="1200">
          <a:solidFill>
            <a:srgbClr val="515151"/>
          </a:solidFill>
          <a:latin typeface="Arial"/>
          <a:ea typeface="+mn-ea"/>
          <a:cs typeface="Arial"/>
        </a:defRPr>
      </a:lvl5pPr>
      <a:lvl6pPr marL="853467" indent="-123618" algn="l" defTabSz="975390" rtl="0" eaLnBrk="1" latinLnBrk="0" hangingPunct="1">
        <a:spcBef>
          <a:spcPct val="20000"/>
        </a:spcBef>
        <a:buFont typeface="Arial"/>
        <a:buChar char="•"/>
        <a:tabLst/>
        <a:defRPr sz="1707" kern="1200">
          <a:solidFill>
            <a:srgbClr val="515151"/>
          </a:solidFill>
          <a:latin typeface="Arial"/>
          <a:ea typeface="+mn-ea"/>
          <a:cs typeface="Arial"/>
        </a:defRPr>
      </a:lvl6pPr>
      <a:lvl7pPr marL="3170019" indent="-243848" algn="l" defTabSz="975390" rtl="0" eaLnBrk="1" latinLnBrk="0" hangingPunct="1">
        <a:spcBef>
          <a:spcPct val="20000"/>
        </a:spcBef>
        <a:buFont typeface="Arial" pitchFamily="34" charset="0"/>
        <a:buChar char="•"/>
        <a:defRPr sz="1707" kern="1200">
          <a:solidFill>
            <a:schemeClr val="tx1">
              <a:lumMod val="50000"/>
              <a:lumOff val="50000"/>
            </a:schemeClr>
          </a:solidFill>
          <a:latin typeface="+mj-lt"/>
          <a:ea typeface="+mn-ea"/>
          <a:cs typeface="+mn-cs"/>
        </a:defRPr>
      </a:lvl7pPr>
      <a:lvl8pPr marL="3657714" indent="-243848" algn="l" defTabSz="975390" rtl="0" eaLnBrk="1" latinLnBrk="0" hangingPunct="1">
        <a:spcBef>
          <a:spcPct val="20000"/>
        </a:spcBef>
        <a:buFont typeface="Courier New" pitchFamily="49" charset="0"/>
        <a:buChar char="o"/>
        <a:defRPr sz="1707" kern="1200">
          <a:solidFill>
            <a:schemeClr val="tx1">
              <a:lumMod val="50000"/>
              <a:lumOff val="50000"/>
            </a:schemeClr>
          </a:solidFill>
          <a:latin typeface="+mj-lt"/>
          <a:ea typeface="+mn-ea"/>
          <a:cs typeface="+mn-cs"/>
        </a:defRPr>
      </a:lvl8pPr>
      <a:lvl9pPr marL="4145410" indent="-243848" algn="l" defTabSz="975390" rtl="0" eaLnBrk="1" latinLnBrk="0" hangingPunct="1">
        <a:spcBef>
          <a:spcPct val="20000"/>
        </a:spcBef>
        <a:buFont typeface="Arial" pitchFamily="34" charset="0"/>
        <a:buChar char="•"/>
        <a:defRPr sz="1707" kern="1200">
          <a:solidFill>
            <a:schemeClr val="tx1">
              <a:lumMod val="50000"/>
              <a:lumOff val="50000"/>
            </a:schemeClr>
          </a:solidFill>
          <a:latin typeface="+mj-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1495" y="-386330"/>
            <a:ext cx="1979233" cy="8087861"/>
            <a:chOff x="0" y="0"/>
            <a:chExt cx="1255347" cy="5129801"/>
          </a:xfrm>
        </p:grpSpPr>
        <p:sp>
          <p:nvSpPr>
            <p:cNvPr id="3" name="Freeform 3"/>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193F6F"/>
            </a:solidFill>
          </p:spPr>
          <p:txBody>
            <a:bodyPr/>
            <a:lstStyle/>
            <a:p>
              <a:endParaRPr lang="en-US"/>
            </a:p>
          </p:txBody>
        </p:sp>
      </p:grpSp>
      <p:grpSp>
        <p:nvGrpSpPr>
          <p:cNvPr id="4" name="Group 4"/>
          <p:cNvGrpSpPr/>
          <p:nvPr/>
        </p:nvGrpSpPr>
        <p:grpSpPr>
          <a:xfrm>
            <a:off x="359211" y="-200388"/>
            <a:ext cx="1979233" cy="7521397"/>
            <a:chOff x="0" y="0"/>
            <a:chExt cx="1255347" cy="4770516"/>
          </a:xfrm>
        </p:grpSpPr>
        <p:sp>
          <p:nvSpPr>
            <p:cNvPr id="5" name="Freeform 5"/>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6" name="Group 6"/>
          <p:cNvGrpSpPr/>
          <p:nvPr/>
        </p:nvGrpSpPr>
        <p:grpSpPr>
          <a:xfrm>
            <a:off x="1501228" y="-200388"/>
            <a:ext cx="676232" cy="7788351"/>
            <a:chOff x="0" y="0"/>
            <a:chExt cx="152400" cy="1755232"/>
          </a:xfrm>
        </p:grpSpPr>
        <p:sp>
          <p:nvSpPr>
            <p:cNvPr id="7" name="Freeform 7"/>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8" name="Freeform 8"/>
          <p:cNvSpPr/>
          <p:nvPr/>
        </p:nvSpPr>
        <p:spPr>
          <a:xfrm>
            <a:off x="-2934245" y="-214880"/>
            <a:ext cx="4931230" cy="9457125"/>
          </a:xfrm>
          <a:custGeom>
            <a:avLst/>
            <a:gdLst/>
            <a:ahLst/>
            <a:cxnLst/>
            <a:rect l="l" t="t" r="r" b="b"/>
            <a:pathLst>
              <a:path w="4931230" h="9457125">
                <a:moveTo>
                  <a:pt x="0" y="0"/>
                </a:moveTo>
                <a:lnTo>
                  <a:pt x="4931230" y="0"/>
                </a:lnTo>
                <a:lnTo>
                  <a:pt x="4931230" y="9457124"/>
                </a:lnTo>
                <a:lnTo>
                  <a:pt x="0" y="9457124"/>
                </a:lnTo>
                <a:lnTo>
                  <a:pt x="0" y="0"/>
                </a:lnTo>
                <a:close/>
              </a:path>
            </a:pathLst>
          </a:custGeom>
          <a:blipFill>
            <a:blip r:embed="rId2"/>
            <a:stretch>
              <a:fillRect r="-48150"/>
            </a:stretch>
          </a:blipFill>
        </p:spPr>
        <p:txBody>
          <a:bodyPr/>
          <a:lstStyle/>
          <a:p>
            <a:endParaRPr lang="en-US"/>
          </a:p>
        </p:txBody>
      </p:sp>
      <p:sp>
        <p:nvSpPr>
          <p:cNvPr id="9" name="Freeform 9"/>
          <p:cNvSpPr/>
          <p:nvPr/>
        </p:nvSpPr>
        <p:spPr>
          <a:xfrm>
            <a:off x="7242377" y="6475967"/>
            <a:ext cx="2468333" cy="839233"/>
          </a:xfrm>
          <a:custGeom>
            <a:avLst/>
            <a:gdLst/>
            <a:ahLst/>
            <a:cxnLst/>
            <a:rect l="l" t="t" r="r" b="b"/>
            <a:pathLst>
              <a:path w="2468333" h="839233">
                <a:moveTo>
                  <a:pt x="0" y="0"/>
                </a:moveTo>
                <a:lnTo>
                  <a:pt x="2468333" y="0"/>
                </a:lnTo>
                <a:lnTo>
                  <a:pt x="2468333" y="839233"/>
                </a:lnTo>
                <a:lnTo>
                  <a:pt x="0" y="8392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2966718" y="1447800"/>
            <a:ext cx="5721384" cy="2505879"/>
          </a:xfrm>
          <a:prstGeom prst="rect">
            <a:avLst/>
          </a:prstGeom>
        </p:spPr>
        <p:txBody>
          <a:bodyPr lIns="0" tIns="0" rIns="0" bIns="0" rtlCol="0" anchor="t">
            <a:spAutoFit/>
          </a:bodyPr>
          <a:lstStyle/>
          <a:p>
            <a:pPr algn="l">
              <a:lnSpc>
                <a:spcPts val="4992"/>
              </a:lnSpc>
            </a:pPr>
            <a:r>
              <a:rPr lang="en-US" sz="3200" b="1" dirty="0">
                <a:solidFill>
                  <a:srgbClr val="193F6F"/>
                </a:solidFill>
                <a:latin typeface="Montserrat Ultra-Bold"/>
                <a:ea typeface="Montserrat Ultra-Bold"/>
                <a:cs typeface="Montserrat Ultra-Bold"/>
                <a:sym typeface="Montserrat Ultra-Bold"/>
              </a:rPr>
              <a:t>CREATING A RESILIENT HEALTH CARE SYSTEM THROUGH CULTURE AND STRATEGY</a:t>
            </a:r>
          </a:p>
        </p:txBody>
      </p:sp>
      <p:sp>
        <p:nvSpPr>
          <p:cNvPr id="11" name="TextBox 11"/>
          <p:cNvSpPr txBox="1"/>
          <p:nvPr/>
        </p:nvSpPr>
        <p:spPr>
          <a:xfrm>
            <a:off x="3147193" y="4572000"/>
            <a:ext cx="6223432" cy="1000274"/>
          </a:xfrm>
          <a:prstGeom prst="rect">
            <a:avLst/>
          </a:prstGeom>
        </p:spPr>
        <p:txBody>
          <a:bodyPr lIns="0" tIns="0" rIns="0" bIns="0" rtlCol="0" anchor="t">
            <a:spAutoFit/>
          </a:bodyPr>
          <a:lstStyle/>
          <a:p>
            <a:pPr algn="just">
              <a:lnSpc>
                <a:spcPts val="4628"/>
              </a:lnSpc>
            </a:pPr>
            <a:r>
              <a:rPr lang="en-US" sz="2314" dirty="0">
                <a:solidFill>
                  <a:srgbClr val="00467F"/>
                </a:solidFill>
                <a:latin typeface="Inter"/>
                <a:ea typeface="Inter"/>
                <a:cs typeface="Inter"/>
                <a:sym typeface="Inter"/>
              </a:rPr>
              <a:t>Jim Ulrich, CEO York General</a:t>
            </a:r>
          </a:p>
          <a:p>
            <a:pPr algn="just">
              <a:lnSpc>
                <a:spcPts val="3228"/>
              </a:lnSpc>
            </a:pPr>
            <a:r>
              <a:rPr lang="en-US" sz="1614" dirty="0">
                <a:solidFill>
                  <a:srgbClr val="00467F"/>
                </a:solidFill>
                <a:latin typeface="Inter"/>
                <a:ea typeface="Inter"/>
                <a:cs typeface="Inter"/>
                <a:sym typeface="Inter"/>
              </a:rPr>
              <a:t>April 8, 2025</a:t>
            </a:r>
          </a:p>
        </p:txBody>
      </p:sp>
    </p:spTree>
    <p:extLst>
      <p:ext uri="{BB962C8B-B14F-4D97-AF65-F5344CB8AC3E}">
        <p14:creationId xmlns:p14="http://schemas.microsoft.com/office/powerpoint/2010/main" val="267456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45254" y="2809325"/>
            <a:ext cx="28575" cy="5344118"/>
          </a:xfrm>
          <a:prstGeom prst="line">
            <a:avLst/>
          </a:prstGeom>
          <a:ln w="57150" cap="flat">
            <a:solidFill>
              <a:srgbClr val="FFFFFF"/>
            </a:solidFill>
            <a:prstDash val="solid"/>
            <a:headEnd type="none" w="sm" len="sm"/>
            <a:tailEnd type="none" w="sm" len="sm"/>
          </a:ln>
        </p:spPr>
        <p:txBody>
          <a:bodyPr/>
          <a:lstStyle/>
          <a:p>
            <a:endParaRPr lang="en-US"/>
          </a:p>
        </p:txBody>
      </p:sp>
      <p:sp>
        <p:nvSpPr>
          <p:cNvPr id="3" name="AutoShape 3"/>
          <p:cNvSpPr/>
          <p:nvPr/>
        </p:nvSpPr>
        <p:spPr>
          <a:xfrm>
            <a:off x="1392904" y="1575522"/>
            <a:ext cx="3338670" cy="0"/>
          </a:xfrm>
          <a:prstGeom prst="line">
            <a:avLst/>
          </a:prstGeom>
          <a:ln w="57150" cap="flat">
            <a:solidFill>
              <a:srgbClr val="B7BE34"/>
            </a:solidFill>
            <a:prstDash val="solid"/>
            <a:headEnd type="none" w="sm" len="sm"/>
            <a:tailEnd type="none" w="sm" len="sm"/>
          </a:ln>
        </p:spPr>
        <p:txBody>
          <a:bodyPr/>
          <a:lstStyle/>
          <a:p>
            <a:endParaRPr lang="en-US"/>
          </a:p>
        </p:txBody>
      </p:sp>
      <p:grpSp>
        <p:nvGrpSpPr>
          <p:cNvPr id="5" name="Group 5"/>
          <p:cNvGrpSpPr/>
          <p:nvPr/>
        </p:nvGrpSpPr>
        <p:grpSpPr>
          <a:xfrm>
            <a:off x="-1449705" y="-233930"/>
            <a:ext cx="1979233" cy="8087861"/>
            <a:chOff x="0" y="0"/>
            <a:chExt cx="1255347" cy="5129801"/>
          </a:xfrm>
        </p:grpSpPr>
        <p:sp>
          <p:nvSpPr>
            <p:cNvPr id="6" name="Freeform 6"/>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7" name="Group 7"/>
          <p:cNvGrpSpPr/>
          <p:nvPr/>
        </p:nvGrpSpPr>
        <p:grpSpPr>
          <a:xfrm>
            <a:off x="-1621989" y="-47988"/>
            <a:ext cx="1979233" cy="7521397"/>
            <a:chOff x="0" y="0"/>
            <a:chExt cx="1255347" cy="4770516"/>
          </a:xfrm>
        </p:grpSpPr>
        <p:sp>
          <p:nvSpPr>
            <p:cNvPr id="8" name="Freeform 8"/>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9" name="Group 9"/>
          <p:cNvGrpSpPr/>
          <p:nvPr/>
        </p:nvGrpSpPr>
        <p:grpSpPr>
          <a:xfrm>
            <a:off x="-479972" y="-47988"/>
            <a:ext cx="676232" cy="7788351"/>
            <a:chOff x="0" y="0"/>
            <a:chExt cx="152400" cy="1755232"/>
          </a:xfrm>
        </p:grpSpPr>
        <p:sp>
          <p:nvSpPr>
            <p:cNvPr id="10" name="Freeform 10"/>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11" name="TextBox 11"/>
          <p:cNvSpPr txBox="1"/>
          <p:nvPr/>
        </p:nvSpPr>
        <p:spPr>
          <a:xfrm>
            <a:off x="1173829" y="587840"/>
            <a:ext cx="7851835" cy="745782"/>
          </a:xfrm>
          <a:prstGeom prst="rect">
            <a:avLst/>
          </a:prstGeom>
        </p:spPr>
        <p:txBody>
          <a:bodyPr wrap="square" lIns="0" tIns="0" rIns="0" bIns="0" rtlCol="0" anchor="t">
            <a:spAutoFit/>
          </a:bodyPr>
          <a:lstStyle/>
          <a:p>
            <a:pPr>
              <a:lnSpc>
                <a:spcPts val="6719"/>
              </a:lnSpc>
            </a:pPr>
            <a:r>
              <a:rPr lang="en-US" sz="3200" dirty="0">
                <a:solidFill>
                  <a:srgbClr val="00467F"/>
                </a:solidFill>
                <a:latin typeface="Montserrat Ultra-Bold"/>
              </a:rPr>
              <a:t>STRATEGIC PLANNING PROCESS</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6872" y="6410832"/>
            <a:ext cx="2646728" cy="904368"/>
          </a:xfrm>
          <a:prstGeom prst="rect">
            <a:avLst/>
          </a:prstGeom>
        </p:spPr>
      </p:pic>
      <p:sp>
        <p:nvSpPr>
          <p:cNvPr id="4" name="Rectangle 3"/>
          <p:cNvSpPr/>
          <p:nvPr/>
        </p:nvSpPr>
        <p:spPr>
          <a:xfrm>
            <a:off x="947973" y="1905000"/>
            <a:ext cx="7891227" cy="4093428"/>
          </a:xfrm>
          <a:prstGeom prst="rect">
            <a:avLst/>
          </a:prstGeom>
        </p:spPr>
        <p:txBody>
          <a:bodyPr wrap="square">
            <a:sp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Typical steps in the process of developing and implementing a Strategic Plan</a:t>
            </a:r>
          </a:p>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Assess your current organizational strategies and environment </a:t>
            </a:r>
            <a:r>
              <a:rPr lang="en-US" sz="2000" i="1" dirty="0">
                <a:latin typeface="Calibri" panose="020F0502020204030204" pitchFamily="34" charset="0"/>
                <a:ea typeface="Calibri" panose="020F0502020204030204" pitchFamily="34" charset="0"/>
                <a:cs typeface="Calibri" panose="020F0502020204030204" pitchFamily="34" charset="0"/>
              </a:rPr>
              <a:t>(SWOT Analysis, Include Board, Medical Staff, Department Directors, others). </a:t>
            </a:r>
          </a:p>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Identify your organization’s goals and objectives. (</a:t>
            </a:r>
            <a:r>
              <a:rPr lang="en-US" sz="2000" i="1" dirty="0">
                <a:latin typeface="Calibri" panose="020F0502020204030204" pitchFamily="34" charset="0"/>
                <a:ea typeface="Calibri" panose="020F0502020204030204" pitchFamily="34" charset="0"/>
                <a:cs typeface="Calibri" panose="020F0502020204030204" pitchFamily="34" charset="0"/>
              </a:rPr>
              <a:t>From the first step, what do you desire to accomplish to uphold your mission and achieve your vision?  Address items identified in your SWOT).</a:t>
            </a:r>
          </a:p>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Develop your strategic plan and performance metrics to track your progress  </a:t>
            </a:r>
            <a:r>
              <a:rPr lang="en-US" sz="2000" i="1" dirty="0">
                <a:latin typeface="Calibri" panose="020F0502020204030204" pitchFamily="34" charset="0"/>
                <a:ea typeface="Calibri" panose="020F0502020204030204" pitchFamily="34" charset="0"/>
                <a:cs typeface="Calibri" panose="020F0502020204030204" pitchFamily="34" charset="0"/>
              </a:rPr>
              <a:t>(Develop tools like a Balanced Scorecard).</a:t>
            </a:r>
          </a:p>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Implement and share your plan </a:t>
            </a:r>
            <a:r>
              <a:rPr lang="en-US" sz="2000" i="1" dirty="0">
                <a:latin typeface="Calibri" panose="020F0502020204030204" pitchFamily="34" charset="0"/>
                <a:ea typeface="Calibri" panose="020F0502020204030204" pitchFamily="34" charset="0"/>
                <a:cs typeface="Calibri" panose="020F0502020204030204" pitchFamily="34" charset="0"/>
              </a:rPr>
              <a:t>(Communicate the plan to all stakeholders).</a:t>
            </a:r>
          </a:p>
          <a:p>
            <a:pPr marL="342900" indent="-342900">
              <a:buFont typeface="Arial" panose="020B0604020202020204" pitchFamily="34" charset="0"/>
              <a:buChar char="•"/>
            </a:pPr>
            <a:r>
              <a:rPr lang="en-US" sz="2000" i="1"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Update stakeholders on the progress of achieving goals and objectives, and revise if necessary (Healthcare is constantly changing).</a:t>
            </a:r>
          </a:p>
        </p:txBody>
      </p:sp>
    </p:spTree>
    <p:extLst>
      <p:ext uri="{BB962C8B-B14F-4D97-AF65-F5344CB8AC3E}">
        <p14:creationId xmlns:p14="http://schemas.microsoft.com/office/powerpoint/2010/main" val="478798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45254" y="2809325"/>
            <a:ext cx="28575" cy="5344118"/>
          </a:xfrm>
          <a:prstGeom prst="line">
            <a:avLst/>
          </a:prstGeom>
          <a:ln w="57150" cap="flat">
            <a:solidFill>
              <a:srgbClr val="FFFFFF"/>
            </a:solidFill>
            <a:prstDash val="solid"/>
            <a:headEnd type="none" w="sm" len="sm"/>
            <a:tailEnd type="none" w="sm" len="sm"/>
          </a:ln>
        </p:spPr>
        <p:txBody>
          <a:bodyPr/>
          <a:lstStyle/>
          <a:p>
            <a:endParaRPr lang="en-US"/>
          </a:p>
        </p:txBody>
      </p:sp>
      <p:sp>
        <p:nvSpPr>
          <p:cNvPr id="3" name="AutoShape 3"/>
          <p:cNvSpPr/>
          <p:nvPr/>
        </p:nvSpPr>
        <p:spPr>
          <a:xfrm>
            <a:off x="1392904" y="1575522"/>
            <a:ext cx="3338670" cy="0"/>
          </a:xfrm>
          <a:prstGeom prst="line">
            <a:avLst/>
          </a:prstGeom>
          <a:ln w="57150" cap="flat">
            <a:solidFill>
              <a:srgbClr val="B7BE34"/>
            </a:solidFill>
            <a:prstDash val="solid"/>
            <a:headEnd type="none" w="sm" len="sm"/>
            <a:tailEnd type="none" w="sm" len="sm"/>
          </a:ln>
        </p:spPr>
        <p:txBody>
          <a:bodyPr/>
          <a:lstStyle/>
          <a:p>
            <a:endParaRPr lang="en-US"/>
          </a:p>
        </p:txBody>
      </p:sp>
      <p:grpSp>
        <p:nvGrpSpPr>
          <p:cNvPr id="5" name="Group 5"/>
          <p:cNvGrpSpPr/>
          <p:nvPr/>
        </p:nvGrpSpPr>
        <p:grpSpPr>
          <a:xfrm>
            <a:off x="-1449705" y="-233930"/>
            <a:ext cx="1979233" cy="8087861"/>
            <a:chOff x="0" y="0"/>
            <a:chExt cx="1255347" cy="5129801"/>
          </a:xfrm>
        </p:grpSpPr>
        <p:sp>
          <p:nvSpPr>
            <p:cNvPr id="6" name="Freeform 6"/>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7" name="Group 7"/>
          <p:cNvGrpSpPr/>
          <p:nvPr/>
        </p:nvGrpSpPr>
        <p:grpSpPr>
          <a:xfrm>
            <a:off x="-1621989" y="-47988"/>
            <a:ext cx="1979233" cy="7521397"/>
            <a:chOff x="0" y="0"/>
            <a:chExt cx="1255347" cy="4770516"/>
          </a:xfrm>
        </p:grpSpPr>
        <p:sp>
          <p:nvSpPr>
            <p:cNvPr id="8" name="Freeform 8"/>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9" name="Group 9"/>
          <p:cNvGrpSpPr/>
          <p:nvPr/>
        </p:nvGrpSpPr>
        <p:grpSpPr>
          <a:xfrm>
            <a:off x="-479972" y="-47988"/>
            <a:ext cx="676232" cy="7788351"/>
            <a:chOff x="0" y="0"/>
            <a:chExt cx="152400" cy="1755232"/>
          </a:xfrm>
        </p:grpSpPr>
        <p:sp>
          <p:nvSpPr>
            <p:cNvPr id="10" name="Freeform 10"/>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11" name="TextBox 11"/>
          <p:cNvSpPr txBox="1"/>
          <p:nvPr/>
        </p:nvSpPr>
        <p:spPr>
          <a:xfrm>
            <a:off x="1173829" y="587840"/>
            <a:ext cx="7851835" cy="745782"/>
          </a:xfrm>
          <a:prstGeom prst="rect">
            <a:avLst/>
          </a:prstGeom>
        </p:spPr>
        <p:txBody>
          <a:bodyPr wrap="square" lIns="0" tIns="0" rIns="0" bIns="0" rtlCol="0" anchor="t">
            <a:spAutoFit/>
          </a:bodyPr>
          <a:lstStyle/>
          <a:p>
            <a:pPr>
              <a:lnSpc>
                <a:spcPts val="6719"/>
              </a:lnSpc>
            </a:pPr>
            <a:r>
              <a:rPr lang="en-US" sz="3200" dirty="0">
                <a:solidFill>
                  <a:srgbClr val="00467F"/>
                </a:solidFill>
                <a:latin typeface="Montserrat Ultra-Bold"/>
              </a:rPr>
              <a:t>STRATEGIC PLANNING PROCESS</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6872" y="6410832"/>
            <a:ext cx="2646728" cy="904368"/>
          </a:xfrm>
          <a:prstGeom prst="rect">
            <a:avLst/>
          </a:prstGeom>
        </p:spPr>
      </p:pic>
      <p:sp>
        <p:nvSpPr>
          <p:cNvPr id="13" name="Rectangle 12"/>
          <p:cNvSpPr/>
          <p:nvPr/>
        </p:nvSpPr>
        <p:spPr>
          <a:xfrm>
            <a:off x="1355552" y="2057400"/>
            <a:ext cx="8169448" cy="2308324"/>
          </a:xfrm>
          <a:prstGeom prst="rect">
            <a:avLst/>
          </a:prstGeom>
        </p:spPr>
        <p:txBody>
          <a:bodyPr wrap="square">
            <a:spAutoFit/>
          </a:bodyPr>
          <a:lstStyle/>
          <a:p>
            <a:pPr lvl="0">
              <a:defRPr/>
            </a:pPr>
            <a:r>
              <a:rPr lang="en-US" sz="2400" dirty="0">
                <a:solidFill>
                  <a:srgbClr val="414141"/>
                </a:solidFill>
                <a:latin typeface="Calibri" panose="020F0502020204030204" pitchFamily="34" charset="0"/>
                <a:ea typeface="Calibri" panose="020F0502020204030204" pitchFamily="34" charset="0"/>
                <a:cs typeface="Calibri" panose="020F0502020204030204" pitchFamily="34" charset="0"/>
              </a:rPr>
              <a:t>Think of the SWOT analysis as a tool to help open your eyes, in order to see the Strengths, Weaknesses, Opportunities, and Threats of and to your organization.  We don’t want to develop “blind spots”.  This analysis can be done through a survey given to all of your stakeholders.  What great input and perceptions being shared from multiple points of view.</a:t>
            </a:r>
          </a:p>
        </p:txBody>
      </p:sp>
      <p:pic>
        <p:nvPicPr>
          <p:cNvPr id="14" name="Picture 2" descr="Free SWOT Analysis Tool with Free Templates - EdrawM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447" y="4340301"/>
            <a:ext cx="451485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979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45254" y="2809325"/>
            <a:ext cx="28575" cy="5344118"/>
          </a:xfrm>
          <a:prstGeom prst="line">
            <a:avLst/>
          </a:prstGeom>
          <a:ln w="57150" cap="flat">
            <a:solidFill>
              <a:srgbClr val="FFFFFF"/>
            </a:solidFill>
            <a:prstDash val="solid"/>
            <a:headEnd type="none" w="sm" len="sm"/>
            <a:tailEnd type="none" w="sm" len="sm"/>
          </a:ln>
        </p:spPr>
        <p:txBody>
          <a:bodyPr/>
          <a:lstStyle/>
          <a:p>
            <a:endParaRPr lang="en-US"/>
          </a:p>
        </p:txBody>
      </p:sp>
      <p:sp>
        <p:nvSpPr>
          <p:cNvPr id="3" name="AutoShape 3"/>
          <p:cNvSpPr/>
          <p:nvPr/>
        </p:nvSpPr>
        <p:spPr>
          <a:xfrm>
            <a:off x="1392904" y="1575522"/>
            <a:ext cx="3338670" cy="0"/>
          </a:xfrm>
          <a:prstGeom prst="line">
            <a:avLst/>
          </a:prstGeom>
          <a:ln w="57150" cap="flat">
            <a:solidFill>
              <a:srgbClr val="B7BE34"/>
            </a:solidFill>
            <a:prstDash val="solid"/>
            <a:headEnd type="none" w="sm" len="sm"/>
            <a:tailEnd type="none" w="sm" len="sm"/>
          </a:ln>
        </p:spPr>
        <p:txBody>
          <a:bodyPr/>
          <a:lstStyle/>
          <a:p>
            <a:endParaRPr lang="en-US"/>
          </a:p>
        </p:txBody>
      </p:sp>
      <p:grpSp>
        <p:nvGrpSpPr>
          <p:cNvPr id="5" name="Group 5"/>
          <p:cNvGrpSpPr/>
          <p:nvPr/>
        </p:nvGrpSpPr>
        <p:grpSpPr>
          <a:xfrm>
            <a:off x="-1449705" y="-233930"/>
            <a:ext cx="1979233" cy="8087861"/>
            <a:chOff x="0" y="0"/>
            <a:chExt cx="1255347" cy="5129801"/>
          </a:xfrm>
        </p:grpSpPr>
        <p:sp>
          <p:nvSpPr>
            <p:cNvPr id="6" name="Freeform 6"/>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7" name="Group 7"/>
          <p:cNvGrpSpPr/>
          <p:nvPr/>
        </p:nvGrpSpPr>
        <p:grpSpPr>
          <a:xfrm>
            <a:off x="-1621989" y="-47988"/>
            <a:ext cx="1979233" cy="7521397"/>
            <a:chOff x="0" y="0"/>
            <a:chExt cx="1255347" cy="4770516"/>
          </a:xfrm>
        </p:grpSpPr>
        <p:sp>
          <p:nvSpPr>
            <p:cNvPr id="8" name="Freeform 8"/>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9" name="Group 9"/>
          <p:cNvGrpSpPr/>
          <p:nvPr/>
        </p:nvGrpSpPr>
        <p:grpSpPr>
          <a:xfrm>
            <a:off x="-479972" y="-47988"/>
            <a:ext cx="676232" cy="7788351"/>
            <a:chOff x="0" y="0"/>
            <a:chExt cx="152400" cy="1755232"/>
          </a:xfrm>
        </p:grpSpPr>
        <p:sp>
          <p:nvSpPr>
            <p:cNvPr id="10" name="Freeform 10"/>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11" name="TextBox 11"/>
          <p:cNvSpPr txBox="1"/>
          <p:nvPr/>
        </p:nvSpPr>
        <p:spPr>
          <a:xfrm>
            <a:off x="1173829" y="587840"/>
            <a:ext cx="7851835" cy="745782"/>
          </a:xfrm>
          <a:prstGeom prst="rect">
            <a:avLst/>
          </a:prstGeom>
        </p:spPr>
        <p:txBody>
          <a:bodyPr wrap="square" lIns="0" tIns="0" rIns="0" bIns="0" rtlCol="0" anchor="t">
            <a:spAutoFit/>
          </a:bodyPr>
          <a:lstStyle/>
          <a:p>
            <a:pPr>
              <a:lnSpc>
                <a:spcPts val="6719"/>
              </a:lnSpc>
            </a:pPr>
            <a:r>
              <a:rPr lang="en-US" sz="3200" dirty="0">
                <a:solidFill>
                  <a:srgbClr val="00467F"/>
                </a:solidFill>
                <a:latin typeface="Montserrat Ultra-Bold"/>
              </a:rPr>
              <a:t>STRATEGIC PLANNING PROCESS</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6872" y="6410832"/>
            <a:ext cx="2646728" cy="904368"/>
          </a:xfrm>
          <a:prstGeom prst="rect">
            <a:avLst/>
          </a:prstGeom>
        </p:spPr>
      </p:pic>
      <p:pic>
        <p:nvPicPr>
          <p:cNvPr id="15" name="Picture 14"/>
          <p:cNvPicPr>
            <a:picLocks noChangeAspect="1"/>
          </p:cNvPicPr>
          <p:nvPr/>
        </p:nvPicPr>
        <p:blipFill>
          <a:blip r:embed="rId3"/>
          <a:stretch>
            <a:fillRect/>
          </a:stretch>
        </p:blipFill>
        <p:spPr>
          <a:xfrm>
            <a:off x="1135729" y="3060751"/>
            <a:ext cx="4759720" cy="3389782"/>
          </a:xfrm>
          <a:prstGeom prst="rect">
            <a:avLst/>
          </a:prstGeom>
        </p:spPr>
      </p:pic>
      <p:pic>
        <p:nvPicPr>
          <p:cNvPr id="16" name="Picture 15"/>
          <p:cNvPicPr>
            <a:picLocks noChangeAspect="1"/>
          </p:cNvPicPr>
          <p:nvPr/>
        </p:nvPicPr>
        <p:blipFill>
          <a:blip r:embed="rId4"/>
          <a:stretch>
            <a:fillRect/>
          </a:stretch>
        </p:blipFill>
        <p:spPr>
          <a:xfrm>
            <a:off x="5199759" y="3056309"/>
            <a:ext cx="3095452" cy="1675104"/>
          </a:xfrm>
          <a:prstGeom prst="rect">
            <a:avLst/>
          </a:prstGeom>
        </p:spPr>
      </p:pic>
      <p:pic>
        <p:nvPicPr>
          <p:cNvPr id="17" name="Picture 16"/>
          <p:cNvPicPr>
            <a:picLocks noChangeAspect="1"/>
          </p:cNvPicPr>
          <p:nvPr/>
        </p:nvPicPr>
        <p:blipFill>
          <a:blip r:embed="rId5"/>
          <a:stretch>
            <a:fillRect/>
          </a:stretch>
        </p:blipFill>
        <p:spPr>
          <a:xfrm>
            <a:off x="5250026" y="4941038"/>
            <a:ext cx="3054710" cy="1581966"/>
          </a:xfrm>
          <a:prstGeom prst="rect">
            <a:avLst/>
          </a:prstGeom>
        </p:spPr>
      </p:pic>
      <p:sp>
        <p:nvSpPr>
          <p:cNvPr id="18" name="Rectangle 17"/>
          <p:cNvSpPr/>
          <p:nvPr/>
        </p:nvSpPr>
        <p:spPr>
          <a:xfrm>
            <a:off x="907286" y="1895520"/>
            <a:ext cx="7648575" cy="1323439"/>
          </a:xfrm>
          <a:prstGeom prst="rect">
            <a:avLst/>
          </a:prstGeom>
        </p:spPr>
        <p:txBody>
          <a:bodyPr wrap="square">
            <a:spAutoFit/>
          </a:bodyPr>
          <a:lstStyle/>
          <a:p>
            <a:pPr lvl="0">
              <a:defRPr/>
            </a:pPr>
            <a:r>
              <a:rPr lang="en-US" sz="2000" dirty="0">
                <a:solidFill>
                  <a:srgbClr val="414141"/>
                </a:solidFill>
                <a:latin typeface="Calibri" panose="020F0502020204030204" pitchFamily="34" charset="0"/>
                <a:ea typeface="Calibri" panose="020F0502020204030204" pitchFamily="34" charset="0"/>
                <a:cs typeface="Calibri" panose="020F0502020204030204" pitchFamily="34" charset="0"/>
              </a:rPr>
              <a:t>The Balanced Scorecard is a great way to track the progress on your Strategic Plan goals and initiatives through operational key performance indicators or measurements.  Below is a snapshot of York General’s Balanced Scorecard.</a:t>
            </a:r>
            <a:endParaRPr lang="en-US" sz="2000" dirty="0">
              <a:solidFill>
                <a:srgbClr val="414141">
                  <a:lumMod val="75000"/>
                  <a:lumOff val="25000"/>
                </a:srgbClr>
              </a:solidFill>
              <a:latin typeface="Poppins Light" panose="020B0604020202020204" charset="0"/>
              <a:cs typeface="Poppins Light" panose="020B0604020202020204" charset="0"/>
            </a:endParaRPr>
          </a:p>
        </p:txBody>
      </p:sp>
    </p:spTree>
    <p:extLst>
      <p:ext uri="{BB962C8B-B14F-4D97-AF65-F5344CB8AC3E}">
        <p14:creationId xmlns:p14="http://schemas.microsoft.com/office/powerpoint/2010/main" val="4064217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45254" y="2809325"/>
            <a:ext cx="28575" cy="5344118"/>
          </a:xfrm>
          <a:prstGeom prst="line">
            <a:avLst/>
          </a:prstGeom>
          <a:ln w="57150" cap="flat">
            <a:solidFill>
              <a:srgbClr val="FFFFFF"/>
            </a:solidFill>
            <a:prstDash val="solid"/>
            <a:headEnd type="none" w="sm" len="sm"/>
            <a:tailEnd type="none" w="sm" len="sm"/>
          </a:ln>
        </p:spPr>
        <p:txBody>
          <a:bodyPr/>
          <a:lstStyle/>
          <a:p>
            <a:endParaRPr lang="en-US"/>
          </a:p>
        </p:txBody>
      </p:sp>
      <p:sp>
        <p:nvSpPr>
          <p:cNvPr id="3" name="AutoShape 3"/>
          <p:cNvSpPr/>
          <p:nvPr/>
        </p:nvSpPr>
        <p:spPr>
          <a:xfrm>
            <a:off x="1392904" y="1575522"/>
            <a:ext cx="3338670" cy="0"/>
          </a:xfrm>
          <a:prstGeom prst="line">
            <a:avLst/>
          </a:prstGeom>
          <a:ln w="57150" cap="flat">
            <a:solidFill>
              <a:srgbClr val="B7BE34"/>
            </a:solidFill>
            <a:prstDash val="solid"/>
            <a:headEnd type="none" w="sm" len="sm"/>
            <a:tailEnd type="none" w="sm" len="sm"/>
          </a:ln>
        </p:spPr>
        <p:txBody>
          <a:bodyPr/>
          <a:lstStyle/>
          <a:p>
            <a:endParaRPr lang="en-US"/>
          </a:p>
        </p:txBody>
      </p:sp>
      <p:grpSp>
        <p:nvGrpSpPr>
          <p:cNvPr id="5" name="Group 5"/>
          <p:cNvGrpSpPr/>
          <p:nvPr/>
        </p:nvGrpSpPr>
        <p:grpSpPr>
          <a:xfrm>
            <a:off x="-1449705" y="-233930"/>
            <a:ext cx="1979233" cy="8087861"/>
            <a:chOff x="0" y="0"/>
            <a:chExt cx="1255347" cy="5129801"/>
          </a:xfrm>
        </p:grpSpPr>
        <p:sp>
          <p:nvSpPr>
            <p:cNvPr id="6" name="Freeform 6"/>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7" name="Group 7"/>
          <p:cNvGrpSpPr/>
          <p:nvPr/>
        </p:nvGrpSpPr>
        <p:grpSpPr>
          <a:xfrm>
            <a:off x="-1621989" y="-47988"/>
            <a:ext cx="1979233" cy="7521397"/>
            <a:chOff x="0" y="0"/>
            <a:chExt cx="1255347" cy="4770516"/>
          </a:xfrm>
        </p:grpSpPr>
        <p:sp>
          <p:nvSpPr>
            <p:cNvPr id="8" name="Freeform 8"/>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9" name="Group 9"/>
          <p:cNvGrpSpPr/>
          <p:nvPr/>
        </p:nvGrpSpPr>
        <p:grpSpPr>
          <a:xfrm>
            <a:off x="-479972" y="-47988"/>
            <a:ext cx="676232" cy="7788351"/>
            <a:chOff x="0" y="0"/>
            <a:chExt cx="152400" cy="1755232"/>
          </a:xfrm>
        </p:grpSpPr>
        <p:sp>
          <p:nvSpPr>
            <p:cNvPr id="10" name="Freeform 10"/>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11" name="TextBox 11"/>
          <p:cNvSpPr txBox="1"/>
          <p:nvPr/>
        </p:nvSpPr>
        <p:spPr>
          <a:xfrm>
            <a:off x="1173829" y="587840"/>
            <a:ext cx="7851835" cy="745782"/>
          </a:xfrm>
          <a:prstGeom prst="rect">
            <a:avLst/>
          </a:prstGeom>
        </p:spPr>
        <p:txBody>
          <a:bodyPr wrap="square" lIns="0" tIns="0" rIns="0" bIns="0" rtlCol="0" anchor="t">
            <a:spAutoFit/>
          </a:bodyPr>
          <a:lstStyle/>
          <a:p>
            <a:pPr>
              <a:lnSpc>
                <a:spcPts val="6719"/>
              </a:lnSpc>
            </a:pPr>
            <a:r>
              <a:rPr lang="en-US" sz="3200" dirty="0">
                <a:solidFill>
                  <a:srgbClr val="00467F"/>
                </a:solidFill>
                <a:latin typeface="Montserrat Ultra-Bold"/>
              </a:rPr>
              <a:t>NURSING LEADERSHIP’S ROLE</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6872" y="6410832"/>
            <a:ext cx="2646728" cy="904368"/>
          </a:xfrm>
          <a:prstGeom prst="rect">
            <a:avLst/>
          </a:prstGeom>
        </p:spPr>
      </p:pic>
      <p:sp>
        <p:nvSpPr>
          <p:cNvPr id="4" name="Rectangle 3"/>
          <p:cNvSpPr/>
          <p:nvPr/>
        </p:nvSpPr>
        <p:spPr>
          <a:xfrm>
            <a:off x="914400" y="1927841"/>
            <a:ext cx="8229600" cy="2554545"/>
          </a:xfrm>
          <a:prstGeom prst="rect">
            <a:avLst/>
          </a:prstGeom>
        </p:spPr>
        <p:txBody>
          <a:bodyPr wrap="square">
            <a:spAutoFit/>
          </a:bodyPr>
          <a:lstStyle/>
          <a:p>
            <a:r>
              <a:rPr lang="en-US" sz="2000" b="1" dirty="0"/>
              <a:t>Leaders</a:t>
            </a:r>
            <a:r>
              <a:rPr lang="en-US" sz="2000" dirty="0"/>
              <a:t> – live the Mission, strive for the Vision, and live by the Values and Standards.  Get involved in the plan development process by giving input, completing the SWOT, etc. Be owners and advocates for your organization and its strategies.  Be role models.  Communicate, give purpose, work to engage your teams.  Be transparent. Remember that operational and tactical goal achievement are instrumental in moving strategic goals forward toward their achievement.  This is where goal alignment is so key.  Live the culture.  Culture eats strategy...</a:t>
            </a:r>
          </a:p>
        </p:txBody>
      </p:sp>
      <p:pic>
        <p:nvPicPr>
          <p:cNvPr id="19" name="Picture 4" descr="See related image detail. Strategic, Operational and Tactical Pl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540" y="4482386"/>
            <a:ext cx="3143475" cy="23537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lture Eats Strategy for Breakfast - DevynqoRi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4265" y="4347390"/>
            <a:ext cx="2610075" cy="2160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888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45254" y="2809325"/>
            <a:ext cx="28575" cy="5344118"/>
          </a:xfrm>
          <a:prstGeom prst="line">
            <a:avLst/>
          </a:prstGeom>
          <a:ln w="57150" cap="flat">
            <a:solidFill>
              <a:srgbClr val="FFFFFF"/>
            </a:solidFill>
            <a:prstDash val="solid"/>
            <a:headEnd type="none" w="sm" len="sm"/>
            <a:tailEnd type="none" w="sm" len="sm"/>
          </a:ln>
        </p:spPr>
        <p:txBody>
          <a:bodyPr/>
          <a:lstStyle/>
          <a:p>
            <a:endParaRPr lang="en-US"/>
          </a:p>
        </p:txBody>
      </p:sp>
      <p:sp>
        <p:nvSpPr>
          <p:cNvPr id="3" name="AutoShape 3"/>
          <p:cNvSpPr/>
          <p:nvPr/>
        </p:nvSpPr>
        <p:spPr>
          <a:xfrm>
            <a:off x="1392904" y="1575522"/>
            <a:ext cx="3338670" cy="0"/>
          </a:xfrm>
          <a:prstGeom prst="line">
            <a:avLst/>
          </a:prstGeom>
          <a:ln w="57150" cap="flat">
            <a:solidFill>
              <a:srgbClr val="B7BE34"/>
            </a:solidFill>
            <a:prstDash val="solid"/>
            <a:headEnd type="none" w="sm" len="sm"/>
            <a:tailEnd type="none" w="sm" len="sm"/>
          </a:ln>
        </p:spPr>
        <p:txBody>
          <a:bodyPr/>
          <a:lstStyle/>
          <a:p>
            <a:endParaRPr lang="en-US"/>
          </a:p>
        </p:txBody>
      </p:sp>
      <p:grpSp>
        <p:nvGrpSpPr>
          <p:cNvPr id="5" name="Group 5"/>
          <p:cNvGrpSpPr/>
          <p:nvPr/>
        </p:nvGrpSpPr>
        <p:grpSpPr>
          <a:xfrm>
            <a:off x="-1449705" y="-233930"/>
            <a:ext cx="1979233" cy="8087861"/>
            <a:chOff x="0" y="0"/>
            <a:chExt cx="1255347" cy="5129801"/>
          </a:xfrm>
        </p:grpSpPr>
        <p:sp>
          <p:nvSpPr>
            <p:cNvPr id="6" name="Freeform 6"/>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7" name="Group 7"/>
          <p:cNvGrpSpPr/>
          <p:nvPr/>
        </p:nvGrpSpPr>
        <p:grpSpPr>
          <a:xfrm>
            <a:off x="-1621989" y="-47988"/>
            <a:ext cx="1979233" cy="7521397"/>
            <a:chOff x="0" y="0"/>
            <a:chExt cx="1255347" cy="4770516"/>
          </a:xfrm>
        </p:grpSpPr>
        <p:sp>
          <p:nvSpPr>
            <p:cNvPr id="8" name="Freeform 8"/>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9" name="Group 9"/>
          <p:cNvGrpSpPr/>
          <p:nvPr/>
        </p:nvGrpSpPr>
        <p:grpSpPr>
          <a:xfrm>
            <a:off x="-479972" y="-47988"/>
            <a:ext cx="676232" cy="7788351"/>
            <a:chOff x="0" y="0"/>
            <a:chExt cx="152400" cy="1755232"/>
          </a:xfrm>
        </p:grpSpPr>
        <p:sp>
          <p:nvSpPr>
            <p:cNvPr id="10" name="Freeform 10"/>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11" name="TextBox 11"/>
          <p:cNvSpPr txBox="1"/>
          <p:nvPr/>
        </p:nvSpPr>
        <p:spPr>
          <a:xfrm>
            <a:off x="1173829" y="587840"/>
            <a:ext cx="7851835" cy="745782"/>
          </a:xfrm>
          <a:prstGeom prst="rect">
            <a:avLst/>
          </a:prstGeom>
        </p:spPr>
        <p:txBody>
          <a:bodyPr wrap="square" lIns="0" tIns="0" rIns="0" bIns="0" rtlCol="0" anchor="t">
            <a:spAutoFit/>
          </a:bodyPr>
          <a:lstStyle/>
          <a:p>
            <a:pPr>
              <a:lnSpc>
                <a:spcPts val="6719"/>
              </a:lnSpc>
            </a:pPr>
            <a:r>
              <a:rPr lang="en-US" sz="3200" dirty="0">
                <a:solidFill>
                  <a:srgbClr val="00467F"/>
                </a:solidFill>
                <a:latin typeface="Montserrat Ultra-Bold"/>
              </a:rPr>
              <a:t>NURSING LEADERSHIP’S ROLE</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6872" y="6410832"/>
            <a:ext cx="2646728" cy="904368"/>
          </a:xfrm>
          <a:prstGeom prst="rect">
            <a:avLst/>
          </a:prstGeom>
        </p:spPr>
      </p:pic>
      <p:pic>
        <p:nvPicPr>
          <p:cNvPr id="15" name="Picture 2" descr="Strategic management vs project manag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5308" y="1404272"/>
            <a:ext cx="3343892" cy="33438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trategic management vs project manage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1987884"/>
            <a:ext cx="2944823" cy="276028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685308" y="4990065"/>
            <a:ext cx="7153892" cy="1938992"/>
          </a:xfrm>
          <a:prstGeom prst="rect">
            <a:avLst/>
          </a:prstGeom>
        </p:spPr>
        <p:txBody>
          <a:bodyPr wrap="square">
            <a:spAutoFit/>
          </a:bodyPr>
          <a:lstStyle/>
          <a:p>
            <a:r>
              <a:rPr lang="en-US" sz="2000" b="1" dirty="0"/>
              <a:t>Strategic leadership</a:t>
            </a:r>
            <a:r>
              <a:rPr lang="en-US" sz="2000" dirty="0"/>
              <a:t> involves thinking about the future, creating a vision for the organization, anticipating changes, making strategies, and coordinating resources and people toward a common goal. To become a strategic leader, one should visualize goals, practice strengths-based leadership, model servant leadership, and spend time learning and thinking.</a:t>
            </a:r>
          </a:p>
        </p:txBody>
      </p:sp>
    </p:spTree>
    <p:extLst>
      <p:ext uri="{BB962C8B-B14F-4D97-AF65-F5344CB8AC3E}">
        <p14:creationId xmlns:p14="http://schemas.microsoft.com/office/powerpoint/2010/main" val="319068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3688" y="2752945"/>
            <a:ext cx="10120975" cy="1809310"/>
            <a:chOff x="0" y="0"/>
            <a:chExt cx="4470210" cy="799132"/>
          </a:xfrm>
        </p:grpSpPr>
        <p:sp>
          <p:nvSpPr>
            <p:cNvPr id="3" name="Freeform 3"/>
            <p:cNvSpPr/>
            <p:nvPr/>
          </p:nvSpPr>
          <p:spPr>
            <a:xfrm>
              <a:off x="0" y="0"/>
              <a:ext cx="4470210" cy="799132"/>
            </a:xfrm>
            <a:custGeom>
              <a:avLst/>
              <a:gdLst/>
              <a:ahLst/>
              <a:cxnLst/>
              <a:rect l="l" t="t" r="r" b="b"/>
              <a:pathLst>
                <a:path w="4470210" h="799132">
                  <a:moveTo>
                    <a:pt x="0" y="0"/>
                  </a:moveTo>
                  <a:lnTo>
                    <a:pt x="4470210" y="0"/>
                  </a:lnTo>
                  <a:lnTo>
                    <a:pt x="4470210" y="799132"/>
                  </a:lnTo>
                  <a:lnTo>
                    <a:pt x="0" y="799132"/>
                  </a:lnTo>
                  <a:close/>
                </a:path>
              </a:pathLst>
            </a:custGeom>
            <a:solidFill>
              <a:srgbClr val="009DD5"/>
            </a:solidFill>
          </p:spPr>
          <p:txBody>
            <a:bodyPr/>
            <a:lstStyle/>
            <a:p>
              <a:endParaRPr lang="en-US"/>
            </a:p>
          </p:txBody>
        </p:sp>
      </p:grpSp>
      <p:sp>
        <p:nvSpPr>
          <p:cNvPr id="4" name="TextBox 4"/>
          <p:cNvSpPr txBox="1"/>
          <p:nvPr/>
        </p:nvSpPr>
        <p:spPr>
          <a:xfrm>
            <a:off x="583639" y="3330083"/>
            <a:ext cx="8656320" cy="580865"/>
          </a:xfrm>
          <a:prstGeom prst="rect">
            <a:avLst/>
          </a:prstGeom>
        </p:spPr>
        <p:txBody>
          <a:bodyPr lIns="0" tIns="0" rIns="0" bIns="0" rtlCol="0" anchor="t">
            <a:spAutoFit/>
          </a:bodyPr>
          <a:lstStyle/>
          <a:p>
            <a:pPr algn="ctr">
              <a:lnSpc>
                <a:spcPts val="4689"/>
              </a:lnSpc>
            </a:pPr>
            <a:r>
              <a:rPr lang="en-US" sz="3781" spc="75" dirty="0">
                <a:solidFill>
                  <a:srgbClr val="FFFFFF"/>
                </a:solidFill>
                <a:latin typeface="Montserrat Ultra-Bold"/>
              </a:rPr>
              <a:t>QUESTIONS?</a:t>
            </a:r>
          </a:p>
        </p:txBody>
      </p:sp>
      <p:grpSp>
        <p:nvGrpSpPr>
          <p:cNvPr id="5" name="Group 5"/>
          <p:cNvGrpSpPr/>
          <p:nvPr/>
        </p:nvGrpSpPr>
        <p:grpSpPr>
          <a:xfrm>
            <a:off x="-1449705" y="-233930"/>
            <a:ext cx="1979233" cy="8087861"/>
            <a:chOff x="0" y="0"/>
            <a:chExt cx="1255347" cy="5129801"/>
          </a:xfrm>
        </p:grpSpPr>
        <p:sp>
          <p:nvSpPr>
            <p:cNvPr id="6" name="Freeform 6"/>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7" name="Group 7"/>
          <p:cNvGrpSpPr/>
          <p:nvPr/>
        </p:nvGrpSpPr>
        <p:grpSpPr>
          <a:xfrm>
            <a:off x="-1621989" y="-47988"/>
            <a:ext cx="1979233" cy="7521397"/>
            <a:chOff x="0" y="0"/>
            <a:chExt cx="1255347" cy="4770516"/>
          </a:xfrm>
        </p:grpSpPr>
        <p:sp>
          <p:nvSpPr>
            <p:cNvPr id="8" name="Freeform 8"/>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9" name="Group 9"/>
          <p:cNvGrpSpPr/>
          <p:nvPr/>
        </p:nvGrpSpPr>
        <p:grpSpPr>
          <a:xfrm>
            <a:off x="-479972" y="-47988"/>
            <a:ext cx="676232" cy="7788351"/>
            <a:chOff x="0" y="0"/>
            <a:chExt cx="152400" cy="1755232"/>
          </a:xfrm>
        </p:grpSpPr>
        <p:sp>
          <p:nvSpPr>
            <p:cNvPr id="10" name="Freeform 10"/>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11" name="Freeform 11"/>
          <p:cNvSpPr/>
          <p:nvPr/>
        </p:nvSpPr>
        <p:spPr>
          <a:xfrm>
            <a:off x="7242377" y="6475967"/>
            <a:ext cx="2468333" cy="839233"/>
          </a:xfrm>
          <a:custGeom>
            <a:avLst/>
            <a:gdLst/>
            <a:ahLst/>
            <a:cxnLst/>
            <a:rect l="l" t="t" r="r" b="b"/>
            <a:pathLst>
              <a:path w="2468333" h="839233">
                <a:moveTo>
                  <a:pt x="0" y="0"/>
                </a:moveTo>
                <a:lnTo>
                  <a:pt x="2468333" y="0"/>
                </a:lnTo>
                <a:lnTo>
                  <a:pt x="2468333" y="839233"/>
                </a:lnTo>
                <a:lnTo>
                  <a:pt x="0" y="8392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45254" y="2809325"/>
            <a:ext cx="28575" cy="5344118"/>
          </a:xfrm>
          <a:prstGeom prst="line">
            <a:avLst/>
          </a:prstGeom>
          <a:ln w="57150" cap="flat">
            <a:solidFill>
              <a:srgbClr val="FFFFFF"/>
            </a:solidFill>
            <a:prstDash val="solid"/>
            <a:headEnd type="none" w="sm" len="sm"/>
            <a:tailEnd type="none" w="sm" len="sm"/>
          </a:ln>
        </p:spPr>
        <p:txBody>
          <a:bodyPr/>
          <a:lstStyle/>
          <a:p>
            <a:endParaRPr lang="en-US"/>
          </a:p>
        </p:txBody>
      </p:sp>
      <p:sp>
        <p:nvSpPr>
          <p:cNvPr id="3" name="AutoShape 3"/>
          <p:cNvSpPr/>
          <p:nvPr/>
        </p:nvSpPr>
        <p:spPr>
          <a:xfrm>
            <a:off x="1392904" y="1575522"/>
            <a:ext cx="3338670" cy="0"/>
          </a:xfrm>
          <a:prstGeom prst="line">
            <a:avLst/>
          </a:prstGeom>
          <a:ln w="57150" cap="flat">
            <a:solidFill>
              <a:srgbClr val="B7BE34"/>
            </a:solidFill>
            <a:prstDash val="solid"/>
            <a:headEnd type="none" w="sm" len="sm"/>
            <a:tailEnd type="none" w="sm" len="sm"/>
          </a:ln>
        </p:spPr>
        <p:txBody>
          <a:bodyPr/>
          <a:lstStyle/>
          <a:p>
            <a:endParaRPr lang="en-US"/>
          </a:p>
        </p:txBody>
      </p:sp>
      <p:grpSp>
        <p:nvGrpSpPr>
          <p:cNvPr id="4" name="Group 4"/>
          <p:cNvGrpSpPr/>
          <p:nvPr/>
        </p:nvGrpSpPr>
        <p:grpSpPr>
          <a:xfrm>
            <a:off x="-1449705" y="-233930"/>
            <a:ext cx="1979233" cy="8087861"/>
            <a:chOff x="0" y="0"/>
            <a:chExt cx="1255347" cy="5129801"/>
          </a:xfrm>
        </p:grpSpPr>
        <p:sp>
          <p:nvSpPr>
            <p:cNvPr id="5" name="Freeform 5"/>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6" name="Group 6"/>
          <p:cNvGrpSpPr/>
          <p:nvPr/>
        </p:nvGrpSpPr>
        <p:grpSpPr>
          <a:xfrm>
            <a:off x="-1621989" y="-47988"/>
            <a:ext cx="1979233" cy="7521397"/>
            <a:chOff x="0" y="0"/>
            <a:chExt cx="1255347" cy="4770516"/>
          </a:xfrm>
        </p:grpSpPr>
        <p:sp>
          <p:nvSpPr>
            <p:cNvPr id="7" name="Freeform 7"/>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8" name="Group 8"/>
          <p:cNvGrpSpPr/>
          <p:nvPr/>
        </p:nvGrpSpPr>
        <p:grpSpPr>
          <a:xfrm>
            <a:off x="-479972" y="-47988"/>
            <a:ext cx="676232" cy="7788351"/>
            <a:chOff x="0" y="0"/>
            <a:chExt cx="152400" cy="1755232"/>
          </a:xfrm>
        </p:grpSpPr>
        <p:sp>
          <p:nvSpPr>
            <p:cNvPr id="9" name="Freeform 9"/>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10" name="TextBox 10"/>
          <p:cNvSpPr txBox="1"/>
          <p:nvPr/>
        </p:nvSpPr>
        <p:spPr>
          <a:xfrm>
            <a:off x="1295400" y="645795"/>
            <a:ext cx="5721384" cy="817245"/>
          </a:xfrm>
          <a:prstGeom prst="rect">
            <a:avLst/>
          </a:prstGeom>
        </p:spPr>
        <p:txBody>
          <a:bodyPr lIns="0" tIns="0" rIns="0" bIns="0" rtlCol="0" anchor="t">
            <a:spAutoFit/>
          </a:bodyPr>
          <a:lstStyle/>
          <a:p>
            <a:pPr>
              <a:lnSpc>
                <a:spcPts val="6719"/>
              </a:lnSpc>
            </a:pPr>
            <a:r>
              <a:rPr lang="en-US" sz="4800" dirty="0">
                <a:solidFill>
                  <a:srgbClr val="00467F"/>
                </a:solidFill>
                <a:latin typeface="Montserrat Ultra-Bold"/>
              </a:rPr>
              <a:t>OBJECTIVES</a:t>
            </a:r>
          </a:p>
        </p:txBody>
      </p:sp>
      <p:sp>
        <p:nvSpPr>
          <p:cNvPr id="11" name="Freeform 11"/>
          <p:cNvSpPr/>
          <p:nvPr/>
        </p:nvSpPr>
        <p:spPr>
          <a:xfrm>
            <a:off x="7242377" y="6475967"/>
            <a:ext cx="2468333" cy="839233"/>
          </a:xfrm>
          <a:custGeom>
            <a:avLst/>
            <a:gdLst/>
            <a:ahLst/>
            <a:cxnLst/>
            <a:rect l="l" t="t" r="r" b="b"/>
            <a:pathLst>
              <a:path w="2468333" h="839233">
                <a:moveTo>
                  <a:pt x="0" y="0"/>
                </a:moveTo>
                <a:lnTo>
                  <a:pt x="2468333" y="0"/>
                </a:lnTo>
                <a:lnTo>
                  <a:pt x="2468333" y="839233"/>
                </a:lnTo>
                <a:lnTo>
                  <a:pt x="0" y="8392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2"/>
          <p:cNvSpPr txBox="1"/>
          <p:nvPr/>
        </p:nvSpPr>
        <p:spPr>
          <a:xfrm>
            <a:off x="1425848" y="1594994"/>
            <a:ext cx="4498149" cy="551433"/>
          </a:xfrm>
          <a:prstGeom prst="rect">
            <a:avLst/>
          </a:prstGeom>
        </p:spPr>
        <p:txBody>
          <a:bodyPr lIns="0" tIns="0" rIns="0" bIns="0" rtlCol="0" anchor="t">
            <a:spAutoFit/>
          </a:bodyPr>
          <a:lstStyle/>
          <a:p>
            <a:pPr>
              <a:lnSpc>
                <a:spcPts val="4279"/>
              </a:lnSpc>
            </a:pPr>
            <a:r>
              <a:rPr lang="en-US" sz="2139" dirty="0">
                <a:solidFill>
                  <a:srgbClr val="00467F"/>
                </a:solidFill>
                <a:latin typeface="Poppins Light"/>
              </a:rPr>
              <a:t>11:00am – 11:40am </a:t>
            </a:r>
          </a:p>
        </p:txBody>
      </p:sp>
      <p:sp>
        <p:nvSpPr>
          <p:cNvPr id="14" name="TextBox 4"/>
          <p:cNvSpPr txBox="1"/>
          <p:nvPr/>
        </p:nvSpPr>
        <p:spPr>
          <a:xfrm>
            <a:off x="1112074" y="2362200"/>
            <a:ext cx="7346126" cy="4278094"/>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2000" dirty="0">
                <a:solidFill>
                  <a:schemeClr val="tx1">
                    <a:lumMod val="75000"/>
                    <a:lumOff val="25000"/>
                  </a:schemeClr>
                </a:solidFill>
                <a:latin typeface="Poppins Light" panose="020B0604020202020204" charset="0"/>
                <a:cs typeface="Poppins Light" panose="020B0604020202020204" charset="0"/>
              </a:rPr>
              <a:t>Describe what makes up an organizations culture and how to keep it vibrant. </a:t>
            </a:r>
          </a:p>
          <a:p>
            <a:endParaRPr lang="en-US" sz="20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sz="2000" dirty="0">
                <a:solidFill>
                  <a:schemeClr val="tx1">
                    <a:lumMod val="75000"/>
                    <a:lumOff val="25000"/>
                  </a:schemeClr>
                </a:solidFill>
                <a:latin typeface="Poppins Light" panose="020B0604020202020204" charset="0"/>
                <a:cs typeface="Poppins Light" panose="020B0604020202020204" charset="0"/>
              </a:rPr>
              <a:t>Describe the process of strategic planning and the importance of a strong strategic plan for organizational success</a:t>
            </a:r>
          </a:p>
          <a:p>
            <a:endParaRPr lang="en-US" sz="20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sz="2000" dirty="0">
                <a:solidFill>
                  <a:schemeClr val="tx1">
                    <a:lumMod val="75000"/>
                    <a:lumOff val="25000"/>
                  </a:schemeClr>
                </a:solidFill>
                <a:latin typeface="Poppins Light" panose="020B0604020202020204" charset="0"/>
                <a:cs typeface="Poppins Light" panose="020B0604020202020204" charset="0"/>
              </a:rPr>
              <a:t>Understand how nursing leadership helps to shape the culture of an organization and the role that they should play in the development of a strategic plan</a:t>
            </a:r>
          </a:p>
          <a:p>
            <a:endParaRPr lang="en-US" sz="20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sz="2000" dirty="0">
                <a:solidFill>
                  <a:schemeClr val="tx1">
                    <a:lumMod val="75000"/>
                    <a:lumOff val="25000"/>
                  </a:schemeClr>
                </a:solidFill>
                <a:latin typeface="Poppins Light" panose="020B0604020202020204" charset="0"/>
                <a:cs typeface="Poppins Light" panose="020B0604020202020204" charset="0"/>
              </a:rPr>
              <a:t>Relate finances, clinical practice, and high-quality care to the organizations strategic plan.</a:t>
            </a:r>
          </a:p>
          <a:p>
            <a:endParaRPr lang="en-US" dirty="0">
              <a:solidFill>
                <a:schemeClr val="tx1">
                  <a:lumMod val="75000"/>
                  <a:lumOff val="25000"/>
                </a:schemeClr>
              </a:solidFill>
              <a:latin typeface="Poppins Light" panose="020B0604020202020204" charset="0"/>
              <a:cs typeface="Poppins Light" panose="020B0604020202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45254" y="2809325"/>
            <a:ext cx="28575" cy="5344118"/>
          </a:xfrm>
          <a:prstGeom prst="line">
            <a:avLst/>
          </a:prstGeom>
          <a:ln w="57150" cap="flat">
            <a:solidFill>
              <a:srgbClr val="FFFFFF"/>
            </a:solidFill>
            <a:prstDash val="solid"/>
            <a:headEnd type="none" w="sm" len="sm"/>
            <a:tailEnd type="none" w="sm" len="sm"/>
          </a:ln>
        </p:spPr>
        <p:txBody>
          <a:bodyPr/>
          <a:lstStyle/>
          <a:p>
            <a:endParaRPr lang="en-US"/>
          </a:p>
        </p:txBody>
      </p:sp>
      <p:sp>
        <p:nvSpPr>
          <p:cNvPr id="3" name="AutoShape 3"/>
          <p:cNvSpPr/>
          <p:nvPr/>
        </p:nvSpPr>
        <p:spPr>
          <a:xfrm>
            <a:off x="762000" y="1447800"/>
            <a:ext cx="3338670" cy="0"/>
          </a:xfrm>
          <a:prstGeom prst="line">
            <a:avLst/>
          </a:prstGeom>
          <a:ln w="57150" cap="flat">
            <a:solidFill>
              <a:srgbClr val="B7BE34"/>
            </a:solidFill>
            <a:prstDash val="solid"/>
            <a:headEnd type="none" w="sm" len="sm"/>
            <a:tailEnd type="none" w="sm" len="sm"/>
          </a:ln>
        </p:spPr>
        <p:txBody>
          <a:bodyPr/>
          <a:lstStyle/>
          <a:p>
            <a:endParaRPr lang="en-US"/>
          </a:p>
        </p:txBody>
      </p:sp>
      <p:grpSp>
        <p:nvGrpSpPr>
          <p:cNvPr id="5" name="Group 5"/>
          <p:cNvGrpSpPr/>
          <p:nvPr/>
        </p:nvGrpSpPr>
        <p:grpSpPr>
          <a:xfrm>
            <a:off x="-1449705" y="-233930"/>
            <a:ext cx="1979233" cy="8087861"/>
            <a:chOff x="0" y="0"/>
            <a:chExt cx="1255347" cy="5129801"/>
          </a:xfrm>
        </p:grpSpPr>
        <p:sp>
          <p:nvSpPr>
            <p:cNvPr id="6" name="Freeform 6"/>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7" name="Group 7"/>
          <p:cNvGrpSpPr/>
          <p:nvPr/>
        </p:nvGrpSpPr>
        <p:grpSpPr>
          <a:xfrm>
            <a:off x="-1621989" y="-47988"/>
            <a:ext cx="1979233" cy="7521397"/>
            <a:chOff x="0" y="0"/>
            <a:chExt cx="1255347" cy="4770516"/>
          </a:xfrm>
        </p:grpSpPr>
        <p:sp>
          <p:nvSpPr>
            <p:cNvPr id="8" name="Freeform 8"/>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9" name="Group 9"/>
          <p:cNvGrpSpPr/>
          <p:nvPr/>
        </p:nvGrpSpPr>
        <p:grpSpPr>
          <a:xfrm>
            <a:off x="-479972" y="-47988"/>
            <a:ext cx="676232" cy="7788351"/>
            <a:chOff x="0" y="0"/>
            <a:chExt cx="152400" cy="1755232"/>
          </a:xfrm>
        </p:grpSpPr>
        <p:sp>
          <p:nvSpPr>
            <p:cNvPr id="10" name="Freeform 10"/>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11" name="TextBox 11"/>
          <p:cNvSpPr txBox="1"/>
          <p:nvPr/>
        </p:nvSpPr>
        <p:spPr>
          <a:xfrm>
            <a:off x="707104" y="457200"/>
            <a:ext cx="9046496" cy="859210"/>
          </a:xfrm>
          <a:prstGeom prst="rect">
            <a:avLst/>
          </a:prstGeom>
        </p:spPr>
        <p:txBody>
          <a:bodyPr wrap="square" lIns="0" tIns="0" rIns="0" bIns="0" rtlCol="0" anchor="t">
            <a:spAutoFit/>
          </a:bodyPr>
          <a:lstStyle/>
          <a:p>
            <a:pPr>
              <a:lnSpc>
                <a:spcPts val="6719"/>
              </a:lnSpc>
            </a:pPr>
            <a:r>
              <a:rPr lang="en-US" sz="4800" dirty="0">
                <a:solidFill>
                  <a:srgbClr val="00467F"/>
                </a:solidFill>
                <a:latin typeface="Montserrat Ultra-Bold"/>
              </a:rPr>
              <a:t>MISSION, VISION &amp; VALUES</a:t>
            </a:r>
          </a:p>
        </p:txBody>
      </p:sp>
      <p:sp>
        <p:nvSpPr>
          <p:cNvPr id="12" name="TextBox 11"/>
          <p:cNvSpPr txBox="1"/>
          <p:nvPr/>
        </p:nvSpPr>
        <p:spPr>
          <a:xfrm>
            <a:off x="570193" y="1859547"/>
            <a:ext cx="8353425" cy="3970318"/>
          </a:xfrm>
          <a:prstGeom prst="rect">
            <a:avLst/>
          </a:prstGeom>
          <a:noFill/>
        </p:spPr>
        <p:txBody>
          <a:bodyPr wrap="square" rtlCol="0">
            <a:spAutoFit/>
          </a:bodyPr>
          <a:lstStyle/>
          <a:p>
            <a:r>
              <a:rPr lang="en-US" b="1" dirty="0">
                <a:solidFill>
                  <a:schemeClr val="tx1">
                    <a:lumMod val="65000"/>
                    <a:lumOff val="35000"/>
                  </a:schemeClr>
                </a:solidFill>
                <a:latin typeface="+mj-lt"/>
                <a:cs typeface="Poppins Medium" panose="020B0604020202020204" charset="0"/>
              </a:rPr>
              <a:t>York General Mission Statement – </a:t>
            </a:r>
            <a:r>
              <a:rPr lang="en-US" b="1" dirty="0">
                <a:solidFill>
                  <a:srgbClr val="FF0000"/>
                </a:solidFill>
                <a:latin typeface="+mj-lt"/>
                <a:cs typeface="Poppins Medium" panose="020B0604020202020204" charset="0"/>
              </a:rPr>
              <a:t>Organization’s purpose.</a:t>
            </a:r>
          </a:p>
          <a:p>
            <a:r>
              <a:rPr lang="en-US" dirty="0">
                <a:solidFill>
                  <a:schemeClr val="tx1">
                    <a:lumMod val="65000"/>
                    <a:lumOff val="35000"/>
                  </a:schemeClr>
                </a:solidFill>
                <a:latin typeface="+mj-lt"/>
                <a:cs typeface="Poppins Medium" panose="020B0604020202020204" charset="0"/>
              </a:rPr>
              <a:t>	Regional excellence through enhancing health and providing 	accessible care. </a:t>
            </a:r>
          </a:p>
          <a:p>
            <a:endParaRPr lang="en-US" dirty="0">
              <a:solidFill>
                <a:schemeClr val="tx1">
                  <a:lumMod val="65000"/>
                  <a:lumOff val="35000"/>
                </a:schemeClr>
              </a:solidFill>
              <a:latin typeface="+mj-lt"/>
              <a:cs typeface="Poppins Medium" panose="020B0604020202020204" charset="0"/>
            </a:endParaRPr>
          </a:p>
          <a:p>
            <a:r>
              <a:rPr lang="en-US" b="1" dirty="0">
                <a:solidFill>
                  <a:schemeClr val="tx1">
                    <a:lumMod val="65000"/>
                    <a:lumOff val="35000"/>
                  </a:schemeClr>
                </a:solidFill>
                <a:latin typeface="+mj-lt"/>
                <a:cs typeface="Poppins Medium" panose="020B0604020202020204" charset="0"/>
              </a:rPr>
              <a:t>York General Vision Statement – </a:t>
            </a:r>
            <a:r>
              <a:rPr lang="en-US" b="1" dirty="0">
                <a:solidFill>
                  <a:srgbClr val="FF0000"/>
                </a:solidFill>
                <a:latin typeface="+mj-lt"/>
                <a:cs typeface="Poppins Medium" panose="020B0604020202020204" charset="0"/>
              </a:rPr>
              <a:t>Organizations overall long-term goal/aspiration.</a:t>
            </a:r>
          </a:p>
          <a:p>
            <a:r>
              <a:rPr lang="en-US" b="1" dirty="0">
                <a:solidFill>
                  <a:schemeClr val="tx1">
                    <a:lumMod val="65000"/>
                    <a:lumOff val="35000"/>
                  </a:schemeClr>
                </a:solidFill>
                <a:latin typeface="+mj-lt"/>
                <a:cs typeface="Poppins Medium" panose="020B0604020202020204" charset="0"/>
              </a:rPr>
              <a:t>	</a:t>
            </a:r>
            <a:r>
              <a:rPr lang="en-US" dirty="0">
                <a:solidFill>
                  <a:schemeClr val="tx1">
                    <a:lumMod val="65000"/>
                    <a:lumOff val="35000"/>
                  </a:schemeClr>
                </a:solidFill>
                <a:latin typeface="+mj-lt"/>
                <a:cs typeface="Poppins Medium" panose="020B0604020202020204" charset="0"/>
              </a:rPr>
              <a:t>To be our region’s trusted choice for the improvement of health and 	delivery 	of quality care throughout life. </a:t>
            </a:r>
          </a:p>
          <a:p>
            <a:endParaRPr lang="en-US" dirty="0">
              <a:solidFill>
                <a:schemeClr val="tx1">
                  <a:lumMod val="65000"/>
                  <a:lumOff val="35000"/>
                </a:schemeClr>
              </a:solidFill>
              <a:latin typeface="+mj-lt"/>
              <a:cs typeface="Poppins Medium" panose="020B0604020202020204" charset="0"/>
            </a:endParaRPr>
          </a:p>
          <a:p>
            <a:r>
              <a:rPr lang="en-US" b="1" dirty="0">
                <a:solidFill>
                  <a:schemeClr val="tx1">
                    <a:lumMod val="65000"/>
                    <a:lumOff val="35000"/>
                  </a:schemeClr>
                </a:solidFill>
                <a:latin typeface="+mj-lt"/>
                <a:cs typeface="Poppins Medium" panose="020B0604020202020204" charset="0"/>
              </a:rPr>
              <a:t>York General Values – I CARE – </a:t>
            </a:r>
            <a:r>
              <a:rPr lang="en-US" b="1" dirty="0">
                <a:solidFill>
                  <a:srgbClr val="FF0000"/>
                </a:solidFill>
                <a:latin typeface="+mj-lt"/>
                <a:cs typeface="Poppins Medium" panose="020B0604020202020204" charset="0"/>
              </a:rPr>
              <a:t>How we act.</a:t>
            </a:r>
          </a:p>
          <a:p>
            <a:r>
              <a:rPr lang="en-US" b="1" dirty="0">
                <a:solidFill>
                  <a:schemeClr val="tx1">
                    <a:lumMod val="65000"/>
                    <a:lumOff val="35000"/>
                  </a:schemeClr>
                </a:solidFill>
                <a:latin typeface="+mj-lt"/>
                <a:cs typeface="Poppins Medium" panose="020B0604020202020204" charset="0"/>
              </a:rPr>
              <a:t>I – </a:t>
            </a:r>
            <a:r>
              <a:rPr lang="en-US" dirty="0">
                <a:solidFill>
                  <a:schemeClr val="tx1">
                    <a:lumMod val="65000"/>
                    <a:lumOff val="35000"/>
                  </a:schemeClr>
                </a:solidFill>
                <a:latin typeface="+mj-lt"/>
                <a:cs typeface="Poppins Medium" panose="020B0604020202020204" charset="0"/>
              </a:rPr>
              <a:t>Innovation</a:t>
            </a:r>
          </a:p>
          <a:p>
            <a:r>
              <a:rPr lang="en-US" b="1" dirty="0">
                <a:solidFill>
                  <a:schemeClr val="tx1">
                    <a:lumMod val="65000"/>
                    <a:lumOff val="35000"/>
                  </a:schemeClr>
                </a:solidFill>
                <a:latin typeface="+mj-lt"/>
                <a:cs typeface="Poppins Medium" panose="020B0604020202020204" charset="0"/>
              </a:rPr>
              <a:t>C- </a:t>
            </a:r>
            <a:r>
              <a:rPr lang="en-US" dirty="0">
                <a:solidFill>
                  <a:schemeClr val="tx1">
                    <a:lumMod val="65000"/>
                    <a:lumOff val="35000"/>
                  </a:schemeClr>
                </a:solidFill>
                <a:latin typeface="+mj-lt"/>
                <a:cs typeface="Poppins Medium" panose="020B0604020202020204" charset="0"/>
              </a:rPr>
              <a:t>Compassion</a:t>
            </a:r>
          </a:p>
          <a:p>
            <a:r>
              <a:rPr lang="en-US" b="1" dirty="0">
                <a:solidFill>
                  <a:schemeClr val="tx1">
                    <a:lumMod val="65000"/>
                    <a:lumOff val="35000"/>
                  </a:schemeClr>
                </a:solidFill>
                <a:latin typeface="+mj-lt"/>
                <a:cs typeface="Poppins Medium" panose="020B0604020202020204" charset="0"/>
              </a:rPr>
              <a:t>A - </a:t>
            </a:r>
            <a:r>
              <a:rPr lang="en-US" dirty="0">
                <a:solidFill>
                  <a:schemeClr val="tx1">
                    <a:lumMod val="65000"/>
                    <a:lumOff val="35000"/>
                  </a:schemeClr>
                </a:solidFill>
                <a:latin typeface="+mj-lt"/>
                <a:cs typeface="Poppins Medium" panose="020B0604020202020204" charset="0"/>
              </a:rPr>
              <a:t>Attentiveness</a:t>
            </a:r>
          </a:p>
          <a:p>
            <a:r>
              <a:rPr lang="en-US" b="1" dirty="0">
                <a:solidFill>
                  <a:schemeClr val="tx1">
                    <a:lumMod val="65000"/>
                    <a:lumOff val="35000"/>
                  </a:schemeClr>
                </a:solidFill>
                <a:latin typeface="+mj-lt"/>
                <a:cs typeface="Poppins Medium" panose="020B0604020202020204" charset="0"/>
              </a:rPr>
              <a:t>R – </a:t>
            </a:r>
            <a:r>
              <a:rPr lang="en-US" dirty="0">
                <a:solidFill>
                  <a:schemeClr val="tx1">
                    <a:lumMod val="65000"/>
                    <a:lumOff val="35000"/>
                  </a:schemeClr>
                </a:solidFill>
                <a:latin typeface="+mj-lt"/>
                <a:cs typeface="Poppins Medium" panose="020B0604020202020204" charset="0"/>
              </a:rPr>
              <a:t>Respect</a:t>
            </a:r>
          </a:p>
          <a:p>
            <a:r>
              <a:rPr lang="en-US" b="1" dirty="0">
                <a:solidFill>
                  <a:schemeClr val="tx1">
                    <a:lumMod val="65000"/>
                    <a:lumOff val="35000"/>
                  </a:schemeClr>
                </a:solidFill>
                <a:latin typeface="+mj-lt"/>
                <a:cs typeface="Poppins Medium" panose="020B0604020202020204" charset="0"/>
              </a:rPr>
              <a:t>E – </a:t>
            </a:r>
            <a:r>
              <a:rPr lang="en-US" dirty="0">
                <a:solidFill>
                  <a:schemeClr val="tx1">
                    <a:lumMod val="65000"/>
                    <a:lumOff val="35000"/>
                  </a:schemeClr>
                </a:solidFill>
                <a:latin typeface="+mj-lt"/>
                <a:cs typeface="Poppins Medium" panose="020B0604020202020204" charset="0"/>
              </a:rPr>
              <a:t>Excellence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5955" y="3867454"/>
            <a:ext cx="3124200" cy="312420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6290010"/>
            <a:ext cx="2394235" cy="818093"/>
          </a:xfrm>
          <a:prstGeom prst="rect">
            <a:avLst/>
          </a:prstGeom>
        </p:spPr>
      </p:pic>
      <p:sp>
        <p:nvSpPr>
          <p:cNvPr id="4" name="TextBox 3"/>
          <p:cNvSpPr txBox="1"/>
          <p:nvPr/>
        </p:nvSpPr>
        <p:spPr>
          <a:xfrm>
            <a:off x="5943600" y="5431958"/>
            <a:ext cx="944339" cy="369332"/>
          </a:xfrm>
          <a:prstGeom prst="rect">
            <a:avLst/>
          </a:prstGeom>
          <a:noFill/>
        </p:spPr>
        <p:txBody>
          <a:bodyPr wrap="square" rtlCol="0">
            <a:spAutoFit/>
          </a:bodyPr>
          <a:lstStyle/>
          <a:p>
            <a:r>
              <a:rPr lang="en-US" dirty="0">
                <a:solidFill>
                  <a:srgbClr val="FF0000"/>
                </a:solidFill>
              </a:rPr>
              <a:t>Culture</a:t>
            </a:r>
          </a:p>
        </p:txBody>
      </p:sp>
    </p:spTree>
    <p:extLst>
      <p:ext uri="{BB962C8B-B14F-4D97-AF65-F5344CB8AC3E}">
        <p14:creationId xmlns:p14="http://schemas.microsoft.com/office/powerpoint/2010/main" val="2083774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45254" y="2809325"/>
            <a:ext cx="28575" cy="5344118"/>
          </a:xfrm>
          <a:prstGeom prst="line">
            <a:avLst/>
          </a:prstGeom>
          <a:ln w="57150" cap="flat">
            <a:solidFill>
              <a:srgbClr val="FFFFFF"/>
            </a:solidFill>
            <a:prstDash val="solid"/>
            <a:headEnd type="none" w="sm" len="sm"/>
            <a:tailEnd type="none" w="sm" len="sm"/>
          </a:ln>
        </p:spPr>
        <p:txBody>
          <a:bodyPr/>
          <a:lstStyle/>
          <a:p>
            <a:endParaRPr lang="en-US"/>
          </a:p>
        </p:txBody>
      </p:sp>
      <p:sp>
        <p:nvSpPr>
          <p:cNvPr id="3" name="AutoShape 3"/>
          <p:cNvSpPr/>
          <p:nvPr/>
        </p:nvSpPr>
        <p:spPr>
          <a:xfrm>
            <a:off x="1392904" y="1575522"/>
            <a:ext cx="3338670" cy="0"/>
          </a:xfrm>
          <a:prstGeom prst="line">
            <a:avLst/>
          </a:prstGeom>
          <a:ln w="57150" cap="flat">
            <a:solidFill>
              <a:srgbClr val="B7BE34"/>
            </a:solidFill>
            <a:prstDash val="solid"/>
            <a:headEnd type="none" w="sm" len="sm"/>
            <a:tailEnd type="none" w="sm" len="sm"/>
          </a:ln>
        </p:spPr>
        <p:txBody>
          <a:bodyPr/>
          <a:lstStyle/>
          <a:p>
            <a:endParaRPr lang="en-US"/>
          </a:p>
        </p:txBody>
      </p:sp>
      <p:grpSp>
        <p:nvGrpSpPr>
          <p:cNvPr id="5" name="Group 5"/>
          <p:cNvGrpSpPr/>
          <p:nvPr/>
        </p:nvGrpSpPr>
        <p:grpSpPr>
          <a:xfrm>
            <a:off x="-1449705" y="-233930"/>
            <a:ext cx="1979233" cy="8087861"/>
            <a:chOff x="0" y="0"/>
            <a:chExt cx="1255347" cy="5129801"/>
          </a:xfrm>
        </p:grpSpPr>
        <p:sp>
          <p:nvSpPr>
            <p:cNvPr id="6" name="Freeform 6"/>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7" name="Group 7"/>
          <p:cNvGrpSpPr/>
          <p:nvPr/>
        </p:nvGrpSpPr>
        <p:grpSpPr>
          <a:xfrm>
            <a:off x="-1621989" y="-47988"/>
            <a:ext cx="1979233" cy="7521397"/>
            <a:chOff x="0" y="0"/>
            <a:chExt cx="1255347" cy="4770516"/>
          </a:xfrm>
        </p:grpSpPr>
        <p:sp>
          <p:nvSpPr>
            <p:cNvPr id="8" name="Freeform 8"/>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9" name="Group 9"/>
          <p:cNvGrpSpPr/>
          <p:nvPr/>
        </p:nvGrpSpPr>
        <p:grpSpPr>
          <a:xfrm>
            <a:off x="-479972" y="-47988"/>
            <a:ext cx="676232" cy="7788351"/>
            <a:chOff x="0" y="0"/>
            <a:chExt cx="152400" cy="1755232"/>
          </a:xfrm>
        </p:grpSpPr>
        <p:sp>
          <p:nvSpPr>
            <p:cNvPr id="10" name="Freeform 10"/>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11" name="TextBox 11"/>
          <p:cNvSpPr txBox="1"/>
          <p:nvPr/>
        </p:nvSpPr>
        <p:spPr>
          <a:xfrm>
            <a:off x="1392904" y="645795"/>
            <a:ext cx="5721384" cy="817245"/>
          </a:xfrm>
          <a:prstGeom prst="rect">
            <a:avLst/>
          </a:prstGeom>
        </p:spPr>
        <p:txBody>
          <a:bodyPr lIns="0" tIns="0" rIns="0" bIns="0" rtlCol="0" anchor="t">
            <a:spAutoFit/>
          </a:bodyPr>
          <a:lstStyle/>
          <a:p>
            <a:pPr>
              <a:lnSpc>
                <a:spcPts val="6719"/>
              </a:lnSpc>
            </a:pPr>
            <a:r>
              <a:rPr lang="en-US" sz="4800" dirty="0">
                <a:solidFill>
                  <a:srgbClr val="00467F"/>
                </a:solidFill>
                <a:latin typeface="Montserrat Ultra-Bold"/>
              </a:rPr>
              <a:t>CULTURE</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6872" y="6410832"/>
            <a:ext cx="2646728" cy="904368"/>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828374"/>
            <a:ext cx="3301139" cy="2057400"/>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905487" y="2133600"/>
            <a:ext cx="4885713" cy="4893647"/>
          </a:xfrm>
          <a:prstGeom prst="rect">
            <a:avLst/>
          </a:prstGeom>
          <a:noFill/>
        </p:spPr>
        <p:txBody>
          <a:bodyPr wrap="square" rtlCol="0">
            <a:spAutoFit/>
          </a:bodyPr>
          <a:lstStyle/>
          <a:p>
            <a:r>
              <a:rPr lang="en-US" dirty="0">
                <a:solidFill>
                  <a:schemeClr val="tx1">
                    <a:lumMod val="65000"/>
                    <a:lumOff val="35000"/>
                  </a:schemeClr>
                </a:solidFill>
                <a:latin typeface="+mj-lt"/>
                <a:cs typeface="Poppins Medium" panose="020B0604020202020204" charset="0"/>
              </a:rPr>
              <a:t>“</a:t>
            </a:r>
            <a:r>
              <a:rPr lang="en-US" b="1" dirty="0">
                <a:solidFill>
                  <a:schemeClr val="tx1">
                    <a:lumMod val="65000"/>
                    <a:lumOff val="35000"/>
                  </a:schemeClr>
                </a:solidFill>
                <a:latin typeface="+mj-lt"/>
                <a:cs typeface="Poppins Medium" panose="020B0604020202020204" charset="0"/>
              </a:rPr>
              <a:t>Defined expectations</a:t>
            </a:r>
            <a:r>
              <a:rPr lang="en-US" dirty="0">
                <a:solidFill>
                  <a:schemeClr val="tx1">
                    <a:lumMod val="65000"/>
                    <a:lumOff val="35000"/>
                  </a:schemeClr>
                </a:solidFill>
                <a:latin typeface="+mj-lt"/>
                <a:cs typeface="Poppins Medium" panose="020B0604020202020204" charset="0"/>
              </a:rPr>
              <a:t> of behavior, words, symbols, habits, values, and beliefs that directly impact an organization’s </a:t>
            </a:r>
            <a:r>
              <a:rPr lang="en-US" b="1" dirty="0">
                <a:solidFill>
                  <a:schemeClr val="tx1">
                    <a:lumMod val="65000"/>
                    <a:lumOff val="35000"/>
                  </a:schemeClr>
                </a:solidFill>
                <a:latin typeface="+mj-lt"/>
                <a:cs typeface="Poppins Medium" panose="020B0604020202020204" charset="0"/>
              </a:rPr>
              <a:t>work environment</a:t>
            </a:r>
            <a:r>
              <a:rPr lang="en-US" dirty="0">
                <a:solidFill>
                  <a:schemeClr val="tx1">
                    <a:lumMod val="65000"/>
                    <a:lumOff val="35000"/>
                  </a:schemeClr>
                </a:solidFill>
                <a:latin typeface="+mj-lt"/>
                <a:cs typeface="Poppins Medium" panose="020B0604020202020204" charset="0"/>
              </a:rPr>
              <a:t>, </a:t>
            </a:r>
            <a:r>
              <a:rPr lang="en-US" b="1" dirty="0">
                <a:solidFill>
                  <a:schemeClr val="tx1">
                    <a:lumMod val="65000"/>
                    <a:lumOff val="35000"/>
                  </a:schemeClr>
                </a:solidFill>
                <a:latin typeface="+mj-lt"/>
                <a:cs typeface="Poppins Medium" panose="020B0604020202020204" charset="0"/>
              </a:rPr>
              <a:t>vision &amp; mission</a:t>
            </a:r>
            <a:r>
              <a:rPr lang="en-US" dirty="0">
                <a:solidFill>
                  <a:schemeClr val="tx1">
                    <a:lumMod val="65000"/>
                    <a:lumOff val="35000"/>
                  </a:schemeClr>
                </a:solidFill>
                <a:latin typeface="+mj-lt"/>
                <a:cs typeface="Poppins Medium" panose="020B0604020202020204" charset="0"/>
              </a:rPr>
              <a:t>, </a:t>
            </a:r>
            <a:r>
              <a:rPr lang="en-US" b="1" dirty="0">
                <a:solidFill>
                  <a:schemeClr val="tx1">
                    <a:lumMod val="65000"/>
                    <a:lumOff val="35000"/>
                  </a:schemeClr>
                </a:solidFill>
                <a:latin typeface="+mj-lt"/>
                <a:cs typeface="Poppins Medium" panose="020B0604020202020204" charset="0"/>
              </a:rPr>
              <a:t>ethical practices</a:t>
            </a:r>
            <a:r>
              <a:rPr lang="en-US" dirty="0">
                <a:solidFill>
                  <a:schemeClr val="tx1">
                    <a:lumMod val="65000"/>
                    <a:lumOff val="35000"/>
                  </a:schemeClr>
                </a:solidFill>
                <a:latin typeface="+mj-lt"/>
                <a:cs typeface="Poppins Medium" panose="020B0604020202020204" charset="0"/>
              </a:rPr>
              <a:t>, </a:t>
            </a:r>
            <a:r>
              <a:rPr lang="en-US" b="1" dirty="0">
                <a:solidFill>
                  <a:schemeClr val="tx1">
                    <a:lumMod val="65000"/>
                    <a:lumOff val="35000"/>
                  </a:schemeClr>
                </a:solidFill>
                <a:latin typeface="+mj-lt"/>
                <a:cs typeface="Poppins Medium" panose="020B0604020202020204" charset="0"/>
              </a:rPr>
              <a:t>objectives</a:t>
            </a:r>
            <a:r>
              <a:rPr lang="en-US" dirty="0">
                <a:solidFill>
                  <a:schemeClr val="tx1">
                    <a:lumMod val="65000"/>
                    <a:lumOff val="35000"/>
                  </a:schemeClr>
                </a:solidFill>
                <a:latin typeface="+mj-lt"/>
                <a:cs typeface="Poppins Medium" panose="020B0604020202020204" charset="0"/>
              </a:rPr>
              <a:t>, and </a:t>
            </a:r>
            <a:r>
              <a:rPr lang="en-US" b="1" dirty="0">
                <a:solidFill>
                  <a:schemeClr val="tx1">
                    <a:lumMod val="65000"/>
                    <a:lumOff val="35000"/>
                  </a:schemeClr>
                </a:solidFill>
                <a:latin typeface="+mj-lt"/>
                <a:cs typeface="Poppins Medium" panose="020B0604020202020204" charset="0"/>
              </a:rPr>
              <a:t>performance standards</a:t>
            </a:r>
            <a:r>
              <a:rPr lang="en-US" dirty="0">
                <a:solidFill>
                  <a:schemeClr val="tx1">
                    <a:lumMod val="65000"/>
                    <a:lumOff val="35000"/>
                  </a:schemeClr>
                </a:solidFill>
                <a:latin typeface="+mj-lt"/>
                <a:cs typeface="Poppins Medium" panose="020B0604020202020204" charset="0"/>
              </a:rPr>
              <a:t>.”</a:t>
            </a:r>
          </a:p>
          <a:p>
            <a:endParaRPr lang="en-US" dirty="0">
              <a:solidFill>
                <a:schemeClr val="tx1">
                  <a:lumMod val="65000"/>
                  <a:lumOff val="35000"/>
                </a:schemeClr>
              </a:solidFill>
              <a:latin typeface="+mj-lt"/>
              <a:cs typeface="Poppins Medium" panose="020B0604020202020204" charset="0"/>
            </a:endParaRPr>
          </a:p>
          <a:p>
            <a:r>
              <a:rPr lang="en-US" dirty="0">
                <a:solidFill>
                  <a:schemeClr val="tx1">
                    <a:lumMod val="65000"/>
                    <a:lumOff val="35000"/>
                  </a:schemeClr>
                </a:solidFill>
                <a:latin typeface="+mj-lt"/>
                <a:cs typeface="Poppins Medium" panose="020B0604020202020204" charset="0"/>
              </a:rPr>
              <a:t>Culture is the “secret sauce” that enables a company to succeed. It is based on the belief system of its founders, which includes:</a:t>
            </a:r>
          </a:p>
          <a:p>
            <a:pPr marL="285750" indent="-285750">
              <a:buFont typeface="Arial" panose="020B0604020202020204" pitchFamily="34" charset="0"/>
              <a:buChar char="•"/>
            </a:pPr>
            <a:r>
              <a:rPr lang="en-US" dirty="0">
                <a:solidFill>
                  <a:schemeClr val="tx1">
                    <a:lumMod val="65000"/>
                    <a:lumOff val="35000"/>
                  </a:schemeClr>
                </a:solidFill>
                <a:latin typeface="+mj-lt"/>
                <a:cs typeface="Poppins Medium" panose="020B0604020202020204" charset="0"/>
              </a:rPr>
              <a:t>What they </a:t>
            </a:r>
            <a:r>
              <a:rPr lang="en-US" b="1" dirty="0">
                <a:solidFill>
                  <a:schemeClr val="tx1">
                    <a:lumMod val="65000"/>
                    <a:lumOff val="35000"/>
                  </a:schemeClr>
                </a:solidFill>
                <a:latin typeface="+mj-lt"/>
                <a:cs typeface="Poppins Medium" panose="020B0604020202020204" charset="0"/>
              </a:rPr>
              <a:t>value</a:t>
            </a:r>
            <a:r>
              <a:rPr lang="en-US" dirty="0">
                <a:solidFill>
                  <a:schemeClr val="tx1">
                    <a:lumMod val="65000"/>
                    <a:lumOff val="35000"/>
                  </a:schemeClr>
                </a:solidFill>
                <a:latin typeface="+mj-lt"/>
                <a:cs typeface="Poppins Medium" panose="020B0604020202020204" charset="0"/>
              </a:rPr>
              <a:t>,</a:t>
            </a:r>
          </a:p>
          <a:p>
            <a:pPr marL="285750" indent="-285750">
              <a:buFont typeface="Arial" panose="020B0604020202020204" pitchFamily="34" charset="0"/>
              <a:buChar char="•"/>
            </a:pPr>
            <a:r>
              <a:rPr lang="en-US" dirty="0">
                <a:solidFill>
                  <a:schemeClr val="tx1">
                    <a:lumMod val="65000"/>
                    <a:lumOff val="35000"/>
                  </a:schemeClr>
                </a:solidFill>
                <a:latin typeface="+mj-lt"/>
                <a:cs typeface="Poppins Medium" panose="020B0604020202020204" charset="0"/>
              </a:rPr>
              <a:t>How they </a:t>
            </a:r>
            <a:r>
              <a:rPr lang="en-US" b="1" dirty="0">
                <a:solidFill>
                  <a:schemeClr val="tx1">
                    <a:lumMod val="65000"/>
                    <a:lumOff val="35000"/>
                  </a:schemeClr>
                </a:solidFill>
                <a:latin typeface="+mj-lt"/>
                <a:cs typeface="Poppins Medium" panose="020B0604020202020204" charset="0"/>
              </a:rPr>
              <a:t>reward</a:t>
            </a:r>
            <a:r>
              <a:rPr lang="en-US" dirty="0">
                <a:solidFill>
                  <a:schemeClr val="tx1">
                    <a:lumMod val="65000"/>
                    <a:lumOff val="35000"/>
                  </a:schemeClr>
                </a:solidFill>
                <a:latin typeface="+mj-lt"/>
                <a:cs typeface="Poppins Medium" panose="020B0604020202020204" charset="0"/>
              </a:rPr>
              <a:t> staff,</a:t>
            </a:r>
          </a:p>
          <a:p>
            <a:pPr marL="285750" indent="-285750">
              <a:buFont typeface="Arial" panose="020B0604020202020204" pitchFamily="34" charset="0"/>
              <a:buChar char="•"/>
            </a:pPr>
            <a:r>
              <a:rPr lang="en-US" dirty="0">
                <a:solidFill>
                  <a:schemeClr val="tx1">
                    <a:lumMod val="65000"/>
                    <a:lumOff val="35000"/>
                  </a:schemeClr>
                </a:solidFill>
                <a:latin typeface="+mj-lt"/>
                <a:cs typeface="Poppins Medium" panose="020B0604020202020204" charset="0"/>
              </a:rPr>
              <a:t>What they do for </a:t>
            </a:r>
            <a:r>
              <a:rPr lang="en-US" b="1" dirty="0">
                <a:solidFill>
                  <a:schemeClr val="tx1">
                    <a:lumMod val="65000"/>
                    <a:lumOff val="35000"/>
                  </a:schemeClr>
                </a:solidFill>
                <a:latin typeface="+mj-lt"/>
                <a:cs typeface="Poppins Medium" panose="020B0604020202020204" charset="0"/>
              </a:rPr>
              <a:t>fun</a:t>
            </a:r>
            <a:r>
              <a:rPr lang="en-US" dirty="0">
                <a:solidFill>
                  <a:schemeClr val="tx1">
                    <a:lumMod val="65000"/>
                    <a:lumOff val="35000"/>
                  </a:schemeClr>
                </a:solidFill>
                <a:latin typeface="+mj-lt"/>
                <a:cs typeface="Poppins Medium" panose="020B0604020202020204" charset="0"/>
              </a:rPr>
              <a:t>, and</a:t>
            </a:r>
          </a:p>
          <a:p>
            <a:pPr marL="285750" indent="-285750">
              <a:buFont typeface="Arial" panose="020B0604020202020204" pitchFamily="34" charset="0"/>
              <a:buChar char="•"/>
            </a:pPr>
            <a:r>
              <a:rPr lang="en-US" dirty="0">
                <a:solidFill>
                  <a:schemeClr val="tx1">
                    <a:lumMod val="65000"/>
                    <a:lumOff val="35000"/>
                  </a:schemeClr>
                </a:solidFill>
                <a:latin typeface="+mj-lt"/>
                <a:cs typeface="Poppins Medium" panose="020B0604020202020204" charset="0"/>
              </a:rPr>
              <a:t>The </a:t>
            </a:r>
            <a:r>
              <a:rPr lang="en-US" b="1" dirty="0">
                <a:solidFill>
                  <a:schemeClr val="tx1">
                    <a:lumMod val="65000"/>
                    <a:lumOff val="35000"/>
                  </a:schemeClr>
                </a:solidFill>
                <a:latin typeface="+mj-lt"/>
                <a:cs typeface="Poppins Medium" panose="020B0604020202020204" charset="0"/>
              </a:rPr>
              <a:t>structure</a:t>
            </a:r>
            <a:r>
              <a:rPr lang="en-US" dirty="0">
                <a:solidFill>
                  <a:schemeClr val="tx1">
                    <a:lumMod val="65000"/>
                    <a:lumOff val="35000"/>
                  </a:schemeClr>
                </a:solidFill>
                <a:latin typeface="+mj-lt"/>
                <a:cs typeface="Poppins Medium" panose="020B0604020202020204" charset="0"/>
              </a:rPr>
              <a:t> (or lack of structure) they create.</a:t>
            </a:r>
          </a:p>
          <a:p>
            <a:pPr marL="285750" indent="-285750">
              <a:buFont typeface="Arial" panose="020B0604020202020204" pitchFamily="34" charset="0"/>
              <a:buChar char="•"/>
            </a:pPr>
            <a:r>
              <a:rPr lang="en-US" dirty="0">
                <a:solidFill>
                  <a:schemeClr val="tx1">
                    <a:lumMod val="65000"/>
                    <a:lumOff val="35000"/>
                  </a:schemeClr>
                </a:solidFill>
                <a:latin typeface="+mj-lt"/>
                <a:cs typeface="Poppins Medium" panose="020B0604020202020204" charset="0"/>
              </a:rPr>
              <a:t>Even how they </a:t>
            </a:r>
            <a:r>
              <a:rPr lang="en-US" b="1" dirty="0">
                <a:solidFill>
                  <a:schemeClr val="tx1">
                    <a:lumMod val="65000"/>
                    <a:lumOff val="35000"/>
                  </a:schemeClr>
                </a:solidFill>
                <a:latin typeface="+mj-lt"/>
                <a:cs typeface="Poppins Medium" panose="020B0604020202020204" charset="0"/>
              </a:rPr>
              <a:t>communicate </a:t>
            </a:r>
            <a:endParaRPr lang="en-US" dirty="0">
              <a:solidFill>
                <a:schemeClr val="tx1">
                  <a:lumMod val="65000"/>
                  <a:lumOff val="35000"/>
                </a:schemeClr>
              </a:solidFill>
              <a:latin typeface="+mj-lt"/>
              <a:cs typeface="Poppins Medium" panose="020B0604020202020204" charset="0"/>
            </a:endParaRPr>
          </a:p>
          <a:p>
            <a:pPr marL="285750" indent="-285750">
              <a:lnSpc>
                <a:spcPct val="150000"/>
              </a:lnSpc>
              <a:buFont typeface="Arial" panose="020B0604020202020204" pitchFamily="34" charset="0"/>
              <a:buChar char="•"/>
            </a:pPr>
            <a:endParaRPr lang="en-US" sz="2800" dirty="0">
              <a:solidFill>
                <a:schemeClr val="tx1">
                  <a:lumMod val="65000"/>
                  <a:lumOff val="35000"/>
                </a:schemeClr>
              </a:solidFill>
              <a:latin typeface="+mj-lt"/>
              <a:cs typeface="Poppins Medium" panose="020B0604020202020204" charset="0"/>
            </a:endParaRPr>
          </a:p>
        </p:txBody>
      </p:sp>
    </p:spTree>
    <p:extLst>
      <p:ext uri="{BB962C8B-B14F-4D97-AF65-F5344CB8AC3E}">
        <p14:creationId xmlns:p14="http://schemas.microsoft.com/office/powerpoint/2010/main" val="3972778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45254" y="2809325"/>
            <a:ext cx="28575" cy="5344118"/>
          </a:xfrm>
          <a:prstGeom prst="line">
            <a:avLst/>
          </a:prstGeom>
          <a:ln w="57150" cap="flat">
            <a:solidFill>
              <a:srgbClr val="FFFFFF"/>
            </a:solidFill>
            <a:prstDash val="solid"/>
            <a:headEnd type="none" w="sm" len="sm"/>
            <a:tailEnd type="none" w="sm" len="sm"/>
          </a:ln>
        </p:spPr>
        <p:txBody>
          <a:bodyPr/>
          <a:lstStyle/>
          <a:p>
            <a:endParaRPr lang="en-US"/>
          </a:p>
        </p:txBody>
      </p:sp>
      <p:grpSp>
        <p:nvGrpSpPr>
          <p:cNvPr id="5" name="Group 5"/>
          <p:cNvGrpSpPr/>
          <p:nvPr/>
        </p:nvGrpSpPr>
        <p:grpSpPr>
          <a:xfrm>
            <a:off x="-1449705" y="-233930"/>
            <a:ext cx="1979233" cy="8087861"/>
            <a:chOff x="0" y="0"/>
            <a:chExt cx="1255347" cy="5129801"/>
          </a:xfrm>
        </p:grpSpPr>
        <p:sp>
          <p:nvSpPr>
            <p:cNvPr id="6" name="Freeform 6"/>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7" name="Group 7"/>
          <p:cNvGrpSpPr/>
          <p:nvPr/>
        </p:nvGrpSpPr>
        <p:grpSpPr>
          <a:xfrm>
            <a:off x="-1621989" y="-47988"/>
            <a:ext cx="1979233" cy="7521397"/>
            <a:chOff x="0" y="0"/>
            <a:chExt cx="1255347" cy="4770516"/>
          </a:xfrm>
        </p:grpSpPr>
        <p:sp>
          <p:nvSpPr>
            <p:cNvPr id="8" name="Freeform 8"/>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9" name="Group 9"/>
          <p:cNvGrpSpPr/>
          <p:nvPr/>
        </p:nvGrpSpPr>
        <p:grpSpPr>
          <a:xfrm>
            <a:off x="-479972" y="-47988"/>
            <a:ext cx="676232" cy="7788351"/>
            <a:chOff x="0" y="0"/>
            <a:chExt cx="152400" cy="1755232"/>
          </a:xfrm>
        </p:grpSpPr>
        <p:sp>
          <p:nvSpPr>
            <p:cNvPr id="10" name="Freeform 10"/>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4078" y="6410832"/>
            <a:ext cx="2646728" cy="90436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6835" y="213757"/>
            <a:ext cx="5124450" cy="6997905"/>
          </a:xfrm>
          <a:prstGeom prst="rect">
            <a:avLst/>
          </a:prstGeom>
        </p:spPr>
      </p:pic>
    </p:spTree>
    <p:extLst>
      <p:ext uri="{BB962C8B-B14F-4D97-AF65-F5344CB8AC3E}">
        <p14:creationId xmlns:p14="http://schemas.microsoft.com/office/powerpoint/2010/main" val="3168660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45254" y="2809325"/>
            <a:ext cx="28575" cy="5344118"/>
          </a:xfrm>
          <a:prstGeom prst="line">
            <a:avLst/>
          </a:prstGeom>
          <a:ln w="57150" cap="flat">
            <a:solidFill>
              <a:srgbClr val="FFFFFF"/>
            </a:solidFill>
            <a:prstDash val="solid"/>
            <a:headEnd type="none" w="sm" len="sm"/>
            <a:tailEnd type="none" w="sm" len="sm"/>
          </a:ln>
        </p:spPr>
        <p:txBody>
          <a:bodyPr/>
          <a:lstStyle/>
          <a:p>
            <a:endParaRPr lang="en-US"/>
          </a:p>
        </p:txBody>
      </p:sp>
      <p:sp>
        <p:nvSpPr>
          <p:cNvPr id="3" name="AutoShape 3"/>
          <p:cNvSpPr/>
          <p:nvPr/>
        </p:nvSpPr>
        <p:spPr>
          <a:xfrm>
            <a:off x="1392904" y="1575522"/>
            <a:ext cx="3338670" cy="0"/>
          </a:xfrm>
          <a:prstGeom prst="line">
            <a:avLst/>
          </a:prstGeom>
          <a:ln w="57150" cap="flat">
            <a:solidFill>
              <a:srgbClr val="B7BE34"/>
            </a:solidFill>
            <a:prstDash val="solid"/>
            <a:headEnd type="none" w="sm" len="sm"/>
            <a:tailEnd type="none" w="sm" len="sm"/>
          </a:ln>
        </p:spPr>
        <p:txBody>
          <a:bodyPr/>
          <a:lstStyle/>
          <a:p>
            <a:endParaRPr lang="en-US"/>
          </a:p>
        </p:txBody>
      </p:sp>
      <p:grpSp>
        <p:nvGrpSpPr>
          <p:cNvPr id="5" name="Group 5"/>
          <p:cNvGrpSpPr/>
          <p:nvPr/>
        </p:nvGrpSpPr>
        <p:grpSpPr>
          <a:xfrm>
            <a:off x="-1449705" y="-233930"/>
            <a:ext cx="1979233" cy="8087861"/>
            <a:chOff x="0" y="0"/>
            <a:chExt cx="1255347" cy="5129801"/>
          </a:xfrm>
        </p:grpSpPr>
        <p:sp>
          <p:nvSpPr>
            <p:cNvPr id="6" name="Freeform 6"/>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7" name="Group 7"/>
          <p:cNvGrpSpPr/>
          <p:nvPr/>
        </p:nvGrpSpPr>
        <p:grpSpPr>
          <a:xfrm>
            <a:off x="-1621989" y="-47988"/>
            <a:ext cx="1979233" cy="7521397"/>
            <a:chOff x="0" y="0"/>
            <a:chExt cx="1255347" cy="4770516"/>
          </a:xfrm>
        </p:grpSpPr>
        <p:sp>
          <p:nvSpPr>
            <p:cNvPr id="8" name="Freeform 8"/>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9" name="Group 9"/>
          <p:cNvGrpSpPr/>
          <p:nvPr/>
        </p:nvGrpSpPr>
        <p:grpSpPr>
          <a:xfrm>
            <a:off x="-479972" y="-47988"/>
            <a:ext cx="676232" cy="7788351"/>
            <a:chOff x="0" y="0"/>
            <a:chExt cx="152400" cy="1755232"/>
          </a:xfrm>
        </p:grpSpPr>
        <p:sp>
          <p:nvSpPr>
            <p:cNvPr id="10" name="Freeform 10"/>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11" name="TextBox 11"/>
          <p:cNvSpPr txBox="1"/>
          <p:nvPr/>
        </p:nvSpPr>
        <p:spPr>
          <a:xfrm>
            <a:off x="1173829" y="587840"/>
            <a:ext cx="7851835" cy="745782"/>
          </a:xfrm>
          <a:prstGeom prst="rect">
            <a:avLst/>
          </a:prstGeom>
        </p:spPr>
        <p:txBody>
          <a:bodyPr wrap="square" lIns="0" tIns="0" rIns="0" bIns="0" rtlCol="0" anchor="t">
            <a:spAutoFit/>
          </a:bodyPr>
          <a:lstStyle/>
          <a:p>
            <a:pPr>
              <a:lnSpc>
                <a:spcPts val="6719"/>
              </a:lnSpc>
            </a:pPr>
            <a:r>
              <a:rPr lang="en-US" sz="3200" dirty="0">
                <a:solidFill>
                  <a:srgbClr val="00467F"/>
                </a:solidFill>
                <a:latin typeface="Montserrat Ultra-Bold"/>
              </a:rPr>
              <a:t>KEEPING THE CULTURE VIBRANT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6872" y="6410832"/>
            <a:ext cx="2646728" cy="904368"/>
          </a:xfrm>
          <a:prstGeom prst="rect">
            <a:avLst/>
          </a:prstGeom>
        </p:spPr>
      </p:pic>
      <p:sp>
        <p:nvSpPr>
          <p:cNvPr id="4" name="TextBox 3"/>
          <p:cNvSpPr txBox="1"/>
          <p:nvPr/>
        </p:nvSpPr>
        <p:spPr>
          <a:xfrm>
            <a:off x="1145254" y="1905000"/>
            <a:ext cx="788041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Reward/Celebrate</a:t>
            </a:r>
          </a:p>
          <a:p>
            <a:pPr marL="285750" indent="-285750">
              <a:buFont typeface="Arial" panose="020B0604020202020204" pitchFamily="34" charset="0"/>
              <a:buChar char="•"/>
            </a:pPr>
            <a:r>
              <a:rPr lang="en-US" dirty="0"/>
              <a:t>Communicate consistently and transparently (be trusting of your team)</a:t>
            </a:r>
          </a:p>
          <a:p>
            <a:pPr marL="285750" indent="-285750">
              <a:buFont typeface="Arial" panose="020B0604020202020204" pitchFamily="34" charset="0"/>
              <a:buChar char="•"/>
            </a:pPr>
            <a:r>
              <a:rPr lang="en-US" dirty="0"/>
              <a:t>Ensure that all team members know their “purpose”</a:t>
            </a:r>
          </a:p>
          <a:p>
            <a:pPr marL="285750" indent="-285750">
              <a:buFont typeface="Arial" panose="020B0604020202020204" pitchFamily="34" charset="0"/>
              <a:buChar char="•"/>
            </a:pPr>
            <a:r>
              <a:rPr lang="en-US" dirty="0"/>
              <a:t>Profess and keep the Mission, Vision, and Values in front of your team</a:t>
            </a:r>
          </a:p>
          <a:p>
            <a:pPr marL="285750" indent="-285750">
              <a:buFont typeface="Arial" panose="020B0604020202020204" pitchFamily="34" charset="0"/>
              <a:buChar char="•"/>
            </a:pPr>
            <a:r>
              <a:rPr lang="en-US" dirty="0"/>
              <a:t>Keep your Culture tools alive and well in your organization.  Revitalize this effort if necessary (i.e. Behavior Standards, ERC, KWKT, AIDET, 10/5 rule, Forums/Service Excellence training, CEO Chats, Rounding-Check-ins, etc.)</a:t>
            </a:r>
          </a:p>
          <a:p>
            <a:pPr marL="285750" indent="-285750">
              <a:buFont typeface="Arial" panose="020B0604020202020204" pitchFamily="34" charset="0"/>
              <a:buChar char="•"/>
            </a:pPr>
            <a:r>
              <a:rPr lang="en-US" dirty="0"/>
              <a:t>Strive to increase the level of engagement in your team members.  Measure this in your Employee Engagement Surveys.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423" y="4800750"/>
            <a:ext cx="4652071" cy="1616522"/>
          </a:xfrm>
          <a:prstGeom prst="rect">
            <a:avLst/>
          </a:prstGeom>
        </p:spPr>
      </p:pic>
    </p:spTree>
    <p:extLst>
      <p:ext uri="{BB962C8B-B14F-4D97-AF65-F5344CB8AC3E}">
        <p14:creationId xmlns:p14="http://schemas.microsoft.com/office/powerpoint/2010/main" val="1006150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1280" y="1013469"/>
            <a:ext cx="9591040" cy="618067"/>
          </a:xfrm>
          <a:prstGeom prst="rect">
            <a:avLst/>
          </a:prstGeom>
        </p:spPr>
        <p:txBody>
          <a:bodyPr vert="horz" lIns="97536" tIns="48768" rIns="97536" bIns="48768" rtlCol="0" anchor="ctr">
            <a:noAutofit/>
          </a:bodyPr>
          <a:lstStyle/>
          <a:p>
            <a:pPr algn="ctr" defTabSz="975390">
              <a:spcBef>
                <a:spcPct val="0"/>
              </a:spcBef>
              <a:defRPr/>
            </a:pPr>
            <a:r>
              <a:rPr lang="en-US" sz="2560" b="1" dirty="0">
                <a:solidFill>
                  <a:srgbClr val="414141"/>
                </a:solidFill>
                <a:latin typeface="Arial"/>
              </a:rPr>
              <a:t>Employee Engagement</a:t>
            </a:r>
          </a:p>
        </p:txBody>
      </p:sp>
      <p:sp>
        <p:nvSpPr>
          <p:cNvPr id="9" name="txtTitle2" hidden="1"/>
          <p:cNvSpPr txBox="1">
            <a:spLocks/>
          </p:cNvSpPr>
          <p:nvPr/>
        </p:nvSpPr>
        <p:spPr>
          <a:xfrm>
            <a:off x="2762232" y="418786"/>
            <a:ext cx="6723606" cy="299494"/>
          </a:xfrm>
          <a:prstGeom prst="rect">
            <a:avLst/>
          </a:prstGeom>
        </p:spPr>
        <p:txBody>
          <a:bodyPr anchor="ctr" anchorCtr="0">
            <a:noAutofit/>
          </a:bodyPr>
          <a:lstStyle>
            <a:lvl1pPr marL="0" marR="0" indent="0" algn="l" defTabSz="457200" rtl="0" eaLnBrk="1" fontAlgn="auto" latinLnBrk="0" hangingPunct="1">
              <a:lnSpc>
                <a:spcPct val="90000"/>
              </a:lnSpc>
              <a:spcBef>
                <a:spcPct val="20000"/>
              </a:spcBef>
              <a:spcAft>
                <a:spcPts val="0"/>
              </a:spcAft>
              <a:buClrTx/>
              <a:buSzTx/>
              <a:buFont typeface="Arial"/>
              <a:buNone/>
              <a:tabLst/>
              <a:defRPr sz="1200" b="1" kern="1200">
                <a:solidFill>
                  <a:srgbClr val="FFFFFF"/>
                </a:solidFill>
                <a:latin typeface="Arial"/>
                <a:ea typeface="+mn-ea"/>
                <a:cs typeface="Arial"/>
              </a:defRPr>
            </a:lvl1pPr>
            <a:lvl2pPr marL="1588" indent="0" algn="l" defTabSz="457200" rtl="0" eaLnBrk="1" latinLnBrk="0" hangingPunct="1">
              <a:lnSpc>
                <a:spcPct val="90000"/>
              </a:lnSpc>
              <a:spcBef>
                <a:spcPct val="20000"/>
              </a:spcBef>
              <a:buFont typeface="Arial"/>
              <a:buNone/>
              <a:defRPr sz="900" kern="1200">
                <a:solidFill>
                  <a:schemeClr val="bg1"/>
                </a:solidFill>
                <a:latin typeface="Arial"/>
                <a:ea typeface="+mn-ea"/>
                <a:cs typeface="Arial"/>
              </a:defRPr>
            </a:lvl2pPr>
            <a:lvl3pPr marL="914400" indent="0" algn="l" defTabSz="457200" rtl="0" eaLnBrk="1" latinLnBrk="0" hangingPunct="1">
              <a:spcBef>
                <a:spcPct val="20000"/>
              </a:spcBef>
              <a:buFont typeface="Arial"/>
              <a:buNone/>
              <a:defRPr sz="11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1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1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487695">
              <a:defRPr/>
            </a:pPr>
            <a:r>
              <a:rPr lang="en-US" sz="1067" b="0" dirty="0">
                <a:solidFill>
                  <a:srgbClr val="797979"/>
                </a:solidFill>
              </a:rPr>
              <a:t>Hospital_2</a:t>
            </a:r>
          </a:p>
        </p:txBody>
      </p:sp>
      <p:sp>
        <p:nvSpPr>
          <p:cNvPr id="4" name="Text Placeholder `">
            <a:extLst>
              <a:ext uri="{FF2B5EF4-FFF2-40B4-BE49-F238E27FC236}">
                <a16:creationId xmlns:a16="http://schemas.microsoft.com/office/drawing/2014/main" id="{35930C14-2101-44DE-AD75-B13C2D5BCD20}"/>
              </a:ext>
            </a:extLst>
          </p:cNvPr>
          <p:cNvSpPr>
            <a:spLocks noGrp="1"/>
          </p:cNvSpPr>
          <p:nvPr>
            <p:ph type="body" sz="half" idx="11"/>
          </p:nvPr>
        </p:nvSpPr>
        <p:spPr>
          <a:xfrm>
            <a:off x="1" y="1111910"/>
            <a:ext cx="2142974" cy="5657088"/>
          </a:xfrm>
        </p:spPr>
        <p:txBody>
          <a:bodyPr/>
          <a:lstStyle/>
          <a:p>
            <a:r>
              <a:rPr lang="en-US" dirty="0"/>
              <a:t>Engagement</a:t>
            </a:r>
            <a:r>
              <a:rPr lang="en-US" b="0" dirty="0"/>
              <a:t> assesses employees’ </a:t>
            </a:r>
            <a:r>
              <a:rPr lang="en-US" dirty="0"/>
              <a:t>emotional and intellectual commitment</a:t>
            </a:r>
            <a:r>
              <a:rPr lang="en-US" b="0" dirty="0"/>
              <a:t> to York General, based on their agreement to the following statements:</a:t>
            </a:r>
          </a:p>
          <a:p>
            <a:pPr marL="182886" indent="-182886">
              <a:spcBef>
                <a:spcPts val="640"/>
              </a:spcBef>
              <a:buFont typeface="Arial" panose="020B0604020202020204" pitchFamily="34" charset="0"/>
              <a:buChar char="•"/>
            </a:pPr>
            <a:r>
              <a:rPr lang="en-US" b="0" dirty="0"/>
              <a:t>I care about the success of York General.</a:t>
            </a:r>
          </a:p>
          <a:p>
            <a:pPr marL="182886" indent="-182886">
              <a:spcBef>
                <a:spcPts val="640"/>
              </a:spcBef>
              <a:buFont typeface="Arial" panose="020B0604020202020204" pitchFamily="34" charset="0"/>
              <a:buChar char="•"/>
            </a:pPr>
            <a:r>
              <a:rPr lang="en-US" b="0" dirty="0"/>
              <a:t>I am committed to investing my thoughts and ideas into York General.</a:t>
            </a:r>
          </a:p>
          <a:p>
            <a:pPr marL="182886" indent="-182886">
              <a:spcBef>
                <a:spcPts val="640"/>
              </a:spcBef>
              <a:buFont typeface="Arial" panose="020B0604020202020204" pitchFamily="34" charset="0"/>
              <a:buChar char="•"/>
            </a:pPr>
            <a:r>
              <a:rPr lang="en-US" b="0" dirty="0"/>
              <a:t>My work at York General is rewarding. </a:t>
            </a:r>
          </a:p>
          <a:p>
            <a:pPr marL="182886" indent="-182886">
              <a:spcBef>
                <a:spcPts val="640"/>
              </a:spcBef>
              <a:buFont typeface="Arial" panose="020B0604020202020204" pitchFamily="34" charset="0"/>
              <a:buChar char="•"/>
            </a:pPr>
            <a:r>
              <a:rPr lang="en-US" b="0" dirty="0"/>
              <a:t>I feel a sense of ownership in York General.</a:t>
            </a:r>
          </a:p>
          <a:p>
            <a:endParaRPr lang="en-US" b="0" dirty="0"/>
          </a:p>
        </p:txBody>
      </p:sp>
      <p:graphicFrame>
        <p:nvGraphicFramePr>
          <p:cNvPr id="13" name="Chart 12">
            <a:extLst>
              <a:ext uri="{FF2B5EF4-FFF2-40B4-BE49-F238E27FC236}">
                <a16:creationId xmlns:a16="http://schemas.microsoft.com/office/drawing/2014/main" id="{F92A7C98-D45A-4440-B6F5-90B87D95BF23}"/>
              </a:ext>
            </a:extLst>
          </p:cNvPr>
          <p:cNvGraphicFramePr/>
          <p:nvPr/>
        </p:nvGraphicFramePr>
        <p:xfrm>
          <a:off x="2142975" y="1913531"/>
          <a:ext cx="7327477" cy="47789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 13">
            <a:extLst>
              <a:ext uri="{FF2B5EF4-FFF2-40B4-BE49-F238E27FC236}">
                <a16:creationId xmlns:a16="http://schemas.microsoft.com/office/drawing/2014/main" id="{E003ADDB-65F0-46E1-BF3E-56D0B9309D01}"/>
              </a:ext>
            </a:extLst>
          </p:cNvPr>
          <p:cNvGraphicFramePr>
            <a:graphicFrameLocks noGrp="1"/>
          </p:cNvGraphicFramePr>
          <p:nvPr/>
        </p:nvGraphicFramePr>
        <p:xfrm>
          <a:off x="7435614" y="877082"/>
          <a:ext cx="1970831" cy="3717970"/>
        </p:xfrm>
        <a:graphic>
          <a:graphicData uri="http://schemas.openxmlformats.org/drawingml/2006/table">
            <a:tbl>
              <a:tblPr firstRow="1" bandRow="1">
                <a:tableStyleId>{5C22544A-7EE6-4342-B048-85BDC9FD1C3A}</a:tableStyleId>
              </a:tblPr>
              <a:tblGrid>
                <a:gridCol w="1970831">
                  <a:extLst>
                    <a:ext uri="{9D8B030D-6E8A-4147-A177-3AD203B41FA5}">
                      <a16:colId xmlns:a16="http://schemas.microsoft.com/office/drawing/2014/main" val="20000"/>
                    </a:ext>
                  </a:extLst>
                </a:gridCol>
              </a:tblGrid>
              <a:tr h="422656">
                <a:tc>
                  <a:txBody>
                    <a:bodyPr/>
                    <a:lstStyle/>
                    <a:p>
                      <a:pPr algn="ctr"/>
                      <a:r>
                        <a:rPr lang="en-US" sz="1100" dirty="0"/>
                        <a:t>Categories of </a:t>
                      </a:r>
                      <a:br>
                        <a:rPr lang="en-US" sz="1100" dirty="0"/>
                      </a:br>
                      <a:r>
                        <a:rPr lang="en-US" sz="1100" dirty="0"/>
                        <a:t>Engagement</a:t>
                      </a:r>
                    </a:p>
                  </a:txBody>
                  <a:tcPr marL="97536" marR="97536" marT="48768" marB="48768"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67968">
                <a:tc>
                  <a:txBody>
                    <a:bodyPr/>
                    <a:lstStyle/>
                    <a:p>
                      <a:pPr algn="l"/>
                      <a:r>
                        <a:rPr lang="en-US" sz="1300" i="1" u="sng" dirty="0">
                          <a:solidFill>
                            <a:schemeClr val="accent1"/>
                          </a:solidFill>
                        </a:rPr>
                        <a:t>Fully Engaged</a:t>
                      </a:r>
                      <a:r>
                        <a:rPr lang="en-US" sz="1300" i="1" dirty="0">
                          <a:solidFill>
                            <a:schemeClr val="accent1"/>
                          </a:solidFill>
                        </a:rPr>
                        <a:t>:</a:t>
                      </a:r>
                    </a:p>
                    <a:p>
                      <a:pPr algn="l"/>
                      <a:r>
                        <a:rPr lang="en-US" sz="1300" i="1" dirty="0"/>
                        <a:t>Employees</a:t>
                      </a:r>
                      <a:r>
                        <a:rPr lang="en-US" sz="1300" i="1" baseline="0" dirty="0"/>
                        <a:t> answered “Strongly Agree” to all four engagement statements listed to the left.</a:t>
                      </a:r>
                      <a:endParaRPr lang="en-US" sz="1300" i="1" dirty="0"/>
                    </a:p>
                  </a:txBody>
                  <a:tcPr marL="97536" marR="97536" marT="48768" marB="48768"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877824">
                <a:tc>
                  <a:txBody>
                    <a:bodyPr/>
                    <a:lstStyle/>
                    <a:p>
                      <a:pPr algn="l"/>
                      <a:r>
                        <a:rPr lang="en-US" sz="1300" i="1" u="sng" dirty="0">
                          <a:solidFill>
                            <a:schemeClr val="accent3"/>
                          </a:solidFill>
                        </a:rPr>
                        <a:t>Engaged</a:t>
                      </a:r>
                      <a:r>
                        <a:rPr lang="en-US" sz="1300" i="1" dirty="0">
                          <a:solidFill>
                            <a:schemeClr val="accent3"/>
                          </a:solidFill>
                        </a:rPr>
                        <a:t>:</a:t>
                      </a:r>
                    </a:p>
                    <a:p>
                      <a:pPr algn="l"/>
                      <a:r>
                        <a:rPr lang="en-US" sz="1300" i="1" dirty="0"/>
                        <a:t>Employee</a:t>
                      </a:r>
                      <a:r>
                        <a:rPr lang="en-US" sz="1300" i="1" baseline="0" dirty="0"/>
                        <a:t> response to all four statements averaged “Agree.”</a:t>
                      </a:r>
                      <a:endParaRPr lang="en-US" sz="1300" i="1" dirty="0"/>
                    </a:p>
                  </a:txBody>
                  <a:tcPr marL="97536" marR="97536" marT="48768" marB="48768"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108882">
                <a:tc>
                  <a:txBody>
                    <a:bodyPr/>
                    <a:lstStyle/>
                    <a:p>
                      <a:pPr algn="l"/>
                      <a:r>
                        <a:rPr lang="en-US" sz="1300" i="1" u="sng" dirty="0">
                          <a:solidFill>
                            <a:schemeClr val="accent2"/>
                          </a:solidFill>
                        </a:rPr>
                        <a:t>Unengaged</a:t>
                      </a:r>
                      <a:r>
                        <a:rPr lang="en-US" sz="1300" i="1" dirty="0">
                          <a:solidFill>
                            <a:schemeClr val="accent2"/>
                          </a:solidFill>
                        </a:rPr>
                        <a:t>:</a:t>
                      </a:r>
                    </a:p>
                    <a:p>
                      <a:pPr algn="l"/>
                      <a:r>
                        <a:rPr lang="en-US" sz="1300" i="1" dirty="0"/>
                        <a:t>Employee</a:t>
                      </a:r>
                      <a:r>
                        <a:rPr lang="en-US" sz="1300" i="1" baseline="0" dirty="0"/>
                        <a:t> response to all four statements averaged at best “Neutral.”</a:t>
                      </a:r>
                      <a:endParaRPr lang="en-US" sz="1300" i="1" dirty="0"/>
                    </a:p>
                  </a:txBody>
                  <a:tcPr marL="97536" marR="97536" marT="48768" marB="48768"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36292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xtHeading1">
            <a:extLst>
              <a:ext uri="{FF2B5EF4-FFF2-40B4-BE49-F238E27FC236}">
                <a16:creationId xmlns:a16="http://schemas.microsoft.com/office/drawing/2014/main" id="{BFE7FC1F-0A31-4191-8CED-7F959D91E092}"/>
              </a:ext>
            </a:extLst>
          </p:cNvPr>
          <p:cNvSpPr txBox="1">
            <a:spLocks/>
          </p:cNvSpPr>
          <p:nvPr/>
        </p:nvSpPr>
        <p:spPr>
          <a:xfrm>
            <a:off x="81280" y="762536"/>
            <a:ext cx="9591040" cy="618067"/>
          </a:xfrm>
          <a:prstGeom prst="rect">
            <a:avLst/>
          </a:prstGeom>
        </p:spPr>
        <p:txBody>
          <a:bodyPr vert="horz" lIns="97536" tIns="48768" rIns="97536" bIns="48768" rtlCol="0" anchor="ctr">
            <a:noAutofit/>
          </a:bodyPr>
          <a:lstStyle/>
          <a:p>
            <a:pPr algn="ctr" defTabSz="975390">
              <a:spcBef>
                <a:spcPct val="0"/>
              </a:spcBef>
              <a:defRPr/>
            </a:pPr>
            <a:r>
              <a:rPr lang="en-US" sz="2560" b="1" dirty="0">
                <a:solidFill>
                  <a:srgbClr val="414141"/>
                </a:solidFill>
                <a:latin typeface="Arial"/>
              </a:rPr>
              <a:t>Employees' Perceptions of</a:t>
            </a:r>
            <a:br>
              <a:rPr lang="en-US" sz="2560" b="1" dirty="0">
                <a:solidFill>
                  <a:srgbClr val="414141"/>
                </a:solidFill>
                <a:latin typeface="Arial"/>
              </a:rPr>
            </a:br>
            <a:r>
              <a:rPr lang="en-US" sz="2560" b="1" dirty="0">
                <a:solidFill>
                  <a:srgbClr val="414141"/>
                </a:solidFill>
                <a:latin typeface="Arial"/>
              </a:rPr>
              <a:t>York General as a Place to Work</a:t>
            </a:r>
          </a:p>
        </p:txBody>
      </p:sp>
      <p:graphicFrame>
        <p:nvGraphicFramePr>
          <p:cNvPr id="2" name="Content Placeholder 3">
            <a:extLst>
              <a:ext uri="{FF2B5EF4-FFF2-40B4-BE49-F238E27FC236}">
                <a16:creationId xmlns:a16="http://schemas.microsoft.com/office/drawing/2014/main" id="{19886FED-D6BB-738F-9D2F-4AFD9E471364}"/>
              </a:ext>
            </a:extLst>
          </p:cNvPr>
          <p:cNvGraphicFramePr>
            <a:graphicFrameLocks/>
          </p:cNvGraphicFramePr>
          <p:nvPr/>
        </p:nvGraphicFramePr>
        <p:xfrm>
          <a:off x="162560" y="1830335"/>
          <a:ext cx="9428480" cy="49580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262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45254" y="2809325"/>
            <a:ext cx="28575" cy="5344118"/>
          </a:xfrm>
          <a:prstGeom prst="line">
            <a:avLst/>
          </a:prstGeom>
          <a:ln w="57150" cap="flat">
            <a:solidFill>
              <a:srgbClr val="FFFFFF"/>
            </a:solidFill>
            <a:prstDash val="solid"/>
            <a:headEnd type="none" w="sm" len="sm"/>
            <a:tailEnd type="none" w="sm" len="sm"/>
          </a:ln>
        </p:spPr>
        <p:txBody>
          <a:bodyPr/>
          <a:lstStyle/>
          <a:p>
            <a:endParaRPr lang="en-US"/>
          </a:p>
        </p:txBody>
      </p:sp>
      <p:sp>
        <p:nvSpPr>
          <p:cNvPr id="3" name="AutoShape 3"/>
          <p:cNvSpPr/>
          <p:nvPr/>
        </p:nvSpPr>
        <p:spPr>
          <a:xfrm>
            <a:off x="1392904" y="1575522"/>
            <a:ext cx="3338670" cy="0"/>
          </a:xfrm>
          <a:prstGeom prst="line">
            <a:avLst/>
          </a:prstGeom>
          <a:ln w="57150" cap="flat">
            <a:solidFill>
              <a:srgbClr val="B7BE34"/>
            </a:solidFill>
            <a:prstDash val="solid"/>
            <a:headEnd type="none" w="sm" len="sm"/>
            <a:tailEnd type="none" w="sm" len="sm"/>
          </a:ln>
        </p:spPr>
        <p:txBody>
          <a:bodyPr/>
          <a:lstStyle/>
          <a:p>
            <a:endParaRPr lang="en-US"/>
          </a:p>
        </p:txBody>
      </p:sp>
      <p:grpSp>
        <p:nvGrpSpPr>
          <p:cNvPr id="5" name="Group 5"/>
          <p:cNvGrpSpPr/>
          <p:nvPr/>
        </p:nvGrpSpPr>
        <p:grpSpPr>
          <a:xfrm>
            <a:off x="-1449705" y="-233930"/>
            <a:ext cx="1979233" cy="8087861"/>
            <a:chOff x="0" y="0"/>
            <a:chExt cx="1255347" cy="5129801"/>
          </a:xfrm>
        </p:grpSpPr>
        <p:sp>
          <p:nvSpPr>
            <p:cNvPr id="6" name="Freeform 6"/>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7" name="Group 7"/>
          <p:cNvGrpSpPr/>
          <p:nvPr/>
        </p:nvGrpSpPr>
        <p:grpSpPr>
          <a:xfrm>
            <a:off x="-1621989" y="-47988"/>
            <a:ext cx="1979233" cy="7521397"/>
            <a:chOff x="0" y="0"/>
            <a:chExt cx="1255347" cy="4770516"/>
          </a:xfrm>
        </p:grpSpPr>
        <p:sp>
          <p:nvSpPr>
            <p:cNvPr id="8" name="Freeform 8"/>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9" name="Group 9"/>
          <p:cNvGrpSpPr/>
          <p:nvPr/>
        </p:nvGrpSpPr>
        <p:grpSpPr>
          <a:xfrm>
            <a:off x="-479972" y="-47988"/>
            <a:ext cx="676232" cy="7788351"/>
            <a:chOff x="0" y="0"/>
            <a:chExt cx="152400" cy="1755232"/>
          </a:xfrm>
        </p:grpSpPr>
        <p:sp>
          <p:nvSpPr>
            <p:cNvPr id="10" name="Freeform 10"/>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11" name="TextBox 11"/>
          <p:cNvSpPr txBox="1"/>
          <p:nvPr/>
        </p:nvSpPr>
        <p:spPr>
          <a:xfrm>
            <a:off x="1173829" y="587840"/>
            <a:ext cx="7851835" cy="745782"/>
          </a:xfrm>
          <a:prstGeom prst="rect">
            <a:avLst/>
          </a:prstGeom>
        </p:spPr>
        <p:txBody>
          <a:bodyPr wrap="square" lIns="0" tIns="0" rIns="0" bIns="0" rtlCol="0" anchor="t">
            <a:spAutoFit/>
          </a:bodyPr>
          <a:lstStyle/>
          <a:p>
            <a:pPr>
              <a:lnSpc>
                <a:spcPts val="6719"/>
              </a:lnSpc>
            </a:pPr>
            <a:r>
              <a:rPr lang="en-US" sz="3200" dirty="0">
                <a:solidFill>
                  <a:srgbClr val="00467F"/>
                </a:solidFill>
                <a:latin typeface="Montserrat Ultra-Bold"/>
              </a:rPr>
              <a:t>STRATEGIC PLANNING PROCESS</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6872" y="6410832"/>
            <a:ext cx="2646728" cy="904368"/>
          </a:xfrm>
          <a:prstGeom prst="rect">
            <a:avLst/>
          </a:prstGeom>
        </p:spPr>
      </p:pic>
      <p:sp>
        <p:nvSpPr>
          <p:cNvPr id="14" name="Rectangle 13"/>
          <p:cNvSpPr/>
          <p:nvPr/>
        </p:nvSpPr>
        <p:spPr>
          <a:xfrm>
            <a:off x="1159540" y="1905000"/>
            <a:ext cx="7679659" cy="1938992"/>
          </a:xfrm>
          <a:prstGeom prst="rect">
            <a:avLst/>
          </a:prstGeom>
        </p:spPr>
        <p:txBody>
          <a:bodyPr wrap="square">
            <a:spAutoFit/>
          </a:bodyPr>
          <a:lstStyle/>
          <a:p>
            <a:pPr lvl="0"/>
            <a:r>
              <a:rPr lang="en-US" sz="2400" b="1" dirty="0">
                <a:solidFill>
                  <a:srgbClr val="414141"/>
                </a:solidFill>
                <a:latin typeface="Calibri" panose="020F0502020204030204" pitchFamily="34" charset="0"/>
                <a:ea typeface="Calibri" panose="020F0502020204030204" pitchFamily="34" charset="0"/>
                <a:cs typeface="Calibri" panose="020F0502020204030204" pitchFamily="34" charset="0"/>
              </a:rPr>
              <a:t>Strategic planning</a:t>
            </a:r>
            <a:r>
              <a:rPr lang="en-US" sz="2400" dirty="0">
                <a:solidFill>
                  <a:srgbClr val="414141"/>
                </a:solidFill>
                <a:latin typeface="Calibri" panose="020F0502020204030204" pitchFamily="34" charset="0"/>
                <a:ea typeface="Calibri" panose="020F0502020204030204" pitchFamily="34" charset="0"/>
                <a:cs typeface="Calibri" panose="020F0502020204030204" pitchFamily="34" charset="0"/>
              </a:rPr>
              <a:t> is an organization's process of defining its strategy or direction, and making decisions on allocating its resources to attain strategic goals. It involves identifying goals, necessary strategies, and systems for monitoring progress.</a:t>
            </a:r>
          </a:p>
        </p:txBody>
      </p:sp>
      <p:pic>
        <p:nvPicPr>
          <p:cNvPr id="15" name="Picture 4" descr="Strategic management vs project manag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7489" y="4034981"/>
            <a:ext cx="2712861" cy="23758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trategic management vs project manage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3853517"/>
            <a:ext cx="3424358" cy="2404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37631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C Main Content side bar no logo">
  <a:themeElements>
    <a:clrScheme name="PRC Color Theme">
      <a:dk1>
        <a:srgbClr val="414141"/>
      </a:dk1>
      <a:lt1>
        <a:srgbClr val="FFFFFF"/>
      </a:lt1>
      <a:dk2>
        <a:srgbClr val="797979"/>
      </a:dk2>
      <a:lt2>
        <a:srgbClr val="ECEDEC"/>
      </a:lt2>
      <a:accent1>
        <a:srgbClr val="5985D7"/>
      </a:accent1>
      <a:accent2>
        <a:srgbClr val="E98300"/>
      </a:accent2>
      <a:accent3>
        <a:srgbClr val="58A618"/>
      </a:accent3>
      <a:accent4>
        <a:srgbClr val="93509E"/>
      </a:accent4>
      <a:accent5>
        <a:srgbClr val="0018A8"/>
      </a:accent5>
      <a:accent6>
        <a:srgbClr val="B3C8E6"/>
      </a:accent6>
      <a:hlink>
        <a:srgbClr val="035BE7"/>
      </a:hlink>
      <a:folHlink>
        <a:srgbClr val="8A506D"/>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PRC Content with Hospital header">
  <a:themeElements>
    <a:clrScheme name="PRC Color Theme">
      <a:dk1>
        <a:srgbClr val="414141"/>
      </a:dk1>
      <a:lt1>
        <a:srgbClr val="FFFFFF"/>
      </a:lt1>
      <a:dk2>
        <a:srgbClr val="797979"/>
      </a:dk2>
      <a:lt2>
        <a:srgbClr val="ECEDEC"/>
      </a:lt2>
      <a:accent1>
        <a:srgbClr val="5985D7"/>
      </a:accent1>
      <a:accent2>
        <a:srgbClr val="E98300"/>
      </a:accent2>
      <a:accent3>
        <a:srgbClr val="58A618"/>
      </a:accent3>
      <a:accent4>
        <a:srgbClr val="93509E"/>
      </a:accent4>
      <a:accent5>
        <a:srgbClr val="0018A8"/>
      </a:accent5>
      <a:accent6>
        <a:srgbClr val="B3C8E6"/>
      </a:accent6>
      <a:hlink>
        <a:srgbClr val="035BE7"/>
      </a:hlink>
      <a:folHlink>
        <a:srgbClr val="8A506D"/>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860717DDFF784DB7F93287EB7FA505" ma:contentTypeVersion="13" ma:contentTypeDescription="Create a new document." ma:contentTypeScope="" ma:versionID="3443381b9c0bce6c5f7b2cc13a811161">
  <xsd:schema xmlns:xsd="http://www.w3.org/2001/XMLSchema" xmlns:xs="http://www.w3.org/2001/XMLSchema" xmlns:p="http://schemas.microsoft.com/office/2006/metadata/properties" xmlns:ns2="d556b79e-266c-4099-b01c-ad2e0becc554" xmlns:ns3="7d52a395-d60e-4d29-963e-e2621d039367" targetNamespace="http://schemas.microsoft.com/office/2006/metadata/properties" ma:root="true" ma:fieldsID="342f34bc126d2d27d025a78b4d63aa33" ns2:_="" ns3:_="">
    <xsd:import namespace="d556b79e-266c-4099-b01c-ad2e0becc554"/>
    <xsd:import namespace="7d52a395-d60e-4d29-963e-e2621d03936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56b79e-266c-4099-b01c-ad2e0becc5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00352fb-e6ad-431e-8ba3-84ffe3066766"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52a395-d60e-4d29-963e-e2621d03936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60ad4e6-efad-4c07-bea9-c0892b2b0ca9}" ma:internalName="TaxCatchAll" ma:showField="CatchAllData" ma:web="7d52a395-d60e-4d29-963e-e2621d03936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d52a395-d60e-4d29-963e-e2621d039367" xsi:nil="true"/>
    <lcf76f155ced4ddcb4097134ff3c332f xmlns="d556b79e-266c-4099-b01c-ad2e0becc55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21DD5A2-06B2-447E-B7FD-D1B27980BD12}"/>
</file>

<file path=customXml/itemProps2.xml><?xml version="1.0" encoding="utf-8"?>
<ds:datastoreItem xmlns:ds="http://schemas.openxmlformats.org/officeDocument/2006/customXml" ds:itemID="{1FBFFCD3-5442-4A1A-A631-45ED76A1BD65}"/>
</file>

<file path=customXml/itemProps3.xml><?xml version="1.0" encoding="utf-8"?>
<ds:datastoreItem xmlns:ds="http://schemas.openxmlformats.org/officeDocument/2006/customXml" ds:itemID="{6937A3EB-9F1B-4F91-A419-CEE9BF6DCC1E}"/>
</file>

<file path=docProps/app.xml><?xml version="1.0" encoding="utf-8"?>
<Properties xmlns="http://schemas.openxmlformats.org/officeDocument/2006/extended-properties" xmlns:vt="http://schemas.openxmlformats.org/officeDocument/2006/docPropsVTypes">
  <TotalTime>1707</TotalTime>
  <Words>973</Words>
  <Application>Microsoft Office PowerPoint</Application>
  <PresentationFormat>Custom</PresentationFormat>
  <Paragraphs>89</Paragraphs>
  <Slides>15</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Inter</vt:lpstr>
      <vt:lpstr>Montserrat Ultra-Bold</vt:lpstr>
      <vt:lpstr>Poppins Light</vt:lpstr>
      <vt:lpstr>Courier New</vt:lpstr>
      <vt:lpstr>Calibri</vt:lpstr>
      <vt:lpstr>Arial</vt:lpstr>
      <vt:lpstr>Office Theme</vt:lpstr>
      <vt:lpstr>PRC Main Content side bar no logo</vt:lpstr>
      <vt:lpstr>PRC Content with Hospital header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Spring Forums Power Point Template</dc:title>
  <dc:creator>Morgan Peterson</dc:creator>
  <cp:lastModifiedBy>Dana Steiner</cp:lastModifiedBy>
  <cp:revision>48</cp:revision>
  <cp:lastPrinted>2025-03-10T19:11:15Z</cp:lastPrinted>
  <dcterms:created xsi:type="dcterms:W3CDTF">2006-08-16T00:00:00Z</dcterms:created>
  <dcterms:modified xsi:type="dcterms:W3CDTF">2025-03-18T16:33:12Z</dcterms:modified>
  <dc:identifier>DAF_Omejdus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0x0101009E860717DDFF784DB7F93287EB7FA505</vt:lpwstr>
  </property>
</Properties>
</file>