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16"/>
  </p:notesMasterIdLst>
  <p:handoutMasterIdLst>
    <p:handoutMasterId r:id="rId17"/>
  </p:handoutMasterIdLst>
  <p:sldIdLst>
    <p:sldId id="315" r:id="rId5"/>
    <p:sldId id="266" r:id="rId6"/>
    <p:sldId id="314" r:id="rId7"/>
    <p:sldId id="309" r:id="rId8"/>
    <p:sldId id="271" r:id="rId9"/>
    <p:sldId id="312" r:id="rId10"/>
    <p:sldId id="256" r:id="rId11"/>
    <p:sldId id="305" r:id="rId12"/>
    <p:sldId id="316" r:id="rId13"/>
    <p:sldId id="310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5388" autoAdjust="0"/>
  </p:normalViewPr>
  <p:slideViewPr>
    <p:cSldViewPr snapToGrid="0">
      <p:cViewPr varScale="1">
        <p:scale>
          <a:sx n="102" d="100"/>
          <a:sy n="102" d="100"/>
        </p:scale>
        <p:origin x="126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Urine Contamination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Quarter 4 2023</c:v>
                </c:pt>
                <c:pt idx="1">
                  <c:v>Quarter 1 2024</c:v>
                </c:pt>
                <c:pt idx="2">
                  <c:v>Quarter 2 2024</c:v>
                </c:pt>
                <c:pt idx="3">
                  <c:v>Quarter 3 2024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2.5400000000000002E-3</c:v>
                </c:pt>
                <c:pt idx="1">
                  <c:v>1.3500000000000001E-3</c:v>
                </c:pt>
                <c:pt idx="2">
                  <c:v>2.5000000000000001E-3</c:v>
                </c:pt>
                <c:pt idx="3">
                  <c:v>1.1999999999999999E-3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94-42C7-B41A-CA25ADA19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3922496"/>
        <c:axId val="833919616"/>
      </c:lineChart>
      <c:catAx>
        <c:axId val="8339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919616"/>
        <c:crosses val="autoZero"/>
        <c:auto val="1"/>
        <c:lblAlgn val="ctr"/>
        <c:lblOffset val="100"/>
        <c:noMultiLvlLbl val="0"/>
      </c:catAx>
      <c:valAx>
        <c:axId val="83391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92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0.14398</cdr:x>
      <cdr:y>0.17014</cdr:y>
    </cdr:from>
    <cdr:to>
      <cdr:x>0.28639</cdr:x>
      <cdr:y>0.24306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B4F5A7-0150-FB85-CC16-D245FD147ED7}"/>
            </a:ext>
          </a:extLst>
        </cdr:cNvPr>
        <cdr:cNvSpPr txBox="1"/>
      </cdr:nvSpPr>
      <cdr:spPr>
        <a:xfrm xmlns:a="http://schemas.openxmlformats.org/drawingml/2006/main">
          <a:off x="876301" y="466725"/>
          <a:ext cx="8667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$38,740</a:t>
          </a:r>
        </a:p>
      </cdr:txBody>
    </cdr:sp>
  </cdr:relSizeAnchor>
  <cdr:relSizeAnchor xmlns:cdr="http://schemas.openxmlformats.org/drawingml/2006/chartDrawing">
    <cdr:from>
      <cdr:x>0.86072</cdr:x>
      <cdr:y>0.52431</cdr:y>
    </cdr:from>
    <cdr:to>
      <cdr:x>0.97183</cdr:x>
      <cdr:y>0.59722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73818DB-8453-546F-3BA9-6369EA106FA1}"/>
            </a:ext>
          </a:extLst>
        </cdr:cNvPr>
        <cdr:cNvSpPr txBox="1"/>
      </cdr:nvSpPr>
      <cdr:spPr>
        <a:xfrm xmlns:a="http://schemas.openxmlformats.org/drawingml/2006/main">
          <a:off x="5238751" y="1438275"/>
          <a:ext cx="6762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$13,560</a:t>
          </a:r>
        </a:p>
      </cdr:txBody>
    </cdr:sp>
  </cdr:relSizeAnchor>
  <cdr:relSizeAnchor xmlns:cdr="http://schemas.openxmlformats.org/drawingml/2006/chartDrawing">
    <cdr:from>
      <cdr:x>0.69953</cdr:x>
      <cdr:y>0.67014</cdr:y>
    </cdr:from>
    <cdr:to>
      <cdr:x>0.97183</cdr:x>
      <cdr:y>0.77431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31DA908-9D77-2694-E420-3DB67917CB62}"/>
            </a:ext>
          </a:extLst>
        </cdr:cNvPr>
        <cdr:cNvSpPr txBox="1"/>
      </cdr:nvSpPr>
      <cdr:spPr>
        <a:xfrm xmlns:a="http://schemas.openxmlformats.org/drawingml/2006/main">
          <a:off x="4257677" y="1838325"/>
          <a:ext cx="1657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Total Savings of $25, 180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03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9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6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5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33862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420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171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0409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89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173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155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170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605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5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4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7921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20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4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1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3449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2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2963244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16188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8518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511" y="1393926"/>
            <a:ext cx="7042570" cy="1626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F27B53-079D-232F-8AA5-ED461B34E8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06741" y="3153103"/>
            <a:ext cx="7042335" cy="2648312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1913" y="6144405"/>
            <a:ext cx="8150087" cy="7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6412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F4FDF97-2780-775F-9416-96F7A906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2" y="6309360"/>
            <a:ext cx="4280135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A03787D1-4AB7-2166-D4DB-A3878CBB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6511" y="6309360"/>
            <a:ext cx="1513289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C5CD2-BF99-0846-2E4A-179E6C45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63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007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0841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031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EBFDDC2-B73B-15A9-F483-548CE1583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5533E-A961-666E-52CD-B5F74655A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33B03E-B0BF-FC8A-B6A8-BA695832A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A8FBA-8931-9BFB-2B6B-B647ACB61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34D569-C83D-C382-E0BF-1B623AFCC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1867F-B930-A668-9465-9B23EA2BA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C094E3-3B7A-279A-951F-E3F81FB88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6AF62-A300-C6AA-E614-762F8B4F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0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8431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208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305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40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Quality Residency </a:t>
            </a:r>
            <a:br>
              <a:rPr lang="en-US"/>
            </a:br>
            <a:r>
              <a:rPr lang="en-US"/>
              <a:t>capstone project</a:t>
            </a:r>
            <a:br>
              <a:rPr lang="en-US"/>
            </a:br>
            <a:r>
              <a:rPr lang="en-US" sz="2800">
                <a:latin typeface="Aldhabi" panose="01000000000000000000" pitchFamily="2" charset="-78"/>
                <a:cs typeface="Aldhabi" panose="01000000000000000000" pitchFamily="2" charset="-78"/>
              </a:rPr>
              <a:t>Sara Kubik rn bsn</a:t>
            </a:r>
            <a:br>
              <a:rPr lang="en-US" sz="280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800">
                <a:latin typeface="Aldhabi" panose="01000000000000000000" pitchFamily="2" charset="-78"/>
                <a:cs typeface="Aldhabi" panose="01000000000000000000" pitchFamily="2" charset="-78"/>
              </a:rPr>
              <a:t>October 4</a:t>
            </a:r>
            <a:r>
              <a:rPr lang="en-US" sz="2800" baseline="30000">
                <a:latin typeface="Aldhabi" panose="01000000000000000000" pitchFamily="2" charset="-78"/>
                <a:cs typeface="Aldhabi" panose="01000000000000000000" pitchFamily="2" charset="-78"/>
              </a:rPr>
              <a:t>th</a:t>
            </a:r>
            <a:r>
              <a:rPr lang="en-US" sz="2800">
                <a:latin typeface="Aldhabi" panose="01000000000000000000" pitchFamily="2" charset="-78"/>
                <a:cs typeface="Aldhabi" panose="01000000000000000000" pitchFamily="2" charset="-78"/>
              </a:rPr>
              <a:t>, 2024</a:t>
            </a:r>
            <a:br>
              <a:rPr lang="en-US" sz="280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2800">
                <a:latin typeface="Aldhabi" panose="01000000000000000000" pitchFamily="2" charset="-78"/>
                <a:cs typeface="Aldhabi" panose="01000000000000000000" pitchFamily="2" charset="-78"/>
              </a:rPr>
              <a:t>Brown county hospital</a:t>
            </a:r>
            <a:endParaRPr lang="en-US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CDBA6B1-779F-FF25-13E3-D7C697216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925" y="4385891"/>
            <a:ext cx="5790476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2769-08DE-E62F-163A-27A5442A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3192-D337-8C2E-FAAC-9B46B5DFBD2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We plan to continue to watch trends and do annual education along with as needed education and with all new hires within the nursing department</a:t>
            </a:r>
          </a:p>
        </p:txBody>
      </p:sp>
    </p:spTree>
    <p:extLst>
      <p:ext uri="{BB962C8B-B14F-4D97-AF65-F5344CB8AC3E}">
        <p14:creationId xmlns:p14="http://schemas.microsoft.com/office/powerpoint/2010/main" val="406505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br>
              <a:rPr lang="en-US"/>
            </a:br>
            <a:r>
              <a:rPr lang="en-US"/>
              <a:t>Questions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Aptos" panose="020B0004020202020204" pitchFamily="34" charset="0"/>
              </a:rPr>
              <a:t>Sara Kubik RN bsn</a:t>
            </a:r>
          </a:p>
          <a:p>
            <a:r>
              <a:rPr lang="en-US">
                <a:latin typeface="Aptos" panose="020B0004020202020204" pitchFamily="34" charset="0"/>
              </a:rPr>
              <a:t>Quality coordinator, trauma nurse coordinator, nurse educator</a:t>
            </a:r>
          </a:p>
          <a:p>
            <a:r>
              <a:rPr lang="en-US">
                <a:latin typeface="Aptos" panose="020B0004020202020204" pitchFamily="34" charset="0"/>
              </a:rPr>
              <a:t>Brown county hospital</a:t>
            </a:r>
          </a:p>
          <a:p>
            <a:r>
              <a:rPr lang="en-US">
                <a:latin typeface="Aptos" panose="020B0004020202020204" pitchFamily="34" charset="0"/>
              </a:rPr>
              <a:t>Ainsworth ne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226575"/>
            <a:ext cx="6623040" cy="1421898"/>
          </a:xfrm>
        </p:spPr>
        <p:txBody>
          <a:bodyPr>
            <a:normAutofit/>
          </a:bodyPr>
          <a:lstStyle/>
          <a:p>
            <a:r>
              <a:rPr lang="en-US" dirty="0"/>
              <a:t>Brown County Hospital</a:t>
            </a:r>
            <a:br>
              <a:rPr lang="en-US" dirty="0"/>
            </a:br>
            <a:r>
              <a:rPr lang="en-US" dirty="0"/>
              <a:t>Ainsworth 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Urine contamination rates</a:t>
            </a:r>
          </a:p>
          <a:p>
            <a:r>
              <a:rPr lang="en-US" sz="1800" dirty="0">
                <a:latin typeface="Aldhabi" panose="01000000000000000000" pitchFamily="2" charset="-78"/>
                <a:cs typeface="Aldhabi" panose="01000000000000000000" pitchFamily="2" charset="-78"/>
              </a:rPr>
              <a:t>Team members included: Quality (Sara), Infection prevention (deb), Director of nursing (Brandy), Chief Financial Officer (Tad), Nursing staff including </a:t>
            </a:r>
            <a:r>
              <a:rPr lang="en-US" sz="1800" dirty="0" err="1">
                <a:latin typeface="Aldhabi" panose="01000000000000000000" pitchFamily="2" charset="-78"/>
                <a:cs typeface="Aldhabi" panose="01000000000000000000" pitchFamily="2" charset="-78"/>
              </a:rPr>
              <a:t>rns</a:t>
            </a:r>
            <a:r>
              <a:rPr lang="en-US" sz="1800" dirty="0">
                <a:latin typeface="Aldhabi" panose="01000000000000000000" pitchFamily="2" charset="-78"/>
                <a:cs typeface="Aldhabi" panose="01000000000000000000" pitchFamily="2" charset="-78"/>
              </a:rPr>
              <a:t>, </a:t>
            </a:r>
            <a:r>
              <a:rPr lang="en-US" sz="1800" dirty="0" err="1">
                <a:latin typeface="Aldhabi" panose="01000000000000000000" pitchFamily="2" charset="-78"/>
                <a:cs typeface="Aldhabi" panose="01000000000000000000" pitchFamily="2" charset="-78"/>
              </a:rPr>
              <a:t>lpns</a:t>
            </a:r>
            <a:r>
              <a:rPr lang="en-US" sz="1800" dirty="0">
                <a:latin typeface="Aldhabi" panose="01000000000000000000" pitchFamily="2" charset="-78"/>
                <a:cs typeface="Aldhabi" panose="01000000000000000000" pitchFamily="2" charset="-78"/>
              </a:rPr>
              <a:t> and </a:t>
            </a:r>
            <a:r>
              <a:rPr lang="en-US" sz="1800" dirty="0" err="1">
                <a:latin typeface="Aldhabi" panose="01000000000000000000" pitchFamily="2" charset="-78"/>
                <a:cs typeface="Aldhabi" panose="01000000000000000000" pitchFamily="2" charset="-78"/>
              </a:rPr>
              <a:t>cnas</a:t>
            </a:r>
            <a:r>
              <a:rPr lang="en-US" sz="1800" dirty="0">
                <a:latin typeface="Aldhabi" panose="01000000000000000000" pitchFamily="2" charset="-78"/>
                <a:cs typeface="Aldhabi" panose="01000000000000000000" pitchFamily="2" charset="-78"/>
              </a:rPr>
              <a:t>, med techs. And lab team. </a:t>
            </a:r>
          </a:p>
        </p:txBody>
      </p:sp>
      <p:pic>
        <p:nvPicPr>
          <p:cNvPr id="1026" name="Picture 2" descr="Ainsworth, NE">
            <a:extLst>
              <a:ext uri="{FF2B5EF4-FFF2-40B4-BE49-F238E27FC236}">
                <a16:creationId xmlns:a16="http://schemas.microsoft.com/office/drawing/2014/main" id="{451276C3-D3A1-4143-DCFC-7ACAE222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45" y="111739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flag pole in front of a building&#10;&#10;Description automatically generated">
            <a:extLst>
              <a:ext uri="{FF2B5EF4-FFF2-40B4-BE49-F238E27FC236}">
                <a16:creationId xmlns:a16="http://schemas.microsoft.com/office/drawing/2014/main" id="{92B8B533-B10B-8E19-5511-439CAC36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49" y="3773331"/>
            <a:ext cx="3858255" cy="21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7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9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1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3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65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dirty="0">
                <a:solidFill>
                  <a:schemeClr val="accent1"/>
                </a:solidFill>
              </a:rPr>
              <a:t>The aim of this project is to decrease urine contamination rates from 25% to less than 15% of all collected urinalysis. </a:t>
            </a:r>
          </a:p>
        </p:txBody>
      </p:sp>
      <p:pic>
        <p:nvPicPr>
          <p:cNvPr id="2050" name="Picture 2" descr="Urinalysis">
            <a:extLst>
              <a:ext uri="{FF2B5EF4-FFF2-40B4-BE49-F238E27FC236}">
                <a16:creationId xmlns:a16="http://schemas.microsoft.com/office/drawing/2014/main" id="{C3AE3E69-199A-4B92-9FC7-1CE7D2C173E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r="25428" b="-1"/>
          <a:stretch/>
        </p:blipFill>
        <p:spPr bwMode="auto">
          <a:xfrm rot="21420000">
            <a:off x="6434380" y="-4410"/>
            <a:ext cx="4672896" cy="4425352"/>
          </a:xfrm>
          <a:custGeom>
            <a:avLst/>
            <a:gdLst/>
            <a:ahLst/>
            <a:cxnLst/>
            <a:rect l="l" t="t" r="r" b="b"/>
            <a:pathLst>
              <a:path w="4672896" h="4425352">
                <a:moveTo>
                  <a:pt x="2262547" y="0"/>
                </a:moveTo>
                <a:lnTo>
                  <a:pt x="4672895" y="126321"/>
                </a:lnTo>
                <a:lnTo>
                  <a:pt x="4672896" y="4425352"/>
                </a:lnTo>
                <a:lnTo>
                  <a:pt x="0" y="4425352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41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13" name="Group 4112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114" name="Rectangle 4113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5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6" name="Rectangle 4115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B65A9-1ACB-EE49-7672-A927F8F3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Measuring success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AABBD-8A7F-A90C-3E5F-9B47E6255A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1" y="2286000"/>
            <a:ext cx="5326380" cy="3800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The team will see success as contamination rates decrease.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Infection prevention reviews all urine cultures and tracks contamination rates, organisms identified, appropriate antibiotic usage and timely collection.</a:t>
            </a:r>
          </a:p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The quality coordinator and ip work together to track trends. Ip is lab by background and quality is nurse by background. </a:t>
            </a:r>
          </a:p>
        </p:txBody>
      </p:sp>
      <p:pic>
        <p:nvPicPr>
          <p:cNvPr id="4098" name="Picture 2" descr="success of your design system ...">
            <a:extLst>
              <a:ext uri="{FF2B5EF4-FFF2-40B4-BE49-F238E27FC236}">
                <a16:creationId xmlns:a16="http://schemas.microsoft.com/office/drawing/2014/main" id="{F53D1479-2366-1E39-4C65-D8D536CF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240" y="3156036"/>
            <a:ext cx="4931275" cy="20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0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PDSA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the team tracked and trended all contaminated urinalysis on a quarterly basis.</a:t>
            </a:r>
            <a:br>
              <a:rPr lang="en-US" sz="1600" dirty="0">
                <a:latin typeface="Aptos" panose="020B0004020202020204" pitchFamily="34" charset="0"/>
              </a:rPr>
            </a:b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Proper education was provided to nursing staff, techs and </a:t>
            </a:r>
            <a:r>
              <a:rPr lang="en-US" sz="1600" dirty="0" err="1">
                <a:latin typeface="Aptos" panose="020B0004020202020204" pitchFamily="34" charset="0"/>
              </a:rPr>
              <a:t>cnas</a:t>
            </a:r>
            <a:r>
              <a:rPr lang="en-US" sz="1600" dirty="0">
                <a:latin typeface="Aptos" panose="020B0004020202020204" pitchFamily="34" charset="0"/>
              </a:rPr>
              <a:t> about collection.</a:t>
            </a:r>
            <a:br>
              <a:rPr lang="en-US" sz="1600" dirty="0">
                <a:latin typeface="Aptos" panose="020B0004020202020204" pitchFamily="34" charset="0"/>
              </a:rPr>
            </a:br>
            <a:br>
              <a:rPr lang="en-US" sz="1600" dirty="0">
                <a:latin typeface="Aptos" panose="020B0004020202020204" pitchFamily="34" charset="0"/>
              </a:rPr>
            </a:br>
            <a:r>
              <a:rPr lang="en-US" sz="1600" dirty="0">
                <a:latin typeface="Aptos" panose="020B0004020202020204" pitchFamily="34" charset="0"/>
              </a:rPr>
              <a:t>Education was provided to the ordering providers about using a straight </a:t>
            </a:r>
            <a:r>
              <a:rPr lang="en-US" sz="1600" dirty="0" err="1">
                <a:latin typeface="Aptos" panose="020B0004020202020204" pitchFamily="34" charset="0"/>
              </a:rPr>
              <a:t>cath</a:t>
            </a:r>
            <a:r>
              <a:rPr lang="en-US" sz="1600" dirty="0">
                <a:latin typeface="Aptos" panose="020B0004020202020204" pitchFamily="34" charset="0"/>
              </a:rPr>
              <a:t> technique instead of clean catch on patients because of age, size, cognitive function, trauma diagnosis, or have restricted movement.</a:t>
            </a:r>
          </a:p>
        </p:txBody>
      </p:sp>
      <p:pic>
        <p:nvPicPr>
          <p:cNvPr id="3080" name="Picture 8" descr="Implement – Set up a program – ReAct">
            <a:extLst>
              <a:ext uri="{FF2B5EF4-FFF2-40B4-BE49-F238E27FC236}">
                <a16:creationId xmlns:a16="http://schemas.microsoft.com/office/drawing/2014/main" id="{359FD365-6435-B940-2836-0D654012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01" y="1316736"/>
            <a:ext cx="3590849" cy="35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Plan-do-study-act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latin typeface="Aptos" panose="020B0004020202020204" pitchFamily="34" charset="0"/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Ip and quality identified the need for intervention with high rates of urine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Plan was formed to track rates to see what baseline data showed</a:t>
            </a:r>
          </a:p>
          <a:p>
            <a:r>
              <a:rPr lang="en-US" b="1" dirty="0">
                <a:latin typeface="Aptos" panose="020B0004020202020204" pitchFamily="34" charset="0"/>
              </a:rPr>
              <a:t>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Data was observed for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Education was provided to nurses, aides, and providers about project and proper urine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Education was provided to clinic and lab staff about how to educate patients on self collection</a:t>
            </a:r>
          </a:p>
          <a:p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BF1AC-C624-2AD2-DA0F-335AB7BA2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47776" y="502269"/>
            <a:ext cx="4753581" cy="4220560"/>
          </a:xfrm>
        </p:spPr>
        <p:txBody>
          <a:bodyPr>
            <a:noAutofit/>
          </a:bodyPr>
          <a:lstStyle/>
          <a:p>
            <a:r>
              <a:rPr lang="en-US" sz="1500" b="1" dirty="0">
                <a:latin typeface="Aptos" panose="020B0004020202020204" pitchFamily="34" charset="0"/>
              </a:rPr>
              <a:t>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ptos" panose="020B0004020202020204" pitchFamily="34" charset="0"/>
              </a:rPr>
              <a:t>We learned that basic collection was not being done correctly, patients were not properly cleaned, voiding in hats and commodes and then transferring to </a:t>
            </a:r>
            <a:r>
              <a:rPr lang="en-US" sz="1100" dirty="0" err="1">
                <a:latin typeface="Aptos" panose="020B0004020202020204" pitchFamily="34" charset="0"/>
              </a:rPr>
              <a:t>ua</a:t>
            </a:r>
            <a:r>
              <a:rPr lang="en-US" sz="1100" dirty="0">
                <a:latin typeface="Aptos" panose="020B0004020202020204" pitchFamily="34" charset="0"/>
              </a:rPr>
              <a:t> 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ptos" panose="020B0004020202020204" pitchFamily="34" charset="0"/>
              </a:rPr>
              <a:t>More education was completed to all staff with special emphasis to the </a:t>
            </a:r>
            <a:r>
              <a:rPr lang="en-US" sz="1100" dirty="0" err="1">
                <a:latin typeface="Aptos" panose="020B0004020202020204" pitchFamily="34" charset="0"/>
              </a:rPr>
              <a:t>cna’s</a:t>
            </a:r>
            <a:endParaRPr lang="en-US" sz="1100" dirty="0">
              <a:latin typeface="Aptos" panose="020B0004020202020204" pitchFamily="34" charset="0"/>
            </a:endParaRPr>
          </a:p>
          <a:p>
            <a:r>
              <a:rPr lang="en-US" sz="1600" b="1" dirty="0">
                <a:latin typeface="Aptos" panose="020B0004020202020204" pitchFamily="34" charset="0"/>
              </a:rPr>
              <a:t>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ptos" panose="020B0004020202020204" pitchFamily="34" charset="0"/>
              </a:rPr>
              <a:t>It was seen that there was room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ptos" panose="020B0004020202020204" pitchFamily="34" charset="0"/>
              </a:rPr>
              <a:t>A chart review was conducted on each patient and some where “thrown out” due to colonization.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ptos" panose="020B0004020202020204" pitchFamily="34" charset="0"/>
              </a:rPr>
              <a:t>Special education was completed for patients with urostomy.</a:t>
            </a:r>
          </a:p>
        </p:txBody>
      </p:sp>
    </p:spTree>
    <p:extLst>
      <p:ext uri="{BB962C8B-B14F-4D97-AF65-F5344CB8AC3E}">
        <p14:creationId xmlns:p14="http://schemas.microsoft.com/office/powerpoint/2010/main" val="123070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5D37B-9EB6-5F5A-D954-2DD4D8347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05" y="2562104"/>
            <a:ext cx="7449590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1CC7-9CF2-71F0-1AD4-791EA9CBAD9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Costs to Consider:</a:t>
            </a:r>
          </a:p>
          <a:p>
            <a:r>
              <a:rPr lang="en-US" dirty="0"/>
              <a:t>Education time to staff ~ $1000</a:t>
            </a:r>
          </a:p>
          <a:p>
            <a:r>
              <a:rPr lang="en-US" dirty="0"/>
              <a:t>Recollection/ culture/change </a:t>
            </a:r>
            <a:r>
              <a:rPr lang="en-US" dirty="0" err="1"/>
              <a:t>abx</a:t>
            </a:r>
            <a:r>
              <a:rPr lang="en-US" dirty="0"/>
              <a:t>/Staff time ~$1130</a:t>
            </a:r>
          </a:p>
          <a:p>
            <a:r>
              <a:rPr lang="en-US" dirty="0"/>
              <a:t>Went from 25% recollection rate ($38,740) to 12% (13,560) for a savings of $25,180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BF1AC-C624-2AD2-DA0F-335AB7BA2CA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Costs to consider but not easily measured</a:t>
            </a:r>
          </a:p>
          <a:p>
            <a:pPr lvl="1"/>
            <a:r>
              <a:rPr lang="en-US" dirty="0"/>
              <a:t>Gas to come back for recollection</a:t>
            </a:r>
          </a:p>
          <a:p>
            <a:pPr lvl="1"/>
            <a:r>
              <a:rPr lang="en-US" dirty="0"/>
              <a:t>Staff time if patient was in a facility (nursing home, ALF)</a:t>
            </a:r>
          </a:p>
          <a:p>
            <a:pPr lvl="1"/>
            <a:r>
              <a:rPr lang="en-US" dirty="0"/>
              <a:t>Lab staff calling patients back</a:t>
            </a:r>
          </a:p>
          <a:p>
            <a:pPr lvl="1"/>
            <a:r>
              <a:rPr lang="en-US" dirty="0"/>
              <a:t>Centralized scheduling time to schedule and manage patients</a:t>
            </a:r>
          </a:p>
          <a:p>
            <a:pPr lvl="1"/>
            <a:r>
              <a:rPr lang="en-US" dirty="0"/>
              <a:t>Time and cost to patient</a:t>
            </a:r>
          </a:p>
        </p:txBody>
      </p:sp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7885AC-2200-15A3-7617-94598A5F4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506856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818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1850</TotalTime>
  <Words>531</Words>
  <Application>Microsoft Office PowerPoint</Application>
  <PresentationFormat>Widescreen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Aldhabi</vt:lpstr>
      <vt:lpstr>Aptos</vt:lpstr>
      <vt:lpstr>Arial</vt:lpstr>
      <vt:lpstr>Calibri</vt:lpstr>
      <vt:lpstr>Impact</vt:lpstr>
      <vt:lpstr>Wingdings</vt:lpstr>
      <vt:lpstr>Main Event</vt:lpstr>
      <vt:lpstr>Quality Residency  capstone project Sara Kubik rn bsn October 4th, 2024 Brown county hospital</vt:lpstr>
      <vt:lpstr>Brown County Hospital Ainsworth ne</vt:lpstr>
      <vt:lpstr>The aim of this project is to decrease urine contamination rates from 25% to less than 15% of all collected urinalysis. </vt:lpstr>
      <vt:lpstr>Measuring success</vt:lpstr>
      <vt:lpstr>PDSA  the team tracked and trended all contaminated urinalysis on a quarterly basis.  Proper education was provided to nursing staff, techs and cnas about collection.  Education was provided to the ordering providers about using a straight cath technique instead of clean catch on patients because of age, size, cognitive function, trauma diagnosis, or have restricted movement.</vt:lpstr>
      <vt:lpstr>Plan-do-study-act</vt:lpstr>
      <vt:lpstr>PowerPoint Presentation</vt:lpstr>
      <vt:lpstr>Return on investment</vt:lpstr>
      <vt:lpstr>PowerPoint Presentation</vt:lpstr>
      <vt:lpstr>Maintaining</vt:lpstr>
      <vt:lpstr>THANK YOU!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E. Kubik</dc:creator>
  <cp:lastModifiedBy>Sara E. Kubik</cp:lastModifiedBy>
  <cp:revision>11</cp:revision>
  <dcterms:created xsi:type="dcterms:W3CDTF">2024-09-16T16:14:56Z</dcterms:created>
  <dcterms:modified xsi:type="dcterms:W3CDTF">2024-09-23T20:03:54Z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