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6"/>
  </p:notesMasterIdLst>
  <p:sldIdLst>
    <p:sldId id="256" r:id="rId5"/>
    <p:sldId id="303" r:id="rId6"/>
    <p:sldId id="351" r:id="rId7"/>
    <p:sldId id="2354" r:id="rId8"/>
    <p:sldId id="307" r:id="rId9"/>
    <p:sldId id="2353" r:id="rId10"/>
    <p:sldId id="352" r:id="rId11"/>
    <p:sldId id="317" r:id="rId12"/>
    <p:sldId id="318" r:id="rId13"/>
    <p:sldId id="2355" r:id="rId14"/>
    <p:sldId id="2346" r:id="rId15"/>
    <p:sldId id="2352" r:id="rId16"/>
    <p:sldId id="350" r:id="rId17"/>
    <p:sldId id="2348" r:id="rId18"/>
    <p:sldId id="349" r:id="rId19"/>
    <p:sldId id="327" r:id="rId20"/>
    <p:sldId id="353" r:id="rId21"/>
    <p:sldId id="361" r:id="rId22"/>
    <p:sldId id="355" r:id="rId23"/>
    <p:sldId id="356" r:id="rId24"/>
    <p:sldId id="261" r:id="rId25"/>
    <p:sldId id="368" r:id="rId26"/>
    <p:sldId id="286" r:id="rId27"/>
    <p:sldId id="364" r:id="rId28"/>
    <p:sldId id="2361" r:id="rId29"/>
    <p:sldId id="2362" r:id="rId30"/>
    <p:sldId id="2363" r:id="rId31"/>
    <p:sldId id="2364" r:id="rId32"/>
    <p:sldId id="2367" r:id="rId33"/>
    <p:sldId id="2368" r:id="rId34"/>
    <p:sldId id="2369" r:id="rId35"/>
    <p:sldId id="2371" r:id="rId36"/>
    <p:sldId id="2372" r:id="rId37"/>
    <p:sldId id="2370" r:id="rId38"/>
    <p:sldId id="2357" r:id="rId39"/>
    <p:sldId id="2358" r:id="rId40"/>
    <p:sldId id="2359" r:id="rId41"/>
    <p:sldId id="2360" r:id="rId42"/>
    <p:sldId id="2366" r:id="rId43"/>
    <p:sldId id="2356" r:id="rId44"/>
    <p:sldId id="2365" r:id="rId45"/>
  </p:sldIdLst>
  <p:sldSz cx="18288000" cy="10287000"/>
  <p:notesSz cx="6858000" cy="9144000"/>
  <p:embeddedFontLst>
    <p:embeddedFont>
      <p:font typeface="Montserrat Classic" panose="020B0604020202020204" charset="0"/>
      <p:regular r:id="rId47"/>
    </p:embeddedFont>
    <p:embeddedFont>
      <p:font typeface="Montserrat Extra-Bold" panose="020B0604020202020204" charset="0"/>
      <p:regular r:id="rId48"/>
    </p:embeddedFont>
    <p:embeddedFont>
      <p:font typeface="Montserrat Extra-Bold Bold" panose="020B060402020202020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DCE6F2"/>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6485E-B048-49FB-A9BB-056D58F21074}" v="1" dt="2024-11-08T16:02:00.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73" d="100"/>
          <a:sy n="73" d="100"/>
        </p:scale>
        <p:origin x="5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cap="all" baseline="0">
                <a:solidFill>
                  <a:schemeClr val="tx1"/>
                </a:solidFill>
                <a:latin typeface="Montserrat Classic" panose="020B0604020202020204" charset="0"/>
                <a:ea typeface="+mn-ea"/>
                <a:cs typeface="+mn-cs"/>
              </a:defRPr>
            </a:pPr>
            <a:r>
              <a:rPr lang="en-US">
                <a:solidFill>
                  <a:schemeClr val="tx1"/>
                </a:solidFill>
              </a:rPr>
              <a:t>Payer Sources </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solidFill>
              <a:latin typeface="Montserrat Classic" panose="020B060402020202020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23"/>
            <c:spPr>
              <a:solidFill>
                <a:schemeClr val="accent1">
                  <a:shade val="53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43E-419D-A343-580200820C3D}"/>
              </c:ext>
            </c:extLst>
          </c:dPt>
          <c:dPt>
            <c:idx val="1"/>
            <c:bubble3D val="0"/>
            <c:spPr>
              <a:solidFill>
                <a:schemeClr val="accent1">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43E-419D-A343-580200820C3D}"/>
              </c:ext>
            </c:extLst>
          </c:dPt>
          <c:dPt>
            <c:idx val="2"/>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43E-419D-A343-580200820C3D}"/>
              </c:ext>
            </c:extLst>
          </c:dPt>
          <c:dPt>
            <c:idx val="3"/>
            <c:bubble3D val="0"/>
            <c:spPr>
              <a:solidFill>
                <a:schemeClr val="accent1">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43E-419D-A343-580200820C3D}"/>
              </c:ext>
            </c:extLst>
          </c:dPt>
          <c:dPt>
            <c:idx val="4"/>
            <c:bubble3D val="0"/>
            <c:spPr>
              <a:solidFill>
                <a:schemeClr val="accent1">
                  <a:tint val="54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43E-419D-A343-580200820C3D}"/>
              </c:ext>
            </c:extLst>
          </c:dPt>
          <c:dLbls>
            <c:dLbl>
              <c:idx val="0"/>
              <c:tx>
                <c:rich>
                  <a:bodyPr rot="0" spcFirstLastPara="1" vertOverflow="ellipsis" vert="horz" wrap="square" anchor="ctr" anchorCtr="1"/>
                  <a:lstStyle/>
                  <a:p>
                    <a:pPr>
                      <a:defRPr sz="2800" b="1" i="0" u="none" strike="noStrike" kern="1200" spc="0" baseline="0">
                        <a:solidFill>
                          <a:schemeClr val="accent1"/>
                        </a:solidFill>
                        <a:latin typeface="Montserrat Classic" panose="020B0604020202020204" charset="0"/>
                        <a:ea typeface="+mn-ea"/>
                        <a:cs typeface="+mn-cs"/>
                      </a:defRPr>
                    </a:pPr>
                    <a:fld id="{9FFD8E85-98D6-4B16-8535-9A71740BFE18}" type="CATEGORYNAME">
                      <a:rPr lang="en-US" sz="2800" smtClean="0"/>
                      <a:pPr>
                        <a:defRPr sz="2800">
                          <a:solidFill>
                            <a:schemeClr val="accent1"/>
                          </a:solidFill>
                        </a:defRPr>
                      </a:pPr>
                      <a:t>[CATEGORY NAME]</a:t>
                    </a:fld>
                    <a:endParaRPr lang="en-US"/>
                  </a:p>
                </c:rich>
              </c:tx>
              <c:spPr>
                <a:noFill/>
                <a:ln>
                  <a:noFill/>
                </a:ln>
                <a:effectLst/>
              </c:spPr>
              <c:txPr>
                <a:bodyPr rot="0" spcFirstLastPara="1" vertOverflow="ellipsis" vert="horz" wrap="square" anchor="ctr" anchorCtr="1"/>
                <a:lstStyle/>
                <a:p>
                  <a:pPr>
                    <a:defRPr sz="2800" b="1" i="0" u="none" strike="noStrike" kern="1200" spc="0" baseline="0">
                      <a:solidFill>
                        <a:schemeClr val="accent1"/>
                      </a:solidFill>
                      <a:latin typeface="Montserrat Classic" panose="020B0604020202020204" charset="0"/>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3E-419D-A343-580200820C3D}"/>
                </c:ext>
              </c:extLst>
            </c:dLbl>
            <c:dLbl>
              <c:idx val="1"/>
              <c:spPr>
                <a:noFill/>
                <a:ln>
                  <a:noFill/>
                </a:ln>
                <a:effectLst/>
              </c:spPr>
              <c:txPr>
                <a:bodyPr rot="0" spcFirstLastPara="1" vertOverflow="ellipsis" vert="horz" wrap="square" anchor="ctr" anchorCtr="1"/>
                <a:lstStyle/>
                <a:p>
                  <a:pPr>
                    <a:defRPr sz="2800" b="1" i="0" u="none" strike="noStrike" kern="1200" spc="0" baseline="0">
                      <a:solidFill>
                        <a:schemeClr val="accent1">
                          <a:shade val="76000"/>
                        </a:schemeClr>
                      </a:solidFill>
                      <a:latin typeface="Montserrat Classic" panose="020B0604020202020204" charset="0"/>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643E-419D-A343-580200820C3D}"/>
                </c:ext>
              </c:extLst>
            </c:dLbl>
            <c:dLbl>
              <c:idx val="2"/>
              <c:spPr>
                <a:noFill/>
                <a:ln>
                  <a:noFill/>
                </a:ln>
                <a:effectLst/>
              </c:spPr>
              <c:txPr>
                <a:bodyPr rot="0" spcFirstLastPara="1" vertOverflow="ellipsis" vert="horz" wrap="square" anchor="ctr" anchorCtr="1"/>
                <a:lstStyle/>
                <a:p>
                  <a:pPr>
                    <a:defRPr sz="2800" b="1" i="0" u="none" strike="noStrike" kern="1200" spc="0" baseline="0">
                      <a:solidFill>
                        <a:schemeClr val="accent1"/>
                      </a:solidFill>
                      <a:latin typeface="Montserrat Classic" panose="020B0604020202020204" charset="0"/>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643E-419D-A343-580200820C3D}"/>
                </c:ext>
              </c:extLst>
            </c:dLbl>
            <c:dLbl>
              <c:idx val="3"/>
              <c:spPr>
                <a:noFill/>
                <a:ln>
                  <a:noFill/>
                </a:ln>
                <a:effectLst/>
              </c:spPr>
              <c:txPr>
                <a:bodyPr rot="0" spcFirstLastPara="1" vertOverflow="ellipsis" vert="horz" wrap="square" anchor="ctr" anchorCtr="1"/>
                <a:lstStyle/>
                <a:p>
                  <a:pPr>
                    <a:defRPr sz="2800" b="1" i="0" u="none" strike="noStrike" kern="1200" spc="0" baseline="0">
                      <a:solidFill>
                        <a:schemeClr val="accent1">
                          <a:tint val="77000"/>
                        </a:schemeClr>
                      </a:solidFill>
                      <a:latin typeface="Montserrat Classic" panose="020B0604020202020204" charset="0"/>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643E-419D-A343-580200820C3D}"/>
                </c:ext>
              </c:extLst>
            </c:dLbl>
            <c:dLbl>
              <c:idx val="4"/>
              <c:spPr>
                <a:noFill/>
                <a:ln>
                  <a:noFill/>
                </a:ln>
                <a:effectLst/>
              </c:spPr>
              <c:txPr>
                <a:bodyPr rot="0" spcFirstLastPara="1" vertOverflow="ellipsis" vert="horz" wrap="square" anchor="ctr" anchorCtr="1"/>
                <a:lstStyle/>
                <a:p>
                  <a:pPr>
                    <a:defRPr sz="2800" b="1" i="0" u="none" strike="noStrike" kern="1200" spc="0" baseline="0">
                      <a:solidFill>
                        <a:schemeClr val="accent1">
                          <a:tint val="54000"/>
                        </a:schemeClr>
                      </a:solidFill>
                      <a:latin typeface="Montserrat Classic" panose="020B0604020202020204" charset="0"/>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643E-419D-A343-580200820C3D}"/>
                </c:ext>
              </c:extLst>
            </c:dLbl>
            <c:spPr>
              <a:noFill/>
              <a:ln>
                <a:noFill/>
              </a:ln>
              <a:effectLst/>
            </c:spPr>
            <c:txPr>
              <a:bodyPr rot="0" spcFirstLastPara="1" vertOverflow="ellipsis" vert="horz" wrap="square" anchor="ctr" anchorCtr="1"/>
              <a:lstStyle/>
              <a:p>
                <a:pPr>
                  <a:defRPr sz="2800" b="1" i="0" u="none" strike="noStrike" kern="1200" spc="0" baseline="0">
                    <a:solidFill>
                      <a:schemeClr val="accent1"/>
                    </a:solidFill>
                    <a:latin typeface="Montserrat Classic" panose="020B060402020202020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Medicaid</c:v>
                </c:pt>
                <c:pt idx="1">
                  <c:v>Commercial</c:v>
                </c:pt>
                <c:pt idx="2">
                  <c:v>Medicare</c:v>
                </c:pt>
                <c:pt idx="3">
                  <c:v>Self-Pay</c:v>
                </c:pt>
                <c:pt idx="4">
                  <c:v>Other</c:v>
                </c:pt>
              </c:strCache>
            </c:strRef>
          </c:cat>
          <c:val>
            <c:numRef>
              <c:f>Sheet1!$B$1:$B$5</c:f>
              <c:numCache>
                <c:formatCode>General</c:formatCode>
                <c:ptCount val="5"/>
                <c:pt idx="0">
                  <c:v>12723</c:v>
                </c:pt>
                <c:pt idx="1">
                  <c:v>7983</c:v>
                </c:pt>
                <c:pt idx="2">
                  <c:v>3528</c:v>
                </c:pt>
                <c:pt idx="3">
                  <c:v>3530</c:v>
                </c:pt>
                <c:pt idx="4">
                  <c:v>1172</c:v>
                </c:pt>
              </c:numCache>
            </c:numRef>
          </c:val>
          <c:extLst>
            <c:ext xmlns:c16="http://schemas.microsoft.com/office/drawing/2014/chart" uri="{C3380CC4-5D6E-409C-BE32-E72D297353CC}">
              <c16:uniqueId val="{0000000A-643E-419D-A343-580200820C3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Classic" panose="020B060402020202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02177-2EF0-4162-96F0-506A8A6A3D8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B575A7B-1291-4667-A8B5-C91A2A5CF271}">
      <dgm:prSet phldrT="[Text]"/>
      <dgm:spPr/>
      <dgm:t>
        <a:bodyPr/>
        <a:lstStyle/>
        <a:p>
          <a:r>
            <a:rPr lang="en-US" dirty="0">
              <a:latin typeface="Montserrat Classic" panose="020B0604020202020204" charset="0"/>
            </a:rPr>
            <a:t>Global Measures</a:t>
          </a:r>
        </a:p>
      </dgm:t>
    </dgm:pt>
    <dgm:pt modelId="{4AF326EC-6710-400E-A978-1DE374C256FA}" type="parTrans" cxnId="{F1D3554B-FDD6-4B0B-81D0-5AEA2B61AD74}">
      <dgm:prSet/>
      <dgm:spPr/>
      <dgm:t>
        <a:bodyPr/>
        <a:lstStyle/>
        <a:p>
          <a:endParaRPr lang="en-US">
            <a:latin typeface="Montserrat Classic" panose="020B0604020202020204" charset="0"/>
          </a:endParaRPr>
        </a:p>
      </dgm:t>
    </dgm:pt>
    <dgm:pt modelId="{55EAD427-9BFC-4F18-8C5D-3E629569EA97}" type="sibTrans" cxnId="{F1D3554B-FDD6-4B0B-81D0-5AEA2B61AD74}">
      <dgm:prSet/>
      <dgm:spPr/>
      <dgm:t>
        <a:bodyPr/>
        <a:lstStyle/>
        <a:p>
          <a:endParaRPr lang="en-US">
            <a:latin typeface="Montserrat Classic" panose="020B0604020202020204" charset="0"/>
          </a:endParaRPr>
        </a:p>
      </dgm:t>
    </dgm:pt>
    <dgm:pt modelId="{C8EBC52D-1EAA-4D55-9066-4313F91C85BF}">
      <dgm:prSet phldrT="[Text]"/>
      <dgm:spPr/>
      <dgm:t>
        <a:bodyPr/>
        <a:lstStyle/>
        <a:p>
          <a:r>
            <a:rPr lang="en-US" dirty="0">
              <a:latin typeface="Montserrat Classic" panose="020B0604020202020204" charset="0"/>
            </a:rPr>
            <a:t>Patient Safety</a:t>
          </a:r>
        </a:p>
      </dgm:t>
    </dgm:pt>
    <dgm:pt modelId="{857EC40C-7883-47B1-BC49-B0FC3B7B3529}" type="parTrans" cxnId="{BDC653E8-4B55-417B-8B67-5371C18446D0}">
      <dgm:prSet/>
      <dgm:spPr/>
      <dgm:t>
        <a:bodyPr/>
        <a:lstStyle/>
        <a:p>
          <a:endParaRPr lang="en-US">
            <a:latin typeface="Montserrat Classic" panose="020B0604020202020204" charset="0"/>
          </a:endParaRPr>
        </a:p>
      </dgm:t>
    </dgm:pt>
    <dgm:pt modelId="{2321BC08-5A5B-4EC2-B0CD-76A1D2673116}" type="sibTrans" cxnId="{BDC653E8-4B55-417B-8B67-5371C18446D0}">
      <dgm:prSet/>
      <dgm:spPr/>
      <dgm:t>
        <a:bodyPr/>
        <a:lstStyle/>
        <a:p>
          <a:endParaRPr lang="en-US">
            <a:latin typeface="Montserrat Classic" panose="020B0604020202020204" charset="0"/>
          </a:endParaRPr>
        </a:p>
      </dgm:t>
    </dgm:pt>
    <dgm:pt modelId="{54D041EE-446A-45C6-AA11-D4A848B66546}">
      <dgm:prSet phldrT="[Text]"/>
      <dgm:spPr/>
      <dgm:t>
        <a:bodyPr/>
        <a:lstStyle/>
        <a:p>
          <a:r>
            <a:rPr lang="en-US" dirty="0">
              <a:latin typeface="Montserrat Classic" panose="020B0604020202020204" charset="0"/>
            </a:rPr>
            <a:t>Emergency Department</a:t>
          </a:r>
        </a:p>
      </dgm:t>
    </dgm:pt>
    <dgm:pt modelId="{36512290-F2F9-44C6-8A21-010A79167AF7}" type="parTrans" cxnId="{548DBC88-1B61-4910-8249-760FED241B99}">
      <dgm:prSet/>
      <dgm:spPr/>
      <dgm:t>
        <a:bodyPr/>
        <a:lstStyle/>
        <a:p>
          <a:endParaRPr lang="en-US">
            <a:latin typeface="Montserrat Classic" panose="020B0604020202020204" charset="0"/>
          </a:endParaRPr>
        </a:p>
      </dgm:t>
    </dgm:pt>
    <dgm:pt modelId="{CC3E9E65-43AE-48E1-98BB-8D488D515081}" type="sibTrans" cxnId="{548DBC88-1B61-4910-8249-760FED241B99}">
      <dgm:prSet/>
      <dgm:spPr/>
      <dgm:t>
        <a:bodyPr/>
        <a:lstStyle/>
        <a:p>
          <a:endParaRPr lang="en-US">
            <a:latin typeface="Montserrat Classic" panose="020B0604020202020204" charset="0"/>
          </a:endParaRPr>
        </a:p>
      </dgm:t>
    </dgm:pt>
    <dgm:pt modelId="{916AF071-7ED4-4477-83EB-BFEDB4045F40}">
      <dgm:prSet phldrT="[Text]"/>
      <dgm:spPr/>
      <dgm:t>
        <a:bodyPr/>
        <a:lstStyle/>
        <a:p>
          <a:r>
            <a:rPr lang="en-US" dirty="0">
              <a:latin typeface="Montserrat Classic" panose="020B0604020202020204" charset="0"/>
            </a:rPr>
            <a:t>Patient Experience</a:t>
          </a:r>
        </a:p>
      </dgm:t>
    </dgm:pt>
    <dgm:pt modelId="{3D3E7AB6-D6FA-418F-A225-EC59A68D0712}" type="parTrans" cxnId="{62C71823-7DA6-4FAD-9D65-D789DEEE7265}">
      <dgm:prSet/>
      <dgm:spPr/>
      <dgm:t>
        <a:bodyPr/>
        <a:lstStyle/>
        <a:p>
          <a:endParaRPr lang="en-US">
            <a:latin typeface="Montserrat Classic" panose="020B0604020202020204" charset="0"/>
          </a:endParaRPr>
        </a:p>
      </dgm:t>
    </dgm:pt>
    <dgm:pt modelId="{9925317F-4651-47A5-B8E7-D5276AD75B70}" type="sibTrans" cxnId="{62C71823-7DA6-4FAD-9D65-D789DEEE7265}">
      <dgm:prSet/>
      <dgm:spPr/>
      <dgm:t>
        <a:bodyPr/>
        <a:lstStyle/>
        <a:p>
          <a:endParaRPr lang="en-US">
            <a:latin typeface="Montserrat Classic" panose="020B0604020202020204" charset="0"/>
          </a:endParaRPr>
        </a:p>
      </dgm:t>
    </dgm:pt>
    <dgm:pt modelId="{1AF333EC-B7D8-445A-A365-61CAC2B00165}">
      <dgm:prSet phldrT="[Text]"/>
      <dgm:spPr/>
      <dgm:t>
        <a:bodyPr/>
        <a:lstStyle/>
        <a:p>
          <a:r>
            <a:rPr lang="en-US" dirty="0">
              <a:latin typeface="Montserrat Classic" panose="020B0604020202020204" charset="0"/>
            </a:rPr>
            <a:t>Care Coordination</a:t>
          </a:r>
        </a:p>
      </dgm:t>
    </dgm:pt>
    <dgm:pt modelId="{E131604D-A940-4D51-B098-E6195D072402}" type="parTrans" cxnId="{CD3816CC-AB17-4427-A396-07268810CB6D}">
      <dgm:prSet/>
      <dgm:spPr/>
      <dgm:t>
        <a:bodyPr/>
        <a:lstStyle/>
        <a:p>
          <a:endParaRPr lang="en-US">
            <a:latin typeface="Montserrat Classic" panose="020B0604020202020204" charset="0"/>
          </a:endParaRPr>
        </a:p>
      </dgm:t>
    </dgm:pt>
    <dgm:pt modelId="{AA66DA45-1A3D-49E1-B5AC-09E648B4F2A6}" type="sibTrans" cxnId="{CD3816CC-AB17-4427-A396-07268810CB6D}">
      <dgm:prSet/>
      <dgm:spPr/>
      <dgm:t>
        <a:bodyPr/>
        <a:lstStyle/>
        <a:p>
          <a:endParaRPr lang="en-US">
            <a:latin typeface="Montserrat Classic" panose="020B0604020202020204" charset="0"/>
          </a:endParaRPr>
        </a:p>
      </dgm:t>
    </dgm:pt>
    <dgm:pt modelId="{E661D699-E348-4AF6-9643-A1EE94D11130}" type="pres">
      <dgm:prSet presAssocID="{71702177-2EF0-4162-96F0-506A8A6A3D85}" presName="diagram" presStyleCnt="0">
        <dgm:presLayoutVars>
          <dgm:dir/>
          <dgm:resizeHandles val="exact"/>
        </dgm:presLayoutVars>
      </dgm:prSet>
      <dgm:spPr/>
    </dgm:pt>
    <dgm:pt modelId="{4267982D-8936-496C-8C77-B64C335CE960}" type="pres">
      <dgm:prSet presAssocID="{BB575A7B-1291-4667-A8B5-C91A2A5CF271}" presName="node" presStyleLbl="node1" presStyleIdx="0" presStyleCnt="5">
        <dgm:presLayoutVars>
          <dgm:bulletEnabled val="1"/>
        </dgm:presLayoutVars>
      </dgm:prSet>
      <dgm:spPr/>
    </dgm:pt>
    <dgm:pt modelId="{C4A33A3D-D742-48C6-B42A-064B9F6D951E}" type="pres">
      <dgm:prSet presAssocID="{55EAD427-9BFC-4F18-8C5D-3E629569EA97}" presName="sibTrans" presStyleCnt="0"/>
      <dgm:spPr/>
    </dgm:pt>
    <dgm:pt modelId="{0BBE2B3A-2FD2-4807-8265-577436B45C35}" type="pres">
      <dgm:prSet presAssocID="{C8EBC52D-1EAA-4D55-9066-4313F91C85BF}" presName="node" presStyleLbl="node1" presStyleIdx="1" presStyleCnt="5">
        <dgm:presLayoutVars>
          <dgm:bulletEnabled val="1"/>
        </dgm:presLayoutVars>
      </dgm:prSet>
      <dgm:spPr/>
    </dgm:pt>
    <dgm:pt modelId="{4BFD94CE-9273-40C8-B0DD-441B2CF163BB}" type="pres">
      <dgm:prSet presAssocID="{2321BC08-5A5B-4EC2-B0CD-76A1D2673116}" presName="sibTrans" presStyleCnt="0"/>
      <dgm:spPr/>
    </dgm:pt>
    <dgm:pt modelId="{794D2C12-81EB-4059-9292-A95D530EDB1F}" type="pres">
      <dgm:prSet presAssocID="{54D041EE-446A-45C6-AA11-D4A848B66546}" presName="node" presStyleLbl="node1" presStyleIdx="2" presStyleCnt="5">
        <dgm:presLayoutVars>
          <dgm:bulletEnabled val="1"/>
        </dgm:presLayoutVars>
      </dgm:prSet>
      <dgm:spPr/>
    </dgm:pt>
    <dgm:pt modelId="{84B13554-612D-406E-8E0A-CB800BC709E2}" type="pres">
      <dgm:prSet presAssocID="{CC3E9E65-43AE-48E1-98BB-8D488D515081}" presName="sibTrans" presStyleCnt="0"/>
      <dgm:spPr/>
    </dgm:pt>
    <dgm:pt modelId="{63BFD085-059B-43A9-9F34-AF4F48A2C36A}" type="pres">
      <dgm:prSet presAssocID="{916AF071-7ED4-4477-83EB-BFEDB4045F40}" presName="node" presStyleLbl="node1" presStyleIdx="3" presStyleCnt="5">
        <dgm:presLayoutVars>
          <dgm:bulletEnabled val="1"/>
        </dgm:presLayoutVars>
      </dgm:prSet>
      <dgm:spPr/>
    </dgm:pt>
    <dgm:pt modelId="{D23DDCE0-BDBE-4717-8F3A-7029AA2D9E59}" type="pres">
      <dgm:prSet presAssocID="{9925317F-4651-47A5-B8E7-D5276AD75B70}" presName="sibTrans" presStyleCnt="0"/>
      <dgm:spPr/>
    </dgm:pt>
    <dgm:pt modelId="{16A8BE49-CB3B-4943-A77D-C47CA198EEB4}" type="pres">
      <dgm:prSet presAssocID="{1AF333EC-B7D8-445A-A365-61CAC2B00165}" presName="node" presStyleLbl="node1" presStyleIdx="4" presStyleCnt="5">
        <dgm:presLayoutVars>
          <dgm:bulletEnabled val="1"/>
        </dgm:presLayoutVars>
      </dgm:prSet>
      <dgm:spPr/>
    </dgm:pt>
  </dgm:ptLst>
  <dgm:cxnLst>
    <dgm:cxn modelId="{62C71823-7DA6-4FAD-9D65-D789DEEE7265}" srcId="{71702177-2EF0-4162-96F0-506A8A6A3D85}" destId="{916AF071-7ED4-4477-83EB-BFEDB4045F40}" srcOrd="3" destOrd="0" parTransId="{3D3E7AB6-D6FA-418F-A225-EC59A68D0712}" sibTransId="{9925317F-4651-47A5-B8E7-D5276AD75B70}"/>
    <dgm:cxn modelId="{4EF5BC23-C2DC-4F23-89A3-00DF57355DB4}" type="presOf" srcId="{54D041EE-446A-45C6-AA11-D4A848B66546}" destId="{794D2C12-81EB-4059-9292-A95D530EDB1F}" srcOrd="0" destOrd="0" presId="urn:microsoft.com/office/officeart/2005/8/layout/default"/>
    <dgm:cxn modelId="{D9DA4726-10D2-4FE1-9D76-F41CF42A9679}" type="presOf" srcId="{916AF071-7ED4-4477-83EB-BFEDB4045F40}" destId="{63BFD085-059B-43A9-9F34-AF4F48A2C36A}" srcOrd="0" destOrd="0" presId="urn:microsoft.com/office/officeart/2005/8/layout/default"/>
    <dgm:cxn modelId="{F1D3554B-FDD6-4B0B-81D0-5AEA2B61AD74}" srcId="{71702177-2EF0-4162-96F0-506A8A6A3D85}" destId="{BB575A7B-1291-4667-A8B5-C91A2A5CF271}" srcOrd="0" destOrd="0" parTransId="{4AF326EC-6710-400E-A978-1DE374C256FA}" sibTransId="{55EAD427-9BFC-4F18-8C5D-3E629569EA97}"/>
    <dgm:cxn modelId="{9A298A7D-BA19-4E65-BC7B-0156E47E6C0D}" type="presOf" srcId="{71702177-2EF0-4162-96F0-506A8A6A3D85}" destId="{E661D699-E348-4AF6-9643-A1EE94D11130}" srcOrd="0" destOrd="0" presId="urn:microsoft.com/office/officeart/2005/8/layout/default"/>
    <dgm:cxn modelId="{204F1B7E-65D4-4034-BFD0-67EE2F0E37D8}" type="presOf" srcId="{1AF333EC-B7D8-445A-A365-61CAC2B00165}" destId="{16A8BE49-CB3B-4943-A77D-C47CA198EEB4}" srcOrd="0" destOrd="0" presId="urn:microsoft.com/office/officeart/2005/8/layout/default"/>
    <dgm:cxn modelId="{548DBC88-1B61-4910-8249-760FED241B99}" srcId="{71702177-2EF0-4162-96F0-506A8A6A3D85}" destId="{54D041EE-446A-45C6-AA11-D4A848B66546}" srcOrd="2" destOrd="0" parTransId="{36512290-F2F9-44C6-8A21-010A79167AF7}" sibTransId="{CC3E9E65-43AE-48E1-98BB-8D488D515081}"/>
    <dgm:cxn modelId="{16F3858D-90C0-4256-95FF-9BEAFB5D7585}" type="presOf" srcId="{C8EBC52D-1EAA-4D55-9066-4313F91C85BF}" destId="{0BBE2B3A-2FD2-4807-8265-577436B45C35}" srcOrd="0" destOrd="0" presId="urn:microsoft.com/office/officeart/2005/8/layout/default"/>
    <dgm:cxn modelId="{67BF8FC3-3514-4E37-878D-5ACFDAABBA49}" type="presOf" srcId="{BB575A7B-1291-4667-A8B5-C91A2A5CF271}" destId="{4267982D-8936-496C-8C77-B64C335CE960}" srcOrd="0" destOrd="0" presId="urn:microsoft.com/office/officeart/2005/8/layout/default"/>
    <dgm:cxn modelId="{CD3816CC-AB17-4427-A396-07268810CB6D}" srcId="{71702177-2EF0-4162-96F0-506A8A6A3D85}" destId="{1AF333EC-B7D8-445A-A365-61CAC2B00165}" srcOrd="4" destOrd="0" parTransId="{E131604D-A940-4D51-B098-E6195D072402}" sibTransId="{AA66DA45-1A3D-49E1-B5AC-09E648B4F2A6}"/>
    <dgm:cxn modelId="{BDC653E8-4B55-417B-8B67-5371C18446D0}" srcId="{71702177-2EF0-4162-96F0-506A8A6A3D85}" destId="{C8EBC52D-1EAA-4D55-9066-4313F91C85BF}" srcOrd="1" destOrd="0" parTransId="{857EC40C-7883-47B1-BC49-B0FC3B7B3529}" sibTransId="{2321BC08-5A5B-4EC2-B0CD-76A1D2673116}"/>
    <dgm:cxn modelId="{B2CC6B0F-9D42-42BC-9BF3-110DF0CC6B51}" type="presParOf" srcId="{E661D699-E348-4AF6-9643-A1EE94D11130}" destId="{4267982D-8936-496C-8C77-B64C335CE960}" srcOrd="0" destOrd="0" presId="urn:microsoft.com/office/officeart/2005/8/layout/default"/>
    <dgm:cxn modelId="{EC7E87BF-9A02-4AA2-A8D0-51D1982775A1}" type="presParOf" srcId="{E661D699-E348-4AF6-9643-A1EE94D11130}" destId="{C4A33A3D-D742-48C6-B42A-064B9F6D951E}" srcOrd="1" destOrd="0" presId="urn:microsoft.com/office/officeart/2005/8/layout/default"/>
    <dgm:cxn modelId="{D2F7F28D-D29F-4551-B6D4-EB884B7F34B9}" type="presParOf" srcId="{E661D699-E348-4AF6-9643-A1EE94D11130}" destId="{0BBE2B3A-2FD2-4807-8265-577436B45C35}" srcOrd="2" destOrd="0" presId="urn:microsoft.com/office/officeart/2005/8/layout/default"/>
    <dgm:cxn modelId="{6B26E23E-CE52-4A1A-BD98-E5726A01A19E}" type="presParOf" srcId="{E661D699-E348-4AF6-9643-A1EE94D11130}" destId="{4BFD94CE-9273-40C8-B0DD-441B2CF163BB}" srcOrd="3" destOrd="0" presId="urn:microsoft.com/office/officeart/2005/8/layout/default"/>
    <dgm:cxn modelId="{7D3F4593-EDFE-4DD2-88E3-AFA68BFD603B}" type="presParOf" srcId="{E661D699-E348-4AF6-9643-A1EE94D11130}" destId="{794D2C12-81EB-4059-9292-A95D530EDB1F}" srcOrd="4" destOrd="0" presId="urn:microsoft.com/office/officeart/2005/8/layout/default"/>
    <dgm:cxn modelId="{6487DA11-3F17-40C2-A77B-72A04E9A88AE}" type="presParOf" srcId="{E661D699-E348-4AF6-9643-A1EE94D11130}" destId="{84B13554-612D-406E-8E0A-CB800BC709E2}" srcOrd="5" destOrd="0" presId="urn:microsoft.com/office/officeart/2005/8/layout/default"/>
    <dgm:cxn modelId="{A2AE3F21-9614-4079-B6B6-840651C63A4C}" type="presParOf" srcId="{E661D699-E348-4AF6-9643-A1EE94D11130}" destId="{63BFD085-059B-43A9-9F34-AF4F48A2C36A}" srcOrd="6" destOrd="0" presId="urn:microsoft.com/office/officeart/2005/8/layout/default"/>
    <dgm:cxn modelId="{182E0A6C-64A3-4794-9607-9AF8D0B164F3}" type="presParOf" srcId="{E661D699-E348-4AF6-9643-A1EE94D11130}" destId="{D23DDCE0-BDBE-4717-8F3A-7029AA2D9E59}" srcOrd="7" destOrd="0" presId="urn:microsoft.com/office/officeart/2005/8/layout/default"/>
    <dgm:cxn modelId="{996057B5-C8DC-4380-80C3-A497930F32DA}" type="presParOf" srcId="{E661D699-E348-4AF6-9643-A1EE94D11130}" destId="{16A8BE49-CB3B-4943-A77D-C47CA198EEB4}"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7982D-8936-496C-8C77-B64C335CE960}">
      <dsp:nvSpPr>
        <dsp:cNvPr id="0" name=""/>
        <dsp:cNvSpPr/>
      </dsp:nvSpPr>
      <dsp:spPr>
        <a:xfrm>
          <a:off x="744034" y="1618"/>
          <a:ext cx="1867681" cy="112060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Classic" panose="020B0604020202020204" charset="0"/>
            </a:rPr>
            <a:t>Global Measures</a:t>
          </a:r>
        </a:p>
      </dsp:txBody>
      <dsp:txXfrm>
        <a:off x="744034" y="1618"/>
        <a:ext cx="1867681" cy="1120608"/>
      </dsp:txXfrm>
    </dsp:sp>
    <dsp:sp modelId="{0BBE2B3A-2FD2-4807-8265-577436B45C35}">
      <dsp:nvSpPr>
        <dsp:cNvPr id="0" name=""/>
        <dsp:cNvSpPr/>
      </dsp:nvSpPr>
      <dsp:spPr>
        <a:xfrm>
          <a:off x="2798484" y="1618"/>
          <a:ext cx="1867681" cy="112060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Classic" panose="020B0604020202020204" charset="0"/>
            </a:rPr>
            <a:t>Patient Safety</a:t>
          </a:r>
        </a:p>
      </dsp:txBody>
      <dsp:txXfrm>
        <a:off x="2798484" y="1618"/>
        <a:ext cx="1867681" cy="1120608"/>
      </dsp:txXfrm>
    </dsp:sp>
    <dsp:sp modelId="{794D2C12-81EB-4059-9292-A95D530EDB1F}">
      <dsp:nvSpPr>
        <dsp:cNvPr id="0" name=""/>
        <dsp:cNvSpPr/>
      </dsp:nvSpPr>
      <dsp:spPr>
        <a:xfrm>
          <a:off x="744034" y="1308995"/>
          <a:ext cx="1867681" cy="112060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Classic" panose="020B0604020202020204" charset="0"/>
            </a:rPr>
            <a:t>Emergency Department</a:t>
          </a:r>
        </a:p>
      </dsp:txBody>
      <dsp:txXfrm>
        <a:off x="744034" y="1308995"/>
        <a:ext cx="1867681" cy="1120608"/>
      </dsp:txXfrm>
    </dsp:sp>
    <dsp:sp modelId="{63BFD085-059B-43A9-9F34-AF4F48A2C36A}">
      <dsp:nvSpPr>
        <dsp:cNvPr id="0" name=""/>
        <dsp:cNvSpPr/>
      </dsp:nvSpPr>
      <dsp:spPr>
        <a:xfrm>
          <a:off x="2798484" y="1308995"/>
          <a:ext cx="1867681" cy="112060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Classic" panose="020B0604020202020204" charset="0"/>
            </a:rPr>
            <a:t>Patient Experience</a:t>
          </a:r>
        </a:p>
      </dsp:txBody>
      <dsp:txXfrm>
        <a:off x="2798484" y="1308995"/>
        <a:ext cx="1867681" cy="1120608"/>
      </dsp:txXfrm>
    </dsp:sp>
    <dsp:sp modelId="{16A8BE49-CB3B-4943-A77D-C47CA198EEB4}">
      <dsp:nvSpPr>
        <dsp:cNvPr id="0" name=""/>
        <dsp:cNvSpPr/>
      </dsp:nvSpPr>
      <dsp:spPr>
        <a:xfrm>
          <a:off x="1771259" y="2616372"/>
          <a:ext cx="1867681" cy="112060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Classic" panose="020B0604020202020204" charset="0"/>
            </a:rPr>
            <a:t>Care Coordination</a:t>
          </a:r>
        </a:p>
      </dsp:txBody>
      <dsp:txXfrm>
        <a:off x="1771259" y="2616372"/>
        <a:ext cx="1867681" cy="11206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3593F-CE9F-4BD5-B6BB-3AD9B39CDC49}"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0618B-E3C3-4B2F-92D3-399B52775634}" type="slidenum">
              <a:rPr lang="en-US" smtClean="0"/>
              <a:t>‹#›</a:t>
            </a:fld>
            <a:endParaRPr lang="en-US"/>
          </a:p>
        </p:txBody>
      </p:sp>
    </p:spTree>
    <p:extLst>
      <p:ext uri="{BB962C8B-B14F-4D97-AF65-F5344CB8AC3E}">
        <p14:creationId xmlns:p14="http://schemas.microsoft.com/office/powerpoint/2010/main" val="402846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links-2.govdelivery.com/CL0/https:%2F%2Fwww.cms.gov%2Ffiles%2Fdocument%2F2024-hardship-exception-fact-sheet.pdf/1/01010192e2a5a553-20296f0a-4176-4c0f-8135-fb0c73bd5477-000000/obyCqYwBBWoGF3QVcYBRhbEML0f1Da19SLJg4eHCkM8=377" TargetMode="External"/><Relationship Id="rId5" Type="http://schemas.openxmlformats.org/officeDocument/2006/relationships/hyperlink" Target="https://links-2.govdelivery.com/CL0/https:%2F%2Fwww.cms.gov%2Fmedicare%2Fregulations-guidance%2Fpromoting-interoperability-programs%2Frequirements-previous-years/1/01010192e2a5a553-20296f0a-4176-4c0f-8135-fb0c73bd5477-000000/FPPheMZlRhndxAYA1HF_C307ZFJwLTpUOWhylHJUcaM=377" TargetMode="External"/><Relationship Id="rId4" Type="http://schemas.openxmlformats.org/officeDocument/2006/relationships/hyperlink" Target="https://links-2.govdelivery.com/CL0/https:%2F%2Fcmsqualitysupport.servicenowservices.com%2Fcms_hh/1/01010192e2a5a553-20296f0a-4176-4c0f-8135-fb0c73bd5477-000000/lvhJCMU3D2ssYMetN05X5xnM8w8F1QTgzdW9bHkWxHs=37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ebraskahospitals.org/"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nhaqualitydata.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sv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4757279" cy="1290353"/>
          </a:xfrm>
          <a:prstGeom prst="rect">
            <a:avLst/>
          </a:prstGeom>
        </p:spPr>
        <p:txBody>
          <a:bodyPr wrap="square" lIns="0" tIns="0" rIns="0" bIns="0" rtlCol="0" anchor="t">
            <a:spAutoFit/>
          </a:bodyPr>
          <a:lstStyle/>
          <a:p>
            <a:pPr>
              <a:lnSpc>
                <a:spcPts val="10560"/>
              </a:lnSpc>
            </a:pPr>
            <a:r>
              <a:rPr lang="en-US" sz="8000" dirty="0">
                <a:solidFill>
                  <a:srgbClr val="1E3262"/>
                </a:solidFill>
                <a:latin typeface="Montserrat Extra-Bold"/>
              </a:rPr>
              <a:t>NHA Healthcare Quality Update</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13858025" cy="1000274"/>
          </a:xfrm>
          <a:prstGeom prst="rect">
            <a:avLst/>
          </a:prstGeom>
        </p:spPr>
        <p:txBody>
          <a:bodyPr wrap="square" lIns="0" tIns="0" rIns="0" bIns="0" rtlCol="0" anchor="t">
            <a:spAutoFit/>
          </a:bodyPr>
          <a:lstStyle/>
          <a:p>
            <a:pPr>
              <a:lnSpc>
                <a:spcPts val="3920"/>
              </a:lnSpc>
            </a:pPr>
            <a:r>
              <a:rPr lang="en-US" sz="3600" spc="963" dirty="0">
                <a:solidFill>
                  <a:srgbClr val="25B1DD"/>
                </a:solidFill>
                <a:latin typeface="Montserrat Classic"/>
              </a:rPr>
              <a:t>November 15, 2024</a:t>
            </a:r>
          </a:p>
          <a:p>
            <a:pPr>
              <a:lnSpc>
                <a:spcPts val="3920"/>
              </a:lnSpc>
            </a:pPr>
            <a:r>
              <a:rPr lang="en-US" sz="3600" spc="963" dirty="0">
                <a:solidFill>
                  <a:srgbClr val="25B1DD"/>
                </a:solidFill>
                <a:latin typeface="Montserrat Classic"/>
              </a:rPr>
              <a:t>Nebraska CAH / RHC Conference on Quality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04B64-0547-5E49-2BC5-4F0F0F39CB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607E85-E754-49DB-2A45-0CB6A3D906BB}"/>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D29A34B1-EAAF-8E31-5023-1998B635FE8E}"/>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E9B3E3B2-39F3-CAC0-D9F0-75F311B9D6D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84E3CA64-8241-7E28-B781-449D59705850}"/>
              </a:ext>
            </a:extLst>
          </p:cNvPr>
          <p:cNvGrpSpPr/>
          <p:nvPr/>
        </p:nvGrpSpPr>
        <p:grpSpPr>
          <a:xfrm>
            <a:off x="14500955" y="1866623"/>
            <a:ext cx="2758345" cy="245871"/>
            <a:chOff x="0" y="0"/>
            <a:chExt cx="726478" cy="64756"/>
          </a:xfrm>
        </p:grpSpPr>
        <p:sp>
          <p:nvSpPr>
            <p:cNvPr id="6" name="Freeform 6">
              <a:extLst>
                <a:ext uri="{FF2B5EF4-FFF2-40B4-BE49-F238E27FC236}">
                  <a16:creationId xmlns:a16="http://schemas.microsoft.com/office/drawing/2014/main" id="{318823F0-F7B2-A8B9-875F-E3C30AA116E6}"/>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a:extLst>
                <a:ext uri="{FF2B5EF4-FFF2-40B4-BE49-F238E27FC236}">
                  <a16:creationId xmlns:a16="http://schemas.microsoft.com/office/drawing/2014/main" id="{7B9A5186-E745-786C-FB8B-CDC9B615217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a:extLst>
              <a:ext uri="{FF2B5EF4-FFF2-40B4-BE49-F238E27FC236}">
                <a16:creationId xmlns:a16="http://schemas.microsoft.com/office/drawing/2014/main" id="{2AE541DA-8291-B916-AE61-1477BA5C84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a:extLst>
              <a:ext uri="{FF2B5EF4-FFF2-40B4-BE49-F238E27FC236}">
                <a16:creationId xmlns:a16="http://schemas.microsoft.com/office/drawing/2014/main" id="{11F1E414-074A-7BA7-BB60-C27B9FFBD62F}"/>
              </a:ext>
            </a:extLst>
          </p:cNvPr>
          <p:cNvSpPr txBox="1"/>
          <p:nvPr/>
        </p:nvSpPr>
        <p:spPr>
          <a:xfrm>
            <a:off x="2176886" y="2988570"/>
            <a:ext cx="15082414" cy="1209627"/>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AUR / ARR Reporting in NHSN</a:t>
            </a:r>
          </a:p>
        </p:txBody>
      </p:sp>
      <p:sp>
        <p:nvSpPr>
          <p:cNvPr id="11" name="TextBox 11">
            <a:extLst>
              <a:ext uri="{FF2B5EF4-FFF2-40B4-BE49-F238E27FC236}">
                <a16:creationId xmlns:a16="http://schemas.microsoft.com/office/drawing/2014/main" id="{DBD275D4-3937-08C3-F9C3-D74EABCE97EC}"/>
              </a:ext>
            </a:extLst>
          </p:cNvPr>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22498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A0F04-304A-07B5-C13B-EBC037FF4FEB}"/>
              </a:ext>
            </a:extLst>
          </p:cNvPr>
          <p:cNvPicPr>
            <a:picLocks noChangeAspect="1"/>
          </p:cNvPicPr>
          <p:nvPr/>
        </p:nvPicPr>
        <p:blipFill>
          <a:blip r:embed="rId2"/>
          <a:stretch>
            <a:fillRect/>
          </a:stretch>
        </p:blipFill>
        <p:spPr>
          <a:xfrm>
            <a:off x="522447" y="647700"/>
            <a:ext cx="17535362" cy="9144000"/>
          </a:xfrm>
          <a:prstGeom prst="rect">
            <a:avLst/>
          </a:prstGeom>
        </p:spPr>
      </p:pic>
    </p:spTree>
    <p:extLst>
      <p:ext uri="{BB962C8B-B14F-4D97-AF65-F5344CB8AC3E}">
        <p14:creationId xmlns:p14="http://schemas.microsoft.com/office/powerpoint/2010/main" val="255649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A1842-BB66-AAB8-3A8C-78DD4E2D4E21}"/>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03E3E11A-E817-887B-D52E-6048AD278C95}"/>
              </a:ext>
            </a:extLst>
          </p:cNvPr>
          <p:cNvSpPr txBox="1"/>
          <p:nvPr/>
        </p:nvSpPr>
        <p:spPr>
          <a:xfrm>
            <a:off x="5410200" y="82276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CMS Updates</a:t>
            </a:r>
          </a:p>
        </p:txBody>
      </p:sp>
      <p:sp>
        <p:nvSpPr>
          <p:cNvPr id="17" name="TextBox 17">
            <a:extLst>
              <a:ext uri="{FF2B5EF4-FFF2-40B4-BE49-F238E27FC236}">
                <a16:creationId xmlns:a16="http://schemas.microsoft.com/office/drawing/2014/main" id="{7382B823-60AD-C03A-6770-42ABEFB1CD5D}"/>
              </a:ext>
            </a:extLst>
          </p:cNvPr>
          <p:cNvSpPr txBox="1"/>
          <p:nvPr/>
        </p:nvSpPr>
        <p:spPr>
          <a:xfrm>
            <a:off x="1028700" y="2705100"/>
            <a:ext cx="15643860" cy="984885"/>
          </a:xfrm>
          <a:prstGeom prst="rect">
            <a:avLst/>
          </a:prstGeom>
        </p:spPr>
        <p:txBody>
          <a:bodyPr wrap="square" lIns="0" tIns="0" rIns="0" bIns="0" rtlCol="0" anchor="t">
            <a:spAutoFit/>
          </a:bodyPr>
          <a:lstStyle/>
          <a:p>
            <a:endParaRPr lang="en-US" sz="3200" dirty="0">
              <a:solidFill>
                <a:srgbClr val="2D262A"/>
              </a:solidFill>
              <a:latin typeface="Montserrat Classic" panose="020B0604020202020204" charset="0"/>
            </a:endParaRP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a:extLst>
              <a:ext uri="{FF2B5EF4-FFF2-40B4-BE49-F238E27FC236}">
                <a16:creationId xmlns:a16="http://schemas.microsoft.com/office/drawing/2014/main" id="{0BC7E202-B20A-CD95-F0DF-588E8BF8EBEC}"/>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4424609E-6970-8D6D-C5A7-EC8D4A5A9929}"/>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E30D2808-4901-1CBA-82F4-30B259DB9274}"/>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3BFBDE99-A7A0-D9B0-58CD-4E2BB91324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980B01FE-E55F-B856-EFBC-9FD7087E9DD9}"/>
              </a:ext>
            </a:extLst>
          </p:cNvPr>
          <p:cNvSpPr txBox="1"/>
          <p:nvPr/>
        </p:nvSpPr>
        <p:spPr>
          <a:xfrm>
            <a:off x="533400" y="1934120"/>
            <a:ext cx="17221200" cy="7917552"/>
          </a:xfrm>
          <a:prstGeom prst="rect">
            <a:avLst/>
          </a:prstGeom>
          <a:noFill/>
        </p:spPr>
        <p:txBody>
          <a:bodyPr wrap="square">
            <a:spAutoFit/>
          </a:bodyPr>
          <a:lstStyle/>
          <a:p>
            <a:pPr marL="0" marR="0"/>
            <a:r>
              <a:rPr lang="en-US" sz="2800" b="1" dirty="0">
                <a:solidFill>
                  <a:srgbClr val="000000"/>
                </a:solidFill>
                <a:effectLst/>
                <a:latin typeface="Montserrat Classic" panose="020B0604020202020204" charset="0"/>
                <a:ea typeface="Times New Roman" panose="02020603050405020304" pitchFamily="18" charset="0"/>
                <a:cs typeface="Aptos" panose="020B0004020202020204" pitchFamily="34" charset="0"/>
              </a:rPr>
              <a:t>2023 Hardship Exception Application Deadline for CAHs is November 30, 2024 </a:t>
            </a:r>
            <a:endParaRPr lang="en-US" sz="3600" b="1" dirty="0">
              <a:effectLst/>
              <a:latin typeface="Montserrat Classic" panose="020B0604020202020204" charset="0"/>
              <a:ea typeface="Aptos" panose="020B0004020202020204" pitchFamily="34" charset="0"/>
              <a:cs typeface="Aptos" panose="020B0004020202020204" pitchFamily="34" charset="0"/>
            </a:endParaRPr>
          </a:p>
          <a:p>
            <a:pPr marL="0" marR="0"/>
            <a:r>
              <a:rPr lang="en-US" sz="3200" dirty="0">
                <a:effectLst/>
                <a:latin typeface="Montserrat Classic" panose="020B0604020202020204" charset="0"/>
                <a:ea typeface="Aptos" panose="020B0004020202020204" pitchFamily="34" charset="0"/>
                <a:cs typeface="Aptos" panose="020B0004020202020204" pitchFamily="34" charset="0"/>
              </a:rPr>
              <a:t>Medicare Promoting Interoperability Program </a:t>
            </a:r>
          </a:p>
          <a:p>
            <a:pPr marL="0" marR="0"/>
            <a:r>
              <a:rPr lang="en-US" sz="1950" b="1" dirty="0">
                <a:effectLst/>
                <a:latin typeface="Montserrat Classic" panose="020B0604020202020204" charset="0"/>
                <a:ea typeface="Aptos" panose="020B0004020202020204" pitchFamily="34" charset="0"/>
                <a:cs typeface="Aptos" panose="020B0004020202020204" pitchFamily="34" charset="0"/>
              </a:rPr>
              <a:t>Key Details:</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285750" marR="0" lvl="0" indent="-285750">
              <a:spcBef>
                <a:spcPts val="0"/>
              </a:spcBef>
              <a:spcAft>
                <a:spcPts val="0"/>
              </a:spcAft>
              <a:buSzPts val="1000"/>
              <a:buFont typeface="Arial" panose="020B0604020202020204" pitchFamily="34" charset="0"/>
              <a:buChar char="•"/>
              <a:tabLst>
                <a:tab pos="457200" algn="l"/>
              </a:tabLst>
            </a:pPr>
            <a:r>
              <a:rPr lang="en-US" sz="1950" dirty="0">
                <a:effectLst/>
                <a:latin typeface="Montserrat Classic" panose="020B0604020202020204" charset="0"/>
                <a:ea typeface="Times New Roman" panose="02020603050405020304" pitchFamily="18" charset="0"/>
                <a:cs typeface="Aptos" panose="020B0004020202020204" pitchFamily="34" charset="0"/>
              </a:rPr>
              <a:t>May 1, 2024: Opened Hardship Exception application period for CAHs and eligible hospitals for CY 2023 reporting period.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dirty="0">
                <a:effectLst/>
                <a:latin typeface="Montserrat Classic" panose="020B0604020202020204" charset="0"/>
                <a:ea typeface="Times New Roman" panose="02020603050405020304" pitchFamily="18" charset="0"/>
                <a:cs typeface="Aptos" panose="020B0004020202020204" pitchFamily="34" charset="0"/>
              </a:rPr>
              <a:t>CAHs must submit their Hardship Exception application by </a:t>
            </a:r>
            <a:r>
              <a:rPr lang="en-US" sz="1950" b="1" dirty="0">
                <a:effectLst/>
                <a:latin typeface="Montserrat Classic" panose="020B0604020202020204" charset="0"/>
                <a:ea typeface="Times New Roman" panose="02020603050405020304" pitchFamily="18" charset="0"/>
                <a:cs typeface="Aptos" panose="020B0004020202020204" pitchFamily="34" charset="0"/>
              </a:rPr>
              <a:t>November 30, 2024,</a:t>
            </a:r>
            <a:r>
              <a:rPr lang="en-US" sz="1950" dirty="0">
                <a:effectLst/>
                <a:latin typeface="Montserrat Classic" panose="020B0604020202020204" charset="0"/>
                <a:ea typeface="Times New Roman" panose="02020603050405020304" pitchFamily="18" charset="0"/>
                <a:cs typeface="Aptos" panose="020B0004020202020204" pitchFamily="34" charset="0"/>
              </a:rPr>
              <a:t> to be considered for an exemption from a downward payment adjustment.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0" marR="0"/>
            <a:r>
              <a:rPr lang="en-US" sz="1950" b="1" dirty="0">
                <a:effectLst/>
                <a:latin typeface="Montserrat Classic" panose="020B0604020202020204" charset="0"/>
                <a:ea typeface="Aptos" panose="020B0004020202020204" pitchFamily="34" charset="0"/>
                <a:cs typeface="Aptos" panose="020B0004020202020204" pitchFamily="34" charset="0"/>
              </a:rPr>
              <a:t>How to Submit Your Hardship Exception Application:</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dirty="0">
                <a:effectLst/>
                <a:latin typeface="Montserrat Classic" panose="020B0604020202020204" charset="0"/>
                <a:ea typeface="Times New Roman" panose="02020603050405020304" pitchFamily="18" charset="0"/>
                <a:cs typeface="Aptos" panose="020B0004020202020204" pitchFamily="34" charset="0"/>
              </a:rPr>
              <a:t>Submit application: </a:t>
            </a:r>
            <a:r>
              <a:rPr lang="en-US" sz="1950" u="sng" dirty="0">
                <a:solidFill>
                  <a:srgbClr val="0000FF"/>
                </a:solidFill>
                <a:effectLst/>
                <a:latin typeface="Montserrat Classic" panose="020B0604020202020204" charset="0"/>
                <a:ea typeface="Times New Roman" panose="02020603050405020304" pitchFamily="18" charset="0"/>
                <a:cs typeface="Aptos" panose="020B0004020202020204" pitchFamily="34" charset="0"/>
                <a:hlinkClick r:id="rId4"/>
              </a:rPr>
              <a:t>https://cmsqualitysupport.servicenowservices.com/cms_hh</a:t>
            </a:r>
            <a:r>
              <a:rPr lang="en-US" sz="1950" dirty="0">
                <a:effectLst/>
                <a:latin typeface="Montserrat Classic" panose="020B0604020202020204" charset="0"/>
                <a:ea typeface="Times New Roman" panose="02020603050405020304" pitchFamily="18" charset="0"/>
                <a:cs typeface="Aptos" panose="020B0004020202020204" pitchFamily="34" charset="0"/>
              </a:rPr>
              <a:t>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0" marR="0"/>
            <a:r>
              <a:rPr lang="en-US" sz="1950" b="1" dirty="0">
                <a:effectLst/>
                <a:latin typeface="Montserrat Classic" panose="020B0604020202020204" charset="0"/>
                <a:ea typeface="Aptos" panose="020B0004020202020204" pitchFamily="34" charset="0"/>
                <a:cs typeface="Aptos" panose="020B0004020202020204" pitchFamily="34" charset="0"/>
              </a:rPr>
              <a:t>About the Hardship Exception:</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dirty="0">
                <a:effectLst/>
                <a:latin typeface="Montserrat Classic" panose="020B0604020202020204" charset="0"/>
                <a:ea typeface="Times New Roman" panose="02020603050405020304" pitchFamily="18" charset="0"/>
                <a:cs typeface="Aptos" panose="020B0004020202020204" pitchFamily="34" charset="0"/>
              </a:rPr>
              <a:t>For the CY 2023 reporting period refer to 2015 Edition Cures Update certified electronic health record technology (CEHRT) to meet the </a:t>
            </a:r>
            <a:r>
              <a:rPr lang="en-US" sz="1950" u="sng" dirty="0">
                <a:solidFill>
                  <a:srgbClr val="0000FF"/>
                </a:solidFill>
                <a:effectLst/>
                <a:latin typeface="Montserrat Classic" panose="020B0604020202020204" charset="0"/>
                <a:ea typeface="Times New Roman" panose="02020603050405020304" pitchFamily="18" charset="0"/>
                <a:cs typeface="Aptos" panose="020B0004020202020204" pitchFamily="34" charset="0"/>
                <a:hlinkClick r:id="rId5"/>
              </a:rPr>
              <a:t>Medicare Promoting Interoperability Program requirements.</a:t>
            </a:r>
            <a:r>
              <a:rPr lang="en-US" sz="1950" dirty="0">
                <a:effectLst/>
                <a:latin typeface="Montserrat Classic" panose="020B0604020202020204" charset="0"/>
                <a:ea typeface="Times New Roman" panose="02020603050405020304" pitchFamily="18" charset="0"/>
                <a:cs typeface="Aptos" panose="020B0004020202020204" pitchFamily="34" charset="0"/>
              </a:rPr>
              <a:t>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dirty="0">
                <a:effectLst/>
                <a:latin typeface="Montserrat Classic" panose="020B0604020202020204" charset="0"/>
                <a:ea typeface="Times New Roman" panose="02020603050405020304" pitchFamily="18" charset="0"/>
                <a:cs typeface="Aptos" panose="020B0004020202020204" pitchFamily="34" charset="0"/>
              </a:rPr>
              <a:t>A downward payment adjustment will apply to CAHs that were not meaningful users of CEHRT, did not meet the minimum score of 60 points, or failed to report electronic clinical quality measure (</a:t>
            </a:r>
            <a:r>
              <a:rPr lang="en-US" sz="1950" dirty="0" err="1">
                <a:effectLst/>
                <a:latin typeface="Montserrat Classic" panose="020B0604020202020204" charset="0"/>
                <a:ea typeface="Times New Roman" panose="02020603050405020304" pitchFamily="18" charset="0"/>
                <a:cs typeface="Aptos" panose="020B0004020202020204" pitchFamily="34" charset="0"/>
              </a:rPr>
              <a:t>eCQM</a:t>
            </a:r>
            <a:r>
              <a:rPr lang="en-US" sz="1950" dirty="0">
                <a:effectLst/>
                <a:latin typeface="Montserrat Classic" panose="020B0604020202020204" charset="0"/>
                <a:ea typeface="Times New Roman" panose="02020603050405020304" pitchFamily="18" charset="0"/>
                <a:cs typeface="Aptos" panose="020B0004020202020204" pitchFamily="34" charset="0"/>
              </a:rPr>
              <a:t>) data as required.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dirty="0">
                <a:effectLst/>
                <a:latin typeface="Montserrat Classic" panose="020B0604020202020204" charset="0"/>
                <a:ea typeface="Times New Roman" panose="02020603050405020304" pitchFamily="18" charset="0"/>
                <a:cs typeface="Aptos" panose="020B0004020202020204" pitchFamily="34" charset="0"/>
              </a:rPr>
              <a:t>CAHs may apply for a Hardship Exception if compliance would result in significant hardship. Please note that simply lacking CEHRT does not qualify for an exception.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dirty="0">
                <a:effectLst/>
                <a:latin typeface="Montserrat Classic" panose="020B0604020202020204" charset="0"/>
                <a:ea typeface="Times New Roman" panose="02020603050405020304" pitchFamily="18" charset="0"/>
                <a:cs typeface="Aptos" panose="020B0004020202020204" pitchFamily="34" charset="0"/>
              </a:rPr>
              <a:t>If granted, the Hardship Exception applies only for the payment adjustment year, and CAHs must reapply annually. No more than five exceptions may be granted to any one CAH.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0" marR="0"/>
            <a:r>
              <a:rPr lang="en-US" sz="1950" b="1" dirty="0">
                <a:effectLst/>
                <a:latin typeface="Montserrat Classic" panose="020B0604020202020204" charset="0"/>
                <a:ea typeface="Aptos" panose="020B0004020202020204" pitchFamily="34" charset="0"/>
                <a:cs typeface="Aptos" panose="020B0004020202020204" pitchFamily="34" charset="0"/>
              </a:rPr>
              <a:t>Hardship Exception Categories Include:</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b="1" dirty="0">
                <a:effectLst/>
                <a:latin typeface="Montserrat Classic" panose="020B0604020202020204" charset="0"/>
                <a:ea typeface="Times New Roman" panose="02020603050405020304" pitchFamily="18" charset="0"/>
                <a:cs typeface="Aptos" panose="020B0004020202020204" pitchFamily="34" charset="0"/>
              </a:rPr>
              <a:t>Infrastructure</a:t>
            </a:r>
            <a:r>
              <a:rPr lang="en-US" sz="1950" dirty="0">
                <a:effectLst/>
                <a:latin typeface="Montserrat Classic" panose="020B0604020202020204" charset="0"/>
                <a:ea typeface="Times New Roman" panose="02020603050405020304" pitchFamily="18" charset="0"/>
                <a:cs typeface="Aptos" panose="020B0004020202020204" pitchFamily="34" charset="0"/>
              </a:rPr>
              <a:t> — CAHs must demonstrate that they are in an area without sufficient internet access or face insurmountable barriers to obtaining necessary infrastructure (e.g., lack of broadband).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b="1" dirty="0">
                <a:effectLst/>
                <a:latin typeface="Montserrat Classic" panose="020B0604020202020204" charset="0"/>
                <a:ea typeface="Times New Roman" panose="02020603050405020304" pitchFamily="18" charset="0"/>
                <a:cs typeface="Aptos" panose="020B0004020202020204" pitchFamily="34" charset="0"/>
              </a:rPr>
              <a:t>Unforeseen Circumstances</a:t>
            </a:r>
            <a:r>
              <a:rPr lang="en-US" sz="1950" dirty="0">
                <a:effectLst/>
                <a:latin typeface="Montserrat Classic" panose="020B0604020202020204" charset="0"/>
                <a:ea typeface="Times New Roman" panose="02020603050405020304" pitchFamily="18" charset="0"/>
                <a:cs typeface="Aptos" panose="020B0004020202020204" pitchFamily="34" charset="0"/>
              </a:rPr>
              <a:t> — This may include events like natural disasters or other unforeseeable barriers that prevent compliance.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b="1" dirty="0">
                <a:effectLst/>
                <a:latin typeface="Montserrat Classic" panose="020B0604020202020204" charset="0"/>
                <a:ea typeface="Times New Roman" panose="02020603050405020304" pitchFamily="18" charset="0"/>
                <a:cs typeface="Aptos" panose="020B0004020202020204" pitchFamily="34" charset="0"/>
              </a:rPr>
              <a:t>EHR Vendor Issues</a:t>
            </a:r>
            <a:r>
              <a:rPr lang="en-US" sz="1950" dirty="0">
                <a:effectLst/>
                <a:latin typeface="Montserrat Classic" panose="020B0604020202020204" charset="0"/>
                <a:ea typeface="Times New Roman" panose="02020603050405020304" pitchFamily="18" charset="0"/>
                <a:cs typeface="Aptos" panose="020B0004020202020204" pitchFamily="34" charset="0"/>
              </a:rPr>
              <a:t> — This applies if a CAH’s EHR vendor was unable to obtain certification or the CAH experienced delays in EHR implementation due to certification issues. </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0" marR="0"/>
            <a:r>
              <a:rPr lang="en-US" sz="1950" b="1" dirty="0">
                <a:effectLst/>
                <a:latin typeface="Montserrat Classic" panose="020B0604020202020204" charset="0"/>
                <a:ea typeface="Aptos" panose="020B0004020202020204" pitchFamily="34" charset="0"/>
                <a:cs typeface="Aptos" panose="020B0004020202020204" pitchFamily="34" charset="0"/>
              </a:rPr>
              <a:t>Additional Resources:</a:t>
            </a:r>
            <a:endParaRPr lang="en-US" sz="1950" dirty="0">
              <a:effectLst/>
              <a:latin typeface="Montserrat Classic" panose="020B060402020202020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50" dirty="0">
                <a:effectLst/>
                <a:latin typeface="Montserrat Classic" panose="020B0604020202020204" charset="0"/>
                <a:ea typeface="Times New Roman" panose="02020603050405020304" pitchFamily="18" charset="0"/>
                <a:cs typeface="Aptos" panose="020B0004020202020204" pitchFamily="34" charset="0"/>
              </a:rPr>
              <a:t>For more information on the Hardship Exception process, view the </a:t>
            </a:r>
            <a:r>
              <a:rPr lang="en-US" sz="1950" u="sng" dirty="0">
                <a:solidFill>
                  <a:srgbClr val="0000FF"/>
                </a:solidFill>
                <a:effectLst/>
                <a:latin typeface="Montserrat Classic" panose="020B0604020202020204" charset="0"/>
                <a:ea typeface="Times New Roman" panose="02020603050405020304" pitchFamily="18" charset="0"/>
                <a:cs typeface="Aptos" panose="020B0004020202020204" pitchFamily="34" charset="0"/>
                <a:hlinkClick r:id="rId6"/>
              </a:rPr>
              <a:t>Hardship Exception Fact Sheet.</a:t>
            </a:r>
            <a:r>
              <a:rPr lang="en-US" sz="1950" dirty="0">
                <a:effectLst/>
                <a:latin typeface="Montserrat Classic" panose="020B0604020202020204" charset="0"/>
                <a:ea typeface="Times New Roman" panose="02020603050405020304" pitchFamily="18" charset="0"/>
                <a:cs typeface="Aptos" panose="020B0004020202020204" pitchFamily="34" charset="0"/>
              </a:rPr>
              <a:t> </a:t>
            </a:r>
            <a:endParaRPr lang="en-US" sz="1950" dirty="0">
              <a:effectLst/>
              <a:latin typeface="Montserrat Classic" panose="020B060402020202020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3336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176886" y="2988570"/>
            <a:ext cx="14224257" cy="2568973"/>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Nebraska Medicaid Directed Payment Program – LB 1087</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282586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4495800" y="913788"/>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NHA Updates</a:t>
            </a:r>
          </a:p>
        </p:txBody>
      </p:sp>
      <p:sp>
        <p:nvSpPr>
          <p:cNvPr id="17" name="TextBox 17"/>
          <p:cNvSpPr txBox="1"/>
          <p:nvPr/>
        </p:nvSpPr>
        <p:spPr>
          <a:xfrm>
            <a:off x="963563" y="1862909"/>
            <a:ext cx="16623491" cy="597086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b="1" u="sng" dirty="0">
                <a:solidFill>
                  <a:srgbClr val="2D262A"/>
                </a:solidFill>
                <a:latin typeface="Montserrat Classic" panose="020B0604020202020204" charset="0"/>
              </a:rPr>
              <a:t>LB 1087: Nebraska Directed Payment Program</a:t>
            </a:r>
          </a:p>
          <a:p>
            <a:pPr marL="914400" lvl="1" indent="-457200">
              <a:buFont typeface="Arial" panose="020B0604020202020204" pitchFamily="34" charset="0"/>
              <a:buChar char="•"/>
            </a:pPr>
            <a:endParaRPr lang="en-US" sz="3200" dirty="0">
              <a:solidFill>
                <a:srgbClr val="2D262A"/>
              </a:solidFill>
              <a:latin typeface="Montserrat Classic" panose="020B0604020202020204" charset="0"/>
            </a:endParaRP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Soft start -- July 1, 2024</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Quarterly progress reports will be submitted to the NHA</a:t>
            </a:r>
          </a:p>
          <a:p>
            <a:pPr marL="1371600" lvl="2" indent="-457200">
              <a:buFont typeface="Courier New" panose="02070309020205020404" pitchFamily="49" charset="0"/>
              <a:buChar char="o"/>
            </a:pPr>
            <a:r>
              <a:rPr lang="en-US" sz="3200" dirty="0">
                <a:solidFill>
                  <a:srgbClr val="FF0000"/>
                </a:solidFill>
                <a:latin typeface="Montserrat Classic" panose="020B0604020202020204" charset="0"/>
              </a:rPr>
              <a:t>First data deadline: November 30, 2024</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Annual performance reports will be submitted to CMS</a:t>
            </a:r>
          </a:p>
          <a:p>
            <a:pPr lvl="1"/>
            <a:endParaRPr lang="en-US" sz="3200" dirty="0">
              <a:solidFill>
                <a:srgbClr val="2D262A"/>
              </a:solidFill>
              <a:latin typeface="Montserrat Classic" panose="020B0604020202020204" charset="0"/>
            </a:endParaRPr>
          </a:p>
          <a:p>
            <a:pPr lvl="1"/>
            <a:r>
              <a:rPr lang="en-US" sz="3200" dirty="0">
                <a:solidFill>
                  <a:srgbClr val="2D262A"/>
                </a:solidFill>
                <a:latin typeface="Montserrat Classic" panose="020B0604020202020204" charset="0"/>
              </a:rPr>
              <a:t>Webpage Dedicated to Directed Payment Program Resources and Information</a:t>
            </a:r>
          </a:p>
          <a:p>
            <a:pPr lvl="1"/>
            <a:r>
              <a:rPr lang="en-US" sz="3200" dirty="0">
                <a:solidFill>
                  <a:srgbClr val="2D262A"/>
                </a:solidFill>
                <a:latin typeface="Montserrat Classic" panose="020B0604020202020204" charset="0"/>
                <a:hlinkClick r:id="rId2"/>
              </a:rPr>
              <a:t>https://www.nebraskahospitals.org/</a:t>
            </a:r>
            <a:endParaRPr lang="en-US" sz="3200" dirty="0">
              <a:solidFill>
                <a:srgbClr val="2D262A"/>
              </a:solidFill>
              <a:latin typeface="Montserrat Classic" panose="020B0604020202020204" charset="0"/>
            </a:endParaRPr>
          </a:p>
          <a:p>
            <a:pPr lvl="1"/>
            <a:endParaRPr lang="en-US" sz="3200" dirty="0">
              <a:solidFill>
                <a:srgbClr val="2D262A"/>
              </a:solidFill>
              <a:latin typeface="Montserrat Classic" panose="020B0604020202020204" charset="0"/>
            </a:endParaRPr>
          </a:p>
          <a:p>
            <a:pPr marL="914400" lvl="1" indent="-457200">
              <a:buFont typeface="Arial" panose="020B0604020202020204" pitchFamily="34" charset="0"/>
              <a:buChar char="•"/>
            </a:pPr>
            <a:endParaRPr lang="en-US" sz="3200" dirty="0">
              <a:solidFill>
                <a:srgbClr val="2D262A"/>
              </a:solidFill>
              <a:latin typeface="Montserrat Classic" panose="020B0604020202020204" charset="0"/>
            </a:endParaRP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7" name="Picture 6">
            <a:extLst>
              <a:ext uri="{FF2B5EF4-FFF2-40B4-BE49-F238E27FC236}">
                <a16:creationId xmlns:a16="http://schemas.microsoft.com/office/drawing/2014/main" id="{49C80323-9D92-B47C-4F84-8F74A168189F}"/>
              </a:ext>
            </a:extLst>
          </p:cNvPr>
          <p:cNvPicPr>
            <a:picLocks noChangeAspect="1"/>
          </p:cNvPicPr>
          <p:nvPr/>
        </p:nvPicPr>
        <p:blipFill>
          <a:blip r:embed="rId5"/>
          <a:stretch>
            <a:fillRect/>
          </a:stretch>
        </p:blipFill>
        <p:spPr>
          <a:xfrm>
            <a:off x="1167934" y="6637104"/>
            <a:ext cx="15952132" cy="2833321"/>
          </a:xfrm>
          <a:prstGeom prst="rect">
            <a:avLst/>
          </a:prstGeom>
        </p:spPr>
      </p:pic>
    </p:spTree>
    <p:extLst>
      <p:ext uri="{BB962C8B-B14F-4D97-AF65-F5344CB8AC3E}">
        <p14:creationId xmlns:p14="http://schemas.microsoft.com/office/powerpoint/2010/main" val="388215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016705"/>
            <a:ext cx="17259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Medicaid Directed Payment Program: Quality Initiatives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8" name="TextBox 7">
            <a:extLst>
              <a:ext uri="{FF2B5EF4-FFF2-40B4-BE49-F238E27FC236}">
                <a16:creationId xmlns:a16="http://schemas.microsoft.com/office/drawing/2014/main" id="{D8CF25DE-5572-65F4-1894-52DA243E1F27}"/>
              </a:ext>
            </a:extLst>
          </p:cNvPr>
          <p:cNvSpPr txBox="1"/>
          <p:nvPr/>
        </p:nvSpPr>
        <p:spPr>
          <a:xfrm>
            <a:off x="1028700" y="2898644"/>
            <a:ext cx="15398969" cy="5416868"/>
          </a:xfrm>
          <a:custGeom>
            <a:avLst/>
            <a:gdLst>
              <a:gd name="connsiteX0" fmla="*/ 0 w 15398969"/>
              <a:gd name="connsiteY0" fmla="*/ 0 h 5416868"/>
              <a:gd name="connsiteX1" fmla="*/ 15398969 w 15398969"/>
              <a:gd name="connsiteY1" fmla="*/ 0 h 5416868"/>
              <a:gd name="connsiteX2" fmla="*/ 15398969 w 15398969"/>
              <a:gd name="connsiteY2" fmla="*/ 5416868 h 5416868"/>
              <a:gd name="connsiteX3" fmla="*/ 0 w 15398969"/>
              <a:gd name="connsiteY3" fmla="*/ 5416868 h 5416868"/>
              <a:gd name="connsiteX4" fmla="*/ 0 w 15398969"/>
              <a:gd name="connsiteY4" fmla="*/ 0 h 541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8969" h="5416868" fill="none" extrusionOk="0">
                <a:moveTo>
                  <a:pt x="0" y="0"/>
                </a:moveTo>
                <a:cubicBezTo>
                  <a:pt x="4127553" y="-115804"/>
                  <a:pt x="11077827" y="82991"/>
                  <a:pt x="15398969" y="0"/>
                </a:cubicBezTo>
                <a:cubicBezTo>
                  <a:pt x="15266750" y="2152889"/>
                  <a:pt x="15240220" y="2819097"/>
                  <a:pt x="15398969" y="5416868"/>
                </a:cubicBezTo>
                <a:cubicBezTo>
                  <a:pt x="9314314" y="5386231"/>
                  <a:pt x="5756149" y="5340090"/>
                  <a:pt x="0" y="5416868"/>
                </a:cubicBezTo>
                <a:cubicBezTo>
                  <a:pt x="34336" y="3289635"/>
                  <a:pt x="-156558" y="1954446"/>
                  <a:pt x="0" y="0"/>
                </a:cubicBezTo>
                <a:close/>
              </a:path>
              <a:path w="15398969" h="5416868" stroke="0" extrusionOk="0">
                <a:moveTo>
                  <a:pt x="0" y="0"/>
                </a:moveTo>
                <a:cubicBezTo>
                  <a:pt x="6331144" y="-104928"/>
                  <a:pt x="12779810" y="-135870"/>
                  <a:pt x="15398969" y="0"/>
                </a:cubicBezTo>
                <a:cubicBezTo>
                  <a:pt x="15530897" y="748217"/>
                  <a:pt x="15333400" y="3444125"/>
                  <a:pt x="15398969" y="5416868"/>
                </a:cubicBezTo>
                <a:cubicBezTo>
                  <a:pt x="9751327" y="5339121"/>
                  <a:pt x="5221074" y="5498702"/>
                  <a:pt x="0" y="5416868"/>
                </a:cubicBezTo>
                <a:cubicBezTo>
                  <a:pt x="-52246" y="4094969"/>
                  <a:pt x="125204" y="1076581"/>
                  <a:pt x="0" y="0"/>
                </a:cubicBezTo>
                <a:close/>
              </a:path>
            </a:pathLst>
          </a:custGeom>
          <a:ln w="38100">
            <a:noFill/>
            <a:extLst>
              <a:ext uri="{C807C97D-BFC1-408E-A445-0C87EB9F89A2}">
                <ask:lineSketchStyleProps xmlns:ask="http://schemas.microsoft.com/office/drawing/2018/sketchyshapes" sd="1066930645">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b="1" dirty="0">
                <a:solidFill>
                  <a:schemeClr val="tx1"/>
                </a:solidFill>
                <a:latin typeface="Montserrat Classic" panose="020B0604020202020204" charset="0"/>
              </a:rPr>
              <a:t>Key Performance Metrics – Year 1 (July 2024-December 2025)</a:t>
            </a:r>
            <a:endParaRPr lang="en-US" sz="3800" dirty="0">
              <a:solidFill>
                <a:schemeClr val="tx1"/>
              </a:solidFill>
              <a:latin typeface="Montserrat Classic" panose="020B0604020202020204" charset="0"/>
            </a:endParaRPr>
          </a:p>
          <a:p>
            <a:pPr marL="685800" indent="-685800">
              <a:buFont typeface="Arial" panose="020B0604020202020204" pitchFamily="34" charset="0"/>
              <a:buChar char="•"/>
            </a:pPr>
            <a:r>
              <a:rPr lang="en-US" sz="3200" dirty="0">
                <a:solidFill>
                  <a:schemeClr val="tx1"/>
                </a:solidFill>
                <a:latin typeface="Montserrat Classic" panose="020B0604020202020204" charset="0"/>
              </a:rPr>
              <a:t>Social Determinants of Health Screening Compliance</a:t>
            </a:r>
          </a:p>
          <a:p>
            <a:pPr marL="685800" indent="-685800">
              <a:buFont typeface="Arial" panose="020B0604020202020204" pitchFamily="34" charset="0"/>
              <a:buChar char="•"/>
            </a:pPr>
            <a:r>
              <a:rPr lang="en-US" sz="3200" dirty="0">
                <a:solidFill>
                  <a:schemeClr val="tx1"/>
                </a:solidFill>
                <a:latin typeface="Montserrat Classic" panose="020B0604020202020204" charset="0"/>
              </a:rPr>
              <a:t>Maternal Postpartum Depression Screening Compliance</a:t>
            </a:r>
          </a:p>
          <a:p>
            <a:pPr marL="685800" indent="-685800">
              <a:buFont typeface="Arial" panose="020B0604020202020204" pitchFamily="34" charset="0"/>
              <a:buChar char="•"/>
            </a:pPr>
            <a:r>
              <a:rPr lang="en-US" sz="3200" dirty="0">
                <a:solidFill>
                  <a:schemeClr val="tx1"/>
                </a:solidFill>
                <a:latin typeface="Montserrat Classic" panose="020B0604020202020204" charset="0"/>
              </a:rPr>
              <a:t>CAUTI Infection Rate</a:t>
            </a:r>
          </a:p>
          <a:p>
            <a:endParaRPr lang="en-US" sz="4000" b="1" dirty="0">
              <a:solidFill>
                <a:schemeClr val="tx1"/>
              </a:solidFill>
              <a:latin typeface="Montserrat Classic" panose="020B0604020202020204" charset="0"/>
            </a:endParaRPr>
          </a:p>
          <a:p>
            <a:r>
              <a:rPr lang="en-US" sz="3800" b="1" dirty="0">
                <a:solidFill>
                  <a:schemeClr val="tx1"/>
                </a:solidFill>
                <a:latin typeface="Montserrat Classic" panose="020B0604020202020204" charset="0"/>
              </a:rPr>
              <a:t>Supplemental Measures Related to Governor’s Focused Programming</a:t>
            </a:r>
          </a:p>
          <a:p>
            <a:pPr marL="685800" indent="-685800">
              <a:buFont typeface="Arial" panose="020B0604020202020204" pitchFamily="34" charset="0"/>
              <a:buChar char="•"/>
            </a:pPr>
            <a:r>
              <a:rPr lang="en-US" sz="3200" dirty="0">
                <a:latin typeface="Montserrat Classic" panose="020B0604020202020204" charset="0"/>
              </a:rPr>
              <a:t>ED Use for Behavioral Health Primary Diagnosis </a:t>
            </a:r>
          </a:p>
          <a:p>
            <a:pPr marL="685800" indent="-685800">
              <a:buFont typeface="Arial" panose="020B0604020202020204" pitchFamily="34" charset="0"/>
              <a:buChar char="•"/>
            </a:pPr>
            <a:r>
              <a:rPr lang="en-US" sz="3200" dirty="0">
                <a:latin typeface="Montserrat Classic" panose="020B0604020202020204" charset="0"/>
              </a:rPr>
              <a:t>Expansion of Age-Friendly Health Systems</a:t>
            </a:r>
          </a:p>
          <a:p>
            <a:endParaRPr lang="en-US" sz="3200" dirty="0">
              <a:latin typeface="Montserrat Classic" panose="020B0604020202020204" charset="0"/>
            </a:endParaRPr>
          </a:p>
        </p:txBody>
      </p:sp>
    </p:spTree>
    <p:extLst>
      <p:ext uri="{BB962C8B-B14F-4D97-AF65-F5344CB8AC3E}">
        <p14:creationId xmlns:p14="http://schemas.microsoft.com/office/powerpoint/2010/main" val="241098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15">
            <a:extLst>
              <a:ext uri="{FF2B5EF4-FFF2-40B4-BE49-F238E27FC236}">
                <a16:creationId xmlns:a16="http://schemas.microsoft.com/office/drawing/2014/main" id="{74E58350-51AE-FD34-E145-446F0E939545}"/>
              </a:ext>
            </a:extLst>
          </p:cNvPr>
          <p:cNvSpPr txBox="1"/>
          <p:nvPr/>
        </p:nvSpPr>
        <p:spPr>
          <a:xfrm>
            <a:off x="4513943" y="1110953"/>
            <a:ext cx="12453256" cy="508152"/>
          </a:xfrm>
          <a:prstGeom prst="rect">
            <a:avLst/>
          </a:prstGeom>
        </p:spPr>
        <p:txBody>
          <a:bodyPr wrap="square" lIns="0" tIns="0" rIns="0" bIns="0" rtlCol="0" anchor="t">
            <a:spAutoFit/>
          </a:bodyPr>
          <a:lstStyle/>
          <a:p>
            <a:pPr>
              <a:lnSpc>
                <a:spcPts val="3947"/>
              </a:lnSpc>
            </a:pPr>
            <a:r>
              <a:rPr lang="en-US" sz="4200" b="1" dirty="0">
                <a:solidFill>
                  <a:srgbClr val="1E3262"/>
                </a:solidFill>
                <a:latin typeface="Montserrat Extra-Bold" panose="020B0604020202020204" charset="0"/>
              </a:rPr>
              <a:t>Approved Initial Measures</a:t>
            </a:r>
            <a:endParaRPr lang="en-US" sz="3400" b="1" dirty="0">
              <a:solidFill>
                <a:srgbClr val="1E3262"/>
              </a:solidFill>
              <a:latin typeface="Montserrat Extra-Bold" panose="020B0604020202020204" charset="0"/>
            </a:endParaRPr>
          </a:p>
        </p:txBody>
      </p:sp>
      <p:graphicFrame>
        <p:nvGraphicFramePr>
          <p:cNvPr id="2" name="Table 1">
            <a:extLst>
              <a:ext uri="{FF2B5EF4-FFF2-40B4-BE49-F238E27FC236}">
                <a16:creationId xmlns:a16="http://schemas.microsoft.com/office/drawing/2014/main" id="{B423E19A-AD7B-AC40-A27E-AA48750DC842}"/>
              </a:ext>
            </a:extLst>
          </p:cNvPr>
          <p:cNvGraphicFramePr>
            <a:graphicFrameLocks noGrp="1"/>
          </p:cNvGraphicFramePr>
          <p:nvPr>
            <p:extLst>
              <p:ext uri="{D42A27DB-BD31-4B8C-83A1-F6EECF244321}">
                <p14:modId xmlns:p14="http://schemas.microsoft.com/office/powerpoint/2010/main" val="1006899724"/>
              </p:ext>
            </p:extLst>
          </p:nvPr>
        </p:nvGraphicFramePr>
        <p:xfrm>
          <a:off x="700946" y="1847617"/>
          <a:ext cx="16886108" cy="5395272"/>
        </p:xfrm>
        <a:graphic>
          <a:graphicData uri="http://schemas.openxmlformats.org/drawingml/2006/table">
            <a:tbl>
              <a:tblPr firstRow="1" firstCol="1" bandRow="1">
                <a:tableStyleId>{5C22544A-7EE6-4342-B048-85BDC9FD1C3A}</a:tableStyleId>
              </a:tblPr>
              <a:tblGrid>
                <a:gridCol w="2844655">
                  <a:extLst>
                    <a:ext uri="{9D8B030D-6E8A-4147-A177-3AD203B41FA5}">
                      <a16:colId xmlns:a16="http://schemas.microsoft.com/office/drawing/2014/main" val="2004853437"/>
                    </a:ext>
                  </a:extLst>
                </a:gridCol>
                <a:gridCol w="5903199">
                  <a:extLst>
                    <a:ext uri="{9D8B030D-6E8A-4147-A177-3AD203B41FA5}">
                      <a16:colId xmlns:a16="http://schemas.microsoft.com/office/drawing/2014/main" val="2749041542"/>
                    </a:ext>
                  </a:extLst>
                </a:gridCol>
                <a:gridCol w="3280229">
                  <a:extLst>
                    <a:ext uri="{9D8B030D-6E8A-4147-A177-3AD203B41FA5}">
                      <a16:colId xmlns:a16="http://schemas.microsoft.com/office/drawing/2014/main" val="1698617559"/>
                    </a:ext>
                  </a:extLst>
                </a:gridCol>
                <a:gridCol w="4858025">
                  <a:extLst>
                    <a:ext uri="{9D8B030D-6E8A-4147-A177-3AD203B41FA5}">
                      <a16:colId xmlns:a16="http://schemas.microsoft.com/office/drawing/2014/main" val="3302192907"/>
                    </a:ext>
                  </a:extLst>
                </a:gridCol>
              </a:tblGrid>
              <a:tr h="200960">
                <a:tc>
                  <a:txBody>
                    <a:bodyPr/>
                    <a:lstStyle/>
                    <a:p>
                      <a:pPr marL="0" marR="0">
                        <a:lnSpc>
                          <a:spcPct val="107000"/>
                        </a:lnSpc>
                        <a:spcBef>
                          <a:spcPts val="0"/>
                        </a:spcBef>
                        <a:spcAft>
                          <a:spcPts val="0"/>
                        </a:spcAft>
                      </a:pPr>
                      <a:r>
                        <a:rPr lang="en-US" sz="2000" kern="100" dirty="0">
                          <a:effectLst/>
                          <a:latin typeface="Montserrat Classic" panose="020B0604020202020204" charset="0"/>
                        </a:rPr>
                        <a:t>Measure</a:t>
                      </a: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nSpc>
                          <a:spcPct val="107000"/>
                        </a:lnSpc>
                        <a:spcBef>
                          <a:spcPts val="0"/>
                        </a:spcBef>
                        <a:spcAft>
                          <a:spcPts val="0"/>
                        </a:spcAft>
                      </a:pPr>
                      <a:r>
                        <a:rPr lang="en-US" sz="2000" kern="100" dirty="0">
                          <a:effectLst/>
                          <a:latin typeface="Montserrat Classic" panose="020B0604020202020204" charset="0"/>
                        </a:rPr>
                        <a:t>Numerator</a:t>
                      </a: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nSpc>
                          <a:spcPct val="107000"/>
                        </a:lnSpc>
                        <a:spcBef>
                          <a:spcPts val="0"/>
                        </a:spcBef>
                        <a:spcAft>
                          <a:spcPts val="0"/>
                        </a:spcAft>
                      </a:pPr>
                      <a:r>
                        <a:rPr lang="en-US" sz="2000" kern="100">
                          <a:effectLst/>
                          <a:latin typeface="Montserrat Classic" panose="020B0604020202020204" charset="0"/>
                        </a:rPr>
                        <a:t>Denominator</a:t>
                      </a:r>
                      <a:endParaRPr lang="en-US" sz="2000" kern="10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Data Source</a:t>
                      </a: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extLst>
                  <a:ext uri="{0D108BD9-81ED-4DB2-BD59-A6C34878D82A}">
                    <a16:rowId xmlns:a16="http://schemas.microsoft.com/office/drawing/2014/main" val="3114846973"/>
                  </a:ext>
                </a:extLst>
              </a:tr>
              <a:tr h="2369182">
                <a:tc>
                  <a:txBody>
                    <a:bodyPr/>
                    <a:lstStyle/>
                    <a:p>
                      <a:pPr marL="0" marR="0">
                        <a:lnSpc>
                          <a:spcPct val="107000"/>
                        </a:lnSpc>
                        <a:spcBef>
                          <a:spcPts val="0"/>
                        </a:spcBef>
                        <a:spcAft>
                          <a:spcPts val="0"/>
                        </a:spcAft>
                      </a:pPr>
                      <a:r>
                        <a:rPr lang="en-US" sz="2000" kern="100" dirty="0">
                          <a:effectLst/>
                          <a:latin typeface="Montserrat Classic" panose="020B0604020202020204" charset="0"/>
                        </a:rPr>
                        <a:t>Complete a screening for Social Determinants of Health (SDOH).</a:t>
                      </a: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nSpc>
                          <a:spcPct val="107000"/>
                        </a:lnSpc>
                        <a:spcBef>
                          <a:spcPts val="0"/>
                        </a:spcBef>
                        <a:spcAft>
                          <a:spcPts val="0"/>
                        </a:spcAft>
                      </a:pPr>
                      <a:r>
                        <a:rPr lang="en-US" sz="2000" kern="100" dirty="0">
                          <a:effectLst/>
                          <a:latin typeface="Montserrat Classic" panose="020B0604020202020204" charset="0"/>
                        </a:rPr>
                        <a:t>Number of adult patients (&gt;=18 y/o) admitted inpatient to the hospital that receive a SDOH screening that includes each of the five health related social needs (food insecurity, housing instability, transportation needs, utility difficulties, interpersonal safety) during each hospital stay. </a:t>
                      </a:r>
                    </a:p>
                    <a:p>
                      <a:pPr marL="342900" marR="0" lvl="0" indent="-342900">
                        <a:lnSpc>
                          <a:spcPct val="107000"/>
                        </a:lnSpc>
                        <a:spcBef>
                          <a:spcPts val="0"/>
                        </a:spcBef>
                        <a:spcAft>
                          <a:spcPts val="0"/>
                        </a:spcAft>
                        <a:buFont typeface="Wingdings" panose="05000000000000000000" pitchFamily="2" charset="2"/>
                        <a:buChar char=""/>
                      </a:pPr>
                      <a:r>
                        <a:rPr lang="en-US" sz="2000" kern="100" dirty="0">
                          <a:effectLst/>
                          <a:latin typeface="Montserrat Classic" panose="020B0604020202020204" charset="0"/>
                        </a:rPr>
                        <a:t>Only fully complete screenings will be considered applicable. </a:t>
                      </a: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nSpc>
                          <a:spcPct val="107000"/>
                        </a:lnSpc>
                        <a:spcBef>
                          <a:spcPts val="0"/>
                        </a:spcBef>
                        <a:spcAft>
                          <a:spcPts val="0"/>
                        </a:spcAft>
                      </a:pPr>
                      <a:r>
                        <a:rPr lang="en-US" sz="2000" kern="100" dirty="0">
                          <a:effectLst/>
                          <a:latin typeface="Montserrat Classic" panose="020B0604020202020204" charset="0"/>
                        </a:rPr>
                        <a:t>Total number of inpatient admissions.</a:t>
                      </a: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Self-Reported – EHR Report</a:t>
                      </a: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572676776"/>
                  </a:ext>
                </a:extLst>
              </a:tr>
              <a:tr h="1252278">
                <a:tc>
                  <a:txBody>
                    <a:bodyPr/>
                    <a:lstStyle/>
                    <a:p>
                      <a:pPr marL="0" marR="0">
                        <a:lnSpc>
                          <a:spcPct val="107000"/>
                        </a:lnSpc>
                        <a:spcBef>
                          <a:spcPts val="0"/>
                        </a:spcBef>
                        <a:spcAft>
                          <a:spcPts val="0"/>
                        </a:spcAft>
                      </a:pPr>
                      <a:r>
                        <a:rPr lang="en-US" sz="2000" kern="100">
                          <a:effectLst/>
                          <a:latin typeface="Montserrat Classic" panose="020B0604020202020204" charset="0"/>
                        </a:rPr>
                        <a:t>Maternal Post-partum depression screening.</a:t>
                      </a:r>
                      <a:endParaRPr lang="en-US" sz="2000" kern="10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nSpc>
                          <a:spcPct val="107000"/>
                        </a:lnSpc>
                        <a:spcBef>
                          <a:spcPts val="0"/>
                        </a:spcBef>
                        <a:spcAft>
                          <a:spcPts val="0"/>
                        </a:spcAft>
                      </a:pPr>
                      <a:r>
                        <a:rPr lang="en-US" sz="2000" kern="100">
                          <a:effectLst/>
                          <a:latin typeface="Montserrat Classic" panose="020B0604020202020204" charset="0"/>
                        </a:rPr>
                        <a:t>Number of delivering mothers that receive a depression screen after delivery before discharge.</a:t>
                      </a:r>
                      <a:endParaRPr lang="en-US" sz="2000" kern="10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nSpc>
                          <a:spcPct val="107000"/>
                        </a:lnSpc>
                        <a:spcBef>
                          <a:spcPts val="0"/>
                        </a:spcBef>
                        <a:spcAft>
                          <a:spcPts val="0"/>
                        </a:spcAft>
                      </a:pPr>
                      <a:r>
                        <a:rPr lang="en-US" sz="2000" kern="100" dirty="0">
                          <a:effectLst/>
                          <a:latin typeface="Montserrat Classic" panose="020B0604020202020204" charset="0"/>
                        </a:rPr>
                        <a:t>Total number of delivering moms.  </a:t>
                      </a: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Self-Reported – EHR Report</a:t>
                      </a: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414288908"/>
                  </a:ext>
                </a:extLst>
              </a:tr>
              <a:tr h="831751">
                <a:tc>
                  <a:txBody>
                    <a:bodyPr/>
                    <a:lstStyle/>
                    <a:p>
                      <a:pPr marL="0" marR="0">
                        <a:lnSpc>
                          <a:spcPct val="107000"/>
                        </a:lnSpc>
                        <a:spcBef>
                          <a:spcPts val="0"/>
                        </a:spcBef>
                        <a:spcAft>
                          <a:spcPts val="0"/>
                        </a:spcAft>
                      </a:pPr>
                      <a:r>
                        <a:rPr lang="en-US" sz="2000" kern="100">
                          <a:effectLst/>
                          <a:latin typeface="Montserrat Classic" panose="020B0604020202020204" charset="0"/>
                        </a:rPr>
                        <a:t>CAUTI</a:t>
                      </a:r>
                      <a:endParaRPr lang="en-US" sz="2000" kern="10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nSpc>
                          <a:spcPct val="107000"/>
                        </a:lnSpc>
                        <a:spcBef>
                          <a:spcPts val="0"/>
                        </a:spcBef>
                        <a:spcAft>
                          <a:spcPts val="0"/>
                        </a:spcAft>
                      </a:pPr>
                      <a:r>
                        <a:rPr lang="en-US" sz="2000" kern="100">
                          <a:effectLst/>
                          <a:latin typeface="Montserrat Classic" panose="020B0604020202020204" charset="0"/>
                        </a:rPr>
                        <a:t>Number of CAUTI infections</a:t>
                      </a:r>
                      <a:endParaRPr lang="en-US" sz="2000" kern="10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nSpc>
                          <a:spcPct val="107000"/>
                        </a:lnSpc>
                        <a:spcBef>
                          <a:spcPts val="0"/>
                        </a:spcBef>
                        <a:spcAft>
                          <a:spcPts val="0"/>
                        </a:spcAft>
                      </a:pPr>
                      <a:r>
                        <a:rPr lang="en-US" sz="2000" kern="100" dirty="0">
                          <a:effectLst/>
                          <a:latin typeface="Montserrat Classic" panose="020B0604020202020204" charset="0"/>
                        </a:rPr>
                        <a:t>Number of catheter days</a:t>
                      </a: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NHSN </a:t>
                      </a:r>
                    </a:p>
                    <a:p>
                      <a:pPr marL="0" marR="0" lvl="0" indent="0">
                        <a:lnSpc>
                          <a:spcPct val="107000"/>
                        </a:lnSpc>
                        <a:spcBef>
                          <a:spcPts val="0"/>
                        </a:spcBef>
                        <a:spcAft>
                          <a:spcPts val="0"/>
                        </a:spcAft>
                        <a:buFont typeface="Wingdings" panose="05000000000000000000" pitchFamily="2" charset="2"/>
                        <a:buNone/>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or</a:t>
                      </a:r>
                    </a:p>
                    <a:p>
                      <a:pPr marL="285750" marR="0" lvl="0" indent="-285750">
                        <a:lnSpc>
                          <a:spcPct val="107000"/>
                        </a:lnSpc>
                        <a:spcBef>
                          <a:spcPts val="0"/>
                        </a:spcBef>
                        <a:spcAft>
                          <a:spcPts val="0"/>
                        </a:spcAft>
                        <a:buFont typeface="Wingdings" panose="05000000000000000000" pitchFamily="2" charset="2"/>
                        <a:buChar char="§"/>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Self-Reported</a:t>
                      </a:r>
                    </a:p>
                  </a:txBody>
                  <a:tcPr marL="52715" marR="527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2639737764"/>
                  </a:ext>
                </a:extLst>
              </a:tr>
            </a:tbl>
          </a:graphicData>
        </a:graphic>
      </p:graphicFrame>
      <p:sp>
        <p:nvSpPr>
          <p:cNvPr id="8" name="TextBox 7">
            <a:extLst>
              <a:ext uri="{FF2B5EF4-FFF2-40B4-BE49-F238E27FC236}">
                <a16:creationId xmlns:a16="http://schemas.microsoft.com/office/drawing/2014/main" id="{567F8A53-640E-99C6-D5FE-5FD1CE8439D0}"/>
              </a:ext>
            </a:extLst>
          </p:cNvPr>
          <p:cNvSpPr txBox="1"/>
          <p:nvPr/>
        </p:nvSpPr>
        <p:spPr>
          <a:xfrm>
            <a:off x="700946" y="7542883"/>
            <a:ext cx="9144000" cy="584775"/>
          </a:xfrm>
          <a:prstGeom prst="rect">
            <a:avLst/>
          </a:prstGeom>
          <a:noFill/>
        </p:spPr>
        <p:txBody>
          <a:bodyPr wrap="square">
            <a:spAutoFit/>
          </a:bodyPr>
          <a:lstStyle/>
          <a:p>
            <a:r>
              <a:rPr lang="en-US" sz="3200" b="1" u="sng" dirty="0">
                <a:solidFill>
                  <a:srgbClr val="467886"/>
                </a:solidFill>
                <a:effectLst/>
                <a:latin typeface="Montserrat Classic" panose="020B0604020202020204" charset="0"/>
                <a:ea typeface="Aptos" panose="020B0004020202020204" pitchFamily="34" charset="0"/>
                <a:cs typeface="Aptos" panose="020B0004020202020204" pitchFamily="34" charset="0"/>
                <a:hlinkClick r:id="rId4"/>
              </a:rPr>
              <a:t>https://www.nhaqualitydata.org</a:t>
            </a:r>
            <a:endParaRPr lang="en-US" sz="3200" dirty="0">
              <a:latin typeface="Montserrat Classic" panose="020B0604020202020204" charset="0"/>
            </a:endParaRPr>
          </a:p>
        </p:txBody>
      </p:sp>
    </p:spTree>
    <p:extLst>
      <p:ext uri="{BB962C8B-B14F-4D97-AF65-F5344CB8AC3E}">
        <p14:creationId xmlns:p14="http://schemas.microsoft.com/office/powerpoint/2010/main" val="14596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15">
            <a:extLst>
              <a:ext uri="{FF2B5EF4-FFF2-40B4-BE49-F238E27FC236}">
                <a16:creationId xmlns:a16="http://schemas.microsoft.com/office/drawing/2014/main" id="{74E58350-51AE-FD34-E145-446F0E939545}"/>
              </a:ext>
            </a:extLst>
          </p:cNvPr>
          <p:cNvSpPr txBox="1"/>
          <p:nvPr/>
        </p:nvSpPr>
        <p:spPr>
          <a:xfrm>
            <a:off x="1028700" y="1813342"/>
            <a:ext cx="12453256"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panose="020B0604020202020204" charset="0"/>
              </a:rPr>
              <a:t>Potential Goals and Benchmarking</a:t>
            </a:r>
            <a:endParaRPr lang="en-US" sz="3400" dirty="0">
              <a:solidFill>
                <a:srgbClr val="1E3262"/>
              </a:solidFill>
              <a:latin typeface="Montserrat Extra-Bold" panose="020B0604020202020204" charset="0"/>
            </a:endParaRPr>
          </a:p>
        </p:txBody>
      </p:sp>
      <p:graphicFrame>
        <p:nvGraphicFramePr>
          <p:cNvPr id="2" name="Table 1">
            <a:extLst>
              <a:ext uri="{FF2B5EF4-FFF2-40B4-BE49-F238E27FC236}">
                <a16:creationId xmlns:a16="http://schemas.microsoft.com/office/drawing/2014/main" id="{B423E19A-AD7B-AC40-A27E-AA48750DC842}"/>
              </a:ext>
            </a:extLst>
          </p:cNvPr>
          <p:cNvGraphicFramePr>
            <a:graphicFrameLocks noGrp="1"/>
          </p:cNvGraphicFramePr>
          <p:nvPr/>
        </p:nvGraphicFramePr>
        <p:xfrm>
          <a:off x="1028700" y="2670182"/>
          <a:ext cx="15793356" cy="5422818"/>
        </p:xfrm>
        <a:graphic>
          <a:graphicData uri="http://schemas.openxmlformats.org/drawingml/2006/table">
            <a:tbl>
              <a:tblPr firstRow="1" firstCol="1" bandRow="1">
                <a:tableStyleId>{5C22544A-7EE6-4342-B048-85BDC9FD1C3A}</a:tableStyleId>
              </a:tblPr>
              <a:tblGrid>
                <a:gridCol w="5996215">
                  <a:extLst>
                    <a:ext uri="{9D8B030D-6E8A-4147-A177-3AD203B41FA5}">
                      <a16:colId xmlns:a16="http://schemas.microsoft.com/office/drawing/2014/main" val="2004853437"/>
                    </a:ext>
                  </a:extLst>
                </a:gridCol>
                <a:gridCol w="4141474">
                  <a:extLst>
                    <a:ext uri="{9D8B030D-6E8A-4147-A177-3AD203B41FA5}">
                      <a16:colId xmlns:a16="http://schemas.microsoft.com/office/drawing/2014/main" val="2749041542"/>
                    </a:ext>
                  </a:extLst>
                </a:gridCol>
                <a:gridCol w="5655667">
                  <a:extLst>
                    <a:ext uri="{9D8B030D-6E8A-4147-A177-3AD203B41FA5}">
                      <a16:colId xmlns:a16="http://schemas.microsoft.com/office/drawing/2014/main" val="834559246"/>
                    </a:ext>
                  </a:extLst>
                </a:gridCol>
              </a:tblGrid>
              <a:tr h="775743">
                <a:tc>
                  <a:txBody>
                    <a:bodyPr/>
                    <a:lstStyle/>
                    <a:p>
                      <a:pPr marL="0" marR="0" algn="ctr">
                        <a:lnSpc>
                          <a:spcPct val="107000"/>
                        </a:lnSpc>
                        <a:spcBef>
                          <a:spcPts val="0"/>
                        </a:spcBef>
                        <a:spcAft>
                          <a:spcPts val="0"/>
                        </a:spcAft>
                      </a:pPr>
                      <a:r>
                        <a:rPr lang="en-US" sz="2000" kern="100" dirty="0">
                          <a:effectLst/>
                          <a:latin typeface="Montserrat Classic" panose="020B0604020202020204" charset="0"/>
                        </a:rPr>
                        <a:t>Measure</a:t>
                      </a: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nchor="ctr">
                    <a:solidFill>
                      <a:srgbClr val="1F497D"/>
                    </a:solidFill>
                  </a:tcPr>
                </a:tc>
                <a:tc>
                  <a:txBody>
                    <a:bodyPr/>
                    <a:lstStyle/>
                    <a:p>
                      <a:pPr marL="0" marR="0" algn="ctr">
                        <a:lnSpc>
                          <a:spcPct val="107000"/>
                        </a:lnSpc>
                        <a:spcBef>
                          <a:spcPts val="0"/>
                        </a:spcBef>
                        <a:spcAft>
                          <a:spcPts val="0"/>
                        </a:spcAft>
                      </a:pPr>
                      <a:r>
                        <a:rPr lang="en-US" sz="2000" kern="100" dirty="0">
                          <a:effectLst/>
                          <a:latin typeface="Montserrat Classic" panose="020B0604020202020204" charset="0"/>
                        </a:rPr>
                        <a:t>Current Benchmark</a:t>
                      </a: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nchor="ctr">
                    <a:solidFill>
                      <a:srgbClr val="1F497D"/>
                    </a:solidFill>
                  </a:tcPr>
                </a:tc>
                <a:tc>
                  <a:txBody>
                    <a:bodyPr/>
                    <a:lstStyle/>
                    <a:p>
                      <a:pPr marL="0" marR="0" algn="ctr">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Potential Goal</a:t>
                      </a:r>
                    </a:p>
                  </a:txBody>
                  <a:tcPr marL="52715" marR="52715" marT="0" marB="0" anchor="ctr">
                    <a:solidFill>
                      <a:srgbClr val="1F497D"/>
                    </a:solidFill>
                  </a:tcPr>
                </a:tc>
                <a:extLst>
                  <a:ext uri="{0D108BD9-81ED-4DB2-BD59-A6C34878D82A}">
                    <a16:rowId xmlns:a16="http://schemas.microsoft.com/office/drawing/2014/main" val="3114846973"/>
                  </a:ext>
                </a:extLst>
              </a:tr>
              <a:tr h="1566146">
                <a:tc>
                  <a:txBody>
                    <a:bodyPr/>
                    <a:lstStyle/>
                    <a:p>
                      <a:pPr marL="0" marR="0">
                        <a:lnSpc>
                          <a:spcPct val="107000"/>
                        </a:lnSpc>
                        <a:spcBef>
                          <a:spcPts val="0"/>
                        </a:spcBef>
                        <a:spcAft>
                          <a:spcPts val="0"/>
                        </a:spcAft>
                      </a:pPr>
                      <a:r>
                        <a:rPr lang="en-US" sz="2000" b="0" kern="100" dirty="0">
                          <a:effectLst/>
                          <a:latin typeface="Montserrat Classic" panose="020B0604020202020204" charset="0"/>
                        </a:rPr>
                        <a:t>Complete a screening for Social Determinants of Health (SDOH)</a:t>
                      </a:r>
                      <a:endParaRPr lang="en-US" sz="2000" b="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nchor="ctr">
                    <a:solidFill>
                      <a:srgbClr val="1F497D"/>
                    </a:solidFill>
                  </a:tcPr>
                </a:tc>
                <a:tc>
                  <a:txBody>
                    <a:bodyPr/>
                    <a:lstStyle/>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NA</a:t>
                      </a:r>
                    </a:p>
                  </a:txBody>
                  <a:tcPr marL="52715" marR="52715" marT="0" marB="0" anchor="ctr"/>
                </a:tc>
                <a:tc>
                  <a:txBody>
                    <a:bodyPr/>
                    <a:lstStyle/>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35% by the end of 2025.</a:t>
                      </a:r>
                    </a:p>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55% by the end of 2026.</a:t>
                      </a:r>
                    </a:p>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80% by the end of 2027.</a:t>
                      </a:r>
                    </a:p>
                  </a:txBody>
                  <a:tcPr marL="52715" marR="52715" marT="0" marB="0" anchor="ctr"/>
                </a:tc>
                <a:extLst>
                  <a:ext uri="{0D108BD9-81ED-4DB2-BD59-A6C34878D82A}">
                    <a16:rowId xmlns:a16="http://schemas.microsoft.com/office/drawing/2014/main" val="1572676776"/>
                  </a:ext>
                </a:extLst>
              </a:tr>
              <a:tr h="1466236">
                <a:tc>
                  <a:txBody>
                    <a:bodyPr/>
                    <a:lstStyle/>
                    <a:p>
                      <a:pPr marL="0" marR="0">
                        <a:lnSpc>
                          <a:spcPct val="107000"/>
                        </a:lnSpc>
                        <a:spcBef>
                          <a:spcPts val="0"/>
                        </a:spcBef>
                        <a:spcAft>
                          <a:spcPts val="0"/>
                        </a:spcAft>
                      </a:pPr>
                      <a:r>
                        <a:rPr lang="en-US" sz="2000" b="0" kern="100" dirty="0">
                          <a:effectLst/>
                          <a:latin typeface="Montserrat Classic" panose="020B0604020202020204" charset="0"/>
                        </a:rPr>
                        <a:t>Maternal post-partum depression screening</a:t>
                      </a:r>
                      <a:endParaRPr lang="en-US" sz="2000" b="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nchor="ctr">
                    <a:solidFill>
                      <a:srgbClr val="1F497D"/>
                    </a:solidFill>
                  </a:tcPr>
                </a:tc>
                <a:tc>
                  <a:txBody>
                    <a:bodyPr/>
                    <a:lstStyle/>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66% November 2023 per NPQIC data</a:t>
                      </a:r>
                    </a:p>
                  </a:txBody>
                  <a:tcPr marL="52715" marR="52715" marT="0" marB="0" anchor="ctr"/>
                </a:tc>
                <a:tc>
                  <a:txBody>
                    <a:bodyPr/>
                    <a:lstStyle/>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71% by the end of 2025.</a:t>
                      </a:r>
                    </a:p>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75% by the end of 2026.</a:t>
                      </a:r>
                    </a:p>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80% by the end of 2027.</a:t>
                      </a:r>
                    </a:p>
                    <a:p>
                      <a:pPr marL="0" marR="0">
                        <a:lnSpc>
                          <a:spcPct val="107000"/>
                        </a:lnSpc>
                        <a:spcBef>
                          <a:spcPts val="0"/>
                        </a:spcBef>
                        <a:spcAft>
                          <a:spcPts val="0"/>
                        </a:spcAft>
                      </a:pPr>
                      <a:endParaRPr lang="en-US" sz="2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nchor="ctr"/>
                </a:tc>
                <a:extLst>
                  <a:ext uri="{0D108BD9-81ED-4DB2-BD59-A6C34878D82A}">
                    <a16:rowId xmlns:a16="http://schemas.microsoft.com/office/drawing/2014/main" val="1414288908"/>
                  </a:ext>
                </a:extLst>
              </a:tr>
              <a:tr h="1614693">
                <a:tc>
                  <a:txBody>
                    <a:bodyPr/>
                    <a:lstStyle/>
                    <a:p>
                      <a:pPr marL="0" marR="0">
                        <a:lnSpc>
                          <a:spcPct val="107000"/>
                        </a:lnSpc>
                        <a:spcBef>
                          <a:spcPts val="0"/>
                        </a:spcBef>
                        <a:spcAft>
                          <a:spcPts val="0"/>
                        </a:spcAft>
                      </a:pPr>
                      <a:r>
                        <a:rPr lang="en-US" sz="2000" b="0" kern="100" dirty="0">
                          <a:effectLst/>
                          <a:latin typeface="Montserrat Classic" panose="020B0604020202020204" charset="0"/>
                        </a:rPr>
                        <a:t>CAUTI</a:t>
                      </a:r>
                      <a:endParaRPr lang="en-US" sz="2000" b="0" kern="100" dirty="0">
                        <a:effectLst/>
                        <a:latin typeface="Montserrat Classic" panose="020B0604020202020204" charset="0"/>
                        <a:ea typeface="Calibri" panose="020F0502020204030204" pitchFamily="34" charset="0"/>
                        <a:cs typeface="Times New Roman" panose="02020603050405020304" pitchFamily="18" charset="0"/>
                      </a:endParaRPr>
                    </a:p>
                  </a:txBody>
                  <a:tcPr marL="52715" marR="52715" marT="0" marB="0" anchor="ctr">
                    <a:solidFill>
                      <a:srgbClr val="1F497D"/>
                    </a:solidFill>
                  </a:tcPr>
                </a:tc>
                <a:tc>
                  <a:txBody>
                    <a:bodyPr/>
                    <a:lstStyle/>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0.743 SIR for All Locations</a:t>
                      </a:r>
                    </a:p>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1.152 SIR for Acute Hospitals (non-ICU)</a:t>
                      </a:r>
                    </a:p>
                  </a:txBody>
                  <a:tcPr marL="52715" marR="52715" marT="0" marB="0" anchor="ctr"/>
                </a:tc>
                <a:tc>
                  <a:txBody>
                    <a:bodyPr/>
                    <a:lstStyle/>
                    <a:p>
                      <a:pPr marL="0" marR="0">
                        <a:lnSpc>
                          <a:spcPct val="107000"/>
                        </a:lnSpc>
                        <a:spcBef>
                          <a:spcPts val="0"/>
                        </a:spcBef>
                        <a:spcAft>
                          <a:spcPts val="0"/>
                        </a:spcAft>
                      </a:pPr>
                      <a:r>
                        <a:rPr lang="en-US" sz="2000" kern="100" dirty="0">
                          <a:effectLst/>
                          <a:latin typeface="Montserrat Classic" panose="020B0604020202020204" charset="0"/>
                          <a:ea typeface="Calibri" panose="020F0502020204030204" pitchFamily="34" charset="0"/>
                          <a:cs typeface="Times New Roman" panose="02020603050405020304" pitchFamily="18" charset="0"/>
                        </a:rPr>
                        <a:t>0.7 by end of 2025</a:t>
                      </a:r>
                    </a:p>
                  </a:txBody>
                  <a:tcPr marL="52715" marR="52715" marT="0" marB="0" anchor="ctr"/>
                </a:tc>
                <a:extLst>
                  <a:ext uri="{0D108BD9-81ED-4DB2-BD59-A6C34878D82A}">
                    <a16:rowId xmlns:a16="http://schemas.microsoft.com/office/drawing/2014/main" val="2639737764"/>
                  </a:ext>
                </a:extLst>
              </a:tr>
            </a:tbl>
          </a:graphicData>
        </a:graphic>
      </p:graphicFrame>
    </p:spTree>
    <p:extLst>
      <p:ext uri="{BB962C8B-B14F-4D97-AF65-F5344CB8AC3E}">
        <p14:creationId xmlns:p14="http://schemas.microsoft.com/office/powerpoint/2010/main" val="182803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5174027" y="942478"/>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Behavioral Health – ED Data</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2" name="Chart 1">
            <a:extLst>
              <a:ext uri="{FF2B5EF4-FFF2-40B4-BE49-F238E27FC236}">
                <a16:creationId xmlns:a16="http://schemas.microsoft.com/office/drawing/2014/main" id="{EE3A37F5-0DF7-756F-F0FD-FA50016B8987}"/>
              </a:ext>
            </a:extLst>
          </p:cNvPr>
          <p:cNvGraphicFramePr>
            <a:graphicFrameLocks/>
          </p:cNvGraphicFramePr>
          <p:nvPr/>
        </p:nvGraphicFramePr>
        <p:xfrm>
          <a:off x="1973943" y="2452914"/>
          <a:ext cx="14935200" cy="6891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692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C51F-9217-E2DC-06C9-BA988250AC9F}"/>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AF4F40A0-4575-C18D-C7DF-9EC6FDA8FA87}"/>
              </a:ext>
            </a:extLst>
          </p:cNvPr>
          <p:cNvGrpSpPr/>
          <p:nvPr/>
        </p:nvGrpSpPr>
        <p:grpSpPr>
          <a:xfrm>
            <a:off x="14500955" y="9012429"/>
            <a:ext cx="2758345" cy="245871"/>
            <a:chOff x="0" y="0"/>
            <a:chExt cx="726478" cy="64756"/>
          </a:xfrm>
        </p:grpSpPr>
        <p:sp>
          <p:nvSpPr>
            <p:cNvPr id="5" name="Freeform 5">
              <a:extLst>
                <a:ext uri="{FF2B5EF4-FFF2-40B4-BE49-F238E27FC236}">
                  <a16:creationId xmlns:a16="http://schemas.microsoft.com/office/drawing/2014/main" id="{81048902-EFAC-31E9-7281-C22B70443F7F}"/>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85E04C1D-2440-5CE8-BE23-F249BF37D39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A24BB27E-9F29-027F-284E-7AE5BC5F9841}"/>
              </a:ext>
            </a:extLst>
          </p:cNvPr>
          <p:cNvSpPr txBox="1"/>
          <p:nvPr/>
        </p:nvSpPr>
        <p:spPr>
          <a:xfrm>
            <a:off x="885371" y="1832105"/>
            <a:ext cx="16531771" cy="1000274"/>
          </a:xfrm>
          <a:prstGeom prst="rect">
            <a:avLst/>
          </a:prstGeom>
        </p:spPr>
        <p:txBody>
          <a:bodyPr wrap="square" lIns="0" tIns="0" rIns="0" bIns="0" rtlCol="0" anchor="t">
            <a:spAutoFit/>
          </a:bodyPr>
          <a:lstStyle/>
          <a:p>
            <a:pPr>
              <a:lnSpc>
                <a:spcPts val="3947"/>
              </a:lnSpc>
            </a:pPr>
            <a:r>
              <a:rPr lang="en-US" sz="3800" dirty="0">
                <a:solidFill>
                  <a:srgbClr val="1E3262"/>
                </a:solidFill>
                <a:latin typeface="Montserrat Extra-Bold" panose="020B0604020202020204" charset="0"/>
              </a:rPr>
              <a:t>Hospital Reporting Cadence - initial year (18-month lookback)– July 1, 2024 through December 2025:</a:t>
            </a:r>
          </a:p>
        </p:txBody>
      </p:sp>
      <p:grpSp>
        <p:nvGrpSpPr>
          <p:cNvPr id="21" name="Group 21">
            <a:extLst>
              <a:ext uri="{FF2B5EF4-FFF2-40B4-BE49-F238E27FC236}">
                <a16:creationId xmlns:a16="http://schemas.microsoft.com/office/drawing/2014/main" id="{5038C4A5-8D21-6284-D8A7-FDB7B9F8CA1D}"/>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324B8403-7F01-7B8B-E156-CB8400DA3316}"/>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FED58514-922E-1B48-CA44-0A9EE315DA7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013A9513-C500-22AA-69A3-A99ED7ADE0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2" name="Table 1">
            <a:extLst>
              <a:ext uri="{FF2B5EF4-FFF2-40B4-BE49-F238E27FC236}">
                <a16:creationId xmlns:a16="http://schemas.microsoft.com/office/drawing/2014/main" id="{5E164ADE-5FE5-5111-6E4C-EBD9949F9408}"/>
              </a:ext>
            </a:extLst>
          </p:cNvPr>
          <p:cNvGraphicFramePr>
            <a:graphicFrameLocks noGrp="1"/>
          </p:cNvGraphicFramePr>
          <p:nvPr/>
        </p:nvGraphicFramePr>
        <p:xfrm>
          <a:off x="303311" y="3138623"/>
          <a:ext cx="17695890" cy="3645347"/>
        </p:xfrm>
        <a:graphic>
          <a:graphicData uri="http://schemas.openxmlformats.org/drawingml/2006/table">
            <a:tbl>
              <a:tblPr firstRow="1" firstCol="1" bandRow="1">
                <a:tableStyleId>{5C22544A-7EE6-4342-B048-85BDC9FD1C3A}</a:tableStyleId>
              </a:tblPr>
              <a:tblGrid>
                <a:gridCol w="2840637">
                  <a:extLst>
                    <a:ext uri="{9D8B030D-6E8A-4147-A177-3AD203B41FA5}">
                      <a16:colId xmlns:a16="http://schemas.microsoft.com/office/drawing/2014/main" val="2139667390"/>
                    </a:ext>
                  </a:extLst>
                </a:gridCol>
                <a:gridCol w="2122179">
                  <a:extLst>
                    <a:ext uri="{9D8B030D-6E8A-4147-A177-3AD203B41FA5}">
                      <a16:colId xmlns:a16="http://schemas.microsoft.com/office/drawing/2014/main" val="3577472873"/>
                    </a:ext>
                  </a:extLst>
                </a:gridCol>
                <a:gridCol w="2122179">
                  <a:extLst>
                    <a:ext uri="{9D8B030D-6E8A-4147-A177-3AD203B41FA5}">
                      <a16:colId xmlns:a16="http://schemas.microsoft.com/office/drawing/2014/main" val="3460191948"/>
                    </a:ext>
                  </a:extLst>
                </a:gridCol>
                <a:gridCol w="2122179">
                  <a:extLst>
                    <a:ext uri="{9D8B030D-6E8A-4147-A177-3AD203B41FA5}">
                      <a16:colId xmlns:a16="http://schemas.microsoft.com/office/drawing/2014/main" val="3628963088"/>
                    </a:ext>
                  </a:extLst>
                </a:gridCol>
                <a:gridCol w="2122179">
                  <a:extLst>
                    <a:ext uri="{9D8B030D-6E8A-4147-A177-3AD203B41FA5}">
                      <a16:colId xmlns:a16="http://schemas.microsoft.com/office/drawing/2014/main" val="1143272988"/>
                    </a:ext>
                  </a:extLst>
                </a:gridCol>
                <a:gridCol w="2122179">
                  <a:extLst>
                    <a:ext uri="{9D8B030D-6E8A-4147-A177-3AD203B41FA5}">
                      <a16:colId xmlns:a16="http://schemas.microsoft.com/office/drawing/2014/main" val="275697629"/>
                    </a:ext>
                  </a:extLst>
                </a:gridCol>
                <a:gridCol w="2122179">
                  <a:extLst>
                    <a:ext uri="{9D8B030D-6E8A-4147-A177-3AD203B41FA5}">
                      <a16:colId xmlns:a16="http://schemas.microsoft.com/office/drawing/2014/main" val="1594369707"/>
                    </a:ext>
                  </a:extLst>
                </a:gridCol>
                <a:gridCol w="2122179">
                  <a:extLst>
                    <a:ext uri="{9D8B030D-6E8A-4147-A177-3AD203B41FA5}">
                      <a16:colId xmlns:a16="http://schemas.microsoft.com/office/drawing/2014/main" val="1101772278"/>
                    </a:ext>
                  </a:extLst>
                </a:gridCol>
              </a:tblGrid>
              <a:tr h="2366293">
                <a:tc>
                  <a:txBody>
                    <a:bodyPr/>
                    <a:lstStyle/>
                    <a:p>
                      <a:pPr marL="0" marR="0">
                        <a:lnSpc>
                          <a:spcPct val="107000"/>
                        </a:lnSpc>
                        <a:spcBef>
                          <a:spcPts val="0"/>
                        </a:spcBef>
                        <a:spcAft>
                          <a:spcPts val="0"/>
                        </a:spcAft>
                      </a:pPr>
                      <a:r>
                        <a:rPr lang="en-US" sz="2400" kern="100" dirty="0">
                          <a:effectLst/>
                          <a:latin typeface="Montserrat Classic" panose="020B0604020202020204" charset="0"/>
                        </a:rPr>
                        <a:t>Reporting Period</a:t>
                      </a:r>
                      <a:endParaRPr lang="en-US" sz="24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solidFill>
                      <a:srgbClr val="1F497D"/>
                    </a:solidFill>
                  </a:tcPr>
                </a:tc>
                <a:tc>
                  <a:txBody>
                    <a:bodyPr/>
                    <a:lstStyle/>
                    <a:p>
                      <a:pPr marL="0" marR="0">
                        <a:lnSpc>
                          <a:spcPct val="107000"/>
                        </a:lnSpc>
                        <a:spcBef>
                          <a:spcPts val="0"/>
                        </a:spcBef>
                        <a:spcAft>
                          <a:spcPts val="0"/>
                        </a:spcAft>
                      </a:pPr>
                      <a:r>
                        <a:rPr lang="en-US" sz="2200" kern="100" dirty="0">
                          <a:effectLst/>
                          <a:latin typeface="Montserrat Classic" panose="020B0604020202020204" charset="0"/>
                        </a:rPr>
                        <a:t>July 1, 2024 -- September 30, 2024</a:t>
                      </a:r>
                      <a:endParaRPr lang="en-US" sz="22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solidFill>
                      <a:srgbClr val="1F497D"/>
                    </a:solidFill>
                  </a:tcPr>
                </a:tc>
                <a:tc>
                  <a:txBody>
                    <a:bodyPr/>
                    <a:lstStyle/>
                    <a:p>
                      <a:pPr marL="0" marR="0">
                        <a:lnSpc>
                          <a:spcPct val="107000"/>
                        </a:lnSpc>
                        <a:spcBef>
                          <a:spcPts val="0"/>
                        </a:spcBef>
                        <a:spcAft>
                          <a:spcPts val="0"/>
                        </a:spcAft>
                      </a:pPr>
                      <a:r>
                        <a:rPr lang="en-US" sz="2200" kern="100" dirty="0">
                          <a:effectLst/>
                          <a:latin typeface="Montserrat Classic" panose="020B0604020202020204" charset="0"/>
                        </a:rPr>
                        <a:t>October 1, 2024 – December 31, 2024</a:t>
                      </a:r>
                      <a:endParaRPr lang="en-US" sz="22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solidFill>
                      <a:srgbClr val="1F497D"/>
                    </a:solidFill>
                  </a:tcPr>
                </a:tc>
                <a:tc>
                  <a:txBody>
                    <a:bodyPr/>
                    <a:lstStyle/>
                    <a:p>
                      <a:pPr marL="0" marR="0">
                        <a:lnSpc>
                          <a:spcPct val="107000"/>
                        </a:lnSpc>
                        <a:spcBef>
                          <a:spcPts val="0"/>
                        </a:spcBef>
                        <a:spcAft>
                          <a:spcPts val="0"/>
                        </a:spcAft>
                      </a:pPr>
                      <a:r>
                        <a:rPr lang="en-US" sz="2200" kern="100" dirty="0">
                          <a:effectLst/>
                          <a:latin typeface="Montserrat Classic" panose="020B0604020202020204" charset="0"/>
                        </a:rPr>
                        <a:t>January 1, 2025 – March 31, 2025</a:t>
                      </a:r>
                      <a:endParaRPr lang="en-US" sz="22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solidFill>
                      <a:srgbClr val="1F497D"/>
                    </a:solidFill>
                  </a:tcPr>
                </a:tc>
                <a:tc>
                  <a:txBody>
                    <a:bodyPr/>
                    <a:lstStyle/>
                    <a:p>
                      <a:pPr marL="0" marR="0">
                        <a:lnSpc>
                          <a:spcPct val="107000"/>
                        </a:lnSpc>
                        <a:spcBef>
                          <a:spcPts val="0"/>
                        </a:spcBef>
                        <a:spcAft>
                          <a:spcPts val="0"/>
                        </a:spcAft>
                      </a:pPr>
                      <a:r>
                        <a:rPr lang="en-US" sz="2200" kern="100" dirty="0">
                          <a:effectLst/>
                          <a:latin typeface="Montserrat Classic" panose="020B0604020202020204" charset="0"/>
                        </a:rPr>
                        <a:t>April 1, 2025 – June 30, 2025</a:t>
                      </a:r>
                      <a:endParaRPr lang="en-US" sz="22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solidFill>
                      <a:srgbClr val="1F497D"/>
                    </a:solidFill>
                  </a:tcPr>
                </a:tc>
                <a:tc>
                  <a:txBody>
                    <a:bodyPr/>
                    <a:lstStyle/>
                    <a:p>
                      <a:pPr marL="0" marR="0">
                        <a:lnSpc>
                          <a:spcPct val="107000"/>
                        </a:lnSpc>
                        <a:spcBef>
                          <a:spcPts val="0"/>
                        </a:spcBef>
                        <a:spcAft>
                          <a:spcPts val="0"/>
                        </a:spcAft>
                      </a:pPr>
                      <a:r>
                        <a:rPr lang="en-US" sz="2200" kern="100" dirty="0">
                          <a:effectLst/>
                          <a:latin typeface="Montserrat Classic" panose="020B0604020202020204" charset="0"/>
                        </a:rPr>
                        <a:t>July 1, 2025 – September 31, 2025</a:t>
                      </a:r>
                      <a:endParaRPr lang="en-US" sz="22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solidFill>
                      <a:srgbClr val="1F497D"/>
                    </a:solidFill>
                  </a:tcPr>
                </a:tc>
                <a:tc>
                  <a:txBody>
                    <a:bodyPr/>
                    <a:lstStyle/>
                    <a:p>
                      <a:pPr marL="0" marR="0">
                        <a:lnSpc>
                          <a:spcPct val="107000"/>
                        </a:lnSpc>
                        <a:spcBef>
                          <a:spcPts val="0"/>
                        </a:spcBef>
                        <a:spcAft>
                          <a:spcPts val="0"/>
                        </a:spcAft>
                      </a:pPr>
                      <a:r>
                        <a:rPr lang="en-US" sz="2200" kern="100" dirty="0">
                          <a:effectLst/>
                          <a:latin typeface="Montserrat Classic" panose="020B0604020202020204" charset="0"/>
                        </a:rPr>
                        <a:t>October 1, 2025 – December 31, 2025</a:t>
                      </a:r>
                      <a:endParaRPr lang="en-US" sz="22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solidFill>
                      <a:srgbClr val="1F497D"/>
                    </a:solidFill>
                  </a:tcPr>
                </a:tc>
                <a:tc>
                  <a:txBody>
                    <a:bodyPr/>
                    <a:lstStyle/>
                    <a:p>
                      <a:pPr marL="0" marR="0">
                        <a:lnSpc>
                          <a:spcPct val="107000"/>
                        </a:lnSpc>
                        <a:spcBef>
                          <a:spcPts val="0"/>
                        </a:spcBef>
                        <a:spcAft>
                          <a:spcPts val="0"/>
                        </a:spcAft>
                      </a:pPr>
                      <a:r>
                        <a:rPr lang="en-US" sz="2800" kern="100" dirty="0">
                          <a:effectLst/>
                          <a:latin typeface="Montserrat Classic" panose="020B0604020202020204" charset="0"/>
                        </a:rPr>
                        <a:t>January 1, 2025-December 31, 2025</a:t>
                      </a:r>
                      <a:endParaRPr lang="en-US" sz="28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solidFill>
                      <a:srgbClr val="1F497D"/>
                    </a:solidFill>
                  </a:tcPr>
                </a:tc>
                <a:extLst>
                  <a:ext uri="{0D108BD9-81ED-4DB2-BD59-A6C34878D82A}">
                    <a16:rowId xmlns:a16="http://schemas.microsoft.com/office/drawing/2014/main" val="4075308703"/>
                  </a:ext>
                </a:extLst>
              </a:tr>
              <a:tr h="1279054">
                <a:tc>
                  <a:txBody>
                    <a:bodyPr/>
                    <a:lstStyle/>
                    <a:p>
                      <a:pPr marL="0" marR="0">
                        <a:lnSpc>
                          <a:spcPct val="107000"/>
                        </a:lnSpc>
                        <a:spcBef>
                          <a:spcPts val="0"/>
                        </a:spcBef>
                        <a:spcAft>
                          <a:spcPts val="0"/>
                        </a:spcAft>
                      </a:pPr>
                      <a:r>
                        <a:rPr lang="en-US" sz="2400" kern="100" dirty="0">
                          <a:effectLst/>
                          <a:latin typeface="Montserrat Classic" panose="020B0604020202020204" charset="0"/>
                        </a:rPr>
                        <a:t>Data Submission Date</a:t>
                      </a:r>
                      <a:endParaRPr lang="en-US" sz="24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solidFill>
                      <a:srgbClr val="1F497D"/>
                    </a:solidFill>
                  </a:tcPr>
                </a:tc>
                <a:tc>
                  <a:txBody>
                    <a:bodyPr/>
                    <a:lstStyle/>
                    <a:p>
                      <a:pPr marL="0" marR="0">
                        <a:lnSpc>
                          <a:spcPct val="107000"/>
                        </a:lnSpc>
                        <a:spcBef>
                          <a:spcPts val="0"/>
                        </a:spcBef>
                        <a:spcAft>
                          <a:spcPts val="0"/>
                        </a:spcAft>
                      </a:pPr>
                      <a:r>
                        <a:rPr lang="en-US" sz="2200" kern="100">
                          <a:effectLst/>
                          <a:latin typeface="Montserrat Classic" panose="020B0604020202020204" charset="0"/>
                        </a:rPr>
                        <a:t>November 30, 2024</a:t>
                      </a:r>
                      <a:endParaRPr lang="en-US" sz="2200" kern="10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tc>
                <a:tc>
                  <a:txBody>
                    <a:bodyPr/>
                    <a:lstStyle/>
                    <a:p>
                      <a:pPr marL="0" marR="0">
                        <a:lnSpc>
                          <a:spcPct val="107000"/>
                        </a:lnSpc>
                        <a:spcBef>
                          <a:spcPts val="0"/>
                        </a:spcBef>
                        <a:spcAft>
                          <a:spcPts val="0"/>
                        </a:spcAft>
                      </a:pPr>
                      <a:r>
                        <a:rPr lang="en-US" sz="2200" kern="100">
                          <a:effectLst/>
                          <a:latin typeface="Montserrat Classic" panose="020B0604020202020204" charset="0"/>
                        </a:rPr>
                        <a:t>February 28, 2025</a:t>
                      </a:r>
                      <a:endParaRPr lang="en-US" sz="2200" kern="10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tc>
                <a:tc>
                  <a:txBody>
                    <a:bodyPr/>
                    <a:lstStyle/>
                    <a:p>
                      <a:pPr marL="0" marR="0">
                        <a:lnSpc>
                          <a:spcPct val="107000"/>
                        </a:lnSpc>
                        <a:spcBef>
                          <a:spcPts val="0"/>
                        </a:spcBef>
                        <a:spcAft>
                          <a:spcPts val="0"/>
                        </a:spcAft>
                      </a:pPr>
                      <a:r>
                        <a:rPr lang="en-US" sz="2200" kern="100" dirty="0">
                          <a:effectLst/>
                          <a:latin typeface="Montserrat Classic" panose="020B0604020202020204" charset="0"/>
                        </a:rPr>
                        <a:t>May 31, 2025</a:t>
                      </a:r>
                      <a:endParaRPr lang="en-US" sz="22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tc>
                <a:tc>
                  <a:txBody>
                    <a:bodyPr/>
                    <a:lstStyle/>
                    <a:p>
                      <a:pPr marL="0" marR="0">
                        <a:lnSpc>
                          <a:spcPct val="107000"/>
                        </a:lnSpc>
                        <a:spcBef>
                          <a:spcPts val="0"/>
                        </a:spcBef>
                        <a:spcAft>
                          <a:spcPts val="0"/>
                        </a:spcAft>
                      </a:pPr>
                      <a:r>
                        <a:rPr lang="en-US" sz="2200" kern="100">
                          <a:effectLst/>
                          <a:latin typeface="Montserrat Classic" panose="020B0604020202020204" charset="0"/>
                        </a:rPr>
                        <a:t>August 31, 2025</a:t>
                      </a:r>
                      <a:endParaRPr lang="en-US" sz="2200" kern="10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tc>
                <a:tc>
                  <a:txBody>
                    <a:bodyPr/>
                    <a:lstStyle/>
                    <a:p>
                      <a:pPr marL="0" marR="0">
                        <a:lnSpc>
                          <a:spcPct val="107000"/>
                        </a:lnSpc>
                        <a:spcBef>
                          <a:spcPts val="0"/>
                        </a:spcBef>
                        <a:spcAft>
                          <a:spcPts val="0"/>
                        </a:spcAft>
                      </a:pPr>
                      <a:r>
                        <a:rPr lang="en-US" sz="2200" kern="100" dirty="0">
                          <a:effectLst/>
                          <a:latin typeface="Montserrat Classic" panose="020B0604020202020204" charset="0"/>
                        </a:rPr>
                        <a:t>November 30, 2025</a:t>
                      </a:r>
                      <a:endParaRPr lang="en-US" sz="22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tc>
                <a:tc>
                  <a:txBody>
                    <a:bodyPr/>
                    <a:lstStyle/>
                    <a:p>
                      <a:pPr marL="0" marR="0">
                        <a:lnSpc>
                          <a:spcPct val="107000"/>
                        </a:lnSpc>
                        <a:spcBef>
                          <a:spcPts val="0"/>
                        </a:spcBef>
                        <a:spcAft>
                          <a:spcPts val="0"/>
                        </a:spcAft>
                      </a:pPr>
                      <a:r>
                        <a:rPr lang="en-US" sz="2200" kern="100" dirty="0">
                          <a:effectLst/>
                          <a:latin typeface="Montserrat Classic" panose="020B0604020202020204" charset="0"/>
                        </a:rPr>
                        <a:t>February 28, 2026</a:t>
                      </a:r>
                      <a:endParaRPr lang="en-US" sz="22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tc>
                <a:tc>
                  <a:txBody>
                    <a:bodyPr/>
                    <a:lstStyle/>
                    <a:p>
                      <a:pPr marL="0" marR="0">
                        <a:lnSpc>
                          <a:spcPct val="107000"/>
                        </a:lnSpc>
                        <a:spcBef>
                          <a:spcPts val="0"/>
                        </a:spcBef>
                        <a:spcAft>
                          <a:spcPts val="0"/>
                        </a:spcAft>
                      </a:pPr>
                      <a:r>
                        <a:rPr lang="en-US" sz="3000" kern="100" dirty="0">
                          <a:effectLst/>
                          <a:latin typeface="Montserrat Classic" panose="020B0604020202020204" charset="0"/>
                        </a:rPr>
                        <a:t>February 28, 2026</a:t>
                      </a:r>
                      <a:endParaRPr lang="en-US" sz="3000" kern="100" dirty="0">
                        <a:effectLst/>
                        <a:latin typeface="Montserrat Classic" panose="020B0604020202020204" charset="0"/>
                        <a:ea typeface="Calibri" panose="020F0502020204030204" pitchFamily="34" charset="0"/>
                        <a:cs typeface="Times New Roman" panose="02020603050405020304" pitchFamily="18" charset="0"/>
                      </a:endParaRPr>
                    </a:p>
                  </a:txBody>
                  <a:tcPr marL="61765" marR="61765" marT="0" marB="0" anchor="ctr"/>
                </a:tc>
                <a:extLst>
                  <a:ext uri="{0D108BD9-81ED-4DB2-BD59-A6C34878D82A}">
                    <a16:rowId xmlns:a16="http://schemas.microsoft.com/office/drawing/2014/main" val="2932189730"/>
                  </a:ext>
                </a:extLst>
              </a:tr>
            </a:tbl>
          </a:graphicData>
        </a:graphic>
      </p:graphicFrame>
      <p:sp>
        <p:nvSpPr>
          <p:cNvPr id="3" name="Star: 5 Points 2">
            <a:extLst>
              <a:ext uri="{FF2B5EF4-FFF2-40B4-BE49-F238E27FC236}">
                <a16:creationId xmlns:a16="http://schemas.microsoft.com/office/drawing/2014/main" id="{7FE542D2-8660-EA1C-D345-44538B7CCB1A}"/>
              </a:ext>
            </a:extLst>
          </p:cNvPr>
          <p:cNvSpPr/>
          <p:nvPr/>
        </p:nvSpPr>
        <p:spPr>
          <a:xfrm rot="1948584">
            <a:off x="16635630" y="1723447"/>
            <a:ext cx="1563025" cy="1487603"/>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ED4AE7-CA4E-8962-A09B-63C34A456EE9}"/>
              </a:ext>
            </a:extLst>
          </p:cNvPr>
          <p:cNvSpPr txBox="1"/>
          <p:nvPr/>
        </p:nvSpPr>
        <p:spPr>
          <a:xfrm>
            <a:off x="15880127" y="6840913"/>
            <a:ext cx="1509486" cy="1200329"/>
          </a:xfrm>
          <a:prstGeom prst="rect">
            <a:avLst/>
          </a:prstGeom>
          <a:noFill/>
          <a:ln>
            <a:solidFill>
              <a:schemeClr val="accent3"/>
            </a:solidFill>
          </a:ln>
          <a:effectLst>
            <a:glow rad="228600">
              <a:schemeClr val="accent3">
                <a:satMod val="175000"/>
                <a:alpha val="40000"/>
              </a:schemeClr>
            </a:glow>
          </a:effectLst>
        </p:spPr>
        <p:txBody>
          <a:bodyPr wrap="square" rtlCol="0">
            <a:spAutoFit/>
          </a:bodyPr>
          <a:lstStyle/>
          <a:p>
            <a:pPr algn="ctr"/>
            <a:r>
              <a:rPr lang="en-US" b="1" dirty="0">
                <a:latin typeface="Montserrat Classic" panose="020B0604020202020204" charset="0"/>
              </a:rPr>
              <a:t>Only for SDOH Screening Measure</a:t>
            </a:r>
          </a:p>
        </p:txBody>
      </p:sp>
      <p:sp>
        <p:nvSpPr>
          <p:cNvPr id="9" name="TextBox 15">
            <a:extLst>
              <a:ext uri="{FF2B5EF4-FFF2-40B4-BE49-F238E27FC236}">
                <a16:creationId xmlns:a16="http://schemas.microsoft.com/office/drawing/2014/main" id="{A6EC7899-8114-6B23-786A-0EF1F19A8B3C}"/>
              </a:ext>
            </a:extLst>
          </p:cNvPr>
          <p:cNvSpPr txBox="1"/>
          <p:nvPr/>
        </p:nvSpPr>
        <p:spPr>
          <a:xfrm>
            <a:off x="1571171" y="8255280"/>
            <a:ext cx="15160172" cy="954877"/>
          </a:xfrm>
          <a:prstGeom prst="rect">
            <a:avLst/>
          </a:prstGeom>
        </p:spPr>
        <p:txBody>
          <a:bodyPr wrap="square" lIns="0" tIns="0" rIns="0" bIns="0" rtlCol="0" anchor="t">
            <a:spAutoFit/>
          </a:bodyPr>
          <a:lstStyle/>
          <a:p>
            <a:pPr algn="ctr">
              <a:lnSpc>
                <a:spcPts val="3947"/>
              </a:lnSpc>
            </a:pPr>
            <a:r>
              <a:rPr lang="en-US" sz="2800" dirty="0">
                <a:latin typeface="Montserrat Classic" panose="020B0604020202020204" charset="0"/>
              </a:rPr>
              <a:t>CMS Statewide Report will be submitted by the Nebraska Hospital Association on June 30, 2026.</a:t>
            </a:r>
          </a:p>
        </p:txBody>
      </p:sp>
    </p:spTree>
    <p:extLst>
      <p:ext uri="{BB962C8B-B14F-4D97-AF65-F5344CB8AC3E}">
        <p14:creationId xmlns:p14="http://schemas.microsoft.com/office/powerpoint/2010/main" val="99264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Key Quality Programs:</a:t>
            </a:r>
          </a:p>
        </p:txBody>
      </p:sp>
      <p:sp>
        <p:nvSpPr>
          <p:cNvPr id="17" name="TextBox 17"/>
          <p:cNvSpPr txBox="1"/>
          <p:nvPr/>
        </p:nvSpPr>
        <p:spPr>
          <a:xfrm>
            <a:off x="1043940" y="2963172"/>
            <a:ext cx="16543114" cy="984885"/>
          </a:xfrm>
          <a:prstGeom prst="rect">
            <a:avLst/>
          </a:prstGeom>
        </p:spPr>
        <p:txBody>
          <a:bodyPr wrap="square" lIns="0" tIns="0" rIns="0" bIns="0" rtlCol="0" anchor="t">
            <a:spAutoFit/>
          </a:bodyPr>
          <a:lstStyle/>
          <a:p>
            <a:pPr marL="914400" lvl="1" indent="-457200">
              <a:buFont typeface="Courier New" panose="02070309020205020404" pitchFamily="49" charset="0"/>
              <a:buChar char="o"/>
            </a:pPr>
            <a:endParaRPr lang="en-US" sz="3200" dirty="0">
              <a:solidFill>
                <a:srgbClr val="2D262A"/>
              </a:solidFill>
              <a:latin typeface="Montserrat Classic" panose="020B0604020202020204" charset="0"/>
            </a:endParaRP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
            <a:extLst>
              <a:ext uri="{FF2B5EF4-FFF2-40B4-BE49-F238E27FC236}">
                <a16:creationId xmlns:a16="http://schemas.microsoft.com/office/drawing/2014/main" id="{4551798B-F111-BF7C-97CE-3FF877886608}"/>
              </a:ext>
            </a:extLst>
          </p:cNvPr>
          <p:cNvSpPr txBox="1"/>
          <p:nvPr/>
        </p:nvSpPr>
        <p:spPr>
          <a:xfrm>
            <a:off x="1022169" y="3018206"/>
            <a:ext cx="13411200"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Montserrat Classic" panose="020B0604020202020204" charset="0"/>
              </a:rPr>
              <a:t>MBQIP</a:t>
            </a:r>
          </a:p>
          <a:p>
            <a:pPr marL="285750" indent="-285750">
              <a:buFont typeface="Arial" panose="020B0604020202020204" pitchFamily="34" charset="0"/>
              <a:buChar char="•"/>
            </a:pPr>
            <a:r>
              <a:rPr lang="en-US" sz="3600" dirty="0" err="1">
                <a:latin typeface="Montserrat Classic" panose="020B0604020202020204" charset="0"/>
              </a:rPr>
              <a:t>eCQM</a:t>
            </a:r>
            <a:r>
              <a:rPr lang="en-US" sz="3600" dirty="0">
                <a:latin typeface="Montserrat Classic" panose="020B0604020202020204" charset="0"/>
              </a:rPr>
              <a:t> / Interoperability – AUR/ARR reporting</a:t>
            </a:r>
          </a:p>
          <a:p>
            <a:pPr marL="285750" indent="-285750">
              <a:buFont typeface="Arial" panose="020B0604020202020204" pitchFamily="34" charset="0"/>
              <a:buChar char="•"/>
            </a:pPr>
            <a:r>
              <a:rPr lang="en-US" sz="3600" dirty="0">
                <a:latin typeface="Montserrat Classic" panose="020B0604020202020204" charset="0"/>
              </a:rPr>
              <a:t>Medicaid Directed Payment – LB 1087</a:t>
            </a:r>
          </a:p>
          <a:p>
            <a:pPr marL="285750" indent="-285750">
              <a:buFont typeface="Arial" panose="020B0604020202020204" pitchFamily="34" charset="0"/>
              <a:buChar char="•"/>
            </a:pPr>
            <a:r>
              <a:rPr lang="en-US" sz="3600" dirty="0">
                <a:latin typeface="Montserrat Classic" panose="020B0604020202020204" charset="0"/>
              </a:rPr>
              <a:t>CMS Quality 13</a:t>
            </a:r>
            <a:r>
              <a:rPr lang="en-US" sz="3600" baseline="30000" dirty="0">
                <a:latin typeface="Montserrat Classic" panose="020B0604020202020204" charset="0"/>
              </a:rPr>
              <a:t>th</a:t>
            </a:r>
            <a:r>
              <a:rPr lang="en-US" sz="3600" dirty="0">
                <a:latin typeface="Montserrat Classic" panose="020B0604020202020204" charset="0"/>
              </a:rPr>
              <a:t> SOW</a:t>
            </a:r>
          </a:p>
          <a:p>
            <a:pPr marL="285750" indent="-285750">
              <a:buFont typeface="Arial" panose="020B0604020202020204" pitchFamily="34" charset="0"/>
              <a:buChar char="•"/>
            </a:pPr>
            <a:r>
              <a:rPr lang="en-US" sz="3600" dirty="0">
                <a:latin typeface="Montserrat Classic" panose="020B0604020202020204" charset="0"/>
              </a:rPr>
              <a:t>TOC – 2 year look back</a:t>
            </a:r>
          </a:p>
          <a:p>
            <a:pPr marL="285750" indent="-285750">
              <a:buFont typeface="Arial" panose="020B0604020202020204" pitchFamily="34" charset="0"/>
              <a:buChar char="•"/>
            </a:pPr>
            <a:r>
              <a:rPr lang="en-US" sz="3600" dirty="0">
                <a:latin typeface="Montserrat Classic" panose="020B0604020202020204" charset="0"/>
              </a:rPr>
              <a:t>GIS Mapping</a:t>
            </a:r>
          </a:p>
          <a:p>
            <a:pPr marL="285750" indent="-285750">
              <a:buFont typeface="Arial" panose="020B0604020202020204" pitchFamily="34" charset="0"/>
              <a:buChar char="•"/>
            </a:pPr>
            <a:r>
              <a:rPr lang="en-US" sz="3600" dirty="0">
                <a:latin typeface="Montserrat Classic" panose="020B0604020202020204" charset="0"/>
              </a:rPr>
              <a:t>Health Equity</a:t>
            </a:r>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388493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176886" y="2988570"/>
            <a:ext cx="14224257" cy="1209627"/>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CMS 13</a:t>
            </a:r>
            <a:r>
              <a:rPr lang="en-US" sz="6000" baseline="30000" dirty="0">
                <a:solidFill>
                  <a:srgbClr val="1E3262"/>
                </a:solidFill>
                <a:latin typeface="Montserrat Extra-Bold"/>
              </a:rPr>
              <a:t>th</a:t>
            </a:r>
            <a:r>
              <a:rPr lang="en-US" sz="6000" dirty="0">
                <a:solidFill>
                  <a:srgbClr val="1E3262"/>
                </a:solidFill>
                <a:latin typeface="Montserrat Extra-Bold"/>
              </a:rPr>
              <a:t> SOW</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443438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B4B23E-F77E-95B7-C4DD-27637491A865}"/>
              </a:ext>
            </a:extLst>
          </p:cNvPr>
          <p:cNvPicPr>
            <a:picLocks noChangeAspect="1"/>
          </p:cNvPicPr>
          <p:nvPr/>
        </p:nvPicPr>
        <p:blipFill>
          <a:blip r:embed="rId2"/>
          <a:stretch>
            <a:fillRect/>
          </a:stretch>
        </p:blipFill>
        <p:spPr>
          <a:xfrm>
            <a:off x="5439800" y="206459"/>
            <a:ext cx="7772400" cy="4685193"/>
          </a:xfrm>
          <a:prstGeom prst="rect">
            <a:avLst/>
          </a:prstGeom>
        </p:spPr>
      </p:pic>
      <p:pic>
        <p:nvPicPr>
          <p:cNvPr id="8" name="Picture 7">
            <a:extLst>
              <a:ext uri="{FF2B5EF4-FFF2-40B4-BE49-F238E27FC236}">
                <a16:creationId xmlns:a16="http://schemas.microsoft.com/office/drawing/2014/main" id="{ED6A4D1B-DB59-C7D1-EC2A-CE121D471DCF}"/>
              </a:ext>
            </a:extLst>
          </p:cNvPr>
          <p:cNvPicPr>
            <a:picLocks noChangeAspect="1"/>
          </p:cNvPicPr>
          <p:nvPr/>
        </p:nvPicPr>
        <p:blipFill>
          <a:blip r:embed="rId3"/>
          <a:stretch>
            <a:fillRect/>
          </a:stretch>
        </p:blipFill>
        <p:spPr>
          <a:xfrm>
            <a:off x="1676400" y="4891652"/>
            <a:ext cx="15299201" cy="5011539"/>
          </a:xfrm>
          <a:prstGeom prst="rect">
            <a:avLst/>
          </a:prstGeom>
        </p:spPr>
      </p:pic>
      <p:grpSp>
        <p:nvGrpSpPr>
          <p:cNvPr id="2" name="Group 21">
            <a:extLst>
              <a:ext uri="{FF2B5EF4-FFF2-40B4-BE49-F238E27FC236}">
                <a16:creationId xmlns:a16="http://schemas.microsoft.com/office/drawing/2014/main" id="{A48ABA94-2345-2E3E-A586-C0C12A99B87F}"/>
              </a:ext>
            </a:extLst>
          </p:cNvPr>
          <p:cNvGrpSpPr/>
          <p:nvPr/>
        </p:nvGrpSpPr>
        <p:grpSpPr>
          <a:xfrm>
            <a:off x="1028700" y="1595293"/>
            <a:ext cx="2758345" cy="47625"/>
            <a:chOff x="0" y="0"/>
            <a:chExt cx="726478" cy="12543"/>
          </a:xfrm>
        </p:grpSpPr>
        <p:sp>
          <p:nvSpPr>
            <p:cNvPr id="3" name="Freeform 22">
              <a:extLst>
                <a:ext uri="{FF2B5EF4-FFF2-40B4-BE49-F238E27FC236}">
                  <a16:creationId xmlns:a16="http://schemas.microsoft.com/office/drawing/2014/main" id="{E593BF8A-A67D-51E5-DAEF-629B2A0FD727}"/>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4" name="TextBox 23">
              <a:extLst>
                <a:ext uri="{FF2B5EF4-FFF2-40B4-BE49-F238E27FC236}">
                  <a16:creationId xmlns:a16="http://schemas.microsoft.com/office/drawing/2014/main" id="{D81CB620-CBBC-A690-64D0-9068F7091DE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24">
            <a:extLst>
              <a:ext uri="{FF2B5EF4-FFF2-40B4-BE49-F238E27FC236}">
                <a16:creationId xmlns:a16="http://schemas.microsoft.com/office/drawing/2014/main" id="{064B0BA6-74C9-AA9B-14AA-9940D14A11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76843"/>
            <a:ext cx="2758345" cy="412279"/>
          </a:xfrm>
          <a:prstGeom prst="rect">
            <a:avLst/>
          </a:prstGeom>
        </p:spPr>
      </p:pic>
      <p:sp>
        <p:nvSpPr>
          <p:cNvPr id="7" name="TextBox 15">
            <a:extLst>
              <a:ext uri="{FF2B5EF4-FFF2-40B4-BE49-F238E27FC236}">
                <a16:creationId xmlns:a16="http://schemas.microsoft.com/office/drawing/2014/main" id="{CF00325E-9FA2-ABCD-4E29-328F162B40EA}"/>
              </a:ext>
            </a:extLst>
          </p:cNvPr>
          <p:cNvSpPr txBox="1"/>
          <p:nvPr/>
        </p:nvSpPr>
        <p:spPr>
          <a:xfrm>
            <a:off x="1028700" y="193062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13</a:t>
            </a:r>
            <a:r>
              <a:rPr lang="en-US" sz="4200" baseline="30000" dirty="0">
                <a:solidFill>
                  <a:srgbClr val="1E3262"/>
                </a:solidFill>
                <a:latin typeface="Montserrat Extra-Bold Bold"/>
              </a:rPr>
              <a:t>th</a:t>
            </a:r>
            <a:r>
              <a:rPr lang="en-US" sz="4200" dirty="0">
                <a:solidFill>
                  <a:srgbClr val="1E3262"/>
                </a:solidFill>
                <a:latin typeface="Montserrat Extra-Bold Bold"/>
              </a:rPr>
              <a:t> SOW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176886" y="2988570"/>
            <a:ext cx="14224257" cy="1209627"/>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Transitions of Care and LB227</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118222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2" name="Picture 1">
            <a:extLst>
              <a:ext uri="{FF2B5EF4-FFF2-40B4-BE49-F238E27FC236}">
                <a16:creationId xmlns:a16="http://schemas.microsoft.com/office/drawing/2014/main" id="{2F162696-C37C-5B4F-5492-67E1423490CD}"/>
              </a:ext>
            </a:extLst>
          </p:cNvPr>
          <p:cNvPicPr>
            <a:picLocks noChangeAspect="1"/>
          </p:cNvPicPr>
          <p:nvPr/>
        </p:nvPicPr>
        <p:blipFill>
          <a:blip r:embed="rId4"/>
          <a:stretch>
            <a:fillRect/>
          </a:stretch>
        </p:blipFill>
        <p:spPr>
          <a:xfrm>
            <a:off x="1014186" y="3066037"/>
            <a:ext cx="7881480" cy="4655727"/>
          </a:xfrm>
          <a:prstGeom prst="rect">
            <a:avLst/>
          </a:prstGeom>
        </p:spPr>
      </p:pic>
      <p:pic>
        <p:nvPicPr>
          <p:cNvPr id="5" name="Picture 4" descr="A blue and white poster with text&#10;&#10;Description automatically generated">
            <a:extLst>
              <a:ext uri="{FF2B5EF4-FFF2-40B4-BE49-F238E27FC236}">
                <a16:creationId xmlns:a16="http://schemas.microsoft.com/office/drawing/2014/main" id="{29CCBDCC-0E51-239D-4E24-302FC7B5EE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526228"/>
            <a:ext cx="7135783" cy="9234543"/>
          </a:xfrm>
          <a:prstGeom prst="rect">
            <a:avLst/>
          </a:prstGeom>
        </p:spPr>
      </p:pic>
    </p:spTree>
    <p:extLst>
      <p:ext uri="{BB962C8B-B14F-4D97-AF65-F5344CB8AC3E}">
        <p14:creationId xmlns:p14="http://schemas.microsoft.com/office/powerpoint/2010/main" val="2536499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2-Year Transitions of Care Report</a:t>
            </a:r>
          </a:p>
        </p:txBody>
      </p:sp>
      <p:sp>
        <p:nvSpPr>
          <p:cNvPr id="17" name="TextBox 17"/>
          <p:cNvSpPr txBox="1"/>
          <p:nvPr/>
        </p:nvSpPr>
        <p:spPr>
          <a:xfrm>
            <a:off x="1028700" y="2705100"/>
            <a:ext cx="15643860" cy="1969770"/>
          </a:xfrm>
          <a:prstGeom prst="rect">
            <a:avLst/>
          </a:prstGeom>
        </p:spPr>
        <p:txBody>
          <a:bodyPr wrap="square" lIns="0" tIns="0" rIns="0" bIns="0" rtlCol="0" anchor="t">
            <a:spAutoFit/>
          </a:bodyPr>
          <a:lstStyle/>
          <a:p>
            <a:r>
              <a:rPr lang="en-US" sz="3200" b="1" dirty="0">
                <a:solidFill>
                  <a:srgbClr val="2D262A"/>
                </a:solidFill>
                <a:latin typeface="Montserrat Classic" panose="020B0604020202020204" charset="0"/>
              </a:rPr>
              <a:t>Breaking the Pattern: </a:t>
            </a:r>
            <a:br>
              <a:rPr lang="en-US" sz="3200" b="1" dirty="0">
                <a:solidFill>
                  <a:srgbClr val="2D262A"/>
                </a:solidFill>
                <a:latin typeface="Montserrat Classic" panose="020B0604020202020204" charset="0"/>
              </a:rPr>
            </a:br>
            <a:r>
              <a:rPr lang="en-US" sz="3200" b="1" dirty="0">
                <a:solidFill>
                  <a:srgbClr val="2D262A"/>
                </a:solidFill>
                <a:latin typeface="Montserrat Classic" panose="020B0604020202020204" charset="0"/>
              </a:rPr>
              <a:t>Driving Initiatives to Safely Transition Patients Across the Care Continuum</a:t>
            </a:r>
          </a:p>
          <a:p>
            <a:pPr algn="ctr"/>
            <a:r>
              <a:rPr lang="en-US" sz="3200" b="1" dirty="0">
                <a:solidFill>
                  <a:srgbClr val="00B0F0"/>
                </a:solidFill>
                <a:latin typeface="Montserrat Classic" panose="020B0604020202020204" charset="0"/>
              </a:rPr>
              <a:t>41% improvement rate in patient discharge delays since 2022</a:t>
            </a: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a:extLst>
              <a:ext uri="{FF2B5EF4-FFF2-40B4-BE49-F238E27FC236}">
                <a16:creationId xmlns:a16="http://schemas.microsoft.com/office/drawing/2014/main" id="{B0180CF2-5B31-3834-8089-DA67C3D18BB4}"/>
              </a:ext>
            </a:extLst>
          </p:cNvPr>
          <p:cNvPicPr>
            <a:picLocks noChangeAspect="1"/>
          </p:cNvPicPr>
          <p:nvPr/>
        </p:nvPicPr>
        <p:blipFill>
          <a:blip r:embed="rId4"/>
          <a:stretch>
            <a:fillRect/>
          </a:stretch>
        </p:blipFill>
        <p:spPr>
          <a:xfrm>
            <a:off x="2133600" y="4197793"/>
            <a:ext cx="13306426" cy="4638577"/>
          </a:xfrm>
          <a:prstGeom prst="rect">
            <a:avLst/>
          </a:prstGeom>
        </p:spPr>
      </p:pic>
      <p:sp>
        <p:nvSpPr>
          <p:cNvPr id="7" name="TextBox 17">
            <a:extLst>
              <a:ext uri="{FF2B5EF4-FFF2-40B4-BE49-F238E27FC236}">
                <a16:creationId xmlns:a16="http://schemas.microsoft.com/office/drawing/2014/main" id="{A41BEF89-AA65-51DC-91E5-C993DAD8D93F}"/>
              </a:ext>
            </a:extLst>
          </p:cNvPr>
          <p:cNvSpPr txBox="1"/>
          <p:nvPr/>
        </p:nvSpPr>
        <p:spPr>
          <a:xfrm>
            <a:off x="1322070" y="8854876"/>
            <a:ext cx="15643860" cy="984885"/>
          </a:xfrm>
          <a:prstGeom prst="rect">
            <a:avLst/>
          </a:prstGeom>
        </p:spPr>
        <p:txBody>
          <a:bodyPr wrap="square" lIns="0" tIns="0" rIns="0" bIns="0" rtlCol="0" anchor="t">
            <a:spAutoFit/>
          </a:bodyPr>
          <a:lstStyle/>
          <a:p>
            <a:pPr algn="ctr"/>
            <a:r>
              <a:rPr lang="en-US" sz="3200" b="1" dirty="0">
                <a:solidFill>
                  <a:srgbClr val="00B0F0"/>
                </a:solidFill>
                <a:latin typeface="Montserrat Classic" panose="020B0604020202020204" charset="0"/>
              </a:rPr>
              <a:t>71% of patients awaiting placement need skilled nursing or long-term care</a:t>
            </a: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spTree>
    <p:extLst>
      <p:ext uri="{BB962C8B-B14F-4D97-AF65-F5344CB8AC3E}">
        <p14:creationId xmlns:p14="http://schemas.microsoft.com/office/powerpoint/2010/main" val="1999765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6EFC-1E70-8A7B-88AB-65576389EEDD}"/>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70DA800E-F900-94AE-25D5-C60E29E65991}"/>
              </a:ext>
            </a:extLst>
          </p:cNvPr>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2-Year Transitions of Care Report</a:t>
            </a:r>
          </a:p>
        </p:txBody>
      </p:sp>
      <p:sp>
        <p:nvSpPr>
          <p:cNvPr id="17" name="TextBox 17">
            <a:extLst>
              <a:ext uri="{FF2B5EF4-FFF2-40B4-BE49-F238E27FC236}">
                <a16:creationId xmlns:a16="http://schemas.microsoft.com/office/drawing/2014/main" id="{AF7DCCD8-10FA-FDC3-5DAB-2E91DF7EB1E8}"/>
              </a:ext>
            </a:extLst>
          </p:cNvPr>
          <p:cNvSpPr txBox="1"/>
          <p:nvPr/>
        </p:nvSpPr>
        <p:spPr>
          <a:xfrm>
            <a:off x="800100" y="2705100"/>
            <a:ext cx="10020300" cy="5416868"/>
          </a:xfrm>
          <a:prstGeom prst="rect">
            <a:avLst/>
          </a:prstGeom>
        </p:spPr>
        <p:txBody>
          <a:bodyPr wrap="square" lIns="0" tIns="0" rIns="0" bIns="0" rtlCol="0" anchor="t">
            <a:spAutoFit/>
          </a:bodyPr>
          <a:lstStyle/>
          <a:p>
            <a:r>
              <a:rPr lang="en-US" sz="3200" b="1" dirty="0">
                <a:solidFill>
                  <a:srgbClr val="2D262A"/>
                </a:solidFill>
                <a:latin typeface="Montserrat Classic" panose="020B0604020202020204" charset="0"/>
              </a:rPr>
              <a:t>Most Common Reasons for Delay in Placement</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Dialysis Needs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Peg Tube Needs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Tracheostomy Care Needs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Geriatric Psych</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Dementia Care Needs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Bariatric Needs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Alcohol and Substance Use Disorder</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Adult Behavioral Health Needs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Adolescent Behavioral Health Needs</a:t>
            </a:r>
            <a:endParaRPr lang="en-US" sz="3200" dirty="0">
              <a:solidFill>
                <a:srgbClr val="00B0F0"/>
              </a:solidFill>
              <a:latin typeface="Montserrat Classic" panose="020B0604020202020204" charset="0"/>
            </a:endParaRP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a:extLst>
              <a:ext uri="{FF2B5EF4-FFF2-40B4-BE49-F238E27FC236}">
                <a16:creationId xmlns:a16="http://schemas.microsoft.com/office/drawing/2014/main" id="{52603418-E473-464D-ADD3-0683FEE63867}"/>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E460B8E1-5C59-E26D-895C-4B67ADE72117}"/>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DE3AB83C-29AB-2CAB-BAA6-9AA5EBC58B2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0B215155-EECC-963F-1564-9C58640784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3BDF1247-457D-C2A0-3643-F4EE3148A723}"/>
              </a:ext>
            </a:extLst>
          </p:cNvPr>
          <p:cNvSpPr txBox="1"/>
          <p:nvPr/>
        </p:nvSpPr>
        <p:spPr>
          <a:xfrm>
            <a:off x="11112137" y="2705100"/>
            <a:ext cx="6324600" cy="4431983"/>
          </a:xfrm>
          <a:prstGeom prst="rect">
            <a:avLst/>
          </a:prstGeom>
        </p:spPr>
        <p:txBody>
          <a:bodyPr wrap="square" lIns="0" tIns="0" rIns="0" bIns="0" rtlCol="0" anchor="t">
            <a:spAutoFit/>
          </a:bodyPr>
          <a:lstStyle/>
          <a:p>
            <a:r>
              <a:rPr lang="en-US" sz="3200" b="1" dirty="0">
                <a:solidFill>
                  <a:srgbClr val="2D262A"/>
                </a:solidFill>
                <a:latin typeface="Montserrat Classic" panose="020B0604020202020204" charset="0"/>
              </a:rPr>
              <a:t>Other Reasons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Workforce Shortages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Hemodialysis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Transportation</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Post-Acute Facility Closures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Prior Authorization Delays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Medicaid Pending</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Patient Factors</a:t>
            </a:r>
            <a:endParaRPr lang="en-US" sz="3200" dirty="0">
              <a:solidFill>
                <a:srgbClr val="00B0F0"/>
              </a:solidFill>
              <a:latin typeface="Montserrat Classic" panose="020B0604020202020204" charset="0"/>
            </a:endParaRP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sp>
        <p:nvSpPr>
          <p:cNvPr id="4" name="Rectangle 3">
            <a:extLst>
              <a:ext uri="{FF2B5EF4-FFF2-40B4-BE49-F238E27FC236}">
                <a16:creationId xmlns:a16="http://schemas.microsoft.com/office/drawing/2014/main" id="{5E7427FB-78D0-6F27-4A70-D9534876E6CE}"/>
              </a:ext>
            </a:extLst>
          </p:cNvPr>
          <p:cNvSpPr/>
          <p:nvPr/>
        </p:nvSpPr>
        <p:spPr>
          <a:xfrm>
            <a:off x="685800" y="2705100"/>
            <a:ext cx="10020300" cy="5081777"/>
          </a:xfrm>
          <a:prstGeom prst="rect">
            <a:avLst/>
          </a:prstGeom>
          <a:no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01B9FF-128F-CB10-7778-85ABEB24EA54}"/>
              </a:ext>
            </a:extLst>
          </p:cNvPr>
          <p:cNvSpPr/>
          <p:nvPr/>
        </p:nvSpPr>
        <p:spPr>
          <a:xfrm>
            <a:off x="10720251" y="2705099"/>
            <a:ext cx="6958149" cy="5081777"/>
          </a:xfrm>
          <a:prstGeom prst="rect">
            <a:avLst/>
          </a:prstGeom>
          <a:no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D5895BF-4554-3D76-2ECB-959EB9E9E134}"/>
              </a:ext>
            </a:extLst>
          </p:cNvPr>
          <p:cNvPicPr>
            <a:picLocks noChangeAspect="1"/>
          </p:cNvPicPr>
          <p:nvPr/>
        </p:nvPicPr>
        <p:blipFill>
          <a:blip r:embed="rId4"/>
          <a:stretch>
            <a:fillRect/>
          </a:stretch>
        </p:blipFill>
        <p:spPr>
          <a:xfrm>
            <a:off x="606611" y="8199265"/>
            <a:ext cx="8017997" cy="1510116"/>
          </a:xfrm>
          <a:prstGeom prst="rect">
            <a:avLst/>
          </a:prstGeom>
        </p:spPr>
      </p:pic>
      <p:pic>
        <p:nvPicPr>
          <p:cNvPr id="12" name="Picture 11">
            <a:extLst>
              <a:ext uri="{FF2B5EF4-FFF2-40B4-BE49-F238E27FC236}">
                <a16:creationId xmlns:a16="http://schemas.microsoft.com/office/drawing/2014/main" id="{42F46926-C725-CA22-FB1A-FC0FF9B30CE5}"/>
              </a:ext>
            </a:extLst>
          </p:cNvPr>
          <p:cNvPicPr>
            <a:picLocks noChangeAspect="1"/>
          </p:cNvPicPr>
          <p:nvPr/>
        </p:nvPicPr>
        <p:blipFill>
          <a:blip r:embed="rId5"/>
          <a:stretch>
            <a:fillRect/>
          </a:stretch>
        </p:blipFill>
        <p:spPr>
          <a:xfrm>
            <a:off x="9469700" y="8199265"/>
            <a:ext cx="7958072" cy="1510116"/>
          </a:xfrm>
          <a:prstGeom prst="rect">
            <a:avLst/>
          </a:prstGeom>
        </p:spPr>
      </p:pic>
      <p:cxnSp>
        <p:nvCxnSpPr>
          <p:cNvPr id="14" name="Straight Connector 13">
            <a:extLst>
              <a:ext uri="{FF2B5EF4-FFF2-40B4-BE49-F238E27FC236}">
                <a16:creationId xmlns:a16="http://schemas.microsoft.com/office/drawing/2014/main" id="{17EC8CA6-DD9D-3181-F617-F050BFAA222C}"/>
              </a:ext>
            </a:extLst>
          </p:cNvPr>
          <p:cNvCxnSpPr/>
          <p:nvPr/>
        </p:nvCxnSpPr>
        <p:spPr>
          <a:xfrm>
            <a:off x="8915400" y="8121968"/>
            <a:ext cx="0" cy="1745932"/>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890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03454-7D2B-B530-A8C9-39FBC02C49CD}"/>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E32942F0-95C4-832A-A415-F4944745D5E9}"/>
              </a:ext>
            </a:extLst>
          </p:cNvPr>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2-Year Transitions of Care Report</a:t>
            </a:r>
          </a:p>
        </p:txBody>
      </p:sp>
      <p:sp>
        <p:nvSpPr>
          <p:cNvPr id="17" name="TextBox 17">
            <a:extLst>
              <a:ext uri="{FF2B5EF4-FFF2-40B4-BE49-F238E27FC236}">
                <a16:creationId xmlns:a16="http://schemas.microsoft.com/office/drawing/2014/main" id="{0AD5D5F5-3F5D-7F04-30D0-F7814D581EAF}"/>
              </a:ext>
            </a:extLst>
          </p:cNvPr>
          <p:cNvSpPr txBox="1"/>
          <p:nvPr/>
        </p:nvSpPr>
        <p:spPr>
          <a:xfrm>
            <a:off x="1028700" y="2705100"/>
            <a:ext cx="15643860" cy="4924425"/>
          </a:xfrm>
          <a:prstGeom prst="rect">
            <a:avLst/>
          </a:prstGeom>
        </p:spPr>
        <p:txBody>
          <a:bodyPr wrap="square" lIns="0" tIns="0" rIns="0" bIns="0" rtlCol="0" anchor="t">
            <a:spAutoFit/>
          </a:bodyPr>
          <a:lstStyle/>
          <a:p>
            <a:r>
              <a:rPr lang="en-US" sz="3200" b="1" dirty="0">
                <a:solidFill>
                  <a:srgbClr val="2D262A"/>
                </a:solidFill>
                <a:latin typeface="Montserrat Classic" panose="020B0604020202020204" charset="0"/>
              </a:rPr>
              <a:t>Solutions that are Driving Effective Change</a:t>
            </a:r>
          </a:p>
          <a:p>
            <a:pPr marL="457200" indent="-457200">
              <a:buFont typeface="Arial" panose="020B0604020202020204" pitchFamily="34" charset="0"/>
              <a:buChar char="•"/>
            </a:pPr>
            <a:r>
              <a:rPr lang="en-US" sz="3200" b="1" dirty="0">
                <a:solidFill>
                  <a:srgbClr val="2D262A"/>
                </a:solidFill>
                <a:latin typeface="Montserrat Classic" panose="020B0604020202020204" charset="0"/>
              </a:rPr>
              <a:t>Transitions of Care Council</a:t>
            </a:r>
          </a:p>
          <a:p>
            <a:pPr marL="457200" indent="-457200">
              <a:buFont typeface="Arial" panose="020B0604020202020204" pitchFamily="34" charset="0"/>
              <a:buChar char="•"/>
            </a:pPr>
            <a:r>
              <a:rPr lang="en-US" sz="3200" b="1" dirty="0">
                <a:solidFill>
                  <a:srgbClr val="2D262A"/>
                </a:solidFill>
                <a:latin typeface="Montserrat Classic" panose="020B0604020202020204" charset="0"/>
              </a:rPr>
              <a:t>Nebraska Advocacy</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LB227 – Change provisions relating to public health and welfare</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LB434 – Require DHHS to enroll LTACHs as providers under the medical assistance program and submission of a SPA of waiver</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LB157 – Provide appointment of temporary guardians</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LB517 – Require DHHS to pay discharge incentives to post-acute placement facilities</a:t>
            </a:r>
            <a:endParaRPr lang="en-US" sz="3200" b="1" dirty="0">
              <a:solidFill>
                <a:srgbClr val="00B0F0"/>
              </a:solidFill>
              <a:latin typeface="Montserrat Classic" panose="020B0604020202020204" charset="0"/>
            </a:endParaRP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a:extLst>
              <a:ext uri="{FF2B5EF4-FFF2-40B4-BE49-F238E27FC236}">
                <a16:creationId xmlns:a16="http://schemas.microsoft.com/office/drawing/2014/main" id="{09A18415-4026-FDE5-8FED-1145C8FE9C87}"/>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1A0E0A51-0E4F-1665-C53A-E0991277B734}"/>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39EFFDA2-46E8-1DB3-FA39-F56A6632D9B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516721F6-B653-1A59-BE54-32108F9784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212423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8A4BE-5AF6-1416-3638-0F112E4402B2}"/>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B91A472C-DE0B-F4F9-4A91-109D6CC946CF}"/>
              </a:ext>
            </a:extLst>
          </p:cNvPr>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2-Year Transitions of Care Report</a:t>
            </a:r>
          </a:p>
        </p:txBody>
      </p:sp>
      <p:sp>
        <p:nvSpPr>
          <p:cNvPr id="17" name="TextBox 17">
            <a:extLst>
              <a:ext uri="{FF2B5EF4-FFF2-40B4-BE49-F238E27FC236}">
                <a16:creationId xmlns:a16="http://schemas.microsoft.com/office/drawing/2014/main" id="{B8C485EE-8EDD-FBCF-451E-98DC313F4191}"/>
              </a:ext>
            </a:extLst>
          </p:cNvPr>
          <p:cNvSpPr txBox="1"/>
          <p:nvPr/>
        </p:nvSpPr>
        <p:spPr>
          <a:xfrm>
            <a:off x="1028700" y="2705100"/>
            <a:ext cx="15643860" cy="4924425"/>
          </a:xfrm>
          <a:prstGeom prst="rect">
            <a:avLst/>
          </a:prstGeom>
        </p:spPr>
        <p:txBody>
          <a:bodyPr wrap="square" lIns="0" tIns="0" rIns="0" bIns="0" rtlCol="0" anchor="t">
            <a:spAutoFit/>
          </a:bodyPr>
          <a:lstStyle/>
          <a:p>
            <a:r>
              <a:rPr lang="en-US" sz="3200" b="1" dirty="0">
                <a:solidFill>
                  <a:srgbClr val="2D262A"/>
                </a:solidFill>
                <a:latin typeface="Montserrat Classic" panose="020B0604020202020204" charset="0"/>
              </a:rPr>
              <a:t>Solutions that are Driving Effective Change</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Regional Case Management Collaborative Calls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Reverse Transfers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Medicaid Workgroup</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Improving Guardianship Efforts</a:t>
            </a:r>
          </a:p>
          <a:p>
            <a:endParaRPr lang="en-US" sz="3200" b="1" dirty="0">
              <a:solidFill>
                <a:srgbClr val="2D262A"/>
              </a:solidFill>
              <a:latin typeface="Montserrat Classic" panose="020B0604020202020204" charset="0"/>
            </a:endParaRPr>
          </a:p>
          <a:p>
            <a:r>
              <a:rPr lang="en-US" sz="3200" b="1" dirty="0">
                <a:solidFill>
                  <a:srgbClr val="2D262A"/>
                </a:solidFill>
                <a:latin typeface="Montserrat Classic" panose="020B0604020202020204" charset="0"/>
              </a:rPr>
              <a:t>Additional Needs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Increase Access to LTC and BH Services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Enhance Transportation Access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Improve Processes to Expedite the Medicaid Application Process</a:t>
            </a:r>
          </a:p>
        </p:txBody>
      </p:sp>
      <p:grpSp>
        <p:nvGrpSpPr>
          <p:cNvPr id="21" name="Group 21">
            <a:extLst>
              <a:ext uri="{FF2B5EF4-FFF2-40B4-BE49-F238E27FC236}">
                <a16:creationId xmlns:a16="http://schemas.microsoft.com/office/drawing/2014/main" id="{3AEC6A91-DAC8-C810-1530-76AC8110CBFF}"/>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C0120610-6F05-AD77-A36E-B7C490D0E34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6209ABF5-D562-CE8D-9FF3-7F402B77C0A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DD11EDA7-3EDE-3845-91B5-D6F20C1FBB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912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708EF-138B-6CA3-7D49-AAF406F61313}"/>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B19F68C1-30ED-9DDD-B0FC-CED446830D0A}"/>
              </a:ext>
            </a:extLst>
          </p:cNvPr>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2-Year Transitions of Care Report</a:t>
            </a:r>
          </a:p>
        </p:txBody>
      </p:sp>
      <p:sp>
        <p:nvSpPr>
          <p:cNvPr id="17" name="TextBox 17">
            <a:extLst>
              <a:ext uri="{FF2B5EF4-FFF2-40B4-BE49-F238E27FC236}">
                <a16:creationId xmlns:a16="http://schemas.microsoft.com/office/drawing/2014/main" id="{14742494-3317-7B6D-9030-079045DBAF7B}"/>
              </a:ext>
            </a:extLst>
          </p:cNvPr>
          <p:cNvSpPr txBox="1"/>
          <p:nvPr/>
        </p:nvSpPr>
        <p:spPr>
          <a:xfrm>
            <a:off x="1028700" y="2705100"/>
            <a:ext cx="15643860" cy="492443"/>
          </a:xfrm>
          <a:prstGeom prst="rect">
            <a:avLst/>
          </a:prstGeom>
        </p:spPr>
        <p:txBody>
          <a:bodyPr wrap="square" lIns="0" tIns="0" rIns="0" bIns="0" rtlCol="0" anchor="t">
            <a:spAutoFit/>
          </a:bodyPr>
          <a:lstStyle/>
          <a:p>
            <a:r>
              <a:rPr lang="en-US" sz="3200" b="1" dirty="0">
                <a:solidFill>
                  <a:srgbClr val="2D262A"/>
                </a:solidFill>
                <a:latin typeface="Montserrat Classic" panose="020B0604020202020204" charset="0"/>
              </a:rPr>
              <a:t>2 Years in Review</a:t>
            </a:r>
          </a:p>
        </p:txBody>
      </p:sp>
      <p:grpSp>
        <p:nvGrpSpPr>
          <p:cNvPr id="21" name="Group 21">
            <a:extLst>
              <a:ext uri="{FF2B5EF4-FFF2-40B4-BE49-F238E27FC236}">
                <a16:creationId xmlns:a16="http://schemas.microsoft.com/office/drawing/2014/main" id="{B680C0B8-D4B9-2E1D-7881-C28DFE6911A1}"/>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27BC66A2-77DD-BF90-67E4-2E26D360056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3B33183E-991A-C952-2C0C-F0BC43CFE2C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B090B07C-1379-04ED-0FF9-C78C93D6E0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2" name="Table 1">
            <a:extLst>
              <a:ext uri="{FF2B5EF4-FFF2-40B4-BE49-F238E27FC236}">
                <a16:creationId xmlns:a16="http://schemas.microsoft.com/office/drawing/2014/main" id="{9322E01B-596B-B1D6-6B64-5653F397C088}"/>
              </a:ext>
            </a:extLst>
          </p:cNvPr>
          <p:cNvGraphicFramePr>
            <a:graphicFrameLocks noGrp="1"/>
          </p:cNvGraphicFramePr>
          <p:nvPr>
            <p:extLst>
              <p:ext uri="{D42A27DB-BD31-4B8C-83A1-F6EECF244321}">
                <p14:modId xmlns:p14="http://schemas.microsoft.com/office/powerpoint/2010/main" val="2466487413"/>
              </p:ext>
            </p:extLst>
          </p:nvPr>
        </p:nvGraphicFramePr>
        <p:xfrm>
          <a:off x="2057400" y="3467100"/>
          <a:ext cx="13716000" cy="5943600"/>
        </p:xfrm>
        <a:graphic>
          <a:graphicData uri="http://schemas.openxmlformats.org/drawingml/2006/table">
            <a:tbl>
              <a:tblPr firstRow="1" bandRow="1">
                <a:tableStyleId>{5940675A-B579-460E-94D1-54222C63F5DA}</a:tableStyleId>
              </a:tblPr>
              <a:tblGrid>
                <a:gridCol w="6858000">
                  <a:extLst>
                    <a:ext uri="{9D8B030D-6E8A-4147-A177-3AD203B41FA5}">
                      <a16:colId xmlns:a16="http://schemas.microsoft.com/office/drawing/2014/main" val="4261229240"/>
                    </a:ext>
                  </a:extLst>
                </a:gridCol>
                <a:gridCol w="6858000">
                  <a:extLst>
                    <a:ext uri="{9D8B030D-6E8A-4147-A177-3AD203B41FA5}">
                      <a16:colId xmlns:a16="http://schemas.microsoft.com/office/drawing/2014/main" val="2774266136"/>
                    </a:ext>
                  </a:extLst>
                </a:gridCol>
              </a:tblGrid>
              <a:tr h="1485900">
                <a:tc>
                  <a:txBody>
                    <a:bodyPr/>
                    <a:lstStyle/>
                    <a:p>
                      <a:pPr algn="ctr"/>
                      <a:r>
                        <a:rPr lang="en-US" sz="3600" b="1" dirty="0">
                          <a:solidFill>
                            <a:srgbClr val="00B0F0"/>
                          </a:solidFill>
                          <a:latin typeface="Montserrat Classic" panose="020B0604020202020204" charset="0"/>
                        </a:rPr>
                        <a:t>41%</a:t>
                      </a:r>
                    </a:p>
                    <a:p>
                      <a:pPr algn="ctr"/>
                      <a:r>
                        <a:rPr lang="en-US" sz="2400" u="sng" dirty="0">
                          <a:latin typeface="Montserrat Classic" panose="020B0604020202020204" charset="0"/>
                        </a:rPr>
                        <a:t>improvement</a:t>
                      </a:r>
                      <a:r>
                        <a:rPr lang="en-US" sz="2400" dirty="0">
                          <a:latin typeface="Montserrat Classic" panose="020B0604020202020204" charset="0"/>
                        </a:rPr>
                        <a:t> in patients awaiting post-acute placement</a:t>
                      </a:r>
                    </a:p>
                  </a:txBody>
                  <a:tcPr anchor="ctr"/>
                </a:tc>
                <a:tc>
                  <a:txBody>
                    <a:bodyPr/>
                    <a:lstStyle/>
                    <a:p>
                      <a:pPr algn="ctr"/>
                      <a:r>
                        <a:rPr lang="en-US" sz="3600" b="1" dirty="0">
                          <a:solidFill>
                            <a:srgbClr val="00B0F0"/>
                          </a:solidFill>
                          <a:latin typeface="Montserrat Classic" panose="020B0604020202020204" charset="0"/>
                        </a:rPr>
                        <a:t>20% </a:t>
                      </a:r>
                    </a:p>
                    <a:p>
                      <a:pPr algn="ctr"/>
                      <a:r>
                        <a:rPr lang="en-US" sz="2400" dirty="0">
                          <a:latin typeface="Montserrat Classic" panose="020B0604020202020204" charset="0"/>
                        </a:rPr>
                        <a:t>of patients needing LTC placement are waiting &gt;6 months</a:t>
                      </a:r>
                    </a:p>
                  </a:txBody>
                  <a:tcPr anchor="ctr"/>
                </a:tc>
                <a:extLst>
                  <a:ext uri="{0D108BD9-81ED-4DB2-BD59-A6C34878D82A}">
                    <a16:rowId xmlns:a16="http://schemas.microsoft.com/office/drawing/2014/main" val="3298075490"/>
                  </a:ext>
                </a:extLst>
              </a:tr>
              <a:tr h="1485900">
                <a:tc>
                  <a:txBody>
                    <a:bodyPr/>
                    <a:lstStyle/>
                    <a:p>
                      <a:pPr algn="ctr"/>
                      <a:r>
                        <a:rPr lang="en-US" sz="3600" b="1" dirty="0">
                          <a:solidFill>
                            <a:srgbClr val="00B0F0"/>
                          </a:solidFill>
                          <a:latin typeface="Montserrat Classic" panose="020B0604020202020204" charset="0"/>
                        </a:rPr>
                        <a:t>40% </a:t>
                      </a:r>
                    </a:p>
                    <a:p>
                      <a:pPr algn="ctr"/>
                      <a:r>
                        <a:rPr lang="en-US" sz="2400" u="sng" dirty="0">
                          <a:latin typeface="Montserrat Classic" panose="020B0604020202020204" charset="0"/>
                        </a:rPr>
                        <a:t>improvement</a:t>
                      </a:r>
                      <a:r>
                        <a:rPr lang="en-US" sz="2400" dirty="0">
                          <a:latin typeface="Montserrat Classic" panose="020B0604020202020204" charset="0"/>
                        </a:rPr>
                        <a:t> in patients awaiting a skilled nursing facility</a:t>
                      </a:r>
                    </a:p>
                  </a:txBody>
                  <a:tcPr anchor="ctr"/>
                </a:tc>
                <a:tc rowSpan="2">
                  <a:txBody>
                    <a:bodyPr/>
                    <a:lstStyle/>
                    <a:p>
                      <a:pPr algn="ctr"/>
                      <a:r>
                        <a:rPr lang="en-US" sz="3600" b="1" dirty="0">
                          <a:solidFill>
                            <a:srgbClr val="00B0F0"/>
                          </a:solidFill>
                          <a:latin typeface="Montserrat Classic" panose="020B0604020202020204" charset="0"/>
                        </a:rPr>
                        <a:t>37%</a:t>
                      </a:r>
                    </a:p>
                    <a:p>
                      <a:pPr algn="ctr"/>
                      <a:r>
                        <a:rPr lang="en-US" sz="2400" dirty="0">
                          <a:latin typeface="Montserrat Classic" panose="020B0604020202020204" charset="0"/>
                        </a:rPr>
                        <a:t>of patients needing skilled nursing placement are waiting &gt;30 days</a:t>
                      </a:r>
                    </a:p>
                  </a:txBody>
                  <a:tcPr anchor="ctr"/>
                </a:tc>
                <a:extLst>
                  <a:ext uri="{0D108BD9-81ED-4DB2-BD59-A6C34878D82A}">
                    <a16:rowId xmlns:a16="http://schemas.microsoft.com/office/drawing/2014/main" val="1141533239"/>
                  </a:ext>
                </a:extLst>
              </a:tr>
              <a:tr h="1485900">
                <a:tc>
                  <a:txBody>
                    <a:bodyPr/>
                    <a:lstStyle/>
                    <a:p>
                      <a:pPr algn="ctr"/>
                      <a:r>
                        <a:rPr lang="en-US" sz="3600" b="1" dirty="0">
                          <a:solidFill>
                            <a:srgbClr val="00B0F0"/>
                          </a:solidFill>
                          <a:latin typeface="Montserrat Classic" panose="020B0604020202020204" charset="0"/>
                        </a:rPr>
                        <a:t>29%</a:t>
                      </a:r>
                      <a:r>
                        <a:rPr lang="en-US" sz="3600" b="1" dirty="0">
                          <a:latin typeface="Montserrat Classic" panose="020B0604020202020204" charset="0"/>
                        </a:rPr>
                        <a:t> </a:t>
                      </a:r>
                      <a:br>
                        <a:rPr lang="en-US" sz="2400" dirty="0">
                          <a:latin typeface="Montserrat Classic" panose="020B0604020202020204" charset="0"/>
                        </a:rPr>
                      </a:br>
                      <a:r>
                        <a:rPr lang="en-US" sz="2400" u="sng" dirty="0">
                          <a:latin typeface="Montserrat Classic" panose="020B0604020202020204" charset="0"/>
                        </a:rPr>
                        <a:t>improvement</a:t>
                      </a:r>
                      <a:r>
                        <a:rPr lang="en-US" sz="2400" dirty="0">
                          <a:latin typeface="Montserrat Classic" panose="020B0604020202020204" charset="0"/>
                        </a:rPr>
                        <a:t> in patients awaiting a long-term care facility</a:t>
                      </a:r>
                    </a:p>
                  </a:txBody>
                  <a:tcPr anchor="ctr"/>
                </a:tc>
                <a:tc vMerge="1">
                  <a:txBody>
                    <a:bodyPr/>
                    <a:lstStyle/>
                    <a:p>
                      <a:endParaRPr lang="en-US" dirty="0"/>
                    </a:p>
                  </a:txBody>
                  <a:tcPr/>
                </a:tc>
                <a:extLst>
                  <a:ext uri="{0D108BD9-81ED-4DB2-BD59-A6C34878D82A}">
                    <a16:rowId xmlns:a16="http://schemas.microsoft.com/office/drawing/2014/main" val="629448016"/>
                  </a:ext>
                </a:extLst>
              </a:tr>
              <a:tr h="1485900">
                <a:tc>
                  <a:txBody>
                    <a:bodyPr/>
                    <a:lstStyle/>
                    <a:p>
                      <a:pPr algn="ctr"/>
                      <a:r>
                        <a:rPr lang="en-US" sz="3600" b="1" dirty="0">
                          <a:solidFill>
                            <a:srgbClr val="00B0F0"/>
                          </a:solidFill>
                          <a:latin typeface="Montserrat Classic" panose="020B0604020202020204" charset="0"/>
                        </a:rPr>
                        <a:t>73%</a:t>
                      </a:r>
                    </a:p>
                    <a:p>
                      <a:pPr algn="ctr"/>
                      <a:r>
                        <a:rPr lang="en-US" sz="2400" u="sng" dirty="0">
                          <a:latin typeface="Montserrat Classic" panose="020B0604020202020204" charset="0"/>
                        </a:rPr>
                        <a:t>improvement</a:t>
                      </a:r>
                      <a:r>
                        <a:rPr lang="en-US" sz="2400" dirty="0">
                          <a:latin typeface="Montserrat Classic" panose="020B0604020202020204" charset="0"/>
                        </a:rPr>
                        <a:t> in patients boarded in Emergency Departments</a:t>
                      </a:r>
                    </a:p>
                  </a:txBody>
                  <a:tcPr anchor="ctr"/>
                </a:tc>
                <a:tc>
                  <a:txBody>
                    <a:bodyPr/>
                    <a:lstStyle/>
                    <a:p>
                      <a:pPr algn="ctr"/>
                      <a:r>
                        <a:rPr lang="en-US" sz="3600" b="1" dirty="0">
                          <a:solidFill>
                            <a:srgbClr val="00B0F0"/>
                          </a:solidFill>
                          <a:latin typeface="Montserrat Classic" panose="020B0604020202020204" charset="0"/>
                        </a:rPr>
                        <a:t>70%</a:t>
                      </a:r>
                    </a:p>
                    <a:p>
                      <a:pPr algn="ctr"/>
                      <a:r>
                        <a:rPr lang="en-US" sz="2400" dirty="0">
                          <a:latin typeface="Montserrat Classic" panose="020B0604020202020204" charset="0"/>
                        </a:rPr>
                        <a:t>of patients needing long-term care placement are waiting &gt;30 days</a:t>
                      </a:r>
                    </a:p>
                  </a:txBody>
                  <a:tcPr anchor="ctr"/>
                </a:tc>
                <a:extLst>
                  <a:ext uri="{0D108BD9-81ED-4DB2-BD59-A6C34878D82A}">
                    <a16:rowId xmlns:a16="http://schemas.microsoft.com/office/drawing/2014/main" val="3689142773"/>
                  </a:ext>
                </a:extLst>
              </a:tr>
            </a:tbl>
          </a:graphicData>
        </a:graphic>
      </p:graphicFrame>
    </p:spTree>
    <p:extLst>
      <p:ext uri="{BB962C8B-B14F-4D97-AF65-F5344CB8AC3E}">
        <p14:creationId xmlns:p14="http://schemas.microsoft.com/office/powerpoint/2010/main" val="4197446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B6BEC-A42F-FD0F-7398-AEF79546AFC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76475F-8BEC-37BC-050F-2463192A5F50}"/>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F72F9BCF-6F5E-BE59-F4B7-1258119A2C68}"/>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31BFCE7E-013D-C8D9-F123-50524FFC4F4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E2F9D3BF-E9F8-8541-EBCB-95A36EA69182}"/>
              </a:ext>
            </a:extLst>
          </p:cNvPr>
          <p:cNvGrpSpPr/>
          <p:nvPr/>
        </p:nvGrpSpPr>
        <p:grpSpPr>
          <a:xfrm>
            <a:off x="14500955" y="1866623"/>
            <a:ext cx="2758345" cy="245871"/>
            <a:chOff x="0" y="0"/>
            <a:chExt cx="726478" cy="64756"/>
          </a:xfrm>
        </p:grpSpPr>
        <p:sp>
          <p:nvSpPr>
            <p:cNvPr id="6" name="Freeform 6">
              <a:extLst>
                <a:ext uri="{FF2B5EF4-FFF2-40B4-BE49-F238E27FC236}">
                  <a16:creationId xmlns:a16="http://schemas.microsoft.com/office/drawing/2014/main" id="{79D64848-E152-57B0-EE97-0DD5625971A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a:extLst>
                <a:ext uri="{FF2B5EF4-FFF2-40B4-BE49-F238E27FC236}">
                  <a16:creationId xmlns:a16="http://schemas.microsoft.com/office/drawing/2014/main" id="{98DD37E8-C989-4714-533F-286543252BF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a:extLst>
              <a:ext uri="{FF2B5EF4-FFF2-40B4-BE49-F238E27FC236}">
                <a16:creationId xmlns:a16="http://schemas.microsoft.com/office/drawing/2014/main" id="{59850DFB-8303-6629-D808-42DA8F9B62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a:extLst>
              <a:ext uri="{FF2B5EF4-FFF2-40B4-BE49-F238E27FC236}">
                <a16:creationId xmlns:a16="http://schemas.microsoft.com/office/drawing/2014/main" id="{D15B8B59-A5D6-D6A6-9F0A-DD3E8FA5E047}"/>
              </a:ext>
            </a:extLst>
          </p:cNvPr>
          <p:cNvSpPr txBox="1"/>
          <p:nvPr/>
        </p:nvSpPr>
        <p:spPr>
          <a:xfrm>
            <a:off x="2176887" y="2988570"/>
            <a:ext cx="7348114" cy="1209627"/>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GIS Mapping</a:t>
            </a:r>
          </a:p>
        </p:txBody>
      </p:sp>
      <p:sp>
        <p:nvSpPr>
          <p:cNvPr id="11" name="TextBox 11">
            <a:extLst>
              <a:ext uri="{FF2B5EF4-FFF2-40B4-BE49-F238E27FC236}">
                <a16:creationId xmlns:a16="http://schemas.microsoft.com/office/drawing/2014/main" id="{97EF58E7-983D-CCA4-8567-57C4F86590ED}"/>
              </a:ext>
            </a:extLst>
          </p:cNvPr>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234334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176886" y="2988570"/>
            <a:ext cx="14224257" cy="2568973"/>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Medicare Beneficiary Quality Improvement Project - MBQIP</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38436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B363D-2237-8C8E-10DB-60735C93E438}"/>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D88D56D7-AF82-866C-2366-F8B2022D9E40}"/>
              </a:ext>
            </a:extLst>
          </p:cNvPr>
          <p:cNvSpPr txBox="1"/>
          <p:nvPr/>
        </p:nvSpPr>
        <p:spPr>
          <a:xfrm>
            <a:off x="1028700" y="2048969"/>
            <a:ext cx="13296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Top 10 Reasons for Inpatient Hospitalization</a:t>
            </a:r>
          </a:p>
        </p:txBody>
      </p:sp>
      <p:grpSp>
        <p:nvGrpSpPr>
          <p:cNvPr id="21" name="Group 21">
            <a:extLst>
              <a:ext uri="{FF2B5EF4-FFF2-40B4-BE49-F238E27FC236}">
                <a16:creationId xmlns:a16="http://schemas.microsoft.com/office/drawing/2014/main" id="{13AA6870-8D98-6CB6-8C77-074452640B1F}"/>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746F9082-0863-D61D-94A1-F44D83E312CA}"/>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6244DAAC-173B-B796-88FF-21548EC2D5A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1D8B866A-BA0F-8DB5-E3A5-DF872B315C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3" name="Table 2">
            <a:extLst>
              <a:ext uri="{FF2B5EF4-FFF2-40B4-BE49-F238E27FC236}">
                <a16:creationId xmlns:a16="http://schemas.microsoft.com/office/drawing/2014/main" id="{8544A598-FE53-9408-EBC5-869BA3267718}"/>
              </a:ext>
            </a:extLst>
          </p:cNvPr>
          <p:cNvGraphicFramePr>
            <a:graphicFrameLocks noGrp="1"/>
          </p:cNvGraphicFramePr>
          <p:nvPr>
            <p:extLst>
              <p:ext uri="{D42A27DB-BD31-4B8C-83A1-F6EECF244321}">
                <p14:modId xmlns:p14="http://schemas.microsoft.com/office/powerpoint/2010/main" val="4193357657"/>
              </p:ext>
            </p:extLst>
          </p:nvPr>
        </p:nvGraphicFramePr>
        <p:xfrm>
          <a:off x="1371600" y="3186526"/>
          <a:ext cx="14249400" cy="5699760"/>
        </p:xfrm>
        <a:graphic>
          <a:graphicData uri="http://schemas.openxmlformats.org/drawingml/2006/table">
            <a:tbl>
              <a:tblPr firstRow="1" bandRow="1">
                <a:tableStyleId>{5940675A-B579-460E-94D1-54222C63F5DA}</a:tableStyleId>
              </a:tblPr>
              <a:tblGrid>
                <a:gridCol w="9333060">
                  <a:extLst>
                    <a:ext uri="{9D8B030D-6E8A-4147-A177-3AD203B41FA5}">
                      <a16:colId xmlns:a16="http://schemas.microsoft.com/office/drawing/2014/main" val="3780025089"/>
                    </a:ext>
                  </a:extLst>
                </a:gridCol>
                <a:gridCol w="4916340">
                  <a:extLst>
                    <a:ext uri="{9D8B030D-6E8A-4147-A177-3AD203B41FA5}">
                      <a16:colId xmlns:a16="http://schemas.microsoft.com/office/drawing/2014/main" val="3504119471"/>
                    </a:ext>
                  </a:extLst>
                </a:gridCol>
              </a:tblGrid>
              <a:tr h="370840">
                <a:tc>
                  <a:txBody>
                    <a:bodyPr/>
                    <a:lstStyle/>
                    <a:p>
                      <a:pPr algn="ctr"/>
                      <a:r>
                        <a:rPr lang="en-US" sz="2800" b="1" dirty="0">
                          <a:latin typeface="Montserrat Classic" panose="020B0604020202020204" charset="0"/>
                        </a:rPr>
                        <a:t>ICD-10 Diagnoses</a:t>
                      </a:r>
                    </a:p>
                  </a:txBody>
                  <a:tcPr>
                    <a:solidFill>
                      <a:srgbClr val="DCE6F2"/>
                    </a:solidFill>
                  </a:tcPr>
                </a:tc>
                <a:tc>
                  <a:txBody>
                    <a:bodyPr/>
                    <a:lstStyle/>
                    <a:p>
                      <a:pPr algn="ctr"/>
                      <a:r>
                        <a:rPr lang="en-US" sz="2800" b="1" dirty="0">
                          <a:latin typeface="Montserrat Classic" panose="020B0604020202020204" charset="0"/>
                        </a:rPr>
                        <a:t>Total Discharges in 2023</a:t>
                      </a:r>
                    </a:p>
                  </a:txBody>
                  <a:tcPr>
                    <a:solidFill>
                      <a:srgbClr val="DCE6F2"/>
                    </a:solidFill>
                  </a:tcPr>
                </a:tc>
                <a:extLst>
                  <a:ext uri="{0D108BD9-81ED-4DB2-BD59-A6C34878D82A}">
                    <a16:rowId xmlns:a16="http://schemas.microsoft.com/office/drawing/2014/main" val="2221851105"/>
                  </a:ext>
                </a:extLst>
              </a:tr>
              <a:tr h="370840">
                <a:tc>
                  <a:txBody>
                    <a:bodyPr/>
                    <a:lstStyle/>
                    <a:p>
                      <a:pPr algn="ctr"/>
                      <a:r>
                        <a:rPr lang="en-US" sz="2800" dirty="0">
                          <a:latin typeface="Montserrat Classic" panose="020B0604020202020204" charset="0"/>
                        </a:rPr>
                        <a:t>Septicemia</a:t>
                      </a:r>
                    </a:p>
                  </a:txBody>
                  <a:tcPr/>
                </a:tc>
                <a:tc>
                  <a:txBody>
                    <a:bodyPr/>
                    <a:lstStyle/>
                    <a:p>
                      <a:pPr algn="ctr"/>
                      <a:r>
                        <a:rPr lang="en-US" sz="2800" dirty="0">
                          <a:latin typeface="Montserrat Classic" panose="020B0604020202020204" charset="0"/>
                        </a:rPr>
                        <a:t>12,888</a:t>
                      </a:r>
                    </a:p>
                  </a:txBody>
                  <a:tcPr/>
                </a:tc>
                <a:extLst>
                  <a:ext uri="{0D108BD9-81ED-4DB2-BD59-A6C34878D82A}">
                    <a16:rowId xmlns:a16="http://schemas.microsoft.com/office/drawing/2014/main" val="4105786849"/>
                  </a:ext>
                </a:extLst>
              </a:tr>
              <a:tr h="370840">
                <a:tc>
                  <a:txBody>
                    <a:bodyPr/>
                    <a:lstStyle/>
                    <a:p>
                      <a:pPr algn="ctr"/>
                      <a:r>
                        <a:rPr lang="en-US" sz="2800" dirty="0">
                          <a:latin typeface="Montserrat Classic" panose="020B0604020202020204" charset="0"/>
                        </a:rPr>
                        <a:t>Heart Failure</a:t>
                      </a:r>
                    </a:p>
                  </a:txBody>
                  <a:tcPr/>
                </a:tc>
                <a:tc>
                  <a:txBody>
                    <a:bodyPr/>
                    <a:lstStyle/>
                    <a:p>
                      <a:pPr algn="ctr"/>
                      <a:r>
                        <a:rPr lang="en-US" sz="2800" dirty="0">
                          <a:latin typeface="Montserrat Classic" panose="020B0604020202020204" charset="0"/>
                        </a:rPr>
                        <a:t>5,044</a:t>
                      </a:r>
                    </a:p>
                  </a:txBody>
                  <a:tcPr/>
                </a:tc>
                <a:extLst>
                  <a:ext uri="{0D108BD9-81ED-4DB2-BD59-A6C34878D82A}">
                    <a16:rowId xmlns:a16="http://schemas.microsoft.com/office/drawing/2014/main" val="464578428"/>
                  </a:ext>
                </a:extLst>
              </a:tr>
              <a:tr h="370840">
                <a:tc>
                  <a:txBody>
                    <a:bodyPr/>
                    <a:lstStyle/>
                    <a:p>
                      <a:pPr algn="ctr"/>
                      <a:r>
                        <a:rPr lang="en-US" sz="2800" dirty="0">
                          <a:latin typeface="Montserrat Classic" panose="020B0604020202020204" charset="0"/>
                        </a:rPr>
                        <a:t>Depressive Disorders</a:t>
                      </a:r>
                    </a:p>
                  </a:txBody>
                  <a:tcPr/>
                </a:tc>
                <a:tc>
                  <a:txBody>
                    <a:bodyPr/>
                    <a:lstStyle/>
                    <a:p>
                      <a:pPr algn="ctr"/>
                      <a:r>
                        <a:rPr lang="en-US" sz="2800" dirty="0">
                          <a:latin typeface="Montserrat Classic" panose="020B0604020202020204" charset="0"/>
                        </a:rPr>
                        <a:t>4,781</a:t>
                      </a:r>
                    </a:p>
                  </a:txBody>
                  <a:tcPr/>
                </a:tc>
                <a:extLst>
                  <a:ext uri="{0D108BD9-81ED-4DB2-BD59-A6C34878D82A}">
                    <a16:rowId xmlns:a16="http://schemas.microsoft.com/office/drawing/2014/main" val="2550411554"/>
                  </a:ext>
                </a:extLst>
              </a:tr>
              <a:tr h="370840">
                <a:tc>
                  <a:txBody>
                    <a:bodyPr/>
                    <a:lstStyle/>
                    <a:p>
                      <a:pPr algn="ctr"/>
                      <a:r>
                        <a:rPr lang="en-US" sz="2800" dirty="0">
                          <a:latin typeface="Montserrat Classic" panose="020B0604020202020204" charset="0"/>
                        </a:rPr>
                        <a:t>Cardiac Dysrhythmias</a:t>
                      </a:r>
                    </a:p>
                  </a:txBody>
                  <a:tcPr/>
                </a:tc>
                <a:tc>
                  <a:txBody>
                    <a:bodyPr/>
                    <a:lstStyle/>
                    <a:p>
                      <a:pPr algn="ctr"/>
                      <a:r>
                        <a:rPr lang="en-US" sz="2800" dirty="0">
                          <a:latin typeface="Montserrat Classic" panose="020B0604020202020204" charset="0"/>
                        </a:rPr>
                        <a:t>3,637</a:t>
                      </a:r>
                    </a:p>
                  </a:txBody>
                  <a:tcPr/>
                </a:tc>
                <a:extLst>
                  <a:ext uri="{0D108BD9-81ED-4DB2-BD59-A6C34878D82A}">
                    <a16:rowId xmlns:a16="http://schemas.microsoft.com/office/drawing/2014/main" val="685523613"/>
                  </a:ext>
                </a:extLst>
              </a:tr>
              <a:tr h="370840">
                <a:tc>
                  <a:txBody>
                    <a:bodyPr/>
                    <a:lstStyle/>
                    <a:p>
                      <a:pPr algn="ctr"/>
                      <a:r>
                        <a:rPr lang="en-US" sz="2800" dirty="0">
                          <a:latin typeface="Montserrat Classic" panose="020B0604020202020204" charset="0"/>
                        </a:rPr>
                        <a:t>Pneumonia</a:t>
                      </a:r>
                    </a:p>
                  </a:txBody>
                  <a:tcPr/>
                </a:tc>
                <a:tc>
                  <a:txBody>
                    <a:bodyPr/>
                    <a:lstStyle/>
                    <a:p>
                      <a:pPr algn="ctr"/>
                      <a:r>
                        <a:rPr lang="en-US" sz="2800" dirty="0">
                          <a:latin typeface="Montserrat Classic" panose="020B0604020202020204" charset="0"/>
                        </a:rPr>
                        <a:t>3,301</a:t>
                      </a:r>
                    </a:p>
                  </a:txBody>
                  <a:tcPr/>
                </a:tc>
                <a:extLst>
                  <a:ext uri="{0D108BD9-81ED-4DB2-BD59-A6C34878D82A}">
                    <a16:rowId xmlns:a16="http://schemas.microsoft.com/office/drawing/2014/main" val="2204640236"/>
                  </a:ext>
                </a:extLst>
              </a:tr>
              <a:tr h="370840">
                <a:tc>
                  <a:txBody>
                    <a:bodyPr/>
                    <a:lstStyle/>
                    <a:p>
                      <a:pPr algn="ctr"/>
                      <a:r>
                        <a:rPr lang="en-US" sz="2800" dirty="0">
                          <a:latin typeface="Montserrat Classic" panose="020B0604020202020204" charset="0"/>
                        </a:rPr>
                        <a:t>Hypertensive Complications During Pregnancy</a:t>
                      </a:r>
                    </a:p>
                  </a:txBody>
                  <a:tcPr/>
                </a:tc>
                <a:tc>
                  <a:txBody>
                    <a:bodyPr/>
                    <a:lstStyle/>
                    <a:p>
                      <a:pPr algn="ctr"/>
                      <a:r>
                        <a:rPr lang="en-US" sz="2800" dirty="0">
                          <a:latin typeface="Montserrat Classic" panose="020B0604020202020204" charset="0"/>
                        </a:rPr>
                        <a:t>3,227</a:t>
                      </a:r>
                    </a:p>
                  </a:txBody>
                  <a:tcPr/>
                </a:tc>
                <a:extLst>
                  <a:ext uri="{0D108BD9-81ED-4DB2-BD59-A6C34878D82A}">
                    <a16:rowId xmlns:a16="http://schemas.microsoft.com/office/drawing/2014/main" val="2794601591"/>
                  </a:ext>
                </a:extLst>
              </a:tr>
              <a:tr h="370840">
                <a:tc>
                  <a:txBody>
                    <a:bodyPr/>
                    <a:lstStyle/>
                    <a:p>
                      <a:pPr algn="ctr"/>
                      <a:r>
                        <a:rPr lang="en-US" sz="2800" dirty="0">
                          <a:latin typeface="Montserrat Classic" panose="020B0604020202020204" charset="0"/>
                        </a:rPr>
                        <a:t>Diabetes Complications</a:t>
                      </a:r>
                    </a:p>
                  </a:txBody>
                  <a:tcPr/>
                </a:tc>
                <a:tc>
                  <a:txBody>
                    <a:bodyPr/>
                    <a:lstStyle/>
                    <a:p>
                      <a:pPr algn="ctr"/>
                      <a:r>
                        <a:rPr lang="en-US" sz="2800" dirty="0">
                          <a:latin typeface="Montserrat Classic" panose="020B0604020202020204" charset="0"/>
                        </a:rPr>
                        <a:t>3,095</a:t>
                      </a:r>
                    </a:p>
                  </a:txBody>
                  <a:tcPr/>
                </a:tc>
                <a:extLst>
                  <a:ext uri="{0D108BD9-81ED-4DB2-BD59-A6C34878D82A}">
                    <a16:rowId xmlns:a16="http://schemas.microsoft.com/office/drawing/2014/main" val="1251788995"/>
                  </a:ext>
                </a:extLst>
              </a:tr>
              <a:tr h="370840">
                <a:tc>
                  <a:txBody>
                    <a:bodyPr/>
                    <a:lstStyle/>
                    <a:p>
                      <a:pPr algn="ctr"/>
                      <a:r>
                        <a:rPr lang="en-US" sz="2800" dirty="0">
                          <a:latin typeface="Montserrat Classic" panose="020B0604020202020204" charset="0"/>
                        </a:rPr>
                        <a:t>Acute Myocardial Infarction</a:t>
                      </a:r>
                    </a:p>
                  </a:txBody>
                  <a:tcPr/>
                </a:tc>
                <a:tc>
                  <a:txBody>
                    <a:bodyPr/>
                    <a:lstStyle/>
                    <a:p>
                      <a:pPr algn="ctr"/>
                      <a:r>
                        <a:rPr lang="en-US" sz="2800" dirty="0">
                          <a:latin typeface="Montserrat Classic" panose="020B0604020202020204" charset="0"/>
                        </a:rPr>
                        <a:t>2,713</a:t>
                      </a:r>
                    </a:p>
                  </a:txBody>
                  <a:tcPr/>
                </a:tc>
                <a:extLst>
                  <a:ext uri="{0D108BD9-81ED-4DB2-BD59-A6C34878D82A}">
                    <a16:rowId xmlns:a16="http://schemas.microsoft.com/office/drawing/2014/main" val="416632740"/>
                  </a:ext>
                </a:extLst>
              </a:tr>
              <a:tr h="370840">
                <a:tc>
                  <a:txBody>
                    <a:bodyPr/>
                    <a:lstStyle/>
                    <a:p>
                      <a:pPr algn="ctr"/>
                      <a:r>
                        <a:rPr lang="en-US" sz="2800" dirty="0">
                          <a:latin typeface="Montserrat Classic" panose="020B0604020202020204" charset="0"/>
                        </a:rPr>
                        <a:t>Respiratory Failure</a:t>
                      </a:r>
                    </a:p>
                  </a:txBody>
                  <a:tcPr/>
                </a:tc>
                <a:tc>
                  <a:txBody>
                    <a:bodyPr/>
                    <a:lstStyle/>
                    <a:p>
                      <a:pPr algn="ctr"/>
                      <a:r>
                        <a:rPr lang="en-US" sz="2800" dirty="0">
                          <a:latin typeface="Montserrat Classic" panose="020B0604020202020204" charset="0"/>
                        </a:rPr>
                        <a:t>2,766</a:t>
                      </a:r>
                    </a:p>
                  </a:txBody>
                  <a:tcPr/>
                </a:tc>
                <a:extLst>
                  <a:ext uri="{0D108BD9-81ED-4DB2-BD59-A6C34878D82A}">
                    <a16:rowId xmlns:a16="http://schemas.microsoft.com/office/drawing/2014/main" val="4240554459"/>
                  </a:ext>
                </a:extLst>
              </a:tr>
              <a:tr h="370840">
                <a:tc>
                  <a:txBody>
                    <a:bodyPr/>
                    <a:lstStyle/>
                    <a:p>
                      <a:pPr algn="ctr"/>
                      <a:r>
                        <a:rPr lang="en-US" sz="2800" dirty="0">
                          <a:latin typeface="Montserrat Classic" panose="020B0604020202020204" charset="0"/>
                        </a:rPr>
                        <a:t>Renal Failure</a:t>
                      </a:r>
                    </a:p>
                  </a:txBody>
                  <a:tcPr/>
                </a:tc>
                <a:tc>
                  <a:txBody>
                    <a:bodyPr/>
                    <a:lstStyle/>
                    <a:p>
                      <a:pPr algn="ctr"/>
                      <a:r>
                        <a:rPr lang="en-US" sz="2800" dirty="0">
                          <a:latin typeface="Montserrat Classic" panose="020B0604020202020204" charset="0"/>
                        </a:rPr>
                        <a:t>2,613</a:t>
                      </a:r>
                    </a:p>
                  </a:txBody>
                  <a:tcPr/>
                </a:tc>
                <a:extLst>
                  <a:ext uri="{0D108BD9-81ED-4DB2-BD59-A6C34878D82A}">
                    <a16:rowId xmlns:a16="http://schemas.microsoft.com/office/drawing/2014/main" val="2010354331"/>
                  </a:ext>
                </a:extLst>
              </a:tr>
            </a:tbl>
          </a:graphicData>
        </a:graphic>
      </p:graphicFrame>
    </p:spTree>
    <p:extLst>
      <p:ext uri="{BB962C8B-B14F-4D97-AF65-F5344CB8AC3E}">
        <p14:creationId xmlns:p14="http://schemas.microsoft.com/office/powerpoint/2010/main" val="1086264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852A86-7CCC-F948-78CA-4BEB81DB0B3E}"/>
            </a:ext>
          </a:extLst>
        </p:cNvPr>
        <p:cNvGrpSpPr/>
        <p:nvPr/>
      </p:nvGrpSpPr>
      <p:grpSpPr>
        <a:xfrm>
          <a:off x="0" y="0"/>
          <a:ext cx="0" cy="0"/>
          <a:chOff x="0" y="0"/>
          <a:chExt cx="0" cy="0"/>
        </a:xfrm>
      </p:grpSpPr>
      <p:pic>
        <p:nvPicPr>
          <p:cNvPr id="5" name="Picture 4" descr="A map of the united states&#10;&#10;Description automatically generated">
            <a:extLst>
              <a:ext uri="{FF2B5EF4-FFF2-40B4-BE49-F238E27FC236}">
                <a16:creationId xmlns:a16="http://schemas.microsoft.com/office/drawing/2014/main" id="{56749454-CBAD-55FF-3AED-A23CA39D2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246" y="482601"/>
            <a:ext cx="7173260" cy="4357755"/>
          </a:xfrm>
          <a:prstGeom prst="rect">
            <a:avLst/>
          </a:prstGeom>
        </p:spPr>
      </p:pic>
      <p:sp>
        <p:nvSpPr>
          <p:cNvPr id="19" name="Rectangle 18">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5420" y="0"/>
            <a:ext cx="137160" cy="10287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ap of the heart of the heart&#10;&#10;Description automatically generated">
            <a:extLst>
              <a:ext uri="{FF2B5EF4-FFF2-40B4-BE49-F238E27FC236}">
                <a16:creationId xmlns:a16="http://schemas.microsoft.com/office/drawing/2014/main" id="{ED308D31-1097-9C0A-1555-FF633FBE1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9867" y="482601"/>
            <a:ext cx="7173260" cy="4357755"/>
          </a:xfrm>
          <a:prstGeom prst="rect">
            <a:avLst/>
          </a:prstGeom>
        </p:spPr>
      </p:pic>
      <p:sp>
        <p:nvSpPr>
          <p:cNvPr id="18" name="Rectangle 17">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4920"/>
            <a:ext cx="9189720" cy="137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280" y="5074920"/>
            <a:ext cx="9189720" cy="137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map of depression disorders&#10;&#10;Description automatically generated">
            <a:extLst>
              <a:ext uri="{FF2B5EF4-FFF2-40B4-BE49-F238E27FC236}">
                <a16:creationId xmlns:a16="http://schemas.microsoft.com/office/drawing/2014/main" id="{67D795C8-A23C-FC62-B732-33CE082BF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775" y="5446644"/>
            <a:ext cx="6816198" cy="4140840"/>
          </a:xfrm>
          <a:prstGeom prst="rect">
            <a:avLst/>
          </a:prstGeom>
        </p:spPr>
      </p:pic>
      <p:pic>
        <p:nvPicPr>
          <p:cNvPr id="7" name="Picture 6" descr="A map of heart failure&#10;&#10;Description automatically generated">
            <a:extLst>
              <a:ext uri="{FF2B5EF4-FFF2-40B4-BE49-F238E27FC236}">
                <a16:creationId xmlns:a16="http://schemas.microsoft.com/office/drawing/2014/main" id="{EB116C53-D5D0-FDC3-246B-70706C70D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8398" y="5446644"/>
            <a:ext cx="6816198" cy="4140840"/>
          </a:xfrm>
          <a:prstGeom prst="rect">
            <a:avLst/>
          </a:prstGeom>
        </p:spPr>
      </p:pic>
    </p:spTree>
    <p:extLst>
      <p:ext uri="{BB962C8B-B14F-4D97-AF65-F5344CB8AC3E}">
        <p14:creationId xmlns:p14="http://schemas.microsoft.com/office/powerpoint/2010/main" val="581592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6C03A4-0B99-776A-5255-8683D32C4B6D}"/>
            </a:ext>
          </a:extLst>
        </p:cNvPr>
        <p:cNvGrpSpPr/>
        <p:nvPr/>
      </p:nvGrpSpPr>
      <p:grpSpPr>
        <a:xfrm>
          <a:off x="0" y="0"/>
          <a:ext cx="0" cy="0"/>
          <a:chOff x="0" y="0"/>
          <a:chExt cx="0" cy="0"/>
        </a:xfrm>
      </p:grpSpPr>
      <p:pic>
        <p:nvPicPr>
          <p:cNvPr id="13" name="Picture 12" descr="A map of heart attack&#10;&#10;Description automatically generated">
            <a:extLst>
              <a:ext uri="{FF2B5EF4-FFF2-40B4-BE49-F238E27FC236}">
                <a16:creationId xmlns:a16="http://schemas.microsoft.com/office/drawing/2014/main" id="{B55D4761-290D-FB75-9BF1-288336EC5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246" y="482601"/>
            <a:ext cx="7173260" cy="4357755"/>
          </a:xfrm>
          <a:prstGeom prst="rect">
            <a:avLst/>
          </a:prstGeom>
        </p:spPr>
      </p:pic>
      <p:sp>
        <p:nvSpPr>
          <p:cNvPr id="18" name="Rectangle 17">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5420" y="0"/>
            <a:ext cx="137160" cy="10287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map of diabetes with blue squares&#10;&#10;Description automatically generated">
            <a:extLst>
              <a:ext uri="{FF2B5EF4-FFF2-40B4-BE49-F238E27FC236}">
                <a16:creationId xmlns:a16="http://schemas.microsoft.com/office/drawing/2014/main" id="{E94EC2B5-AC03-A0DF-1DD7-73DCE22A1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9867" y="482601"/>
            <a:ext cx="7173260" cy="4357755"/>
          </a:xfrm>
          <a:prstGeom prst="rect">
            <a:avLst/>
          </a:prstGeom>
        </p:spPr>
      </p:pic>
      <p:sp>
        <p:nvSpPr>
          <p:cNvPr id="20" name="Rectangle 19">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4920"/>
            <a:ext cx="9189720" cy="137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280" y="5074920"/>
            <a:ext cx="9189720" cy="137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map of the u. s. state&#10;&#10;Description automatically generated">
            <a:extLst>
              <a:ext uri="{FF2B5EF4-FFF2-40B4-BE49-F238E27FC236}">
                <a16:creationId xmlns:a16="http://schemas.microsoft.com/office/drawing/2014/main" id="{BE543A48-4F3F-8F34-380E-0851B13C0D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775" y="5446644"/>
            <a:ext cx="6816198" cy="4140840"/>
          </a:xfrm>
          <a:prstGeom prst="rect">
            <a:avLst/>
          </a:prstGeom>
        </p:spPr>
      </p:pic>
      <p:pic>
        <p:nvPicPr>
          <p:cNvPr id="3" name="Picture 2" descr="A map of the state of montana&#10;&#10;Description automatically generated">
            <a:extLst>
              <a:ext uri="{FF2B5EF4-FFF2-40B4-BE49-F238E27FC236}">
                <a16:creationId xmlns:a16="http://schemas.microsoft.com/office/drawing/2014/main" id="{FE33D2AB-B004-6F24-CBB2-0C5BE276E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8398" y="5446644"/>
            <a:ext cx="6816198" cy="4140840"/>
          </a:xfrm>
          <a:prstGeom prst="rect">
            <a:avLst/>
          </a:prstGeom>
        </p:spPr>
      </p:pic>
    </p:spTree>
    <p:extLst>
      <p:ext uri="{BB962C8B-B14F-4D97-AF65-F5344CB8AC3E}">
        <p14:creationId xmlns:p14="http://schemas.microsoft.com/office/powerpoint/2010/main" val="1982446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07A2AA-62E2-4A44-D636-1D80782CFB65}"/>
            </a:ext>
          </a:extLst>
        </p:cNvPr>
        <p:cNvGrpSpPr/>
        <p:nvPr/>
      </p:nvGrpSpPr>
      <p:grpSpPr>
        <a:xfrm>
          <a:off x="0" y="0"/>
          <a:ext cx="0" cy="0"/>
          <a:chOff x="0" y="0"/>
          <a:chExt cx="0" cy="0"/>
        </a:xfrm>
      </p:grpSpPr>
      <p:pic>
        <p:nvPicPr>
          <p:cNvPr id="4" name="Picture 3" descr="A map of a patient's disease&#10;&#10;Description automatically generated">
            <a:extLst>
              <a:ext uri="{FF2B5EF4-FFF2-40B4-BE49-F238E27FC236}">
                <a16:creationId xmlns:a16="http://schemas.microsoft.com/office/drawing/2014/main" id="{C78CB919-38C5-2D35-05AE-85ACE303A3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200" y="2732485"/>
            <a:ext cx="7937499" cy="4822029"/>
          </a:xfrm>
          <a:prstGeom prst="rect">
            <a:avLst/>
          </a:prstGeom>
        </p:spPr>
      </p:pic>
      <p:pic>
        <p:nvPicPr>
          <p:cNvPr id="7" name="Picture 6">
            <a:extLst>
              <a:ext uri="{FF2B5EF4-FFF2-40B4-BE49-F238E27FC236}">
                <a16:creationId xmlns:a16="http://schemas.microsoft.com/office/drawing/2014/main" id="{B263B275-2AC0-8B04-8037-503C36CFE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5297" y="2732484"/>
            <a:ext cx="7937501" cy="4822030"/>
          </a:xfrm>
          <a:prstGeom prst="rect">
            <a:avLst/>
          </a:prstGeom>
        </p:spPr>
      </p:pic>
    </p:spTree>
    <p:extLst>
      <p:ext uri="{BB962C8B-B14F-4D97-AF65-F5344CB8AC3E}">
        <p14:creationId xmlns:p14="http://schemas.microsoft.com/office/powerpoint/2010/main" val="4260119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C7BA2-61B5-0727-C096-9E312FC8DCD0}"/>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991B420C-92C6-D8D4-16FE-2820127A7EDB}"/>
              </a:ext>
            </a:extLst>
          </p:cNvPr>
          <p:cNvSpPr txBox="1"/>
          <p:nvPr/>
        </p:nvSpPr>
        <p:spPr>
          <a:xfrm>
            <a:off x="1028700" y="2048969"/>
            <a:ext cx="13296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What’s in the Booklet?</a:t>
            </a:r>
          </a:p>
        </p:txBody>
      </p:sp>
      <p:grpSp>
        <p:nvGrpSpPr>
          <p:cNvPr id="21" name="Group 21">
            <a:extLst>
              <a:ext uri="{FF2B5EF4-FFF2-40B4-BE49-F238E27FC236}">
                <a16:creationId xmlns:a16="http://schemas.microsoft.com/office/drawing/2014/main" id="{523CE760-2893-0313-CDCF-0720DD5A283E}"/>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2D6B5AD1-A1F5-DDD7-56EA-6A5253832B9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6267DF92-B262-1A73-806E-9BC2AA9BF85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7E23F8F0-FACC-8A1E-5D7B-8F35DCE7CA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6CE97174-2494-F775-4E65-6C6B35E4BCF2}"/>
              </a:ext>
            </a:extLst>
          </p:cNvPr>
          <p:cNvSpPr txBox="1"/>
          <p:nvPr/>
        </p:nvSpPr>
        <p:spPr>
          <a:xfrm>
            <a:off x="1028700" y="2857500"/>
            <a:ext cx="15643860" cy="1969770"/>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D262A"/>
                </a:solidFill>
                <a:latin typeface="Montserrat Classic" panose="020B0604020202020204" charset="0"/>
              </a:rPr>
              <a:t>Counties with highest rates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How to use the data</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Resources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How to pull your own data</a:t>
            </a:r>
          </a:p>
        </p:txBody>
      </p:sp>
      <p:sp>
        <p:nvSpPr>
          <p:cNvPr id="3" name="TextBox 15">
            <a:extLst>
              <a:ext uri="{FF2B5EF4-FFF2-40B4-BE49-F238E27FC236}">
                <a16:creationId xmlns:a16="http://schemas.microsoft.com/office/drawing/2014/main" id="{D7C5D0E2-FBB6-E38A-53DE-BF86F3B575DD}"/>
              </a:ext>
            </a:extLst>
          </p:cNvPr>
          <p:cNvSpPr txBox="1"/>
          <p:nvPr/>
        </p:nvSpPr>
        <p:spPr>
          <a:xfrm>
            <a:off x="1028700" y="5279784"/>
            <a:ext cx="13296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What’s Next?</a:t>
            </a:r>
          </a:p>
        </p:txBody>
      </p:sp>
      <p:sp>
        <p:nvSpPr>
          <p:cNvPr id="4" name="TextBox 17">
            <a:extLst>
              <a:ext uri="{FF2B5EF4-FFF2-40B4-BE49-F238E27FC236}">
                <a16:creationId xmlns:a16="http://schemas.microsoft.com/office/drawing/2014/main" id="{B18D14B3-87A0-CC82-C07A-8FE64D7C8A28}"/>
              </a:ext>
            </a:extLst>
          </p:cNvPr>
          <p:cNvSpPr txBox="1"/>
          <p:nvPr/>
        </p:nvSpPr>
        <p:spPr>
          <a:xfrm>
            <a:off x="1015636" y="5905500"/>
            <a:ext cx="15643860" cy="1477328"/>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D262A"/>
                </a:solidFill>
                <a:latin typeface="Montserrat Classic" panose="020B0604020202020204" charset="0"/>
              </a:rPr>
              <a:t>Pull individual data</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Identify opportunities for improvement</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Build QI projects related to the needs of your organization and community</a:t>
            </a:r>
          </a:p>
        </p:txBody>
      </p:sp>
    </p:spTree>
    <p:extLst>
      <p:ext uri="{BB962C8B-B14F-4D97-AF65-F5344CB8AC3E}">
        <p14:creationId xmlns:p14="http://schemas.microsoft.com/office/powerpoint/2010/main" val="1545874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ADD45-9B75-4500-63BE-97BA584CD0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5B933B7-56A9-4075-DE2D-07FE5D727907}"/>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CD6AD6E7-5B43-4CD6-E838-7F6CF7993C24}"/>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9C0992C1-D04A-32A0-32A6-D7152F6D4BA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23B15E07-78C2-89B2-0944-D2FD7A69996E}"/>
              </a:ext>
            </a:extLst>
          </p:cNvPr>
          <p:cNvGrpSpPr/>
          <p:nvPr/>
        </p:nvGrpSpPr>
        <p:grpSpPr>
          <a:xfrm>
            <a:off x="14500955" y="1866623"/>
            <a:ext cx="2758345" cy="245871"/>
            <a:chOff x="0" y="0"/>
            <a:chExt cx="726478" cy="64756"/>
          </a:xfrm>
        </p:grpSpPr>
        <p:sp>
          <p:nvSpPr>
            <p:cNvPr id="6" name="Freeform 6">
              <a:extLst>
                <a:ext uri="{FF2B5EF4-FFF2-40B4-BE49-F238E27FC236}">
                  <a16:creationId xmlns:a16="http://schemas.microsoft.com/office/drawing/2014/main" id="{709FC42B-F58F-9C48-D7C9-863E534AD34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a:extLst>
                <a:ext uri="{FF2B5EF4-FFF2-40B4-BE49-F238E27FC236}">
                  <a16:creationId xmlns:a16="http://schemas.microsoft.com/office/drawing/2014/main" id="{E63A64D8-6E74-E3C3-500A-49AC3A7A6E6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a:extLst>
              <a:ext uri="{FF2B5EF4-FFF2-40B4-BE49-F238E27FC236}">
                <a16:creationId xmlns:a16="http://schemas.microsoft.com/office/drawing/2014/main" id="{EC664662-D1F4-0006-3388-A0BABFEE17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a:extLst>
              <a:ext uri="{FF2B5EF4-FFF2-40B4-BE49-F238E27FC236}">
                <a16:creationId xmlns:a16="http://schemas.microsoft.com/office/drawing/2014/main" id="{201B6CD6-92F8-3B34-26FB-867F325CA073}"/>
              </a:ext>
            </a:extLst>
          </p:cNvPr>
          <p:cNvSpPr txBox="1"/>
          <p:nvPr/>
        </p:nvSpPr>
        <p:spPr>
          <a:xfrm>
            <a:off x="2176887" y="2988570"/>
            <a:ext cx="7348114" cy="2568973"/>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Health Equity Toolkit</a:t>
            </a:r>
          </a:p>
        </p:txBody>
      </p:sp>
      <p:sp>
        <p:nvSpPr>
          <p:cNvPr id="11" name="TextBox 11">
            <a:extLst>
              <a:ext uri="{FF2B5EF4-FFF2-40B4-BE49-F238E27FC236}">
                <a16:creationId xmlns:a16="http://schemas.microsoft.com/office/drawing/2014/main" id="{9F221C8E-1FA7-8662-EB4D-1CE9148E130B}"/>
              </a:ext>
            </a:extLst>
          </p:cNvPr>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pic>
        <p:nvPicPr>
          <p:cNvPr id="12" name="Picture 11">
            <a:extLst>
              <a:ext uri="{FF2B5EF4-FFF2-40B4-BE49-F238E27FC236}">
                <a16:creationId xmlns:a16="http://schemas.microsoft.com/office/drawing/2014/main" id="{7D53294B-BB7F-D5B4-0300-DF2244EC737A}"/>
              </a:ext>
            </a:extLst>
          </p:cNvPr>
          <p:cNvPicPr>
            <a:picLocks noChangeAspect="1"/>
          </p:cNvPicPr>
          <p:nvPr/>
        </p:nvPicPr>
        <p:blipFill>
          <a:blip r:embed="rId4"/>
          <a:stretch>
            <a:fillRect/>
          </a:stretch>
        </p:blipFill>
        <p:spPr>
          <a:xfrm>
            <a:off x="10308121" y="2598964"/>
            <a:ext cx="5810250" cy="7229475"/>
          </a:xfrm>
          <a:prstGeom prst="rect">
            <a:avLst/>
          </a:prstGeom>
        </p:spPr>
      </p:pic>
    </p:spTree>
    <p:extLst>
      <p:ext uri="{BB962C8B-B14F-4D97-AF65-F5344CB8AC3E}">
        <p14:creationId xmlns:p14="http://schemas.microsoft.com/office/powerpoint/2010/main" val="960122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69C00-C390-760C-7E85-5A0329B857AB}"/>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D71F6831-C7AA-A7D5-2D12-E38F3E346E7D}"/>
              </a:ext>
            </a:extLst>
          </p:cNvPr>
          <p:cNvGrpSpPr/>
          <p:nvPr/>
        </p:nvGrpSpPr>
        <p:grpSpPr>
          <a:xfrm>
            <a:off x="14500955" y="9012429"/>
            <a:ext cx="2758345" cy="245871"/>
            <a:chOff x="0" y="0"/>
            <a:chExt cx="726478" cy="64756"/>
          </a:xfrm>
        </p:grpSpPr>
        <p:sp>
          <p:nvSpPr>
            <p:cNvPr id="5" name="Freeform 5">
              <a:extLst>
                <a:ext uri="{FF2B5EF4-FFF2-40B4-BE49-F238E27FC236}">
                  <a16:creationId xmlns:a16="http://schemas.microsoft.com/office/drawing/2014/main" id="{24ABF714-721E-9336-1720-30A3614C48C9}"/>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BB090474-DD0E-807F-0DE9-A22E7D75317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46A0DD39-7E5B-6A4D-9D49-E8B8E1FACCC8}"/>
              </a:ext>
            </a:extLst>
          </p:cNvPr>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What’s New?</a:t>
            </a:r>
          </a:p>
        </p:txBody>
      </p:sp>
      <p:sp>
        <p:nvSpPr>
          <p:cNvPr id="17" name="TextBox 17">
            <a:extLst>
              <a:ext uri="{FF2B5EF4-FFF2-40B4-BE49-F238E27FC236}">
                <a16:creationId xmlns:a16="http://schemas.microsoft.com/office/drawing/2014/main" id="{29074FAB-64D8-229B-0F64-DD55826888A9}"/>
              </a:ext>
            </a:extLst>
          </p:cNvPr>
          <p:cNvSpPr txBox="1"/>
          <p:nvPr/>
        </p:nvSpPr>
        <p:spPr>
          <a:xfrm>
            <a:off x="1028700" y="2705100"/>
            <a:ext cx="15643860" cy="6955750"/>
          </a:xfrm>
          <a:prstGeom prst="rect">
            <a:avLst/>
          </a:prstGeom>
        </p:spPr>
        <p:txBody>
          <a:bodyPr wrap="square" lIns="0" tIns="0" rIns="0" bIns="0" rtlCol="0" anchor="t">
            <a:spAutoFit/>
          </a:bodyPr>
          <a:lstStyle/>
          <a:p>
            <a:r>
              <a:rPr lang="en-US" sz="2800" b="1" dirty="0" err="1">
                <a:solidFill>
                  <a:srgbClr val="2D262A"/>
                </a:solidFill>
                <a:latin typeface="Montserrat Classic" panose="020B0604020202020204" charset="0"/>
              </a:rPr>
              <a:t>REaL</a:t>
            </a:r>
            <a:r>
              <a:rPr lang="en-US" sz="2800" b="1" dirty="0">
                <a:solidFill>
                  <a:srgbClr val="2D262A"/>
                </a:solidFill>
                <a:latin typeface="Montserrat Classic" panose="020B0604020202020204" charset="0"/>
              </a:rPr>
              <a:t>/Age Data</a:t>
            </a:r>
          </a:p>
          <a:p>
            <a:pPr marL="457200" indent="-457200">
              <a:buFont typeface="Arial" panose="020B0604020202020204" pitchFamily="34" charset="0"/>
              <a:buChar char="•"/>
            </a:pPr>
            <a:r>
              <a:rPr lang="en-US" sz="2800" dirty="0">
                <a:solidFill>
                  <a:srgbClr val="2D262A"/>
                </a:solidFill>
                <a:latin typeface="Montserrat Classic" panose="020B0604020202020204" charset="0"/>
              </a:rPr>
              <a:t>Gap analysis to assess SDOH and </a:t>
            </a:r>
            <a:r>
              <a:rPr lang="en-US" sz="2800" dirty="0" err="1">
                <a:solidFill>
                  <a:srgbClr val="2D262A"/>
                </a:solidFill>
                <a:latin typeface="Montserrat Classic" panose="020B0604020202020204" charset="0"/>
              </a:rPr>
              <a:t>REaL</a:t>
            </a:r>
            <a:r>
              <a:rPr lang="en-US" sz="2800" dirty="0">
                <a:solidFill>
                  <a:srgbClr val="2D262A"/>
                </a:solidFill>
                <a:latin typeface="Montserrat Classic" panose="020B0604020202020204" charset="0"/>
              </a:rPr>
              <a:t>/Age data collection</a:t>
            </a:r>
          </a:p>
          <a:p>
            <a:r>
              <a:rPr lang="en-US" sz="2800" b="1" dirty="0">
                <a:solidFill>
                  <a:srgbClr val="2D262A"/>
                </a:solidFill>
                <a:latin typeface="Montserrat Classic" panose="020B0604020202020204" charset="0"/>
              </a:rPr>
              <a:t>Sample Scripting</a:t>
            </a:r>
          </a:p>
          <a:p>
            <a:pPr marL="914400" lvl="1" indent="-457200">
              <a:buFont typeface="Arial" panose="020B0604020202020204" pitchFamily="34" charset="0"/>
              <a:buChar char="•"/>
            </a:pPr>
            <a:r>
              <a:rPr lang="en-US" sz="2800" dirty="0">
                <a:solidFill>
                  <a:srgbClr val="2D262A"/>
                </a:solidFill>
                <a:latin typeface="Montserrat Classic" panose="020B0604020202020204" charset="0"/>
              </a:rPr>
              <a:t>Conversation starters</a:t>
            </a:r>
          </a:p>
          <a:p>
            <a:pPr marL="1371600" lvl="2" indent="-457200">
              <a:buFont typeface="Arial" panose="020B0604020202020204" pitchFamily="34" charset="0"/>
              <a:buChar char="•"/>
            </a:pPr>
            <a:r>
              <a:rPr lang="en-US" sz="2800" dirty="0">
                <a:solidFill>
                  <a:srgbClr val="2D262A"/>
                </a:solidFill>
                <a:latin typeface="Montserrat Classic" panose="020B0604020202020204" charset="0"/>
              </a:rPr>
              <a:t>“I’m going to ask you some questions about your background. We ask these questions so we can provide the best care to every patient.”</a:t>
            </a:r>
          </a:p>
          <a:p>
            <a:pPr marL="914400" lvl="1" indent="-457200">
              <a:buFont typeface="Arial" panose="020B0604020202020204" pitchFamily="34" charset="0"/>
              <a:buChar char="•"/>
            </a:pPr>
            <a:r>
              <a:rPr lang="en-US" sz="2800" dirty="0">
                <a:solidFill>
                  <a:srgbClr val="2D262A"/>
                </a:solidFill>
                <a:latin typeface="Montserrat Classic" panose="020B0604020202020204" charset="0"/>
              </a:rPr>
              <a:t>Language</a:t>
            </a:r>
          </a:p>
          <a:p>
            <a:pPr marL="1371600" lvl="2" indent="-457200">
              <a:buFont typeface="Arial" panose="020B0604020202020204" pitchFamily="34" charset="0"/>
              <a:buChar char="•"/>
            </a:pPr>
            <a:r>
              <a:rPr lang="en-US" sz="2800" dirty="0">
                <a:solidFill>
                  <a:srgbClr val="2D262A"/>
                </a:solidFill>
                <a:latin typeface="Montserrat Classic" panose="020B0604020202020204" charset="0"/>
              </a:rPr>
              <a:t>“In what language would you prefer to communicate with the medical team.”</a:t>
            </a:r>
          </a:p>
          <a:p>
            <a:pPr marL="914400" lvl="1" indent="-457200">
              <a:buFont typeface="Arial" panose="020B0604020202020204" pitchFamily="34" charset="0"/>
              <a:buChar char="•"/>
            </a:pPr>
            <a:r>
              <a:rPr lang="en-US" sz="2800" dirty="0">
                <a:solidFill>
                  <a:srgbClr val="2D262A"/>
                </a:solidFill>
                <a:latin typeface="Montserrat Classic" panose="020B0604020202020204" charset="0"/>
              </a:rPr>
              <a:t>Race</a:t>
            </a:r>
          </a:p>
          <a:p>
            <a:pPr marL="1371600" lvl="2" indent="-457200">
              <a:buFont typeface="Arial" panose="020B0604020202020204" pitchFamily="34" charset="0"/>
              <a:buChar char="•"/>
            </a:pPr>
            <a:r>
              <a:rPr lang="en-US" sz="2800" dirty="0">
                <a:solidFill>
                  <a:srgbClr val="2D262A"/>
                </a:solidFill>
                <a:latin typeface="Montserrat Classic" panose="020B0604020202020204" charset="0"/>
              </a:rPr>
              <a:t>“Is there a racial group you identify with?”</a:t>
            </a:r>
          </a:p>
          <a:p>
            <a:pPr marL="914400" lvl="1" indent="-457200">
              <a:buFont typeface="Arial" panose="020B0604020202020204" pitchFamily="34" charset="0"/>
              <a:buChar char="•"/>
            </a:pPr>
            <a:r>
              <a:rPr lang="en-US" sz="2800" dirty="0">
                <a:solidFill>
                  <a:srgbClr val="2D262A"/>
                </a:solidFill>
                <a:latin typeface="Montserrat Classic" panose="020B0604020202020204" charset="0"/>
              </a:rPr>
              <a:t>Ethnicity</a:t>
            </a:r>
          </a:p>
          <a:p>
            <a:pPr marL="1371600" lvl="2" indent="-457200">
              <a:buFont typeface="Arial" panose="020B0604020202020204" pitchFamily="34" charset="0"/>
              <a:buChar char="•"/>
            </a:pPr>
            <a:r>
              <a:rPr lang="en-US" sz="2800" dirty="0">
                <a:solidFill>
                  <a:srgbClr val="2D262A"/>
                </a:solidFill>
                <a:latin typeface="Montserrat Classic" panose="020B0604020202020204" charset="0"/>
              </a:rPr>
              <a:t>“What ethnic background do you identify with?” </a:t>
            </a:r>
          </a:p>
          <a:p>
            <a:pPr marL="1371600" lvl="2" indent="-457200">
              <a:buFont typeface="Arial" panose="020B0604020202020204" pitchFamily="34" charset="0"/>
              <a:buChar char="•"/>
            </a:pPr>
            <a:r>
              <a:rPr lang="en-US" sz="2800" dirty="0">
                <a:solidFill>
                  <a:srgbClr val="2D262A"/>
                </a:solidFill>
                <a:latin typeface="Montserrat Classic" panose="020B0604020202020204" charset="0"/>
              </a:rPr>
              <a:t>“Where is your family from?”</a:t>
            </a:r>
          </a:p>
          <a:p>
            <a:pPr marL="914400" lvl="1" indent="-457200">
              <a:buFont typeface="Arial" panose="020B0604020202020204" pitchFamily="34" charset="0"/>
              <a:buChar char="•"/>
            </a:pPr>
            <a:r>
              <a:rPr lang="en-US" sz="2800" dirty="0">
                <a:solidFill>
                  <a:srgbClr val="2D262A"/>
                </a:solidFill>
                <a:latin typeface="Montserrat Classic" panose="020B0604020202020204" charset="0"/>
              </a:rPr>
              <a:t>Hispanic</a:t>
            </a:r>
          </a:p>
          <a:p>
            <a:pPr marL="1371600" lvl="2" indent="-457200">
              <a:buFont typeface="Arial" panose="020B0604020202020204" pitchFamily="34" charset="0"/>
              <a:buChar char="•"/>
            </a:pPr>
            <a:r>
              <a:rPr lang="en-US" sz="2800" dirty="0">
                <a:solidFill>
                  <a:srgbClr val="2D262A"/>
                </a:solidFill>
                <a:latin typeface="Montserrat Classic" panose="020B0604020202020204" charset="0"/>
              </a:rPr>
              <a:t>“Do you identify as Hispanic or Latino?”</a:t>
            </a: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a:extLst>
              <a:ext uri="{FF2B5EF4-FFF2-40B4-BE49-F238E27FC236}">
                <a16:creationId xmlns:a16="http://schemas.microsoft.com/office/drawing/2014/main" id="{77F727D3-0801-B86C-00B3-F5D8145CA369}"/>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0C8CF7A7-A49F-99EB-DF43-65466EC5587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BB674437-8E15-8FA7-C879-A75C92CF963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AF7E79F2-D6BA-7472-8548-1C252AA3D5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291913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C6546-ED3E-CC9E-5663-2C4F1161B74B}"/>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934DE15F-C560-2758-D5F9-5F30C3E6C9F1}"/>
              </a:ext>
            </a:extLst>
          </p:cNvPr>
          <p:cNvGrpSpPr/>
          <p:nvPr/>
        </p:nvGrpSpPr>
        <p:grpSpPr>
          <a:xfrm>
            <a:off x="14500955" y="9012429"/>
            <a:ext cx="2758345" cy="245871"/>
            <a:chOff x="0" y="0"/>
            <a:chExt cx="726478" cy="64756"/>
          </a:xfrm>
        </p:grpSpPr>
        <p:sp>
          <p:nvSpPr>
            <p:cNvPr id="5" name="Freeform 5">
              <a:extLst>
                <a:ext uri="{FF2B5EF4-FFF2-40B4-BE49-F238E27FC236}">
                  <a16:creationId xmlns:a16="http://schemas.microsoft.com/office/drawing/2014/main" id="{EE7E7BED-2446-B558-F198-ABCFD0218C1E}"/>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BBC35B9E-790D-D8C7-EF5E-486311F5554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CF537BB1-24C8-D5DB-C22E-6F72654699FD}"/>
              </a:ext>
            </a:extLst>
          </p:cNvPr>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What’s New?</a:t>
            </a:r>
          </a:p>
        </p:txBody>
      </p:sp>
      <p:sp>
        <p:nvSpPr>
          <p:cNvPr id="17" name="TextBox 17">
            <a:extLst>
              <a:ext uri="{FF2B5EF4-FFF2-40B4-BE49-F238E27FC236}">
                <a16:creationId xmlns:a16="http://schemas.microsoft.com/office/drawing/2014/main" id="{FB381AD8-59DD-C97F-AD5C-CF67810DEA31}"/>
              </a:ext>
            </a:extLst>
          </p:cNvPr>
          <p:cNvSpPr txBox="1"/>
          <p:nvPr/>
        </p:nvSpPr>
        <p:spPr>
          <a:xfrm>
            <a:off x="1028700" y="2705100"/>
            <a:ext cx="15643860" cy="5539978"/>
          </a:xfrm>
          <a:prstGeom prst="rect">
            <a:avLst/>
          </a:prstGeom>
        </p:spPr>
        <p:txBody>
          <a:bodyPr wrap="square" lIns="0" tIns="0" rIns="0" bIns="0" rtlCol="0" anchor="t">
            <a:spAutoFit/>
          </a:bodyPr>
          <a:lstStyle/>
          <a:p>
            <a:r>
              <a:rPr lang="en-US" sz="2400" b="1" dirty="0">
                <a:solidFill>
                  <a:srgbClr val="2D262A"/>
                </a:solidFill>
                <a:latin typeface="Montserrat Classic" panose="020B0604020202020204" charset="0"/>
              </a:rPr>
              <a:t>SDOH Sample Scripting</a:t>
            </a:r>
          </a:p>
          <a:p>
            <a:pPr marL="457200" indent="-457200">
              <a:buFont typeface="Arial" panose="020B0604020202020204" pitchFamily="34" charset="0"/>
              <a:buChar char="•"/>
            </a:pPr>
            <a:r>
              <a:rPr lang="en-US" sz="2400" dirty="0"/>
              <a:t>• </a:t>
            </a:r>
            <a:r>
              <a:rPr lang="en-US" sz="2400" dirty="0">
                <a:latin typeface="Montserrat Classic" panose="020B0604020202020204" charset="0"/>
              </a:rPr>
              <a:t>“Many times, our patients come to us with needs beyond just medical, for example, housing, food, and transportation. While we don’t help with those directly, we do have partners in the community who can help, and we would like to link you with them. Would you mind if I ask you a few questions to see if there are resources I can share?” </a:t>
            </a:r>
          </a:p>
          <a:p>
            <a:endParaRPr lang="en-US" sz="2400" dirty="0">
              <a:latin typeface="Montserrat Classic" panose="020B0604020202020204" charset="0"/>
            </a:endParaRPr>
          </a:p>
          <a:p>
            <a:pPr marL="457200" indent="-457200">
              <a:buFont typeface="Arial" panose="020B0604020202020204" pitchFamily="34" charset="0"/>
              <a:buChar char="•"/>
            </a:pPr>
            <a:r>
              <a:rPr lang="en-US" sz="2400" dirty="0">
                <a:latin typeface="Montserrat Classic" panose="020B0604020202020204" charset="0"/>
              </a:rPr>
              <a:t>“At [insert name], we believe that basic needs influence a patient‘s overall health. We would like to begin to screen patients for different types of basic needs so that we can help connect them with resources to assist them with these needs. For some needs, we may not be able to connect patients with resources to assist them, but we would like to identify community needs that we need to create resources for as well.” </a:t>
            </a:r>
          </a:p>
          <a:p>
            <a:pPr marL="457200" indent="-457200">
              <a:buFont typeface="Arial" panose="020B0604020202020204" pitchFamily="34" charset="0"/>
              <a:buChar char="•"/>
            </a:pPr>
            <a:endParaRPr lang="en-US" sz="2400" dirty="0">
              <a:latin typeface="Montserrat Classic" panose="020B0604020202020204" charset="0"/>
            </a:endParaRPr>
          </a:p>
          <a:p>
            <a:pPr marL="457200" indent="-457200">
              <a:buFont typeface="Arial" panose="020B0604020202020204" pitchFamily="34" charset="0"/>
              <a:buChar char="•"/>
            </a:pPr>
            <a:r>
              <a:rPr lang="en-US" sz="2400" dirty="0">
                <a:latin typeface="Montserrat Classic" panose="020B0604020202020204" charset="0"/>
              </a:rPr>
              <a:t>“As part of your visit today we’d like to help with other resources to help you/your family maintain your health. Some examples of these include food, housing, utility assistance, and transportation. Could we ask you a few questions to see if you have any needs in these areas?”</a:t>
            </a:r>
            <a:endParaRPr lang="en-US" sz="2800" dirty="0">
              <a:solidFill>
                <a:srgbClr val="2D262A"/>
              </a:solidFill>
              <a:latin typeface="Montserrat Classic" panose="020B0604020202020204" charset="0"/>
            </a:endParaRPr>
          </a:p>
        </p:txBody>
      </p:sp>
      <p:grpSp>
        <p:nvGrpSpPr>
          <p:cNvPr id="21" name="Group 21">
            <a:extLst>
              <a:ext uri="{FF2B5EF4-FFF2-40B4-BE49-F238E27FC236}">
                <a16:creationId xmlns:a16="http://schemas.microsoft.com/office/drawing/2014/main" id="{AEA0DC9A-D99A-35A5-972E-9F85C21F026F}"/>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8EA53B3C-3951-CE44-A28E-4573B0E7D24F}"/>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11318DE4-A7D5-B673-7A5D-93355758F4B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FB9D864B-75C1-91D2-1F62-E8421B7E98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078498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6A425-2795-2DD4-83BA-FBC967CFF928}"/>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BE94378F-C1C8-93CC-39EB-571008D16ABE}"/>
              </a:ext>
            </a:extLst>
          </p:cNvPr>
          <p:cNvGrpSpPr/>
          <p:nvPr/>
        </p:nvGrpSpPr>
        <p:grpSpPr>
          <a:xfrm>
            <a:off x="14500955" y="9012429"/>
            <a:ext cx="2758345" cy="245871"/>
            <a:chOff x="0" y="0"/>
            <a:chExt cx="726478" cy="64756"/>
          </a:xfrm>
        </p:grpSpPr>
        <p:sp>
          <p:nvSpPr>
            <p:cNvPr id="5" name="Freeform 5">
              <a:extLst>
                <a:ext uri="{FF2B5EF4-FFF2-40B4-BE49-F238E27FC236}">
                  <a16:creationId xmlns:a16="http://schemas.microsoft.com/office/drawing/2014/main" id="{D6BE1F44-CA56-9983-7893-F34C54A578CA}"/>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27F36214-4A85-104F-152A-A0B097A7B17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ABFE66A7-AFBE-3E9B-496C-189853B0AA56}"/>
              </a:ext>
            </a:extLst>
          </p:cNvPr>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What’s New?</a:t>
            </a:r>
          </a:p>
        </p:txBody>
      </p:sp>
      <p:sp>
        <p:nvSpPr>
          <p:cNvPr id="17" name="TextBox 17">
            <a:extLst>
              <a:ext uri="{FF2B5EF4-FFF2-40B4-BE49-F238E27FC236}">
                <a16:creationId xmlns:a16="http://schemas.microsoft.com/office/drawing/2014/main" id="{DC8EA29E-74FF-4B69-F339-FCF05FA67002}"/>
              </a:ext>
            </a:extLst>
          </p:cNvPr>
          <p:cNvSpPr txBox="1"/>
          <p:nvPr/>
        </p:nvSpPr>
        <p:spPr>
          <a:xfrm>
            <a:off x="1028700" y="2705100"/>
            <a:ext cx="15643860" cy="4801314"/>
          </a:xfrm>
          <a:prstGeom prst="rect">
            <a:avLst/>
          </a:prstGeom>
        </p:spPr>
        <p:txBody>
          <a:bodyPr wrap="square" lIns="0" tIns="0" rIns="0" bIns="0" rtlCol="0" anchor="t">
            <a:spAutoFit/>
          </a:bodyPr>
          <a:lstStyle/>
          <a:p>
            <a:r>
              <a:rPr lang="en-US" sz="2800" b="1" dirty="0">
                <a:solidFill>
                  <a:srgbClr val="2D262A"/>
                </a:solidFill>
                <a:latin typeface="Montserrat Classic" panose="020B0604020202020204" charset="0"/>
              </a:rPr>
              <a:t>Putting it all together</a:t>
            </a:r>
          </a:p>
          <a:p>
            <a:pPr marL="457200" indent="-457200">
              <a:buFont typeface="Arial" panose="020B0604020202020204" pitchFamily="34" charset="0"/>
              <a:buChar char="•"/>
            </a:pPr>
            <a:r>
              <a:rPr lang="en-US" sz="2800" dirty="0">
                <a:solidFill>
                  <a:srgbClr val="2D262A"/>
                </a:solidFill>
                <a:latin typeface="Montserrat Classic" panose="020B0604020202020204" charset="0"/>
              </a:rPr>
              <a:t>Creating a team</a:t>
            </a:r>
          </a:p>
          <a:p>
            <a:pPr marL="457200" indent="-457200">
              <a:buFont typeface="Arial" panose="020B0604020202020204" pitchFamily="34" charset="0"/>
              <a:buChar char="•"/>
            </a:pPr>
            <a:r>
              <a:rPr lang="en-US" sz="2800" dirty="0">
                <a:solidFill>
                  <a:srgbClr val="2D262A"/>
                </a:solidFill>
                <a:latin typeface="Montserrat Classic" panose="020B0604020202020204" charset="0"/>
              </a:rPr>
              <a:t>Identify priority areas</a:t>
            </a:r>
          </a:p>
          <a:p>
            <a:pPr marL="457200" indent="-457200">
              <a:buFont typeface="Arial" panose="020B0604020202020204" pitchFamily="34" charset="0"/>
              <a:buChar char="•"/>
            </a:pPr>
            <a:r>
              <a:rPr lang="en-US" sz="2800" dirty="0">
                <a:solidFill>
                  <a:srgbClr val="2D262A"/>
                </a:solidFill>
                <a:latin typeface="Montserrat Classic" panose="020B0604020202020204" charset="0"/>
              </a:rPr>
              <a:t>Use PDSA model to create and implement PI plans</a:t>
            </a:r>
          </a:p>
          <a:p>
            <a:r>
              <a:rPr lang="en-US" sz="2800" b="1" dirty="0">
                <a:solidFill>
                  <a:srgbClr val="2D262A"/>
                </a:solidFill>
                <a:latin typeface="Montserrat Classic" panose="020B0604020202020204" charset="0"/>
              </a:rPr>
              <a:t>Resources</a:t>
            </a:r>
          </a:p>
          <a:p>
            <a:pPr marL="914400" lvl="1" indent="-457200">
              <a:buFont typeface="Arial" panose="020B0604020202020204" pitchFamily="34" charset="0"/>
              <a:buChar char="•"/>
            </a:pPr>
            <a:r>
              <a:rPr lang="en-US" sz="2800" dirty="0">
                <a:solidFill>
                  <a:srgbClr val="2D262A"/>
                </a:solidFill>
                <a:latin typeface="Montserrat Classic" panose="020B0604020202020204" charset="0"/>
              </a:rPr>
              <a:t>SDOH and Z-Codes</a:t>
            </a:r>
          </a:p>
          <a:p>
            <a:pPr marL="914400" lvl="1" indent="-457200">
              <a:buFont typeface="Arial" panose="020B0604020202020204" pitchFamily="34" charset="0"/>
              <a:buChar char="•"/>
            </a:pPr>
            <a:r>
              <a:rPr lang="en-US" sz="2800" dirty="0">
                <a:solidFill>
                  <a:srgbClr val="2D262A"/>
                </a:solidFill>
                <a:latin typeface="Montserrat Classic" panose="020B0604020202020204" charset="0"/>
              </a:rPr>
              <a:t>MCO Connections and Resources</a:t>
            </a:r>
          </a:p>
          <a:p>
            <a:pPr marL="1371600" lvl="2" indent="-457200">
              <a:buFont typeface="Arial" panose="020B0604020202020204" pitchFamily="34" charset="0"/>
              <a:buChar char="•"/>
            </a:pPr>
            <a:r>
              <a:rPr lang="en-US" sz="2800" dirty="0">
                <a:solidFill>
                  <a:srgbClr val="2D262A"/>
                </a:solidFill>
                <a:latin typeface="Montserrat Classic" panose="020B0604020202020204" charset="0"/>
              </a:rPr>
              <a:t>Molina Healthcare</a:t>
            </a:r>
          </a:p>
          <a:p>
            <a:pPr marL="1371600" lvl="2" indent="-457200">
              <a:buFont typeface="Arial" panose="020B0604020202020204" pitchFamily="34" charset="0"/>
              <a:buChar char="•"/>
            </a:pPr>
            <a:r>
              <a:rPr lang="en-US" sz="2800" dirty="0">
                <a:solidFill>
                  <a:srgbClr val="2D262A"/>
                </a:solidFill>
                <a:latin typeface="Montserrat Classic" panose="020B0604020202020204" charset="0"/>
              </a:rPr>
              <a:t>Nebraska Total Care</a:t>
            </a:r>
          </a:p>
          <a:p>
            <a:pPr marL="1371600" lvl="2" indent="-457200">
              <a:buFont typeface="Arial" panose="020B0604020202020204" pitchFamily="34" charset="0"/>
              <a:buChar char="•"/>
            </a:pPr>
            <a:r>
              <a:rPr lang="en-US" sz="2800" dirty="0">
                <a:solidFill>
                  <a:srgbClr val="2D262A"/>
                </a:solidFill>
                <a:latin typeface="Montserrat Classic" panose="020B0604020202020204" charset="0"/>
              </a:rPr>
              <a:t>United Healthcare</a:t>
            </a: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a:extLst>
              <a:ext uri="{FF2B5EF4-FFF2-40B4-BE49-F238E27FC236}">
                <a16:creationId xmlns:a16="http://schemas.microsoft.com/office/drawing/2014/main" id="{AB9BD33F-5D9F-42F6-F71B-1F3F2D025084}"/>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4FF76EC2-698B-B8FB-0557-542307B8D8C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B2C424ED-EC03-6E24-9DB6-2A2FFE39491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426776CC-A2DB-4C98-7F8A-06662EA5C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757584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1A46-231B-4A47-699A-7694BCE652BC}"/>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2CC531D8-6534-6E88-6012-87A318F44522}"/>
              </a:ext>
            </a:extLst>
          </p:cNvPr>
          <p:cNvGrpSpPr/>
          <p:nvPr/>
        </p:nvGrpSpPr>
        <p:grpSpPr>
          <a:xfrm>
            <a:off x="14500955" y="9012429"/>
            <a:ext cx="2758345" cy="245871"/>
            <a:chOff x="0" y="0"/>
            <a:chExt cx="726478" cy="64756"/>
          </a:xfrm>
        </p:grpSpPr>
        <p:sp>
          <p:nvSpPr>
            <p:cNvPr id="5" name="Freeform 5">
              <a:extLst>
                <a:ext uri="{FF2B5EF4-FFF2-40B4-BE49-F238E27FC236}">
                  <a16:creationId xmlns:a16="http://schemas.microsoft.com/office/drawing/2014/main" id="{4D321FCD-D033-538E-A9B8-0144B42EC510}"/>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09570290-5D4A-1AB6-0165-AAD492DBE2B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357193ED-9B65-56FC-08EC-DB24E6FA891C}"/>
              </a:ext>
            </a:extLst>
          </p:cNvPr>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2025 Scholarship Opportunity</a:t>
            </a:r>
          </a:p>
        </p:txBody>
      </p:sp>
      <p:sp>
        <p:nvSpPr>
          <p:cNvPr id="17" name="TextBox 17">
            <a:extLst>
              <a:ext uri="{FF2B5EF4-FFF2-40B4-BE49-F238E27FC236}">
                <a16:creationId xmlns:a16="http://schemas.microsoft.com/office/drawing/2014/main" id="{C258789D-1B18-5204-68C5-399FAA76B64F}"/>
              </a:ext>
            </a:extLst>
          </p:cNvPr>
          <p:cNvSpPr txBox="1"/>
          <p:nvPr/>
        </p:nvSpPr>
        <p:spPr>
          <a:xfrm>
            <a:off x="1028700" y="2705100"/>
            <a:ext cx="9639300" cy="7325082"/>
          </a:xfrm>
          <a:prstGeom prst="rect">
            <a:avLst/>
          </a:prstGeom>
        </p:spPr>
        <p:txBody>
          <a:bodyPr wrap="square" lIns="0" tIns="0" rIns="0" bIns="0" rtlCol="0" anchor="t">
            <a:spAutoFit/>
          </a:bodyPr>
          <a:lstStyle/>
          <a:p>
            <a:r>
              <a:rPr lang="en-US" sz="2600" b="1" dirty="0">
                <a:solidFill>
                  <a:srgbClr val="2D262A"/>
                </a:solidFill>
                <a:latin typeface="Montserrat Classic" panose="020B0604020202020204" charset="0"/>
              </a:rPr>
              <a:t>Get reimbursed for:</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Early bird conference registration fee</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Hotel accommodations for nights beginning on the first day through the last full day of the conference</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Cost of economy air travel up to $800 round-trip</a:t>
            </a:r>
            <a:br>
              <a:rPr lang="en-US" sz="2600" b="1" dirty="0">
                <a:solidFill>
                  <a:srgbClr val="2D262A"/>
                </a:solidFill>
                <a:latin typeface="Montserrat Classic" panose="020B0604020202020204" charset="0"/>
              </a:rPr>
            </a:br>
            <a:endParaRPr lang="en-US" sz="2600" b="1" dirty="0">
              <a:solidFill>
                <a:srgbClr val="FF0000"/>
              </a:solidFill>
              <a:latin typeface="Montserrat Classic" panose="020B0604020202020204" charset="0"/>
            </a:endParaRPr>
          </a:p>
          <a:p>
            <a:r>
              <a:rPr lang="en-US" sz="2600" b="1" dirty="0">
                <a:latin typeface="Montserrat Classic" panose="020B0604020202020204" charset="0"/>
              </a:rPr>
              <a:t>Eligibility:</a:t>
            </a:r>
          </a:p>
          <a:p>
            <a:pPr marL="457200" indent="-457200">
              <a:buFont typeface="Arial" panose="020B0604020202020204" pitchFamily="34" charset="0"/>
              <a:buChar char="•"/>
            </a:pPr>
            <a:r>
              <a:rPr lang="en-US" sz="2600" dirty="0">
                <a:latin typeface="Montserrat Classic" panose="020B0604020202020204" charset="0"/>
              </a:rPr>
              <a:t>Employee of NHA member hospital</a:t>
            </a:r>
          </a:p>
          <a:p>
            <a:pPr marL="457200" indent="-457200">
              <a:buFont typeface="Arial" panose="020B0604020202020204" pitchFamily="34" charset="0"/>
              <a:buChar char="•"/>
            </a:pPr>
            <a:r>
              <a:rPr lang="en-US" sz="2600" dirty="0">
                <a:latin typeface="Montserrat Classic" panose="020B0604020202020204" charset="0"/>
              </a:rPr>
              <a:t>Hospital must be in good standing with Nebraska’s required data reporting</a:t>
            </a:r>
          </a:p>
          <a:p>
            <a:pPr marL="457200" indent="-457200">
              <a:buFont typeface="Arial" panose="020B0604020202020204" pitchFamily="34" charset="0"/>
              <a:buChar char="•"/>
            </a:pPr>
            <a:r>
              <a:rPr lang="en-US" sz="2600" dirty="0">
                <a:latin typeface="Montserrat Classic" panose="020B0604020202020204" charset="0"/>
              </a:rPr>
              <a:t>Have not received a scholarship in the previous consecutive year</a:t>
            </a:r>
          </a:p>
          <a:p>
            <a:pPr marL="457200" indent="-457200">
              <a:buFont typeface="Arial" panose="020B0604020202020204" pitchFamily="34" charset="0"/>
              <a:buChar char="•"/>
            </a:pPr>
            <a:r>
              <a:rPr lang="en-US" sz="2600" dirty="0">
                <a:latin typeface="Montserrat Classic" panose="020B0604020202020204" charset="0"/>
              </a:rPr>
              <a:t>Attest to sharing knowledge gained at conference through a presentation, webinar, tool development, etc.</a:t>
            </a:r>
          </a:p>
          <a:p>
            <a:pPr marL="457200" indent="-457200">
              <a:buFont typeface="Arial" panose="020B0604020202020204" pitchFamily="34" charset="0"/>
              <a:buChar char="•"/>
            </a:pPr>
            <a:endParaRPr lang="en-US" sz="2600" dirty="0">
              <a:latin typeface="Montserrat Classic" panose="020B0604020202020204" charset="0"/>
            </a:endParaRPr>
          </a:p>
          <a:p>
            <a:r>
              <a:rPr lang="en-US" sz="2600" b="1" dirty="0">
                <a:solidFill>
                  <a:srgbClr val="FF0000"/>
                </a:solidFill>
                <a:latin typeface="Montserrat Classic" panose="020B0604020202020204" charset="0"/>
              </a:rPr>
              <a:t>Deadline to Apply: December 10, 2024</a:t>
            </a:r>
          </a:p>
          <a:p>
            <a:endParaRPr lang="en-US" sz="2800" dirty="0">
              <a:latin typeface="Montserrat Classic" panose="020B0604020202020204" charset="0"/>
            </a:endParaRP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a:extLst>
              <a:ext uri="{FF2B5EF4-FFF2-40B4-BE49-F238E27FC236}">
                <a16:creationId xmlns:a16="http://schemas.microsoft.com/office/drawing/2014/main" id="{C6CE4993-090E-B620-4039-BF3C3F283E17}"/>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0AF53340-4ACB-DD5B-EE22-70719B97183A}"/>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6E8F1872-227D-7766-8ABF-17A82E4E09E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789A7E41-639F-002B-6BC4-03555F7564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D2114468-4F3A-D6E9-3124-DBFD845EA402}"/>
              </a:ext>
            </a:extLst>
          </p:cNvPr>
          <p:cNvSpPr txBox="1"/>
          <p:nvPr/>
        </p:nvSpPr>
        <p:spPr>
          <a:xfrm>
            <a:off x="11319802" y="2680530"/>
            <a:ext cx="6358597" cy="5201424"/>
          </a:xfrm>
          <a:prstGeom prst="rect">
            <a:avLst/>
          </a:prstGeom>
          <a:ln>
            <a:noFill/>
          </a:ln>
        </p:spPr>
        <p:txBody>
          <a:bodyPr wrap="square" lIns="0" tIns="0" rIns="0" bIns="0" rtlCol="0" anchor="t">
            <a:spAutoFit/>
          </a:bodyPr>
          <a:lstStyle/>
          <a:p>
            <a:r>
              <a:rPr lang="en-US" sz="2600" b="1" dirty="0">
                <a:solidFill>
                  <a:srgbClr val="2D262A"/>
                </a:solidFill>
                <a:latin typeface="Montserrat Classic" panose="020B0604020202020204" charset="0"/>
              </a:rPr>
              <a:t>National Conferences</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AHA Rural Healthcare Leadership | February</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APIC National Conference | June</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AHA Leadership Summit | July</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IHI National Conference | December</a:t>
            </a:r>
          </a:p>
          <a:p>
            <a:r>
              <a:rPr lang="en-US" sz="2600" b="1" dirty="0">
                <a:solidFill>
                  <a:srgbClr val="2D262A"/>
                </a:solidFill>
                <a:latin typeface="Montserrat Classic" panose="020B0604020202020204" charset="0"/>
              </a:rPr>
              <a:t>Nebraska Conferences</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NICN Primary Infection Prevention Course</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Nursing Leadership</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NHA Convention</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NPQIC Conference</a:t>
            </a:r>
          </a:p>
          <a:p>
            <a:pPr marL="457200" indent="-457200">
              <a:buFont typeface="Arial" panose="020B0604020202020204" pitchFamily="34" charset="0"/>
              <a:buChar char="•"/>
            </a:pPr>
            <a:r>
              <a:rPr lang="en-US" sz="2600" dirty="0">
                <a:solidFill>
                  <a:srgbClr val="2D262A"/>
                </a:solidFill>
                <a:latin typeface="Montserrat Classic" panose="020B0604020202020204" charset="0"/>
              </a:rPr>
              <a:t>Antimicrobial Stewardship Summit</a:t>
            </a:r>
            <a:endParaRPr lang="en-US" sz="2600" dirty="0">
              <a:solidFill>
                <a:srgbClr val="FF0000"/>
              </a:solidFill>
              <a:latin typeface="Montserrat Classic" panose="020B0604020202020204" charset="0"/>
            </a:endParaRPr>
          </a:p>
        </p:txBody>
      </p:sp>
      <p:sp>
        <p:nvSpPr>
          <p:cNvPr id="3" name="Rectangle 2">
            <a:extLst>
              <a:ext uri="{FF2B5EF4-FFF2-40B4-BE49-F238E27FC236}">
                <a16:creationId xmlns:a16="http://schemas.microsoft.com/office/drawing/2014/main" id="{436BDC5C-B276-50E1-3364-B9936CC1B47E}"/>
              </a:ext>
            </a:extLst>
          </p:cNvPr>
          <p:cNvSpPr/>
          <p:nvPr/>
        </p:nvSpPr>
        <p:spPr>
          <a:xfrm>
            <a:off x="11125200" y="2523710"/>
            <a:ext cx="6705600" cy="5562600"/>
          </a:xfrm>
          <a:prstGeom prst="rect">
            <a:avLst/>
          </a:prstGeom>
          <a:no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19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DE83E-A36C-BE85-3951-C57BE212247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941C351-1C7F-89E6-88C4-97BA801166AF}"/>
              </a:ext>
            </a:extLst>
          </p:cNvPr>
          <p:cNvPicPr>
            <a:picLocks noChangeAspect="1"/>
          </p:cNvPicPr>
          <p:nvPr/>
        </p:nvPicPr>
        <p:blipFill>
          <a:blip r:embed="rId2"/>
          <a:stretch>
            <a:fillRect/>
          </a:stretch>
        </p:blipFill>
        <p:spPr>
          <a:xfrm>
            <a:off x="3009900" y="1545456"/>
            <a:ext cx="12268200" cy="4481692"/>
          </a:xfrm>
          <a:prstGeom prst="rect">
            <a:avLst/>
          </a:prstGeom>
        </p:spPr>
      </p:pic>
      <p:sp>
        <p:nvSpPr>
          <p:cNvPr id="15" name="TextBox 15">
            <a:extLst>
              <a:ext uri="{FF2B5EF4-FFF2-40B4-BE49-F238E27FC236}">
                <a16:creationId xmlns:a16="http://schemas.microsoft.com/office/drawing/2014/main" id="{2BBADF02-F157-F338-18FF-C629D36AB641}"/>
              </a:ext>
            </a:extLst>
          </p:cNvPr>
          <p:cNvSpPr txBox="1"/>
          <p:nvPr/>
        </p:nvSpPr>
        <p:spPr>
          <a:xfrm>
            <a:off x="4724400" y="102393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MBQIP Implementation Timeline</a:t>
            </a:r>
          </a:p>
        </p:txBody>
      </p:sp>
      <p:grpSp>
        <p:nvGrpSpPr>
          <p:cNvPr id="21" name="Group 21">
            <a:extLst>
              <a:ext uri="{FF2B5EF4-FFF2-40B4-BE49-F238E27FC236}">
                <a16:creationId xmlns:a16="http://schemas.microsoft.com/office/drawing/2014/main" id="{40A4FCB3-8C48-8AED-9D92-BB895393872B}"/>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24446C39-7B6D-A9F1-33E3-D0E65062A3D8}"/>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F8A1F48B-1803-650D-37DF-8F5ED567466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1D41C57C-DEB5-DDE2-438B-7E8212B423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8" name="TextBox 7">
            <a:extLst>
              <a:ext uri="{FF2B5EF4-FFF2-40B4-BE49-F238E27FC236}">
                <a16:creationId xmlns:a16="http://schemas.microsoft.com/office/drawing/2014/main" id="{65A4C0CB-CA0F-171F-88BF-61B335FF82D3}"/>
              </a:ext>
            </a:extLst>
          </p:cNvPr>
          <p:cNvSpPr txBox="1"/>
          <p:nvPr/>
        </p:nvSpPr>
        <p:spPr>
          <a:xfrm>
            <a:off x="1059180" y="6235756"/>
            <a:ext cx="7353300" cy="3354765"/>
          </a:xfrm>
          <a:custGeom>
            <a:avLst/>
            <a:gdLst>
              <a:gd name="connsiteX0" fmla="*/ 0 w 7353300"/>
              <a:gd name="connsiteY0" fmla="*/ 0 h 3354765"/>
              <a:gd name="connsiteX1" fmla="*/ 7353300 w 7353300"/>
              <a:gd name="connsiteY1" fmla="*/ 0 h 3354765"/>
              <a:gd name="connsiteX2" fmla="*/ 7353300 w 7353300"/>
              <a:gd name="connsiteY2" fmla="*/ 3354765 h 3354765"/>
              <a:gd name="connsiteX3" fmla="*/ 0 w 7353300"/>
              <a:gd name="connsiteY3" fmla="*/ 3354765 h 3354765"/>
              <a:gd name="connsiteX4" fmla="*/ 0 w 7353300"/>
              <a:gd name="connsiteY4" fmla="*/ 0 h 335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3300" h="3354765" fill="none" extrusionOk="0">
                <a:moveTo>
                  <a:pt x="0" y="0"/>
                </a:moveTo>
                <a:cubicBezTo>
                  <a:pt x="1605680" y="-115804"/>
                  <a:pt x="4448732" y="82991"/>
                  <a:pt x="7353300" y="0"/>
                </a:cubicBezTo>
                <a:cubicBezTo>
                  <a:pt x="7221081" y="566794"/>
                  <a:pt x="7194551" y="2858826"/>
                  <a:pt x="7353300" y="3354765"/>
                </a:cubicBezTo>
                <a:cubicBezTo>
                  <a:pt x="4994747" y="3324128"/>
                  <a:pt x="3356666" y="3277987"/>
                  <a:pt x="0" y="3354765"/>
                </a:cubicBezTo>
                <a:cubicBezTo>
                  <a:pt x="34336" y="1852793"/>
                  <a:pt x="-156558" y="690559"/>
                  <a:pt x="0" y="0"/>
                </a:cubicBezTo>
                <a:close/>
              </a:path>
              <a:path w="7353300" h="3354765" stroke="0" extrusionOk="0">
                <a:moveTo>
                  <a:pt x="0" y="0"/>
                </a:moveTo>
                <a:cubicBezTo>
                  <a:pt x="2968538" y="-104928"/>
                  <a:pt x="5281547" y="-135870"/>
                  <a:pt x="7353300" y="0"/>
                </a:cubicBezTo>
                <a:cubicBezTo>
                  <a:pt x="7485228" y="1045423"/>
                  <a:pt x="7287731" y="2104204"/>
                  <a:pt x="7353300" y="3354765"/>
                </a:cubicBezTo>
                <a:cubicBezTo>
                  <a:pt x="5726005" y="3277018"/>
                  <a:pt x="2867325" y="3436599"/>
                  <a:pt x="0" y="3354765"/>
                </a:cubicBezTo>
                <a:cubicBezTo>
                  <a:pt x="-52246" y="1870638"/>
                  <a:pt x="125204" y="1511501"/>
                  <a:pt x="0" y="0"/>
                </a:cubicBezTo>
                <a:close/>
              </a:path>
            </a:pathLst>
          </a:custGeom>
          <a:ln w="38100">
            <a:noFill/>
            <a:extLst>
              <a:ext uri="{C807C97D-BFC1-408E-A445-0C87EB9F89A2}">
                <ask:lineSketchStyleProps xmlns:ask="http://schemas.microsoft.com/office/drawing/2018/sketchyshapes" sd="1066930645">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b="1" dirty="0">
                <a:solidFill>
                  <a:srgbClr val="003563"/>
                </a:solidFill>
                <a:latin typeface="Montserrat Classic" panose="020B0604020202020204" charset="0"/>
              </a:rPr>
              <a:t>2024:</a:t>
            </a:r>
            <a:endParaRPr lang="en-US" sz="2000" dirty="0">
              <a:latin typeface="Montserrat Classic" panose="020B0604020202020204" charset="0"/>
            </a:endParaRPr>
          </a:p>
          <a:p>
            <a:pPr marL="685800" indent="-685800">
              <a:buFont typeface="Arial" panose="020B0604020202020204" pitchFamily="34" charset="0"/>
              <a:buChar char="•"/>
            </a:pPr>
            <a:r>
              <a:rPr lang="en-US" sz="2000" dirty="0">
                <a:latin typeface="Montserrat Classic" panose="020B0604020202020204" charset="0"/>
              </a:rPr>
              <a:t>Hospitals prepare for new MBQIP core measures</a:t>
            </a:r>
          </a:p>
          <a:p>
            <a:pPr marL="685800" indent="-685800">
              <a:buFont typeface="Arial" panose="020B0604020202020204" pitchFamily="34" charset="0"/>
              <a:buChar char="•"/>
            </a:pPr>
            <a:r>
              <a:rPr lang="en-US" sz="2000" dirty="0">
                <a:latin typeface="Montserrat Classic" panose="020B0604020202020204" charset="0"/>
              </a:rPr>
              <a:t>Hospitals may choose to report the new MBQIP core measures at this time</a:t>
            </a:r>
          </a:p>
          <a:p>
            <a:pPr marL="685800" indent="-685800">
              <a:buFont typeface="Arial" panose="020B0604020202020204" pitchFamily="34" charset="0"/>
              <a:buChar char="•"/>
            </a:pPr>
            <a:r>
              <a:rPr lang="en-US" sz="2000" dirty="0">
                <a:latin typeface="Montserrat Classic" panose="020B0604020202020204" charset="0"/>
              </a:rPr>
              <a:t>Hospitals will continue to report current existing MBQIP core measures</a:t>
            </a:r>
          </a:p>
          <a:p>
            <a:endParaRPr lang="en-US" sz="2000" b="1" dirty="0">
              <a:solidFill>
                <a:srgbClr val="003563"/>
              </a:solidFill>
              <a:latin typeface="Montserrat Classic" panose="020B0604020202020204" charset="0"/>
            </a:endParaRPr>
          </a:p>
          <a:p>
            <a:r>
              <a:rPr lang="en-US" sz="2000" b="1" dirty="0">
                <a:solidFill>
                  <a:srgbClr val="003563"/>
                </a:solidFill>
                <a:latin typeface="Montserrat Classic" panose="020B0604020202020204" charset="0"/>
              </a:rPr>
              <a:t>2025:</a:t>
            </a:r>
          </a:p>
          <a:p>
            <a:pPr marL="685800" indent="-685800">
              <a:buFont typeface="Arial" panose="020B0604020202020204" pitchFamily="34" charset="0"/>
              <a:buChar char="•"/>
            </a:pPr>
            <a:r>
              <a:rPr lang="en-US" sz="2000" dirty="0">
                <a:latin typeface="Montserrat Classic" panose="020B0604020202020204" charset="0"/>
              </a:rPr>
              <a:t>Begin reporting new MBQIP core measures</a:t>
            </a:r>
          </a:p>
          <a:p>
            <a:endParaRPr lang="en-US" sz="3200" dirty="0">
              <a:latin typeface="Montserrat Classic" panose="020B0604020202020204" charset="0"/>
            </a:endParaRPr>
          </a:p>
        </p:txBody>
      </p:sp>
      <p:sp>
        <p:nvSpPr>
          <p:cNvPr id="9" name="TextBox 8">
            <a:extLst>
              <a:ext uri="{FF2B5EF4-FFF2-40B4-BE49-F238E27FC236}">
                <a16:creationId xmlns:a16="http://schemas.microsoft.com/office/drawing/2014/main" id="{3AA19A90-5B41-09E1-D1C0-5F5569800226}"/>
              </a:ext>
            </a:extLst>
          </p:cNvPr>
          <p:cNvSpPr txBox="1"/>
          <p:nvPr/>
        </p:nvSpPr>
        <p:spPr>
          <a:xfrm>
            <a:off x="8610600" y="6515100"/>
            <a:ext cx="4210050" cy="2431435"/>
          </a:xfrm>
          <a:custGeom>
            <a:avLst/>
            <a:gdLst>
              <a:gd name="connsiteX0" fmla="*/ 0 w 4210050"/>
              <a:gd name="connsiteY0" fmla="*/ 0 h 2431435"/>
              <a:gd name="connsiteX1" fmla="*/ 4210050 w 4210050"/>
              <a:gd name="connsiteY1" fmla="*/ 0 h 2431435"/>
              <a:gd name="connsiteX2" fmla="*/ 4210050 w 4210050"/>
              <a:gd name="connsiteY2" fmla="*/ 2431435 h 2431435"/>
              <a:gd name="connsiteX3" fmla="*/ 0 w 4210050"/>
              <a:gd name="connsiteY3" fmla="*/ 2431435 h 2431435"/>
              <a:gd name="connsiteX4" fmla="*/ 0 w 4210050"/>
              <a:gd name="connsiteY4" fmla="*/ 0 h 243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2431435" fill="none" extrusionOk="0">
                <a:moveTo>
                  <a:pt x="0" y="0"/>
                </a:moveTo>
                <a:cubicBezTo>
                  <a:pt x="1877457" y="-115804"/>
                  <a:pt x="2968229" y="82991"/>
                  <a:pt x="4210050" y="0"/>
                </a:cubicBezTo>
                <a:cubicBezTo>
                  <a:pt x="4077831" y="633850"/>
                  <a:pt x="4051301" y="1325920"/>
                  <a:pt x="4210050" y="2431435"/>
                </a:cubicBezTo>
                <a:cubicBezTo>
                  <a:pt x="2943329" y="2400798"/>
                  <a:pt x="1678402" y="2354657"/>
                  <a:pt x="0" y="2431435"/>
                </a:cubicBezTo>
                <a:cubicBezTo>
                  <a:pt x="34336" y="2179334"/>
                  <a:pt x="-156558" y="377300"/>
                  <a:pt x="0" y="0"/>
                </a:cubicBezTo>
                <a:close/>
              </a:path>
              <a:path w="4210050" h="2431435" stroke="0" extrusionOk="0">
                <a:moveTo>
                  <a:pt x="0" y="0"/>
                </a:moveTo>
                <a:cubicBezTo>
                  <a:pt x="923971" y="-104928"/>
                  <a:pt x="2955278" y="-135870"/>
                  <a:pt x="4210050" y="0"/>
                </a:cubicBezTo>
                <a:cubicBezTo>
                  <a:pt x="4341978" y="385942"/>
                  <a:pt x="4144481" y="2183541"/>
                  <a:pt x="4210050" y="2431435"/>
                </a:cubicBezTo>
                <a:cubicBezTo>
                  <a:pt x="2265582" y="2353688"/>
                  <a:pt x="846941" y="2513269"/>
                  <a:pt x="0" y="2431435"/>
                </a:cubicBezTo>
                <a:cubicBezTo>
                  <a:pt x="-52246" y="1729621"/>
                  <a:pt x="125204" y="742657"/>
                  <a:pt x="0" y="0"/>
                </a:cubicBezTo>
                <a:close/>
              </a:path>
            </a:pathLst>
          </a:custGeom>
          <a:ln w="38100">
            <a:noFill/>
            <a:extLst>
              <a:ext uri="{C807C97D-BFC1-408E-A445-0C87EB9F89A2}">
                <ask:lineSketchStyleProps xmlns:ask="http://schemas.microsoft.com/office/drawing/2018/sketchyshapes" sd="1066930645">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wrap="square">
            <a:spAutoFit/>
          </a:bodyPr>
          <a:lstStyle/>
          <a:p>
            <a:pPr marL="685800" indent="-685800">
              <a:buFont typeface="Arial" panose="020B0604020202020204" pitchFamily="34" charset="0"/>
              <a:buChar char="•"/>
            </a:pPr>
            <a:r>
              <a:rPr lang="en-US" sz="2000" dirty="0">
                <a:latin typeface="Montserrat Classic" panose="020B0604020202020204" charset="0"/>
              </a:rPr>
              <a:t>Moving from 4 domains to 5 domains</a:t>
            </a:r>
          </a:p>
          <a:p>
            <a:pPr marL="685800" indent="-685800">
              <a:buFont typeface="Arial" panose="020B0604020202020204" pitchFamily="34" charset="0"/>
              <a:buChar char="•"/>
            </a:pPr>
            <a:r>
              <a:rPr lang="en-US" sz="2000" dirty="0">
                <a:latin typeface="Montserrat Classic" panose="020B0604020202020204" charset="0"/>
              </a:rPr>
              <a:t>Align with existing quality reporting programs</a:t>
            </a:r>
          </a:p>
          <a:p>
            <a:pPr marL="685800" indent="-685800">
              <a:buFont typeface="Arial" panose="020B0604020202020204" pitchFamily="34" charset="0"/>
              <a:buChar char="•"/>
            </a:pPr>
            <a:r>
              <a:rPr lang="en-US" sz="2000" dirty="0">
                <a:latin typeface="Montserrat Classic" panose="020B0604020202020204" charset="0"/>
              </a:rPr>
              <a:t>Final “launch” date: September 1, 2025</a:t>
            </a:r>
          </a:p>
          <a:p>
            <a:endParaRPr lang="en-US" sz="3200" dirty="0">
              <a:latin typeface="Montserrat Classic" panose="020B0604020202020204" charset="0"/>
            </a:endParaRPr>
          </a:p>
        </p:txBody>
      </p:sp>
      <p:graphicFrame>
        <p:nvGraphicFramePr>
          <p:cNvPr id="10" name="Diagram 9">
            <a:extLst>
              <a:ext uri="{FF2B5EF4-FFF2-40B4-BE49-F238E27FC236}">
                <a16:creationId xmlns:a16="http://schemas.microsoft.com/office/drawing/2014/main" id="{9636DDFC-D283-4C0D-5677-A55DDE61BF59}"/>
              </a:ext>
            </a:extLst>
          </p:cNvPr>
          <p:cNvGraphicFramePr/>
          <p:nvPr>
            <p:extLst>
              <p:ext uri="{D42A27DB-BD31-4B8C-83A1-F6EECF244321}">
                <p14:modId xmlns:p14="http://schemas.microsoft.com/office/powerpoint/2010/main" val="664282716"/>
              </p:ext>
            </p:extLst>
          </p:nvPr>
        </p:nvGraphicFramePr>
        <p:xfrm>
          <a:off x="12420600" y="6235756"/>
          <a:ext cx="5410200" cy="3738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a:extLst>
              <a:ext uri="{FF2B5EF4-FFF2-40B4-BE49-F238E27FC236}">
                <a16:creationId xmlns:a16="http://schemas.microsoft.com/office/drawing/2014/main" id="{6DB02391-EBDB-885B-3AB1-7FCD4A24CF69}"/>
              </a:ext>
            </a:extLst>
          </p:cNvPr>
          <p:cNvSpPr/>
          <p:nvPr/>
        </p:nvSpPr>
        <p:spPr>
          <a:xfrm>
            <a:off x="8534400" y="6027148"/>
            <a:ext cx="8915400" cy="4069352"/>
          </a:xfrm>
          <a:prstGeom prst="rect">
            <a:avLst/>
          </a:prstGeom>
          <a:no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CC2012-4E32-8B16-5BAF-2124B0652B58}"/>
              </a:ext>
            </a:extLst>
          </p:cNvPr>
          <p:cNvSpPr/>
          <p:nvPr/>
        </p:nvSpPr>
        <p:spPr>
          <a:xfrm>
            <a:off x="742950" y="6027148"/>
            <a:ext cx="7562850" cy="4069352"/>
          </a:xfrm>
          <a:prstGeom prst="rect">
            <a:avLst/>
          </a:prstGeom>
          <a:no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938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00A71-BEAA-011C-29C7-AB9F83A1DFA9}"/>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2C8C87D8-5C81-2917-33FC-6B4BD3B63072}"/>
              </a:ext>
            </a:extLst>
          </p:cNvPr>
          <p:cNvGrpSpPr/>
          <p:nvPr/>
        </p:nvGrpSpPr>
        <p:grpSpPr>
          <a:xfrm>
            <a:off x="14500955" y="9012429"/>
            <a:ext cx="2758345" cy="245871"/>
            <a:chOff x="0" y="0"/>
            <a:chExt cx="726478" cy="64756"/>
          </a:xfrm>
        </p:grpSpPr>
        <p:sp>
          <p:nvSpPr>
            <p:cNvPr id="5" name="Freeform 5">
              <a:extLst>
                <a:ext uri="{FF2B5EF4-FFF2-40B4-BE49-F238E27FC236}">
                  <a16:creationId xmlns:a16="http://schemas.microsoft.com/office/drawing/2014/main" id="{B46CB876-0555-B033-7A40-B841FF1AD9E6}"/>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041C6C9A-B916-73CA-8064-9CE6B9CB27B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45BA0F08-FE47-EA5A-90C3-321034423740}"/>
              </a:ext>
            </a:extLst>
          </p:cNvPr>
          <p:cNvSpPr txBox="1"/>
          <p:nvPr/>
        </p:nvSpPr>
        <p:spPr>
          <a:xfrm>
            <a:off x="1028700" y="204896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Mark your Calendars for 2025</a:t>
            </a:r>
          </a:p>
        </p:txBody>
      </p:sp>
      <p:sp>
        <p:nvSpPr>
          <p:cNvPr id="17" name="TextBox 17">
            <a:extLst>
              <a:ext uri="{FF2B5EF4-FFF2-40B4-BE49-F238E27FC236}">
                <a16:creationId xmlns:a16="http://schemas.microsoft.com/office/drawing/2014/main" id="{9EF81189-BF24-0B8C-890C-CC41E4805F09}"/>
              </a:ext>
            </a:extLst>
          </p:cNvPr>
          <p:cNvSpPr txBox="1"/>
          <p:nvPr/>
        </p:nvSpPr>
        <p:spPr>
          <a:xfrm>
            <a:off x="1028700" y="2705100"/>
            <a:ext cx="10248900" cy="7386638"/>
          </a:xfrm>
          <a:prstGeom prst="rect">
            <a:avLst/>
          </a:prstGeom>
        </p:spPr>
        <p:txBody>
          <a:bodyPr wrap="square" lIns="0" tIns="0" rIns="0" bIns="0" rtlCol="0" anchor="t">
            <a:spAutoFit/>
          </a:bodyPr>
          <a:lstStyle/>
          <a:p>
            <a:r>
              <a:rPr lang="en-US" sz="3200" b="1" dirty="0">
                <a:solidFill>
                  <a:srgbClr val="2D262A"/>
                </a:solidFill>
                <a:latin typeface="Montserrat Classic" panose="020B0604020202020204" charset="0"/>
              </a:rPr>
              <a:t>Advocacy Day | Lincoln</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March 12, 2025</a:t>
            </a:r>
          </a:p>
          <a:p>
            <a:pPr marL="457200" indent="-457200">
              <a:buFont typeface="Arial" panose="020B0604020202020204" pitchFamily="34" charset="0"/>
              <a:buChar char="•"/>
            </a:pPr>
            <a:endParaRPr lang="en-US" sz="3200" b="1" dirty="0">
              <a:solidFill>
                <a:srgbClr val="2D262A"/>
              </a:solidFill>
              <a:latin typeface="Montserrat Classic" panose="020B0604020202020204" charset="0"/>
            </a:endParaRPr>
          </a:p>
          <a:p>
            <a:r>
              <a:rPr lang="en-US" sz="3200" b="1" dirty="0">
                <a:solidFill>
                  <a:srgbClr val="2D262A"/>
                </a:solidFill>
                <a:latin typeface="Montserrat Classic" panose="020B0604020202020204" charset="0"/>
              </a:rPr>
              <a:t>Nursing Leadership Conference | Kearney</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April 8-9, 2025</a:t>
            </a:r>
          </a:p>
          <a:p>
            <a:pPr marL="457200" indent="-457200">
              <a:buFont typeface="Arial" panose="020B0604020202020204" pitchFamily="34" charset="0"/>
              <a:buChar char="•"/>
            </a:pPr>
            <a:endParaRPr lang="en-US" sz="3200" b="1" dirty="0">
              <a:solidFill>
                <a:srgbClr val="2D262A"/>
              </a:solidFill>
              <a:latin typeface="Montserrat Classic" panose="020B0604020202020204" charset="0"/>
            </a:endParaRPr>
          </a:p>
          <a:p>
            <a:r>
              <a:rPr lang="en-US" sz="3200" b="1" dirty="0">
                <a:solidFill>
                  <a:srgbClr val="2D262A"/>
                </a:solidFill>
                <a:latin typeface="Montserrat Classic" panose="020B0604020202020204" charset="0"/>
              </a:rPr>
              <a:t>Nebraska Rural Health Conference | Kearney</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June 9-11, 2025</a:t>
            </a:r>
          </a:p>
          <a:p>
            <a:pPr marL="457200" indent="-457200">
              <a:buFont typeface="Arial" panose="020B0604020202020204" pitchFamily="34" charset="0"/>
              <a:buChar char="•"/>
            </a:pPr>
            <a:endParaRPr lang="en-US" sz="3200" b="1" dirty="0">
              <a:solidFill>
                <a:srgbClr val="2D262A"/>
              </a:solidFill>
              <a:latin typeface="Montserrat Classic" panose="020B0604020202020204" charset="0"/>
            </a:endParaRPr>
          </a:p>
          <a:p>
            <a:r>
              <a:rPr lang="en-US" sz="3200" b="1" dirty="0">
                <a:solidFill>
                  <a:srgbClr val="2D262A"/>
                </a:solidFill>
                <a:latin typeface="Montserrat Classic" panose="020B0604020202020204" charset="0"/>
              </a:rPr>
              <a:t>Annual Convention | Omaha</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October 22-24, 2025</a:t>
            </a:r>
          </a:p>
          <a:p>
            <a:pPr marL="457200" indent="-457200">
              <a:buFont typeface="Arial" panose="020B0604020202020204" pitchFamily="34" charset="0"/>
              <a:buChar char="•"/>
            </a:pPr>
            <a:endParaRPr lang="en-US" sz="3200" b="1" dirty="0">
              <a:solidFill>
                <a:srgbClr val="2D262A"/>
              </a:solidFill>
              <a:latin typeface="Montserrat Classic" panose="020B0604020202020204" charset="0"/>
            </a:endParaRPr>
          </a:p>
          <a:p>
            <a:r>
              <a:rPr lang="en-US" sz="3200" b="1" dirty="0">
                <a:solidFill>
                  <a:srgbClr val="2D262A"/>
                </a:solidFill>
                <a:latin typeface="Montserrat Classic" panose="020B0604020202020204" charset="0"/>
              </a:rPr>
              <a:t>CAH/RHC Conference on Quality | Kearney</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November 13-14, 2025</a:t>
            </a: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a:extLst>
              <a:ext uri="{FF2B5EF4-FFF2-40B4-BE49-F238E27FC236}">
                <a16:creationId xmlns:a16="http://schemas.microsoft.com/office/drawing/2014/main" id="{248E3B81-E5F9-84D8-0ACC-35CA21C88E68}"/>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BA7140A1-E0A7-051E-B958-882754AB1FB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67BEBE74-97EE-D6F1-EC45-18D0B158FDF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CA4D6552-D5DE-5D8E-80EB-11718551E9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546809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625B2-5907-859F-FCDB-FB7DC4C859A4}"/>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E000C8C0-93F8-DADF-AD0F-F885B061AB67}"/>
              </a:ext>
            </a:extLst>
          </p:cNvPr>
          <p:cNvGrpSpPr/>
          <p:nvPr/>
        </p:nvGrpSpPr>
        <p:grpSpPr>
          <a:xfrm>
            <a:off x="14500955" y="9012429"/>
            <a:ext cx="2758345" cy="245871"/>
            <a:chOff x="0" y="0"/>
            <a:chExt cx="726478" cy="64756"/>
          </a:xfrm>
        </p:grpSpPr>
        <p:sp>
          <p:nvSpPr>
            <p:cNvPr id="5" name="Freeform 5">
              <a:extLst>
                <a:ext uri="{FF2B5EF4-FFF2-40B4-BE49-F238E27FC236}">
                  <a16:creationId xmlns:a16="http://schemas.microsoft.com/office/drawing/2014/main" id="{754ABE7D-9910-E2AB-5B17-BED79EB1975A}"/>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2A08B26A-5BD2-8FE1-11C1-118A960ADC54}"/>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5">
            <a:extLst>
              <a:ext uri="{FF2B5EF4-FFF2-40B4-BE49-F238E27FC236}">
                <a16:creationId xmlns:a16="http://schemas.microsoft.com/office/drawing/2014/main" id="{64A87CDD-D816-1DFF-13E4-CF6BB35C0367}"/>
              </a:ext>
            </a:extLst>
          </p:cNvPr>
          <p:cNvSpPr txBox="1"/>
          <p:nvPr/>
        </p:nvSpPr>
        <p:spPr>
          <a:xfrm>
            <a:off x="1028700" y="2048969"/>
            <a:ext cx="11468100" cy="508152"/>
          </a:xfrm>
          <a:prstGeom prst="rect">
            <a:avLst/>
          </a:prstGeom>
        </p:spPr>
        <p:txBody>
          <a:bodyPr wrap="square" lIns="0" tIns="0" rIns="0" bIns="0" rtlCol="0" anchor="t">
            <a:spAutoFit/>
          </a:bodyPr>
          <a:lstStyle/>
          <a:p>
            <a:pPr marL="0" marR="0" lvl="0" indent="0" algn="l" defTabSz="914400" rtl="0" eaLnBrk="1" fontAlgn="auto" latinLnBrk="0" hangingPunct="1">
              <a:lnSpc>
                <a:spcPts val="3947"/>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1E3262"/>
                </a:solidFill>
                <a:effectLst/>
                <a:uLnTx/>
                <a:uFillTx/>
                <a:latin typeface="Montserrat Extra-Bold Bold"/>
                <a:ea typeface="+mn-ea"/>
                <a:cs typeface="+mn-cs"/>
              </a:rPr>
              <a:t>What to Expect after the Conference</a:t>
            </a:r>
          </a:p>
        </p:txBody>
      </p:sp>
      <p:sp>
        <p:nvSpPr>
          <p:cNvPr id="17" name="TextBox 17">
            <a:extLst>
              <a:ext uri="{FF2B5EF4-FFF2-40B4-BE49-F238E27FC236}">
                <a16:creationId xmlns:a16="http://schemas.microsoft.com/office/drawing/2014/main" id="{32126E41-29F6-8351-3B9E-CA75367715E3}"/>
              </a:ext>
            </a:extLst>
          </p:cNvPr>
          <p:cNvSpPr txBox="1"/>
          <p:nvPr/>
        </p:nvSpPr>
        <p:spPr>
          <a:xfrm>
            <a:off x="1028700" y="2705100"/>
            <a:ext cx="15643860" cy="3447098"/>
          </a:xfrm>
          <a:prstGeom prst="rect">
            <a:avLst/>
          </a:prstGeom>
        </p:spPr>
        <p:txBody>
          <a:bodyPr wrap="square" lIns="0" tIns="0" rIns="0" bIns="0" rtlCol="0" anchor="t">
            <a:spAutoFit/>
          </a:bodyPr>
          <a:lstStyle/>
          <a:p>
            <a:pPr marL="685800" marR="0" lvl="0" indent="-685800" algn="l" defTabSz="914400" rtl="0" eaLnBrk="1" fontAlgn="auto" latinLnBrk="0" hangingPunct="1">
              <a:lnSpc>
                <a:spcPct val="100000"/>
              </a:lnSpc>
              <a:spcBef>
                <a:spcPts val="0"/>
              </a:spcBef>
              <a:spcAft>
                <a:spcPts val="0"/>
              </a:spcAft>
              <a:buClr>
                <a:srgbClr val="1F497D">
                  <a:lumMod val="75000"/>
                </a:srgbClr>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D262A"/>
                </a:solidFill>
                <a:effectLst/>
                <a:uLnTx/>
                <a:uFillTx/>
                <a:latin typeface="Montserrat Classic" panose="020B0604020202020204" charset="0"/>
                <a:ea typeface="+mn-ea"/>
                <a:cs typeface="+mn-cs"/>
              </a:rPr>
              <a:t>10-day e-mail series following keynote speaker</a:t>
            </a:r>
          </a:p>
          <a:p>
            <a:pPr marL="685800" marR="0" lvl="0" indent="-685800" algn="l" defTabSz="914400" rtl="0" eaLnBrk="1" fontAlgn="auto" latinLnBrk="0" hangingPunct="1">
              <a:lnSpc>
                <a:spcPct val="100000"/>
              </a:lnSpc>
              <a:spcBef>
                <a:spcPts val="0"/>
              </a:spcBef>
              <a:spcAft>
                <a:spcPts val="0"/>
              </a:spcAft>
              <a:buClr>
                <a:srgbClr val="1F497D">
                  <a:lumMod val="75000"/>
                </a:srgbClr>
              </a:buClr>
              <a:buSzTx/>
              <a:buFont typeface="Arial" panose="020B0604020202020204" pitchFamily="34" charset="0"/>
              <a:buChar char="•"/>
              <a:tabLst/>
              <a:defRPr/>
            </a:pPr>
            <a:endParaRPr kumimoji="0" lang="en-US" sz="3200" b="0" i="0" u="none" strike="noStrike" kern="1200" cap="none" spc="0" normalizeH="0" baseline="0" noProof="0" dirty="0">
              <a:ln>
                <a:noFill/>
              </a:ln>
              <a:solidFill>
                <a:srgbClr val="2D262A"/>
              </a:solidFill>
              <a:effectLst/>
              <a:uLnTx/>
              <a:uFillTx/>
              <a:latin typeface="Montserrat Classic" panose="020B0604020202020204" charset="0"/>
              <a:ea typeface="+mn-ea"/>
              <a:cs typeface="+mn-cs"/>
            </a:endParaRPr>
          </a:p>
          <a:p>
            <a:pPr marL="685800" marR="0" lvl="0" indent="-685800" algn="l" defTabSz="914400" rtl="0" eaLnBrk="1" fontAlgn="auto" latinLnBrk="0" hangingPunct="1">
              <a:lnSpc>
                <a:spcPct val="100000"/>
              </a:lnSpc>
              <a:spcBef>
                <a:spcPts val="0"/>
              </a:spcBef>
              <a:spcAft>
                <a:spcPts val="0"/>
              </a:spcAft>
              <a:buClr>
                <a:srgbClr val="1F497D">
                  <a:lumMod val="75000"/>
                </a:srgbClr>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D262A"/>
                </a:solidFill>
                <a:effectLst/>
                <a:uLnTx/>
                <a:uFillTx/>
                <a:latin typeface="Montserrat Classic" panose="020B0604020202020204" charset="0"/>
                <a:ea typeface="+mn-ea"/>
                <a:cs typeface="+mn-cs"/>
              </a:rPr>
              <a:t>Review scholarship opportunity</a:t>
            </a:r>
          </a:p>
          <a:p>
            <a:pPr marL="685800" marR="0" lvl="0" indent="-685800" algn="l" defTabSz="914400" rtl="0" eaLnBrk="1" fontAlgn="auto" latinLnBrk="0" hangingPunct="1">
              <a:lnSpc>
                <a:spcPct val="100000"/>
              </a:lnSpc>
              <a:spcBef>
                <a:spcPts val="0"/>
              </a:spcBef>
              <a:spcAft>
                <a:spcPts val="0"/>
              </a:spcAft>
              <a:buClr>
                <a:srgbClr val="1F497D">
                  <a:lumMod val="75000"/>
                </a:srgbClr>
              </a:buClr>
              <a:buSzTx/>
              <a:buFont typeface="Arial" panose="020B0604020202020204" pitchFamily="34" charset="0"/>
              <a:buChar char="•"/>
              <a:tabLst/>
              <a:defRPr/>
            </a:pPr>
            <a:endParaRPr kumimoji="0" lang="en-US" sz="3200" b="0" i="0" u="none" strike="noStrike" kern="1200" cap="none" spc="0" normalizeH="0" baseline="0" noProof="0" dirty="0">
              <a:ln>
                <a:noFill/>
              </a:ln>
              <a:solidFill>
                <a:srgbClr val="2D262A"/>
              </a:solidFill>
              <a:effectLst/>
              <a:uLnTx/>
              <a:uFillTx/>
              <a:latin typeface="Montserrat Classic" panose="020B0604020202020204" charset="0"/>
              <a:ea typeface="+mn-ea"/>
              <a:cs typeface="+mn-cs"/>
            </a:endParaRPr>
          </a:p>
          <a:p>
            <a:pPr marL="685800" marR="0" lvl="0" indent="-685800" algn="l" defTabSz="914400" rtl="0" eaLnBrk="1" fontAlgn="auto" latinLnBrk="0" hangingPunct="1">
              <a:lnSpc>
                <a:spcPct val="100000"/>
              </a:lnSpc>
              <a:spcBef>
                <a:spcPts val="0"/>
              </a:spcBef>
              <a:spcAft>
                <a:spcPts val="0"/>
              </a:spcAft>
              <a:buClr>
                <a:srgbClr val="1F497D">
                  <a:lumMod val="75000"/>
                </a:srgbClr>
              </a:buClr>
              <a:buSzTx/>
              <a:buFont typeface="Arial" panose="020B0604020202020204" pitchFamily="34" charset="0"/>
              <a:buChar char="•"/>
              <a:tabLst/>
              <a:defRPr/>
            </a:pPr>
            <a:r>
              <a:rPr lang="en-US" sz="3200" dirty="0">
                <a:solidFill>
                  <a:srgbClr val="2D262A"/>
                </a:solidFill>
                <a:latin typeface="Montserrat Classic" panose="020B0604020202020204" charset="0"/>
              </a:rPr>
              <a:t>Plan to apply for QFE in 2025</a:t>
            </a:r>
          </a:p>
          <a:p>
            <a:pPr marL="685800" marR="0" lvl="0" indent="-685800" algn="l" defTabSz="914400" rtl="0" eaLnBrk="1" fontAlgn="auto" latinLnBrk="0" hangingPunct="1">
              <a:lnSpc>
                <a:spcPct val="100000"/>
              </a:lnSpc>
              <a:spcBef>
                <a:spcPts val="0"/>
              </a:spcBef>
              <a:spcAft>
                <a:spcPts val="0"/>
              </a:spcAft>
              <a:buClr>
                <a:srgbClr val="1F497D">
                  <a:lumMod val="75000"/>
                </a:srgbClr>
              </a:buClr>
              <a:buSzTx/>
              <a:buFont typeface="Arial" panose="020B0604020202020204" pitchFamily="34" charset="0"/>
              <a:buChar char="•"/>
              <a:tabLst/>
              <a:defRPr/>
            </a:pPr>
            <a:endParaRPr lang="en-US" sz="3200" dirty="0">
              <a:solidFill>
                <a:srgbClr val="2D262A"/>
              </a:solidFill>
              <a:latin typeface="Montserrat Classic" panose="020B0604020202020204" charset="0"/>
            </a:endParaRPr>
          </a:p>
          <a:p>
            <a:pPr marL="685800" marR="0" lvl="0" indent="-685800" algn="l" defTabSz="914400" rtl="0" eaLnBrk="1" fontAlgn="auto" latinLnBrk="0" hangingPunct="1">
              <a:lnSpc>
                <a:spcPct val="100000"/>
              </a:lnSpc>
              <a:spcBef>
                <a:spcPts val="0"/>
              </a:spcBef>
              <a:spcAft>
                <a:spcPts val="0"/>
              </a:spcAft>
              <a:buClr>
                <a:srgbClr val="1F497D">
                  <a:lumMod val="75000"/>
                </a:srgbClr>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D262A"/>
                </a:solidFill>
                <a:effectLst/>
                <a:uLnTx/>
                <a:uFillTx/>
                <a:latin typeface="Montserrat Classic" panose="020B0604020202020204" charset="0"/>
                <a:ea typeface="+mn-ea"/>
                <a:cs typeface="+mn-cs"/>
              </a:rPr>
              <a:t>Save the </a:t>
            </a:r>
            <a:r>
              <a:rPr lang="en-US" sz="3200" dirty="0">
                <a:solidFill>
                  <a:srgbClr val="2D262A"/>
                </a:solidFill>
                <a:latin typeface="Montserrat Classic" panose="020B0604020202020204" charset="0"/>
              </a:rPr>
              <a:t>date for 2025 events</a:t>
            </a:r>
            <a:endParaRPr kumimoji="0" lang="en-US" sz="3200" b="0" i="0" u="none" strike="noStrike" kern="1200" cap="none" spc="0" normalizeH="0" baseline="0" noProof="0" dirty="0">
              <a:ln>
                <a:noFill/>
              </a:ln>
              <a:solidFill>
                <a:srgbClr val="2D262A"/>
              </a:solidFill>
              <a:effectLst/>
              <a:uLnTx/>
              <a:uFillTx/>
              <a:latin typeface="Montserrat Classic" panose="020B0604020202020204" charset="0"/>
              <a:ea typeface="+mn-ea"/>
              <a:cs typeface="+mn-cs"/>
            </a:endParaRPr>
          </a:p>
        </p:txBody>
      </p:sp>
      <p:grpSp>
        <p:nvGrpSpPr>
          <p:cNvPr id="21" name="Group 21">
            <a:extLst>
              <a:ext uri="{FF2B5EF4-FFF2-40B4-BE49-F238E27FC236}">
                <a16:creationId xmlns:a16="http://schemas.microsoft.com/office/drawing/2014/main" id="{1F8FB474-E082-009F-0B07-E31A27FA9692}"/>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2174E61F-E7D3-B97D-2A02-88B52FBD58A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3">
              <a:extLst>
                <a:ext uri="{FF2B5EF4-FFF2-40B4-BE49-F238E27FC236}">
                  <a16:creationId xmlns:a16="http://schemas.microsoft.com/office/drawing/2014/main" id="{04224CAF-8DCA-0770-1183-E9B007902B7E}"/>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4" name="Picture 24">
            <a:extLst>
              <a:ext uri="{FF2B5EF4-FFF2-40B4-BE49-F238E27FC236}">
                <a16:creationId xmlns:a16="http://schemas.microsoft.com/office/drawing/2014/main" id="{5A3E852D-3974-07F5-B35D-CD4C46AC8C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21718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058148" y="822767"/>
            <a:ext cx="2171701"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MBQIP:</a:t>
            </a:r>
          </a:p>
        </p:txBody>
      </p:sp>
      <p:sp>
        <p:nvSpPr>
          <p:cNvPr id="17" name="TextBox 17"/>
          <p:cNvSpPr txBox="1"/>
          <p:nvPr/>
        </p:nvSpPr>
        <p:spPr>
          <a:xfrm>
            <a:off x="1043940" y="2963172"/>
            <a:ext cx="16543114" cy="984885"/>
          </a:xfrm>
          <a:prstGeom prst="rect">
            <a:avLst/>
          </a:prstGeom>
        </p:spPr>
        <p:txBody>
          <a:bodyPr wrap="square" lIns="0" tIns="0" rIns="0" bIns="0" rtlCol="0" anchor="t">
            <a:spAutoFit/>
          </a:bodyPr>
          <a:lstStyle/>
          <a:p>
            <a:pPr marL="914400" lvl="1" indent="-457200">
              <a:buFont typeface="Courier New" panose="02070309020205020404" pitchFamily="49" charset="0"/>
              <a:buChar char="o"/>
            </a:pPr>
            <a:endParaRPr lang="en-US" sz="3200" dirty="0">
              <a:solidFill>
                <a:srgbClr val="2D262A"/>
              </a:solidFill>
              <a:latin typeface="Montserrat Classic" panose="020B0604020202020204" charset="0"/>
            </a:endParaRPr>
          </a:p>
          <a:p>
            <a:pPr marL="685800" indent="-685800">
              <a:buClr>
                <a:schemeClr val="tx2">
                  <a:lumMod val="75000"/>
                </a:schemeClr>
              </a:buClr>
              <a:buFont typeface="Arial" panose="020B0604020202020204" pitchFamily="34" charset="0"/>
              <a:buChar char="•"/>
            </a:pPr>
            <a:endParaRPr lang="en-US" sz="3200" dirty="0">
              <a:solidFill>
                <a:srgbClr val="2D262A"/>
              </a:solidFill>
              <a:latin typeface="Montserrat Classic" panose="020B0604020202020204" charset="0"/>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12" name="Picture 11">
            <a:extLst>
              <a:ext uri="{FF2B5EF4-FFF2-40B4-BE49-F238E27FC236}">
                <a16:creationId xmlns:a16="http://schemas.microsoft.com/office/drawing/2014/main" id="{1ACAFBB0-FE36-5B89-4EB8-5FB39E5705DD}"/>
              </a:ext>
            </a:extLst>
          </p:cNvPr>
          <p:cNvPicPr>
            <a:picLocks noChangeAspect="1"/>
          </p:cNvPicPr>
          <p:nvPr/>
        </p:nvPicPr>
        <p:blipFill>
          <a:blip r:embed="rId4"/>
          <a:stretch>
            <a:fillRect/>
          </a:stretch>
        </p:blipFill>
        <p:spPr>
          <a:xfrm>
            <a:off x="502423" y="1642918"/>
            <a:ext cx="17283153" cy="8200206"/>
          </a:xfrm>
          <a:prstGeom prst="rect">
            <a:avLst/>
          </a:prstGeom>
        </p:spPr>
      </p:pic>
    </p:spTree>
    <p:extLst>
      <p:ext uri="{BB962C8B-B14F-4D97-AF65-F5344CB8AC3E}">
        <p14:creationId xmlns:p14="http://schemas.microsoft.com/office/powerpoint/2010/main" val="186986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BE1E0-62CF-B571-6906-14E8159B35FD}"/>
              </a:ext>
            </a:extLst>
          </p:cNvPr>
          <p:cNvPicPr>
            <a:picLocks noChangeAspect="1"/>
          </p:cNvPicPr>
          <p:nvPr/>
        </p:nvPicPr>
        <p:blipFill>
          <a:blip r:embed="rId2"/>
          <a:stretch>
            <a:fillRect/>
          </a:stretch>
        </p:blipFill>
        <p:spPr>
          <a:xfrm>
            <a:off x="685800" y="201168"/>
            <a:ext cx="16840200" cy="9884664"/>
          </a:xfrm>
          <a:prstGeom prst="rect">
            <a:avLst/>
          </a:prstGeom>
          <a:ln>
            <a:noFill/>
          </a:ln>
        </p:spPr>
      </p:pic>
      <p:sp>
        <p:nvSpPr>
          <p:cNvPr id="4" name="TextBox 3">
            <a:extLst>
              <a:ext uri="{FF2B5EF4-FFF2-40B4-BE49-F238E27FC236}">
                <a16:creationId xmlns:a16="http://schemas.microsoft.com/office/drawing/2014/main" id="{4F7D7C96-98DC-718C-B9DE-98E8FD2C8112}"/>
              </a:ext>
            </a:extLst>
          </p:cNvPr>
          <p:cNvSpPr txBox="1"/>
          <p:nvPr/>
        </p:nvSpPr>
        <p:spPr>
          <a:xfrm>
            <a:off x="8839200" y="2324100"/>
            <a:ext cx="2754344" cy="400110"/>
          </a:xfrm>
          <a:prstGeom prst="rect">
            <a:avLst/>
          </a:prstGeom>
          <a:noFill/>
          <a:ln>
            <a:noFill/>
          </a:ln>
        </p:spPr>
        <p:txBody>
          <a:bodyPr wrap="none" rtlCol="0">
            <a:spAutoFit/>
          </a:bodyPr>
          <a:lstStyle/>
          <a:p>
            <a:r>
              <a:rPr lang="en-US" sz="2000" b="1" u="sng" dirty="0">
                <a:solidFill>
                  <a:schemeClr val="tx2"/>
                </a:solidFill>
              </a:rPr>
              <a:t>Due November 22, 2024</a:t>
            </a:r>
          </a:p>
        </p:txBody>
      </p:sp>
    </p:spTree>
    <p:extLst>
      <p:ext uri="{BB962C8B-B14F-4D97-AF65-F5344CB8AC3E}">
        <p14:creationId xmlns:p14="http://schemas.microsoft.com/office/powerpoint/2010/main" val="254723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176886" y="2988570"/>
            <a:ext cx="15082414" cy="2568973"/>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Promoting Interoperability / </a:t>
            </a:r>
            <a:r>
              <a:rPr lang="en-US" sz="6000" dirty="0" err="1">
                <a:solidFill>
                  <a:srgbClr val="1E3262"/>
                </a:solidFill>
                <a:latin typeface="Montserrat Extra-Bold"/>
              </a:rPr>
              <a:t>eCQMs</a:t>
            </a:r>
            <a:endParaRPr lang="en-US" sz="6000" dirty="0">
              <a:solidFill>
                <a:srgbClr val="1E3262"/>
              </a:solidFill>
              <a:latin typeface="Montserrat Extra-Bold"/>
            </a:endParaRPr>
          </a:p>
          <a:p>
            <a:pPr>
              <a:lnSpc>
                <a:spcPts val="10560"/>
              </a:lnSpc>
            </a:pPr>
            <a:r>
              <a:rPr lang="en-US" sz="6000" dirty="0">
                <a:solidFill>
                  <a:srgbClr val="1E3262"/>
                </a:solidFill>
                <a:latin typeface="Montserrat Extra-Bold"/>
              </a:rPr>
              <a:t>(once known as meaningful use)</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273273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4724400" y="102393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Promoting Interoperability / </a:t>
            </a:r>
            <a:r>
              <a:rPr lang="en-US" sz="4200" dirty="0" err="1">
                <a:solidFill>
                  <a:srgbClr val="1E3262"/>
                </a:solidFill>
                <a:latin typeface="Montserrat Extra-Bold Bold"/>
              </a:rPr>
              <a:t>eCQMs</a:t>
            </a:r>
            <a:r>
              <a:rPr lang="en-US" sz="4200" dirty="0">
                <a:solidFill>
                  <a:srgbClr val="1E3262"/>
                </a:solidFill>
                <a:latin typeface="Montserrat Extra-Bold Bold"/>
              </a:rPr>
              <a: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a:extLst>
              <a:ext uri="{FF2B5EF4-FFF2-40B4-BE49-F238E27FC236}">
                <a16:creationId xmlns:a16="http://schemas.microsoft.com/office/drawing/2014/main" id="{E2070930-7B07-89AA-3D05-3A5B078FFB6D}"/>
              </a:ext>
            </a:extLst>
          </p:cNvPr>
          <p:cNvPicPr>
            <a:picLocks noChangeAspect="1"/>
          </p:cNvPicPr>
          <p:nvPr/>
        </p:nvPicPr>
        <p:blipFill>
          <a:blip r:embed="rId4"/>
          <a:srcRect b="729"/>
          <a:stretch/>
        </p:blipFill>
        <p:spPr>
          <a:xfrm>
            <a:off x="1028700" y="2056114"/>
            <a:ext cx="16421100" cy="7764159"/>
          </a:xfrm>
          <a:prstGeom prst="rect">
            <a:avLst/>
          </a:prstGeom>
        </p:spPr>
      </p:pic>
    </p:spTree>
    <p:extLst>
      <p:ext uri="{BB962C8B-B14F-4D97-AF65-F5344CB8AC3E}">
        <p14:creationId xmlns:p14="http://schemas.microsoft.com/office/powerpoint/2010/main" val="129774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4724400" y="102393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Promoting Interoperability / </a:t>
            </a:r>
            <a:r>
              <a:rPr lang="en-US" sz="4200" dirty="0" err="1">
                <a:solidFill>
                  <a:srgbClr val="1E3262"/>
                </a:solidFill>
                <a:latin typeface="Montserrat Extra-Bold Bold"/>
              </a:rPr>
              <a:t>eCQMs</a:t>
            </a:r>
            <a:r>
              <a:rPr lang="en-US" sz="4200" dirty="0">
                <a:solidFill>
                  <a:srgbClr val="1E3262"/>
                </a:solidFill>
                <a:latin typeface="Montserrat Extra-Bold Bold"/>
              </a:rPr>
              <a: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7" name="Picture 6">
            <a:extLst>
              <a:ext uri="{FF2B5EF4-FFF2-40B4-BE49-F238E27FC236}">
                <a16:creationId xmlns:a16="http://schemas.microsoft.com/office/drawing/2014/main" id="{B3270D61-5E60-9D19-848C-29763CA470C7}"/>
              </a:ext>
            </a:extLst>
          </p:cNvPr>
          <p:cNvPicPr>
            <a:picLocks noChangeAspect="1"/>
          </p:cNvPicPr>
          <p:nvPr/>
        </p:nvPicPr>
        <p:blipFill>
          <a:blip r:embed="rId4"/>
          <a:srcRect l="18944" t="35807" r="3170"/>
          <a:stretch/>
        </p:blipFill>
        <p:spPr>
          <a:xfrm>
            <a:off x="2407872" y="4457700"/>
            <a:ext cx="13472255" cy="5053011"/>
          </a:xfrm>
          <a:prstGeom prst="rect">
            <a:avLst/>
          </a:prstGeom>
        </p:spPr>
      </p:pic>
      <p:sp>
        <p:nvSpPr>
          <p:cNvPr id="2" name="TextBox 1">
            <a:extLst>
              <a:ext uri="{FF2B5EF4-FFF2-40B4-BE49-F238E27FC236}">
                <a16:creationId xmlns:a16="http://schemas.microsoft.com/office/drawing/2014/main" id="{80C78AF8-2B36-406A-3E00-2D82C9335DDA}"/>
              </a:ext>
            </a:extLst>
          </p:cNvPr>
          <p:cNvSpPr txBox="1"/>
          <p:nvPr/>
        </p:nvSpPr>
        <p:spPr>
          <a:xfrm>
            <a:off x="1050470" y="1974498"/>
            <a:ext cx="12741729" cy="3046988"/>
          </a:xfrm>
          <a:custGeom>
            <a:avLst/>
            <a:gdLst>
              <a:gd name="connsiteX0" fmla="*/ 0 w 12741729"/>
              <a:gd name="connsiteY0" fmla="*/ 0 h 3046988"/>
              <a:gd name="connsiteX1" fmla="*/ 12741729 w 12741729"/>
              <a:gd name="connsiteY1" fmla="*/ 0 h 3046988"/>
              <a:gd name="connsiteX2" fmla="*/ 12741729 w 12741729"/>
              <a:gd name="connsiteY2" fmla="*/ 3046988 h 3046988"/>
              <a:gd name="connsiteX3" fmla="*/ 0 w 12741729"/>
              <a:gd name="connsiteY3" fmla="*/ 3046988 h 3046988"/>
              <a:gd name="connsiteX4" fmla="*/ 0 w 12741729"/>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729" h="3046988" extrusionOk="0">
                <a:moveTo>
                  <a:pt x="0" y="0"/>
                </a:moveTo>
                <a:cubicBezTo>
                  <a:pt x="4713736" y="-104928"/>
                  <a:pt x="6536784" y="-135870"/>
                  <a:pt x="12741729" y="0"/>
                </a:cubicBezTo>
                <a:cubicBezTo>
                  <a:pt x="12873657" y="1187219"/>
                  <a:pt x="12676160" y="2664536"/>
                  <a:pt x="12741729" y="3046988"/>
                </a:cubicBezTo>
                <a:cubicBezTo>
                  <a:pt x="11152116" y="2969241"/>
                  <a:pt x="1411548" y="3128822"/>
                  <a:pt x="0" y="3046988"/>
                </a:cubicBezTo>
                <a:cubicBezTo>
                  <a:pt x="-52246" y="1556559"/>
                  <a:pt x="125204" y="1517500"/>
                  <a:pt x="0" y="0"/>
                </a:cubicBezTo>
                <a:close/>
              </a:path>
            </a:pathLst>
          </a:custGeom>
          <a:noFill/>
          <a:ln w="38100">
            <a:noFill/>
            <a:extLst>
              <a:ext uri="{C807C97D-BFC1-408E-A445-0C87EB9F89A2}">
                <ask:lineSketchStyleProps xmlns:ask="http://schemas.microsoft.com/office/drawing/2018/sketchyshapes" sd="1066930645">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err="1">
                <a:solidFill>
                  <a:srgbClr val="003563"/>
                </a:solidFill>
                <a:latin typeface="Montserrat Classic" panose="020B0604020202020204" charset="0"/>
              </a:rPr>
              <a:t>eCQM</a:t>
            </a:r>
            <a:r>
              <a:rPr lang="en-US" sz="2800" b="1" dirty="0">
                <a:solidFill>
                  <a:srgbClr val="003563"/>
                </a:solidFill>
                <a:latin typeface="Montserrat Classic" panose="020B0604020202020204" charset="0"/>
              </a:rPr>
              <a:t> Requirements for CY2024</a:t>
            </a:r>
            <a:endParaRPr lang="en-US" sz="2800" dirty="0">
              <a:latin typeface="Montserrat Classic" panose="020B0604020202020204" charset="0"/>
            </a:endParaRPr>
          </a:p>
          <a:p>
            <a:pPr marL="685800" indent="-685800">
              <a:buFont typeface="Arial" panose="020B0604020202020204" pitchFamily="34" charset="0"/>
              <a:buChar char="•"/>
            </a:pPr>
            <a:r>
              <a:rPr lang="en-US" sz="2800" dirty="0">
                <a:latin typeface="Montserrat Classic" panose="020B0604020202020204" charset="0"/>
              </a:rPr>
              <a:t>Must report on:</a:t>
            </a:r>
          </a:p>
          <a:p>
            <a:pPr marL="685800" indent="-685800">
              <a:buFont typeface="Arial" panose="020B0604020202020204" pitchFamily="34" charset="0"/>
              <a:buChar char="•"/>
            </a:pPr>
            <a:r>
              <a:rPr lang="en-US" sz="2800" dirty="0">
                <a:latin typeface="Montserrat Classic" panose="020B0604020202020204" charset="0"/>
              </a:rPr>
              <a:t>3 self-selected </a:t>
            </a:r>
            <a:r>
              <a:rPr lang="en-US" sz="2800" dirty="0" err="1">
                <a:latin typeface="Montserrat Classic" panose="020B0604020202020204" charset="0"/>
              </a:rPr>
              <a:t>eCQMs</a:t>
            </a:r>
            <a:r>
              <a:rPr lang="en-US" sz="2800" dirty="0">
                <a:latin typeface="Montserrat Classic" panose="020B0604020202020204" charset="0"/>
              </a:rPr>
              <a:t>;</a:t>
            </a:r>
          </a:p>
          <a:p>
            <a:pPr marL="685800" indent="-685800">
              <a:buFont typeface="Arial" panose="020B0604020202020204" pitchFamily="34" charset="0"/>
              <a:buChar char="•"/>
            </a:pPr>
            <a:r>
              <a:rPr lang="en-US" sz="2800" dirty="0">
                <a:latin typeface="Montserrat Classic" panose="020B0604020202020204" charset="0"/>
              </a:rPr>
              <a:t>The Safe Use of Opioids – Concurrent Prescribing </a:t>
            </a:r>
            <a:r>
              <a:rPr lang="en-US" sz="2800" dirty="0" err="1">
                <a:latin typeface="Montserrat Classic" panose="020B0604020202020204" charset="0"/>
              </a:rPr>
              <a:t>eCQM</a:t>
            </a:r>
            <a:r>
              <a:rPr lang="en-US" sz="2800" dirty="0">
                <a:latin typeface="Montserrat Classic" panose="020B0604020202020204" charset="0"/>
              </a:rPr>
              <a:t>; AND </a:t>
            </a:r>
          </a:p>
          <a:p>
            <a:pPr marL="685800" indent="-685800">
              <a:buFont typeface="Arial" panose="020B0604020202020204" pitchFamily="34" charset="0"/>
              <a:buChar char="•"/>
            </a:pPr>
            <a:r>
              <a:rPr lang="en-US" sz="2800" dirty="0">
                <a:latin typeface="Montserrat Classic" panose="020B0604020202020204" charset="0"/>
              </a:rPr>
              <a:t>Severe Obstetric Complications </a:t>
            </a:r>
            <a:r>
              <a:rPr lang="en-US" sz="2800" dirty="0" err="1">
                <a:latin typeface="Montserrat Classic" panose="020B0604020202020204" charset="0"/>
              </a:rPr>
              <a:t>eCQM</a:t>
            </a:r>
            <a:r>
              <a:rPr lang="en-US" sz="2800" dirty="0">
                <a:latin typeface="Montserrat Classic" panose="020B0604020202020204" charset="0"/>
              </a:rPr>
              <a:t> and Cesarean Birth </a:t>
            </a:r>
            <a:r>
              <a:rPr lang="en-US" sz="2800" dirty="0" err="1">
                <a:latin typeface="Montserrat Classic" panose="020B0604020202020204" charset="0"/>
              </a:rPr>
              <a:t>eCQM</a:t>
            </a:r>
            <a:endParaRPr lang="en-US" sz="2800" dirty="0">
              <a:latin typeface="Montserrat Classic" panose="020B0604020202020204" charset="0"/>
            </a:endParaRPr>
          </a:p>
          <a:p>
            <a:endParaRPr lang="en-US" sz="2000" b="1" dirty="0">
              <a:solidFill>
                <a:srgbClr val="003563"/>
              </a:solidFill>
              <a:latin typeface="Montserrat Classic" panose="020B0604020202020204" charset="0"/>
            </a:endParaRPr>
          </a:p>
          <a:p>
            <a:endParaRPr lang="en-US" sz="3200" dirty="0">
              <a:latin typeface="Montserrat Classic" panose="020B0604020202020204" charset="0"/>
            </a:endParaRPr>
          </a:p>
        </p:txBody>
      </p:sp>
    </p:spTree>
    <p:extLst>
      <p:ext uri="{BB962C8B-B14F-4D97-AF65-F5344CB8AC3E}">
        <p14:creationId xmlns:p14="http://schemas.microsoft.com/office/powerpoint/2010/main" val="150507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Props1.xml><?xml version="1.0" encoding="utf-8"?>
<ds:datastoreItem xmlns:ds="http://schemas.openxmlformats.org/officeDocument/2006/customXml" ds:itemID="{1E801726-E8FF-43BE-8823-783A75C35024}"/>
</file>

<file path=customXml/itemProps2.xml><?xml version="1.0" encoding="utf-8"?>
<ds:datastoreItem xmlns:ds="http://schemas.openxmlformats.org/officeDocument/2006/customXml" ds:itemID="{62D33C4A-C902-4866-B9F9-4E2A001A47BD}">
  <ds:schemaRefs>
    <ds:schemaRef ds:uri="http://schemas.microsoft.com/sharepoint/v3/contenttype/forms"/>
  </ds:schemaRefs>
</ds:datastoreItem>
</file>

<file path=customXml/itemProps3.xml><?xml version="1.0" encoding="utf-8"?>
<ds:datastoreItem xmlns:ds="http://schemas.openxmlformats.org/officeDocument/2006/customXml" ds:itemID="{09270E1E-004B-4600-BB27-3D82C5C19C17}">
  <ds:schemaRefs>
    <ds:schemaRef ds:uri="http://schemas.microsoft.com/office/2006/metadata/properties"/>
    <ds:schemaRef ds:uri="http://schemas.microsoft.com/office/infopath/2007/PartnerControls"/>
    <ds:schemaRef ds:uri="e11de594-a3b1-4008-a780-ca9741a96185"/>
    <ds:schemaRef ds:uri="93b2944e-2a71-41f0-bb35-6ef2c31de7bf"/>
  </ds:schemaRefs>
</ds:datastoreItem>
</file>

<file path=docProps/app.xml><?xml version="1.0" encoding="utf-8"?>
<Properties xmlns="http://schemas.openxmlformats.org/officeDocument/2006/extended-properties" xmlns:vt="http://schemas.openxmlformats.org/officeDocument/2006/docPropsVTypes">
  <TotalTime>53537</TotalTime>
  <Words>2019</Words>
  <Application>Microsoft Office PowerPoint</Application>
  <PresentationFormat>Custom</PresentationFormat>
  <Paragraphs>327</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Montserrat Extra-Bold Bold</vt:lpstr>
      <vt:lpstr>Wingdings</vt:lpstr>
      <vt:lpstr>Symbol</vt:lpstr>
      <vt:lpstr>Courier New</vt:lpstr>
      <vt:lpstr>Arial</vt:lpstr>
      <vt:lpstr>Calibri</vt:lpstr>
      <vt:lpstr>Aptos</vt:lpstr>
      <vt:lpstr>Montserrat Extra-Bold</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Amber Kavan</dc:creator>
  <cp:lastModifiedBy>Amber Kavan</cp:lastModifiedBy>
  <cp:revision>136</cp:revision>
  <dcterms:created xsi:type="dcterms:W3CDTF">2006-08-16T00:00:00Z</dcterms:created>
  <dcterms:modified xsi:type="dcterms:W3CDTF">2024-11-08T16:17:12Z</dcterms:modified>
  <dc:identifier>DAFdG9NIIkM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y fmtid="{D5CDD505-2E9C-101B-9397-08002B2CF9AE}" pid="3" name="MediaServiceImageTags">
    <vt:lpwstr/>
  </property>
</Properties>
</file>