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6" r:id="rId8"/>
    <p:sldId id="262" r:id="rId9"/>
    <p:sldId id="264" r:id="rId10"/>
    <p:sldId id="265" r:id="rId11"/>
    <p:sldId id="263" r:id="rId12"/>
  </p:sldIdLst>
  <p:sldSz cx="18288000" cy="10287000"/>
  <p:notesSz cx="7010400" cy="9296400"/>
  <p:embeddedFontLst>
    <p:embeddedFont>
      <p:font typeface="Ameretto Wide" panose="00000400000000000000" pitchFamily="2" charset="0"/>
      <p:regular r:id="rId14"/>
      <p:italic r:id="rId15"/>
      <p:boldItalic r:id="rId16"/>
    </p:embeddedFont>
    <p:embeddedFont>
      <p:font typeface="Montserrat Classic" panose="020B0604020202020204" charset="0"/>
      <p:regular r:id="rId17"/>
    </p:embeddedFont>
    <p:embeddedFont>
      <p:font typeface="Montserrat Extra-Bold" panose="020B0604020202020204" charset="0"/>
      <p:regular r:id="rId18"/>
    </p:embeddedFont>
    <p:embeddedFont>
      <p:font typeface="Montserrat Extra-Bold 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22" autoAdjust="0"/>
  </p:normalViewPr>
  <p:slideViewPr>
    <p:cSldViewPr>
      <p:cViewPr varScale="1">
        <p:scale>
          <a:sx n="73" d="100"/>
          <a:sy n="73" d="100"/>
        </p:scale>
        <p:origin x="630"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04060F1-7045-4828-A7DE-FFB7C880F989}" type="datetimeFigureOut">
              <a:rPr lang="en-US" smtClean="0"/>
              <a:t>9/19/2024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26D9D89-3AC8-4F82-9652-8B8C7E344BEF}" type="slidenum">
              <a:rPr lang="en-US" smtClean="0"/>
              <a:t>‹#›</a:t>
            </a:fld>
            <a:endParaRPr lang="en-US"/>
          </a:p>
        </p:txBody>
      </p:sp>
    </p:spTree>
    <p:extLst>
      <p:ext uri="{BB962C8B-B14F-4D97-AF65-F5344CB8AC3E}">
        <p14:creationId xmlns:p14="http://schemas.microsoft.com/office/powerpoint/2010/main" val="2671582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Project:  I chose to look at our Sepsis order set and how we care for our Sepsis patients. Research reported that  we were not screening appropriately in the ED or starting our ATBS in a timely manner. I started with educating nurses to screen all patients 18 and older in the ED for Sepsis and to report positive screens to the providers. After a few months of auditing our positive screen charts, I noticed a trend in our door to antibiotic times. We were way over the goal of 60 minutes.  Our average for Quarter 2 was about 104.5 minutes. </a:t>
            </a:r>
          </a:p>
        </p:txBody>
      </p:sp>
      <p:sp>
        <p:nvSpPr>
          <p:cNvPr id="4" name="Slide Number Placeholder 3"/>
          <p:cNvSpPr>
            <a:spLocks noGrp="1"/>
          </p:cNvSpPr>
          <p:nvPr>
            <p:ph type="sldNum" sz="quarter" idx="5"/>
          </p:nvPr>
        </p:nvSpPr>
        <p:spPr/>
        <p:txBody>
          <a:bodyPr/>
          <a:lstStyle/>
          <a:p>
            <a:fld id="{526D9D89-3AC8-4F82-9652-8B8C7E344BEF}" type="slidenum">
              <a:rPr lang="en-US" smtClean="0"/>
              <a:t>2</a:t>
            </a:fld>
            <a:endParaRPr lang="en-US"/>
          </a:p>
        </p:txBody>
      </p:sp>
    </p:spTree>
    <p:extLst>
      <p:ext uri="{BB962C8B-B14F-4D97-AF65-F5344CB8AC3E}">
        <p14:creationId xmlns:p14="http://schemas.microsoft.com/office/powerpoint/2010/main" val="742199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6D9D89-3AC8-4F82-9652-8B8C7E344BEF}" type="slidenum">
              <a:rPr lang="en-US" smtClean="0"/>
              <a:t>3</a:t>
            </a:fld>
            <a:endParaRPr lang="en-US"/>
          </a:p>
        </p:txBody>
      </p:sp>
    </p:spTree>
    <p:extLst>
      <p:ext uri="{BB962C8B-B14F-4D97-AF65-F5344CB8AC3E}">
        <p14:creationId xmlns:p14="http://schemas.microsoft.com/office/powerpoint/2010/main" val="1867606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finding the data in our EHR was a bit of a challenge, I had to go into every ER chart over 18 and older and look through the charting for the sepsis screen . I couldn’t pull a good report.  Then if it was positive I had to search through the labs and EMAR for times. Thank you Carmen for the data collection tool! </a:t>
            </a:r>
          </a:p>
        </p:txBody>
      </p:sp>
      <p:sp>
        <p:nvSpPr>
          <p:cNvPr id="4" name="Slide Number Placeholder 3"/>
          <p:cNvSpPr>
            <a:spLocks noGrp="1"/>
          </p:cNvSpPr>
          <p:nvPr>
            <p:ph type="sldNum" sz="quarter" idx="5"/>
          </p:nvPr>
        </p:nvSpPr>
        <p:spPr/>
        <p:txBody>
          <a:bodyPr/>
          <a:lstStyle/>
          <a:p>
            <a:fld id="{526D9D89-3AC8-4F82-9652-8B8C7E344BEF}" type="slidenum">
              <a:rPr lang="en-US" smtClean="0"/>
              <a:t>4</a:t>
            </a:fld>
            <a:endParaRPr lang="en-US"/>
          </a:p>
        </p:txBody>
      </p:sp>
    </p:spTree>
    <p:extLst>
      <p:ext uri="{BB962C8B-B14F-4D97-AF65-F5344CB8AC3E}">
        <p14:creationId xmlns:p14="http://schemas.microsoft.com/office/powerpoint/2010/main" val="3379420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Sepsis Committee performed a GAP analysis to see where we sat as a facility. We then discussed what we could do to improve. </a:t>
            </a:r>
          </a:p>
        </p:txBody>
      </p:sp>
      <p:sp>
        <p:nvSpPr>
          <p:cNvPr id="4" name="Slide Number Placeholder 3"/>
          <p:cNvSpPr>
            <a:spLocks noGrp="1"/>
          </p:cNvSpPr>
          <p:nvPr>
            <p:ph type="sldNum" sz="quarter" idx="5"/>
          </p:nvPr>
        </p:nvSpPr>
        <p:spPr/>
        <p:txBody>
          <a:bodyPr/>
          <a:lstStyle/>
          <a:p>
            <a:fld id="{526D9D89-3AC8-4F82-9652-8B8C7E344BEF}" type="slidenum">
              <a:rPr lang="en-US" smtClean="0"/>
              <a:t>5</a:t>
            </a:fld>
            <a:endParaRPr lang="en-US"/>
          </a:p>
        </p:txBody>
      </p:sp>
    </p:spTree>
    <p:extLst>
      <p:ext uri="{BB962C8B-B14F-4D97-AF65-F5344CB8AC3E}">
        <p14:creationId xmlns:p14="http://schemas.microsoft.com/office/powerpoint/2010/main" val="3991265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direct costs would be length of stay, variables costs for increased equipment, indirect costs would be surveillance, reporting, QI initiatives, delayed treatment / delayed diagnosis or mis diagnosis    </a:t>
            </a:r>
            <a:r>
              <a:rPr lang="en-US" sz="1800" dirty="0">
                <a:latin typeface="Ameretto Wide" panose="00000400000000000000" pitchFamily="2" charset="0"/>
                <a:ea typeface="Calibri" panose="020F0502020204030204" pitchFamily="34" charset="0"/>
                <a:cs typeface="Calibri" panose="020F0502020204030204" pitchFamily="34" charset="0"/>
              </a:rPr>
              <a:t>overall cost of sepsis care per day – and early intervention = shorter LOS which equates to fewer nursing hours and supplies</a:t>
            </a:r>
            <a:endParaRPr lang="en-US" dirty="0">
              <a:latin typeface="Ameretto Wide" panose="00000400000000000000" pitchFamily="2" charset="0"/>
            </a:endParaRPr>
          </a:p>
        </p:txBody>
      </p:sp>
      <p:sp>
        <p:nvSpPr>
          <p:cNvPr id="4" name="Slide Number Placeholder 3"/>
          <p:cNvSpPr>
            <a:spLocks noGrp="1"/>
          </p:cNvSpPr>
          <p:nvPr>
            <p:ph type="sldNum" sz="quarter" idx="5"/>
          </p:nvPr>
        </p:nvSpPr>
        <p:spPr/>
        <p:txBody>
          <a:bodyPr/>
          <a:lstStyle/>
          <a:p>
            <a:fld id="{526D9D89-3AC8-4F82-9652-8B8C7E344BEF}" type="slidenum">
              <a:rPr lang="en-US" smtClean="0"/>
              <a:t>9</a:t>
            </a:fld>
            <a:endParaRPr lang="en-US"/>
          </a:p>
        </p:txBody>
      </p:sp>
    </p:spTree>
    <p:extLst>
      <p:ext uri="{BB962C8B-B14F-4D97-AF65-F5344CB8AC3E}">
        <p14:creationId xmlns:p14="http://schemas.microsoft.com/office/powerpoint/2010/main" val="1691037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jordan.siegel@ajmchc.org" TargetMode="Externa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829775" y="4088040"/>
            <a:ext cx="13248425" cy="1359346"/>
          </a:xfrm>
          <a:prstGeom prst="rect">
            <a:avLst/>
          </a:prstGeom>
        </p:spPr>
        <p:txBody>
          <a:bodyPr wrap="square" lIns="0" tIns="0" rIns="0" bIns="0" rtlCol="0" anchor="t">
            <a:spAutoFit/>
          </a:bodyPr>
          <a:lstStyle/>
          <a:p>
            <a:pPr>
              <a:lnSpc>
                <a:spcPts val="10560"/>
              </a:lnSpc>
            </a:pPr>
            <a:r>
              <a:rPr lang="en-US" sz="9600" dirty="0">
                <a:solidFill>
                  <a:srgbClr val="1E3262"/>
                </a:solidFill>
                <a:latin typeface="Montserrat Extra-Bold"/>
              </a:rPr>
              <a:t>Quality Residency</a:t>
            </a:r>
          </a:p>
        </p:txBody>
      </p:sp>
      <p:sp>
        <p:nvSpPr>
          <p:cNvPr id="10" name="TextBox 10"/>
          <p:cNvSpPr txBox="1"/>
          <p:nvPr/>
        </p:nvSpPr>
        <p:spPr>
          <a:xfrm>
            <a:off x="2829775" y="5238750"/>
            <a:ext cx="12181625" cy="1359346"/>
          </a:xfrm>
          <a:prstGeom prst="rect">
            <a:avLst/>
          </a:prstGeom>
        </p:spPr>
        <p:txBody>
          <a:bodyPr wrap="square" lIns="0" tIns="0" rIns="0" bIns="0" rtlCol="0" anchor="t">
            <a:spAutoFit/>
          </a:bodyPr>
          <a:lstStyle/>
          <a:p>
            <a:pPr>
              <a:lnSpc>
                <a:spcPts val="10560"/>
              </a:lnSpc>
            </a:pPr>
            <a:r>
              <a:rPr lang="en-US" sz="9600" dirty="0">
                <a:solidFill>
                  <a:srgbClr val="BFD734"/>
                </a:solidFill>
                <a:latin typeface="Montserrat Extra-Bold"/>
              </a:rPr>
              <a:t>Capstone Project</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
        <p:nvSpPr>
          <p:cNvPr id="12" name="TextBox 12"/>
          <p:cNvSpPr txBox="1"/>
          <p:nvPr/>
        </p:nvSpPr>
        <p:spPr>
          <a:xfrm>
            <a:off x="2829775" y="7008131"/>
            <a:ext cx="9288593" cy="1445011"/>
          </a:xfrm>
          <a:prstGeom prst="rect">
            <a:avLst/>
          </a:prstGeom>
        </p:spPr>
        <p:txBody>
          <a:bodyPr lIns="0" tIns="0" rIns="0" bIns="0" rtlCol="0" anchor="t">
            <a:spAutoFit/>
          </a:bodyPr>
          <a:lstStyle/>
          <a:p>
            <a:pPr>
              <a:lnSpc>
                <a:spcPts val="3920"/>
              </a:lnSpc>
            </a:pPr>
            <a:r>
              <a:rPr lang="en-US" sz="2800" spc="963" dirty="0">
                <a:solidFill>
                  <a:srgbClr val="25B1DD"/>
                </a:solidFill>
                <a:latin typeface="Montserrat Classic"/>
              </a:rPr>
              <a:t>Jordan Siegel BSN,RN , October4,2024, Annie Jeffrey Memorial County Health Center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500955" y="2413635"/>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7" name="TextBox 7"/>
          <p:cNvSpPr txBox="1"/>
          <p:nvPr/>
        </p:nvSpPr>
        <p:spPr>
          <a:xfrm>
            <a:off x="1485900" y="1913128"/>
            <a:ext cx="157734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Spreading / Sustaining / Maintaining / Replicating</a:t>
            </a:r>
          </a:p>
        </p:txBody>
      </p:sp>
      <p:grpSp>
        <p:nvGrpSpPr>
          <p:cNvPr id="13" name="Group 13"/>
          <p:cNvGrpSpPr/>
          <p:nvPr/>
        </p:nvGrpSpPr>
        <p:grpSpPr>
          <a:xfrm>
            <a:off x="1028700" y="1595293"/>
            <a:ext cx="2758345" cy="47625"/>
            <a:chOff x="0" y="0"/>
            <a:chExt cx="726478" cy="12543"/>
          </a:xfrm>
        </p:grpSpPr>
        <p:sp>
          <p:nvSpPr>
            <p:cNvPr id="14" name="Freeform 14"/>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18" name="TextBox 17">
            <a:extLst>
              <a:ext uri="{FF2B5EF4-FFF2-40B4-BE49-F238E27FC236}">
                <a16:creationId xmlns:a16="http://schemas.microsoft.com/office/drawing/2014/main" id="{A3625C02-4935-4C92-3FAA-5D727F0CF65A}"/>
              </a:ext>
            </a:extLst>
          </p:cNvPr>
          <p:cNvSpPr txBox="1"/>
          <p:nvPr/>
        </p:nvSpPr>
        <p:spPr>
          <a:xfrm>
            <a:off x="1371600" y="3088721"/>
            <a:ext cx="15773400" cy="1692771"/>
          </a:xfrm>
          <a:prstGeom prst="rect">
            <a:avLst/>
          </a:prstGeom>
          <a:noFill/>
        </p:spPr>
        <p:txBody>
          <a:bodyPr wrap="square">
            <a:spAutoFit/>
          </a:bodyPr>
          <a:lstStyle/>
          <a:p>
            <a:pPr marL="342900" indent="-342900">
              <a:buFont typeface="Wingdings" panose="05000000000000000000" pitchFamily="2" charset="2"/>
              <a:buChar char="§"/>
            </a:pPr>
            <a:r>
              <a:rPr lang="en-US" sz="2000" dirty="0">
                <a:latin typeface="Montserrat Classic" panose="020B0604020202020204" charset="0"/>
              </a:rPr>
              <a:t>Monthly chart audits will continue </a:t>
            </a:r>
          </a:p>
          <a:p>
            <a:pPr marL="342900" indent="-342900">
              <a:buFont typeface="Wingdings" panose="05000000000000000000" pitchFamily="2" charset="2"/>
              <a:buChar char="§"/>
            </a:pPr>
            <a:r>
              <a:rPr lang="en-US" sz="2000" dirty="0">
                <a:latin typeface="Montserrat Classic" panose="020B0604020202020204" charset="0"/>
              </a:rPr>
              <a:t>Provider and staff scorecards issued Quarterly</a:t>
            </a:r>
          </a:p>
          <a:p>
            <a:pPr marL="342900" indent="-342900">
              <a:buFont typeface="Wingdings" panose="05000000000000000000" pitchFamily="2" charset="2"/>
              <a:buChar char="§"/>
            </a:pPr>
            <a:r>
              <a:rPr lang="en-US" sz="2000" dirty="0">
                <a:latin typeface="Montserrat Classic" panose="020B0604020202020204" charset="0"/>
              </a:rPr>
              <a:t>Posted progress in the nursing breakroom</a:t>
            </a:r>
          </a:p>
          <a:p>
            <a:pPr marL="342900" indent="-342900">
              <a:buFont typeface="Wingdings" panose="05000000000000000000" pitchFamily="2" charset="2"/>
              <a:buChar char="§"/>
            </a:pPr>
            <a:r>
              <a:rPr lang="en-US" sz="2000" dirty="0">
                <a:latin typeface="Montserrat Classic" panose="020B0604020202020204" charset="0"/>
              </a:rPr>
              <a:t>Continuing education on Sepsis with staff </a:t>
            </a:r>
          </a:p>
          <a:p>
            <a:endParaRPr lang="en-US" sz="2400" dirty="0">
              <a:latin typeface="Montserrat Classic" panose="020B0604020202020204" charset="0"/>
            </a:endParaRPr>
          </a:p>
        </p:txBody>
      </p:sp>
      <p:pic>
        <p:nvPicPr>
          <p:cNvPr id="2" name="Picture 1">
            <a:extLst>
              <a:ext uri="{FF2B5EF4-FFF2-40B4-BE49-F238E27FC236}">
                <a16:creationId xmlns:a16="http://schemas.microsoft.com/office/drawing/2014/main" id="{16D308CE-FD25-04D1-3753-CF7AB5030155}"/>
              </a:ext>
            </a:extLst>
          </p:cNvPr>
          <p:cNvPicPr>
            <a:picLocks noChangeAspect="1"/>
          </p:cNvPicPr>
          <p:nvPr/>
        </p:nvPicPr>
        <p:blipFill>
          <a:blip r:embed="rId4"/>
          <a:stretch>
            <a:fillRect/>
          </a:stretch>
        </p:blipFill>
        <p:spPr>
          <a:xfrm>
            <a:off x="9525000" y="2883778"/>
            <a:ext cx="8128000" cy="6096000"/>
          </a:xfrm>
          <a:prstGeom prst="rect">
            <a:avLst/>
          </a:prstGeom>
        </p:spPr>
      </p:pic>
      <p:sp>
        <p:nvSpPr>
          <p:cNvPr id="3" name="TextBox 2">
            <a:extLst>
              <a:ext uri="{FF2B5EF4-FFF2-40B4-BE49-F238E27FC236}">
                <a16:creationId xmlns:a16="http://schemas.microsoft.com/office/drawing/2014/main" id="{C40F7623-5540-EE67-38A7-7869CF777010}"/>
              </a:ext>
            </a:extLst>
          </p:cNvPr>
          <p:cNvSpPr txBox="1"/>
          <p:nvPr/>
        </p:nvSpPr>
        <p:spPr>
          <a:xfrm>
            <a:off x="1295400" y="5829300"/>
            <a:ext cx="6553200" cy="1477328"/>
          </a:xfrm>
          <a:prstGeom prst="rect">
            <a:avLst/>
          </a:prstGeom>
          <a:noFill/>
        </p:spPr>
        <p:txBody>
          <a:bodyPr wrap="square" rtlCol="0">
            <a:spAutoFit/>
          </a:bodyPr>
          <a:lstStyle/>
          <a:p>
            <a:r>
              <a:rPr lang="en-US" u="sng" dirty="0">
                <a:latin typeface="Montserrat Classic" panose="020B0604020202020204" charset="0"/>
              </a:rPr>
              <a:t>Unintended Win </a:t>
            </a:r>
          </a:p>
          <a:p>
            <a:r>
              <a:rPr lang="en-US" dirty="0">
                <a:latin typeface="Montserrat Classic" panose="020B0604020202020204" charset="0"/>
              </a:rPr>
              <a:t>This quality improvement project was not meant to be replicated in other areas of the hospital. However, it did generate thoughts and conversations about other nursing processes that could use some improvement. </a:t>
            </a:r>
          </a:p>
        </p:txBody>
      </p:sp>
    </p:spTree>
    <p:extLst>
      <p:ext uri="{BB962C8B-B14F-4D97-AF65-F5344CB8AC3E}">
        <p14:creationId xmlns:p14="http://schemas.microsoft.com/office/powerpoint/2010/main" val="1815087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384594" y="2664749"/>
            <a:ext cx="15188573" cy="1359346"/>
          </a:xfrm>
          <a:prstGeom prst="rect">
            <a:avLst/>
          </a:prstGeom>
        </p:spPr>
        <p:txBody>
          <a:bodyPr wrap="square" lIns="0" tIns="0" rIns="0" bIns="0" rtlCol="0" anchor="t">
            <a:spAutoFit/>
          </a:bodyPr>
          <a:lstStyle/>
          <a:p>
            <a:pPr>
              <a:lnSpc>
                <a:spcPts val="10560"/>
              </a:lnSpc>
            </a:pPr>
            <a:r>
              <a:rPr lang="en-US" sz="9600" dirty="0">
                <a:solidFill>
                  <a:srgbClr val="1E3262"/>
                </a:solidFill>
                <a:latin typeface="Montserrat Extra-Bold"/>
              </a:rPr>
              <a:t>THANK YOU/Questions</a:t>
            </a:r>
          </a:p>
        </p:txBody>
      </p:sp>
      <p:sp>
        <p:nvSpPr>
          <p:cNvPr id="6" name="TextBox 6"/>
          <p:cNvSpPr txBox="1"/>
          <p:nvPr/>
        </p:nvSpPr>
        <p:spPr>
          <a:xfrm rot="-5400000">
            <a:off x="-775100" y="68901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
        <p:nvSpPr>
          <p:cNvPr id="7" name="TextBox 7"/>
          <p:cNvSpPr txBox="1"/>
          <p:nvPr/>
        </p:nvSpPr>
        <p:spPr>
          <a:xfrm>
            <a:off x="2621656" y="4024095"/>
            <a:ext cx="9288593" cy="1945148"/>
          </a:xfrm>
          <a:prstGeom prst="rect">
            <a:avLst/>
          </a:prstGeom>
        </p:spPr>
        <p:txBody>
          <a:bodyPr lIns="0" tIns="0" rIns="0" bIns="0" rtlCol="0" anchor="t">
            <a:spAutoFit/>
          </a:bodyPr>
          <a:lstStyle/>
          <a:p>
            <a:pPr>
              <a:lnSpc>
                <a:spcPts val="3920"/>
              </a:lnSpc>
            </a:pPr>
            <a:r>
              <a:rPr lang="en-US" sz="2800" spc="963" dirty="0">
                <a:solidFill>
                  <a:srgbClr val="101010"/>
                </a:solidFill>
                <a:latin typeface="Montserrat Classic"/>
              </a:rPr>
              <a:t>Jordan Siegel- </a:t>
            </a:r>
            <a:r>
              <a:rPr lang="en-US" sz="2800" spc="963" dirty="0">
                <a:solidFill>
                  <a:srgbClr val="101010"/>
                </a:solidFill>
                <a:latin typeface="Montserrat Classic"/>
                <a:hlinkClick r:id="rId2"/>
              </a:rPr>
              <a:t>jordan.siegel@ajmchc.org</a:t>
            </a:r>
            <a:endParaRPr lang="en-US" sz="2800" spc="963" dirty="0">
              <a:solidFill>
                <a:srgbClr val="101010"/>
              </a:solidFill>
              <a:latin typeface="Montserrat Classic"/>
            </a:endParaRPr>
          </a:p>
          <a:p>
            <a:pPr>
              <a:lnSpc>
                <a:spcPts val="3920"/>
              </a:lnSpc>
            </a:pPr>
            <a:endParaRPr lang="en-US" sz="2800" spc="963" dirty="0">
              <a:solidFill>
                <a:srgbClr val="101010"/>
              </a:solidFill>
              <a:latin typeface="Montserrat Classic"/>
            </a:endParaRPr>
          </a:p>
          <a:p>
            <a:pPr>
              <a:lnSpc>
                <a:spcPts val="3920"/>
              </a:lnSpc>
            </a:pPr>
            <a:endParaRPr lang="en-US" sz="2800" spc="963" dirty="0">
              <a:solidFill>
                <a:srgbClr val="101010"/>
              </a:solidFill>
              <a:latin typeface="Montserrat Classic"/>
            </a:endParaRPr>
          </a:p>
        </p:txBody>
      </p:sp>
      <p:grpSp>
        <p:nvGrpSpPr>
          <p:cNvPr id="8" name="Group 8"/>
          <p:cNvGrpSpPr/>
          <p:nvPr/>
        </p:nvGrpSpPr>
        <p:grpSpPr>
          <a:xfrm>
            <a:off x="14500955" y="1866623"/>
            <a:ext cx="2758345" cy="245871"/>
            <a:chOff x="0" y="0"/>
            <a:chExt cx="726478" cy="64756"/>
          </a:xfrm>
        </p:grpSpPr>
        <p:sp>
          <p:nvSpPr>
            <p:cNvPr id="9" name="Freeform 9"/>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500955" y="1252087"/>
            <a:ext cx="2758345" cy="412279"/>
          </a:xfrm>
          <a:prstGeom prst="rect">
            <a:avLst/>
          </a:prstGeom>
        </p:spPr>
      </p:pic>
      <p:pic>
        <p:nvPicPr>
          <p:cNvPr id="14" name="Picture 13">
            <a:extLst>
              <a:ext uri="{FF2B5EF4-FFF2-40B4-BE49-F238E27FC236}">
                <a16:creationId xmlns:a16="http://schemas.microsoft.com/office/drawing/2014/main" id="{BE445EB4-6A5D-81BA-69F9-B6D1606A9207}"/>
              </a:ext>
            </a:extLst>
          </p:cNvPr>
          <p:cNvPicPr>
            <a:picLocks noChangeAspect="1"/>
          </p:cNvPicPr>
          <p:nvPr/>
        </p:nvPicPr>
        <p:blipFill>
          <a:blip r:embed="rId5"/>
          <a:stretch>
            <a:fillRect/>
          </a:stretch>
        </p:blipFill>
        <p:spPr>
          <a:xfrm>
            <a:off x="8991600" y="6873493"/>
            <a:ext cx="7925487" cy="21947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162895"/>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Introduction to the Organization, Project, Team</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pic>
        <p:nvPicPr>
          <p:cNvPr id="3" name="Picture 2">
            <a:extLst>
              <a:ext uri="{FF2B5EF4-FFF2-40B4-BE49-F238E27FC236}">
                <a16:creationId xmlns:a16="http://schemas.microsoft.com/office/drawing/2014/main" id="{8715092D-A57B-83B3-7210-D8A5956BAE9D}"/>
              </a:ext>
            </a:extLst>
          </p:cNvPr>
          <p:cNvPicPr>
            <a:picLocks noChangeAspect="1"/>
          </p:cNvPicPr>
          <p:nvPr/>
        </p:nvPicPr>
        <p:blipFill>
          <a:blip r:embed="rId5"/>
          <a:stretch>
            <a:fillRect/>
          </a:stretch>
        </p:blipFill>
        <p:spPr>
          <a:xfrm>
            <a:off x="12002150" y="4000500"/>
            <a:ext cx="5257150" cy="2615454"/>
          </a:xfrm>
          <a:prstGeom prst="rect">
            <a:avLst/>
          </a:prstGeom>
        </p:spPr>
      </p:pic>
      <p:sp>
        <p:nvSpPr>
          <p:cNvPr id="5" name="TextBox 4">
            <a:extLst>
              <a:ext uri="{FF2B5EF4-FFF2-40B4-BE49-F238E27FC236}">
                <a16:creationId xmlns:a16="http://schemas.microsoft.com/office/drawing/2014/main" id="{837D4691-DD84-8EBB-78F1-9560FE1163A8}"/>
              </a:ext>
            </a:extLst>
          </p:cNvPr>
          <p:cNvSpPr txBox="1"/>
          <p:nvPr/>
        </p:nvSpPr>
        <p:spPr>
          <a:xfrm>
            <a:off x="1028700" y="4152900"/>
            <a:ext cx="8801100" cy="6186309"/>
          </a:xfrm>
          <a:prstGeom prst="rect">
            <a:avLst/>
          </a:prstGeom>
          <a:noFill/>
        </p:spPr>
        <p:txBody>
          <a:bodyPr wrap="square" rtlCol="0">
            <a:spAutoFit/>
          </a:bodyPr>
          <a:lstStyle/>
          <a:p>
            <a:pPr marL="285750" indent="-285750">
              <a:buFont typeface="Arial" panose="020B0604020202020204" pitchFamily="34" charset="0"/>
              <a:buChar char="•"/>
            </a:pPr>
            <a:r>
              <a:rPr lang="en-US" dirty="0"/>
              <a:t> 16 bed Critical Access Hospital </a:t>
            </a:r>
          </a:p>
          <a:p>
            <a:pPr marL="285750" indent="-285750">
              <a:buFont typeface="Arial" panose="020B0604020202020204" pitchFamily="34" charset="0"/>
              <a:buChar char="•"/>
            </a:pPr>
            <a:r>
              <a:rPr lang="en-US" dirty="0"/>
              <a:t>Only hospital in Polk County- nearest hospitals are 30 minutes away</a:t>
            </a:r>
          </a:p>
          <a:p>
            <a:pPr marL="285750" indent="-285750">
              <a:buFont typeface="Arial" panose="020B0604020202020204" pitchFamily="34" charset="0"/>
              <a:buChar char="•"/>
            </a:pPr>
            <a:r>
              <a:rPr lang="en-US" dirty="0"/>
              <a:t>Services include: </a:t>
            </a:r>
          </a:p>
          <a:p>
            <a:pPr marL="742950" lvl="1" indent="-285750">
              <a:buFont typeface="Arial" panose="020B0604020202020204" pitchFamily="34" charset="0"/>
              <a:buChar char="•"/>
            </a:pPr>
            <a:r>
              <a:rPr lang="en-US" dirty="0"/>
              <a:t>Emergency Department- Level IV Trauma Center</a:t>
            </a:r>
          </a:p>
          <a:p>
            <a:pPr marL="742950" lvl="1" indent="-285750">
              <a:buFont typeface="Arial" panose="020B0604020202020204" pitchFamily="34" charset="0"/>
              <a:buChar char="•"/>
            </a:pPr>
            <a:r>
              <a:rPr lang="en-US" dirty="0"/>
              <a:t>Outpatient Services</a:t>
            </a:r>
          </a:p>
          <a:p>
            <a:pPr marL="742950" lvl="1" indent="-285750">
              <a:buFont typeface="Arial" panose="020B0604020202020204" pitchFamily="34" charset="0"/>
              <a:buChar char="•"/>
            </a:pPr>
            <a:r>
              <a:rPr lang="en-US" dirty="0"/>
              <a:t>Inpatients/ Swing Beds</a:t>
            </a:r>
          </a:p>
          <a:p>
            <a:pPr marL="742950" lvl="1" indent="-285750">
              <a:buFont typeface="Arial" panose="020B0604020202020204" pitchFamily="34" charset="0"/>
              <a:buChar char="•"/>
            </a:pPr>
            <a:r>
              <a:rPr lang="en-US" dirty="0"/>
              <a:t>Obstetrics</a:t>
            </a:r>
          </a:p>
          <a:p>
            <a:pPr marL="742950" lvl="1" indent="-285750">
              <a:buFont typeface="Arial" panose="020B0604020202020204" pitchFamily="34" charset="0"/>
              <a:buChar char="•"/>
            </a:pPr>
            <a:r>
              <a:rPr lang="en-US" dirty="0"/>
              <a:t>Surgery                                                        </a:t>
            </a:r>
          </a:p>
          <a:p>
            <a:pPr lvl="1"/>
            <a:endParaRPr lang="en-US" dirty="0"/>
          </a:p>
          <a:p>
            <a:pPr lvl="1"/>
            <a:r>
              <a:rPr lang="en-US" b="1" dirty="0"/>
              <a:t>Sepsis Committee </a:t>
            </a:r>
          </a:p>
          <a:p>
            <a:pPr marL="742950" lvl="1" indent="-285750">
              <a:buFont typeface="Arial" panose="020B0604020202020204" pitchFamily="34" charset="0"/>
              <a:buChar char="•"/>
            </a:pPr>
            <a:r>
              <a:rPr lang="en-US" dirty="0"/>
              <a:t>Jordan Siegel BSN, RN </a:t>
            </a:r>
          </a:p>
          <a:p>
            <a:pPr marL="742950" lvl="1" indent="-285750">
              <a:buFont typeface="Arial" panose="020B0604020202020204" pitchFamily="34" charset="0"/>
              <a:buChar char="•"/>
            </a:pPr>
            <a:r>
              <a:rPr lang="en-US" dirty="0"/>
              <a:t>Kim Yungdahl BSN, RN , DON</a:t>
            </a:r>
          </a:p>
          <a:p>
            <a:pPr marL="742950" lvl="1" indent="-285750">
              <a:buFont typeface="Arial" panose="020B0604020202020204" pitchFamily="34" charset="0"/>
              <a:buChar char="•"/>
            </a:pPr>
            <a:r>
              <a:rPr lang="en-US" dirty="0"/>
              <a:t>Kamrie Peterson MSN,MBA, RN</a:t>
            </a:r>
          </a:p>
          <a:p>
            <a:pPr marL="742950" lvl="1" indent="-285750">
              <a:buFont typeface="Arial" panose="020B0604020202020204" pitchFamily="34" charset="0"/>
              <a:buChar char="•"/>
            </a:pPr>
            <a:r>
              <a:rPr lang="en-US" dirty="0"/>
              <a:t>Katie </a:t>
            </a:r>
            <a:r>
              <a:rPr lang="en-US" dirty="0" err="1"/>
              <a:t>Steager</a:t>
            </a:r>
            <a:r>
              <a:rPr lang="en-US" dirty="0"/>
              <a:t> BSN, RN </a:t>
            </a:r>
          </a:p>
          <a:p>
            <a:pPr marL="742950" lvl="1" indent="-285750">
              <a:buFont typeface="Arial" panose="020B0604020202020204" pitchFamily="34" charset="0"/>
              <a:buChar char="•"/>
            </a:pPr>
            <a:r>
              <a:rPr lang="en-US" dirty="0"/>
              <a:t>Jordan Eller PA-C </a:t>
            </a:r>
          </a:p>
          <a:p>
            <a:pPr marL="742950" lvl="1" indent="-285750">
              <a:buFont typeface="Arial" panose="020B0604020202020204" pitchFamily="34" charset="0"/>
              <a:buChar char="•"/>
            </a:pPr>
            <a:r>
              <a:rPr lang="en-US" dirty="0"/>
              <a:t>Megan Sutton RN</a:t>
            </a:r>
          </a:p>
          <a:p>
            <a:pPr marL="742950" lvl="1" indent="-285750">
              <a:buFont typeface="Arial" panose="020B0604020202020204" pitchFamily="34" charset="0"/>
              <a:buChar char="•"/>
            </a:pPr>
            <a:r>
              <a:rPr lang="en-US" dirty="0"/>
              <a:t>Jamie Johnson Pharm-D</a:t>
            </a:r>
          </a:p>
          <a:p>
            <a:pPr marL="742950" lvl="1" indent="-285750">
              <a:buFont typeface="Arial" panose="020B0604020202020204" pitchFamily="34" charset="0"/>
              <a:buChar char="•"/>
            </a:pPr>
            <a:r>
              <a:rPr lang="en-US" dirty="0"/>
              <a:t>Maryssa Schleis  MLS </a:t>
            </a:r>
          </a:p>
          <a:p>
            <a:pPr marL="742950" lvl="1" indent="-285750">
              <a:buFont typeface="Arial" panose="020B0604020202020204" pitchFamily="34" charset="0"/>
              <a:buChar char="•"/>
            </a:pPr>
            <a:r>
              <a:rPr lang="en-US" dirty="0"/>
              <a:t>Nataly Sanley- Chief Operating Officer</a:t>
            </a:r>
          </a:p>
          <a:p>
            <a:pPr marL="742950" lvl="1" indent="-285750">
              <a:buFont typeface="Arial" panose="020B0604020202020204" pitchFamily="34" charset="0"/>
              <a:buChar char="•"/>
            </a:pPr>
            <a:r>
              <a:rPr lang="en-US" dirty="0"/>
              <a:t>Chris Gabel RN, Clinical IT </a:t>
            </a:r>
          </a:p>
          <a:p>
            <a:pPr marL="742950" lvl="1" indent="-285750">
              <a:buFont typeface="Arial" panose="020B0604020202020204" pitchFamily="34" charset="0"/>
              <a:buChar char="•"/>
            </a:pPr>
            <a:r>
              <a:rPr lang="en-US" dirty="0"/>
              <a:t>Heather Roberts BSN, RN </a:t>
            </a:r>
          </a:p>
          <a:p>
            <a:endParaRPr lang="en-US" dirty="0"/>
          </a:p>
        </p:txBody>
      </p:sp>
      <p:pic>
        <p:nvPicPr>
          <p:cNvPr id="4" name="Picture 3">
            <a:extLst>
              <a:ext uri="{FF2B5EF4-FFF2-40B4-BE49-F238E27FC236}">
                <a16:creationId xmlns:a16="http://schemas.microsoft.com/office/drawing/2014/main" id="{859DE4C9-C112-884B-DD2F-B71BCF550DAE}"/>
              </a:ext>
            </a:extLst>
          </p:cNvPr>
          <p:cNvPicPr>
            <a:picLocks noChangeAspect="1"/>
          </p:cNvPicPr>
          <p:nvPr/>
        </p:nvPicPr>
        <p:blipFill>
          <a:blip r:embed="rId6"/>
          <a:stretch>
            <a:fillRect/>
          </a:stretch>
        </p:blipFill>
        <p:spPr>
          <a:xfrm>
            <a:off x="7608296" y="4838700"/>
            <a:ext cx="4389500" cy="508981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28700" y="2476500"/>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AIM Statement</a:t>
            </a:r>
          </a:p>
        </p:txBody>
      </p:sp>
      <p:sp>
        <p:nvSpPr>
          <p:cNvPr id="17" name="TextBox 17"/>
          <p:cNvSpPr txBox="1"/>
          <p:nvPr/>
        </p:nvSpPr>
        <p:spPr>
          <a:xfrm>
            <a:off x="938475" y="3551935"/>
            <a:ext cx="16230600" cy="2566793"/>
          </a:xfrm>
          <a:prstGeom prst="rect">
            <a:avLst/>
          </a:prstGeom>
        </p:spPr>
        <p:txBody>
          <a:bodyPr wrap="square" lIns="0" tIns="0" rIns="0" bIns="0" rtlCol="0" anchor="t">
            <a:spAutoFit/>
          </a:bodyPr>
          <a:lstStyle/>
          <a:p>
            <a:pPr>
              <a:lnSpc>
                <a:spcPts val="3359"/>
              </a:lnSpc>
            </a:pPr>
            <a:endParaRPr lang="en-US" sz="2400" dirty="0">
              <a:solidFill>
                <a:srgbClr val="2D262A"/>
              </a:solidFill>
              <a:latin typeface="Montserrat Classic"/>
            </a:endParaRPr>
          </a:p>
          <a:p>
            <a:pPr>
              <a:lnSpc>
                <a:spcPts val="3359"/>
              </a:lnSpc>
            </a:pPr>
            <a:r>
              <a:rPr lang="en-US" sz="2800" dirty="0">
                <a:solidFill>
                  <a:srgbClr val="2D262A"/>
                </a:solidFill>
                <a:latin typeface="Montserrat Classic"/>
              </a:rPr>
              <a:t>The aim of this project is to decrease the door to antibiotic administration time in suspected sepsis patients in the Emergency Room from 116.22 minutes to 60 minutes in 75% of ED patients 18 and older by </a:t>
            </a:r>
            <a:r>
              <a:rPr lang="en-US" sz="2800" i="1" dirty="0">
                <a:solidFill>
                  <a:srgbClr val="2D262A"/>
                </a:solidFill>
                <a:latin typeface="Montserrat Classic"/>
              </a:rPr>
              <a:t> January 1, 2025. </a:t>
            </a:r>
          </a:p>
          <a:p>
            <a:pPr>
              <a:lnSpc>
                <a:spcPts val="3359"/>
              </a:lnSpc>
            </a:pPr>
            <a:endParaRPr lang="en-US" sz="2400" dirty="0">
              <a:solidFill>
                <a:srgbClr val="2D262A"/>
              </a:solidFill>
              <a:latin typeface="Montserrat Classic"/>
            </a:endParaRPr>
          </a:p>
          <a:p>
            <a:pPr>
              <a:lnSpc>
                <a:spcPts val="3359"/>
              </a:lnSpc>
            </a:pPr>
            <a:endParaRPr lang="en-US" sz="2400" dirty="0">
              <a:solidFill>
                <a:srgbClr val="2D262A"/>
              </a:solidFill>
              <a:latin typeface="Montserrat Classic"/>
            </a:endParaRP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7"/>
          <p:cNvSpPr txBox="1"/>
          <p:nvPr/>
        </p:nvSpPr>
        <p:spPr>
          <a:xfrm>
            <a:off x="4419600" y="1181100"/>
            <a:ext cx="9168075" cy="687176"/>
          </a:xfrm>
          <a:prstGeom prst="rect">
            <a:avLst/>
          </a:prstGeom>
        </p:spPr>
        <p:txBody>
          <a:bodyPr wrap="square" lIns="0" tIns="0" rIns="0" bIns="0" rtlCol="0" anchor="t">
            <a:spAutoFit/>
          </a:bodyPr>
          <a:lstStyle/>
          <a:p>
            <a:pPr algn="ctr">
              <a:lnSpc>
                <a:spcPts val="5264"/>
              </a:lnSpc>
            </a:pPr>
            <a:r>
              <a:rPr lang="en-US" sz="5600" dirty="0">
                <a:solidFill>
                  <a:srgbClr val="1E3262"/>
                </a:solidFill>
                <a:latin typeface="Montserrat Extra-Bold Bold"/>
              </a:rPr>
              <a:t>Measuring Success</a:t>
            </a:r>
          </a:p>
        </p:txBody>
      </p:sp>
      <p:sp>
        <p:nvSpPr>
          <p:cNvPr id="26" name="TextBox 26"/>
          <p:cNvSpPr txBox="1"/>
          <p:nvPr/>
        </p:nvSpPr>
        <p:spPr>
          <a:xfrm>
            <a:off x="1828800" y="2589322"/>
            <a:ext cx="14859000" cy="3002810"/>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n-US" sz="2400" dirty="0">
                <a:solidFill>
                  <a:srgbClr val="2D262A"/>
                </a:solidFill>
                <a:latin typeface="Montserrat Classic"/>
              </a:rPr>
              <a:t>Monthly Audit of all ED charts 18 and older for Sepsis Screening</a:t>
            </a:r>
          </a:p>
          <a:p>
            <a:pPr marL="342900" indent="-342900">
              <a:lnSpc>
                <a:spcPts val="3359"/>
              </a:lnSpc>
              <a:buFont typeface="Arial" panose="020B0604020202020204" pitchFamily="34" charset="0"/>
              <a:buChar char="•"/>
            </a:pPr>
            <a:r>
              <a:rPr lang="en-US" sz="2400" dirty="0">
                <a:solidFill>
                  <a:srgbClr val="2D262A"/>
                </a:solidFill>
                <a:latin typeface="Montserrat Classic"/>
              </a:rPr>
              <a:t>Review all  positive sepsis screening charts and using a data collection worksheet marked the times antibiotics were given and administered   </a:t>
            </a:r>
          </a:p>
          <a:p>
            <a:pPr marL="342900" indent="-342900">
              <a:lnSpc>
                <a:spcPts val="3359"/>
              </a:lnSpc>
              <a:buFont typeface="Arial" panose="020B0604020202020204" pitchFamily="34" charset="0"/>
              <a:buChar char="•"/>
            </a:pPr>
            <a:r>
              <a:rPr lang="en-US" sz="2400" dirty="0">
                <a:solidFill>
                  <a:srgbClr val="2D262A"/>
                </a:solidFill>
                <a:latin typeface="Montserrat Classic"/>
              </a:rPr>
              <a:t>Time zero to antibiotic administration time was calculated in minutes  and compared to the goal of 60 minutes . </a:t>
            </a:r>
          </a:p>
          <a:p>
            <a:pPr>
              <a:lnSpc>
                <a:spcPts val="3359"/>
              </a:lnSpc>
            </a:pPr>
            <a:endParaRPr lang="en-US" sz="2400" dirty="0">
              <a:solidFill>
                <a:srgbClr val="2D262A"/>
              </a:solidFill>
              <a:latin typeface="Montserrat Classic"/>
            </a:endParaRPr>
          </a:p>
          <a:p>
            <a:pPr>
              <a:lnSpc>
                <a:spcPts val="3359"/>
              </a:lnSpc>
            </a:pPr>
            <a:endParaRPr lang="en-US" sz="2400" dirty="0">
              <a:solidFill>
                <a:srgbClr val="2D262A"/>
              </a:solidFill>
              <a:latin typeface="Montserrat Classic"/>
            </a:endParaRPr>
          </a:p>
        </p:txBody>
      </p:sp>
      <p:pic>
        <p:nvPicPr>
          <p:cNvPr id="3" name="Picture 2">
            <a:extLst>
              <a:ext uri="{FF2B5EF4-FFF2-40B4-BE49-F238E27FC236}">
                <a16:creationId xmlns:a16="http://schemas.microsoft.com/office/drawing/2014/main" id="{8892E713-A865-45EF-856E-534CD2647DAF}"/>
              </a:ext>
            </a:extLst>
          </p:cNvPr>
          <p:cNvPicPr>
            <a:picLocks noChangeAspect="1"/>
          </p:cNvPicPr>
          <p:nvPr/>
        </p:nvPicPr>
        <p:blipFill>
          <a:blip r:embed="rId3"/>
          <a:stretch>
            <a:fillRect/>
          </a:stretch>
        </p:blipFill>
        <p:spPr>
          <a:xfrm>
            <a:off x="13944600" y="5208276"/>
            <a:ext cx="3519487" cy="4097648"/>
          </a:xfrm>
          <a:prstGeom prst="rect">
            <a:avLst/>
          </a:prstGeom>
        </p:spPr>
      </p:pic>
      <p:pic>
        <p:nvPicPr>
          <p:cNvPr id="6" name="Picture 5">
            <a:extLst>
              <a:ext uri="{FF2B5EF4-FFF2-40B4-BE49-F238E27FC236}">
                <a16:creationId xmlns:a16="http://schemas.microsoft.com/office/drawing/2014/main" id="{D53CCFC1-8733-A476-E3FD-F4EED655E85F}"/>
              </a:ext>
            </a:extLst>
          </p:cNvPr>
          <p:cNvPicPr>
            <a:picLocks noChangeAspect="1"/>
          </p:cNvPicPr>
          <p:nvPr/>
        </p:nvPicPr>
        <p:blipFill>
          <a:blip r:embed="rId4"/>
          <a:stretch>
            <a:fillRect/>
          </a:stretch>
        </p:blipFill>
        <p:spPr>
          <a:xfrm>
            <a:off x="685800" y="4838700"/>
            <a:ext cx="5972175" cy="1266825"/>
          </a:xfrm>
          <a:prstGeom prst="rect">
            <a:avLst/>
          </a:prstGeom>
        </p:spPr>
      </p:pic>
      <p:pic>
        <p:nvPicPr>
          <p:cNvPr id="8" name="Picture 7">
            <a:extLst>
              <a:ext uri="{FF2B5EF4-FFF2-40B4-BE49-F238E27FC236}">
                <a16:creationId xmlns:a16="http://schemas.microsoft.com/office/drawing/2014/main" id="{12CFDE4D-C2C1-5BA2-9BBC-3480021DDD51}"/>
              </a:ext>
            </a:extLst>
          </p:cNvPr>
          <p:cNvPicPr>
            <a:picLocks noChangeAspect="1"/>
          </p:cNvPicPr>
          <p:nvPr/>
        </p:nvPicPr>
        <p:blipFill>
          <a:blip r:embed="rId5"/>
          <a:stretch>
            <a:fillRect/>
          </a:stretch>
        </p:blipFill>
        <p:spPr>
          <a:xfrm>
            <a:off x="4648200" y="6105525"/>
            <a:ext cx="7629525" cy="36766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2413635"/>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600200" y="2396393"/>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Selecting Changes</a:t>
            </a:r>
          </a:p>
        </p:txBody>
      </p:sp>
      <p:sp>
        <p:nvSpPr>
          <p:cNvPr id="14" name="Freeform 14"/>
          <p:cNvSpPr/>
          <p:nvPr/>
        </p:nvSpPr>
        <p:spPr>
          <a:xfrm>
            <a:off x="1028700" y="1595293"/>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18" name="TextBox 17">
            <a:extLst>
              <a:ext uri="{FF2B5EF4-FFF2-40B4-BE49-F238E27FC236}">
                <a16:creationId xmlns:a16="http://schemas.microsoft.com/office/drawing/2014/main" id="{BF845833-5AC4-DE77-417A-A8BF6936C596}"/>
              </a:ext>
            </a:extLst>
          </p:cNvPr>
          <p:cNvSpPr txBox="1"/>
          <p:nvPr/>
        </p:nvSpPr>
        <p:spPr>
          <a:xfrm>
            <a:off x="1600200" y="3658020"/>
            <a:ext cx="15087600" cy="3785652"/>
          </a:xfrm>
          <a:prstGeom prst="rect">
            <a:avLst/>
          </a:prstGeom>
          <a:noFill/>
        </p:spPr>
        <p:txBody>
          <a:bodyPr wrap="square">
            <a:spAutoFit/>
          </a:bodyPr>
          <a:lstStyle/>
          <a:p>
            <a:pPr marL="342900" indent="-342900">
              <a:buFont typeface="Arial" panose="020B0604020202020204" pitchFamily="34" charset="0"/>
              <a:buChar char="•"/>
            </a:pPr>
            <a:r>
              <a:rPr lang="en-US" sz="2400" i="1" dirty="0">
                <a:latin typeface="Montserrat Classic" panose="020B0604020202020204" charset="0"/>
              </a:rPr>
              <a:t>Reviewed current practice with staff and what was available in the EHR</a:t>
            </a:r>
          </a:p>
          <a:p>
            <a:pPr marL="342900" indent="-342900">
              <a:buFont typeface="Arial" panose="020B0604020202020204" pitchFamily="34" charset="0"/>
              <a:buChar char="•"/>
            </a:pPr>
            <a:r>
              <a:rPr lang="en-US" sz="2400" i="1" dirty="0">
                <a:latin typeface="Montserrat Classic" panose="020B0604020202020204" charset="0"/>
              </a:rPr>
              <a:t>Began screening all patients 18 and over for Sepsis in the ED- this screening was already in nursing documentation.</a:t>
            </a:r>
          </a:p>
          <a:p>
            <a:pPr marL="342900" indent="-342900">
              <a:buFont typeface="Arial" panose="020B0604020202020204" pitchFamily="34" charset="0"/>
              <a:buChar char="•"/>
            </a:pPr>
            <a:r>
              <a:rPr lang="en-US" sz="2400" i="1" dirty="0">
                <a:latin typeface="Montserrat Classic" panose="020B0604020202020204" charset="0"/>
              </a:rPr>
              <a:t>Created a Sepsis Committee- consisting of pharmacy, </a:t>
            </a:r>
            <a:r>
              <a:rPr lang="en-US" sz="2400" dirty="0">
                <a:latin typeface="Montserrat Classic" panose="020B0604020202020204" charset="0"/>
              </a:rPr>
              <a:t>quality assurance , clinical IT, 2 floor nurses ( one from each shift), a provider, DON, lab , COO,  and the sepsis coordinator.</a:t>
            </a:r>
          </a:p>
          <a:p>
            <a:pPr marL="342900" indent="-342900">
              <a:buFont typeface="Arial" panose="020B0604020202020204" pitchFamily="34" charset="0"/>
              <a:buChar char="•"/>
            </a:pPr>
            <a:r>
              <a:rPr lang="en-US" sz="2400" i="1" dirty="0">
                <a:latin typeface="Montserrat Classic" panose="020B0604020202020204" charset="0"/>
              </a:rPr>
              <a:t>Met with providers and talked about bundle measures and  their processes </a:t>
            </a:r>
          </a:p>
          <a:p>
            <a:pPr marL="342900" indent="-342900">
              <a:buFont typeface="Arial" panose="020B0604020202020204" pitchFamily="34" charset="0"/>
              <a:buChar char="•"/>
            </a:pPr>
            <a:r>
              <a:rPr lang="en-US" sz="2400" i="1" dirty="0">
                <a:latin typeface="Montserrat Classic" panose="020B0604020202020204" charset="0"/>
              </a:rPr>
              <a:t>Identified that we were over the goal of 60 minutes for our first antibiotic administration times </a:t>
            </a:r>
          </a:p>
          <a:p>
            <a:pPr marL="342900" indent="-342900">
              <a:buFont typeface="Arial" panose="020B0604020202020204" pitchFamily="34" charset="0"/>
              <a:buChar char="•"/>
            </a:pPr>
            <a:r>
              <a:rPr lang="en-US" sz="2400" i="1" dirty="0">
                <a:latin typeface="Montserrat Classic" panose="020B0604020202020204" charset="0"/>
              </a:rPr>
              <a:t>Reviewed workflow </a:t>
            </a:r>
          </a:p>
          <a:p>
            <a:pPr marL="342900" indent="-342900">
              <a:buFont typeface="Arial" panose="020B0604020202020204" pitchFamily="34" charset="0"/>
              <a:buChar char="•"/>
            </a:pPr>
            <a:endParaRPr lang="en-US" sz="2400" i="1" dirty="0">
              <a:latin typeface="Montserrat Classic" panose="020B0604020202020204" charset="0"/>
            </a:endParaRPr>
          </a:p>
          <a:p>
            <a:pPr marL="800100" lvl="1" indent="-342900">
              <a:buFont typeface="Arial" panose="020B0604020202020204" pitchFamily="34" charset="0"/>
              <a:buChar char="•"/>
            </a:pPr>
            <a:endParaRPr lang="en-US" sz="2400" dirty="0">
              <a:latin typeface="Montserrat Classic" panose="020B06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6" name="Freeform 26"/>
          <p:cNvSpPr/>
          <p:nvPr/>
        </p:nvSpPr>
        <p:spPr>
          <a:xfrm>
            <a:off x="820216" y="1107800"/>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pic>
        <p:nvPicPr>
          <p:cNvPr id="28" name="Picture 2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6747" y="562964"/>
            <a:ext cx="2758345" cy="412279"/>
          </a:xfrm>
          <a:prstGeom prst="rect">
            <a:avLst/>
          </a:prstGeom>
        </p:spPr>
      </p:pic>
      <p:sp>
        <p:nvSpPr>
          <p:cNvPr id="29" name="TextBox 7">
            <a:extLst>
              <a:ext uri="{FF2B5EF4-FFF2-40B4-BE49-F238E27FC236}">
                <a16:creationId xmlns:a16="http://schemas.microsoft.com/office/drawing/2014/main" id="{B313D652-9C39-7482-6AFD-DA9FBABC230A}"/>
              </a:ext>
            </a:extLst>
          </p:cNvPr>
          <p:cNvSpPr txBox="1"/>
          <p:nvPr/>
        </p:nvSpPr>
        <p:spPr>
          <a:xfrm>
            <a:off x="722718" y="1324579"/>
            <a:ext cx="76200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Plan ~ Do ~ Study ~ Act</a:t>
            </a:r>
          </a:p>
        </p:txBody>
      </p:sp>
      <p:pic>
        <p:nvPicPr>
          <p:cNvPr id="31" name="Picture 30">
            <a:extLst>
              <a:ext uri="{FF2B5EF4-FFF2-40B4-BE49-F238E27FC236}">
                <a16:creationId xmlns:a16="http://schemas.microsoft.com/office/drawing/2014/main" id="{D39FB019-C70B-6DDB-ECEA-95FB029A55C2}"/>
              </a:ext>
            </a:extLst>
          </p:cNvPr>
          <p:cNvPicPr>
            <a:picLocks noChangeAspect="1"/>
          </p:cNvPicPr>
          <p:nvPr/>
        </p:nvPicPr>
        <p:blipFill>
          <a:blip r:embed="rId4"/>
          <a:stretch>
            <a:fillRect/>
          </a:stretch>
        </p:blipFill>
        <p:spPr>
          <a:xfrm>
            <a:off x="14249400" y="2222270"/>
            <a:ext cx="3337654" cy="6573167"/>
          </a:xfrm>
          <a:prstGeom prst="rect">
            <a:avLst/>
          </a:prstGeom>
        </p:spPr>
      </p:pic>
      <p:pic>
        <p:nvPicPr>
          <p:cNvPr id="5" name="Picture 4">
            <a:extLst>
              <a:ext uri="{FF2B5EF4-FFF2-40B4-BE49-F238E27FC236}">
                <a16:creationId xmlns:a16="http://schemas.microsoft.com/office/drawing/2014/main" id="{97164651-7251-91B4-D29A-6CAD9B99B734}"/>
              </a:ext>
            </a:extLst>
          </p:cNvPr>
          <p:cNvPicPr>
            <a:picLocks noChangeAspect="1"/>
          </p:cNvPicPr>
          <p:nvPr/>
        </p:nvPicPr>
        <p:blipFill>
          <a:blip r:embed="rId5"/>
          <a:stretch>
            <a:fillRect/>
          </a:stretch>
        </p:blipFill>
        <p:spPr>
          <a:xfrm>
            <a:off x="654329" y="2001885"/>
            <a:ext cx="1518036" cy="2188654"/>
          </a:xfrm>
          <a:prstGeom prst="rect">
            <a:avLst/>
          </a:prstGeom>
        </p:spPr>
      </p:pic>
      <p:pic>
        <p:nvPicPr>
          <p:cNvPr id="6" name="Picture 5">
            <a:extLst>
              <a:ext uri="{FF2B5EF4-FFF2-40B4-BE49-F238E27FC236}">
                <a16:creationId xmlns:a16="http://schemas.microsoft.com/office/drawing/2014/main" id="{C30C9A2A-8C12-04B1-8215-AE0F6992748B}"/>
              </a:ext>
            </a:extLst>
          </p:cNvPr>
          <p:cNvPicPr>
            <a:picLocks noChangeAspect="1"/>
          </p:cNvPicPr>
          <p:nvPr/>
        </p:nvPicPr>
        <p:blipFill>
          <a:blip r:embed="rId5"/>
          <a:stretch>
            <a:fillRect/>
          </a:stretch>
        </p:blipFill>
        <p:spPr>
          <a:xfrm>
            <a:off x="654329" y="3846962"/>
            <a:ext cx="1518036" cy="2188654"/>
          </a:xfrm>
          <a:prstGeom prst="rect">
            <a:avLst/>
          </a:prstGeom>
        </p:spPr>
      </p:pic>
      <p:pic>
        <p:nvPicPr>
          <p:cNvPr id="7" name="Picture 6">
            <a:extLst>
              <a:ext uri="{FF2B5EF4-FFF2-40B4-BE49-F238E27FC236}">
                <a16:creationId xmlns:a16="http://schemas.microsoft.com/office/drawing/2014/main" id="{08412839-FC14-4F57-A552-AFBAD1406EB9}"/>
              </a:ext>
            </a:extLst>
          </p:cNvPr>
          <p:cNvPicPr>
            <a:picLocks noChangeAspect="1"/>
          </p:cNvPicPr>
          <p:nvPr/>
        </p:nvPicPr>
        <p:blipFill>
          <a:blip r:embed="rId5"/>
          <a:stretch>
            <a:fillRect/>
          </a:stretch>
        </p:blipFill>
        <p:spPr>
          <a:xfrm>
            <a:off x="641266" y="7756454"/>
            <a:ext cx="1518036" cy="2188654"/>
          </a:xfrm>
          <a:prstGeom prst="rect">
            <a:avLst/>
          </a:prstGeom>
        </p:spPr>
      </p:pic>
      <p:pic>
        <p:nvPicPr>
          <p:cNvPr id="8" name="Picture 7">
            <a:extLst>
              <a:ext uri="{FF2B5EF4-FFF2-40B4-BE49-F238E27FC236}">
                <a16:creationId xmlns:a16="http://schemas.microsoft.com/office/drawing/2014/main" id="{DB704218-CAAA-2EA6-6070-3F0C85B79E06}"/>
              </a:ext>
            </a:extLst>
          </p:cNvPr>
          <p:cNvPicPr>
            <a:picLocks noChangeAspect="1"/>
          </p:cNvPicPr>
          <p:nvPr/>
        </p:nvPicPr>
        <p:blipFill>
          <a:blip r:embed="rId5"/>
          <a:stretch>
            <a:fillRect/>
          </a:stretch>
        </p:blipFill>
        <p:spPr>
          <a:xfrm>
            <a:off x="669569" y="5722453"/>
            <a:ext cx="1518036" cy="2188654"/>
          </a:xfrm>
          <a:prstGeom prst="rect">
            <a:avLst/>
          </a:prstGeom>
        </p:spPr>
      </p:pic>
      <p:pic>
        <p:nvPicPr>
          <p:cNvPr id="9" name="Picture 8">
            <a:extLst>
              <a:ext uri="{FF2B5EF4-FFF2-40B4-BE49-F238E27FC236}">
                <a16:creationId xmlns:a16="http://schemas.microsoft.com/office/drawing/2014/main" id="{8E146618-F800-B67E-3397-3D474EEAA1B4}"/>
              </a:ext>
            </a:extLst>
          </p:cNvPr>
          <p:cNvPicPr>
            <a:picLocks noChangeAspect="1"/>
          </p:cNvPicPr>
          <p:nvPr/>
        </p:nvPicPr>
        <p:blipFill>
          <a:blip r:embed="rId6"/>
          <a:stretch>
            <a:fillRect/>
          </a:stretch>
        </p:blipFill>
        <p:spPr>
          <a:xfrm>
            <a:off x="2117716" y="2001885"/>
            <a:ext cx="10900593" cy="1700931"/>
          </a:xfrm>
          <a:prstGeom prst="rect">
            <a:avLst/>
          </a:prstGeom>
        </p:spPr>
      </p:pic>
      <p:pic>
        <p:nvPicPr>
          <p:cNvPr id="10" name="Picture 9">
            <a:extLst>
              <a:ext uri="{FF2B5EF4-FFF2-40B4-BE49-F238E27FC236}">
                <a16:creationId xmlns:a16="http://schemas.microsoft.com/office/drawing/2014/main" id="{CA59E54A-33CD-1F06-591D-8F68276AFB99}"/>
              </a:ext>
            </a:extLst>
          </p:cNvPr>
          <p:cNvPicPr>
            <a:picLocks noChangeAspect="1"/>
          </p:cNvPicPr>
          <p:nvPr/>
        </p:nvPicPr>
        <p:blipFill>
          <a:blip r:embed="rId6"/>
          <a:stretch>
            <a:fillRect/>
          </a:stretch>
        </p:blipFill>
        <p:spPr>
          <a:xfrm>
            <a:off x="2168011" y="3875156"/>
            <a:ext cx="10900593" cy="1700931"/>
          </a:xfrm>
          <a:prstGeom prst="rect">
            <a:avLst/>
          </a:prstGeom>
        </p:spPr>
      </p:pic>
      <p:pic>
        <p:nvPicPr>
          <p:cNvPr id="11" name="Picture 10">
            <a:extLst>
              <a:ext uri="{FF2B5EF4-FFF2-40B4-BE49-F238E27FC236}">
                <a16:creationId xmlns:a16="http://schemas.microsoft.com/office/drawing/2014/main" id="{2E906796-2D55-DB2C-B8AA-24EE77025D41}"/>
              </a:ext>
            </a:extLst>
          </p:cNvPr>
          <p:cNvPicPr>
            <a:picLocks noChangeAspect="1"/>
          </p:cNvPicPr>
          <p:nvPr/>
        </p:nvPicPr>
        <p:blipFill>
          <a:blip r:embed="rId6"/>
          <a:stretch>
            <a:fillRect/>
          </a:stretch>
        </p:blipFill>
        <p:spPr>
          <a:xfrm>
            <a:off x="2141884" y="5758626"/>
            <a:ext cx="10900593" cy="1700931"/>
          </a:xfrm>
          <a:prstGeom prst="rect">
            <a:avLst/>
          </a:prstGeom>
        </p:spPr>
      </p:pic>
      <p:pic>
        <p:nvPicPr>
          <p:cNvPr id="12" name="Picture 11">
            <a:extLst>
              <a:ext uri="{FF2B5EF4-FFF2-40B4-BE49-F238E27FC236}">
                <a16:creationId xmlns:a16="http://schemas.microsoft.com/office/drawing/2014/main" id="{D0706889-C96B-4955-0DC6-F45E9D9DC1B1}"/>
              </a:ext>
            </a:extLst>
          </p:cNvPr>
          <p:cNvPicPr>
            <a:picLocks noChangeAspect="1"/>
          </p:cNvPicPr>
          <p:nvPr/>
        </p:nvPicPr>
        <p:blipFill>
          <a:blip r:embed="rId6"/>
          <a:stretch>
            <a:fillRect/>
          </a:stretch>
        </p:blipFill>
        <p:spPr>
          <a:xfrm>
            <a:off x="2141883" y="7756454"/>
            <a:ext cx="10900593" cy="1700931"/>
          </a:xfrm>
          <a:prstGeom prst="rect">
            <a:avLst/>
          </a:prstGeom>
        </p:spPr>
      </p:pic>
      <p:pic>
        <p:nvPicPr>
          <p:cNvPr id="13" name="Picture 12">
            <a:extLst>
              <a:ext uri="{FF2B5EF4-FFF2-40B4-BE49-F238E27FC236}">
                <a16:creationId xmlns:a16="http://schemas.microsoft.com/office/drawing/2014/main" id="{2F09C4A7-04DE-BE3B-B5D8-F2E6FF9CBBB2}"/>
              </a:ext>
            </a:extLst>
          </p:cNvPr>
          <p:cNvPicPr>
            <a:picLocks noChangeAspect="1"/>
          </p:cNvPicPr>
          <p:nvPr/>
        </p:nvPicPr>
        <p:blipFill>
          <a:blip r:embed="rId7"/>
          <a:stretch>
            <a:fillRect/>
          </a:stretch>
        </p:blipFill>
        <p:spPr>
          <a:xfrm>
            <a:off x="643443" y="2705822"/>
            <a:ext cx="1585097" cy="1140051"/>
          </a:xfrm>
          <a:prstGeom prst="rect">
            <a:avLst/>
          </a:prstGeom>
        </p:spPr>
      </p:pic>
      <p:pic>
        <p:nvPicPr>
          <p:cNvPr id="14" name="Picture 13">
            <a:extLst>
              <a:ext uri="{FF2B5EF4-FFF2-40B4-BE49-F238E27FC236}">
                <a16:creationId xmlns:a16="http://schemas.microsoft.com/office/drawing/2014/main" id="{DBF1F0C3-4E7D-7CAD-37CB-DE3DF338F673}"/>
              </a:ext>
            </a:extLst>
          </p:cNvPr>
          <p:cNvPicPr>
            <a:picLocks noChangeAspect="1"/>
          </p:cNvPicPr>
          <p:nvPr/>
        </p:nvPicPr>
        <p:blipFill>
          <a:blip r:embed="rId8"/>
          <a:stretch>
            <a:fillRect/>
          </a:stretch>
        </p:blipFill>
        <p:spPr>
          <a:xfrm>
            <a:off x="674362" y="4491132"/>
            <a:ext cx="1493649" cy="1140051"/>
          </a:xfrm>
          <a:prstGeom prst="rect">
            <a:avLst/>
          </a:prstGeom>
        </p:spPr>
      </p:pic>
      <p:pic>
        <p:nvPicPr>
          <p:cNvPr id="15" name="Picture 14">
            <a:extLst>
              <a:ext uri="{FF2B5EF4-FFF2-40B4-BE49-F238E27FC236}">
                <a16:creationId xmlns:a16="http://schemas.microsoft.com/office/drawing/2014/main" id="{14CB162A-5AF8-BFEF-EB04-13978D4C36EB}"/>
              </a:ext>
            </a:extLst>
          </p:cNvPr>
          <p:cNvPicPr>
            <a:picLocks noChangeAspect="1"/>
          </p:cNvPicPr>
          <p:nvPr/>
        </p:nvPicPr>
        <p:blipFill>
          <a:blip r:embed="rId9"/>
          <a:stretch>
            <a:fillRect/>
          </a:stretch>
        </p:blipFill>
        <p:spPr>
          <a:xfrm>
            <a:off x="432027" y="6349479"/>
            <a:ext cx="1877731" cy="1140051"/>
          </a:xfrm>
          <a:prstGeom prst="rect">
            <a:avLst/>
          </a:prstGeom>
        </p:spPr>
      </p:pic>
      <p:pic>
        <p:nvPicPr>
          <p:cNvPr id="16" name="Picture 15">
            <a:extLst>
              <a:ext uri="{FF2B5EF4-FFF2-40B4-BE49-F238E27FC236}">
                <a16:creationId xmlns:a16="http://schemas.microsoft.com/office/drawing/2014/main" id="{78BC049E-26CE-7E40-B89B-8E1E47CAC10A}"/>
              </a:ext>
            </a:extLst>
          </p:cNvPr>
          <p:cNvPicPr>
            <a:picLocks noChangeAspect="1"/>
          </p:cNvPicPr>
          <p:nvPr/>
        </p:nvPicPr>
        <p:blipFill>
          <a:blip r:embed="rId10"/>
          <a:stretch>
            <a:fillRect/>
          </a:stretch>
        </p:blipFill>
        <p:spPr>
          <a:xfrm>
            <a:off x="624067" y="8395444"/>
            <a:ext cx="1493649" cy="1133954"/>
          </a:xfrm>
          <a:prstGeom prst="rect">
            <a:avLst/>
          </a:prstGeom>
        </p:spPr>
      </p:pic>
      <p:sp>
        <p:nvSpPr>
          <p:cNvPr id="17" name="TextBox 16">
            <a:extLst>
              <a:ext uri="{FF2B5EF4-FFF2-40B4-BE49-F238E27FC236}">
                <a16:creationId xmlns:a16="http://schemas.microsoft.com/office/drawing/2014/main" id="{0DF92C74-4660-45E4-3693-2ED8A7993BAF}"/>
              </a:ext>
            </a:extLst>
          </p:cNvPr>
          <p:cNvSpPr txBox="1"/>
          <p:nvPr/>
        </p:nvSpPr>
        <p:spPr>
          <a:xfrm>
            <a:off x="2168011" y="2030079"/>
            <a:ext cx="10709789" cy="923330"/>
          </a:xfrm>
          <a:prstGeom prst="rect">
            <a:avLst/>
          </a:prstGeom>
          <a:noFill/>
        </p:spPr>
        <p:txBody>
          <a:bodyPr wrap="square" rtlCol="0">
            <a:spAutoFit/>
          </a:bodyPr>
          <a:lstStyle/>
          <a:p>
            <a:endParaRPr lang="en-US" dirty="0"/>
          </a:p>
          <a:p>
            <a:pPr marL="285750" indent="-285750">
              <a:buFont typeface="Wingdings" panose="05000000000000000000" pitchFamily="2" charset="2"/>
              <a:buChar char="§"/>
            </a:pPr>
            <a:r>
              <a:rPr lang="en-US" b="1" dirty="0"/>
              <a:t>Screen all patients 18 and older for sepsis in the ED</a:t>
            </a:r>
          </a:p>
          <a:p>
            <a:pPr marL="285750" indent="-285750">
              <a:buFont typeface="Wingdings" panose="05000000000000000000" pitchFamily="2" charset="2"/>
              <a:buChar char="§"/>
            </a:pPr>
            <a:r>
              <a:rPr lang="en-US" b="1" dirty="0"/>
              <a:t>My hope was to improve early identifications and initiate bundles quicker to improve patient outcome</a:t>
            </a:r>
          </a:p>
        </p:txBody>
      </p:sp>
      <p:sp>
        <p:nvSpPr>
          <p:cNvPr id="18" name="TextBox 17">
            <a:extLst>
              <a:ext uri="{FF2B5EF4-FFF2-40B4-BE49-F238E27FC236}">
                <a16:creationId xmlns:a16="http://schemas.microsoft.com/office/drawing/2014/main" id="{BB9D395D-F0B1-2FD8-C074-C595F07FA795}"/>
              </a:ext>
            </a:extLst>
          </p:cNvPr>
          <p:cNvSpPr txBox="1"/>
          <p:nvPr/>
        </p:nvSpPr>
        <p:spPr>
          <a:xfrm>
            <a:off x="2228540" y="4112797"/>
            <a:ext cx="10789769" cy="923330"/>
          </a:xfrm>
          <a:prstGeom prst="rect">
            <a:avLst/>
          </a:prstGeom>
          <a:noFill/>
        </p:spPr>
        <p:txBody>
          <a:bodyPr wrap="square" rtlCol="0">
            <a:spAutoFit/>
          </a:bodyPr>
          <a:lstStyle/>
          <a:p>
            <a:pPr marL="285750" indent="-285750">
              <a:buFont typeface="Wingdings" panose="05000000000000000000" pitchFamily="2" charset="2"/>
              <a:buChar char="§"/>
            </a:pPr>
            <a:r>
              <a:rPr lang="en-US" b="1" dirty="0"/>
              <a:t>Observe current Sepsis practices</a:t>
            </a:r>
          </a:p>
          <a:p>
            <a:pPr marL="285750" indent="-285750">
              <a:buFont typeface="Wingdings" panose="05000000000000000000" pitchFamily="2" charset="2"/>
              <a:buChar char="§"/>
            </a:pPr>
            <a:r>
              <a:rPr lang="en-US" b="1" dirty="0"/>
              <a:t> </a:t>
            </a:r>
            <a:r>
              <a:rPr kumimoji="0" lang="en-US" sz="1800" b="1" i="0" u="none" strike="noStrike" kern="1200" cap="none" spc="0" normalizeH="0" baseline="0" noProof="0" dirty="0">
                <a:ln>
                  <a:noFill/>
                </a:ln>
                <a:solidFill>
                  <a:prstClr val="black"/>
                </a:solidFill>
                <a:effectLst/>
                <a:uLnTx/>
                <a:uFillTx/>
                <a:latin typeface="Calibri"/>
                <a:ea typeface="+mn-ea"/>
                <a:cs typeface="+mn-cs"/>
              </a:rPr>
              <a:t>Educate nursing on how to properly screen for Sepsis , charting properly and notifying Providers  </a:t>
            </a:r>
          </a:p>
          <a:p>
            <a:pPr marL="285750" indent="-285750">
              <a:buFont typeface="Wingdings" panose="05000000000000000000" pitchFamily="2" charset="2"/>
              <a:buChar char="§"/>
            </a:pPr>
            <a:endParaRPr lang="en-US" dirty="0"/>
          </a:p>
        </p:txBody>
      </p:sp>
      <p:sp>
        <p:nvSpPr>
          <p:cNvPr id="20" name="TextBox 19">
            <a:extLst>
              <a:ext uri="{FF2B5EF4-FFF2-40B4-BE49-F238E27FC236}">
                <a16:creationId xmlns:a16="http://schemas.microsoft.com/office/drawing/2014/main" id="{54B739CA-7DD2-08E1-34ED-91D207EA4D4D}"/>
              </a:ext>
            </a:extLst>
          </p:cNvPr>
          <p:cNvSpPr txBox="1"/>
          <p:nvPr/>
        </p:nvSpPr>
        <p:spPr>
          <a:xfrm>
            <a:off x="2228540" y="6035616"/>
            <a:ext cx="10649260" cy="1477328"/>
          </a:xfrm>
          <a:prstGeom prst="rect">
            <a:avLst/>
          </a:prstGeom>
          <a:noFill/>
        </p:spPr>
        <p:txBody>
          <a:bodyPr wrap="square" rtlCol="0">
            <a:spAutoFit/>
          </a:bodyPr>
          <a:lstStyle/>
          <a:p>
            <a:pPr marL="285750" indent="-285750">
              <a:buFont typeface="Wingdings" panose="05000000000000000000" pitchFamily="2" charset="2"/>
              <a:buChar char="§"/>
            </a:pPr>
            <a:r>
              <a:rPr lang="en-US" b="1" dirty="0"/>
              <a:t>Staff was unaware of where Sepsis screen was in the ED. Found that Sepsis Screen is not in the Trauma Documentation they have to open a different flow sheet </a:t>
            </a:r>
          </a:p>
          <a:p>
            <a:pPr marL="285750" indent="-285750">
              <a:buFont typeface="Wingdings" panose="05000000000000000000" pitchFamily="2" charset="2"/>
              <a:buChar char="§"/>
            </a:pPr>
            <a:r>
              <a:rPr lang="en-US" b="1" dirty="0"/>
              <a:t>Observed we were not screening appropriately and therefore not treating appropriately.</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dirty="0"/>
          </a:p>
        </p:txBody>
      </p:sp>
      <p:sp>
        <p:nvSpPr>
          <p:cNvPr id="21" name="TextBox 20">
            <a:extLst>
              <a:ext uri="{FF2B5EF4-FFF2-40B4-BE49-F238E27FC236}">
                <a16:creationId xmlns:a16="http://schemas.microsoft.com/office/drawing/2014/main" id="{47DF2911-CB11-C8B1-82CE-BCB9DAB39D3B}"/>
              </a:ext>
            </a:extLst>
          </p:cNvPr>
          <p:cNvSpPr txBox="1"/>
          <p:nvPr/>
        </p:nvSpPr>
        <p:spPr>
          <a:xfrm>
            <a:off x="2309758" y="8002325"/>
            <a:ext cx="10415642"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Room for improvement in our antibiotic administration times</a:t>
            </a:r>
          </a:p>
          <a:p>
            <a:pPr marL="285750" indent="-285750">
              <a:buFont typeface="Arial" panose="020B0604020202020204" pitchFamily="34" charset="0"/>
              <a:buChar char="•"/>
            </a:pPr>
            <a:r>
              <a:rPr lang="en-US" b="1" dirty="0"/>
              <a:t>Sepsis screening to be completed in ED on all 18 and older patients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9E186AA7-5080-F192-915E-730EE84AAB7A}"/>
              </a:ext>
            </a:extLst>
          </p:cNvPr>
          <p:cNvSpPr txBox="1"/>
          <p:nvPr/>
        </p:nvSpPr>
        <p:spPr>
          <a:xfrm>
            <a:off x="1676400" y="800100"/>
            <a:ext cx="76200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Plan ~ Do ~ Study ~ Act</a:t>
            </a:r>
          </a:p>
        </p:txBody>
      </p:sp>
      <p:pic>
        <p:nvPicPr>
          <p:cNvPr id="3" name="Picture 2">
            <a:extLst>
              <a:ext uri="{FF2B5EF4-FFF2-40B4-BE49-F238E27FC236}">
                <a16:creationId xmlns:a16="http://schemas.microsoft.com/office/drawing/2014/main" id="{CD9534BE-631A-EA18-C97A-F6218F7EA2B2}"/>
              </a:ext>
            </a:extLst>
          </p:cNvPr>
          <p:cNvPicPr>
            <a:picLocks noChangeAspect="1"/>
          </p:cNvPicPr>
          <p:nvPr/>
        </p:nvPicPr>
        <p:blipFill>
          <a:blip r:embed="rId2"/>
          <a:stretch>
            <a:fillRect/>
          </a:stretch>
        </p:blipFill>
        <p:spPr>
          <a:xfrm>
            <a:off x="14249400" y="1638300"/>
            <a:ext cx="3334801" cy="6572058"/>
          </a:xfrm>
          <a:prstGeom prst="rect">
            <a:avLst/>
          </a:prstGeom>
        </p:spPr>
      </p:pic>
      <p:grpSp>
        <p:nvGrpSpPr>
          <p:cNvPr id="8" name="Group 7">
            <a:extLst>
              <a:ext uri="{FF2B5EF4-FFF2-40B4-BE49-F238E27FC236}">
                <a16:creationId xmlns:a16="http://schemas.microsoft.com/office/drawing/2014/main" id="{71ED8349-54DC-A60D-7128-1B3C0F6A08D6}"/>
              </a:ext>
            </a:extLst>
          </p:cNvPr>
          <p:cNvGrpSpPr/>
          <p:nvPr/>
        </p:nvGrpSpPr>
        <p:grpSpPr>
          <a:xfrm>
            <a:off x="1371600" y="7351713"/>
            <a:ext cx="1494632" cy="2135187"/>
            <a:chOff x="0" y="5988106"/>
            <a:chExt cx="1494632" cy="2135187"/>
          </a:xfrm>
        </p:grpSpPr>
        <p:sp>
          <p:nvSpPr>
            <p:cNvPr id="9" name="Arrow: Chevron 8">
              <a:extLst>
                <a:ext uri="{FF2B5EF4-FFF2-40B4-BE49-F238E27FC236}">
                  <a16:creationId xmlns:a16="http://schemas.microsoft.com/office/drawing/2014/main" id="{510033BC-24CD-83E9-4793-78B982BC1ADC}"/>
                </a:ext>
              </a:extLst>
            </p:cNvPr>
            <p:cNvSpPr/>
            <p:nvPr/>
          </p:nvSpPr>
          <p:spPr>
            <a:xfrm rot="5400000">
              <a:off x="-320278" y="6308384"/>
              <a:ext cx="2135187" cy="1494631"/>
            </a:xfrm>
            <a:prstGeom prst="chevron">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Arrow: Chevron 4">
              <a:extLst>
                <a:ext uri="{FF2B5EF4-FFF2-40B4-BE49-F238E27FC236}">
                  <a16:creationId xmlns:a16="http://schemas.microsoft.com/office/drawing/2014/main" id="{BCAC44F4-D954-E285-94BE-7644EFA41842}"/>
                </a:ext>
              </a:extLst>
            </p:cNvPr>
            <p:cNvSpPr txBox="1"/>
            <p:nvPr/>
          </p:nvSpPr>
          <p:spPr>
            <a:xfrm>
              <a:off x="1" y="6735422"/>
              <a:ext cx="1494631" cy="6405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Act</a:t>
              </a:r>
            </a:p>
          </p:txBody>
        </p:sp>
      </p:grpSp>
      <p:grpSp>
        <p:nvGrpSpPr>
          <p:cNvPr id="12" name="Group 11">
            <a:extLst>
              <a:ext uri="{FF2B5EF4-FFF2-40B4-BE49-F238E27FC236}">
                <a16:creationId xmlns:a16="http://schemas.microsoft.com/office/drawing/2014/main" id="{FDF11924-C135-43A9-9C81-37242C294916}"/>
              </a:ext>
            </a:extLst>
          </p:cNvPr>
          <p:cNvGrpSpPr/>
          <p:nvPr/>
        </p:nvGrpSpPr>
        <p:grpSpPr>
          <a:xfrm>
            <a:off x="1371599" y="5299737"/>
            <a:ext cx="1494632" cy="2135187"/>
            <a:chOff x="0" y="3962402"/>
            <a:chExt cx="1494632" cy="2135187"/>
          </a:xfrm>
        </p:grpSpPr>
        <p:sp>
          <p:nvSpPr>
            <p:cNvPr id="13" name="Arrow: Chevron 12">
              <a:extLst>
                <a:ext uri="{FF2B5EF4-FFF2-40B4-BE49-F238E27FC236}">
                  <a16:creationId xmlns:a16="http://schemas.microsoft.com/office/drawing/2014/main" id="{36BE971E-7C55-D741-951A-B993BE7F6B0B}"/>
                </a:ext>
              </a:extLst>
            </p:cNvPr>
            <p:cNvSpPr/>
            <p:nvPr/>
          </p:nvSpPr>
          <p:spPr>
            <a:xfrm rot="5400000">
              <a:off x="-320278" y="4282680"/>
              <a:ext cx="2135187" cy="1494631"/>
            </a:xfrm>
            <a:prstGeom prst="chevron">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Arrow: Chevron 4">
              <a:extLst>
                <a:ext uri="{FF2B5EF4-FFF2-40B4-BE49-F238E27FC236}">
                  <a16:creationId xmlns:a16="http://schemas.microsoft.com/office/drawing/2014/main" id="{7C8DA613-A171-E0A6-9BD6-4028B12D07B4}"/>
                </a:ext>
              </a:extLst>
            </p:cNvPr>
            <p:cNvSpPr txBox="1"/>
            <p:nvPr/>
          </p:nvSpPr>
          <p:spPr>
            <a:xfrm>
              <a:off x="1" y="4709718"/>
              <a:ext cx="1494631" cy="6405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Study</a:t>
              </a:r>
            </a:p>
          </p:txBody>
        </p:sp>
      </p:grpSp>
      <p:grpSp>
        <p:nvGrpSpPr>
          <p:cNvPr id="15" name="Group 14">
            <a:extLst>
              <a:ext uri="{FF2B5EF4-FFF2-40B4-BE49-F238E27FC236}">
                <a16:creationId xmlns:a16="http://schemas.microsoft.com/office/drawing/2014/main" id="{1293E6D4-BDD7-A983-7EA2-A4635CA255A8}"/>
              </a:ext>
            </a:extLst>
          </p:cNvPr>
          <p:cNvGrpSpPr/>
          <p:nvPr/>
        </p:nvGrpSpPr>
        <p:grpSpPr>
          <a:xfrm>
            <a:off x="1371598" y="3270621"/>
            <a:ext cx="1494632" cy="2135187"/>
            <a:chOff x="0" y="1999172"/>
            <a:chExt cx="1494632" cy="2135187"/>
          </a:xfrm>
        </p:grpSpPr>
        <p:sp>
          <p:nvSpPr>
            <p:cNvPr id="16" name="Arrow: Chevron 15">
              <a:extLst>
                <a:ext uri="{FF2B5EF4-FFF2-40B4-BE49-F238E27FC236}">
                  <a16:creationId xmlns:a16="http://schemas.microsoft.com/office/drawing/2014/main" id="{26FBB145-62AE-8F8E-8470-BDECD7C7C04F}"/>
                </a:ext>
              </a:extLst>
            </p:cNvPr>
            <p:cNvSpPr/>
            <p:nvPr/>
          </p:nvSpPr>
          <p:spPr>
            <a:xfrm rot="5400000">
              <a:off x="-320278" y="2319450"/>
              <a:ext cx="2135187" cy="1494631"/>
            </a:xfrm>
            <a:prstGeom prst="chevron">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Arrow: Chevron 4">
              <a:extLst>
                <a:ext uri="{FF2B5EF4-FFF2-40B4-BE49-F238E27FC236}">
                  <a16:creationId xmlns:a16="http://schemas.microsoft.com/office/drawing/2014/main" id="{C65595A5-871D-817C-2527-25E50A44F7E2}"/>
                </a:ext>
              </a:extLst>
            </p:cNvPr>
            <p:cNvSpPr txBox="1"/>
            <p:nvPr/>
          </p:nvSpPr>
          <p:spPr>
            <a:xfrm>
              <a:off x="1" y="2746488"/>
              <a:ext cx="1494631" cy="6405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Do</a:t>
              </a:r>
            </a:p>
          </p:txBody>
        </p:sp>
      </p:grpSp>
      <p:grpSp>
        <p:nvGrpSpPr>
          <p:cNvPr id="18" name="Group 17">
            <a:extLst>
              <a:ext uri="{FF2B5EF4-FFF2-40B4-BE49-F238E27FC236}">
                <a16:creationId xmlns:a16="http://schemas.microsoft.com/office/drawing/2014/main" id="{BDFB94E9-2ECC-19DA-A55F-9AFFC7842F89}"/>
              </a:ext>
            </a:extLst>
          </p:cNvPr>
          <p:cNvGrpSpPr/>
          <p:nvPr/>
        </p:nvGrpSpPr>
        <p:grpSpPr>
          <a:xfrm>
            <a:off x="1371597" y="1324716"/>
            <a:ext cx="1494632" cy="2135187"/>
            <a:chOff x="0" y="8"/>
            <a:chExt cx="1494632" cy="2135187"/>
          </a:xfrm>
        </p:grpSpPr>
        <p:sp>
          <p:nvSpPr>
            <p:cNvPr id="19" name="Arrow: Chevron 18">
              <a:extLst>
                <a:ext uri="{FF2B5EF4-FFF2-40B4-BE49-F238E27FC236}">
                  <a16:creationId xmlns:a16="http://schemas.microsoft.com/office/drawing/2014/main" id="{4E8E9383-C158-45DF-7D58-10B848546D61}"/>
                </a:ext>
              </a:extLst>
            </p:cNvPr>
            <p:cNvSpPr/>
            <p:nvPr/>
          </p:nvSpPr>
          <p:spPr>
            <a:xfrm rot="5400000">
              <a:off x="-320278" y="320286"/>
              <a:ext cx="2135187" cy="1494631"/>
            </a:xfrm>
            <a:prstGeom prst="chevron">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Arrow: Chevron 4">
              <a:extLst>
                <a:ext uri="{FF2B5EF4-FFF2-40B4-BE49-F238E27FC236}">
                  <a16:creationId xmlns:a16="http://schemas.microsoft.com/office/drawing/2014/main" id="{632DDC75-8BCB-C059-C2AA-439F5DFFB786}"/>
                </a:ext>
              </a:extLst>
            </p:cNvPr>
            <p:cNvSpPr txBox="1"/>
            <p:nvPr/>
          </p:nvSpPr>
          <p:spPr>
            <a:xfrm>
              <a:off x="1" y="747324"/>
              <a:ext cx="1494631" cy="6405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Plan</a:t>
              </a:r>
            </a:p>
          </p:txBody>
        </p:sp>
      </p:grpSp>
      <p:grpSp>
        <p:nvGrpSpPr>
          <p:cNvPr id="21" name="Group 20">
            <a:extLst>
              <a:ext uri="{FF2B5EF4-FFF2-40B4-BE49-F238E27FC236}">
                <a16:creationId xmlns:a16="http://schemas.microsoft.com/office/drawing/2014/main" id="{447FBBF1-C540-4B2D-E25D-4DD749F453B9}"/>
              </a:ext>
            </a:extLst>
          </p:cNvPr>
          <p:cNvGrpSpPr/>
          <p:nvPr/>
        </p:nvGrpSpPr>
        <p:grpSpPr>
          <a:xfrm>
            <a:off x="2866228" y="1241505"/>
            <a:ext cx="10875915" cy="1681510"/>
            <a:chOff x="1149165" y="-3066763"/>
            <a:chExt cx="10697368" cy="1387871"/>
          </a:xfrm>
        </p:grpSpPr>
        <p:sp>
          <p:nvSpPr>
            <p:cNvPr id="22" name="Rectangle: Top Corners Rounded 21">
              <a:extLst>
                <a:ext uri="{FF2B5EF4-FFF2-40B4-BE49-F238E27FC236}">
                  <a16:creationId xmlns:a16="http://schemas.microsoft.com/office/drawing/2014/main" id="{F97EBB4E-C9C5-68EA-4352-134118C833CA}"/>
                </a:ext>
              </a:extLst>
            </p:cNvPr>
            <p:cNvSpPr/>
            <p:nvPr/>
          </p:nvSpPr>
          <p:spPr>
            <a:xfrm rot="5400000">
              <a:off x="5803913" y="-7721511"/>
              <a:ext cx="1387871" cy="10697368"/>
            </a:xfrm>
            <a:prstGeom prst="round2SameRect">
              <a:avLst/>
            </a:prstGeom>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23" name="Rectangle: Top Corners Rounded 4">
              <a:extLst>
                <a:ext uri="{FF2B5EF4-FFF2-40B4-BE49-F238E27FC236}">
                  <a16:creationId xmlns:a16="http://schemas.microsoft.com/office/drawing/2014/main" id="{4F721FDF-3CC5-7551-064A-6D498DFB40F9}"/>
                </a:ext>
              </a:extLst>
            </p:cNvPr>
            <p:cNvSpPr txBox="1"/>
            <p:nvPr/>
          </p:nvSpPr>
          <p:spPr>
            <a:xfrm>
              <a:off x="1180234" y="-2701725"/>
              <a:ext cx="10587162" cy="10220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4912" tIns="16510" rIns="16510" bIns="16510" numCol="1" spcCol="1270" anchor="ctr" anchorCtr="0">
              <a:noAutofit/>
            </a:bodyPr>
            <a:lstStyle/>
            <a:p>
              <a:pPr marL="457200" indent="-457200" defTabSz="1155700">
                <a:lnSpc>
                  <a:spcPct val="90000"/>
                </a:lnSpc>
                <a:spcBef>
                  <a:spcPct val="0"/>
                </a:spcBef>
                <a:spcAft>
                  <a:spcPct val="15000"/>
                </a:spcAft>
                <a:buFont typeface="Arial" panose="020B0604020202020204" pitchFamily="34" charset="0"/>
                <a:buChar char="•"/>
              </a:pPr>
              <a:r>
                <a:rPr lang="en-US" sz="2000" b="1" kern="1200" dirty="0"/>
                <a:t> Plan: Decrease the door to antibiotic administration time in suspected sepsis patients 18 and over in the ED.</a:t>
              </a:r>
            </a:p>
            <a:p>
              <a:pPr marL="228600" lvl="1" indent="-228600" algn="l" defTabSz="1155700">
                <a:lnSpc>
                  <a:spcPct val="90000"/>
                </a:lnSpc>
                <a:spcBef>
                  <a:spcPct val="0"/>
                </a:spcBef>
                <a:spcAft>
                  <a:spcPct val="15000"/>
                </a:spcAft>
                <a:buChar char="•"/>
              </a:pPr>
              <a:r>
                <a:rPr lang="en-US" sz="2000" b="1" kern="1200" dirty="0"/>
                <a:t>Goal: Decrease </a:t>
              </a:r>
              <a:r>
                <a:rPr lang="en-US" sz="2000" b="1" dirty="0"/>
                <a:t>Antibiotic time from 160 minutes to 60 minutes </a:t>
              </a:r>
              <a:endParaRPr lang="en-US" sz="2000" b="1" kern="1200" dirty="0"/>
            </a:p>
            <a:p>
              <a:pPr marL="228600" lvl="1" indent="-228600" algn="l" defTabSz="1155700">
                <a:lnSpc>
                  <a:spcPct val="90000"/>
                </a:lnSpc>
                <a:spcBef>
                  <a:spcPct val="0"/>
                </a:spcBef>
                <a:spcAft>
                  <a:spcPct val="15000"/>
                </a:spcAft>
                <a:buChar char="•"/>
              </a:pPr>
              <a:endParaRPr lang="en-US" sz="2600" kern="1200" dirty="0"/>
            </a:p>
          </p:txBody>
        </p:sp>
      </p:grpSp>
      <p:grpSp>
        <p:nvGrpSpPr>
          <p:cNvPr id="24" name="Group 23">
            <a:extLst>
              <a:ext uri="{FF2B5EF4-FFF2-40B4-BE49-F238E27FC236}">
                <a16:creationId xmlns:a16="http://schemas.microsoft.com/office/drawing/2014/main" id="{547C0321-C0F5-31AF-54BF-65F72823B91D}"/>
              </a:ext>
            </a:extLst>
          </p:cNvPr>
          <p:cNvGrpSpPr/>
          <p:nvPr/>
        </p:nvGrpSpPr>
        <p:grpSpPr>
          <a:xfrm>
            <a:off x="2868536" y="3331186"/>
            <a:ext cx="10844154" cy="1387871"/>
            <a:chOff x="1109275" y="1870456"/>
            <a:chExt cx="10844154" cy="1387871"/>
          </a:xfrm>
        </p:grpSpPr>
        <p:sp>
          <p:nvSpPr>
            <p:cNvPr id="25" name="Rectangle: Top Corners Rounded 24">
              <a:extLst>
                <a:ext uri="{FF2B5EF4-FFF2-40B4-BE49-F238E27FC236}">
                  <a16:creationId xmlns:a16="http://schemas.microsoft.com/office/drawing/2014/main" id="{A409F712-BB45-AAE7-6F0C-D1057B715B35}"/>
                </a:ext>
              </a:extLst>
            </p:cNvPr>
            <p:cNvSpPr/>
            <p:nvPr/>
          </p:nvSpPr>
          <p:spPr>
            <a:xfrm rot="5400000">
              <a:off x="5764023" y="-2784292"/>
              <a:ext cx="1387871" cy="10697368"/>
            </a:xfrm>
            <a:prstGeom prst="round2SameRect">
              <a:avLst/>
            </a:prstGeom>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26" name="Rectangle: Top Corners Rounded 4">
              <a:extLst>
                <a:ext uri="{FF2B5EF4-FFF2-40B4-BE49-F238E27FC236}">
                  <a16:creationId xmlns:a16="http://schemas.microsoft.com/office/drawing/2014/main" id="{FC1E0968-8EA5-4644-28DE-9AAC962509A8}"/>
                </a:ext>
              </a:extLst>
            </p:cNvPr>
            <p:cNvSpPr txBox="1"/>
            <p:nvPr/>
          </p:nvSpPr>
          <p:spPr>
            <a:xfrm>
              <a:off x="1398577" y="2024745"/>
              <a:ext cx="10554852" cy="11092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000" b="1" kern="1200" dirty="0"/>
                <a:t>Observe </a:t>
              </a:r>
              <a:r>
                <a:rPr lang="en-US" sz="2000" b="1" dirty="0"/>
                <a:t>current antibiotic usage and administration times </a:t>
              </a:r>
              <a:endParaRPr lang="en-US" sz="2000" b="1" kern="1200" dirty="0"/>
            </a:p>
            <a:p>
              <a:pPr indent="-457200" defTabSz="1155700">
                <a:lnSpc>
                  <a:spcPct val="90000"/>
                </a:lnSpc>
                <a:spcBef>
                  <a:spcPct val="0"/>
                </a:spcBef>
                <a:spcAft>
                  <a:spcPct val="15000"/>
                </a:spcAft>
                <a:buChar char="•"/>
              </a:pPr>
              <a:r>
                <a:rPr lang="en-US" sz="2000" b="1" kern="1200" dirty="0"/>
                <a:t>Identified that </a:t>
              </a:r>
              <a:r>
                <a:rPr lang="en-US" sz="2000" b="1" kern="1200" dirty="0" err="1"/>
                <a:t>TruBridge</a:t>
              </a:r>
              <a:r>
                <a:rPr lang="en-US" sz="2000" b="1" kern="1200" dirty="0"/>
                <a:t> did not alert </a:t>
              </a:r>
              <a:r>
                <a:rPr lang="en-US" sz="2000" b="1" dirty="0"/>
                <a:t>when nursing screened positive. Created a workflow </a:t>
              </a:r>
            </a:p>
            <a:p>
              <a:pPr defTabSz="1155700">
                <a:lnSpc>
                  <a:spcPct val="90000"/>
                </a:lnSpc>
                <a:spcBef>
                  <a:spcPct val="0"/>
                </a:spcBef>
                <a:spcAft>
                  <a:spcPct val="15000"/>
                </a:spcAft>
              </a:pPr>
              <a:r>
                <a:rPr lang="en-US" sz="2000" b="1" dirty="0"/>
                <a:t>for providers and nursing to communicate </a:t>
              </a:r>
              <a:endParaRPr lang="en-US" sz="2000" b="1" kern="1200" dirty="0"/>
            </a:p>
            <a:p>
              <a:pPr indent="-457200" defTabSz="1155700">
                <a:lnSpc>
                  <a:spcPct val="90000"/>
                </a:lnSpc>
                <a:spcBef>
                  <a:spcPct val="0"/>
                </a:spcBef>
                <a:spcAft>
                  <a:spcPct val="15000"/>
                </a:spcAft>
                <a:buChar char="•"/>
              </a:pPr>
              <a:r>
                <a:rPr lang="en-US" sz="2000" b="1" dirty="0"/>
                <a:t>Educate nurses and providers on early identification and sepsis bundle standards </a:t>
              </a:r>
              <a:endParaRPr lang="en-US" sz="2000" b="1" kern="1200" dirty="0"/>
            </a:p>
          </p:txBody>
        </p:sp>
      </p:grpSp>
      <p:grpSp>
        <p:nvGrpSpPr>
          <p:cNvPr id="27" name="Group 26">
            <a:extLst>
              <a:ext uri="{FF2B5EF4-FFF2-40B4-BE49-F238E27FC236}">
                <a16:creationId xmlns:a16="http://schemas.microsoft.com/office/drawing/2014/main" id="{FBCEA6A2-12C3-DB57-1848-3E422B96E915}"/>
              </a:ext>
            </a:extLst>
          </p:cNvPr>
          <p:cNvGrpSpPr/>
          <p:nvPr/>
        </p:nvGrpSpPr>
        <p:grpSpPr>
          <a:xfrm>
            <a:off x="2868535" y="5312154"/>
            <a:ext cx="10697368" cy="1387871"/>
            <a:chOff x="1494631" y="3993640"/>
            <a:chExt cx="10697368" cy="1387871"/>
          </a:xfrm>
        </p:grpSpPr>
        <p:sp>
          <p:nvSpPr>
            <p:cNvPr id="28" name="Rectangle: Top Corners Rounded 27">
              <a:extLst>
                <a:ext uri="{FF2B5EF4-FFF2-40B4-BE49-F238E27FC236}">
                  <a16:creationId xmlns:a16="http://schemas.microsoft.com/office/drawing/2014/main" id="{8006481F-13B6-162E-CC26-D7F87E8C3EB2}"/>
                </a:ext>
              </a:extLst>
            </p:cNvPr>
            <p:cNvSpPr/>
            <p:nvPr/>
          </p:nvSpPr>
          <p:spPr>
            <a:xfrm rot="5400000">
              <a:off x="6149379" y="-661108"/>
              <a:ext cx="1387871" cy="10697368"/>
            </a:xfrm>
            <a:prstGeom prst="round2SameRect">
              <a:avLst/>
            </a:prstGeom>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29" name="Rectangle: Top Corners Rounded 4">
              <a:extLst>
                <a:ext uri="{FF2B5EF4-FFF2-40B4-BE49-F238E27FC236}">
                  <a16:creationId xmlns:a16="http://schemas.microsoft.com/office/drawing/2014/main" id="{5922E91B-656C-3309-5C09-C6F9028FFBBA}"/>
                </a:ext>
              </a:extLst>
            </p:cNvPr>
            <p:cNvSpPr txBox="1"/>
            <p:nvPr/>
          </p:nvSpPr>
          <p:spPr>
            <a:xfrm>
              <a:off x="1494631" y="4061390"/>
              <a:ext cx="10629618" cy="12523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000" b="1" kern="1200" dirty="0"/>
                <a:t>There was a </a:t>
              </a:r>
              <a:r>
                <a:rPr lang="en-US" sz="2000" b="1" dirty="0"/>
                <a:t>large time period between time zero and the first antibiotic being administered</a:t>
              </a:r>
              <a:endParaRPr lang="en-US" sz="2000" b="1" kern="1200" dirty="0"/>
            </a:p>
            <a:p>
              <a:pPr marL="228600" lvl="1" indent="-228600" algn="l" defTabSz="1155700">
                <a:lnSpc>
                  <a:spcPct val="90000"/>
                </a:lnSpc>
                <a:spcBef>
                  <a:spcPct val="0"/>
                </a:spcBef>
                <a:spcAft>
                  <a:spcPct val="15000"/>
                </a:spcAft>
                <a:buChar char="•"/>
              </a:pPr>
              <a:r>
                <a:rPr lang="en-US" sz="2000" b="1" kern="1200" dirty="0"/>
                <a:t>Measurement goal was not met- but improving from 160 minutes in July to 84 minutes in August </a:t>
              </a:r>
            </a:p>
          </p:txBody>
        </p:sp>
      </p:grpSp>
      <p:grpSp>
        <p:nvGrpSpPr>
          <p:cNvPr id="30" name="Group 29">
            <a:extLst>
              <a:ext uri="{FF2B5EF4-FFF2-40B4-BE49-F238E27FC236}">
                <a16:creationId xmlns:a16="http://schemas.microsoft.com/office/drawing/2014/main" id="{86503BC4-F132-2B84-3B7C-AABD4E6B88A1}"/>
              </a:ext>
            </a:extLst>
          </p:cNvPr>
          <p:cNvGrpSpPr/>
          <p:nvPr/>
        </p:nvGrpSpPr>
        <p:grpSpPr>
          <a:xfrm>
            <a:off x="2868535" y="7337342"/>
            <a:ext cx="10697368" cy="1387871"/>
            <a:chOff x="1494631" y="5988106"/>
            <a:chExt cx="10697368" cy="1387871"/>
          </a:xfrm>
        </p:grpSpPr>
        <p:sp>
          <p:nvSpPr>
            <p:cNvPr id="31" name="Rectangle: Top Corners Rounded 30">
              <a:extLst>
                <a:ext uri="{FF2B5EF4-FFF2-40B4-BE49-F238E27FC236}">
                  <a16:creationId xmlns:a16="http://schemas.microsoft.com/office/drawing/2014/main" id="{826CEF50-FC68-2FF7-97B9-BF87EBCAA501}"/>
                </a:ext>
              </a:extLst>
            </p:cNvPr>
            <p:cNvSpPr/>
            <p:nvPr/>
          </p:nvSpPr>
          <p:spPr>
            <a:xfrm rot="5400000">
              <a:off x="6149379" y="1333358"/>
              <a:ext cx="1387871" cy="10697368"/>
            </a:xfrm>
            <a:prstGeom prst="round2SameRect">
              <a:avLst/>
            </a:prstGeom>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32" name="Rectangle: Top Corners Rounded 4">
              <a:extLst>
                <a:ext uri="{FF2B5EF4-FFF2-40B4-BE49-F238E27FC236}">
                  <a16:creationId xmlns:a16="http://schemas.microsoft.com/office/drawing/2014/main" id="{3D6C9896-8E9E-B142-DA5C-FCDA50AB8B24}"/>
                </a:ext>
              </a:extLst>
            </p:cNvPr>
            <p:cNvSpPr txBox="1"/>
            <p:nvPr/>
          </p:nvSpPr>
          <p:spPr>
            <a:xfrm>
              <a:off x="1494631" y="6055856"/>
              <a:ext cx="10629618" cy="12523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endParaRPr lang="en-US" sz="2600" kern="1200" dirty="0"/>
            </a:p>
          </p:txBody>
        </p:sp>
      </p:grpSp>
      <p:sp>
        <p:nvSpPr>
          <p:cNvPr id="34" name="TextBox 33">
            <a:extLst>
              <a:ext uri="{FF2B5EF4-FFF2-40B4-BE49-F238E27FC236}">
                <a16:creationId xmlns:a16="http://schemas.microsoft.com/office/drawing/2014/main" id="{6B495D90-53BF-57FE-912D-F1A43D1AA432}"/>
              </a:ext>
            </a:extLst>
          </p:cNvPr>
          <p:cNvSpPr txBox="1"/>
          <p:nvPr/>
        </p:nvSpPr>
        <p:spPr>
          <a:xfrm>
            <a:off x="3136067" y="7602820"/>
            <a:ext cx="9144000" cy="707886"/>
          </a:xfrm>
          <a:prstGeom prst="rect">
            <a:avLst/>
          </a:prstGeom>
          <a:noFill/>
        </p:spPr>
        <p:txBody>
          <a:bodyPr wrap="square">
            <a:spAutoFit/>
          </a:bodyPr>
          <a:lstStyle/>
          <a:p>
            <a:pPr marL="285750" lvl="0" indent="-285750">
              <a:buFont typeface="Arial" panose="020B0604020202020204" pitchFamily="34" charset="0"/>
              <a:buChar char="•"/>
            </a:pPr>
            <a:r>
              <a:rPr lang="en-US" sz="2000" b="1" dirty="0"/>
              <a:t>Changes I think will be sustained , its integrated as part of the ED workflow.</a:t>
            </a:r>
          </a:p>
          <a:p>
            <a:pPr marL="285750" lvl="0" indent="-285750">
              <a:buFont typeface="Arial" panose="020B0604020202020204" pitchFamily="34" charset="0"/>
              <a:buChar char="•"/>
            </a:pPr>
            <a:r>
              <a:rPr lang="en-US" sz="2000" b="1" dirty="0"/>
              <a:t>Continuing to educate providers and nursing on Sepsis and Sepsis Bundles</a:t>
            </a:r>
          </a:p>
        </p:txBody>
      </p:sp>
    </p:spTree>
    <p:extLst>
      <p:ext uri="{BB962C8B-B14F-4D97-AF65-F5344CB8AC3E}">
        <p14:creationId xmlns:p14="http://schemas.microsoft.com/office/powerpoint/2010/main" val="4056105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500955" y="2413635"/>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7" name="TextBox 7"/>
          <p:cNvSpPr txBox="1"/>
          <p:nvPr/>
        </p:nvSpPr>
        <p:spPr>
          <a:xfrm>
            <a:off x="1315878" y="2897577"/>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Data and Trends</a:t>
            </a:r>
          </a:p>
        </p:txBody>
      </p:sp>
      <p:grpSp>
        <p:nvGrpSpPr>
          <p:cNvPr id="13" name="Group 13"/>
          <p:cNvGrpSpPr/>
          <p:nvPr/>
        </p:nvGrpSpPr>
        <p:grpSpPr>
          <a:xfrm>
            <a:off x="1028700" y="1595293"/>
            <a:ext cx="2758345" cy="47625"/>
            <a:chOff x="0" y="0"/>
            <a:chExt cx="726478" cy="12543"/>
          </a:xfrm>
        </p:grpSpPr>
        <p:sp>
          <p:nvSpPr>
            <p:cNvPr id="14" name="Freeform 14"/>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18" name="TextBox 17">
            <a:extLst>
              <a:ext uri="{FF2B5EF4-FFF2-40B4-BE49-F238E27FC236}">
                <a16:creationId xmlns:a16="http://schemas.microsoft.com/office/drawing/2014/main" id="{A3625C02-4935-4C92-3FAA-5D727F0CF65A}"/>
              </a:ext>
            </a:extLst>
          </p:cNvPr>
          <p:cNvSpPr txBox="1"/>
          <p:nvPr/>
        </p:nvSpPr>
        <p:spPr>
          <a:xfrm>
            <a:off x="1600200" y="3658020"/>
            <a:ext cx="7620000" cy="230832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Montserrat Classic" panose="020B0604020202020204" charset="0"/>
              </a:rPr>
              <a:t>Monthly audit of all ED patients 18 and older starting in April</a:t>
            </a:r>
          </a:p>
          <a:p>
            <a:pPr marL="342900" indent="-342900">
              <a:buFont typeface="Arial" panose="020B0604020202020204" pitchFamily="34" charset="0"/>
              <a:buChar char="•"/>
            </a:pPr>
            <a:r>
              <a:rPr lang="en-US" sz="2400" dirty="0">
                <a:latin typeface="Montserrat Classic" panose="020B0604020202020204" charset="0"/>
              </a:rPr>
              <a:t>Shared with Nursing and Providers</a:t>
            </a:r>
          </a:p>
          <a:p>
            <a:pPr marL="342900" indent="-342900">
              <a:buFont typeface="Arial" panose="020B0604020202020204" pitchFamily="34" charset="0"/>
              <a:buChar char="•"/>
            </a:pPr>
            <a:r>
              <a:rPr lang="en-US" sz="2400" dirty="0">
                <a:latin typeface="Montserrat Classic" panose="020B0604020202020204" charset="0"/>
              </a:rPr>
              <a:t>Noticed in July are times were really delayed, provided education to the Midlevel's. </a:t>
            </a:r>
          </a:p>
          <a:p>
            <a:endParaRPr lang="en-US" sz="2400" dirty="0">
              <a:latin typeface="Montserrat Classic" panose="020B0604020202020204" charset="0"/>
            </a:endParaRPr>
          </a:p>
        </p:txBody>
      </p:sp>
      <p:pic>
        <p:nvPicPr>
          <p:cNvPr id="3" name="Picture 2">
            <a:extLst>
              <a:ext uri="{FF2B5EF4-FFF2-40B4-BE49-F238E27FC236}">
                <a16:creationId xmlns:a16="http://schemas.microsoft.com/office/drawing/2014/main" id="{D2D35647-3F88-5ED5-05D0-BDCCCD677F71}"/>
              </a:ext>
            </a:extLst>
          </p:cNvPr>
          <p:cNvPicPr>
            <a:picLocks noChangeAspect="1"/>
          </p:cNvPicPr>
          <p:nvPr/>
        </p:nvPicPr>
        <p:blipFill>
          <a:blip r:embed="rId4"/>
          <a:stretch>
            <a:fillRect/>
          </a:stretch>
        </p:blipFill>
        <p:spPr>
          <a:xfrm>
            <a:off x="9372600" y="3121231"/>
            <a:ext cx="8420100" cy="56902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500955" y="2413635"/>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7" name="TextBox 7"/>
          <p:cNvSpPr txBox="1"/>
          <p:nvPr/>
        </p:nvSpPr>
        <p:spPr>
          <a:xfrm>
            <a:off x="1371600" y="2413635"/>
            <a:ext cx="9580722"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Return on Investment (ROI)</a:t>
            </a:r>
          </a:p>
        </p:txBody>
      </p:sp>
      <p:grpSp>
        <p:nvGrpSpPr>
          <p:cNvPr id="13" name="Group 13"/>
          <p:cNvGrpSpPr/>
          <p:nvPr/>
        </p:nvGrpSpPr>
        <p:grpSpPr>
          <a:xfrm>
            <a:off x="1028700" y="1595293"/>
            <a:ext cx="2758345" cy="47625"/>
            <a:chOff x="0" y="0"/>
            <a:chExt cx="726478" cy="12543"/>
          </a:xfrm>
        </p:grpSpPr>
        <p:sp>
          <p:nvSpPr>
            <p:cNvPr id="14" name="Freeform 14"/>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18" name="TextBox 17">
            <a:extLst>
              <a:ext uri="{FF2B5EF4-FFF2-40B4-BE49-F238E27FC236}">
                <a16:creationId xmlns:a16="http://schemas.microsoft.com/office/drawing/2014/main" id="{A3625C02-4935-4C92-3FAA-5D727F0CF65A}"/>
              </a:ext>
            </a:extLst>
          </p:cNvPr>
          <p:cNvSpPr txBox="1"/>
          <p:nvPr/>
        </p:nvSpPr>
        <p:spPr>
          <a:xfrm>
            <a:off x="1524000" y="3088720"/>
            <a:ext cx="15621000" cy="5878532"/>
          </a:xfrm>
          <a:prstGeom prst="rect">
            <a:avLst/>
          </a:prstGeom>
          <a:noFill/>
        </p:spPr>
        <p:txBody>
          <a:bodyPr wrap="square">
            <a:spAutoFit/>
          </a:bodyPr>
          <a:lstStyle/>
          <a:p>
            <a:r>
              <a:rPr lang="en-US" sz="3200" dirty="0">
                <a:latin typeface="Montserrat Classic" panose="020B0604020202020204" charset="0"/>
              </a:rPr>
              <a:t>Explore the financial implications of the project:</a:t>
            </a:r>
          </a:p>
          <a:p>
            <a:endParaRPr lang="en-US" sz="3200" dirty="0">
              <a:latin typeface="Montserrat Classic" panose="020B0604020202020204" charset="0"/>
            </a:endParaRPr>
          </a:p>
          <a:p>
            <a:pPr marL="342900" indent="-342900">
              <a:buFont typeface="Wingdings" panose="05000000000000000000" pitchFamily="2" charset="2"/>
              <a:buChar char="ü"/>
            </a:pPr>
            <a:r>
              <a:rPr lang="en-US" sz="2400" dirty="0">
                <a:latin typeface="Montserrat Classic" panose="020B0604020202020204" charset="0"/>
              </a:rPr>
              <a:t>Will costs/expenses be incurred to make noted changes?</a:t>
            </a:r>
          </a:p>
          <a:p>
            <a:pPr marL="800100" lvl="1" indent="-342900">
              <a:buFont typeface="Courier New" panose="02070309020205020404" pitchFamily="49" charset="0"/>
              <a:buChar char="o"/>
            </a:pPr>
            <a:r>
              <a:rPr lang="en-US" sz="2000" dirty="0">
                <a:latin typeface="Montserrat Classic" panose="020B0604020202020204" charset="0"/>
              </a:rPr>
              <a:t>No Additional staff  needed </a:t>
            </a:r>
          </a:p>
          <a:p>
            <a:pPr marL="800100" lvl="1" indent="-342900">
              <a:buFont typeface="Courier New" panose="02070309020205020404" pitchFamily="49" charset="0"/>
              <a:buChar char="o"/>
            </a:pPr>
            <a:r>
              <a:rPr lang="en-US" sz="2000" dirty="0">
                <a:latin typeface="Montserrat Classic" panose="020B0604020202020204" charset="0"/>
              </a:rPr>
              <a:t>Personnel time- lab coming back for repeat draws</a:t>
            </a:r>
          </a:p>
          <a:p>
            <a:pPr marL="800100" lvl="1" indent="-342900">
              <a:buFont typeface="Courier New" panose="02070309020205020404" pitchFamily="49" charset="0"/>
              <a:buChar char="o"/>
            </a:pPr>
            <a:r>
              <a:rPr lang="en-US" sz="2000" dirty="0">
                <a:latin typeface="Montserrat Classic" panose="020B0604020202020204" charset="0"/>
              </a:rPr>
              <a:t>Variable costs ( diagnostics, therapeutics, supplies)- a positive screen costs around $2000</a:t>
            </a:r>
          </a:p>
          <a:p>
            <a:pPr marL="800100" lvl="1" indent="-342900">
              <a:buFont typeface="Courier New" panose="02070309020205020404" pitchFamily="49" charset="0"/>
              <a:buChar char="o"/>
            </a:pPr>
            <a:r>
              <a:rPr lang="en-US" sz="2000" dirty="0">
                <a:latin typeface="Montserrat Classic" panose="020B0604020202020204" charset="0"/>
              </a:rPr>
              <a:t>No IT expense – Sepsis screening built into EHR prior </a:t>
            </a:r>
          </a:p>
          <a:p>
            <a:pPr marL="800100" lvl="1" indent="-342900">
              <a:buFont typeface="Courier New" panose="02070309020205020404" pitchFamily="49" charset="0"/>
              <a:buChar char="o"/>
            </a:pPr>
            <a:r>
              <a:rPr lang="en-US" sz="2000" dirty="0">
                <a:latin typeface="Montserrat Classic" panose="020B0604020202020204" charset="0"/>
              </a:rPr>
              <a:t>Sepsis re-admit costs the facility around $7,000-8,000 a day </a:t>
            </a:r>
          </a:p>
          <a:p>
            <a:pPr lvl="1"/>
            <a:endParaRPr lang="en-US" sz="2000" dirty="0">
              <a:latin typeface="Montserrat Classic" panose="020B0604020202020204" charset="0"/>
            </a:endParaRPr>
          </a:p>
          <a:p>
            <a:pPr marL="342900" indent="-342900">
              <a:buFont typeface="Wingdings" panose="05000000000000000000" pitchFamily="2" charset="2"/>
              <a:buChar char="ü"/>
            </a:pPr>
            <a:r>
              <a:rPr lang="en-US" sz="2400" dirty="0">
                <a:latin typeface="Montserrat Classic" panose="020B0604020202020204" charset="0"/>
              </a:rPr>
              <a:t>What savings/revenue will be noted?</a:t>
            </a:r>
          </a:p>
          <a:p>
            <a:pPr marL="800100" lvl="1" indent="-342900">
              <a:buFont typeface="Courier New" panose="02070309020205020404" pitchFamily="49" charset="0"/>
              <a:buChar char="o"/>
            </a:pPr>
            <a:r>
              <a:rPr lang="en-US" sz="2000" i="0" dirty="0">
                <a:solidFill>
                  <a:srgbClr val="001D35"/>
                </a:solidFill>
                <a:effectLst/>
                <a:latin typeface="Montserrat Classic" panose="020B0604020202020204" charset="0"/>
              </a:rPr>
              <a:t>Early recognition and standardized management of sepsis, including early administration of appropriate antimicrobials, have improved sepsis mortality</a:t>
            </a:r>
            <a:endParaRPr lang="en-US" sz="2000" dirty="0">
              <a:latin typeface="Montserrat Classic" panose="020B0604020202020204" charset="0"/>
            </a:endParaRPr>
          </a:p>
          <a:p>
            <a:pPr marL="800100" lvl="1" indent="-342900">
              <a:buFont typeface="Courier New" panose="02070309020205020404" pitchFamily="49" charset="0"/>
              <a:buChar char="o"/>
            </a:pPr>
            <a:r>
              <a:rPr lang="en-US" sz="2000" dirty="0">
                <a:latin typeface="Montserrat Classic" panose="020B0604020202020204" charset="0"/>
              </a:rPr>
              <a:t>Increased billable codes</a:t>
            </a:r>
          </a:p>
          <a:p>
            <a:pPr marL="800100" lvl="1" indent="-342900">
              <a:buFont typeface="Courier New" panose="02070309020205020404" pitchFamily="49" charset="0"/>
              <a:buChar char="o"/>
            </a:pPr>
            <a:r>
              <a:rPr lang="en-US" sz="2000" i="0" dirty="0">
                <a:solidFill>
                  <a:srgbClr val="001D35"/>
                </a:solidFill>
                <a:effectLst/>
                <a:latin typeface="Montserrat Classic" panose="020B0604020202020204" charset="0"/>
              </a:rPr>
              <a:t>Patients with sepsis who receive timely care have shorter hospital stays and lower costs than patients who receive delayed care</a:t>
            </a:r>
            <a:endParaRPr lang="en-US" sz="2000" dirty="0">
              <a:latin typeface="Montserrat Classic" panose="020B0604020202020204" charset="0"/>
            </a:endParaRPr>
          </a:p>
          <a:p>
            <a:pPr marL="800100" lvl="1" indent="-342900">
              <a:buFont typeface="Courier New" panose="02070309020205020404" pitchFamily="49" charset="0"/>
              <a:buChar char="o"/>
            </a:pPr>
            <a:endParaRPr lang="en-US" sz="2000" b="1" dirty="0">
              <a:latin typeface="Montserrat Classic" panose="020B0604020202020204" charset="0"/>
            </a:endParaRPr>
          </a:p>
          <a:p>
            <a:endParaRPr lang="en-US" sz="2400" dirty="0">
              <a:latin typeface="Montserrat Classic" panose="020B0604020202020204" charset="0"/>
            </a:endParaRPr>
          </a:p>
        </p:txBody>
      </p:sp>
      <p:sp>
        <p:nvSpPr>
          <p:cNvPr id="2" name="TextBox 10">
            <a:extLst>
              <a:ext uri="{FF2B5EF4-FFF2-40B4-BE49-F238E27FC236}">
                <a16:creationId xmlns:a16="http://schemas.microsoft.com/office/drawing/2014/main" id="{21D048D8-078B-74B4-4540-46D9282EF535}"/>
              </a:ext>
            </a:extLst>
          </p:cNvPr>
          <p:cNvSpPr txBox="1"/>
          <p:nvPr/>
        </p:nvSpPr>
        <p:spPr>
          <a:xfrm>
            <a:off x="1371600" y="8598131"/>
            <a:ext cx="14630400" cy="1476751"/>
          </a:xfrm>
          <a:prstGeom prst="rect">
            <a:avLst/>
          </a:prstGeom>
        </p:spPr>
        <p:txBody>
          <a:bodyPr wrap="square" lIns="0" tIns="0" rIns="0" bIns="0" rtlCol="0" anchor="t">
            <a:spAutoFit/>
          </a:bodyPr>
          <a:lstStyle/>
          <a:p>
            <a:pPr algn="ctr">
              <a:lnSpc>
                <a:spcPts val="3947"/>
              </a:lnSpc>
            </a:pPr>
            <a:r>
              <a:rPr lang="en-US" sz="3200" dirty="0">
                <a:solidFill>
                  <a:srgbClr val="25B1DD"/>
                </a:solidFill>
                <a:latin typeface="Montserrat Extra-Bold Bold"/>
              </a:rPr>
              <a:t>The financial implications on Sepsis are astounding. According to NHA Sepsis Toolkit average annual margin loss of sepsis care in small hospitals with less than 200 beds is about $9.9 million</a:t>
            </a:r>
          </a:p>
        </p:txBody>
      </p:sp>
    </p:spTree>
    <p:extLst>
      <p:ext uri="{BB962C8B-B14F-4D97-AF65-F5344CB8AC3E}">
        <p14:creationId xmlns:p14="http://schemas.microsoft.com/office/powerpoint/2010/main" val="3092679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1936</TotalTime>
  <Words>1111</Words>
  <Application>Microsoft Office PowerPoint</Application>
  <PresentationFormat>Custom</PresentationFormat>
  <Paragraphs>103</Paragraphs>
  <Slides>11</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Courier New</vt:lpstr>
      <vt:lpstr>Montserrat Classic</vt:lpstr>
      <vt:lpstr>Arial</vt:lpstr>
      <vt:lpstr>Montserrat Extra-Bold Bold</vt:lpstr>
      <vt:lpstr>Montserrat Extra-Bold</vt:lpstr>
      <vt:lpstr>Ameretto Wide</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Jordan Siegel</dc:creator>
  <cp:lastModifiedBy>Jordan Siegel</cp:lastModifiedBy>
  <cp:revision>38</cp:revision>
  <cp:lastPrinted>2024-09-19T14:41:51Z</cp:lastPrinted>
  <dcterms:created xsi:type="dcterms:W3CDTF">2006-08-16T00:00:00Z</dcterms:created>
  <dcterms:modified xsi:type="dcterms:W3CDTF">2024-09-19T14:54:13Z</dcterms:modified>
  <dc:identifier>DAFdG9NIIkM</dc:identifier>
</cp:coreProperties>
</file>