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Lst>
  <p:notesMasterIdLst>
    <p:notesMasterId r:id="rId89"/>
  </p:notesMasterIdLst>
  <p:sldIdLst>
    <p:sldId id="2145705882" r:id="rId7"/>
    <p:sldId id="303" r:id="rId8"/>
    <p:sldId id="2147477229" r:id="rId9"/>
    <p:sldId id="2301" r:id="rId10"/>
    <p:sldId id="2145705848" r:id="rId11"/>
    <p:sldId id="2145705796" r:id="rId12"/>
    <p:sldId id="2145705785" r:id="rId13"/>
    <p:sldId id="2145705849" r:id="rId14"/>
    <p:sldId id="300" r:id="rId15"/>
    <p:sldId id="2145705856" r:id="rId16"/>
    <p:sldId id="2145705879" r:id="rId17"/>
    <p:sldId id="2145705839" r:id="rId18"/>
    <p:sldId id="2145705786" r:id="rId19"/>
    <p:sldId id="2145705782" r:id="rId20"/>
    <p:sldId id="2145705783" r:id="rId21"/>
    <p:sldId id="2145705784" r:id="rId22"/>
    <p:sldId id="2145705814" r:id="rId23"/>
    <p:sldId id="2145705874" r:id="rId24"/>
    <p:sldId id="2145705881" r:id="rId25"/>
    <p:sldId id="2145705880" r:id="rId26"/>
    <p:sldId id="2147477230" r:id="rId27"/>
    <p:sldId id="2315" r:id="rId28"/>
    <p:sldId id="2318" r:id="rId29"/>
    <p:sldId id="2319" r:id="rId30"/>
    <p:sldId id="2147477231" r:id="rId31"/>
    <p:sldId id="2147477232" r:id="rId32"/>
    <p:sldId id="2147477233" r:id="rId33"/>
    <p:sldId id="2145705876" r:id="rId34"/>
    <p:sldId id="2145705795" r:id="rId35"/>
    <p:sldId id="1253" r:id="rId36"/>
    <p:sldId id="2288" r:id="rId37"/>
    <p:sldId id="350" r:id="rId38"/>
    <p:sldId id="311" r:id="rId39"/>
    <p:sldId id="306" r:id="rId40"/>
    <p:sldId id="307" r:id="rId41"/>
    <p:sldId id="308" r:id="rId42"/>
    <p:sldId id="312" r:id="rId43"/>
    <p:sldId id="2145705799" r:id="rId44"/>
    <p:sldId id="305" r:id="rId45"/>
    <p:sldId id="356" r:id="rId46"/>
    <p:sldId id="2374" r:id="rId47"/>
    <p:sldId id="2375" r:id="rId48"/>
    <p:sldId id="2377" r:id="rId49"/>
    <p:sldId id="2378" r:id="rId50"/>
    <p:sldId id="2379" r:id="rId51"/>
    <p:sldId id="2382" r:id="rId52"/>
    <p:sldId id="2383" r:id="rId53"/>
    <p:sldId id="2384" r:id="rId54"/>
    <p:sldId id="2385" r:id="rId55"/>
    <p:sldId id="2386" r:id="rId56"/>
    <p:sldId id="2381" r:id="rId57"/>
    <p:sldId id="2376" r:id="rId58"/>
    <p:sldId id="2145705883" r:id="rId59"/>
    <p:sldId id="2145705868" r:id="rId60"/>
    <p:sldId id="2145705871" r:id="rId61"/>
    <p:sldId id="2145705873" r:id="rId62"/>
    <p:sldId id="2147477234" r:id="rId63"/>
    <p:sldId id="2145705867" r:id="rId64"/>
    <p:sldId id="2145705884" r:id="rId65"/>
    <p:sldId id="2145705864" r:id="rId66"/>
    <p:sldId id="2145705885" r:id="rId67"/>
    <p:sldId id="2145705877" r:id="rId68"/>
    <p:sldId id="2145705804" r:id="rId69"/>
    <p:sldId id="2145705797" r:id="rId70"/>
    <p:sldId id="2145705800" r:id="rId71"/>
    <p:sldId id="2145705805" r:id="rId72"/>
    <p:sldId id="2145705806" r:id="rId73"/>
    <p:sldId id="2147477235" r:id="rId74"/>
    <p:sldId id="2147477236" r:id="rId75"/>
    <p:sldId id="2145705791" r:id="rId76"/>
    <p:sldId id="2145705887" r:id="rId77"/>
    <p:sldId id="2145705801" r:id="rId78"/>
    <p:sldId id="315" r:id="rId79"/>
    <p:sldId id="2145705802" r:id="rId80"/>
    <p:sldId id="295" r:id="rId81"/>
    <p:sldId id="314" r:id="rId82"/>
    <p:sldId id="2145705803" r:id="rId83"/>
    <p:sldId id="2145705886" r:id="rId84"/>
    <p:sldId id="2145705798" r:id="rId85"/>
    <p:sldId id="2356" r:id="rId86"/>
    <p:sldId id="2365" r:id="rId87"/>
    <p:sldId id="2147477237" r:id="rId88"/>
  </p:sldIdLst>
  <p:sldSz cx="18288000" cy="10287000"/>
  <p:notesSz cx="6858000" cy="9144000"/>
  <p:embeddedFontLst>
    <p:embeddedFont>
      <p:font typeface="Aptos Black" panose="020B0004020202020204" pitchFamily="34" charset="0"/>
      <p:bold r:id="rId90"/>
    </p:embeddedFont>
    <p:embeddedFont>
      <p:font typeface="Bebas Neue" panose="020B0606020202050201" pitchFamily="34" charset="0"/>
      <p:regular r:id="rId91"/>
    </p:embeddedFont>
    <p:embeddedFont>
      <p:font typeface="IBM Plex Sans" panose="020B0503050203000203" pitchFamily="34" charset="0"/>
      <p:regular r:id="rId92"/>
    </p:embeddedFont>
    <p:embeddedFont>
      <p:font typeface="IBM Plex Sans Bold" panose="020B0803050203000203" charset="0"/>
      <p:bold r:id="rId93"/>
    </p:embeddedFont>
    <p:embeddedFont>
      <p:font typeface="Montserrat Classic" panose="020B0604020202020204"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DCE6F2"/>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0FCDC-3794-4637-895D-1B40A20FF008}" v="1" dt="2025-11-17T18:27:26.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72" d="100"/>
          <a:sy n="72" d="100"/>
        </p:scale>
        <p:origin x="61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font" Target="fonts/font1.fntdata"/><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font" Target="fonts/font2.fntdata"/><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5.fntdata"/><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4.fntdata"/><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Kavan" userId="1d2f30e4-0548-404a-9eff-db78d52d86e6" providerId="ADAL" clId="{0447A9EF-6D24-4F83-A0CF-FE9709230C72}"/>
    <pc:docChg chg="custSel addSld delSld modSld">
      <pc:chgData name="Amber Kavan" userId="1d2f30e4-0548-404a-9eff-db78d52d86e6" providerId="ADAL" clId="{0447A9EF-6D24-4F83-A0CF-FE9709230C72}" dt="2025-11-17T18:27:26.810" v="70"/>
      <pc:docMkLst>
        <pc:docMk/>
      </pc:docMkLst>
      <pc:sldChg chg="modSp del mod">
        <pc:chgData name="Amber Kavan" userId="1d2f30e4-0548-404a-9eff-db78d52d86e6" providerId="ADAL" clId="{0447A9EF-6D24-4F83-A0CF-FE9709230C72}" dt="2025-11-17T18:26:58.818" v="69" actId="47"/>
        <pc:sldMkLst>
          <pc:docMk/>
          <pc:sldMk cId="0" sldId="256"/>
        </pc:sldMkLst>
      </pc:sldChg>
      <pc:sldChg chg="del">
        <pc:chgData name="Amber Kavan" userId="1d2f30e4-0548-404a-9eff-db78d52d86e6" providerId="ADAL" clId="{0447A9EF-6D24-4F83-A0CF-FE9709230C72}" dt="2025-11-17T18:26:58.818" v="69" actId="47"/>
        <pc:sldMkLst>
          <pc:docMk/>
          <pc:sldMk cId="0" sldId="261"/>
        </pc:sldMkLst>
      </pc:sldChg>
      <pc:sldChg chg="delSp del mod">
        <pc:chgData name="Amber Kavan" userId="1d2f30e4-0548-404a-9eff-db78d52d86e6" providerId="ADAL" clId="{0447A9EF-6D24-4F83-A0CF-FE9709230C72}" dt="2025-11-17T18:26:58.818" v="69" actId="47"/>
        <pc:sldMkLst>
          <pc:docMk/>
          <pc:sldMk cId="2536499818" sldId="286"/>
        </pc:sldMkLst>
      </pc:sldChg>
      <pc:sldChg chg="add">
        <pc:chgData name="Amber Kavan" userId="1d2f30e4-0548-404a-9eff-db78d52d86e6" providerId="ADAL" clId="{0447A9EF-6D24-4F83-A0CF-FE9709230C72}" dt="2025-11-17T18:27:26.810" v="70"/>
        <pc:sldMkLst>
          <pc:docMk/>
          <pc:sldMk cId="3546510807" sldId="295"/>
        </pc:sldMkLst>
      </pc:sldChg>
      <pc:sldChg chg="add">
        <pc:chgData name="Amber Kavan" userId="1d2f30e4-0548-404a-9eff-db78d52d86e6" providerId="ADAL" clId="{0447A9EF-6D24-4F83-A0CF-FE9709230C72}" dt="2025-11-17T18:27:26.810" v="70"/>
        <pc:sldMkLst>
          <pc:docMk/>
          <pc:sldMk cId="2195685020" sldId="300"/>
        </pc:sldMkLst>
      </pc:sldChg>
      <pc:sldChg chg="add del">
        <pc:chgData name="Amber Kavan" userId="1d2f30e4-0548-404a-9eff-db78d52d86e6" providerId="ADAL" clId="{0447A9EF-6D24-4F83-A0CF-FE9709230C72}" dt="2025-11-17T18:27:26.810" v="70"/>
        <pc:sldMkLst>
          <pc:docMk/>
          <pc:sldMk cId="388493271" sldId="303"/>
        </pc:sldMkLst>
      </pc:sldChg>
      <pc:sldChg chg="add">
        <pc:chgData name="Amber Kavan" userId="1d2f30e4-0548-404a-9eff-db78d52d86e6" providerId="ADAL" clId="{0447A9EF-6D24-4F83-A0CF-FE9709230C72}" dt="2025-11-17T18:27:26.810" v="70"/>
        <pc:sldMkLst>
          <pc:docMk/>
          <pc:sldMk cId="590722878" sldId="305"/>
        </pc:sldMkLst>
      </pc:sldChg>
      <pc:sldChg chg="add">
        <pc:chgData name="Amber Kavan" userId="1d2f30e4-0548-404a-9eff-db78d52d86e6" providerId="ADAL" clId="{0447A9EF-6D24-4F83-A0CF-FE9709230C72}" dt="2025-11-17T18:27:26.810" v="70"/>
        <pc:sldMkLst>
          <pc:docMk/>
          <pc:sldMk cId="2124320382" sldId="306"/>
        </pc:sldMkLst>
      </pc:sldChg>
      <pc:sldChg chg="del">
        <pc:chgData name="Amber Kavan" userId="1d2f30e4-0548-404a-9eff-db78d52d86e6" providerId="ADAL" clId="{0447A9EF-6D24-4F83-A0CF-FE9709230C72}" dt="2025-11-17T18:26:58.818" v="69" actId="47"/>
        <pc:sldMkLst>
          <pc:docMk/>
          <pc:sldMk cId="1869861845" sldId="307"/>
        </pc:sldMkLst>
      </pc:sldChg>
      <pc:sldChg chg="add">
        <pc:chgData name="Amber Kavan" userId="1d2f30e4-0548-404a-9eff-db78d52d86e6" providerId="ADAL" clId="{0447A9EF-6D24-4F83-A0CF-FE9709230C72}" dt="2025-11-17T18:27:26.810" v="70"/>
        <pc:sldMkLst>
          <pc:docMk/>
          <pc:sldMk cId="3432539561" sldId="307"/>
        </pc:sldMkLst>
      </pc:sldChg>
      <pc:sldChg chg="add">
        <pc:chgData name="Amber Kavan" userId="1d2f30e4-0548-404a-9eff-db78d52d86e6" providerId="ADAL" clId="{0447A9EF-6D24-4F83-A0CF-FE9709230C72}" dt="2025-11-17T18:27:26.810" v="70"/>
        <pc:sldMkLst>
          <pc:docMk/>
          <pc:sldMk cId="1579580210" sldId="308"/>
        </pc:sldMkLst>
      </pc:sldChg>
      <pc:sldChg chg="add">
        <pc:chgData name="Amber Kavan" userId="1d2f30e4-0548-404a-9eff-db78d52d86e6" providerId="ADAL" clId="{0447A9EF-6D24-4F83-A0CF-FE9709230C72}" dt="2025-11-17T18:27:26.810" v="70"/>
        <pc:sldMkLst>
          <pc:docMk/>
          <pc:sldMk cId="3689908776" sldId="311"/>
        </pc:sldMkLst>
      </pc:sldChg>
      <pc:sldChg chg="add">
        <pc:chgData name="Amber Kavan" userId="1d2f30e4-0548-404a-9eff-db78d52d86e6" providerId="ADAL" clId="{0447A9EF-6D24-4F83-A0CF-FE9709230C72}" dt="2025-11-17T18:27:26.810" v="70"/>
        <pc:sldMkLst>
          <pc:docMk/>
          <pc:sldMk cId="3453846885" sldId="312"/>
        </pc:sldMkLst>
      </pc:sldChg>
      <pc:sldChg chg="add">
        <pc:chgData name="Amber Kavan" userId="1d2f30e4-0548-404a-9eff-db78d52d86e6" providerId="ADAL" clId="{0447A9EF-6D24-4F83-A0CF-FE9709230C72}" dt="2025-11-17T18:27:26.810" v="70"/>
        <pc:sldMkLst>
          <pc:docMk/>
          <pc:sldMk cId="3337894318" sldId="314"/>
        </pc:sldMkLst>
      </pc:sldChg>
      <pc:sldChg chg="add">
        <pc:chgData name="Amber Kavan" userId="1d2f30e4-0548-404a-9eff-db78d52d86e6" providerId="ADAL" clId="{0447A9EF-6D24-4F83-A0CF-FE9709230C72}" dt="2025-11-17T18:27:26.810" v="70"/>
        <pc:sldMkLst>
          <pc:docMk/>
          <pc:sldMk cId="1898197743" sldId="315"/>
        </pc:sldMkLst>
      </pc:sldChg>
      <pc:sldChg chg="del">
        <pc:chgData name="Amber Kavan" userId="1d2f30e4-0548-404a-9eff-db78d52d86e6" providerId="ADAL" clId="{0447A9EF-6D24-4F83-A0CF-FE9709230C72}" dt="2025-11-17T18:26:58.818" v="69" actId="47"/>
        <pc:sldMkLst>
          <pc:docMk/>
          <pc:sldMk cId="1297746113" sldId="317"/>
        </pc:sldMkLst>
      </pc:sldChg>
      <pc:sldChg chg="del">
        <pc:chgData name="Amber Kavan" userId="1d2f30e4-0548-404a-9eff-db78d52d86e6" providerId="ADAL" clId="{0447A9EF-6D24-4F83-A0CF-FE9709230C72}" dt="2025-11-17T18:26:58.818" v="69" actId="47"/>
        <pc:sldMkLst>
          <pc:docMk/>
          <pc:sldMk cId="1505072510" sldId="318"/>
        </pc:sldMkLst>
      </pc:sldChg>
      <pc:sldChg chg="del">
        <pc:chgData name="Amber Kavan" userId="1d2f30e4-0548-404a-9eff-db78d52d86e6" providerId="ADAL" clId="{0447A9EF-6D24-4F83-A0CF-FE9709230C72}" dt="2025-11-17T18:26:58.818" v="69" actId="47"/>
        <pc:sldMkLst>
          <pc:docMk/>
          <pc:sldMk cId="145967854" sldId="327"/>
        </pc:sldMkLst>
      </pc:sldChg>
      <pc:sldChg chg="del">
        <pc:chgData name="Amber Kavan" userId="1d2f30e4-0548-404a-9eff-db78d52d86e6" providerId="ADAL" clId="{0447A9EF-6D24-4F83-A0CF-FE9709230C72}" dt="2025-11-17T18:26:58.818" v="69" actId="47"/>
        <pc:sldMkLst>
          <pc:docMk/>
          <pc:sldMk cId="2410984051" sldId="349"/>
        </pc:sldMkLst>
      </pc:sldChg>
      <pc:sldChg chg="add del">
        <pc:chgData name="Amber Kavan" userId="1d2f30e4-0548-404a-9eff-db78d52d86e6" providerId="ADAL" clId="{0447A9EF-6D24-4F83-A0CF-FE9709230C72}" dt="2025-11-17T18:27:26.810" v="70"/>
        <pc:sldMkLst>
          <pc:docMk/>
          <pc:sldMk cId="2825868345" sldId="350"/>
        </pc:sldMkLst>
      </pc:sldChg>
      <pc:sldChg chg="del">
        <pc:chgData name="Amber Kavan" userId="1d2f30e4-0548-404a-9eff-db78d52d86e6" providerId="ADAL" clId="{0447A9EF-6D24-4F83-A0CF-FE9709230C72}" dt="2025-11-17T18:26:58.818" v="69" actId="47"/>
        <pc:sldMkLst>
          <pc:docMk/>
          <pc:sldMk cId="384365192" sldId="351"/>
        </pc:sldMkLst>
      </pc:sldChg>
      <pc:sldChg chg="del">
        <pc:chgData name="Amber Kavan" userId="1d2f30e4-0548-404a-9eff-db78d52d86e6" providerId="ADAL" clId="{0447A9EF-6D24-4F83-A0CF-FE9709230C72}" dt="2025-11-17T18:26:58.818" v="69" actId="47"/>
        <pc:sldMkLst>
          <pc:docMk/>
          <pc:sldMk cId="2732735494" sldId="352"/>
        </pc:sldMkLst>
      </pc:sldChg>
      <pc:sldChg chg="del">
        <pc:chgData name="Amber Kavan" userId="1d2f30e4-0548-404a-9eff-db78d52d86e6" providerId="ADAL" clId="{0447A9EF-6D24-4F83-A0CF-FE9709230C72}" dt="2025-11-17T18:26:58.818" v="69" actId="47"/>
        <pc:sldMkLst>
          <pc:docMk/>
          <pc:sldMk cId="1828036142" sldId="353"/>
        </pc:sldMkLst>
      </pc:sldChg>
      <pc:sldChg chg="del">
        <pc:chgData name="Amber Kavan" userId="1d2f30e4-0548-404a-9eff-db78d52d86e6" providerId="ADAL" clId="{0447A9EF-6D24-4F83-A0CF-FE9709230C72}" dt="2025-11-17T18:26:58.818" v="69" actId="47"/>
        <pc:sldMkLst>
          <pc:docMk/>
          <pc:sldMk cId="992644315" sldId="355"/>
        </pc:sldMkLst>
      </pc:sldChg>
      <pc:sldChg chg="add del">
        <pc:chgData name="Amber Kavan" userId="1d2f30e4-0548-404a-9eff-db78d52d86e6" providerId="ADAL" clId="{0447A9EF-6D24-4F83-A0CF-FE9709230C72}" dt="2025-11-17T18:27:26.810" v="70"/>
        <pc:sldMkLst>
          <pc:docMk/>
          <pc:sldMk cId="443438712" sldId="356"/>
        </pc:sldMkLst>
      </pc:sldChg>
      <pc:sldChg chg="del">
        <pc:chgData name="Amber Kavan" userId="1d2f30e4-0548-404a-9eff-db78d52d86e6" providerId="ADAL" clId="{0447A9EF-6D24-4F83-A0CF-FE9709230C72}" dt="2025-11-17T18:26:58.818" v="69" actId="47"/>
        <pc:sldMkLst>
          <pc:docMk/>
          <pc:sldMk cId="2586923399" sldId="361"/>
        </pc:sldMkLst>
      </pc:sldChg>
      <pc:sldChg chg="del">
        <pc:chgData name="Amber Kavan" userId="1d2f30e4-0548-404a-9eff-db78d52d86e6" providerId="ADAL" clId="{0447A9EF-6D24-4F83-A0CF-FE9709230C72}" dt="2025-11-17T18:26:58.818" v="69" actId="47"/>
        <pc:sldMkLst>
          <pc:docMk/>
          <pc:sldMk cId="1999765709" sldId="364"/>
        </pc:sldMkLst>
      </pc:sldChg>
      <pc:sldChg chg="del">
        <pc:chgData name="Amber Kavan" userId="1d2f30e4-0548-404a-9eff-db78d52d86e6" providerId="ADAL" clId="{0447A9EF-6D24-4F83-A0CF-FE9709230C72}" dt="2025-11-17T18:26:58.818" v="69" actId="47"/>
        <pc:sldMkLst>
          <pc:docMk/>
          <pc:sldMk cId="1182224516" sldId="368"/>
        </pc:sldMkLst>
      </pc:sldChg>
      <pc:sldChg chg="add">
        <pc:chgData name="Amber Kavan" userId="1d2f30e4-0548-404a-9eff-db78d52d86e6" providerId="ADAL" clId="{0447A9EF-6D24-4F83-A0CF-FE9709230C72}" dt="2025-11-17T18:27:26.810" v="70"/>
        <pc:sldMkLst>
          <pc:docMk/>
          <pc:sldMk cId="204918232" sldId="1253"/>
        </pc:sldMkLst>
      </pc:sldChg>
      <pc:sldChg chg="add">
        <pc:chgData name="Amber Kavan" userId="1d2f30e4-0548-404a-9eff-db78d52d86e6" providerId="ADAL" clId="{0447A9EF-6D24-4F83-A0CF-FE9709230C72}" dt="2025-11-17T18:27:26.810" v="70"/>
        <pc:sldMkLst>
          <pc:docMk/>
          <pc:sldMk cId="2645747587" sldId="2288"/>
        </pc:sldMkLst>
      </pc:sldChg>
      <pc:sldChg chg="add">
        <pc:chgData name="Amber Kavan" userId="1d2f30e4-0548-404a-9eff-db78d52d86e6" providerId="ADAL" clId="{0447A9EF-6D24-4F83-A0CF-FE9709230C72}" dt="2025-11-17T18:27:26.810" v="70"/>
        <pc:sldMkLst>
          <pc:docMk/>
          <pc:sldMk cId="875115283" sldId="2301"/>
        </pc:sldMkLst>
      </pc:sldChg>
      <pc:sldChg chg="add">
        <pc:chgData name="Amber Kavan" userId="1d2f30e4-0548-404a-9eff-db78d52d86e6" providerId="ADAL" clId="{0447A9EF-6D24-4F83-A0CF-FE9709230C72}" dt="2025-11-17T18:27:26.810" v="70"/>
        <pc:sldMkLst>
          <pc:docMk/>
          <pc:sldMk cId="3926856331" sldId="2315"/>
        </pc:sldMkLst>
      </pc:sldChg>
      <pc:sldChg chg="add">
        <pc:chgData name="Amber Kavan" userId="1d2f30e4-0548-404a-9eff-db78d52d86e6" providerId="ADAL" clId="{0447A9EF-6D24-4F83-A0CF-FE9709230C72}" dt="2025-11-17T18:27:26.810" v="70"/>
        <pc:sldMkLst>
          <pc:docMk/>
          <pc:sldMk cId="372058722" sldId="2318"/>
        </pc:sldMkLst>
      </pc:sldChg>
      <pc:sldChg chg="add">
        <pc:chgData name="Amber Kavan" userId="1d2f30e4-0548-404a-9eff-db78d52d86e6" providerId="ADAL" clId="{0447A9EF-6D24-4F83-A0CF-FE9709230C72}" dt="2025-11-17T18:27:26.810" v="70"/>
        <pc:sldMkLst>
          <pc:docMk/>
          <pc:sldMk cId="4059588286" sldId="2319"/>
        </pc:sldMkLst>
      </pc:sldChg>
      <pc:sldChg chg="del">
        <pc:chgData name="Amber Kavan" userId="1d2f30e4-0548-404a-9eff-db78d52d86e6" providerId="ADAL" clId="{0447A9EF-6D24-4F83-A0CF-FE9709230C72}" dt="2025-11-17T18:26:58.818" v="69" actId="47"/>
        <pc:sldMkLst>
          <pc:docMk/>
          <pc:sldMk cId="2556494427" sldId="2346"/>
        </pc:sldMkLst>
      </pc:sldChg>
      <pc:sldChg chg="del">
        <pc:chgData name="Amber Kavan" userId="1d2f30e4-0548-404a-9eff-db78d52d86e6" providerId="ADAL" clId="{0447A9EF-6D24-4F83-A0CF-FE9709230C72}" dt="2025-11-17T18:26:58.818" v="69" actId="47"/>
        <pc:sldMkLst>
          <pc:docMk/>
          <pc:sldMk cId="3882155616" sldId="2348"/>
        </pc:sldMkLst>
      </pc:sldChg>
      <pc:sldChg chg="del">
        <pc:chgData name="Amber Kavan" userId="1d2f30e4-0548-404a-9eff-db78d52d86e6" providerId="ADAL" clId="{0447A9EF-6D24-4F83-A0CF-FE9709230C72}" dt="2025-11-17T18:26:58.818" v="69" actId="47"/>
        <pc:sldMkLst>
          <pc:docMk/>
          <pc:sldMk cId="733368670" sldId="2352"/>
        </pc:sldMkLst>
      </pc:sldChg>
      <pc:sldChg chg="del">
        <pc:chgData name="Amber Kavan" userId="1d2f30e4-0548-404a-9eff-db78d52d86e6" providerId="ADAL" clId="{0447A9EF-6D24-4F83-A0CF-FE9709230C72}" dt="2025-11-17T18:26:58.818" v="69" actId="47"/>
        <pc:sldMkLst>
          <pc:docMk/>
          <pc:sldMk cId="2547230130" sldId="2353"/>
        </pc:sldMkLst>
      </pc:sldChg>
      <pc:sldChg chg="del">
        <pc:chgData name="Amber Kavan" userId="1d2f30e4-0548-404a-9eff-db78d52d86e6" providerId="ADAL" clId="{0447A9EF-6D24-4F83-A0CF-FE9709230C72}" dt="2025-11-17T18:26:58.818" v="69" actId="47"/>
        <pc:sldMkLst>
          <pc:docMk/>
          <pc:sldMk cId="3472938695" sldId="2354"/>
        </pc:sldMkLst>
      </pc:sldChg>
      <pc:sldChg chg="del">
        <pc:chgData name="Amber Kavan" userId="1d2f30e4-0548-404a-9eff-db78d52d86e6" providerId="ADAL" clId="{0447A9EF-6D24-4F83-A0CF-FE9709230C72}" dt="2025-11-17T18:26:58.818" v="69" actId="47"/>
        <pc:sldMkLst>
          <pc:docMk/>
          <pc:sldMk cId="224985642" sldId="2355"/>
        </pc:sldMkLst>
      </pc:sldChg>
      <pc:sldChg chg="modSp add del mod">
        <pc:chgData name="Amber Kavan" userId="1d2f30e4-0548-404a-9eff-db78d52d86e6" providerId="ADAL" clId="{0447A9EF-6D24-4F83-A0CF-FE9709230C72}" dt="2025-11-17T18:27:26.810" v="70"/>
        <pc:sldMkLst>
          <pc:docMk/>
          <pc:sldMk cId="3546809850" sldId="2356"/>
        </pc:sldMkLst>
      </pc:sldChg>
      <pc:sldChg chg="del">
        <pc:chgData name="Amber Kavan" userId="1d2f30e4-0548-404a-9eff-db78d52d86e6" providerId="ADAL" clId="{0447A9EF-6D24-4F83-A0CF-FE9709230C72}" dt="2025-11-17T18:26:58.818" v="69" actId="47"/>
        <pc:sldMkLst>
          <pc:docMk/>
          <pc:sldMk cId="3176890622" sldId="2361"/>
        </pc:sldMkLst>
      </pc:sldChg>
      <pc:sldChg chg="del">
        <pc:chgData name="Amber Kavan" userId="1d2f30e4-0548-404a-9eff-db78d52d86e6" providerId="ADAL" clId="{0447A9EF-6D24-4F83-A0CF-FE9709230C72}" dt="2025-11-17T18:26:58.818" v="69" actId="47"/>
        <pc:sldMkLst>
          <pc:docMk/>
          <pc:sldMk cId="2212423542" sldId="2362"/>
        </pc:sldMkLst>
      </pc:sldChg>
      <pc:sldChg chg="del">
        <pc:chgData name="Amber Kavan" userId="1d2f30e4-0548-404a-9eff-db78d52d86e6" providerId="ADAL" clId="{0447A9EF-6D24-4F83-A0CF-FE9709230C72}" dt="2025-11-17T18:26:58.818" v="69" actId="47"/>
        <pc:sldMkLst>
          <pc:docMk/>
          <pc:sldMk cId="19120174" sldId="2363"/>
        </pc:sldMkLst>
      </pc:sldChg>
      <pc:sldChg chg="modSp add del mod">
        <pc:chgData name="Amber Kavan" userId="1d2f30e4-0548-404a-9eff-db78d52d86e6" providerId="ADAL" clId="{0447A9EF-6D24-4F83-A0CF-FE9709230C72}" dt="2025-11-17T18:27:26.810" v="70"/>
        <pc:sldMkLst>
          <pc:docMk/>
          <pc:sldMk cId="3217188773" sldId="2365"/>
        </pc:sldMkLst>
      </pc:sldChg>
      <pc:sldChg chg="modSp del mod">
        <pc:chgData name="Amber Kavan" userId="1d2f30e4-0548-404a-9eff-db78d52d86e6" providerId="ADAL" clId="{0447A9EF-6D24-4F83-A0CF-FE9709230C72}" dt="2025-11-17T18:26:58.818" v="69" actId="47"/>
        <pc:sldMkLst>
          <pc:docMk/>
          <pc:sldMk cId="3534198847" sldId="2366"/>
        </pc:sldMkLst>
      </pc:sldChg>
      <pc:sldChg chg="add">
        <pc:chgData name="Amber Kavan" userId="1d2f30e4-0548-404a-9eff-db78d52d86e6" providerId="ADAL" clId="{0447A9EF-6D24-4F83-A0CF-FE9709230C72}" dt="2025-11-17T18:27:26.810" v="70"/>
        <pc:sldMkLst>
          <pc:docMk/>
          <pc:sldMk cId="1626828950" sldId="2374"/>
        </pc:sldMkLst>
      </pc:sldChg>
      <pc:sldChg chg="add">
        <pc:chgData name="Amber Kavan" userId="1d2f30e4-0548-404a-9eff-db78d52d86e6" providerId="ADAL" clId="{0447A9EF-6D24-4F83-A0CF-FE9709230C72}" dt="2025-11-17T18:27:26.810" v="70"/>
        <pc:sldMkLst>
          <pc:docMk/>
          <pc:sldMk cId="3955646553" sldId="2375"/>
        </pc:sldMkLst>
      </pc:sldChg>
      <pc:sldChg chg="add">
        <pc:chgData name="Amber Kavan" userId="1d2f30e4-0548-404a-9eff-db78d52d86e6" providerId="ADAL" clId="{0447A9EF-6D24-4F83-A0CF-FE9709230C72}" dt="2025-11-17T18:27:26.810" v="70"/>
        <pc:sldMkLst>
          <pc:docMk/>
          <pc:sldMk cId="418704944" sldId="2376"/>
        </pc:sldMkLst>
      </pc:sldChg>
      <pc:sldChg chg="add">
        <pc:chgData name="Amber Kavan" userId="1d2f30e4-0548-404a-9eff-db78d52d86e6" providerId="ADAL" clId="{0447A9EF-6D24-4F83-A0CF-FE9709230C72}" dt="2025-11-17T18:27:26.810" v="70"/>
        <pc:sldMkLst>
          <pc:docMk/>
          <pc:sldMk cId="3333946324" sldId="2377"/>
        </pc:sldMkLst>
      </pc:sldChg>
      <pc:sldChg chg="add">
        <pc:chgData name="Amber Kavan" userId="1d2f30e4-0548-404a-9eff-db78d52d86e6" providerId="ADAL" clId="{0447A9EF-6D24-4F83-A0CF-FE9709230C72}" dt="2025-11-17T18:27:26.810" v="70"/>
        <pc:sldMkLst>
          <pc:docMk/>
          <pc:sldMk cId="1337784433" sldId="2378"/>
        </pc:sldMkLst>
      </pc:sldChg>
      <pc:sldChg chg="add">
        <pc:chgData name="Amber Kavan" userId="1d2f30e4-0548-404a-9eff-db78d52d86e6" providerId="ADAL" clId="{0447A9EF-6D24-4F83-A0CF-FE9709230C72}" dt="2025-11-17T18:27:26.810" v="70"/>
        <pc:sldMkLst>
          <pc:docMk/>
          <pc:sldMk cId="3647275393" sldId="2379"/>
        </pc:sldMkLst>
      </pc:sldChg>
      <pc:sldChg chg="add">
        <pc:chgData name="Amber Kavan" userId="1d2f30e4-0548-404a-9eff-db78d52d86e6" providerId="ADAL" clId="{0447A9EF-6D24-4F83-A0CF-FE9709230C72}" dt="2025-11-17T18:27:26.810" v="70"/>
        <pc:sldMkLst>
          <pc:docMk/>
          <pc:sldMk cId="32080771" sldId="2381"/>
        </pc:sldMkLst>
      </pc:sldChg>
      <pc:sldChg chg="add">
        <pc:chgData name="Amber Kavan" userId="1d2f30e4-0548-404a-9eff-db78d52d86e6" providerId="ADAL" clId="{0447A9EF-6D24-4F83-A0CF-FE9709230C72}" dt="2025-11-17T18:27:26.810" v="70"/>
        <pc:sldMkLst>
          <pc:docMk/>
          <pc:sldMk cId="3018578355" sldId="2382"/>
        </pc:sldMkLst>
      </pc:sldChg>
      <pc:sldChg chg="add">
        <pc:chgData name="Amber Kavan" userId="1d2f30e4-0548-404a-9eff-db78d52d86e6" providerId="ADAL" clId="{0447A9EF-6D24-4F83-A0CF-FE9709230C72}" dt="2025-11-17T18:27:26.810" v="70"/>
        <pc:sldMkLst>
          <pc:docMk/>
          <pc:sldMk cId="1695504475" sldId="2383"/>
        </pc:sldMkLst>
      </pc:sldChg>
      <pc:sldChg chg="add">
        <pc:chgData name="Amber Kavan" userId="1d2f30e4-0548-404a-9eff-db78d52d86e6" providerId="ADAL" clId="{0447A9EF-6D24-4F83-A0CF-FE9709230C72}" dt="2025-11-17T18:27:26.810" v="70"/>
        <pc:sldMkLst>
          <pc:docMk/>
          <pc:sldMk cId="1416715284" sldId="2384"/>
        </pc:sldMkLst>
      </pc:sldChg>
      <pc:sldChg chg="add">
        <pc:chgData name="Amber Kavan" userId="1d2f30e4-0548-404a-9eff-db78d52d86e6" providerId="ADAL" clId="{0447A9EF-6D24-4F83-A0CF-FE9709230C72}" dt="2025-11-17T18:27:26.810" v="70"/>
        <pc:sldMkLst>
          <pc:docMk/>
          <pc:sldMk cId="428852382" sldId="2385"/>
        </pc:sldMkLst>
      </pc:sldChg>
      <pc:sldChg chg="add">
        <pc:chgData name="Amber Kavan" userId="1d2f30e4-0548-404a-9eff-db78d52d86e6" providerId="ADAL" clId="{0447A9EF-6D24-4F83-A0CF-FE9709230C72}" dt="2025-11-17T18:27:26.810" v="70"/>
        <pc:sldMkLst>
          <pc:docMk/>
          <pc:sldMk cId="293294753" sldId="2386"/>
        </pc:sldMkLst>
      </pc:sldChg>
      <pc:sldChg chg="add">
        <pc:chgData name="Amber Kavan" userId="1d2f30e4-0548-404a-9eff-db78d52d86e6" providerId="ADAL" clId="{0447A9EF-6D24-4F83-A0CF-FE9709230C72}" dt="2025-11-17T18:27:26.810" v="70"/>
        <pc:sldMkLst>
          <pc:docMk/>
          <pc:sldMk cId="89681877" sldId="2145705782"/>
        </pc:sldMkLst>
      </pc:sldChg>
      <pc:sldChg chg="add">
        <pc:chgData name="Amber Kavan" userId="1d2f30e4-0548-404a-9eff-db78d52d86e6" providerId="ADAL" clId="{0447A9EF-6D24-4F83-A0CF-FE9709230C72}" dt="2025-11-17T18:27:26.810" v="70"/>
        <pc:sldMkLst>
          <pc:docMk/>
          <pc:sldMk cId="4036090057" sldId="2145705783"/>
        </pc:sldMkLst>
      </pc:sldChg>
      <pc:sldChg chg="add">
        <pc:chgData name="Amber Kavan" userId="1d2f30e4-0548-404a-9eff-db78d52d86e6" providerId="ADAL" clId="{0447A9EF-6D24-4F83-A0CF-FE9709230C72}" dt="2025-11-17T18:27:26.810" v="70"/>
        <pc:sldMkLst>
          <pc:docMk/>
          <pc:sldMk cId="4053177541" sldId="2145705784"/>
        </pc:sldMkLst>
      </pc:sldChg>
      <pc:sldChg chg="add">
        <pc:chgData name="Amber Kavan" userId="1d2f30e4-0548-404a-9eff-db78d52d86e6" providerId="ADAL" clId="{0447A9EF-6D24-4F83-A0CF-FE9709230C72}" dt="2025-11-17T18:27:26.810" v="70"/>
        <pc:sldMkLst>
          <pc:docMk/>
          <pc:sldMk cId="123783233" sldId="2145705785"/>
        </pc:sldMkLst>
      </pc:sldChg>
      <pc:sldChg chg="add">
        <pc:chgData name="Amber Kavan" userId="1d2f30e4-0548-404a-9eff-db78d52d86e6" providerId="ADAL" clId="{0447A9EF-6D24-4F83-A0CF-FE9709230C72}" dt="2025-11-17T18:27:26.810" v="70"/>
        <pc:sldMkLst>
          <pc:docMk/>
          <pc:sldMk cId="2259675440" sldId="2145705786"/>
        </pc:sldMkLst>
      </pc:sldChg>
      <pc:sldChg chg="add">
        <pc:chgData name="Amber Kavan" userId="1d2f30e4-0548-404a-9eff-db78d52d86e6" providerId="ADAL" clId="{0447A9EF-6D24-4F83-A0CF-FE9709230C72}" dt="2025-11-17T18:27:26.810" v="70"/>
        <pc:sldMkLst>
          <pc:docMk/>
          <pc:sldMk cId="62798006" sldId="2145705791"/>
        </pc:sldMkLst>
      </pc:sldChg>
      <pc:sldChg chg="add">
        <pc:chgData name="Amber Kavan" userId="1d2f30e4-0548-404a-9eff-db78d52d86e6" providerId="ADAL" clId="{0447A9EF-6D24-4F83-A0CF-FE9709230C72}" dt="2025-11-17T18:27:26.810" v="70"/>
        <pc:sldMkLst>
          <pc:docMk/>
          <pc:sldMk cId="668577396" sldId="2145705795"/>
        </pc:sldMkLst>
      </pc:sldChg>
      <pc:sldChg chg="add">
        <pc:chgData name="Amber Kavan" userId="1d2f30e4-0548-404a-9eff-db78d52d86e6" providerId="ADAL" clId="{0447A9EF-6D24-4F83-A0CF-FE9709230C72}" dt="2025-11-17T18:27:26.810" v="70"/>
        <pc:sldMkLst>
          <pc:docMk/>
          <pc:sldMk cId="4021293486" sldId="2145705796"/>
        </pc:sldMkLst>
      </pc:sldChg>
      <pc:sldChg chg="add">
        <pc:chgData name="Amber Kavan" userId="1d2f30e4-0548-404a-9eff-db78d52d86e6" providerId="ADAL" clId="{0447A9EF-6D24-4F83-A0CF-FE9709230C72}" dt="2025-11-17T18:27:26.810" v="70"/>
        <pc:sldMkLst>
          <pc:docMk/>
          <pc:sldMk cId="1326470396" sldId="2145705797"/>
        </pc:sldMkLst>
      </pc:sldChg>
      <pc:sldChg chg="add">
        <pc:chgData name="Amber Kavan" userId="1d2f30e4-0548-404a-9eff-db78d52d86e6" providerId="ADAL" clId="{0447A9EF-6D24-4F83-A0CF-FE9709230C72}" dt="2025-11-17T18:27:26.810" v="70"/>
        <pc:sldMkLst>
          <pc:docMk/>
          <pc:sldMk cId="540517500" sldId="2145705798"/>
        </pc:sldMkLst>
      </pc:sldChg>
      <pc:sldChg chg="add">
        <pc:chgData name="Amber Kavan" userId="1d2f30e4-0548-404a-9eff-db78d52d86e6" providerId="ADAL" clId="{0447A9EF-6D24-4F83-A0CF-FE9709230C72}" dt="2025-11-17T18:27:26.810" v="70"/>
        <pc:sldMkLst>
          <pc:docMk/>
          <pc:sldMk cId="877400083" sldId="2145705799"/>
        </pc:sldMkLst>
      </pc:sldChg>
      <pc:sldChg chg="add">
        <pc:chgData name="Amber Kavan" userId="1d2f30e4-0548-404a-9eff-db78d52d86e6" providerId="ADAL" clId="{0447A9EF-6D24-4F83-A0CF-FE9709230C72}" dt="2025-11-17T18:27:26.810" v="70"/>
        <pc:sldMkLst>
          <pc:docMk/>
          <pc:sldMk cId="2533662761" sldId="2145705800"/>
        </pc:sldMkLst>
      </pc:sldChg>
      <pc:sldChg chg="add">
        <pc:chgData name="Amber Kavan" userId="1d2f30e4-0548-404a-9eff-db78d52d86e6" providerId="ADAL" clId="{0447A9EF-6D24-4F83-A0CF-FE9709230C72}" dt="2025-11-17T18:27:26.810" v="70"/>
        <pc:sldMkLst>
          <pc:docMk/>
          <pc:sldMk cId="3682838174" sldId="2145705801"/>
        </pc:sldMkLst>
      </pc:sldChg>
      <pc:sldChg chg="add">
        <pc:chgData name="Amber Kavan" userId="1d2f30e4-0548-404a-9eff-db78d52d86e6" providerId="ADAL" clId="{0447A9EF-6D24-4F83-A0CF-FE9709230C72}" dt="2025-11-17T18:27:26.810" v="70"/>
        <pc:sldMkLst>
          <pc:docMk/>
          <pc:sldMk cId="2263457596" sldId="2145705802"/>
        </pc:sldMkLst>
      </pc:sldChg>
      <pc:sldChg chg="add">
        <pc:chgData name="Amber Kavan" userId="1d2f30e4-0548-404a-9eff-db78d52d86e6" providerId="ADAL" clId="{0447A9EF-6D24-4F83-A0CF-FE9709230C72}" dt="2025-11-17T18:27:26.810" v="70"/>
        <pc:sldMkLst>
          <pc:docMk/>
          <pc:sldMk cId="3872156052" sldId="2145705803"/>
        </pc:sldMkLst>
      </pc:sldChg>
      <pc:sldChg chg="add">
        <pc:chgData name="Amber Kavan" userId="1d2f30e4-0548-404a-9eff-db78d52d86e6" providerId="ADAL" clId="{0447A9EF-6D24-4F83-A0CF-FE9709230C72}" dt="2025-11-17T18:27:26.810" v="70"/>
        <pc:sldMkLst>
          <pc:docMk/>
          <pc:sldMk cId="2983353464" sldId="2145705804"/>
        </pc:sldMkLst>
      </pc:sldChg>
      <pc:sldChg chg="add">
        <pc:chgData name="Amber Kavan" userId="1d2f30e4-0548-404a-9eff-db78d52d86e6" providerId="ADAL" clId="{0447A9EF-6D24-4F83-A0CF-FE9709230C72}" dt="2025-11-17T18:27:26.810" v="70"/>
        <pc:sldMkLst>
          <pc:docMk/>
          <pc:sldMk cId="4248197609" sldId="2145705805"/>
        </pc:sldMkLst>
      </pc:sldChg>
      <pc:sldChg chg="add">
        <pc:chgData name="Amber Kavan" userId="1d2f30e4-0548-404a-9eff-db78d52d86e6" providerId="ADAL" clId="{0447A9EF-6D24-4F83-A0CF-FE9709230C72}" dt="2025-11-17T18:27:26.810" v="70"/>
        <pc:sldMkLst>
          <pc:docMk/>
          <pc:sldMk cId="2524568123" sldId="2145705806"/>
        </pc:sldMkLst>
      </pc:sldChg>
      <pc:sldChg chg="add">
        <pc:chgData name="Amber Kavan" userId="1d2f30e4-0548-404a-9eff-db78d52d86e6" providerId="ADAL" clId="{0447A9EF-6D24-4F83-A0CF-FE9709230C72}" dt="2025-11-17T18:27:26.810" v="70"/>
        <pc:sldMkLst>
          <pc:docMk/>
          <pc:sldMk cId="2391110471" sldId="2145705814"/>
        </pc:sldMkLst>
      </pc:sldChg>
      <pc:sldChg chg="add">
        <pc:chgData name="Amber Kavan" userId="1d2f30e4-0548-404a-9eff-db78d52d86e6" providerId="ADAL" clId="{0447A9EF-6D24-4F83-A0CF-FE9709230C72}" dt="2025-11-17T18:27:26.810" v="70"/>
        <pc:sldMkLst>
          <pc:docMk/>
          <pc:sldMk cId="2492879578" sldId="2145705839"/>
        </pc:sldMkLst>
      </pc:sldChg>
      <pc:sldChg chg="add">
        <pc:chgData name="Amber Kavan" userId="1d2f30e4-0548-404a-9eff-db78d52d86e6" providerId="ADAL" clId="{0447A9EF-6D24-4F83-A0CF-FE9709230C72}" dt="2025-11-17T18:27:26.810" v="70"/>
        <pc:sldMkLst>
          <pc:docMk/>
          <pc:sldMk cId="618791705" sldId="2145705848"/>
        </pc:sldMkLst>
      </pc:sldChg>
      <pc:sldChg chg="add">
        <pc:chgData name="Amber Kavan" userId="1d2f30e4-0548-404a-9eff-db78d52d86e6" providerId="ADAL" clId="{0447A9EF-6D24-4F83-A0CF-FE9709230C72}" dt="2025-11-17T18:27:26.810" v="70"/>
        <pc:sldMkLst>
          <pc:docMk/>
          <pc:sldMk cId="4081580730" sldId="2145705849"/>
        </pc:sldMkLst>
      </pc:sldChg>
      <pc:sldChg chg="add">
        <pc:chgData name="Amber Kavan" userId="1d2f30e4-0548-404a-9eff-db78d52d86e6" providerId="ADAL" clId="{0447A9EF-6D24-4F83-A0CF-FE9709230C72}" dt="2025-11-17T18:27:26.810" v="70"/>
        <pc:sldMkLst>
          <pc:docMk/>
          <pc:sldMk cId="3984027303" sldId="2145705856"/>
        </pc:sldMkLst>
      </pc:sldChg>
      <pc:sldChg chg="add">
        <pc:chgData name="Amber Kavan" userId="1d2f30e4-0548-404a-9eff-db78d52d86e6" providerId="ADAL" clId="{0447A9EF-6D24-4F83-A0CF-FE9709230C72}" dt="2025-11-17T18:27:26.810" v="70"/>
        <pc:sldMkLst>
          <pc:docMk/>
          <pc:sldMk cId="282079005" sldId="2145705864"/>
        </pc:sldMkLst>
      </pc:sldChg>
      <pc:sldChg chg="add">
        <pc:chgData name="Amber Kavan" userId="1d2f30e4-0548-404a-9eff-db78d52d86e6" providerId="ADAL" clId="{0447A9EF-6D24-4F83-A0CF-FE9709230C72}" dt="2025-11-17T18:27:26.810" v="70"/>
        <pc:sldMkLst>
          <pc:docMk/>
          <pc:sldMk cId="233199506" sldId="2145705867"/>
        </pc:sldMkLst>
      </pc:sldChg>
      <pc:sldChg chg="add">
        <pc:chgData name="Amber Kavan" userId="1d2f30e4-0548-404a-9eff-db78d52d86e6" providerId="ADAL" clId="{0447A9EF-6D24-4F83-A0CF-FE9709230C72}" dt="2025-11-17T18:27:26.810" v="70"/>
        <pc:sldMkLst>
          <pc:docMk/>
          <pc:sldMk cId="2516336671" sldId="2145705868"/>
        </pc:sldMkLst>
      </pc:sldChg>
      <pc:sldChg chg="add">
        <pc:chgData name="Amber Kavan" userId="1d2f30e4-0548-404a-9eff-db78d52d86e6" providerId="ADAL" clId="{0447A9EF-6D24-4F83-A0CF-FE9709230C72}" dt="2025-11-17T18:27:26.810" v="70"/>
        <pc:sldMkLst>
          <pc:docMk/>
          <pc:sldMk cId="340266847" sldId="2145705871"/>
        </pc:sldMkLst>
      </pc:sldChg>
      <pc:sldChg chg="add">
        <pc:chgData name="Amber Kavan" userId="1d2f30e4-0548-404a-9eff-db78d52d86e6" providerId="ADAL" clId="{0447A9EF-6D24-4F83-A0CF-FE9709230C72}" dt="2025-11-17T18:27:26.810" v="70"/>
        <pc:sldMkLst>
          <pc:docMk/>
          <pc:sldMk cId="1482716742" sldId="2145705873"/>
        </pc:sldMkLst>
      </pc:sldChg>
      <pc:sldChg chg="add">
        <pc:chgData name="Amber Kavan" userId="1d2f30e4-0548-404a-9eff-db78d52d86e6" providerId="ADAL" clId="{0447A9EF-6D24-4F83-A0CF-FE9709230C72}" dt="2025-11-17T18:27:26.810" v="70"/>
        <pc:sldMkLst>
          <pc:docMk/>
          <pc:sldMk cId="2438506711" sldId="2145705874"/>
        </pc:sldMkLst>
      </pc:sldChg>
      <pc:sldChg chg="add">
        <pc:chgData name="Amber Kavan" userId="1d2f30e4-0548-404a-9eff-db78d52d86e6" providerId="ADAL" clId="{0447A9EF-6D24-4F83-A0CF-FE9709230C72}" dt="2025-11-17T18:27:26.810" v="70"/>
        <pc:sldMkLst>
          <pc:docMk/>
          <pc:sldMk cId="3116873462" sldId="2145705876"/>
        </pc:sldMkLst>
      </pc:sldChg>
      <pc:sldChg chg="add">
        <pc:chgData name="Amber Kavan" userId="1d2f30e4-0548-404a-9eff-db78d52d86e6" providerId="ADAL" clId="{0447A9EF-6D24-4F83-A0CF-FE9709230C72}" dt="2025-11-17T18:27:26.810" v="70"/>
        <pc:sldMkLst>
          <pc:docMk/>
          <pc:sldMk cId="2610544311" sldId="2145705877"/>
        </pc:sldMkLst>
      </pc:sldChg>
      <pc:sldChg chg="add">
        <pc:chgData name="Amber Kavan" userId="1d2f30e4-0548-404a-9eff-db78d52d86e6" providerId="ADAL" clId="{0447A9EF-6D24-4F83-A0CF-FE9709230C72}" dt="2025-11-17T18:27:26.810" v="70"/>
        <pc:sldMkLst>
          <pc:docMk/>
          <pc:sldMk cId="2631985749" sldId="2145705879"/>
        </pc:sldMkLst>
      </pc:sldChg>
      <pc:sldChg chg="add">
        <pc:chgData name="Amber Kavan" userId="1d2f30e4-0548-404a-9eff-db78d52d86e6" providerId="ADAL" clId="{0447A9EF-6D24-4F83-A0CF-FE9709230C72}" dt="2025-11-17T18:27:26.810" v="70"/>
        <pc:sldMkLst>
          <pc:docMk/>
          <pc:sldMk cId="3814133661" sldId="2145705880"/>
        </pc:sldMkLst>
      </pc:sldChg>
      <pc:sldChg chg="add">
        <pc:chgData name="Amber Kavan" userId="1d2f30e4-0548-404a-9eff-db78d52d86e6" providerId="ADAL" clId="{0447A9EF-6D24-4F83-A0CF-FE9709230C72}" dt="2025-11-17T18:27:26.810" v="70"/>
        <pc:sldMkLst>
          <pc:docMk/>
          <pc:sldMk cId="4093515740" sldId="2145705881"/>
        </pc:sldMkLst>
      </pc:sldChg>
      <pc:sldChg chg="add">
        <pc:chgData name="Amber Kavan" userId="1d2f30e4-0548-404a-9eff-db78d52d86e6" providerId="ADAL" clId="{0447A9EF-6D24-4F83-A0CF-FE9709230C72}" dt="2025-11-17T18:27:26.810" v="70"/>
        <pc:sldMkLst>
          <pc:docMk/>
          <pc:sldMk cId="243279287" sldId="2145705882"/>
        </pc:sldMkLst>
      </pc:sldChg>
      <pc:sldChg chg="add">
        <pc:chgData name="Amber Kavan" userId="1d2f30e4-0548-404a-9eff-db78d52d86e6" providerId="ADAL" clId="{0447A9EF-6D24-4F83-A0CF-FE9709230C72}" dt="2025-11-17T18:27:26.810" v="70"/>
        <pc:sldMkLst>
          <pc:docMk/>
          <pc:sldMk cId="292263521" sldId="2145705883"/>
        </pc:sldMkLst>
      </pc:sldChg>
      <pc:sldChg chg="add">
        <pc:chgData name="Amber Kavan" userId="1d2f30e4-0548-404a-9eff-db78d52d86e6" providerId="ADAL" clId="{0447A9EF-6D24-4F83-A0CF-FE9709230C72}" dt="2025-11-17T18:27:26.810" v="70"/>
        <pc:sldMkLst>
          <pc:docMk/>
          <pc:sldMk cId="2694741862" sldId="2145705884"/>
        </pc:sldMkLst>
      </pc:sldChg>
      <pc:sldChg chg="add">
        <pc:chgData name="Amber Kavan" userId="1d2f30e4-0548-404a-9eff-db78d52d86e6" providerId="ADAL" clId="{0447A9EF-6D24-4F83-A0CF-FE9709230C72}" dt="2025-11-17T18:27:26.810" v="70"/>
        <pc:sldMkLst>
          <pc:docMk/>
          <pc:sldMk cId="1214080495" sldId="2145705885"/>
        </pc:sldMkLst>
      </pc:sldChg>
      <pc:sldChg chg="add">
        <pc:chgData name="Amber Kavan" userId="1d2f30e4-0548-404a-9eff-db78d52d86e6" providerId="ADAL" clId="{0447A9EF-6D24-4F83-A0CF-FE9709230C72}" dt="2025-11-17T18:27:26.810" v="70"/>
        <pc:sldMkLst>
          <pc:docMk/>
          <pc:sldMk cId="2436627784" sldId="2145705886"/>
        </pc:sldMkLst>
      </pc:sldChg>
      <pc:sldChg chg="add">
        <pc:chgData name="Amber Kavan" userId="1d2f30e4-0548-404a-9eff-db78d52d86e6" providerId="ADAL" clId="{0447A9EF-6D24-4F83-A0CF-FE9709230C72}" dt="2025-11-17T18:27:26.810" v="70"/>
        <pc:sldMkLst>
          <pc:docMk/>
          <pc:sldMk cId="391592996" sldId="2145705887"/>
        </pc:sldMkLst>
      </pc:sldChg>
      <pc:sldChg chg="add">
        <pc:chgData name="Amber Kavan" userId="1d2f30e4-0548-404a-9eff-db78d52d86e6" providerId="ADAL" clId="{0447A9EF-6D24-4F83-A0CF-FE9709230C72}" dt="2025-11-17T18:27:26.810" v="70"/>
        <pc:sldMkLst>
          <pc:docMk/>
          <pc:sldMk cId="1787550938" sldId="2147477229"/>
        </pc:sldMkLst>
      </pc:sldChg>
      <pc:sldChg chg="add">
        <pc:chgData name="Amber Kavan" userId="1d2f30e4-0548-404a-9eff-db78d52d86e6" providerId="ADAL" clId="{0447A9EF-6D24-4F83-A0CF-FE9709230C72}" dt="2025-11-17T18:27:26.810" v="70"/>
        <pc:sldMkLst>
          <pc:docMk/>
          <pc:sldMk cId="917228281" sldId="2147477230"/>
        </pc:sldMkLst>
      </pc:sldChg>
      <pc:sldChg chg="add">
        <pc:chgData name="Amber Kavan" userId="1d2f30e4-0548-404a-9eff-db78d52d86e6" providerId="ADAL" clId="{0447A9EF-6D24-4F83-A0CF-FE9709230C72}" dt="2025-11-17T18:27:26.810" v="70"/>
        <pc:sldMkLst>
          <pc:docMk/>
          <pc:sldMk cId="3301359692" sldId="2147477231"/>
        </pc:sldMkLst>
      </pc:sldChg>
      <pc:sldChg chg="add">
        <pc:chgData name="Amber Kavan" userId="1d2f30e4-0548-404a-9eff-db78d52d86e6" providerId="ADAL" clId="{0447A9EF-6D24-4F83-A0CF-FE9709230C72}" dt="2025-11-17T18:27:26.810" v="70"/>
        <pc:sldMkLst>
          <pc:docMk/>
          <pc:sldMk cId="0" sldId="2147477232"/>
        </pc:sldMkLst>
      </pc:sldChg>
      <pc:sldChg chg="add">
        <pc:chgData name="Amber Kavan" userId="1d2f30e4-0548-404a-9eff-db78d52d86e6" providerId="ADAL" clId="{0447A9EF-6D24-4F83-A0CF-FE9709230C72}" dt="2025-11-17T18:27:26.810" v="70"/>
        <pc:sldMkLst>
          <pc:docMk/>
          <pc:sldMk cId="0" sldId="2147477233"/>
        </pc:sldMkLst>
      </pc:sldChg>
      <pc:sldChg chg="add">
        <pc:chgData name="Amber Kavan" userId="1d2f30e4-0548-404a-9eff-db78d52d86e6" providerId="ADAL" clId="{0447A9EF-6D24-4F83-A0CF-FE9709230C72}" dt="2025-11-17T18:27:26.810" v="70"/>
        <pc:sldMkLst>
          <pc:docMk/>
          <pc:sldMk cId="2127087529" sldId="2147477234"/>
        </pc:sldMkLst>
      </pc:sldChg>
      <pc:sldChg chg="add">
        <pc:chgData name="Amber Kavan" userId="1d2f30e4-0548-404a-9eff-db78d52d86e6" providerId="ADAL" clId="{0447A9EF-6D24-4F83-A0CF-FE9709230C72}" dt="2025-11-17T18:27:26.810" v="70"/>
        <pc:sldMkLst>
          <pc:docMk/>
          <pc:sldMk cId="1182224516" sldId="2147477235"/>
        </pc:sldMkLst>
      </pc:sldChg>
      <pc:sldChg chg="add">
        <pc:chgData name="Amber Kavan" userId="1d2f30e4-0548-404a-9eff-db78d52d86e6" providerId="ADAL" clId="{0447A9EF-6D24-4F83-A0CF-FE9709230C72}" dt="2025-11-17T18:27:26.810" v="70"/>
        <pc:sldMkLst>
          <pc:docMk/>
          <pc:sldMk cId="4238158210" sldId="2147477236"/>
        </pc:sldMkLst>
      </pc:sldChg>
      <pc:sldChg chg="add">
        <pc:chgData name="Amber Kavan" userId="1d2f30e4-0548-404a-9eff-db78d52d86e6" providerId="ADAL" clId="{0447A9EF-6D24-4F83-A0CF-FE9709230C72}" dt="2025-11-17T18:27:26.810" v="70"/>
        <pc:sldMkLst>
          <pc:docMk/>
          <pc:sldMk cId="0" sldId="214747723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dsteiner\Documents\Medicaid%20Directed%20Payment%20Program\Data%20Reports\Q12025\data%20trends%20through%20Q2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steiner\Documents\Medicaid%20Directed%20Payment%20Program\Data%20Reports\Q12025\data%20trends%20through%20Q2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steiner\Documents\Medicaid%20Directed%20Payment%20Program\Data%20Reports\Q12025\data%20trends%20through%20Q2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a:t>CAUTI Rate</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State Average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Sheet1!$D$1:$G$1</c:f>
              <c:strCache>
                <c:ptCount val="4"/>
                <c:pt idx="0">
                  <c:v>Q3 Rate 2024</c:v>
                </c:pt>
                <c:pt idx="1">
                  <c:v>Q4 Rate 2024</c:v>
                </c:pt>
                <c:pt idx="2">
                  <c:v>Q1 Rate 2025</c:v>
                </c:pt>
                <c:pt idx="3">
                  <c:v>Q2 Rate 2025</c:v>
                </c:pt>
              </c:strCache>
            </c:strRef>
          </c:cat>
          <c:val>
            <c:numRef>
              <c:f>Sheet1!$D$2:$G$2</c:f>
              <c:numCache>
                <c:formatCode>0.00%</c:formatCode>
                <c:ptCount val="4"/>
                <c:pt idx="0">
                  <c:v>5.9999999999999995E-4</c:v>
                </c:pt>
                <c:pt idx="1">
                  <c:v>5.9999999999999995E-4</c:v>
                </c:pt>
                <c:pt idx="2">
                  <c:v>8.0000000000000004E-4</c:v>
                </c:pt>
                <c:pt idx="3">
                  <c:v>6.6303226757035512E-4</c:v>
                </c:pt>
              </c:numCache>
            </c:numRef>
          </c:val>
          <c:smooth val="0"/>
          <c:extLst>
            <c:ext xmlns:c16="http://schemas.microsoft.com/office/drawing/2014/chart" uri="{C3380CC4-5D6E-409C-BE32-E72D297353CC}">
              <c16:uniqueId val="{00000000-485C-4E57-87DC-C1820CEF7FA1}"/>
            </c:ext>
          </c:extLst>
        </c:ser>
        <c:ser>
          <c:idx val="1"/>
          <c:order val="1"/>
          <c:tx>
            <c:strRef>
              <c:f>Sheet1!$A$3</c:f>
              <c:strCache>
                <c:ptCount val="1"/>
                <c:pt idx="0">
                  <c:v>Urban Average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Sheet1!$D$1:$G$1</c:f>
              <c:strCache>
                <c:ptCount val="4"/>
                <c:pt idx="0">
                  <c:v>Q3 Rate 2024</c:v>
                </c:pt>
                <c:pt idx="1">
                  <c:v>Q4 Rate 2024</c:v>
                </c:pt>
                <c:pt idx="2">
                  <c:v>Q1 Rate 2025</c:v>
                </c:pt>
                <c:pt idx="3">
                  <c:v>Q2 Rate 2025</c:v>
                </c:pt>
              </c:strCache>
            </c:strRef>
          </c:cat>
          <c:val>
            <c:numRef>
              <c:f>Sheet1!$D$3:$G$3</c:f>
              <c:numCache>
                <c:formatCode>0.00%</c:formatCode>
                <c:ptCount val="4"/>
                <c:pt idx="0">
                  <c:v>8.9999999999999998E-4</c:v>
                </c:pt>
                <c:pt idx="1">
                  <c:v>6.9999999999999999E-4</c:v>
                </c:pt>
                <c:pt idx="2">
                  <c:v>8.0000000000000004E-4</c:v>
                </c:pt>
                <c:pt idx="3">
                  <c:v>5.9999999999999995E-4</c:v>
                </c:pt>
              </c:numCache>
            </c:numRef>
          </c:val>
          <c:smooth val="0"/>
          <c:extLst>
            <c:ext xmlns:c16="http://schemas.microsoft.com/office/drawing/2014/chart" uri="{C3380CC4-5D6E-409C-BE32-E72D297353CC}">
              <c16:uniqueId val="{00000001-485C-4E57-87DC-C1820CEF7FA1}"/>
            </c:ext>
          </c:extLst>
        </c:ser>
        <c:ser>
          <c:idx val="2"/>
          <c:order val="2"/>
          <c:tx>
            <c:strRef>
              <c:f>Sheet1!$A$4</c:f>
              <c:strCache>
                <c:ptCount val="1"/>
                <c:pt idx="0">
                  <c:v>Rural Average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Sheet1!$D$1:$G$1</c:f>
              <c:strCache>
                <c:ptCount val="4"/>
                <c:pt idx="0">
                  <c:v>Q3 Rate 2024</c:v>
                </c:pt>
                <c:pt idx="1">
                  <c:v>Q4 Rate 2024</c:v>
                </c:pt>
                <c:pt idx="2">
                  <c:v>Q1 Rate 2025</c:v>
                </c:pt>
                <c:pt idx="3">
                  <c:v>Q2 Rate 2025</c:v>
                </c:pt>
              </c:strCache>
            </c:strRef>
          </c:cat>
          <c:val>
            <c:numRef>
              <c:f>Sheet1!$D$4:$G$4</c:f>
              <c:numCache>
                <c:formatCode>0.00%</c:formatCode>
                <c:ptCount val="4"/>
                <c:pt idx="0">
                  <c:v>0</c:v>
                </c:pt>
                <c:pt idx="1">
                  <c:v>2.9999999999999997E-4</c:v>
                </c:pt>
                <c:pt idx="2">
                  <c:v>5.0000000000000001E-4</c:v>
                </c:pt>
                <c:pt idx="3">
                  <c:v>2.0000000000000001E-4</c:v>
                </c:pt>
              </c:numCache>
            </c:numRef>
          </c:val>
          <c:smooth val="0"/>
          <c:extLst>
            <c:ext xmlns:c16="http://schemas.microsoft.com/office/drawing/2014/chart" uri="{C3380CC4-5D6E-409C-BE32-E72D297353CC}">
              <c16:uniqueId val="{00000002-485C-4E57-87DC-C1820CEF7FA1}"/>
            </c:ext>
          </c:extLst>
        </c:ser>
        <c:ser>
          <c:idx val="3"/>
          <c:order val="3"/>
          <c:tx>
            <c:strRef>
              <c:f>Sheet1!$A$5</c:f>
              <c:strCache>
                <c:ptCount val="1"/>
                <c:pt idx="0">
                  <c:v>CAH Average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Sheet1!$D$1:$G$1</c:f>
              <c:strCache>
                <c:ptCount val="4"/>
                <c:pt idx="0">
                  <c:v>Q3 Rate 2024</c:v>
                </c:pt>
                <c:pt idx="1">
                  <c:v>Q4 Rate 2024</c:v>
                </c:pt>
                <c:pt idx="2">
                  <c:v>Q1 Rate 2025</c:v>
                </c:pt>
                <c:pt idx="3">
                  <c:v>Q2 Rate 2025</c:v>
                </c:pt>
              </c:strCache>
            </c:strRef>
          </c:cat>
          <c:val>
            <c:numRef>
              <c:f>Sheet1!$D$5:$G$5</c:f>
              <c:numCache>
                <c:formatCode>0.00%</c:formatCode>
                <c:ptCount val="4"/>
                <c:pt idx="0">
                  <c:v>3.3999999999999998E-3</c:v>
                </c:pt>
                <c:pt idx="1">
                  <c:v>8.9999999999999998E-4</c:v>
                </c:pt>
                <c:pt idx="2">
                  <c:v>4.0000000000000002E-4</c:v>
                </c:pt>
                <c:pt idx="3">
                  <c:v>1.4E-3</c:v>
                </c:pt>
              </c:numCache>
            </c:numRef>
          </c:val>
          <c:smooth val="0"/>
          <c:extLst>
            <c:ext xmlns:c16="http://schemas.microsoft.com/office/drawing/2014/chart" uri="{C3380CC4-5D6E-409C-BE32-E72D297353CC}">
              <c16:uniqueId val="{00000003-485C-4E57-87DC-C1820CEF7FA1}"/>
            </c:ext>
          </c:extLst>
        </c:ser>
        <c:dLbls>
          <c:showLegendKey val="0"/>
          <c:showVal val="0"/>
          <c:showCatName val="0"/>
          <c:showSerName val="0"/>
          <c:showPercent val="0"/>
          <c:showBubbleSize val="0"/>
        </c:dLbls>
        <c:marker val="1"/>
        <c:smooth val="0"/>
        <c:axId val="823133496"/>
        <c:axId val="823130616"/>
      </c:lineChart>
      <c:catAx>
        <c:axId val="82313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23130616"/>
        <c:crosses val="autoZero"/>
        <c:auto val="1"/>
        <c:lblAlgn val="ctr"/>
        <c:lblOffset val="100"/>
        <c:noMultiLvlLbl val="0"/>
      </c:catAx>
      <c:valAx>
        <c:axId val="823130616"/>
        <c:scaling>
          <c:orientation val="minMax"/>
          <c:max val="3.5000000000000009E-3"/>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23133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a:t>SDOH</a:t>
            </a:r>
            <a:r>
              <a:rPr lang="en-US" sz="3200" baseline="0"/>
              <a:t> Screening</a:t>
            </a:r>
            <a:endParaRPr lang="en-US" sz="320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Sheet1!$A$9</c:f>
              <c:strCache>
                <c:ptCount val="1"/>
                <c:pt idx="0">
                  <c:v>State Average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Sheet1!$D$8:$G$8</c:f>
              <c:strCache>
                <c:ptCount val="4"/>
                <c:pt idx="0">
                  <c:v>Q3 Rate 2024</c:v>
                </c:pt>
                <c:pt idx="1">
                  <c:v>Q4 Rate 2024</c:v>
                </c:pt>
                <c:pt idx="2">
                  <c:v>Q1 Rate 2025</c:v>
                </c:pt>
                <c:pt idx="3">
                  <c:v>Q2 Rate 2025</c:v>
                </c:pt>
              </c:strCache>
            </c:strRef>
          </c:cat>
          <c:val>
            <c:numRef>
              <c:f>Sheet1!$D$9:$G$9</c:f>
              <c:numCache>
                <c:formatCode>0.00%</c:formatCode>
                <c:ptCount val="4"/>
                <c:pt idx="0">
                  <c:v>0.77900000000000003</c:v>
                </c:pt>
                <c:pt idx="1">
                  <c:v>0.80959999999999999</c:v>
                </c:pt>
                <c:pt idx="2">
                  <c:v>0.83279999999999998</c:v>
                </c:pt>
                <c:pt idx="3">
                  <c:v>0.82295381801554646</c:v>
                </c:pt>
              </c:numCache>
            </c:numRef>
          </c:val>
          <c:smooth val="0"/>
          <c:extLst>
            <c:ext xmlns:c16="http://schemas.microsoft.com/office/drawing/2014/chart" uri="{C3380CC4-5D6E-409C-BE32-E72D297353CC}">
              <c16:uniqueId val="{00000000-6397-4260-B64F-116446C89188}"/>
            </c:ext>
          </c:extLst>
        </c:ser>
        <c:ser>
          <c:idx val="1"/>
          <c:order val="1"/>
          <c:tx>
            <c:strRef>
              <c:f>Sheet1!$A$10</c:f>
              <c:strCache>
                <c:ptCount val="1"/>
                <c:pt idx="0">
                  <c:v>Urban Average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Sheet1!$D$8:$G$8</c:f>
              <c:strCache>
                <c:ptCount val="4"/>
                <c:pt idx="0">
                  <c:v>Q3 Rate 2024</c:v>
                </c:pt>
                <c:pt idx="1">
                  <c:v>Q4 Rate 2024</c:v>
                </c:pt>
                <c:pt idx="2">
                  <c:v>Q1 Rate 2025</c:v>
                </c:pt>
                <c:pt idx="3">
                  <c:v>Q2 Rate 2025</c:v>
                </c:pt>
              </c:strCache>
            </c:strRef>
          </c:cat>
          <c:val>
            <c:numRef>
              <c:f>Sheet1!$D$10:$G$10</c:f>
              <c:numCache>
                <c:formatCode>0.00%</c:formatCode>
                <c:ptCount val="4"/>
                <c:pt idx="0">
                  <c:v>0.75949999999999995</c:v>
                </c:pt>
                <c:pt idx="1">
                  <c:v>0.75949999999999995</c:v>
                </c:pt>
                <c:pt idx="2">
                  <c:v>0.81930000000000003</c:v>
                </c:pt>
                <c:pt idx="3">
                  <c:v>0.80459999999999998</c:v>
                </c:pt>
              </c:numCache>
            </c:numRef>
          </c:val>
          <c:smooth val="0"/>
          <c:extLst>
            <c:ext xmlns:c16="http://schemas.microsoft.com/office/drawing/2014/chart" uri="{C3380CC4-5D6E-409C-BE32-E72D297353CC}">
              <c16:uniqueId val="{00000001-6397-4260-B64F-116446C89188}"/>
            </c:ext>
          </c:extLst>
        </c:ser>
        <c:ser>
          <c:idx val="2"/>
          <c:order val="2"/>
          <c:tx>
            <c:strRef>
              <c:f>Sheet1!$A$11</c:f>
              <c:strCache>
                <c:ptCount val="1"/>
                <c:pt idx="0">
                  <c:v>Rural Average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Sheet1!$D$8:$G$8</c:f>
              <c:strCache>
                <c:ptCount val="4"/>
                <c:pt idx="0">
                  <c:v>Q3 Rate 2024</c:v>
                </c:pt>
                <c:pt idx="1">
                  <c:v>Q4 Rate 2024</c:v>
                </c:pt>
                <c:pt idx="2">
                  <c:v>Q1 Rate 2025</c:v>
                </c:pt>
                <c:pt idx="3">
                  <c:v>Q2 Rate 2025</c:v>
                </c:pt>
              </c:strCache>
            </c:strRef>
          </c:cat>
          <c:val>
            <c:numRef>
              <c:f>Sheet1!$D$11:$G$11</c:f>
              <c:numCache>
                <c:formatCode>0.00%</c:formatCode>
                <c:ptCount val="4"/>
                <c:pt idx="0">
                  <c:v>0.84740000000000004</c:v>
                </c:pt>
                <c:pt idx="1">
                  <c:v>0.84740000000000004</c:v>
                </c:pt>
                <c:pt idx="2">
                  <c:v>0.84399999999999997</c:v>
                </c:pt>
                <c:pt idx="3">
                  <c:v>0.86970000000000003</c:v>
                </c:pt>
              </c:numCache>
            </c:numRef>
          </c:val>
          <c:smooth val="0"/>
          <c:extLst>
            <c:ext xmlns:c16="http://schemas.microsoft.com/office/drawing/2014/chart" uri="{C3380CC4-5D6E-409C-BE32-E72D297353CC}">
              <c16:uniqueId val="{00000002-6397-4260-B64F-116446C89188}"/>
            </c:ext>
          </c:extLst>
        </c:ser>
        <c:ser>
          <c:idx val="3"/>
          <c:order val="3"/>
          <c:tx>
            <c:strRef>
              <c:f>Sheet1!$A$12</c:f>
              <c:strCache>
                <c:ptCount val="1"/>
                <c:pt idx="0">
                  <c:v>CAH Average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Sheet1!$D$8:$G$8</c:f>
              <c:strCache>
                <c:ptCount val="4"/>
                <c:pt idx="0">
                  <c:v>Q3 Rate 2024</c:v>
                </c:pt>
                <c:pt idx="1">
                  <c:v>Q4 Rate 2024</c:v>
                </c:pt>
                <c:pt idx="2">
                  <c:v>Q1 Rate 2025</c:v>
                </c:pt>
                <c:pt idx="3">
                  <c:v>Q2 Rate 2025</c:v>
                </c:pt>
              </c:strCache>
            </c:strRef>
          </c:cat>
          <c:val>
            <c:numRef>
              <c:f>Sheet1!$D$12:$G$12</c:f>
              <c:numCache>
                <c:formatCode>0.00%</c:formatCode>
                <c:ptCount val="4"/>
                <c:pt idx="0">
                  <c:v>0.75770000000000004</c:v>
                </c:pt>
                <c:pt idx="1">
                  <c:v>0.75770000000000004</c:v>
                </c:pt>
                <c:pt idx="2">
                  <c:v>0.87709999999999999</c:v>
                </c:pt>
                <c:pt idx="3">
                  <c:v>0.82479999999999998</c:v>
                </c:pt>
              </c:numCache>
            </c:numRef>
          </c:val>
          <c:smooth val="0"/>
          <c:extLst>
            <c:ext xmlns:c16="http://schemas.microsoft.com/office/drawing/2014/chart" uri="{C3380CC4-5D6E-409C-BE32-E72D297353CC}">
              <c16:uniqueId val="{00000003-6397-4260-B64F-116446C89188}"/>
            </c:ext>
          </c:extLst>
        </c:ser>
        <c:dLbls>
          <c:showLegendKey val="0"/>
          <c:showVal val="0"/>
          <c:showCatName val="0"/>
          <c:showSerName val="0"/>
          <c:showPercent val="0"/>
          <c:showBubbleSize val="0"/>
        </c:dLbls>
        <c:marker val="1"/>
        <c:smooth val="0"/>
        <c:axId val="702468216"/>
        <c:axId val="702469296"/>
      </c:lineChart>
      <c:catAx>
        <c:axId val="702468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02469296"/>
        <c:crosses val="autoZero"/>
        <c:auto val="1"/>
        <c:lblAlgn val="ctr"/>
        <c:lblOffset val="100"/>
        <c:noMultiLvlLbl val="0"/>
      </c:catAx>
      <c:valAx>
        <c:axId val="7024692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02468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a:t>PPD Screen</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Sheet1!$A$15</c:f>
              <c:strCache>
                <c:ptCount val="1"/>
                <c:pt idx="0">
                  <c:v>State Average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Sheet1!$D$14:$G$14</c:f>
              <c:strCache>
                <c:ptCount val="4"/>
                <c:pt idx="0">
                  <c:v>Q3 Rate 2024</c:v>
                </c:pt>
                <c:pt idx="1">
                  <c:v>Q4 Rate 2024</c:v>
                </c:pt>
                <c:pt idx="2">
                  <c:v>Q1 Rate 2025</c:v>
                </c:pt>
                <c:pt idx="3">
                  <c:v>Q2 Rate 2025</c:v>
                </c:pt>
              </c:strCache>
            </c:strRef>
          </c:cat>
          <c:val>
            <c:numRef>
              <c:f>Sheet1!$D$15:$G$15</c:f>
              <c:numCache>
                <c:formatCode>0.00%</c:formatCode>
                <c:ptCount val="4"/>
                <c:pt idx="0">
                  <c:v>0.91190000000000004</c:v>
                </c:pt>
                <c:pt idx="1">
                  <c:v>0.95189999999999997</c:v>
                </c:pt>
                <c:pt idx="2">
                  <c:v>0.95730000000000004</c:v>
                </c:pt>
                <c:pt idx="3">
                  <c:v>0.94810000000000005</c:v>
                </c:pt>
              </c:numCache>
            </c:numRef>
          </c:val>
          <c:smooth val="0"/>
          <c:extLst>
            <c:ext xmlns:c16="http://schemas.microsoft.com/office/drawing/2014/chart" uri="{C3380CC4-5D6E-409C-BE32-E72D297353CC}">
              <c16:uniqueId val="{00000000-633B-420D-97C8-430AC53F13FC}"/>
            </c:ext>
          </c:extLst>
        </c:ser>
        <c:ser>
          <c:idx val="1"/>
          <c:order val="1"/>
          <c:tx>
            <c:strRef>
              <c:f>Sheet1!$A$16</c:f>
              <c:strCache>
                <c:ptCount val="1"/>
                <c:pt idx="0">
                  <c:v>Urban Average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Sheet1!$D$14:$G$14</c:f>
              <c:strCache>
                <c:ptCount val="4"/>
                <c:pt idx="0">
                  <c:v>Q3 Rate 2024</c:v>
                </c:pt>
                <c:pt idx="1">
                  <c:v>Q4 Rate 2024</c:v>
                </c:pt>
                <c:pt idx="2">
                  <c:v>Q1 Rate 2025</c:v>
                </c:pt>
                <c:pt idx="3">
                  <c:v>Q2 Rate 2025</c:v>
                </c:pt>
              </c:strCache>
            </c:strRef>
          </c:cat>
          <c:val>
            <c:numRef>
              <c:f>Sheet1!$D$16:$G$16</c:f>
              <c:numCache>
                <c:formatCode>0.00%</c:formatCode>
                <c:ptCount val="4"/>
                <c:pt idx="0">
                  <c:v>0.95550000000000002</c:v>
                </c:pt>
                <c:pt idx="1">
                  <c:v>0.97440000000000004</c:v>
                </c:pt>
                <c:pt idx="2">
                  <c:v>0.9647</c:v>
                </c:pt>
                <c:pt idx="3">
                  <c:v>0.96599999999999997</c:v>
                </c:pt>
              </c:numCache>
            </c:numRef>
          </c:val>
          <c:smooth val="0"/>
          <c:extLst>
            <c:ext xmlns:c16="http://schemas.microsoft.com/office/drawing/2014/chart" uri="{C3380CC4-5D6E-409C-BE32-E72D297353CC}">
              <c16:uniqueId val="{00000001-633B-420D-97C8-430AC53F13FC}"/>
            </c:ext>
          </c:extLst>
        </c:ser>
        <c:ser>
          <c:idx val="2"/>
          <c:order val="2"/>
          <c:tx>
            <c:strRef>
              <c:f>Sheet1!$A$17</c:f>
              <c:strCache>
                <c:ptCount val="1"/>
                <c:pt idx="0">
                  <c:v>Rural Average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Sheet1!$D$14:$G$14</c:f>
              <c:strCache>
                <c:ptCount val="4"/>
                <c:pt idx="0">
                  <c:v>Q3 Rate 2024</c:v>
                </c:pt>
                <c:pt idx="1">
                  <c:v>Q4 Rate 2024</c:v>
                </c:pt>
                <c:pt idx="2">
                  <c:v>Q1 Rate 2025</c:v>
                </c:pt>
                <c:pt idx="3">
                  <c:v>Q2 Rate 2025</c:v>
                </c:pt>
              </c:strCache>
            </c:strRef>
          </c:cat>
          <c:val>
            <c:numRef>
              <c:f>Sheet1!$D$17:$G$17</c:f>
              <c:numCache>
                <c:formatCode>0.00%</c:formatCode>
                <c:ptCount val="4"/>
                <c:pt idx="0">
                  <c:v>0.84030000000000005</c:v>
                </c:pt>
                <c:pt idx="1">
                  <c:v>0.90080000000000005</c:v>
                </c:pt>
                <c:pt idx="2">
                  <c:v>0.95279999999999998</c:v>
                </c:pt>
                <c:pt idx="3">
                  <c:v>0.91649999999999998</c:v>
                </c:pt>
              </c:numCache>
            </c:numRef>
          </c:val>
          <c:smooth val="0"/>
          <c:extLst>
            <c:ext xmlns:c16="http://schemas.microsoft.com/office/drawing/2014/chart" uri="{C3380CC4-5D6E-409C-BE32-E72D297353CC}">
              <c16:uniqueId val="{00000002-633B-420D-97C8-430AC53F13FC}"/>
            </c:ext>
          </c:extLst>
        </c:ser>
        <c:ser>
          <c:idx val="3"/>
          <c:order val="3"/>
          <c:tx>
            <c:strRef>
              <c:f>Sheet1!$A$18</c:f>
              <c:strCache>
                <c:ptCount val="1"/>
                <c:pt idx="0">
                  <c:v>CAH Average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Sheet1!$D$14:$G$14</c:f>
              <c:strCache>
                <c:ptCount val="4"/>
                <c:pt idx="0">
                  <c:v>Q3 Rate 2024</c:v>
                </c:pt>
                <c:pt idx="1">
                  <c:v>Q4 Rate 2024</c:v>
                </c:pt>
                <c:pt idx="2">
                  <c:v>Q1 Rate 2025</c:v>
                </c:pt>
                <c:pt idx="3">
                  <c:v>Q2 Rate 2025</c:v>
                </c:pt>
              </c:strCache>
            </c:strRef>
          </c:cat>
          <c:val>
            <c:numRef>
              <c:f>Sheet1!$D$18:$G$18</c:f>
              <c:numCache>
                <c:formatCode>0.00%</c:formatCode>
                <c:ptCount val="4"/>
                <c:pt idx="0">
                  <c:v>0.76619999999999999</c:v>
                </c:pt>
                <c:pt idx="1">
                  <c:v>0.8891</c:v>
                </c:pt>
                <c:pt idx="2">
                  <c:v>0.90059999999999996</c:v>
                </c:pt>
                <c:pt idx="3">
                  <c:v>0.87380000000000002</c:v>
                </c:pt>
              </c:numCache>
            </c:numRef>
          </c:val>
          <c:smooth val="0"/>
          <c:extLst>
            <c:ext xmlns:c16="http://schemas.microsoft.com/office/drawing/2014/chart" uri="{C3380CC4-5D6E-409C-BE32-E72D297353CC}">
              <c16:uniqueId val="{00000003-633B-420D-97C8-430AC53F13FC}"/>
            </c:ext>
          </c:extLst>
        </c:ser>
        <c:dLbls>
          <c:showLegendKey val="0"/>
          <c:showVal val="0"/>
          <c:showCatName val="0"/>
          <c:showSerName val="0"/>
          <c:showPercent val="0"/>
          <c:showBubbleSize val="0"/>
        </c:dLbls>
        <c:marker val="1"/>
        <c:smooth val="0"/>
        <c:axId val="833728720"/>
        <c:axId val="835957024"/>
      </c:lineChart>
      <c:catAx>
        <c:axId val="83372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35957024"/>
        <c:crosses val="autoZero"/>
        <c:auto val="1"/>
        <c:lblAlgn val="ctr"/>
        <c:lblOffset val="100"/>
        <c:noMultiLvlLbl val="0"/>
      </c:catAx>
      <c:valAx>
        <c:axId val="835957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33728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2400"/>
              <a:t># of Patients Placed in Awarded Post-Acute Settings</a:t>
            </a:r>
          </a:p>
        </c:rich>
      </c:tx>
      <c:overlay val="0"/>
      <c:spPr>
        <a:noFill/>
        <a:ln>
          <a:noFill/>
        </a:ln>
        <a:effectLst/>
      </c:spPr>
      <c:txPr>
        <a:bodyPr rot="0" spcFirstLastPara="1" vertOverflow="ellipsis" vert="horz" wrap="square" anchor="ctr" anchorCtr="1"/>
        <a:lstStyle/>
        <a:p>
          <a:pPr>
            <a:defRPr sz="24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Sheet1!$A$1</c:f>
              <c:strCache>
                <c:ptCount val="1"/>
                <c:pt idx="0">
                  <c:v>2Q2024</c:v>
                </c:pt>
              </c:strCache>
            </c:strRef>
          </c:tx>
          <c:spPr>
            <a:solidFill>
              <a:srgbClr val="00366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c:f>
              <c:numCache>
                <c:formatCode>General</c:formatCode>
                <c:ptCount val="1"/>
                <c:pt idx="0">
                  <c:v>53</c:v>
                </c:pt>
              </c:numCache>
            </c:numRef>
          </c:val>
          <c:extLst>
            <c:ext xmlns:c16="http://schemas.microsoft.com/office/drawing/2014/chart" uri="{C3380CC4-5D6E-409C-BE32-E72D297353CC}">
              <c16:uniqueId val="{00000000-7BE5-4236-A48E-2DA327AEC312}"/>
            </c:ext>
          </c:extLst>
        </c:ser>
        <c:ser>
          <c:idx val="1"/>
          <c:order val="1"/>
          <c:tx>
            <c:strRef>
              <c:f>Sheet1!$A$2</c:f>
              <c:strCache>
                <c:ptCount val="1"/>
                <c:pt idx="0">
                  <c:v>3Q2024</c:v>
                </c:pt>
              </c:strCache>
            </c:strRef>
          </c:tx>
          <c:spPr>
            <a:solidFill>
              <a:srgbClr val="00366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General</c:formatCode>
                <c:ptCount val="1"/>
                <c:pt idx="0">
                  <c:v>44</c:v>
                </c:pt>
              </c:numCache>
            </c:numRef>
          </c:val>
          <c:extLst>
            <c:ext xmlns:c16="http://schemas.microsoft.com/office/drawing/2014/chart" uri="{C3380CC4-5D6E-409C-BE32-E72D297353CC}">
              <c16:uniqueId val="{00000001-7BE5-4236-A48E-2DA327AEC312}"/>
            </c:ext>
          </c:extLst>
        </c:ser>
        <c:ser>
          <c:idx val="2"/>
          <c:order val="2"/>
          <c:tx>
            <c:strRef>
              <c:f>Sheet1!$A$3</c:f>
              <c:strCache>
                <c:ptCount val="1"/>
                <c:pt idx="0">
                  <c:v>4Q2024</c:v>
                </c:pt>
              </c:strCache>
            </c:strRef>
          </c:tx>
          <c:spPr>
            <a:solidFill>
              <a:srgbClr val="00366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Sheet1!$B$3</c:f>
              <c:numCache>
                <c:formatCode>General</c:formatCode>
                <c:ptCount val="1"/>
                <c:pt idx="0">
                  <c:v>89</c:v>
                </c:pt>
              </c:numCache>
            </c:numRef>
          </c:val>
          <c:extLst>
            <c:ext xmlns:c16="http://schemas.microsoft.com/office/drawing/2014/chart" uri="{C3380CC4-5D6E-409C-BE32-E72D297353CC}">
              <c16:uniqueId val="{00000002-7BE5-4236-A48E-2DA327AEC312}"/>
            </c:ext>
          </c:extLst>
        </c:ser>
        <c:ser>
          <c:idx val="3"/>
          <c:order val="3"/>
          <c:tx>
            <c:strRef>
              <c:f>Sheet1!$A$4</c:f>
              <c:strCache>
                <c:ptCount val="1"/>
                <c:pt idx="0">
                  <c:v>1Q2025</c:v>
                </c:pt>
              </c:strCache>
            </c:strRef>
          </c:tx>
          <c:spPr>
            <a:solidFill>
              <a:srgbClr val="00366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Sheet1!$B$4</c:f>
              <c:numCache>
                <c:formatCode>General</c:formatCode>
                <c:ptCount val="1"/>
                <c:pt idx="0">
                  <c:v>54</c:v>
                </c:pt>
              </c:numCache>
            </c:numRef>
          </c:val>
          <c:extLst>
            <c:ext xmlns:c16="http://schemas.microsoft.com/office/drawing/2014/chart" uri="{C3380CC4-5D6E-409C-BE32-E72D297353CC}">
              <c16:uniqueId val="{00000003-7BE5-4236-A48E-2DA327AEC312}"/>
            </c:ext>
          </c:extLst>
        </c:ser>
        <c:ser>
          <c:idx val="4"/>
          <c:order val="4"/>
          <c:tx>
            <c:strRef>
              <c:f>Sheet1!$A$5</c:f>
              <c:strCache>
                <c:ptCount val="1"/>
                <c:pt idx="0">
                  <c:v>2Q2025</c:v>
                </c:pt>
              </c:strCache>
            </c:strRef>
          </c:tx>
          <c:spPr>
            <a:solidFill>
              <a:srgbClr val="00366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Sheet1!$B$5</c:f>
              <c:numCache>
                <c:formatCode>General</c:formatCode>
                <c:ptCount val="1"/>
                <c:pt idx="0">
                  <c:v>65</c:v>
                </c:pt>
              </c:numCache>
            </c:numRef>
          </c:val>
          <c:extLst>
            <c:ext xmlns:c16="http://schemas.microsoft.com/office/drawing/2014/chart" uri="{C3380CC4-5D6E-409C-BE32-E72D297353CC}">
              <c16:uniqueId val="{00000004-7BE5-4236-A48E-2DA327AEC312}"/>
            </c:ext>
          </c:extLst>
        </c:ser>
        <c:ser>
          <c:idx val="5"/>
          <c:order val="5"/>
          <c:tx>
            <c:strRef>
              <c:f>Sheet1!$A$6</c:f>
              <c:strCache>
                <c:ptCount val="1"/>
                <c:pt idx="0">
                  <c:v>3Q2025</c:v>
                </c:pt>
              </c:strCache>
            </c:strRef>
          </c:tx>
          <c:spPr>
            <a:solidFill>
              <a:srgbClr val="00366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Sheet1!$B$6</c:f>
              <c:numCache>
                <c:formatCode>General</c:formatCode>
                <c:ptCount val="1"/>
                <c:pt idx="0">
                  <c:v>221</c:v>
                </c:pt>
              </c:numCache>
            </c:numRef>
          </c:val>
          <c:extLst>
            <c:ext xmlns:c16="http://schemas.microsoft.com/office/drawing/2014/chart" uri="{C3380CC4-5D6E-409C-BE32-E72D297353CC}">
              <c16:uniqueId val="{00000005-7BE5-4236-A48E-2DA327AEC312}"/>
            </c:ext>
          </c:extLst>
        </c:ser>
        <c:dLbls>
          <c:dLblPos val="ctr"/>
          <c:showLegendKey val="0"/>
          <c:showVal val="1"/>
          <c:showCatName val="0"/>
          <c:showSerName val="0"/>
          <c:showPercent val="0"/>
          <c:showBubbleSize val="0"/>
        </c:dLbls>
        <c:gapWidth val="219"/>
        <c:overlap val="-27"/>
        <c:axId val="1472907663"/>
        <c:axId val="1472913903"/>
      </c:barChart>
      <c:catAx>
        <c:axId val="1472907663"/>
        <c:scaling>
          <c:orientation val="minMax"/>
        </c:scaling>
        <c:delete val="1"/>
        <c:axPos val="b"/>
        <c:numFmt formatCode="General" sourceLinked="1"/>
        <c:majorTickMark val="none"/>
        <c:minorTickMark val="none"/>
        <c:tickLblPos val="nextTo"/>
        <c:crossAx val="1472913903"/>
        <c:crosses val="autoZero"/>
        <c:auto val="1"/>
        <c:lblAlgn val="ctr"/>
        <c:lblOffset val="100"/>
        <c:noMultiLvlLbl val="0"/>
      </c:catAx>
      <c:valAx>
        <c:axId val="1472913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72907663"/>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3593F-CE9F-4BD5-B6BB-3AD9B39CDC49}"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90618B-E3C3-4B2F-92D3-399B52775634}" type="slidenum">
              <a:rPr lang="en-US" smtClean="0"/>
              <a:t>‹#›</a:t>
            </a:fld>
            <a:endParaRPr lang="en-US"/>
          </a:p>
        </p:txBody>
      </p:sp>
    </p:spTree>
    <p:extLst>
      <p:ext uri="{BB962C8B-B14F-4D97-AF65-F5344CB8AC3E}">
        <p14:creationId xmlns:p14="http://schemas.microsoft.com/office/powerpoint/2010/main" val="4028469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mail.advocacy.aha.org/NzEwLVpMTC02NTEAAAGb8h7rNCul_FUi8px5JpxdD8lrly-HpBLZb-vCYVDp0KwEeBfpoY0rrexCk1Zjk2s3JbXMrTQ=" TargetMode="External"/><Relationship Id="rId3" Type="http://schemas.openxmlformats.org/officeDocument/2006/relationships/hyperlink" Target="https://email.advocacy.aha.org/NzEwLVpMTC02NTEAAAGb8h7rNJUNrLIM-6hi5HqgOIJOuD_3UF4Yx9muwQ8ghoVq-ndPXkm0y7D0wSeKFxDAGG7dbqk=" TargetMode="External"/><Relationship Id="rId7" Type="http://schemas.openxmlformats.org/officeDocument/2006/relationships/hyperlink" Target="https://email.advocacy.aha.org/NzEwLVpMTC02NTEAAAGb8h7rNFQmOdcKraZVkjSNvkhiTb_RLV8WU61fvxwfJdr0Itkht30UgLLGoPMJaOMKq6CDOhk="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mail.advocacy.aha.org/NzEwLVpMTC02NTEAAAGb8h7rNMMAdDP0x_cD7bKWkxlszm2yLnLy5DTQkH7MdLAOpnEr14uNe1ViBQPje46CVxjXkd8=" TargetMode="External"/><Relationship Id="rId5" Type="http://schemas.openxmlformats.org/officeDocument/2006/relationships/hyperlink" Target="https://email.advocacy.aha.org/NzEwLVpMTC02NTEAAAGb8h7rNJjeLlPIGWZn-21S4m1TssNjtyIz1bQqiNo071DDzhqdYKK1niGk5km3X_AIKfYXyj0=" TargetMode="External"/><Relationship Id="rId4" Type="http://schemas.openxmlformats.org/officeDocument/2006/relationships/hyperlink" Target="https://email.advocacy.aha.org/NzEwLVpMTC02NTEAAAGb8h7rNKq-aqIsJY7keCGPGoG9Hyc32vzlpNZspNeF9zam3yxs6kmktyKYWiHHbfqDTdOMbJs=" TargetMode="External"/><Relationship Id="rId9" Type="http://schemas.openxmlformats.org/officeDocument/2006/relationships/hyperlink" Target="https://email.advocacy.aha.org/NzEwLVpMTC02NTEAAAGb8h7rNPWWrcRb7pAoNtPS9KV3s8T-KU6SkIFvhAKp1KkjHqdZoboCtCfVIybSMw5IO-EfjdI="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8D37A-5473-24CC-94C2-BE4236FD5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2545B-1409-1983-AB7F-728647CBB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64E42-FF8D-9479-4B08-8774D1AB5F1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3AEB6684-4FBC-EDFE-ED0B-F9BB8F7CDC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DBBEF-7523-4410-B953-82032C323E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81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87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773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85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C68D7-CC5E-68DB-7FBC-B38F62F57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10460-A655-8B1B-8990-1C2885121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FB573-3C2F-A56B-5EF6-38256A9109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F61E00-37B1-BB7A-A756-3312DE241E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139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constantly educating them about the top issues that are impacting your facilities today:</a:t>
            </a:r>
          </a:p>
          <a:p>
            <a:r>
              <a:rPr lang="en-US"/>
              <a:t>Workforce Crisis</a:t>
            </a:r>
            <a:endParaRPr lang="en-US">
              <a:ea typeface="Calibri"/>
              <a:cs typeface="Calibri"/>
            </a:endParaRPr>
          </a:p>
          <a:p>
            <a:r>
              <a:rPr lang="en-US"/>
              <a:t>Historic Inflation</a:t>
            </a:r>
            <a:endParaRPr lang="en-US">
              <a:ea typeface="Calibri" panose="020F0502020204030204"/>
              <a:cs typeface="Calibri" panose="020F0502020204030204"/>
            </a:endParaRPr>
          </a:p>
          <a:p>
            <a:r>
              <a:rPr lang="en-US"/>
              <a:t>Post-Acute Placement Bottlenecks</a:t>
            </a:r>
            <a:endParaRPr lang="en-US">
              <a:ea typeface="Calibri" panose="020F0502020204030204"/>
              <a:cs typeface="Calibri" panose="020F0502020204030204"/>
            </a:endParaRPr>
          </a:p>
          <a:p>
            <a:r>
              <a:rPr lang="en-US"/>
              <a:t>Growing Commercial Insurance Burdens</a:t>
            </a:r>
            <a:endParaRPr lang="en-US">
              <a:ea typeface="Calibri" panose="020F0502020204030204"/>
              <a:cs typeface="Calibri" panose="020F0502020204030204"/>
            </a:endParaRPr>
          </a:p>
          <a:p>
            <a:r>
              <a:rPr lang="en-US"/>
              <a:t>Services are closing or at-risk</a:t>
            </a:r>
            <a:endParaRPr lang="en-US">
              <a:ea typeface="Calibri" panose="020F0502020204030204"/>
              <a:cs typeface="Calibri" panose="020F0502020204030204"/>
            </a:endParaRPr>
          </a:p>
          <a:p>
            <a:r>
              <a:rPr lang="en-US"/>
              <a:t>Protect Medicare &amp; </a:t>
            </a:r>
            <a:r>
              <a:rPr lang="en-US" err="1"/>
              <a:t>medicaid</a:t>
            </a:r>
            <a:endParaRPr lang="en-US" err="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2253F-8AC0-4456-B86C-37540CF833F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23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9FCF5-BB01-434F-880D-891C09A213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9210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7CA58-9FCB-9A4B-8C28-C110476FC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59190-9D81-2F7E-562E-875EAC44E3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581304-2F40-FB0B-121D-4BA8EABEBE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4062FA-5E5A-5D4C-7E8C-8BF1509076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9FCF5-BB01-434F-880D-891C09A213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348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41D0-6D01-DBE6-5E80-62CECF584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04043-1DB5-4230-4E25-850FFB22E6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083818-DF95-B169-E78D-7609A854D1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65C241-3DB4-5809-43E8-C2EF1F5184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9FCF5-BB01-434F-880D-891C09A213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9727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434 July 1, 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9A7DC-8657-488A-9B29-EFEEF4DE771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2506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50163-856C-70C3-614D-75F8D6B9E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10523-07B0-B8EF-FB20-F657BB898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FE764-1899-521E-09BC-FC7AB410712A}"/>
              </a:ext>
            </a:extLst>
          </p:cNvPr>
          <p:cNvSpPr>
            <a:spLocks noGrp="1"/>
          </p:cNvSpPr>
          <p:nvPr>
            <p:ph type="body" idx="1"/>
          </p:nvPr>
        </p:nvSpPr>
        <p:spPr/>
        <p:txBody>
          <a:bodyPr/>
          <a:lstStyle/>
          <a:p>
            <a:r>
              <a:rPr lang="en-US" dirty="0"/>
              <a:t>434 July 1, 2024</a:t>
            </a:r>
          </a:p>
        </p:txBody>
      </p:sp>
      <p:sp>
        <p:nvSpPr>
          <p:cNvPr id="4" name="Slide Number Placeholder 3">
            <a:extLst>
              <a:ext uri="{FF2B5EF4-FFF2-40B4-BE49-F238E27FC236}">
                <a16:creationId xmlns:a16="http://schemas.microsoft.com/office/drawing/2014/main" id="{926984D8-34E5-EAA1-7E49-6601C21CDA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9A7DC-8657-488A-9B29-EFEEF4DE771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052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DBBEF-7523-4410-B953-82032C323E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148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826D7-764F-36C9-872D-9F2B53F72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D6004-EFD6-5E65-96E9-A1D26405E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28077-3718-6A3F-79ED-59653B4E3A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79C3D7-C722-976E-0A2B-0E0137B63C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50FC8-D5F5-4F3C-BBB7-0699B7B9D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2823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50BA8-F89F-B332-8598-8B32A6735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520C1-ACA0-FB2C-C11A-8410FD535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49683-E29D-E350-3890-E71DD73E6C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700A18-1A9F-4724-6E77-A1B6F2A20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50FC8-D5F5-4F3C-BBB7-0699B7B9D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082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73EA5-2889-AA29-A245-FF3FEE52D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FD695-67AD-1882-BB6D-100C0A098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92E1B-9AFB-204D-88E6-45DB99C398BC}"/>
              </a:ext>
            </a:extLst>
          </p:cNvPr>
          <p:cNvSpPr>
            <a:spLocks noGrp="1"/>
          </p:cNvSpPr>
          <p:nvPr>
            <p:ph type="body" idx="1"/>
          </p:nvPr>
        </p:nvSpPr>
        <p:spPr/>
        <p:txBody>
          <a:bodyPr/>
          <a:lstStyle/>
          <a:p>
            <a:r>
              <a:rPr lang="en-US" dirty="0">
                <a:ea typeface="Calibri"/>
                <a:cs typeface="Calibri"/>
              </a:rPr>
              <a:t>Telehealth: </a:t>
            </a:r>
            <a:endParaRPr lang="en-US" dirty="0"/>
          </a:p>
          <a:p>
            <a:r>
              <a:rPr lang="en-US" dirty="0"/>
              <a:t>CMS guidance reaffirmed that pandemic-era expanded telehealth flexibilities have ended for Medicare beneficiaries</a:t>
            </a:r>
            <a:endParaRPr lang="en-US" dirty="0">
              <a:ea typeface="Calibri"/>
              <a:cs typeface="Calibri"/>
            </a:endParaRPr>
          </a:p>
          <a:p>
            <a:r>
              <a:rPr lang="en-US" dirty="0"/>
              <a:t>CMS has issued MACs to implement a temporary claims hold for 10 business days on telehealth claims</a:t>
            </a:r>
            <a:endParaRPr lang="en-US" dirty="0">
              <a:ea typeface="Calibri"/>
              <a:cs typeface="Calibri"/>
            </a:endParaRPr>
          </a:p>
          <a:p>
            <a:r>
              <a:rPr lang="en-US" dirty="0"/>
              <a:t>Guidance says providers who continue performing telehealth services may consider sending Advance Beneficiary Notice of Noncoverage</a:t>
            </a:r>
            <a:endParaRPr lang="en-US" dirty="0">
              <a:ea typeface="Calibri"/>
              <a:cs typeface="Calibri"/>
            </a:endParaRPr>
          </a:p>
          <a:p>
            <a:endParaRPr lang="en-US">
              <a:ea typeface="Calibri"/>
              <a:cs typeface="Calibri"/>
            </a:endParaRPr>
          </a:p>
          <a:p>
            <a:r>
              <a:rPr lang="en-US" dirty="0">
                <a:ea typeface="Calibri"/>
                <a:cs typeface="Calibri"/>
              </a:rPr>
              <a:t>Flurry of activity last week between CMS announced Wednesday night that it would pause fee-for-service Medicare payments to physicians, community health </a:t>
            </a:r>
            <a:r>
              <a:rPr lang="en-US" dirty="0" err="1">
                <a:ea typeface="Calibri"/>
                <a:cs typeface="Calibri"/>
              </a:rPr>
              <a:t>centsre</a:t>
            </a:r>
            <a:r>
              <a:rPr lang="en-US" dirty="0">
                <a:ea typeface="Calibri"/>
                <a:cs typeface="Calibri"/>
              </a:rPr>
              <a:t>, and ground ambulance providers indefinitely. Then Thursday morning, CMS stated that most payments to physicians will be paid 'in a timely manner' as govt shutdown continues.</a:t>
            </a:r>
          </a:p>
        </p:txBody>
      </p:sp>
      <p:sp>
        <p:nvSpPr>
          <p:cNvPr id="4" name="Slide Number Placeholder 3">
            <a:extLst>
              <a:ext uri="{FF2B5EF4-FFF2-40B4-BE49-F238E27FC236}">
                <a16:creationId xmlns:a16="http://schemas.microsoft.com/office/drawing/2014/main" id="{D299DA90-A011-1B32-3440-73C2A69C67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126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549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241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51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21CE6-67D4-5DC1-9675-AE7D0C426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3095C-3075-48CE-1903-AF20D5B40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0CF28-353D-84BE-0C34-1EAE125DF0C9}"/>
              </a:ext>
            </a:extLst>
          </p:cNvPr>
          <p:cNvSpPr>
            <a:spLocks noGrp="1"/>
          </p:cNvSpPr>
          <p:nvPr>
            <p:ph type="body" idx="1"/>
          </p:nvPr>
        </p:nvSpPr>
        <p:spPr/>
        <p:txBody>
          <a:bodyPr/>
          <a:lstStyle/>
          <a:p>
            <a:r>
              <a:rPr lang="en-US" b="1">
                <a:solidFill>
                  <a:srgbClr val="555555"/>
                </a:solidFill>
                <a:latin typeface="Calibri"/>
                <a:ea typeface="Calibri"/>
                <a:cs typeface="Calibri"/>
              </a:rPr>
              <a:t>ADVOCACY</a:t>
            </a:r>
            <a:r>
              <a:rPr lang="en-US" b="1">
                <a:solidFill>
                  <a:srgbClr val="555555"/>
                </a:solidFill>
              </a:rPr>
              <a:t> PRIORITIES</a:t>
            </a:r>
            <a:endParaRPr lang="en-US"/>
          </a:p>
          <a:p>
            <a:pPr marL="171450" indent="-171450">
              <a:buFont typeface="Arial"/>
              <a:buChar char="•"/>
            </a:pPr>
            <a:r>
              <a:rPr lang="en-US">
                <a:solidFill>
                  <a:srgbClr val="307FE2"/>
                </a:solidFill>
                <a:hlinkClick r:id="rId3"/>
              </a:rPr>
              <a:t>Extend the Enhanced Premium Tax Credits</a:t>
            </a:r>
            <a:r>
              <a:rPr lang="en-US">
                <a:solidFill>
                  <a:srgbClr val="555555"/>
                </a:solidFill>
              </a:rPr>
              <a:t>. The Enhanced Premium Tax Credits help individuals and families purchase insurance on the Health Insurance Marketplaces. Policies enabling these credits will expire at the end of 2025. Urge your members of Congress to extend the enhanced premium tax credits that enable millions of people to have health care coverage.</a:t>
            </a:r>
            <a:endParaRPr lang="en-US"/>
          </a:p>
          <a:p>
            <a:pPr marL="171450" indent="-171450">
              <a:buFont typeface="Arial"/>
              <a:buChar char="•"/>
            </a:pPr>
            <a:r>
              <a:rPr lang="en-US">
                <a:solidFill>
                  <a:srgbClr val="307FE2"/>
                </a:solidFill>
                <a:hlinkClick r:id="rId4"/>
              </a:rPr>
              <a:t>Reject Site-neutral Payments</a:t>
            </a:r>
            <a:r>
              <a:rPr lang="en-US">
                <a:solidFill>
                  <a:srgbClr val="555555"/>
                </a:solidFill>
              </a:rPr>
              <a:t>. Site-neutral payments would compensate hospital outpatient departments the same as independent physician offices and other ambulatory sites of care, ignoring the very different level of care provided by hospitals and the needs of the patients and communities cared for in that setting. Ask your members of Congress to reject efforts to enact additional site-neutral payments proposals.</a:t>
            </a:r>
            <a:endParaRPr lang="en-US"/>
          </a:p>
          <a:p>
            <a:pPr marL="171450" indent="-171450">
              <a:buFont typeface="Arial"/>
              <a:buChar char="•"/>
            </a:pPr>
            <a:r>
              <a:rPr lang="en-US">
                <a:solidFill>
                  <a:srgbClr val="307FE2"/>
                </a:solidFill>
                <a:hlinkClick r:id="rId5"/>
              </a:rPr>
              <a:t>Protect the 340B Drug Pricing Program</a:t>
            </a:r>
            <a:r>
              <a:rPr lang="en-US">
                <a:solidFill>
                  <a:srgbClr val="555555"/>
                </a:solidFill>
              </a:rPr>
              <a:t>. Hospitals depend on the 340B program to manage rising prescription drug costs and expand access to care for patients. Ask your members of Congress to oppose any harmful changes to the 340B program.</a:t>
            </a:r>
            <a:endParaRPr lang="en-US"/>
          </a:p>
          <a:p>
            <a:pPr marL="171450" indent="-171450">
              <a:buFont typeface="Arial"/>
              <a:buChar char="•"/>
            </a:pPr>
            <a:r>
              <a:rPr lang="en-US">
                <a:solidFill>
                  <a:srgbClr val="555555"/>
                </a:solidFill>
              </a:rPr>
              <a:t>Extend </a:t>
            </a:r>
            <a:r>
              <a:rPr lang="en-US">
                <a:solidFill>
                  <a:srgbClr val="307FE2"/>
                </a:solidFill>
                <a:hlinkClick r:id="rId6"/>
              </a:rPr>
              <a:t>Telehealth</a:t>
            </a:r>
            <a:r>
              <a:rPr lang="en-US">
                <a:solidFill>
                  <a:srgbClr val="555555"/>
                </a:solidFill>
              </a:rPr>
              <a:t> and </a:t>
            </a:r>
            <a:r>
              <a:rPr lang="en-US">
                <a:solidFill>
                  <a:srgbClr val="307FE2"/>
                </a:solidFill>
                <a:hlinkClick r:id="rId7"/>
              </a:rPr>
              <a:t>Hospital-at-home</a:t>
            </a:r>
            <a:r>
              <a:rPr lang="en-US">
                <a:solidFill>
                  <a:srgbClr val="555555"/>
                </a:solidFill>
              </a:rPr>
              <a:t> Programs. These programs enable providers to care for patients at home, without having to make long drives to a facility. These programs are set to expire Sept. 30. Urge your lawmakers to extend these programs so providers can ensure continuity of care.</a:t>
            </a:r>
            <a:endParaRPr lang="en-US"/>
          </a:p>
          <a:p>
            <a:pPr marL="171450" indent="-171450">
              <a:buFont typeface="Arial"/>
              <a:buChar char="•"/>
            </a:pPr>
            <a:r>
              <a:rPr lang="en-US">
                <a:solidFill>
                  <a:srgbClr val="307FE2"/>
                </a:solidFill>
                <a:hlinkClick r:id="rId8"/>
              </a:rPr>
              <a:t>Prevent Medicaid Disproportionate Share Hospital Cuts</a:t>
            </a:r>
            <a:r>
              <a:rPr lang="en-US">
                <a:solidFill>
                  <a:srgbClr val="555555"/>
                </a:solidFill>
              </a:rPr>
              <a:t>. The Medicaid DSH program provides essential financial assistance to hospitals that care for our nation’s most vulnerable populations, including children and those who are disabled and elderly. The Medicaid DSH cut for fiscal year 2026 is $8 billion and will go into effect on Oct. 1 unless Congress acts. Urge your lawmakers to provide relief from the Medicaid DSH cuts given the vital need for the program.</a:t>
            </a:r>
            <a:endParaRPr lang="en-US"/>
          </a:p>
          <a:p>
            <a:pPr marL="171450" indent="-171450">
              <a:buFont typeface="Arial"/>
              <a:buChar char="•"/>
            </a:pPr>
            <a:r>
              <a:rPr lang="en-US">
                <a:solidFill>
                  <a:srgbClr val="307FE2"/>
                </a:solidFill>
                <a:hlinkClick r:id="rId9"/>
              </a:rPr>
              <a:t>Extend the Low-volume Adjustment and Medicare-dependent Hospital Programs</a:t>
            </a:r>
            <a:r>
              <a:rPr lang="en-US">
                <a:solidFill>
                  <a:srgbClr val="555555"/>
                </a:solidFill>
              </a:rPr>
              <a:t>. The enhanced low-volume adjustment and Medicare-dependent hospital programs provide rural, geographically isolated and low-volume hospitals additional financial support to ensure rural residents have access to care. Without action from Congress, the enhanced LVA and MDH programs will expire Sept. 30. Urge your lawmakers to extend these vital programs.</a:t>
            </a:r>
            <a:endParaRPr lang="en-US"/>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163A0432-3FFF-A890-A6EF-2402DD20D0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796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712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NDOI forms available</a:t>
            </a:r>
          </a:p>
          <a:p>
            <a:r>
              <a:rPr lang="en-US">
                <a:ea typeface="Calibri"/>
                <a:cs typeface="Calibri"/>
              </a:rPr>
              <a:t>Reg guidance document </a:t>
            </a:r>
          </a:p>
          <a:p>
            <a:r>
              <a:rPr lang="en-US"/>
              <a:t>On or before November 1, 2025, the Department of Insurance will approve a single uniform prior authorization request form for prescription drugs, devices, and DME and a single uniform form for all other health care services. It must not exceed two printed pages. </a:t>
            </a:r>
            <a:endParaRPr lang="en-US">
              <a:ea typeface="Calibri"/>
              <a:cs typeface="Calibri"/>
            </a:endParaRPr>
          </a:p>
          <a:p>
            <a:r>
              <a:rPr lang="en-US"/>
              <a:t>Beginning January 1, 2026, all health care providers must use only the approved forms. This does not prohibit a URA from using a prior authorization process using an Internet webpage, portal, or similar web-based system if it is consistent with the department’s forms. A URA may request from the department an exemption if they implement an API or other electronic prior authorization methodology that automates and standardizes the process. A URA must provide at least 90 days’ notice to providers if they are using an API. Beginning January 1, 2026, a URA must meet the following timelines for determinations: Urgent health care services: within 72 hours or</a:t>
            </a:r>
            <a:endParaRPr lang="en-US">
              <a:ea typeface="Calibri"/>
              <a:cs typeface="Calibri"/>
            </a:endParaRPr>
          </a:p>
          <a:p>
            <a:r>
              <a:rPr lang="en-US"/>
              <a:t>Non-urgent health care services: within 7 days Beginning January 1, 2028, a URA must meet the following timelines for determinations: Urgent health care services: 48 hours or Non-urgent health care services: within 7 days Nothing prohibits a provider and carrier from contracting for shorter timeframes. Health care services are deemed authorized if a URA fails to meet these timeframes. The URA must provide the duration of approval when they provide notice of the same.</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A202D-C2DC-46CF-AF11-B30491683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45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0069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8415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7305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54882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5222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78057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52236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909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896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977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9873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3BEE-2FA4-C4F9-F9F6-53755B314D6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73CA98E-14FD-1BF4-AA15-A88C8ECE176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4F8C21E-B8D1-A010-F46A-7FE396A5A9BF}"/>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5" name="Footer Placeholder 4">
            <a:extLst>
              <a:ext uri="{FF2B5EF4-FFF2-40B4-BE49-F238E27FC236}">
                <a16:creationId xmlns:a16="http://schemas.microsoft.com/office/drawing/2014/main" id="{DE95040A-7A0B-4D90-D085-39B02C1A8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D1417-C7AE-0512-ABA5-4BB38C490F56}"/>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3893624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8B0B-CF80-B9BA-1007-47D49003F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4EE50D-1C62-CF5F-3939-384926BFD6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4CA5F-ADE8-8944-579D-92B241A1FB05}"/>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5" name="Footer Placeholder 4">
            <a:extLst>
              <a:ext uri="{FF2B5EF4-FFF2-40B4-BE49-F238E27FC236}">
                <a16:creationId xmlns:a16="http://schemas.microsoft.com/office/drawing/2014/main" id="{3FEB093D-BBF1-49B9-AED1-9BF077EA5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67DA7-5560-26C9-4C45-0D9AB570C110}"/>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317477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851-C370-0AF3-2836-A0E496A044B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7FC1B6F-EC70-3F24-CB39-A6E857C1EAED}"/>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A81185-0A3B-13D5-F12C-20B57D7A5AF6}"/>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5" name="Footer Placeholder 4">
            <a:extLst>
              <a:ext uri="{FF2B5EF4-FFF2-40B4-BE49-F238E27FC236}">
                <a16:creationId xmlns:a16="http://schemas.microsoft.com/office/drawing/2014/main" id="{A3403465-0F90-29E5-6270-4AAA36673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6A842-C45E-C3FF-006A-7E0D7E930CE8}"/>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2106069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225B-4256-5438-B7C0-56527E4FF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20E5F1-556C-5DB4-66DB-4C626A22546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571A61-BA35-28DD-2A4F-99ECD1AE1AF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DDB18-17BB-0115-FE17-772532E40B7E}"/>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6" name="Footer Placeholder 5">
            <a:extLst>
              <a:ext uri="{FF2B5EF4-FFF2-40B4-BE49-F238E27FC236}">
                <a16:creationId xmlns:a16="http://schemas.microsoft.com/office/drawing/2014/main" id="{2856D4E5-E41C-51EA-5610-D40DCB6A4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21FBE-328D-F8C7-E10C-4FB7944333A0}"/>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1417959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3AA1-9383-862B-59CE-249A4412CD1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F485BC-3A29-3BC1-9188-C420F62C8B1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3F086-EEFF-AD7F-9342-FB831937C89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122AFE-2D5F-45E4-3B78-5EC7A4389BD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0CB424-A625-3E8B-E276-234BD90A013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93DC0A-EADB-E170-7EEA-02B261D4DA54}"/>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8" name="Footer Placeholder 7">
            <a:extLst>
              <a:ext uri="{FF2B5EF4-FFF2-40B4-BE49-F238E27FC236}">
                <a16:creationId xmlns:a16="http://schemas.microsoft.com/office/drawing/2014/main" id="{59D3C232-A587-B580-EAF3-51E3229EDD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E7CE2F-904C-7C98-58C4-77475E0D80D6}"/>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2207151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0CD7-23D9-D64D-9528-AB1D390916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C3AC1D-8C20-6011-A58A-E84317046241}"/>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4" name="Footer Placeholder 3">
            <a:extLst>
              <a:ext uri="{FF2B5EF4-FFF2-40B4-BE49-F238E27FC236}">
                <a16:creationId xmlns:a16="http://schemas.microsoft.com/office/drawing/2014/main" id="{5510AEF1-D773-F283-0648-4CF5043A93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096387-9A46-79FE-D80E-F165962EF107}"/>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415916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837A2F-950C-39AC-430D-5B640755D3E5}"/>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3" name="Footer Placeholder 2">
            <a:extLst>
              <a:ext uri="{FF2B5EF4-FFF2-40B4-BE49-F238E27FC236}">
                <a16:creationId xmlns:a16="http://schemas.microsoft.com/office/drawing/2014/main" id="{9F9C50F9-83B6-D672-D529-86B9B8D161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0EEA1A-18F0-A197-69B5-251364B51B0E}"/>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39939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82AAC-FD85-89F2-11BD-1F032F0CDF8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4360B5D-ACDE-E861-59F8-D0CD22C538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5AC34-D03F-2E42-0455-4889E43515E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5163483-87C1-E4E5-A261-4CEAAC15B4AA}"/>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6" name="Footer Placeholder 5">
            <a:extLst>
              <a:ext uri="{FF2B5EF4-FFF2-40B4-BE49-F238E27FC236}">
                <a16:creationId xmlns:a16="http://schemas.microsoft.com/office/drawing/2014/main" id="{53A43191-27F6-884C-4B7A-B67FDA1E4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44783-8F08-E520-4196-81E830FBB717}"/>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883980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2D6CF-2CFA-1CDF-797F-C2A8C0CFFD4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D1768E8-483D-6CB1-C15E-25B5CA32AF7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D8B96C8-1F40-8D18-0486-F25038CEEC6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65634AC-76D0-11D2-720E-2697E7BC385C}"/>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6" name="Footer Placeholder 5">
            <a:extLst>
              <a:ext uri="{FF2B5EF4-FFF2-40B4-BE49-F238E27FC236}">
                <a16:creationId xmlns:a16="http://schemas.microsoft.com/office/drawing/2014/main" id="{47EBEE0A-4B87-F167-75BE-669922E8B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95E7E-3902-F35A-6C97-05F463A8F6C0}"/>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273670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94F1-C320-B50B-EB05-0EACCF3286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B74E3-7596-0E42-B12B-67CB8199BC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83F74-08CE-0670-BD7D-1A9825353B2E}"/>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5" name="Footer Placeholder 4">
            <a:extLst>
              <a:ext uri="{FF2B5EF4-FFF2-40B4-BE49-F238E27FC236}">
                <a16:creationId xmlns:a16="http://schemas.microsoft.com/office/drawing/2014/main" id="{09751A19-5EE9-02D8-E91F-CC3F56810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0C23C-5507-77D5-F4F6-53C5DE09A49F}"/>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1159515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B7B71-D317-F55D-D66A-7D7508BC8DC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0D8EE4-A87F-1C28-C097-9028CB53E0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8FDBE-5068-7C96-BA15-A5807865E4D4}"/>
              </a:ext>
            </a:extLst>
          </p:cNvPr>
          <p:cNvSpPr>
            <a:spLocks noGrp="1"/>
          </p:cNvSpPr>
          <p:nvPr>
            <p:ph type="dt" sz="half" idx="10"/>
          </p:nvPr>
        </p:nvSpPr>
        <p:spPr/>
        <p:txBody>
          <a:bodyPr/>
          <a:lstStyle/>
          <a:p>
            <a:fld id="{C2ED44FC-4688-4C91-A1BD-DB110B51BCC7}" type="datetimeFigureOut">
              <a:rPr lang="en-US" smtClean="0"/>
              <a:t>11/17/2025</a:t>
            </a:fld>
            <a:endParaRPr lang="en-US"/>
          </a:p>
        </p:txBody>
      </p:sp>
      <p:sp>
        <p:nvSpPr>
          <p:cNvPr id="5" name="Footer Placeholder 4">
            <a:extLst>
              <a:ext uri="{FF2B5EF4-FFF2-40B4-BE49-F238E27FC236}">
                <a16:creationId xmlns:a16="http://schemas.microsoft.com/office/drawing/2014/main" id="{189C9D40-8DEC-5C6A-F00B-A92DBDC05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82424-AAB8-C62A-FC66-265BCE949139}"/>
              </a:ext>
            </a:extLst>
          </p:cNvPr>
          <p:cNvSpPr>
            <a:spLocks noGrp="1"/>
          </p:cNvSpPr>
          <p:nvPr>
            <p:ph type="sldNum" sz="quarter" idx="12"/>
          </p:nvPr>
        </p:nvSpPr>
        <p:spPr/>
        <p:txBody>
          <a:bodyPr/>
          <a:lstStyle/>
          <a:p>
            <a:fld id="{F3E37008-0065-4213-AA4A-C9BCEAAD5160}" type="slidenum">
              <a:rPr lang="en-US" smtClean="0"/>
              <a:t>‹#›</a:t>
            </a:fld>
            <a:endParaRPr lang="en-US"/>
          </a:p>
        </p:txBody>
      </p:sp>
    </p:spTree>
    <p:extLst>
      <p:ext uri="{BB962C8B-B14F-4D97-AF65-F5344CB8AC3E}">
        <p14:creationId xmlns:p14="http://schemas.microsoft.com/office/powerpoint/2010/main" val="260359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846CE7D5-CF57-46EF-B807-FDD0502418D4}" type="datetimeFigureOut">
              <a:rPr lang="en-US" smtClean="0"/>
              <a:t>11/17/2025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80591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296D0E-46E1-2ECF-44C0-04592189A4A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52CA96-0CEA-A6C8-9F83-B06658225D0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4CA3-5177-6D07-91EF-B6755BB4C10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2ED44FC-4688-4C91-A1BD-DB110B51BCC7}" type="datetimeFigureOut">
              <a:rPr lang="en-US" smtClean="0"/>
              <a:t>11/17/2025</a:t>
            </a:fld>
            <a:endParaRPr lang="en-US"/>
          </a:p>
        </p:txBody>
      </p:sp>
      <p:sp>
        <p:nvSpPr>
          <p:cNvPr id="5" name="Footer Placeholder 4">
            <a:extLst>
              <a:ext uri="{FF2B5EF4-FFF2-40B4-BE49-F238E27FC236}">
                <a16:creationId xmlns:a16="http://schemas.microsoft.com/office/drawing/2014/main" id="{DA2B1506-53B0-0895-B76A-EE2D01169A8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3B05F4-3F54-C92D-D20C-1910BC6550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F3E37008-0065-4213-AA4A-C9BCEAAD5160}" type="slidenum">
              <a:rPr lang="en-US" smtClean="0"/>
              <a:t>‹#›</a:t>
            </a:fld>
            <a:endParaRPr lang="en-US"/>
          </a:p>
        </p:txBody>
      </p:sp>
    </p:spTree>
    <p:extLst>
      <p:ext uri="{BB962C8B-B14F-4D97-AF65-F5344CB8AC3E}">
        <p14:creationId xmlns:p14="http://schemas.microsoft.com/office/powerpoint/2010/main" val="322211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24.sv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mailto:dslattery@nebraskahospitals.org" TargetMode="External"/><Relationship Id="rId2" Type="http://schemas.openxmlformats.org/officeDocument/2006/relationships/hyperlink" Target="mailto:mchaffee@nebraskahospitals.org" TargetMode="Externa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umn.qualtrics.com/jfe/form/SV_4Iag7pu0kPaH6zc"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hhs.ne.gov/Reports/UNO%20State%20Aging%20Plan%20Report%20-%202022.pdf"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hyperlink" Target="https://dhhs.ne.gov/Reports/UNO%20State%20Aging%20Plan%20Report%20-%202022.pdf" TargetMode="External"/><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1.png"/><Relationship Id="rId10" Type="http://schemas.openxmlformats.org/officeDocument/2006/relationships/image" Target="../media/image48.svg"/><Relationship Id="rId19" Type="http://schemas.openxmlformats.org/officeDocument/2006/relationships/image" Target="../media/image57.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nmc.edu/publichealth/_documents/healthcare-workforce-2024.pdf"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7BB03-FA33-FC35-74FA-35F2784FB5F7}"/>
            </a:ext>
          </a:extLst>
        </p:cNvPr>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21B030BB-3492-7790-A42E-B93610AF92FF}"/>
              </a:ext>
            </a:extLst>
          </p:cNvPr>
          <p:cNvPicPr>
            <a:picLocks noChangeAspect="1"/>
          </p:cNvPicPr>
          <p:nvPr/>
        </p:nvPicPr>
        <p:blipFill>
          <a:blip r:embed="rId3"/>
          <a:stretch>
            <a:fillRect/>
          </a:stretch>
        </p:blipFill>
        <p:spPr>
          <a:xfrm>
            <a:off x="13335002" y="9018347"/>
            <a:ext cx="4625747" cy="933059"/>
          </a:xfrm>
          <a:prstGeom prst="rect">
            <a:avLst/>
          </a:prstGeom>
        </p:spPr>
      </p:pic>
      <p:sp>
        <p:nvSpPr>
          <p:cNvPr id="4" name="TextBox 3">
            <a:extLst>
              <a:ext uri="{FF2B5EF4-FFF2-40B4-BE49-F238E27FC236}">
                <a16:creationId xmlns:a16="http://schemas.microsoft.com/office/drawing/2014/main" id="{1BD00F3D-81FC-32A9-57DD-61422709AB2F}"/>
              </a:ext>
            </a:extLst>
          </p:cNvPr>
          <p:cNvSpPr txBox="1"/>
          <p:nvPr/>
        </p:nvSpPr>
        <p:spPr>
          <a:xfrm>
            <a:off x="2182391" y="2922589"/>
            <a:ext cx="13923219" cy="4201150"/>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rgbClr val="002060"/>
                </a:solidFill>
                <a:effectLst/>
                <a:uLnTx/>
                <a:uFillTx/>
                <a:latin typeface="Bebas Neue"/>
                <a:ea typeface="+mn-ea"/>
                <a:cs typeface="+mn-cs"/>
              </a:rPr>
              <a:t>NHA Advocacy &amp; Quality Update</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02060"/>
              </a:solidFill>
              <a:effectLst/>
              <a:uLnTx/>
              <a:uFillTx/>
              <a:latin typeface="Bebas Neue"/>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Bebas Neue"/>
                <a:ea typeface="+mn-ea"/>
                <a:cs typeface="+mn-cs"/>
              </a:rPr>
              <a:t>November, 2025</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endParaRPr>
          </a:p>
        </p:txBody>
      </p:sp>
    </p:spTree>
    <p:extLst>
      <p:ext uri="{BB962C8B-B14F-4D97-AF65-F5344CB8AC3E}">
        <p14:creationId xmlns:p14="http://schemas.microsoft.com/office/powerpoint/2010/main" val="243279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234A2-D23E-9996-5B09-0A1773561A76}"/>
            </a:ext>
          </a:extLst>
        </p:cNvPr>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D7BB1712-2952-5302-2303-48F4B7F20577}"/>
              </a:ext>
            </a:extLst>
          </p:cNvPr>
          <p:cNvPicPr>
            <a:picLocks noChangeAspect="1"/>
          </p:cNvPicPr>
          <p:nvPr/>
        </p:nvPicPr>
        <p:blipFill>
          <a:blip r:embed="rId3"/>
          <a:stretch>
            <a:fillRect/>
          </a:stretch>
        </p:blipFill>
        <p:spPr>
          <a:xfrm>
            <a:off x="13639804" y="9182100"/>
            <a:ext cx="4298498" cy="858669"/>
          </a:xfrm>
          <a:prstGeom prst="rect">
            <a:avLst/>
          </a:prstGeom>
        </p:spPr>
      </p:pic>
      <p:sp>
        <p:nvSpPr>
          <p:cNvPr id="4" name="TextBox 3">
            <a:extLst>
              <a:ext uri="{FF2B5EF4-FFF2-40B4-BE49-F238E27FC236}">
                <a16:creationId xmlns:a16="http://schemas.microsoft.com/office/drawing/2014/main" id="{40B6CDB6-6B02-77B2-BB2D-4740CC2F63D1}"/>
              </a:ext>
            </a:extLst>
          </p:cNvPr>
          <p:cNvSpPr txBox="1"/>
          <p:nvPr/>
        </p:nvSpPr>
        <p:spPr>
          <a:xfrm>
            <a:off x="152400" y="389998"/>
            <a:ext cx="17983200" cy="123110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2025-2026 Federal issues</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
        <p:nvSpPr>
          <p:cNvPr id="6" name="TextBox 5">
            <a:extLst>
              <a:ext uri="{FF2B5EF4-FFF2-40B4-BE49-F238E27FC236}">
                <a16:creationId xmlns:a16="http://schemas.microsoft.com/office/drawing/2014/main" id="{F7305939-11DB-423B-5AD4-20B0A89850A4}"/>
              </a:ext>
            </a:extLst>
          </p:cNvPr>
          <p:cNvSpPr txBox="1"/>
          <p:nvPr/>
        </p:nvSpPr>
        <p:spPr>
          <a:xfrm>
            <a:off x="569645" y="1924326"/>
            <a:ext cx="17357693" cy="7779437"/>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a:ln>
                  <a:noFill/>
                </a:ln>
                <a:solidFill>
                  <a:srgbClr val="212529"/>
                </a:solidFill>
                <a:effectLst/>
                <a:uLnTx/>
                <a:uFillTx/>
                <a:latin typeface="Calibri"/>
                <a:ea typeface="Calibri"/>
                <a:cs typeface="Calibri"/>
              </a:rPr>
              <a:t>Nebraska's State Directed Payment Program &amp; Preprint Approvals</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a:ln>
                  <a:noFill/>
                </a:ln>
                <a:solidFill>
                  <a:srgbClr val="212529"/>
                </a:solidFill>
                <a:effectLst/>
                <a:uLnTx/>
                <a:uFillTx/>
                <a:latin typeface="Calibri"/>
                <a:ea typeface="Calibri"/>
                <a:cs typeface="Calibri"/>
              </a:rPr>
              <a:t>OBBBA and the Rural Health Transformation Program</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a:ln>
                  <a:noFill/>
                </a:ln>
                <a:solidFill>
                  <a:srgbClr val="212529"/>
                </a:solidFill>
                <a:effectLst/>
                <a:uLnTx/>
                <a:uFillTx/>
                <a:latin typeface="Calibri"/>
                <a:ea typeface="Calibri"/>
                <a:cs typeface="Calibri"/>
              </a:rPr>
              <a:t>Extend the Enhanced Premium Tax Credits</a:t>
            </a:r>
            <a:endParaRPr kumimoji="0" lang="en-US" sz="2775" b="0" i="0" u="none" strike="noStrike" kern="1200" cap="none" spc="0" normalizeH="0" baseline="0" noProof="0">
              <a:ln>
                <a:noFill/>
              </a:ln>
              <a:solidFill>
                <a:prstClr val="black"/>
              </a:solidFill>
              <a:effectLst/>
              <a:uLnTx/>
              <a:uFillTx/>
              <a:latin typeface="Aptos" panose="020B0004020202020204"/>
              <a:ea typeface="Calibri"/>
              <a:cs typeface="Calibri"/>
            </a:endParaRP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a:ln>
                  <a:noFill/>
                </a:ln>
                <a:solidFill>
                  <a:srgbClr val="212529"/>
                </a:solidFill>
                <a:effectLst/>
                <a:uLnTx/>
                <a:uFillTx/>
                <a:latin typeface="Calibri"/>
                <a:ea typeface="Calibri"/>
                <a:cs typeface="Calibri"/>
              </a:rPr>
              <a:t>Expire at the end of 2025</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a:ln>
                  <a:noFill/>
                </a:ln>
                <a:solidFill>
                  <a:srgbClr val="212529"/>
                </a:solidFill>
                <a:effectLst/>
                <a:uLnTx/>
                <a:uFillTx/>
                <a:latin typeface="Calibri"/>
                <a:ea typeface="Calibri"/>
                <a:cs typeface="Calibri"/>
              </a:rPr>
              <a:t>Extend Telehealth and Hospital-at-Home Waivers</a:t>
            </a:r>
          </a:p>
          <a:p>
            <a:pPr marL="514350" marR="0" lvl="0" indent="-51435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a:ln>
                  <a:noFill/>
                </a:ln>
                <a:solidFill>
                  <a:srgbClr val="212529"/>
                </a:solidFill>
                <a:effectLst/>
                <a:uLnTx/>
                <a:uFillTx/>
                <a:latin typeface="Calibri"/>
                <a:ea typeface="Calibri"/>
                <a:cs typeface="Calibri"/>
              </a:rPr>
              <a:t>Expired Sept. 30, 2025</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a:ln>
                  <a:noFill/>
                </a:ln>
                <a:solidFill>
                  <a:srgbClr val="212529"/>
                </a:solidFill>
                <a:effectLst/>
                <a:uLnTx/>
                <a:uFillTx/>
                <a:latin typeface="Calibri"/>
                <a:ea typeface="Calibri"/>
                <a:cs typeface="Calibri"/>
              </a:rPr>
              <a:t>Reject Site-neutral Payments</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a:ln>
                  <a:noFill/>
                </a:ln>
                <a:solidFill>
                  <a:srgbClr val="212529"/>
                </a:solidFill>
                <a:effectLst/>
                <a:uLnTx/>
                <a:uFillTx/>
                <a:latin typeface="Calibri"/>
                <a:ea typeface="Calibri"/>
                <a:cs typeface="Calibri"/>
              </a:rPr>
              <a:t>Protect the 340B Drug Pricing Program</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a:ln>
                  <a:noFill/>
                </a:ln>
                <a:solidFill>
                  <a:srgbClr val="212529"/>
                </a:solidFill>
                <a:effectLst/>
                <a:uLnTx/>
                <a:uFillTx/>
                <a:latin typeface="Calibri"/>
                <a:ea typeface="Calibri"/>
                <a:cs typeface="Calibri"/>
              </a:rPr>
              <a:t>Outpatient Prospective Payment System Proposed Rule included proposals to accelerate the timeline for clawing back funds resulting from the agency's unlawful policy between calendar years 2018-2022</a:t>
            </a:r>
            <a:endParaRPr kumimoji="0" lang="en-US" sz="2775" b="0" i="0" u="none" strike="noStrike" kern="1200" cap="none" spc="0" normalizeH="0" baseline="0" noProof="0">
              <a:ln>
                <a:noFill/>
              </a:ln>
              <a:solidFill>
                <a:srgbClr val="000000"/>
              </a:solidFill>
              <a:effectLst/>
              <a:uLnTx/>
              <a:uFillTx/>
              <a:latin typeface="Calibri"/>
              <a:ea typeface="Calibri"/>
              <a:cs typeface="Calibri"/>
            </a:endParaRPr>
          </a:p>
          <a:p>
            <a:pPr marL="914400" marR="0" lvl="1" indent="-457200" algn="l" defTabSz="914309" rtl="0" eaLnBrk="1" fontAlgn="auto" latinLnBrk="0" hangingPunct="1">
              <a:lnSpc>
                <a:spcPct val="100000"/>
              </a:lnSpc>
              <a:spcBef>
                <a:spcPts val="0"/>
              </a:spcBef>
              <a:spcAft>
                <a:spcPts val="0"/>
              </a:spcAft>
              <a:buClrTx/>
              <a:buSzTx/>
              <a:buFont typeface="Courier New"/>
              <a:buChar char="o"/>
              <a:tabLst/>
              <a:defRPr/>
            </a:pPr>
            <a:r>
              <a:rPr kumimoji="0" lang="en-US" sz="2775" b="0" i="0" u="none" strike="noStrike" kern="1200" cap="none" spc="0" normalizeH="0" baseline="0" noProof="0">
                <a:ln>
                  <a:noFill/>
                </a:ln>
                <a:solidFill>
                  <a:srgbClr val="212529"/>
                </a:solidFill>
                <a:effectLst/>
                <a:uLnTx/>
                <a:uFillTx/>
                <a:latin typeface="Calibri"/>
                <a:ea typeface="Calibri"/>
                <a:cs typeface="Calibri"/>
              </a:rPr>
              <a:t>Also includes call for agency to conduct drug acquisition survey</a:t>
            </a:r>
            <a:endParaRPr kumimoji="0" lang="en-US" sz="2775" b="0" i="0" u="none" strike="noStrike" kern="1200" cap="none" spc="0" normalizeH="0" baseline="0" noProof="0">
              <a:ln>
                <a:noFill/>
              </a:ln>
              <a:solidFill>
                <a:prstClr val="black"/>
              </a:solidFill>
              <a:effectLst/>
              <a:uLnTx/>
              <a:uFillTx/>
              <a:latin typeface="Aptos" panose="020B0004020202020204"/>
              <a:ea typeface="Calibri" panose="020F0502020204030204"/>
              <a:cs typeface="Calibri" panose="020F0502020204030204"/>
            </a:endParaRP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a:ln>
                  <a:noFill/>
                </a:ln>
                <a:solidFill>
                  <a:srgbClr val="212529"/>
                </a:solidFill>
                <a:effectLst/>
                <a:uLnTx/>
                <a:uFillTx/>
                <a:latin typeface="Calibri"/>
                <a:ea typeface="Calibri"/>
                <a:cs typeface="Calibri"/>
              </a:rPr>
              <a:t>HHS announced new 340B rebate model pilot program</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a:ln>
                  <a:noFill/>
                </a:ln>
                <a:solidFill>
                  <a:srgbClr val="000000"/>
                </a:solidFill>
                <a:effectLst/>
                <a:uLnTx/>
                <a:uFillTx/>
                <a:latin typeface="Calibri"/>
                <a:ea typeface="Calibri"/>
                <a:cs typeface="Calibri"/>
              </a:rPr>
              <a:t>Senate HELP hearing on 10/23:  The 340B Program: Examining its Growth &amp; Impact on Patients</a:t>
            </a:r>
            <a:endParaRPr kumimoji="0" lang="en-US" sz="2700" b="0" i="0" u="none" strike="noStrike" kern="1200" cap="none" spc="0" normalizeH="0" baseline="0" noProof="0">
              <a:ln>
                <a:noFill/>
              </a:ln>
              <a:solidFill>
                <a:srgbClr val="212529"/>
              </a:solidFill>
              <a:effectLst/>
              <a:uLnTx/>
              <a:uFillTx/>
              <a:latin typeface="Calibri"/>
              <a:ea typeface="Calibri"/>
              <a:cs typeface="Calibri"/>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a:ln>
                  <a:noFill/>
                </a:ln>
                <a:solidFill>
                  <a:srgbClr val="212529"/>
                </a:solidFill>
                <a:effectLst/>
                <a:uLnTx/>
                <a:uFillTx/>
                <a:latin typeface="Calibri"/>
                <a:ea typeface="Calibri"/>
                <a:cs typeface="Calibri"/>
              </a:rPr>
              <a:t>Drug Pricing/PBM Reform</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a:ln>
                  <a:noFill/>
                </a:ln>
                <a:solidFill>
                  <a:srgbClr val="212529"/>
                </a:solidFill>
                <a:effectLst/>
                <a:uLnTx/>
                <a:uFillTx/>
                <a:latin typeface="Calibri"/>
                <a:ea typeface="Calibri"/>
                <a:cs typeface="Calibri"/>
              </a:rPr>
              <a:t>Insolvency of Medicare Trust Fund</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1" b="1" i="0" u="none" strike="noStrike" kern="1200" cap="none" spc="0" normalizeH="0" baseline="0" noProof="0">
              <a:ln>
                <a:noFill/>
              </a:ln>
              <a:solidFill>
                <a:srgbClr val="212529"/>
              </a:solidFill>
              <a:effectLst/>
              <a:uLnTx/>
              <a:uFillTx/>
              <a:latin typeface="Calibri"/>
              <a:ea typeface="Calibri"/>
              <a:cs typeface="Calibri"/>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1" b="1" i="0" u="none" strike="noStrike" kern="1200" cap="none" spc="0" normalizeH="0" baseline="0" noProof="0">
              <a:ln>
                <a:noFill/>
              </a:ln>
              <a:solidFill>
                <a:srgbClr val="212529"/>
              </a:solidFill>
              <a:effectLst/>
              <a:uLnTx/>
              <a:uFillTx/>
              <a:latin typeface="Calibri"/>
              <a:ea typeface="Calibri"/>
              <a:cs typeface="Calibri"/>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1" b="0" i="0" u="none" strike="noStrike" kern="1200" cap="none" spc="0" normalizeH="0" baseline="0" noProof="0">
              <a:ln>
                <a:noFill/>
              </a:ln>
              <a:solidFill>
                <a:srgbClr val="212529"/>
              </a:solidFill>
              <a:effectLst/>
              <a:uLnTx/>
              <a:uFillTx/>
              <a:latin typeface="Calibri"/>
              <a:ea typeface="Calibri"/>
              <a:cs typeface="Calibri"/>
            </a:endParaRPr>
          </a:p>
        </p:txBody>
      </p:sp>
    </p:spTree>
    <p:extLst>
      <p:ext uri="{BB962C8B-B14F-4D97-AF65-F5344CB8AC3E}">
        <p14:creationId xmlns:p14="http://schemas.microsoft.com/office/powerpoint/2010/main" val="3984027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481A-8232-EF37-68B6-413D69C02161}"/>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BF99A971-783B-BC4B-676A-C7D50CDE4DB2}"/>
              </a:ext>
            </a:extLst>
          </p:cNvPr>
          <p:cNvPicPr>
            <a:picLocks noGrp="1" noChangeAspect="1"/>
          </p:cNvPicPr>
          <p:nvPr>
            <p:ph idx="1"/>
          </p:nvPr>
        </p:nvPicPr>
        <p:blipFill>
          <a:blip r:embed="rId2"/>
          <a:stretch>
            <a:fillRect/>
          </a:stretch>
        </p:blipFill>
        <p:spPr>
          <a:xfrm>
            <a:off x="13716001" y="9150825"/>
            <a:ext cx="4298498" cy="858669"/>
          </a:xfrm>
        </p:spPr>
      </p:pic>
      <p:sp>
        <p:nvSpPr>
          <p:cNvPr id="3" name="TextBox 2">
            <a:extLst>
              <a:ext uri="{FF2B5EF4-FFF2-40B4-BE49-F238E27FC236}">
                <a16:creationId xmlns:a16="http://schemas.microsoft.com/office/drawing/2014/main" id="{4F9FD714-82E9-FC22-DBE1-0B4A5140B16E}"/>
              </a:ext>
            </a:extLst>
          </p:cNvPr>
          <p:cNvSpPr txBox="1"/>
          <p:nvPr/>
        </p:nvSpPr>
        <p:spPr>
          <a:xfrm>
            <a:off x="2827772" y="619823"/>
            <a:ext cx="11996838" cy="1154162"/>
          </a:xfrm>
          <a:prstGeom prst="rect">
            <a:avLst/>
          </a:prstGeom>
          <a:noFill/>
        </p:spPr>
        <p:txBody>
          <a:bodyPr wrap="square" lIns="137160" tIns="68580" rIns="137160" bIns="6858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State Advocacy</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pic>
        <p:nvPicPr>
          <p:cNvPr id="6" name="Picture 5" descr="A group of people sitting at desks in a room&#10;&#10;AI-generated content may be incorrect.">
            <a:extLst>
              <a:ext uri="{FF2B5EF4-FFF2-40B4-BE49-F238E27FC236}">
                <a16:creationId xmlns:a16="http://schemas.microsoft.com/office/drawing/2014/main" id="{E715E5AF-2185-9677-C458-62628AD2BC9A}"/>
              </a:ext>
            </a:extLst>
          </p:cNvPr>
          <p:cNvPicPr>
            <a:picLocks noChangeAspect="1"/>
          </p:cNvPicPr>
          <p:nvPr/>
        </p:nvPicPr>
        <p:blipFill>
          <a:blip r:embed="rId3"/>
          <a:stretch>
            <a:fillRect/>
          </a:stretch>
        </p:blipFill>
        <p:spPr>
          <a:xfrm>
            <a:off x="7452776" y="1953011"/>
            <a:ext cx="10129838" cy="6786563"/>
          </a:xfrm>
          <a:prstGeom prst="rect">
            <a:avLst/>
          </a:prstGeom>
        </p:spPr>
      </p:pic>
      <p:sp>
        <p:nvSpPr>
          <p:cNvPr id="8" name="TextBox 7">
            <a:extLst>
              <a:ext uri="{FF2B5EF4-FFF2-40B4-BE49-F238E27FC236}">
                <a16:creationId xmlns:a16="http://schemas.microsoft.com/office/drawing/2014/main" id="{BFBCBFB2-BBDE-C673-5130-F7B6A7C28D4F}"/>
              </a:ext>
            </a:extLst>
          </p:cNvPr>
          <p:cNvSpPr txBox="1"/>
          <p:nvPr/>
        </p:nvSpPr>
        <p:spPr>
          <a:xfrm>
            <a:off x="1204056" y="3943227"/>
            <a:ext cx="6112011" cy="3185487"/>
          </a:xfrm>
          <a:prstGeom prst="rect">
            <a:avLst/>
          </a:prstGeom>
          <a:noFill/>
        </p:spPr>
        <p:txBody>
          <a:bodyPr wrap="square" lIns="137160" tIns="68580" rIns="137160" bIns="68580" rtlCol="0" anchor="t">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prstClr val="black"/>
                </a:solidFill>
                <a:effectLst/>
                <a:uLnTx/>
                <a:uFillTx/>
                <a:latin typeface="Aptos" panose="020B0004020202020204"/>
                <a:ea typeface="+mn-ea"/>
                <a:cs typeface="+mn-cs"/>
              </a:rPr>
              <a:t>2025 Session Review</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prstClr val="black"/>
                </a:solidFill>
                <a:effectLst/>
                <a:uLnTx/>
                <a:uFillTx/>
                <a:latin typeface="Aptos" panose="020B0004020202020204"/>
                <a:ea typeface="+mn-ea"/>
                <a:cs typeface="+mn-cs"/>
              </a:rPr>
              <a:t>Looking Ahead</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- 2026 Session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 Interim studies</a:t>
            </a:r>
            <a:endParaRPr kumimoji="0" lang="en-US" sz="27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 Legislative Candidates</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prstClr val="black"/>
                </a:solidFill>
                <a:effectLst/>
                <a:uLnTx/>
                <a:uFillTx/>
                <a:latin typeface="Aptos" panose="020B0004020202020204"/>
                <a:ea typeface="+mn-ea"/>
                <a:cs typeface="+mn-cs"/>
              </a:rPr>
              <a:t>How to Be Involved</a:t>
            </a:r>
          </a:p>
        </p:txBody>
      </p:sp>
    </p:spTree>
    <p:extLst>
      <p:ext uri="{BB962C8B-B14F-4D97-AF65-F5344CB8AC3E}">
        <p14:creationId xmlns:p14="http://schemas.microsoft.com/office/powerpoint/2010/main" val="263198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0E56-4F25-F786-39B6-7660945EDE15}"/>
            </a:ext>
          </a:extLst>
        </p:cNvPr>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368C5B6A-B546-AA1F-A2A2-3D497B802BF3}"/>
              </a:ext>
            </a:extLst>
          </p:cNvPr>
          <p:cNvPicPr>
            <a:picLocks noChangeAspect="1"/>
          </p:cNvPicPr>
          <p:nvPr/>
        </p:nvPicPr>
        <p:blipFill>
          <a:blip r:embed="rId3"/>
          <a:stretch>
            <a:fillRect/>
          </a:stretch>
        </p:blipFill>
        <p:spPr>
          <a:xfrm>
            <a:off x="269362" y="9217542"/>
            <a:ext cx="4298498" cy="858669"/>
          </a:xfrm>
          <a:prstGeom prst="rect">
            <a:avLst/>
          </a:prstGeom>
        </p:spPr>
      </p:pic>
      <p:pic>
        <p:nvPicPr>
          <p:cNvPr id="4" name="Picture 3" descr="A screenshot of a document&#10;&#10;AI-generated content may be incorrect.">
            <a:extLst>
              <a:ext uri="{FF2B5EF4-FFF2-40B4-BE49-F238E27FC236}">
                <a16:creationId xmlns:a16="http://schemas.microsoft.com/office/drawing/2014/main" id="{22773E5A-73D4-A37B-D669-DAF29AA7DB20}"/>
              </a:ext>
            </a:extLst>
          </p:cNvPr>
          <p:cNvPicPr>
            <a:picLocks noChangeAspect="1"/>
          </p:cNvPicPr>
          <p:nvPr/>
        </p:nvPicPr>
        <p:blipFill>
          <a:blip r:embed="rId4"/>
          <a:stretch>
            <a:fillRect/>
          </a:stretch>
        </p:blipFill>
        <p:spPr>
          <a:xfrm>
            <a:off x="4857964" y="207563"/>
            <a:ext cx="13119317" cy="9010257"/>
          </a:xfrm>
          <a:prstGeom prst="rect">
            <a:avLst/>
          </a:prstGeom>
        </p:spPr>
      </p:pic>
      <p:sp>
        <p:nvSpPr>
          <p:cNvPr id="5" name="TextBox 4">
            <a:extLst>
              <a:ext uri="{FF2B5EF4-FFF2-40B4-BE49-F238E27FC236}">
                <a16:creationId xmlns:a16="http://schemas.microsoft.com/office/drawing/2014/main" id="{E440B130-31F5-BB55-9432-6F85979377F9}"/>
              </a:ext>
            </a:extLst>
          </p:cNvPr>
          <p:cNvSpPr txBox="1"/>
          <p:nvPr/>
        </p:nvSpPr>
        <p:spPr>
          <a:xfrm>
            <a:off x="35267" y="2687680"/>
            <a:ext cx="4819863" cy="3185487"/>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State Legislative Wrap Up</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Tree>
    <p:extLst>
      <p:ext uri="{BB962C8B-B14F-4D97-AF65-F5344CB8AC3E}">
        <p14:creationId xmlns:p14="http://schemas.microsoft.com/office/powerpoint/2010/main" val="2492879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640C6-48EC-52BA-16D8-4C3DFA29DE0F}"/>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85AF9351-F21D-8CF4-2114-AA39B3A6E499}"/>
              </a:ext>
            </a:extLst>
          </p:cNvPr>
          <p:cNvPicPr>
            <a:picLocks noGrp="1" noChangeAspect="1"/>
          </p:cNvPicPr>
          <p:nvPr>
            <p:ph idx="1"/>
          </p:nvPr>
        </p:nvPicPr>
        <p:blipFill>
          <a:blip r:embed="rId2"/>
          <a:stretch>
            <a:fillRect/>
          </a:stretch>
        </p:blipFill>
        <p:spPr>
          <a:xfrm>
            <a:off x="13639802" y="9182100"/>
            <a:ext cx="4298498" cy="858669"/>
          </a:xfrm>
        </p:spPr>
      </p:pic>
      <p:sp>
        <p:nvSpPr>
          <p:cNvPr id="7" name="TextBox 6">
            <a:extLst>
              <a:ext uri="{FF2B5EF4-FFF2-40B4-BE49-F238E27FC236}">
                <a16:creationId xmlns:a16="http://schemas.microsoft.com/office/drawing/2014/main" id="{E9E0BBE7-06C4-DB50-D5E6-64AD316EF1C6}"/>
              </a:ext>
            </a:extLst>
          </p:cNvPr>
          <p:cNvSpPr txBox="1"/>
          <p:nvPr/>
        </p:nvSpPr>
        <p:spPr>
          <a:xfrm>
            <a:off x="3145581" y="1104900"/>
            <a:ext cx="11996838" cy="11541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State legislation – 340B Legislation</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
        <p:nvSpPr>
          <p:cNvPr id="23" name="TextBox 22">
            <a:extLst>
              <a:ext uri="{FF2B5EF4-FFF2-40B4-BE49-F238E27FC236}">
                <a16:creationId xmlns:a16="http://schemas.microsoft.com/office/drawing/2014/main" id="{FE2FB371-B8CD-BCE7-639F-9A8B8150CE4A}"/>
              </a:ext>
            </a:extLst>
          </p:cNvPr>
          <p:cNvSpPr txBox="1"/>
          <p:nvPr/>
        </p:nvSpPr>
        <p:spPr>
          <a:xfrm>
            <a:off x="706981" y="2567683"/>
            <a:ext cx="8127209" cy="6578724"/>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Calibri"/>
                <a:ea typeface="Calibri"/>
                <a:cs typeface="Calibri"/>
              </a:rPr>
              <a:t>LB168 – Protect the 340B Community Benefits Program</a:t>
            </a:r>
          </a:p>
          <a:p>
            <a:pPr marL="657225" marR="0" lvl="0" indent="-428625" algn="l" defTabSz="914309" rtl="0" eaLnBrk="1" fontAlgn="auto" latinLnBrk="0" hangingPunct="1">
              <a:lnSpc>
                <a:spcPct val="100000"/>
              </a:lnSpc>
              <a:spcBef>
                <a:spcPts val="0"/>
              </a:spcBef>
              <a:spcAft>
                <a:spcPts val="0"/>
              </a:spcAft>
              <a:buClrTx/>
              <a:buSzTx/>
              <a:buFont typeface="Courier New"/>
              <a:buChar char="o"/>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Governor Signing Ceremony</a:t>
            </a:r>
          </a:p>
          <a:p>
            <a:pPr marL="657225" marR="0" lvl="0" indent="-428625" algn="l" defTabSz="914309" rtl="0" eaLnBrk="1" fontAlgn="auto" latinLnBrk="0" hangingPunct="1">
              <a:lnSpc>
                <a:spcPct val="100000"/>
              </a:lnSpc>
              <a:spcBef>
                <a:spcPts val="0"/>
              </a:spcBef>
              <a:spcAft>
                <a:spcPts val="0"/>
              </a:spcAft>
              <a:buClrTx/>
              <a:buSzTx/>
              <a:buFont typeface="Courier New"/>
              <a:buChar char="o"/>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Law effective as of April 10, 2025</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  AbbVie v. Nebraska lawsuit</a:t>
            </a:r>
          </a:p>
          <a:p>
            <a:pPr marL="657225" marR="0" lvl="0" indent="-428625" algn="l" defTabSz="914309" rtl="0" eaLnBrk="1" fontAlgn="auto" latinLnBrk="0" hangingPunct="1">
              <a:lnSpc>
                <a:spcPct val="100000"/>
              </a:lnSpc>
              <a:spcBef>
                <a:spcPts val="0"/>
              </a:spcBef>
              <a:spcAft>
                <a:spcPts val="0"/>
              </a:spcAft>
              <a:buClrTx/>
              <a:buSzTx/>
              <a:buFont typeface="Courier New"/>
              <a:buChar char="o"/>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NHA signed onto AHA amicus brief</a:t>
            </a:r>
          </a:p>
          <a:p>
            <a:pPr marL="657225" marR="0" lvl="0" indent="-428625" algn="just" defTabSz="914309" rtl="0" eaLnBrk="1" fontAlgn="auto" latinLnBrk="0" hangingPunct="1">
              <a:lnSpc>
                <a:spcPct val="100000"/>
              </a:lnSpc>
              <a:spcBef>
                <a:spcPts val="0"/>
              </a:spcBef>
              <a:spcAft>
                <a:spcPts val="0"/>
              </a:spcAft>
              <a:buClrTx/>
              <a:buSzTx/>
              <a:buFont typeface="Courier New"/>
              <a:buChar char="o"/>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AG Hilgers filed motion to dismiss</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250" b="0" i="1" u="none" strike="noStrike" kern="1200" cap="none" spc="0" normalizeH="0" baseline="0" noProof="0">
                <a:ln>
                  <a:noFill/>
                </a:ln>
                <a:solidFill>
                  <a:srgbClr val="000000"/>
                </a:solidFill>
                <a:effectLst/>
                <a:uLnTx/>
                <a:uFillTx/>
                <a:latin typeface="Calibri"/>
                <a:ea typeface="Times New Roman" panose="02020603050405020304" pitchFamily="18" charset="0"/>
                <a:cs typeface="Aptos" panose="020B0004020202020204" pitchFamily="34" charset="0"/>
              </a:rPr>
              <a:t>Plaintiffs- drug manufacturers who participate in the federal 340B discount drug program - obviously feel aggrieved by perceived abuses and alleged noncompliance with that program's regulatory safeguards. But this lawsuit, in which Plaintiffs take aim at Nebraska statute and Nebraska law enforcement (rather than the federal program itself, the federal entities that could mitigate the alleged harms, or the wrongful actors themselves) is a clear case of misdirected anger. </a:t>
            </a:r>
            <a:r>
              <a:rPr kumimoji="0" lang="en-US" sz="2250" b="1" i="1" u="none" strike="noStrike" kern="1200" cap="none" spc="0" normalizeH="0" baseline="0" noProof="0">
                <a:ln>
                  <a:noFill/>
                </a:ln>
                <a:solidFill>
                  <a:srgbClr val="000000"/>
                </a:solidFill>
                <a:effectLst/>
                <a:uLnTx/>
                <a:uFillTx/>
                <a:latin typeface="Calibri"/>
                <a:ea typeface="Times New Roman" panose="02020603050405020304" pitchFamily="18" charset="0"/>
                <a:cs typeface="Aptos" panose="020B0004020202020204" pitchFamily="34" charset="0"/>
              </a:rPr>
              <a:t>This Court should not indulge the Plaintiffs' temper tantrum.</a:t>
            </a:r>
            <a:endParaRPr kumimoji="0" lang="en-US" sz="2250" b="0" i="1" u="none" strike="noStrike" kern="1200" cap="none" spc="0" normalizeH="0" baseline="0" noProof="0">
              <a:ln>
                <a:noFill/>
              </a:ln>
              <a:solidFill>
                <a:prstClr val="black"/>
              </a:solidFill>
              <a:effectLst/>
              <a:uLnTx/>
              <a:uFillTx/>
              <a:latin typeface="Calibri"/>
              <a:ea typeface="Aptos" panose="020B0004020202020204" pitchFamily="34" charset="0"/>
              <a:cs typeface="Aptos" panose="020B0004020202020204" pitchFamily="34"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24" name="Picture 23" descr="A group of people standing in front of a flag&#10;&#10;AI-generated content may be incorrect.">
            <a:extLst>
              <a:ext uri="{FF2B5EF4-FFF2-40B4-BE49-F238E27FC236}">
                <a16:creationId xmlns:a16="http://schemas.microsoft.com/office/drawing/2014/main" id="{94367CEA-4649-4D95-C93B-5252E8F668B3}"/>
              </a:ext>
            </a:extLst>
          </p:cNvPr>
          <p:cNvPicPr>
            <a:picLocks noChangeAspect="1"/>
          </p:cNvPicPr>
          <p:nvPr/>
        </p:nvPicPr>
        <p:blipFill>
          <a:blip r:embed="rId3"/>
          <a:stretch>
            <a:fillRect/>
          </a:stretch>
        </p:blipFill>
        <p:spPr>
          <a:xfrm>
            <a:off x="8815296" y="2568495"/>
            <a:ext cx="9237141" cy="5844492"/>
          </a:xfrm>
          <a:prstGeom prst="rect">
            <a:avLst/>
          </a:prstGeom>
        </p:spPr>
      </p:pic>
    </p:spTree>
    <p:extLst>
      <p:ext uri="{BB962C8B-B14F-4D97-AF65-F5344CB8AC3E}">
        <p14:creationId xmlns:p14="http://schemas.microsoft.com/office/powerpoint/2010/main" val="225967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301F7-83F1-8F12-2442-6C1A2DECEEE6}"/>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EA610DE5-E63D-4629-342E-27744D2904E0}"/>
              </a:ext>
            </a:extLst>
          </p:cNvPr>
          <p:cNvPicPr>
            <a:picLocks noGrp="1" noChangeAspect="1"/>
          </p:cNvPicPr>
          <p:nvPr>
            <p:ph idx="1"/>
          </p:nvPr>
        </p:nvPicPr>
        <p:blipFill>
          <a:blip r:embed="rId3"/>
          <a:stretch>
            <a:fillRect/>
          </a:stretch>
        </p:blipFill>
        <p:spPr>
          <a:xfrm>
            <a:off x="13639802" y="9182100"/>
            <a:ext cx="4298498" cy="858669"/>
          </a:xfrm>
        </p:spPr>
      </p:pic>
      <p:sp>
        <p:nvSpPr>
          <p:cNvPr id="7" name="TextBox 6">
            <a:extLst>
              <a:ext uri="{FF2B5EF4-FFF2-40B4-BE49-F238E27FC236}">
                <a16:creationId xmlns:a16="http://schemas.microsoft.com/office/drawing/2014/main" id="{B2D08744-0A45-777A-DCB9-12450BA04C1C}"/>
              </a:ext>
            </a:extLst>
          </p:cNvPr>
          <p:cNvSpPr txBox="1"/>
          <p:nvPr/>
        </p:nvSpPr>
        <p:spPr>
          <a:xfrm>
            <a:off x="355888" y="430992"/>
            <a:ext cx="17576228" cy="11541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State legislation – Prior Authorization Reform</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
        <p:nvSpPr>
          <p:cNvPr id="2" name="TextBox 1">
            <a:extLst>
              <a:ext uri="{FF2B5EF4-FFF2-40B4-BE49-F238E27FC236}">
                <a16:creationId xmlns:a16="http://schemas.microsoft.com/office/drawing/2014/main" id="{10B68245-F15A-FBA1-32EC-3515AE9520FE}"/>
              </a:ext>
            </a:extLst>
          </p:cNvPr>
          <p:cNvSpPr txBox="1"/>
          <p:nvPr/>
        </p:nvSpPr>
        <p:spPr>
          <a:xfrm>
            <a:off x="1426571" y="1592208"/>
            <a:ext cx="16357734" cy="826380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Increase Transparency</a:t>
            </a:r>
            <a:endParaRPr kumimoji="0" lang="en-US" sz="2400" b="0" i="0" u="none" strike="noStrike" kern="1200" cap="none" spc="0" normalizeH="0" baseline="0" noProof="0">
              <a:ln>
                <a:noFill/>
              </a:ln>
              <a:solidFill>
                <a:prstClr val="black"/>
              </a:solidFill>
              <a:effectLst/>
              <a:uLnTx/>
              <a:uFillTx/>
              <a:latin typeface="Calibri"/>
              <a:ea typeface="Calibri"/>
              <a:cs typeface="Calibri"/>
            </a:endParaRP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Require insurance to make PA requirements publicly available on their website</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Requires 60 days' notice to providers before implementing new PA requirements</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Streamline Processes &amp; Accountability</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Create standard form for all health insurers</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Adverse decisions on PA requests must be made by a physician</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Requires a peer-to-peer consult when requested</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Requires appeals to be reviewed by a physician of the same or similar specialty</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Prohibits use of AI as sole basis of a decision to deny, delay, or modify services</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Must pay providers for services that received prior auth approval</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Require Response Times</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72 hours urgent and 7 days non-urgent. Beginning 2028, urgent request timeframe reduced to 48 hours.</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If insurance fails to meet deadlines, PA request deemed approved.</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Protect Patient's Continuity of Care</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A PA is valid for 1 year in most cases</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Approved prior auth can follow a patient for 60 days if they switch plans</a:t>
            </a:r>
          </a:p>
          <a:p>
            <a:pPr marL="1114481" marR="0" lvl="1" indent="-428646" algn="l" defTabSz="914309"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Provides clarity/accountability for inpatient care to eliminate uncompensated care</a:t>
            </a:r>
          </a:p>
          <a:p>
            <a:pPr marL="1114481" marR="0" lvl="1" indent="-428646" algn="l" defTabSz="914309"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No retrospective denials after a PA is approved</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Prohibit Prior Authorizations Requirements for:</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Emergency services</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Emergency ground transportation</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Preventative services</a:t>
            </a:r>
          </a:p>
        </p:txBody>
      </p:sp>
    </p:spTree>
    <p:extLst>
      <p:ext uri="{BB962C8B-B14F-4D97-AF65-F5344CB8AC3E}">
        <p14:creationId xmlns:p14="http://schemas.microsoft.com/office/powerpoint/2010/main" val="89681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4613F-40C8-5EB7-3551-FE2D2BE2FF18}"/>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7C9BB962-DCFE-33F3-C851-015A2E9721F5}"/>
              </a:ext>
            </a:extLst>
          </p:cNvPr>
          <p:cNvPicPr>
            <a:picLocks noGrp="1" noChangeAspect="1"/>
          </p:cNvPicPr>
          <p:nvPr>
            <p:ph idx="1"/>
          </p:nvPr>
        </p:nvPicPr>
        <p:blipFill>
          <a:blip r:embed="rId3"/>
          <a:stretch>
            <a:fillRect/>
          </a:stretch>
        </p:blipFill>
        <p:spPr>
          <a:xfrm>
            <a:off x="13639802" y="9182100"/>
            <a:ext cx="4298498" cy="858669"/>
          </a:xfrm>
        </p:spPr>
      </p:pic>
      <p:sp>
        <p:nvSpPr>
          <p:cNvPr id="7" name="TextBox 6">
            <a:extLst>
              <a:ext uri="{FF2B5EF4-FFF2-40B4-BE49-F238E27FC236}">
                <a16:creationId xmlns:a16="http://schemas.microsoft.com/office/drawing/2014/main" id="{B28FCC83-1B46-30F1-4E98-D5378EE678AD}"/>
              </a:ext>
            </a:extLst>
          </p:cNvPr>
          <p:cNvSpPr txBox="1"/>
          <p:nvPr/>
        </p:nvSpPr>
        <p:spPr>
          <a:xfrm>
            <a:off x="3145581" y="368730"/>
            <a:ext cx="11996838" cy="11541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State legislation – PBM Reform</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
        <p:nvSpPr>
          <p:cNvPr id="2" name="TextBox 1">
            <a:extLst>
              <a:ext uri="{FF2B5EF4-FFF2-40B4-BE49-F238E27FC236}">
                <a16:creationId xmlns:a16="http://schemas.microsoft.com/office/drawing/2014/main" id="{C46CDD28-9030-EEDB-7272-08951E3A6EB9}"/>
              </a:ext>
            </a:extLst>
          </p:cNvPr>
          <p:cNvSpPr txBox="1"/>
          <p:nvPr/>
        </p:nvSpPr>
        <p:spPr>
          <a:xfrm>
            <a:off x="406829" y="2250705"/>
            <a:ext cx="17532456" cy="678647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LB 198 – Change provisions of the PBM Licensure and Regulation Act</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Introduced by Sen. Sorrentino</a:t>
            </a:r>
          </a:p>
          <a:p>
            <a:pPr marL="428646" marR="0" lvl="0"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BCI Committee priority bill</a:t>
            </a:r>
          </a:p>
          <a:p>
            <a:pPr marL="1114481" marR="0" lvl="1" indent="-428646" algn="l" defTabSz="914309"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Committee Amendment included provisions of NHA's LB109:</a:t>
            </a: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Prohibits patient steering by a PBM</a:t>
            </a: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Allows a pharmacy/pharmacist to decline to provide a drug if paid less than acquisition cost</a:t>
            </a: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Prohibits spread pricing on certain dates</a:t>
            </a: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White bagging parameters</a:t>
            </a:r>
          </a:p>
          <a:p>
            <a:pPr marL="2486150" marR="0" lvl="3"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Appeals process</a:t>
            </a:r>
          </a:p>
          <a:p>
            <a:pPr marL="2486150" marR="0" lvl="3"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Refill requests</a:t>
            </a:r>
          </a:p>
          <a:p>
            <a:pPr marL="2486150" marR="0" lvl="3"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Delivery/signature requirements</a:t>
            </a:r>
          </a:p>
          <a:p>
            <a:pPr marL="2486150" marR="0" lvl="3" indent="-428646" algn="l" defTabSz="914309"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Must authorize/reimburse for drug if substantially similar</a:t>
            </a: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Prohibits brown bagging</a:t>
            </a: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Prohibits a PBM from restricting a retail pharmacy's ability to ship, mail, or otherwise deliver prescriptions to patients</a:t>
            </a: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Allows nationally accredited specialty pharmacies in NE to participate in PBM networks by preventing PBMs from imposing unreasonable terms beyond the requirements for national accreditation</a:t>
            </a: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endParaRPr kumimoji="0" lang="en-US" sz="2400" b="0" i="0" u="none" strike="noStrike" kern="1200" cap="none" spc="0" normalizeH="0" baseline="0" noProof="0">
              <a:ln>
                <a:noFill/>
              </a:ln>
              <a:solidFill>
                <a:prstClr val="black"/>
              </a:solidFill>
              <a:effectLst/>
              <a:uLnTx/>
              <a:uFillTx/>
              <a:latin typeface="Aptos" panose="020B0004020202020204"/>
              <a:ea typeface="+mn-ea"/>
              <a:cs typeface="+mn-cs"/>
            </a:endParaRPr>
          </a:p>
          <a:p>
            <a:pPr marL="1800315" marR="0" lvl="2" indent="-428646" algn="l" defTabSz="914309" rtl="0" eaLnBrk="1" fontAlgn="auto" latinLnBrk="0" hangingPunct="1">
              <a:lnSpc>
                <a:spcPct val="100000"/>
              </a:lnSpc>
              <a:spcBef>
                <a:spcPts val="0"/>
              </a:spcBef>
              <a:spcAft>
                <a:spcPts val="0"/>
              </a:spcAft>
              <a:buClrTx/>
              <a:buSzTx/>
              <a:buFont typeface="Wingdings"/>
              <a:buChar char="§"/>
              <a:tabLst/>
              <a:defRPr/>
            </a:pPr>
            <a:endParaRPr kumimoji="0" lang="en-US" sz="24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4036090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E9E54-456C-D8FD-12F1-4D9E558E7250}"/>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3525FDCF-E4AC-E6B7-B64C-C99AC1335CDA}"/>
              </a:ext>
            </a:extLst>
          </p:cNvPr>
          <p:cNvPicPr>
            <a:picLocks noGrp="1" noChangeAspect="1"/>
          </p:cNvPicPr>
          <p:nvPr>
            <p:ph idx="1"/>
          </p:nvPr>
        </p:nvPicPr>
        <p:blipFill>
          <a:blip r:embed="rId3"/>
          <a:stretch>
            <a:fillRect/>
          </a:stretch>
        </p:blipFill>
        <p:spPr>
          <a:xfrm>
            <a:off x="13639802" y="9182100"/>
            <a:ext cx="4298498" cy="858669"/>
          </a:xfrm>
        </p:spPr>
      </p:pic>
      <p:sp>
        <p:nvSpPr>
          <p:cNvPr id="7" name="TextBox 6">
            <a:extLst>
              <a:ext uri="{FF2B5EF4-FFF2-40B4-BE49-F238E27FC236}">
                <a16:creationId xmlns:a16="http://schemas.microsoft.com/office/drawing/2014/main" id="{BDE71882-521C-2A8F-636D-F9212FFA929D}"/>
              </a:ext>
            </a:extLst>
          </p:cNvPr>
          <p:cNvSpPr txBox="1"/>
          <p:nvPr/>
        </p:nvSpPr>
        <p:spPr>
          <a:xfrm>
            <a:off x="789522" y="337682"/>
            <a:ext cx="17111277" cy="11541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State legislation </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
        <p:nvSpPr>
          <p:cNvPr id="2" name="TextBox 1">
            <a:extLst>
              <a:ext uri="{FF2B5EF4-FFF2-40B4-BE49-F238E27FC236}">
                <a16:creationId xmlns:a16="http://schemas.microsoft.com/office/drawing/2014/main" id="{D322C680-7F26-E354-220C-46B56A83B0B2}"/>
              </a:ext>
            </a:extLst>
          </p:cNvPr>
          <p:cNvSpPr txBox="1"/>
          <p:nvPr/>
        </p:nvSpPr>
        <p:spPr>
          <a:xfrm>
            <a:off x="1295028" y="1502780"/>
            <a:ext cx="16346466" cy="470898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Calibri"/>
                <a:ea typeface="Calibri"/>
                <a:cs typeface="Calibri"/>
              </a:rPr>
              <a:t>LB 322 – Prohibit assault on a pharmacy and health care professionals (LB26)</a:t>
            </a: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Sen. Clouse priority bill</a:t>
            </a: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8 hour filibuster</a:t>
            </a: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Advanced to Select File 37-8</a:t>
            </a:r>
          </a:p>
          <a:p>
            <a:pPr marL="1114425" marR="0" lvl="1" indent="-428625" algn="l" defTabSz="914309" rtl="0" eaLnBrk="1" fontAlgn="auto" latinLnBrk="0" hangingPunct="1">
              <a:lnSpc>
                <a:spcPct val="100000"/>
              </a:lnSpc>
              <a:spcBef>
                <a:spcPts val="0"/>
              </a:spcBef>
              <a:spcAft>
                <a:spcPts val="0"/>
              </a:spcAft>
              <a:buClrTx/>
              <a:buSzTx/>
              <a:buFont typeface="Courier New"/>
              <a:buChar char="o"/>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Ballard amendment filed on Select to address DD concerns</a:t>
            </a:r>
          </a:p>
          <a:p>
            <a:pPr marL="1114425" marR="0" lvl="1" indent="-428625" algn="l" defTabSz="914309" rtl="0" eaLnBrk="1" fontAlgn="auto" latinLnBrk="0" hangingPunct="1">
              <a:lnSpc>
                <a:spcPct val="100000"/>
              </a:lnSpc>
              <a:spcBef>
                <a:spcPts val="0"/>
              </a:spcBef>
              <a:spcAft>
                <a:spcPts val="0"/>
              </a:spcAft>
              <a:buClrTx/>
              <a:buSzTx/>
              <a:buFont typeface="Courier New"/>
              <a:buChar char="o"/>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Will carry forward into the 2026 legislative session</a:t>
            </a:r>
          </a:p>
          <a:p>
            <a:pPr marL="229553" marR="0" lvl="0" indent="0" algn="l"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Calibri"/>
                <a:ea typeface="Calibri"/>
                <a:cs typeface="Calibri"/>
              </a:rPr>
              <a:t>Rural Loan Forgiveness Program – Budget Bill</a:t>
            </a:r>
            <a:endParaRPr kumimoji="0" lang="en-US" sz="2700" b="0" i="0" u="none" strike="noStrike" kern="1200" cap="none" spc="0" normalizeH="0" baseline="0" noProof="0">
              <a:ln>
                <a:noFill/>
              </a:ln>
              <a:solidFill>
                <a:prstClr val="black"/>
              </a:solidFill>
              <a:effectLst/>
              <a:uLnTx/>
              <a:uFillTx/>
              <a:latin typeface="Calibri"/>
              <a:ea typeface="Calibri"/>
              <a:cs typeface="Calibri"/>
            </a:endParaRPr>
          </a:p>
          <a:p>
            <a:pPr marL="428625" marR="0" lvl="0" indent="-428625" algn="l" defTabSz="914309" rtl="0" eaLnBrk="1" fontAlgn="auto" latinLnBrk="0" hangingPunct="1">
              <a:lnSpc>
                <a:spcPct val="100000"/>
              </a:lnSpc>
              <a:spcBef>
                <a:spcPts val="0"/>
              </a:spcBef>
              <a:spcAft>
                <a:spcPts val="0"/>
              </a:spcAft>
              <a:buClrTx/>
              <a:buSzTx/>
              <a:buFont typeface="Arial,Sans-Serif"/>
              <a:buChar char="•"/>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LB261 Committee Amendment included the $1.5M that the original bill had proposed to cut</a:t>
            </a:r>
          </a:p>
          <a:p>
            <a:pPr marL="428625" marR="0" lvl="0" indent="-428625" algn="l" defTabSz="914309" rtl="0" eaLnBrk="1" fontAlgn="auto" latinLnBrk="0" hangingPunct="1">
              <a:lnSpc>
                <a:spcPct val="100000"/>
              </a:lnSpc>
              <a:spcBef>
                <a:spcPts val="0"/>
              </a:spcBef>
              <a:spcAft>
                <a:spcPts val="0"/>
              </a:spcAft>
              <a:buClrTx/>
              <a:buSzTx/>
              <a:buFont typeface="Arial,Sans-Serif"/>
              <a:buChar char="•"/>
              <a:tabLst/>
              <a:defRPr/>
            </a:pPr>
            <a:r>
              <a:rPr kumimoji="0" lang="en-US" sz="2700" b="0" i="0" u="none" strike="noStrike" kern="1200" cap="none" spc="0" normalizeH="0" baseline="0" noProof="0">
                <a:ln>
                  <a:noFill/>
                </a:ln>
                <a:solidFill>
                  <a:prstClr val="black"/>
                </a:solidFill>
                <a:effectLst/>
                <a:uLnTx/>
                <a:uFillTx/>
                <a:latin typeface="Calibri"/>
                <a:ea typeface="Calibri"/>
                <a:cs typeface="Calibri"/>
              </a:rPr>
              <a:t>Governor did not veto that line-item, so the Program remains funded </a:t>
            </a:r>
            <a:endParaRPr kumimoji="0" lang="en-US" sz="2700" b="0" i="0" u="none" strike="noStrike" kern="1200" cap="none" spc="0" normalizeH="0" baseline="0" noProof="0">
              <a:ln>
                <a:noFill/>
              </a:ln>
              <a:solidFill>
                <a:prstClr val="black"/>
              </a:solidFill>
              <a:effectLst/>
              <a:uLnTx/>
              <a:uFillTx/>
              <a:latin typeface="Aptos" panose="020B0004020202020204"/>
              <a:ea typeface="+mn-ea"/>
              <a:cs typeface="+mn-cs"/>
            </a:endParaRP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700" b="0" i="0" u="none" strike="noStrike" kern="1200" cap="none" spc="0" normalizeH="0" baseline="0" noProof="0">
              <a:ln>
                <a:noFill/>
              </a:ln>
              <a:solidFill>
                <a:prstClr val="black"/>
              </a:solidFill>
              <a:effectLst/>
              <a:uLnTx/>
              <a:uFillTx/>
              <a:latin typeface="Aptos" panose="020B0004020202020204"/>
              <a:ea typeface="Calibri"/>
              <a:cs typeface="Calibri"/>
            </a:endParaRPr>
          </a:p>
        </p:txBody>
      </p:sp>
    </p:spTree>
    <p:extLst>
      <p:ext uri="{BB962C8B-B14F-4D97-AF65-F5344CB8AC3E}">
        <p14:creationId xmlns:p14="http://schemas.microsoft.com/office/powerpoint/2010/main" val="4053177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B5E58-962E-89EB-4775-E533E1AD88C2}"/>
            </a:ext>
          </a:extLst>
        </p:cNvPr>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2937A817-B749-399E-C436-060316312C55}"/>
              </a:ext>
            </a:extLst>
          </p:cNvPr>
          <p:cNvPicPr>
            <a:picLocks noChangeAspect="1"/>
          </p:cNvPicPr>
          <p:nvPr/>
        </p:nvPicPr>
        <p:blipFill>
          <a:blip r:embed="rId3"/>
          <a:stretch>
            <a:fillRect/>
          </a:stretch>
        </p:blipFill>
        <p:spPr>
          <a:xfrm>
            <a:off x="13639804" y="9182100"/>
            <a:ext cx="4298498" cy="858669"/>
          </a:xfrm>
          <a:prstGeom prst="rect">
            <a:avLst/>
          </a:prstGeom>
        </p:spPr>
      </p:pic>
      <p:sp>
        <p:nvSpPr>
          <p:cNvPr id="4" name="TextBox 3">
            <a:extLst>
              <a:ext uri="{FF2B5EF4-FFF2-40B4-BE49-F238E27FC236}">
                <a16:creationId xmlns:a16="http://schemas.microsoft.com/office/drawing/2014/main" id="{B9D799D8-34D0-43F1-6AFF-F4D59B703474}"/>
              </a:ext>
            </a:extLst>
          </p:cNvPr>
          <p:cNvSpPr txBox="1"/>
          <p:nvPr/>
        </p:nvSpPr>
        <p:spPr>
          <a:xfrm>
            <a:off x="152400" y="389998"/>
            <a:ext cx="17983200" cy="123110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2026 State Legislative Issues</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
        <p:nvSpPr>
          <p:cNvPr id="6" name="TextBox 5">
            <a:extLst>
              <a:ext uri="{FF2B5EF4-FFF2-40B4-BE49-F238E27FC236}">
                <a16:creationId xmlns:a16="http://schemas.microsoft.com/office/drawing/2014/main" id="{2A3B8310-498A-19A5-F690-4F9612C66519}"/>
              </a:ext>
            </a:extLst>
          </p:cNvPr>
          <p:cNvSpPr txBox="1"/>
          <p:nvPr/>
        </p:nvSpPr>
        <p:spPr>
          <a:xfrm>
            <a:off x="1635487" y="1691684"/>
            <a:ext cx="15304169" cy="6940874"/>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dirty="0">
                <a:ln>
                  <a:noFill/>
                </a:ln>
                <a:solidFill>
                  <a:srgbClr val="212529"/>
                </a:solidFill>
                <a:effectLst/>
                <a:uLnTx/>
                <a:uFillTx/>
                <a:latin typeface="Calibri"/>
                <a:ea typeface="Calibri"/>
                <a:cs typeface="Calibri"/>
              </a:rPr>
              <a:t>Nebraska State Budget</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srgbClr val="212529"/>
                </a:solidFill>
                <a:effectLst/>
                <a:uLnTx/>
                <a:uFillTx/>
                <a:latin typeface="Calibri"/>
                <a:ea typeface="Calibri"/>
                <a:cs typeface="Calibri"/>
              </a:rPr>
              <a:t>General Fund pressures – Nebraska projected deficit of about $451 million after tax revenues for the year came in below forecasts</a:t>
            </a:r>
          </a:p>
          <a:p>
            <a:pPr marL="914400" marR="0" lvl="1" indent="-457200" algn="l" defTabSz="914309" rtl="0" eaLnBrk="1" fontAlgn="auto" latinLnBrk="0" hangingPunct="1">
              <a:lnSpc>
                <a:spcPct val="100000"/>
              </a:lnSpc>
              <a:spcBef>
                <a:spcPts val="0"/>
              </a:spcBef>
              <a:spcAft>
                <a:spcPts val="0"/>
              </a:spcAft>
              <a:buClrTx/>
              <a:buSzTx/>
              <a:buFont typeface="Courier New"/>
              <a:buChar char="o"/>
              <a:tabLst/>
              <a:defRPr/>
            </a:pPr>
            <a:r>
              <a:rPr kumimoji="0" lang="en-US" sz="2775" b="0" i="0" u="none" strike="noStrike" kern="1200" cap="none" spc="0" normalizeH="0" baseline="0" noProof="0" dirty="0">
                <a:ln>
                  <a:noFill/>
                </a:ln>
                <a:solidFill>
                  <a:srgbClr val="212529"/>
                </a:solidFill>
                <a:effectLst/>
                <a:uLnTx/>
                <a:uFillTx/>
                <a:latin typeface="Calibri"/>
                <a:ea typeface="Calibri"/>
                <a:cs typeface="Calibri"/>
              </a:rPr>
              <a:t>Coupled with Gov. Pillen's call to cut General Fund spending by 10% (~$500 million)</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srgbClr val="212529"/>
                </a:solidFill>
                <a:effectLst/>
                <a:uLnTx/>
                <a:uFillTx/>
                <a:latin typeface="Calibri"/>
                <a:ea typeface="Calibri"/>
                <a:cs typeface="Calibri"/>
              </a:rPr>
              <a:t>Protecting State Directed Payment program dollars</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1" b="0" i="0" u="none" strike="noStrike" kern="1200" cap="none" spc="0" normalizeH="0" baseline="0" noProof="0" dirty="0">
              <a:ln>
                <a:noFill/>
              </a:ln>
              <a:solidFill>
                <a:srgbClr val="212529"/>
              </a:solidFill>
              <a:effectLst/>
              <a:uLnTx/>
              <a:uFillTx/>
              <a:latin typeface="Calibri"/>
              <a:ea typeface="Calibri"/>
              <a:cs typeface="Calibri"/>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dirty="0">
                <a:ln>
                  <a:noFill/>
                </a:ln>
                <a:solidFill>
                  <a:srgbClr val="212529"/>
                </a:solidFill>
                <a:effectLst/>
                <a:uLnTx/>
                <a:uFillTx/>
                <a:latin typeface="Calibri"/>
                <a:ea typeface="Calibri"/>
                <a:cs typeface="Calibri"/>
              </a:rPr>
              <a:t>State Implementation of the OBBBA</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srgbClr val="212529"/>
                </a:solidFill>
                <a:effectLst/>
                <a:uLnTx/>
                <a:uFillTx/>
                <a:latin typeface="Calibri"/>
                <a:ea typeface="Calibri"/>
                <a:cs typeface="Calibri"/>
              </a:rPr>
              <a:t>Work requirements</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srgbClr val="212529"/>
                </a:solidFill>
                <a:effectLst/>
                <a:uLnTx/>
                <a:uFillTx/>
                <a:latin typeface="Calibri"/>
                <a:ea typeface="Calibri"/>
                <a:cs typeface="Calibri"/>
              </a:rPr>
              <a:t>Eligibility reviews</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srgbClr val="212529"/>
                </a:solidFill>
                <a:effectLst/>
                <a:uLnTx/>
                <a:uFillTx/>
                <a:latin typeface="Calibri"/>
                <a:ea typeface="Calibri"/>
                <a:cs typeface="Calibri"/>
              </a:rPr>
              <a:t>Rural Health Transformation Program </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srgbClr val="212529"/>
                </a:solidFill>
                <a:effectLst/>
                <a:uLnTx/>
                <a:uFillTx/>
                <a:latin typeface="Calibri"/>
                <a:ea typeface="Calibri"/>
                <a:cs typeface="Calibri"/>
              </a:rPr>
              <a:t>Policy factors that garner additional points</a:t>
            </a:r>
          </a:p>
          <a:p>
            <a:pPr marL="457200" marR="0" lvl="0" indent="-457200"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srgbClr val="212529"/>
              </a:solidFill>
              <a:effectLst/>
              <a:uLnTx/>
              <a:uFillTx/>
              <a:latin typeface="Calibri"/>
              <a:ea typeface="Calibri"/>
              <a:cs typeface="Calibri"/>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dirty="0">
                <a:ln>
                  <a:noFill/>
                </a:ln>
                <a:solidFill>
                  <a:srgbClr val="212529"/>
                </a:solidFill>
                <a:effectLst/>
                <a:uLnTx/>
                <a:uFillTx/>
                <a:latin typeface="Calibri"/>
                <a:ea typeface="Calibri"/>
                <a:cs typeface="Calibri"/>
              </a:rPr>
              <a:t>Continued push for LB322 advancement for workplace violence protections</a:t>
            </a:r>
            <a:endParaRPr kumimoji="0" lang="en-US" sz="2775"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1" b="0" i="0" u="none" strike="noStrike" kern="1200" cap="none" spc="0" normalizeH="0" baseline="0" noProof="0" dirty="0">
              <a:ln>
                <a:noFill/>
              </a:ln>
              <a:solidFill>
                <a:srgbClr val="212529"/>
              </a:solidFill>
              <a:effectLst/>
              <a:uLnTx/>
              <a:uFillTx/>
              <a:latin typeface="Calibri"/>
              <a:ea typeface="Calibri"/>
              <a:cs typeface="Calibri"/>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775" b="1" i="0" u="none" strike="noStrike" kern="1200" cap="none" spc="0" normalizeH="0" baseline="0" noProof="0" dirty="0">
                <a:ln>
                  <a:noFill/>
                </a:ln>
                <a:solidFill>
                  <a:srgbClr val="212529"/>
                </a:solidFill>
                <a:effectLst/>
                <a:uLnTx/>
                <a:uFillTx/>
                <a:latin typeface="Calibri"/>
                <a:ea typeface="Calibri"/>
                <a:cs typeface="Calibri"/>
              </a:rPr>
              <a:t>Strengthen Rural EMS</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1" b="0" i="0" u="none" strike="noStrike" kern="1200" cap="none" spc="0" normalizeH="0" baseline="0" noProof="0" dirty="0">
              <a:ln>
                <a:noFill/>
              </a:ln>
              <a:solidFill>
                <a:srgbClr val="212529"/>
              </a:solidFill>
              <a:effectLst/>
              <a:uLnTx/>
              <a:uFillTx/>
              <a:latin typeface="Calibri"/>
              <a:ea typeface="Calibri"/>
              <a:cs typeface="Calibri"/>
            </a:endParaRPr>
          </a:p>
        </p:txBody>
      </p:sp>
    </p:spTree>
    <p:extLst>
      <p:ext uri="{BB962C8B-B14F-4D97-AF65-F5344CB8AC3E}">
        <p14:creationId xmlns:p14="http://schemas.microsoft.com/office/powerpoint/2010/main" val="2391110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62D1-F820-49DC-589E-42973AB9890F}"/>
            </a:ext>
          </a:extLst>
        </p:cNvPr>
        <p:cNvGrpSpPr/>
        <p:nvPr/>
      </p:nvGrpSpPr>
      <p:grpSpPr>
        <a:xfrm>
          <a:off x="0" y="0"/>
          <a:ext cx="0" cy="0"/>
          <a:chOff x="0" y="0"/>
          <a:chExt cx="0" cy="0"/>
        </a:xfrm>
      </p:grpSpPr>
      <p:sp>
        <p:nvSpPr>
          <p:cNvPr id="24" name="object 24">
            <a:extLst>
              <a:ext uri="{FF2B5EF4-FFF2-40B4-BE49-F238E27FC236}">
                <a16:creationId xmlns:a16="http://schemas.microsoft.com/office/drawing/2014/main" id="{A4935CD8-CA87-28D4-33C0-01B4354C9A68}"/>
              </a:ext>
            </a:extLst>
          </p:cNvPr>
          <p:cNvSpPr txBox="1"/>
          <p:nvPr/>
        </p:nvSpPr>
        <p:spPr>
          <a:xfrm>
            <a:off x="749447" y="1934454"/>
            <a:ext cx="16801080" cy="5201425"/>
          </a:xfrm>
          <a:prstGeom prst="rect">
            <a:avLst/>
          </a:prstGeom>
        </p:spPr>
        <p:txBody>
          <a:bodyPr vert="horz" wrap="square" lIns="0" tIns="12701"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26733" marR="1128713" lvl="0" indent="-514350" algn="l" defTabSz="914309"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850" b="1" i="0" u="none" strike="noStrike" kern="1200" cap="none" spc="0" normalizeH="0" baseline="0" noProof="0">
                <a:ln>
                  <a:noFill/>
                </a:ln>
                <a:solidFill>
                  <a:prstClr val="black"/>
                </a:solidFill>
                <a:effectLst/>
                <a:uLnTx/>
                <a:uFillTx/>
                <a:latin typeface="Calibri"/>
                <a:ea typeface="Calibri"/>
                <a:cs typeface="Calibri"/>
              </a:rPr>
              <a:t>LR232</a:t>
            </a:r>
            <a:r>
              <a:rPr kumimoji="0" lang="en-US" sz="2850" b="0" i="0" u="none" strike="noStrike" kern="1200" cap="none" spc="0" normalizeH="0" baseline="0" noProof="0">
                <a:ln>
                  <a:noFill/>
                </a:ln>
                <a:solidFill>
                  <a:prstClr val="black"/>
                </a:solidFill>
                <a:effectLst/>
                <a:uLnTx/>
                <a:uFillTx/>
                <a:latin typeface="Calibri"/>
                <a:ea typeface="Calibri"/>
                <a:cs typeface="Calibri"/>
              </a:rPr>
              <a:t> - </a:t>
            </a:r>
            <a:r>
              <a:rPr kumimoji="0" lang="en-US" sz="2850" b="0" i="0" u="none" strike="noStrike" kern="1200" cap="none" spc="0" normalizeH="0" baseline="0" noProof="0">
                <a:ln>
                  <a:noFill/>
                </a:ln>
                <a:solidFill>
                  <a:srgbClr val="212529"/>
                </a:solidFill>
                <a:effectLst/>
                <a:uLnTx/>
                <a:uFillTx/>
                <a:latin typeface="Calibri"/>
                <a:ea typeface="Calibri"/>
                <a:cs typeface="Calibri"/>
              </a:rPr>
              <a:t>Interim study to examine regulatory restrictions and opportunities in medical education in order to strengthen the medical workforce in rural and other underserved areas of Nebraska (October 16)</a:t>
            </a:r>
            <a:endParaRPr kumimoji="0" lang="en-US" sz="2850" b="0" i="0" u="none" strike="noStrike" kern="1200" cap="none" spc="0" normalizeH="0" baseline="0" noProof="0">
              <a:ln>
                <a:noFill/>
              </a:ln>
              <a:solidFill>
                <a:srgbClr val="000000"/>
              </a:solidFill>
              <a:effectLst/>
              <a:uLnTx/>
              <a:uFillTx/>
              <a:latin typeface="Calibri"/>
              <a:ea typeface="Calibri"/>
              <a:cs typeface="Calibri"/>
            </a:endParaRPr>
          </a:p>
          <a:p>
            <a:pPr marL="526733" marR="1128713" lvl="0" indent="-514350" algn="l" defTabSz="914309"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US" sz="2850" b="0" i="0" u="none" strike="noStrike" kern="1200" cap="none" spc="0" normalizeH="0" baseline="0" noProof="0">
              <a:ln>
                <a:noFill/>
              </a:ln>
              <a:solidFill>
                <a:srgbClr val="212529"/>
              </a:solidFill>
              <a:effectLst/>
              <a:uLnTx/>
              <a:uFillTx/>
              <a:latin typeface="Calibri"/>
              <a:ea typeface="Calibri"/>
              <a:cs typeface="Calibri"/>
            </a:endParaRPr>
          </a:p>
          <a:p>
            <a:pPr marL="526733" marR="1128713" lvl="0" indent="-514350" algn="l" defTabSz="914309"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850" b="1" i="0" u="none" strike="noStrike" kern="1200" cap="none" spc="0" normalizeH="0" baseline="0" noProof="0">
                <a:ln>
                  <a:noFill/>
                </a:ln>
                <a:solidFill>
                  <a:srgbClr val="212529"/>
                </a:solidFill>
                <a:effectLst/>
                <a:uLnTx/>
                <a:uFillTx/>
                <a:latin typeface="Calibri"/>
                <a:ea typeface="Calibri"/>
                <a:cs typeface="Calibri"/>
              </a:rPr>
              <a:t>LR188 </a:t>
            </a:r>
            <a:r>
              <a:rPr kumimoji="0" lang="en-US" sz="2850" b="0" i="0" u="none" strike="noStrike" kern="1200" cap="none" spc="0" normalizeH="0" baseline="0" noProof="0">
                <a:ln>
                  <a:noFill/>
                </a:ln>
                <a:solidFill>
                  <a:srgbClr val="212529"/>
                </a:solidFill>
                <a:effectLst/>
                <a:uLnTx/>
                <a:uFillTx/>
                <a:latin typeface="Calibri"/>
                <a:ea typeface="Calibri"/>
                <a:cs typeface="Calibri"/>
              </a:rPr>
              <a:t>- Interim study to examine the significance of the state financial partnership with the federal government in delivering health services to Nebraskans through the Medicaid program (November 7)</a:t>
            </a:r>
            <a:endParaRPr kumimoji="0" lang="en-US" sz="2850" b="0" i="0" u="none" strike="noStrike" kern="1200" cap="none" spc="0" normalizeH="0" baseline="0" noProof="0">
              <a:ln>
                <a:noFill/>
              </a:ln>
              <a:solidFill>
                <a:srgbClr val="000000"/>
              </a:solidFill>
              <a:effectLst/>
              <a:uLnTx/>
              <a:uFillTx/>
              <a:latin typeface="Calibri"/>
              <a:ea typeface="Calibri"/>
              <a:cs typeface="Calibri"/>
            </a:endParaRPr>
          </a:p>
          <a:p>
            <a:pPr marL="526733" marR="1128713" lvl="0" indent="-514350" algn="l" defTabSz="914309"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US" sz="2850" b="0" i="0" u="none" strike="noStrike" kern="1200" cap="none" spc="0" normalizeH="0" baseline="0" noProof="0">
              <a:ln>
                <a:noFill/>
              </a:ln>
              <a:solidFill>
                <a:srgbClr val="212529"/>
              </a:solidFill>
              <a:effectLst/>
              <a:uLnTx/>
              <a:uFillTx/>
              <a:latin typeface="Calibri"/>
              <a:ea typeface="Calibri"/>
              <a:cs typeface="Calibri"/>
            </a:endParaRPr>
          </a:p>
          <a:p>
            <a:pPr marL="526733" marR="1128713" lvl="0" indent="-514350" algn="l" defTabSz="914309"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850" b="1" i="0" u="none" strike="noStrike" kern="1200" cap="none" spc="0" normalizeH="0" baseline="0" noProof="0">
                <a:ln>
                  <a:noFill/>
                </a:ln>
                <a:solidFill>
                  <a:srgbClr val="212529"/>
                </a:solidFill>
                <a:effectLst/>
                <a:uLnTx/>
                <a:uFillTx/>
                <a:latin typeface="Calibri"/>
                <a:ea typeface="Calibri"/>
                <a:cs typeface="Calibri"/>
              </a:rPr>
              <a:t>LR124 </a:t>
            </a:r>
            <a:r>
              <a:rPr kumimoji="0" lang="en-US" sz="2850" b="0" i="0" u="none" strike="noStrike" kern="1200" cap="none" spc="0" normalizeH="0" baseline="0" noProof="0">
                <a:ln>
                  <a:noFill/>
                </a:ln>
                <a:solidFill>
                  <a:srgbClr val="212529"/>
                </a:solidFill>
                <a:effectLst/>
                <a:uLnTx/>
                <a:uFillTx/>
                <a:latin typeface="Calibri"/>
                <a:ea typeface="Calibri"/>
                <a:cs typeface="Calibri"/>
              </a:rPr>
              <a:t>- Interim study to examine the role of a pharmacy benefit manager within the Nebraska health insurance industry and the impact on prescription drug prices </a:t>
            </a:r>
            <a:r>
              <a:rPr kumimoji="0" lang="en-US" sz="2850" b="0" i="0" u="none" strike="noStrike" kern="1200" cap="none" spc="0" normalizeH="0" baseline="0" noProof="0">
                <a:ln>
                  <a:noFill/>
                </a:ln>
                <a:solidFill>
                  <a:prstClr val="black"/>
                </a:solidFill>
                <a:effectLst/>
                <a:uLnTx/>
                <a:uFillTx/>
                <a:latin typeface="Calibri"/>
                <a:ea typeface="Calibri"/>
                <a:cs typeface="Calibri"/>
              </a:rPr>
              <a:t>(November 19-21)</a:t>
            </a:r>
            <a:br>
              <a:rPr kumimoji="0" lang="en-US" sz="2850" b="0" i="0" u="none" strike="noStrike" kern="1200" cap="none" spc="0" normalizeH="0" baseline="0" noProof="0">
                <a:ln>
                  <a:noFill/>
                </a:ln>
                <a:solidFill>
                  <a:prstClr val="black"/>
                </a:solidFill>
                <a:effectLst/>
                <a:uLnTx/>
                <a:uFillTx/>
                <a:latin typeface="Calibri"/>
                <a:ea typeface="Calibri"/>
                <a:cs typeface="Calibri"/>
              </a:rPr>
            </a:br>
            <a:br>
              <a:rPr kumimoji="0" lang="en-US" sz="2400" b="0" i="0" u="none" strike="noStrike" kern="1200" cap="none" spc="0" normalizeH="0" baseline="0" noProof="0">
                <a:ln>
                  <a:noFill/>
                </a:ln>
                <a:solidFill>
                  <a:prstClr val="black"/>
                </a:solidFill>
                <a:effectLst/>
                <a:uLnTx/>
                <a:uFillTx/>
                <a:latin typeface="Calibri"/>
                <a:ea typeface="Calibri"/>
                <a:cs typeface="Calibri"/>
              </a:rPr>
            </a:br>
            <a:endParaRPr kumimoji="0" lang="en-US" sz="2850" b="0" i="0" u="none" strike="noStrike" kern="1200" cap="none" spc="0" normalizeH="0" baseline="0" noProof="0">
              <a:ln>
                <a:noFill/>
              </a:ln>
              <a:solidFill>
                <a:prstClr val="black"/>
              </a:solidFill>
              <a:effectLst/>
              <a:uLnTx/>
              <a:uFillTx/>
              <a:latin typeface="Calibri"/>
              <a:ea typeface="Calibri"/>
              <a:cs typeface="Calibri"/>
            </a:endParaRPr>
          </a:p>
          <a:p>
            <a:pPr marL="12383" marR="1128713" lvl="0" indent="0" algn="l" defTabSz="914309" rtl="0" eaLnBrk="1" fontAlgn="auto" latinLnBrk="0" hangingPunct="1">
              <a:lnSpc>
                <a:spcPct val="100000"/>
              </a:lnSpc>
              <a:spcBef>
                <a:spcPts val="1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7" name="Content Placeholder 4" descr="Icon&#10;&#10;Description automatically generated">
            <a:extLst>
              <a:ext uri="{FF2B5EF4-FFF2-40B4-BE49-F238E27FC236}">
                <a16:creationId xmlns:a16="http://schemas.microsoft.com/office/drawing/2014/main" id="{945C874F-4321-342A-D63C-FE46A02159ED}"/>
              </a:ext>
            </a:extLst>
          </p:cNvPr>
          <p:cNvPicPr>
            <a:picLocks noGrp="1" noChangeAspect="1"/>
          </p:cNvPicPr>
          <p:nvPr>
            <p:ph idx="1"/>
          </p:nvPr>
        </p:nvPicPr>
        <p:blipFill>
          <a:blip r:embed="rId3"/>
          <a:stretch>
            <a:fillRect/>
          </a:stretch>
        </p:blipFill>
        <p:spPr>
          <a:xfrm>
            <a:off x="13639804" y="9182100"/>
            <a:ext cx="4298498" cy="858669"/>
          </a:xfrm>
        </p:spPr>
      </p:pic>
      <p:sp>
        <p:nvSpPr>
          <p:cNvPr id="4" name="TextBox 3">
            <a:extLst>
              <a:ext uri="{FF2B5EF4-FFF2-40B4-BE49-F238E27FC236}">
                <a16:creationId xmlns:a16="http://schemas.microsoft.com/office/drawing/2014/main" id="{EAFBD6DD-FD9B-BDB9-9441-C1466B11C07A}"/>
              </a:ext>
            </a:extLst>
          </p:cNvPr>
          <p:cNvSpPr txBox="1"/>
          <p:nvPr/>
        </p:nvSpPr>
        <p:spPr>
          <a:xfrm>
            <a:off x="791767" y="469604"/>
            <a:ext cx="15871412" cy="11541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Interim Studies</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Tree>
    <p:extLst>
      <p:ext uri="{BB962C8B-B14F-4D97-AF65-F5344CB8AC3E}">
        <p14:creationId xmlns:p14="http://schemas.microsoft.com/office/powerpoint/2010/main" val="2438506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C866-3DEA-7FF6-F8FD-1550752623E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2616C12-E69A-5C7B-8B8D-26FE74424F4D}"/>
              </a:ext>
            </a:extLst>
          </p:cNvPr>
          <p:cNvSpPr txBox="1"/>
          <p:nvPr/>
        </p:nvSpPr>
        <p:spPr>
          <a:xfrm>
            <a:off x="3343622" y="311809"/>
            <a:ext cx="11996837" cy="1246495"/>
          </a:xfrm>
          <a:prstGeom prst="rect">
            <a:avLst/>
          </a:prstGeom>
          <a:noFill/>
        </p:spPr>
        <p:txBody>
          <a:bodyPr wrap="square" lIns="137160" tIns="68580" rIns="137160" bIns="6858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Bebas Neue"/>
                <a:ea typeface="+mn-ea"/>
                <a:cs typeface="+mn-cs"/>
              </a:rPr>
              <a:t>2026 Elections</a:t>
            </a:r>
            <a:endParaRPr kumimoji="0" lang="en-US" sz="7200" b="0" i="0" u="none" strike="noStrike" kern="1200" cap="none" spc="0" normalizeH="0" baseline="0" noProof="0">
              <a:ln>
                <a:noFill/>
              </a:ln>
              <a:solidFill>
                <a:srgbClr val="002060"/>
              </a:solidFill>
              <a:effectLst/>
              <a:uLnTx/>
              <a:uFillTx/>
              <a:latin typeface="Bebas Neue"/>
              <a:ea typeface="+mn-ea"/>
              <a:cs typeface="+mn-cs"/>
            </a:endParaRPr>
          </a:p>
        </p:txBody>
      </p:sp>
      <p:pic>
        <p:nvPicPr>
          <p:cNvPr id="3" name="Picture 2" descr="A picture containing text, clipart&#10;&#10;Description automatically generated">
            <a:extLst>
              <a:ext uri="{FF2B5EF4-FFF2-40B4-BE49-F238E27FC236}">
                <a16:creationId xmlns:a16="http://schemas.microsoft.com/office/drawing/2014/main" id="{852F5836-E621-F011-E7B6-B440878A2969}"/>
              </a:ext>
            </a:extLst>
          </p:cNvPr>
          <p:cNvPicPr>
            <a:picLocks noChangeAspect="1"/>
          </p:cNvPicPr>
          <p:nvPr/>
        </p:nvPicPr>
        <p:blipFill>
          <a:blip r:embed="rId2"/>
          <a:stretch>
            <a:fillRect/>
          </a:stretch>
        </p:blipFill>
        <p:spPr>
          <a:xfrm>
            <a:off x="11197758" y="8572501"/>
            <a:ext cx="7074321" cy="1553357"/>
          </a:xfrm>
          <a:prstGeom prst="rect">
            <a:avLst/>
          </a:prstGeom>
        </p:spPr>
      </p:pic>
      <p:sp>
        <p:nvSpPr>
          <p:cNvPr id="5" name="TextBox 4">
            <a:extLst>
              <a:ext uri="{FF2B5EF4-FFF2-40B4-BE49-F238E27FC236}">
                <a16:creationId xmlns:a16="http://schemas.microsoft.com/office/drawing/2014/main" id="{945E4A60-4BD2-F12C-F137-F61E15A6DD01}"/>
              </a:ext>
            </a:extLst>
          </p:cNvPr>
          <p:cNvSpPr txBox="1"/>
          <p:nvPr/>
        </p:nvSpPr>
        <p:spPr>
          <a:xfrm>
            <a:off x="1412102" y="1738325"/>
            <a:ext cx="15465089" cy="6878806"/>
          </a:xfrm>
          <a:prstGeom prst="rect">
            <a:avLst/>
          </a:prstGeom>
          <a:noFill/>
        </p:spPr>
        <p:txBody>
          <a:bodyPr wrap="square" lIns="137160" tIns="68580" rIns="137160" bIns="6858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Aptos" panose="020B0004020202020204"/>
                <a:ea typeface="+mn-ea"/>
                <a:cs typeface="+mn-cs"/>
              </a:rPr>
              <a:t>Primary: May 12  General: November 3</a:t>
            </a: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U.S. Senator Pete Ricketts re-election</a:t>
            </a: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Governor Pillen and Executive Slate up for re-election</a:t>
            </a: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24 out of 49 state legislative seats are up for election</a:t>
            </a:r>
            <a:endParaRPr kumimoji="0" lang="en-US" sz="27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There will be a minimum of 12 new senators elected              24% of legislature</a:t>
            </a:r>
            <a:endParaRPr kumimoji="0" lang="en-US" sz="27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12 current senators face re-election</a:t>
            </a:r>
            <a:endParaRPr kumimoji="0" lang="en-US" sz="27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Arrow: Right 3">
            <a:extLst>
              <a:ext uri="{FF2B5EF4-FFF2-40B4-BE49-F238E27FC236}">
                <a16:creationId xmlns:a16="http://schemas.microsoft.com/office/drawing/2014/main" id="{1072CC4D-6858-EB0C-5039-0524D9D36FB5}"/>
              </a:ext>
            </a:extLst>
          </p:cNvPr>
          <p:cNvSpPr/>
          <p:nvPr/>
        </p:nvSpPr>
        <p:spPr>
          <a:xfrm>
            <a:off x="11343884" y="6145190"/>
            <a:ext cx="710375" cy="326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409351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286757"/>
            <a:ext cx="32385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Objectives</a:t>
            </a:r>
          </a:p>
        </p:txBody>
      </p:sp>
      <p:sp>
        <p:nvSpPr>
          <p:cNvPr id="17" name="TextBox 17"/>
          <p:cNvSpPr txBox="1"/>
          <p:nvPr/>
        </p:nvSpPr>
        <p:spPr>
          <a:xfrm>
            <a:off x="1043940" y="2963172"/>
            <a:ext cx="16543114" cy="984885"/>
          </a:xfrm>
          <a:prstGeom prst="rect">
            <a:avLst/>
          </a:prstGeom>
        </p:spPr>
        <p:txBody>
          <a:bodyPr wrap="square" lIns="0" tIns="0" rIns="0" bIns="0" rtlCol="0" anchor="t">
            <a:spAutoFit/>
          </a:bodyPr>
          <a:lstStyle/>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3200" b="0" i="0" u="none" strike="noStrike" kern="1200" cap="none" spc="0" normalizeH="0" baseline="0" noProof="0" dirty="0">
              <a:ln>
                <a:noFill/>
              </a:ln>
              <a:solidFill>
                <a:srgbClr val="2D262A"/>
              </a:solidFill>
              <a:effectLst/>
              <a:uLnTx/>
              <a:uFillTx/>
              <a:latin typeface="Montserrat Classic" panose="020B0604020202020204" charset="0"/>
              <a:ea typeface="+mn-ea"/>
              <a:cs typeface="+mn-cs"/>
            </a:endParaRPr>
          </a:p>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D262A"/>
              </a:solidFill>
              <a:effectLst/>
              <a:uLnTx/>
              <a:uFillTx/>
              <a:latin typeface="Montserrat Classic" panose="020B0604020202020204" charset="0"/>
              <a:ea typeface="+mn-ea"/>
              <a:cs typeface="+mn-cs"/>
            </a:endParaRPr>
          </a:p>
        </p:txBody>
      </p:sp>
      <p:sp>
        <p:nvSpPr>
          <p:cNvPr id="2" name="TextBox 1">
            <a:extLst>
              <a:ext uri="{FF2B5EF4-FFF2-40B4-BE49-F238E27FC236}">
                <a16:creationId xmlns:a16="http://schemas.microsoft.com/office/drawing/2014/main" id="{4551798B-F111-BF7C-97CE-3FF877886608}"/>
              </a:ext>
            </a:extLst>
          </p:cNvPr>
          <p:cNvSpPr txBox="1"/>
          <p:nvPr/>
        </p:nvSpPr>
        <p:spPr>
          <a:xfrm>
            <a:off x="1022168" y="3018206"/>
            <a:ext cx="16221891"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Summarize recent NHA initiatives focused on quality improvement and workforce</a:t>
            </a:r>
            <a:b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endPar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Identify opportunities for member hospitals to engage in statewide quality and policy initiatives</a:t>
            </a:r>
            <a:b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endPar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Outline strategic priorities and planned initiatives for 2026 to advance quality across Nebraska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Content Placeholder 4" descr="Icon&#10;&#10;Description automatically generated">
            <a:extLst>
              <a:ext uri="{FF2B5EF4-FFF2-40B4-BE49-F238E27FC236}">
                <a16:creationId xmlns:a16="http://schemas.microsoft.com/office/drawing/2014/main" id="{EE301CF2-E146-60FC-8A36-B52266568F91}"/>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88493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E613-61C7-BF10-84A4-F6EEBF9FC6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3ABD0C-BBE0-7F4F-E36D-B7099E224CED}"/>
              </a:ext>
            </a:extLst>
          </p:cNvPr>
          <p:cNvSpPr txBox="1"/>
          <p:nvPr/>
        </p:nvSpPr>
        <p:spPr>
          <a:xfrm>
            <a:off x="1619250" y="1527176"/>
            <a:ext cx="14592300" cy="8981946"/>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Bebas Neue"/>
                <a:ea typeface="BatangChe"/>
                <a:cs typeface="Times New Roman"/>
              </a:rPr>
              <a:t>Interesting Races</a:t>
            </a:r>
            <a:endParaRPr kumimoji="0" lang="en-US" sz="6000" b="0" i="0" u="none" strike="noStrike" kern="1200" cap="none" spc="0" normalizeH="0" baseline="0" noProof="0">
              <a:ln>
                <a:noFill/>
              </a:ln>
              <a:solidFill>
                <a:prstClr val="black"/>
              </a:solidFill>
              <a:effectLst/>
              <a:uLnTx/>
              <a:uFillTx/>
              <a:latin typeface="Bebas Neue"/>
              <a:ea typeface="BatangChe"/>
              <a:cs typeface="+mn-cs"/>
            </a:endParaRPr>
          </a:p>
          <a:p>
            <a:pPr marL="0" marR="0" lvl="0" indent="0" algn="l" defTabSz="1371669" rtl="0" eaLnBrk="1" fontAlgn="auto" latinLnBrk="0" hangingPunct="1">
              <a:lnSpc>
                <a:spcPct val="114999"/>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a:ea typeface="+mn-ea"/>
                <a:cs typeface="+mn-cs"/>
              </a:rPr>
              <a:t>• </a:t>
            </a:r>
            <a:r>
              <a:rPr kumimoji="0" lang="en-US" sz="3600" b="0" i="0" u="none" strike="noStrike" kern="1200" cap="none" spc="0" normalizeH="0" baseline="0" noProof="0">
                <a:ln>
                  <a:noFill/>
                </a:ln>
                <a:solidFill>
                  <a:prstClr val="black"/>
                </a:solidFill>
                <a:effectLst/>
                <a:uLnTx/>
                <a:uFillTx/>
                <a:latin typeface="Aptos"/>
                <a:ea typeface="+mn-ea"/>
                <a:cs typeface="+mn-cs"/>
              </a:rPr>
              <a:t>District 28 – Lincoln</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1371669"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ptos"/>
                <a:ea typeface="+mn-ea"/>
                <a:cs typeface="+mn-cs"/>
              </a:rPr>
              <a:t> - Former Senator Patty Pansing Brooks seeking another term</a:t>
            </a: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456248" marR="0" lvl="1" indent="0" algn="l" defTabSz="1371669" rtl="0" eaLnBrk="1" fontAlgn="auto" latinLnBrk="0" hangingPunct="1">
              <a:lnSpc>
                <a:spcPct val="115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1371669" rtl="0" eaLnBrk="1" fontAlgn="auto" latinLnBrk="0" hangingPunct="1">
              <a:lnSpc>
                <a:spcPct val="114999"/>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a:ea typeface="+mn-ea"/>
                <a:cs typeface="+mn-cs"/>
              </a:rPr>
              <a:t>• </a:t>
            </a:r>
            <a:r>
              <a:rPr kumimoji="0" lang="en-US" sz="3600" b="0" i="0" u="none" strike="noStrike" kern="1200" cap="none" spc="0" normalizeH="0" baseline="0" noProof="0">
                <a:ln>
                  <a:noFill/>
                </a:ln>
                <a:solidFill>
                  <a:prstClr val="black"/>
                </a:solidFill>
                <a:effectLst/>
                <a:uLnTx/>
                <a:uFillTx/>
                <a:latin typeface="Aptos"/>
                <a:ea typeface="+mn-ea"/>
                <a:cs typeface="+mn-cs"/>
              </a:rPr>
              <a:t>As of October 15, 2026</a:t>
            </a:r>
            <a:endParaRPr kumimoji="0" lang="en-US" sz="1800" b="0" i="0" u="none" strike="noStrike" kern="1200" cap="none" spc="0" normalizeH="0" baseline="0" noProof="0">
              <a:ln>
                <a:noFill/>
              </a:ln>
              <a:solidFill>
                <a:prstClr val="black"/>
              </a:solidFill>
              <a:effectLst/>
              <a:uLnTx/>
              <a:uFillTx/>
              <a:latin typeface="Aptos"/>
              <a:ea typeface="+mn-ea"/>
              <a:cs typeface="+mn-cs"/>
            </a:endParaRPr>
          </a:p>
          <a:p>
            <a:pPr marL="0" marR="0" lvl="0" indent="0" algn="l" defTabSz="1371669" rtl="0" eaLnBrk="1" fontAlgn="auto" latinLnBrk="0" hangingPunct="1">
              <a:lnSpc>
                <a:spcPct val="114999"/>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ptos"/>
                <a:ea typeface="+mn-ea"/>
                <a:cs typeface="+mn-cs"/>
              </a:rPr>
              <a:t>  - 10/12 senators seeking re-election do not have an announced opponent </a:t>
            </a:r>
            <a:endParaRPr kumimoji="0" lang="en-US" sz="1800" b="0" i="0" u="none" strike="noStrike" kern="1200" cap="none" spc="0" normalizeH="0" baseline="0" noProof="0">
              <a:ln>
                <a:noFill/>
              </a:ln>
              <a:solidFill>
                <a:prstClr val="black"/>
              </a:solidFill>
              <a:effectLst/>
              <a:uLnTx/>
              <a:uFillTx/>
              <a:latin typeface="Aptos"/>
              <a:ea typeface="+mn-ea"/>
              <a:cs typeface="+mn-cs"/>
            </a:endParaRPr>
          </a:p>
          <a:p>
            <a:pPr marL="0" marR="0" lvl="0" indent="0" algn="l" defTabSz="1371669" rtl="0" eaLnBrk="1" fontAlgn="auto" latinLnBrk="0" hangingPunct="1">
              <a:lnSpc>
                <a:spcPct val="114999"/>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ptos"/>
                <a:ea typeface="+mn-ea"/>
                <a:cs typeface="+mn-cs"/>
              </a:rPr>
              <a:t> - District 22 (Columbus area) and District 17 (Blair/West Point area)</a:t>
            </a:r>
          </a:p>
          <a:p>
            <a:pPr marL="0" marR="0" lvl="0" indent="0" algn="l" defTabSz="1371669" rtl="0" eaLnBrk="1" fontAlgn="auto" latinLnBrk="0" hangingPunct="1">
              <a:lnSpc>
                <a:spcPct val="114999"/>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ptos"/>
                <a:ea typeface="+mn-ea"/>
                <a:cs typeface="+mn-cs"/>
              </a:rPr>
              <a:t>  - 0 announced candidates</a:t>
            </a:r>
          </a:p>
          <a:p>
            <a:pPr marL="0" marR="0" lvl="0" indent="0" algn="l" defTabSz="1371669"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ptos"/>
                <a:ea typeface="+mn-ea"/>
                <a:cs typeface="+mn-cs"/>
              </a:rPr>
              <a:t> </a:t>
            </a:r>
          </a:p>
          <a:p>
            <a:pPr marL="913448" marR="0" lvl="2" indent="0" algn="l" defTabSz="1371669" rtl="0" eaLnBrk="1" fontAlgn="auto" latinLnBrk="0" hangingPunct="1">
              <a:lnSpc>
                <a:spcPct val="115000"/>
              </a:lnSpc>
              <a:spcBef>
                <a:spcPts val="0"/>
              </a:spcBef>
              <a:spcAft>
                <a:spcPts val="0"/>
              </a:spcAft>
              <a:buClrTx/>
              <a:buSzTx/>
              <a:buFont typeface="Symbol"/>
              <a:buChar char=""/>
              <a:tabLst/>
              <a:defRPr/>
            </a:pPr>
            <a:endParaRPr kumimoji="0" lang="en-US" sz="4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456248" marR="0" lvl="1" indent="0" algn="l" defTabSz="1371669" rtl="0" eaLnBrk="1" fontAlgn="auto" latinLnBrk="0" hangingPunct="1">
              <a:lnSpc>
                <a:spcPct val="115000"/>
              </a:lnSpc>
              <a:spcBef>
                <a:spcPts val="0"/>
              </a:spcBef>
              <a:spcAft>
                <a:spcPts val="0"/>
              </a:spcAft>
              <a:buClrTx/>
              <a:buSzTx/>
              <a:buFont typeface="Symbol"/>
              <a:buChar char=""/>
              <a:tabLst/>
              <a:defRPr/>
            </a:pPr>
            <a:endParaRPr kumimoji="0" lang="en-US" sz="4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456248" marR="0" lvl="1" indent="0" algn="l" defTabSz="1371669" rtl="0" eaLnBrk="1" fontAlgn="auto" latinLnBrk="0" hangingPunct="1">
              <a:lnSpc>
                <a:spcPct val="115000"/>
              </a:lnSpc>
              <a:spcBef>
                <a:spcPts val="0"/>
              </a:spcBef>
              <a:spcAft>
                <a:spcPts val="0"/>
              </a:spcAft>
              <a:buClrTx/>
              <a:buSzTx/>
              <a:buFont typeface="Symbol"/>
              <a:buChar char=""/>
              <a:tabLst/>
              <a:defRPr/>
            </a:pPr>
            <a:endParaRPr kumimoji="0" lang="en-US" sz="4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7" name="TextBox 6">
            <a:extLst>
              <a:ext uri="{FF2B5EF4-FFF2-40B4-BE49-F238E27FC236}">
                <a16:creationId xmlns:a16="http://schemas.microsoft.com/office/drawing/2014/main" id="{E5F0A034-8856-C0AA-93F0-C48842749D35}"/>
              </a:ext>
            </a:extLst>
          </p:cNvPr>
          <p:cNvSpPr txBox="1"/>
          <p:nvPr/>
        </p:nvSpPr>
        <p:spPr>
          <a:xfrm>
            <a:off x="3311872" y="295934"/>
            <a:ext cx="11996837" cy="1246495"/>
          </a:xfrm>
          <a:prstGeom prst="rect">
            <a:avLst/>
          </a:prstGeom>
          <a:noFill/>
        </p:spPr>
        <p:txBody>
          <a:bodyPr wrap="square" lIns="137160" tIns="68580" rIns="137160" bIns="6858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Bebas Neue"/>
                <a:ea typeface="+mn-ea"/>
                <a:cs typeface="+mn-cs"/>
              </a:rPr>
              <a:t>2026 Legislative Elections</a:t>
            </a:r>
            <a:endParaRPr kumimoji="0" lang="en-US" sz="7200" b="0" i="0" u="none" strike="noStrike" kern="1200" cap="none" spc="0" normalizeH="0" baseline="0" noProof="0">
              <a:ln>
                <a:noFill/>
              </a:ln>
              <a:solidFill>
                <a:srgbClr val="002060"/>
              </a:solidFill>
              <a:effectLst/>
              <a:uLnTx/>
              <a:uFillTx/>
              <a:latin typeface="Bebas Neue"/>
              <a:ea typeface="+mn-ea"/>
              <a:cs typeface="+mn-cs"/>
            </a:endParaRPr>
          </a:p>
        </p:txBody>
      </p:sp>
      <p:pic>
        <p:nvPicPr>
          <p:cNvPr id="3" name="Picture 2" descr="A picture containing text, clipart&#10;&#10;Description automatically generated">
            <a:extLst>
              <a:ext uri="{FF2B5EF4-FFF2-40B4-BE49-F238E27FC236}">
                <a16:creationId xmlns:a16="http://schemas.microsoft.com/office/drawing/2014/main" id="{B8186D87-B410-4D4E-A7E3-6E6921B79506}"/>
              </a:ext>
            </a:extLst>
          </p:cNvPr>
          <p:cNvPicPr>
            <a:picLocks noChangeAspect="1"/>
          </p:cNvPicPr>
          <p:nvPr/>
        </p:nvPicPr>
        <p:blipFill>
          <a:blip r:embed="rId2"/>
          <a:stretch>
            <a:fillRect/>
          </a:stretch>
        </p:blipFill>
        <p:spPr>
          <a:xfrm>
            <a:off x="11197758" y="8572501"/>
            <a:ext cx="7074321" cy="1553357"/>
          </a:xfrm>
          <a:prstGeom prst="rect">
            <a:avLst/>
          </a:prstGeom>
        </p:spPr>
      </p:pic>
    </p:spTree>
    <p:extLst>
      <p:ext uri="{BB962C8B-B14F-4D97-AF65-F5344CB8AC3E}">
        <p14:creationId xmlns:p14="http://schemas.microsoft.com/office/powerpoint/2010/main" val="381413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a:extLst>
              <a:ext uri="{FF2B5EF4-FFF2-40B4-BE49-F238E27FC236}">
                <a16:creationId xmlns:a16="http://schemas.microsoft.com/office/drawing/2014/main" id="{DC981EBE-E8D3-2735-EC3A-5F96F03B0A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0" y="4076700"/>
            <a:ext cx="6107549"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E1F5C32E-7428-778E-4088-2512D866B6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8787" y="-551965"/>
            <a:ext cx="5926962" cy="682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erson and person standing together&#10;&#10;Description automatically generated with medium confidence">
            <a:extLst>
              <a:ext uri="{FF2B5EF4-FFF2-40B4-BE49-F238E27FC236}">
                <a16:creationId xmlns:a16="http://schemas.microsoft.com/office/drawing/2014/main" id="{D07163A0-7B99-A582-3111-A1F6DF8092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43" b="12885"/>
          <a:stretch/>
        </p:blipFill>
        <p:spPr>
          <a:xfrm>
            <a:off x="12503973" y="4533901"/>
            <a:ext cx="5808495" cy="4264184"/>
          </a:xfrm>
          <a:prstGeom prst="rect">
            <a:avLst/>
          </a:prstGeom>
        </p:spPr>
      </p:pic>
      <p:pic>
        <p:nvPicPr>
          <p:cNvPr id="1027" name="Picture 3">
            <a:extLst>
              <a:ext uri="{FF2B5EF4-FFF2-40B4-BE49-F238E27FC236}">
                <a16:creationId xmlns:a16="http://schemas.microsoft.com/office/drawing/2014/main" id="{E9C9F928-367F-3C28-909C-B925992C50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20" y="0"/>
            <a:ext cx="6353075" cy="463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99268C1-0EEA-47A7-83F4-B04B1C7D2563}"/>
              </a:ext>
            </a:extLst>
          </p:cNvPr>
          <p:cNvSpPr txBox="1"/>
          <p:nvPr/>
        </p:nvSpPr>
        <p:spPr>
          <a:xfrm>
            <a:off x="6317048" y="544898"/>
            <a:ext cx="6025074" cy="3185487"/>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Aptos" panose="020B0004020202020204"/>
                <a:ea typeface="+mn-ea"/>
                <a:cs typeface="+mn-cs"/>
              </a:rPr>
              <a:t>Advocacy is a team sport.</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ptos" panose="020B0004020202020204"/>
                <a:ea typeface="+mn-ea"/>
                <a:cs typeface="+mn-cs"/>
              </a:rPr>
              <a:t>WE NEED YOU!</a:t>
            </a:r>
          </a:p>
        </p:txBody>
      </p:sp>
      <p:pic>
        <p:nvPicPr>
          <p:cNvPr id="4" name="Content Placeholder 4" descr="Icon&#10;&#10;Description automatically generated">
            <a:extLst>
              <a:ext uri="{FF2B5EF4-FFF2-40B4-BE49-F238E27FC236}">
                <a16:creationId xmlns:a16="http://schemas.microsoft.com/office/drawing/2014/main" id="{7B48E81E-C979-43D1-730B-62A333E31BDA}"/>
              </a:ext>
            </a:extLst>
          </p:cNvPr>
          <p:cNvPicPr>
            <a:picLocks noChangeAspect="1"/>
          </p:cNvPicPr>
          <p:nvPr/>
        </p:nvPicPr>
        <p:blipFill>
          <a:blip r:embed="rId6"/>
          <a:stretch>
            <a:fillRect/>
          </a:stretch>
        </p:blipFill>
        <p:spPr>
          <a:xfrm>
            <a:off x="12741336" y="9064396"/>
            <a:ext cx="5241864" cy="1047116"/>
          </a:xfrm>
          <a:prstGeom prst="rect">
            <a:avLst/>
          </a:prstGeom>
        </p:spPr>
      </p:pic>
      <p:pic>
        <p:nvPicPr>
          <p:cNvPr id="3" name="Picture 2" descr="A group of people standing in a room&#10;&#10;Description automatically generated with low confidence">
            <a:extLst>
              <a:ext uri="{FF2B5EF4-FFF2-40B4-BE49-F238E27FC236}">
                <a16:creationId xmlns:a16="http://schemas.microsoft.com/office/drawing/2014/main" id="{4EFE0A5C-0966-962A-4B7E-2C29C6154F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0" r="3157"/>
          <a:stretch/>
        </p:blipFill>
        <p:spPr>
          <a:xfrm>
            <a:off x="5587891" y="4267592"/>
            <a:ext cx="6918182" cy="6298674"/>
          </a:xfrm>
          <a:prstGeom prst="rect">
            <a:avLst/>
          </a:prstGeom>
        </p:spPr>
      </p:pic>
    </p:spTree>
    <p:extLst>
      <p:ext uri="{BB962C8B-B14F-4D97-AF65-F5344CB8AC3E}">
        <p14:creationId xmlns:p14="http://schemas.microsoft.com/office/powerpoint/2010/main" val="917228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D97E-2CC6-DA8C-2C51-BEB90B81E586}"/>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BE6CBE9B-DBCE-489C-0B7C-137F7A8F47D6}"/>
              </a:ext>
            </a:extLst>
          </p:cNvPr>
          <p:cNvPicPr>
            <a:picLocks noGrp="1" noChangeAspect="1"/>
          </p:cNvPicPr>
          <p:nvPr>
            <p:ph idx="1"/>
          </p:nvPr>
        </p:nvPicPr>
        <p:blipFill>
          <a:blip r:embed="rId3"/>
          <a:stretch>
            <a:fillRect/>
          </a:stretch>
        </p:blipFill>
        <p:spPr>
          <a:xfrm>
            <a:off x="13716001" y="9150825"/>
            <a:ext cx="4298498" cy="858669"/>
          </a:xfrm>
        </p:spPr>
      </p:pic>
      <p:sp>
        <p:nvSpPr>
          <p:cNvPr id="2" name="TextBox 1">
            <a:extLst>
              <a:ext uri="{FF2B5EF4-FFF2-40B4-BE49-F238E27FC236}">
                <a16:creationId xmlns:a16="http://schemas.microsoft.com/office/drawing/2014/main" id="{293FA448-AD59-B3A1-00B7-9250F3EEB5E1}"/>
              </a:ext>
            </a:extLst>
          </p:cNvPr>
          <p:cNvSpPr txBox="1"/>
          <p:nvPr/>
        </p:nvSpPr>
        <p:spPr>
          <a:xfrm>
            <a:off x="919978" y="1944700"/>
            <a:ext cx="15465089" cy="6647974"/>
          </a:xfrm>
          <a:prstGeom prst="rect">
            <a:avLst/>
          </a:prstGeom>
          <a:noFill/>
        </p:spPr>
        <p:txBody>
          <a:bodyPr wrap="square" lIns="137160" tIns="68580" rIns="137160" bIns="68580" rtlCol="0" anchor="t">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Term limits have created a new dynamic in our ability to effectuate change in Nebraska’s political climate today.  </a:t>
            </a:r>
            <a:endParaRPr kumimoji="0" lang="en-US" sz="3300" b="0" i="0" u="none" strike="noStrike" kern="1200" cap="none" spc="0" normalizeH="0" baseline="0" noProof="0">
              <a:ln>
                <a:noFill/>
              </a:ln>
              <a:solidFill>
                <a:prstClr val="black"/>
              </a:solidFill>
              <a:effectLst/>
              <a:uLnTx/>
              <a:uFillTx/>
              <a:latin typeface="Aptos" panose="020B0004020202020204"/>
              <a:ea typeface="Calibri"/>
              <a:cs typeface="Calibri"/>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2022               15 new senators</a:t>
            </a:r>
            <a:endParaRPr kumimoji="0" lang="en-US" sz="3300" b="0" i="0" u="none" strike="noStrike" kern="1200" cap="none" spc="0" normalizeH="0" baseline="0" noProof="0">
              <a:ln>
                <a:noFill/>
              </a:ln>
              <a:solidFill>
                <a:prstClr val="black"/>
              </a:solidFill>
              <a:effectLst/>
              <a:uLnTx/>
              <a:uFillTx/>
              <a:latin typeface="Aptos" panose="020B0004020202020204"/>
              <a:ea typeface="Calibri"/>
              <a:cs typeface="Calibri"/>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2024               16 new senators</a:t>
            </a:r>
            <a:endParaRPr kumimoji="0" lang="en-US" sz="3300" b="0" i="0" u="none" strike="noStrike" kern="1200" cap="none" spc="0" normalizeH="0" baseline="0" noProof="0">
              <a:ln>
                <a:noFill/>
              </a:ln>
              <a:solidFill>
                <a:prstClr val="black"/>
              </a:solidFill>
              <a:effectLst/>
              <a:uLnTx/>
              <a:uFillTx/>
              <a:latin typeface="Aptos" panose="020B0004020202020204"/>
              <a:ea typeface="Calibri"/>
              <a:cs typeface="Calibri"/>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 2026                minimum of 12 new senators</a:t>
            </a:r>
            <a:endParaRPr kumimoji="0" lang="en-US" sz="3300" b="0" i="0" u="none" strike="noStrike" kern="1200" cap="none" spc="0" normalizeH="0" baseline="0" noProof="0">
              <a:ln>
                <a:noFill/>
              </a:ln>
              <a:solidFill>
                <a:prstClr val="black"/>
              </a:solidFill>
              <a:effectLst/>
              <a:uLnTx/>
              <a:uFillTx/>
              <a:latin typeface="Aptos" panose="020B0004020202020204"/>
              <a:ea typeface="Calibri"/>
              <a:cs typeface="Calibri"/>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black"/>
              </a:solidFill>
              <a:effectLst/>
              <a:uLnTx/>
              <a:uFillTx/>
              <a:latin typeface="Aptos" panose="020B0004020202020204"/>
              <a:ea typeface="Calibri"/>
              <a:cs typeface="Calibri"/>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Calibri"/>
                <a:cs typeface="Calibri"/>
              </a:rPr>
              <a:t>This past session, two thirds of the Legislature had 2 years or less of experience in policy making.</a:t>
            </a: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ptos" panose="020B0004020202020204"/>
                <a:ea typeface="+mn-ea"/>
                <a:cs typeface="+mn-cs"/>
              </a:rPr>
              <a:t>The NHA is continuously engaging with and educating lawmakers and their staff.</a:t>
            </a:r>
            <a:endParaRPr kumimoji="0" lang="en-US" sz="3300" b="0" i="0" u="none" strike="noStrike" kern="1200" cap="none" spc="0" normalizeH="0" baseline="0" noProof="0">
              <a:ln>
                <a:noFill/>
              </a:ln>
              <a:solidFill>
                <a:prstClr val="black"/>
              </a:solidFill>
              <a:effectLst/>
              <a:uLnTx/>
              <a:uFillTx/>
              <a:latin typeface="Aptos" panose="020B0004020202020204"/>
              <a:ea typeface="Calibri"/>
              <a:cs typeface="Calibri"/>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CC478797-5B1E-3845-4660-ED720AB7056E}"/>
              </a:ext>
            </a:extLst>
          </p:cNvPr>
          <p:cNvSpPr txBox="1"/>
          <p:nvPr/>
        </p:nvSpPr>
        <p:spPr>
          <a:xfrm>
            <a:off x="3142899" y="391187"/>
            <a:ext cx="11996838" cy="1154162"/>
          </a:xfrm>
          <a:prstGeom prst="rect">
            <a:avLst/>
          </a:prstGeom>
          <a:noFill/>
        </p:spPr>
        <p:txBody>
          <a:bodyPr wrap="square" lIns="137160" tIns="68580" rIns="137160" bIns="6858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Why Advocacy Matters</a:t>
            </a:r>
            <a:endParaRPr kumimoji="0" lang="en-US" sz="27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Arrow: Right 2">
            <a:extLst>
              <a:ext uri="{FF2B5EF4-FFF2-40B4-BE49-F238E27FC236}">
                <a16:creationId xmlns:a16="http://schemas.microsoft.com/office/drawing/2014/main" id="{24D5AA56-F196-3B2C-8020-B5D786EC98ED}"/>
              </a:ext>
            </a:extLst>
          </p:cNvPr>
          <p:cNvSpPr/>
          <p:nvPr/>
        </p:nvSpPr>
        <p:spPr>
          <a:xfrm>
            <a:off x="2571359" y="3602015"/>
            <a:ext cx="710375" cy="326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 name="Arrow: Right 3">
            <a:extLst>
              <a:ext uri="{FF2B5EF4-FFF2-40B4-BE49-F238E27FC236}">
                <a16:creationId xmlns:a16="http://schemas.microsoft.com/office/drawing/2014/main" id="{D6B41B00-37FC-6748-C09B-A109A61CD6D9}"/>
              </a:ext>
            </a:extLst>
          </p:cNvPr>
          <p:cNvSpPr/>
          <p:nvPr/>
        </p:nvSpPr>
        <p:spPr>
          <a:xfrm>
            <a:off x="2571359" y="4130651"/>
            <a:ext cx="710375" cy="326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Arrow: Right 6">
            <a:extLst>
              <a:ext uri="{FF2B5EF4-FFF2-40B4-BE49-F238E27FC236}">
                <a16:creationId xmlns:a16="http://schemas.microsoft.com/office/drawing/2014/main" id="{1B8392C0-6AA0-04BA-4F5B-B4CE7A37E660}"/>
              </a:ext>
            </a:extLst>
          </p:cNvPr>
          <p:cNvSpPr/>
          <p:nvPr/>
        </p:nvSpPr>
        <p:spPr>
          <a:xfrm>
            <a:off x="2571359" y="4630714"/>
            <a:ext cx="710375" cy="326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3926856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EFA8-50BA-F51A-9019-62234384362A}"/>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D37A4893-EBF8-0762-BD8A-C10282782600}"/>
              </a:ext>
            </a:extLst>
          </p:cNvPr>
          <p:cNvPicPr>
            <a:picLocks noGrp="1" noChangeAspect="1"/>
          </p:cNvPicPr>
          <p:nvPr>
            <p:ph idx="1"/>
          </p:nvPr>
        </p:nvPicPr>
        <p:blipFill>
          <a:blip r:embed="rId2"/>
          <a:stretch>
            <a:fillRect/>
          </a:stretch>
        </p:blipFill>
        <p:spPr>
          <a:xfrm>
            <a:off x="13716001" y="9150825"/>
            <a:ext cx="4298498" cy="858669"/>
          </a:xfrm>
        </p:spPr>
      </p:pic>
      <p:sp>
        <p:nvSpPr>
          <p:cNvPr id="2" name="TextBox 1">
            <a:extLst>
              <a:ext uri="{FF2B5EF4-FFF2-40B4-BE49-F238E27FC236}">
                <a16:creationId xmlns:a16="http://schemas.microsoft.com/office/drawing/2014/main" id="{A3F3C2A8-2F6C-E497-5FA4-FFA2D3D7C278}"/>
              </a:ext>
            </a:extLst>
          </p:cNvPr>
          <p:cNvSpPr txBox="1"/>
          <p:nvPr/>
        </p:nvSpPr>
        <p:spPr>
          <a:xfrm>
            <a:off x="986885" y="1725823"/>
            <a:ext cx="9985916" cy="9240735"/>
          </a:xfrm>
          <a:prstGeom prst="rect">
            <a:avLst/>
          </a:prstGeom>
          <a:noFill/>
        </p:spPr>
        <p:txBody>
          <a:bodyPr wrap="square" rtlCol="0">
            <a:spAutoFit/>
          </a:bodyPr>
          <a:lstStyle/>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NHA Guide to Hospital Advocacy </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Understand the Life on a Senator</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Personal Visits and Meetings</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Phone Calls, Letters, In-person, and Emails </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    - Including Thank You notes for key legislation or votes</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Submit a letter of support or opposition on a bill to a senator or committee </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Testify at a hearing on a bill</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Write an op-ed in a local newspaper on a relevant issue</a:t>
            </a:r>
            <a:endParaRPr kumimoji="0" lang="en-US" sz="2700" b="0" i="0" u="none" strike="noStrike" kern="1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endParaRP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Invite Senators to </a:t>
            </a:r>
            <a:r>
              <a:rPr kumimoji="0" lang="en-US" sz="2700" b="0" i="0" u="none" strike="noStrike" kern="1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Hospital and Community Tours</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Social Media </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    -engage with elected officials on their social accounts, like posts</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Start an Advocacy Team at your hospital</a:t>
            </a:r>
          </a:p>
          <a:p>
            <a:pPr marL="0" marR="0" lvl="0" indent="0" algn="l" defTabSz="1371600" rtl="0" eaLnBrk="1" fontAlgn="auto" latinLnBrk="0" hangingPunct="1">
              <a:lnSpc>
                <a:spcPct val="107000"/>
              </a:lnSpc>
              <a:spcBef>
                <a:spcPts val="0"/>
              </a:spcBef>
              <a:spcAft>
                <a:spcPts val="120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9" name="Picture 8">
            <a:extLst>
              <a:ext uri="{FF2B5EF4-FFF2-40B4-BE49-F238E27FC236}">
                <a16:creationId xmlns:a16="http://schemas.microsoft.com/office/drawing/2014/main" id="{090D9448-1968-CC99-925D-92A5CB026192}"/>
              </a:ext>
            </a:extLst>
          </p:cNvPr>
          <p:cNvPicPr>
            <a:picLocks noChangeAspect="1"/>
          </p:cNvPicPr>
          <p:nvPr/>
        </p:nvPicPr>
        <p:blipFill>
          <a:blip r:embed="rId3"/>
          <a:stretch>
            <a:fillRect/>
          </a:stretch>
        </p:blipFill>
        <p:spPr>
          <a:xfrm>
            <a:off x="10811960" y="1725823"/>
            <a:ext cx="6747620" cy="6738731"/>
          </a:xfrm>
          <a:prstGeom prst="rect">
            <a:avLst/>
          </a:prstGeom>
        </p:spPr>
      </p:pic>
      <p:sp>
        <p:nvSpPr>
          <p:cNvPr id="4" name="TextBox 3">
            <a:extLst>
              <a:ext uri="{FF2B5EF4-FFF2-40B4-BE49-F238E27FC236}">
                <a16:creationId xmlns:a16="http://schemas.microsoft.com/office/drawing/2014/main" id="{D295AA30-B07E-6FE5-E2BD-039819749747}"/>
              </a:ext>
            </a:extLst>
          </p:cNvPr>
          <p:cNvSpPr txBox="1"/>
          <p:nvPr/>
        </p:nvSpPr>
        <p:spPr>
          <a:xfrm>
            <a:off x="2831531" y="351081"/>
            <a:ext cx="11996838" cy="1154162"/>
          </a:xfrm>
          <a:prstGeom prst="rect">
            <a:avLst/>
          </a:prstGeom>
          <a:noFill/>
        </p:spPr>
        <p:txBody>
          <a:bodyPr wrap="square" lIns="137160" tIns="68580" rIns="137160" bIns="6858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How to Advocate</a:t>
            </a:r>
            <a:endParaRPr kumimoji="0" lang="en-US" sz="2700" b="0" i="0" u="none" strike="noStrike" kern="1200" cap="none" spc="0" normalizeH="0" baseline="0" noProof="0">
              <a:ln>
                <a:noFill/>
              </a:ln>
              <a:solidFill>
                <a:prstClr val="black"/>
              </a:solidFill>
              <a:effectLst/>
              <a:uLnTx/>
              <a:uFillTx/>
              <a:latin typeface="Bebas Neue"/>
              <a:ea typeface="+mn-ea"/>
              <a:cs typeface="+mn-cs"/>
            </a:endParaRPr>
          </a:p>
        </p:txBody>
      </p:sp>
    </p:spTree>
    <p:extLst>
      <p:ext uri="{BB962C8B-B14F-4D97-AF65-F5344CB8AC3E}">
        <p14:creationId xmlns:p14="http://schemas.microsoft.com/office/powerpoint/2010/main" val="37205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131D9-925A-F94D-E685-E38EF4B7829A}"/>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8B063295-DF3D-CDC7-6E61-EDE2FE90AD37}"/>
              </a:ext>
            </a:extLst>
          </p:cNvPr>
          <p:cNvPicPr>
            <a:picLocks noGrp="1" noChangeAspect="1"/>
          </p:cNvPicPr>
          <p:nvPr>
            <p:ph idx="1"/>
          </p:nvPr>
        </p:nvPicPr>
        <p:blipFill>
          <a:blip r:embed="rId2"/>
          <a:stretch>
            <a:fillRect/>
          </a:stretch>
        </p:blipFill>
        <p:spPr>
          <a:xfrm>
            <a:off x="13716001" y="9150825"/>
            <a:ext cx="4298498" cy="858669"/>
          </a:xfrm>
        </p:spPr>
      </p:pic>
      <p:sp>
        <p:nvSpPr>
          <p:cNvPr id="7" name="TextBox 6">
            <a:extLst>
              <a:ext uri="{FF2B5EF4-FFF2-40B4-BE49-F238E27FC236}">
                <a16:creationId xmlns:a16="http://schemas.microsoft.com/office/drawing/2014/main" id="{E0C100E1-D391-96A1-2E4A-E1E5A7567512}"/>
              </a:ext>
            </a:extLst>
          </p:cNvPr>
          <p:cNvSpPr txBox="1"/>
          <p:nvPr/>
        </p:nvSpPr>
        <p:spPr>
          <a:xfrm>
            <a:off x="3152373" y="591713"/>
            <a:ext cx="11996838" cy="110799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rPr>
              <a:t>Become Involved with the NHA</a:t>
            </a:r>
          </a:p>
        </p:txBody>
      </p:sp>
      <p:sp>
        <p:nvSpPr>
          <p:cNvPr id="2" name="TextBox 1">
            <a:extLst>
              <a:ext uri="{FF2B5EF4-FFF2-40B4-BE49-F238E27FC236}">
                <a16:creationId xmlns:a16="http://schemas.microsoft.com/office/drawing/2014/main" id="{EEFB9855-817F-65CE-BF54-0B811579505A}"/>
              </a:ext>
            </a:extLst>
          </p:cNvPr>
          <p:cNvSpPr txBox="1"/>
          <p:nvPr/>
        </p:nvSpPr>
        <p:spPr>
          <a:xfrm>
            <a:off x="986885" y="1725822"/>
            <a:ext cx="8924559" cy="8979125"/>
          </a:xfrm>
          <a:prstGeom prst="rect">
            <a:avLst/>
          </a:prstGeom>
          <a:noFill/>
        </p:spPr>
        <p:txBody>
          <a:bodyPr wrap="square" lIns="137160" tIns="68580" rIns="137160" bIns="68580" rtlCol="0" anchor="t">
            <a:spAutoFit/>
          </a:bodyPr>
          <a:lstStyle/>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1" i="0" u="none" strike="noStrike" kern="1200" cap="none" spc="0" normalizeH="0" baseline="0" noProof="0">
                <a:ln>
                  <a:noFill/>
                </a:ln>
                <a:solidFill>
                  <a:srgbClr val="C00000"/>
                </a:solidFill>
                <a:effectLst/>
                <a:uLnTx/>
                <a:uFillTx/>
                <a:latin typeface="Aptos" panose="020B0004020202020204"/>
                <a:ea typeface="+mn-ea"/>
                <a:cs typeface="+mn-cs"/>
              </a:rPr>
              <a:t>                       www.nebraskahospitals.org</a:t>
            </a:r>
            <a:endParaRPr kumimoji="0" lang="en-US" sz="2700" b="1" i="0" u="none" strike="noStrike" kern="1200" cap="none" spc="0" normalizeH="0" baseline="0" noProof="0">
              <a:ln>
                <a:noFill/>
              </a:ln>
              <a:solidFill>
                <a:srgbClr val="C00000"/>
              </a:solidFill>
              <a:effectLst/>
              <a:uLnTx/>
              <a:uFillTx/>
              <a:latin typeface="Aptos" panose="020B0004020202020204"/>
              <a:ea typeface="Aptos" panose="020B0004020202020204" pitchFamily="34" charset="0"/>
              <a:cs typeface="Times New Roman" panose="02020603050405020304" pitchFamily="18" charset="0"/>
            </a:endParaRP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Attend Advocacy Day (March 4, 2026, Lincoln) </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Attend NHA Annual Conference (October 22-24, LaVista)</a:t>
            </a:r>
            <a:endPar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endParaRP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Attend Rural Health Conference (June 9-10, Kearney)</a:t>
            </a:r>
            <a:endPar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endParaRP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Subscribe to Newslink (Weekly Newsletter) </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Attend monthly NHA Member Calls (1</a:t>
            </a:r>
            <a:r>
              <a:rPr kumimoji="0" lang="en-US" sz="2700" b="0" i="0" u="none" strike="noStrike" kern="1200" cap="none" spc="0" normalizeH="0" baseline="3000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st</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 Thursday of the Month, Zoom)</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Join NHA Peer to Peer Groups (Quarterly Zooms)</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Use NHA Action Center (to contact state and federal delegations on important bills)</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Submit a Story to NHA Story Bank</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Register for NHA Advocacy Institute</a:t>
            </a:r>
          </a:p>
          <a:p>
            <a:pPr marL="0" marR="0" lvl="0" indent="0" algn="l" defTabSz="1371600" rtl="0" eaLnBrk="1" fontAlgn="auto" latinLnBrk="0" hangingPunct="1">
              <a:lnSpc>
                <a:spcPct val="107000"/>
              </a:lnSpc>
              <a:spcBef>
                <a:spcPts val="0"/>
              </a:spcBef>
              <a:spcAft>
                <a:spcPts val="1200"/>
              </a:spcAft>
              <a:buClrTx/>
              <a:buSzTx/>
              <a:buFontTx/>
              <a:buNone/>
              <a:tabLst/>
              <a:defRPr/>
            </a:pPr>
            <a:r>
              <a:rPr kumimoji="0" lang="en-US" sz="27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2700" b="0" i="0" u="none" strike="noStrike" kern="1200" cap="none" spc="0" normalizeH="0" baseline="0" noProof="0">
                <a:ln>
                  <a:noFill/>
                </a:ln>
                <a:solidFill>
                  <a:prstClr val="black"/>
                </a:solidFill>
                <a:effectLst/>
                <a:uLnTx/>
                <a:uFillTx/>
                <a:latin typeface="Aptos" panose="020B0004020202020204"/>
                <a:ea typeface="Aptos" panose="020B0004020202020204" pitchFamily="34" charset="0"/>
                <a:cs typeface="Times New Roman" panose="02020603050405020304" pitchFamily="18" charset="0"/>
              </a:rPr>
              <a:t>Contribute to the NHA Political Action Committee (NHAPAC)</a:t>
            </a: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4098" name="Picture 2">
            <a:extLst>
              <a:ext uri="{FF2B5EF4-FFF2-40B4-BE49-F238E27FC236}">
                <a16:creationId xmlns:a16="http://schemas.microsoft.com/office/drawing/2014/main" id="{4A81D14C-9512-F65E-C172-D1DEA577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5614" y="3331031"/>
            <a:ext cx="8498885" cy="407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88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PAC Member Presentation (NB Edits) (2)">
            <a:hlinkClick r:id="" action="ppaction://media"/>
            <a:extLst>
              <a:ext uri="{FF2B5EF4-FFF2-40B4-BE49-F238E27FC236}">
                <a16:creationId xmlns:a16="http://schemas.microsoft.com/office/drawing/2014/main" id="{4809CC50-15F0-677D-6C9E-E6F638E2D5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
            <a:ext cx="18287999" cy="10286999"/>
          </a:xfrm>
          <a:prstGeom prst="rect">
            <a:avLst/>
          </a:prstGeom>
        </p:spPr>
      </p:pic>
    </p:spTree>
    <p:extLst>
      <p:ext uri="{BB962C8B-B14F-4D97-AF65-F5344CB8AC3E}">
        <p14:creationId xmlns:p14="http://schemas.microsoft.com/office/powerpoint/2010/main" val="33013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46309" y="8965456"/>
            <a:ext cx="3527519" cy="718952"/>
          </a:xfrm>
          <a:custGeom>
            <a:avLst/>
            <a:gdLst/>
            <a:ahLst/>
            <a:cxnLst/>
            <a:rect l="l" t="t" r="r" b="b"/>
            <a:pathLst>
              <a:path w="3527519" h="718952">
                <a:moveTo>
                  <a:pt x="0" y="0"/>
                </a:moveTo>
                <a:lnTo>
                  <a:pt x="3527519" y="0"/>
                </a:lnTo>
                <a:lnTo>
                  <a:pt x="3527519" y="718952"/>
                </a:lnTo>
                <a:lnTo>
                  <a:pt x="0" y="718952"/>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Freeform 3"/>
          <p:cNvSpPr/>
          <p:nvPr/>
        </p:nvSpPr>
        <p:spPr>
          <a:xfrm>
            <a:off x="12138032" y="602594"/>
            <a:ext cx="5344074" cy="8052998"/>
          </a:xfrm>
          <a:custGeom>
            <a:avLst/>
            <a:gdLst/>
            <a:ahLst/>
            <a:cxnLst/>
            <a:rect l="l" t="t" r="r" b="b"/>
            <a:pathLst>
              <a:path w="5344074" h="8052998">
                <a:moveTo>
                  <a:pt x="0" y="0"/>
                </a:moveTo>
                <a:lnTo>
                  <a:pt x="5344074" y="0"/>
                </a:lnTo>
                <a:lnTo>
                  <a:pt x="5344074" y="8052998"/>
                </a:lnTo>
                <a:lnTo>
                  <a:pt x="0" y="8052998"/>
                </a:lnTo>
                <a:lnTo>
                  <a:pt x="0" y="0"/>
                </a:lnTo>
                <a:close/>
              </a:path>
            </a:pathLst>
          </a:custGeom>
          <a:blipFill>
            <a:blip r:embed="rId3"/>
            <a:stretch>
              <a:fillRect l="-198" r="-198"/>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Freeform 4"/>
          <p:cNvSpPr/>
          <p:nvPr/>
        </p:nvSpPr>
        <p:spPr>
          <a:xfrm>
            <a:off x="12138032" y="602594"/>
            <a:ext cx="5344074" cy="8052998"/>
          </a:xfrm>
          <a:custGeom>
            <a:avLst/>
            <a:gdLst/>
            <a:ahLst/>
            <a:cxnLst/>
            <a:rect l="l" t="t" r="r" b="b"/>
            <a:pathLst>
              <a:path w="5344074" h="8052998">
                <a:moveTo>
                  <a:pt x="0" y="0"/>
                </a:moveTo>
                <a:lnTo>
                  <a:pt x="5344074" y="0"/>
                </a:lnTo>
                <a:lnTo>
                  <a:pt x="5344074" y="8052998"/>
                </a:lnTo>
                <a:lnTo>
                  <a:pt x="0" y="8052998"/>
                </a:lnTo>
                <a:lnTo>
                  <a:pt x="0" y="0"/>
                </a:lnTo>
                <a:close/>
              </a:path>
            </a:pathLst>
          </a:custGeom>
          <a:blipFill>
            <a:blip r:embed="rId4"/>
            <a:stretch>
              <a:fillRect l="-14439" r="-165913"/>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AutoShape 5"/>
          <p:cNvSpPr/>
          <p:nvPr/>
        </p:nvSpPr>
        <p:spPr>
          <a:xfrm>
            <a:off x="909038" y="2652246"/>
            <a:ext cx="7302375" cy="0"/>
          </a:xfrm>
          <a:prstGeom prst="line">
            <a:avLst/>
          </a:prstGeom>
          <a:ln w="38100" cap="flat">
            <a:solidFill>
              <a:srgbClr val="B31F26"/>
            </a:solidFill>
            <a:prstDash val="solid"/>
            <a:headEnd type="none" w="sm" len="sm"/>
            <a:tailEnd type="none" w="sm" len="sm"/>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Box 6"/>
          <p:cNvSpPr txBox="1"/>
          <p:nvPr/>
        </p:nvSpPr>
        <p:spPr>
          <a:xfrm>
            <a:off x="909038" y="1085851"/>
            <a:ext cx="10780290" cy="1436291"/>
          </a:xfrm>
          <a:prstGeom prst="rect">
            <a:avLst/>
          </a:prstGeom>
        </p:spPr>
        <p:txBody>
          <a:bodyPr lIns="0" tIns="0" rIns="0" bIns="0" rtlCol="0" anchor="t">
            <a:spAutoFit/>
          </a:bodyPr>
          <a:lstStyle/>
          <a:p>
            <a:pPr marL="0" marR="0" lvl="0" indent="0" algn="l" defTabSz="1371600" rtl="0" eaLnBrk="1" fontAlgn="auto" latinLnBrk="0" hangingPunct="1">
              <a:lnSpc>
                <a:spcPts val="7062"/>
              </a:lnSpc>
              <a:spcBef>
                <a:spcPts val="0"/>
              </a:spcBef>
              <a:spcAft>
                <a:spcPts val="0"/>
              </a:spcAft>
              <a:buClrTx/>
              <a:buSzTx/>
              <a:buFontTx/>
              <a:buNone/>
              <a:tabLst/>
              <a:defRPr/>
            </a:pPr>
            <a:r>
              <a:rPr kumimoji="0" lang="en-US" sz="6420" b="1" i="0" u="none" strike="noStrike" kern="1200" cap="none" spc="0" normalizeH="0" baseline="0" noProof="0">
                <a:ln>
                  <a:noFill/>
                </a:ln>
                <a:solidFill>
                  <a:srgbClr val="003563"/>
                </a:solidFill>
                <a:effectLst/>
                <a:uLnTx/>
                <a:uFillTx/>
                <a:latin typeface="HK Grotesk Pro Bold"/>
                <a:ea typeface="HK Grotesk Pro Bold"/>
                <a:cs typeface="HK Grotesk Pro Bold"/>
                <a:sym typeface="HK Grotesk Pro Bold"/>
              </a:rPr>
              <a:t>WHY WE ENGAGE</a:t>
            </a:r>
          </a:p>
          <a:p>
            <a:pPr marL="0" marR="0" lvl="0" indent="0" algn="l" defTabSz="1371600" rtl="0" eaLnBrk="1" fontAlgn="auto" latinLnBrk="0" hangingPunct="1">
              <a:lnSpc>
                <a:spcPts val="4070"/>
              </a:lnSpc>
              <a:spcBef>
                <a:spcPts val="0"/>
              </a:spcBef>
              <a:spcAft>
                <a:spcPts val="0"/>
              </a:spcAft>
              <a:buClrTx/>
              <a:buSzTx/>
              <a:buFontTx/>
              <a:buNone/>
              <a:tabLst/>
              <a:defRPr/>
            </a:pPr>
            <a:r>
              <a:rPr kumimoji="0" lang="en-US" sz="3699" b="0" i="1" u="none" strike="noStrike" kern="1200" cap="none" spc="0" normalizeH="0" baseline="0" noProof="0">
                <a:ln>
                  <a:noFill/>
                </a:ln>
                <a:solidFill>
                  <a:srgbClr val="B31F26"/>
                </a:solidFill>
                <a:effectLst/>
                <a:uLnTx/>
                <a:uFillTx/>
                <a:latin typeface="HK Grotesk Pro Italics"/>
                <a:ea typeface="HK Grotesk Pro Italics"/>
                <a:cs typeface="HK Grotesk Pro Italics"/>
                <a:sym typeface="HK Grotesk Pro Italics"/>
              </a:rPr>
              <a:t>KEY ISSUES ON THE CAMPAIGN TRAIL</a:t>
            </a:r>
          </a:p>
        </p:txBody>
      </p:sp>
      <p:sp>
        <p:nvSpPr>
          <p:cNvPr id="7" name="TextBox 7"/>
          <p:cNvSpPr txBox="1"/>
          <p:nvPr/>
        </p:nvSpPr>
        <p:spPr>
          <a:xfrm>
            <a:off x="909038" y="3202366"/>
            <a:ext cx="10589453" cy="6437660"/>
          </a:xfrm>
          <a:prstGeom prst="rect">
            <a:avLst/>
          </a:prstGeom>
        </p:spPr>
        <p:txBody>
          <a:bodyPr lIns="0" tIns="0" rIns="0" bIns="0" rtlCol="0" anchor="t">
            <a:spAutoFit/>
          </a:bodyPr>
          <a:lstStyle/>
          <a:p>
            <a:pPr marL="0" marR="0" lvl="0" indent="0" algn="just" defTabSz="1371600" rtl="0" eaLnBrk="1" fontAlgn="auto" latinLnBrk="0" hangingPunct="1">
              <a:lnSpc>
                <a:spcPts val="3300"/>
              </a:lnSpc>
              <a:spcBef>
                <a:spcPts val="0"/>
              </a:spcBef>
              <a:spcAft>
                <a:spcPts val="0"/>
              </a:spcAft>
              <a:buClrTx/>
              <a:buSzTx/>
              <a:buFontTx/>
              <a:buNone/>
              <a:tabLst/>
              <a:defRPr/>
            </a:pPr>
            <a:r>
              <a:rPr kumimoji="0" lang="en-US" sz="3000" b="1" i="0" u="none" strike="noStrike" kern="1200" cap="none" spc="0" normalizeH="0" baseline="0" noProof="0">
                <a:ln>
                  <a:noFill/>
                </a:ln>
                <a:solidFill>
                  <a:srgbClr val="003563"/>
                </a:solidFill>
                <a:effectLst/>
                <a:uLnTx/>
                <a:uFillTx/>
                <a:latin typeface="HK Grotesk Pro Bold"/>
                <a:ea typeface="HK Grotesk Pro Bold"/>
                <a:cs typeface="HK Grotesk Pro Bold"/>
                <a:sym typeface="HK Grotesk Pro Bold"/>
              </a:rPr>
              <a:t>PROTECTING MEDICARE &amp; MEDICAID</a:t>
            </a:r>
          </a:p>
          <a:p>
            <a:pPr marL="0" marR="0" lvl="0" indent="0" algn="just" defTabSz="1371600" rtl="0" eaLnBrk="1" fontAlgn="auto" latinLnBrk="0" hangingPunct="1">
              <a:lnSpc>
                <a:spcPts val="2750"/>
              </a:lnSpc>
              <a:spcBef>
                <a:spcPts val="0"/>
              </a:spcBef>
              <a:spcAft>
                <a:spcPts val="0"/>
              </a:spcAft>
              <a:buClrTx/>
              <a:buSzTx/>
              <a:buFontTx/>
              <a:buNone/>
              <a:tabLst/>
              <a:defRPr/>
            </a:pPr>
            <a:r>
              <a:rPr kumimoji="0" lang="en-US" sz="2475" b="0" i="0" u="none" strike="noStrike" kern="1200" cap="none" spc="0" normalizeH="0" baseline="0" noProof="0">
                <a:ln>
                  <a:noFill/>
                </a:ln>
                <a:solidFill>
                  <a:srgbClr val="6D6E71"/>
                </a:solidFill>
                <a:effectLst/>
                <a:uLnTx/>
                <a:uFillTx/>
                <a:latin typeface="HK Grotesk Pro"/>
                <a:ea typeface="HK Grotesk Pro"/>
                <a:cs typeface="HK Grotesk Pro"/>
                <a:sym typeface="HK Grotesk Pro"/>
              </a:rPr>
              <a:t>These programs are the financial backbone for many Nebraska hospitals, serving our most vulnerable populations. We advocate for sustainable reimbursement rates, expanded access, and policies that ensure the long-term viability of these programs.</a:t>
            </a:r>
            <a:endParaRPr kumimoji="0" lang="en-US" sz="2475" b="0" i="0" u="none" strike="noStrike" kern="1200" cap="none" spc="0" normalizeH="0" baseline="0" noProof="0">
              <a:ln>
                <a:noFill/>
              </a:ln>
              <a:solidFill>
                <a:srgbClr val="6D6E71"/>
              </a:solidFill>
              <a:effectLst/>
              <a:uLnTx/>
              <a:uFillTx/>
              <a:latin typeface="HK Grotesk Pro"/>
              <a:ea typeface="HK Grotesk Pro"/>
              <a:cs typeface="HK Grotesk Pro"/>
            </a:endParaRPr>
          </a:p>
          <a:p>
            <a:pPr marL="0" marR="0" lvl="0" indent="0" algn="just" defTabSz="1371600" rtl="0" eaLnBrk="1" fontAlgn="auto" latinLnBrk="0" hangingPunct="1">
              <a:lnSpc>
                <a:spcPts val="3851"/>
              </a:lnSpc>
              <a:spcBef>
                <a:spcPts val="0"/>
              </a:spcBef>
              <a:spcAft>
                <a:spcPts val="0"/>
              </a:spcAft>
              <a:buClrTx/>
              <a:buSzTx/>
              <a:buFontTx/>
              <a:buNone/>
              <a:tabLst/>
              <a:defRPr/>
            </a:pPr>
            <a:endParaRPr kumimoji="0" lang="en-US" sz="2499" b="0" i="0" u="none" strike="noStrike" kern="1200" cap="none" spc="0" normalizeH="0" baseline="0" noProof="0">
              <a:ln>
                <a:noFill/>
              </a:ln>
              <a:solidFill>
                <a:srgbClr val="6D6E71"/>
              </a:solidFill>
              <a:effectLst/>
              <a:uLnTx/>
              <a:uFillTx/>
              <a:latin typeface="HK Grotesk Pro"/>
              <a:ea typeface="HK Grotesk Pro"/>
              <a:cs typeface="HK Grotesk Pro"/>
              <a:sym typeface="HK Grotesk Pro"/>
            </a:endParaRPr>
          </a:p>
          <a:p>
            <a:pPr marL="0" marR="0" lvl="0" indent="0" algn="just" defTabSz="1371600" rtl="0" eaLnBrk="1" fontAlgn="auto" latinLnBrk="0" hangingPunct="1">
              <a:lnSpc>
                <a:spcPts val="3300"/>
              </a:lnSpc>
              <a:spcBef>
                <a:spcPts val="0"/>
              </a:spcBef>
              <a:spcAft>
                <a:spcPts val="0"/>
              </a:spcAft>
              <a:buClrTx/>
              <a:buSzTx/>
              <a:buFontTx/>
              <a:buNone/>
              <a:tabLst/>
              <a:defRPr/>
            </a:pPr>
            <a:r>
              <a:rPr kumimoji="0" lang="en-US" sz="3000" b="1" i="0" u="none" strike="noStrike" kern="1200" cap="none" spc="0" normalizeH="0" baseline="0" noProof="0">
                <a:ln>
                  <a:noFill/>
                </a:ln>
                <a:solidFill>
                  <a:srgbClr val="003563"/>
                </a:solidFill>
                <a:effectLst/>
                <a:uLnTx/>
                <a:uFillTx/>
                <a:latin typeface="HK Grotesk Pro Bold"/>
                <a:ea typeface="HK Grotesk Pro Bold"/>
                <a:cs typeface="HK Grotesk Pro Bold"/>
                <a:sym typeface="HK Grotesk Pro Bold"/>
              </a:rPr>
              <a:t>Standing Up to Big Insurance &amp; BIG PHARMA</a:t>
            </a:r>
            <a:endParaRPr kumimoji="0" lang="en-US" sz="3000" b="1" i="0" u="none" strike="noStrike" kern="1200" cap="none" spc="0" normalizeH="0" baseline="0" noProof="0">
              <a:ln>
                <a:noFill/>
              </a:ln>
              <a:solidFill>
                <a:srgbClr val="003563"/>
              </a:solidFill>
              <a:effectLst/>
              <a:uLnTx/>
              <a:uFillTx/>
              <a:latin typeface="HK Grotesk Pro Bold"/>
              <a:ea typeface="HK Grotesk Pro Bold"/>
              <a:cs typeface="HK Grotesk Pro Bold"/>
            </a:endParaRPr>
          </a:p>
          <a:p>
            <a:pPr marL="0" marR="0" lvl="0" indent="0" algn="just" defTabSz="1371600" rtl="0" eaLnBrk="1" fontAlgn="auto" latinLnBrk="0" hangingPunct="1">
              <a:lnSpc>
                <a:spcPts val="2750"/>
              </a:lnSpc>
              <a:spcBef>
                <a:spcPts val="0"/>
              </a:spcBef>
              <a:spcAft>
                <a:spcPts val="0"/>
              </a:spcAft>
              <a:buClrTx/>
              <a:buSzTx/>
              <a:buFontTx/>
              <a:buNone/>
              <a:tabLst/>
              <a:defRPr/>
            </a:pPr>
            <a:r>
              <a:rPr kumimoji="0" lang="en-US" sz="2475" b="0" i="0" u="none" strike="noStrike" kern="1200" cap="none" spc="0" normalizeH="0" baseline="0" noProof="0">
                <a:ln>
                  <a:noFill/>
                </a:ln>
                <a:solidFill>
                  <a:srgbClr val="6D6E71"/>
                </a:solidFill>
                <a:effectLst/>
                <a:uLnTx/>
                <a:uFillTx/>
                <a:latin typeface="HK Grotesk Pro"/>
                <a:ea typeface="HK Grotesk Pro"/>
                <a:cs typeface="HK Grotesk Pro"/>
                <a:sym typeface="HK Grotesk Pro"/>
              </a:rPr>
              <a:t>We actively counter policies that favor large insurance companies and pharmaceutical corporations at the expense of hospitals and patients. This includes advocating for fair practices, increased transparency, and combating anti-competitive behaviors.</a:t>
            </a:r>
            <a:endParaRPr kumimoji="0" lang="en-US" sz="2475" b="0" i="0" u="none" strike="noStrike" kern="1200" cap="none" spc="0" normalizeH="0" baseline="0" noProof="0">
              <a:ln>
                <a:noFill/>
              </a:ln>
              <a:solidFill>
                <a:srgbClr val="6D6E71"/>
              </a:solidFill>
              <a:effectLst/>
              <a:uLnTx/>
              <a:uFillTx/>
              <a:latin typeface="HK Grotesk Pro"/>
              <a:ea typeface="HK Grotesk Pro"/>
              <a:cs typeface="HK Grotesk Pro"/>
            </a:endParaRPr>
          </a:p>
          <a:p>
            <a:pPr marL="0" marR="0" lvl="0" indent="0" algn="just" defTabSz="1371600" rtl="0" eaLnBrk="1" fontAlgn="auto" latinLnBrk="0" hangingPunct="1">
              <a:lnSpc>
                <a:spcPts val="2750"/>
              </a:lnSpc>
              <a:spcBef>
                <a:spcPts val="0"/>
              </a:spcBef>
              <a:spcAft>
                <a:spcPts val="0"/>
              </a:spcAft>
              <a:buClrTx/>
              <a:buSzTx/>
              <a:buFontTx/>
              <a:buNone/>
              <a:tabLst/>
              <a:defRPr/>
            </a:pPr>
            <a:endParaRPr kumimoji="0" lang="en-US" sz="2499" b="0" i="0" u="none" strike="noStrike" kern="1200" cap="none" spc="0" normalizeH="0" baseline="0" noProof="0">
              <a:ln>
                <a:noFill/>
              </a:ln>
              <a:solidFill>
                <a:srgbClr val="6D6E71"/>
              </a:solidFill>
              <a:effectLst/>
              <a:uLnTx/>
              <a:uFillTx/>
              <a:latin typeface="HK Grotesk Pro"/>
              <a:ea typeface="HK Grotesk Pro"/>
              <a:cs typeface="HK Grotesk Pro"/>
              <a:sym typeface="HK Grotesk Pro"/>
            </a:endParaRPr>
          </a:p>
          <a:p>
            <a:pPr marL="0" marR="0" lvl="0" indent="0" algn="l" defTabSz="1371600" rtl="0" eaLnBrk="1" fontAlgn="auto" latinLnBrk="0" hangingPunct="1">
              <a:lnSpc>
                <a:spcPts val="3299"/>
              </a:lnSpc>
              <a:spcBef>
                <a:spcPts val="0"/>
              </a:spcBef>
              <a:spcAft>
                <a:spcPts val="0"/>
              </a:spcAft>
              <a:buClrTx/>
              <a:buSzTx/>
              <a:buFontTx/>
              <a:buNone/>
              <a:tabLst/>
              <a:defRPr/>
            </a:pPr>
            <a:r>
              <a:rPr kumimoji="0" lang="en-US" sz="2925" b="1" i="0" u="none" strike="noStrike" kern="1200" cap="none" spc="0" normalizeH="0" baseline="0" noProof="0">
                <a:ln>
                  <a:noFill/>
                </a:ln>
                <a:solidFill>
                  <a:srgbClr val="003563"/>
                </a:solidFill>
                <a:effectLst/>
                <a:uLnTx/>
                <a:uFillTx/>
                <a:latin typeface="HK Grotesk Pro Bold"/>
                <a:ea typeface="HK Grotesk Pro Bold"/>
                <a:cs typeface="HK Grotesk Pro Bold"/>
                <a:sym typeface="HK Grotesk Pro Bold"/>
              </a:rPr>
              <a:t>SUPPORTING INVESTMENTS IN HEALTH CARE WORKFORCE</a:t>
            </a:r>
            <a:endParaRPr kumimoji="0" lang="en-US" sz="2925" b="1" i="0" u="none" strike="noStrike" kern="1200" cap="none" spc="0" normalizeH="0" baseline="0" noProof="0">
              <a:ln>
                <a:noFill/>
              </a:ln>
              <a:solidFill>
                <a:srgbClr val="003563"/>
              </a:solidFill>
              <a:effectLst/>
              <a:uLnTx/>
              <a:uFillTx/>
              <a:latin typeface="HK Grotesk Pro Bold"/>
              <a:ea typeface="HK Grotesk Pro Bold"/>
              <a:cs typeface="HK Grotesk Pro Bold"/>
            </a:endParaRPr>
          </a:p>
          <a:p>
            <a:pPr marL="0" marR="0" lvl="0" indent="0" algn="just" defTabSz="1371600" rtl="0" eaLnBrk="1" fontAlgn="auto" latinLnBrk="0" hangingPunct="1">
              <a:lnSpc>
                <a:spcPts val="2750"/>
              </a:lnSpc>
              <a:spcBef>
                <a:spcPts val="0"/>
              </a:spcBef>
              <a:spcAft>
                <a:spcPts val="0"/>
              </a:spcAft>
              <a:buClrTx/>
              <a:buSzTx/>
              <a:buFontTx/>
              <a:buNone/>
              <a:tabLst/>
              <a:defRPr/>
            </a:pPr>
            <a:r>
              <a:rPr kumimoji="0" lang="en-US" sz="2475" b="0" i="0" u="none" strike="noStrike" kern="1200" cap="none" spc="0" normalizeH="0" baseline="0" noProof="0">
                <a:ln>
                  <a:noFill/>
                </a:ln>
                <a:solidFill>
                  <a:srgbClr val="6D6E71"/>
                </a:solidFill>
                <a:effectLst/>
                <a:uLnTx/>
                <a:uFillTx/>
                <a:latin typeface="HK Grotesk Pro"/>
                <a:ea typeface="HK Grotesk Pro"/>
                <a:cs typeface="HK Grotesk Pro"/>
                <a:sym typeface="HK Grotesk Pro"/>
              </a:rPr>
              <a:t>NEBRASKA FACES CRITICAL HEALTH CARE WORKFORCE SHORTAGES. WE CHAMPION INITIATIVES THAT SUPPORT EDUCATION, TRAINING, RECRUITMENT, AND RETENTION OF NURSES, PHYSICIANS, AND HEALTH PROFESSIONALS TO ENSURE ACCESS TO CARE.</a:t>
            </a:r>
            <a:endParaRPr kumimoji="0" lang="en-US" sz="2475" b="0" i="0" u="none" strike="noStrike" kern="1200" cap="none" spc="0" normalizeH="0" baseline="0" noProof="0">
              <a:ln>
                <a:noFill/>
              </a:ln>
              <a:solidFill>
                <a:srgbClr val="6D6E71"/>
              </a:solidFill>
              <a:effectLst/>
              <a:uLnTx/>
              <a:uFillTx/>
              <a:latin typeface="HK Grotesk Pro"/>
              <a:ea typeface="HK Grotesk Pro"/>
              <a:cs typeface="HK Grotesk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solidFill>
            <a:ln w="95250" cap="sq">
              <a:solidFill>
                <a:srgbClr val="1A3668"/>
              </a:solidFill>
              <a:prstDash val="solid"/>
              <a:miter/>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Box 4"/>
            <p:cNvSpPr txBox="1"/>
            <p:nvPr/>
          </p:nvSpPr>
          <p:spPr>
            <a:xfrm>
              <a:off x="0" y="-38100"/>
              <a:ext cx="4816593" cy="2747433"/>
            </a:xfrm>
            <a:prstGeom prst="rect">
              <a:avLst/>
            </a:prstGeom>
          </p:spPr>
          <p:txBody>
            <a:bodyPr lIns="50801" tIns="50801" rIns="50801" bIns="50801" rtlCol="0" anchor="ctr"/>
            <a:lstStyle/>
            <a:p>
              <a:pPr marL="0" marR="0" lvl="0" indent="0" algn="ctr" defTabSz="13716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5" name="Freeform 5"/>
          <p:cNvSpPr/>
          <p:nvPr/>
        </p:nvSpPr>
        <p:spPr>
          <a:xfrm>
            <a:off x="3677201" y="1808632"/>
            <a:ext cx="2717654" cy="2717654"/>
          </a:xfrm>
          <a:custGeom>
            <a:avLst/>
            <a:gdLst/>
            <a:ahLst/>
            <a:cxnLst/>
            <a:rect l="l" t="t" r="r" b="b"/>
            <a:pathLst>
              <a:path w="2717654" h="2717654">
                <a:moveTo>
                  <a:pt x="0" y="0"/>
                </a:moveTo>
                <a:lnTo>
                  <a:pt x="2717654" y="0"/>
                </a:lnTo>
                <a:lnTo>
                  <a:pt x="2717654" y="2717654"/>
                </a:lnTo>
                <a:lnTo>
                  <a:pt x="0" y="2717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AutoShape 6"/>
          <p:cNvSpPr/>
          <p:nvPr/>
        </p:nvSpPr>
        <p:spPr>
          <a:xfrm>
            <a:off x="2887757" y="5993543"/>
            <a:ext cx="4296545" cy="0"/>
          </a:xfrm>
          <a:prstGeom prst="line">
            <a:avLst/>
          </a:prstGeom>
          <a:ln w="19050" cap="flat">
            <a:solidFill>
              <a:srgbClr val="B31F26"/>
            </a:solidFill>
            <a:prstDash val="solid"/>
            <a:headEnd type="none" w="sm" len="sm"/>
            <a:tailEnd type="none" w="sm" len="sm"/>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7"/>
          <p:cNvSpPr txBox="1"/>
          <p:nvPr/>
        </p:nvSpPr>
        <p:spPr>
          <a:xfrm>
            <a:off x="2010023" y="4526574"/>
            <a:ext cx="6052008" cy="1032911"/>
          </a:xfrm>
          <a:prstGeom prst="rect">
            <a:avLst/>
          </a:prstGeom>
        </p:spPr>
        <p:txBody>
          <a:bodyPr lIns="0" tIns="0" rIns="0" bIns="0" rtlCol="0" anchor="t">
            <a:spAutoFit/>
          </a:bodyPr>
          <a:lstStyle/>
          <a:p>
            <a:pPr marL="0" marR="0" lvl="0" indent="0" algn="ctr" defTabSz="1371600" rtl="0" eaLnBrk="1" fontAlgn="auto" latinLnBrk="0" hangingPunct="1">
              <a:lnSpc>
                <a:spcPts val="3995"/>
              </a:lnSpc>
              <a:spcBef>
                <a:spcPts val="0"/>
              </a:spcBef>
              <a:spcAft>
                <a:spcPts val="0"/>
              </a:spcAft>
              <a:buClrTx/>
              <a:buSzTx/>
              <a:buFontTx/>
              <a:buNone/>
              <a:tabLst/>
              <a:defRPr/>
            </a:pPr>
            <a:r>
              <a:rPr kumimoji="0" lang="en-US" sz="3995" b="1" i="0" u="none" strike="noStrike" kern="1200" cap="none" spc="0" normalizeH="0" baseline="0" noProof="0">
                <a:ln>
                  <a:noFill/>
                </a:ln>
                <a:solidFill>
                  <a:srgbClr val="003563"/>
                </a:solidFill>
                <a:effectLst/>
                <a:uLnTx/>
                <a:uFillTx/>
                <a:latin typeface="HK Grotesk Pro Bold"/>
                <a:ea typeface="HK Grotesk Pro Bold"/>
                <a:cs typeface="HK Grotesk Pro Bold"/>
                <a:sym typeface="HK Grotesk Pro Bold"/>
              </a:rPr>
              <a:t>NON-PROFIT HOSPITALS</a:t>
            </a:r>
          </a:p>
          <a:p>
            <a:pPr marL="0" marR="0" lvl="0" indent="0" algn="ctr" defTabSz="1371600" rtl="0" eaLnBrk="1" fontAlgn="auto" latinLnBrk="0" hangingPunct="1">
              <a:lnSpc>
                <a:spcPts val="3995"/>
              </a:lnSpc>
              <a:spcBef>
                <a:spcPts val="0"/>
              </a:spcBef>
              <a:spcAft>
                <a:spcPts val="0"/>
              </a:spcAft>
              <a:buClrTx/>
              <a:buSzTx/>
              <a:buFontTx/>
              <a:buNone/>
              <a:tabLst/>
              <a:defRPr/>
            </a:pPr>
            <a:r>
              <a:rPr kumimoji="0" lang="en-US" sz="3995" b="1" i="0" u="none" strike="noStrike" kern="1200" cap="none" spc="0" normalizeH="0" baseline="0" noProof="0">
                <a:ln>
                  <a:noFill/>
                </a:ln>
                <a:solidFill>
                  <a:srgbClr val="003563"/>
                </a:solidFill>
                <a:effectLst/>
                <a:uLnTx/>
                <a:uFillTx/>
                <a:latin typeface="HK Grotesk Pro Bold"/>
                <a:ea typeface="HK Grotesk Pro Bold"/>
                <a:cs typeface="HK Grotesk Pro Bold"/>
                <a:sym typeface="HK Grotesk Pro Bold"/>
              </a:rPr>
              <a:t>LIMITED BY LAW</a:t>
            </a:r>
          </a:p>
        </p:txBody>
      </p:sp>
      <p:sp>
        <p:nvSpPr>
          <p:cNvPr id="8" name="TextBox 8"/>
          <p:cNvSpPr txBox="1"/>
          <p:nvPr/>
        </p:nvSpPr>
        <p:spPr>
          <a:xfrm>
            <a:off x="1076684" y="6361513"/>
            <a:ext cx="7918688" cy="1077218"/>
          </a:xfrm>
          <a:prstGeom prst="rect">
            <a:avLst/>
          </a:prstGeom>
        </p:spPr>
        <p:txBody>
          <a:bodyPr lIns="0" tIns="0" rIns="0" bIns="0" rtlCol="0" anchor="t">
            <a:spAutoFit/>
          </a:bodyPr>
          <a:lstStyle/>
          <a:p>
            <a:pPr marL="0" marR="0" lvl="0" indent="0" algn="ctr" defTabSz="1371600" rtl="0" eaLnBrk="1" fontAlgn="auto" latinLnBrk="0" hangingPunct="1">
              <a:lnSpc>
                <a:spcPts val="2750"/>
              </a:lnSpc>
              <a:spcBef>
                <a:spcPts val="0"/>
              </a:spcBef>
              <a:spcAft>
                <a:spcPts val="0"/>
              </a:spcAft>
              <a:buClrTx/>
              <a:buSzTx/>
              <a:buFontTx/>
              <a:buNone/>
              <a:tabLst/>
              <a:defRPr/>
            </a:pPr>
            <a:r>
              <a:rPr kumimoji="0" lang="en-US" sz="2499" b="0" i="0" u="none" strike="noStrike" kern="1200" cap="none" spc="0" normalizeH="0" baseline="0" noProof="0">
                <a:ln>
                  <a:noFill/>
                </a:ln>
                <a:solidFill>
                  <a:srgbClr val="6D6E71"/>
                </a:solidFill>
                <a:effectLst/>
                <a:uLnTx/>
                <a:uFillTx/>
                <a:latin typeface="HK Grotesk Pro"/>
                <a:ea typeface="HK Grotesk Pro"/>
                <a:cs typeface="HK Grotesk Pro"/>
                <a:sym typeface="HK Grotesk Pro"/>
              </a:rPr>
              <a:t>As 501(c)(3) non-profit organizations, Nebraska hospitals are legally prohibited from making direct contributions to political candidates.</a:t>
            </a:r>
          </a:p>
        </p:txBody>
      </p:sp>
      <p:sp>
        <p:nvSpPr>
          <p:cNvPr id="9" name="Freeform 9"/>
          <p:cNvSpPr/>
          <p:nvPr/>
        </p:nvSpPr>
        <p:spPr>
          <a:xfrm>
            <a:off x="10245116" y="1808632"/>
            <a:ext cx="6164495" cy="2717654"/>
          </a:xfrm>
          <a:custGeom>
            <a:avLst/>
            <a:gdLst/>
            <a:ahLst/>
            <a:cxnLst/>
            <a:rect l="l" t="t" r="r" b="b"/>
            <a:pathLst>
              <a:path w="6164494" h="2717654">
                <a:moveTo>
                  <a:pt x="0" y="0"/>
                </a:moveTo>
                <a:lnTo>
                  <a:pt x="6164494" y="0"/>
                </a:lnTo>
                <a:lnTo>
                  <a:pt x="6164494" y="2717654"/>
                </a:lnTo>
                <a:lnTo>
                  <a:pt x="0" y="2717654"/>
                </a:lnTo>
                <a:lnTo>
                  <a:pt x="0" y="0"/>
                </a:lnTo>
                <a:close/>
              </a:path>
            </a:pathLst>
          </a:custGeom>
          <a:blipFill>
            <a:blip r:embed="rId4">
              <a:extLst>
                <a:ext uri="{96DAC541-7B7A-43D3-8B79-37D633B846F1}">
                  <asvg:svgBlip xmlns:asvg="http://schemas.microsoft.com/office/drawing/2016/SVG/main" r:embed="rId5"/>
                </a:ext>
              </a:extLst>
            </a:blip>
            <a:stretch>
              <a:fillRect b="-51409"/>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AutoShape 10"/>
          <p:cNvSpPr/>
          <p:nvPr/>
        </p:nvSpPr>
        <p:spPr>
          <a:xfrm>
            <a:off x="11219996" y="5979770"/>
            <a:ext cx="4214735" cy="0"/>
          </a:xfrm>
          <a:prstGeom prst="line">
            <a:avLst/>
          </a:prstGeom>
          <a:ln w="19050" cap="flat">
            <a:solidFill>
              <a:srgbClr val="B31F26"/>
            </a:solidFill>
            <a:prstDash val="solid"/>
            <a:headEnd type="none" w="sm" len="sm"/>
            <a:tailEnd type="none" w="sm" len="sm"/>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1" name="TextBox 11"/>
          <p:cNvSpPr txBox="1"/>
          <p:nvPr/>
        </p:nvSpPr>
        <p:spPr>
          <a:xfrm>
            <a:off x="10358978" y="4532510"/>
            <a:ext cx="5936771" cy="1032911"/>
          </a:xfrm>
          <a:prstGeom prst="rect">
            <a:avLst/>
          </a:prstGeom>
        </p:spPr>
        <p:txBody>
          <a:bodyPr lIns="0" tIns="0" rIns="0" bIns="0" rtlCol="0" anchor="t">
            <a:spAutoFit/>
          </a:bodyPr>
          <a:lstStyle/>
          <a:p>
            <a:pPr marL="0" marR="0" lvl="0" indent="0" algn="ctr" defTabSz="1371600" rtl="0" eaLnBrk="1" fontAlgn="auto" latinLnBrk="0" hangingPunct="1">
              <a:lnSpc>
                <a:spcPts val="3995"/>
              </a:lnSpc>
              <a:spcBef>
                <a:spcPts val="0"/>
              </a:spcBef>
              <a:spcAft>
                <a:spcPts val="0"/>
              </a:spcAft>
              <a:buClrTx/>
              <a:buSzTx/>
              <a:buFontTx/>
              <a:buNone/>
              <a:tabLst/>
              <a:defRPr/>
            </a:pPr>
            <a:r>
              <a:rPr kumimoji="0" lang="en-US" sz="3995" b="1" i="0" u="none" strike="noStrike" kern="1200" cap="none" spc="0" normalizeH="0" baseline="0" noProof="0">
                <a:ln>
                  <a:noFill/>
                </a:ln>
                <a:solidFill>
                  <a:srgbClr val="003563"/>
                </a:solidFill>
                <a:effectLst/>
                <a:uLnTx/>
                <a:uFillTx/>
                <a:latin typeface="HK Grotesk Pro Bold"/>
                <a:ea typeface="HK Grotesk Pro Bold"/>
                <a:cs typeface="HK Grotesk Pro Bold"/>
                <a:sym typeface="HK Grotesk Pro Bold"/>
              </a:rPr>
              <a:t>FOR-PROFIT GIANTS = DIRECT CONTRIBUTIONS</a:t>
            </a:r>
          </a:p>
        </p:txBody>
      </p:sp>
      <p:sp>
        <p:nvSpPr>
          <p:cNvPr id="12" name="TextBox 12"/>
          <p:cNvSpPr txBox="1"/>
          <p:nvPr/>
        </p:nvSpPr>
        <p:spPr>
          <a:xfrm>
            <a:off x="9443410" y="6347741"/>
            <a:ext cx="7767908" cy="2513509"/>
          </a:xfrm>
          <a:prstGeom prst="rect">
            <a:avLst/>
          </a:prstGeom>
        </p:spPr>
        <p:txBody>
          <a:bodyPr lIns="0" tIns="0" rIns="0" bIns="0" rtlCol="0" anchor="t">
            <a:spAutoFit/>
          </a:bodyPr>
          <a:lstStyle/>
          <a:p>
            <a:pPr marL="0" marR="0" lvl="0" indent="0" algn="ctr" defTabSz="1371600" rtl="0" eaLnBrk="1" fontAlgn="auto" latinLnBrk="0" hangingPunct="1">
              <a:lnSpc>
                <a:spcPts val="2750"/>
              </a:lnSpc>
              <a:spcBef>
                <a:spcPts val="0"/>
              </a:spcBef>
              <a:spcAft>
                <a:spcPts val="0"/>
              </a:spcAft>
              <a:buClrTx/>
              <a:buSzTx/>
              <a:buFontTx/>
              <a:buNone/>
              <a:tabLst/>
              <a:defRPr/>
            </a:pPr>
            <a:r>
              <a:rPr kumimoji="0" lang="en-US" sz="2499" b="0" i="0" u="none" strike="noStrike" kern="1200" cap="none" spc="0" normalizeH="0" baseline="0" noProof="0">
                <a:ln>
                  <a:noFill/>
                </a:ln>
                <a:solidFill>
                  <a:srgbClr val="6D6E71"/>
                </a:solidFill>
                <a:effectLst/>
                <a:uLnTx/>
                <a:uFillTx/>
                <a:latin typeface="HK Grotesk Pro"/>
                <a:ea typeface="HK Grotesk Pro"/>
                <a:cs typeface="HK Grotesk Pro"/>
                <a:sym typeface="HK Grotesk Pro"/>
              </a:rPr>
              <a:t>For-profit companies like UnitedHealthCare and Abbvie operate under different rules.</a:t>
            </a:r>
          </a:p>
          <a:p>
            <a:pPr marL="0" marR="0" lvl="0" indent="0" algn="ctr" defTabSz="1371600" rtl="0" eaLnBrk="1" fontAlgn="auto" latinLnBrk="0" hangingPunct="1">
              <a:lnSpc>
                <a:spcPts val="1430"/>
              </a:lnSpc>
              <a:spcBef>
                <a:spcPts val="0"/>
              </a:spcBef>
              <a:spcAft>
                <a:spcPts val="0"/>
              </a:spcAft>
              <a:buClrTx/>
              <a:buSzTx/>
              <a:buFontTx/>
              <a:buNone/>
              <a:tabLst/>
              <a:defRPr/>
            </a:pPr>
            <a:endParaRPr kumimoji="0" lang="en-US" sz="2499" b="0" i="0" u="none" strike="noStrike" kern="1200" cap="none" spc="0" normalizeH="0" baseline="0" noProof="0">
              <a:ln>
                <a:noFill/>
              </a:ln>
              <a:solidFill>
                <a:srgbClr val="6D6E71"/>
              </a:solidFill>
              <a:effectLst/>
              <a:uLnTx/>
              <a:uFillTx/>
              <a:latin typeface="HK Grotesk Pro"/>
              <a:ea typeface="HK Grotesk Pro"/>
              <a:cs typeface="HK Grotesk Pro"/>
              <a:sym typeface="HK Grotesk Pro"/>
            </a:endParaRPr>
          </a:p>
          <a:p>
            <a:pPr marL="0" marR="0" lvl="0" indent="0" algn="ctr" defTabSz="1371600" rtl="0" eaLnBrk="1" fontAlgn="auto" latinLnBrk="0" hangingPunct="1">
              <a:lnSpc>
                <a:spcPts val="2750"/>
              </a:lnSpc>
              <a:spcBef>
                <a:spcPts val="0"/>
              </a:spcBef>
              <a:spcAft>
                <a:spcPts val="0"/>
              </a:spcAft>
              <a:buClrTx/>
              <a:buSzTx/>
              <a:buFontTx/>
              <a:buNone/>
              <a:tabLst/>
              <a:defRPr/>
            </a:pPr>
            <a:r>
              <a:rPr kumimoji="0" lang="en-US" sz="2499" b="0" i="0" u="none" strike="noStrike" kern="1200" cap="none" spc="0" normalizeH="0" baseline="0" noProof="0">
                <a:ln>
                  <a:noFill/>
                </a:ln>
                <a:solidFill>
                  <a:srgbClr val="6D6E71"/>
                </a:solidFill>
                <a:effectLst/>
                <a:uLnTx/>
                <a:uFillTx/>
                <a:latin typeface="HK Grotesk Pro"/>
                <a:ea typeface="HK Grotesk Pro"/>
                <a:cs typeface="HK Grotesk Pro"/>
                <a:sym typeface="HK Grotesk Pro"/>
              </a:rPr>
              <a:t> They can and do make direct financial contributions to Nebraska candidates at the state level. </a:t>
            </a:r>
          </a:p>
          <a:p>
            <a:pPr marL="0" marR="0" lvl="0" indent="0" algn="ctr" defTabSz="1371600" rtl="0" eaLnBrk="1" fontAlgn="auto" latinLnBrk="0" hangingPunct="1">
              <a:lnSpc>
                <a:spcPts val="1430"/>
              </a:lnSpc>
              <a:spcBef>
                <a:spcPts val="0"/>
              </a:spcBef>
              <a:spcAft>
                <a:spcPts val="0"/>
              </a:spcAft>
              <a:buClrTx/>
              <a:buSzTx/>
              <a:buFontTx/>
              <a:buNone/>
              <a:tabLst/>
              <a:defRPr/>
            </a:pPr>
            <a:endParaRPr kumimoji="0" lang="en-US" sz="2499" b="0" i="0" u="none" strike="noStrike" kern="1200" cap="none" spc="0" normalizeH="0" baseline="0" noProof="0">
              <a:ln>
                <a:noFill/>
              </a:ln>
              <a:solidFill>
                <a:srgbClr val="6D6E71"/>
              </a:solidFill>
              <a:effectLst/>
              <a:uLnTx/>
              <a:uFillTx/>
              <a:latin typeface="HK Grotesk Pro"/>
              <a:ea typeface="HK Grotesk Pro"/>
              <a:cs typeface="HK Grotesk Pro"/>
              <a:sym typeface="HK Grotesk Pro"/>
            </a:endParaRPr>
          </a:p>
          <a:p>
            <a:pPr marL="0" marR="0" lvl="0" indent="0" algn="ctr" defTabSz="1371600" rtl="0" eaLnBrk="1" fontAlgn="auto" latinLnBrk="0" hangingPunct="1">
              <a:lnSpc>
                <a:spcPts val="2750"/>
              </a:lnSpc>
              <a:spcBef>
                <a:spcPts val="0"/>
              </a:spcBef>
              <a:spcAft>
                <a:spcPts val="0"/>
              </a:spcAft>
              <a:buClrTx/>
              <a:buSzTx/>
              <a:buFontTx/>
              <a:buNone/>
              <a:tabLst/>
              <a:defRPr/>
            </a:pPr>
            <a:r>
              <a:rPr kumimoji="0" lang="en-US" sz="2499" b="0" i="0" u="none" strike="noStrike" kern="1200" cap="none" spc="0" normalizeH="0" baseline="0" noProof="0">
                <a:ln>
                  <a:noFill/>
                </a:ln>
                <a:solidFill>
                  <a:srgbClr val="6D6E71"/>
                </a:solidFill>
                <a:effectLst/>
                <a:uLnTx/>
                <a:uFillTx/>
                <a:latin typeface="HK Grotesk Pro"/>
                <a:ea typeface="HK Grotesk Pro"/>
                <a:cs typeface="HK Grotesk Pro"/>
                <a:sym typeface="HK Grotesk Pro"/>
              </a:rPr>
              <a:t>This gives them a direct line of influence that non-profit hospitals do not have independently.</a:t>
            </a:r>
          </a:p>
        </p:txBody>
      </p:sp>
      <p:grpSp>
        <p:nvGrpSpPr>
          <p:cNvPr id="13" name="Group 13"/>
          <p:cNvGrpSpPr/>
          <p:nvPr/>
        </p:nvGrpSpPr>
        <p:grpSpPr>
          <a:xfrm>
            <a:off x="656891" y="488375"/>
            <a:ext cx="16974221" cy="939641"/>
            <a:chOff x="0" y="47625"/>
            <a:chExt cx="22632295" cy="1252855"/>
          </a:xfrm>
        </p:grpSpPr>
        <p:sp>
          <p:nvSpPr>
            <p:cNvPr id="14" name="TextBox 14"/>
            <p:cNvSpPr txBox="1"/>
            <p:nvPr/>
          </p:nvSpPr>
          <p:spPr>
            <a:xfrm>
              <a:off x="0" y="47625"/>
              <a:ext cx="22632295" cy="1179811"/>
            </a:xfrm>
            <a:prstGeom prst="rect">
              <a:avLst/>
            </a:prstGeom>
          </p:spPr>
          <p:txBody>
            <a:bodyPr lIns="0" tIns="0" rIns="0" bIns="0" rtlCol="0" anchor="t">
              <a:spAutoFit/>
            </a:bodyPr>
            <a:lstStyle/>
            <a:p>
              <a:pPr marL="0" marR="0" lvl="0" indent="0" algn="ctr" defTabSz="1371600" rtl="0" eaLnBrk="1" fontAlgn="auto" latinLnBrk="0" hangingPunct="1">
                <a:lnSpc>
                  <a:spcPts val="6930"/>
                </a:lnSpc>
                <a:spcBef>
                  <a:spcPts val="0"/>
                </a:spcBef>
                <a:spcAft>
                  <a:spcPts val="0"/>
                </a:spcAft>
                <a:buClrTx/>
                <a:buSzTx/>
                <a:buFontTx/>
                <a:buNone/>
                <a:tabLst/>
                <a:defRPr/>
              </a:pPr>
              <a:r>
                <a:rPr kumimoji="0" lang="en-US" sz="6300" b="1" i="0" u="none" strike="noStrike" kern="1200" cap="none" spc="252" normalizeH="0" baseline="0" noProof="0">
                  <a:ln>
                    <a:noFill/>
                  </a:ln>
                  <a:solidFill>
                    <a:srgbClr val="003563"/>
                  </a:solidFill>
                  <a:effectLst/>
                  <a:uLnTx/>
                  <a:uFillTx/>
                  <a:latin typeface="HK Grotesk Pro Bold"/>
                  <a:ea typeface="HK Grotesk Pro Bold"/>
                  <a:cs typeface="HK Grotesk Pro Bold"/>
                  <a:sym typeface="HK Grotesk Pro Bold"/>
                </a:rPr>
                <a:t>WHO CAN GIVE WHAT?</a:t>
              </a:r>
            </a:p>
          </p:txBody>
        </p:sp>
        <p:sp>
          <p:nvSpPr>
            <p:cNvPr id="15" name="AutoShape 15"/>
            <p:cNvSpPr/>
            <p:nvPr/>
          </p:nvSpPr>
          <p:spPr>
            <a:xfrm>
              <a:off x="6530180" y="1300480"/>
              <a:ext cx="9571936" cy="0"/>
            </a:xfrm>
            <a:prstGeom prst="line">
              <a:avLst/>
            </a:prstGeom>
            <a:ln w="50800" cap="flat">
              <a:solidFill>
                <a:srgbClr val="B31F26"/>
              </a:solidFill>
              <a:prstDash val="solid"/>
              <a:headEnd type="none" w="sm" len="sm"/>
              <a:tailEnd type="none" w="sm" len="sm"/>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6" name="Freeform 16"/>
          <p:cNvSpPr/>
          <p:nvPr/>
        </p:nvSpPr>
        <p:spPr>
          <a:xfrm>
            <a:off x="7380242" y="9198892"/>
            <a:ext cx="3527519" cy="718952"/>
          </a:xfrm>
          <a:custGeom>
            <a:avLst/>
            <a:gdLst/>
            <a:ahLst/>
            <a:cxnLst/>
            <a:rect l="l" t="t" r="r" b="b"/>
            <a:pathLst>
              <a:path w="3527519" h="718952">
                <a:moveTo>
                  <a:pt x="0" y="0"/>
                </a:moveTo>
                <a:lnTo>
                  <a:pt x="3527520" y="0"/>
                </a:lnTo>
                <a:lnTo>
                  <a:pt x="3527520" y="718951"/>
                </a:lnTo>
                <a:lnTo>
                  <a:pt x="0" y="718951"/>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95250" cap="sq">
              <a:solidFill>
                <a:srgbClr val="1A3668"/>
              </a:solidFill>
              <a:prstDash val="solid"/>
              <a:miter/>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Box 4"/>
            <p:cNvSpPr txBox="1"/>
            <p:nvPr/>
          </p:nvSpPr>
          <p:spPr>
            <a:xfrm>
              <a:off x="0" y="-38100"/>
              <a:ext cx="4816593" cy="2747433"/>
            </a:xfrm>
            <a:prstGeom prst="rect">
              <a:avLst/>
            </a:prstGeom>
          </p:spPr>
          <p:txBody>
            <a:bodyPr lIns="50801" tIns="50801" rIns="50801" bIns="50801" rtlCol="0" anchor="ctr"/>
            <a:lstStyle/>
            <a:p>
              <a:pPr marL="0" marR="0" lvl="0" indent="0" algn="ctr" defTabSz="13716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5" name="TextBox 5"/>
          <p:cNvSpPr txBox="1"/>
          <p:nvPr/>
        </p:nvSpPr>
        <p:spPr>
          <a:xfrm>
            <a:off x="2339697" y="3281681"/>
            <a:ext cx="13608609" cy="5437194"/>
          </a:xfrm>
          <a:prstGeom prst="rect">
            <a:avLst/>
          </a:prstGeom>
        </p:spPr>
        <p:txBody>
          <a:bodyPr lIns="0" tIns="0" rIns="0" bIns="0" rtlCol="0" anchor="t">
            <a:spAutoFit/>
          </a:bodyPr>
          <a:lstStyle/>
          <a:p>
            <a:pPr marL="0" marR="0" lvl="0" indent="0" algn="ctr" defTabSz="1371600" rtl="0" eaLnBrk="1" fontAlgn="auto" latinLnBrk="0" hangingPunct="1">
              <a:lnSpc>
                <a:spcPts val="4901"/>
              </a:lnSpc>
              <a:spcBef>
                <a:spcPts val="0"/>
              </a:spcBef>
              <a:spcAft>
                <a:spcPts val="0"/>
              </a:spcAft>
              <a:buClrTx/>
              <a:buSzTx/>
              <a:buFontTx/>
              <a:buNone/>
              <a:tabLst/>
              <a:defRPr/>
            </a:pPr>
            <a:r>
              <a:rPr kumimoji="0" lang="en-US" sz="3450" b="1" i="0" u="none" strike="noStrike" kern="1200" cap="none" spc="0" normalizeH="0" baseline="0" noProof="0">
                <a:ln>
                  <a:noFill/>
                </a:ln>
                <a:solidFill>
                  <a:srgbClr val="003563"/>
                </a:solidFill>
                <a:effectLst/>
                <a:uLnTx/>
                <a:uFillTx/>
                <a:latin typeface="IBM Plex Sans Bold"/>
                <a:ea typeface="IBM Plex Sans Bold"/>
                <a:cs typeface="IBM Plex Sans Bold"/>
                <a:sym typeface="IBM Plex Sans Bold"/>
              </a:rPr>
              <a:t>SUPPORT CANDIDATES WHO CHAMPION HEALTH CARE CAUSES</a:t>
            </a:r>
          </a:p>
          <a:p>
            <a:pPr marL="0" marR="0" lvl="0" indent="0" algn="ctr" defTabSz="1371600" rtl="0" eaLnBrk="1" fontAlgn="auto" latinLnBrk="0" hangingPunct="1">
              <a:lnSpc>
                <a:spcPts val="4060"/>
              </a:lnSpc>
              <a:spcBef>
                <a:spcPts val="0"/>
              </a:spcBef>
              <a:spcAft>
                <a:spcPts val="0"/>
              </a:spcAft>
              <a:buClrTx/>
              <a:buSzTx/>
              <a:buFontTx/>
              <a:buNone/>
              <a:tabLst/>
              <a:defRPr/>
            </a:pPr>
            <a:r>
              <a:rPr kumimoji="0" lang="en-US" sz="2850" b="0" i="0" u="none" strike="noStrike" kern="1200" cap="none" spc="0" normalizeH="0" baseline="0" noProof="0">
                <a:ln>
                  <a:noFill/>
                </a:ln>
                <a:solidFill>
                  <a:srgbClr val="6D6E71"/>
                </a:solidFill>
                <a:effectLst/>
                <a:uLnTx/>
                <a:uFillTx/>
                <a:latin typeface="IBM Plex Sans"/>
                <a:ea typeface="IBM Plex Sans"/>
                <a:cs typeface="IBM Plex Sans"/>
                <a:sym typeface="IBM Plex Sans"/>
              </a:rPr>
              <a:t>Identifying, vetting, and financially supporting candidates who are true allies of hospitals and patients.</a:t>
            </a:r>
            <a:endParaRPr kumimoji="0" lang="en-US" sz="2850" b="0" i="0" u="none" strike="noStrike" kern="1200" cap="none" spc="0" normalizeH="0" baseline="0" noProof="0">
              <a:ln>
                <a:noFill/>
              </a:ln>
              <a:solidFill>
                <a:srgbClr val="6D6E71"/>
              </a:solidFill>
              <a:effectLst/>
              <a:uLnTx/>
              <a:uFillTx/>
              <a:latin typeface="IBM Plex Sans"/>
              <a:ea typeface="IBM Plex Sans"/>
              <a:cs typeface="IBM Plex Sans"/>
            </a:endParaRPr>
          </a:p>
          <a:p>
            <a:pPr marL="0" marR="0" lvl="0" indent="0" algn="ctr" defTabSz="1371600" rtl="0" eaLnBrk="1" fontAlgn="auto" latinLnBrk="0" hangingPunct="1">
              <a:lnSpc>
                <a:spcPts val="2100"/>
              </a:lnSpc>
              <a:spcBef>
                <a:spcPts val="0"/>
              </a:spcBef>
              <a:spcAft>
                <a:spcPts val="0"/>
              </a:spcAft>
              <a:buClrTx/>
              <a:buSzTx/>
              <a:buFontTx/>
              <a:buNone/>
              <a:tabLst/>
              <a:defRPr/>
            </a:pPr>
            <a:endParaRPr kumimoji="0" lang="en-US" sz="2900" b="0" i="0" u="none" strike="noStrike" kern="1200" cap="none" spc="0" normalizeH="0" baseline="0" noProof="0">
              <a:ln>
                <a:noFill/>
              </a:ln>
              <a:solidFill>
                <a:srgbClr val="6D6E71"/>
              </a:solidFill>
              <a:effectLst/>
              <a:uLnTx/>
              <a:uFillTx/>
              <a:latin typeface="IBM Plex Sans"/>
              <a:ea typeface="IBM Plex Sans"/>
              <a:cs typeface="IBM Plex Sans"/>
              <a:sym typeface="IBM Plex Sans"/>
            </a:endParaRPr>
          </a:p>
          <a:p>
            <a:pPr marL="0" marR="0" lvl="0" indent="0" algn="ctr" defTabSz="1371600" rtl="0" eaLnBrk="1" fontAlgn="auto" latinLnBrk="0" hangingPunct="1">
              <a:lnSpc>
                <a:spcPts val="4463"/>
              </a:lnSpc>
              <a:spcBef>
                <a:spcPts val="0"/>
              </a:spcBef>
              <a:spcAft>
                <a:spcPts val="0"/>
              </a:spcAft>
              <a:buClrTx/>
              <a:buSzTx/>
              <a:buFontTx/>
              <a:buNone/>
              <a:tabLst/>
              <a:defRPr/>
            </a:pPr>
            <a:r>
              <a:rPr kumimoji="0" lang="en-US" sz="3150" b="1" i="0" u="none" strike="noStrike" kern="1200" cap="none" spc="0" normalizeH="0" baseline="0" noProof="0">
                <a:ln>
                  <a:noFill/>
                </a:ln>
                <a:solidFill>
                  <a:srgbClr val="003563"/>
                </a:solidFill>
                <a:effectLst/>
                <a:uLnTx/>
                <a:uFillTx/>
                <a:latin typeface="IBM Plex Sans Bold"/>
                <a:ea typeface="IBM Plex Sans Bold"/>
                <a:cs typeface="IBM Plex Sans Bold"/>
                <a:sym typeface="IBM Plex Sans Bold"/>
              </a:rPr>
              <a:t>EDUCATE POLICYMAKERS ON COMPLEX CHALLENGES</a:t>
            </a:r>
            <a:endParaRPr kumimoji="0" lang="en-US" sz="3150" b="1" i="0" u="none" strike="noStrike" kern="1200" cap="none" spc="0" normalizeH="0" baseline="0" noProof="0">
              <a:ln>
                <a:noFill/>
              </a:ln>
              <a:solidFill>
                <a:srgbClr val="003563"/>
              </a:solidFill>
              <a:effectLst/>
              <a:uLnTx/>
              <a:uFillTx/>
              <a:latin typeface="IBM Plex Sans Bold"/>
              <a:ea typeface="IBM Plex Sans Bold"/>
              <a:cs typeface="IBM Plex Sans Bold"/>
            </a:endParaRPr>
          </a:p>
          <a:p>
            <a:pPr marL="0" marR="0" lvl="0" indent="0" algn="ctr" defTabSz="1371600" rtl="0" eaLnBrk="1" fontAlgn="auto" latinLnBrk="0" hangingPunct="1">
              <a:lnSpc>
                <a:spcPts val="4060"/>
              </a:lnSpc>
              <a:spcBef>
                <a:spcPts val="0"/>
              </a:spcBef>
              <a:spcAft>
                <a:spcPts val="0"/>
              </a:spcAft>
              <a:buClrTx/>
              <a:buSzTx/>
              <a:buFontTx/>
              <a:buNone/>
              <a:tabLst/>
              <a:defRPr/>
            </a:pPr>
            <a:r>
              <a:rPr kumimoji="0" lang="en-US" sz="2850" b="0" i="0" u="none" strike="noStrike" kern="1200" cap="none" spc="0" normalizeH="0" baseline="0" noProof="0">
                <a:ln>
                  <a:noFill/>
                </a:ln>
                <a:solidFill>
                  <a:srgbClr val="6D6E71"/>
                </a:solidFill>
                <a:effectLst/>
                <a:uLnTx/>
                <a:uFillTx/>
                <a:latin typeface="IBM Plex Sans"/>
                <a:ea typeface="IBM Plex Sans"/>
                <a:cs typeface="IBM Plex Sans"/>
                <a:sym typeface="IBM Plex Sans"/>
              </a:rPr>
              <a:t>Providing lawmakers with accurate, timely information on the operational, financial, and patient care realities facing Nebraska hospitals.</a:t>
            </a:r>
            <a:endParaRPr kumimoji="0" lang="en-US" sz="2850" b="0" i="0" u="none" strike="noStrike" kern="1200" cap="none" spc="0" normalizeH="0" baseline="0" noProof="0">
              <a:ln>
                <a:noFill/>
              </a:ln>
              <a:solidFill>
                <a:srgbClr val="6D6E71"/>
              </a:solidFill>
              <a:effectLst/>
              <a:uLnTx/>
              <a:uFillTx/>
              <a:latin typeface="IBM Plex Sans"/>
              <a:ea typeface="IBM Plex Sans"/>
              <a:cs typeface="IBM Plex Sans"/>
            </a:endParaRPr>
          </a:p>
          <a:p>
            <a:pPr marL="0" marR="0" lvl="0" indent="0" algn="ctr" defTabSz="1371600" rtl="0" eaLnBrk="1" fontAlgn="auto" latinLnBrk="0" hangingPunct="1">
              <a:lnSpc>
                <a:spcPts val="2100"/>
              </a:lnSpc>
              <a:spcBef>
                <a:spcPts val="0"/>
              </a:spcBef>
              <a:spcAft>
                <a:spcPts val="0"/>
              </a:spcAft>
              <a:buClrTx/>
              <a:buSzTx/>
              <a:buFontTx/>
              <a:buNone/>
              <a:tabLst/>
              <a:defRPr/>
            </a:pPr>
            <a:endParaRPr kumimoji="0" lang="en-US" sz="2900" b="0" i="0" u="none" strike="noStrike" kern="1200" cap="none" spc="0" normalizeH="0" baseline="0" noProof="0">
              <a:ln>
                <a:noFill/>
              </a:ln>
              <a:solidFill>
                <a:srgbClr val="6D6E71"/>
              </a:solidFill>
              <a:effectLst/>
              <a:uLnTx/>
              <a:uFillTx/>
              <a:latin typeface="IBM Plex Sans"/>
              <a:ea typeface="IBM Plex Sans"/>
              <a:cs typeface="IBM Plex Sans"/>
              <a:sym typeface="IBM Plex Sans"/>
            </a:endParaRPr>
          </a:p>
          <a:p>
            <a:pPr marL="0" marR="0" lvl="0" indent="0" algn="ctr" defTabSz="1371600" rtl="0" eaLnBrk="1" fontAlgn="auto" latinLnBrk="0" hangingPunct="1">
              <a:lnSpc>
                <a:spcPts val="4463"/>
              </a:lnSpc>
              <a:spcBef>
                <a:spcPts val="0"/>
              </a:spcBef>
              <a:spcAft>
                <a:spcPts val="0"/>
              </a:spcAft>
              <a:buClrTx/>
              <a:buSzTx/>
              <a:buFontTx/>
              <a:buNone/>
              <a:tabLst/>
              <a:defRPr/>
            </a:pPr>
            <a:r>
              <a:rPr kumimoji="0" lang="en-US" sz="3150" b="1" i="0" u="none" strike="noStrike" kern="1200" cap="none" spc="0" normalizeH="0" baseline="0" noProof="0">
                <a:ln>
                  <a:noFill/>
                </a:ln>
                <a:solidFill>
                  <a:srgbClr val="003563"/>
                </a:solidFill>
                <a:effectLst/>
                <a:uLnTx/>
                <a:uFillTx/>
                <a:latin typeface="IBM Plex Sans Bold"/>
                <a:ea typeface="IBM Plex Sans Bold"/>
                <a:cs typeface="IBM Plex Sans Bold"/>
                <a:sym typeface="IBM Plex Sans Bold"/>
              </a:rPr>
              <a:t>MOBILIZE GRASSROOTS EFFORTS</a:t>
            </a:r>
            <a:endParaRPr kumimoji="0" lang="en-US" sz="3150" b="1" i="0" u="none" strike="noStrike" kern="1200" cap="none" spc="0" normalizeH="0" baseline="0" noProof="0">
              <a:ln>
                <a:noFill/>
              </a:ln>
              <a:solidFill>
                <a:srgbClr val="003563"/>
              </a:solidFill>
              <a:effectLst/>
              <a:uLnTx/>
              <a:uFillTx/>
              <a:latin typeface="IBM Plex Sans Bold"/>
              <a:ea typeface="IBM Plex Sans Bold"/>
              <a:cs typeface="IBM Plex Sans Bold"/>
            </a:endParaRPr>
          </a:p>
          <a:p>
            <a:pPr marL="0" marR="0" lvl="0" indent="0" algn="ctr" defTabSz="1371600" rtl="0" eaLnBrk="1" fontAlgn="auto" latinLnBrk="0" hangingPunct="1">
              <a:lnSpc>
                <a:spcPts val="4060"/>
              </a:lnSpc>
              <a:spcBef>
                <a:spcPts val="0"/>
              </a:spcBef>
              <a:spcAft>
                <a:spcPts val="0"/>
              </a:spcAft>
              <a:buClrTx/>
              <a:buSzTx/>
              <a:buFontTx/>
              <a:buNone/>
              <a:tabLst/>
              <a:defRPr/>
            </a:pPr>
            <a:r>
              <a:rPr kumimoji="0" lang="en-US" sz="2850" b="0" i="0" u="none" strike="noStrike" kern="1200" cap="none" spc="0" normalizeH="0" baseline="0" noProof="0">
                <a:ln>
                  <a:noFill/>
                </a:ln>
                <a:solidFill>
                  <a:srgbClr val="6D6E71"/>
                </a:solidFill>
                <a:effectLst/>
                <a:uLnTx/>
                <a:uFillTx/>
                <a:latin typeface="IBM Plex Sans"/>
                <a:ea typeface="IBM Plex Sans"/>
                <a:cs typeface="IBM Plex Sans"/>
                <a:sym typeface="IBM Plex Sans"/>
              </a:rPr>
              <a:t>Activating hospital staff, community members, and advocates to contact their legislators on critical issues, creating a powerful collective voice.</a:t>
            </a:r>
            <a:endParaRPr kumimoji="0" lang="en-US" sz="2850" b="0" i="0" u="none" strike="noStrike" kern="1200" cap="none" spc="0" normalizeH="0" baseline="0" noProof="0">
              <a:ln>
                <a:noFill/>
              </a:ln>
              <a:solidFill>
                <a:srgbClr val="6D6E71"/>
              </a:solidFill>
              <a:effectLst/>
              <a:uLnTx/>
              <a:uFillTx/>
              <a:latin typeface="IBM Plex Sans"/>
              <a:ea typeface="IBM Plex Sans"/>
              <a:cs typeface="IBM Plex Sans"/>
            </a:endParaRPr>
          </a:p>
        </p:txBody>
      </p:sp>
      <p:grpSp>
        <p:nvGrpSpPr>
          <p:cNvPr id="6" name="Group 6"/>
          <p:cNvGrpSpPr/>
          <p:nvPr/>
        </p:nvGrpSpPr>
        <p:grpSpPr>
          <a:xfrm>
            <a:off x="391178" y="624443"/>
            <a:ext cx="17505647" cy="2263496"/>
            <a:chOff x="0" y="47625"/>
            <a:chExt cx="23340862" cy="3017995"/>
          </a:xfrm>
        </p:grpSpPr>
        <p:sp>
          <p:nvSpPr>
            <p:cNvPr id="7" name="AutoShape 7"/>
            <p:cNvSpPr/>
            <p:nvPr/>
          </p:nvSpPr>
          <p:spPr>
            <a:xfrm>
              <a:off x="6838196" y="3065620"/>
              <a:ext cx="9664469" cy="0"/>
            </a:xfrm>
            <a:prstGeom prst="line">
              <a:avLst/>
            </a:prstGeom>
            <a:ln w="50800" cap="flat">
              <a:solidFill>
                <a:srgbClr val="B31F26"/>
              </a:solidFill>
              <a:prstDash val="solid"/>
              <a:headEnd type="none" w="sm" len="sm"/>
              <a:tailEnd type="none" w="sm" len="sm"/>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Box 8"/>
            <p:cNvSpPr txBox="1"/>
            <p:nvPr/>
          </p:nvSpPr>
          <p:spPr>
            <a:xfrm>
              <a:off x="0" y="47625"/>
              <a:ext cx="23340862" cy="2821285"/>
            </a:xfrm>
            <a:prstGeom prst="rect">
              <a:avLst/>
            </a:prstGeom>
          </p:spPr>
          <p:txBody>
            <a:bodyPr lIns="0" tIns="0" rIns="0" bIns="0" rtlCol="0" anchor="t">
              <a:spAutoFit/>
            </a:bodyPr>
            <a:lstStyle/>
            <a:p>
              <a:pPr marL="0" marR="0" lvl="0" indent="0" algn="ctr" defTabSz="1371600" rtl="0" eaLnBrk="1" fontAlgn="auto" latinLnBrk="0" hangingPunct="1">
                <a:lnSpc>
                  <a:spcPts val="5775"/>
                </a:lnSpc>
                <a:spcBef>
                  <a:spcPts val="0"/>
                </a:spcBef>
                <a:spcAft>
                  <a:spcPts val="0"/>
                </a:spcAft>
                <a:buClrTx/>
                <a:buSzTx/>
                <a:buFontTx/>
                <a:buNone/>
                <a:tabLst/>
                <a:defRPr/>
              </a:pPr>
              <a:r>
                <a:rPr kumimoji="0" lang="en-US" sz="5250" b="1" i="0" u="none" strike="noStrike" kern="1200" cap="none" spc="0" normalizeH="0" baseline="0" noProof="0">
                  <a:ln>
                    <a:noFill/>
                  </a:ln>
                  <a:solidFill>
                    <a:srgbClr val="003563"/>
                  </a:solidFill>
                  <a:effectLst/>
                  <a:uLnTx/>
                  <a:uFillTx/>
                  <a:latin typeface="HK Grotesk Pro Bold"/>
                  <a:ea typeface="HK Grotesk Pro Bold"/>
                  <a:cs typeface="HK Grotesk Pro Bold"/>
                  <a:sym typeface="HK Grotesk Pro Bold"/>
                </a:rPr>
                <a:t>YOUR CONTRIBUTION TO THE NHA PAC IS AN INVESTMENT IN THE FUTURE OF HEALTH IN NEBRASKA.</a:t>
              </a:r>
            </a:p>
            <a:p>
              <a:pPr marL="0" marR="0" lvl="0" indent="0" algn="ctr" defTabSz="1371600" rtl="0" eaLnBrk="1" fontAlgn="auto" latinLnBrk="0" hangingPunct="1">
                <a:lnSpc>
                  <a:spcPts val="4904"/>
                </a:lnSpc>
                <a:spcBef>
                  <a:spcPts val="0"/>
                </a:spcBef>
                <a:spcAft>
                  <a:spcPts val="0"/>
                </a:spcAft>
                <a:buClrTx/>
                <a:buSzTx/>
                <a:buFontTx/>
                <a:buNone/>
                <a:tabLst/>
                <a:defRPr/>
              </a:pPr>
              <a:r>
                <a:rPr kumimoji="0" lang="en-US" sz="4457" b="0" i="1" u="none" strike="noStrike" kern="1200" cap="none" spc="0" normalizeH="0" baseline="0" noProof="0">
                  <a:ln>
                    <a:noFill/>
                  </a:ln>
                  <a:solidFill>
                    <a:srgbClr val="B31F26"/>
                  </a:solidFill>
                  <a:effectLst/>
                  <a:uLnTx/>
                  <a:uFillTx/>
                  <a:latin typeface="HK Grotesk Pro Italics"/>
                  <a:ea typeface="HK Grotesk Pro Italics"/>
                  <a:cs typeface="HK Grotesk Pro Italics"/>
                  <a:sym typeface="HK Grotesk Pro Italics"/>
                </a:rPr>
                <a:t>IT EMPOWERS US TO:</a:t>
              </a:r>
            </a:p>
          </p:txBody>
        </p:sp>
      </p:grpSp>
      <p:sp>
        <p:nvSpPr>
          <p:cNvPr id="9" name="Freeform 9"/>
          <p:cNvSpPr/>
          <p:nvPr/>
        </p:nvSpPr>
        <p:spPr>
          <a:xfrm>
            <a:off x="7380242" y="9198892"/>
            <a:ext cx="3527519" cy="718952"/>
          </a:xfrm>
          <a:custGeom>
            <a:avLst/>
            <a:gdLst/>
            <a:ahLst/>
            <a:cxnLst/>
            <a:rect l="l" t="t" r="r" b="b"/>
            <a:pathLst>
              <a:path w="3527519" h="718952">
                <a:moveTo>
                  <a:pt x="0" y="0"/>
                </a:moveTo>
                <a:lnTo>
                  <a:pt x="3527520" y="0"/>
                </a:lnTo>
                <a:lnTo>
                  <a:pt x="3527520" y="718951"/>
                </a:lnTo>
                <a:lnTo>
                  <a:pt x="0" y="718951"/>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3116873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BA586-445B-7047-7371-653A7856AB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275C6-5038-35EB-0980-766059461B00}"/>
              </a:ext>
            </a:extLst>
          </p:cNvPr>
          <p:cNvSpPr>
            <a:spLocks noGrp="1"/>
          </p:cNvSpPr>
          <p:nvPr>
            <p:ph type="title"/>
          </p:nvPr>
        </p:nvSpPr>
        <p:spPr>
          <a:xfrm>
            <a:off x="2111829" y="2567243"/>
            <a:ext cx="13411200" cy="4943997"/>
          </a:xfrm>
        </p:spPr>
        <p:txBody>
          <a:bodyPr>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algn="ctr"/>
            <a:r>
              <a:rPr lang="en-US" sz="9000" b="1">
                <a:solidFill>
                  <a:srgbClr val="002060"/>
                </a:solidFill>
                <a:latin typeface="Bebas Neue"/>
              </a:rPr>
              <a:t>2025 PAC Goal </a:t>
            </a:r>
            <a:r>
              <a:rPr lang="en-US" sz="9000" b="1">
                <a:solidFill>
                  <a:srgbClr val="C00000"/>
                </a:solidFill>
                <a:latin typeface="Bebas Neue"/>
              </a:rPr>
              <a:t>$95,000</a:t>
            </a:r>
            <a:br>
              <a:rPr lang="en-US" sz="9000" b="1">
                <a:latin typeface="Bebas Neue" panose="020B0606020202050201" pitchFamily="34" charset="0"/>
              </a:rPr>
            </a:br>
            <a:r>
              <a:rPr lang="en-US" sz="5400" b="1">
                <a:solidFill>
                  <a:srgbClr val="002060"/>
                </a:solidFill>
                <a:latin typeface="Bebas Neue"/>
              </a:rPr>
              <a:t>Contribute Online</a:t>
            </a:r>
            <a:br>
              <a:rPr lang="en-US" sz="5400" b="1">
                <a:latin typeface="Bebas Neue" panose="020B0606020202050201" pitchFamily="34" charset="0"/>
              </a:rPr>
            </a:br>
            <a:r>
              <a:rPr lang="en-US" sz="5400">
                <a:solidFill>
                  <a:srgbClr val="002060"/>
                </a:solidFill>
                <a:latin typeface="Bebas Neue"/>
              </a:rPr>
              <a:t>pac.nebraskahospitals.org</a:t>
            </a:r>
            <a:br>
              <a:rPr lang="en-US" sz="9600">
                <a:latin typeface="Bebas Neue" panose="020B0606020202050201" pitchFamily="34" charset="0"/>
              </a:rPr>
            </a:br>
            <a:r>
              <a:rPr lang="en-US" sz="3300">
                <a:latin typeface="Bebas Neue"/>
              </a:rPr>
              <a:t>Username:  </a:t>
            </a:r>
            <a:r>
              <a:rPr lang="en-US" sz="3300" err="1">
                <a:solidFill>
                  <a:srgbClr val="002060"/>
                </a:solidFill>
                <a:latin typeface="Bebas Neue"/>
              </a:rPr>
              <a:t>nhapac</a:t>
            </a:r>
            <a:br>
              <a:rPr lang="en-US" sz="3300">
                <a:latin typeface="Bebas Neue" panose="020B0606020202050201" pitchFamily="34" charset="0"/>
              </a:rPr>
            </a:br>
            <a:r>
              <a:rPr lang="en-US" sz="3300">
                <a:latin typeface="Bebas Neue"/>
              </a:rPr>
              <a:t>Password:   </a:t>
            </a:r>
            <a:r>
              <a:rPr lang="en-US" sz="3300">
                <a:solidFill>
                  <a:srgbClr val="002060"/>
                </a:solidFill>
                <a:latin typeface="Bebas Neue"/>
              </a:rPr>
              <a:t>nhapac1</a:t>
            </a:r>
            <a:endParaRPr lang="en-US" sz="3300" b="1">
              <a:solidFill>
                <a:srgbClr val="002060"/>
              </a:solidFill>
              <a:latin typeface="Bebas Neue"/>
              <a:cs typeface="Calibri Light" panose="020F0302020204030204"/>
            </a:endParaRPr>
          </a:p>
        </p:txBody>
      </p:sp>
      <p:pic>
        <p:nvPicPr>
          <p:cNvPr id="4" name="Picture 3" descr="A picture containing text, clipart&#10;&#10;Description automatically generated">
            <a:extLst>
              <a:ext uri="{FF2B5EF4-FFF2-40B4-BE49-F238E27FC236}">
                <a16:creationId xmlns:a16="http://schemas.microsoft.com/office/drawing/2014/main" id="{4FFC4D70-F9A0-5D6F-1B91-39EA8A0B9A45}"/>
              </a:ext>
            </a:extLst>
          </p:cNvPr>
          <p:cNvPicPr>
            <a:picLocks noChangeAspect="1"/>
          </p:cNvPicPr>
          <p:nvPr/>
        </p:nvPicPr>
        <p:blipFill>
          <a:blip r:embed="rId2"/>
          <a:stretch>
            <a:fillRect/>
          </a:stretch>
        </p:blipFill>
        <p:spPr>
          <a:xfrm>
            <a:off x="5273870" y="1022963"/>
            <a:ext cx="7074321" cy="1553357"/>
          </a:xfrm>
          <a:prstGeom prst="rect">
            <a:avLst/>
          </a:prstGeom>
        </p:spPr>
      </p:pic>
      <p:pic>
        <p:nvPicPr>
          <p:cNvPr id="5" name="Picture 4">
            <a:extLst>
              <a:ext uri="{FF2B5EF4-FFF2-40B4-BE49-F238E27FC236}">
                <a16:creationId xmlns:a16="http://schemas.microsoft.com/office/drawing/2014/main" id="{90290645-6F16-247A-5B54-482E30E616DF}"/>
              </a:ext>
            </a:extLst>
          </p:cNvPr>
          <p:cNvPicPr>
            <a:picLocks noChangeAspect="1"/>
          </p:cNvPicPr>
          <p:nvPr/>
        </p:nvPicPr>
        <p:blipFill>
          <a:blip r:embed="rId3"/>
          <a:stretch>
            <a:fillRect/>
          </a:stretch>
        </p:blipFill>
        <p:spPr>
          <a:xfrm>
            <a:off x="8079293" y="6962519"/>
            <a:ext cx="2140896" cy="2126609"/>
          </a:xfrm>
          <a:prstGeom prst="rect">
            <a:avLst/>
          </a:prstGeom>
        </p:spPr>
      </p:pic>
    </p:spTree>
    <p:extLst>
      <p:ext uri="{BB962C8B-B14F-4D97-AF65-F5344CB8AC3E}">
        <p14:creationId xmlns:p14="http://schemas.microsoft.com/office/powerpoint/2010/main" val="668577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67E93876-90A3-2D80-6BDF-DECD5C7F2419}"/>
              </a:ext>
            </a:extLst>
          </p:cNvPr>
          <p:cNvPicPr>
            <a:picLocks noChangeAspect="1"/>
          </p:cNvPicPr>
          <p:nvPr/>
        </p:nvPicPr>
        <p:blipFill>
          <a:blip r:embed="rId3"/>
          <a:stretch>
            <a:fillRect/>
          </a:stretch>
        </p:blipFill>
        <p:spPr>
          <a:xfrm>
            <a:off x="13335002" y="9018347"/>
            <a:ext cx="4625747" cy="933059"/>
          </a:xfrm>
          <a:prstGeom prst="rect">
            <a:avLst/>
          </a:prstGeom>
        </p:spPr>
      </p:pic>
      <p:sp>
        <p:nvSpPr>
          <p:cNvPr id="4" name="TextBox 3">
            <a:extLst>
              <a:ext uri="{FF2B5EF4-FFF2-40B4-BE49-F238E27FC236}">
                <a16:creationId xmlns:a16="http://schemas.microsoft.com/office/drawing/2014/main" id="{A8BD51AA-55AC-1304-9F03-01A4CE1B06B2}"/>
              </a:ext>
            </a:extLst>
          </p:cNvPr>
          <p:cNvSpPr txBox="1"/>
          <p:nvPr/>
        </p:nvSpPr>
        <p:spPr>
          <a:xfrm>
            <a:off x="2182391" y="2922589"/>
            <a:ext cx="13923219" cy="5032147"/>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rgbClr val="002060"/>
                </a:solidFill>
                <a:effectLst/>
                <a:uLnTx/>
                <a:uFillTx/>
                <a:latin typeface="Bebas Neue"/>
                <a:ea typeface="+mn-ea"/>
                <a:cs typeface="+mn-cs"/>
              </a:rPr>
              <a:t>State &amp; Federal Policy Update</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02060"/>
              </a:solidFill>
              <a:effectLst/>
              <a:uLnTx/>
              <a:uFillTx/>
              <a:latin typeface="Bebas Neue"/>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Bebas Neue"/>
                <a:ea typeface="+mn-ea"/>
                <a:cs typeface="+mn-cs"/>
              </a:rPr>
              <a:t>David Slattery, </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Bebas Neue" panose="020B0606020202050201" pitchFamily="34" charset="0"/>
                <a:ea typeface="+mn-ea"/>
                <a:cs typeface="+mn-cs"/>
              </a:rPr>
              <a:t>Senior Director, State &amp; Rural Policy</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endParaRPr>
          </a:p>
        </p:txBody>
      </p:sp>
    </p:spTree>
    <p:extLst>
      <p:ext uri="{BB962C8B-B14F-4D97-AF65-F5344CB8AC3E}">
        <p14:creationId xmlns:p14="http://schemas.microsoft.com/office/powerpoint/2010/main" val="1787550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7A41-98E3-4451-9041-E8BDAD6140EF}"/>
              </a:ext>
            </a:extLst>
          </p:cNvPr>
          <p:cNvSpPr>
            <a:spLocks noGrp="1"/>
          </p:cNvSpPr>
          <p:nvPr>
            <p:ph type="title"/>
          </p:nvPr>
        </p:nvSpPr>
        <p:spPr>
          <a:xfrm>
            <a:off x="4191000" y="723900"/>
            <a:ext cx="8229600" cy="1143000"/>
          </a:xfrm>
        </p:spPr>
        <p:txBody>
          <a:bodyPr>
            <a:normAutofit fontScale="90000"/>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9000" b="1">
                <a:solidFill>
                  <a:srgbClr val="002060"/>
                </a:solidFill>
                <a:latin typeface="Bebas Neue" panose="020B0606020202050201" pitchFamily="34" charset="0"/>
              </a:rPr>
              <a:t>Contact</a:t>
            </a:r>
          </a:p>
        </p:txBody>
      </p:sp>
      <p:sp>
        <p:nvSpPr>
          <p:cNvPr id="3" name="TextBox 2">
            <a:extLst>
              <a:ext uri="{FF2B5EF4-FFF2-40B4-BE49-F238E27FC236}">
                <a16:creationId xmlns:a16="http://schemas.microsoft.com/office/drawing/2014/main" id="{039CBB0E-8DA7-1010-AE19-73AFA1E8EF21}"/>
              </a:ext>
            </a:extLst>
          </p:cNvPr>
          <p:cNvSpPr txBox="1"/>
          <p:nvPr/>
        </p:nvSpPr>
        <p:spPr>
          <a:xfrm>
            <a:off x="609600" y="1866901"/>
            <a:ext cx="17297400" cy="6786473"/>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ebas Neue"/>
                <a:ea typeface="+mn-ea"/>
                <a:cs typeface="+mn-cs"/>
              </a:rPr>
              <a:t>Meghan </a:t>
            </a:r>
            <a:r>
              <a:rPr kumimoji="0" lang="en-US" sz="4800" b="0" i="0" u="none" strike="noStrike" kern="1200" cap="none" spc="0" normalizeH="0" baseline="0" noProof="0" err="1">
                <a:ln>
                  <a:noFill/>
                </a:ln>
                <a:solidFill>
                  <a:prstClr val="black"/>
                </a:solidFill>
                <a:effectLst/>
                <a:uLnTx/>
                <a:uFillTx/>
                <a:latin typeface="Bebas Neue"/>
                <a:ea typeface="+mn-ea"/>
                <a:cs typeface="+mn-cs"/>
              </a:rPr>
              <a:t>chaffee</a:t>
            </a:r>
            <a:r>
              <a:rPr kumimoji="0" lang="en-US" sz="4800" b="0" i="0" u="none" strike="noStrike" kern="1200" cap="none" spc="0" normalizeH="0" baseline="0" noProof="0">
                <a:ln>
                  <a:noFill/>
                </a:ln>
                <a:solidFill>
                  <a:prstClr val="black"/>
                </a:solidFill>
                <a:effectLst/>
                <a:uLnTx/>
                <a:uFillTx/>
                <a:latin typeface="Bebas Neue"/>
                <a:ea typeface="+mn-ea"/>
                <a:cs typeface="+mn-cs"/>
              </a:rPr>
              <a:t>, </a:t>
            </a:r>
            <a:r>
              <a:rPr kumimoji="0" lang="en-US" sz="4800" b="0" i="0" u="none" strike="noStrike" kern="1200" cap="none" spc="0" normalizeH="0" baseline="0" noProof="0" err="1">
                <a:ln>
                  <a:noFill/>
                </a:ln>
                <a:solidFill>
                  <a:prstClr val="black"/>
                </a:solidFill>
                <a:effectLst/>
                <a:uLnTx/>
                <a:uFillTx/>
                <a:latin typeface="Bebas Neue"/>
                <a:ea typeface="+mn-ea"/>
                <a:cs typeface="+mn-cs"/>
              </a:rPr>
              <a:t>jd</a:t>
            </a:r>
            <a:endParaRPr kumimoji="0" lang="en-US" sz="4800" b="0" i="0" u="none" strike="noStrike" kern="1200" cap="none" spc="0" normalizeH="0" baseline="0" noProof="0">
              <a:ln>
                <a:noFill/>
              </a:ln>
              <a:solidFill>
                <a:prstClr val="black"/>
              </a:solidFill>
              <a:effectLst/>
              <a:uLnTx/>
              <a:uFillTx/>
              <a:latin typeface="Bebas Neue"/>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ebas Neue"/>
                <a:ea typeface="+mn-ea"/>
                <a:cs typeface="+mn-cs"/>
              </a:rPr>
              <a:t>Chief advocacy &amp; legal officer</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ebas Neue"/>
                <a:ea typeface="+mn-ea"/>
                <a:cs typeface="+mn-cs"/>
                <a:hlinkClick r:id="rId2"/>
              </a:rPr>
              <a:t>mchaffee@nebraskahospitals.org</a:t>
            </a:r>
            <a:endParaRPr kumimoji="0" lang="en-US" sz="4800" b="0" i="0" u="none" strike="noStrike" kern="1200" cap="none" spc="0" normalizeH="0" baseline="0" noProof="0">
              <a:ln>
                <a:noFill/>
              </a:ln>
              <a:solidFill>
                <a:prstClr val="black"/>
              </a:solidFill>
              <a:effectLst/>
              <a:uLnTx/>
              <a:uFillTx/>
              <a:latin typeface="Bebas Neue"/>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ebas Neue"/>
                <a:ea typeface="+mn-ea"/>
                <a:cs typeface="+mn-cs"/>
              </a:rPr>
              <a:t>402-742-8191</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Bebas Neue" panose="020B0606020202050201" pitchFamily="34" charset="0"/>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ebas Neue"/>
                <a:ea typeface="+mn-ea"/>
                <a:cs typeface="+mn-cs"/>
              </a:rPr>
              <a:t>David Slattery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ebas Neue"/>
                <a:ea typeface="+mn-ea"/>
                <a:cs typeface="+mn-cs"/>
              </a:rPr>
              <a:t>Senior director, State &amp; Rural Policy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ebas Neue"/>
                <a:ea typeface="+mn-ea"/>
                <a:cs typeface="+mn-cs"/>
                <a:hlinkClick r:id="rId3"/>
              </a:rPr>
              <a:t>dslattery@nebraskahospitals.org</a:t>
            </a:r>
            <a:endParaRPr kumimoji="0" lang="en-US" sz="4800" b="0" i="0" u="none" strike="noStrike" kern="1200" cap="none" spc="0" normalizeH="0" baseline="0" noProof="0">
              <a:ln>
                <a:noFill/>
              </a:ln>
              <a:solidFill>
                <a:prstClr val="black"/>
              </a:solidFill>
              <a:effectLst/>
              <a:uLnTx/>
              <a:uFillTx/>
              <a:latin typeface="Bebas Neue"/>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Bebas Neue"/>
                <a:ea typeface="+mn-ea"/>
                <a:cs typeface="+mn-cs"/>
              </a:rPr>
              <a:t>402-742-8153</a:t>
            </a:r>
          </a:p>
        </p:txBody>
      </p:sp>
      <p:pic>
        <p:nvPicPr>
          <p:cNvPr id="4" name="Content Placeholder 4" descr="Icon&#10;&#10;Description automatically generated">
            <a:extLst>
              <a:ext uri="{FF2B5EF4-FFF2-40B4-BE49-F238E27FC236}">
                <a16:creationId xmlns:a16="http://schemas.microsoft.com/office/drawing/2014/main" id="{BA295C5A-2D8E-2B84-E08C-F9822B320DF4}"/>
              </a:ext>
            </a:extLst>
          </p:cNvPr>
          <p:cNvPicPr>
            <a:picLocks noChangeAspect="1"/>
          </p:cNvPicPr>
          <p:nvPr/>
        </p:nvPicPr>
        <p:blipFill>
          <a:blip r:embed="rId4"/>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04918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87B156-05A2-F795-3EF7-6B391D090CD8}"/>
              </a:ext>
            </a:extLst>
          </p:cNvPr>
          <p:cNvSpPr txBox="1">
            <a:spLocks/>
          </p:cNvSpPr>
          <p:nvPr/>
        </p:nvSpPr>
        <p:spPr>
          <a:xfrm>
            <a:off x="7001798" y="4575687"/>
            <a:ext cx="4302843" cy="1143000"/>
          </a:xfrm>
          <a:prstGeom prst="rect">
            <a:avLst/>
          </a:prstGeom>
        </p:spPr>
        <p:txBody>
          <a:bodyPr vert="horz" lIns="91440" tIns="45720" rIns="91440" bIns="45720" rtlCol="0" anchor="ctr">
            <a:normAutofit fontScale="90000" lnSpcReduction="20000"/>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a:ln>
                  <a:noFill/>
                </a:ln>
                <a:solidFill>
                  <a:srgbClr val="002060"/>
                </a:solidFill>
                <a:effectLst/>
                <a:uLnTx/>
                <a:uFillTx/>
                <a:latin typeface="Bebas Neue" panose="020B0606020202050201" pitchFamily="34" charset="0"/>
                <a:ea typeface="+mn-ea"/>
                <a:cs typeface="+mn-cs"/>
              </a:rPr>
              <a:t>Questions?</a:t>
            </a:r>
          </a:p>
        </p:txBody>
      </p:sp>
      <p:pic>
        <p:nvPicPr>
          <p:cNvPr id="5" name="Content Placeholder 4" descr="Icon&#10;&#10;Description automatically generated">
            <a:extLst>
              <a:ext uri="{FF2B5EF4-FFF2-40B4-BE49-F238E27FC236}">
                <a16:creationId xmlns:a16="http://schemas.microsoft.com/office/drawing/2014/main" id="{3FD73610-F861-6B66-BCB0-56C1F3B31563}"/>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645747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2176886" y="2988570"/>
            <a:ext cx="14224257" cy="2718693"/>
          </a:xfrm>
          <a:prstGeom prst="rect">
            <a:avLst/>
          </a:prstGeom>
        </p:spPr>
        <p:txBody>
          <a:bodyPr wrap="square" lIns="0" tIns="0" rIns="0" bIns="0" rtlCol="0" anchor="t">
            <a:spAutoFit/>
          </a:bodyPr>
          <a:lstStyle/>
          <a:p>
            <a:pPr marL="0" marR="0" lvl="0" indent="0" algn="ctr"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Nebraska Medicaid Directed Payment Program – LB 1087</a:t>
            </a:r>
          </a:p>
        </p:txBody>
      </p:sp>
      <p:pic>
        <p:nvPicPr>
          <p:cNvPr id="10" name="Content Placeholder 4" descr="Icon&#10;&#10;Description automatically generated">
            <a:extLst>
              <a:ext uri="{FF2B5EF4-FFF2-40B4-BE49-F238E27FC236}">
                <a16:creationId xmlns:a16="http://schemas.microsoft.com/office/drawing/2014/main" id="{CEF9E9D1-0772-CB49-853B-ECD372537551}"/>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825868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BB0A4-E901-FDF2-744D-BC05B940C492}"/>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DEBEE824-5502-FF83-FF55-60689D7EF1CF}"/>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0FD87FE0-6E77-085C-C3B0-7C8EFE6615D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3FB7241-8A7B-3324-6BFB-8F45A2C47A48}"/>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a:extLst>
              <a:ext uri="{FF2B5EF4-FFF2-40B4-BE49-F238E27FC236}">
                <a16:creationId xmlns:a16="http://schemas.microsoft.com/office/drawing/2014/main" id="{4A247F68-D30F-F44A-5779-0DF65047C266}"/>
              </a:ext>
            </a:extLst>
          </p:cNvPr>
          <p:cNvSpPr txBox="1"/>
          <p:nvPr/>
        </p:nvSpPr>
        <p:spPr>
          <a:xfrm>
            <a:off x="1024011" y="1982122"/>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Medicaid Quality Overview &amp; Update</a:t>
            </a:r>
          </a:p>
        </p:txBody>
      </p:sp>
      <p:sp>
        <p:nvSpPr>
          <p:cNvPr id="3" name="TextBox 2">
            <a:extLst>
              <a:ext uri="{FF2B5EF4-FFF2-40B4-BE49-F238E27FC236}">
                <a16:creationId xmlns:a16="http://schemas.microsoft.com/office/drawing/2014/main" id="{6C79F1DF-065B-88E0-408D-D16F8DCCA0A0}"/>
              </a:ext>
            </a:extLst>
          </p:cNvPr>
          <p:cNvSpPr txBox="1"/>
          <p:nvPr/>
        </p:nvSpPr>
        <p:spPr>
          <a:xfrm>
            <a:off x="1024011" y="2793074"/>
            <a:ext cx="6443589" cy="2677656"/>
          </a:xfrm>
          <a:prstGeom prst="rect">
            <a:avLst/>
          </a:prstGeom>
          <a:noFill/>
        </p:spPr>
        <p:txBody>
          <a:bodyPr wrap="square" rtlCol="0">
            <a:spAutoFit/>
          </a:bodyPr>
          <a:lstStyle/>
          <a:p>
            <a:pPr marL="685800" marR="0" lvl="0" indent="-6858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Quality Performance:</a:t>
            </a:r>
          </a:p>
          <a:p>
            <a:pPr marL="1371600" marR="0" lvl="1" indent="-685800" algn="l" defTabSz="914400" rtl="0" eaLnBrk="1" fontAlgn="auto" latinLnBrk="0" hangingPunct="1">
              <a:lnSpc>
                <a:spcPct val="100000"/>
              </a:lnSpc>
              <a:spcBef>
                <a:spcPts val="0"/>
              </a:spcBef>
              <a:spcAft>
                <a:spcPts val="0"/>
              </a:spcAft>
              <a:buClrTx/>
              <a:buSzTx/>
              <a:buFont typeface="Courier New"/>
              <a:buChar char="o"/>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Reporting Compliance:</a:t>
            </a:r>
          </a:p>
          <a:p>
            <a:pPr marL="2057400" marR="0" lvl="2" indent="-685800" algn="l" defTabSz="914400" rtl="0" eaLnBrk="1" fontAlgn="auto" latinLnBrk="0" hangingPunct="1">
              <a:lnSpc>
                <a:spcPct val="100000"/>
              </a:lnSpc>
              <a:spcBef>
                <a:spcPts val="0"/>
              </a:spcBef>
              <a:spcAft>
                <a:spcPts val="0"/>
              </a:spcAft>
              <a:buClrTx/>
              <a:buSzTx/>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Q3 2024 = 100%</a:t>
            </a:r>
          </a:p>
          <a:p>
            <a:pPr marL="2057400" marR="0" lvl="2" indent="-685800" algn="l" defTabSz="914400" rtl="0" eaLnBrk="1" fontAlgn="auto" latinLnBrk="0" hangingPunct="1">
              <a:lnSpc>
                <a:spcPct val="100000"/>
              </a:lnSpc>
              <a:spcBef>
                <a:spcPts val="0"/>
              </a:spcBef>
              <a:spcAft>
                <a:spcPts val="0"/>
              </a:spcAft>
              <a:buClrTx/>
              <a:buSzTx/>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Q4 2024 = 100%</a:t>
            </a:r>
          </a:p>
          <a:p>
            <a:pPr marL="2057400" marR="0" lvl="2" indent="-685800" algn="l" defTabSz="914400" rtl="0" eaLnBrk="1" fontAlgn="auto" latinLnBrk="0" hangingPunct="1">
              <a:lnSpc>
                <a:spcPct val="100000"/>
              </a:lnSpc>
              <a:spcBef>
                <a:spcPts val="0"/>
              </a:spcBef>
              <a:spcAft>
                <a:spcPts val="0"/>
              </a:spcAft>
              <a:buClrTx/>
              <a:buSzTx/>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Q1 2025 = 100%</a:t>
            </a:r>
          </a:p>
          <a:p>
            <a:pPr marL="2057400" marR="0" lvl="2" indent="-685800" algn="l" defTabSz="914400" rtl="0" eaLnBrk="1" fontAlgn="auto" latinLnBrk="0" hangingPunct="1">
              <a:lnSpc>
                <a:spcPct val="100000"/>
              </a:lnSpc>
              <a:spcBef>
                <a:spcPts val="0"/>
              </a:spcBef>
              <a:spcAft>
                <a:spcPts val="0"/>
              </a:spcAft>
              <a:buClrTx/>
              <a:buSzTx/>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Q2 2025 = 100%</a:t>
            </a:r>
          </a:p>
        </p:txBody>
      </p:sp>
      <p:pic>
        <p:nvPicPr>
          <p:cNvPr id="2" name="Picture 1">
            <a:extLst>
              <a:ext uri="{FF2B5EF4-FFF2-40B4-BE49-F238E27FC236}">
                <a16:creationId xmlns:a16="http://schemas.microsoft.com/office/drawing/2014/main" id="{B6C9D173-04A2-BE93-DB9F-BD0D8B3AD867}"/>
              </a:ext>
            </a:extLst>
          </p:cNvPr>
          <p:cNvPicPr>
            <a:picLocks noChangeAspect="1"/>
          </p:cNvPicPr>
          <p:nvPr/>
        </p:nvPicPr>
        <p:blipFill>
          <a:blip r:embed="rId2"/>
          <a:stretch>
            <a:fillRect/>
          </a:stretch>
        </p:blipFill>
        <p:spPr>
          <a:xfrm>
            <a:off x="7239000" y="2628900"/>
            <a:ext cx="10467518" cy="7072826"/>
          </a:xfrm>
          <a:prstGeom prst="rect">
            <a:avLst/>
          </a:prstGeom>
        </p:spPr>
      </p:pic>
    </p:spTree>
    <p:extLst>
      <p:ext uri="{BB962C8B-B14F-4D97-AF65-F5344CB8AC3E}">
        <p14:creationId xmlns:p14="http://schemas.microsoft.com/office/powerpoint/2010/main" val="3689908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2E4BAA-643E-6FD5-15B2-0686F9F4389A}"/>
            </a:ext>
          </a:extLst>
        </p:cNvPr>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00150" y="2237015"/>
            <a:ext cx="5000624" cy="524865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3D3F63E-EBF5-80BD-4A21-8DEC975E512A}"/>
              </a:ext>
            </a:extLst>
          </p:cNvPr>
          <p:cNvSpPr txBox="1"/>
          <p:nvPr/>
        </p:nvSpPr>
        <p:spPr>
          <a:xfrm>
            <a:off x="1543050" y="2950899"/>
            <a:ext cx="3943350" cy="3820885"/>
          </a:xfrm>
          <a:prstGeom prst="rect">
            <a:avLst/>
          </a:prstGeom>
          <a:noFill/>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Directed Payment Quality Data Trends</a:t>
            </a:r>
            <a:endParaRPr kumimoji="0" lang="en-US" sz="5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graphicFrame>
        <p:nvGraphicFramePr>
          <p:cNvPr id="2" name="Chart 1">
            <a:extLst>
              <a:ext uri="{FF2B5EF4-FFF2-40B4-BE49-F238E27FC236}">
                <a16:creationId xmlns:a16="http://schemas.microsoft.com/office/drawing/2014/main" id="{49E52F7F-C43D-C5FD-7CCE-6228C276025F}"/>
              </a:ext>
            </a:extLst>
          </p:cNvPr>
          <p:cNvGraphicFramePr>
            <a:graphicFrameLocks/>
          </p:cNvGraphicFramePr>
          <p:nvPr/>
        </p:nvGraphicFramePr>
        <p:xfrm>
          <a:off x="6858000" y="495300"/>
          <a:ext cx="10820400" cy="84582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Content Placeholder 4" descr="Icon&#10;&#10;Description automatically generated">
            <a:extLst>
              <a:ext uri="{FF2B5EF4-FFF2-40B4-BE49-F238E27FC236}">
                <a16:creationId xmlns:a16="http://schemas.microsoft.com/office/drawing/2014/main" id="{70C1A695-C704-0199-F76F-522CEECE85E8}"/>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124320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6AEACE-0033-3975-4077-0DA236ABE095}"/>
            </a:ext>
          </a:extLst>
        </p:cNvPr>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00150" y="2237015"/>
            <a:ext cx="5000624" cy="524865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70E565B-1233-D442-7D44-101AE4605494}"/>
              </a:ext>
            </a:extLst>
          </p:cNvPr>
          <p:cNvSpPr txBox="1"/>
          <p:nvPr/>
        </p:nvSpPr>
        <p:spPr>
          <a:xfrm>
            <a:off x="1543050" y="2950899"/>
            <a:ext cx="3943350" cy="3820885"/>
          </a:xfrm>
          <a:prstGeom prst="rect">
            <a:avLst/>
          </a:prstGeom>
          <a:noFill/>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Directed Payment Quality Data Trends</a:t>
            </a:r>
            <a:endParaRPr kumimoji="0" lang="en-US" sz="5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graphicFrame>
        <p:nvGraphicFramePr>
          <p:cNvPr id="2" name="Chart 1">
            <a:extLst>
              <a:ext uri="{FF2B5EF4-FFF2-40B4-BE49-F238E27FC236}">
                <a16:creationId xmlns:a16="http://schemas.microsoft.com/office/drawing/2014/main" id="{AE363A98-643D-1F89-9487-847A47565C5C}"/>
              </a:ext>
            </a:extLst>
          </p:cNvPr>
          <p:cNvGraphicFramePr>
            <a:graphicFrameLocks/>
          </p:cNvGraphicFramePr>
          <p:nvPr/>
        </p:nvGraphicFramePr>
        <p:xfrm>
          <a:off x="7165974" y="495300"/>
          <a:ext cx="10893426" cy="8823007"/>
        </p:xfrm>
        <a:graphic>
          <a:graphicData uri="http://schemas.openxmlformats.org/drawingml/2006/chart">
            <c:chart xmlns:c="http://schemas.openxmlformats.org/drawingml/2006/chart" xmlns:r="http://schemas.openxmlformats.org/officeDocument/2006/relationships" r:id="rId2"/>
          </a:graphicData>
        </a:graphic>
      </p:graphicFrame>
      <p:pic>
        <p:nvPicPr>
          <p:cNvPr id="3" name="Content Placeholder 4" descr="Icon&#10;&#10;Description automatically generated">
            <a:extLst>
              <a:ext uri="{FF2B5EF4-FFF2-40B4-BE49-F238E27FC236}">
                <a16:creationId xmlns:a16="http://schemas.microsoft.com/office/drawing/2014/main" id="{36E86483-D51D-146E-301A-7BB3C8EB5F3B}"/>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432539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D2F2DA-A9F7-6BD9-1BAA-7E5C65565649}"/>
            </a:ext>
          </a:extLst>
        </p:cNvPr>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00150" y="2237015"/>
            <a:ext cx="5000624" cy="524865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7DF49D1-9AD9-9CAA-158A-E04E5A994674}"/>
              </a:ext>
            </a:extLst>
          </p:cNvPr>
          <p:cNvSpPr txBox="1"/>
          <p:nvPr/>
        </p:nvSpPr>
        <p:spPr>
          <a:xfrm>
            <a:off x="1543050" y="2950899"/>
            <a:ext cx="3943350" cy="3820885"/>
          </a:xfrm>
          <a:prstGeom prst="rect">
            <a:avLst/>
          </a:prstGeom>
          <a:noFill/>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Directed Payment Quality Data Trends</a:t>
            </a:r>
            <a:endParaRPr kumimoji="0" lang="en-US" sz="5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graphicFrame>
        <p:nvGraphicFramePr>
          <p:cNvPr id="3" name="Chart 2">
            <a:extLst>
              <a:ext uri="{FF2B5EF4-FFF2-40B4-BE49-F238E27FC236}">
                <a16:creationId xmlns:a16="http://schemas.microsoft.com/office/drawing/2014/main" id="{C5B3C006-F50B-96C5-B3F5-65BB4CCF4CC2}"/>
              </a:ext>
            </a:extLst>
          </p:cNvPr>
          <p:cNvGraphicFramePr>
            <a:graphicFrameLocks/>
          </p:cNvGraphicFramePr>
          <p:nvPr/>
        </p:nvGraphicFramePr>
        <p:xfrm>
          <a:off x="7165974" y="965199"/>
          <a:ext cx="10171050" cy="8353108"/>
        </p:xfrm>
        <a:graphic>
          <a:graphicData uri="http://schemas.openxmlformats.org/drawingml/2006/chart">
            <c:chart xmlns:c="http://schemas.openxmlformats.org/drawingml/2006/chart" xmlns:r="http://schemas.openxmlformats.org/officeDocument/2006/relationships" r:id="rId2"/>
          </a:graphicData>
        </a:graphic>
      </p:graphicFrame>
      <p:pic>
        <p:nvPicPr>
          <p:cNvPr id="2" name="Content Placeholder 4" descr="Icon&#10;&#10;Description automatically generated">
            <a:extLst>
              <a:ext uri="{FF2B5EF4-FFF2-40B4-BE49-F238E27FC236}">
                <a16:creationId xmlns:a16="http://schemas.microsoft.com/office/drawing/2014/main" id="{48FF02B4-C5E2-E58C-072F-0A281DE2AE65}"/>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1579580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AAC9-35DB-DEC1-F271-83269F08D449}"/>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F072BD6E-CFF5-6872-67A1-28EECF350FF3}"/>
              </a:ext>
            </a:extLst>
          </p:cNvPr>
          <p:cNvSpPr txBox="1"/>
          <p:nvPr/>
        </p:nvSpPr>
        <p:spPr>
          <a:xfrm>
            <a:off x="1024011" y="1982122"/>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Medicaid Quality Overview &amp; Update</a:t>
            </a:r>
          </a:p>
        </p:txBody>
      </p:sp>
      <p:sp>
        <p:nvSpPr>
          <p:cNvPr id="3" name="TextBox 2">
            <a:extLst>
              <a:ext uri="{FF2B5EF4-FFF2-40B4-BE49-F238E27FC236}">
                <a16:creationId xmlns:a16="http://schemas.microsoft.com/office/drawing/2014/main" id="{84CEF259-310C-BC59-2212-C5A26993C987}"/>
              </a:ext>
            </a:extLst>
          </p:cNvPr>
          <p:cNvSpPr txBox="1"/>
          <p:nvPr/>
        </p:nvSpPr>
        <p:spPr>
          <a:xfrm>
            <a:off x="1024011" y="2793074"/>
            <a:ext cx="16425789" cy="5078313"/>
          </a:xfrm>
          <a:prstGeom prst="rect">
            <a:avLst/>
          </a:prstGeom>
          <a:noFill/>
        </p:spPr>
        <p:txBody>
          <a:bodyPr wrap="square" rtlCol="0">
            <a:spAutoFit/>
          </a:bodyPr>
          <a:lstStyle/>
          <a:p>
            <a:pPr marL="685800" marR="0" lvl="0" indent="-685800" algn="l" defTabSz="914400" rtl="0" eaLnBrk="1" fontAlgn="auto" latinLnBrk="0" hangingPunct="1">
              <a:lnSpc>
                <a:spcPct val="100000"/>
              </a:lnSpc>
              <a:spcBef>
                <a:spcPts val="0"/>
              </a:spcBef>
              <a:spcAft>
                <a:spcPts val="0"/>
              </a:spcAft>
              <a:buClrTx/>
              <a:buSzTx/>
              <a:buFont typeface="Arial"/>
              <a:buChar char="•"/>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Age-Friendly</a:t>
            </a: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36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Goal</a:t>
            </a: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by EOY 2025 = 39 unique organizations, 3 AF communities</a:t>
            </a:r>
          </a:p>
          <a:p>
            <a:pPr marL="685800" marR="0" lvl="0" indent="-685800" algn="l" defTabSz="914400" rtl="0" eaLnBrk="1" fontAlgn="auto" latinLnBrk="0" hangingPunct="1">
              <a:lnSpc>
                <a:spcPct val="100000"/>
              </a:lnSpc>
              <a:spcBef>
                <a:spcPts val="0"/>
              </a:spcBef>
              <a:spcAft>
                <a:spcPts val="0"/>
              </a:spcAft>
              <a:buClrTx/>
              <a:buSzTx/>
              <a:buFont typeface="Arial"/>
              <a:buChar char="•"/>
              <a:tabLst/>
              <a:defRPr/>
            </a:pPr>
            <a:endPar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58 unique organizations engaged</a:t>
            </a:r>
          </a:p>
          <a:p>
            <a:pPr marL="685800" marR="0" lvl="0" indent="-685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105 total sites at Level 1 and 2</a:t>
            </a:r>
          </a:p>
          <a:p>
            <a:pPr marL="685800" marR="0" lvl="0" indent="-685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4 current communities engaged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a:buChar char="•"/>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Emergency Department Behavioral Health Usage Data</a:t>
            </a: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p>
          <a:p>
            <a:pPr marL="1371600" marR="0" lvl="1" indent="-685800" algn="l" defTabSz="914400" rtl="0" eaLnBrk="1" fontAlgn="auto" latinLnBrk="0" hangingPunct="1">
              <a:lnSpc>
                <a:spcPct val="100000"/>
              </a:lnSpc>
              <a:spcBef>
                <a:spcPts val="0"/>
              </a:spcBef>
              <a:spcAft>
                <a:spcPts val="0"/>
              </a:spcAft>
              <a:buClrTx/>
              <a:buSzTx/>
              <a:buFont typeface="Courier New"/>
              <a:buChar char="o"/>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Report distributed annually with calendar year data</a:t>
            </a:r>
          </a:p>
          <a:p>
            <a:pPr marL="1371600" marR="0" lvl="1" indent="-685800" algn="l" defTabSz="914400" rtl="0" eaLnBrk="1" fontAlgn="auto" latinLnBrk="0" hangingPunct="1">
              <a:lnSpc>
                <a:spcPct val="100000"/>
              </a:lnSpc>
              <a:spcBef>
                <a:spcPts val="0"/>
              </a:spcBef>
              <a:spcAft>
                <a:spcPts val="0"/>
              </a:spcAft>
              <a:buClrTx/>
              <a:buSzTx/>
              <a:buFont typeface="Courier New"/>
              <a:buChar char="o"/>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Data from NHA Data Dimensions claims-based data</a:t>
            </a:r>
          </a:p>
        </p:txBody>
      </p:sp>
      <p:pic>
        <p:nvPicPr>
          <p:cNvPr id="2" name="Content Placeholder 4" descr="Icon&#10;&#10;Description automatically generated">
            <a:extLst>
              <a:ext uri="{FF2B5EF4-FFF2-40B4-BE49-F238E27FC236}">
                <a16:creationId xmlns:a16="http://schemas.microsoft.com/office/drawing/2014/main" id="{48179D4D-F30A-03B7-9E2E-301FF9CFC8CB}"/>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453846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DAA797-DC91-AB59-5F3E-03685F5E2BB8}"/>
              </a:ext>
            </a:extLst>
          </p:cNvPr>
          <p:cNvGraphicFramePr>
            <a:graphicFrameLocks noGrp="1"/>
          </p:cNvGraphicFramePr>
          <p:nvPr/>
        </p:nvGraphicFramePr>
        <p:xfrm>
          <a:off x="1040423" y="6048047"/>
          <a:ext cx="16218876" cy="1394460"/>
        </p:xfrm>
        <a:graphic>
          <a:graphicData uri="http://schemas.openxmlformats.org/drawingml/2006/table">
            <a:tbl>
              <a:tblPr>
                <a:tableStyleId>{3C2FFA5D-87B4-456A-9821-1D502468CF0F}</a:tableStyleId>
              </a:tblPr>
              <a:tblGrid>
                <a:gridCol w="3887169">
                  <a:extLst>
                    <a:ext uri="{9D8B030D-6E8A-4147-A177-3AD203B41FA5}">
                      <a16:colId xmlns:a16="http://schemas.microsoft.com/office/drawing/2014/main" val="2694642367"/>
                    </a:ext>
                  </a:extLst>
                </a:gridCol>
                <a:gridCol w="2234005">
                  <a:extLst>
                    <a:ext uri="{9D8B030D-6E8A-4147-A177-3AD203B41FA5}">
                      <a16:colId xmlns:a16="http://schemas.microsoft.com/office/drawing/2014/main" val="962997674"/>
                    </a:ext>
                  </a:extLst>
                </a:gridCol>
                <a:gridCol w="1965925">
                  <a:extLst>
                    <a:ext uri="{9D8B030D-6E8A-4147-A177-3AD203B41FA5}">
                      <a16:colId xmlns:a16="http://schemas.microsoft.com/office/drawing/2014/main" val="1514436196"/>
                    </a:ext>
                  </a:extLst>
                </a:gridCol>
                <a:gridCol w="2680807">
                  <a:extLst>
                    <a:ext uri="{9D8B030D-6E8A-4147-A177-3AD203B41FA5}">
                      <a16:colId xmlns:a16="http://schemas.microsoft.com/office/drawing/2014/main" val="1068434066"/>
                    </a:ext>
                  </a:extLst>
                </a:gridCol>
                <a:gridCol w="5450970">
                  <a:extLst>
                    <a:ext uri="{9D8B030D-6E8A-4147-A177-3AD203B41FA5}">
                      <a16:colId xmlns:a16="http://schemas.microsoft.com/office/drawing/2014/main" val="1734519690"/>
                    </a:ext>
                  </a:extLst>
                </a:gridCol>
              </a:tblGrid>
              <a:tr h="205740">
                <a:tc>
                  <a:txBody>
                    <a:bodyPr/>
                    <a:lstStyle/>
                    <a:p>
                      <a:pPr algn="ctr" fontAlgn="ctr"/>
                      <a:endParaRPr lang="en-US" sz="3000" b="0" i="0" u="none" strike="noStrike" dirty="0">
                        <a:effectLst/>
                        <a:latin typeface="Aptos" panose="020B0004020202020204" pitchFamily="34" charset="0"/>
                      </a:endParaRPr>
                    </a:p>
                  </a:txBody>
                  <a:tcPr marL="7620" marR="7620" marT="7620" marB="0" anchor="ctr">
                    <a:solidFill>
                      <a:srgbClr val="DCE6F2"/>
                    </a:solidFill>
                  </a:tcPr>
                </a:tc>
                <a:tc>
                  <a:txBody>
                    <a:bodyPr/>
                    <a:lstStyle/>
                    <a:p>
                      <a:pPr algn="ctr" fontAlgn="ctr"/>
                      <a:r>
                        <a:rPr lang="en-US" sz="3000" u="none" strike="noStrike">
                          <a:effectLst/>
                          <a:latin typeface="Aptos" panose="020B0004020202020204" pitchFamily="34" charset="0"/>
                        </a:rPr>
                        <a:t>Num</a:t>
                      </a:r>
                      <a:endParaRPr lang="en-US" sz="3000" b="1" i="0" u="none" strike="noStrike">
                        <a:effectLst/>
                        <a:latin typeface="Aptos" panose="020B0004020202020204" pitchFamily="34" charset="0"/>
                      </a:endParaRPr>
                    </a:p>
                  </a:txBody>
                  <a:tcPr marL="7620" marR="7620" marT="7620" marB="0" anchor="ctr">
                    <a:solidFill>
                      <a:srgbClr val="DCE6F2"/>
                    </a:solidFill>
                  </a:tcPr>
                </a:tc>
                <a:tc>
                  <a:txBody>
                    <a:bodyPr/>
                    <a:lstStyle/>
                    <a:p>
                      <a:pPr algn="ctr" fontAlgn="ctr"/>
                      <a:r>
                        <a:rPr lang="en-US" sz="3000" u="none" strike="noStrike" dirty="0">
                          <a:effectLst/>
                          <a:latin typeface="Aptos" panose="020B0004020202020204" pitchFamily="34" charset="0"/>
                        </a:rPr>
                        <a:t>Den</a:t>
                      </a:r>
                      <a:endParaRPr lang="en-US" sz="3000" b="1" i="0" u="none" strike="noStrike" dirty="0">
                        <a:effectLst/>
                        <a:latin typeface="Aptos" panose="020B0004020202020204" pitchFamily="34" charset="0"/>
                      </a:endParaRPr>
                    </a:p>
                  </a:txBody>
                  <a:tcPr marL="7620" marR="7620" marT="7620" marB="0" anchor="ctr">
                    <a:solidFill>
                      <a:srgbClr val="DCE6F2"/>
                    </a:solidFill>
                  </a:tcPr>
                </a:tc>
                <a:tc>
                  <a:txBody>
                    <a:bodyPr/>
                    <a:lstStyle/>
                    <a:p>
                      <a:pPr algn="ctr" fontAlgn="ctr"/>
                      <a:r>
                        <a:rPr lang="en-US" sz="3000" u="none" strike="noStrike" dirty="0">
                          <a:effectLst/>
                          <a:latin typeface="Aptos" panose="020B0004020202020204" pitchFamily="34" charset="0"/>
                        </a:rPr>
                        <a:t>Rates</a:t>
                      </a:r>
                      <a:endParaRPr lang="en-US" sz="3000" b="1" i="0" u="none" strike="noStrike" dirty="0">
                        <a:effectLst/>
                        <a:latin typeface="Aptos" panose="020B0004020202020204" pitchFamily="34" charset="0"/>
                      </a:endParaRPr>
                    </a:p>
                  </a:txBody>
                  <a:tcPr marL="7620" marR="7620" marT="7620" marB="0" anchor="ctr">
                    <a:solidFill>
                      <a:srgbClr val="DCE6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3000" b="1" i="0" u="none" strike="noStrike" dirty="0">
                          <a:effectLst/>
                          <a:latin typeface="Aptos" panose="020B0004020202020204" pitchFamily="34" charset="0"/>
                        </a:rPr>
                        <a:t>Total Number Reporting</a:t>
                      </a:r>
                    </a:p>
                  </a:txBody>
                  <a:tcPr marL="7620" marR="7620" marT="7620" marB="0" anchor="ctr">
                    <a:solidFill>
                      <a:srgbClr val="DCE6F2"/>
                    </a:solidFill>
                  </a:tcPr>
                </a:tc>
                <a:extLst>
                  <a:ext uri="{0D108BD9-81ED-4DB2-BD59-A6C34878D82A}">
                    <a16:rowId xmlns:a16="http://schemas.microsoft.com/office/drawing/2014/main" val="2344753563"/>
                  </a:ext>
                </a:extLst>
              </a:tr>
              <a:tr h="198120">
                <a:tc>
                  <a:txBody>
                    <a:bodyPr/>
                    <a:lstStyle/>
                    <a:p>
                      <a:pPr algn="ctr" fontAlgn="ctr"/>
                      <a:r>
                        <a:rPr lang="en-US" sz="3000" u="none" strike="noStrike" dirty="0">
                          <a:effectLst/>
                          <a:latin typeface="Aptos" panose="020B0004020202020204" pitchFamily="34" charset="0"/>
                        </a:rPr>
                        <a:t>State Average</a:t>
                      </a:r>
                      <a:endParaRPr lang="en-US" sz="3000" b="1" i="0" u="none" strike="noStrike" dirty="0">
                        <a:effectLst/>
                        <a:latin typeface="Aptos" panose="020B0004020202020204" pitchFamily="34" charset="0"/>
                      </a:endParaRPr>
                    </a:p>
                  </a:txBody>
                  <a:tcPr marL="7620" marR="7620" marT="7620" marB="0" anchor="ctr">
                    <a:solidFill>
                      <a:srgbClr val="DCE6F2"/>
                    </a:solidFill>
                  </a:tcPr>
                </a:tc>
                <a:tc>
                  <a:txBody>
                    <a:bodyPr/>
                    <a:lstStyle/>
                    <a:p>
                      <a:pPr algn="ctr" fontAlgn="ctr"/>
                      <a:r>
                        <a:rPr lang="en-US" sz="3000" u="none" strike="noStrike" dirty="0">
                          <a:effectLst/>
                          <a:latin typeface="Aptos" panose="020B0004020202020204" pitchFamily="34" charset="0"/>
                        </a:rPr>
                        <a:t>726</a:t>
                      </a:r>
                      <a:endParaRPr lang="en-US" sz="3000" b="0" i="0" u="none" strike="noStrike" dirty="0">
                        <a:effectLst/>
                        <a:latin typeface="Aptos" panose="020B0004020202020204" pitchFamily="34" charset="0"/>
                      </a:endParaRPr>
                    </a:p>
                  </a:txBody>
                  <a:tcPr marL="7620" marR="7620" marT="7620" marB="0" anchor="ctr">
                    <a:solidFill>
                      <a:srgbClr val="DCE6F2"/>
                    </a:solidFill>
                  </a:tcPr>
                </a:tc>
                <a:tc>
                  <a:txBody>
                    <a:bodyPr/>
                    <a:lstStyle/>
                    <a:p>
                      <a:pPr algn="ctr" fontAlgn="ctr"/>
                      <a:r>
                        <a:rPr lang="en-US" sz="3000" u="none" strike="noStrike" dirty="0">
                          <a:effectLst/>
                          <a:latin typeface="Aptos" panose="020B0004020202020204" pitchFamily="34" charset="0"/>
                        </a:rPr>
                        <a:t>758</a:t>
                      </a:r>
                      <a:endParaRPr lang="en-US" sz="3000" b="0" i="0" u="none" strike="noStrike" dirty="0">
                        <a:effectLst/>
                        <a:latin typeface="Aptos" panose="020B0004020202020204" pitchFamily="34" charset="0"/>
                      </a:endParaRPr>
                    </a:p>
                  </a:txBody>
                  <a:tcPr marL="7620" marR="7620" marT="7620" marB="0" anchor="ctr">
                    <a:solidFill>
                      <a:srgbClr val="DCE6F2"/>
                    </a:solidFill>
                  </a:tcPr>
                </a:tc>
                <a:tc>
                  <a:txBody>
                    <a:bodyPr/>
                    <a:lstStyle/>
                    <a:p>
                      <a:pPr algn="ctr" fontAlgn="ctr"/>
                      <a:r>
                        <a:rPr lang="en-US" sz="3000" u="none" strike="noStrike" dirty="0">
                          <a:effectLst/>
                          <a:latin typeface="Aptos" panose="020B0004020202020204" pitchFamily="34" charset="0"/>
                        </a:rPr>
                        <a:t>Q1 95.78%</a:t>
                      </a:r>
                      <a:endParaRPr lang="en-US" sz="3000" b="0" i="0" u="none" strike="noStrike" dirty="0">
                        <a:solidFill>
                          <a:srgbClr val="00B050"/>
                        </a:solidFill>
                        <a:effectLst/>
                        <a:latin typeface="Aptos" panose="020B0004020202020204" pitchFamily="34" charset="0"/>
                      </a:endParaRPr>
                    </a:p>
                  </a:txBody>
                  <a:tcPr marL="7620" marR="7620" marT="7620" marB="0" anchor="ctr">
                    <a:solidFill>
                      <a:srgbClr val="DCE6F2"/>
                    </a:solidFill>
                  </a:tcPr>
                </a:tc>
                <a:tc>
                  <a:txBody>
                    <a:bodyPr/>
                    <a:lstStyle/>
                    <a:p>
                      <a:pPr algn="ctr" fontAlgn="ctr"/>
                      <a:r>
                        <a:rPr lang="en-US" sz="3000" b="0" i="0" u="none" strike="noStrike" dirty="0">
                          <a:solidFill>
                            <a:schemeClr val="tx1"/>
                          </a:solidFill>
                          <a:effectLst/>
                          <a:latin typeface="Aptos" panose="020B0004020202020204" pitchFamily="34" charset="0"/>
                        </a:rPr>
                        <a:t>24/44 = 62%</a:t>
                      </a:r>
                    </a:p>
                  </a:txBody>
                  <a:tcPr marL="7620" marR="7620" marT="7620" marB="0" anchor="ctr">
                    <a:solidFill>
                      <a:srgbClr val="DCE6F2"/>
                    </a:solidFill>
                  </a:tcPr>
                </a:tc>
                <a:extLst>
                  <a:ext uri="{0D108BD9-81ED-4DB2-BD59-A6C34878D82A}">
                    <a16:rowId xmlns:a16="http://schemas.microsoft.com/office/drawing/2014/main" val="2482675052"/>
                  </a:ext>
                </a:extLst>
              </a:tr>
              <a:tr h="198120">
                <a:tc>
                  <a:txBody>
                    <a:bodyPr/>
                    <a:lstStyle/>
                    <a:p>
                      <a:pPr algn="ctr" fontAlgn="ctr"/>
                      <a:endParaRPr lang="en-US" sz="3000" b="1" i="0" u="none" strike="noStrike" dirty="0">
                        <a:effectLst/>
                        <a:latin typeface="Aptos" panose="020B0004020202020204" pitchFamily="34" charset="0"/>
                      </a:endParaRPr>
                    </a:p>
                  </a:txBody>
                  <a:tcPr marL="7620" marR="7620" marT="7620" marB="0" anchor="ctr">
                    <a:solidFill>
                      <a:srgbClr val="DCE6F2"/>
                    </a:solidFill>
                  </a:tcPr>
                </a:tc>
                <a:tc>
                  <a:txBody>
                    <a:bodyPr/>
                    <a:lstStyle/>
                    <a:p>
                      <a:pPr algn="ctr" fontAlgn="ctr"/>
                      <a:r>
                        <a:rPr lang="en-US" sz="3000" b="0" i="0" u="none" strike="noStrike" dirty="0">
                          <a:effectLst/>
                          <a:latin typeface="Aptos" panose="020B0004020202020204" pitchFamily="34" charset="0"/>
                        </a:rPr>
                        <a:t>381</a:t>
                      </a:r>
                    </a:p>
                  </a:txBody>
                  <a:tcPr marL="7620" marR="7620" marT="7620" marB="0" anchor="ctr">
                    <a:solidFill>
                      <a:srgbClr val="DCE6F2"/>
                    </a:solidFill>
                  </a:tcPr>
                </a:tc>
                <a:tc>
                  <a:txBody>
                    <a:bodyPr/>
                    <a:lstStyle/>
                    <a:p>
                      <a:pPr algn="ctr" fontAlgn="ctr"/>
                      <a:r>
                        <a:rPr lang="en-US" sz="3000" b="0" i="0" u="none" strike="noStrike" dirty="0">
                          <a:effectLst/>
                          <a:latin typeface="Aptos" panose="020B0004020202020204" pitchFamily="34" charset="0"/>
                        </a:rPr>
                        <a:t>400</a:t>
                      </a:r>
                    </a:p>
                  </a:txBody>
                  <a:tcPr marL="7620" marR="7620" marT="7620" marB="0" anchor="ctr">
                    <a:solidFill>
                      <a:srgbClr val="DCE6F2"/>
                    </a:solidFill>
                  </a:tcPr>
                </a:tc>
                <a:tc>
                  <a:txBody>
                    <a:bodyPr/>
                    <a:lstStyle/>
                    <a:p>
                      <a:pPr algn="ctr" fontAlgn="ctr"/>
                      <a:r>
                        <a:rPr lang="en-US" sz="3000" b="0" i="0" u="none" strike="noStrike" dirty="0">
                          <a:solidFill>
                            <a:srgbClr val="FF0000"/>
                          </a:solidFill>
                          <a:effectLst/>
                          <a:latin typeface="Aptos" panose="020B0004020202020204" pitchFamily="34" charset="0"/>
                        </a:rPr>
                        <a:t>Q2 95.25%</a:t>
                      </a:r>
                    </a:p>
                  </a:txBody>
                  <a:tcPr marL="7620" marR="7620" marT="7620" marB="0" anchor="ctr">
                    <a:solidFill>
                      <a:srgbClr val="DCE6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3000" b="0" i="0" u="none" strike="noStrike" dirty="0">
                          <a:solidFill>
                            <a:schemeClr val="tx1"/>
                          </a:solidFill>
                          <a:effectLst/>
                          <a:latin typeface="Aptos" panose="020B0004020202020204" pitchFamily="34" charset="0"/>
                        </a:rPr>
                        <a:t>24/44 = 62%</a:t>
                      </a:r>
                    </a:p>
                  </a:txBody>
                  <a:tcPr marL="7620" marR="7620" marT="7620" marB="0" anchor="ctr">
                    <a:solidFill>
                      <a:srgbClr val="DCE6F2"/>
                    </a:solidFill>
                  </a:tcPr>
                </a:tc>
                <a:extLst>
                  <a:ext uri="{0D108BD9-81ED-4DB2-BD59-A6C34878D82A}">
                    <a16:rowId xmlns:a16="http://schemas.microsoft.com/office/drawing/2014/main" val="2057551864"/>
                  </a:ext>
                </a:extLst>
              </a:tr>
            </a:tbl>
          </a:graphicData>
        </a:graphic>
      </p:graphicFrame>
      <p:sp>
        <p:nvSpPr>
          <p:cNvPr id="3" name="TextBox 15">
            <a:extLst>
              <a:ext uri="{FF2B5EF4-FFF2-40B4-BE49-F238E27FC236}">
                <a16:creationId xmlns:a16="http://schemas.microsoft.com/office/drawing/2014/main" id="{6E5B063F-B6A3-9970-6578-3677A28FD9B3}"/>
              </a:ext>
            </a:extLst>
          </p:cNvPr>
          <p:cNvSpPr txBox="1"/>
          <p:nvPr/>
        </p:nvSpPr>
        <p:spPr>
          <a:xfrm>
            <a:off x="1028700" y="2195186"/>
            <a:ext cx="130683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2025 Data: Medicaid SDOH</a:t>
            </a:r>
          </a:p>
        </p:txBody>
      </p:sp>
      <p:graphicFrame>
        <p:nvGraphicFramePr>
          <p:cNvPr id="7" name="Table 6">
            <a:extLst>
              <a:ext uri="{FF2B5EF4-FFF2-40B4-BE49-F238E27FC236}">
                <a16:creationId xmlns:a16="http://schemas.microsoft.com/office/drawing/2014/main" id="{E98A2785-AF69-D327-B41E-F595AE31B71B}"/>
              </a:ext>
            </a:extLst>
          </p:cNvPr>
          <p:cNvGraphicFramePr>
            <a:graphicFrameLocks noGrp="1"/>
          </p:cNvGraphicFramePr>
          <p:nvPr/>
        </p:nvGraphicFramePr>
        <p:xfrm>
          <a:off x="1040422" y="2981233"/>
          <a:ext cx="16218877" cy="1394460"/>
        </p:xfrm>
        <a:graphic>
          <a:graphicData uri="http://schemas.openxmlformats.org/drawingml/2006/table">
            <a:tbl>
              <a:tblPr>
                <a:tableStyleId>{69C7853C-536D-4A76-A0AE-DD22124D55A5}</a:tableStyleId>
              </a:tblPr>
              <a:tblGrid>
                <a:gridCol w="3969654">
                  <a:extLst>
                    <a:ext uri="{9D8B030D-6E8A-4147-A177-3AD203B41FA5}">
                      <a16:colId xmlns:a16="http://schemas.microsoft.com/office/drawing/2014/main" val="2559917073"/>
                    </a:ext>
                  </a:extLst>
                </a:gridCol>
                <a:gridCol w="2429293">
                  <a:extLst>
                    <a:ext uri="{9D8B030D-6E8A-4147-A177-3AD203B41FA5}">
                      <a16:colId xmlns:a16="http://schemas.microsoft.com/office/drawing/2014/main" val="1216823089"/>
                    </a:ext>
                  </a:extLst>
                </a:gridCol>
                <a:gridCol w="2130783">
                  <a:extLst>
                    <a:ext uri="{9D8B030D-6E8A-4147-A177-3AD203B41FA5}">
                      <a16:colId xmlns:a16="http://schemas.microsoft.com/office/drawing/2014/main" val="1947552815"/>
                    </a:ext>
                  </a:extLst>
                </a:gridCol>
                <a:gridCol w="2868618">
                  <a:extLst>
                    <a:ext uri="{9D8B030D-6E8A-4147-A177-3AD203B41FA5}">
                      <a16:colId xmlns:a16="http://schemas.microsoft.com/office/drawing/2014/main" val="685357924"/>
                    </a:ext>
                  </a:extLst>
                </a:gridCol>
                <a:gridCol w="4820529">
                  <a:extLst>
                    <a:ext uri="{9D8B030D-6E8A-4147-A177-3AD203B41FA5}">
                      <a16:colId xmlns:a16="http://schemas.microsoft.com/office/drawing/2014/main" val="2149250584"/>
                    </a:ext>
                  </a:extLst>
                </a:gridCol>
              </a:tblGrid>
              <a:tr h="0">
                <a:tc>
                  <a:txBody>
                    <a:bodyPr/>
                    <a:lstStyle/>
                    <a:p>
                      <a:pPr algn="ctr" fontAlgn="ctr"/>
                      <a:r>
                        <a:rPr lang="en-US" sz="3000" u="none" strike="noStrike">
                          <a:effectLst/>
                          <a:latin typeface="Aptos" panose="020B0004020202020204" pitchFamily="34" charset="0"/>
                        </a:rPr>
                        <a:t> </a:t>
                      </a:r>
                      <a:endParaRPr lang="en-US" sz="3000" b="0" i="0" u="none" strike="noStrike">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algn="ctr" fontAlgn="ctr"/>
                      <a:r>
                        <a:rPr lang="en-US" sz="3000" u="none" strike="noStrike">
                          <a:effectLst/>
                          <a:latin typeface="Aptos" panose="020B0004020202020204" pitchFamily="34" charset="0"/>
                        </a:rPr>
                        <a:t>Num</a:t>
                      </a:r>
                      <a:endParaRPr lang="en-US" sz="3000" b="1" i="0" u="none" strike="noStrike">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algn="ctr" fontAlgn="ctr"/>
                      <a:r>
                        <a:rPr lang="en-US" sz="3000" u="none" strike="noStrike" dirty="0">
                          <a:effectLst/>
                          <a:latin typeface="Aptos" panose="020B0004020202020204" pitchFamily="34" charset="0"/>
                        </a:rPr>
                        <a:t>Den</a:t>
                      </a:r>
                      <a:endParaRPr lang="en-US" sz="3000" b="1" i="0" u="none" strike="noStrike" dirty="0">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algn="ctr" fontAlgn="ctr"/>
                      <a:r>
                        <a:rPr lang="en-US" sz="3000" u="none" strike="noStrike" dirty="0">
                          <a:effectLst/>
                          <a:latin typeface="Aptos" panose="020B0004020202020204" pitchFamily="34" charset="0"/>
                        </a:rPr>
                        <a:t>Rates</a:t>
                      </a:r>
                      <a:endParaRPr lang="en-US" sz="3000" b="1" i="0" u="none" strike="noStrike" dirty="0">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3000" b="1" i="0" u="none" strike="noStrike" dirty="0">
                          <a:effectLst/>
                          <a:latin typeface="Aptos" panose="020B0004020202020204" pitchFamily="34" charset="0"/>
                        </a:rPr>
                        <a:t>Total Number Reporting</a:t>
                      </a:r>
                    </a:p>
                  </a:txBody>
                  <a:tcPr marL="7620" marR="7620" marT="7620" marB="0" anchor="ctr">
                    <a:solidFill>
                      <a:schemeClr val="accent3">
                        <a:lumMod val="20000"/>
                        <a:lumOff val="80000"/>
                      </a:schemeClr>
                    </a:solidFill>
                  </a:tcPr>
                </a:tc>
                <a:extLst>
                  <a:ext uri="{0D108BD9-81ED-4DB2-BD59-A6C34878D82A}">
                    <a16:rowId xmlns:a16="http://schemas.microsoft.com/office/drawing/2014/main" val="1443225200"/>
                  </a:ext>
                </a:extLst>
              </a:tr>
              <a:tr h="198120">
                <a:tc>
                  <a:txBody>
                    <a:bodyPr/>
                    <a:lstStyle/>
                    <a:p>
                      <a:pPr algn="ctr" fontAlgn="ctr"/>
                      <a:r>
                        <a:rPr lang="en-US" sz="3000" u="none" strike="noStrike">
                          <a:effectLst/>
                          <a:latin typeface="Aptos" panose="020B0004020202020204" pitchFamily="34" charset="0"/>
                        </a:rPr>
                        <a:t>State Average</a:t>
                      </a:r>
                      <a:endParaRPr lang="en-US" sz="3000" b="1" i="0" u="none" strike="noStrike">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algn="ctr" fontAlgn="ctr"/>
                      <a:r>
                        <a:rPr lang="en-US" sz="3000" u="none" strike="noStrike" dirty="0">
                          <a:effectLst/>
                          <a:latin typeface="Aptos" panose="020B0004020202020204" pitchFamily="34" charset="0"/>
                        </a:rPr>
                        <a:t>751</a:t>
                      </a:r>
                      <a:endParaRPr lang="en-US" sz="3000" b="0" i="0" u="none" strike="noStrike" dirty="0">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algn="ctr" fontAlgn="ctr"/>
                      <a:r>
                        <a:rPr lang="en-US" sz="3000" u="none" strike="noStrike" dirty="0">
                          <a:effectLst/>
                          <a:latin typeface="Aptos" panose="020B0004020202020204" pitchFamily="34" charset="0"/>
                        </a:rPr>
                        <a:t>896</a:t>
                      </a:r>
                      <a:endParaRPr lang="en-US" sz="3000" b="0" i="0" u="none" strike="noStrike" dirty="0">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algn="ctr" fontAlgn="ctr"/>
                      <a:r>
                        <a:rPr lang="en-US" sz="3000" u="none" strike="noStrike" dirty="0">
                          <a:effectLst/>
                          <a:latin typeface="Aptos" panose="020B0004020202020204" pitchFamily="34" charset="0"/>
                        </a:rPr>
                        <a:t>Q1 83.82%</a:t>
                      </a:r>
                      <a:endParaRPr lang="en-US" sz="3000" b="0" i="0" u="none" strike="noStrike" dirty="0">
                        <a:solidFill>
                          <a:srgbClr val="00B050"/>
                        </a:solidFill>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algn="ctr" fontAlgn="ctr"/>
                      <a:r>
                        <a:rPr lang="en-US" sz="3000" b="0" i="0" u="none" strike="noStrike" dirty="0">
                          <a:solidFill>
                            <a:schemeClr val="tx1"/>
                          </a:solidFill>
                          <a:effectLst/>
                          <a:latin typeface="Aptos" panose="020B0004020202020204" pitchFamily="34" charset="0"/>
                        </a:rPr>
                        <a:t>57/96 = 59%</a:t>
                      </a:r>
                    </a:p>
                  </a:txBody>
                  <a:tcPr marL="7620" marR="7620" marT="7620" marB="0" anchor="ctr">
                    <a:solidFill>
                      <a:schemeClr val="accent3">
                        <a:lumMod val="20000"/>
                        <a:lumOff val="80000"/>
                      </a:schemeClr>
                    </a:solidFill>
                  </a:tcPr>
                </a:tc>
                <a:extLst>
                  <a:ext uri="{0D108BD9-81ED-4DB2-BD59-A6C34878D82A}">
                    <a16:rowId xmlns:a16="http://schemas.microsoft.com/office/drawing/2014/main" val="1473681689"/>
                  </a:ext>
                </a:extLst>
              </a:tr>
              <a:tr h="198120">
                <a:tc>
                  <a:txBody>
                    <a:bodyPr/>
                    <a:lstStyle/>
                    <a:p>
                      <a:pPr algn="ctr" fontAlgn="ctr"/>
                      <a:endParaRPr lang="en-US" sz="3000" b="1" i="0" u="none" strike="noStrike">
                        <a:effectLst/>
                        <a:latin typeface="Aptos" panose="020B0004020202020204" pitchFamily="34" charset="0"/>
                      </a:endParaRPr>
                    </a:p>
                  </a:txBody>
                  <a:tcPr marL="7620" marR="7620" marT="7620" marB="0" anchor="ctr">
                    <a:solidFill>
                      <a:schemeClr val="accent3">
                        <a:lumMod val="20000"/>
                        <a:lumOff val="80000"/>
                      </a:schemeClr>
                    </a:solidFill>
                  </a:tcPr>
                </a:tc>
                <a:tc>
                  <a:txBody>
                    <a:bodyPr/>
                    <a:lstStyle/>
                    <a:p>
                      <a:pPr algn="ctr" fontAlgn="ctr"/>
                      <a:r>
                        <a:rPr lang="en-US" sz="3000" b="0" i="0" u="none" strike="noStrike" dirty="0">
                          <a:effectLst/>
                          <a:latin typeface="Aptos" panose="020B0004020202020204" pitchFamily="34" charset="0"/>
                        </a:rPr>
                        <a:t>732</a:t>
                      </a:r>
                    </a:p>
                  </a:txBody>
                  <a:tcPr marL="7620" marR="7620" marT="7620" marB="0" anchor="ctr">
                    <a:solidFill>
                      <a:schemeClr val="accent3">
                        <a:lumMod val="20000"/>
                        <a:lumOff val="80000"/>
                      </a:schemeClr>
                    </a:solidFill>
                  </a:tcPr>
                </a:tc>
                <a:tc>
                  <a:txBody>
                    <a:bodyPr/>
                    <a:lstStyle/>
                    <a:p>
                      <a:pPr algn="ctr" fontAlgn="ctr"/>
                      <a:r>
                        <a:rPr lang="en-US" sz="3000" b="0" i="0" u="none" strike="noStrike" dirty="0">
                          <a:effectLst/>
                          <a:latin typeface="Aptos" panose="020B0004020202020204" pitchFamily="34" charset="0"/>
                        </a:rPr>
                        <a:t>795</a:t>
                      </a:r>
                    </a:p>
                  </a:txBody>
                  <a:tcPr marL="7620" marR="7620" marT="7620" marB="0" anchor="ctr">
                    <a:solidFill>
                      <a:schemeClr val="accent3">
                        <a:lumMod val="20000"/>
                        <a:lumOff val="80000"/>
                      </a:schemeClr>
                    </a:solidFill>
                  </a:tcPr>
                </a:tc>
                <a:tc>
                  <a:txBody>
                    <a:bodyPr/>
                    <a:lstStyle/>
                    <a:p>
                      <a:pPr algn="ctr" fontAlgn="ctr"/>
                      <a:r>
                        <a:rPr lang="en-US" sz="3000" b="0" i="0" u="none" strike="noStrike" dirty="0">
                          <a:solidFill>
                            <a:srgbClr val="00B050"/>
                          </a:solidFill>
                          <a:effectLst/>
                          <a:latin typeface="Aptos" panose="020B0004020202020204" pitchFamily="34" charset="0"/>
                        </a:rPr>
                        <a:t>Q2 92.08%</a:t>
                      </a:r>
                    </a:p>
                  </a:txBody>
                  <a:tcPr marL="7620" marR="7620" marT="7620" marB="0" anchor="ctr">
                    <a:solidFill>
                      <a:schemeClr val="accent3">
                        <a:lumMod val="20000"/>
                        <a:lumOff val="80000"/>
                      </a:schemeClr>
                    </a:solidFill>
                  </a:tcPr>
                </a:tc>
                <a:tc>
                  <a:txBody>
                    <a:bodyPr/>
                    <a:lstStyle/>
                    <a:p>
                      <a:pPr algn="ctr" fontAlgn="ctr"/>
                      <a:r>
                        <a:rPr lang="en-US" sz="3000" b="0" i="0" u="none" strike="noStrike" dirty="0">
                          <a:solidFill>
                            <a:schemeClr val="tx1"/>
                          </a:solidFill>
                          <a:effectLst/>
                          <a:latin typeface="Aptos" panose="020B0004020202020204" pitchFamily="34" charset="0"/>
                        </a:rPr>
                        <a:t>56/96 = 28.3%</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414250939"/>
                  </a:ext>
                </a:extLst>
              </a:tr>
            </a:tbl>
          </a:graphicData>
        </a:graphic>
      </p:graphicFrame>
      <p:sp>
        <p:nvSpPr>
          <p:cNvPr id="9" name="TextBox 15">
            <a:extLst>
              <a:ext uri="{FF2B5EF4-FFF2-40B4-BE49-F238E27FC236}">
                <a16:creationId xmlns:a16="http://schemas.microsoft.com/office/drawing/2014/main" id="{DB8CAF9B-ADED-BC2B-544F-3145D22C44B6}"/>
              </a:ext>
            </a:extLst>
          </p:cNvPr>
          <p:cNvSpPr txBox="1"/>
          <p:nvPr/>
        </p:nvSpPr>
        <p:spPr>
          <a:xfrm>
            <a:off x="1028700" y="5072199"/>
            <a:ext cx="130683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2025 Data: Medicaid PPD</a:t>
            </a:r>
          </a:p>
        </p:txBody>
      </p:sp>
      <p:sp>
        <p:nvSpPr>
          <p:cNvPr id="8" name="TextBox 15">
            <a:extLst>
              <a:ext uri="{FF2B5EF4-FFF2-40B4-BE49-F238E27FC236}">
                <a16:creationId xmlns:a16="http://schemas.microsoft.com/office/drawing/2014/main" id="{7518B00D-AEE5-9C7E-EC65-852D7957959A}"/>
              </a:ext>
            </a:extLst>
          </p:cNvPr>
          <p:cNvSpPr txBox="1"/>
          <p:nvPr/>
        </p:nvSpPr>
        <p:spPr>
          <a:xfrm>
            <a:off x="2609850" y="8359616"/>
            <a:ext cx="13068300" cy="629018"/>
          </a:xfrm>
          <a:prstGeom prst="rect">
            <a:avLst/>
          </a:prstGeom>
        </p:spPr>
        <p:txBody>
          <a:bodyPr wrap="square" lIns="0" tIns="0" rIns="0" bIns="0" rtlCol="0" anchor="t">
            <a:spAutoFit/>
          </a:bodyPr>
          <a:lstStyle/>
          <a:p>
            <a:pPr marL="0" marR="0" lvl="0" indent="0" algn="ctr"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Medicaid only data required 4Q2025</a:t>
            </a:r>
          </a:p>
        </p:txBody>
      </p:sp>
      <p:pic>
        <p:nvPicPr>
          <p:cNvPr id="10" name="Content Placeholder 4" descr="Icon&#10;&#10;Description automatically generated">
            <a:extLst>
              <a:ext uri="{FF2B5EF4-FFF2-40B4-BE49-F238E27FC236}">
                <a16:creationId xmlns:a16="http://schemas.microsoft.com/office/drawing/2014/main" id="{77D1DD5E-2D32-6D1F-FE68-B3614330ED68}"/>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87740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4903C-A4EC-E356-718F-7A3778ACE06A}"/>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CDB00B9E-60A5-4E58-AF22-6E197878FAA7}"/>
              </a:ext>
            </a:extLst>
          </p:cNvPr>
          <p:cNvSpPr txBox="1"/>
          <p:nvPr/>
        </p:nvSpPr>
        <p:spPr>
          <a:xfrm>
            <a:off x="1028700" y="2286757"/>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2026 Dates:</a:t>
            </a:r>
          </a:p>
        </p:txBody>
      </p:sp>
      <p:graphicFrame>
        <p:nvGraphicFramePr>
          <p:cNvPr id="2" name="Table 1">
            <a:extLst>
              <a:ext uri="{FF2B5EF4-FFF2-40B4-BE49-F238E27FC236}">
                <a16:creationId xmlns:a16="http://schemas.microsoft.com/office/drawing/2014/main" id="{FC92F58D-C16C-B9EB-793D-2CFEE52CC17C}"/>
              </a:ext>
            </a:extLst>
          </p:cNvPr>
          <p:cNvGraphicFramePr>
            <a:graphicFrameLocks noGrp="1"/>
          </p:cNvGraphicFramePr>
          <p:nvPr/>
        </p:nvGraphicFramePr>
        <p:xfrm>
          <a:off x="1295400" y="3353724"/>
          <a:ext cx="15460758" cy="2011680"/>
        </p:xfrm>
        <a:graphic>
          <a:graphicData uri="http://schemas.openxmlformats.org/drawingml/2006/table">
            <a:tbl>
              <a:tblPr firstRow="1" bandRow="1">
                <a:tableStyleId>{5C22544A-7EE6-4342-B048-85BDC9FD1C3A}</a:tableStyleId>
              </a:tblPr>
              <a:tblGrid>
                <a:gridCol w="2858930">
                  <a:extLst>
                    <a:ext uri="{9D8B030D-6E8A-4147-A177-3AD203B41FA5}">
                      <a16:colId xmlns:a16="http://schemas.microsoft.com/office/drawing/2014/main" val="2841473962"/>
                    </a:ext>
                  </a:extLst>
                </a:gridCol>
                <a:gridCol w="2505626">
                  <a:extLst>
                    <a:ext uri="{9D8B030D-6E8A-4147-A177-3AD203B41FA5}">
                      <a16:colId xmlns:a16="http://schemas.microsoft.com/office/drawing/2014/main" val="520695048"/>
                    </a:ext>
                  </a:extLst>
                </a:gridCol>
                <a:gridCol w="2210847">
                  <a:extLst>
                    <a:ext uri="{9D8B030D-6E8A-4147-A177-3AD203B41FA5}">
                      <a16:colId xmlns:a16="http://schemas.microsoft.com/office/drawing/2014/main" val="1873315751"/>
                    </a:ext>
                  </a:extLst>
                </a:gridCol>
                <a:gridCol w="2358237">
                  <a:extLst>
                    <a:ext uri="{9D8B030D-6E8A-4147-A177-3AD203B41FA5}">
                      <a16:colId xmlns:a16="http://schemas.microsoft.com/office/drawing/2014/main" val="798556739"/>
                    </a:ext>
                  </a:extLst>
                </a:gridCol>
                <a:gridCol w="2637786">
                  <a:extLst>
                    <a:ext uri="{9D8B030D-6E8A-4147-A177-3AD203B41FA5}">
                      <a16:colId xmlns:a16="http://schemas.microsoft.com/office/drawing/2014/main" val="2965876422"/>
                    </a:ext>
                  </a:extLst>
                </a:gridCol>
                <a:gridCol w="2889332">
                  <a:extLst>
                    <a:ext uri="{9D8B030D-6E8A-4147-A177-3AD203B41FA5}">
                      <a16:colId xmlns:a16="http://schemas.microsoft.com/office/drawing/2014/main" val="1550694486"/>
                    </a:ext>
                  </a:extLst>
                </a:gridCol>
              </a:tblGrid>
              <a:tr h="370840">
                <a:tc>
                  <a:txBody>
                    <a:bodyPr/>
                    <a:lstStyle/>
                    <a:p>
                      <a:endParaRPr lang="en-US" sz="3200" dirty="0">
                        <a:latin typeface="Aptos" panose="020B0004020202020204" pitchFamily="34" charset="0"/>
                      </a:endParaRPr>
                    </a:p>
                  </a:txBody>
                  <a:tcPr>
                    <a:solidFill>
                      <a:srgbClr val="1E3262"/>
                    </a:solidFill>
                  </a:tcPr>
                </a:tc>
                <a:tc>
                  <a:txBody>
                    <a:bodyPr/>
                    <a:lstStyle/>
                    <a:p>
                      <a:r>
                        <a:rPr lang="en-US" sz="3200" dirty="0">
                          <a:latin typeface="Aptos" panose="020B0004020202020204" pitchFamily="34" charset="0"/>
                        </a:rPr>
                        <a:t>Q4 2025 (Oct-Dec)</a:t>
                      </a:r>
                    </a:p>
                  </a:txBody>
                  <a:tcPr>
                    <a:solidFill>
                      <a:srgbClr val="1E3262"/>
                    </a:solidFill>
                  </a:tcPr>
                </a:tc>
                <a:tc>
                  <a:txBody>
                    <a:bodyPr/>
                    <a:lstStyle/>
                    <a:p>
                      <a:r>
                        <a:rPr lang="en-US" sz="3200" dirty="0">
                          <a:latin typeface="Aptos" panose="020B0004020202020204" pitchFamily="34" charset="0"/>
                        </a:rPr>
                        <a:t>Q1 2026</a:t>
                      </a:r>
                    </a:p>
                    <a:p>
                      <a:r>
                        <a:rPr lang="en-US" sz="3200" dirty="0">
                          <a:latin typeface="Aptos" panose="020B0004020202020204" pitchFamily="34" charset="0"/>
                        </a:rPr>
                        <a:t>(Jan-Mar)</a:t>
                      </a:r>
                    </a:p>
                  </a:txBody>
                  <a:tcPr>
                    <a:solidFill>
                      <a:srgbClr val="1E3262"/>
                    </a:solidFill>
                  </a:tcPr>
                </a:tc>
                <a:tc>
                  <a:txBody>
                    <a:bodyPr/>
                    <a:lstStyle/>
                    <a:p>
                      <a:r>
                        <a:rPr lang="en-US" sz="3200" dirty="0">
                          <a:latin typeface="Aptos" panose="020B0004020202020204" pitchFamily="34" charset="0"/>
                        </a:rPr>
                        <a:t>Q2 2026</a:t>
                      </a:r>
                    </a:p>
                    <a:p>
                      <a:r>
                        <a:rPr lang="en-US" sz="3200" dirty="0">
                          <a:latin typeface="Aptos" panose="020B0004020202020204" pitchFamily="34" charset="0"/>
                        </a:rPr>
                        <a:t>(Apr-June)</a:t>
                      </a:r>
                    </a:p>
                  </a:txBody>
                  <a:tcPr>
                    <a:solidFill>
                      <a:srgbClr val="1E3262"/>
                    </a:solidFill>
                  </a:tcPr>
                </a:tc>
                <a:tc>
                  <a:txBody>
                    <a:bodyPr/>
                    <a:lstStyle/>
                    <a:p>
                      <a:r>
                        <a:rPr lang="en-US" sz="3200" dirty="0">
                          <a:latin typeface="Aptos" panose="020B0004020202020204" pitchFamily="34" charset="0"/>
                        </a:rPr>
                        <a:t>Q3 2026</a:t>
                      </a:r>
                    </a:p>
                    <a:p>
                      <a:r>
                        <a:rPr lang="en-US" sz="3200" dirty="0">
                          <a:latin typeface="Aptos" panose="020B0004020202020204" pitchFamily="34" charset="0"/>
                        </a:rPr>
                        <a:t>(July-Sept)</a:t>
                      </a:r>
                    </a:p>
                  </a:txBody>
                  <a:tcPr>
                    <a:solidFill>
                      <a:srgbClr val="1E3262"/>
                    </a:solidFill>
                  </a:tcPr>
                </a:tc>
                <a:tc>
                  <a:txBody>
                    <a:bodyPr/>
                    <a:lstStyle/>
                    <a:p>
                      <a:r>
                        <a:rPr lang="en-US" sz="3200" dirty="0">
                          <a:latin typeface="Aptos" panose="020B0004020202020204" pitchFamily="34" charset="0"/>
                        </a:rPr>
                        <a:t>Q4 2026</a:t>
                      </a:r>
                    </a:p>
                    <a:p>
                      <a:r>
                        <a:rPr lang="en-US" sz="3200" dirty="0">
                          <a:latin typeface="Aptos" panose="020B0004020202020204" pitchFamily="34" charset="0"/>
                        </a:rPr>
                        <a:t>(Oct-Dec)</a:t>
                      </a:r>
                    </a:p>
                  </a:txBody>
                  <a:tcPr>
                    <a:solidFill>
                      <a:srgbClr val="1E3262"/>
                    </a:solidFill>
                  </a:tcPr>
                </a:tc>
                <a:extLst>
                  <a:ext uri="{0D108BD9-81ED-4DB2-BD59-A6C34878D82A}">
                    <a16:rowId xmlns:a16="http://schemas.microsoft.com/office/drawing/2014/main" val="2363471190"/>
                  </a:ext>
                </a:extLst>
              </a:tr>
              <a:tr h="370840">
                <a:tc>
                  <a:txBody>
                    <a:bodyPr/>
                    <a:lstStyle/>
                    <a:p>
                      <a:r>
                        <a:rPr lang="en-US" sz="2800" dirty="0">
                          <a:latin typeface="Aptos" panose="020B0004020202020204" pitchFamily="34" charset="0"/>
                        </a:rPr>
                        <a:t>Data Due Dates</a:t>
                      </a:r>
                    </a:p>
                  </a:txBody>
                  <a:tcPr/>
                </a:tc>
                <a:tc>
                  <a:txBody>
                    <a:bodyPr/>
                    <a:lstStyle/>
                    <a:p>
                      <a:r>
                        <a:rPr lang="en-US" sz="2800" dirty="0">
                          <a:latin typeface="Aptos" panose="020B0004020202020204" pitchFamily="34" charset="0"/>
                        </a:rPr>
                        <a:t>February 28, 2026</a:t>
                      </a:r>
                    </a:p>
                  </a:txBody>
                  <a:tcPr/>
                </a:tc>
                <a:tc>
                  <a:txBody>
                    <a:bodyPr/>
                    <a:lstStyle/>
                    <a:p>
                      <a:r>
                        <a:rPr lang="en-US" sz="2800" dirty="0">
                          <a:latin typeface="Aptos" panose="020B0004020202020204" pitchFamily="34" charset="0"/>
                        </a:rPr>
                        <a:t>May 31, </a:t>
                      </a:r>
                      <a:br>
                        <a:rPr lang="en-US" sz="2800" dirty="0">
                          <a:latin typeface="Aptos" panose="020B0004020202020204" pitchFamily="34" charset="0"/>
                        </a:rPr>
                      </a:br>
                      <a:r>
                        <a:rPr lang="en-US" sz="2800" dirty="0">
                          <a:latin typeface="Aptos" panose="020B0004020202020204" pitchFamily="34" charset="0"/>
                        </a:rPr>
                        <a:t>2026</a:t>
                      </a:r>
                    </a:p>
                  </a:txBody>
                  <a:tcPr/>
                </a:tc>
                <a:tc>
                  <a:txBody>
                    <a:bodyPr/>
                    <a:lstStyle/>
                    <a:p>
                      <a:r>
                        <a:rPr lang="en-US" sz="2800" dirty="0">
                          <a:latin typeface="Aptos" panose="020B0004020202020204" pitchFamily="34" charset="0"/>
                        </a:rPr>
                        <a:t>August 31, 2026</a:t>
                      </a:r>
                    </a:p>
                  </a:txBody>
                  <a:tcPr/>
                </a:tc>
                <a:tc>
                  <a:txBody>
                    <a:bodyPr/>
                    <a:lstStyle/>
                    <a:p>
                      <a:r>
                        <a:rPr lang="en-US" sz="2800" dirty="0">
                          <a:latin typeface="Aptos" panose="020B0004020202020204" pitchFamily="34" charset="0"/>
                        </a:rPr>
                        <a:t>November 30, 2026</a:t>
                      </a:r>
                    </a:p>
                  </a:txBody>
                  <a:tcPr/>
                </a:tc>
                <a:tc>
                  <a:txBody>
                    <a:bodyPr/>
                    <a:lstStyle/>
                    <a:p>
                      <a:r>
                        <a:rPr lang="en-US" sz="2800" dirty="0">
                          <a:latin typeface="Aptos" panose="020B0004020202020204" pitchFamily="34" charset="0"/>
                        </a:rPr>
                        <a:t>February 28, 2027</a:t>
                      </a:r>
                    </a:p>
                  </a:txBody>
                  <a:tcPr/>
                </a:tc>
                <a:extLst>
                  <a:ext uri="{0D108BD9-81ED-4DB2-BD59-A6C34878D82A}">
                    <a16:rowId xmlns:a16="http://schemas.microsoft.com/office/drawing/2014/main" val="4164946507"/>
                  </a:ext>
                </a:extLst>
              </a:tr>
            </a:tbl>
          </a:graphicData>
        </a:graphic>
      </p:graphicFrame>
      <p:sp>
        <p:nvSpPr>
          <p:cNvPr id="3" name="TextBox 2">
            <a:extLst>
              <a:ext uri="{FF2B5EF4-FFF2-40B4-BE49-F238E27FC236}">
                <a16:creationId xmlns:a16="http://schemas.microsoft.com/office/drawing/2014/main" id="{B3CF2B29-0BEB-C823-30DE-5DD83B70BC32}"/>
              </a:ext>
            </a:extLst>
          </p:cNvPr>
          <p:cNvSpPr txBox="1"/>
          <p:nvPr/>
        </p:nvSpPr>
        <p:spPr>
          <a:xfrm>
            <a:off x="1028700" y="5868195"/>
            <a:ext cx="16425789" cy="2308324"/>
          </a:xfrm>
          <a:prstGeom prst="rect">
            <a:avLst/>
          </a:prstGeom>
          <a:noFill/>
        </p:spPr>
        <p:txBody>
          <a:bodyPr wrap="square" rtlCol="0">
            <a:spAutoFit/>
          </a:bodyPr>
          <a:lstStyle/>
          <a:p>
            <a:pPr marL="685800" marR="0" lvl="0" indent="-685800" algn="l" defTabSz="914400" rtl="0" eaLnBrk="1" fontAlgn="auto" latinLnBrk="0" hangingPunct="1">
              <a:lnSpc>
                <a:spcPct val="1000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Q3 Data due November 30, 2025</a:t>
            </a:r>
          </a:p>
          <a:p>
            <a:pPr marL="685800" marR="0" lvl="0" indent="-685800" algn="l" defTabSz="914400" rtl="0" eaLnBrk="1" fontAlgn="auto" latinLnBrk="0" hangingPunct="1">
              <a:lnSpc>
                <a:spcPct val="1000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Annual SDOH Screening due February 28, 2026</a:t>
            </a:r>
          </a:p>
          <a:p>
            <a:pPr marL="1143000" marR="0" lvl="1" indent="-685800" algn="l" defTabSz="914400" rtl="0" eaLnBrk="1" fontAlgn="auto" latinLnBrk="0" hangingPunct="1">
              <a:lnSpc>
                <a:spcPct val="1000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Includes separate annual submission for January 1, 2025 – December 31, 2025</a:t>
            </a:r>
          </a:p>
        </p:txBody>
      </p:sp>
      <p:pic>
        <p:nvPicPr>
          <p:cNvPr id="7" name="Content Placeholder 4" descr="Icon&#10;&#10;Description automatically generated">
            <a:extLst>
              <a:ext uri="{FF2B5EF4-FFF2-40B4-BE49-F238E27FC236}">
                <a16:creationId xmlns:a16="http://schemas.microsoft.com/office/drawing/2014/main" id="{8201ACDD-2A3E-E22D-842B-740FE315241D}"/>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59072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1E0C-8942-92CD-0185-04739FEDF63B}"/>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50D07544-B51C-4DFD-2F83-5DD521EA96CE}"/>
              </a:ext>
            </a:extLst>
          </p:cNvPr>
          <p:cNvPicPr>
            <a:picLocks noGrp="1" noChangeAspect="1"/>
          </p:cNvPicPr>
          <p:nvPr>
            <p:ph idx="1"/>
          </p:nvPr>
        </p:nvPicPr>
        <p:blipFill>
          <a:blip r:embed="rId2"/>
          <a:stretch>
            <a:fillRect/>
          </a:stretch>
        </p:blipFill>
        <p:spPr>
          <a:xfrm>
            <a:off x="13716001" y="9150825"/>
            <a:ext cx="4298498" cy="858669"/>
          </a:xfrm>
        </p:spPr>
      </p:pic>
      <p:sp>
        <p:nvSpPr>
          <p:cNvPr id="2" name="TextBox 1">
            <a:extLst>
              <a:ext uri="{FF2B5EF4-FFF2-40B4-BE49-F238E27FC236}">
                <a16:creationId xmlns:a16="http://schemas.microsoft.com/office/drawing/2014/main" id="{2FE69235-FCC5-86DB-B6BA-44E6418B8D7F}"/>
              </a:ext>
            </a:extLst>
          </p:cNvPr>
          <p:cNvSpPr txBox="1"/>
          <p:nvPr/>
        </p:nvSpPr>
        <p:spPr>
          <a:xfrm>
            <a:off x="503507" y="2154984"/>
            <a:ext cx="7494671" cy="6232475"/>
          </a:xfrm>
          <a:prstGeom prst="rect">
            <a:avLst/>
          </a:prstGeom>
          <a:noFill/>
        </p:spPr>
        <p:txBody>
          <a:bodyPr wrap="square" lIns="137160" tIns="68580" rIns="137160" bIns="68580" rtlCol="0" anchor="t">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ptos" panose="020B0004020202020204"/>
                <a:ea typeface="+mn-ea"/>
                <a:cs typeface="+mn-cs"/>
              </a:rPr>
              <a:t>Nebraska Federal Delegation</a:t>
            </a:r>
            <a:endParaRPr kumimoji="0" lang="en-US" sz="3300" b="1" i="0" u="none" strike="noStrike" kern="1200" cap="none" spc="0" normalizeH="0" baseline="0" noProof="0" dirty="0">
              <a:ln>
                <a:noFill/>
              </a:ln>
              <a:solidFill>
                <a:prstClr val="black"/>
              </a:solidFill>
              <a:effectLst/>
              <a:uLnTx/>
              <a:uFillTx/>
              <a:latin typeface="Aptos" panose="020B0004020202020204"/>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ptos" panose="020B0004020202020204"/>
                <a:ea typeface="Calibri"/>
                <a:cs typeface="Calibri"/>
              </a:rPr>
              <a:t>U.S. Senate</a:t>
            </a:r>
            <a:endParaRPr kumimoji="0" lang="en-US" sz="33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rPr>
              <a:t>Senator Deb Fischer (reelection 2030)</a:t>
            </a:r>
            <a:endParaRPr kumimoji="0" lang="en-US" sz="3300" b="0" i="0" u="none" strike="noStrike" kern="1200" cap="none" spc="0" normalizeH="0" baseline="0" noProof="0" dirty="0">
              <a:ln>
                <a:noFill/>
              </a:ln>
              <a:solidFill>
                <a:prstClr val="black"/>
              </a:solidFill>
              <a:effectLst/>
              <a:uLnTx/>
              <a:uFillTx/>
              <a:latin typeface="Aptos" panose="020B0004020202020204"/>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rPr>
              <a:t>Senator Pete Ricketts (reelection 2026)</a:t>
            </a:r>
            <a:endParaRPr kumimoji="0" lang="en-US" sz="3300" b="0" i="0" u="none" strike="noStrike" kern="1200" cap="none" spc="0" normalizeH="0" baseline="0" noProof="0" dirty="0">
              <a:ln>
                <a:noFill/>
              </a:ln>
              <a:solidFill>
                <a:prstClr val="black"/>
              </a:solidFill>
              <a:effectLst/>
              <a:uLnTx/>
              <a:uFillTx/>
              <a:latin typeface="Aptos" panose="020B0004020202020204"/>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ptos" panose="020B0004020202020204"/>
                <a:ea typeface="Calibri"/>
                <a:cs typeface="Calibri"/>
              </a:rPr>
              <a:t>U.S. House of Representatives</a:t>
            </a:r>
            <a:endParaRPr kumimoji="0" lang="en-US" sz="33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rPr>
              <a:t>1</a:t>
            </a:r>
            <a:r>
              <a:rPr kumimoji="0" lang="en-US" sz="3300" b="0" i="0" u="none" strike="noStrike" kern="1200" cap="none" spc="0" normalizeH="0" baseline="30000" noProof="0" dirty="0">
                <a:ln>
                  <a:noFill/>
                </a:ln>
                <a:solidFill>
                  <a:prstClr val="black"/>
                </a:solidFill>
                <a:effectLst/>
                <a:uLnTx/>
                <a:uFillTx/>
                <a:latin typeface="Aptos" panose="020B0004020202020204"/>
                <a:ea typeface="+mn-ea"/>
                <a:cs typeface="+mn-cs"/>
              </a:rPr>
              <a:t>st</a:t>
            </a:r>
            <a:r>
              <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rPr>
              <a:t> District - Representative Mike Flood</a:t>
            </a:r>
            <a:endParaRPr kumimoji="0" lang="en-US" sz="3300" b="0" i="0" u="none" strike="noStrike" kern="1200" cap="none" spc="0" normalizeH="0" baseline="0" noProof="0" dirty="0">
              <a:ln>
                <a:noFill/>
              </a:ln>
              <a:solidFill>
                <a:prstClr val="black"/>
              </a:solidFill>
              <a:effectLst/>
              <a:uLnTx/>
              <a:uFillTx/>
              <a:latin typeface="Aptos" panose="020B0004020202020204"/>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rPr>
              <a:t>2</a:t>
            </a:r>
            <a:r>
              <a:rPr kumimoji="0" lang="en-US" sz="3300" b="0" i="0" u="none" strike="noStrike" kern="1200" cap="none" spc="0" normalizeH="0" baseline="30000" noProof="0" dirty="0">
                <a:ln>
                  <a:noFill/>
                </a:ln>
                <a:solidFill>
                  <a:prstClr val="black"/>
                </a:solidFill>
                <a:effectLst/>
                <a:uLnTx/>
                <a:uFillTx/>
                <a:latin typeface="Aptos" panose="020B0004020202020204"/>
                <a:ea typeface="+mn-ea"/>
                <a:cs typeface="+mn-cs"/>
              </a:rPr>
              <a:t>nd</a:t>
            </a:r>
            <a:r>
              <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rPr>
              <a:t> District - Representative Don Bacon (not seeking reelection 2026)</a:t>
            </a:r>
            <a:endParaRPr kumimoji="0" lang="en-US" sz="3300" b="0" i="0" u="none" strike="noStrike" kern="1200" cap="none" spc="0" normalizeH="0" baseline="0" noProof="0" dirty="0">
              <a:ln>
                <a:noFill/>
              </a:ln>
              <a:solidFill>
                <a:prstClr val="black"/>
              </a:solidFill>
              <a:effectLst/>
              <a:uLnTx/>
              <a:uFillTx/>
              <a:latin typeface="Aptos" panose="020B0004020202020204"/>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rPr>
              <a:t>3</a:t>
            </a:r>
            <a:r>
              <a:rPr kumimoji="0" lang="en-US" sz="3300" b="0" i="0" u="none" strike="noStrike" kern="1200" cap="none" spc="0" normalizeH="0" baseline="30000" noProof="0" dirty="0">
                <a:ln>
                  <a:noFill/>
                </a:ln>
                <a:solidFill>
                  <a:prstClr val="black"/>
                </a:solidFill>
                <a:effectLst/>
                <a:uLnTx/>
                <a:uFillTx/>
                <a:latin typeface="Aptos" panose="020B0004020202020204"/>
                <a:ea typeface="+mn-ea"/>
                <a:cs typeface="+mn-cs"/>
              </a:rPr>
              <a:t>rd</a:t>
            </a:r>
            <a:r>
              <a:rPr kumimoji="0" lang="en-US" sz="3300" b="0" i="0" u="none" strike="noStrike" kern="1200" cap="none" spc="0" normalizeH="0" baseline="0" noProof="0" dirty="0">
                <a:ln>
                  <a:noFill/>
                </a:ln>
                <a:solidFill>
                  <a:prstClr val="black"/>
                </a:solidFill>
                <a:effectLst/>
                <a:uLnTx/>
                <a:uFillTx/>
                <a:latin typeface="Aptos" panose="020B0004020202020204"/>
                <a:ea typeface="+mn-ea"/>
                <a:cs typeface="+mn-cs"/>
              </a:rPr>
              <a:t> District - Representative Adrian Smith </a:t>
            </a:r>
          </a:p>
        </p:txBody>
      </p:sp>
      <p:sp>
        <p:nvSpPr>
          <p:cNvPr id="3" name="TextBox 2">
            <a:extLst>
              <a:ext uri="{FF2B5EF4-FFF2-40B4-BE49-F238E27FC236}">
                <a16:creationId xmlns:a16="http://schemas.microsoft.com/office/drawing/2014/main" id="{E86F95BC-DFF2-A4ED-BF27-B3A76F591F52}"/>
              </a:ext>
            </a:extLst>
          </p:cNvPr>
          <p:cNvSpPr txBox="1"/>
          <p:nvPr/>
        </p:nvSpPr>
        <p:spPr>
          <a:xfrm>
            <a:off x="2827772" y="619823"/>
            <a:ext cx="11996838" cy="1154162"/>
          </a:xfrm>
          <a:prstGeom prst="rect">
            <a:avLst/>
          </a:prstGeom>
          <a:noFill/>
        </p:spPr>
        <p:txBody>
          <a:bodyPr wrap="square" lIns="137160" tIns="68580" rIns="137160" bIns="6858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1E3262"/>
                </a:solidFill>
                <a:effectLst/>
                <a:uLnTx/>
                <a:uFillTx/>
                <a:latin typeface="Bebas Neue"/>
                <a:ea typeface="+mn-ea"/>
                <a:cs typeface="+mn-cs"/>
              </a:rPr>
              <a:t>Federal Advocacy</a:t>
            </a:r>
            <a:endParaRPr kumimoji="0" lang="en-US" sz="6600" b="1"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endParaRPr>
          </a:p>
        </p:txBody>
      </p:sp>
      <p:pic>
        <p:nvPicPr>
          <p:cNvPr id="4" name="Picture 3" descr="A group of people sitting on a stage&#10;&#10;AI-generated content may be incorrect.">
            <a:extLst>
              <a:ext uri="{FF2B5EF4-FFF2-40B4-BE49-F238E27FC236}">
                <a16:creationId xmlns:a16="http://schemas.microsoft.com/office/drawing/2014/main" id="{321AA10A-4359-F04E-00CB-84CDB140D01A}"/>
              </a:ext>
            </a:extLst>
          </p:cNvPr>
          <p:cNvPicPr>
            <a:picLocks noChangeAspect="1"/>
          </p:cNvPicPr>
          <p:nvPr/>
        </p:nvPicPr>
        <p:blipFill>
          <a:blip r:embed="rId3"/>
          <a:stretch>
            <a:fillRect/>
          </a:stretch>
        </p:blipFill>
        <p:spPr>
          <a:xfrm>
            <a:off x="8009021" y="1766285"/>
            <a:ext cx="9709482" cy="7255746"/>
          </a:xfrm>
          <a:prstGeom prst="rect">
            <a:avLst/>
          </a:prstGeom>
        </p:spPr>
      </p:pic>
    </p:spTree>
    <p:extLst>
      <p:ext uri="{BB962C8B-B14F-4D97-AF65-F5344CB8AC3E}">
        <p14:creationId xmlns:p14="http://schemas.microsoft.com/office/powerpoint/2010/main" val="875115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831643" y="3314700"/>
            <a:ext cx="10624714" cy="4045979"/>
          </a:xfrm>
          <a:prstGeom prst="rect">
            <a:avLst/>
          </a:prstGeom>
        </p:spPr>
        <p:txBody>
          <a:bodyPr wrap="square" lIns="0" tIns="0" rIns="0" bIns="0" rtlCol="0" anchor="t">
            <a:spAutoFit/>
          </a:bodyPr>
          <a:lstStyle/>
          <a:p>
            <a:pPr marL="0" marR="0" lvl="0" indent="0" algn="ctr"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Introducing the </a:t>
            </a:r>
            <a:b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b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Statewide Quality Collaborative</a:t>
            </a:r>
          </a:p>
        </p:txBody>
      </p:sp>
      <p:pic>
        <p:nvPicPr>
          <p:cNvPr id="10" name="Content Placeholder 4" descr="Icon&#10;&#10;Description automatically generated">
            <a:extLst>
              <a:ext uri="{FF2B5EF4-FFF2-40B4-BE49-F238E27FC236}">
                <a16:creationId xmlns:a16="http://schemas.microsoft.com/office/drawing/2014/main" id="{949C813F-5A3E-BD8B-F050-2126A3EC2C61}"/>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443438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DC691-95FC-67A1-1B93-8BCC10C847CF}"/>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45FFC316-A1BD-DCBF-33A4-E3B9FE2DAB85}"/>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Overview</a:t>
            </a:r>
            <a:endParaRPr kumimoji="0" lang="en-US" sz="42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endParaRPr>
          </a:p>
        </p:txBody>
      </p:sp>
      <p:sp>
        <p:nvSpPr>
          <p:cNvPr id="17" name="TextBox 17">
            <a:extLst>
              <a:ext uri="{FF2B5EF4-FFF2-40B4-BE49-F238E27FC236}">
                <a16:creationId xmlns:a16="http://schemas.microsoft.com/office/drawing/2014/main" id="{C6B62B48-6861-DA74-7D10-D28B5CB76A0E}"/>
              </a:ext>
            </a:extLst>
          </p:cNvPr>
          <p:cNvSpPr txBox="1"/>
          <p:nvPr/>
        </p:nvSpPr>
        <p:spPr>
          <a:xfrm>
            <a:off x="1028700" y="2705100"/>
            <a:ext cx="16116300" cy="560153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Purpose: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Designed to bring hospitals together around a shared mission: Improving patient safety and reducing preventable harm</a:t>
            </a:r>
            <a:endParaRPr kumimoji="0" lang="en-US" sz="26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Vision: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Make Nebraska the safest place to receive hospital care through collaboration, data transparency, and shared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Scope: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Voluntary program to share key quality and patient safety data that will guide statewide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Measures</a:t>
            </a: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Healthcare-associated infections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Hospital 30-day readmissions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Patient falls (assisted and unassisted)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Sepsis 3-hour bundle compliance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Sepsis mortality</a:t>
            </a: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pic>
        <p:nvPicPr>
          <p:cNvPr id="7" name="Content Placeholder 4" descr="Icon&#10;&#10;Description automatically generated">
            <a:extLst>
              <a:ext uri="{FF2B5EF4-FFF2-40B4-BE49-F238E27FC236}">
                <a16:creationId xmlns:a16="http://schemas.microsoft.com/office/drawing/2014/main" id="{FDB4D3A1-DC67-C793-7930-87BD7F5E6D55}"/>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162682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8584-FFA9-7FB3-28BC-43BBDC02BA23}"/>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CE48C6B0-F347-732D-F5A8-FBA73885EF92}"/>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5A455DD7-456B-BEBE-BE63-0625DD4EE2D5}"/>
              </a:ext>
            </a:extLst>
          </p:cNvPr>
          <p:cNvGraphicFramePr>
            <a:graphicFrameLocks noGrp="1"/>
          </p:cNvGraphicFramePr>
          <p:nvPr/>
        </p:nvGraphicFramePr>
        <p:xfrm>
          <a:off x="2558497" y="2991398"/>
          <a:ext cx="12518336" cy="5303520"/>
        </p:xfrm>
        <a:graphic>
          <a:graphicData uri="http://schemas.openxmlformats.org/drawingml/2006/table">
            <a:tbl>
              <a:tblPr firstRow="1" bandRow="1">
                <a:tableStyleId>{5940675A-B579-460E-94D1-54222C63F5DA}</a:tableStyleId>
              </a:tblPr>
              <a:tblGrid>
                <a:gridCol w="2761379">
                  <a:extLst>
                    <a:ext uri="{9D8B030D-6E8A-4147-A177-3AD203B41FA5}">
                      <a16:colId xmlns:a16="http://schemas.microsoft.com/office/drawing/2014/main" val="3283209214"/>
                    </a:ext>
                  </a:extLst>
                </a:gridCol>
                <a:gridCol w="9756957">
                  <a:extLst>
                    <a:ext uri="{9D8B030D-6E8A-4147-A177-3AD203B41FA5}">
                      <a16:colId xmlns:a16="http://schemas.microsoft.com/office/drawing/2014/main" val="4115978685"/>
                    </a:ext>
                  </a:extLst>
                </a:gridCol>
              </a:tblGrid>
              <a:tr h="370840">
                <a:tc>
                  <a:txBody>
                    <a:bodyPr/>
                    <a:lstStyle/>
                    <a:p>
                      <a:r>
                        <a:rPr lang="en-US" sz="2400" b="1" dirty="0">
                          <a:latin typeface="Aptos" panose="020B0004020202020204" pitchFamily="34" charset="0"/>
                        </a:rPr>
                        <a:t>Measure Name</a:t>
                      </a:r>
                    </a:p>
                  </a:txBody>
                  <a:tcPr>
                    <a:solidFill>
                      <a:schemeClr val="bg1">
                        <a:lumMod val="85000"/>
                      </a:schemeClr>
                    </a:solidFill>
                  </a:tcPr>
                </a:tc>
                <a:tc>
                  <a:txBody>
                    <a:bodyPr/>
                    <a:lstStyle/>
                    <a:p>
                      <a:pPr algn="ctr"/>
                      <a:r>
                        <a:rPr lang="en-US" sz="2400" b="1" u="sng" dirty="0">
                          <a:latin typeface="Aptos" panose="020B0004020202020204" pitchFamily="34" charset="0"/>
                        </a:rPr>
                        <a:t>Catheter-Associated Urinary Tract Infection (CAUTI)</a:t>
                      </a:r>
                    </a:p>
                  </a:txBody>
                  <a:tcPr/>
                </a:tc>
                <a:extLst>
                  <a:ext uri="{0D108BD9-81ED-4DB2-BD59-A6C34878D82A}">
                    <a16:rowId xmlns:a16="http://schemas.microsoft.com/office/drawing/2014/main" val="2892857165"/>
                  </a:ext>
                </a:extLst>
              </a:tr>
              <a:tr h="370840">
                <a:tc>
                  <a:txBody>
                    <a:bodyPr/>
                    <a:lstStyle/>
                    <a:p>
                      <a:r>
                        <a:rPr lang="en-US" sz="2400" b="1" dirty="0">
                          <a:latin typeface="Aptos" panose="020B0004020202020204" pitchFamily="34" charset="0"/>
                        </a:rPr>
                        <a:t>Numerator</a:t>
                      </a:r>
                    </a:p>
                  </a:txBody>
                  <a:tcPr>
                    <a:solidFill>
                      <a:schemeClr val="bg1">
                        <a:lumMod val="85000"/>
                      </a:schemeClr>
                    </a:solidFill>
                  </a:tcPr>
                </a:tc>
                <a:tc>
                  <a:txBody>
                    <a:bodyPr/>
                    <a:lstStyle/>
                    <a:p>
                      <a:r>
                        <a:rPr lang="en-US" sz="2400" dirty="0">
                          <a:latin typeface="Aptos" panose="020B0004020202020204" pitchFamily="34" charset="0"/>
                        </a:rPr>
                        <a:t>Total number of observed healthcare-associated CAUTI among patients in bedded inpatient care locations</a:t>
                      </a:r>
                    </a:p>
                  </a:txBody>
                  <a:tcPr/>
                </a:tc>
                <a:extLst>
                  <a:ext uri="{0D108BD9-81ED-4DB2-BD59-A6C34878D82A}">
                    <a16:rowId xmlns:a16="http://schemas.microsoft.com/office/drawing/2014/main" val="1575119167"/>
                  </a:ext>
                </a:extLst>
              </a:tr>
              <a:tr h="370840">
                <a:tc>
                  <a:txBody>
                    <a:bodyPr/>
                    <a:lstStyle/>
                    <a:p>
                      <a:r>
                        <a:rPr lang="en-US" sz="2400" b="1" dirty="0">
                          <a:latin typeface="Aptos" panose="020B0004020202020204" pitchFamily="34" charset="0"/>
                        </a:rPr>
                        <a:t>Denominator</a:t>
                      </a:r>
                    </a:p>
                  </a:txBody>
                  <a:tcPr>
                    <a:solidFill>
                      <a:schemeClr val="bg1">
                        <a:lumMod val="85000"/>
                      </a:schemeClr>
                    </a:solidFill>
                  </a:tcPr>
                </a:tc>
                <a:tc>
                  <a:txBody>
                    <a:bodyPr/>
                    <a:lstStyle/>
                    <a:p>
                      <a:r>
                        <a:rPr lang="en-US" sz="2400" dirty="0">
                          <a:latin typeface="Aptos" panose="020B0004020202020204" pitchFamily="34" charset="0"/>
                        </a:rPr>
                        <a:t>Total number of indwelling urinary catheter days for each location under surveillance for CAUTI during the data period</a:t>
                      </a:r>
                    </a:p>
                  </a:txBody>
                  <a:tcPr/>
                </a:tc>
                <a:extLst>
                  <a:ext uri="{0D108BD9-81ED-4DB2-BD59-A6C34878D82A}">
                    <a16:rowId xmlns:a16="http://schemas.microsoft.com/office/drawing/2014/main" val="2090394810"/>
                  </a:ext>
                </a:extLst>
              </a:tr>
              <a:tr h="370840">
                <a:tc>
                  <a:txBody>
                    <a:bodyPr/>
                    <a:lstStyle/>
                    <a:p>
                      <a:r>
                        <a:rPr lang="en-US" sz="2400" b="1" dirty="0">
                          <a:latin typeface="Aptos" panose="020B0004020202020204" pitchFamily="34" charset="0"/>
                        </a:rPr>
                        <a:t>Rate Calculation</a:t>
                      </a:r>
                    </a:p>
                  </a:txBody>
                  <a:tcPr>
                    <a:solidFill>
                      <a:schemeClr val="bg1">
                        <a:lumMod val="85000"/>
                      </a:schemeClr>
                    </a:solidFill>
                  </a:tcPr>
                </a:tc>
                <a:tc>
                  <a:txBody>
                    <a:bodyPr/>
                    <a:lstStyle/>
                    <a:p>
                      <a:r>
                        <a:rPr lang="en-US" sz="2400" dirty="0">
                          <a:latin typeface="Aptos" panose="020B0004020202020204" pitchFamily="34" charset="0"/>
                        </a:rPr>
                        <a:t>(Numerator / Denominator) x 100</a:t>
                      </a:r>
                    </a:p>
                  </a:txBody>
                  <a:tcPr/>
                </a:tc>
                <a:extLst>
                  <a:ext uri="{0D108BD9-81ED-4DB2-BD59-A6C34878D82A}">
                    <a16:rowId xmlns:a16="http://schemas.microsoft.com/office/drawing/2014/main" val="249921471"/>
                  </a:ext>
                </a:extLst>
              </a:tr>
              <a:tr h="370840">
                <a:tc>
                  <a:txBody>
                    <a:bodyPr/>
                    <a:lstStyle/>
                    <a:p>
                      <a:r>
                        <a:rPr lang="en-US" sz="2400" b="1" dirty="0">
                          <a:latin typeface="Aptos" panose="020B0004020202020204" pitchFamily="34" charset="0"/>
                        </a:rPr>
                        <a:t>Exclusions</a:t>
                      </a:r>
                    </a:p>
                  </a:txBody>
                  <a:tcPr>
                    <a:solidFill>
                      <a:schemeClr val="bg1">
                        <a:lumMod val="85000"/>
                      </a:schemeClr>
                    </a:solidFill>
                  </a:tcPr>
                </a:tc>
                <a:tc>
                  <a:txBody>
                    <a:bodyPr/>
                    <a:lstStyle/>
                    <a:p>
                      <a:r>
                        <a:rPr lang="en-US" sz="2400" dirty="0">
                          <a:latin typeface="Aptos" panose="020B0004020202020204" pitchFamily="34" charset="0"/>
                        </a:rPr>
                        <a:t>The following are not considered indwelling catheters by NHSN definitions:</a:t>
                      </a:r>
                    </a:p>
                    <a:p>
                      <a:r>
                        <a:rPr lang="en-US" sz="2400" dirty="0">
                          <a:latin typeface="Aptos" panose="020B0004020202020204" pitchFamily="34" charset="0"/>
                        </a:rPr>
                        <a:t>1. Suprapubic catheters</a:t>
                      </a:r>
                      <a:br>
                        <a:rPr lang="en-US" sz="2400" dirty="0">
                          <a:latin typeface="Aptos" panose="020B0004020202020204" pitchFamily="34" charset="0"/>
                        </a:rPr>
                      </a:br>
                      <a:r>
                        <a:rPr lang="en-US" sz="2400" dirty="0">
                          <a:latin typeface="Aptos" panose="020B0004020202020204" pitchFamily="34" charset="0"/>
                        </a:rPr>
                        <a:t>2. Condom catheters</a:t>
                      </a:r>
                      <a:br>
                        <a:rPr lang="en-US" sz="2400" dirty="0">
                          <a:latin typeface="Aptos" panose="020B0004020202020204" pitchFamily="34" charset="0"/>
                        </a:rPr>
                      </a:br>
                      <a:r>
                        <a:rPr lang="en-US" sz="2400" dirty="0">
                          <a:latin typeface="Aptos" panose="020B0004020202020204" pitchFamily="34" charset="0"/>
                        </a:rPr>
                        <a:t>3. “In and out” catheterizations</a:t>
                      </a:r>
                    </a:p>
                    <a:p>
                      <a:r>
                        <a:rPr lang="en-US" sz="2400" dirty="0">
                          <a:latin typeface="Aptos" panose="020B0004020202020204" pitchFamily="34" charset="0"/>
                        </a:rPr>
                        <a:t>4. Nephrostomy tubes</a:t>
                      </a:r>
                    </a:p>
                  </a:txBody>
                  <a:tcPr/>
                </a:tc>
                <a:extLst>
                  <a:ext uri="{0D108BD9-81ED-4DB2-BD59-A6C34878D82A}">
                    <a16:rowId xmlns:a16="http://schemas.microsoft.com/office/drawing/2014/main" val="3312384506"/>
                  </a:ext>
                </a:extLst>
              </a:tr>
              <a:tr h="370840">
                <a:tc>
                  <a:txBody>
                    <a:bodyPr/>
                    <a:lstStyle/>
                    <a:p>
                      <a:r>
                        <a:rPr lang="en-US" sz="2400" b="1" dirty="0">
                          <a:latin typeface="Aptos" panose="020B0004020202020204" pitchFamily="34" charset="0"/>
                        </a:rPr>
                        <a:t>Data Source(s)</a:t>
                      </a:r>
                    </a:p>
                  </a:txBody>
                  <a:tcPr>
                    <a:solidFill>
                      <a:schemeClr val="bg1">
                        <a:lumMod val="85000"/>
                      </a:schemeClr>
                    </a:solidFill>
                  </a:tcPr>
                </a:tc>
                <a:tc>
                  <a:txBody>
                    <a:bodyPr/>
                    <a:lstStyle/>
                    <a:p>
                      <a:r>
                        <a:rPr lang="en-US" sz="2400" dirty="0">
                          <a:latin typeface="Aptos" panose="020B0004020202020204" pitchFamily="34" charset="0"/>
                        </a:rPr>
                        <a:t>NHSN or self-report</a:t>
                      </a:r>
                    </a:p>
                  </a:txBody>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A7DD36CF-1519-19E6-C274-58105EB5370A}"/>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955646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1EA70-188E-B25D-A468-FD3A7045CB6D}"/>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C674892A-18F3-E4A0-CA37-B4D44E8B8F01}"/>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3D4F52A1-5F74-E29C-A845-226B6D9B399F}"/>
              </a:ext>
            </a:extLst>
          </p:cNvPr>
          <p:cNvGraphicFramePr>
            <a:graphicFrameLocks noGrp="1"/>
          </p:cNvGraphicFramePr>
          <p:nvPr/>
        </p:nvGraphicFramePr>
        <p:xfrm>
          <a:off x="2209801" y="2781300"/>
          <a:ext cx="14706600" cy="6126480"/>
        </p:xfrm>
        <a:graphic>
          <a:graphicData uri="http://schemas.openxmlformats.org/drawingml/2006/table">
            <a:tbl>
              <a:tblPr firstRow="1" bandRow="1">
                <a:tableStyleId>{5940675A-B579-460E-94D1-54222C63F5DA}</a:tableStyleId>
              </a:tblPr>
              <a:tblGrid>
                <a:gridCol w="3488792">
                  <a:extLst>
                    <a:ext uri="{9D8B030D-6E8A-4147-A177-3AD203B41FA5}">
                      <a16:colId xmlns:a16="http://schemas.microsoft.com/office/drawing/2014/main" val="3283209214"/>
                    </a:ext>
                  </a:extLst>
                </a:gridCol>
                <a:gridCol w="4776067">
                  <a:extLst>
                    <a:ext uri="{9D8B030D-6E8A-4147-A177-3AD203B41FA5}">
                      <a16:colId xmlns:a16="http://schemas.microsoft.com/office/drawing/2014/main" val="4115978685"/>
                    </a:ext>
                  </a:extLst>
                </a:gridCol>
                <a:gridCol w="6441741">
                  <a:extLst>
                    <a:ext uri="{9D8B030D-6E8A-4147-A177-3AD203B41FA5}">
                      <a16:colId xmlns:a16="http://schemas.microsoft.com/office/drawing/2014/main" val="1783214877"/>
                    </a:ext>
                  </a:extLst>
                </a:gridCol>
              </a:tblGrid>
              <a:tr h="370840">
                <a:tc>
                  <a:txBody>
                    <a:bodyPr/>
                    <a:lstStyle/>
                    <a:p>
                      <a:r>
                        <a:rPr lang="en-US" sz="2000" b="1" dirty="0">
                          <a:latin typeface="Aptos" panose="020B0004020202020204" pitchFamily="34" charset="0"/>
                        </a:rPr>
                        <a:t>Measure Name</a:t>
                      </a:r>
                    </a:p>
                  </a:txBody>
                  <a:tcPr>
                    <a:solidFill>
                      <a:schemeClr val="bg1">
                        <a:lumMod val="85000"/>
                      </a:schemeClr>
                    </a:solidFill>
                  </a:tcPr>
                </a:tc>
                <a:tc gridSpan="2">
                  <a:txBody>
                    <a:bodyPr/>
                    <a:lstStyle/>
                    <a:p>
                      <a:pPr algn="ctr"/>
                      <a:r>
                        <a:rPr lang="en-US" sz="2000" b="1" u="sng" dirty="0">
                          <a:latin typeface="Aptos" panose="020B0004020202020204" pitchFamily="34" charset="0"/>
                        </a:rPr>
                        <a:t>Central Line-Associated Bloodstream Infection (CLABSI)</a:t>
                      </a:r>
                    </a:p>
                  </a:txBody>
                  <a:tcPr/>
                </a:tc>
                <a:tc hMerge="1">
                  <a:txBody>
                    <a:bodyPr/>
                    <a:lstStyle/>
                    <a:p>
                      <a:pPr algn="ctr"/>
                      <a:endParaRPr lang="en-US" sz="2000" b="1" u="sng" dirty="0">
                        <a:latin typeface="Montserrat Classic" panose="020B0604020202020204" charset="0"/>
                      </a:endParaRPr>
                    </a:p>
                  </a:txBody>
                  <a:tcPr/>
                </a:tc>
                <a:extLst>
                  <a:ext uri="{0D108BD9-81ED-4DB2-BD59-A6C34878D82A}">
                    <a16:rowId xmlns:a16="http://schemas.microsoft.com/office/drawing/2014/main" val="2892857165"/>
                  </a:ext>
                </a:extLst>
              </a:tr>
              <a:tr h="370840">
                <a:tc>
                  <a:txBody>
                    <a:bodyPr/>
                    <a:lstStyle/>
                    <a:p>
                      <a:r>
                        <a:rPr lang="en-US" sz="2000" b="1" dirty="0">
                          <a:latin typeface="Aptos" panose="020B0004020202020204" pitchFamily="34" charset="0"/>
                        </a:rPr>
                        <a:t>Numerator</a:t>
                      </a:r>
                    </a:p>
                  </a:txBody>
                  <a:tcPr>
                    <a:solidFill>
                      <a:schemeClr val="bg1">
                        <a:lumMod val="85000"/>
                      </a:schemeClr>
                    </a:solidFill>
                  </a:tcPr>
                </a:tc>
                <a:tc gridSpan="2">
                  <a:txBody>
                    <a:bodyPr/>
                    <a:lstStyle/>
                    <a:p>
                      <a:r>
                        <a:rPr lang="en-US" sz="2000" dirty="0">
                          <a:latin typeface="Aptos" panose="020B0004020202020204" pitchFamily="34" charset="0"/>
                        </a:rPr>
                        <a:t>Total number of observed healthcare-associated CLABSIs among patients in bedded inpatient care locations</a:t>
                      </a:r>
                    </a:p>
                  </a:txBody>
                  <a:tcPr/>
                </a:tc>
                <a:tc hMerge="1">
                  <a:txBody>
                    <a:bodyPr/>
                    <a:lstStyle/>
                    <a:p>
                      <a:endParaRPr lang="en-US" sz="2000" dirty="0">
                        <a:latin typeface="Montserrat Classic" panose="020B0604020202020204" charset="0"/>
                      </a:endParaRPr>
                    </a:p>
                  </a:txBody>
                  <a:tcPr/>
                </a:tc>
                <a:extLst>
                  <a:ext uri="{0D108BD9-81ED-4DB2-BD59-A6C34878D82A}">
                    <a16:rowId xmlns:a16="http://schemas.microsoft.com/office/drawing/2014/main" val="1575119167"/>
                  </a:ext>
                </a:extLst>
              </a:tr>
              <a:tr h="370840">
                <a:tc>
                  <a:txBody>
                    <a:bodyPr/>
                    <a:lstStyle/>
                    <a:p>
                      <a:r>
                        <a:rPr lang="en-US" sz="2000" b="1" dirty="0">
                          <a:latin typeface="Aptos" panose="020B0004020202020204" pitchFamily="34" charset="0"/>
                        </a:rPr>
                        <a:t>Denominator</a:t>
                      </a:r>
                    </a:p>
                  </a:txBody>
                  <a:tcPr>
                    <a:solidFill>
                      <a:schemeClr val="bg1">
                        <a:lumMod val="85000"/>
                      </a:schemeClr>
                    </a:solidFill>
                  </a:tcPr>
                </a:tc>
                <a:tc gridSpan="2">
                  <a:txBody>
                    <a:bodyPr/>
                    <a:lstStyle/>
                    <a:p>
                      <a:r>
                        <a:rPr lang="en-US" sz="2000" dirty="0">
                          <a:latin typeface="Aptos" panose="020B0004020202020204" pitchFamily="34" charset="0"/>
                        </a:rPr>
                        <a:t>Total number of central line days for each location under surveillance for CLABSI during the data period</a:t>
                      </a:r>
                    </a:p>
                  </a:txBody>
                  <a:tcPr/>
                </a:tc>
                <a:tc hMerge="1">
                  <a:txBody>
                    <a:bodyPr/>
                    <a:lstStyle/>
                    <a:p>
                      <a:endParaRPr lang="en-US" sz="2000" dirty="0">
                        <a:latin typeface="Montserrat Classic" panose="020B0604020202020204" charset="0"/>
                      </a:endParaRPr>
                    </a:p>
                  </a:txBody>
                  <a:tcPr/>
                </a:tc>
                <a:extLst>
                  <a:ext uri="{0D108BD9-81ED-4DB2-BD59-A6C34878D82A}">
                    <a16:rowId xmlns:a16="http://schemas.microsoft.com/office/drawing/2014/main" val="2090394810"/>
                  </a:ext>
                </a:extLst>
              </a:tr>
              <a:tr h="370840">
                <a:tc>
                  <a:txBody>
                    <a:bodyPr/>
                    <a:lstStyle/>
                    <a:p>
                      <a:r>
                        <a:rPr lang="en-US" sz="2000" b="1" dirty="0">
                          <a:latin typeface="Aptos" panose="020B0004020202020204" pitchFamily="34" charset="0"/>
                        </a:rPr>
                        <a:t>Rate Calculation</a:t>
                      </a:r>
                    </a:p>
                  </a:txBody>
                  <a:tcPr>
                    <a:solidFill>
                      <a:schemeClr val="bg1">
                        <a:lumMod val="85000"/>
                      </a:schemeClr>
                    </a:solidFill>
                  </a:tcPr>
                </a:tc>
                <a:tc gridSpan="2">
                  <a:txBody>
                    <a:bodyPr/>
                    <a:lstStyle/>
                    <a:p>
                      <a:r>
                        <a:rPr lang="en-US" sz="2000" dirty="0">
                          <a:latin typeface="Aptos" panose="020B0004020202020204" pitchFamily="34" charset="0"/>
                        </a:rPr>
                        <a:t>(Numerator / Denominator) x 100</a:t>
                      </a:r>
                    </a:p>
                  </a:txBody>
                  <a:tcPr/>
                </a:tc>
                <a:tc hMerge="1">
                  <a:txBody>
                    <a:bodyPr/>
                    <a:lstStyle/>
                    <a:p>
                      <a:endParaRPr lang="en-US" sz="2000" dirty="0">
                        <a:latin typeface="Montserrat Classic" panose="020B0604020202020204" charset="0"/>
                      </a:endParaRPr>
                    </a:p>
                  </a:txBody>
                  <a:tcPr/>
                </a:tc>
                <a:extLst>
                  <a:ext uri="{0D108BD9-81ED-4DB2-BD59-A6C34878D82A}">
                    <a16:rowId xmlns:a16="http://schemas.microsoft.com/office/drawing/2014/main" val="249921471"/>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ptos" panose="020B0004020202020204" pitchFamily="34" charset="0"/>
                        </a:rPr>
                        <a:t>Exclusions</a:t>
                      </a:r>
                    </a:p>
                    <a:p>
                      <a:endParaRPr lang="en-US" sz="2000" b="1" dirty="0">
                        <a:latin typeface="Aptos" panose="020B0004020202020204" pitchFamily="34" charset="0"/>
                      </a:endParaRPr>
                    </a:p>
                  </a:txBody>
                  <a:tcPr>
                    <a:solidFill>
                      <a:schemeClr val="bg1">
                        <a:lumMod val="85000"/>
                      </a:schemeClr>
                    </a:solidFill>
                  </a:tcPr>
                </a:tc>
                <a:tc gridSpan="2">
                  <a:txBody>
                    <a:bodyPr/>
                    <a:lstStyle/>
                    <a:p>
                      <a:r>
                        <a:rPr lang="en-US" sz="2000" dirty="0">
                          <a:latin typeface="Aptos" panose="020B0004020202020204" pitchFamily="34" charset="0"/>
                        </a:rPr>
                        <a:t>The following are excluded as central lines:</a:t>
                      </a:r>
                    </a:p>
                    <a:p>
                      <a:r>
                        <a:rPr lang="en-US" sz="2000" dirty="0">
                          <a:latin typeface="Aptos" panose="020B0004020202020204" pitchFamily="34" charset="0"/>
                        </a:rPr>
                        <a:t>1. Non-lumen pacemaker wires and other non-lumened devices inserted intro central blood vessels or heart</a:t>
                      </a: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US" sz="2000" dirty="0">
                        <a:latin typeface="Montserrat Classic" panose="020B0604020202020204" charset="0"/>
                      </a:endParaRPr>
                    </a:p>
                  </a:txBody>
                  <a:tcPr>
                    <a:lnL w="12700" cap="flat" cmpd="sng" algn="ctr">
                      <a:noFill/>
                      <a:prstDash val="solid"/>
                      <a:round/>
                      <a:headEnd type="none" w="med" len="med"/>
                      <a:tailEnd type="none" w="med" len="med"/>
                    </a:lnL>
                    <a:lnR w="12700" cmpd="sng">
                      <a:noFill/>
                    </a:lnR>
                  </a:tcPr>
                </a:tc>
                <a:extLst>
                  <a:ext uri="{0D108BD9-81ED-4DB2-BD59-A6C34878D82A}">
                    <a16:rowId xmlns:a16="http://schemas.microsoft.com/office/drawing/2014/main" val="1429063073"/>
                  </a:ext>
                </a:extLst>
              </a:tr>
              <a:tr h="370840">
                <a:tc vMerge="1">
                  <a:txBody>
                    <a:bodyPr/>
                    <a:lstStyle/>
                    <a:p>
                      <a:endParaRPr lang="en-US" sz="2000" b="1" dirty="0">
                        <a:latin typeface="Montserrat Classic" panose="020B0604020202020204" charset="0"/>
                      </a:endParaRPr>
                    </a:p>
                  </a:txBody>
                  <a:tcPr>
                    <a:solidFill>
                      <a:schemeClr val="bg1">
                        <a:lumMod val="85000"/>
                      </a:schemeClr>
                    </a:solidFill>
                  </a:tcPr>
                </a:tc>
                <a:tc>
                  <a:txBody>
                    <a:bodyPr/>
                    <a:lstStyle/>
                    <a:p>
                      <a:r>
                        <a:rPr lang="en-US" sz="2000" dirty="0">
                          <a:latin typeface="Aptos" panose="020B0004020202020204" pitchFamily="34" charset="0"/>
                        </a:rPr>
                        <a:t>- Arterial catheters</a:t>
                      </a:r>
                      <a:br>
                        <a:rPr lang="en-US" sz="2000" dirty="0">
                          <a:latin typeface="Aptos" panose="020B0004020202020204" pitchFamily="34" charset="0"/>
                        </a:rPr>
                      </a:br>
                      <a:r>
                        <a:rPr lang="en-US" sz="2000" dirty="0">
                          <a:latin typeface="Aptos" panose="020B0004020202020204" pitchFamily="34" charset="0"/>
                        </a:rPr>
                        <a:t>- Arteriovenous fistula</a:t>
                      </a:r>
                      <a:br>
                        <a:rPr lang="en-US" sz="2000" dirty="0">
                          <a:latin typeface="Aptos" panose="020B0004020202020204" pitchFamily="34" charset="0"/>
                        </a:rPr>
                      </a:br>
                      <a:r>
                        <a:rPr lang="en-US" sz="2000" dirty="0">
                          <a:latin typeface="Aptos" panose="020B0004020202020204" pitchFamily="34" charset="0"/>
                        </a:rPr>
                        <a:t>- Arteriovenous graft</a:t>
                      </a:r>
                      <a:br>
                        <a:rPr lang="en-US" sz="2000" dirty="0">
                          <a:latin typeface="Aptos" panose="020B0004020202020204" pitchFamily="34" charset="0"/>
                        </a:rPr>
                      </a:br>
                      <a:r>
                        <a:rPr lang="en-US" sz="2000" dirty="0">
                          <a:latin typeface="Aptos" panose="020B0004020202020204" pitchFamily="34" charset="0"/>
                        </a:rPr>
                        <a:t>- </a:t>
                      </a:r>
                      <a:r>
                        <a:rPr lang="en-US" sz="2000" dirty="0" err="1">
                          <a:latin typeface="Aptos" panose="020B0004020202020204" pitchFamily="34" charset="0"/>
                        </a:rPr>
                        <a:t>Exracorporeal</a:t>
                      </a:r>
                      <a:r>
                        <a:rPr lang="en-US" sz="2000" dirty="0">
                          <a:latin typeface="Aptos" panose="020B0004020202020204" pitchFamily="34" charset="0"/>
                        </a:rPr>
                        <a:t> membrane </a:t>
                      </a:r>
                      <a:br>
                        <a:rPr lang="en-US" sz="2000" dirty="0">
                          <a:latin typeface="Aptos" panose="020B0004020202020204" pitchFamily="34" charset="0"/>
                        </a:rPr>
                      </a:br>
                      <a:r>
                        <a:rPr lang="en-US" sz="2000" dirty="0">
                          <a:latin typeface="Aptos" panose="020B0004020202020204" pitchFamily="34" charset="0"/>
                        </a:rPr>
                        <a:t>  oxygenation (ECMO)</a:t>
                      </a:r>
                      <a:br>
                        <a:rPr lang="en-US" sz="2000" dirty="0">
                          <a:latin typeface="Aptos" panose="020B0004020202020204" pitchFamily="34" charset="0"/>
                        </a:rPr>
                      </a:br>
                      <a:r>
                        <a:rPr lang="en-US" sz="2000" dirty="0">
                          <a:latin typeface="Aptos" panose="020B0004020202020204" pitchFamily="34" charset="0"/>
                        </a:rPr>
                        <a:t>- Hemodialysis reliable outflow </a:t>
                      </a:r>
                      <a:br>
                        <a:rPr lang="en-US" sz="2000" dirty="0">
                          <a:latin typeface="Aptos" panose="020B0004020202020204" pitchFamily="34" charset="0"/>
                        </a:rPr>
                      </a:br>
                      <a:r>
                        <a:rPr lang="en-US" sz="2000" dirty="0">
                          <a:latin typeface="Aptos" panose="020B0004020202020204" pitchFamily="34" charset="0"/>
                        </a:rPr>
                        <a:t>  (HERO) dialysis catheters</a:t>
                      </a:r>
                      <a:br>
                        <a:rPr lang="en-US" sz="2000" dirty="0">
                          <a:latin typeface="Aptos" panose="020B0004020202020204" pitchFamily="34" charset="0"/>
                        </a:rPr>
                      </a:br>
                      <a:endParaRPr lang="en-US" sz="2000" dirty="0">
                        <a:latin typeface="Aptos" panose="020B000402020202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r>
                        <a:rPr lang="en-US" sz="2000" dirty="0">
                          <a:latin typeface="Aptos" panose="020B0004020202020204" pitchFamily="34" charset="0"/>
                        </a:rPr>
                        <a:t>- Intra-aortic balloon pump (IABP) devices</a:t>
                      </a:r>
                      <a:br>
                        <a:rPr lang="en-US" sz="2000" dirty="0">
                          <a:latin typeface="Aptos" panose="020B0004020202020204" pitchFamily="34" charset="0"/>
                        </a:rPr>
                      </a:br>
                      <a:r>
                        <a:rPr lang="en-US" sz="2000" dirty="0">
                          <a:latin typeface="Aptos" panose="020B0004020202020204" pitchFamily="34" charset="0"/>
                        </a:rPr>
                        <a:t>- Atrial catheters (also known as transthoracic </a:t>
                      </a:r>
                      <a:br>
                        <a:rPr lang="en-US" sz="2000" dirty="0">
                          <a:latin typeface="Aptos" panose="020B0004020202020204" pitchFamily="34" charset="0"/>
                        </a:rPr>
                      </a:br>
                      <a:r>
                        <a:rPr lang="en-US" sz="2000" dirty="0">
                          <a:latin typeface="Aptos" panose="020B0004020202020204" pitchFamily="34" charset="0"/>
                        </a:rPr>
                        <a:t>  intracardiac catheters, those catheters inserted </a:t>
                      </a:r>
                      <a:br>
                        <a:rPr lang="en-US" sz="2000" dirty="0">
                          <a:latin typeface="Aptos" panose="020B0004020202020204" pitchFamily="34" charset="0"/>
                        </a:rPr>
                      </a:br>
                      <a:r>
                        <a:rPr lang="en-US" sz="2000" dirty="0">
                          <a:latin typeface="Aptos" panose="020B0004020202020204" pitchFamily="34" charset="0"/>
                        </a:rPr>
                        <a:t>  directly into the right or left atrium via heart </a:t>
                      </a:r>
                      <a:br>
                        <a:rPr lang="en-US" sz="2000" dirty="0">
                          <a:latin typeface="Aptos" panose="020B0004020202020204" pitchFamily="34" charset="0"/>
                        </a:rPr>
                      </a:br>
                      <a:r>
                        <a:rPr lang="en-US" sz="2000" dirty="0">
                          <a:latin typeface="Aptos" panose="020B0004020202020204" pitchFamily="34" charset="0"/>
                        </a:rPr>
                        <a:t>  wall)</a:t>
                      </a:r>
                      <a:br>
                        <a:rPr lang="en-US" sz="2000" dirty="0">
                          <a:latin typeface="Aptos" panose="020B0004020202020204" pitchFamily="34" charset="0"/>
                        </a:rPr>
                      </a:br>
                      <a:r>
                        <a:rPr lang="en-US" sz="2000" dirty="0">
                          <a:latin typeface="Aptos" panose="020B0004020202020204" pitchFamily="34" charset="0"/>
                        </a:rPr>
                        <a:t>- Peripheral IV or midlines</a:t>
                      </a:r>
                      <a:br>
                        <a:rPr lang="en-US" sz="2000" dirty="0">
                          <a:latin typeface="Aptos" panose="020B0004020202020204" pitchFamily="34" charset="0"/>
                        </a:rPr>
                      </a:br>
                      <a:r>
                        <a:rPr lang="en-US" sz="2000" dirty="0">
                          <a:latin typeface="Aptos" panose="020B0004020202020204" pitchFamily="34" charset="0"/>
                        </a:rPr>
                        <a:t>- Ventricular Assist Device (VAD)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312384506"/>
                  </a:ext>
                </a:extLst>
              </a:tr>
              <a:tr h="370840">
                <a:tc>
                  <a:txBody>
                    <a:bodyPr/>
                    <a:lstStyle/>
                    <a:p>
                      <a:r>
                        <a:rPr lang="en-US" sz="2000" b="1" dirty="0">
                          <a:latin typeface="Aptos" panose="020B0004020202020204" pitchFamily="34" charset="0"/>
                        </a:rPr>
                        <a:t>Data Source(s)</a:t>
                      </a:r>
                    </a:p>
                  </a:txBody>
                  <a:tcPr>
                    <a:solidFill>
                      <a:schemeClr val="bg1">
                        <a:lumMod val="85000"/>
                      </a:schemeClr>
                    </a:solidFill>
                  </a:tcPr>
                </a:tc>
                <a:tc gridSpan="2">
                  <a:txBody>
                    <a:bodyPr/>
                    <a:lstStyle/>
                    <a:p>
                      <a:r>
                        <a:rPr lang="en-US" sz="2000" dirty="0">
                          <a:latin typeface="Aptos" panose="020B0004020202020204" pitchFamily="34" charset="0"/>
                        </a:rPr>
                        <a:t>NHSN or self-report</a:t>
                      </a:r>
                    </a:p>
                  </a:txBody>
                  <a:tcPr/>
                </a:tc>
                <a:tc hMerge="1">
                  <a:txBody>
                    <a:bodyPr/>
                    <a:lstStyle/>
                    <a:p>
                      <a:endParaRPr lang="en-US" sz="2000" dirty="0">
                        <a:latin typeface="Montserrat Classic" panose="020B0604020202020204" charset="0"/>
                      </a:endParaRPr>
                    </a:p>
                  </a:txBody>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F0A5CEAC-C706-1F1A-1886-593BFD7CED4C}"/>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333946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B48C2-D556-5150-D867-93431F7054A9}"/>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C41EBBBF-63E5-EC47-28B8-D02F6B8C6670}"/>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92021B5A-D1A3-8368-BFB9-553C37FEFC3A}"/>
              </a:ext>
            </a:extLst>
          </p:cNvPr>
          <p:cNvGraphicFramePr>
            <a:graphicFrameLocks noGrp="1"/>
          </p:cNvGraphicFramePr>
          <p:nvPr/>
        </p:nvGraphicFramePr>
        <p:xfrm>
          <a:off x="2667000" y="2810904"/>
          <a:ext cx="12192000" cy="4206240"/>
        </p:xfrm>
        <a:graphic>
          <a:graphicData uri="http://schemas.openxmlformats.org/drawingml/2006/table">
            <a:tbl>
              <a:tblPr firstRow="1" bandRow="1">
                <a:tableStyleId>{5940675A-B579-460E-94D1-54222C63F5DA}</a:tableStyleId>
              </a:tblPr>
              <a:tblGrid>
                <a:gridCol w="2892263">
                  <a:extLst>
                    <a:ext uri="{9D8B030D-6E8A-4147-A177-3AD203B41FA5}">
                      <a16:colId xmlns:a16="http://schemas.microsoft.com/office/drawing/2014/main" val="3283209214"/>
                    </a:ext>
                  </a:extLst>
                </a:gridCol>
                <a:gridCol w="9299737">
                  <a:extLst>
                    <a:ext uri="{9D8B030D-6E8A-4147-A177-3AD203B41FA5}">
                      <a16:colId xmlns:a16="http://schemas.microsoft.com/office/drawing/2014/main" val="4115978685"/>
                    </a:ext>
                  </a:extLst>
                </a:gridCol>
              </a:tblGrid>
              <a:tr h="370840">
                <a:tc>
                  <a:txBody>
                    <a:bodyPr/>
                    <a:lstStyle/>
                    <a:p>
                      <a:r>
                        <a:rPr lang="en-US" sz="2400" b="1" dirty="0">
                          <a:latin typeface="Aptos" panose="020B0004020202020204" pitchFamily="34" charset="0"/>
                        </a:rPr>
                        <a:t>Measure Name</a:t>
                      </a:r>
                    </a:p>
                  </a:txBody>
                  <a:tcPr>
                    <a:solidFill>
                      <a:schemeClr val="bg1">
                        <a:lumMod val="85000"/>
                      </a:schemeClr>
                    </a:solidFill>
                  </a:tcPr>
                </a:tc>
                <a:tc>
                  <a:txBody>
                    <a:bodyPr/>
                    <a:lstStyle/>
                    <a:p>
                      <a:pPr algn="ctr"/>
                      <a:r>
                        <a:rPr lang="en-US" sz="2400" b="1" u="sng" dirty="0">
                          <a:latin typeface="Aptos" panose="020B0004020202020204" pitchFamily="34" charset="0"/>
                        </a:rPr>
                        <a:t>Methicillin-resistant Staphylococcus aureus (MRSA)</a:t>
                      </a:r>
                    </a:p>
                  </a:txBody>
                  <a:tcPr/>
                </a:tc>
                <a:extLst>
                  <a:ext uri="{0D108BD9-81ED-4DB2-BD59-A6C34878D82A}">
                    <a16:rowId xmlns:a16="http://schemas.microsoft.com/office/drawing/2014/main" val="2892857165"/>
                  </a:ext>
                </a:extLst>
              </a:tr>
              <a:tr h="370840">
                <a:tc>
                  <a:txBody>
                    <a:bodyPr/>
                    <a:lstStyle/>
                    <a:p>
                      <a:r>
                        <a:rPr lang="en-US" sz="2400" b="1" dirty="0">
                          <a:latin typeface="Aptos" panose="020B0004020202020204" pitchFamily="34" charset="0"/>
                        </a:rPr>
                        <a:t>Numerator</a:t>
                      </a:r>
                    </a:p>
                  </a:txBody>
                  <a:tcPr>
                    <a:solidFill>
                      <a:schemeClr val="bg1">
                        <a:lumMod val="85000"/>
                      </a:schemeClr>
                    </a:solidFill>
                  </a:tcPr>
                </a:tc>
                <a:tc>
                  <a:txBody>
                    <a:bodyPr/>
                    <a:lstStyle/>
                    <a:p>
                      <a:r>
                        <a:rPr lang="en-US" sz="2400" dirty="0">
                          <a:latin typeface="Aptos" panose="020B0004020202020204" pitchFamily="34" charset="0"/>
                        </a:rPr>
                        <a:t>Total number of observed hospital-onset unique blood source MRSA LabID events among all inpatients in the facility</a:t>
                      </a:r>
                    </a:p>
                  </a:txBody>
                  <a:tcPr/>
                </a:tc>
                <a:extLst>
                  <a:ext uri="{0D108BD9-81ED-4DB2-BD59-A6C34878D82A}">
                    <a16:rowId xmlns:a16="http://schemas.microsoft.com/office/drawing/2014/main" val="1575119167"/>
                  </a:ext>
                </a:extLst>
              </a:tr>
              <a:tr h="370840">
                <a:tc>
                  <a:txBody>
                    <a:bodyPr/>
                    <a:lstStyle/>
                    <a:p>
                      <a:r>
                        <a:rPr lang="en-US" sz="2400" b="1" dirty="0">
                          <a:latin typeface="Aptos" panose="020B0004020202020204" pitchFamily="34" charset="0"/>
                        </a:rPr>
                        <a:t>Denominator</a:t>
                      </a:r>
                    </a:p>
                  </a:txBody>
                  <a:tcPr>
                    <a:solidFill>
                      <a:schemeClr val="bg1">
                        <a:lumMod val="85000"/>
                      </a:schemeClr>
                    </a:solidFill>
                  </a:tcPr>
                </a:tc>
                <a:tc>
                  <a:txBody>
                    <a:bodyPr/>
                    <a:lstStyle/>
                    <a:p>
                      <a:r>
                        <a:rPr lang="en-US" sz="2400" dirty="0">
                          <a:latin typeface="Aptos" panose="020B0004020202020204" pitchFamily="34" charset="0"/>
                        </a:rPr>
                        <a:t>Total patient days</a:t>
                      </a:r>
                    </a:p>
                  </a:txBody>
                  <a:tcPr/>
                </a:tc>
                <a:extLst>
                  <a:ext uri="{0D108BD9-81ED-4DB2-BD59-A6C34878D82A}">
                    <a16:rowId xmlns:a16="http://schemas.microsoft.com/office/drawing/2014/main" val="2090394810"/>
                  </a:ext>
                </a:extLst>
              </a:tr>
              <a:tr h="370840">
                <a:tc>
                  <a:txBody>
                    <a:bodyPr/>
                    <a:lstStyle/>
                    <a:p>
                      <a:r>
                        <a:rPr lang="en-US" sz="2400" b="1" dirty="0">
                          <a:latin typeface="Aptos" panose="020B0004020202020204" pitchFamily="34" charset="0"/>
                        </a:rPr>
                        <a:t>Rate Calculation</a:t>
                      </a:r>
                    </a:p>
                  </a:txBody>
                  <a:tcPr>
                    <a:solidFill>
                      <a:schemeClr val="bg1">
                        <a:lumMod val="85000"/>
                      </a:schemeClr>
                    </a:solidFill>
                  </a:tcPr>
                </a:tc>
                <a:tc>
                  <a:txBody>
                    <a:bodyPr/>
                    <a:lstStyle/>
                    <a:p>
                      <a:r>
                        <a:rPr lang="en-US" sz="2400" dirty="0">
                          <a:latin typeface="Aptos" panose="020B0004020202020204" pitchFamily="34" charset="0"/>
                        </a:rPr>
                        <a:t>(Numerator / Denominator) x 100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214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ptos" panose="020B0004020202020204" pitchFamily="34" charset="0"/>
                        </a:rPr>
                        <a:t>Exclusions</a:t>
                      </a:r>
                    </a:p>
                    <a:p>
                      <a:endParaRPr lang="en-US" sz="2400" b="1" dirty="0">
                        <a:latin typeface="Aptos" panose="020B0004020202020204" pitchFamily="34" charset="0"/>
                      </a:endParaRP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Data from patients who are not assigned to an inpatient bed in an applicable location are excluded from the denominator counts. Denominator counts exclude data from inpatient rehabilitation units and inpatient psychiatric units.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063073"/>
                  </a:ext>
                </a:extLst>
              </a:tr>
              <a:tr h="370840">
                <a:tc>
                  <a:txBody>
                    <a:bodyPr/>
                    <a:lstStyle/>
                    <a:p>
                      <a:r>
                        <a:rPr lang="en-US" sz="2400" b="1" dirty="0">
                          <a:latin typeface="Aptos" panose="020B0004020202020204" pitchFamily="34" charset="0"/>
                        </a:rPr>
                        <a:t>Data Source(s)</a:t>
                      </a:r>
                    </a:p>
                  </a:txBody>
                  <a:tcPr>
                    <a:solidFill>
                      <a:schemeClr val="bg1">
                        <a:lumMod val="85000"/>
                      </a:schemeClr>
                    </a:solidFill>
                  </a:tcPr>
                </a:tc>
                <a:tc>
                  <a:txBody>
                    <a:bodyPr/>
                    <a:lstStyle/>
                    <a:p>
                      <a:r>
                        <a:rPr lang="en-US" sz="2400" dirty="0">
                          <a:latin typeface="Aptos" panose="020B0004020202020204" pitchFamily="34" charset="0"/>
                        </a:rPr>
                        <a:t>NHSN or self-report</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CBF7236F-D347-7B19-3F9B-9EE93546AFFE}"/>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1337784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0B9BF-B70E-0EDD-D35B-80F12381BF9D}"/>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4A1E3F7F-0008-6052-B987-F2645D5C4727}"/>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97604F48-7A87-6BF6-CE72-4EFF2C6B6691}"/>
              </a:ext>
            </a:extLst>
          </p:cNvPr>
          <p:cNvGraphicFramePr>
            <a:graphicFrameLocks noGrp="1"/>
          </p:cNvGraphicFramePr>
          <p:nvPr/>
        </p:nvGraphicFramePr>
        <p:xfrm>
          <a:off x="2667000" y="2810904"/>
          <a:ext cx="12192000" cy="4937760"/>
        </p:xfrm>
        <a:graphic>
          <a:graphicData uri="http://schemas.openxmlformats.org/drawingml/2006/table">
            <a:tbl>
              <a:tblPr firstRow="1" bandRow="1">
                <a:tableStyleId>{5940675A-B579-460E-94D1-54222C63F5DA}</a:tableStyleId>
              </a:tblPr>
              <a:tblGrid>
                <a:gridCol w="2892263">
                  <a:extLst>
                    <a:ext uri="{9D8B030D-6E8A-4147-A177-3AD203B41FA5}">
                      <a16:colId xmlns:a16="http://schemas.microsoft.com/office/drawing/2014/main" val="3283209214"/>
                    </a:ext>
                  </a:extLst>
                </a:gridCol>
                <a:gridCol w="9299737">
                  <a:extLst>
                    <a:ext uri="{9D8B030D-6E8A-4147-A177-3AD203B41FA5}">
                      <a16:colId xmlns:a16="http://schemas.microsoft.com/office/drawing/2014/main" val="4115978685"/>
                    </a:ext>
                  </a:extLst>
                </a:gridCol>
              </a:tblGrid>
              <a:tr h="370840">
                <a:tc>
                  <a:txBody>
                    <a:bodyPr/>
                    <a:lstStyle/>
                    <a:p>
                      <a:r>
                        <a:rPr lang="en-US" sz="2400" b="1" dirty="0">
                          <a:latin typeface="Aptos" panose="020B0004020202020204" pitchFamily="34" charset="0"/>
                        </a:rPr>
                        <a:t>Measure Name</a:t>
                      </a:r>
                    </a:p>
                  </a:txBody>
                  <a:tcPr>
                    <a:solidFill>
                      <a:schemeClr val="bg1">
                        <a:lumMod val="85000"/>
                      </a:schemeClr>
                    </a:solidFill>
                  </a:tcPr>
                </a:tc>
                <a:tc>
                  <a:txBody>
                    <a:bodyPr/>
                    <a:lstStyle/>
                    <a:p>
                      <a:pPr algn="ctr"/>
                      <a:r>
                        <a:rPr lang="en-US" sz="2400" b="1" u="sng" dirty="0">
                          <a:latin typeface="Aptos" panose="020B0004020202020204" pitchFamily="34" charset="0"/>
                        </a:rPr>
                        <a:t>Clostridium difficile Infection (CDI)</a:t>
                      </a:r>
                    </a:p>
                  </a:txBody>
                  <a:tcPr/>
                </a:tc>
                <a:extLst>
                  <a:ext uri="{0D108BD9-81ED-4DB2-BD59-A6C34878D82A}">
                    <a16:rowId xmlns:a16="http://schemas.microsoft.com/office/drawing/2014/main" val="2892857165"/>
                  </a:ext>
                </a:extLst>
              </a:tr>
              <a:tr h="370840">
                <a:tc>
                  <a:txBody>
                    <a:bodyPr/>
                    <a:lstStyle/>
                    <a:p>
                      <a:r>
                        <a:rPr lang="en-US" sz="2400" b="1" dirty="0">
                          <a:latin typeface="Aptos" panose="020B0004020202020204" pitchFamily="34" charset="0"/>
                        </a:rPr>
                        <a:t>Numerator</a:t>
                      </a:r>
                    </a:p>
                  </a:txBody>
                  <a:tcPr>
                    <a:solidFill>
                      <a:schemeClr val="bg1">
                        <a:lumMod val="85000"/>
                      </a:schemeClr>
                    </a:solidFill>
                  </a:tcPr>
                </a:tc>
                <a:tc>
                  <a:txBody>
                    <a:bodyPr/>
                    <a:lstStyle/>
                    <a:p>
                      <a:r>
                        <a:rPr lang="en-US" sz="2400" dirty="0">
                          <a:latin typeface="Aptos" panose="020B0004020202020204" pitchFamily="34" charset="0"/>
                        </a:rPr>
                        <a:t>Total number of observed hospital-onset CDI LabID events among all inpatients in the facility</a:t>
                      </a:r>
                    </a:p>
                  </a:txBody>
                  <a:tcPr/>
                </a:tc>
                <a:extLst>
                  <a:ext uri="{0D108BD9-81ED-4DB2-BD59-A6C34878D82A}">
                    <a16:rowId xmlns:a16="http://schemas.microsoft.com/office/drawing/2014/main" val="1575119167"/>
                  </a:ext>
                </a:extLst>
              </a:tr>
              <a:tr h="370840">
                <a:tc>
                  <a:txBody>
                    <a:bodyPr/>
                    <a:lstStyle/>
                    <a:p>
                      <a:r>
                        <a:rPr lang="en-US" sz="2400" b="1" dirty="0">
                          <a:latin typeface="Aptos" panose="020B0004020202020204" pitchFamily="34" charset="0"/>
                        </a:rPr>
                        <a:t>Denominator</a:t>
                      </a:r>
                    </a:p>
                  </a:txBody>
                  <a:tcPr>
                    <a:solidFill>
                      <a:schemeClr val="bg1">
                        <a:lumMod val="85000"/>
                      </a:schemeClr>
                    </a:solidFill>
                  </a:tcPr>
                </a:tc>
                <a:tc>
                  <a:txBody>
                    <a:bodyPr/>
                    <a:lstStyle/>
                    <a:p>
                      <a:r>
                        <a:rPr lang="en-US" sz="2400" dirty="0">
                          <a:latin typeface="Aptos" panose="020B0004020202020204" pitchFamily="34" charset="0"/>
                        </a:rPr>
                        <a:t>Total patient days</a:t>
                      </a:r>
                    </a:p>
                  </a:txBody>
                  <a:tcPr/>
                </a:tc>
                <a:extLst>
                  <a:ext uri="{0D108BD9-81ED-4DB2-BD59-A6C34878D82A}">
                    <a16:rowId xmlns:a16="http://schemas.microsoft.com/office/drawing/2014/main" val="2090394810"/>
                  </a:ext>
                </a:extLst>
              </a:tr>
              <a:tr h="370840">
                <a:tc>
                  <a:txBody>
                    <a:bodyPr/>
                    <a:lstStyle/>
                    <a:p>
                      <a:r>
                        <a:rPr lang="en-US" sz="2400" b="1" dirty="0">
                          <a:latin typeface="Aptos" panose="020B0004020202020204" pitchFamily="34" charset="0"/>
                        </a:rPr>
                        <a:t>Rate Calculation</a:t>
                      </a:r>
                    </a:p>
                  </a:txBody>
                  <a:tcPr>
                    <a:solidFill>
                      <a:schemeClr val="bg1">
                        <a:lumMod val="85000"/>
                      </a:schemeClr>
                    </a:solidFill>
                  </a:tcPr>
                </a:tc>
                <a:tc>
                  <a:txBody>
                    <a:bodyPr/>
                    <a:lstStyle/>
                    <a:p>
                      <a:r>
                        <a:rPr lang="en-US" sz="2400" dirty="0">
                          <a:latin typeface="Aptos" panose="020B0004020202020204" pitchFamily="34" charset="0"/>
                        </a:rPr>
                        <a:t>(Numerator / Denominator) x 100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214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ptos" panose="020B0004020202020204" pitchFamily="34" charset="0"/>
                        </a:rPr>
                        <a:t>Exclusions</a:t>
                      </a:r>
                    </a:p>
                    <a:p>
                      <a:endParaRPr lang="en-US" sz="2400" b="1" dirty="0">
                        <a:latin typeface="Aptos" panose="020B0004020202020204" pitchFamily="34" charset="0"/>
                      </a:endParaRP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Data from patients who are not assigned to an inpatient bed are excluded from the denominator counts, including outpatient clinics, 24-hour observation units, and emergency department visits. Inpatient rehab locations and inpatient psychiatric locations are excluded. Additionally, data from well-baby  nurseries and NICUs are excluded from the denominator 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063073"/>
                  </a:ext>
                </a:extLst>
              </a:tr>
              <a:tr h="370840">
                <a:tc>
                  <a:txBody>
                    <a:bodyPr/>
                    <a:lstStyle/>
                    <a:p>
                      <a:r>
                        <a:rPr lang="en-US" sz="2400" b="1" dirty="0">
                          <a:latin typeface="Aptos" panose="020B0004020202020204" pitchFamily="34" charset="0"/>
                        </a:rPr>
                        <a:t>Data Source(s)</a:t>
                      </a:r>
                    </a:p>
                  </a:txBody>
                  <a:tcPr>
                    <a:solidFill>
                      <a:schemeClr val="bg1">
                        <a:lumMod val="85000"/>
                      </a:schemeClr>
                    </a:solidFill>
                  </a:tcPr>
                </a:tc>
                <a:tc>
                  <a:txBody>
                    <a:bodyPr/>
                    <a:lstStyle/>
                    <a:p>
                      <a:r>
                        <a:rPr lang="en-US" sz="2400" dirty="0">
                          <a:latin typeface="Aptos" panose="020B0004020202020204" pitchFamily="34" charset="0"/>
                        </a:rPr>
                        <a:t>NHSN or self-report</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C62C0A30-2CC9-82D6-FEE6-1B290B5BE704}"/>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647275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088FE-09A3-0F6F-C39C-813D0DE9D156}"/>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8A2762E5-51CE-338E-CE39-F061D65F345F}"/>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BF917A37-10F4-F928-5124-C356D04E6958}"/>
              </a:ext>
            </a:extLst>
          </p:cNvPr>
          <p:cNvGraphicFramePr>
            <a:graphicFrameLocks noGrp="1"/>
          </p:cNvGraphicFramePr>
          <p:nvPr/>
        </p:nvGraphicFramePr>
        <p:xfrm>
          <a:off x="2667000" y="2810904"/>
          <a:ext cx="12192000" cy="6126480"/>
        </p:xfrm>
        <a:graphic>
          <a:graphicData uri="http://schemas.openxmlformats.org/drawingml/2006/table">
            <a:tbl>
              <a:tblPr firstRow="1" bandRow="1">
                <a:tableStyleId>{5940675A-B579-460E-94D1-54222C63F5DA}</a:tableStyleId>
              </a:tblPr>
              <a:tblGrid>
                <a:gridCol w="2892263">
                  <a:extLst>
                    <a:ext uri="{9D8B030D-6E8A-4147-A177-3AD203B41FA5}">
                      <a16:colId xmlns:a16="http://schemas.microsoft.com/office/drawing/2014/main" val="3283209214"/>
                    </a:ext>
                  </a:extLst>
                </a:gridCol>
                <a:gridCol w="9299737">
                  <a:extLst>
                    <a:ext uri="{9D8B030D-6E8A-4147-A177-3AD203B41FA5}">
                      <a16:colId xmlns:a16="http://schemas.microsoft.com/office/drawing/2014/main" val="4115978685"/>
                    </a:ext>
                  </a:extLst>
                </a:gridCol>
              </a:tblGrid>
              <a:tr h="370840">
                <a:tc>
                  <a:txBody>
                    <a:bodyPr/>
                    <a:lstStyle/>
                    <a:p>
                      <a:r>
                        <a:rPr lang="en-US" sz="2400" b="1" dirty="0">
                          <a:latin typeface="Aptos" panose="020B0004020202020204" pitchFamily="34" charset="0"/>
                        </a:rPr>
                        <a:t>Measure Name</a:t>
                      </a:r>
                    </a:p>
                  </a:txBody>
                  <a:tcPr>
                    <a:solidFill>
                      <a:schemeClr val="bg1">
                        <a:lumMod val="85000"/>
                      </a:schemeClr>
                    </a:solidFill>
                  </a:tcPr>
                </a:tc>
                <a:tc>
                  <a:txBody>
                    <a:bodyPr/>
                    <a:lstStyle/>
                    <a:p>
                      <a:pPr algn="ctr"/>
                      <a:r>
                        <a:rPr lang="en-US" sz="2400" b="1" u="sng" dirty="0">
                          <a:latin typeface="Aptos" panose="020B0004020202020204" pitchFamily="34" charset="0"/>
                        </a:rPr>
                        <a:t>All Cause 30-Day Hospital Readmissions</a:t>
                      </a:r>
                    </a:p>
                  </a:txBody>
                  <a:tcPr/>
                </a:tc>
                <a:extLst>
                  <a:ext uri="{0D108BD9-81ED-4DB2-BD59-A6C34878D82A}">
                    <a16:rowId xmlns:a16="http://schemas.microsoft.com/office/drawing/2014/main" val="2892857165"/>
                  </a:ext>
                </a:extLst>
              </a:tr>
              <a:tr h="676516">
                <a:tc>
                  <a:txBody>
                    <a:bodyPr/>
                    <a:lstStyle/>
                    <a:p>
                      <a:r>
                        <a:rPr lang="en-US" sz="2400" b="1" dirty="0">
                          <a:latin typeface="Aptos" panose="020B0004020202020204" pitchFamily="34" charset="0"/>
                        </a:rPr>
                        <a:t>Numerator</a:t>
                      </a:r>
                    </a:p>
                  </a:txBody>
                  <a:tcPr>
                    <a:solidFill>
                      <a:schemeClr val="bg1">
                        <a:lumMod val="85000"/>
                      </a:schemeClr>
                    </a:solidFill>
                  </a:tcPr>
                </a:tc>
                <a:tc>
                  <a:txBody>
                    <a:bodyPr/>
                    <a:lstStyle/>
                    <a:p>
                      <a:r>
                        <a:rPr lang="en-US" sz="2400" dirty="0">
                          <a:latin typeface="Aptos" panose="020B0004020202020204" pitchFamily="34" charset="0"/>
                        </a:rPr>
                        <a:t>Inpatients &gt;18 years old returning as an acute care inpatient within 30 days of date of an inpatient discharge to same facility</a:t>
                      </a:r>
                    </a:p>
                  </a:txBody>
                  <a:tcPr/>
                </a:tc>
                <a:extLst>
                  <a:ext uri="{0D108BD9-81ED-4DB2-BD59-A6C34878D82A}">
                    <a16:rowId xmlns:a16="http://schemas.microsoft.com/office/drawing/2014/main" val="1575119167"/>
                  </a:ext>
                </a:extLst>
              </a:tr>
              <a:tr h="370840">
                <a:tc>
                  <a:txBody>
                    <a:bodyPr/>
                    <a:lstStyle/>
                    <a:p>
                      <a:r>
                        <a:rPr lang="en-US" sz="2400" b="1" dirty="0">
                          <a:latin typeface="Aptos" panose="020B0004020202020204" pitchFamily="34" charset="0"/>
                        </a:rPr>
                        <a:t>Denominator</a:t>
                      </a:r>
                    </a:p>
                  </a:txBody>
                  <a:tcPr>
                    <a:solidFill>
                      <a:schemeClr val="bg1">
                        <a:lumMod val="85000"/>
                      </a:schemeClr>
                    </a:solidFill>
                  </a:tcPr>
                </a:tc>
                <a:tc>
                  <a:txBody>
                    <a:bodyPr/>
                    <a:lstStyle/>
                    <a:p>
                      <a:r>
                        <a:rPr lang="en-US" sz="2400" dirty="0">
                          <a:latin typeface="Aptos" panose="020B0004020202020204" pitchFamily="34" charset="0"/>
                        </a:rPr>
                        <a:t>All acute inpatients &gt;18 years old discharged from the hospital (excluding discharges due to death</a:t>
                      </a:r>
                    </a:p>
                  </a:txBody>
                  <a:tcPr/>
                </a:tc>
                <a:extLst>
                  <a:ext uri="{0D108BD9-81ED-4DB2-BD59-A6C34878D82A}">
                    <a16:rowId xmlns:a16="http://schemas.microsoft.com/office/drawing/2014/main" val="2090394810"/>
                  </a:ext>
                </a:extLst>
              </a:tr>
              <a:tr h="370840">
                <a:tc>
                  <a:txBody>
                    <a:bodyPr/>
                    <a:lstStyle/>
                    <a:p>
                      <a:r>
                        <a:rPr lang="en-US" sz="2400" b="1" dirty="0">
                          <a:latin typeface="Aptos" panose="020B0004020202020204" pitchFamily="34" charset="0"/>
                        </a:rPr>
                        <a:t>Rate Calculation</a:t>
                      </a:r>
                    </a:p>
                  </a:txBody>
                  <a:tcPr>
                    <a:solidFill>
                      <a:schemeClr val="bg1">
                        <a:lumMod val="85000"/>
                      </a:schemeClr>
                    </a:solidFill>
                  </a:tcPr>
                </a:tc>
                <a:tc>
                  <a:txBody>
                    <a:bodyPr/>
                    <a:lstStyle/>
                    <a:p>
                      <a:r>
                        <a:rPr lang="en-US" sz="2400" dirty="0">
                          <a:latin typeface="Aptos" panose="020B0004020202020204" pitchFamily="34" charset="0"/>
                        </a:rPr>
                        <a:t>(Numerator / Denominator) x 100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21471"/>
                  </a:ext>
                </a:extLst>
              </a:tr>
              <a:tr h="370840">
                <a:tc>
                  <a:txBody>
                    <a:bodyPr/>
                    <a:lstStyle/>
                    <a:p>
                      <a:r>
                        <a:rPr lang="en-US" sz="2400" b="1" dirty="0">
                          <a:latin typeface="Aptos" panose="020B0004020202020204" pitchFamily="34" charset="0"/>
                        </a:rPr>
                        <a:t>Inclusions</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Acute, Swing, Observation patients</a:t>
                      </a:r>
                      <a:br>
                        <a:rPr lang="en-US" sz="2400" dirty="0">
                          <a:latin typeface="Aptos" panose="020B0004020202020204" pitchFamily="34" charset="0"/>
                        </a:rPr>
                      </a:br>
                      <a:r>
                        <a:rPr lang="en-US" sz="2400" dirty="0">
                          <a:latin typeface="Aptos" panose="020B0004020202020204" pitchFamily="34" charset="0"/>
                        </a:rPr>
                        <a:t>Obstetric</a:t>
                      </a:r>
                      <a:br>
                        <a:rPr lang="en-US" sz="2400" dirty="0">
                          <a:latin typeface="Aptos" panose="020B0004020202020204" pitchFamily="34" charset="0"/>
                        </a:rPr>
                      </a:br>
                      <a:r>
                        <a:rPr lang="en-US" sz="2400" dirty="0">
                          <a:latin typeface="Aptos" panose="020B0004020202020204" pitchFamily="34" charset="0"/>
                        </a:rPr>
                        <a:t>All Payers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481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ptos" panose="020B0004020202020204" pitchFamily="34" charset="0"/>
                        </a:rPr>
                        <a:t>Exclusions</a:t>
                      </a:r>
                    </a:p>
                    <a:p>
                      <a:endParaRPr lang="en-US" sz="2400" b="1" dirty="0">
                        <a:latin typeface="Aptos" panose="020B0004020202020204" pitchFamily="34" charset="0"/>
                      </a:endParaRP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Outpatients</a:t>
                      </a:r>
                    </a:p>
                    <a:p>
                      <a:r>
                        <a:rPr lang="en-US" sz="2400" dirty="0">
                          <a:latin typeface="Aptos" panose="020B0004020202020204" pitchFamily="34" charset="0"/>
                        </a:rPr>
                        <a:t>Planned readmission for scheduled procedure</a:t>
                      </a:r>
                    </a:p>
                    <a:p>
                      <a:r>
                        <a:rPr lang="en-US" sz="2400" dirty="0">
                          <a:latin typeface="Aptos" panose="020B0004020202020204" pitchFamily="34" charset="0"/>
                        </a:rPr>
                        <a:t>Readmissions on the same day for the same principal dx</a:t>
                      </a:r>
                    </a:p>
                    <a:p>
                      <a:r>
                        <a:rPr lang="en-US" sz="2400" dirty="0">
                          <a:latin typeface="Aptos" panose="020B0004020202020204" pitchFamily="34" charset="0"/>
                        </a:rPr>
                        <a:t>Index discharge was against medical advice</a:t>
                      </a:r>
                      <a:br>
                        <a:rPr lang="en-US" sz="2400" dirty="0">
                          <a:latin typeface="Aptos" panose="020B0004020202020204" pitchFamily="34" charset="0"/>
                        </a:rPr>
                      </a:br>
                      <a:r>
                        <a:rPr lang="en-US" sz="2400" dirty="0">
                          <a:latin typeface="Aptos" panose="020B0004020202020204" pitchFamily="34" charset="0"/>
                        </a:rPr>
                        <a:t>Readmission for palliative care or end-of-life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063073"/>
                  </a:ext>
                </a:extLst>
              </a:tr>
              <a:tr h="370840">
                <a:tc>
                  <a:txBody>
                    <a:bodyPr/>
                    <a:lstStyle/>
                    <a:p>
                      <a:r>
                        <a:rPr lang="en-US" sz="2400" b="1" dirty="0">
                          <a:latin typeface="Aptos" panose="020B0004020202020204" pitchFamily="34" charset="0"/>
                        </a:rPr>
                        <a:t>Data Source(s)</a:t>
                      </a:r>
                    </a:p>
                  </a:txBody>
                  <a:tcPr>
                    <a:solidFill>
                      <a:schemeClr val="bg1">
                        <a:lumMod val="85000"/>
                      </a:schemeClr>
                    </a:solidFill>
                  </a:tcPr>
                </a:tc>
                <a:tc>
                  <a:txBody>
                    <a:bodyPr/>
                    <a:lstStyle/>
                    <a:p>
                      <a:r>
                        <a:rPr lang="en-US" sz="2400" dirty="0">
                          <a:latin typeface="Aptos" panose="020B0004020202020204" pitchFamily="34" charset="0"/>
                        </a:rPr>
                        <a:t>Self-Report</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24F881BE-28C2-64EB-AC61-B5813C528C05}"/>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018578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BAE4A-4DE9-4C75-18C3-5019E7D3C5EE}"/>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BC83D162-8C59-1204-EF49-099EBAED1C28}"/>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BDA9B16F-B71A-54B7-992E-6DE1748C248E}"/>
              </a:ext>
            </a:extLst>
          </p:cNvPr>
          <p:cNvGraphicFramePr>
            <a:graphicFrameLocks noGrp="1"/>
          </p:cNvGraphicFramePr>
          <p:nvPr/>
        </p:nvGraphicFramePr>
        <p:xfrm>
          <a:off x="2667000" y="2810904"/>
          <a:ext cx="12192000" cy="4663440"/>
        </p:xfrm>
        <a:graphic>
          <a:graphicData uri="http://schemas.openxmlformats.org/drawingml/2006/table">
            <a:tbl>
              <a:tblPr firstRow="1" bandRow="1">
                <a:tableStyleId>{5940675A-B579-460E-94D1-54222C63F5DA}</a:tableStyleId>
              </a:tblPr>
              <a:tblGrid>
                <a:gridCol w="2892263">
                  <a:extLst>
                    <a:ext uri="{9D8B030D-6E8A-4147-A177-3AD203B41FA5}">
                      <a16:colId xmlns:a16="http://schemas.microsoft.com/office/drawing/2014/main" val="3283209214"/>
                    </a:ext>
                  </a:extLst>
                </a:gridCol>
                <a:gridCol w="9299737">
                  <a:extLst>
                    <a:ext uri="{9D8B030D-6E8A-4147-A177-3AD203B41FA5}">
                      <a16:colId xmlns:a16="http://schemas.microsoft.com/office/drawing/2014/main" val="4115978685"/>
                    </a:ext>
                  </a:extLst>
                </a:gridCol>
              </a:tblGrid>
              <a:tr h="370840">
                <a:tc>
                  <a:txBody>
                    <a:bodyPr/>
                    <a:lstStyle/>
                    <a:p>
                      <a:r>
                        <a:rPr lang="en-US" sz="2400" b="1" dirty="0">
                          <a:latin typeface="Aptos" panose="020B0004020202020204" pitchFamily="34" charset="0"/>
                        </a:rPr>
                        <a:t>Measure Name</a:t>
                      </a:r>
                    </a:p>
                  </a:txBody>
                  <a:tcPr>
                    <a:solidFill>
                      <a:schemeClr val="bg1">
                        <a:lumMod val="85000"/>
                      </a:schemeClr>
                    </a:solidFill>
                  </a:tcPr>
                </a:tc>
                <a:tc>
                  <a:txBody>
                    <a:bodyPr/>
                    <a:lstStyle/>
                    <a:p>
                      <a:pPr algn="ctr"/>
                      <a:r>
                        <a:rPr lang="en-US" sz="2400" b="1" u="sng" dirty="0">
                          <a:latin typeface="Aptos" panose="020B0004020202020204" pitchFamily="34" charset="0"/>
                        </a:rPr>
                        <a:t>Assisted Fall Rate</a:t>
                      </a:r>
                    </a:p>
                  </a:txBody>
                  <a:tcPr/>
                </a:tc>
                <a:extLst>
                  <a:ext uri="{0D108BD9-81ED-4DB2-BD59-A6C34878D82A}">
                    <a16:rowId xmlns:a16="http://schemas.microsoft.com/office/drawing/2014/main" val="2892857165"/>
                  </a:ext>
                </a:extLst>
              </a:tr>
              <a:tr h="676516">
                <a:tc>
                  <a:txBody>
                    <a:bodyPr/>
                    <a:lstStyle/>
                    <a:p>
                      <a:r>
                        <a:rPr lang="en-US" sz="2400" b="1" dirty="0">
                          <a:latin typeface="Aptos" panose="020B0004020202020204" pitchFamily="34" charset="0"/>
                        </a:rPr>
                        <a:t>Numerator</a:t>
                      </a:r>
                    </a:p>
                  </a:txBody>
                  <a:tcPr>
                    <a:solidFill>
                      <a:schemeClr val="bg1">
                        <a:lumMod val="85000"/>
                      </a:schemeClr>
                    </a:solidFill>
                  </a:tcPr>
                </a:tc>
                <a:tc>
                  <a:txBody>
                    <a:bodyPr/>
                    <a:lstStyle/>
                    <a:p>
                      <a:r>
                        <a:rPr lang="en-US" sz="2400" dirty="0">
                          <a:latin typeface="Aptos" panose="020B0004020202020204" pitchFamily="34" charset="0"/>
                        </a:rPr>
                        <a:t>Total number of assisted falls with or without injury, among bedded patients &gt;18 years old</a:t>
                      </a:r>
                    </a:p>
                  </a:txBody>
                  <a:tcPr/>
                </a:tc>
                <a:extLst>
                  <a:ext uri="{0D108BD9-81ED-4DB2-BD59-A6C34878D82A}">
                    <a16:rowId xmlns:a16="http://schemas.microsoft.com/office/drawing/2014/main" val="1575119167"/>
                  </a:ext>
                </a:extLst>
              </a:tr>
              <a:tr h="370840">
                <a:tc>
                  <a:txBody>
                    <a:bodyPr/>
                    <a:lstStyle/>
                    <a:p>
                      <a:r>
                        <a:rPr lang="en-US" sz="2400" b="1" dirty="0">
                          <a:latin typeface="Aptos" panose="020B0004020202020204" pitchFamily="34" charset="0"/>
                        </a:rPr>
                        <a:t>Denominator</a:t>
                      </a:r>
                    </a:p>
                  </a:txBody>
                  <a:tcPr>
                    <a:solidFill>
                      <a:schemeClr val="bg1">
                        <a:lumMod val="85000"/>
                      </a:schemeClr>
                    </a:solidFill>
                  </a:tcPr>
                </a:tc>
                <a:tc>
                  <a:txBody>
                    <a:bodyPr/>
                    <a:lstStyle/>
                    <a:p>
                      <a:r>
                        <a:rPr lang="en-US" sz="2400" dirty="0">
                          <a:latin typeface="Aptos" panose="020B0004020202020204" pitchFamily="34" charset="0"/>
                        </a:rPr>
                        <a:t>Number of patient days</a:t>
                      </a:r>
                    </a:p>
                  </a:txBody>
                  <a:tcPr/>
                </a:tc>
                <a:extLst>
                  <a:ext uri="{0D108BD9-81ED-4DB2-BD59-A6C34878D82A}">
                    <a16:rowId xmlns:a16="http://schemas.microsoft.com/office/drawing/2014/main" val="2090394810"/>
                  </a:ext>
                </a:extLst>
              </a:tr>
              <a:tr h="370840">
                <a:tc>
                  <a:txBody>
                    <a:bodyPr/>
                    <a:lstStyle/>
                    <a:p>
                      <a:r>
                        <a:rPr lang="en-US" sz="2400" b="1" dirty="0">
                          <a:latin typeface="Aptos" panose="020B0004020202020204" pitchFamily="34" charset="0"/>
                        </a:rPr>
                        <a:t>Rate Calculation</a:t>
                      </a:r>
                    </a:p>
                  </a:txBody>
                  <a:tcPr>
                    <a:solidFill>
                      <a:schemeClr val="bg1">
                        <a:lumMod val="85000"/>
                      </a:schemeClr>
                    </a:solidFill>
                  </a:tcPr>
                </a:tc>
                <a:tc>
                  <a:txBody>
                    <a:bodyPr/>
                    <a:lstStyle/>
                    <a:p>
                      <a:r>
                        <a:rPr lang="en-US" sz="2400" dirty="0">
                          <a:latin typeface="Aptos" panose="020B0004020202020204" pitchFamily="34" charset="0"/>
                        </a:rPr>
                        <a:t>(Numerator / Denominator) x 100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21471"/>
                  </a:ext>
                </a:extLst>
              </a:tr>
              <a:tr h="370840">
                <a:tc>
                  <a:txBody>
                    <a:bodyPr/>
                    <a:lstStyle/>
                    <a:p>
                      <a:r>
                        <a:rPr lang="en-US" sz="2400" b="1" dirty="0">
                          <a:latin typeface="Aptos" panose="020B0004020202020204" pitchFamily="34" charset="0"/>
                        </a:rPr>
                        <a:t>Inclusions</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Acute, Swing, Observation patients</a:t>
                      </a:r>
                      <a:br>
                        <a:rPr lang="en-US" sz="2400" dirty="0">
                          <a:latin typeface="Aptos" panose="020B0004020202020204" pitchFamily="34" charset="0"/>
                        </a:rPr>
                      </a:br>
                      <a:r>
                        <a:rPr lang="en-US" sz="2400" dirty="0">
                          <a:latin typeface="Aptos" panose="020B0004020202020204" pitchFamily="34" charset="0"/>
                        </a:rPr>
                        <a:t>Obstetric</a:t>
                      </a:r>
                      <a:br>
                        <a:rPr lang="en-US" sz="2400" dirty="0">
                          <a:latin typeface="Aptos" panose="020B0004020202020204" pitchFamily="34" charset="0"/>
                        </a:rPr>
                      </a:br>
                      <a:r>
                        <a:rPr lang="en-US" sz="2400" dirty="0">
                          <a:latin typeface="Aptos" panose="020B0004020202020204" pitchFamily="34" charset="0"/>
                        </a:rPr>
                        <a:t>All Payers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481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ptos" panose="020B0004020202020204" pitchFamily="34" charset="0"/>
                        </a:rPr>
                        <a:t>Exclusions</a:t>
                      </a:r>
                    </a:p>
                    <a:p>
                      <a:endParaRPr lang="en-US" sz="2400" b="1" dirty="0">
                        <a:latin typeface="Aptos" panose="020B0004020202020204" pitchFamily="34" charset="0"/>
                      </a:endParaRP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Behavioral health units</a:t>
                      </a:r>
                      <a:br>
                        <a:rPr lang="en-US" sz="2400" dirty="0">
                          <a:latin typeface="Aptos" panose="020B0004020202020204" pitchFamily="34" charset="0"/>
                        </a:rPr>
                      </a:br>
                      <a:r>
                        <a:rPr lang="en-US" sz="2400" dirty="0">
                          <a:latin typeface="Aptos" panose="020B0004020202020204" pitchFamily="34" charset="0"/>
                        </a:rPr>
                        <a:t>ED, pediatric patients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063073"/>
                  </a:ext>
                </a:extLst>
              </a:tr>
              <a:tr h="370840">
                <a:tc>
                  <a:txBody>
                    <a:bodyPr/>
                    <a:lstStyle/>
                    <a:p>
                      <a:r>
                        <a:rPr lang="en-US" sz="2400" b="1" dirty="0">
                          <a:latin typeface="Aptos" panose="020B0004020202020204" pitchFamily="34" charset="0"/>
                        </a:rPr>
                        <a:t>Data Source(s)</a:t>
                      </a:r>
                    </a:p>
                  </a:txBody>
                  <a:tcPr>
                    <a:solidFill>
                      <a:schemeClr val="bg1">
                        <a:lumMod val="85000"/>
                      </a:schemeClr>
                    </a:solidFill>
                  </a:tcPr>
                </a:tc>
                <a:tc>
                  <a:txBody>
                    <a:bodyPr/>
                    <a:lstStyle/>
                    <a:p>
                      <a:r>
                        <a:rPr lang="en-US" sz="2400" dirty="0">
                          <a:latin typeface="Aptos" panose="020B0004020202020204" pitchFamily="34" charset="0"/>
                        </a:rPr>
                        <a:t>Self-Report</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DDADCAE0-48DA-5EF9-58F6-9133C0DCCC1A}"/>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1695504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7E179-C6CA-F7D7-D484-4B1512AECC3B}"/>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3B92013E-5C90-8588-E297-971594F244E6}"/>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8DEBA0F9-92C2-B13E-F1C1-2D299665D56D}"/>
              </a:ext>
            </a:extLst>
          </p:cNvPr>
          <p:cNvGraphicFramePr>
            <a:graphicFrameLocks noGrp="1"/>
          </p:cNvGraphicFramePr>
          <p:nvPr/>
        </p:nvGraphicFramePr>
        <p:xfrm>
          <a:off x="2667000" y="2810904"/>
          <a:ext cx="12192000" cy="4663440"/>
        </p:xfrm>
        <a:graphic>
          <a:graphicData uri="http://schemas.openxmlformats.org/drawingml/2006/table">
            <a:tbl>
              <a:tblPr firstRow="1" bandRow="1">
                <a:tableStyleId>{5940675A-B579-460E-94D1-54222C63F5DA}</a:tableStyleId>
              </a:tblPr>
              <a:tblGrid>
                <a:gridCol w="2892263">
                  <a:extLst>
                    <a:ext uri="{9D8B030D-6E8A-4147-A177-3AD203B41FA5}">
                      <a16:colId xmlns:a16="http://schemas.microsoft.com/office/drawing/2014/main" val="3283209214"/>
                    </a:ext>
                  </a:extLst>
                </a:gridCol>
                <a:gridCol w="9299737">
                  <a:extLst>
                    <a:ext uri="{9D8B030D-6E8A-4147-A177-3AD203B41FA5}">
                      <a16:colId xmlns:a16="http://schemas.microsoft.com/office/drawing/2014/main" val="4115978685"/>
                    </a:ext>
                  </a:extLst>
                </a:gridCol>
              </a:tblGrid>
              <a:tr h="370840">
                <a:tc>
                  <a:txBody>
                    <a:bodyPr/>
                    <a:lstStyle/>
                    <a:p>
                      <a:r>
                        <a:rPr lang="en-US" sz="2400" b="1" dirty="0">
                          <a:latin typeface="Aptos" panose="020B0004020202020204" pitchFamily="34" charset="0"/>
                        </a:rPr>
                        <a:t>Measure Name</a:t>
                      </a:r>
                    </a:p>
                  </a:txBody>
                  <a:tcPr>
                    <a:solidFill>
                      <a:schemeClr val="bg1">
                        <a:lumMod val="85000"/>
                      </a:schemeClr>
                    </a:solidFill>
                  </a:tcPr>
                </a:tc>
                <a:tc>
                  <a:txBody>
                    <a:bodyPr/>
                    <a:lstStyle/>
                    <a:p>
                      <a:pPr algn="ctr"/>
                      <a:r>
                        <a:rPr lang="en-US" sz="2400" b="1" u="sng" dirty="0">
                          <a:latin typeface="Aptos" panose="020B0004020202020204" pitchFamily="34" charset="0"/>
                        </a:rPr>
                        <a:t>Unassisted Fall Rate</a:t>
                      </a:r>
                    </a:p>
                  </a:txBody>
                  <a:tcPr/>
                </a:tc>
                <a:extLst>
                  <a:ext uri="{0D108BD9-81ED-4DB2-BD59-A6C34878D82A}">
                    <a16:rowId xmlns:a16="http://schemas.microsoft.com/office/drawing/2014/main" val="2892857165"/>
                  </a:ext>
                </a:extLst>
              </a:tr>
              <a:tr h="676516">
                <a:tc>
                  <a:txBody>
                    <a:bodyPr/>
                    <a:lstStyle/>
                    <a:p>
                      <a:r>
                        <a:rPr lang="en-US" sz="2400" b="1" dirty="0">
                          <a:latin typeface="Aptos" panose="020B0004020202020204" pitchFamily="34" charset="0"/>
                        </a:rPr>
                        <a:t>Numerator</a:t>
                      </a:r>
                    </a:p>
                  </a:txBody>
                  <a:tcPr>
                    <a:solidFill>
                      <a:schemeClr val="bg1">
                        <a:lumMod val="85000"/>
                      </a:schemeClr>
                    </a:solidFill>
                  </a:tcPr>
                </a:tc>
                <a:tc>
                  <a:txBody>
                    <a:bodyPr/>
                    <a:lstStyle/>
                    <a:p>
                      <a:r>
                        <a:rPr lang="en-US" sz="2400" dirty="0">
                          <a:latin typeface="Aptos" panose="020B0004020202020204" pitchFamily="34" charset="0"/>
                        </a:rPr>
                        <a:t>Total number of unassisted falls with or without injury, among bedded patients &gt;18 years old</a:t>
                      </a:r>
                    </a:p>
                  </a:txBody>
                  <a:tcPr/>
                </a:tc>
                <a:extLst>
                  <a:ext uri="{0D108BD9-81ED-4DB2-BD59-A6C34878D82A}">
                    <a16:rowId xmlns:a16="http://schemas.microsoft.com/office/drawing/2014/main" val="1575119167"/>
                  </a:ext>
                </a:extLst>
              </a:tr>
              <a:tr h="370840">
                <a:tc>
                  <a:txBody>
                    <a:bodyPr/>
                    <a:lstStyle/>
                    <a:p>
                      <a:r>
                        <a:rPr lang="en-US" sz="2400" b="1" dirty="0">
                          <a:latin typeface="Aptos" panose="020B0004020202020204" pitchFamily="34" charset="0"/>
                        </a:rPr>
                        <a:t>Denominator</a:t>
                      </a:r>
                    </a:p>
                  </a:txBody>
                  <a:tcPr>
                    <a:solidFill>
                      <a:schemeClr val="bg1">
                        <a:lumMod val="85000"/>
                      </a:schemeClr>
                    </a:solidFill>
                  </a:tcPr>
                </a:tc>
                <a:tc>
                  <a:txBody>
                    <a:bodyPr/>
                    <a:lstStyle/>
                    <a:p>
                      <a:r>
                        <a:rPr lang="en-US" sz="2400" dirty="0">
                          <a:latin typeface="Aptos" panose="020B0004020202020204" pitchFamily="34" charset="0"/>
                        </a:rPr>
                        <a:t>Number of patient days</a:t>
                      </a:r>
                    </a:p>
                  </a:txBody>
                  <a:tcPr/>
                </a:tc>
                <a:extLst>
                  <a:ext uri="{0D108BD9-81ED-4DB2-BD59-A6C34878D82A}">
                    <a16:rowId xmlns:a16="http://schemas.microsoft.com/office/drawing/2014/main" val="2090394810"/>
                  </a:ext>
                </a:extLst>
              </a:tr>
              <a:tr h="370840">
                <a:tc>
                  <a:txBody>
                    <a:bodyPr/>
                    <a:lstStyle/>
                    <a:p>
                      <a:r>
                        <a:rPr lang="en-US" sz="2400" b="1" dirty="0">
                          <a:latin typeface="Aptos" panose="020B0004020202020204" pitchFamily="34" charset="0"/>
                        </a:rPr>
                        <a:t>Rate Calculation</a:t>
                      </a:r>
                    </a:p>
                  </a:txBody>
                  <a:tcPr>
                    <a:solidFill>
                      <a:schemeClr val="bg1">
                        <a:lumMod val="85000"/>
                      </a:schemeClr>
                    </a:solidFill>
                  </a:tcPr>
                </a:tc>
                <a:tc>
                  <a:txBody>
                    <a:bodyPr/>
                    <a:lstStyle/>
                    <a:p>
                      <a:r>
                        <a:rPr lang="en-US" sz="2400" dirty="0">
                          <a:latin typeface="Aptos" panose="020B0004020202020204" pitchFamily="34" charset="0"/>
                        </a:rPr>
                        <a:t>(Numerator / Denominator) x 100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21471"/>
                  </a:ext>
                </a:extLst>
              </a:tr>
              <a:tr h="370840">
                <a:tc>
                  <a:txBody>
                    <a:bodyPr/>
                    <a:lstStyle/>
                    <a:p>
                      <a:r>
                        <a:rPr lang="en-US" sz="2400" b="1" dirty="0">
                          <a:latin typeface="Aptos" panose="020B0004020202020204" pitchFamily="34" charset="0"/>
                        </a:rPr>
                        <a:t>Inclusions</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Acute, Swing, Observation patients</a:t>
                      </a:r>
                      <a:br>
                        <a:rPr lang="en-US" sz="2400" dirty="0">
                          <a:latin typeface="Aptos" panose="020B0004020202020204" pitchFamily="34" charset="0"/>
                        </a:rPr>
                      </a:br>
                      <a:r>
                        <a:rPr lang="en-US" sz="2400" dirty="0">
                          <a:latin typeface="Aptos" panose="020B0004020202020204" pitchFamily="34" charset="0"/>
                        </a:rPr>
                        <a:t>Obstetric</a:t>
                      </a:r>
                      <a:br>
                        <a:rPr lang="en-US" sz="2400" dirty="0">
                          <a:latin typeface="Aptos" panose="020B0004020202020204" pitchFamily="34" charset="0"/>
                        </a:rPr>
                      </a:br>
                      <a:r>
                        <a:rPr lang="en-US" sz="2400" dirty="0">
                          <a:latin typeface="Aptos" panose="020B0004020202020204" pitchFamily="34" charset="0"/>
                        </a:rPr>
                        <a:t>All Payers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481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ptos" panose="020B0004020202020204" pitchFamily="34" charset="0"/>
                        </a:rPr>
                        <a:t>Exclusions</a:t>
                      </a:r>
                    </a:p>
                    <a:p>
                      <a:endParaRPr lang="en-US" sz="2400" b="1" dirty="0">
                        <a:latin typeface="Aptos" panose="020B0004020202020204" pitchFamily="34" charset="0"/>
                      </a:endParaRP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Behavioral health units</a:t>
                      </a:r>
                      <a:br>
                        <a:rPr lang="en-US" sz="2400" dirty="0">
                          <a:latin typeface="Aptos" panose="020B0004020202020204" pitchFamily="34" charset="0"/>
                        </a:rPr>
                      </a:br>
                      <a:r>
                        <a:rPr lang="en-US" sz="2400" dirty="0">
                          <a:latin typeface="Aptos" panose="020B0004020202020204" pitchFamily="34" charset="0"/>
                        </a:rPr>
                        <a:t>ED, pediatric patients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063073"/>
                  </a:ext>
                </a:extLst>
              </a:tr>
              <a:tr h="370840">
                <a:tc>
                  <a:txBody>
                    <a:bodyPr/>
                    <a:lstStyle/>
                    <a:p>
                      <a:r>
                        <a:rPr lang="en-US" sz="2400" b="1" dirty="0">
                          <a:latin typeface="Aptos" panose="020B0004020202020204" pitchFamily="34" charset="0"/>
                        </a:rPr>
                        <a:t>Data Source(s)</a:t>
                      </a:r>
                    </a:p>
                  </a:txBody>
                  <a:tcPr>
                    <a:solidFill>
                      <a:schemeClr val="bg1">
                        <a:lumMod val="85000"/>
                      </a:schemeClr>
                    </a:solidFill>
                  </a:tcPr>
                </a:tc>
                <a:tc>
                  <a:txBody>
                    <a:bodyPr/>
                    <a:lstStyle/>
                    <a:p>
                      <a:r>
                        <a:rPr lang="en-US" sz="2400" dirty="0">
                          <a:latin typeface="Aptos" panose="020B0004020202020204" pitchFamily="34" charset="0"/>
                        </a:rPr>
                        <a:t>Self-Report</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51CD96B2-479C-440C-F7EC-A736D269ADED}"/>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1416715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CEF26-5CAF-2742-06C9-08605092E5CF}"/>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75FBDAB6-A953-9EFC-5A64-4AB52E7D90E4}"/>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1A07BEB2-9812-334B-605D-5EDB94B0522F}"/>
              </a:ext>
            </a:extLst>
          </p:cNvPr>
          <p:cNvGraphicFramePr>
            <a:graphicFrameLocks noGrp="1"/>
          </p:cNvGraphicFramePr>
          <p:nvPr/>
        </p:nvGraphicFramePr>
        <p:xfrm>
          <a:off x="1028700" y="2810904"/>
          <a:ext cx="15963900" cy="6492240"/>
        </p:xfrm>
        <a:graphic>
          <a:graphicData uri="http://schemas.openxmlformats.org/drawingml/2006/table">
            <a:tbl>
              <a:tblPr firstRow="1" bandRow="1">
                <a:tableStyleId>{5940675A-B579-460E-94D1-54222C63F5DA}</a:tableStyleId>
              </a:tblPr>
              <a:tblGrid>
                <a:gridCol w="3034461">
                  <a:extLst>
                    <a:ext uri="{9D8B030D-6E8A-4147-A177-3AD203B41FA5}">
                      <a16:colId xmlns:a16="http://schemas.microsoft.com/office/drawing/2014/main" val="3283209214"/>
                    </a:ext>
                  </a:extLst>
                </a:gridCol>
                <a:gridCol w="7828029">
                  <a:extLst>
                    <a:ext uri="{9D8B030D-6E8A-4147-A177-3AD203B41FA5}">
                      <a16:colId xmlns:a16="http://schemas.microsoft.com/office/drawing/2014/main" val="4115978685"/>
                    </a:ext>
                  </a:extLst>
                </a:gridCol>
                <a:gridCol w="5101410">
                  <a:extLst>
                    <a:ext uri="{9D8B030D-6E8A-4147-A177-3AD203B41FA5}">
                      <a16:colId xmlns:a16="http://schemas.microsoft.com/office/drawing/2014/main" val="1662220797"/>
                    </a:ext>
                  </a:extLst>
                </a:gridCol>
              </a:tblGrid>
              <a:tr h="370840">
                <a:tc>
                  <a:txBody>
                    <a:bodyPr/>
                    <a:lstStyle/>
                    <a:p>
                      <a:r>
                        <a:rPr lang="en-US" sz="2400" b="1" dirty="0">
                          <a:latin typeface="Aptos" panose="020B0004020202020204" pitchFamily="34" charset="0"/>
                        </a:rPr>
                        <a:t>Measure Name</a:t>
                      </a:r>
                    </a:p>
                  </a:txBody>
                  <a:tcPr>
                    <a:solidFill>
                      <a:schemeClr val="bg1">
                        <a:lumMod val="85000"/>
                      </a:schemeClr>
                    </a:solidFill>
                  </a:tcPr>
                </a:tc>
                <a:tc gridSpan="2">
                  <a:txBody>
                    <a:bodyPr/>
                    <a:lstStyle/>
                    <a:p>
                      <a:pPr algn="ctr"/>
                      <a:r>
                        <a:rPr lang="en-US" sz="2400" b="1" u="sng" dirty="0">
                          <a:latin typeface="Aptos" panose="020B0004020202020204" pitchFamily="34" charset="0"/>
                        </a:rPr>
                        <a:t>Sepsis 3-Hour Bundle</a:t>
                      </a:r>
                    </a:p>
                  </a:txBody>
                  <a:tcPr/>
                </a:tc>
                <a:tc hMerge="1">
                  <a:txBody>
                    <a:bodyPr/>
                    <a:lstStyle/>
                    <a:p>
                      <a:pPr algn="ctr"/>
                      <a:endParaRPr lang="en-US" sz="2400" b="1" u="sng" dirty="0">
                        <a:latin typeface="Montserrat Classic" panose="020B0604020202020204" charset="0"/>
                      </a:endParaRPr>
                    </a:p>
                  </a:txBody>
                  <a:tcPr/>
                </a:tc>
                <a:extLst>
                  <a:ext uri="{0D108BD9-81ED-4DB2-BD59-A6C34878D82A}">
                    <a16:rowId xmlns:a16="http://schemas.microsoft.com/office/drawing/2014/main" val="2892857165"/>
                  </a:ext>
                </a:extLst>
              </a:tr>
              <a:tr h="676516">
                <a:tc>
                  <a:txBody>
                    <a:bodyPr/>
                    <a:lstStyle/>
                    <a:p>
                      <a:r>
                        <a:rPr lang="en-US" sz="2400" b="1" dirty="0">
                          <a:latin typeface="Aptos" panose="020B0004020202020204" pitchFamily="34" charset="0"/>
                        </a:rPr>
                        <a:t>Numerator</a:t>
                      </a:r>
                    </a:p>
                  </a:txBody>
                  <a:tcPr>
                    <a:solidFill>
                      <a:schemeClr val="bg1">
                        <a:lumMod val="85000"/>
                      </a:schemeClr>
                    </a:solidFill>
                  </a:tcPr>
                </a:tc>
                <a:tc>
                  <a:txBody>
                    <a:bodyPr/>
                    <a:lstStyle/>
                    <a:p>
                      <a:r>
                        <a:rPr lang="en-US" sz="2400" dirty="0">
                          <a:latin typeface="Aptos" panose="020B0004020202020204" pitchFamily="34" charset="0"/>
                        </a:rPr>
                        <a:t>Patients &gt;18 years old admitted to the hospital for inpatient acute care with a principal dx for Sepsis and a completed 3-hour sepsis bundle </a:t>
                      </a:r>
                    </a:p>
                  </a:txBody>
                  <a:tcPr/>
                </a:tc>
                <a:tc rowSpan="6">
                  <a:txBody>
                    <a:bodyPr/>
                    <a:lstStyle/>
                    <a:p>
                      <a:r>
                        <a:rPr lang="en-US" sz="2400" b="1" u="sng" dirty="0">
                          <a:latin typeface="Aptos" panose="020B0004020202020204" pitchFamily="34" charset="0"/>
                        </a:rPr>
                        <a:t>3-hour sepsis bundle</a:t>
                      </a:r>
                      <a:br>
                        <a:rPr lang="en-US" sz="2400" b="1" u="sng" dirty="0">
                          <a:latin typeface="Aptos" panose="020B0004020202020204" pitchFamily="34" charset="0"/>
                        </a:rPr>
                      </a:br>
                      <a:r>
                        <a:rPr lang="en-US" sz="2400" b="0" u="none" dirty="0">
                          <a:latin typeface="Aptos" panose="020B0004020202020204" pitchFamily="34" charset="0"/>
                        </a:rPr>
                        <a:t>1.  </a:t>
                      </a:r>
                      <a:r>
                        <a:rPr lang="en-US" sz="2400" dirty="0">
                          <a:latin typeface="Aptos" panose="020B0004020202020204" pitchFamily="34" charset="0"/>
                        </a:rPr>
                        <a:t>Measure serum lactate</a:t>
                      </a:r>
                      <a:br>
                        <a:rPr lang="en-US" sz="2400" dirty="0">
                          <a:latin typeface="Aptos" panose="020B0004020202020204" pitchFamily="34" charset="0"/>
                        </a:rPr>
                      </a:br>
                      <a:r>
                        <a:rPr lang="en-US" sz="2400" dirty="0">
                          <a:latin typeface="Aptos" panose="020B0004020202020204" pitchFamily="34" charset="0"/>
                        </a:rPr>
                        <a:t>2. Obtain blood cultures before </a:t>
                      </a:r>
                      <a:br>
                        <a:rPr lang="en-US" sz="2400" dirty="0">
                          <a:latin typeface="Aptos" panose="020B0004020202020204" pitchFamily="34" charset="0"/>
                        </a:rPr>
                      </a:br>
                      <a:r>
                        <a:rPr lang="en-US" sz="2400" dirty="0">
                          <a:latin typeface="Aptos" panose="020B0004020202020204" pitchFamily="34" charset="0"/>
                        </a:rPr>
                        <a:t>   antibiotics</a:t>
                      </a:r>
                      <a:br>
                        <a:rPr lang="en-US" sz="2400" dirty="0">
                          <a:latin typeface="Aptos" panose="020B0004020202020204" pitchFamily="34" charset="0"/>
                        </a:rPr>
                      </a:br>
                      <a:r>
                        <a:rPr lang="en-US" sz="2400" dirty="0">
                          <a:latin typeface="Aptos" panose="020B0004020202020204" pitchFamily="34" charset="0"/>
                        </a:rPr>
                        <a:t>3. Administer broad-spectrum </a:t>
                      </a:r>
                      <a:br>
                        <a:rPr lang="en-US" sz="2400" dirty="0">
                          <a:latin typeface="Aptos" panose="020B0004020202020204" pitchFamily="34" charset="0"/>
                        </a:rPr>
                      </a:br>
                      <a:r>
                        <a:rPr lang="en-US" sz="2400" dirty="0">
                          <a:latin typeface="Aptos" panose="020B0004020202020204" pitchFamily="34" charset="0"/>
                        </a:rPr>
                        <a:t>   antibiotics</a:t>
                      </a:r>
                      <a:br>
                        <a:rPr lang="en-US" sz="2400" dirty="0">
                          <a:latin typeface="Aptos" panose="020B0004020202020204" pitchFamily="34" charset="0"/>
                        </a:rPr>
                      </a:br>
                      <a:r>
                        <a:rPr lang="en-US" sz="2400" dirty="0">
                          <a:latin typeface="Aptos" panose="020B0004020202020204" pitchFamily="34" charset="0"/>
                        </a:rPr>
                        <a:t>4. Give 30 ml/kg crystalloid fluid </a:t>
                      </a:r>
                      <a:br>
                        <a:rPr lang="en-US" sz="2400" dirty="0">
                          <a:latin typeface="Aptos" panose="020B0004020202020204" pitchFamily="34" charset="0"/>
                        </a:rPr>
                      </a:br>
                      <a:r>
                        <a:rPr lang="en-US" sz="2400" dirty="0">
                          <a:latin typeface="Aptos" panose="020B0004020202020204" pitchFamily="34" charset="0"/>
                        </a:rPr>
                        <a:t>   bolus for hypotension or </a:t>
                      </a:r>
                      <a:br>
                        <a:rPr lang="en-US" sz="2400" dirty="0">
                          <a:latin typeface="Aptos" panose="020B0004020202020204" pitchFamily="34" charset="0"/>
                        </a:rPr>
                      </a:br>
                      <a:r>
                        <a:rPr lang="en-US" sz="2400" dirty="0">
                          <a:latin typeface="Aptos" panose="020B0004020202020204" pitchFamily="34" charset="0"/>
                        </a:rPr>
                        <a:t>   elevated lactate</a:t>
                      </a:r>
                    </a:p>
                  </a:txBody>
                  <a:tcPr/>
                </a:tc>
                <a:extLst>
                  <a:ext uri="{0D108BD9-81ED-4DB2-BD59-A6C34878D82A}">
                    <a16:rowId xmlns:a16="http://schemas.microsoft.com/office/drawing/2014/main" val="1575119167"/>
                  </a:ext>
                </a:extLst>
              </a:tr>
              <a:tr h="370840">
                <a:tc>
                  <a:txBody>
                    <a:bodyPr/>
                    <a:lstStyle/>
                    <a:p>
                      <a:r>
                        <a:rPr lang="en-US" sz="2400" b="1" dirty="0">
                          <a:latin typeface="Aptos" panose="020B0004020202020204" pitchFamily="34" charset="0"/>
                        </a:rPr>
                        <a:t>Denominator</a:t>
                      </a:r>
                    </a:p>
                  </a:txBody>
                  <a:tcPr>
                    <a:solidFill>
                      <a:schemeClr val="bg1">
                        <a:lumMod val="85000"/>
                      </a:schemeClr>
                    </a:solidFill>
                  </a:tcPr>
                </a:tc>
                <a:tc>
                  <a:txBody>
                    <a:bodyPr/>
                    <a:lstStyle/>
                    <a:p>
                      <a:r>
                        <a:rPr lang="en-US" sz="2400" dirty="0">
                          <a:latin typeface="Aptos" panose="020B0004020202020204" pitchFamily="34" charset="0"/>
                        </a:rPr>
                        <a:t>Total number of patients &gt;18 years old with a principal dx for Sepsis</a:t>
                      </a:r>
                    </a:p>
                  </a:txBody>
                  <a:tcPr/>
                </a:tc>
                <a:tc vMerge="1">
                  <a:txBody>
                    <a:bodyPr/>
                    <a:lstStyle/>
                    <a:p>
                      <a:endParaRPr lang="en-US" sz="2400" dirty="0">
                        <a:latin typeface="Montserrat Classic" panose="020B0604020202020204" charset="0"/>
                      </a:endParaRPr>
                    </a:p>
                  </a:txBody>
                  <a:tcPr/>
                </a:tc>
                <a:extLst>
                  <a:ext uri="{0D108BD9-81ED-4DB2-BD59-A6C34878D82A}">
                    <a16:rowId xmlns:a16="http://schemas.microsoft.com/office/drawing/2014/main" val="2090394810"/>
                  </a:ext>
                </a:extLst>
              </a:tr>
              <a:tr h="370840">
                <a:tc>
                  <a:txBody>
                    <a:bodyPr/>
                    <a:lstStyle/>
                    <a:p>
                      <a:r>
                        <a:rPr lang="en-US" sz="2400" b="1" dirty="0">
                          <a:latin typeface="Aptos" panose="020B0004020202020204" pitchFamily="34" charset="0"/>
                        </a:rPr>
                        <a:t>Rate Calculation</a:t>
                      </a:r>
                    </a:p>
                  </a:txBody>
                  <a:tcPr>
                    <a:solidFill>
                      <a:schemeClr val="bg1">
                        <a:lumMod val="85000"/>
                      </a:schemeClr>
                    </a:solidFill>
                  </a:tcPr>
                </a:tc>
                <a:tc>
                  <a:txBody>
                    <a:bodyPr/>
                    <a:lstStyle/>
                    <a:p>
                      <a:r>
                        <a:rPr lang="en-US" sz="2400" dirty="0">
                          <a:latin typeface="Aptos" panose="020B0004020202020204" pitchFamily="34" charset="0"/>
                        </a:rPr>
                        <a:t>(Numerator / Denominator) x 100</a:t>
                      </a:r>
                    </a:p>
                  </a:txBody>
                  <a:tcPr>
                    <a:lnB w="12700" cap="flat" cmpd="sng" algn="ctr">
                      <a:solidFill>
                        <a:schemeClr val="tx1"/>
                      </a:solidFill>
                      <a:prstDash val="solid"/>
                      <a:round/>
                      <a:headEnd type="none" w="med" len="med"/>
                      <a:tailEnd type="none" w="med" len="med"/>
                    </a:lnB>
                  </a:tcPr>
                </a:tc>
                <a:tc vMerge="1">
                  <a:txBody>
                    <a:bodyPr/>
                    <a:lstStyle/>
                    <a:p>
                      <a:endParaRPr lang="en-US" sz="2400" dirty="0">
                        <a:latin typeface="Montserrat Classic" panose="020B060402020202020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21471"/>
                  </a:ext>
                </a:extLst>
              </a:tr>
              <a:tr h="370840">
                <a:tc>
                  <a:txBody>
                    <a:bodyPr/>
                    <a:lstStyle/>
                    <a:p>
                      <a:r>
                        <a:rPr lang="en-US" sz="2400" b="1" dirty="0">
                          <a:latin typeface="Aptos" panose="020B0004020202020204" pitchFamily="34" charset="0"/>
                        </a:rPr>
                        <a:t>Inclusions</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Acute, Swing, Observation patients</a:t>
                      </a:r>
                      <a:br>
                        <a:rPr lang="en-US" sz="2400" dirty="0">
                          <a:latin typeface="Aptos" panose="020B0004020202020204" pitchFamily="34" charset="0"/>
                        </a:rPr>
                      </a:br>
                      <a:r>
                        <a:rPr lang="en-US" sz="2400" dirty="0">
                          <a:latin typeface="Aptos" panose="020B0004020202020204" pitchFamily="34" charset="0"/>
                        </a:rPr>
                        <a:t>Obstetric</a:t>
                      </a:r>
                      <a:br>
                        <a:rPr lang="en-US" sz="2400" dirty="0">
                          <a:latin typeface="Aptos" panose="020B0004020202020204" pitchFamily="34" charset="0"/>
                        </a:rPr>
                      </a:br>
                      <a:r>
                        <a:rPr lang="en-US" sz="2400" dirty="0">
                          <a:latin typeface="Aptos" panose="020B0004020202020204" pitchFamily="34" charset="0"/>
                        </a:rPr>
                        <a:t>All Payers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2400" dirty="0">
                        <a:latin typeface="Montserrat Classic"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481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ptos" panose="020B0004020202020204" pitchFamily="34" charset="0"/>
                        </a:rPr>
                        <a:t>Exclusions</a:t>
                      </a:r>
                    </a:p>
                    <a:p>
                      <a:endParaRPr lang="en-US" sz="2400" b="1" dirty="0">
                        <a:latin typeface="Aptos" panose="020B0004020202020204" pitchFamily="34" charset="0"/>
                      </a:endParaRP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342900" indent="-342900">
                        <a:buFontTx/>
                        <a:buChar char="-"/>
                      </a:pPr>
                      <a:r>
                        <a:rPr lang="en-US" sz="2400" dirty="0">
                          <a:latin typeface="Aptos" panose="020B0004020202020204" pitchFamily="34" charset="0"/>
                        </a:rPr>
                        <a:t>Patients who do not have severe sepsis or septic </a:t>
                      </a:r>
                      <a:br>
                        <a:rPr lang="en-US" sz="2400" dirty="0">
                          <a:latin typeface="Aptos" panose="020B0004020202020204" pitchFamily="34" charset="0"/>
                        </a:rPr>
                      </a:br>
                      <a:r>
                        <a:rPr lang="en-US" sz="2400" dirty="0">
                          <a:latin typeface="Aptos" panose="020B0004020202020204" pitchFamily="34" charset="0"/>
                        </a:rPr>
                        <a:t>shock</a:t>
                      </a:r>
                    </a:p>
                    <a:p>
                      <a:pPr marL="342900" indent="-342900">
                        <a:buFontTx/>
                        <a:buChar char="-"/>
                      </a:pPr>
                      <a:r>
                        <a:rPr lang="en-US" sz="2400" dirty="0">
                          <a:latin typeface="Aptos" panose="020B0004020202020204" pitchFamily="34" charset="0"/>
                        </a:rPr>
                        <a:t>Those transferred from another acute care facility</a:t>
                      </a:r>
                    </a:p>
                    <a:p>
                      <a:r>
                        <a:rPr lang="en-US" sz="2400" dirty="0">
                          <a:latin typeface="Aptos" panose="020B0004020202020204" pitchFamily="34" charset="0"/>
                        </a:rPr>
                        <a:t>-   Those already receiving intravenous antibiotics </a:t>
                      </a:r>
                      <a:br>
                        <a:rPr lang="en-US" sz="2400" dirty="0">
                          <a:latin typeface="Aptos" panose="020B0004020202020204" pitchFamily="34" charset="0"/>
                        </a:rPr>
                      </a:br>
                      <a:r>
                        <a:rPr lang="en-US" sz="2400" dirty="0">
                          <a:latin typeface="Aptos" panose="020B0004020202020204" pitchFamily="34" charset="0"/>
                        </a:rPr>
                        <a:t>    for more than 24 hours before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2400" dirty="0">
                        <a:latin typeface="Montserrat Classic"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063073"/>
                  </a:ext>
                </a:extLst>
              </a:tr>
              <a:tr h="370840">
                <a:tc>
                  <a:txBody>
                    <a:bodyPr/>
                    <a:lstStyle/>
                    <a:p>
                      <a:r>
                        <a:rPr lang="en-US" sz="2400" b="1" dirty="0">
                          <a:latin typeface="Aptos" panose="020B0004020202020204" pitchFamily="34" charset="0"/>
                        </a:rPr>
                        <a:t>Data Source(s)</a:t>
                      </a:r>
                    </a:p>
                  </a:txBody>
                  <a:tcPr>
                    <a:solidFill>
                      <a:schemeClr val="bg1">
                        <a:lumMod val="85000"/>
                      </a:schemeClr>
                    </a:solidFill>
                  </a:tcPr>
                </a:tc>
                <a:tc>
                  <a:txBody>
                    <a:bodyPr/>
                    <a:lstStyle/>
                    <a:p>
                      <a:r>
                        <a:rPr lang="en-US" sz="2400" dirty="0">
                          <a:latin typeface="Aptos" panose="020B0004020202020204" pitchFamily="34" charset="0"/>
                        </a:rPr>
                        <a:t>Self-Report</a:t>
                      </a:r>
                    </a:p>
                  </a:txBody>
                  <a:tcPr>
                    <a:lnT w="12700" cap="flat" cmpd="sng" algn="ctr">
                      <a:solidFill>
                        <a:schemeClr val="tx1"/>
                      </a:solidFill>
                      <a:prstDash val="solid"/>
                      <a:round/>
                      <a:headEnd type="none" w="med" len="med"/>
                      <a:tailEnd type="none" w="med" len="med"/>
                    </a:lnT>
                  </a:tcPr>
                </a:tc>
                <a:tc vMerge="1">
                  <a:txBody>
                    <a:bodyPr/>
                    <a:lstStyle/>
                    <a:p>
                      <a:endParaRPr lang="en-US" sz="2400" dirty="0">
                        <a:latin typeface="Montserrat Classic" panose="020B060402020202020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2D1929E9-0994-C48E-7AE6-F20ABB58AE84}"/>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428852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6426-582D-81D7-BE06-1D7415BDA571}"/>
            </a:ext>
          </a:extLst>
        </p:cNvPr>
        <p:cNvGrpSpPr/>
        <p:nvPr/>
      </p:nvGrpSpPr>
      <p:grpSpPr>
        <a:xfrm>
          <a:off x="0" y="0"/>
          <a:ext cx="0" cy="0"/>
          <a:chOff x="0" y="0"/>
          <a:chExt cx="0" cy="0"/>
        </a:xfrm>
      </p:grpSpPr>
      <p:sp>
        <p:nvSpPr>
          <p:cNvPr id="24" name="object 24">
            <a:extLst>
              <a:ext uri="{FF2B5EF4-FFF2-40B4-BE49-F238E27FC236}">
                <a16:creationId xmlns:a16="http://schemas.microsoft.com/office/drawing/2014/main" id="{8891365B-4465-CF44-48FF-82A007DDB6F5}"/>
              </a:ext>
            </a:extLst>
          </p:cNvPr>
          <p:cNvSpPr txBox="1"/>
          <p:nvPr/>
        </p:nvSpPr>
        <p:spPr>
          <a:xfrm>
            <a:off x="792310" y="1620130"/>
            <a:ext cx="8642918" cy="6319680"/>
          </a:xfrm>
          <a:prstGeom prst="rect">
            <a:avLst/>
          </a:prstGeom>
        </p:spPr>
        <p:txBody>
          <a:bodyPr vert="horz" wrap="square" lIns="0" tIns="12701"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2383" marR="1128713" lvl="0" indent="0" algn="l" defTabSz="914309" rtl="0" eaLnBrk="1" fontAlgn="auto" latinLnBrk="0" hangingPunct="1">
              <a:lnSpc>
                <a:spcPct val="100000"/>
              </a:lnSpc>
              <a:spcBef>
                <a:spcPts val="1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endParaRPr>
          </a:p>
          <a:p>
            <a:pPr marL="12383" marR="1128713" lvl="0" indent="0" algn="l" defTabSz="914309" rtl="0" eaLnBrk="1" fontAlgn="auto" latinLnBrk="0" hangingPunct="1">
              <a:lnSpc>
                <a:spcPct val="100000"/>
              </a:lnSpc>
              <a:spcBef>
                <a:spcPts val="10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a:ea typeface="Calibri"/>
                <a:cs typeface="Calibri"/>
              </a:rPr>
              <a:t>Government shutdown as of Oct. 1 – November 9ish</a:t>
            </a:r>
          </a:p>
          <a:p>
            <a:pPr marL="441008" marR="1128713" lvl="0" indent="-428625" algn="l" defTabSz="914309" rtl="0" eaLnBrk="1" fontAlgn="auto" latinLnBrk="0" hangingPunct="1">
              <a:lnSpc>
                <a:spcPct val="100000"/>
              </a:lnSpc>
              <a:spcBef>
                <a:spcPts val="100"/>
              </a:spcBef>
              <a:spcAft>
                <a:spcPts val="0"/>
              </a:spcAft>
              <a:buClrTx/>
              <a:buSzTx/>
              <a:buFont typeface="Calibri"/>
              <a:buChar char="-"/>
              <a:tabLst/>
              <a:defRPr/>
            </a:pPr>
            <a:r>
              <a:rPr kumimoji="0" lang="en-US" sz="2700" b="0" i="0" u="none" strike="noStrike" kern="1200" cap="none" spc="0" normalizeH="0" baseline="0" noProof="0" dirty="0">
                <a:ln>
                  <a:noFill/>
                </a:ln>
                <a:solidFill>
                  <a:prstClr val="black"/>
                </a:solidFill>
                <a:effectLst/>
                <a:uLnTx/>
                <a:uFillTx/>
                <a:latin typeface="Calibri"/>
                <a:ea typeface="Calibri"/>
                <a:cs typeface="Calibri"/>
              </a:rPr>
              <a:t>Failed votes to pass a clean CR </a:t>
            </a:r>
            <a:endPar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41008" marR="1128713" lvl="0" indent="-428625" algn="l" defTabSz="914309" rtl="0" eaLnBrk="1" fontAlgn="auto" latinLnBrk="0" hangingPunct="1">
              <a:lnSpc>
                <a:spcPct val="100000"/>
              </a:lnSpc>
              <a:spcBef>
                <a:spcPts val="100"/>
              </a:spcBef>
              <a:spcAft>
                <a:spcPts val="0"/>
              </a:spcAft>
              <a:buClrTx/>
              <a:buSzTx/>
              <a:buFont typeface="Calibri"/>
              <a:buChar char="-"/>
              <a:tabLst/>
              <a:defRPr/>
            </a:pPr>
            <a:r>
              <a:rPr kumimoji="0" lang="en-US" sz="2700" b="0" i="0" u="none" strike="noStrike" kern="1200" cap="none" spc="0" normalizeH="0" baseline="0" noProof="0" dirty="0">
                <a:ln>
                  <a:noFill/>
                </a:ln>
                <a:solidFill>
                  <a:prstClr val="black"/>
                </a:solidFill>
                <a:effectLst/>
                <a:uLnTx/>
                <a:uFillTx/>
                <a:latin typeface="Calibri"/>
                <a:ea typeface="Calibri"/>
                <a:cs typeface="Calibri"/>
              </a:rPr>
              <a:t>Key health care programs part of that debate</a:t>
            </a:r>
            <a:endPar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97255" marR="1128713" lvl="1" indent="-428625" algn="l" defTabSz="914309" rtl="0" eaLnBrk="1" fontAlgn="auto" latinLnBrk="0" hangingPunct="1">
              <a:lnSpc>
                <a:spcPct val="100000"/>
              </a:lnSpc>
              <a:spcBef>
                <a:spcPts val="100"/>
              </a:spcBef>
              <a:spcAft>
                <a:spcPts val="0"/>
              </a:spcAft>
              <a:buClrTx/>
              <a:buSzTx/>
              <a:buFont typeface="Courier New"/>
              <a:buChar char="o"/>
              <a:tabLst/>
              <a:defRPr/>
            </a:pPr>
            <a:r>
              <a:rPr kumimoji="0" lang="en-US" sz="2700" b="0" i="0" u="none" strike="noStrike" kern="1200" cap="none" spc="0" normalizeH="0" baseline="0" noProof="0" dirty="0">
                <a:ln>
                  <a:noFill/>
                </a:ln>
                <a:solidFill>
                  <a:prstClr val="black"/>
                </a:solidFill>
                <a:effectLst/>
                <a:uLnTx/>
                <a:uFillTx/>
                <a:latin typeface="Calibri"/>
                <a:ea typeface="Calibri"/>
                <a:cs typeface="Calibri"/>
              </a:rPr>
              <a:t>Enhanced Premium Tax Credits extender</a:t>
            </a:r>
            <a:endPar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354455" marR="1128713" lvl="2" indent="-428625" algn="l" defTabSz="914309" rtl="0" eaLnBrk="1" fontAlgn="auto" latinLnBrk="0" hangingPunct="1">
              <a:lnSpc>
                <a:spcPct val="100000"/>
              </a:lnSpc>
              <a:spcBef>
                <a:spcPts val="100"/>
              </a:spcBef>
              <a:spcAft>
                <a:spcPts val="0"/>
              </a:spcAft>
              <a:buClrTx/>
              <a:buSzTx/>
              <a:buFont typeface="Wingdings"/>
              <a:buChar char="§"/>
              <a:tabLst/>
              <a:defRPr/>
            </a:pPr>
            <a:r>
              <a:rPr kumimoji="0" lang="en-US" sz="2700" b="0" i="0" u="none" strike="noStrike" kern="1200" cap="none" spc="0" normalizeH="0" baseline="0" noProof="0" dirty="0">
                <a:ln>
                  <a:noFill/>
                </a:ln>
                <a:solidFill>
                  <a:prstClr val="black"/>
                </a:solidFill>
                <a:effectLst/>
                <a:uLnTx/>
                <a:uFillTx/>
                <a:latin typeface="Calibri"/>
                <a:ea typeface="Calibri"/>
                <a:cs typeface="Calibri"/>
              </a:rPr>
              <a:t>Expire end of 2025</a:t>
            </a:r>
          </a:p>
          <a:p>
            <a:pPr marL="897255" marR="1128713" lvl="1" indent="-428625" algn="l" defTabSz="914309" rtl="0" eaLnBrk="1" fontAlgn="auto" latinLnBrk="0" hangingPunct="1">
              <a:lnSpc>
                <a:spcPct val="100000"/>
              </a:lnSpc>
              <a:spcBef>
                <a:spcPts val="100"/>
              </a:spcBef>
              <a:spcAft>
                <a:spcPts val="0"/>
              </a:spcAft>
              <a:buClrTx/>
              <a:buSzTx/>
              <a:buFont typeface="Courier New"/>
              <a:buChar char="o"/>
              <a:tabLst/>
              <a:defRPr/>
            </a:pPr>
            <a:r>
              <a:rPr kumimoji="0" lang="en-US" sz="2700" b="0" i="0" u="none" strike="noStrike" kern="1200" cap="none" spc="0" normalizeH="0" baseline="0" noProof="0" dirty="0">
                <a:ln>
                  <a:noFill/>
                </a:ln>
                <a:solidFill>
                  <a:prstClr val="black"/>
                </a:solidFill>
                <a:effectLst/>
                <a:uLnTx/>
                <a:uFillTx/>
                <a:latin typeface="Calibri"/>
                <a:ea typeface="Calibri"/>
                <a:cs typeface="Calibri"/>
              </a:rPr>
              <a:t>Telehealth and hospital-at-home extender</a:t>
            </a:r>
            <a:endPar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354455" marR="1128713" lvl="2" indent="-428625" algn="l" defTabSz="914309" rtl="0" eaLnBrk="1" fontAlgn="auto" latinLnBrk="0" hangingPunct="1">
              <a:lnSpc>
                <a:spcPct val="100000"/>
              </a:lnSpc>
              <a:spcBef>
                <a:spcPts val="100"/>
              </a:spcBef>
              <a:spcAft>
                <a:spcPts val="0"/>
              </a:spcAft>
              <a:buClrTx/>
              <a:buSzTx/>
              <a:buFont typeface="Wingdings"/>
              <a:buChar char="§"/>
              <a:tabLst/>
              <a:defRPr/>
            </a:pPr>
            <a:r>
              <a:rPr kumimoji="0" lang="en-US" sz="2700" b="0" i="0" u="none" strike="noStrike" kern="1200" cap="none" spc="0" normalizeH="0" baseline="0" noProof="0" dirty="0">
                <a:ln>
                  <a:noFill/>
                </a:ln>
                <a:solidFill>
                  <a:prstClr val="black"/>
                </a:solidFill>
                <a:effectLst/>
                <a:uLnTx/>
                <a:uFillTx/>
                <a:latin typeface="Calibri"/>
                <a:ea typeface="Calibri"/>
                <a:cs typeface="Calibri"/>
              </a:rPr>
              <a:t>Expired Sept. 30</a:t>
            </a:r>
          </a:p>
          <a:p>
            <a:pPr marL="441008" marR="1128713" lvl="0" indent="-428625" algn="l" defTabSz="914309" rtl="0" eaLnBrk="1" fontAlgn="auto" latinLnBrk="0" hangingPunct="1">
              <a:lnSpc>
                <a:spcPct val="100000"/>
              </a:lnSpc>
              <a:spcBef>
                <a:spcPts val="100"/>
              </a:spcBef>
              <a:spcAft>
                <a:spcPts val="0"/>
              </a:spcAft>
              <a:buClrTx/>
              <a:buSzTx/>
              <a:buFont typeface="Calibri"/>
              <a:buChar char="-"/>
              <a:tabLst/>
              <a:defRPr/>
            </a:pPr>
            <a:r>
              <a:rPr kumimoji="0" lang="en-US" sz="2700" b="0" i="0" u="none" strike="noStrike" kern="1200" cap="none" spc="0" normalizeH="0" baseline="0" noProof="0" dirty="0">
                <a:ln>
                  <a:noFill/>
                </a:ln>
                <a:solidFill>
                  <a:prstClr val="black"/>
                </a:solidFill>
                <a:effectLst/>
                <a:uLnTx/>
                <a:uFillTx/>
                <a:latin typeface="Calibri"/>
                <a:ea typeface="Calibri"/>
                <a:cs typeface="Calibri"/>
              </a:rPr>
              <a:t>Following flurry of activity on CMS website issuing guidance on Medicare payments amid shutdown</a:t>
            </a:r>
          </a:p>
          <a:p>
            <a:pPr marL="441008" marR="1128713" lvl="0" indent="-428625" algn="l" defTabSz="914309" rtl="0" eaLnBrk="1" fontAlgn="auto" latinLnBrk="0" hangingPunct="1">
              <a:lnSpc>
                <a:spcPct val="100000"/>
              </a:lnSpc>
              <a:spcBef>
                <a:spcPts val="100"/>
              </a:spcBef>
              <a:spcAft>
                <a:spcPts val="0"/>
              </a:spcAft>
              <a:buClrTx/>
              <a:buSzTx/>
              <a:buFont typeface="Calibri"/>
              <a:buChar char="-"/>
              <a:tabLst/>
              <a:defRPr/>
            </a:pPr>
            <a:endParaRPr kumimoji="0" lang="en-US" sz="2700" b="0" i="0" u="none" strike="noStrike" kern="1200" cap="none" spc="0" normalizeH="0" baseline="0" noProof="0" dirty="0">
              <a:ln>
                <a:noFill/>
              </a:ln>
              <a:solidFill>
                <a:prstClr val="black"/>
              </a:solidFill>
              <a:effectLst/>
              <a:uLnTx/>
              <a:uFillTx/>
              <a:latin typeface="Calibri"/>
              <a:ea typeface="Calibri"/>
              <a:cs typeface="Calibri"/>
            </a:endParaRPr>
          </a:p>
          <a:p>
            <a:pPr marL="441008" marR="1128713" lvl="0" indent="-428625" algn="l" defTabSz="914309" rtl="0" eaLnBrk="1" fontAlgn="auto" latinLnBrk="0" hangingPunct="1">
              <a:lnSpc>
                <a:spcPct val="100000"/>
              </a:lnSpc>
              <a:spcBef>
                <a:spcPts val="100"/>
              </a:spcBef>
              <a:spcAft>
                <a:spcPts val="0"/>
              </a:spcAft>
              <a:buClrTx/>
              <a:buSzTx/>
              <a:buFont typeface="Calibri"/>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354455" marR="1128713" lvl="2" indent="-428625" algn="l" defTabSz="914309" rtl="0" eaLnBrk="1" fontAlgn="auto" latinLnBrk="0" hangingPunct="1">
              <a:lnSpc>
                <a:spcPct val="100000"/>
              </a:lnSpc>
              <a:spcBef>
                <a:spcPts val="100"/>
              </a:spcBef>
              <a:spcAft>
                <a:spcPts val="0"/>
              </a:spcAft>
              <a:buClrTx/>
              <a:buSzTx/>
              <a:buFont typeface="Wingdings"/>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811655" marR="1128713" lvl="3" indent="-428625" algn="l" defTabSz="914309" rtl="0" eaLnBrk="1" fontAlgn="auto" latinLnBrk="0" hangingPunct="1">
              <a:lnSpc>
                <a:spcPct val="100000"/>
              </a:lnSpc>
              <a:spcBef>
                <a:spcPts val="100"/>
              </a:spcBef>
              <a:spcAft>
                <a:spcPts val="0"/>
              </a:spcAft>
              <a:buClrTx/>
              <a:buSzTx/>
              <a:buFont typeface="Calibri"/>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383" marR="1128713" lvl="0" indent="0" algn="l" defTabSz="914309" rtl="0" eaLnBrk="1" fontAlgn="auto" latinLnBrk="0" hangingPunct="1">
              <a:lnSpc>
                <a:spcPct val="100000"/>
              </a:lnSpc>
              <a:spcBef>
                <a:spcPts val="1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7" name="Content Placeholder 4" descr="Icon&#10;&#10;Description automatically generated">
            <a:extLst>
              <a:ext uri="{FF2B5EF4-FFF2-40B4-BE49-F238E27FC236}">
                <a16:creationId xmlns:a16="http://schemas.microsoft.com/office/drawing/2014/main" id="{3CD8B325-1243-3074-2562-47E2861815BB}"/>
              </a:ext>
            </a:extLst>
          </p:cNvPr>
          <p:cNvPicPr>
            <a:picLocks noGrp="1" noChangeAspect="1"/>
          </p:cNvPicPr>
          <p:nvPr>
            <p:ph idx="1"/>
          </p:nvPr>
        </p:nvPicPr>
        <p:blipFill>
          <a:blip r:embed="rId3"/>
          <a:stretch>
            <a:fillRect/>
          </a:stretch>
        </p:blipFill>
        <p:spPr>
          <a:xfrm>
            <a:off x="13639804" y="9182100"/>
            <a:ext cx="4298498" cy="858669"/>
          </a:xfrm>
        </p:spPr>
      </p:pic>
      <p:sp>
        <p:nvSpPr>
          <p:cNvPr id="4" name="TextBox 3">
            <a:extLst>
              <a:ext uri="{FF2B5EF4-FFF2-40B4-BE49-F238E27FC236}">
                <a16:creationId xmlns:a16="http://schemas.microsoft.com/office/drawing/2014/main" id="{BD55CE89-0F49-8832-B6FF-9B74456603FD}"/>
              </a:ext>
            </a:extLst>
          </p:cNvPr>
          <p:cNvSpPr txBox="1"/>
          <p:nvPr/>
        </p:nvSpPr>
        <p:spPr>
          <a:xfrm>
            <a:off x="791767" y="469604"/>
            <a:ext cx="15871412" cy="11541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Government Shutdown</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2" name="Picture 1" descr="A white building with a sign on it&#10;&#10;AI-generated content may be incorrect.">
            <a:extLst>
              <a:ext uri="{FF2B5EF4-FFF2-40B4-BE49-F238E27FC236}">
                <a16:creationId xmlns:a16="http://schemas.microsoft.com/office/drawing/2014/main" id="{19C112F0-8460-561A-3AEC-2047C198A94B}"/>
              </a:ext>
            </a:extLst>
          </p:cNvPr>
          <p:cNvPicPr>
            <a:picLocks noChangeAspect="1"/>
          </p:cNvPicPr>
          <p:nvPr/>
        </p:nvPicPr>
        <p:blipFill>
          <a:blip r:embed="rId4"/>
          <a:stretch>
            <a:fillRect/>
          </a:stretch>
        </p:blipFill>
        <p:spPr>
          <a:xfrm>
            <a:off x="9615488" y="1807370"/>
            <a:ext cx="8058150" cy="6100763"/>
          </a:xfrm>
          <a:prstGeom prst="rect">
            <a:avLst/>
          </a:prstGeom>
        </p:spPr>
      </p:pic>
    </p:spTree>
    <p:extLst>
      <p:ext uri="{BB962C8B-B14F-4D97-AF65-F5344CB8AC3E}">
        <p14:creationId xmlns:p14="http://schemas.microsoft.com/office/powerpoint/2010/main" val="618791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0AE64-EBE5-A245-7C1F-B2533095F629}"/>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A84F9CE3-8FC0-360D-1146-B8DA026FBF3E}"/>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Diving into the Measures</a:t>
            </a:r>
          </a:p>
        </p:txBody>
      </p:sp>
      <p:graphicFrame>
        <p:nvGraphicFramePr>
          <p:cNvPr id="2" name="Table 1">
            <a:extLst>
              <a:ext uri="{FF2B5EF4-FFF2-40B4-BE49-F238E27FC236}">
                <a16:creationId xmlns:a16="http://schemas.microsoft.com/office/drawing/2014/main" id="{9CC8FF4D-EC68-DFD1-22D0-458ED2F8DF50}"/>
              </a:ext>
            </a:extLst>
          </p:cNvPr>
          <p:cNvGraphicFramePr>
            <a:graphicFrameLocks noGrp="1"/>
          </p:cNvGraphicFramePr>
          <p:nvPr/>
        </p:nvGraphicFramePr>
        <p:xfrm>
          <a:off x="2667000" y="2810904"/>
          <a:ext cx="12192000" cy="4297680"/>
        </p:xfrm>
        <a:graphic>
          <a:graphicData uri="http://schemas.openxmlformats.org/drawingml/2006/table">
            <a:tbl>
              <a:tblPr firstRow="1" bandRow="1">
                <a:tableStyleId>{5940675A-B579-460E-94D1-54222C63F5DA}</a:tableStyleId>
              </a:tblPr>
              <a:tblGrid>
                <a:gridCol w="2892263">
                  <a:extLst>
                    <a:ext uri="{9D8B030D-6E8A-4147-A177-3AD203B41FA5}">
                      <a16:colId xmlns:a16="http://schemas.microsoft.com/office/drawing/2014/main" val="3283209214"/>
                    </a:ext>
                  </a:extLst>
                </a:gridCol>
                <a:gridCol w="9299737">
                  <a:extLst>
                    <a:ext uri="{9D8B030D-6E8A-4147-A177-3AD203B41FA5}">
                      <a16:colId xmlns:a16="http://schemas.microsoft.com/office/drawing/2014/main" val="4115978685"/>
                    </a:ext>
                  </a:extLst>
                </a:gridCol>
              </a:tblGrid>
              <a:tr h="370840">
                <a:tc>
                  <a:txBody>
                    <a:bodyPr/>
                    <a:lstStyle/>
                    <a:p>
                      <a:r>
                        <a:rPr lang="en-US" sz="2400" b="1" dirty="0">
                          <a:latin typeface="Aptos" panose="020B0004020202020204" pitchFamily="34" charset="0"/>
                        </a:rPr>
                        <a:t>Measure Name</a:t>
                      </a:r>
                    </a:p>
                  </a:txBody>
                  <a:tcPr>
                    <a:solidFill>
                      <a:schemeClr val="bg1">
                        <a:lumMod val="85000"/>
                      </a:schemeClr>
                    </a:solidFill>
                  </a:tcPr>
                </a:tc>
                <a:tc>
                  <a:txBody>
                    <a:bodyPr/>
                    <a:lstStyle/>
                    <a:p>
                      <a:pPr algn="ctr"/>
                      <a:r>
                        <a:rPr lang="en-US" sz="2400" b="1" u="sng" dirty="0">
                          <a:latin typeface="Aptos" panose="020B0004020202020204" pitchFamily="34" charset="0"/>
                        </a:rPr>
                        <a:t>Sepsis Mortality</a:t>
                      </a:r>
                    </a:p>
                  </a:txBody>
                  <a:tcPr/>
                </a:tc>
                <a:extLst>
                  <a:ext uri="{0D108BD9-81ED-4DB2-BD59-A6C34878D82A}">
                    <a16:rowId xmlns:a16="http://schemas.microsoft.com/office/drawing/2014/main" val="2892857165"/>
                  </a:ext>
                </a:extLst>
              </a:tr>
              <a:tr h="122796">
                <a:tc>
                  <a:txBody>
                    <a:bodyPr/>
                    <a:lstStyle/>
                    <a:p>
                      <a:r>
                        <a:rPr lang="en-US" sz="2400" b="1" dirty="0">
                          <a:latin typeface="Aptos" panose="020B0004020202020204" pitchFamily="34" charset="0"/>
                        </a:rPr>
                        <a:t>Numerator</a:t>
                      </a:r>
                    </a:p>
                  </a:txBody>
                  <a:tcPr>
                    <a:solidFill>
                      <a:schemeClr val="bg1">
                        <a:lumMod val="85000"/>
                      </a:schemeClr>
                    </a:solidFill>
                  </a:tcPr>
                </a:tc>
                <a:tc>
                  <a:txBody>
                    <a:bodyPr/>
                    <a:lstStyle/>
                    <a:p>
                      <a:r>
                        <a:rPr lang="en-US" sz="2400" dirty="0">
                          <a:latin typeface="Aptos" panose="020B0004020202020204" pitchFamily="34" charset="0"/>
                        </a:rPr>
                        <a:t>Total number of in-hospital deaths with a dx of sepsis</a:t>
                      </a:r>
                    </a:p>
                  </a:txBody>
                  <a:tcPr/>
                </a:tc>
                <a:extLst>
                  <a:ext uri="{0D108BD9-81ED-4DB2-BD59-A6C34878D82A}">
                    <a16:rowId xmlns:a16="http://schemas.microsoft.com/office/drawing/2014/main" val="1575119167"/>
                  </a:ext>
                </a:extLst>
              </a:tr>
              <a:tr h="426720">
                <a:tc>
                  <a:txBody>
                    <a:bodyPr/>
                    <a:lstStyle/>
                    <a:p>
                      <a:r>
                        <a:rPr lang="en-US" sz="2400" b="1" dirty="0">
                          <a:latin typeface="Aptos" panose="020B0004020202020204" pitchFamily="34" charset="0"/>
                        </a:rPr>
                        <a:t>Denominator</a:t>
                      </a:r>
                    </a:p>
                  </a:txBody>
                  <a:tcPr>
                    <a:solidFill>
                      <a:schemeClr val="bg1">
                        <a:lumMod val="85000"/>
                      </a:schemeClr>
                    </a:solidFill>
                  </a:tcPr>
                </a:tc>
                <a:tc>
                  <a:txBody>
                    <a:bodyPr/>
                    <a:lstStyle/>
                    <a:p>
                      <a:r>
                        <a:rPr lang="en-US" sz="2400" dirty="0">
                          <a:latin typeface="Aptos" panose="020B0004020202020204" pitchFamily="34" charset="0"/>
                        </a:rPr>
                        <a:t>Total number of patients with a sepsis dx </a:t>
                      </a:r>
                    </a:p>
                  </a:txBody>
                  <a:tcPr/>
                </a:tc>
                <a:extLst>
                  <a:ext uri="{0D108BD9-81ED-4DB2-BD59-A6C34878D82A}">
                    <a16:rowId xmlns:a16="http://schemas.microsoft.com/office/drawing/2014/main" val="2090394810"/>
                  </a:ext>
                </a:extLst>
              </a:tr>
              <a:tr h="370840">
                <a:tc>
                  <a:txBody>
                    <a:bodyPr/>
                    <a:lstStyle/>
                    <a:p>
                      <a:r>
                        <a:rPr lang="en-US" sz="2400" b="1" dirty="0">
                          <a:latin typeface="Aptos" panose="020B0004020202020204" pitchFamily="34" charset="0"/>
                        </a:rPr>
                        <a:t>Rate Calculation</a:t>
                      </a:r>
                    </a:p>
                  </a:txBody>
                  <a:tcPr>
                    <a:solidFill>
                      <a:schemeClr val="bg1">
                        <a:lumMod val="85000"/>
                      </a:schemeClr>
                    </a:solidFill>
                  </a:tcPr>
                </a:tc>
                <a:tc>
                  <a:txBody>
                    <a:bodyPr/>
                    <a:lstStyle/>
                    <a:p>
                      <a:r>
                        <a:rPr lang="en-US" sz="2400" dirty="0">
                          <a:latin typeface="Aptos" panose="020B0004020202020204" pitchFamily="34" charset="0"/>
                        </a:rPr>
                        <a:t>(Numerator / Denominator) x 100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21471"/>
                  </a:ext>
                </a:extLst>
              </a:tr>
              <a:tr h="370840">
                <a:tc>
                  <a:txBody>
                    <a:bodyPr/>
                    <a:lstStyle/>
                    <a:p>
                      <a:r>
                        <a:rPr lang="en-US" sz="2400" b="1" dirty="0">
                          <a:latin typeface="Aptos" panose="020B0004020202020204" pitchFamily="34" charset="0"/>
                        </a:rPr>
                        <a:t>Inclusions</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Acute, Swing, Observation patients</a:t>
                      </a:r>
                      <a:br>
                        <a:rPr lang="en-US" sz="2400" dirty="0">
                          <a:latin typeface="Aptos" panose="020B0004020202020204" pitchFamily="34" charset="0"/>
                        </a:rPr>
                      </a:br>
                      <a:r>
                        <a:rPr lang="en-US" sz="2400" dirty="0">
                          <a:latin typeface="Aptos" panose="020B0004020202020204" pitchFamily="34" charset="0"/>
                        </a:rPr>
                        <a:t>Obstetric</a:t>
                      </a:r>
                      <a:br>
                        <a:rPr lang="en-US" sz="2400" dirty="0">
                          <a:latin typeface="Aptos" panose="020B0004020202020204" pitchFamily="34" charset="0"/>
                        </a:rPr>
                      </a:br>
                      <a:r>
                        <a:rPr lang="en-US" sz="2400" dirty="0">
                          <a:latin typeface="Aptos" panose="020B0004020202020204" pitchFamily="34" charset="0"/>
                        </a:rPr>
                        <a:t>All Payers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481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ptos" panose="020B0004020202020204" pitchFamily="34" charset="0"/>
                        </a:rPr>
                        <a:t>Exclusions</a:t>
                      </a:r>
                    </a:p>
                    <a:p>
                      <a:endParaRPr lang="en-US" sz="2400" b="1" dirty="0">
                        <a:latin typeface="Aptos" panose="020B0004020202020204" pitchFamily="34" charset="0"/>
                      </a:endParaRP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sz="2400" dirty="0">
                          <a:latin typeface="Aptos" panose="020B0004020202020204" pitchFamily="34" charset="0"/>
                        </a:rPr>
                        <a:t>Behavioral health units</a:t>
                      </a:r>
                    </a:p>
                    <a:p>
                      <a:r>
                        <a:rPr lang="en-US" sz="2400" dirty="0">
                          <a:latin typeface="Aptos" panose="020B0004020202020204" pitchFamily="34" charset="0"/>
                        </a:rPr>
                        <a:t>ED patients not admitted to the hospital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063073"/>
                  </a:ext>
                </a:extLst>
              </a:tr>
              <a:tr h="370840">
                <a:tc>
                  <a:txBody>
                    <a:bodyPr/>
                    <a:lstStyle/>
                    <a:p>
                      <a:r>
                        <a:rPr lang="en-US" sz="2400" b="1" dirty="0">
                          <a:latin typeface="Aptos" panose="020B0004020202020204" pitchFamily="34" charset="0"/>
                        </a:rPr>
                        <a:t>Data Source(s)</a:t>
                      </a:r>
                    </a:p>
                  </a:txBody>
                  <a:tcPr>
                    <a:solidFill>
                      <a:schemeClr val="bg1">
                        <a:lumMod val="85000"/>
                      </a:schemeClr>
                    </a:solidFill>
                  </a:tcPr>
                </a:tc>
                <a:tc>
                  <a:txBody>
                    <a:bodyPr/>
                    <a:lstStyle/>
                    <a:p>
                      <a:r>
                        <a:rPr lang="en-US" sz="2400" dirty="0">
                          <a:latin typeface="Aptos" panose="020B0004020202020204" pitchFamily="34" charset="0"/>
                        </a:rPr>
                        <a:t>Claims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01848673"/>
                  </a:ext>
                </a:extLst>
              </a:tr>
            </a:tbl>
          </a:graphicData>
        </a:graphic>
      </p:graphicFrame>
      <p:pic>
        <p:nvPicPr>
          <p:cNvPr id="3" name="Content Placeholder 4" descr="Icon&#10;&#10;Description automatically generated">
            <a:extLst>
              <a:ext uri="{FF2B5EF4-FFF2-40B4-BE49-F238E27FC236}">
                <a16:creationId xmlns:a16="http://schemas.microsoft.com/office/drawing/2014/main" id="{F0F69DB6-1F9D-550D-1447-27ECD566E4AE}"/>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93294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67C5-9647-D251-2E0A-04329C3921F5}"/>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4FD8BDC9-AD64-C255-13B4-8A3804EEE756}"/>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Additional metrics may be added…</a:t>
            </a:r>
          </a:p>
        </p:txBody>
      </p:sp>
      <p:sp>
        <p:nvSpPr>
          <p:cNvPr id="17" name="TextBox 17">
            <a:extLst>
              <a:ext uri="{FF2B5EF4-FFF2-40B4-BE49-F238E27FC236}">
                <a16:creationId xmlns:a16="http://schemas.microsoft.com/office/drawing/2014/main" id="{514A557A-09A5-D635-EFF5-057534824082}"/>
              </a:ext>
            </a:extLst>
          </p:cNvPr>
          <p:cNvSpPr txBox="1"/>
          <p:nvPr/>
        </p:nvSpPr>
        <p:spPr>
          <a:xfrm>
            <a:off x="1028700" y="2705100"/>
            <a:ext cx="16116300" cy="3877985"/>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SSI’s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Adverse Drug Events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Pressure Injury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Patient Safety Index-90</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These may be collected via self-report, claims or NHSN and will be determined by hospitals.</a:t>
            </a:r>
            <a:endParaRPr kumimoji="0" lang="en-US" sz="4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268F73DD-676E-E880-69D2-E9FFC4182FDD}"/>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2080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8D3E7-118E-C43A-56E3-A6B267A8D310}"/>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EA7E0E62-4EC0-A3EB-FACF-734F7B5FCA34}"/>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Benefits to Participating Hospitals</a:t>
            </a:r>
          </a:p>
        </p:txBody>
      </p:sp>
      <p:sp>
        <p:nvSpPr>
          <p:cNvPr id="17" name="TextBox 17">
            <a:extLst>
              <a:ext uri="{FF2B5EF4-FFF2-40B4-BE49-F238E27FC236}">
                <a16:creationId xmlns:a16="http://schemas.microsoft.com/office/drawing/2014/main" id="{79B1E59B-6233-6FD2-BD05-86644AE9811A}"/>
              </a:ext>
            </a:extLst>
          </p:cNvPr>
          <p:cNvSpPr txBox="1"/>
          <p:nvPr/>
        </p:nvSpPr>
        <p:spPr>
          <a:xfrm>
            <a:off x="1028700" y="2705100"/>
            <a:ext cx="16116300" cy="4985980"/>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Access to meaningful, Nebraska-specific benchmarking data</a:t>
            </a:r>
            <a:b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br>
            <a:endPar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Quarterly scorecards to allow peer-to-peer comparisons</a:t>
            </a:r>
            <a:b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br>
            <a:endPar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Opportunities to engage in peer learning and improvement initiatives</a:t>
            </a:r>
            <a:b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br>
            <a:endPar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Support from statewide quality experts and partners</a:t>
            </a:r>
            <a:b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br>
            <a:endPar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Recognition as a leader in advancing patient safety and quality outcomes</a:t>
            </a:r>
            <a:endParaRPr kumimoji="0" lang="en-US" sz="4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CE323A38-8A45-78F1-BF8A-D22D5862C98A}"/>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418704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BEB1D-14D2-7658-200B-B4732CEB7296}"/>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2E472ED9-26DC-FC98-4057-C8169F20150C}"/>
              </a:ext>
            </a:extLst>
          </p:cNvPr>
          <p:cNvSpPr txBox="1"/>
          <p:nvPr/>
        </p:nvSpPr>
        <p:spPr>
          <a:xfrm>
            <a:off x="6193843" y="4152900"/>
            <a:ext cx="5900314" cy="2718693"/>
          </a:xfrm>
          <a:prstGeom prst="rect">
            <a:avLst/>
          </a:prstGeom>
        </p:spPr>
        <p:txBody>
          <a:bodyPr wrap="square" lIns="0" tIns="0" rIns="0" bIns="0" rtlCol="0" anchor="t">
            <a:spAutoFit/>
          </a:bodyPr>
          <a:lstStyle/>
          <a:p>
            <a:pPr marL="0" marR="0" lvl="0" indent="0" algn="ctr"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Workforce updates</a:t>
            </a:r>
          </a:p>
        </p:txBody>
      </p:sp>
      <p:pic>
        <p:nvPicPr>
          <p:cNvPr id="10" name="Content Placeholder 4" descr="Icon&#10;&#10;Description automatically generated">
            <a:extLst>
              <a:ext uri="{FF2B5EF4-FFF2-40B4-BE49-F238E27FC236}">
                <a16:creationId xmlns:a16="http://schemas.microsoft.com/office/drawing/2014/main" id="{82650259-DA0C-FA89-D734-ABDB9FB23E08}"/>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92263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BA9C-6780-ADC1-0F1D-32337E0C2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72494-1D5E-0605-596C-ABA8675717BC}"/>
              </a:ext>
            </a:extLst>
          </p:cNvPr>
          <p:cNvSpPr>
            <a:spLocks noGrp="1"/>
          </p:cNvSpPr>
          <p:nvPr>
            <p:ph type="title"/>
          </p:nvPr>
        </p:nvSpPr>
        <p:spPr>
          <a:xfrm>
            <a:off x="-2362200" y="720070"/>
            <a:ext cx="15773400" cy="1988345"/>
          </a:xfrm>
        </p:spPr>
        <p:txBody>
          <a:bodyPr>
            <a:normAutofit/>
          </a:bodyPr>
          <a:lstStyle/>
          <a:p>
            <a:pPr algn="ctr"/>
            <a:r>
              <a:rPr lang="en-US" sz="8800" dirty="0">
                <a:solidFill>
                  <a:srgbClr val="1E3262"/>
                </a:solidFill>
                <a:latin typeface="Bebas Neue" panose="020B0606020202050201" pitchFamily="34" charset="0"/>
                <a:cs typeface="Arial"/>
              </a:rPr>
              <a:t>Shared Clinical Model</a:t>
            </a:r>
          </a:p>
        </p:txBody>
      </p:sp>
      <p:sp>
        <p:nvSpPr>
          <p:cNvPr id="3" name="Content Placeholder 2">
            <a:extLst>
              <a:ext uri="{FF2B5EF4-FFF2-40B4-BE49-F238E27FC236}">
                <a16:creationId xmlns:a16="http://schemas.microsoft.com/office/drawing/2014/main" id="{3D462612-EFD0-2E24-4CAD-9B0464C08347}"/>
              </a:ext>
            </a:extLst>
          </p:cNvPr>
          <p:cNvSpPr>
            <a:spLocks noGrp="1"/>
          </p:cNvSpPr>
          <p:nvPr>
            <p:ph idx="1"/>
          </p:nvPr>
        </p:nvSpPr>
        <p:spPr>
          <a:xfrm>
            <a:off x="1371600" y="2280055"/>
            <a:ext cx="15773400" cy="7814295"/>
          </a:xfrm>
        </p:spPr>
        <p:txBody>
          <a:bodyPr vert="horz" lIns="137160" tIns="68580" rIns="137160" bIns="68580" rtlCol="0" anchor="t">
            <a:noAutofit/>
          </a:bodyPr>
          <a:lstStyle/>
          <a:p>
            <a:pPr marL="0" indent="0">
              <a:lnSpc>
                <a:spcPct val="100000"/>
              </a:lnSpc>
              <a:spcBef>
                <a:spcPts val="0"/>
              </a:spcBef>
              <a:buNone/>
            </a:pPr>
            <a:r>
              <a:rPr lang="en-US" sz="3600" b="1" dirty="0">
                <a:ea typeface="+mn-lt"/>
                <a:cs typeface="+mn-lt"/>
              </a:rPr>
              <a:t>Purpose: </a:t>
            </a:r>
            <a:r>
              <a:rPr lang="en-US" sz="2700" b="1" dirty="0">
                <a:ea typeface="+mn-lt"/>
                <a:cs typeface="+mn-lt"/>
              </a:rPr>
              <a:t>to grow Nebraska’s nursing and health care workforce by removing bottlenecks in clinical education and improving training infrastructure statewide</a:t>
            </a:r>
          </a:p>
          <a:p>
            <a:pPr marL="0" indent="0">
              <a:lnSpc>
                <a:spcPct val="100000"/>
              </a:lnSpc>
              <a:spcBef>
                <a:spcPts val="0"/>
              </a:spcBef>
              <a:buNone/>
            </a:pPr>
            <a:endParaRPr lang="en-US" sz="3600" b="1" dirty="0">
              <a:ea typeface="+mn-lt"/>
              <a:cs typeface="+mn-lt"/>
            </a:endParaRPr>
          </a:p>
          <a:p>
            <a:pPr marL="0" indent="0">
              <a:lnSpc>
                <a:spcPct val="100000"/>
              </a:lnSpc>
              <a:spcBef>
                <a:spcPts val="0"/>
              </a:spcBef>
              <a:buNone/>
            </a:pPr>
            <a:r>
              <a:rPr lang="en-US" sz="3600" b="1" dirty="0">
                <a:ea typeface="+mn-lt"/>
                <a:cs typeface="+mn-lt"/>
              </a:rPr>
              <a:t>Benefits</a:t>
            </a:r>
          </a:p>
          <a:p>
            <a:pPr marL="0" indent="0">
              <a:lnSpc>
                <a:spcPct val="100000"/>
              </a:lnSpc>
              <a:spcBef>
                <a:spcPts val="0"/>
              </a:spcBef>
              <a:buNone/>
            </a:pPr>
            <a:endParaRPr lang="en-US" sz="3600" b="1" dirty="0">
              <a:ea typeface="+mn-lt"/>
              <a:cs typeface="+mn-lt"/>
            </a:endParaRPr>
          </a:p>
          <a:p>
            <a:pPr>
              <a:lnSpc>
                <a:spcPct val="100000"/>
              </a:lnSpc>
              <a:spcBef>
                <a:spcPts val="0"/>
              </a:spcBef>
            </a:pPr>
            <a:r>
              <a:rPr lang="en-US" sz="2700" dirty="0">
                <a:ea typeface="+mn-lt"/>
                <a:cs typeface="+mn-lt"/>
              </a:rPr>
              <a:t>Allows the RN to serve as nurse educator to AND, PN, RN, or BSN students </a:t>
            </a:r>
          </a:p>
          <a:p>
            <a:pPr>
              <a:lnSpc>
                <a:spcPct val="100000"/>
              </a:lnSpc>
              <a:spcBef>
                <a:spcPts val="0"/>
              </a:spcBef>
            </a:pPr>
            <a:r>
              <a:rPr lang="en-US" sz="2700" dirty="0">
                <a:ea typeface="+mn-lt"/>
                <a:cs typeface="+mn-lt"/>
              </a:rPr>
              <a:t>Fast track to becoming certified Clinical Practice Instructor (CPI)</a:t>
            </a:r>
          </a:p>
          <a:p>
            <a:pPr>
              <a:lnSpc>
                <a:spcPct val="100000"/>
              </a:lnSpc>
              <a:spcBef>
                <a:spcPts val="0"/>
              </a:spcBef>
            </a:pPr>
            <a:r>
              <a:rPr lang="en-US" sz="2700" dirty="0">
                <a:ea typeface="+mn-lt"/>
                <a:cs typeface="+mn-lt"/>
              </a:rPr>
              <a:t>Direct mentorship from academic center MSN-prepared RN</a:t>
            </a:r>
          </a:p>
          <a:p>
            <a:pPr>
              <a:lnSpc>
                <a:spcPct val="100000"/>
              </a:lnSpc>
              <a:spcBef>
                <a:spcPts val="0"/>
              </a:spcBef>
            </a:pPr>
            <a:r>
              <a:rPr lang="en-US" sz="2700" dirty="0">
                <a:ea typeface="+mn-lt"/>
                <a:cs typeface="+mn-lt"/>
              </a:rPr>
              <a:t>Complete student care planning and evaluation </a:t>
            </a:r>
          </a:p>
          <a:p>
            <a:pPr>
              <a:lnSpc>
                <a:spcPct val="100000"/>
              </a:lnSpc>
              <a:spcBef>
                <a:spcPts val="0"/>
              </a:spcBef>
            </a:pPr>
            <a:r>
              <a:rPr lang="en-US" sz="2700" dirty="0">
                <a:ea typeface="+mn-lt"/>
                <a:cs typeface="+mn-lt"/>
              </a:rPr>
              <a:t>Stipends to the CPIs for courses and books</a:t>
            </a:r>
          </a:p>
          <a:p>
            <a:pPr>
              <a:lnSpc>
                <a:spcPct val="100000"/>
              </a:lnSpc>
              <a:spcBef>
                <a:spcPts val="0"/>
              </a:spcBef>
            </a:pPr>
            <a:r>
              <a:rPr lang="en-US" sz="2700" dirty="0">
                <a:ea typeface="+mn-lt"/>
                <a:cs typeface="+mn-lt"/>
              </a:rPr>
              <a:t>Stipends to the hospital facility for RN hourly wages in serving as CPI</a:t>
            </a:r>
          </a:p>
          <a:p>
            <a:pPr>
              <a:lnSpc>
                <a:spcPct val="100000"/>
              </a:lnSpc>
              <a:spcBef>
                <a:spcPts val="0"/>
              </a:spcBef>
            </a:pPr>
            <a:r>
              <a:rPr lang="en-US" sz="2700" dirty="0">
                <a:ea typeface="+mn-lt"/>
                <a:cs typeface="+mn-lt"/>
              </a:rPr>
              <a:t>Stipends to the academic institution for providing mentorship</a:t>
            </a:r>
          </a:p>
          <a:p>
            <a:pPr>
              <a:lnSpc>
                <a:spcPct val="100000"/>
              </a:lnSpc>
              <a:spcBef>
                <a:spcPts val="0"/>
              </a:spcBef>
            </a:pPr>
            <a:r>
              <a:rPr lang="en-US" sz="2700" dirty="0">
                <a:ea typeface="+mn-lt"/>
                <a:cs typeface="+mn-lt"/>
              </a:rPr>
              <a:t>Incentive fees to the hospital and academic institution for participating in the model</a:t>
            </a:r>
          </a:p>
          <a:p>
            <a:pPr>
              <a:lnSpc>
                <a:spcPct val="100000"/>
              </a:lnSpc>
              <a:spcBef>
                <a:spcPts val="0"/>
              </a:spcBef>
            </a:pPr>
            <a:r>
              <a:rPr lang="en-US" sz="2700" dirty="0">
                <a:ea typeface="+mn-lt"/>
                <a:cs typeface="+mn-lt"/>
              </a:rPr>
              <a:t>Student nurse mileage and housing assistance available </a:t>
            </a:r>
          </a:p>
          <a:p>
            <a:pPr>
              <a:lnSpc>
                <a:spcPct val="100000"/>
              </a:lnSpc>
              <a:spcBef>
                <a:spcPts val="0"/>
              </a:spcBef>
            </a:pPr>
            <a:r>
              <a:rPr lang="en-US" sz="2700" dirty="0">
                <a:ea typeface="+mn-lt"/>
                <a:cs typeface="+mn-lt"/>
              </a:rPr>
              <a:t>Bolsters students in rural practice settings</a:t>
            </a:r>
          </a:p>
          <a:p>
            <a:pPr>
              <a:lnSpc>
                <a:spcPct val="100000"/>
              </a:lnSpc>
              <a:spcBef>
                <a:spcPts val="0"/>
              </a:spcBef>
            </a:pPr>
            <a:endParaRPr lang="en-US" sz="2700" dirty="0">
              <a:ea typeface="+mn-lt"/>
              <a:cs typeface="+mn-lt"/>
            </a:endParaRPr>
          </a:p>
          <a:p>
            <a:pPr marL="0" indent="0">
              <a:lnSpc>
                <a:spcPct val="100000"/>
              </a:lnSpc>
              <a:spcBef>
                <a:spcPts val="0"/>
              </a:spcBef>
              <a:buNone/>
            </a:pPr>
            <a:endParaRPr lang="en-US" sz="3600" b="1" dirty="0">
              <a:ea typeface="+mn-lt"/>
              <a:cs typeface="+mn-lt"/>
            </a:endParaRPr>
          </a:p>
          <a:p>
            <a:pPr marL="428625" indent="-428625">
              <a:lnSpc>
                <a:spcPct val="100000"/>
              </a:lnSpc>
              <a:spcBef>
                <a:spcPts val="0"/>
              </a:spcBef>
            </a:pPr>
            <a:endParaRPr lang="en-US" sz="2700" dirty="0">
              <a:ea typeface="+mn-lt"/>
              <a:cs typeface="+mn-lt"/>
            </a:endParaRPr>
          </a:p>
          <a:p>
            <a:pPr marL="0" indent="0">
              <a:lnSpc>
                <a:spcPct val="100000"/>
              </a:lnSpc>
              <a:spcBef>
                <a:spcPts val="0"/>
              </a:spcBef>
              <a:buNone/>
            </a:pPr>
            <a:endParaRPr lang="en-US" sz="3600" b="1" dirty="0">
              <a:ea typeface="+mn-lt"/>
              <a:cs typeface="+mn-lt"/>
            </a:endParaRPr>
          </a:p>
          <a:p>
            <a:pPr marL="428625" indent="-428625">
              <a:lnSpc>
                <a:spcPct val="100000"/>
              </a:lnSpc>
              <a:spcBef>
                <a:spcPts val="0"/>
              </a:spcBef>
            </a:pPr>
            <a:endParaRPr lang="en-US" sz="3600" b="1" dirty="0">
              <a:ea typeface="+mn-lt"/>
              <a:cs typeface="+mn-lt"/>
            </a:endParaRPr>
          </a:p>
          <a:p>
            <a:pPr marL="0" indent="0">
              <a:lnSpc>
                <a:spcPct val="100000"/>
              </a:lnSpc>
              <a:spcBef>
                <a:spcPts val="0"/>
              </a:spcBef>
              <a:buNone/>
            </a:pPr>
            <a:endParaRPr lang="en-US" sz="3600" b="1" dirty="0">
              <a:ea typeface="+mn-lt"/>
              <a:cs typeface="+mn-lt"/>
            </a:endParaRPr>
          </a:p>
        </p:txBody>
      </p:sp>
      <p:pic>
        <p:nvPicPr>
          <p:cNvPr id="4" name="Picture 3" descr="Icon&#10;&#10;Description automatically generated">
            <a:extLst>
              <a:ext uri="{FF2B5EF4-FFF2-40B4-BE49-F238E27FC236}">
                <a16:creationId xmlns:a16="http://schemas.microsoft.com/office/drawing/2014/main" id="{740B47D4-6415-AD72-3BC6-BD6AE25DBE42}"/>
              </a:ext>
            </a:extLst>
          </p:cNvPr>
          <p:cNvPicPr>
            <a:picLocks noChangeAspect="1"/>
          </p:cNvPicPr>
          <p:nvPr/>
        </p:nvPicPr>
        <p:blipFill>
          <a:blip r:embed="rId3"/>
          <a:stretch>
            <a:fillRect/>
          </a:stretch>
        </p:blipFill>
        <p:spPr>
          <a:xfrm>
            <a:off x="13058448" y="9077182"/>
            <a:ext cx="4957041" cy="985694"/>
          </a:xfrm>
          <a:prstGeom prst="rect">
            <a:avLst/>
          </a:prstGeom>
        </p:spPr>
      </p:pic>
    </p:spTree>
    <p:extLst>
      <p:ext uri="{BB962C8B-B14F-4D97-AF65-F5344CB8AC3E}">
        <p14:creationId xmlns:p14="http://schemas.microsoft.com/office/powerpoint/2010/main" val="2516336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FDC2-3FC0-C19C-A4A7-1D776B345E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07614-196A-F0E4-8CF8-00941D2BA540}"/>
              </a:ext>
            </a:extLst>
          </p:cNvPr>
          <p:cNvSpPr>
            <a:spLocks noGrp="1"/>
          </p:cNvSpPr>
          <p:nvPr>
            <p:ph idx="1"/>
          </p:nvPr>
        </p:nvSpPr>
        <p:spPr>
          <a:xfrm>
            <a:off x="1256849" y="1981412"/>
            <a:ext cx="15773400" cy="6010445"/>
          </a:xfrm>
        </p:spPr>
        <p:txBody>
          <a:bodyPr vert="horz" lIns="137160" tIns="68580" rIns="137160" bIns="68580" rtlCol="0" anchor="t">
            <a:noAutofit/>
          </a:bodyPr>
          <a:lstStyle/>
          <a:p>
            <a:pPr marL="0" indent="0">
              <a:lnSpc>
                <a:spcPct val="100000"/>
              </a:lnSpc>
              <a:spcBef>
                <a:spcPts val="0"/>
              </a:spcBef>
              <a:buNone/>
            </a:pPr>
            <a:endParaRPr lang="en-US" sz="3600" b="1" dirty="0">
              <a:ea typeface="+mn-lt"/>
              <a:cs typeface="+mn-lt"/>
            </a:endParaRPr>
          </a:p>
          <a:p>
            <a:pPr marL="0" indent="0">
              <a:lnSpc>
                <a:spcPct val="100000"/>
              </a:lnSpc>
              <a:spcBef>
                <a:spcPts val="0"/>
              </a:spcBef>
              <a:buNone/>
            </a:pPr>
            <a:r>
              <a:rPr lang="en-US" sz="3600" b="1" dirty="0">
                <a:ea typeface="+mn-lt"/>
                <a:cs typeface="+mn-lt"/>
              </a:rPr>
              <a:t>Hospital CPI Responsibilities</a:t>
            </a:r>
          </a:p>
          <a:p>
            <a:pPr marL="428625" indent="-428625">
              <a:lnSpc>
                <a:spcPct val="100000"/>
              </a:lnSpc>
              <a:spcBef>
                <a:spcPts val="0"/>
              </a:spcBef>
            </a:pPr>
            <a:r>
              <a:rPr lang="en-US" sz="2700" dirty="0">
                <a:ea typeface="+mn-lt"/>
                <a:cs typeface="+mn-lt"/>
              </a:rPr>
              <a:t>RNs with at least 2-years of experience</a:t>
            </a:r>
          </a:p>
          <a:p>
            <a:pPr marL="428625" indent="-428625">
              <a:lnSpc>
                <a:spcPct val="100000"/>
              </a:lnSpc>
              <a:spcBef>
                <a:spcPts val="0"/>
              </a:spcBef>
            </a:pPr>
            <a:r>
              <a:rPr lang="en-US" sz="2700" dirty="0">
                <a:ea typeface="+mn-lt"/>
                <a:cs typeface="+mn-lt"/>
              </a:rPr>
              <a:t>Must be recommended by hospital leadership</a:t>
            </a:r>
          </a:p>
          <a:p>
            <a:pPr marL="428625" indent="-428625">
              <a:lnSpc>
                <a:spcPct val="100000"/>
              </a:lnSpc>
              <a:spcBef>
                <a:spcPts val="0"/>
              </a:spcBef>
            </a:pPr>
            <a:r>
              <a:rPr lang="en-US" sz="2700" dirty="0">
                <a:ea typeface="+mn-lt"/>
                <a:cs typeface="+mn-lt"/>
              </a:rPr>
              <a:t>3 required instructor courses over 2 years</a:t>
            </a:r>
          </a:p>
          <a:p>
            <a:pPr marL="428625" indent="-428625">
              <a:lnSpc>
                <a:spcPct val="100000"/>
              </a:lnSpc>
              <a:spcBef>
                <a:spcPts val="0"/>
              </a:spcBef>
            </a:pPr>
            <a:r>
              <a:rPr lang="en-US" sz="2700" dirty="0">
                <a:ea typeface="+mn-lt"/>
                <a:cs typeface="+mn-lt"/>
              </a:rPr>
              <a:t>Receive 50 hours mentorship from MSN-prepared RN at academic center</a:t>
            </a:r>
          </a:p>
          <a:p>
            <a:pPr marL="428625" indent="-428625">
              <a:lnSpc>
                <a:spcPct val="100000"/>
              </a:lnSpc>
              <a:spcBef>
                <a:spcPts val="0"/>
              </a:spcBef>
            </a:pPr>
            <a:r>
              <a:rPr lang="en-US" sz="2700" dirty="0">
                <a:ea typeface="+mn-lt"/>
                <a:cs typeface="+mn-lt"/>
              </a:rPr>
              <a:t>Provide evaluation reporting to NHA at conclusion of each clinical rotation</a:t>
            </a:r>
          </a:p>
          <a:p>
            <a:pPr marL="0" indent="0">
              <a:lnSpc>
                <a:spcPct val="100000"/>
              </a:lnSpc>
              <a:spcBef>
                <a:spcPts val="0"/>
              </a:spcBef>
              <a:buNone/>
            </a:pPr>
            <a:endParaRPr lang="en-US" sz="2700" dirty="0">
              <a:ea typeface="+mn-lt"/>
              <a:cs typeface="+mn-lt"/>
            </a:endParaRPr>
          </a:p>
          <a:p>
            <a:pPr marL="0" indent="0">
              <a:lnSpc>
                <a:spcPct val="100000"/>
              </a:lnSpc>
              <a:spcBef>
                <a:spcPts val="0"/>
              </a:spcBef>
              <a:buNone/>
            </a:pPr>
            <a:r>
              <a:rPr lang="en-US" sz="3600" b="1" dirty="0">
                <a:ea typeface="+mn-lt"/>
                <a:cs typeface="+mn-lt"/>
              </a:rPr>
              <a:t>Academic Institution Responsibilities</a:t>
            </a:r>
          </a:p>
          <a:p>
            <a:pPr marL="428625" indent="-428625">
              <a:lnSpc>
                <a:spcPct val="100000"/>
              </a:lnSpc>
              <a:spcBef>
                <a:spcPts val="0"/>
              </a:spcBef>
            </a:pPr>
            <a:r>
              <a:rPr lang="en-US" sz="2700" dirty="0">
                <a:ea typeface="+mn-lt"/>
                <a:cs typeface="+mn-lt"/>
              </a:rPr>
              <a:t>Partner with hospital clinical site to host a clinical group (up to 8 students/rotation)</a:t>
            </a:r>
          </a:p>
          <a:p>
            <a:pPr marL="428625" indent="-428625">
              <a:lnSpc>
                <a:spcPct val="100000"/>
              </a:lnSpc>
              <a:spcBef>
                <a:spcPts val="0"/>
              </a:spcBef>
            </a:pPr>
            <a:r>
              <a:rPr lang="en-US" sz="2700" dirty="0">
                <a:ea typeface="+mn-lt"/>
                <a:cs typeface="+mn-lt"/>
              </a:rPr>
              <a:t>Appoint an MSN-prepared faculty member to provide 50 hours mentoring to CPI</a:t>
            </a:r>
          </a:p>
          <a:p>
            <a:pPr marL="428625" indent="-428625">
              <a:lnSpc>
                <a:spcPct val="100000"/>
              </a:lnSpc>
              <a:spcBef>
                <a:spcPts val="0"/>
              </a:spcBef>
            </a:pPr>
            <a:r>
              <a:rPr lang="en-US" sz="2700" dirty="0">
                <a:ea typeface="+mn-lt"/>
                <a:cs typeface="+mn-lt"/>
              </a:rPr>
              <a:t>Provide evaluation reporting to NHA at conclusion of each term</a:t>
            </a:r>
            <a:endParaRPr lang="en-US" sz="2700" dirty="0"/>
          </a:p>
          <a:p>
            <a:pPr marL="0" indent="0">
              <a:lnSpc>
                <a:spcPct val="100000"/>
              </a:lnSpc>
              <a:spcBef>
                <a:spcPts val="0"/>
              </a:spcBef>
              <a:buNone/>
            </a:pPr>
            <a:endParaRPr lang="en-US" sz="3600" b="1" dirty="0">
              <a:ea typeface="+mn-lt"/>
              <a:cs typeface="+mn-lt"/>
            </a:endParaRPr>
          </a:p>
          <a:p>
            <a:pPr marL="428625" indent="-428625">
              <a:lnSpc>
                <a:spcPct val="100000"/>
              </a:lnSpc>
              <a:spcBef>
                <a:spcPts val="0"/>
              </a:spcBef>
            </a:pPr>
            <a:endParaRPr lang="en-US" sz="2700" dirty="0">
              <a:ea typeface="+mn-lt"/>
              <a:cs typeface="+mn-lt"/>
            </a:endParaRPr>
          </a:p>
          <a:p>
            <a:pPr marL="0" indent="0">
              <a:lnSpc>
                <a:spcPct val="100000"/>
              </a:lnSpc>
              <a:spcBef>
                <a:spcPts val="0"/>
              </a:spcBef>
              <a:buNone/>
            </a:pPr>
            <a:endParaRPr lang="en-US" sz="3600" b="1" dirty="0">
              <a:ea typeface="+mn-lt"/>
              <a:cs typeface="+mn-lt"/>
            </a:endParaRPr>
          </a:p>
          <a:p>
            <a:pPr marL="428625" indent="-428625">
              <a:lnSpc>
                <a:spcPct val="100000"/>
              </a:lnSpc>
              <a:spcBef>
                <a:spcPts val="0"/>
              </a:spcBef>
            </a:pPr>
            <a:endParaRPr lang="en-US" sz="3600" b="1" dirty="0">
              <a:ea typeface="+mn-lt"/>
              <a:cs typeface="+mn-lt"/>
            </a:endParaRPr>
          </a:p>
          <a:p>
            <a:pPr marL="0" indent="0">
              <a:lnSpc>
                <a:spcPct val="100000"/>
              </a:lnSpc>
              <a:spcBef>
                <a:spcPts val="0"/>
              </a:spcBef>
              <a:buNone/>
            </a:pPr>
            <a:endParaRPr lang="en-US" sz="3600" b="1" dirty="0">
              <a:ea typeface="+mn-lt"/>
              <a:cs typeface="+mn-lt"/>
            </a:endParaRPr>
          </a:p>
        </p:txBody>
      </p:sp>
      <p:pic>
        <p:nvPicPr>
          <p:cNvPr id="4" name="Picture 3" descr="Icon&#10;&#10;Description automatically generated">
            <a:extLst>
              <a:ext uri="{FF2B5EF4-FFF2-40B4-BE49-F238E27FC236}">
                <a16:creationId xmlns:a16="http://schemas.microsoft.com/office/drawing/2014/main" id="{9EB0849F-2E27-5788-E168-1D6A30714C8E}"/>
              </a:ext>
            </a:extLst>
          </p:cNvPr>
          <p:cNvPicPr>
            <a:picLocks noChangeAspect="1"/>
          </p:cNvPicPr>
          <p:nvPr/>
        </p:nvPicPr>
        <p:blipFill>
          <a:blip r:embed="rId3"/>
          <a:stretch>
            <a:fillRect/>
          </a:stretch>
        </p:blipFill>
        <p:spPr>
          <a:xfrm>
            <a:off x="13058448" y="9077182"/>
            <a:ext cx="4957041" cy="985694"/>
          </a:xfrm>
          <a:prstGeom prst="rect">
            <a:avLst/>
          </a:prstGeom>
        </p:spPr>
      </p:pic>
      <p:sp>
        <p:nvSpPr>
          <p:cNvPr id="7" name="Title 1">
            <a:extLst>
              <a:ext uri="{FF2B5EF4-FFF2-40B4-BE49-F238E27FC236}">
                <a16:creationId xmlns:a16="http://schemas.microsoft.com/office/drawing/2014/main" id="{1DFA9FA3-9A1B-EE99-27E9-307BD259F473}"/>
              </a:ext>
            </a:extLst>
          </p:cNvPr>
          <p:cNvSpPr>
            <a:spLocks noGrp="1"/>
          </p:cNvSpPr>
          <p:nvPr>
            <p:ph type="title"/>
          </p:nvPr>
        </p:nvSpPr>
        <p:spPr>
          <a:xfrm>
            <a:off x="-2362200" y="720070"/>
            <a:ext cx="15773400" cy="1988345"/>
          </a:xfrm>
        </p:spPr>
        <p:txBody>
          <a:bodyPr>
            <a:normAutofit/>
          </a:bodyPr>
          <a:lstStyle/>
          <a:p>
            <a:pPr algn="ctr"/>
            <a:r>
              <a:rPr lang="en-US" sz="8800" dirty="0">
                <a:solidFill>
                  <a:srgbClr val="1E3262"/>
                </a:solidFill>
                <a:latin typeface="Bebas Neue" panose="020B0606020202050201" pitchFamily="34" charset="0"/>
                <a:cs typeface="Arial"/>
              </a:rPr>
              <a:t>Shared Clinical Model</a:t>
            </a:r>
          </a:p>
        </p:txBody>
      </p:sp>
    </p:spTree>
    <p:extLst>
      <p:ext uri="{BB962C8B-B14F-4D97-AF65-F5344CB8AC3E}">
        <p14:creationId xmlns:p14="http://schemas.microsoft.com/office/powerpoint/2010/main" val="340266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C397B-2FCE-8379-943B-450824CC40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24F6F-9788-44BF-52D0-AB22CE8DE99D}"/>
              </a:ext>
            </a:extLst>
          </p:cNvPr>
          <p:cNvSpPr>
            <a:spLocks noGrp="1"/>
          </p:cNvSpPr>
          <p:nvPr>
            <p:ph idx="1"/>
          </p:nvPr>
        </p:nvSpPr>
        <p:spPr>
          <a:xfrm>
            <a:off x="1295400" y="2213794"/>
            <a:ext cx="10410896" cy="7814295"/>
          </a:xfrm>
        </p:spPr>
        <p:txBody>
          <a:bodyPr vert="horz" lIns="137160" tIns="68580" rIns="137160" bIns="68580" rtlCol="0" anchor="t">
            <a:noAutofit/>
          </a:bodyPr>
          <a:lstStyle/>
          <a:p>
            <a:pPr marL="0" indent="0">
              <a:lnSpc>
                <a:spcPct val="100000"/>
              </a:lnSpc>
              <a:spcBef>
                <a:spcPts val="0"/>
              </a:spcBef>
              <a:buNone/>
            </a:pPr>
            <a:r>
              <a:rPr lang="en-US" sz="3600" b="1" dirty="0">
                <a:ea typeface="+mn-lt"/>
                <a:cs typeface="+mn-lt"/>
              </a:rPr>
              <a:t>Reimbursements and Stipends</a:t>
            </a:r>
          </a:p>
          <a:p>
            <a:pPr marL="0" indent="0">
              <a:lnSpc>
                <a:spcPct val="100000"/>
              </a:lnSpc>
              <a:spcBef>
                <a:spcPts val="0"/>
              </a:spcBef>
              <a:buNone/>
            </a:pPr>
            <a:endParaRPr lang="en-US" sz="2700" dirty="0">
              <a:ea typeface="+mn-lt"/>
              <a:cs typeface="+mn-lt"/>
            </a:endParaRPr>
          </a:p>
          <a:p>
            <a:pPr marL="0" indent="0">
              <a:lnSpc>
                <a:spcPct val="100000"/>
              </a:lnSpc>
              <a:spcBef>
                <a:spcPts val="0"/>
              </a:spcBef>
              <a:buNone/>
            </a:pPr>
            <a:r>
              <a:rPr lang="en-US" sz="2700" u="sng" dirty="0">
                <a:ea typeface="+mn-lt"/>
                <a:cs typeface="+mn-lt"/>
              </a:rPr>
              <a:t>Hospital Facility:</a:t>
            </a:r>
          </a:p>
          <a:p>
            <a:pPr>
              <a:lnSpc>
                <a:spcPct val="100000"/>
              </a:lnSpc>
              <a:spcBef>
                <a:spcPts val="0"/>
              </a:spcBef>
            </a:pPr>
            <a:r>
              <a:rPr lang="en-US" sz="2700" dirty="0">
                <a:ea typeface="+mn-lt"/>
                <a:cs typeface="+mn-lt"/>
              </a:rPr>
              <a:t>Hospital stipend: $60/hour for CPI time spent</a:t>
            </a:r>
          </a:p>
          <a:p>
            <a:pPr>
              <a:lnSpc>
                <a:spcPct val="100000"/>
              </a:lnSpc>
              <a:spcBef>
                <a:spcPts val="0"/>
              </a:spcBef>
            </a:pPr>
            <a:r>
              <a:rPr lang="en-US" sz="2700" dirty="0">
                <a:ea typeface="+mn-lt"/>
                <a:cs typeface="+mn-lt"/>
              </a:rPr>
              <a:t>Hospital incentive participation fee: 8% of hourly rate</a:t>
            </a:r>
          </a:p>
          <a:p>
            <a:pPr>
              <a:lnSpc>
                <a:spcPct val="100000"/>
              </a:lnSpc>
              <a:spcBef>
                <a:spcPts val="0"/>
              </a:spcBef>
            </a:pPr>
            <a:endParaRPr lang="en-US" sz="2700" dirty="0">
              <a:ea typeface="+mn-lt"/>
              <a:cs typeface="+mn-lt"/>
            </a:endParaRPr>
          </a:p>
          <a:p>
            <a:pPr marL="0" indent="0">
              <a:lnSpc>
                <a:spcPct val="100000"/>
              </a:lnSpc>
              <a:spcBef>
                <a:spcPts val="0"/>
              </a:spcBef>
              <a:buNone/>
            </a:pPr>
            <a:r>
              <a:rPr lang="en-US" sz="2700" u="sng" dirty="0">
                <a:ea typeface="+mn-lt"/>
                <a:cs typeface="+mn-lt"/>
              </a:rPr>
              <a:t>CPI Courses:</a:t>
            </a:r>
          </a:p>
          <a:p>
            <a:pPr>
              <a:lnSpc>
                <a:spcPct val="100000"/>
              </a:lnSpc>
              <a:spcBef>
                <a:spcPts val="0"/>
              </a:spcBef>
            </a:pPr>
            <a:r>
              <a:rPr lang="en-US" sz="2700" dirty="0">
                <a:ea typeface="+mn-lt"/>
                <a:cs typeface="+mn-lt"/>
              </a:rPr>
              <a:t>$1,000/course for each of the 3 courses</a:t>
            </a:r>
          </a:p>
          <a:p>
            <a:pPr>
              <a:lnSpc>
                <a:spcPct val="100000"/>
              </a:lnSpc>
              <a:spcBef>
                <a:spcPts val="0"/>
              </a:spcBef>
            </a:pPr>
            <a:r>
              <a:rPr lang="en-US" sz="2700" dirty="0">
                <a:ea typeface="+mn-lt"/>
                <a:cs typeface="+mn-lt"/>
              </a:rPr>
              <a:t>$650/course for books and materials</a:t>
            </a:r>
          </a:p>
          <a:p>
            <a:pPr>
              <a:lnSpc>
                <a:spcPct val="100000"/>
              </a:lnSpc>
              <a:spcBef>
                <a:spcPts val="0"/>
              </a:spcBef>
            </a:pPr>
            <a:endParaRPr lang="en-US" sz="2700" dirty="0">
              <a:ea typeface="+mn-lt"/>
              <a:cs typeface="+mn-lt"/>
            </a:endParaRPr>
          </a:p>
          <a:p>
            <a:pPr marL="0" indent="0">
              <a:lnSpc>
                <a:spcPct val="100000"/>
              </a:lnSpc>
              <a:spcBef>
                <a:spcPts val="0"/>
              </a:spcBef>
              <a:buNone/>
            </a:pPr>
            <a:r>
              <a:rPr lang="en-US" sz="2700" u="sng" dirty="0">
                <a:ea typeface="+mn-lt"/>
                <a:cs typeface="+mn-lt"/>
              </a:rPr>
              <a:t>Student Travel and Housing Assistance:</a:t>
            </a:r>
          </a:p>
          <a:p>
            <a:pPr>
              <a:lnSpc>
                <a:spcPct val="100000"/>
              </a:lnSpc>
              <a:spcBef>
                <a:spcPts val="0"/>
              </a:spcBef>
            </a:pPr>
            <a:r>
              <a:rPr lang="en-US" sz="2700" dirty="0">
                <a:ea typeface="+mn-lt"/>
                <a:cs typeface="+mn-lt"/>
              </a:rPr>
              <a:t>Mileage reimbursement &gt;15 miles from rural hospital site</a:t>
            </a:r>
          </a:p>
          <a:p>
            <a:pPr>
              <a:lnSpc>
                <a:spcPct val="100000"/>
              </a:lnSpc>
              <a:spcBef>
                <a:spcPts val="0"/>
              </a:spcBef>
            </a:pPr>
            <a:r>
              <a:rPr lang="en-US" sz="2700" dirty="0">
                <a:ea typeface="+mn-lt"/>
                <a:cs typeface="+mn-lt"/>
              </a:rPr>
              <a:t>Housing reimbursement up to 2 nights/week</a:t>
            </a:r>
          </a:p>
          <a:p>
            <a:pPr marL="0" indent="0">
              <a:lnSpc>
                <a:spcPct val="100000"/>
              </a:lnSpc>
              <a:spcBef>
                <a:spcPts val="0"/>
              </a:spcBef>
              <a:buNone/>
            </a:pPr>
            <a:r>
              <a:rPr lang="en-US" sz="2100" dirty="0">
                <a:ea typeface="+mn-lt"/>
                <a:cs typeface="+mn-lt"/>
              </a:rPr>
              <a:t>*Mileage and housing reimbursement rates as per established IRS rate</a:t>
            </a:r>
          </a:p>
          <a:p>
            <a:pPr marL="428625" indent="-428625">
              <a:lnSpc>
                <a:spcPct val="100000"/>
              </a:lnSpc>
              <a:spcBef>
                <a:spcPts val="0"/>
              </a:spcBef>
            </a:pPr>
            <a:endParaRPr lang="en-US" sz="2700" dirty="0">
              <a:ea typeface="+mn-lt"/>
              <a:cs typeface="+mn-lt"/>
            </a:endParaRPr>
          </a:p>
          <a:p>
            <a:pPr marL="0" indent="0">
              <a:lnSpc>
                <a:spcPct val="100000"/>
              </a:lnSpc>
              <a:spcBef>
                <a:spcPts val="0"/>
              </a:spcBef>
              <a:buNone/>
            </a:pPr>
            <a:endParaRPr lang="en-US" sz="3600" b="1" dirty="0">
              <a:ea typeface="+mn-lt"/>
              <a:cs typeface="+mn-lt"/>
            </a:endParaRPr>
          </a:p>
          <a:p>
            <a:pPr marL="428625" indent="-428625">
              <a:lnSpc>
                <a:spcPct val="100000"/>
              </a:lnSpc>
              <a:spcBef>
                <a:spcPts val="0"/>
              </a:spcBef>
            </a:pPr>
            <a:endParaRPr lang="en-US" sz="3600" b="1" dirty="0">
              <a:ea typeface="+mn-lt"/>
              <a:cs typeface="+mn-lt"/>
            </a:endParaRPr>
          </a:p>
          <a:p>
            <a:pPr marL="0" indent="0">
              <a:lnSpc>
                <a:spcPct val="100000"/>
              </a:lnSpc>
              <a:spcBef>
                <a:spcPts val="0"/>
              </a:spcBef>
              <a:buNone/>
            </a:pPr>
            <a:endParaRPr lang="en-US" sz="3600" b="1" dirty="0">
              <a:ea typeface="+mn-lt"/>
              <a:cs typeface="+mn-lt"/>
            </a:endParaRPr>
          </a:p>
        </p:txBody>
      </p:sp>
      <p:pic>
        <p:nvPicPr>
          <p:cNvPr id="4" name="Picture 3" descr="Icon&#10;&#10;Description automatically generated">
            <a:extLst>
              <a:ext uri="{FF2B5EF4-FFF2-40B4-BE49-F238E27FC236}">
                <a16:creationId xmlns:a16="http://schemas.microsoft.com/office/drawing/2014/main" id="{2CCAAF35-4D20-A8DE-92BE-6C8B677ACD84}"/>
              </a:ext>
            </a:extLst>
          </p:cNvPr>
          <p:cNvPicPr>
            <a:picLocks noChangeAspect="1"/>
          </p:cNvPicPr>
          <p:nvPr/>
        </p:nvPicPr>
        <p:blipFill>
          <a:blip r:embed="rId3"/>
          <a:stretch>
            <a:fillRect/>
          </a:stretch>
        </p:blipFill>
        <p:spPr>
          <a:xfrm>
            <a:off x="13058448" y="9077182"/>
            <a:ext cx="4957041" cy="985694"/>
          </a:xfrm>
          <a:prstGeom prst="rect">
            <a:avLst/>
          </a:prstGeom>
        </p:spPr>
      </p:pic>
      <p:sp>
        <p:nvSpPr>
          <p:cNvPr id="7" name="Title 1">
            <a:extLst>
              <a:ext uri="{FF2B5EF4-FFF2-40B4-BE49-F238E27FC236}">
                <a16:creationId xmlns:a16="http://schemas.microsoft.com/office/drawing/2014/main" id="{0E290BB9-AE17-D900-0D73-BDB52B2D375B}"/>
              </a:ext>
            </a:extLst>
          </p:cNvPr>
          <p:cNvSpPr>
            <a:spLocks noGrp="1"/>
          </p:cNvSpPr>
          <p:nvPr>
            <p:ph type="title"/>
          </p:nvPr>
        </p:nvSpPr>
        <p:spPr>
          <a:xfrm>
            <a:off x="-2362200" y="723900"/>
            <a:ext cx="15773400" cy="1988345"/>
          </a:xfrm>
        </p:spPr>
        <p:txBody>
          <a:bodyPr>
            <a:normAutofit/>
          </a:bodyPr>
          <a:lstStyle/>
          <a:p>
            <a:pPr algn="ctr"/>
            <a:r>
              <a:rPr lang="en-US" sz="8800" dirty="0">
                <a:solidFill>
                  <a:srgbClr val="1E3262"/>
                </a:solidFill>
                <a:latin typeface="Bebas Neue" panose="020B0606020202050201" pitchFamily="34" charset="0"/>
                <a:cs typeface="Arial"/>
              </a:rPr>
              <a:t>Shared Clinical Model</a:t>
            </a:r>
          </a:p>
        </p:txBody>
      </p:sp>
    </p:spTree>
    <p:extLst>
      <p:ext uri="{BB962C8B-B14F-4D97-AF65-F5344CB8AC3E}">
        <p14:creationId xmlns:p14="http://schemas.microsoft.com/office/powerpoint/2010/main" val="1482716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74E9DA-F916-3136-A382-2D3D53A8A2B5}"/>
              </a:ext>
            </a:extLst>
          </p:cNvPr>
          <p:cNvSpPr>
            <a:spLocks noGrp="1"/>
          </p:cNvSpPr>
          <p:nvPr>
            <p:ph type="subTitle" idx="1"/>
          </p:nvPr>
        </p:nvSpPr>
        <p:spPr>
          <a:xfrm>
            <a:off x="1857411" y="2324100"/>
            <a:ext cx="13716000" cy="7436009"/>
          </a:xfrm>
        </p:spPr>
        <p:txBody>
          <a:bodyPr vert="horz" lIns="137160" tIns="68580" rIns="137160" bIns="68580" rtlCol="0" anchor="t">
            <a:normAutofit/>
          </a:bodyPr>
          <a:lstStyle/>
          <a:p>
            <a:pPr algn="l">
              <a:lnSpc>
                <a:spcPct val="100000"/>
              </a:lnSpc>
              <a:spcBef>
                <a:spcPts val="0"/>
              </a:spcBef>
            </a:pPr>
            <a:r>
              <a:rPr lang="en-US" b="1" dirty="0">
                <a:ea typeface="+mn-lt"/>
                <a:cs typeface="+mn-lt"/>
              </a:rPr>
              <a:t>Purpose: </a:t>
            </a:r>
            <a:r>
              <a:rPr lang="en-US" sz="2700" b="1" dirty="0">
                <a:ea typeface="+mn-lt"/>
                <a:cs typeface="+mn-lt"/>
              </a:rPr>
              <a:t>Innovative approach to grow and retain the nursing student pipeline.</a:t>
            </a:r>
          </a:p>
          <a:p>
            <a:pPr algn="l">
              <a:lnSpc>
                <a:spcPct val="100000"/>
              </a:lnSpc>
              <a:spcBef>
                <a:spcPts val="0"/>
              </a:spcBef>
            </a:pPr>
            <a:endParaRPr lang="en-US" b="1" dirty="0">
              <a:ea typeface="+mn-lt"/>
              <a:cs typeface="+mn-lt"/>
            </a:endParaRPr>
          </a:p>
          <a:p>
            <a:pPr algn="l">
              <a:lnSpc>
                <a:spcPct val="100000"/>
              </a:lnSpc>
              <a:spcBef>
                <a:spcPts val="0"/>
              </a:spcBef>
            </a:pPr>
            <a:r>
              <a:rPr lang="en-US" b="1" dirty="0">
                <a:ea typeface="+mn-lt"/>
                <a:cs typeface="+mn-lt"/>
              </a:rPr>
              <a:t>Responsibilities and Benefits</a:t>
            </a:r>
          </a:p>
          <a:p>
            <a:pPr marL="514350" indent="-514350" algn="l">
              <a:lnSpc>
                <a:spcPct val="100000"/>
              </a:lnSpc>
              <a:spcBef>
                <a:spcPts val="0"/>
              </a:spcBef>
              <a:buFont typeface="Arial" panose="020B0604020202020204" pitchFamily="34" charset="0"/>
              <a:buChar char="•"/>
            </a:pPr>
            <a:r>
              <a:rPr lang="en-US" sz="2700" dirty="0">
                <a:ea typeface="+mn-lt"/>
                <a:cs typeface="+mn-lt"/>
              </a:rPr>
              <a:t>Interns receive hands-on clinical experience while attending a Nebraska hospital approved nursing school</a:t>
            </a:r>
          </a:p>
          <a:p>
            <a:pPr marL="514350" indent="-514350" algn="l">
              <a:lnSpc>
                <a:spcPct val="100000"/>
              </a:lnSpc>
              <a:spcBef>
                <a:spcPts val="0"/>
              </a:spcBef>
              <a:buFont typeface="Arial" panose="020B0604020202020204" pitchFamily="34" charset="0"/>
              <a:buChar char="•"/>
            </a:pPr>
            <a:r>
              <a:rPr lang="en-US" sz="2700" dirty="0">
                <a:ea typeface="+mn-lt"/>
                <a:cs typeface="+mn-lt"/>
              </a:rPr>
              <a:t>Licensed RN will act as supervising nurse providing direct supervision</a:t>
            </a:r>
          </a:p>
          <a:p>
            <a:pPr marL="514350" indent="-514350" algn="l">
              <a:lnSpc>
                <a:spcPct val="100000"/>
              </a:lnSpc>
              <a:spcBef>
                <a:spcPts val="0"/>
              </a:spcBef>
              <a:buFont typeface="Arial" panose="020B0604020202020204" pitchFamily="34" charset="0"/>
              <a:buChar char="•"/>
            </a:pPr>
            <a:r>
              <a:rPr lang="en-US" sz="2700" dirty="0">
                <a:ea typeface="+mn-lt"/>
                <a:cs typeface="+mn-lt"/>
              </a:rPr>
              <a:t>Hospitals must pay the Nurse Intern at least $18.50/hour </a:t>
            </a:r>
          </a:p>
          <a:p>
            <a:pPr marL="514350" indent="-514350" algn="l">
              <a:lnSpc>
                <a:spcPct val="100000"/>
              </a:lnSpc>
              <a:spcBef>
                <a:spcPts val="0"/>
              </a:spcBef>
              <a:buFont typeface="Arial" panose="020B0604020202020204" pitchFamily="34" charset="0"/>
              <a:buChar char="•"/>
            </a:pPr>
            <a:r>
              <a:rPr lang="en-US" sz="2700" dirty="0">
                <a:ea typeface="+mn-lt"/>
                <a:cs typeface="+mn-lt"/>
              </a:rPr>
              <a:t>Reimbursement for half the hourly rate ($9.25) up to 10 hours/week, minimum of 8 weeks; up to 30 weeks total</a:t>
            </a:r>
          </a:p>
          <a:p>
            <a:pPr marL="514350" indent="-514350" algn="l">
              <a:lnSpc>
                <a:spcPct val="100000"/>
              </a:lnSpc>
              <a:spcBef>
                <a:spcPts val="0"/>
              </a:spcBef>
              <a:buFont typeface="Arial" panose="020B0604020202020204" pitchFamily="34" charset="0"/>
              <a:buChar char="•"/>
            </a:pPr>
            <a:r>
              <a:rPr lang="en-US" sz="2700" dirty="0">
                <a:ea typeface="+mn-lt"/>
                <a:cs typeface="+mn-lt"/>
              </a:rPr>
              <a:t>Hospital Stipend: $1,000 for supervision of each Nurse Intern for each 8-week cycle</a:t>
            </a:r>
          </a:p>
          <a:p>
            <a:pPr marL="514350" indent="-514350" algn="l">
              <a:lnSpc>
                <a:spcPct val="100000"/>
              </a:lnSpc>
              <a:spcBef>
                <a:spcPts val="0"/>
              </a:spcBef>
              <a:buFont typeface="Arial" panose="020B0604020202020204" pitchFamily="34" charset="0"/>
              <a:buChar char="•"/>
            </a:pPr>
            <a:r>
              <a:rPr lang="en-US" sz="2700" dirty="0">
                <a:ea typeface="+mn-lt"/>
                <a:cs typeface="+mn-lt"/>
              </a:rPr>
              <a:t>Provide evaluation reporting to NHA at conclusion of each 8-week experience</a:t>
            </a:r>
            <a:endParaRPr lang="en-US" sz="2700" dirty="0"/>
          </a:p>
          <a:p>
            <a:pPr marL="514350" indent="-514350" algn="l">
              <a:lnSpc>
                <a:spcPct val="100000"/>
              </a:lnSpc>
              <a:spcBef>
                <a:spcPts val="0"/>
              </a:spcBef>
              <a:buFont typeface="Arial" panose="020B0604020202020204" pitchFamily="34" charset="0"/>
              <a:buChar char="•"/>
            </a:pPr>
            <a:r>
              <a:rPr lang="en-US" sz="2700" dirty="0">
                <a:solidFill>
                  <a:prstClr val="black"/>
                </a:solidFill>
                <a:latin typeface="Aptos" panose="02110004020202020204"/>
                <a:ea typeface="+mn-lt"/>
                <a:cs typeface="+mn-lt"/>
              </a:rPr>
              <a:t>Student travel and housing assistance:</a:t>
            </a:r>
          </a:p>
          <a:p>
            <a:pPr marL="1028700" lvl="1" indent="-342900" algn="l">
              <a:lnSpc>
                <a:spcPct val="100000"/>
              </a:lnSpc>
              <a:spcBef>
                <a:spcPts val="0"/>
              </a:spcBef>
              <a:buFont typeface="Arial" panose="020B0604020202020204" pitchFamily="34" charset="0"/>
              <a:buChar char="•"/>
              <a:defRPr/>
            </a:pPr>
            <a:r>
              <a:rPr lang="en-US" sz="2700" dirty="0">
                <a:solidFill>
                  <a:prstClr val="black"/>
                </a:solidFill>
                <a:latin typeface="Aptos" panose="02110004020202020204"/>
                <a:ea typeface="+mn-lt"/>
                <a:cs typeface="+mn-lt"/>
              </a:rPr>
              <a:t>Mileage reimbursement &gt;15 miles from rural hospital site</a:t>
            </a:r>
          </a:p>
          <a:p>
            <a:pPr marL="1028700" lvl="1" indent="-342900" algn="l">
              <a:lnSpc>
                <a:spcPct val="100000"/>
              </a:lnSpc>
              <a:spcBef>
                <a:spcPts val="0"/>
              </a:spcBef>
              <a:buFont typeface="Arial" panose="020B0604020202020204" pitchFamily="34" charset="0"/>
              <a:buChar char="•"/>
              <a:defRPr/>
            </a:pPr>
            <a:r>
              <a:rPr lang="en-US" sz="2700" dirty="0">
                <a:solidFill>
                  <a:prstClr val="black"/>
                </a:solidFill>
                <a:latin typeface="Aptos" panose="02110004020202020204"/>
                <a:ea typeface="+mn-lt"/>
                <a:cs typeface="+mn-lt"/>
              </a:rPr>
              <a:t>Housing reimbursement up to 2 nights/week</a:t>
            </a:r>
          </a:p>
          <a:p>
            <a:pPr algn="l">
              <a:lnSpc>
                <a:spcPct val="100000"/>
              </a:lnSpc>
              <a:spcBef>
                <a:spcPts val="0"/>
              </a:spcBef>
              <a:defRPr/>
            </a:pPr>
            <a:r>
              <a:rPr lang="en-US" sz="2100" dirty="0">
                <a:solidFill>
                  <a:prstClr val="black"/>
                </a:solidFill>
                <a:latin typeface="Aptos" panose="02110004020202020204"/>
                <a:ea typeface="+mn-lt"/>
                <a:cs typeface="+mn-lt"/>
              </a:rPr>
              <a:t>            *Mileage and housing reimbursement rates as per established IRS rate</a:t>
            </a:r>
          </a:p>
          <a:p>
            <a:pPr marL="514350" indent="-514350" algn="l">
              <a:lnSpc>
                <a:spcPct val="100000"/>
              </a:lnSpc>
              <a:spcBef>
                <a:spcPts val="0"/>
              </a:spcBef>
              <a:buFont typeface="Arial" panose="020B0604020202020204" pitchFamily="34" charset="0"/>
              <a:buChar char="•"/>
            </a:pPr>
            <a:endParaRPr lang="en-US" sz="2700" dirty="0">
              <a:ea typeface="+mn-lt"/>
              <a:cs typeface="+mn-lt"/>
            </a:endParaRPr>
          </a:p>
          <a:p>
            <a:pPr marL="514350" indent="-514350" algn="l">
              <a:lnSpc>
                <a:spcPct val="100000"/>
              </a:lnSpc>
              <a:spcBef>
                <a:spcPts val="0"/>
              </a:spcBef>
              <a:buFont typeface="Arial" panose="020B0604020202020204" pitchFamily="34" charset="0"/>
              <a:buChar char="•"/>
            </a:pPr>
            <a:endParaRPr lang="en-US" sz="2700" dirty="0">
              <a:ea typeface="+mn-lt"/>
              <a:cs typeface="+mn-lt"/>
            </a:endParaRPr>
          </a:p>
          <a:p>
            <a:pPr marL="514350" indent="-514350" algn="l">
              <a:lnSpc>
                <a:spcPct val="100000"/>
              </a:lnSpc>
              <a:spcBef>
                <a:spcPts val="0"/>
              </a:spcBef>
              <a:buFont typeface="Arial" panose="020B0604020202020204" pitchFamily="34" charset="0"/>
              <a:buChar char="•"/>
            </a:pPr>
            <a:endParaRPr lang="en-US" sz="2700" dirty="0">
              <a:ea typeface="+mn-lt"/>
              <a:cs typeface="+mn-lt"/>
            </a:endParaRPr>
          </a:p>
          <a:p>
            <a:pPr algn="l">
              <a:lnSpc>
                <a:spcPct val="100000"/>
              </a:lnSpc>
              <a:spcBef>
                <a:spcPts val="0"/>
              </a:spcBef>
            </a:pPr>
            <a:endParaRPr lang="en-US" sz="2700" dirty="0">
              <a:ea typeface="+mn-lt"/>
              <a:cs typeface="+mn-lt"/>
            </a:endParaRPr>
          </a:p>
          <a:p>
            <a:endParaRPr lang="en-US" dirty="0"/>
          </a:p>
        </p:txBody>
      </p:sp>
      <p:pic>
        <p:nvPicPr>
          <p:cNvPr id="4" name="Picture 3" descr="Icon&#10;&#10;Description automatically generated">
            <a:extLst>
              <a:ext uri="{FF2B5EF4-FFF2-40B4-BE49-F238E27FC236}">
                <a16:creationId xmlns:a16="http://schemas.microsoft.com/office/drawing/2014/main" id="{80B996D6-27CA-3C9E-2562-EC9D87F27E49}"/>
              </a:ext>
            </a:extLst>
          </p:cNvPr>
          <p:cNvPicPr>
            <a:picLocks noChangeAspect="1"/>
          </p:cNvPicPr>
          <p:nvPr/>
        </p:nvPicPr>
        <p:blipFill>
          <a:blip r:embed="rId2"/>
          <a:stretch>
            <a:fillRect/>
          </a:stretch>
        </p:blipFill>
        <p:spPr>
          <a:xfrm>
            <a:off x="13058448" y="9077182"/>
            <a:ext cx="4957041" cy="985694"/>
          </a:xfrm>
          <a:prstGeom prst="rect">
            <a:avLst/>
          </a:prstGeom>
        </p:spPr>
      </p:pic>
      <p:sp>
        <p:nvSpPr>
          <p:cNvPr id="5" name="Title 1">
            <a:extLst>
              <a:ext uri="{FF2B5EF4-FFF2-40B4-BE49-F238E27FC236}">
                <a16:creationId xmlns:a16="http://schemas.microsoft.com/office/drawing/2014/main" id="{728FF3B2-884C-51FA-2A69-F050A0D8D6E6}"/>
              </a:ext>
            </a:extLst>
          </p:cNvPr>
          <p:cNvSpPr txBox="1">
            <a:spLocks/>
          </p:cNvSpPr>
          <p:nvPr/>
        </p:nvSpPr>
        <p:spPr>
          <a:xfrm>
            <a:off x="-2514600" y="535174"/>
            <a:ext cx="15773400" cy="1988345"/>
          </a:xfrm>
          <a:prstGeom prst="rect">
            <a:avLst/>
          </a:prstGeom>
        </p:spPr>
        <p:txBody>
          <a:bodyPr vert="horz" lIns="91440" tIns="45720" rIns="91440" bIns="45720" rtlCol="0" anchor="b">
            <a:normAutofit/>
          </a:bodyPr>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j-ea"/>
                <a:cs typeface="Arial"/>
              </a:rPr>
              <a:t>Nurse internships</a:t>
            </a:r>
          </a:p>
        </p:txBody>
      </p:sp>
    </p:spTree>
    <p:extLst>
      <p:ext uri="{BB962C8B-B14F-4D97-AF65-F5344CB8AC3E}">
        <p14:creationId xmlns:p14="http://schemas.microsoft.com/office/powerpoint/2010/main" val="2127087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F23BD-48F1-1D06-B03A-38A3DC8CF77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893BC3-FC52-6561-28DC-B378FAC71FDA}"/>
              </a:ext>
            </a:extLst>
          </p:cNvPr>
          <p:cNvSpPr>
            <a:spLocks noGrp="1"/>
          </p:cNvSpPr>
          <p:nvPr>
            <p:ph idx="1"/>
          </p:nvPr>
        </p:nvSpPr>
        <p:spPr>
          <a:xfrm>
            <a:off x="1371600" y="2247900"/>
            <a:ext cx="17005808" cy="6405921"/>
          </a:xfrm>
        </p:spPr>
        <p:txBody>
          <a:bodyPr vert="horz" lIns="137160" tIns="68580" rIns="137160" bIns="68580" rtlCol="0" anchor="t">
            <a:noAutofit/>
          </a:bodyPr>
          <a:lstStyle/>
          <a:p>
            <a:pPr marL="0" indent="0">
              <a:lnSpc>
                <a:spcPct val="100000"/>
              </a:lnSpc>
              <a:spcBef>
                <a:spcPts val="0"/>
              </a:spcBef>
              <a:buNone/>
            </a:pPr>
            <a:r>
              <a:rPr lang="en-US" sz="3600" b="1" dirty="0">
                <a:ea typeface="+mn-lt"/>
                <a:cs typeface="+mn-lt"/>
              </a:rPr>
              <a:t>Purpose: </a:t>
            </a:r>
            <a:r>
              <a:rPr lang="en-US" sz="2700" b="1" dirty="0">
                <a:ea typeface="+mn-lt"/>
                <a:cs typeface="+mn-lt"/>
              </a:rPr>
              <a:t>Expand access to high-quality, hands-on training tools that strengthen clinical training capacity, workforce readiness and enhance patient care.</a:t>
            </a:r>
          </a:p>
          <a:p>
            <a:pPr marL="0" indent="0">
              <a:lnSpc>
                <a:spcPct val="100000"/>
              </a:lnSpc>
              <a:spcBef>
                <a:spcPts val="0"/>
              </a:spcBef>
              <a:buNone/>
            </a:pPr>
            <a:endParaRPr lang="en-US" sz="3600" b="1" dirty="0">
              <a:ea typeface="+mn-lt"/>
              <a:cs typeface="+mn-lt"/>
            </a:endParaRPr>
          </a:p>
          <a:p>
            <a:pPr marL="0" indent="0">
              <a:lnSpc>
                <a:spcPct val="100000"/>
              </a:lnSpc>
              <a:spcBef>
                <a:spcPts val="0"/>
              </a:spcBef>
              <a:buNone/>
            </a:pPr>
            <a:endParaRPr lang="en-US" sz="3600" b="1" dirty="0">
              <a:ea typeface="+mn-lt"/>
              <a:cs typeface="+mn-lt"/>
            </a:endParaRPr>
          </a:p>
          <a:p>
            <a:pPr marL="514350" indent="-514350">
              <a:lnSpc>
                <a:spcPct val="100000"/>
              </a:lnSpc>
              <a:spcBef>
                <a:spcPts val="0"/>
              </a:spcBef>
            </a:pPr>
            <a:r>
              <a:rPr lang="en-US" sz="2700" dirty="0">
                <a:ea typeface="+mn-lt"/>
                <a:cs typeface="+mn-lt"/>
              </a:rPr>
              <a:t>Simulation equipment infused into 15 simulation centers across Nebraska</a:t>
            </a:r>
          </a:p>
          <a:p>
            <a:pPr marL="514350" indent="-514350">
              <a:lnSpc>
                <a:spcPct val="100000"/>
              </a:lnSpc>
              <a:spcBef>
                <a:spcPts val="0"/>
              </a:spcBef>
            </a:pPr>
            <a:r>
              <a:rPr lang="en-US" sz="2700" dirty="0">
                <a:ea typeface="+mn-lt"/>
                <a:cs typeface="+mn-lt"/>
              </a:rPr>
              <a:t>Facilitating community hospital staff trainings</a:t>
            </a:r>
          </a:p>
          <a:p>
            <a:pPr marL="514350" indent="-514350">
              <a:lnSpc>
                <a:spcPct val="100000"/>
              </a:lnSpc>
              <a:spcBef>
                <a:spcPts val="0"/>
              </a:spcBef>
            </a:pPr>
            <a:r>
              <a:rPr lang="en-US" sz="2700" dirty="0">
                <a:ea typeface="+mn-lt"/>
                <a:cs typeface="+mn-lt"/>
              </a:rPr>
              <a:t>Free of charge to hospitals</a:t>
            </a:r>
          </a:p>
          <a:p>
            <a:pPr marL="428625" indent="-428625">
              <a:lnSpc>
                <a:spcPct val="100000"/>
              </a:lnSpc>
              <a:spcBef>
                <a:spcPts val="0"/>
              </a:spcBef>
            </a:pPr>
            <a:r>
              <a:rPr lang="en-US" sz="2700" dirty="0">
                <a:ea typeface="+mn-lt"/>
                <a:cs typeface="+mn-lt"/>
              </a:rPr>
              <a:t> Possible CEU opportunities, depending upon training center</a:t>
            </a:r>
          </a:p>
          <a:p>
            <a:pPr marL="428625" indent="-428625">
              <a:lnSpc>
                <a:spcPct val="100000"/>
              </a:lnSpc>
              <a:spcBef>
                <a:spcPts val="0"/>
              </a:spcBef>
            </a:pPr>
            <a:endParaRPr lang="en-US" sz="2700" dirty="0">
              <a:ea typeface="+mn-lt"/>
              <a:cs typeface="+mn-lt"/>
            </a:endParaRPr>
          </a:p>
          <a:p>
            <a:pPr marL="428625" indent="-428625">
              <a:lnSpc>
                <a:spcPct val="100000"/>
              </a:lnSpc>
              <a:spcBef>
                <a:spcPts val="0"/>
              </a:spcBef>
            </a:pPr>
            <a:endParaRPr lang="en-US" sz="2700" dirty="0">
              <a:ea typeface="+mn-lt"/>
              <a:cs typeface="+mn-lt"/>
            </a:endParaRPr>
          </a:p>
          <a:p>
            <a:pPr marL="0" indent="0">
              <a:lnSpc>
                <a:spcPct val="100000"/>
              </a:lnSpc>
              <a:spcBef>
                <a:spcPts val="0"/>
              </a:spcBef>
              <a:buNone/>
            </a:pPr>
            <a:endParaRPr lang="en-US" sz="3600" b="1" dirty="0">
              <a:ea typeface="+mn-lt"/>
              <a:cs typeface="+mn-lt"/>
            </a:endParaRPr>
          </a:p>
        </p:txBody>
      </p:sp>
      <p:pic>
        <p:nvPicPr>
          <p:cNvPr id="4" name="Picture 3" descr="Icon&#10;&#10;Description automatically generated">
            <a:extLst>
              <a:ext uri="{FF2B5EF4-FFF2-40B4-BE49-F238E27FC236}">
                <a16:creationId xmlns:a16="http://schemas.microsoft.com/office/drawing/2014/main" id="{1BBF07FD-45E2-B645-7AF2-4E9180D9AF6E}"/>
              </a:ext>
            </a:extLst>
          </p:cNvPr>
          <p:cNvPicPr>
            <a:picLocks noChangeAspect="1"/>
          </p:cNvPicPr>
          <p:nvPr/>
        </p:nvPicPr>
        <p:blipFill>
          <a:blip r:embed="rId2"/>
          <a:stretch>
            <a:fillRect/>
          </a:stretch>
        </p:blipFill>
        <p:spPr>
          <a:xfrm>
            <a:off x="14252667" y="9136824"/>
            <a:ext cx="3778323" cy="753522"/>
          </a:xfrm>
          <a:prstGeom prst="rect">
            <a:avLst/>
          </a:prstGeom>
        </p:spPr>
      </p:pic>
      <p:sp>
        <p:nvSpPr>
          <p:cNvPr id="5" name="Title 1">
            <a:extLst>
              <a:ext uri="{FF2B5EF4-FFF2-40B4-BE49-F238E27FC236}">
                <a16:creationId xmlns:a16="http://schemas.microsoft.com/office/drawing/2014/main" id="{B134BB8D-2C80-9A80-A7C7-E68A965A0A43}"/>
              </a:ext>
            </a:extLst>
          </p:cNvPr>
          <p:cNvSpPr txBox="1">
            <a:spLocks/>
          </p:cNvSpPr>
          <p:nvPr/>
        </p:nvSpPr>
        <p:spPr>
          <a:xfrm>
            <a:off x="-2438400" y="750711"/>
            <a:ext cx="15773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j-ea"/>
                <a:cs typeface="Arial"/>
              </a:rPr>
              <a:t>Simulation equipment</a:t>
            </a:r>
          </a:p>
        </p:txBody>
      </p:sp>
    </p:spTree>
    <p:extLst>
      <p:ext uri="{BB962C8B-B14F-4D97-AF65-F5344CB8AC3E}">
        <p14:creationId xmlns:p14="http://schemas.microsoft.com/office/powerpoint/2010/main" val="233199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226E-AF3C-219A-1231-38D3A06D9B3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7BDC3-D342-576B-CC4E-249B58CE8D50}"/>
              </a:ext>
            </a:extLst>
          </p:cNvPr>
          <p:cNvSpPr>
            <a:spLocks noGrp="1"/>
          </p:cNvSpPr>
          <p:nvPr>
            <p:ph idx="1"/>
          </p:nvPr>
        </p:nvSpPr>
        <p:spPr>
          <a:xfrm>
            <a:off x="770129" y="2378321"/>
            <a:ext cx="17005808" cy="1106105"/>
          </a:xfrm>
        </p:spPr>
        <p:txBody>
          <a:bodyPr vert="horz" lIns="137160" tIns="68580" rIns="137160" bIns="68580" rtlCol="0" anchor="t">
            <a:noAutofit/>
          </a:bodyPr>
          <a:lstStyle/>
          <a:p>
            <a:pPr marL="0" indent="0" algn="ctr">
              <a:lnSpc>
                <a:spcPct val="100000"/>
              </a:lnSpc>
              <a:spcBef>
                <a:spcPts val="0"/>
              </a:spcBef>
              <a:buNone/>
            </a:pPr>
            <a:r>
              <a:rPr lang="en-US" sz="3600" b="1" dirty="0">
                <a:ea typeface="+mn-lt"/>
                <a:cs typeface="+mn-lt"/>
              </a:rPr>
              <a:t>Simulation Equipment Locations and Models</a:t>
            </a:r>
          </a:p>
          <a:p>
            <a:pPr marL="0" indent="0">
              <a:lnSpc>
                <a:spcPct val="100000"/>
              </a:lnSpc>
              <a:spcBef>
                <a:spcPts val="0"/>
              </a:spcBef>
              <a:buNone/>
            </a:pPr>
            <a:endParaRPr lang="en-US" sz="3600" b="1" dirty="0">
              <a:ea typeface="+mn-lt"/>
              <a:cs typeface="+mn-lt"/>
            </a:endParaRPr>
          </a:p>
          <a:p>
            <a:pPr marL="0" indent="0">
              <a:lnSpc>
                <a:spcPct val="100000"/>
              </a:lnSpc>
              <a:spcBef>
                <a:spcPts val="0"/>
              </a:spcBef>
              <a:buNone/>
            </a:pPr>
            <a:endParaRPr lang="en-US" sz="3600" b="1" dirty="0">
              <a:ea typeface="+mn-lt"/>
              <a:cs typeface="+mn-lt"/>
            </a:endParaRPr>
          </a:p>
          <a:p>
            <a:pPr marL="0" indent="0">
              <a:lnSpc>
                <a:spcPct val="100000"/>
              </a:lnSpc>
              <a:spcBef>
                <a:spcPts val="0"/>
              </a:spcBef>
              <a:buNone/>
            </a:pPr>
            <a:endParaRPr lang="en-US" sz="2700" dirty="0">
              <a:ea typeface="+mn-lt"/>
              <a:cs typeface="+mn-lt"/>
            </a:endParaRPr>
          </a:p>
          <a:p>
            <a:pPr marL="428625" indent="-428625">
              <a:lnSpc>
                <a:spcPct val="100000"/>
              </a:lnSpc>
              <a:spcBef>
                <a:spcPts val="0"/>
              </a:spcBef>
            </a:pPr>
            <a:endParaRPr lang="en-US" sz="2700" dirty="0">
              <a:ea typeface="+mn-lt"/>
              <a:cs typeface="+mn-lt"/>
            </a:endParaRPr>
          </a:p>
          <a:p>
            <a:pPr marL="0" indent="0">
              <a:lnSpc>
                <a:spcPct val="100000"/>
              </a:lnSpc>
              <a:spcBef>
                <a:spcPts val="0"/>
              </a:spcBef>
              <a:buNone/>
            </a:pPr>
            <a:endParaRPr lang="en-US" sz="3600" b="1" dirty="0">
              <a:ea typeface="+mn-lt"/>
              <a:cs typeface="+mn-lt"/>
            </a:endParaRPr>
          </a:p>
        </p:txBody>
      </p:sp>
      <p:pic>
        <p:nvPicPr>
          <p:cNvPr id="4" name="Picture 3" descr="Icon&#10;&#10;Description automatically generated">
            <a:extLst>
              <a:ext uri="{FF2B5EF4-FFF2-40B4-BE49-F238E27FC236}">
                <a16:creationId xmlns:a16="http://schemas.microsoft.com/office/drawing/2014/main" id="{2E5BD97E-EB00-945F-0FD7-4CC1BD7FBA78}"/>
              </a:ext>
            </a:extLst>
          </p:cNvPr>
          <p:cNvPicPr>
            <a:picLocks noChangeAspect="1"/>
          </p:cNvPicPr>
          <p:nvPr/>
        </p:nvPicPr>
        <p:blipFill>
          <a:blip r:embed="rId2"/>
          <a:stretch>
            <a:fillRect/>
          </a:stretch>
        </p:blipFill>
        <p:spPr>
          <a:xfrm>
            <a:off x="14252667" y="9136824"/>
            <a:ext cx="3778323" cy="753522"/>
          </a:xfrm>
          <a:prstGeom prst="rect">
            <a:avLst/>
          </a:prstGeom>
        </p:spPr>
      </p:pic>
      <p:pic>
        <p:nvPicPr>
          <p:cNvPr id="6" name="Picture 5">
            <a:extLst>
              <a:ext uri="{FF2B5EF4-FFF2-40B4-BE49-F238E27FC236}">
                <a16:creationId xmlns:a16="http://schemas.microsoft.com/office/drawing/2014/main" id="{07A6594C-7C70-69E5-1944-A47DF4EB9955}"/>
              </a:ext>
            </a:extLst>
          </p:cNvPr>
          <p:cNvPicPr>
            <a:picLocks noChangeAspect="1"/>
          </p:cNvPicPr>
          <p:nvPr/>
        </p:nvPicPr>
        <p:blipFill>
          <a:blip r:embed="rId3"/>
          <a:stretch>
            <a:fillRect/>
          </a:stretch>
        </p:blipFill>
        <p:spPr>
          <a:xfrm>
            <a:off x="4211053" y="3466418"/>
            <a:ext cx="9941807" cy="5273345"/>
          </a:xfrm>
          <a:prstGeom prst="rect">
            <a:avLst/>
          </a:prstGeom>
        </p:spPr>
      </p:pic>
      <p:sp>
        <p:nvSpPr>
          <p:cNvPr id="5" name="Title 1">
            <a:extLst>
              <a:ext uri="{FF2B5EF4-FFF2-40B4-BE49-F238E27FC236}">
                <a16:creationId xmlns:a16="http://schemas.microsoft.com/office/drawing/2014/main" id="{0765F573-1C8D-6DAA-EC4C-6F8F5AFEC738}"/>
              </a:ext>
            </a:extLst>
          </p:cNvPr>
          <p:cNvSpPr txBox="1">
            <a:spLocks/>
          </p:cNvSpPr>
          <p:nvPr/>
        </p:nvSpPr>
        <p:spPr>
          <a:xfrm>
            <a:off x="1295256" y="723900"/>
            <a:ext cx="15773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j-ea"/>
                <a:cs typeface="Arial"/>
              </a:rPr>
              <a:t>Simulation equipment</a:t>
            </a:r>
          </a:p>
        </p:txBody>
      </p:sp>
    </p:spTree>
    <p:extLst>
      <p:ext uri="{BB962C8B-B14F-4D97-AF65-F5344CB8AC3E}">
        <p14:creationId xmlns:p14="http://schemas.microsoft.com/office/powerpoint/2010/main" val="2694741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3262"/>
        </a:solidFill>
        <a:effectLst/>
      </p:bgPr>
    </p:bg>
    <p:spTree>
      <p:nvGrpSpPr>
        <p:cNvPr id="1" name="">
          <a:extLst>
            <a:ext uri="{FF2B5EF4-FFF2-40B4-BE49-F238E27FC236}">
              <a16:creationId xmlns:a16="http://schemas.microsoft.com/office/drawing/2014/main" id="{323B065B-1D75-0980-9E79-0FAB7BEA44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AD79E1F-04BF-E594-BAA3-F49B524C5A42}"/>
              </a:ext>
            </a:extLst>
          </p:cNvPr>
          <p:cNvSpPr txBox="1"/>
          <p:nvPr/>
        </p:nvSpPr>
        <p:spPr>
          <a:xfrm>
            <a:off x="4264343" y="9112962"/>
            <a:ext cx="9759317" cy="754181"/>
          </a:xfrm>
          <a:prstGeom prst="rect">
            <a:avLst/>
          </a:prstGeom>
          <a:solidFill>
            <a:srgbClr val="25B1DD"/>
          </a:solidFill>
          <a:ln>
            <a:solidFill>
              <a:schemeClr val="tx1"/>
            </a:solidFill>
          </a:ln>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001" b="1" i="0" u="none" strike="noStrike" kern="1200" cap="none" spc="0" normalizeH="0" baseline="0" noProof="0">
                <a:ln>
                  <a:noFill/>
                </a:ln>
                <a:solidFill>
                  <a:prstClr val="white"/>
                </a:solidFill>
                <a:effectLst/>
                <a:uLnTx/>
                <a:uFillTx/>
                <a:latin typeface="Aptos" panose="020B0004020202020204"/>
                <a:ea typeface="+mn-ea"/>
                <a:cs typeface="+mn-cs"/>
              </a:rPr>
              <a:t>CBO Estimate: More than </a:t>
            </a:r>
            <a:r>
              <a:rPr kumimoji="0" lang="en-US" sz="4001" b="1" i="0" u="none" strike="noStrike" kern="1200" cap="none" spc="0" normalizeH="0" baseline="0" noProof="0">
                <a:ln>
                  <a:noFill/>
                </a:ln>
                <a:solidFill>
                  <a:srgbClr val="FF0000"/>
                </a:solidFill>
                <a:effectLst/>
                <a:uLnTx/>
                <a:uFillTx/>
                <a:latin typeface="Aptos" panose="020B0004020202020204"/>
                <a:ea typeface="+mn-ea"/>
                <a:cs typeface="+mn-cs"/>
              </a:rPr>
              <a:t>$1T </a:t>
            </a:r>
            <a:r>
              <a:rPr kumimoji="0" lang="en-US" sz="4001" b="1" i="0" u="none" strike="noStrike" kern="1200" cap="none" spc="0" normalizeH="0" baseline="0" noProof="0">
                <a:ln>
                  <a:noFill/>
                </a:ln>
                <a:solidFill>
                  <a:prstClr val="white"/>
                </a:solidFill>
                <a:effectLst/>
                <a:uLnTx/>
                <a:uFillTx/>
                <a:latin typeface="Aptos" panose="020B0004020202020204"/>
                <a:ea typeface="+mn-ea"/>
                <a:cs typeface="+mn-cs"/>
              </a:rPr>
              <a:t>/ 10 years</a:t>
            </a:r>
          </a:p>
        </p:txBody>
      </p:sp>
      <p:sp>
        <p:nvSpPr>
          <p:cNvPr id="2" name="TextBox 1">
            <a:extLst>
              <a:ext uri="{FF2B5EF4-FFF2-40B4-BE49-F238E27FC236}">
                <a16:creationId xmlns:a16="http://schemas.microsoft.com/office/drawing/2014/main" id="{4ACB9EB7-A14D-92DE-9C1D-A0384C9F03FB}"/>
              </a:ext>
            </a:extLst>
          </p:cNvPr>
          <p:cNvSpPr txBox="1"/>
          <p:nvPr/>
        </p:nvSpPr>
        <p:spPr>
          <a:xfrm>
            <a:off x="2239190" y="659669"/>
            <a:ext cx="13386816" cy="12926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a:ln>
                  <a:noFill/>
                </a:ln>
                <a:solidFill>
                  <a:prstClr val="white"/>
                </a:solidFill>
                <a:effectLst/>
                <a:uLnTx/>
                <a:uFillTx/>
                <a:latin typeface="Bebas Neue"/>
                <a:ea typeface="+mn-ea"/>
                <a:cs typeface="+mn-cs"/>
              </a:rPr>
              <a:t>Medicaid Policy Changes - OBBBA</a:t>
            </a:r>
            <a:endParaRPr kumimoji="0" lang="en-US" sz="7500" b="0" i="0" u="none" strike="noStrike" kern="1200" cap="none" spc="0" normalizeH="0" baseline="0" noProof="0">
              <a:ln>
                <a:noFill/>
              </a:ln>
              <a:solidFill>
                <a:prstClr val="white"/>
              </a:solidFill>
              <a:effectLst/>
              <a:uLnTx/>
              <a:uFillTx/>
              <a:latin typeface="Bebas Neue"/>
              <a:ea typeface="+mn-ea"/>
              <a:cs typeface="+mn-cs"/>
            </a:endParaRPr>
          </a:p>
        </p:txBody>
      </p:sp>
      <p:graphicFrame>
        <p:nvGraphicFramePr>
          <p:cNvPr id="4" name="Table 3">
            <a:extLst>
              <a:ext uri="{FF2B5EF4-FFF2-40B4-BE49-F238E27FC236}">
                <a16:creationId xmlns:a16="http://schemas.microsoft.com/office/drawing/2014/main" id="{4E8D6D65-9F94-F812-E215-E5289DF2B9E1}"/>
              </a:ext>
            </a:extLst>
          </p:cNvPr>
          <p:cNvGraphicFramePr>
            <a:graphicFrameLocks noGrp="1"/>
          </p:cNvGraphicFramePr>
          <p:nvPr/>
        </p:nvGraphicFramePr>
        <p:xfrm>
          <a:off x="542923" y="2209800"/>
          <a:ext cx="17202158" cy="6842760"/>
        </p:xfrm>
        <a:graphic>
          <a:graphicData uri="http://schemas.openxmlformats.org/drawingml/2006/table">
            <a:tbl>
              <a:tblPr bandRow="1">
                <a:tableStyleId>{5C22544A-7EE6-4342-B048-85BDC9FD1C3A}</a:tableStyleId>
              </a:tblPr>
              <a:tblGrid>
                <a:gridCol w="7762875">
                  <a:extLst>
                    <a:ext uri="{9D8B030D-6E8A-4147-A177-3AD203B41FA5}">
                      <a16:colId xmlns:a16="http://schemas.microsoft.com/office/drawing/2014/main" val="1543794106"/>
                    </a:ext>
                  </a:extLst>
                </a:gridCol>
                <a:gridCol w="3048000">
                  <a:extLst>
                    <a:ext uri="{9D8B030D-6E8A-4147-A177-3AD203B41FA5}">
                      <a16:colId xmlns:a16="http://schemas.microsoft.com/office/drawing/2014/main" val="2522253194"/>
                    </a:ext>
                  </a:extLst>
                </a:gridCol>
                <a:gridCol w="2819400">
                  <a:extLst>
                    <a:ext uri="{9D8B030D-6E8A-4147-A177-3AD203B41FA5}">
                      <a16:colId xmlns:a16="http://schemas.microsoft.com/office/drawing/2014/main" val="3462639745"/>
                    </a:ext>
                  </a:extLst>
                </a:gridCol>
                <a:gridCol w="3571883">
                  <a:extLst>
                    <a:ext uri="{9D8B030D-6E8A-4147-A177-3AD203B41FA5}">
                      <a16:colId xmlns:a16="http://schemas.microsoft.com/office/drawing/2014/main" val="2230602128"/>
                    </a:ext>
                  </a:extLst>
                </a:gridCol>
              </a:tblGrid>
              <a:tr h="453390">
                <a:tc>
                  <a:txBody>
                    <a:bodyPr/>
                    <a:lstStyle/>
                    <a:p>
                      <a:pPr marL="685800" marR="0" lvl="1" fontAlgn="base">
                        <a:spcBef>
                          <a:spcPts val="1200"/>
                        </a:spcBef>
                        <a:spcAft>
                          <a:spcPts val="1200"/>
                        </a:spcAft>
                        <a:buNone/>
                      </a:pPr>
                      <a:r>
                        <a:rPr lang="en-US" sz="2900" b="1">
                          <a:solidFill>
                            <a:srgbClr val="FFFFFF"/>
                          </a:solidFill>
                          <a:effectLst/>
                          <a:latin typeface="Calibri"/>
                        </a:rPr>
                        <a:t>Policy Change</a:t>
                      </a:r>
                      <a:endParaRPr lang="en-US" sz="2900" b="1">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5B1DD"/>
                    </a:solidFill>
                  </a:tcPr>
                </a:tc>
                <a:tc>
                  <a:txBody>
                    <a:bodyPr/>
                    <a:lstStyle/>
                    <a:p>
                      <a:pPr marL="0" marR="0" algn="ctr" fontAlgn="base">
                        <a:spcBef>
                          <a:spcPts val="1200"/>
                        </a:spcBef>
                        <a:spcAft>
                          <a:spcPts val="1200"/>
                        </a:spcAft>
                        <a:buNone/>
                      </a:pPr>
                      <a:r>
                        <a:rPr lang="en-US" sz="2900" b="1">
                          <a:solidFill>
                            <a:srgbClr val="FFFFFF"/>
                          </a:solidFill>
                          <a:effectLst/>
                          <a:latin typeface="Calibri"/>
                        </a:rPr>
                        <a:t>CBO Savings/10 yrs</a:t>
                      </a:r>
                      <a:endParaRPr lang="en-US" sz="2900" b="1">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5B1DD"/>
                    </a:solidFill>
                  </a:tcPr>
                </a:tc>
                <a:tc>
                  <a:txBody>
                    <a:bodyPr/>
                    <a:lstStyle/>
                    <a:p>
                      <a:pPr marL="0" marR="0" algn="ctr" fontAlgn="base">
                        <a:spcBef>
                          <a:spcPts val="1200"/>
                        </a:spcBef>
                        <a:spcAft>
                          <a:spcPts val="1200"/>
                        </a:spcAft>
                        <a:buNone/>
                      </a:pPr>
                      <a:r>
                        <a:rPr lang="en-US" sz="2900" b="1">
                          <a:solidFill>
                            <a:srgbClr val="FFFFFF"/>
                          </a:solidFill>
                          <a:effectLst/>
                          <a:latin typeface="Calibri"/>
                        </a:rPr>
                        <a:t>Coverage Loss</a:t>
                      </a:r>
                      <a:endParaRPr lang="en-US" sz="2900" b="1">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5B1DD"/>
                    </a:solidFill>
                  </a:tcPr>
                </a:tc>
                <a:tc>
                  <a:txBody>
                    <a:bodyPr/>
                    <a:lstStyle/>
                    <a:p>
                      <a:pPr marL="0" lvl="0" algn="ctr">
                        <a:spcBef>
                          <a:spcPts val="1200"/>
                        </a:spcBef>
                        <a:spcAft>
                          <a:spcPts val="1200"/>
                        </a:spcAft>
                        <a:buNone/>
                      </a:pPr>
                      <a:r>
                        <a:rPr lang="en-US" sz="2900" b="1">
                          <a:solidFill>
                            <a:srgbClr val="FFFFFF"/>
                          </a:solidFill>
                          <a:effectLst/>
                          <a:latin typeface="Calibri"/>
                        </a:rPr>
                        <a:t>Effective Date</a:t>
                      </a:r>
                    </a:p>
                  </a:txBody>
                  <a:tcPr marL="9524" marR="9524" marT="9524" marB="9524">
                    <a:lnL w="12700">
                      <a:solidFill>
                        <a:srgbClr val="FFFFFF"/>
                      </a:solidFill>
                    </a:lnL>
                    <a:lnR w="12700">
                      <a:solidFill>
                        <a:srgbClr val="FFFFFF"/>
                      </a:solidFill>
                    </a:lnR>
                    <a:lnT w="12700">
                      <a:solidFill>
                        <a:srgbClr val="FFFFFF"/>
                      </a:solidFill>
                    </a:lnT>
                    <a:lnB w="19050">
                      <a:solidFill>
                        <a:srgbClr val="FFFFFF"/>
                      </a:solidFill>
                    </a:lnB>
                    <a:solidFill>
                      <a:srgbClr val="25B1DD"/>
                    </a:solidFill>
                  </a:tcPr>
                </a:tc>
                <a:extLst>
                  <a:ext uri="{0D108BD9-81ED-4DB2-BD59-A6C34878D82A}">
                    <a16:rowId xmlns:a16="http://schemas.microsoft.com/office/drawing/2014/main" val="2160735103"/>
                  </a:ext>
                </a:extLst>
              </a:tr>
              <a:tr h="887730">
                <a:tc>
                  <a:txBody>
                    <a:bodyPr/>
                    <a:lstStyle/>
                    <a:p>
                      <a:pPr marL="685800" marR="0" lvl="1" fontAlgn="base">
                        <a:spcBef>
                          <a:spcPts val="1200"/>
                        </a:spcBef>
                        <a:spcAft>
                          <a:spcPts val="1200"/>
                        </a:spcAft>
                        <a:buNone/>
                      </a:pPr>
                      <a:r>
                        <a:rPr lang="en-US" sz="2900" b="0">
                          <a:solidFill>
                            <a:srgbClr val="000000"/>
                          </a:solidFill>
                          <a:effectLst/>
                          <a:latin typeface="Calibri"/>
                        </a:rPr>
                        <a:t>Community Engagement (Work Requirements)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2900" b="0">
                          <a:solidFill>
                            <a:srgbClr val="FF0000"/>
                          </a:solidFill>
                          <a:effectLst/>
                          <a:latin typeface="Calibri"/>
                        </a:rPr>
                        <a:t>$326B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2900" b="0">
                          <a:solidFill>
                            <a:srgbClr val="000000"/>
                          </a:solidFill>
                          <a:effectLst/>
                          <a:latin typeface="Calibri"/>
                        </a:rPr>
                        <a:t>4.8M</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12/2026 (*12/2028)</a:t>
                      </a:r>
                      <a:endParaRPr lang="en-US" sz="2700"/>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a:solidFill>
                        <a:srgbClr val="FFFFFF"/>
                      </a:solidFill>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8265455"/>
                  </a:ext>
                </a:extLst>
              </a:tr>
              <a:tr h="453390">
                <a:tc>
                  <a:txBody>
                    <a:bodyPr/>
                    <a:lstStyle/>
                    <a:p>
                      <a:pPr marL="685800" marR="0" lvl="1" fontAlgn="base">
                        <a:spcBef>
                          <a:spcPts val="1200"/>
                        </a:spcBef>
                        <a:spcAft>
                          <a:spcPts val="1200"/>
                        </a:spcAft>
                        <a:buNone/>
                      </a:pPr>
                      <a:r>
                        <a:rPr lang="en-US" sz="2900" b="0">
                          <a:solidFill>
                            <a:srgbClr val="000000"/>
                          </a:solidFill>
                          <a:effectLst/>
                          <a:latin typeface="Calibri"/>
                        </a:rPr>
                        <a:t>Increase Eligibility Redeterminations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2900" b="0">
                          <a:solidFill>
                            <a:srgbClr val="FF0000"/>
                          </a:solidFill>
                          <a:effectLst/>
                          <a:latin typeface="Calibri"/>
                        </a:rPr>
                        <a:t>$63B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2900" b="0">
                          <a:solidFill>
                            <a:srgbClr val="000000"/>
                          </a:solidFill>
                          <a:effectLst/>
                          <a:latin typeface="Calibri"/>
                        </a:rPr>
                        <a:t>2.2M</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1/2027</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59169149"/>
                  </a:ext>
                </a:extLst>
              </a:tr>
              <a:tr h="453390">
                <a:tc>
                  <a:txBody>
                    <a:bodyPr/>
                    <a:lstStyle/>
                    <a:p>
                      <a:pPr marL="685800" marR="0" lvl="1" fontAlgn="base">
                        <a:spcBef>
                          <a:spcPts val="1200"/>
                        </a:spcBef>
                        <a:spcAft>
                          <a:spcPts val="1200"/>
                        </a:spcAft>
                        <a:buNone/>
                      </a:pPr>
                      <a:r>
                        <a:rPr lang="en-US" sz="2900" b="0">
                          <a:solidFill>
                            <a:srgbClr val="000000"/>
                          </a:solidFill>
                          <a:effectLst/>
                          <a:latin typeface="Calibri"/>
                        </a:rPr>
                        <a:t>Limit Retroactive Coverage</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2900" b="0">
                          <a:solidFill>
                            <a:srgbClr val="FF0000"/>
                          </a:solidFill>
                          <a:effectLst/>
                          <a:latin typeface="Calibri"/>
                        </a:rPr>
                        <a:t>$6B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fontAlgn="base">
                        <a:spcBef>
                          <a:spcPts val="1200"/>
                        </a:spcBef>
                        <a:spcAft>
                          <a:spcPts val="1200"/>
                        </a:spcAft>
                        <a:buNone/>
                      </a:pPr>
                      <a:endParaRPr lang="en-US" sz="2900" b="0">
                        <a:effectLst/>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lvl="0" algn="ctr">
                        <a:spcBef>
                          <a:spcPts val="1200"/>
                        </a:spcBef>
                        <a:spcAft>
                          <a:spcPts val="1200"/>
                        </a:spcAft>
                        <a:buNone/>
                      </a:pPr>
                      <a:r>
                        <a:rPr lang="en-US" sz="2900" b="0">
                          <a:effectLst/>
                        </a:rPr>
                        <a:t>1/2027</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84281142"/>
                  </a:ext>
                </a:extLst>
              </a:tr>
              <a:tr h="887730">
                <a:tc>
                  <a:txBody>
                    <a:bodyPr/>
                    <a:lstStyle/>
                    <a:p>
                      <a:pPr marL="685800" marR="0" lvl="1" fontAlgn="base">
                        <a:spcBef>
                          <a:spcPts val="1200"/>
                        </a:spcBef>
                        <a:spcAft>
                          <a:spcPts val="1200"/>
                        </a:spcAft>
                        <a:buNone/>
                      </a:pPr>
                      <a:r>
                        <a:rPr lang="en-US" sz="2900" b="0">
                          <a:solidFill>
                            <a:srgbClr val="000000"/>
                          </a:solidFill>
                          <a:effectLst/>
                          <a:latin typeface="Calibri"/>
                        </a:rPr>
                        <a:t>Reduce FMAP for Emergency Medicaid to certain individuals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r>
                        <a:rPr lang="en-US" sz="2900" b="0">
                          <a:solidFill>
                            <a:srgbClr val="FF0000"/>
                          </a:solidFill>
                          <a:effectLst/>
                          <a:latin typeface="Calibri"/>
                        </a:rPr>
                        <a:t>$28B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2900" b="0">
                        <a:solidFill>
                          <a:srgbClr val="000000"/>
                        </a:solidFill>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10/2026</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608798763"/>
                  </a:ext>
                </a:extLst>
              </a:tr>
              <a:tr h="887730">
                <a:tc>
                  <a:txBody>
                    <a:bodyPr/>
                    <a:lstStyle/>
                    <a:p>
                      <a:pPr marL="685800" marR="0" lvl="1" fontAlgn="base">
                        <a:spcBef>
                          <a:spcPts val="1200"/>
                        </a:spcBef>
                        <a:spcAft>
                          <a:spcPts val="1200"/>
                        </a:spcAft>
                        <a:buNone/>
                      </a:pPr>
                      <a:r>
                        <a:rPr lang="en-US" sz="2900" b="0">
                          <a:solidFill>
                            <a:srgbClr val="000000"/>
                          </a:solidFill>
                          <a:effectLst/>
                          <a:latin typeface="Calibri"/>
                        </a:rPr>
                        <a:t>Increase Co-Pays for Beneficiaries in Expansion States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r>
                        <a:rPr lang="en-US" sz="2900" b="0">
                          <a:solidFill>
                            <a:srgbClr val="FF0000"/>
                          </a:solidFill>
                          <a:effectLst/>
                          <a:latin typeface="Calibri"/>
                        </a:rPr>
                        <a:t>$7B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2900" b="0">
                        <a:solidFill>
                          <a:srgbClr val="000000"/>
                        </a:solidFill>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10/2028</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092248355"/>
                  </a:ext>
                </a:extLst>
              </a:tr>
              <a:tr h="453390">
                <a:tc>
                  <a:txBody>
                    <a:bodyPr/>
                    <a:lstStyle/>
                    <a:p>
                      <a:pPr marL="685800" marR="0" lvl="1" fontAlgn="base">
                        <a:spcBef>
                          <a:spcPts val="1200"/>
                        </a:spcBef>
                        <a:spcAft>
                          <a:spcPts val="1200"/>
                        </a:spcAft>
                        <a:buNone/>
                      </a:pPr>
                      <a:r>
                        <a:rPr lang="en-US" sz="2900" b="0">
                          <a:solidFill>
                            <a:srgbClr val="000000"/>
                          </a:solidFill>
                          <a:effectLst/>
                          <a:latin typeface="Calibri"/>
                        </a:rPr>
                        <a:t>Reduced FMAP for Medicaid expansion states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r>
                        <a:rPr lang="en-US" sz="2900" b="0">
                          <a:solidFill>
                            <a:srgbClr val="FF0000"/>
                          </a:solidFill>
                          <a:effectLst/>
                          <a:latin typeface="Calibri"/>
                        </a:rPr>
                        <a:t>$14B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2900" b="0">
                        <a:solidFill>
                          <a:srgbClr val="000000"/>
                        </a:solidFill>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1/2026</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810084204"/>
                  </a:ext>
                </a:extLst>
              </a:tr>
              <a:tr h="453390">
                <a:tc>
                  <a:txBody>
                    <a:bodyPr/>
                    <a:lstStyle/>
                    <a:p>
                      <a:pPr marL="685800" marR="0" lvl="1" fontAlgn="base">
                        <a:spcBef>
                          <a:spcPts val="1200"/>
                        </a:spcBef>
                        <a:spcAft>
                          <a:spcPts val="1200"/>
                        </a:spcAft>
                        <a:buNone/>
                      </a:pPr>
                      <a:r>
                        <a:rPr lang="en-US" sz="2900" b="0">
                          <a:solidFill>
                            <a:srgbClr val="000000"/>
                          </a:solidFill>
                          <a:effectLst/>
                          <a:latin typeface="Calibri"/>
                        </a:rPr>
                        <a:t>Moratorium on Enrollment &amp; Eligibility Rules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2900" b="0">
                          <a:solidFill>
                            <a:srgbClr val="FF0000"/>
                          </a:solidFill>
                          <a:effectLst/>
                          <a:latin typeface="Calibri"/>
                        </a:rPr>
                        <a:t>$139B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2900" b="0">
                          <a:solidFill>
                            <a:srgbClr val="000000"/>
                          </a:solidFill>
                          <a:effectLst/>
                          <a:latin typeface="Calibri"/>
                        </a:rPr>
                        <a:t>600,000</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On Enactment</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426287636"/>
                  </a:ext>
                </a:extLst>
              </a:tr>
              <a:tr h="453390">
                <a:tc>
                  <a:txBody>
                    <a:bodyPr/>
                    <a:lstStyle/>
                    <a:p>
                      <a:pPr marL="685800" marR="0" lvl="1" fontAlgn="base">
                        <a:spcBef>
                          <a:spcPts val="1200"/>
                        </a:spcBef>
                        <a:spcAft>
                          <a:spcPts val="1200"/>
                        </a:spcAft>
                        <a:buNone/>
                      </a:pPr>
                      <a:r>
                        <a:rPr lang="en-US" sz="2900" b="0">
                          <a:solidFill>
                            <a:srgbClr val="000000"/>
                          </a:solidFill>
                          <a:effectLst/>
                          <a:latin typeface="Calibri"/>
                        </a:rPr>
                        <a:t>Moratorium on Nursing Home Staffing Rule</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2900" b="0">
                          <a:solidFill>
                            <a:srgbClr val="FF0000"/>
                          </a:solidFill>
                          <a:effectLst/>
                          <a:latin typeface="Calibri"/>
                        </a:rPr>
                        <a:t>$23B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endParaRPr lang="en-US" sz="2900" b="0">
                        <a:solidFill>
                          <a:srgbClr val="000000"/>
                        </a:solidFill>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On Enactment</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525019972"/>
                  </a:ext>
                </a:extLst>
              </a:tr>
              <a:tr h="453390">
                <a:tc>
                  <a:txBody>
                    <a:bodyPr/>
                    <a:lstStyle/>
                    <a:p>
                      <a:pPr marL="685800" marR="0" lvl="1" fontAlgn="base">
                        <a:spcBef>
                          <a:spcPts val="1200"/>
                        </a:spcBef>
                        <a:spcAft>
                          <a:spcPts val="1200"/>
                        </a:spcAft>
                        <a:buNone/>
                      </a:pPr>
                      <a:r>
                        <a:rPr lang="en-US" sz="2900" b="0">
                          <a:solidFill>
                            <a:srgbClr val="000000"/>
                          </a:solidFill>
                          <a:effectLst/>
                          <a:latin typeface="Calibri"/>
                        </a:rPr>
                        <a:t>Limit Use of Provider Taxes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1371600" rtl="0" eaLnBrk="1" fontAlgn="base" latinLnBrk="0" hangingPunct="1">
                        <a:lnSpc>
                          <a:spcPct val="100000"/>
                        </a:lnSpc>
                        <a:spcBef>
                          <a:spcPts val="1200"/>
                        </a:spcBef>
                        <a:spcAft>
                          <a:spcPts val="1200"/>
                        </a:spcAft>
                        <a:buClrTx/>
                        <a:buSzTx/>
                        <a:buFontTx/>
                        <a:buNone/>
                        <a:tabLst/>
                        <a:defRPr/>
                      </a:pPr>
                      <a:r>
                        <a:rPr lang="en-US" sz="2900" b="0">
                          <a:solidFill>
                            <a:srgbClr val="FF0000"/>
                          </a:solidFill>
                          <a:effectLst/>
                          <a:latin typeface="Calibri"/>
                        </a:rPr>
                        <a:t>$191B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r>
                        <a:rPr lang="en-US" sz="2900" b="0">
                          <a:solidFill>
                            <a:srgbClr val="000000"/>
                          </a:solidFill>
                          <a:effectLst/>
                          <a:latin typeface="Calibri"/>
                        </a:rPr>
                        <a:t>400,000</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1/2028</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643239257"/>
                  </a:ext>
                </a:extLst>
              </a:tr>
              <a:tr h="453390">
                <a:tc>
                  <a:txBody>
                    <a:bodyPr/>
                    <a:lstStyle/>
                    <a:p>
                      <a:pPr marL="685800" marR="0" lvl="1" indent="0" algn="l" defTabSz="1371600" rtl="0" eaLnBrk="1" fontAlgn="base" latinLnBrk="0" hangingPunct="1">
                        <a:lnSpc>
                          <a:spcPct val="100000"/>
                        </a:lnSpc>
                        <a:spcBef>
                          <a:spcPts val="1200"/>
                        </a:spcBef>
                        <a:spcAft>
                          <a:spcPts val="1200"/>
                        </a:spcAft>
                        <a:buClrTx/>
                        <a:buSzTx/>
                        <a:buFontTx/>
                        <a:buNone/>
                        <a:tabLst/>
                        <a:defRPr/>
                      </a:pPr>
                      <a:r>
                        <a:rPr lang="en-US" sz="2900" b="0">
                          <a:solidFill>
                            <a:srgbClr val="000000"/>
                          </a:solidFill>
                          <a:effectLst/>
                          <a:latin typeface="Calibri"/>
                        </a:rPr>
                        <a:t>Limit State Directed Payments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1371600" rtl="0" eaLnBrk="1" fontAlgn="base" latinLnBrk="0" hangingPunct="1">
                        <a:lnSpc>
                          <a:spcPct val="100000"/>
                        </a:lnSpc>
                        <a:spcBef>
                          <a:spcPts val="1200"/>
                        </a:spcBef>
                        <a:spcAft>
                          <a:spcPts val="1200"/>
                        </a:spcAft>
                        <a:buClrTx/>
                        <a:buSzTx/>
                        <a:buFontTx/>
                        <a:buNone/>
                        <a:tabLst/>
                        <a:defRPr/>
                      </a:pPr>
                      <a:r>
                        <a:rPr lang="en-US" sz="2900" b="0">
                          <a:solidFill>
                            <a:srgbClr val="FF0000"/>
                          </a:solidFill>
                          <a:effectLst/>
                          <a:latin typeface="Calibri"/>
                        </a:rPr>
                        <a:t>$149B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2900" b="0">
                        <a:solidFill>
                          <a:srgbClr val="000000"/>
                        </a:solidFill>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1/2028</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90707199"/>
                  </a:ext>
                </a:extLst>
              </a:tr>
              <a:tr h="453390">
                <a:tc>
                  <a:txBody>
                    <a:bodyPr/>
                    <a:lstStyle/>
                    <a:p>
                      <a:pPr marL="685800" marR="0" lvl="1" indent="0" algn="l" defTabSz="1371600" rtl="0" eaLnBrk="1" fontAlgn="base" latinLnBrk="0" hangingPunct="1">
                        <a:lnSpc>
                          <a:spcPct val="100000"/>
                        </a:lnSpc>
                        <a:spcBef>
                          <a:spcPts val="1200"/>
                        </a:spcBef>
                        <a:spcAft>
                          <a:spcPts val="1200"/>
                        </a:spcAft>
                        <a:buClrTx/>
                        <a:buSzTx/>
                        <a:buFontTx/>
                        <a:buNone/>
                        <a:tabLst/>
                        <a:defRPr/>
                      </a:pPr>
                      <a:r>
                        <a:rPr lang="en-US" sz="2900" b="0">
                          <a:solidFill>
                            <a:srgbClr val="000000"/>
                          </a:solidFill>
                          <a:effectLst/>
                          <a:latin typeface="Calibri"/>
                        </a:rPr>
                        <a:t>Managed Care Tax Changes</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1371600" rtl="0" eaLnBrk="1" fontAlgn="base" latinLnBrk="0" hangingPunct="1">
                        <a:lnSpc>
                          <a:spcPct val="100000"/>
                        </a:lnSpc>
                        <a:spcBef>
                          <a:spcPts val="1200"/>
                        </a:spcBef>
                        <a:spcAft>
                          <a:spcPts val="1200"/>
                        </a:spcAft>
                        <a:buClrTx/>
                        <a:buSzTx/>
                        <a:buFontTx/>
                        <a:buNone/>
                        <a:tabLst/>
                        <a:defRPr/>
                      </a:pPr>
                      <a:r>
                        <a:rPr lang="en-US" sz="2900" b="0">
                          <a:solidFill>
                            <a:srgbClr val="FF0000"/>
                          </a:solidFill>
                          <a:effectLst/>
                          <a:latin typeface="Calibri"/>
                        </a:rPr>
                        <a:t>$35B</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2900" b="0">
                        <a:solidFill>
                          <a:srgbClr val="000000"/>
                        </a:solidFill>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2900" b="0">
                          <a:solidFill>
                            <a:srgbClr val="000000"/>
                          </a:solidFill>
                          <a:effectLst/>
                          <a:latin typeface="Calibri"/>
                        </a:rPr>
                        <a:t>1/2028</a:t>
                      </a: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548050270"/>
                  </a:ext>
                </a:extLst>
              </a:tr>
            </a:tbl>
          </a:graphicData>
        </a:graphic>
      </p:graphicFrame>
    </p:spTree>
    <p:extLst>
      <p:ext uri="{BB962C8B-B14F-4D97-AF65-F5344CB8AC3E}">
        <p14:creationId xmlns:p14="http://schemas.microsoft.com/office/powerpoint/2010/main" val="4021293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A0F35-B77E-CE82-742E-41F4CA95D116}"/>
            </a:ext>
          </a:extLst>
        </p:cNvPr>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B42921B-127E-82AC-E5B3-7BA70E82626B}"/>
              </a:ext>
            </a:extLst>
          </p:cNvPr>
          <p:cNvPicPr>
            <a:picLocks noChangeAspect="1"/>
          </p:cNvPicPr>
          <p:nvPr/>
        </p:nvPicPr>
        <p:blipFill>
          <a:blip r:embed="rId2"/>
          <a:stretch>
            <a:fillRect/>
          </a:stretch>
        </p:blipFill>
        <p:spPr>
          <a:xfrm>
            <a:off x="13390114" y="9143132"/>
            <a:ext cx="4625375" cy="919743"/>
          </a:xfrm>
          <a:prstGeom prst="rect">
            <a:avLst/>
          </a:prstGeom>
        </p:spPr>
      </p:pic>
      <p:sp>
        <p:nvSpPr>
          <p:cNvPr id="7" name="TextBox 6">
            <a:extLst>
              <a:ext uri="{FF2B5EF4-FFF2-40B4-BE49-F238E27FC236}">
                <a16:creationId xmlns:a16="http://schemas.microsoft.com/office/drawing/2014/main" id="{83E6ABEA-CC19-CCAF-3B66-A9D75928D6A1}"/>
              </a:ext>
            </a:extLst>
          </p:cNvPr>
          <p:cNvSpPr txBox="1"/>
          <p:nvPr/>
        </p:nvSpPr>
        <p:spPr>
          <a:xfrm>
            <a:off x="730306" y="1990205"/>
            <a:ext cx="10485563" cy="803296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lt"/>
                <a:cs typeface="+mn-lt"/>
              </a:rPr>
              <a:t>Health Care Heroes Program</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ptos" panose="02110004020202020204"/>
              <a:ea typeface="+mn-lt"/>
              <a:cs typeface="+mn-lt"/>
            </a:endParaRP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Afterschool curriculum, grades 3-6</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Partnership between NHA and Nebraska Health Care Foundation</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Sponsored by Medica and Nebraska Medical Association</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Hands-on learning for exposure to health care professions:</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Emergency Medical Technician/Paramedic/Firefighter</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Radiology Tech</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Respiratory Therapist</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Physical Therapist</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Occupational Therapist</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Recreational Therapist</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Ophthalmology Tech</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Nurse/Nurse Aide</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Medical Assistant</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rPr>
              <a:t>Surgical Tech</a:t>
            </a:r>
            <a:endPar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descr="A group of children sitting at a table&#10;&#10;AI-generated content may be incorrect.">
            <a:extLst>
              <a:ext uri="{FF2B5EF4-FFF2-40B4-BE49-F238E27FC236}">
                <a16:creationId xmlns:a16="http://schemas.microsoft.com/office/drawing/2014/main" id="{2D595360-ACDE-F3E2-6EB8-1F1AAEBAC797}"/>
              </a:ext>
            </a:extLst>
          </p:cNvPr>
          <p:cNvPicPr>
            <a:picLocks noChangeAspect="1"/>
          </p:cNvPicPr>
          <p:nvPr/>
        </p:nvPicPr>
        <p:blipFill>
          <a:blip r:embed="rId3"/>
          <a:stretch>
            <a:fillRect/>
          </a:stretch>
        </p:blipFill>
        <p:spPr>
          <a:xfrm>
            <a:off x="11400181" y="1833946"/>
            <a:ext cx="5197916" cy="6981281"/>
          </a:xfrm>
          <a:prstGeom prst="rect">
            <a:avLst/>
          </a:prstGeom>
        </p:spPr>
      </p:pic>
      <p:sp>
        <p:nvSpPr>
          <p:cNvPr id="5" name="Title 1">
            <a:extLst>
              <a:ext uri="{FF2B5EF4-FFF2-40B4-BE49-F238E27FC236}">
                <a16:creationId xmlns:a16="http://schemas.microsoft.com/office/drawing/2014/main" id="{87302968-AFFA-A8D3-078A-CA2FEDA7AE1F}"/>
              </a:ext>
            </a:extLst>
          </p:cNvPr>
          <p:cNvSpPr txBox="1">
            <a:spLocks/>
          </p:cNvSpPr>
          <p:nvPr/>
        </p:nvSpPr>
        <p:spPr>
          <a:xfrm>
            <a:off x="-4038600" y="477600"/>
            <a:ext cx="15773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j-ea"/>
                <a:cs typeface="Arial"/>
              </a:rPr>
              <a:t>Student pipeline</a:t>
            </a:r>
          </a:p>
        </p:txBody>
      </p:sp>
    </p:spTree>
    <p:extLst>
      <p:ext uri="{BB962C8B-B14F-4D97-AF65-F5344CB8AC3E}">
        <p14:creationId xmlns:p14="http://schemas.microsoft.com/office/powerpoint/2010/main" val="282079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C1D86-083B-D3FA-077F-019502F11088}"/>
            </a:ext>
          </a:extLst>
        </p:cNvPr>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7CF9AC69-073A-EA71-1F89-C2C44AF30417}"/>
              </a:ext>
            </a:extLst>
          </p:cNvPr>
          <p:cNvPicPr>
            <a:picLocks noChangeAspect="1"/>
          </p:cNvPicPr>
          <p:nvPr/>
        </p:nvPicPr>
        <p:blipFill>
          <a:blip r:embed="rId2"/>
          <a:stretch>
            <a:fillRect/>
          </a:stretch>
        </p:blipFill>
        <p:spPr>
          <a:xfrm>
            <a:off x="13390114" y="9143132"/>
            <a:ext cx="4625375" cy="919743"/>
          </a:xfrm>
          <a:prstGeom prst="rect">
            <a:avLst/>
          </a:prstGeom>
        </p:spPr>
      </p:pic>
      <p:sp>
        <p:nvSpPr>
          <p:cNvPr id="7" name="TextBox 6">
            <a:extLst>
              <a:ext uri="{FF2B5EF4-FFF2-40B4-BE49-F238E27FC236}">
                <a16:creationId xmlns:a16="http://schemas.microsoft.com/office/drawing/2014/main" id="{5DA35877-C0A8-3021-D253-CCAC408DFA05}"/>
              </a:ext>
            </a:extLst>
          </p:cNvPr>
          <p:cNvSpPr txBox="1"/>
          <p:nvPr/>
        </p:nvSpPr>
        <p:spPr>
          <a:xfrm>
            <a:off x="817117" y="1673939"/>
            <a:ext cx="8786813" cy="692497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Community-focused learning</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Retired teachers</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School nurses</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Student nurses</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Other health care professionals</a:t>
            </a:r>
          </a:p>
          <a:p>
            <a:pPr marL="1114425" marR="0" lvl="1"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Community members</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Weekly 1-hour lessons</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Start anytime during the school year</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Teaching materials provided free of charge each semester</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Explores various care settings</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Community hospitals often partner with school district</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Volunteer instructor and kids complete evaluation data on the experience</a:t>
            </a:r>
          </a:p>
          <a:p>
            <a:pPr marL="428625" marR="0" lvl="0" indent="-428625" algn="l" defTabSz="1371600" rtl="0" eaLnBrk="1" fontAlgn="auto" latinLnBrk="0" hangingPunct="1">
              <a:lnSpc>
                <a:spcPct val="100000"/>
              </a:lnSpc>
              <a:spcBef>
                <a:spcPts val="0"/>
              </a:spcBef>
              <a:spcAft>
                <a:spcPts val="0"/>
              </a:spcAft>
              <a:buClrTx/>
              <a:buSzTx/>
              <a:buFont typeface="Arial"/>
              <a:buChar char="•"/>
              <a:tabLst/>
              <a:defRPr/>
            </a:pP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1" name="Picture 10" descr="A person holding a blue object&#10;&#10;AI-generated content may be incorrect.">
            <a:extLst>
              <a:ext uri="{FF2B5EF4-FFF2-40B4-BE49-F238E27FC236}">
                <a16:creationId xmlns:a16="http://schemas.microsoft.com/office/drawing/2014/main" id="{6AAA435A-FA32-9CBB-8CF9-126502F1702F}"/>
              </a:ext>
            </a:extLst>
          </p:cNvPr>
          <p:cNvPicPr>
            <a:picLocks noChangeAspect="1"/>
          </p:cNvPicPr>
          <p:nvPr/>
        </p:nvPicPr>
        <p:blipFill>
          <a:blip r:embed="rId3"/>
          <a:stretch>
            <a:fillRect/>
          </a:stretch>
        </p:blipFill>
        <p:spPr>
          <a:xfrm>
            <a:off x="6141379" y="7318288"/>
            <a:ext cx="3462551" cy="2589548"/>
          </a:xfrm>
          <a:prstGeom prst="rect">
            <a:avLst/>
          </a:prstGeom>
        </p:spPr>
      </p:pic>
      <p:pic>
        <p:nvPicPr>
          <p:cNvPr id="8" name="Picture 7">
            <a:extLst>
              <a:ext uri="{FF2B5EF4-FFF2-40B4-BE49-F238E27FC236}">
                <a16:creationId xmlns:a16="http://schemas.microsoft.com/office/drawing/2014/main" id="{03FE3945-BE39-B7DA-E980-55A9422FFBD6}"/>
              </a:ext>
            </a:extLst>
          </p:cNvPr>
          <p:cNvPicPr>
            <a:picLocks noChangeAspect="1"/>
          </p:cNvPicPr>
          <p:nvPr/>
        </p:nvPicPr>
        <p:blipFill>
          <a:blip r:embed="rId4"/>
          <a:stretch>
            <a:fillRect/>
          </a:stretch>
        </p:blipFill>
        <p:spPr>
          <a:xfrm>
            <a:off x="10774721" y="1551619"/>
            <a:ext cx="5801535" cy="6801800"/>
          </a:xfrm>
          <a:prstGeom prst="rect">
            <a:avLst/>
          </a:prstGeom>
        </p:spPr>
      </p:pic>
      <p:sp>
        <p:nvSpPr>
          <p:cNvPr id="3" name="Title 1">
            <a:extLst>
              <a:ext uri="{FF2B5EF4-FFF2-40B4-BE49-F238E27FC236}">
                <a16:creationId xmlns:a16="http://schemas.microsoft.com/office/drawing/2014/main" id="{03CB7261-BBD2-9846-DE1E-F542F08A125D}"/>
              </a:ext>
            </a:extLst>
          </p:cNvPr>
          <p:cNvSpPr txBox="1">
            <a:spLocks/>
          </p:cNvSpPr>
          <p:nvPr/>
        </p:nvSpPr>
        <p:spPr>
          <a:xfrm>
            <a:off x="-3886200" y="237725"/>
            <a:ext cx="15773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j-ea"/>
                <a:cs typeface="Arial"/>
              </a:rPr>
              <a:t>STUDENT PIPELINE</a:t>
            </a:r>
          </a:p>
        </p:txBody>
      </p:sp>
    </p:spTree>
    <p:extLst>
      <p:ext uri="{BB962C8B-B14F-4D97-AF65-F5344CB8AC3E}">
        <p14:creationId xmlns:p14="http://schemas.microsoft.com/office/powerpoint/2010/main" val="1214080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A04A-2205-666C-800E-4C5C9F6209AC}"/>
            </a:ext>
          </a:extLst>
        </p:cNvPr>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5247F25E-0B60-BD39-4A5A-526F985A3D4E}"/>
              </a:ext>
            </a:extLst>
          </p:cNvPr>
          <p:cNvPicPr>
            <a:picLocks noChangeAspect="1"/>
          </p:cNvPicPr>
          <p:nvPr/>
        </p:nvPicPr>
        <p:blipFill>
          <a:blip r:embed="rId2"/>
          <a:stretch>
            <a:fillRect/>
          </a:stretch>
        </p:blipFill>
        <p:spPr>
          <a:xfrm>
            <a:off x="13390114" y="9143132"/>
            <a:ext cx="4625375" cy="919743"/>
          </a:xfrm>
          <a:prstGeom prst="rect">
            <a:avLst/>
          </a:prstGeom>
        </p:spPr>
      </p:pic>
      <p:pic>
        <p:nvPicPr>
          <p:cNvPr id="5" name="Picture 4">
            <a:extLst>
              <a:ext uri="{FF2B5EF4-FFF2-40B4-BE49-F238E27FC236}">
                <a16:creationId xmlns:a16="http://schemas.microsoft.com/office/drawing/2014/main" id="{BB2250C8-B518-5ADD-54F0-5ED6FB4979DF}"/>
              </a:ext>
            </a:extLst>
          </p:cNvPr>
          <p:cNvPicPr>
            <a:picLocks noChangeAspect="1"/>
          </p:cNvPicPr>
          <p:nvPr/>
        </p:nvPicPr>
        <p:blipFill>
          <a:blip r:embed="rId3"/>
          <a:stretch>
            <a:fillRect/>
          </a:stretch>
        </p:blipFill>
        <p:spPr>
          <a:xfrm>
            <a:off x="726034" y="1990205"/>
            <a:ext cx="3718646" cy="4403924"/>
          </a:xfrm>
          <a:prstGeom prst="rect">
            <a:avLst/>
          </a:prstGeom>
        </p:spPr>
      </p:pic>
      <p:pic>
        <p:nvPicPr>
          <p:cNvPr id="6" name="Picture 5">
            <a:extLst>
              <a:ext uri="{FF2B5EF4-FFF2-40B4-BE49-F238E27FC236}">
                <a16:creationId xmlns:a16="http://schemas.microsoft.com/office/drawing/2014/main" id="{C472D488-7D17-C177-45BA-5DEA75BCB76F}"/>
              </a:ext>
            </a:extLst>
          </p:cNvPr>
          <p:cNvPicPr>
            <a:picLocks noChangeAspect="1"/>
          </p:cNvPicPr>
          <p:nvPr/>
        </p:nvPicPr>
        <p:blipFill>
          <a:blip r:embed="rId4"/>
          <a:stretch>
            <a:fillRect/>
          </a:stretch>
        </p:blipFill>
        <p:spPr>
          <a:xfrm>
            <a:off x="5236735" y="4192166"/>
            <a:ext cx="5501456" cy="5129928"/>
          </a:xfrm>
          <a:prstGeom prst="rect">
            <a:avLst/>
          </a:prstGeom>
        </p:spPr>
      </p:pic>
      <p:pic>
        <p:nvPicPr>
          <p:cNvPr id="10" name="Picture 9">
            <a:extLst>
              <a:ext uri="{FF2B5EF4-FFF2-40B4-BE49-F238E27FC236}">
                <a16:creationId xmlns:a16="http://schemas.microsoft.com/office/drawing/2014/main" id="{76127A30-E687-B389-E0F7-111EE832C582}"/>
              </a:ext>
            </a:extLst>
          </p:cNvPr>
          <p:cNvPicPr>
            <a:picLocks noChangeAspect="1"/>
          </p:cNvPicPr>
          <p:nvPr/>
        </p:nvPicPr>
        <p:blipFill>
          <a:blip r:embed="rId5"/>
          <a:stretch>
            <a:fillRect/>
          </a:stretch>
        </p:blipFill>
        <p:spPr>
          <a:xfrm>
            <a:off x="11346038" y="1672700"/>
            <a:ext cx="6215930" cy="6315957"/>
          </a:xfrm>
          <a:prstGeom prst="rect">
            <a:avLst/>
          </a:prstGeom>
        </p:spPr>
      </p:pic>
      <p:sp>
        <p:nvSpPr>
          <p:cNvPr id="3" name="Title 1">
            <a:extLst>
              <a:ext uri="{FF2B5EF4-FFF2-40B4-BE49-F238E27FC236}">
                <a16:creationId xmlns:a16="http://schemas.microsoft.com/office/drawing/2014/main" id="{49D4E6D1-35D4-002A-99B6-A35F4ECC83B0}"/>
              </a:ext>
            </a:extLst>
          </p:cNvPr>
          <p:cNvSpPr txBox="1">
            <a:spLocks/>
          </p:cNvSpPr>
          <p:nvPr/>
        </p:nvSpPr>
        <p:spPr>
          <a:xfrm>
            <a:off x="304800" y="108683"/>
            <a:ext cx="15773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j-ea"/>
                <a:cs typeface="Arial"/>
              </a:rPr>
              <a:t>STUDENT PIPELINE</a:t>
            </a:r>
          </a:p>
        </p:txBody>
      </p:sp>
    </p:spTree>
    <p:extLst>
      <p:ext uri="{BB962C8B-B14F-4D97-AF65-F5344CB8AC3E}">
        <p14:creationId xmlns:p14="http://schemas.microsoft.com/office/powerpoint/2010/main" val="2610544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C90A-33EE-5E92-A497-598DAB65B48D}"/>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E71754B3-209A-7FA7-FC47-FA0FEB6CC01D}"/>
              </a:ext>
            </a:extLst>
          </p:cNvPr>
          <p:cNvSpPr txBox="1"/>
          <p:nvPr/>
        </p:nvSpPr>
        <p:spPr>
          <a:xfrm>
            <a:off x="6193843" y="4152900"/>
            <a:ext cx="5900314" cy="1359346"/>
          </a:xfrm>
          <a:prstGeom prst="rect">
            <a:avLst/>
          </a:prstGeom>
        </p:spPr>
        <p:txBody>
          <a:bodyPr wrap="square" lIns="0" tIns="0" rIns="0" bIns="0" rtlCol="0" anchor="t">
            <a:spAutoFit/>
          </a:bodyPr>
          <a:lstStyle/>
          <a:p>
            <a:pPr marL="0" marR="0" lvl="0" indent="0" algn="l"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MBQIP Updates</a:t>
            </a:r>
          </a:p>
        </p:txBody>
      </p:sp>
      <p:pic>
        <p:nvPicPr>
          <p:cNvPr id="10" name="Content Placeholder 4" descr="Icon&#10;&#10;Description automatically generated">
            <a:extLst>
              <a:ext uri="{FF2B5EF4-FFF2-40B4-BE49-F238E27FC236}">
                <a16:creationId xmlns:a16="http://schemas.microsoft.com/office/drawing/2014/main" id="{FDFC4795-859A-0735-37AF-A10C52F30923}"/>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983353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514ED-8C1A-DC5C-995E-930C78179CEB}"/>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01495693-1978-5BDB-733A-F5BA9CE173B8}"/>
              </a:ext>
            </a:extLst>
          </p:cNvPr>
          <p:cNvSpPr txBox="1"/>
          <p:nvPr/>
        </p:nvSpPr>
        <p:spPr>
          <a:xfrm>
            <a:off x="1010866" y="1762629"/>
            <a:ext cx="10706100" cy="652102"/>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MBQIP</a:t>
            </a:r>
          </a:p>
        </p:txBody>
      </p:sp>
      <p:sp>
        <p:nvSpPr>
          <p:cNvPr id="17" name="TextBox 17">
            <a:extLst>
              <a:ext uri="{FF2B5EF4-FFF2-40B4-BE49-F238E27FC236}">
                <a16:creationId xmlns:a16="http://schemas.microsoft.com/office/drawing/2014/main" id="{35228F5B-E222-EE5E-E619-A5CCE1B83393}"/>
              </a:ext>
            </a:extLst>
          </p:cNvPr>
          <p:cNvSpPr txBox="1"/>
          <p:nvPr/>
        </p:nvSpPr>
        <p:spPr>
          <a:xfrm>
            <a:off x="1010866" y="2477370"/>
            <a:ext cx="16623491" cy="320087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2D262A"/>
                </a:solidFill>
                <a:effectLst/>
                <a:uLnTx/>
                <a:uFillTx/>
                <a:latin typeface="Aptos" panose="020B0004020202020204" pitchFamily="34" charset="0"/>
                <a:ea typeface="+mn-ea"/>
                <a:cs typeface="+mn-cs"/>
              </a:rPr>
              <a:t>Quality Inventory and Assessment Survey</a:t>
            </a: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Due November 21, 2025</a:t>
            </a:r>
            <a:br>
              <a:rPr kumimoji="0" lang="en-US" sz="32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br>
            <a:endParaRPr kumimoji="0" lang="en-US" sz="32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Complete online via Qualtrics</a:t>
            </a:r>
            <a:b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b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Link to complete: </a:t>
            </a:r>
            <a:r>
              <a:rPr kumimoji="0" lang="en-US" sz="3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2"/>
              </a:rPr>
              <a:t>https://umn.qualtrics.com/jfe/form/SV_4Iag7pu0kPaH6zc</a:t>
            </a:r>
            <a:r>
              <a:rPr kumimoji="0" lang="en-US" sz="3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pic>
        <p:nvPicPr>
          <p:cNvPr id="2" name="Content Placeholder 4" descr="Icon&#10;&#10;Description automatically generated">
            <a:extLst>
              <a:ext uri="{FF2B5EF4-FFF2-40B4-BE49-F238E27FC236}">
                <a16:creationId xmlns:a16="http://schemas.microsoft.com/office/drawing/2014/main" id="{E4CFC30D-B987-3E34-1D9B-7133AA54793C}"/>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1326470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E17EE-5A87-157C-4B6A-116785FB1120}"/>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568732EA-C1EE-6987-2F7D-25E4E88EC593}"/>
              </a:ext>
            </a:extLst>
          </p:cNvPr>
          <p:cNvSpPr txBox="1"/>
          <p:nvPr/>
        </p:nvSpPr>
        <p:spPr>
          <a:xfrm>
            <a:off x="1010866" y="176262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MBQIP</a:t>
            </a:r>
          </a:p>
        </p:txBody>
      </p:sp>
      <p:sp>
        <p:nvSpPr>
          <p:cNvPr id="17" name="TextBox 17">
            <a:extLst>
              <a:ext uri="{FF2B5EF4-FFF2-40B4-BE49-F238E27FC236}">
                <a16:creationId xmlns:a16="http://schemas.microsoft.com/office/drawing/2014/main" id="{01283C08-1F71-9FCB-77F9-BB0367CE6CC8}"/>
              </a:ext>
            </a:extLst>
          </p:cNvPr>
          <p:cNvSpPr txBox="1"/>
          <p:nvPr/>
        </p:nvSpPr>
        <p:spPr>
          <a:xfrm>
            <a:off x="1010867" y="2477370"/>
            <a:ext cx="5923334" cy="366254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2D262A"/>
                </a:solidFill>
                <a:effectLst/>
                <a:uLnTx/>
                <a:uFillTx/>
                <a:latin typeface="Aptos" panose="020B0004020202020204" pitchFamily="34" charset="0"/>
                <a:ea typeface="+mn-ea"/>
                <a:cs typeface="+mn-cs"/>
              </a:rPr>
              <a:t>Hybrid Readmissions</a:t>
            </a: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Voluntary this year</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Required next year</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Be sure to work with your EHR vendor to ensure accurate reporting </a:t>
            </a:r>
            <a:b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b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D0028E6F-C3C0-44E8-2D90-1875520A0DFA}"/>
              </a:ext>
            </a:extLst>
          </p:cNvPr>
          <p:cNvPicPr>
            <a:picLocks noChangeAspect="1"/>
          </p:cNvPicPr>
          <p:nvPr/>
        </p:nvPicPr>
        <p:blipFill>
          <a:blip r:embed="rId2"/>
          <a:stretch>
            <a:fillRect/>
          </a:stretch>
        </p:blipFill>
        <p:spPr>
          <a:xfrm>
            <a:off x="7248493" y="231496"/>
            <a:ext cx="10549742" cy="9636403"/>
          </a:xfrm>
          <a:prstGeom prst="rect">
            <a:avLst/>
          </a:prstGeom>
        </p:spPr>
      </p:pic>
    </p:spTree>
    <p:extLst>
      <p:ext uri="{BB962C8B-B14F-4D97-AF65-F5344CB8AC3E}">
        <p14:creationId xmlns:p14="http://schemas.microsoft.com/office/powerpoint/2010/main" val="2533662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0BA9C-5949-AA08-1A38-153619C75B95}"/>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548B1612-8544-A7C9-6D51-E79487B37026}"/>
              </a:ext>
            </a:extLst>
          </p:cNvPr>
          <p:cNvSpPr txBox="1"/>
          <p:nvPr/>
        </p:nvSpPr>
        <p:spPr>
          <a:xfrm>
            <a:off x="1010866" y="176262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MBQIP Deadlines</a:t>
            </a:r>
          </a:p>
        </p:txBody>
      </p:sp>
      <p:pic>
        <p:nvPicPr>
          <p:cNvPr id="3" name="Picture 2">
            <a:extLst>
              <a:ext uri="{FF2B5EF4-FFF2-40B4-BE49-F238E27FC236}">
                <a16:creationId xmlns:a16="http://schemas.microsoft.com/office/drawing/2014/main" id="{AEE79587-9EB8-1977-BC7C-9738533CAE8B}"/>
              </a:ext>
            </a:extLst>
          </p:cNvPr>
          <p:cNvPicPr>
            <a:picLocks noChangeAspect="1"/>
          </p:cNvPicPr>
          <p:nvPr/>
        </p:nvPicPr>
        <p:blipFill>
          <a:blip r:embed="rId2"/>
          <a:stretch>
            <a:fillRect/>
          </a:stretch>
        </p:blipFill>
        <p:spPr>
          <a:xfrm>
            <a:off x="1852389" y="2390492"/>
            <a:ext cx="14583221" cy="7546281"/>
          </a:xfrm>
          <a:prstGeom prst="rect">
            <a:avLst/>
          </a:prstGeom>
        </p:spPr>
      </p:pic>
    </p:spTree>
    <p:extLst>
      <p:ext uri="{BB962C8B-B14F-4D97-AF65-F5344CB8AC3E}">
        <p14:creationId xmlns:p14="http://schemas.microsoft.com/office/powerpoint/2010/main" val="4248197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301C-475D-DD4F-EED8-62D0DA86E47C}"/>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65FE3E02-7874-E3F1-42A4-C87D3B3D18FE}"/>
              </a:ext>
            </a:extLst>
          </p:cNvPr>
          <p:cNvSpPr txBox="1"/>
          <p:nvPr/>
        </p:nvSpPr>
        <p:spPr>
          <a:xfrm>
            <a:off x="1010866" y="176262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MBQIP Deadlines</a:t>
            </a:r>
          </a:p>
        </p:txBody>
      </p:sp>
      <p:pic>
        <p:nvPicPr>
          <p:cNvPr id="4" name="Picture 3">
            <a:extLst>
              <a:ext uri="{FF2B5EF4-FFF2-40B4-BE49-F238E27FC236}">
                <a16:creationId xmlns:a16="http://schemas.microsoft.com/office/drawing/2014/main" id="{98CC8391-7CB3-546E-889F-41EAA1FC8D6E}"/>
              </a:ext>
            </a:extLst>
          </p:cNvPr>
          <p:cNvPicPr>
            <a:picLocks noChangeAspect="1"/>
          </p:cNvPicPr>
          <p:nvPr/>
        </p:nvPicPr>
        <p:blipFill>
          <a:blip r:embed="rId2"/>
          <a:stretch>
            <a:fillRect/>
          </a:stretch>
        </p:blipFill>
        <p:spPr>
          <a:xfrm>
            <a:off x="1010866" y="2359881"/>
            <a:ext cx="16455108" cy="5831619"/>
          </a:xfrm>
          <a:prstGeom prst="rect">
            <a:avLst/>
          </a:prstGeom>
        </p:spPr>
      </p:pic>
    </p:spTree>
    <p:extLst>
      <p:ext uri="{BB962C8B-B14F-4D97-AF65-F5344CB8AC3E}">
        <p14:creationId xmlns:p14="http://schemas.microsoft.com/office/powerpoint/2010/main" val="2524568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2031871" y="3467100"/>
            <a:ext cx="14224257" cy="2718693"/>
          </a:xfrm>
          <a:prstGeom prst="rect">
            <a:avLst/>
          </a:prstGeom>
        </p:spPr>
        <p:txBody>
          <a:bodyPr wrap="square" lIns="0" tIns="0" rIns="0" bIns="0" rtlCol="0" anchor="t">
            <a:spAutoFit/>
          </a:bodyPr>
          <a:lstStyle/>
          <a:p>
            <a:pPr marL="0" marR="0" lvl="0" indent="0" algn="ctr"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Transitions of Care </a:t>
            </a:r>
          </a:p>
          <a:p>
            <a:pPr marL="0" marR="0" lvl="0" indent="0" algn="ctr"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in Nebraska</a:t>
            </a:r>
          </a:p>
        </p:txBody>
      </p:sp>
      <p:pic>
        <p:nvPicPr>
          <p:cNvPr id="10" name="Content Placeholder 4" descr="Icon&#10;&#10;Description automatically generated">
            <a:extLst>
              <a:ext uri="{FF2B5EF4-FFF2-40B4-BE49-F238E27FC236}">
                <a16:creationId xmlns:a16="http://schemas.microsoft.com/office/drawing/2014/main" id="{F44B38E1-A118-FD7D-19EB-C42CEED011E1}"/>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1182224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8700" y="2151354"/>
            <a:ext cx="123444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Making a Difference…</a:t>
            </a:r>
          </a:p>
        </p:txBody>
      </p:sp>
      <p:sp>
        <p:nvSpPr>
          <p:cNvPr id="2" name="TextBox 4">
            <a:extLst>
              <a:ext uri="{FF2B5EF4-FFF2-40B4-BE49-F238E27FC236}">
                <a16:creationId xmlns:a16="http://schemas.microsoft.com/office/drawing/2014/main" id="{F7CEF42C-F60C-3F30-66A5-6E3795A93E0A}"/>
              </a:ext>
            </a:extLst>
          </p:cNvPr>
          <p:cNvSpPr txBox="1"/>
          <p:nvPr/>
        </p:nvSpPr>
        <p:spPr>
          <a:xfrm>
            <a:off x="1028700" y="2829204"/>
            <a:ext cx="16230600" cy="4900765"/>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LB227</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Passed in 2023 to address discharge barriers for complex patients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Funded a $1M pilot project</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7 projects awarded to 6 post-acute organizations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Targeted patients with high-acuity needs</a:t>
            </a:r>
          </a:p>
          <a:p>
            <a:pPr marL="571500" marR="0" lvl="0" indent="-571500" algn="l" defTabSz="914400" rtl="0" eaLnBrk="1" fontAlgn="auto" latinLnBrk="0" hangingPunct="1">
              <a:lnSpc>
                <a:spcPts val="3359"/>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571500" marR="0" lvl="0" indent="-571500" algn="l" defTabSz="914400" rtl="0" eaLnBrk="1" fontAlgn="auto" latinLnBrk="0" hangingPunct="1">
              <a:lnSpc>
                <a:spcPts val="3359"/>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571500" marR="0" lvl="0" indent="-571500" algn="l" defTabSz="914400" rtl="0" eaLnBrk="1" fontAlgn="auto" latinLnBrk="0" hangingPunct="1">
              <a:lnSpc>
                <a:spcPts val="3359"/>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0" marR="0" lvl="0" indent="0" algn="l"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0" marR="0" lvl="0" indent="0" algn="l"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graphicFrame>
        <p:nvGraphicFramePr>
          <p:cNvPr id="3" name="Table 2">
            <a:extLst>
              <a:ext uri="{FF2B5EF4-FFF2-40B4-BE49-F238E27FC236}">
                <a16:creationId xmlns:a16="http://schemas.microsoft.com/office/drawing/2014/main" id="{7EA80337-705F-77E2-EB66-7B91D363DE4F}"/>
              </a:ext>
            </a:extLst>
          </p:cNvPr>
          <p:cNvGraphicFramePr>
            <a:graphicFrameLocks noGrp="1"/>
          </p:cNvGraphicFramePr>
          <p:nvPr/>
        </p:nvGraphicFramePr>
        <p:xfrm>
          <a:off x="1371600" y="6038044"/>
          <a:ext cx="15697199" cy="3230768"/>
        </p:xfrm>
        <a:graphic>
          <a:graphicData uri="http://schemas.openxmlformats.org/drawingml/2006/table">
            <a:tbl>
              <a:tblPr firstRow="1" bandRow="1">
                <a:tableStyleId>{5C22544A-7EE6-4342-B048-85BDC9FD1C3A}</a:tableStyleId>
              </a:tblPr>
              <a:tblGrid>
                <a:gridCol w="2242457">
                  <a:extLst>
                    <a:ext uri="{9D8B030D-6E8A-4147-A177-3AD203B41FA5}">
                      <a16:colId xmlns:a16="http://schemas.microsoft.com/office/drawing/2014/main" val="2142808229"/>
                    </a:ext>
                  </a:extLst>
                </a:gridCol>
                <a:gridCol w="2242457">
                  <a:extLst>
                    <a:ext uri="{9D8B030D-6E8A-4147-A177-3AD203B41FA5}">
                      <a16:colId xmlns:a16="http://schemas.microsoft.com/office/drawing/2014/main" val="591473330"/>
                    </a:ext>
                  </a:extLst>
                </a:gridCol>
                <a:gridCol w="2242457">
                  <a:extLst>
                    <a:ext uri="{9D8B030D-6E8A-4147-A177-3AD203B41FA5}">
                      <a16:colId xmlns:a16="http://schemas.microsoft.com/office/drawing/2014/main" val="64825701"/>
                    </a:ext>
                  </a:extLst>
                </a:gridCol>
                <a:gridCol w="2242457">
                  <a:extLst>
                    <a:ext uri="{9D8B030D-6E8A-4147-A177-3AD203B41FA5}">
                      <a16:colId xmlns:a16="http://schemas.microsoft.com/office/drawing/2014/main" val="4264612482"/>
                    </a:ext>
                  </a:extLst>
                </a:gridCol>
                <a:gridCol w="2242457">
                  <a:extLst>
                    <a:ext uri="{9D8B030D-6E8A-4147-A177-3AD203B41FA5}">
                      <a16:colId xmlns:a16="http://schemas.microsoft.com/office/drawing/2014/main" val="437667603"/>
                    </a:ext>
                  </a:extLst>
                </a:gridCol>
                <a:gridCol w="2242457">
                  <a:extLst>
                    <a:ext uri="{9D8B030D-6E8A-4147-A177-3AD203B41FA5}">
                      <a16:colId xmlns:a16="http://schemas.microsoft.com/office/drawing/2014/main" val="3137103940"/>
                    </a:ext>
                  </a:extLst>
                </a:gridCol>
                <a:gridCol w="2242457">
                  <a:extLst>
                    <a:ext uri="{9D8B030D-6E8A-4147-A177-3AD203B41FA5}">
                      <a16:colId xmlns:a16="http://schemas.microsoft.com/office/drawing/2014/main" val="3163805281"/>
                    </a:ext>
                  </a:extLst>
                </a:gridCol>
              </a:tblGrid>
              <a:tr h="1600561">
                <a:tc>
                  <a:txBody>
                    <a:bodyPr/>
                    <a:lstStyle/>
                    <a:p>
                      <a:pPr algn="ctr"/>
                      <a:r>
                        <a:rPr lang="en-US" sz="2000" b="0" dirty="0">
                          <a:solidFill>
                            <a:sysClr val="windowText" lastClr="000000"/>
                          </a:solidFill>
                          <a:latin typeface="Aptos" panose="020B0004020202020204" pitchFamily="34" charset="0"/>
                          <a:cs typeface="Arial" panose="020B0604020202020204" pitchFamily="34" charset="0"/>
                        </a:rPr>
                        <a:t>CHI Plainview  </a:t>
                      </a:r>
                      <a:br>
                        <a:rPr lang="en-US" sz="2000" b="0" dirty="0">
                          <a:solidFill>
                            <a:sysClr val="windowText" lastClr="000000"/>
                          </a:solidFill>
                          <a:latin typeface="Aptos" panose="020B0004020202020204" pitchFamily="34" charset="0"/>
                          <a:cs typeface="Arial" panose="020B0604020202020204" pitchFamily="34" charset="0"/>
                        </a:rPr>
                      </a:br>
                      <a:r>
                        <a:rPr lang="en-US" sz="1800" b="0" i="1" dirty="0" err="1">
                          <a:solidFill>
                            <a:sysClr val="windowText" lastClr="000000"/>
                          </a:solidFill>
                          <a:latin typeface="Aptos" panose="020B0004020202020204" pitchFamily="34" charset="0"/>
                          <a:cs typeface="Arial" panose="020B0604020202020204" pitchFamily="34" charset="0"/>
                        </a:rPr>
                        <a:t>Plainview</a:t>
                      </a:r>
                      <a:endParaRPr lang="en-US" sz="2000" b="0" i="1" dirty="0">
                        <a:solidFill>
                          <a:sysClr val="windowText" lastClr="000000"/>
                        </a:solidFill>
                        <a:latin typeface="Aptos" panose="020B00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000" b="0" dirty="0">
                          <a:solidFill>
                            <a:sysClr val="windowText" lastClr="000000"/>
                          </a:solidFill>
                          <a:latin typeface="Aptos" panose="020B0004020202020204" pitchFamily="34" charset="0"/>
                          <a:cs typeface="Arial" panose="020B0604020202020204" pitchFamily="34" charset="0"/>
                        </a:rPr>
                        <a:t>Cozad Community Health System </a:t>
                      </a:r>
                      <a:r>
                        <a:rPr lang="en-US" sz="1800" b="0" i="1" dirty="0">
                          <a:solidFill>
                            <a:sysClr val="windowText" lastClr="000000"/>
                          </a:solidFill>
                          <a:latin typeface="Aptos" panose="020B0004020202020204" pitchFamily="34" charset="0"/>
                          <a:cs typeface="Arial" panose="020B0604020202020204" pitchFamily="34" charset="0"/>
                        </a:rPr>
                        <a:t>Cozad</a:t>
                      </a:r>
                      <a:endParaRPr lang="en-US" sz="2000" b="0" i="1" dirty="0">
                        <a:solidFill>
                          <a:sysClr val="windowText" lastClr="000000"/>
                        </a:solidFill>
                        <a:latin typeface="Aptos" panose="020B00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000" b="0" dirty="0">
                          <a:solidFill>
                            <a:sysClr val="windowText" lastClr="000000"/>
                          </a:solidFill>
                          <a:latin typeface="Aptos" panose="020B0004020202020204" pitchFamily="34" charset="0"/>
                          <a:cs typeface="Arial" panose="020B0604020202020204" pitchFamily="34" charset="0"/>
                        </a:rPr>
                        <a:t>Douglas County Health Center  </a:t>
                      </a:r>
                      <a:r>
                        <a:rPr lang="en-US" sz="1800" b="0" i="1" dirty="0">
                          <a:solidFill>
                            <a:sysClr val="windowText" lastClr="000000"/>
                          </a:solidFill>
                          <a:latin typeface="Aptos" panose="020B0004020202020204" pitchFamily="34" charset="0"/>
                          <a:cs typeface="Arial" panose="020B0604020202020204" pitchFamily="34" charset="0"/>
                        </a:rPr>
                        <a:t>Omaha</a:t>
                      </a:r>
                      <a:endParaRPr lang="en-US" sz="2000" b="0" i="1" dirty="0">
                        <a:solidFill>
                          <a:sysClr val="windowText" lastClr="000000"/>
                        </a:solidFill>
                        <a:latin typeface="Aptos" panose="020B00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000" b="0" dirty="0">
                          <a:solidFill>
                            <a:sysClr val="windowText" lastClr="000000"/>
                          </a:solidFill>
                          <a:latin typeface="Aptos" panose="020B0004020202020204" pitchFamily="34" charset="0"/>
                          <a:cs typeface="Arial" panose="020B0604020202020204" pitchFamily="34" charset="0"/>
                        </a:rPr>
                        <a:t>Emerald Nursing &amp; Rehab  </a:t>
                      </a:r>
                      <a:br>
                        <a:rPr lang="en-US" sz="2000" b="0" dirty="0">
                          <a:solidFill>
                            <a:sysClr val="windowText" lastClr="000000"/>
                          </a:solidFill>
                          <a:latin typeface="Aptos" panose="020B0004020202020204" pitchFamily="34" charset="0"/>
                          <a:cs typeface="Arial" panose="020B0604020202020204" pitchFamily="34" charset="0"/>
                        </a:rPr>
                      </a:br>
                      <a:r>
                        <a:rPr lang="en-US" sz="1800" b="0" i="1" dirty="0">
                          <a:solidFill>
                            <a:sysClr val="windowText" lastClr="000000"/>
                          </a:solidFill>
                          <a:latin typeface="Aptos" panose="020B0004020202020204" pitchFamily="34" charset="0"/>
                          <a:cs typeface="Arial" panose="020B0604020202020204" pitchFamily="34" charset="0"/>
                        </a:rPr>
                        <a:t>Columbus</a:t>
                      </a:r>
                      <a:endParaRPr lang="en-US" sz="2000" b="0" i="1" dirty="0">
                        <a:solidFill>
                          <a:sysClr val="windowText" lastClr="000000"/>
                        </a:solidFill>
                        <a:latin typeface="Aptos" panose="020B00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000" b="0" dirty="0">
                          <a:solidFill>
                            <a:sysClr val="windowText" lastClr="000000"/>
                          </a:solidFill>
                          <a:latin typeface="Aptos" panose="020B0004020202020204" pitchFamily="34" charset="0"/>
                          <a:cs typeface="Arial" panose="020B0604020202020204" pitchFamily="34" charset="0"/>
                        </a:rPr>
                        <a:t>Florence Home  </a:t>
                      </a:r>
                      <a:br>
                        <a:rPr lang="en-US" sz="2000" b="0" dirty="0">
                          <a:solidFill>
                            <a:sysClr val="windowText" lastClr="000000"/>
                          </a:solidFill>
                          <a:latin typeface="Aptos" panose="020B0004020202020204" pitchFamily="34" charset="0"/>
                          <a:cs typeface="Arial" panose="020B0604020202020204" pitchFamily="34" charset="0"/>
                        </a:rPr>
                      </a:br>
                      <a:r>
                        <a:rPr lang="en-US" sz="1800" b="0" i="1" dirty="0">
                          <a:solidFill>
                            <a:sysClr val="windowText" lastClr="000000"/>
                          </a:solidFill>
                          <a:latin typeface="Aptos" panose="020B0004020202020204" pitchFamily="34" charset="0"/>
                          <a:cs typeface="Arial" panose="020B0604020202020204" pitchFamily="34" charset="0"/>
                        </a:rPr>
                        <a:t>Omaha</a:t>
                      </a:r>
                      <a:endParaRPr lang="en-US" sz="2000" b="0" i="1" dirty="0">
                        <a:solidFill>
                          <a:sysClr val="windowText" lastClr="000000"/>
                        </a:solidFill>
                        <a:latin typeface="Aptos" panose="020B00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000" b="0" dirty="0">
                          <a:solidFill>
                            <a:sysClr val="windowText" lastClr="000000"/>
                          </a:solidFill>
                          <a:latin typeface="Aptos" panose="020B0004020202020204" pitchFamily="34" charset="0"/>
                          <a:cs typeface="Arial" panose="020B0604020202020204" pitchFamily="34" charset="0"/>
                        </a:rPr>
                        <a:t>Ambassador Health  </a:t>
                      </a:r>
                      <a:br>
                        <a:rPr lang="en-US" sz="2000" b="0" dirty="0">
                          <a:solidFill>
                            <a:sysClr val="windowText" lastClr="000000"/>
                          </a:solidFill>
                          <a:latin typeface="Aptos" panose="020B0004020202020204" pitchFamily="34" charset="0"/>
                          <a:cs typeface="Arial" panose="020B0604020202020204" pitchFamily="34" charset="0"/>
                        </a:rPr>
                      </a:br>
                      <a:r>
                        <a:rPr lang="en-US" sz="1800" b="0" i="1" dirty="0">
                          <a:solidFill>
                            <a:sysClr val="windowText" lastClr="000000"/>
                          </a:solidFill>
                          <a:latin typeface="Aptos" panose="020B0004020202020204" pitchFamily="34" charset="0"/>
                          <a:cs typeface="Arial" panose="020B0604020202020204" pitchFamily="34" charset="0"/>
                        </a:rPr>
                        <a:t>Lincoln</a:t>
                      </a:r>
                      <a:endParaRPr lang="en-US" sz="2000" b="0" i="1" dirty="0">
                        <a:solidFill>
                          <a:sysClr val="windowText" lastClr="000000"/>
                        </a:solidFill>
                        <a:latin typeface="Aptos" panose="020B00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000" b="0" dirty="0">
                          <a:solidFill>
                            <a:sysClr val="windowText" lastClr="000000"/>
                          </a:solidFill>
                          <a:latin typeface="Aptos" panose="020B0004020202020204" pitchFamily="34" charset="0"/>
                          <a:cs typeface="Arial" panose="020B0604020202020204" pitchFamily="34" charset="0"/>
                        </a:rPr>
                        <a:t>Douglas County Health Center  </a:t>
                      </a:r>
                      <a:r>
                        <a:rPr lang="en-US" sz="1800" b="0" i="1" dirty="0">
                          <a:solidFill>
                            <a:sysClr val="windowText" lastClr="000000"/>
                          </a:solidFill>
                          <a:latin typeface="Aptos" panose="020B0004020202020204" pitchFamily="34" charset="0"/>
                          <a:cs typeface="Arial" panose="020B0604020202020204" pitchFamily="34" charset="0"/>
                        </a:rPr>
                        <a:t>Omaha</a:t>
                      </a:r>
                      <a:endParaRPr lang="en-US" sz="2000" b="0" i="1" dirty="0">
                        <a:solidFill>
                          <a:sysClr val="windowText" lastClr="000000"/>
                        </a:solidFill>
                        <a:latin typeface="Aptos" panose="020B00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3903647"/>
                  </a:ext>
                </a:extLst>
              </a:tr>
              <a:tr h="1630207">
                <a:tc>
                  <a:txBody>
                    <a:bodyPr/>
                    <a:lstStyle/>
                    <a:p>
                      <a:pPr algn="ctr"/>
                      <a:r>
                        <a:rPr lang="en-US" sz="2000" dirty="0">
                          <a:latin typeface="Aptos" panose="020B0004020202020204" pitchFamily="34" charset="0"/>
                          <a:cs typeface="Arial" panose="020B0604020202020204" pitchFamily="34" charset="0"/>
                        </a:rPr>
                        <a:t>Bariatric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cs typeface="Arial" panose="020B0604020202020204" pitchFamily="34" charset="0"/>
                        </a:rPr>
                        <a:t>Bariatric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cs typeface="Arial" panose="020B0604020202020204" pitchFamily="34" charset="0"/>
                        </a:rPr>
                        <a:t>Bariatric and Complex Wound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cs typeface="Arial" panose="020B0604020202020204" pitchFamily="34" charset="0"/>
                        </a:rPr>
                        <a:t>Bariatric and Complex Wound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cs typeface="Arial" panose="020B0604020202020204" pitchFamily="34" charset="0"/>
                        </a:rPr>
                        <a:t>Complex and End-of-Life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cs typeface="Arial" panose="020B0604020202020204" pitchFamily="34" charset="0"/>
                        </a:rPr>
                        <a:t>Hemodialysis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cs typeface="Arial" panose="020B0604020202020204" pitchFamily="34" charset="0"/>
                        </a:rPr>
                        <a:t>Hemodialysis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4526273"/>
                  </a:ext>
                </a:extLst>
              </a:tr>
            </a:tbl>
          </a:graphicData>
        </a:graphic>
      </p:graphicFrame>
      <p:pic>
        <p:nvPicPr>
          <p:cNvPr id="8" name="Content Placeholder 4" descr="Icon&#10;&#10;Description automatically generated">
            <a:extLst>
              <a:ext uri="{FF2B5EF4-FFF2-40B4-BE49-F238E27FC236}">
                <a16:creationId xmlns:a16="http://schemas.microsoft.com/office/drawing/2014/main" id="{488EF20B-468E-501F-70BC-4691CF630A6B}"/>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423815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E8CF3-AF21-4E28-EF61-415199C11719}"/>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EE7971CC-40BB-4863-BE2E-89E3E48539AE}"/>
              </a:ext>
            </a:extLst>
          </p:cNvPr>
          <p:cNvPicPr>
            <a:picLocks noGrp="1" noChangeAspect="1"/>
          </p:cNvPicPr>
          <p:nvPr>
            <p:ph idx="1"/>
          </p:nvPr>
        </p:nvPicPr>
        <p:blipFill>
          <a:blip r:embed="rId3"/>
          <a:stretch>
            <a:fillRect/>
          </a:stretch>
        </p:blipFill>
        <p:spPr>
          <a:xfrm>
            <a:off x="13639804" y="9182100"/>
            <a:ext cx="4298498" cy="858669"/>
          </a:xfrm>
        </p:spPr>
      </p:pic>
      <p:sp>
        <p:nvSpPr>
          <p:cNvPr id="7" name="TextBox 6">
            <a:extLst>
              <a:ext uri="{FF2B5EF4-FFF2-40B4-BE49-F238E27FC236}">
                <a16:creationId xmlns:a16="http://schemas.microsoft.com/office/drawing/2014/main" id="{2290A623-CC56-0394-ABE7-71C4F94D4F3B}"/>
              </a:ext>
            </a:extLst>
          </p:cNvPr>
          <p:cNvSpPr txBox="1"/>
          <p:nvPr/>
        </p:nvSpPr>
        <p:spPr>
          <a:xfrm>
            <a:off x="722865" y="181983"/>
            <a:ext cx="17111277" cy="11541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Rural Health Transformation Program</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
        <p:nvSpPr>
          <p:cNvPr id="2" name="TextBox 1">
            <a:extLst>
              <a:ext uri="{FF2B5EF4-FFF2-40B4-BE49-F238E27FC236}">
                <a16:creationId xmlns:a16="http://schemas.microsoft.com/office/drawing/2014/main" id="{3B4FDA77-8270-12E8-DF5A-79777CC1A525}"/>
              </a:ext>
            </a:extLst>
          </p:cNvPr>
          <p:cNvSpPr txBox="1"/>
          <p:nvPr/>
        </p:nvSpPr>
        <p:spPr>
          <a:xfrm>
            <a:off x="727400" y="1339377"/>
            <a:ext cx="17112620" cy="871110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$50B/5 yrs to states to carry out the activities specified in the legislation</a:t>
            </a:r>
            <a:endParaRPr kumimoji="0" lang="en-US" sz="2775"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prstClr val="black"/>
              </a:solidFill>
              <a:effectLst/>
              <a:uLnTx/>
              <a:uFillTx/>
              <a:latin typeface="Calibri"/>
              <a:ea typeface="Calibri"/>
              <a:cs typeface="Calibri"/>
            </a:endParaRP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$25B - $5B per yr or $100M per state/yr. </a:t>
            </a: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Other $25B half based on proportions of rural resident &amp; rural facilities.</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prstClr val="black"/>
              </a:solidFill>
              <a:effectLst/>
              <a:uLnTx/>
              <a:uFillTx/>
              <a:latin typeface="Calibri"/>
              <a:ea typeface="Calibri"/>
              <a:cs typeface="Calibri"/>
            </a:endParaRP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By 11/5/2025, states must apply for Program funds in the form and manner specified by the Administrator with plan to accomplish:</a:t>
            </a:r>
          </a:p>
          <a:p>
            <a:pPr marL="428625" marR="0" lvl="0"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prstClr val="black"/>
              </a:solidFill>
              <a:effectLst/>
              <a:uLnTx/>
              <a:uFillTx/>
              <a:latin typeface="Calibri"/>
              <a:ea typeface="Calibri"/>
              <a:cs typeface="Calibri"/>
            </a:endParaRP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Improve access to hospitals to rural residents;</a:t>
            </a: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prstClr val="black"/>
              </a:solidFill>
              <a:effectLst/>
              <a:uLnTx/>
              <a:uFillTx/>
              <a:latin typeface="Calibri"/>
              <a:ea typeface="Calibri"/>
              <a:cs typeface="Calibri"/>
            </a:endParaRP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Improve health care outcomes of rural residents;</a:t>
            </a: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prstClr val="black"/>
              </a:solidFill>
              <a:effectLst/>
              <a:uLnTx/>
              <a:uFillTx/>
              <a:latin typeface="Calibri"/>
              <a:ea typeface="Calibri"/>
              <a:cs typeface="Calibri"/>
            </a:endParaRP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Emerging technologies that emphasize prevention and chronic disease management;</a:t>
            </a: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prstClr val="black"/>
              </a:solidFill>
              <a:effectLst/>
              <a:uLnTx/>
              <a:uFillTx/>
              <a:latin typeface="Calibri"/>
              <a:ea typeface="Calibri"/>
              <a:cs typeface="Calibri"/>
            </a:endParaRP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Strengthen strategic partnerships between rural hospitals and other health care providers for quality improvement, financial stability, economies of scale, and share best practices;</a:t>
            </a: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prstClr val="black"/>
              </a:solidFill>
              <a:effectLst/>
              <a:uLnTx/>
              <a:uFillTx/>
              <a:latin typeface="Calibri"/>
              <a:ea typeface="Calibri"/>
              <a:cs typeface="Calibri"/>
            </a:endParaRP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Enhanced clinician recruitment and training; and</a:t>
            </a: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endParaRPr kumimoji="0" lang="en-US" sz="2801" b="0" i="0" u="none" strike="noStrike" kern="1200" cap="none" spc="0" normalizeH="0" baseline="0" noProof="0" dirty="0">
              <a:ln>
                <a:noFill/>
              </a:ln>
              <a:solidFill>
                <a:prstClr val="black"/>
              </a:solidFill>
              <a:effectLst/>
              <a:uLnTx/>
              <a:uFillTx/>
              <a:latin typeface="Calibri"/>
              <a:ea typeface="Calibri"/>
              <a:cs typeface="Calibri"/>
            </a:endParaRPr>
          </a:p>
          <a:p>
            <a:pPr marL="1342073" marR="0" lvl="3" indent="-428625" algn="l" defTabSz="914309" rtl="0" eaLnBrk="1" fontAlgn="auto" latinLnBrk="0" hangingPunct="1">
              <a:lnSpc>
                <a:spcPct val="100000"/>
              </a:lnSpc>
              <a:spcBef>
                <a:spcPts val="0"/>
              </a:spcBef>
              <a:spcAft>
                <a:spcPts val="0"/>
              </a:spcAft>
              <a:buClrTx/>
              <a:buSzTx/>
              <a:buFont typeface="Arial"/>
              <a:buChar char="•"/>
              <a:tabLst/>
              <a:defRPr/>
            </a:pPr>
            <a:r>
              <a:rPr kumimoji="0" lang="en-US" sz="2775" b="0" i="0" u="none" strike="noStrike" kern="1200" cap="none" spc="0" normalizeH="0" baseline="0" noProof="0" dirty="0">
                <a:ln>
                  <a:noFill/>
                </a:ln>
                <a:solidFill>
                  <a:prstClr val="black"/>
                </a:solidFill>
                <a:effectLst/>
                <a:uLnTx/>
                <a:uFillTx/>
                <a:latin typeface="Calibri"/>
                <a:ea typeface="Calibri"/>
                <a:cs typeface="Calibri"/>
              </a:rPr>
              <a:t>Data and technology driven solutions.</a:t>
            </a:r>
          </a:p>
        </p:txBody>
      </p:sp>
    </p:spTree>
    <p:extLst>
      <p:ext uri="{BB962C8B-B14F-4D97-AF65-F5344CB8AC3E}">
        <p14:creationId xmlns:p14="http://schemas.microsoft.com/office/powerpoint/2010/main" val="123783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B874C-9A8D-903C-8ABC-3437F5B2195D}"/>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39A6FB9E-0C63-72A6-C2D6-B30E1D9C0104}"/>
              </a:ext>
            </a:extLst>
          </p:cNvPr>
          <p:cNvSpPr txBox="1"/>
          <p:nvPr/>
        </p:nvSpPr>
        <p:spPr>
          <a:xfrm>
            <a:off x="1028700" y="1936084"/>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How it’s Going...</a:t>
            </a:r>
          </a:p>
        </p:txBody>
      </p:sp>
      <p:cxnSp>
        <p:nvCxnSpPr>
          <p:cNvPr id="14" name="Straight Connector 13">
            <a:extLst>
              <a:ext uri="{FF2B5EF4-FFF2-40B4-BE49-F238E27FC236}">
                <a16:creationId xmlns:a16="http://schemas.microsoft.com/office/drawing/2014/main" id="{34E2474B-47DF-45AD-924F-4CC3DBCE0F47}"/>
              </a:ext>
            </a:extLst>
          </p:cNvPr>
          <p:cNvCxnSpPr>
            <a:cxnSpLocks/>
          </p:cNvCxnSpPr>
          <p:nvPr/>
        </p:nvCxnSpPr>
        <p:spPr>
          <a:xfrm>
            <a:off x="8821366" y="2476500"/>
            <a:ext cx="17834" cy="6047871"/>
          </a:xfrm>
          <a:prstGeom prst="line">
            <a:avLst/>
          </a:prstGeom>
          <a:ln w="38100"/>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ACC12DCD-BD9B-60B1-0556-595FB97991F0}"/>
              </a:ext>
            </a:extLst>
          </p:cNvPr>
          <p:cNvPicPr>
            <a:picLocks noChangeAspect="1"/>
          </p:cNvPicPr>
          <p:nvPr/>
        </p:nvPicPr>
        <p:blipFill>
          <a:blip r:embed="rId2"/>
          <a:stretch>
            <a:fillRect/>
          </a:stretch>
        </p:blipFill>
        <p:spPr>
          <a:xfrm>
            <a:off x="586396" y="3008040"/>
            <a:ext cx="7744047" cy="4636458"/>
          </a:xfrm>
          <a:prstGeom prst="rect">
            <a:avLst/>
          </a:prstGeom>
        </p:spPr>
      </p:pic>
      <p:sp>
        <p:nvSpPr>
          <p:cNvPr id="4" name="TextBox 1">
            <a:extLst>
              <a:ext uri="{FF2B5EF4-FFF2-40B4-BE49-F238E27FC236}">
                <a16:creationId xmlns:a16="http://schemas.microsoft.com/office/drawing/2014/main" id="{ECB087A2-EDE5-23C8-698C-9A909AFF610B}"/>
              </a:ext>
            </a:extLst>
          </p:cNvPr>
          <p:cNvSpPr txBox="1"/>
          <p:nvPr/>
        </p:nvSpPr>
        <p:spPr>
          <a:xfrm>
            <a:off x="10475659" y="7200900"/>
            <a:ext cx="1360858" cy="2877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2Q2024</a:t>
            </a:r>
          </a:p>
        </p:txBody>
      </p:sp>
      <p:sp>
        <p:nvSpPr>
          <p:cNvPr id="13" name="TextBox 1">
            <a:extLst>
              <a:ext uri="{FF2B5EF4-FFF2-40B4-BE49-F238E27FC236}">
                <a16:creationId xmlns:a16="http://schemas.microsoft.com/office/drawing/2014/main" id="{883AE7E1-9715-2479-B505-997C028D0F73}"/>
              </a:ext>
            </a:extLst>
          </p:cNvPr>
          <p:cNvSpPr txBox="1"/>
          <p:nvPr/>
        </p:nvSpPr>
        <p:spPr>
          <a:xfrm>
            <a:off x="11528971" y="7200900"/>
            <a:ext cx="1360858" cy="2877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3Q2024</a:t>
            </a:r>
          </a:p>
        </p:txBody>
      </p:sp>
      <p:sp>
        <p:nvSpPr>
          <p:cNvPr id="16" name="TextBox 1">
            <a:extLst>
              <a:ext uri="{FF2B5EF4-FFF2-40B4-BE49-F238E27FC236}">
                <a16:creationId xmlns:a16="http://schemas.microsoft.com/office/drawing/2014/main" id="{6013F2E6-5E62-C25B-78D6-2E716D06C645}"/>
              </a:ext>
            </a:extLst>
          </p:cNvPr>
          <p:cNvSpPr txBox="1"/>
          <p:nvPr/>
        </p:nvSpPr>
        <p:spPr>
          <a:xfrm>
            <a:off x="12488683" y="7200900"/>
            <a:ext cx="1360858" cy="2877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4Q2024</a:t>
            </a:r>
          </a:p>
        </p:txBody>
      </p:sp>
      <p:sp>
        <p:nvSpPr>
          <p:cNvPr id="17" name="TextBox 1">
            <a:extLst>
              <a:ext uri="{FF2B5EF4-FFF2-40B4-BE49-F238E27FC236}">
                <a16:creationId xmlns:a16="http://schemas.microsoft.com/office/drawing/2014/main" id="{9D2F5CFA-0339-9E00-BB0C-D4B29373B6F5}"/>
              </a:ext>
            </a:extLst>
          </p:cNvPr>
          <p:cNvSpPr txBox="1"/>
          <p:nvPr/>
        </p:nvSpPr>
        <p:spPr>
          <a:xfrm>
            <a:off x="13472976" y="7200900"/>
            <a:ext cx="1360858" cy="2877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1Q2025</a:t>
            </a:r>
          </a:p>
        </p:txBody>
      </p:sp>
      <p:sp>
        <p:nvSpPr>
          <p:cNvPr id="18" name="TextBox 1">
            <a:extLst>
              <a:ext uri="{FF2B5EF4-FFF2-40B4-BE49-F238E27FC236}">
                <a16:creationId xmlns:a16="http://schemas.microsoft.com/office/drawing/2014/main" id="{F49DCFCC-D264-FE7E-EF5F-8A8CD35F2C6F}"/>
              </a:ext>
            </a:extLst>
          </p:cNvPr>
          <p:cNvSpPr txBox="1"/>
          <p:nvPr/>
        </p:nvSpPr>
        <p:spPr>
          <a:xfrm>
            <a:off x="14400095" y="7200900"/>
            <a:ext cx="1360858" cy="2877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2Q2025</a:t>
            </a:r>
          </a:p>
        </p:txBody>
      </p:sp>
      <p:sp>
        <p:nvSpPr>
          <p:cNvPr id="19" name="TextBox 1">
            <a:extLst>
              <a:ext uri="{FF2B5EF4-FFF2-40B4-BE49-F238E27FC236}">
                <a16:creationId xmlns:a16="http://schemas.microsoft.com/office/drawing/2014/main" id="{F422880B-8253-9DC8-CC89-8FC633663B0E}"/>
              </a:ext>
            </a:extLst>
          </p:cNvPr>
          <p:cNvSpPr txBox="1"/>
          <p:nvPr/>
        </p:nvSpPr>
        <p:spPr>
          <a:xfrm>
            <a:off x="15392400" y="7200900"/>
            <a:ext cx="1360858" cy="2877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3Q2025</a:t>
            </a:r>
          </a:p>
        </p:txBody>
      </p:sp>
      <p:graphicFrame>
        <p:nvGraphicFramePr>
          <p:cNvPr id="20" name="Chart 19">
            <a:extLst>
              <a:ext uri="{FF2B5EF4-FFF2-40B4-BE49-F238E27FC236}">
                <a16:creationId xmlns:a16="http://schemas.microsoft.com/office/drawing/2014/main" id="{3317342A-0004-37DD-D193-93F11581277B}"/>
              </a:ext>
            </a:extLst>
          </p:cNvPr>
          <p:cNvGraphicFramePr>
            <a:graphicFrameLocks/>
          </p:cNvGraphicFramePr>
          <p:nvPr/>
        </p:nvGraphicFramePr>
        <p:xfrm>
          <a:off x="9332580" y="3008040"/>
          <a:ext cx="7926719" cy="4192860"/>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15">
            <a:extLst>
              <a:ext uri="{FF2B5EF4-FFF2-40B4-BE49-F238E27FC236}">
                <a16:creationId xmlns:a16="http://schemas.microsoft.com/office/drawing/2014/main" id="{1073E8F1-5AA5-2C22-E63D-D52E6149D0DE}"/>
              </a:ext>
            </a:extLst>
          </p:cNvPr>
          <p:cNvSpPr txBox="1"/>
          <p:nvPr/>
        </p:nvSpPr>
        <p:spPr>
          <a:xfrm>
            <a:off x="11450302" y="8015884"/>
            <a:ext cx="3942098"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526 patients!</a:t>
            </a:r>
          </a:p>
        </p:txBody>
      </p:sp>
      <p:pic>
        <p:nvPicPr>
          <p:cNvPr id="2" name="Content Placeholder 4" descr="Icon&#10;&#10;Description automatically generated">
            <a:extLst>
              <a:ext uri="{FF2B5EF4-FFF2-40B4-BE49-F238E27FC236}">
                <a16:creationId xmlns:a16="http://schemas.microsoft.com/office/drawing/2014/main" id="{6D54836B-BD41-B52F-9777-91CDA2BF7A29}"/>
              </a:ext>
            </a:extLst>
          </p:cNvPr>
          <p:cNvPicPr>
            <a:picLocks noChangeAspect="1"/>
          </p:cNvPicPr>
          <p:nvPr/>
        </p:nvPicPr>
        <p:blipFill>
          <a:blip r:embed="rId4"/>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62798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EA3C1-6F68-AD38-5A0C-6C3557CC97C5}"/>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CEDE5E0C-49C0-9FBE-93AE-939F50E76751}"/>
              </a:ext>
            </a:extLst>
          </p:cNvPr>
          <p:cNvSpPr txBox="1"/>
          <p:nvPr/>
        </p:nvSpPr>
        <p:spPr>
          <a:xfrm>
            <a:off x="1028700" y="2151354"/>
            <a:ext cx="123444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We still have work to do</a:t>
            </a:r>
          </a:p>
        </p:txBody>
      </p:sp>
      <p:sp>
        <p:nvSpPr>
          <p:cNvPr id="2" name="TextBox 4">
            <a:extLst>
              <a:ext uri="{FF2B5EF4-FFF2-40B4-BE49-F238E27FC236}">
                <a16:creationId xmlns:a16="http://schemas.microsoft.com/office/drawing/2014/main" id="{664E51A4-FBF6-52F2-AC2F-C52EE2A9B9B4}"/>
              </a:ext>
            </a:extLst>
          </p:cNvPr>
          <p:cNvSpPr txBox="1"/>
          <p:nvPr/>
        </p:nvSpPr>
        <p:spPr>
          <a:xfrm>
            <a:off x="1028700" y="2829204"/>
            <a:ext cx="16230600" cy="5834226"/>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Aging population is increasing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Shortage of behavioral and mental health professionals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Increased complexity of patients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Bariatric</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Dialysis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Mental Health Disorders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Behavioral Health Disorders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Substance Abuse Disorders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Criminal History</a:t>
            </a:r>
          </a:p>
          <a:p>
            <a:pPr marL="0" marR="0" lvl="0" indent="0" algn="l"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0" marR="0" lvl="0" indent="0" algn="l"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pic>
        <p:nvPicPr>
          <p:cNvPr id="8" name="Content Placeholder 4" descr="Icon&#10;&#10;Description automatically generated">
            <a:extLst>
              <a:ext uri="{FF2B5EF4-FFF2-40B4-BE49-F238E27FC236}">
                <a16:creationId xmlns:a16="http://schemas.microsoft.com/office/drawing/2014/main" id="{64A3CB43-076E-90AF-EDB8-0FC02C2C1DE0}"/>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91592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B8BC7-2EF2-5460-F475-E4B249EBC5A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C59E357-F1BD-49A3-4E1F-CB2BCFB21004}"/>
              </a:ext>
            </a:extLst>
          </p:cNvPr>
          <p:cNvSpPr txBox="1"/>
          <p:nvPr/>
        </p:nvSpPr>
        <p:spPr>
          <a:xfrm>
            <a:off x="1028700" y="2159559"/>
            <a:ext cx="14897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Why it’s Important…</a:t>
            </a:r>
          </a:p>
        </p:txBody>
      </p:sp>
      <p:grpSp>
        <p:nvGrpSpPr>
          <p:cNvPr id="10" name="Group 10">
            <a:extLst>
              <a:ext uri="{FF2B5EF4-FFF2-40B4-BE49-F238E27FC236}">
                <a16:creationId xmlns:a16="http://schemas.microsoft.com/office/drawing/2014/main" id="{EFD646C6-7E6E-11D1-C275-03C795F1B27E}"/>
              </a:ext>
            </a:extLst>
          </p:cNvPr>
          <p:cNvGrpSpPr/>
          <p:nvPr/>
        </p:nvGrpSpPr>
        <p:grpSpPr>
          <a:xfrm>
            <a:off x="14500955" y="2413635"/>
            <a:ext cx="2758345" cy="245871"/>
            <a:chOff x="0" y="0"/>
            <a:chExt cx="726478" cy="64756"/>
          </a:xfrm>
        </p:grpSpPr>
        <p:sp>
          <p:nvSpPr>
            <p:cNvPr id="11" name="Freeform 11">
              <a:extLst>
                <a:ext uri="{FF2B5EF4-FFF2-40B4-BE49-F238E27FC236}">
                  <a16:creationId xmlns:a16="http://schemas.microsoft.com/office/drawing/2014/main" id="{0D670A45-4CA0-4E10-9FB2-24D7EA9C751E}"/>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A6A6012D-5C85-A67D-67B2-10AF52A3DD9E}"/>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We're older than we used to be, particularly in the New England states - NH  Business Review">
            <a:extLst>
              <a:ext uri="{FF2B5EF4-FFF2-40B4-BE49-F238E27FC236}">
                <a16:creationId xmlns:a16="http://schemas.microsoft.com/office/drawing/2014/main" id="{ABA8BE87-96E1-C251-1A6C-5A4574340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868" y="3009900"/>
            <a:ext cx="8634696" cy="5540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 Aging Nation: Projected Number of Children and Older Adults">
            <a:extLst>
              <a:ext uri="{FF2B5EF4-FFF2-40B4-BE49-F238E27FC236}">
                <a16:creationId xmlns:a16="http://schemas.microsoft.com/office/drawing/2014/main" id="{0A291536-DF46-69D7-EBE4-8E4722444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1802" y="1209157"/>
            <a:ext cx="7620000" cy="8067675"/>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descr="Icon&#10;&#10;Description automatically generated">
            <a:extLst>
              <a:ext uri="{FF2B5EF4-FFF2-40B4-BE49-F238E27FC236}">
                <a16:creationId xmlns:a16="http://schemas.microsoft.com/office/drawing/2014/main" id="{E4B847EF-B896-FFE5-8A10-469853F72DC7}"/>
              </a:ext>
            </a:extLst>
          </p:cNvPr>
          <p:cNvPicPr>
            <a:picLocks noChangeAspect="1"/>
          </p:cNvPicPr>
          <p:nvPr/>
        </p:nvPicPr>
        <p:blipFill>
          <a:blip r:embed="rId4"/>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682838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D899D-6786-FA69-71A1-60C2ABCCF07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D22DF37-F9AC-FF85-7567-F888ED5C8095}"/>
              </a:ext>
            </a:extLst>
          </p:cNvPr>
          <p:cNvSpPr txBox="1"/>
          <p:nvPr/>
        </p:nvSpPr>
        <p:spPr>
          <a:xfrm>
            <a:off x="1028700" y="2159559"/>
            <a:ext cx="14897100" cy="652102"/>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Nebraska is Aging</a:t>
            </a:r>
          </a:p>
        </p:txBody>
      </p:sp>
      <p:sp>
        <p:nvSpPr>
          <p:cNvPr id="3" name="TextBox 4">
            <a:extLst>
              <a:ext uri="{FF2B5EF4-FFF2-40B4-BE49-F238E27FC236}">
                <a16:creationId xmlns:a16="http://schemas.microsoft.com/office/drawing/2014/main" id="{7000B777-CFFC-815D-E195-08905EBD30D9}"/>
              </a:ext>
            </a:extLst>
          </p:cNvPr>
          <p:cNvSpPr txBox="1"/>
          <p:nvPr/>
        </p:nvSpPr>
        <p:spPr>
          <a:xfrm>
            <a:off x="971550" y="3108695"/>
            <a:ext cx="16230600" cy="436017"/>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D262A"/>
                </a:solidFill>
                <a:effectLst/>
                <a:uLnTx/>
                <a:uFillTx/>
                <a:latin typeface="Montserrat Classic"/>
                <a:ea typeface="+mn-ea"/>
                <a:cs typeface="+mn-cs"/>
              </a:rPr>
              <a:t>Percent of Nebraska’s total population age 50 and older</a:t>
            </a:r>
          </a:p>
        </p:txBody>
      </p:sp>
      <p:grpSp>
        <p:nvGrpSpPr>
          <p:cNvPr id="19" name="Group 18">
            <a:extLst>
              <a:ext uri="{FF2B5EF4-FFF2-40B4-BE49-F238E27FC236}">
                <a16:creationId xmlns:a16="http://schemas.microsoft.com/office/drawing/2014/main" id="{A01D4CD7-F8DA-3391-4ECD-DA0C8962D00F}"/>
              </a:ext>
            </a:extLst>
          </p:cNvPr>
          <p:cNvGrpSpPr/>
          <p:nvPr/>
        </p:nvGrpSpPr>
        <p:grpSpPr>
          <a:xfrm>
            <a:off x="808381" y="3815740"/>
            <a:ext cx="16556938" cy="2389498"/>
            <a:chOff x="1030117" y="3815740"/>
            <a:chExt cx="16556938" cy="2389498"/>
          </a:xfrm>
        </p:grpSpPr>
        <p:sp>
          <p:nvSpPr>
            <p:cNvPr id="4" name="Rectangle 3">
              <a:extLst>
                <a:ext uri="{FF2B5EF4-FFF2-40B4-BE49-F238E27FC236}">
                  <a16:creationId xmlns:a16="http://schemas.microsoft.com/office/drawing/2014/main" id="{063226C1-E695-7A23-4D7F-8F7544E265C6}"/>
                </a:ext>
              </a:extLst>
            </p:cNvPr>
            <p:cNvSpPr/>
            <p:nvPr/>
          </p:nvSpPr>
          <p:spPr>
            <a:xfrm>
              <a:off x="1030117" y="3815740"/>
              <a:ext cx="2362200" cy="2389498"/>
            </a:xfrm>
            <a:prstGeom prst="rect">
              <a:avLst/>
            </a:prstGeom>
            <a:solidFill>
              <a:srgbClr val="1E32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ontserrat Classic" panose="020B0604020202020204" charset="0"/>
                  <a:ea typeface="+mn-ea"/>
                  <a:cs typeface="+mn-cs"/>
                </a:rPr>
                <a:t>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Classic" panose="020B0604020202020204" charset="0"/>
                  <a:ea typeface="+mn-ea"/>
                  <a:cs typeface="+mn-cs"/>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Classic" panose="020B0604020202020204" charset="0"/>
                  <a:ea typeface="+mn-ea"/>
                  <a:cs typeface="+mn-cs"/>
                </a:rPr>
                <a:t>50 - 54</a:t>
              </a:r>
            </a:p>
          </p:txBody>
        </p:sp>
        <p:sp>
          <p:nvSpPr>
            <p:cNvPr id="5" name="Rectangle 4">
              <a:extLst>
                <a:ext uri="{FF2B5EF4-FFF2-40B4-BE49-F238E27FC236}">
                  <a16:creationId xmlns:a16="http://schemas.microsoft.com/office/drawing/2014/main" id="{B1157423-D4BD-1211-BEAB-C0FB6F09085A}"/>
                </a:ext>
              </a:extLst>
            </p:cNvPr>
            <p:cNvSpPr/>
            <p:nvPr/>
          </p:nvSpPr>
          <p:spPr>
            <a:xfrm>
              <a:off x="3512429" y="3815740"/>
              <a:ext cx="2667000" cy="2389498"/>
            </a:xfrm>
            <a:prstGeom prst="rect">
              <a:avLst/>
            </a:prstGeom>
            <a:solidFill>
              <a:srgbClr val="BFD7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ontserrat Classic" panose="020B0604020202020204" charset="0"/>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Classic" panose="020B0604020202020204" charset="0"/>
                  <a:ea typeface="+mn-ea"/>
                  <a:cs typeface="+mn-cs"/>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Classic" panose="020B0604020202020204" charset="0"/>
                  <a:ea typeface="+mn-ea"/>
                  <a:cs typeface="+mn-cs"/>
                </a:rPr>
                <a:t>55 - 59</a:t>
              </a:r>
            </a:p>
          </p:txBody>
        </p:sp>
        <p:sp>
          <p:nvSpPr>
            <p:cNvPr id="6" name="Rectangle 5">
              <a:extLst>
                <a:ext uri="{FF2B5EF4-FFF2-40B4-BE49-F238E27FC236}">
                  <a16:creationId xmlns:a16="http://schemas.microsoft.com/office/drawing/2014/main" id="{79154D88-DABD-11AF-05D3-2BF7663D9640}"/>
                </a:ext>
              </a:extLst>
            </p:cNvPr>
            <p:cNvSpPr/>
            <p:nvPr/>
          </p:nvSpPr>
          <p:spPr>
            <a:xfrm>
              <a:off x="6299541" y="3815740"/>
              <a:ext cx="2858917" cy="2389498"/>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ontserrat Classic" panose="020B0604020202020204" charset="0"/>
                  <a:ea typeface="+mn-ea"/>
                  <a:cs typeface="+mn-cs"/>
                </a:rPr>
                <a:t>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Classic" panose="020B0604020202020204" charset="0"/>
                  <a:ea typeface="+mn-ea"/>
                  <a:cs typeface="+mn-cs"/>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Classic" panose="020B0604020202020204" charset="0"/>
                  <a:ea typeface="+mn-ea"/>
                  <a:cs typeface="+mn-cs"/>
                </a:rPr>
                <a:t>60 - 64</a:t>
              </a:r>
            </a:p>
          </p:txBody>
        </p:sp>
        <p:sp>
          <p:nvSpPr>
            <p:cNvPr id="7" name="Rectangle 6">
              <a:extLst>
                <a:ext uri="{FF2B5EF4-FFF2-40B4-BE49-F238E27FC236}">
                  <a16:creationId xmlns:a16="http://schemas.microsoft.com/office/drawing/2014/main" id="{B399D378-A3E5-0B27-FBB8-410B28F449E8}"/>
                </a:ext>
              </a:extLst>
            </p:cNvPr>
            <p:cNvSpPr/>
            <p:nvPr/>
          </p:nvSpPr>
          <p:spPr>
            <a:xfrm>
              <a:off x="9278570" y="3815740"/>
              <a:ext cx="2272275" cy="2389498"/>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ontserrat Classic" panose="020B0604020202020204" charset="0"/>
                  <a:ea typeface="+mn-ea"/>
                  <a:cs typeface="+mn-cs"/>
                </a:rPr>
                <a:t>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Classic" panose="020B0604020202020204" charset="0"/>
                  <a:ea typeface="+mn-ea"/>
                  <a:cs typeface="+mn-cs"/>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Classic" panose="020B0604020202020204" charset="0"/>
                  <a:ea typeface="+mn-ea"/>
                  <a:cs typeface="+mn-cs"/>
                </a:rPr>
                <a:t>65 - 69</a:t>
              </a:r>
            </a:p>
          </p:txBody>
        </p:sp>
        <p:sp>
          <p:nvSpPr>
            <p:cNvPr id="8" name="Rectangle 7">
              <a:extLst>
                <a:ext uri="{FF2B5EF4-FFF2-40B4-BE49-F238E27FC236}">
                  <a16:creationId xmlns:a16="http://schemas.microsoft.com/office/drawing/2014/main" id="{079B296F-CDE1-6967-12A9-1FDB199A7E10}"/>
                </a:ext>
              </a:extLst>
            </p:cNvPr>
            <p:cNvSpPr/>
            <p:nvPr/>
          </p:nvSpPr>
          <p:spPr>
            <a:xfrm>
              <a:off x="11670957" y="3815740"/>
              <a:ext cx="1616761" cy="2389498"/>
            </a:xfrm>
            <a:prstGeom prst="rect">
              <a:avLst/>
            </a:prstGeom>
            <a:solidFill>
              <a:srgbClr val="DDEA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ontserrat Classic" panose="020B0604020202020204" charset="0"/>
                  <a:ea typeface="+mn-ea"/>
                  <a:cs typeface="+mn-cs"/>
                </a:rPr>
                <a:t>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Classic" panose="020B0604020202020204" charset="0"/>
                  <a:ea typeface="+mn-ea"/>
                  <a:cs typeface="+mn-cs"/>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Classic" panose="020B0604020202020204" charset="0"/>
                  <a:ea typeface="+mn-ea"/>
                  <a:cs typeface="+mn-cs"/>
                </a:rPr>
                <a:t>70 - 74</a:t>
              </a:r>
            </a:p>
          </p:txBody>
        </p:sp>
        <p:sp>
          <p:nvSpPr>
            <p:cNvPr id="9" name="Rectangle 8">
              <a:extLst>
                <a:ext uri="{FF2B5EF4-FFF2-40B4-BE49-F238E27FC236}">
                  <a16:creationId xmlns:a16="http://schemas.microsoft.com/office/drawing/2014/main" id="{F71B4A0D-F1A5-0859-7706-145E1BDE5861}"/>
                </a:ext>
              </a:extLst>
            </p:cNvPr>
            <p:cNvSpPr/>
            <p:nvPr/>
          </p:nvSpPr>
          <p:spPr>
            <a:xfrm>
              <a:off x="13407830" y="3815740"/>
              <a:ext cx="1411117" cy="2389498"/>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ontserrat Classic" panose="020B0604020202020204" charset="0"/>
                  <a:ea typeface="+mn-ea"/>
                  <a:cs typeface="+mn-cs"/>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Classic" panose="020B0604020202020204" charset="0"/>
                  <a:ea typeface="+mn-ea"/>
                  <a:cs typeface="+mn-cs"/>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Classic" panose="020B0604020202020204" charset="0"/>
                  <a:ea typeface="+mn-ea"/>
                  <a:cs typeface="+mn-cs"/>
                </a:rPr>
                <a:t>75 - 79</a:t>
              </a:r>
            </a:p>
          </p:txBody>
        </p:sp>
        <p:sp>
          <p:nvSpPr>
            <p:cNvPr id="13" name="Rectangle 12">
              <a:extLst>
                <a:ext uri="{FF2B5EF4-FFF2-40B4-BE49-F238E27FC236}">
                  <a16:creationId xmlns:a16="http://schemas.microsoft.com/office/drawing/2014/main" id="{1376CD5C-6D04-E4A8-8024-8311E237F939}"/>
                </a:ext>
              </a:extLst>
            </p:cNvPr>
            <p:cNvSpPr/>
            <p:nvPr/>
          </p:nvSpPr>
          <p:spPr>
            <a:xfrm>
              <a:off x="14939059" y="3815740"/>
              <a:ext cx="1309616" cy="238949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ontserrat Classic" panose="020B060402020202020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Classic" panose="020B0604020202020204" charset="0"/>
                  <a:ea typeface="+mn-ea"/>
                  <a:cs typeface="+mn-cs"/>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Classic" panose="020B0604020202020204" charset="0"/>
                  <a:ea typeface="+mn-ea"/>
                  <a:cs typeface="+mn-cs"/>
                </a:rPr>
                <a:t>80 - 84</a:t>
              </a:r>
            </a:p>
          </p:txBody>
        </p:sp>
        <p:sp>
          <p:nvSpPr>
            <p:cNvPr id="14" name="Rectangle 13">
              <a:extLst>
                <a:ext uri="{FF2B5EF4-FFF2-40B4-BE49-F238E27FC236}">
                  <a16:creationId xmlns:a16="http://schemas.microsoft.com/office/drawing/2014/main" id="{25FB0C47-906C-D15B-DDCC-E3A6071EE9AF}"/>
                </a:ext>
              </a:extLst>
            </p:cNvPr>
            <p:cNvSpPr/>
            <p:nvPr/>
          </p:nvSpPr>
          <p:spPr>
            <a:xfrm>
              <a:off x="16368785" y="3815740"/>
              <a:ext cx="1218270" cy="2389498"/>
            </a:xfrm>
            <a:prstGeom prst="rect">
              <a:avLst/>
            </a:prstGeom>
            <a:solidFill>
              <a:srgbClr val="ECF3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ontserrat Classic" panose="020B0604020202020204" charset="0"/>
                  <a:ea typeface="+mn-ea"/>
                  <a:cs typeface="+mn-cs"/>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Classic" panose="020B0604020202020204" charset="0"/>
                  <a:ea typeface="+mn-ea"/>
                  <a:cs typeface="+mn-cs"/>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Classic" panose="020B0604020202020204" charset="0"/>
                  <a:ea typeface="+mn-ea"/>
                  <a:cs typeface="+mn-cs"/>
                </a:rPr>
                <a:t>85+</a:t>
              </a:r>
            </a:p>
          </p:txBody>
        </p:sp>
      </p:grpSp>
      <p:sp>
        <p:nvSpPr>
          <p:cNvPr id="20" name="TextBox 2">
            <a:extLst>
              <a:ext uri="{FF2B5EF4-FFF2-40B4-BE49-F238E27FC236}">
                <a16:creationId xmlns:a16="http://schemas.microsoft.com/office/drawing/2014/main" id="{DC273729-8AA4-A9A3-E166-2354C5FBA1DB}"/>
              </a:ext>
            </a:extLst>
          </p:cNvPr>
          <p:cNvSpPr txBox="1"/>
          <p:nvPr/>
        </p:nvSpPr>
        <p:spPr>
          <a:xfrm>
            <a:off x="3053176" y="6821566"/>
            <a:ext cx="130302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Making up 34.1% of the total population</a:t>
            </a:r>
          </a:p>
        </p:txBody>
      </p:sp>
      <p:sp>
        <p:nvSpPr>
          <p:cNvPr id="21" name="TextBox 2">
            <a:extLst>
              <a:ext uri="{FF2B5EF4-FFF2-40B4-BE49-F238E27FC236}">
                <a16:creationId xmlns:a16="http://schemas.microsoft.com/office/drawing/2014/main" id="{8F02FBFD-B8E0-CD7D-540A-2C2C08AFF4F6}"/>
              </a:ext>
            </a:extLst>
          </p:cNvPr>
          <p:cNvSpPr txBox="1"/>
          <p:nvPr/>
        </p:nvSpPr>
        <p:spPr>
          <a:xfrm>
            <a:off x="3043385" y="7617305"/>
            <a:ext cx="4487069"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5B1DD"/>
                </a:solidFill>
                <a:effectLst/>
                <a:uLnTx/>
                <a:uFillTx/>
                <a:latin typeface="Bebas Neue" panose="020B0606020202050201" pitchFamily="34" charset="0"/>
                <a:ea typeface="+mn-ea"/>
                <a:cs typeface="+mn-cs"/>
              </a:rPr>
              <a:t>43% live in non-metro counties</a:t>
            </a:r>
          </a:p>
        </p:txBody>
      </p:sp>
      <p:sp>
        <p:nvSpPr>
          <p:cNvPr id="22" name="TextBox 2">
            <a:extLst>
              <a:ext uri="{FF2B5EF4-FFF2-40B4-BE49-F238E27FC236}">
                <a16:creationId xmlns:a16="http://schemas.microsoft.com/office/drawing/2014/main" id="{F142082C-E69F-2F7E-3655-5AF5DB80A99C}"/>
              </a:ext>
            </a:extLst>
          </p:cNvPr>
          <p:cNvSpPr txBox="1"/>
          <p:nvPr/>
        </p:nvSpPr>
        <p:spPr>
          <a:xfrm>
            <a:off x="10025211" y="7450767"/>
            <a:ext cx="4311534"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5B1DD"/>
                </a:solidFill>
                <a:effectLst/>
                <a:uLnTx/>
                <a:uFillTx/>
                <a:latin typeface="Bebas Neue" panose="020B0606020202050201" pitchFamily="34" charset="0"/>
                <a:ea typeface="+mn-ea"/>
                <a:cs typeface="+mn-cs"/>
              </a:rPr>
              <a:t>33% live in metro counties</a:t>
            </a:r>
          </a:p>
        </p:txBody>
      </p:sp>
      <p:sp>
        <p:nvSpPr>
          <p:cNvPr id="24" name="TextBox 23">
            <a:extLst>
              <a:ext uri="{FF2B5EF4-FFF2-40B4-BE49-F238E27FC236}">
                <a16:creationId xmlns:a16="http://schemas.microsoft.com/office/drawing/2014/main" id="{55A001FA-E347-C3E7-B5FC-610E727F4007}"/>
              </a:ext>
            </a:extLst>
          </p:cNvPr>
          <p:cNvSpPr txBox="1"/>
          <p:nvPr/>
        </p:nvSpPr>
        <p:spPr>
          <a:xfrm>
            <a:off x="5453211" y="9776697"/>
            <a:ext cx="9144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2"/>
              </a:rPr>
              <a:t>https://dhhs.ne.gov/Reports/UNO%20State%20Aging%20Plan%20Report%20-%202022.pdf</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pic>
        <p:nvPicPr>
          <p:cNvPr id="23" name="Content Placeholder 4" descr="Icon&#10;&#10;Description automatically generated">
            <a:extLst>
              <a:ext uri="{FF2B5EF4-FFF2-40B4-BE49-F238E27FC236}">
                <a16:creationId xmlns:a16="http://schemas.microsoft.com/office/drawing/2014/main" id="{BC1428EB-9456-28FB-38E3-4103CA1808E9}"/>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1898197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443F2-5222-FB99-5DF6-FD7E71DCD5C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4B9974F-C8E2-346E-D73E-1F92B3296ACD}"/>
              </a:ext>
            </a:extLst>
          </p:cNvPr>
          <p:cNvSpPr txBox="1"/>
          <p:nvPr/>
        </p:nvSpPr>
        <p:spPr>
          <a:xfrm>
            <a:off x="1028700" y="2159559"/>
            <a:ext cx="14897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Top 5 Concerns of Aging Nebraskans</a:t>
            </a:r>
          </a:p>
        </p:txBody>
      </p:sp>
      <p:sp>
        <p:nvSpPr>
          <p:cNvPr id="24" name="TextBox 23">
            <a:extLst>
              <a:ext uri="{FF2B5EF4-FFF2-40B4-BE49-F238E27FC236}">
                <a16:creationId xmlns:a16="http://schemas.microsoft.com/office/drawing/2014/main" id="{4550715B-6329-7E86-4E1C-36678F932D47}"/>
              </a:ext>
            </a:extLst>
          </p:cNvPr>
          <p:cNvSpPr txBox="1"/>
          <p:nvPr/>
        </p:nvSpPr>
        <p:spPr>
          <a:xfrm>
            <a:off x="5788075" y="9583738"/>
            <a:ext cx="9144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2"/>
              </a:rPr>
              <a:t>https://dhhs.ne.gov/Reports/UNO%20State%20Aging%20Plan%20Report%20-%202022.pdf</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grpSp>
        <p:nvGrpSpPr>
          <p:cNvPr id="30" name="Group 29">
            <a:extLst>
              <a:ext uri="{FF2B5EF4-FFF2-40B4-BE49-F238E27FC236}">
                <a16:creationId xmlns:a16="http://schemas.microsoft.com/office/drawing/2014/main" id="{93A9CC60-6454-C1C5-B106-CB229B6762FF}"/>
              </a:ext>
            </a:extLst>
          </p:cNvPr>
          <p:cNvGrpSpPr/>
          <p:nvPr/>
        </p:nvGrpSpPr>
        <p:grpSpPr>
          <a:xfrm>
            <a:off x="727909" y="4112217"/>
            <a:ext cx="16444933" cy="2667000"/>
            <a:chOff x="727909" y="4112217"/>
            <a:chExt cx="16444933" cy="2667000"/>
          </a:xfrm>
        </p:grpSpPr>
        <p:sp>
          <p:nvSpPr>
            <p:cNvPr id="25" name="Oval 24">
              <a:extLst>
                <a:ext uri="{FF2B5EF4-FFF2-40B4-BE49-F238E27FC236}">
                  <a16:creationId xmlns:a16="http://schemas.microsoft.com/office/drawing/2014/main" id="{C57B0502-AD23-62C8-E982-D533F3A1DF87}"/>
                </a:ext>
              </a:extLst>
            </p:cNvPr>
            <p:cNvSpPr/>
            <p:nvPr/>
          </p:nvSpPr>
          <p:spPr>
            <a:xfrm>
              <a:off x="727909" y="4112217"/>
              <a:ext cx="2819400" cy="2667000"/>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D3E8241-8599-53A9-FDFB-B7BB45D2F546}"/>
                </a:ext>
              </a:extLst>
            </p:cNvPr>
            <p:cNvSpPr/>
            <p:nvPr/>
          </p:nvSpPr>
          <p:spPr>
            <a:xfrm>
              <a:off x="4134292" y="4112217"/>
              <a:ext cx="2819400" cy="2667000"/>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91F1CB0A-0466-22EA-866E-1D633EFCB7A1}"/>
                </a:ext>
              </a:extLst>
            </p:cNvPr>
            <p:cNvSpPr/>
            <p:nvPr/>
          </p:nvSpPr>
          <p:spPr>
            <a:xfrm>
              <a:off x="7540675" y="4112217"/>
              <a:ext cx="2819400" cy="2667000"/>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4B72AE9F-764F-7B80-74DB-207971CD1069}"/>
                </a:ext>
              </a:extLst>
            </p:cNvPr>
            <p:cNvSpPr/>
            <p:nvPr/>
          </p:nvSpPr>
          <p:spPr>
            <a:xfrm>
              <a:off x="10947058" y="4112217"/>
              <a:ext cx="2819400" cy="2667000"/>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24EEBEA6-8F9A-F5EE-00FB-E152750F5915}"/>
                </a:ext>
              </a:extLst>
            </p:cNvPr>
            <p:cNvSpPr/>
            <p:nvPr/>
          </p:nvSpPr>
          <p:spPr>
            <a:xfrm>
              <a:off x="14353442" y="4112217"/>
              <a:ext cx="2819400" cy="2667000"/>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2" name="Graphic 31" descr="Brain in head with solid fill">
            <a:extLst>
              <a:ext uri="{FF2B5EF4-FFF2-40B4-BE49-F238E27FC236}">
                <a16:creationId xmlns:a16="http://schemas.microsoft.com/office/drawing/2014/main" id="{5F07AE09-3775-3FDF-8AC3-C40B754D97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04479" y="4157715"/>
            <a:ext cx="2488709" cy="2488709"/>
          </a:xfrm>
          <a:prstGeom prst="rect">
            <a:avLst/>
          </a:prstGeom>
        </p:spPr>
      </p:pic>
      <p:pic>
        <p:nvPicPr>
          <p:cNvPr id="34" name="Graphic 33" descr="House with solid fill">
            <a:extLst>
              <a:ext uri="{FF2B5EF4-FFF2-40B4-BE49-F238E27FC236}">
                <a16:creationId xmlns:a16="http://schemas.microsoft.com/office/drawing/2014/main" id="{C04188EA-688E-F352-AC8A-C90379C9F5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51424" y="4064231"/>
            <a:ext cx="2410668" cy="2410668"/>
          </a:xfrm>
          <a:prstGeom prst="rect">
            <a:avLst/>
          </a:prstGeom>
        </p:spPr>
      </p:pic>
      <p:pic>
        <p:nvPicPr>
          <p:cNvPr id="36" name="Graphic 35" descr="Table setting with solid fill">
            <a:extLst>
              <a:ext uri="{FF2B5EF4-FFF2-40B4-BE49-F238E27FC236}">
                <a16:creationId xmlns:a16="http://schemas.microsoft.com/office/drawing/2014/main" id="{606C264F-59A1-6C18-A72B-3BDF0308F4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7310" y="4110237"/>
            <a:ext cx="2583666" cy="2583666"/>
          </a:xfrm>
          <a:prstGeom prst="rect">
            <a:avLst/>
          </a:prstGeom>
        </p:spPr>
      </p:pic>
      <p:pic>
        <p:nvPicPr>
          <p:cNvPr id="38" name="Graphic 37" descr="Money with solid fill">
            <a:extLst>
              <a:ext uri="{FF2B5EF4-FFF2-40B4-BE49-F238E27FC236}">
                <a16:creationId xmlns:a16="http://schemas.microsoft.com/office/drawing/2014/main" id="{CD902714-7578-8B51-EB4B-58F9A27A5D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7915" y="4133488"/>
            <a:ext cx="2272154" cy="2272154"/>
          </a:xfrm>
          <a:prstGeom prst="rect">
            <a:avLst/>
          </a:prstGeom>
        </p:spPr>
      </p:pic>
      <p:pic>
        <p:nvPicPr>
          <p:cNvPr id="40" name="Graphic 39" descr="Heart with pulse with solid fill">
            <a:extLst>
              <a:ext uri="{FF2B5EF4-FFF2-40B4-BE49-F238E27FC236}">
                <a16:creationId xmlns:a16="http://schemas.microsoft.com/office/drawing/2014/main" id="{F81C959C-C3A1-0801-97BD-C049CCBB82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5776" y="4207909"/>
            <a:ext cx="2583666" cy="2583666"/>
          </a:xfrm>
          <a:prstGeom prst="rect">
            <a:avLst/>
          </a:prstGeom>
        </p:spPr>
      </p:pic>
      <p:sp>
        <p:nvSpPr>
          <p:cNvPr id="41" name="TextBox 4">
            <a:extLst>
              <a:ext uri="{FF2B5EF4-FFF2-40B4-BE49-F238E27FC236}">
                <a16:creationId xmlns:a16="http://schemas.microsoft.com/office/drawing/2014/main" id="{72ECC67C-3A5D-8B11-A040-7D26E9C05D6A}"/>
              </a:ext>
            </a:extLst>
          </p:cNvPr>
          <p:cNvSpPr txBox="1"/>
          <p:nvPr/>
        </p:nvSpPr>
        <p:spPr>
          <a:xfrm>
            <a:off x="727909" y="7124700"/>
            <a:ext cx="2819400" cy="848246"/>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85.2%</a:t>
            </a:r>
          </a:p>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Health Care</a:t>
            </a:r>
          </a:p>
        </p:txBody>
      </p:sp>
      <p:sp>
        <p:nvSpPr>
          <p:cNvPr id="42" name="TextBox 4">
            <a:extLst>
              <a:ext uri="{FF2B5EF4-FFF2-40B4-BE49-F238E27FC236}">
                <a16:creationId xmlns:a16="http://schemas.microsoft.com/office/drawing/2014/main" id="{6F2DDF47-1C1E-419E-7922-3DC9DBBEA212}"/>
              </a:ext>
            </a:extLst>
          </p:cNvPr>
          <p:cNvSpPr txBox="1"/>
          <p:nvPr/>
        </p:nvSpPr>
        <p:spPr>
          <a:xfrm>
            <a:off x="4134292" y="7124700"/>
            <a:ext cx="2819400" cy="848246"/>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72.1%</a:t>
            </a:r>
          </a:p>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Financial Security</a:t>
            </a:r>
          </a:p>
        </p:txBody>
      </p:sp>
      <p:sp>
        <p:nvSpPr>
          <p:cNvPr id="43" name="TextBox 4">
            <a:extLst>
              <a:ext uri="{FF2B5EF4-FFF2-40B4-BE49-F238E27FC236}">
                <a16:creationId xmlns:a16="http://schemas.microsoft.com/office/drawing/2014/main" id="{F8D41E3F-394C-9D40-2455-E7BC14CBB86B}"/>
              </a:ext>
            </a:extLst>
          </p:cNvPr>
          <p:cNvSpPr txBox="1"/>
          <p:nvPr/>
        </p:nvSpPr>
        <p:spPr>
          <a:xfrm>
            <a:off x="7529443" y="7124700"/>
            <a:ext cx="2819400" cy="1284262"/>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64.2%</a:t>
            </a:r>
          </a:p>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Having enough</a:t>
            </a:r>
          </a:p>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food to eat</a:t>
            </a:r>
          </a:p>
        </p:txBody>
      </p:sp>
      <p:sp>
        <p:nvSpPr>
          <p:cNvPr id="44" name="TextBox 4">
            <a:extLst>
              <a:ext uri="{FF2B5EF4-FFF2-40B4-BE49-F238E27FC236}">
                <a16:creationId xmlns:a16="http://schemas.microsoft.com/office/drawing/2014/main" id="{277113E6-A513-5685-55C1-A9BD4CED1D78}"/>
              </a:ext>
            </a:extLst>
          </p:cNvPr>
          <p:cNvSpPr txBox="1"/>
          <p:nvPr/>
        </p:nvSpPr>
        <p:spPr>
          <a:xfrm>
            <a:off x="10964643" y="7100668"/>
            <a:ext cx="2819400" cy="1284262"/>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59.7%</a:t>
            </a:r>
          </a:p>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Affordable and</a:t>
            </a:r>
            <a:br>
              <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br>
            <a:r>
              <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accessible housing</a:t>
            </a:r>
          </a:p>
        </p:txBody>
      </p:sp>
      <p:sp>
        <p:nvSpPr>
          <p:cNvPr id="45" name="TextBox 4">
            <a:extLst>
              <a:ext uri="{FF2B5EF4-FFF2-40B4-BE49-F238E27FC236}">
                <a16:creationId xmlns:a16="http://schemas.microsoft.com/office/drawing/2014/main" id="{B6186BFF-35C0-73EF-5FF5-A6167E8CDAD8}"/>
              </a:ext>
            </a:extLst>
          </p:cNvPr>
          <p:cNvSpPr txBox="1"/>
          <p:nvPr/>
        </p:nvSpPr>
        <p:spPr>
          <a:xfrm>
            <a:off x="14439133" y="7100668"/>
            <a:ext cx="2819400" cy="2156296"/>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56.4%</a:t>
            </a:r>
          </a:p>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Programs to help persons with dementia and their families</a:t>
            </a:r>
          </a:p>
        </p:txBody>
      </p:sp>
      <p:pic>
        <p:nvPicPr>
          <p:cNvPr id="47" name="Graphic 46" descr="Badge 4 with solid fill">
            <a:extLst>
              <a:ext uri="{FF2B5EF4-FFF2-40B4-BE49-F238E27FC236}">
                <a16:creationId xmlns:a16="http://schemas.microsoft.com/office/drawing/2014/main" id="{077F4B6E-6BC8-657B-F585-EBADFF11DD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097288" y="3773658"/>
            <a:ext cx="914400" cy="914400"/>
          </a:xfrm>
          <a:prstGeom prst="rect">
            <a:avLst/>
          </a:prstGeom>
        </p:spPr>
      </p:pic>
      <p:pic>
        <p:nvPicPr>
          <p:cNvPr id="49" name="Graphic 48" descr="Badge with solid fill">
            <a:extLst>
              <a:ext uri="{FF2B5EF4-FFF2-40B4-BE49-F238E27FC236}">
                <a16:creationId xmlns:a16="http://schemas.microsoft.com/office/drawing/2014/main" id="{27D99ACF-EB6E-AF32-4A79-97EFD9FA8C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36216" y="3773658"/>
            <a:ext cx="914400" cy="914400"/>
          </a:xfrm>
          <a:prstGeom prst="rect">
            <a:avLst/>
          </a:prstGeom>
        </p:spPr>
      </p:pic>
      <p:pic>
        <p:nvPicPr>
          <p:cNvPr id="51" name="Graphic 50" descr="Badge 3 with solid fill">
            <a:extLst>
              <a:ext uri="{FF2B5EF4-FFF2-40B4-BE49-F238E27FC236}">
                <a16:creationId xmlns:a16="http://schemas.microsoft.com/office/drawing/2014/main" id="{EC5D6677-9C8A-9EBA-4CBD-BBA58CAC51F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66752" y="3773658"/>
            <a:ext cx="914400" cy="914400"/>
          </a:xfrm>
          <a:prstGeom prst="rect">
            <a:avLst/>
          </a:prstGeom>
        </p:spPr>
      </p:pic>
      <p:pic>
        <p:nvPicPr>
          <p:cNvPr id="53" name="Graphic 52" descr="Badge 5 with solid fill">
            <a:extLst>
              <a:ext uri="{FF2B5EF4-FFF2-40B4-BE49-F238E27FC236}">
                <a16:creationId xmlns:a16="http://schemas.microsoft.com/office/drawing/2014/main" id="{4BDFA2E8-FB4D-24AC-02A4-B0B82370F56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527824" y="3773658"/>
            <a:ext cx="914400" cy="914400"/>
          </a:xfrm>
          <a:prstGeom prst="rect">
            <a:avLst/>
          </a:prstGeom>
        </p:spPr>
      </p:pic>
      <p:pic>
        <p:nvPicPr>
          <p:cNvPr id="55" name="Graphic 54" descr="Badge 1 with solid fill">
            <a:extLst>
              <a:ext uri="{FF2B5EF4-FFF2-40B4-BE49-F238E27FC236}">
                <a16:creationId xmlns:a16="http://schemas.microsoft.com/office/drawing/2014/main" id="{68A4CF6F-96AC-1ED3-AFC7-C3731C7FF0A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805680" y="3773658"/>
            <a:ext cx="914400" cy="914400"/>
          </a:xfrm>
          <a:prstGeom prst="rect">
            <a:avLst/>
          </a:prstGeom>
        </p:spPr>
      </p:pic>
      <p:pic>
        <p:nvPicPr>
          <p:cNvPr id="3" name="Content Placeholder 4" descr="Icon&#10;&#10;Description automatically generated">
            <a:extLst>
              <a:ext uri="{FF2B5EF4-FFF2-40B4-BE49-F238E27FC236}">
                <a16:creationId xmlns:a16="http://schemas.microsoft.com/office/drawing/2014/main" id="{84CAEF51-3BC4-FABF-B4E9-4C0882FF27F8}"/>
              </a:ext>
            </a:extLst>
          </p:cNvPr>
          <p:cNvPicPr>
            <a:picLocks noChangeAspect="1"/>
          </p:cNvPicPr>
          <p:nvPr/>
        </p:nvPicPr>
        <p:blipFill>
          <a:blip r:embed="rId2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2634575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We are in Trouble…</a:t>
            </a:r>
          </a:p>
        </p:txBody>
      </p:sp>
      <p:pic>
        <p:nvPicPr>
          <p:cNvPr id="6" name="Picture 5">
            <a:extLst>
              <a:ext uri="{FF2B5EF4-FFF2-40B4-BE49-F238E27FC236}">
                <a16:creationId xmlns:a16="http://schemas.microsoft.com/office/drawing/2014/main" id="{6732F1AE-4B29-C955-8C3F-BE1855B3DBCA}"/>
              </a:ext>
            </a:extLst>
          </p:cNvPr>
          <p:cNvPicPr>
            <a:picLocks noChangeAspect="1"/>
          </p:cNvPicPr>
          <p:nvPr/>
        </p:nvPicPr>
        <p:blipFill>
          <a:blip r:embed="rId2"/>
          <a:srcRect b="43228"/>
          <a:stretch>
            <a:fillRect/>
          </a:stretch>
        </p:blipFill>
        <p:spPr>
          <a:xfrm>
            <a:off x="637140" y="4076701"/>
            <a:ext cx="5309210" cy="2437546"/>
          </a:xfrm>
          <a:prstGeom prst="rect">
            <a:avLst/>
          </a:prstGeom>
        </p:spPr>
      </p:pic>
      <p:pic>
        <p:nvPicPr>
          <p:cNvPr id="4" name="Picture 3">
            <a:extLst>
              <a:ext uri="{FF2B5EF4-FFF2-40B4-BE49-F238E27FC236}">
                <a16:creationId xmlns:a16="http://schemas.microsoft.com/office/drawing/2014/main" id="{D1276A34-B421-AEAB-8036-76FE25AFCAEE}"/>
              </a:ext>
            </a:extLst>
          </p:cNvPr>
          <p:cNvPicPr>
            <a:picLocks noChangeAspect="1"/>
          </p:cNvPicPr>
          <p:nvPr/>
        </p:nvPicPr>
        <p:blipFill>
          <a:blip r:embed="rId3"/>
          <a:stretch>
            <a:fillRect/>
          </a:stretch>
        </p:blipFill>
        <p:spPr>
          <a:xfrm>
            <a:off x="6760172" y="3376640"/>
            <a:ext cx="10817504" cy="5322534"/>
          </a:xfrm>
          <a:prstGeom prst="rect">
            <a:avLst/>
          </a:prstGeom>
        </p:spPr>
      </p:pic>
      <p:pic>
        <p:nvPicPr>
          <p:cNvPr id="13" name="Picture 12">
            <a:extLst>
              <a:ext uri="{FF2B5EF4-FFF2-40B4-BE49-F238E27FC236}">
                <a16:creationId xmlns:a16="http://schemas.microsoft.com/office/drawing/2014/main" id="{FDC80341-AB54-BB0D-DAE8-FBAEA9933268}"/>
              </a:ext>
            </a:extLst>
          </p:cNvPr>
          <p:cNvPicPr>
            <a:picLocks noChangeAspect="1"/>
          </p:cNvPicPr>
          <p:nvPr/>
        </p:nvPicPr>
        <p:blipFill>
          <a:blip r:embed="rId4"/>
          <a:stretch>
            <a:fillRect/>
          </a:stretch>
        </p:blipFill>
        <p:spPr>
          <a:xfrm>
            <a:off x="838200" y="6643323"/>
            <a:ext cx="4182059" cy="2572109"/>
          </a:xfrm>
          <a:prstGeom prst="rect">
            <a:avLst/>
          </a:prstGeom>
        </p:spPr>
      </p:pic>
      <p:pic>
        <p:nvPicPr>
          <p:cNvPr id="3" name="Content Placeholder 4" descr="Icon&#10;&#10;Description automatically generated">
            <a:extLst>
              <a:ext uri="{FF2B5EF4-FFF2-40B4-BE49-F238E27FC236}">
                <a16:creationId xmlns:a16="http://schemas.microsoft.com/office/drawing/2014/main" id="{07585063-DE24-F424-1B1D-E20DB68E6C0A}"/>
              </a:ext>
            </a:extLst>
          </p:cNvPr>
          <p:cNvPicPr>
            <a:picLocks noChangeAspect="1"/>
          </p:cNvPicPr>
          <p:nvPr/>
        </p:nvPicPr>
        <p:blipFill>
          <a:blip r:embed="rId5"/>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546510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B2507-569C-C9D7-396B-1B67CD0BBFB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CCC73F0-D701-9034-2DCA-B3DE2E8EA309}"/>
              </a:ext>
            </a:extLst>
          </p:cNvPr>
          <p:cNvSpPr txBox="1"/>
          <p:nvPr/>
        </p:nvSpPr>
        <p:spPr>
          <a:xfrm>
            <a:off x="1028700" y="2159559"/>
            <a:ext cx="14897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We are in Trouble…</a:t>
            </a:r>
          </a:p>
        </p:txBody>
      </p:sp>
      <p:sp>
        <p:nvSpPr>
          <p:cNvPr id="5" name="Rectangle 4">
            <a:extLst>
              <a:ext uri="{FF2B5EF4-FFF2-40B4-BE49-F238E27FC236}">
                <a16:creationId xmlns:a16="http://schemas.microsoft.com/office/drawing/2014/main" id="{B0D109D1-E8C5-4AA5-AEF8-C79B8B3C5A1B}"/>
              </a:ext>
            </a:extLst>
          </p:cNvPr>
          <p:cNvSpPr/>
          <p:nvPr/>
        </p:nvSpPr>
        <p:spPr>
          <a:xfrm>
            <a:off x="808381" y="3811637"/>
            <a:ext cx="3562350" cy="2389498"/>
          </a:xfrm>
          <a:prstGeom prst="rect">
            <a:avLst/>
          </a:prstGeom>
          <a:solidFill>
            <a:srgbClr val="1E32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47.8%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Physicians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50 +</a:t>
            </a:r>
          </a:p>
        </p:txBody>
      </p:sp>
      <p:sp>
        <p:nvSpPr>
          <p:cNvPr id="22" name="Rectangle 21">
            <a:extLst>
              <a:ext uri="{FF2B5EF4-FFF2-40B4-BE49-F238E27FC236}">
                <a16:creationId xmlns:a16="http://schemas.microsoft.com/office/drawing/2014/main" id="{8BB646C0-2368-943F-8AA8-2D1CE0C35B81}"/>
              </a:ext>
            </a:extLst>
          </p:cNvPr>
          <p:cNvSpPr/>
          <p:nvPr/>
        </p:nvSpPr>
        <p:spPr>
          <a:xfrm>
            <a:off x="828701" y="6742875"/>
            <a:ext cx="3562350" cy="2389498"/>
          </a:xfrm>
          <a:prstGeom prst="rect">
            <a:avLst/>
          </a:prstGeom>
          <a:solidFill>
            <a:srgbClr val="25B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11.6%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Physicians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65 +</a:t>
            </a:r>
          </a:p>
        </p:txBody>
      </p:sp>
      <p:sp>
        <p:nvSpPr>
          <p:cNvPr id="23" name="Rectangle 22">
            <a:extLst>
              <a:ext uri="{FF2B5EF4-FFF2-40B4-BE49-F238E27FC236}">
                <a16:creationId xmlns:a16="http://schemas.microsoft.com/office/drawing/2014/main" id="{6AE00333-0B6A-916A-D500-580F4C3BC1BE}"/>
              </a:ext>
            </a:extLst>
          </p:cNvPr>
          <p:cNvSpPr/>
          <p:nvPr/>
        </p:nvSpPr>
        <p:spPr>
          <a:xfrm>
            <a:off x="4968681" y="3811637"/>
            <a:ext cx="3562350" cy="2389498"/>
          </a:xfrm>
          <a:prstGeom prst="rect">
            <a:avLst/>
          </a:prstGeom>
          <a:solidFill>
            <a:srgbClr val="1E32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22.4%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PAs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50 +</a:t>
            </a:r>
          </a:p>
        </p:txBody>
      </p:sp>
      <p:sp>
        <p:nvSpPr>
          <p:cNvPr id="24" name="Rectangle 23">
            <a:extLst>
              <a:ext uri="{FF2B5EF4-FFF2-40B4-BE49-F238E27FC236}">
                <a16:creationId xmlns:a16="http://schemas.microsoft.com/office/drawing/2014/main" id="{F27998AA-E36E-3870-85D7-3B3F4BFFE197}"/>
              </a:ext>
            </a:extLst>
          </p:cNvPr>
          <p:cNvSpPr/>
          <p:nvPr/>
        </p:nvSpPr>
        <p:spPr>
          <a:xfrm>
            <a:off x="4978841" y="6742875"/>
            <a:ext cx="3562350" cy="2389498"/>
          </a:xfrm>
          <a:prstGeom prst="rect">
            <a:avLst/>
          </a:prstGeom>
          <a:solidFill>
            <a:srgbClr val="25B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PAs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65 +</a:t>
            </a:r>
          </a:p>
        </p:txBody>
      </p:sp>
      <p:sp>
        <p:nvSpPr>
          <p:cNvPr id="25" name="Rectangle 24">
            <a:extLst>
              <a:ext uri="{FF2B5EF4-FFF2-40B4-BE49-F238E27FC236}">
                <a16:creationId xmlns:a16="http://schemas.microsoft.com/office/drawing/2014/main" id="{92104961-6426-B59B-0D84-71CAA08359C6}"/>
              </a:ext>
            </a:extLst>
          </p:cNvPr>
          <p:cNvSpPr/>
          <p:nvPr/>
        </p:nvSpPr>
        <p:spPr>
          <a:xfrm>
            <a:off x="9128981" y="3811637"/>
            <a:ext cx="3562350" cy="2389498"/>
          </a:xfrm>
          <a:prstGeom prst="rect">
            <a:avLst/>
          </a:prstGeom>
          <a:solidFill>
            <a:srgbClr val="1E32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26.8%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APRNs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50 +</a:t>
            </a:r>
          </a:p>
        </p:txBody>
      </p:sp>
      <p:sp>
        <p:nvSpPr>
          <p:cNvPr id="26" name="Rectangle 25">
            <a:extLst>
              <a:ext uri="{FF2B5EF4-FFF2-40B4-BE49-F238E27FC236}">
                <a16:creationId xmlns:a16="http://schemas.microsoft.com/office/drawing/2014/main" id="{3CC81395-5565-ECC5-22FF-4D699758F8AC}"/>
              </a:ext>
            </a:extLst>
          </p:cNvPr>
          <p:cNvSpPr/>
          <p:nvPr/>
        </p:nvSpPr>
        <p:spPr>
          <a:xfrm>
            <a:off x="9128981" y="6742875"/>
            <a:ext cx="3562350" cy="2389498"/>
          </a:xfrm>
          <a:prstGeom prst="rect">
            <a:avLst/>
          </a:prstGeom>
          <a:solidFill>
            <a:srgbClr val="25B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APRNs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65 +</a:t>
            </a:r>
          </a:p>
        </p:txBody>
      </p:sp>
      <p:sp>
        <p:nvSpPr>
          <p:cNvPr id="27" name="Rectangle 26">
            <a:extLst>
              <a:ext uri="{FF2B5EF4-FFF2-40B4-BE49-F238E27FC236}">
                <a16:creationId xmlns:a16="http://schemas.microsoft.com/office/drawing/2014/main" id="{7BA6DE50-0245-231E-6F06-5B2B78701A7B}"/>
              </a:ext>
            </a:extLst>
          </p:cNvPr>
          <p:cNvSpPr/>
          <p:nvPr/>
        </p:nvSpPr>
        <p:spPr>
          <a:xfrm>
            <a:off x="13289280" y="3811637"/>
            <a:ext cx="3562350" cy="2389498"/>
          </a:xfrm>
          <a:prstGeom prst="rect">
            <a:avLst/>
          </a:prstGeom>
          <a:solidFill>
            <a:srgbClr val="1E32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36.5%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50 +</a:t>
            </a:r>
          </a:p>
        </p:txBody>
      </p:sp>
      <p:sp>
        <p:nvSpPr>
          <p:cNvPr id="28" name="Rectangle 27">
            <a:extLst>
              <a:ext uri="{FF2B5EF4-FFF2-40B4-BE49-F238E27FC236}">
                <a16:creationId xmlns:a16="http://schemas.microsoft.com/office/drawing/2014/main" id="{D3CF2EF5-97AD-AB80-8084-EF91A9CBD718}"/>
              </a:ext>
            </a:extLst>
          </p:cNvPr>
          <p:cNvSpPr/>
          <p:nvPr/>
        </p:nvSpPr>
        <p:spPr>
          <a:xfrm>
            <a:off x="13279120" y="6742875"/>
            <a:ext cx="3562350" cy="2389498"/>
          </a:xfrm>
          <a:prstGeom prst="rect">
            <a:avLst/>
          </a:prstGeom>
          <a:solidFill>
            <a:srgbClr val="25B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65 +</a:t>
            </a:r>
          </a:p>
        </p:txBody>
      </p:sp>
      <p:sp>
        <p:nvSpPr>
          <p:cNvPr id="29" name="TextBox 4">
            <a:extLst>
              <a:ext uri="{FF2B5EF4-FFF2-40B4-BE49-F238E27FC236}">
                <a16:creationId xmlns:a16="http://schemas.microsoft.com/office/drawing/2014/main" id="{FC88BFBF-3C08-DAB2-644A-450FB3F02A29}"/>
              </a:ext>
            </a:extLst>
          </p:cNvPr>
          <p:cNvSpPr txBox="1"/>
          <p:nvPr/>
        </p:nvSpPr>
        <p:spPr>
          <a:xfrm>
            <a:off x="971550" y="3108695"/>
            <a:ext cx="16230600" cy="454868"/>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According to the 2023 Status of the Nebraska Healthcare Workforce Report</a:t>
            </a:r>
            <a:r>
              <a:rPr kumimoji="0" lang="en-US" sz="36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t>
            </a:r>
          </a:p>
        </p:txBody>
      </p:sp>
      <p:sp>
        <p:nvSpPr>
          <p:cNvPr id="30" name="TextBox 29">
            <a:extLst>
              <a:ext uri="{FF2B5EF4-FFF2-40B4-BE49-F238E27FC236}">
                <a16:creationId xmlns:a16="http://schemas.microsoft.com/office/drawing/2014/main" id="{4A32ED7F-54A1-EC82-F09D-A4EE77693990}"/>
              </a:ext>
            </a:extLst>
          </p:cNvPr>
          <p:cNvSpPr txBox="1"/>
          <p:nvPr/>
        </p:nvSpPr>
        <p:spPr>
          <a:xfrm>
            <a:off x="6248400" y="9575652"/>
            <a:ext cx="9144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2"/>
              </a:rPr>
              <a:t>https://www.unmc.edu/publichealth/_documents/healthcare-workforce-2024.pdf</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pic>
        <p:nvPicPr>
          <p:cNvPr id="3" name="Content Placeholder 4" descr="Icon&#10;&#10;Description automatically generated">
            <a:extLst>
              <a:ext uri="{FF2B5EF4-FFF2-40B4-BE49-F238E27FC236}">
                <a16:creationId xmlns:a16="http://schemas.microsoft.com/office/drawing/2014/main" id="{026505B5-DF72-34B2-1F97-6CB687DAB1CA}"/>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3378943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FA1F-C807-5409-DE78-29F80832E41A}"/>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74F76B7A-75B3-F970-C058-020FAB63E7A1}"/>
              </a:ext>
            </a:extLst>
          </p:cNvPr>
          <p:cNvSpPr txBox="1"/>
          <p:nvPr/>
        </p:nvSpPr>
        <p:spPr>
          <a:xfrm>
            <a:off x="1028700" y="2016705"/>
            <a:ext cx="12992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Actionable Steps our Hospitals can Take</a:t>
            </a:r>
          </a:p>
        </p:txBody>
      </p:sp>
      <p:sp>
        <p:nvSpPr>
          <p:cNvPr id="17" name="TextBox 17">
            <a:extLst>
              <a:ext uri="{FF2B5EF4-FFF2-40B4-BE49-F238E27FC236}">
                <a16:creationId xmlns:a16="http://schemas.microsoft.com/office/drawing/2014/main" id="{17288FEA-6D67-C91A-FFC7-CF88A53EC392}"/>
              </a:ext>
            </a:extLst>
          </p:cNvPr>
          <p:cNvSpPr txBox="1"/>
          <p:nvPr/>
        </p:nvSpPr>
        <p:spPr>
          <a:xfrm>
            <a:off x="1028700" y="2880531"/>
            <a:ext cx="16623491" cy="4478149"/>
          </a:xfrm>
          <a:prstGeom prst="rect">
            <a:avLst/>
          </a:prstGeom>
        </p:spPr>
        <p:txBody>
          <a:bodyPr wrap="square" lIns="0" tIns="0" rIns="0" bIns="0" rtlCol="0" anchor="t">
            <a:spAutoFit/>
          </a:bodyPr>
          <a:lstStyle/>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Join the Age-Friendly movement</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Review the workforce initiatives to see if it’s feasible for your organization</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Know and engage with your community – review your community benefits program</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Gather data internally to identify opportunities for improvement</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Integrate social determinants into your strategic and financial plans</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Explore funding options to support your work</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Establish measurement strategies and evaluation tools </a:t>
            </a:r>
            <a:endParaRPr kumimoji="0" lang="en-US" sz="32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pic>
        <p:nvPicPr>
          <p:cNvPr id="4" name="Content Placeholder 4" descr="Icon&#10;&#10;Description automatically generated">
            <a:extLst>
              <a:ext uri="{FF2B5EF4-FFF2-40B4-BE49-F238E27FC236}">
                <a16:creationId xmlns:a16="http://schemas.microsoft.com/office/drawing/2014/main" id="{0242B880-AD78-8DDF-599F-C014B66AA43B}"/>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872156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8BD1D-6C47-353C-60D0-89F6B427F3C2}"/>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1A611E3C-244F-6B69-1B6D-BF535C24A9E0}"/>
              </a:ext>
            </a:extLst>
          </p:cNvPr>
          <p:cNvSpPr txBox="1"/>
          <p:nvPr/>
        </p:nvSpPr>
        <p:spPr>
          <a:xfrm>
            <a:off x="6193843" y="4152900"/>
            <a:ext cx="5900314" cy="2718693"/>
          </a:xfrm>
          <a:prstGeom prst="rect">
            <a:avLst/>
          </a:prstGeom>
        </p:spPr>
        <p:txBody>
          <a:bodyPr wrap="square" lIns="0" tIns="0" rIns="0" bIns="0" rtlCol="0" anchor="t">
            <a:spAutoFit/>
          </a:bodyPr>
          <a:lstStyle/>
          <a:p>
            <a:pPr marL="0" marR="0" lvl="0" indent="0" algn="ctr"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FINAL NHA Updates</a:t>
            </a:r>
          </a:p>
        </p:txBody>
      </p:sp>
      <p:pic>
        <p:nvPicPr>
          <p:cNvPr id="10" name="Content Placeholder 4" descr="Icon&#10;&#10;Description automatically generated">
            <a:extLst>
              <a:ext uri="{FF2B5EF4-FFF2-40B4-BE49-F238E27FC236}">
                <a16:creationId xmlns:a16="http://schemas.microsoft.com/office/drawing/2014/main" id="{13EDB488-E209-7628-E2B4-066728DA9D8F}"/>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2436627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69211-D8F6-7A09-0826-52A088777609}"/>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799BD81D-2DB6-8447-21AB-F66AAD866DC1}"/>
              </a:ext>
            </a:extLst>
          </p:cNvPr>
          <p:cNvSpPr txBox="1"/>
          <p:nvPr/>
        </p:nvSpPr>
        <p:spPr>
          <a:xfrm>
            <a:off x="1028700" y="2016705"/>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2026 Scholarship Opportunity</a:t>
            </a:r>
          </a:p>
        </p:txBody>
      </p:sp>
      <p:sp>
        <p:nvSpPr>
          <p:cNvPr id="17" name="TextBox 17">
            <a:extLst>
              <a:ext uri="{FF2B5EF4-FFF2-40B4-BE49-F238E27FC236}">
                <a16:creationId xmlns:a16="http://schemas.microsoft.com/office/drawing/2014/main" id="{0B205E99-A16E-CF78-A965-C8FE12B48B66}"/>
              </a:ext>
            </a:extLst>
          </p:cNvPr>
          <p:cNvSpPr txBox="1"/>
          <p:nvPr/>
        </p:nvSpPr>
        <p:spPr>
          <a:xfrm>
            <a:off x="1028700" y="2880531"/>
            <a:ext cx="16623491" cy="1631216"/>
          </a:xfrm>
          <a:prstGeom prst="rect">
            <a:avLst/>
          </a:prstGeom>
        </p:spPr>
        <p:txBody>
          <a:bodyPr wrap="square" lIns="0" tIns="0" rIns="0" bIns="0" rtlCol="0" anchor="t">
            <a:spAutoFit/>
          </a:bodyPr>
          <a:lstStyle/>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10 scholarships available for NAHQ Micro-Credentials</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Deadline to submit </a:t>
            </a:r>
            <a:r>
              <a:rPr kumimoji="0" lang="en-US" sz="32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December 10, 2025</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sp>
        <p:nvSpPr>
          <p:cNvPr id="2" name="TextBox 17">
            <a:extLst>
              <a:ext uri="{FF2B5EF4-FFF2-40B4-BE49-F238E27FC236}">
                <a16:creationId xmlns:a16="http://schemas.microsoft.com/office/drawing/2014/main" id="{5C06E6B2-5253-D83E-41BA-790B4919EC14}"/>
              </a:ext>
            </a:extLst>
          </p:cNvPr>
          <p:cNvSpPr txBox="1"/>
          <p:nvPr/>
        </p:nvSpPr>
        <p:spPr>
          <a:xfrm>
            <a:off x="1143000" y="4679631"/>
            <a:ext cx="16509191" cy="3416320"/>
          </a:xfrm>
          <a:prstGeom prst="rect">
            <a:avLst/>
          </a:prstGeom>
        </p:spPr>
        <p:txBody>
          <a:bodyPr wrap="square" lIns="0" tIns="0" rIns="0" bIns="0" numCol="2" rtlCol="0" anchor="t">
            <a:spAutoFit/>
          </a:bodyPr>
          <a:lstStyle/>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Performance &amp; Process Improvement</a:t>
            </a: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Health Data Analytics</a:t>
            </a: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Regulatory &amp; Accreditation</a:t>
            </a: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Patient Safety</a:t>
            </a: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Quality Leadership &amp; Integration</a:t>
            </a: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Professional Engagement</a:t>
            </a: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Quality Review &amp; Accountability</a:t>
            </a:r>
          </a:p>
          <a:p>
            <a:pPr marL="971550" marR="0" lvl="1"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Population Health &amp; Care Transitions</a:t>
            </a:r>
            <a:endParaRPr kumimoji="0" lang="en-US" sz="32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sp>
        <p:nvSpPr>
          <p:cNvPr id="3" name="TextBox 15">
            <a:extLst>
              <a:ext uri="{FF2B5EF4-FFF2-40B4-BE49-F238E27FC236}">
                <a16:creationId xmlns:a16="http://schemas.microsoft.com/office/drawing/2014/main" id="{CBCA987E-2978-BBD6-8C2B-2FB6635CFECC}"/>
              </a:ext>
            </a:extLst>
          </p:cNvPr>
          <p:cNvSpPr txBox="1"/>
          <p:nvPr/>
        </p:nvSpPr>
        <p:spPr>
          <a:xfrm>
            <a:off x="3276600" y="8328218"/>
            <a:ext cx="124968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Grab an application on your way out!</a:t>
            </a:r>
          </a:p>
        </p:txBody>
      </p:sp>
      <p:pic>
        <p:nvPicPr>
          <p:cNvPr id="4" name="Content Placeholder 4" descr="Icon&#10;&#10;Description automatically generated">
            <a:extLst>
              <a:ext uri="{FF2B5EF4-FFF2-40B4-BE49-F238E27FC236}">
                <a16:creationId xmlns:a16="http://schemas.microsoft.com/office/drawing/2014/main" id="{F02DC1C5-75AB-DF0E-9486-68AFEB3C859C}"/>
              </a:ext>
            </a:extLst>
          </p:cNvPr>
          <p:cNvPicPr>
            <a:picLocks noChangeAspect="1"/>
          </p:cNvPicPr>
          <p:nvPr/>
        </p:nvPicPr>
        <p:blipFill>
          <a:blip r:embed="rId3"/>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540517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2229A-17A3-2C3A-34D2-35E382F6CAE6}"/>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01779BB9-91E2-1A8A-51AA-14E1BEECFF2A}"/>
              </a:ext>
            </a:extLst>
          </p:cNvPr>
          <p:cNvPicPr>
            <a:picLocks noGrp="1" noChangeAspect="1"/>
          </p:cNvPicPr>
          <p:nvPr>
            <p:ph idx="1"/>
          </p:nvPr>
        </p:nvPicPr>
        <p:blipFill>
          <a:blip r:embed="rId3"/>
          <a:stretch>
            <a:fillRect/>
          </a:stretch>
        </p:blipFill>
        <p:spPr>
          <a:xfrm>
            <a:off x="13639804" y="9182100"/>
            <a:ext cx="4298498" cy="858669"/>
          </a:xfrm>
        </p:spPr>
      </p:pic>
      <p:sp>
        <p:nvSpPr>
          <p:cNvPr id="7" name="TextBox 6">
            <a:extLst>
              <a:ext uri="{FF2B5EF4-FFF2-40B4-BE49-F238E27FC236}">
                <a16:creationId xmlns:a16="http://schemas.microsoft.com/office/drawing/2014/main" id="{8BF0261A-2FA8-4823-E845-CEE5F22B2FE9}"/>
              </a:ext>
            </a:extLst>
          </p:cNvPr>
          <p:cNvSpPr txBox="1"/>
          <p:nvPr/>
        </p:nvSpPr>
        <p:spPr>
          <a:xfrm>
            <a:off x="722865" y="181983"/>
            <a:ext cx="17111277" cy="1154162"/>
          </a:xfrm>
          <a:prstGeom prst="rect">
            <a:avLst/>
          </a:prstGeom>
          <a:noFill/>
        </p:spPr>
        <p:txBody>
          <a:bodyPr wrap="square" lIns="137160" tIns="68580" rIns="137160" bIns="685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E3262"/>
                </a:solidFill>
                <a:effectLst/>
                <a:uLnTx/>
                <a:uFillTx/>
                <a:latin typeface="Bebas Neue"/>
                <a:ea typeface="+mn-ea"/>
                <a:cs typeface="+mn-cs"/>
              </a:rPr>
              <a:t>Rural Health Transformation Program</a:t>
            </a:r>
            <a:endParaRPr kumimoji="0" lang="en-US" sz="6600" b="1" i="0" u="none" strike="noStrike" kern="1200" cap="none" spc="0" normalizeH="0" baseline="0" noProof="0">
              <a:ln>
                <a:noFill/>
              </a:ln>
              <a:solidFill>
                <a:srgbClr val="1E3262"/>
              </a:solidFill>
              <a:effectLst/>
              <a:uLnTx/>
              <a:uFillTx/>
              <a:latin typeface="Bebas Neue" panose="020B0606020202050201" pitchFamily="34" charset="0"/>
              <a:ea typeface="+mn-ea"/>
              <a:cs typeface="+mn-cs"/>
            </a:endParaRPr>
          </a:p>
        </p:txBody>
      </p:sp>
      <p:sp>
        <p:nvSpPr>
          <p:cNvPr id="2" name="TextBox 1">
            <a:extLst>
              <a:ext uri="{FF2B5EF4-FFF2-40B4-BE49-F238E27FC236}">
                <a16:creationId xmlns:a16="http://schemas.microsoft.com/office/drawing/2014/main" id="{D9A3757F-E77E-C13C-442E-1A6C2506F479}"/>
              </a:ext>
            </a:extLst>
          </p:cNvPr>
          <p:cNvSpPr txBox="1"/>
          <p:nvPr/>
        </p:nvSpPr>
        <p:spPr>
          <a:xfrm>
            <a:off x="727400" y="1616006"/>
            <a:ext cx="17112620" cy="703474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Directs the Administrator to specify the terms and conditions to which a state must adhere with regard to Program funds:</a:t>
            </a:r>
          </a:p>
          <a:p>
            <a:pPr marL="514376" marR="0" lvl="0" indent="-514376" algn="l" defTabSz="914309" rtl="0" eaLnBrk="1" fontAlgn="auto" latinLnBrk="0" hangingPunct="1">
              <a:lnSpc>
                <a:spcPct val="100000"/>
              </a:lnSpc>
              <a:spcBef>
                <a:spcPts val="0"/>
              </a:spcBef>
              <a:spcAft>
                <a:spcPts val="0"/>
              </a:spcAft>
              <a:buClrTx/>
              <a:buSzTx/>
              <a:buFont typeface="+mj-lt"/>
              <a:buAutoNum type="arabicPeriod"/>
              <a:tabLst/>
              <a:defRPr/>
            </a:pPr>
            <a:endParaRPr kumimoji="0" lang="en-US" sz="2801" b="0" i="0" u="none" strike="noStrike" kern="1200" cap="none" spc="0" normalizeH="0" baseline="0" noProof="0">
              <a:ln>
                <a:noFill/>
              </a:ln>
              <a:solidFill>
                <a:prstClr val="black"/>
              </a:solidFill>
              <a:effectLst/>
              <a:uLnTx/>
              <a:uFillTx/>
              <a:latin typeface="Calibri"/>
              <a:ea typeface="Calibri"/>
              <a:cs typeface="Calibri"/>
            </a:endParaRP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Evidence-based interventions to improve prevention and chronic disease management.</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Payments to providers for the provision of health care items or services, as specified by the Administrator.</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Promoting consumer-facing, technology-driven solutions for chronic disease management.</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Training and technical assistance for the adoption of technology-enabled solutions that improve care delivery in rural hospitals, including RPM, AI, and others</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Recruiting and retaining clinical workforce talent in rural areas.</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Significant IT adoption to improve efficiency, enhance cybersecurity, and improve patient health outcomes.</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Assisting rural communities to right size their health care delivery systems.</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Access to opioid and other substance use treatment services and mental health services.</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Support innovative models of care that include value-based care arrangements and alternative payment models.</a:t>
            </a:r>
          </a:p>
          <a:p>
            <a:pPr marL="1428731" marR="0" lvl="3" indent="-514376" algn="l" defTabSz="914309" rtl="0" eaLnBrk="1" fontAlgn="auto" latinLnBrk="0" hangingPunct="1">
              <a:lnSpc>
                <a:spcPct val="100000"/>
              </a:lnSpc>
              <a:spcBef>
                <a:spcPts val="0"/>
              </a:spcBef>
              <a:spcAft>
                <a:spcPts val="0"/>
              </a:spcAft>
              <a:buClrTx/>
              <a:buSzTx/>
              <a:buFont typeface="+mj-lt"/>
              <a:buAutoNum type="arabicPeriod"/>
              <a:tabLst/>
              <a:defRPr/>
            </a:pPr>
            <a:r>
              <a:rPr kumimoji="0" lang="en-US" sz="2801" b="0" i="0" u="none" strike="noStrike" kern="1200" cap="none" spc="0" normalizeH="0" baseline="0" noProof="0">
                <a:ln>
                  <a:noFill/>
                </a:ln>
                <a:solidFill>
                  <a:prstClr val="black"/>
                </a:solidFill>
                <a:effectLst/>
                <a:uLnTx/>
                <a:uFillTx/>
                <a:latin typeface="Calibri"/>
                <a:ea typeface="Calibri"/>
                <a:cs typeface="Calibri"/>
              </a:rPr>
              <a:t>Additional uses designed to promote sustainable access to high quality rural health care services, as determined by the Administrator.</a:t>
            </a:r>
          </a:p>
        </p:txBody>
      </p:sp>
    </p:spTree>
    <p:extLst>
      <p:ext uri="{BB962C8B-B14F-4D97-AF65-F5344CB8AC3E}">
        <p14:creationId xmlns:p14="http://schemas.microsoft.com/office/powerpoint/2010/main" val="40815807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00A71-BEAA-011C-29C7-AB9F83A1DFA9}"/>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45BA0F08-FE47-EA5A-90C3-321034423740}"/>
              </a:ext>
            </a:extLst>
          </p:cNvPr>
          <p:cNvSpPr txBox="1"/>
          <p:nvPr/>
        </p:nvSpPr>
        <p:spPr>
          <a:xfrm>
            <a:off x="1028700" y="2048969"/>
            <a:ext cx="10706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Mark your Calendars for 2026</a:t>
            </a:r>
          </a:p>
        </p:txBody>
      </p:sp>
      <p:sp>
        <p:nvSpPr>
          <p:cNvPr id="17" name="TextBox 17">
            <a:extLst>
              <a:ext uri="{FF2B5EF4-FFF2-40B4-BE49-F238E27FC236}">
                <a16:creationId xmlns:a16="http://schemas.microsoft.com/office/drawing/2014/main" id="{9EF81189-BF24-0B8C-890C-CC41E4805F09}"/>
              </a:ext>
            </a:extLst>
          </p:cNvPr>
          <p:cNvSpPr txBox="1"/>
          <p:nvPr/>
        </p:nvSpPr>
        <p:spPr>
          <a:xfrm>
            <a:off x="1028700" y="2705100"/>
            <a:ext cx="10248900" cy="738663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Advocacy Day | Lincoln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March 4, 2026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Nursing Leadership Conference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TBD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Nebraska Rural Health Conference | Kearney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June 8-10, 2026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Annual Convention | Omaha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October 21-23, 2026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CAH/RHC Conference on Quality | Kearney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November 12-13, 2026</a:t>
            </a:r>
          </a:p>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2BB000FA-DEAF-3D31-5872-AB5DE28A6091}"/>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5468098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625B2-5907-859F-FCDB-FB7DC4C859A4}"/>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64A87CDD-D816-1DFF-13E4-CF6BB35C0367}"/>
              </a:ext>
            </a:extLst>
          </p:cNvPr>
          <p:cNvSpPr txBox="1"/>
          <p:nvPr/>
        </p:nvSpPr>
        <p:spPr>
          <a:xfrm>
            <a:off x="1028700" y="2048969"/>
            <a:ext cx="11468100" cy="629018"/>
          </a:xfrm>
          <a:prstGeom prst="rect">
            <a:avLst/>
          </a:prstGeom>
        </p:spPr>
        <p:txBody>
          <a:bodyPr wrap="square" lIns="0" tIns="0" rIns="0" bIns="0" rtlCol="0" anchor="t">
            <a:spAutoFit/>
          </a:bodyPr>
          <a:lstStyle/>
          <a:p>
            <a:pPr marL="0" marR="0" lvl="0" indent="0" algn="l" defTabSz="914400" rtl="0" eaLnBrk="1" fontAlgn="auto" latinLnBrk="0" hangingPunct="1">
              <a:lnSpc>
                <a:spcPts val="394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What to Expect after the Conference</a:t>
            </a:r>
          </a:p>
        </p:txBody>
      </p:sp>
      <p:sp>
        <p:nvSpPr>
          <p:cNvPr id="17" name="TextBox 17">
            <a:extLst>
              <a:ext uri="{FF2B5EF4-FFF2-40B4-BE49-F238E27FC236}">
                <a16:creationId xmlns:a16="http://schemas.microsoft.com/office/drawing/2014/main" id="{32126E41-29F6-8351-3B9E-CA75367715E3}"/>
              </a:ext>
            </a:extLst>
          </p:cNvPr>
          <p:cNvSpPr txBox="1"/>
          <p:nvPr/>
        </p:nvSpPr>
        <p:spPr>
          <a:xfrm>
            <a:off x="1028700" y="2915602"/>
            <a:ext cx="15643860" cy="3447098"/>
          </a:xfrm>
          <a:prstGeom prst="rect">
            <a:avLst/>
          </a:prstGeom>
        </p:spPr>
        <p:txBody>
          <a:bodyPr wrap="square" lIns="0" tIns="0" rIns="0" bIns="0" rtlCol="0" anchor="t">
            <a:spAutoFit/>
          </a:bodyPr>
          <a:lstStyle/>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CEU e-mail and evaluations will be sent early next week</a:t>
            </a:r>
          </a:p>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Review scholarship opportunity</a:t>
            </a:r>
          </a:p>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Plan to apply for QFE in 2026</a:t>
            </a:r>
          </a:p>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endParaRPr>
          </a:p>
          <a:p>
            <a:pPr marL="685800" marR="0" lvl="0" indent="-685800" algn="l" defTabSz="914400" rtl="0" eaLnBrk="1" fontAlgn="auto" latinLnBrk="0" hangingPunct="1">
              <a:lnSpc>
                <a:spcPct val="100000"/>
              </a:lnSpc>
              <a:spcBef>
                <a:spcPts val="0"/>
              </a:spcBef>
              <a:spcAft>
                <a:spcPts val="0"/>
              </a:spcAft>
              <a:buClr>
                <a:srgbClr val="1F497D">
                  <a:lumMod val="75000"/>
                </a:srgbClr>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2D262A"/>
                </a:solidFill>
                <a:effectLst/>
                <a:uLnTx/>
                <a:uFillTx/>
                <a:latin typeface="Aptos" panose="020B0004020202020204" pitchFamily="34" charset="0"/>
                <a:ea typeface="+mn-ea"/>
                <a:cs typeface="+mn-cs"/>
              </a:rPr>
              <a:t>Save the date for 2026 events</a:t>
            </a:r>
          </a:p>
        </p:txBody>
      </p:sp>
      <p:pic>
        <p:nvPicPr>
          <p:cNvPr id="2" name="Content Placeholder 4" descr="Icon&#10;&#10;Description automatically generated">
            <a:extLst>
              <a:ext uri="{FF2B5EF4-FFF2-40B4-BE49-F238E27FC236}">
                <a16:creationId xmlns:a16="http://schemas.microsoft.com/office/drawing/2014/main" id="{00B4E774-B108-BFB6-8AEC-DA59249E30A6}"/>
              </a:ext>
            </a:extLst>
          </p:cNvPr>
          <p:cNvPicPr>
            <a:picLocks noChangeAspect="1"/>
          </p:cNvPicPr>
          <p:nvPr/>
        </p:nvPicPr>
        <p:blipFill>
          <a:blip r:embed="rId2"/>
          <a:stretch>
            <a:fillRect/>
          </a:stretch>
        </p:blipFill>
        <p:spPr>
          <a:xfrm>
            <a:off x="13487402" y="9182101"/>
            <a:ext cx="4625747" cy="933059"/>
          </a:xfrm>
          <a:prstGeom prst="rect">
            <a:avLst/>
          </a:prstGeom>
        </p:spPr>
      </p:pic>
    </p:spTree>
    <p:extLst>
      <p:ext uri="{BB962C8B-B14F-4D97-AF65-F5344CB8AC3E}">
        <p14:creationId xmlns:p14="http://schemas.microsoft.com/office/powerpoint/2010/main" val="32171887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733800" y="4411275"/>
            <a:ext cx="15188573" cy="1938992"/>
          </a:xfrm>
          <a:prstGeom prst="rect">
            <a:avLst/>
          </a:prstGeom>
        </p:spPr>
        <p:txBody>
          <a:bodyPr wrap="square" lIns="0" tIns="0" rIns="0" bIns="0" rtlCol="0" anchor="t">
            <a:spAutoFit/>
          </a:bodyPr>
          <a:lstStyle/>
          <a:p>
            <a:pPr marL="0" marR="0" lvl="0" indent="0" algn="l" defTabSz="914400" rtl="0" eaLnBrk="1" fontAlgn="auto" latinLnBrk="0" hangingPunct="1">
              <a:lnSpc>
                <a:spcPts val="10560"/>
              </a:lnSpc>
              <a:spcBef>
                <a:spcPts val="0"/>
              </a:spcBef>
              <a:spcAft>
                <a:spcPts val="0"/>
              </a:spcAft>
              <a:buClrTx/>
              <a:buSzTx/>
              <a:buFontTx/>
              <a:buNone/>
              <a:tabLst/>
              <a:defRPr/>
            </a:pPr>
            <a:r>
              <a:rPr kumimoji="0" lang="en-US" sz="239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THANK YOU!</a:t>
            </a:r>
          </a:p>
        </p:txBody>
      </p:sp>
      <p:pic>
        <p:nvPicPr>
          <p:cNvPr id="12" name="Content Placeholder 4" descr="Icon&#10;&#10;Description automatically generated">
            <a:extLst>
              <a:ext uri="{FF2B5EF4-FFF2-40B4-BE49-F238E27FC236}">
                <a16:creationId xmlns:a16="http://schemas.microsoft.com/office/drawing/2014/main" id="{EEB2A125-C7D9-A25C-2CFC-4861D5A80232}"/>
              </a:ext>
            </a:extLst>
          </p:cNvPr>
          <p:cNvPicPr>
            <a:picLocks noChangeAspect="1"/>
          </p:cNvPicPr>
          <p:nvPr/>
        </p:nvPicPr>
        <p:blipFill>
          <a:blip r:embed="rId2"/>
          <a:stretch>
            <a:fillRect/>
          </a:stretch>
        </p:blipFill>
        <p:spPr>
          <a:xfrm>
            <a:off x="13487402" y="9182101"/>
            <a:ext cx="4625747" cy="933059"/>
          </a:xfrm>
          <a:prstGeom prst="rect">
            <a:avLst/>
          </a:prstGeom>
        </p:spPr>
      </p:pic>
      <p:sp>
        <p:nvSpPr>
          <p:cNvPr id="13" name="TextBox 5">
            <a:extLst>
              <a:ext uri="{FF2B5EF4-FFF2-40B4-BE49-F238E27FC236}">
                <a16:creationId xmlns:a16="http://schemas.microsoft.com/office/drawing/2014/main" id="{D00F4F2F-7C7D-D447-08E1-CAD51F0AAE76}"/>
              </a:ext>
            </a:extLst>
          </p:cNvPr>
          <p:cNvSpPr txBox="1"/>
          <p:nvPr/>
        </p:nvSpPr>
        <p:spPr>
          <a:xfrm>
            <a:off x="6172200" y="6333938"/>
            <a:ext cx="6803571" cy="1327286"/>
          </a:xfrm>
          <a:prstGeom prst="rect">
            <a:avLst/>
          </a:prstGeom>
        </p:spPr>
        <p:txBody>
          <a:bodyPr wrap="square" lIns="0" tIns="0" rIns="0" bIns="0" rtlCol="0" anchor="t">
            <a:spAutoFit/>
          </a:bodyPr>
          <a:lstStyle/>
          <a:p>
            <a:pPr marL="0" marR="0" lvl="0" indent="0" algn="l" defTabSz="914400" rtl="0" eaLnBrk="1" fontAlgn="auto" latinLnBrk="0" hangingPunct="1">
              <a:lnSpc>
                <a:spcPts val="1056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1E3262"/>
                </a:solidFill>
                <a:effectLst/>
                <a:uLnTx/>
                <a:uFillTx/>
                <a:latin typeface="Bebas Neue" panose="020B0606020202050201" pitchFamily="34" charset="0"/>
                <a:ea typeface="+mn-ea"/>
                <a:cs typeface="+mn-cs"/>
              </a:rPr>
              <a:t>Safe Travels home!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912F-4920-569E-E50E-28D5309CAFD2}"/>
            </a:ext>
          </a:extLst>
        </p:cNvPr>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F8AAA30-EED9-6B77-5EC5-B6E78754E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 y="0"/>
            <a:ext cx="18288000" cy="10287000"/>
          </a:xfrm>
          <a:prstGeom prst="rect">
            <a:avLst/>
          </a:prstGeom>
        </p:spPr>
      </p:pic>
      <p:pic>
        <p:nvPicPr>
          <p:cNvPr id="5" name="Picture 4" descr="Logo&#10;&#10;Description automatically generated">
            <a:extLst>
              <a:ext uri="{FF2B5EF4-FFF2-40B4-BE49-F238E27FC236}">
                <a16:creationId xmlns:a16="http://schemas.microsoft.com/office/drawing/2014/main" id="{349FDFC4-B338-92C0-2803-CCC731CC7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7771" y="7704039"/>
            <a:ext cx="2486025" cy="2486025"/>
          </a:xfrm>
          <a:prstGeom prst="rect">
            <a:avLst/>
          </a:prstGeom>
        </p:spPr>
      </p:pic>
      <p:sp>
        <p:nvSpPr>
          <p:cNvPr id="6" name="TextBox 5">
            <a:extLst>
              <a:ext uri="{FF2B5EF4-FFF2-40B4-BE49-F238E27FC236}">
                <a16:creationId xmlns:a16="http://schemas.microsoft.com/office/drawing/2014/main" id="{D481C42B-8ED7-24EE-E850-095C7CCF2A97}"/>
              </a:ext>
            </a:extLst>
          </p:cNvPr>
          <p:cNvSpPr txBox="1"/>
          <p:nvPr/>
        </p:nvSpPr>
        <p:spPr>
          <a:xfrm>
            <a:off x="708739" y="478357"/>
            <a:ext cx="17436569" cy="7894469"/>
          </a:xfrm>
          <a:prstGeom prst="rect">
            <a:avLst/>
          </a:prstGeom>
          <a:noFill/>
        </p:spPr>
        <p:txBody>
          <a:bodyPr wrap="square" lIns="137160" tIns="68580" rIns="137160" bIns="68580" rtlCol="0" anchor="t">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a:noFill/>
                </a:ln>
                <a:solidFill>
                  <a:srgbClr val="FF3131"/>
                </a:solidFill>
                <a:effectLst/>
                <a:uLnTx/>
                <a:uFillTx/>
                <a:latin typeface="Aptos Black"/>
                <a:ea typeface="+mn-ea"/>
                <a:cs typeface="+mn-cs"/>
              </a:rPr>
              <a:t>Rural Health Transformation</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685800" marR="0" lvl="1" indent="0" algn="l" defTabSz="1371600" rtl="0" eaLnBrk="1" fontAlgn="auto" latinLnBrk="0" hangingPunct="1">
              <a:lnSpc>
                <a:spcPct val="100000"/>
              </a:lnSpc>
              <a:spcBef>
                <a:spcPts val="0"/>
              </a:spcBef>
              <a:spcAft>
                <a:spcPts val="0"/>
              </a:spcAft>
              <a:buClr>
                <a:srgbClr val="FF3131"/>
              </a:buClr>
              <a:buSzTx/>
              <a:buFontTx/>
              <a:buNone/>
              <a:tabLst/>
              <a:defRPr/>
            </a:pPr>
            <a:r>
              <a:rPr kumimoji="0" lang="en-US" sz="3600" b="1" i="0" u="none" strike="noStrike" kern="1200" cap="none" spc="0" normalizeH="0" baseline="0" noProof="0" dirty="0">
                <a:ln>
                  <a:noFill/>
                </a:ln>
                <a:solidFill>
                  <a:srgbClr val="FF3131"/>
                </a:solidFill>
                <a:effectLst/>
                <a:uLnTx/>
                <a:uFillTx/>
                <a:latin typeface="Aptos" panose="020B0004020202020204"/>
                <a:ea typeface="+mn-ea"/>
                <a:cs typeface="+mn-cs"/>
              </a:rPr>
              <a:t>NHA Process</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OBBBA Signed on July 4th</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All-Member Survey on July 14th</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PDC Survey Refinement </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5 District meetings</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More PDC Refinement</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One-on-one Member Calls</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77/92 members involved along the way</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Meetings with DHHS </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Meetings with NMA, FQHCs, NABHO, NHCA and more</a:t>
            </a:r>
          </a:p>
          <a:p>
            <a:pPr marL="1200150" marR="0" lvl="1" indent="-514350" algn="l" defTabSz="1371600" rtl="0" eaLnBrk="1" fontAlgn="auto" latinLnBrk="0" hangingPunct="1">
              <a:lnSpc>
                <a:spcPct val="100000"/>
              </a:lnSpc>
              <a:spcBef>
                <a:spcPts val="0"/>
              </a:spcBef>
              <a:spcAft>
                <a:spcPts val="0"/>
              </a:spcAft>
              <a:buClr>
                <a:srgbClr val="FF3131"/>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DHHS submitted November 4</a:t>
            </a:r>
            <a:r>
              <a:rPr kumimoji="0" lang="en-US" sz="3600" b="0" i="0" u="none" strike="noStrike" kern="1200" cap="none" spc="0" normalizeH="0" baseline="30000" noProof="0" dirty="0">
                <a:ln>
                  <a:noFill/>
                </a:ln>
                <a:solidFill>
                  <a:prstClr val="white"/>
                </a:solidFill>
                <a:effectLst/>
                <a:uLnTx/>
                <a:uFillTx/>
                <a:latin typeface="Aptos" panose="020B0004020202020204"/>
                <a:ea typeface="+mn-ea"/>
                <a:cs typeface="+mn-cs"/>
              </a:rPr>
              <a:t>th</a:t>
            </a:r>
            <a:r>
              <a:rPr kumimoji="0" lang="en-US" sz="3600" b="0" i="0" u="none" strike="noStrike" kern="1200" cap="none" spc="0" normalizeH="0" baseline="0" noProof="0" dirty="0">
                <a:ln>
                  <a:noFill/>
                </a:ln>
                <a:solidFill>
                  <a:prstClr val="white"/>
                </a:solidFill>
                <a:effectLst/>
                <a:uLnTx/>
                <a:uFillTx/>
                <a:latin typeface="Aptos" panose="020B0004020202020204"/>
                <a:ea typeface="+mn-ea"/>
                <a:cs typeface="+mn-cs"/>
              </a:rPr>
              <a:t>, not making publicly available</a:t>
            </a:r>
          </a:p>
        </p:txBody>
      </p:sp>
    </p:spTree>
    <p:extLst>
      <p:ext uri="{BB962C8B-B14F-4D97-AF65-F5344CB8AC3E}">
        <p14:creationId xmlns:p14="http://schemas.microsoft.com/office/powerpoint/2010/main" val="2195685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6" ma:contentTypeDescription="Create a new document." ma:contentTypeScope="" ma:versionID="8a82b61538a0c2f395b98b9486b55658">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4a69866977b451e422dcc2be3a5c9bb1"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Props1.xml><?xml version="1.0" encoding="utf-8"?>
<ds:datastoreItem xmlns:ds="http://schemas.openxmlformats.org/officeDocument/2006/customXml" ds:itemID="{62D33C4A-C902-4866-B9F9-4E2A001A47BD}">
  <ds:schemaRefs>
    <ds:schemaRef ds:uri="http://schemas.microsoft.com/sharepoint/v3/contenttype/forms"/>
  </ds:schemaRefs>
</ds:datastoreItem>
</file>

<file path=customXml/itemProps2.xml><?xml version="1.0" encoding="utf-8"?>
<ds:datastoreItem xmlns:ds="http://schemas.openxmlformats.org/officeDocument/2006/customXml" ds:itemID="{BDABCD2D-E0F8-493F-8CBA-FE9C46B3D041}"/>
</file>

<file path=customXml/itemProps3.xml><?xml version="1.0" encoding="utf-8"?>
<ds:datastoreItem xmlns:ds="http://schemas.openxmlformats.org/officeDocument/2006/customXml" ds:itemID="{09270E1E-004B-4600-BB27-3D82C5C19C17}">
  <ds:schemaRefs>
    <ds:schemaRef ds:uri="http://schemas.microsoft.com/office/2006/metadata/properties"/>
    <ds:schemaRef ds:uri="http://schemas.microsoft.com/office/infopath/2007/PartnerControls"/>
    <ds:schemaRef ds:uri="e11de594-a3b1-4008-a780-ca9741a96185"/>
    <ds:schemaRef ds:uri="93b2944e-2a71-41f0-bb35-6ef2c31de7bf"/>
  </ds:schemaRefs>
</ds:datastoreItem>
</file>

<file path=docProps/app.xml><?xml version="1.0" encoding="utf-8"?>
<Properties xmlns="http://schemas.openxmlformats.org/officeDocument/2006/extended-properties" xmlns:vt="http://schemas.openxmlformats.org/officeDocument/2006/docPropsVTypes">
  <TotalTime>53561</TotalTime>
  <Words>5770</Words>
  <Application>Microsoft Office PowerPoint</Application>
  <PresentationFormat>Custom</PresentationFormat>
  <Paragraphs>909</Paragraphs>
  <Slides>82</Slides>
  <Notes>21</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82</vt:i4>
      </vt:variant>
    </vt:vector>
  </HeadingPairs>
  <TitlesOfParts>
    <vt:vector size="101" baseType="lpstr">
      <vt:lpstr>Aptos Black</vt:lpstr>
      <vt:lpstr>HK Grotesk Pro Italics</vt:lpstr>
      <vt:lpstr>Wingdings</vt:lpstr>
      <vt:lpstr>HK Grotesk Pro Bold</vt:lpstr>
      <vt:lpstr>Aptos</vt:lpstr>
      <vt:lpstr>Bebas Neue</vt:lpstr>
      <vt:lpstr>IBM Plex Sans</vt:lpstr>
      <vt:lpstr>Aptos Display</vt:lpstr>
      <vt:lpstr>HK Grotesk Pro</vt:lpstr>
      <vt:lpstr>Montserrat Classic</vt:lpstr>
      <vt:lpstr>Courier New</vt:lpstr>
      <vt:lpstr>Symbol</vt:lpstr>
      <vt:lpstr>Arial</vt:lpstr>
      <vt:lpstr>Calibri</vt:lpstr>
      <vt:lpstr>IBM Plex Sans Bold</vt:lpstr>
      <vt:lpstr>Arial,Sans-Serif</vt:lpstr>
      <vt:lpstr>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PAC Goal $95,000 Contribute Online pac.nebraskahospitals.org Username:  nhapac Password:   nhapac1</vt:lpstr>
      <vt:lpstr>Contact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Shared Clinical Model</vt:lpstr>
      <vt:lpstr>Shared Clinical Model</vt:lpstr>
      <vt:lpstr>Shared Clinical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Amber Kavan</dc:creator>
  <cp:lastModifiedBy>Amber Kavan</cp:lastModifiedBy>
  <cp:revision>136</cp:revision>
  <dcterms:created xsi:type="dcterms:W3CDTF">2006-08-16T00:00:00Z</dcterms:created>
  <dcterms:modified xsi:type="dcterms:W3CDTF">2025-11-17T18:27:37Z</dcterms:modified>
  <dc:identifier>DAFdG9NIIkM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y fmtid="{D5CDD505-2E9C-101B-9397-08002B2CF9AE}" pid="3" name="MediaServiceImageTags">
    <vt:lpwstr/>
  </property>
</Properties>
</file>