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2"/>
  </p:notesMasterIdLst>
  <p:sldIdLst>
    <p:sldId id="256" r:id="rId2"/>
    <p:sldId id="275" r:id="rId3"/>
    <p:sldId id="257" r:id="rId4"/>
    <p:sldId id="271" r:id="rId5"/>
    <p:sldId id="267" r:id="rId6"/>
    <p:sldId id="258" r:id="rId7"/>
    <p:sldId id="268" r:id="rId8"/>
    <p:sldId id="261" r:id="rId9"/>
    <p:sldId id="262" r:id="rId10"/>
    <p:sldId id="263" r:id="rId11"/>
    <p:sldId id="264" r:id="rId12"/>
    <p:sldId id="265" r:id="rId13"/>
    <p:sldId id="276" r:id="rId14"/>
    <p:sldId id="277" r:id="rId15"/>
    <p:sldId id="260" r:id="rId16"/>
    <p:sldId id="266" r:id="rId17"/>
    <p:sldId id="272" r:id="rId18"/>
    <p:sldId id="273" r:id="rId19"/>
    <p:sldId id="270"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1" d="100"/>
          <a:sy n="61" d="100"/>
        </p:scale>
        <p:origin x="90" y="984"/>
      </p:cViewPr>
      <p:guideLst/>
    </p:cSldViewPr>
  </p:slideViewPr>
  <p:notesTextViewPr>
    <p:cViewPr>
      <p:scale>
        <a:sx n="1" d="1"/>
        <a:sy n="1" d="1"/>
      </p:scale>
      <p:origin x="0" y="0"/>
    </p:cViewPr>
  </p:notesTextViewPr>
  <p:notesViewPr>
    <p:cSldViewPr snapToGrid="0">
      <p:cViewPr varScale="1">
        <p:scale>
          <a:sx n="82" d="100"/>
          <a:sy n="82" d="100"/>
        </p:scale>
        <p:origin x="20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60E2550-8ADE-4C4A-8253-6160B036177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62889C9-D84C-45DB-B781-AAD77CCCD105}">
      <dgm:prSet/>
      <dgm:spPr/>
      <dgm:t>
        <a:bodyPr/>
        <a:lstStyle/>
        <a:p>
          <a:r>
            <a:rPr lang="en-US" b="0" i="0" dirty="0"/>
            <a:t>What does positive leadership look like? Take it from Frank P. </a:t>
          </a:r>
          <a:r>
            <a:rPr lang="en-US" b="0" i="0" dirty="0" err="1"/>
            <a:t>Saladis</a:t>
          </a:r>
          <a:r>
            <a:rPr lang="en-US" b="0" i="0" dirty="0"/>
            <a:t>, an expert in project management and leadership:</a:t>
          </a:r>
          <a:endParaRPr lang="en-US" dirty="0"/>
        </a:p>
      </dgm:t>
    </dgm:pt>
    <dgm:pt modelId="{B462F8FE-AB03-4AA2-AE46-623007DB8BDF}" type="parTrans" cxnId="{C3B2FF6E-C722-48E3-BF19-1DB48F291FDF}">
      <dgm:prSet/>
      <dgm:spPr/>
      <dgm:t>
        <a:bodyPr/>
        <a:lstStyle/>
        <a:p>
          <a:endParaRPr lang="en-US"/>
        </a:p>
      </dgm:t>
    </dgm:pt>
    <dgm:pt modelId="{41EA5E61-3AFB-40A1-8B42-1C9BEBF7F988}" type="sibTrans" cxnId="{C3B2FF6E-C722-48E3-BF19-1DB48F291FDF}">
      <dgm:prSet/>
      <dgm:spPr/>
      <dgm:t>
        <a:bodyPr/>
        <a:lstStyle/>
        <a:p>
          <a:endParaRPr lang="en-US"/>
        </a:p>
      </dgm:t>
    </dgm:pt>
    <dgm:pt modelId="{64DA7086-E63A-4E51-8E2D-D7F93BB61924}">
      <dgm:prSet custT="1"/>
      <dgm:spPr/>
      <dgm:t>
        <a:bodyPr/>
        <a:lstStyle/>
        <a:p>
          <a:r>
            <a:rPr lang="en-US" sz="1800" b="0" i="0" dirty="0"/>
            <a:t>“</a:t>
          </a:r>
          <a:r>
            <a:rPr lang="en-US" sz="1800" b="0" i="1" dirty="0"/>
            <a:t>Positive leadership is about establishing relationships, understanding other points of view, not always having the answer (or pretending to have the right answer), and creating an environment of creativity and innovation. The truly effective and positive leader is an observer, a mentor, a change agent, and someone who enables others to succeed</a:t>
          </a:r>
          <a:r>
            <a:rPr lang="en-US" sz="1800" b="0" i="0" dirty="0"/>
            <a:t>” (2015).</a:t>
          </a:r>
          <a:endParaRPr lang="en-US" sz="1800" dirty="0"/>
        </a:p>
      </dgm:t>
    </dgm:pt>
    <dgm:pt modelId="{22754741-5EFA-4EA2-A238-D406464890A9}" type="parTrans" cxnId="{B08C29C2-254F-4C9A-969B-4B1D07827D18}">
      <dgm:prSet/>
      <dgm:spPr/>
      <dgm:t>
        <a:bodyPr/>
        <a:lstStyle/>
        <a:p>
          <a:endParaRPr lang="en-US"/>
        </a:p>
      </dgm:t>
    </dgm:pt>
    <dgm:pt modelId="{B4D203FB-617A-4764-BA0E-AEC930050491}" type="sibTrans" cxnId="{B08C29C2-254F-4C9A-969B-4B1D07827D18}">
      <dgm:prSet/>
      <dgm:spPr/>
      <dgm:t>
        <a:bodyPr/>
        <a:lstStyle/>
        <a:p>
          <a:endParaRPr lang="en-US"/>
        </a:p>
      </dgm:t>
    </dgm:pt>
    <dgm:pt modelId="{480026F3-2364-483D-B075-50949FA634DC}" type="pres">
      <dgm:prSet presAssocID="{860E2550-8ADE-4C4A-8253-6160B0361770}" presName="diagram" presStyleCnt="0">
        <dgm:presLayoutVars>
          <dgm:dir/>
          <dgm:resizeHandles val="exact"/>
        </dgm:presLayoutVars>
      </dgm:prSet>
      <dgm:spPr/>
    </dgm:pt>
    <dgm:pt modelId="{C40C41DB-5777-42E2-806F-988E938F3B80}" type="pres">
      <dgm:prSet presAssocID="{162889C9-D84C-45DB-B781-AAD77CCCD105}" presName="node" presStyleLbl="node1" presStyleIdx="0" presStyleCnt="2" custScaleX="149928">
        <dgm:presLayoutVars>
          <dgm:bulletEnabled val="1"/>
        </dgm:presLayoutVars>
      </dgm:prSet>
      <dgm:spPr/>
    </dgm:pt>
    <dgm:pt modelId="{CB6914F4-5691-4811-872C-E42A0163D6FC}" type="pres">
      <dgm:prSet presAssocID="{41EA5E61-3AFB-40A1-8B42-1C9BEBF7F988}" presName="sibTrans" presStyleCnt="0"/>
      <dgm:spPr/>
    </dgm:pt>
    <dgm:pt modelId="{BBC9D188-7D22-48C2-B898-9A0B0A616CB6}" type="pres">
      <dgm:prSet presAssocID="{64DA7086-E63A-4E51-8E2D-D7F93BB61924}" presName="node" presStyleLbl="node1" presStyleIdx="1" presStyleCnt="2" custScaleX="145884">
        <dgm:presLayoutVars>
          <dgm:bulletEnabled val="1"/>
        </dgm:presLayoutVars>
      </dgm:prSet>
      <dgm:spPr/>
    </dgm:pt>
  </dgm:ptLst>
  <dgm:cxnLst>
    <dgm:cxn modelId="{8B3AF435-A8F0-400A-857F-E56D03E82384}" type="presOf" srcId="{64DA7086-E63A-4E51-8E2D-D7F93BB61924}" destId="{BBC9D188-7D22-48C2-B898-9A0B0A616CB6}" srcOrd="0" destOrd="0" presId="urn:microsoft.com/office/officeart/2005/8/layout/default"/>
    <dgm:cxn modelId="{C3B2FF6E-C722-48E3-BF19-1DB48F291FDF}" srcId="{860E2550-8ADE-4C4A-8253-6160B0361770}" destId="{162889C9-D84C-45DB-B781-AAD77CCCD105}" srcOrd="0" destOrd="0" parTransId="{B462F8FE-AB03-4AA2-AE46-623007DB8BDF}" sibTransId="{41EA5E61-3AFB-40A1-8B42-1C9BEBF7F988}"/>
    <dgm:cxn modelId="{B08C29C2-254F-4C9A-969B-4B1D07827D18}" srcId="{860E2550-8ADE-4C4A-8253-6160B0361770}" destId="{64DA7086-E63A-4E51-8E2D-D7F93BB61924}" srcOrd="1" destOrd="0" parTransId="{22754741-5EFA-4EA2-A238-D406464890A9}" sibTransId="{B4D203FB-617A-4764-BA0E-AEC930050491}"/>
    <dgm:cxn modelId="{7705D3C4-9DDF-4916-8A08-062EF918E774}" type="presOf" srcId="{860E2550-8ADE-4C4A-8253-6160B0361770}" destId="{480026F3-2364-483D-B075-50949FA634DC}" srcOrd="0" destOrd="0" presId="urn:microsoft.com/office/officeart/2005/8/layout/default"/>
    <dgm:cxn modelId="{8B5160C6-9A2B-41D9-804F-39F4E72F3118}" type="presOf" srcId="{162889C9-D84C-45DB-B781-AAD77CCCD105}" destId="{C40C41DB-5777-42E2-806F-988E938F3B80}" srcOrd="0" destOrd="0" presId="urn:microsoft.com/office/officeart/2005/8/layout/default"/>
    <dgm:cxn modelId="{D11DF1DA-E7F3-489E-98B1-7FB20C06A9CF}" type="presParOf" srcId="{480026F3-2364-483D-B075-50949FA634DC}" destId="{C40C41DB-5777-42E2-806F-988E938F3B80}" srcOrd="0" destOrd="0" presId="urn:microsoft.com/office/officeart/2005/8/layout/default"/>
    <dgm:cxn modelId="{AA95FC15-3010-4F4B-ADD9-B0CE0E77519C}" type="presParOf" srcId="{480026F3-2364-483D-B075-50949FA634DC}" destId="{CB6914F4-5691-4811-872C-E42A0163D6FC}" srcOrd="1" destOrd="0" presId="urn:microsoft.com/office/officeart/2005/8/layout/default"/>
    <dgm:cxn modelId="{838727D8-70FD-4C9E-AD7B-BB09943C5850}" type="presParOf" srcId="{480026F3-2364-483D-B075-50949FA634DC}" destId="{BBC9D188-7D22-48C2-B898-9A0B0A616CB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2E669-4483-440C-813D-5C9E10431F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A97404-9D70-4B31-A301-46C292A3BFB5}">
      <dgm:prSet/>
      <dgm:spPr/>
      <dgm:t>
        <a:bodyPr/>
        <a:lstStyle/>
        <a:p>
          <a:r>
            <a:rPr lang="en-US"/>
            <a:t>Positive teams are productive teams</a:t>
          </a:r>
        </a:p>
      </dgm:t>
    </dgm:pt>
    <dgm:pt modelId="{8FD6AF7A-42E8-4D6A-9348-039D8A350593}" type="parTrans" cxnId="{82C5D2CD-CAAF-4A5F-BE99-AEBA84636953}">
      <dgm:prSet/>
      <dgm:spPr/>
      <dgm:t>
        <a:bodyPr/>
        <a:lstStyle/>
        <a:p>
          <a:endParaRPr lang="en-US"/>
        </a:p>
      </dgm:t>
    </dgm:pt>
    <dgm:pt modelId="{8B30BAFF-18D7-4D07-A3F4-2F33E8E5831F}" type="sibTrans" cxnId="{82C5D2CD-CAAF-4A5F-BE99-AEBA84636953}">
      <dgm:prSet/>
      <dgm:spPr/>
      <dgm:t>
        <a:bodyPr/>
        <a:lstStyle/>
        <a:p>
          <a:endParaRPr lang="en-US"/>
        </a:p>
      </dgm:t>
    </dgm:pt>
    <dgm:pt modelId="{58430E42-2964-4CED-A10F-25604C16142E}">
      <dgm:prSet/>
      <dgm:spPr/>
      <dgm:t>
        <a:bodyPr/>
        <a:lstStyle/>
        <a:p>
          <a:r>
            <a:rPr lang="en-US"/>
            <a:t>Confident and supportive cultures are more COLLABORATIVE and CREATIVE and ultimately attract hard-working, talented people.</a:t>
          </a:r>
        </a:p>
      </dgm:t>
    </dgm:pt>
    <dgm:pt modelId="{115DE0E0-AD9B-4CA6-ADB2-8312DEDB3A2B}" type="parTrans" cxnId="{025932B5-BC10-4C73-8EE7-8292BEFA98CF}">
      <dgm:prSet/>
      <dgm:spPr/>
      <dgm:t>
        <a:bodyPr/>
        <a:lstStyle/>
        <a:p>
          <a:endParaRPr lang="en-US"/>
        </a:p>
      </dgm:t>
    </dgm:pt>
    <dgm:pt modelId="{2B974A39-1AA0-4FB0-B42C-8B86FB5431CE}" type="sibTrans" cxnId="{025932B5-BC10-4C73-8EE7-8292BEFA98CF}">
      <dgm:prSet/>
      <dgm:spPr/>
      <dgm:t>
        <a:bodyPr/>
        <a:lstStyle/>
        <a:p>
          <a:endParaRPr lang="en-US"/>
        </a:p>
      </dgm:t>
    </dgm:pt>
    <dgm:pt modelId="{C0F34801-F66D-4082-9339-53D3D347CD20}">
      <dgm:prSet/>
      <dgm:spPr/>
      <dgm:t>
        <a:bodyPr/>
        <a:lstStyle/>
        <a:p>
          <a:r>
            <a:rPr lang="en-US"/>
            <a:t>This kind of culture doesn’t just happen- it must be modeled and demonstrated.</a:t>
          </a:r>
        </a:p>
      </dgm:t>
    </dgm:pt>
    <dgm:pt modelId="{B6DDDD03-1807-4A9D-BB17-F0EDD6CDC40E}" type="parTrans" cxnId="{3DC4E131-8959-465E-A253-7797525AA5A0}">
      <dgm:prSet/>
      <dgm:spPr/>
      <dgm:t>
        <a:bodyPr/>
        <a:lstStyle/>
        <a:p>
          <a:endParaRPr lang="en-US"/>
        </a:p>
      </dgm:t>
    </dgm:pt>
    <dgm:pt modelId="{80E1A7B5-C6C0-4CAC-83C7-5C5CB483BD5A}" type="sibTrans" cxnId="{3DC4E131-8959-465E-A253-7797525AA5A0}">
      <dgm:prSet/>
      <dgm:spPr/>
      <dgm:t>
        <a:bodyPr/>
        <a:lstStyle/>
        <a:p>
          <a:endParaRPr lang="en-US"/>
        </a:p>
      </dgm:t>
    </dgm:pt>
    <dgm:pt modelId="{38105C33-D1A3-4CD6-AB7E-DBEC94A3F325}">
      <dgm:prSet/>
      <dgm:spPr/>
      <dgm:t>
        <a:bodyPr/>
        <a:lstStyle/>
        <a:p>
          <a:r>
            <a:rPr lang="en-US"/>
            <a:t>COMMIT to a consistent positive attitude!  It’s better for YOU and will have a marked influence on your team!</a:t>
          </a:r>
        </a:p>
      </dgm:t>
    </dgm:pt>
    <dgm:pt modelId="{6EC7BA88-C835-42B5-80FB-DCD741F2C072}" type="parTrans" cxnId="{7D0ADE87-68BE-4C0A-905C-0D1E10E52704}">
      <dgm:prSet/>
      <dgm:spPr/>
      <dgm:t>
        <a:bodyPr/>
        <a:lstStyle/>
        <a:p>
          <a:endParaRPr lang="en-US"/>
        </a:p>
      </dgm:t>
    </dgm:pt>
    <dgm:pt modelId="{9D53ABE5-E03D-42B5-9D9D-A0C6D1D1B60C}" type="sibTrans" cxnId="{7D0ADE87-68BE-4C0A-905C-0D1E10E52704}">
      <dgm:prSet/>
      <dgm:spPr/>
      <dgm:t>
        <a:bodyPr/>
        <a:lstStyle/>
        <a:p>
          <a:endParaRPr lang="en-US"/>
        </a:p>
      </dgm:t>
    </dgm:pt>
    <dgm:pt modelId="{82D6EC68-FB98-46A8-A307-41DC83FA29CB}" type="pres">
      <dgm:prSet presAssocID="{8152E669-4483-440C-813D-5C9E10431F60}" presName="root" presStyleCnt="0">
        <dgm:presLayoutVars>
          <dgm:dir/>
          <dgm:resizeHandles val="exact"/>
        </dgm:presLayoutVars>
      </dgm:prSet>
      <dgm:spPr/>
    </dgm:pt>
    <dgm:pt modelId="{869602C3-AF1A-474A-A927-1B81494E1AC4}" type="pres">
      <dgm:prSet presAssocID="{51A97404-9D70-4B31-A301-46C292A3BFB5}" presName="compNode" presStyleCnt="0"/>
      <dgm:spPr/>
    </dgm:pt>
    <dgm:pt modelId="{649D91E6-FE20-4ED7-9F03-397BD73AA528}" type="pres">
      <dgm:prSet presAssocID="{51A97404-9D70-4B31-A301-46C292A3BFB5}" presName="bgRect" presStyleLbl="bgShp" presStyleIdx="0" presStyleCnt="4"/>
      <dgm:spPr/>
    </dgm:pt>
    <dgm:pt modelId="{0E4C568F-30A2-4498-A0C2-936017124709}" type="pres">
      <dgm:prSet presAssocID="{51A97404-9D70-4B31-A301-46C292A3BF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E9D7A71-4ED5-452E-9DDE-0594E3DEA4E7}" type="pres">
      <dgm:prSet presAssocID="{51A97404-9D70-4B31-A301-46C292A3BFB5}" presName="spaceRect" presStyleCnt="0"/>
      <dgm:spPr/>
    </dgm:pt>
    <dgm:pt modelId="{252B3D81-5604-47B9-9C34-195E945A044B}" type="pres">
      <dgm:prSet presAssocID="{51A97404-9D70-4B31-A301-46C292A3BFB5}" presName="parTx" presStyleLbl="revTx" presStyleIdx="0" presStyleCnt="4">
        <dgm:presLayoutVars>
          <dgm:chMax val="0"/>
          <dgm:chPref val="0"/>
        </dgm:presLayoutVars>
      </dgm:prSet>
      <dgm:spPr/>
    </dgm:pt>
    <dgm:pt modelId="{59AF4C3B-E313-49C2-9358-2E8DDF282913}" type="pres">
      <dgm:prSet presAssocID="{8B30BAFF-18D7-4D07-A3F4-2F33E8E5831F}" presName="sibTrans" presStyleCnt="0"/>
      <dgm:spPr/>
    </dgm:pt>
    <dgm:pt modelId="{5D25EBDC-615F-4567-8424-35F90B1C56D1}" type="pres">
      <dgm:prSet presAssocID="{58430E42-2964-4CED-A10F-25604C16142E}" presName="compNode" presStyleCnt="0"/>
      <dgm:spPr/>
    </dgm:pt>
    <dgm:pt modelId="{33444DE2-52FC-40A1-B35D-0D351144C05D}" type="pres">
      <dgm:prSet presAssocID="{58430E42-2964-4CED-A10F-25604C16142E}" presName="bgRect" presStyleLbl="bgShp" presStyleIdx="1" presStyleCnt="4"/>
      <dgm:spPr/>
    </dgm:pt>
    <dgm:pt modelId="{CD8BB6AA-2647-47F3-93F5-A937588A9691}" type="pres">
      <dgm:prSet presAssocID="{58430E42-2964-4CED-A10F-25604C1614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5D7431E0-CBB8-4A74-A6AD-55D97BCED2CC}" type="pres">
      <dgm:prSet presAssocID="{58430E42-2964-4CED-A10F-25604C16142E}" presName="spaceRect" presStyleCnt="0"/>
      <dgm:spPr/>
    </dgm:pt>
    <dgm:pt modelId="{D2860001-0143-4F6E-9F3E-CFA2305FF6DB}" type="pres">
      <dgm:prSet presAssocID="{58430E42-2964-4CED-A10F-25604C16142E}" presName="parTx" presStyleLbl="revTx" presStyleIdx="1" presStyleCnt="4">
        <dgm:presLayoutVars>
          <dgm:chMax val="0"/>
          <dgm:chPref val="0"/>
        </dgm:presLayoutVars>
      </dgm:prSet>
      <dgm:spPr/>
    </dgm:pt>
    <dgm:pt modelId="{CF917687-FFFD-46FE-BE88-5B6DB75D1A99}" type="pres">
      <dgm:prSet presAssocID="{2B974A39-1AA0-4FB0-B42C-8B86FB5431CE}" presName="sibTrans" presStyleCnt="0"/>
      <dgm:spPr/>
    </dgm:pt>
    <dgm:pt modelId="{531CA10D-DBBF-43BD-8782-AFFA61CC83BA}" type="pres">
      <dgm:prSet presAssocID="{C0F34801-F66D-4082-9339-53D3D347CD20}" presName="compNode" presStyleCnt="0"/>
      <dgm:spPr/>
    </dgm:pt>
    <dgm:pt modelId="{37891C0D-AA2E-4E59-BD77-10EFBFFA3000}" type="pres">
      <dgm:prSet presAssocID="{C0F34801-F66D-4082-9339-53D3D347CD20}" presName="bgRect" presStyleLbl="bgShp" presStyleIdx="2" presStyleCnt="4"/>
      <dgm:spPr/>
    </dgm:pt>
    <dgm:pt modelId="{9C26B8BA-2725-4595-9280-927046C6DAA0}" type="pres">
      <dgm:prSet presAssocID="{C0F34801-F66D-4082-9339-53D3D347CD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27BB0F2D-E94D-490B-AD61-6AB65CC7EF8E}" type="pres">
      <dgm:prSet presAssocID="{C0F34801-F66D-4082-9339-53D3D347CD20}" presName="spaceRect" presStyleCnt="0"/>
      <dgm:spPr/>
    </dgm:pt>
    <dgm:pt modelId="{482993E2-0C71-472A-939D-F32B1C392926}" type="pres">
      <dgm:prSet presAssocID="{C0F34801-F66D-4082-9339-53D3D347CD20}" presName="parTx" presStyleLbl="revTx" presStyleIdx="2" presStyleCnt="4">
        <dgm:presLayoutVars>
          <dgm:chMax val="0"/>
          <dgm:chPref val="0"/>
        </dgm:presLayoutVars>
      </dgm:prSet>
      <dgm:spPr/>
    </dgm:pt>
    <dgm:pt modelId="{6F3F393D-9FAB-471A-ADF5-221674AF6665}" type="pres">
      <dgm:prSet presAssocID="{80E1A7B5-C6C0-4CAC-83C7-5C5CB483BD5A}" presName="sibTrans" presStyleCnt="0"/>
      <dgm:spPr/>
    </dgm:pt>
    <dgm:pt modelId="{E8EF5032-1F21-4F14-B466-B34E174E3AFF}" type="pres">
      <dgm:prSet presAssocID="{38105C33-D1A3-4CD6-AB7E-DBEC94A3F325}" presName="compNode" presStyleCnt="0"/>
      <dgm:spPr/>
    </dgm:pt>
    <dgm:pt modelId="{F2BCF0B7-82CD-46AA-80D4-5AFAE4B10D42}" type="pres">
      <dgm:prSet presAssocID="{38105C33-D1A3-4CD6-AB7E-DBEC94A3F325}" presName="bgRect" presStyleLbl="bgShp" presStyleIdx="3" presStyleCnt="4"/>
      <dgm:spPr/>
    </dgm:pt>
    <dgm:pt modelId="{B7099681-1138-42DB-8D8D-0F0677E66F9B}" type="pres">
      <dgm:prSet presAssocID="{38105C33-D1A3-4CD6-AB7E-DBEC94A3F3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329B90F3-135C-4603-8515-3008DD946D6F}" type="pres">
      <dgm:prSet presAssocID="{38105C33-D1A3-4CD6-AB7E-DBEC94A3F325}" presName="spaceRect" presStyleCnt="0"/>
      <dgm:spPr/>
    </dgm:pt>
    <dgm:pt modelId="{3F0F91BF-887C-4E02-8F0C-879D82A635F4}" type="pres">
      <dgm:prSet presAssocID="{38105C33-D1A3-4CD6-AB7E-DBEC94A3F325}" presName="parTx" presStyleLbl="revTx" presStyleIdx="3" presStyleCnt="4">
        <dgm:presLayoutVars>
          <dgm:chMax val="0"/>
          <dgm:chPref val="0"/>
        </dgm:presLayoutVars>
      </dgm:prSet>
      <dgm:spPr/>
    </dgm:pt>
  </dgm:ptLst>
  <dgm:cxnLst>
    <dgm:cxn modelId="{AE8F391E-FA54-41B6-9B18-8EE2616DC3D8}" type="presOf" srcId="{38105C33-D1A3-4CD6-AB7E-DBEC94A3F325}" destId="{3F0F91BF-887C-4E02-8F0C-879D82A635F4}" srcOrd="0" destOrd="0" presId="urn:microsoft.com/office/officeart/2018/2/layout/IconVerticalSolidList"/>
    <dgm:cxn modelId="{3DC4E131-8959-465E-A253-7797525AA5A0}" srcId="{8152E669-4483-440C-813D-5C9E10431F60}" destId="{C0F34801-F66D-4082-9339-53D3D347CD20}" srcOrd="2" destOrd="0" parTransId="{B6DDDD03-1807-4A9D-BB17-F0EDD6CDC40E}" sibTransId="{80E1A7B5-C6C0-4CAC-83C7-5C5CB483BD5A}"/>
    <dgm:cxn modelId="{A2D7BA3B-FBB8-4126-8337-13A85F8CDA3B}" type="presOf" srcId="{C0F34801-F66D-4082-9339-53D3D347CD20}" destId="{482993E2-0C71-472A-939D-F32B1C392926}" srcOrd="0" destOrd="0" presId="urn:microsoft.com/office/officeart/2018/2/layout/IconVerticalSolidList"/>
    <dgm:cxn modelId="{7D0ADE87-68BE-4C0A-905C-0D1E10E52704}" srcId="{8152E669-4483-440C-813D-5C9E10431F60}" destId="{38105C33-D1A3-4CD6-AB7E-DBEC94A3F325}" srcOrd="3" destOrd="0" parTransId="{6EC7BA88-C835-42B5-80FB-DCD741F2C072}" sibTransId="{9D53ABE5-E03D-42B5-9D9D-A0C6D1D1B60C}"/>
    <dgm:cxn modelId="{025932B5-BC10-4C73-8EE7-8292BEFA98CF}" srcId="{8152E669-4483-440C-813D-5C9E10431F60}" destId="{58430E42-2964-4CED-A10F-25604C16142E}" srcOrd="1" destOrd="0" parTransId="{115DE0E0-AD9B-4CA6-ADB2-8312DEDB3A2B}" sibTransId="{2B974A39-1AA0-4FB0-B42C-8B86FB5431CE}"/>
    <dgm:cxn modelId="{5789F8C4-2A62-40DB-9F39-D8ABC52BFDCB}" type="presOf" srcId="{8152E669-4483-440C-813D-5C9E10431F60}" destId="{82D6EC68-FB98-46A8-A307-41DC83FA29CB}" srcOrd="0" destOrd="0" presId="urn:microsoft.com/office/officeart/2018/2/layout/IconVerticalSolidList"/>
    <dgm:cxn modelId="{82C5D2CD-CAAF-4A5F-BE99-AEBA84636953}" srcId="{8152E669-4483-440C-813D-5C9E10431F60}" destId="{51A97404-9D70-4B31-A301-46C292A3BFB5}" srcOrd="0" destOrd="0" parTransId="{8FD6AF7A-42E8-4D6A-9348-039D8A350593}" sibTransId="{8B30BAFF-18D7-4D07-A3F4-2F33E8E5831F}"/>
    <dgm:cxn modelId="{17ECCBCE-2504-4C7A-BC47-CD2DC3B14FD7}" type="presOf" srcId="{51A97404-9D70-4B31-A301-46C292A3BFB5}" destId="{252B3D81-5604-47B9-9C34-195E945A044B}" srcOrd="0" destOrd="0" presId="urn:microsoft.com/office/officeart/2018/2/layout/IconVerticalSolidList"/>
    <dgm:cxn modelId="{C89D96D0-0736-470D-8A30-D800B0E4950A}" type="presOf" srcId="{58430E42-2964-4CED-A10F-25604C16142E}" destId="{D2860001-0143-4F6E-9F3E-CFA2305FF6DB}" srcOrd="0" destOrd="0" presId="urn:microsoft.com/office/officeart/2018/2/layout/IconVerticalSolidList"/>
    <dgm:cxn modelId="{F505C112-D279-48AE-91B7-ACD95A7EFDDE}" type="presParOf" srcId="{82D6EC68-FB98-46A8-A307-41DC83FA29CB}" destId="{869602C3-AF1A-474A-A927-1B81494E1AC4}" srcOrd="0" destOrd="0" presId="urn:microsoft.com/office/officeart/2018/2/layout/IconVerticalSolidList"/>
    <dgm:cxn modelId="{4F4D6169-2074-46B9-B100-B7599106235B}" type="presParOf" srcId="{869602C3-AF1A-474A-A927-1B81494E1AC4}" destId="{649D91E6-FE20-4ED7-9F03-397BD73AA528}" srcOrd="0" destOrd="0" presId="urn:microsoft.com/office/officeart/2018/2/layout/IconVerticalSolidList"/>
    <dgm:cxn modelId="{0BB32435-BE3A-41D2-A686-F1B5A74E22EB}" type="presParOf" srcId="{869602C3-AF1A-474A-A927-1B81494E1AC4}" destId="{0E4C568F-30A2-4498-A0C2-936017124709}" srcOrd="1" destOrd="0" presId="urn:microsoft.com/office/officeart/2018/2/layout/IconVerticalSolidList"/>
    <dgm:cxn modelId="{4D6BACB2-4CA3-47DE-9435-88075773C598}" type="presParOf" srcId="{869602C3-AF1A-474A-A927-1B81494E1AC4}" destId="{9E9D7A71-4ED5-452E-9DDE-0594E3DEA4E7}" srcOrd="2" destOrd="0" presId="urn:microsoft.com/office/officeart/2018/2/layout/IconVerticalSolidList"/>
    <dgm:cxn modelId="{612D3CA3-8CE2-48D4-B282-FDD243F72FB7}" type="presParOf" srcId="{869602C3-AF1A-474A-A927-1B81494E1AC4}" destId="{252B3D81-5604-47B9-9C34-195E945A044B}" srcOrd="3" destOrd="0" presId="urn:microsoft.com/office/officeart/2018/2/layout/IconVerticalSolidList"/>
    <dgm:cxn modelId="{95B9E19D-B442-4F0D-95AD-5BDDBE1ACBEC}" type="presParOf" srcId="{82D6EC68-FB98-46A8-A307-41DC83FA29CB}" destId="{59AF4C3B-E313-49C2-9358-2E8DDF282913}" srcOrd="1" destOrd="0" presId="urn:microsoft.com/office/officeart/2018/2/layout/IconVerticalSolidList"/>
    <dgm:cxn modelId="{E4172394-769B-4B7A-B161-185358995506}" type="presParOf" srcId="{82D6EC68-FB98-46A8-A307-41DC83FA29CB}" destId="{5D25EBDC-615F-4567-8424-35F90B1C56D1}" srcOrd="2" destOrd="0" presId="urn:microsoft.com/office/officeart/2018/2/layout/IconVerticalSolidList"/>
    <dgm:cxn modelId="{20B5A4A0-4499-410D-8184-312B12BB045A}" type="presParOf" srcId="{5D25EBDC-615F-4567-8424-35F90B1C56D1}" destId="{33444DE2-52FC-40A1-B35D-0D351144C05D}" srcOrd="0" destOrd="0" presId="urn:microsoft.com/office/officeart/2018/2/layout/IconVerticalSolidList"/>
    <dgm:cxn modelId="{192A1A29-ECFE-481D-B9C1-E9D257555C79}" type="presParOf" srcId="{5D25EBDC-615F-4567-8424-35F90B1C56D1}" destId="{CD8BB6AA-2647-47F3-93F5-A937588A9691}" srcOrd="1" destOrd="0" presId="urn:microsoft.com/office/officeart/2018/2/layout/IconVerticalSolidList"/>
    <dgm:cxn modelId="{F06827A0-445F-42D8-917C-3FF1DC4A2662}" type="presParOf" srcId="{5D25EBDC-615F-4567-8424-35F90B1C56D1}" destId="{5D7431E0-CBB8-4A74-A6AD-55D97BCED2CC}" srcOrd="2" destOrd="0" presId="urn:microsoft.com/office/officeart/2018/2/layout/IconVerticalSolidList"/>
    <dgm:cxn modelId="{82EEA3F1-ECF2-4B0E-8293-5101445AB578}" type="presParOf" srcId="{5D25EBDC-615F-4567-8424-35F90B1C56D1}" destId="{D2860001-0143-4F6E-9F3E-CFA2305FF6DB}" srcOrd="3" destOrd="0" presId="urn:microsoft.com/office/officeart/2018/2/layout/IconVerticalSolidList"/>
    <dgm:cxn modelId="{BA19D124-5050-4986-A742-3A1C31B63B8F}" type="presParOf" srcId="{82D6EC68-FB98-46A8-A307-41DC83FA29CB}" destId="{CF917687-FFFD-46FE-BE88-5B6DB75D1A99}" srcOrd="3" destOrd="0" presId="urn:microsoft.com/office/officeart/2018/2/layout/IconVerticalSolidList"/>
    <dgm:cxn modelId="{3B28B107-E2E3-44CC-8D95-2B6FBA367BC7}" type="presParOf" srcId="{82D6EC68-FB98-46A8-A307-41DC83FA29CB}" destId="{531CA10D-DBBF-43BD-8782-AFFA61CC83BA}" srcOrd="4" destOrd="0" presId="urn:microsoft.com/office/officeart/2018/2/layout/IconVerticalSolidList"/>
    <dgm:cxn modelId="{832B2FC7-4736-4900-8DC3-80EB9214C4BD}" type="presParOf" srcId="{531CA10D-DBBF-43BD-8782-AFFA61CC83BA}" destId="{37891C0D-AA2E-4E59-BD77-10EFBFFA3000}" srcOrd="0" destOrd="0" presId="urn:microsoft.com/office/officeart/2018/2/layout/IconVerticalSolidList"/>
    <dgm:cxn modelId="{741D5D71-35B3-4DCD-A105-9E30CED717EA}" type="presParOf" srcId="{531CA10D-DBBF-43BD-8782-AFFA61CC83BA}" destId="{9C26B8BA-2725-4595-9280-927046C6DAA0}" srcOrd="1" destOrd="0" presId="urn:microsoft.com/office/officeart/2018/2/layout/IconVerticalSolidList"/>
    <dgm:cxn modelId="{A66BBC09-0A47-45ED-A25C-8C627A3DC3F4}" type="presParOf" srcId="{531CA10D-DBBF-43BD-8782-AFFA61CC83BA}" destId="{27BB0F2D-E94D-490B-AD61-6AB65CC7EF8E}" srcOrd="2" destOrd="0" presId="urn:microsoft.com/office/officeart/2018/2/layout/IconVerticalSolidList"/>
    <dgm:cxn modelId="{70E11206-6FBC-4B32-BB36-DA22FC10C791}" type="presParOf" srcId="{531CA10D-DBBF-43BD-8782-AFFA61CC83BA}" destId="{482993E2-0C71-472A-939D-F32B1C392926}" srcOrd="3" destOrd="0" presId="urn:microsoft.com/office/officeart/2018/2/layout/IconVerticalSolidList"/>
    <dgm:cxn modelId="{702C5EF8-6190-4D1F-9235-E36ECFB291B5}" type="presParOf" srcId="{82D6EC68-FB98-46A8-A307-41DC83FA29CB}" destId="{6F3F393D-9FAB-471A-ADF5-221674AF6665}" srcOrd="5" destOrd="0" presId="urn:microsoft.com/office/officeart/2018/2/layout/IconVerticalSolidList"/>
    <dgm:cxn modelId="{D0365A25-7177-48EE-AFE8-9FE21216DB3E}" type="presParOf" srcId="{82D6EC68-FB98-46A8-A307-41DC83FA29CB}" destId="{E8EF5032-1F21-4F14-B466-B34E174E3AFF}" srcOrd="6" destOrd="0" presId="urn:microsoft.com/office/officeart/2018/2/layout/IconVerticalSolidList"/>
    <dgm:cxn modelId="{B9B4FB38-FAFD-4412-A43A-62593B6F1EE9}" type="presParOf" srcId="{E8EF5032-1F21-4F14-B466-B34E174E3AFF}" destId="{F2BCF0B7-82CD-46AA-80D4-5AFAE4B10D42}" srcOrd="0" destOrd="0" presId="urn:microsoft.com/office/officeart/2018/2/layout/IconVerticalSolidList"/>
    <dgm:cxn modelId="{DA225231-3A9E-47C8-AC00-FBFD5B8D732D}" type="presParOf" srcId="{E8EF5032-1F21-4F14-B466-B34E174E3AFF}" destId="{B7099681-1138-42DB-8D8D-0F0677E66F9B}" srcOrd="1" destOrd="0" presId="urn:microsoft.com/office/officeart/2018/2/layout/IconVerticalSolidList"/>
    <dgm:cxn modelId="{53B2B88A-4E5A-4C09-8616-58F4EE2097C5}" type="presParOf" srcId="{E8EF5032-1F21-4F14-B466-B34E174E3AFF}" destId="{329B90F3-135C-4603-8515-3008DD946D6F}" srcOrd="2" destOrd="0" presId="urn:microsoft.com/office/officeart/2018/2/layout/IconVerticalSolidList"/>
    <dgm:cxn modelId="{32AB46BA-0B3D-4581-8861-95476597E473}" type="presParOf" srcId="{E8EF5032-1F21-4F14-B466-B34E174E3AFF}" destId="{3F0F91BF-887C-4E02-8F0C-879D82A635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08E87-2426-4A21-B72B-19525C1D172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3CF62D-71A0-465A-8BD9-E2A1B0069CD1}">
      <dgm:prSet custT="1"/>
      <dgm:spPr/>
      <dgm:t>
        <a:bodyPr/>
        <a:lstStyle/>
        <a:p>
          <a:r>
            <a:rPr lang="en-US" sz="2400" dirty="0"/>
            <a:t>It’s true- you CAN drive people through fear and intimidation</a:t>
          </a:r>
          <a:r>
            <a:rPr lang="en-US" sz="1400" dirty="0"/>
            <a:t>.</a:t>
          </a:r>
        </a:p>
      </dgm:t>
    </dgm:pt>
    <dgm:pt modelId="{A503C64D-D6E2-4C60-97E9-E4AB49415915}" type="parTrans" cxnId="{120ADBA6-5EA7-4227-8F58-6DEAF1E44CFD}">
      <dgm:prSet/>
      <dgm:spPr/>
      <dgm:t>
        <a:bodyPr/>
        <a:lstStyle/>
        <a:p>
          <a:endParaRPr lang="en-US"/>
        </a:p>
      </dgm:t>
    </dgm:pt>
    <dgm:pt modelId="{5E98D02A-CDED-409A-912E-5A4122F33A99}" type="sibTrans" cxnId="{120ADBA6-5EA7-4227-8F58-6DEAF1E44CFD}">
      <dgm:prSet/>
      <dgm:spPr/>
      <dgm:t>
        <a:bodyPr/>
        <a:lstStyle/>
        <a:p>
          <a:endParaRPr lang="en-US"/>
        </a:p>
      </dgm:t>
    </dgm:pt>
    <dgm:pt modelId="{814B77C5-6798-49C5-88AE-52CF0466ED0A}">
      <dgm:prSet custT="1"/>
      <dgm:spPr/>
      <dgm:t>
        <a:bodyPr/>
        <a:lstStyle/>
        <a:p>
          <a:r>
            <a:rPr lang="en-US" sz="2400" dirty="0"/>
            <a:t>But why would you choose this route? People will only work hard enough to “stay off your radar”!</a:t>
          </a:r>
        </a:p>
      </dgm:t>
    </dgm:pt>
    <dgm:pt modelId="{2C647724-A5F1-42D1-8725-1EF6A25AF0F4}" type="parTrans" cxnId="{497E8C27-AC71-4FF8-BB76-730727A08B17}">
      <dgm:prSet/>
      <dgm:spPr/>
      <dgm:t>
        <a:bodyPr/>
        <a:lstStyle/>
        <a:p>
          <a:endParaRPr lang="en-US"/>
        </a:p>
      </dgm:t>
    </dgm:pt>
    <dgm:pt modelId="{FFF85CBC-1C1C-4608-BDE5-30F661D527D8}" type="sibTrans" cxnId="{497E8C27-AC71-4FF8-BB76-730727A08B17}">
      <dgm:prSet/>
      <dgm:spPr/>
      <dgm:t>
        <a:bodyPr/>
        <a:lstStyle/>
        <a:p>
          <a:endParaRPr lang="en-US"/>
        </a:p>
      </dgm:t>
    </dgm:pt>
    <dgm:pt modelId="{5E6170BF-889C-46E1-A94B-AB2982218807}">
      <dgm:prSet custT="1"/>
      <dgm:spPr/>
      <dgm:t>
        <a:bodyPr/>
        <a:lstStyle/>
        <a:p>
          <a:r>
            <a:rPr lang="en-US" sz="2000" dirty="0"/>
            <a:t>When you lead with a positive attitude in a supportive climate, people will go above and beyond what you ask. People who feel appreciated become more confident and productive</a:t>
          </a:r>
          <a:r>
            <a:rPr lang="en-US" sz="1800" dirty="0"/>
            <a:t>.</a:t>
          </a:r>
        </a:p>
      </dgm:t>
    </dgm:pt>
    <dgm:pt modelId="{4EED8061-CC64-42E4-895D-4C0B50D07331}" type="parTrans" cxnId="{EFE097D3-127B-43F1-A1E6-ADF633833B70}">
      <dgm:prSet/>
      <dgm:spPr/>
      <dgm:t>
        <a:bodyPr/>
        <a:lstStyle/>
        <a:p>
          <a:endParaRPr lang="en-US"/>
        </a:p>
      </dgm:t>
    </dgm:pt>
    <dgm:pt modelId="{F58CFB17-1F49-4D5E-B2DB-16C68220D9AD}" type="sibTrans" cxnId="{EFE097D3-127B-43F1-A1E6-ADF633833B70}">
      <dgm:prSet/>
      <dgm:spPr/>
      <dgm:t>
        <a:bodyPr/>
        <a:lstStyle/>
        <a:p>
          <a:endParaRPr lang="en-US"/>
        </a:p>
      </dgm:t>
    </dgm:pt>
    <dgm:pt modelId="{7A3477BD-8A96-48FB-A8C0-CA0D47054A1E}">
      <dgm:prSet/>
      <dgm:spPr/>
      <dgm:t>
        <a:bodyPr/>
        <a:lstStyle/>
        <a:p>
          <a:r>
            <a:rPr lang="en-US" dirty="0"/>
            <a:t>POSITIVE ENTHUSIASM IS MOTIVATIONAL-there is no downside!</a:t>
          </a:r>
        </a:p>
      </dgm:t>
    </dgm:pt>
    <dgm:pt modelId="{63622E75-B8A1-4FA6-AC3F-A32154232963}" type="parTrans" cxnId="{E8AA3EA2-8CD4-46F0-A7EC-5018BBD7511D}">
      <dgm:prSet/>
      <dgm:spPr/>
      <dgm:t>
        <a:bodyPr/>
        <a:lstStyle/>
        <a:p>
          <a:endParaRPr lang="en-US"/>
        </a:p>
      </dgm:t>
    </dgm:pt>
    <dgm:pt modelId="{1265261F-9255-455F-BF1A-D65883E43246}" type="sibTrans" cxnId="{E8AA3EA2-8CD4-46F0-A7EC-5018BBD7511D}">
      <dgm:prSet/>
      <dgm:spPr/>
      <dgm:t>
        <a:bodyPr/>
        <a:lstStyle/>
        <a:p>
          <a:endParaRPr lang="en-US"/>
        </a:p>
      </dgm:t>
    </dgm:pt>
    <dgm:pt modelId="{7B8E4E46-806F-4A9D-A32E-B23CEE576B47}" type="pres">
      <dgm:prSet presAssocID="{62208E87-2426-4A21-B72B-19525C1D172C}" presName="root" presStyleCnt="0">
        <dgm:presLayoutVars>
          <dgm:dir/>
          <dgm:resizeHandles val="exact"/>
        </dgm:presLayoutVars>
      </dgm:prSet>
      <dgm:spPr/>
    </dgm:pt>
    <dgm:pt modelId="{2B123C9A-572F-4D69-A8B4-67224214776D}" type="pres">
      <dgm:prSet presAssocID="{62208E87-2426-4A21-B72B-19525C1D172C}" presName="container" presStyleCnt="0">
        <dgm:presLayoutVars>
          <dgm:dir/>
          <dgm:resizeHandles val="exact"/>
        </dgm:presLayoutVars>
      </dgm:prSet>
      <dgm:spPr/>
    </dgm:pt>
    <dgm:pt modelId="{0BE7D7FD-E934-4E21-B713-236DAB15ED98}" type="pres">
      <dgm:prSet presAssocID="{9D3CF62D-71A0-465A-8BD9-E2A1B0069CD1}" presName="compNode" presStyleCnt="0"/>
      <dgm:spPr/>
    </dgm:pt>
    <dgm:pt modelId="{1FF2263B-8055-4BFC-B654-C920F1C13E25}" type="pres">
      <dgm:prSet presAssocID="{9D3CF62D-71A0-465A-8BD9-E2A1B0069CD1}" presName="iconBgRect" presStyleLbl="bgShp" presStyleIdx="0" presStyleCnt="4"/>
      <dgm:spPr/>
    </dgm:pt>
    <dgm:pt modelId="{DDAC4145-B84D-4351-9294-0C334ED1AB89}" type="pres">
      <dgm:prSet presAssocID="{9D3CF62D-71A0-465A-8BD9-E2A1B0069C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EEF02BD6-4049-4C92-9A34-E6122C5556EF}" type="pres">
      <dgm:prSet presAssocID="{9D3CF62D-71A0-465A-8BD9-E2A1B0069CD1}" presName="spaceRect" presStyleCnt="0"/>
      <dgm:spPr/>
    </dgm:pt>
    <dgm:pt modelId="{48A54CB6-CAE1-488B-AC6D-A782A4D3C1BD}" type="pres">
      <dgm:prSet presAssocID="{9D3CF62D-71A0-465A-8BD9-E2A1B0069CD1}" presName="textRect" presStyleLbl="revTx" presStyleIdx="0" presStyleCnt="4" custScaleX="134200" custScaleY="170652">
        <dgm:presLayoutVars>
          <dgm:chMax val="1"/>
          <dgm:chPref val="1"/>
        </dgm:presLayoutVars>
      </dgm:prSet>
      <dgm:spPr/>
    </dgm:pt>
    <dgm:pt modelId="{46F2FC8D-7323-4798-B9A2-3418A6B0B79F}" type="pres">
      <dgm:prSet presAssocID="{5E98D02A-CDED-409A-912E-5A4122F33A99}" presName="sibTrans" presStyleLbl="sibTrans2D1" presStyleIdx="0" presStyleCnt="0"/>
      <dgm:spPr/>
    </dgm:pt>
    <dgm:pt modelId="{AFFC90DA-099E-4E2B-81B0-C0DF34AEE002}" type="pres">
      <dgm:prSet presAssocID="{814B77C5-6798-49C5-88AE-52CF0466ED0A}" presName="compNode" presStyleCnt="0"/>
      <dgm:spPr/>
    </dgm:pt>
    <dgm:pt modelId="{78899F92-0AD9-4B0C-80CA-C4D6F2019278}" type="pres">
      <dgm:prSet presAssocID="{814B77C5-6798-49C5-88AE-52CF0466ED0A}" presName="iconBgRect" presStyleLbl="bgShp" presStyleIdx="1" presStyleCnt="4"/>
      <dgm:spPr/>
    </dgm:pt>
    <dgm:pt modelId="{B0D094A9-EDE2-41FA-B3B4-72BEEA8E82E6}" type="pres">
      <dgm:prSet presAssocID="{814B77C5-6798-49C5-88AE-52CF0466ED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6DFA4F89-6B77-4AE4-893B-30FD0731E7EC}" type="pres">
      <dgm:prSet presAssocID="{814B77C5-6798-49C5-88AE-52CF0466ED0A}" presName="spaceRect" presStyleCnt="0"/>
      <dgm:spPr/>
    </dgm:pt>
    <dgm:pt modelId="{4282C537-89AF-4403-8B3C-927E631BB505}" type="pres">
      <dgm:prSet presAssocID="{814B77C5-6798-49C5-88AE-52CF0466ED0A}" presName="textRect" presStyleLbl="revTx" presStyleIdx="1" presStyleCnt="4">
        <dgm:presLayoutVars>
          <dgm:chMax val="1"/>
          <dgm:chPref val="1"/>
        </dgm:presLayoutVars>
      </dgm:prSet>
      <dgm:spPr/>
    </dgm:pt>
    <dgm:pt modelId="{82599287-6664-4B02-B81A-792CAA4B2AFD}" type="pres">
      <dgm:prSet presAssocID="{FFF85CBC-1C1C-4608-BDE5-30F661D527D8}" presName="sibTrans" presStyleLbl="sibTrans2D1" presStyleIdx="0" presStyleCnt="0"/>
      <dgm:spPr/>
    </dgm:pt>
    <dgm:pt modelId="{D1C1FEA4-8210-4FAB-8556-4B1D825E4972}" type="pres">
      <dgm:prSet presAssocID="{5E6170BF-889C-46E1-A94B-AB2982218807}" presName="compNode" presStyleCnt="0"/>
      <dgm:spPr/>
    </dgm:pt>
    <dgm:pt modelId="{05AF14B7-1AB4-45FA-9C9E-20D13ABE4416}" type="pres">
      <dgm:prSet presAssocID="{5E6170BF-889C-46E1-A94B-AB2982218807}" presName="iconBgRect" presStyleLbl="bgShp" presStyleIdx="2" presStyleCnt="4"/>
      <dgm:spPr/>
    </dgm:pt>
    <dgm:pt modelId="{B712B64B-3893-4E53-A8CE-98D9E6369DF4}" type="pres">
      <dgm:prSet presAssocID="{5E6170BF-889C-46E1-A94B-AB29822188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7DE0F46-499D-407A-A09F-C0D82C93DAD4}" type="pres">
      <dgm:prSet presAssocID="{5E6170BF-889C-46E1-A94B-AB2982218807}" presName="spaceRect" presStyleCnt="0"/>
      <dgm:spPr/>
    </dgm:pt>
    <dgm:pt modelId="{805AFD61-9005-475C-A641-179DCCCE14B3}" type="pres">
      <dgm:prSet presAssocID="{5E6170BF-889C-46E1-A94B-AB2982218807}" presName="textRect" presStyleLbl="revTx" presStyleIdx="2" presStyleCnt="4" custScaleX="122062" custScaleY="155368">
        <dgm:presLayoutVars>
          <dgm:chMax val="1"/>
          <dgm:chPref val="1"/>
        </dgm:presLayoutVars>
      </dgm:prSet>
      <dgm:spPr/>
    </dgm:pt>
    <dgm:pt modelId="{4B1A69ED-B9BF-4A03-BE8F-7A3AB0F32F8E}" type="pres">
      <dgm:prSet presAssocID="{F58CFB17-1F49-4D5E-B2DB-16C68220D9AD}" presName="sibTrans" presStyleLbl="sibTrans2D1" presStyleIdx="0" presStyleCnt="0"/>
      <dgm:spPr/>
    </dgm:pt>
    <dgm:pt modelId="{F7063307-47D2-41F0-B2DE-5B02DC74F7A5}" type="pres">
      <dgm:prSet presAssocID="{7A3477BD-8A96-48FB-A8C0-CA0D47054A1E}" presName="compNode" presStyleCnt="0"/>
      <dgm:spPr/>
    </dgm:pt>
    <dgm:pt modelId="{69CC6B68-55AF-452E-8F2A-D59FB61F72EC}" type="pres">
      <dgm:prSet presAssocID="{7A3477BD-8A96-48FB-A8C0-CA0D47054A1E}" presName="iconBgRect" presStyleLbl="bgShp" presStyleIdx="3" presStyleCnt="4"/>
      <dgm:spPr/>
    </dgm:pt>
    <dgm:pt modelId="{75873243-52E2-4F97-97AE-E789CC18E098}" type="pres">
      <dgm:prSet presAssocID="{7A3477BD-8A96-48FB-A8C0-CA0D47054A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420F0892-3767-4353-8B72-BCCC6144E74A}" type="pres">
      <dgm:prSet presAssocID="{7A3477BD-8A96-48FB-A8C0-CA0D47054A1E}" presName="spaceRect" presStyleCnt="0"/>
      <dgm:spPr/>
    </dgm:pt>
    <dgm:pt modelId="{FC7B46C3-7FED-4B40-B0C8-09E02A8B7487}" type="pres">
      <dgm:prSet presAssocID="{7A3477BD-8A96-48FB-A8C0-CA0D47054A1E}" presName="textRect" presStyleLbl="revTx" presStyleIdx="3" presStyleCnt="4">
        <dgm:presLayoutVars>
          <dgm:chMax val="1"/>
          <dgm:chPref val="1"/>
        </dgm:presLayoutVars>
      </dgm:prSet>
      <dgm:spPr/>
    </dgm:pt>
  </dgm:ptLst>
  <dgm:cxnLst>
    <dgm:cxn modelId="{AEC2DE1B-216E-421D-823B-F1D7D061C31E}" type="presOf" srcId="{9D3CF62D-71A0-465A-8BD9-E2A1B0069CD1}" destId="{48A54CB6-CAE1-488B-AC6D-A782A4D3C1BD}" srcOrd="0" destOrd="0" presId="urn:microsoft.com/office/officeart/2018/2/layout/IconCircleList"/>
    <dgm:cxn modelId="{497E8C27-AC71-4FF8-BB76-730727A08B17}" srcId="{62208E87-2426-4A21-B72B-19525C1D172C}" destId="{814B77C5-6798-49C5-88AE-52CF0466ED0A}" srcOrd="1" destOrd="0" parTransId="{2C647724-A5F1-42D1-8725-1EF6A25AF0F4}" sibTransId="{FFF85CBC-1C1C-4608-BDE5-30F661D527D8}"/>
    <dgm:cxn modelId="{6FE71269-2110-47EB-8174-3A042F1EC7DD}" type="presOf" srcId="{814B77C5-6798-49C5-88AE-52CF0466ED0A}" destId="{4282C537-89AF-4403-8B3C-927E631BB505}" srcOrd="0" destOrd="0" presId="urn:microsoft.com/office/officeart/2018/2/layout/IconCircleList"/>
    <dgm:cxn modelId="{0E00BC50-D51D-4988-B796-21441B090B8B}" type="presOf" srcId="{5E6170BF-889C-46E1-A94B-AB2982218807}" destId="{805AFD61-9005-475C-A641-179DCCCE14B3}" srcOrd="0" destOrd="0" presId="urn:microsoft.com/office/officeart/2018/2/layout/IconCircleList"/>
    <dgm:cxn modelId="{42EFDC58-7A7B-4456-8BCA-39503C8119DF}" type="presOf" srcId="{7A3477BD-8A96-48FB-A8C0-CA0D47054A1E}" destId="{FC7B46C3-7FED-4B40-B0C8-09E02A8B7487}" srcOrd="0" destOrd="0" presId="urn:microsoft.com/office/officeart/2018/2/layout/IconCircleList"/>
    <dgm:cxn modelId="{3A951B9A-FEB1-4048-9AC5-0DFB219E47DE}" type="presOf" srcId="{F58CFB17-1F49-4D5E-B2DB-16C68220D9AD}" destId="{4B1A69ED-B9BF-4A03-BE8F-7A3AB0F32F8E}" srcOrd="0" destOrd="0" presId="urn:microsoft.com/office/officeart/2018/2/layout/IconCircleList"/>
    <dgm:cxn modelId="{E8AA3EA2-8CD4-46F0-A7EC-5018BBD7511D}" srcId="{62208E87-2426-4A21-B72B-19525C1D172C}" destId="{7A3477BD-8A96-48FB-A8C0-CA0D47054A1E}" srcOrd="3" destOrd="0" parTransId="{63622E75-B8A1-4FA6-AC3F-A32154232963}" sibTransId="{1265261F-9255-455F-BF1A-D65883E43246}"/>
    <dgm:cxn modelId="{120ADBA6-5EA7-4227-8F58-6DEAF1E44CFD}" srcId="{62208E87-2426-4A21-B72B-19525C1D172C}" destId="{9D3CF62D-71A0-465A-8BD9-E2A1B0069CD1}" srcOrd="0" destOrd="0" parTransId="{A503C64D-D6E2-4C60-97E9-E4AB49415915}" sibTransId="{5E98D02A-CDED-409A-912E-5A4122F33A99}"/>
    <dgm:cxn modelId="{34DB6BB9-85E7-4C96-8CAB-74E1C3A56A24}" type="presOf" srcId="{5E98D02A-CDED-409A-912E-5A4122F33A99}" destId="{46F2FC8D-7323-4798-B9A2-3418A6B0B79F}" srcOrd="0" destOrd="0" presId="urn:microsoft.com/office/officeart/2018/2/layout/IconCircleList"/>
    <dgm:cxn modelId="{02D64BBF-561D-4C20-96AD-9D7085A78CC0}" type="presOf" srcId="{62208E87-2426-4A21-B72B-19525C1D172C}" destId="{7B8E4E46-806F-4A9D-A32E-B23CEE576B47}" srcOrd="0" destOrd="0" presId="urn:microsoft.com/office/officeart/2018/2/layout/IconCircleList"/>
    <dgm:cxn modelId="{EFE097D3-127B-43F1-A1E6-ADF633833B70}" srcId="{62208E87-2426-4A21-B72B-19525C1D172C}" destId="{5E6170BF-889C-46E1-A94B-AB2982218807}" srcOrd="2" destOrd="0" parTransId="{4EED8061-CC64-42E4-895D-4C0B50D07331}" sibTransId="{F58CFB17-1F49-4D5E-B2DB-16C68220D9AD}"/>
    <dgm:cxn modelId="{F75C06D4-C234-4962-A5A4-898E0D7EE830}" type="presOf" srcId="{FFF85CBC-1C1C-4608-BDE5-30F661D527D8}" destId="{82599287-6664-4B02-B81A-792CAA4B2AFD}" srcOrd="0" destOrd="0" presId="urn:microsoft.com/office/officeart/2018/2/layout/IconCircleList"/>
    <dgm:cxn modelId="{234BCE98-B7BF-41BD-BE81-5478C9E49713}" type="presParOf" srcId="{7B8E4E46-806F-4A9D-A32E-B23CEE576B47}" destId="{2B123C9A-572F-4D69-A8B4-67224214776D}" srcOrd="0" destOrd="0" presId="urn:microsoft.com/office/officeart/2018/2/layout/IconCircleList"/>
    <dgm:cxn modelId="{F75EB40F-8850-48EC-8AE8-C3AA324AF5A9}" type="presParOf" srcId="{2B123C9A-572F-4D69-A8B4-67224214776D}" destId="{0BE7D7FD-E934-4E21-B713-236DAB15ED98}" srcOrd="0" destOrd="0" presId="urn:microsoft.com/office/officeart/2018/2/layout/IconCircleList"/>
    <dgm:cxn modelId="{598065BA-D0F2-4AE2-985B-B1A7E644B1A5}" type="presParOf" srcId="{0BE7D7FD-E934-4E21-B713-236DAB15ED98}" destId="{1FF2263B-8055-4BFC-B654-C920F1C13E25}" srcOrd="0" destOrd="0" presId="urn:microsoft.com/office/officeart/2018/2/layout/IconCircleList"/>
    <dgm:cxn modelId="{8D7E04CA-8E38-4BDC-82FA-5E609927AB5B}" type="presParOf" srcId="{0BE7D7FD-E934-4E21-B713-236DAB15ED98}" destId="{DDAC4145-B84D-4351-9294-0C334ED1AB89}" srcOrd="1" destOrd="0" presId="urn:microsoft.com/office/officeart/2018/2/layout/IconCircleList"/>
    <dgm:cxn modelId="{359495D1-B157-41A1-9033-075FC60E1A20}" type="presParOf" srcId="{0BE7D7FD-E934-4E21-B713-236DAB15ED98}" destId="{EEF02BD6-4049-4C92-9A34-E6122C5556EF}" srcOrd="2" destOrd="0" presId="urn:microsoft.com/office/officeart/2018/2/layout/IconCircleList"/>
    <dgm:cxn modelId="{EB848519-47A1-4A04-9661-8FDFE1B660C2}" type="presParOf" srcId="{0BE7D7FD-E934-4E21-B713-236DAB15ED98}" destId="{48A54CB6-CAE1-488B-AC6D-A782A4D3C1BD}" srcOrd="3" destOrd="0" presId="urn:microsoft.com/office/officeart/2018/2/layout/IconCircleList"/>
    <dgm:cxn modelId="{8F802FC9-D0CB-4875-BEE0-0F051C1D3B93}" type="presParOf" srcId="{2B123C9A-572F-4D69-A8B4-67224214776D}" destId="{46F2FC8D-7323-4798-B9A2-3418A6B0B79F}" srcOrd="1" destOrd="0" presId="urn:microsoft.com/office/officeart/2018/2/layout/IconCircleList"/>
    <dgm:cxn modelId="{E0FB85C5-CBE1-4E8F-ABBE-B7E51B49ED1C}" type="presParOf" srcId="{2B123C9A-572F-4D69-A8B4-67224214776D}" destId="{AFFC90DA-099E-4E2B-81B0-C0DF34AEE002}" srcOrd="2" destOrd="0" presId="urn:microsoft.com/office/officeart/2018/2/layout/IconCircleList"/>
    <dgm:cxn modelId="{FB244424-478F-4D8B-8BF6-9CB150E282B4}" type="presParOf" srcId="{AFFC90DA-099E-4E2B-81B0-C0DF34AEE002}" destId="{78899F92-0AD9-4B0C-80CA-C4D6F2019278}" srcOrd="0" destOrd="0" presId="urn:microsoft.com/office/officeart/2018/2/layout/IconCircleList"/>
    <dgm:cxn modelId="{52A9A240-1B6D-407B-8616-032010A35BAC}" type="presParOf" srcId="{AFFC90DA-099E-4E2B-81B0-C0DF34AEE002}" destId="{B0D094A9-EDE2-41FA-B3B4-72BEEA8E82E6}" srcOrd="1" destOrd="0" presId="urn:microsoft.com/office/officeart/2018/2/layout/IconCircleList"/>
    <dgm:cxn modelId="{71928D01-1CE2-4275-9163-3ED6E729B7A9}" type="presParOf" srcId="{AFFC90DA-099E-4E2B-81B0-C0DF34AEE002}" destId="{6DFA4F89-6B77-4AE4-893B-30FD0731E7EC}" srcOrd="2" destOrd="0" presId="urn:microsoft.com/office/officeart/2018/2/layout/IconCircleList"/>
    <dgm:cxn modelId="{2D0DC448-9C4C-476F-8BF6-14D63DF43AA4}" type="presParOf" srcId="{AFFC90DA-099E-4E2B-81B0-C0DF34AEE002}" destId="{4282C537-89AF-4403-8B3C-927E631BB505}" srcOrd="3" destOrd="0" presId="urn:microsoft.com/office/officeart/2018/2/layout/IconCircleList"/>
    <dgm:cxn modelId="{D8847A89-72E3-4773-8F7E-8A81ED412B54}" type="presParOf" srcId="{2B123C9A-572F-4D69-A8B4-67224214776D}" destId="{82599287-6664-4B02-B81A-792CAA4B2AFD}" srcOrd="3" destOrd="0" presId="urn:microsoft.com/office/officeart/2018/2/layout/IconCircleList"/>
    <dgm:cxn modelId="{AE0D869A-9186-4D40-95B4-6A614B79949B}" type="presParOf" srcId="{2B123C9A-572F-4D69-A8B4-67224214776D}" destId="{D1C1FEA4-8210-4FAB-8556-4B1D825E4972}" srcOrd="4" destOrd="0" presId="urn:microsoft.com/office/officeart/2018/2/layout/IconCircleList"/>
    <dgm:cxn modelId="{F8980703-5DA8-4477-AD13-8D1991088185}" type="presParOf" srcId="{D1C1FEA4-8210-4FAB-8556-4B1D825E4972}" destId="{05AF14B7-1AB4-45FA-9C9E-20D13ABE4416}" srcOrd="0" destOrd="0" presId="urn:microsoft.com/office/officeart/2018/2/layout/IconCircleList"/>
    <dgm:cxn modelId="{7BDA8774-BC10-4342-B340-6FD88FA01891}" type="presParOf" srcId="{D1C1FEA4-8210-4FAB-8556-4B1D825E4972}" destId="{B712B64B-3893-4E53-A8CE-98D9E6369DF4}" srcOrd="1" destOrd="0" presId="urn:microsoft.com/office/officeart/2018/2/layout/IconCircleList"/>
    <dgm:cxn modelId="{04DD2899-E2F4-46AE-AFB6-0BD74C87C4D7}" type="presParOf" srcId="{D1C1FEA4-8210-4FAB-8556-4B1D825E4972}" destId="{57DE0F46-499D-407A-A09F-C0D82C93DAD4}" srcOrd="2" destOrd="0" presId="urn:microsoft.com/office/officeart/2018/2/layout/IconCircleList"/>
    <dgm:cxn modelId="{7D3D0226-4CAE-48F1-A66F-690401932CCB}" type="presParOf" srcId="{D1C1FEA4-8210-4FAB-8556-4B1D825E4972}" destId="{805AFD61-9005-475C-A641-179DCCCE14B3}" srcOrd="3" destOrd="0" presId="urn:microsoft.com/office/officeart/2018/2/layout/IconCircleList"/>
    <dgm:cxn modelId="{63171B50-0B49-4652-9C4C-8A3B15E7AF8B}" type="presParOf" srcId="{2B123C9A-572F-4D69-A8B4-67224214776D}" destId="{4B1A69ED-B9BF-4A03-BE8F-7A3AB0F32F8E}" srcOrd="5" destOrd="0" presId="urn:microsoft.com/office/officeart/2018/2/layout/IconCircleList"/>
    <dgm:cxn modelId="{3B377770-CE97-4E94-9C66-8DFAEE7592D3}" type="presParOf" srcId="{2B123C9A-572F-4D69-A8B4-67224214776D}" destId="{F7063307-47D2-41F0-B2DE-5B02DC74F7A5}" srcOrd="6" destOrd="0" presId="urn:microsoft.com/office/officeart/2018/2/layout/IconCircleList"/>
    <dgm:cxn modelId="{11449224-7194-4E66-82DB-670406B17817}" type="presParOf" srcId="{F7063307-47D2-41F0-B2DE-5B02DC74F7A5}" destId="{69CC6B68-55AF-452E-8F2A-D59FB61F72EC}" srcOrd="0" destOrd="0" presId="urn:microsoft.com/office/officeart/2018/2/layout/IconCircleList"/>
    <dgm:cxn modelId="{CC3490CF-9E87-4827-ACEA-A90AFDCE0751}" type="presParOf" srcId="{F7063307-47D2-41F0-B2DE-5B02DC74F7A5}" destId="{75873243-52E2-4F97-97AE-E789CC18E098}" srcOrd="1" destOrd="0" presId="urn:microsoft.com/office/officeart/2018/2/layout/IconCircleList"/>
    <dgm:cxn modelId="{43254003-0F8D-44E1-BF96-BB7F5AA85CAF}" type="presParOf" srcId="{F7063307-47D2-41F0-B2DE-5B02DC74F7A5}" destId="{420F0892-3767-4353-8B72-BCCC6144E74A}" srcOrd="2" destOrd="0" presId="urn:microsoft.com/office/officeart/2018/2/layout/IconCircleList"/>
    <dgm:cxn modelId="{EBB4205E-0D0A-4172-B8A0-4E8673F76030}" type="presParOf" srcId="{F7063307-47D2-41F0-B2DE-5B02DC74F7A5}" destId="{FC7B46C3-7FED-4B40-B0C8-09E02A8B74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F98967-059F-47A3-A7F1-58745E16C6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E25374-EBC5-4920-8BF7-E0382728259E}">
      <dgm:prSet/>
      <dgm:spPr/>
      <dgm:t>
        <a:bodyPr/>
        <a:lstStyle/>
        <a:p>
          <a:r>
            <a:rPr lang="en-US" dirty="0"/>
            <a:t>When you run into an obstacle, how do you respond? The answer to that question has a lot to do with your outlook!</a:t>
          </a:r>
        </a:p>
      </dgm:t>
    </dgm:pt>
    <dgm:pt modelId="{0ED57DC6-6D45-413C-A4AE-0C203E62F7E3}" type="parTrans" cxnId="{CDEE6852-5303-4435-8090-535DAB4193BA}">
      <dgm:prSet/>
      <dgm:spPr/>
      <dgm:t>
        <a:bodyPr/>
        <a:lstStyle/>
        <a:p>
          <a:endParaRPr lang="en-US"/>
        </a:p>
      </dgm:t>
    </dgm:pt>
    <dgm:pt modelId="{6A676291-FB52-4C48-9460-E7133BEC54D8}" type="sibTrans" cxnId="{CDEE6852-5303-4435-8090-535DAB4193BA}">
      <dgm:prSet/>
      <dgm:spPr/>
      <dgm:t>
        <a:bodyPr/>
        <a:lstStyle/>
        <a:p>
          <a:endParaRPr lang="en-US"/>
        </a:p>
      </dgm:t>
    </dgm:pt>
    <dgm:pt modelId="{7C933446-A16F-4547-A03E-1B663FCB91AC}">
      <dgm:prSet/>
      <dgm:spPr/>
      <dgm:t>
        <a:bodyPr/>
        <a:lstStyle/>
        <a:p>
          <a:r>
            <a:rPr lang="en-US"/>
            <a:t>Negative people tend to brood and ruminate more, and this draws out the process of dealing with the hurdles.</a:t>
          </a:r>
        </a:p>
      </dgm:t>
    </dgm:pt>
    <dgm:pt modelId="{4D41C411-A1C7-43F8-ACAB-A361C66096F7}" type="parTrans" cxnId="{802FDBB3-540D-4996-A105-5C42D3F5C00C}">
      <dgm:prSet/>
      <dgm:spPr/>
      <dgm:t>
        <a:bodyPr/>
        <a:lstStyle/>
        <a:p>
          <a:endParaRPr lang="en-US"/>
        </a:p>
      </dgm:t>
    </dgm:pt>
    <dgm:pt modelId="{616F702C-9EBB-44CF-A809-51F85B094B93}" type="sibTrans" cxnId="{802FDBB3-540D-4996-A105-5C42D3F5C00C}">
      <dgm:prSet/>
      <dgm:spPr/>
      <dgm:t>
        <a:bodyPr/>
        <a:lstStyle/>
        <a:p>
          <a:endParaRPr lang="en-US"/>
        </a:p>
      </dgm:t>
    </dgm:pt>
    <dgm:pt modelId="{8FC72398-28DA-4E45-9FA4-C89C475A917B}">
      <dgm:prSet/>
      <dgm:spPr/>
      <dgm:t>
        <a:bodyPr/>
        <a:lstStyle/>
        <a:p>
          <a:r>
            <a:rPr lang="en-US"/>
            <a:t>Positive people tend to roll up their sleeves and start solving the problem!</a:t>
          </a:r>
        </a:p>
      </dgm:t>
    </dgm:pt>
    <dgm:pt modelId="{483F8A53-5046-46AF-AB1C-DF4AC5F90D3D}" type="parTrans" cxnId="{D33850AD-5515-4CCD-9A75-9A801D2B43EC}">
      <dgm:prSet/>
      <dgm:spPr/>
      <dgm:t>
        <a:bodyPr/>
        <a:lstStyle/>
        <a:p>
          <a:endParaRPr lang="en-US"/>
        </a:p>
      </dgm:t>
    </dgm:pt>
    <dgm:pt modelId="{899F0A63-E791-4543-9AB7-D511E5ACAA05}" type="sibTrans" cxnId="{D33850AD-5515-4CCD-9A75-9A801D2B43EC}">
      <dgm:prSet/>
      <dgm:spPr/>
      <dgm:t>
        <a:bodyPr/>
        <a:lstStyle/>
        <a:p>
          <a:endParaRPr lang="en-US"/>
        </a:p>
      </dgm:t>
    </dgm:pt>
    <dgm:pt modelId="{66311D2F-5E7B-4645-801F-CE12BAB2951D}">
      <dgm:prSet/>
      <dgm:spPr/>
      <dgm:t>
        <a:bodyPr/>
        <a:lstStyle/>
        <a:p>
          <a:r>
            <a:rPr lang="en-US"/>
            <a:t>OPTIMISM ALLOWS YOU TO SEE BEYOND THE PROBLEM AND RECOGNIZE POTENTIAL SOLUTIONS. Hopeful people are less likely to wallow in frustration and discouragement.  They want to tackle challenges head-on, regain lost momentum, and move forward!</a:t>
          </a:r>
        </a:p>
      </dgm:t>
    </dgm:pt>
    <dgm:pt modelId="{4C9367B4-CC88-4881-9194-F6BC167F712E}" type="parTrans" cxnId="{29A8A183-5FF2-4D04-861C-0DE1640FE106}">
      <dgm:prSet/>
      <dgm:spPr/>
      <dgm:t>
        <a:bodyPr/>
        <a:lstStyle/>
        <a:p>
          <a:endParaRPr lang="en-US"/>
        </a:p>
      </dgm:t>
    </dgm:pt>
    <dgm:pt modelId="{08E0908A-462E-454F-82EE-E1E7D81E5449}" type="sibTrans" cxnId="{29A8A183-5FF2-4D04-861C-0DE1640FE106}">
      <dgm:prSet/>
      <dgm:spPr/>
      <dgm:t>
        <a:bodyPr/>
        <a:lstStyle/>
        <a:p>
          <a:endParaRPr lang="en-US"/>
        </a:p>
      </dgm:t>
    </dgm:pt>
    <dgm:pt modelId="{685C13BE-2840-447D-84BF-F2FCE11390E7}" type="pres">
      <dgm:prSet presAssocID="{ECF98967-059F-47A3-A7F1-58745E16C668}" presName="root" presStyleCnt="0">
        <dgm:presLayoutVars>
          <dgm:dir/>
          <dgm:resizeHandles val="exact"/>
        </dgm:presLayoutVars>
      </dgm:prSet>
      <dgm:spPr/>
    </dgm:pt>
    <dgm:pt modelId="{F85F6FB3-FEDC-429A-B796-F721195A12BA}" type="pres">
      <dgm:prSet presAssocID="{95E25374-EBC5-4920-8BF7-E0382728259E}" presName="compNode" presStyleCnt="0"/>
      <dgm:spPr/>
    </dgm:pt>
    <dgm:pt modelId="{46C345D0-4FA5-439D-A188-E6D29AD927DB}" type="pres">
      <dgm:prSet presAssocID="{95E25374-EBC5-4920-8BF7-E0382728259E}" presName="bgRect" presStyleLbl="bgShp" presStyleIdx="0" presStyleCnt="4"/>
      <dgm:spPr/>
    </dgm:pt>
    <dgm:pt modelId="{28127B0A-73C1-4B52-ACB6-F245E92961A5}" type="pres">
      <dgm:prSet presAssocID="{95E25374-EBC5-4920-8BF7-E0382728259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DFC00815-1E22-4925-8AC0-1B9D6619C604}" type="pres">
      <dgm:prSet presAssocID="{95E25374-EBC5-4920-8BF7-E0382728259E}" presName="spaceRect" presStyleCnt="0"/>
      <dgm:spPr/>
    </dgm:pt>
    <dgm:pt modelId="{FEED7EE1-66A7-416C-85AA-25D95C15DD5C}" type="pres">
      <dgm:prSet presAssocID="{95E25374-EBC5-4920-8BF7-E0382728259E}" presName="parTx" presStyleLbl="revTx" presStyleIdx="0" presStyleCnt="4">
        <dgm:presLayoutVars>
          <dgm:chMax val="0"/>
          <dgm:chPref val="0"/>
        </dgm:presLayoutVars>
      </dgm:prSet>
      <dgm:spPr/>
    </dgm:pt>
    <dgm:pt modelId="{58353511-2EA6-45C9-958F-B8AB7D0AAEB5}" type="pres">
      <dgm:prSet presAssocID="{6A676291-FB52-4C48-9460-E7133BEC54D8}" presName="sibTrans" presStyleCnt="0"/>
      <dgm:spPr/>
    </dgm:pt>
    <dgm:pt modelId="{44D72806-1AB8-44EA-AFB9-F5DD9E620D80}" type="pres">
      <dgm:prSet presAssocID="{7C933446-A16F-4547-A03E-1B663FCB91AC}" presName="compNode" presStyleCnt="0"/>
      <dgm:spPr/>
    </dgm:pt>
    <dgm:pt modelId="{F6463958-16F4-4849-BAAE-051C59E8192E}" type="pres">
      <dgm:prSet presAssocID="{7C933446-A16F-4547-A03E-1B663FCB91AC}" presName="bgRect" presStyleLbl="bgShp" presStyleIdx="1" presStyleCnt="4"/>
      <dgm:spPr/>
    </dgm:pt>
    <dgm:pt modelId="{E9D34DB6-B5EB-40DA-9E86-90CA3DCE9614}" type="pres">
      <dgm:prSet presAssocID="{7C933446-A16F-4547-A03E-1B663FCB91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1BB257DD-E1E3-4E69-AD2A-6ECC3EDA1515}" type="pres">
      <dgm:prSet presAssocID="{7C933446-A16F-4547-A03E-1B663FCB91AC}" presName="spaceRect" presStyleCnt="0"/>
      <dgm:spPr/>
    </dgm:pt>
    <dgm:pt modelId="{872127B8-19A1-4356-922E-06D20E87E841}" type="pres">
      <dgm:prSet presAssocID="{7C933446-A16F-4547-A03E-1B663FCB91AC}" presName="parTx" presStyleLbl="revTx" presStyleIdx="1" presStyleCnt="4">
        <dgm:presLayoutVars>
          <dgm:chMax val="0"/>
          <dgm:chPref val="0"/>
        </dgm:presLayoutVars>
      </dgm:prSet>
      <dgm:spPr/>
    </dgm:pt>
    <dgm:pt modelId="{2368E9F5-5C5E-41B2-A4EE-B2C747BCF9DA}" type="pres">
      <dgm:prSet presAssocID="{616F702C-9EBB-44CF-A809-51F85B094B93}" presName="sibTrans" presStyleCnt="0"/>
      <dgm:spPr/>
    </dgm:pt>
    <dgm:pt modelId="{B47FBD3C-A15F-4350-BC84-1679AD46143E}" type="pres">
      <dgm:prSet presAssocID="{8FC72398-28DA-4E45-9FA4-C89C475A917B}" presName="compNode" presStyleCnt="0"/>
      <dgm:spPr/>
    </dgm:pt>
    <dgm:pt modelId="{8FADA34B-7A19-4049-BF95-26A5F83DF86A}" type="pres">
      <dgm:prSet presAssocID="{8FC72398-28DA-4E45-9FA4-C89C475A917B}" presName="bgRect" presStyleLbl="bgShp" presStyleIdx="2" presStyleCnt="4"/>
      <dgm:spPr/>
    </dgm:pt>
    <dgm:pt modelId="{F5B71295-DE63-4F9B-8696-156069711CDE}" type="pres">
      <dgm:prSet presAssocID="{8FC72398-28DA-4E45-9FA4-C89C475A91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ng sleeve shirt"/>
        </a:ext>
      </dgm:extLst>
    </dgm:pt>
    <dgm:pt modelId="{19114809-40D1-4587-BA87-02E35DBE2E0B}" type="pres">
      <dgm:prSet presAssocID="{8FC72398-28DA-4E45-9FA4-C89C475A917B}" presName="spaceRect" presStyleCnt="0"/>
      <dgm:spPr/>
    </dgm:pt>
    <dgm:pt modelId="{8F8B86CD-D5FD-41D1-A981-BFB3E1F531EE}" type="pres">
      <dgm:prSet presAssocID="{8FC72398-28DA-4E45-9FA4-C89C475A917B}" presName="parTx" presStyleLbl="revTx" presStyleIdx="2" presStyleCnt="4">
        <dgm:presLayoutVars>
          <dgm:chMax val="0"/>
          <dgm:chPref val="0"/>
        </dgm:presLayoutVars>
      </dgm:prSet>
      <dgm:spPr/>
    </dgm:pt>
    <dgm:pt modelId="{3719FDCC-B931-4152-9CDC-C51AB7AA2508}" type="pres">
      <dgm:prSet presAssocID="{899F0A63-E791-4543-9AB7-D511E5ACAA05}" presName="sibTrans" presStyleCnt="0"/>
      <dgm:spPr/>
    </dgm:pt>
    <dgm:pt modelId="{FFD79598-5941-4EDD-BE4D-6A3F4A8E8ABD}" type="pres">
      <dgm:prSet presAssocID="{66311D2F-5E7B-4645-801F-CE12BAB2951D}" presName="compNode" presStyleCnt="0"/>
      <dgm:spPr/>
    </dgm:pt>
    <dgm:pt modelId="{30B5C5CC-FA42-499B-AA2C-C6DD8F22E91F}" type="pres">
      <dgm:prSet presAssocID="{66311D2F-5E7B-4645-801F-CE12BAB2951D}" presName="bgRect" presStyleLbl="bgShp" presStyleIdx="3" presStyleCnt="4"/>
      <dgm:spPr/>
    </dgm:pt>
    <dgm:pt modelId="{397AE433-57C0-4F86-903A-F28DBC543021}" type="pres">
      <dgm:prSet presAssocID="{66311D2F-5E7B-4645-801F-CE12BAB295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C07E8249-107E-481C-8746-8F728CAD5EF4}" type="pres">
      <dgm:prSet presAssocID="{66311D2F-5E7B-4645-801F-CE12BAB2951D}" presName="spaceRect" presStyleCnt="0"/>
      <dgm:spPr/>
    </dgm:pt>
    <dgm:pt modelId="{21241726-119B-4174-AC62-FB43872A887D}" type="pres">
      <dgm:prSet presAssocID="{66311D2F-5E7B-4645-801F-CE12BAB2951D}" presName="parTx" presStyleLbl="revTx" presStyleIdx="3" presStyleCnt="4">
        <dgm:presLayoutVars>
          <dgm:chMax val="0"/>
          <dgm:chPref val="0"/>
        </dgm:presLayoutVars>
      </dgm:prSet>
      <dgm:spPr/>
    </dgm:pt>
  </dgm:ptLst>
  <dgm:cxnLst>
    <dgm:cxn modelId="{B09F1F05-3FC9-4C94-805F-85B92008E929}" type="presOf" srcId="{ECF98967-059F-47A3-A7F1-58745E16C668}" destId="{685C13BE-2840-447D-84BF-F2FCE11390E7}" srcOrd="0" destOrd="0" presId="urn:microsoft.com/office/officeart/2018/2/layout/IconVerticalSolidList"/>
    <dgm:cxn modelId="{CDEE6852-5303-4435-8090-535DAB4193BA}" srcId="{ECF98967-059F-47A3-A7F1-58745E16C668}" destId="{95E25374-EBC5-4920-8BF7-E0382728259E}" srcOrd="0" destOrd="0" parTransId="{0ED57DC6-6D45-413C-A4AE-0C203E62F7E3}" sibTransId="{6A676291-FB52-4C48-9460-E7133BEC54D8}"/>
    <dgm:cxn modelId="{29A8A183-5FF2-4D04-861C-0DE1640FE106}" srcId="{ECF98967-059F-47A3-A7F1-58745E16C668}" destId="{66311D2F-5E7B-4645-801F-CE12BAB2951D}" srcOrd="3" destOrd="0" parTransId="{4C9367B4-CC88-4881-9194-F6BC167F712E}" sibTransId="{08E0908A-462E-454F-82EE-E1E7D81E5449}"/>
    <dgm:cxn modelId="{AF07CC88-811D-4816-8EE7-670EC94E2AAE}" type="presOf" srcId="{8FC72398-28DA-4E45-9FA4-C89C475A917B}" destId="{8F8B86CD-D5FD-41D1-A981-BFB3E1F531EE}" srcOrd="0" destOrd="0" presId="urn:microsoft.com/office/officeart/2018/2/layout/IconVerticalSolidList"/>
    <dgm:cxn modelId="{86D11793-AB16-49A9-92AA-E2A9FFCF7E3D}" type="presOf" srcId="{95E25374-EBC5-4920-8BF7-E0382728259E}" destId="{FEED7EE1-66A7-416C-85AA-25D95C15DD5C}" srcOrd="0" destOrd="0" presId="urn:microsoft.com/office/officeart/2018/2/layout/IconVerticalSolidList"/>
    <dgm:cxn modelId="{D33850AD-5515-4CCD-9A75-9A801D2B43EC}" srcId="{ECF98967-059F-47A3-A7F1-58745E16C668}" destId="{8FC72398-28DA-4E45-9FA4-C89C475A917B}" srcOrd="2" destOrd="0" parTransId="{483F8A53-5046-46AF-AB1C-DF4AC5F90D3D}" sibTransId="{899F0A63-E791-4543-9AB7-D511E5ACAA05}"/>
    <dgm:cxn modelId="{802FDBB3-540D-4996-A105-5C42D3F5C00C}" srcId="{ECF98967-059F-47A3-A7F1-58745E16C668}" destId="{7C933446-A16F-4547-A03E-1B663FCB91AC}" srcOrd="1" destOrd="0" parTransId="{4D41C411-A1C7-43F8-ACAB-A361C66096F7}" sibTransId="{616F702C-9EBB-44CF-A809-51F85B094B93}"/>
    <dgm:cxn modelId="{0EEFCDC4-0563-4EA2-B405-5D85E5CBD86F}" type="presOf" srcId="{7C933446-A16F-4547-A03E-1B663FCB91AC}" destId="{872127B8-19A1-4356-922E-06D20E87E841}" srcOrd="0" destOrd="0" presId="urn:microsoft.com/office/officeart/2018/2/layout/IconVerticalSolidList"/>
    <dgm:cxn modelId="{E6EFE7EB-4622-47CF-8802-DC9C83E826E7}" type="presOf" srcId="{66311D2F-5E7B-4645-801F-CE12BAB2951D}" destId="{21241726-119B-4174-AC62-FB43872A887D}" srcOrd="0" destOrd="0" presId="urn:microsoft.com/office/officeart/2018/2/layout/IconVerticalSolidList"/>
    <dgm:cxn modelId="{2B8E4447-0B84-4042-8293-FCB431F61F64}" type="presParOf" srcId="{685C13BE-2840-447D-84BF-F2FCE11390E7}" destId="{F85F6FB3-FEDC-429A-B796-F721195A12BA}" srcOrd="0" destOrd="0" presId="urn:microsoft.com/office/officeart/2018/2/layout/IconVerticalSolidList"/>
    <dgm:cxn modelId="{5C9D25AA-EEAD-431E-815C-1FC35FC0D9E7}" type="presParOf" srcId="{F85F6FB3-FEDC-429A-B796-F721195A12BA}" destId="{46C345D0-4FA5-439D-A188-E6D29AD927DB}" srcOrd="0" destOrd="0" presId="urn:microsoft.com/office/officeart/2018/2/layout/IconVerticalSolidList"/>
    <dgm:cxn modelId="{9CB9F7D3-D96C-44DF-B895-F60CECDABAB8}" type="presParOf" srcId="{F85F6FB3-FEDC-429A-B796-F721195A12BA}" destId="{28127B0A-73C1-4B52-ACB6-F245E92961A5}" srcOrd="1" destOrd="0" presId="urn:microsoft.com/office/officeart/2018/2/layout/IconVerticalSolidList"/>
    <dgm:cxn modelId="{26828BB0-EB1B-4515-9E52-AFA43EFCE55C}" type="presParOf" srcId="{F85F6FB3-FEDC-429A-B796-F721195A12BA}" destId="{DFC00815-1E22-4925-8AC0-1B9D6619C604}" srcOrd="2" destOrd="0" presId="urn:microsoft.com/office/officeart/2018/2/layout/IconVerticalSolidList"/>
    <dgm:cxn modelId="{2E40D4D9-7FD4-45ED-BE06-A24273E805D6}" type="presParOf" srcId="{F85F6FB3-FEDC-429A-B796-F721195A12BA}" destId="{FEED7EE1-66A7-416C-85AA-25D95C15DD5C}" srcOrd="3" destOrd="0" presId="urn:microsoft.com/office/officeart/2018/2/layout/IconVerticalSolidList"/>
    <dgm:cxn modelId="{49EB22EC-647D-4569-82B9-1DC34C836140}" type="presParOf" srcId="{685C13BE-2840-447D-84BF-F2FCE11390E7}" destId="{58353511-2EA6-45C9-958F-B8AB7D0AAEB5}" srcOrd="1" destOrd="0" presId="urn:microsoft.com/office/officeart/2018/2/layout/IconVerticalSolidList"/>
    <dgm:cxn modelId="{EDF4B97F-2F94-4B32-B7FF-CBA68C0B4040}" type="presParOf" srcId="{685C13BE-2840-447D-84BF-F2FCE11390E7}" destId="{44D72806-1AB8-44EA-AFB9-F5DD9E620D80}" srcOrd="2" destOrd="0" presId="urn:microsoft.com/office/officeart/2018/2/layout/IconVerticalSolidList"/>
    <dgm:cxn modelId="{F2804210-61E4-42C8-8BDD-8719B41212EF}" type="presParOf" srcId="{44D72806-1AB8-44EA-AFB9-F5DD9E620D80}" destId="{F6463958-16F4-4849-BAAE-051C59E8192E}" srcOrd="0" destOrd="0" presId="urn:microsoft.com/office/officeart/2018/2/layout/IconVerticalSolidList"/>
    <dgm:cxn modelId="{C5CF81E5-64C9-4F0A-AC4C-318821604C4E}" type="presParOf" srcId="{44D72806-1AB8-44EA-AFB9-F5DD9E620D80}" destId="{E9D34DB6-B5EB-40DA-9E86-90CA3DCE9614}" srcOrd="1" destOrd="0" presId="urn:microsoft.com/office/officeart/2018/2/layout/IconVerticalSolidList"/>
    <dgm:cxn modelId="{2759ABB7-E697-4021-BF1E-609B7B291708}" type="presParOf" srcId="{44D72806-1AB8-44EA-AFB9-F5DD9E620D80}" destId="{1BB257DD-E1E3-4E69-AD2A-6ECC3EDA1515}" srcOrd="2" destOrd="0" presId="urn:microsoft.com/office/officeart/2018/2/layout/IconVerticalSolidList"/>
    <dgm:cxn modelId="{A8F59B80-AE7A-4E14-95F6-D65EA215A577}" type="presParOf" srcId="{44D72806-1AB8-44EA-AFB9-F5DD9E620D80}" destId="{872127B8-19A1-4356-922E-06D20E87E841}" srcOrd="3" destOrd="0" presId="urn:microsoft.com/office/officeart/2018/2/layout/IconVerticalSolidList"/>
    <dgm:cxn modelId="{69409371-6B07-4069-BF86-B77283E9563B}" type="presParOf" srcId="{685C13BE-2840-447D-84BF-F2FCE11390E7}" destId="{2368E9F5-5C5E-41B2-A4EE-B2C747BCF9DA}" srcOrd="3" destOrd="0" presId="urn:microsoft.com/office/officeart/2018/2/layout/IconVerticalSolidList"/>
    <dgm:cxn modelId="{A08D72F8-3F74-45D2-8A16-C7115CF22B16}" type="presParOf" srcId="{685C13BE-2840-447D-84BF-F2FCE11390E7}" destId="{B47FBD3C-A15F-4350-BC84-1679AD46143E}" srcOrd="4" destOrd="0" presId="urn:microsoft.com/office/officeart/2018/2/layout/IconVerticalSolidList"/>
    <dgm:cxn modelId="{26BCBC75-079C-429A-A24E-20327202DD19}" type="presParOf" srcId="{B47FBD3C-A15F-4350-BC84-1679AD46143E}" destId="{8FADA34B-7A19-4049-BF95-26A5F83DF86A}" srcOrd="0" destOrd="0" presId="urn:microsoft.com/office/officeart/2018/2/layout/IconVerticalSolidList"/>
    <dgm:cxn modelId="{1A1E14CF-B35A-4F54-B420-361EC2ADCD51}" type="presParOf" srcId="{B47FBD3C-A15F-4350-BC84-1679AD46143E}" destId="{F5B71295-DE63-4F9B-8696-156069711CDE}" srcOrd="1" destOrd="0" presId="urn:microsoft.com/office/officeart/2018/2/layout/IconVerticalSolidList"/>
    <dgm:cxn modelId="{DDDF95AB-5B4E-4018-BC35-2AD37DBE093C}" type="presParOf" srcId="{B47FBD3C-A15F-4350-BC84-1679AD46143E}" destId="{19114809-40D1-4587-BA87-02E35DBE2E0B}" srcOrd="2" destOrd="0" presId="urn:microsoft.com/office/officeart/2018/2/layout/IconVerticalSolidList"/>
    <dgm:cxn modelId="{D84E584C-1FC8-43AB-859E-748BF853DC16}" type="presParOf" srcId="{B47FBD3C-A15F-4350-BC84-1679AD46143E}" destId="{8F8B86CD-D5FD-41D1-A981-BFB3E1F531EE}" srcOrd="3" destOrd="0" presId="urn:microsoft.com/office/officeart/2018/2/layout/IconVerticalSolidList"/>
    <dgm:cxn modelId="{8FF82C1A-0325-4A52-B748-3AD2AAAD0F5A}" type="presParOf" srcId="{685C13BE-2840-447D-84BF-F2FCE11390E7}" destId="{3719FDCC-B931-4152-9CDC-C51AB7AA2508}" srcOrd="5" destOrd="0" presId="urn:microsoft.com/office/officeart/2018/2/layout/IconVerticalSolidList"/>
    <dgm:cxn modelId="{8CD92CED-EC59-4D8E-99D6-92DB3B28B257}" type="presParOf" srcId="{685C13BE-2840-447D-84BF-F2FCE11390E7}" destId="{FFD79598-5941-4EDD-BE4D-6A3F4A8E8ABD}" srcOrd="6" destOrd="0" presId="urn:microsoft.com/office/officeart/2018/2/layout/IconVerticalSolidList"/>
    <dgm:cxn modelId="{4B3403DB-65F1-473C-9DE9-4A22F898EB60}" type="presParOf" srcId="{FFD79598-5941-4EDD-BE4D-6A3F4A8E8ABD}" destId="{30B5C5CC-FA42-499B-AA2C-C6DD8F22E91F}" srcOrd="0" destOrd="0" presId="urn:microsoft.com/office/officeart/2018/2/layout/IconVerticalSolidList"/>
    <dgm:cxn modelId="{E5498BB1-1B1B-4721-B16C-330A538E385F}" type="presParOf" srcId="{FFD79598-5941-4EDD-BE4D-6A3F4A8E8ABD}" destId="{397AE433-57C0-4F86-903A-F28DBC543021}" srcOrd="1" destOrd="0" presId="urn:microsoft.com/office/officeart/2018/2/layout/IconVerticalSolidList"/>
    <dgm:cxn modelId="{F147897E-3769-46AC-86F7-75BCF09DCDB7}" type="presParOf" srcId="{FFD79598-5941-4EDD-BE4D-6A3F4A8E8ABD}" destId="{C07E8249-107E-481C-8746-8F728CAD5EF4}" srcOrd="2" destOrd="0" presId="urn:microsoft.com/office/officeart/2018/2/layout/IconVerticalSolidList"/>
    <dgm:cxn modelId="{0753EC98-9BDD-4BDF-BD92-93B5DC26A34C}" type="presParOf" srcId="{FFD79598-5941-4EDD-BE4D-6A3F4A8E8ABD}" destId="{21241726-119B-4174-AC62-FB43872A88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D8BC7B-AA6D-438B-B786-6F41A14BF5F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C4BB36-CD8B-4B55-BAA8-0320C559E889}">
      <dgm:prSet/>
      <dgm:spPr/>
      <dgm:t>
        <a:bodyPr/>
        <a:lstStyle/>
        <a:p>
          <a:r>
            <a:rPr lang="en-US"/>
            <a:t>Some people might have a natural disposition toward positivity, but even if you do not, you can still CHOOSE to become more positive.</a:t>
          </a:r>
        </a:p>
      </dgm:t>
    </dgm:pt>
    <dgm:pt modelId="{B1AF3E41-DE09-4084-8C47-16A0920007F4}" type="parTrans" cxnId="{32201B0E-8CC1-46B5-B47E-4EA8C3B2E459}">
      <dgm:prSet/>
      <dgm:spPr/>
      <dgm:t>
        <a:bodyPr/>
        <a:lstStyle/>
        <a:p>
          <a:endParaRPr lang="en-US"/>
        </a:p>
      </dgm:t>
    </dgm:pt>
    <dgm:pt modelId="{2C006985-8680-4259-840B-31CDED619399}" type="sibTrans" cxnId="{32201B0E-8CC1-46B5-B47E-4EA8C3B2E459}">
      <dgm:prSet/>
      <dgm:spPr/>
      <dgm:t>
        <a:bodyPr/>
        <a:lstStyle/>
        <a:p>
          <a:endParaRPr lang="en-US"/>
        </a:p>
      </dgm:t>
    </dgm:pt>
    <dgm:pt modelId="{B8026DAE-8286-4886-8E64-7F85C535EFD0}">
      <dgm:prSet/>
      <dgm:spPr/>
      <dgm:t>
        <a:bodyPr/>
        <a:lstStyle/>
        <a:p>
          <a:r>
            <a:rPr lang="en-US" dirty="0"/>
            <a:t>SO- make a conscious choice to be a positive leader and reinforce your decision with inspiration to keep you motivated. You will be amazed how this can impact the progress you make in any project your team decides to take on!</a:t>
          </a:r>
        </a:p>
      </dgm:t>
    </dgm:pt>
    <dgm:pt modelId="{D64AB4E2-CA8C-4036-ABAC-FBE32A7C804E}" type="parTrans" cxnId="{C101B57D-ACDD-4B99-92A3-191C8D616A4B}">
      <dgm:prSet/>
      <dgm:spPr/>
      <dgm:t>
        <a:bodyPr/>
        <a:lstStyle/>
        <a:p>
          <a:endParaRPr lang="en-US"/>
        </a:p>
      </dgm:t>
    </dgm:pt>
    <dgm:pt modelId="{23410CB3-AE5E-4050-AA9C-BC4713E9DD02}" type="sibTrans" cxnId="{C101B57D-ACDD-4B99-92A3-191C8D616A4B}">
      <dgm:prSet/>
      <dgm:spPr/>
      <dgm:t>
        <a:bodyPr/>
        <a:lstStyle/>
        <a:p>
          <a:endParaRPr lang="en-US"/>
        </a:p>
      </dgm:t>
    </dgm:pt>
    <dgm:pt modelId="{7031DEFC-9507-421C-8E53-FE10AEDE178C}" type="pres">
      <dgm:prSet presAssocID="{50D8BC7B-AA6D-438B-B786-6F41A14BF5F5}" presName="root" presStyleCnt="0">
        <dgm:presLayoutVars>
          <dgm:dir/>
          <dgm:resizeHandles val="exact"/>
        </dgm:presLayoutVars>
      </dgm:prSet>
      <dgm:spPr/>
    </dgm:pt>
    <dgm:pt modelId="{B61FC72C-75BE-404B-97F2-410339508A31}" type="pres">
      <dgm:prSet presAssocID="{E9C4BB36-CD8B-4B55-BAA8-0320C559E889}" presName="compNode" presStyleCnt="0"/>
      <dgm:spPr/>
    </dgm:pt>
    <dgm:pt modelId="{8B9FA623-9E19-4372-9C95-7A5469E1441E}" type="pres">
      <dgm:prSet presAssocID="{E9C4BB36-CD8B-4B55-BAA8-0320C559E889}" presName="bgRect" presStyleLbl="bgShp" presStyleIdx="0" presStyleCnt="2"/>
      <dgm:spPr/>
    </dgm:pt>
    <dgm:pt modelId="{3BFCDC73-5371-4732-898A-D10AC2991BEE}" type="pres">
      <dgm:prSet presAssocID="{E9C4BB36-CD8B-4B55-BAA8-0320C559E8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with Plant"/>
        </a:ext>
      </dgm:extLst>
    </dgm:pt>
    <dgm:pt modelId="{329C44A4-3A2E-4F5F-BF9E-4739CD17B621}" type="pres">
      <dgm:prSet presAssocID="{E9C4BB36-CD8B-4B55-BAA8-0320C559E889}" presName="spaceRect" presStyleCnt="0"/>
      <dgm:spPr/>
    </dgm:pt>
    <dgm:pt modelId="{25A7D6E1-980A-461D-9BE0-D76CD84646D5}" type="pres">
      <dgm:prSet presAssocID="{E9C4BB36-CD8B-4B55-BAA8-0320C559E889}" presName="parTx" presStyleLbl="revTx" presStyleIdx="0" presStyleCnt="2">
        <dgm:presLayoutVars>
          <dgm:chMax val="0"/>
          <dgm:chPref val="0"/>
        </dgm:presLayoutVars>
      </dgm:prSet>
      <dgm:spPr/>
    </dgm:pt>
    <dgm:pt modelId="{D6B75A09-6BBD-4815-8D69-C66D8CB8A3E3}" type="pres">
      <dgm:prSet presAssocID="{2C006985-8680-4259-840B-31CDED619399}" presName="sibTrans" presStyleCnt="0"/>
      <dgm:spPr/>
    </dgm:pt>
    <dgm:pt modelId="{36A4834E-7A9B-4AB0-B0E1-796B63FF1503}" type="pres">
      <dgm:prSet presAssocID="{B8026DAE-8286-4886-8E64-7F85C535EFD0}" presName="compNode" presStyleCnt="0"/>
      <dgm:spPr/>
    </dgm:pt>
    <dgm:pt modelId="{480EA21C-5C05-47A3-9C74-100071F96829}" type="pres">
      <dgm:prSet presAssocID="{B8026DAE-8286-4886-8E64-7F85C535EFD0}" presName="bgRect" presStyleLbl="bgShp" presStyleIdx="1" presStyleCnt="2"/>
      <dgm:spPr/>
    </dgm:pt>
    <dgm:pt modelId="{3C08AFB0-E69E-4089-A395-1E36F7D38F90}" type="pres">
      <dgm:prSet presAssocID="{B8026DAE-8286-4886-8E64-7F85C535EFD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5DE61639-E50D-47FD-94FD-808F42320CF6}" type="pres">
      <dgm:prSet presAssocID="{B8026DAE-8286-4886-8E64-7F85C535EFD0}" presName="spaceRect" presStyleCnt="0"/>
      <dgm:spPr/>
    </dgm:pt>
    <dgm:pt modelId="{33112117-6B9A-4BEB-A20C-0973D0882D22}" type="pres">
      <dgm:prSet presAssocID="{B8026DAE-8286-4886-8E64-7F85C535EFD0}" presName="parTx" presStyleLbl="revTx" presStyleIdx="1" presStyleCnt="2">
        <dgm:presLayoutVars>
          <dgm:chMax val="0"/>
          <dgm:chPref val="0"/>
        </dgm:presLayoutVars>
      </dgm:prSet>
      <dgm:spPr/>
    </dgm:pt>
  </dgm:ptLst>
  <dgm:cxnLst>
    <dgm:cxn modelId="{32201B0E-8CC1-46B5-B47E-4EA8C3B2E459}" srcId="{50D8BC7B-AA6D-438B-B786-6F41A14BF5F5}" destId="{E9C4BB36-CD8B-4B55-BAA8-0320C559E889}" srcOrd="0" destOrd="0" parTransId="{B1AF3E41-DE09-4084-8C47-16A0920007F4}" sibTransId="{2C006985-8680-4259-840B-31CDED619399}"/>
    <dgm:cxn modelId="{06DFC826-27EB-4234-93DB-DA8C4D8CC540}" type="presOf" srcId="{B8026DAE-8286-4886-8E64-7F85C535EFD0}" destId="{33112117-6B9A-4BEB-A20C-0973D0882D22}" srcOrd="0" destOrd="0" presId="urn:microsoft.com/office/officeart/2018/2/layout/IconVerticalSolidList"/>
    <dgm:cxn modelId="{46EE6C6D-EB97-433B-B00A-C9381117F14E}" type="presOf" srcId="{50D8BC7B-AA6D-438B-B786-6F41A14BF5F5}" destId="{7031DEFC-9507-421C-8E53-FE10AEDE178C}" srcOrd="0" destOrd="0" presId="urn:microsoft.com/office/officeart/2018/2/layout/IconVerticalSolidList"/>
    <dgm:cxn modelId="{159C9150-A5BA-4ACE-9924-85D68AE4804A}" type="presOf" srcId="{E9C4BB36-CD8B-4B55-BAA8-0320C559E889}" destId="{25A7D6E1-980A-461D-9BE0-D76CD84646D5}" srcOrd="0" destOrd="0" presId="urn:microsoft.com/office/officeart/2018/2/layout/IconVerticalSolidList"/>
    <dgm:cxn modelId="{C101B57D-ACDD-4B99-92A3-191C8D616A4B}" srcId="{50D8BC7B-AA6D-438B-B786-6F41A14BF5F5}" destId="{B8026DAE-8286-4886-8E64-7F85C535EFD0}" srcOrd="1" destOrd="0" parTransId="{D64AB4E2-CA8C-4036-ABAC-FBE32A7C804E}" sibTransId="{23410CB3-AE5E-4050-AA9C-BC4713E9DD02}"/>
    <dgm:cxn modelId="{4E9A3D37-DE40-4E9A-8DC8-334A72007F34}" type="presParOf" srcId="{7031DEFC-9507-421C-8E53-FE10AEDE178C}" destId="{B61FC72C-75BE-404B-97F2-410339508A31}" srcOrd="0" destOrd="0" presId="urn:microsoft.com/office/officeart/2018/2/layout/IconVerticalSolidList"/>
    <dgm:cxn modelId="{C579A731-1E9D-45E2-A6DC-63A840573979}" type="presParOf" srcId="{B61FC72C-75BE-404B-97F2-410339508A31}" destId="{8B9FA623-9E19-4372-9C95-7A5469E1441E}" srcOrd="0" destOrd="0" presId="urn:microsoft.com/office/officeart/2018/2/layout/IconVerticalSolidList"/>
    <dgm:cxn modelId="{73D552BB-C3A9-41CE-9418-8491ABC18511}" type="presParOf" srcId="{B61FC72C-75BE-404B-97F2-410339508A31}" destId="{3BFCDC73-5371-4732-898A-D10AC2991BEE}" srcOrd="1" destOrd="0" presId="urn:microsoft.com/office/officeart/2018/2/layout/IconVerticalSolidList"/>
    <dgm:cxn modelId="{6B35A65D-735A-4305-88ED-D5BB2EC38360}" type="presParOf" srcId="{B61FC72C-75BE-404B-97F2-410339508A31}" destId="{329C44A4-3A2E-4F5F-BF9E-4739CD17B621}" srcOrd="2" destOrd="0" presId="urn:microsoft.com/office/officeart/2018/2/layout/IconVerticalSolidList"/>
    <dgm:cxn modelId="{C8E7AF00-3DD5-480F-A1D1-22EF85AC51B9}" type="presParOf" srcId="{B61FC72C-75BE-404B-97F2-410339508A31}" destId="{25A7D6E1-980A-461D-9BE0-D76CD84646D5}" srcOrd="3" destOrd="0" presId="urn:microsoft.com/office/officeart/2018/2/layout/IconVerticalSolidList"/>
    <dgm:cxn modelId="{8E4690A5-2270-4654-8D90-CB66B6E263F5}" type="presParOf" srcId="{7031DEFC-9507-421C-8E53-FE10AEDE178C}" destId="{D6B75A09-6BBD-4815-8D69-C66D8CB8A3E3}" srcOrd="1" destOrd="0" presId="urn:microsoft.com/office/officeart/2018/2/layout/IconVerticalSolidList"/>
    <dgm:cxn modelId="{E21640B4-70AB-4783-A08B-59FA9601F9A8}" type="presParOf" srcId="{7031DEFC-9507-421C-8E53-FE10AEDE178C}" destId="{36A4834E-7A9B-4AB0-B0E1-796B63FF1503}" srcOrd="2" destOrd="0" presId="urn:microsoft.com/office/officeart/2018/2/layout/IconVerticalSolidList"/>
    <dgm:cxn modelId="{F5BA903A-4AAD-453F-81E8-A97D4836ECB2}" type="presParOf" srcId="{36A4834E-7A9B-4AB0-B0E1-796B63FF1503}" destId="{480EA21C-5C05-47A3-9C74-100071F96829}" srcOrd="0" destOrd="0" presId="urn:microsoft.com/office/officeart/2018/2/layout/IconVerticalSolidList"/>
    <dgm:cxn modelId="{18D9F1DA-105A-4945-8650-456039203C38}" type="presParOf" srcId="{36A4834E-7A9B-4AB0-B0E1-796B63FF1503}" destId="{3C08AFB0-E69E-4089-A395-1E36F7D38F90}" srcOrd="1" destOrd="0" presId="urn:microsoft.com/office/officeart/2018/2/layout/IconVerticalSolidList"/>
    <dgm:cxn modelId="{84158487-05BD-4B53-B2AF-C56D6E4ACC32}" type="presParOf" srcId="{36A4834E-7A9B-4AB0-B0E1-796B63FF1503}" destId="{5DE61639-E50D-47FD-94FD-808F42320CF6}" srcOrd="2" destOrd="0" presId="urn:microsoft.com/office/officeart/2018/2/layout/IconVerticalSolidList"/>
    <dgm:cxn modelId="{F5E5E677-B630-4E09-9F43-FD8B6D87D316}" type="presParOf" srcId="{36A4834E-7A9B-4AB0-B0E1-796B63FF1503}" destId="{33112117-6B9A-4BEB-A20C-0973D0882D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C41DB-5777-42E2-806F-988E938F3B80}">
      <dsp:nvSpPr>
        <dsp:cNvPr id="0" name=""/>
        <dsp:cNvSpPr/>
      </dsp:nvSpPr>
      <dsp:spPr>
        <a:xfrm>
          <a:off x="446426" y="3017"/>
          <a:ext cx="5735951" cy="229548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dirty="0"/>
            <a:t>What does positive leadership look like? Take it from Frank P. </a:t>
          </a:r>
          <a:r>
            <a:rPr lang="en-US" sz="3100" b="0" i="0" kern="1200" dirty="0" err="1"/>
            <a:t>Saladis</a:t>
          </a:r>
          <a:r>
            <a:rPr lang="en-US" sz="3100" b="0" i="0" kern="1200" dirty="0"/>
            <a:t>, an expert in project management and leadership:</a:t>
          </a:r>
          <a:endParaRPr lang="en-US" sz="3100" kern="1200" dirty="0"/>
        </a:p>
      </dsp:txBody>
      <dsp:txXfrm>
        <a:off x="446426" y="3017"/>
        <a:ext cx="5735951" cy="2295482"/>
      </dsp:txXfrm>
    </dsp:sp>
    <dsp:sp modelId="{BBC9D188-7D22-48C2-B898-9A0B0A616CB6}">
      <dsp:nvSpPr>
        <dsp:cNvPr id="0" name=""/>
        <dsp:cNvSpPr/>
      </dsp:nvSpPr>
      <dsp:spPr>
        <a:xfrm>
          <a:off x="523784" y="2681080"/>
          <a:ext cx="5581235" cy="2295482"/>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t>
          </a:r>
          <a:r>
            <a:rPr lang="en-US" sz="1800" b="0" i="1" kern="1200" dirty="0"/>
            <a:t>Positive leadership is about establishing relationships, understanding other points of view, not always having the answer (or pretending to have the right answer), and creating an environment of creativity and innovation. The truly effective and positive leader is an observer, a mentor, a change agent, and someone who enables others to succeed</a:t>
          </a:r>
          <a:r>
            <a:rPr lang="en-US" sz="1800" b="0" i="0" kern="1200" dirty="0"/>
            <a:t>” (2015).</a:t>
          </a:r>
          <a:endParaRPr lang="en-US" sz="1800" kern="1200" dirty="0"/>
        </a:p>
      </dsp:txBody>
      <dsp:txXfrm>
        <a:off x="523784" y="2681080"/>
        <a:ext cx="5581235" cy="2295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D91E6-FE20-4ED7-9F03-397BD73AA528}">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C568F-30A2-4498-A0C2-936017124709}">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B3D81-5604-47B9-9C34-195E945A044B}">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Positive teams are productive teams</a:t>
          </a:r>
        </a:p>
      </dsp:txBody>
      <dsp:txXfrm>
        <a:off x="994536" y="1698"/>
        <a:ext cx="8623596" cy="861070"/>
      </dsp:txXfrm>
    </dsp:sp>
    <dsp:sp modelId="{33444DE2-52FC-40A1-B35D-0D351144C05D}">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BB6AA-2647-47F3-93F5-A937588A9691}">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860001-0143-4F6E-9F3E-CFA2305FF6DB}">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Confident and supportive cultures are more COLLABORATIVE and CREATIVE and ultimately attract hard-working, talented people.</a:t>
          </a:r>
        </a:p>
      </dsp:txBody>
      <dsp:txXfrm>
        <a:off x="994536" y="1078036"/>
        <a:ext cx="8623596" cy="861070"/>
      </dsp:txXfrm>
    </dsp:sp>
    <dsp:sp modelId="{37891C0D-AA2E-4E59-BD77-10EFBFFA3000}">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6B8BA-2725-4595-9280-927046C6DAA0}">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2993E2-0C71-472A-939D-F32B1C392926}">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This kind of culture doesn’t just happen- it must be modeled and demonstrated.</a:t>
          </a:r>
        </a:p>
      </dsp:txBody>
      <dsp:txXfrm>
        <a:off x="994536" y="2154374"/>
        <a:ext cx="8623596" cy="861070"/>
      </dsp:txXfrm>
    </dsp:sp>
    <dsp:sp modelId="{F2BCF0B7-82CD-46AA-80D4-5AFAE4B10D42}">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99681-1138-42DB-8D8D-0F0677E66F9B}">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0F91BF-887C-4E02-8F0C-879D82A635F4}">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COMMIT to a consistent positive attitude!  It’s better for YOU and will have a marked influence on your team!</a:t>
          </a:r>
        </a:p>
      </dsp:txBody>
      <dsp:txXfrm>
        <a:off x="994536" y="3230712"/>
        <a:ext cx="8623596" cy="861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263B-8055-4BFC-B654-C920F1C13E25}">
      <dsp:nvSpPr>
        <dsp:cNvPr id="0" name=""/>
        <dsp:cNvSpPr/>
      </dsp:nvSpPr>
      <dsp:spPr>
        <a:xfrm>
          <a:off x="145058" y="499830"/>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C4145-B84D-4351-9294-0C334ED1AB89}">
      <dsp:nvSpPr>
        <dsp:cNvPr id="0" name=""/>
        <dsp:cNvSpPr/>
      </dsp:nvSpPr>
      <dsp:spPr>
        <a:xfrm>
          <a:off x="402372" y="757144"/>
          <a:ext cx="710677" cy="710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A54CB6-CAE1-488B-AC6D-A782A4D3C1BD}">
      <dsp:nvSpPr>
        <dsp:cNvPr id="0" name=""/>
        <dsp:cNvSpPr/>
      </dsp:nvSpPr>
      <dsp:spPr>
        <a:xfrm>
          <a:off x="1139043" y="66978"/>
          <a:ext cx="3875991" cy="2091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It’s true- you CAN drive people through fear and intimidation</a:t>
          </a:r>
          <a:r>
            <a:rPr lang="en-US" sz="1400" kern="1200" dirty="0"/>
            <a:t>.</a:t>
          </a:r>
        </a:p>
      </dsp:txBody>
      <dsp:txXfrm>
        <a:off x="1139043" y="66978"/>
        <a:ext cx="3875991" cy="2091008"/>
      </dsp:txXfrm>
    </dsp:sp>
    <dsp:sp modelId="{78899F92-0AD9-4B0C-80CA-C4D6F2019278}">
      <dsp:nvSpPr>
        <dsp:cNvPr id="0" name=""/>
        <dsp:cNvSpPr/>
      </dsp:nvSpPr>
      <dsp:spPr>
        <a:xfrm>
          <a:off x="5518285" y="499830"/>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094A9-EDE2-41FA-B3B4-72BEEA8E82E6}">
      <dsp:nvSpPr>
        <dsp:cNvPr id="0" name=""/>
        <dsp:cNvSpPr/>
      </dsp:nvSpPr>
      <dsp:spPr>
        <a:xfrm>
          <a:off x="5775599" y="757144"/>
          <a:ext cx="710677" cy="710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82C537-89AF-4403-8B3C-927E631BB505}">
      <dsp:nvSpPr>
        <dsp:cNvPr id="0" name=""/>
        <dsp:cNvSpPr/>
      </dsp:nvSpPr>
      <dsp:spPr>
        <a:xfrm>
          <a:off x="7006156" y="499830"/>
          <a:ext cx="2888220" cy="122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But why would you choose this route? People will only work hard enough to “stay off your radar”!</a:t>
          </a:r>
        </a:p>
      </dsp:txBody>
      <dsp:txXfrm>
        <a:off x="7006156" y="499830"/>
        <a:ext cx="2888220" cy="1225305"/>
      </dsp:txXfrm>
    </dsp:sp>
    <dsp:sp modelId="{05AF14B7-1AB4-45FA-9C9E-20D13ABE4416}">
      <dsp:nvSpPr>
        <dsp:cNvPr id="0" name=""/>
        <dsp:cNvSpPr/>
      </dsp:nvSpPr>
      <dsp:spPr>
        <a:xfrm>
          <a:off x="145058" y="3342837"/>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2B64B-3893-4E53-A8CE-98D9E6369DF4}">
      <dsp:nvSpPr>
        <dsp:cNvPr id="0" name=""/>
        <dsp:cNvSpPr/>
      </dsp:nvSpPr>
      <dsp:spPr>
        <a:xfrm>
          <a:off x="402372" y="3600152"/>
          <a:ext cx="710677" cy="710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5AFD61-9005-475C-A641-179DCCCE14B3}">
      <dsp:nvSpPr>
        <dsp:cNvPr id="0" name=""/>
        <dsp:cNvSpPr/>
      </dsp:nvSpPr>
      <dsp:spPr>
        <a:xfrm>
          <a:off x="1314329" y="3003624"/>
          <a:ext cx="3525419" cy="19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When you lead with a positive attitude in a supportive climate, people will go above and beyond what you ask. People who feel appreciated become more confident and productive</a:t>
          </a:r>
          <a:r>
            <a:rPr lang="en-US" sz="1800" kern="1200" dirty="0"/>
            <a:t>.</a:t>
          </a:r>
        </a:p>
      </dsp:txBody>
      <dsp:txXfrm>
        <a:off x="1314329" y="3003624"/>
        <a:ext cx="3525419" cy="1903732"/>
      </dsp:txXfrm>
    </dsp:sp>
    <dsp:sp modelId="{69CC6B68-55AF-452E-8F2A-D59FB61F72EC}">
      <dsp:nvSpPr>
        <dsp:cNvPr id="0" name=""/>
        <dsp:cNvSpPr/>
      </dsp:nvSpPr>
      <dsp:spPr>
        <a:xfrm>
          <a:off x="5342999" y="3342837"/>
          <a:ext cx="1225305" cy="122530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73243-52E2-4F97-97AE-E789CC18E098}">
      <dsp:nvSpPr>
        <dsp:cNvPr id="0" name=""/>
        <dsp:cNvSpPr/>
      </dsp:nvSpPr>
      <dsp:spPr>
        <a:xfrm>
          <a:off x="5600313" y="3600152"/>
          <a:ext cx="710677" cy="710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B46C3-7FED-4B40-B0C8-09E02A8B7487}">
      <dsp:nvSpPr>
        <dsp:cNvPr id="0" name=""/>
        <dsp:cNvSpPr/>
      </dsp:nvSpPr>
      <dsp:spPr>
        <a:xfrm>
          <a:off x="6830870" y="3342837"/>
          <a:ext cx="2888220" cy="122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POSITIVE ENTHUSIASM IS MOTIVATIONAL-there is no downside!</a:t>
          </a:r>
        </a:p>
      </dsp:txBody>
      <dsp:txXfrm>
        <a:off x="6830870" y="3342837"/>
        <a:ext cx="2888220" cy="1225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345D0-4FA5-439D-A188-E6D29AD927DB}">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27B0A-73C1-4B52-ACB6-F245E92961A5}">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ED7EE1-66A7-416C-85AA-25D95C15DD5C}">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dirty="0"/>
            <a:t>When you run into an obstacle, how do you respond? The answer to that question has a lot to do with your outlook!</a:t>
          </a:r>
        </a:p>
      </dsp:txBody>
      <dsp:txXfrm>
        <a:off x="994536" y="1698"/>
        <a:ext cx="8623596" cy="861070"/>
      </dsp:txXfrm>
    </dsp:sp>
    <dsp:sp modelId="{F6463958-16F4-4849-BAAE-051C59E8192E}">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34DB6-B5EB-40DA-9E86-90CA3DCE9614}">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2127B8-19A1-4356-922E-06D20E87E841}">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Negative people tend to brood and ruminate more, and this draws out the process of dealing with the hurdles.</a:t>
          </a:r>
        </a:p>
      </dsp:txBody>
      <dsp:txXfrm>
        <a:off x="994536" y="1078036"/>
        <a:ext cx="8623596" cy="861070"/>
      </dsp:txXfrm>
    </dsp:sp>
    <dsp:sp modelId="{8FADA34B-7A19-4049-BF95-26A5F83DF86A}">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71295-DE63-4F9B-8696-156069711CDE}">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8B86CD-D5FD-41D1-A981-BFB3E1F531E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Positive people tend to roll up their sleeves and start solving the problem!</a:t>
          </a:r>
        </a:p>
      </dsp:txBody>
      <dsp:txXfrm>
        <a:off x="994536" y="2154374"/>
        <a:ext cx="8623596" cy="861070"/>
      </dsp:txXfrm>
    </dsp:sp>
    <dsp:sp modelId="{30B5C5CC-FA42-499B-AA2C-C6DD8F22E91F}">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AE433-57C0-4F86-903A-F28DBC543021}">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241726-119B-4174-AC62-FB43872A887D}">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90000"/>
            </a:lnSpc>
            <a:spcBef>
              <a:spcPct val="0"/>
            </a:spcBef>
            <a:spcAft>
              <a:spcPct val="35000"/>
            </a:spcAft>
            <a:buNone/>
          </a:pPr>
          <a:r>
            <a:rPr lang="en-US" sz="1600" kern="1200"/>
            <a:t>OPTIMISM ALLOWS YOU TO SEE BEYOND THE PROBLEM AND RECOGNIZE POTENTIAL SOLUTIONS. Hopeful people are less likely to wallow in frustration and discouragement.  They want to tackle challenges head-on, regain lost momentum, and move forward!</a:t>
          </a: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A623-9E19-4372-9C95-7A5469E1441E}">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CDC73-5371-4732-898A-D10AC2991BEE}">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A7D6E1-980A-461D-9BE0-D76CD84646D5}">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kern="1200"/>
            <a:t>Some people might have a natural disposition toward positivity, but even if you do not, you can still CHOOSE to become more positive.</a:t>
          </a:r>
        </a:p>
      </dsp:txBody>
      <dsp:txXfrm>
        <a:off x="1418391" y="665190"/>
        <a:ext cx="8199741" cy="1228044"/>
      </dsp:txXfrm>
    </dsp:sp>
    <dsp:sp modelId="{480EA21C-5C05-47A3-9C74-100071F96829}">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8AFB0-E69E-4089-A395-1E36F7D38F90}">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112117-6B9A-4BEB-A20C-0973D0882D22}">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kern="1200" dirty="0"/>
            <a:t>SO- make a conscious choice to be a positive leader and reinforce your decision with inspiration to keep you motivated. You will be amazed how this can impact the progress you make in any project your team decides to take on!</a:t>
          </a:r>
        </a:p>
      </dsp:txBody>
      <dsp:txXfrm>
        <a:off x="1418391" y="2200246"/>
        <a:ext cx="8199741" cy="12280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06E91-A9B4-498B-A0DB-B6F317C70360}"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84526-97D6-434F-811D-89CB411BD020}" type="slidenum">
              <a:rPr lang="en-US" smtClean="0"/>
              <a:t>‹#›</a:t>
            </a:fld>
            <a:endParaRPr lang="en-US"/>
          </a:p>
        </p:txBody>
      </p:sp>
    </p:spTree>
    <p:extLst>
      <p:ext uri="{BB962C8B-B14F-4D97-AF65-F5344CB8AC3E}">
        <p14:creationId xmlns:p14="http://schemas.microsoft.com/office/powerpoint/2010/main" val="31264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84526-97D6-434F-811D-89CB411BD020}" type="slidenum">
              <a:rPr lang="en-US" smtClean="0"/>
              <a:t>1</a:t>
            </a:fld>
            <a:endParaRPr lang="en-US"/>
          </a:p>
        </p:txBody>
      </p:sp>
    </p:spTree>
    <p:extLst>
      <p:ext uri="{BB962C8B-B14F-4D97-AF65-F5344CB8AC3E}">
        <p14:creationId xmlns:p14="http://schemas.microsoft.com/office/powerpoint/2010/main" val="90732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we can all agree that relationships are vital in many areas of our lives and leadership is no exception.</a:t>
            </a:r>
          </a:p>
          <a:p>
            <a:endParaRPr lang="en-US" dirty="0"/>
          </a:p>
          <a:p>
            <a:r>
              <a:rPr lang="en-US" dirty="0"/>
              <a:t>GROUP DISCUSSION: THINK ABOUT YOUR FAVORITE LEADERS AND COWORKERS OVER THE YEARS- WHY ARE THEY YOUR FAVORITE???</a:t>
            </a:r>
          </a:p>
          <a:p>
            <a:endParaRPr lang="en-US" dirty="0"/>
          </a:p>
          <a:p>
            <a:r>
              <a:rPr lang="en-US" dirty="0"/>
              <a:t>Think about your favorite leaders or coworkers over the years- what did they have in common?  How did they make you feel?  BE A MAGNET!! Creating a network of advocates and champions for quality- how awesome would that be!</a:t>
            </a:r>
          </a:p>
        </p:txBody>
      </p:sp>
      <p:sp>
        <p:nvSpPr>
          <p:cNvPr id="4" name="Slide Number Placeholder 3"/>
          <p:cNvSpPr>
            <a:spLocks noGrp="1"/>
          </p:cNvSpPr>
          <p:nvPr>
            <p:ph type="sldNum" sz="quarter" idx="5"/>
          </p:nvPr>
        </p:nvSpPr>
        <p:spPr/>
        <p:txBody>
          <a:bodyPr/>
          <a:lstStyle/>
          <a:p>
            <a:fld id="{F0484526-97D6-434F-811D-89CB411BD020}" type="slidenum">
              <a:rPr lang="en-US" smtClean="0"/>
              <a:t>10</a:t>
            </a:fld>
            <a:endParaRPr lang="en-US"/>
          </a:p>
        </p:txBody>
      </p:sp>
    </p:spTree>
    <p:extLst>
      <p:ext uri="{BB962C8B-B14F-4D97-AF65-F5344CB8AC3E}">
        <p14:creationId xmlns:p14="http://schemas.microsoft.com/office/powerpoint/2010/main" val="36494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important is this right now? The pandemic has been a real test of our resilience; I can tell you that having a positive team that supports each other has been essential as we work day by day to provide great care at our hospital! As Izaak Walton said: “Good company in a journey makes the way seem shorter.”</a:t>
            </a:r>
          </a:p>
          <a:p>
            <a:endParaRPr lang="en-US" dirty="0"/>
          </a:p>
          <a:p>
            <a:r>
              <a:rPr lang="en-US" dirty="0">
                <a:solidFill>
                  <a:srgbClr val="FF0000"/>
                </a:solidFill>
              </a:rPr>
              <a:t>BONUS:   The NHA website has a whole page of resources on resilience; check it out</a:t>
            </a:r>
            <a:r>
              <a:rPr lang="en-US" dirty="0"/>
              <a:t>!</a:t>
            </a:r>
          </a:p>
        </p:txBody>
      </p:sp>
      <p:sp>
        <p:nvSpPr>
          <p:cNvPr id="4" name="Slide Number Placeholder 3"/>
          <p:cNvSpPr>
            <a:spLocks noGrp="1"/>
          </p:cNvSpPr>
          <p:nvPr>
            <p:ph type="sldNum" sz="quarter" idx="5"/>
          </p:nvPr>
        </p:nvSpPr>
        <p:spPr/>
        <p:txBody>
          <a:bodyPr/>
          <a:lstStyle/>
          <a:p>
            <a:fld id="{F0484526-97D6-434F-811D-89CB411BD020}" type="slidenum">
              <a:rPr lang="en-US" smtClean="0"/>
              <a:t>11</a:t>
            </a:fld>
            <a:endParaRPr lang="en-US"/>
          </a:p>
        </p:txBody>
      </p:sp>
    </p:spTree>
    <p:extLst>
      <p:ext uri="{BB962C8B-B14F-4D97-AF65-F5344CB8AC3E}">
        <p14:creationId xmlns:p14="http://schemas.microsoft.com/office/powerpoint/2010/main" val="226272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When a staff member calls in at the last minute and you can’t find a replacement- you are “working short”.  Is your time better spent complaining about the person who called in, how hard you are going to have to work, </a:t>
            </a:r>
            <a:r>
              <a:rPr lang="en-US" dirty="0" err="1"/>
              <a:t>etc</a:t>
            </a:r>
            <a:r>
              <a:rPr lang="en-US" dirty="0"/>
              <a:t>, </a:t>
            </a:r>
            <a:r>
              <a:rPr lang="en-US" dirty="0" err="1"/>
              <a:t>etc</a:t>
            </a:r>
            <a:r>
              <a:rPr lang="en-US" dirty="0"/>
              <a:t>,- OR saying “if we were great today, what would great look like?- and putting a plan together?</a:t>
            </a:r>
          </a:p>
          <a:p>
            <a:endParaRPr lang="en-US" dirty="0"/>
          </a:p>
          <a:p>
            <a:r>
              <a:rPr lang="en-US" dirty="0"/>
              <a:t>Role play: </a:t>
            </a:r>
          </a:p>
          <a:p>
            <a:endParaRPr lang="en-US" dirty="0"/>
          </a:p>
          <a:p>
            <a:r>
              <a:rPr lang="en-US" dirty="0"/>
              <a:t>Staff Member 1: You know who called in again today!</a:t>
            </a:r>
          </a:p>
          <a:p>
            <a:r>
              <a:rPr lang="en-US" dirty="0"/>
              <a:t>Staff Member 2: COMMISERATES</a:t>
            </a:r>
          </a:p>
          <a:p>
            <a:endParaRPr lang="en-US" dirty="0"/>
          </a:p>
          <a:p>
            <a:r>
              <a:rPr lang="en-US" dirty="0"/>
              <a:t>Staff Member 1: You know who called in again today!</a:t>
            </a:r>
          </a:p>
          <a:p>
            <a:r>
              <a:rPr lang="en-US" dirty="0"/>
              <a:t>Staff Member/Courageous Leader: Wow, let’s figure this out!  If we were great today, what would great look like???</a:t>
            </a:r>
          </a:p>
          <a:p>
            <a:r>
              <a:rPr lang="en-US" dirty="0"/>
              <a:t>Staff Member 1: Well, we could….</a:t>
            </a:r>
          </a:p>
        </p:txBody>
      </p:sp>
      <p:sp>
        <p:nvSpPr>
          <p:cNvPr id="4" name="Slide Number Placeholder 3"/>
          <p:cNvSpPr>
            <a:spLocks noGrp="1"/>
          </p:cNvSpPr>
          <p:nvPr>
            <p:ph type="sldNum" sz="quarter" idx="5"/>
          </p:nvPr>
        </p:nvSpPr>
        <p:spPr/>
        <p:txBody>
          <a:bodyPr/>
          <a:lstStyle/>
          <a:p>
            <a:fld id="{F0484526-97D6-434F-811D-89CB411BD020}" type="slidenum">
              <a:rPr lang="en-US" smtClean="0"/>
              <a:t>12</a:t>
            </a:fld>
            <a:endParaRPr lang="en-US"/>
          </a:p>
        </p:txBody>
      </p:sp>
    </p:spTree>
    <p:extLst>
      <p:ext uri="{BB962C8B-B14F-4D97-AF65-F5344CB8AC3E}">
        <p14:creationId xmlns:p14="http://schemas.microsoft.com/office/powerpoint/2010/main" val="294451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comment I have heard from time to time:  Don’t you have to ignore or downplay problems in order to stay positive?  Really people? Do you think that I am positive about patient falls, or pressure ulcers, or medication errors?- of course not!!</a:t>
            </a:r>
          </a:p>
          <a:p>
            <a:endParaRPr lang="en-US" dirty="0"/>
          </a:p>
          <a:p>
            <a:r>
              <a:rPr lang="en-US" dirty="0"/>
              <a:t>Positive Quality Leaders are NOT positive about problems- but they are positive about being able to find solutions!</a:t>
            </a:r>
          </a:p>
          <a:p>
            <a:endParaRPr lang="en-US" dirty="0"/>
          </a:p>
          <a:p>
            <a:r>
              <a:rPr lang="en-US" dirty="0"/>
              <a:t>I always say “ we hate it when bad things happen, so let’s never waste an opportunity to learn from them.”  That’s the only way we can keep them from happening again.</a:t>
            </a:r>
          </a:p>
        </p:txBody>
      </p:sp>
      <p:sp>
        <p:nvSpPr>
          <p:cNvPr id="4" name="Slide Number Placeholder 3"/>
          <p:cNvSpPr>
            <a:spLocks noGrp="1"/>
          </p:cNvSpPr>
          <p:nvPr>
            <p:ph type="sldNum" sz="quarter" idx="5"/>
          </p:nvPr>
        </p:nvSpPr>
        <p:spPr/>
        <p:txBody>
          <a:bodyPr/>
          <a:lstStyle/>
          <a:p>
            <a:fld id="{F0484526-97D6-434F-811D-89CB411BD020}" type="slidenum">
              <a:rPr lang="en-US" smtClean="0"/>
              <a:t>15</a:t>
            </a:fld>
            <a:endParaRPr lang="en-US"/>
          </a:p>
        </p:txBody>
      </p:sp>
    </p:spTree>
    <p:extLst>
      <p:ext uri="{BB962C8B-B14F-4D97-AF65-F5344CB8AC3E}">
        <p14:creationId xmlns:p14="http://schemas.microsoft.com/office/powerpoint/2010/main" val="351678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all of us were born to be positive, some of us really have to work at it! Your second Superpower is networking with your peers! Sometimes just talking to others who are doing the same work and brainstorming on ideas is all it takes to bring your attitude up!</a:t>
            </a:r>
          </a:p>
        </p:txBody>
      </p:sp>
      <p:sp>
        <p:nvSpPr>
          <p:cNvPr id="4" name="Slide Number Placeholder 3"/>
          <p:cNvSpPr>
            <a:spLocks noGrp="1"/>
          </p:cNvSpPr>
          <p:nvPr>
            <p:ph type="sldNum" sz="quarter" idx="5"/>
          </p:nvPr>
        </p:nvSpPr>
        <p:spPr/>
        <p:txBody>
          <a:bodyPr/>
          <a:lstStyle/>
          <a:p>
            <a:fld id="{F0484526-97D6-434F-811D-89CB411BD020}" type="slidenum">
              <a:rPr lang="en-US" smtClean="0"/>
              <a:t>16</a:t>
            </a:fld>
            <a:endParaRPr lang="en-US"/>
          </a:p>
        </p:txBody>
      </p:sp>
    </p:spTree>
    <p:extLst>
      <p:ext uri="{BB962C8B-B14F-4D97-AF65-F5344CB8AC3E}">
        <p14:creationId xmlns:p14="http://schemas.microsoft.com/office/powerpoint/2010/main" val="407830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about how valuable a positive attitude can be. Now- how do you get and keep a positive attitude? CURIOSITY NOT JUDGEMENT! Positive intent- it seems like right now people are so quick to take offense and often there is no offense intended!!  Example: someone bumps into you at Starbucks, they have a sour look on their face.  What do you think?  What you don’t realize is that it’s likely that what they did and how they looked had nothing to do with you- maybe they just got a phone call that their child is sick and they are rushing to get to the hospital?  Give people GRACE whenever you can! It’s good for them, it’s good for you and it avoids unneeded drama!</a:t>
            </a:r>
          </a:p>
          <a:p>
            <a:endParaRPr lang="en-US" dirty="0"/>
          </a:p>
          <a:p>
            <a:r>
              <a:rPr lang="en-US" dirty="0"/>
              <a:t>Example of assuming positive intent?</a:t>
            </a:r>
          </a:p>
        </p:txBody>
      </p:sp>
      <p:sp>
        <p:nvSpPr>
          <p:cNvPr id="4" name="Slide Number Placeholder 3"/>
          <p:cNvSpPr>
            <a:spLocks noGrp="1"/>
          </p:cNvSpPr>
          <p:nvPr>
            <p:ph type="sldNum" sz="quarter" idx="5"/>
          </p:nvPr>
        </p:nvSpPr>
        <p:spPr/>
        <p:txBody>
          <a:bodyPr/>
          <a:lstStyle/>
          <a:p>
            <a:fld id="{F0484526-97D6-434F-811D-89CB411BD020}" type="slidenum">
              <a:rPr lang="en-US" smtClean="0"/>
              <a:t>17</a:t>
            </a:fld>
            <a:endParaRPr lang="en-US"/>
          </a:p>
        </p:txBody>
      </p:sp>
    </p:spTree>
    <p:extLst>
      <p:ext uri="{BB962C8B-B14F-4D97-AF65-F5344CB8AC3E}">
        <p14:creationId xmlns:p14="http://schemas.microsoft.com/office/powerpoint/2010/main" val="212044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being aware is the most important step.  Find ways to bring yourself back up if we start to feel your lizard brain taking over.  Keep a menu of ideas close by in case you need to review!</a:t>
            </a:r>
          </a:p>
          <a:p>
            <a:endParaRPr lang="en-US" dirty="0"/>
          </a:p>
          <a:p>
            <a:endParaRPr lang="en-US" dirty="0"/>
          </a:p>
          <a:p>
            <a:r>
              <a:rPr lang="en-US" dirty="0"/>
              <a:t>There are many other strategies that you could use, this list is just a start. </a:t>
            </a:r>
            <a:r>
              <a:rPr lang="en-US" dirty="0">
                <a:solidFill>
                  <a:srgbClr val="FF0000"/>
                </a:solidFill>
              </a:rPr>
              <a:t>What are your favorite ways to stay positive???? </a:t>
            </a:r>
          </a:p>
        </p:txBody>
      </p:sp>
      <p:sp>
        <p:nvSpPr>
          <p:cNvPr id="4" name="Slide Number Placeholder 3"/>
          <p:cNvSpPr>
            <a:spLocks noGrp="1"/>
          </p:cNvSpPr>
          <p:nvPr>
            <p:ph type="sldNum" sz="quarter" idx="5"/>
          </p:nvPr>
        </p:nvSpPr>
        <p:spPr/>
        <p:txBody>
          <a:bodyPr/>
          <a:lstStyle/>
          <a:p>
            <a:fld id="{F0484526-97D6-434F-811D-89CB411BD020}" type="slidenum">
              <a:rPr lang="en-US" smtClean="0"/>
              <a:t>18</a:t>
            </a:fld>
            <a:endParaRPr lang="en-US"/>
          </a:p>
        </p:txBody>
      </p:sp>
    </p:spTree>
    <p:extLst>
      <p:ext uri="{BB962C8B-B14F-4D97-AF65-F5344CB8AC3E}">
        <p14:creationId xmlns:p14="http://schemas.microsoft.com/office/powerpoint/2010/main" val="2731717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read any of these, definitely start with Mindset!</a:t>
            </a:r>
          </a:p>
          <a:p>
            <a:endParaRPr lang="en-US" dirty="0"/>
          </a:p>
          <a:p>
            <a:endParaRPr lang="en-US" dirty="0"/>
          </a:p>
          <a:p>
            <a:r>
              <a:rPr lang="en-US" dirty="0"/>
              <a:t>I included a couple of handouts for you- one is a little quiz to make you more aware of how you see the world.  The other one is a fun little worksheet that goes along with a practice of gratitude, I think gratitude is one of the most powerful drivers of a positive attitude. I hope you enjoy them!</a:t>
            </a:r>
          </a:p>
          <a:p>
            <a:endParaRPr lang="en-US" dirty="0"/>
          </a:p>
          <a:p>
            <a:r>
              <a:rPr lang="en-US" dirty="0"/>
              <a:t>I also just received this awesome resource from one of our keynote speakers last week at the NHA Annual Conference.  I have asked myself “which side of the card are you on” several times since then!</a:t>
            </a:r>
          </a:p>
        </p:txBody>
      </p:sp>
      <p:sp>
        <p:nvSpPr>
          <p:cNvPr id="4" name="Slide Number Placeholder 3"/>
          <p:cNvSpPr>
            <a:spLocks noGrp="1"/>
          </p:cNvSpPr>
          <p:nvPr>
            <p:ph type="sldNum" sz="quarter" idx="5"/>
          </p:nvPr>
        </p:nvSpPr>
        <p:spPr/>
        <p:txBody>
          <a:bodyPr/>
          <a:lstStyle/>
          <a:p>
            <a:fld id="{F0484526-97D6-434F-811D-89CB411BD020}" type="slidenum">
              <a:rPr lang="en-US" smtClean="0"/>
              <a:t>19</a:t>
            </a:fld>
            <a:endParaRPr lang="en-US"/>
          </a:p>
        </p:txBody>
      </p:sp>
    </p:spTree>
    <p:extLst>
      <p:ext uri="{BB962C8B-B14F-4D97-AF65-F5344CB8AC3E}">
        <p14:creationId xmlns:p14="http://schemas.microsoft.com/office/powerpoint/2010/main" val="288850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NHA and all the patients served by Nebraska hospitals, thank you for doing this important work!!  Call me anytime if you need some words of encouragement!</a:t>
            </a:r>
          </a:p>
        </p:txBody>
      </p:sp>
      <p:sp>
        <p:nvSpPr>
          <p:cNvPr id="4" name="Slide Number Placeholder 3"/>
          <p:cNvSpPr>
            <a:spLocks noGrp="1"/>
          </p:cNvSpPr>
          <p:nvPr>
            <p:ph type="sldNum" sz="quarter" idx="5"/>
          </p:nvPr>
        </p:nvSpPr>
        <p:spPr/>
        <p:txBody>
          <a:bodyPr/>
          <a:lstStyle/>
          <a:p>
            <a:fld id="{F0484526-97D6-434F-811D-89CB411BD020}" type="slidenum">
              <a:rPr lang="en-US" smtClean="0"/>
              <a:t>20</a:t>
            </a:fld>
            <a:endParaRPr lang="en-US"/>
          </a:p>
        </p:txBody>
      </p:sp>
    </p:spTree>
    <p:extLst>
      <p:ext uri="{BB962C8B-B14F-4D97-AF65-F5344CB8AC3E}">
        <p14:creationId xmlns:p14="http://schemas.microsoft.com/office/powerpoint/2010/main" val="114584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a day in the life of Quality- how many different roles do you have some days? Detective, Mentor, Coach, Cheerleader, Teacher, Data Analyst, Counselor, Front Line Nurse…  we just never know what may come up for us!</a:t>
            </a:r>
          </a:p>
          <a:p>
            <a:endParaRPr lang="en-US" dirty="0"/>
          </a:p>
          <a:p>
            <a:r>
              <a:rPr lang="en-US" dirty="0"/>
              <a:t>And let’s not forget that we are Lifesavers: whenever we improve patient quality of care and patient safety, we are potentially saving a life!</a:t>
            </a:r>
          </a:p>
        </p:txBody>
      </p:sp>
      <p:sp>
        <p:nvSpPr>
          <p:cNvPr id="4" name="Slide Number Placeholder 3"/>
          <p:cNvSpPr>
            <a:spLocks noGrp="1"/>
          </p:cNvSpPr>
          <p:nvPr>
            <p:ph type="sldNum" sz="quarter" idx="5"/>
          </p:nvPr>
        </p:nvSpPr>
        <p:spPr/>
        <p:txBody>
          <a:bodyPr/>
          <a:lstStyle/>
          <a:p>
            <a:fld id="{F0484526-97D6-434F-811D-89CB411BD020}" type="slidenum">
              <a:rPr lang="en-US" smtClean="0"/>
              <a:t>2</a:t>
            </a:fld>
            <a:endParaRPr lang="en-US"/>
          </a:p>
        </p:txBody>
      </p:sp>
    </p:spTree>
    <p:extLst>
      <p:ext uri="{BB962C8B-B14F-4D97-AF65-F5344CB8AC3E}">
        <p14:creationId xmlns:p14="http://schemas.microsoft.com/office/powerpoint/2010/main" val="31097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easy to see how easy it is to “get negative” if we aren’t aware and intentional about our attitudes! Our “lizard brain” is a champion at watching for anything dangerous to our survival- constantly scanning for threats. We are wired to remember that negative information to keep use safe.  So when the caveman falls into the fire, his brain remembers “fire hot- ouch- don’t fall in”!</a:t>
            </a:r>
          </a:p>
          <a:p>
            <a:endParaRPr lang="en-US" dirty="0"/>
          </a:p>
          <a:p>
            <a:r>
              <a:rPr lang="en-US" dirty="0"/>
              <a:t>  When you are focused on problems most of the time, it is easy to let your brain be overloaded with the negative.  SO- HOW DO WE COMBAT THIS??</a:t>
            </a:r>
          </a:p>
        </p:txBody>
      </p:sp>
      <p:sp>
        <p:nvSpPr>
          <p:cNvPr id="4" name="Slide Number Placeholder 3"/>
          <p:cNvSpPr>
            <a:spLocks noGrp="1"/>
          </p:cNvSpPr>
          <p:nvPr>
            <p:ph type="sldNum" sz="quarter" idx="5"/>
          </p:nvPr>
        </p:nvSpPr>
        <p:spPr/>
        <p:txBody>
          <a:bodyPr/>
          <a:lstStyle/>
          <a:p>
            <a:fld id="{F0484526-97D6-434F-811D-89CB411BD020}" type="slidenum">
              <a:rPr lang="en-US" smtClean="0"/>
              <a:t>3</a:t>
            </a:fld>
            <a:endParaRPr lang="en-US"/>
          </a:p>
        </p:txBody>
      </p:sp>
    </p:spTree>
    <p:extLst>
      <p:ext uri="{BB962C8B-B14F-4D97-AF65-F5344CB8AC3E}">
        <p14:creationId xmlns:p14="http://schemas.microsoft.com/office/powerpoint/2010/main" val="124564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vision as a Quality Leader?</a:t>
            </a:r>
          </a:p>
        </p:txBody>
      </p:sp>
      <p:sp>
        <p:nvSpPr>
          <p:cNvPr id="4" name="Slide Number Placeholder 3"/>
          <p:cNvSpPr>
            <a:spLocks noGrp="1"/>
          </p:cNvSpPr>
          <p:nvPr>
            <p:ph type="sldNum" sz="quarter" idx="5"/>
          </p:nvPr>
        </p:nvSpPr>
        <p:spPr/>
        <p:txBody>
          <a:bodyPr/>
          <a:lstStyle/>
          <a:p>
            <a:fld id="{F0484526-97D6-434F-811D-89CB411BD020}" type="slidenum">
              <a:rPr lang="en-US" smtClean="0"/>
              <a:t>4</a:t>
            </a:fld>
            <a:endParaRPr lang="en-US"/>
          </a:p>
        </p:txBody>
      </p:sp>
    </p:spTree>
    <p:extLst>
      <p:ext uri="{BB962C8B-B14F-4D97-AF65-F5344CB8AC3E}">
        <p14:creationId xmlns:p14="http://schemas.microsoft.com/office/powerpoint/2010/main" val="129563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definitions- and I love this definition of Positive Leadership! Isn’t that a great vision to have as a Quality Leader: to be an observer, a mentor, a change agent, and someone who enables others to succeed? </a:t>
            </a:r>
          </a:p>
        </p:txBody>
      </p:sp>
      <p:sp>
        <p:nvSpPr>
          <p:cNvPr id="4" name="Slide Number Placeholder 3"/>
          <p:cNvSpPr>
            <a:spLocks noGrp="1"/>
          </p:cNvSpPr>
          <p:nvPr>
            <p:ph type="sldNum" sz="quarter" idx="5"/>
          </p:nvPr>
        </p:nvSpPr>
        <p:spPr/>
        <p:txBody>
          <a:bodyPr/>
          <a:lstStyle/>
          <a:p>
            <a:fld id="{F0484526-97D6-434F-811D-89CB411BD020}" type="slidenum">
              <a:rPr lang="en-US" smtClean="0"/>
              <a:t>5</a:t>
            </a:fld>
            <a:endParaRPr lang="en-US"/>
          </a:p>
        </p:txBody>
      </p:sp>
    </p:spTree>
    <p:extLst>
      <p:ext uri="{BB962C8B-B14F-4D97-AF65-F5344CB8AC3E}">
        <p14:creationId xmlns:p14="http://schemas.microsoft.com/office/powerpoint/2010/main" val="303683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basics: be a Leader others want to follow!</a:t>
            </a:r>
          </a:p>
        </p:txBody>
      </p:sp>
      <p:sp>
        <p:nvSpPr>
          <p:cNvPr id="4" name="Slide Number Placeholder 3"/>
          <p:cNvSpPr>
            <a:spLocks noGrp="1"/>
          </p:cNvSpPr>
          <p:nvPr>
            <p:ph type="sldNum" sz="quarter" idx="5"/>
          </p:nvPr>
        </p:nvSpPr>
        <p:spPr/>
        <p:txBody>
          <a:bodyPr/>
          <a:lstStyle/>
          <a:p>
            <a:fld id="{F0484526-97D6-434F-811D-89CB411BD020}" type="slidenum">
              <a:rPr lang="en-US" smtClean="0"/>
              <a:t>6</a:t>
            </a:fld>
            <a:endParaRPr lang="en-US"/>
          </a:p>
        </p:txBody>
      </p:sp>
    </p:spTree>
    <p:extLst>
      <p:ext uri="{BB962C8B-B14F-4D97-AF65-F5344CB8AC3E}">
        <p14:creationId xmlns:p14="http://schemas.microsoft.com/office/powerpoint/2010/main" val="207350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seen many times where someone thinks they can just jump right in to “lead the organization”.  But becoming a leader is a journey, not a destination- and it must begin with learning to lead yourself!</a:t>
            </a:r>
          </a:p>
        </p:txBody>
      </p:sp>
      <p:sp>
        <p:nvSpPr>
          <p:cNvPr id="4" name="Slide Number Placeholder 3"/>
          <p:cNvSpPr>
            <a:spLocks noGrp="1"/>
          </p:cNvSpPr>
          <p:nvPr>
            <p:ph type="sldNum" sz="quarter" idx="5"/>
          </p:nvPr>
        </p:nvSpPr>
        <p:spPr/>
        <p:txBody>
          <a:bodyPr/>
          <a:lstStyle/>
          <a:p>
            <a:fld id="{F0484526-97D6-434F-811D-89CB411BD020}" type="slidenum">
              <a:rPr lang="en-US" smtClean="0"/>
              <a:t>7</a:t>
            </a:fld>
            <a:endParaRPr lang="en-US"/>
          </a:p>
        </p:txBody>
      </p:sp>
    </p:spTree>
    <p:extLst>
      <p:ext uri="{BB962C8B-B14F-4D97-AF65-F5344CB8AC3E}">
        <p14:creationId xmlns:p14="http://schemas.microsoft.com/office/powerpoint/2010/main" val="338821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Advantages of Positive Leadership. First and foremost, attitudes are CONTAGIOUS.  I’m sure we all want to have teams that are collaborative, creative, hardworking and talented!</a:t>
            </a:r>
          </a:p>
          <a:p>
            <a:endParaRPr lang="en-US" dirty="0"/>
          </a:p>
        </p:txBody>
      </p:sp>
      <p:sp>
        <p:nvSpPr>
          <p:cNvPr id="4" name="Slide Number Placeholder 3"/>
          <p:cNvSpPr>
            <a:spLocks noGrp="1"/>
          </p:cNvSpPr>
          <p:nvPr>
            <p:ph type="sldNum" sz="quarter" idx="5"/>
          </p:nvPr>
        </p:nvSpPr>
        <p:spPr/>
        <p:txBody>
          <a:bodyPr/>
          <a:lstStyle/>
          <a:p>
            <a:fld id="{F0484526-97D6-434F-811D-89CB411BD020}" type="slidenum">
              <a:rPr lang="en-US" smtClean="0"/>
              <a:t>8</a:t>
            </a:fld>
            <a:endParaRPr lang="en-US"/>
          </a:p>
        </p:txBody>
      </p:sp>
    </p:spTree>
    <p:extLst>
      <p:ext uri="{BB962C8B-B14F-4D97-AF65-F5344CB8AC3E}">
        <p14:creationId xmlns:p14="http://schemas.microsoft.com/office/powerpoint/2010/main" val="141063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advantage is that Enthusiasm is a great motivator.  Raise your hand if  you ever worked with someone who managed through fear and intimidation?  How did that work for you and your organization? More effective to “catch them doing something right- and praise them”.  Fear and intimidation is “extrinsic motivation”- it is only effective when the motivator is present.  Leading by enthusiasm leads to intrinsic motivation- people perform because they WANT to! I always say “more carrot, less stick!”</a:t>
            </a:r>
          </a:p>
        </p:txBody>
      </p:sp>
      <p:sp>
        <p:nvSpPr>
          <p:cNvPr id="4" name="Slide Number Placeholder 3"/>
          <p:cNvSpPr>
            <a:spLocks noGrp="1"/>
          </p:cNvSpPr>
          <p:nvPr>
            <p:ph type="sldNum" sz="quarter" idx="5"/>
          </p:nvPr>
        </p:nvSpPr>
        <p:spPr/>
        <p:txBody>
          <a:bodyPr/>
          <a:lstStyle/>
          <a:p>
            <a:fld id="{F0484526-97D6-434F-811D-89CB411BD020}" type="slidenum">
              <a:rPr lang="en-US" smtClean="0"/>
              <a:t>9</a:t>
            </a:fld>
            <a:endParaRPr lang="en-US"/>
          </a:p>
        </p:txBody>
      </p:sp>
    </p:spTree>
    <p:extLst>
      <p:ext uri="{BB962C8B-B14F-4D97-AF65-F5344CB8AC3E}">
        <p14:creationId xmlns:p14="http://schemas.microsoft.com/office/powerpoint/2010/main" val="2485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50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88422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22731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9725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83120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57113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937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572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244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79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699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045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33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629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372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246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10/20/2023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92470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publicdomainpictures.net/en/view-image.php?image=263141&amp;picture=strong-independent-woma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mailto:smichl@myfch.org" TargetMode="External"/><Relationship Id="rId4" Type="http://schemas.openxmlformats.org/officeDocument/2006/relationships/hyperlink" Target="http://hcpl.net/content/storytime-week-saying-thank-yo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B33C3BC5-C860-4B01-9134-1AC9823E56A2}"/>
              </a:ext>
            </a:extLst>
          </p:cNvPr>
          <p:cNvPicPr>
            <a:picLocks noChangeAspect="1"/>
          </p:cNvPicPr>
          <p:nvPr/>
        </p:nvPicPr>
        <p:blipFill rotWithShape="1">
          <a:blip r:embed="rId3"/>
          <a:srcRect l="2895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D116A62-1B9F-4394-937E-56D7870204F9}"/>
              </a:ext>
            </a:extLst>
          </p:cNvPr>
          <p:cNvSpPr>
            <a:spLocks noGrp="1"/>
          </p:cNvSpPr>
          <p:nvPr>
            <p:ph type="ctrTitle"/>
          </p:nvPr>
        </p:nvSpPr>
        <p:spPr>
          <a:xfrm>
            <a:off x="668867" y="1678666"/>
            <a:ext cx="4088190" cy="2369093"/>
          </a:xfrm>
        </p:spPr>
        <p:txBody>
          <a:bodyPr>
            <a:normAutofit/>
          </a:bodyPr>
          <a:lstStyle/>
          <a:p>
            <a:r>
              <a:rPr lang="en-US" sz="4400"/>
              <a:t>How to Stay Positive as a Quality Leader</a:t>
            </a:r>
          </a:p>
        </p:txBody>
      </p:sp>
      <p:sp>
        <p:nvSpPr>
          <p:cNvPr id="3" name="Subtitle 2">
            <a:extLst>
              <a:ext uri="{FF2B5EF4-FFF2-40B4-BE49-F238E27FC236}">
                <a16:creationId xmlns:a16="http://schemas.microsoft.com/office/drawing/2014/main" id="{51F2C508-D337-4743-BA4F-20166A9933E3}"/>
              </a:ext>
            </a:extLst>
          </p:cNvPr>
          <p:cNvSpPr>
            <a:spLocks noGrp="1"/>
          </p:cNvSpPr>
          <p:nvPr>
            <p:ph type="subTitle" idx="1"/>
          </p:nvPr>
        </p:nvSpPr>
        <p:spPr>
          <a:xfrm>
            <a:off x="677335" y="4050831"/>
            <a:ext cx="4079721" cy="1096901"/>
          </a:xfrm>
        </p:spPr>
        <p:txBody>
          <a:bodyPr>
            <a:normAutofit/>
          </a:bodyPr>
          <a:lstStyle/>
          <a:p>
            <a:r>
              <a:rPr lang="en-US" sz="1600"/>
              <a:t>And Why It is Important</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60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533-D549-47F1-A537-913DEA7E1F6B}"/>
              </a:ext>
            </a:extLst>
          </p:cNvPr>
          <p:cNvSpPr>
            <a:spLocks noGrp="1"/>
          </p:cNvSpPr>
          <p:nvPr>
            <p:ph type="title"/>
          </p:nvPr>
        </p:nvSpPr>
        <p:spPr>
          <a:xfrm>
            <a:off x="5536734" y="609600"/>
            <a:ext cx="3737268" cy="1320800"/>
          </a:xfrm>
        </p:spPr>
        <p:txBody>
          <a:bodyPr>
            <a:normAutofit/>
          </a:bodyPr>
          <a:lstStyle/>
          <a:p>
            <a:r>
              <a:rPr lang="en-US" sz="3300"/>
              <a:t>Attitude Directs Our Relationships</a:t>
            </a:r>
          </a:p>
        </p:txBody>
      </p:sp>
      <p:sp>
        <p:nvSpPr>
          <p:cNvPr id="3" name="Content Placeholder 2">
            <a:extLst>
              <a:ext uri="{FF2B5EF4-FFF2-40B4-BE49-F238E27FC236}">
                <a16:creationId xmlns:a16="http://schemas.microsoft.com/office/drawing/2014/main" id="{54359F7E-913A-450C-89C4-7664367133B7}"/>
              </a:ext>
            </a:extLst>
          </p:cNvPr>
          <p:cNvSpPr>
            <a:spLocks noGrp="1"/>
          </p:cNvSpPr>
          <p:nvPr>
            <p:ph idx="1"/>
          </p:nvPr>
        </p:nvSpPr>
        <p:spPr>
          <a:xfrm>
            <a:off x="5209563" y="1930400"/>
            <a:ext cx="5019525" cy="4653280"/>
          </a:xfrm>
        </p:spPr>
        <p:txBody>
          <a:bodyPr>
            <a:normAutofit/>
          </a:bodyPr>
          <a:lstStyle/>
          <a:p>
            <a:pPr>
              <a:lnSpc>
                <a:spcPct val="90000"/>
              </a:lnSpc>
            </a:pPr>
            <a:r>
              <a:rPr lang="en-US" sz="1600" dirty="0"/>
              <a:t>Leaders lead people! So by definition, no leader is successful on their own. Achievements depend on relationships.</a:t>
            </a:r>
          </a:p>
          <a:p>
            <a:pPr marL="0" indent="0">
              <a:lnSpc>
                <a:spcPct val="90000"/>
              </a:lnSpc>
              <a:buNone/>
            </a:pPr>
            <a:endParaRPr lang="en-US" sz="1600" dirty="0"/>
          </a:p>
          <a:p>
            <a:pPr>
              <a:lnSpc>
                <a:spcPct val="90000"/>
              </a:lnSpc>
            </a:pPr>
            <a:r>
              <a:rPr lang="en-US" sz="1600" dirty="0"/>
              <a:t>You can have all the leadership skills in the world, but if you are demanding and abrasive, you will have to work twice as hard to get half as far.  You will have to use so much more of your energy just convincing people to follow you.</a:t>
            </a:r>
          </a:p>
          <a:p>
            <a:pPr marL="0" indent="0">
              <a:lnSpc>
                <a:spcPct val="90000"/>
              </a:lnSpc>
              <a:buNone/>
            </a:pPr>
            <a:endParaRPr lang="en-US" sz="1600" dirty="0"/>
          </a:p>
          <a:p>
            <a:pPr>
              <a:lnSpc>
                <a:spcPct val="90000"/>
              </a:lnSpc>
            </a:pPr>
            <a:r>
              <a:rPr lang="en-US" sz="1600" dirty="0"/>
              <a:t>Positive people are like magnets.  Good natured, confident leaders are not struggling to attract others to their vision.  Others are happy to be on their team because they inspire trust and confidence.  When you are positive, it is easier to build a network of </a:t>
            </a:r>
            <a:r>
              <a:rPr lang="en-US" sz="1600" b="1" dirty="0"/>
              <a:t>advocates</a:t>
            </a:r>
            <a:r>
              <a:rPr lang="en-US" sz="1600" dirty="0"/>
              <a:t> and </a:t>
            </a:r>
            <a:r>
              <a:rPr lang="en-US" sz="1600" b="1" dirty="0"/>
              <a:t>champions</a:t>
            </a:r>
            <a:r>
              <a:rPr lang="en-US" sz="1600" dirty="0"/>
              <a:t>.</a:t>
            </a:r>
          </a:p>
        </p:txBody>
      </p:sp>
      <p:pic>
        <p:nvPicPr>
          <p:cNvPr id="5" name="Picture 4" descr="One in a crowd">
            <a:extLst>
              <a:ext uri="{FF2B5EF4-FFF2-40B4-BE49-F238E27FC236}">
                <a16:creationId xmlns:a16="http://schemas.microsoft.com/office/drawing/2014/main" id="{F5A01DBE-8394-4789-ACB3-F7D0F8538037}"/>
              </a:ext>
            </a:extLst>
          </p:cNvPr>
          <p:cNvPicPr>
            <a:picLocks noChangeAspect="1"/>
          </p:cNvPicPr>
          <p:nvPr/>
        </p:nvPicPr>
        <p:blipFill rotWithShape="1">
          <a:blip r:embed="rId3"/>
          <a:srcRect l="24595" r="164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20302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A154-CFB9-4327-B745-3C95283B83DB}"/>
              </a:ext>
            </a:extLst>
          </p:cNvPr>
          <p:cNvSpPr>
            <a:spLocks noGrp="1"/>
          </p:cNvSpPr>
          <p:nvPr>
            <p:ph type="title"/>
          </p:nvPr>
        </p:nvSpPr>
        <p:spPr>
          <a:xfrm>
            <a:off x="5536734" y="609600"/>
            <a:ext cx="3737268" cy="1320800"/>
          </a:xfrm>
        </p:spPr>
        <p:txBody>
          <a:bodyPr>
            <a:normAutofit/>
          </a:bodyPr>
          <a:lstStyle/>
          <a:p>
            <a:r>
              <a:rPr lang="en-US" sz="3300"/>
              <a:t>Positivity Creates Resilience</a:t>
            </a:r>
          </a:p>
        </p:txBody>
      </p:sp>
      <p:sp>
        <p:nvSpPr>
          <p:cNvPr id="3" name="Content Placeholder 2">
            <a:extLst>
              <a:ext uri="{FF2B5EF4-FFF2-40B4-BE49-F238E27FC236}">
                <a16:creationId xmlns:a16="http://schemas.microsoft.com/office/drawing/2014/main" id="{CBFBEE69-1F75-4FC7-8124-5BE561BB142B}"/>
              </a:ext>
            </a:extLst>
          </p:cNvPr>
          <p:cNvSpPr>
            <a:spLocks noGrp="1"/>
          </p:cNvSpPr>
          <p:nvPr>
            <p:ph idx="1"/>
          </p:nvPr>
        </p:nvSpPr>
        <p:spPr>
          <a:xfrm>
            <a:off x="5209563" y="2160589"/>
            <a:ext cx="4064439" cy="3880773"/>
          </a:xfrm>
        </p:spPr>
        <p:txBody>
          <a:bodyPr>
            <a:noAutofit/>
          </a:bodyPr>
          <a:lstStyle/>
          <a:p>
            <a:pPr>
              <a:lnSpc>
                <a:spcPct val="90000"/>
              </a:lnSpc>
            </a:pPr>
            <a:r>
              <a:rPr lang="en-US" sz="1600" dirty="0"/>
              <a:t>The road to success in any endeavor is full of difficulties, obstacles, and challenges.</a:t>
            </a:r>
          </a:p>
          <a:p>
            <a:pPr marL="0" indent="0">
              <a:lnSpc>
                <a:spcPct val="90000"/>
              </a:lnSpc>
              <a:buNone/>
            </a:pPr>
            <a:endParaRPr lang="en-US" sz="1600" dirty="0"/>
          </a:p>
          <a:p>
            <a:pPr>
              <a:lnSpc>
                <a:spcPct val="90000"/>
              </a:lnSpc>
            </a:pPr>
            <a:r>
              <a:rPr lang="en-US" sz="1600" dirty="0"/>
              <a:t>When you have an optimistic perspective, you are more likely to view these things as minor setbacks and not overwhelming morale killers. </a:t>
            </a:r>
          </a:p>
          <a:p>
            <a:pPr marL="0" indent="0">
              <a:lnSpc>
                <a:spcPct val="90000"/>
              </a:lnSpc>
              <a:buNone/>
            </a:pPr>
            <a:endParaRPr lang="en-US" sz="1600" dirty="0"/>
          </a:p>
          <a:p>
            <a:pPr>
              <a:lnSpc>
                <a:spcPct val="90000"/>
              </a:lnSpc>
            </a:pPr>
            <a:r>
              <a:rPr lang="en-US" sz="1600" dirty="0"/>
              <a:t>The better your attitude, the quicker you rebound after a setback.  </a:t>
            </a:r>
          </a:p>
          <a:p>
            <a:pPr marL="0" indent="0">
              <a:lnSpc>
                <a:spcPct val="90000"/>
              </a:lnSpc>
              <a:buNone/>
            </a:pPr>
            <a:endParaRPr lang="en-US" sz="1600" dirty="0"/>
          </a:p>
          <a:p>
            <a:pPr>
              <a:lnSpc>
                <a:spcPct val="90000"/>
              </a:lnSpc>
            </a:pPr>
            <a:r>
              <a:rPr lang="en-US" sz="1600" dirty="0"/>
              <a:t>When your teams see your resilience, they feel braver and hardier themselves!</a:t>
            </a:r>
          </a:p>
          <a:p>
            <a:pPr>
              <a:lnSpc>
                <a:spcPct val="90000"/>
              </a:lnSpc>
            </a:pPr>
            <a:endParaRPr lang="en-US" sz="1600" dirty="0"/>
          </a:p>
        </p:txBody>
      </p:sp>
      <p:pic>
        <p:nvPicPr>
          <p:cNvPr id="5" name="Picture 4" descr="Plant growing in a concrete crack">
            <a:extLst>
              <a:ext uri="{FF2B5EF4-FFF2-40B4-BE49-F238E27FC236}">
                <a16:creationId xmlns:a16="http://schemas.microsoft.com/office/drawing/2014/main" id="{4940E8C8-27DE-45DE-A64B-C3429BF317B6}"/>
              </a:ext>
            </a:extLst>
          </p:cNvPr>
          <p:cNvPicPr>
            <a:picLocks noChangeAspect="1"/>
          </p:cNvPicPr>
          <p:nvPr/>
        </p:nvPicPr>
        <p:blipFill rotWithShape="1">
          <a:blip r:embed="rId3"/>
          <a:srcRect l="14428" r="3306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885618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3B05B-6B3A-456E-8E76-C2850B5E1D89}"/>
              </a:ext>
            </a:extLst>
          </p:cNvPr>
          <p:cNvSpPr>
            <a:spLocks noGrp="1"/>
          </p:cNvSpPr>
          <p:nvPr>
            <p:ph type="title"/>
          </p:nvPr>
        </p:nvSpPr>
        <p:spPr>
          <a:xfrm>
            <a:off x="1286933" y="609600"/>
            <a:ext cx="10197494" cy="1099457"/>
          </a:xfrm>
        </p:spPr>
        <p:txBody>
          <a:bodyPr>
            <a:normAutofit/>
          </a:bodyPr>
          <a:lstStyle/>
          <a:p>
            <a:r>
              <a:rPr lang="en-US" dirty="0"/>
              <a:t>Optimism Improves Problem Solving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0BAEA55-151E-4990-839F-AC52A441939B}"/>
              </a:ext>
            </a:extLst>
          </p:cNvPr>
          <p:cNvGraphicFramePr>
            <a:graphicFrameLocks noGrp="1"/>
          </p:cNvGraphicFramePr>
          <p:nvPr>
            <p:ph idx="1"/>
            <p:extLst>
              <p:ext uri="{D42A27DB-BD31-4B8C-83A1-F6EECF244321}">
                <p14:modId xmlns:p14="http://schemas.microsoft.com/office/powerpoint/2010/main" val="224984574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102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a brain&#10;&#10;Description automatically generated">
            <a:extLst>
              <a:ext uri="{FF2B5EF4-FFF2-40B4-BE49-F238E27FC236}">
                <a16:creationId xmlns:a16="http://schemas.microsoft.com/office/drawing/2014/main" id="{91704B08-8513-4FE3-1451-B7C5639CC4B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51658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8" name="Rectangle 5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Isosceles Triangle 6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Isosceles Triangle 6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6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1" name="Rectangle 7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934B1DF-A65A-2351-238D-B641AD514904}"/>
              </a:ext>
            </a:extLst>
          </p:cNvPr>
          <p:cNvPicPr>
            <a:picLocks noGrp="1" noChangeAspect="1"/>
          </p:cNvPicPr>
          <p:nvPr>
            <p:ph idx="1"/>
          </p:nvPr>
        </p:nvPicPr>
        <p:blipFill rotWithShape="1">
          <a:blip r:embed="rId2"/>
          <a:srcRect l="10666" r="10667"/>
          <a:stretch/>
        </p:blipFill>
        <p:spPr>
          <a:xfrm>
            <a:off x="3259668" y="488528"/>
            <a:ext cx="5600995" cy="5897879"/>
          </a:xfrm>
          <a:prstGeom prst="rect">
            <a:avLst/>
          </a:prstGeom>
        </p:spPr>
      </p:pic>
    </p:spTree>
    <p:extLst>
      <p:ext uri="{BB962C8B-B14F-4D97-AF65-F5344CB8AC3E}">
        <p14:creationId xmlns:p14="http://schemas.microsoft.com/office/powerpoint/2010/main" val="196567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4B21-66C0-4CC8-9F10-EAB2DD2C52D1}"/>
              </a:ext>
            </a:extLst>
          </p:cNvPr>
          <p:cNvSpPr>
            <a:spLocks noGrp="1"/>
          </p:cNvSpPr>
          <p:nvPr>
            <p:ph type="title"/>
          </p:nvPr>
        </p:nvSpPr>
        <p:spPr/>
        <p:txBody>
          <a:bodyPr/>
          <a:lstStyle/>
          <a:p>
            <a:r>
              <a:rPr lang="en-US" dirty="0"/>
              <a:t>Does being positive mean ignoring problems?</a:t>
            </a:r>
          </a:p>
        </p:txBody>
      </p:sp>
      <p:sp>
        <p:nvSpPr>
          <p:cNvPr id="3" name="Content Placeholder 2">
            <a:extLst>
              <a:ext uri="{FF2B5EF4-FFF2-40B4-BE49-F238E27FC236}">
                <a16:creationId xmlns:a16="http://schemas.microsoft.com/office/drawing/2014/main" id="{4D2C8116-5186-4840-B4C5-012E5386F0F9}"/>
              </a:ext>
            </a:extLst>
          </p:cNvPr>
          <p:cNvSpPr>
            <a:spLocks noGrp="1"/>
          </p:cNvSpPr>
          <p:nvPr>
            <p:ph idx="1"/>
          </p:nvPr>
        </p:nvSpPr>
        <p:spPr/>
        <p:txBody>
          <a:bodyPr/>
          <a:lstStyle/>
          <a:p>
            <a:r>
              <a:rPr lang="en-US" dirty="0"/>
              <a:t>Absolutely not!!</a:t>
            </a:r>
          </a:p>
          <a:p>
            <a:endParaRPr lang="en-US" dirty="0"/>
          </a:p>
          <a:p>
            <a:r>
              <a:rPr lang="en-US" dirty="0"/>
              <a:t>So, what DOES it mean?</a:t>
            </a:r>
          </a:p>
          <a:p>
            <a:pPr marL="0" indent="0">
              <a:buNone/>
            </a:pPr>
            <a:r>
              <a:rPr lang="en-US" dirty="0"/>
              <a:t>	Being Positive about yourself and your team</a:t>
            </a:r>
          </a:p>
          <a:p>
            <a:pPr marL="0" indent="0">
              <a:buNone/>
            </a:pPr>
            <a:r>
              <a:rPr lang="en-US" dirty="0"/>
              <a:t>	Being Positive about the finding potential solutions</a:t>
            </a:r>
          </a:p>
          <a:p>
            <a:pPr marL="0" indent="0">
              <a:buNone/>
            </a:pPr>
            <a:r>
              <a:rPr lang="en-US" dirty="0"/>
              <a:t>	Being Positive about finding the lesson in every problem</a:t>
            </a:r>
          </a:p>
        </p:txBody>
      </p:sp>
    </p:spTree>
    <p:extLst>
      <p:ext uri="{BB962C8B-B14F-4D97-AF65-F5344CB8AC3E}">
        <p14:creationId xmlns:p14="http://schemas.microsoft.com/office/powerpoint/2010/main" val="329643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4640F-2013-44B9-B1A9-753EAAA3FF6F}"/>
              </a:ext>
            </a:extLst>
          </p:cNvPr>
          <p:cNvSpPr>
            <a:spLocks noGrp="1"/>
          </p:cNvSpPr>
          <p:nvPr>
            <p:ph type="title"/>
          </p:nvPr>
        </p:nvSpPr>
        <p:spPr>
          <a:xfrm>
            <a:off x="1286933" y="609600"/>
            <a:ext cx="10197494" cy="1099457"/>
          </a:xfrm>
        </p:spPr>
        <p:txBody>
          <a:bodyPr>
            <a:normAutofit/>
          </a:bodyPr>
          <a:lstStyle/>
          <a:p>
            <a:r>
              <a:rPr lang="en-US"/>
              <a:t>YOUR ATTITUDE IS YOUR SUPERPOWER!!</a:t>
            </a:r>
            <a:endParaRPr lang="en-US" dirty="0"/>
          </a:p>
        </p:txBody>
      </p:sp>
      <p:sp>
        <p:nvSpPr>
          <p:cNvPr id="25"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6" name="Content Placeholder 2">
            <a:extLst>
              <a:ext uri="{FF2B5EF4-FFF2-40B4-BE49-F238E27FC236}">
                <a16:creationId xmlns:a16="http://schemas.microsoft.com/office/drawing/2014/main" id="{795C1D52-4916-4CCC-9558-129539040A89}"/>
              </a:ext>
            </a:extLst>
          </p:cNvPr>
          <p:cNvGraphicFramePr>
            <a:graphicFrameLocks noGrp="1"/>
          </p:cNvGraphicFramePr>
          <p:nvPr>
            <p:ph idx="1"/>
            <p:extLst>
              <p:ext uri="{D42A27DB-BD31-4B8C-83A1-F6EECF244321}">
                <p14:modId xmlns:p14="http://schemas.microsoft.com/office/powerpoint/2010/main" val="229430282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ilhouette&#10;&#10;Description automatically generated">
            <a:extLst>
              <a:ext uri="{FF2B5EF4-FFF2-40B4-BE49-F238E27FC236}">
                <a16:creationId xmlns:a16="http://schemas.microsoft.com/office/drawing/2014/main" id="{4BB9BE1A-1DD8-4CE1-8CEC-8D2EAC6FFE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055830" y="1247540"/>
            <a:ext cx="2659700" cy="1250289"/>
          </a:xfrm>
          <a:prstGeom prst="rect">
            <a:avLst/>
          </a:prstGeom>
        </p:spPr>
      </p:pic>
    </p:spTree>
    <p:extLst>
      <p:ext uri="{BB962C8B-B14F-4D97-AF65-F5344CB8AC3E}">
        <p14:creationId xmlns:p14="http://schemas.microsoft.com/office/powerpoint/2010/main" val="75443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F895A3-886C-4FFC-90A9-5A5E1FDBF296}"/>
              </a:ext>
            </a:extLst>
          </p:cNvPr>
          <p:cNvSpPr txBox="1"/>
          <p:nvPr/>
        </p:nvSpPr>
        <p:spPr>
          <a:xfrm>
            <a:off x="930166" y="283779"/>
            <a:ext cx="10089931" cy="6740307"/>
          </a:xfrm>
          <a:prstGeom prst="rect">
            <a:avLst/>
          </a:prstGeom>
          <a:noFill/>
        </p:spPr>
        <p:txBody>
          <a:bodyPr wrap="square" rtlCol="0">
            <a:spAutoFit/>
          </a:bodyPr>
          <a:lstStyle/>
          <a:p>
            <a:r>
              <a:rPr lang="en-US" b="1" dirty="0"/>
              <a:t>Strategies for Keeping a Positive Outlook:</a:t>
            </a:r>
          </a:p>
          <a:p>
            <a:endParaRPr lang="en-US" dirty="0"/>
          </a:p>
          <a:p>
            <a:pPr marL="342900" indent="-342900">
              <a:buAutoNum type="arabicPeriod"/>
            </a:pPr>
            <a:r>
              <a:rPr lang="en-US" dirty="0"/>
              <a:t>Be Aware- of your self-talk and of your thoughts.  Are they serving you?</a:t>
            </a:r>
          </a:p>
          <a:p>
            <a:pPr marL="342900" indent="-342900">
              <a:buAutoNum type="arabicPeriod"/>
            </a:pPr>
            <a:endParaRPr lang="en-US" dirty="0"/>
          </a:p>
          <a:p>
            <a:pPr marL="342900" indent="-342900">
              <a:buAutoNum type="arabicPeriod"/>
            </a:pPr>
            <a:r>
              <a:rPr lang="en-US" dirty="0"/>
              <a:t>Make a Choice- decide in advance that you </a:t>
            </a:r>
            <a:r>
              <a:rPr lang="en-US" b="1" dirty="0"/>
              <a:t>will </a:t>
            </a:r>
            <a:r>
              <a:rPr lang="en-US" dirty="0"/>
              <a:t>keep your outlook positive.</a:t>
            </a:r>
          </a:p>
          <a:p>
            <a:pPr marL="342900" indent="-342900">
              <a:buAutoNum type="arabicPeriod"/>
            </a:pPr>
            <a:endParaRPr lang="en-US" dirty="0"/>
          </a:p>
          <a:p>
            <a:pPr marL="342900" indent="-342900">
              <a:buAutoNum type="arabicPeriod"/>
            </a:pPr>
            <a:r>
              <a:rPr lang="en-US" dirty="0"/>
              <a:t>Take Care of Yourself- so basic and yet so often neglected!  Stay hydrated, get enough</a:t>
            </a:r>
          </a:p>
          <a:p>
            <a:r>
              <a:rPr lang="en-US" dirty="0"/>
              <a:t>      rest, eat a nutritious diet, move your body. It’s hard to have a positive outlook when </a:t>
            </a:r>
          </a:p>
          <a:p>
            <a:r>
              <a:rPr lang="en-US" dirty="0"/>
              <a:t>      you don’t feel great!</a:t>
            </a:r>
          </a:p>
          <a:p>
            <a:endParaRPr lang="en-US" dirty="0"/>
          </a:p>
          <a:p>
            <a:pPr marL="342900" indent="-342900">
              <a:buAutoNum type="arabicPeriod" startAt="4"/>
            </a:pPr>
            <a:r>
              <a:rPr lang="en-US" dirty="0"/>
              <a:t>Focus on the things you CAN control: this includes your thoughts and how your respond</a:t>
            </a:r>
          </a:p>
          <a:p>
            <a:r>
              <a:rPr lang="en-US" dirty="0"/>
              <a:t>     to stress.</a:t>
            </a:r>
          </a:p>
          <a:p>
            <a:endParaRPr lang="en-US" dirty="0"/>
          </a:p>
          <a:p>
            <a:pPr marL="342900" indent="-342900">
              <a:buAutoNum type="arabicPeriod" startAt="5"/>
            </a:pPr>
            <a:r>
              <a:rPr lang="en-US" dirty="0"/>
              <a:t>Develop a practice of gratitude.</a:t>
            </a:r>
          </a:p>
          <a:p>
            <a:pPr marL="342900" indent="-342900">
              <a:buAutoNum type="arabicPeriod" startAt="5"/>
            </a:pPr>
            <a:endParaRPr lang="en-US" dirty="0"/>
          </a:p>
          <a:p>
            <a:pPr marL="342900" indent="-342900">
              <a:buAutoNum type="arabicPeriod" startAt="5"/>
            </a:pPr>
            <a:r>
              <a:rPr lang="en-US" dirty="0"/>
              <a:t>Learn to ask GREAT questions and realize that you don’t have all the answers!</a:t>
            </a:r>
          </a:p>
          <a:p>
            <a:pPr marL="342900" indent="-342900">
              <a:buAutoNum type="arabicPeriod" startAt="5"/>
            </a:pPr>
            <a:endParaRPr lang="en-US" dirty="0"/>
          </a:p>
          <a:p>
            <a:pPr marL="342900" indent="-342900">
              <a:buAutoNum type="arabicPeriod" startAt="5"/>
            </a:pPr>
            <a:r>
              <a:rPr lang="en-US" dirty="0"/>
              <a:t>Assume positive intent.</a:t>
            </a:r>
          </a:p>
          <a:p>
            <a:pPr marL="342900" indent="-342900">
              <a:buAutoNum type="arabicPeriod" startAt="5"/>
            </a:pPr>
            <a:endParaRPr lang="en-US" dirty="0"/>
          </a:p>
          <a:p>
            <a:pPr marL="342900" indent="-342900">
              <a:buAutoNum type="arabicPeriod" startAt="5"/>
            </a:pPr>
            <a:r>
              <a:rPr lang="en-US" dirty="0"/>
              <a:t>Start every day- and every meeting- on a positive note. CELEBRATE EVERY WIN- EVEN THE SMALL ONES!</a:t>
            </a:r>
          </a:p>
          <a:p>
            <a:endParaRPr lang="en-US" dirty="0"/>
          </a:p>
          <a:p>
            <a:pPr marL="342900" indent="-342900">
              <a:buAutoNum type="arabicPeriod" startAt="9"/>
            </a:pPr>
            <a:r>
              <a:rPr lang="en-US" dirty="0"/>
              <a:t>Avoid the “energy vampires”!  If you must interact with them, don’t “absorb” their vibes!</a:t>
            </a:r>
          </a:p>
          <a:p>
            <a:endParaRPr lang="en-US" dirty="0"/>
          </a:p>
        </p:txBody>
      </p:sp>
    </p:spTree>
    <p:extLst>
      <p:ext uri="{BB962C8B-B14F-4D97-AF65-F5344CB8AC3E}">
        <p14:creationId xmlns:p14="http://schemas.microsoft.com/office/powerpoint/2010/main" val="377600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CACB4-AD34-457E-8E4A-ACF2F712B52B}"/>
              </a:ext>
            </a:extLst>
          </p:cNvPr>
          <p:cNvSpPr txBox="1"/>
          <p:nvPr/>
        </p:nvSpPr>
        <p:spPr>
          <a:xfrm>
            <a:off x="609600" y="512064"/>
            <a:ext cx="9680448" cy="3416320"/>
          </a:xfrm>
          <a:prstGeom prst="rect">
            <a:avLst/>
          </a:prstGeom>
          <a:noFill/>
        </p:spPr>
        <p:txBody>
          <a:bodyPr wrap="square" rtlCol="0">
            <a:spAutoFit/>
          </a:bodyPr>
          <a:lstStyle/>
          <a:p>
            <a:r>
              <a:rPr lang="en-US" dirty="0"/>
              <a:t>10. Talk it out with a positive buddy.</a:t>
            </a:r>
          </a:p>
          <a:p>
            <a:endParaRPr lang="en-US" dirty="0"/>
          </a:p>
          <a:p>
            <a:pPr marL="342900" indent="-342900">
              <a:buAutoNum type="arabicPeriod" startAt="11"/>
            </a:pPr>
            <a:r>
              <a:rPr lang="en-US" dirty="0"/>
              <a:t>Limit your diet of negativity from social media, TV shows, the news, etc.</a:t>
            </a:r>
          </a:p>
          <a:p>
            <a:pPr marL="342900" indent="-342900">
              <a:buAutoNum type="arabicPeriod" startAt="11"/>
            </a:pPr>
            <a:endParaRPr lang="en-US" dirty="0"/>
          </a:p>
          <a:p>
            <a:pPr marL="342900" indent="-342900">
              <a:buAutoNum type="arabicPeriod" startAt="11"/>
            </a:pPr>
            <a:r>
              <a:rPr lang="en-US" dirty="0"/>
              <a:t>Train yourself to find the lesson in every failure- and remember that failure is an </a:t>
            </a:r>
          </a:p>
          <a:p>
            <a:r>
              <a:rPr lang="en-US" dirty="0"/>
              <a:t>      essential part of learning and change.  If you are not failing, you are not trying!!</a:t>
            </a:r>
          </a:p>
          <a:p>
            <a:endParaRPr lang="en-US" dirty="0"/>
          </a:p>
          <a:p>
            <a:r>
              <a:rPr lang="en-US" dirty="0">
                <a:solidFill>
                  <a:srgbClr val="FF0000"/>
                </a:solidFill>
              </a:rPr>
              <a:t>13. ALWAYS remember your “Big Why”- why you are doing this work and who is depending </a:t>
            </a:r>
          </a:p>
          <a:p>
            <a:r>
              <a:rPr lang="en-US" dirty="0">
                <a:solidFill>
                  <a:srgbClr val="FF0000"/>
                </a:solidFill>
              </a:rPr>
              <a:t>      on you to do it.</a:t>
            </a:r>
          </a:p>
          <a:p>
            <a:endParaRPr lang="en-US" dirty="0"/>
          </a:p>
          <a:p>
            <a:r>
              <a:rPr lang="en-US" dirty="0"/>
              <a:t>KEY POINT:  It is one thing to KNOW the strategies, it is quite another to IMPLEMENT and USE them CONSISTENTLY!!</a:t>
            </a:r>
          </a:p>
        </p:txBody>
      </p:sp>
    </p:spTree>
    <p:extLst>
      <p:ext uri="{BB962C8B-B14F-4D97-AF65-F5344CB8AC3E}">
        <p14:creationId xmlns:p14="http://schemas.microsoft.com/office/powerpoint/2010/main" val="8559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int color explosion on a white background">
            <a:extLst>
              <a:ext uri="{FF2B5EF4-FFF2-40B4-BE49-F238E27FC236}">
                <a16:creationId xmlns:a16="http://schemas.microsoft.com/office/drawing/2014/main" id="{12808D00-4E29-4144-BEF1-24EFC8BEB3F1}"/>
              </a:ext>
            </a:extLst>
          </p:cNvPr>
          <p:cNvPicPr>
            <a:picLocks noChangeAspect="1"/>
          </p:cNvPicPr>
          <p:nvPr/>
        </p:nvPicPr>
        <p:blipFill rotWithShape="1">
          <a:blip r:embed="rId3"/>
          <a:srcRect l="7796" r="3315"/>
          <a:stretch/>
        </p:blipFill>
        <p:spPr>
          <a:xfrm>
            <a:off x="1" y="10"/>
            <a:ext cx="6096000" cy="6857990"/>
          </a:xfrm>
          <a:prstGeom prst="rect">
            <a:avLst/>
          </a:prstGeom>
        </p:spPr>
      </p:pic>
      <p:sp>
        <p:nvSpPr>
          <p:cNvPr id="6" name="TextBox 5">
            <a:extLst>
              <a:ext uri="{FF2B5EF4-FFF2-40B4-BE49-F238E27FC236}">
                <a16:creationId xmlns:a16="http://schemas.microsoft.com/office/drawing/2014/main" id="{1D52B30F-4C03-4486-B4D8-71A539F85B85}"/>
              </a:ext>
            </a:extLst>
          </p:cNvPr>
          <p:cNvSpPr txBox="1"/>
          <p:nvPr/>
        </p:nvSpPr>
        <p:spPr>
          <a:xfrm>
            <a:off x="6352031" y="282946"/>
            <a:ext cx="3299355" cy="6292107"/>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 You Want to Learn How to Develop More Positivity??</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Books to Read!!</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Mindset- Carol Dweck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Learned Optimism- Martin Seligman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The Power of Positive Thinking- Dr. Norman Vincent Peale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Don’t Sweat the Small Stuff- Richard Carlson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The Happiness Advantage- Shawn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Positivity- Barbara Erickson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7. Flourish- Martin Seligman</a:t>
            </a:r>
          </a:p>
          <a:p>
            <a:endParaRPr lang="en-US" sz="1800"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8. Emotional Agility- Susan David</a:t>
            </a:r>
            <a:endParaRPr lang="en-US" sz="1800" dirty="0"/>
          </a:p>
        </p:txBody>
      </p:sp>
    </p:spTree>
    <p:extLst>
      <p:ext uri="{BB962C8B-B14F-4D97-AF65-F5344CB8AC3E}">
        <p14:creationId xmlns:p14="http://schemas.microsoft.com/office/powerpoint/2010/main" val="98756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ogic Behind Cheerleading&amp;#39;s Exaggerated Fashions - Omni Blog">
            <a:extLst>
              <a:ext uri="{FF2B5EF4-FFF2-40B4-BE49-F238E27FC236}">
                <a16:creationId xmlns:a16="http://schemas.microsoft.com/office/drawing/2014/main" id="{5D3B1704-4172-46F0-8C4D-9F9F7D76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962" y="3429000"/>
            <a:ext cx="2092238" cy="1481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4,949 Detective Stock Photos and Images - 123RF">
            <a:extLst>
              <a:ext uri="{FF2B5EF4-FFF2-40B4-BE49-F238E27FC236}">
                <a16:creationId xmlns:a16="http://schemas.microsoft.com/office/drawing/2014/main" id="{9DBF3328-BD22-4219-B37A-FB9FBA714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62" y="900925"/>
            <a:ext cx="2223484" cy="14823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ata Analyst Job Description: Responsibilities, Skills Required, and Top Companies Hiring">
            <a:extLst>
              <a:ext uri="{FF2B5EF4-FFF2-40B4-BE49-F238E27FC236}">
                <a16:creationId xmlns:a16="http://schemas.microsoft.com/office/drawing/2014/main" id="{712FDA8C-58DB-4E8D-A4D9-F606DF243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083" y="5346427"/>
            <a:ext cx="2169901" cy="12205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braska to Extend Scott Frost Coaching Contract to 2026 - University of  Nebraska">
            <a:extLst>
              <a:ext uri="{FF2B5EF4-FFF2-40B4-BE49-F238E27FC236}">
                <a16:creationId xmlns:a16="http://schemas.microsoft.com/office/drawing/2014/main" id="{A5D6E9A0-C3AA-431B-ABD7-C058BB17DC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984" y="2383247"/>
            <a:ext cx="2001670" cy="15012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life-changing power of mentors">
            <a:extLst>
              <a:ext uri="{FF2B5EF4-FFF2-40B4-BE49-F238E27FC236}">
                <a16:creationId xmlns:a16="http://schemas.microsoft.com/office/drawing/2014/main" id="{FF11315B-9EEE-47DF-816E-1CC4BC43CE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248" y="1050501"/>
            <a:ext cx="2590991" cy="13327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R Nurse | Salary &amp; Job Description | EveryNurse.org">
            <a:extLst>
              <a:ext uri="{FF2B5EF4-FFF2-40B4-BE49-F238E27FC236}">
                <a16:creationId xmlns:a16="http://schemas.microsoft.com/office/drawing/2014/main" id="{55973946-5DD0-4D80-8DF6-9C5F4AD16C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3046" y="5044964"/>
            <a:ext cx="2377990" cy="13361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e Key Traits and Qualifications of a Successful Addiction Counselor">
            <a:extLst>
              <a:ext uri="{FF2B5EF4-FFF2-40B4-BE49-F238E27FC236}">
                <a16:creationId xmlns:a16="http://schemas.microsoft.com/office/drawing/2014/main" id="{387F2D4A-39CB-4130-879B-44B79E2AF1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7171" y="4457576"/>
            <a:ext cx="1558182" cy="160165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valuating the Effectiveness of Teacher Pay-for-Performance | RAND">
            <a:extLst>
              <a:ext uri="{FF2B5EF4-FFF2-40B4-BE49-F238E27FC236}">
                <a16:creationId xmlns:a16="http://schemas.microsoft.com/office/drawing/2014/main" id="{89C69B61-16FD-44F9-8B5E-9DAADD5D5E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9104" y="260972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4BAD23-1DBE-F7BA-FFF8-9D9B50F5270F}"/>
              </a:ext>
            </a:extLst>
          </p:cNvPr>
          <p:cNvPicPr>
            <a:picLocks noChangeAspect="1"/>
          </p:cNvPicPr>
          <p:nvPr/>
        </p:nvPicPr>
        <p:blipFill>
          <a:blip r:embed="rId11"/>
          <a:stretch>
            <a:fillRect/>
          </a:stretch>
        </p:blipFill>
        <p:spPr>
          <a:xfrm>
            <a:off x="3950208" y="2350975"/>
            <a:ext cx="2904041" cy="1533525"/>
          </a:xfrm>
          <a:prstGeom prst="rect">
            <a:avLst/>
          </a:prstGeom>
        </p:spPr>
      </p:pic>
    </p:spTree>
    <p:extLst>
      <p:ext uri="{BB962C8B-B14F-4D97-AF65-F5344CB8AC3E}">
        <p14:creationId xmlns:p14="http://schemas.microsoft.com/office/powerpoint/2010/main" val="281852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B2FE0CE-8398-4686-8484-B05782E827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2681" y="530349"/>
            <a:ext cx="4095346" cy="3521998"/>
          </a:xfrm>
          <a:prstGeom prst="rect">
            <a:avLst/>
          </a:prstGeom>
        </p:spPr>
      </p:pic>
      <p:sp>
        <p:nvSpPr>
          <p:cNvPr id="2" name="TextBox 1">
            <a:extLst>
              <a:ext uri="{FF2B5EF4-FFF2-40B4-BE49-F238E27FC236}">
                <a16:creationId xmlns:a16="http://schemas.microsoft.com/office/drawing/2014/main" id="{0F9DB726-0AD8-4C39-8725-E9CDEAE33094}"/>
              </a:ext>
            </a:extLst>
          </p:cNvPr>
          <p:cNvSpPr txBox="1"/>
          <p:nvPr/>
        </p:nvSpPr>
        <p:spPr>
          <a:xfrm>
            <a:off x="5533696" y="4334232"/>
            <a:ext cx="5234152" cy="2523768"/>
          </a:xfrm>
          <a:prstGeom prst="rect">
            <a:avLst/>
          </a:prstGeom>
          <a:noFill/>
        </p:spPr>
        <p:txBody>
          <a:bodyPr wrap="square" rtlCol="0">
            <a:spAutoFit/>
          </a:bodyPr>
          <a:lstStyle/>
          <a:p>
            <a:r>
              <a:rPr lang="en-US" sz="2800" dirty="0"/>
              <a:t>Shari Michl RN, CPHQ</a:t>
            </a:r>
          </a:p>
          <a:p>
            <a:r>
              <a:rPr lang="en-US" sz="2800" dirty="0"/>
              <a:t>Fillmore County Hospital Geneva, NE</a:t>
            </a:r>
          </a:p>
          <a:p>
            <a:r>
              <a:rPr lang="en-US" sz="2800" dirty="0">
                <a:hlinkClick r:id="rId5"/>
              </a:rPr>
              <a:t>smichl@myfch.org</a:t>
            </a:r>
            <a:endParaRPr lang="en-US" sz="2800" dirty="0"/>
          </a:p>
          <a:p>
            <a:r>
              <a:rPr lang="en-US" sz="2800" dirty="0"/>
              <a:t>402-759-3167</a:t>
            </a:r>
          </a:p>
          <a:p>
            <a:endParaRPr lang="en-US" dirty="0"/>
          </a:p>
        </p:txBody>
      </p:sp>
    </p:spTree>
    <p:extLst>
      <p:ext uri="{BB962C8B-B14F-4D97-AF65-F5344CB8AC3E}">
        <p14:creationId xmlns:p14="http://schemas.microsoft.com/office/powerpoint/2010/main" val="8759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95C9-E58D-47D0-934C-FB4818ECAC37}"/>
              </a:ext>
            </a:extLst>
          </p:cNvPr>
          <p:cNvSpPr>
            <a:spLocks noGrp="1"/>
          </p:cNvSpPr>
          <p:nvPr>
            <p:ph type="title"/>
          </p:nvPr>
        </p:nvSpPr>
        <p:spPr/>
        <p:txBody>
          <a:bodyPr/>
          <a:lstStyle/>
          <a:p>
            <a:r>
              <a:rPr lang="en-US" dirty="0"/>
              <a:t>Why is it easy to “get negative”?</a:t>
            </a:r>
          </a:p>
        </p:txBody>
      </p:sp>
      <p:sp>
        <p:nvSpPr>
          <p:cNvPr id="3" name="Content Placeholder 2">
            <a:extLst>
              <a:ext uri="{FF2B5EF4-FFF2-40B4-BE49-F238E27FC236}">
                <a16:creationId xmlns:a16="http://schemas.microsoft.com/office/drawing/2014/main" id="{51B94DF5-A035-4AD3-99F8-CA29C6F59C17}"/>
              </a:ext>
            </a:extLst>
          </p:cNvPr>
          <p:cNvSpPr>
            <a:spLocks noGrp="1"/>
          </p:cNvSpPr>
          <p:nvPr>
            <p:ph idx="1"/>
          </p:nvPr>
        </p:nvSpPr>
        <p:spPr>
          <a:xfrm>
            <a:off x="586429" y="1609810"/>
            <a:ext cx="8653707" cy="4357853"/>
          </a:xfrm>
        </p:spPr>
        <p:txBody>
          <a:bodyPr>
            <a:noAutofit/>
          </a:bodyPr>
          <a:lstStyle/>
          <a:p>
            <a:r>
              <a:rPr lang="en-US" sz="2400" dirty="0"/>
              <a:t> It’s human nature!!  Our brains are wired to be constantly scanning for threats, this is a survival tool.</a:t>
            </a:r>
          </a:p>
          <a:p>
            <a:r>
              <a:rPr lang="en-US" sz="2400" dirty="0"/>
              <a:t>Our brains are also wired to </a:t>
            </a:r>
            <a:r>
              <a:rPr lang="en-US" sz="2400" b="1" dirty="0"/>
              <a:t>remember</a:t>
            </a:r>
            <a:r>
              <a:rPr lang="en-US" sz="2400" dirty="0"/>
              <a:t> the threats (negative events and information) while </a:t>
            </a:r>
            <a:r>
              <a:rPr lang="en-US" sz="2400" b="1" dirty="0"/>
              <a:t>quickly dismissing </a:t>
            </a:r>
            <a:r>
              <a:rPr lang="en-US" sz="2400" dirty="0"/>
              <a:t>the positive.  </a:t>
            </a:r>
          </a:p>
          <a:p>
            <a:pPr marL="0" indent="0">
              <a:buNone/>
            </a:pPr>
            <a:r>
              <a:rPr lang="en-US" sz="2400" dirty="0"/>
              <a:t>     Negative information= Brain like Velcro- it sticks!!</a:t>
            </a:r>
          </a:p>
          <a:p>
            <a:pPr marL="0" indent="0">
              <a:buNone/>
            </a:pPr>
            <a:r>
              <a:rPr lang="en-US" sz="2400" dirty="0"/>
              <a:t>     Positive information = Brain like </a:t>
            </a:r>
            <a:r>
              <a:rPr lang="en-US" sz="2400" dirty="0" err="1"/>
              <a:t>Telflon</a:t>
            </a:r>
            <a:r>
              <a:rPr lang="en-US" sz="2400" dirty="0"/>
              <a:t>- it slides off!</a:t>
            </a:r>
          </a:p>
          <a:p>
            <a:r>
              <a:rPr lang="en-US" sz="2400" dirty="0"/>
              <a:t>In our jobs, we spend  a lot of time looking for and studying problems: process problems, workflow problems, communication problems: the list goes on…</a:t>
            </a:r>
          </a:p>
          <a:p>
            <a:pPr marL="0" indent="0">
              <a:buNone/>
            </a:pPr>
            <a:endParaRPr lang="en-US" sz="2400" dirty="0"/>
          </a:p>
          <a:p>
            <a:pPr marL="0" indent="0">
              <a:buNone/>
            </a:pPr>
            <a:r>
              <a:rPr lang="en-US" sz="2400" dirty="0"/>
              <a:t>  </a:t>
            </a:r>
          </a:p>
          <a:p>
            <a:pPr marL="0" indent="0">
              <a:buNone/>
            </a:pPr>
            <a:endParaRPr lang="en-US" sz="2400" dirty="0"/>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64752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descr="Child with brown eyes">
            <a:extLst>
              <a:ext uri="{FF2B5EF4-FFF2-40B4-BE49-F238E27FC236}">
                <a16:creationId xmlns:a16="http://schemas.microsoft.com/office/drawing/2014/main" id="{1FA75700-A6E3-4C9A-9D38-F740CCF72576}"/>
              </a:ext>
            </a:extLst>
          </p:cNvPr>
          <p:cNvPicPr>
            <a:picLocks noChangeAspect="1"/>
          </p:cNvPicPr>
          <p:nvPr/>
        </p:nvPicPr>
        <p:blipFill rotWithShape="1">
          <a:blip r:embed="rId3"/>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DDB7D878-1325-4336-B631-C747439102A6}"/>
              </a:ext>
            </a:extLst>
          </p:cNvPr>
          <p:cNvSpPr txBox="1"/>
          <p:nvPr/>
        </p:nvSpPr>
        <p:spPr>
          <a:xfrm>
            <a:off x="668866" y="1678666"/>
            <a:ext cx="4439161" cy="2369093"/>
          </a:xfrm>
          <a:prstGeom prst="rect">
            <a:avLst/>
          </a:prstGeom>
        </p:spPr>
        <p:txBody>
          <a:bodyPr vert="horz" lIns="91440" tIns="45720" rIns="91440" bIns="45720" rtlCol="0" anchor="b">
            <a:normAutofit/>
          </a:bodyPr>
          <a:lstStyle/>
          <a:p>
            <a:pPr algn="r">
              <a:spcBef>
                <a:spcPct val="0"/>
              </a:spcBef>
              <a:spcAft>
                <a:spcPts val="600"/>
              </a:spcAft>
            </a:pPr>
            <a:r>
              <a:rPr lang="en-US" sz="4800" dirty="0">
                <a:solidFill>
                  <a:schemeClr val="accent1"/>
                </a:solidFill>
                <a:latin typeface="+mj-lt"/>
                <a:ea typeface="+mj-ea"/>
                <a:cs typeface="+mj-cs"/>
              </a:rPr>
              <a:t>BEGIN WITH THE END IN SIGHT!</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884553CC-7B8A-8E7A-DF72-C797F3223D4A}"/>
              </a:ext>
            </a:extLst>
          </p:cNvPr>
          <p:cNvSpPr txBox="1"/>
          <p:nvPr/>
        </p:nvSpPr>
        <p:spPr>
          <a:xfrm>
            <a:off x="1706880" y="5666154"/>
            <a:ext cx="7022592" cy="523220"/>
          </a:xfrm>
          <a:prstGeom prst="rect">
            <a:avLst/>
          </a:prstGeom>
          <a:noFill/>
        </p:spPr>
        <p:txBody>
          <a:bodyPr wrap="square" rtlCol="0">
            <a:spAutoFit/>
          </a:bodyPr>
          <a:lstStyle/>
          <a:p>
            <a:r>
              <a:rPr lang="en-US" sz="2800" dirty="0"/>
              <a:t>What is YOUR vision as a Quality Leader??</a:t>
            </a:r>
          </a:p>
        </p:txBody>
      </p:sp>
    </p:spTree>
    <p:extLst>
      <p:ext uri="{BB962C8B-B14F-4D97-AF65-F5344CB8AC3E}">
        <p14:creationId xmlns:p14="http://schemas.microsoft.com/office/powerpoint/2010/main" val="154929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72" name="Rectangle 2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6" name="Straight Connector 2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4" name="Rectangle 3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9437FE28-DDA7-4CEA-BFC0-FDA32F61A088}"/>
              </a:ext>
            </a:extLst>
          </p:cNvPr>
          <p:cNvGraphicFramePr/>
          <p:nvPr>
            <p:extLst>
              <p:ext uri="{D42A27DB-BD31-4B8C-83A1-F6EECF244321}">
                <p14:modId xmlns:p14="http://schemas.microsoft.com/office/powerpoint/2010/main" val="339299388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97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B38D6-65E3-4410-AE4E-33D03A46C137}"/>
              </a:ext>
            </a:extLst>
          </p:cNvPr>
          <p:cNvSpPr txBox="1"/>
          <p:nvPr/>
        </p:nvSpPr>
        <p:spPr>
          <a:xfrm>
            <a:off x="882870" y="4458510"/>
            <a:ext cx="9585434" cy="1815882"/>
          </a:xfrm>
          <a:prstGeom prst="rect">
            <a:avLst/>
          </a:prstGeom>
          <a:noFill/>
          <a:ln w="44450">
            <a:solidFill>
              <a:schemeClr val="tx1"/>
            </a:solidFill>
          </a:ln>
        </p:spPr>
        <p:txBody>
          <a:bodyPr wrap="square" rtlCol="0">
            <a:spAutoFit/>
          </a:bodyPr>
          <a:lstStyle/>
          <a:p>
            <a:r>
              <a:rPr lang="en-US" sz="2800" dirty="0">
                <a:latin typeface="Book Antiqua" panose="02040602050305030304" pitchFamily="18" charset="0"/>
              </a:rPr>
              <a:t>If you think you are leading, but no one is following- you are just going for a walk</a:t>
            </a:r>
          </a:p>
          <a:p>
            <a:endParaRPr lang="en-US" sz="2800" dirty="0">
              <a:latin typeface="Book Antiqua" panose="02040602050305030304" pitchFamily="18" charset="0"/>
            </a:endParaRPr>
          </a:p>
          <a:p>
            <a:r>
              <a:rPr lang="en-US" sz="2800" dirty="0">
                <a:latin typeface="Book Antiqua" panose="02040602050305030304" pitchFamily="18" charset="0"/>
              </a:rPr>
              <a:t>							- Kevin Eikenberry</a:t>
            </a:r>
          </a:p>
        </p:txBody>
      </p:sp>
      <p:pic>
        <p:nvPicPr>
          <p:cNvPr id="9" name="Picture 8">
            <a:extLst>
              <a:ext uri="{FF2B5EF4-FFF2-40B4-BE49-F238E27FC236}">
                <a16:creationId xmlns:a16="http://schemas.microsoft.com/office/drawing/2014/main" id="{09A3637E-06B7-4E06-9D98-F6C3D56E3D91}"/>
              </a:ext>
            </a:extLst>
          </p:cNvPr>
          <p:cNvPicPr>
            <a:picLocks noChangeAspect="1"/>
          </p:cNvPicPr>
          <p:nvPr/>
        </p:nvPicPr>
        <p:blipFill>
          <a:blip r:embed="rId3"/>
          <a:stretch>
            <a:fillRect/>
          </a:stretch>
        </p:blipFill>
        <p:spPr>
          <a:xfrm>
            <a:off x="2192694" y="703601"/>
            <a:ext cx="2299192" cy="1534292"/>
          </a:xfrm>
          <a:prstGeom prst="rect">
            <a:avLst/>
          </a:prstGeom>
        </p:spPr>
      </p:pic>
      <p:pic>
        <p:nvPicPr>
          <p:cNvPr id="11" name="Picture 10">
            <a:extLst>
              <a:ext uri="{FF2B5EF4-FFF2-40B4-BE49-F238E27FC236}">
                <a16:creationId xmlns:a16="http://schemas.microsoft.com/office/drawing/2014/main" id="{E014D34A-C94E-497F-8A56-6ABF79C279BB}"/>
              </a:ext>
            </a:extLst>
          </p:cNvPr>
          <p:cNvPicPr>
            <a:picLocks noChangeAspect="1"/>
          </p:cNvPicPr>
          <p:nvPr/>
        </p:nvPicPr>
        <p:blipFill>
          <a:blip r:embed="rId4"/>
          <a:stretch>
            <a:fillRect/>
          </a:stretch>
        </p:blipFill>
        <p:spPr>
          <a:xfrm>
            <a:off x="6257348" y="583608"/>
            <a:ext cx="2595515" cy="1774278"/>
          </a:xfrm>
          <a:prstGeom prst="rect">
            <a:avLst/>
          </a:prstGeom>
        </p:spPr>
      </p:pic>
      <p:sp>
        <p:nvSpPr>
          <p:cNvPr id="5" name="TextBox 4">
            <a:extLst>
              <a:ext uri="{FF2B5EF4-FFF2-40B4-BE49-F238E27FC236}">
                <a16:creationId xmlns:a16="http://schemas.microsoft.com/office/drawing/2014/main" id="{560EAB0C-E887-4F03-94AF-A9B80102A8DA}"/>
              </a:ext>
            </a:extLst>
          </p:cNvPr>
          <p:cNvSpPr txBox="1"/>
          <p:nvPr/>
        </p:nvSpPr>
        <p:spPr>
          <a:xfrm>
            <a:off x="2625483" y="3167390"/>
            <a:ext cx="6227380" cy="523220"/>
          </a:xfrm>
          <a:prstGeom prst="rect">
            <a:avLst/>
          </a:prstGeom>
          <a:noFill/>
        </p:spPr>
        <p:txBody>
          <a:bodyPr wrap="square" rtlCol="0">
            <a:spAutoFit/>
          </a:bodyPr>
          <a:lstStyle/>
          <a:p>
            <a:r>
              <a:rPr lang="en-US" sz="2800" dirty="0"/>
              <a:t>Who would you rather work with??</a:t>
            </a:r>
          </a:p>
        </p:txBody>
      </p:sp>
      <p:sp>
        <p:nvSpPr>
          <p:cNvPr id="6" name="TextBox 5">
            <a:extLst>
              <a:ext uri="{FF2B5EF4-FFF2-40B4-BE49-F238E27FC236}">
                <a16:creationId xmlns:a16="http://schemas.microsoft.com/office/drawing/2014/main" id="{75FE9EDC-7F86-4D48-9B0A-F758F81C637F}"/>
              </a:ext>
            </a:extLst>
          </p:cNvPr>
          <p:cNvSpPr txBox="1"/>
          <p:nvPr/>
        </p:nvSpPr>
        <p:spPr>
          <a:xfrm>
            <a:off x="2401824" y="2357886"/>
            <a:ext cx="1865376" cy="369332"/>
          </a:xfrm>
          <a:prstGeom prst="rect">
            <a:avLst/>
          </a:prstGeom>
          <a:noFill/>
        </p:spPr>
        <p:txBody>
          <a:bodyPr wrap="square" rtlCol="0">
            <a:spAutoFit/>
          </a:bodyPr>
          <a:lstStyle/>
          <a:p>
            <a:r>
              <a:rPr lang="en-US" dirty="0"/>
              <a:t>Debbie Downer?</a:t>
            </a:r>
          </a:p>
        </p:txBody>
      </p:sp>
      <p:sp>
        <p:nvSpPr>
          <p:cNvPr id="7" name="TextBox 6">
            <a:extLst>
              <a:ext uri="{FF2B5EF4-FFF2-40B4-BE49-F238E27FC236}">
                <a16:creationId xmlns:a16="http://schemas.microsoft.com/office/drawing/2014/main" id="{89E216E1-3B3F-44CE-ABDE-C865EC76977E}"/>
              </a:ext>
            </a:extLst>
          </p:cNvPr>
          <p:cNvSpPr txBox="1"/>
          <p:nvPr/>
        </p:nvSpPr>
        <p:spPr>
          <a:xfrm>
            <a:off x="4917417" y="2280942"/>
            <a:ext cx="646176" cy="523220"/>
          </a:xfrm>
          <a:prstGeom prst="rect">
            <a:avLst/>
          </a:prstGeom>
          <a:noFill/>
        </p:spPr>
        <p:txBody>
          <a:bodyPr wrap="square" rtlCol="0">
            <a:spAutoFit/>
          </a:bodyPr>
          <a:lstStyle/>
          <a:p>
            <a:r>
              <a:rPr lang="en-US" sz="2800" dirty="0"/>
              <a:t>OR</a:t>
            </a:r>
          </a:p>
        </p:txBody>
      </p:sp>
      <p:sp>
        <p:nvSpPr>
          <p:cNvPr id="8" name="TextBox 7">
            <a:extLst>
              <a:ext uri="{FF2B5EF4-FFF2-40B4-BE49-F238E27FC236}">
                <a16:creationId xmlns:a16="http://schemas.microsoft.com/office/drawing/2014/main" id="{33F4DE06-4D9A-4766-B552-951B63E93D11}"/>
              </a:ext>
            </a:extLst>
          </p:cNvPr>
          <p:cNvSpPr txBox="1"/>
          <p:nvPr/>
        </p:nvSpPr>
        <p:spPr>
          <a:xfrm>
            <a:off x="6608064" y="2387171"/>
            <a:ext cx="2036064" cy="369332"/>
          </a:xfrm>
          <a:prstGeom prst="rect">
            <a:avLst/>
          </a:prstGeom>
          <a:noFill/>
        </p:spPr>
        <p:txBody>
          <a:bodyPr wrap="square" rtlCol="0">
            <a:spAutoFit/>
          </a:bodyPr>
          <a:lstStyle/>
          <a:p>
            <a:r>
              <a:rPr lang="en-US" dirty="0"/>
              <a:t>Susie Sunshine?</a:t>
            </a:r>
          </a:p>
        </p:txBody>
      </p:sp>
    </p:spTree>
    <p:extLst>
      <p:ext uri="{BB962C8B-B14F-4D97-AF65-F5344CB8AC3E}">
        <p14:creationId xmlns:p14="http://schemas.microsoft.com/office/powerpoint/2010/main" val="28619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9255B9C-0177-462A-B497-5EE852C3E9CC}"/>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a:solidFill>
                  <a:schemeClr val="bg1"/>
                </a:solidFill>
              </a:rPr>
              <a:t>So- Why Is It Important to Stay Positive?</a:t>
            </a:r>
          </a:p>
        </p:txBody>
      </p:sp>
      <p:sp>
        <p:nvSpPr>
          <p:cNvPr id="3" name="Content Placeholder 2">
            <a:extLst>
              <a:ext uri="{FF2B5EF4-FFF2-40B4-BE49-F238E27FC236}">
                <a16:creationId xmlns:a16="http://schemas.microsoft.com/office/drawing/2014/main" id="{FE83F069-9E5B-46D9-B7DD-87C7F84DAFD7}"/>
              </a:ext>
            </a:extLst>
          </p:cNvPr>
          <p:cNvSpPr>
            <a:spLocks noGrp="1"/>
          </p:cNvSpPr>
          <p:nvPr>
            <p:ph idx="1"/>
          </p:nvPr>
        </p:nvSpPr>
        <p:spPr>
          <a:xfrm>
            <a:off x="673754" y="2160590"/>
            <a:ext cx="3973943" cy="3440110"/>
          </a:xfrm>
        </p:spPr>
        <p:txBody>
          <a:bodyPr>
            <a:normAutofit/>
          </a:bodyPr>
          <a:lstStyle/>
          <a:p>
            <a:r>
              <a:rPr lang="en-US" dirty="0">
                <a:solidFill>
                  <a:schemeClr val="bg1"/>
                </a:solidFill>
              </a:rPr>
              <a:t>As a Quality Professional, you will be called on to </a:t>
            </a:r>
            <a:r>
              <a:rPr lang="en-US" b="1" dirty="0">
                <a:solidFill>
                  <a:schemeClr val="bg1"/>
                </a:solidFill>
              </a:rPr>
              <a:t>lead</a:t>
            </a:r>
            <a:r>
              <a:rPr lang="en-US" dirty="0">
                <a:solidFill>
                  <a:schemeClr val="bg1"/>
                </a:solidFill>
              </a:rPr>
              <a:t> groups of your staff through the process of improving: finding problems (opportunities!) and solutions.</a:t>
            </a:r>
          </a:p>
          <a:p>
            <a:r>
              <a:rPr lang="en-US" dirty="0">
                <a:solidFill>
                  <a:schemeClr val="bg1"/>
                </a:solidFill>
              </a:rPr>
              <a:t>Key Point: Before you can </a:t>
            </a:r>
            <a:r>
              <a:rPr lang="en-US" b="1" dirty="0">
                <a:solidFill>
                  <a:schemeClr val="bg1"/>
                </a:solidFill>
              </a:rPr>
              <a:t>lead</a:t>
            </a:r>
            <a:r>
              <a:rPr lang="en-US" dirty="0">
                <a:solidFill>
                  <a:schemeClr val="bg1"/>
                </a:solidFill>
              </a:rPr>
              <a:t> others, you must first lead yourself.</a:t>
            </a:r>
          </a:p>
          <a:p>
            <a:r>
              <a:rPr lang="en-US" dirty="0">
                <a:solidFill>
                  <a:schemeClr val="bg1"/>
                </a:solidFill>
              </a:rPr>
              <a:t>If you want your team to be positive, YOU need to be positive! </a:t>
            </a:r>
          </a:p>
        </p:txBody>
      </p:sp>
      <p:pic>
        <p:nvPicPr>
          <p:cNvPr id="5" name="Picture 4">
            <a:extLst>
              <a:ext uri="{FF2B5EF4-FFF2-40B4-BE49-F238E27FC236}">
                <a16:creationId xmlns:a16="http://schemas.microsoft.com/office/drawing/2014/main" id="{4BFCC47F-DAC5-4EA9-A2E5-93C1C69DE951}"/>
              </a:ext>
            </a:extLst>
          </p:cNvPr>
          <p:cNvPicPr>
            <a:picLocks noChangeAspect="1"/>
          </p:cNvPicPr>
          <p:nvPr/>
        </p:nvPicPr>
        <p:blipFill>
          <a:blip r:embed="rId3"/>
          <a:stretch>
            <a:fillRect/>
          </a:stretch>
        </p:blipFill>
        <p:spPr>
          <a:xfrm>
            <a:off x="6096001" y="1744676"/>
            <a:ext cx="5143500" cy="3356133"/>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6732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69B45-7218-4EC8-8997-B876BF18CDA9}"/>
              </a:ext>
            </a:extLst>
          </p:cNvPr>
          <p:cNvSpPr>
            <a:spLocks noGrp="1"/>
          </p:cNvSpPr>
          <p:nvPr>
            <p:ph type="title"/>
          </p:nvPr>
        </p:nvSpPr>
        <p:spPr>
          <a:xfrm>
            <a:off x="1286933" y="609600"/>
            <a:ext cx="10197494" cy="1099457"/>
          </a:xfrm>
        </p:spPr>
        <p:txBody>
          <a:bodyPr>
            <a:normAutofit/>
          </a:bodyPr>
          <a:lstStyle/>
          <a:p>
            <a:r>
              <a:rPr lang="en-US" dirty="0"/>
              <a:t>Your Attitude Is Contagious!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C7FB226-0C07-43EE-A074-FE2ED40517C4}"/>
              </a:ext>
            </a:extLst>
          </p:cNvPr>
          <p:cNvGraphicFramePr>
            <a:graphicFrameLocks noGrp="1"/>
          </p:cNvGraphicFramePr>
          <p:nvPr>
            <p:ph idx="1"/>
            <p:extLst>
              <p:ext uri="{D42A27DB-BD31-4B8C-83A1-F6EECF244321}">
                <p14:modId xmlns:p14="http://schemas.microsoft.com/office/powerpoint/2010/main" val="37886590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49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81A69-9AAF-4436-B136-EB48FD09186E}"/>
              </a:ext>
            </a:extLst>
          </p:cNvPr>
          <p:cNvSpPr>
            <a:spLocks noGrp="1"/>
          </p:cNvSpPr>
          <p:nvPr>
            <p:ph type="title"/>
          </p:nvPr>
        </p:nvSpPr>
        <p:spPr>
          <a:xfrm>
            <a:off x="1286933" y="609600"/>
            <a:ext cx="10197494" cy="1099457"/>
          </a:xfrm>
        </p:spPr>
        <p:txBody>
          <a:bodyPr>
            <a:normAutofit/>
          </a:bodyPr>
          <a:lstStyle/>
          <a:p>
            <a:r>
              <a:rPr lang="en-US" dirty="0"/>
              <a:t>Enthusiasm Is Motivational</a:t>
            </a:r>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2" name="Content Placeholder 2">
            <a:extLst>
              <a:ext uri="{FF2B5EF4-FFF2-40B4-BE49-F238E27FC236}">
                <a16:creationId xmlns:a16="http://schemas.microsoft.com/office/drawing/2014/main" id="{26FD6561-6568-4CF7-A7D3-E371FE9BBF76}"/>
              </a:ext>
            </a:extLst>
          </p:cNvPr>
          <p:cNvGraphicFramePr>
            <a:graphicFrameLocks noGrp="1"/>
          </p:cNvGraphicFramePr>
          <p:nvPr>
            <p:ph idx="1"/>
            <p:extLst>
              <p:ext uri="{D42A27DB-BD31-4B8C-83A1-F6EECF244321}">
                <p14:modId xmlns:p14="http://schemas.microsoft.com/office/powerpoint/2010/main" val="349510936"/>
              </p:ext>
            </p:extLst>
          </p:nvPr>
        </p:nvGraphicFramePr>
        <p:xfrm>
          <a:off x="1286933" y="1499616"/>
          <a:ext cx="10039435" cy="497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3579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889</TotalTime>
  <Words>2518</Words>
  <Application>Microsoft Office PowerPoint</Application>
  <PresentationFormat>Widescreen</PresentationFormat>
  <Paragraphs>184</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Calibri</vt:lpstr>
      <vt:lpstr>Trebuchet MS</vt:lpstr>
      <vt:lpstr>Wingdings 3</vt:lpstr>
      <vt:lpstr>Facet</vt:lpstr>
      <vt:lpstr>How to Stay Positive as a Quality Leader</vt:lpstr>
      <vt:lpstr>PowerPoint Presentation</vt:lpstr>
      <vt:lpstr>Why is it easy to “get negative”?</vt:lpstr>
      <vt:lpstr>PowerPoint Presentation</vt:lpstr>
      <vt:lpstr>PowerPoint Presentation</vt:lpstr>
      <vt:lpstr>PowerPoint Presentation</vt:lpstr>
      <vt:lpstr>So- Why Is It Important to Stay Positive?</vt:lpstr>
      <vt:lpstr>Your Attitude Is Contagious!</vt:lpstr>
      <vt:lpstr>Enthusiasm Is Motivational</vt:lpstr>
      <vt:lpstr>Attitude Directs Our Relationships</vt:lpstr>
      <vt:lpstr>Positivity Creates Resilience</vt:lpstr>
      <vt:lpstr>Optimism Improves Problem Solving</vt:lpstr>
      <vt:lpstr>PowerPoint Presentation</vt:lpstr>
      <vt:lpstr>PowerPoint Presentation</vt:lpstr>
      <vt:lpstr>Does being positive mean ignoring problems?</vt:lpstr>
      <vt:lpstr>YOUR ATTITUDE IS YOUR SUPERPOWER!!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Positive as a Quality Leader</dc:title>
  <dc:creator>Alan Michl</dc:creator>
  <cp:lastModifiedBy>Shari Michl</cp:lastModifiedBy>
  <cp:revision>24</cp:revision>
  <dcterms:created xsi:type="dcterms:W3CDTF">2019-10-28T01:32:20Z</dcterms:created>
  <dcterms:modified xsi:type="dcterms:W3CDTF">2023-10-20T16:31:28Z</dcterms:modified>
</cp:coreProperties>
</file>