
<file path=[Content_Types].xml><?xml version="1.0" encoding="utf-8"?>
<Types xmlns="http://schemas.openxmlformats.org/package/2006/content-types">
  <Default Extension="bin" ContentType="application/vnd.ms-office.vbaProject"/>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ms-powerpoint.presentation.macroEnabled.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64.xml" ContentType="application/vnd.openxmlformats-officedocument.presentationml.tags+xml"/>
  <Override PartName="/ppt/notesSlides/notesSlide1.xml" ContentType="application/vnd.openxmlformats-officedocument.presentationml.notesSlide+xml"/>
  <Override PartName="/ppt/comments/modernComment_12C_0.xml" ContentType="application/vnd.ms-powerpoint.comments+xml"/>
  <Override PartName="/ppt/tags/tag65.xml" ContentType="application/vnd.openxmlformats-officedocument.presentationml.tags+xml"/>
  <Override PartName="/ppt/notesSlides/notesSlide2.xml" ContentType="application/vnd.openxmlformats-officedocument.presentationml.notesSlide+xml"/>
  <Override PartName="/ppt/tags/tag66.xml" ContentType="application/vnd.openxmlformats-officedocument.presentationml.tags+xml"/>
  <Override PartName="/ppt/notesSlides/notesSlide3.xml" ContentType="application/vnd.openxmlformats-officedocument.presentationml.notesSlide+xml"/>
  <Override PartName="/ppt/tags/tag67.xml" ContentType="application/vnd.openxmlformats-officedocument.presentationml.tags+xml"/>
  <Override PartName="/ppt/notesSlides/notesSlide4.xml" ContentType="application/vnd.openxmlformats-officedocument.presentationml.notesSlide+xml"/>
  <Override PartName="/ppt/tags/tag68.xml" ContentType="application/vnd.openxmlformats-officedocument.presentationml.tags+xml"/>
  <Override PartName="/ppt/notesSlides/notesSlide5.xml" ContentType="application/vnd.openxmlformats-officedocument.presentationml.notesSlide+xml"/>
  <Override PartName="/ppt/comments/modernComment_1AC_36A03648.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93_A277341A.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9D_8BD78D35.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A4_B2057214.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4"/>
    <p:sldMasterId id="2147483723" r:id="rId5"/>
    <p:sldMasterId id="2147483746" r:id="rId6"/>
    <p:sldMasterId id="2147483751" r:id="rId7"/>
  </p:sldMasterIdLst>
  <p:notesMasterIdLst>
    <p:notesMasterId r:id="rId33"/>
  </p:notesMasterIdLst>
  <p:handoutMasterIdLst>
    <p:handoutMasterId r:id="rId34"/>
  </p:handoutMasterIdLst>
  <p:sldIdLst>
    <p:sldId id="300" r:id="rId8"/>
    <p:sldId id="9769" r:id="rId9"/>
    <p:sldId id="9777" r:id="rId10"/>
    <p:sldId id="9778" r:id="rId11"/>
    <p:sldId id="9763" r:id="rId12"/>
    <p:sldId id="428" r:id="rId13"/>
    <p:sldId id="9776" r:id="rId14"/>
    <p:sldId id="403" r:id="rId15"/>
    <p:sldId id="429" r:id="rId16"/>
    <p:sldId id="9764" r:id="rId17"/>
    <p:sldId id="9779" r:id="rId18"/>
    <p:sldId id="396" r:id="rId19"/>
    <p:sldId id="416" r:id="rId20"/>
    <p:sldId id="256" r:id="rId21"/>
    <p:sldId id="257" r:id="rId22"/>
    <p:sldId id="258" r:id="rId23"/>
    <p:sldId id="410" r:id="rId24"/>
    <p:sldId id="413" r:id="rId25"/>
    <p:sldId id="418" r:id="rId26"/>
    <p:sldId id="419" r:id="rId27"/>
    <p:sldId id="420" r:id="rId28"/>
    <p:sldId id="425" r:id="rId29"/>
    <p:sldId id="422" r:id="rId30"/>
    <p:sldId id="426" r:id="rId31"/>
    <p:sldId id="423" r:id="rId32"/>
  </p:sldIdLst>
  <p:sldSz cx="9144000" cy="6858000" type="screen4x3"/>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8DCF755-E44E-4AA7-8FDE-1832198A4605}">
          <p14:sldIdLst>
            <p14:sldId id="300"/>
            <p14:sldId id="9769"/>
            <p14:sldId id="9777"/>
            <p14:sldId id="9778"/>
            <p14:sldId id="9763"/>
            <p14:sldId id="428"/>
            <p14:sldId id="9776"/>
            <p14:sldId id="403"/>
            <p14:sldId id="429"/>
            <p14:sldId id="9764"/>
            <p14:sldId id="9779"/>
            <p14:sldId id="396"/>
            <p14:sldId id="416"/>
            <p14:sldId id="256"/>
            <p14:sldId id="257"/>
            <p14:sldId id="258"/>
            <p14:sldId id="410"/>
          </p14:sldIdLst>
        </p14:section>
        <p14:section name="Tax Advantaged Account Types" id="{E6BE6913-443F-4491-B55C-3CF9CD430910}">
          <p14:sldIdLst>
            <p14:sldId id="413"/>
            <p14:sldId id="418"/>
            <p14:sldId id="419"/>
            <p14:sldId id="420"/>
            <p14:sldId id="425"/>
            <p14:sldId id="422"/>
            <p14:sldId id="426"/>
            <p14:sldId id="42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43D913-7959-9F54-0313-77528168FC7F}" name="Christine Andres" initials="CA" userId="S::christine.andres@usi.com::3beec9a4-12e4-47d9-99a5-d883dad6cab7" providerId="AD"/>
  <p188:author id="{AB0D7A57-7517-7AFD-DC84-48E0E3A61D2A}" name="Rebecca Hilinski" initials="RH" userId="S::rebecca.hilinski@usi.com::ce931fb6-eb3a-46ae-86f6-470db16dd08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25252"/>
    <a:srgbClr val="00529B"/>
    <a:srgbClr val="0F9ED5"/>
    <a:srgbClr val="616161"/>
    <a:srgbClr val="FFFFFF"/>
    <a:srgbClr val="6D6E71"/>
    <a:srgbClr val="1A4064"/>
    <a:srgbClr val="89BADC"/>
    <a:srgbClr val="484B50"/>
    <a:srgbClr val="EE8A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17" autoAdjust="0"/>
    <p:restoredTop sz="95958" autoAdjust="0"/>
  </p:normalViewPr>
  <p:slideViewPr>
    <p:cSldViewPr snapToGrid="0">
      <p:cViewPr varScale="1">
        <p:scale>
          <a:sx n="102" d="100"/>
          <a:sy n="102" d="100"/>
        </p:scale>
        <p:origin x="1122" y="144"/>
      </p:cViewPr>
      <p:guideLst>
        <p:guide orient="horz" pos="2160"/>
        <p:guide pos="2880"/>
      </p:guideLst>
    </p:cSldViewPr>
  </p:slideViewPr>
  <p:outlineViewPr>
    <p:cViewPr>
      <p:scale>
        <a:sx n="33" d="100"/>
        <a:sy n="33" d="100"/>
      </p:scale>
      <p:origin x="0" y="-2288"/>
    </p:cViewPr>
  </p:outlineViewPr>
  <p:notesTextViewPr>
    <p:cViewPr>
      <p:scale>
        <a:sx n="3" d="2"/>
        <a:sy n="3" d="2"/>
      </p:scale>
      <p:origin x="0" y="0"/>
    </p:cViewPr>
  </p:notesTextViewPr>
  <p:sorterViewPr>
    <p:cViewPr>
      <p:scale>
        <a:sx n="140" d="100"/>
        <a:sy n="140" d="100"/>
      </p:scale>
      <p:origin x="0" y="0"/>
    </p:cViewPr>
  </p:sorterViewPr>
  <p:notesViewPr>
    <p:cSldViewPr snapToGrid="0">
      <p:cViewPr varScale="1">
        <p:scale>
          <a:sx n="75" d="100"/>
          <a:sy n="75" d="100"/>
        </p:scale>
        <p:origin x="2772"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handoutMaster" Target="handoutMasters/handoutMaster1.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06/relationships/vbaProject" Target="vbaProject.bin"/><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gs" Target="tags/tag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rek Bailey" userId="1faa92b2-f848-4ca9-9b79-1ef58260b1cd" providerId="ADAL" clId="{3E379405-507C-4023-9E27-D55DD427DC62}"/>
    <pc:docChg chg="addSld delSld modSld modSection">
      <pc:chgData name="Derek Bailey" userId="1faa92b2-f848-4ca9-9b79-1ef58260b1cd" providerId="ADAL" clId="{3E379405-507C-4023-9E27-D55DD427DC62}" dt="2025-09-29T21:12:35.564" v="133" actId="2696"/>
      <pc:docMkLst>
        <pc:docMk/>
      </pc:docMkLst>
      <pc:sldChg chg="modSp mod">
        <pc:chgData name="Derek Bailey" userId="1faa92b2-f848-4ca9-9b79-1ef58260b1cd" providerId="ADAL" clId="{3E379405-507C-4023-9E27-D55DD427DC62}" dt="2025-09-29T21:12:01.236" v="132" actId="20577"/>
        <pc:sldMkLst>
          <pc:docMk/>
          <pc:sldMk cId="0" sldId="300"/>
        </pc:sldMkLst>
        <pc:spChg chg="mod">
          <ac:chgData name="Derek Bailey" userId="1faa92b2-f848-4ca9-9b79-1ef58260b1cd" providerId="ADAL" clId="{3E379405-507C-4023-9E27-D55DD427DC62}" dt="2025-09-29T21:12:01.236" v="132" actId="20577"/>
          <ac:spMkLst>
            <pc:docMk/>
            <pc:sldMk cId="0" sldId="300"/>
            <ac:spMk id="5" creationId="{00000000-0000-0000-0000-000000000000}"/>
          </ac:spMkLst>
        </pc:spChg>
      </pc:sldChg>
      <pc:sldChg chg="addSp modSp mod">
        <pc:chgData name="Derek Bailey" userId="1faa92b2-f848-4ca9-9b79-1ef58260b1cd" providerId="ADAL" clId="{3E379405-507C-4023-9E27-D55DD427DC62}" dt="2025-09-29T20:37:21.942" v="110" actId="692"/>
        <pc:sldMkLst>
          <pc:docMk/>
          <pc:sldMk cId="2725721114" sldId="403"/>
        </pc:sldMkLst>
        <pc:spChg chg="add mod">
          <ac:chgData name="Derek Bailey" userId="1faa92b2-f848-4ca9-9b79-1ef58260b1cd" providerId="ADAL" clId="{3E379405-507C-4023-9E27-D55DD427DC62}" dt="2025-09-29T20:37:21.942" v="110" actId="692"/>
          <ac:spMkLst>
            <pc:docMk/>
            <pc:sldMk cId="2725721114" sldId="403"/>
            <ac:spMk id="14" creationId="{ECE5FD4E-E802-EC43-EFD1-F739BC5A0F12}"/>
          </ac:spMkLst>
        </pc:spChg>
      </pc:sldChg>
      <pc:sldChg chg="add">
        <pc:chgData name="Derek Bailey" userId="1faa92b2-f848-4ca9-9b79-1ef58260b1cd" providerId="ADAL" clId="{3E379405-507C-4023-9E27-D55DD427DC62}" dt="2025-09-29T20:39:57.972" v="111"/>
        <pc:sldMkLst>
          <pc:docMk/>
          <pc:sldMk cId="2711939279" sldId="410"/>
        </pc:sldMkLst>
      </pc:sldChg>
      <pc:sldChg chg="del">
        <pc:chgData name="Derek Bailey" userId="1faa92b2-f848-4ca9-9b79-1ef58260b1cd" providerId="ADAL" clId="{3E379405-507C-4023-9E27-D55DD427DC62}" dt="2025-09-29T21:12:35.564" v="133" actId="2696"/>
        <pc:sldMkLst>
          <pc:docMk/>
          <pc:sldMk cId="656950245" sldId="9773"/>
        </pc:sldMkLst>
      </pc:sldChg>
    </pc:docChg>
  </pc:docChgLst>
  <pc:docChgLst>
    <pc:chgData name="Derek Bailey" userId="1faa92b2-f848-4ca9-9b79-1ef58260b1cd" providerId="ADAL" clId="{8AF81790-BC0B-4DD2-86B7-DC19D7209E65}"/>
    <pc:docChg chg="modSld sldOrd">
      <pc:chgData name="Derek Bailey" userId="1faa92b2-f848-4ca9-9b79-1ef58260b1cd" providerId="ADAL" clId="{8AF81790-BC0B-4DD2-86B7-DC19D7209E65}" dt="2025-10-20T15:48:10.918" v="114" actId="20577"/>
      <pc:docMkLst>
        <pc:docMk/>
      </pc:docMkLst>
      <pc:sldChg chg="modSp mod">
        <pc:chgData name="Derek Bailey" userId="1faa92b2-f848-4ca9-9b79-1ef58260b1cd" providerId="ADAL" clId="{8AF81790-BC0B-4DD2-86B7-DC19D7209E65}" dt="2025-10-20T15:48:10.918" v="114" actId="20577"/>
        <pc:sldMkLst>
          <pc:docMk/>
          <pc:sldMk cId="0" sldId="300"/>
        </pc:sldMkLst>
        <pc:spChg chg="mod">
          <ac:chgData name="Derek Bailey" userId="1faa92b2-f848-4ca9-9b79-1ef58260b1cd" providerId="ADAL" clId="{8AF81790-BC0B-4DD2-86B7-DC19D7209E65}" dt="2025-10-20T15:48:10.918" v="114" actId="20577"/>
          <ac:spMkLst>
            <pc:docMk/>
            <pc:sldMk cId="0" sldId="300"/>
            <ac:spMk id="5" creationId="{00000000-0000-0000-0000-000000000000}"/>
          </ac:spMkLst>
        </pc:spChg>
      </pc:sldChg>
      <pc:sldChg chg="ord">
        <pc:chgData name="Derek Bailey" userId="1faa92b2-f848-4ca9-9b79-1ef58260b1cd" providerId="ADAL" clId="{8AF81790-BC0B-4DD2-86B7-DC19D7209E65}" dt="2025-10-20T15:44:42.937" v="1"/>
        <pc:sldMkLst>
          <pc:docMk/>
          <pc:sldMk cId="2725721114" sldId="403"/>
        </pc:sldMkLst>
      </pc:sldChg>
      <pc:sldChg chg="ord">
        <pc:chgData name="Derek Bailey" userId="1faa92b2-f848-4ca9-9b79-1ef58260b1cd" providerId="ADAL" clId="{8AF81790-BC0B-4DD2-86B7-DC19D7209E65}" dt="2025-10-20T15:45:00.008" v="3"/>
        <pc:sldMkLst>
          <pc:docMk/>
          <pc:sldMk cId="1254508077" sldId="9763"/>
        </pc:sldMkLst>
      </pc:sldChg>
      <pc:sldChg chg="ord">
        <pc:chgData name="Derek Bailey" userId="1faa92b2-f848-4ca9-9b79-1ef58260b1cd" providerId="ADAL" clId="{8AF81790-BC0B-4DD2-86B7-DC19D7209E65}" dt="2025-10-20T15:46:31.823" v="9"/>
        <pc:sldMkLst>
          <pc:docMk/>
          <pc:sldMk cId="3933235842" sldId="9776"/>
        </pc:sldMkLst>
      </pc:sldChg>
    </pc:docChg>
  </pc:docChgLst>
</pc:chgInfo>
</file>

<file path=ppt/comments/modernComment_12C_0.xml><?xml version="1.0" encoding="utf-8"?>
<p188:cmLst xmlns:a="http://schemas.openxmlformats.org/drawingml/2006/main" xmlns:r="http://schemas.openxmlformats.org/officeDocument/2006/relationships" xmlns:p188="http://schemas.microsoft.com/office/powerpoint/2018/8/main">
  <p188:cm id="{C5F7B605-80A4-4AE8-AD18-0D52970FD598}" authorId="{7E43D913-7959-9F54-0313-77528168FC7F}" status="resolved" created="2025-02-19T15:53:32.446" complete="100000">
    <ac:deMkLst xmlns:ac="http://schemas.microsoft.com/office/drawing/2013/main/command">
      <pc:docMk xmlns:pc="http://schemas.microsoft.com/office/powerpoint/2013/main/command"/>
      <pc:sldMk xmlns:pc="http://schemas.microsoft.com/office/powerpoint/2013/main/command" cId="0" sldId="300"/>
      <ac:spMk id="5" creationId="{00000000-0000-0000-0000-000000000000}"/>
    </ac:deMkLst>
    <p188:txBody>
      <a:bodyPr/>
      <a:lstStyle/>
      <a:p>
        <a:r>
          <a:rPr lang="en-US"/>
          <a:t>Should this word be “Account” or “Benefit”? </a:t>
        </a:r>
      </a:p>
    </p188:txBody>
  </p188:cm>
</p188:cmLst>
</file>

<file path=ppt/comments/modernComment_193_A277341A.xml><?xml version="1.0" encoding="utf-8"?>
<p188:cmLst xmlns:a="http://schemas.openxmlformats.org/drawingml/2006/main" xmlns:r="http://schemas.openxmlformats.org/officeDocument/2006/relationships" xmlns:p188="http://schemas.microsoft.com/office/powerpoint/2018/8/main">
  <p188:cm id="{C012055B-133E-4684-B836-2383E3EA5B92}" authorId="{7E43D913-7959-9F54-0313-77528168FC7F}" status="resolved" created="2025-02-19T14:38:14.062" complete="100000">
    <ac:deMkLst xmlns:ac="http://schemas.microsoft.com/office/drawing/2013/main/command">
      <pc:docMk xmlns:pc="http://schemas.microsoft.com/office/powerpoint/2013/main/command"/>
      <pc:sldMk xmlns:pc="http://schemas.microsoft.com/office/powerpoint/2013/main/command" cId="2725721114" sldId="403"/>
      <ac:spMk id="4" creationId="{69E5DD24-016F-413B-B410-CB0B01FD412C}"/>
    </ac:deMkLst>
    <p188:txBody>
      <a:bodyPr/>
      <a:lstStyle/>
      <a:p>
        <a:r>
          <a:rPr lang="en-US"/>
          <a:t>Is the right word “401(k) Retirement” or just “retirement”? </a:t>
        </a:r>
      </a:p>
    </p188:txBody>
  </p188:cm>
  <p188:cm id="{CBA67ED2-C72B-4247-8303-108AFF5678B8}" authorId="{7E43D913-7959-9F54-0313-77528168FC7F}" status="resolved" created="2025-02-19T14:40:14.964" complete="100000">
    <ac:deMkLst xmlns:ac="http://schemas.microsoft.com/office/drawing/2013/main/command">
      <pc:docMk xmlns:pc="http://schemas.microsoft.com/office/powerpoint/2013/main/command"/>
      <pc:sldMk xmlns:pc="http://schemas.microsoft.com/office/powerpoint/2013/main/command" cId="2725721114" sldId="403"/>
      <ac:spMk id="4" creationId="{69E5DD24-016F-413B-B410-CB0B01FD412C}"/>
    </ac:deMkLst>
    <p188:replyLst>
      <p188:reply id="{39AE45DE-9BC2-4D20-A0D3-6F12EAD80615}" authorId="{7E43D913-7959-9F54-0313-77528168FC7F}" created="2025-03-11T21:52:20.860">
        <p188:txBody>
          <a:bodyPr/>
          <a:lstStyle/>
          <a:p>
            <a:r>
              <a:rPr lang="en-US"/>
              <a:t>Doug Response: As discussed last week, listing contribution here is ok for descriptions outside of retirement</a:t>
            </a:r>
          </a:p>
        </p188:txBody>
      </p188:reply>
    </p188:replyLst>
    <p188:txBody>
      <a:bodyPr/>
      <a:lstStyle/>
      <a:p>
        <a:r>
          <a:rPr lang="en-US"/>
          <a:t>Doug suggested we strike the word “contribution”.  I think this still applies to what we would do as part of the EB tax adv strategy, though. </a:t>
        </a:r>
      </a:p>
    </p188:txBody>
  </p188:cm>
  <p188:cm id="{B93CBAD8-9376-4194-9E86-E2065B48D19E}" authorId="{AB0D7A57-7517-7AFD-DC84-48E0E3A61D2A}" status="resolved" created="2025-03-13T12:32:18.924" complete="100000">
    <ac:deMkLst xmlns:ac="http://schemas.microsoft.com/office/drawing/2013/main/command">
      <pc:docMk xmlns:pc="http://schemas.microsoft.com/office/powerpoint/2013/main/command"/>
      <pc:sldMk xmlns:pc="http://schemas.microsoft.com/office/powerpoint/2013/main/command" cId="2725721114" sldId="403"/>
      <ac:spMk id="4" creationId="{69E5DD24-016F-413B-B410-CB0B01FD412C}"/>
    </ac:deMkLst>
    <p188:txBody>
      <a:bodyPr/>
      <a:lstStyle/>
      <a:p>
        <a:r>
          <a:rPr lang="en-US"/>
          <a:t>What is the logic for putting quotes around “benefits programs”?</a:t>
        </a:r>
      </a:p>
    </p188:txBody>
  </p188:cm>
  <p188:cm id="{273B1F60-5DE4-4D51-A801-C6AEBBEEF56F}" authorId="{AB0D7A57-7517-7AFD-DC84-48E0E3A61D2A}" created="2025-03-17T15:20:53.248">
    <pc:sldMkLst xmlns:pc="http://schemas.microsoft.com/office/powerpoint/2013/main/command">
      <pc:docMk/>
      <pc:sldMk cId="2725721114" sldId="403"/>
    </pc:sldMkLst>
    <p188:replyLst>
      <p188:reply id="{F7CF86C1-60B0-4AB7-8092-7CEC5B0E5FD2}" authorId="{7E43D913-7959-9F54-0313-77528168FC7F}" created="2025-03-17T23:00:29.369">
        <p188:txBody>
          <a:bodyPr/>
          <a:lstStyle/>
          <a:p>
            <a:r>
              <a:rPr lang="en-US"/>
              <a:t>It means USI helps employers increase employee enrollment in these programs.  The text is red b/c Arthur &amp; I need to review it for edits. </a:t>
            </a:r>
          </a:p>
        </p188:txBody>
      </p188:reply>
    </p188:replyLst>
    <p188:txBody>
      <a:bodyPr/>
      <a:lstStyle/>
      <a:p>
        <a:r>
          <a:rPr lang="en-US"/>
          <a:t>In the paragraph in red, what is meant by “enrollment?”  </a:t>
        </a:r>
      </a:p>
    </p188:txBody>
  </p188:cm>
</p188:cmLst>
</file>

<file path=ppt/comments/modernComment_19D_8BD78D35.xml><?xml version="1.0" encoding="utf-8"?>
<p188:cmLst xmlns:a="http://schemas.openxmlformats.org/drawingml/2006/main" xmlns:r="http://schemas.openxmlformats.org/officeDocument/2006/relationships" xmlns:p188="http://schemas.microsoft.com/office/powerpoint/2018/8/main">
  <p188:cm id="{A668DF09-1185-419E-9EBD-5C85825A59DF}" authorId="{AB0D7A57-7517-7AFD-DC84-48E0E3A61D2A}" created="2025-03-17T13:43:03.989">
    <pc:sldMkLst xmlns:pc="http://schemas.microsoft.com/office/powerpoint/2013/main/command">
      <pc:docMk/>
      <pc:sldMk cId="2346159413" sldId="413"/>
    </pc:sldMkLst>
    <p188:replyLst>
      <p188:reply id="{1B4ECBF8-3678-494C-89EC-6F69F7FB3A53}" authorId="{7E43D913-7959-9F54-0313-77528168FC7F}" created="2025-03-17T23:02:48.135">
        <p188:txBody>
          <a:bodyPr/>
          <a:lstStyle/>
          <a:p>
            <a:r>
              <a:rPr lang="en-US"/>
              <a:t>Yes!  I added it.  I think its’ so top of mind to those of us in benefits, we forgot it wouldn’t be obvious to everyone.  Great catch!</a:t>
            </a:r>
          </a:p>
        </p188:txBody>
      </p188:reply>
    </p188:replyLst>
    <p188:txBody>
      <a:bodyPr/>
      <a:lstStyle/>
      <a:p>
        <a:r>
          <a:rPr lang="en-US"/>
          <a:t>Should there a bullet indicating that they can be used for tax-free payment of Medicare premiums in retirement?  I saw this here https://www.fool.com/retirement/plans/hsa/hsa-vs-401k/</a:t>
        </a:r>
      </a:p>
    </p188:txBody>
  </p188:cm>
  <p188:cm id="{99F17668-436A-45FA-83AD-F7A5E74BB380}" authorId="{AB0D7A57-7517-7AFD-DC84-48E0E3A61D2A}" created="2025-03-17T15:19:22.471">
    <pc:sldMkLst xmlns:pc="http://schemas.microsoft.com/office/powerpoint/2013/main/command">
      <pc:docMk/>
      <pc:sldMk cId="2346159413" sldId="413"/>
    </pc:sldMkLst>
    <p188:replyLst>
      <p188:reply id="{BD9D45F0-8163-4E53-AE48-EA807C187D9C}" authorId="{AB0D7A57-7517-7AFD-DC84-48E0E3A61D2A}" created="2025-03-17T15:19:42.970">
        <p188:txBody>
          <a:bodyPr/>
          <a:lstStyle/>
          <a:p>
            <a:r>
              <a:rPr lang="en-US"/>
              <a:t>Should we include a bullet saying that?</a:t>
            </a:r>
          </a:p>
        </p188:txBody>
      </p188:reply>
      <p188:reply id="{0F0C3F25-4112-4BCD-A78E-3A016C8B7683}" authorId="{7E43D913-7959-9F54-0313-77528168FC7F}" created="2025-03-17T23:07:53.873">
        <p188:txBody>
          <a:bodyPr/>
          <a:lstStyle/>
          <a:p>
            <a:r>
              <a:rPr lang="en-US"/>
              <a:t>Yes.  I added it. </a:t>
            </a:r>
          </a:p>
        </p188:txBody>
      </p188:reply>
    </p188:replyLst>
    <p188:txBody>
      <a:bodyPr/>
      <a:lstStyle/>
      <a:p>
        <a:r>
          <a:rPr lang="en-US"/>
          <a:t>Even though HSA and 401k are both pre-tax, HSA isn’t subject to fica and 401k is.  </a:t>
        </a:r>
      </a:p>
    </p188:txBody>
  </p188:cm>
</p188:cmLst>
</file>

<file path=ppt/comments/modernComment_1A4_B2057214.xml><?xml version="1.0" encoding="utf-8"?>
<p188:cmLst xmlns:a="http://schemas.openxmlformats.org/drawingml/2006/main" xmlns:r="http://schemas.openxmlformats.org/officeDocument/2006/relationships" xmlns:p188="http://schemas.microsoft.com/office/powerpoint/2018/8/main">
  <p188:cm id="{BA79C8DA-1338-441E-AC90-BD530FE76818}" authorId="{AB0D7A57-7517-7AFD-DC84-48E0E3A61D2A}" created="2025-03-13T12:28:20.057">
    <pc:sldMkLst xmlns:pc="http://schemas.microsoft.com/office/powerpoint/2013/main/command">
      <pc:docMk/>
      <pc:sldMk cId="2986701332" sldId="420"/>
    </pc:sldMkLst>
    <p188:replyLst>
      <p188:reply id="{6891612E-F14E-48EF-B5B0-E2EF432A1EEF}" authorId="{AB0D7A57-7517-7AFD-DC84-48E0E3A61D2A}" created="2025-03-13T12:29:22.611">
        <p188:txBody>
          <a:bodyPr/>
          <a:lstStyle/>
          <a:p>
            <a:r>
              <a:rPr lang="en-US"/>
              <a:t>Also, should we mention Roth as a bullet in the chart on the left since it is a provision that isn’t necessarily already included?</a:t>
            </a:r>
          </a:p>
        </p188:txBody>
      </p188:reply>
    </p188:replyLst>
    <p188:txBody>
      <a:bodyPr/>
      <a:lstStyle/>
      <a:p>
        <a:r>
          <a:rPr lang="en-US"/>
          <a:t>I don’t believe having a QDIA option necessarily drives participation.  Perhaps we should say something about having a competitive investment menu instead?</a:t>
        </a:r>
      </a:p>
    </p188:txBody>
  </p188:cm>
</p188:cmLst>
</file>

<file path=ppt/comments/modernComment_1AC_36A03648.xml><?xml version="1.0" encoding="utf-8"?>
<p188:cmLst xmlns:a="http://schemas.openxmlformats.org/drawingml/2006/main" xmlns:r="http://schemas.openxmlformats.org/officeDocument/2006/relationships" xmlns:p188="http://schemas.microsoft.com/office/powerpoint/2018/8/main">
  <p188:cm id="{47EF71D7-D593-430A-9A1F-83CA969E5693}" authorId="{7E43D913-7959-9F54-0313-77528168FC7F}" created="2025-03-11T21:49:37.642">
    <pc:sldMkLst xmlns:pc="http://schemas.microsoft.com/office/powerpoint/2013/main/command">
      <pc:docMk/>
      <pc:sldMk cId="916469320" sldId="428"/>
    </pc:sldMkLst>
    <p188:txBody>
      <a:bodyPr/>
      <a:lstStyle/>
      <a:p>
        <a:r>
          <a:rPr lang="en-US"/>
          <a:t>Doug:  I think we should divide the 401(k) descriptions to “Pre-Tax Retirement Savings” “Roth (post-tax) Retirement Savings”</a:t>
        </a:r>
      </a:p>
    </p188:txBody>
  </p188:cm>
  <p188:cm id="{F6801552-170C-4E75-98CB-359A5AEF5CDB}" authorId="{7E43D913-7959-9F54-0313-77528168FC7F}" status="resolved" created="2025-03-11T21:50:10.785" complete="100000">
    <pc:sldMkLst xmlns:pc="http://schemas.microsoft.com/office/powerpoint/2013/main/command">
      <pc:docMk/>
      <pc:sldMk cId="916469320" sldId="428"/>
    </pc:sldMkLst>
    <p188:txBody>
      <a:bodyPr/>
      <a:lstStyle/>
      <a:p>
        <a:r>
          <a:rPr lang="en-US"/>
          <a:t>Is the plan to exclude 403b clients from this solution? If not, the group recommends using the more generic term “retirement” </a:t>
        </a:r>
      </a:p>
    </p188:txBody>
  </p188:cm>
  <p188:cm id="{18D128DA-FB01-4D30-A29A-30325A7A23B8}" authorId="{7E43D913-7959-9F54-0313-77528168FC7F}" status="resolved" created="2025-03-11T21:50:26.338" complete="100000">
    <pc:sldMkLst xmlns:pc="http://schemas.microsoft.com/office/powerpoint/2013/main/command">
      <pc:docMk/>
      <pc:sldMk cId="916469320" sldId="428"/>
    </pc:sldMkLst>
    <p188:txBody>
      <a:bodyPr/>
      <a:lstStyle/>
      <a:p>
        <a:r>
          <a:rPr lang="en-US"/>
          <a:t>Is the right word 401(k) or retirement?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C6454B-FCB4-4563-8C94-3CF4AE61923E}" type="slidenum">
              <a:rPr lang="en-US" smtClean="0"/>
              <a:t>‹#›</a:t>
            </a:fld>
            <a:endParaRPr lang="en-US" dirty="0"/>
          </a:p>
        </p:txBody>
      </p:sp>
    </p:spTree>
    <p:extLst>
      <p:ext uri="{BB962C8B-B14F-4D97-AF65-F5344CB8AC3E}">
        <p14:creationId xmlns:p14="http://schemas.microsoft.com/office/powerpoint/2010/main" val="70385747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84D76-CA89-42A6-9E0A-09A872F4A09C}" type="slidenum">
              <a:rPr lang="en-US" smtClean="0"/>
              <a:t>‹#›</a:t>
            </a:fld>
            <a:endParaRPr lang="en-US" dirty="0"/>
          </a:p>
        </p:txBody>
      </p:sp>
    </p:spTree>
    <p:extLst>
      <p:ext uri="{BB962C8B-B14F-4D97-AF65-F5344CB8AC3E}">
        <p14:creationId xmlns:p14="http://schemas.microsoft.com/office/powerpoint/2010/main" val="164296492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dirty="0"/>
          </a:p>
        </p:txBody>
      </p:sp>
      <p:sp>
        <p:nvSpPr>
          <p:cNvPr id="276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5E36F0E-3613-4A99-90DE-45B236C2E4A5}"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834760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281BF6-FAC6-44B2-9E8D-487806DA4A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915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mean to you?</a:t>
            </a:r>
          </a:p>
          <a:p>
            <a:endParaRPr lang="en-US" dirty="0"/>
          </a:p>
          <a:p>
            <a:r>
              <a:rPr lang="en-US" dirty="0"/>
              <a:t>What kind of participation do you have in these tax advantaged accounts? </a:t>
            </a:r>
          </a:p>
          <a:p>
            <a:endParaRPr lang="en-US" dirty="0"/>
          </a:p>
          <a:p>
            <a:r>
              <a:rPr lang="en-US" dirty="0"/>
              <a:t>Assume you have average participation, that would mean that $300 - $400 in Tax savings per ee.</a:t>
            </a:r>
          </a:p>
          <a:p>
            <a:r>
              <a:rPr lang="en-US" dirty="0"/>
              <a:t> - If we can enhance the participation and take it from $300 - $600 per person, that would make a meaningful difference to both the ee and your bottom-line tax savings. </a:t>
            </a:r>
          </a:p>
          <a:p>
            <a:endParaRPr lang="en-US" dirty="0"/>
          </a:p>
          <a:p>
            <a:r>
              <a:rPr lang="en-US" dirty="0"/>
              <a:t>Those who maximize participation can reduce the employers federal tax liability by, $1.200…..Imagine if you can get 20% of your population to max their contributions out!</a:t>
            </a:r>
          </a:p>
          <a:p>
            <a:endParaRPr lang="en-US" dirty="0"/>
          </a:p>
          <a:p>
            <a:r>
              <a:rPr lang="en-US" dirty="0"/>
              <a:t>This all sounds great, and I am talking about </a:t>
            </a:r>
            <a:r>
              <a:rPr lang="en-US" i="1" dirty="0"/>
              <a:t>programs that you already have</a:t>
            </a:r>
            <a:r>
              <a:rPr lang="en-US" dirty="0"/>
              <a:t>! </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84D76-CA89-42A6-9E0A-09A872F4A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875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recommend doing at this point is to assign us as you Advisor on the 401(k) and implement this strategy.  We need to ensure the retirement plan is designed properly, you have the right education strategy, we discuss with participants if their contributions are appropriate and investment rebalancing regularly. </a:t>
            </a:r>
          </a:p>
          <a:p>
            <a:endParaRPr lang="en-US" dirty="0"/>
          </a:p>
          <a:p>
            <a:r>
              <a:rPr lang="en-US" dirty="0"/>
              <a:t>We will also engage you and take over your medical benefit plans, introducing our healthcare team and Tax Advantaged Benefit Specialist get started helping you maximize your tax advantaged accounts and improving your bottom line. </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84D76-CA89-42A6-9E0A-09A872F4A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634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33D84D76-CA89-42A6-9E0A-09A872F4A09C}" type="slidenum">
              <a:rPr lang="en-US" smtClean="0"/>
              <a:t>18</a:t>
            </a:fld>
            <a:endParaRPr lang="en-US" dirty="0"/>
          </a:p>
        </p:txBody>
      </p:sp>
    </p:spTree>
    <p:extLst>
      <p:ext uri="{BB962C8B-B14F-4D97-AF65-F5344CB8AC3E}">
        <p14:creationId xmlns:p14="http://schemas.microsoft.com/office/powerpoint/2010/main" val="2561504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33D84D76-CA89-42A6-9E0A-09A872F4A09C}" type="slidenum">
              <a:rPr lang="en-US" smtClean="0"/>
              <a:t>19</a:t>
            </a:fld>
            <a:endParaRPr lang="en-US" dirty="0"/>
          </a:p>
        </p:txBody>
      </p:sp>
    </p:spTree>
    <p:extLst>
      <p:ext uri="{BB962C8B-B14F-4D97-AF65-F5344CB8AC3E}">
        <p14:creationId xmlns:p14="http://schemas.microsoft.com/office/powerpoint/2010/main" val="340456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33D84D76-CA89-42A6-9E0A-09A872F4A09C}" type="slidenum">
              <a:rPr lang="en-US" smtClean="0"/>
              <a:t>21</a:t>
            </a:fld>
            <a:endParaRPr lang="en-US" dirty="0"/>
          </a:p>
        </p:txBody>
      </p:sp>
    </p:spTree>
    <p:extLst>
      <p:ext uri="{BB962C8B-B14F-4D97-AF65-F5344CB8AC3E}">
        <p14:creationId xmlns:p14="http://schemas.microsoft.com/office/powerpoint/2010/main" val="860120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0EB85-A3EB-8951-D6A4-AC1DB74405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3F41A5-4A9C-2254-F5A0-8C400359A8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4C9508-AC3B-D740-2FBC-9764CE778CDC}"/>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D4283D22-E783-BDA6-A828-30058055D40F}"/>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BFE32FEA-BFF8-B280-A521-5107CA964A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84D76-CA89-42A6-9E0A-09A872F4A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709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6739B-6708-D88C-EFBB-636A728942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F2529C-A544-34A6-899F-B9FBE07EBD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DA1D2D-D26C-DCA6-8399-4D62AABAAD62}"/>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B85C2BF5-3C49-86E8-FEB6-A1A9D3072E34}"/>
              </a:ext>
            </a:extLst>
          </p:cNvPr>
          <p:cNvSpPr>
            <a:spLocks noGrp="1"/>
          </p:cNvSpPr>
          <p:nvPr>
            <p:ph type="dt" idx="1"/>
          </p:nvPr>
        </p:nvSpPr>
        <p:spPr/>
        <p:txBody>
          <a:bodyPr/>
          <a:lstStyle/>
          <a:p>
            <a:endParaRPr lang="en-US" dirty="0"/>
          </a:p>
        </p:txBody>
      </p:sp>
      <p:sp>
        <p:nvSpPr>
          <p:cNvPr id="5" name="Slide Number Placeholder 4">
            <a:extLst>
              <a:ext uri="{FF2B5EF4-FFF2-40B4-BE49-F238E27FC236}">
                <a16:creationId xmlns:a16="http://schemas.microsoft.com/office/drawing/2014/main" id="{4D1D4E20-9575-DA21-1106-9C00E313F591}"/>
              </a:ext>
            </a:extLst>
          </p:cNvPr>
          <p:cNvSpPr>
            <a:spLocks noGrp="1"/>
          </p:cNvSpPr>
          <p:nvPr>
            <p:ph type="sldNum" sz="quarter" idx="5"/>
          </p:nvPr>
        </p:nvSpPr>
        <p:spPr/>
        <p:txBody>
          <a:bodyPr/>
          <a:lstStyle/>
          <a:p>
            <a:fld id="{33D84D76-CA89-42A6-9E0A-09A872F4A09C}" type="slidenum">
              <a:rPr lang="en-US" smtClean="0"/>
              <a:t>24</a:t>
            </a:fld>
            <a:endParaRPr lang="en-US" dirty="0"/>
          </a:p>
        </p:txBody>
      </p:sp>
    </p:spTree>
    <p:extLst>
      <p:ext uri="{BB962C8B-B14F-4D97-AF65-F5344CB8AC3E}">
        <p14:creationId xmlns:p14="http://schemas.microsoft.com/office/powerpoint/2010/main" val="3494501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33D84D76-CA89-42A6-9E0A-09A872F4A09C}" type="slidenum">
              <a:rPr lang="en-US" smtClean="0"/>
              <a:t>25</a:t>
            </a:fld>
            <a:endParaRPr lang="en-US" dirty="0"/>
          </a:p>
        </p:txBody>
      </p:sp>
    </p:spTree>
    <p:extLst>
      <p:ext uri="{BB962C8B-B14F-4D97-AF65-F5344CB8AC3E}">
        <p14:creationId xmlns:p14="http://schemas.microsoft.com/office/powerpoint/2010/main" val="3447492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3736" indent="-173736" defTabSz="685800">
              <a:lnSpc>
                <a:spcPct val="95000"/>
              </a:lnSpc>
              <a:spcBef>
                <a:spcPts val="300"/>
              </a:spcBef>
              <a:spcAft>
                <a:spcPts val="300"/>
              </a:spcAft>
              <a:buClr>
                <a:srgbClr val="00529B"/>
              </a:buClr>
              <a:buFont typeface="Wingdings" panose="05000000000000000000" pitchFamily="2" charset="2"/>
              <a:buChar char="§"/>
              <a:defRPr/>
            </a:pPr>
            <a:r>
              <a:rPr lang="en-US" sz="1200" spc="-10" dirty="0">
                <a:solidFill>
                  <a:srgbClr val="262626"/>
                </a:solidFill>
                <a:latin typeface="Calibri Light"/>
              </a:rPr>
              <a:t>Employees with undiagnosed or unmanaged stress exhibit increased absenteeism, reduced productivity, higher medical claims and higher turnover.</a:t>
            </a:r>
          </a:p>
          <a:p>
            <a:pPr marL="173736" indent="-173736" defTabSz="685800">
              <a:lnSpc>
                <a:spcPct val="95000"/>
              </a:lnSpc>
              <a:spcBef>
                <a:spcPts val="300"/>
              </a:spcBef>
              <a:spcAft>
                <a:spcPts val="300"/>
              </a:spcAft>
              <a:buClr>
                <a:srgbClr val="00529B"/>
              </a:buClr>
              <a:buFont typeface="Wingdings" panose="05000000000000000000" pitchFamily="2" charset="2"/>
              <a:buChar char="§"/>
              <a:defRPr/>
            </a:pPr>
            <a:r>
              <a:rPr lang="en-US" sz="1200" spc="-10" dirty="0">
                <a:solidFill>
                  <a:srgbClr val="262626"/>
                </a:solidFill>
                <a:latin typeface="Calibri Light"/>
              </a:rPr>
              <a:t>Members with both depression and/or financial stress and a physical illness cost 30% to 50% more than those without these co-morbidities.</a:t>
            </a:r>
          </a:p>
          <a:p>
            <a:pPr marL="173736" indent="-173736" defTabSz="685800">
              <a:lnSpc>
                <a:spcPct val="95000"/>
              </a:lnSpc>
              <a:spcBef>
                <a:spcPts val="300"/>
              </a:spcBef>
              <a:spcAft>
                <a:spcPts val="300"/>
              </a:spcAft>
              <a:buClr>
                <a:srgbClr val="00529B"/>
              </a:buClr>
              <a:buFont typeface="Wingdings" panose="05000000000000000000" pitchFamily="2" charset="2"/>
              <a:buChar char="§"/>
              <a:defRPr/>
            </a:pPr>
            <a:r>
              <a:rPr lang="en-US" sz="1200" spc="-10" dirty="0">
                <a:solidFill>
                  <a:srgbClr val="262626"/>
                </a:solidFill>
                <a:latin typeface="Calibri Light"/>
              </a:rPr>
              <a:t>56% respondents reported spending at least 3 work hours per week dealing with or thinking about personal finances.</a:t>
            </a:r>
            <a:r>
              <a:rPr lang="en-US" sz="1200" spc="-10" baseline="30000" dirty="0">
                <a:solidFill>
                  <a:srgbClr val="262626"/>
                </a:solidFill>
                <a:latin typeface="Calibri Light"/>
              </a:rPr>
              <a:t>3</a:t>
            </a:r>
            <a:endParaRPr lang="en-US" sz="1200" spc="-10" dirty="0">
              <a:solidFill>
                <a:srgbClr val="262626"/>
              </a:solidFill>
              <a:latin typeface="Calibri Light"/>
            </a:endParaRPr>
          </a:p>
          <a:p>
            <a:pPr marL="0" indent="0">
              <a:buFont typeface="Arial" panose="020B0604020202020204" pitchFamily="34" charset="0"/>
              <a:buNone/>
            </a:pPr>
            <a:endParaRPr lang="en-US" altLang="en-US" dirty="0"/>
          </a:p>
        </p:txBody>
      </p:sp>
      <p:sp>
        <p:nvSpPr>
          <p:cNvPr id="419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D9DF7C2-4793-4C8C-9DA9-AECC7FAED129}"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541587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3736" indent="-173736" defTabSz="685800">
              <a:spcBef>
                <a:spcPts val="300"/>
              </a:spcBef>
              <a:spcAft>
                <a:spcPts val="300"/>
              </a:spcAft>
              <a:buClr>
                <a:srgbClr val="00529B"/>
              </a:buClr>
              <a:buFont typeface="Wingdings" panose="05000000000000000000" pitchFamily="2" charset="2"/>
              <a:buChar char="§"/>
              <a:defRPr/>
            </a:pPr>
            <a:r>
              <a:rPr lang="en-US" sz="1400" spc="-30" dirty="0">
                <a:solidFill>
                  <a:srgbClr val="262626"/>
                </a:solidFill>
              </a:rPr>
              <a:t>Financial stress can be the result of:</a:t>
            </a:r>
          </a:p>
          <a:p>
            <a:pPr lvl="1" indent="-285750" defTabSz="685800">
              <a:spcBef>
                <a:spcPts val="300"/>
              </a:spcBef>
              <a:spcAft>
                <a:spcPts val="300"/>
              </a:spcAft>
              <a:buClr>
                <a:srgbClr val="00529B"/>
              </a:buClr>
              <a:buFont typeface="Calibri Light" panose="020F0302020204030204" pitchFamily="34" charset="0"/>
              <a:buChar char="—"/>
              <a:defRPr/>
            </a:pPr>
            <a:r>
              <a:rPr lang="en-US" sz="1400" spc="-30" dirty="0">
                <a:solidFill>
                  <a:srgbClr val="262626"/>
                </a:solidFill>
              </a:rPr>
              <a:t>Failure to keep a </a:t>
            </a:r>
            <a:br>
              <a:rPr lang="en-US" sz="1400" spc="-30" dirty="0">
                <a:solidFill>
                  <a:srgbClr val="262626"/>
                </a:solidFill>
              </a:rPr>
            </a:br>
            <a:r>
              <a:rPr lang="en-US" sz="1400" spc="-30" dirty="0">
                <a:solidFill>
                  <a:srgbClr val="262626"/>
                </a:solidFill>
              </a:rPr>
              <a:t>budget and unaudited expenses</a:t>
            </a:r>
          </a:p>
          <a:p>
            <a:pPr lvl="1" indent="-285750" defTabSz="685800">
              <a:spcBef>
                <a:spcPts val="300"/>
              </a:spcBef>
              <a:spcAft>
                <a:spcPts val="300"/>
              </a:spcAft>
              <a:buClr>
                <a:srgbClr val="00529B"/>
              </a:buClr>
              <a:buFont typeface="Calibri Light" panose="020F0302020204030204" pitchFamily="34" charset="0"/>
              <a:buChar char="—"/>
              <a:defRPr/>
            </a:pPr>
            <a:r>
              <a:rPr lang="en-US" sz="1400" spc="-30" dirty="0">
                <a:solidFill>
                  <a:srgbClr val="262626"/>
                </a:solidFill>
              </a:rPr>
              <a:t>Student loan debt</a:t>
            </a:r>
          </a:p>
          <a:p>
            <a:pPr lvl="1" indent="-285750" defTabSz="685800">
              <a:spcBef>
                <a:spcPts val="300"/>
              </a:spcBef>
              <a:spcAft>
                <a:spcPts val="300"/>
              </a:spcAft>
              <a:buClr>
                <a:srgbClr val="00529B"/>
              </a:buClr>
              <a:buFont typeface="Calibri Light" panose="020F0302020204030204" pitchFamily="34" charset="0"/>
              <a:buChar char="—"/>
              <a:defRPr/>
            </a:pPr>
            <a:r>
              <a:rPr lang="en-US" sz="1400" spc="-30" dirty="0">
                <a:solidFill>
                  <a:srgbClr val="262626"/>
                </a:solidFill>
              </a:rPr>
              <a:t>Lack of debt repayment strategies</a:t>
            </a:r>
          </a:p>
          <a:p>
            <a:pPr lvl="1" indent="-285750" defTabSz="685800">
              <a:spcBef>
                <a:spcPts val="300"/>
              </a:spcBef>
              <a:spcAft>
                <a:spcPts val="300"/>
              </a:spcAft>
              <a:buClr>
                <a:srgbClr val="00529B"/>
              </a:buClr>
              <a:buFont typeface="Calibri Light" panose="020F0302020204030204" pitchFamily="34" charset="0"/>
              <a:buChar char="—"/>
              <a:defRPr/>
            </a:pPr>
            <a:r>
              <a:rPr lang="en-US" sz="1400" spc="-30" dirty="0">
                <a:solidFill>
                  <a:srgbClr val="262626"/>
                </a:solidFill>
              </a:rPr>
              <a:t>Low retirement savings</a:t>
            </a:r>
          </a:p>
          <a:p>
            <a:pPr lvl="1" indent="-285750" defTabSz="685800">
              <a:spcBef>
                <a:spcPts val="300"/>
              </a:spcBef>
              <a:spcAft>
                <a:spcPts val="300"/>
              </a:spcAft>
              <a:buClr>
                <a:srgbClr val="00529B"/>
              </a:buClr>
              <a:buFont typeface="Calibri Light" panose="020F0302020204030204" pitchFamily="34" charset="0"/>
              <a:buChar char="—"/>
              <a:defRPr/>
            </a:pPr>
            <a:r>
              <a:rPr lang="en-US" sz="1400" spc="-30" dirty="0">
                <a:solidFill>
                  <a:srgbClr val="262626"/>
                </a:solidFill>
              </a:rPr>
              <a:t>Under/over-utilization </a:t>
            </a:r>
            <a:br>
              <a:rPr lang="en-US" sz="1400" spc="-30" dirty="0">
                <a:solidFill>
                  <a:srgbClr val="262626"/>
                </a:solidFill>
              </a:rPr>
            </a:br>
            <a:r>
              <a:rPr lang="en-US" sz="1400" spc="-30" dirty="0">
                <a:solidFill>
                  <a:srgbClr val="262626"/>
                </a:solidFill>
              </a:rPr>
              <a:t>of insurance products</a:t>
            </a:r>
          </a:p>
          <a:p>
            <a:pPr marL="0" indent="0">
              <a:buFont typeface="Arial" panose="020B0604020202020204" pitchFamily="34" charset="0"/>
              <a:buNone/>
            </a:pPr>
            <a:endParaRPr lang="en-US" altLang="en-US" dirty="0"/>
          </a:p>
        </p:txBody>
      </p:sp>
      <p:sp>
        <p:nvSpPr>
          <p:cNvPr id="419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D9DF7C2-4793-4C8C-9DA9-AECC7FAED129}"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621178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endParaRPr lang="en-US" sz="1100" dirty="0"/>
          </a:p>
        </p:txBody>
      </p:sp>
      <p:sp>
        <p:nvSpPr>
          <p:cNvPr id="419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D9DF7C2-4793-4C8C-9DA9-AECC7FAED129}"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4006215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982F4-F19F-BD37-2F7E-F48E5560AB40}"/>
            </a:ext>
          </a:extLst>
        </p:cNvPr>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697B957A-2225-98A8-F125-84DADEBCA0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703989F1-008E-5CDF-8756-45562E0E00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988" name="Slide Number Placeholder 3">
            <a:extLst>
              <a:ext uri="{FF2B5EF4-FFF2-40B4-BE49-F238E27FC236}">
                <a16:creationId xmlns:a16="http://schemas.microsoft.com/office/drawing/2014/main" id="{9E82E0F7-8463-37CD-8D8B-4F6CEE8C4BC0}"/>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D9DF7C2-4793-4C8C-9DA9-AECC7FAED129}"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505350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736" indent="-173736" defTabSz="685800">
              <a:spcBef>
                <a:spcPts val="300"/>
              </a:spcBef>
              <a:spcAft>
                <a:spcPts val="300"/>
              </a:spcAft>
              <a:buClr>
                <a:srgbClr val="00529B"/>
              </a:buClr>
              <a:buFont typeface="Wingdings" panose="05000000000000000000" pitchFamily="2" charset="2"/>
              <a:buChar char="§"/>
              <a:defRPr/>
            </a:pPr>
            <a:r>
              <a:rPr lang="en-US" sz="1300" spc="-30" dirty="0">
                <a:solidFill>
                  <a:srgbClr val="262626"/>
                </a:solidFill>
                <a:latin typeface="Calibri Light"/>
              </a:rPr>
              <a:t>Addressing overall employee </a:t>
            </a:r>
            <a:br>
              <a:rPr lang="en-US" sz="1300" spc="-30" dirty="0">
                <a:solidFill>
                  <a:srgbClr val="262626"/>
                </a:solidFill>
                <a:latin typeface="Calibri Light"/>
              </a:rPr>
            </a:br>
            <a:r>
              <a:rPr lang="en-US" sz="1300" spc="-30" dirty="0">
                <a:solidFill>
                  <a:srgbClr val="262626"/>
                </a:solidFill>
                <a:latin typeface="Calibri Light"/>
              </a:rPr>
              <a:t>well-being leads to higher job satisfaction, increased productivity, and improved employee retention.</a:t>
            </a:r>
          </a:p>
          <a:p>
            <a:pPr marL="173736" indent="-173736" defTabSz="685800">
              <a:spcBef>
                <a:spcPts val="300"/>
              </a:spcBef>
              <a:spcAft>
                <a:spcPts val="300"/>
              </a:spcAft>
              <a:buClr>
                <a:srgbClr val="00529B"/>
              </a:buClr>
              <a:buFont typeface="Wingdings" panose="05000000000000000000" pitchFamily="2" charset="2"/>
              <a:buChar char="§"/>
              <a:defRPr/>
            </a:pPr>
            <a:r>
              <a:rPr lang="en-US" sz="1300" spc="-30" dirty="0">
                <a:solidFill>
                  <a:srgbClr val="262626"/>
                </a:solidFill>
                <a:latin typeface="Calibri Light"/>
              </a:rPr>
              <a:t>Incent members through employee contributions </a:t>
            </a:r>
            <a:br>
              <a:rPr lang="en-US" sz="1300" spc="-30" dirty="0">
                <a:solidFill>
                  <a:srgbClr val="262626"/>
                </a:solidFill>
                <a:latin typeface="Calibri Light"/>
              </a:rPr>
            </a:br>
            <a:r>
              <a:rPr lang="en-US" sz="1300" spc="-30" dirty="0">
                <a:solidFill>
                  <a:srgbClr val="262626"/>
                </a:solidFill>
                <a:latin typeface="Calibri Light"/>
              </a:rPr>
              <a:t>strategies to:</a:t>
            </a:r>
          </a:p>
          <a:p>
            <a:pPr marL="548640" lvl="1" indent="-365760" defTabSz="685800">
              <a:spcBef>
                <a:spcPts val="300"/>
              </a:spcBef>
              <a:spcAft>
                <a:spcPts val="300"/>
              </a:spcAft>
              <a:buClr>
                <a:srgbClr val="00529B"/>
              </a:buClr>
              <a:buFont typeface="Calibri Light" panose="020F0302020204030204" pitchFamily="34" charset="0"/>
              <a:buChar char="—"/>
              <a:defRPr/>
            </a:pPr>
            <a:r>
              <a:rPr lang="en-US" sz="1300" spc="-30" dirty="0">
                <a:solidFill>
                  <a:srgbClr val="262626"/>
                </a:solidFill>
                <a:latin typeface="Calibri Light"/>
              </a:rPr>
              <a:t>Engage with a PCP for an annual physical and to identify undiagnosed or unmanaged conditions.</a:t>
            </a:r>
          </a:p>
          <a:p>
            <a:pPr marL="548640" lvl="1" indent="-365760" defTabSz="685800">
              <a:spcBef>
                <a:spcPts val="300"/>
              </a:spcBef>
              <a:spcAft>
                <a:spcPts val="300"/>
              </a:spcAft>
              <a:buClr>
                <a:srgbClr val="00529B"/>
              </a:buClr>
              <a:buFont typeface="Calibri Light" panose="020F0302020204030204" pitchFamily="34" charset="0"/>
              <a:buChar char="—"/>
              <a:defRPr/>
            </a:pPr>
            <a:r>
              <a:rPr lang="en-US" sz="1300" spc="-30" dirty="0">
                <a:solidFill>
                  <a:srgbClr val="262626"/>
                </a:solidFill>
                <a:latin typeface="Calibri Light"/>
              </a:rPr>
              <a:t>Complete a financial health assessment to determine the need for financial education, resources and access to certified financial planners (CFPs).</a:t>
            </a:r>
          </a:p>
          <a:p>
            <a:endParaRPr lang="en-US" dirty="0"/>
          </a:p>
        </p:txBody>
      </p:sp>
      <p:sp>
        <p:nvSpPr>
          <p:cNvPr id="4" name="Slide Number Placeholder 3"/>
          <p:cNvSpPr>
            <a:spLocks noGrp="1"/>
          </p:cNvSpPr>
          <p:nvPr>
            <p:ph type="sldNum" sz="quarter" idx="5"/>
          </p:nvPr>
        </p:nvSpPr>
        <p:spPr/>
        <p:txBody>
          <a:bodyPr/>
          <a:lstStyle/>
          <a:p>
            <a:fld id="{7F281BF6-FAC6-44B2-9E8D-487806DA4A1C}" type="slidenum">
              <a:rPr lang="en-US" smtClean="0"/>
              <a:t>7</a:t>
            </a:fld>
            <a:endParaRPr lang="en-US" dirty="0"/>
          </a:p>
        </p:txBody>
      </p:sp>
    </p:spTree>
    <p:extLst>
      <p:ext uri="{BB962C8B-B14F-4D97-AF65-F5344CB8AC3E}">
        <p14:creationId xmlns:p14="http://schemas.microsoft.com/office/powerpoint/2010/main" val="1666456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33D84D76-CA89-42A6-9E0A-09A872F4A09C}" type="slidenum">
              <a:rPr lang="en-US" smtClean="0"/>
              <a:t>8</a:t>
            </a:fld>
            <a:endParaRPr lang="en-US" dirty="0"/>
          </a:p>
        </p:txBody>
      </p:sp>
    </p:spTree>
    <p:extLst>
      <p:ext uri="{BB962C8B-B14F-4D97-AF65-F5344CB8AC3E}">
        <p14:creationId xmlns:p14="http://schemas.microsoft.com/office/powerpoint/2010/main" val="300896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281BF6-FAC6-44B2-9E8D-487806DA4A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459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2CE83-269A-DBD7-189D-34892D5EDD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EAFF52-08BA-4216-1F1C-5153ED56C6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FF0A63-991F-7892-9A4B-1B585103F79F}"/>
              </a:ext>
            </a:extLst>
          </p:cNvPr>
          <p:cNvSpPr>
            <a:spLocks noGrp="1"/>
          </p:cNvSpPr>
          <p:nvPr>
            <p:ph type="body" idx="1"/>
          </p:nvPr>
        </p:nvSpPr>
        <p:spPr/>
        <p:txBody>
          <a:bodyPr/>
          <a:lstStyle/>
          <a:p>
            <a:r>
              <a:rPr lang="en-US" dirty="0"/>
              <a:t>This is a deep dive into the tax implications of these benefit  and their differences.  No one person could put all of this info together, we needed our ERISA experts from both retirement and employee benefits to create this. </a:t>
            </a:r>
          </a:p>
          <a:p>
            <a:endParaRPr lang="en-US" dirty="0"/>
          </a:p>
          <a:p>
            <a:r>
              <a:rPr lang="en-US" dirty="0"/>
              <a:t>What we have taken the time to do is analyzed which programs are most beneficial to employees and employers and calculated the tax impact for the employer. </a:t>
            </a:r>
          </a:p>
          <a:p>
            <a:endParaRPr lang="en-US" dirty="0"/>
          </a:p>
        </p:txBody>
      </p:sp>
      <p:sp>
        <p:nvSpPr>
          <p:cNvPr id="4" name="Date Placeholder 3">
            <a:extLst>
              <a:ext uri="{FF2B5EF4-FFF2-40B4-BE49-F238E27FC236}">
                <a16:creationId xmlns:a16="http://schemas.microsoft.com/office/drawing/2014/main" id="{71BFE028-7867-3429-90FD-C0EA2084F3BB}"/>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4EA5830-7108-68C0-518D-9E7AB4A40E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84D76-CA89-42A6-9E0A-09A872F4A0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2957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5.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9.jp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3.xml"/><Relationship Id="rId1" Type="http://schemas.openxmlformats.org/officeDocument/2006/relationships/tags" Target="../tags/tag42.xml"/><Relationship Id="rId4"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3.xml"/><Relationship Id="rId1" Type="http://schemas.openxmlformats.org/officeDocument/2006/relationships/tags" Target="../tags/tag43.xml"/><Relationship Id="rId4"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44.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45.xml"/><Relationship Id="rId4" Type="http://schemas.openxmlformats.org/officeDocument/2006/relationships/image" Target="../media/image12.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4.xml"/><Relationship Id="rId1" Type="http://schemas.openxmlformats.org/officeDocument/2006/relationships/tags" Target="../tags/tag46.xml"/><Relationship Id="rId4"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4.xml"/><Relationship Id="rId1" Type="http://schemas.openxmlformats.org/officeDocument/2006/relationships/tags" Target="../tags/tag47.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48.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49.xml"/><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50.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51.xml"/><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52.xml"/><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53.xml"/><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54.xml"/><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55.xml"/><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56.xml"/><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57.xml"/><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58.xml"/><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4.xml"/><Relationship Id="rId1" Type="http://schemas.openxmlformats.org/officeDocument/2006/relationships/tags" Target="../tags/tag59.xml"/><Relationship Id="rId4" Type="http://schemas.openxmlformats.org/officeDocument/2006/relationships/image" Target="../media/image5.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4.xml"/><Relationship Id="rId1" Type="http://schemas.openxmlformats.org/officeDocument/2006/relationships/tags" Target="../tags/tag60.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4.xml"/><Relationship Id="rId1" Type="http://schemas.openxmlformats.org/officeDocument/2006/relationships/tags" Target="../tags/tag61.xml"/><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4.xml"/><Relationship Id="rId1" Type="http://schemas.openxmlformats.org/officeDocument/2006/relationships/tags" Target="../tags/tag6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4.xml"/><Relationship Id="rId1" Type="http://schemas.openxmlformats.org/officeDocument/2006/relationships/tags" Target="../tags/tag6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6" name="Picture 5" descr="A person typing on a computer&#10;&#10;Description automatically generated">
            <a:extLst>
              <a:ext uri="{FF2B5EF4-FFF2-40B4-BE49-F238E27FC236}">
                <a16:creationId xmlns:a16="http://schemas.microsoft.com/office/drawing/2014/main" id="{9B9B6615-828A-26E9-52CA-ECDCA18A608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4530" t="6535" r="2265" b="2871"/>
          <a:stretch/>
        </p:blipFill>
        <p:spPr>
          <a:xfrm>
            <a:off x="0" y="-70866"/>
            <a:ext cx="9144000" cy="5924735"/>
          </a:xfrm>
          <a:prstGeom prst="rect">
            <a:avLst/>
          </a:prstGeom>
        </p:spPr>
      </p:pic>
      <p:sp>
        <p:nvSpPr>
          <p:cNvPr id="2" name="Title 1"/>
          <p:cNvSpPr>
            <a:spLocks noGrp="1"/>
          </p:cNvSpPr>
          <p:nvPr>
            <p:ph type="ctrTitle" hasCustomPrompt="1"/>
          </p:nvPr>
        </p:nvSpPr>
        <p:spPr>
          <a:xfrm>
            <a:off x="3099816" y="4213185"/>
            <a:ext cx="5917047" cy="1252896"/>
          </a:xfrm>
          <a:noFill/>
          <a:ln w="9525">
            <a:noFill/>
            <a:miter lim="800000"/>
            <a:headEnd/>
            <a:tailEnd/>
          </a:ln>
        </p:spPr>
        <p:txBody>
          <a:bodyPr lIns="0" tIns="0" rIns="0" bIns="0" anchor="ctr" anchorCtr="0">
            <a:normAutofit/>
          </a:bodyPr>
          <a:lstStyle>
            <a:lvl1pPr algn="l" rtl="0" eaLnBrk="1" fontAlgn="base" hangingPunct="1">
              <a:lnSpc>
                <a:spcPct val="105000"/>
              </a:lnSpc>
              <a:spcBef>
                <a:spcPct val="0"/>
              </a:spcBef>
              <a:spcAft>
                <a:spcPct val="0"/>
              </a:spcAft>
              <a:defRPr lang="en-US" sz="3300" b="0" i="0" kern="1200" cap="all" baseline="0" dirty="0">
                <a:solidFill>
                  <a:schemeClr val="bg1"/>
                </a:solidFill>
                <a:latin typeface="Century Gothic" panose="020B0502020202020204" pitchFamily="34" charset="0"/>
                <a:ea typeface="+mj-ea"/>
                <a:cs typeface="+mj-cs"/>
              </a:defRPr>
            </a:lvl1pPr>
          </a:lstStyle>
          <a:p>
            <a:r>
              <a:rPr lang="en-US" dirty="0"/>
              <a:t>CLICK TO EDIT MASTER TITLE</a:t>
            </a:r>
          </a:p>
        </p:txBody>
      </p:sp>
      <p:pic>
        <p:nvPicPr>
          <p:cNvPr id="12" name="Picture 11">
            <a:extLst>
              <a:ext uri="{FF2B5EF4-FFF2-40B4-BE49-F238E27FC236}">
                <a16:creationId xmlns:a16="http://schemas.microsoft.com/office/drawing/2014/main" id="{B5388386-1DFB-4EB7-B716-B70B2E7F08C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67450" y="6041661"/>
            <a:ext cx="839950" cy="427343"/>
          </a:xfrm>
          <a:prstGeom prst="rect">
            <a:avLst/>
          </a:prstGeom>
        </p:spPr>
      </p:pic>
      <p:cxnSp>
        <p:nvCxnSpPr>
          <p:cNvPr id="14" name="Straight Connector 13">
            <a:extLst>
              <a:ext uri="{FF2B5EF4-FFF2-40B4-BE49-F238E27FC236}">
                <a16:creationId xmlns:a16="http://schemas.microsoft.com/office/drawing/2014/main" id="{E78388E2-8AF0-4A42-9CB2-981F92247663}"/>
              </a:ext>
            </a:extLst>
          </p:cNvPr>
          <p:cNvCxnSpPr>
            <a:cxnSpLocks/>
          </p:cNvCxnSpPr>
          <p:nvPr userDrawn="1"/>
        </p:nvCxnSpPr>
        <p:spPr>
          <a:xfrm>
            <a:off x="7373926" y="6042423"/>
            <a:ext cx="0" cy="426581"/>
          </a:xfrm>
          <a:prstGeom prst="line">
            <a:avLst/>
          </a:prstGeom>
          <a:ln>
            <a:solidFill>
              <a:srgbClr val="09549B"/>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15F48AD-CFF8-49A4-89D1-F3E5A0AB60D4}"/>
              </a:ext>
            </a:extLst>
          </p:cNvPr>
          <p:cNvSpPr/>
          <p:nvPr userDrawn="1"/>
        </p:nvSpPr>
        <p:spPr>
          <a:xfrm>
            <a:off x="44726" y="6567819"/>
            <a:ext cx="9054548" cy="27699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00" dirty="0">
                <a:solidFill>
                  <a:schemeClr val="tx1">
                    <a:lumMod val="50000"/>
                    <a:lumOff val="50000"/>
                  </a:schemeClr>
                </a:solidFill>
                <a:latin typeface="Century Gothic" panose="020B0502020202020204" pitchFamily="34" charset="0"/>
                <a:ea typeface="Calibri" panose="020F0502020204030204" pitchFamily="34" charset="0"/>
                <a:cs typeface="Times New Roman" panose="02020603050405020304" pitchFamily="18" charset="0"/>
              </a:rPr>
              <a:t>CONFIDENTIAL AND PROPRIETARY: This presentation and the information contained herein is confidential and proprietary information of USI Insurance Services, LLC ("USI"). Recipient agrees not to copy, reproduce or distribute this document, in whole or in part, without the prior written consent of USI. Estimates are illustrative given data limitation, may not be cumulative and are subject to change based on carrier underwriting.  © 2025 USI Insurance Services. All rights reserved. </a:t>
            </a:r>
          </a:p>
        </p:txBody>
      </p:sp>
      <p:sp>
        <p:nvSpPr>
          <p:cNvPr id="3" name="Rectangle 2">
            <a:extLst>
              <a:ext uri="{FF2B5EF4-FFF2-40B4-BE49-F238E27FC236}">
                <a16:creationId xmlns:a16="http://schemas.microsoft.com/office/drawing/2014/main" id="{6A69AF02-8125-9233-9F57-06F5C2BD9F63}"/>
              </a:ext>
            </a:extLst>
          </p:cNvPr>
          <p:cNvSpPr/>
          <p:nvPr userDrawn="1"/>
        </p:nvSpPr>
        <p:spPr>
          <a:xfrm>
            <a:off x="2381526" y="4131464"/>
            <a:ext cx="6756400" cy="1477106"/>
          </a:xfrm>
          <a:prstGeom prst="rect">
            <a:avLst/>
          </a:prstGeom>
          <a:solidFill>
            <a:srgbClr val="484B50">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30519688"/>
      </p:ext>
    </p:extLst>
  </p:cSld>
  <p:clrMapOvr>
    <a:masterClrMapping/>
  </p:clrMapOvr>
  <p:extLst>
    <p:ext uri="{DCECCB84-F9BA-43D5-87BE-67443E8EF086}">
      <p15:sldGuideLst xmlns:p15="http://schemas.microsoft.com/office/powerpoint/2012/main">
        <p15:guide id="1" pos="2880">
          <p15:clr>
            <a:srgbClr val="FBAE40"/>
          </p15:clr>
        </p15:guide>
        <p15:guide id="2" pos="350">
          <p15:clr>
            <a:srgbClr val="FBAE40"/>
          </p15:clr>
        </p15:guide>
        <p15:guide id="3" orient="horz" pos="2160">
          <p15:clr>
            <a:srgbClr val="FBAE40"/>
          </p15:clr>
        </p15:guide>
        <p15:guide id="4" orient="horz" pos="304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Slide 1">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2ABD2C1-662F-4339-B765-70CB3D40FD0E}"/>
              </a:ext>
            </a:extLst>
          </p:cNvPr>
          <p:cNvGrpSpPr/>
          <p:nvPr userDrawn="1"/>
        </p:nvGrpSpPr>
        <p:grpSpPr>
          <a:xfrm>
            <a:off x="0" y="-1"/>
            <a:ext cx="9144000" cy="301752"/>
            <a:chOff x="0" y="-1"/>
            <a:chExt cx="9144000" cy="301752"/>
          </a:xfrm>
        </p:grpSpPr>
        <p:sp>
          <p:nvSpPr>
            <p:cNvPr id="9" name="Rectangle 8">
              <a:extLst>
                <a:ext uri="{FF2B5EF4-FFF2-40B4-BE49-F238E27FC236}">
                  <a16:creationId xmlns:a16="http://schemas.microsoft.com/office/drawing/2014/main" id="{A9E19D80-1899-4180-BE14-AC94F85445C9}"/>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0423B153-E3E6-4FF6-8511-1F09604451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1005840"/>
          </a:xfrm>
        </p:spPr>
        <p:txBody>
          <a:bodyPr lIns="0" rIns="0" anchor="b" anchorCtr="0">
            <a:normAutofit/>
          </a:bodyPr>
          <a:lstStyle>
            <a:lvl1pPr>
              <a:defRPr sz="3000"/>
            </a:lvl1pPr>
          </a:lstStyle>
          <a:p>
            <a:r>
              <a:rPr lang="en-US" dirty="0"/>
              <a:t>Click to Edit Master Title Style</a:t>
            </a:r>
          </a:p>
        </p:txBody>
      </p:sp>
      <p:sp>
        <p:nvSpPr>
          <p:cNvPr id="13" name="Table Placeholder 12">
            <a:extLst>
              <a:ext uri="{FF2B5EF4-FFF2-40B4-BE49-F238E27FC236}">
                <a16:creationId xmlns:a16="http://schemas.microsoft.com/office/drawing/2014/main" id="{DE9853B8-7F84-405E-BEB4-7B6B8471A017}"/>
              </a:ext>
            </a:extLst>
          </p:cNvPr>
          <p:cNvSpPr>
            <a:spLocks noGrp="1"/>
          </p:cNvSpPr>
          <p:nvPr>
            <p:ph type="tbl" sz="quarter" idx="10"/>
          </p:nvPr>
        </p:nvSpPr>
        <p:spPr>
          <a:xfrm>
            <a:off x="457200" y="1645920"/>
            <a:ext cx="8229600" cy="4657723"/>
          </a:xfrm>
        </p:spPr>
        <p:txBody>
          <a:bodyPr/>
          <a:lstStyle>
            <a:lvl1pPr marL="457200" indent="-457200">
              <a:buFont typeface="Wingdings" panose="05000000000000000000" pitchFamily="2" charset="2"/>
              <a:buChar char="§"/>
              <a:defRPr sz="2000">
                <a:latin typeface="+mn-lt"/>
              </a:defRPr>
            </a:lvl1pPr>
            <a:lvl2pPr marL="344488" indent="0">
              <a:buNone/>
              <a:defRPr/>
            </a:lvl2pPr>
            <a:lvl3pPr>
              <a:defRPr/>
            </a:lvl3pPr>
            <a:lvl4pPr>
              <a:defRPr/>
            </a:lvl4pPr>
            <a:lvl5pPr>
              <a:defRPr/>
            </a:lvl5pPr>
          </a:lstStyle>
          <a:p>
            <a:endParaRPr lang="en-US" dirty="0"/>
          </a:p>
        </p:txBody>
      </p:sp>
      <p:sp>
        <p:nvSpPr>
          <p:cNvPr id="12" name="Rectangle 11">
            <a:extLst>
              <a:ext uri="{FF2B5EF4-FFF2-40B4-BE49-F238E27FC236}">
                <a16:creationId xmlns:a16="http://schemas.microsoft.com/office/drawing/2014/main" id="{FFAD98BF-25ED-4ED1-AF15-438F62CD992E}"/>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4" name="Picture 13">
            <a:extLst>
              <a:ext uri="{FF2B5EF4-FFF2-40B4-BE49-F238E27FC236}">
                <a16:creationId xmlns:a16="http://schemas.microsoft.com/office/drawing/2014/main" id="{E25F8316-FC17-40CD-A2E2-96410F08B34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
        <p:nvSpPr>
          <p:cNvPr id="15" name="Line 9">
            <a:extLst>
              <a:ext uri="{FF2B5EF4-FFF2-40B4-BE49-F238E27FC236}">
                <a16:creationId xmlns:a16="http://schemas.microsoft.com/office/drawing/2014/main" id="{1148E60D-DC4F-42C2-BBB4-A5B35D1FC02B}"/>
              </a:ext>
            </a:extLst>
          </p:cNvPr>
          <p:cNvSpPr>
            <a:spLocks noChangeShapeType="1"/>
          </p:cNvSpPr>
          <p:nvPr userDrawn="1"/>
        </p:nvSpPr>
        <p:spPr bwMode="auto">
          <a:xfrm>
            <a:off x="457200" y="1508760"/>
            <a:ext cx="8229600" cy="0"/>
          </a:xfrm>
          <a:prstGeom prst="line">
            <a:avLst/>
          </a:prstGeom>
          <a:noFill/>
          <a:ln w="28575">
            <a:solidFill>
              <a:srgbClr val="D1D3D4"/>
            </a:solidFill>
            <a:round/>
            <a:headEnd/>
            <a:tailEnd/>
          </a:ln>
          <a:extLst>
            <a:ext uri="{909E8E84-426E-40DD-AFC4-6F175D3DCCD1}">
              <a14:hiddenFill xmlns:a14="http://schemas.microsoft.com/office/drawing/2010/main">
                <a:noFill/>
              </a14:hiddenFill>
            </a:ext>
          </a:extLst>
        </p:spPr>
        <p:txBody>
          <a:bodyPr wrap="none" anchor="ctr"/>
          <a:lstStyle/>
          <a:p>
            <a:endParaRPr lang="en-US" b="0" i="0" dirty="0">
              <a:latin typeface="Calibri Light" charset="0"/>
              <a:cs typeface="Calibri Regular" charset="0"/>
            </a:endParaRPr>
          </a:p>
        </p:txBody>
      </p:sp>
    </p:spTree>
    <p:custDataLst>
      <p:tags r:id="rId1"/>
    </p:custDataLst>
    <p:extLst>
      <p:ext uri="{BB962C8B-B14F-4D97-AF65-F5344CB8AC3E}">
        <p14:creationId xmlns:p14="http://schemas.microsoft.com/office/powerpoint/2010/main" val="2027156252"/>
      </p:ext>
    </p:extLst>
  </p:cSld>
  <p:clrMapOvr>
    <a:masterClrMapping/>
  </p:clrMapOvr>
  <p:extLst>
    <p:ext uri="{DCECCB84-F9BA-43D5-87BE-67443E8EF086}">
      <p15:sldGuideLst xmlns:p15="http://schemas.microsoft.com/office/powerpoint/2012/main">
        <p15:guide id="4"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Slide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0193D22-4511-40AF-BD61-2C06E9FF4568}"/>
              </a:ext>
            </a:extLst>
          </p:cNvPr>
          <p:cNvGrpSpPr/>
          <p:nvPr userDrawn="1"/>
        </p:nvGrpSpPr>
        <p:grpSpPr>
          <a:xfrm>
            <a:off x="0" y="-1"/>
            <a:ext cx="9144000" cy="301752"/>
            <a:chOff x="0" y="-1"/>
            <a:chExt cx="9144000" cy="301752"/>
          </a:xfrm>
        </p:grpSpPr>
        <p:sp>
          <p:nvSpPr>
            <p:cNvPr id="8" name="Rectangle 7">
              <a:extLst>
                <a:ext uri="{FF2B5EF4-FFF2-40B4-BE49-F238E27FC236}">
                  <a16:creationId xmlns:a16="http://schemas.microsoft.com/office/drawing/2014/main" id="{5A8EC167-AF33-4653-AAC0-F9F8C3AD9826}"/>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DC5725A-C64C-401E-9C71-1F6C298F313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1005840"/>
          </a:xfrm>
        </p:spPr>
        <p:txBody>
          <a:bodyPr lIns="0" rIns="0" anchor="b" anchorCtr="0">
            <a:normAutofit/>
          </a:bodyPr>
          <a:lstStyle>
            <a:lvl1pPr>
              <a:defRPr sz="3000"/>
            </a:lvl1pPr>
          </a:lstStyle>
          <a:p>
            <a:r>
              <a:rPr lang="en-US" dirty="0"/>
              <a:t>Click to Edit Master Title Style</a:t>
            </a:r>
          </a:p>
        </p:txBody>
      </p:sp>
      <p:sp>
        <p:nvSpPr>
          <p:cNvPr id="10" name="Table Placeholder 12">
            <a:extLst>
              <a:ext uri="{FF2B5EF4-FFF2-40B4-BE49-F238E27FC236}">
                <a16:creationId xmlns:a16="http://schemas.microsoft.com/office/drawing/2014/main" id="{6EC5BDB6-C06F-468D-8EE8-9D542630611B}"/>
              </a:ext>
            </a:extLst>
          </p:cNvPr>
          <p:cNvSpPr>
            <a:spLocks noGrp="1"/>
          </p:cNvSpPr>
          <p:nvPr>
            <p:ph type="tbl" sz="quarter" idx="10"/>
          </p:nvPr>
        </p:nvSpPr>
        <p:spPr>
          <a:xfrm>
            <a:off x="457200" y="1645920"/>
            <a:ext cx="8229600" cy="4657723"/>
          </a:xfrm>
        </p:spPr>
        <p:txBody>
          <a:bodyPr>
            <a:normAutofit/>
          </a:bodyPr>
          <a:lstStyle>
            <a:lvl1pPr>
              <a:defRPr sz="2000">
                <a:latin typeface="+mn-lt"/>
              </a:defRPr>
            </a:lvl1pPr>
          </a:lstStyle>
          <a:p>
            <a:endParaRPr lang="en-US" dirty="0"/>
          </a:p>
        </p:txBody>
      </p:sp>
      <p:sp>
        <p:nvSpPr>
          <p:cNvPr id="11" name="Rectangle 10">
            <a:extLst>
              <a:ext uri="{FF2B5EF4-FFF2-40B4-BE49-F238E27FC236}">
                <a16:creationId xmlns:a16="http://schemas.microsoft.com/office/drawing/2014/main" id="{9091DB94-A332-4515-BB2A-160A5FE2A944}"/>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2" name="Picture 11">
            <a:extLst>
              <a:ext uri="{FF2B5EF4-FFF2-40B4-BE49-F238E27FC236}">
                <a16:creationId xmlns:a16="http://schemas.microsoft.com/office/drawing/2014/main" id="{2ADF5ACB-55B8-4477-888B-CF6BF73FB5E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Tree>
    <p:custDataLst>
      <p:tags r:id="rId1"/>
    </p:custDataLst>
    <p:extLst>
      <p:ext uri="{BB962C8B-B14F-4D97-AF65-F5344CB8AC3E}">
        <p14:creationId xmlns:p14="http://schemas.microsoft.com/office/powerpoint/2010/main" val="987328308"/>
      </p:ext>
    </p:extLst>
  </p:cSld>
  <p:clrMapOvr>
    <a:masterClrMapping/>
  </p:clrMapOvr>
  <p:extLst>
    <p:ext uri="{DCECCB84-F9BA-43D5-87BE-67443E8EF086}">
      <p15:sldGuideLst xmlns:p15="http://schemas.microsoft.com/office/powerpoint/2012/main">
        <p15:guide id="2" pos="2880">
          <p15:clr>
            <a:srgbClr val="FBAE40"/>
          </p15:clr>
        </p15:guide>
        <p15:guide id="3" orient="horz" pos="1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rtArt Graphic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DF818A1-0E35-4961-B49A-1A2CE0CB0D84}"/>
              </a:ext>
            </a:extLst>
          </p:cNvPr>
          <p:cNvGrpSpPr/>
          <p:nvPr userDrawn="1"/>
        </p:nvGrpSpPr>
        <p:grpSpPr>
          <a:xfrm>
            <a:off x="0" y="-1"/>
            <a:ext cx="9144000" cy="301752"/>
            <a:chOff x="0" y="-1"/>
            <a:chExt cx="9144000" cy="301752"/>
          </a:xfrm>
        </p:grpSpPr>
        <p:sp>
          <p:nvSpPr>
            <p:cNvPr id="9" name="Rectangle 8">
              <a:extLst>
                <a:ext uri="{FF2B5EF4-FFF2-40B4-BE49-F238E27FC236}">
                  <a16:creationId xmlns:a16="http://schemas.microsoft.com/office/drawing/2014/main" id="{BAAC4780-1F16-4A4A-8137-A2BFB0CF3890}"/>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8E88C5E-AD40-4ABB-94DE-ABC6C9909D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1005840"/>
          </a:xfrm>
        </p:spPr>
        <p:txBody>
          <a:bodyPr lIns="0" rIns="0" anchor="b" anchorCtr="0">
            <a:normAutofit/>
          </a:bodyPr>
          <a:lstStyle>
            <a:lvl1pPr>
              <a:defRPr sz="3000"/>
            </a:lvl1pPr>
          </a:lstStyle>
          <a:p>
            <a:r>
              <a:rPr lang="en-US" dirty="0"/>
              <a:t>Click to Edit Master Title Style</a:t>
            </a:r>
          </a:p>
        </p:txBody>
      </p:sp>
      <p:sp>
        <p:nvSpPr>
          <p:cNvPr id="4" name="SmartArt Placeholder 3">
            <a:extLst>
              <a:ext uri="{FF2B5EF4-FFF2-40B4-BE49-F238E27FC236}">
                <a16:creationId xmlns:a16="http://schemas.microsoft.com/office/drawing/2014/main" id="{9E2A24EA-495B-4D7A-A637-5D67CED08034}"/>
              </a:ext>
            </a:extLst>
          </p:cNvPr>
          <p:cNvSpPr>
            <a:spLocks noGrp="1"/>
          </p:cNvSpPr>
          <p:nvPr>
            <p:ph type="dgm" sz="quarter" idx="10"/>
          </p:nvPr>
        </p:nvSpPr>
        <p:spPr>
          <a:xfrm>
            <a:off x="478237" y="1645920"/>
            <a:ext cx="3840480" cy="4663440"/>
          </a:xfrm>
        </p:spPr>
        <p:txBody>
          <a:bodyPr>
            <a:normAutofit/>
          </a:bodyPr>
          <a:lstStyle>
            <a:lvl1pPr>
              <a:defRPr sz="2000">
                <a:latin typeface="+mn-lt"/>
              </a:defRPr>
            </a:lvl1pPr>
          </a:lstStyle>
          <a:p>
            <a:endParaRPr lang="en-US" dirty="0"/>
          </a:p>
        </p:txBody>
      </p:sp>
      <p:sp>
        <p:nvSpPr>
          <p:cNvPr id="13" name="SmartArt Placeholder 3">
            <a:extLst>
              <a:ext uri="{FF2B5EF4-FFF2-40B4-BE49-F238E27FC236}">
                <a16:creationId xmlns:a16="http://schemas.microsoft.com/office/drawing/2014/main" id="{D9702C71-2E0A-48AA-8BF2-E82BA076FF84}"/>
              </a:ext>
            </a:extLst>
          </p:cNvPr>
          <p:cNvSpPr>
            <a:spLocks noGrp="1"/>
          </p:cNvSpPr>
          <p:nvPr>
            <p:ph type="dgm" sz="quarter" idx="11"/>
          </p:nvPr>
        </p:nvSpPr>
        <p:spPr>
          <a:xfrm>
            <a:off x="4854481" y="1645920"/>
            <a:ext cx="3840480" cy="4663440"/>
          </a:xfrm>
        </p:spPr>
        <p:txBody>
          <a:bodyPr>
            <a:normAutofit/>
          </a:bodyPr>
          <a:lstStyle>
            <a:lvl1pPr>
              <a:defRPr sz="2000">
                <a:latin typeface="+mn-lt"/>
              </a:defRPr>
            </a:lvl1pPr>
          </a:lstStyle>
          <a:p>
            <a:endParaRPr lang="en-US" dirty="0"/>
          </a:p>
        </p:txBody>
      </p:sp>
      <p:sp>
        <p:nvSpPr>
          <p:cNvPr id="10" name="Rectangle 9">
            <a:extLst>
              <a:ext uri="{FF2B5EF4-FFF2-40B4-BE49-F238E27FC236}">
                <a16:creationId xmlns:a16="http://schemas.microsoft.com/office/drawing/2014/main" id="{E957C223-942D-4BF9-955B-13B5320CEC95}"/>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1" name="Picture 10">
            <a:extLst>
              <a:ext uri="{FF2B5EF4-FFF2-40B4-BE49-F238E27FC236}">
                <a16:creationId xmlns:a16="http://schemas.microsoft.com/office/drawing/2014/main" id="{2C6DBD38-1299-4133-BDF6-DB143897B80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Tree>
    <p:custDataLst>
      <p:tags r:id="rId1"/>
    </p:custDataLst>
    <p:extLst>
      <p:ext uri="{BB962C8B-B14F-4D97-AF65-F5344CB8AC3E}">
        <p14:creationId xmlns:p14="http://schemas.microsoft.com/office/powerpoint/2010/main" val="81652198"/>
      </p:ext>
    </p:extLst>
  </p:cSld>
  <p:clrMapOvr>
    <a:masterClrMapping/>
  </p:clrMapOvr>
  <p:extLst>
    <p:ext uri="{DCECCB84-F9BA-43D5-87BE-67443E8EF086}">
      <p15:sldGuideLst xmlns:p15="http://schemas.microsoft.com/office/powerpoint/2012/main">
        <p15:guide id="2" pos="2880">
          <p15:clr>
            <a:srgbClr val="FBAE40"/>
          </p15:clr>
        </p15:guide>
        <p15:guide id="3" orient="horz" pos="1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e Chart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FD5682B-5708-4025-80F0-25C70DBD4FFC}"/>
              </a:ext>
            </a:extLst>
          </p:cNvPr>
          <p:cNvGrpSpPr/>
          <p:nvPr userDrawn="1"/>
        </p:nvGrpSpPr>
        <p:grpSpPr>
          <a:xfrm>
            <a:off x="0" y="-1"/>
            <a:ext cx="9144000" cy="301752"/>
            <a:chOff x="0" y="-1"/>
            <a:chExt cx="9144000" cy="301752"/>
          </a:xfrm>
        </p:grpSpPr>
        <p:sp>
          <p:nvSpPr>
            <p:cNvPr id="9" name="Rectangle 8">
              <a:extLst>
                <a:ext uri="{FF2B5EF4-FFF2-40B4-BE49-F238E27FC236}">
                  <a16:creationId xmlns:a16="http://schemas.microsoft.com/office/drawing/2014/main" id="{CB0CD0B5-E00A-400C-A92E-410B1D7A10EE}"/>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B18CDB67-6BBC-4FF0-9ADC-3ECC32297F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1005840"/>
          </a:xfrm>
        </p:spPr>
        <p:txBody>
          <a:bodyPr lIns="0" rIns="0" anchor="b" anchorCtr="0">
            <a:normAutofit/>
          </a:bodyPr>
          <a:lstStyle>
            <a:lvl1pPr>
              <a:defRPr sz="3000"/>
            </a:lvl1pPr>
          </a:lstStyle>
          <a:p>
            <a:r>
              <a:rPr lang="en-US" dirty="0"/>
              <a:t>Click to Edit Master Title Style</a:t>
            </a:r>
          </a:p>
        </p:txBody>
      </p:sp>
      <p:sp>
        <p:nvSpPr>
          <p:cNvPr id="4" name="Chart Placeholder 3">
            <a:extLst>
              <a:ext uri="{FF2B5EF4-FFF2-40B4-BE49-F238E27FC236}">
                <a16:creationId xmlns:a16="http://schemas.microsoft.com/office/drawing/2014/main" id="{68978723-E2D5-40D8-885F-3224F1209B6F}"/>
              </a:ext>
            </a:extLst>
          </p:cNvPr>
          <p:cNvSpPr>
            <a:spLocks noGrp="1"/>
          </p:cNvSpPr>
          <p:nvPr>
            <p:ph type="chart" sz="quarter" idx="10"/>
          </p:nvPr>
        </p:nvSpPr>
        <p:spPr>
          <a:xfrm>
            <a:off x="478238" y="1645920"/>
            <a:ext cx="3840480" cy="4657725"/>
          </a:xfrm>
        </p:spPr>
        <p:txBody>
          <a:bodyPr>
            <a:normAutofit/>
          </a:bodyPr>
          <a:lstStyle>
            <a:lvl1pPr>
              <a:defRPr sz="2000"/>
            </a:lvl1pPr>
          </a:lstStyle>
          <a:p>
            <a:endParaRPr lang="en-US" dirty="0"/>
          </a:p>
        </p:txBody>
      </p:sp>
      <p:sp>
        <p:nvSpPr>
          <p:cNvPr id="13" name="Chart Placeholder 3">
            <a:extLst>
              <a:ext uri="{FF2B5EF4-FFF2-40B4-BE49-F238E27FC236}">
                <a16:creationId xmlns:a16="http://schemas.microsoft.com/office/drawing/2014/main" id="{76FE0244-6016-415E-A7A5-5D59A7F11AEB}"/>
              </a:ext>
            </a:extLst>
          </p:cNvPr>
          <p:cNvSpPr>
            <a:spLocks noGrp="1"/>
          </p:cNvSpPr>
          <p:nvPr>
            <p:ph type="chart" sz="quarter" idx="11"/>
          </p:nvPr>
        </p:nvSpPr>
        <p:spPr>
          <a:xfrm>
            <a:off x="4857895" y="1645920"/>
            <a:ext cx="3840480" cy="4657725"/>
          </a:xfrm>
        </p:spPr>
        <p:txBody>
          <a:bodyPr>
            <a:normAutofit/>
          </a:bodyPr>
          <a:lstStyle>
            <a:lvl1pPr>
              <a:defRPr sz="2000"/>
            </a:lvl1pPr>
          </a:lstStyle>
          <a:p>
            <a:endParaRPr lang="en-US" dirty="0"/>
          </a:p>
        </p:txBody>
      </p:sp>
      <p:sp>
        <p:nvSpPr>
          <p:cNvPr id="10" name="Rectangle 9">
            <a:extLst>
              <a:ext uri="{FF2B5EF4-FFF2-40B4-BE49-F238E27FC236}">
                <a16:creationId xmlns:a16="http://schemas.microsoft.com/office/drawing/2014/main" id="{3DE5E661-806A-495E-8FD9-005E6FCD8639}"/>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1" name="Picture 10">
            <a:extLst>
              <a:ext uri="{FF2B5EF4-FFF2-40B4-BE49-F238E27FC236}">
                <a16:creationId xmlns:a16="http://schemas.microsoft.com/office/drawing/2014/main" id="{2314D870-A350-4809-BA32-C0D8852DC5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Tree>
    <p:custDataLst>
      <p:tags r:id="rId1"/>
    </p:custDataLst>
    <p:extLst>
      <p:ext uri="{BB962C8B-B14F-4D97-AF65-F5344CB8AC3E}">
        <p14:creationId xmlns:p14="http://schemas.microsoft.com/office/powerpoint/2010/main" val="770013997"/>
      </p:ext>
    </p:extLst>
  </p:cSld>
  <p:clrMapOvr>
    <a:masterClrMapping/>
  </p:clrMapOvr>
  <p:extLst>
    <p:ext uri="{DCECCB84-F9BA-43D5-87BE-67443E8EF086}">
      <p15:sldGuideLst xmlns:p15="http://schemas.microsoft.com/office/powerpoint/2012/main">
        <p15:guide id="2" pos="2880">
          <p15:clr>
            <a:srgbClr val="FBAE40"/>
          </p15:clr>
        </p15:guide>
        <p15:guide id="3" orient="horz" pos="1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Next Step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94051C-1F2F-4C98-B3CB-63AB3DE1925A}"/>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6" name="Picture 5">
            <a:extLst>
              <a:ext uri="{FF2B5EF4-FFF2-40B4-BE49-F238E27FC236}">
                <a16:creationId xmlns:a16="http://schemas.microsoft.com/office/drawing/2014/main" id="{299E4F14-DD18-478E-BF25-1CB2A85097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
        <p:nvSpPr>
          <p:cNvPr id="3" name="Text Placeholder 2">
            <a:extLst>
              <a:ext uri="{FF2B5EF4-FFF2-40B4-BE49-F238E27FC236}">
                <a16:creationId xmlns:a16="http://schemas.microsoft.com/office/drawing/2014/main" id="{725271A0-78F4-441A-A27E-23362A6C11D9}"/>
              </a:ext>
            </a:extLst>
          </p:cNvPr>
          <p:cNvSpPr>
            <a:spLocks noGrp="1"/>
          </p:cNvSpPr>
          <p:nvPr>
            <p:ph type="body" sz="quarter" idx="10"/>
          </p:nvPr>
        </p:nvSpPr>
        <p:spPr>
          <a:xfrm>
            <a:off x="4787900" y="1079500"/>
            <a:ext cx="3873500" cy="5029200"/>
          </a:xfrm>
        </p:spPr>
        <p:txBody>
          <a:bodyPr>
            <a:normAutofit/>
          </a:bodyPr>
          <a:lstStyle>
            <a:lvl1pPr>
              <a:defRPr sz="2400">
                <a:solidFill>
                  <a:srgbClr val="00529B"/>
                </a:solidFill>
                <a:latin typeface="+mj-lt"/>
              </a:defRPr>
            </a:lvl1pPr>
            <a:lvl2pPr>
              <a:defRPr sz="2000">
                <a:solidFill>
                  <a:srgbClr val="00529B"/>
                </a:solidFill>
                <a:latin typeface="+mj-lt"/>
              </a:defRPr>
            </a:lvl2pPr>
            <a:lvl3pPr>
              <a:defRPr sz="1800">
                <a:solidFill>
                  <a:srgbClr val="00529B"/>
                </a:solidFill>
                <a:latin typeface="+mj-lt"/>
              </a:defRPr>
            </a:lvl3pPr>
            <a:lvl4pPr>
              <a:defRPr sz="1600">
                <a:solidFill>
                  <a:srgbClr val="00529B"/>
                </a:solidFill>
                <a:latin typeface="+mj-lt"/>
              </a:defRPr>
            </a:lvl4pPr>
            <a:lvl5pPr>
              <a:defRPr sz="1600">
                <a:solidFill>
                  <a:srgbClr val="00529B"/>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E6A1F0D6-814D-4201-B67A-194FDE66F7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4342815" cy="6858000"/>
          </a:xfrm>
          <a:prstGeom prst="rect">
            <a:avLst/>
          </a:prstGeom>
        </p:spPr>
      </p:pic>
    </p:spTree>
    <p:custDataLst>
      <p:tags r:id="rId1"/>
    </p:custDataLst>
    <p:extLst>
      <p:ext uri="{BB962C8B-B14F-4D97-AF65-F5344CB8AC3E}">
        <p14:creationId xmlns:p14="http://schemas.microsoft.com/office/powerpoint/2010/main" val="2754650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ext Steps and Disclaim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A0B30D-2665-433F-9F8E-E677D5A1EF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4342815" cy="6858000"/>
          </a:xfrm>
          <a:prstGeom prst="rect">
            <a:avLst/>
          </a:prstGeom>
        </p:spPr>
      </p:pic>
      <p:sp>
        <p:nvSpPr>
          <p:cNvPr id="3" name="Text Placeholder 2">
            <a:extLst>
              <a:ext uri="{FF2B5EF4-FFF2-40B4-BE49-F238E27FC236}">
                <a16:creationId xmlns:a16="http://schemas.microsoft.com/office/drawing/2014/main" id="{725271A0-78F4-441A-A27E-23362A6C11D9}"/>
              </a:ext>
            </a:extLst>
          </p:cNvPr>
          <p:cNvSpPr>
            <a:spLocks noGrp="1"/>
          </p:cNvSpPr>
          <p:nvPr>
            <p:ph type="body" sz="quarter" idx="10"/>
          </p:nvPr>
        </p:nvSpPr>
        <p:spPr>
          <a:xfrm>
            <a:off x="4787900" y="679938"/>
            <a:ext cx="3873500" cy="4138247"/>
          </a:xfrm>
        </p:spPr>
        <p:txBody>
          <a:bodyPr>
            <a:normAutofit/>
          </a:bodyPr>
          <a:lstStyle>
            <a:lvl1pPr>
              <a:defRPr sz="2400">
                <a:solidFill>
                  <a:srgbClr val="00529B"/>
                </a:solidFill>
                <a:latin typeface="+mj-lt"/>
              </a:defRPr>
            </a:lvl1pPr>
            <a:lvl2pPr>
              <a:defRPr sz="2000">
                <a:solidFill>
                  <a:srgbClr val="00529B"/>
                </a:solidFill>
                <a:latin typeface="+mj-lt"/>
              </a:defRPr>
            </a:lvl2pPr>
            <a:lvl3pPr>
              <a:defRPr sz="1800">
                <a:solidFill>
                  <a:srgbClr val="00529B"/>
                </a:solidFill>
                <a:latin typeface="+mj-lt"/>
              </a:defRPr>
            </a:lvl3pPr>
            <a:lvl4pPr>
              <a:defRPr sz="1600">
                <a:solidFill>
                  <a:srgbClr val="00529B"/>
                </a:solidFill>
                <a:latin typeface="+mj-lt"/>
              </a:defRPr>
            </a:lvl4pPr>
            <a:lvl5pPr>
              <a:defRPr sz="1600">
                <a:solidFill>
                  <a:srgbClr val="00529B"/>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A0F15779-2A75-43B6-9F70-D3C9B2355430}"/>
              </a:ext>
            </a:extLst>
          </p:cNvPr>
          <p:cNvSpPr/>
          <p:nvPr userDrawn="1"/>
        </p:nvSpPr>
        <p:spPr>
          <a:xfrm>
            <a:off x="4654551" y="5902822"/>
            <a:ext cx="4232274" cy="765851"/>
          </a:xfrm>
          <a:prstGeom prst="rect">
            <a:avLst/>
          </a:prstGeom>
        </p:spPr>
        <p:txBody>
          <a:bodyPr wrap="square" lIns="0" tIns="0" rIns="0" bIns="0">
            <a:spAutoFit/>
          </a:bodyPr>
          <a:lstStyle/>
          <a:p>
            <a:pPr marL="0" marR="0" lvl="0" indent="0" algn="l" defTabSz="457200" rtl="0" eaLnBrk="1" fontAlgn="auto" latinLnBrk="0" hangingPunct="1">
              <a:lnSpc>
                <a:spcPct val="95000"/>
              </a:lnSpc>
              <a:spcBef>
                <a:spcPts val="0"/>
              </a:spcBef>
              <a:spcAft>
                <a:spcPts val="500"/>
              </a:spcAft>
              <a:buClrTx/>
              <a:buSzTx/>
              <a:buFontTx/>
              <a:buNone/>
              <a:tabLst/>
              <a:defRPr/>
            </a:pPr>
            <a:r>
              <a:rPr kumimoji="0" lang="en-US" sz="800" b="0" i="0" u="none" strike="noStrike" kern="1200" cap="none" spc="0" normalizeH="0" baseline="0" noProof="0" dirty="0">
                <a:ln>
                  <a:noFill/>
                </a:ln>
                <a:solidFill>
                  <a:srgbClr val="D1D3D4">
                    <a:lumMod val="50000"/>
                  </a:srgbClr>
                </a:solidFill>
                <a:effectLst/>
                <a:uLnTx/>
                <a:uFillTx/>
                <a:latin typeface="Calibri" charset="0"/>
                <a:ea typeface="Calibri" charset="0"/>
                <a:cs typeface="Calibri" charset="0"/>
              </a:rPr>
              <a:t>CONFIDENTIAL AND PROPRIETARY: This document and the information contained herein is confidential and proprietary information of USI Insurance Services, LLC (“USI”). Recipient agrees not to copy, reproduce or distribute this document, in whole or in part, without the prior written consent of USI. Estimates are illustrative given data limitation, may not be cumulative and are subject to change based on carrier underwriting.   </a:t>
            </a:r>
          </a:p>
          <a:p>
            <a:pPr marL="0" marR="0" lvl="0" indent="0" algn="l" defTabSz="457200" rtl="0" eaLnBrk="1" fontAlgn="auto" latinLnBrk="0" hangingPunct="1">
              <a:lnSpc>
                <a:spcPct val="95000"/>
              </a:lnSpc>
              <a:spcBef>
                <a:spcPts val="0"/>
              </a:spcBef>
              <a:spcAft>
                <a:spcPts val="500"/>
              </a:spcAft>
              <a:buClrTx/>
              <a:buSzTx/>
              <a:buFontTx/>
              <a:buNone/>
              <a:tabLst/>
              <a:defRPr/>
            </a:pPr>
            <a:r>
              <a:rPr kumimoji="0" lang="en-US" sz="800" b="0" i="0" u="none" strike="noStrike" kern="1200" cap="none" spc="0" normalizeH="0" baseline="0" noProof="0" dirty="0">
                <a:ln>
                  <a:noFill/>
                </a:ln>
                <a:solidFill>
                  <a:srgbClr val="D1D3D4">
                    <a:lumMod val="50000"/>
                  </a:srgbClr>
                </a:solidFill>
                <a:effectLst/>
                <a:uLnTx/>
                <a:uFillTx/>
                <a:latin typeface="Calibri" charset="0"/>
                <a:ea typeface="Calibri" charset="0"/>
                <a:cs typeface="Calibri" charset="0"/>
              </a:rPr>
              <a:t>© 2014-2025 USI Insurance Services. All rights reserved.</a:t>
            </a:r>
          </a:p>
        </p:txBody>
      </p:sp>
      <p:pic>
        <p:nvPicPr>
          <p:cNvPr id="9" name="Picture 8">
            <a:extLst>
              <a:ext uri="{FF2B5EF4-FFF2-40B4-BE49-F238E27FC236}">
                <a16:creationId xmlns:a16="http://schemas.microsoft.com/office/drawing/2014/main" id="{FE3909CD-A21C-4E3C-A030-9F425723DC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54551" y="5273375"/>
            <a:ext cx="893283" cy="466656"/>
          </a:xfrm>
          <a:prstGeom prst="rect">
            <a:avLst/>
          </a:prstGeom>
        </p:spPr>
      </p:pic>
    </p:spTree>
    <p:custDataLst>
      <p:tags r:id="rId1"/>
    </p:custDataLst>
    <p:extLst>
      <p:ext uri="{BB962C8B-B14F-4D97-AF65-F5344CB8AC3E}">
        <p14:creationId xmlns:p14="http://schemas.microsoft.com/office/powerpoint/2010/main" val="1975327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94051C-1F2F-4C98-B3CB-63AB3DE1925A}"/>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6" name="Picture 5">
            <a:extLst>
              <a:ext uri="{FF2B5EF4-FFF2-40B4-BE49-F238E27FC236}">
                <a16:creationId xmlns:a16="http://schemas.microsoft.com/office/drawing/2014/main" id="{299E4F14-DD18-478E-BF25-1CB2A85097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grpSp>
        <p:nvGrpSpPr>
          <p:cNvPr id="7" name="Group 6">
            <a:extLst>
              <a:ext uri="{FF2B5EF4-FFF2-40B4-BE49-F238E27FC236}">
                <a16:creationId xmlns:a16="http://schemas.microsoft.com/office/drawing/2014/main" id="{65770855-2A62-448B-AD9B-3675FC63A6BB}"/>
              </a:ext>
            </a:extLst>
          </p:cNvPr>
          <p:cNvGrpSpPr/>
          <p:nvPr userDrawn="1"/>
        </p:nvGrpSpPr>
        <p:grpSpPr>
          <a:xfrm>
            <a:off x="0" y="-1"/>
            <a:ext cx="9144000" cy="301752"/>
            <a:chOff x="0" y="-1"/>
            <a:chExt cx="9144000" cy="301752"/>
          </a:xfrm>
        </p:grpSpPr>
        <p:sp>
          <p:nvSpPr>
            <p:cNvPr id="8" name="Rectangle 7">
              <a:extLst>
                <a:ext uri="{FF2B5EF4-FFF2-40B4-BE49-F238E27FC236}">
                  <a16:creationId xmlns:a16="http://schemas.microsoft.com/office/drawing/2014/main" id="{7421C8AB-B7C5-4753-B6E2-DD7732D57572}"/>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963758C-62A8-403C-917F-28C2D36BBBD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Tree>
    <p:custDataLst>
      <p:tags r:id="rId1"/>
    </p:custDataLst>
    <p:extLst>
      <p:ext uri="{BB962C8B-B14F-4D97-AF65-F5344CB8AC3E}">
        <p14:creationId xmlns:p14="http://schemas.microsoft.com/office/powerpoint/2010/main" val="1858393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Disclaimer">
    <p:spTree>
      <p:nvGrpSpPr>
        <p:cNvPr id="1" name=""/>
        <p:cNvGrpSpPr/>
        <p:nvPr/>
      </p:nvGrpSpPr>
      <p:grpSpPr>
        <a:xfrm>
          <a:off x="0" y="0"/>
          <a:ext cx="0" cy="0"/>
          <a:chOff x="0" y="0"/>
          <a:chExt cx="0" cy="0"/>
        </a:xfrm>
      </p:grpSpPr>
      <p:sp>
        <p:nvSpPr>
          <p:cNvPr id="3" name="Rectangle 2"/>
          <p:cNvSpPr/>
          <p:nvPr/>
        </p:nvSpPr>
        <p:spPr>
          <a:xfrm>
            <a:off x="534989" y="5844207"/>
            <a:ext cx="8061325" cy="772006"/>
          </a:xfrm>
          <a:prstGeom prst="rect">
            <a:avLst/>
          </a:prstGeom>
        </p:spPr>
        <p:txBody>
          <a:bodyPr wrap="square">
            <a:spAutoFit/>
          </a:bodyPr>
          <a:lstStyle/>
          <a:p>
            <a:pPr>
              <a:spcAft>
                <a:spcPts val="500"/>
              </a:spcAft>
            </a:pPr>
            <a:r>
              <a:rPr lang="en-US" sz="1000" dirty="0">
                <a:solidFill>
                  <a:srgbClr val="363636"/>
                </a:solidFill>
                <a:latin typeface="Calibri" charset="0"/>
                <a:ea typeface="Calibri" charset="0"/>
                <a:cs typeface="Calibri" charset="0"/>
              </a:rPr>
              <a:t>CONFIDENTIAL AND PROPRIETARY: This document and the information contained herein is confidential and proprietary information of USI Insurance Services, LLC (“USI”). Recipient agrees not to copy, reproduce or distribute this document, in whole or in part, without the prior written consent of USI. Estimates are illustrative given data limitation, may not be cumulative and are subject to change based on carrier underwriting.  </a:t>
            </a:r>
          </a:p>
          <a:p>
            <a:pPr>
              <a:spcAft>
                <a:spcPts val="500"/>
              </a:spcAft>
            </a:pPr>
            <a:r>
              <a:rPr lang="en-US" sz="1000" dirty="0">
                <a:solidFill>
                  <a:srgbClr val="363636"/>
                </a:solidFill>
                <a:latin typeface="Calibri" charset="0"/>
                <a:ea typeface="Calibri" charset="0"/>
                <a:cs typeface="Calibri" charset="0"/>
              </a:rPr>
              <a:t>© 2020 USI Insurance Services. All rights reserved.</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367" y="5195710"/>
            <a:ext cx="893283" cy="466656"/>
          </a:xfrm>
          <a:prstGeom prst="rect">
            <a:avLst/>
          </a:prstGeom>
        </p:spPr>
      </p:pic>
      <p:pic>
        <p:nvPicPr>
          <p:cNvPr id="6" name="Picture 5">
            <a:extLst>
              <a:ext uri="{FF2B5EF4-FFF2-40B4-BE49-F238E27FC236}">
                <a16:creationId xmlns:a16="http://schemas.microsoft.com/office/drawing/2014/main" id="{EC1436BD-9418-4EC8-8075-F3727E71C2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8367" y="5195710"/>
            <a:ext cx="893283" cy="466656"/>
          </a:xfrm>
          <a:prstGeom prst="rect">
            <a:avLst/>
          </a:prstGeom>
        </p:spPr>
      </p:pic>
    </p:spTree>
    <p:custDataLst>
      <p:tags r:id="rId1"/>
    </p:custDataLst>
    <p:extLst>
      <p:ext uri="{BB962C8B-B14F-4D97-AF65-F5344CB8AC3E}">
        <p14:creationId xmlns:p14="http://schemas.microsoft.com/office/powerpoint/2010/main" val="2229461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wc Solution Page">
    <p:bg>
      <p:bgPr>
        <a:solidFill>
          <a:srgbClr val="FFF2CC"/>
        </a:solidFill>
        <a:effectLst/>
      </p:bgPr>
    </p:bg>
    <p:spTree>
      <p:nvGrpSpPr>
        <p:cNvPr id="1" name=""/>
        <p:cNvGrpSpPr/>
        <p:nvPr/>
      </p:nvGrpSpPr>
      <p:grpSpPr>
        <a:xfrm>
          <a:off x="0" y="0"/>
          <a:ext cx="0" cy="0"/>
          <a:chOff x="0" y="0"/>
          <a:chExt cx="0" cy="0"/>
        </a:xfrm>
      </p:grpSpPr>
      <p:sp>
        <p:nvSpPr>
          <p:cNvPr id="9" name="Rectangle 8"/>
          <p:cNvSpPr>
            <a:spLocks noChangeArrowheads="1"/>
          </p:cNvSpPr>
          <p:nvPr userDrawn="1"/>
        </p:nvSpPr>
        <p:spPr bwMode="white">
          <a:xfrm>
            <a:off x="8085224" y="6574952"/>
            <a:ext cx="535991" cy="378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lstStyle/>
          <a:p>
            <a:pPr algn="r" defTabSz="887450" fontAlgn="base">
              <a:spcBef>
                <a:spcPct val="0"/>
              </a:spcBef>
              <a:spcAft>
                <a:spcPct val="0"/>
              </a:spcAft>
            </a:pPr>
            <a:r>
              <a:rPr lang="en-US" sz="900" dirty="0">
                <a:solidFill>
                  <a:srgbClr val="245397"/>
                </a:solidFill>
                <a:latin typeface="Century Gothic" panose="020B0502020202020204" pitchFamily="34" charset="0"/>
                <a:ea typeface="Arial Unicode MS"/>
                <a:cs typeface="Arial Unicode MS"/>
              </a:rPr>
              <a:t>|  </a:t>
            </a:r>
            <a:fld id="{8D49C36D-2828-4A97-99A8-90B5CE38AFFC}" type="slidenum">
              <a:rPr lang="en-US" sz="900" smtClean="0">
                <a:solidFill>
                  <a:srgbClr val="245397"/>
                </a:solidFill>
                <a:latin typeface="Century Gothic" panose="020B0502020202020204" pitchFamily="34" charset="0"/>
                <a:ea typeface="Arial Unicode MS"/>
                <a:cs typeface="Arial Unicode MS"/>
              </a:rPr>
              <a:pPr algn="r" defTabSz="887450" fontAlgn="base">
                <a:spcBef>
                  <a:spcPct val="0"/>
                </a:spcBef>
                <a:spcAft>
                  <a:spcPct val="0"/>
                </a:spcAft>
              </a:pPr>
              <a:t>‹#›</a:t>
            </a:fld>
            <a:endParaRPr lang="en-US" sz="900" dirty="0">
              <a:solidFill>
                <a:srgbClr val="245397"/>
              </a:solidFill>
              <a:latin typeface="Century Gothic" panose="020B0502020202020204" pitchFamily="34" charset="0"/>
              <a:ea typeface="Arial Unicode MS"/>
              <a:cs typeface="Arial Unicode MS"/>
            </a:endParaRPr>
          </a:p>
        </p:txBody>
      </p:sp>
      <p:sp>
        <p:nvSpPr>
          <p:cNvPr id="12" name="Rectangle 11"/>
          <p:cNvSpPr>
            <a:spLocks noChangeArrowheads="1"/>
          </p:cNvSpPr>
          <p:nvPr userDrawn="1"/>
        </p:nvSpPr>
        <p:spPr bwMode="white">
          <a:xfrm>
            <a:off x="8085224" y="6574952"/>
            <a:ext cx="535991" cy="378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lstStyle/>
          <a:p>
            <a:pPr algn="r" defTabSz="887450" fontAlgn="base">
              <a:spcBef>
                <a:spcPct val="0"/>
              </a:spcBef>
              <a:spcAft>
                <a:spcPct val="0"/>
              </a:spcAft>
            </a:pPr>
            <a:r>
              <a:rPr lang="en-US" sz="900" dirty="0">
                <a:solidFill>
                  <a:srgbClr val="245397"/>
                </a:solidFill>
                <a:latin typeface="Century Gothic" panose="020B0502020202020204" pitchFamily="34" charset="0"/>
                <a:ea typeface="Arial Unicode MS"/>
                <a:cs typeface="Arial Unicode MS"/>
              </a:rPr>
              <a:t>|  </a:t>
            </a:r>
            <a:fld id="{8D49C36D-2828-4A97-99A8-90B5CE38AFFC}" type="slidenum">
              <a:rPr lang="en-US" sz="900" smtClean="0">
                <a:solidFill>
                  <a:srgbClr val="245397"/>
                </a:solidFill>
                <a:latin typeface="Century Gothic" panose="020B0502020202020204" pitchFamily="34" charset="0"/>
                <a:ea typeface="Arial Unicode MS"/>
                <a:cs typeface="Arial Unicode MS"/>
              </a:rPr>
              <a:pPr algn="r" defTabSz="887450" fontAlgn="base">
                <a:spcBef>
                  <a:spcPct val="0"/>
                </a:spcBef>
                <a:spcAft>
                  <a:spcPct val="0"/>
                </a:spcAft>
              </a:pPr>
              <a:t>‹#›</a:t>
            </a:fld>
            <a:endParaRPr lang="en-US" sz="900" dirty="0">
              <a:solidFill>
                <a:srgbClr val="245397"/>
              </a:solidFill>
              <a:latin typeface="Century Gothic" panose="020B0502020202020204" pitchFamily="34" charset="0"/>
              <a:ea typeface="Arial Unicode MS"/>
              <a:cs typeface="Arial Unicode MS"/>
            </a:endParaRPr>
          </a:p>
        </p:txBody>
      </p:sp>
      <p:cxnSp>
        <p:nvCxnSpPr>
          <p:cNvPr id="11" name="Straight Connector 10"/>
          <p:cNvCxnSpPr/>
          <p:nvPr userDrawn="1"/>
        </p:nvCxnSpPr>
        <p:spPr>
          <a:xfrm>
            <a:off x="389566" y="1196486"/>
            <a:ext cx="8364868" cy="0"/>
          </a:xfrm>
          <a:prstGeom prst="line">
            <a:avLst/>
          </a:prstGeom>
          <a:ln w="2222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3" name="Picture 12" descr="USILogo"/>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69039" y="6539476"/>
            <a:ext cx="501650" cy="250451"/>
          </a:xfrm>
          <a:prstGeom prst="rect">
            <a:avLst/>
          </a:prstGeom>
          <a:noFill/>
          <a:ln>
            <a:noFill/>
          </a:ln>
        </p:spPr>
      </p:pic>
      <p:sp>
        <p:nvSpPr>
          <p:cNvPr id="15" name="TextBox 14"/>
          <p:cNvSpPr txBox="1"/>
          <p:nvPr userDrawn="1"/>
        </p:nvSpPr>
        <p:spPr>
          <a:xfrm>
            <a:off x="321273" y="6596028"/>
            <a:ext cx="2614036" cy="193899"/>
          </a:xfrm>
          <a:prstGeom prst="rect">
            <a:avLst/>
          </a:prstGeom>
          <a:noFill/>
        </p:spPr>
        <p:txBody>
          <a:bodyPr wrap="square">
            <a:spAutoFit/>
          </a:bodyPr>
          <a:lstStyle/>
          <a:p>
            <a:pPr defTabSz="494456">
              <a:defRPr/>
            </a:pPr>
            <a:r>
              <a:rPr lang="en-US" sz="660" dirty="0">
                <a:solidFill>
                  <a:prstClr val="black">
                    <a:lumMod val="50000"/>
                    <a:lumOff val="50000"/>
                  </a:prstClr>
                </a:solidFill>
                <a:latin typeface="Arial" pitchFamily="34" charset="0"/>
                <a:ea typeface="ＭＳ Ｐゴシック" charset="-128"/>
                <a:cs typeface="Arial" pitchFamily="34" charset="0"/>
              </a:rPr>
              <a:t>© 2014-2020 USI Insurance Services. All rights reserved.</a:t>
            </a:r>
          </a:p>
        </p:txBody>
      </p:sp>
      <p:sp>
        <p:nvSpPr>
          <p:cNvPr id="7" name="Rectangle 6">
            <a:extLst>
              <a:ext uri="{FF2B5EF4-FFF2-40B4-BE49-F238E27FC236}">
                <a16:creationId xmlns:a16="http://schemas.microsoft.com/office/drawing/2014/main" id="{3A4A70CC-A20E-40E8-BED5-29B85B5E8FD9}"/>
              </a:ext>
            </a:extLst>
          </p:cNvPr>
          <p:cNvSpPr/>
          <p:nvPr userDrawn="1"/>
        </p:nvSpPr>
        <p:spPr>
          <a:xfrm>
            <a:off x="7669039" y="8451"/>
            <a:ext cx="1475773" cy="75438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lvl="0" algn="ctr"/>
            <a:r>
              <a:rPr lang="en-US" sz="1100" dirty="0">
                <a:solidFill>
                  <a:srgbClr val="FF0000"/>
                </a:solidFill>
              </a:rPr>
              <a:t>This page is for</a:t>
            </a:r>
            <a:br>
              <a:rPr lang="en-US" sz="1100" dirty="0">
                <a:solidFill>
                  <a:srgbClr val="FF0000"/>
                </a:solidFill>
              </a:rPr>
            </a:br>
            <a:r>
              <a:rPr lang="en-US" sz="1100" dirty="0">
                <a:solidFill>
                  <a:srgbClr val="FF0000"/>
                </a:solidFill>
              </a:rPr>
              <a:t>INTERNAL USE ONLY – </a:t>
            </a:r>
            <a:r>
              <a:rPr lang="en-US" sz="1100" b="1" dirty="0">
                <a:solidFill>
                  <a:srgbClr val="FF0000"/>
                </a:solidFill>
              </a:rPr>
              <a:t>DELETE </a:t>
            </a:r>
            <a:r>
              <a:rPr lang="en-US" sz="700" b="1" dirty="0">
                <a:solidFill>
                  <a:srgbClr val="FF0000"/>
                </a:solidFill>
              </a:rPr>
              <a:t> </a:t>
            </a:r>
            <a:r>
              <a:rPr lang="en-US" sz="1100" dirty="0">
                <a:solidFill>
                  <a:srgbClr val="FF0000"/>
                </a:solidFill>
              </a:rPr>
              <a:t>before</a:t>
            </a:r>
            <a:br>
              <a:rPr lang="en-US" sz="1100" dirty="0">
                <a:solidFill>
                  <a:srgbClr val="FF0000"/>
                </a:solidFill>
              </a:rPr>
            </a:br>
            <a:r>
              <a:rPr lang="en-US" sz="1100" dirty="0">
                <a:solidFill>
                  <a:srgbClr val="FF0000"/>
                </a:solidFill>
              </a:rPr>
              <a:t>prospect presentation.</a:t>
            </a:r>
          </a:p>
        </p:txBody>
      </p:sp>
      <p:sp>
        <p:nvSpPr>
          <p:cNvPr id="5" name="Content Placeholder 4">
            <a:extLst>
              <a:ext uri="{FF2B5EF4-FFF2-40B4-BE49-F238E27FC236}">
                <a16:creationId xmlns:a16="http://schemas.microsoft.com/office/drawing/2014/main" id="{5E8BA4EC-24EE-42D8-B471-6945EA8E8BC1}"/>
              </a:ext>
            </a:extLst>
          </p:cNvPr>
          <p:cNvSpPr>
            <a:spLocks noGrp="1"/>
          </p:cNvSpPr>
          <p:nvPr>
            <p:ph sz="quarter" idx="11"/>
          </p:nvPr>
        </p:nvSpPr>
        <p:spPr>
          <a:xfrm>
            <a:off x="534927" y="1363603"/>
            <a:ext cx="8219321" cy="4949617"/>
          </a:xfrm>
          <a:prstGeom prst="rect">
            <a:avLst/>
          </a:prstGeom>
        </p:spPr>
        <p:txBody>
          <a:bodyPr/>
          <a:lstStyle>
            <a:lvl1pPr marL="228600" indent="-228600">
              <a:buFont typeface="Wingdings" panose="05000000000000000000" pitchFamily="2" charset="2"/>
              <a:buChar char="§"/>
              <a:defRPr sz="2000">
                <a:solidFill>
                  <a:srgbClr val="00529B"/>
                </a:solidFill>
                <a:latin typeface="+mj-lt"/>
              </a:defRPr>
            </a:lvl1pPr>
            <a:lvl2pPr marL="685800" indent="-228600">
              <a:buFont typeface="Calibri Light" panose="020F0302020204030204" pitchFamily="34" charset="0"/>
              <a:buChar char="—"/>
              <a:defRPr sz="1800">
                <a:solidFill>
                  <a:srgbClr val="00529B"/>
                </a:solidFill>
                <a:latin typeface="+mj-lt"/>
              </a:defRPr>
            </a:lvl2pPr>
            <a:lvl3pPr>
              <a:defRPr sz="1600">
                <a:solidFill>
                  <a:srgbClr val="00529B"/>
                </a:solidFill>
                <a:latin typeface="+mj-lt"/>
              </a:defRPr>
            </a:lvl3pPr>
            <a:lvl4pPr marL="1600200" indent="-228600">
              <a:buFont typeface="Wingdings" panose="05000000000000000000" pitchFamily="2" charset="2"/>
              <a:buChar char="§"/>
              <a:defRPr sz="1400">
                <a:solidFill>
                  <a:srgbClr val="00529B"/>
                </a:solidFill>
                <a:latin typeface="+mj-lt"/>
              </a:defRPr>
            </a:lvl4pPr>
            <a:lvl5pPr marL="2057400" indent="-228600">
              <a:buFont typeface="Wingdings" panose="05000000000000000000" pitchFamily="2" charset="2"/>
              <a:buChar char="§"/>
              <a:defRPr sz="1400">
                <a:solidFill>
                  <a:srgbClr val="00529B"/>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a:extLst>
              <a:ext uri="{FF2B5EF4-FFF2-40B4-BE49-F238E27FC236}">
                <a16:creationId xmlns:a16="http://schemas.microsoft.com/office/drawing/2014/main" id="{40FB280F-55AA-42B8-B108-2C8C3AD0A729}"/>
              </a:ext>
            </a:extLst>
          </p:cNvPr>
          <p:cNvSpPr>
            <a:spLocks noGrp="1"/>
          </p:cNvSpPr>
          <p:nvPr>
            <p:ph type="title" hasCustomPrompt="1"/>
          </p:nvPr>
        </p:nvSpPr>
        <p:spPr>
          <a:xfrm>
            <a:off x="389566" y="396638"/>
            <a:ext cx="6583033" cy="772222"/>
          </a:xfrm>
          <a:prstGeom prst="rect">
            <a:avLst/>
          </a:prstGeom>
        </p:spPr>
        <p:txBody>
          <a:bodyPr anchor="b"/>
          <a:lstStyle>
            <a:lvl1pPr>
              <a:defRPr sz="3000">
                <a:solidFill>
                  <a:srgbClr val="00529B"/>
                </a:solidFill>
                <a:latin typeface="Century Gothic" panose="020B0502020202020204"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222245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D92147-16BE-4ECB-961F-697768A431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870448"/>
          </a:xfrm>
          <a:prstGeom prst="rect">
            <a:avLst/>
          </a:prstGeom>
        </p:spPr>
      </p:pic>
      <p:sp>
        <p:nvSpPr>
          <p:cNvPr id="2" name="Title 1"/>
          <p:cNvSpPr>
            <a:spLocks noGrp="1"/>
          </p:cNvSpPr>
          <p:nvPr>
            <p:ph type="ctrTitle" hasCustomPrompt="1"/>
          </p:nvPr>
        </p:nvSpPr>
        <p:spPr>
          <a:xfrm>
            <a:off x="3099816" y="4213185"/>
            <a:ext cx="5917047" cy="1252896"/>
          </a:xfrm>
          <a:noFill/>
          <a:ln w="9525">
            <a:noFill/>
            <a:miter lim="800000"/>
            <a:headEnd/>
            <a:tailEnd/>
          </a:ln>
        </p:spPr>
        <p:txBody>
          <a:bodyPr lIns="0" tIns="0" rIns="0" bIns="0" anchor="ctr" anchorCtr="0">
            <a:normAutofit/>
          </a:bodyPr>
          <a:lstStyle>
            <a:lvl1pPr algn="l" rtl="0" eaLnBrk="1" fontAlgn="base" hangingPunct="1">
              <a:lnSpc>
                <a:spcPct val="105000"/>
              </a:lnSpc>
              <a:spcBef>
                <a:spcPct val="0"/>
              </a:spcBef>
              <a:spcAft>
                <a:spcPct val="0"/>
              </a:spcAft>
              <a:defRPr lang="en-US" sz="3300" b="0" i="0" kern="1200" cap="all" baseline="0" dirty="0">
                <a:solidFill>
                  <a:schemeClr val="bg1"/>
                </a:solidFill>
                <a:latin typeface="Century Gothic" panose="020B0502020202020204" pitchFamily="34" charset="0"/>
                <a:ea typeface="+mj-ea"/>
                <a:cs typeface="+mj-cs"/>
              </a:defRPr>
            </a:lvl1pPr>
          </a:lstStyle>
          <a:p>
            <a:r>
              <a:rPr lang="en-US" dirty="0"/>
              <a:t>CLICK TO EDIT MASTER TITLE</a:t>
            </a:r>
          </a:p>
        </p:txBody>
      </p:sp>
      <p:pic>
        <p:nvPicPr>
          <p:cNvPr id="12" name="Picture 11">
            <a:extLst>
              <a:ext uri="{FF2B5EF4-FFF2-40B4-BE49-F238E27FC236}">
                <a16:creationId xmlns:a16="http://schemas.microsoft.com/office/drawing/2014/main" id="{B5388386-1DFB-4EB7-B716-B70B2E7F08C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67450" y="6041661"/>
            <a:ext cx="839950" cy="427343"/>
          </a:xfrm>
          <a:prstGeom prst="rect">
            <a:avLst/>
          </a:prstGeom>
        </p:spPr>
      </p:pic>
      <p:cxnSp>
        <p:nvCxnSpPr>
          <p:cNvPr id="14" name="Straight Connector 13">
            <a:extLst>
              <a:ext uri="{FF2B5EF4-FFF2-40B4-BE49-F238E27FC236}">
                <a16:creationId xmlns:a16="http://schemas.microsoft.com/office/drawing/2014/main" id="{E78388E2-8AF0-4A42-9CB2-981F92247663}"/>
              </a:ext>
            </a:extLst>
          </p:cNvPr>
          <p:cNvCxnSpPr>
            <a:cxnSpLocks/>
          </p:cNvCxnSpPr>
          <p:nvPr userDrawn="1"/>
        </p:nvCxnSpPr>
        <p:spPr>
          <a:xfrm>
            <a:off x="7373926" y="6042423"/>
            <a:ext cx="0" cy="426581"/>
          </a:xfrm>
          <a:prstGeom prst="line">
            <a:avLst/>
          </a:prstGeom>
          <a:ln>
            <a:solidFill>
              <a:srgbClr val="09549B"/>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15F48AD-CFF8-49A4-89D1-F3E5A0AB60D4}"/>
              </a:ext>
            </a:extLst>
          </p:cNvPr>
          <p:cNvSpPr/>
          <p:nvPr userDrawn="1"/>
        </p:nvSpPr>
        <p:spPr>
          <a:xfrm>
            <a:off x="44726" y="6567819"/>
            <a:ext cx="9054548" cy="27699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00" dirty="0">
                <a:solidFill>
                  <a:schemeClr val="tx1">
                    <a:lumMod val="50000"/>
                    <a:lumOff val="50000"/>
                  </a:schemeClr>
                </a:solidFill>
                <a:latin typeface="Century Gothic" panose="020B0502020202020204" pitchFamily="34" charset="0"/>
                <a:ea typeface="Calibri" panose="020F0502020204030204" pitchFamily="34" charset="0"/>
                <a:cs typeface="Times New Roman" panose="02020603050405020304" pitchFamily="18" charset="0"/>
              </a:rPr>
              <a:t>CONFIDENTIAL AND PROPRIETARY: This presentation and the information contained herein is confidential and proprietary information of USI Insurance Services, LLC ("USI"). Recipient agrees not to copy, reproduce or distribute this document, in whole or in part, without the prior written consent of USI. Estimates are illustrative given data limitation, may not be cumulative and are subject to change based on carrier underwriting.   © 2014-2023 USI Insurance Services. All rights reserved. </a:t>
            </a:r>
          </a:p>
        </p:txBody>
      </p:sp>
    </p:spTree>
    <p:custDataLst>
      <p:tags r:id="rId1"/>
    </p:custDataLst>
    <p:extLst>
      <p:ext uri="{BB962C8B-B14F-4D97-AF65-F5344CB8AC3E}">
        <p14:creationId xmlns:p14="http://schemas.microsoft.com/office/powerpoint/2010/main" val="998189850"/>
      </p:ext>
    </p:extLst>
  </p:cSld>
  <p:clrMapOvr>
    <a:masterClrMapping/>
  </p:clrMapOvr>
  <p:extLst>
    <p:ext uri="{DCECCB84-F9BA-43D5-87BE-67443E8EF086}">
      <p15:sldGuideLst xmlns:p15="http://schemas.microsoft.com/office/powerpoint/2012/main">
        <p15:guide id="1" pos="2880">
          <p15:clr>
            <a:srgbClr val="FBAE40"/>
          </p15:clr>
        </p15:guide>
        <p15:guide id="2" pos="350">
          <p15:clr>
            <a:srgbClr val="FBAE40"/>
          </p15:clr>
        </p15:guide>
        <p15:guide id="3" orient="horz" pos="2160">
          <p15:clr>
            <a:srgbClr val="FBAE40"/>
          </p15:clr>
        </p15:guide>
        <p15:guide id="4" orient="horz" pos="30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68680" y="1908650"/>
            <a:ext cx="7406640" cy="1143000"/>
          </a:xfrm>
        </p:spPr>
        <p:txBody>
          <a:bodyPr anchor="b" anchorCtr="0">
            <a:normAutofit/>
          </a:bodyPr>
          <a:lstStyle>
            <a:lvl1pPr algn="ctr">
              <a:defRPr sz="3000">
                <a:solidFill>
                  <a:srgbClr val="00529B"/>
                </a:solidFill>
              </a:defRPr>
            </a:lvl1pPr>
          </a:lstStyle>
          <a:p>
            <a:r>
              <a:rPr lang="en-US" dirty="0"/>
              <a:t>Click to Edit Master Title Style</a:t>
            </a:r>
          </a:p>
        </p:txBody>
      </p:sp>
      <p:sp>
        <p:nvSpPr>
          <p:cNvPr id="6" name="Rectangle 5"/>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
        <p:nvSpPr>
          <p:cNvPr id="11" name="Line 9">
            <a:extLst>
              <a:ext uri="{FF2B5EF4-FFF2-40B4-BE49-F238E27FC236}">
                <a16:creationId xmlns:a16="http://schemas.microsoft.com/office/drawing/2014/main" id="{DCD3E3A6-FAED-4CEA-8915-1172D8CDB6FB}"/>
              </a:ext>
            </a:extLst>
          </p:cNvPr>
          <p:cNvSpPr>
            <a:spLocks noChangeShapeType="1"/>
          </p:cNvSpPr>
          <p:nvPr userDrawn="1"/>
        </p:nvSpPr>
        <p:spPr bwMode="auto">
          <a:xfrm>
            <a:off x="868680" y="3145122"/>
            <a:ext cx="7406640" cy="0"/>
          </a:xfrm>
          <a:prstGeom prst="line">
            <a:avLst/>
          </a:prstGeom>
          <a:noFill/>
          <a:ln w="28575">
            <a:solidFill>
              <a:srgbClr val="D1D3D4"/>
            </a:solidFill>
            <a:round/>
            <a:headEnd/>
            <a:tailEnd/>
          </a:ln>
          <a:extLst>
            <a:ext uri="{909E8E84-426E-40DD-AFC4-6F175D3DCCD1}">
              <a14:hiddenFill xmlns:a14="http://schemas.microsoft.com/office/drawing/2010/main">
                <a:noFill/>
              </a14:hiddenFill>
            </a:ext>
          </a:extLst>
        </p:spPr>
        <p:txBody>
          <a:bodyPr wrap="none" anchor="ctr"/>
          <a:lstStyle/>
          <a:p>
            <a:endParaRPr lang="en-US" b="0" i="0" dirty="0">
              <a:latin typeface="Calibri Light" charset="0"/>
              <a:cs typeface="Calibri Regular" charset="0"/>
            </a:endParaRPr>
          </a:p>
        </p:txBody>
      </p:sp>
      <p:sp>
        <p:nvSpPr>
          <p:cNvPr id="5" name="Text Placeholder 4">
            <a:extLst>
              <a:ext uri="{FF2B5EF4-FFF2-40B4-BE49-F238E27FC236}">
                <a16:creationId xmlns:a16="http://schemas.microsoft.com/office/drawing/2014/main" id="{C994B08C-3391-4AF1-9A91-1C6A5BC48C06}"/>
              </a:ext>
            </a:extLst>
          </p:cNvPr>
          <p:cNvSpPr>
            <a:spLocks noGrp="1"/>
          </p:cNvSpPr>
          <p:nvPr>
            <p:ph type="body" sz="quarter" idx="10"/>
          </p:nvPr>
        </p:nvSpPr>
        <p:spPr>
          <a:xfrm>
            <a:off x="868680" y="3251788"/>
            <a:ext cx="7406640" cy="695325"/>
          </a:xfrm>
        </p:spPr>
        <p:txBody>
          <a:bodyPr>
            <a:normAutofit/>
          </a:bodyPr>
          <a:lstStyle>
            <a:lvl1pPr marL="0" indent="0" algn="ctr">
              <a:buFontTx/>
              <a:buNone/>
              <a:defRPr sz="2400"/>
            </a:lvl1pPr>
          </a:lstStyle>
          <a:p>
            <a:pPr lvl="0"/>
            <a:endParaRPr lang="en-US" dirty="0"/>
          </a:p>
        </p:txBody>
      </p:sp>
      <p:grpSp>
        <p:nvGrpSpPr>
          <p:cNvPr id="8" name="Group 7">
            <a:extLst>
              <a:ext uri="{FF2B5EF4-FFF2-40B4-BE49-F238E27FC236}">
                <a16:creationId xmlns:a16="http://schemas.microsoft.com/office/drawing/2014/main" id="{6AECF27B-CDF0-45B9-B7CD-E2B804677CA4}"/>
              </a:ext>
            </a:extLst>
          </p:cNvPr>
          <p:cNvGrpSpPr/>
          <p:nvPr userDrawn="1"/>
        </p:nvGrpSpPr>
        <p:grpSpPr>
          <a:xfrm>
            <a:off x="0" y="-1"/>
            <a:ext cx="9144000" cy="301752"/>
            <a:chOff x="0" y="-1"/>
            <a:chExt cx="9144000" cy="301752"/>
          </a:xfrm>
        </p:grpSpPr>
        <p:sp>
          <p:nvSpPr>
            <p:cNvPr id="10" name="Rectangle 9">
              <a:extLst>
                <a:ext uri="{FF2B5EF4-FFF2-40B4-BE49-F238E27FC236}">
                  <a16:creationId xmlns:a16="http://schemas.microsoft.com/office/drawing/2014/main" id="{7BD5E612-2267-4518-8D59-AA541C6A1F8F}"/>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D9054B3B-CCF6-4E11-94DB-88BC1D8B266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Tree>
    <p:custDataLst>
      <p:tags r:id="rId1"/>
    </p:custDataLst>
    <p:extLst>
      <p:ext uri="{BB962C8B-B14F-4D97-AF65-F5344CB8AC3E}">
        <p14:creationId xmlns:p14="http://schemas.microsoft.com/office/powerpoint/2010/main" val="2765250516"/>
      </p:ext>
    </p:extLst>
  </p:cSld>
  <p:clrMapOvr>
    <a:masterClrMapping/>
  </p:clrMapOvr>
  <p:extLst>
    <p:ext uri="{DCECCB84-F9BA-43D5-87BE-67443E8EF086}">
      <p15:sldGuideLst xmlns:p15="http://schemas.microsoft.com/office/powerpoint/2012/main">
        <p15:guide id="3" orient="horz" pos="120">
          <p15:clr>
            <a:srgbClr val="FBAE40"/>
          </p15:clr>
        </p15:guide>
        <p15:guide id="4"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68680" y="1908650"/>
            <a:ext cx="7406640" cy="1143000"/>
          </a:xfrm>
        </p:spPr>
        <p:txBody>
          <a:bodyPr anchor="b" anchorCtr="0">
            <a:normAutofit/>
          </a:bodyPr>
          <a:lstStyle>
            <a:lvl1pPr algn="ctr">
              <a:defRPr sz="3000">
                <a:solidFill>
                  <a:srgbClr val="00529B"/>
                </a:solidFill>
              </a:defRPr>
            </a:lvl1pPr>
          </a:lstStyle>
          <a:p>
            <a:r>
              <a:rPr lang="en-US" dirty="0"/>
              <a:t>Click to Edit Master Title Style</a:t>
            </a:r>
          </a:p>
        </p:txBody>
      </p:sp>
      <p:sp>
        <p:nvSpPr>
          <p:cNvPr id="6" name="Rectangle 5"/>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
        <p:nvSpPr>
          <p:cNvPr id="11" name="Line 9">
            <a:extLst>
              <a:ext uri="{FF2B5EF4-FFF2-40B4-BE49-F238E27FC236}">
                <a16:creationId xmlns:a16="http://schemas.microsoft.com/office/drawing/2014/main" id="{DCD3E3A6-FAED-4CEA-8915-1172D8CDB6FB}"/>
              </a:ext>
            </a:extLst>
          </p:cNvPr>
          <p:cNvSpPr>
            <a:spLocks noChangeShapeType="1"/>
          </p:cNvSpPr>
          <p:nvPr userDrawn="1"/>
        </p:nvSpPr>
        <p:spPr bwMode="auto">
          <a:xfrm>
            <a:off x="868680" y="3145122"/>
            <a:ext cx="7406640" cy="0"/>
          </a:xfrm>
          <a:prstGeom prst="line">
            <a:avLst/>
          </a:prstGeom>
          <a:noFill/>
          <a:ln w="28575">
            <a:solidFill>
              <a:srgbClr val="D1D3D4"/>
            </a:solidFill>
            <a:round/>
            <a:headEnd/>
            <a:tailEnd/>
          </a:ln>
          <a:extLst>
            <a:ext uri="{909E8E84-426E-40DD-AFC4-6F175D3DCCD1}">
              <a14:hiddenFill xmlns:a14="http://schemas.microsoft.com/office/drawing/2010/main">
                <a:noFill/>
              </a14:hiddenFill>
            </a:ext>
          </a:extLst>
        </p:spPr>
        <p:txBody>
          <a:bodyPr wrap="none" anchor="ctr"/>
          <a:lstStyle/>
          <a:p>
            <a:endParaRPr lang="en-US" b="0" i="0" dirty="0">
              <a:latin typeface="Calibri Light" charset="0"/>
              <a:cs typeface="Calibri Regular" charset="0"/>
            </a:endParaRPr>
          </a:p>
        </p:txBody>
      </p:sp>
      <p:sp>
        <p:nvSpPr>
          <p:cNvPr id="5" name="Text Placeholder 4">
            <a:extLst>
              <a:ext uri="{FF2B5EF4-FFF2-40B4-BE49-F238E27FC236}">
                <a16:creationId xmlns:a16="http://schemas.microsoft.com/office/drawing/2014/main" id="{C994B08C-3391-4AF1-9A91-1C6A5BC48C06}"/>
              </a:ext>
            </a:extLst>
          </p:cNvPr>
          <p:cNvSpPr>
            <a:spLocks noGrp="1"/>
          </p:cNvSpPr>
          <p:nvPr>
            <p:ph type="body" sz="quarter" idx="10"/>
          </p:nvPr>
        </p:nvSpPr>
        <p:spPr>
          <a:xfrm>
            <a:off x="868680" y="3251788"/>
            <a:ext cx="7406640" cy="695325"/>
          </a:xfrm>
        </p:spPr>
        <p:txBody>
          <a:bodyPr>
            <a:normAutofit/>
          </a:bodyPr>
          <a:lstStyle>
            <a:lvl1pPr marL="0" indent="0" algn="ctr">
              <a:buFontTx/>
              <a:buNone/>
              <a:defRPr sz="2400"/>
            </a:lvl1pPr>
          </a:lstStyle>
          <a:p>
            <a:pPr lvl="0"/>
            <a:endParaRPr lang="en-US" dirty="0"/>
          </a:p>
        </p:txBody>
      </p:sp>
      <p:grpSp>
        <p:nvGrpSpPr>
          <p:cNvPr id="8" name="Group 7">
            <a:extLst>
              <a:ext uri="{FF2B5EF4-FFF2-40B4-BE49-F238E27FC236}">
                <a16:creationId xmlns:a16="http://schemas.microsoft.com/office/drawing/2014/main" id="{6AECF27B-CDF0-45B9-B7CD-E2B804677CA4}"/>
              </a:ext>
            </a:extLst>
          </p:cNvPr>
          <p:cNvGrpSpPr/>
          <p:nvPr userDrawn="1"/>
        </p:nvGrpSpPr>
        <p:grpSpPr>
          <a:xfrm>
            <a:off x="0" y="-1"/>
            <a:ext cx="9144000" cy="301752"/>
            <a:chOff x="0" y="-1"/>
            <a:chExt cx="9144000" cy="301752"/>
          </a:xfrm>
        </p:grpSpPr>
        <p:sp>
          <p:nvSpPr>
            <p:cNvPr id="10" name="Rectangle 9">
              <a:extLst>
                <a:ext uri="{FF2B5EF4-FFF2-40B4-BE49-F238E27FC236}">
                  <a16:creationId xmlns:a16="http://schemas.microsoft.com/office/drawing/2014/main" id="{7BD5E612-2267-4518-8D59-AA541C6A1F8F}"/>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D9054B3B-CCF6-4E11-94DB-88BC1D8B266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Tree>
    <p:custDataLst>
      <p:tags r:id="rId1"/>
    </p:custDataLst>
    <p:extLst>
      <p:ext uri="{BB962C8B-B14F-4D97-AF65-F5344CB8AC3E}">
        <p14:creationId xmlns:p14="http://schemas.microsoft.com/office/powerpoint/2010/main" val="1392977646"/>
      </p:ext>
    </p:extLst>
  </p:cSld>
  <p:clrMapOvr>
    <a:masterClrMapping/>
  </p:clrMapOvr>
  <p:extLst>
    <p:ext uri="{DCECCB84-F9BA-43D5-87BE-67443E8EF086}">
      <p15:sldGuideLst xmlns:p15="http://schemas.microsoft.com/office/powerpoint/2012/main">
        <p15:guide id="3" orient="horz" pos="120">
          <p15:clr>
            <a:srgbClr val="FBAE40"/>
          </p15:clr>
        </p15:guide>
        <p15:guide id="4"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Content Slide with Divider Bar">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9BD4047-1D9C-4990-89AC-4621B167FB65}"/>
              </a:ext>
            </a:extLst>
          </p:cNvPr>
          <p:cNvGrpSpPr/>
          <p:nvPr userDrawn="1"/>
        </p:nvGrpSpPr>
        <p:grpSpPr>
          <a:xfrm>
            <a:off x="0" y="-1"/>
            <a:ext cx="9144000" cy="301752"/>
            <a:chOff x="0" y="-1"/>
            <a:chExt cx="9144000" cy="301752"/>
          </a:xfrm>
        </p:grpSpPr>
        <p:sp>
          <p:nvSpPr>
            <p:cNvPr id="10" name="Rectangle 9">
              <a:extLst>
                <a:ext uri="{FF2B5EF4-FFF2-40B4-BE49-F238E27FC236}">
                  <a16:creationId xmlns:a16="http://schemas.microsoft.com/office/drawing/2014/main" id="{ABF197D9-2542-4A3B-946F-A9CDFB13B1DD}"/>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806516D-373E-4CED-98E2-2BCA5D17975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780707"/>
          </a:xfrm>
        </p:spPr>
        <p:txBody>
          <a:bodyPr lIns="0" rIns="0" anchor="b" anchorCtr="0">
            <a:normAutofit/>
          </a:bodyPr>
          <a:lstStyle>
            <a:lvl1pPr>
              <a:defRPr sz="3000">
                <a:solidFill>
                  <a:srgbClr val="00529B"/>
                </a:solidFill>
              </a:defRPr>
            </a:lvl1pPr>
          </a:lstStyle>
          <a:p>
            <a:r>
              <a:rPr lang="en-US" dirty="0"/>
              <a:t>Click to Edit Master Title Style</a:t>
            </a:r>
          </a:p>
        </p:txBody>
      </p:sp>
      <p:sp>
        <p:nvSpPr>
          <p:cNvPr id="3" name="Content Placeholder 2"/>
          <p:cNvSpPr>
            <a:spLocks noGrp="1"/>
          </p:cNvSpPr>
          <p:nvPr>
            <p:ph idx="1"/>
          </p:nvPr>
        </p:nvSpPr>
        <p:spPr>
          <a:xfrm>
            <a:off x="457200" y="1430634"/>
            <a:ext cx="8229600" cy="4832425"/>
          </a:xfrm>
        </p:spPr>
        <p:txBody>
          <a:bodyPr lIns="0" rIns="0"/>
          <a:lstStyle>
            <a:lvl1pPr>
              <a:spcBef>
                <a:spcPts val="0"/>
              </a:spcBef>
              <a:defRPr sz="2000">
                <a:solidFill>
                  <a:srgbClr val="616161"/>
                </a:solidFill>
                <a:latin typeface="+mn-lt"/>
              </a:defRPr>
            </a:lvl1pPr>
            <a:lvl2pPr marL="687388" indent="-342900">
              <a:spcBef>
                <a:spcPts val="0"/>
              </a:spcBef>
              <a:defRPr sz="1800">
                <a:solidFill>
                  <a:srgbClr val="616161"/>
                </a:solidFill>
                <a:latin typeface="+mn-lt"/>
              </a:defRPr>
            </a:lvl2pPr>
            <a:lvl3pPr marL="914400" indent="-227013">
              <a:spcBef>
                <a:spcPts val="0"/>
              </a:spcBef>
              <a:defRPr sz="1600">
                <a:solidFill>
                  <a:srgbClr val="616161"/>
                </a:solidFill>
                <a:latin typeface="+mn-lt"/>
              </a:defRPr>
            </a:lvl3pPr>
            <a:lvl4pPr marL="1141413" indent="-227013">
              <a:spcBef>
                <a:spcPts val="0"/>
              </a:spcBef>
              <a:defRPr sz="1400">
                <a:solidFill>
                  <a:srgbClr val="616161"/>
                </a:solidFill>
                <a:latin typeface="+mn-lt"/>
              </a:defRPr>
            </a:lvl4pPr>
            <a:lvl5pPr marL="1376363" indent="-234950">
              <a:spcBef>
                <a:spcPts val="0"/>
              </a:spcBef>
              <a:defRPr sz="1400">
                <a:solidFill>
                  <a:srgbClr val="61616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Line 9"/>
          <p:cNvSpPr>
            <a:spLocks noChangeShapeType="1"/>
          </p:cNvSpPr>
          <p:nvPr userDrawn="1"/>
        </p:nvSpPr>
        <p:spPr bwMode="auto">
          <a:xfrm>
            <a:off x="457200" y="1311410"/>
            <a:ext cx="8229600" cy="0"/>
          </a:xfrm>
          <a:prstGeom prst="line">
            <a:avLst/>
          </a:prstGeom>
          <a:noFill/>
          <a:ln w="28575">
            <a:solidFill>
              <a:srgbClr val="D1D3D4"/>
            </a:solidFill>
            <a:round/>
            <a:headEnd/>
            <a:tailEnd/>
          </a:ln>
          <a:extLst>
            <a:ext uri="{909E8E84-426E-40DD-AFC4-6F175D3DCCD1}">
              <a14:hiddenFill xmlns:a14="http://schemas.microsoft.com/office/drawing/2010/main">
                <a:noFill/>
              </a14:hiddenFill>
            </a:ext>
          </a:extLst>
        </p:spPr>
        <p:txBody>
          <a:bodyPr wrap="none" anchor="ctr"/>
          <a:lstStyle/>
          <a:p>
            <a:endParaRPr lang="en-US" b="0" i="0" dirty="0">
              <a:latin typeface="Calibri Light" charset="0"/>
              <a:cs typeface="Calibri Regular" charset="0"/>
            </a:endParaRPr>
          </a:p>
        </p:txBody>
      </p:sp>
      <p:sp>
        <p:nvSpPr>
          <p:cNvPr id="12" name="Rectangle 11">
            <a:extLst>
              <a:ext uri="{FF2B5EF4-FFF2-40B4-BE49-F238E27FC236}">
                <a16:creationId xmlns:a16="http://schemas.microsoft.com/office/drawing/2014/main" id="{5AFD4F9D-6635-4F28-8FEC-7CABA05DD5CC}"/>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3" name="Picture 12">
            <a:extLst>
              <a:ext uri="{FF2B5EF4-FFF2-40B4-BE49-F238E27FC236}">
                <a16:creationId xmlns:a16="http://schemas.microsoft.com/office/drawing/2014/main" id="{0AD4571E-0CD8-4577-BDAC-447CE1E700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Tree>
    <p:custDataLst>
      <p:tags r:id="rId1"/>
    </p:custDataLst>
    <p:extLst>
      <p:ext uri="{BB962C8B-B14F-4D97-AF65-F5344CB8AC3E}">
        <p14:creationId xmlns:p14="http://schemas.microsoft.com/office/powerpoint/2010/main" val="1990602724"/>
      </p:ext>
    </p:extLst>
  </p:cSld>
  <p:clrMapOvr>
    <a:masterClrMapping/>
  </p:clrMapOvr>
  <p:extLst>
    <p:ext uri="{DCECCB84-F9BA-43D5-87BE-67443E8EF086}">
      <p15:sldGuideLst xmlns:p15="http://schemas.microsoft.com/office/powerpoint/2012/main">
        <p15:guide id="3" orient="horz" pos="120">
          <p15:clr>
            <a:srgbClr val="FBAE40"/>
          </p15:clr>
        </p15:guide>
        <p15:guide id="4"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with Divider Bar">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9BD4047-1D9C-4990-89AC-4621B167FB65}"/>
              </a:ext>
            </a:extLst>
          </p:cNvPr>
          <p:cNvGrpSpPr/>
          <p:nvPr userDrawn="1"/>
        </p:nvGrpSpPr>
        <p:grpSpPr>
          <a:xfrm>
            <a:off x="0" y="-1"/>
            <a:ext cx="9144000" cy="301752"/>
            <a:chOff x="0" y="-1"/>
            <a:chExt cx="9144000" cy="301752"/>
          </a:xfrm>
        </p:grpSpPr>
        <p:sp>
          <p:nvSpPr>
            <p:cNvPr id="10" name="Rectangle 9">
              <a:extLst>
                <a:ext uri="{FF2B5EF4-FFF2-40B4-BE49-F238E27FC236}">
                  <a16:creationId xmlns:a16="http://schemas.microsoft.com/office/drawing/2014/main" id="{ABF197D9-2542-4A3B-946F-A9CDFB13B1DD}"/>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806516D-373E-4CED-98E2-2BCA5D17975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780707"/>
          </a:xfrm>
        </p:spPr>
        <p:txBody>
          <a:bodyPr lIns="0" rIns="0" anchor="b" anchorCtr="0">
            <a:normAutofit/>
          </a:bodyPr>
          <a:lstStyle>
            <a:lvl1pPr>
              <a:defRPr sz="3000">
                <a:solidFill>
                  <a:srgbClr val="00529B"/>
                </a:solidFill>
              </a:defRPr>
            </a:lvl1pPr>
          </a:lstStyle>
          <a:p>
            <a:r>
              <a:rPr lang="en-US" dirty="0"/>
              <a:t>Click to Edit Master Title Style</a:t>
            </a:r>
          </a:p>
        </p:txBody>
      </p:sp>
      <p:sp>
        <p:nvSpPr>
          <p:cNvPr id="7" name="Line 9"/>
          <p:cNvSpPr>
            <a:spLocks noChangeShapeType="1"/>
          </p:cNvSpPr>
          <p:nvPr userDrawn="1"/>
        </p:nvSpPr>
        <p:spPr bwMode="auto">
          <a:xfrm>
            <a:off x="457200" y="1311410"/>
            <a:ext cx="8229600" cy="0"/>
          </a:xfrm>
          <a:prstGeom prst="line">
            <a:avLst/>
          </a:prstGeom>
          <a:noFill/>
          <a:ln w="28575">
            <a:solidFill>
              <a:srgbClr val="D1D3D4"/>
            </a:solidFill>
            <a:round/>
            <a:headEnd/>
            <a:tailEnd/>
          </a:ln>
          <a:extLst>
            <a:ext uri="{909E8E84-426E-40DD-AFC4-6F175D3DCCD1}">
              <a14:hiddenFill xmlns:a14="http://schemas.microsoft.com/office/drawing/2010/main">
                <a:noFill/>
              </a14:hiddenFill>
            </a:ext>
          </a:extLst>
        </p:spPr>
        <p:txBody>
          <a:bodyPr wrap="none" anchor="ctr"/>
          <a:lstStyle/>
          <a:p>
            <a:endParaRPr lang="en-US" b="0" i="0" dirty="0">
              <a:latin typeface="Calibri Light" charset="0"/>
              <a:cs typeface="Calibri Regular" charset="0"/>
            </a:endParaRPr>
          </a:p>
        </p:txBody>
      </p:sp>
      <p:sp>
        <p:nvSpPr>
          <p:cNvPr id="12" name="Rectangle 11">
            <a:extLst>
              <a:ext uri="{FF2B5EF4-FFF2-40B4-BE49-F238E27FC236}">
                <a16:creationId xmlns:a16="http://schemas.microsoft.com/office/drawing/2014/main" id="{5AFD4F9D-6635-4F28-8FEC-7CABA05DD5CC}"/>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3" name="Picture 12">
            <a:extLst>
              <a:ext uri="{FF2B5EF4-FFF2-40B4-BE49-F238E27FC236}">
                <a16:creationId xmlns:a16="http://schemas.microsoft.com/office/drawing/2014/main" id="{0AD4571E-0CD8-4577-BDAC-447CE1E700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Tree>
    <p:custDataLst>
      <p:tags r:id="rId1"/>
    </p:custDataLst>
    <p:extLst>
      <p:ext uri="{BB962C8B-B14F-4D97-AF65-F5344CB8AC3E}">
        <p14:creationId xmlns:p14="http://schemas.microsoft.com/office/powerpoint/2010/main" val="3881167341"/>
      </p:ext>
    </p:extLst>
  </p:cSld>
  <p:clrMapOvr>
    <a:masterClrMapping/>
  </p:clrMapOvr>
  <p:extLst>
    <p:ext uri="{DCECCB84-F9BA-43D5-87BE-67443E8EF086}">
      <p15:sldGuideLst xmlns:p15="http://schemas.microsoft.com/office/powerpoint/2012/main">
        <p15:guide id="3" orient="horz" pos="120">
          <p15:clr>
            <a:srgbClr val="FBAE40"/>
          </p15:clr>
        </p15:guide>
        <p15:guide id="4"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31FA7B8-42FD-4EBE-AD24-B09497A76171}"/>
              </a:ext>
            </a:extLst>
          </p:cNvPr>
          <p:cNvGrpSpPr/>
          <p:nvPr userDrawn="1"/>
        </p:nvGrpSpPr>
        <p:grpSpPr>
          <a:xfrm>
            <a:off x="0" y="-1"/>
            <a:ext cx="9144000" cy="301752"/>
            <a:chOff x="0" y="-1"/>
            <a:chExt cx="9144000" cy="301752"/>
          </a:xfrm>
        </p:grpSpPr>
        <p:sp>
          <p:nvSpPr>
            <p:cNvPr id="8" name="Rectangle 7">
              <a:extLst>
                <a:ext uri="{FF2B5EF4-FFF2-40B4-BE49-F238E27FC236}">
                  <a16:creationId xmlns:a16="http://schemas.microsoft.com/office/drawing/2014/main" id="{D12B6FF4-208B-40BF-BE85-5B62F79DDE3A}"/>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E7F989AA-D3C7-47EF-8AB2-6CE20AB746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777240"/>
          </a:xfrm>
        </p:spPr>
        <p:txBody>
          <a:bodyPr lIns="0" rIns="0" anchor="b" anchorCtr="0">
            <a:normAutofit/>
          </a:bodyPr>
          <a:lstStyle>
            <a:lvl1pPr>
              <a:defRPr sz="3000">
                <a:solidFill>
                  <a:srgbClr val="00529B"/>
                </a:solidFill>
              </a:defRPr>
            </a:lvl1pPr>
          </a:lstStyle>
          <a:p>
            <a:r>
              <a:rPr lang="en-US" dirty="0"/>
              <a:t>Click to Edit Master Title Style</a:t>
            </a:r>
          </a:p>
        </p:txBody>
      </p:sp>
      <p:sp>
        <p:nvSpPr>
          <p:cNvPr id="3" name="Content Placeholder 2"/>
          <p:cNvSpPr>
            <a:spLocks noGrp="1"/>
          </p:cNvSpPr>
          <p:nvPr>
            <p:ph idx="1"/>
          </p:nvPr>
        </p:nvSpPr>
        <p:spPr>
          <a:xfrm>
            <a:off x="457200" y="1388962"/>
            <a:ext cx="8229600" cy="4874678"/>
          </a:xfrm>
        </p:spPr>
        <p:txBody>
          <a:bodyPr lIns="0" rIns="0"/>
          <a:lstStyle>
            <a:lvl1pPr>
              <a:spcBef>
                <a:spcPts val="0"/>
              </a:spcBef>
              <a:defRPr sz="2000">
                <a:solidFill>
                  <a:srgbClr val="616161"/>
                </a:solidFill>
                <a:latin typeface="+mn-lt"/>
              </a:defRPr>
            </a:lvl1pPr>
            <a:lvl2pPr marL="687388" indent="-342900">
              <a:spcBef>
                <a:spcPts val="0"/>
              </a:spcBef>
              <a:defRPr sz="1800">
                <a:solidFill>
                  <a:srgbClr val="616161"/>
                </a:solidFill>
                <a:latin typeface="+mn-lt"/>
              </a:defRPr>
            </a:lvl2pPr>
            <a:lvl3pPr marL="914400" indent="-227013">
              <a:spcBef>
                <a:spcPts val="0"/>
              </a:spcBef>
              <a:defRPr sz="1600">
                <a:solidFill>
                  <a:srgbClr val="616161"/>
                </a:solidFill>
                <a:latin typeface="+mn-lt"/>
              </a:defRPr>
            </a:lvl3pPr>
            <a:lvl4pPr marL="1141413" indent="-227013">
              <a:spcBef>
                <a:spcPts val="0"/>
              </a:spcBef>
              <a:defRPr sz="1400">
                <a:solidFill>
                  <a:srgbClr val="616161"/>
                </a:solidFill>
                <a:latin typeface="+mn-lt"/>
              </a:defRPr>
            </a:lvl4pPr>
            <a:lvl5pPr marL="1376363" indent="-234950">
              <a:spcBef>
                <a:spcPts val="0"/>
              </a:spcBef>
              <a:defRPr sz="1400">
                <a:solidFill>
                  <a:srgbClr val="61616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2ABC2F43-B5AD-4DE1-9381-46E6E752AAC7}"/>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1" name="Picture 10">
            <a:extLst>
              <a:ext uri="{FF2B5EF4-FFF2-40B4-BE49-F238E27FC236}">
                <a16:creationId xmlns:a16="http://schemas.microsoft.com/office/drawing/2014/main" id="{9DACAFF6-D00D-4081-8F0C-009BC171BE3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Tree>
    <p:custDataLst>
      <p:tags r:id="rId1"/>
    </p:custDataLst>
    <p:extLst>
      <p:ext uri="{BB962C8B-B14F-4D97-AF65-F5344CB8AC3E}">
        <p14:creationId xmlns:p14="http://schemas.microsoft.com/office/powerpoint/2010/main" val="2063264161"/>
      </p:ext>
    </p:extLst>
  </p:cSld>
  <p:clrMapOvr>
    <a:masterClrMapping/>
  </p:clrMapOvr>
  <p:extLst>
    <p:ext uri="{DCECCB84-F9BA-43D5-87BE-67443E8EF086}">
      <p15:sldGuideLst xmlns:p15="http://schemas.microsoft.com/office/powerpoint/2012/main">
        <p15:guide id="2" pos="2880">
          <p15:clr>
            <a:srgbClr val="FBAE40"/>
          </p15:clr>
        </p15:guide>
        <p15:guide id="3" orient="horz" pos="12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Opening Instructions">
    <p:bg>
      <p:bgPr>
        <a:solidFill>
          <a:srgbClr val="F4E9C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411480"/>
            <a:ext cx="6492240" cy="777240"/>
          </a:xfrm>
        </p:spPr>
        <p:txBody>
          <a:bodyPr lIns="0" rIns="0" anchor="b" anchorCtr="0">
            <a:normAutofit/>
          </a:bodyPr>
          <a:lstStyle>
            <a:lvl1pPr>
              <a:defRPr sz="3000"/>
            </a:lvl1pPr>
          </a:lstStyle>
          <a:p>
            <a:r>
              <a:rPr lang="en-US" dirty="0"/>
              <a:t>Click to Edit Master Title Style</a:t>
            </a:r>
          </a:p>
        </p:txBody>
      </p:sp>
      <p:sp>
        <p:nvSpPr>
          <p:cNvPr id="3" name="Content Placeholder 2"/>
          <p:cNvSpPr>
            <a:spLocks noGrp="1"/>
          </p:cNvSpPr>
          <p:nvPr>
            <p:ph idx="1"/>
          </p:nvPr>
        </p:nvSpPr>
        <p:spPr>
          <a:xfrm>
            <a:off x="457200" y="1434100"/>
            <a:ext cx="8229600" cy="4885419"/>
          </a:xfrm>
        </p:spPr>
        <p:txBody>
          <a:bodyPr lIns="0" rIns="0">
            <a:normAutofit/>
          </a:bodyPr>
          <a:lstStyle>
            <a:lvl1pPr marL="231775" indent="-231775">
              <a:spcBef>
                <a:spcPts val="0"/>
              </a:spcBef>
              <a:defRPr sz="2000">
                <a:solidFill>
                  <a:srgbClr val="00529B"/>
                </a:solidFill>
                <a:latin typeface="+mn-lt"/>
              </a:defRPr>
            </a:lvl1pPr>
            <a:lvl2pPr marL="573088" indent="-228600">
              <a:spcBef>
                <a:spcPts val="0"/>
              </a:spcBef>
              <a:defRPr sz="1800">
                <a:solidFill>
                  <a:srgbClr val="00529B"/>
                </a:solidFill>
                <a:latin typeface="+mn-lt"/>
              </a:defRPr>
            </a:lvl2pPr>
            <a:lvl3pPr marL="914400" indent="-227013">
              <a:spcBef>
                <a:spcPts val="0"/>
              </a:spcBef>
              <a:defRPr sz="1600">
                <a:solidFill>
                  <a:srgbClr val="00529B"/>
                </a:solidFill>
                <a:latin typeface="+mn-lt"/>
              </a:defRPr>
            </a:lvl3pPr>
            <a:lvl4pPr marL="1141413" indent="-227013">
              <a:spcBef>
                <a:spcPts val="0"/>
              </a:spcBef>
              <a:defRPr sz="1400">
                <a:solidFill>
                  <a:srgbClr val="00529B"/>
                </a:solidFill>
                <a:latin typeface="+mn-lt"/>
              </a:defRPr>
            </a:lvl4pPr>
            <a:lvl5pPr marL="1376363" indent="-234950">
              <a:spcBef>
                <a:spcPts val="0"/>
              </a:spcBef>
              <a:defRPr sz="1400">
                <a:solidFill>
                  <a:srgbClr val="00529B"/>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2ABC2F43-B5AD-4DE1-9381-46E6E752AAC7}"/>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1" name="Picture 10">
            <a:extLst>
              <a:ext uri="{FF2B5EF4-FFF2-40B4-BE49-F238E27FC236}">
                <a16:creationId xmlns:a16="http://schemas.microsoft.com/office/drawing/2014/main" id="{9DACAFF6-D00D-4081-8F0C-009BC171BE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
        <p:nvSpPr>
          <p:cNvPr id="9" name="Line 9">
            <a:extLst>
              <a:ext uri="{FF2B5EF4-FFF2-40B4-BE49-F238E27FC236}">
                <a16:creationId xmlns:a16="http://schemas.microsoft.com/office/drawing/2014/main" id="{6745B1AC-12A4-4CD0-868B-5FA638E5E49D}"/>
              </a:ext>
            </a:extLst>
          </p:cNvPr>
          <p:cNvSpPr>
            <a:spLocks noChangeShapeType="1"/>
          </p:cNvSpPr>
          <p:nvPr userDrawn="1"/>
        </p:nvSpPr>
        <p:spPr bwMode="auto">
          <a:xfrm>
            <a:off x="457200" y="1311410"/>
            <a:ext cx="8229600" cy="0"/>
          </a:xfrm>
          <a:prstGeom prst="line">
            <a:avLst/>
          </a:prstGeom>
          <a:noFill/>
          <a:ln w="28575">
            <a:solidFill>
              <a:srgbClr val="D1D3D4"/>
            </a:solidFill>
            <a:round/>
            <a:headEnd/>
            <a:tailEnd/>
          </a:ln>
          <a:extLst>
            <a:ext uri="{909E8E84-426E-40DD-AFC4-6F175D3DCCD1}">
              <a14:hiddenFill xmlns:a14="http://schemas.microsoft.com/office/drawing/2010/main">
                <a:noFill/>
              </a14:hiddenFill>
            </a:ext>
          </a:extLst>
        </p:spPr>
        <p:txBody>
          <a:bodyPr wrap="none" anchor="ctr"/>
          <a:lstStyle/>
          <a:p>
            <a:endParaRPr lang="en-US" b="0" i="0" dirty="0">
              <a:latin typeface="Calibri Light" charset="0"/>
              <a:cs typeface="Calibri Regular" charset="0"/>
            </a:endParaRPr>
          </a:p>
        </p:txBody>
      </p:sp>
      <p:sp>
        <p:nvSpPr>
          <p:cNvPr id="8" name="Rectangle 7">
            <a:extLst>
              <a:ext uri="{FF2B5EF4-FFF2-40B4-BE49-F238E27FC236}">
                <a16:creationId xmlns:a16="http://schemas.microsoft.com/office/drawing/2014/main" id="{5FABEDDC-6A69-4B71-8EEC-403E1F147F49}"/>
              </a:ext>
            </a:extLst>
          </p:cNvPr>
          <p:cNvSpPr/>
          <p:nvPr userDrawn="1"/>
        </p:nvSpPr>
        <p:spPr>
          <a:xfrm>
            <a:off x="7668227" y="0"/>
            <a:ext cx="1475773" cy="75438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lvl="0" algn="ctr"/>
            <a:r>
              <a:rPr lang="en-US" sz="1100" dirty="0">
                <a:solidFill>
                  <a:srgbClr val="FF0000"/>
                </a:solidFill>
              </a:rPr>
              <a:t>This page is for</a:t>
            </a:r>
            <a:br>
              <a:rPr lang="en-US" sz="1100" dirty="0">
                <a:solidFill>
                  <a:srgbClr val="FF0000"/>
                </a:solidFill>
              </a:rPr>
            </a:br>
            <a:r>
              <a:rPr lang="en-US" sz="1100" dirty="0">
                <a:solidFill>
                  <a:srgbClr val="FF0000"/>
                </a:solidFill>
              </a:rPr>
              <a:t>INTERNAL USE ONLY – </a:t>
            </a:r>
            <a:r>
              <a:rPr lang="en-US" sz="1100" b="1" dirty="0">
                <a:solidFill>
                  <a:srgbClr val="FF0000"/>
                </a:solidFill>
              </a:rPr>
              <a:t>DELETE </a:t>
            </a:r>
            <a:r>
              <a:rPr lang="en-US" sz="700" b="1" dirty="0">
                <a:solidFill>
                  <a:srgbClr val="FF0000"/>
                </a:solidFill>
              </a:rPr>
              <a:t> </a:t>
            </a:r>
            <a:r>
              <a:rPr lang="en-US" sz="1100" dirty="0">
                <a:solidFill>
                  <a:srgbClr val="FF0000"/>
                </a:solidFill>
              </a:rPr>
              <a:t>before</a:t>
            </a:r>
            <a:br>
              <a:rPr lang="en-US" sz="1100" dirty="0">
                <a:solidFill>
                  <a:srgbClr val="FF0000"/>
                </a:solidFill>
              </a:rPr>
            </a:br>
            <a:r>
              <a:rPr lang="en-US" sz="1100" dirty="0">
                <a:solidFill>
                  <a:srgbClr val="FF0000"/>
                </a:solidFill>
              </a:rPr>
              <a:t>prospect presentation.</a:t>
            </a:r>
          </a:p>
        </p:txBody>
      </p:sp>
    </p:spTree>
    <p:custDataLst>
      <p:tags r:id="rId1"/>
    </p:custDataLst>
    <p:extLst>
      <p:ext uri="{BB962C8B-B14F-4D97-AF65-F5344CB8AC3E}">
        <p14:creationId xmlns:p14="http://schemas.microsoft.com/office/powerpoint/2010/main" val="1318611942"/>
      </p:ext>
    </p:extLst>
  </p:cSld>
  <p:clrMapOvr>
    <a:masterClrMapping/>
  </p:clrMapOvr>
  <p:extLst>
    <p:ext uri="{DCECCB84-F9BA-43D5-87BE-67443E8EF086}">
      <p15:sldGuideLst xmlns:p15="http://schemas.microsoft.com/office/powerpoint/2012/main">
        <p15:guide id="2" pos="2880">
          <p15:clr>
            <a:srgbClr val="FBAE40"/>
          </p15:clr>
        </p15:guide>
        <p15:guide id="3" orient="horz" pos="1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pening Instructions-no body">
    <p:bg>
      <p:bgPr>
        <a:solidFill>
          <a:srgbClr val="F4E9C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411480"/>
            <a:ext cx="6492240" cy="777240"/>
          </a:xfrm>
        </p:spPr>
        <p:txBody>
          <a:bodyPr lIns="0" rIns="0" anchor="b" anchorCtr="0">
            <a:normAutofit/>
          </a:bodyPr>
          <a:lstStyle>
            <a:lvl1pPr>
              <a:defRPr sz="3000"/>
            </a:lvl1pPr>
          </a:lstStyle>
          <a:p>
            <a:r>
              <a:rPr lang="en-US" dirty="0"/>
              <a:t>Click to Edit Master Title Style</a:t>
            </a:r>
          </a:p>
        </p:txBody>
      </p:sp>
      <p:sp>
        <p:nvSpPr>
          <p:cNvPr id="10" name="Rectangle 9">
            <a:extLst>
              <a:ext uri="{FF2B5EF4-FFF2-40B4-BE49-F238E27FC236}">
                <a16:creationId xmlns:a16="http://schemas.microsoft.com/office/drawing/2014/main" id="{2ABC2F43-B5AD-4DE1-9381-46E6E752AAC7}"/>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1" name="Picture 10">
            <a:extLst>
              <a:ext uri="{FF2B5EF4-FFF2-40B4-BE49-F238E27FC236}">
                <a16:creationId xmlns:a16="http://schemas.microsoft.com/office/drawing/2014/main" id="{9DACAFF6-D00D-4081-8F0C-009BC171BE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
        <p:nvSpPr>
          <p:cNvPr id="9" name="Line 9">
            <a:extLst>
              <a:ext uri="{FF2B5EF4-FFF2-40B4-BE49-F238E27FC236}">
                <a16:creationId xmlns:a16="http://schemas.microsoft.com/office/drawing/2014/main" id="{6745B1AC-12A4-4CD0-868B-5FA638E5E49D}"/>
              </a:ext>
            </a:extLst>
          </p:cNvPr>
          <p:cNvSpPr>
            <a:spLocks noChangeShapeType="1"/>
          </p:cNvSpPr>
          <p:nvPr userDrawn="1"/>
        </p:nvSpPr>
        <p:spPr bwMode="auto">
          <a:xfrm>
            <a:off x="457200" y="1311410"/>
            <a:ext cx="8229600" cy="0"/>
          </a:xfrm>
          <a:prstGeom prst="line">
            <a:avLst/>
          </a:prstGeom>
          <a:noFill/>
          <a:ln w="28575">
            <a:solidFill>
              <a:srgbClr val="D1D3D4"/>
            </a:solidFill>
            <a:round/>
            <a:headEnd/>
            <a:tailEnd/>
          </a:ln>
          <a:extLst>
            <a:ext uri="{909E8E84-426E-40DD-AFC4-6F175D3DCCD1}">
              <a14:hiddenFill xmlns:a14="http://schemas.microsoft.com/office/drawing/2010/main">
                <a:noFill/>
              </a14:hiddenFill>
            </a:ext>
          </a:extLst>
        </p:spPr>
        <p:txBody>
          <a:bodyPr wrap="none" anchor="ctr"/>
          <a:lstStyle/>
          <a:p>
            <a:endParaRPr lang="en-US" b="0" i="0" dirty="0">
              <a:latin typeface="Calibri Light" charset="0"/>
              <a:cs typeface="Calibri Regular" charset="0"/>
            </a:endParaRPr>
          </a:p>
        </p:txBody>
      </p:sp>
      <p:sp>
        <p:nvSpPr>
          <p:cNvPr id="7" name="Rectangle 6">
            <a:extLst>
              <a:ext uri="{FF2B5EF4-FFF2-40B4-BE49-F238E27FC236}">
                <a16:creationId xmlns:a16="http://schemas.microsoft.com/office/drawing/2014/main" id="{42E69C2E-8043-48E7-91BC-2B653C9F4596}"/>
              </a:ext>
            </a:extLst>
          </p:cNvPr>
          <p:cNvSpPr/>
          <p:nvPr userDrawn="1"/>
        </p:nvSpPr>
        <p:spPr>
          <a:xfrm>
            <a:off x="7668227" y="8626"/>
            <a:ext cx="1475773" cy="75438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lvl="0" algn="ctr"/>
            <a:r>
              <a:rPr lang="en-US" sz="1100" dirty="0">
                <a:solidFill>
                  <a:srgbClr val="FF0000"/>
                </a:solidFill>
              </a:rPr>
              <a:t>This page is for</a:t>
            </a:r>
            <a:br>
              <a:rPr lang="en-US" sz="1100" dirty="0">
                <a:solidFill>
                  <a:srgbClr val="FF0000"/>
                </a:solidFill>
              </a:rPr>
            </a:br>
            <a:r>
              <a:rPr lang="en-US" sz="1100" dirty="0">
                <a:solidFill>
                  <a:srgbClr val="FF0000"/>
                </a:solidFill>
              </a:rPr>
              <a:t>INTERNAL USE ONLY – </a:t>
            </a:r>
            <a:r>
              <a:rPr lang="en-US" sz="1100" b="1" dirty="0">
                <a:solidFill>
                  <a:srgbClr val="FF0000"/>
                </a:solidFill>
              </a:rPr>
              <a:t>DELETE </a:t>
            </a:r>
            <a:r>
              <a:rPr lang="en-US" sz="700" b="1" dirty="0">
                <a:solidFill>
                  <a:srgbClr val="FF0000"/>
                </a:solidFill>
              </a:rPr>
              <a:t> </a:t>
            </a:r>
            <a:r>
              <a:rPr lang="en-US" sz="1100" dirty="0">
                <a:solidFill>
                  <a:srgbClr val="FF0000"/>
                </a:solidFill>
              </a:rPr>
              <a:t>before</a:t>
            </a:r>
            <a:br>
              <a:rPr lang="en-US" sz="1100" dirty="0">
                <a:solidFill>
                  <a:srgbClr val="FF0000"/>
                </a:solidFill>
              </a:rPr>
            </a:br>
            <a:r>
              <a:rPr lang="en-US" sz="1100" dirty="0">
                <a:solidFill>
                  <a:srgbClr val="FF0000"/>
                </a:solidFill>
              </a:rPr>
              <a:t>prospect presentation.</a:t>
            </a:r>
          </a:p>
        </p:txBody>
      </p:sp>
    </p:spTree>
    <p:custDataLst>
      <p:tags r:id="rId1"/>
    </p:custDataLst>
    <p:extLst>
      <p:ext uri="{BB962C8B-B14F-4D97-AF65-F5344CB8AC3E}">
        <p14:creationId xmlns:p14="http://schemas.microsoft.com/office/powerpoint/2010/main" val="4153688280"/>
      </p:ext>
    </p:extLst>
  </p:cSld>
  <p:clrMapOvr>
    <a:masterClrMapping/>
  </p:clrMapOvr>
  <p:extLst>
    <p:ext uri="{DCECCB84-F9BA-43D5-87BE-67443E8EF086}">
      <p15:sldGuideLst xmlns:p15="http://schemas.microsoft.com/office/powerpoint/2012/main">
        <p15:guide id="2" pos="2880">
          <p15:clr>
            <a:srgbClr val="FBAE40"/>
          </p15:clr>
        </p15:guide>
        <p15:guide id="3" orient="horz" pos="1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Yellow Instruction">
    <p:bg>
      <p:bgPr>
        <a:solidFill>
          <a:srgbClr val="F4E9C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411480"/>
            <a:ext cx="6492240" cy="777240"/>
          </a:xfrm>
        </p:spPr>
        <p:txBody>
          <a:bodyPr lIns="0" rIns="0" anchor="b" anchorCtr="0">
            <a:normAutofit/>
          </a:bodyPr>
          <a:lstStyle>
            <a:lvl1pPr>
              <a:defRPr sz="3000"/>
            </a:lvl1pPr>
          </a:lstStyle>
          <a:p>
            <a:r>
              <a:rPr lang="en-US" dirty="0"/>
              <a:t>Click to Edit Master Title Style</a:t>
            </a:r>
          </a:p>
        </p:txBody>
      </p:sp>
      <p:sp>
        <p:nvSpPr>
          <p:cNvPr id="3" name="Content Placeholder 2"/>
          <p:cNvSpPr>
            <a:spLocks noGrp="1"/>
          </p:cNvSpPr>
          <p:nvPr>
            <p:ph idx="1"/>
          </p:nvPr>
        </p:nvSpPr>
        <p:spPr>
          <a:xfrm>
            <a:off x="457200" y="1434100"/>
            <a:ext cx="8229600" cy="4885419"/>
          </a:xfrm>
        </p:spPr>
        <p:txBody>
          <a:bodyPr lIns="0" rIns="0">
            <a:normAutofit/>
          </a:bodyPr>
          <a:lstStyle>
            <a:lvl1pPr marL="231775" indent="-231775">
              <a:spcBef>
                <a:spcPts val="0"/>
              </a:spcBef>
              <a:defRPr sz="2000">
                <a:solidFill>
                  <a:srgbClr val="00529B"/>
                </a:solidFill>
                <a:latin typeface="+mn-lt"/>
              </a:defRPr>
            </a:lvl1pPr>
            <a:lvl2pPr marL="573088" indent="-228600">
              <a:spcBef>
                <a:spcPts val="0"/>
              </a:spcBef>
              <a:defRPr sz="1800">
                <a:solidFill>
                  <a:srgbClr val="00529B"/>
                </a:solidFill>
                <a:latin typeface="+mn-lt"/>
              </a:defRPr>
            </a:lvl2pPr>
            <a:lvl3pPr marL="914400" indent="-227013">
              <a:spcBef>
                <a:spcPts val="0"/>
              </a:spcBef>
              <a:defRPr sz="1600">
                <a:solidFill>
                  <a:srgbClr val="00529B"/>
                </a:solidFill>
                <a:latin typeface="+mn-lt"/>
              </a:defRPr>
            </a:lvl3pPr>
            <a:lvl4pPr marL="1141413" indent="-227013">
              <a:spcBef>
                <a:spcPts val="0"/>
              </a:spcBef>
              <a:defRPr sz="1400">
                <a:solidFill>
                  <a:srgbClr val="00529B"/>
                </a:solidFill>
                <a:latin typeface="+mn-lt"/>
              </a:defRPr>
            </a:lvl4pPr>
            <a:lvl5pPr marL="1376363" indent="-234950">
              <a:spcBef>
                <a:spcPts val="0"/>
              </a:spcBef>
              <a:defRPr sz="1400">
                <a:solidFill>
                  <a:srgbClr val="00529B"/>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2ABC2F43-B5AD-4DE1-9381-46E6E752AAC7}"/>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1" name="Picture 10">
            <a:extLst>
              <a:ext uri="{FF2B5EF4-FFF2-40B4-BE49-F238E27FC236}">
                <a16:creationId xmlns:a16="http://schemas.microsoft.com/office/drawing/2014/main" id="{9DACAFF6-D00D-4081-8F0C-009BC171BE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
        <p:nvSpPr>
          <p:cNvPr id="9" name="Line 9">
            <a:extLst>
              <a:ext uri="{FF2B5EF4-FFF2-40B4-BE49-F238E27FC236}">
                <a16:creationId xmlns:a16="http://schemas.microsoft.com/office/drawing/2014/main" id="{6745B1AC-12A4-4CD0-868B-5FA638E5E49D}"/>
              </a:ext>
            </a:extLst>
          </p:cNvPr>
          <p:cNvSpPr>
            <a:spLocks noChangeShapeType="1"/>
          </p:cNvSpPr>
          <p:nvPr userDrawn="1"/>
        </p:nvSpPr>
        <p:spPr bwMode="auto">
          <a:xfrm>
            <a:off x="457200" y="1311410"/>
            <a:ext cx="8229600" cy="0"/>
          </a:xfrm>
          <a:prstGeom prst="line">
            <a:avLst/>
          </a:prstGeom>
          <a:noFill/>
          <a:ln w="28575">
            <a:solidFill>
              <a:srgbClr val="D1D3D4"/>
            </a:solidFill>
            <a:round/>
            <a:headEnd/>
            <a:tailEnd/>
          </a:ln>
          <a:extLst>
            <a:ext uri="{909E8E84-426E-40DD-AFC4-6F175D3DCCD1}">
              <a14:hiddenFill xmlns:a14="http://schemas.microsoft.com/office/drawing/2010/main">
                <a:noFill/>
              </a14:hiddenFill>
            </a:ext>
          </a:extLst>
        </p:spPr>
        <p:txBody>
          <a:bodyPr wrap="none" anchor="ctr"/>
          <a:lstStyle/>
          <a:p>
            <a:endParaRPr lang="en-US" b="0" i="0" dirty="0">
              <a:latin typeface="Calibri Light" charset="0"/>
              <a:cs typeface="Calibri Regular" charset="0"/>
            </a:endParaRPr>
          </a:p>
        </p:txBody>
      </p:sp>
      <p:sp>
        <p:nvSpPr>
          <p:cNvPr id="17" name="Rectangle 16">
            <a:extLst>
              <a:ext uri="{FF2B5EF4-FFF2-40B4-BE49-F238E27FC236}">
                <a16:creationId xmlns:a16="http://schemas.microsoft.com/office/drawing/2014/main" id="{2D860AF9-8DE1-4227-AB9C-D215EBB56232}"/>
              </a:ext>
            </a:extLst>
          </p:cNvPr>
          <p:cNvSpPr/>
          <p:nvPr userDrawn="1"/>
        </p:nvSpPr>
        <p:spPr>
          <a:xfrm>
            <a:off x="469899" y="424930"/>
            <a:ext cx="2578101" cy="246221"/>
          </a:xfrm>
          <a:prstGeom prst="rect">
            <a:avLst/>
          </a:prstGeom>
        </p:spPr>
        <p:txBody>
          <a:bodyPr wrap="square" lIns="0" tIns="0" rIns="0" bIns="0" anchor="ctr" anchorCtr="0">
            <a:spAutoFit/>
          </a:bodyPr>
          <a:lstStyle/>
          <a:p>
            <a:r>
              <a:rPr lang="en-US" sz="1600" i="1" spc="30" dirty="0">
                <a:solidFill>
                  <a:srgbClr val="3C7EC1"/>
                </a:solidFill>
                <a:latin typeface="Century Gothic" panose="020B0502020202020204" pitchFamily="34" charset="0"/>
              </a:rPr>
              <a:t>MORE ABOUT THIS SLIDE</a:t>
            </a:r>
          </a:p>
        </p:txBody>
      </p:sp>
      <p:sp>
        <p:nvSpPr>
          <p:cNvPr id="18" name="Rectangle 17">
            <a:extLst>
              <a:ext uri="{FF2B5EF4-FFF2-40B4-BE49-F238E27FC236}">
                <a16:creationId xmlns:a16="http://schemas.microsoft.com/office/drawing/2014/main" id="{71544D24-8D1D-482D-A9AD-215ECB072B60}"/>
              </a:ext>
            </a:extLst>
          </p:cNvPr>
          <p:cNvSpPr/>
          <p:nvPr userDrawn="1"/>
        </p:nvSpPr>
        <p:spPr>
          <a:xfrm>
            <a:off x="7998643" y="17672"/>
            <a:ext cx="1145357" cy="104161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lvl="0" algn="ctr"/>
            <a:r>
              <a:rPr lang="en-US" sz="1100" dirty="0">
                <a:solidFill>
                  <a:srgbClr val="FF0000"/>
                </a:solidFill>
              </a:rPr>
              <a:t>This page is for</a:t>
            </a:r>
            <a:br>
              <a:rPr lang="en-US" sz="1100" dirty="0">
                <a:solidFill>
                  <a:srgbClr val="FF0000"/>
                </a:solidFill>
              </a:rPr>
            </a:br>
            <a:r>
              <a:rPr lang="en-US" sz="1100" dirty="0">
                <a:solidFill>
                  <a:srgbClr val="FF0000"/>
                </a:solidFill>
              </a:rPr>
              <a:t>INTERNAL USE ONLY – </a:t>
            </a:r>
            <a:r>
              <a:rPr lang="en-US" sz="1100" b="1" dirty="0">
                <a:solidFill>
                  <a:srgbClr val="FF0000"/>
                </a:solidFill>
              </a:rPr>
              <a:t>DELETE </a:t>
            </a:r>
            <a:r>
              <a:rPr lang="en-US" sz="700" b="1" dirty="0">
                <a:solidFill>
                  <a:srgbClr val="FF0000"/>
                </a:solidFill>
              </a:rPr>
              <a:t> </a:t>
            </a:r>
            <a:r>
              <a:rPr lang="en-US" sz="1100" dirty="0">
                <a:solidFill>
                  <a:srgbClr val="FF0000"/>
                </a:solidFill>
              </a:rPr>
              <a:t>before</a:t>
            </a:r>
            <a:br>
              <a:rPr lang="en-US" sz="1100" dirty="0">
                <a:solidFill>
                  <a:srgbClr val="FF0000"/>
                </a:solidFill>
              </a:rPr>
            </a:br>
            <a:r>
              <a:rPr lang="en-US" sz="1100" dirty="0">
                <a:solidFill>
                  <a:srgbClr val="FF0000"/>
                </a:solidFill>
              </a:rPr>
              <a:t>prospect presentation.</a:t>
            </a:r>
          </a:p>
        </p:txBody>
      </p:sp>
    </p:spTree>
    <p:custDataLst>
      <p:tags r:id="rId1"/>
    </p:custDataLst>
    <p:extLst>
      <p:ext uri="{BB962C8B-B14F-4D97-AF65-F5344CB8AC3E}">
        <p14:creationId xmlns:p14="http://schemas.microsoft.com/office/powerpoint/2010/main" val="2561365647"/>
      </p:ext>
    </p:extLst>
  </p:cSld>
  <p:clrMapOvr>
    <a:masterClrMapping/>
  </p:clrMapOvr>
  <p:extLst>
    <p:ext uri="{DCECCB84-F9BA-43D5-87BE-67443E8EF086}">
      <p15:sldGuideLst xmlns:p15="http://schemas.microsoft.com/office/powerpoint/2012/main">
        <p15:guide id="2" pos="2880">
          <p15:clr>
            <a:srgbClr val="FBAE40"/>
          </p15:clr>
        </p15:guide>
        <p15:guide id="3" orient="horz" pos="12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Yellow Instruction-Title only">
    <p:bg>
      <p:bgPr>
        <a:solidFill>
          <a:srgbClr val="F4E9C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411480"/>
            <a:ext cx="6492240" cy="777240"/>
          </a:xfrm>
        </p:spPr>
        <p:txBody>
          <a:bodyPr lIns="0" rIns="0" anchor="b" anchorCtr="0">
            <a:normAutofit/>
          </a:bodyPr>
          <a:lstStyle>
            <a:lvl1pPr>
              <a:defRPr sz="3000"/>
            </a:lvl1pPr>
          </a:lstStyle>
          <a:p>
            <a:r>
              <a:rPr lang="en-US" dirty="0"/>
              <a:t>Click to Edit Master Title Style</a:t>
            </a:r>
          </a:p>
        </p:txBody>
      </p:sp>
      <p:sp>
        <p:nvSpPr>
          <p:cNvPr id="14" name="Line 9">
            <a:extLst>
              <a:ext uri="{FF2B5EF4-FFF2-40B4-BE49-F238E27FC236}">
                <a16:creationId xmlns:a16="http://schemas.microsoft.com/office/drawing/2014/main" id="{8AE69687-21B1-42DF-A920-DFAB63BD4FD5}"/>
              </a:ext>
            </a:extLst>
          </p:cNvPr>
          <p:cNvSpPr>
            <a:spLocks noChangeShapeType="1"/>
          </p:cNvSpPr>
          <p:nvPr userDrawn="1"/>
        </p:nvSpPr>
        <p:spPr bwMode="auto">
          <a:xfrm>
            <a:off x="457200" y="1311410"/>
            <a:ext cx="8229600" cy="0"/>
          </a:xfrm>
          <a:prstGeom prst="line">
            <a:avLst/>
          </a:prstGeom>
          <a:noFill/>
          <a:ln w="28575">
            <a:solidFill>
              <a:srgbClr val="D1D3D4"/>
            </a:solidFill>
            <a:round/>
            <a:headEnd/>
            <a:tailEnd/>
          </a:ln>
          <a:extLst>
            <a:ext uri="{909E8E84-426E-40DD-AFC4-6F175D3DCCD1}">
              <a14:hiddenFill xmlns:a14="http://schemas.microsoft.com/office/drawing/2010/main">
                <a:noFill/>
              </a14:hiddenFill>
            </a:ext>
          </a:extLst>
        </p:spPr>
        <p:txBody>
          <a:bodyPr wrap="none" anchor="ctr"/>
          <a:lstStyle/>
          <a:p>
            <a:endParaRPr lang="en-US" b="0" i="0" dirty="0">
              <a:latin typeface="Calibri Light" charset="0"/>
              <a:cs typeface="Calibri Regular" charset="0"/>
            </a:endParaRPr>
          </a:p>
        </p:txBody>
      </p:sp>
      <p:sp>
        <p:nvSpPr>
          <p:cNvPr id="19" name="Rectangle 18">
            <a:extLst>
              <a:ext uri="{FF2B5EF4-FFF2-40B4-BE49-F238E27FC236}">
                <a16:creationId xmlns:a16="http://schemas.microsoft.com/office/drawing/2014/main" id="{3BD66B34-C9F3-4D6E-8437-8C30FEAE6298}"/>
              </a:ext>
            </a:extLst>
          </p:cNvPr>
          <p:cNvSpPr/>
          <p:nvPr userDrawn="1"/>
        </p:nvSpPr>
        <p:spPr>
          <a:xfrm>
            <a:off x="469899" y="424930"/>
            <a:ext cx="2578101" cy="246221"/>
          </a:xfrm>
          <a:prstGeom prst="rect">
            <a:avLst/>
          </a:prstGeom>
        </p:spPr>
        <p:txBody>
          <a:bodyPr wrap="square" lIns="0" tIns="0" rIns="0" bIns="0" anchor="ctr" anchorCtr="0">
            <a:spAutoFit/>
          </a:bodyPr>
          <a:lstStyle/>
          <a:p>
            <a:r>
              <a:rPr lang="en-US" sz="1600" i="1" spc="30" dirty="0">
                <a:solidFill>
                  <a:srgbClr val="3C7EC1"/>
                </a:solidFill>
                <a:latin typeface="Century Gothic" panose="020B0502020202020204" pitchFamily="34" charset="0"/>
              </a:rPr>
              <a:t>MORE ABOUT THIS SLIDE</a:t>
            </a:r>
          </a:p>
        </p:txBody>
      </p:sp>
      <p:sp>
        <p:nvSpPr>
          <p:cNvPr id="7" name="Rectangle 6">
            <a:extLst>
              <a:ext uri="{FF2B5EF4-FFF2-40B4-BE49-F238E27FC236}">
                <a16:creationId xmlns:a16="http://schemas.microsoft.com/office/drawing/2014/main" id="{7BDFE8FC-A09A-4321-B94B-52E89733066C}"/>
              </a:ext>
            </a:extLst>
          </p:cNvPr>
          <p:cNvSpPr/>
          <p:nvPr userDrawn="1"/>
        </p:nvSpPr>
        <p:spPr>
          <a:xfrm>
            <a:off x="7998643" y="1353"/>
            <a:ext cx="1145357" cy="104161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lvl="0" algn="ctr"/>
            <a:r>
              <a:rPr lang="en-US" sz="1100" dirty="0">
                <a:solidFill>
                  <a:srgbClr val="FF0000"/>
                </a:solidFill>
              </a:rPr>
              <a:t>This page is for</a:t>
            </a:r>
            <a:br>
              <a:rPr lang="en-US" sz="1100" dirty="0">
                <a:solidFill>
                  <a:srgbClr val="FF0000"/>
                </a:solidFill>
              </a:rPr>
            </a:br>
            <a:r>
              <a:rPr lang="en-US" sz="1100" dirty="0">
                <a:solidFill>
                  <a:srgbClr val="FF0000"/>
                </a:solidFill>
              </a:rPr>
              <a:t>INTERNAL USE ONLY – </a:t>
            </a:r>
            <a:r>
              <a:rPr lang="en-US" sz="1100" b="1" dirty="0">
                <a:solidFill>
                  <a:srgbClr val="FF0000"/>
                </a:solidFill>
              </a:rPr>
              <a:t>DELETE </a:t>
            </a:r>
            <a:r>
              <a:rPr lang="en-US" sz="700" b="1" dirty="0">
                <a:solidFill>
                  <a:srgbClr val="FF0000"/>
                </a:solidFill>
              </a:rPr>
              <a:t> </a:t>
            </a:r>
            <a:r>
              <a:rPr lang="en-US" sz="1100" dirty="0">
                <a:solidFill>
                  <a:srgbClr val="FF0000"/>
                </a:solidFill>
              </a:rPr>
              <a:t>before</a:t>
            </a:r>
            <a:br>
              <a:rPr lang="en-US" sz="1100" dirty="0">
                <a:solidFill>
                  <a:srgbClr val="FF0000"/>
                </a:solidFill>
              </a:rPr>
            </a:br>
            <a:r>
              <a:rPr lang="en-US" sz="1100" dirty="0">
                <a:solidFill>
                  <a:srgbClr val="FF0000"/>
                </a:solidFill>
              </a:rPr>
              <a:t>prospect presentation.</a:t>
            </a:r>
          </a:p>
        </p:txBody>
      </p:sp>
    </p:spTree>
    <p:custDataLst>
      <p:tags r:id="rId1"/>
    </p:custDataLst>
    <p:extLst>
      <p:ext uri="{BB962C8B-B14F-4D97-AF65-F5344CB8AC3E}">
        <p14:creationId xmlns:p14="http://schemas.microsoft.com/office/powerpoint/2010/main" val="2969525120"/>
      </p:ext>
    </p:extLst>
  </p:cSld>
  <p:clrMapOvr>
    <a:masterClrMapping/>
  </p:clrMapOvr>
  <p:extLst>
    <p:ext uri="{DCECCB84-F9BA-43D5-87BE-67443E8EF086}">
      <p15:sldGuideLst xmlns:p15="http://schemas.microsoft.com/office/powerpoint/2012/main">
        <p15:guide id="2" pos="2880">
          <p15:clr>
            <a:srgbClr val="FBAE40"/>
          </p15:clr>
        </p15:guide>
        <p15:guide id="3" orient="horz" pos="1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6CB8EE7-7A74-4EC8-895D-5FDCED5B70D8}"/>
              </a:ext>
            </a:extLst>
          </p:cNvPr>
          <p:cNvGrpSpPr/>
          <p:nvPr userDrawn="1"/>
        </p:nvGrpSpPr>
        <p:grpSpPr>
          <a:xfrm>
            <a:off x="0" y="-1"/>
            <a:ext cx="9144000" cy="301752"/>
            <a:chOff x="0" y="-1"/>
            <a:chExt cx="9144000" cy="301752"/>
          </a:xfrm>
        </p:grpSpPr>
        <p:sp>
          <p:nvSpPr>
            <p:cNvPr id="7" name="Rectangle 6">
              <a:extLst>
                <a:ext uri="{FF2B5EF4-FFF2-40B4-BE49-F238E27FC236}">
                  <a16:creationId xmlns:a16="http://schemas.microsoft.com/office/drawing/2014/main" id="{92BE0859-ABD2-467B-8118-3D1160A5C966}"/>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2959FFB-BE09-4A82-B9F1-88507498D5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777240"/>
          </a:xfrm>
        </p:spPr>
        <p:txBody>
          <a:bodyPr lIns="0" rIns="0" anchor="b" anchorCtr="0">
            <a:normAutofit/>
          </a:bodyPr>
          <a:lstStyle>
            <a:lvl1pPr>
              <a:defRPr sz="3000"/>
            </a:lvl1pPr>
          </a:lstStyle>
          <a:p>
            <a:r>
              <a:rPr lang="en-US" dirty="0"/>
              <a:t>Click to Edit Master Title Style</a:t>
            </a:r>
          </a:p>
        </p:txBody>
      </p:sp>
      <p:sp>
        <p:nvSpPr>
          <p:cNvPr id="10" name="Rectangle 9">
            <a:extLst>
              <a:ext uri="{FF2B5EF4-FFF2-40B4-BE49-F238E27FC236}">
                <a16:creationId xmlns:a16="http://schemas.microsoft.com/office/drawing/2014/main" id="{A648A472-7DF5-422A-946F-A2103C537793}"/>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1" name="Picture 10">
            <a:extLst>
              <a:ext uri="{FF2B5EF4-FFF2-40B4-BE49-F238E27FC236}">
                <a16:creationId xmlns:a16="http://schemas.microsoft.com/office/drawing/2014/main" id="{873FE306-E788-4C8A-8BDD-74761CA2941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Tree>
    <p:custDataLst>
      <p:tags r:id="rId1"/>
    </p:custDataLst>
    <p:extLst>
      <p:ext uri="{BB962C8B-B14F-4D97-AF65-F5344CB8AC3E}">
        <p14:creationId xmlns:p14="http://schemas.microsoft.com/office/powerpoint/2010/main" val="290744968"/>
      </p:ext>
    </p:extLst>
  </p:cSld>
  <p:clrMapOvr>
    <a:masterClrMapping/>
  </p:clrMapOvr>
  <p:extLst>
    <p:ext uri="{DCECCB84-F9BA-43D5-87BE-67443E8EF086}">
      <p15:sldGuideLst xmlns:p15="http://schemas.microsoft.com/office/powerpoint/2012/main">
        <p15:guide id="2" pos="2880">
          <p15:clr>
            <a:srgbClr val="FBAE40"/>
          </p15:clr>
        </p15:guide>
        <p15:guide id="3" orient="horz" pos="1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_2 box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A497F1C-DDF2-4E8E-9A6A-B3CBD567B9A6}"/>
              </a:ext>
            </a:extLst>
          </p:cNvPr>
          <p:cNvGrpSpPr/>
          <p:nvPr userDrawn="1"/>
        </p:nvGrpSpPr>
        <p:grpSpPr>
          <a:xfrm>
            <a:off x="0" y="-1"/>
            <a:ext cx="9144000" cy="301752"/>
            <a:chOff x="0" y="-1"/>
            <a:chExt cx="9144000" cy="301752"/>
          </a:xfrm>
        </p:grpSpPr>
        <p:sp>
          <p:nvSpPr>
            <p:cNvPr id="9" name="Rectangle 8">
              <a:extLst>
                <a:ext uri="{FF2B5EF4-FFF2-40B4-BE49-F238E27FC236}">
                  <a16:creationId xmlns:a16="http://schemas.microsoft.com/office/drawing/2014/main" id="{AAE5E6AE-B394-4AB0-BBF8-4543F35F64C0}"/>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100D0EC-ACCF-4F03-A786-7FE1E69B99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1005840"/>
          </a:xfrm>
        </p:spPr>
        <p:txBody>
          <a:bodyPr lIns="0" rIns="0" anchor="b" anchorCtr="0">
            <a:normAutofit/>
          </a:bodyPr>
          <a:lstStyle>
            <a:lvl1pPr>
              <a:defRPr sz="3000"/>
            </a:lvl1pPr>
          </a:lstStyle>
          <a:p>
            <a:r>
              <a:rPr lang="en-US" dirty="0"/>
              <a:t>Click to Edit Master Title Style</a:t>
            </a:r>
          </a:p>
        </p:txBody>
      </p:sp>
      <p:sp>
        <p:nvSpPr>
          <p:cNvPr id="16" name="Content Placeholder 3"/>
          <p:cNvSpPr>
            <a:spLocks noGrp="1"/>
          </p:cNvSpPr>
          <p:nvPr>
            <p:ph sz="half" idx="2"/>
          </p:nvPr>
        </p:nvSpPr>
        <p:spPr>
          <a:xfrm>
            <a:off x="468775" y="1645920"/>
            <a:ext cx="3977640" cy="4617720"/>
          </a:xfrm>
        </p:spPr>
        <p:txBody>
          <a:bodyPr lIns="0" rIns="0"/>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5"/>
          <p:cNvSpPr>
            <a:spLocks noGrp="1"/>
          </p:cNvSpPr>
          <p:nvPr>
            <p:ph sz="quarter" idx="4"/>
          </p:nvPr>
        </p:nvSpPr>
        <p:spPr>
          <a:xfrm>
            <a:off x="4709740" y="1645920"/>
            <a:ext cx="3977640" cy="4617720"/>
          </a:xfrm>
        </p:spPr>
        <p:txBody>
          <a:bodyPr lIns="0" rIns="0"/>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E97465B9-8FD0-4804-8987-884C01A87CA8}"/>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1" name="Picture 10">
            <a:extLst>
              <a:ext uri="{FF2B5EF4-FFF2-40B4-BE49-F238E27FC236}">
                <a16:creationId xmlns:a16="http://schemas.microsoft.com/office/drawing/2014/main" id="{8817D92A-8D37-4697-BED3-9A257E25CAE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Tree>
    <p:custDataLst>
      <p:tags r:id="rId1"/>
    </p:custDataLst>
    <p:extLst>
      <p:ext uri="{BB962C8B-B14F-4D97-AF65-F5344CB8AC3E}">
        <p14:creationId xmlns:p14="http://schemas.microsoft.com/office/powerpoint/2010/main" val="18804545"/>
      </p:ext>
    </p:extLst>
  </p:cSld>
  <p:clrMapOvr>
    <a:masterClrMapping/>
  </p:clrMapOvr>
  <p:extLst>
    <p:ext uri="{DCECCB84-F9BA-43D5-87BE-67443E8EF086}">
      <p15:sldGuideLst xmlns:p15="http://schemas.microsoft.com/office/powerpoint/2012/main">
        <p15:guide id="2" pos="2880">
          <p15:clr>
            <a:srgbClr val="FBAE40"/>
          </p15:clr>
        </p15:guide>
        <p15:guide id="3" orient="horz" pos="1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Slide with Divider Bar">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9BD4047-1D9C-4990-89AC-4621B167FB65}"/>
              </a:ext>
            </a:extLst>
          </p:cNvPr>
          <p:cNvGrpSpPr/>
          <p:nvPr userDrawn="1"/>
        </p:nvGrpSpPr>
        <p:grpSpPr>
          <a:xfrm>
            <a:off x="0" y="-1"/>
            <a:ext cx="9144000" cy="301752"/>
            <a:chOff x="0" y="-1"/>
            <a:chExt cx="9144000" cy="301752"/>
          </a:xfrm>
        </p:grpSpPr>
        <p:sp>
          <p:nvSpPr>
            <p:cNvPr id="10" name="Rectangle 9">
              <a:extLst>
                <a:ext uri="{FF2B5EF4-FFF2-40B4-BE49-F238E27FC236}">
                  <a16:creationId xmlns:a16="http://schemas.microsoft.com/office/drawing/2014/main" id="{ABF197D9-2542-4A3B-946F-A9CDFB13B1DD}"/>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806516D-373E-4CED-98E2-2BCA5D17975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780707"/>
          </a:xfrm>
        </p:spPr>
        <p:txBody>
          <a:bodyPr lIns="0" rIns="0" anchor="b" anchorCtr="0">
            <a:normAutofit/>
          </a:bodyPr>
          <a:lstStyle>
            <a:lvl1pPr>
              <a:defRPr sz="3000">
                <a:solidFill>
                  <a:srgbClr val="00529B"/>
                </a:solidFill>
              </a:defRPr>
            </a:lvl1pPr>
          </a:lstStyle>
          <a:p>
            <a:r>
              <a:rPr lang="en-US" dirty="0"/>
              <a:t>Click to Edit Master Title Style</a:t>
            </a:r>
          </a:p>
        </p:txBody>
      </p:sp>
      <p:sp>
        <p:nvSpPr>
          <p:cNvPr id="3" name="Content Placeholder 2"/>
          <p:cNvSpPr>
            <a:spLocks noGrp="1"/>
          </p:cNvSpPr>
          <p:nvPr>
            <p:ph idx="1"/>
          </p:nvPr>
        </p:nvSpPr>
        <p:spPr>
          <a:xfrm>
            <a:off x="457200" y="1430634"/>
            <a:ext cx="8229600" cy="4832425"/>
          </a:xfrm>
        </p:spPr>
        <p:txBody>
          <a:bodyPr lIns="0" rIns="0"/>
          <a:lstStyle>
            <a:lvl1pPr>
              <a:spcBef>
                <a:spcPts val="0"/>
              </a:spcBef>
              <a:defRPr sz="2000">
                <a:solidFill>
                  <a:srgbClr val="616161"/>
                </a:solidFill>
                <a:latin typeface="+mn-lt"/>
              </a:defRPr>
            </a:lvl1pPr>
            <a:lvl2pPr marL="687388" indent="-342900">
              <a:spcBef>
                <a:spcPts val="0"/>
              </a:spcBef>
              <a:defRPr sz="1800">
                <a:solidFill>
                  <a:srgbClr val="616161"/>
                </a:solidFill>
                <a:latin typeface="+mn-lt"/>
              </a:defRPr>
            </a:lvl2pPr>
            <a:lvl3pPr marL="914400" indent="-227013">
              <a:spcBef>
                <a:spcPts val="0"/>
              </a:spcBef>
              <a:defRPr sz="1600">
                <a:solidFill>
                  <a:srgbClr val="616161"/>
                </a:solidFill>
                <a:latin typeface="+mn-lt"/>
              </a:defRPr>
            </a:lvl3pPr>
            <a:lvl4pPr marL="1141413" indent="-227013">
              <a:spcBef>
                <a:spcPts val="0"/>
              </a:spcBef>
              <a:defRPr sz="1400">
                <a:solidFill>
                  <a:srgbClr val="616161"/>
                </a:solidFill>
                <a:latin typeface="+mn-lt"/>
              </a:defRPr>
            </a:lvl4pPr>
            <a:lvl5pPr marL="1376363" indent="-234950">
              <a:spcBef>
                <a:spcPts val="0"/>
              </a:spcBef>
              <a:defRPr sz="1400">
                <a:solidFill>
                  <a:srgbClr val="61616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Line 9"/>
          <p:cNvSpPr>
            <a:spLocks noChangeShapeType="1"/>
          </p:cNvSpPr>
          <p:nvPr userDrawn="1"/>
        </p:nvSpPr>
        <p:spPr bwMode="auto">
          <a:xfrm>
            <a:off x="457200" y="1311410"/>
            <a:ext cx="8229600" cy="0"/>
          </a:xfrm>
          <a:prstGeom prst="line">
            <a:avLst/>
          </a:prstGeom>
          <a:noFill/>
          <a:ln w="28575">
            <a:solidFill>
              <a:srgbClr val="D1D3D4"/>
            </a:solidFill>
            <a:round/>
            <a:headEnd/>
            <a:tailEnd/>
          </a:ln>
          <a:extLst>
            <a:ext uri="{909E8E84-426E-40DD-AFC4-6F175D3DCCD1}">
              <a14:hiddenFill xmlns:a14="http://schemas.microsoft.com/office/drawing/2010/main">
                <a:noFill/>
              </a14:hiddenFill>
            </a:ext>
          </a:extLst>
        </p:spPr>
        <p:txBody>
          <a:bodyPr wrap="none" anchor="ctr"/>
          <a:lstStyle/>
          <a:p>
            <a:endParaRPr lang="en-US" b="0" i="0" dirty="0">
              <a:latin typeface="Calibri Light" charset="0"/>
              <a:cs typeface="Calibri Regular" charset="0"/>
            </a:endParaRPr>
          </a:p>
        </p:txBody>
      </p:sp>
      <p:sp>
        <p:nvSpPr>
          <p:cNvPr id="12" name="Rectangle 11">
            <a:extLst>
              <a:ext uri="{FF2B5EF4-FFF2-40B4-BE49-F238E27FC236}">
                <a16:creationId xmlns:a16="http://schemas.microsoft.com/office/drawing/2014/main" id="{5AFD4F9D-6635-4F28-8FEC-7CABA05DD5CC}"/>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3" name="Picture 12">
            <a:extLst>
              <a:ext uri="{FF2B5EF4-FFF2-40B4-BE49-F238E27FC236}">
                <a16:creationId xmlns:a16="http://schemas.microsoft.com/office/drawing/2014/main" id="{0AD4571E-0CD8-4577-BDAC-447CE1E700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Tree>
    <p:custDataLst>
      <p:tags r:id="rId1"/>
    </p:custDataLst>
    <p:extLst>
      <p:ext uri="{BB962C8B-B14F-4D97-AF65-F5344CB8AC3E}">
        <p14:creationId xmlns:p14="http://schemas.microsoft.com/office/powerpoint/2010/main" val="2326268691"/>
      </p:ext>
    </p:extLst>
  </p:cSld>
  <p:clrMapOvr>
    <a:masterClrMapping/>
  </p:clrMapOvr>
  <p:extLst>
    <p:ext uri="{DCECCB84-F9BA-43D5-87BE-67443E8EF086}">
      <p15:sldGuideLst xmlns:p15="http://schemas.microsoft.com/office/powerpoint/2012/main">
        <p15:guide id="3" orient="horz" pos="120">
          <p15:clr>
            <a:srgbClr val="FBAE40"/>
          </p15:clr>
        </p15:guide>
        <p15:guide id="4"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_with Gray Box">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5306BF82-0AA9-460E-9894-CCF4373A326E}"/>
              </a:ext>
            </a:extLst>
          </p:cNvPr>
          <p:cNvGrpSpPr/>
          <p:nvPr userDrawn="1"/>
        </p:nvGrpSpPr>
        <p:grpSpPr>
          <a:xfrm>
            <a:off x="0" y="-1"/>
            <a:ext cx="9144000" cy="301752"/>
            <a:chOff x="0" y="-1"/>
            <a:chExt cx="9144000" cy="301752"/>
          </a:xfrm>
        </p:grpSpPr>
        <p:sp>
          <p:nvSpPr>
            <p:cNvPr id="20" name="Rectangle 19">
              <a:extLst>
                <a:ext uri="{FF2B5EF4-FFF2-40B4-BE49-F238E27FC236}">
                  <a16:creationId xmlns:a16="http://schemas.microsoft.com/office/drawing/2014/main" id="{42524E25-D89F-4910-BC93-A6E344B20120}"/>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BA2B9337-5649-476A-A87A-BB32CF99FC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1005840"/>
          </a:xfrm>
        </p:spPr>
        <p:txBody>
          <a:bodyPr lIns="0" rIns="0" anchor="b" anchorCtr="0">
            <a:normAutofit/>
          </a:bodyPr>
          <a:lstStyle>
            <a:lvl1pPr>
              <a:defRPr sz="3000"/>
            </a:lvl1pPr>
          </a:lstStyle>
          <a:p>
            <a:r>
              <a:rPr lang="en-US" dirty="0"/>
              <a:t>Click to Edit Master Title Style</a:t>
            </a:r>
          </a:p>
        </p:txBody>
      </p:sp>
      <p:sp>
        <p:nvSpPr>
          <p:cNvPr id="15" name="Content Placeholder 2"/>
          <p:cNvSpPr>
            <a:spLocks noGrp="1"/>
          </p:cNvSpPr>
          <p:nvPr>
            <p:ph sz="half" idx="1"/>
          </p:nvPr>
        </p:nvSpPr>
        <p:spPr>
          <a:xfrm>
            <a:off x="478280" y="1645920"/>
            <a:ext cx="4024270" cy="4617720"/>
          </a:xfrm>
        </p:spPr>
        <p:txBody>
          <a:bodyPr lIns="0" rIns="0"/>
          <a:lstStyle>
            <a:lvl1pPr marL="0" indent="0">
              <a:buNone/>
              <a:defRPr sz="2200">
                <a:solidFill>
                  <a:srgbClr val="616161"/>
                </a:solidFill>
                <a:latin typeface="+mn-lt"/>
              </a:defRPr>
            </a:lvl1pPr>
            <a:lvl2pPr>
              <a:defRPr sz="2000">
                <a:solidFill>
                  <a:srgbClr val="616161"/>
                </a:solidFill>
              </a:defRPr>
            </a:lvl2pPr>
            <a:lvl3pPr>
              <a:defRPr sz="1800">
                <a:solidFill>
                  <a:srgbClr val="616161"/>
                </a:solidFill>
              </a:defRPr>
            </a:lvl3pPr>
            <a:lvl4pPr>
              <a:defRPr sz="1600">
                <a:solidFill>
                  <a:srgbClr val="616161"/>
                </a:solidFill>
              </a:defRPr>
            </a:lvl4pPr>
            <a:lvl5pPr>
              <a:defRPr sz="1400">
                <a:solidFill>
                  <a:srgbClr val="616161"/>
                </a:solidFill>
              </a:defRPr>
            </a:lvl5pPr>
            <a:lvl6pPr>
              <a:defRPr sz="1800"/>
            </a:lvl6pPr>
            <a:lvl7pPr>
              <a:defRPr sz="1800"/>
            </a:lvl7pPr>
            <a:lvl8pPr>
              <a:defRPr sz="1800"/>
            </a:lvl8pPr>
            <a:lvl9pPr>
              <a:defRPr sz="1800"/>
            </a:lvl9pPr>
          </a:lstStyle>
          <a:p>
            <a:pPr lvl="0"/>
            <a:r>
              <a:rPr lang="en-US" dirty="0"/>
              <a:t>Edit Master text styles</a:t>
            </a:r>
          </a:p>
        </p:txBody>
      </p:sp>
      <p:sp>
        <p:nvSpPr>
          <p:cNvPr id="16" name="Content Placeholder 1"/>
          <p:cNvSpPr txBox="1">
            <a:spLocks/>
          </p:cNvSpPr>
          <p:nvPr/>
        </p:nvSpPr>
        <p:spPr>
          <a:xfrm>
            <a:off x="4668781" y="1653316"/>
            <a:ext cx="4041775" cy="4414196"/>
          </a:xfrm>
          <a:prstGeom prst="rect">
            <a:avLst/>
          </a:prstGeom>
          <a:solidFill>
            <a:srgbClr val="F2F2F2"/>
          </a:solidFill>
        </p:spPr>
        <p:txBody>
          <a:bodyPr>
            <a:noAutofit/>
          </a:bodyPr>
          <a:lstStyle/>
          <a:p>
            <a:pPr>
              <a:spcBef>
                <a:spcPts val="300"/>
              </a:spcBef>
              <a:buClr>
                <a:schemeClr val="tx2"/>
              </a:buClr>
              <a:defRPr/>
            </a:pPr>
            <a:endParaRPr lang="en-US" sz="1200" b="1" kern="0" dirty="0">
              <a:solidFill>
                <a:srgbClr val="FF0000"/>
              </a:solidFill>
            </a:endParaRPr>
          </a:p>
        </p:txBody>
      </p:sp>
      <p:cxnSp>
        <p:nvCxnSpPr>
          <p:cNvPr id="17" name="Straight Connector 16"/>
          <p:cNvCxnSpPr/>
          <p:nvPr/>
        </p:nvCxnSpPr>
        <p:spPr>
          <a:xfrm>
            <a:off x="4664418" y="1653376"/>
            <a:ext cx="0" cy="4617720"/>
          </a:xfrm>
          <a:prstGeom prst="line">
            <a:avLst/>
          </a:prstGeom>
          <a:noFill/>
          <a:ln w="9525" cap="flat" cmpd="sng" algn="ctr">
            <a:solidFill>
              <a:srgbClr val="5B9BD5">
                <a:shade val="95000"/>
                <a:satMod val="105000"/>
              </a:srgbClr>
            </a:solidFill>
            <a:prstDash val="solid"/>
          </a:ln>
          <a:effectLst/>
        </p:spPr>
      </p:cxnSp>
      <p:sp>
        <p:nvSpPr>
          <p:cNvPr id="12" name="Content Placeholder 1">
            <a:extLst>
              <a:ext uri="{FF2B5EF4-FFF2-40B4-BE49-F238E27FC236}">
                <a16:creationId xmlns:a16="http://schemas.microsoft.com/office/drawing/2014/main" id="{EB32C6F9-E059-4B37-BE4B-194FA84E1120}"/>
              </a:ext>
            </a:extLst>
          </p:cNvPr>
          <p:cNvSpPr txBox="1">
            <a:spLocks/>
          </p:cNvSpPr>
          <p:nvPr userDrawn="1"/>
        </p:nvSpPr>
        <p:spPr>
          <a:xfrm>
            <a:off x="4668781" y="1653315"/>
            <a:ext cx="4041775" cy="4617720"/>
          </a:xfrm>
          <a:prstGeom prst="rect">
            <a:avLst/>
          </a:prstGeom>
          <a:solidFill>
            <a:srgbClr val="F2F2F2"/>
          </a:solidFill>
        </p:spPr>
        <p:txBody>
          <a:bodyPr>
            <a:noAutofit/>
          </a:bodyPr>
          <a:lstStyle/>
          <a:p>
            <a:pPr>
              <a:spcBef>
                <a:spcPts val="300"/>
              </a:spcBef>
              <a:buClr>
                <a:schemeClr val="tx2"/>
              </a:buClr>
              <a:defRPr/>
            </a:pPr>
            <a:endParaRPr lang="en-US" sz="1200" b="1" kern="0" dirty="0">
              <a:solidFill>
                <a:srgbClr val="FF0000"/>
              </a:solidFill>
            </a:endParaRPr>
          </a:p>
        </p:txBody>
      </p:sp>
      <p:cxnSp>
        <p:nvCxnSpPr>
          <p:cNvPr id="13" name="Straight Connector 12">
            <a:extLst>
              <a:ext uri="{FF2B5EF4-FFF2-40B4-BE49-F238E27FC236}">
                <a16:creationId xmlns:a16="http://schemas.microsoft.com/office/drawing/2014/main" id="{C7757FE4-DDA5-4099-8FF3-8E815EBD0117}"/>
              </a:ext>
            </a:extLst>
          </p:cNvPr>
          <p:cNvCxnSpPr/>
          <p:nvPr userDrawn="1"/>
        </p:nvCxnSpPr>
        <p:spPr>
          <a:xfrm>
            <a:off x="4664418" y="1653314"/>
            <a:ext cx="0" cy="4617720"/>
          </a:xfrm>
          <a:prstGeom prst="line">
            <a:avLst/>
          </a:prstGeom>
          <a:noFill/>
          <a:ln w="9525" cap="flat" cmpd="sng" algn="ctr">
            <a:solidFill>
              <a:srgbClr val="5B9BD5">
                <a:shade val="95000"/>
                <a:satMod val="105000"/>
              </a:srgbClr>
            </a:solidFill>
            <a:prstDash val="solid"/>
          </a:ln>
          <a:effectLst/>
        </p:spPr>
      </p:cxnSp>
      <p:sp>
        <p:nvSpPr>
          <p:cNvPr id="4" name="Content Placeholder 3">
            <a:extLst>
              <a:ext uri="{FF2B5EF4-FFF2-40B4-BE49-F238E27FC236}">
                <a16:creationId xmlns:a16="http://schemas.microsoft.com/office/drawing/2014/main" id="{00F36320-9CF1-4555-A845-69B1CCBCFFB1}"/>
              </a:ext>
            </a:extLst>
          </p:cNvPr>
          <p:cNvSpPr>
            <a:spLocks noGrp="1"/>
          </p:cNvSpPr>
          <p:nvPr>
            <p:ph sz="quarter" idx="10"/>
          </p:nvPr>
        </p:nvSpPr>
        <p:spPr>
          <a:xfrm>
            <a:off x="4812175" y="1747775"/>
            <a:ext cx="3749040" cy="4398382"/>
          </a:xfrm>
        </p:spPr>
        <p:txBody>
          <a:bodyPr lIns="0" rIns="0"/>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F2455CB0-7BEE-483E-A9FA-A54815061B3D}"/>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8" name="Picture 17">
            <a:extLst>
              <a:ext uri="{FF2B5EF4-FFF2-40B4-BE49-F238E27FC236}">
                <a16:creationId xmlns:a16="http://schemas.microsoft.com/office/drawing/2014/main" id="{18212A71-4134-4DBB-9F58-9466CC56C71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Tree>
    <p:custDataLst>
      <p:tags r:id="rId1"/>
    </p:custDataLst>
    <p:extLst>
      <p:ext uri="{BB962C8B-B14F-4D97-AF65-F5344CB8AC3E}">
        <p14:creationId xmlns:p14="http://schemas.microsoft.com/office/powerpoint/2010/main" val="2149658573"/>
      </p:ext>
    </p:extLst>
  </p:cSld>
  <p:clrMapOvr>
    <a:masterClrMapping/>
  </p:clrMapOvr>
  <p:extLst>
    <p:ext uri="{DCECCB84-F9BA-43D5-87BE-67443E8EF086}">
      <p15:sldGuideLst xmlns:p15="http://schemas.microsoft.com/office/powerpoint/2012/main">
        <p15:guide id="2" pos="2880">
          <p15:clr>
            <a:srgbClr val="FBAE40"/>
          </p15:clr>
        </p15:guide>
        <p15:guide id="3" orient="horz" pos="120">
          <p15:clr>
            <a:srgbClr val="FBAE40"/>
          </p15:clr>
        </p15:guide>
        <p15:guide id="4" orient="horz" pos="103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_2 Boxes w Bar &amp; Sub Headers">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ED7FB6F-A373-4F1B-9276-A613B8726813}"/>
              </a:ext>
            </a:extLst>
          </p:cNvPr>
          <p:cNvGrpSpPr/>
          <p:nvPr userDrawn="1"/>
        </p:nvGrpSpPr>
        <p:grpSpPr>
          <a:xfrm>
            <a:off x="0" y="-1"/>
            <a:ext cx="9144000" cy="301752"/>
            <a:chOff x="0" y="-1"/>
            <a:chExt cx="9144000" cy="301752"/>
          </a:xfrm>
        </p:grpSpPr>
        <p:sp>
          <p:nvSpPr>
            <p:cNvPr id="12" name="Rectangle 11">
              <a:extLst>
                <a:ext uri="{FF2B5EF4-FFF2-40B4-BE49-F238E27FC236}">
                  <a16:creationId xmlns:a16="http://schemas.microsoft.com/office/drawing/2014/main" id="{E8BD7B03-EE09-4F8A-B93F-251F36E23798}"/>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EE5B6CDD-E964-4E59-A3C1-ABF001F55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1005840"/>
          </a:xfrm>
        </p:spPr>
        <p:txBody>
          <a:bodyPr lIns="0" rIns="0" anchor="b" anchorCtr="0">
            <a:normAutofit/>
          </a:bodyPr>
          <a:lstStyle>
            <a:lvl1pPr>
              <a:defRPr sz="3000"/>
            </a:lvl1pPr>
          </a:lstStyle>
          <a:p>
            <a:r>
              <a:rPr lang="en-US" dirty="0"/>
              <a:t>Click to Edit Master Title Style</a:t>
            </a:r>
          </a:p>
        </p:txBody>
      </p:sp>
      <p:sp>
        <p:nvSpPr>
          <p:cNvPr id="13" name="Text Placeholder 2"/>
          <p:cNvSpPr>
            <a:spLocks noGrp="1"/>
          </p:cNvSpPr>
          <p:nvPr>
            <p:ph type="body" idx="1"/>
          </p:nvPr>
        </p:nvSpPr>
        <p:spPr>
          <a:xfrm>
            <a:off x="478280" y="1645920"/>
            <a:ext cx="3977640" cy="502920"/>
          </a:xfrm>
        </p:spPr>
        <p:txBody>
          <a:bodyPr lIns="0" rIns="0" anchor="t">
            <a:normAutofit/>
          </a:bodyPr>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4" name="Content Placeholder 3"/>
          <p:cNvSpPr>
            <a:spLocks noGrp="1"/>
          </p:cNvSpPr>
          <p:nvPr>
            <p:ph sz="half" idx="2"/>
          </p:nvPr>
        </p:nvSpPr>
        <p:spPr>
          <a:xfrm>
            <a:off x="478280" y="2229759"/>
            <a:ext cx="3977640" cy="4023360"/>
          </a:xfrm>
        </p:spPr>
        <p:txBody>
          <a:bodyPr lIns="0" rIns="0"/>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3"/>
          </p:nvPr>
        </p:nvSpPr>
        <p:spPr>
          <a:xfrm>
            <a:off x="4709883" y="1645920"/>
            <a:ext cx="3977640" cy="502920"/>
          </a:xfrm>
        </p:spPr>
        <p:txBody>
          <a:bodyPr lIns="0" rIns="0" anchor="t">
            <a:normAutofit/>
          </a:bodyPr>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5"/>
          <p:cNvSpPr>
            <a:spLocks noGrp="1"/>
          </p:cNvSpPr>
          <p:nvPr>
            <p:ph sz="quarter" idx="4"/>
          </p:nvPr>
        </p:nvSpPr>
        <p:spPr>
          <a:xfrm>
            <a:off x="4709883" y="2229759"/>
            <a:ext cx="3977640" cy="4023360"/>
          </a:xfrm>
        </p:spPr>
        <p:txBody>
          <a:bodyPr lIns="0" rIns="0"/>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72837A1D-868E-45C0-A8EF-C7280F563A22}"/>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9" name="Picture 18">
            <a:extLst>
              <a:ext uri="{FF2B5EF4-FFF2-40B4-BE49-F238E27FC236}">
                <a16:creationId xmlns:a16="http://schemas.microsoft.com/office/drawing/2014/main" id="{97376B27-33DB-4942-A901-F5E2E6B1C30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
        <p:nvSpPr>
          <p:cNvPr id="20" name="Line 9">
            <a:extLst>
              <a:ext uri="{FF2B5EF4-FFF2-40B4-BE49-F238E27FC236}">
                <a16:creationId xmlns:a16="http://schemas.microsoft.com/office/drawing/2014/main" id="{1D37FD45-2CF1-406C-B529-51C7ABCFE331}"/>
              </a:ext>
            </a:extLst>
          </p:cNvPr>
          <p:cNvSpPr>
            <a:spLocks noChangeShapeType="1"/>
          </p:cNvSpPr>
          <p:nvPr userDrawn="1"/>
        </p:nvSpPr>
        <p:spPr bwMode="auto">
          <a:xfrm>
            <a:off x="457200" y="1508760"/>
            <a:ext cx="8229600" cy="0"/>
          </a:xfrm>
          <a:prstGeom prst="line">
            <a:avLst/>
          </a:prstGeom>
          <a:noFill/>
          <a:ln w="28575">
            <a:solidFill>
              <a:srgbClr val="D1D3D4"/>
            </a:solidFill>
            <a:round/>
            <a:headEnd/>
            <a:tailEnd/>
          </a:ln>
          <a:extLst>
            <a:ext uri="{909E8E84-426E-40DD-AFC4-6F175D3DCCD1}">
              <a14:hiddenFill xmlns:a14="http://schemas.microsoft.com/office/drawing/2010/main">
                <a:noFill/>
              </a14:hiddenFill>
            </a:ext>
          </a:extLst>
        </p:spPr>
        <p:txBody>
          <a:bodyPr wrap="none" anchor="ctr"/>
          <a:lstStyle/>
          <a:p>
            <a:endParaRPr lang="en-US" b="0" i="0" dirty="0">
              <a:latin typeface="Calibri Light" charset="0"/>
              <a:cs typeface="Calibri Regular" charset="0"/>
            </a:endParaRPr>
          </a:p>
        </p:txBody>
      </p:sp>
    </p:spTree>
    <p:custDataLst>
      <p:tags r:id="rId1"/>
    </p:custDataLst>
    <p:extLst>
      <p:ext uri="{BB962C8B-B14F-4D97-AF65-F5344CB8AC3E}">
        <p14:creationId xmlns:p14="http://schemas.microsoft.com/office/powerpoint/2010/main" val="1201405300"/>
      </p:ext>
    </p:extLst>
  </p:cSld>
  <p:clrMapOvr>
    <a:masterClrMapping/>
  </p:clrMapOvr>
  <p:extLst>
    <p:ext uri="{DCECCB84-F9BA-43D5-87BE-67443E8EF086}">
      <p15:sldGuideLst xmlns:p15="http://schemas.microsoft.com/office/powerpoint/2012/main">
        <p15:guide id="2" pos="2880">
          <p15:clr>
            <a:srgbClr val="FBAE40"/>
          </p15:clr>
        </p15:guide>
        <p15:guide id="3" orient="horz" pos="1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Slide 1">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2ABD2C1-662F-4339-B765-70CB3D40FD0E}"/>
              </a:ext>
            </a:extLst>
          </p:cNvPr>
          <p:cNvGrpSpPr/>
          <p:nvPr userDrawn="1"/>
        </p:nvGrpSpPr>
        <p:grpSpPr>
          <a:xfrm>
            <a:off x="0" y="-1"/>
            <a:ext cx="9144000" cy="301752"/>
            <a:chOff x="0" y="-1"/>
            <a:chExt cx="9144000" cy="301752"/>
          </a:xfrm>
        </p:grpSpPr>
        <p:sp>
          <p:nvSpPr>
            <p:cNvPr id="9" name="Rectangle 8">
              <a:extLst>
                <a:ext uri="{FF2B5EF4-FFF2-40B4-BE49-F238E27FC236}">
                  <a16:creationId xmlns:a16="http://schemas.microsoft.com/office/drawing/2014/main" id="{A9E19D80-1899-4180-BE14-AC94F85445C9}"/>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0423B153-E3E6-4FF6-8511-1F09604451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1005840"/>
          </a:xfrm>
        </p:spPr>
        <p:txBody>
          <a:bodyPr lIns="0" rIns="0" anchor="b" anchorCtr="0">
            <a:normAutofit/>
          </a:bodyPr>
          <a:lstStyle>
            <a:lvl1pPr>
              <a:defRPr sz="3000"/>
            </a:lvl1pPr>
          </a:lstStyle>
          <a:p>
            <a:r>
              <a:rPr lang="en-US" dirty="0"/>
              <a:t>Click to Edit Master Title Style</a:t>
            </a:r>
          </a:p>
        </p:txBody>
      </p:sp>
      <p:sp>
        <p:nvSpPr>
          <p:cNvPr id="13" name="Table Placeholder 12">
            <a:extLst>
              <a:ext uri="{FF2B5EF4-FFF2-40B4-BE49-F238E27FC236}">
                <a16:creationId xmlns:a16="http://schemas.microsoft.com/office/drawing/2014/main" id="{DE9853B8-7F84-405E-BEB4-7B6B8471A017}"/>
              </a:ext>
            </a:extLst>
          </p:cNvPr>
          <p:cNvSpPr>
            <a:spLocks noGrp="1"/>
          </p:cNvSpPr>
          <p:nvPr>
            <p:ph type="tbl" sz="quarter" idx="10"/>
          </p:nvPr>
        </p:nvSpPr>
        <p:spPr>
          <a:xfrm>
            <a:off x="457200" y="1645920"/>
            <a:ext cx="8229600" cy="4657723"/>
          </a:xfrm>
        </p:spPr>
        <p:txBody>
          <a:bodyPr/>
          <a:lstStyle>
            <a:lvl1pPr marL="457200" indent="-457200">
              <a:buFont typeface="Wingdings" panose="05000000000000000000" pitchFamily="2" charset="2"/>
              <a:buChar char="§"/>
              <a:defRPr sz="2000">
                <a:latin typeface="+mn-lt"/>
              </a:defRPr>
            </a:lvl1pPr>
            <a:lvl2pPr marL="344488" indent="0">
              <a:buNone/>
              <a:defRPr/>
            </a:lvl2pPr>
            <a:lvl3pPr>
              <a:defRPr/>
            </a:lvl3pPr>
            <a:lvl4pPr>
              <a:defRPr/>
            </a:lvl4pPr>
            <a:lvl5pPr>
              <a:defRPr/>
            </a:lvl5pPr>
          </a:lstStyle>
          <a:p>
            <a:endParaRPr lang="en-US" dirty="0"/>
          </a:p>
        </p:txBody>
      </p:sp>
      <p:sp>
        <p:nvSpPr>
          <p:cNvPr id="12" name="Rectangle 11">
            <a:extLst>
              <a:ext uri="{FF2B5EF4-FFF2-40B4-BE49-F238E27FC236}">
                <a16:creationId xmlns:a16="http://schemas.microsoft.com/office/drawing/2014/main" id="{FFAD98BF-25ED-4ED1-AF15-438F62CD992E}"/>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4" name="Picture 13">
            <a:extLst>
              <a:ext uri="{FF2B5EF4-FFF2-40B4-BE49-F238E27FC236}">
                <a16:creationId xmlns:a16="http://schemas.microsoft.com/office/drawing/2014/main" id="{E25F8316-FC17-40CD-A2E2-96410F08B34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
        <p:nvSpPr>
          <p:cNvPr id="15" name="Line 9">
            <a:extLst>
              <a:ext uri="{FF2B5EF4-FFF2-40B4-BE49-F238E27FC236}">
                <a16:creationId xmlns:a16="http://schemas.microsoft.com/office/drawing/2014/main" id="{1148E60D-DC4F-42C2-BBB4-A5B35D1FC02B}"/>
              </a:ext>
            </a:extLst>
          </p:cNvPr>
          <p:cNvSpPr>
            <a:spLocks noChangeShapeType="1"/>
          </p:cNvSpPr>
          <p:nvPr userDrawn="1"/>
        </p:nvSpPr>
        <p:spPr bwMode="auto">
          <a:xfrm>
            <a:off x="457200" y="1508760"/>
            <a:ext cx="8229600" cy="0"/>
          </a:xfrm>
          <a:prstGeom prst="line">
            <a:avLst/>
          </a:prstGeom>
          <a:noFill/>
          <a:ln w="28575">
            <a:solidFill>
              <a:srgbClr val="D1D3D4"/>
            </a:solidFill>
            <a:round/>
            <a:headEnd/>
            <a:tailEnd/>
          </a:ln>
          <a:extLst>
            <a:ext uri="{909E8E84-426E-40DD-AFC4-6F175D3DCCD1}">
              <a14:hiddenFill xmlns:a14="http://schemas.microsoft.com/office/drawing/2010/main">
                <a:noFill/>
              </a14:hiddenFill>
            </a:ext>
          </a:extLst>
        </p:spPr>
        <p:txBody>
          <a:bodyPr wrap="none" anchor="ctr"/>
          <a:lstStyle/>
          <a:p>
            <a:endParaRPr lang="en-US" b="0" i="0" dirty="0">
              <a:latin typeface="Calibri Light" charset="0"/>
              <a:cs typeface="Calibri Regular" charset="0"/>
            </a:endParaRPr>
          </a:p>
        </p:txBody>
      </p:sp>
    </p:spTree>
    <p:custDataLst>
      <p:tags r:id="rId1"/>
    </p:custDataLst>
    <p:extLst>
      <p:ext uri="{BB962C8B-B14F-4D97-AF65-F5344CB8AC3E}">
        <p14:creationId xmlns:p14="http://schemas.microsoft.com/office/powerpoint/2010/main" val="3459542928"/>
      </p:ext>
    </p:extLst>
  </p:cSld>
  <p:clrMapOvr>
    <a:masterClrMapping/>
  </p:clrMapOvr>
  <p:extLst>
    <p:ext uri="{DCECCB84-F9BA-43D5-87BE-67443E8EF086}">
      <p15:sldGuideLst xmlns:p15="http://schemas.microsoft.com/office/powerpoint/2012/main">
        <p15:guide id="4"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Slide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0193D22-4511-40AF-BD61-2C06E9FF4568}"/>
              </a:ext>
            </a:extLst>
          </p:cNvPr>
          <p:cNvGrpSpPr/>
          <p:nvPr userDrawn="1"/>
        </p:nvGrpSpPr>
        <p:grpSpPr>
          <a:xfrm>
            <a:off x="0" y="-1"/>
            <a:ext cx="9144000" cy="301752"/>
            <a:chOff x="0" y="-1"/>
            <a:chExt cx="9144000" cy="301752"/>
          </a:xfrm>
        </p:grpSpPr>
        <p:sp>
          <p:nvSpPr>
            <p:cNvPr id="8" name="Rectangle 7">
              <a:extLst>
                <a:ext uri="{FF2B5EF4-FFF2-40B4-BE49-F238E27FC236}">
                  <a16:creationId xmlns:a16="http://schemas.microsoft.com/office/drawing/2014/main" id="{5A8EC167-AF33-4653-AAC0-F9F8C3AD9826}"/>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DC5725A-C64C-401E-9C71-1F6C298F313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1005840"/>
          </a:xfrm>
        </p:spPr>
        <p:txBody>
          <a:bodyPr lIns="0" rIns="0" anchor="b" anchorCtr="0">
            <a:normAutofit/>
          </a:bodyPr>
          <a:lstStyle>
            <a:lvl1pPr>
              <a:defRPr sz="3000"/>
            </a:lvl1pPr>
          </a:lstStyle>
          <a:p>
            <a:r>
              <a:rPr lang="en-US" dirty="0"/>
              <a:t>Click to Edit Master Title Style</a:t>
            </a:r>
          </a:p>
        </p:txBody>
      </p:sp>
      <p:sp>
        <p:nvSpPr>
          <p:cNvPr id="10" name="Table Placeholder 12">
            <a:extLst>
              <a:ext uri="{FF2B5EF4-FFF2-40B4-BE49-F238E27FC236}">
                <a16:creationId xmlns:a16="http://schemas.microsoft.com/office/drawing/2014/main" id="{6EC5BDB6-C06F-468D-8EE8-9D542630611B}"/>
              </a:ext>
            </a:extLst>
          </p:cNvPr>
          <p:cNvSpPr>
            <a:spLocks noGrp="1"/>
          </p:cNvSpPr>
          <p:nvPr>
            <p:ph type="tbl" sz="quarter" idx="10"/>
          </p:nvPr>
        </p:nvSpPr>
        <p:spPr>
          <a:xfrm>
            <a:off x="457200" y="1645920"/>
            <a:ext cx="8229600" cy="4657723"/>
          </a:xfrm>
        </p:spPr>
        <p:txBody>
          <a:bodyPr>
            <a:normAutofit/>
          </a:bodyPr>
          <a:lstStyle>
            <a:lvl1pPr>
              <a:defRPr sz="2000">
                <a:latin typeface="+mn-lt"/>
              </a:defRPr>
            </a:lvl1pPr>
          </a:lstStyle>
          <a:p>
            <a:endParaRPr lang="en-US" dirty="0"/>
          </a:p>
        </p:txBody>
      </p:sp>
      <p:sp>
        <p:nvSpPr>
          <p:cNvPr id="11" name="Rectangle 10">
            <a:extLst>
              <a:ext uri="{FF2B5EF4-FFF2-40B4-BE49-F238E27FC236}">
                <a16:creationId xmlns:a16="http://schemas.microsoft.com/office/drawing/2014/main" id="{9091DB94-A332-4515-BB2A-160A5FE2A944}"/>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2" name="Picture 11">
            <a:extLst>
              <a:ext uri="{FF2B5EF4-FFF2-40B4-BE49-F238E27FC236}">
                <a16:creationId xmlns:a16="http://schemas.microsoft.com/office/drawing/2014/main" id="{2ADF5ACB-55B8-4477-888B-CF6BF73FB5E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Tree>
    <p:custDataLst>
      <p:tags r:id="rId1"/>
    </p:custDataLst>
    <p:extLst>
      <p:ext uri="{BB962C8B-B14F-4D97-AF65-F5344CB8AC3E}">
        <p14:creationId xmlns:p14="http://schemas.microsoft.com/office/powerpoint/2010/main" val="3999720787"/>
      </p:ext>
    </p:extLst>
  </p:cSld>
  <p:clrMapOvr>
    <a:masterClrMapping/>
  </p:clrMapOvr>
  <p:extLst>
    <p:ext uri="{DCECCB84-F9BA-43D5-87BE-67443E8EF086}">
      <p15:sldGuideLst xmlns:p15="http://schemas.microsoft.com/office/powerpoint/2012/main">
        <p15:guide id="2" pos="2880">
          <p15:clr>
            <a:srgbClr val="FBAE40"/>
          </p15:clr>
        </p15:guide>
        <p15:guide id="3" orient="horz" pos="12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martArt Graphic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DF818A1-0E35-4961-B49A-1A2CE0CB0D84}"/>
              </a:ext>
            </a:extLst>
          </p:cNvPr>
          <p:cNvGrpSpPr/>
          <p:nvPr userDrawn="1"/>
        </p:nvGrpSpPr>
        <p:grpSpPr>
          <a:xfrm>
            <a:off x="0" y="-1"/>
            <a:ext cx="9144000" cy="301752"/>
            <a:chOff x="0" y="-1"/>
            <a:chExt cx="9144000" cy="301752"/>
          </a:xfrm>
        </p:grpSpPr>
        <p:sp>
          <p:nvSpPr>
            <p:cNvPr id="9" name="Rectangle 8">
              <a:extLst>
                <a:ext uri="{FF2B5EF4-FFF2-40B4-BE49-F238E27FC236}">
                  <a16:creationId xmlns:a16="http://schemas.microsoft.com/office/drawing/2014/main" id="{BAAC4780-1F16-4A4A-8137-A2BFB0CF3890}"/>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8E88C5E-AD40-4ABB-94DE-ABC6C9909D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1005840"/>
          </a:xfrm>
        </p:spPr>
        <p:txBody>
          <a:bodyPr lIns="0" rIns="0" anchor="b" anchorCtr="0">
            <a:normAutofit/>
          </a:bodyPr>
          <a:lstStyle>
            <a:lvl1pPr>
              <a:defRPr sz="3000"/>
            </a:lvl1pPr>
          </a:lstStyle>
          <a:p>
            <a:r>
              <a:rPr lang="en-US" dirty="0"/>
              <a:t>Click to Edit Master Title Style</a:t>
            </a:r>
          </a:p>
        </p:txBody>
      </p:sp>
      <p:sp>
        <p:nvSpPr>
          <p:cNvPr id="4" name="SmartArt Placeholder 3">
            <a:extLst>
              <a:ext uri="{FF2B5EF4-FFF2-40B4-BE49-F238E27FC236}">
                <a16:creationId xmlns:a16="http://schemas.microsoft.com/office/drawing/2014/main" id="{9E2A24EA-495B-4D7A-A637-5D67CED08034}"/>
              </a:ext>
            </a:extLst>
          </p:cNvPr>
          <p:cNvSpPr>
            <a:spLocks noGrp="1"/>
          </p:cNvSpPr>
          <p:nvPr>
            <p:ph type="dgm" sz="quarter" idx="10"/>
          </p:nvPr>
        </p:nvSpPr>
        <p:spPr>
          <a:xfrm>
            <a:off x="478237" y="1645920"/>
            <a:ext cx="3840480" cy="4663440"/>
          </a:xfrm>
        </p:spPr>
        <p:txBody>
          <a:bodyPr>
            <a:normAutofit/>
          </a:bodyPr>
          <a:lstStyle>
            <a:lvl1pPr>
              <a:defRPr sz="2000">
                <a:latin typeface="+mn-lt"/>
              </a:defRPr>
            </a:lvl1pPr>
          </a:lstStyle>
          <a:p>
            <a:endParaRPr lang="en-US" dirty="0"/>
          </a:p>
        </p:txBody>
      </p:sp>
      <p:sp>
        <p:nvSpPr>
          <p:cNvPr id="13" name="SmartArt Placeholder 3">
            <a:extLst>
              <a:ext uri="{FF2B5EF4-FFF2-40B4-BE49-F238E27FC236}">
                <a16:creationId xmlns:a16="http://schemas.microsoft.com/office/drawing/2014/main" id="{D9702C71-2E0A-48AA-8BF2-E82BA076FF84}"/>
              </a:ext>
            </a:extLst>
          </p:cNvPr>
          <p:cNvSpPr>
            <a:spLocks noGrp="1"/>
          </p:cNvSpPr>
          <p:nvPr>
            <p:ph type="dgm" sz="quarter" idx="11"/>
          </p:nvPr>
        </p:nvSpPr>
        <p:spPr>
          <a:xfrm>
            <a:off x="4854481" y="1645920"/>
            <a:ext cx="3840480" cy="4663440"/>
          </a:xfrm>
        </p:spPr>
        <p:txBody>
          <a:bodyPr>
            <a:normAutofit/>
          </a:bodyPr>
          <a:lstStyle>
            <a:lvl1pPr>
              <a:defRPr sz="2000">
                <a:latin typeface="+mn-lt"/>
              </a:defRPr>
            </a:lvl1pPr>
          </a:lstStyle>
          <a:p>
            <a:endParaRPr lang="en-US" dirty="0"/>
          </a:p>
        </p:txBody>
      </p:sp>
      <p:sp>
        <p:nvSpPr>
          <p:cNvPr id="10" name="Rectangle 9">
            <a:extLst>
              <a:ext uri="{FF2B5EF4-FFF2-40B4-BE49-F238E27FC236}">
                <a16:creationId xmlns:a16="http://schemas.microsoft.com/office/drawing/2014/main" id="{E957C223-942D-4BF9-955B-13B5320CEC95}"/>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1" name="Picture 10">
            <a:extLst>
              <a:ext uri="{FF2B5EF4-FFF2-40B4-BE49-F238E27FC236}">
                <a16:creationId xmlns:a16="http://schemas.microsoft.com/office/drawing/2014/main" id="{2C6DBD38-1299-4133-BDF6-DB143897B80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Tree>
    <p:custDataLst>
      <p:tags r:id="rId1"/>
    </p:custDataLst>
    <p:extLst>
      <p:ext uri="{BB962C8B-B14F-4D97-AF65-F5344CB8AC3E}">
        <p14:creationId xmlns:p14="http://schemas.microsoft.com/office/powerpoint/2010/main" val="229040219"/>
      </p:ext>
    </p:extLst>
  </p:cSld>
  <p:clrMapOvr>
    <a:masterClrMapping/>
  </p:clrMapOvr>
  <p:extLst>
    <p:ext uri="{DCECCB84-F9BA-43D5-87BE-67443E8EF086}">
      <p15:sldGuideLst xmlns:p15="http://schemas.microsoft.com/office/powerpoint/2012/main">
        <p15:guide id="2" pos="2880">
          <p15:clr>
            <a:srgbClr val="FBAE40"/>
          </p15:clr>
        </p15:guide>
        <p15:guide id="3" orient="horz" pos="1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e Chart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FD5682B-5708-4025-80F0-25C70DBD4FFC}"/>
              </a:ext>
            </a:extLst>
          </p:cNvPr>
          <p:cNvGrpSpPr/>
          <p:nvPr userDrawn="1"/>
        </p:nvGrpSpPr>
        <p:grpSpPr>
          <a:xfrm>
            <a:off x="0" y="-1"/>
            <a:ext cx="9144000" cy="301752"/>
            <a:chOff x="0" y="-1"/>
            <a:chExt cx="9144000" cy="301752"/>
          </a:xfrm>
        </p:grpSpPr>
        <p:sp>
          <p:nvSpPr>
            <p:cNvPr id="9" name="Rectangle 8">
              <a:extLst>
                <a:ext uri="{FF2B5EF4-FFF2-40B4-BE49-F238E27FC236}">
                  <a16:creationId xmlns:a16="http://schemas.microsoft.com/office/drawing/2014/main" id="{CB0CD0B5-E00A-400C-A92E-410B1D7A10EE}"/>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B18CDB67-6BBC-4FF0-9ADC-3ECC32297F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1005840"/>
          </a:xfrm>
        </p:spPr>
        <p:txBody>
          <a:bodyPr lIns="0" rIns="0" anchor="b" anchorCtr="0">
            <a:normAutofit/>
          </a:bodyPr>
          <a:lstStyle>
            <a:lvl1pPr>
              <a:defRPr sz="3000"/>
            </a:lvl1pPr>
          </a:lstStyle>
          <a:p>
            <a:r>
              <a:rPr lang="en-US" dirty="0"/>
              <a:t>Click to Edit Master Title Style</a:t>
            </a:r>
          </a:p>
        </p:txBody>
      </p:sp>
      <p:sp>
        <p:nvSpPr>
          <p:cNvPr id="4" name="Chart Placeholder 3">
            <a:extLst>
              <a:ext uri="{FF2B5EF4-FFF2-40B4-BE49-F238E27FC236}">
                <a16:creationId xmlns:a16="http://schemas.microsoft.com/office/drawing/2014/main" id="{68978723-E2D5-40D8-885F-3224F1209B6F}"/>
              </a:ext>
            </a:extLst>
          </p:cNvPr>
          <p:cNvSpPr>
            <a:spLocks noGrp="1"/>
          </p:cNvSpPr>
          <p:nvPr>
            <p:ph type="chart" sz="quarter" idx="10"/>
          </p:nvPr>
        </p:nvSpPr>
        <p:spPr>
          <a:xfrm>
            <a:off x="478238" y="1645920"/>
            <a:ext cx="3840480" cy="4657725"/>
          </a:xfrm>
        </p:spPr>
        <p:txBody>
          <a:bodyPr>
            <a:normAutofit/>
          </a:bodyPr>
          <a:lstStyle>
            <a:lvl1pPr>
              <a:defRPr sz="2000"/>
            </a:lvl1pPr>
          </a:lstStyle>
          <a:p>
            <a:endParaRPr lang="en-US" dirty="0"/>
          </a:p>
        </p:txBody>
      </p:sp>
      <p:sp>
        <p:nvSpPr>
          <p:cNvPr id="13" name="Chart Placeholder 3">
            <a:extLst>
              <a:ext uri="{FF2B5EF4-FFF2-40B4-BE49-F238E27FC236}">
                <a16:creationId xmlns:a16="http://schemas.microsoft.com/office/drawing/2014/main" id="{76FE0244-6016-415E-A7A5-5D59A7F11AEB}"/>
              </a:ext>
            </a:extLst>
          </p:cNvPr>
          <p:cNvSpPr>
            <a:spLocks noGrp="1"/>
          </p:cNvSpPr>
          <p:nvPr>
            <p:ph type="chart" sz="quarter" idx="11"/>
          </p:nvPr>
        </p:nvSpPr>
        <p:spPr>
          <a:xfrm>
            <a:off x="4857895" y="1645920"/>
            <a:ext cx="3840480" cy="4657725"/>
          </a:xfrm>
        </p:spPr>
        <p:txBody>
          <a:bodyPr>
            <a:normAutofit/>
          </a:bodyPr>
          <a:lstStyle>
            <a:lvl1pPr>
              <a:defRPr sz="2000"/>
            </a:lvl1pPr>
          </a:lstStyle>
          <a:p>
            <a:endParaRPr lang="en-US" dirty="0"/>
          </a:p>
        </p:txBody>
      </p:sp>
      <p:sp>
        <p:nvSpPr>
          <p:cNvPr id="10" name="Rectangle 9">
            <a:extLst>
              <a:ext uri="{FF2B5EF4-FFF2-40B4-BE49-F238E27FC236}">
                <a16:creationId xmlns:a16="http://schemas.microsoft.com/office/drawing/2014/main" id="{3DE5E661-806A-495E-8FD9-005E6FCD8639}"/>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1" name="Picture 10">
            <a:extLst>
              <a:ext uri="{FF2B5EF4-FFF2-40B4-BE49-F238E27FC236}">
                <a16:creationId xmlns:a16="http://schemas.microsoft.com/office/drawing/2014/main" id="{2314D870-A350-4809-BA32-C0D8852DC5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Tree>
    <p:custDataLst>
      <p:tags r:id="rId1"/>
    </p:custDataLst>
    <p:extLst>
      <p:ext uri="{BB962C8B-B14F-4D97-AF65-F5344CB8AC3E}">
        <p14:creationId xmlns:p14="http://schemas.microsoft.com/office/powerpoint/2010/main" val="2746003089"/>
      </p:ext>
    </p:extLst>
  </p:cSld>
  <p:clrMapOvr>
    <a:masterClrMapping/>
  </p:clrMapOvr>
  <p:extLst>
    <p:ext uri="{DCECCB84-F9BA-43D5-87BE-67443E8EF086}">
      <p15:sldGuideLst xmlns:p15="http://schemas.microsoft.com/office/powerpoint/2012/main">
        <p15:guide id="2" pos="2880">
          <p15:clr>
            <a:srgbClr val="FBAE40"/>
          </p15:clr>
        </p15:guide>
        <p15:guide id="3" orient="horz" pos="1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94051C-1F2F-4C98-B3CB-63AB3DE1925A}"/>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6" name="Picture 5">
            <a:extLst>
              <a:ext uri="{FF2B5EF4-FFF2-40B4-BE49-F238E27FC236}">
                <a16:creationId xmlns:a16="http://schemas.microsoft.com/office/drawing/2014/main" id="{299E4F14-DD18-478E-BF25-1CB2A85097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
        <p:nvSpPr>
          <p:cNvPr id="3" name="Text Placeholder 2">
            <a:extLst>
              <a:ext uri="{FF2B5EF4-FFF2-40B4-BE49-F238E27FC236}">
                <a16:creationId xmlns:a16="http://schemas.microsoft.com/office/drawing/2014/main" id="{725271A0-78F4-441A-A27E-23362A6C11D9}"/>
              </a:ext>
            </a:extLst>
          </p:cNvPr>
          <p:cNvSpPr>
            <a:spLocks noGrp="1"/>
          </p:cNvSpPr>
          <p:nvPr>
            <p:ph type="body" sz="quarter" idx="10"/>
          </p:nvPr>
        </p:nvSpPr>
        <p:spPr>
          <a:xfrm>
            <a:off x="4787900" y="1079500"/>
            <a:ext cx="3873500" cy="5029200"/>
          </a:xfrm>
        </p:spPr>
        <p:txBody>
          <a:bodyPr>
            <a:normAutofit/>
          </a:bodyPr>
          <a:lstStyle>
            <a:lvl1pPr>
              <a:defRPr sz="2400">
                <a:solidFill>
                  <a:srgbClr val="00529B"/>
                </a:solidFill>
                <a:latin typeface="+mj-lt"/>
              </a:defRPr>
            </a:lvl1pPr>
            <a:lvl2pPr>
              <a:defRPr sz="2000">
                <a:solidFill>
                  <a:srgbClr val="00529B"/>
                </a:solidFill>
                <a:latin typeface="+mj-lt"/>
              </a:defRPr>
            </a:lvl2pPr>
            <a:lvl3pPr>
              <a:defRPr sz="1800">
                <a:solidFill>
                  <a:srgbClr val="00529B"/>
                </a:solidFill>
                <a:latin typeface="+mj-lt"/>
              </a:defRPr>
            </a:lvl3pPr>
            <a:lvl4pPr>
              <a:defRPr sz="1600">
                <a:solidFill>
                  <a:srgbClr val="00529B"/>
                </a:solidFill>
                <a:latin typeface="+mj-lt"/>
              </a:defRPr>
            </a:lvl4pPr>
            <a:lvl5pPr>
              <a:defRPr sz="1600">
                <a:solidFill>
                  <a:srgbClr val="00529B"/>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FB9B65CC-B2B3-4ACE-B08C-9329A9BA17B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4346448" cy="6858000"/>
          </a:xfrm>
          <a:prstGeom prst="rect">
            <a:avLst/>
          </a:prstGeom>
        </p:spPr>
      </p:pic>
    </p:spTree>
    <p:custDataLst>
      <p:tags r:id="rId1"/>
    </p:custDataLst>
    <p:extLst>
      <p:ext uri="{BB962C8B-B14F-4D97-AF65-F5344CB8AC3E}">
        <p14:creationId xmlns:p14="http://schemas.microsoft.com/office/powerpoint/2010/main" val="39404379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Next Step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F53845-9AE3-4587-A5FB-C7F7F54F88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4342815" cy="6858000"/>
          </a:xfrm>
          <a:prstGeom prst="rect">
            <a:avLst/>
          </a:prstGeom>
        </p:spPr>
      </p:pic>
      <p:sp>
        <p:nvSpPr>
          <p:cNvPr id="5" name="Rectangle 4">
            <a:extLst>
              <a:ext uri="{FF2B5EF4-FFF2-40B4-BE49-F238E27FC236}">
                <a16:creationId xmlns:a16="http://schemas.microsoft.com/office/drawing/2014/main" id="{C994051C-1F2F-4C98-B3CB-63AB3DE1925A}"/>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r" defTabSz="887553"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245397"/>
                </a:solidFill>
                <a:effectLst/>
                <a:uLnTx/>
                <a:uFillTx/>
                <a:latin typeface="Century Gothic" panose="020B0502020202020204" pitchFamily="34" charset="0"/>
                <a:ea typeface="Arial Unicode MS"/>
                <a:cs typeface="Arial Unicode MS"/>
              </a:rPr>
              <a:t>|</a:t>
            </a:r>
            <a:fld id="{8D49C36D-2828-4A97-99A8-90B5CE38AFFC}" type="slidenum">
              <a:rPr kumimoji="0" lang="en-US" sz="900" b="0" i="0" u="none" strike="noStrike" kern="1200" cap="none" spc="0" normalizeH="0" baseline="0" noProof="0" smtClean="0">
                <a:ln>
                  <a:noFill/>
                </a:ln>
                <a:solidFill>
                  <a:srgbClr val="245397"/>
                </a:solidFill>
                <a:effectLst/>
                <a:uLnTx/>
                <a:uFillTx/>
                <a:latin typeface="Century Gothic" panose="020B0502020202020204" pitchFamily="34" charset="0"/>
                <a:ea typeface="Arial Unicode MS"/>
                <a:cs typeface="Arial Unicode MS"/>
              </a:rPr>
              <a:pPr marL="0" marR="0" lvl="0" indent="0" algn="r" defTabSz="887553" rtl="0" eaLnBrk="1" fontAlgn="base" latinLnBrk="0" hangingPunct="1">
                <a:lnSpc>
                  <a:spcPct val="100000"/>
                </a:lnSpc>
                <a:spcBef>
                  <a:spcPct val="0"/>
                </a:spcBef>
                <a:spcAft>
                  <a:spcPct val="0"/>
                </a:spcAft>
                <a:buClrTx/>
                <a:buSzTx/>
                <a:buFontTx/>
                <a:buNone/>
                <a:tabLst/>
                <a:defRPr/>
              </a:pPr>
              <a:t>‹#›</a:t>
            </a:fld>
            <a:endParaRPr kumimoji="0" lang="en-US" sz="900" b="0" i="0" u="none" strike="noStrike" kern="1200" cap="none" spc="0" normalizeH="0" baseline="0" noProof="0" dirty="0">
              <a:ln>
                <a:noFill/>
              </a:ln>
              <a:solidFill>
                <a:srgbClr val="245397"/>
              </a:solidFill>
              <a:effectLst/>
              <a:uLnTx/>
              <a:uFillTx/>
              <a:latin typeface="Century Gothic" panose="020B0502020202020204" pitchFamily="34" charset="0"/>
              <a:ea typeface="Arial Unicode MS"/>
              <a:cs typeface="Arial Unicode MS"/>
            </a:endParaRPr>
          </a:p>
        </p:txBody>
      </p:sp>
      <p:pic>
        <p:nvPicPr>
          <p:cNvPr id="6" name="Picture 5">
            <a:extLst>
              <a:ext uri="{FF2B5EF4-FFF2-40B4-BE49-F238E27FC236}">
                <a16:creationId xmlns:a16="http://schemas.microsoft.com/office/drawing/2014/main" id="{299E4F14-DD18-478E-BF25-1CB2A850971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
        <p:nvSpPr>
          <p:cNvPr id="3" name="Text Placeholder 2">
            <a:extLst>
              <a:ext uri="{FF2B5EF4-FFF2-40B4-BE49-F238E27FC236}">
                <a16:creationId xmlns:a16="http://schemas.microsoft.com/office/drawing/2014/main" id="{725271A0-78F4-441A-A27E-23362A6C11D9}"/>
              </a:ext>
            </a:extLst>
          </p:cNvPr>
          <p:cNvSpPr>
            <a:spLocks noGrp="1"/>
          </p:cNvSpPr>
          <p:nvPr>
            <p:ph type="body" sz="quarter" idx="10"/>
          </p:nvPr>
        </p:nvSpPr>
        <p:spPr>
          <a:xfrm>
            <a:off x="4787900" y="1079500"/>
            <a:ext cx="3873500" cy="5029200"/>
          </a:xfrm>
        </p:spPr>
        <p:txBody>
          <a:bodyPr>
            <a:normAutofit/>
          </a:bodyPr>
          <a:lstStyle>
            <a:lvl1pPr>
              <a:defRPr sz="2400">
                <a:solidFill>
                  <a:srgbClr val="00529B"/>
                </a:solidFill>
                <a:latin typeface="+mj-lt"/>
              </a:defRPr>
            </a:lvl1pPr>
            <a:lvl2pPr>
              <a:defRPr sz="2000">
                <a:solidFill>
                  <a:srgbClr val="00529B"/>
                </a:solidFill>
                <a:latin typeface="+mj-lt"/>
              </a:defRPr>
            </a:lvl2pPr>
            <a:lvl3pPr>
              <a:defRPr sz="1800">
                <a:solidFill>
                  <a:srgbClr val="00529B"/>
                </a:solidFill>
                <a:latin typeface="+mj-lt"/>
              </a:defRPr>
            </a:lvl3pPr>
            <a:lvl4pPr>
              <a:defRPr sz="1600">
                <a:solidFill>
                  <a:srgbClr val="00529B"/>
                </a:solidFill>
                <a:latin typeface="+mj-lt"/>
              </a:defRPr>
            </a:lvl4pPr>
            <a:lvl5pPr>
              <a:defRPr sz="1600">
                <a:solidFill>
                  <a:srgbClr val="00529B"/>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5813007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ext Steps and Disclaim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A0B30D-2665-433F-9F8E-E677D5A1EF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4342815" cy="6858000"/>
          </a:xfrm>
          <a:prstGeom prst="rect">
            <a:avLst/>
          </a:prstGeom>
        </p:spPr>
      </p:pic>
      <p:sp>
        <p:nvSpPr>
          <p:cNvPr id="3" name="Text Placeholder 2">
            <a:extLst>
              <a:ext uri="{FF2B5EF4-FFF2-40B4-BE49-F238E27FC236}">
                <a16:creationId xmlns:a16="http://schemas.microsoft.com/office/drawing/2014/main" id="{725271A0-78F4-441A-A27E-23362A6C11D9}"/>
              </a:ext>
            </a:extLst>
          </p:cNvPr>
          <p:cNvSpPr>
            <a:spLocks noGrp="1"/>
          </p:cNvSpPr>
          <p:nvPr>
            <p:ph type="body" sz="quarter" idx="10"/>
          </p:nvPr>
        </p:nvSpPr>
        <p:spPr>
          <a:xfrm>
            <a:off x="4787900" y="679938"/>
            <a:ext cx="3873500" cy="4138247"/>
          </a:xfrm>
        </p:spPr>
        <p:txBody>
          <a:bodyPr>
            <a:normAutofit/>
          </a:bodyPr>
          <a:lstStyle>
            <a:lvl1pPr>
              <a:defRPr sz="2400">
                <a:solidFill>
                  <a:srgbClr val="00529B"/>
                </a:solidFill>
                <a:latin typeface="+mj-lt"/>
              </a:defRPr>
            </a:lvl1pPr>
            <a:lvl2pPr>
              <a:defRPr sz="2000">
                <a:solidFill>
                  <a:srgbClr val="00529B"/>
                </a:solidFill>
                <a:latin typeface="+mj-lt"/>
              </a:defRPr>
            </a:lvl2pPr>
            <a:lvl3pPr>
              <a:defRPr sz="1800">
                <a:solidFill>
                  <a:srgbClr val="00529B"/>
                </a:solidFill>
                <a:latin typeface="+mj-lt"/>
              </a:defRPr>
            </a:lvl3pPr>
            <a:lvl4pPr>
              <a:defRPr sz="1600">
                <a:solidFill>
                  <a:srgbClr val="00529B"/>
                </a:solidFill>
                <a:latin typeface="+mj-lt"/>
              </a:defRPr>
            </a:lvl4pPr>
            <a:lvl5pPr>
              <a:defRPr sz="1600">
                <a:solidFill>
                  <a:srgbClr val="00529B"/>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A0F15779-2A75-43B6-9F70-D3C9B2355430}"/>
              </a:ext>
            </a:extLst>
          </p:cNvPr>
          <p:cNvSpPr/>
          <p:nvPr userDrawn="1"/>
        </p:nvSpPr>
        <p:spPr>
          <a:xfrm>
            <a:off x="4654551" y="5902822"/>
            <a:ext cx="4232274" cy="765851"/>
          </a:xfrm>
          <a:prstGeom prst="rect">
            <a:avLst/>
          </a:prstGeom>
        </p:spPr>
        <p:txBody>
          <a:bodyPr wrap="square" lIns="0" tIns="0" rIns="0" bIns="0">
            <a:spAutoFit/>
          </a:bodyPr>
          <a:lstStyle/>
          <a:p>
            <a:pPr marL="0" marR="0" lvl="0" indent="0" algn="l" defTabSz="457200" rtl="0" eaLnBrk="1" fontAlgn="auto" latinLnBrk="0" hangingPunct="1">
              <a:lnSpc>
                <a:spcPct val="95000"/>
              </a:lnSpc>
              <a:spcBef>
                <a:spcPts val="0"/>
              </a:spcBef>
              <a:spcAft>
                <a:spcPts val="500"/>
              </a:spcAft>
              <a:buClrTx/>
              <a:buSzTx/>
              <a:buFontTx/>
              <a:buNone/>
              <a:tabLst/>
              <a:defRPr/>
            </a:pPr>
            <a:r>
              <a:rPr kumimoji="0" lang="en-US" sz="800" b="0" i="0" u="none" strike="noStrike" kern="1200" cap="none" spc="0" normalizeH="0" baseline="0" noProof="0" dirty="0">
                <a:ln>
                  <a:noFill/>
                </a:ln>
                <a:solidFill>
                  <a:srgbClr val="D1D3D4">
                    <a:lumMod val="50000"/>
                  </a:srgbClr>
                </a:solidFill>
                <a:effectLst/>
                <a:uLnTx/>
                <a:uFillTx/>
                <a:latin typeface="Calibri" charset="0"/>
                <a:ea typeface="Calibri" charset="0"/>
                <a:cs typeface="Calibri" charset="0"/>
              </a:rPr>
              <a:t>CONFIDENTIAL AND PROPRIETARY: This document and the information contained herein is confidential and proprietary information of USI Insurance Services, LLC (“USI”). Recipient agrees not to copy, reproduce or distribute this document, in whole or in part, without the prior written consent of USI. Estimates are illustrative given data limitation, may not be cumulative and are subject to change based on carrier underwriting.   </a:t>
            </a:r>
          </a:p>
          <a:p>
            <a:pPr marL="0" marR="0" lvl="0" indent="0" algn="l" defTabSz="457200" rtl="0" eaLnBrk="1" fontAlgn="auto" latinLnBrk="0" hangingPunct="1">
              <a:lnSpc>
                <a:spcPct val="95000"/>
              </a:lnSpc>
              <a:spcBef>
                <a:spcPts val="0"/>
              </a:spcBef>
              <a:spcAft>
                <a:spcPts val="500"/>
              </a:spcAft>
              <a:buClrTx/>
              <a:buSzTx/>
              <a:buFontTx/>
              <a:buNone/>
              <a:tabLst/>
              <a:defRPr/>
            </a:pPr>
            <a:r>
              <a:rPr kumimoji="0" lang="en-US" sz="800" b="0" i="0" u="none" strike="noStrike" kern="1200" cap="none" spc="0" normalizeH="0" baseline="0" noProof="0" dirty="0">
                <a:ln>
                  <a:noFill/>
                </a:ln>
                <a:solidFill>
                  <a:srgbClr val="D1D3D4">
                    <a:lumMod val="50000"/>
                  </a:srgbClr>
                </a:solidFill>
                <a:effectLst/>
                <a:uLnTx/>
                <a:uFillTx/>
                <a:latin typeface="Calibri" charset="0"/>
                <a:ea typeface="Calibri" charset="0"/>
                <a:cs typeface="Calibri" charset="0"/>
              </a:rPr>
              <a:t>© 2014-2023 USI Insurance Services. All rights reserved.</a:t>
            </a:r>
          </a:p>
        </p:txBody>
      </p:sp>
      <p:pic>
        <p:nvPicPr>
          <p:cNvPr id="9" name="Picture 8">
            <a:extLst>
              <a:ext uri="{FF2B5EF4-FFF2-40B4-BE49-F238E27FC236}">
                <a16:creationId xmlns:a16="http://schemas.microsoft.com/office/drawing/2014/main" id="{FE3909CD-A21C-4E3C-A030-9F425723DC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54551" y="5273375"/>
            <a:ext cx="893283" cy="466656"/>
          </a:xfrm>
          <a:prstGeom prst="rect">
            <a:avLst/>
          </a:prstGeom>
        </p:spPr>
      </p:pic>
    </p:spTree>
    <p:custDataLst>
      <p:tags r:id="rId1"/>
    </p:custDataLst>
    <p:extLst>
      <p:ext uri="{BB962C8B-B14F-4D97-AF65-F5344CB8AC3E}">
        <p14:creationId xmlns:p14="http://schemas.microsoft.com/office/powerpoint/2010/main" val="30187848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94051C-1F2F-4C98-B3CB-63AB3DE1925A}"/>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6" name="Picture 5">
            <a:extLst>
              <a:ext uri="{FF2B5EF4-FFF2-40B4-BE49-F238E27FC236}">
                <a16:creationId xmlns:a16="http://schemas.microsoft.com/office/drawing/2014/main" id="{299E4F14-DD18-478E-BF25-1CB2A85097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grpSp>
        <p:nvGrpSpPr>
          <p:cNvPr id="7" name="Group 6">
            <a:extLst>
              <a:ext uri="{FF2B5EF4-FFF2-40B4-BE49-F238E27FC236}">
                <a16:creationId xmlns:a16="http://schemas.microsoft.com/office/drawing/2014/main" id="{65770855-2A62-448B-AD9B-3675FC63A6BB}"/>
              </a:ext>
            </a:extLst>
          </p:cNvPr>
          <p:cNvGrpSpPr/>
          <p:nvPr userDrawn="1"/>
        </p:nvGrpSpPr>
        <p:grpSpPr>
          <a:xfrm>
            <a:off x="0" y="-1"/>
            <a:ext cx="9144000" cy="301752"/>
            <a:chOff x="0" y="-1"/>
            <a:chExt cx="9144000" cy="301752"/>
          </a:xfrm>
        </p:grpSpPr>
        <p:sp>
          <p:nvSpPr>
            <p:cNvPr id="8" name="Rectangle 7">
              <a:extLst>
                <a:ext uri="{FF2B5EF4-FFF2-40B4-BE49-F238E27FC236}">
                  <a16:creationId xmlns:a16="http://schemas.microsoft.com/office/drawing/2014/main" id="{7421C8AB-B7C5-4753-B6E2-DD7732D57572}"/>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963758C-62A8-403C-917F-28C2D36BBBD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Tree>
    <p:custDataLst>
      <p:tags r:id="rId1"/>
    </p:custDataLst>
    <p:extLst>
      <p:ext uri="{BB962C8B-B14F-4D97-AF65-F5344CB8AC3E}">
        <p14:creationId xmlns:p14="http://schemas.microsoft.com/office/powerpoint/2010/main" val="2604004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with Divider Bar">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9BD4047-1D9C-4990-89AC-4621B167FB65}"/>
              </a:ext>
            </a:extLst>
          </p:cNvPr>
          <p:cNvGrpSpPr/>
          <p:nvPr userDrawn="1"/>
        </p:nvGrpSpPr>
        <p:grpSpPr>
          <a:xfrm>
            <a:off x="0" y="-1"/>
            <a:ext cx="9144000" cy="301752"/>
            <a:chOff x="0" y="-1"/>
            <a:chExt cx="9144000" cy="301752"/>
          </a:xfrm>
        </p:grpSpPr>
        <p:sp>
          <p:nvSpPr>
            <p:cNvPr id="10" name="Rectangle 9">
              <a:extLst>
                <a:ext uri="{FF2B5EF4-FFF2-40B4-BE49-F238E27FC236}">
                  <a16:creationId xmlns:a16="http://schemas.microsoft.com/office/drawing/2014/main" id="{ABF197D9-2542-4A3B-946F-A9CDFB13B1DD}"/>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806516D-373E-4CED-98E2-2BCA5D17975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780707"/>
          </a:xfrm>
        </p:spPr>
        <p:txBody>
          <a:bodyPr lIns="0" rIns="0" anchor="b" anchorCtr="0">
            <a:normAutofit/>
          </a:bodyPr>
          <a:lstStyle>
            <a:lvl1pPr>
              <a:defRPr sz="3000">
                <a:solidFill>
                  <a:srgbClr val="00529B"/>
                </a:solidFill>
              </a:defRPr>
            </a:lvl1pPr>
          </a:lstStyle>
          <a:p>
            <a:r>
              <a:rPr lang="en-US" dirty="0"/>
              <a:t>Click to Edit Master Title Style</a:t>
            </a:r>
          </a:p>
        </p:txBody>
      </p:sp>
      <p:sp>
        <p:nvSpPr>
          <p:cNvPr id="7" name="Line 9"/>
          <p:cNvSpPr>
            <a:spLocks noChangeShapeType="1"/>
          </p:cNvSpPr>
          <p:nvPr userDrawn="1"/>
        </p:nvSpPr>
        <p:spPr bwMode="auto">
          <a:xfrm>
            <a:off x="457200" y="1311410"/>
            <a:ext cx="8229600" cy="0"/>
          </a:xfrm>
          <a:prstGeom prst="line">
            <a:avLst/>
          </a:prstGeom>
          <a:noFill/>
          <a:ln w="28575">
            <a:solidFill>
              <a:srgbClr val="D1D3D4"/>
            </a:solidFill>
            <a:round/>
            <a:headEnd/>
            <a:tailEnd/>
          </a:ln>
          <a:extLst>
            <a:ext uri="{909E8E84-426E-40DD-AFC4-6F175D3DCCD1}">
              <a14:hiddenFill xmlns:a14="http://schemas.microsoft.com/office/drawing/2010/main">
                <a:noFill/>
              </a14:hiddenFill>
            </a:ext>
          </a:extLst>
        </p:spPr>
        <p:txBody>
          <a:bodyPr wrap="none" anchor="ctr"/>
          <a:lstStyle/>
          <a:p>
            <a:endParaRPr lang="en-US" b="0" i="0" dirty="0">
              <a:latin typeface="Calibri Light" charset="0"/>
              <a:cs typeface="Calibri Regular" charset="0"/>
            </a:endParaRPr>
          </a:p>
        </p:txBody>
      </p:sp>
      <p:sp>
        <p:nvSpPr>
          <p:cNvPr id="12" name="Rectangle 11">
            <a:extLst>
              <a:ext uri="{FF2B5EF4-FFF2-40B4-BE49-F238E27FC236}">
                <a16:creationId xmlns:a16="http://schemas.microsoft.com/office/drawing/2014/main" id="{5AFD4F9D-6635-4F28-8FEC-7CABA05DD5CC}"/>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3" name="Picture 12">
            <a:extLst>
              <a:ext uri="{FF2B5EF4-FFF2-40B4-BE49-F238E27FC236}">
                <a16:creationId xmlns:a16="http://schemas.microsoft.com/office/drawing/2014/main" id="{0AD4571E-0CD8-4577-BDAC-447CE1E700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Tree>
    <p:custDataLst>
      <p:tags r:id="rId1"/>
    </p:custDataLst>
    <p:extLst>
      <p:ext uri="{BB962C8B-B14F-4D97-AF65-F5344CB8AC3E}">
        <p14:creationId xmlns:p14="http://schemas.microsoft.com/office/powerpoint/2010/main" val="3756173932"/>
      </p:ext>
    </p:extLst>
  </p:cSld>
  <p:clrMapOvr>
    <a:masterClrMapping/>
  </p:clrMapOvr>
  <p:extLst>
    <p:ext uri="{DCECCB84-F9BA-43D5-87BE-67443E8EF086}">
      <p15:sldGuideLst xmlns:p15="http://schemas.microsoft.com/office/powerpoint/2012/main">
        <p15:guide id="3" orient="horz" pos="120">
          <p15:clr>
            <a:srgbClr val="FBAE40"/>
          </p15:clr>
        </p15:guide>
        <p15:guide id="4"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Disclaimer">
    <p:spTree>
      <p:nvGrpSpPr>
        <p:cNvPr id="1" name=""/>
        <p:cNvGrpSpPr/>
        <p:nvPr/>
      </p:nvGrpSpPr>
      <p:grpSpPr>
        <a:xfrm>
          <a:off x="0" y="0"/>
          <a:ext cx="0" cy="0"/>
          <a:chOff x="0" y="0"/>
          <a:chExt cx="0" cy="0"/>
        </a:xfrm>
      </p:grpSpPr>
      <p:sp>
        <p:nvSpPr>
          <p:cNvPr id="3" name="Rectangle 2"/>
          <p:cNvSpPr/>
          <p:nvPr/>
        </p:nvSpPr>
        <p:spPr>
          <a:xfrm>
            <a:off x="534989" y="5844207"/>
            <a:ext cx="8061325" cy="772006"/>
          </a:xfrm>
          <a:prstGeom prst="rect">
            <a:avLst/>
          </a:prstGeom>
        </p:spPr>
        <p:txBody>
          <a:bodyPr wrap="square">
            <a:spAutoFit/>
          </a:bodyPr>
          <a:lstStyle/>
          <a:p>
            <a:pPr>
              <a:spcAft>
                <a:spcPts val="500"/>
              </a:spcAft>
            </a:pPr>
            <a:r>
              <a:rPr lang="en-US" sz="1000" dirty="0">
                <a:solidFill>
                  <a:srgbClr val="363636"/>
                </a:solidFill>
                <a:latin typeface="Calibri" charset="0"/>
                <a:ea typeface="Calibri" charset="0"/>
                <a:cs typeface="Calibri" charset="0"/>
              </a:rPr>
              <a:t>CONFIDENTIAL AND PROPRIETARY: This document and the information contained herein is confidential and proprietary information of USI Insurance Services, LLC (“USI”). Recipient agrees not to copy, reproduce or distribute this document, in whole or in part, without the prior written consent of USI. Estimates are illustrative given data limitation, may not be cumulative and are subject to change based on carrier underwriting.   </a:t>
            </a:r>
          </a:p>
          <a:p>
            <a:pPr>
              <a:spcAft>
                <a:spcPts val="500"/>
              </a:spcAft>
            </a:pPr>
            <a:r>
              <a:rPr lang="en-US" sz="1000" dirty="0">
                <a:solidFill>
                  <a:srgbClr val="363636"/>
                </a:solidFill>
                <a:latin typeface="Calibri" charset="0"/>
                <a:ea typeface="Calibri" charset="0"/>
                <a:cs typeface="Calibri" charset="0"/>
              </a:rPr>
              <a:t>© 2023 USI Insurance Services. All rights reserved.</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367" y="5195710"/>
            <a:ext cx="893283" cy="466656"/>
          </a:xfrm>
          <a:prstGeom prst="rect">
            <a:avLst/>
          </a:prstGeom>
        </p:spPr>
      </p:pic>
      <p:pic>
        <p:nvPicPr>
          <p:cNvPr id="6" name="Picture 5">
            <a:extLst>
              <a:ext uri="{FF2B5EF4-FFF2-40B4-BE49-F238E27FC236}">
                <a16:creationId xmlns:a16="http://schemas.microsoft.com/office/drawing/2014/main" id="{EC1436BD-9418-4EC8-8075-F3727E71C2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8367" y="5195710"/>
            <a:ext cx="893283" cy="466656"/>
          </a:xfrm>
          <a:prstGeom prst="rect">
            <a:avLst/>
          </a:prstGeom>
        </p:spPr>
      </p:pic>
    </p:spTree>
    <p:custDataLst>
      <p:tags r:id="rId1"/>
    </p:custDataLst>
    <p:extLst>
      <p:ext uri="{BB962C8B-B14F-4D97-AF65-F5344CB8AC3E}">
        <p14:creationId xmlns:p14="http://schemas.microsoft.com/office/powerpoint/2010/main" val="36800850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24A81F-7499-FF4A-4CC2-61C240720CDE}"/>
              </a:ext>
            </a:extLst>
          </p:cNvPr>
          <p:cNvPicPr>
            <a:picLocks noChangeAspect="1"/>
          </p:cNvPicPr>
          <p:nvPr userDrawn="1"/>
        </p:nvPicPr>
        <p:blipFill>
          <a:blip r:embed="rId3"/>
          <a:stretch>
            <a:fillRect/>
          </a:stretch>
        </p:blipFill>
        <p:spPr>
          <a:xfrm>
            <a:off x="1925" y="886"/>
            <a:ext cx="9142073" cy="5866165"/>
          </a:xfrm>
          <a:prstGeom prst="rect">
            <a:avLst/>
          </a:prstGeom>
        </p:spPr>
      </p:pic>
      <p:sp>
        <p:nvSpPr>
          <p:cNvPr id="2" name="Title 1"/>
          <p:cNvSpPr>
            <a:spLocks noGrp="1"/>
          </p:cNvSpPr>
          <p:nvPr>
            <p:ph type="ctrTitle" hasCustomPrompt="1"/>
          </p:nvPr>
        </p:nvSpPr>
        <p:spPr>
          <a:xfrm>
            <a:off x="3028950" y="4220308"/>
            <a:ext cx="5987913" cy="1245773"/>
          </a:xfrm>
          <a:noFill/>
          <a:ln w="9525">
            <a:noFill/>
            <a:miter lim="800000"/>
            <a:headEnd/>
            <a:tailEnd/>
          </a:ln>
        </p:spPr>
        <p:txBody>
          <a:bodyPr lIns="0" tIns="0" rIns="0" bIns="0" anchor="ctr" anchorCtr="0">
            <a:normAutofit/>
          </a:bodyPr>
          <a:lstStyle>
            <a:lvl1pPr algn="l" rtl="0" eaLnBrk="1" fontAlgn="base" hangingPunct="1">
              <a:lnSpc>
                <a:spcPct val="105000"/>
              </a:lnSpc>
              <a:spcBef>
                <a:spcPct val="0"/>
              </a:spcBef>
              <a:spcAft>
                <a:spcPct val="0"/>
              </a:spcAft>
              <a:defRPr lang="en-US" sz="3300" b="0" i="0" kern="1200" cap="all" baseline="0" dirty="0">
                <a:solidFill>
                  <a:schemeClr val="bg1"/>
                </a:solidFill>
                <a:latin typeface="Century Gothic" panose="020B0502020202020204" pitchFamily="34" charset="0"/>
                <a:ea typeface="+mj-ea"/>
                <a:cs typeface="+mj-cs"/>
              </a:defRPr>
            </a:lvl1pPr>
          </a:lstStyle>
          <a:p>
            <a:r>
              <a:rPr lang="en-US" dirty="0"/>
              <a:t>CLICK TO EDIT MASTER TITLE</a:t>
            </a:r>
          </a:p>
        </p:txBody>
      </p:sp>
      <p:pic>
        <p:nvPicPr>
          <p:cNvPr id="12" name="Picture 11">
            <a:extLst>
              <a:ext uri="{FF2B5EF4-FFF2-40B4-BE49-F238E27FC236}">
                <a16:creationId xmlns:a16="http://schemas.microsoft.com/office/drawing/2014/main" id="{B5388386-1DFB-4EB7-B716-B70B2E7F08C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67450" y="6041661"/>
            <a:ext cx="839950" cy="427343"/>
          </a:xfrm>
          <a:prstGeom prst="rect">
            <a:avLst/>
          </a:prstGeom>
        </p:spPr>
      </p:pic>
      <p:cxnSp>
        <p:nvCxnSpPr>
          <p:cNvPr id="14" name="Straight Connector 13">
            <a:extLst>
              <a:ext uri="{FF2B5EF4-FFF2-40B4-BE49-F238E27FC236}">
                <a16:creationId xmlns:a16="http://schemas.microsoft.com/office/drawing/2014/main" id="{E78388E2-8AF0-4A42-9CB2-981F92247663}"/>
              </a:ext>
            </a:extLst>
          </p:cNvPr>
          <p:cNvCxnSpPr>
            <a:cxnSpLocks/>
          </p:cNvCxnSpPr>
          <p:nvPr userDrawn="1"/>
        </p:nvCxnSpPr>
        <p:spPr>
          <a:xfrm>
            <a:off x="7373926" y="6042423"/>
            <a:ext cx="0" cy="426581"/>
          </a:xfrm>
          <a:prstGeom prst="line">
            <a:avLst/>
          </a:prstGeom>
          <a:ln>
            <a:solidFill>
              <a:srgbClr val="09549B"/>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15F48AD-CFF8-49A4-89D1-F3E5A0AB60D4}"/>
              </a:ext>
            </a:extLst>
          </p:cNvPr>
          <p:cNvSpPr/>
          <p:nvPr userDrawn="1"/>
        </p:nvSpPr>
        <p:spPr>
          <a:xfrm>
            <a:off x="44726" y="6567819"/>
            <a:ext cx="9054548" cy="27699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00" dirty="0">
                <a:solidFill>
                  <a:schemeClr val="tx1">
                    <a:lumMod val="50000"/>
                    <a:lumOff val="50000"/>
                  </a:schemeClr>
                </a:solidFill>
                <a:latin typeface="Century Gothic" panose="020B0502020202020204" pitchFamily="34" charset="0"/>
                <a:ea typeface="Calibri" panose="020F0502020204030204" pitchFamily="34" charset="0"/>
                <a:cs typeface="Times New Roman" panose="02020603050405020304" pitchFamily="18" charset="0"/>
              </a:rPr>
              <a:t>CONFIDENTIAL AND PROPRIETARY: This presentation and the information contained herein is confidential and proprietary information of USI Insurance Services, LLC ("USI"). Recipient agrees not to copy, reproduce or distribute this document, in whole or in part, without the prior written consent of USI. Estimates are illustrative given data limitation, may not be cumulative and are subject to change based on carrier underwriting. © 2024 USI Insurance Services. All rights reserved. </a:t>
            </a:r>
          </a:p>
        </p:txBody>
      </p:sp>
    </p:spTree>
    <p:custDataLst>
      <p:tags r:id="rId1"/>
    </p:custDataLst>
    <p:extLst>
      <p:ext uri="{BB962C8B-B14F-4D97-AF65-F5344CB8AC3E}">
        <p14:creationId xmlns:p14="http://schemas.microsoft.com/office/powerpoint/2010/main" val="1731376721"/>
      </p:ext>
    </p:extLst>
  </p:cSld>
  <p:clrMapOvr>
    <a:masterClrMapping/>
  </p:clrMapOvr>
  <p:extLst>
    <p:ext uri="{DCECCB84-F9BA-43D5-87BE-67443E8EF086}">
      <p15:sldGuideLst xmlns:p15="http://schemas.microsoft.com/office/powerpoint/2012/main">
        <p15:guide id="1" pos="2880">
          <p15:clr>
            <a:srgbClr val="FBAE40"/>
          </p15:clr>
        </p15:guide>
        <p15:guide id="2" pos="350">
          <p15:clr>
            <a:srgbClr val="FBAE40"/>
          </p15:clr>
        </p15:guide>
        <p15:guide id="3" orient="horz" pos="2160">
          <p15:clr>
            <a:srgbClr val="FBAE40"/>
          </p15:clr>
        </p15:guide>
        <p15:guide id="4" orient="horz" pos="304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B4DE06-8DB7-A93A-BDEF-6903F648144F}"/>
              </a:ext>
            </a:extLst>
          </p:cNvPr>
          <p:cNvPicPr>
            <a:picLocks noChangeAspect="1"/>
          </p:cNvPicPr>
          <p:nvPr userDrawn="1"/>
        </p:nvPicPr>
        <p:blipFill>
          <a:blip r:embed="rId3"/>
          <a:stretch>
            <a:fillRect/>
          </a:stretch>
        </p:blipFill>
        <p:spPr>
          <a:xfrm>
            <a:off x="724" y="1477"/>
            <a:ext cx="9143273" cy="5866935"/>
          </a:xfrm>
          <a:prstGeom prst="rect">
            <a:avLst/>
          </a:prstGeom>
        </p:spPr>
      </p:pic>
      <p:sp>
        <p:nvSpPr>
          <p:cNvPr id="2" name="Title 1"/>
          <p:cNvSpPr>
            <a:spLocks noGrp="1"/>
          </p:cNvSpPr>
          <p:nvPr>
            <p:ph type="ctrTitle" hasCustomPrompt="1"/>
          </p:nvPr>
        </p:nvSpPr>
        <p:spPr>
          <a:xfrm>
            <a:off x="3028950" y="4220308"/>
            <a:ext cx="5987913" cy="1245773"/>
          </a:xfrm>
          <a:noFill/>
          <a:ln w="9525">
            <a:noFill/>
            <a:miter lim="800000"/>
            <a:headEnd/>
            <a:tailEnd/>
          </a:ln>
        </p:spPr>
        <p:txBody>
          <a:bodyPr lIns="0" tIns="0" rIns="0" bIns="0" anchor="ctr" anchorCtr="0">
            <a:normAutofit/>
          </a:bodyPr>
          <a:lstStyle>
            <a:lvl1pPr algn="l" rtl="0" eaLnBrk="1" fontAlgn="base" hangingPunct="1">
              <a:lnSpc>
                <a:spcPct val="105000"/>
              </a:lnSpc>
              <a:spcBef>
                <a:spcPct val="0"/>
              </a:spcBef>
              <a:spcAft>
                <a:spcPct val="0"/>
              </a:spcAft>
              <a:defRPr lang="en-US" sz="3300" b="0" i="0" kern="1200" cap="all" baseline="0" dirty="0">
                <a:solidFill>
                  <a:schemeClr val="bg1"/>
                </a:solidFill>
                <a:latin typeface="Century Gothic" panose="020B0502020202020204" pitchFamily="34" charset="0"/>
                <a:ea typeface="+mj-ea"/>
                <a:cs typeface="+mj-cs"/>
              </a:defRPr>
            </a:lvl1pPr>
          </a:lstStyle>
          <a:p>
            <a:r>
              <a:rPr lang="en-US" dirty="0"/>
              <a:t>CLICK TO EDIT MASTER TITLE</a:t>
            </a:r>
          </a:p>
        </p:txBody>
      </p:sp>
      <p:pic>
        <p:nvPicPr>
          <p:cNvPr id="12" name="Picture 11">
            <a:extLst>
              <a:ext uri="{FF2B5EF4-FFF2-40B4-BE49-F238E27FC236}">
                <a16:creationId xmlns:a16="http://schemas.microsoft.com/office/drawing/2014/main" id="{B5388386-1DFB-4EB7-B716-B70B2E7F08C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67450" y="6041661"/>
            <a:ext cx="839950" cy="427343"/>
          </a:xfrm>
          <a:prstGeom prst="rect">
            <a:avLst/>
          </a:prstGeom>
        </p:spPr>
      </p:pic>
      <p:cxnSp>
        <p:nvCxnSpPr>
          <p:cNvPr id="14" name="Straight Connector 13">
            <a:extLst>
              <a:ext uri="{FF2B5EF4-FFF2-40B4-BE49-F238E27FC236}">
                <a16:creationId xmlns:a16="http://schemas.microsoft.com/office/drawing/2014/main" id="{E78388E2-8AF0-4A42-9CB2-981F92247663}"/>
              </a:ext>
            </a:extLst>
          </p:cNvPr>
          <p:cNvCxnSpPr>
            <a:cxnSpLocks/>
          </p:cNvCxnSpPr>
          <p:nvPr userDrawn="1"/>
        </p:nvCxnSpPr>
        <p:spPr>
          <a:xfrm>
            <a:off x="7373926" y="6042423"/>
            <a:ext cx="0" cy="426581"/>
          </a:xfrm>
          <a:prstGeom prst="line">
            <a:avLst/>
          </a:prstGeom>
          <a:ln>
            <a:solidFill>
              <a:srgbClr val="09549B"/>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15F48AD-CFF8-49A4-89D1-F3E5A0AB60D4}"/>
              </a:ext>
            </a:extLst>
          </p:cNvPr>
          <p:cNvSpPr/>
          <p:nvPr userDrawn="1"/>
        </p:nvSpPr>
        <p:spPr>
          <a:xfrm>
            <a:off x="44726" y="6567819"/>
            <a:ext cx="9054548" cy="27699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00" dirty="0">
                <a:solidFill>
                  <a:schemeClr val="tx1">
                    <a:lumMod val="50000"/>
                    <a:lumOff val="50000"/>
                  </a:schemeClr>
                </a:solidFill>
                <a:latin typeface="Century Gothic" panose="020B0502020202020204" pitchFamily="34" charset="0"/>
                <a:ea typeface="Calibri" panose="020F0502020204030204" pitchFamily="34" charset="0"/>
                <a:cs typeface="Times New Roman" panose="02020603050405020304" pitchFamily="18" charset="0"/>
              </a:rPr>
              <a:t>CONFIDENTIAL AND PROPRIETARY: This presentation and the information contained herein is confidential and proprietary information of USI Insurance Services, LLC ("USI"). Recipient agrees not to copy, reproduce or distribute this document, in whole or in part, without the prior written consent of USI. Estimates are illustrative given data limitation, may not be cumulative and are subject to change based on carrier underwriting. © 2024 USI Insurance Services. All rights reserved. </a:t>
            </a:r>
          </a:p>
        </p:txBody>
      </p:sp>
    </p:spTree>
    <p:custDataLst>
      <p:tags r:id="rId1"/>
    </p:custDataLst>
    <p:extLst>
      <p:ext uri="{BB962C8B-B14F-4D97-AF65-F5344CB8AC3E}">
        <p14:creationId xmlns:p14="http://schemas.microsoft.com/office/powerpoint/2010/main" val="2014927234"/>
      </p:ext>
    </p:extLst>
  </p:cSld>
  <p:clrMapOvr>
    <a:masterClrMapping/>
  </p:clrMapOvr>
  <p:extLst>
    <p:ext uri="{DCECCB84-F9BA-43D5-87BE-67443E8EF086}">
      <p15:sldGuideLst xmlns:p15="http://schemas.microsoft.com/office/powerpoint/2012/main">
        <p15:guide id="1" pos="2880">
          <p15:clr>
            <a:srgbClr val="FBAE40"/>
          </p15:clr>
        </p15:guide>
        <p15:guide id="2" pos="350">
          <p15:clr>
            <a:srgbClr val="FBAE40"/>
          </p15:clr>
        </p15:guide>
        <p15:guide id="3" orient="horz" pos="2160">
          <p15:clr>
            <a:srgbClr val="FBAE40"/>
          </p15:clr>
        </p15:guide>
        <p15:guide id="4" orient="horz" pos="304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with Divider Bar">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9BD4047-1D9C-4990-89AC-4621B167FB65}"/>
              </a:ext>
            </a:extLst>
          </p:cNvPr>
          <p:cNvGrpSpPr/>
          <p:nvPr userDrawn="1"/>
        </p:nvGrpSpPr>
        <p:grpSpPr>
          <a:xfrm>
            <a:off x="0" y="-1"/>
            <a:ext cx="9144000" cy="301752"/>
            <a:chOff x="0" y="-1"/>
            <a:chExt cx="9144000" cy="301752"/>
          </a:xfrm>
        </p:grpSpPr>
        <p:sp>
          <p:nvSpPr>
            <p:cNvPr id="10" name="Rectangle 9">
              <a:extLst>
                <a:ext uri="{FF2B5EF4-FFF2-40B4-BE49-F238E27FC236}">
                  <a16:creationId xmlns:a16="http://schemas.microsoft.com/office/drawing/2014/main" id="{ABF197D9-2542-4A3B-946F-A9CDFB13B1DD}"/>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806516D-373E-4CED-98E2-2BCA5D17975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780707"/>
          </a:xfrm>
        </p:spPr>
        <p:txBody>
          <a:bodyPr lIns="0" rIns="0" anchor="b" anchorCtr="0">
            <a:normAutofit/>
          </a:bodyPr>
          <a:lstStyle>
            <a:lvl1pPr>
              <a:defRPr sz="3000">
                <a:solidFill>
                  <a:srgbClr val="00529B"/>
                </a:solidFill>
              </a:defRPr>
            </a:lvl1pPr>
          </a:lstStyle>
          <a:p>
            <a:r>
              <a:rPr lang="en-US" dirty="0"/>
              <a:t>Click to Edit Master Title Style</a:t>
            </a:r>
          </a:p>
        </p:txBody>
      </p:sp>
      <p:sp>
        <p:nvSpPr>
          <p:cNvPr id="7" name="Line 9"/>
          <p:cNvSpPr>
            <a:spLocks noChangeShapeType="1"/>
          </p:cNvSpPr>
          <p:nvPr userDrawn="1"/>
        </p:nvSpPr>
        <p:spPr bwMode="auto">
          <a:xfrm>
            <a:off x="457200" y="1311410"/>
            <a:ext cx="8229600" cy="0"/>
          </a:xfrm>
          <a:prstGeom prst="line">
            <a:avLst/>
          </a:prstGeom>
          <a:noFill/>
          <a:ln w="28575">
            <a:solidFill>
              <a:srgbClr val="D1D3D4"/>
            </a:solidFill>
            <a:round/>
            <a:headEnd/>
            <a:tailEnd/>
          </a:ln>
          <a:extLst>
            <a:ext uri="{909E8E84-426E-40DD-AFC4-6F175D3DCCD1}">
              <a14:hiddenFill xmlns:a14="http://schemas.microsoft.com/office/drawing/2010/main">
                <a:noFill/>
              </a14:hiddenFill>
            </a:ext>
          </a:extLst>
        </p:spPr>
        <p:txBody>
          <a:bodyPr wrap="none" anchor="ctr"/>
          <a:lstStyle/>
          <a:p>
            <a:endParaRPr lang="en-US" b="0" i="0" dirty="0">
              <a:latin typeface="Calibri Light" charset="0"/>
              <a:cs typeface="Calibri Regular" charset="0"/>
            </a:endParaRPr>
          </a:p>
        </p:txBody>
      </p:sp>
      <p:sp>
        <p:nvSpPr>
          <p:cNvPr id="12" name="Rectangle 11">
            <a:extLst>
              <a:ext uri="{FF2B5EF4-FFF2-40B4-BE49-F238E27FC236}">
                <a16:creationId xmlns:a16="http://schemas.microsoft.com/office/drawing/2014/main" id="{5AFD4F9D-6635-4F28-8FEC-7CABA05DD5CC}"/>
              </a:ext>
            </a:extLst>
          </p:cNvPr>
          <p:cNvSpPr>
            <a:spLocks noChangeArrowheads="1"/>
          </p:cNvSpPr>
          <p:nvPr userDrawn="1"/>
        </p:nvSpPr>
        <p:spPr bwMode="white">
          <a:xfrm>
            <a:off x="8309581" y="6497462"/>
            <a:ext cx="535991" cy="2811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3" name="Picture 12">
            <a:extLst>
              <a:ext uri="{FF2B5EF4-FFF2-40B4-BE49-F238E27FC236}">
                <a16:creationId xmlns:a16="http://schemas.microsoft.com/office/drawing/2014/main" id="{0AD4571E-0CD8-4577-BDAC-447CE1E700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44625" y="6490833"/>
            <a:ext cx="447519" cy="227685"/>
          </a:xfrm>
          <a:prstGeom prst="rect">
            <a:avLst/>
          </a:prstGeom>
        </p:spPr>
      </p:pic>
    </p:spTree>
    <p:custDataLst>
      <p:tags r:id="rId1"/>
    </p:custDataLst>
    <p:extLst>
      <p:ext uri="{BB962C8B-B14F-4D97-AF65-F5344CB8AC3E}">
        <p14:creationId xmlns:p14="http://schemas.microsoft.com/office/powerpoint/2010/main" val="402381242"/>
      </p:ext>
    </p:extLst>
  </p:cSld>
  <p:clrMapOvr>
    <a:masterClrMapping/>
  </p:clrMapOvr>
  <p:extLst>
    <p:ext uri="{DCECCB84-F9BA-43D5-87BE-67443E8EF086}">
      <p15:sldGuideLst xmlns:p15="http://schemas.microsoft.com/office/powerpoint/2012/main">
        <p15:guide id="3" orient="horz" pos="120">
          <p15:clr>
            <a:srgbClr val="FBAE40"/>
          </p15:clr>
        </p15:guide>
        <p15:guide id="4"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xt Steps and Disclaim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271A0-78F4-441A-A27E-23362A6C11D9}"/>
              </a:ext>
            </a:extLst>
          </p:cNvPr>
          <p:cNvSpPr>
            <a:spLocks noGrp="1"/>
          </p:cNvSpPr>
          <p:nvPr>
            <p:ph type="body" sz="quarter" idx="10" hasCustomPrompt="1"/>
          </p:nvPr>
        </p:nvSpPr>
        <p:spPr>
          <a:xfrm>
            <a:off x="4787900" y="679938"/>
            <a:ext cx="3873500" cy="4138247"/>
          </a:xfrm>
        </p:spPr>
        <p:txBody>
          <a:bodyPr lIns="0" tIns="0" rIns="0" bIns="0">
            <a:normAutofit/>
          </a:bodyPr>
          <a:lstStyle>
            <a:lvl1pPr marL="0" indent="0">
              <a:buFontTx/>
              <a:buNone/>
              <a:defRPr sz="2000">
                <a:solidFill>
                  <a:srgbClr val="00529B"/>
                </a:solidFill>
                <a:latin typeface="+mj-lt"/>
              </a:defRPr>
            </a:lvl1pPr>
            <a:lvl2pPr marL="285750" indent="-285750">
              <a:spcBef>
                <a:spcPts val="600"/>
              </a:spcBef>
              <a:buFont typeface="Wingdings" panose="05000000000000000000" pitchFamily="2" charset="2"/>
              <a:buChar char="§"/>
              <a:defRPr sz="2000">
                <a:solidFill>
                  <a:srgbClr val="616161"/>
                </a:solidFill>
                <a:latin typeface="+mj-lt"/>
              </a:defRPr>
            </a:lvl2pPr>
            <a:lvl3pPr marL="571500" indent="-285750">
              <a:buFont typeface="Century Gothic" panose="020B0502020202020204" pitchFamily="34" charset="0"/>
              <a:buChar char="–"/>
              <a:defRPr sz="1800">
                <a:solidFill>
                  <a:srgbClr val="616161"/>
                </a:solidFill>
                <a:latin typeface="+mj-lt"/>
              </a:defRPr>
            </a:lvl3pPr>
            <a:lvl4pPr marL="800100" indent="-228600">
              <a:defRPr sz="1600">
                <a:solidFill>
                  <a:srgbClr val="616161"/>
                </a:solidFill>
                <a:latin typeface="+mj-lt"/>
              </a:defRPr>
            </a:lvl4pPr>
            <a:lvl5pPr marL="1028700" indent="-228600">
              <a:defRPr sz="1600">
                <a:solidFill>
                  <a:srgbClr val="61616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A0F15779-2A75-43B6-9F70-D3C9B2355430}"/>
              </a:ext>
            </a:extLst>
          </p:cNvPr>
          <p:cNvSpPr/>
          <p:nvPr userDrawn="1"/>
        </p:nvSpPr>
        <p:spPr>
          <a:xfrm>
            <a:off x="4654551" y="5902822"/>
            <a:ext cx="4232274" cy="765851"/>
          </a:xfrm>
          <a:prstGeom prst="rect">
            <a:avLst/>
          </a:prstGeom>
        </p:spPr>
        <p:txBody>
          <a:bodyPr wrap="square" lIns="0" tIns="0" rIns="0" bIns="0">
            <a:spAutoFit/>
          </a:bodyPr>
          <a:lstStyle/>
          <a:p>
            <a:pPr>
              <a:lnSpc>
                <a:spcPct val="95000"/>
              </a:lnSpc>
              <a:spcAft>
                <a:spcPts val="500"/>
              </a:spcAft>
            </a:pPr>
            <a:r>
              <a:rPr lang="en-US" sz="800" dirty="0">
                <a:solidFill>
                  <a:schemeClr val="bg2">
                    <a:lumMod val="50000"/>
                  </a:schemeClr>
                </a:solidFill>
                <a:latin typeface="Calibri" charset="0"/>
                <a:ea typeface="Calibri" charset="0"/>
                <a:cs typeface="Calibri" charset="0"/>
              </a:rPr>
              <a:t>CONFIDENTIAL AND PROPRIETARY: This document and the information contained herein is confidential and proprietary information of USI Insurance Services, LLC (“USI”). Recipient agrees not to copy, reproduce or distribute this document, in whole or in part, without the prior written consent of USI. Estimates are illustrative given data limitation, may not be cumulative and are subject to change based on carrier underwriting. </a:t>
            </a:r>
          </a:p>
          <a:p>
            <a:pPr>
              <a:lnSpc>
                <a:spcPct val="95000"/>
              </a:lnSpc>
              <a:spcAft>
                <a:spcPts val="500"/>
              </a:spcAft>
            </a:pPr>
            <a:r>
              <a:rPr lang="en-US" sz="800" dirty="0">
                <a:solidFill>
                  <a:schemeClr val="bg2">
                    <a:lumMod val="50000"/>
                  </a:schemeClr>
                </a:solidFill>
                <a:latin typeface="Calibri" charset="0"/>
                <a:ea typeface="Calibri" charset="0"/>
                <a:cs typeface="Calibri" charset="0"/>
              </a:rPr>
              <a:t>© 2024 USI Insurance Services. All rights reserved.</a:t>
            </a:r>
          </a:p>
        </p:txBody>
      </p:sp>
      <p:pic>
        <p:nvPicPr>
          <p:cNvPr id="9" name="Picture 8">
            <a:extLst>
              <a:ext uri="{FF2B5EF4-FFF2-40B4-BE49-F238E27FC236}">
                <a16:creationId xmlns:a16="http://schemas.microsoft.com/office/drawing/2014/main" id="{FE3909CD-A21C-4E3C-A030-9F425723DC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54551" y="5273375"/>
            <a:ext cx="893283" cy="466656"/>
          </a:xfrm>
          <a:prstGeom prst="rect">
            <a:avLst/>
          </a:prstGeom>
        </p:spPr>
      </p:pic>
      <p:pic>
        <p:nvPicPr>
          <p:cNvPr id="8" name="Picture 7">
            <a:extLst>
              <a:ext uri="{FF2B5EF4-FFF2-40B4-BE49-F238E27FC236}">
                <a16:creationId xmlns:a16="http://schemas.microsoft.com/office/drawing/2014/main" id="{B6682558-D1E0-4838-B444-B41999DCAF0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1016"/>
            <a:ext cx="4342815" cy="6855968"/>
          </a:xfrm>
          <a:prstGeom prst="rect">
            <a:avLst/>
          </a:prstGeom>
        </p:spPr>
      </p:pic>
      <p:sp>
        <p:nvSpPr>
          <p:cNvPr id="5" name="Title 4">
            <a:extLst>
              <a:ext uri="{FF2B5EF4-FFF2-40B4-BE49-F238E27FC236}">
                <a16:creationId xmlns:a16="http://schemas.microsoft.com/office/drawing/2014/main" id="{55DD403F-7CEA-4EAF-BEF1-12CB00E88EFB}"/>
              </a:ext>
            </a:extLst>
          </p:cNvPr>
          <p:cNvSpPr>
            <a:spLocks noGrp="1"/>
          </p:cNvSpPr>
          <p:nvPr>
            <p:ph type="title"/>
          </p:nvPr>
        </p:nvSpPr>
        <p:spPr>
          <a:xfrm>
            <a:off x="228600" y="2660904"/>
            <a:ext cx="2968172" cy="1412694"/>
          </a:xfrm>
        </p:spPr>
        <p:txBody>
          <a:bodyPr lIns="0" tIns="0" rIns="0" bIns="0">
            <a:spAutoFit/>
          </a:bodyPr>
          <a:lstStyle>
            <a:lvl1pPr algn="r">
              <a:defRPr sz="3400" b="1" cap="all" baseline="0">
                <a:solidFill>
                  <a:schemeClr val="bg1"/>
                </a:solidFill>
                <a:latin typeface="+mj-lt"/>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8354096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6" name="Picture 5" descr="A person typing on a computer&#10;&#10;Description automatically generated">
            <a:extLst>
              <a:ext uri="{FF2B5EF4-FFF2-40B4-BE49-F238E27FC236}">
                <a16:creationId xmlns:a16="http://schemas.microsoft.com/office/drawing/2014/main" id="{9B9B6615-828A-26E9-52CA-ECDCA18A608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4530" t="6535" r="2265" b="2871"/>
          <a:stretch/>
        </p:blipFill>
        <p:spPr>
          <a:xfrm>
            <a:off x="0" y="-70866"/>
            <a:ext cx="9144000" cy="5924735"/>
          </a:xfrm>
          <a:prstGeom prst="rect">
            <a:avLst/>
          </a:prstGeom>
        </p:spPr>
      </p:pic>
      <p:sp>
        <p:nvSpPr>
          <p:cNvPr id="2" name="Title 1"/>
          <p:cNvSpPr>
            <a:spLocks noGrp="1"/>
          </p:cNvSpPr>
          <p:nvPr>
            <p:ph type="ctrTitle" hasCustomPrompt="1"/>
          </p:nvPr>
        </p:nvSpPr>
        <p:spPr>
          <a:xfrm>
            <a:off x="3099816" y="4213185"/>
            <a:ext cx="5917047" cy="1252896"/>
          </a:xfrm>
          <a:noFill/>
          <a:ln w="9525">
            <a:noFill/>
            <a:miter lim="800000"/>
            <a:headEnd/>
            <a:tailEnd/>
          </a:ln>
        </p:spPr>
        <p:txBody>
          <a:bodyPr lIns="0" tIns="0" rIns="0" bIns="0" anchor="ctr" anchorCtr="0">
            <a:normAutofit/>
          </a:bodyPr>
          <a:lstStyle>
            <a:lvl1pPr algn="l" rtl="0" eaLnBrk="1" fontAlgn="base" hangingPunct="1">
              <a:lnSpc>
                <a:spcPct val="105000"/>
              </a:lnSpc>
              <a:spcBef>
                <a:spcPct val="0"/>
              </a:spcBef>
              <a:spcAft>
                <a:spcPct val="0"/>
              </a:spcAft>
              <a:defRPr lang="en-US" sz="3300" b="0" i="0" kern="1200" cap="all" baseline="0" dirty="0">
                <a:solidFill>
                  <a:schemeClr val="bg1"/>
                </a:solidFill>
                <a:latin typeface="Century Gothic" panose="020B0502020202020204" pitchFamily="34" charset="0"/>
                <a:ea typeface="+mj-ea"/>
                <a:cs typeface="+mj-cs"/>
              </a:defRPr>
            </a:lvl1pPr>
          </a:lstStyle>
          <a:p>
            <a:r>
              <a:rPr lang="en-US" dirty="0"/>
              <a:t>CLICK TO EDIT MASTER TITLE</a:t>
            </a:r>
          </a:p>
        </p:txBody>
      </p:sp>
      <p:pic>
        <p:nvPicPr>
          <p:cNvPr id="12" name="Picture 11">
            <a:extLst>
              <a:ext uri="{FF2B5EF4-FFF2-40B4-BE49-F238E27FC236}">
                <a16:creationId xmlns:a16="http://schemas.microsoft.com/office/drawing/2014/main" id="{B5388386-1DFB-4EB7-B716-B70B2E7F08C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67450" y="5988909"/>
            <a:ext cx="839950" cy="427343"/>
          </a:xfrm>
          <a:prstGeom prst="rect">
            <a:avLst/>
          </a:prstGeom>
        </p:spPr>
      </p:pic>
      <p:cxnSp>
        <p:nvCxnSpPr>
          <p:cNvPr id="14" name="Straight Connector 13">
            <a:extLst>
              <a:ext uri="{FF2B5EF4-FFF2-40B4-BE49-F238E27FC236}">
                <a16:creationId xmlns:a16="http://schemas.microsoft.com/office/drawing/2014/main" id="{E78388E2-8AF0-4A42-9CB2-981F92247663}"/>
              </a:ext>
            </a:extLst>
          </p:cNvPr>
          <p:cNvCxnSpPr>
            <a:cxnSpLocks/>
          </p:cNvCxnSpPr>
          <p:nvPr userDrawn="1"/>
        </p:nvCxnSpPr>
        <p:spPr>
          <a:xfrm>
            <a:off x="7373926" y="5989671"/>
            <a:ext cx="0" cy="426581"/>
          </a:xfrm>
          <a:prstGeom prst="line">
            <a:avLst/>
          </a:prstGeom>
          <a:ln>
            <a:solidFill>
              <a:srgbClr val="09549B"/>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15F48AD-CFF8-49A4-89D1-F3E5A0AB60D4}"/>
              </a:ext>
            </a:extLst>
          </p:cNvPr>
          <p:cNvSpPr/>
          <p:nvPr userDrawn="1"/>
        </p:nvSpPr>
        <p:spPr>
          <a:xfrm>
            <a:off x="81468" y="6430376"/>
            <a:ext cx="9054548" cy="53860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dirty="0">
                <a:solidFill>
                  <a:schemeClr val="tx1">
                    <a:lumMod val="50000"/>
                    <a:lumOff val="50000"/>
                  </a:schemeClr>
                </a:solidFill>
                <a:latin typeface="Century Gothic" panose="020B0502020202020204" pitchFamily="34" charset="0"/>
                <a:ea typeface="Calibri" panose="020F0502020204030204" pitchFamily="34" charset="0"/>
                <a:cs typeface="Times New Roman" panose="02020603050405020304" pitchFamily="18" charset="0"/>
              </a:rPr>
              <a:t>CONFIDENTIAL AND PROPRIETARY: This presentation and the information contained herein is confidential and proprietary information of USI Insurance Services, LLC ("USI"). Recipient agrees not to copy, reproduce or distribute this document, in whole or in part, without the prior written consent of USI. Estimates are illustrative given data limitation, may not be cumulative and are subject to change based on carrier underwriting. © 2025 USI Insurance Services. All rights reserved.  </a:t>
            </a:r>
            <a:r>
              <a:rPr lang="en-US" sz="700" kern="1200" dirty="0">
                <a:solidFill>
                  <a:schemeClr val="tx1">
                    <a:lumMod val="50000"/>
                    <a:lumOff val="50000"/>
                  </a:schemeClr>
                </a:solidFill>
                <a:latin typeface="Century Gothic" panose="020B0502020202020204" pitchFamily="34" charset="0"/>
                <a:ea typeface="Aptos" panose="020B0004020202020204" pitchFamily="34" charset="0"/>
                <a:cs typeface="Times New Roman" panose="02020603050405020304" pitchFamily="18" charset="0"/>
              </a:rPr>
              <a:t>EB25.S0911.99021</a:t>
            </a:r>
            <a:endParaRPr lang="en-US" sz="700" kern="1200" dirty="0">
              <a:solidFill>
                <a:schemeClr val="tx1">
                  <a:lumMod val="50000"/>
                  <a:lumOff val="50000"/>
                </a:schemeClr>
              </a:solidFill>
              <a:latin typeface="Century Gothic" panose="020B0502020202020204" pitchFamily="34" charset="0"/>
              <a:cs typeface="Times New Roman" panose="02020603050405020304" pitchFamily="18" charset="0"/>
            </a:endParaRPr>
          </a:p>
          <a:p>
            <a:endParaRPr lang="en-US" sz="700" dirty="0">
              <a:solidFill>
                <a:schemeClr val="tx1">
                  <a:lumMod val="50000"/>
                  <a:lumOff val="50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6A69AF02-8125-9233-9F57-06F5C2BD9F63}"/>
              </a:ext>
            </a:extLst>
          </p:cNvPr>
          <p:cNvSpPr/>
          <p:nvPr userDrawn="1"/>
        </p:nvSpPr>
        <p:spPr>
          <a:xfrm>
            <a:off x="2381526" y="4131464"/>
            <a:ext cx="6756400" cy="1477106"/>
          </a:xfrm>
          <a:prstGeom prst="rect">
            <a:avLst/>
          </a:prstGeom>
          <a:solidFill>
            <a:srgbClr val="484B50">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75704140"/>
      </p:ext>
    </p:extLst>
  </p:cSld>
  <p:clrMapOvr>
    <a:masterClrMapping/>
  </p:clrMapOvr>
  <p:extLst>
    <p:ext uri="{DCECCB84-F9BA-43D5-87BE-67443E8EF086}">
      <p15:sldGuideLst xmlns:p15="http://schemas.microsoft.com/office/powerpoint/2012/main">
        <p15:guide id="1" pos="2880">
          <p15:clr>
            <a:srgbClr val="FBAE40"/>
          </p15:clr>
        </p15:guide>
        <p15:guide id="2" pos="350">
          <p15:clr>
            <a:srgbClr val="FBAE40"/>
          </p15:clr>
        </p15:guide>
        <p15:guide id="3" orient="horz" pos="2160">
          <p15:clr>
            <a:srgbClr val="FBAE40"/>
          </p15:clr>
        </p15:guide>
        <p15:guide id="4" orient="horz" pos="304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68680" y="1908650"/>
            <a:ext cx="7406640" cy="1143000"/>
          </a:xfrm>
        </p:spPr>
        <p:txBody>
          <a:bodyPr anchor="b" anchorCtr="0">
            <a:normAutofit/>
          </a:bodyPr>
          <a:lstStyle>
            <a:lvl1pPr algn="ctr">
              <a:defRPr sz="3000">
                <a:solidFill>
                  <a:srgbClr val="00529B"/>
                </a:solidFill>
              </a:defRPr>
            </a:lvl1pPr>
          </a:lstStyle>
          <a:p>
            <a:r>
              <a:rPr lang="en-US" dirty="0"/>
              <a:t>Click to Edit Master Title Style</a:t>
            </a:r>
          </a:p>
        </p:txBody>
      </p:sp>
      <p:sp>
        <p:nvSpPr>
          <p:cNvPr id="6" name="Rectangle 5"/>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
        <p:nvSpPr>
          <p:cNvPr id="11" name="Line 9">
            <a:extLst>
              <a:ext uri="{FF2B5EF4-FFF2-40B4-BE49-F238E27FC236}">
                <a16:creationId xmlns:a16="http://schemas.microsoft.com/office/drawing/2014/main" id="{DCD3E3A6-FAED-4CEA-8915-1172D8CDB6FB}"/>
              </a:ext>
            </a:extLst>
          </p:cNvPr>
          <p:cNvSpPr>
            <a:spLocks noChangeShapeType="1"/>
          </p:cNvSpPr>
          <p:nvPr userDrawn="1"/>
        </p:nvSpPr>
        <p:spPr bwMode="auto">
          <a:xfrm>
            <a:off x="868680" y="3145122"/>
            <a:ext cx="7406640" cy="0"/>
          </a:xfrm>
          <a:prstGeom prst="line">
            <a:avLst/>
          </a:prstGeom>
          <a:noFill/>
          <a:ln w="28575">
            <a:solidFill>
              <a:srgbClr val="D1D3D4"/>
            </a:solidFill>
            <a:round/>
            <a:headEnd/>
            <a:tailEnd/>
          </a:ln>
          <a:extLst>
            <a:ext uri="{909E8E84-426E-40DD-AFC4-6F175D3DCCD1}">
              <a14:hiddenFill xmlns:a14="http://schemas.microsoft.com/office/drawing/2010/main">
                <a:noFill/>
              </a14:hiddenFill>
            </a:ext>
          </a:extLst>
        </p:spPr>
        <p:txBody>
          <a:bodyPr wrap="none" anchor="ctr"/>
          <a:lstStyle/>
          <a:p>
            <a:endParaRPr lang="en-US" b="0" i="0" dirty="0">
              <a:latin typeface="Calibri Light" charset="0"/>
              <a:cs typeface="Calibri Regular" charset="0"/>
            </a:endParaRPr>
          </a:p>
        </p:txBody>
      </p:sp>
      <p:sp>
        <p:nvSpPr>
          <p:cNvPr id="5" name="Text Placeholder 4">
            <a:extLst>
              <a:ext uri="{FF2B5EF4-FFF2-40B4-BE49-F238E27FC236}">
                <a16:creationId xmlns:a16="http://schemas.microsoft.com/office/drawing/2014/main" id="{C994B08C-3391-4AF1-9A91-1C6A5BC48C06}"/>
              </a:ext>
            </a:extLst>
          </p:cNvPr>
          <p:cNvSpPr>
            <a:spLocks noGrp="1"/>
          </p:cNvSpPr>
          <p:nvPr>
            <p:ph type="body" sz="quarter" idx="10"/>
          </p:nvPr>
        </p:nvSpPr>
        <p:spPr>
          <a:xfrm>
            <a:off x="868680" y="3251788"/>
            <a:ext cx="7406640" cy="695325"/>
          </a:xfrm>
        </p:spPr>
        <p:txBody>
          <a:bodyPr>
            <a:normAutofit/>
          </a:bodyPr>
          <a:lstStyle>
            <a:lvl1pPr marL="0" indent="0" algn="ctr">
              <a:buFontTx/>
              <a:buNone/>
              <a:defRPr sz="2400"/>
            </a:lvl1pPr>
          </a:lstStyle>
          <a:p>
            <a:pPr lvl="0"/>
            <a:endParaRPr lang="en-US" dirty="0"/>
          </a:p>
        </p:txBody>
      </p:sp>
      <p:grpSp>
        <p:nvGrpSpPr>
          <p:cNvPr id="8" name="Group 7">
            <a:extLst>
              <a:ext uri="{FF2B5EF4-FFF2-40B4-BE49-F238E27FC236}">
                <a16:creationId xmlns:a16="http://schemas.microsoft.com/office/drawing/2014/main" id="{6AECF27B-CDF0-45B9-B7CD-E2B804677CA4}"/>
              </a:ext>
            </a:extLst>
          </p:cNvPr>
          <p:cNvGrpSpPr/>
          <p:nvPr userDrawn="1"/>
        </p:nvGrpSpPr>
        <p:grpSpPr>
          <a:xfrm>
            <a:off x="0" y="-1"/>
            <a:ext cx="9144000" cy="301752"/>
            <a:chOff x="0" y="-1"/>
            <a:chExt cx="9144000" cy="301752"/>
          </a:xfrm>
        </p:grpSpPr>
        <p:sp>
          <p:nvSpPr>
            <p:cNvPr id="10" name="Rectangle 9">
              <a:extLst>
                <a:ext uri="{FF2B5EF4-FFF2-40B4-BE49-F238E27FC236}">
                  <a16:creationId xmlns:a16="http://schemas.microsoft.com/office/drawing/2014/main" id="{7BD5E612-2267-4518-8D59-AA541C6A1F8F}"/>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D9054B3B-CCF6-4E11-94DB-88BC1D8B266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Tree>
    <p:custDataLst>
      <p:tags r:id="rId1"/>
    </p:custDataLst>
    <p:extLst>
      <p:ext uri="{BB962C8B-B14F-4D97-AF65-F5344CB8AC3E}">
        <p14:creationId xmlns:p14="http://schemas.microsoft.com/office/powerpoint/2010/main" val="697411892"/>
      </p:ext>
    </p:extLst>
  </p:cSld>
  <p:clrMapOvr>
    <a:masterClrMapping/>
  </p:clrMapOvr>
  <p:extLst>
    <p:ext uri="{DCECCB84-F9BA-43D5-87BE-67443E8EF086}">
      <p15:sldGuideLst xmlns:p15="http://schemas.microsoft.com/office/powerpoint/2012/main">
        <p15:guide id="3" orient="horz" pos="120">
          <p15:clr>
            <a:srgbClr val="FBAE40"/>
          </p15:clr>
        </p15:guide>
        <p15:guide id="4" pos="288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Content Slide with Divider Bar">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9BD4047-1D9C-4990-89AC-4621B167FB65}"/>
              </a:ext>
            </a:extLst>
          </p:cNvPr>
          <p:cNvGrpSpPr/>
          <p:nvPr userDrawn="1"/>
        </p:nvGrpSpPr>
        <p:grpSpPr>
          <a:xfrm>
            <a:off x="0" y="-1"/>
            <a:ext cx="9144000" cy="301752"/>
            <a:chOff x="0" y="-1"/>
            <a:chExt cx="9144000" cy="301752"/>
          </a:xfrm>
        </p:grpSpPr>
        <p:sp>
          <p:nvSpPr>
            <p:cNvPr id="10" name="Rectangle 9">
              <a:extLst>
                <a:ext uri="{FF2B5EF4-FFF2-40B4-BE49-F238E27FC236}">
                  <a16:creationId xmlns:a16="http://schemas.microsoft.com/office/drawing/2014/main" id="{ABF197D9-2542-4A3B-946F-A9CDFB13B1DD}"/>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806516D-373E-4CED-98E2-2BCA5D17975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780707"/>
          </a:xfrm>
        </p:spPr>
        <p:txBody>
          <a:bodyPr lIns="0" rIns="0" anchor="b" anchorCtr="0">
            <a:normAutofit/>
          </a:bodyPr>
          <a:lstStyle>
            <a:lvl1pPr>
              <a:defRPr sz="3000">
                <a:solidFill>
                  <a:srgbClr val="00529B"/>
                </a:solidFill>
              </a:defRPr>
            </a:lvl1pPr>
          </a:lstStyle>
          <a:p>
            <a:r>
              <a:rPr lang="en-US" dirty="0"/>
              <a:t>Click to Edit Master Title Style</a:t>
            </a:r>
          </a:p>
        </p:txBody>
      </p:sp>
      <p:sp>
        <p:nvSpPr>
          <p:cNvPr id="3" name="Content Placeholder 2"/>
          <p:cNvSpPr>
            <a:spLocks noGrp="1"/>
          </p:cNvSpPr>
          <p:nvPr>
            <p:ph idx="1"/>
          </p:nvPr>
        </p:nvSpPr>
        <p:spPr>
          <a:xfrm>
            <a:off x="457200" y="1430634"/>
            <a:ext cx="8229600" cy="4832425"/>
          </a:xfrm>
        </p:spPr>
        <p:txBody>
          <a:bodyPr lIns="0" rIns="0"/>
          <a:lstStyle>
            <a:lvl1pPr>
              <a:spcBef>
                <a:spcPts val="0"/>
              </a:spcBef>
              <a:defRPr sz="2000">
                <a:solidFill>
                  <a:srgbClr val="616161"/>
                </a:solidFill>
                <a:latin typeface="+mn-lt"/>
              </a:defRPr>
            </a:lvl1pPr>
            <a:lvl2pPr marL="687388" indent="-342900">
              <a:spcBef>
                <a:spcPts val="0"/>
              </a:spcBef>
              <a:defRPr sz="1800">
                <a:solidFill>
                  <a:srgbClr val="616161"/>
                </a:solidFill>
                <a:latin typeface="+mn-lt"/>
              </a:defRPr>
            </a:lvl2pPr>
            <a:lvl3pPr marL="914400" indent="-227013">
              <a:spcBef>
                <a:spcPts val="0"/>
              </a:spcBef>
              <a:defRPr sz="1600">
                <a:solidFill>
                  <a:srgbClr val="616161"/>
                </a:solidFill>
                <a:latin typeface="+mn-lt"/>
              </a:defRPr>
            </a:lvl3pPr>
            <a:lvl4pPr marL="1141413" indent="-227013">
              <a:spcBef>
                <a:spcPts val="0"/>
              </a:spcBef>
              <a:defRPr sz="1400">
                <a:solidFill>
                  <a:srgbClr val="616161"/>
                </a:solidFill>
                <a:latin typeface="+mn-lt"/>
              </a:defRPr>
            </a:lvl4pPr>
            <a:lvl5pPr marL="1376363" indent="-234950">
              <a:spcBef>
                <a:spcPts val="0"/>
              </a:spcBef>
              <a:defRPr sz="1400">
                <a:solidFill>
                  <a:srgbClr val="61616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Line 9"/>
          <p:cNvSpPr>
            <a:spLocks noChangeShapeType="1"/>
          </p:cNvSpPr>
          <p:nvPr userDrawn="1"/>
        </p:nvSpPr>
        <p:spPr bwMode="auto">
          <a:xfrm>
            <a:off x="457200" y="1311410"/>
            <a:ext cx="8229600" cy="0"/>
          </a:xfrm>
          <a:prstGeom prst="line">
            <a:avLst/>
          </a:prstGeom>
          <a:noFill/>
          <a:ln w="28575">
            <a:solidFill>
              <a:srgbClr val="D1D3D4"/>
            </a:solidFill>
            <a:round/>
            <a:headEnd/>
            <a:tailEnd/>
          </a:ln>
          <a:extLst>
            <a:ext uri="{909E8E84-426E-40DD-AFC4-6F175D3DCCD1}">
              <a14:hiddenFill xmlns:a14="http://schemas.microsoft.com/office/drawing/2010/main">
                <a:noFill/>
              </a14:hiddenFill>
            </a:ext>
          </a:extLst>
        </p:spPr>
        <p:txBody>
          <a:bodyPr wrap="none" anchor="ctr"/>
          <a:lstStyle/>
          <a:p>
            <a:endParaRPr lang="en-US" b="0" i="0" dirty="0">
              <a:latin typeface="Calibri Light" charset="0"/>
              <a:cs typeface="Calibri Regular" charset="0"/>
            </a:endParaRPr>
          </a:p>
        </p:txBody>
      </p:sp>
      <p:sp>
        <p:nvSpPr>
          <p:cNvPr id="12" name="Rectangle 11">
            <a:extLst>
              <a:ext uri="{FF2B5EF4-FFF2-40B4-BE49-F238E27FC236}">
                <a16:creationId xmlns:a16="http://schemas.microsoft.com/office/drawing/2014/main" id="{5AFD4F9D-6635-4F28-8FEC-7CABA05DD5CC}"/>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3" name="Picture 12">
            <a:extLst>
              <a:ext uri="{FF2B5EF4-FFF2-40B4-BE49-F238E27FC236}">
                <a16:creationId xmlns:a16="http://schemas.microsoft.com/office/drawing/2014/main" id="{0AD4571E-0CD8-4577-BDAC-447CE1E700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Tree>
    <p:custDataLst>
      <p:tags r:id="rId1"/>
    </p:custDataLst>
    <p:extLst>
      <p:ext uri="{BB962C8B-B14F-4D97-AF65-F5344CB8AC3E}">
        <p14:creationId xmlns:p14="http://schemas.microsoft.com/office/powerpoint/2010/main" val="491540667"/>
      </p:ext>
    </p:extLst>
  </p:cSld>
  <p:clrMapOvr>
    <a:masterClrMapping/>
  </p:clrMapOvr>
  <p:extLst>
    <p:ext uri="{DCECCB84-F9BA-43D5-87BE-67443E8EF086}">
      <p15:sldGuideLst xmlns:p15="http://schemas.microsoft.com/office/powerpoint/2012/main">
        <p15:guide id="3" orient="horz" pos="120">
          <p15:clr>
            <a:srgbClr val="FBAE40"/>
          </p15:clr>
        </p15:guide>
        <p15:guide id="4"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with Divider Bar">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9BD4047-1D9C-4990-89AC-4621B167FB65}"/>
              </a:ext>
            </a:extLst>
          </p:cNvPr>
          <p:cNvGrpSpPr/>
          <p:nvPr userDrawn="1"/>
        </p:nvGrpSpPr>
        <p:grpSpPr>
          <a:xfrm>
            <a:off x="0" y="-1"/>
            <a:ext cx="9144000" cy="301752"/>
            <a:chOff x="0" y="-1"/>
            <a:chExt cx="9144000" cy="301752"/>
          </a:xfrm>
        </p:grpSpPr>
        <p:sp>
          <p:nvSpPr>
            <p:cNvPr id="10" name="Rectangle 9">
              <a:extLst>
                <a:ext uri="{FF2B5EF4-FFF2-40B4-BE49-F238E27FC236}">
                  <a16:creationId xmlns:a16="http://schemas.microsoft.com/office/drawing/2014/main" id="{ABF197D9-2542-4A3B-946F-A9CDFB13B1DD}"/>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806516D-373E-4CED-98E2-2BCA5D17975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780707"/>
          </a:xfrm>
        </p:spPr>
        <p:txBody>
          <a:bodyPr lIns="0" rIns="0" anchor="b" anchorCtr="0">
            <a:normAutofit/>
          </a:bodyPr>
          <a:lstStyle>
            <a:lvl1pPr>
              <a:lnSpc>
                <a:spcPct val="100000"/>
              </a:lnSpc>
              <a:defRPr sz="2800">
                <a:solidFill>
                  <a:srgbClr val="00529B"/>
                </a:solidFill>
              </a:defRPr>
            </a:lvl1pPr>
          </a:lstStyle>
          <a:p>
            <a:r>
              <a:rPr lang="en-US" dirty="0"/>
              <a:t>Click to Edit Master Title Style</a:t>
            </a:r>
          </a:p>
        </p:txBody>
      </p:sp>
      <p:sp>
        <p:nvSpPr>
          <p:cNvPr id="7" name="Line 9"/>
          <p:cNvSpPr>
            <a:spLocks noChangeShapeType="1"/>
          </p:cNvSpPr>
          <p:nvPr userDrawn="1"/>
        </p:nvSpPr>
        <p:spPr bwMode="auto">
          <a:xfrm>
            <a:off x="457200" y="1311410"/>
            <a:ext cx="8229600" cy="0"/>
          </a:xfrm>
          <a:prstGeom prst="line">
            <a:avLst/>
          </a:prstGeom>
          <a:noFill/>
          <a:ln w="28575">
            <a:solidFill>
              <a:srgbClr val="D1D3D4"/>
            </a:solidFill>
            <a:round/>
            <a:headEnd/>
            <a:tailEnd/>
          </a:ln>
          <a:extLst>
            <a:ext uri="{909E8E84-426E-40DD-AFC4-6F175D3DCCD1}">
              <a14:hiddenFill xmlns:a14="http://schemas.microsoft.com/office/drawing/2010/main">
                <a:noFill/>
              </a14:hiddenFill>
            </a:ext>
          </a:extLst>
        </p:spPr>
        <p:txBody>
          <a:bodyPr wrap="none" anchor="ctr"/>
          <a:lstStyle/>
          <a:p>
            <a:endParaRPr lang="en-US" b="0" i="0" dirty="0">
              <a:latin typeface="Calibri Light" charset="0"/>
              <a:cs typeface="Calibri Regular" charset="0"/>
            </a:endParaRPr>
          </a:p>
        </p:txBody>
      </p:sp>
      <p:sp>
        <p:nvSpPr>
          <p:cNvPr id="12" name="Rectangle 11">
            <a:extLst>
              <a:ext uri="{FF2B5EF4-FFF2-40B4-BE49-F238E27FC236}">
                <a16:creationId xmlns:a16="http://schemas.microsoft.com/office/drawing/2014/main" id="{5AFD4F9D-6635-4F28-8FEC-7CABA05DD5CC}"/>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3" name="Picture 12">
            <a:extLst>
              <a:ext uri="{FF2B5EF4-FFF2-40B4-BE49-F238E27FC236}">
                <a16:creationId xmlns:a16="http://schemas.microsoft.com/office/drawing/2014/main" id="{0AD4571E-0CD8-4577-BDAC-447CE1E700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Tree>
    <p:custDataLst>
      <p:tags r:id="rId1"/>
    </p:custDataLst>
    <p:extLst>
      <p:ext uri="{BB962C8B-B14F-4D97-AF65-F5344CB8AC3E}">
        <p14:creationId xmlns:p14="http://schemas.microsoft.com/office/powerpoint/2010/main" val="3091813768"/>
      </p:ext>
    </p:extLst>
  </p:cSld>
  <p:clrMapOvr>
    <a:masterClrMapping/>
  </p:clrMapOvr>
  <p:extLst>
    <p:ext uri="{DCECCB84-F9BA-43D5-87BE-67443E8EF086}">
      <p15:sldGuideLst xmlns:p15="http://schemas.microsoft.com/office/powerpoint/2012/main">
        <p15:guide id="3" orient="horz" pos="120">
          <p15:clr>
            <a:srgbClr val="FBAE40"/>
          </p15:clr>
        </p15:guide>
        <p15:guide id="4"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31FA7B8-42FD-4EBE-AD24-B09497A76171}"/>
              </a:ext>
            </a:extLst>
          </p:cNvPr>
          <p:cNvGrpSpPr/>
          <p:nvPr userDrawn="1"/>
        </p:nvGrpSpPr>
        <p:grpSpPr>
          <a:xfrm>
            <a:off x="0" y="-1"/>
            <a:ext cx="9144000" cy="301752"/>
            <a:chOff x="0" y="-1"/>
            <a:chExt cx="9144000" cy="301752"/>
          </a:xfrm>
        </p:grpSpPr>
        <p:sp>
          <p:nvSpPr>
            <p:cNvPr id="8" name="Rectangle 7">
              <a:extLst>
                <a:ext uri="{FF2B5EF4-FFF2-40B4-BE49-F238E27FC236}">
                  <a16:creationId xmlns:a16="http://schemas.microsoft.com/office/drawing/2014/main" id="{D12B6FF4-208B-40BF-BE85-5B62F79DDE3A}"/>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E7F989AA-D3C7-47EF-8AB2-6CE20AB746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777240"/>
          </a:xfrm>
        </p:spPr>
        <p:txBody>
          <a:bodyPr lIns="0" rIns="0" anchor="b" anchorCtr="0">
            <a:normAutofit/>
          </a:bodyPr>
          <a:lstStyle>
            <a:lvl1pPr>
              <a:defRPr sz="3000">
                <a:solidFill>
                  <a:srgbClr val="00529B"/>
                </a:solidFill>
              </a:defRPr>
            </a:lvl1pPr>
          </a:lstStyle>
          <a:p>
            <a:r>
              <a:rPr lang="en-US" dirty="0"/>
              <a:t>Click to Edit Master Title Style</a:t>
            </a:r>
          </a:p>
        </p:txBody>
      </p:sp>
      <p:sp>
        <p:nvSpPr>
          <p:cNvPr id="3" name="Content Placeholder 2"/>
          <p:cNvSpPr>
            <a:spLocks noGrp="1"/>
          </p:cNvSpPr>
          <p:nvPr>
            <p:ph idx="1"/>
          </p:nvPr>
        </p:nvSpPr>
        <p:spPr>
          <a:xfrm>
            <a:off x="457200" y="1388962"/>
            <a:ext cx="8229600" cy="4874678"/>
          </a:xfrm>
        </p:spPr>
        <p:txBody>
          <a:bodyPr lIns="0" rIns="0"/>
          <a:lstStyle>
            <a:lvl1pPr>
              <a:spcBef>
                <a:spcPts val="0"/>
              </a:spcBef>
              <a:defRPr sz="2000">
                <a:solidFill>
                  <a:srgbClr val="616161"/>
                </a:solidFill>
                <a:latin typeface="+mn-lt"/>
              </a:defRPr>
            </a:lvl1pPr>
            <a:lvl2pPr marL="687388" indent="-342900">
              <a:spcBef>
                <a:spcPts val="0"/>
              </a:spcBef>
              <a:defRPr sz="1800">
                <a:solidFill>
                  <a:srgbClr val="616161"/>
                </a:solidFill>
                <a:latin typeface="+mn-lt"/>
              </a:defRPr>
            </a:lvl2pPr>
            <a:lvl3pPr marL="914400" indent="-227013">
              <a:spcBef>
                <a:spcPts val="0"/>
              </a:spcBef>
              <a:defRPr sz="1600">
                <a:solidFill>
                  <a:srgbClr val="616161"/>
                </a:solidFill>
                <a:latin typeface="+mn-lt"/>
              </a:defRPr>
            </a:lvl3pPr>
            <a:lvl4pPr marL="1141413" indent="-227013">
              <a:spcBef>
                <a:spcPts val="0"/>
              </a:spcBef>
              <a:defRPr sz="1400">
                <a:solidFill>
                  <a:srgbClr val="616161"/>
                </a:solidFill>
                <a:latin typeface="+mn-lt"/>
              </a:defRPr>
            </a:lvl4pPr>
            <a:lvl5pPr marL="1376363" indent="-234950">
              <a:spcBef>
                <a:spcPts val="0"/>
              </a:spcBef>
              <a:defRPr sz="1400">
                <a:solidFill>
                  <a:srgbClr val="61616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2ABC2F43-B5AD-4DE1-9381-46E6E752AAC7}"/>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1" name="Picture 10">
            <a:extLst>
              <a:ext uri="{FF2B5EF4-FFF2-40B4-BE49-F238E27FC236}">
                <a16:creationId xmlns:a16="http://schemas.microsoft.com/office/drawing/2014/main" id="{9DACAFF6-D00D-4081-8F0C-009BC171BE3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Tree>
    <p:custDataLst>
      <p:tags r:id="rId1"/>
    </p:custDataLst>
    <p:extLst>
      <p:ext uri="{BB962C8B-B14F-4D97-AF65-F5344CB8AC3E}">
        <p14:creationId xmlns:p14="http://schemas.microsoft.com/office/powerpoint/2010/main" val="538306742"/>
      </p:ext>
    </p:extLst>
  </p:cSld>
  <p:clrMapOvr>
    <a:masterClrMapping/>
  </p:clrMapOvr>
  <p:extLst>
    <p:ext uri="{DCECCB84-F9BA-43D5-87BE-67443E8EF086}">
      <p15:sldGuideLst xmlns:p15="http://schemas.microsoft.com/office/powerpoint/2012/main">
        <p15:guide id="2" pos="2880">
          <p15:clr>
            <a:srgbClr val="FBAE40"/>
          </p15:clr>
        </p15:guide>
        <p15:guide id="3" orient="horz" pos="1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31FA7B8-42FD-4EBE-AD24-B09497A76171}"/>
              </a:ext>
            </a:extLst>
          </p:cNvPr>
          <p:cNvGrpSpPr/>
          <p:nvPr userDrawn="1"/>
        </p:nvGrpSpPr>
        <p:grpSpPr>
          <a:xfrm>
            <a:off x="0" y="-1"/>
            <a:ext cx="9144000" cy="301752"/>
            <a:chOff x="0" y="-1"/>
            <a:chExt cx="9144000" cy="301752"/>
          </a:xfrm>
        </p:grpSpPr>
        <p:sp>
          <p:nvSpPr>
            <p:cNvPr id="8" name="Rectangle 7">
              <a:extLst>
                <a:ext uri="{FF2B5EF4-FFF2-40B4-BE49-F238E27FC236}">
                  <a16:creationId xmlns:a16="http://schemas.microsoft.com/office/drawing/2014/main" id="{D12B6FF4-208B-40BF-BE85-5B62F79DDE3A}"/>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E7F989AA-D3C7-47EF-8AB2-6CE20AB746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777240"/>
          </a:xfrm>
        </p:spPr>
        <p:txBody>
          <a:bodyPr lIns="0" rIns="0" anchor="b" anchorCtr="0">
            <a:normAutofit/>
          </a:bodyPr>
          <a:lstStyle>
            <a:lvl1pPr>
              <a:defRPr sz="3000">
                <a:solidFill>
                  <a:srgbClr val="00529B"/>
                </a:solidFill>
              </a:defRPr>
            </a:lvl1pPr>
          </a:lstStyle>
          <a:p>
            <a:r>
              <a:rPr lang="en-US" dirty="0"/>
              <a:t>Click to Edit Master Title Style</a:t>
            </a:r>
          </a:p>
        </p:txBody>
      </p:sp>
      <p:sp>
        <p:nvSpPr>
          <p:cNvPr id="3" name="Content Placeholder 2"/>
          <p:cNvSpPr>
            <a:spLocks noGrp="1"/>
          </p:cNvSpPr>
          <p:nvPr>
            <p:ph idx="1"/>
          </p:nvPr>
        </p:nvSpPr>
        <p:spPr>
          <a:xfrm>
            <a:off x="457200" y="1388962"/>
            <a:ext cx="8229600" cy="4874678"/>
          </a:xfrm>
        </p:spPr>
        <p:txBody>
          <a:bodyPr lIns="0" rIns="0"/>
          <a:lstStyle>
            <a:lvl1pPr>
              <a:spcBef>
                <a:spcPts val="0"/>
              </a:spcBef>
              <a:defRPr sz="2000">
                <a:solidFill>
                  <a:srgbClr val="616161"/>
                </a:solidFill>
                <a:latin typeface="+mn-lt"/>
              </a:defRPr>
            </a:lvl1pPr>
            <a:lvl2pPr marL="687388" indent="-342900">
              <a:spcBef>
                <a:spcPts val="0"/>
              </a:spcBef>
              <a:defRPr sz="1800">
                <a:solidFill>
                  <a:srgbClr val="616161"/>
                </a:solidFill>
                <a:latin typeface="+mn-lt"/>
              </a:defRPr>
            </a:lvl2pPr>
            <a:lvl3pPr marL="914400" indent="-227013">
              <a:spcBef>
                <a:spcPts val="0"/>
              </a:spcBef>
              <a:defRPr sz="1600">
                <a:solidFill>
                  <a:srgbClr val="616161"/>
                </a:solidFill>
                <a:latin typeface="+mn-lt"/>
              </a:defRPr>
            </a:lvl3pPr>
            <a:lvl4pPr marL="1141413" indent="-227013">
              <a:spcBef>
                <a:spcPts val="0"/>
              </a:spcBef>
              <a:defRPr sz="1400">
                <a:solidFill>
                  <a:srgbClr val="616161"/>
                </a:solidFill>
                <a:latin typeface="+mn-lt"/>
              </a:defRPr>
            </a:lvl4pPr>
            <a:lvl5pPr marL="1376363" indent="-234950">
              <a:spcBef>
                <a:spcPts val="0"/>
              </a:spcBef>
              <a:defRPr sz="1400">
                <a:solidFill>
                  <a:srgbClr val="61616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2ABC2F43-B5AD-4DE1-9381-46E6E752AAC7}"/>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1" name="Picture 10">
            <a:extLst>
              <a:ext uri="{FF2B5EF4-FFF2-40B4-BE49-F238E27FC236}">
                <a16:creationId xmlns:a16="http://schemas.microsoft.com/office/drawing/2014/main" id="{9DACAFF6-D00D-4081-8F0C-009BC171BE3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Tree>
    <p:custDataLst>
      <p:tags r:id="rId1"/>
    </p:custDataLst>
    <p:extLst>
      <p:ext uri="{BB962C8B-B14F-4D97-AF65-F5344CB8AC3E}">
        <p14:creationId xmlns:p14="http://schemas.microsoft.com/office/powerpoint/2010/main" val="1916337304"/>
      </p:ext>
    </p:extLst>
  </p:cSld>
  <p:clrMapOvr>
    <a:masterClrMapping/>
  </p:clrMapOvr>
  <p:extLst>
    <p:ext uri="{DCECCB84-F9BA-43D5-87BE-67443E8EF086}">
      <p15:sldGuideLst xmlns:p15="http://schemas.microsoft.com/office/powerpoint/2012/main">
        <p15:guide id="2" pos="2880">
          <p15:clr>
            <a:srgbClr val="FBAE40"/>
          </p15:clr>
        </p15:guide>
        <p15:guide id="3" orient="horz" pos="12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6CB8EE7-7A74-4EC8-895D-5FDCED5B70D8}"/>
              </a:ext>
            </a:extLst>
          </p:cNvPr>
          <p:cNvGrpSpPr/>
          <p:nvPr userDrawn="1"/>
        </p:nvGrpSpPr>
        <p:grpSpPr>
          <a:xfrm>
            <a:off x="0" y="-1"/>
            <a:ext cx="9144000" cy="301752"/>
            <a:chOff x="0" y="-1"/>
            <a:chExt cx="9144000" cy="301752"/>
          </a:xfrm>
        </p:grpSpPr>
        <p:sp>
          <p:nvSpPr>
            <p:cNvPr id="7" name="Rectangle 6">
              <a:extLst>
                <a:ext uri="{FF2B5EF4-FFF2-40B4-BE49-F238E27FC236}">
                  <a16:creationId xmlns:a16="http://schemas.microsoft.com/office/drawing/2014/main" id="{92BE0859-ABD2-467B-8118-3D1160A5C966}"/>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2959FFB-BE09-4A82-B9F1-88507498D5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777240"/>
          </a:xfrm>
        </p:spPr>
        <p:txBody>
          <a:bodyPr lIns="0" rIns="0" anchor="b" anchorCtr="0">
            <a:normAutofit/>
          </a:bodyPr>
          <a:lstStyle>
            <a:lvl1pPr>
              <a:defRPr sz="3000"/>
            </a:lvl1pPr>
          </a:lstStyle>
          <a:p>
            <a:r>
              <a:rPr lang="en-US" dirty="0"/>
              <a:t>Click to Edit Master Title Style</a:t>
            </a:r>
          </a:p>
        </p:txBody>
      </p:sp>
      <p:sp>
        <p:nvSpPr>
          <p:cNvPr id="10" name="Rectangle 9">
            <a:extLst>
              <a:ext uri="{FF2B5EF4-FFF2-40B4-BE49-F238E27FC236}">
                <a16:creationId xmlns:a16="http://schemas.microsoft.com/office/drawing/2014/main" id="{A648A472-7DF5-422A-946F-A2103C537793}"/>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1" name="Picture 10">
            <a:extLst>
              <a:ext uri="{FF2B5EF4-FFF2-40B4-BE49-F238E27FC236}">
                <a16:creationId xmlns:a16="http://schemas.microsoft.com/office/drawing/2014/main" id="{873FE306-E788-4C8A-8BDD-74761CA2941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Tree>
    <p:custDataLst>
      <p:tags r:id="rId1"/>
    </p:custDataLst>
    <p:extLst>
      <p:ext uri="{BB962C8B-B14F-4D97-AF65-F5344CB8AC3E}">
        <p14:creationId xmlns:p14="http://schemas.microsoft.com/office/powerpoint/2010/main" val="629887041"/>
      </p:ext>
    </p:extLst>
  </p:cSld>
  <p:clrMapOvr>
    <a:masterClrMapping/>
  </p:clrMapOvr>
  <p:extLst>
    <p:ext uri="{DCECCB84-F9BA-43D5-87BE-67443E8EF086}">
      <p15:sldGuideLst xmlns:p15="http://schemas.microsoft.com/office/powerpoint/2012/main">
        <p15:guide id="2" pos="2880">
          <p15:clr>
            <a:srgbClr val="FBAE40"/>
          </p15:clr>
        </p15:guide>
        <p15:guide id="3" orient="horz" pos="12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ent_2 box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A497F1C-DDF2-4E8E-9A6A-B3CBD567B9A6}"/>
              </a:ext>
            </a:extLst>
          </p:cNvPr>
          <p:cNvGrpSpPr/>
          <p:nvPr userDrawn="1"/>
        </p:nvGrpSpPr>
        <p:grpSpPr>
          <a:xfrm>
            <a:off x="0" y="-1"/>
            <a:ext cx="9144000" cy="301752"/>
            <a:chOff x="0" y="-1"/>
            <a:chExt cx="9144000" cy="301752"/>
          </a:xfrm>
        </p:grpSpPr>
        <p:sp>
          <p:nvSpPr>
            <p:cNvPr id="9" name="Rectangle 8">
              <a:extLst>
                <a:ext uri="{FF2B5EF4-FFF2-40B4-BE49-F238E27FC236}">
                  <a16:creationId xmlns:a16="http://schemas.microsoft.com/office/drawing/2014/main" id="{AAE5E6AE-B394-4AB0-BBF8-4543F35F64C0}"/>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100D0EC-ACCF-4F03-A786-7FE1E69B99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1005840"/>
          </a:xfrm>
        </p:spPr>
        <p:txBody>
          <a:bodyPr lIns="0" rIns="0" anchor="b" anchorCtr="0">
            <a:normAutofit/>
          </a:bodyPr>
          <a:lstStyle>
            <a:lvl1pPr>
              <a:defRPr sz="3000"/>
            </a:lvl1pPr>
          </a:lstStyle>
          <a:p>
            <a:r>
              <a:rPr lang="en-US" dirty="0"/>
              <a:t>Click to Edit Master Title Style</a:t>
            </a:r>
          </a:p>
        </p:txBody>
      </p:sp>
      <p:sp>
        <p:nvSpPr>
          <p:cNvPr id="16" name="Content Placeholder 3"/>
          <p:cNvSpPr>
            <a:spLocks noGrp="1"/>
          </p:cNvSpPr>
          <p:nvPr>
            <p:ph sz="half" idx="2"/>
          </p:nvPr>
        </p:nvSpPr>
        <p:spPr>
          <a:xfrm>
            <a:off x="468775" y="1645920"/>
            <a:ext cx="3977640" cy="4617720"/>
          </a:xfrm>
        </p:spPr>
        <p:txBody>
          <a:bodyPr lIns="0" rIns="0"/>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5"/>
          <p:cNvSpPr>
            <a:spLocks noGrp="1"/>
          </p:cNvSpPr>
          <p:nvPr>
            <p:ph sz="quarter" idx="4"/>
          </p:nvPr>
        </p:nvSpPr>
        <p:spPr>
          <a:xfrm>
            <a:off x="4709740" y="1645920"/>
            <a:ext cx="3977640" cy="4617720"/>
          </a:xfrm>
        </p:spPr>
        <p:txBody>
          <a:bodyPr lIns="0" rIns="0"/>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E97465B9-8FD0-4804-8987-884C01A87CA8}"/>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1" name="Picture 10">
            <a:extLst>
              <a:ext uri="{FF2B5EF4-FFF2-40B4-BE49-F238E27FC236}">
                <a16:creationId xmlns:a16="http://schemas.microsoft.com/office/drawing/2014/main" id="{8817D92A-8D37-4697-BED3-9A257E25CAE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Tree>
    <p:custDataLst>
      <p:tags r:id="rId1"/>
    </p:custDataLst>
    <p:extLst>
      <p:ext uri="{BB962C8B-B14F-4D97-AF65-F5344CB8AC3E}">
        <p14:creationId xmlns:p14="http://schemas.microsoft.com/office/powerpoint/2010/main" val="1669616988"/>
      </p:ext>
    </p:extLst>
  </p:cSld>
  <p:clrMapOvr>
    <a:masterClrMapping/>
  </p:clrMapOvr>
  <p:extLst>
    <p:ext uri="{DCECCB84-F9BA-43D5-87BE-67443E8EF086}">
      <p15:sldGuideLst xmlns:p15="http://schemas.microsoft.com/office/powerpoint/2012/main">
        <p15:guide id="2" pos="2880">
          <p15:clr>
            <a:srgbClr val="FBAE40"/>
          </p15:clr>
        </p15:guide>
        <p15:guide id="3" orient="horz" pos="12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_with Gray Box">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5306BF82-0AA9-460E-9894-CCF4373A326E}"/>
              </a:ext>
            </a:extLst>
          </p:cNvPr>
          <p:cNvGrpSpPr/>
          <p:nvPr userDrawn="1"/>
        </p:nvGrpSpPr>
        <p:grpSpPr>
          <a:xfrm>
            <a:off x="0" y="-1"/>
            <a:ext cx="9144000" cy="301752"/>
            <a:chOff x="0" y="-1"/>
            <a:chExt cx="9144000" cy="301752"/>
          </a:xfrm>
        </p:grpSpPr>
        <p:sp>
          <p:nvSpPr>
            <p:cNvPr id="20" name="Rectangle 19">
              <a:extLst>
                <a:ext uri="{FF2B5EF4-FFF2-40B4-BE49-F238E27FC236}">
                  <a16:creationId xmlns:a16="http://schemas.microsoft.com/office/drawing/2014/main" id="{42524E25-D89F-4910-BC93-A6E344B20120}"/>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BA2B9337-5649-476A-A87A-BB32CF99FC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1005840"/>
          </a:xfrm>
        </p:spPr>
        <p:txBody>
          <a:bodyPr lIns="0" rIns="0" anchor="b" anchorCtr="0">
            <a:normAutofit/>
          </a:bodyPr>
          <a:lstStyle>
            <a:lvl1pPr>
              <a:defRPr sz="3000"/>
            </a:lvl1pPr>
          </a:lstStyle>
          <a:p>
            <a:r>
              <a:rPr lang="en-US" dirty="0"/>
              <a:t>Click to Edit Master Title Style</a:t>
            </a:r>
          </a:p>
        </p:txBody>
      </p:sp>
      <p:sp>
        <p:nvSpPr>
          <p:cNvPr id="15" name="Content Placeholder 2"/>
          <p:cNvSpPr>
            <a:spLocks noGrp="1"/>
          </p:cNvSpPr>
          <p:nvPr>
            <p:ph sz="half" idx="1"/>
          </p:nvPr>
        </p:nvSpPr>
        <p:spPr>
          <a:xfrm>
            <a:off x="478280" y="1645920"/>
            <a:ext cx="4024270" cy="4617720"/>
          </a:xfrm>
        </p:spPr>
        <p:txBody>
          <a:bodyPr lIns="0" rIns="0"/>
          <a:lstStyle>
            <a:lvl1pPr marL="0" indent="0">
              <a:buNone/>
              <a:defRPr sz="2200">
                <a:solidFill>
                  <a:srgbClr val="616161"/>
                </a:solidFill>
                <a:latin typeface="+mn-lt"/>
              </a:defRPr>
            </a:lvl1pPr>
            <a:lvl2pPr>
              <a:defRPr sz="2000">
                <a:solidFill>
                  <a:srgbClr val="616161"/>
                </a:solidFill>
              </a:defRPr>
            </a:lvl2pPr>
            <a:lvl3pPr>
              <a:defRPr sz="1800">
                <a:solidFill>
                  <a:srgbClr val="616161"/>
                </a:solidFill>
              </a:defRPr>
            </a:lvl3pPr>
            <a:lvl4pPr>
              <a:defRPr sz="1600">
                <a:solidFill>
                  <a:srgbClr val="616161"/>
                </a:solidFill>
              </a:defRPr>
            </a:lvl4pPr>
            <a:lvl5pPr>
              <a:defRPr sz="1400">
                <a:solidFill>
                  <a:srgbClr val="616161"/>
                </a:solidFill>
              </a:defRPr>
            </a:lvl5pPr>
            <a:lvl6pPr>
              <a:defRPr sz="1800"/>
            </a:lvl6pPr>
            <a:lvl7pPr>
              <a:defRPr sz="1800"/>
            </a:lvl7pPr>
            <a:lvl8pPr>
              <a:defRPr sz="1800"/>
            </a:lvl8pPr>
            <a:lvl9pPr>
              <a:defRPr sz="1800"/>
            </a:lvl9pPr>
          </a:lstStyle>
          <a:p>
            <a:pPr lvl="0"/>
            <a:r>
              <a:rPr lang="en-US" dirty="0"/>
              <a:t>Edit Master text styles</a:t>
            </a:r>
          </a:p>
        </p:txBody>
      </p:sp>
      <p:sp>
        <p:nvSpPr>
          <p:cNvPr id="16" name="Content Placeholder 1"/>
          <p:cNvSpPr txBox="1">
            <a:spLocks/>
          </p:cNvSpPr>
          <p:nvPr/>
        </p:nvSpPr>
        <p:spPr>
          <a:xfrm>
            <a:off x="4668781" y="1653316"/>
            <a:ext cx="4041775" cy="4414196"/>
          </a:xfrm>
          <a:prstGeom prst="rect">
            <a:avLst/>
          </a:prstGeom>
          <a:solidFill>
            <a:srgbClr val="F2F2F2"/>
          </a:solidFill>
        </p:spPr>
        <p:txBody>
          <a:bodyPr>
            <a:noAutofit/>
          </a:bodyPr>
          <a:lstStyle/>
          <a:p>
            <a:pPr>
              <a:spcBef>
                <a:spcPts val="300"/>
              </a:spcBef>
              <a:buClr>
                <a:schemeClr val="tx2"/>
              </a:buClr>
              <a:defRPr/>
            </a:pPr>
            <a:endParaRPr lang="en-US" sz="1200" b="1" kern="0" dirty="0">
              <a:solidFill>
                <a:srgbClr val="FF0000"/>
              </a:solidFill>
            </a:endParaRPr>
          </a:p>
        </p:txBody>
      </p:sp>
      <p:cxnSp>
        <p:nvCxnSpPr>
          <p:cNvPr id="17" name="Straight Connector 16"/>
          <p:cNvCxnSpPr/>
          <p:nvPr/>
        </p:nvCxnSpPr>
        <p:spPr>
          <a:xfrm>
            <a:off x="4664418" y="1653376"/>
            <a:ext cx="0" cy="4617720"/>
          </a:xfrm>
          <a:prstGeom prst="line">
            <a:avLst/>
          </a:prstGeom>
          <a:noFill/>
          <a:ln w="9525" cap="flat" cmpd="sng" algn="ctr">
            <a:solidFill>
              <a:srgbClr val="5B9BD5">
                <a:shade val="95000"/>
                <a:satMod val="105000"/>
              </a:srgbClr>
            </a:solidFill>
            <a:prstDash val="solid"/>
          </a:ln>
          <a:effectLst/>
        </p:spPr>
      </p:cxnSp>
      <p:sp>
        <p:nvSpPr>
          <p:cNvPr id="12" name="Content Placeholder 1">
            <a:extLst>
              <a:ext uri="{FF2B5EF4-FFF2-40B4-BE49-F238E27FC236}">
                <a16:creationId xmlns:a16="http://schemas.microsoft.com/office/drawing/2014/main" id="{EB32C6F9-E059-4B37-BE4B-194FA84E1120}"/>
              </a:ext>
            </a:extLst>
          </p:cNvPr>
          <p:cNvSpPr txBox="1">
            <a:spLocks/>
          </p:cNvSpPr>
          <p:nvPr userDrawn="1"/>
        </p:nvSpPr>
        <p:spPr>
          <a:xfrm>
            <a:off x="4668781" y="1653315"/>
            <a:ext cx="4041775" cy="4617720"/>
          </a:xfrm>
          <a:prstGeom prst="rect">
            <a:avLst/>
          </a:prstGeom>
          <a:solidFill>
            <a:srgbClr val="F2F2F2"/>
          </a:solidFill>
        </p:spPr>
        <p:txBody>
          <a:bodyPr>
            <a:noAutofit/>
          </a:bodyPr>
          <a:lstStyle/>
          <a:p>
            <a:pPr>
              <a:spcBef>
                <a:spcPts val="300"/>
              </a:spcBef>
              <a:buClr>
                <a:schemeClr val="tx2"/>
              </a:buClr>
              <a:defRPr/>
            </a:pPr>
            <a:endParaRPr lang="en-US" sz="1200" b="1" kern="0" dirty="0">
              <a:solidFill>
                <a:srgbClr val="FF0000"/>
              </a:solidFill>
            </a:endParaRPr>
          </a:p>
        </p:txBody>
      </p:sp>
      <p:cxnSp>
        <p:nvCxnSpPr>
          <p:cNvPr id="13" name="Straight Connector 12">
            <a:extLst>
              <a:ext uri="{FF2B5EF4-FFF2-40B4-BE49-F238E27FC236}">
                <a16:creationId xmlns:a16="http://schemas.microsoft.com/office/drawing/2014/main" id="{C7757FE4-DDA5-4099-8FF3-8E815EBD0117}"/>
              </a:ext>
            </a:extLst>
          </p:cNvPr>
          <p:cNvCxnSpPr/>
          <p:nvPr userDrawn="1"/>
        </p:nvCxnSpPr>
        <p:spPr>
          <a:xfrm>
            <a:off x="4664418" y="1653314"/>
            <a:ext cx="0" cy="4617720"/>
          </a:xfrm>
          <a:prstGeom prst="line">
            <a:avLst/>
          </a:prstGeom>
          <a:noFill/>
          <a:ln w="9525" cap="flat" cmpd="sng" algn="ctr">
            <a:solidFill>
              <a:srgbClr val="5B9BD5">
                <a:shade val="95000"/>
                <a:satMod val="105000"/>
              </a:srgbClr>
            </a:solidFill>
            <a:prstDash val="solid"/>
          </a:ln>
          <a:effectLst/>
        </p:spPr>
      </p:cxnSp>
      <p:sp>
        <p:nvSpPr>
          <p:cNvPr id="4" name="Content Placeholder 3">
            <a:extLst>
              <a:ext uri="{FF2B5EF4-FFF2-40B4-BE49-F238E27FC236}">
                <a16:creationId xmlns:a16="http://schemas.microsoft.com/office/drawing/2014/main" id="{00F36320-9CF1-4555-A845-69B1CCBCFFB1}"/>
              </a:ext>
            </a:extLst>
          </p:cNvPr>
          <p:cNvSpPr>
            <a:spLocks noGrp="1"/>
          </p:cNvSpPr>
          <p:nvPr>
            <p:ph sz="quarter" idx="10"/>
          </p:nvPr>
        </p:nvSpPr>
        <p:spPr>
          <a:xfrm>
            <a:off x="4812175" y="1747775"/>
            <a:ext cx="3749040" cy="4398382"/>
          </a:xfrm>
        </p:spPr>
        <p:txBody>
          <a:bodyPr lIns="0" rIns="0"/>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F2455CB0-7BEE-483E-A9FA-A54815061B3D}"/>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8" name="Picture 17">
            <a:extLst>
              <a:ext uri="{FF2B5EF4-FFF2-40B4-BE49-F238E27FC236}">
                <a16:creationId xmlns:a16="http://schemas.microsoft.com/office/drawing/2014/main" id="{18212A71-4134-4DBB-9F58-9466CC56C71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Tree>
    <p:custDataLst>
      <p:tags r:id="rId1"/>
    </p:custDataLst>
    <p:extLst>
      <p:ext uri="{BB962C8B-B14F-4D97-AF65-F5344CB8AC3E}">
        <p14:creationId xmlns:p14="http://schemas.microsoft.com/office/powerpoint/2010/main" val="182573028"/>
      </p:ext>
    </p:extLst>
  </p:cSld>
  <p:clrMapOvr>
    <a:masterClrMapping/>
  </p:clrMapOvr>
  <p:extLst>
    <p:ext uri="{DCECCB84-F9BA-43D5-87BE-67443E8EF086}">
      <p15:sldGuideLst xmlns:p15="http://schemas.microsoft.com/office/powerpoint/2012/main">
        <p15:guide id="2" pos="2880">
          <p15:clr>
            <a:srgbClr val="FBAE40"/>
          </p15:clr>
        </p15:guide>
        <p15:guide id="3" orient="horz" pos="120">
          <p15:clr>
            <a:srgbClr val="FBAE40"/>
          </p15:clr>
        </p15:guide>
        <p15:guide id="4" orient="horz" pos="1035">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tent_2 Boxes w Bar &amp; Sub Headers">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ED7FB6F-A373-4F1B-9276-A613B8726813}"/>
              </a:ext>
            </a:extLst>
          </p:cNvPr>
          <p:cNvGrpSpPr/>
          <p:nvPr userDrawn="1"/>
        </p:nvGrpSpPr>
        <p:grpSpPr>
          <a:xfrm>
            <a:off x="0" y="-1"/>
            <a:ext cx="9144000" cy="301752"/>
            <a:chOff x="0" y="-1"/>
            <a:chExt cx="9144000" cy="301752"/>
          </a:xfrm>
        </p:grpSpPr>
        <p:sp>
          <p:nvSpPr>
            <p:cNvPr id="12" name="Rectangle 11">
              <a:extLst>
                <a:ext uri="{FF2B5EF4-FFF2-40B4-BE49-F238E27FC236}">
                  <a16:creationId xmlns:a16="http://schemas.microsoft.com/office/drawing/2014/main" id="{E8BD7B03-EE09-4F8A-B93F-251F36E23798}"/>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EE5B6CDD-E964-4E59-A3C1-ABF001F55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1005840"/>
          </a:xfrm>
        </p:spPr>
        <p:txBody>
          <a:bodyPr lIns="0" rIns="0" anchor="b" anchorCtr="0">
            <a:normAutofit/>
          </a:bodyPr>
          <a:lstStyle>
            <a:lvl1pPr>
              <a:defRPr sz="3000"/>
            </a:lvl1pPr>
          </a:lstStyle>
          <a:p>
            <a:r>
              <a:rPr lang="en-US" dirty="0"/>
              <a:t>Click to Edit Master Title Style</a:t>
            </a:r>
          </a:p>
        </p:txBody>
      </p:sp>
      <p:sp>
        <p:nvSpPr>
          <p:cNvPr id="13" name="Text Placeholder 2"/>
          <p:cNvSpPr>
            <a:spLocks noGrp="1"/>
          </p:cNvSpPr>
          <p:nvPr>
            <p:ph type="body" idx="1"/>
          </p:nvPr>
        </p:nvSpPr>
        <p:spPr>
          <a:xfrm>
            <a:off x="478280" y="1645920"/>
            <a:ext cx="3977640" cy="502920"/>
          </a:xfrm>
        </p:spPr>
        <p:txBody>
          <a:bodyPr lIns="0" rIns="0" anchor="t">
            <a:normAutofit/>
          </a:bodyPr>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4" name="Content Placeholder 3"/>
          <p:cNvSpPr>
            <a:spLocks noGrp="1"/>
          </p:cNvSpPr>
          <p:nvPr>
            <p:ph sz="half" idx="2"/>
          </p:nvPr>
        </p:nvSpPr>
        <p:spPr>
          <a:xfrm>
            <a:off x="478280" y="2229759"/>
            <a:ext cx="3977640" cy="4023360"/>
          </a:xfrm>
        </p:spPr>
        <p:txBody>
          <a:bodyPr lIns="0" rIns="0"/>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3"/>
          </p:nvPr>
        </p:nvSpPr>
        <p:spPr>
          <a:xfrm>
            <a:off x="4709883" y="1645920"/>
            <a:ext cx="3977640" cy="502920"/>
          </a:xfrm>
        </p:spPr>
        <p:txBody>
          <a:bodyPr lIns="0" rIns="0" anchor="t">
            <a:normAutofit/>
          </a:bodyPr>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5"/>
          <p:cNvSpPr>
            <a:spLocks noGrp="1"/>
          </p:cNvSpPr>
          <p:nvPr>
            <p:ph sz="quarter" idx="4"/>
          </p:nvPr>
        </p:nvSpPr>
        <p:spPr>
          <a:xfrm>
            <a:off x="4709883" y="2229759"/>
            <a:ext cx="3977640" cy="4023360"/>
          </a:xfrm>
        </p:spPr>
        <p:txBody>
          <a:bodyPr lIns="0" rIns="0"/>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72837A1D-868E-45C0-A8EF-C7280F563A22}"/>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9" name="Picture 18">
            <a:extLst>
              <a:ext uri="{FF2B5EF4-FFF2-40B4-BE49-F238E27FC236}">
                <a16:creationId xmlns:a16="http://schemas.microsoft.com/office/drawing/2014/main" id="{97376B27-33DB-4942-A901-F5E2E6B1C30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
        <p:nvSpPr>
          <p:cNvPr id="20" name="Line 9">
            <a:extLst>
              <a:ext uri="{FF2B5EF4-FFF2-40B4-BE49-F238E27FC236}">
                <a16:creationId xmlns:a16="http://schemas.microsoft.com/office/drawing/2014/main" id="{1D37FD45-2CF1-406C-B529-51C7ABCFE331}"/>
              </a:ext>
            </a:extLst>
          </p:cNvPr>
          <p:cNvSpPr>
            <a:spLocks noChangeShapeType="1"/>
          </p:cNvSpPr>
          <p:nvPr userDrawn="1"/>
        </p:nvSpPr>
        <p:spPr bwMode="auto">
          <a:xfrm>
            <a:off x="457200" y="1508760"/>
            <a:ext cx="8229600" cy="0"/>
          </a:xfrm>
          <a:prstGeom prst="line">
            <a:avLst/>
          </a:prstGeom>
          <a:noFill/>
          <a:ln w="28575">
            <a:solidFill>
              <a:srgbClr val="D1D3D4"/>
            </a:solidFill>
            <a:round/>
            <a:headEnd/>
            <a:tailEnd/>
          </a:ln>
          <a:extLst>
            <a:ext uri="{909E8E84-426E-40DD-AFC4-6F175D3DCCD1}">
              <a14:hiddenFill xmlns:a14="http://schemas.microsoft.com/office/drawing/2010/main">
                <a:noFill/>
              </a14:hiddenFill>
            </a:ext>
          </a:extLst>
        </p:spPr>
        <p:txBody>
          <a:bodyPr wrap="none" anchor="ctr"/>
          <a:lstStyle/>
          <a:p>
            <a:endParaRPr lang="en-US" b="0" i="0" dirty="0">
              <a:latin typeface="Calibri Light" charset="0"/>
              <a:cs typeface="Calibri Regular" charset="0"/>
            </a:endParaRPr>
          </a:p>
        </p:txBody>
      </p:sp>
    </p:spTree>
    <p:custDataLst>
      <p:tags r:id="rId1"/>
    </p:custDataLst>
    <p:extLst>
      <p:ext uri="{BB962C8B-B14F-4D97-AF65-F5344CB8AC3E}">
        <p14:creationId xmlns:p14="http://schemas.microsoft.com/office/powerpoint/2010/main" val="3986164902"/>
      </p:ext>
    </p:extLst>
  </p:cSld>
  <p:clrMapOvr>
    <a:masterClrMapping/>
  </p:clrMapOvr>
  <p:extLst>
    <p:ext uri="{DCECCB84-F9BA-43D5-87BE-67443E8EF086}">
      <p15:sldGuideLst xmlns:p15="http://schemas.microsoft.com/office/powerpoint/2012/main">
        <p15:guide id="2" pos="2880">
          <p15:clr>
            <a:srgbClr val="FBAE40"/>
          </p15:clr>
        </p15:guide>
        <p15:guide id="3" orient="horz" pos="12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able Slide 1">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2ABD2C1-662F-4339-B765-70CB3D40FD0E}"/>
              </a:ext>
            </a:extLst>
          </p:cNvPr>
          <p:cNvGrpSpPr/>
          <p:nvPr userDrawn="1"/>
        </p:nvGrpSpPr>
        <p:grpSpPr>
          <a:xfrm>
            <a:off x="0" y="-1"/>
            <a:ext cx="9144000" cy="301752"/>
            <a:chOff x="0" y="-1"/>
            <a:chExt cx="9144000" cy="301752"/>
          </a:xfrm>
        </p:grpSpPr>
        <p:sp>
          <p:nvSpPr>
            <p:cNvPr id="9" name="Rectangle 8">
              <a:extLst>
                <a:ext uri="{FF2B5EF4-FFF2-40B4-BE49-F238E27FC236}">
                  <a16:creationId xmlns:a16="http://schemas.microsoft.com/office/drawing/2014/main" id="{A9E19D80-1899-4180-BE14-AC94F85445C9}"/>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0423B153-E3E6-4FF6-8511-1F09604451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1005840"/>
          </a:xfrm>
        </p:spPr>
        <p:txBody>
          <a:bodyPr lIns="0" rIns="0" anchor="b" anchorCtr="0">
            <a:normAutofit/>
          </a:bodyPr>
          <a:lstStyle>
            <a:lvl1pPr>
              <a:defRPr sz="3000"/>
            </a:lvl1pPr>
          </a:lstStyle>
          <a:p>
            <a:r>
              <a:rPr lang="en-US" dirty="0"/>
              <a:t>Click to Edit Master Title Style</a:t>
            </a:r>
          </a:p>
        </p:txBody>
      </p:sp>
      <p:sp>
        <p:nvSpPr>
          <p:cNvPr id="13" name="Table Placeholder 12">
            <a:extLst>
              <a:ext uri="{FF2B5EF4-FFF2-40B4-BE49-F238E27FC236}">
                <a16:creationId xmlns:a16="http://schemas.microsoft.com/office/drawing/2014/main" id="{DE9853B8-7F84-405E-BEB4-7B6B8471A017}"/>
              </a:ext>
            </a:extLst>
          </p:cNvPr>
          <p:cNvSpPr>
            <a:spLocks noGrp="1"/>
          </p:cNvSpPr>
          <p:nvPr>
            <p:ph type="tbl" sz="quarter" idx="10"/>
          </p:nvPr>
        </p:nvSpPr>
        <p:spPr>
          <a:xfrm>
            <a:off x="457200" y="1645920"/>
            <a:ext cx="8229600" cy="4657723"/>
          </a:xfrm>
        </p:spPr>
        <p:txBody>
          <a:bodyPr/>
          <a:lstStyle>
            <a:lvl1pPr marL="457200" indent="-457200">
              <a:buFont typeface="Wingdings" panose="05000000000000000000" pitchFamily="2" charset="2"/>
              <a:buChar char="§"/>
              <a:defRPr sz="2000">
                <a:latin typeface="+mn-lt"/>
              </a:defRPr>
            </a:lvl1pPr>
            <a:lvl2pPr marL="344488" indent="0">
              <a:buNone/>
              <a:defRPr/>
            </a:lvl2pPr>
            <a:lvl3pPr>
              <a:defRPr/>
            </a:lvl3pPr>
            <a:lvl4pPr>
              <a:defRPr/>
            </a:lvl4pPr>
            <a:lvl5pPr>
              <a:defRPr/>
            </a:lvl5pPr>
          </a:lstStyle>
          <a:p>
            <a:endParaRPr lang="en-US" dirty="0"/>
          </a:p>
        </p:txBody>
      </p:sp>
      <p:sp>
        <p:nvSpPr>
          <p:cNvPr id="12" name="Rectangle 11">
            <a:extLst>
              <a:ext uri="{FF2B5EF4-FFF2-40B4-BE49-F238E27FC236}">
                <a16:creationId xmlns:a16="http://schemas.microsoft.com/office/drawing/2014/main" id="{FFAD98BF-25ED-4ED1-AF15-438F62CD992E}"/>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4" name="Picture 13">
            <a:extLst>
              <a:ext uri="{FF2B5EF4-FFF2-40B4-BE49-F238E27FC236}">
                <a16:creationId xmlns:a16="http://schemas.microsoft.com/office/drawing/2014/main" id="{E25F8316-FC17-40CD-A2E2-96410F08B34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
        <p:nvSpPr>
          <p:cNvPr id="15" name="Line 9">
            <a:extLst>
              <a:ext uri="{FF2B5EF4-FFF2-40B4-BE49-F238E27FC236}">
                <a16:creationId xmlns:a16="http://schemas.microsoft.com/office/drawing/2014/main" id="{1148E60D-DC4F-42C2-BBB4-A5B35D1FC02B}"/>
              </a:ext>
            </a:extLst>
          </p:cNvPr>
          <p:cNvSpPr>
            <a:spLocks noChangeShapeType="1"/>
          </p:cNvSpPr>
          <p:nvPr userDrawn="1"/>
        </p:nvSpPr>
        <p:spPr bwMode="auto">
          <a:xfrm>
            <a:off x="457200" y="1508760"/>
            <a:ext cx="8229600" cy="0"/>
          </a:xfrm>
          <a:prstGeom prst="line">
            <a:avLst/>
          </a:prstGeom>
          <a:noFill/>
          <a:ln w="28575">
            <a:solidFill>
              <a:srgbClr val="D1D3D4"/>
            </a:solidFill>
            <a:round/>
            <a:headEnd/>
            <a:tailEnd/>
          </a:ln>
          <a:extLst>
            <a:ext uri="{909E8E84-426E-40DD-AFC4-6F175D3DCCD1}">
              <a14:hiddenFill xmlns:a14="http://schemas.microsoft.com/office/drawing/2010/main">
                <a:noFill/>
              </a14:hiddenFill>
            </a:ext>
          </a:extLst>
        </p:spPr>
        <p:txBody>
          <a:bodyPr wrap="none" anchor="ctr"/>
          <a:lstStyle/>
          <a:p>
            <a:endParaRPr lang="en-US" b="0" i="0" dirty="0">
              <a:latin typeface="Calibri Light" charset="0"/>
              <a:cs typeface="Calibri Regular" charset="0"/>
            </a:endParaRPr>
          </a:p>
        </p:txBody>
      </p:sp>
    </p:spTree>
    <p:custDataLst>
      <p:tags r:id="rId1"/>
    </p:custDataLst>
    <p:extLst>
      <p:ext uri="{BB962C8B-B14F-4D97-AF65-F5344CB8AC3E}">
        <p14:creationId xmlns:p14="http://schemas.microsoft.com/office/powerpoint/2010/main" val="125463327"/>
      </p:ext>
    </p:extLst>
  </p:cSld>
  <p:clrMapOvr>
    <a:masterClrMapping/>
  </p:clrMapOvr>
  <p:extLst>
    <p:ext uri="{DCECCB84-F9BA-43D5-87BE-67443E8EF086}">
      <p15:sldGuideLst xmlns:p15="http://schemas.microsoft.com/office/powerpoint/2012/main">
        <p15:guide id="4" pos="28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able Slide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0193D22-4511-40AF-BD61-2C06E9FF4568}"/>
              </a:ext>
            </a:extLst>
          </p:cNvPr>
          <p:cNvGrpSpPr/>
          <p:nvPr userDrawn="1"/>
        </p:nvGrpSpPr>
        <p:grpSpPr>
          <a:xfrm>
            <a:off x="0" y="-1"/>
            <a:ext cx="9144000" cy="301752"/>
            <a:chOff x="0" y="-1"/>
            <a:chExt cx="9144000" cy="301752"/>
          </a:xfrm>
        </p:grpSpPr>
        <p:sp>
          <p:nvSpPr>
            <p:cNvPr id="8" name="Rectangle 7">
              <a:extLst>
                <a:ext uri="{FF2B5EF4-FFF2-40B4-BE49-F238E27FC236}">
                  <a16:creationId xmlns:a16="http://schemas.microsoft.com/office/drawing/2014/main" id="{5A8EC167-AF33-4653-AAC0-F9F8C3AD9826}"/>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DC5725A-C64C-401E-9C71-1F6C298F313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1005840"/>
          </a:xfrm>
        </p:spPr>
        <p:txBody>
          <a:bodyPr lIns="0" rIns="0" anchor="b" anchorCtr="0">
            <a:normAutofit/>
          </a:bodyPr>
          <a:lstStyle>
            <a:lvl1pPr>
              <a:defRPr sz="3000"/>
            </a:lvl1pPr>
          </a:lstStyle>
          <a:p>
            <a:r>
              <a:rPr lang="en-US" dirty="0"/>
              <a:t>Click to Edit Master Title Style</a:t>
            </a:r>
          </a:p>
        </p:txBody>
      </p:sp>
      <p:sp>
        <p:nvSpPr>
          <p:cNvPr id="10" name="Table Placeholder 12">
            <a:extLst>
              <a:ext uri="{FF2B5EF4-FFF2-40B4-BE49-F238E27FC236}">
                <a16:creationId xmlns:a16="http://schemas.microsoft.com/office/drawing/2014/main" id="{6EC5BDB6-C06F-468D-8EE8-9D542630611B}"/>
              </a:ext>
            </a:extLst>
          </p:cNvPr>
          <p:cNvSpPr>
            <a:spLocks noGrp="1"/>
          </p:cNvSpPr>
          <p:nvPr>
            <p:ph type="tbl" sz="quarter" idx="10"/>
          </p:nvPr>
        </p:nvSpPr>
        <p:spPr>
          <a:xfrm>
            <a:off x="457200" y="1645920"/>
            <a:ext cx="8229600" cy="4657723"/>
          </a:xfrm>
        </p:spPr>
        <p:txBody>
          <a:bodyPr>
            <a:normAutofit/>
          </a:bodyPr>
          <a:lstStyle>
            <a:lvl1pPr>
              <a:defRPr sz="2000">
                <a:latin typeface="+mn-lt"/>
              </a:defRPr>
            </a:lvl1pPr>
          </a:lstStyle>
          <a:p>
            <a:endParaRPr lang="en-US" dirty="0"/>
          </a:p>
        </p:txBody>
      </p:sp>
      <p:sp>
        <p:nvSpPr>
          <p:cNvPr id="11" name="Rectangle 10">
            <a:extLst>
              <a:ext uri="{FF2B5EF4-FFF2-40B4-BE49-F238E27FC236}">
                <a16:creationId xmlns:a16="http://schemas.microsoft.com/office/drawing/2014/main" id="{9091DB94-A332-4515-BB2A-160A5FE2A944}"/>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2" name="Picture 11">
            <a:extLst>
              <a:ext uri="{FF2B5EF4-FFF2-40B4-BE49-F238E27FC236}">
                <a16:creationId xmlns:a16="http://schemas.microsoft.com/office/drawing/2014/main" id="{2ADF5ACB-55B8-4477-888B-CF6BF73FB5E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Tree>
    <p:custDataLst>
      <p:tags r:id="rId1"/>
    </p:custDataLst>
    <p:extLst>
      <p:ext uri="{BB962C8B-B14F-4D97-AF65-F5344CB8AC3E}">
        <p14:creationId xmlns:p14="http://schemas.microsoft.com/office/powerpoint/2010/main" val="1733437321"/>
      </p:ext>
    </p:extLst>
  </p:cSld>
  <p:clrMapOvr>
    <a:masterClrMapping/>
  </p:clrMapOvr>
  <p:extLst>
    <p:ext uri="{DCECCB84-F9BA-43D5-87BE-67443E8EF086}">
      <p15:sldGuideLst xmlns:p15="http://schemas.microsoft.com/office/powerpoint/2012/main">
        <p15:guide id="2" pos="2880">
          <p15:clr>
            <a:srgbClr val="FBAE40"/>
          </p15:clr>
        </p15:guide>
        <p15:guide id="3" orient="horz" pos="12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martArt Graphic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DF818A1-0E35-4961-B49A-1A2CE0CB0D84}"/>
              </a:ext>
            </a:extLst>
          </p:cNvPr>
          <p:cNvGrpSpPr/>
          <p:nvPr userDrawn="1"/>
        </p:nvGrpSpPr>
        <p:grpSpPr>
          <a:xfrm>
            <a:off x="0" y="-1"/>
            <a:ext cx="9144000" cy="301752"/>
            <a:chOff x="0" y="-1"/>
            <a:chExt cx="9144000" cy="301752"/>
          </a:xfrm>
        </p:grpSpPr>
        <p:sp>
          <p:nvSpPr>
            <p:cNvPr id="9" name="Rectangle 8">
              <a:extLst>
                <a:ext uri="{FF2B5EF4-FFF2-40B4-BE49-F238E27FC236}">
                  <a16:creationId xmlns:a16="http://schemas.microsoft.com/office/drawing/2014/main" id="{BAAC4780-1F16-4A4A-8137-A2BFB0CF3890}"/>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8E88C5E-AD40-4ABB-94DE-ABC6C9909D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1005840"/>
          </a:xfrm>
        </p:spPr>
        <p:txBody>
          <a:bodyPr lIns="0" rIns="0" anchor="b" anchorCtr="0">
            <a:normAutofit/>
          </a:bodyPr>
          <a:lstStyle>
            <a:lvl1pPr>
              <a:defRPr sz="3000"/>
            </a:lvl1pPr>
          </a:lstStyle>
          <a:p>
            <a:r>
              <a:rPr lang="en-US" dirty="0"/>
              <a:t>Click to Edit Master Title Style</a:t>
            </a:r>
          </a:p>
        </p:txBody>
      </p:sp>
      <p:sp>
        <p:nvSpPr>
          <p:cNvPr id="4" name="SmartArt Placeholder 3">
            <a:extLst>
              <a:ext uri="{FF2B5EF4-FFF2-40B4-BE49-F238E27FC236}">
                <a16:creationId xmlns:a16="http://schemas.microsoft.com/office/drawing/2014/main" id="{9E2A24EA-495B-4D7A-A637-5D67CED08034}"/>
              </a:ext>
            </a:extLst>
          </p:cNvPr>
          <p:cNvSpPr>
            <a:spLocks noGrp="1"/>
          </p:cNvSpPr>
          <p:nvPr>
            <p:ph type="dgm" sz="quarter" idx="10"/>
          </p:nvPr>
        </p:nvSpPr>
        <p:spPr>
          <a:xfrm>
            <a:off x="478237" y="1645920"/>
            <a:ext cx="3840480" cy="4663440"/>
          </a:xfrm>
        </p:spPr>
        <p:txBody>
          <a:bodyPr>
            <a:normAutofit/>
          </a:bodyPr>
          <a:lstStyle>
            <a:lvl1pPr>
              <a:defRPr sz="2000">
                <a:latin typeface="+mn-lt"/>
              </a:defRPr>
            </a:lvl1pPr>
          </a:lstStyle>
          <a:p>
            <a:endParaRPr lang="en-US" dirty="0"/>
          </a:p>
        </p:txBody>
      </p:sp>
      <p:sp>
        <p:nvSpPr>
          <p:cNvPr id="13" name="SmartArt Placeholder 3">
            <a:extLst>
              <a:ext uri="{FF2B5EF4-FFF2-40B4-BE49-F238E27FC236}">
                <a16:creationId xmlns:a16="http://schemas.microsoft.com/office/drawing/2014/main" id="{D9702C71-2E0A-48AA-8BF2-E82BA076FF84}"/>
              </a:ext>
            </a:extLst>
          </p:cNvPr>
          <p:cNvSpPr>
            <a:spLocks noGrp="1"/>
          </p:cNvSpPr>
          <p:nvPr>
            <p:ph type="dgm" sz="quarter" idx="11"/>
          </p:nvPr>
        </p:nvSpPr>
        <p:spPr>
          <a:xfrm>
            <a:off x="4854481" y="1645920"/>
            <a:ext cx="3840480" cy="4663440"/>
          </a:xfrm>
        </p:spPr>
        <p:txBody>
          <a:bodyPr>
            <a:normAutofit/>
          </a:bodyPr>
          <a:lstStyle>
            <a:lvl1pPr>
              <a:defRPr sz="2000">
                <a:latin typeface="+mn-lt"/>
              </a:defRPr>
            </a:lvl1pPr>
          </a:lstStyle>
          <a:p>
            <a:endParaRPr lang="en-US" dirty="0"/>
          </a:p>
        </p:txBody>
      </p:sp>
      <p:sp>
        <p:nvSpPr>
          <p:cNvPr id="10" name="Rectangle 9">
            <a:extLst>
              <a:ext uri="{FF2B5EF4-FFF2-40B4-BE49-F238E27FC236}">
                <a16:creationId xmlns:a16="http://schemas.microsoft.com/office/drawing/2014/main" id="{E957C223-942D-4BF9-955B-13B5320CEC95}"/>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1" name="Picture 10">
            <a:extLst>
              <a:ext uri="{FF2B5EF4-FFF2-40B4-BE49-F238E27FC236}">
                <a16:creationId xmlns:a16="http://schemas.microsoft.com/office/drawing/2014/main" id="{2C6DBD38-1299-4133-BDF6-DB143897B80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Tree>
    <p:custDataLst>
      <p:tags r:id="rId1"/>
    </p:custDataLst>
    <p:extLst>
      <p:ext uri="{BB962C8B-B14F-4D97-AF65-F5344CB8AC3E}">
        <p14:creationId xmlns:p14="http://schemas.microsoft.com/office/powerpoint/2010/main" val="3373216816"/>
      </p:ext>
    </p:extLst>
  </p:cSld>
  <p:clrMapOvr>
    <a:masterClrMapping/>
  </p:clrMapOvr>
  <p:extLst>
    <p:ext uri="{DCECCB84-F9BA-43D5-87BE-67443E8EF086}">
      <p15:sldGuideLst xmlns:p15="http://schemas.microsoft.com/office/powerpoint/2012/main">
        <p15:guide id="2" pos="2880">
          <p15:clr>
            <a:srgbClr val="FBAE40"/>
          </p15:clr>
        </p15:guide>
        <p15:guide id="3" orient="horz" pos="12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e Chart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FD5682B-5708-4025-80F0-25C70DBD4FFC}"/>
              </a:ext>
            </a:extLst>
          </p:cNvPr>
          <p:cNvGrpSpPr/>
          <p:nvPr userDrawn="1"/>
        </p:nvGrpSpPr>
        <p:grpSpPr>
          <a:xfrm>
            <a:off x="0" y="-1"/>
            <a:ext cx="9144000" cy="301752"/>
            <a:chOff x="0" y="-1"/>
            <a:chExt cx="9144000" cy="301752"/>
          </a:xfrm>
        </p:grpSpPr>
        <p:sp>
          <p:nvSpPr>
            <p:cNvPr id="9" name="Rectangle 8">
              <a:extLst>
                <a:ext uri="{FF2B5EF4-FFF2-40B4-BE49-F238E27FC236}">
                  <a16:creationId xmlns:a16="http://schemas.microsoft.com/office/drawing/2014/main" id="{CB0CD0B5-E00A-400C-A92E-410B1D7A10EE}"/>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B18CDB67-6BBC-4FF0-9ADC-3ECC32297F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1005840"/>
          </a:xfrm>
        </p:spPr>
        <p:txBody>
          <a:bodyPr lIns="0" rIns="0" anchor="b" anchorCtr="0">
            <a:normAutofit/>
          </a:bodyPr>
          <a:lstStyle>
            <a:lvl1pPr>
              <a:defRPr sz="3000"/>
            </a:lvl1pPr>
          </a:lstStyle>
          <a:p>
            <a:r>
              <a:rPr lang="en-US" dirty="0"/>
              <a:t>Click to Edit Master Title Style</a:t>
            </a:r>
          </a:p>
        </p:txBody>
      </p:sp>
      <p:sp>
        <p:nvSpPr>
          <p:cNvPr id="4" name="Chart Placeholder 3">
            <a:extLst>
              <a:ext uri="{FF2B5EF4-FFF2-40B4-BE49-F238E27FC236}">
                <a16:creationId xmlns:a16="http://schemas.microsoft.com/office/drawing/2014/main" id="{68978723-E2D5-40D8-885F-3224F1209B6F}"/>
              </a:ext>
            </a:extLst>
          </p:cNvPr>
          <p:cNvSpPr>
            <a:spLocks noGrp="1"/>
          </p:cNvSpPr>
          <p:nvPr>
            <p:ph type="chart" sz="quarter" idx="10"/>
          </p:nvPr>
        </p:nvSpPr>
        <p:spPr>
          <a:xfrm>
            <a:off x="478238" y="1645920"/>
            <a:ext cx="3840480" cy="4657725"/>
          </a:xfrm>
        </p:spPr>
        <p:txBody>
          <a:bodyPr>
            <a:normAutofit/>
          </a:bodyPr>
          <a:lstStyle>
            <a:lvl1pPr>
              <a:defRPr sz="2000"/>
            </a:lvl1pPr>
          </a:lstStyle>
          <a:p>
            <a:endParaRPr lang="en-US" dirty="0"/>
          </a:p>
        </p:txBody>
      </p:sp>
      <p:sp>
        <p:nvSpPr>
          <p:cNvPr id="13" name="Chart Placeholder 3">
            <a:extLst>
              <a:ext uri="{FF2B5EF4-FFF2-40B4-BE49-F238E27FC236}">
                <a16:creationId xmlns:a16="http://schemas.microsoft.com/office/drawing/2014/main" id="{76FE0244-6016-415E-A7A5-5D59A7F11AEB}"/>
              </a:ext>
            </a:extLst>
          </p:cNvPr>
          <p:cNvSpPr>
            <a:spLocks noGrp="1"/>
          </p:cNvSpPr>
          <p:nvPr>
            <p:ph type="chart" sz="quarter" idx="11"/>
          </p:nvPr>
        </p:nvSpPr>
        <p:spPr>
          <a:xfrm>
            <a:off x="4857895" y="1645920"/>
            <a:ext cx="3840480" cy="4657725"/>
          </a:xfrm>
        </p:spPr>
        <p:txBody>
          <a:bodyPr>
            <a:normAutofit/>
          </a:bodyPr>
          <a:lstStyle>
            <a:lvl1pPr>
              <a:defRPr sz="2000"/>
            </a:lvl1pPr>
          </a:lstStyle>
          <a:p>
            <a:endParaRPr lang="en-US" dirty="0"/>
          </a:p>
        </p:txBody>
      </p:sp>
      <p:sp>
        <p:nvSpPr>
          <p:cNvPr id="10" name="Rectangle 9">
            <a:extLst>
              <a:ext uri="{FF2B5EF4-FFF2-40B4-BE49-F238E27FC236}">
                <a16:creationId xmlns:a16="http://schemas.microsoft.com/office/drawing/2014/main" id="{3DE5E661-806A-495E-8FD9-005E6FCD8639}"/>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1" name="Picture 10">
            <a:extLst>
              <a:ext uri="{FF2B5EF4-FFF2-40B4-BE49-F238E27FC236}">
                <a16:creationId xmlns:a16="http://schemas.microsoft.com/office/drawing/2014/main" id="{2314D870-A350-4809-BA32-C0D8852DC5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Tree>
    <p:custDataLst>
      <p:tags r:id="rId1"/>
    </p:custDataLst>
    <p:extLst>
      <p:ext uri="{BB962C8B-B14F-4D97-AF65-F5344CB8AC3E}">
        <p14:creationId xmlns:p14="http://schemas.microsoft.com/office/powerpoint/2010/main" val="1375859025"/>
      </p:ext>
    </p:extLst>
  </p:cSld>
  <p:clrMapOvr>
    <a:masterClrMapping/>
  </p:clrMapOvr>
  <p:extLst>
    <p:ext uri="{DCECCB84-F9BA-43D5-87BE-67443E8EF086}">
      <p15:sldGuideLst xmlns:p15="http://schemas.microsoft.com/office/powerpoint/2012/main">
        <p15:guide id="2" pos="2880">
          <p15:clr>
            <a:srgbClr val="FBAE40"/>
          </p15:clr>
        </p15:guide>
        <p15:guide id="3" orient="horz" pos="12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Next Step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94051C-1F2F-4C98-B3CB-63AB3DE1925A}"/>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6" name="Picture 5">
            <a:extLst>
              <a:ext uri="{FF2B5EF4-FFF2-40B4-BE49-F238E27FC236}">
                <a16:creationId xmlns:a16="http://schemas.microsoft.com/office/drawing/2014/main" id="{299E4F14-DD18-478E-BF25-1CB2A85097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
        <p:nvSpPr>
          <p:cNvPr id="3" name="Text Placeholder 2">
            <a:extLst>
              <a:ext uri="{FF2B5EF4-FFF2-40B4-BE49-F238E27FC236}">
                <a16:creationId xmlns:a16="http://schemas.microsoft.com/office/drawing/2014/main" id="{725271A0-78F4-441A-A27E-23362A6C11D9}"/>
              </a:ext>
            </a:extLst>
          </p:cNvPr>
          <p:cNvSpPr>
            <a:spLocks noGrp="1"/>
          </p:cNvSpPr>
          <p:nvPr>
            <p:ph type="body" sz="quarter" idx="10"/>
          </p:nvPr>
        </p:nvSpPr>
        <p:spPr>
          <a:xfrm>
            <a:off x="4787900" y="1079500"/>
            <a:ext cx="3873500" cy="5029200"/>
          </a:xfrm>
        </p:spPr>
        <p:txBody>
          <a:bodyPr>
            <a:normAutofit/>
          </a:bodyPr>
          <a:lstStyle>
            <a:lvl1pPr>
              <a:defRPr sz="2400">
                <a:solidFill>
                  <a:srgbClr val="00529B"/>
                </a:solidFill>
                <a:latin typeface="+mj-lt"/>
              </a:defRPr>
            </a:lvl1pPr>
            <a:lvl2pPr>
              <a:defRPr sz="2000">
                <a:solidFill>
                  <a:srgbClr val="00529B"/>
                </a:solidFill>
                <a:latin typeface="+mj-lt"/>
              </a:defRPr>
            </a:lvl2pPr>
            <a:lvl3pPr>
              <a:defRPr sz="1800">
                <a:solidFill>
                  <a:srgbClr val="00529B"/>
                </a:solidFill>
                <a:latin typeface="+mj-lt"/>
              </a:defRPr>
            </a:lvl3pPr>
            <a:lvl4pPr>
              <a:defRPr sz="1600">
                <a:solidFill>
                  <a:srgbClr val="00529B"/>
                </a:solidFill>
                <a:latin typeface="+mj-lt"/>
              </a:defRPr>
            </a:lvl4pPr>
            <a:lvl5pPr>
              <a:defRPr sz="1600">
                <a:solidFill>
                  <a:srgbClr val="00529B"/>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E6A1F0D6-814D-4201-B67A-194FDE66F7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4342815" cy="6858000"/>
          </a:xfrm>
          <a:prstGeom prst="rect">
            <a:avLst/>
          </a:prstGeom>
        </p:spPr>
      </p:pic>
    </p:spTree>
    <p:custDataLst>
      <p:tags r:id="rId1"/>
    </p:custDataLst>
    <p:extLst>
      <p:ext uri="{BB962C8B-B14F-4D97-AF65-F5344CB8AC3E}">
        <p14:creationId xmlns:p14="http://schemas.microsoft.com/office/powerpoint/2010/main" val="35244029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Next Steps and Disclaim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A0B30D-2665-433F-9F8E-E677D5A1EF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4342815" cy="6858000"/>
          </a:xfrm>
          <a:prstGeom prst="rect">
            <a:avLst/>
          </a:prstGeom>
        </p:spPr>
      </p:pic>
      <p:sp>
        <p:nvSpPr>
          <p:cNvPr id="3" name="Text Placeholder 2">
            <a:extLst>
              <a:ext uri="{FF2B5EF4-FFF2-40B4-BE49-F238E27FC236}">
                <a16:creationId xmlns:a16="http://schemas.microsoft.com/office/drawing/2014/main" id="{725271A0-78F4-441A-A27E-23362A6C11D9}"/>
              </a:ext>
            </a:extLst>
          </p:cNvPr>
          <p:cNvSpPr>
            <a:spLocks noGrp="1"/>
          </p:cNvSpPr>
          <p:nvPr>
            <p:ph type="body" sz="quarter" idx="10"/>
          </p:nvPr>
        </p:nvSpPr>
        <p:spPr>
          <a:xfrm>
            <a:off x="4787900" y="679938"/>
            <a:ext cx="3873500" cy="4138247"/>
          </a:xfrm>
        </p:spPr>
        <p:txBody>
          <a:bodyPr>
            <a:normAutofit/>
          </a:bodyPr>
          <a:lstStyle>
            <a:lvl1pPr>
              <a:defRPr sz="2400">
                <a:solidFill>
                  <a:srgbClr val="00529B"/>
                </a:solidFill>
                <a:latin typeface="+mj-lt"/>
              </a:defRPr>
            </a:lvl1pPr>
            <a:lvl2pPr>
              <a:defRPr sz="2000">
                <a:solidFill>
                  <a:srgbClr val="00529B"/>
                </a:solidFill>
                <a:latin typeface="+mj-lt"/>
              </a:defRPr>
            </a:lvl2pPr>
            <a:lvl3pPr>
              <a:defRPr sz="1800">
                <a:solidFill>
                  <a:srgbClr val="00529B"/>
                </a:solidFill>
                <a:latin typeface="+mj-lt"/>
              </a:defRPr>
            </a:lvl3pPr>
            <a:lvl4pPr>
              <a:defRPr sz="1600">
                <a:solidFill>
                  <a:srgbClr val="00529B"/>
                </a:solidFill>
                <a:latin typeface="+mj-lt"/>
              </a:defRPr>
            </a:lvl4pPr>
            <a:lvl5pPr>
              <a:defRPr sz="1600">
                <a:solidFill>
                  <a:srgbClr val="00529B"/>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A0F15779-2A75-43B6-9F70-D3C9B2355430}"/>
              </a:ext>
            </a:extLst>
          </p:cNvPr>
          <p:cNvSpPr/>
          <p:nvPr userDrawn="1"/>
        </p:nvSpPr>
        <p:spPr>
          <a:xfrm>
            <a:off x="4654551" y="5902822"/>
            <a:ext cx="4232274" cy="765851"/>
          </a:xfrm>
          <a:prstGeom prst="rect">
            <a:avLst/>
          </a:prstGeom>
        </p:spPr>
        <p:txBody>
          <a:bodyPr wrap="square" lIns="0" tIns="0" rIns="0" bIns="0">
            <a:spAutoFit/>
          </a:bodyPr>
          <a:lstStyle/>
          <a:p>
            <a:pPr marL="0" marR="0" lvl="0" indent="0" algn="l" defTabSz="457200" rtl="0" eaLnBrk="1" fontAlgn="auto" latinLnBrk="0" hangingPunct="1">
              <a:lnSpc>
                <a:spcPct val="95000"/>
              </a:lnSpc>
              <a:spcBef>
                <a:spcPts val="0"/>
              </a:spcBef>
              <a:spcAft>
                <a:spcPts val="500"/>
              </a:spcAft>
              <a:buClrTx/>
              <a:buSzTx/>
              <a:buFontTx/>
              <a:buNone/>
              <a:tabLst/>
              <a:defRPr/>
            </a:pPr>
            <a:r>
              <a:rPr kumimoji="0" lang="en-US" sz="800" b="0" i="0" u="none" strike="noStrike" kern="1200" cap="none" spc="0" normalizeH="0" baseline="0" noProof="0" dirty="0">
                <a:ln>
                  <a:noFill/>
                </a:ln>
                <a:solidFill>
                  <a:srgbClr val="D1D3D4">
                    <a:lumMod val="50000"/>
                  </a:srgbClr>
                </a:solidFill>
                <a:effectLst/>
                <a:uLnTx/>
                <a:uFillTx/>
                <a:latin typeface="Calibri" charset="0"/>
                <a:ea typeface="Calibri" charset="0"/>
                <a:cs typeface="Calibri" charset="0"/>
              </a:rPr>
              <a:t>CONFIDENTIAL AND PROPRIETARY: This document and the information contained herein is confidential and proprietary information of USI Insurance Services, LLC (“USI”). Recipient agrees not to copy, reproduce or distribute this document, in whole or in part, without the prior written consent of USI. Estimates are illustrative given data limitation, may not be cumulative and are subject to change based on carrier underwriting.  </a:t>
            </a:r>
          </a:p>
          <a:p>
            <a:pPr marL="0" marR="0" lvl="0" indent="0" algn="l" defTabSz="457200" rtl="0" eaLnBrk="1" fontAlgn="auto" latinLnBrk="0" hangingPunct="1">
              <a:lnSpc>
                <a:spcPct val="95000"/>
              </a:lnSpc>
              <a:spcBef>
                <a:spcPts val="0"/>
              </a:spcBef>
              <a:spcAft>
                <a:spcPts val="500"/>
              </a:spcAft>
              <a:buClrTx/>
              <a:buSzTx/>
              <a:buFontTx/>
              <a:buNone/>
              <a:tabLst/>
              <a:defRPr/>
            </a:pPr>
            <a:r>
              <a:rPr kumimoji="0" lang="en-US" sz="800" b="0" i="0" u="none" strike="noStrike" kern="1200" cap="none" spc="0" normalizeH="0" baseline="0" noProof="0" dirty="0">
                <a:ln>
                  <a:noFill/>
                </a:ln>
                <a:solidFill>
                  <a:srgbClr val="D1D3D4">
                    <a:lumMod val="50000"/>
                  </a:srgbClr>
                </a:solidFill>
                <a:effectLst/>
                <a:uLnTx/>
                <a:uFillTx/>
                <a:latin typeface="Calibri" charset="0"/>
                <a:ea typeface="Calibri" charset="0"/>
                <a:cs typeface="Calibri" charset="0"/>
              </a:rPr>
              <a:t>© 2025 USI Insurance Services. All rights reserved.</a:t>
            </a:r>
          </a:p>
        </p:txBody>
      </p:sp>
      <p:pic>
        <p:nvPicPr>
          <p:cNvPr id="9" name="Picture 8">
            <a:extLst>
              <a:ext uri="{FF2B5EF4-FFF2-40B4-BE49-F238E27FC236}">
                <a16:creationId xmlns:a16="http://schemas.microsoft.com/office/drawing/2014/main" id="{FE3909CD-A21C-4E3C-A030-9F425723DC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54551" y="5273375"/>
            <a:ext cx="893283" cy="466656"/>
          </a:xfrm>
          <a:prstGeom prst="rect">
            <a:avLst/>
          </a:prstGeom>
        </p:spPr>
      </p:pic>
    </p:spTree>
    <p:custDataLst>
      <p:tags r:id="rId1"/>
    </p:custDataLst>
    <p:extLst>
      <p:ext uri="{BB962C8B-B14F-4D97-AF65-F5344CB8AC3E}">
        <p14:creationId xmlns:p14="http://schemas.microsoft.com/office/powerpoint/2010/main" val="245542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6CB8EE7-7A74-4EC8-895D-5FDCED5B70D8}"/>
              </a:ext>
            </a:extLst>
          </p:cNvPr>
          <p:cNvGrpSpPr/>
          <p:nvPr userDrawn="1"/>
        </p:nvGrpSpPr>
        <p:grpSpPr>
          <a:xfrm>
            <a:off x="0" y="-1"/>
            <a:ext cx="9144000" cy="301752"/>
            <a:chOff x="0" y="-1"/>
            <a:chExt cx="9144000" cy="301752"/>
          </a:xfrm>
        </p:grpSpPr>
        <p:sp>
          <p:nvSpPr>
            <p:cNvPr id="7" name="Rectangle 6">
              <a:extLst>
                <a:ext uri="{FF2B5EF4-FFF2-40B4-BE49-F238E27FC236}">
                  <a16:creationId xmlns:a16="http://schemas.microsoft.com/office/drawing/2014/main" id="{92BE0859-ABD2-467B-8118-3D1160A5C966}"/>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2959FFB-BE09-4A82-B9F1-88507498D5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777240"/>
          </a:xfrm>
        </p:spPr>
        <p:txBody>
          <a:bodyPr lIns="0" rIns="0" anchor="b" anchorCtr="0">
            <a:normAutofit/>
          </a:bodyPr>
          <a:lstStyle>
            <a:lvl1pPr>
              <a:defRPr sz="3000"/>
            </a:lvl1pPr>
          </a:lstStyle>
          <a:p>
            <a:r>
              <a:rPr lang="en-US" dirty="0"/>
              <a:t>Click to Edit Master Title Style</a:t>
            </a:r>
          </a:p>
        </p:txBody>
      </p:sp>
      <p:sp>
        <p:nvSpPr>
          <p:cNvPr id="10" name="Rectangle 9">
            <a:extLst>
              <a:ext uri="{FF2B5EF4-FFF2-40B4-BE49-F238E27FC236}">
                <a16:creationId xmlns:a16="http://schemas.microsoft.com/office/drawing/2014/main" id="{A648A472-7DF5-422A-946F-A2103C537793}"/>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1" name="Picture 10">
            <a:extLst>
              <a:ext uri="{FF2B5EF4-FFF2-40B4-BE49-F238E27FC236}">
                <a16:creationId xmlns:a16="http://schemas.microsoft.com/office/drawing/2014/main" id="{873FE306-E788-4C8A-8BDD-74761CA2941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Tree>
    <p:custDataLst>
      <p:tags r:id="rId1"/>
    </p:custDataLst>
    <p:extLst>
      <p:ext uri="{BB962C8B-B14F-4D97-AF65-F5344CB8AC3E}">
        <p14:creationId xmlns:p14="http://schemas.microsoft.com/office/powerpoint/2010/main" val="2101753873"/>
      </p:ext>
    </p:extLst>
  </p:cSld>
  <p:clrMapOvr>
    <a:masterClrMapping/>
  </p:clrMapOvr>
  <p:extLst>
    <p:ext uri="{DCECCB84-F9BA-43D5-87BE-67443E8EF086}">
      <p15:sldGuideLst xmlns:p15="http://schemas.microsoft.com/office/powerpoint/2012/main">
        <p15:guide id="2" pos="2880">
          <p15:clr>
            <a:srgbClr val="FBAE40"/>
          </p15:clr>
        </p15:guide>
        <p15:guide id="3" orient="horz" pos="12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94051C-1F2F-4C98-B3CB-63AB3DE1925A}"/>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6" name="Picture 5">
            <a:extLst>
              <a:ext uri="{FF2B5EF4-FFF2-40B4-BE49-F238E27FC236}">
                <a16:creationId xmlns:a16="http://schemas.microsoft.com/office/drawing/2014/main" id="{299E4F14-DD18-478E-BF25-1CB2A85097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grpSp>
        <p:nvGrpSpPr>
          <p:cNvPr id="7" name="Group 6">
            <a:extLst>
              <a:ext uri="{FF2B5EF4-FFF2-40B4-BE49-F238E27FC236}">
                <a16:creationId xmlns:a16="http://schemas.microsoft.com/office/drawing/2014/main" id="{65770855-2A62-448B-AD9B-3675FC63A6BB}"/>
              </a:ext>
            </a:extLst>
          </p:cNvPr>
          <p:cNvGrpSpPr/>
          <p:nvPr userDrawn="1"/>
        </p:nvGrpSpPr>
        <p:grpSpPr>
          <a:xfrm>
            <a:off x="0" y="-1"/>
            <a:ext cx="9144000" cy="301752"/>
            <a:chOff x="0" y="-1"/>
            <a:chExt cx="9144000" cy="301752"/>
          </a:xfrm>
        </p:grpSpPr>
        <p:sp>
          <p:nvSpPr>
            <p:cNvPr id="8" name="Rectangle 7">
              <a:extLst>
                <a:ext uri="{FF2B5EF4-FFF2-40B4-BE49-F238E27FC236}">
                  <a16:creationId xmlns:a16="http://schemas.microsoft.com/office/drawing/2014/main" id="{7421C8AB-B7C5-4753-B6E2-DD7732D57572}"/>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963758C-62A8-403C-917F-28C2D36BBBD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Tree>
    <p:custDataLst>
      <p:tags r:id="rId1"/>
    </p:custDataLst>
    <p:extLst>
      <p:ext uri="{BB962C8B-B14F-4D97-AF65-F5344CB8AC3E}">
        <p14:creationId xmlns:p14="http://schemas.microsoft.com/office/powerpoint/2010/main" val="10147741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Disclaimer">
    <p:spTree>
      <p:nvGrpSpPr>
        <p:cNvPr id="1" name=""/>
        <p:cNvGrpSpPr/>
        <p:nvPr/>
      </p:nvGrpSpPr>
      <p:grpSpPr>
        <a:xfrm>
          <a:off x="0" y="0"/>
          <a:ext cx="0" cy="0"/>
          <a:chOff x="0" y="0"/>
          <a:chExt cx="0" cy="0"/>
        </a:xfrm>
      </p:grpSpPr>
      <p:sp>
        <p:nvSpPr>
          <p:cNvPr id="3" name="Rectangle 2"/>
          <p:cNvSpPr/>
          <p:nvPr/>
        </p:nvSpPr>
        <p:spPr>
          <a:xfrm>
            <a:off x="534989" y="5844207"/>
            <a:ext cx="8061325" cy="772006"/>
          </a:xfrm>
          <a:prstGeom prst="rect">
            <a:avLst/>
          </a:prstGeom>
        </p:spPr>
        <p:txBody>
          <a:bodyPr wrap="square">
            <a:spAutoFit/>
          </a:bodyPr>
          <a:lstStyle/>
          <a:p>
            <a:pPr>
              <a:spcAft>
                <a:spcPts val="500"/>
              </a:spcAft>
            </a:pPr>
            <a:r>
              <a:rPr lang="en-US" sz="1000" dirty="0">
                <a:solidFill>
                  <a:srgbClr val="363636"/>
                </a:solidFill>
                <a:latin typeface="Calibri" charset="0"/>
                <a:ea typeface="Calibri" charset="0"/>
                <a:cs typeface="Calibri" charset="0"/>
              </a:rPr>
              <a:t>CONFIDENTIAL AND PROPRIETARY: This document and the information contained herein is confidential and proprietary information of USI Insurance Services, LLC (“USI”). Recipient agrees not to copy, reproduce or distribute this document, in whole or in part, without the prior written consent of USI. Estimates are illustrative given data limitation, may not be cumulative and are subject to change based on carrier underwriting. </a:t>
            </a:r>
          </a:p>
          <a:p>
            <a:pPr>
              <a:spcAft>
                <a:spcPts val="500"/>
              </a:spcAft>
            </a:pPr>
            <a:r>
              <a:rPr lang="en-US" sz="1000" dirty="0">
                <a:solidFill>
                  <a:srgbClr val="363636"/>
                </a:solidFill>
                <a:latin typeface="Calibri" charset="0"/>
                <a:ea typeface="Calibri" charset="0"/>
                <a:cs typeface="Calibri" charset="0"/>
              </a:rPr>
              <a:t>© 2020 USI Insurance Services. All rights reserved.</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367" y="5195710"/>
            <a:ext cx="893283" cy="466656"/>
          </a:xfrm>
          <a:prstGeom prst="rect">
            <a:avLst/>
          </a:prstGeom>
        </p:spPr>
      </p:pic>
      <p:pic>
        <p:nvPicPr>
          <p:cNvPr id="6" name="Picture 5">
            <a:extLst>
              <a:ext uri="{FF2B5EF4-FFF2-40B4-BE49-F238E27FC236}">
                <a16:creationId xmlns:a16="http://schemas.microsoft.com/office/drawing/2014/main" id="{EC1436BD-9418-4EC8-8075-F3727E71C2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8367" y="5195710"/>
            <a:ext cx="893283" cy="466656"/>
          </a:xfrm>
          <a:prstGeom prst="rect">
            <a:avLst/>
          </a:prstGeom>
        </p:spPr>
      </p:pic>
    </p:spTree>
    <p:custDataLst>
      <p:tags r:id="rId1"/>
    </p:custDataLst>
    <p:extLst>
      <p:ext uri="{BB962C8B-B14F-4D97-AF65-F5344CB8AC3E}">
        <p14:creationId xmlns:p14="http://schemas.microsoft.com/office/powerpoint/2010/main" val="12246277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wc Solution Page">
    <p:bg>
      <p:bgPr>
        <a:solidFill>
          <a:srgbClr val="FFF2CC"/>
        </a:solidFill>
        <a:effectLst/>
      </p:bgPr>
    </p:bg>
    <p:spTree>
      <p:nvGrpSpPr>
        <p:cNvPr id="1" name=""/>
        <p:cNvGrpSpPr/>
        <p:nvPr/>
      </p:nvGrpSpPr>
      <p:grpSpPr>
        <a:xfrm>
          <a:off x="0" y="0"/>
          <a:ext cx="0" cy="0"/>
          <a:chOff x="0" y="0"/>
          <a:chExt cx="0" cy="0"/>
        </a:xfrm>
      </p:grpSpPr>
      <p:sp>
        <p:nvSpPr>
          <p:cNvPr id="9" name="Rectangle 8"/>
          <p:cNvSpPr>
            <a:spLocks noChangeArrowheads="1"/>
          </p:cNvSpPr>
          <p:nvPr userDrawn="1"/>
        </p:nvSpPr>
        <p:spPr bwMode="white">
          <a:xfrm>
            <a:off x="8085224" y="6574952"/>
            <a:ext cx="535991" cy="378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lstStyle/>
          <a:p>
            <a:pPr algn="r" defTabSz="887450" fontAlgn="base">
              <a:spcBef>
                <a:spcPct val="0"/>
              </a:spcBef>
              <a:spcAft>
                <a:spcPct val="0"/>
              </a:spcAft>
            </a:pPr>
            <a:r>
              <a:rPr lang="en-US" sz="900" dirty="0">
                <a:solidFill>
                  <a:srgbClr val="245397"/>
                </a:solidFill>
                <a:latin typeface="Century Gothic" panose="020B0502020202020204" pitchFamily="34" charset="0"/>
                <a:ea typeface="Arial Unicode MS"/>
                <a:cs typeface="Arial Unicode MS"/>
              </a:rPr>
              <a:t>|  </a:t>
            </a:r>
            <a:fld id="{8D49C36D-2828-4A97-99A8-90B5CE38AFFC}" type="slidenum">
              <a:rPr lang="en-US" sz="900" smtClean="0">
                <a:solidFill>
                  <a:srgbClr val="245397"/>
                </a:solidFill>
                <a:latin typeface="Century Gothic" panose="020B0502020202020204" pitchFamily="34" charset="0"/>
                <a:ea typeface="Arial Unicode MS"/>
                <a:cs typeface="Arial Unicode MS"/>
              </a:rPr>
              <a:pPr algn="r" defTabSz="887450" fontAlgn="base">
                <a:spcBef>
                  <a:spcPct val="0"/>
                </a:spcBef>
                <a:spcAft>
                  <a:spcPct val="0"/>
                </a:spcAft>
              </a:pPr>
              <a:t>‹#›</a:t>
            </a:fld>
            <a:endParaRPr lang="en-US" sz="900" dirty="0">
              <a:solidFill>
                <a:srgbClr val="245397"/>
              </a:solidFill>
              <a:latin typeface="Century Gothic" panose="020B0502020202020204" pitchFamily="34" charset="0"/>
              <a:ea typeface="Arial Unicode MS"/>
              <a:cs typeface="Arial Unicode MS"/>
            </a:endParaRPr>
          </a:p>
        </p:txBody>
      </p:sp>
      <p:sp>
        <p:nvSpPr>
          <p:cNvPr id="12" name="Rectangle 11"/>
          <p:cNvSpPr>
            <a:spLocks noChangeArrowheads="1"/>
          </p:cNvSpPr>
          <p:nvPr userDrawn="1"/>
        </p:nvSpPr>
        <p:spPr bwMode="white">
          <a:xfrm>
            <a:off x="8085224" y="6574952"/>
            <a:ext cx="535991" cy="378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lstStyle/>
          <a:p>
            <a:pPr algn="r" defTabSz="887450" fontAlgn="base">
              <a:spcBef>
                <a:spcPct val="0"/>
              </a:spcBef>
              <a:spcAft>
                <a:spcPct val="0"/>
              </a:spcAft>
            </a:pPr>
            <a:r>
              <a:rPr lang="en-US" sz="900" dirty="0">
                <a:solidFill>
                  <a:srgbClr val="245397"/>
                </a:solidFill>
                <a:latin typeface="Century Gothic" panose="020B0502020202020204" pitchFamily="34" charset="0"/>
                <a:ea typeface="Arial Unicode MS"/>
                <a:cs typeface="Arial Unicode MS"/>
              </a:rPr>
              <a:t>|  </a:t>
            </a:r>
            <a:fld id="{8D49C36D-2828-4A97-99A8-90B5CE38AFFC}" type="slidenum">
              <a:rPr lang="en-US" sz="900" smtClean="0">
                <a:solidFill>
                  <a:srgbClr val="245397"/>
                </a:solidFill>
                <a:latin typeface="Century Gothic" panose="020B0502020202020204" pitchFamily="34" charset="0"/>
                <a:ea typeface="Arial Unicode MS"/>
                <a:cs typeface="Arial Unicode MS"/>
              </a:rPr>
              <a:pPr algn="r" defTabSz="887450" fontAlgn="base">
                <a:spcBef>
                  <a:spcPct val="0"/>
                </a:spcBef>
                <a:spcAft>
                  <a:spcPct val="0"/>
                </a:spcAft>
              </a:pPr>
              <a:t>‹#›</a:t>
            </a:fld>
            <a:endParaRPr lang="en-US" sz="900" dirty="0">
              <a:solidFill>
                <a:srgbClr val="245397"/>
              </a:solidFill>
              <a:latin typeface="Century Gothic" panose="020B0502020202020204" pitchFamily="34" charset="0"/>
              <a:ea typeface="Arial Unicode MS"/>
              <a:cs typeface="Arial Unicode MS"/>
            </a:endParaRPr>
          </a:p>
        </p:txBody>
      </p:sp>
      <p:cxnSp>
        <p:nvCxnSpPr>
          <p:cNvPr id="11" name="Straight Connector 10"/>
          <p:cNvCxnSpPr/>
          <p:nvPr userDrawn="1"/>
        </p:nvCxnSpPr>
        <p:spPr>
          <a:xfrm>
            <a:off x="389566" y="1196486"/>
            <a:ext cx="8364868" cy="0"/>
          </a:xfrm>
          <a:prstGeom prst="line">
            <a:avLst/>
          </a:prstGeom>
          <a:ln w="2222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3" name="Picture 12" descr="USILogo"/>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69039" y="6539476"/>
            <a:ext cx="501650" cy="250451"/>
          </a:xfrm>
          <a:prstGeom prst="rect">
            <a:avLst/>
          </a:prstGeom>
          <a:noFill/>
          <a:ln>
            <a:noFill/>
          </a:ln>
        </p:spPr>
      </p:pic>
      <p:sp>
        <p:nvSpPr>
          <p:cNvPr id="15" name="TextBox 14"/>
          <p:cNvSpPr txBox="1"/>
          <p:nvPr userDrawn="1"/>
        </p:nvSpPr>
        <p:spPr>
          <a:xfrm>
            <a:off x="321273" y="6596028"/>
            <a:ext cx="2614036" cy="193899"/>
          </a:xfrm>
          <a:prstGeom prst="rect">
            <a:avLst/>
          </a:prstGeom>
          <a:noFill/>
        </p:spPr>
        <p:txBody>
          <a:bodyPr wrap="square">
            <a:spAutoFit/>
          </a:bodyPr>
          <a:lstStyle/>
          <a:p>
            <a:pPr defTabSz="494456">
              <a:defRPr/>
            </a:pPr>
            <a:r>
              <a:rPr lang="en-US" sz="660" dirty="0">
                <a:solidFill>
                  <a:prstClr val="black">
                    <a:lumMod val="50000"/>
                    <a:lumOff val="50000"/>
                  </a:prstClr>
                </a:solidFill>
                <a:latin typeface="Arial" pitchFamily="34" charset="0"/>
                <a:ea typeface="ＭＳ Ｐゴシック" charset="-128"/>
                <a:cs typeface="Arial" pitchFamily="34" charset="0"/>
              </a:rPr>
              <a:t>© 2014-2020 USI Insurance Services. All rights reserved.</a:t>
            </a:r>
          </a:p>
        </p:txBody>
      </p:sp>
      <p:sp>
        <p:nvSpPr>
          <p:cNvPr id="7" name="Rectangle 6">
            <a:extLst>
              <a:ext uri="{FF2B5EF4-FFF2-40B4-BE49-F238E27FC236}">
                <a16:creationId xmlns:a16="http://schemas.microsoft.com/office/drawing/2014/main" id="{3A4A70CC-A20E-40E8-BED5-29B85B5E8FD9}"/>
              </a:ext>
            </a:extLst>
          </p:cNvPr>
          <p:cNvSpPr/>
          <p:nvPr userDrawn="1"/>
        </p:nvSpPr>
        <p:spPr>
          <a:xfrm>
            <a:off x="7669039" y="8451"/>
            <a:ext cx="1475773" cy="75438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lvl="0" algn="ctr"/>
            <a:r>
              <a:rPr lang="en-US" sz="1100" dirty="0">
                <a:solidFill>
                  <a:srgbClr val="FF0000"/>
                </a:solidFill>
              </a:rPr>
              <a:t>This page is for</a:t>
            </a:r>
            <a:br>
              <a:rPr lang="en-US" sz="1100" dirty="0">
                <a:solidFill>
                  <a:srgbClr val="FF0000"/>
                </a:solidFill>
              </a:rPr>
            </a:br>
            <a:r>
              <a:rPr lang="en-US" sz="1100" dirty="0">
                <a:solidFill>
                  <a:srgbClr val="FF0000"/>
                </a:solidFill>
              </a:rPr>
              <a:t>INTERNAL USE ONLY – </a:t>
            </a:r>
            <a:r>
              <a:rPr lang="en-US" sz="1100" b="1" dirty="0">
                <a:solidFill>
                  <a:srgbClr val="FF0000"/>
                </a:solidFill>
              </a:rPr>
              <a:t>DELETE </a:t>
            </a:r>
            <a:r>
              <a:rPr lang="en-US" sz="700" b="1" dirty="0">
                <a:solidFill>
                  <a:srgbClr val="FF0000"/>
                </a:solidFill>
              </a:rPr>
              <a:t> </a:t>
            </a:r>
            <a:r>
              <a:rPr lang="en-US" sz="1100" dirty="0">
                <a:solidFill>
                  <a:srgbClr val="FF0000"/>
                </a:solidFill>
              </a:rPr>
              <a:t>before</a:t>
            </a:r>
            <a:br>
              <a:rPr lang="en-US" sz="1100" dirty="0">
                <a:solidFill>
                  <a:srgbClr val="FF0000"/>
                </a:solidFill>
              </a:rPr>
            </a:br>
            <a:r>
              <a:rPr lang="en-US" sz="1100" dirty="0">
                <a:solidFill>
                  <a:srgbClr val="FF0000"/>
                </a:solidFill>
              </a:rPr>
              <a:t>prospect presentation.</a:t>
            </a:r>
          </a:p>
        </p:txBody>
      </p:sp>
      <p:sp>
        <p:nvSpPr>
          <p:cNvPr id="5" name="Content Placeholder 4">
            <a:extLst>
              <a:ext uri="{FF2B5EF4-FFF2-40B4-BE49-F238E27FC236}">
                <a16:creationId xmlns:a16="http://schemas.microsoft.com/office/drawing/2014/main" id="{5E8BA4EC-24EE-42D8-B471-6945EA8E8BC1}"/>
              </a:ext>
            </a:extLst>
          </p:cNvPr>
          <p:cNvSpPr>
            <a:spLocks noGrp="1"/>
          </p:cNvSpPr>
          <p:nvPr>
            <p:ph sz="quarter" idx="11"/>
          </p:nvPr>
        </p:nvSpPr>
        <p:spPr>
          <a:xfrm>
            <a:off x="534927" y="1363603"/>
            <a:ext cx="8219321" cy="4949617"/>
          </a:xfrm>
          <a:prstGeom prst="rect">
            <a:avLst/>
          </a:prstGeom>
        </p:spPr>
        <p:txBody>
          <a:bodyPr/>
          <a:lstStyle>
            <a:lvl1pPr marL="228600" indent="-228600">
              <a:buFont typeface="Wingdings" panose="05000000000000000000" pitchFamily="2" charset="2"/>
              <a:buChar char="§"/>
              <a:defRPr sz="2000">
                <a:solidFill>
                  <a:srgbClr val="00529B"/>
                </a:solidFill>
                <a:latin typeface="+mj-lt"/>
              </a:defRPr>
            </a:lvl1pPr>
            <a:lvl2pPr marL="685800" indent="-228600">
              <a:buFont typeface="Calibri Light" panose="020F0302020204030204" pitchFamily="34" charset="0"/>
              <a:buChar char="—"/>
              <a:defRPr sz="1800">
                <a:solidFill>
                  <a:srgbClr val="00529B"/>
                </a:solidFill>
                <a:latin typeface="+mj-lt"/>
              </a:defRPr>
            </a:lvl2pPr>
            <a:lvl3pPr>
              <a:defRPr sz="1600">
                <a:solidFill>
                  <a:srgbClr val="00529B"/>
                </a:solidFill>
                <a:latin typeface="+mj-lt"/>
              </a:defRPr>
            </a:lvl3pPr>
            <a:lvl4pPr marL="1600200" indent="-228600">
              <a:buFont typeface="Wingdings" panose="05000000000000000000" pitchFamily="2" charset="2"/>
              <a:buChar char="§"/>
              <a:defRPr sz="1400">
                <a:solidFill>
                  <a:srgbClr val="00529B"/>
                </a:solidFill>
                <a:latin typeface="+mj-lt"/>
              </a:defRPr>
            </a:lvl4pPr>
            <a:lvl5pPr marL="2057400" indent="-228600">
              <a:buFont typeface="Wingdings" panose="05000000000000000000" pitchFamily="2" charset="2"/>
              <a:buChar char="§"/>
              <a:defRPr sz="1400">
                <a:solidFill>
                  <a:srgbClr val="00529B"/>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a:extLst>
              <a:ext uri="{FF2B5EF4-FFF2-40B4-BE49-F238E27FC236}">
                <a16:creationId xmlns:a16="http://schemas.microsoft.com/office/drawing/2014/main" id="{40FB280F-55AA-42B8-B108-2C8C3AD0A729}"/>
              </a:ext>
            </a:extLst>
          </p:cNvPr>
          <p:cNvSpPr>
            <a:spLocks noGrp="1"/>
          </p:cNvSpPr>
          <p:nvPr>
            <p:ph type="title" hasCustomPrompt="1"/>
          </p:nvPr>
        </p:nvSpPr>
        <p:spPr>
          <a:xfrm>
            <a:off x="389566" y="396638"/>
            <a:ext cx="6583033" cy="772222"/>
          </a:xfrm>
          <a:prstGeom prst="rect">
            <a:avLst/>
          </a:prstGeom>
        </p:spPr>
        <p:txBody>
          <a:bodyPr anchor="b"/>
          <a:lstStyle>
            <a:lvl1pPr>
              <a:defRPr sz="3000">
                <a:solidFill>
                  <a:srgbClr val="00529B"/>
                </a:solidFill>
                <a:latin typeface="Century Gothic" panose="020B0502020202020204"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9996826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8D559-E64E-A1D4-7368-CBF4C07C105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5476F8B-AA0D-B0B9-96DD-D3EC4F9083F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A65D14D-3252-35BA-3F73-161BBC276B78}"/>
              </a:ext>
            </a:extLst>
          </p:cNvPr>
          <p:cNvSpPr>
            <a:spLocks noGrp="1"/>
          </p:cNvSpPr>
          <p:nvPr>
            <p:ph type="dt" sz="half" idx="10"/>
          </p:nvPr>
        </p:nvSpPr>
        <p:spPr/>
        <p:txBody>
          <a:bodyPr/>
          <a:lstStyle/>
          <a:p>
            <a:fld id="{6B676510-90BF-41BC-9026-ABF9A3EBA7B9}" type="datetimeFigureOut">
              <a:rPr lang="en-US" smtClean="0"/>
              <a:t>10/20/2025</a:t>
            </a:fld>
            <a:endParaRPr lang="en-US"/>
          </a:p>
        </p:txBody>
      </p:sp>
      <p:sp>
        <p:nvSpPr>
          <p:cNvPr id="5" name="Footer Placeholder 4">
            <a:extLst>
              <a:ext uri="{FF2B5EF4-FFF2-40B4-BE49-F238E27FC236}">
                <a16:creationId xmlns:a16="http://schemas.microsoft.com/office/drawing/2014/main" id="{227AFB4F-56A2-9E05-F4CC-25E94BF0AB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16AE5E-73B1-5DBB-8B55-21522D8F3D26}"/>
              </a:ext>
            </a:extLst>
          </p:cNvPr>
          <p:cNvSpPr>
            <a:spLocks noGrp="1"/>
          </p:cNvSpPr>
          <p:nvPr>
            <p:ph type="sldNum" sz="quarter" idx="12"/>
          </p:nvPr>
        </p:nvSpPr>
        <p:spPr/>
        <p:txBody>
          <a:bodyPr/>
          <a:lstStyle/>
          <a:p>
            <a:fld id="{21EF5A85-9601-4828-A085-6F3987E3ED8B}" type="slidenum">
              <a:rPr lang="en-US" smtClean="0"/>
              <a:t>‹#›</a:t>
            </a:fld>
            <a:endParaRPr lang="en-US"/>
          </a:p>
        </p:txBody>
      </p:sp>
    </p:spTree>
    <p:extLst>
      <p:ext uri="{BB962C8B-B14F-4D97-AF65-F5344CB8AC3E}">
        <p14:creationId xmlns:p14="http://schemas.microsoft.com/office/powerpoint/2010/main" val="17099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_2 box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A497F1C-DDF2-4E8E-9A6A-B3CBD567B9A6}"/>
              </a:ext>
            </a:extLst>
          </p:cNvPr>
          <p:cNvGrpSpPr/>
          <p:nvPr userDrawn="1"/>
        </p:nvGrpSpPr>
        <p:grpSpPr>
          <a:xfrm>
            <a:off x="0" y="-1"/>
            <a:ext cx="9144000" cy="301752"/>
            <a:chOff x="0" y="-1"/>
            <a:chExt cx="9144000" cy="301752"/>
          </a:xfrm>
        </p:grpSpPr>
        <p:sp>
          <p:nvSpPr>
            <p:cNvPr id="9" name="Rectangle 8">
              <a:extLst>
                <a:ext uri="{FF2B5EF4-FFF2-40B4-BE49-F238E27FC236}">
                  <a16:creationId xmlns:a16="http://schemas.microsoft.com/office/drawing/2014/main" id="{AAE5E6AE-B394-4AB0-BBF8-4543F35F64C0}"/>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100D0EC-ACCF-4F03-A786-7FE1E69B99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1005840"/>
          </a:xfrm>
        </p:spPr>
        <p:txBody>
          <a:bodyPr lIns="0" rIns="0" anchor="b" anchorCtr="0">
            <a:normAutofit/>
          </a:bodyPr>
          <a:lstStyle>
            <a:lvl1pPr>
              <a:defRPr sz="3000"/>
            </a:lvl1pPr>
          </a:lstStyle>
          <a:p>
            <a:r>
              <a:rPr lang="en-US" dirty="0"/>
              <a:t>Click to Edit Master Title Style</a:t>
            </a:r>
          </a:p>
        </p:txBody>
      </p:sp>
      <p:sp>
        <p:nvSpPr>
          <p:cNvPr id="16" name="Content Placeholder 3"/>
          <p:cNvSpPr>
            <a:spLocks noGrp="1"/>
          </p:cNvSpPr>
          <p:nvPr>
            <p:ph sz="half" idx="2"/>
          </p:nvPr>
        </p:nvSpPr>
        <p:spPr>
          <a:xfrm>
            <a:off x="468775" y="1645920"/>
            <a:ext cx="3977640" cy="4617720"/>
          </a:xfrm>
        </p:spPr>
        <p:txBody>
          <a:bodyPr lIns="0" rIns="0"/>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5"/>
          <p:cNvSpPr>
            <a:spLocks noGrp="1"/>
          </p:cNvSpPr>
          <p:nvPr>
            <p:ph sz="quarter" idx="4"/>
          </p:nvPr>
        </p:nvSpPr>
        <p:spPr>
          <a:xfrm>
            <a:off x="4709740" y="1645920"/>
            <a:ext cx="3977640" cy="4617720"/>
          </a:xfrm>
        </p:spPr>
        <p:txBody>
          <a:bodyPr lIns="0" rIns="0"/>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E97465B9-8FD0-4804-8987-884C01A87CA8}"/>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1" name="Picture 10">
            <a:extLst>
              <a:ext uri="{FF2B5EF4-FFF2-40B4-BE49-F238E27FC236}">
                <a16:creationId xmlns:a16="http://schemas.microsoft.com/office/drawing/2014/main" id="{8817D92A-8D37-4697-BED3-9A257E25CAE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Tree>
    <p:custDataLst>
      <p:tags r:id="rId1"/>
    </p:custDataLst>
    <p:extLst>
      <p:ext uri="{BB962C8B-B14F-4D97-AF65-F5344CB8AC3E}">
        <p14:creationId xmlns:p14="http://schemas.microsoft.com/office/powerpoint/2010/main" val="2335304030"/>
      </p:ext>
    </p:extLst>
  </p:cSld>
  <p:clrMapOvr>
    <a:masterClrMapping/>
  </p:clrMapOvr>
  <p:extLst>
    <p:ext uri="{DCECCB84-F9BA-43D5-87BE-67443E8EF086}">
      <p15:sldGuideLst xmlns:p15="http://schemas.microsoft.com/office/powerpoint/2012/main">
        <p15:guide id="2" pos="2880">
          <p15:clr>
            <a:srgbClr val="FBAE40"/>
          </p15:clr>
        </p15:guide>
        <p15:guide id="3" orient="horz" pos="1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with Gray Box">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5306BF82-0AA9-460E-9894-CCF4373A326E}"/>
              </a:ext>
            </a:extLst>
          </p:cNvPr>
          <p:cNvGrpSpPr/>
          <p:nvPr userDrawn="1"/>
        </p:nvGrpSpPr>
        <p:grpSpPr>
          <a:xfrm>
            <a:off x="0" y="-1"/>
            <a:ext cx="9144000" cy="301752"/>
            <a:chOff x="0" y="-1"/>
            <a:chExt cx="9144000" cy="301752"/>
          </a:xfrm>
        </p:grpSpPr>
        <p:sp>
          <p:nvSpPr>
            <p:cNvPr id="20" name="Rectangle 19">
              <a:extLst>
                <a:ext uri="{FF2B5EF4-FFF2-40B4-BE49-F238E27FC236}">
                  <a16:creationId xmlns:a16="http://schemas.microsoft.com/office/drawing/2014/main" id="{42524E25-D89F-4910-BC93-A6E344B20120}"/>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BA2B9337-5649-476A-A87A-BB32CF99FC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1005840"/>
          </a:xfrm>
        </p:spPr>
        <p:txBody>
          <a:bodyPr lIns="0" rIns="0" anchor="b" anchorCtr="0">
            <a:normAutofit/>
          </a:bodyPr>
          <a:lstStyle>
            <a:lvl1pPr>
              <a:defRPr sz="3000"/>
            </a:lvl1pPr>
          </a:lstStyle>
          <a:p>
            <a:r>
              <a:rPr lang="en-US" dirty="0"/>
              <a:t>Click to Edit Master Title Style</a:t>
            </a:r>
          </a:p>
        </p:txBody>
      </p:sp>
      <p:sp>
        <p:nvSpPr>
          <p:cNvPr id="15" name="Content Placeholder 2"/>
          <p:cNvSpPr>
            <a:spLocks noGrp="1"/>
          </p:cNvSpPr>
          <p:nvPr>
            <p:ph sz="half" idx="1"/>
          </p:nvPr>
        </p:nvSpPr>
        <p:spPr>
          <a:xfrm>
            <a:off x="478280" y="1645920"/>
            <a:ext cx="4024270" cy="4617720"/>
          </a:xfrm>
        </p:spPr>
        <p:txBody>
          <a:bodyPr lIns="0" rIns="0"/>
          <a:lstStyle>
            <a:lvl1pPr marL="0" indent="0">
              <a:buNone/>
              <a:defRPr sz="2200">
                <a:solidFill>
                  <a:srgbClr val="616161"/>
                </a:solidFill>
                <a:latin typeface="+mn-lt"/>
              </a:defRPr>
            </a:lvl1pPr>
            <a:lvl2pPr>
              <a:defRPr sz="2000">
                <a:solidFill>
                  <a:srgbClr val="616161"/>
                </a:solidFill>
              </a:defRPr>
            </a:lvl2pPr>
            <a:lvl3pPr>
              <a:defRPr sz="1800">
                <a:solidFill>
                  <a:srgbClr val="616161"/>
                </a:solidFill>
              </a:defRPr>
            </a:lvl3pPr>
            <a:lvl4pPr>
              <a:defRPr sz="1600">
                <a:solidFill>
                  <a:srgbClr val="616161"/>
                </a:solidFill>
              </a:defRPr>
            </a:lvl4pPr>
            <a:lvl5pPr>
              <a:defRPr sz="1400">
                <a:solidFill>
                  <a:srgbClr val="616161"/>
                </a:solidFill>
              </a:defRPr>
            </a:lvl5pPr>
            <a:lvl6pPr>
              <a:defRPr sz="1800"/>
            </a:lvl6pPr>
            <a:lvl7pPr>
              <a:defRPr sz="1800"/>
            </a:lvl7pPr>
            <a:lvl8pPr>
              <a:defRPr sz="1800"/>
            </a:lvl8pPr>
            <a:lvl9pPr>
              <a:defRPr sz="1800"/>
            </a:lvl9pPr>
          </a:lstStyle>
          <a:p>
            <a:pPr lvl="0"/>
            <a:r>
              <a:rPr lang="en-US" dirty="0"/>
              <a:t>Edit Master text styles</a:t>
            </a:r>
          </a:p>
        </p:txBody>
      </p:sp>
      <p:sp>
        <p:nvSpPr>
          <p:cNvPr id="16" name="Content Placeholder 1"/>
          <p:cNvSpPr txBox="1">
            <a:spLocks/>
          </p:cNvSpPr>
          <p:nvPr/>
        </p:nvSpPr>
        <p:spPr>
          <a:xfrm>
            <a:off x="4668781" y="1653316"/>
            <a:ext cx="4041775" cy="4414196"/>
          </a:xfrm>
          <a:prstGeom prst="rect">
            <a:avLst/>
          </a:prstGeom>
          <a:solidFill>
            <a:srgbClr val="F2F2F2"/>
          </a:solidFill>
        </p:spPr>
        <p:txBody>
          <a:bodyPr>
            <a:noAutofit/>
          </a:bodyPr>
          <a:lstStyle/>
          <a:p>
            <a:pPr>
              <a:spcBef>
                <a:spcPts val="300"/>
              </a:spcBef>
              <a:buClr>
                <a:schemeClr val="tx2"/>
              </a:buClr>
              <a:defRPr/>
            </a:pPr>
            <a:endParaRPr lang="en-US" sz="1200" b="1" kern="0" dirty="0">
              <a:solidFill>
                <a:srgbClr val="FF0000"/>
              </a:solidFill>
            </a:endParaRPr>
          </a:p>
        </p:txBody>
      </p:sp>
      <p:cxnSp>
        <p:nvCxnSpPr>
          <p:cNvPr id="17" name="Straight Connector 16"/>
          <p:cNvCxnSpPr/>
          <p:nvPr/>
        </p:nvCxnSpPr>
        <p:spPr>
          <a:xfrm>
            <a:off x="4664418" y="1653376"/>
            <a:ext cx="0" cy="4617720"/>
          </a:xfrm>
          <a:prstGeom prst="line">
            <a:avLst/>
          </a:prstGeom>
          <a:noFill/>
          <a:ln w="9525" cap="flat" cmpd="sng" algn="ctr">
            <a:solidFill>
              <a:srgbClr val="5B9BD5">
                <a:shade val="95000"/>
                <a:satMod val="105000"/>
              </a:srgbClr>
            </a:solidFill>
            <a:prstDash val="solid"/>
          </a:ln>
          <a:effectLst/>
        </p:spPr>
      </p:cxnSp>
      <p:sp>
        <p:nvSpPr>
          <p:cNvPr id="12" name="Content Placeholder 1">
            <a:extLst>
              <a:ext uri="{FF2B5EF4-FFF2-40B4-BE49-F238E27FC236}">
                <a16:creationId xmlns:a16="http://schemas.microsoft.com/office/drawing/2014/main" id="{EB32C6F9-E059-4B37-BE4B-194FA84E1120}"/>
              </a:ext>
            </a:extLst>
          </p:cNvPr>
          <p:cNvSpPr txBox="1">
            <a:spLocks/>
          </p:cNvSpPr>
          <p:nvPr userDrawn="1"/>
        </p:nvSpPr>
        <p:spPr>
          <a:xfrm>
            <a:off x="4668781" y="1653315"/>
            <a:ext cx="4041775" cy="4617720"/>
          </a:xfrm>
          <a:prstGeom prst="rect">
            <a:avLst/>
          </a:prstGeom>
          <a:solidFill>
            <a:srgbClr val="F2F2F2"/>
          </a:solidFill>
        </p:spPr>
        <p:txBody>
          <a:bodyPr>
            <a:noAutofit/>
          </a:bodyPr>
          <a:lstStyle/>
          <a:p>
            <a:pPr>
              <a:spcBef>
                <a:spcPts val="300"/>
              </a:spcBef>
              <a:buClr>
                <a:schemeClr val="tx2"/>
              </a:buClr>
              <a:defRPr/>
            </a:pPr>
            <a:endParaRPr lang="en-US" sz="1200" b="1" kern="0" dirty="0">
              <a:solidFill>
                <a:srgbClr val="FF0000"/>
              </a:solidFill>
            </a:endParaRPr>
          </a:p>
        </p:txBody>
      </p:sp>
      <p:cxnSp>
        <p:nvCxnSpPr>
          <p:cNvPr id="13" name="Straight Connector 12">
            <a:extLst>
              <a:ext uri="{FF2B5EF4-FFF2-40B4-BE49-F238E27FC236}">
                <a16:creationId xmlns:a16="http://schemas.microsoft.com/office/drawing/2014/main" id="{C7757FE4-DDA5-4099-8FF3-8E815EBD0117}"/>
              </a:ext>
            </a:extLst>
          </p:cNvPr>
          <p:cNvCxnSpPr/>
          <p:nvPr userDrawn="1"/>
        </p:nvCxnSpPr>
        <p:spPr>
          <a:xfrm>
            <a:off x="4664418" y="1653314"/>
            <a:ext cx="0" cy="4617720"/>
          </a:xfrm>
          <a:prstGeom prst="line">
            <a:avLst/>
          </a:prstGeom>
          <a:noFill/>
          <a:ln w="9525" cap="flat" cmpd="sng" algn="ctr">
            <a:solidFill>
              <a:srgbClr val="5B9BD5">
                <a:shade val="95000"/>
                <a:satMod val="105000"/>
              </a:srgbClr>
            </a:solidFill>
            <a:prstDash val="solid"/>
          </a:ln>
          <a:effectLst/>
        </p:spPr>
      </p:cxnSp>
      <p:sp>
        <p:nvSpPr>
          <p:cNvPr id="4" name="Content Placeholder 3">
            <a:extLst>
              <a:ext uri="{FF2B5EF4-FFF2-40B4-BE49-F238E27FC236}">
                <a16:creationId xmlns:a16="http://schemas.microsoft.com/office/drawing/2014/main" id="{00F36320-9CF1-4555-A845-69B1CCBCFFB1}"/>
              </a:ext>
            </a:extLst>
          </p:cNvPr>
          <p:cNvSpPr>
            <a:spLocks noGrp="1"/>
          </p:cNvSpPr>
          <p:nvPr>
            <p:ph sz="quarter" idx="10"/>
          </p:nvPr>
        </p:nvSpPr>
        <p:spPr>
          <a:xfrm>
            <a:off x="4812175" y="1747775"/>
            <a:ext cx="3749040" cy="4398382"/>
          </a:xfrm>
        </p:spPr>
        <p:txBody>
          <a:bodyPr lIns="0" rIns="0"/>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F2455CB0-7BEE-483E-A9FA-A54815061B3D}"/>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8" name="Picture 17">
            <a:extLst>
              <a:ext uri="{FF2B5EF4-FFF2-40B4-BE49-F238E27FC236}">
                <a16:creationId xmlns:a16="http://schemas.microsoft.com/office/drawing/2014/main" id="{18212A71-4134-4DBB-9F58-9466CC56C71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Tree>
    <p:custDataLst>
      <p:tags r:id="rId1"/>
    </p:custDataLst>
    <p:extLst>
      <p:ext uri="{BB962C8B-B14F-4D97-AF65-F5344CB8AC3E}">
        <p14:creationId xmlns:p14="http://schemas.microsoft.com/office/powerpoint/2010/main" val="3563126996"/>
      </p:ext>
    </p:extLst>
  </p:cSld>
  <p:clrMapOvr>
    <a:masterClrMapping/>
  </p:clrMapOvr>
  <p:extLst>
    <p:ext uri="{DCECCB84-F9BA-43D5-87BE-67443E8EF086}">
      <p15:sldGuideLst xmlns:p15="http://schemas.microsoft.com/office/powerpoint/2012/main">
        <p15:guide id="2" pos="2880">
          <p15:clr>
            <a:srgbClr val="FBAE40"/>
          </p15:clr>
        </p15:guide>
        <p15:guide id="3" orient="horz" pos="120">
          <p15:clr>
            <a:srgbClr val="FBAE40"/>
          </p15:clr>
        </p15:guide>
        <p15:guide id="4" orient="horz" pos="103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_2 Boxes w Bar &amp; Sub Headers">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ED7FB6F-A373-4F1B-9276-A613B8726813}"/>
              </a:ext>
            </a:extLst>
          </p:cNvPr>
          <p:cNvGrpSpPr/>
          <p:nvPr userDrawn="1"/>
        </p:nvGrpSpPr>
        <p:grpSpPr>
          <a:xfrm>
            <a:off x="0" y="-1"/>
            <a:ext cx="9144000" cy="301752"/>
            <a:chOff x="0" y="-1"/>
            <a:chExt cx="9144000" cy="301752"/>
          </a:xfrm>
        </p:grpSpPr>
        <p:sp>
          <p:nvSpPr>
            <p:cNvPr id="12" name="Rectangle 11">
              <a:extLst>
                <a:ext uri="{FF2B5EF4-FFF2-40B4-BE49-F238E27FC236}">
                  <a16:creationId xmlns:a16="http://schemas.microsoft.com/office/drawing/2014/main" id="{E8BD7B03-EE09-4F8A-B93F-251F36E23798}"/>
                </a:ext>
              </a:extLst>
            </p:cNvPr>
            <p:cNvSpPr/>
            <p:nvPr userDrawn="1"/>
          </p:nvSpPr>
          <p:spPr>
            <a:xfrm>
              <a:off x="0" y="-1"/>
              <a:ext cx="9144000" cy="301752"/>
            </a:xfrm>
            <a:prstGeom prst="rect">
              <a:avLst/>
            </a:prstGeom>
            <a:solidFill>
              <a:srgbClr val="C5C5C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EE5B6CDD-E964-4E59-A3C1-ABF001F55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75704" y="73621"/>
              <a:ext cx="2019316" cy="188499"/>
            </a:xfrm>
            <a:prstGeom prst="rect">
              <a:avLst/>
            </a:prstGeom>
          </p:spPr>
        </p:pic>
      </p:grpSp>
      <p:sp>
        <p:nvSpPr>
          <p:cNvPr id="2" name="Title 1"/>
          <p:cNvSpPr>
            <a:spLocks noGrp="1"/>
          </p:cNvSpPr>
          <p:nvPr>
            <p:ph type="title" hasCustomPrompt="1"/>
          </p:nvPr>
        </p:nvSpPr>
        <p:spPr>
          <a:xfrm>
            <a:off x="457200" y="411480"/>
            <a:ext cx="8229600" cy="1005840"/>
          </a:xfrm>
        </p:spPr>
        <p:txBody>
          <a:bodyPr lIns="0" rIns="0" anchor="b" anchorCtr="0">
            <a:normAutofit/>
          </a:bodyPr>
          <a:lstStyle>
            <a:lvl1pPr>
              <a:defRPr sz="3000"/>
            </a:lvl1pPr>
          </a:lstStyle>
          <a:p>
            <a:r>
              <a:rPr lang="en-US" dirty="0"/>
              <a:t>Click to Edit Master Title Style</a:t>
            </a:r>
          </a:p>
        </p:txBody>
      </p:sp>
      <p:sp>
        <p:nvSpPr>
          <p:cNvPr id="13" name="Text Placeholder 2"/>
          <p:cNvSpPr>
            <a:spLocks noGrp="1"/>
          </p:cNvSpPr>
          <p:nvPr>
            <p:ph type="body" idx="1"/>
          </p:nvPr>
        </p:nvSpPr>
        <p:spPr>
          <a:xfrm>
            <a:off x="478280" y="1645920"/>
            <a:ext cx="3977640" cy="502920"/>
          </a:xfrm>
        </p:spPr>
        <p:txBody>
          <a:bodyPr lIns="0" rIns="0" anchor="t">
            <a:normAutofit/>
          </a:bodyPr>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4" name="Content Placeholder 3"/>
          <p:cNvSpPr>
            <a:spLocks noGrp="1"/>
          </p:cNvSpPr>
          <p:nvPr>
            <p:ph sz="half" idx="2"/>
          </p:nvPr>
        </p:nvSpPr>
        <p:spPr>
          <a:xfrm>
            <a:off x="478280" y="2229759"/>
            <a:ext cx="3977640" cy="4023360"/>
          </a:xfrm>
        </p:spPr>
        <p:txBody>
          <a:bodyPr lIns="0" rIns="0"/>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3"/>
          </p:nvPr>
        </p:nvSpPr>
        <p:spPr>
          <a:xfrm>
            <a:off x="4709883" y="1645920"/>
            <a:ext cx="3977640" cy="502920"/>
          </a:xfrm>
        </p:spPr>
        <p:txBody>
          <a:bodyPr lIns="0" rIns="0" anchor="t">
            <a:normAutofit/>
          </a:bodyPr>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5"/>
          <p:cNvSpPr>
            <a:spLocks noGrp="1"/>
          </p:cNvSpPr>
          <p:nvPr>
            <p:ph sz="quarter" idx="4"/>
          </p:nvPr>
        </p:nvSpPr>
        <p:spPr>
          <a:xfrm>
            <a:off x="4709883" y="2229759"/>
            <a:ext cx="3977640" cy="4023360"/>
          </a:xfrm>
        </p:spPr>
        <p:txBody>
          <a:bodyPr lIns="0" rIns="0"/>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72837A1D-868E-45C0-A8EF-C7280F563A22}"/>
              </a:ext>
            </a:extLst>
          </p:cNvPr>
          <p:cNvSpPr>
            <a:spLocks noChangeArrowheads="1"/>
          </p:cNvSpPr>
          <p:nvPr userDrawn="1"/>
        </p:nvSpPr>
        <p:spPr bwMode="white">
          <a:xfrm>
            <a:off x="8426966" y="6497462"/>
            <a:ext cx="535991" cy="281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r" defTabSz="887553" fontAlgn="base">
              <a:spcBef>
                <a:spcPct val="0"/>
              </a:spcBef>
              <a:spcAft>
                <a:spcPct val="0"/>
              </a:spcAft>
            </a:pPr>
            <a:r>
              <a:rPr lang="en-US" sz="900" b="0" dirty="0">
                <a:solidFill>
                  <a:srgbClr val="245397"/>
                </a:solidFill>
                <a:latin typeface="Century Gothic" panose="020B0502020202020204" pitchFamily="34" charset="0"/>
                <a:ea typeface="Arial Unicode MS"/>
                <a:cs typeface="Arial Unicode MS"/>
              </a:rPr>
              <a:t>|</a:t>
            </a:r>
            <a:fld id="{8D49C36D-2828-4A97-99A8-90B5CE38AFFC}" type="slidenum">
              <a:rPr lang="en-US" sz="900" b="0" smtClean="0">
                <a:solidFill>
                  <a:srgbClr val="245397"/>
                </a:solidFill>
                <a:latin typeface="Century Gothic" panose="020B0502020202020204" pitchFamily="34" charset="0"/>
                <a:ea typeface="Arial Unicode MS"/>
                <a:cs typeface="Arial Unicode MS"/>
              </a:rPr>
              <a:pPr algn="r" defTabSz="887553" fontAlgn="base">
                <a:spcBef>
                  <a:spcPct val="0"/>
                </a:spcBef>
                <a:spcAft>
                  <a:spcPct val="0"/>
                </a:spcAft>
              </a:pPr>
              <a:t>‹#›</a:t>
            </a:fld>
            <a:endParaRPr lang="en-US" sz="900" b="0" dirty="0">
              <a:solidFill>
                <a:srgbClr val="245397"/>
              </a:solidFill>
              <a:latin typeface="Century Gothic" panose="020B0502020202020204" pitchFamily="34" charset="0"/>
              <a:ea typeface="Arial Unicode MS"/>
              <a:cs typeface="Arial Unicode MS"/>
            </a:endParaRPr>
          </a:p>
        </p:txBody>
      </p:sp>
      <p:pic>
        <p:nvPicPr>
          <p:cNvPr id="19" name="Picture 18">
            <a:extLst>
              <a:ext uri="{FF2B5EF4-FFF2-40B4-BE49-F238E27FC236}">
                <a16:creationId xmlns:a16="http://schemas.microsoft.com/office/drawing/2014/main" id="{97376B27-33DB-4942-A901-F5E2E6B1C30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62010" y="6490833"/>
            <a:ext cx="447519" cy="227685"/>
          </a:xfrm>
          <a:prstGeom prst="rect">
            <a:avLst/>
          </a:prstGeom>
        </p:spPr>
      </p:pic>
      <p:sp>
        <p:nvSpPr>
          <p:cNvPr id="20" name="Line 9">
            <a:extLst>
              <a:ext uri="{FF2B5EF4-FFF2-40B4-BE49-F238E27FC236}">
                <a16:creationId xmlns:a16="http://schemas.microsoft.com/office/drawing/2014/main" id="{1D37FD45-2CF1-406C-B529-51C7ABCFE331}"/>
              </a:ext>
            </a:extLst>
          </p:cNvPr>
          <p:cNvSpPr>
            <a:spLocks noChangeShapeType="1"/>
          </p:cNvSpPr>
          <p:nvPr userDrawn="1"/>
        </p:nvSpPr>
        <p:spPr bwMode="auto">
          <a:xfrm>
            <a:off x="457200" y="1508760"/>
            <a:ext cx="8229600" cy="0"/>
          </a:xfrm>
          <a:prstGeom prst="line">
            <a:avLst/>
          </a:prstGeom>
          <a:noFill/>
          <a:ln w="28575">
            <a:solidFill>
              <a:srgbClr val="D1D3D4"/>
            </a:solidFill>
            <a:round/>
            <a:headEnd/>
            <a:tailEnd/>
          </a:ln>
          <a:extLst>
            <a:ext uri="{909E8E84-426E-40DD-AFC4-6F175D3DCCD1}">
              <a14:hiddenFill xmlns:a14="http://schemas.microsoft.com/office/drawing/2010/main">
                <a:noFill/>
              </a14:hiddenFill>
            </a:ext>
          </a:extLst>
        </p:spPr>
        <p:txBody>
          <a:bodyPr wrap="none" anchor="ctr"/>
          <a:lstStyle/>
          <a:p>
            <a:endParaRPr lang="en-US" b="0" i="0" dirty="0">
              <a:latin typeface="Calibri Light" charset="0"/>
              <a:cs typeface="Calibri Regular" charset="0"/>
            </a:endParaRPr>
          </a:p>
        </p:txBody>
      </p:sp>
    </p:spTree>
    <p:custDataLst>
      <p:tags r:id="rId1"/>
    </p:custDataLst>
    <p:extLst>
      <p:ext uri="{BB962C8B-B14F-4D97-AF65-F5344CB8AC3E}">
        <p14:creationId xmlns:p14="http://schemas.microsoft.com/office/powerpoint/2010/main" val="3765206328"/>
      </p:ext>
    </p:extLst>
  </p:cSld>
  <p:clrMapOvr>
    <a:masterClrMapping/>
  </p:clrMapOvr>
  <p:extLst>
    <p:ext uri="{DCECCB84-F9BA-43D5-87BE-67443E8EF086}">
      <p15:sldGuideLst xmlns:p15="http://schemas.microsoft.com/office/powerpoint/2012/main">
        <p15:guide id="2" pos="2880">
          <p15:clr>
            <a:srgbClr val="FBAE40"/>
          </p15:clr>
        </p15:guide>
        <p15:guide id="3"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theme" Target="../theme/theme2.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theme" Target="../theme/theme3.xml"/><Relationship Id="rId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theme" Target="../theme/theme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5126"/>
            <a:ext cx="8229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825625"/>
            <a:ext cx="8229600" cy="4351338"/>
          </a:xfrm>
          <a:prstGeom prst="rect">
            <a:avLst/>
          </a:prstGeom>
        </p:spPr>
        <p:txBody>
          <a:bodyPr vert="horz" lIns="91440" tIns="45720" rIns="91440" bIns="45720" rtlCol="0">
            <a:normAutofit/>
          </a:bodyPr>
          <a:lstStyle/>
          <a:p>
            <a:pPr marL="342900" marR="0" lvl="0" indent="-342900" algn="l" defTabSz="914400" rtl="0" eaLnBrk="1" fontAlgn="base" latinLnBrk="0" hangingPunct="1">
              <a:lnSpc>
                <a:spcPct val="100000"/>
              </a:lnSpc>
              <a:spcBef>
                <a:spcPct val="0"/>
              </a:spcBef>
              <a:spcAft>
                <a:spcPts val="600"/>
              </a:spcAft>
              <a:buClr>
                <a:srgbClr val="00529B"/>
              </a:buClr>
              <a:buSzTx/>
              <a:buFont typeface="Wingdings" pitchFamily="2" charset="2"/>
              <a:buChar char="§"/>
              <a:tabLst/>
              <a:defRPr/>
            </a:pPr>
            <a:r>
              <a:rPr kumimoji="0" lang="en-US" altLang="en-US" sz="2000" b="0" i="0" u="none" strike="noStrike" kern="1200" cap="none" spc="0" normalizeH="0" baseline="0" noProof="0" dirty="0">
                <a:ln>
                  <a:noFill/>
                </a:ln>
                <a:solidFill>
                  <a:srgbClr val="616161"/>
                </a:solidFill>
                <a:effectLst/>
                <a:uLnTx/>
                <a:uFillTx/>
                <a:latin typeface="Calibri Light" charset="0"/>
                <a:ea typeface="+mn-ea"/>
                <a:cs typeface="+mn-cs"/>
              </a:rPr>
              <a:t>Edit Master text styles</a:t>
            </a:r>
          </a:p>
          <a:p>
            <a:pPr marL="687388" marR="0" lvl="1" indent="-342900" algn="l" defTabSz="914400" rtl="0" eaLnBrk="1" fontAlgn="base" latinLnBrk="0" hangingPunct="1">
              <a:lnSpc>
                <a:spcPct val="100000"/>
              </a:lnSpc>
              <a:spcBef>
                <a:spcPct val="0"/>
              </a:spcBef>
              <a:spcAft>
                <a:spcPts val="600"/>
              </a:spcAft>
              <a:buClr>
                <a:srgbClr val="00529B"/>
              </a:buClr>
              <a:buSzTx/>
              <a:buFont typeface="Verdana" pitchFamily="34" charset="0"/>
              <a:buChar char="–"/>
              <a:tabLst/>
              <a:defRPr/>
            </a:pPr>
            <a:r>
              <a:rPr kumimoji="0" lang="en-US" altLang="en-US" sz="1800" b="0" i="0" u="none" strike="noStrike" kern="1200" cap="none" spc="0" normalizeH="0" baseline="0" noProof="0" dirty="0">
                <a:ln>
                  <a:noFill/>
                </a:ln>
                <a:solidFill>
                  <a:srgbClr val="616161"/>
                </a:solidFill>
                <a:effectLst/>
                <a:uLnTx/>
                <a:uFillTx/>
                <a:latin typeface="Calibri Light" charset="0"/>
                <a:ea typeface="+mn-ea"/>
                <a:cs typeface="+mn-cs"/>
              </a:rPr>
              <a:t>Second level</a:t>
            </a:r>
          </a:p>
          <a:p>
            <a:pPr marL="914400" marR="0" lvl="2" indent="-227013" algn="l" defTabSz="914400" rtl="0" eaLnBrk="1" fontAlgn="base" latinLnBrk="0" hangingPunct="1">
              <a:lnSpc>
                <a:spcPct val="100000"/>
              </a:lnSpc>
              <a:spcBef>
                <a:spcPct val="0"/>
              </a:spcBef>
              <a:spcAft>
                <a:spcPts val="600"/>
              </a:spcAft>
              <a:buClr>
                <a:srgbClr val="00529B"/>
              </a:buClr>
              <a:buSzTx/>
              <a:buFont typeface="Arial" charset="0"/>
              <a:buChar char="•"/>
              <a:tabLst/>
              <a:defRPr/>
            </a:pPr>
            <a:r>
              <a:rPr kumimoji="0" lang="en-US" altLang="en-US" sz="1600" b="0" i="0" u="none" strike="noStrike" kern="1200" cap="none" spc="0" normalizeH="0" baseline="0" noProof="0" dirty="0">
                <a:ln>
                  <a:noFill/>
                </a:ln>
                <a:solidFill>
                  <a:srgbClr val="616161"/>
                </a:solidFill>
                <a:effectLst/>
                <a:uLnTx/>
                <a:uFillTx/>
                <a:latin typeface="Calibri Light" charset="0"/>
                <a:ea typeface="+mn-ea"/>
                <a:cs typeface="+mn-cs"/>
              </a:rPr>
              <a:t>Third level</a:t>
            </a:r>
          </a:p>
          <a:p>
            <a:pPr marL="1141413" marR="0" lvl="3" indent="-227013" algn="l" defTabSz="914400" rtl="0" eaLnBrk="1" fontAlgn="base" latinLnBrk="0" hangingPunct="1">
              <a:lnSpc>
                <a:spcPct val="100000"/>
              </a:lnSpc>
              <a:spcBef>
                <a:spcPct val="0"/>
              </a:spcBef>
              <a:spcAft>
                <a:spcPts val="600"/>
              </a:spcAft>
              <a:buClr>
                <a:srgbClr val="00529B"/>
              </a:buClr>
              <a:buSzTx/>
              <a:buFont typeface="Wingdings" pitchFamily="2" charset="2"/>
              <a:buChar char="§"/>
              <a:tabLst/>
              <a:defRPr/>
            </a:pPr>
            <a:r>
              <a:rPr kumimoji="0" lang="en-US" altLang="en-US" sz="1400" b="0" i="0" u="none" strike="noStrike" kern="1200" cap="none" spc="0" normalizeH="0" baseline="0" noProof="0" dirty="0">
                <a:ln>
                  <a:noFill/>
                </a:ln>
                <a:solidFill>
                  <a:srgbClr val="616161"/>
                </a:solidFill>
                <a:effectLst/>
                <a:uLnTx/>
                <a:uFillTx/>
                <a:latin typeface="Calibri Light" charset="0"/>
                <a:ea typeface="+mn-ea"/>
                <a:cs typeface="+mn-cs"/>
              </a:rPr>
              <a:t>Fourth level</a:t>
            </a:r>
          </a:p>
          <a:p>
            <a:pPr marL="1376363" marR="0" lvl="4" indent="-234950" algn="l" defTabSz="914400" rtl="0" eaLnBrk="1" fontAlgn="base" latinLnBrk="0" hangingPunct="1">
              <a:lnSpc>
                <a:spcPct val="100000"/>
              </a:lnSpc>
              <a:spcBef>
                <a:spcPct val="0"/>
              </a:spcBef>
              <a:spcAft>
                <a:spcPts val="600"/>
              </a:spcAft>
              <a:buClr>
                <a:srgbClr val="00529B"/>
              </a:buClr>
              <a:buSzPct val="90000"/>
              <a:buFont typeface="Wingdings" pitchFamily="2" charset="2"/>
              <a:buChar char="§"/>
              <a:tabLst/>
              <a:defRPr/>
            </a:pPr>
            <a:r>
              <a:rPr kumimoji="0" lang="en-US" altLang="en-US" sz="1400" b="0" i="0" u="none" strike="noStrike" kern="1200" cap="none" spc="0" normalizeH="0" baseline="0" noProof="0" dirty="0">
                <a:ln>
                  <a:noFill/>
                </a:ln>
                <a:solidFill>
                  <a:srgbClr val="616161"/>
                </a:solidFill>
                <a:effectLst/>
                <a:uLnTx/>
                <a:uFillTx/>
                <a:latin typeface="Calibri Light" charset="0"/>
                <a:ea typeface="+mn-ea"/>
                <a:cs typeface="+mn-cs"/>
              </a:rPr>
              <a:t>Fifth level</a:t>
            </a:r>
          </a:p>
        </p:txBody>
      </p:sp>
    </p:spTree>
    <p:extLst>
      <p:ext uri="{BB962C8B-B14F-4D97-AF65-F5344CB8AC3E}">
        <p14:creationId xmlns:p14="http://schemas.microsoft.com/office/powerpoint/2010/main" val="378870369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12" r:id="rId14"/>
    <p:sldLayoutId id="2147483717" r:id="rId15"/>
    <p:sldLayoutId id="2147483710" r:id="rId16"/>
    <p:sldLayoutId id="2147483711" r:id="rId17"/>
    <p:sldLayoutId id="2147483715" r:id="rId18"/>
  </p:sldLayoutIdLst>
  <p:txStyles>
    <p:titleStyle>
      <a:lvl1pPr algn="l" defTabSz="914400" rtl="0" eaLnBrk="1" latinLnBrk="0" hangingPunct="1">
        <a:lnSpc>
          <a:spcPct val="90000"/>
        </a:lnSpc>
        <a:spcBef>
          <a:spcPct val="0"/>
        </a:spcBef>
        <a:buNone/>
        <a:defRPr sz="3000" kern="1200">
          <a:solidFill>
            <a:schemeClr val="accent1"/>
          </a:solidFill>
          <a:latin typeface="Century Gothic" panose="020B0502020202020204" pitchFamily="34" charset="0"/>
          <a:ea typeface="+mj-ea"/>
          <a:cs typeface="+mj-cs"/>
        </a:defRPr>
      </a:lvl1pPr>
    </p:titleStyle>
    <p:bodyStyle>
      <a:lvl1pPr marL="342900" marR="0" indent="-342900" algn="l" defTabSz="914400" rtl="0" eaLnBrk="1" fontAlgn="base" latinLnBrk="0" hangingPunct="1">
        <a:lnSpc>
          <a:spcPct val="100000"/>
        </a:lnSpc>
        <a:spcBef>
          <a:spcPct val="0"/>
        </a:spcBef>
        <a:spcAft>
          <a:spcPts val="600"/>
        </a:spcAft>
        <a:buClr>
          <a:srgbClr val="00529B"/>
        </a:buClr>
        <a:buSzTx/>
        <a:buFont typeface="Wingdings" pitchFamily="2" charset="2"/>
        <a:buChar char="§"/>
        <a:tabLst/>
        <a:defRPr sz="2800" kern="1200">
          <a:solidFill>
            <a:srgbClr val="616161"/>
          </a:solidFill>
          <a:latin typeface="+mj-lt"/>
          <a:ea typeface="+mn-ea"/>
          <a:cs typeface="+mn-cs"/>
        </a:defRPr>
      </a:lvl1pPr>
      <a:lvl2pPr marL="687388" marR="0" indent="-342900" algn="l" defTabSz="914400" rtl="0" eaLnBrk="1" fontAlgn="base" latinLnBrk="0" hangingPunct="1">
        <a:lnSpc>
          <a:spcPct val="100000"/>
        </a:lnSpc>
        <a:spcBef>
          <a:spcPct val="0"/>
        </a:spcBef>
        <a:spcAft>
          <a:spcPts val="600"/>
        </a:spcAft>
        <a:buClr>
          <a:srgbClr val="00529B"/>
        </a:buClr>
        <a:buSzTx/>
        <a:buFont typeface="Verdana" pitchFamily="34" charset="0"/>
        <a:buChar char="–"/>
        <a:tabLst/>
        <a:defRPr sz="2400" kern="1200">
          <a:solidFill>
            <a:srgbClr val="616161"/>
          </a:solidFill>
          <a:latin typeface="+mj-lt"/>
          <a:ea typeface="+mn-ea"/>
          <a:cs typeface="+mn-cs"/>
        </a:defRPr>
      </a:lvl2pPr>
      <a:lvl3pPr marL="914400" marR="0" indent="-227013" algn="l" defTabSz="914400" rtl="0" eaLnBrk="1" fontAlgn="base" latinLnBrk="0" hangingPunct="1">
        <a:lnSpc>
          <a:spcPct val="100000"/>
        </a:lnSpc>
        <a:spcBef>
          <a:spcPct val="0"/>
        </a:spcBef>
        <a:spcAft>
          <a:spcPts val="600"/>
        </a:spcAft>
        <a:buClr>
          <a:srgbClr val="00529B"/>
        </a:buClr>
        <a:buSzTx/>
        <a:buFont typeface="Arial" charset="0"/>
        <a:buChar char="•"/>
        <a:tabLst/>
        <a:defRPr sz="2000" kern="1200">
          <a:solidFill>
            <a:srgbClr val="616161"/>
          </a:solidFill>
          <a:latin typeface="+mj-lt"/>
          <a:ea typeface="+mn-ea"/>
          <a:cs typeface="+mn-cs"/>
        </a:defRPr>
      </a:lvl3pPr>
      <a:lvl4pPr marL="1141413" marR="0" indent="-227013" algn="l" defTabSz="914400" rtl="0" eaLnBrk="1" fontAlgn="base" latinLnBrk="0" hangingPunct="1">
        <a:lnSpc>
          <a:spcPct val="100000"/>
        </a:lnSpc>
        <a:spcBef>
          <a:spcPct val="0"/>
        </a:spcBef>
        <a:spcAft>
          <a:spcPts val="600"/>
        </a:spcAft>
        <a:buClr>
          <a:srgbClr val="00529B"/>
        </a:buClr>
        <a:buSzTx/>
        <a:buFont typeface="Wingdings" pitchFamily="2" charset="2"/>
        <a:buChar char="§"/>
        <a:tabLst/>
        <a:defRPr sz="1800" kern="1200">
          <a:solidFill>
            <a:srgbClr val="616161"/>
          </a:solidFill>
          <a:latin typeface="+mj-lt"/>
          <a:ea typeface="+mn-ea"/>
          <a:cs typeface="+mn-cs"/>
        </a:defRPr>
      </a:lvl4pPr>
      <a:lvl5pPr marL="1376363" marR="0" indent="-234950" algn="l" defTabSz="914400" rtl="0" eaLnBrk="1" fontAlgn="base" latinLnBrk="0" hangingPunct="1">
        <a:lnSpc>
          <a:spcPct val="100000"/>
        </a:lnSpc>
        <a:spcBef>
          <a:spcPct val="0"/>
        </a:spcBef>
        <a:spcAft>
          <a:spcPts val="600"/>
        </a:spcAft>
        <a:buClr>
          <a:srgbClr val="00529B"/>
        </a:buClr>
        <a:buSzPct val="90000"/>
        <a:buFont typeface="Wingdings" pitchFamily="2" charset="2"/>
        <a:buChar char="§"/>
        <a:tabLst/>
        <a:defRPr sz="1800" kern="1200">
          <a:solidFill>
            <a:srgbClr val="61616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
          <p15:clr>
            <a:srgbClr val="F26B43"/>
          </p15:clr>
        </p15:guide>
        <p15:guide id="3" pos="5472">
          <p15:clr>
            <a:srgbClr val="F26B43"/>
          </p15:clr>
        </p15:guide>
        <p15:guide id="4" orient="horz" pos="397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5126"/>
            <a:ext cx="8229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825625"/>
            <a:ext cx="8229600" cy="4351338"/>
          </a:xfrm>
          <a:prstGeom prst="rect">
            <a:avLst/>
          </a:prstGeom>
        </p:spPr>
        <p:txBody>
          <a:bodyPr vert="horz" lIns="91440" tIns="45720" rIns="91440" bIns="45720" rtlCol="0">
            <a:normAutofit/>
          </a:bodyPr>
          <a:lstStyle/>
          <a:p>
            <a:pPr marL="342900" marR="0" lvl="0" indent="-342900" algn="l" defTabSz="914400" rtl="0" eaLnBrk="1" fontAlgn="base" latinLnBrk="0" hangingPunct="1">
              <a:lnSpc>
                <a:spcPct val="100000"/>
              </a:lnSpc>
              <a:spcBef>
                <a:spcPct val="0"/>
              </a:spcBef>
              <a:spcAft>
                <a:spcPts val="600"/>
              </a:spcAft>
              <a:buClr>
                <a:srgbClr val="00529B"/>
              </a:buClr>
              <a:buSzTx/>
              <a:buFont typeface="Wingdings" pitchFamily="2" charset="2"/>
              <a:buChar char="§"/>
              <a:tabLst/>
              <a:defRPr/>
            </a:pPr>
            <a:r>
              <a:rPr kumimoji="0" lang="en-US" altLang="en-US" sz="2000" b="0" i="0" u="none" strike="noStrike" kern="1200" cap="none" spc="0" normalizeH="0" baseline="0" noProof="0" dirty="0">
                <a:ln>
                  <a:noFill/>
                </a:ln>
                <a:solidFill>
                  <a:srgbClr val="616161"/>
                </a:solidFill>
                <a:effectLst/>
                <a:uLnTx/>
                <a:uFillTx/>
                <a:latin typeface="Calibri Light" charset="0"/>
                <a:ea typeface="+mn-ea"/>
                <a:cs typeface="+mn-cs"/>
              </a:rPr>
              <a:t>Edit Master text styles</a:t>
            </a:r>
          </a:p>
          <a:p>
            <a:pPr marL="687388" marR="0" lvl="1" indent="-342900" algn="l" defTabSz="914400" rtl="0" eaLnBrk="1" fontAlgn="base" latinLnBrk="0" hangingPunct="1">
              <a:lnSpc>
                <a:spcPct val="100000"/>
              </a:lnSpc>
              <a:spcBef>
                <a:spcPct val="0"/>
              </a:spcBef>
              <a:spcAft>
                <a:spcPts val="600"/>
              </a:spcAft>
              <a:buClr>
                <a:srgbClr val="00529B"/>
              </a:buClr>
              <a:buSzTx/>
              <a:buFont typeface="Verdana" pitchFamily="34" charset="0"/>
              <a:buChar char="–"/>
              <a:tabLst/>
              <a:defRPr/>
            </a:pPr>
            <a:r>
              <a:rPr kumimoji="0" lang="en-US" altLang="en-US" sz="1800" b="0" i="0" u="none" strike="noStrike" kern="1200" cap="none" spc="0" normalizeH="0" baseline="0" noProof="0" dirty="0">
                <a:ln>
                  <a:noFill/>
                </a:ln>
                <a:solidFill>
                  <a:srgbClr val="616161"/>
                </a:solidFill>
                <a:effectLst/>
                <a:uLnTx/>
                <a:uFillTx/>
                <a:latin typeface="Calibri Light" charset="0"/>
                <a:ea typeface="+mn-ea"/>
                <a:cs typeface="+mn-cs"/>
              </a:rPr>
              <a:t>Second level</a:t>
            </a:r>
          </a:p>
          <a:p>
            <a:pPr marL="914400" marR="0" lvl="2" indent="-227013" algn="l" defTabSz="914400" rtl="0" eaLnBrk="1" fontAlgn="base" latinLnBrk="0" hangingPunct="1">
              <a:lnSpc>
                <a:spcPct val="100000"/>
              </a:lnSpc>
              <a:spcBef>
                <a:spcPct val="0"/>
              </a:spcBef>
              <a:spcAft>
                <a:spcPts val="600"/>
              </a:spcAft>
              <a:buClr>
                <a:srgbClr val="00529B"/>
              </a:buClr>
              <a:buSzTx/>
              <a:buFont typeface="Arial" charset="0"/>
              <a:buChar char="•"/>
              <a:tabLst/>
              <a:defRPr/>
            </a:pPr>
            <a:r>
              <a:rPr kumimoji="0" lang="en-US" altLang="en-US" sz="1600" b="0" i="0" u="none" strike="noStrike" kern="1200" cap="none" spc="0" normalizeH="0" baseline="0" noProof="0" dirty="0">
                <a:ln>
                  <a:noFill/>
                </a:ln>
                <a:solidFill>
                  <a:srgbClr val="616161"/>
                </a:solidFill>
                <a:effectLst/>
                <a:uLnTx/>
                <a:uFillTx/>
                <a:latin typeface="Calibri Light" charset="0"/>
                <a:ea typeface="+mn-ea"/>
                <a:cs typeface="+mn-cs"/>
              </a:rPr>
              <a:t>Third level</a:t>
            </a:r>
          </a:p>
          <a:p>
            <a:pPr marL="1141413" marR="0" lvl="3" indent="-227013" algn="l" defTabSz="914400" rtl="0" eaLnBrk="1" fontAlgn="base" latinLnBrk="0" hangingPunct="1">
              <a:lnSpc>
                <a:spcPct val="100000"/>
              </a:lnSpc>
              <a:spcBef>
                <a:spcPct val="0"/>
              </a:spcBef>
              <a:spcAft>
                <a:spcPts val="600"/>
              </a:spcAft>
              <a:buClr>
                <a:srgbClr val="00529B"/>
              </a:buClr>
              <a:buSzTx/>
              <a:buFont typeface="Wingdings" pitchFamily="2" charset="2"/>
              <a:buChar char="§"/>
              <a:tabLst/>
              <a:defRPr/>
            </a:pPr>
            <a:r>
              <a:rPr kumimoji="0" lang="en-US" altLang="en-US" sz="1400" b="0" i="0" u="none" strike="noStrike" kern="1200" cap="none" spc="0" normalizeH="0" baseline="0" noProof="0" dirty="0">
                <a:ln>
                  <a:noFill/>
                </a:ln>
                <a:solidFill>
                  <a:srgbClr val="616161"/>
                </a:solidFill>
                <a:effectLst/>
                <a:uLnTx/>
                <a:uFillTx/>
                <a:latin typeface="Calibri Light" charset="0"/>
                <a:ea typeface="+mn-ea"/>
                <a:cs typeface="+mn-cs"/>
              </a:rPr>
              <a:t>Fourth level</a:t>
            </a:r>
          </a:p>
          <a:p>
            <a:pPr marL="1376363" marR="0" lvl="4" indent="-234950" algn="l" defTabSz="914400" rtl="0" eaLnBrk="1" fontAlgn="base" latinLnBrk="0" hangingPunct="1">
              <a:lnSpc>
                <a:spcPct val="100000"/>
              </a:lnSpc>
              <a:spcBef>
                <a:spcPct val="0"/>
              </a:spcBef>
              <a:spcAft>
                <a:spcPts val="600"/>
              </a:spcAft>
              <a:buClr>
                <a:srgbClr val="00529B"/>
              </a:buClr>
              <a:buSzPct val="90000"/>
              <a:buFont typeface="Wingdings" pitchFamily="2" charset="2"/>
              <a:buChar char="§"/>
              <a:tabLst/>
              <a:defRPr/>
            </a:pPr>
            <a:r>
              <a:rPr kumimoji="0" lang="en-US" altLang="en-US" sz="1400" b="0" i="0" u="none" strike="noStrike" kern="1200" cap="none" spc="0" normalizeH="0" baseline="0" noProof="0" dirty="0">
                <a:ln>
                  <a:noFill/>
                </a:ln>
                <a:solidFill>
                  <a:srgbClr val="616161"/>
                </a:solidFill>
                <a:effectLst/>
                <a:uLnTx/>
                <a:uFillTx/>
                <a:latin typeface="Calibri Light" charset="0"/>
                <a:ea typeface="+mn-ea"/>
                <a:cs typeface="+mn-cs"/>
              </a:rPr>
              <a:t>Fifth level</a:t>
            </a:r>
          </a:p>
        </p:txBody>
      </p:sp>
    </p:spTree>
    <p:extLst>
      <p:ext uri="{BB962C8B-B14F-4D97-AF65-F5344CB8AC3E}">
        <p14:creationId xmlns:p14="http://schemas.microsoft.com/office/powerpoint/2010/main" val="405379599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Lst>
  <p:txStyles>
    <p:titleStyle>
      <a:lvl1pPr algn="l" defTabSz="914400" rtl="0" eaLnBrk="1" latinLnBrk="0" hangingPunct="1">
        <a:lnSpc>
          <a:spcPct val="90000"/>
        </a:lnSpc>
        <a:spcBef>
          <a:spcPct val="0"/>
        </a:spcBef>
        <a:buNone/>
        <a:defRPr sz="3000" kern="1200">
          <a:solidFill>
            <a:schemeClr val="accent1"/>
          </a:solidFill>
          <a:latin typeface="Century Gothic" panose="020B0502020202020204" pitchFamily="34" charset="0"/>
          <a:ea typeface="+mj-ea"/>
          <a:cs typeface="+mj-cs"/>
        </a:defRPr>
      </a:lvl1pPr>
    </p:titleStyle>
    <p:bodyStyle>
      <a:lvl1pPr marL="342900" marR="0" indent="-342900" algn="l" defTabSz="914400" rtl="0" eaLnBrk="1" fontAlgn="base" latinLnBrk="0" hangingPunct="1">
        <a:lnSpc>
          <a:spcPct val="100000"/>
        </a:lnSpc>
        <a:spcBef>
          <a:spcPct val="0"/>
        </a:spcBef>
        <a:spcAft>
          <a:spcPts val="600"/>
        </a:spcAft>
        <a:buClr>
          <a:srgbClr val="00529B"/>
        </a:buClr>
        <a:buSzTx/>
        <a:buFont typeface="Wingdings" pitchFamily="2" charset="2"/>
        <a:buChar char="§"/>
        <a:tabLst/>
        <a:defRPr sz="2800" kern="1200">
          <a:solidFill>
            <a:srgbClr val="616161"/>
          </a:solidFill>
          <a:latin typeface="+mj-lt"/>
          <a:ea typeface="+mn-ea"/>
          <a:cs typeface="+mn-cs"/>
        </a:defRPr>
      </a:lvl1pPr>
      <a:lvl2pPr marL="687388" marR="0" indent="-342900" algn="l" defTabSz="914400" rtl="0" eaLnBrk="1" fontAlgn="base" latinLnBrk="0" hangingPunct="1">
        <a:lnSpc>
          <a:spcPct val="100000"/>
        </a:lnSpc>
        <a:spcBef>
          <a:spcPct val="0"/>
        </a:spcBef>
        <a:spcAft>
          <a:spcPts val="600"/>
        </a:spcAft>
        <a:buClr>
          <a:srgbClr val="00529B"/>
        </a:buClr>
        <a:buSzTx/>
        <a:buFont typeface="Verdana" pitchFamily="34" charset="0"/>
        <a:buChar char="–"/>
        <a:tabLst/>
        <a:defRPr sz="2400" kern="1200">
          <a:solidFill>
            <a:srgbClr val="616161"/>
          </a:solidFill>
          <a:latin typeface="+mj-lt"/>
          <a:ea typeface="+mn-ea"/>
          <a:cs typeface="+mn-cs"/>
        </a:defRPr>
      </a:lvl2pPr>
      <a:lvl3pPr marL="914400" marR="0" indent="-227013" algn="l" defTabSz="914400" rtl="0" eaLnBrk="1" fontAlgn="base" latinLnBrk="0" hangingPunct="1">
        <a:lnSpc>
          <a:spcPct val="100000"/>
        </a:lnSpc>
        <a:spcBef>
          <a:spcPct val="0"/>
        </a:spcBef>
        <a:spcAft>
          <a:spcPts val="600"/>
        </a:spcAft>
        <a:buClr>
          <a:srgbClr val="00529B"/>
        </a:buClr>
        <a:buSzTx/>
        <a:buFont typeface="Arial" charset="0"/>
        <a:buChar char="•"/>
        <a:tabLst/>
        <a:defRPr sz="2000" kern="1200">
          <a:solidFill>
            <a:srgbClr val="616161"/>
          </a:solidFill>
          <a:latin typeface="+mj-lt"/>
          <a:ea typeface="+mn-ea"/>
          <a:cs typeface="+mn-cs"/>
        </a:defRPr>
      </a:lvl3pPr>
      <a:lvl4pPr marL="1141413" marR="0" indent="-227013" algn="l" defTabSz="914400" rtl="0" eaLnBrk="1" fontAlgn="base" latinLnBrk="0" hangingPunct="1">
        <a:lnSpc>
          <a:spcPct val="100000"/>
        </a:lnSpc>
        <a:spcBef>
          <a:spcPct val="0"/>
        </a:spcBef>
        <a:spcAft>
          <a:spcPts val="600"/>
        </a:spcAft>
        <a:buClr>
          <a:srgbClr val="00529B"/>
        </a:buClr>
        <a:buSzTx/>
        <a:buFont typeface="Wingdings" pitchFamily="2" charset="2"/>
        <a:buChar char="§"/>
        <a:tabLst/>
        <a:defRPr sz="1800" kern="1200">
          <a:solidFill>
            <a:srgbClr val="616161"/>
          </a:solidFill>
          <a:latin typeface="+mj-lt"/>
          <a:ea typeface="+mn-ea"/>
          <a:cs typeface="+mn-cs"/>
        </a:defRPr>
      </a:lvl4pPr>
      <a:lvl5pPr marL="1376363" marR="0" indent="-234950" algn="l" defTabSz="914400" rtl="0" eaLnBrk="1" fontAlgn="base" latinLnBrk="0" hangingPunct="1">
        <a:lnSpc>
          <a:spcPct val="100000"/>
        </a:lnSpc>
        <a:spcBef>
          <a:spcPct val="0"/>
        </a:spcBef>
        <a:spcAft>
          <a:spcPts val="600"/>
        </a:spcAft>
        <a:buClr>
          <a:srgbClr val="00529B"/>
        </a:buClr>
        <a:buSzPct val="90000"/>
        <a:buFont typeface="Wingdings" pitchFamily="2" charset="2"/>
        <a:buChar char="§"/>
        <a:tabLst/>
        <a:defRPr sz="1800" kern="1200">
          <a:solidFill>
            <a:srgbClr val="61616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
          <p15:clr>
            <a:srgbClr val="F26B43"/>
          </p15:clr>
        </p15:guide>
        <p15:guide id="3" pos="5472">
          <p15:clr>
            <a:srgbClr val="F26B43"/>
          </p15:clr>
        </p15:guide>
        <p15:guide id="4" orient="horz" pos="397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5126"/>
            <a:ext cx="8229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825625"/>
            <a:ext cx="8229600" cy="4351338"/>
          </a:xfrm>
          <a:prstGeom prst="rect">
            <a:avLst/>
          </a:prstGeom>
        </p:spPr>
        <p:txBody>
          <a:bodyPr vert="horz" lIns="91440" tIns="45720" rIns="91440" bIns="45720" rtlCol="0">
            <a:normAutofit/>
          </a:bodyPr>
          <a:lstStyle/>
          <a:p>
            <a:pPr marL="342900" marR="0" lvl="0" indent="-342900" algn="l" defTabSz="914400" rtl="0" eaLnBrk="1" fontAlgn="base" latinLnBrk="0" hangingPunct="1">
              <a:lnSpc>
                <a:spcPct val="100000"/>
              </a:lnSpc>
              <a:spcBef>
                <a:spcPct val="0"/>
              </a:spcBef>
              <a:spcAft>
                <a:spcPts val="600"/>
              </a:spcAft>
              <a:buClr>
                <a:srgbClr val="00529B"/>
              </a:buClr>
              <a:buSzTx/>
              <a:buFont typeface="Wingdings" pitchFamily="2" charset="2"/>
              <a:buChar char="§"/>
              <a:tabLst/>
              <a:defRPr/>
            </a:pPr>
            <a:r>
              <a:rPr kumimoji="0" lang="en-US" altLang="en-US" sz="2000" b="0" i="0" u="none" strike="noStrike" kern="1200" cap="none" spc="0" normalizeH="0" baseline="0" noProof="0" dirty="0">
                <a:ln>
                  <a:noFill/>
                </a:ln>
                <a:solidFill>
                  <a:srgbClr val="616161"/>
                </a:solidFill>
                <a:effectLst/>
                <a:uLnTx/>
                <a:uFillTx/>
                <a:latin typeface="Calibri Light" charset="0"/>
                <a:ea typeface="+mn-ea"/>
                <a:cs typeface="+mn-cs"/>
              </a:rPr>
              <a:t>Edit Master text styles</a:t>
            </a:r>
          </a:p>
          <a:p>
            <a:pPr marL="687388" marR="0" lvl="1" indent="-342900" algn="l" defTabSz="914400" rtl="0" eaLnBrk="1" fontAlgn="base" latinLnBrk="0" hangingPunct="1">
              <a:lnSpc>
                <a:spcPct val="100000"/>
              </a:lnSpc>
              <a:spcBef>
                <a:spcPct val="0"/>
              </a:spcBef>
              <a:spcAft>
                <a:spcPts val="600"/>
              </a:spcAft>
              <a:buClr>
                <a:srgbClr val="00529B"/>
              </a:buClr>
              <a:buSzTx/>
              <a:buFont typeface="Verdana" pitchFamily="34" charset="0"/>
              <a:buChar char="–"/>
              <a:tabLst/>
              <a:defRPr/>
            </a:pPr>
            <a:r>
              <a:rPr kumimoji="0" lang="en-US" altLang="en-US" sz="1800" b="0" i="0" u="none" strike="noStrike" kern="1200" cap="none" spc="0" normalizeH="0" baseline="0" noProof="0" dirty="0">
                <a:ln>
                  <a:noFill/>
                </a:ln>
                <a:solidFill>
                  <a:srgbClr val="616161"/>
                </a:solidFill>
                <a:effectLst/>
                <a:uLnTx/>
                <a:uFillTx/>
                <a:latin typeface="Calibri Light" charset="0"/>
                <a:ea typeface="+mn-ea"/>
                <a:cs typeface="+mn-cs"/>
              </a:rPr>
              <a:t>Second level</a:t>
            </a:r>
          </a:p>
          <a:p>
            <a:pPr marL="914400" marR="0" lvl="2" indent="-227013" algn="l" defTabSz="914400" rtl="0" eaLnBrk="1" fontAlgn="base" latinLnBrk="0" hangingPunct="1">
              <a:lnSpc>
                <a:spcPct val="100000"/>
              </a:lnSpc>
              <a:spcBef>
                <a:spcPct val="0"/>
              </a:spcBef>
              <a:spcAft>
                <a:spcPts val="600"/>
              </a:spcAft>
              <a:buClr>
                <a:srgbClr val="00529B"/>
              </a:buClr>
              <a:buSzTx/>
              <a:buFont typeface="Arial" charset="0"/>
              <a:buChar char="•"/>
              <a:tabLst/>
              <a:defRPr/>
            </a:pPr>
            <a:r>
              <a:rPr kumimoji="0" lang="en-US" altLang="en-US" sz="1600" b="0" i="0" u="none" strike="noStrike" kern="1200" cap="none" spc="0" normalizeH="0" baseline="0" noProof="0" dirty="0">
                <a:ln>
                  <a:noFill/>
                </a:ln>
                <a:solidFill>
                  <a:srgbClr val="616161"/>
                </a:solidFill>
                <a:effectLst/>
                <a:uLnTx/>
                <a:uFillTx/>
                <a:latin typeface="Calibri Light" charset="0"/>
                <a:ea typeface="+mn-ea"/>
                <a:cs typeface="+mn-cs"/>
              </a:rPr>
              <a:t>Third level</a:t>
            </a:r>
          </a:p>
          <a:p>
            <a:pPr marL="1141413" marR="0" lvl="3" indent="-227013" algn="l" defTabSz="914400" rtl="0" eaLnBrk="1" fontAlgn="base" latinLnBrk="0" hangingPunct="1">
              <a:lnSpc>
                <a:spcPct val="100000"/>
              </a:lnSpc>
              <a:spcBef>
                <a:spcPct val="0"/>
              </a:spcBef>
              <a:spcAft>
                <a:spcPts val="600"/>
              </a:spcAft>
              <a:buClr>
                <a:srgbClr val="00529B"/>
              </a:buClr>
              <a:buSzTx/>
              <a:buFont typeface="Wingdings" pitchFamily="2" charset="2"/>
              <a:buChar char="§"/>
              <a:tabLst/>
              <a:defRPr/>
            </a:pPr>
            <a:r>
              <a:rPr kumimoji="0" lang="en-US" altLang="en-US" sz="1400" b="0" i="0" u="none" strike="noStrike" kern="1200" cap="none" spc="0" normalizeH="0" baseline="0" noProof="0" dirty="0">
                <a:ln>
                  <a:noFill/>
                </a:ln>
                <a:solidFill>
                  <a:srgbClr val="616161"/>
                </a:solidFill>
                <a:effectLst/>
                <a:uLnTx/>
                <a:uFillTx/>
                <a:latin typeface="Calibri Light" charset="0"/>
                <a:ea typeface="+mn-ea"/>
                <a:cs typeface="+mn-cs"/>
              </a:rPr>
              <a:t>Fourth level</a:t>
            </a:r>
          </a:p>
          <a:p>
            <a:pPr marL="1376363" marR="0" lvl="4" indent="-234950" algn="l" defTabSz="914400" rtl="0" eaLnBrk="1" fontAlgn="base" latinLnBrk="0" hangingPunct="1">
              <a:lnSpc>
                <a:spcPct val="100000"/>
              </a:lnSpc>
              <a:spcBef>
                <a:spcPct val="0"/>
              </a:spcBef>
              <a:spcAft>
                <a:spcPts val="600"/>
              </a:spcAft>
              <a:buClr>
                <a:srgbClr val="00529B"/>
              </a:buClr>
              <a:buSzPct val="90000"/>
              <a:buFont typeface="Wingdings" pitchFamily="2" charset="2"/>
              <a:buChar char="§"/>
              <a:tabLst/>
              <a:defRPr/>
            </a:pPr>
            <a:r>
              <a:rPr kumimoji="0" lang="en-US" altLang="en-US" sz="1400" b="0" i="0" u="none" strike="noStrike" kern="1200" cap="none" spc="0" normalizeH="0" baseline="0" noProof="0" dirty="0">
                <a:ln>
                  <a:noFill/>
                </a:ln>
                <a:solidFill>
                  <a:srgbClr val="616161"/>
                </a:solidFill>
                <a:effectLst/>
                <a:uLnTx/>
                <a:uFillTx/>
                <a:latin typeface="Calibri Light" charset="0"/>
                <a:ea typeface="+mn-ea"/>
                <a:cs typeface="+mn-cs"/>
              </a:rPr>
              <a:t>Fifth level</a:t>
            </a:r>
          </a:p>
        </p:txBody>
      </p:sp>
    </p:spTree>
    <p:extLst>
      <p:ext uri="{BB962C8B-B14F-4D97-AF65-F5344CB8AC3E}">
        <p14:creationId xmlns:p14="http://schemas.microsoft.com/office/powerpoint/2010/main" val="302092149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Lst>
  <p:txStyles>
    <p:titleStyle>
      <a:lvl1pPr algn="l" defTabSz="914400" rtl="0" eaLnBrk="1" latinLnBrk="0" hangingPunct="1">
        <a:lnSpc>
          <a:spcPct val="90000"/>
        </a:lnSpc>
        <a:spcBef>
          <a:spcPct val="0"/>
        </a:spcBef>
        <a:buNone/>
        <a:defRPr sz="3000" kern="1200">
          <a:solidFill>
            <a:schemeClr val="accent1"/>
          </a:solidFill>
          <a:latin typeface="Century Gothic" panose="020B0502020202020204" pitchFamily="34" charset="0"/>
          <a:ea typeface="+mj-ea"/>
          <a:cs typeface="+mj-cs"/>
        </a:defRPr>
      </a:lvl1pPr>
    </p:titleStyle>
    <p:bodyStyle>
      <a:lvl1pPr marL="342900" marR="0" indent="-342900" algn="l" defTabSz="914400" rtl="0" eaLnBrk="1" fontAlgn="base" latinLnBrk="0" hangingPunct="1">
        <a:lnSpc>
          <a:spcPct val="100000"/>
        </a:lnSpc>
        <a:spcBef>
          <a:spcPct val="0"/>
        </a:spcBef>
        <a:spcAft>
          <a:spcPts val="600"/>
        </a:spcAft>
        <a:buClr>
          <a:srgbClr val="00529B"/>
        </a:buClr>
        <a:buSzTx/>
        <a:buFont typeface="Wingdings" pitchFamily="2" charset="2"/>
        <a:buChar char="§"/>
        <a:tabLst/>
        <a:defRPr sz="2800" kern="1200">
          <a:solidFill>
            <a:srgbClr val="616161"/>
          </a:solidFill>
          <a:latin typeface="+mj-lt"/>
          <a:ea typeface="+mn-ea"/>
          <a:cs typeface="+mn-cs"/>
        </a:defRPr>
      </a:lvl1pPr>
      <a:lvl2pPr marL="687388" marR="0" indent="-342900" algn="l" defTabSz="914400" rtl="0" eaLnBrk="1" fontAlgn="base" latinLnBrk="0" hangingPunct="1">
        <a:lnSpc>
          <a:spcPct val="100000"/>
        </a:lnSpc>
        <a:spcBef>
          <a:spcPct val="0"/>
        </a:spcBef>
        <a:spcAft>
          <a:spcPts val="600"/>
        </a:spcAft>
        <a:buClr>
          <a:srgbClr val="00529B"/>
        </a:buClr>
        <a:buSzTx/>
        <a:buFont typeface="Verdana" pitchFamily="34" charset="0"/>
        <a:buChar char="–"/>
        <a:tabLst/>
        <a:defRPr sz="2400" kern="1200">
          <a:solidFill>
            <a:srgbClr val="616161"/>
          </a:solidFill>
          <a:latin typeface="+mj-lt"/>
          <a:ea typeface="+mn-ea"/>
          <a:cs typeface="+mn-cs"/>
        </a:defRPr>
      </a:lvl2pPr>
      <a:lvl3pPr marL="914400" marR="0" indent="-227013" algn="l" defTabSz="914400" rtl="0" eaLnBrk="1" fontAlgn="base" latinLnBrk="0" hangingPunct="1">
        <a:lnSpc>
          <a:spcPct val="100000"/>
        </a:lnSpc>
        <a:spcBef>
          <a:spcPct val="0"/>
        </a:spcBef>
        <a:spcAft>
          <a:spcPts val="600"/>
        </a:spcAft>
        <a:buClr>
          <a:srgbClr val="00529B"/>
        </a:buClr>
        <a:buSzTx/>
        <a:buFont typeface="Arial" charset="0"/>
        <a:buChar char="•"/>
        <a:tabLst/>
        <a:defRPr sz="2000" kern="1200">
          <a:solidFill>
            <a:srgbClr val="616161"/>
          </a:solidFill>
          <a:latin typeface="+mj-lt"/>
          <a:ea typeface="+mn-ea"/>
          <a:cs typeface="+mn-cs"/>
        </a:defRPr>
      </a:lvl3pPr>
      <a:lvl4pPr marL="1141413" marR="0" indent="-227013" algn="l" defTabSz="914400" rtl="0" eaLnBrk="1" fontAlgn="base" latinLnBrk="0" hangingPunct="1">
        <a:lnSpc>
          <a:spcPct val="100000"/>
        </a:lnSpc>
        <a:spcBef>
          <a:spcPct val="0"/>
        </a:spcBef>
        <a:spcAft>
          <a:spcPts val="600"/>
        </a:spcAft>
        <a:buClr>
          <a:srgbClr val="00529B"/>
        </a:buClr>
        <a:buSzTx/>
        <a:buFont typeface="Wingdings" pitchFamily="2" charset="2"/>
        <a:buChar char="§"/>
        <a:tabLst/>
        <a:defRPr sz="1800" kern="1200">
          <a:solidFill>
            <a:srgbClr val="616161"/>
          </a:solidFill>
          <a:latin typeface="+mj-lt"/>
          <a:ea typeface="+mn-ea"/>
          <a:cs typeface="+mn-cs"/>
        </a:defRPr>
      </a:lvl4pPr>
      <a:lvl5pPr marL="1376363" marR="0" indent="-234950" algn="l" defTabSz="914400" rtl="0" eaLnBrk="1" fontAlgn="base" latinLnBrk="0" hangingPunct="1">
        <a:lnSpc>
          <a:spcPct val="100000"/>
        </a:lnSpc>
        <a:spcBef>
          <a:spcPct val="0"/>
        </a:spcBef>
        <a:spcAft>
          <a:spcPts val="600"/>
        </a:spcAft>
        <a:buClr>
          <a:srgbClr val="00529B"/>
        </a:buClr>
        <a:buSzPct val="90000"/>
        <a:buFont typeface="Wingdings" pitchFamily="2" charset="2"/>
        <a:buChar char="§"/>
        <a:tabLst/>
        <a:defRPr sz="1800" kern="1200">
          <a:solidFill>
            <a:srgbClr val="61616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
          <p15:clr>
            <a:srgbClr val="F26B43"/>
          </p15:clr>
        </p15:guide>
        <p15:guide id="3" pos="5472">
          <p15:clr>
            <a:srgbClr val="F26B43"/>
          </p15:clr>
        </p15:guide>
        <p15:guide id="4" orient="horz" pos="397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5126"/>
            <a:ext cx="8229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825625"/>
            <a:ext cx="8229600" cy="4351338"/>
          </a:xfrm>
          <a:prstGeom prst="rect">
            <a:avLst/>
          </a:prstGeom>
        </p:spPr>
        <p:txBody>
          <a:bodyPr vert="horz" lIns="91440" tIns="45720" rIns="91440" bIns="45720" rtlCol="0">
            <a:normAutofit/>
          </a:bodyPr>
          <a:lstStyle/>
          <a:p>
            <a:pPr marL="342900" marR="0" lvl="0" indent="-342900" algn="l" defTabSz="914400" rtl="0" eaLnBrk="1" fontAlgn="base" latinLnBrk="0" hangingPunct="1">
              <a:lnSpc>
                <a:spcPct val="100000"/>
              </a:lnSpc>
              <a:spcBef>
                <a:spcPct val="0"/>
              </a:spcBef>
              <a:spcAft>
                <a:spcPts val="600"/>
              </a:spcAft>
              <a:buClr>
                <a:srgbClr val="00529B"/>
              </a:buClr>
              <a:buSzTx/>
              <a:buFont typeface="Wingdings" pitchFamily="2" charset="2"/>
              <a:buChar char="§"/>
              <a:tabLst/>
              <a:defRPr/>
            </a:pPr>
            <a:r>
              <a:rPr kumimoji="0" lang="en-US" altLang="en-US" sz="2000" b="0" i="0" u="none" strike="noStrike" kern="1200" cap="none" spc="0" normalizeH="0" baseline="0" noProof="0" dirty="0">
                <a:ln>
                  <a:noFill/>
                </a:ln>
                <a:solidFill>
                  <a:srgbClr val="616161"/>
                </a:solidFill>
                <a:effectLst/>
                <a:uLnTx/>
                <a:uFillTx/>
                <a:latin typeface="Calibri Light" charset="0"/>
                <a:ea typeface="+mn-ea"/>
                <a:cs typeface="+mn-cs"/>
              </a:rPr>
              <a:t>Edit Master text styles</a:t>
            </a:r>
          </a:p>
          <a:p>
            <a:pPr marL="687388" marR="0" lvl="1" indent="-342900" algn="l" defTabSz="914400" rtl="0" eaLnBrk="1" fontAlgn="base" latinLnBrk="0" hangingPunct="1">
              <a:lnSpc>
                <a:spcPct val="100000"/>
              </a:lnSpc>
              <a:spcBef>
                <a:spcPct val="0"/>
              </a:spcBef>
              <a:spcAft>
                <a:spcPts val="600"/>
              </a:spcAft>
              <a:buClr>
                <a:srgbClr val="00529B"/>
              </a:buClr>
              <a:buSzTx/>
              <a:buFont typeface="Verdana" pitchFamily="34" charset="0"/>
              <a:buChar char="–"/>
              <a:tabLst/>
              <a:defRPr/>
            </a:pPr>
            <a:r>
              <a:rPr kumimoji="0" lang="en-US" altLang="en-US" sz="1800" b="0" i="0" u="none" strike="noStrike" kern="1200" cap="none" spc="0" normalizeH="0" baseline="0" noProof="0" dirty="0">
                <a:ln>
                  <a:noFill/>
                </a:ln>
                <a:solidFill>
                  <a:srgbClr val="616161"/>
                </a:solidFill>
                <a:effectLst/>
                <a:uLnTx/>
                <a:uFillTx/>
                <a:latin typeface="Calibri Light" charset="0"/>
                <a:ea typeface="+mn-ea"/>
                <a:cs typeface="+mn-cs"/>
              </a:rPr>
              <a:t>Second level</a:t>
            </a:r>
          </a:p>
          <a:p>
            <a:pPr marL="914400" marR="0" lvl="2" indent="-227013" algn="l" defTabSz="914400" rtl="0" eaLnBrk="1" fontAlgn="base" latinLnBrk="0" hangingPunct="1">
              <a:lnSpc>
                <a:spcPct val="100000"/>
              </a:lnSpc>
              <a:spcBef>
                <a:spcPct val="0"/>
              </a:spcBef>
              <a:spcAft>
                <a:spcPts val="600"/>
              </a:spcAft>
              <a:buClr>
                <a:srgbClr val="00529B"/>
              </a:buClr>
              <a:buSzTx/>
              <a:buFont typeface="Arial" charset="0"/>
              <a:buChar char="•"/>
              <a:tabLst/>
              <a:defRPr/>
            </a:pPr>
            <a:r>
              <a:rPr kumimoji="0" lang="en-US" altLang="en-US" sz="1600" b="0" i="0" u="none" strike="noStrike" kern="1200" cap="none" spc="0" normalizeH="0" baseline="0" noProof="0" dirty="0">
                <a:ln>
                  <a:noFill/>
                </a:ln>
                <a:solidFill>
                  <a:srgbClr val="616161"/>
                </a:solidFill>
                <a:effectLst/>
                <a:uLnTx/>
                <a:uFillTx/>
                <a:latin typeface="Calibri Light" charset="0"/>
                <a:ea typeface="+mn-ea"/>
                <a:cs typeface="+mn-cs"/>
              </a:rPr>
              <a:t>Third level</a:t>
            </a:r>
          </a:p>
          <a:p>
            <a:pPr marL="1141413" marR="0" lvl="3" indent="-227013" algn="l" defTabSz="914400" rtl="0" eaLnBrk="1" fontAlgn="base" latinLnBrk="0" hangingPunct="1">
              <a:lnSpc>
                <a:spcPct val="100000"/>
              </a:lnSpc>
              <a:spcBef>
                <a:spcPct val="0"/>
              </a:spcBef>
              <a:spcAft>
                <a:spcPts val="600"/>
              </a:spcAft>
              <a:buClr>
                <a:srgbClr val="00529B"/>
              </a:buClr>
              <a:buSzTx/>
              <a:buFont typeface="Wingdings" pitchFamily="2" charset="2"/>
              <a:buChar char="§"/>
              <a:tabLst/>
              <a:defRPr/>
            </a:pPr>
            <a:r>
              <a:rPr kumimoji="0" lang="en-US" altLang="en-US" sz="1400" b="0" i="0" u="none" strike="noStrike" kern="1200" cap="none" spc="0" normalizeH="0" baseline="0" noProof="0" dirty="0">
                <a:ln>
                  <a:noFill/>
                </a:ln>
                <a:solidFill>
                  <a:srgbClr val="616161"/>
                </a:solidFill>
                <a:effectLst/>
                <a:uLnTx/>
                <a:uFillTx/>
                <a:latin typeface="Calibri Light" charset="0"/>
                <a:ea typeface="+mn-ea"/>
                <a:cs typeface="+mn-cs"/>
              </a:rPr>
              <a:t>Fourth level</a:t>
            </a:r>
          </a:p>
          <a:p>
            <a:pPr marL="1376363" marR="0" lvl="4" indent="-234950" algn="l" defTabSz="914400" rtl="0" eaLnBrk="1" fontAlgn="base" latinLnBrk="0" hangingPunct="1">
              <a:lnSpc>
                <a:spcPct val="100000"/>
              </a:lnSpc>
              <a:spcBef>
                <a:spcPct val="0"/>
              </a:spcBef>
              <a:spcAft>
                <a:spcPts val="600"/>
              </a:spcAft>
              <a:buClr>
                <a:srgbClr val="00529B"/>
              </a:buClr>
              <a:buSzPct val="90000"/>
              <a:buFont typeface="Wingdings" pitchFamily="2" charset="2"/>
              <a:buChar char="§"/>
              <a:tabLst/>
              <a:defRPr/>
            </a:pPr>
            <a:r>
              <a:rPr kumimoji="0" lang="en-US" altLang="en-US" sz="1400" b="0" i="0" u="none" strike="noStrike" kern="1200" cap="none" spc="0" normalizeH="0" baseline="0" noProof="0" dirty="0">
                <a:ln>
                  <a:noFill/>
                </a:ln>
                <a:solidFill>
                  <a:srgbClr val="616161"/>
                </a:solidFill>
                <a:effectLst/>
                <a:uLnTx/>
                <a:uFillTx/>
                <a:latin typeface="Calibri Light" charset="0"/>
                <a:ea typeface="+mn-ea"/>
                <a:cs typeface="+mn-cs"/>
              </a:rPr>
              <a:t>Fifth level</a:t>
            </a:r>
          </a:p>
        </p:txBody>
      </p:sp>
    </p:spTree>
    <p:extLst>
      <p:ext uri="{BB962C8B-B14F-4D97-AF65-F5344CB8AC3E}">
        <p14:creationId xmlns:p14="http://schemas.microsoft.com/office/powerpoint/2010/main" val="85338665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Lst>
  <p:txStyles>
    <p:titleStyle>
      <a:lvl1pPr algn="l" defTabSz="914400" rtl="0" eaLnBrk="1" latinLnBrk="0" hangingPunct="1">
        <a:lnSpc>
          <a:spcPct val="90000"/>
        </a:lnSpc>
        <a:spcBef>
          <a:spcPct val="0"/>
        </a:spcBef>
        <a:buNone/>
        <a:defRPr sz="3000" kern="1200">
          <a:solidFill>
            <a:schemeClr val="accent1"/>
          </a:solidFill>
          <a:latin typeface="Century Gothic" panose="020B0502020202020204" pitchFamily="34" charset="0"/>
          <a:ea typeface="+mj-ea"/>
          <a:cs typeface="+mj-cs"/>
        </a:defRPr>
      </a:lvl1pPr>
    </p:titleStyle>
    <p:bodyStyle>
      <a:lvl1pPr marL="342900" marR="0" indent="-342900" algn="l" defTabSz="914400" rtl="0" eaLnBrk="1" fontAlgn="base" latinLnBrk="0" hangingPunct="1">
        <a:lnSpc>
          <a:spcPct val="100000"/>
        </a:lnSpc>
        <a:spcBef>
          <a:spcPct val="0"/>
        </a:spcBef>
        <a:spcAft>
          <a:spcPts val="600"/>
        </a:spcAft>
        <a:buClr>
          <a:srgbClr val="00529B"/>
        </a:buClr>
        <a:buSzTx/>
        <a:buFont typeface="Wingdings" pitchFamily="2" charset="2"/>
        <a:buChar char="§"/>
        <a:tabLst/>
        <a:defRPr sz="2800" kern="1200">
          <a:solidFill>
            <a:srgbClr val="616161"/>
          </a:solidFill>
          <a:latin typeface="+mj-lt"/>
          <a:ea typeface="+mn-ea"/>
          <a:cs typeface="+mn-cs"/>
        </a:defRPr>
      </a:lvl1pPr>
      <a:lvl2pPr marL="687388" marR="0" indent="-342900" algn="l" defTabSz="914400" rtl="0" eaLnBrk="1" fontAlgn="base" latinLnBrk="0" hangingPunct="1">
        <a:lnSpc>
          <a:spcPct val="100000"/>
        </a:lnSpc>
        <a:spcBef>
          <a:spcPct val="0"/>
        </a:spcBef>
        <a:spcAft>
          <a:spcPts val="600"/>
        </a:spcAft>
        <a:buClr>
          <a:srgbClr val="00529B"/>
        </a:buClr>
        <a:buSzTx/>
        <a:buFont typeface="Verdana" pitchFamily="34" charset="0"/>
        <a:buChar char="–"/>
        <a:tabLst/>
        <a:defRPr sz="2400" kern="1200">
          <a:solidFill>
            <a:srgbClr val="616161"/>
          </a:solidFill>
          <a:latin typeface="+mj-lt"/>
          <a:ea typeface="+mn-ea"/>
          <a:cs typeface="+mn-cs"/>
        </a:defRPr>
      </a:lvl2pPr>
      <a:lvl3pPr marL="914400" marR="0" indent="-227013" algn="l" defTabSz="914400" rtl="0" eaLnBrk="1" fontAlgn="base" latinLnBrk="0" hangingPunct="1">
        <a:lnSpc>
          <a:spcPct val="100000"/>
        </a:lnSpc>
        <a:spcBef>
          <a:spcPct val="0"/>
        </a:spcBef>
        <a:spcAft>
          <a:spcPts val="600"/>
        </a:spcAft>
        <a:buClr>
          <a:srgbClr val="00529B"/>
        </a:buClr>
        <a:buSzTx/>
        <a:buFont typeface="Arial" charset="0"/>
        <a:buChar char="•"/>
        <a:tabLst/>
        <a:defRPr sz="2000" kern="1200">
          <a:solidFill>
            <a:srgbClr val="616161"/>
          </a:solidFill>
          <a:latin typeface="+mj-lt"/>
          <a:ea typeface="+mn-ea"/>
          <a:cs typeface="+mn-cs"/>
        </a:defRPr>
      </a:lvl3pPr>
      <a:lvl4pPr marL="1141413" marR="0" indent="-227013" algn="l" defTabSz="914400" rtl="0" eaLnBrk="1" fontAlgn="base" latinLnBrk="0" hangingPunct="1">
        <a:lnSpc>
          <a:spcPct val="100000"/>
        </a:lnSpc>
        <a:spcBef>
          <a:spcPct val="0"/>
        </a:spcBef>
        <a:spcAft>
          <a:spcPts val="600"/>
        </a:spcAft>
        <a:buClr>
          <a:srgbClr val="00529B"/>
        </a:buClr>
        <a:buSzTx/>
        <a:buFont typeface="Wingdings" pitchFamily="2" charset="2"/>
        <a:buChar char="§"/>
        <a:tabLst/>
        <a:defRPr sz="1800" kern="1200">
          <a:solidFill>
            <a:srgbClr val="616161"/>
          </a:solidFill>
          <a:latin typeface="+mj-lt"/>
          <a:ea typeface="+mn-ea"/>
          <a:cs typeface="+mn-cs"/>
        </a:defRPr>
      </a:lvl4pPr>
      <a:lvl5pPr marL="1376363" marR="0" indent="-234950" algn="l" defTabSz="914400" rtl="0" eaLnBrk="1" fontAlgn="base" latinLnBrk="0" hangingPunct="1">
        <a:lnSpc>
          <a:spcPct val="100000"/>
        </a:lnSpc>
        <a:spcBef>
          <a:spcPct val="0"/>
        </a:spcBef>
        <a:spcAft>
          <a:spcPts val="600"/>
        </a:spcAft>
        <a:buClr>
          <a:srgbClr val="00529B"/>
        </a:buClr>
        <a:buSzPct val="90000"/>
        <a:buFont typeface="Wingdings" pitchFamily="2" charset="2"/>
        <a:buChar char="§"/>
        <a:tabLst/>
        <a:defRPr sz="1800" kern="1200">
          <a:solidFill>
            <a:srgbClr val="61616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
          <p15:clr>
            <a:srgbClr val="F26B43"/>
          </p15:clr>
        </p15:guide>
        <p15:guide id="3" pos="5472">
          <p15:clr>
            <a:srgbClr val="F26B43"/>
          </p15:clr>
        </p15:guide>
        <p15:guide id="4" orient="horz" pos="397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4.xml"/><Relationship Id="rId5" Type="http://schemas.openxmlformats.org/officeDocument/2006/relationships/image" Target="../media/image13.png"/><Relationship Id="rId4" Type="http://schemas.microsoft.com/office/2018/10/relationships/comments" Target="../comments/modernComment_12C_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svg"/><Relationship Id="rId12"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sv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 Id="rId14" Type="http://schemas.openxmlformats.org/officeDocument/2006/relationships/image" Target="../media/image80.png"/></Relationships>
</file>

<file path=ppt/slides/_rels/slide13.xml.rels><?xml version="1.0" encoding="UTF-8" standalone="yes"?>
<Relationships xmlns="http://schemas.openxmlformats.org/package/2006/relationships"><Relationship Id="rId8" Type="http://schemas.openxmlformats.org/officeDocument/2006/relationships/hyperlink" Target="https://apps.powerapps.com/play/e/16252ab5-8ba2-ed24-a7f4-9bfef8cde903/a/c4812e88-f1df-4875-9d58-b3971bfa00ad?tenantId=8b05ed3d-041d-4f01-90b4-4c87c5aa6f7a&amp;hint=f1bd8a2a-a71e-456c-8f8a-2ac69f56be45&amp;sourcetime=1755523945392." TargetMode="External"/><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48.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slide" Target="slide12.xml"/></Relationships>
</file>

<file path=ppt/slides/_rels/slide1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8.png"/><Relationship Id="rId3" Type="http://schemas.microsoft.com/office/2018/10/relationships/comments" Target="../comments/modernComment_19D_8BD78D35.xml"/><Relationship Id="rId7" Type="http://schemas.openxmlformats.org/officeDocument/2006/relationships/image" Target="../media/image93.png"/><Relationship Id="rId12"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92.png"/><Relationship Id="rId11" Type="http://schemas.openxmlformats.org/officeDocument/2006/relationships/image" Target="../media/image96.svg"/><Relationship Id="rId5" Type="http://schemas.openxmlformats.org/officeDocument/2006/relationships/image" Target="../media/image91.png"/><Relationship Id="rId10" Type="http://schemas.openxmlformats.org/officeDocument/2006/relationships/image" Target="../media/image95.png"/><Relationship Id="rId4" Type="http://schemas.openxmlformats.org/officeDocument/2006/relationships/image" Target="../media/image90.png"/><Relationship Id="rId9" Type="http://schemas.openxmlformats.org/officeDocument/2006/relationships/slide" Target="slide6.xml"/><Relationship Id="rId14" Type="http://schemas.openxmlformats.org/officeDocument/2006/relationships/image" Target="../media/image99.png"/></Relationships>
</file>

<file path=ppt/slides/_rels/slide1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00.png"/><Relationship Id="rId7" Type="http://schemas.openxmlformats.org/officeDocument/2006/relationships/image" Target="../media/image93.png"/><Relationship Id="rId12" Type="http://schemas.openxmlformats.org/officeDocument/2006/relationships/image" Target="../media/image96.sv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92.png"/><Relationship Id="rId11" Type="http://schemas.openxmlformats.org/officeDocument/2006/relationships/image" Target="../media/image95.png"/><Relationship Id="rId5" Type="http://schemas.openxmlformats.org/officeDocument/2006/relationships/image" Target="../media/image91.png"/><Relationship Id="rId10" Type="http://schemas.openxmlformats.org/officeDocument/2006/relationships/slide" Target="slide6.xml"/><Relationship Id="rId4" Type="http://schemas.openxmlformats.org/officeDocument/2006/relationships/image" Target="../media/image90.png"/><Relationship Id="rId9" Type="http://schemas.openxmlformats.org/officeDocument/2006/relationships/image" Target="../media/image8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1.png"/><Relationship Id="rId7" Type="http://schemas.openxmlformats.org/officeDocument/2006/relationships/image" Target="../media/image101.jpeg"/><Relationship Id="rId2" Type="http://schemas.openxmlformats.org/officeDocument/2006/relationships/image" Target="../media/image90.png"/><Relationship Id="rId1" Type="http://schemas.openxmlformats.org/officeDocument/2006/relationships/slideLayout" Target="../slideLayouts/slideLayout4.xml"/><Relationship Id="rId6" Type="http://schemas.openxmlformats.org/officeDocument/2006/relationships/image" Target="../media/image94.png"/><Relationship Id="rId11" Type="http://schemas.openxmlformats.org/officeDocument/2006/relationships/image" Target="../media/image96.svg"/><Relationship Id="rId5" Type="http://schemas.openxmlformats.org/officeDocument/2006/relationships/image" Target="../media/image93.png"/><Relationship Id="rId10" Type="http://schemas.openxmlformats.org/officeDocument/2006/relationships/image" Target="../media/image95.png"/><Relationship Id="rId4" Type="http://schemas.openxmlformats.org/officeDocument/2006/relationships/image" Target="../media/image92.png"/><Relationship Id="rId9" Type="http://schemas.openxmlformats.org/officeDocument/2006/relationships/slide" Target="slide6.xml"/></Relationships>
</file>

<file path=ppt/slides/_rels/slide21.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104.png"/><Relationship Id="rId3" Type="http://schemas.microsoft.com/office/2018/10/relationships/comments" Target="../comments/modernComment_1A4_B2057214.xml"/><Relationship Id="rId7" Type="http://schemas.openxmlformats.org/officeDocument/2006/relationships/image" Target="../media/image93.png"/><Relationship Id="rId12" Type="http://schemas.openxmlformats.org/officeDocument/2006/relationships/image" Target="../media/image96.svg"/><Relationship Id="rId17" Type="http://schemas.openxmlformats.org/officeDocument/2006/relationships/image" Target="../media/image108.png"/><Relationship Id="rId2" Type="http://schemas.openxmlformats.org/officeDocument/2006/relationships/notesSlide" Target="../notesSlides/notesSlide15.xml"/><Relationship Id="rId16" Type="http://schemas.openxmlformats.org/officeDocument/2006/relationships/image" Target="../media/image107.png"/><Relationship Id="rId1" Type="http://schemas.openxmlformats.org/officeDocument/2006/relationships/slideLayout" Target="../slideLayouts/slideLayout4.xml"/><Relationship Id="rId6" Type="http://schemas.openxmlformats.org/officeDocument/2006/relationships/image" Target="../media/image92.png"/><Relationship Id="rId11" Type="http://schemas.openxmlformats.org/officeDocument/2006/relationships/image" Target="../media/image95.png"/><Relationship Id="rId5" Type="http://schemas.openxmlformats.org/officeDocument/2006/relationships/image" Target="../media/image91.png"/><Relationship Id="rId15" Type="http://schemas.openxmlformats.org/officeDocument/2006/relationships/image" Target="../media/image106.png"/><Relationship Id="rId10" Type="http://schemas.openxmlformats.org/officeDocument/2006/relationships/slide" Target="slide6.xml"/><Relationship Id="rId4" Type="http://schemas.openxmlformats.org/officeDocument/2006/relationships/image" Target="../media/image90.png"/><Relationship Id="rId9" Type="http://schemas.openxmlformats.org/officeDocument/2006/relationships/image" Target="../media/image103.png"/><Relationship Id="rId14" Type="http://schemas.openxmlformats.org/officeDocument/2006/relationships/image" Target="../media/image105.png"/></Relationships>
</file>

<file path=ppt/slides/_rels/slide22.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113.png"/><Relationship Id="rId2" Type="http://schemas.openxmlformats.org/officeDocument/2006/relationships/notesSlide" Target="../notesSlides/notesSlide16.xml"/><Relationship Id="rId16" Type="http://schemas.openxmlformats.org/officeDocument/2006/relationships/image" Target="../media/image96.svg"/><Relationship Id="rId1" Type="http://schemas.openxmlformats.org/officeDocument/2006/relationships/slideLayout" Target="../slideLayouts/slideLayout4.xml"/><Relationship Id="rId6" Type="http://schemas.openxmlformats.org/officeDocument/2006/relationships/image" Target="../media/image93.png"/><Relationship Id="rId11" Type="http://schemas.openxmlformats.org/officeDocument/2006/relationships/image" Target="../media/image112.png"/><Relationship Id="rId5" Type="http://schemas.openxmlformats.org/officeDocument/2006/relationships/image" Target="../media/image92.png"/><Relationship Id="rId15" Type="http://schemas.openxmlformats.org/officeDocument/2006/relationships/image" Target="../media/image95.png"/><Relationship Id="rId10" Type="http://schemas.openxmlformats.org/officeDocument/2006/relationships/image" Target="../media/image111.png"/><Relationship Id="rId4" Type="http://schemas.openxmlformats.org/officeDocument/2006/relationships/image" Target="../media/image91.png"/><Relationship Id="rId9" Type="http://schemas.openxmlformats.org/officeDocument/2006/relationships/image" Target="../media/image110.png"/><Relationship Id="rId14" Type="http://schemas.openxmlformats.org/officeDocument/2006/relationships/slide" Target="slide6.xml"/></Relationships>
</file>

<file path=ppt/slides/_rels/slide2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91.png"/><Relationship Id="rId7" Type="http://schemas.openxmlformats.org/officeDocument/2006/relationships/image" Target="../media/image115.jpeg"/><Relationship Id="rId2" Type="http://schemas.openxmlformats.org/officeDocument/2006/relationships/image" Target="../media/image90.png"/><Relationship Id="rId1" Type="http://schemas.openxmlformats.org/officeDocument/2006/relationships/slideLayout" Target="../slideLayouts/slideLayout4.xml"/><Relationship Id="rId6" Type="http://schemas.openxmlformats.org/officeDocument/2006/relationships/image" Target="../media/image94.png"/><Relationship Id="rId11" Type="http://schemas.openxmlformats.org/officeDocument/2006/relationships/image" Target="../media/image96.svg"/><Relationship Id="rId5" Type="http://schemas.openxmlformats.org/officeDocument/2006/relationships/image" Target="../media/image93.png"/><Relationship Id="rId10" Type="http://schemas.openxmlformats.org/officeDocument/2006/relationships/image" Target="../media/image95.png"/><Relationship Id="rId4" Type="http://schemas.openxmlformats.org/officeDocument/2006/relationships/image" Target="../media/image92.png"/><Relationship Id="rId9" Type="http://schemas.openxmlformats.org/officeDocument/2006/relationships/slide" Target="slide6.xml"/></Relationships>
</file>

<file path=ppt/slides/_rels/slide24.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121.png"/><Relationship Id="rId3" Type="http://schemas.openxmlformats.org/officeDocument/2006/relationships/image" Target="../media/image117.png"/><Relationship Id="rId7" Type="http://schemas.openxmlformats.org/officeDocument/2006/relationships/image" Target="../media/image92.png"/><Relationship Id="rId12" Type="http://schemas.openxmlformats.org/officeDocument/2006/relationships/image" Target="../media/image120.png"/><Relationship Id="rId2" Type="http://schemas.openxmlformats.org/officeDocument/2006/relationships/notesSlide" Target="../notesSlides/notesSlide17.xml"/><Relationship Id="rId16" Type="http://schemas.openxmlformats.org/officeDocument/2006/relationships/image" Target="../media/image96.svg"/><Relationship Id="rId1" Type="http://schemas.openxmlformats.org/officeDocument/2006/relationships/slideLayout" Target="../slideLayouts/slideLayout4.xml"/><Relationship Id="rId6" Type="http://schemas.openxmlformats.org/officeDocument/2006/relationships/image" Target="../media/image91.png"/><Relationship Id="rId11" Type="http://schemas.openxmlformats.org/officeDocument/2006/relationships/image" Target="../media/image119.png"/><Relationship Id="rId5" Type="http://schemas.openxmlformats.org/officeDocument/2006/relationships/image" Target="../media/image90.png"/><Relationship Id="rId15" Type="http://schemas.openxmlformats.org/officeDocument/2006/relationships/image" Target="../media/image95.png"/><Relationship Id="rId10" Type="http://schemas.openxmlformats.org/officeDocument/2006/relationships/image" Target="../media/image118.png"/><Relationship Id="rId4" Type="http://schemas.microsoft.com/office/2007/relationships/hdphoto" Target="../media/hdphoto1.wdp"/><Relationship Id="rId9" Type="http://schemas.openxmlformats.org/officeDocument/2006/relationships/image" Target="../media/image94.png"/><Relationship Id="rId14" Type="http://schemas.openxmlformats.org/officeDocument/2006/relationships/slide" Target="slide6.xml"/></Relationships>
</file>

<file path=ppt/slides/_rels/slide2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93.png"/><Relationship Id="rId11" Type="http://schemas.openxmlformats.org/officeDocument/2006/relationships/image" Target="../media/image122.png"/><Relationship Id="rId5" Type="http://schemas.openxmlformats.org/officeDocument/2006/relationships/image" Target="../media/image92.png"/><Relationship Id="rId10" Type="http://schemas.openxmlformats.org/officeDocument/2006/relationships/image" Target="../media/image96.svg"/><Relationship Id="rId4" Type="http://schemas.openxmlformats.org/officeDocument/2006/relationships/image" Target="../media/image91.png"/><Relationship Id="rId9" Type="http://schemas.openxmlformats.org/officeDocument/2006/relationships/image" Target="../media/image95.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5.svg"/><Relationship Id="rId3" Type="http://schemas.openxmlformats.org/officeDocument/2006/relationships/notesSlide" Target="../notesSlides/notesSlide2.xml"/><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4.png"/><Relationship Id="rId2" Type="http://schemas.openxmlformats.org/officeDocument/2006/relationships/slideLayout" Target="../slideLayouts/slideLayout4.xml"/><Relationship Id="rId16" Type="http://schemas.openxmlformats.org/officeDocument/2006/relationships/hyperlink" Target="https://www.pwc.com/us/en/services/consulting/business-transformation/library/employee-financial-wellness-survey.html" TargetMode="External"/><Relationship Id="rId1" Type="http://schemas.openxmlformats.org/officeDocument/2006/relationships/tags" Target="../tags/tag65.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hyperlink" Target="https://www.fiercehealthcare.com/practices/moving-wrong-direction-fewer-americans-have-a-primary-care-provider-new-study-shows" TargetMode="External"/><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hyperlink" Target="https://www.nami.org/mhstat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notesSlide" Target="../notesSlides/notesSlide3.xml"/><Relationship Id="rId7" Type="http://schemas.openxmlformats.org/officeDocument/2006/relationships/image" Target="../media/image26.png"/><Relationship Id="rId2" Type="http://schemas.openxmlformats.org/officeDocument/2006/relationships/slideLayout" Target="../slideLayouts/slideLayout4.xml"/><Relationship Id="rId1" Type="http://schemas.openxmlformats.org/officeDocument/2006/relationships/tags" Target="../tags/tag66.xml"/><Relationship Id="rId6" Type="http://schemas.openxmlformats.org/officeDocument/2006/relationships/hyperlink" Target="https://www.schwab.com/learn/story/americans-want-financial-literacy-now" TargetMode="External"/><Relationship Id="rId5" Type="http://schemas.openxmlformats.org/officeDocument/2006/relationships/hyperlink" Target="https://www.pwc.com/us/en/services/consulting/business-transformation/library/employee-financial-wellness-survey.html" TargetMode="External"/><Relationship Id="rId10" Type="http://schemas.openxmlformats.org/officeDocument/2006/relationships/image" Target="../media/image29.svg"/><Relationship Id="rId4" Type="http://schemas.openxmlformats.org/officeDocument/2006/relationships/hyperlink" Target="https://www.sofi.com/sofi-at-work/workplace-2022/" TargetMode="External"/><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4.xml"/><Relationship Id="rId7" Type="http://schemas.openxmlformats.org/officeDocument/2006/relationships/image" Target="../media/image33.svg"/><Relationship Id="rId12" Type="http://schemas.openxmlformats.org/officeDocument/2006/relationships/slide" Target="slide21.xml"/><Relationship Id="rId2" Type="http://schemas.openxmlformats.org/officeDocument/2006/relationships/slideLayout" Target="../slideLayouts/slideLayout4.xml"/><Relationship Id="rId1" Type="http://schemas.openxmlformats.org/officeDocument/2006/relationships/tags" Target="../tags/tag6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39.png"/><Relationship Id="rId3" Type="http://schemas.openxmlformats.org/officeDocument/2006/relationships/notesSlide" Target="../notesSlides/notesSlide5.xml"/><Relationship Id="rId7" Type="http://schemas.openxmlformats.org/officeDocument/2006/relationships/slide" Target="slide18.xml"/><Relationship Id="rId12" Type="http://schemas.openxmlformats.org/officeDocument/2006/relationships/slide" Target="slide22.xml"/><Relationship Id="rId2" Type="http://schemas.openxmlformats.org/officeDocument/2006/relationships/slideLayout" Target="../slideLayouts/slideLayout4.xml"/><Relationship Id="rId1" Type="http://schemas.openxmlformats.org/officeDocument/2006/relationships/tags" Target="../tags/tag68.xml"/><Relationship Id="rId6" Type="http://schemas.openxmlformats.org/officeDocument/2006/relationships/slide" Target="slide19.xml"/><Relationship Id="rId11" Type="http://schemas.openxmlformats.org/officeDocument/2006/relationships/slide" Target="slide23.xml"/><Relationship Id="rId5" Type="http://schemas.openxmlformats.org/officeDocument/2006/relationships/image" Target="../media/image38.png"/><Relationship Id="rId10" Type="http://schemas.openxmlformats.org/officeDocument/2006/relationships/slide" Target="slide25.xml"/><Relationship Id="rId4" Type="http://schemas.microsoft.com/office/2018/10/relationships/comments" Target="../comments/modernComment_1AC_36A03648.xml"/><Relationship Id="rId9" Type="http://schemas.openxmlformats.org/officeDocument/2006/relationships/slide" Target="slide21.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svg"/><Relationship Id="rId3" Type="http://schemas.microsoft.com/office/2018/10/relationships/comments" Target="../comments/modernComment_193_A277341A.xml"/><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7.xml"/><Relationship Id="rId16"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43.svg"/><Relationship Id="rId11" Type="http://schemas.openxmlformats.org/officeDocument/2006/relationships/image" Target="../media/image48.svg"/><Relationship Id="rId5" Type="http://schemas.openxmlformats.org/officeDocument/2006/relationships/image" Target="../media/image42.png"/><Relationship Id="rId15" Type="http://schemas.openxmlformats.org/officeDocument/2006/relationships/image" Target="../media/image5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5" Type="http://schemas.openxmlformats.org/officeDocument/2006/relationships/image" Target="../media/image6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a:t>Retirement Readiness:</a:t>
            </a:r>
            <a:br>
              <a:rPr lang="en-US" dirty="0"/>
            </a:br>
            <a:r>
              <a:rPr lang="en-US" sz="1800" dirty="0"/>
              <a:t>Benefits Should Compliment not Compete</a:t>
            </a:r>
            <a:endParaRPr lang="en-US" dirty="0"/>
          </a:p>
        </p:txBody>
      </p:sp>
      <p:cxnSp>
        <p:nvCxnSpPr>
          <p:cNvPr id="13" name="Straight Connector 12">
            <a:extLst>
              <a:ext uri="{FF2B5EF4-FFF2-40B4-BE49-F238E27FC236}">
                <a16:creationId xmlns:a16="http://schemas.microsoft.com/office/drawing/2014/main" id="{CD4ED9EC-43C5-45B2-97EC-D078CF2E80F3}"/>
              </a:ext>
            </a:extLst>
          </p:cNvPr>
          <p:cNvCxnSpPr>
            <a:cxnSpLocks/>
          </p:cNvCxnSpPr>
          <p:nvPr/>
        </p:nvCxnSpPr>
        <p:spPr>
          <a:xfrm>
            <a:off x="2818376" y="4247290"/>
            <a:ext cx="0" cy="12187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1BE8DD7-F439-47E9-BCA9-F3352E7B1E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67630" y="6078754"/>
            <a:ext cx="2074892" cy="193687"/>
          </a:xfrm>
          <a:prstGeom prst="rect">
            <a:avLst/>
          </a:prstGeom>
        </p:spPr>
      </p:pic>
      <p:sp>
        <p:nvSpPr>
          <p:cNvPr id="15" name="Text Placeholder 4">
            <a:extLst>
              <a:ext uri="{FF2B5EF4-FFF2-40B4-BE49-F238E27FC236}">
                <a16:creationId xmlns:a16="http://schemas.microsoft.com/office/drawing/2014/main" id="{F02B2436-5705-4AC9-B543-6B8ED1C3E01F}"/>
              </a:ext>
            </a:extLst>
          </p:cNvPr>
          <p:cNvSpPr txBox="1">
            <a:spLocks/>
          </p:cNvSpPr>
          <p:nvPr/>
        </p:nvSpPr>
        <p:spPr bwMode="auto">
          <a:xfrm>
            <a:off x="5923720" y="6319642"/>
            <a:ext cx="128016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spcBef>
                <a:spcPct val="0"/>
              </a:spcBef>
              <a:spcAft>
                <a:spcPts val="600"/>
              </a:spcAft>
              <a:buClr>
                <a:srgbClr val="00529B"/>
              </a:buClr>
              <a:buFont typeface="Wingdings" pitchFamily="2" charset="2"/>
              <a:buNone/>
              <a:defRPr sz="1200" b="0" i="0" kern="1200">
                <a:solidFill>
                  <a:srgbClr val="00529B"/>
                </a:solidFill>
                <a:latin typeface="Calibri Light" charset="0"/>
                <a:ea typeface="+mn-ea"/>
                <a:cs typeface="+mn-cs"/>
              </a:defRPr>
            </a:lvl1pPr>
            <a:lvl2pPr marL="687388" indent="-342900" algn="l" rtl="0" eaLnBrk="1" fontAlgn="base" hangingPunct="1">
              <a:spcBef>
                <a:spcPct val="0"/>
              </a:spcBef>
              <a:spcAft>
                <a:spcPts val="600"/>
              </a:spcAft>
              <a:buClr>
                <a:srgbClr val="00529B"/>
              </a:buClr>
              <a:buFont typeface="Verdana" pitchFamily="34" charset="0"/>
              <a:buChar char="–"/>
              <a:defRPr sz="1600" b="0" i="0" kern="1200">
                <a:solidFill>
                  <a:schemeClr val="tx2"/>
                </a:solidFill>
                <a:latin typeface="Calibri Light" charset="0"/>
                <a:ea typeface="+mn-ea"/>
                <a:cs typeface="+mn-cs"/>
              </a:defRPr>
            </a:lvl2pPr>
            <a:lvl3pPr marL="914400" indent="-227013" algn="l" rtl="0" eaLnBrk="1" fontAlgn="base" hangingPunct="1">
              <a:spcBef>
                <a:spcPct val="0"/>
              </a:spcBef>
              <a:spcAft>
                <a:spcPts val="600"/>
              </a:spcAft>
              <a:buClr>
                <a:srgbClr val="00529B"/>
              </a:buClr>
              <a:buFont typeface="Arial" charset="0"/>
              <a:buChar char="•"/>
              <a:defRPr sz="1600" b="0" i="0" kern="1200">
                <a:solidFill>
                  <a:schemeClr val="tx2"/>
                </a:solidFill>
                <a:latin typeface="Calibri Light" charset="0"/>
                <a:ea typeface="+mn-ea"/>
                <a:cs typeface="+mn-cs"/>
              </a:defRPr>
            </a:lvl3pPr>
            <a:lvl4pPr marL="1141413" indent="-227013" algn="l" rtl="0" eaLnBrk="1" fontAlgn="base" hangingPunct="1">
              <a:spcBef>
                <a:spcPct val="0"/>
              </a:spcBef>
              <a:spcAft>
                <a:spcPts val="600"/>
              </a:spcAft>
              <a:buClr>
                <a:srgbClr val="00529B"/>
              </a:buClr>
              <a:buFont typeface="Wingdings" pitchFamily="2" charset="2"/>
              <a:buChar char="§"/>
              <a:defRPr sz="1600" b="0" i="0" kern="1200">
                <a:solidFill>
                  <a:schemeClr val="tx2"/>
                </a:solidFill>
                <a:latin typeface="Calibri Light" charset="0"/>
                <a:ea typeface="+mn-ea"/>
                <a:cs typeface="+mn-cs"/>
              </a:defRPr>
            </a:lvl4pPr>
            <a:lvl5pPr marL="1376363" indent="-234950" algn="l" rtl="0" eaLnBrk="1" fontAlgn="base" hangingPunct="1">
              <a:spcBef>
                <a:spcPct val="0"/>
              </a:spcBef>
              <a:spcAft>
                <a:spcPts val="600"/>
              </a:spcAft>
              <a:buClr>
                <a:srgbClr val="00529B"/>
              </a:buClr>
              <a:buSzPct val="90000"/>
              <a:buFont typeface="Wingdings" pitchFamily="2" charset="2"/>
              <a:buChar char="§"/>
              <a:defRPr sz="1600" b="0" i="0" kern="1200">
                <a:solidFill>
                  <a:schemeClr val="tx2"/>
                </a:solidFill>
                <a:latin typeface="Calibri Light"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457200" rtl="0" eaLnBrk="1" fontAlgn="base" latinLnBrk="0" hangingPunct="1">
              <a:lnSpc>
                <a:spcPct val="100000"/>
              </a:lnSpc>
              <a:spcBef>
                <a:spcPts val="200"/>
              </a:spcBef>
              <a:spcAft>
                <a:spcPts val="200"/>
              </a:spcAft>
              <a:buClr>
                <a:srgbClr val="00529B"/>
              </a:buClr>
              <a:buSzTx/>
              <a:buFont typeface="Wingdings" pitchFamily="2" charset="2"/>
              <a:buNone/>
              <a:tabLst/>
              <a:defRPr/>
            </a:pPr>
            <a:r>
              <a:rPr kumimoji="0" lang="en-US" sz="1100" b="0" i="0" u="none" strike="noStrike" kern="1200" cap="none" spc="0" normalizeH="0" baseline="0" noProof="0" dirty="0">
                <a:ln>
                  <a:noFill/>
                </a:ln>
                <a:solidFill>
                  <a:srgbClr val="00529B"/>
                </a:solidFill>
                <a:effectLst/>
                <a:uLnTx/>
                <a:uFillTx/>
                <a:latin typeface="Century Gothic" panose="020B0502020202020204" pitchFamily="34" charset="0"/>
                <a:ea typeface="+mn-ea"/>
                <a:cs typeface="Helvetica"/>
              </a:rPr>
              <a:t>usi.com</a:t>
            </a:r>
          </a:p>
        </p:txBody>
      </p:sp>
      <p:sp>
        <p:nvSpPr>
          <p:cNvPr id="8" name="Title 1">
            <a:extLst>
              <a:ext uri="{FF2B5EF4-FFF2-40B4-BE49-F238E27FC236}">
                <a16:creationId xmlns:a16="http://schemas.microsoft.com/office/drawing/2014/main" id="{6917C723-C70B-4E04-9862-A2E7BB8D07C5}"/>
              </a:ext>
            </a:extLst>
          </p:cNvPr>
          <p:cNvSpPr txBox="1">
            <a:spLocks/>
          </p:cNvSpPr>
          <p:nvPr/>
        </p:nvSpPr>
        <p:spPr>
          <a:xfrm>
            <a:off x="3099816" y="-683262"/>
            <a:ext cx="5959475" cy="339435"/>
          </a:xfrm>
          <a:prstGeom prst="rect">
            <a:avLst/>
          </a:prstGeom>
        </p:spPr>
        <p:txBody>
          <a:bodyPr vert="horz" lIns="0" tIns="0" rIns="0" bIns="0" rtlCol="0" anchor="ct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1440" b="0" i="0" u="none" strike="noStrike" kern="1200" cap="all" spc="0" normalizeH="0" baseline="0" noProof="0" dirty="0">
                <a:ln>
                  <a:noFill/>
                </a:ln>
                <a:solidFill>
                  <a:srgbClr val="FFFFFF"/>
                </a:solidFill>
                <a:effectLst/>
                <a:uLnTx/>
                <a:uFillTx/>
                <a:latin typeface="Century Gothic" panose="020B0502020202020204" pitchFamily="34" charset="0"/>
                <a:ea typeface="+mj-ea"/>
                <a:cs typeface="+mj-cs"/>
              </a:rPr>
              <a:t>Partnership for Health and Welfare Benefits Management</a:t>
            </a:r>
            <a:endParaRPr kumimoji="0" lang="en-US" sz="3300" b="0" i="0" u="none" strike="noStrike" kern="1200" cap="all" spc="0" normalizeH="0" baseline="0" noProof="0" dirty="0">
              <a:ln>
                <a:noFill/>
              </a:ln>
              <a:solidFill>
                <a:srgbClr val="D1D3D4"/>
              </a:solidFill>
              <a:effectLst/>
              <a:uLnTx/>
              <a:uFillTx/>
              <a:latin typeface="Century Gothic" panose="020B0502020202020204" pitchFamily="34" charset="0"/>
              <a:ea typeface="+mj-ea"/>
              <a:cs typeface="+mj-cs"/>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EDA3A-3959-58E9-DC73-395392B15C80}"/>
              </a:ext>
            </a:extLst>
          </p:cNvPr>
          <p:cNvSpPr>
            <a:spLocks noGrp="1"/>
          </p:cNvSpPr>
          <p:nvPr>
            <p:ph type="title"/>
          </p:nvPr>
        </p:nvSpPr>
        <p:spPr/>
        <p:txBody>
          <a:bodyPr>
            <a:normAutofit/>
          </a:bodyPr>
          <a:lstStyle/>
          <a:p>
            <a:r>
              <a:rPr lang="en-US" sz="2600" dirty="0">
                <a:latin typeface="Century Gothic" panose="020B0502020202020204" pitchFamily="34" charset="0"/>
              </a:rPr>
              <a:t>QHDHP with </a:t>
            </a:r>
            <a:r>
              <a:rPr lang="en-US" sz="2600" dirty="0"/>
              <a:t>Health Savings Account</a:t>
            </a:r>
          </a:p>
        </p:txBody>
      </p:sp>
      <p:sp>
        <p:nvSpPr>
          <p:cNvPr id="3" name="TextBox 2">
            <a:extLst>
              <a:ext uri="{FF2B5EF4-FFF2-40B4-BE49-F238E27FC236}">
                <a16:creationId xmlns:a16="http://schemas.microsoft.com/office/drawing/2014/main" id="{92C60EF9-717C-440A-48A1-FACF48C4C92F}"/>
              </a:ext>
            </a:extLst>
          </p:cNvPr>
          <p:cNvSpPr txBox="1"/>
          <p:nvPr/>
        </p:nvSpPr>
        <p:spPr>
          <a:xfrm>
            <a:off x="1097280" y="1561745"/>
            <a:ext cx="6949440" cy="492443"/>
          </a:xfrm>
          <a:prstGeom prst="rect">
            <a:avLst/>
          </a:prstGeom>
          <a:noFill/>
        </p:spPr>
        <p:txBody>
          <a:bodyPr wrap="square" lIns="0" tIns="0" rIns="0" bIns="0" rtlCol="0">
            <a:spAutoFit/>
          </a:bodyPr>
          <a:lstStyle>
            <a:defPPr>
              <a:defRPr lang="en-US"/>
            </a:defPPr>
            <a:lvl1pPr algn="ctr" defTabSz="1005840" fontAlgn="base">
              <a:spcBef>
                <a:spcPct val="20000"/>
              </a:spcBef>
              <a:spcAft>
                <a:spcPct val="0"/>
              </a:spcAft>
              <a:buClr>
                <a:srgbClr val="1B5599"/>
              </a:buClr>
              <a:buSzPct val="90000"/>
              <a:defRPr sz="1600">
                <a:solidFill>
                  <a:srgbClr val="09549B"/>
                </a:solidFill>
                <a:latin typeface="Century Gothic" panose="020B0502020202020204" pitchFamily="34" charset="0"/>
              </a:defRPr>
            </a:lvl1pPr>
          </a:lstStyle>
          <a:p>
            <a:pPr marL="0" marR="0" lvl="0" indent="0" algn="ctr" defTabSz="1005840" rtl="0" eaLnBrk="1" fontAlgn="base" latinLnBrk="0" hangingPunct="1">
              <a:lnSpc>
                <a:spcPct val="100000"/>
              </a:lnSpc>
              <a:spcBef>
                <a:spcPct val="20000"/>
              </a:spcBef>
              <a:spcAft>
                <a:spcPct val="0"/>
              </a:spcAft>
              <a:buClr>
                <a:srgbClr val="1B5599"/>
              </a:buClr>
              <a:buSzPct val="90000"/>
              <a:buFontTx/>
              <a:buNone/>
              <a:tabLst/>
              <a:defRPr/>
            </a:pPr>
            <a:r>
              <a:rPr kumimoji="0" lang="en-US" sz="1600" b="0" i="0" u="none" strike="noStrike" kern="1200" cap="none" spc="0" normalizeH="0" baseline="0" noProof="0" dirty="0">
                <a:ln>
                  <a:noFill/>
                </a:ln>
                <a:solidFill>
                  <a:srgbClr val="09549B"/>
                </a:solidFill>
                <a:effectLst/>
                <a:uLnTx/>
                <a:uFillTx/>
                <a:latin typeface="Century Gothic" panose="020B0502020202020204" pitchFamily="34" charset="0"/>
                <a:ea typeface="+mn-ea"/>
                <a:cs typeface="+mn-cs"/>
              </a:rPr>
              <a:t>HSAs are a unique offering that allow account holders to pay current medical expenses and/or save for future expenses.</a:t>
            </a:r>
          </a:p>
        </p:txBody>
      </p:sp>
      <p:sp>
        <p:nvSpPr>
          <p:cNvPr id="4" name="TextBox 3">
            <a:extLst>
              <a:ext uri="{FF2B5EF4-FFF2-40B4-BE49-F238E27FC236}">
                <a16:creationId xmlns:a16="http://schemas.microsoft.com/office/drawing/2014/main" id="{90959214-89CD-EA67-7A76-C952CA9F7CD3}"/>
              </a:ext>
            </a:extLst>
          </p:cNvPr>
          <p:cNvSpPr txBox="1"/>
          <p:nvPr/>
        </p:nvSpPr>
        <p:spPr>
          <a:xfrm>
            <a:off x="6407238" y="2326817"/>
            <a:ext cx="2279561" cy="3951634"/>
          </a:xfrm>
          <a:prstGeom prst="rect">
            <a:avLst/>
          </a:prstGeom>
          <a:solidFill>
            <a:srgbClr val="CEDFEF"/>
          </a:solidFill>
        </p:spPr>
        <p:txBody>
          <a:bodyPr wrap="square" lIns="137160" rIns="137160" rtlCol="0" anchor="t" anchorCtr="0">
            <a:noAutofit/>
          </a:bodyPr>
          <a:lstStyle/>
          <a:p>
            <a:pPr marL="171450" marR="0" lvl="0" indent="-171450" algn="l" defTabSz="457200" rtl="0" eaLnBrk="1" fontAlgn="auto" latinLnBrk="0" hangingPunct="1">
              <a:lnSpc>
                <a:spcPct val="100000"/>
              </a:lnSpc>
              <a:spcBef>
                <a:spcPts val="200"/>
              </a:spcBef>
              <a:spcAft>
                <a:spcPts val="200"/>
              </a:spcAft>
              <a:buClr>
                <a:srgbClr val="00529B"/>
              </a:buClr>
              <a:buSzTx/>
              <a:buFont typeface="Wingdings" panose="05000000000000000000" pitchFamily="2" charset="2"/>
              <a:buChar char="§"/>
              <a:tabLst/>
              <a:defRPr/>
            </a:pPr>
            <a:endParaRPr kumimoji="0" lang="en-US" sz="1200" b="0" i="0" u="none" strike="noStrike" kern="1200" cap="none" spc="-10" normalizeH="0" baseline="0" noProof="0" dirty="0">
              <a:ln>
                <a:noFill/>
              </a:ln>
              <a:solidFill>
                <a:srgbClr val="262626"/>
              </a:solidFill>
              <a:effectLst/>
              <a:uLnTx/>
              <a:uFillTx/>
              <a:latin typeface="Calibri Light"/>
              <a:ea typeface="+mn-ea"/>
              <a:cs typeface="+mn-cs"/>
            </a:endParaRPr>
          </a:p>
          <a:p>
            <a:pPr marL="171450" marR="0" lvl="0" indent="-171450" algn="l" defTabSz="457200" rtl="0" eaLnBrk="1" fontAlgn="auto" latinLnBrk="0" hangingPunct="1">
              <a:lnSpc>
                <a:spcPct val="100000"/>
              </a:lnSpc>
              <a:spcBef>
                <a:spcPts val="200"/>
              </a:spcBef>
              <a:spcAft>
                <a:spcPts val="200"/>
              </a:spcAft>
              <a:buClr>
                <a:srgbClr val="00529B"/>
              </a:buClr>
              <a:buSzTx/>
              <a:buFont typeface="Wingdings" panose="05000000000000000000" pitchFamily="2" charset="2"/>
              <a:buChar char="§"/>
              <a:tabLst/>
              <a:defRPr/>
            </a:pPr>
            <a:r>
              <a:rPr kumimoji="0" lang="en-US" sz="1200" b="0" i="0" u="none" strike="noStrike" kern="1200" cap="none" spc="-10" normalizeH="0" baseline="0" noProof="0" dirty="0">
                <a:ln>
                  <a:noFill/>
                </a:ln>
                <a:solidFill>
                  <a:srgbClr val="262626"/>
                </a:solidFill>
                <a:effectLst/>
                <a:uLnTx/>
                <a:uFillTx/>
                <a:latin typeface="Calibri Light"/>
                <a:ea typeface="+mn-ea"/>
                <a:cs typeface="+mn-cs"/>
              </a:rPr>
              <a:t>A health savings account (HSA) allows enrollees in a </a:t>
            </a:r>
            <a:r>
              <a:rPr kumimoji="0" lang="en-US" sz="1200" b="1" i="0" u="none" strike="noStrike" kern="1200" cap="none" spc="-10" normalizeH="0" baseline="0" noProof="0" dirty="0">
                <a:ln>
                  <a:noFill/>
                </a:ln>
                <a:solidFill>
                  <a:srgbClr val="262626"/>
                </a:solidFill>
                <a:effectLst/>
                <a:uLnTx/>
                <a:uFillTx/>
                <a:latin typeface="Calibri Light"/>
                <a:ea typeface="+mn-ea"/>
                <a:cs typeface="+mn-cs"/>
              </a:rPr>
              <a:t>Qualified High Deductible Health Plan </a:t>
            </a:r>
            <a:r>
              <a:rPr kumimoji="0" lang="en-US" sz="1200" b="0" i="0" u="none" strike="noStrike" kern="1200" cap="none" spc="-10" normalizeH="0" baseline="0" noProof="0" dirty="0">
                <a:ln>
                  <a:noFill/>
                </a:ln>
                <a:solidFill>
                  <a:srgbClr val="262626"/>
                </a:solidFill>
                <a:effectLst/>
                <a:uLnTx/>
                <a:uFillTx/>
                <a:latin typeface="Calibri Light"/>
                <a:ea typeface="+mn-ea"/>
                <a:cs typeface="+mn-cs"/>
              </a:rPr>
              <a:t>(QHDHP) to make pre-tax contributions to cover current and future qualified medical expenses.</a:t>
            </a:r>
          </a:p>
          <a:p>
            <a:pPr marL="171450" marR="0" lvl="0" indent="-171450" algn="l" defTabSz="457200" rtl="0" eaLnBrk="1" fontAlgn="auto" latinLnBrk="0" hangingPunct="1">
              <a:lnSpc>
                <a:spcPct val="100000"/>
              </a:lnSpc>
              <a:spcBef>
                <a:spcPts val="200"/>
              </a:spcBef>
              <a:spcAft>
                <a:spcPts val="200"/>
              </a:spcAft>
              <a:buClr>
                <a:srgbClr val="00529B"/>
              </a:buClr>
              <a:buSzTx/>
              <a:buFont typeface="Wingdings" panose="05000000000000000000" pitchFamily="2" charset="2"/>
              <a:buChar char="§"/>
              <a:tabLst/>
              <a:defRPr/>
            </a:pPr>
            <a:r>
              <a:rPr kumimoji="0" lang="en-US" sz="1200" b="0" i="0" u="none" strike="noStrike" kern="1200" cap="none" spc="-10" normalizeH="0" baseline="0" noProof="0" dirty="0">
                <a:ln>
                  <a:noFill/>
                </a:ln>
                <a:solidFill>
                  <a:srgbClr val="262626"/>
                </a:solidFill>
                <a:effectLst/>
                <a:uLnTx/>
                <a:uFillTx/>
                <a:latin typeface="Calibri Light"/>
                <a:ea typeface="+mn-ea"/>
                <a:cs typeface="+mn-cs"/>
              </a:rPr>
              <a:t>HSA owners may invest their funds and benefit from </a:t>
            </a:r>
            <a:br>
              <a:rPr kumimoji="0" lang="en-US" sz="1200" b="0" i="0" u="none" strike="noStrike" kern="1200" cap="none" spc="-10" normalizeH="0" baseline="0" noProof="0" dirty="0">
                <a:ln>
                  <a:noFill/>
                </a:ln>
                <a:solidFill>
                  <a:srgbClr val="262626"/>
                </a:solidFill>
                <a:effectLst/>
                <a:uLnTx/>
                <a:uFillTx/>
                <a:latin typeface="Calibri Light"/>
                <a:ea typeface="+mn-ea"/>
                <a:cs typeface="+mn-cs"/>
              </a:rPr>
            </a:br>
            <a:r>
              <a:rPr kumimoji="0" lang="en-US" sz="1200" b="0" i="0" u="none" strike="noStrike" kern="1200" cap="none" spc="-10" normalizeH="0" baseline="0" noProof="0" dirty="0">
                <a:ln>
                  <a:noFill/>
                </a:ln>
                <a:solidFill>
                  <a:srgbClr val="262626"/>
                </a:solidFill>
                <a:effectLst/>
                <a:uLnTx/>
                <a:uFillTx/>
                <a:latin typeface="Calibri Light"/>
                <a:ea typeface="+mn-ea"/>
                <a:cs typeface="+mn-cs"/>
              </a:rPr>
              <a:t>tax-free growth.</a:t>
            </a:r>
          </a:p>
          <a:p>
            <a:pPr marL="171450" marR="0" lvl="0" indent="-171450" algn="l" defTabSz="457200" rtl="0" eaLnBrk="1" fontAlgn="auto" latinLnBrk="0" hangingPunct="1">
              <a:lnSpc>
                <a:spcPct val="100000"/>
              </a:lnSpc>
              <a:spcBef>
                <a:spcPts val="200"/>
              </a:spcBef>
              <a:spcAft>
                <a:spcPts val="200"/>
              </a:spcAft>
              <a:buClr>
                <a:srgbClr val="00529B"/>
              </a:buClr>
              <a:buSzTx/>
              <a:buFont typeface="Wingdings" panose="05000000000000000000" pitchFamily="2" charset="2"/>
              <a:buChar char="§"/>
              <a:tabLst/>
              <a:defRPr/>
            </a:pPr>
            <a:r>
              <a:rPr kumimoji="0" lang="en-US" sz="1200" b="0" i="0" u="none" strike="noStrike" kern="1200" cap="none" spc="-10" normalizeH="0" baseline="0" noProof="0" dirty="0">
                <a:ln>
                  <a:noFill/>
                </a:ln>
                <a:solidFill>
                  <a:srgbClr val="262626"/>
                </a:solidFill>
                <a:effectLst/>
                <a:uLnTx/>
                <a:uFillTx/>
                <a:latin typeface="Calibri Light"/>
                <a:ea typeface="+mn-ea"/>
                <a:cs typeface="+mn-cs"/>
              </a:rPr>
              <a:t>HSA funds may also be used to pay Medicare and </a:t>
            </a:r>
            <a:br>
              <a:rPr kumimoji="0" lang="en-US" sz="1200" b="0" i="0" u="none" strike="noStrike" kern="1200" cap="none" spc="-10" normalizeH="0" baseline="0" noProof="0" dirty="0">
                <a:ln>
                  <a:noFill/>
                </a:ln>
                <a:solidFill>
                  <a:srgbClr val="262626"/>
                </a:solidFill>
                <a:effectLst/>
                <a:uLnTx/>
                <a:uFillTx/>
                <a:latin typeface="Calibri Light"/>
                <a:ea typeface="+mn-ea"/>
                <a:cs typeface="+mn-cs"/>
              </a:rPr>
            </a:br>
            <a:r>
              <a:rPr kumimoji="0" lang="en-US" sz="1200" b="0" i="0" u="none" strike="noStrike" kern="1200" cap="none" spc="-10" normalizeH="0" baseline="0" noProof="0" dirty="0">
                <a:ln>
                  <a:noFill/>
                </a:ln>
                <a:solidFill>
                  <a:srgbClr val="262626"/>
                </a:solidFill>
                <a:effectLst/>
                <a:uLnTx/>
                <a:uFillTx/>
                <a:latin typeface="Calibri Light"/>
                <a:ea typeface="+mn-ea"/>
                <a:cs typeface="+mn-cs"/>
              </a:rPr>
              <a:t>Long-term Care (LTC) premiums.</a:t>
            </a:r>
            <a:endParaRPr kumimoji="0" lang="en-US" sz="1200" b="0" i="0" u="none" strike="noStrike" kern="1200" cap="none" spc="-10" normalizeH="0" baseline="0" noProof="0" dirty="0">
              <a:ln>
                <a:noFill/>
              </a:ln>
              <a:solidFill>
                <a:srgbClr val="262626"/>
              </a:solidFill>
              <a:effectLst/>
              <a:highlight>
                <a:srgbClr val="FFFF00"/>
              </a:highlight>
              <a:uLnTx/>
              <a:uFillTx/>
              <a:latin typeface="Calibri Light"/>
              <a:ea typeface="+mn-ea"/>
              <a:cs typeface="+mn-cs"/>
            </a:endParaRPr>
          </a:p>
          <a:p>
            <a:pPr marL="171450" marR="0" lvl="0" indent="-171450" algn="l" defTabSz="457200" rtl="0" eaLnBrk="1" fontAlgn="auto" latinLnBrk="0" hangingPunct="1">
              <a:lnSpc>
                <a:spcPct val="100000"/>
              </a:lnSpc>
              <a:spcBef>
                <a:spcPts val="200"/>
              </a:spcBef>
              <a:spcAft>
                <a:spcPts val="200"/>
              </a:spcAft>
              <a:buClr>
                <a:srgbClr val="00529B"/>
              </a:buClr>
              <a:buSzTx/>
              <a:buFont typeface="Wingdings" panose="05000000000000000000" pitchFamily="2" charset="2"/>
              <a:buChar char="§"/>
              <a:tabLst/>
              <a:defRPr/>
            </a:pPr>
            <a:r>
              <a:rPr kumimoji="0" lang="en-US" sz="1200" b="0" i="0" u="none" strike="noStrike" kern="1200" cap="none" spc="-10" normalizeH="0" baseline="0" noProof="0" dirty="0">
                <a:ln>
                  <a:noFill/>
                </a:ln>
                <a:solidFill>
                  <a:srgbClr val="262626"/>
                </a:solidFill>
                <a:effectLst/>
                <a:uLnTx/>
                <a:uFillTx/>
                <a:latin typeface="Calibri Light"/>
                <a:ea typeface="+mn-ea"/>
                <a:cs typeface="+mn-cs"/>
              </a:rPr>
              <a:t>After age 65, HSA distributions for nonqualified expenses are taxed as ordinary income.</a:t>
            </a:r>
            <a:endParaRPr kumimoji="0" lang="en-US" sz="1400" b="0" i="0" u="none" strike="noStrike" kern="1200" cap="none" spc="-10" normalizeH="0" baseline="0" noProof="0" dirty="0">
              <a:ln>
                <a:noFill/>
              </a:ln>
              <a:solidFill>
                <a:srgbClr val="262626"/>
              </a:solidFill>
              <a:effectLst/>
              <a:uLnTx/>
              <a:uFillTx/>
              <a:latin typeface="Calibri Light"/>
              <a:ea typeface="+mn-ea"/>
              <a:cs typeface="+mn-cs"/>
            </a:endParaRPr>
          </a:p>
        </p:txBody>
      </p:sp>
      <p:graphicFrame>
        <p:nvGraphicFramePr>
          <p:cNvPr id="13" name="Table 12">
            <a:extLst>
              <a:ext uri="{FF2B5EF4-FFF2-40B4-BE49-F238E27FC236}">
                <a16:creationId xmlns:a16="http://schemas.microsoft.com/office/drawing/2014/main" id="{D19A8C4E-D4C1-8C44-C345-7421D170BF92}"/>
              </a:ext>
            </a:extLst>
          </p:cNvPr>
          <p:cNvGraphicFramePr>
            <a:graphicFrameLocks noGrp="1"/>
          </p:cNvGraphicFramePr>
          <p:nvPr>
            <p:extLst>
              <p:ext uri="{D42A27DB-BD31-4B8C-83A1-F6EECF244321}">
                <p14:modId xmlns:p14="http://schemas.microsoft.com/office/powerpoint/2010/main" val="2077245759"/>
              </p:ext>
            </p:extLst>
          </p:nvPr>
        </p:nvGraphicFramePr>
        <p:xfrm>
          <a:off x="457199" y="2326817"/>
          <a:ext cx="5687962" cy="3645723"/>
        </p:xfrm>
        <a:graphic>
          <a:graphicData uri="http://schemas.openxmlformats.org/drawingml/2006/table">
            <a:tbl>
              <a:tblPr firstRow="1" bandRow="1">
                <a:tableStyleId>{0E3FDE45-AF77-4B5C-9715-49D594BDF05E}</a:tableStyleId>
              </a:tblPr>
              <a:tblGrid>
                <a:gridCol w="2030362">
                  <a:extLst>
                    <a:ext uri="{9D8B030D-6E8A-4147-A177-3AD203B41FA5}">
                      <a16:colId xmlns:a16="http://schemas.microsoft.com/office/drawing/2014/main" val="2398413171"/>
                    </a:ext>
                  </a:extLst>
                </a:gridCol>
                <a:gridCol w="1828800">
                  <a:extLst>
                    <a:ext uri="{9D8B030D-6E8A-4147-A177-3AD203B41FA5}">
                      <a16:colId xmlns:a16="http://schemas.microsoft.com/office/drawing/2014/main" val="2530655678"/>
                    </a:ext>
                  </a:extLst>
                </a:gridCol>
                <a:gridCol w="1828800">
                  <a:extLst>
                    <a:ext uri="{9D8B030D-6E8A-4147-A177-3AD203B41FA5}">
                      <a16:colId xmlns:a16="http://schemas.microsoft.com/office/drawing/2014/main" val="3299641470"/>
                    </a:ext>
                  </a:extLst>
                </a:gridCol>
              </a:tblGrid>
              <a:tr h="280160">
                <a:tc>
                  <a:txBody>
                    <a:bodyPr/>
                    <a:lstStyle/>
                    <a:p>
                      <a:endParaRPr lang="en-US" sz="1000" dirty="0"/>
                    </a:p>
                  </a:txBody>
                  <a:tcPr>
                    <a:lnL w="12700" cap="flat" cmpd="sng" algn="ctr">
                      <a:solidFill>
                        <a:schemeClr val="bg1">
                          <a:lumMod val="85000"/>
                        </a:schemeClr>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tcPr>
                </a:tc>
                <a:tc>
                  <a:txBody>
                    <a:bodyPr/>
                    <a:lstStyle/>
                    <a:p>
                      <a:pPr algn="ctr"/>
                      <a:r>
                        <a:rPr lang="en-US" sz="1100" dirty="0">
                          <a:solidFill>
                            <a:schemeClr val="accent1"/>
                          </a:solidFill>
                          <a:latin typeface="+mj-lt"/>
                        </a:rPr>
                        <a:t>HSA</a:t>
                      </a:r>
                    </a:p>
                  </a:txBody>
                  <a:tcPr anchor="ctr">
                    <a:lnT w="12700" cap="flat" cmpd="sng" algn="ctr">
                      <a:solidFill>
                        <a:schemeClr val="bg1">
                          <a:lumMod val="85000"/>
                        </a:schemeClr>
                      </a:solidFill>
                      <a:prstDash val="solid"/>
                      <a:round/>
                      <a:headEnd type="none" w="med" len="med"/>
                      <a:tailEnd type="none" w="med" len="med"/>
                    </a:lnT>
                  </a:tcPr>
                </a:tc>
                <a:tc>
                  <a:txBody>
                    <a:bodyPr/>
                    <a:lstStyle/>
                    <a:p>
                      <a:pPr algn="ctr"/>
                      <a:r>
                        <a:rPr lang="en-US" sz="1100" dirty="0">
                          <a:solidFill>
                            <a:schemeClr val="accent1"/>
                          </a:solidFill>
                          <a:latin typeface="+mj-lt"/>
                        </a:rPr>
                        <a:t>401(k)</a:t>
                      </a:r>
                    </a:p>
                  </a:txBody>
                  <a:tcPr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1997291849"/>
                  </a:ext>
                </a:extLst>
              </a:tr>
              <a:tr h="263680">
                <a:tc>
                  <a:txBody>
                    <a:bodyPr/>
                    <a:lstStyle/>
                    <a:p>
                      <a:pPr marL="182880" algn="l"/>
                      <a:r>
                        <a:rPr lang="en-US" sz="900" b="1" dirty="0">
                          <a:solidFill>
                            <a:schemeClr val="accent1"/>
                          </a:solidFill>
                          <a:latin typeface="+mj-lt"/>
                        </a:rPr>
                        <a:t>Assets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sz="1000" dirty="0">
                          <a:sym typeface="Wingdings" panose="05000000000000000000" pitchFamily="2" charset="2"/>
                        </a:rPr>
                        <a:t>Investable</a:t>
                      </a:r>
                      <a:endParaRPr lang="en-US" sz="10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ym typeface="Wingdings" panose="05000000000000000000" pitchFamily="2" charset="2"/>
                        </a:rPr>
                        <a:t>Investable</a:t>
                      </a:r>
                      <a:endParaRPr lang="en-US" sz="1000" dirty="0"/>
                    </a:p>
                  </a:txBody>
                  <a:tcPr anchor="ctr">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1988667481"/>
                  </a:ext>
                </a:extLst>
              </a:tr>
              <a:tr h="263680">
                <a:tc>
                  <a:txBody>
                    <a:bodyPr/>
                    <a:lstStyle/>
                    <a:p>
                      <a:pPr marL="182880" algn="l"/>
                      <a:r>
                        <a:rPr lang="en-US" sz="900" b="1" dirty="0">
                          <a:solidFill>
                            <a:schemeClr val="accent1"/>
                          </a:solidFill>
                          <a:latin typeface="+mj-lt"/>
                        </a:rPr>
                        <a:t>Contributions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sz="1000" dirty="0"/>
                        <a:t>Not taxed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sz="1000" dirty="0"/>
                        <a:t>FICA taxed</a:t>
                      </a:r>
                    </a:p>
                  </a:txBody>
                  <a:tcPr anchor="ctr">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631004402"/>
                  </a:ext>
                </a:extLst>
              </a:tr>
              <a:tr h="263680">
                <a:tc>
                  <a:txBody>
                    <a:bodyPr/>
                    <a:lstStyle/>
                    <a:p>
                      <a:pPr marL="182880" algn="l"/>
                      <a:r>
                        <a:rPr lang="en-US" sz="900" b="1" dirty="0">
                          <a:solidFill>
                            <a:schemeClr val="accent1"/>
                          </a:solidFill>
                          <a:latin typeface="+mj-lt"/>
                        </a:rPr>
                        <a:t>Earnings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sz="1000" dirty="0"/>
                        <a:t>Not taxed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sz="1000" dirty="0"/>
                        <a:t>Not taxed</a:t>
                      </a:r>
                    </a:p>
                  </a:txBody>
                  <a:tcPr anchor="ctr">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3574661933"/>
                  </a:ext>
                </a:extLst>
              </a:tr>
              <a:tr h="457200">
                <a:tc>
                  <a:txBody>
                    <a:bodyPr/>
                    <a:lstStyle/>
                    <a:p>
                      <a:pPr marL="182880" algn="l"/>
                      <a:r>
                        <a:rPr lang="en-US" sz="900" b="1" dirty="0">
                          <a:solidFill>
                            <a:schemeClr val="accent1"/>
                          </a:solidFill>
                          <a:latin typeface="+mj-lt"/>
                        </a:rPr>
                        <a:t>Distribution for qualified </a:t>
                      </a:r>
                      <a:br>
                        <a:rPr lang="en-US" sz="900" b="1" dirty="0">
                          <a:solidFill>
                            <a:schemeClr val="accent1"/>
                          </a:solidFill>
                          <a:latin typeface="+mj-lt"/>
                        </a:rPr>
                      </a:br>
                      <a:r>
                        <a:rPr lang="en-US" sz="900" b="1" dirty="0">
                          <a:solidFill>
                            <a:schemeClr val="accent1"/>
                          </a:solidFill>
                          <a:latin typeface="+mj-lt"/>
                        </a:rPr>
                        <a:t>medical expenses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sz="1000" dirty="0"/>
                        <a:t>Not taxed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sz="1000" dirty="0"/>
                        <a:t>Taxed (As ordinary income)</a:t>
                      </a:r>
                    </a:p>
                  </a:txBody>
                  <a:tcPr anchor="ctr">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394087275"/>
                  </a:ext>
                </a:extLst>
              </a:tr>
              <a:tr h="457200">
                <a:tc>
                  <a:txBody>
                    <a:bodyPr/>
                    <a:lstStyle/>
                    <a:p>
                      <a:pPr marL="182880" algn="l"/>
                      <a:r>
                        <a:rPr lang="en-US" sz="900" b="1" dirty="0">
                          <a:solidFill>
                            <a:schemeClr val="accent1"/>
                          </a:solidFill>
                          <a:latin typeface="+mj-lt"/>
                        </a:rPr>
                        <a:t>Distribution for nonqualified </a:t>
                      </a:r>
                      <a:br>
                        <a:rPr lang="en-US" sz="900" b="1" dirty="0">
                          <a:solidFill>
                            <a:schemeClr val="accent1"/>
                          </a:solidFill>
                          <a:latin typeface="+mj-lt"/>
                        </a:rPr>
                      </a:br>
                      <a:r>
                        <a:rPr lang="en-US" sz="900" b="1" dirty="0">
                          <a:solidFill>
                            <a:schemeClr val="accent1"/>
                          </a:solidFill>
                          <a:latin typeface="+mj-lt"/>
                        </a:rPr>
                        <a:t>medical expenses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sz="1000" dirty="0"/>
                        <a:t>Taxed (As ordinary </a:t>
                      </a:r>
                      <a:br>
                        <a:rPr lang="en-US" sz="1000" dirty="0"/>
                      </a:br>
                      <a:r>
                        <a:rPr lang="en-US" sz="1000" dirty="0"/>
                        <a:t>income after age 65)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sz="1000" dirty="0"/>
                        <a:t>Taxed (As ordinary </a:t>
                      </a:r>
                      <a:br>
                        <a:rPr lang="en-US" sz="1000" dirty="0"/>
                      </a:br>
                      <a:r>
                        <a:rPr lang="en-US" sz="1000" dirty="0"/>
                        <a:t>income after age 59-1/2)</a:t>
                      </a:r>
                    </a:p>
                  </a:txBody>
                  <a:tcPr anchor="ctr">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3022371314"/>
                  </a:ext>
                </a:extLst>
              </a:tr>
              <a:tr h="428480">
                <a:tc>
                  <a:txBody>
                    <a:bodyPr/>
                    <a:lstStyle/>
                    <a:p>
                      <a:pPr marL="182880" algn="l"/>
                      <a:r>
                        <a:rPr lang="en-US" sz="900" b="1" dirty="0">
                          <a:solidFill>
                            <a:schemeClr val="accent1"/>
                          </a:solidFill>
                          <a:latin typeface="+mj-lt"/>
                        </a:rPr>
                        <a:t>Required minimum distribution</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sz="1000" dirty="0"/>
                        <a:t>Never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sz="1000" dirty="0"/>
                        <a:t>Yes (age 73)</a:t>
                      </a:r>
                    </a:p>
                  </a:txBody>
                  <a:tcPr anchor="ctr">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3260805921"/>
                  </a:ext>
                </a:extLst>
              </a:tr>
              <a:tr h="263680">
                <a:tc>
                  <a:txBody>
                    <a:bodyPr/>
                    <a:lstStyle/>
                    <a:p>
                      <a:pPr marL="182880" algn="l"/>
                      <a:r>
                        <a:rPr lang="en-US" sz="900" b="1" dirty="0">
                          <a:solidFill>
                            <a:schemeClr val="accent1"/>
                          </a:solidFill>
                          <a:latin typeface="+mj-lt"/>
                        </a:rPr>
                        <a:t>Balance at age 60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sz="1000" dirty="0"/>
                        <a:t>$300,000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sz="1000" dirty="0"/>
                        <a:t>$300,000</a:t>
                      </a:r>
                    </a:p>
                  </a:txBody>
                  <a:tcPr anchor="ctr">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2464463560"/>
                  </a:ext>
                </a:extLst>
              </a:tr>
              <a:tr h="548640">
                <a:tc>
                  <a:txBody>
                    <a:bodyPr/>
                    <a:lstStyle/>
                    <a:p>
                      <a:pPr marL="182880" algn="l"/>
                      <a:r>
                        <a:rPr lang="en-US" sz="900" b="1" dirty="0">
                          <a:solidFill>
                            <a:schemeClr val="accent1"/>
                          </a:solidFill>
                          <a:latin typeface="+mj-lt"/>
                        </a:rPr>
                        <a:t>Spending power </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sz="1000" dirty="0"/>
                        <a:t>$300,000 </a:t>
                      </a:r>
                    </a:p>
                    <a:p>
                      <a:pPr algn="ctr"/>
                      <a:r>
                        <a:rPr lang="en-US" sz="1000" dirty="0"/>
                        <a:t>(qualified distributions </a:t>
                      </a:r>
                      <a:br>
                        <a:rPr lang="en-US" sz="1000" dirty="0"/>
                      </a:br>
                      <a:r>
                        <a:rPr lang="en-US" sz="1000" dirty="0"/>
                        <a:t>are not taxed)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sz="1000" dirty="0"/>
                        <a:t>$234,000 </a:t>
                      </a:r>
                    </a:p>
                    <a:p>
                      <a:pPr algn="ctr"/>
                      <a:r>
                        <a:rPr lang="en-US" sz="1000" dirty="0"/>
                        <a:t>(distributions </a:t>
                      </a:r>
                      <a:br>
                        <a:rPr lang="en-US" sz="1000" dirty="0"/>
                      </a:br>
                      <a:r>
                        <a:rPr lang="en-US" sz="1000" dirty="0"/>
                        <a:t>are taxed)</a:t>
                      </a:r>
                    </a:p>
                  </a:txBody>
                  <a:tcPr anchor="ctr">
                    <a:lnL w="12700" cap="flat" cmpd="sng" algn="ctr">
                      <a:solidFill>
                        <a:schemeClr val="bg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tcPr>
                </a:tc>
                <a:extLst>
                  <a:ext uri="{0D108BD9-81ED-4DB2-BD59-A6C34878D82A}">
                    <a16:rowId xmlns:a16="http://schemas.microsoft.com/office/drawing/2014/main" val="3412258540"/>
                  </a:ext>
                </a:extLst>
              </a:tr>
              <a:tr h="419323">
                <a:tc gridSpan="3">
                  <a:txBody>
                    <a:bodyPr/>
                    <a:lstStyle/>
                    <a:p>
                      <a:pPr algn="ctr"/>
                      <a:r>
                        <a:rPr lang="en-US" sz="1000" b="1" dirty="0"/>
                        <a:t>$66,000 </a:t>
                      </a:r>
                    </a:p>
                    <a:p>
                      <a:pPr algn="ctr"/>
                      <a:r>
                        <a:rPr lang="en-US" sz="1000" dirty="0"/>
                        <a:t>HSA Savings (compared to 401(k))</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tcPr>
                </a:tc>
                <a:tc hMerge="1">
                  <a:txBody>
                    <a:bodyPr/>
                    <a:lstStyle/>
                    <a:p>
                      <a:endParaRPr lang="en-US" sz="1200" dirty="0"/>
                    </a:p>
                  </a:txBody>
                  <a:tcPr/>
                </a:tc>
                <a:tc hMerge="1">
                  <a:txBody>
                    <a:bodyPr/>
                    <a:lstStyle/>
                    <a:p>
                      <a:endParaRPr lang="en-US" sz="1200" dirty="0"/>
                    </a:p>
                  </a:txBody>
                  <a:tcPr/>
                </a:tc>
                <a:extLst>
                  <a:ext uri="{0D108BD9-81ED-4DB2-BD59-A6C34878D82A}">
                    <a16:rowId xmlns:a16="http://schemas.microsoft.com/office/drawing/2014/main" val="2029286824"/>
                  </a:ext>
                </a:extLst>
              </a:tr>
            </a:tbl>
          </a:graphicData>
        </a:graphic>
      </p:graphicFrame>
      <p:sp>
        <p:nvSpPr>
          <p:cNvPr id="7" name="Rectangle 6">
            <a:extLst>
              <a:ext uri="{FF2B5EF4-FFF2-40B4-BE49-F238E27FC236}">
                <a16:creationId xmlns:a16="http://schemas.microsoft.com/office/drawing/2014/main" id="{37A63F13-7228-3D20-7BD0-216E60D06E95}"/>
              </a:ext>
            </a:extLst>
          </p:cNvPr>
          <p:cNvSpPr/>
          <p:nvPr/>
        </p:nvSpPr>
        <p:spPr>
          <a:xfrm>
            <a:off x="457200" y="496237"/>
            <a:ext cx="6782239" cy="200055"/>
          </a:xfrm>
          <a:prstGeom prst="rect">
            <a:avLst/>
          </a:prstGeom>
        </p:spPr>
        <p:txBody>
          <a:bodyPr wrap="square" lIns="0" tIns="0" rIns="0" bIns="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all" spc="30" normalizeH="0" baseline="0" noProof="0" dirty="0">
                <a:ln>
                  <a:noFill/>
                </a:ln>
                <a:solidFill>
                  <a:srgbClr val="3C7EC1"/>
                </a:solidFill>
                <a:effectLst/>
                <a:uLnTx/>
                <a:uFillTx/>
                <a:latin typeface="Century Gothic" panose="020B0502020202020204" pitchFamily="34" charset="0"/>
                <a:ea typeface="+mn-ea"/>
                <a:cs typeface="+mn-cs"/>
              </a:rPr>
              <a:t>HSA vs. 401(k)</a:t>
            </a:r>
          </a:p>
        </p:txBody>
      </p:sp>
      <p:sp>
        <p:nvSpPr>
          <p:cNvPr id="5" name="TextBox 4">
            <a:extLst>
              <a:ext uri="{FF2B5EF4-FFF2-40B4-BE49-F238E27FC236}">
                <a16:creationId xmlns:a16="http://schemas.microsoft.com/office/drawing/2014/main" id="{5B73878D-62A2-CD83-BB55-629459748371}"/>
              </a:ext>
            </a:extLst>
          </p:cNvPr>
          <p:cNvSpPr txBox="1"/>
          <p:nvPr/>
        </p:nvSpPr>
        <p:spPr>
          <a:xfrm>
            <a:off x="444283" y="6436606"/>
            <a:ext cx="69686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Light"/>
                <a:ea typeface="+mn-ea"/>
                <a:cs typeface="+mn-cs"/>
              </a:rPr>
              <a:t>This information is provided solely for educational purposes and is not to be construed as investment, legal or tax advice. Prior to acting on this information, we recommend that you seek independent advice specific to your situation from a qualified investment/legal/tax professional.</a:t>
            </a:r>
          </a:p>
        </p:txBody>
      </p:sp>
      <p:sp>
        <p:nvSpPr>
          <p:cNvPr id="8" name="TextBox 7">
            <a:extLst>
              <a:ext uri="{FF2B5EF4-FFF2-40B4-BE49-F238E27FC236}">
                <a16:creationId xmlns:a16="http://schemas.microsoft.com/office/drawing/2014/main" id="{9B11713D-5F7D-2E72-1A9A-0587E94B17F1}"/>
              </a:ext>
            </a:extLst>
          </p:cNvPr>
          <p:cNvSpPr txBox="1"/>
          <p:nvPr/>
        </p:nvSpPr>
        <p:spPr>
          <a:xfrm>
            <a:off x="457199" y="5978362"/>
            <a:ext cx="56795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Light"/>
                <a:ea typeface="+mn-ea"/>
                <a:cs typeface="+mn-cs"/>
              </a:rPr>
              <a:t>This slide is illustrative of the federal tax treatment of HSA contributions.  Some state income tax laws, like California and New Jersey, may treat HSA contributions differently. </a:t>
            </a:r>
          </a:p>
        </p:txBody>
      </p:sp>
    </p:spTree>
    <p:extLst>
      <p:ext uri="{BB962C8B-B14F-4D97-AF65-F5344CB8AC3E}">
        <p14:creationId xmlns:p14="http://schemas.microsoft.com/office/powerpoint/2010/main" val="558999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A8949B-C4CF-7CFD-3CC5-E1B0F7EAC6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EF76DF-5499-0209-C895-5B69F6C01D45}"/>
              </a:ext>
            </a:extLst>
          </p:cNvPr>
          <p:cNvSpPr>
            <a:spLocks noGrp="1"/>
          </p:cNvSpPr>
          <p:nvPr>
            <p:ph type="title"/>
          </p:nvPr>
        </p:nvSpPr>
        <p:spPr/>
        <p:txBody>
          <a:bodyPr>
            <a:noAutofit/>
          </a:bodyPr>
          <a:lstStyle/>
          <a:p>
            <a:r>
              <a:rPr lang="en-US" dirty="0"/>
              <a:t>Understanding the Tax Exposure</a:t>
            </a:r>
            <a:r>
              <a:rPr lang="en-US" sz="2000" baseline="50000" dirty="0"/>
              <a:t>1,2,3,10</a:t>
            </a:r>
          </a:p>
        </p:txBody>
      </p:sp>
      <p:sp>
        <p:nvSpPr>
          <p:cNvPr id="4" name="TextBox 3">
            <a:extLst>
              <a:ext uri="{FF2B5EF4-FFF2-40B4-BE49-F238E27FC236}">
                <a16:creationId xmlns:a16="http://schemas.microsoft.com/office/drawing/2014/main" id="{305B801D-4835-2B47-0440-59A9E78CC8D1}"/>
              </a:ext>
            </a:extLst>
          </p:cNvPr>
          <p:cNvSpPr txBox="1"/>
          <p:nvPr/>
        </p:nvSpPr>
        <p:spPr>
          <a:xfrm>
            <a:off x="6265338" y="2247900"/>
            <a:ext cx="2421462" cy="3985706"/>
          </a:xfrm>
          <a:prstGeom prst="rect">
            <a:avLst/>
          </a:prstGeom>
          <a:solidFill>
            <a:srgbClr val="CEDFEF"/>
          </a:solidFill>
        </p:spPr>
        <p:txBody>
          <a:bodyPr wrap="square" lIns="137160" tIns="137160" rIns="137160" bIns="91440" rtlCol="0" anchor="t" anchorCtr="0">
            <a:spAutoFit/>
          </a:bodyPr>
          <a:lstStyle/>
          <a:p>
            <a:pPr marL="171450" marR="0" lvl="0" indent="-171450" algn="l" defTabSz="457200" rtl="0" eaLnBrk="1" fontAlgn="auto" latinLnBrk="0" hangingPunct="1">
              <a:lnSpc>
                <a:spcPct val="100000"/>
              </a:lnSpc>
              <a:spcBef>
                <a:spcPts val="300"/>
              </a:spcBef>
              <a:spcAft>
                <a:spcPts val="300"/>
              </a:spcAft>
              <a:buClr>
                <a:srgbClr val="00529B"/>
              </a:buClr>
              <a:buSzTx/>
              <a:buFont typeface="Wingdings" panose="05000000000000000000" pitchFamily="2" charset="2"/>
              <a:buChar char="§"/>
              <a:tabLst/>
              <a:defRPr/>
            </a:pPr>
            <a:r>
              <a:rPr kumimoji="0" lang="en-US" sz="1300" b="0" i="0" u="none" strike="noStrike" kern="1200" cap="none" spc="0" normalizeH="0" baseline="0" noProof="0" dirty="0">
                <a:ln>
                  <a:noFill/>
                </a:ln>
                <a:solidFill>
                  <a:srgbClr val="000000"/>
                </a:solidFill>
                <a:effectLst/>
                <a:uLnTx/>
                <a:uFillTx/>
                <a:latin typeface="Calibri Light"/>
                <a:ea typeface="+mn-ea"/>
                <a:cs typeface="+mn-cs"/>
              </a:rPr>
              <a:t>Employees are offered a myriad of programs by their employer without a thorough </a:t>
            </a:r>
            <a:r>
              <a:rPr kumimoji="0" lang="en-US" sz="1300" b="1" i="0" u="none" strike="noStrike" kern="1200" cap="none" spc="0" normalizeH="0" baseline="0" noProof="0" dirty="0">
                <a:ln>
                  <a:noFill/>
                </a:ln>
                <a:solidFill>
                  <a:srgbClr val="000000"/>
                </a:solidFill>
                <a:effectLst/>
                <a:uLnTx/>
                <a:uFillTx/>
                <a:latin typeface="Calibri Light"/>
                <a:ea typeface="+mn-ea"/>
                <a:cs typeface="+mn-cs"/>
              </a:rPr>
              <a:t>understanding of the tax  differences </a:t>
            </a:r>
            <a:r>
              <a:rPr kumimoji="0" lang="en-US" sz="1300" b="0" i="0" u="none" strike="noStrike" kern="1200" cap="none" spc="0" normalizeH="0" baseline="0" noProof="0" dirty="0">
                <a:ln>
                  <a:noFill/>
                </a:ln>
                <a:solidFill>
                  <a:srgbClr val="000000"/>
                </a:solidFill>
                <a:effectLst/>
                <a:uLnTx/>
                <a:uFillTx/>
                <a:latin typeface="Calibri Light"/>
                <a:ea typeface="+mn-ea"/>
                <a:cs typeface="+mn-cs"/>
              </a:rPr>
              <a:t>for each product.</a:t>
            </a:r>
          </a:p>
          <a:p>
            <a:pPr marL="171450" marR="0" lvl="0" indent="-171450" algn="l" defTabSz="457200" rtl="0" eaLnBrk="1" fontAlgn="auto" latinLnBrk="0" hangingPunct="1">
              <a:lnSpc>
                <a:spcPct val="100000"/>
              </a:lnSpc>
              <a:spcBef>
                <a:spcPts val="300"/>
              </a:spcBef>
              <a:spcAft>
                <a:spcPts val="300"/>
              </a:spcAft>
              <a:buClr>
                <a:srgbClr val="00529B"/>
              </a:buClr>
              <a:buSzTx/>
              <a:buFont typeface="Wingdings" panose="05000000000000000000" pitchFamily="2" charset="2"/>
              <a:buChar char="§"/>
              <a:tabLst/>
              <a:defRPr/>
            </a:pPr>
            <a:r>
              <a:rPr kumimoji="0" lang="en-US" sz="1300" b="0" i="0" u="none" strike="noStrike" kern="1200" cap="none" spc="0" normalizeH="0" baseline="0" noProof="0" dirty="0">
                <a:ln>
                  <a:noFill/>
                </a:ln>
                <a:solidFill>
                  <a:srgbClr val="000000"/>
                </a:solidFill>
                <a:effectLst/>
                <a:uLnTx/>
                <a:uFillTx/>
                <a:latin typeface="Calibri Light"/>
                <a:ea typeface="+mn-ea"/>
                <a:cs typeface="+mn-cs"/>
              </a:rPr>
              <a:t>Employers also receive varying benefits but often don’t align their </a:t>
            </a:r>
            <a:r>
              <a:rPr kumimoji="0" lang="en-US" sz="1300" b="1" i="0" u="none" strike="noStrike" kern="1200" cap="none" spc="0" normalizeH="0" baseline="0" noProof="0" dirty="0">
                <a:ln>
                  <a:noFill/>
                </a:ln>
                <a:solidFill>
                  <a:srgbClr val="000000"/>
                </a:solidFill>
                <a:effectLst/>
                <a:uLnTx/>
                <a:uFillTx/>
                <a:latin typeface="Calibri Light"/>
                <a:ea typeface="+mn-ea"/>
                <a:cs typeface="+mn-cs"/>
              </a:rPr>
              <a:t>communication </a:t>
            </a:r>
            <a:r>
              <a:rPr kumimoji="0" lang="en-US" sz="1300" b="0" i="0" u="none" strike="noStrike" kern="1200" cap="none" spc="0" normalizeH="0" baseline="0" noProof="0" dirty="0">
                <a:ln>
                  <a:noFill/>
                </a:ln>
                <a:solidFill>
                  <a:srgbClr val="000000"/>
                </a:solidFill>
                <a:effectLst/>
                <a:uLnTx/>
                <a:uFillTx/>
                <a:latin typeface="Calibri Light"/>
                <a:ea typeface="+mn-ea"/>
                <a:cs typeface="+mn-cs"/>
              </a:rPr>
              <a:t>materials to maximize these benefits. </a:t>
            </a:r>
          </a:p>
          <a:p>
            <a:pPr marL="171450" marR="0" lvl="0" indent="-171450" algn="l" defTabSz="457200" rtl="0" eaLnBrk="1" fontAlgn="auto" latinLnBrk="0" hangingPunct="1">
              <a:lnSpc>
                <a:spcPct val="100000"/>
              </a:lnSpc>
              <a:spcBef>
                <a:spcPts val="300"/>
              </a:spcBef>
              <a:spcAft>
                <a:spcPts val="300"/>
              </a:spcAft>
              <a:buClr>
                <a:srgbClr val="00529B"/>
              </a:buClr>
              <a:buSzTx/>
              <a:buFont typeface="Wingdings" panose="05000000000000000000" pitchFamily="2" charset="2"/>
              <a:buChar char="§"/>
              <a:tabLst/>
              <a:defRPr/>
            </a:pPr>
            <a:r>
              <a:rPr kumimoji="0" lang="en-US" sz="1300" b="0" i="0" u="none" strike="noStrike" kern="1200" cap="none" spc="0" normalizeH="0" baseline="0" noProof="0" dirty="0">
                <a:ln>
                  <a:noFill/>
                </a:ln>
                <a:solidFill>
                  <a:srgbClr val="000000"/>
                </a:solidFill>
                <a:effectLst/>
                <a:uLnTx/>
                <a:uFillTx/>
                <a:latin typeface="Calibri Light"/>
                <a:ea typeface="+mn-ea"/>
                <a:cs typeface="+mn-cs"/>
              </a:rPr>
              <a:t>USI </a:t>
            </a:r>
            <a:r>
              <a:rPr kumimoji="0" lang="en-US" sz="1300" b="1" i="0" u="none" strike="noStrike" kern="1200" cap="none" spc="0" normalizeH="0" baseline="0" noProof="0" dirty="0">
                <a:ln>
                  <a:noFill/>
                </a:ln>
                <a:solidFill>
                  <a:srgbClr val="000000"/>
                </a:solidFill>
                <a:effectLst/>
                <a:uLnTx/>
                <a:uFillTx/>
                <a:latin typeface="Calibri Light"/>
                <a:ea typeface="+mn-ea"/>
                <a:cs typeface="+mn-cs"/>
              </a:rPr>
              <a:t>improves participation </a:t>
            </a:r>
            <a:r>
              <a:rPr kumimoji="0" lang="en-US" sz="1300" b="0" i="0" u="none" strike="noStrike" kern="1200" cap="none" spc="0" normalizeH="0" baseline="0" noProof="0" dirty="0">
                <a:ln>
                  <a:noFill/>
                </a:ln>
                <a:solidFill>
                  <a:srgbClr val="000000"/>
                </a:solidFill>
                <a:effectLst/>
                <a:uLnTx/>
                <a:uFillTx/>
                <a:latin typeface="Calibri Light"/>
                <a:ea typeface="+mn-ea"/>
                <a:cs typeface="+mn-cs"/>
              </a:rPr>
              <a:t>in tax-advantaged programs through enhanced communications, enrollment, health plan contribution and plan design, helping employees optimize their benefit dollars. </a:t>
            </a:r>
          </a:p>
        </p:txBody>
      </p:sp>
      <p:sp>
        <p:nvSpPr>
          <p:cNvPr id="8" name="TextBox 7">
            <a:extLst>
              <a:ext uri="{FF2B5EF4-FFF2-40B4-BE49-F238E27FC236}">
                <a16:creationId xmlns:a16="http://schemas.microsoft.com/office/drawing/2014/main" id="{4ED38572-F551-36FD-53EB-ED2C89AEE8CF}"/>
              </a:ext>
            </a:extLst>
          </p:cNvPr>
          <p:cNvSpPr txBox="1"/>
          <p:nvPr/>
        </p:nvSpPr>
        <p:spPr>
          <a:xfrm>
            <a:off x="457200" y="1463040"/>
            <a:ext cx="8229600" cy="584775"/>
          </a:xfrm>
          <a:prstGeom prst="rect">
            <a:avLst/>
          </a:prstGeom>
          <a:noFill/>
        </p:spPr>
        <p:txBody>
          <a:bodyPr wrap="square">
            <a:spAutoFit/>
          </a:bodyPr>
          <a:lstStyle/>
          <a:p>
            <a:pPr marL="0" marR="0" lvl="0" indent="0" algn="ctr" defTabSz="1005840" rtl="0" eaLnBrk="1" fontAlgn="base" latinLnBrk="0" hangingPunct="1">
              <a:lnSpc>
                <a:spcPct val="100000"/>
              </a:lnSpc>
              <a:spcBef>
                <a:spcPct val="20000"/>
              </a:spcBef>
              <a:spcAft>
                <a:spcPct val="0"/>
              </a:spcAft>
              <a:buClr>
                <a:srgbClr val="1B5599"/>
              </a:buClr>
              <a:buSzPct val="90000"/>
              <a:buFontTx/>
              <a:buNone/>
              <a:tabLst/>
              <a:defRPr/>
            </a:pPr>
            <a:r>
              <a:rPr kumimoji="0" lang="en-US" sz="1600" b="0" i="0" u="none" strike="noStrike" kern="1200" cap="none" spc="0" normalizeH="0" baseline="0" noProof="0" dirty="0">
                <a:ln>
                  <a:noFill/>
                </a:ln>
                <a:solidFill>
                  <a:srgbClr val="09549B"/>
                </a:solidFill>
                <a:effectLst/>
                <a:uLnTx/>
                <a:uFillTx/>
                <a:latin typeface="Century Gothic" panose="020B0502020202020204" pitchFamily="34" charset="0"/>
                <a:ea typeface="+mn-ea"/>
                <a:cs typeface="+mn-cs"/>
              </a:rPr>
              <a:t>Most employees, and many employers don’t fully grasp the differences in tax exposure across the wide range of benefit programs.</a:t>
            </a:r>
            <a:endParaRPr kumimoji="0" lang="en-US" sz="1600" b="0" i="0" u="none" strike="noStrike" kern="1200" cap="none" spc="0" normalizeH="0" baseline="0" noProof="0" dirty="0">
              <a:ln>
                <a:noFill/>
              </a:ln>
              <a:solidFill>
                <a:srgbClr val="00529B"/>
              </a:solidFill>
              <a:effectLst/>
              <a:uLnTx/>
              <a:uFillTx/>
              <a:latin typeface="Century Gothic" panose="020B0502020202020204" pitchFamily="34" charset="0"/>
              <a:ea typeface="+mn-ea"/>
              <a:cs typeface="+mn-cs"/>
            </a:endParaRPr>
          </a:p>
        </p:txBody>
      </p:sp>
      <p:graphicFrame>
        <p:nvGraphicFramePr>
          <p:cNvPr id="5" name="Table 4">
            <a:extLst>
              <a:ext uri="{FF2B5EF4-FFF2-40B4-BE49-F238E27FC236}">
                <a16:creationId xmlns:a16="http://schemas.microsoft.com/office/drawing/2014/main" id="{9C721573-206A-4E20-F7CE-1B952068D604}"/>
              </a:ext>
            </a:extLst>
          </p:cNvPr>
          <p:cNvGraphicFramePr>
            <a:graphicFrameLocks noGrp="1"/>
          </p:cNvGraphicFramePr>
          <p:nvPr/>
        </p:nvGraphicFramePr>
        <p:xfrm>
          <a:off x="419466" y="2808022"/>
          <a:ext cx="5619823" cy="2497985"/>
        </p:xfrm>
        <a:graphic>
          <a:graphicData uri="http://schemas.openxmlformats.org/drawingml/2006/table">
            <a:tbl>
              <a:tblPr firstRow="1" bandRow="1">
                <a:tableStyleId>{5940675A-B579-460E-94D1-54222C63F5DA}</a:tableStyleId>
              </a:tblPr>
              <a:tblGrid>
                <a:gridCol w="772940">
                  <a:extLst>
                    <a:ext uri="{9D8B030D-6E8A-4147-A177-3AD203B41FA5}">
                      <a16:colId xmlns:a16="http://schemas.microsoft.com/office/drawing/2014/main" val="774347995"/>
                    </a:ext>
                  </a:extLst>
                </a:gridCol>
                <a:gridCol w="628516">
                  <a:extLst>
                    <a:ext uri="{9D8B030D-6E8A-4147-A177-3AD203B41FA5}">
                      <a16:colId xmlns:a16="http://schemas.microsoft.com/office/drawing/2014/main" val="3005027201"/>
                    </a:ext>
                  </a:extLst>
                </a:gridCol>
                <a:gridCol w="629686">
                  <a:extLst>
                    <a:ext uri="{9D8B030D-6E8A-4147-A177-3AD203B41FA5}">
                      <a16:colId xmlns:a16="http://schemas.microsoft.com/office/drawing/2014/main" val="2719820605"/>
                    </a:ext>
                  </a:extLst>
                </a:gridCol>
                <a:gridCol w="592926">
                  <a:extLst>
                    <a:ext uri="{9D8B030D-6E8A-4147-A177-3AD203B41FA5}">
                      <a16:colId xmlns:a16="http://schemas.microsoft.com/office/drawing/2014/main" val="1501448674"/>
                    </a:ext>
                  </a:extLst>
                </a:gridCol>
                <a:gridCol w="497046">
                  <a:extLst>
                    <a:ext uri="{9D8B030D-6E8A-4147-A177-3AD203B41FA5}">
                      <a16:colId xmlns:a16="http://schemas.microsoft.com/office/drawing/2014/main" val="2266524791"/>
                    </a:ext>
                  </a:extLst>
                </a:gridCol>
                <a:gridCol w="684016">
                  <a:extLst>
                    <a:ext uri="{9D8B030D-6E8A-4147-A177-3AD203B41FA5}">
                      <a16:colId xmlns:a16="http://schemas.microsoft.com/office/drawing/2014/main" val="46119366"/>
                    </a:ext>
                  </a:extLst>
                </a:gridCol>
                <a:gridCol w="601748">
                  <a:extLst>
                    <a:ext uri="{9D8B030D-6E8A-4147-A177-3AD203B41FA5}">
                      <a16:colId xmlns:a16="http://schemas.microsoft.com/office/drawing/2014/main" val="3859452498"/>
                    </a:ext>
                  </a:extLst>
                </a:gridCol>
                <a:gridCol w="593934">
                  <a:extLst>
                    <a:ext uri="{9D8B030D-6E8A-4147-A177-3AD203B41FA5}">
                      <a16:colId xmlns:a16="http://schemas.microsoft.com/office/drawing/2014/main" val="3862683221"/>
                    </a:ext>
                  </a:extLst>
                </a:gridCol>
                <a:gridCol w="619011">
                  <a:extLst>
                    <a:ext uri="{9D8B030D-6E8A-4147-A177-3AD203B41FA5}">
                      <a16:colId xmlns:a16="http://schemas.microsoft.com/office/drawing/2014/main" val="100060197"/>
                    </a:ext>
                  </a:extLst>
                </a:gridCol>
              </a:tblGrid>
              <a:tr h="588685">
                <a:tc>
                  <a:txBody>
                    <a:bodyPr/>
                    <a:lstStyle/>
                    <a:p>
                      <a:r>
                        <a:rPr lang="en-US" sz="700" b="1" dirty="0">
                          <a:solidFill>
                            <a:schemeClr val="bg1"/>
                          </a:solidFill>
                        </a:rPr>
                        <a:t>Account Type</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00529B"/>
                    </a:solidFill>
                  </a:tcPr>
                </a:tc>
                <a:tc>
                  <a:txBody>
                    <a:bodyPr/>
                    <a:lstStyle/>
                    <a:p>
                      <a:r>
                        <a:rPr lang="en-US" sz="700" b="1" dirty="0">
                          <a:solidFill>
                            <a:schemeClr val="bg1"/>
                          </a:solidFill>
                        </a:rPr>
                        <a:t>HSA</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00529B"/>
                    </a:solidFill>
                  </a:tcPr>
                </a:tc>
                <a:tc>
                  <a:txBody>
                    <a:bodyPr/>
                    <a:lstStyle/>
                    <a:p>
                      <a:r>
                        <a:rPr lang="en-US" sz="700" b="1" dirty="0">
                          <a:solidFill>
                            <a:schemeClr val="bg1"/>
                          </a:solidFill>
                        </a:rPr>
                        <a:t>Pre-Tax 401(k)</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00529B"/>
                    </a:solidFill>
                  </a:tcPr>
                </a:tc>
                <a:tc>
                  <a:txBody>
                    <a:bodyPr/>
                    <a:lstStyle/>
                    <a:p>
                      <a:r>
                        <a:rPr lang="en-US" sz="700" b="1" dirty="0">
                          <a:solidFill>
                            <a:schemeClr val="bg1"/>
                          </a:solidFill>
                        </a:rPr>
                        <a:t>Roth 401(k)  </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00529B"/>
                    </a:solidFill>
                  </a:tcPr>
                </a:tc>
                <a:tc>
                  <a:txBody>
                    <a:bodyPr/>
                    <a:lstStyle/>
                    <a:p>
                      <a:r>
                        <a:rPr lang="en-US" sz="700" b="1" dirty="0">
                          <a:solidFill>
                            <a:schemeClr val="bg1"/>
                          </a:solidFill>
                        </a:rPr>
                        <a:t>Health FSA</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00529B"/>
                    </a:solidFill>
                  </a:tcPr>
                </a:tc>
                <a:tc>
                  <a:txBody>
                    <a:bodyPr/>
                    <a:lstStyle/>
                    <a:p>
                      <a:r>
                        <a:rPr lang="en-US" sz="700" b="1" dirty="0">
                          <a:solidFill>
                            <a:schemeClr val="bg1"/>
                          </a:solidFill>
                        </a:rPr>
                        <a:t>Dependent Care  FSA</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00529B"/>
                    </a:solidFill>
                  </a:tcPr>
                </a:tc>
                <a:tc>
                  <a:txBody>
                    <a:bodyPr/>
                    <a:lstStyle/>
                    <a:p>
                      <a:r>
                        <a:rPr lang="en-US" sz="700" b="1" dirty="0">
                          <a:solidFill>
                            <a:schemeClr val="bg1"/>
                          </a:solidFill>
                        </a:rPr>
                        <a:t>Transit Account</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00529B"/>
                    </a:solidFill>
                  </a:tcPr>
                </a:tc>
                <a:tc>
                  <a:txBody>
                    <a:bodyPr/>
                    <a:lstStyle/>
                    <a:p>
                      <a:r>
                        <a:rPr lang="en-US" sz="700" b="1" dirty="0">
                          <a:solidFill>
                            <a:schemeClr val="bg1"/>
                          </a:solidFill>
                        </a:rPr>
                        <a:t>Qualified Tuition Program</a:t>
                      </a:r>
                    </a:p>
                    <a:p>
                      <a:r>
                        <a:rPr lang="en-US" sz="700" b="1" dirty="0">
                          <a:solidFill>
                            <a:schemeClr val="bg1"/>
                          </a:solidFill>
                        </a:rPr>
                        <a:t>(Sec 529) </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00529B"/>
                    </a:solidFill>
                  </a:tcPr>
                </a:tc>
                <a:tc>
                  <a:txBody>
                    <a:bodyPr/>
                    <a:lstStyle/>
                    <a:p>
                      <a:r>
                        <a:rPr lang="en-US" sz="700" b="1" dirty="0">
                          <a:solidFill>
                            <a:schemeClr val="bg1"/>
                          </a:solidFill>
                        </a:rPr>
                        <a:t>Trump Accounts</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00529B"/>
                    </a:solidFill>
                  </a:tcPr>
                </a:tc>
                <a:extLst>
                  <a:ext uri="{0D108BD9-81ED-4DB2-BD59-A6C34878D82A}">
                    <a16:rowId xmlns:a16="http://schemas.microsoft.com/office/drawing/2014/main" val="3541800729"/>
                  </a:ext>
                </a:extLst>
              </a:tr>
              <a:tr h="443927">
                <a:tc>
                  <a:txBody>
                    <a:bodyPr/>
                    <a:lstStyle/>
                    <a:p>
                      <a:r>
                        <a:rPr lang="en-US" sz="700" b="0" dirty="0">
                          <a:solidFill>
                            <a:schemeClr val="tx1"/>
                          </a:solidFill>
                        </a:rPr>
                        <a:t>Employee Contributions</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endParaRPr lang="en-US" sz="700" dirty="0"/>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endParaRPr lang="en-US" sz="700" dirty="0"/>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u="none" strike="noStrike" kern="1200" cap="none" spc="0" normalizeH="0" baseline="0" noProof="0" dirty="0">
                          <a:ln>
                            <a:noFill/>
                          </a:ln>
                          <a:solidFill>
                            <a:srgbClr val="000000"/>
                          </a:solidFill>
                          <a:effectLst/>
                          <a:uLnTx/>
                          <a:uFillTx/>
                        </a:rPr>
                        <a:t>Taxable</a:t>
                      </a:r>
                      <a:endParaRPr kumimoji="0" lang="en-US" sz="700" b="0" i="0" u="none" strike="noStrike" kern="1200" cap="none" spc="0" normalizeH="0" baseline="0" noProof="0" dirty="0">
                        <a:ln>
                          <a:noFill/>
                        </a:ln>
                        <a:solidFill>
                          <a:srgbClr val="000000"/>
                        </a:solidFill>
                        <a:effectLst/>
                        <a:uLnTx/>
                        <a:uFillTx/>
                        <a:latin typeface="+mn-lt"/>
                        <a:ea typeface="+mn-ea"/>
                        <a:cs typeface="+mn-cs"/>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endParaRPr lang="en-US" sz="700" dirty="0"/>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endParaRPr lang="en-US" sz="700" dirty="0"/>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endParaRPr lang="en-US" sz="700" dirty="0"/>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Calibri Light"/>
                          <a:ea typeface="+mn-ea"/>
                          <a:cs typeface="+mn-cs"/>
                        </a:rPr>
                        <a:t>Taxable</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Calibri Light"/>
                          <a:ea typeface="+mn-ea"/>
                          <a:cs typeface="+mn-cs"/>
                        </a:rPr>
                        <a:t>N/A</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346712098"/>
                  </a:ext>
                </a:extLst>
              </a:tr>
              <a:tr h="398061">
                <a:tc>
                  <a:txBody>
                    <a:bodyPr/>
                    <a:lstStyle/>
                    <a:p>
                      <a:r>
                        <a:rPr lang="en-US" sz="700" b="0" dirty="0">
                          <a:solidFill>
                            <a:schemeClr val="tx1"/>
                          </a:solidFill>
                        </a:rPr>
                        <a:t>Employer Contributions </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Calibri Light"/>
                        <a:ea typeface="+mn-ea"/>
                        <a:cs typeface="+mn-cs"/>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Calibri Light"/>
                        <a:ea typeface="+mn-ea"/>
                        <a:cs typeface="+mn-cs"/>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u="none" strike="noStrike" kern="1200" cap="none" spc="0" normalizeH="0" baseline="0" noProof="0" dirty="0">
                          <a:ln>
                            <a:noFill/>
                          </a:ln>
                          <a:solidFill>
                            <a:srgbClr val="000000"/>
                          </a:solidFill>
                          <a:effectLst/>
                          <a:uLnTx/>
                          <a:uFillTx/>
                        </a:rPr>
                        <a:t>Taxable</a:t>
                      </a:r>
                      <a:endParaRPr kumimoji="0" lang="en-US" sz="700" b="0" i="0" u="none" strike="noStrike" kern="1200" cap="none" spc="0" normalizeH="0" baseline="0" noProof="0" dirty="0">
                        <a:ln>
                          <a:noFill/>
                        </a:ln>
                        <a:solidFill>
                          <a:srgbClr val="000000"/>
                        </a:solidFill>
                        <a:effectLst/>
                        <a:uLnTx/>
                        <a:uFillTx/>
                        <a:latin typeface="+mn-lt"/>
                        <a:ea typeface="+mn-ea"/>
                        <a:cs typeface="+mn-cs"/>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endParaRPr lang="en-US" sz="700" dirty="0"/>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endParaRPr lang="en-US" sz="700" dirty="0"/>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endParaRPr lang="en-US" sz="700" dirty="0"/>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u="none" strike="noStrike" kern="1200" cap="none" spc="0" normalizeH="0" baseline="0" noProof="0" dirty="0">
                          <a:ln>
                            <a:noFill/>
                          </a:ln>
                          <a:solidFill>
                            <a:srgbClr val="000000"/>
                          </a:solidFill>
                          <a:effectLst/>
                          <a:uLnTx/>
                          <a:uFillTx/>
                        </a:rPr>
                        <a:t>Taxable</a:t>
                      </a:r>
                      <a:endParaRPr kumimoji="0" lang="en-US" sz="700" b="0" i="0" u="none" strike="noStrike" kern="1200" cap="none" spc="0" normalizeH="0" baseline="0" noProof="0" dirty="0">
                        <a:ln>
                          <a:noFill/>
                        </a:ln>
                        <a:solidFill>
                          <a:srgbClr val="000000"/>
                        </a:solidFill>
                        <a:effectLst/>
                        <a:uLnTx/>
                        <a:uFillTx/>
                        <a:latin typeface="+mn-lt"/>
                        <a:ea typeface="+mn-ea"/>
                        <a:cs typeface="+mn-cs"/>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mn-lt"/>
                        <a:ea typeface="+mn-ea"/>
                        <a:cs typeface="+mn-cs"/>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591312048"/>
                  </a:ext>
                </a:extLst>
              </a:tr>
              <a:tr h="599827">
                <a:tc>
                  <a:txBody>
                    <a:bodyPr/>
                    <a:lstStyle/>
                    <a:p>
                      <a:r>
                        <a:rPr lang="en-US" sz="700" b="0" dirty="0">
                          <a:solidFill>
                            <a:schemeClr val="tx1"/>
                          </a:solidFill>
                        </a:rPr>
                        <a:t>Earnings Grow Tax Free or Deferred </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pPr algn="ctr"/>
                      <a:r>
                        <a:rPr lang="en-US" sz="700" b="1" dirty="0">
                          <a:solidFill>
                            <a:srgbClr val="00529B"/>
                          </a:solidFill>
                        </a:rPr>
                        <a:t>Tax-Free</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u="none" strike="noStrike" kern="1200" cap="none" spc="0" normalizeH="0" baseline="0" noProof="0" dirty="0">
                          <a:ln>
                            <a:noFill/>
                          </a:ln>
                          <a:solidFill>
                            <a:srgbClr val="00529B"/>
                          </a:solidFill>
                          <a:effectLst/>
                          <a:uLnTx/>
                          <a:uFillTx/>
                        </a:rPr>
                        <a:t>Tax-Deferred</a:t>
                      </a:r>
                      <a:endParaRPr kumimoji="0" lang="en-US" sz="700" b="1" i="0" u="none" strike="noStrike" kern="1200" cap="none" spc="0" normalizeH="0" baseline="0" noProof="0" dirty="0">
                        <a:ln>
                          <a:noFill/>
                        </a:ln>
                        <a:solidFill>
                          <a:srgbClr val="00529B"/>
                        </a:solidFill>
                        <a:effectLst/>
                        <a:uLnTx/>
                        <a:uFillTx/>
                        <a:latin typeface="Calibri Light"/>
                        <a:ea typeface="+mn-ea"/>
                        <a:cs typeface="+mn-cs"/>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ctr"/>
                      <a:r>
                        <a:rPr lang="en-US" sz="700" b="1" dirty="0">
                          <a:solidFill>
                            <a:srgbClr val="00529B"/>
                          </a:solidFill>
                        </a:rPr>
                        <a:t>Tax-Free</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ctr"/>
                      <a:r>
                        <a:rPr lang="en-US" sz="700" dirty="0"/>
                        <a:t>N/A</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ctr"/>
                      <a:r>
                        <a:rPr lang="en-US" sz="700" dirty="0"/>
                        <a:t>N/A</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ctr"/>
                      <a:r>
                        <a:rPr lang="en-US" sz="700" b="0" dirty="0"/>
                        <a:t>N/A</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ctr"/>
                      <a:r>
                        <a:rPr lang="en-US" sz="700" b="1" dirty="0">
                          <a:solidFill>
                            <a:srgbClr val="00529B"/>
                          </a:solidFill>
                        </a:rPr>
                        <a:t>Tax-Free</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u="none" strike="noStrike" kern="1200" cap="none" spc="0" normalizeH="0" baseline="0" noProof="0" dirty="0">
                          <a:ln>
                            <a:noFill/>
                          </a:ln>
                          <a:solidFill>
                            <a:srgbClr val="00529B"/>
                          </a:solidFill>
                          <a:effectLst/>
                          <a:uLnTx/>
                          <a:uFillTx/>
                        </a:rPr>
                        <a:t>Tax-Deferred</a:t>
                      </a:r>
                      <a:endParaRPr kumimoji="0" lang="en-US" sz="700" b="1" i="0" u="none" strike="noStrike" kern="1200" cap="none" spc="0" normalizeH="0" baseline="0" noProof="0" dirty="0">
                        <a:ln>
                          <a:noFill/>
                        </a:ln>
                        <a:solidFill>
                          <a:srgbClr val="00529B"/>
                        </a:solidFill>
                        <a:effectLst/>
                        <a:uLnTx/>
                        <a:uFillTx/>
                        <a:latin typeface="+mn-lt"/>
                        <a:ea typeface="+mn-ea"/>
                        <a:cs typeface="+mn-cs"/>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548985910"/>
                  </a:ext>
                </a:extLst>
              </a:tr>
              <a:tr h="467485">
                <a:tc>
                  <a:txBody>
                    <a:bodyPr/>
                    <a:lstStyle/>
                    <a:p>
                      <a:r>
                        <a:rPr lang="en-US" sz="700" b="0" dirty="0">
                          <a:solidFill>
                            <a:schemeClr val="tx1"/>
                          </a:solidFill>
                        </a:rPr>
                        <a:t>No Taxes on qualified Withdrawals</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accent3">
                        <a:lumMod val="20000"/>
                        <a:lumOff val="80000"/>
                      </a:schemeClr>
                    </a:solidFill>
                  </a:tcPr>
                </a:tc>
                <a:tc>
                  <a:txBody>
                    <a:bodyPr/>
                    <a:lstStyle/>
                    <a:p>
                      <a:pPr algn="ctr"/>
                      <a:r>
                        <a:rPr lang="en-US" sz="700" b="1" dirty="0"/>
                        <a:t>Y</a:t>
                      </a:r>
                      <a:r>
                        <a:rPr lang="en-US" sz="700" b="1" dirty="0">
                          <a:solidFill>
                            <a:srgbClr val="00529B"/>
                          </a:solidFill>
                        </a:rPr>
                        <a:t>es</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u="none" strike="noStrike" kern="1200" cap="none" spc="0" normalizeH="0" baseline="0" noProof="0" dirty="0">
                          <a:ln>
                            <a:noFill/>
                          </a:ln>
                          <a:solidFill>
                            <a:srgbClr val="000000"/>
                          </a:solidFill>
                          <a:effectLst/>
                          <a:uLnTx/>
                          <a:uFillTx/>
                        </a:rPr>
                        <a:t>Taxable</a:t>
                      </a:r>
                      <a:endParaRPr kumimoji="0" lang="en-US" sz="700" b="0" i="0" u="none" strike="noStrike" kern="1200" cap="none" spc="0" normalizeH="0" baseline="0" noProof="0" dirty="0">
                        <a:ln>
                          <a:noFill/>
                        </a:ln>
                        <a:solidFill>
                          <a:srgbClr val="000000"/>
                        </a:solidFill>
                        <a:effectLst/>
                        <a:uLnTx/>
                        <a:uFillTx/>
                        <a:latin typeface="Calibri Light"/>
                        <a:ea typeface="+mn-ea"/>
                        <a:cs typeface="+mn-cs"/>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ctr"/>
                      <a:r>
                        <a:rPr lang="en-US" sz="700" b="1" dirty="0">
                          <a:solidFill>
                            <a:srgbClr val="00529B"/>
                          </a:solidFill>
                        </a:rPr>
                        <a:t>Yes</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ctr"/>
                      <a:r>
                        <a:rPr lang="en-US" sz="700" b="1" dirty="0">
                          <a:solidFill>
                            <a:srgbClr val="00529B"/>
                          </a:solidFill>
                        </a:rPr>
                        <a:t>Yes</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ctr"/>
                      <a:r>
                        <a:rPr lang="en-US" sz="700" b="1" dirty="0">
                          <a:solidFill>
                            <a:srgbClr val="00529B"/>
                          </a:solidFill>
                        </a:rPr>
                        <a:t>Yes</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ctr"/>
                      <a:r>
                        <a:rPr lang="en-US" sz="700" b="1" dirty="0">
                          <a:solidFill>
                            <a:srgbClr val="00529B"/>
                          </a:solidFill>
                        </a:rPr>
                        <a:t>Yes</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ctr"/>
                      <a:r>
                        <a:rPr lang="en-US" sz="700" b="1" dirty="0">
                          <a:solidFill>
                            <a:srgbClr val="00529B"/>
                          </a:solidFill>
                        </a:rPr>
                        <a:t>Yes</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u="none" strike="noStrike" kern="1200" cap="none" spc="0" normalizeH="0" baseline="0" noProof="0" dirty="0">
                          <a:ln>
                            <a:noFill/>
                          </a:ln>
                          <a:solidFill>
                            <a:srgbClr val="000000"/>
                          </a:solidFill>
                          <a:effectLst/>
                          <a:uLnTx/>
                          <a:uFillTx/>
                        </a:rPr>
                        <a:t>Taxable</a:t>
                      </a:r>
                      <a:endParaRPr kumimoji="0" lang="en-US" sz="700" b="0" i="0" u="none" strike="noStrike" kern="1200" cap="none" spc="0" normalizeH="0" baseline="0" noProof="0" dirty="0">
                        <a:ln>
                          <a:noFill/>
                        </a:ln>
                        <a:solidFill>
                          <a:srgbClr val="000000"/>
                        </a:solidFill>
                        <a:effectLst/>
                        <a:uLnTx/>
                        <a:uFillTx/>
                        <a:latin typeface="+mn-lt"/>
                        <a:ea typeface="+mn-ea"/>
                        <a:cs typeface="+mn-cs"/>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999311534"/>
                  </a:ext>
                </a:extLst>
              </a:tr>
            </a:tbl>
          </a:graphicData>
        </a:graphic>
      </p:graphicFrame>
      <p:sp>
        <p:nvSpPr>
          <p:cNvPr id="6" name="TextBox 5">
            <a:extLst>
              <a:ext uri="{FF2B5EF4-FFF2-40B4-BE49-F238E27FC236}">
                <a16:creationId xmlns:a16="http://schemas.microsoft.com/office/drawing/2014/main" id="{A51CCB9E-54DA-3383-A5EA-4AA01529AB84}"/>
              </a:ext>
            </a:extLst>
          </p:cNvPr>
          <p:cNvSpPr txBox="1"/>
          <p:nvPr/>
        </p:nvSpPr>
        <p:spPr>
          <a:xfrm>
            <a:off x="419467" y="2407243"/>
            <a:ext cx="38161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E8A1D"/>
                </a:solidFill>
                <a:effectLst/>
                <a:uLnTx/>
                <a:uFillTx/>
                <a:latin typeface="Calibri Light"/>
                <a:ea typeface="+mn-ea"/>
                <a:cs typeface="+mn-cs"/>
              </a:rPr>
              <a:t>Comparison of Federal Tax Impact </a:t>
            </a:r>
            <a:endParaRPr kumimoji="0" lang="en-US" sz="1800" b="1" i="0" u="none" strike="noStrike" kern="1200" cap="none" spc="0" normalizeH="0" baseline="30000" noProof="0" dirty="0">
              <a:ln>
                <a:noFill/>
              </a:ln>
              <a:solidFill>
                <a:srgbClr val="EE8A1D"/>
              </a:solidFill>
              <a:effectLst/>
              <a:uLnTx/>
              <a:uFillTx/>
              <a:latin typeface="Calibri Light"/>
              <a:ea typeface="+mn-ea"/>
              <a:cs typeface="+mn-cs"/>
            </a:endParaRPr>
          </a:p>
        </p:txBody>
      </p:sp>
      <p:sp>
        <p:nvSpPr>
          <p:cNvPr id="12" name="TextBox 11">
            <a:extLst>
              <a:ext uri="{FF2B5EF4-FFF2-40B4-BE49-F238E27FC236}">
                <a16:creationId xmlns:a16="http://schemas.microsoft.com/office/drawing/2014/main" id="{9D29E37B-C299-EEFB-97C7-11E398A1ECDC}"/>
              </a:ext>
            </a:extLst>
          </p:cNvPr>
          <p:cNvSpPr txBox="1"/>
          <p:nvPr/>
        </p:nvSpPr>
        <p:spPr>
          <a:xfrm>
            <a:off x="4334809" y="2250861"/>
            <a:ext cx="160621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lumMod val="50000"/>
                  </a:srgbClr>
                </a:solidFill>
                <a:effectLst/>
                <a:uLnTx/>
                <a:uFillTx/>
                <a:latin typeface="Calibri Light"/>
                <a:ea typeface="+mn-ea"/>
                <a:cs typeface="+mn-cs"/>
              </a:rPr>
              <a:t>Federal Tax Impact Key</a:t>
            </a:r>
          </a:p>
        </p:txBody>
      </p:sp>
      <p:sp>
        <p:nvSpPr>
          <p:cNvPr id="13" name="TextBox 12">
            <a:extLst>
              <a:ext uri="{FF2B5EF4-FFF2-40B4-BE49-F238E27FC236}">
                <a16:creationId xmlns:a16="http://schemas.microsoft.com/office/drawing/2014/main" id="{C9703BB6-0B9E-D82A-5439-D2A6FDCF5F4E}"/>
              </a:ext>
            </a:extLst>
          </p:cNvPr>
          <p:cNvSpPr txBox="1"/>
          <p:nvPr/>
        </p:nvSpPr>
        <p:spPr>
          <a:xfrm>
            <a:off x="4461698" y="2421640"/>
            <a:ext cx="15982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Light"/>
                <a:ea typeface="+mn-ea"/>
                <a:cs typeface="+mn-cs"/>
              </a:rPr>
              <a:t>Federal Income Tax Advantage</a:t>
            </a:r>
          </a:p>
        </p:txBody>
      </p:sp>
      <p:sp>
        <p:nvSpPr>
          <p:cNvPr id="14" name="TextBox 13">
            <a:extLst>
              <a:ext uri="{FF2B5EF4-FFF2-40B4-BE49-F238E27FC236}">
                <a16:creationId xmlns:a16="http://schemas.microsoft.com/office/drawing/2014/main" id="{684E8B90-841E-5081-E7BE-6FA639C2A912}"/>
              </a:ext>
            </a:extLst>
          </p:cNvPr>
          <p:cNvSpPr txBox="1"/>
          <p:nvPr/>
        </p:nvSpPr>
        <p:spPr>
          <a:xfrm>
            <a:off x="4468785" y="2577190"/>
            <a:ext cx="147223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Light"/>
                <a:ea typeface="+mn-ea"/>
                <a:cs typeface="+mn-cs"/>
              </a:rPr>
              <a:t>FICA Tax Advantage</a:t>
            </a:r>
          </a:p>
        </p:txBody>
      </p:sp>
      <p:sp>
        <p:nvSpPr>
          <p:cNvPr id="15" name="Oval 14">
            <a:extLst>
              <a:ext uri="{FF2B5EF4-FFF2-40B4-BE49-F238E27FC236}">
                <a16:creationId xmlns:a16="http://schemas.microsoft.com/office/drawing/2014/main" id="{1CC79FA3-9C04-98C4-19B1-CD18A719301D}"/>
              </a:ext>
            </a:extLst>
          </p:cNvPr>
          <p:cNvSpPr/>
          <p:nvPr/>
        </p:nvSpPr>
        <p:spPr>
          <a:xfrm>
            <a:off x="4402063" y="2487885"/>
            <a:ext cx="98270" cy="8724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17" name="Oval 16">
            <a:extLst>
              <a:ext uri="{FF2B5EF4-FFF2-40B4-BE49-F238E27FC236}">
                <a16:creationId xmlns:a16="http://schemas.microsoft.com/office/drawing/2014/main" id="{0E2EB8C2-C2B4-AD36-4C0E-794E051F6160}"/>
              </a:ext>
            </a:extLst>
          </p:cNvPr>
          <p:cNvSpPr/>
          <p:nvPr/>
        </p:nvSpPr>
        <p:spPr>
          <a:xfrm>
            <a:off x="4402063" y="2633340"/>
            <a:ext cx="98270" cy="87247"/>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grpSp>
        <p:nvGrpSpPr>
          <p:cNvPr id="23" name="Group 22">
            <a:extLst>
              <a:ext uri="{FF2B5EF4-FFF2-40B4-BE49-F238E27FC236}">
                <a16:creationId xmlns:a16="http://schemas.microsoft.com/office/drawing/2014/main" id="{FCEA1C61-893D-C73B-0AAE-EB0F699938CB}"/>
              </a:ext>
            </a:extLst>
          </p:cNvPr>
          <p:cNvGrpSpPr/>
          <p:nvPr/>
        </p:nvGrpSpPr>
        <p:grpSpPr>
          <a:xfrm>
            <a:off x="1398350" y="3604098"/>
            <a:ext cx="218769" cy="87247"/>
            <a:chOff x="1208748" y="3340625"/>
            <a:chExt cx="218769" cy="87247"/>
          </a:xfrm>
        </p:grpSpPr>
        <p:sp>
          <p:nvSpPr>
            <p:cNvPr id="19" name="Oval 18">
              <a:extLst>
                <a:ext uri="{FF2B5EF4-FFF2-40B4-BE49-F238E27FC236}">
                  <a16:creationId xmlns:a16="http://schemas.microsoft.com/office/drawing/2014/main" id="{7FC0C0C2-12DA-96C1-1319-0D039E70EB2B}"/>
                </a:ext>
              </a:extLst>
            </p:cNvPr>
            <p:cNvSpPr/>
            <p:nvPr/>
          </p:nvSpPr>
          <p:spPr>
            <a:xfrm>
              <a:off x="1208748" y="3340625"/>
              <a:ext cx="98270" cy="8724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20" name="Oval 19">
              <a:extLst>
                <a:ext uri="{FF2B5EF4-FFF2-40B4-BE49-F238E27FC236}">
                  <a16:creationId xmlns:a16="http://schemas.microsoft.com/office/drawing/2014/main" id="{36BC0210-FF5E-5567-E6AF-E572083C83E8}"/>
                </a:ext>
              </a:extLst>
            </p:cNvPr>
            <p:cNvSpPr/>
            <p:nvPr/>
          </p:nvSpPr>
          <p:spPr>
            <a:xfrm>
              <a:off x="1329247" y="3340625"/>
              <a:ext cx="98270" cy="87247"/>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grpSp>
      <p:grpSp>
        <p:nvGrpSpPr>
          <p:cNvPr id="24" name="Group 23">
            <a:extLst>
              <a:ext uri="{FF2B5EF4-FFF2-40B4-BE49-F238E27FC236}">
                <a16:creationId xmlns:a16="http://schemas.microsoft.com/office/drawing/2014/main" id="{4EB18D46-5A06-4793-140C-A83BD942DADA}"/>
              </a:ext>
            </a:extLst>
          </p:cNvPr>
          <p:cNvGrpSpPr/>
          <p:nvPr/>
        </p:nvGrpSpPr>
        <p:grpSpPr>
          <a:xfrm>
            <a:off x="1398350" y="3983321"/>
            <a:ext cx="218769" cy="87247"/>
            <a:chOff x="1208748" y="3340625"/>
            <a:chExt cx="218769" cy="87247"/>
          </a:xfrm>
        </p:grpSpPr>
        <p:sp>
          <p:nvSpPr>
            <p:cNvPr id="25" name="Oval 24">
              <a:extLst>
                <a:ext uri="{FF2B5EF4-FFF2-40B4-BE49-F238E27FC236}">
                  <a16:creationId xmlns:a16="http://schemas.microsoft.com/office/drawing/2014/main" id="{8B3CA085-AB23-E55D-DADA-691BF97A3861}"/>
                </a:ext>
              </a:extLst>
            </p:cNvPr>
            <p:cNvSpPr/>
            <p:nvPr/>
          </p:nvSpPr>
          <p:spPr>
            <a:xfrm>
              <a:off x="1208748" y="3340625"/>
              <a:ext cx="98270" cy="8724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26" name="Oval 25">
              <a:extLst>
                <a:ext uri="{FF2B5EF4-FFF2-40B4-BE49-F238E27FC236}">
                  <a16:creationId xmlns:a16="http://schemas.microsoft.com/office/drawing/2014/main" id="{04FD0E5C-5240-594B-A15D-3AC431489EA7}"/>
                </a:ext>
              </a:extLst>
            </p:cNvPr>
            <p:cNvSpPr/>
            <p:nvPr/>
          </p:nvSpPr>
          <p:spPr>
            <a:xfrm>
              <a:off x="1329247" y="3340625"/>
              <a:ext cx="98270" cy="87247"/>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grpSp>
      <p:grpSp>
        <p:nvGrpSpPr>
          <p:cNvPr id="27" name="Group 26">
            <a:extLst>
              <a:ext uri="{FF2B5EF4-FFF2-40B4-BE49-F238E27FC236}">
                <a16:creationId xmlns:a16="http://schemas.microsoft.com/office/drawing/2014/main" id="{B219DCCF-0C38-B904-7F4E-BB7AB71B7DEF}"/>
              </a:ext>
            </a:extLst>
          </p:cNvPr>
          <p:cNvGrpSpPr/>
          <p:nvPr/>
        </p:nvGrpSpPr>
        <p:grpSpPr>
          <a:xfrm>
            <a:off x="3185201" y="3604098"/>
            <a:ext cx="218769" cy="87247"/>
            <a:chOff x="1208748" y="3340625"/>
            <a:chExt cx="218769" cy="87247"/>
          </a:xfrm>
        </p:grpSpPr>
        <p:sp>
          <p:nvSpPr>
            <p:cNvPr id="28" name="Oval 27">
              <a:extLst>
                <a:ext uri="{FF2B5EF4-FFF2-40B4-BE49-F238E27FC236}">
                  <a16:creationId xmlns:a16="http://schemas.microsoft.com/office/drawing/2014/main" id="{277124CA-860F-A952-31BF-BD423DAE9F76}"/>
                </a:ext>
              </a:extLst>
            </p:cNvPr>
            <p:cNvSpPr/>
            <p:nvPr/>
          </p:nvSpPr>
          <p:spPr>
            <a:xfrm>
              <a:off x="1208748" y="3340625"/>
              <a:ext cx="98270" cy="8724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29" name="Oval 28">
              <a:extLst>
                <a:ext uri="{FF2B5EF4-FFF2-40B4-BE49-F238E27FC236}">
                  <a16:creationId xmlns:a16="http://schemas.microsoft.com/office/drawing/2014/main" id="{CEFABD15-6EAA-3DAF-0880-04EB81CE225A}"/>
                </a:ext>
              </a:extLst>
            </p:cNvPr>
            <p:cNvSpPr/>
            <p:nvPr/>
          </p:nvSpPr>
          <p:spPr>
            <a:xfrm>
              <a:off x="1329247" y="3340625"/>
              <a:ext cx="98270" cy="87247"/>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grpSp>
      <p:grpSp>
        <p:nvGrpSpPr>
          <p:cNvPr id="30" name="Group 29">
            <a:extLst>
              <a:ext uri="{FF2B5EF4-FFF2-40B4-BE49-F238E27FC236}">
                <a16:creationId xmlns:a16="http://schemas.microsoft.com/office/drawing/2014/main" id="{1E65A3BF-9243-F572-8061-D5DCB4AD675B}"/>
              </a:ext>
            </a:extLst>
          </p:cNvPr>
          <p:cNvGrpSpPr/>
          <p:nvPr/>
        </p:nvGrpSpPr>
        <p:grpSpPr>
          <a:xfrm>
            <a:off x="3749617" y="3604098"/>
            <a:ext cx="218769" cy="87247"/>
            <a:chOff x="1208748" y="3340625"/>
            <a:chExt cx="218769" cy="87247"/>
          </a:xfrm>
        </p:grpSpPr>
        <p:sp>
          <p:nvSpPr>
            <p:cNvPr id="31" name="Oval 30">
              <a:extLst>
                <a:ext uri="{FF2B5EF4-FFF2-40B4-BE49-F238E27FC236}">
                  <a16:creationId xmlns:a16="http://schemas.microsoft.com/office/drawing/2014/main" id="{07B9DBA9-CFCD-C600-C4A2-1C742D36F766}"/>
                </a:ext>
              </a:extLst>
            </p:cNvPr>
            <p:cNvSpPr/>
            <p:nvPr/>
          </p:nvSpPr>
          <p:spPr>
            <a:xfrm>
              <a:off x="1208748" y="3340625"/>
              <a:ext cx="98270" cy="8724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32" name="Oval 31">
              <a:extLst>
                <a:ext uri="{FF2B5EF4-FFF2-40B4-BE49-F238E27FC236}">
                  <a16:creationId xmlns:a16="http://schemas.microsoft.com/office/drawing/2014/main" id="{E55F5E73-92C9-99FB-0490-3CCF0B0E853A}"/>
                </a:ext>
              </a:extLst>
            </p:cNvPr>
            <p:cNvSpPr/>
            <p:nvPr/>
          </p:nvSpPr>
          <p:spPr>
            <a:xfrm>
              <a:off x="1329247" y="3340625"/>
              <a:ext cx="98270" cy="87247"/>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grpSp>
      <p:grpSp>
        <p:nvGrpSpPr>
          <p:cNvPr id="33" name="Group 32">
            <a:extLst>
              <a:ext uri="{FF2B5EF4-FFF2-40B4-BE49-F238E27FC236}">
                <a16:creationId xmlns:a16="http://schemas.microsoft.com/office/drawing/2014/main" id="{48E0043F-D38B-0A00-6F83-C1857C4E9BC0}"/>
              </a:ext>
            </a:extLst>
          </p:cNvPr>
          <p:cNvGrpSpPr/>
          <p:nvPr/>
        </p:nvGrpSpPr>
        <p:grpSpPr>
          <a:xfrm>
            <a:off x="3185201" y="3983321"/>
            <a:ext cx="218769" cy="87247"/>
            <a:chOff x="1208748" y="3340625"/>
            <a:chExt cx="218769" cy="87247"/>
          </a:xfrm>
        </p:grpSpPr>
        <p:sp>
          <p:nvSpPr>
            <p:cNvPr id="34" name="Oval 33">
              <a:extLst>
                <a:ext uri="{FF2B5EF4-FFF2-40B4-BE49-F238E27FC236}">
                  <a16:creationId xmlns:a16="http://schemas.microsoft.com/office/drawing/2014/main" id="{196407B1-E651-6F5E-DB57-3739DC9E02FE}"/>
                </a:ext>
              </a:extLst>
            </p:cNvPr>
            <p:cNvSpPr/>
            <p:nvPr/>
          </p:nvSpPr>
          <p:spPr>
            <a:xfrm>
              <a:off x="1208748" y="3340625"/>
              <a:ext cx="98270" cy="8724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35" name="Oval 34">
              <a:extLst>
                <a:ext uri="{FF2B5EF4-FFF2-40B4-BE49-F238E27FC236}">
                  <a16:creationId xmlns:a16="http://schemas.microsoft.com/office/drawing/2014/main" id="{B1AA31BD-B184-B949-5F72-5957E692AD09}"/>
                </a:ext>
              </a:extLst>
            </p:cNvPr>
            <p:cNvSpPr/>
            <p:nvPr/>
          </p:nvSpPr>
          <p:spPr>
            <a:xfrm>
              <a:off x="1329247" y="3340625"/>
              <a:ext cx="98270" cy="87247"/>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grpSp>
      <p:grpSp>
        <p:nvGrpSpPr>
          <p:cNvPr id="36" name="Group 35">
            <a:extLst>
              <a:ext uri="{FF2B5EF4-FFF2-40B4-BE49-F238E27FC236}">
                <a16:creationId xmlns:a16="http://schemas.microsoft.com/office/drawing/2014/main" id="{AE92CA83-FDE8-BE36-36C3-A336506BE1CF}"/>
              </a:ext>
            </a:extLst>
          </p:cNvPr>
          <p:cNvGrpSpPr/>
          <p:nvPr/>
        </p:nvGrpSpPr>
        <p:grpSpPr>
          <a:xfrm>
            <a:off x="3749617" y="3983321"/>
            <a:ext cx="218769" cy="87247"/>
            <a:chOff x="1208748" y="3340625"/>
            <a:chExt cx="218769" cy="87247"/>
          </a:xfrm>
        </p:grpSpPr>
        <p:sp>
          <p:nvSpPr>
            <p:cNvPr id="37" name="Oval 36">
              <a:extLst>
                <a:ext uri="{FF2B5EF4-FFF2-40B4-BE49-F238E27FC236}">
                  <a16:creationId xmlns:a16="http://schemas.microsoft.com/office/drawing/2014/main" id="{E2C70618-58D9-3EA6-093B-DE8E1FE9BC30}"/>
                </a:ext>
              </a:extLst>
            </p:cNvPr>
            <p:cNvSpPr/>
            <p:nvPr/>
          </p:nvSpPr>
          <p:spPr>
            <a:xfrm>
              <a:off x="1208748" y="3340625"/>
              <a:ext cx="98270" cy="8724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38" name="Oval 37">
              <a:extLst>
                <a:ext uri="{FF2B5EF4-FFF2-40B4-BE49-F238E27FC236}">
                  <a16:creationId xmlns:a16="http://schemas.microsoft.com/office/drawing/2014/main" id="{C71DBF2F-5BE8-B78D-7D70-CEA5DEF49D34}"/>
                </a:ext>
              </a:extLst>
            </p:cNvPr>
            <p:cNvSpPr/>
            <p:nvPr/>
          </p:nvSpPr>
          <p:spPr>
            <a:xfrm>
              <a:off x="1329247" y="3340625"/>
              <a:ext cx="98270" cy="87247"/>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grpSp>
      <p:grpSp>
        <p:nvGrpSpPr>
          <p:cNvPr id="39" name="Group 38">
            <a:extLst>
              <a:ext uri="{FF2B5EF4-FFF2-40B4-BE49-F238E27FC236}">
                <a16:creationId xmlns:a16="http://schemas.microsoft.com/office/drawing/2014/main" id="{D7D94991-5B8D-E56D-F9DF-810DA1B9404D}"/>
              </a:ext>
            </a:extLst>
          </p:cNvPr>
          <p:cNvGrpSpPr/>
          <p:nvPr/>
        </p:nvGrpSpPr>
        <p:grpSpPr>
          <a:xfrm>
            <a:off x="4387757" y="3983321"/>
            <a:ext cx="218769" cy="87247"/>
            <a:chOff x="1208748" y="3340625"/>
            <a:chExt cx="218769" cy="87247"/>
          </a:xfrm>
        </p:grpSpPr>
        <p:sp>
          <p:nvSpPr>
            <p:cNvPr id="40" name="Oval 39">
              <a:extLst>
                <a:ext uri="{FF2B5EF4-FFF2-40B4-BE49-F238E27FC236}">
                  <a16:creationId xmlns:a16="http://schemas.microsoft.com/office/drawing/2014/main" id="{137C2A07-23D6-3E5D-6607-3796FEB454A7}"/>
                </a:ext>
              </a:extLst>
            </p:cNvPr>
            <p:cNvSpPr/>
            <p:nvPr/>
          </p:nvSpPr>
          <p:spPr>
            <a:xfrm>
              <a:off x="1208748" y="3340625"/>
              <a:ext cx="98270" cy="8724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41" name="Oval 40">
              <a:extLst>
                <a:ext uri="{FF2B5EF4-FFF2-40B4-BE49-F238E27FC236}">
                  <a16:creationId xmlns:a16="http://schemas.microsoft.com/office/drawing/2014/main" id="{439AC9FD-066A-3FC7-0AA0-75253A53D1C2}"/>
                </a:ext>
              </a:extLst>
            </p:cNvPr>
            <p:cNvSpPr/>
            <p:nvPr/>
          </p:nvSpPr>
          <p:spPr>
            <a:xfrm>
              <a:off x="1329247" y="3340625"/>
              <a:ext cx="98270" cy="87247"/>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grpSp>
      <p:grpSp>
        <p:nvGrpSpPr>
          <p:cNvPr id="42" name="Group 41">
            <a:extLst>
              <a:ext uri="{FF2B5EF4-FFF2-40B4-BE49-F238E27FC236}">
                <a16:creationId xmlns:a16="http://schemas.microsoft.com/office/drawing/2014/main" id="{521EC22F-3F26-2B41-ECE4-217830EABF2E}"/>
              </a:ext>
            </a:extLst>
          </p:cNvPr>
          <p:cNvGrpSpPr/>
          <p:nvPr/>
        </p:nvGrpSpPr>
        <p:grpSpPr>
          <a:xfrm>
            <a:off x="4387757" y="3604098"/>
            <a:ext cx="218769" cy="87247"/>
            <a:chOff x="1208748" y="3340625"/>
            <a:chExt cx="218769" cy="87247"/>
          </a:xfrm>
        </p:grpSpPr>
        <p:sp>
          <p:nvSpPr>
            <p:cNvPr id="43" name="Oval 42">
              <a:extLst>
                <a:ext uri="{FF2B5EF4-FFF2-40B4-BE49-F238E27FC236}">
                  <a16:creationId xmlns:a16="http://schemas.microsoft.com/office/drawing/2014/main" id="{D6C8A1EC-B6FA-518A-114A-C880539B34BA}"/>
                </a:ext>
              </a:extLst>
            </p:cNvPr>
            <p:cNvSpPr/>
            <p:nvPr/>
          </p:nvSpPr>
          <p:spPr>
            <a:xfrm>
              <a:off x="1208748" y="3340625"/>
              <a:ext cx="98270" cy="8724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44" name="Oval 43">
              <a:extLst>
                <a:ext uri="{FF2B5EF4-FFF2-40B4-BE49-F238E27FC236}">
                  <a16:creationId xmlns:a16="http://schemas.microsoft.com/office/drawing/2014/main" id="{7CE00EE8-9F51-5971-4283-A692308CED2B}"/>
                </a:ext>
              </a:extLst>
            </p:cNvPr>
            <p:cNvSpPr/>
            <p:nvPr/>
          </p:nvSpPr>
          <p:spPr>
            <a:xfrm>
              <a:off x="1329247" y="3340625"/>
              <a:ext cx="98270" cy="87247"/>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grpSp>
      <p:sp>
        <p:nvSpPr>
          <p:cNvPr id="48" name="Oval 47">
            <a:extLst>
              <a:ext uri="{FF2B5EF4-FFF2-40B4-BE49-F238E27FC236}">
                <a16:creationId xmlns:a16="http://schemas.microsoft.com/office/drawing/2014/main" id="{7BD9D167-632B-0EE0-F37C-C77B0B57366A}"/>
              </a:ext>
            </a:extLst>
          </p:cNvPr>
          <p:cNvSpPr/>
          <p:nvPr/>
        </p:nvSpPr>
        <p:spPr>
          <a:xfrm>
            <a:off x="2015916" y="3604817"/>
            <a:ext cx="98270" cy="8724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grpSp>
        <p:nvGrpSpPr>
          <p:cNvPr id="49" name="Group 48">
            <a:extLst>
              <a:ext uri="{FF2B5EF4-FFF2-40B4-BE49-F238E27FC236}">
                <a16:creationId xmlns:a16="http://schemas.microsoft.com/office/drawing/2014/main" id="{01F1F875-93EA-D7A7-228C-5AAC86B449D0}"/>
              </a:ext>
            </a:extLst>
          </p:cNvPr>
          <p:cNvGrpSpPr/>
          <p:nvPr/>
        </p:nvGrpSpPr>
        <p:grpSpPr>
          <a:xfrm>
            <a:off x="2019713" y="3979779"/>
            <a:ext cx="218769" cy="87247"/>
            <a:chOff x="1208748" y="3340625"/>
            <a:chExt cx="218769" cy="87247"/>
          </a:xfrm>
        </p:grpSpPr>
        <p:sp>
          <p:nvSpPr>
            <p:cNvPr id="50" name="Oval 49">
              <a:extLst>
                <a:ext uri="{FF2B5EF4-FFF2-40B4-BE49-F238E27FC236}">
                  <a16:creationId xmlns:a16="http://schemas.microsoft.com/office/drawing/2014/main" id="{F311BD57-557E-6461-7F0C-27DCC82BDBA7}"/>
                </a:ext>
              </a:extLst>
            </p:cNvPr>
            <p:cNvSpPr/>
            <p:nvPr/>
          </p:nvSpPr>
          <p:spPr>
            <a:xfrm>
              <a:off x="1208748" y="3340625"/>
              <a:ext cx="98270" cy="8724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51" name="Oval 50">
              <a:extLst>
                <a:ext uri="{FF2B5EF4-FFF2-40B4-BE49-F238E27FC236}">
                  <a16:creationId xmlns:a16="http://schemas.microsoft.com/office/drawing/2014/main" id="{9C275A7A-9FBC-1E07-513F-4808823ACF52}"/>
                </a:ext>
              </a:extLst>
            </p:cNvPr>
            <p:cNvSpPr/>
            <p:nvPr/>
          </p:nvSpPr>
          <p:spPr>
            <a:xfrm>
              <a:off x="1329247" y="3340625"/>
              <a:ext cx="98270" cy="87247"/>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grpSp>
      <p:grpSp>
        <p:nvGrpSpPr>
          <p:cNvPr id="3" name="Group 2">
            <a:extLst>
              <a:ext uri="{FF2B5EF4-FFF2-40B4-BE49-F238E27FC236}">
                <a16:creationId xmlns:a16="http://schemas.microsoft.com/office/drawing/2014/main" id="{DE48EF74-DFB3-BF93-8DE6-9FB89EF3A255}"/>
              </a:ext>
            </a:extLst>
          </p:cNvPr>
          <p:cNvGrpSpPr/>
          <p:nvPr/>
        </p:nvGrpSpPr>
        <p:grpSpPr>
          <a:xfrm>
            <a:off x="5615670" y="3979779"/>
            <a:ext cx="218769" cy="87247"/>
            <a:chOff x="1208748" y="3340625"/>
            <a:chExt cx="218769" cy="87247"/>
          </a:xfrm>
        </p:grpSpPr>
        <p:sp>
          <p:nvSpPr>
            <p:cNvPr id="7" name="Oval 6">
              <a:extLst>
                <a:ext uri="{FF2B5EF4-FFF2-40B4-BE49-F238E27FC236}">
                  <a16:creationId xmlns:a16="http://schemas.microsoft.com/office/drawing/2014/main" id="{57CDDFAD-57CF-E899-FF50-FF6D43F97064}"/>
                </a:ext>
              </a:extLst>
            </p:cNvPr>
            <p:cNvSpPr/>
            <p:nvPr/>
          </p:nvSpPr>
          <p:spPr>
            <a:xfrm>
              <a:off x="1208748" y="3340625"/>
              <a:ext cx="98270" cy="8724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9" name="Oval 8">
              <a:extLst>
                <a:ext uri="{FF2B5EF4-FFF2-40B4-BE49-F238E27FC236}">
                  <a16:creationId xmlns:a16="http://schemas.microsoft.com/office/drawing/2014/main" id="{2274453E-C6AF-CEBD-49EE-273CBB17EC10}"/>
                </a:ext>
              </a:extLst>
            </p:cNvPr>
            <p:cNvSpPr/>
            <p:nvPr/>
          </p:nvSpPr>
          <p:spPr>
            <a:xfrm>
              <a:off x="1329247" y="3340625"/>
              <a:ext cx="98270" cy="87247"/>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grpSp>
      <p:sp>
        <p:nvSpPr>
          <p:cNvPr id="11" name="Rectangle 10">
            <a:extLst>
              <a:ext uri="{FF2B5EF4-FFF2-40B4-BE49-F238E27FC236}">
                <a16:creationId xmlns:a16="http://schemas.microsoft.com/office/drawing/2014/main" id="{3D778EC9-A43A-015E-1C0B-06E14725755D}"/>
              </a:ext>
            </a:extLst>
          </p:cNvPr>
          <p:cNvSpPr/>
          <p:nvPr/>
        </p:nvSpPr>
        <p:spPr>
          <a:xfrm>
            <a:off x="469898" y="411480"/>
            <a:ext cx="6782239" cy="200055"/>
          </a:xfrm>
          <a:prstGeom prst="rect">
            <a:avLst/>
          </a:prstGeom>
        </p:spPr>
        <p:txBody>
          <a:bodyPr wrap="square" lIns="0" tIns="0" rIns="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all" spc="30" normalizeH="0" baseline="0" noProof="0" dirty="0">
                <a:ln>
                  <a:noFill/>
                </a:ln>
                <a:solidFill>
                  <a:srgbClr val="3C7EC1"/>
                </a:solidFill>
                <a:effectLst/>
                <a:uLnTx/>
                <a:uFillTx/>
                <a:latin typeface="Century Gothic" panose="020B0502020202020204" pitchFamily="34" charset="0"/>
                <a:ea typeface="+mn-ea"/>
                <a:cs typeface="+mn-cs"/>
              </a:rPr>
              <a:t>Tax-Advantaged Benefit Strategy</a:t>
            </a:r>
          </a:p>
        </p:txBody>
      </p:sp>
      <p:sp>
        <p:nvSpPr>
          <p:cNvPr id="18" name="TextBox 17">
            <a:extLst>
              <a:ext uri="{FF2B5EF4-FFF2-40B4-BE49-F238E27FC236}">
                <a16:creationId xmlns:a16="http://schemas.microsoft.com/office/drawing/2014/main" id="{7D57A9D9-3CB9-4BAD-5A85-8490D9902B35}"/>
              </a:ext>
            </a:extLst>
          </p:cNvPr>
          <p:cNvSpPr txBox="1"/>
          <p:nvPr/>
        </p:nvSpPr>
        <p:spPr>
          <a:xfrm>
            <a:off x="417206" y="6473424"/>
            <a:ext cx="190426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4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hlinkClick r:id="rId3" action="ppaction://hlinksldjump"/>
              </a:rPr>
              <a:t>Important References &amp; Disclaimers</a:t>
            </a:r>
            <a:endParaRPr kumimoji="0" lang="en-US" sz="1100" b="0" i="0" u="none" strike="noStrike" kern="1200" cap="none" spc="-4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endParaRPr>
          </a:p>
        </p:txBody>
      </p:sp>
      <p:sp>
        <p:nvSpPr>
          <p:cNvPr id="21" name="TextBox 20">
            <a:extLst>
              <a:ext uri="{FF2B5EF4-FFF2-40B4-BE49-F238E27FC236}">
                <a16:creationId xmlns:a16="http://schemas.microsoft.com/office/drawing/2014/main" id="{5FB279F4-B324-3BA1-324C-AF351907FD6C}"/>
              </a:ext>
            </a:extLst>
          </p:cNvPr>
          <p:cNvSpPr txBox="1"/>
          <p:nvPr/>
        </p:nvSpPr>
        <p:spPr>
          <a:xfrm>
            <a:off x="2308194" y="6434455"/>
            <a:ext cx="5788241"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700" b="0" i="0" u="none" strike="noStrike" kern="1200" cap="none" spc="0" normalizeH="0" baseline="0" noProof="0" dirty="0">
                <a:ln>
                  <a:noFill/>
                </a:ln>
                <a:solidFill>
                  <a:srgbClr val="FFFFFF">
                    <a:lumMod val="65000"/>
                  </a:srgbClr>
                </a:solidFill>
                <a:effectLst/>
                <a:uLnTx/>
                <a:uFillTx/>
                <a:latin typeface="Aptos" panose="020B0004020202020204" pitchFamily="34" charset="0"/>
                <a:ea typeface="+mn-ea"/>
                <a:cs typeface="+mn-cs"/>
              </a:rPr>
              <a:t>This information is provided solely for educational purposes and is not to be construed as investment, legal or tax advice. Prior to acting on this information, we recommend that you seek independent advice specific to your situation from a qualified investment/legal/tax professional. EB25.S0911.99021</a:t>
            </a:r>
          </a:p>
        </p:txBody>
      </p:sp>
      <p:sp>
        <p:nvSpPr>
          <p:cNvPr id="45" name="TextBox 44">
            <a:extLst>
              <a:ext uri="{FF2B5EF4-FFF2-40B4-BE49-F238E27FC236}">
                <a16:creationId xmlns:a16="http://schemas.microsoft.com/office/drawing/2014/main" id="{8E7683A1-316F-DB3E-065C-32C7D8A68D6A}"/>
              </a:ext>
            </a:extLst>
          </p:cNvPr>
          <p:cNvSpPr txBox="1"/>
          <p:nvPr/>
        </p:nvSpPr>
        <p:spPr>
          <a:xfrm>
            <a:off x="364072" y="5369620"/>
            <a:ext cx="578824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lumMod val="65000"/>
                  </a:srgbClr>
                </a:solidFill>
                <a:effectLst/>
                <a:uLnTx/>
                <a:uFillTx/>
                <a:latin typeface="Aptos" panose="020B0004020202020204" pitchFamily="34" charset="0"/>
                <a:ea typeface="+mn-ea"/>
                <a:cs typeface="+mn-cs"/>
              </a:rPr>
              <a:t>Note: </a:t>
            </a:r>
            <a:r>
              <a:rPr kumimoji="0" lang="en-US" sz="800" b="0" i="0" u="none" strike="noStrike" kern="1200" cap="none" spc="0" normalizeH="0" baseline="0" noProof="0" dirty="0">
                <a:ln>
                  <a:noFill/>
                </a:ln>
                <a:solidFill>
                  <a:srgbClr val="FFFFFF">
                    <a:lumMod val="65000"/>
                  </a:srgbClr>
                </a:solidFill>
                <a:effectLst/>
                <a:uLnTx/>
                <a:uFillTx/>
                <a:latin typeface="Aptos" panose="020B0004020202020204" pitchFamily="34" charset="0"/>
                <a:ea typeface="+mn-ea"/>
                <a:cs typeface="+mn-cs"/>
              </a:rPr>
              <a:t>Any tax savings presented here are illustrative only and do not reflect actual savings.  Actual savings will be dependent on a number of factors, including member participation, actual contributions, and performance of nondiscrimination testing.</a:t>
            </a:r>
          </a:p>
        </p:txBody>
      </p:sp>
    </p:spTree>
    <p:extLst>
      <p:ext uri="{BB962C8B-B14F-4D97-AF65-F5344CB8AC3E}">
        <p14:creationId xmlns:p14="http://schemas.microsoft.com/office/powerpoint/2010/main" val="70957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E0F59-16BD-4E3B-9A69-84546ED0FAC0}"/>
              </a:ext>
            </a:extLst>
          </p:cNvPr>
          <p:cNvSpPr>
            <a:spLocks noGrp="1"/>
          </p:cNvSpPr>
          <p:nvPr>
            <p:ph type="title"/>
          </p:nvPr>
        </p:nvSpPr>
        <p:spPr/>
        <p:txBody>
          <a:bodyPr/>
          <a:lstStyle/>
          <a:p>
            <a:r>
              <a:rPr lang="en-US" dirty="0"/>
              <a:t>Designing a Comprehensive Strategy</a:t>
            </a:r>
          </a:p>
        </p:txBody>
      </p:sp>
      <p:sp>
        <p:nvSpPr>
          <p:cNvPr id="3" name="TextBox 2">
            <a:extLst>
              <a:ext uri="{FF2B5EF4-FFF2-40B4-BE49-F238E27FC236}">
                <a16:creationId xmlns:a16="http://schemas.microsoft.com/office/drawing/2014/main" id="{A835582C-3E6B-4D42-A1FD-AC168E98A945}"/>
              </a:ext>
            </a:extLst>
          </p:cNvPr>
          <p:cNvSpPr txBox="1"/>
          <p:nvPr/>
        </p:nvSpPr>
        <p:spPr>
          <a:xfrm>
            <a:off x="457200" y="1499877"/>
            <a:ext cx="8229600" cy="553998"/>
          </a:xfrm>
          <a:prstGeom prst="rect">
            <a:avLst/>
          </a:prstGeom>
          <a:noFill/>
        </p:spPr>
        <p:txBody>
          <a:bodyPr wrap="square" lIns="0" tIns="0" rIns="0" bIns="0" rtlCol="0">
            <a:spAutoFit/>
          </a:bodyPr>
          <a:lstStyle>
            <a:defPPr>
              <a:defRPr lang="en-US"/>
            </a:defPPr>
            <a:lvl1pPr algn="ctr" defTabSz="1005840" fontAlgn="base">
              <a:spcBef>
                <a:spcPct val="20000"/>
              </a:spcBef>
              <a:spcAft>
                <a:spcPct val="0"/>
              </a:spcAft>
              <a:buClr>
                <a:srgbClr val="1B5599"/>
              </a:buClr>
              <a:buSzPct val="90000"/>
              <a:defRPr sz="1600">
                <a:solidFill>
                  <a:srgbClr val="09549B"/>
                </a:solidFill>
                <a:latin typeface="Century Gothic" panose="020B0502020202020204" pitchFamily="34" charset="0"/>
              </a:defRPr>
            </a:lvl1pPr>
          </a:lstStyle>
          <a:p>
            <a:pPr marL="0" marR="0" lvl="0" indent="0" algn="ctr" defTabSz="1005840" rtl="0" eaLnBrk="1" fontAlgn="base" latinLnBrk="0" hangingPunct="1">
              <a:lnSpc>
                <a:spcPct val="100000"/>
              </a:lnSpc>
              <a:spcBef>
                <a:spcPts val="600"/>
              </a:spcBef>
              <a:spcAft>
                <a:spcPct val="0"/>
              </a:spcAft>
              <a:buClr>
                <a:srgbClr val="1B5599"/>
              </a:buClr>
              <a:buSzPct val="90000"/>
              <a:buFontTx/>
              <a:buNone/>
              <a:tabLst/>
              <a:defRPr/>
            </a:pPr>
            <a:r>
              <a:rPr kumimoji="0" lang="en-US" sz="1800" b="0" i="0" u="none" strike="noStrike" kern="1200" cap="none" spc="0" normalizeH="0" baseline="0" noProof="0" dirty="0">
                <a:ln>
                  <a:noFill/>
                </a:ln>
                <a:solidFill>
                  <a:srgbClr val="09549B"/>
                </a:solidFill>
                <a:effectLst/>
                <a:uLnTx/>
                <a:uFillTx/>
                <a:latin typeface="Century Gothic" panose="020B0502020202020204" pitchFamily="34" charset="0"/>
                <a:ea typeface="+mn-ea"/>
                <a:cs typeface="+mn-cs"/>
              </a:rPr>
              <a:t>Tax-Advantaged Account Specialists assist employers in designing </a:t>
            </a:r>
            <a:br>
              <a:rPr kumimoji="0" lang="en-US" sz="1800" b="0" i="0" u="none" strike="noStrike" kern="1200" cap="none" spc="0" normalizeH="0" baseline="0" noProof="0" dirty="0">
                <a:ln>
                  <a:noFill/>
                </a:ln>
                <a:solidFill>
                  <a:srgbClr val="09549B"/>
                </a:solidFill>
                <a:effectLst/>
                <a:uLnTx/>
                <a:uFillTx/>
                <a:latin typeface="Century Gothic" panose="020B0502020202020204" pitchFamily="34" charset="0"/>
                <a:ea typeface="+mn-ea"/>
                <a:cs typeface="+mn-cs"/>
              </a:rPr>
            </a:br>
            <a:r>
              <a:rPr kumimoji="0" lang="en-US" sz="1800" b="0" i="0" u="none" strike="noStrike" kern="1200" cap="none" spc="0" normalizeH="0" baseline="0" noProof="0" dirty="0">
                <a:ln>
                  <a:noFill/>
                </a:ln>
                <a:solidFill>
                  <a:srgbClr val="09549B"/>
                </a:solidFill>
                <a:effectLst/>
                <a:uLnTx/>
                <a:uFillTx/>
                <a:latin typeface="Century Gothic" panose="020B0502020202020204" pitchFamily="34" charset="0"/>
                <a:ea typeface="+mn-ea"/>
                <a:cs typeface="+mn-cs"/>
              </a:rPr>
              <a:t>an effective tax</a:t>
            </a:r>
            <a:r>
              <a:rPr lang="en-US" sz="1800" dirty="0"/>
              <a:t>-</a:t>
            </a:r>
            <a:r>
              <a:rPr kumimoji="0" lang="en-US" sz="1800" b="0" i="0" u="none" strike="noStrike" kern="1200" cap="none" spc="0" normalizeH="0" baseline="0" noProof="0" dirty="0">
                <a:ln>
                  <a:noFill/>
                </a:ln>
                <a:solidFill>
                  <a:srgbClr val="09549B"/>
                </a:solidFill>
                <a:effectLst/>
                <a:uLnTx/>
                <a:uFillTx/>
                <a:latin typeface="Century Gothic" panose="020B0502020202020204" pitchFamily="34" charset="0"/>
                <a:ea typeface="+mn-ea"/>
                <a:cs typeface="+mn-cs"/>
              </a:rPr>
              <a:t>advantaged account strategy.</a:t>
            </a:r>
          </a:p>
        </p:txBody>
      </p:sp>
      <p:sp>
        <p:nvSpPr>
          <p:cNvPr id="4" name="TextBox 3">
            <a:extLst>
              <a:ext uri="{FF2B5EF4-FFF2-40B4-BE49-F238E27FC236}">
                <a16:creationId xmlns:a16="http://schemas.microsoft.com/office/drawing/2014/main" id="{121DED8F-CF53-4E85-B2B9-3B08C03F0A30}"/>
              </a:ext>
            </a:extLst>
          </p:cNvPr>
          <p:cNvSpPr txBox="1"/>
          <p:nvPr/>
        </p:nvSpPr>
        <p:spPr>
          <a:xfrm>
            <a:off x="4706131" y="2288213"/>
            <a:ext cx="3980670" cy="3981914"/>
          </a:xfrm>
          <a:prstGeom prst="rect">
            <a:avLst/>
          </a:prstGeom>
          <a:solidFill>
            <a:srgbClr val="CEDFEF"/>
          </a:solidFill>
        </p:spPr>
        <p:txBody>
          <a:bodyPr wrap="square" lIns="137160" rIns="137160" rtlCol="0" anchor="ctr" anchorCtr="0">
            <a:noAutofit/>
          </a:bodyPr>
          <a:lstStyle/>
          <a:p>
            <a:pPr marL="0" marR="0" lvl="1" indent="0" algn="l" defTabSz="457200" rtl="0" eaLnBrk="1" fontAlgn="auto" latinLnBrk="0" hangingPunct="1">
              <a:lnSpc>
                <a:spcPct val="100000"/>
              </a:lnSpc>
              <a:spcBef>
                <a:spcPts val="400"/>
              </a:spcBef>
              <a:spcAft>
                <a:spcPts val="400"/>
              </a:spcAft>
              <a:buClr>
                <a:srgbClr val="00529B"/>
              </a:buClr>
              <a:buSzTx/>
              <a:buFontTx/>
              <a:buNone/>
              <a:tabLst/>
              <a:defRPr/>
            </a:pPr>
            <a:r>
              <a:rPr kumimoji="0" lang="en-US" sz="1400" b="0" i="0" u="none" strike="noStrike" kern="1200" cap="none" spc="-10" normalizeH="0" baseline="0" noProof="0" dirty="0">
                <a:ln>
                  <a:noFill/>
                </a:ln>
                <a:solidFill>
                  <a:srgbClr val="000000"/>
                </a:solidFill>
                <a:effectLst/>
                <a:uLnTx/>
                <a:uFillTx/>
                <a:latin typeface="Calibri Light"/>
                <a:ea typeface="+mn-ea"/>
                <a:cs typeface="+mn-cs"/>
              </a:rPr>
              <a:t>Designing a comprehensive tax-advantaged </a:t>
            </a:r>
            <a:br>
              <a:rPr kumimoji="0" lang="en-US" sz="1400" b="0" i="0" u="none" strike="noStrike" kern="1200" cap="none" spc="-10" normalizeH="0" baseline="0" noProof="0" dirty="0">
                <a:ln>
                  <a:noFill/>
                </a:ln>
                <a:solidFill>
                  <a:srgbClr val="000000"/>
                </a:solidFill>
                <a:effectLst/>
                <a:uLnTx/>
                <a:uFillTx/>
                <a:latin typeface="Calibri Light"/>
                <a:ea typeface="+mn-ea"/>
                <a:cs typeface="+mn-cs"/>
              </a:rPr>
            </a:br>
            <a:r>
              <a:rPr kumimoji="0" lang="en-US" sz="1400" b="0" i="0" u="none" strike="noStrike" kern="1200" cap="none" spc="-10" normalizeH="0" baseline="0" noProof="0" dirty="0">
                <a:ln>
                  <a:noFill/>
                </a:ln>
                <a:solidFill>
                  <a:srgbClr val="000000"/>
                </a:solidFill>
                <a:effectLst/>
                <a:uLnTx/>
                <a:uFillTx/>
                <a:latin typeface="Calibri Light"/>
                <a:ea typeface="+mn-ea"/>
                <a:cs typeface="+mn-cs"/>
              </a:rPr>
              <a:t>account strategy is a multi-step process. </a:t>
            </a:r>
          </a:p>
          <a:p>
            <a:pPr marL="0" marR="0" lvl="1" indent="0" algn="l" defTabSz="457200" rtl="0" eaLnBrk="1" fontAlgn="auto" latinLnBrk="0" hangingPunct="1">
              <a:lnSpc>
                <a:spcPct val="100000"/>
              </a:lnSpc>
              <a:spcBef>
                <a:spcPts val="400"/>
              </a:spcBef>
              <a:spcAft>
                <a:spcPts val="400"/>
              </a:spcAft>
              <a:buClr>
                <a:srgbClr val="00529B"/>
              </a:buClr>
              <a:buSzTx/>
              <a:buFontTx/>
              <a:buNone/>
              <a:tabLst/>
              <a:defRPr/>
            </a:pPr>
            <a:r>
              <a:rPr kumimoji="0" lang="en-US" sz="1400" b="0" i="0" u="none" strike="noStrike" kern="1200" cap="none" spc="-10" normalizeH="0" baseline="0" noProof="0" dirty="0">
                <a:ln>
                  <a:noFill/>
                </a:ln>
                <a:solidFill>
                  <a:srgbClr val="000000"/>
                </a:solidFill>
                <a:effectLst/>
                <a:uLnTx/>
                <a:uFillTx/>
                <a:latin typeface="Calibri Light"/>
                <a:ea typeface="+mn-ea"/>
                <a:cs typeface="+mn-cs"/>
              </a:rPr>
              <a:t>USI’s </a:t>
            </a:r>
            <a:r>
              <a:rPr lang="en-US" sz="1400" spc="-10" dirty="0">
                <a:solidFill>
                  <a:srgbClr val="000000"/>
                </a:solidFill>
                <a:latin typeface="Calibri Light"/>
              </a:rPr>
              <a:t>Employee Benefits Consulting team will provide support on all of the following for both “traditional” benefits and retirement</a:t>
            </a:r>
            <a:r>
              <a:rPr kumimoji="0" lang="en-US" sz="1400" b="0" i="0" u="none" strike="noStrike" kern="1200" cap="none" spc="-10" normalizeH="0" baseline="0" noProof="0" dirty="0">
                <a:ln>
                  <a:noFill/>
                </a:ln>
                <a:solidFill>
                  <a:srgbClr val="000000"/>
                </a:solidFill>
                <a:effectLst/>
                <a:uLnTx/>
                <a:uFillTx/>
                <a:latin typeface="Calibri Light"/>
                <a:ea typeface="+mn-ea"/>
                <a:cs typeface="+mn-cs"/>
              </a:rPr>
              <a:t>: </a:t>
            </a:r>
          </a:p>
          <a:p>
            <a:pPr marL="171450" lvl="1" indent="-171450" defTabSz="457200">
              <a:spcBef>
                <a:spcPts val="200"/>
              </a:spcBef>
              <a:spcAft>
                <a:spcPts val="200"/>
              </a:spcAft>
              <a:buClr>
                <a:srgbClr val="00529B"/>
              </a:buClr>
              <a:buFont typeface="Wingdings" panose="05000000000000000000" pitchFamily="2" charset="2"/>
              <a:buChar char="§"/>
              <a:defRPr/>
            </a:pPr>
            <a:r>
              <a:rPr lang="en-US" sz="1400" spc="-10" dirty="0">
                <a:solidFill>
                  <a:srgbClr val="000000"/>
                </a:solidFill>
                <a:latin typeface="Calibri Light"/>
              </a:rPr>
              <a:t>Health and Retirement Plan Design strategy </a:t>
            </a:r>
          </a:p>
          <a:p>
            <a:pPr marL="171450" lvl="1" indent="-171450" defTabSz="457200">
              <a:spcBef>
                <a:spcPts val="200"/>
              </a:spcBef>
              <a:spcAft>
                <a:spcPts val="200"/>
              </a:spcAft>
              <a:buClr>
                <a:srgbClr val="00529B"/>
              </a:buClr>
              <a:buFont typeface="Wingdings" panose="05000000000000000000" pitchFamily="2" charset="2"/>
              <a:buChar char="§"/>
              <a:defRPr/>
            </a:pPr>
            <a:r>
              <a:rPr lang="en-US" sz="1400" spc="-10" dirty="0">
                <a:solidFill>
                  <a:srgbClr val="000000"/>
                </a:solidFill>
                <a:latin typeface="Calibri Light"/>
              </a:rPr>
              <a:t>Healthcare Contribution strategy   </a:t>
            </a:r>
          </a:p>
          <a:p>
            <a:pPr marL="171450" marR="0" lvl="1" indent="-171450" algn="l" defTabSz="457200" rtl="0" eaLnBrk="1" fontAlgn="auto" latinLnBrk="0" hangingPunct="1">
              <a:lnSpc>
                <a:spcPct val="100000"/>
              </a:lnSpc>
              <a:spcBef>
                <a:spcPts val="200"/>
              </a:spcBef>
              <a:spcAft>
                <a:spcPts val="200"/>
              </a:spcAft>
              <a:buClr>
                <a:srgbClr val="00529B"/>
              </a:buClr>
              <a:buSzTx/>
              <a:buFont typeface="Wingdings" panose="05000000000000000000" pitchFamily="2" charset="2"/>
              <a:buChar char="§"/>
              <a:tabLst/>
              <a:defRPr/>
            </a:pPr>
            <a:r>
              <a:rPr kumimoji="0" lang="en-US" sz="1400" b="0" i="0" u="none" strike="noStrike" kern="1200" cap="none" spc="-10" normalizeH="0" baseline="0" noProof="0" dirty="0">
                <a:ln>
                  <a:noFill/>
                </a:ln>
                <a:solidFill>
                  <a:srgbClr val="000000"/>
                </a:solidFill>
                <a:effectLst/>
                <a:uLnTx/>
                <a:uFillTx/>
                <a:latin typeface="Calibri Light"/>
                <a:ea typeface="+mn-ea"/>
                <a:cs typeface="+mn-cs"/>
              </a:rPr>
              <a:t>Compliance considerations</a:t>
            </a:r>
          </a:p>
          <a:p>
            <a:pPr marL="171450" marR="0" lvl="1" indent="-171450" algn="l" defTabSz="457200" rtl="0" eaLnBrk="1" fontAlgn="auto" latinLnBrk="0" hangingPunct="1">
              <a:lnSpc>
                <a:spcPct val="100000"/>
              </a:lnSpc>
              <a:spcBef>
                <a:spcPts val="200"/>
              </a:spcBef>
              <a:spcAft>
                <a:spcPts val="400"/>
              </a:spcAft>
              <a:buClr>
                <a:srgbClr val="00529B"/>
              </a:buClr>
              <a:buSzTx/>
              <a:buFont typeface="Wingdings" panose="05000000000000000000" pitchFamily="2" charset="2"/>
              <a:buChar char="§"/>
              <a:tabLst/>
              <a:defRPr/>
            </a:pPr>
            <a:r>
              <a:rPr kumimoji="0" lang="en-US" sz="1400" b="0" i="0" u="none" strike="noStrike" kern="1200" cap="none" spc="-10" normalizeH="0" baseline="0" noProof="0" dirty="0">
                <a:ln>
                  <a:noFill/>
                </a:ln>
                <a:solidFill>
                  <a:srgbClr val="000000"/>
                </a:solidFill>
                <a:effectLst/>
                <a:uLnTx/>
                <a:uFillTx/>
                <a:latin typeface="Calibri Light"/>
                <a:ea typeface="+mn-ea"/>
                <a:cs typeface="+mn-cs"/>
              </a:rPr>
              <a:t>Vendor selection and implementation</a:t>
            </a:r>
          </a:p>
          <a:p>
            <a:pPr marL="548640" marR="0" lvl="2" indent="-285750" algn="l" defTabSz="457200" rtl="0" eaLnBrk="1" fontAlgn="auto" latinLnBrk="0" hangingPunct="1">
              <a:lnSpc>
                <a:spcPct val="100000"/>
              </a:lnSpc>
              <a:spcBef>
                <a:spcPts val="0"/>
              </a:spcBef>
              <a:spcAft>
                <a:spcPts val="0"/>
              </a:spcAft>
              <a:buClr>
                <a:srgbClr val="00529B"/>
              </a:buClr>
              <a:buSzTx/>
              <a:buFont typeface="Calibri Light" panose="020F0302020204030204" pitchFamily="34" charset="0"/>
              <a:buChar char="—"/>
              <a:tabLst/>
              <a:defRPr/>
            </a:pPr>
            <a:r>
              <a:rPr kumimoji="0" lang="en-US" sz="1400" b="0" i="0" u="none" strike="noStrike" kern="1200" cap="none" spc="-10" normalizeH="0" baseline="0" noProof="0" dirty="0">
                <a:ln>
                  <a:noFill/>
                </a:ln>
                <a:solidFill>
                  <a:srgbClr val="000000"/>
                </a:solidFill>
                <a:effectLst/>
                <a:uLnTx/>
                <a:uFillTx/>
                <a:latin typeface="Calibri Light"/>
                <a:ea typeface="+mn-ea"/>
                <a:cs typeface="+mn-cs"/>
              </a:rPr>
              <a:t>Align goals, objectives and budget with appropriate vendor(s) </a:t>
            </a:r>
          </a:p>
          <a:p>
            <a:pPr marL="171450" marR="0" lvl="1" indent="-171450" algn="l" defTabSz="457200" rtl="0" eaLnBrk="1" fontAlgn="auto" latinLnBrk="0" hangingPunct="1">
              <a:lnSpc>
                <a:spcPct val="100000"/>
              </a:lnSpc>
              <a:spcBef>
                <a:spcPts val="400"/>
              </a:spcBef>
              <a:spcAft>
                <a:spcPts val="400"/>
              </a:spcAft>
              <a:buClr>
                <a:srgbClr val="00529B"/>
              </a:buClr>
              <a:buSzTx/>
              <a:buFont typeface="Wingdings" panose="05000000000000000000" pitchFamily="2" charset="2"/>
              <a:buChar char="§"/>
              <a:tabLst/>
              <a:defRPr/>
            </a:pPr>
            <a:r>
              <a:rPr kumimoji="0" lang="en-US" sz="1400" b="0" i="0" u="none" strike="noStrike" kern="1200" cap="none" spc="-10" normalizeH="0" baseline="0" noProof="0" dirty="0">
                <a:ln>
                  <a:noFill/>
                </a:ln>
                <a:solidFill>
                  <a:srgbClr val="000000"/>
                </a:solidFill>
                <a:effectLst/>
                <a:uLnTx/>
                <a:uFillTx/>
                <a:latin typeface="Calibri Light"/>
                <a:ea typeface="+mn-ea"/>
                <a:cs typeface="+mn-cs"/>
              </a:rPr>
              <a:t>Comprehensive targeted communications strategy</a:t>
            </a:r>
          </a:p>
          <a:p>
            <a:pPr marL="548640" lvl="2" indent="-285750" defTabSz="457200">
              <a:buClr>
                <a:srgbClr val="00529B"/>
              </a:buClr>
              <a:buFont typeface="Calibri Light" panose="020F0302020204030204" pitchFamily="34" charset="0"/>
              <a:buChar char="—"/>
              <a:defRPr/>
            </a:pPr>
            <a:r>
              <a:rPr lang="en-US" sz="1400" spc="-10" dirty="0">
                <a:solidFill>
                  <a:srgbClr val="000000"/>
                </a:solidFill>
                <a:latin typeface="Calibri Light"/>
              </a:rPr>
              <a:t>Appropriate notice and disclosure </a:t>
            </a:r>
          </a:p>
          <a:p>
            <a:pPr marL="548640" lvl="2" indent="-285750" defTabSz="457200">
              <a:buClr>
                <a:srgbClr val="00529B"/>
              </a:buClr>
              <a:buFont typeface="Calibri Light" panose="020F0302020204030204" pitchFamily="34" charset="0"/>
              <a:buChar char="—"/>
              <a:defRPr/>
            </a:pPr>
            <a:r>
              <a:rPr lang="en-US" sz="1400" spc="-10" dirty="0">
                <a:solidFill>
                  <a:srgbClr val="000000"/>
                </a:solidFill>
                <a:latin typeface="Calibri Light"/>
              </a:rPr>
              <a:t>Multiple media deployment/delivery</a:t>
            </a:r>
          </a:p>
        </p:txBody>
      </p:sp>
      <p:pic>
        <p:nvPicPr>
          <p:cNvPr id="7" name="Picture 6">
            <a:extLst>
              <a:ext uri="{FF2B5EF4-FFF2-40B4-BE49-F238E27FC236}">
                <a16:creationId xmlns:a16="http://schemas.microsoft.com/office/drawing/2014/main" id="{1EC3E924-D827-E0FF-64CC-FB01E2291B99}"/>
              </a:ext>
            </a:extLst>
          </p:cNvPr>
          <p:cNvPicPr>
            <a:picLocks noChangeAspect="1"/>
          </p:cNvPicPr>
          <p:nvPr/>
        </p:nvPicPr>
        <p:blipFill rotWithShape="1">
          <a:blip r:embed="rId3"/>
          <a:srcRect l="1275" t="2176" r="3446" b="4033"/>
          <a:stretch/>
        </p:blipFill>
        <p:spPr>
          <a:xfrm>
            <a:off x="603070" y="2551275"/>
            <a:ext cx="3522334" cy="2689740"/>
          </a:xfrm>
          <a:prstGeom prst="rect">
            <a:avLst/>
          </a:prstGeom>
          <a:ln>
            <a:solidFill>
              <a:schemeClr val="bg1">
                <a:lumMod val="85000"/>
              </a:schemeClr>
            </a:solidFill>
          </a:ln>
          <a:effectLst>
            <a:outerShdw blurRad="114300" dist="76200" dir="2700000" algn="tl" rotWithShape="0">
              <a:prstClr val="black">
                <a:alpha val="15000"/>
              </a:prstClr>
            </a:outerShdw>
          </a:effectLst>
        </p:spPr>
      </p:pic>
      <p:grpSp>
        <p:nvGrpSpPr>
          <p:cNvPr id="9" name="Group 8">
            <a:extLst>
              <a:ext uri="{FF2B5EF4-FFF2-40B4-BE49-F238E27FC236}">
                <a16:creationId xmlns:a16="http://schemas.microsoft.com/office/drawing/2014/main" id="{CE069E97-EC4B-FDE2-5D40-835FFBDEB7FB}"/>
              </a:ext>
            </a:extLst>
          </p:cNvPr>
          <p:cNvGrpSpPr/>
          <p:nvPr/>
        </p:nvGrpSpPr>
        <p:grpSpPr>
          <a:xfrm>
            <a:off x="1198869" y="5026314"/>
            <a:ext cx="2339352" cy="1367080"/>
            <a:chOff x="4639826" y="3253712"/>
            <a:chExt cx="2339352" cy="1367080"/>
          </a:xfrm>
          <a:effectLst>
            <a:outerShdw blurRad="50800" dist="50800" dir="5400000" algn="ctr" rotWithShape="0">
              <a:prstClr val="black">
                <a:alpha val="15000"/>
              </a:prstClr>
            </a:outerShdw>
          </a:effectLst>
        </p:grpSpPr>
        <p:sp>
          <p:nvSpPr>
            <p:cNvPr id="10" name="Rectangle: Rounded Corners 9">
              <a:extLst>
                <a:ext uri="{FF2B5EF4-FFF2-40B4-BE49-F238E27FC236}">
                  <a16:creationId xmlns:a16="http://schemas.microsoft.com/office/drawing/2014/main" id="{F8C95B9A-E704-1FA4-2CE2-E95B6CB25370}"/>
                </a:ext>
              </a:extLst>
            </p:cNvPr>
            <p:cNvSpPr/>
            <p:nvPr/>
          </p:nvSpPr>
          <p:spPr>
            <a:xfrm>
              <a:off x="4639826" y="3253712"/>
              <a:ext cx="2151392" cy="1367080"/>
            </a:xfrm>
            <a:prstGeom prst="roundRect">
              <a:avLst/>
            </a:prstGeom>
            <a:solidFill>
              <a:srgbClr val="3C7EC1"/>
            </a:solidFill>
            <a:ln>
              <a:solidFill>
                <a:srgbClr val="3C7E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Court">
              <a:extLst>
                <a:ext uri="{FF2B5EF4-FFF2-40B4-BE49-F238E27FC236}">
                  <a16:creationId xmlns:a16="http://schemas.microsoft.com/office/drawing/2014/main" id="{7ECD78D9-97D0-5310-9D7A-E8DC044A65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77642" y="4132100"/>
              <a:ext cx="326778" cy="326778"/>
            </a:xfrm>
            <a:prstGeom prst="rect">
              <a:avLst/>
            </a:prstGeom>
          </p:spPr>
        </p:pic>
        <p:pic>
          <p:nvPicPr>
            <p:cNvPr id="12" name="Graphic 11" descr="Gavel">
              <a:extLst>
                <a:ext uri="{FF2B5EF4-FFF2-40B4-BE49-F238E27FC236}">
                  <a16:creationId xmlns:a16="http://schemas.microsoft.com/office/drawing/2014/main" id="{ECA7C3A4-11FE-0C01-EF25-5EA93F44E1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66358" y="3749560"/>
              <a:ext cx="326778" cy="326778"/>
            </a:xfrm>
            <a:prstGeom prst="rect">
              <a:avLst/>
            </a:prstGeom>
          </p:spPr>
        </p:pic>
        <p:pic>
          <p:nvPicPr>
            <p:cNvPr id="13" name="Graphic 12" descr="Scales of justice">
              <a:extLst>
                <a:ext uri="{FF2B5EF4-FFF2-40B4-BE49-F238E27FC236}">
                  <a16:creationId xmlns:a16="http://schemas.microsoft.com/office/drawing/2014/main" id="{F08030CD-EE71-6BAB-BE99-981698BF581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76103" y="3345695"/>
              <a:ext cx="326778" cy="326778"/>
            </a:xfrm>
            <a:prstGeom prst="rect">
              <a:avLst/>
            </a:prstGeom>
          </p:spPr>
        </p:pic>
        <p:sp>
          <p:nvSpPr>
            <p:cNvPr id="14" name="TextBox 13">
              <a:extLst>
                <a:ext uri="{FF2B5EF4-FFF2-40B4-BE49-F238E27FC236}">
                  <a16:creationId xmlns:a16="http://schemas.microsoft.com/office/drawing/2014/main" id="{393D2C3E-660C-BF10-4134-4BBAC8DFCE45}"/>
                </a:ext>
              </a:extLst>
            </p:cNvPr>
            <p:cNvSpPr txBox="1"/>
            <p:nvPr/>
          </p:nvSpPr>
          <p:spPr>
            <a:xfrm>
              <a:off x="5121602" y="3375875"/>
              <a:ext cx="1857576" cy="307777"/>
            </a:xfrm>
            <a:prstGeom prst="rect">
              <a:avLst/>
            </a:prstGeom>
            <a:noFill/>
          </p:spPr>
          <p:txBody>
            <a:bodyPr wrap="square" rtlCol="0">
              <a:spAutoFit/>
            </a:bodyPr>
            <a:lstStyle/>
            <a:p>
              <a:r>
                <a:rPr lang="en-US" sz="1400" b="1" dirty="0">
                  <a:solidFill>
                    <a:schemeClr val="bg1"/>
                  </a:solidFill>
                </a:rPr>
                <a:t>Department of Labor</a:t>
              </a:r>
            </a:p>
          </p:txBody>
        </p:sp>
        <p:sp>
          <p:nvSpPr>
            <p:cNvPr id="15" name="TextBox 14">
              <a:extLst>
                <a:ext uri="{FF2B5EF4-FFF2-40B4-BE49-F238E27FC236}">
                  <a16:creationId xmlns:a16="http://schemas.microsoft.com/office/drawing/2014/main" id="{C7346BAE-0BBC-5DCD-43F7-F5A24AFB1244}"/>
                </a:ext>
              </a:extLst>
            </p:cNvPr>
            <p:cNvSpPr txBox="1"/>
            <p:nvPr/>
          </p:nvSpPr>
          <p:spPr>
            <a:xfrm>
              <a:off x="5103242" y="4161998"/>
              <a:ext cx="1752646" cy="307777"/>
            </a:xfrm>
            <a:prstGeom prst="rect">
              <a:avLst/>
            </a:prstGeom>
            <a:noFill/>
          </p:spPr>
          <p:txBody>
            <a:bodyPr wrap="square" rtlCol="0">
              <a:spAutoFit/>
            </a:bodyPr>
            <a:lstStyle/>
            <a:p>
              <a:r>
                <a:rPr lang="en-US" sz="1400" b="1" dirty="0">
                  <a:solidFill>
                    <a:schemeClr val="bg1"/>
                  </a:solidFill>
                </a:rPr>
                <a:t>Affordable Care Act</a:t>
              </a:r>
            </a:p>
          </p:txBody>
        </p:sp>
        <p:sp>
          <p:nvSpPr>
            <p:cNvPr id="16" name="TextBox 15">
              <a:extLst>
                <a:ext uri="{FF2B5EF4-FFF2-40B4-BE49-F238E27FC236}">
                  <a16:creationId xmlns:a16="http://schemas.microsoft.com/office/drawing/2014/main" id="{4B3764A6-878E-396E-663F-E4FCEA4AEAA5}"/>
                </a:ext>
              </a:extLst>
            </p:cNvPr>
            <p:cNvSpPr txBox="1"/>
            <p:nvPr/>
          </p:nvSpPr>
          <p:spPr>
            <a:xfrm>
              <a:off x="5123066" y="3775916"/>
              <a:ext cx="1380547" cy="219980"/>
            </a:xfrm>
            <a:prstGeom prst="rect">
              <a:avLst/>
            </a:prstGeom>
            <a:noFill/>
          </p:spPr>
          <p:txBody>
            <a:bodyPr wrap="square" rtlCol="0">
              <a:spAutoFit/>
            </a:bodyPr>
            <a:lstStyle/>
            <a:p>
              <a:r>
                <a:rPr lang="en-US" sz="1400" b="1" dirty="0">
                  <a:solidFill>
                    <a:schemeClr val="bg1"/>
                  </a:solidFill>
                </a:rPr>
                <a:t>ERISA</a:t>
              </a:r>
            </a:p>
          </p:txBody>
        </p:sp>
      </p:grpSp>
      <p:sp>
        <p:nvSpPr>
          <p:cNvPr id="17" name="Rectangle 16">
            <a:extLst>
              <a:ext uri="{FF2B5EF4-FFF2-40B4-BE49-F238E27FC236}">
                <a16:creationId xmlns:a16="http://schemas.microsoft.com/office/drawing/2014/main" id="{0FA19715-D6F9-7F5C-EE25-5A6DC0A0BDF7}"/>
              </a:ext>
            </a:extLst>
          </p:cNvPr>
          <p:cNvSpPr/>
          <p:nvPr/>
        </p:nvSpPr>
        <p:spPr>
          <a:xfrm>
            <a:off x="2058198" y="2727676"/>
            <a:ext cx="2061792" cy="255029"/>
          </a:xfrm>
          <a:prstGeom prst="rect">
            <a:avLst/>
          </a:prstGeom>
          <a:solidFill>
            <a:srgbClr val="EE8A1D"/>
          </a:solidFill>
          <a:ln>
            <a:solidFill>
              <a:srgbClr val="EE8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Contribution Strategy</a:t>
            </a:r>
          </a:p>
        </p:txBody>
      </p:sp>
      <p:sp>
        <p:nvSpPr>
          <p:cNvPr id="19" name="Rectangle: Rounded Corners 18">
            <a:extLst>
              <a:ext uri="{FF2B5EF4-FFF2-40B4-BE49-F238E27FC236}">
                <a16:creationId xmlns:a16="http://schemas.microsoft.com/office/drawing/2014/main" id="{CAFCCE73-0AFE-557E-F66D-902DD06F02B4}"/>
              </a:ext>
            </a:extLst>
          </p:cNvPr>
          <p:cNvSpPr/>
          <p:nvPr/>
        </p:nvSpPr>
        <p:spPr>
          <a:xfrm>
            <a:off x="1105863" y="4002809"/>
            <a:ext cx="3409790" cy="801317"/>
          </a:xfrm>
          <a:prstGeom prst="roundRect">
            <a:avLst/>
          </a:prstGeom>
          <a:solidFill>
            <a:srgbClr val="58BDBA"/>
          </a:solidFill>
          <a:ln>
            <a:solidFill>
              <a:srgbClr val="58BDBA"/>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dirty="0"/>
              <a:t>Comprehensive Communications Strategy</a:t>
            </a:r>
          </a:p>
        </p:txBody>
      </p:sp>
      <p:pic>
        <p:nvPicPr>
          <p:cNvPr id="81" name="Picture 80">
            <a:extLst>
              <a:ext uri="{FF2B5EF4-FFF2-40B4-BE49-F238E27FC236}">
                <a16:creationId xmlns:a16="http://schemas.microsoft.com/office/drawing/2014/main" id="{4B7A4888-F75E-DCA8-A3C9-0AAD66AF2243}"/>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982242" y="4356140"/>
            <a:ext cx="360945" cy="360945"/>
          </a:xfrm>
          <a:prstGeom prst="rect">
            <a:avLst/>
          </a:prstGeom>
        </p:spPr>
      </p:pic>
      <p:pic>
        <p:nvPicPr>
          <p:cNvPr id="83" name="Picture 82" descr="A white outline of a video chat&#10;&#10;Description automatically generated">
            <a:extLst>
              <a:ext uri="{FF2B5EF4-FFF2-40B4-BE49-F238E27FC236}">
                <a16:creationId xmlns:a16="http://schemas.microsoft.com/office/drawing/2014/main" id="{774B02A6-026A-3225-7991-232A985A2FA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47136" y="4330852"/>
            <a:ext cx="411520" cy="411520"/>
          </a:xfrm>
          <a:prstGeom prst="rect">
            <a:avLst/>
          </a:prstGeom>
        </p:spPr>
      </p:pic>
      <p:pic>
        <p:nvPicPr>
          <p:cNvPr id="87" name="Picture 86" descr="A white line on a black background&#10;&#10;Description automatically generated">
            <a:extLst>
              <a:ext uri="{FF2B5EF4-FFF2-40B4-BE49-F238E27FC236}">
                <a16:creationId xmlns:a16="http://schemas.microsoft.com/office/drawing/2014/main" id="{4FE39497-4A03-7393-2D1E-1923B7C6C5F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63934" y="4372861"/>
            <a:ext cx="327503" cy="327503"/>
          </a:xfrm>
          <a:prstGeom prst="rect">
            <a:avLst/>
          </a:prstGeom>
        </p:spPr>
      </p:pic>
      <p:pic>
        <p:nvPicPr>
          <p:cNvPr id="95" name="Picture 94" descr="A white line icon of a computer screen&#10;&#10;Description automatically generated">
            <a:extLst>
              <a:ext uri="{FF2B5EF4-FFF2-40B4-BE49-F238E27FC236}">
                <a16:creationId xmlns:a16="http://schemas.microsoft.com/office/drawing/2014/main" id="{623F706C-6F0A-87C7-29E3-50AF3929B7B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16142" y="4332908"/>
            <a:ext cx="407408" cy="407408"/>
          </a:xfrm>
          <a:prstGeom prst="rect">
            <a:avLst/>
          </a:prstGeom>
        </p:spPr>
      </p:pic>
      <p:pic>
        <p:nvPicPr>
          <p:cNvPr id="97" name="Picture 96" descr="A white board with a black background&#10;&#10;Description automatically generated">
            <a:extLst>
              <a:ext uri="{FF2B5EF4-FFF2-40B4-BE49-F238E27FC236}">
                <a16:creationId xmlns:a16="http://schemas.microsoft.com/office/drawing/2014/main" id="{CA326ACF-CEDA-CED1-71A6-109F489882A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66773" y="4349824"/>
            <a:ext cx="373576" cy="373576"/>
          </a:xfrm>
          <a:prstGeom prst="rect">
            <a:avLst/>
          </a:prstGeom>
        </p:spPr>
      </p:pic>
      <p:pic>
        <p:nvPicPr>
          <p:cNvPr id="101" name="Picture 100" descr="A white logo with a black background&#10;&#10;Description automatically generated">
            <a:extLst>
              <a:ext uri="{FF2B5EF4-FFF2-40B4-BE49-F238E27FC236}">
                <a16:creationId xmlns:a16="http://schemas.microsoft.com/office/drawing/2014/main" id="{4DEAEAF3-DB26-8F6E-BD0A-F4A5948E322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81036" y="4340598"/>
            <a:ext cx="411520" cy="411520"/>
          </a:xfrm>
          <a:prstGeom prst="rect">
            <a:avLst/>
          </a:prstGeom>
        </p:spPr>
      </p:pic>
    </p:spTree>
    <p:extLst>
      <p:ext uri="{BB962C8B-B14F-4D97-AF65-F5344CB8AC3E}">
        <p14:creationId xmlns:p14="http://schemas.microsoft.com/office/powerpoint/2010/main" val="1791277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386CD3B-2E40-FC8F-F650-CB4470D1A1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7200" y="2225402"/>
            <a:ext cx="8425175" cy="3863813"/>
          </a:xfrm>
          <a:prstGeom prst="rect">
            <a:avLst/>
          </a:prstGeom>
          <a:ln>
            <a:noFill/>
          </a:ln>
        </p:spPr>
      </p:pic>
      <p:pic>
        <p:nvPicPr>
          <p:cNvPr id="23" name="Picture 22" descr="A group of people in a pyramid&#10;&#10;Description automatically generated">
            <a:extLst>
              <a:ext uri="{FF2B5EF4-FFF2-40B4-BE49-F238E27FC236}">
                <a16:creationId xmlns:a16="http://schemas.microsoft.com/office/drawing/2014/main" id="{3027E065-71DC-5538-887A-366D01D3CE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5913" y="2469879"/>
            <a:ext cx="507208" cy="507208"/>
          </a:xfrm>
          <a:prstGeom prst="rect">
            <a:avLst/>
          </a:prstGeom>
        </p:spPr>
      </p:pic>
      <p:grpSp>
        <p:nvGrpSpPr>
          <p:cNvPr id="24" name="Group 23">
            <a:extLst>
              <a:ext uri="{FF2B5EF4-FFF2-40B4-BE49-F238E27FC236}">
                <a16:creationId xmlns:a16="http://schemas.microsoft.com/office/drawing/2014/main" id="{5F084076-3C37-E888-8FF8-EA71391B62DD}"/>
              </a:ext>
            </a:extLst>
          </p:cNvPr>
          <p:cNvGrpSpPr/>
          <p:nvPr/>
        </p:nvGrpSpPr>
        <p:grpSpPr>
          <a:xfrm>
            <a:off x="1601091" y="2504808"/>
            <a:ext cx="428476" cy="428476"/>
            <a:chOff x="1603612" y="1981794"/>
            <a:chExt cx="428476" cy="428476"/>
          </a:xfrm>
        </p:grpSpPr>
        <p:pic>
          <p:nvPicPr>
            <p:cNvPr id="25" name="Picture 24" descr="A white and black logo&#10;&#10;Description automatically generated">
              <a:extLst>
                <a:ext uri="{FF2B5EF4-FFF2-40B4-BE49-F238E27FC236}">
                  <a16:creationId xmlns:a16="http://schemas.microsoft.com/office/drawing/2014/main" id="{185AE136-BC4F-6E57-E0DE-04FC85107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03612" y="1981794"/>
              <a:ext cx="428476" cy="428476"/>
            </a:xfrm>
            <a:prstGeom prst="rect">
              <a:avLst/>
            </a:prstGeom>
          </p:spPr>
        </p:pic>
        <p:sp>
          <p:nvSpPr>
            <p:cNvPr id="26" name="Rectangle 25">
              <a:extLst>
                <a:ext uri="{FF2B5EF4-FFF2-40B4-BE49-F238E27FC236}">
                  <a16:creationId xmlns:a16="http://schemas.microsoft.com/office/drawing/2014/main" id="{188F2BF7-7F1B-96AB-34E5-E821F5B400E7}"/>
                </a:ext>
              </a:extLst>
            </p:cNvPr>
            <p:cNvSpPr/>
            <p:nvPr/>
          </p:nvSpPr>
          <p:spPr>
            <a:xfrm>
              <a:off x="1787857" y="2184804"/>
              <a:ext cx="71650" cy="186496"/>
            </a:xfrm>
            <a:prstGeom prst="rect">
              <a:avLst/>
            </a:prstGeom>
            <a:solidFill>
              <a:srgbClr val="3C7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grpSp>
      <p:sp>
        <p:nvSpPr>
          <p:cNvPr id="33" name="TextBox 32">
            <a:extLst>
              <a:ext uri="{FF2B5EF4-FFF2-40B4-BE49-F238E27FC236}">
                <a16:creationId xmlns:a16="http://schemas.microsoft.com/office/drawing/2014/main" id="{2FC7B799-F28F-5FBA-A2B7-483AA534CBBA}"/>
              </a:ext>
            </a:extLst>
          </p:cNvPr>
          <p:cNvSpPr txBox="1"/>
          <p:nvPr/>
        </p:nvSpPr>
        <p:spPr>
          <a:xfrm>
            <a:off x="685379" y="3225178"/>
            <a:ext cx="2258568" cy="1838965"/>
          </a:xfrm>
          <a:prstGeom prst="rect">
            <a:avLst/>
          </a:prstGeom>
          <a:noFill/>
        </p:spPr>
        <p:txBody>
          <a:bodyPr wrap="square">
            <a:spAutoFit/>
          </a:bodyPr>
          <a:lstStyle/>
          <a:p>
            <a:pPr marL="0" marR="0" lvl="1" indent="0" algn="ctr" defTabSz="914400" rtl="0" eaLnBrk="1" fontAlgn="auto" latinLnBrk="0" hangingPunct="1">
              <a:lnSpc>
                <a:spcPct val="100000"/>
              </a:lnSpc>
              <a:spcBef>
                <a:spcPts val="1800"/>
              </a:spcBef>
              <a:spcAft>
                <a:spcPts val="0"/>
              </a:spcAft>
              <a:buClr>
                <a:srgbClr val="09549B"/>
              </a:buClr>
              <a:buSzPct val="100000"/>
              <a:buFontTx/>
              <a:buNone/>
              <a:tabLst/>
              <a:defRPr/>
            </a:pPr>
            <a:r>
              <a:rPr kumimoji="0" lang="en-US" sz="1800" b="1" i="0" u="none" strike="noStrike" kern="1200" cap="none" spc="0" normalizeH="0" baseline="0" noProof="0" dirty="0">
                <a:ln>
                  <a:noFill/>
                </a:ln>
                <a:solidFill>
                  <a:srgbClr val="00529B"/>
                </a:solidFill>
                <a:effectLst/>
                <a:uLnTx/>
                <a:uFillTx/>
                <a:latin typeface="Calibri"/>
                <a:ea typeface="+mn-ea"/>
                <a:cs typeface="+mn-cs"/>
              </a:rPr>
              <a:t>Average </a:t>
            </a:r>
            <a:br>
              <a:rPr kumimoji="0" lang="en-US" sz="1800" b="1" i="0" u="none" strike="noStrike" kern="1200" cap="none" spc="0" normalizeH="0" baseline="0" noProof="0" dirty="0">
                <a:ln>
                  <a:noFill/>
                </a:ln>
                <a:solidFill>
                  <a:srgbClr val="00529B"/>
                </a:solidFill>
                <a:effectLst/>
                <a:uLnTx/>
                <a:uFillTx/>
                <a:latin typeface="Calibri"/>
                <a:ea typeface="+mn-ea"/>
                <a:cs typeface="+mn-cs"/>
              </a:rPr>
            </a:br>
            <a:r>
              <a:rPr kumimoji="0" lang="en-US" sz="1800" b="1" i="0" u="none" strike="noStrike" kern="1200" cap="none" spc="0" normalizeH="0" baseline="0" noProof="0" dirty="0">
                <a:ln>
                  <a:noFill/>
                </a:ln>
                <a:solidFill>
                  <a:srgbClr val="00529B"/>
                </a:solidFill>
                <a:effectLst/>
                <a:uLnTx/>
                <a:uFillTx/>
                <a:latin typeface="Calibri"/>
                <a:ea typeface="+mn-ea"/>
                <a:cs typeface="+mn-cs"/>
              </a:rPr>
              <a:t>Participation</a:t>
            </a:r>
          </a:p>
          <a:p>
            <a:pPr marL="0" marR="0" lvl="1" indent="0" algn="ctr" defTabSz="914400" rtl="0" eaLnBrk="1" fontAlgn="auto" latinLnBrk="0" hangingPunct="1">
              <a:lnSpc>
                <a:spcPct val="100000"/>
              </a:lnSpc>
              <a:spcBef>
                <a:spcPts val="600"/>
              </a:spcBef>
              <a:spcAft>
                <a:spcPts val="0"/>
              </a:spcAft>
              <a:buClr>
                <a:srgbClr val="09549B"/>
              </a:buClr>
              <a:buSzPct val="100000"/>
              <a:buFontTx/>
              <a:buNone/>
              <a:tabLst/>
              <a:defRPr/>
            </a:pPr>
            <a:r>
              <a:rPr kumimoji="0" lang="en-US" sz="1200" b="1" i="0" u="none" strike="noStrike" kern="1200" cap="none" spc="0" normalizeH="0" baseline="0" noProof="0" dirty="0">
                <a:ln>
                  <a:noFill/>
                </a:ln>
                <a:solidFill>
                  <a:srgbClr val="6D6E71"/>
                </a:solidFill>
                <a:effectLst/>
                <a:uLnTx/>
                <a:uFillTx/>
                <a:latin typeface="Calibri"/>
                <a:ea typeface="+mn-ea"/>
                <a:cs typeface="+mn-cs"/>
              </a:rPr>
              <a:t>Estimated Tax Advantage</a:t>
            </a:r>
          </a:p>
          <a:p>
            <a:pPr marL="0" marR="0" lvl="1" indent="0" algn="ctr" defTabSz="914400" rtl="0" eaLnBrk="1" fontAlgn="auto" latinLnBrk="0" hangingPunct="1">
              <a:lnSpc>
                <a:spcPct val="100000"/>
              </a:lnSpc>
              <a:spcBef>
                <a:spcPts val="600"/>
              </a:spcBef>
              <a:spcAft>
                <a:spcPts val="600"/>
              </a:spcAft>
              <a:buClr>
                <a:srgbClr val="09549B"/>
              </a:buClr>
              <a:buSzPct val="100000"/>
              <a:buFontTx/>
              <a:buNone/>
              <a:tabLst/>
              <a:defRPr/>
            </a:pPr>
            <a:r>
              <a:rPr kumimoji="0" lang="en-US" sz="1400" b="1" i="0" u="none" strike="noStrike" kern="1200" cap="none" spc="0" normalizeH="0" baseline="0" noProof="0" dirty="0">
                <a:ln>
                  <a:noFill/>
                </a:ln>
                <a:solidFill>
                  <a:srgbClr val="EE8A1D"/>
                </a:solidFill>
                <a:effectLst/>
                <a:uLnTx/>
                <a:uFillTx/>
                <a:latin typeface="Calibri"/>
                <a:ea typeface="+mn-ea"/>
                <a:cs typeface="+mn-cs"/>
              </a:rPr>
              <a:t>$300 - $400 </a:t>
            </a:r>
            <a:r>
              <a:rPr kumimoji="0" lang="en-US" sz="1400" b="0" i="0" u="none" strike="noStrike" kern="1200" cap="none" spc="0" normalizeH="0" baseline="0" noProof="0" dirty="0">
                <a:ln>
                  <a:noFill/>
                </a:ln>
                <a:solidFill>
                  <a:srgbClr val="6D6E71"/>
                </a:solidFill>
                <a:effectLst/>
                <a:uLnTx/>
                <a:uFillTx/>
                <a:latin typeface="Calibri"/>
                <a:ea typeface="+mn-ea"/>
                <a:cs typeface="+mn-cs"/>
              </a:rPr>
              <a:t>per employee</a:t>
            </a:r>
          </a:p>
          <a:p>
            <a:pPr marL="0" marR="0" lvl="1" indent="0" algn="ctr" defTabSz="914400" rtl="0" eaLnBrk="1" fontAlgn="auto" latinLnBrk="0" hangingPunct="1">
              <a:lnSpc>
                <a:spcPct val="100000"/>
              </a:lnSpc>
              <a:spcBef>
                <a:spcPts val="600"/>
              </a:spcBef>
              <a:spcAft>
                <a:spcPts val="0"/>
              </a:spcAft>
              <a:buClr>
                <a:srgbClr val="09549B"/>
              </a:buClr>
              <a:buSzPct val="100000"/>
              <a:buFontTx/>
              <a:buNone/>
              <a:tabLst/>
              <a:defRPr/>
            </a:pPr>
            <a:r>
              <a:rPr kumimoji="0" lang="en-US" sz="1050" b="0" i="0" u="none" strike="noStrike" kern="1200" cap="none" spc="0" normalizeH="0" baseline="0" noProof="0" dirty="0">
                <a:ln>
                  <a:noFill/>
                </a:ln>
                <a:solidFill>
                  <a:srgbClr val="FFFFFF">
                    <a:lumMod val="50000"/>
                  </a:srgbClr>
                </a:solidFill>
                <a:effectLst/>
                <a:uLnTx/>
                <a:uFillTx/>
                <a:latin typeface="Calibri"/>
                <a:ea typeface="+mn-ea"/>
                <a:cs typeface="+mn-cs"/>
              </a:rPr>
              <a:t>Accounts assumed:  HSA, Limited Purpose Health FSA, Dependent Care FSA, Transportation Account, 401(k)</a:t>
            </a:r>
            <a:endParaRPr kumimoji="0" lang="en-US" sz="1200" b="0" i="0" u="none" strike="noStrike" kern="1200" cap="none" spc="0" normalizeH="0" baseline="0" noProof="0" dirty="0">
              <a:ln>
                <a:noFill/>
              </a:ln>
              <a:solidFill>
                <a:srgbClr val="6D6E71"/>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F23EABA5-184D-5219-8A47-D83683D4E405}"/>
              </a:ext>
            </a:extLst>
          </p:cNvPr>
          <p:cNvSpPr txBox="1"/>
          <p:nvPr/>
        </p:nvSpPr>
        <p:spPr>
          <a:xfrm>
            <a:off x="3544295" y="3225178"/>
            <a:ext cx="2255538" cy="1838965"/>
          </a:xfrm>
          <a:prstGeom prst="rect">
            <a:avLst/>
          </a:prstGeom>
          <a:noFill/>
        </p:spPr>
        <p:txBody>
          <a:bodyPr wrap="square">
            <a:spAutoFit/>
          </a:bodyPr>
          <a:lstStyle/>
          <a:p>
            <a:pPr marL="0" marR="0" lvl="1" indent="0" algn="ctr" defTabSz="914400" rtl="0" eaLnBrk="1" fontAlgn="auto" latinLnBrk="0" hangingPunct="1">
              <a:lnSpc>
                <a:spcPct val="100000"/>
              </a:lnSpc>
              <a:spcBef>
                <a:spcPts val="1800"/>
              </a:spcBef>
              <a:spcAft>
                <a:spcPts val="0"/>
              </a:spcAft>
              <a:buClr>
                <a:srgbClr val="09549B"/>
              </a:buClr>
              <a:buSzPct val="100000"/>
              <a:buFontTx/>
              <a:buNone/>
              <a:tabLst/>
              <a:defRPr/>
            </a:pPr>
            <a:r>
              <a:rPr kumimoji="0" lang="en-US" sz="1800" b="1" i="0" u="none" strike="noStrike" kern="1200" cap="none" spc="0" normalizeH="0" baseline="0" noProof="0" dirty="0">
                <a:ln>
                  <a:noFill/>
                </a:ln>
                <a:solidFill>
                  <a:srgbClr val="00529B"/>
                </a:solidFill>
                <a:effectLst/>
                <a:uLnTx/>
                <a:uFillTx/>
                <a:latin typeface="Calibri"/>
                <a:ea typeface="+mn-ea"/>
                <a:cs typeface="+mn-cs"/>
              </a:rPr>
              <a:t>Enhanced</a:t>
            </a:r>
            <a:br>
              <a:rPr kumimoji="0" lang="en-US" sz="1800" b="1" i="0" u="none" strike="noStrike" kern="1200" cap="none" spc="0" normalizeH="0" baseline="0" noProof="0" dirty="0">
                <a:ln>
                  <a:noFill/>
                </a:ln>
                <a:solidFill>
                  <a:srgbClr val="00529B"/>
                </a:solidFill>
                <a:effectLst/>
                <a:uLnTx/>
                <a:uFillTx/>
                <a:latin typeface="Calibri"/>
                <a:ea typeface="+mn-ea"/>
                <a:cs typeface="+mn-cs"/>
              </a:rPr>
            </a:br>
            <a:r>
              <a:rPr kumimoji="0" lang="en-US" sz="1800" b="1" i="0" u="none" strike="noStrike" kern="1200" cap="none" spc="0" normalizeH="0" baseline="0" noProof="0" dirty="0">
                <a:ln>
                  <a:noFill/>
                </a:ln>
                <a:solidFill>
                  <a:srgbClr val="00529B"/>
                </a:solidFill>
                <a:effectLst/>
                <a:uLnTx/>
                <a:uFillTx/>
                <a:latin typeface="Calibri"/>
                <a:ea typeface="+mn-ea"/>
                <a:cs typeface="+mn-cs"/>
              </a:rPr>
              <a:t>Participation</a:t>
            </a:r>
          </a:p>
          <a:p>
            <a:pPr marL="0" marR="0" lvl="1" indent="0" algn="ctr" defTabSz="914400" rtl="0" eaLnBrk="1" fontAlgn="auto" latinLnBrk="0" hangingPunct="1">
              <a:lnSpc>
                <a:spcPct val="100000"/>
              </a:lnSpc>
              <a:spcBef>
                <a:spcPts val="600"/>
              </a:spcBef>
              <a:spcAft>
                <a:spcPts val="0"/>
              </a:spcAft>
              <a:buClr>
                <a:srgbClr val="09549B"/>
              </a:buClr>
              <a:buSzPct val="100000"/>
              <a:buFontTx/>
              <a:buNone/>
              <a:tabLst/>
              <a:defRPr/>
            </a:pPr>
            <a:r>
              <a:rPr kumimoji="0" lang="en-US" sz="1200" b="1" i="0" u="none" strike="noStrike" kern="1200" cap="none" spc="0" normalizeH="0" baseline="0" noProof="0" dirty="0">
                <a:ln>
                  <a:noFill/>
                </a:ln>
                <a:solidFill>
                  <a:srgbClr val="6D6E71"/>
                </a:solidFill>
                <a:effectLst/>
                <a:uLnTx/>
                <a:uFillTx/>
                <a:latin typeface="Calibri"/>
                <a:ea typeface="+mn-ea"/>
                <a:cs typeface="+mn-cs"/>
              </a:rPr>
              <a:t>Estimated Tax Advantage</a:t>
            </a:r>
          </a:p>
          <a:p>
            <a:pPr marL="0" marR="0" lvl="1" indent="0" algn="ctr" defTabSz="914400" rtl="0" eaLnBrk="1" fontAlgn="auto" latinLnBrk="0" hangingPunct="1">
              <a:lnSpc>
                <a:spcPct val="100000"/>
              </a:lnSpc>
              <a:spcBef>
                <a:spcPts val="600"/>
              </a:spcBef>
              <a:spcAft>
                <a:spcPts val="600"/>
              </a:spcAft>
              <a:buClr>
                <a:srgbClr val="09549B"/>
              </a:buClr>
              <a:buSzPct val="100000"/>
              <a:buFontTx/>
              <a:buNone/>
              <a:tabLst/>
              <a:defRPr/>
            </a:pPr>
            <a:r>
              <a:rPr kumimoji="0" lang="en-US" sz="1400" b="1" i="0" u="none" strike="noStrike" kern="1200" cap="none" spc="0" normalizeH="0" baseline="0" noProof="0" dirty="0">
                <a:ln>
                  <a:noFill/>
                </a:ln>
                <a:solidFill>
                  <a:srgbClr val="EE8A1D"/>
                </a:solidFill>
                <a:effectLst/>
                <a:uLnTx/>
                <a:uFillTx/>
                <a:latin typeface="Calibri"/>
                <a:ea typeface="+mn-ea"/>
                <a:cs typeface="+mn-cs"/>
              </a:rPr>
              <a:t>$500 - $600 </a:t>
            </a:r>
            <a:r>
              <a:rPr kumimoji="0" lang="en-US" sz="1400" b="0" i="0" u="none" strike="noStrike" kern="1200" cap="none" spc="0" normalizeH="0" baseline="0" noProof="0" dirty="0">
                <a:ln>
                  <a:noFill/>
                </a:ln>
                <a:solidFill>
                  <a:srgbClr val="6D6E71"/>
                </a:solidFill>
                <a:effectLst/>
                <a:uLnTx/>
                <a:uFillTx/>
                <a:latin typeface="Calibri"/>
                <a:ea typeface="+mn-ea"/>
                <a:cs typeface="+mn-cs"/>
              </a:rPr>
              <a:t>per employee</a:t>
            </a:r>
            <a:endParaRPr kumimoji="0" lang="en-US" sz="1600" b="0" i="0" u="none" strike="noStrike" kern="1200" cap="none" spc="0" normalizeH="0" baseline="0" noProof="0" dirty="0">
              <a:ln>
                <a:noFill/>
              </a:ln>
              <a:solidFill>
                <a:srgbClr val="6D6E71"/>
              </a:solidFill>
              <a:effectLst/>
              <a:uLnTx/>
              <a:uFillTx/>
              <a:latin typeface="Calibri"/>
              <a:ea typeface="+mn-ea"/>
              <a:cs typeface="+mn-cs"/>
            </a:endParaRPr>
          </a:p>
          <a:p>
            <a:pPr marL="0" marR="0" lvl="1" indent="0" algn="ctr" defTabSz="914400" rtl="0" eaLnBrk="1" fontAlgn="auto" latinLnBrk="0" hangingPunct="1">
              <a:lnSpc>
                <a:spcPct val="100000"/>
              </a:lnSpc>
              <a:spcBef>
                <a:spcPts val="600"/>
              </a:spcBef>
              <a:spcAft>
                <a:spcPts val="0"/>
              </a:spcAft>
              <a:buClr>
                <a:srgbClr val="09549B"/>
              </a:buClr>
              <a:buSzPct val="100000"/>
              <a:buFontTx/>
              <a:buNone/>
              <a:tabLst/>
              <a:defRPr/>
            </a:pPr>
            <a:r>
              <a:rPr kumimoji="0" lang="en-US" sz="1050" b="0" i="0" u="none" strike="noStrike" kern="1200" cap="none" spc="0" normalizeH="0" baseline="0" noProof="0" dirty="0">
                <a:ln>
                  <a:noFill/>
                </a:ln>
                <a:solidFill>
                  <a:srgbClr val="FFFFFF">
                    <a:lumMod val="50000"/>
                  </a:srgbClr>
                </a:solidFill>
                <a:effectLst/>
                <a:uLnTx/>
                <a:uFillTx/>
                <a:latin typeface="Calibri"/>
                <a:ea typeface="+mn-ea"/>
                <a:cs typeface="+mn-cs"/>
              </a:rPr>
              <a:t>Accounts assumed:  HSA, Limited Purpose Health FSA, Dependent Care FSA, Transportation Account, 401(k)</a:t>
            </a:r>
            <a:endParaRPr kumimoji="0" lang="en-US" sz="1200" b="0" i="0" u="none" strike="noStrike" kern="1200" cap="none" spc="0" normalizeH="0" baseline="0" noProof="0" dirty="0">
              <a:ln>
                <a:noFill/>
              </a:ln>
              <a:solidFill>
                <a:srgbClr val="6D6E71"/>
              </a:solidFill>
              <a:effectLst/>
              <a:uLnTx/>
              <a:uFillTx/>
              <a:latin typeface="Calibri"/>
              <a:ea typeface="+mn-ea"/>
              <a:cs typeface="+mn-cs"/>
            </a:endParaRPr>
          </a:p>
        </p:txBody>
      </p:sp>
      <p:sp>
        <p:nvSpPr>
          <p:cNvPr id="11" name="Title 1">
            <a:extLst>
              <a:ext uri="{FF2B5EF4-FFF2-40B4-BE49-F238E27FC236}">
                <a16:creationId xmlns:a16="http://schemas.microsoft.com/office/drawing/2014/main" id="{FCC64000-556E-3C7D-72C8-82FBD8402E10}"/>
              </a:ext>
            </a:extLst>
          </p:cNvPr>
          <p:cNvSpPr>
            <a:spLocks noGrp="1"/>
          </p:cNvSpPr>
          <p:nvPr>
            <p:ph type="title"/>
          </p:nvPr>
        </p:nvSpPr>
        <p:spPr>
          <a:xfrm>
            <a:off x="457200" y="411480"/>
            <a:ext cx="8270159" cy="780707"/>
          </a:xfrm>
        </p:spPr>
        <p:txBody>
          <a:bodyPr>
            <a:noAutofit/>
          </a:bodyPr>
          <a:lstStyle/>
          <a:p>
            <a:pPr>
              <a:lnSpc>
                <a:spcPct val="100000"/>
              </a:lnSpc>
            </a:pPr>
            <a:r>
              <a:rPr lang="en-US" sz="1800" dirty="0">
                <a:solidFill>
                  <a:srgbClr val="EE8A1D"/>
                </a:solidFill>
              </a:rPr>
              <a:t>Employer Strategy</a:t>
            </a:r>
            <a:br>
              <a:rPr lang="en-US" sz="2400" dirty="0"/>
            </a:br>
            <a:r>
              <a:rPr lang="en-US" dirty="0"/>
              <a:t>Employer Financial Impact – Some Examples</a:t>
            </a:r>
            <a:r>
              <a:rPr lang="en-US" sz="2000" baseline="50000" dirty="0"/>
              <a:t>1,2,7,10</a:t>
            </a:r>
          </a:p>
        </p:txBody>
      </p:sp>
      <p:sp>
        <p:nvSpPr>
          <p:cNvPr id="19" name="TextBox 18">
            <a:extLst>
              <a:ext uri="{FF2B5EF4-FFF2-40B4-BE49-F238E27FC236}">
                <a16:creationId xmlns:a16="http://schemas.microsoft.com/office/drawing/2014/main" id="{CECC14FD-C38D-BD53-54E6-313A53D1B284}"/>
              </a:ext>
            </a:extLst>
          </p:cNvPr>
          <p:cNvSpPr txBox="1"/>
          <p:nvPr/>
        </p:nvSpPr>
        <p:spPr>
          <a:xfrm>
            <a:off x="457200" y="1463040"/>
            <a:ext cx="8229600" cy="492443"/>
          </a:xfrm>
          <a:prstGeom prst="rect">
            <a:avLst/>
          </a:prstGeom>
          <a:noFill/>
        </p:spPr>
        <p:txBody>
          <a:bodyPr wrap="square" lIns="0" tIns="0" rIns="0" bIns="0" rtlCol="0">
            <a:spAutoFit/>
          </a:bodyPr>
          <a:lstStyle>
            <a:defPPr>
              <a:defRPr lang="en-US"/>
            </a:defPPr>
            <a:lvl1pPr algn="ctr" defTabSz="1005840" fontAlgn="base">
              <a:spcBef>
                <a:spcPct val="20000"/>
              </a:spcBef>
              <a:spcAft>
                <a:spcPct val="0"/>
              </a:spcAft>
              <a:buClr>
                <a:srgbClr val="1B5599"/>
              </a:buClr>
              <a:buSzPct val="90000"/>
              <a:defRPr sz="1600">
                <a:solidFill>
                  <a:srgbClr val="09549B"/>
                </a:solidFill>
                <a:latin typeface="Century Gothic" panose="020B0502020202020204" pitchFamily="34" charset="0"/>
              </a:defRPr>
            </a:lvl1pPr>
          </a:lstStyle>
          <a:p>
            <a:pPr marL="0" marR="0" lvl="0" indent="0" algn="ctr" defTabSz="1005840" rtl="0" eaLnBrk="1" fontAlgn="base" latinLnBrk="0" hangingPunct="1">
              <a:lnSpc>
                <a:spcPct val="100000"/>
              </a:lnSpc>
              <a:spcBef>
                <a:spcPct val="20000"/>
              </a:spcBef>
              <a:spcAft>
                <a:spcPct val="0"/>
              </a:spcAft>
              <a:buClr>
                <a:srgbClr val="1B5599"/>
              </a:buClr>
              <a:buSzPct val="90000"/>
              <a:buFontTx/>
              <a:buNone/>
              <a:tabLst/>
              <a:defRPr/>
            </a:pPr>
            <a:r>
              <a:rPr kumimoji="0" lang="en-US" sz="1600" b="0" i="0" u="none" strike="noStrike" kern="1200" cap="none" spc="0" normalizeH="0" baseline="0" noProof="0" dirty="0">
                <a:ln>
                  <a:noFill/>
                </a:ln>
                <a:solidFill>
                  <a:srgbClr val="09549B"/>
                </a:solidFill>
                <a:effectLst/>
                <a:uLnTx/>
                <a:uFillTx/>
                <a:latin typeface="Century Gothic" panose="020B0502020202020204" pitchFamily="34" charset="0"/>
                <a:ea typeface="+mn-ea"/>
                <a:cs typeface="+mn-cs"/>
              </a:rPr>
              <a:t>The tax advantage to the employer ranges from $300 - $600 per employee, depending on participation. </a:t>
            </a:r>
          </a:p>
        </p:txBody>
      </p:sp>
      <p:pic>
        <p:nvPicPr>
          <p:cNvPr id="27" name="Picture 26" descr="A white dollar sign on a black background&#10;&#10;Description automatically generated">
            <a:extLst>
              <a:ext uri="{FF2B5EF4-FFF2-40B4-BE49-F238E27FC236}">
                <a16:creationId xmlns:a16="http://schemas.microsoft.com/office/drawing/2014/main" id="{2C9C5DB1-71F8-19C4-D691-33A2E51832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5857" y="2555013"/>
            <a:ext cx="507208" cy="507208"/>
          </a:xfrm>
          <a:prstGeom prst="rect">
            <a:avLst/>
          </a:prstGeom>
        </p:spPr>
      </p:pic>
      <p:sp>
        <p:nvSpPr>
          <p:cNvPr id="8" name="Rectangle: Top Corners Rounded 7">
            <a:extLst>
              <a:ext uri="{FF2B5EF4-FFF2-40B4-BE49-F238E27FC236}">
                <a16:creationId xmlns:a16="http://schemas.microsoft.com/office/drawing/2014/main" id="{D79D475A-BA02-1206-284E-A0C4362669EC}"/>
              </a:ext>
            </a:extLst>
          </p:cNvPr>
          <p:cNvSpPr/>
          <p:nvPr/>
        </p:nvSpPr>
        <p:spPr>
          <a:xfrm flipV="1">
            <a:off x="457201" y="5387825"/>
            <a:ext cx="8425174" cy="665055"/>
          </a:xfrm>
          <a:prstGeom prst="round2SameRect">
            <a:avLst/>
          </a:prstGeom>
          <a:solidFill>
            <a:srgbClr val="005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C4F66D48-CAA7-9164-0DD4-0C5BF40E4DC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51311" y="5480649"/>
            <a:ext cx="537492" cy="500827"/>
          </a:xfrm>
          <a:prstGeom prst="rect">
            <a:avLst/>
          </a:prstGeom>
        </p:spPr>
      </p:pic>
      <p:sp>
        <p:nvSpPr>
          <p:cNvPr id="14" name="TextBox 13">
            <a:extLst>
              <a:ext uri="{FF2B5EF4-FFF2-40B4-BE49-F238E27FC236}">
                <a16:creationId xmlns:a16="http://schemas.microsoft.com/office/drawing/2014/main" id="{016525F6-E5CC-D31B-F20A-B5C5CC9D2BF2}"/>
              </a:ext>
            </a:extLst>
          </p:cNvPr>
          <p:cNvSpPr txBox="1"/>
          <p:nvPr/>
        </p:nvSpPr>
        <p:spPr>
          <a:xfrm>
            <a:off x="1504951" y="5466316"/>
            <a:ext cx="500557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E8A1D"/>
                </a:solidFill>
                <a:effectLst/>
                <a:uLnTx/>
                <a:uFillTx/>
                <a:latin typeface="Century Gothic" panose="020B0502020202020204" pitchFamily="34" charset="0"/>
                <a:ea typeface="+mn-ea"/>
                <a:cs typeface="+mn-cs"/>
              </a:rPr>
              <a:t>Interested?   </a:t>
            </a:r>
            <a:r>
              <a:rPr kumimoji="0" lang="en-US" sz="1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We can complete the analysis together, right now, and estimate your opportunity. </a:t>
            </a:r>
            <a:endParaRPr kumimoji="0" lang="en-US" sz="1400" b="1" i="0" u="none" strike="noStrike" kern="1200" cap="none" spc="0" normalizeH="0" baseline="30000" noProof="0" dirty="0">
              <a:ln>
                <a:noFill/>
              </a:ln>
              <a:solidFill>
                <a:srgbClr val="000000"/>
              </a:solidFill>
              <a:effectLst/>
              <a:uLnTx/>
              <a:uFillTx/>
              <a:latin typeface="Calibri Light"/>
              <a:ea typeface="+mn-ea"/>
              <a:cs typeface="+mn-cs"/>
            </a:endParaRPr>
          </a:p>
        </p:txBody>
      </p:sp>
      <p:sp>
        <p:nvSpPr>
          <p:cNvPr id="20" name="TextBox 19">
            <a:extLst>
              <a:ext uri="{FF2B5EF4-FFF2-40B4-BE49-F238E27FC236}">
                <a16:creationId xmlns:a16="http://schemas.microsoft.com/office/drawing/2014/main" id="{B0136E4D-16B0-055C-B989-89A31979FFB4}"/>
              </a:ext>
            </a:extLst>
          </p:cNvPr>
          <p:cNvSpPr txBox="1"/>
          <p:nvPr/>
        </p:nvSpPr>
        <p:spPr>
          <a:xfrm>
            <a:off x="6471821" y="5839239"/>
            <a:ext cx="2255538"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alibri"/>
                <a:ea typeface="+mn-ea"/>
                <a:cs typeface="+mn-cs"/>
              </a:rPr>
              <a:t>*Requires an active Wi-Fi connection</a:t>
            </a:r>
            <a:endParaRPr kumimoji="0" lang="en-US" sz="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4" name="TextBox 3">
            <a:extLst>
              <a:ext uri="{FF2B5EF4-FFF2-40B4-BE49-F238E27FC236}">
                <a16:creationId xmlns:a16="http://schemas.microsoft.com/office/drawing/2014/main" id="{521EC370-0D0F-BFE8-9831-7E4194C72C27}"/>
              </a:ext>
            </a:extLst>
          </p:cNvPr>
          <p:cNvSpPr txBox="1"/>
          <p:nvPr/>
        </p:nvSpPr>
        <p:spPr>
          <a:xfrm>
            <a:off x="6433944" y="3225178"/>
            <a:ext cx="2194938" cy="2092881"/>
          </a:xfrm>
          <a:prstGeom prst="rect">
            <a:avLst/>
          </a:prstGeom>
          <a:noFill/>
        </p:spPr>
        <p:txBody>
          <a:bodyPr wrap="square">
            <a:spAutoFit/>
          </a:bodyPr>
          <a:lstStyle/>
          <a:p>
            <a:pPr marL="0" marR="0" lvl="1" indent="0" algn="ctr" defTabSz="914400" rtl="0" eaLnBrk="1" fontAlgn="auto" latinLnBrk="0" hangingPunct="1">
              <a:lnSpc>
                <a:spcPct val="100000"/>
              </a:lnSpc>
              <a:spcBef>
                <a:spcPts val="2400"/>
              </a:spcBef>
              <a:spcAft>
                <a:spcPts val="0"/>
              </a:spcAft>
              <a:buClr>
                <a:srgbClr val="09549B"/>
              </a:buClr>
              <a:buSzPct val="100000"/>
              <a:buFontTx/>
              <a:buNone/>
              <a:tabLst/>
              <a:defRPr/>
            </a:pPr>
            <a:r>
              <a:rPr kumimoji="0" lang="en-US" sz="1800" b="1" i="0" u="none" strike="noStrike" kern="1200" cap="none" spc="0" normalizeH="0" baseline="0" noProof="0" dirty="0">
                <a:ln>
                  <a:noFill/>
                </a:ln>
                <a:solidFill>
                  <a:srgbClr val="00529B"/>
                </a:solidFill>
                <a:effectLst/>
                <a:uLnTx/>
                <a:uFillTx/>
                <a:latin typeface="Calibri"/>
                <a:ea typeface="+mn-ea"/>
                <a:cs typeface="+mn-cs"/>
              </a:rPr>
              <a:t>Maximum </a:t>
            </a:r>
            <a:br>
              <a:rPr kumimoji="0" lang="en-US" sz="1800" b="1" i="0" u="none" strike="noStrike" kern="1200" cap="none" spc="0" normalizeH="0" baseline="0" noProof="0" dirty="0">
                <a:ln>
                  <a:noFill/>
                </a:ln>
                <a:solidFill>
                  <a:srgbClr val="00529B"/>
                </a:solidFill>
                <a:effectLst/>
                <a:uLnTx/>
                <a:uFillTx/>
                <a:latin typeface="Calibri"/>
                <a:ea typeface="+mn-ea"/>
                <a:cs typeface="+mn-cs"/>
              </a:rPr>
            </a:br>
            <a:r>
              <a:rPr kumimoji="0" lang="en-US" sz="1800" b="1" i="0" u="none" strike="noStrike" kern="1200" cap="none" spc="0" normalizeH="0" baseline="0" noProof="0" dirty="0">
                <a:ln>
                  <a:noFill/>
                </a:ln>
                <a:solidFill>
                  <a:srgbClr val="00529B"/>
                </a:solidFill>
                <a:effectLst/>
                <a:uLnTx/>
                <a:uFillTx/>
                <a:latin typeface="Calibri"/>
                <a:ea typeface="+mn-ea"/>
                <a:cs typeface="+mn-cs"/>
              </a:rPr>
              <a:t>Participation</a:t>
            </a:r>
            <a:endParaRPr kumimoji="0" lang="en-US" sz="1200" b="0" i="0" u="none" strike="noStrike" kern="1200" cap="none" spc="0" normalizeH="0" baseline="0" noProof="0" dirty="0">
              <a:ln>
                <a:noFill/>
              </a:ln>
              <a:solidFill>
                <a:srgbClr val="00529B"/>
              </a:solidFill>
              <a:effectLst/>
              <a:uLnTx/>
              <a:uFillTx/>
              <a:latin typeface="Calibri"/>
              <a:ea typeface="+mn-ea"/>
              <a:cs typeface="+mn-cs"/>
            </a:endParaRPr>
          </a:p>
          <a:p>
            <a:pPr marL="0" marR="0" lvl="1" indent="0" algn="ctr" defTabSz="914400" rtl="0" eaLnBrk="1" fontAlgn="auto" latinLnBrk="0" hangingPunct="1">
              <a:lnSpc>
                <a:spcPct val="100000"/>
              </a:lnSpc>
              <a:spcBef>
                <a:spcPts val="1200"/>
              </a:spcBef>
              <a:spcAft>
                <a:spcPts val="600"/>
              </a:spcAft>
              <a:buClr>
                <a:srgbClr val="09549B"/>
              </a:buClr>
              <a:buSzPct val="100000"/>
              <a:buFontTx/>
              <a:buNone/>
              <a:tabLst/>
              <a:defRPr/>
            </a:pPr>
            <a:r>
              <a:rPr kumimoji="0" lang="en-US" sz="1400" b="0" i="0" u="none" strike="noStrike" kern="1200" cap="none" spc="0" normalizeH="0" baseline="0" noProof="0" dirty="0">
                <a:ln>
                  <a:noFill/>
                </a:ln>
                <a:solidFill>
                  <a:srgbClr val="6D6E71"/>
                </a:solidFill>
                <a:effectLst/>
                <a:uLnTx/>
                <a:uFillTx/>
                <a:latin typeface="Calibri" panose="020F0502020204030204" pitchFamily="34" charset="0"/>
                <a:ea typeface="+mn-ea"/>
                <a:cs typeface="Calibri" panose="020F0502020204030204" pitchFamily="34" charset="0"/>
              </a:rPr>
              <a:t>Any single individual who maxes out their HSA, FSA, and Transportation account contributions reduces the Employer's federal tax liability by </a:t>
            </a:r>
            <a:r>
              <a:rPr kumimoji="0" lang="en-US" sz="1400" b="1" i="0" u="none" strike="noStrike" kern="1200" cap="none" spc="0" normalizeH="0" baseline="0" noProof="0" dirty="0">
                <a:ln>
                  <a:noFill/>
                </a:ln>
                <a:solidFill>
                  <a:srgbClr val="EE8A1D"/>
                </a:solidFill>
                <a:effectLst/>
                <a:uLnTx/>
                <a:uFillTx/>
                <a:latin typeface="Calibri" panose="020F0502020204030204" pitchFamily="34" charset="0"/>
                <a:ea typeface="+mn-ea"/>
                <a:cs typeface="Calibri" panose="020F0502020204030204" pitchFamily="34" charset="0"/>
              </a:rPr>
              <a:t>$1,262 </a:t>
            </a:r>
            <a:r>
              <a:rPr kumimoji="0" lang="en-US" sz="1400" b="0" i="0" u="none" strike="noStrike" kern="1200" cap="none" spc="0" normalizeH="0" baseline="0" noProof="0" dirty="0">
                <a:ln>
                  <a:noFill/>
                </a:ln>
                <a:solidFill>
                  <a:srgbClr val="6D6E71"/>
                </a:solidFill>
                <a:effectLst/>
                <a:uLnTx/>
                <a:uFillTx/>
                <a:latin typeface="Calibri" panose="020F0502020204030204" pitchFamily="34" charset="0"/>
                <a:ea typeface="+mn-ea"/>
                <a:cs typeface="Calibri" panose="020F0502020204030204" pitchFamily="34" charset="0"/>
              </a:rPr>
              <a:t>per year.</a:t>
            </a:r>
            <a:endParaRPr kumimoji="0" lang="en-US" sz="1200" b="0" i="0" u="none" strike="noStrike" kern="1200" cap="none" spc="0" normalizeH="0" baseline="0" noProof="0" dirty="0">
              <a:ln>
                <a:noFill/>
              </a:ln>
              <a:solidFill>
                <a:srgbClr val="6D6E71"/>
              </a:solidFill>
              <a:effectLst/>
              <a:uLnTx/>
              <a:uFillTx/>
              <a:latin typeface="Calibri"/>
              <a:ea typeface="+mn-ea"/>
              <a:cs typeface="+mn-cs"/>
            </a:endParaRPr>
          </a:p>
        </p:txBody>
      </p:sp>
      <p:sp>
        <p:nvSpPr>
          <p:cNvPr id="6" name="Rectangle: Top Corners Rounded 5">
            <a:extLst>
              <a:ext uri="{FF2B5EF4-FFF2-40B4-BE49-F238E27FC236}">
                <a16:creationId xmlns:a16="http://schemas.microsoft.com/office/drawing/2014/main" id="{FC8A5CD3-27C6-5C33-8A8F-A5F5193380CB}"/>
              </a:ext>
            </a:extLst>
          </p:cNvPr>
          <p:cNvSpPr/>
          <p:nvPr/>
        </p:nvSpPr>
        <p:spPr>
          <a:xfrm rot="5400000">
            <a:off x="7433014" y="5099114"/>
            <a:ext cx="333151" cy="1138691"/>
          </a:xfrm>
          <a:prstGeom prst="round2SameRect">
            <a:avLst>
              <a:gd name="adj1" fmla="val 50000"/>
              <a:gd name="adj2" fmla="val 45830"/>
            </a:avLst>
          </a:prstGeom>
          <a:gradFill flip="none" rotWithShape="1">
            <a:gsLst>
              <a:gs pos="0">
                <a:srgbClr val="EE8A1D"/>
              </a:gs>
              <a:gs pos="50000">
                <a:srgbClr val="EE8A1D">
                  <a:shade val="67500"/>
                  <a:satMod val="115000"/>
                </a:srgbClr>
              </a:gs>
              <a:gs pos="100000">
                <a:srgbClr val="EE8A1D">
                  <a:shade val="100000"/>
                  <a:satMod val="115000"/>
                </a:srgbClr>
              </a:gs>
            </a:gsLst>
            <a:lin ang="13500000" scaled="1"/>
            <a:tileRect/>
          </a:gradFill>
          <a:ln w="1905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 name="TextBox 6">
            <a:hlinkClick r:id="rId8"/>
            <a:extLst>
              <a:ext uri="{FF2B5EF4-FFF2-40B4-BE49-F238E27FC236}">
                <a16:creationId xmlns:a16="http://schemas.microsoft.com/office/drawing/2014/main" id="{AB8C1877-C217-2FBE-1710-4C358275BFCC}"/>
              </a:ext>
            </a:extLst>
          </p:cNvPr>
          <p:cNvSpPr txBox="1"/>
          <p:nvPr/>
        </p:nvSpPr>
        <p:spPr>
          <a:xfrm>
            <a:off x="6995909" y="5541501"/>
            <a:ext cx="120736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Century Gothic"/>
                <a:ea typeface="+mn-ea"/>
                <a:cs typeface="+mn-cs"/>
              </a:rPr>
              <a:t>Access Model*</a:t>
            </a:r>
          </a:p>
        </p:txBody>
      </p:sp>
      <p:sp>
        <p:nvSpPr>
          <p:cNvPr id="5" name="TextBox 4">
            <a:extLst>
              <a:ext uri="{FF2B5EF4-FFF2-40B4-BE49-F238E27FC236}">
                <a16:creationId xmlns:a16="http://schemas.microsoft.com/office/drawing/2014/main" id="{929DF203-76A7-1C8A-D179-B40A7704FE4E}"/>
              </a:ext>
            </a:extLst>
          </p:cNvPr>
          <p:cNvSpPr txBox="1"/>
          <p:nvPr/>
        </p:nvSpPr>
        <p:spPr>
          <a:xfrm>
            <a:off x="417206" y="6473424"/>
            <a:ext cx="190426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4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hlinkClick r:id="rId9" action="ppaction://hlinksldjump"/>
              </a:rPr>
              <a:t>Important References &amp; Disclaimers</a:t>
            </a:r>
            <a:endParaRPr kumimoji="0" lang="en-US" sz="1100" b="0" i="0" u="none" strike="noStrike" kern="1200" cap="none" spc="-4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EDACB226-2CD7-0DD9-6793-068EE3FF7241}"/>
              </a:ext>
            </a:extLst>
          </p:cNvPr>
          <p:cNvSpPr txBox="1"/>
          <p:nvPr/>
        </p:nvSpPr>
        <p:spPr>
          <a:xfrm>
            <a:off x="2308194" y="6434455"/>
            <a:ext cx="5788241"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700" b="0" i="0" u="none" strike="noStrike" kern="1200" cap="none" spc="0" normalizeH="0" baseline="0" noProof="0" dirty="0">
                <a:ln>
                  <a:noFill/>
                </a:ln>
                <a:solidFill>
                  <a:srgbClr val="FFFFFF">
                    <a:lumMod val="65000"/>
                  </a:srgbClr>
                </a:solidFill>
                <a:effectLst/>
                <a:uLnTx/>
                <a:uFillTx/>
                <a:latin typeface="Aptos" panose="020B0004020202020204" pitchFamily="34" charset="0"/>
                <a:ea typeface="+mn-ea"/>
                <a:cs typeface="+mn-cs"/>
              </a:rPr>
              <a:t>This information is provided solely for educational purposes and is not to be construed as investment, legal or tax advice. Prior to acting on this information, we recommend that you seek independent advice specific to your situation from a qualified investment/legal/tax professional. EB25.S0911.99021</a:t>
            </a:r>
          </a:p>
        </p:txBody>
      </p:sp>
      <p:sp>
        <p:nvSpPr>
          <p:cNvPr id="12" name="TextBox 11">
            <a:extLst>
              <a:ext uri="{FF2B5EF4-FFF2-40B4-BE49-F238E27FC236}">
                <a16:creationId xmlns:a16="http://schemas.microsoft.com/office/drawing/2014/main" id="{1A479D1E-1869-DB46-290A-90C3CF69916F}"/>
              </a:ext>
            </a:extLst>
          </p:cNvPr>
          <p:cNvSpPr txBox="1"/>
          <p:nvPr/>
        </p:nvSpPr>
        <p:spPr>
          <a:xfrm>
            <a:off x="457199" y="6045387"/>
            <a:ext cx="842517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lumMod val="65000"/>
                  </a:srgbClr>
                </a:solidFill>
                <a:effectLst/>
                <a:uLnTx/>
                <a:uFillTx/>
                <a:latin typeface="Aptos" panose="020B0004020202020204" pitchFamily="34" charset="0"/>
                <a:ea typeface="+mn-ea"/>
                <a:cs typeface="+mn-cs"/>
              </a:rPr>
              <a:t>Note</a:t>
            </a:r>
            <a:r>
              <a:rPr kumimoji="0" lang="en-US" sz="800" b="0" i="0" u="none" strike="noStrike" kern="1200" cap="none" spc="0" normalizeH="0" baseline="0" noProof="0" dirty="0">
                <a:ln>
                  <a:noFill/>
                </a:ln>
                <a:solidFill>
                  <a:srgbClr val="FFFFFF">
                    <a:lumMod val="65000"/>
                  </a:srgbClr>
                </a:solidFill>
                <a:effectLst/>
                <a:uLnTx/>
                <a:uFillTx/>
                <a:latin typeface="Aptos" panose="020B0004020202020204" pitchFamily="34" charset="0"/>
                <a:ea typeface="+mn-ea"/>
                <a:cs typeface="+mn-cs"/>
              </a:rPr>
              <a:t>: Any tax savings presented here are illustrative only and do not reflect actual savings.  Actual savings will be dependent on a number of factors, including member participation, actual contributions, and performance of nondiscrimination testing.</a:t>
            </a:r>
          </a:p>
        </p:txBody>
      </p:sp>
    </p:spTree>
    <p:extLst>
      <p:ext uri="{BB962C8B-B14F-4D97-AF65-F5344CB8AC3E}">
        <p14:creationId xmlns:p14="http://schemas.microsoft.com/office/powerpoint/2010/main" val="2188706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6D9E1-DEAF-2189-C72E-8EFDFAEB96FF}"/>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48A784DB-9337-F32F-F9E1-5C3DE23F1710}"/>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E8729F74-1E40-1F60-9717-F262DDE2A558}"/>
              </a:ext>
            </a:extLst>
          </p:cNvPr>
          <p:cNvPicPr>
            <a:picLocks noChangeAspect="1"/>
          </p:cNvPicPr>
          <p:nvPr/>
        </p:nvPicPr>
        <p:blipFill>
          <a:blip r:embed="rId2"/>
          <a:stretch>
            <a:fillRect/>
          </a:stretch>
        </p:blipFill>
        <p:spPr>
          <a:xfrm>
            <a:off x="261602" y="884384"/>
            <a:ext cx="8620796" cy="5089233"/>
          </a:xfrm>
          <a:prstGeom prst="rect">
            <a:avLst/>
          </a:prstGeom>
        </p:spPr>
      </p:pic>
    </p:spTree>
    <p:extLst>
      <p:ext uri="{BB962C8B-B14F-4D97-AF65-F5344CB8AC3E}">
        <p14:creationId xmlns:p14="http://schemas.microsoft.com/office/powerpoint/2010/main" val="2101909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F8511-7AE0-32C1-49E1-F4D66D5B36C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1EC94A-8B0D-3C03-F393-41158663FC3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A638F3A-0D42-E0D8-1BF4-82F9C6E0F943}"/>
              </a:ext>
            </a:extLst>
          </p:cNvPr>
          <p:cNvPicPr>
            <a:picLocks noChangeAspect="1"/>
          </p:cNvPicPr>
          <p:nvPr/>
        </p:nvPicPr>
        <p:blipFill>
          <a:blip r:embed="rId2"/>
          <a:stretch>
            <a:fillRect/>
          </a:stretch>
        </p:blipFill>
        <p:spPr>
          <a:xfrm>
            <a:off x="23840" y="701191"/>
            <a:ext cx="9096320" cy="5143500"/>
          </a:xfrm>
          <a:prstGeom prst="rect">
            <a:avLst/>
          </a:prstGeom>
        </p:spPr>
      </p:pic>
    </p:spTree>
    <p:extLst>
      <p:ext uri="{BB962C8B-B14F-4D97-AF65-F5344CB8AC3E}">
        <p14:creationId xmlns:p14="http://schemas.microsoft.com/office/powerpoint/2010/main" val="3407205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8A7C3-80E2-A32B-2353-605966947D7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E459119-C925-8495-2728-A89635406BB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676EA67-BA18-51DA-D64E-9DDFFB538D80}"/>
              </a:ext>
            </a:extLst>
          </p:cNvPr>
          <p:cNvPicPr>
            <a:picLocks noChangeAspect="1"/>
          </p:cNvPicPr>
          <p:nvPr/>
        </p:nvPicPr>
        <p:blipFill>
          <a:blip r:embed="rId2"/>
          <a:stretch>
            <a:fillRect/>
          </a:stretch>
        </p:blipFill>
        <p:spPr>
          <a:xfrm>
            <a:off x="0" y="801833"/>
            <a:ext cx="9144000" cy="5037917"/>
          </a:xfrm>
          <a:prstGeom prst="rect">
            <a:avLst/>
          </a:prstGeom>
        </p:spPr>
      </p:pic>
    </p:spTree>
    <p:extLst>
      <p:ext uri="{BB962C8B-B14F-4D97-AF65-F5344CB8AC3E}">
        <p14:creationId xmlns:p14="http://schemas.microsoft.com/office/powerpoint/2010/main" val="3791930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6984C96-0F52-4538-9CCD-A8255257091A}"/>
              </a:ext>
            </a:extLst>
          </p:cNvPr>
          <p:cNvSpPr>
            <a:spLocks noGrp="1"/>
          </p:cNvSpPr>
          <p:nvPr>
            <p:ph type="body" sz="quarter" idx="10"/>
          </p:nvPr>
        </p:nvSpPr>
        <p:spPr>
          <a:xfrm>
            <a:off x="4791456" y="486156"/>
            <a:ext cx="4085844" cy="4462760"/>
          </a:xfrm>
        </p:spPr>
        <p:txBody>
          <a:bodyPr wrap="square">
            <a:spAutoFit/>
          </a:bodyPr>
          <a:lstStyle/>
          <a:p>
            <a:pPr marL="0" indent="0">
              <a:buNone/>
            </a:pPr>
            <a:r>
              <a:rPr lang="en-US" sz="1700" dirty="0"/>
              <a:t>Specific analysis information needed:</a:t>
            </a:r>
          </a:p>
          <a:p>
            <a:pPr marL="283464" lvl="1" indent="-283464">
              <a:buFont typeface="Wingdings" panose="05000000000000000000" pitchFamily="2" charset="2"/>
              <a:buChar char="§"/>
            </a:pPr>
            <a:r>
              <a:rPr lang="en-US" sz="1500" dirty="0">
                <a:solidFill>
                  <a:srgbClr val="191919">
                    <a:lumMod val="75000"/>
                    <a:lumOff val="25000"/>
                  </a:srgbClr>
                </a:solidFill>
                <a:latin typeface="Century Gothic" panose="020B0502020202020204" pitchFamily="34" charset="0"/>
                <a:cs typeface="Helvetica" panose="020B0604020202020204" pitchFamily="34" charset="0"/>
              </a:rPr>
              <a:t>Census </a:t>
            </a:r>
          </a:p>
          <a:p>
            <a:pPr marL="283464" lvl="1" indent="-283464">
              <a:spcAft>
                <a:spcPts val="300"/>
              </a:spcAft>
              <a:buFont typeface="Wingdings" panose="05000000000000000000" pitchFamily="2" charset="2"/>
              <a:buChar char="§"/>
            </a:pPr>
            <a:r>
              <a:rPr lang="en-US" sz="1500" dirty="0">
                <a:solidFill>
                  <a:srgbClr val="191919">
                    <a:lumMod val="75000"/>
                    <a:lumOff val="25000"/>
                  </a:srgbClr>
                </a:solidFill>
                <a:latin typeface="Century Gothic" panose="020B0502020202020204" pitchFamily="34" charset="0"/>
                <a:cs typeface="Helvetica" panose="020B0604020202020204" pitchFamily="34" charset="0"/>
              </a:rPr>
              <a:t>Retirement plan: </a:t>
            </a:r>
          </a:p>
          <a:p>
            <a:pPr marL="566928" lvl="2" indent="-171450">
              <a:spcAft>
                <a:spcPts val="300"/>
              </a:spcAft>
              <a:buFont typeface="Arial" panose="020B0604020202020204" pitchFamily="34" charset="0"/>
              <a:buChar char="•"/>
            </a:pPr>
            <a:r>
              <a:rPr lang="en-US" sz="1300" dirty="0">
                <a:solidFill>
                  <a:srgbClr val="191919">
                    <a:lumMod val="75000"/>
                    <a:lumOff val="25000"/>
                  </a:srgbClr>
                </a:solidFill>
                <a:latin typeface="Century Gothic" panose="020B0502020202020204" pitchFamily="34" charset="0"/>
                <a:cs typeface="Helvetica" panose="020B0604020202020204" pitchFamily="34" charset="0"/>
              </a:rPr>
              <a:t>Adoption agreement or SPD, </a:t>
            </a:r>
          </a:p>
          <a:p>
            <a:pPr marL="566928" lvl="2" indent="-171450">
              <a:spcAft>
                <a:spcPts val="300"/>
              </a:spcAft>
              <a:buFont typeface="Arial" panose="020B0604020202020204" pitchFamily="34" charset="0"/>
              <a:buChar char="•"/>
            </a:pPr>
            <a:r>
              <a:rPr lang="en-US" sz="1300" dirty="0">
                <a:solidFill>
                  <a:srgbClr val="191919">
                    <a:lumMod val="75000"/>
                    <a:lumOff val="25000"/>
                  </a:srgbClr>
                </a:solidFill>
                <a:latin typeface="Century Gothic" panose="020B0502020202020204" pitchFamily="34" charset="0"/>
                <a:cs typeface="Helvetica" panose="020B0604020202020204" pitchFamily="34" charset="0"/>
              </a:rPr>
              <a:t>Fee disclosure from all vendors</a:t>
            </a:r>
          </a:p>
          <a:p>
            <a:pPr marL="566928" lvl="2" indent="-171450">
              <a:buFont typeface="Arial" panose="020B0604020202020204" pitchFamily="34" charset="0"/>
              <a:buChar char="•"/>
            </a:pPr>
            <a:r>
              <a:rPr lang="en-US" sz="1300" dirty="0">
                <a:solidFill>
                  <a:srgbClr val="191919">
                    <a:lumMod val="75000"/>
                    <a:lumOff val="25000"/>
                  </a:srgbClr>
                </a:solidFill>
                <a:latin typeface="Century Gothic" panose="020B0502020202020204" pitchFamily="34" charset="0"/>
                <a:cs typeface="Helvetica" panose="020B0604020202020204" pitchFamily="34" charset="0"/>
              </a:rPr>
              <a:t>Details of assets in the plan by investment option</a:t>
            </a:r>
          </a:p>
          <a:p>
            <a:pPr marL="283464" lvl="1" indent="-283464">
              <a:spcAft>
                <a:spcPts val="300"/>
              </a:spcAft>
              <a:buFont typeface="Wingdings" panose="05000000000000000000" pitchFamily="2" charset="2"/>
              <a:buChar char="§"/>
            </a:pPr>
            <a:r>
              <a:rPr lang="en-US" sz="1500" dirty="0">
                <a:solidFill>
                  <a:srgbClr val="191919">
                    <a:lumMod val="75000"/>
                    <a:lumOff val="25000"/>
                  </a:srgbClr>
                </a:solidFill>
                <a:latin typeface="Century Gothic" panose="020B0502020202020204" pitchFamily="34" charset="0"/>
                <a:cs typeface="Helvetica" panose="020B0604020202020204" pitchFamily="34" charset="0"/>
              </a:rPr>
              <a:t>Other benefits (including medical plan</a:t>
            </a:r>
            <a:r>
              <a:rPr lang="en-US" sz="1300" dirty="0">
                <a:solidFill>
                  <a:srgbClr val="191919">
                    <a:lumMod val="75000"/>
                    <a:lumOff val="25000"/>
                  </a:srgbClr>
                </a:solidFill>
                <a:latin typeface="Century Gothic" panose="020B0502020202020204" pitchFamily="34" charset="0"/>
                <a:cs typeface="Helvetica" panose="020B0604020202020204" pitchFamily="34" charset="0"/>
              </a:rPr>
              <a:t>):  </a:t>
            </a:r>
          </a:p>
          <a:p>
            <a:pPr marL="566928" lvl="2" indent="-171450">
              <a:spcAft>
                <a:spcPts val="300"/>
              </a:spcAft>
              <a:buFont typeface="Arial" panose="020B0604020202020204" pitchFamily="34" charset="0"/>
              <a:buChar char="•"/>
            </a:pPr>
            <a:r>
              <a:rPr lang="en-US" sz="1300" dirty="0">
                <a:solidFill>
                  <a:srgbClr val="191919">
                    <a:lumMod val="75000"/>
                    <a:lumOff val="25000"/>
                  </a:srgbClr>
                </a:solidFill>
                <a:latin typeface="Century Gothic" panose="020B0502020202020204" pitchFamily="34" charset="0"/>
                <a:cs typeface="Helvetica" panose="020B0604020202020204" pitchFamily="34" charset="0"/>
              </a:rPr>
              <a:t>Plan Documents</a:t>
            </a:r>
          </a:p>
          <a:p>
            <a:pPr marL="566928" lvl="2" indent="-171450">
              <a:spcAft>
                <a:spcPts val="300"/>
              </a:spcAft>
              <a:buFont typeface="Arial" panose="020B0604020202020204" pitchFamily="34" charset="0"/>
              <a:buChar char="•"/>
            </a:pPr>
            <a:r>
              <a:rPr lang="en-US" sz="1300" dirty="0">
                <a:solidFill>
                  <a:srgbClr val="191919">
                    <a:lumMod val="75000"/>
                    <a:lumOff val="25000"/>
                  </a:srgbClr>
                </a:solidFill>
                <a:latin typeface="Century Gothic" panose="020B0502020202020204" pitchFamily="34" charset="0"/>
                <a:cs typeface="Helvetica" panose="020B0604020202020204" pitchFamily="34" charset="0"/>
              </a:rPr>
              <a:t>Contributions </a:t>
            </a:r>
          </a:p>
          <a:p>
            <a:pPr marL="566928" lvl="2" indent="-171450">
              <a:buFont typeface="Arial" panose="020B0604020202020204" pitchFamily="34" charset="0"/>
              <a:buChar char="•"/>
            </a:pPr>
            <a:r>
              <a:rPr lang="en-US" sz="1300" dirty="0">
                <a:solidFill>
                  <a:srgbClr val="191919">
                    <a:lumMod val="75000"/>
                    <a:lumOff val="25000"/>
                  </a:srgbClr>
                </a:solidFill>
                <a:latin typeface="Century Gothic" panose="020B0502020202020204" pitchFamily="34" charset="0"/>
                <a:cs typeface="Helvetica" panose="020B0604020202020204" pitchFamily="34" charset="0"/>
              </a:rPr>
              <a:t>Benefit guide </a:t>
            </a:r>
          </a:p>
          <a:p>
            <a:pPr marL="283464" lvl="1" indent="-283464">
              <a:spcAft>
                <a:spcPts val="1800"/>
              </a:spcAft>
              <a:buFont typeface="Wingdings" panose="05000000000000000000" pitchFamily="2" charset="2"/>
              <a:buChar char="§"/>
            </a:pPr>
            <a:r>
              <a:rPr lang="en-US" sz="1500" dirty="0">
                <a:solidFill>
                  <a:srgbClr val="191919">
                    <a:lumMod val="75000"/>
                    <a:lumOff val="25000"/>
                  </a:srgbClr>
                </a:solidFill>
                <a:latin typeface="Century Gothic" panose="020B0502020202020204" pitchFamily="34" charset="0"/>
                <a:cs typeface="Helvetica" panose="020B0604020202020204" pitchFamily="34" charset="0"/>
              </a:rPr>
              <a:t>Current communication materials</a:t>
            </a:r>
          </a:p>
          <a:p>
            <a:pPr marL="0" indent="0">
              <a:buNone/>
            </a:pPr>
            <a:r>
              <a:rPr lang="en-US" sz="1700" dirty="0"/>
              <a:t>Or, you can execute a letter of authorization and USI may be able to obtain most of the data directly.</a:t>
            </a:r>
          </a:p>
        </p:txBody>
      </p:sp>
      <p:sp>
        <p:nvSpPr>
          <p:cNvPr id="2" name="TextBox 1">
            <a:extLst>
              <a:ext uri="{FF2B5EF4-FFF2-40B4-BE49-F238E27FC236}">
                <a16:creationId xmlns:a16="http://schemas.microsoft.com/office/drawing/2014/main" id="{59C9B323-0805-5D85-BA6B-B530A7882B92}"/>
              </a:ext>
            </a:extLst>
          </p:cNvPr>
          <p:cNvSpPr txBox="1"/>
          <p:nvPr/>
        </p:nvSpPr>
        <p:spPr>
          <a:xfrm>
            <a:off x="199621" y="6199286"/>
            <a:ext cx="390229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7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This information is provided solely for educational purposes and is not to be construed as investment, legal or tax advice. Prior to acting on this information, we recommend that you seek independent advice specific to your situation from a qualified investment/legal/tax professional. EB25.S0911.99021</a:t>
            </a:r>
          </a:p>
        </p:txBody>
      </p:sp>
    </p:spTree>
    <p:extLst>
      <p:ext uri="{BB962C8B-B14F-4D97-AF65-F5344CB8AC3E}">
        <p14:creationId xmlns:p14="http://schemas.microsoft.com/office/powerpoint/2010/main" val="271193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A520E-D6BC-417D-905C-427DDF75552E}"/>
              </a:ext>
            </a:extLst>
          </p:cNvPr>
          <p:cNvSpPr>
            <a:spLocks noGrp="1"/>
          </p:cNvSpPr>
          <p:nvPr>
            <p:ph type="title"/>
          </p:nvPr>
        </p:nvSpPr>
        <p:spPr/>
        <p:txBody>
          <a:bodyPr>
            <a:normAutofit/>
          </a:bodyPr>
          <a:lstStyle/>
          <a:p>
            <a:r>
              <a:rPr lang="en-US" sz="1800" dirty="0"/>
              <a:t>Maximizing Tax-Deferred Engagement </a:t>
            </a:r>
            <a:br>
              <a:rPr lang="en-US" sz="2800" dirty="0"/>
            </a:br>
            <a:r>
              <a:rPr lang="en-US" dirty="0"/>
              <a:t>Health Savings Accounts (HSA)s</a:t>
            </a:r>
          </a:p>
        </p:txBody>
      </p:sp>
      <p:sp>
        <p:nvSpPr>
          <p:cNvPr id="4" name="TextBox 3">
            <a:extLst>
              <a:ext uri="{FF2B5EF4-FFF2-40B4-BE49-F238E27FC236}">
                <a16:creationId xmlns:a16="http://schemas.microsoft.com/office/drawing/2014/main" id="{CF38AE65-877A-47B0-BDE0-F4AA329428BB}"/>
              </a:ext>
            </a:extLst>
          </p:cNvPr>
          <p:cNvSpPr txBox="1"/>
          <p:nvPr/>
        </p:nvSpPr>
        <p:spPr>
          <a:xfrm>
            <a:off x="5382567" y="2019579"/>
            <a:ext cx="3189428" cy="3977812"/>
          </a:xfrm>
          <a:prstGeom prst="rect">
            <a:avLst/>
          </a:prstGeom>
          <a:solidFill>
            <a:srgbClr val="CEDFEF"/>
          </a:solidFill>
        </p:spPr>
        <p:txBody>
          <a:bodyPr wrap="square" lIns="137160" rIns="137160" rtlCol="0" anchor="ctr" anchorCtr="0">
            <a:noAutofit/>
          </a:bodyPr>
          <a:lstStyle/>
          <a:p>
            <a:pPr marR="0" lvl="0" algn="l" defTabSz="457200" rtl="0" eaLnBrk="1" fontAlgn="auto" latinLnBrk="0" hangingPunct="1">
              <a:lnSpc>
                <a:spcPct val="100000"/>
              </a:lnSpc>
              <a:spcBef>
                <a:spcPts val="300"/>
              </a:spcBef>
              <a:spcAft>
                <a:spcPts val="300"/>
              </a:spcAft>
              <a:buClr>
                <a:srgbClr val="00529B"/>
              </a:buClr>
              <a:buSzTx/>
              <a:tabLst/>
              <a:defRPr/>
            </a:pPr>
            <a:endParaRPr kumimoji="0" lang="en-US" sz="1600" b="0" i="0" u="none" strike="noStrike" kern="1200" cap="none" spc="0" normalizeH="0" baseline="0" noProof="0" dirty="0">
              <a:ln>
                <a:noFill/>
              </a:ln>
              <a:solidFill>
                <a:srgbClr val="000000"/>
              </a:solidFill>
              <a:effectLst/>
              <a:uLnTx/>
              <a:uFillTx/>
              <a:latin typeface="Calibri Light"/>
              <a:ea typeface="+mn-ea"/>
              <a:cs typeface="+mn-cs"/>
            </a:endParaRPr>
          </a:p>
        </p:txBody>
      </p:sp>
      <p:sp>
        <p:nvSpPr>
          <p:cNvPr id="17" name="ClaimsText">
            <a:extLst>
              <a:ext uri="{FF2B5EF4-FFF2-40B4-BE49-F238E27FC236}">
                <a16:creationId xmlns:a16="http://schemas.microsoft.com/office/drawing/2014/main" id="{B3C321E8-71A4-409D-B960-834EEA9084A5}"/>
              </a:ext>
            </a:extLst>
          </p:cNvPr>
          <p:cNvSpPr txBox="1"/>
          <p:nvPr/>
        </p:nvSpPr>
        <p:spPr>
          <a:xfrm>
            <a:off x="5362255" y="2965076"/>
            <a:ext cx="3289799" cy="2430461"/>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lang="en-US" sz="1400" dirty="0">
                <a:solidFill>
                  <a:srgbClr val="000000"/>
                </a:solidFill>
                <a:latin typeface="Calibri Light"/>
              </a:rPr>
              <a:t>High Deductible Plans should be designed to facilitate maximum savings instead of lowest possible cost. </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lang="en-US" sz="1400" dirty="0">
                <a:solidFill>
                  <a:srgbClr val="000000"/>
                </a:solidFill>
                <a:latin typeface="Calibri Light"/>
              </a:rPr>
              <a:t> Beneficial for employees of all ages, not just families.  </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lang="en-US" sz="1400" dirty="0">
                <a:solidFill>
                  <a:srgbClr val="000000"/>
                </a:solidFill>
                <a:latin typeface="Calibri Light"/>
              </a:rPr>
              <a:t>HSA owners may invest their funds and benefit from triple tax free treatment: </a:t>
            </a:r>
          </a:p>
          <a:p>
            <a:pPr marL="628650" lvl="1" indent="-171450" defTabSz="457200">
              <a:buClr>
                <a:srgbClr val="00529B"/>
              </a:buClr>
              <a:buFont typeface="Wingdings" panose="05000000000000000000" pitchFamily="2" charset="2"/>
              <a:buChar char="§"/>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Tax free contributions</a:t>
            </a:r>
          </a:p>
          <a:p>
            <a:pPr marL="628650" lvl="1" indent="-171450" defTabSz="457200">
              <a:buClr>
                <a:srgbClr val="00529B"/>
              </a:buClr>
              <a:buFont typeface="Wingdings" panose="05000000000000000000" pitchFamily="2" charset="2"/>
              <a:buChar char="§"/>
              <a:defRPr/>
            </a:pPr>
            <a:r>
              <a:rPr lang="en-US" sz="1400" dirty="0">
                <a:solidFill>
                  <a:srgbClr val="000000"/>
                </a:solidFill>
                <a:latin typeface="Calibri Light"/>
              </a:rPr>
              <a:t>Tax free growth</a:t>
            </a:r>
          </a:p>
          <a:p>
            <a:pPr marL="628650" lvl="1" indent="-171450" defTabSz="457200">
              <a:buClr>
                <a:srgbClr val="00529B"/>
              </a:buClr>
              <a:buFont typeface="Wingdings" panose="05000000000000000000" pitchFamily="2" charset="2"/>
              <a:buChar char="§"/>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Tax free distributions</a:t>
            </a:r>
          </a:p>
          <a:p>
            <a:pPr marL="171450" indent="-171450" defTabSz="457200">
              <a:spcBef>
                <a:spcPts val="600"/>
              </a:spcBef>
              <a:spcAft>
                <a:spcPts val="600"/>
              </a:spcAft>
              <a:buClr>
                <a:srgbClr val="00529B"/>
              </a:buClr>
              <a:buFont typeface="Wingdings" panose="05000000000000000000" pitchFamily="2" charset="2"/>
              <a:buChar char="§"/>
              <a:defRPr/>
            </a:pPr>
            <a:r>
              <a:rPr lang="en-US" sz="1400" dirty="0">
                <a:solidFill>
                  <a:srgbClr val="000000"/>
                </a:solidFill>
                <a:latin typeface="Calibri Light"/>
              </a:rPr>
              <a:t>HSA is not subject to FICA tax, while 401(k) is. No employer matching state and federal tax*. </a:t>
            </a:r>
          </a:p>
          <a:p>
            <a:pPr marL="171450" indent="-171450" defTabSz="457200">
              <a:spcBef>
                <a:spcPts val="600"/>
              </a:spcBef>
              <a:spcAft>
                <a:spcPts val="600"/>
              </a:spcAft>
              <a:buClr>
                <a:srgbClr val="00529B"/>
              </a:buClr>
              <a:buFont typeface="Wingdings" panose="05000000000000000000" pitchFamily="2" charset="2"/>
              <a:buChar char="§"/>
              <a:defRPr/>
            </a:pPr>
            <a:r>
              <a:rPr lang="en-US" sz="1400" dirty="0">
                <a:solidFill>
                  <a:srgbClr val="000000"/>
                </a:solidFill>
                <a:latin typeface="Calibri Light"/>
              </a:rPr>
              <a:t>HSAs can be used for tax-free payment of Medicare premiums in retirement.  </a:t>
            </a:r>
          </a:p>
          <a:p>
            <a:pPr marL="171450" indent="-171450" defTabSz="457200">
              <a:spcBef>
                <a:spcPts val="600"/>
              </a:spcBef>
              <a:spcAft>
                <a:spcPts val="600"/>
              </a:spcAft>
              <a:buClr>
                <a:srgbClr val="00529B"/>
              </a:buClr>
              <a:buFont typeface="Wingdings" panose="05000000000000000000" pitchFamily="2" charset="2"/>
              <a:buChar char="§"/>
              <a:defRPr/>
            </a:pPr>
            <a:endParaRPr kumimoji="0" lang="en-US" sz="1400" b="0" i="0" u="none" strike="noStrike" kern="1200" cap="none" spc="0" normalizeH="0" baseline="0" noProof="0" dirty="0">
              <a:ln>
                <a:noFill/>
              </a:ln>
              <a:solidFill>
                <a:srgbClr val="000000"/>
              </a:solidFill>
              <a:effectLst/>
              <a:uLnTx/>
              <a:uFillTx/>
              <a:latin typeface="Calibri Light"/>
              <a:ea typeface="+mn-ea"/>
              <a:cs typeface="+mn-cs"/>
            </a:endParaRPr>
          </a:p>
        </p:txBody>
      </p:sp>
      <p:sp>
        <p:nvSpPr>
          <p:cNvPr id="18" name="OverallText" hidden="1">
            <a:extLst>
              <a:ext uri="{FF2B5EF4-FFF2-40B4-BE49-F238E27FC236}">
                <a16:creationId xmlns:a16="http://schemas.microsoft.com/office/drawing/2014/main" id="{9A13885C-86BE-4A81-BC99-EFC80D7A9F38}"/>
              </a:ext>
            </a:extLst>
          </p:cNvPr>
          <p:cNvSpPr txBox="1"/>
          <p:nvPr/>
        </p:nvSpPr>
        <p:spPr>
          <a:xfrm>
            <a:off x="6418902" y="2269756"/>
            <a:ext cx="2291793" cy="4198620"/>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300"/>
              </a:spcBef>
              <a:spcAft>
                <a:spcPts val="3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Typical renewal negotiations yield 5% to 7% reduction from the initial inflated renewal.</a:t>
            </a:r>
          </a:p>
          <a:p>
            <a:pPr marL="171450" marR="0" lvl="0" indent="-171450" algn="l" defTabSz="457200" rtl="0" eaLnBrk="1" fontAlgn="auto" latinLnBrk="0" hangingPunct="1">
              <a:lnSpc>
                <a:spcPct val="100000"/>
              </a:lnSpc>
              <a:spcBef>
                <a:spcPts val="300"/>
              </a:spcBef>
              <a:spcAft>
                <a:spcPts val="3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The USI Comprehensive Underwriting Review provides employers with a unique understanding of the impact associated with each line item in a carrier renewal.</a:t>
            </a:r>
          </a:p>
          <a:p>
            <a:pPr marL="171450" marR="0" lvl="0" indent="-171450" algn="l" defTabSz="457200" rtl="0" eaLnBrk="1" fontAlgn="auto" latinLnBrk="0" hangingPunct="1">
              <a:lnSpc>
                <a:spcPct val="100000"/>
              </a:lnSpc>
              <a:spcBef>
                <a:spcPts val="300"/>
              </a:spcBef>
              <a:spcAft>
                <a:spcPts val="3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With a firm understanding of carriers’ total revenue within the renewal, USI underwriters typically negotiate an </a:t>
            </a:r>
            <a:r>
              <a:rPr kumimoji="0" lang="en-US" sz="1400" b="1" i="0" u="none" strike="noStrike" kern="1200" cap="none" spc="0" normalizeH="0" baseline="0" noProof="0" dirty="0">
                <a:ln>
                  <a:noFill/>
                </a:ln>
                <a:solidFill>
                  <a:srgbClr val="00529B"/>
                </a:solidFill>
                <a:effectLst/>
                <a:uLnTx/>
                <a:uFillTx/>
                <a:latin typeface="Calibri Light"/>
                <a:ea typeface="+mn-ea"/>
                <a:cs typeface="+mn-cs"/>
              </a:rPr>
              <a:t>additional 3% to 6%</a:t>
            </a:r>
            <a:r>
              <a:rPr kumimoji="0" lang="en-US" sz="1400" b="0" i="0" u="none" strike="noStrike" kern="1200" cap="none" spc="0" normalizeH="0" baseline="0" noProof="0" dirty="0">
                <a:ln>
                  <a:noFill/>
                </a:ln>
                <a:solidFill>
                  <a:srgbClr val="000000"/>
                </a:solidFill>
                <a:effectLst/>
                <a:uLnTx/>
                <a:uFillTx/>
                <a:latin typeface="Calibri Light"/>
                <a:ea typeface="+mn-ea"/>
                <a:cs typeface="+mn-cs"/>
              </a:rPr>
              <a:t> reduction.</a:t>
            </a:r>
          </a:p>
        </p:txBody>
      </p:sp>
      <p:sp>
        <p:nvSpPr>
          <p:cNvPr id="19" name="BenefitText" hidden="1">
            <a:extLst>
              <a:ext uri="{FF2B5EF4-FFF2-40B4-BE49-F238E27FC236}">
                <a16:creationId xmlns:a16="http://schemas.microsoft.com/office/drawing/2014/main" id="{55A014EB-79E0-45FB-9C56-8E03E6ABB302}"/>
              </a:ext>
            </a:extLst>
          </p:cNvPr>
          <p:cNvSpPr txBox="1"/>
          <p:nvPr/>
        </p:nvSpPr>
        <p:spPr>
          <a:xfrm>
            <a:off x="6395007" y="2257425"/>
            <a:ext cx="2308121" cy="4198620"/>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Insurance carriers will underestimate the value of your benefit changes to recoup margin lost during negotiations.</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For a $5mm plan, even a 2% underestimation can result in a $100,000 in lost premium savings.</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A simple check using USI’s Actuarial Value calculator can confirm the reasonableness of the adjustment.</a:t>
            </a:r>
          </a:p>
        </p:txBody>
      </p:sp>
      <p:sp>
        <p:nvSpPr>
          <p:cNvPr id="20" name="HiddenText" hidden="1">
            <a:extLst>
              <a:ext uri="{FF2B5EF4-FFF2-40B4-BE49-F238E27FC236}">
                <a16:creationId xmlns:a16="http://schemas.microsoft.com/office/drawing/2014/main" id="{08D40618-B5C2-4001-A899-6079D7178DF9}"/>
              </a:ext>
            </a:extLst>
          </p:cNvPr>
          <p:cNvSpPr txBox="1"/>
          <p:nvPr/>
        </p:nvSpPr>
        <p:spPr>
          <a:xfrm>
            <a:off x="6395006" y="2247900"/>
            <a:ext cx="2291794" cy="4071877"/>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Fully insured programs include numerous financial arrangements paid through the claims expense line.</a:t>
            </a:r>
          </a:p>
          <a:p>
            <a:pPr marL="403225" marR="0" lvl="1" indent="-171450" algn="l" defTabSz="457200" rtl="0" eaLnBrk="1" fontAlgn="auto" latinLnBrk="0" hangingPunct="1">
              <a:lnSpc>
                <a:spcPct val="100000"/>
              </a:lnSpc>
              <a:spcBef>
                <a:spcPts val="0"/>
              </a:spcBef>
              <a:spcAft>
                <a:spcPts val="600"/>
              </a:spcAft>
              <a:buClr>
                <a:srgbClr val="00529B"/>
              </a:buClr>
              <a:buSzTx/>
              <a:buFont typeface="Calibri Light" panose="020F030202020403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Analysis typically reveals up to 7% of hidden carrier revenue/profit.</a:t>
            </a:r>
          </a:p>
          <a:p>
            <a:pPr marL="171450" marR="0" lvl="0" indent="-171450" algn="l" defTabSz="457200" rtl="0" eaLnBrk="1" fontAlgn="auto" latinLnBrk="0" hangingPunct="1">
              <a:lnSpc>
                <a:spcPct val="100000"/>
              </a:lnSpc>
              <a:spcBef>
                <a:spcPts val="9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With a firm understanding of carriers’ total revenue within the renewal, USI underwriters are well positioned to negotiate. </a:t>
            </a:r>
          </a:p>
        </p:txBody>
      </p:sp>
      <p:sp>
        <p:nvSpPr>
          <p:cNvPr id="21" name="PoolingText" hidden="1">
            <a:extLst>
              <a:ext uri="{FF2B5EF4-FFF2-40B4-BE49-F238E27FC236}">
                <a16:creationId xmlns:a16="http://schemas.microsoft.com/office/drawing/2014/main" id="{515BCC57-0D3B-4F27-A262-074148D46183}"/>
              </a:ext>
            </a:extLst>
          </p:cNvPr>
          <p:cNvSpPr txBox="1"/>
          <p:nvPr/>
        </p:nvSpPr>
        <p:spPr>
          <a:xfrm>
            <a:off x="6395006" y="2247900"/>
            <a:ext cx="2217931" cy="4071877"/>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The USI proprietary tool includes actuarial data to benchmark internal pooling charges.</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USI forecasts for large claims assumptions are based upon actuarial projections, not anecdotal prior history.</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With a more appropriate estimate of costs associated with large claims, USI underwriters can negotiate a more favorable renewal.</a:t>
            </a:r>
          </a:p>
        </p:txBody>
      </p:sp>
      <p:pic>
        <p:nvPicPr>
          <p:cNvPr id="8" name="BenefitSlide" hidden="1">
            <a:extLst>
              <a:ext uri="{FF2B5EF4-FFF2-40B4-BE49-F238E27FC236}">
                <a16:creationId xmlns:a16="http://schemas.microsoft.com/office/drawing/2014/main" id="{4E232C6F-056F-4C77-B285-29D186D34B4A}"/>
              </a:ext>
            </a:extLst>
          </p:cNvPr>
          <p:cNvPicPr>
            <a:picLocks noChangeAspect="1"/>
          </p:cNvPicPr>
          <p:nvPr/>
        </p:nvPicPr>
        <p:blipFill rotWithShape="1">
          <a:blip r:embed="rId4"/>
          <a:srcRect l="2876" t="7626" r="3218" b="-519"/>
          <a:stretch/>
        </p:blipFill>
        <p:spPr>
          <a:xfrm>
            <a:off x="343799" y="3153622"/>
            <a:ext cx="5878822" cy="3292897"/>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pic>
        <p:nvPicPr>
          <p:cNvPr id="9" name="HiddenSlide" hidden="1">
            <a:extLst>
              <a:ext uri="{FF2B5EF4-FFF2-40B4-BE49-F238E27FC236}">
                <a16:creationId xmlns:a16="http://schemas.microsoft.com/office/drawing/2014/main" id="{05B7BF62-C6A3-4B06-A9C7-49176E373B68}"/>
              </a:ext>
            </a:extLst>
          </p:cNvPr>
          <p:cNvPicPr>
            <a:picLocks noChangeAspect="1"/>
          </p:cNvPicPr>
          <p:nvPr/>
        </p:nvPicPr>
        <p:blipFill rotWithShape="1">
          <a:blip r:embed="rId5"/>
          <a:srcRect l="3789" t="6085"/>
          <a:stretch/>
        </p:blipFill>
        <p:spPr>
          <a:xfrm>
            <a:off x="346320" y="3182199"/>
            <a:ext cx="5943602" cy="3287670"/>
          </a:xfrm>
          <a:prstGeom prst="rect">
            <a:avLst/>
          </a:prstGeom>
          <a:effectLst>
            <a:outerShdw blurRad="50800" dist="38100" dir="5400000" algn="t" rotWithShape="0">
              <a:prstClr val="black">
                <a:alpha val="40000"/>
              </a:prstClr>
            </a:outerShdw>
          </a:effectLst>
        </p:spPr>
      </p:pic>
      <p:pic>
        <p:nvPicPr>
          <p:cNvPr id="10" name="PoolingSlide" hidden="1">
            <a:extLst>
              <a:ext uri="{FF2B5EF4-FFF2-40B4-BE49-F238E27FC236}">
                <a16:creationId xmlns:a16="http://schemas.microsoft.com/office/drawing/2014/main" id="{3AA6157D-1468-4312-B3DE-6A756794F4E4}"/>
              </a:ext>
            </a:extLst>
          </p:cNvPr>
          <p:cNvPicPr>
            <a:picLocks noChangeAspect="1"/>
          </p:cNvPicPr>
          <p:nvPr/>
        </p:nvPicPr>
        <p:blipFill rotWithShape="1">
          <a:blip r:embed="rId6"/>
          <a:srcRect l="4751" t="5915"/>
          <a:stretch/>
        </p:blipFill>
        <p:spPr>
          <a:xfrm>
            <a:off x="346320" y="3143080"/>
            <a:ext cx="5943602" cy="3333418"/>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pic>
        <p:nvPicPr>
          <p:cNvPr id="6" name="OverallSlide" hidden="1">
            <a:extLst>
              <a:ext uri="{FF2B5EF4-FFF2-40B4-BE49-F238E27FC236}">
                <a16:creationId xmlns:a16="http://schemas.microsoft.com/office/drawing/2014/main" id="{0F28D2C9-C3AD-416A-A65C-D725D40F9BD1}"/>
              </a:ext>
            </a:extLst>
          </p:cNvPr>
          <p:cNvPicPr>
            <a:picLocks noChangeAspect="1"/>
          </p:cNvPicPr>
          <p:nvPr/>
        </p:nvPicPr>
        <p:blipFill rotWithShape="1">
          <a:blip r:embed="rId7"/>
          <a:srcRect l="3116" t="5691" r="2352"/>
          <a:stretch/>
        </p:blipFill>
        <p:spPr>
          <a:xfrm>
            <a:off x="330697" y="3146910"/>
            <a:ext cx="5878821" cy="3334510"/>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pic>
        <p:nvPicPr>
          <p:cNvPr id="32" name="LargeSlide" hidden="1">
            <a:extLst>
              <a:ext uri="{FF2B5EF4-FFF2-40B4-BE49-F238E27FC236}">
                <a16:creationId xmlns:a16="http://schemas.microsoft.com/office/drawing/2014/main" id="{AB0DB9EE-D11D-B842-E302-08B4D2292FF1}"/>
              </a:ext>
            </a:extLst>
          </p:cNvPr>
          <p:cNvPicPr>
            <a:picLocks noChangeAspect="1"/>
          </p:cNvPicPr>
          <p:nvPr/>
        </p:nvPicPr>
        <p:blipFill>
          <a:blip r:embed="rId8"/>
          <a:stretch>
            <a:fillRect/>
          </a:stretch>
        </p:blipFill>
        <p:spPr>
          <a:xfrm>
            <a:off x="355156" y="3163824"/>
            <a:ext cx="5863124" cy="3282696"/>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sp>
        <p:nvSpPr>
          <p:cNvPr id="13" name="TextBox 12">
            <a:extLst>
              <a:ext uri="{FF2B5EF4-FFF2-40B4-BE49-F238E27FC236}">
                <a16:creationId xmlns:a16="http://schemas.microsoft.com/office/drawing/2014/main" id="{48EFF24E-22A4-9666-2FF8-06BA43835125}"/>
              </a:ext>
            </a:extLst>
          </p:cNvPr>
          <p:cNvSpPr txBox="1"/>
          <p:nvPr/>
        </p:nvSpPr>
        <p:spPr>
          <a:xfrm>
            <a:off x="5421485" y="6008339"/>
            <a:ext cx="3230569" cy="369332"/>
          </a:xfrm>
          <a:prstGeom prst="rect">
            <a:avLst/>
          </a:prstGeom>
          <a:noFill/>
        </p:spPr>
        <p:txBody>
          <a:bodyPr wrap="square">
            <a:spAutoFit/>
          </a:bodyPr>
          <a:lstStyle/>
          <a:p>
            <a:pPr marL="0" marR="0">
              <a:spcBef>
                <a:spcPts val="0"/>
              </a:spcBef>
              <a:spcAft>
                <a:spcPts val="0"/>
              </a:spcAft>
            </a:pPr>
            <a:r>
              <a:rPr lang="en-US" sz="900" dirty="0"/>
              <a:t>*Some state income tax laws, like California and New Jersey, may treat HSA contributions differently. </a:t>
            </a:r>
          </a:p>
        </p:txBody>
      </p:sp>
      <p:sp>
        <p:nvSpPr>
          <p:cNvPr id="14" name="TextBox 13">
            <a:extLst>
              <a:ext uri="{FF2B5EF4-FFF2-40B4-BE49-F238E27FC236}">
                <a16:creationId xmlns:a16="http://schemas.microsoft.com/office/drawing/2014/main" id="{7FC37D01-549F-8621-299D-CC53FB5A7E4A}"/>
              </a:ext>
            </a:extLst>
          </p:cNvPr>
          <p:cNvSpPr txBox="1"/>
          <p:nvPr/>
        </p:nvSpPr>
        <p:spPr>
          <a:xfrm>
            <a:off x="457200" y="1391008"/>
            <a:ext cx="8229600" cy="714042"/>
          </a:xfrm>
          <a:prstGeom prst="rect">
            <a:avLst/>
          </a:prstGeom>
          <a:noFill/>
        </p:spPr>
        <p:txBody>
          <a:bodyPr wrap="square" lIns="0" tIns="0" rIns="0" bIns="0" rtlCol="0">
            <a:spAutoFit/>
          </a:bodyPr>
          <a:lstStyle>
            <a:defPPr>
              <a:defRPr lang="en-US"/>
            </a:defPPr>
            <a:lvl1pPr algn="ctr" defTabSz="1005840" fontAlgn="base">
              <a:spcBef>
                <a:spcPct val="20000"/>
              </a:spcBef>
              <a:spcAft>
                <a:spcPct val="0"/>
              </a:spcAft>
              <a:buClr>
                <a:srgbClr val="1B5599"/>
              </a:buClr>
              <a:buSzPct val="90000"/>
              <a:defRPr sz="1600">
                <a:solidFill>
                  <a:srgbClr val="09549B"/>
                </a:solidFill>
                <a:latin typeface="Century Gothic" panose="020B0502020202020204" pitchFamily="34" charset="0"/>
              </a:defRPr>
            </a:lvl1pPr>
          </a:lstStyle>
          <a:p>
            <a:r>
              <a:rPr lang="en-US" sz="1200" dirty="0"/>
              <a:t> </a:t>
            </a:r>
            <a:r>
              <a:rPr lang="en-US" dirty="0"/>
              <a:t>Many employees and employers fail to understand that HSAs</a:t>
            </a:r>
            <a:br>
              <a:rPr lang="en-US" dirty="0"/>
            </a:br>
            <a:r>
              <a:rPr lang="en-US" dirty="0"/>
              <a:t> are often the most effective retirement savings vehicle. </a:t>
            </a:r>
          </a:p>
          <a:p>
            <a:pPr marL="0" marR="0" lvl="0" indent="0" algn="ctr" defTabSz="1005840" rtl="0" eaLnBrk="1" fontAlgn="base" latinLnBrk="0" hangingPunct="1">
              <a:lnSpc>
                <a:spcPct val="100000"/>
              </a:lnSpc>
              <a:spcBef>
                <a:spcPct val="20000"/>
              </a:spcBef>
              <a:spcAft>
                <a:spcPct val="0"/>
              </a:spcAft>
              <a:buClr>
                <a:srgbClr val="1B5599"/>
              </a:buClr>
              <a:buSzPct val="90000"/>
              <a:buFontTx/>
              <a:buNone/>
              <a:tabLst/>
              <a:defRPr/>
            </a:pPr>
            <a:endParaRPr lang="en-US" sz="1200" dirty="0"/>
          </a:p>
        </p:txBody>
      </p:sp>
      <p:grpSp>
        <p:nvGrpSpPr>
          <p:cNvPr id="5" name="Group 4">
            <a:extLst>
              <a:ext uri="{FF2B5EF4-FFF2-40B4-BE49-F238E27FC236}">
                <a16:creationId xmlns:a16="http://schemas.microsoft.com/office/drawing/2014/main" id="{8F82097F-1570-9231-214D-5DC78919CAFB}"/>
              </a:ext>
            </a:extLst>
          </p:cNvPr>
          <p:cNvGrpSpPr/>
          <p:nvPr/>
        </p:nvGrpSpPr>
        <p:grpSpPr>
          <a:xfrm>
            <a:off x="7190236" y="486985"/>
            <a:ext cx="1191666" cy="646331"/>
            <a:chOff x="7190236" y="486985"/>
            <a:chExt cx="1191666" cy="646331"/>
          </a:xfrm>
        </p:grpSpPr>
        <p:sp>
          <p:nvSpPr>
            <p:cNvPr id="7" name="Rectangle: Rounded Corners 6">
              <a:hlinkClick r:id="rId9" action="ppaction://hlinksldjump"/>
              <a:extLst>
                <a:ext uri="{FF2B5EF4-FFF2-40B4-BE49-F238E27FC236}">
                  <a16:creationId xmlns:a16="http://schemas.microsoft.com/office/drawing/2014/main" id="{A4DF495B-BB1C-C786-3200-90E36B7A8B18}"/>
                </a:ext>
              </a:extLst>
            </p:cNvPr>
            <p:cNvSpPr/>
            <p:nvPr/>
          </p:nvSpPr>
          <p:spPr>
            <a:xfrm>
              <a:off x="7190236" y="486985"/>
              <a:ext cx="1160892" cy="646331"/>
            </a:xfrm>
            <a:prstGeom prst="roundRect">
              <a:avLst/>
            </a:prstGeom>
            <a:solidFill>
              <a:srgbClr val="00529B"/>
            </a:solidFill>
            <a:ln>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 name="TextBox 24">
              <a:hlinkClick r:id="rId9" action="ppaction://hlinksldjump"/>
              <a:extLst>
                <a:ext uri="{FF2B5EF4-FFF2-40B4-BE49-F238E27FC236}">
                  <a16:creationId xmlns:a16="http://schemas.microsoft.com/office/drawing/2014/main" id="{7B09DADE-772D-1BBB-E814-7BC60A527E68}"/>
                </a:ext>
              </a:extLst>
            </p:cNvPr>
            <p:cNvSpPr txBox="1"/>
            <p:nvPr/>
          </p:nvSpPr>
          <p:spPr>
            <a:xfrm>
              <a:off x="7528013" y="501091"/>
              <a:ext cx="853889" cy="618118"/>
            </a:xfrm>
            <a:prstGeom prst="rect">
              <a:avLst/>
            </a:prstGeom>
            <a:noFill/>
          </p:spPr>
          <p:txBody>
            <a:bodyPr wrap="square" rtlCol="0">
              <a:spAutoFit/>
            </a:bodyPr>
            <a:lstStyle/>
            <a:p>
              <a:pPr>
                <a:lnSpc>
                  <a:spcPts val="1000"/>
                </a:lnSpc>
                <a:spcAft>
                  <a:spcPts val="100"/>
                </a:spcAft>
              </a:pPr>
              <a:r>
                <a:rPr lang="en-US" sz="800" dirty="0">
                  <a:solidFill>
                    <a:schemeClr val="bg1"/>
                  </a:solidFill>
                </a:rPr>
                <a:t>Return to</a:t>
              </a:r>
            </a:p>
            <a:p>
              <a:pPr>
                <a:lnSpc>
                  <a:spcPts val="1000"/>
                </a:lnSpc>
                <a:spcAft>
                  <a:spcPts val="400"/>
                </a:spcAft>
              </a:pPr>
              <a:r>
                <a:rPr lang="en-US" sz="900" dirty="0">
                  <a:solidFill>
                    <a:schemeClr val="bg1"/>
                  </a:solidFill>
                </a:rPr>
                <a:t>Maximizing </a:t>
              </a:r>
              <a:br>
                <a:rPr lang="en-US" sz="900" dirty="0">
                  <a:solidFill>
                    <a:schemeClr val="bg1"/>
                  </a:solidFill>
                </a:rPr>
              </a:br>
              <a:r>
                <a:rPr lang="en-US" sz="900" dirty="0">
                  <a:solidFill>
                    <a:schemeClr val="bg1"/>
                  </a:solidFill>
                </a:rPr>
                <a:t>Tax Deferred Engagement </a:t>
              </a:r>
            </a:p>
          </p:txBody>
        </p:sp>
        <p:grpSp>
          <p:nvGrpSpPr>
            <p:cNvPr id="29" name="Group 28">
              <a:extLst>
                <a:ext uri="{FF2B5EF4-FFF2-40B4-BE49-F238E27FC236}">
                  <a16:creationId xmlns:a16="http://schemas.microsoft.com/office/drawing/2014/main" id="{6D4C1D03-C394-8C77-A3EE-BEBBB660782F}"/>
                </a:ext>
              </a:extLst>
            </p:cNvPr>
            <p:cNvGrpSpPr/>
            <p:nvPr/>
          </p:nvGrpSpPr>
          <p:grpSpPr>
            <a:xfrm>
              <a:off x="7269126" y="673514"/>
              <a:ext cx="264805" cy="264805"/>
              <a:chOff x="7269126" y="673514"/>
              <a:chExt cx="264805" cy="264805"/>
            </a:xfrm>
          </p:grpSpPr>
          <p:sp>
            <p:nvSpPr>
              <p:cNvPr id="31" name="Oval 30">
                <a:extLst>
                  <a:ext uri="{FF2B5EF4-FFF2-40B4-BE49-F238E27FC236}">
                    <a16:creationId xmlns:a16="http://schemas.microsoft.com/office/drawing/2014/main" id="{6F4CC167-1F67-2390-4991-603579930757}"/>
                  </a:ext>
                </a:extLst>
              </p:cNvPr>
              <p:cNvSpPr/>
              <p:nvPr/>
            </p:nvSpPr>
            <p:spPr>
              <a:xfrm>
                <a:off x="7269126" y="673514"/>
                <a:ext cx="264805" cy="264805"/>
              </a:xfrm>
              <a:prstGeom prst="ellipse">
                <a:avLst/>
              </a:prstGeom>
              <a:solidFill>
                <a:schemeClr val="bg1"/>
              </a:solidFill>
              <a:ln>
                <a:noFill/>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Back with solid fill">
                <a:hlinkClick r:id="rId9" action="ppaction://hlinksldjump"/>
                <a:extLst>
                  <a:ext uri="{FF2B5EF4-FFF2-40B4-BE49-F238E27FC236}">
                    <a16:creationId xmlns:a16="http://schemas.microsoft.com/office/drawing/2014/main" id="{64DA0CC1-7DD2-8ED9-9582-3C78B676467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0636910">
                <a:off x="7278127" y="714842"/>
                <a:ext cx="234767" cy="176682"/>
              </a:xfrm>
              <a:prstGeom prst="rect">
                <a:avLst/>
              </a:prstGeom>
            </p:spPr>
          </p:pic>
        </p:grpSp>
      </p:grpSp>
      <p:pic>
        <p:nvPicPr>
          <p:cNvPr id="26" name="Picture 25">
            <a:extLst>
              <a:ext uri="{FF2B5EF4-FFF2-40B4-BE49-F238E27FC236}">
                <a16:creationId xmlns:a16="http://schemas.microsoft.com/office/drawing/2014/main" id="{B4BCC985-0F35-2471-A69B-401E43F0CA89}"/>
              </a:ext>
            </a:extLst>
          </p:cNvPr>
          <p:cNvPicPr>
            <a:picLocks noChangeAspect="1"/>
          </p:cNvPicPr>
          <p:nvPr/>
        </p:nvPicPr>
        <p:blipFill>
          <a:blip r:embed="rId12"/>
          <a:stretch>
            <a:fillRect/>
          </a:stretch>
        </p:blipFill>
        <p:spPr>
          <a:xfrm>
            <a:off x="2156951" y="2174221"/>
            <a:ext cx="2835042" cy="1330020"/>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27" name="Rectangle 26">
            <a:extLst>
              <a:ext uri="{FF2B5EF4-FFF2-40B4-BE49-F238E27FC236}">
                <a16:creationId xmlns:a16="http://schemas.microsoft.com/office/drawing/2014/main" id="{A43DF6A0-B814-16E8-4FF7-65AAA6DD3897}"/>
              </a:ext>
            </a:extLst>
          </p:cNvPr>
          <p:cNvSpPr/>
          <p:nvPr/>
        </p:nvSpPr>
        <p:spPr>
          <a:xfrm>
            <a:off x="637412" y="1999994"/>
            <a:ext cx="1328992" cy="28140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6194A6D0-072C-7255-8C67-88DB7C427487}"/>
              </a:ext>
            </a:extLst>
          </p:cNvPr>
          <p:cNvSpPr txBox="1"/>
          <p:nvPr/>
        </p:nvSpPr>
        <p:spPr>
          <a:xfrm>
            <a:off x="696574" y="2071202"/>
            <a:ext cx="1328992" cy="2677656"/>
          </a:xfrm>
          <a:prstGeom prst="rect">
            <a:avLst/>
          </a:prstGeom>
          <a:noFill/>
        </p:spPr>
        <p:txBody>
          <a:bodyPr wrap="square">
            <a:spAutoFit/>
          </a:bodyPr>
          <a:lstStyle/>
          <a:p>
            <a:pPr>
              <a:spcAft>
                <a:spcPts val="450"/>
              </a:spcAft>
              <a:buClr>
                <a:srgbClr val="245397"/>
              </a:buClr>
            </a:pPr>
            <a:r>
              <a:rPr lang="en-US" sz="1400" dirty="0">
                <a:solidFill>
                  <a:srgbClr val="191919">
                    <a:lumMod val="75000"/>
                    <a:lumOff val="25000"/>
                  </a:srgbClr>
                </a:solidFill>
                <a:latin typeface="Century Gothic" panose="020B0502020202020204" pitchFamily="34" charset="0"/>
                <a:cs typeface="Helvetica" panose="020B0604020202020204" pitchFamily="34" charset="0"/>
              </a:rPr>
              <a:t>Employers can reduce both their own and their employees’ net costs simply by offering an HDHP with HSA instead of a PPO</a:t>
            </a:r>
          </a:p>
        </p:txBody>
      </p:sp>
      <p:pic>
        <p:nvPicPr>
          <p:cNvPr id="34" name="Picture 33">
            <a:extLst>
              <a:ext uri="{FF2B5EF4-FFF2-40B4-BE49-F238E27FC236}">
                <a16:creationId xmlns:a16="http://schemas.microsoft.com/office/drawing/2014/main" id="{DBB0CEF8-3EA5-C5C7-E08E-1C445B5F569D}"/>
              </a:ext>
            </a:extLst>
          </p:cNvPr>
          <p:cNvPicPr>
            <a:picLocks noChangeAspect="1"/>
          </p:cNvPicPr>
          <p:nvPr/>
        </p:nvPicPr>
        <p:blipFill>
          <a:blip r:embed="rId13"/>
          <a:stretch>
            <a:fillRect/>
          </a:stretch>
        </p:blipFill>
        <p:spPr>
          <a:xfrm>
            <a:off x="2156951" y="3571278"/>
            <a:ext cx="2831774" cy="1508171"/>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36" name="Picture 35">
            <a:extLst>
              <a:ext uri="{FF2B5EF4-FFF2-40B4-BE49-F238E27FC236}">
                <a16:creationId xmlns:a16="http://schemas.microsoft.com/office/drawing/2014/main" id="{DED703E0-1275-FE44-5E4B-A918667F2A1C}"/>
              </a:ext>
            </a:extLst>
          </p:cNvPr>
          <p:cNvPicPr>
            <a:picLocks noChangeAspect="1"/>
          </p:cNvPicPr>
          <p:nvPr/>
        </p:nvPicPr>
        <p:blipFill>
          <a:blip r:embed="rId14"/>
          <a:stretch>
            <a:fillRect/>
          </a:stretch>
        </p:blipFill>
        <p:spPr>
          <a:xfrm>
            <a:off x="2146616" y="5175574"/>
            <a:ext cx="2842110" cy="1359270"/>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37" name="Rectangle 36">
            <a:extLst>
              <a:ext uri="{FF2B5EF4-FFF2-40B4-BE49-F238E27FC236}">
                <a16:creationId xmlns:a16="http://schemas.microsoft.com/office/drawing/2014/main" id="{EADFECAD-FEBC-78B7-BB69-2CEC97ACB4F7}"/>
              </a:ext>
            </a:extLst>
          </p:cNvPr>
          <p:cNvSpPr/>
          <p:nvPr/>
        </p:nvSpPr>
        <p:spPr>
          <a:xfrm>
            <a:off x="2146615" y="1979473"/>
            <a:ext cx="2842110" cy="192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Illustrative Analysis</a:t>
            </a:r>
          </a:p>
        </p:txBody>
      </p:sp>
    </p:spTree>
    <p:extLst>
      <p:ext uri="{BB962C8B-B14F-4D97-AF65-F5344CB8AC3E}">
        <p14:creationId xmlns:p14="http://schemas.microsoft.com/office/powerpoint/2010/main" val="234615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0F600-D423-A9CE-B3AB-5E09344F9F46}"/>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2E65DCFD-7AB2-0F4D-CF9D-AF977D731FB3}"/>
              </a:ext>
            </a:extLst>
          </p:cNvPr>
          <p:cNvPicPr>
            <a:picLocks noChangeAspect="1"/>
          </p:cNvPicPr>
          <p:nvPr/>
        </p:nvPicPr>
        <p:blipFill>
          <a:blip r:embed="rId3"/>
          <a:stretch>
            <a:fillRect/>
          </a:stretch>
        </p:blipFill>
        <p:spPr>
          <a:xfrm>
            <a:off x="2656469" y="2309559"/>
            <a:ext cx="2930784" cy="3391624"/>
          </a:xfrm>
          <a:prstGeom prst="rect">
            <a:avLst/>
          </a:prstGeom>
          <a:ln>
            <a:solidFill>
              <a:schemeClr val="bg1">
                <a:lumMod val="95000"/>
              </a:schemeClr>
            </a:solidFill>
          </a:ln>
        </p:spPr>
      </p:pic>
      <p:sp>
        <p:nvSpPr>
          <p:cNvPr id="2" name="Title 1">
            <a:extLst>
              <a:ext uri="{FF2B5EF4-FFF2-40B4-BE49-F238E27FC236}">
                <a16:creationId xmlns:a16="http://schemas.microsoft.com/office/drawing/2014/main" id="{A9A3F61F-4E78-6AC9-C33B-D61519472BE0}"/>
              </a:ext>
            </a:extLst>
          </p:cNvPr>
          <p:cNvSpPr>
            <a:spLocks noGrp="1"/>
          </p:cNvSpPr>
          <p:nvPr>
            <p:ph type="title"/>
          </p:nvPr>
        </p:nvSpPr>
        <p:spPr/>
        <p:txBody>
          <a:bodyPr>
            <a:normAutofit/>
          </a:bodyPr>
          <a:lstStyle/>
          <a:p>
            <a:r>
              <a:rPr lang="en-US" sz="2000" dirty="0"/>
              <a:t>Maximizing Tax-Deferred Engagement</a:t>
            </a:r>
            <a:br>
              <a:rPr lang="en-US" dirty="0"/>
            </a:br>
            <a:r>
              <a:rPr lang="en-US" dirty="0"/>
              <a:t>Flexible Spending Accounts (FSAs)</a:t>
            </a:r>
          </a:p>
        </p:txBody>
      </p:sp>
      <p:sp>
        <p:nvSpPr>
          <p:cNvPr id="4" name="TextBox 3">
            <a:extLst>
              <a:ext uri="{FF2B5EF4-FFF2-40B4-BE49-F238E27FC236}">
                <a16:creationId xmlns:a16="http://schemas.microsoft.com/office/drawing/2014/main" id="{C205C326-B0CA-0B5C-B430-12838CF45355}"/>
              </a:ext>
            </a:extLst>
          </p:cNvPr>
          <p:cNvSpPr txBox="1"/>
          <p:nvPr/>
        </p:nvSpPr>
        <p:spPr>
          <a:xfrm>
            <a:off x="5775512" y="2166928"/>
            <a:ext cx="2826358" cy="4159913"/>
          </a:xfrm>
          <a:prstGeom prst="rect">
            <a:avLst/>
          </a:prstGeom>
          <a:solidFill>
            <a:srgbClr val="CEDFEF"/>
          </a:solidFill>
        </p:spPr>
        <p:txBody>
          <a:bodyPr wrap="square" lIns="137160" rIns="137160" rtlCol="0" anchor="ctr" anchorCtr="0">
            <a:noAutofit/>
          </a:bodyPr>
          <a:lstStyle/>
          <a:p>
            <a:pPr marR="0" lvl="0" algn="l" defTabSz="457200" rtl="0" eaLnBrk="1" fontAlgn="auto" latinLnBrk="0" hangingPunct="1">
              <a:lnSpc>
                <a:spcPct val="100000"/>
              </a:lnSpc>
              <a:spcBef>
                <a:spcPts val="300"/>
              </a:spcBef>
              <a:spcAft>
                <a:spcPts val="300"/>
              </a:spcAft>
              <a:buClr>
                <a:srgbClr val="00529B"/>
              </a:buClr>
              <a:buSzTx/>
              <a:tabLst/>
              <a:defRPr/>
            </a:pPr>
            <a:endParaRPr kumimoji="0" lang="en-US" sz="1600" b="0" i="0" u="none" strike="noStrike" kern="1200" cap="none" spc="0" normalizeH="0" baseline="0" noProof="0" dirty="0">
              <a:ln>
                <a:noFill/>
              </a:ln>
              <a:solidFill>
                <a:srgbClr val="000000"/>
              </a:solidFill>
              <a:effectLst/>
              <a:uLnTx/>
              <a:uFillTx/>
              <a:latin typeface="Calibri Light"/>
              <a:ea typeface="+mn-ea"/>
              <a:cs typeface="+mn-cs"/>
            </a:endParaRPr>
          </a:p>
        </p:txBody>
      </p:sp>
      <p:sp>
        <p:nvSpPr>
          <p:cNvPr id="17" name="ClaimsText">
            <a:extLst>
              <a:ext uri="{FF2B5EF4-FFF2-40B4-BE49-F238E27FC236}">
                <a16:creationId xmlns:a16="http://schemas.microsoft.com/office/drawing/2014/main" id="{E23338D1-E87F-4BD6-08E4-8F7F8589C508}"/>
              </a:ext>
            </a:extLst>
          </p:cNvPr>
          <p:cNvSpPr txBox="1"/>
          <p:nvPr/>
        </p:nvSpPr>
        <p:spPr>
          <a:xfrm>
            <a:off x="5842748" y="2309559"/>
            <a:ext cx="2627332" cy="3824897"/>
          </a:xfrm>
          <a:prstGeom prst="rect">
            <a:avLst/>
          </a:prstGeom>
          <a:noFill/>
        </p:spPr>
        <p:txBody>
          <a:bodyPr wrap="square" lIns="137160" rIns="137160" rtlCol="0" anchor="ctr" anchorCtr="0">
            <a:noAutofit/>
          </a:bodyPr>
          <a:lstStyle/>
          <a:p>
            <a:pPr marL="171450" indent="-171450" defTabSz="457200">
              <a:spcBef>
                <a:spcPts val="600"/>
              </a:spcBef>
              <a:spcAft>
                <a:spcPts val="600"/>
              </a:spcAft>
              <a:buClr>
                <a:srgbClr val="00529B"/>
              </a:buClr>
              <a:buFont typeface="Wingdings" panose="05000000000000000000" pitchFamily="2" charset="2"/>
              <a:buChar char="§"/>
              <a:defRPr/>
            </a:pPr>
            <a:r>
              <a:rPr lang="en-US" sz="1400" dirty="0">
                <a:solidFill>
                  <a:srgbClr val="000000"/>
                </a:solidFill>
                <a:latin typeface="Calibri Light"/>
              </a:rPr>
              <a:t>FSAs can be a great way </a:t>
            </a:r>
            <a:br>
              <a:rPr lang="en-US" sz="1400" dirty="0">
                <a:solidFill>
                  <a:srgbClr val="000000"/>
                </a:solidFill>
                <a:latin typeface="Calibri Light"/>
              </a:rPr>
            </a:br>
            <a:r>
              <a:rPr lang="en-US" sz="1400" dirty="0">
                <a:solidFill>
                  <a:srgbClr val="000000"/>
                </a:solidFill>
                <a:latin typeface="Calibri Light"/>
              </a:rPr>
              <a:t>for employees to save on qualified out-of-pocket health or dependent care expenses while reducing overall taxable income. </a:t>
            </a:r>
          </a:p>
          <a:p>
            <a:pPr marL="171450" indent="-171450" defTabSz="457200">
              <a:spcBef>
                <a:spcPts val="600"/>
              </a:spcBef>
              <a:spcAft>
                <a:spcPts val="600"/>
              </a:spcAft>
              <a:buClr>
                <a:srgbClr val="00529B"/>
              </a:buClr>
              <a:buFont typeface="Wingdings" panose="05000000000000000000" pitchFamily="2" charset="2"/>
              <a:buChar char="§"/>
              <a:defRPr/>
            </a:pPr>
            <a:r>
              <a:rPr lang="en-US" sz="1400" dirty="0">
                <a:solidFill>
                  <a:srgbClr val="000000"/>
                </a:solidFill>
                <a:latin typeface="Calibri Light"/>
              </a:rPr>
              <a:t>For health care FSAs, employees can access the full annual contribution at the beginning of the plan year.</a:t>
            </a:r>
          </a:p>
          <a:p>
            <a:pPr marL="171450" indent="-171450" defTabSz="457200">
              <a:spcBef>
                <a:spcPts val="600"/>
              </a:spcBef>
              <a:spcAft>
                <a:spcPts val="600"/>
              </a:spcAft>
              <a:buClr>
                <a:srgbClr val="00529B"/>
              </a:buClr>
              <a:buFont typeface="Wingdings" panose="05000000000000000000" pitchFamily="2" charset="2"/>
              <a:buChar char="§"/>
              <a:defRPr/>
            </a:pPr>
            <a:r>
              <a:rPr lang="en-US" sz="1400" dirty="0">
                <a:solidFill>
                  <a:srgbClr val="000000"/>
                </a:solidFill>
                <a:latin typeface="Calibri Light"/>
              </a:rPr>
              <a:t>Reduced employee taxable income results in lower employer payroll taxes. </a:t>
            </a:r>
          </a:p>
          <a:p>
            <a:pPr marL="171450" indent="-171450" defTabSz="457200">
              <a:spcBef>
                <a:spcPts val="600"/>
              </a:spcBef>
              <a:spcAft>
                <a:spcPts val="600"/>
              </a:spcAft>
              <a:buClr>
                <a:srgbClr val="00529B"/>
              </a:buClr>
              <a:buFont typeface="Wingdings" panose="05000000000000000000" pitchFamily="2" charset="2"/>
              <a:buChar char="§"/>
              <a:defRPr/>
            </a:pPr>
            <a:r>
              <a:rPr lang="en-US" sz="1400" dirty="0">
                <a:solidFill>
                  <a:srgbClr val="000000"/>
                </a:solidFill>
                <a:latin typeface="Calibri Light"/>
              </a:rPr>
              <a:t>Offering FSAs can also help to make an employer’s benefit package more attractive. </a:t>
            </a:r>
          </a:p>
        </p:txBody>
      </p:sp>
      <p:sp>
        <p:nvSpPr>
          <p:cNvPr id="18" name="OverallText" hidden="1">
            <a:extLst>
              <a:ext uri="{FF2B5EF4-FFF2-40B4-BE49-F238E27FC236}">
                <a16:creationId xmlns:a16="http://schemas.microsoft.com/office/drawing/2014/main" id="{F3B41A5F-BCF6-E2DA-E10F-CACD59F6681D}"/>
              </a:ext>
            </a:extLst>
          </p:cNvPr>
          <p:cNvSpPr txBox="1"/>
          <p:nvPr/>
        </p:nvSpPr>
        <p:spPr>
          <a:xfrm>
            <a:off x="6418902" y="2269756"/>
            <a:ext cx="2291793" cy="4198620"/>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300"/>
              </a:spcBef>
              <a:spcAft>
                <a:spcPts val="3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Typical renewal negotiations yield 5% to 7% reduction from the initial inflated renewal.</a:t>
            </a:r>
          </a:p>
          <a:p>
            <a:pPr marL="171450" marR="0" lvl="0" indent="-171450" algn="l" defTabSz="457200" rtl="0" eaLnBrk="1" fontAlgn="auto" latinLnBrk="0" hangingPunct="1">
              <a:lnSpc>
                <a:spcPct val="100000"/>
              </a:lnSpc>
              <a:spcBef>
                <a:spcPts val="300"/>
              </a:spcBef>
              <a:spcAft>
                <a:spcPts val="3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The USI Comprehensive Underwriting Review provides employers with a unique understanding of the impact associated with each line item in a carrier renewal.</a:t>
            </a:r>
          </a:p>
          <a:p>
            <a:pPr marL="171450" marR="0" lvl="0" indent="-171450" algn="l" defTabSz="457200" rtl="0" eaLnBrk="1" fontAlgn="auto" latinLnBrk="0" hangingPunct="1">
              <a:lnSpc>
                <a:spcPct val="100000"/>
              </a:lnSpc>
              <a:spcBef>
                <a:spcPts val="300"/>
              </a:spcBef>
              <a:spcAft>
                <a:spcPts val="3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With a firm understanding of carriers’ total revenue within the renewal, USI underwriters typically negotiate an </a:t>
            </a:r>
            <a:r>
              <a:rPr kumimoji="0" lang="en-US" sz="1400" b="1" i="0" u="none" strike="noStrike" kern="1200" cap="none" spc="0" normalizeH="0" baseline="0" noProof="0" dirty="0">
                <a:ln>
                  <a:noFill/>
                </a:ln>
                <a:solidFill>
                  <a:srgbClr val="00529B"/>
                </a:solidFill>
                <a:effectLst/>
                <a:uLnTx/>
                <a:uFillTx/>
                <a:latin typeface="Calibri Light"/>
                <a:ea typeface="+mn-ea"/>
                <a:cs typeface="+mn-cs"/>
              </a:rPr>
              <a:t>additional 3% to 6%</a:t>
            </a:r>
            <a:r>
              <a:rPr kumimoji="0" lang="en-US" sz="1400" b="0" i="0" u="none" strike="noStrike" kern="1200" cap="none" spc="0" normalizeH="0" baseline="0" noProof="0" dirty="0">
                <a:ln>
                  <a:noFill/>
                </a:ln>
                <a:solidFill>
                  <a:srgbClr val="000000"/>
                </a:solidFill>
                <a:effectLst/>
                <a:uLnTx/>
                <a:uFillTx/>
                <a:latin typeface="Calibri Light"/>
                <a:ea typeface="+mn-ea"/>
                <a:cs typeface="+mn-cs"/>
              </a:rPr>
              <a:t> reduction.</a:t>
            </a:r>
          </a:p>
        </p:txBody>
      </p:sp>
      <p:sp>
        <p:nvSpPr>
          <p:cNvPr id="19" name="BenefitText" hidden="1">
            <a:extLst>
              <a:ext uri="{FF2B5EF4-FFF2-40B4-BE49-F238E27FC236}">
                <a16:creationId xmlns:a16="http://schemas.microsoft.com/office/drawing/2014/main" id="{43B4F49C-C3E2-734E-2235-170FE5FB1182}"/>
              </a:ext>
            </a:extLst>
          </p:cNvPr>
          <p:cNvSpPr txBox="1"/>
          <p:nvPr/>
        </p:nvSpPr>
        <p:spPr>
          <a:xfrm>
            <a:off x="6395007" y="2257425"/>
            <a:ext cx="2308121" cy="4198620"/>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Insurance carriers will underestimate the value of your benefit changes to recoup margin lost during negotiations.</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For a $5mm plan, even a 2% underestimation can result in a $100,000 in lost premium savings.</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A simple check using USI’s Actuarial Value calculator can confirm the reasonableness of the adjustment.</a:t>
            </a:r>
          </a:p>
        </p:txBody>
      </p:sp>
      <p:sp>
        <p:nvSpPr>
          <p:cNvPr id="20" name="HiddenText" hidden="1">
            <a:extLst>
              <a:ext uri="{FF2B5EF4-FFF2-40B4-BE49-F238E27FC236}">
                <a16:creationId xmlns:a16="http://schemas.microsoft.com/office/drawing/2014/main" id="{6AF4627B-25FD-E372-C29C-4A630F842618}"/>
              </a:ext>
            </a:extLst>
          </p:cNvPr>
          <p:cNvSpPr txBox="1"/>
          <p:nvPr/>
        </p:nvSpPr>
        <p:spPr>
          <a:xfrm>
            <a:off x="6395006" y="2247900"/>
            <a:ext cx="2291794" cy="4071877"/>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Fully insured programs include numerous financial arrangements paid through the claims expense line.</a:t>
            </a:r>
          </a:p>
          <a:p>
            <a:pPr marL="403225" marR="0" lvl="1" indent="-171450" algn="l" defTabSz="457200" rtl="0" eaLnBrk="1" fontAlgn="auto" latinLnBrk="0" hangingPunct="1">
              <a:lnSpc>
                <a:spcPct val="100000"/>
              </a:lnSpc>
              <a:spcBef>
                <a:spcPts val="0"/>
              </a:spcBef>
              <a:spcAft>
                <a:spcPts val="600"/>
              </a:spcAft>
              <a:buClr>
                <a:srgbClr val="00529B"/>
              </a:buClr>
              <a:buSzTx/>
              <a:buFont typeface="Calibri Light" panose="020F030202020403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Analysis typically reveals up to 7% of hidden carrier revenue/profit.</a:t>
            </a:r>
          </a:p>
          <a:p>
            <a:pPr marL="171450" marR="0" lvl="0" indent="-171450" algn="l" defTabSz="457200" rtl="0" eaLnBrk="1" fontAlgn="auto" latinLnBrk="0" hangingPunct="1">
              <a:lnSpc>
                <a:spcPct val="100000"/>
              </a:lnSpc>
              <a:spcBef>
                <a:spcPts val="9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With a firm understanding of carriers’ total revenue within the renewal, USI underwriters are well positioned to negotiate. </a:t>
            </a:r>
          </a:p>
        </p:txBody>
      </p:sp>
      <p:sp>
        <p:nvSpPr>
          <p:cNvPr id="21" name="PoolingText" hidden="1">
            <a:extLst>
              <a:ext uri="{FF2B5EF4-FFF2-40B4-BE49-F238E27FC236}">
                <a16:creationId xmlns:a16="http://schemas.microsoft.com/office/drawing/2014/main" id="{52C8A2DD-DB81-743C-9B43-F2A94532A575}"/>
              </a:ext>
            </a:extLst>
          </p:cNvPr>
          <p:cNvSpPr txBox="1"/>
          <p:nvPr/>
        </p:nvSpPr>
        <p:spPr>
          <a:xfrm>
            <a:off x="6395006" y="2247900"/>
            <a:ext cx="2217931" cy="4071877"/>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The USI proprietary tool includes actuarial data to benchmark internal pooling charges.</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USI forecasts for large claims assumptions are based upon actuarial projections, not anecdotal prior history.</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With a more appropriate estimate of costs associated with large claims, USI underwriters can negotiate a more favorable renewal.</a:t>
            </a:r>
          </a:p>
        </p:txBody>
      </p:sp>
      <p:pic>
        <p:nvPicPr>
          <p:cNvPr id="8" name="BenefitSlide" hidden="1">
            <a:extLst>
              <a:ext uri="{FF2B5EF4-FFF2-40B4-BE49-F238E27FC236}">
                <a16:creationId xmlns:a16="http://schemas.microsoft.com/office/drawing/2014/main" id="{2463DEC0-30BC-C627-6C3E-1EE7A15870E0}"/>
              </a:ext>
            </a:extLst>
          </p:cNvPr>
          <p:cNvPicPr>
            <a:picLocks noChangeAspect="1"/>
          </p:cNvPicPr>
          <p:nvPr/>
        </p:nvPicPr>
        <p:blipFill rotWithShape="1">
          <a:blip r:embed="rId4"/>
          <a:srcRect l="2876" t="7626" r="3218" b="-519"/>
          <a:stretch/>
        </p:blipFill>
        <p:spPr>
          <a:xfrm>
            <a:off x="343799" y="3153622"/>
            <a:ext cx="5878822" cy="3292897"/>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pic>
        <p:nvPicPr>
          <p:cNvPr id="9" name="HiddenSlide" hidden="1">
            <a:extLst>
              <a:ext uri="{FF2B5EF4-FFF2-40B4-BE49-F238E27FC236}">
                <a16:creationId xmlns:a16="http://schemas.microsoft.com/office/drawing/2014/main" id="{462D854D-79FF-DA53-F9DC-6B50BED19F52}"/>
              </a:ext>
            </a:extLst>
          </p:cNvPr>
          <p:cNvPicPr>
            <a:picLocks noChangeAspect="1"/>
          </p:cNvPicPr>
          <p:nvPr/>
        </p:nvPicPr>
        <p:blipFill rotWithShape="1">
          <a:blip r:embed="rId5"/>
          <a:srcRect l="3789" t="6085"/>
          <a:stretch/>
        </p:blipFill>
        <p:spPr>
          <a:xfrm>
            <a:off x="346320" y="3182199"/>
            <a:ext cx="5943602" cy="3287670"/>
          </a:xfrm>
          <a:prstGeom prst="rect">
            <a:avLst/>
          </a:prstGeom>
          <a:effectLst>
            <a:outerShdw blurRad="50800" dist="38100" dir="5400000" algn="t" rotWithShape="0">
              <a:prstClr val="black">
                <a:alpha val="40000"/>
              </a:prstClr>
            </a:outerShdw>
          </a:effectLst>
        </p:spPr>
      </p:pic>
      <p:pic>
        <p:nvPicPr>
          <p:cNvPr id="10" name="PoolingSlide" hidden="1">
            <a:extLst>
              <a:ext uri="{FF2B5EF4-FFF2-40B4-BE49-F238E27FC236}">
                <a16:creationId xmlns:a16="http://schemas.microsoft.com/office/drawing/2014/main" id="{00D24DDA-3EB1-3275-D1F9-36D61C249EE9}"/>
              </a:ext>
            </a:extLst>
          </p:cNvPr>
          <p:cNvPicPr>
            <a:picLocks noChangeAspect="1"/>
          </p:cNvPicPr>
          <p:nvPr/>
        </p:nvPicPr>
        <p:blipFill rotWithShape="1">
          <a:blip r:embed="rId6"/>
          <a:srcRect l="4751" t="5915"/>
          <a:stretch/>
        </p:blipFill>
        <p:spPr>
          <a:xfrm>
            <a:off x="346320" y="3143080"/>
            <a:ext cx="5943602" cy="3333418"/>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pic>
        <p:nvPicPr>
          <p:cNvPr id="6" name="OverallSlide" hidden="1">
            <a:extLst>
              <a:ext uri="{FF2B5EF4-FFF2-40B4-BE49-F238E27FC236}">
                <a16:creationId xmlns:a16="http://schemas.microsoft.com/office/drawing/2014/main" id="{F9F16DED-8809-C133-477C-0BCB34F3E028}"/>
              </a:ext>
            </a:extLst>
          </p:cNvPr>
          <p:cNvPicPr>
            <a:picLocks noChangeAspect="1"/>
          </p:cNvPicPr>
          <p:nvPr/>
        </p:nvPicPr>
        <p:blipFill rotWithShape="1">
          <a:blip r:embed="rId7"/>
          <a:srcRect l="3116" t="5691" r="2352"/>
          <a:stretch/>
        </p:blipFill>
        <p:spPr>
          <a:xfrm>
            <a:off x="330697" y="3146910"/>
            <a:ext cx="5878821" cy="3334510"/>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pic>
        <p:nvPicPr>
          <p:cNvPr id="32" name="LargeSlide" hidden="1">
            <a:extLst>
              <a:ext uri="{FF2B5EF4-FFF2-40B4-BE49-F238E27FC236}">
                <a16:creationId xmlns:a16="http://schemas.microsoft.com/office/drawing/2014/main" id="{338E230C-D387-30A5-87AC-79C88AB3470F}"/>
              </a:ext>
            </a:extLst>
          </p:cNvPr>
          <p:cNvPicPr>
            <a:picLocks noChangeAspect="1"/>
          </p:cNvPicPr>
          <p:nvPr/>
        </p:nvPicPr>
        <p:blipFill>
          <a:blip r:embed="rId8"/>
          <a:stretch>
            <a:fillRect/>
          </a:stretch>
        </p:blipFill>
        <p:spPr>
          <a:xfrm>
            <a:off x="355156" y="3163824"/>
            <a:ext cx="5863124" cy="3282696"/>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sp>
        <p:nvSpPr>
          <p:cNvPr id="14" name="TextBox 13">
            <a:extLst>
              <a:ext uri="{FF2B5EF4-FFF2-40B4-BE49-F238E27FC236}">
                <a16:creationId xmlns:a16="http://schemas.microsoft.com/office/drawing/2014/main" id="{B4B71D26-69B0-6B4F-24F3-D23952C81A79}"/>
              </a:ext>
            </a:extLst>
          </p:cNvPr>
          <p:cNvSpPr txBox="1"/>
          <p:nvPr/>
        </p:nvSpPr>
        <p:spPr>
          <a:xfrm>
            <a:off x="457200" y="1414570"/>
            <a:ext cx="8229600" cy="492443"/>
          </a:xfrm>
          <a:prstGeom prst="rect">
            <a:avLst/>
          </a:prstGeom>
          <a:noFill/>
        </p:spPr>
        <p:txBody>
          <a:bodyPr wrap="square" lIns="0" tIns="0" rIns="0" bIns="0" rtlCol="0">
            <a:spAutoFit/>
          </a:bodyPr>
          <a:lstStyle>
            <a:defPPr>
              <a:defRPr lang="en-US"/>
            </a:defPPr>
            <a:lvl1pPr algn="ctr" defTabSz="1005840" fontAlgn="base">
              <a:spcBef>
                <a:spcPct val="20000"/>
              </a:spcBef>
              <a:spcAft>
                <a:spcPct val="0"/>
              </a:spcAft>
              <a:buClr>
                <a:srgbClr val="1B5599"/>
              </a:buClr>
              <a:buSzPct val="90000"/>
              <a:defRPr sz="1600">
                <a:solidFill>
                  <a:srgbClr val="09549B"/>
                </a:solidFill>
                <a:latin typeface="Century Gothic" panose="020B0502020202020204" pitchFamily="34" charset="0"/>
              </a:defRPr>
            </a:lvl1pPr>
          </a:lstStyle>
          <a:p>
            <a:r>
              <a:rPr lang="en-US" dirty="0"/>
              <a:t>Some employers fail to offer an FSA because of the liability of advanced funding, while employees fail to contribute to the maximum for fear of unspent funds. </a:t>
            </a:r>
            <a:endParaRPr lang="en-US" sz="1200" dirty="0"/>
          </a:p>
        </p:txBody>
      </p:sp>
      <p:cxnSp>
        <p:nvCxnSpPr>
          <p:cNvPr id="16" name="Straight Connector 15">
            <a:extLst>
              <a:ext uri="{FF2B5EF4-FFF2-40B4-BE49-F238E27FC236}">
                <a16:creationId xmlns:a16="http://schemas.microsoft.com/office/drawing/2014/main" id="{2ACBBB59-B99C-4257-9C17-E9CD9C511B55}"/>
              </a:ext>
            </a:extLst>
          </p:cNvPr>
          <p:cNvCxnSpPr>
            <a:cxnSpLocks/>
          </p:cNvCxnSpPr>
          <p:nvPr/>
        </p:nvCxnSpPr>
        <p:spPr>
          <a:xfrm>
            <a:off x="1245025" y="5593982"/>
            <a:ext cx="0" cy="587616"/>
          </a:xfrm>
          <a:prstGeom prst="line">
            <a:avLst/>
          </a:prstGeom>
          <a:ln w="9525">
            <a:solidFill>
              <a:srgbClr val="FFFFFF">
                <a:alpha val="50196"/>
              </a:srgbClr>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grpSp>
        <p:nvGrpSpPr>
          <p:cNvPr id="24" name="Group 23">
            <a:extLst>
              <a:ext uri="{FF2B5EF4-FFF2-40B4-BE49-F238E27FC236}">
                <a16:creationId xmlns:a16="http://schemas.microsoft.com/office/drawing/2014/main" id="{C6B032F7-0C09-9586-EB76-3F3E007ADCDB}"/>
              </a:ext>
            </a:extLst>
          </p:cNvPr>
          <p:cNvGrpSpPr/>
          <p:nvPr/>
        </p:nvGrpSpPr>
        <p:grpSpPr>
          <a:xfrm>
            <a:off x="628761" y="5448741"/>
            <a:ext cx="4958492" cy="878099"/>
            <a:chOff x="628761" y="5448741"/>
            <a:chExt cx="5027458" cy="878099"/>
          </a:xfrm>
        </p:grpSpPr>
        <p:sp>
          <p:nvSpPr>
            <p:cNvPr id="11" name="Rectangle 10">
              <a:extLst>
                <a:ext uri="{FF2B5EF4-FFF2-40B4-BE49-F238E27FC236}">
                  <a16:creationId xmlns:a16="http://schemas.microsoft.com/office/drawing/2014/main" id="{CB4CD0FD-648A-E38F-FE00-D9D34A744E99}"/>
                </a:ext>
              </a:extLst>
            </p:cNvPr>
            <p:cNvSpPr/>
            <p:nvPr/>
          </p:nvSpPr>
          <p:spPr>
            <a:xfrm>
              <a:off x="628761" y="5448741"/>
              <a:ext cx="5027458" cy="878099"/>
            </a:xfrm>
            <a:prstGeom prst="rect">
              <a:avLst/>
            </a:prstGeom>
            <a:solidFill>
              <a:srgbClr val="005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marR="0" lvl="0" indent="0" defTabSz="457200" rtl="0" eaLnBrk="1" fontAlgn="auto" latinLnBrk="0" hangingPunct="1">
                <a:lnSpc>
                  <a:spcPct val="100000"/>
                </a:lnSpc>
                <a:spcAft>
                  <a:spcPts val="1200"/>
                </a:spcAft>
                <a:buClr>
                  <a:srgbClr val="09549B"/>
                </a:buClr>
                <a:buSzTx/>
                <a:buFontTx/>
                <a:buNone/>
                <a:tabLst/>
                <a:defRPr/>
              </a:pPr>
              <a:r>
                <a:rPr lang="en-US" sz="1400" dirty="0">
                  <a:solidFill>
                    <a:srgbClr val="FFFFFF"/>
                  </a:solidFill>
                  <a:latin typeface="Century Gothic" panose="020B0502020202020204" pitchFamily="34" charset="0"/>
                </a:rPr>
                <a:t>USI supports employers with FSA plan design optimization and communication strategy designed to encourage FSA participation </a:t>
              </a:r>
            </a:p>
          </p:txBody>
        </p:sp>
        <p:pic>
          <p:nvPicPr>
            <p:cNvPr id="23" name="Picture 22">
              <a:extLst>
                <a:ext uri="{FF2B5EF4-FFF2-40B4-BE49-F238E27FC236}">
                  <a16:creationId xmlns:a16="http://schemas.microsoft.com/office/drawing/2014/main" id="{27EC96BD-06A9-B497-BC79-D48F0807145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78355" y="5604445"/>
              <a:ext cx="530011" cy="530011"/>
            </a:xfrm>
            <a:prstGeom prst="rect">
              <a:avLst/>
            </a:prstGeom>
          </p:spPr>
        </p:pic>
      </p:grpSp>
      <p:cxnSp>
        <p:nvCxnSpPr>
          <p:cNvPr id="25" name="Straight Connector 24">
            <a:extLst>
              <a:ext uri="{FF2B5EF4-FFF2-40B4-BE49-F238E27FC236}">
                <a16:creationId xmlns:a16="http://schemas.microsoft.com/office/drawing/2014/main" id="{96351466-C2AB-1D3D-2F0F-FB7E0CFD0E6A}"/>
              </a:ext>
            </a:extLst>
          </p:cNvPr>
          <p:cNvCxnSpPr>
            <a:cxnSpLocks/>
          </p:cNvCxnSpPr>
          <p:nvPr/>
        </p:nvCxnSpPr>
        <p:spPr>
          <a:xfrm>
            <a:off x="1261209" y="5593982"/>
            <a:ext cx="0" cy="587616"/>
          </a:xfrm>
          <a:prstGeom prst="line">
            <a:avLst/>
          </a:prstGeom>
          <a:ln w="9525">
            <a:solidFill>
              <a:srgbClr val="FFFFFF">
                <a:alpha val="50196"/>
              </a:srgbClr>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grpSp>
        <p:nvGrpSpPr>
          <p:cNvPr id="26" name="Group 25">
            <a:extLst>
              <a:ext uri="{FF2B5EF4-FFF2-40B4-BE49-F238E27FC236}">
                <a16:creationId xmlns:a16="http://schemas.microsoft.com/office/drawing/2014/main" id="{CFE6687E-F6A4-9F45-A444-F0E337A73EAE}"/>
              </a:ext>
            </a:extLst>
          </p:cNvPr>
          <p:cNvGrpSpPr/>
          <p:nvPr/>
        </p:nvGrpSpPr>
        <p:grpSpPr>
          <a:xfrm>
            <a:off x="7190236" y="486985"/>
            <a:ext cx="1191666" cy="646331"/>
            <a:chOff x="7190236" y="486985"/>
            <a:chExt cx="1191666" cy="646331"/>
          </a:xfrm>
        </p:grpSpPr>
        <p:sp>
          <p:nvSpPr>
            <p:cNvPr id="27" name="Rectangle: Rounded Corners 26">
              <a:hlinkClick r:id="rId10" action="ppaction://hlinksldjump"/>
              <a:extLst>
                <a:ext uri="{FF2B5EF4-FFF2-40B4-BE49-F238E27FC236}">
                  <a16:creationId xmlns:a16="http://schemas.microsoft.com/office/drawing/2014/main" id="{F26FEA80-F972-D96E-2901-2B0896104DAC}"/>
                </a:ext>
              </a:extLst>
            </p:cNvPr>
            <p:cNvSpPr/>
            <p:nvPr/>
          </p:nvSpPr>
          <p:spPr>
            <a:xfrm>
              <a:off x="7190236" y="486985"/>
              <a:ext cx="1160892" cy="646331"/>
            </a:xfrm>
            <a:prstGeom prst="roundRect">
              <a:avLst/>
            </a:prstGeom>
            <a:solidFill>
              <a:srgbClr val="00529B"/>
            </a:solidFill>
            <a:ln>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TextBox 27">
              <a:hlinkClick r:id="rId10" action="ppaction://hlinksldjump"/>
              <a:extLst>
                <a:ext uri="{FF2B5EF4-FFF2-40B4-BE49-F238E27FC236}">
                  <a16:creationId xmlns:a16="http://schemas.microsoft.com/office/drawing/2014/main" id="{E4382304-716E-AB42-7421-FF62C9BCA562}"/>
                </a:ext>
              </a:extLst>
            </p:cNvPr>
            <p:cNvSpPr txBox="1"/>
            <p:nvPr/>
          </p:nvSpPr>
          <p:spPr>
            <a:xfrm>
              <a:off x="7528013" y="501091"/>
              <a:ext cx="853889" cy="618118"/>
            </a:xfrm>
            <a:prstGeom prst="rect">
              <a:avLst/>
            </a:prstGeom>
            <a:noFill/>
          </p:spPr>
          <p:txBody>
            <a:bodyPr wrap="square" rtlCol="0">
              <a:spAutoFit/>
            </a:bodyPr>
            <a:lstStyle/>
            <a:p>
              <a:pPr>
                <a:lnSpc>
                  <a:spcPts val="1000"/>
                </a:lnSpc>
                <a:spcAft>
                  <a:spcPts val="100"/>
                </a:spcAft>
              </a:pPr>
              <a:r>
                <a:rPr lang="en-US" sz="800" dirty="0">
                  <a:solidFill>
                    <a:schemeClr val="bg1"/>
                  </a:solidFill>
                </a:rPr>
                <a:t>Return to</a:t>
              </a:r>
            </a:p>
            <a:p>
              <a:pPr>
                <a:lnSpc>
                  <a:spcPts val="1000"/>
                </a:lnSpc>
                <a:spcAft>
                  <a:spcPts val="400"/>
                </a:spcAft>
              </a:pPr>
              <a:r>
                <a:rPr lang="en-US" sz="900" dirty="0">
                  <a:solidFill>
                    <a:schemeClr val="bg1"/>
                  </a:solidFill>
                </a:rPr>
                <a:t>Maximizing </a:t>
              </a:r>
              <a:br>
                <a:rPr lang="en-US" sz="900" dirty="0">
                  <a:solidFill>
                    <a:schemeClr val="bg1"/>
                  </a:solidFill>
                </a:rPr>
              </a:br>
              <a:r>
                <a:rPr lang="en-US" sz="900" dirty="0">
                  <a:solidFill>
                    <a:schemeClr val="bg1"/>
                  </a:solidFill>
                </a:rPr>
                <a:t>Tax Deferred Engagement </a:t>
              </a:r>
            </a:p>
          </p:txBody>
        </p:sp>
        <p:grpSp>
          <p:nvGrpSpPr>
            <p:cNvPr id="29" name="Group 28">
              <a:extLst>
                <a:ext uri="{FF2B5EF4-FFF2-40B4-BE49-F238E27FC236}">
                  <a16:creationId xmlns:a16="http://schemas.microsoft.com/office/drawing/2014/main" id="{7F181260-7961-A4A0-20EF-205AC5261234}"/>
                </a:ext>
              </a:extLst>
            </p:cNvPr>
            <p:cNvGrpSpPr/>
            <p:nvPr/>
          </p:nvGrpSpPr>
          <p:grpSpPr>
            <a:xfrm>
              <a:off x="7269126" y="673514"/>
              <a:ext cx="264805" cy="264805"/>
              <a:chOff x="7269126" y="673514"/>
              <a:chExt cx="264805" cy="264805"/>
            </a:xfrm>
          </p:grpSpPr>
          <p:sp>
            <p:nvSpPr>
              <p:cNvPr id="30" name="Oval 29">
                <a:extLst>
                  <a:ext uri="{FF2B5EF4-FFF2-40B4-BE49-F238E27FC236}">
                    <a16:creationId xmlns:a16="http://schemas.microsoft.com/office/drawing/2014/main" id="{97B4F873-29B6-E090-AD95-CD0F5EC8B2E3}"/>
                  </a:ext>
                </a:extLst>
              </p:cNvPr>
              <p:cNvSpPr/>
              <p:nvPr/>
            </p:nvSpPr>
            <p:spPr>
              <a:xfrm>
                <a:off x="7269126" y="673514"/>
                <a:ext cx="264805" cy="264805"/>
              </a:xfrm>
              <a:prstGeom prst="ellipse">
                <a:avLst/>
              </a:prstGeom>
              <a:solidFill>
                <a:schemeClr val="bg1"/>
              </a:solidFill>
              <a:ln>
                <a:noFill/>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descr="Back with solid fill">
                <a:hlinkClick r:id="rId10" action="ppaction://hlinksldjump"/>
                <a:extLst>
                  <a:ext uri="{FF2B5EF4-FFF2-40B4-BE49-F238E27FC236}">
                    <a16:creationId xmlns:a16="http://schemas.microsoft.com/office/drawing/2014/main" id="{A7642181-CE64-55ED-A664-918C74DFDF7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0636910">
                <a:off x="7278127" y="714842"/>
                <a:ext cx="234767" cy="176682"/>
              </a:xfrm>
              <a:prstGeom prst="rect">
                <a:avLst/>
              </a:prstGeom>
            </p:spPr>
          </p:pic>
        </p:grpSp>
      </p:grpSp>
      <p:sp>
        <p:nvSpPr>
          <p:cNvPr id="3" name="Rectangle 2">
            <a:extLst>
              <a:ext uri="{FF2B5EF4-FFF2-40B4-BE49-F238E27FC236}">
                <a16:creationId xmlns:a16="http://schemas.microsoft.com/office/drawing/2014/main" id="{CDA6D24F-A8AF-F23F-0897-616742BB6E36}"/>
              </a:ext>
            </a:extLst>
          </p:cNvPr>
          <p:cNvSpPr/>
          <p:nvPr/>
        </p:nvSpPr>
        <p:spPr>
          <a:xfrm>
            <a:off x="639035" y="2315019"/>
            <a:ext cx="1872606" cy="31338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CA4499C-E514-6460-37A0-AE9A01DF17C8}"/>
              </a:ext>
            </a:extLst>
          </p:cNvPr>
          <p:cNvSpPr txBox="1"/>
          <p:nvPr/>
        </p:nvSpPr>
        <p:spPr>
          <a:xfrm>
            <a:off x="628738" y="2392981"/>
            <a:ext cx="1872180" cy="623248"/>
          </a:xfrm>
          <a:prstGeom prst="rect">
            <a:avLst/>
          </a:prstGeom>
          <a:noFill/>
        </p:spPr>
        <p:txBody>
          <a:bodyPr wrap="square">
            <a:spAutoFit/>
          </a:bodyPr>
          <a:lstStyle/>
          <a:p>
            <a:pPr>
              <a:spcAft>
                <a:spcPts val="450"/>
              </a:spcAft>
              <a:buClr>
                <a:srgbClr val="245397"/>
              </a:buClr>
            </a:pPr>
            <a:r>
              <a:rPr lang="en-US" sz="1150" b="1" dirty="0">
                <a:solidFill>
                  <a:srgbClr val="191919">
                    <a:lumMod val="75000"/>
                    <a:lumOff val="25000"/>
                  </a:srgbClr>
                </a:solidFill>
                <a:latin typeface="Century Gothic" panose="020B0502020202020204" pitchFamily="34" charset="0"/>
                <a:cs typeface="Helvetica" panose="020B0604020202020204" pitchFamily="34" charset="0"/>
              </a:rPr>
              <a:t>Common Plan Optimization Considerations: </a:t>
            </a:r>
          </a:p>
        </p:txBody>
      </p:sp>
      <p:sp>
        <p:nvSpPr>
          <p:cNvPr id="7" name="TextBox 6">
            <a:extLst>
              <a:ext uri="{FF2B5EF4-FFF2-40B4-BE49-F238E27FC236}">
                <a16:creationId xmlns:a16="http://schemas.microsoft.com/office/drawing/2014/main" id="{DF7C4067-8B43-BCCD-6C03-D88FB140DEBB}"/>
              </a:ext>
            </a:extLst>
          </p:cNvPr>
          <p:cNvSpPr txBox="1"/>
          <p:nvPr/>
        </p:nvSpPr>
        <p:spPr>
          <a:xfrm>
            <a:off x="690160" y="3143580"/>
            <a:ext cx="1872180" cy="800219"/>
          </a:xfrm>
          <a:prstGeom prst="rect">
            <a:avLst/>
          </a:prstGeom>
          <a:noFill/>
        </p:spPr>
        <p:txBody>
          <a:bodyPr wrap="square">
            <a:spAutoFit/>
          </a:bodyPr>
          <a:lstStyle/>
          <a:p>
            <a:pPr>
              <a:spcAft>
                <a:spcPts val="450"/>
              </a:spcAft>
              <a:buClr>
                <a:srgbClr val="245397"/>
              </a:buClr>
            </a:pPr>
            <a:r>
              <a:rPr lang="en-US" sz="1150" dirty="0">
                <a:solidFill>
                  <a:srgbClr val="191919">
                    <a:lumMod val="75000"/>
                    <a:lumOff val="25000"/>
                  </a:srgbClr>
                </a:solidFill>
                <a:latin typeface="Century Gothic" panose="020B0502020202020204" pitchFamily="34" charset="0"/>
                <a:cs typeface="Helvetica" panose="020B0604020202020204" pitchFamily="34" charset="0"/>
              </a:rPr>
              <a:t>Are </a:t>
            </a:r>
            <a:r>
              <a:rPr lang="en-US" sz="1150" dirty="0">
                <a:solidFill>
                  <a:srgbClr val="00529B"/>
                </a:solidFill>
                <a:latin typeface="Century Gothic" panose="020B0502020202020204" pitchFamily="34" charset="0"/>
                <a:cs typeface="Helvetica" panose="020B0604020202020204" pitchFamily="34" charset="0"/>
              </a:rPr>
              <a:t>contribution caps </a:t>
            </a:r>
            <a:r>
              <a:rPr lang="en-US" sz="1150" dirty="0">
                <a:solidFill>
                  <a:srgbClr val="191919">
                    <a:lumMod val="75000"/>
                    <a:lumOff val="25000"/>
                  </a:srgbClr>
                </a:solidFill>
                <a:latin typeface="Century Gothic" panose="020B0502020202020204" pitchFamily="34" charset="0"/>
                <a:cs typeface="Helvetica" panose="020B0604020202020204" pitchFamily="34" charset="0"/>
              </a:rPr>
              <a:t>set at levels to encourage maximum participation? </a:t>
            </a:r>
          </a:p>
        </p:txBody>
      </p:sp>
      <p:cxnSp>
        <p:nvCxnSpPr>
          <p:cNvPr id="13" name="Straight Connector 12">
            <a:extLst>
              <a:ext uri="{FF2B5EF4-FFF2-40B4-BE49-F238E27FC236}">
                <a16:creationId xmlns:a16="http://schemas.microsoft.com/office/drawing/2014/main" id="{54972A4B-4E64-9F51-D53C-B6F4CC79647C}"/>
              </a:ext>
            </a:extLst>
          </p:cNvPr>
          <p:cNvCxnSpPr>
            <a:cxnSpLocks/>
          </p:cNvCxnSpPr>
          <p:nvPr/>
        </p:nvCxnSpPr>
        <p:spPr>
          <a:xfrm>
            <a:off x="773404" y="4015603"/>
            <a:ext cx="1505872" cy="0"/>
          </a:xfrm>
          <a:prstGeom prst="line">
            <a:avLst/>
          </a:prstGeom>
          <a:ln w="12700">
            <a:solidFill>
              <a:schemeClr val="accent5">
                <a:lumMod val="40000"/>
                <a:lumOff val="60000"/>
              </a:schemeClr>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22" name="TextBox 21">
            <a:extLst>
              <a:ext uri="{FF2B5EF4-FFF2-40B4-BE49-F238E27FC236}">
                <a16:creationId xmlns:a16="http://schemas.microsoft.com/office/drawing/2014/main" id="{05E1C0E1-7C25-166D-BCC5-199A2C33BE4B}"/>
              </a:ext>
            </a:extLst>
          </p:cNvPr>
          <p:cNvSpPr txBox="1"/>
          <p:nvPr/>
        </p:nvSpPr>
        <p:spPr>
          <a:xfrm>
            <a:off x="705356" y="4087408"/>
            <a:ext cx="1806285" cy="623248"/>
          </a:xfrm>
          <a:prstGeom prst="rect">
            <a:avLst/>
          </a:prstGeom>
          <a:noFill/>
        </p:spPr>
        <p:txBody>
          <a:bodyPr wrap="square">
            <a:spAutoFit/>
          </a:bodyPr>
          <a:lstStyle/>
          <a:p>
            <a:pPr>
              <a:spcAft>
                <a:spcPts val="450"/>
              </a:spcAft>
              <a:buClr>
                <a:srgbClr val="245397"/>
              </a:buClr>
            </a:pPr>
            <a:r>
              <a:rPr lang="en-US" sz="1150" dirty="0">
                <a:solidFill>
                  <a:srgbClr val="191919">
                    <a:lumMod val="75000"/>
                    <a:lumOff val="25000"/>
                  </a:srgbClr>
                </a:solidFill>
                <a:latin typeface="Century Gothic" panose="020B0502020202020204" pitchFamily="34" charset="0"/>
                <a:cs typeface="Helvetica" panose="020B0604020202020204" pitchFamily="34" charset="0"/>
              </a:rPr>
              <a:t>Optimizing plan rollover or grace period provisions</a:t>
            </a:r>
          </a:p>
        </p:txBody>
      </p:sp>
      <p:cxnSp>
        <p:nvCxnSpPr>
          <p:cNvPr id="34" name="Straight Connector 33">
            <a:extLst>
              <a:ext uri="{FF2B5EF4-FFF2-40B4-BE49-F238E27FC236}">
                <a16:creationId xmlns:a16="http://schemas.microsoft.com/office/drawing/2014/main" id="{CE88FBB0-FAB2-7803-5E38-A8698A45416B}"/>
              </a:ext>
            </a:extLst>
          </p:cNvPr>
          <p:cNvCxnSpPr>
            <a:cxnSpLocks/>
          </p:cNvCxnSpPr>
          <p:nvPr/>
        </p:nvCxnSpPr>
        <p:spPr>
          <a:xfrm>
            <a:off x="773404" y="4887421"/>
            <a:ext cx="1505872" cy="0"/>
          </a:xfrm>
          <a:prstGeom prst="line">
            <a:avLst/>
          </a:prstGeom>
          <a:ln w="12700">
            <a:solidFill>
              <a:schemeClr val="accent5">
                <a:lumMod val="40000"/>
                <a:lumOff val="60000"/>
              </a:schemeClr>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35" name="TextBox 34">
            <a:extLst>
              <a:ext uri="{FF2B5EF4-FFF2-40B4-BE49-F238E27FC236}">
                <a16:creationId xmlns:a16="http://schemas.microsoft.com/office/drawing/2014/main" id="{BEE52461-978B-8460-A109-9923F70D72D0}"/>
              </a:ext>
            </a:extLst>
          </p:cNvPr>
          <p:cNvSpPr txBox="1"/>
          <p:nvPr/>
        </p:nvSpPr>
        <p:spPr>
          <a:xfrm>
            <a:off x="733591" y="4949364"/>
            <a:ext cx="1872180" cy="269304"/>
          </a:xfrm>
          <a:prstGeom prst="rect">
            <a:avLst/>
          </a:prstGeom>
          <a:noFill/>
        </p:spPr>
        <p:txBody>
          <a:bodyPr wrap="square">
            <a:spAutoFit/>
          </a:bodyPr>
          <a:lstStyle/>
          <a:p>
            <a:pPr>
              <a:spcAft>
                <a:spcPts val="450"/>
              </a:spcAft>
              <a:buClr>
                <a:srgbClr val="245397"/>
              </a:buClr>
            </a:pPr>
            <a:r>
              <a:rPr lang="en-US" sz="1150" dirty="0">
                <a:solidFill>
                  <a:srgbClr val="FF0000"/>
                </a:solidFill>
                <a:latin typeface="Century Gothic" panose="020B0502020202020204" pitchFamily="34" charset="0"/>
                <a:cs typeface="Helvetica" panose="020B0604020202020204" pitchFamily="34" charset="0"/>
              </a:rPr>
              <a:t> </a:t>
            </a:r>
          </a:p>
        </p:txBody>
      </p:sp>
    </p:spTree>
    <p:extLst>
      <p:ext uri="{BB962C8B-B14F-4D97-AF65-F5344CB8AC3E}">
        <p14:creationId xmlns:p14="http://schemas.microsoft.com/office/powerpoint/2010/main" val="186420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C45DE-2FD4-8588-CB9B-0CDCFAFB7680}"/>
              </a:ext>
            </a:extLst>
          </p:cNvPr>
          <p:cNvSpPr>
            <a:spLocks noGrp="1"/>
          </p:cNvSpPr>
          <p:nvPr>
            <p:ph type="title"/>
          </p:nvPr>
        </p:nvSpPr>
        <p:spPr/>
        <p:txBody>
          <a:bodyPr>
            <a:normAutofit fontScale="90000"/>
          </a:bodyPr>
          <a:lstStyle/>
          <a:p>
            <a:pPr algn="ctr"/>
            <a:r>
              <a:rPr lang="en-US" dirty="0"/>
              <a:t>Our job is to make your employees better consumers of your benefit program</a:t>
            </a:r>
          </a:p>
        </p:txBody>
      </p:sp>
      <p:sp>
        <p:nvSpPr>
          <p:cNvPr id="3" name="TextBox 2">
            <a:extLst>
              <a:ext uri="{FF2B5EF4-FFF2-40B4-BE49-F238E27FC236}">
                <a16:creationId xmlns:a16="http://schemas.microsoft.com/office/drawing/2014/main" id="{04A4DEDA-02FE-9C5F-5C60-78394FA5F730}"/>
              </a:ext>
            </a:extLst>
          </p:cNvPr>
          <p:cNvSpPr txBox="1"/>
          <p:nvPr/>
        </p:nvSpPr>
        <p:spPr>
          <a:xfrm>
            <a:off x="1088164" y="2415612"/>
            <a:ext cx="1299119" cy="400110"/>
          </a:xfrm>
          <a:prstGeom prst="rect">
            <a:avLst/>
          </a:prstGeom>
          <a:noFill/>
        </p:spPr>
        <p:txBody>
          <a:bodyPr wrap="square" rtlCol="0">
            <a:spAutoFit/>
          </a:bodyPr>
          <a:lstStyle/>
          <a:p>
            <a:r>
              <a:rPr lang="en-US" sz="2000" b="1" dirty="0"/>
              <a:t>401(k)</a:t>
            </a:r>
          </a:p>
        </p:txBody>
      </p:sp>
      <p:sp>
        <p:nvSpPr>
          <p:cNvPr id="4" name="TextBox 3">
            <a:extLst>
              <a:ext uri="{FF2B5EF4-FFF2-40B4-BE49-F238E27FC236}">
                <a16:creationId xmlns:a16="http://schemas.microsoft.com/office/drawing/2014/main" id="{847B0870-D872-2AA1-828B-B741917F17DE}"/>
              </a:ext>
            </a:extLst>
          </p:cNvPr>
          <p:cNvSpPr txBox="1"/>
          <p:nvPr/>
        </p:nvSpPr>
        <p:spPr>
          <a:xfrm>
            <a:off x="665147" y="3663474"/>
            <a:ext cx="1299119" cy="400110"/>
          </a:xfrm>
          <a:prstGeom prst="rect">
            <a:avLst/>
          </a:prstGeom>
          <a:noFill/>
        </p:spPr>
        <p:txBody>
          <a:bodyPr wrap="square" rtlCol="0">
            <a:spAutoFit/>
          </a:bodyPr>
          <a:lstStyle/>
          <a:p>
            <a:r>
              <a:rPr lang="en-US" sz="2000" b="1" dirty="0"/>
              <a:t>H.S.A.</a:t>
            </a:r>
          </a:p>
        </p:txBody>
      </p:sp>
      <p:sp>
        <p:nvSpPr>
          <p:cNvPr id="5" name="TextBox 4">
            <a:extLst>
              <a:ext uri="{FF2B5EF4-FFF2-40B4-BE49-F238E27FC236}">
                <a16:creationId xmlns:a16="http://schemas.microsoft.com/office/drawing/2014/main" id="{54687697-21A4-BFC2-A711-4E50F924F44A}"/>
              </a:ext>
            </a:extLst>
          </p:cNvPr>
          <p:cNvSpPr txBox="1"/>
          <p:nvPr/>
        </p:nvSpPr>
        <p:spPr>
          <a:xfrm>
            <a:off x="1750463" y="4697690"/>
            <a:ext cx="1299119" cy="400110"/>
          </a:xfrm>
          <a:prstGeom prst="rect">
            <a:avLst/>
          </a:prstGeom>
          <a:noFill/>
        </p:spPr>
        <p:txBody>
          <a:bodyPr wrap="square" rtlCol="0">
            <a:spAutoFit/>
          </a:bodyPr>
          <a:lstStyle/>
          <a:p>
            <a:r>
              <a:rPr lang="en-US" sz="2000" b="1" dirty="0"/>
              <a:t>F.S.A.</a:t>
            </a:r>
          </a:p>
        </p:txBody>
      </p:sp>
      <p:sp>
        <p:nvSpPr>
          <p:cNvPr id="6" name="TextBox 5">
            <a:extLst>
              <a:ext uri="{FF2B5EF4-FFF2-40B4-BE49-F238E27FC236}">
                <a16:creationId xmlns:a16="http://schemas.microsoft.com/office/drawing/2014/main" id="{C1FA49A8-01CD-1087-0DC8-8F6280FF3B00}"/>
              </a:ext>
            </a:extLst>
          </p:cNvPr>
          <p:cNvSpPr txBox="1"/>
          <p:nvPr/>
        </p:nvSpPr>
        <p:spPr>
          <a:xfrm>
            <a:off x="2996724" y="2791627"/>
            <a:ext cx="1299119" cy="400110"/>
          </a:xfrm>
          <a:prstGeom prst="rect">
            <a:avLst/>
          </a:prstGeom>
          <a:noFill/>
        </p:spPr>
        <p:txBody>
          <a:bodyPr wrap="square" rtlCol="0">
            <a:spAutoFit/>
          </a:bodyPr>
          <a:lstStyle/>
          <a:p>
            <a:r>
              <a:rPr lang="en-US" sz="2000" b="1" dirty="0"/>
              <a:t>403(b)</a:t>
            </a:r>
          </a:p>
        </p:txBody>
      </p:sp>
      <p:sp>
        <p:nvSpPr>
          <p:cNvPr id="7" name="TextBox 6">
            <a:extLst>
              <a:ext uri="{FF2B5EF4-FFF2-40B4-BE49-F238E27FC236}">
                <a16:creationId xmlns:a16="http://schemas.microsoft.com/office/drawing/2014/main" id="{CA5F0A91-35B2-1107-89AB-F01B69137F40}"/>
              </a:ext>
            </a:extLst>
          </p:cNvPr>
          <p:cNvSpPr txBox="1"/>
          <p:nvPr/>
        </p:nvSpPr>
        <p:spPr>
          <a:xfrm>
            <a:off x="2310211" y="3768960"/>
            <a:ext cx="1299119" cy="400110"/>
          </a:xfrm>
          <a:prstGeom prst="rect">
            <a:avLst/>
          </a:prstGeom>
          <a:noFill/>
        </p:spPr>
        <p:txBody>
          <a:bodyPr wrap="square" rtlCol="0">
            <a:spAutoFit/>
          </a:bodyPr>
          <a:lstStyle/>
          <a:p>
            <a:r>
              <a:rPr lang="en-US" sz="2000" b="1" dirty="0"/>
              <a:t>457(b)</a:t>
            </a:r>
          </a:p>
        </p:txBody>
      </p:sp>
      <p:sp>
        <p:nvSpPr>
          <p:cNvPr id="8" name="TextBox 7">
            <a:extLst>
              <a:ext uri="{FF2B5EF4-FFF2-40B4-BE49-F238E27FC236}">
                <a16:creationId xmlns:a16="http://schemas.microsoft.com/office/drawing/2014/main" id="{28FA7090-6260-E36B-1821-D14A74045638}"/>
              </a:ext>
            </a:extLst>
          </p:cNvPr>
          <p:cNvSpPr txBox="1"/>
          <p:nvPr/>
        </p:nvSpPr>
        <p:spPr>
          <a:xfrm>
            <a:off x="3684659" y="3745209"/>
            <a:ext cx="1929927" cy="400110"/>
          </a:xfrm>
          <a:prstGeom prst="rect">
            <a:avLst/>
          </a:prstGeom>
          <a:noFill/>
        </p:spPr>
        <p:txBody>
          <a:bodyPr wrap="square" rtlCol="0">
            <a:spAutoFit/>
          </a:bodyPr>
          <a:lstStyle/>
          <a:p>
            <a:r>
              <a:rPr lang="en-US" sz="2000" b="1" dirty="0"/>
              <a:t>457(b) Top Hat</a:t>
            </a:r>
          </a:p>
        </p:txBody>
      </p:sp>
      <p:sp>
        <p:nvSpPr>
          <p:cNvPr id="9" name="TextBox 8">
            <a:extLst>
              <a:ext uri="{FF2B5EF4-FFF2-40B4-BE49-F238E27FC236}">
                <a16:creationId xmlns:a16="http://schemas.microsoft.com/office/drawing/2014/main" id="{83E68177-F92D-643D-46D5-20F9F32C3276}"/>
              </a:ext>
            </a:extLst>
          </p:cNvPr>
          <p:cNvSpPr txBox="1"/>
          <p:nvPr/>
        </p:nvSpPr>
        <p:spPr>
          <a:xfrm>
            <a:off x="561172" y="5527268"/>
            <a:ext cx="1929927" cy="400110"/>
          </a:xfrm>
          <a:prstGeom prst="rect">
            <a:avLst/>
          </a:prstGeom>
          <a:noFill/>
        </p:spPr>
        <p:txBody>
          <a:bodyPr wrap="square" rtlCol="0">
            <a:spAutoFit/>
          </a:bodyPr>
          <a:lstStyle/>
          <a:p>
            <a:r>
              <a:rPr lang="en-US" sz="2000" b="1" dirty="0"/>
              <a:t>Deductible</a:t>
            </a:r>
          </a:p>
        </p:txBody>
      </p:sp>
      <p:sp>
        <p:nvSpPr>
          <p:cNvPr id="10" name="TextBox 9">
            <a:extLst>
              <a:ext uri="{FF2B5EF4-FFF2-40B4-BE49-F238E27FC236}">
                <a16:creationId xmlns:a16="http://schemas.microsoft.com/office/drawing/2014/main" id="{8C3690A3-F76B-1A9F-AB3E-5623A5E1FC02}"/>
              </a:ext>
            </a:extLst>
          </p:cNvPr>
          <p:cNvSpPr txBox="1"/>
          <p:nvPr/>
        </p:nvSpPr>
        <p:spPr>
          <a:xfrm>
            <a:off x="3275886" y="5073705"/>
            <a:ext cx="1929927" cy="400110"/>
          </a:xfrm>
          <a:prstGeom prst="rect">
            <a:avLst/>
          </a:prstGeom>
          <a:noFill/>
        </p:spPr>
        <p:txBody>
          <a:bodyPr wrap="square" rtlCol="0">
            <a:spAutoFit/>
          </a:bodyPr>
          <a:lstStyle/>
          <a:p>
            <a:r>
              <a:rPr lang="en-US" sz="2000" b="1" dirty="0"/>
              <a:t>ROTH</a:t>
            </a:r>
          </a:p>
        </p:txBody>
      </p:sp>
      <p:sp>
        <p:nvSpPr>
          <p:cNvPr id="11" name="TextBox 10">
            <a:extLst>
              <a:ext uri="{FF2B5EF4-FFF2-40B4-BE49-F238E27FC236}">
                <a16:creationId xmlns:a16="http://schemas.microsoft.com/office/drawing/2014/main" id="{411BC890-4ED4-E8EA-2F18-D8CEC7E81BDF}"/>
              </a:ext>
            </a:extLst>
          </p:cNvPr>
          <p:cNvSpPr txBox="1"/>
          <p:nvPr/>
        </p:nvSpPr>
        <p:spPr>
          <a:xfrm>
            <a:off x="4781371" y="5443037"/>
            <a:ext cx="1929927" cy="400110"/>
          </a:xfrm>
          <a:prstGeom prst="rect">
            <a:avLst/>
          </a:prstGeom>
          <a:noFill/>
        </p:spPr>
        <p:txBody>
          <a:bodyPr wrap="square" rtlCol="0">
            <a:spAutoFit/>
          </a:bodyPr>
          <a:lstStyle/>
          <a:p>
            <a:r>
              <a:rPr lang="en-US" sz="2000" b="1" dirty="0"/>
              <a:t>Dental</a:t>
            </a:r>
          </a:p>
        </p:txBody>
      </p:sp>
      <p:sp>
        <p:nvSpPr>
          <p:cNvPr id="13" name="TextBox 12">
            <a:extLst>
              <a:ext uri="{FF2B5EF4-FFF2-40B4-BE49-F238E27FC236}">
                <a16:creationId xmlns:a16="http://schemas.microsoft.com/office/drawing/2014/main" id="{0800C180-7C92-A22D-F882-627DB5FBE043}"/>
              </a:ext>
            </a:extLst>
          </p:cNvPr>
          <p:cNvSpPr txBox="1"/>
          <p:nvPr/>
        </p:nvSpPr>
        <p:spPr>
          <a:xfrm>
            <a:off x="5271331" y="2550279"/>
            <a:ext cx="1699767" cy="707886"/>
          </a:xfrm>
          <a:prstGeom prst="rect">
            <a:avLst/>
          </a:prstGeom>
          <a:noFill/>
        </p:spPr>
        <p:txBody>
          <a:bodyPr wrap="square" rtlCol="0">
            <a:spAutoFit/>
          </a:bodyPr>
          <a:lstStyle/>
          <a:p>
            <a:pPr algn="ctr"/>
            <a:r>
              <a:rPr lang="en-US" sz="2000" b="1" dirty="0"/>
              <a:t>Auto Enrollment</a:t>
            </a:r>
          </a:p>
        </p:txBody>
      </p:sp>
      <p:sp>
        <p:nvSpPr>
          <p:cNvPr id="14" name="TextBox 13">
            <a:extLst>
              <a:ext uri="{FF2B5EF4-FFF2-40B4-BE49-F238E27FC236}">
                <a16:creationId xmlns:a16="http://schemas.microsoft.com/office/drawing/2014/main" id="{77FD446C-D19B-5F9A-CF26-DC7CFDE54496}"/>
              </a:ext>
            </a:extLst>
          </p:cNvPr>
          <p:cNvSpPr txBox="1"/>
          <p:nvPr/>
        </p:nvSpPr>
        <p:spPr>
          <a:xfrm>
            <a:off x="6087456" y="3632905"/>
            <a:ext cx="1699767" cy="400110"/>
          </a:xfrm>
          <a:prstGeom prst="rect">
            <a:avLst/>
          </a:prstGeom>
          <a:noFill/>
        </p:spPr>
        <p:txBody>
          <a:bodyPr wrap="square" rtlCol="0">
            <a:spAutoFit/>
          </a:bodyPr>
          <a:lstStyle/>
          <a:p>
            <a:r>
              <a:rPr lang="en-US" sz="2000" b="1" dirty="0"/>
              <a:t>E.A.P</a:t>
            </a:r>
          </a:p>
        </p:txBody>
      </p:sp>
      <p:sp>
        <p:nvSpPr>
          <p:cNvPr id="15" name="TextBox 14">
            <a:extLst>
              <a:ext uri="{FF2B5EF4-FFF2-40B4-BE49-F238E27FC236}">
                <a16:creationId xmlns:a16="http://schemas.microsoft.com/office/drawing/2014/main" id="{8BB9E1EA-0735-EB3F-A727-EB5D605B8599}"/>
              </a:ext>
            </a:extLst>
          </p:cNvPr>
          <p:cNvSpPr txBox="1"/>
          <p:nvPr/>
        </p:nvSpPr>
        <p:spPr>
          <a:xfrm>
            <a:off x="6393680" y="5042863"/>
            <a:ext cx="1699767" cy="400110"/>
          </a:xfrm>
          <a:prstGeom prst="rect">
            <a:avLst/>
          </a:prstGeom>
          <a:noFill/>
        </p:spPr>
        <p:txBody>
          <a:bodyPr wrap="square" rtlCol="0">
            <a:spAutoFit/>
          </a:bodyPr>
          <a:lstStyle/>
          <a:p>
            <a:r>
              <a:rPr lang="en-US" sz="2000" b="1" dirty="0"/>
              <a:t>N.Q.D.C.</a:t>
            </a:r>
          </a:p>
        </p:txBody>
      </p:sp>
      <p:sp>
        <p:nvSpPr>
          <p:cNvPr id="16" name="TextBox 15">
            <a:extLst>
              <a:ext uri="{FF2B5EF4-FFF2-40B4-BE49-F238E27FC236}">
                <a16:creationId xmlns:a16="http://schemas.microsoft.com/office/drawing/2014/main" id="{B12EABE2-C749-3FB5-CFCD-0BAFDE00EFB3}"/>
              </a:ext>
            </a:extLst>
          </p:cNvPr>
          <p:cNvSpPr txBox="1"/>
          <p:nvPr/>
        </p:nvSpPr>
        <p:spPr>
          <a:xfrm>
            <a:off x="4369035" y="4603229"/>
            <a:ext cx="1929927" cy="400110"/>
          </a:xfrm>
          <a:prstGeom prst="rect">
            <a:avLst/>
          </a:prstGeom>
          <a:noFill/>
        </p:spPr>
        <p:txBody>
          <a:bodyPr wrap="square" rtlCol="0">
            <a:spAutoFit/>
          </a:bodyPr>
          <a:lstStyle/>
          <a:p>
            <a:r>
              <a:rPr lang="en-US" sz="2000" b="1" dirty="0"/>
              <a:t>Vision</a:t>
            </a:r>
          </a:p>
        </p:txBody>
      </p:sp>
      <p:sp>
        <p:nvSpPr>
          <p:cNvPr id="17" name="Title 1">
            <a:extLst>
              <a:ext uri="{FF2B5EF4-FFF2-40B4-BE49-F238E27FC236}">
                <a16:creationId xmlns:a16="http://schemas.microsoft.com/office/drawing/2014/main" id="{D4455033-5949-DF1A-D811-D1503E5F923A}"/>
              </a:ext>
            </a:extLst>
          </p:cNvPr>
          <p:cNvSpPr txBox="1">
            <a:spLocks/>
          </p:cNvSpPr>
          <p:nvPr/>
        </p:nvSpPr>
        <p:spPr>
          <a:xfrm>
            <a:off x="561173" y="1112887"/>
            <a:ext cx="8229600" cy="1005840"/>
          </a:xfrm>
          <a:prstGeom prst="rect">
            <a:avLst/>
          </a:prstGeom>
        </p:spPr>
        <p:txBody>
          <a:bodyPr vert="horz" lIns="0" tIns="45720" rIns="0" bIns="45720" rtlCol="0" anchor="b" anchorCtr="0">
            <a:normAutofit/>
          </a:bodyPr>
          <a:lstStyle>
            <a:lvl1pPr algn="l" defTabSz="914400" rtl="0" eaLnBrk="1" latinLnBrk="0" hangingPunct="1">
              <a:lnSpc>
                <a:spcPct val="90000"/>
              </a:lnSpc>
              <a:spcBef>
                <a:spcPct val="0"/>
              </a:spcBef>
              <a:buNone/>
              <a:defRPr sz="3000" kern="1200">
                <a:solidFill>
                  <a:schemeClr val="accent1"/>
                </a:solidFill>
                <a:latin typeface="Century Gothic" panose="020B0502020202020204" pitchFamily="34" charset="0"/>
                <a:ea typeface="+mj-ea"/>
                <a:cs typeface="+mj-cs"/>
              </a:defRPr>
            </a:lvl1pPr>
          </a:lstStyle>
          <a:p>
            <a:pPr algn="ctr"/>
            <a:endParaRPr lang="en-US" dirty="0">
              <a:highlight>
                <a:srgbClr val="FFFF00"/>
              </a:highlight>
            </a:endParaRPr>
          </a:p>
        </p:txBody>
      </p:sp>
      <p:sp>
        <p:nvSpPr>
          <p:cNvPr id="12" name="TextBox 11">
            <a:extLst>
              <a:ext uri="{FF2B5EF4-FFF2-40B4-BE49-F238E27FC236}">
                <a16:creationId xmlns:a16="http://schemas.microsoft.com/office/drawing/2014/main" id="{979FB7D0-1DDE-5624-6370-2AAE280DF23B}"/>
              </a:ext>
            </a:extLst>
          </p:cNvPr>
          <p:cNvSpPr txBox="1"/>
          <p:nvPr/>
        </p:nvSpPr>
        <p:spPr>
          <a:xfrm>
            <a:off x="6256947" y="4341456"/>
            <a:ext cx="1699767" cy="400110"/>
          </a:xfrm>
          <a:prstGeom prst="rect">
            <a:avLst/>
          </a:prstGeom>
          <a:noFill/>
        </p:spPr>
        <p:txBody>
          <a:bodyPr wrap="square" rtlCol="0">
            <a:spAutoFit/>
          </a:bodyPr>
          <a:lstStyle/>
          <a:p>
            <a:r>
              <a:rPr lang="en-US" sz="2000" b="1" dirty="0"/>
              <a:t>HDHP</a:t>
            </a:r>
          </a:p>
        </p:txBody>
      </p:sp>
      <p:sp>
        <p:nvSpPr>
          <p:cNvPr id="18" name="TextBox 17">
            <a:extLst>
              <a:ext uri="{FF2B5EF4-FFF2-40B4-BE49-F238E27FC236}">
                <a16:creationId xmlns:a16="http://schemas.microsoft.com/office/drawing/2014/main" id="{C1D15F45-3A60-2114-6D5F-D02B4DB23631}"/>
              </a:ext>
            </a:extLst>
          </p:cNvPr>
          <p:cNvSpPr txBox="1"/>
          <p:nvPr/>
        </p:nvSpPr>
        <p:spPr>
          <a:xfrm>
            <a:off x="1463467" y="3098969"/>
            <a:ext cx="1699767" cy="400110"/>
          </a:xfrm>
          <a:prstGeom prst="rect">
            <a:avLst/>
          </a:prstGeom>
          <a:noFill/>
        </p:spPr>
        <p:txBody>
          <a:bodyPr wrap="square" rtlCol="0">
            <a:spAutoFit/>
          </a:bodyPr>
          <a:lstStyle/>
          <a:p>
            <a:r>
              <a:rPr lang="en-US" sz="2000" b="1" dirty="0"/>
              <a:t>PPO</a:t>
            </a:r>
          </a:p>
        </p:txBody>
      </p:sp>
      <p:sp>
        <p:nvSpPr>
          <p:cNvPr id="19" name="TextBox 18">
            <a:extLst>
              <a:ext uri="{FF2B5EF4-FFF2-40B4-BE49-F238E27FC236}">
                <a16:creationId xmlns:a16="http://schemas.microsoft.com/office/drawing/2014/main" id="{B6021396-8FE1-7E03-43BD-8F0102320D64}"/>
              </a:ext>
            </a:extLst>
          </p:cNvPr>
          <p:cNvSpPr txBox="1"/>
          <p:nvPr/>
        </p:nvSpPr>
        <p:spPr>
          <a:xfrm>
            <a:off x="6966960" y="3102962"/>
            <a:ext cx="1699767" cy="400110"/>
          </a:xfrm>
          <a:prstGeom prst="rect">
            <a:avLst/>
          </a:prstGeom>
          <a:noFill/>
        </p:spPr>
        <p:txBody>
          <a:bodyPr wrap="square" rtlCol="0">
            <a:spAutoFit/>
          </a:bodyPr>
          <a:lstStyle/>
          <a:p>
            <a:r>
              <a:rPr lang="en-US" sz="2000" b="1" dirty="0"/>
              <a:t>Copay</a:t>
            </a:r>
          </a:p>
        </p:txBody>
      </p:sp>
      <p:sp>
        <p:nvSpPr>
          <p:cNvPr id="20" name="TextBox 19">
            <a:extLst>
              <a:ext uri="{FF2B5EF4-FFF2-40B4-BE49-F238E27FC236}">
                <a16:creationId xmlns:a16="http://schemas.microsoft.com/office/drawing/2014/main" id="{2A162B6A-63DA-DA71-602F-69570B60CA52}"/>
              </a:ext>
            </a:extLst>
          </p:cNvPr>
          <p:cNvSpPr txBox="1"/>
          <p:nvPr/>
        </p:nvSpPr>
        <p:spPr>
          <a:xfrm>
            <a:off x="497792" y="4328358"/>
            <a:ext cx="1699767" cy="400110"/>
          </a:xfrm>
          <a:prstGeom prst="rect">
            <a:avLst/>
          </a:prstGeom>
          <a:noFill/>
        </p:spPr>
        <p:txBody>
          <a:bodyPr wrap="square" rtlCol="0">
            <a:spAutoFit/>
          </a:bodyPr>
          <a:lstStyle/>
          <a:p>
            <a:r>
              <a:rPr lang="en-US" sz="2000" b="1" dirty="0" err="1"/>
              <a:t>TrOOP</a:t>
            </a:r>
            <a:endParaRPr lang="en-US" sz="2000" b="1" dirty="0"/>
          </a:p>
        </p:txBody>
      </p:sp>
    </p:spTree>
    <p:extLst>
      <p:ext uri="{BB962C8B-B14F-4D97-AF65-F5344CB8AC3E}">
        <p14:creationId xmlns:p14="http://schemas.microsoft.com/office/powerpoint/2010/main" val="347892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42" presetClass="entr" presetSubtype="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0"/>
                                        <p:tgtEl>
                                          <p:spTgt spid="14"/>
                                        </p:tgtEl>
                                      </p:cBhvr>
                                    </p:animEffect>
                                    <p:anim calcmode="lin" valueType="num">
                                      <p:cBhvr>
                                        <p:cTn id="68" dur="1000" fill="hold"/>
                                        <p:tgtEl>
                                          <p:spTgt spid="14"/>
                                        </p:tgtEl>
                                        <p:attrNameLst>
                                          <p:attrName>ppt_x</p:attrName>
                                        </p:attrNameLst>
                                      </p:cBhvr>
                                      <p:tavLst>
                                        <p:tav tm="0">
                                          <p:val>
                                            <p:strVal val="#ppt_x"/>
                                          </p:val>
                                        </p:tav>
                                        <p:tav tm="100000">
                                          <p:val>
                                            <p:strVal val="#ppt_x"/>
                                          </p:val>
                                        </p:tav>
                                      </p:tavLst>
                                    </p:anim>
                                    <p:anim calcmode="lin" valueType="num">
                                      <p:cBhvr>
                                        <p:cTn id="69" dur="1000" fill="hold"/>
                                        <p:tgtEl>
                                          <p:spTgt spid="14"/>
                                        </p:tgtEl>
                                        <p:attrNameLst>
                                          <p:attrName>ppt_y</p:attrName>
                                        </p:attrNameLst>
                                      </p:cBhvr>
                                      <p:tavLst>
                                        <p:tav tm="0">
                                          <p:val>
                                            <p:strVal val="#ppt_y+.1"/>
                                          </p:val>
                                        </p:tav>
                                        <p:tav tm="100000">
                                          <p:val>
                                            <p:strVal val="#ppt_y"/>
                                          </p:val>
                                        </p:tav>
                                      </p:tavLst>
                                    </p:anim>
                                  </p:childTnLst>
                                </p:cTn>
                              </p:par>
                            </p:childTnLst>
                          </p:cTn>
                        </p:par>
                        <p:par>
                          <p:cTn id="70" fill="hold">
                            <p:stCondLst>
                              <p:cond delay="11000"/>
                            </p:stCondLst>
                            <p:childTnLst>
                              <p:par>
                                <p:cTn id="71" presetID="42" presetClass="entr" presetSubtype="0"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1000"/>
                                        <p:tgtEl>
                                          <p:spTgt spid="16"/>
                                        </p:tgtEl>
                                      </p:cBhvr>
                                    </p:animEffect>
                                    <p:anim calcmode="lin" valueType="num">
                                      <p:cBhvr>
                                        <p:cTn id="74" dur="1000" fill="hold"/>
                                        <p:tgtEl>
                                          <p:spTgt spid="16"/>
                                        </p:tgtEl>
                                        <p:attrNameLst>
                                          <p:attrName>ppt_x</p:attrName>
                                        </p:attrNameLst>
                                      </p:cBhvr>
                                      <p:tavLst>
                                        <p:tav tm="0">
                                          <p:val>
                                            <p:strVal val="#ppt_x"/>
                                          </p:val>
                                        </p:tav>
                                        <p:tav tm="100000">
                                          <p:val>
                                            <p:strVal val="#ppt_x"/>
                                          </p:val>
                                        </p:tav>
                                      </p:tavLst>
                                    </p:anim>
                                    <p:anim calcmode="lin" valueType="num">
                                      <p:cBhvr>
                                        <p:cTn id="75" dur="1000" fill="hold"/>
                                        <p:tgtEl>
                                          <p:spTgt spid="16"/>
                                        </p:tgtEl>
                                        <p:attrNameLst>
                                          <p:attrName>ppt_y</p:attrName>
                                        </p:attrNameLst>
                                      </p:cBhvr>
                                      <p:tavLst>
                                        <p:tav tm="0">
                                          <p:val>
                                            <p:strVal val="#ppt_y+.1"/>
                                          </p:val>
                                        </p:tav>
                                        <p:tav tm="100000">
                                          <p:val>
                                            <p:strVal val="#ppt_y"/>
                                          </p:val>
                                        </p:tav>
                                      </p:tavLst>
                                    </p:anim>
                                  </p:childTnLst>
                                </p:cTn>
                              </p:par>
                            </p:childTnLst>
                          </p:cTn>
                        </p:par>
                        <p:par>
                          <p:cTn id="76" fill="hold">
                            <p:stCondLst>
                              <p:cond delay="12000"/>
                            </p:stCondLst>
                            <p:childTnLst>
                              <p:par>
                                <p:cTn id="77" presetID="2" presetClass="entr" presetSubtype="4"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500" fill="hold"/>
                                        <p:tgtEl>
                                          <p:spTgt spid="15"/>
                                        </p:tgtEl>
                                        <p:attrNameLst>
                                          <p:attrName>ppt_x</p:attrName>
                                        </p:attrNameLst>
                                      </p:cBhvr>
                                      <p:tavLst>
                                        <p:tav tm="0">
                                          <p:val>
                                            <p:strVal val="#ppt_x"/>
                                          </p:val>
                                        </p:tav>
                                        <p:tav tm="100000">
                                          <p:val>
                                            <p:strVal val="#ppt_x"/>
                                          </p:val>
                                        </p:tav>
                                      </p:tavLst>
                                    </p:anim>
                                    <p:anim calcmode="lin" valueType="num">
                                      <p:cBhvr additive="base">
                                        <p:cTn id="80" dur="500" fill="hold"/>
                                        <p:tgtEl>
                                          <p:spTgt spid="15"/>
                                        </p:tgtEl>
                                        <p:attrNameLst>
                                          <p:attrName>ppt_y</p:attrName>
                                        </p:attrNameLst>
                                      </p:cBhvr>
                                      <p:tavLst>
                                        <p:tav tm="0">
                                          <p:val>
                                            <p:strVal val="1+#ppt_h/2"/>
                                          </p:val>
                                        </p:tav>
                                        <p:tav tm="100000">
                                          <p:val>
                                            <p:strVal val="#ppt_y"/>
                                          </p:val>
                                        </p:tav>
                                      </p:tavLst>
                                    </p:anim>
                                  </p:childTnLst>
                                </p:cTn>
                              </p:par>
                            </p:childTnLst>
                          </p:cTn>
                        </p:par>
                        <p:par>
                          <p:cTn id="81" fill="hold">
                            <p:stCondLst>
                              <p:cond delay="12500"/>
                            </p:stCondLst>
                            <p:childTnLst>
                              <p:par>
                                <p:cTn id="82" presetID="42" presetClass="entr" presetSubtype="0" fill="hold" grpId="0" nodeType="after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fade">
                                      <p:cBhvr>
                                        <p:cTn id="84" dur="1000"/>
                                        <p:tgtEl>
                                          <p:spTgt spid="12"/>
                                        </p:tgtEl>
                                      </p:cBhvr>
                                    </p:animEffect>
                                    <p:anim calcmode="lin" valueType="num">
                                      <p:cBhvr>
                                        <p:cTn id="85" dur="1000" fill="hold"/>
                                        <p:tgtEl>
                                          <p:spTgt spid="12"/>
                                        </p:tgtEl>
                                        <p:attrNameLst>
                                          <p:attrName>ppt_x</p:attrName>
                                        </p:attrNameLst>
                                      </p:cBhvr>
                                      <p:tavLst>
                                        <p:tav tm="0">
                                          <p:val>
                                            <p:strVal val="#ppt_x"/>
                                          </p:val>
                                        </p:tav>
                                        <p:tav tm="100000">
                                          <p:val>
                                            <p:strVal val="#ppt_x"/>
                                          </p:val>
                                        </p:tav>
                                      </p:tavLst>
                                    </p:anim>
                                    <p:anim calcmode="lin" valueType="num">
                                      <p:cBhvr>
                                        <p:cTn id="86" dur="1000" fill="hold"/>
                                        <p:tgtEl>
                                          <p:spTgt spid="12"/>
                                        </p:tgtEl>
                                        <p:attrNameLst>
                                          <p:attrName>ppt_y</p:attrName>
                                        </p:attrNameLst>
                                      </p:cBhvr>
                                      <p:tavLst>
                                        <p:tav tm="0">
                                          <p:val>
                                            <p:strVal val="#ppt_y+.1"/>
                                          </p:val>
                                        </p:tav>
                                        <p:tav tm="100000">
                                          <p:val>
                                            <p:strVal val="#ppt_y"/>
                                          </p:val>
                                        </p:tav>
                                      </p:tavLst>
                                    </p:anim>
                                  </p:childTnLst>
                                </p:cTn>
                              </p:par>
                            </p:childTnLst>
                          </p:cTn>
                        </p:par>
                        <p:par>
                          <p:cTn id="87" fill="hold">
                            <p:stCondLst>
                              <p:cond delay="13500"/>
                            </p:stCondLst>
                            <p:childTnLst>
                              <p:par>
                                <p:cTn id="88" presetID="42" presetClass="entr" presetSubtype="0" fill="hold" grpId="0" nodeType="after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1000"/>
                                        <p:tgtEl>
                                          <p:spTgt spid="18"/>
                                        </p:tgtEl>
                                      </p:cBhvr>
                                    </p:animEffect>
                                    <p:anim calcmode="lin" valueType="num">
                                      <p:cBhvr>
                                        <p:cTn id="91" dur="1000" fill="hold"/>
                                        <p:tgtEl>
                                          <p:spTgt spid="18"/>
                                        </p:tgtEl>
                                        <p:attrNameLst>
                                          <p:attrName>ppt_x</p:attrName>
                                        </p:attrNameLst>
                                      </p:cBhvr>
                                      <p:tavLst>
                                        <p:tav tm="0">
                                          <p:val>
                                            <p:strVal val="#ppt_x"/>
                                          </p:val>
                                        </p:tav>
                                        <p:tav tm="100000">
                                          <p:val>
                                            <p:strVal val="#ppt_x"/>
                                          </p:val>
                                        </p:tav>
                                      </p:tavLst>
                                    </p:anim>
                                    <p:anim calcmode="lin" valueType="num">
                                      <p:cBhvr>
                                        <p:cTn id="92" dur="1000" fill="hold"/>
                                        <p:tgtEl>
                                          <p:spTgt spid="18"/>
                                        </p:tgtEl>
                                        <p:attrNameLst>
                                          <p:attrName>ppt_y</p:attrName>
                                        </p:attrNameLst>
                                      </p:cBhvr>
                                      <p:tavLst>
                                        <p:tav tm="0">
                                          <p:val>
                                            <p:strVal val="#ppt_y+.1"/>
                                          </p:val>
                                        </p:tav>
                                        <p:tav tm="100000">
                                          <p:val>
                                            <p:strVal val="#ppt_y"/>
                                          </p:val>
                                        </p:tav>
                                      </p:tavLst>
                                    </p:anim>
                                  </p:childTnLst>
                                </p:cTn>
                              </p:par>
                            </p:childTnLst>
                          </p:cTn>
                        </p:par>
                        <p:par>
                          <p:cTn id="93" fill="hold">
                            <p:stCondLst>
                              <p:cond delay="14500"/>
                            </p:stCondLst>
                            <p:childTnLst>
                              <p:par>
                                <p:cTn id="94" presetID="42" presetClass="entr" presetSubtype="0" fill="hold" grpId="0" nodeType="after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fade">
                                      <p:cBhvr>
                                        <p:cTn id="96" dur="1000"/>
                                        <p:tgtEl>
                                          <p:spTgt spid="19"/>
                                        </p:tgtEl>
                                      </p:cBhvr>
                                    </p:animEffect>
                                    <p:anim calcmode="lin" valueType="num">
                                      <p:cBhvr>
                                        <p:cTn id="97" dur="1000" fill="hold"/>
                                        <p:tgtEl>
                                          <p:spTgt spid="19"/>
                                        </p:tgtEl>
                                        <p:attrNameLst>
                                          <p:attrName>ppt_x</p:attrName>
                                        </p:attrNameLst>
                                      </p:cBhvr>
                                      <p:tavLst>
                                        <p:tav tm="0">
                                          <p:val>
                                            <p:strVal val="#ppt_x"/>
                                          </p:val>
                                        </p:tav>
                                        <p:tav tm="100000">
                                          <p:val>
                                            <p:strVal val="#ppt_x"/>
                                          </p:val>
                                        </p:tav>
                                      </p:tavLst>
                                    </p:anim>
                                    <p:anim calcmode="lin" valueType="num">
                                      <p:cBhvr>
                                        <p:cTn id="98" dur="1000" fill="hold"/>
                                        <p:tgtEl>
                                          <p:spTgt spid="19"/>
                                        </p:tgtEl>
                                        <p:attrNameLst>
                                          <p:attrName>ppt_y</p:attrName>
                                        </p:attrNameLst>
                                      </p:cBhvr>
                                      <p:tavLst>
                                        <p:tav tm="0">
                                          <p:val>
                                            <p:strVal val="#ppt_y+.1"/>
                                          </p:val>
                                        </p:tav>
                                        <p:tav tm="100000">
                                          <p:val>
                                            <p:strVal val="#ppt_y"/>
                                          </p:val>
                                        </p:tav>
                                      </p:tavLst>
                                    </p:anim>
                                  </p:childTnLst>
                                </p:cTn>
                              </p:par>
                            </p:childTnLst>
                          </p:cTn>
                        </p:par>
                        <p:par>
                          <p:cTn id="99" fill="hold">
                            <p:stCondLst>
                              <p:cond delay="15500"/>
                            </p:stCondLst>
                            <p:childTnLst>
                              <p:par>
                                <p:cTn id="100" presetID="42" presetClass="entr" presetSubtype="0" fill="hold" grpId="0" nodeType="after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fade">
                                      <p:cBhvr>
                                        <p:cTn id="102" dur="1000"/>
                                        <p:tgtEl>
                                          <p:spTgt spid="20"/>
                                        </p:tgtEl>
                                      </p:cBhvr>
                                    </p:animEffect>
                                    <p:anim calcmode="lin" valueType="num">
                                      <p:cBhvr>
                                        <p:cTn id="103" dur="1000" fill="hold"/>
                                        <p:tgtEl>
                                          <p:spTgt spid="20"/>
                                        </p:tgtEl>
                                        <p:attrNameLst>
                                          <p:attrName>ppt_x</p:attrName>
                                        </p:attrNameLst>
                                      </p:cBhvr>
                                      <p:tavLst>
                                        <p:tav tm="0">
                                          <p:val>
                                            <p:strVal val="#ppt_x"/>
                                          </p:val>
                                        </p:tav>
                                        <p:tav tm="100000">
                                          <p:val>
                                            <p:strVal val="#ppt_x"/>
                                          </p:val>
                                        </p:tav>
                                      </p:tavLst>
                                    </p:anim>
                                    <p:anim calcmode="lin" valueType="num">
                                      <p:cBhvr>
                                        <p:cTn id="10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3" grpId="0"/>
      <p:bldP spid="14" grpId="0"/>
      <p:bldP spid="15" grpId="0"/>
      <p:bldP spid="16" grpId="0"/>
      <p:bldP spid="12" grpId="0"/>
      <p:bldP spid="18"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A4285-1318-FA49-C768-6F70C2BC8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4501F5-2F2D-8437-93E8-A87E9EF1592B}"/>
              </a:ext>
            </a:extLst>
          </p:cNvPr>
          <p:cNvSpPr>
            <a:spLocks noGrp="1"/>
          </p:cNvSpPr>
          <p:nvPr>
            <p:ph type="title"/>
          </p:nvPr>
        </p:nvSpPr>
        <p:spPr/>
        <p:txBody>
          <a:bodyPr>
            <a:normAutofit/>
          </a:bodyPr>
          <a:lstStyle/>
          <a:p>
            <a:r>
              <a:rPr lang="en-US" sz="2000" dirty="0"/>
              <a:t>Maximizing Tax-Deferred Engagement</a:t>
            </a:r>
            <a:br>
              <a:rPr lang="en-US" dirty="0"/>
            </a:br>
            <a:r>
              <a:rPr lang="en-US" dirty="0"/>
              <a:t>Transit Accounts</a:t>
            </a:r>
          </a:p>
        </p:txBody>
      </p:sp>
      <p:sp>
        <p:nvSpPr>
          <p:cNvPr id="4" name="TextBox 3">
            <a:extLst>
              <a:ext uri="{FF2B5EF4-FFF2-40B4-BE49-F238E27FC236}">
                <a16:creationId xmlns:a16="http://schemas.microsoft.com/office/drawing/2014/main" id="{291A365D-E069-6F0C-27DC-1C0D6CFDB935}"/>
              </a:ext>
            </a:extLst>
          </p:cNvPr>
          <p:cNvSpPr txBox="1"/>
          <p:nvPr/>
        </p:nvSpPr>
        <p:spPr>
          <a:xfrm>
            <a:off x="4840941" y="2241029"/>
            <a:ext cx="3760928" cy="4064849"/>
          </a:xfrm>
          <a:prstGeom prst="rect">
            <a:avLst/>
          </a:prstGeom>
          <a:solidFill>
            <a:srgbClr val="CEDFEF"/>
          </a:solidFill>
        </p:spPr>
        <p:txBody>
          <a:bodyPr wrap="square" lIns="137160" rIns="137160" rtlCol="0" anchor="ctr" anchorCtr="0">
            <a:noAutofit/>
          </a:bodyPr>
          <a:lstStyle/>
          <a:p>
            <a:pPr marR="0" lvl="0" algn="l" defTabSz="457200" rtl="0" eaLnBrk="1" fontAlgn="auto" latinLnBrk="0" hangingPunct="1">
              <a:lnSpc>
                <a:spcPct val="100000"/>
              </a:lnSpc>
              <a:spcBef>
                <a:spcPts val="300"/>
              </a:spcBef>
              <a:spcAft>
                <a:spcPts val="300"/>
              </a:spcAft>
              <a:buClr>
                <a:srgbClr val="00529B"/>
              </a:buClr>
              <a:buSzTx/>
              <a:tabLst/>
              <a:defRPr/>
            </a:pPr>
            <a:endParaRPr kumimoji="0" lang="en-US" sz="1600" b="0" i="0" u="none" strike="noStrike" kern="1200" cap="none" spc="0" normalizeH="0" baseline="0" noProof="0" dirty="0">
              <a:ln>
                <a:noFill/>
              </a:ln>
              <a:solidFill>
                <a:srgbClr val="000000"/>
              </a:solidFill>
              <a:effectLst/>
              <a:uLnTx/>
              <a:uFillTx/>
              <a:latin typeface="Calibri Light"/>
              <a:ea typeface="+mn-ea"/>
              <a:cs typeface="+mn-cs"/>
            </a:endParaRPr>
          </a:p>
        </p:txBody>
      </p:sp>
      <p:sp>
        <p:nvSpPr>
          <p:cNvPr id="17" name="ClaimsText">
            <a:extLst>
              <a:ext uri="{FF2B5EF4-FFF2-40B4-BE49-F238E27FC236}">
                <a16:creationId xmlns:a16="http://schemas.microsoft.com/office/drawing/2014/main" id="{DDA5AD78-E268-7C5F-289E-EB22BB35F0B0}"/>
              </a:ext>
            </a:extLst>
          </p:cNvPr>
          <p:cNvSpPr txBox="1"/>
          <p:nvPr/>
        </p:nvSpPr>
        <p:spPr>
          <a:xfrm>
            <a:off x="4840942" y="2241029"/>
            <a:ext cx="3760928" cy="4064850"/>
          </a:xfrm>
          <a:prstGeom prst="rect">
            <a:avLst/>
          </a:prstGeom>
          <a:noFill/>
        </p:spPr>
        <p:txBody>
          <a:bodyPr wrap="square" lIns="137160" rIns="137160" rtlCol="0" anchor="ctr" anchorCtr="0">
            <a:noAutofit/>
          </a:bodyPr>
          <a:lstStyle/>
          <a:p>
            <a:pPr marL="171450" indent="-171450" defTabSz="457200">
              <a:spcBef>
                <a:spcPts val="600"/>
              </a:spcBef>
              <a:spcAft>
                <a:spcPts val="600"/>
              </a:spcAft>
              <a:buClr>
                <a:srgbClr val="00529B"/>
              </a:buClr>
              <a:buFont typeface="Wingdings" panose="05000000000000000000" pitchFamily="2" charset="2"/>
              <a:buChar char="§"/>
              <a:defRPr/>
            </a:pPr>
            <a:r>
              <a:rPr lang="en-US" sz="1400" dirty="0">
                <a:solidFill>
                  <a:srgbClr val="000000"/>
                </a:solidFill>
                <a:latin typeface="Calibri Light"/>
              </a:rPr>
              <a:t>By using pre-tax dollars, employees can save on federal, state, and FICA taxes, potentially saving up to 30% on commuting costs. </a:t>
            </a:r>
          </a:p>
          <a:p>
            <a:pPr marL="171450" indent="-171450" defTabSz="457200">
              <a:spcBef>
                <a:spcPts val="600"/>
              </a:spcBef>
              <a:spcAft>
                <a:spcPts val="600"/>
              </a:spcAft>
              <a:buClr>
                <a:srgbClr val="00529B"/>
              </a:buClr>
              <a:buFont typeface="Wingdings" panose="05000000000000000000" pitchFamily="2" charset="2"/>
              <a:buChar char="§"/>
              <a:defRPr/>
            </a:pPr>
            <a:r>
              <a:rPr lang="en-US" sz="1400" dirty="0">
                <a:solidFill>
                  <a:srgbClr val="000000"/>
                </a:solidFill>
                <a:latin typeface="Calibri Light"/>
              </a:rPr>
              <a:t>Examples of eligible expenses:</a:t>
            </a:r>
          </a:p>
          <a:p>
            <a:pPr marL="548640" lvl="1" indent="-182880" defTabSz="457200">
              <a:buClr>
                <a:srgbClr val="00529B"/>
              </a:buClr>
              <a:buFont typeface="Aptos" panose="020B0004020202020204" pitchFamily="34" charset="0"/>
              <a:buChar char="−"/>
              <a:defRPr/>
            </a:pPr>
            <a:r>
              <a:rPr lang="en-US" sz="1400" dirty="0">
                <a:solidFill>
                  <a:srgbClr val="000000"/>
                </a:solidFill>
                <a:latin typeface="Calibri Light"/>
              </a:rPr>
              <a:t>Passes, tokens, fare cards, and vouchers for mass transit buses, trains, subways and ferries</a:t>
            </a:r>
          </a:p>
          <a:p>
            <a:pPr marL="548640" lvl="1" indent="-182880" defTabSz="457200">
              <a:buClr>
                <a:srgbClr val="00529B"/>
              </a:buClr>
              <a:buFont typeface="Aptos" panose="020B0004020202020204" pitchFamily="34" charset="0"/>
              <a:buChar char="−"/>
              <a:defRPr/>
            </a:pPr>
            <a:r>
              <a:rPr lang="en-US" sz="1400" dirty="0">
                <a:solidFill>
                  <a:srgbClr val="000000"/>
                </a:solidFill>
                <a:latin typeface="Calibri Light"/>
              </a:rPr>
              <a:t>Parking fees at or near the workplace </a:t>
            </a:r>
            <a:br>
              <a:rPr lang="en-US" sz="1400" dirty="0">
                <a:solidFill>
                  <a:srgbClr val="000000"/>
                </a:solidFill>
                <a:latin typeface="Calibri Light"/>
              </a:rPr>
            </a:br>
            <a:r>
              <a:rPr lang="en-US" sz="1400" dirty="0">
                <a:solidFill>
                  <a:srgbClr val="000000"/>
                </a:solidFill>
                <a:latin typeface="Calibri Light"/>
              </a:rPr>
              <a:t>or a location from which the employee commutes</a:t>
            </a:r>
          </a:p>
          <a:p>
            <a:pPr marL="171450" indent="-171450" defTabSz="457200">
              <a:spcBef>
                <a:spcPts val="600"/>
              </a:spcBef>
              <a:spcAft>
                <a:spcPts val="600"/>
              </a:spcAft>
              <a:buClr>
                <a:srgbClr val="00529B"/>
              </a:buClr>
              <a:buFont typeface="Wingdings" panose="05000000000000000000" pitchFamily="2" charset="2"/>
              <a:buChar char="§"/>
              <a:defRPr/>
            </a:pPr>
            <a:r>
              <a:rPr lang="en-US" sz="1400" dirty="0">
                <a:solidFill>
                  <a:srgbClr val="000000"/>
                </a:solidFill>
                <a:latin typeface="Calibri Light"/>
              </a:rPr>
              <a:t>Offering a transit account can also help to make an employer’s benefit package more attractive.  </a:t>
            </a:r>
          </a:p>
          <a:p>
            <a:pPr defTabSz="457200">
              <a:spcBef>
                <a:spcPts val="600"/>
              </a:spcBef>
              <a:spcAft>
                <a:spcPts val="600"/>
              </a:spcAft>
              <a:buClr>
                <a:srgbClr val="00529B"/>
              </a:buClr>
              <a:defRPr/>
            </a:pPr>
            <a:r>
              <a:rPr lang="en-US" sz="1100" dirty="0">
                <a:latin typeface="Calibri Light"/>
              </a:rPr>
              <a:t>Note: Tax Cuts and Jobs Act of 2017 eliminated the employer’s deduction for qualified transportation fringe benefits. </a:t>
            </a:r>
          </a:p>
        </p:txBody>
      </p:sp>
      <p:sp>
        <p:nvSpPr>
          <p:cNvPr id="18" name="OverallText" hidden="1">
            <a:extLst>
              <a:ext uri="{FF2B5EF4-FFF2-40B4-BE49-F238E27FC236}">
                <a16:creationId xmlns:a16="http://schemas.microsoft.com/office/drawing/2014/main" id="{815A9866-AFBF-EC71-8FE1-A4EA83BAC2A0}"/>
              </a:ext>
            </a:extLst>
          </p:cNvPr>
          <p:cNvSpPr txBox="1"/>
          <p:nvPr/>
        </p:nvSpPr>
        <p:spPr>
          <a:xfrm>
            <a:off x="6418902" y="2269756"/>
            <a:ext cx="2291793" cy="4198620"/>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300"/>
              </a:spcBef>
              <a:spcAft>
                <a:spcPts val="3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Typical renewal negotiations yield 5% to 7% reduction from the initial inflated renewal.</a:t>
            </a:r>
          </a:p>
          <a:p>
            <a:pPr marL="171450" marR="0" lvl="0" indent="-171450" algn="l" defTabSz="457200" rtl="0" eaLnBrk="1" fontAlgn="auto" latinLnBrk="0" hangingPunct="1">
              <a:lnSpc>
                <a:spcPct val="100000"/>
              </a:lnSpc>
              <a:spcBef>
                <a:spcPts val="300"/>
              </a:spcBef>
              <a:spcAft>
                <a:spcPts val="3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The USI Comprehensive Underwriting Review provides employers with a unique understanding of the impact associated with each line item in a carrier renewal.</a:t>
            </a:r>
          </a:p>
          <a:p>
            <a:pPr marL="171450" marR="0" lvl="0" indent="-171450" algn="l" defTabSz="457200" rtl="0" eaLnBrk="1" fontAlgn="auto" latinLnBrk="0" hangingPunct="1">
              <a:lnSpc>
                <a:spcPct val="100000"/>
              </a:lnSpc>
              <a:spcBef>
                <a:spcPts val="300"/>
              </a:spcBef>
              <a:spcAft>
                <a:spcPts val="3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With a firm understanding of carriers’ total revenue within the renewal, USI underwriters typically negotiate an </a:t>
            </a:r>
            <a:r>
              <a:rPr kumimoji="0" lang="en-US" sz="1400" b="1" i="0" u="none" strike="noStrike" kern="1200" cap="none" spc="0" normalizeH="0" baseline="0" noProof="0" dirty="0">
                <a:ln>
                  <a:noFill/>
                </a:ln>
                <a:solidFill>
                  <a:srgbClr val="00529B"/>
                </a:solidFill>
                <a:effectLst/>
                <a:uLnTx/>
                <a:uFillTx/>
                <a:latin typeface="Calibri Light"/>
                <a:ea typeface="+mn-ea"/>
                <a:cs typeface="+mn-cs"/>
              </a:rPr>
              <a:t>additional 3% to 6%</a:t>
            </a:r>
            <a:r>
              <a:rPr kumimoji="0" lang="en-US" sz="1400" b="0" i="0" u="none" strike="noStrike" kern="1200" cap="none" spc="0" normalizeH="0" baseline="0" noProof="0" dirty="0">
                <a:ln>
                  <a:noFill/>
                </a:ln>
                <a:solidFill>
                  <a:srgbClr val="000000"/>
                </a:solidFill>
                <a:effectLst/>
                <a:uLnTx/>
                <a:uFillTx/>
                <a:latin typeface="Calibri Light"/>
                <a:ea typeface="+mn-ea"/>
                <a:cs typeface="+mn-cs"/>
              </a:rPr>
              <a:t> reduction.</a:t>
            </a:r>
          </a:p>
        </p:txBody>
      </p:sp>
      <p:sp>
        <p:nvSpPr>
          <p:cNvPr id="19" name="BenefitText" hidden="1">
            <a:extLst>
              <a:ext uri="{FF2B5EF4-FFF2-40B4-BE49-F238E27FC236}">
                <a16:creationId xmlns:a16="http://schemas.microsoft.com/office/drawing/2014/main" id="{1C2B4EB6-CEB0-40B3-8EEB-C65E061F7CFE}"/>
              </a:ext>
            </a:extLst>
          </p:cNvPr>
          <p:cNvSpPr txBox="1"/>
          <p:nvPr/>
        </p:nvSpPr>
        <p:spPr>
          <a:xfrm>
            <a:off x="6395007" y="2257425"/>
            <a:ext cx="2308121" cy="4198620"/>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Insurance carriers will underestimate the value of your benefit changes to recoup margin lost during negotiations.</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For a $5mm plan, even a 2% underestimation can result in a $100,000 in lost premium savings.</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A simple check using USI’s Actuarial Value calculator can confirm the reasonableness of the adjustment.</a:t>
            </a:r>
          </a:p>
        </p:txBody>
      </p:sp>
      <p:sp>
        <p:nvSpPr>
          <p:cNvPr id="20" name="HiddenText" hidden="1">
            <a:extLst>
              <a:ext uri="{FF2B5EF4-FFF2-40B4-BE49-F238E27FC236}">
                <a16:creationId xmlns:a16="http://schemas.microsoft.com/office/drawing/2014/main" id="{6461658E-26A3-C137-24D3-DEEB1DFFC51A}"/>
              </a:ext>
            </a:extLst>
          </p:cNvPr>
          <p:cNvSpPr txBox="1"/>
          <p:nvPr/>
        </p:nvSpPr>
        <p:spPr>
          <a:xfrm>
            <a:off x="6395006" y="2247900"/>
            <a:ext cx="2291794" cy="4071877"/>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Fully insured programs include numerous financial arrangements paid through the claims expense line.</a:t>
            </a:r>
          </a:p>
          <a:p>
            <a:pPr marL="403225" marR="0" lvl="1" indent="-171450" algn="l" defTabSz="457200" rtl="0" eaLnBrk="1" fontAlgn="auto" latinLnBrk="0" hangingPunct="1">
              <a:lnSpc>
                <a:spcPct val="100000"/>
              </a:lnSpc>
              <a:spcBef>
                <a:spcPts val="0"/>
              </a:spcBef>
              <a:spcAft>
                <a:spcPts val="600"/>
              </a:spcAft>
              <a:buClr>
                <a:srgbClr val="00529B"/>
              </a:buClr>
              <a:buSzTx/>
              <a:buFont typeface="Calibri Light" panose="020F030202020403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Analysis typically reveals up to 7% of hidden carrier revenue/profit.</a:t>
            </a:r>
          </a:p>
          <a:p>
            <a:pPr marL="171450" marR="0" lvl="0" indent="-171450" algn="l" defTabSz="457200" rtl="0" eaLnBrk="1" fontAlgn="auto" latinLnBrk="0" hangingPunct="1">
              <a:lnSpc>
                <a:spcPct val="100000"/>
              </a:lnSpc>
              <a:spcBef>
                <a:spcPts val="9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With a firm understanding of carriers’ total revenue within the renewal, USI underwriters are well positioned to negotiate. </a:t>
            </a:r>
          </a:p>
        </p:txBody>
      </p:sp>
      <p:sp>
        <p:nvSpPr>
          <p:cNvPr id="21" name="PoolingText" hidden="1">
            <a:extLst>
              <a:ext uri="{FF2B5EF4-FFF2-40B4-BE49-F238E27FC236}">
                <a16:creationId xmlns:a16="http://schemas.microsoft.com/office/drawing/2014/main" id="{A98C087A-318C-2E45-CCE3-2644C6BF188B}"/>
              </a:ext>
            </a:extLst>
          </p:cNvPr>
          <p:cNvSpPr txBox="1"/>
          <p:nvPr/>
        </p:nvSpPr>
        <p:spPr>
          <a:xfrm>
            <a:off x="6395006" y="2247900"/>
            <a:ext cx="2217931" cy="4071877"/>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The USI proprietary tool includes actuarial data to benchmark internal pooling charges.</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USI forecasts for large claims assumptions are based upon actuarial projections, not anecdotal prior history.</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With a more appropriate estimate of costs associated with large claims, USI underwriters can negotiate a more favorable renewal.</a:t>
            </a:r>
          </a:p>
        </p:txBody>
      </p:sp>
      <p:pic>
        <p:nvPicPr>
          <p:cNvPr id="8" name="BenefitSlide" hidden="1">
            <a:extLst>
              <a:ext uri="{FF2B5EF4-FFF2-40B4-BE49-F238E27FC236}">
                <a16:creationId xmlns:a16="http://schemas.microsoft.com/office/drawing/2014/main" id="{9959846C-61D6-B839-7C64-FBCEEB3BF7E6}"/>
              </a:ext>
            </a:extLst>
          </p:cNvPr>
          <p:cNvPicPr>
            <a:picLocks noChangeAspect="1"/>
          </p:cNvPicPr>
          <p:nvPr/>
        </p:nvPicPr>
        <p:blipFill rotWithShape="1">
          <a:blip r:embed="rId2"/>
          <a:srcRect l="2876" t="7626" r="3218" b="-519"/>
          <a:stretch/>
        </p:blipFill>
        <p:spPr>
          <a:xfrm>
            <a:off x="343799" y="3153622"/>
            <a:ext cx="5878822" cy="3292897"/>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pic>
        <p:nvPicPr>
          <p:cNvPr id="9" name="HiddenSlide" hidden="1">
            <a:extLst>
              <a:ext uri="{FF2B5EF4-FFF2-40B4-BE49-F238E27FC236}">
                <a16:creationId xmlns:a16="http://schemas.microsoft.com/office/drawing/2014/main" id="{E121C7AA-731B-5BAA-2ECC-6D03F281E694}"/>
              </a:ext>
            </a:extLst>
          </p:cNvPr>
          <p:cNvPicPr>
            <a:picLocks noChangeAspect="1"/>
          </p:cNvPicPr>
          <p:nvPr/>
        </p:nvPicPr>
        <p:blipFill rotWithShape="1">
          <a:blip r:embed="rId3"/>
          <a:srcRect l="3789" t="6085"/>
          <a:stretch/>
        </p:blipFill>
        <p:spPr>
          <a:xfrm>
            <a:off x="346320" y="3182199"/>
            <a:ext cx="5943602" cy="3287670"/>
          </a:xfrm>
          <a:prstGeom prst="rect">
            <a:avLst/>
          </a:prstGeom>
          <a:effectLst>
            <a:outerShdw blurRad="50800" dist="38100" dir="5400000" algn="t" rotWithShape="0">
              <a:prstClr val="black">
                <a:alpha val="40000"/>
              </a:prstClr>
            </a:outerShdw>
          </a:effectLst>
        </p:spPr>
      </p:pic>
      <p:pic>
        <p:nvPicPr>
          <p:cNvPr id="10" name="PoolingSlide" hidden="1">
            <a:extLst>
              <a:ext uri="{FF2B5EF4-FFF2-40B4-BE49-F238E27FC236}">
                <a16:creationId xmlns:a16="http://schemas.microsoft.com/office/drawing/2014/main" id="{A81133E0-7AE8-7105-3A59-8AC871B35032}"/>
              </a:ext>
            </a:extLst>
          </p:cNvPr>
          <p:cNvPicPr>
            <a:picLocks noChangeAspect="1"/>
          </p:cNvPicPr>
          <p:nvPr/>
        </p:nvPicPr>
        <p:blipFill rotWithShape="1">
          <a:blip r:embed="rId4"/>
          <a:srcRect l="4751" t="5915"/>
          <a:stretch/>
        </p:blipFill>
        <p:spPr>
          <a:xfrm>
            <a:off x="346320" y="3143080"/>
            <a:ext cx="5943602" cy="3333418"/>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pic>
        <p:nvPicPr>
          <p:cNvPr id="6" name="OverallSlide" hidden="1">
            <a:extLst>
              <a:ext uri="{FF2B5EF4-FFF2-40B4-BE49-F238E27FC236}">
                <a16:creationId xmlns:a16="http://schemas.microsoft.com/office/drawing/2014/main" id="{F7C0E390-58F8-77B3-FC48-8875A6609898}"/>
              </a:ext>
            </a:extLst>
          </p:cNvPr>
          <p:cNvPicPr>
            <a:picLocks noChangeAspect="1"/>
          </p:cNvPicPr>
          <p:nvPr/>
        </p:nvPicPr>
        <p:blipFill rotWithShape="1">
          <a:blip r:embed="rId5"/>
          <a:srcRect l="3116" t="5691" r="2352"/>
          <a:stretch/>
        </p:blipFill>
        <p:spPr>
          <a:xfrm>
            <a:off x="330697" y="3146910"/>
            <a:ext cx="5878821" cy="3334510"/>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pic>
        <p:nvPicPr>
          <p:cNvPr id="32" name="LargeSlide" hidden="1">
            <a:extLst>
              <a:ext uri="{FF2B5EF4-FFF2-40B4-BE49-F238E27FC236}">
                <a16:creationId xmlns:a16="http://schemas.microsoft.com/office/drawing/2014/main" id="{52FE7296-E621-CC1E-866E-D21D5C8776FE}"/>
              </a:ext>
            </a:extLst>
          </p:cNvPr>
          <p:cNvPicPr>
            <a:picLocks noChangeAspect="1"/>
          </p:cNvPicPr>
          <p:nvPr/>
        </p:nvPicPr>
        <p:blipFill>
          <a:blip r:embed="rId6"/>
          <a:stretch>
            <a:fillRect/>
          </a:stretch>
        </p:blipFill>
        <p:spPr>
          <a:xfrm>
            <a:off x="355156" y="3163824"/>
            <a:ext cx="5863124" cy="3282696"/>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sp>
        <p:nvSpPr>
          <p:cNvPr id="14" name="TextBox 13">
            <a:extLst>
              <a:ext uri="{FF2B5EF4-FFF2-40B4-BE49-F238E27FC236}">
                <a16:creationId xmlns:a16="http://schemas.microsoft.com/office/drawing/2014/main" id="{56D4586C-BF37-AA5C-5284-971AFB07DFE2}"/>
              </a:ext>
            </a:extLst>
          </p:cNvPr>
          <p:cNvSpPr txBox="1"/>
          <p:nvPr/>
        </p:nvSpPr>
        <p:spPr>
          <a:xfrm>
            <a:off x="405686" y="1414570"/>
            <a:ext cx="8281114" cy="492443"/>
          </a:xfrm>
          <a:prstGeom prst="rect">
            <a:avLst/>
          </a:prstGeom>
          <a:noFill/>
        </p:spPr>
        <p:txBody>
          <a:bodyPr wrap="square" lIns="0" tIns="0" rIns="0" bIns="0" rtlCol="0">
            <a:spAutoFit/>
          </a:bodyPr>
          <a:lstStyle>
            <a:defPPr>
              <a:defRPr lang="en-US"/>
            </a:defPPr>
            <a:lvl1pPr algn="ctr" defTabSz="1005840" fontAlgn="base">
              <a:spcBef>
                <a:spcPct val="20000"/>
              </a:spcBef>
              <a:spcAft>
                <a:spcPct val="0"/>
              </a:spcAft>
              <a:buClr>
                <a:srgbClr val="1B5599"/>
              </a:buClr>
              <a:buSzPct val="90000"/>
              <a:defRPr sz="1600">
                <a:solidFill>
                  <a:srgbClr val="09549B"/>
                </a:solidFill>
                <a:latin typeface="Century Gothic" panose="020B0502020202020204" pitchFamily="34" charset="0"/>
              </a:defRPr>
            </a:lvl1pPr>
          </a:lstStyle>
          <a:p>
            <a:r>
              <a:rPr lang="en-US" dirty="0"/>
              <a:t>A transit account is a no cost low risk strategy to reduce </a:t>
            </a:r>
            <a:br>
              <a:rPr lang="en-US" dirty="0"/>
            </a:br>
            <a:r>
              <a:rPr lang="en-US" dirty="0"/>
              <a:t>employee and employer taxes</a:t>
            </a:r>
            <a:endParaRPr lang="en-US" sz="1200" dirty="0"/>
          </a:p>
        </p:txBody>
      </p:sp>
      <p:pic>
        <p:nvPicPr>
          <p:cNvPr id="23" name="Picture 22" descr="A yellow electronic device with a green button&#10;&#10;Description automatically generated">
            <a:extLst>
              <a:ext uri="{FF2B5EF4-FFF2-40B4-BE49-F238E27FC236}">
                <a16:creationId xmlns:a16="http://schemas.microsoft.com/office/drawing/2014/main" id="{54F3FF97-85BE-91FB-1FCF-2643977DD678}"/>
              </a:ext>
            </a:extLst>
          </p:cNvPr>
          <p:cNvPicPr>
            <a:picLocks noChangeAspect="1"/>
          </p:cNvPicPr>
          <p:nvPr/>
        </p:nvPicPr>
        <p:blipFill>
          <a:blip r:embed="rId7"/>
          <a:srcRect l="3854" r="4425" b="4425"/>
          <a:stretch/>
        </p:blipFill>
        <p:spPr>
          <a:xfrm>
            <a:off x="761308" y="2241029"/>
            <a:ext cx="3899132" cy="2708641"/>
          </a:xfrm>
          <a:prstGeom prst="rect">
            <a:avLst/>
          </a:prstGeom>
        </p:spPr>
      </p:pic>
      <p:sp>
        <p:nvSpPr>
          <p:cNvPr id="3" name="Rectangle 2">
            <a:extLst>
              <a:ext uri="{FF2B5EF4-FFF2-40B4-BE49-F238E27FC236}">
                <a16:creationId xmlns:a16="http://schemas.microsoft.com/office/drawing/2014/main" id="{BE99CCAA-12ED-2148-5A5B-17F6EA61130B}"/>
              </a:ext>
            </a:extLst>
          </p:cNvPr>
          <p:cNvSpPr/>
          <p:nvPr/>
        </p:nvSpPr>
        <p:spPr>
          <a:xfrm>
            <a:off x="761308" y="4877777"/>
            <a:ext cx="3899128" cy="878099"/>
          </a:xfrm>
          <a:prstGeom prst="rect">
            <a:avLst/>
          </a:prstGeom>
          <a:solidFill>
            <a:srgbClr val="005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1520" marR="0" lvl="0" indent="0" defTabSz="457200" rtl="0" eaLnBrk="1" fontAlgn="auto" latinLnBrk="0" hangingPunct="1">
              <a:lnSpc>
                <a:spcPct val="100000"/>
              </a:lnSpc>
              <a:spcBef>
                <a:spcPts val="0"/>
              </a:spcBef>
              <a:spcAft>
                <a:spcPts val="1200"/>
              </a:spcAft>
              <a:buClr>
                <a:srgbClr val="09549B"/>
              </a:buClr>
              <a:buSzTx/>
              <a:buFontTx/>
              <a:buNone/>
              <a:tabLst/>
              <a:defRPr/>
            </a:pPr>
            <a:r>
              <a:rPr lang="en-US" sz="1400" dirty="0">
                <a:solidFill>
                  <a:srgbClr val="FFFFFF"/>
                </a:solidFill>
                <a:latin typeface="Century Gothic" panose="020B0502020202020204" pitchFamily="34" charset="0"/>
              </a:rPr>
              <a:t>USI provides financial analysis for employers and communication materials for employees</a:t>
            </a:r>
          </a:p>
        </p:txBody>
      </p:sp>
      <p:cxnSp>
        <p:nvCxnSpPr>
          <p:cNvPr id="13" name="Straight Connector 12">
            <a:extLst>
              <a:ext uri="{FF2B5EF4-FFF2-40B4-BE49-F238E27FC236}">
                <a16:creationId xmlns:a16="http://schemas.microsoft.com/office/drawing/2014/main" id="{EDFE3996-FF4A-774C-E5D9-B4CC4368A756}"/>
              </a:ext>
            </a:extLst>
          </p:cNvPr>
          <p:cNvCxnSpPr>
            <a:cxnSpLocks/>
          </p:cNvCxnSpPr>
          <p:nvPr/>
        </p:nvCxnSpPr>
        <p:spPr>
          <a:xfrm>
            <a:off x="1468670" y="5023018"/>
            <a:ext cx="0" cy="587616"/>
          </a:xfrm>
          <a:prstGeom prst="line">
            <a:avLst/>
          </a:prstGeom>
          <a:ln w="9525">
            <a:solidFill>
              <a:srgbClr val="FFFFFF">
                <a:alpha val="50196"/>
              </a:srgbClr>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22" name="Picture 21">
            <a:extLst>
              <a:ext uri="{FF2B5EF4-FFF2-40B4-BE49-F238E27FC236}">
                <a16:creationId xmlns:a16="http://schemas.microsoft.com/office/drawing/2014/main" id="{2804240B-6D8E-B1B7-E4F6-7337A3C10C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7905" y="5023019"/>
            <a:ext cx="501558" cy="501558"/>
          </a:xfrm>
          <a:prstGeom prst="rect">
            <a:avLst/>
          </a:prstGeom>
        </p:spPr>
      </p:pic>
      <p:grpSp>
        <p:nvGrpSpPr>
          <p:cNvPr id="24" name="Group 23">
            <a:extLst>
              <a:ext uri="{FF2B5EF4-FFF2-40B4-BE49-F238E27FC236}">
                <a16:creationId xmlns:a16="http://schemas.microsoft.com/office/drawing/2014/main" id="{A2329EAA-9264-5C5D-2FEF-2B978B22AA39}"/>
              </a:ext>
            </a:extLst>
          </p:cNvPr>
          <p:cNvGrpSpPr/>
          <p:nvPr/>
        </p:nvGrpSpPr>
        <p:grpSpPr>
          <a:xfrm>
            <a:off x="7190236" y="486985"/>
            <a:ext cx="1191666" cy="646331"/>
            <a:chOff x="7190236" y="486985"/>
            <a:chExt cx="1191666" cy="646331"/>
          </a:xfrm>
        </p:grpSpPr>
        <p:sp>
          <p:nvSpPr>
            <p:cNvPr id="25" name="Rectangle: Rounded Corners 24">
              <a:hlinkClick r:id="rId9" action="ppaction://hlinksldjump"/>
              <a:extLst>
                <a:ext uri="{FF2B5EF4-FFF2-40B4-BE49-F238E27FC236}">
                  <a16:creationId xmlns:a16="http://schemas.microsoft.com/office/drawing/2014/main" id="{D453C510-FF94-2C50-BE73-BECA270A2D14}"/>
                </a:ext>
              </a:extLst>
            </p:cNvPr>
            <p:cNvSpPr/>
            <p:nvPr/>
          </p:nvSpPr>
          <p:spPr>
            <a:xfrm>
              <a:off x="7190236" y="486985"/>
              <a:ext cx="1160892" cy="646331"/>
            </a:xfrm>
            <a:prstGeom prst="roundRect">
              <a:avLst/>
            </a:prstGeom>
            <a:solidFill>
              <a:srgbClr val="00529B"/>
            </a:solidFill>
            <a:ln>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TextBox 25">
              <a:hlinkClick r:id="rId9" action="ppaction://hlinksldjump"/>
              <a:extLst>
                <a:ext uri="{FF2B5EF4-FFF2-40B4-BE49-F238E27FC236}">
                  <a16:creationId xmlns:a16="http://schemas.microsoft.com/office/drawing/2014/main" id="{056FCD6C-18EB-B6ED-C8D9-5EBD7A828D40}"/>
                </a:ext>
              </a:extLst>
            </p:cNvPr>
            <p:cNvSpPr txBox="1"/>
            <p:nvPr/>
          </p:nvSpPr>
          <p:spPr>
            <a:xfrm>
              <a:off x="7528013" y="501091"/>
              <a:ext cx="853889" cy="618118"/>
            </a:xfrm>
            <a:prstGeom prst="rect">
              <a:avLst/>
            </a:prstGeom>
            <a:noFill/>
          </p:spPr>
          <p:txBody>
            <a:bodyPr wrap="square" rtlCol="0">
              <a:spAutoFit/>
            </a:bodyPr>
            <a:lstStyle/>
            <a:p>
              <a:pPr>
                <a:lnSpc>
                  <a:spcPts val="1000"/>
                </a:lnSpc>
                <a:spcAft>
                  <a:spcPts val="100"/>
                </a:spcAft>
              </a:pPr>
              <a:r>
                <a:rPr lang="en-US" sz="800" dirty="0">
                  <a:solidFill>
                    <a:schemeClr val="bg1"/>
                  </a:solidFill>
                </a:rPr>
                <a:t>Return to</a:t>
              </a:r>
            </a:p>
            <a:p>
              <a:pPr>
                <a:lnSpc>
                  <a:spcPts val="1000"/>
                </a:lnSpc>
                <a:spcAft>
                  <a:spcPts val="400"/>
                </a:spcAft>
              </a:pPr>
              <a:r>
                <a:rPr lang="en-US" sz="900" dirty="0">
                  <a:solidFill>
                    <a:schemeClr val="bg1"/>
                  </a:solidFill>
                </a:rPr>
                <a:t>Maximizing </a:t>
              </a:r>
              <a:br>
                <a:rPr lang="en-US" sz="900" dirty="0">
                  <a:solidFill>
                    <a:schemeClr val="bg1"/>
                  </a:solidFill>
                </a:rPr>
              </a:br>
              <a:r>
                <a:rPr lang="en-US" sz="900" dirty="0">
                  <a:solidFill>
                    <a:schemeClr val="bg1"/>
                  </a:solidFill>
                </a:rPr>
                <a:t>Tax Deferred Engagement </a:t>
              </a:r>
            </a:p>
          </p:txBody>
        </p:sp>
        <p:grpSp>
          <p:nvGrpSpPr>
            <p:cNvPr id="27" name="Group 26">
              <a:extLst>
                <a:ext uri="{FF2B5EF4-FFF2-40B4-BE49-F238E27FC236}">
                  <a16:creationId xmlns:a16="http://schemas.microsoft.com/office/drawing/2014/main" id="{8A7D45A7-9575-6F56-ABC8-8051EFDEF90F}"/>
                </a:ext>
              </a:extLst>
            </p:cNvPr>
            <p:cNvGrpSpPr/>
            <p:nvPr/>
          </p:nvGrpSpPr>
          <p:grpSpPr>
            <a:xfrm>
              <a:off x="7269126" y="673514"/>
              <a:ext cx="264805" cy="264805"/>
              <a:chOff x="7269126" y="673514"/>
              <a:chExt cx="264805" cy="264805"/>
            </a:xfrm>
          </p:grpSpPr>
          <p:sp>
            <p:nvSpPr>
              <p:cNvPr id="28" name="Oval 27">
                <a:extLst>
                  <a:ext uri="{FF2B5EF4-FFF2-40B4-BE49-F238E27FC236}">
                    <a16:creationId xmlns:a16="http://schemas.microsoft.com/office/drawing/2014/main" id="{D2608690-21E4-84CB-0D3C-A7028C893635}"/>
                  </a:ext>
                </a:extLst>
              </p:cNvPr>
              <p:cNvSpPr/>
              <p:nvPr/>
            </p:nvSpPr>
            <p:spPr>
              <a:xfrm>
                <a:off x="7269126" y="673514"/>
                <a:ext cx="264805" cy="264805"/>
              </a:xfrm>
              <a:prstGeom prst="ellipse">
                <a:avLst/>
              </a:prstGeom>
              <a:solidFill>
                <a:schemeClr val="bg1"/>
              </a:solidFill>
              <a:ln>
                <a:noFill/>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Back with solid fill">
                <a:hlinkClick r:id="rId9" action="ppaction://hlinksldjump"/>
                <a:extLst>
                  <a:ext uri="{FF2B5EF4-FFF2-40B4-BE49-F238E27FC236}">
                    <a16:creationId xmlns:a16="http://schemas.microsoft.com/office/drawing/2014/main" id="{6D88813D-7B7D-C434-5D22-D1228C43F9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0636910">
                <a:off x="7278127" y="714842"/>
                <a:ext cx="234767" cy="176682"/>
              </a:xfrm>
              <a:prstGeom prst="rect">
                <a:avLst/>
              </a:prstGeom>
            </p:spPr>
          </p:pic>
        </p:grpSp>
      </p:grpSp>
    </p:spTree>
    <p:extLst>
      <p:ext uri="{BB962C8B-B14F-4D97-AF65-F5344CB8AC3E}">
        <p14:creationId xmlns:p14="http://schemas.microsoft.com/office/powerpoint/2010/main" val="282775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A4310-48F8-20AF-51DE-87CB4C48E972}"/>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3C86CB59-8EDE-D8C8-FCDF-827E37424BD4}"/>
              </a:ext>
            </a:extLst>
          </p:cNvPr>
          <p:cNvSpPr/>
          <p:nvPr/>
        </p:nvSpPr>
        <p:spPr>
          <a:xfrm>
            <a:off x="527026" y="2237439"/>
            <a:ext cx="4356847" cy="28876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8DCCF9-122B-2956-FF67-339708F027CE}"/>
              </a:ext>
            </a:extLst>
          </p:cNvPr>
          <p:cNvSpPr>
            <a:spLocks noGrp="1"/>
          </p:cNvSpPr>
          <p:nvPr>
            <p:ph type="title"/>
          </p:nvPr>
        </p:nvSpPr>
        <p:spPr/>
        <p:txBody>
          <a:bodyPr>
            <a:normAutofit/>
          </a:bodyPr>
          <a:lstStyle/>
          <a:p>
            <a:r>
              <a:rPr lang="en-US" sz="2000" dirty="0"/>
              <a:t>Maximizing Tax-Deferred Engagement</a:t>
            </a:r>
            <a:br>
              <a:rPr lang="en-US" dirty="0"/>
            </a:br>
            <a:r>
              <a:rPr lang="en-US" dirty="0"/>
              <a:t>401(k), 403(b)</a:t>
            </a:r>
          </a:p>
        </p:txBody>
      </p:sp>
      <p:sp>
        <p:nvSpPr>
          <p:cNvPr id="4" name="TextBox 3">
            <a:extLst>
              <a:ext uri="{FF2B5EF4-FFF2-40B4-BE49-F238E27FC236}">
                <a16:creationId xmlns:a16="http://schemas.microsoft.com/office/drawing/2014/main" id="{872DEF7B-ED01-A646-81D7-6D3796718DE3}"/>
              </a:ext>
            </a:extLst>
          </p:cNvPr>
          <p:cNvSpPr txBox="1"/>
          <p:nvPr/>
        </p:nvSpPr>
        <p:spPr>
          <a:xfrm>
            <a:off x="5049372" y="2237440"/>
            <a:ext cx="3567602" cy="3723941"/>
          </a:xfrm>
          <a:prstGeom prst="rect">
            <a:avLst/>
          </a:prstGeom>
          <a:solidFill>
            <a:srgbClr val="CEDFEF"/>
          </a:solidFill>
        </p:spPr>
        <p:txBody>
          <a:bodyPr wrap="square" lIns="137160" rIns="137160" rtlCol="0" anchor="ctr" anchorCtr="0">
            <a:noAutofit/>
          </a:bodyPr>
          <a:lstStyle/>
          <a:p>
            <a:pPr marR="0" lvl="0" algn="l" defTabSz="457200" rtl="0" eaLnBrk="1" fontAlgn="auto" latinLnBrk="0" hangingPunct="1">
              <a:lnSpc>
                <a:spcPct val="100000"/>
              </a:lnSpc>
              <a:spcBef>
                <a:spcPts val="300"/>
              </a:spcBef>
              <a:spcAft>
                <a:spcPts val="300"/>
              </a:spcAft>
              <a:buClr>
                <a:srgbClr val="00529B"/>
              </a:buClr>
              <a:buSzTx/>
              <a:tabLst/>
              <a:defRPr/>
            </a:pPr>
            <a:endParaRPr kumimoji="0" lang="en-US" sz="1600" b="0" i="0" u="none" strike="noStrike" kern="1200" cap="none" spc="0" normalizeH="0" baseline="0" noProof="0" dirty="0">
              <a:ln>
                <a:noFill/>
              </a:ln>
              <a:solidFill>
                <a:srgbClr val="000000"/>
              </a:solidFill>
              <a:effectLst/>
              <a:uLnTx/>
              <a:uFillTx/>
              <a:latin typeface="Calibri Light"/>
              <a:ea typeface="+mn-ea"/>
              <a:cs typeface="+mn-cs"/>
            </a:endParaRPr>
          </a:p>
        </p:txBody>
      </p:sp>
      <p:sp>
        <p:nvSpPr>
          <p:cNvPr id="17" name="ClaimsText">
            <a:extLst>
              <a:ext uri="{FF2B5EF4-FFF2-40B4-BE49-F238E27FC236}">
                <a16:creationId xmlns:a16="http://schemas.microsoft.com/office/drawing/2014/main" id="{0A0F123D-E805-1123-4CED-0BA633B25CFA}"/>
              </a:ext>
            </a:extLst>
          </p:cNvPr>
          <p:cNvSpPr txBox="1"/>
          <p:nvPr/>
        </p:nvSpPr>
        <p:spPr>
          <a:xfrm>
            <a:off x="5088153" y="2248981"/>
            <a:ext cx="3528821" cy="3766290"/>
          </a:xfrm>
          <a:prstGeom prst="rect">
            <a:avLst/>
          </a:prstGeom>
          <a:noFill/>
        </p:spPr>
        <p:txBody>
          <a:bodyPr wrap="square" lIns="137160" rIns="137160" rtlCol="0" anchor="ctr" anchorCtr="0">
            <a:noAutofit/>
          </a:bodyPr>
          <a:lstStyle/>
          <a:p>
            <a:pPr marL="171450" marR="0" lvl="1" indent="-171450" defTabSz="457200" fontAlgn="auto">
              <a:spcBef>
                <a:spcPct val="20000"/>
              </a:spcBef>
              <a:spcAft>
                <a:spcPts val="450"/>
              </a:spcAft>
              <a:buClr>
                <a:srgbClr val="245397"/>
              </a:buClr>
              <a:buFont typeface="Wingdings" panose="05000000000000000000" pitchFamily="2" charset="2"/>
              <a:buChar char="§"/>
              <a:tabLst/>
              <a:defRPr/>
            </a:pPr>
            <a:r>
              <a:rPr lang="en-US" sz="1400" dirty="0">
                <a:solidFill>
                  <a:srgbClr val="000000"/>
                </a:solidFill>
                <a:latin typeface="Calibri Light"/>
              </a:rPr>
              <a:t>By increasing employee participation, employers promote retirement readiness and retention of employees, while maximizing tax advantages for both parties.  </a:t>
            </a:r>
          </a:p>
          <a:p>
            <a:pPr marL="171450" marR="0" lvl="1" indent="-171450" defTabSz="457200" fontAlgn="auto">
              <a:spcBef>
                <a:spcPct val="20000"/>
              </a:spcBef>
              <a:spcAft>
                <a:spcPts val="450"/>
              </a:spcAft>
              <a:buClr>
                <a:srgbClr val="245397"/>
              </a:buClr>
              <a:buFont typeface="Wingdings" panose="05000000000000000000" pitchFamily="2" charset="2"/>
              <a:buChar char="§"/>
              <a:tabLst/>
              <a:defRPr/>
            </a:pPr>
            <a:r>
              <a:rPr lang="en-US" sz="1400" dirty="0">
                <a:solidFill>
                  <a:srgbClr val="000000"/>
                </a:solidFill>
                <a:latin typeface="Calibri Light"/>
              </a:rPr>
              <a:t>Broader participation increases the likelihood that plans will pass nondiscrimination testing.  </a:t>
            </a:r>
          </a:p>
          <a:p>
            <a:pPr marL="171450" marR="0" lvl="1" indent="-171450" defTabSz="457200" fontAlgn="auto">
              <a:spcBef>
                <a:spcPct val="20000"/>
              </a:spcBef>
              <a:spcAft>
                <a:spcPts val="450"/>
              </a:spcAft>
              <a:buClr>
                <a:srgbClr val="245397"/>
              </a:buClr>
              <a:buFont typeface="Wingdings" panose="05000000000000000000" pitchFamily="2" charset="2"/>
              <a:buChar char="§"/>
              <a:tabLst/>
              <a:defRPr/>
            </a:pPr>
            <a:r>
              <a:rPr lang="en-US" sz="1400" dirty="0">
                <a:solidFill>
                  <a:srgbClr val="000000"/>
                </a:solidFill>
                <a:latin typeface="Calibri Light"/>
              </a:rPr>
              <a:t>Utilizing pre-tax and Roth contribution options allows employees to have tax diversification of their retirement savings.</a:t>
            </a:r>
          </a:p>
          <a:p>
            <a:pPr marL="171450" marR="0" lvl="1" indent="-171450" defTabSz="457200" fontAlgn="auto">
              <a:spcBef>
                <a:spcPct val="20000"/>
              </a:spcBef>
              <a:spcAft>
                <a:spcPts val="450"/>
              </a:spcAft>
              <a:buClr>
                <a:srgbClr val="245397"/>
              </a:buClr>
              <a:buFont typeface="Wingdings" panose="05000000000000000000" pitchFamily="2" charset="2"/>
              <a:buChar char="§"/>
              <a:tabLst/>
              <a:defRPr/>
            </a:pPr>
            <a:r>
              <a:rPr lang="en-US" sz="1400" dirty="0">
                <a:solidFill>
                  <a:srgbClr val="000000"/>
                </a:solidFill>
                <a:latin typeface="Calibri Light"/>
              </a:rPr>
              <a:t>Increased catch-up contributions available under SECURE 2.0 for employees aged </a:t>
            </a:r>
            <a:br>
              <a:rPr lang="en-US" sz="1400" dirty="0">
                <a:solidFill>
                  <a:srgbClr val="000000"/>
                </a:solidFill>
                <a:latin typeface="Calibri Light"/>
              </a:rPr>
            </a:br>
            <a:r>
              <a:rPr lang="en-US" sz="1400" dirty="0">
                <a:solidFill>
                  <a:srgbClr val="000000"/>
                </a:solidFill>
                <a:latin typeface="Calibri Light"/>
              </a:rPr>
              <a:t>60 to 63</a:t>
            </a:r>
          </a:p>
        </p:txBody>
      </p:sp>
      <p:sp>
        <p:nvSpPr>
          <p:cNvPr id="18" name="OverallText" hidden="1">
            <a:extLst>
              <a:ext uri="{FF2B5EF4-FFF2-40B4-BE49-F238E27FC236}">
                <a16:creationId xmlns:a16="http://schemas.microsoft.com/office/drawing/2014/main" id="{3389CFDC-5C25-08E5-060F-0CDC3955FCB3}"/>
              </a:ext>
            </a:extLst>
          </p:cNvPr>
          <p:cNvSpPr txBox="1"/>
          <p:nvPr/>
        </p:nvSpPr>
        <p:spPr>
          <a:xfrm>
            <a:off x="6418902" y="2269756"/>
            <a:ext cx="2291793" cy="4198620"/>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300"/>
              </a:spcBef>
              <a:spcAft>
                <a:spcPts val="3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Typical renewal negotiations yield 5% to 7% reduction from the initial inflated renewal.</a:t>
            </a:r>
          </a:p>
          <a:p>
            <a:pPr marL="171450" marR="0" lvl="0" indent="-171450" algn="l" defTabSz="457200" rtl="0" eaLnBrk="1" fontAlgn="auto" latinLnBrk="0" hangingPunct="1">
              <a:lnSpc>
                <a:spcPct val="100000"/>
              </a:lnSpc>
              <a:spcBef>
                <a:spcPts val="300"/>
              </a:spcBef>
              <a:spcAft>
                <a:spcPts val="3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The USI Comprehensive Underwriting Review provides employers with a unique understanding of the impact associated with each line item in a carrier renewal.</a:t>
            </a:r>
          </a:p>
          <a:p>
            <a:pPr marL="171450" marR="0" lvl="0" indent="-171450" algn="l" defTabSz="457200" rtl="0" eaLnBrk="1" fontAlgn="auto" latinLnBrk="0" hangingPunct="1">
              <a:lnSpc>
                <a:spcPct val="100000"/>
              </a:lnSpc>
              <a:spcBef>
                <a:spcPts val="300"/>
              </a:spcBef>
              <a:spcAft>
                <a:spcPts val="3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With a firm understanding of carriers’ total revenue within the renewal, USI underwriters typically negotiate an </a:t>
            </a:r>
            <a:r>
              <a:rPr kumimoji="0" lang="en-US" sz="1400" b="1" i="0" u="none" strike="noStrike" kern="1200" cap="none" spc="0" normalizeH="0" baseline="0" noProof="0" dirty="0">
                <a:ln>
                  <a:noFill/>
                </a:ln>
                <a:solidFill>
                  <a:srgbClr val="00529B"/>
                </a:solidFill>
                <a:effectLst/>
                <a:uLnTx/>
                <a:uFillTx/>
                <a:latin typeface="Calibri Light"/>
                <a:ea typeface="+mn-ea"/>
                <a:cs typeface="+mn-cs"/>
              </a:rPr>
              <a:t>additional 3% to 6%</a:t>
            </a:r>
            <a:r>
              <a:rPr kumimoji="0" lang="en-US" sz="1400" b="0" i="0" u="none" strike="noStrike" kern="1200" cap="none" spc="0" normalizeH="0" baseline="0" noProof="0" dirty="0">
                <a:ln>
                  <a:noFill/>
                </a:ln>
                <a:solidFill>
                  <a:srgbClr val="000000"/>
                </a:solidFill>
                <a:effectLst/>
                <a:uLnTx/>
                <a:uFillTx/>
                <a:latin typeface="Calibri Light"/>
                <a:ea typeface="+mn-ea"/>
                <a:cs typeface="+mn-cs"/>
              </a:rPr>
              <a:t> reduction.</a:t>
            </a:r>
          </a:p>
        </p:txBody>
      </p:sp>
      <p:sp>
        <p:nvSpPr>
          <p:cNvPr id="19" name="BenefitText" hidden="1">
            <a:extLst>
              <a:ext uri="{FF2B5EF4-FFF2-40B4-BE49-F238E27FC236}">
                <a16:creationId xmlns:a16="http://schemas.microsoft.com/office/drawing/2014/main" id="{5646EAAF-1EE7-E8C9-8331-49CF03502FE4}"/>
              </a:ext>
            </a:extLst>
          </p:cNvPr>
          <p:cNvSpPr txBox="1"/>
          <p:nvPr/>
        </p:nvSpPr>
        <p:spPr>
          <a:xfrm>
            <a:off x="6395007" y="2257425"/>
            <a:ext cx="2308121" cy="4198620"/>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Insurance carriers will underestimate the value of your benefit changes to recoup margin lost during negotiations.</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For a $5mm plan, even a 2% underestimation can result in a $100,000 in lost premium savings.</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A simple check using USI’s Actuarial Value calculator can confirm the reasonableness of the adjustment.</a:t>
            </a:r>
          </a:p>
        </p:txBody>
      </p:sp>
      <p:sp>
        <p:nvSpPr>
          <p:cNvPr id="20" name="HiddenText" hidden="1">
            <a:extLst>
              <a:ext uri="{FF2B5EF4-FFF2-40B4-BE49-F238E27FC236}">
                <a16:creationId xmlns:a16="http://schemas.microsoft.com/office/drawing/2014/main" id="{A8465774-4656-2409-05E7-EED4476D28E6}"/>
              </a:ext>
            </a:extLst>
          </p:cNvPr>
          <p:cNvSpPr txBox="1"/>
          <p:nvPr/>
        </p:nvSpPr>
        <p:spPr>
          <a:xfrm>
            <a:off x="6395006" y="2247900"/>
            <a:ext cx="2291794" cy="4071877"/>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Fully insured programs include numerous financial arrangements paid through the claims expense line.</a:t>
            </a:r>
          </a:p>
          <a:p>
            <a:pPr marL="403225" marR="0" lvl="1" indent="-171450" algn="l" defTabSz="457200" rtl="0" eaLnBrk="1" fontAlgn="auto" latinLnBrk="0" hangingPunct="1">
              <a:lnSpc>
                <a:spcPct val="100000"/>
              </a:lnSpc>
              <a:spcBef>
                <a:spcPts val="0"/>
              </a:spcBef>
              <a:spcAft>
                <a:spcPts val="600"/>
              </a:spcAft>
              <a:buClr>
                <a:srgbClr val="00529B"/>
              </a:buClr>
              <a:buSzTx/>
              <a:buFont typeface="Calibri Light" panose="020F030202020403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Analysis typically reveals up to 7% of hidden carrier revenue/profit.</a:t>
            </a:r>
          </a:p>
          <a:p>
            <a:pPr marL="171450" marR="0" lvl="0" indent="-171450" algn="l" defTabSz="457200" rtl="0" eaLnBrk="1" fontAlgn="auto" latinLnBrk="0" hangingPunct="1">
              <a:lnSpc>
                <a:spcPct val="100000"/>
              </a:lnSpc>
              <a:spcBef>
                <a:spcPts val="9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With a firm understanding of carriers’ total revenue within the renewal, USI underwriters are well positioned to negotiate. </a:t>
            </a:r>
          </a:p>
        </p:txBody>
      </p:sp>
      <p:sp>
        <p:nvSpPr>
          <p:cNvPr id="21" name="PoolingText" hidden="1">
            <a:extLst>
              <a:ext uri="{FF2B5EF4-FFF2-40B4-BE49-F238E27FC236}">
                <a16:creationId xmlns:a16="http://schemas.microsoft.com/office/drawing/2014/main" id="{8E36C03B-F86A-5889-B71D-A690F79180C4}"/>
              </a:ext>
            </a:extLst>
          </p:cNvPr>
          <p:cNvSpPr txBox="1"/>
          <p:nvPr/>
        </p:nvSpPr>
        <p:spPr>
          <a:xfrm>
            <a:off x="6395006" y="2247900"/>
            <a:ext cx="2217931" cy="4071877"/>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The USI proprietary tool includes actuarial data to benchmark internal pooling charges.</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USI forecasts for large claims assumptions are based upon actuarial projections, not anecdotal prior history.</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With a more appropriate estimate of costs associated with large claims, USI underwriters can negotiate a more favorable renewal.</a:t>
            </a:r>
          </a:p>
        </p:txBody>
      </p:sp>
      <p:pic>
        <p:nvPicPr>
          <p:cNvPr id="8" name="BenefitSlide" hidden="1">
            <a:extLst>
              <a:ext uri="{FF2B5EF4-FFF2-40B4-BE49-F238E27FC236}">
                <a16:creationId xmlns:a16="http://schemas.microsoft.com/office/drawing/2014/main" id="{00C2BD66-B7DC-6CA1-704E-F43D0A966EA6}"/>
              </a:ext>
            </a:extLst>
          </p:cNvPr>
          <p:cNvPicPr>
            <a:picLocks noChangeAspect="1"/>
          </p:cNvPicPr>
          <p:nvPr/>
        </p:nvPicPr>
        <p:blipFill rotWithShape="1">
          <a:blip r:embed="rId4"/>
          <a:srcRect l="2876" t="7626" r="3218" b="-519"/>
          <a:stretch/>
        </p:blipFill>
        <p:spPr>
          <a:xfrm>
            <a:off x="343799" y="3153622"/>
            <a:ext cx="5878822" cy="3292897"/>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pic>
        <p:nvPicPr>
          <p:cNvPr id="9" name="HiddenSlide" hidden="1">
            <a:extLst>
              <a:ext uri="{FF2B5EF4-FFF2-40B4-BE49-F238E27FC236}">
                <a16:creationId xmlns:a16="http://schemas.microsoft.com/office/drawing/2014/main" id="{B12B3E6F-6B39-61D3-517B-47C32BC60914}"/>
              </a:ext>
            </a:extLst>
          </p:cNvPr>
          <p:cNvPicPr>
            <a:picLocks noChangeAspect="1"/>
          </p:cNvPicPr>
          <p:nvPr/>
        </p:nvPicPr>
        <p:blipFill rotWithShape="1">
          <a:blip r:embed="rId5"/>
          <a:srcRect l="3789" t="6085"/>
          <a:stretch/>
        </p:blipFill>
        <p:spPr>
          <a:xfrm>
            <a:off x="346320" y="3182199"/>
            <a:ext cx="5943602" cy="3287670"/>
          </a:xfrm>
          <a:prstGeom prst="rect">
            <a:avLst/>
          </a:prstGeom>
          <a:effectLst>
            <a:outerShdw blurRad="50800" dist="38100" dir="5400000" algn="t" rotWithShape="0">
              <a:prstClr val="black">
                <a:alpha val="40000"/>
              </a:prstClr>
            </a:outerShdw>
          </a:effectLst>
        </p:spPr>
      </p:pic>
      <p:pic>
        <p:nvPicPr>
          <p:cNvPr id="10" name="PoolingSlide" hidden="1">
            <a:extLst>
              <a:ext uri="{FF2B5EF4-FFF2-40B4-BE49-F238E27FC236}">
                <a16:creationId xmlns:a16="http://schemas.microsoft.com/office/drawing/2014/main" id="{91E2AF5F-3569-1776-EF67-A9812025725E}"/>
              </a:ext>
            </a:extLst>
          </p:cNvPr>
          <p:cNvPicPr>
            <a:picLocks noChangeAspect="1"/>
          </p:cNvPicPr>
          <p:nvPr/>
        </p:nvPicPr>
        <p:blipFill rotWithShape="1">
          <a:blip r:embed="rId6"/>
          <a:srcRect l="4751" t="5915"/>
          <a:stretch/>
        </p:blipFill>
        <p:spPr>
          <a:xfrm>
            <a:off x="346320" y="3143080"/>
            <a:ext cx="5943602" cy="3333418"/>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pic>
        <p:nvPicPr>
          <p:cNvPr id="6" name="OverallSlide" hidden="1">
            <a:extLst>
              <a:ext uri="{FF2B5EF4-FFF2-40B4-BE49-F238E27FC236}">
                <a16:creationId xmlns:a16="http://schemas.microsoft.com/office/drawing/2014/main" id="{05E4B0CC-3ABD-171F-1243-EC9AEFA21B4B}"/>
              </a:ext>
            </a:extLst>
          </p:cNvPr>
          <p:cNvPicPr>
            <a:picLocks noChangeAspect="1"/>
          </p:cNvPicPr>
          <p:nvPr/>
        </p:nvPicPr>
        <p:blipFill rotWithShape="1">
          <a:blip r:embed="rId7"/>
          <a:srcRect l="3116" t="5691" r="2352"/>
          <a:stretch/>
        </p:blipFill>
        <p:spPr>
          <a:xfrm>
            <a:off x="330697" y="3146910"/>
            <a:ext cx="5878821" cy="3334510"/>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pic>
        <p:nvPicPr>
          <p:cNvPr id="32" name="LargeSlide" hidden="1">
            <a:extLst>
              <a:ext uri="{FF2B5EF4-FFF2-40B4-BE49-F238E27FC236}">
                <a16:creationId xmlns:a16="http://schemas.microsoft.com/office/drawing/2014/main" id="{2A779287-DF5A-DA8E-4C3F-E320D3B9232F}"/>
              </a:ext>
            </a:extLst>
          </p:cNvPr>
          <p:cNvPicPr>
            <a:picLocks noChangeAspect="1"/>
          </p:cNvPicPr>
          <p:nvPr/>
        </p:nvPicPr>
        <p:blipFill>
          <a:blip r:embed="rId8"/>
          <a:stretch>
            <a:fillRect/>
          </a:stretch>
        </p:blipFill>
        <p:spPr>
          <a:xfrm>
            <a:off x="355156" y="3163824"/>
            <a:ext cx="5863124" cy="3282696"/>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C2302404-4E8E-6CCE-7C37-95F362516981}"/>
              </a:ext>
            </a:extLst>
          </p:cNvPr>
          <p:cNvSpPr txBox="1"/>
          <p:nvPr/>
        </p:nvSpPr>
        <p:spPr>
          <a:xfrm>
            <a:off x="495980" y="1458721"/>
            <a:ext cx="8190819" cy="631583"/>
          </a:xfrm>
          <a:prstGeom prst="rect">
            <a:avLst/>
          </a:prstGeom>
          <a:noFill/>
        </p:spPr>
        <p:txBody>
          <a:bodyPr wrap="square">
            <a:spAutoFit/>
          </a:bodyPr>
          <a:lstStyle/>
          <a:p>
            <a:pPr algn="ctr" defTabSz="1005840" fontAlgn="base">
              <a:lnSpc>
                <a:spcPts val="2154"/>
              </a:lnSpc>
              <a:spcBef>
                <a:spcPct val="20000"/>
              </a:spcBef>
              <a:spcAft>
                <a:spcPct val="0"/>
              </a:spcAft>
              <a:buClr>
                <a:srgbClr val="1B5599"/>
              </a:buClr>
              <a:buSzPct val="90000"/>
            </a:pPr>
            <a:r>
              <a:rPr lang="en-US" sz="1600" dirty="0">
                <a:solidFill>
                  <a:srgbClr val="09549B"/>
                </a:solidFill>
                <a:latin typeface="Century Gothic" panose="020B0502020202020204" pitchFamily="34" charset="0"/>
              </a:rPr>
              <a:t>USI ensures plan documents include essential provisions to maximize </a:t>
            </a:r>
            <a:br>
              <a:rPr lang="en-US" sz="1600" dirty="0">
                <a:solidFill>
                  <a:srgbClr val="09549B"/>
                </a:solidFill>
                <a:latin typeface="Century Gothic" panose="020B0502020202020204" pitchFamily="34" charset="0"/>
              </a:rPr>
            </a:br>
            <a:r>
              <a:rPr lang="en-US" sz="1600" dirty="0">
                <a:solidFill>
                  <a:srgbClr val="09549B"/>
                </a:solidFill>
                <a:latin typeface="Century Gothic" panose="020B0502020202020204" pitchFamily="34" charset="0"/>
              </a:rPr>
              <a:t>plan participant enrollment and contributions.</a:t>
            </a:r>
          </a:p>
        </p:txBody>
      </p:sp>
      <p:sp>
        <p:nvSpPr>
          <p:cNvPr id="16" name="TextBox 15">
            <a:extLst>
              <a:ext uri="{FF2B5EF4-FFF2-40B4-BE49-F238E27FC236}">
                <a16:creationId xmlns:a16="http://schemas.microsoft.com/office/drawing/2014/main" id="{25A489D6-6CF8-9BF5-8F6C-A4A8C88C0E3F}"/>
              </a:ext>
            </a:extLst>
          </p:cNvPr>
          <p:cNvSpPr txBox="1"/>
          <p:nvPr/>
        </p:nvSpPr>
        <p:spPr>
          <a:xfrm>
            <a:off x="527026" y="2392981"/>
            <a:ext cx="4355856" cy="461665"/>
          </a:xfrm>
          <a:prstGeom prst="rect">
            <a:avLst/>
          </a:prstGeom>
          <a:noFill/>
        </p:spPr>
        <p:txBody>
          <a:bodyPr wrap="square">
            <a:spAutoFit/>
          </a:bodyPr>
          <a:lstStyle/>
          <a:p>
            <a:pPr algn="ctr">
              <a:spcAft>
                <a:spcPts val="450"/>
              </a:spcAft>
              <a:buClr>
                <a:srgbClr val="245397"/>
              </a:buClr>
            </a:pPr>
            <a:r>
              <a:rPr lang="en-US" sz="1150" dirty="0">
                <a:solidFill>
                  <a:srgbClr val="191919">
                    <a:lumMod val="75000"/>
                    <a:lumOff val="25000"/>
                  </a:srgbClr>
                </a:solidFill>
                <a:latin typeface="Century Gothic" panose="020B0502020202020204" pitchFamily="34" charset="0"/>
                <a:cs typeface="Helvetica" panose="020B0604020202020204" pitchFamily="34" charset="0"/>
              </a:rPr>
              <a:t>To drive 401(k) participation, USI recommends the</a:t>
            </a:r>
            <a:br>
              <a:rPr lang="en-US" sz="1150" dirty="0">
                <a:solidFill>
                  <a:srgbClr val="191919">
                    <a:lumMod val="75000"/>
                    <a:lumOff val="25000"/>
                  </a:srgbClr>
                </a:solidFill>
                <a:latin typeface="Century Gothic" panose="020B0502020202020204" pitchFamily="34" charset="0"/>
                <a:cs typeface="Helvetica" panose="020B0604020202020204" pitchFamily="34" charset="0"/>
              </a:rPr>
            </a:br>
            <a:r>
              <a:rPr lang="en-US" sz="1150" dirty="0">
                <a:solidFill>
                  <a:srgbClr val="191919">
                    <a:lumMod val="75000"/>
                    <a:lumOff val="25000"/>
                  </a:srgbClr>
                </a:solidFill>
                <a:latin typeface="Century Gothic" panose="020B0502020202020204" pitchFamily="34" charset="0"/>
                <a:cs typeface="Helvetica" panose="020B0604020202020204" pitchFamily="34" charset="0"/>
              </a:rPr>
              <a:t> inclusion of the following provisions in retirement plans: </a:t>
            </a:r>
          </a:p>
        </p:txBody>
      </p:sp>
      <p:cxnSp>
        <p:nvCxnSpPr>
          <p:cNvPr id="12" name="Straight Connector 11">
            <a:extLst>
              <a:ext uri="{FF2B5EF4-FFF2-40B4-BE49-F238E27FC236}">
                <a16:creationId xmlns:a16="http://schemas.microsoft.com/office/drawing/2014/main" id="{2066702E-2FC2-D36F-FA80-92AA3277B365}"/>
              </a:ext>
            </a:extLst>
          </p:cNvPr>
          <p:cNvCxnSpPr>
            <a:cxnSpLocks/>
          </p:cNvCxnSpPr>
          <p:nvPr/>
        </p:nvCxnSpPr>
        <p:spPr>
          <a:xfrm>
            <a:off x="1138960" y="5264751"/>
            <a:ext cx="0" cy="696630"/>
          </a:xfrm>
          <a:prstGeom prst="line">
            <a:avLst/>
          </a:prstGeom>
          <a:ln w="9525">
            <a:solidFill>
              <a:srgbClr val="FFFFFF">
                <a:alpha val="50196"/>
              </a:srgbClr>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27" name="Picture 26" descr="A white line drawing of a graduation cap&#10;&#10;Description automatically generated">
            <a:extLst>
              <a:ext uri="{FF2B5EF4-FFF2-40B4-BE49-F238E27FC236}">
                <a16:creationId xmlns:a16="http://schemas.microsoft.com/office/drawing/2014/main" id="{E60517CC-CBB5-44D5-4428-226AB4BC9B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246" y="5340378"/>
            <a:ext cx="523404" cy="523404"/>
          </a:xfrm>
          <a:prstGeom prst="rect">
            <a:avLst/>
          </a:prstGeom>
        </p:spPr>
      </p:pic>
      <p:grpSp>
        <p:nvGrpSpPr>
          <p:cNvPr id="30" name="Group 29">
            <a:extLst>
              <a:ext uri="{FF2B5EF4-FFF2-40B4-BE49-F238E27FC236}">
                <a16:creationId xmlns:a16="http://schemas.microsoft.com/office/drawing/2014/main" id="{7D01E71E-2194-4E2D-9FBA-84FDEF9A8CDD}"/>
              </a:ext>
            </a:extLst>
          </p:cNvPr>
          <p:cNvGrpSpPr/>
          <p:nvPr/>
        </p:nvGrpSpPr>
        <p:grpSpPr>
          <a:xfrm>
            <a:off x="7190236" y="486985"/>
            <a:ext cx="1191666" cy="646331"/>
            <a:chOff x="7190236" y="486985"/>
            <a:chExt cx="1191666" cy="646331"/>
          </a:xfrm>
        </p:grpSpPr>
        <p:sp>
          <p:nvSpPr>
            <p:cNvPr id="31" name="Rectangle: Rounded Corners 30">
              <a:hlinkClick r:id="rId10" action="ppaction://hlinksldjump"/>
              <a:extLst>
                <a:ext uri="{FF2B5EF4-FFF2-40B4-BE49-F238E27FC236}">
                  <a16:creationId xmlns:a16="http://schemas.microsoft.com/office/drawing/2014/main" id="{021E5D70-8ABF-0EAC-AED4-385861D37DBA}"/>
                </a:ext>
              </a:extLst>
            </p:cNvPr>
            <p:cNvSpPr/>
            <p:nvPr/>
          </p:nvSpPr>
          <p:spPr>
            <a:xfrm>
              <a:off x="7190236" y="486985"/>
              <a:ext cx="1160892" cy="646331"/>
            </a:xfrm>
            <a:prstGeom prst="roundRect">
              <a:avLst/>
            </a:prstGeom>
            <a:solidFill>
              <a:srgbClr val="00529B"/>
            </a:solidFill>
            <a:ln>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 name="TextBox 33">
              <a:hlinkClick r:id="rId10" action="ppaction://hlinksldjump"/>
              <a:extLst>
                <a:ext uri="{FF2B5EF4-FFF2-40B4-BE49-F238E27FC236}">
                  <a16:creationId xmlns:a16="http://schemas.microsoft.com/office/drawing/2014/main" id="{179C0233-FD1D-78D2-DC19-1C7A444E9356}"/>
                </a:ext>
              </a:extLst>
            </p:cNvPr>
            <p:cNvSpPr txBox="1"/>
            <p:nvPr/>
          </p:nvSpPr>
          <p:spPr>
            <a:xfrm>
              <a:off x="7528013" y="501091"/>
              <a:ext cx="853889" cy="618118"/>
            </a:xfrm>
            <a:prstGeom prst="rect">
              <a:avLst/>
            </a:prstGeom>
            <a:noFill/>
          </p:spPr>
          <p:txBody>
            <a:bodyPr wrap="square" rtlCol="0">
              <a:spAutoFit/>
            </a:bodyPr>
            <a:lstStyle/>
            <a:p>
              <a:pPr>
                <a:lnSpc>
                  <a:spcPts val="1000"/>
                </a:lnSpc>
                <a:spcAft>
                  <a:spcPts val="100"/>
                </a:spcAft>
              </a:pPr>
              <a:r>
                <a:rPr lang="en-US" sz="800" dirty="0">
                  <a:solidFill>
                    <a:schemeClr val="bg1"/>
                  </a:solidFill>
                </a:rPr>
                <a:t>Return to</a:t>
              </a:r>
            </a:p>
            <a:p>
              <a:pPr>
                <a:lnSpc>
                  <a:spcPts val="1000"/>
                </a:lnSpc>
                <a:spcAft>
                  <a:spcPts val="400"/>
                </a:spcAft>
              </a:pPr>
              <a:r>
                <a:rPr lang="en-US" sz="900" dirty="0">
                  <a:solidFill>
                    <a:schemeClr val="bg1"/>
                  </a:solidFill>
                </a:rPr>
                <a:t>Maximizing </a:t>
              </a:r>
              <a:br>
                <a:rPr lang="en-US" sz="900" dirty="0">
                  <a:solidFill>
                    <a:schemeClr val="bg1"/>
                  </a:solidFill>
                </a:rPr>
              </a:br>
              <a:r>
                <a:rPr lang="en-US" sz="900" dirty="0">
                  <a:solidFill>
                    <a:schemeClr val="bg1"/>
                  </a:solidFill>
                </a:rPr>
                <a:t>Tax Deferred Engagement </a:t>
              </a:r>
            </a:p>
          </p:txBody>
        </p:sp>
        <p:grpSp>
          <p:nvGrpSpPr>
            <p:cNvPr id="35" name="Group 34">
              <a:extLst>
                <a:ext uri="{FF2B5EF4-FFF2-40B4-BE49-F238E27FC236}">
                  <a16:creationId xmlns:a16="http://schemas.microsoft.com/office/drawing/2014/main" id="{6FF372BC-2751-44EF-6CD3-45CC4E2CEB16}"/>
                </a:ext>
              </a:extLst>
            </p:cNvPr>
            <p:cNvGrpSpPr/>
            <p:nvPr/>
          </p:nvGrpSpPr>
          <p:grpSpPr>
            <a:xfrm>
              <a:off x="7269126" y="673514"/>
              <a:ext cx="264805" cy="264805"/>
              <a:chOff x="7269126" y="673514"/>
              <a:chExt cx="264805" cy="264805"/>
            </a:xfrm>
          </p:grpSpPr>
          <p:sp>
            <p:nvSpPr>
              <p:cNvPr id="36" name="Oval 35">
                <a:extLst>
                  <a:ext uri="{FF2B5EF4-FFF2-40B4-BE49-F238E27FC236}">
                    <a16:creationId xmlns:a16="http://schemas.microsoft.com/office/drawing/2014/main" id="{06F8CFB0-E50A-020C-A4B6-DCDED681F16B}"/>
                  </a:ext>
                </a:extLst>
              </p:cNvPr>
              <p:cNvSpPr/>
              <p:nvPr/>
            </p:nvSpPr>
            <p:spPr>
              <a:xfrm>
                <a:off x="7269126" y="673514"/>
                <a:ext cx="264805" cy="264805"/>
              </a:xfrm>
              <a:prstGeom prst="ellipse">
                <a:avLst/>
              </a:prstGeom>
              <a:solidFill>
                <a:schemeClr val="bg1"/>
              </a:solidFill>
              <a:ln>
                <a:noFill/>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descr="Back with solid fill">
                <a:hlinkClick r:id="rId10" action="ppaction://hlinksldjump"/>
                <a:extLst>
                  <a:ext uri="{FF2B5EF4-FFF2-40B4-BE49-F238E27FC236}">
                    <a16:creationId xmlns:a16="http://schemas.microsoft.com/office/drawing/2014/main" id="{13AB58EE-791A-564E-A3CE-D6CCE4D0C13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0636910">
                <a:off x="7278127" y="714842"/>
                <a:ext cx="234767" cy="176682"/>
              </a:xfrm>
              <a:prstGeom prst="rect">
                <a:avLst/>
              </a:prstGeom>
            </p:spPr>
          </p:pic>
        </p:grpSp>
      </p:grpSp>
      <p:grpSp>
        <p:nvGrpSpPr>
          <p:cNvPr id="39" name="Group 38">
            <a:extLst>
              <a:ext uri="{FF2B5EF4-FFF2-40B4-BE49-F238E27FC236}">
                <a16:creationId xmlns:a16="http://schemas.microsoft.com/office/drawing/2014/main" id="{B1759FC8-6017-7DD4-B282-BC28A8B94556}"/>
              </a:ext>
            </a:extLst>
          </p:cNvPr>
          <p:cNvGrpSpPr/>
          <p:nvPr/>
        </p:nvGrpSpPr>
        <p:grpSpPr>
          <a:xfrm>
            <a:off x="528017" y="5063601"/>
            <a:ext cx="4355856" cy="905528"/>
            <a:chOff x="528017" y="5550860"/>
            <a:chExt cx="4355856" cy="905528"/>
          </a:xfrm>
        </p:grpSpPr>
        <p:sp>
          <p:nvSpPr>
            <p:cNvPr id="40" name="Rectangle 39">
              <a:extLst>
                <a:ext uri="{FF2B5EF4-FFF2-40B4-BE49-F238E27FC236}">
                  <a16:creationId xmlns:a16="http://schemas.microsoft.com/office/drawing/2014/main" id="{76776DBD-D09D-612C-B04E-C1DEF42057B3}"/>
                </a:ext>
              </a:extLst>
            </p:cNvPr>
            <p:cNvSpPr/>
            <p:nvPr/>
          </p:nvSpPr>
          <p:spPr>
            <a:xfrm>
              <a:off x="528017" y="5550860"/>
              <a:ext cx="4355856" cy="905528"/>
            </a:xfrm>
            <a:prstGeom prst="rect">
              <a:avLst/>
            </a:prstGeom>
            <a:solidFill>
              <a:srgbClr val="005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marR="0" lvl="0" indent="0" defTabSz="457200" rtl="0" eaLnBrk="1" fontAlgn="auto" latinLnBrk="0" hangingPunct="1">
                <a:lnSpc>
                  <a:spcPct val="100000"/>
                </a:lnSpc>
                <a:spcBef>
                  <a:spcPts val="0"/>
                </a:spcBef>
                <a:spcAft>
                  <a:spcPts val="1200"/>
                </a:spcAft>
                <a:buClr>
                  <a:srgbClr val="09549B"/>
                </a:buClr>
                <a:buSzTx/>
                <a:buFontTx/>
                <a:buNone/>
                <a:tabLst/>
                <a:defRPr/>
              </a:pPr>
              <a:r>
                <a:rPr lang="en-US" sz="1250" dirty="0">
                  <a:solidFill>
                    <a:srgbClr val="FFFFFF"/>
                  </a:solidFill>
                  <a:latin typeface="Century Gothic" panose="020B0502020202020204" pitchFamily="34" charset="0"/>
                </a:rPr>
                <a:t>USI Retirement Consultants design participant education materials that maximize plan participation, enrollment and contributions.</a:t>
              </a:r>
            </a:p>
          </p:txBody>
        </p:sp>
        <p:cxnSp>
          <p:nvCxnSpPr>
            <p:cNvPr id="44" name="Straight Connector 43">
              <a:extLst>
                <a:ext uri="{FF2B5EF4-FFF2-40B4-BE49-F238E27FC236}">
                  <a16:creationId xmlns:a16="http://schemas.microsoft.com/office/drawing/2014/main" id="{6E78BBC5-EF43-BA90-21AC-38DC8C1FA250}"/>
                </a:ext>
              </a:extLst>
            </p:cNvPr>
            <p:cNvCxnSpPr>
              <a:cxnSpLocks/>
            </p:cNvCxnSpPr>
            <p:nvPr/>
          </p:nvCxnSpPr>
          <p:spPr>
            <a:xfrm>
              <a:off x="1124106" y="5741652"/>
              <a:ext cx="0" cy="532490"/>
            </a:xfrm>
            <a:prstGeom prst="line">
              <a:avLst/>
            </a:prstGeom>
            <a:ln w="9525">
              <a:solidFill>
                <a:srgbClr val="FFFFFF">
                  <a:alpha val="50196"/>
                </a:srgbClr>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46" name="Picture 45" descr="A white line drawing of a graduation cap&#10;&#10;Description automatically generated">
              <a:extLst>
                <a:ext uri="{FF2B5EF4-FFF2-40B4-BE49-F238E27FC236}">
                  <a16:creationId xmlns:a16="http://schemas.microsoft.com/office/drawing/2014/main" id="{0EEDD884-759A-943B-2088-EB67E2F54DC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2621" y="5765383"/>
              <a:ext cx="486637" cy="486637"/>
            </a:xfrm>
            <a:prstGeom prst="rect">
              <a:avLst/>
            </a:prstGeom>
          </p:spPr>
        </p:pic>
      </p:grpSp>
      <p:grpSp>
        <p:nvGrpSpPr>
          <p:cNvPr id="26" name="Group 25">
            <a:extLst>
              <a:ext uri="{FF2B5EF4-FFF2-40B4-BE49-F238E27FC236}">
                <a16:creationId xmlns:a16="http://schemas.microsoft.com/office/drawing/2014/main" id="{6C7A879E-3BC1-24F0-00F3-30B98C81033D}"/>
              </a:ext>
            </a:extLst>
          </p:cNvPr>
          <p:cNvGrpSpPr/>
          <p:nvPr/>
        </p:nvGrpSpPr>
        <p:grpSpPr>
          <a:xfrm>
            <a:off x="1098649" y="2965901"/>
            <a:ext cx="3694513" cy="1924961"/>
            <a:chOff x="1098649" y="2904116"/>
            <a:chExt cx="3694513" cy="1924961"/>
          </a:xfrm>
        </p:grpSpPr>
        <p:grpSp>
          <p:nvGrpSpPr>
            <p:cNvPr id="25" name="Group 24">
              <a:extLst>
                <a:ext uri="{FF2B5EF4-FFF2-40B4-BE49-F238E27FC236}">
                  <a16:creationId xmlns:a16="http://schemas.microsoft.com/office/drawing/2014/main" id="{06EA49E1-063B-39EB-4404-42B351DE351B}"/>
                </a:ext>
              </a:extLst>
            </p:cNvPr>
            <p:cNvGrpSpPr/>
            <p:nvPr/>
          </p:nvGrpSpPr>
          <p:grpSpPr>
            <a:xfrm>
              <a:off x="1127751" y="3415407"/>
              <a:ext cx="392241" cy="392241"/>
              <a:chOff x="1127751" y="3336549"/>
              <a:chExt cx="392241" cy="392241"/>
            </a:xfrm>
          </p:grpSpPr>
          <p:sp>
            <p:nvSpPr>
              <p:cNvPr id="15" name="Oval 14">
                <a:extLst>
                  <a:ext uri="{FF2B5EF4-FFF2-40B4-BE49-F238E27FC236}">
                    <a16:creationId xmlns:a16="http://schemas.microsoft.com/office/drawing/2014/main" id="{B4263B21-24ED-ECAB-6229-5C4BF0F3128A}"/>
                  </a:ext>
                </a:extLst>
              </p:cNvPr>
              <p:cNvSpPr/>
              <p:nvPr/>
            </p:nvSpPr>
            <p:spPr>
              <a:xfrm>
                <a:off x="1194992" y="3404927"/>
                <a:ext cx="252882" cy="252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28" name="Picture 27">
                <a:extLst>
                  <a:ext uri="{FF2B5EF4-FFF2-40B4-BE49-F238E27FC236}">
                    <a16:creationId xmlns:a16="http://schemas.microsoft.com/office/drawing/2014/main" id="{058E09CD-40CC-6718-D221-2067136F4C22}"/>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127751" y="3336549"/>
                <a:ext cx="392241" cy="392241"/>
              </a:xfrm>
              <a:prstGeom prst="rect">
                <a:avLst/>
              </a:prstGeom>
            </p:spPr>
          </p:pic>
        </p:grpSp>
        <p:grpSp>
          <p:nvGrpSpPr>
            <p:cNvPr id="24" name="Group 23">
              <a:extLst>
                <a:ext uri="{FF2B5EF4-FFF2-40B4-BE49-F238E27FC236}">
                  <a16:creationId xmlns:a16="http://schemas.microsoft.com/office/drawing/2014/main" id="{FF9DC8EC-8665-388A-D81E-987C666DD296}"/>
                </a:ext>
              </a:extLst>
            </p:cNvPr>
            <p:cNvGrpSpPr/>
            <p:nvPr/>
          </p:nvGrpSpPr>
          <p:grpSpPr>
            <a:xfrm>
              <a:off x="1098649" y="4436836"/>
              <a:ext cx="392241" cy="392241"/>
              <a:chOff x="1098649" y="4563709"/>
              <a:chExt cx="392241" cy="392241"/>
            </a:xfrm>
          </p:grpSpPr>
          <p:sp>
            <p:nvSpPr>
              <p:cNvPr id="23" name="Oval 22">
                <a:extLst>
                  <a:ext uri="{FF2B5EF4-FFF2-40B4-BE49-F238E27FC236}">
                    <a16:creationId xmlns:a16="http://schemas.microsoft.com/office/drawing/2014/main" id="{2C989B70-AD6D-2479-7985-DC20CB21BBB7}"/>
                  </a:ext>
                </a:extLst>
              </p:cNvPr>
              <p:cNvSpPr/>
              <p:nvPr/>
            </p:nvSpPr>
            <p:spPr>
              <a:xfrm>
                <a:off x="1207878" y="4654106"/>
                <a:ext cx="227110" cy="2271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90881F51-ECF2-C623-5ED2-3EB3E087BE9D}"/>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1098649" y="4563709"/>
                <a:ext cx="392241" cy="392241"/>
              </a:xfrm>
              <a:prstGeom prst="rect">
                <a:avLst/>
              </a:prstGeom>
            </p:spPr>
          </p:pic>
        </p:grpSp>
        <p:pic>
          <p:nvPicPr>
            <p:cNvPr id="38" name="Picture 37">
              <a:extLst>
                <a:ext uri="{FF2B5EF4-FFF2-40B4-BE49-F238E27FC236}">
                  <a16:creationId xmlns:a16="http://schemas.microsoft.com/office/drawing/2014/main" id="{CE6CC674-778B-76A0-B1BA-4FD6D62238DB}"/>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1098650" y="3973485"/>
              <a:ext cx="392241" cy="392241"/>
            </a:xfrm>
            <a:prstGeom prst="rect">
              <a:avLst/>
            </a:prstGeom>
          </p:spPr>
        </p:pic>
        <p:sp>
          <p:nvSpPr>
            <p:cNvPr id="41" name="TextBox 40">
              <a:extLst>
                <a:ext uri="{FF2B5EF4-FFF2-40B4-BE49-F238E27FC236}">
                  <a16:creationId xmlns:a16="http://schemas.microsoft.com/office/drawing/2014/main" id="{E6EB23BF-7BC8-4FDE-42D9-6B2F2C91522A}"/>
                </a:ext>
              </a:extLst>
            </p:cNvPr>
            <p:cNvSpPr txBox="1"/>
            <p:nvPr/>
          </p:nvSpPr>
          <p:spPr>
            <a:xfrm>
              <a:off x="1626625" y="3334529"/>
              <a:ext cx="3166537" cy="553998"/>
            </a:xfrm>
            <a:prstGeom prst="rect">
              <a:avLst/>
            </a:prstGeom>
            <a:noFill/>
          </p:spPr>
          <p:txBody>
            <a:bodyPr wrap="square" rtlCol="0">
              <a:spAutoFit/>
            </a:bodyPr>
            <a:lstStyle/>
            <a:p>
              <a:pPr>
                <a:lnSpc>
                  <a:spcPts val="1750"/>
                </a:lnSpc>
              </a:pPr>
              <a:r>
                <a:rPr lang="en-US" sz="1600" dirty="0">
                  <a:solidFill>
                    <a:srgbClr val="00529B"/>
                  </a:solidFill>
                  <a:latin typeface="Calibri" panose="020F0502020204030204" pitchFamily="34" charset="0"/>
                  <a:cs typeface="Calibri" panose="020F0502020204030204" pitchFamily="34" charset="0"/>
                </a:rPr>
                <a:t>Automatic enrollment with </a:t>
              </a:r>
              <a:br>
                <a:rPr lang="en-US" sz="1600" dirty="0">
                  <a:solidFill>
                    <a:srgbClr val="00529B"/>
                  </a:solidFill>
                  <a:latin typeface="Calibri" panose="020F0502020204030204" pitchFamily="34" charset="0"/>
                  <a:cs typeface="Calibri" panose="020F0502020204030204" pitchFamily="34" charset="0"/>
                </a:rPr>
              </a:br>
              <a:r>
                <a:rPr lang="en-US" sz="1600" dirty="0">
                  <a:solidFill>
                    <a:srgbClr val="00529B"/>
                  </a:solidFill>
                  <a:latin typeface="Calibri" panose="020F0502020204030204" pitchFamily="34" charset="0"/>
                  <a:cs typeface="Calibri" panose="020F0502020204030204" pitchFamily="34" charset="0"/>
                </a:rPr>
                <a:t>annual automatic escalation</a:t>
              </a:r>
            </a:p>
          </p:txBody>
        </p:sp>
        <p:sp>
          <p:nvSpPr>
            <p:cNvPr id="42" name="TextBox 41">
              <a:extLst>
                <a:ext uri="{FF2B5EF4-FFF2-40B4-BE49-F238E27FC236}">
                  <a16:creationId xmlns:a16="http://schemas.microsoft.com/office/drawing/2014/main" id="{7D833F82-470E-D7B3-25A8-F91AD0EB137A}"/>
                </a:ext>
              </a:extLst>
            </p:cNvPr>
            <p:cNvSpPr txBox="1">
              <a:spLocks noGrp="1" noRot="1" noMove="1" noResize="1" noEditPoints="1" noAdjustHandles="1" noChangeArrowheads="1" noChangeShapeType="1"/>
            </p:cNvSpPr>
            <p:nvPr/>
          </p:nvSpPr>
          <p:spPr>
            <a:xfrm>
              <a:off x="1626625" y="3980903"/>
              <a:ext cx="3166537" cy="338554"/>
            </a:xfrm>
            <a:prstGeom prst="rect">
              <a:avLst/>
            </a:prstGeom>
            <a:noFill/>
          </p:spPr>
          <p:txBody>
            <a:bodyPr wrap="square" rtlCol="0">
              <a:spAutoFit/>
            </a:bodyPr>
            <a:lstStyle/>
            <a:p>
              <a:r>
                <a:rPr lang="en-US" sz="1600" dirty="0">
                  <a:solidFill>
                    <a:srgbClr val="00529B"/>
                  </a:solidFill>
                  <a:latin typeface="Calibri" panose="020F0502020204030204" pitchFamily="34" charset="0"/>
                  <a:cs typeface="Calibri" panose="020F0502020204030204" pitchFamily="34" charset="0"/>
                </a:rPr>
                <a:t>Well-constructed investment menu</a:t>
              </a:r>
            </a:p>
          </p:txBody>
        </p:sp>
        <p:sp>
          <p:nvSpPr>
            <p:cNvPr id="43" name="TextBox 42">
              <a:extLst>
                <a:ext uri="{FF2B5EF4-FFF2-40B4-BE49-F238E27FC236}">
                  <a16:creationId xmlns:a16="http://schemas.microsoft.com/office/drawing/2014/main" id="{F42605F2-9CC2-26D8-E6BA-6E54C43BD9D7}"/>
                </a:ext>
              </a:extLst>
            </p:cNvPr>
            <p:cNvSpPr txBox="1"/>
            <p:nvPr/>
          </p:nvSpPr>
          <p:spPr>
            <a:xfrm>
              <a:off x="1626625" y="4466592"/>
              <a:ext cx="3166537" cy="338554"/>
            </a:xfrm>
            <a:prstGeom prst="rect">
              <a:avLst/>
            </a:prstGeom>
            <a:noFill/>
          </p:spPr>
          <p:txBody>
            <a:bodyPr wrap="square" rtlCol="0">
              <a:spAutoFit/>
            </a:bodyPr>
            <a:lstStyle/>
            <a:p>
              <a:r>
                <a:rPr lang="en-US" sz="1600" dirty="0">
                  <a:solidFill>
                    <a:srgbClr val="00529B"/>
                  </a:solidFill>
                  <a:latin typeface="Calibri" panose="020F0502020204030204" pitchFamily="34" charset="0"/>
                  <a:cs typeface="Calibri" panose="020F0502020204030204" pitchFamily="34" charset="0"/>
                </a:rPr>
                <a:t>Catch-up provisions</a:t>
              </a:r>
            </a:p>
          </p:txBody>
        </p:sp>
        <p:cxnSp>
          <p:nvCxnSpPr>
            <p:cNvPr id="45" name="Straight Connector 44">
              <a:extLst>
                <a:ext uri="{FF2B5EF4-FFF2-40B4-BE49-F238E27FC236}">
                  <a16:creationId xmlns:a16="http://schemas.microsoft.com/office/drawing/2014/main" id="{04BCE789-7911-FF97-A97E-38FC2154F36D}"/>
                </a:ext>
              </a:extLst>
            </p:cNvPr>
            <p:cNvCxnSpPr>
              <a:cxnSpLocks/>
            </p:cNvCxnSpPr>
            <p:nvPr/>
          </p:nvCxnSpPr>
          <p:spPr>
            <a:xfrm>
              <a:off x="1701258" y="3925989"/>
              <a:ext cx="2687106" cy="0"/>
            </a:xfrm>
            <a:prstGeom prst="line">
              <a:avLst/>
            </a:prstGeom>
            <a:ln w="12700">
              <a:solidFill>
                <a:schemeClr val="accent5">
                  <a:lumMod val="40000"/>
                  <a:lumOff val="60000"/>
                </a:schemeClr>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51" name="Straight Connector 50">
              <a:extLst>
                <a:ext uri="{FF2B5EF4-FFF2-40B4-BE49-F238E27FC236}">
                  <a16:creationId xmlns:a16="http://schemas.microsoft.com/office/drawing/2014/main" id="{D313AF64-FACD-EC27-15D7-3130E6A8701D}"/>
                </a:ext>
              </a:extLst>
            </p:cNvPr>
            <p:cNvCxnSpPr>
              <a:cxnSpLocks/>
            </p:cNvCxnSpPr>
            <p:nvPr/>
          </p:nvCxnSpPr>
          <p:spPr>
            <a:xfrm>
              <a:off x="1701258" y="4374370"/>
              <a:ext cx="2687106" cy="0"/>
            </a:xfrm>
            <a:prstGeom prst="line">
              <a:avLst/>
            </a:prstGeom>
            <a:ln w="12700">
              <a:solidFill>
                <a:schemeClr val="accent5">
                  <a:lumMod val="40000"/>
                  <a:lumOff val="60000"/>
                </a:schemeClr>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3" name="TextBox 2">
              <a:extLst>
                <a:ext uri="{FF2B5EF4-FFF2-40B4-BE49-F238E27FC236}">
                  <a16:creationId xmlns:a16="http://schemas.microsoft.com/office/drawing/2014/main" id="{A775E027-B774-B6D0-033B-8776C8119AE8}"/>
                </a:ext>
              </a:extLst>
            </p:cNvPr>
            <p:cNvSpPr txBox="1"/>
            <p:nvPr/>
          </p:nvSpPr>
          <p:spPr>
            <a:xfrm>
              <a:off x="1626625" y="2911917"/>
              <a:ext cx="3166537" cy="338554"/>
            </a:xfrm>
            <a:prstGeom prst="rect">
              <a:avLst/>
            </a:prstGeom>
            <a:noFill/>
          </p:spPr>
          <p:txBody>
            <a:bodyPr wrap="square" rtlCol="0">
              <a:spAutoFit/>
            </a:bodyPr>
            <a:lstStyle/>
            <a:p>
              <a:r>
                <a:rPr lang="en-US" sz="1600" dirty="0">
                  <a:solidFill>
                    <a:srgbClr val="00529B"/>
                  </a:solidFill>
                  <a:latin typeface="Calibri" panose="020F0502020204030204" pitchFamily="34" charset="0"/>
                  <a:cs typeface="Calibri" panose="020F0502020204030204" pitchFamily="34" charset="0"/>
                </a:rPr>
                <a:t>Employer match </a:t>
              </a:r>
            </a:p>
          </p:txBody>
        </p:sp>
        <p:cxnSp>
          <p:nvCxnSpPr>
            <p:cNvPr id="7" name="Straight Connector 6">
              <a:extLst>
                <a:ext uri="{FF2B5EF4-FFF2-40B4-BE49-F238E27FC236}">
                  <a16:creationId xmlns:a16="http://schemas.microsoft.com/office/drawing/2014/main" id="{609FFE88-DC0F-01F2-E560-148C4035F7D1}"/>
                </a:ext>
              </a:extLst>
            </p:cNvPr>
            <p:cNvCxnSpPr>
              <a:cxnSpLocks/>
            </p:cNvCxnSpPr>
            <p:nvPr/>
          </p:nvCxnSpPr>
          <p:spPr>
            <a:xfrm>
              <a:off x="1701258" y="3275610"/>
              <a:ext cx="2687106" cy="0"/>
            </a:xfrm>
            <a:prstGeom prst="line">
              <a:avLst/>
            </a:prstGeom>
            <a:ln w="12700">
              <a:solidFill>
                <a:schemeClr val="accent5">
                  <a:lumMod val="40000"/>
                  <a:lumOff val="60000"/>
                </a:schemeClr>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14" name="Picture 13" descr="A logo of a person with dollar signs&#10;&#10;Description automatically generated">
              <a:extLst>
                <a:ext uri="{FF2B5EF4-FFF2-40B4-BE49-F238E27FC236}">
                  <a16:creationId xmlns:a16="http://schemas.microsoft.com/office/drawing/2014/main" id="{FD5D0668-E8D9-6A49-83F0-88B5C4C121B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43673" y="2904116"/>
              <a:ext cx="392241" cy="392241"/>
            </a:xfrm>
            <a:prstGeom prst="rect">
              <a:avLst/>
            </a:prstGeom>
          </p:spPr>
        </p:pic>
      </p:grpSp>
    </p:spTree>
    <p:extLst>
      <p:ext uri="{BB962C8B-B14F-4D97-AF65-F5344CB8AC3E}">
        <p14:creationId xmlns:p14="http://schemas.microsoft.com/office/powerpoint/2010/main" val="298670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46BB8-EC8F-33BA-CB1C-73C95F8DF005}"/>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31E36200-A467-91E3-F011-632B50A5AE26}"/>
              </a:ext>
            </a:extLst>
          </p:cNvPr>
          <p:cNvSpPr/>
          <p:nvPr/>
        </p:nvSpPr>
        <p:spPr>
          <a:xfrm>
            <a:off x="495979" y="2032799"/>
            <a:ext cx="4318067" cy="7694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3" name="TextBox 2">
            <a:extLst>
              <a:ext uri="{FF2B5EF4-FFF2-40B4-BE49-F238E27FC236}">
                <a16:creationId xmlns:a16="http://schemas.microsoft.com/office/drawing/2014/main" id="{390F6285-AC5A-D603-D430-57DA2F4E5A6A}"/>
              </a:ext>
            </a:extLst>
          </p:cNvPr>
          <p:cNvSpPr txBox="1"/>
          <p:nvPr/>
        </p:nvSpPr>
        <p:spPr>
          <a:xfrm>
            <a:off x="495980" y="2249765"/>
            <a:ext cx="4318066" cy="430887"/>
          </a:xfrm>
          <a:prstGeom prst="rect">
            <a:avLst/>
          </a:prstGeom>
          <a:noFill/>
        </p:spPr>
        <p:txBody>
          <a:bodyPr wrap="square">
            <a:spAutoFit/>
          </a:bodyPr>
          <a:lstStyle/>
          <a:p>
            <a:pPr marL="91440" marR="0" lvl="0" indent="0" algn="ctr" defTabSz="914400" rtl="0" eaLnBrk="1" fontAlgn="auto" latinLnBrk="0" hangingPunct="1">
              <a:lnSpc>
                <a:spcPct val="100000"/>
              </a:lnSpc>
              <a:spcBef>
                <a:spcPts val="0"/>
              </a:spcBef>
              <a:spcAft>
                <a:spcPts val="450"/>
              </a:spcAft>
              <a:buClr>
                <a:srgbClr val="245397"/>
              </a:buClr>
              <a:buSzTx/>
              <a:buFontTx/>
              <a:buNone/>
              <a:tabLst/>
              <a:defRPr/>
            </a:pPr>
            <a:r>
              <a:rPr kumimoji="0" lang="en-US" sz="11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Helvetica" panose="020B0604020202020204" pitchFamily="34" charset="0"/>
              </a:rPr>
              <a:t>A Designated Roth Account can offer additional benefits </a:t>
            </a:r>
            <a:br>
              <a:rPr kumimoji="0" lang="en-US" sz="11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Helvetica" panose="020B0604020202020204" pitchFamily="34" charset="0"/>
              </a:rPr>
            </a:br>
            <a:r>
              <a:rPr kumimoji="0" lang="en-US" sz="11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Helvetica" panose="020B0604020202020204" pitchFamily="34" charset="0"/>
              </a:rPr>
              <a:t>over pre-tax 401(k) contributions and Roth IRAs</a:t>
            </a:r>
            <a:r>
              <a:rPr lang="en-US" sz="1100" b="1" dirty="0">
                <a:solidFill>
                  <a:schemeClr val="bg1"/>
                </a:solidFill>
                <a:latin typeface="Century Gothic" panose="020B0502020202020204" pitchFamily="34" charset="0"/>
                <a:cs typeface="Helvetica" panose="020B0604020202020204" pitchFamily="34" charset="0"/>
              </a:rPr>
              <a:t>.</a:t>
            </a:r>
            <a:endParaRPr kumimoji="0" lang="en-US" sz="11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Helvetica" panose="020B0604020202020204" pitchFamily="34" charset="0"/>
            </a:endParaRPr>
          </a:p>
        </p:txBody>
      </p:sp>
      <p:sp>
        <p:nvSpPr>
          <p:cNvPr id="2" name="Title 1">
            <a:extLst>
              <a:ext uri="{FF2B5EF4-FFF2-40B4-BE49-F238E27FC236}">
                <a16:creationId xmlns:a16="http://schemas.microsoft.com/office/drawing/2014/main" id="{38CD2C8C-7623-3E26-D474-9A706A80A722}"/>
              </a:ext>
            </a:extLst>
          </p:cNvPr>
          <p:cNvSpPr>
            <a:spLocks noGrp="1"/>
          </p:cNvSpPr>
          <p:nvPr>
            <p:ph type="title"/>
          </p:nvPr>
        </p:nvSpPr>
        <p:spPr/>
        <p:txBody>
          <a:bodyPr>
            <a:normAutofit/>
          </a:bodyPr>
          <a:lstStyle/>
          <a:p>
            <a:r>
              <a:rPr lang="en-US" sz="2000" dirty="0"/>
              <a:t>Maximizing Tax-Deferred Engagement</a:t>
            </a:r>
            <a:br>
              <a:rPr lang="en-US" dirty="0"/>
            </a:br>
            <a:r>
              <a:rPr lang="en-US" dirty="0"/>
              <a:t>401(k) + Roth </a:t>
            </a:r>
          </a:p>
        </p:txBody>
      </p:sp>
      <p:sp>
        <p:nvSpPr>
          <p:cNvPr id="4" name="TextBox 3">
            <a:extLst>
              <a:ext uri="{FF2B5EF4-FFF2-40B4-BE49-F238E27FC236}">
                <a16:creationId xmlns:a16="http://schemas.microsoft.com/office/drawing/2014/main" id="{7E4D0206-7743-0A58-5677-CD337AD4D4D3}"/>
              </a:ext>
            </a:extLst>
          </p:cNvPr>
          <p:cNvSpPr txBox="1"/>
          <p:nvPr/>
        </p:nvSpPr>
        <p:spPr>
          <a:xfrm>
            <a:off x="5049372" y="2041825"/>
            <a:ext cx="3567602" cy="4249687"/>
          </a:xfrm>
          <a:prstGeom prst="rect">
            <a:avLst/>
          </a:prstGeom>
          <a:solidFill>
            <a:srgbClr val="CEDFEF"/>
          </a:solidFill>
        </p:spPr>
        <p:txBody>
          <a:bodyPr wrap="square" lIns="137160" rIns="137160" rtlCol="0" anchor="ctr" anchorCtr="0">
            <a:noAutofit/>
          </a:bodyPr>
          <a:lstStyle/>
          <a:p>
            <a:pPr marL="0" marR="0" lvl="0" indent="0" algn="l" defTabSz="457200" rtl="0" eaLnBrk="1" fontAlgn="auto" latinLnBrk="0" hangingPunct="1">
              <a:lnSpc>
                <a:spcPct val="100000"/>
              </a:lnSpc>
              <a:spcBef>
                <a:spcPts val="300"/>
              </a:spcBef>
              <a:spcAft>
                <a:spcPts val="300"/>
              </a:spcAft>
              <a:buClr>
                <a:srgbClr val="00529B"/>
              </a:buClr>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Light"/>
              <a:ea typeface="+mn-ea"/>
              <a:cs typeface="+mn-cs"/>
            </a:endParaRPr>
          </a:p>
        </p:txBody>
      </p:sp>
      <p:sp>
        <p:nvSpPr>
          <p:cNvPr id="18" name="OverallText" hidden="1">
            <a:extLst>
              <a:ext uri="{FF2B5EF4-FFF2-40B4-BE49-F238E27FC236}">
                <a16:creationId xmlns:a16="http://schemas.microsoft.com/office/drawing/2014/main" id="{179DBE96-DDE9-2689-AD11-00029F73BD1E}"/>
              </a:ext>
            </a:extLst>
          </p:cNvPr>
          <p:cNvSpPr txBox="1"/>
          <p:nvPr/>
        </p:nvSpPr>
        <p:spPr>
          <a:xfrm>
            <a:off x="6418902" y="2269756"/>
            <a:ext cx="2291793" cy="4198620"/>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300"/>
              </a:spcBef>
              <a:spcAft>
                <a:spcPts val="3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Typical renewal negotiations yield 5% to 7% reduction from the initial inflated renewal.</a:t>
            </a:r>
          </a:p>
          <a:p>
            <a:pPr marL="171450" marR="0" lvl="0" indent="-171450" algn="l" defTabSz="457200" rtl="0" eaLnBrk="1" fontAlgn="auto" latinLnBrk="0" hangingPunct="1">
              <a:lnSpc>
                <a:spcPct val="100000"/>
              </a:lnSpc>
              <a:spcBef>
                <a:spcPts val="300"/>
              </a:spcBef>
              <a:spcAft>
                <a:spcPts val="3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The USI Comprehensive Underwriting Review provides employers with a unique understanding of the impact associated with each line item in a carrier renewal.</a:t>
            </a:r>
          </a:p>
          <a:p>
            <a:pPr marL="171450" marR="0" lvl="0" indent="-171450" algn="l" defTabSz="457200" rtl="0" eaLnBrk="1" fontAlgn="auto" latinLnBrk="0" hangingPunct="1">
              <a:lnSpc>
                <a:spcPct val="100000"/>
              </a:lnSpc>
              <a:spcBef>
                <a:spcPts val="300"/>
              </a:spcBef>
              <a:spcAft>
                <a:spcPts val="3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With a firm understanding of carriers’ total revenue within the renewal, USI underwriters typically negotiate an </a:t>
            </a:r>
            <a:r>
              <a:rPr kumimoji="0" lang="en-US" sz="1400" b="1" i="0" u="none" strike="noStrike" kern="1200" cap="none" spc="0" normalizeH="0" baseline="0" noProof="0" dirty="0">
                <a:ln>
                  <a:noFill/>
                </a:ln>
                <a:solidFill>
                  <a:srgbClr val="00529B"/>
                </a:solidFill>
                <a:effectLst/>
                <a:uLnTx/>
                <a:uFillTx/>
                <a:latin typeface="Calibri Light"/>
                <a:ea typeface="+mn-ea"/>
                <a:cs typeface="+mn-cs"/>
              </a:rPr>
              <a:t>additional 3% to 6%</a:t>
            </a:r>
            <a:r>
              <a:rPr kumimoji="0" lang="en-US" sz="1400" b="0" i="0" u="none" strike="noStrike" kern="1200" cap="none" spc="0" normalizeH="0" baseline="0" noProof="0" dirty="0">
                <a:ln>
                  <a:noFill/>
                </a:ln>
                <a:solidFill>
                  <a:srgbClr val="000000"/>
                </a:solidFill>
                <a:effectLst/>
                <a:uLnTx/>
                <a:uFillTx/>
                <a:latin typeface="Calibri Light"/>
                <a:ea typeface="+mn-ea"/>
                <a:cs typeface="+mn-cs"/>
              </a:rPr>
              <a:t> reduction.</a:t>
            </a:r>
          </a:p>
        </p:txBody>
      </p:sp>
      <p:sp>
        <p:nvSpPr>
          <p:cNvPr id="19" name="BenefitText" hidden="1">
            <a:extLst>
              <a:ext uri="{FF2B5EF4-FFF2-40B4-BE49-F238E27FC236}">
                <a16:creationId xmlns:a16="http://schemas.microsoft.com/office/drawing/2014/main" id="{C698BCEB-40AD-8665-AF74-95D37F73BB86}"/>
              </a:ext>
            </a:extLst>
          </p:cNvPr>
          <p:cNvSpPr txBox="1"/>
          <p:nvPr/>
        </p:nvSpPr>
        <p:spPr>
          <a:xfrm>
            <a:off x="6395007" y="2257425"/>
            <a:ext cx="2308121" cy="4198620"/>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Insurance carriers will underestimate the value of your benefit changes to recoup margin lost during negotiations.</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For a $5mm plan, even a 2% underestimation can result in a $100,000 in lost premium savings.</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A simple check using USI’s Actuarial Value calculator can confirm the reasonableness of the adjustment.</a:t>
            </a:r>
          </a:p>
        </p:txBody>
      </p:sp>
      <p:sp>
        <p:nvSpPr>
          <p:cNvPr id="20" name="HiddenText" hidden="1">
            <a:extLst>
              <a:ext uri="{FF2B5EF4-FFF2-40B4-BE49-F238E27FC236}">
                <a16:creationId xmlns:a16="http://schemas.microsoft.com/office/drawing/2014/main" id="{5893C8D8-0C86-9A56-F0D3-79801F1C5EE0}"/>
              </a:ext>
            </a:extLst>
          </p:cNvPr>
          <p:cNvSpPr txBox="1"/>
          <p:nvPr/>
        </p:nvSpPr>
        <p:spPr>
          <a:xfrm>
            <a:off x="6395006" y="2247900"/>
            <a:ext cx="2291794" cy="4071877"/>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Fully insured programs include numerous financial arrangements paid through the claims expense line.</a:t>
            </a:r>
          </a:p>
          <a:p>
            <a:pPr marL="403225" marR="0" lvl="1" indent="-171450" algn="l" defTabSz="457200" rtl="0" eaLnBrk="1" fontAlgn="auto" latinLnBrk="0" hangingPunct="1">
              <a:lnSpc>
                <a:spcPct val="100000"/>
              </a:lnSpc>
              <a:spcBef>
                <a:spcPts val="0"/>
              </a:spcBef>
              <a:spcAft>
                <a:spcPts val="600"/>
              </a:spcAft>
              <a:buClr>
                <a:srgbClr val="00529B"/>
              </a:buClr>
              <a:buSzTx/>
              <a:buFont typeface="Calibri Light" panose="020F030202020403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Analysis typically reveals up to 7% of hidden carrier revenue/profit.</a:t>
            </a:r>
          </a:p>
          <a:p>
            <a:pPr marL="171450" marR="0" lvl="0" indent="-171450" algn="l" defTabSz="457200" rtl="0" eaLnBrk="1" fontAlgn="auto" latinLnBrk="0" hangingPunct="1">
              <a:lnSpc>
                <a:spcPct val="100000"/>
              </a:lnSpc>
              <a:spcBef>
                <a:spcPts val="9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With a firm understanding of carriers’ total revenue within the renewal, USI underwriters are well positioned to negotiate. </a:t>
            </a:r>
          </a:p>
        </p:txBody>
      </p:sp>
      <p:sp>
        <p:nvSpPr>
          <p:cNvPr id="21" name="PoolingText" hidden="1">
            <a:extLst>
              <a:ext uri="{FF2B5EF4-FFF2-40B4-BE49-F238E27FC236}">
                <a16:creationId xmlns:a16="http://schemas.microsoft.com/office/drawing/2014/main" id="{D885E01B-1F6D-B7CB-AFA8-B7088FBB1CE1}"/>
              </a:ext>
            </a:extLst>
          </p:cNvPr>
          <p:cNvSpPr txBox="1"/>
          <p:nvPr/>
        </p:nvSpPr>
        <p:spPr>
          <a:xfrm>
            <a:off x="6395006" y="2247900"/>
            <a:ext cx="2217931" cy="4071877"/>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The USI proprietary tool includes actuarial data to benchmark internal pooling charges.</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USI forecasts for large claims assumptions are based upon actuarial projections, not anecdotal prior history.</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With a more appropriate estimate of costs associated with large claims, USI underwriters can negotiate a more favorable renewal.</a:t>
            </a:r>
          </a:p>
        </p:txBody>
      </p:sp>
      <p:pic>
        <p:nvPicPr>
          <p:cNvPr id="8" name="BenefitSlide" hidden="1">
            <a:extLst>
              <a:ext uri="{FF2B5EF4-FFF2-40B4-BE49-F238E27FC236}">
                <a16:creationId xmlns:a16="http://schemas.microsoft.com/office/drawing/2014/main" id="{419DC04C-2FDD-BF36-2A5E-3583431DA392}"/>
              </a:ext>
            </a:extLst>
          </p:cNvPr>
          <p:cNvPicPr>
            <a:picLocks noChangeAspect="1"/>
          </p:cNvPicPr>
          <p:nvPr/>
        </p:nvPicPr>
        <p:blipFill rotWithShape="1">
          <a:blip r:embed="rId3"/>
          <a:srcRect l="2876" t="7626" r="3218" b="-519"/>
          <a:stretch/>
        </p:blipFill>
        <p:spPr>
          <a:xfrm>
            <a:off x="343799" y="3153622"/>
            <a:ext cx="5878822" cy="3292897"/>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pic>
        <p:nvPicPr>
          <p:cNvPr id="9" name="HiddenSlide" hidden="1">
            <a:extLst>
              <a:ext uri="{FF2B5EF4-FFF2-40B4-BE49-F238E27FC236}">
                <a16:creationId xmlns:a16="http://schemas.microsoft.com/office/drawing/2014/main" id="{D9D835E3-DC1B-69FB-DF7A-E5DFF8F339A2}"/>
              </a:ext>
            </a:extLst>
          </p:cNvPr>
          <p:cNvPicPr>
            <a:picLocks noChangeAspect="1"/>
          </p:cNvPicPr>
          <p:nvPr/>
        </p:nvPicPr>
        <p:blipFill rotWithShape="1">
          <a:blip r:embed="rId4"/>
          <a:srcRect l="3789" t="6085"/>
          <a:stretch/>
        </p:blipFill>
        <p:spPr>
          <a:xfrm>
            <a:off x="346320" y="3182199"/>
            <a:ext cx="5943602" cy="3287670"/>
          </a:xfrm>
          <a:prstGeom prst="rect">
            <a:avLst/>
          </a:prstGeom>
          <a:effectLst>
            <a:outerShdw blurRad="50800" dist="38100" dir="5400000" algn="t" rotWithShape="0">
              <a:prstClr val="black">
                <a:alpha val="40000"/>
              </a:prstClr>
            </a:outerShdw>
          </a:effectLst>
        </p:spPr>
      </p:pic>
      <p:pic>
        <p:nvPicPr>
          <p:cNvPr id="10" name="PoolingSlide" hidden="1">
            <a:extLst>
              <a:ext uri="{FF2B5EF4-FFF2-40B4-BE49-F238E27FC236}">
                <a16:creationId xmlns:a16="http://schemas.microsoft.com/office/drawing/2014/main" id="{A12C3C90-1E52-4168-7FC2-87DDE7A58219}"/>
              </a:ext>
            </a:extLst>
          </p:cNvPr>
          <p:cNvPicPr>
            <a:picLocks noChangeAspect="1"/>
          </p:cNvPicPr>
          <p:nvPr/>
        </p:nvPicPr>
        <p:blipFill rotWithShape="1">
          <a:blip r:embed="rId5"/>
          <a:srcRect l="4751" t="5915"/>
          <a:stretch/>
        </p:blipFill>
        <p:spPr>
          <a:xfrm>
            <a:off x="346320" y="3143080"/>
            <a:ext cx="5943602" cy="3333418"/>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pic>
        <p:nvPicPr>
          <p:cNvPr id="6" name="OverallSlide" hidden="1">
            <a:extLst>
              <a:ext uri="{FF2B5EF4-FFF2-40B4-BE49-F238E27FC236}">
                <a16:creationId xmlns:a16="http://schemas.microsoft.com/office/drawing/2014/main" id="{9E9F66FF-9736-5C53-87B4-C0613ADEE7B0}"/>
              </a:ext>
            </a:extLst>
          </p:cNvPr>
          <p:cNvPicPr>
            <a:picLocks noChangeAspect="1"/>
          </p:cNvPicPr>
          <p:nvPr/>
        </p:nvPicPr>
        <p:blipFill rotWithShape="1">
          <a:blip r:embed="rId6"/>
          <a:srcRect l="3116" t="5691" r="2352"/>
          <a:stretch/>
        </p:blipFill>
        <p:spPr>
          <a:xfrm>
            <a:off x="330697" y="3146910"/>
            <a:ext cx="5878821" cy="3334510"/>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sp>
        <p:nvSpPr>
          <p:cNvPr id="24" name="Rectangle 23">
            <a:extLst>
              <a:ext uri="{FF2B5EF4-FFF2-40B4-BE49-F238E27FC236}">
                <a16:creationId xmlns:a16="http://schemas.microsoft.com/office/drawing/2014/main" id="{1A628AA0-3C00-41EE-50F4-DA03FEEEB69C}"/>
              </a:ext>
            </a:extLst>
          </p:cNvPr>
          <p:cNvSpPr/>
          <p:nvPr/>
        </p:nvSpPr>
        <p:spPr>
          <a:xfrm>
            <a:off x="495979" y="2802241"/>
            <a:ext cx="4318067" cy="25782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pic>
        <p:nvPicPr>
          <p:cNvPr id="32" name="LargeSlide" hidden="1">
            <a:extLst>
              <a:ext uri="{FF2B5EF4-FFF2-40B4-BE49-F238E27FC236}">
                <a16:creationId xmlns:a16="http://schemas.microsoft.com/office/drawing/2014/main" id="{040627E2-0795-6C4E-552B-76463A609205}"/>
              </a:ext>
            </a:extLst>
          </p:cNvPr>
          <p:cNvPicPr>
            <a:picLocks noChangeAspect="1"/>
          </p:cNvPicPr>
          <p:nvPr/>
        </p:nvPicPr>
        <p:blipFill>
          <a:blip r:embed="rId7"/>
          <a:stretch>
            <a:fillRect/>
          </a:stretch>
        </p:blipFill>
        <p:spPr>
          <a:xfrm>
            <a:off x="355156" y="3163824"/>
            <a:ext cx="5863124" cy="3282696"/>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01073A2E-0C62-B7C2-CE92-8AB362403273}"/>
              </a:ext>
            </a:extLst>
          </p:cNvPr>
          <p:cNvSpPr txBox="1"/>
          <p:nvPr/>
        </p:nvSpPr>
        <p:spPr>
          <a:xfrm>
            <a:off x="457200" y="1477490"/>
            <a:ext cx="8229600" cy="349455"/>
          </a:xfrm>
          <a:prstGeom prst="rect">
            <a:avLst/>
          </a:prstGeom>
          <a:noFill/>
        </p:spPr>
        <p:txBody>
          <a:bodyPr wrap="square">
            <a:spAutoFit/>
          </a:bodyPr>
          <a:lstStyle/>
          <a:p>
            <a:pPr marL="0" marR="0" lvl="0" indent="0" algn="ctr" defTabSz="1005840" rtl="0" eaLnBrk="1" fontAlgn="base" latinLnBrk="0" hangingPunct="1">
              <a:lnSpc>
                <a:spcPts val="2154"/>
              </a:lnSpc>
              <a:spcBef>
                <a:spcPct val="20000"/>
              </a:spcBef>
              <a:spcAft>
                <a:spcPct val="0"/>
              </a:spcAft>
              <a:buClr>
                <a:srgbClr val="1B5599"/>
              </a:buClr>
              <a:buSzPct val="90000"/>
              <a:buFontTx/>
              <a:buNone/>
              <a:tabLst/>
              <a:defRPr/>
            </a:pPr>
            <a:r>
              <a:rPr kumimoji="0" lang="en-US" sz="1600" b="0" i="0" u="none" strike="noStrike" kern="1200" cap="none" spc="0" normalizeH="0" baseline="0" noProof="0" dirty="0">
                <a:ln>
                  <a:noFill/>
                </a:ln>
                <a:solidFill>
                  <a:srgbClr val="09549B"/>
                </a:solidFill>
                <a:effectLst/>
                <a:uLnTx/>
                <a:uFillTx/>
                <a:latin typeface="Century Gothic" panose="020B0502020202020204" pitchFamily="34" charset="0"/>
                <a:ea typeface="+mn-ea"/>
                <a:cs typeface="+mn-cs"/>
              </a:rPr>
              <a:t>Maximize your retirement flexibility with a Designated Roth Account</a:t>
            </a:r>
          </a:p>
        </p:txBody>
      </p:sp>
      <p:sp>
        <p:nvSpPr>
          <p:cNvPr id="7" name="ClaimsText">
            <a:extLst>
              <a:ext uri="{FF2B5EF4-FFF2-40B4-BE49-F238E27FC236}">
                <a16:creationId xmlns:a16="http://schemas.microsoft.com/office/drawing/2014/main" id="{BB7F7918-0E0A-53F5-B5AD-DF4CC6890F78}"/>
              </a:ext>
            </a:extLst>
          </p:cNvPr>
          <p:cNvSpPr txBox="1"/>
          <p:nvPr/>
        </p:nvSpPr>
        <p:spPr>
          <a:xfrm>
            <a:off x="5029980" y="2032799"/>
            <a:ext cx="3586994" cy="4249686"/>
          </a:xfrm>
          <a:prstGeom prst="rect">
            <a:avLst/>
          </a:prstGeom>
          <a:noFill/>
        </p:spPr>
        <p:txBody>
          <a:bodyPr wrap="square" lIns="137160" rIns="137160" rtlCol="0" anchor="ctr" anchorCtr="0">
            <a:noAutofit/>
          </a:bodyPr>
          <a:lstStyle/>
          <a:p>
            <a:pPr marL="171450" marR="0" lvl="1" indent="-171450" algn="l" defTabSz="457200" rtl="0" eaLnBrk="1" fontAlgn="auto" latinLnBrk="0" hangingPunct="1">
              <a:lnSpc>
                <a:spcPct val="100000"/>
              </a:lnSpc>
              <a:spcBef>
                <a:spcPct val="20000"/>
              </a:spcBef>
              <a:spcAft>
                <a:spcPts val="450"/>
              </a:spcAft>
              <a:buClr>
                <a:srgbClr val="245397"/>
              </a:buClr>
              <a:buSzTx/>
              <a:buFont typeface="Wingdings" panose="05000000000000000000" pitchFamily="2" charset="2"/>
              <a:buChar char="§"/>
              <a:tabLst/>
              <a:defRPr/>
            </a:pPr>
            <a:r>
              <a:rPr kumimoji="0" lang="en-US" sz="1300" b="0" i="0" u="none" strike="noStrike" kern="1200" cap="none" spc="0" normalizeH="0" baseline="0" noProof="0" dirty="0">
                <a:ln>
                  <a:noFill/>
                </a:ln>
                <a:solidFill>
                  <a:srgbClr val="000000"/>
                </a:solidFill>
                <a:effectLst/>
                <a:uLnTx/>
                <a:uFillTx/>
                <a:latin typeface="Calibri Light"/>
                <a:ea typeface="+mn-ea"/>
                <a:cs typeface="+mn-cs"/>
              </a:rPr>
              <a:t>Roth 401(k) and/or 403(b) contributions are made with after-tax dollars, but unlike pre-tax contributions that grow tax deferred and are taxable when withdrawn, contributions can grow and be withdrawn tax free.  </a:t>
            </a:r>
          </a:p>
          <a:p>
            <a:pPr marL="171450" lvl="1" indent="-171450" defTabSz="457200">
              <a:spcBef>
                <a:spcPct val="20000"/>
              </a:spcBef>
              <a:spcAft>
                <a:spcPts val="450"/>
              </a:spcAft>
              <a:buClr>
                <a:srgbClr val="245397"/>
              </a:buClr>
              <a:buFont typeface="Wingdings" panose="05000000000000000000" pitchFamily="2" charset="2"/>
              <a:buChar char="§"/>
              <a:defRPr/>
            </a:pPr>
            <a:r>
              <a:rPr kumimoji="0" lang="en-US" sz="1300" b="0" i="0" u="none" strike="noStrike" kern="1200" cap="none" spc="0" normalizeH="0" baseline="0" noProof="0" dirty="0">
                <a:ln>
                  <a:noFill/>
                </a:ln>
                <a:solidFill>
                  <a:srgbClr val="000000"/>
                </a:solidFill>
                <a:effectLst/>
                <a:uLnTx/>
                <a:uFillTx/>
                <a:latin typeface="Calibri Light"/>
                <a:ea typeface="+mn-ea"/>
                <a:cs typeface="+mn-cs"/>
              </a:rPr>
              <a:t>Unlike a Roth IRA, a designated Roth account in a 401(k) or 403(b) is subject to plan contributions limits allowing for greater savings.</a:t>
            </a:r>
          </a:p>
          <a:p>
            <a:pPr marL="171450" lvl="1" indent="-171450" defTabSz="457200">
              <a:spcBef>
                <a:spcPct val="20000"/>
              </a:spcBef>
              <a:spcAft>
                <a:spcPts val="450"/>
              </a:spcAft>
              <a:buClr>
                <a:srgbClr val="245397"/>
              </a:buClr>
              <a:buFont typeface="Wingdings" panose="05000000000000000000" pitchFamily="2" charset="2"/>
              <a:buChar char="§"/>
              <a:defRPr/>
            </a:pPr>
            <a:r>
              <a:rPr kumimoji="0" lang="en-US" sz="1300" b="0" i="0" u="none" strike="noStrike" kern="1200" cap="none" spc="0" normalizeH="0" baseline="0" noProof="0" dirty="0">
                <a:ln>
                  <a:noFill/>
                </a:ln>
                <a:solidFill>
                  <a:srgbClr val="000000"/>
                </a:solidFill>
                <a:effectLst/>
                <a:uLnTx/>
                <a:uFillTx/>
                <a:latin typeface="Calibri Light"/>
                <a:ea typeface="+mn-ea"/>
                <a:cs typeface="+mn-cs"/>
              </a:rPr>
              <a:t>Unlike Roth IRAs there are no income limits to contribute, making it accessible to high earners</a:t>
            </a:r>
          </a:p>
          <a:p>
            <a:pPr marL="171450" lvl="1" indent="-171450" defTabSz="457200">
              <a:spcBef>
                <a:spcPct val="20000"/>
              </a:spcBef>
              <a:spcAft>
                <a:spcPts val="450"/>
              </a:spcAft>
              <a:buClr>
                <a:srgbClr val="245397"/>
              </a:buClr>
              <a:buFont typeface="Wingdings" panose="05000000000000000000" pitchFamily="2" charset="2"/>
              <a:buChar char="§"/>
              <a:defRPr/>
            </a:pPr>
            <a:r>
              <a:rPr kumimoji="0" lang="en-US" sz="1300" b="0" i="0" u="none" strike="noStrike" kern="1200" cap="none" spc="0" normalizeH="0" baseline="0" noProof="0" dirty="0">
                <a:ln>
                  <a:noFill/>
                </a:ln>
                <a:solidFill>
                  <a:srgbClr val="000000"/>
                </a:solidFill>
                <a:effectLst/>
                <a:uLnTx/>
                <a:uFillTx/>
                <a:latin typeface="Calibri Light"/>
                <a:ea typeface="+mn-ea"/>
                <a:cs typeface="+mn-cs"/>
              </a:rPr>
              <a:t>Beginning in 2026, high earners(&gt;$145,000) </a:t>
            </a:r>
            <a:r>
              <a:rPr kumimoji="0" lang="en-US" sz="1300" b="1" i="0" u="sng" strike="noStrike" kern="1200" cap="none" spc="0" normalizeH="0" baseline="0" noProof="0" dirty="0">
                <a:ln>
                  <a:noFill/>
                </a:ln>
                <a:solidFill>
                  <a:srgbClr val="000000"/>
                </a:solidFill>
                <a:effectLst/>
                <a:uLnTx/>
                <a:uFillTx/>
                <a:latin typeface="Calibri Light"/>
                <a:ea typeface="+mn-ea"/>
                <a:cs typeface="+mn-cs"/>
              </a:rPr>
              <a:t>must</a:t>
            </a:r>
            <a:r>
              <a:rPr kumimoji="0" lang="en-US" sz="1300" b="0" i="0" u="none" strike="noStrike" kern="1200" cap="none" spc="0" normalizeH="0" baseline="0" noProof="0" dirty="0">
                <a:ln>
                  <a:noFill/>
                </a:ln>
                <a:solidFill>
                  <a:srgbClr val="000000"/>
                </a:solidFill>
                <a:effectLst/>
                <a:uLnTx/>
                <a:uFillTx/>
                <a:latin typeface="Calibri Light"/>
                <a:ea typeface="+mn-ea"/>
                <a:cs typeface="+mn-cs"/>
              </a:rPr>
              <a:t> make catch-up contributions as Roth.</a:t>
            </a:r>
          </a:p>
          <a:p>
            <a:pPr marL="171450" lvl="1" indent="-171450" defTabSz="457200">
              <a:spcBef>
                <a:spcPct val="20000"/>
              </a:spcBef>
              <a:spcAft>
                <a:spcPts val="450"/>
              </a:spcAft>
              <a:buClr>
                <a:srgbClr val="245397"/>
              </a:buClr>
              <a:buFont typeface="Wingdings" panose="05000000000000000000" pitchFamily="2" charset="2"/>
              <a:buChar char="§"/>
              <a:defRPr/>
            </a:pPr>
            <a:r>
              <a:rPr kumimoji="0" lang="en-US" sz="1300" b="0" i="0" u="none" strike="noStrike" kern="1200" cap="none" spc="0" normalizeH="0" baseline="0" noProof="0" dirty="0">
                <a:ln>
                  <a:noFill/>
                </a:ln>
                <a:solidFill>
                  <a:srgbClr val="000000"/>
                </a:solidFill>
                <a:effectLst/>
                <a:uLnTx/>
                <a:uFillTx/>
                <a:latin typeface="Calibri Light"/>
                <a:ea typeface="+mn-ea"/>
                <a:cs typeface="+mn-cs"/>
              </a:rPr>
              <a:t>SECURE 2.0 removed the RMD requirement from designated Roth accounts eliminating the previous need to rollover assets to a Roth IRA.</a:t>
            </a:r>
          </a:p>
        </p:txBody>
      </p:sp>
      <p:grpSp>
        <p:nvGrpSpPr>
          <p:cNvPr id="61" name="Group 60">
            <a:extLst>
              <a:ext uri="{FF2B5EF4-FFF2-40B4-BE49-F238E27FC236}">
                <a16:creationId xmlns:a16="http://schemas.microsoft.com/office/drawing/2014/main" id="{8DED9CE8-7EE6-DD7B-9F2E-DE83D851D63C}"/>
              </a:ext>
            </a:extLst>
          </p:cNvPr>
          <p:cNvGrpSpPr/>
          <p:nvPr/>
        </p:nvGrpSpPr>
        <p:grpSpPr>
          <a:xfrm>
            <a:off x="679335" y="2833795"/>
            <a:ext cx="3709778" cy="830997"/>
            <a:chOff x="679335" y="2818427"/>
            <a:chExt cx="3709778" cy="830997"/>
          </a:xfrm>
        </p:grpSpPr>
        <p:sp>
          <p:nvSpPr>
            <p:cNvPr id="16" name="TextBox 15">
              <a:extLst>
                <a:ext uri="{FF2B5EF4-FFF2-40B4-BE49-F238E27FC236}">
                  <a16:creationId xmlns:a16="http://schemas.microsoft.com/office/drawing/2014/main" id="{979DBCD7-4FD8-9B52-D1A9-C3EE2BAC2F05}"/>
                </a:ext>
              </a:extLst>
            </p:cNvPr>
            <p:cNvSpPr txBox="1"/>
            <p:nvPr/>
          </p:nvSpPr>
          <p:spPr>
            <a:xfrm>
              <a:off x="679335" y="2818427"/>
              <a:ext cx="561315" cy="830997"/>
            </a:xfrm>
            <a:prstGeom prst="rect">
              <a:avLst/>
            </a:prstGeom>
            <a:noFill/>
          </p:spPr>
          <p:txBody>
            <a:bodyPr wrap="square" rtlCol="0">
              <a:spAutoFit/>
            </a:bodyPr>
            <a:lstStyle/>
            <a:p>
              <a:r>
                <a:rPr lang="en-US" sz="4800" b="1" dirty="0">
                  <a:solidFill>
                    <a:srgbClr val="EE8A1D"/>
                  </a:solidFill>
                  <a:latin typeface="+mj-lt"/>
                </a:rPr>
                <a:t>6</a:t>
              </a:r>
            </a:p>
          </p:txBody>
        </p:sp>
        <p:sp>
          <p:nvSpPr>
            <p:cNvPr id="17" name="TextBox 16">
              <a:extLst>
                <a:ext uri="{FF2B5EF4-FFF2-40B4-BE49-F238E27FC236}">
                  <a16:creationId xmlns:a16="http://schemas.microsoft.com/office/drawing/2014/main" id="{E783399B-A734-DCC7-7631-F62108ECF644}"/>
                </a:ext>
              </a:extLst>
            </p:cNvPr>
            <p:cNvSpPr txBox="1"/>
            <p:nvPr/>
          </p:nvSpPr>
          <p:spPr>
            <a:xfrm>
              <a:off x="1113108" y="2927101"/>
              <a:ext cx="3276005" cy="646331"/>
            </a:xfrm>
            <a:prstGeom prst="rect">
              <a:avLst/>
            </a:prstGeom>
            <a:noFill/>
          </p:spPr>
          <p:txBody>
            <a:bodyPr wrap="square" rtlCol="0">
              <a:spAutoFit/>
            </a:bodyPr>
            <a:lstStyle/>
            <a:p>
              <a:r>
                <a:rPr lang="en-US" dirty="0">
                  <a:solidFill>
                    <a:schemeClr val="accent1"/>
                  </a:solidFill>
                  <a:latin typeface="+mj-lt"/>
                </a:rPr>
                <a:t>benefits of a </a:t>
              </a:r>
              <a:br>
                <a:rPr lang="en-US" dirty="0">
                  <a:solidFill>
                    <a:schemeClr val="accent1"/>
                  </a:solidFill>
                  <a:latin typeface="+mj-lt"/>
                </a:rPr>
              </a:br>
              <a:r>
                <a:rPr lang="en-US" dirty="0">
                  <a:solidFill>
                    <a:schemeClr val="accent1"/>
                  </a:solidFill>
                  <a:latin typeface="+mj-lt"/>
                </a:rPr>
                <a:t>Designated Roth Account</a:t>
              </a:r>
            </a:p>
          </p:txBody>
        </p:sp>
      </p:grpSp>
      <p:grpSp>
        <p:nvGrpSpPr>
          <p:cNvPr id="62" name="Group 61">
            <a:extLst>
              <a:ext uri="{FF2B5EF4-FFF2-40B4-BE49-F238E27FC236}">
                <a16:creationId xmlns:a16="http://schemas.microsoft.com/office/drawing/2014/main" id="{6AA3E244-2CDF-CADC-9B26-920960082529}"/>
              </a:ext>
            </a:extLst>
          </p:cNvPr>
          <p:cNvGrpSpPr/>
          <p:nvPr/>
        </p:nvGrpSpPr>
        <p:grpSpPr>
          <a:xfrm>
            <a:off x="440388" y="3736675"/>
            <a:ext cx="4406904" cy="1427282"/>
            <a:chOff x="440388" y="3736675"/>
            <a:chExt cx="4406904" cy="1427282"/>
          </a:xfrm>
        </p:grpSpPr>
        <p:sp>
          <p:nvSpPr>
            <p:cNvPr id="29" name="TextBox 28">
              <a:extLst>
                <a:ext uri="{FF2B5EF4-FFF2-40B4-BE49-F238E27FC236}">
                  <a16:creationId xmlns:a16="http://schemas.microsoft.com/office/drawing/2014/main" id="{379A41C2-7FFB-4B8F-6D23-C756353A2896}"/>
                </a:ext>
              </a:extLst>
            </p:cNvPr>
            <p:cNvSpPr txBox="1"/>
            <p:nvPr/>
          </p:nvSpPr>
          <p:spPr>
            <a:xfrm>
              <a:off x="1152154" y="3795881"/>
              <a:ext cx="3276005" cy="246221"/>
            </a:xfrm>
            <a:prstGeom prst="rect">
              <a:avLst/>
            </a:prstGeom>
            <a:noFill/>
          </p:spPr>
          <p:txBody>
            <a:bodyPr wrap="square" rtlCol="0">
              <a:spAutoFit/>
            </a:bodyPr>
            <a:lstStyle/>
            <a:p>
              <a:r>
                <a:rPr lang="en-US" sz="1000" b="1" dirty="0">
                  <a:solidFill>
                    <a:schemeClr val="accent1"/>
                  </a:solidFill>
                  <a:latin typeface="+mj-lt"/>
                </a:rPr>
                <a:t>Tax-free growth</a:t>
              </a:r>
            </a:p>
          </p:txBody>
        </p:sp>
        <p:sp>
          <p:nvSpPr>
            <p:cNvPr id="30" name="TextBox 29">
              <a:extLst>
                <a:ext uri="{FF2B5EF4-FFF2-40B4-BE49-F238E27FC236}">
                  <a16:creationId xmlns:a16="http://schemas.microsoft.com/office/drawing/2014/main" id="{D8862A1D-3F24-B560-4FAA-4AF4C2CBC6B6}"/>
                </a:ext>
              </a:extLst>
            </p:cNvPr>
            <p:cNvSpPr txBox="1"/>
            <p:nvPr/>
          </p:nvSpPr>
          <p:spPr>
            <a:xfrm>
              <a:off x="1152155" y="4241145"/>
              <a:ext cx="1615344" cy="400110"/>
            </a:xfrm>
            <a:prstGeom prst="rect">
              <a:avLst/>
            </a:prstGeom>
            <a:noFill/>
          </p:spPr>
          <p:txBody>
            <a:bodyPr wrap="square" rtlCol="0">
              <a:spAutoFit/>
            </a:bodyPr>
            <a:lstStyle/>
            <a:p>
              <a:r>
                <a:rPr lang="en-US" sz="1000" b="1" dirty="0">
                  <a:solidFill>
                    <a:schemeClr val="accent1"/>
                  </a:solidFill>
                  <a:latin typeface="+mj-lt"/>
                </a:rPr>
                <a:t>Tax-free withdrawals </a:t>
              </a:r>
              <a:br>
                <a:rPr lang="en-US" sz="1000" b="1" dirty="0">
                  <a:solidFill>
                    <a:schemeClr val="accent1"/>
                  </a:solidFill>
                  <a:latin typeface="+mj-lt"/>
                </a:rPr>
              </a:br>
              <a:r>
                <a:rPr lang="en-US" sz="1000" b="1" dirty="0">
                  <a:solidFill>
                    <a:schemeClr val="accent1"/>
                  </a:solidFill>
                  <a:latin typeface="+mj-lt"/>
                </a:rPr>
                <a:t>in retirement</a:t>
              </a:r>
            </a:p>
          </p:txBody>
        </p:sp>
        <p:sp>
          <p:nvSpPr>
            <p:cNvPr id="31" name="TextBox 30">
              <a:extLst>
                <a:ext uri="{FF2B5EF4-FFF2-40B4-BE49-F238E27FC236}">
                  <a16:creationId xmlns:a16="http://schemas.microsoft.com/office/drawing/2014/main" id="{6CF4F4B4-610D-25B0-3133-A27459B57A40}"/>
                </a:ext>
              </a:extLst>
            </p:cNvPr>
            <p:cNvSpPr txBox="1"/>
            <p:nvPr/>
          </p:nvSpPr>
          <p:spPr>
            <a:xfrm>
              <a:off x="1152155" y="4761660"/>
              <a:ext cx="1888188" cy="400110"/>
            </a:xfrm>
            <a:prstGeom prst="rect">
              <a:avLst/>
            </a:prstGeom>
            <a:noFill/>
          </p:spPr>
          <p:txBody>
            <a:bodyPr wrap="square" rtlCol="0">
              <a:spAutoFit/>
            </a:bodyPr>
            <a:lstStyle/>
            <a:p>
              <a:r>
                <a:rPr lang="en-US" sz="1000" b="1" dirty="0">
                  <a:solidFill>
                    <a:schemeClr val="accent1"/>
                  </a:solidFill>
                  <a:latin typeface="+mj-lt"/>
                </a:rPr>
                <a:t>No required </a:t>
              </a:r>
              <a:br>
                <a:rPr lang="en-US" sz="1000" b="1" dirty="0">
                  <a:solidFill>
                    <a:schemeClr val="accent1"/>
                  </a:solidFill>
                  <a:latin typeface="+mj-lt"/>
                </a:rPr>
              </a:br>
              <a:r>
                <a:rPr lang="en-US" sz="1000" b="1" dirty="0">
                  <a:solidFill>
                    <a:schemeClr val="accent1"/>
                  </a:solidFill>
                  <a:latin typeface="+mj-lt"/>
                </a:rPr>
                <a:t>Minimum Distributions</a:t>
              </a:r>
            </a:p>
          </p:txBody>
        </p:sp>
        <p:sp>
          <p:nvSpPr>
            <p:cNvPr id="33" name="TextBox 32">
              <a:extLst>
                <a:ext uri="{FF2B5EF4-FFF2-40B4-BE49-F238E27FC236}">
                  <a16:creationId xmlns:a16="http://schemas.microsoft.com/office/drawing/2014/main" id="{CCA36DA8-820C-3643-7F22-37D48BE4B780}"/>
                </a:ext>
              </a:extLst>
            </p:cNvPr>
            <p:cNvSpPr txBox="1"/>
            <p:nvPr/>
          </p:nvSpPr>
          <p:spPr>
            <a:xfrm>
              <a:off x="3169947" y="3795880"/>
              <a:ext cx="1677345" cy="246221"/>
            </a:xfrm>
            <a:prstGeom prst="rect">
              <a:avLst/>
            </a:prstGeom>
            <a:noFill/>
          </p:spPr>
          <p:txBody>
            <a:bodyPr wrap="square" rtlCol="0">
              <a:spAutoFit/>
            </a:bodyPr>
            <a:lstStyle/>
            <a:p>
              <a:r>
                <a:rPr lang="en-US" sz="1000" b="1" dirty="0">
                  <a:solidFill>
                    <a:schemeClr val="accent1"/>
                  </a:solidFill>
                  <a:latin typeface="+mj-lt"/>
                </a:rPr>
                <a:t>Diversified Tax Strategy</a:t>
              </a:r>
            </a:p>
          </p:txBody>
        </p:sp>
        <p:sp>
          <p:nvSpPr>
            <p:cNvPr id="34" name="TextBox 33">
              <a:extLst>
                <a:ext uri="{FF2B5EF4-FFF2-40B4-BE49-F238E27FC236}">
                  <a16:creationId xmlns:a16="http://schemas.microsoft.com/office/drawing/2014/main" id="{0D87A056-4F32-DB53-BAAF-0F22D445265C}"/>
                </a:ext>
              </a:extLst>
            </p:cNvPr>
            <p:cNvSpPr txBox="1"/>
            <p:nvPr/>
          </p:nvSpPr>
          <p:spPr>
            <a:xfrm>
              <a:off x="3169948" y="4241145"/>
              <a:ext cx="1615344" cy="400110"/>
            </a:xfrm>
            <a:prstGeom prst="rect">
              <a:avLst/>
            </a:prstGeom>
            <a:noFill/>
          </p:spPr>
          <p:txBody>
            <a:bodyPr wrap="square" rtlCol="0">
              <a:spAutoFit/>
            </a:bodyPr>
            <a:lstStyle/>
            <a:p>
              <a:r>
                <a:rPr lang="en-US" sz="1000" b="1" dirty="0">
                  <a:solidFill>
                    <a:schemeClr val="accent1"/>
                  </a:solidFill>
                  <a:latin typeface="+mj-lt"/>
                </a:rPr>
                <a:t>Higher Contribution Limits</a:t>
              </a:r>
            </a:p>
          </p:txBody>
        </p:sp>
        <p:sp>
          <p:nvSpPr>
            <p:cNvPr id="35" name="TextBox 34">
              <a:extLst>
                <a:ext uri="{FF2B5EF4-FFF2-40B4-BE49-F238E27FC236}">
                  <a16:creationId xmlns:a16="http://schemas.microsoft.com/office/drawing/2014/main" id="{A8C9D7BE-2010-43DA-DD73-AB8B9B5A73B0}"/>
                </a:ext>
              </a:extLst>
            </p:cNvPr>
            <p:cNvSpPr txBox="1"/>
            <p:nvPr/>
          </p:nvSpPr>
          <p:spPr>
            <a:xfrm>
              <a:off x="3169948" y="4761659"/>
              <a:ext cx="1187016" cy="400110"/>
            </a:xfrm>
            <a:prstGeom prst="rect">
              <a:avLst/>
            </a:prstGeom>
            <a:noFill/>
          </p:spPr>
          <p:txBody>
            <a:bodyPr wrap="square" rtlCol="0">
              <a:spAutoFit/>
            </a:bodyPr>
            <a:lstStyle/>
            <a:p>
              <a:r>
                <a:rPr lang="en-US" sz="1000" b="1" dirty="0">
                  <a:solidFill>
                    <a:schemeClr val="accent1"/>
                  </a:solidFill>
                  <a:latin typeface="+mj-lt"/>
                </a:rPr>
                <a:t>No Income Restrictions</a:t>
              </a:r>
            </a:p>
          </p:txBody>
        </p:sp>
        <p:sp>
          <p:nvSpPr>
            <p:cNvPr id="36" name="Oval 35">
              <a:extLst>
                <a:ext uri="{FF2B5EF4-FFF2-40B4-BE49-F238E27FC236}">
                  <a16:creationId xmlns:a16="http://schemas.microsoft.com/office/drawing/2014/main" id="{7C02767B-3874-670F-E0EF-13B7CD1E38AF}"/>
                </a:ext>
              </a:extLst>
            </p:cNvPr>
            <p:cNvSpPr/>
            <p:nvPr/>
          </p:nvSpPr>
          <p:spPr>
            <a:xfrm>
              <a:off x="766267" y="3736675"/>
              <a:ext cx="366966" cy="366966"/>
            </a:xfrm>
            <a:prstGeom prst="ellipse">
              <a:avLst/>
            </a:prstGeom>
            <a:solidFill>
              <a:schemeClr val="accent1"/>
            </a:solidFill>
            <a:ln>
              <a:noFill/>
            </a:ln>
            <a:effectLst>
              <a:outerShdw blurRad="127000" dist="38100" dir="5400000" sx="91000" sy="91000" algn="t"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F402DE7C-75D6-368E-C26C-4B9F3508E283}"/>
                </a:ext>
              </a:extLst>
            </p:cNvPr>
            <p:cNvSpPr/>
            <p:nvPr/>
          </p:nvSpPr>
          <p:spPr>
            <a:xfrm>
              <a:off x="766267" y="4266833"/>
              <a:ext cx="366966" cy="366966"/>
            </a:xfrm>
            <a:prstGeom prst="ellipse">
              <a:avLst/>
            </a:prstGeom>
            <a:solidFill>
              <a:schemeClr val="accent1"/>
            </a:solidFill>
            <a:ln>
              <a:noFill/>
            </a:ln>
            <a:effectLst>
              <a:outerShdw blurRad="127000" dist="38100" dir="5400000" sx="91000" sy="91000" algn="t"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174F9E0-B5EA-2890-EB4C-FEBAAA1C43B1}"/>
                </a:ext>
              </a:extLst>
            </p:cNvPr>
            <p:cNvSpPr/>
            <p:nvPr/>
          </p:nvSpPr>
          <p:spPr>
            <a:xfrm>
              <a:off x="766267" y="4796991"/>
              <a:ext cx="366966" cy="366966"/>
            </a:xfrm>
            <a:prstGeom prst="ellipse">
              <a:avLst/>
            </a:prstGeom>
            <a:solidFill>
              <a:schemeClr val="accent1"/>
            </a:solidFill>
            <a:ln>
              <a:noFill/>
            </a:ln>
            <a:effectLst>
              <a:outerShdw blurRad="127000" dist="38100" dir="5400000" sx="91000" sy="91000" algn="t"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EBBC3C3-FD78-E70A-E5CD-03579DA7140B}"/>
                </a:ext>
              </a:extLst>
            </p:cNvPr>
            <p:cNvSpPr/>
            <p:nvPr/>
          </p:nvSpPr>
          <p:spPr>
            <a:xfrm>
              <a:off x="2805495" y="3736675"/>
              <a:ext cx="366966" cy="366966"/>
            </a:xfrm>
            <a:prstGeom prst="ellipse">
              <a:avLst/>
            </a:prstGeom>
            <a:solidFill>
              <a:schemeClr val="accent1"/>
            </a:solidFill>
            <a:ln>
              <a:noFill/>
            </a:ln>
            <a:effectLst>
              <a:outerShdw blurRad="127000" dist="38100" dir="5400000" sx="91000" sy="91000" algn="t"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D373876-FF1E-24C4-EF4C-B120D8B90FC2}"/>
                </a:ext>
              </a:extLst>
            </p:cNvPr>
            <p:cNvSpPr/>
            <p:nvPr/>
          </p:nvSpPr>
          <p:spPr>
            <a:xfrm>
              <a:off x="2805495" y="4266833"/>
              <a:ext cx="366966" cy="366966"/>
            </a:xfrm>
            <a:prstGeom prst="ellipse">
              <a:avLst/>
            </a:prstGeom>
            <a:solidFill>
              <a:schemeClr val="accent1"/>
            </a:solidFill>
            <a:ln>
              <a:noFill/>
            </a:ln>
            <a:effectLst>
              <a:outerShdw blurRad="127000" dist="38100" dir="5400000" sx="91000" sy="91000" algn="t"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290D27F-3EC7-A341-7640-BE142F6E627A}"/>
                </a:ext>
              </a:extLst>
            </p:cNvPr>
            <p:cNvSpPr/>
            <p:nvPr/>
          </p:nvSpPr>
          <p:spPr>
            <a:xfrm>
              <a:off x="2805495" y="4796991"/>
              <a:ext cx="366966" cy="366966"/>
            </a:xfrm>
            <a:prstGeom prst="ellipse">
              <a:avLst/>
            </a:prstGeom>
            <a:solidFill>
              <a:schemeClr val="accent1"/>
            </a:solidFill>
            <a:ln>
              <a:noFill/>
            </a:ln>
            <a:effectLst>
              <a:outerShdw blurRad="127000" dist="38100" dir="5400000" sx="91000" sy="91000" algn="t"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D7F42E6E-68C2-5A87-B9A9-1C29F445914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94286" y="4822452"/>
              <a:ext cx="287016" cy="287016"/>
            </a:xfrm>
            <a:prstGeom prst="rect">
              <a:avLst/>
            </a:prstGeom>
          </p:spPr>
        </p:pic>
        <p:pic>
          <p:nvPicPr>
            <p:cNvPr id="52" name="Picture 51">
              <a:extLst>
                <a:ext uri="{FF2B5EF4-FFF2-40B4-BE49-F238E27FC236}">
                  <a16:creationId xmlns:a16="http://schemas.microsoft.com/office/drawing/2014/main" id="{A20DDC68-D316-1EAD-0A11-B4C575F1F16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82046" y="3743877"/>
              <a:ext cx="366967" cy="366967"/>
            </a:xfrm>
            <a:prstGeom prst="rect">
              <a:avLst/>
            </a:prstGeom>
          </p:spPr>
        </p:pic>
        <p:pic>
          <p:nvPicPr>
            <p:cNvPr id="54" name="Picture 53">
              <a:extLst>
                <a:ext uri="{FF2B5EF4-FFF2-40B4-BE49-F238E27FC236}">
                  <a16:creationId xmlns:a16="http://schemas.microsoft.com/office/drawing/2014/main" id="{48C8A851-D5E5-080F-161E-E722BA4787C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817250" y="4284084"/>
              <a:ext cx="323898" cy="323898"/>
            </a:xfrm>
            <a:prstGeom prst="rect">
              <a:avLst/>
            </a:prstGeom>
          </p:spPr>
        </p:pic>
        <p:pic>
          <p:nvPicPr>
            <p:cNvPr id="57" name="Picture 56">
              <a:extLst>
                <a:ext uri="{FF2B5EF4-FFF2-40B4-BE49-F238E27FC236}">
                  <a16:creationId xmlns:a16="http://schemas.microsoft.com/office/drawing/2014/main" id="{8C77C35F-69F6-750A-C306-4FA6E5F7F4AE}"/>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2855699" y="4836637"/>
              <a:ext cx="286826" cy="286826"/>
            </a:xfrm>
            <a:prstGeom prst="rect">
              <a:avLst/>
            </a:prstGeom>
          </p:spPr>
        </p:pic>
        <p:pic>
          <p:nvPicPr>
            <p:cNvPr id="58" name="Picture 57">
              <a:extLst>
                <a:ext uri="{FF2B5EF4-FFF2-40B4-BE49-F238E27FC236}">
                  <a16:creationId xmlns:a16="http://schemas.microsoft.com/office/drawing/2014/main" id="{15CCB8F2-53A8-3B74-3E24-6A32C345596D}"/>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2817250" y="3744233"/>
              <a:ext cx="323898" cy="323898"/>
            </a:xfrm>
            <a:prstGeom prst="rect">
              <a:avLst/>
            </a:prstGeom>
          </p:spPr>
        </p:pic>
        <p:pic>
          <p:nvPicPr>
            <p:cNvPr id="60" name="Picture 59" descr="A white line drawing of a chair and umbrella&#10;&#10;Description automatically generated">
              <a:extLst>
                <a:ext uri="{FF2B5EF4-FFF2-40B4-BE49-F238E27FC236}">
                  <a16:creationId xmlns:a16="http://schemas.microsoft.com/office/drawing/2014/main" id="{22824FA7-6A5A-99F8-8B5A-5150EE68273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0388" y="3940496"/>
              <a:ext cx="1016533" cy="1016533"/>
            </a:xfrm>
            <a:prstGeom prst="rect">
              <a:avLst/>
            </a:prstGeom>
          </p:spPr>
        </p:pic>
      </p:grpSp>
      <p:sp>
        <p:nvSpPr>
          <p:cNvPr id="12" name="Rectangle 11">
            <a:extLst>
              <a:ext uri="{FF2B5EF4-FFF2-40B4-BE49-F238E27FC236}">
                <a16:creationId xmlns:a16="http://schemas.microsoft.com/office/drawing/2014/main" id="{2C186188-4683-A547-9194-D3FDAE0B62C1}"/>
              </a:ext>
            </a:extLst>
          </p:cNvPr>
          <p:cNvSpPr/>
          <p:nvPr/>
        </p:nvSpPr>
        <p:spPr>
          <a:xfrm>
            <a:off x="528017" y="5332095"/>
            <a:ext cx="4286029" cy="959417"/>
          </a:xfrm>
          <a:prstGeom prst="rect">
            <a:avLst/>
          </a:prstGeom>
          <a:solidFill>
            <a:srgbClr val="005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marR="0" lvl="0" indent="0" defTabSz="457200" rtl="0" eaLnBrk="1" fontAlgn="auto" latinLnBrk="0" hangingPunct="1">
              <a:lnSpc>
                <a:spcPct val="100000"/>
              </a:lnSpc>
              <a:spcBef>
                <a:spcPts val="0"/>
              </a:spcBef>
              <a:spcAft>
                <a:spcPts val="1200"/>
              </a:spcAft>
              <a:buClr>
                <a:srgbClr val="09549B"/>
              </a:buClr>
              <a:buSzTx/>
              <a:buFontTx/>
              <a:buNone/>
              <a:tabLst/>
              <a:defRPr/>
            </a:pPr>
            <a:endParaRPr lang="en-US" sz="1400" dirty="0">
              <a:solidFill>
                <a:srgbClr val="FFFFFF"/>
              </a:solidFill>
              <a:latin typeface="Century Gothic" panose="020B0502020202020204" pitchFamily="34" charset="0"/>
            </a:endParaRPr>
          </a:p>
        </p:txBody>
      </p:sp>
      <p:cxnSp>
        <p:nvCxnSpPr>
          <p:cNvPr id="13" name="Straight Connector 12">
            <a:extLst>
              <a:ext uri="{FF2B5EF4-FFF2-40B4-BE49-F238E27FC236}">
                <a16:creationId xmlns:a16="http://schemas.microsoft.com/office/drawing/2014/main" id="{74AE8942-0652-67B2-F69D-2684F9B9F88C}"/>
              </a:ext>
            </a:extLst>
          </p:cNvPr>
          <p:cNvCxnSpPr>
            <a:cxnSpLocks/>
          </p:cNvCxnSpPr>
          <p:nvPr/>
        </p:nvCxnSpPr>
        <p:spPr>
          <a:xfrm>
            <a:off x="1113459" y="5477336"/>
            <a:ext cx="0" cy="678137"/>
          </a:xfrm>
          <a:prstGeom prst="line">
            <a:avLst/>
          </a:prstGeom>
          <a:ln w="9525">
            <a:solidFill>
              <a:srgbClr val="FFFFFF">
                <a:alpha val="50196"/>
              </a:srgbClr>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grpSp>
        <p:nvGrpSpPr>
          <p:cNvPr id="37" name="Group 36">
            <a:extLst>
              <a:ext uri="{FF2B5EF4-FFF2-40B4-BE49-F238E27FC236}">
                <a16:creationId xmlns:a16="http://schemas.microsoft.com/office/drawing/2014/main" id="{7495F5EC-B436-D271-9EF2-D9D5873AE21A}"/>
              </a:ext>
            </a:extLst>
          </p:cNvPr>
          <p:cNvGrpSpPr/>
          <p:nvPr/>
        </p:nvGrpSpPr>
        <p:grpSpPr>
          <a:xfrm>
            <a:off x="7190236" y="486985"/>
            <a:ext cx="1191666" cy="646331"/>
            <a:chOff x="7190236" y="486985"/>
            <a:chExt cx="1191666" cy="646331"/>
          </a:xfrm>
        </p:grpSpPr>
        <p:sp>
          <p:nvSpPr>
            <p:cNvPr id="43" name="Rectangle: Rounded Corners 42">
              <a:hlinkClick r:id="rId14" action="ppaction://hlinksldjump"/>
              <a:extLst>
                <a:ext uri="{FF2B5EF4-FFF2-40B4-BE49-F238E27FC236}">
                  <a16:creationId xmlns:a16="http://schemas.microsoft.com/office/drawing/2014/main" id="{10FEC697-5A73-1C05-A0D3-80555277F454}"/>
                </a:ext>
              </a:extLst>
            </p:cNvPr>
            <p:cNvSpPr/>
            <p:nvPr/>
          </p:nvSpPr>
          <p:spPr>
            <a:xfrm>
              <a:off x="7190236" y="486985"/>
              <a:ext cx="1160892" cy="646331"/>
            </a:xfrm>
            <a:prstGeom prst="roundRect">
              <a:avLst/>
            </a:prstGeom>
            <a:solidFill>
              <a:srgbClr val="00529B"/>
            </a:solidFill>
            <a:ln>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4" name="TextBox 43">
              <a:hlinkClick r:id="rId14" action="ppaction://hlinksldjump"/>
              <a:extLst>
                <a:ext uri="{FF2B5EF4-FFF2-40B4-BE49-F238E27FC236}">
                  <a16:creationId xmlns:a16="http://schemas.microsoft.com/office/drawing/2014/main" id="{6CC15C6D-86D1-8FA4-9C53-D35F38ABD6A6}"/>
                </a:ext>
              </a:extLst>
            </p:cNvPr>
            <p:cNvSpPr txBox="1"/>
            <p:nvPr/>
          </p:nvSpPr>
          <p:spPr>
            <a:xfrm>
              <a:off x="7528013" y="501091"/>
              <a:ext cx="853889" cy="618118"/>
            </a:xfrm>
            <a:prstGeom prst="rect">
              <a:avLst/>
            </a:prstGeom>
            <a:noFill/>
          </p:spPr>
          <p:txBody>
            <a:bodyPr wrap="square" rtlCol="0">
              <a:spAutoFit/>
            </a:bodyPr>
            <a:lstStyle/>
            <a:p>
              <a:pPr>
                <a:lnSpc>
                  <a:spcPts val="1000"/>
                </a:lnSpc>
                <a:spcAft>
                  <a:spcPts val="100"/>
                </a:spcAft>
              </a:pPr>
              <a:r>
                <a:rPr lang="en-US" sz="800" dirty="0">
                  <a:solidFill>
                    <a:schemeClr val="bg1"/>
                  </a:solidFill>
                </a:rPr>
                <a:t>Return to</a:t>
              </a:r>
            </a:p>
            <a:p>
              <a:pPr>
                <a:lnSpc>
                  <a:spcPts val="1000"/>
                </a:lnSpc>
                <a:spcAft>
                  <a:spcPts val="400"/>
                </a:spcAft>
              </a:pPr>
              <a:r>
                <a:rPr lang="en-US" sz="900" dirty="0">
                  <a:solidFill>
                    <a:schemeClr val="bg1"/>
                  </a:solidFill>
                </a:rPr>
                <a:t>Maximizing </a:t>
              </a:r>
              <a:br>
                <a:rPr lang="en-US" sz="900" dirty="0">
                  <a:solidFill>
                    <a:schemeClr val="bg1"/>
                  </a:solidFill>
                </a:rPr>
              </a:br>
              <a:r>
                <a:rPr lang="en-US" sz="900" dirty="0">
                  <a:solidFill>
                    <a:schemeClr val="bg1"/>
                  </a:solidFill>
                </a:rPr>
                <a:t>Tax Deferred Engagement </a:t>
              </a:r>
            </a:p>
          </p:txBody>
        </p:sp>
        <p:grpSp>
          <p:nvGrpSpPr>
            <p:cNvPr id="45" name="Group 44">
              <a:extLst>
                <a:ext uri="{FF2B5EF4-FFF2-40B4-BE49-F238E27FC236}">
                  <a16:creationId xmlns:a16="http://schemas.microsoft.com/office/drawing/2014/main" id="{38C66693-DDDF-9D5B-6CD2-FC2B4588EFF6}"/>
                </a:ext>
              </a:extLst>
            </p:cNvPr>
            <p:cNvGrpSpPr/>
            <p:nvPr/>
          </p:nvGrpSpPr>
          <p:grpSpPr>
            <a:xfrm>
              <a:off x="7269126" y="673514"/>
              <a:ext cx="264805" cy="264805"/>
              <a:chOff x="7269126" y="673514"/>
              <a:chExt cx="264805" cy="264805"/>
            </a:xfrm>
          </p:grpSpPr>
          <p:sp>
            <p:nvSpPr>
              <p:cNvPr id="46" name="Oval 45">
                <a:extLst>
                  <a:ext uri="{FF2B5EF4-FFF2-40B4-BE49-F238E27FC236}">
                    <a16:creationId xmlns:a16="http://schemas.microsoft.com/office/drawing/2014/main" id="{EB9A4DC1-DEE6-EB89-DD4F-83A7B298FB9A}"/>
                  </a:ext>
                </a:extLst>
              </p:cNvPr>
              <p:cNvSpPr/>
              <p:nvPr/>
            </p:nvSpPr>
            <p:spPr>
              <a:xfrm>
                <a:off x="7269126" y="673514"/>
                <a:ext cx="264805" cy="264805"/>
              </a:xfrm>
              <a:prstGeom prst="ellipse">
                <a:avLst/>
              </a:prstGeom>
              <a:solidFill>
                <a:schemeClr val="bg1"/>
              </a:solidFill>
              <a:ln>
                <a:noFill/>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Graphic 46" descr="Back with solid fill">
                <a:hlinkClick r:id="rId14" action="ppaction://hlinksldjump"/>
                <a:extLst>
                  <a:ext uri="{FF2B5EF4-FFF2-40B4-BE49-F238E27FC236}">
                    <a16:creationId xmlns:a16="http://schemas.microsoft.com/office/drawing/2014/main" id="{0DAFF93E-B431-A238-22C6-C6B9464E36B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20636910">
                <a:off x="7278127" y="714842"/>
                <a:ext cx="234767" cy="176682"/>
              </a:xfrm>
              <a:prstGeom prst="rect">
                <a:avLst/>
              </a:prstGeom>
            </p:spPr>
          </p:pic>
        </p:grpSp>
      </p:grpSp>
    </p:spTree>
    <p:extLst>
      <p:ext uri="{BB962C8B-B14F-4D97-AF65-F5344CB8AC3E}">
        <p14:creationId xmlns:p14="http://schemas.microsoft.com/office/powerpoint/2010/main" val="375299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E9A12-3A64-1BAB-D965-EAE4A9C5B3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74DB52-5263-C860-58E7-377393C5DF04}"/>
              </a:ext>
            </a:extLst>
          </p:cNvPr>
          <p:cNvSpPr>
            <a:spLocks noGrp="1"/>
          </p:cNvSpPr>
          <p:nvPr>
            <p:ph type="title"/>
          </p:nvPr>
        </p:nvSpPr>
        <p:spPr/>
        <p:txBody>
          <a:bodyPr>
            <a:normAutofit/>
          </a:bodyPr>
          <a:lstStyle/>
          <a:p>
            <a:r>
              <a:rPr lang="en-US" sz="2000" dirty="0"/>
              <a:t>Maximizing Tax-Deferred Engagement</a:t>
            </a:r>
            <a:br>
              <a:rPr lang="en-US" dirty="0"/>
            </a:br>
            <a:r>
              <a:rPr lang="en-US" dirty="0"/>
              <a:t>Emergency Fund Accounts</a:t>
            </a:r>
          </a:p>
        </p:txBody>
      </p:sp>
      <p:sp>
        <p:nvSpPr>
          <p:cNvPr id="4" name="TextBox 3">
            <a:extLst>
              <a:ext uri="{FF2B5EF4-FFF2-40B4-BE49-F238E27FC236}">
                <a16:creationId xmlns:a16="http://schemas.microsoft.com/office/drawing/2014/main" id="{0F2C5406-E253-167B-B62B-616B103577F1}"/>
              </a:ext>
            </a:extLst>
          </p:cNvPr>
          <p:cNvSpPr txBox="1"/>
          <p:nvPr/>
        </p:nvSpPr>
        <p:spPr>
          <a:xfrm>
            <a:off x="5495846" y="2303911"/>
            <a:ext cx="3106023" cy="4067104"/>
          </a:xfrm>
          <a:prstGeom prst="rect">
            <a:avLst/>
          </a:prstGeom>
          <a:solidFill>
            <a:srgbClr val="CEDFEF"/>
          </a:solidFill>
        </p:spPr>
        <p:txBody>
          <a:bodyPr wrap="square" lIns="137160" rIns="137160" rtlCol="0" anchor="ctr" anchorCtr="0">
            <a:noAutofit/>
          </a:bodyPr>
          <a:lstStyle/>
          <a:p>
            <a:pPr marR="0" lvl="0" algn="l" defTabSz="457200" rtl="0" eaLnBrk="1" fontAlgn="auto" latinLnBrk="0" hangingPunct="1">
              <a:lnSpc>
                <a:spcPct val="100000"/>
              </a:lnSpc>
              <a:spcBef>
                <a:spcPts val="300"/>
              </a:spcBef>
              <a:spcAft>
                <a:spcPts val="300"/>
              </a:spcAft>
              <a:buClr>
                <a:srgbClr val="00529B"/>
              </a:buClr>
              <a:buSzTx/>
              <a:tabLst/>
              <a:defRPr/>
            </a:pPr>
            <a:endParaRPr kumimoji="0" lang="en-US" sz="1600" b="0" i="0" u="none" strike="noStrike" kern="1200" cap="none" spc="0" normalizeH="0" baseline="0" noProof="0" dirty="0">
              <a:ln>
                <a:noFill/>
              </a:ln>
              <a:solidFill>
                <a:srgbClr val="000000"/>
              </a:solidFill>
              <a:effectLst/>
              <a:uLnTx/>
              <a:uFillTx/>
              <a:latin typeface="Calibri Light"/>
              <a:ea typeface="+mn-ea"/>
              <a:cs typeface="+mn-cs"/>
            </a:endParaRPr>
          </a:p>
        </p:txBody>
      </p:sp>
      <p:sp>
        <p:nvSpPr>
          <p:cNvPr id="17" name="ClaimsText">
            <a:extLst>
              <a:ext uri="{FF2B5EF4-FFF2-40B4-BE49-F238E27FC236}">
                <a16:creationId xmlns:a16="http://schemas.microsoft.com/office/drawing/2014/main" id="{AA183525-1B06-32BE-E65F-D91C754DC6BC}"/>
              </a:ext>
            </a:extLst>
          </p:cNvPr>
          <p:cNvSpPr txBox="1"/>
          <p:nvPr/>
        </p:nvSpPr>
        <p:spPr>
          <a:xfrm>
            <a:off x="5495846" y="2303911"/>
            <a:ext cx="3106023" cy="4067104"/>
          </a:xfrm>
          <a:prstGeom prst="rect">
            <a:avLst/>
          </a:prstGeom>
          <a:noFill/>
        </p:spPr>
        <p:txBody>
          <a:bodyPr wrap="square" lIns="137160" rIns="137160" rtlCol="0" anchor="ctr" anchorCtr="0">
            <a:noAutofit/>
          </a:bodyPr>
          <a:lstStyle/>
          <a:p>
            <a:pPr marL="171450" indent="-171450" defTabSz="457200">
              <a:spcBef>
                <a:spcPts val="600"/>
              </a:spcBef>
              <a:spcAft>
                <a:spcPts val="600"/>
              </a:spcAft>
              <a:buClr>
                <a:srgbClr val="00529B"/>
              </a:buClr>
              <a:buFont typeface="Wingdings" panose="05000000000000000000" pitchFamily="2" charset="2"/>
              <a:buChar char="§"/>
              <a:defRPr/>
            </a:pPr>
            <a:r>
              <a:rPr lang="en-US" sz="1300" dirty="0"/>
              <a:t>These accounts encourage employees to save specifically for emergencies, avoiding the negative tax implications of withdrawing from retirement savings.</a:t>
            </a:r>
          </a:p>
          <a:p>
            <a:pPr marL="171450" indent="-171450" defTabSz="457200">
              <a:spcBef>
                <a:spcPts val="600"/>
              </a:spcBef>
              <a:spcAft>
                <a:spcPts val="600"/>
              </a:spcAft>
              <a:buClr>
                <a:srgbClr val="00529B"/>
              </a:buClr>
              <a:buFont typeface="Wingdings" panose="05000000000000000000" pitchFamily="2" charset="2"/>
              <a:buChar char="§"/>
              <a:defRPr/>
            </a:pPr>
            <a:r>
              <a:rPr lang="en-US" sz="1300" dirty="0"/>
              <a:t>Emergency savings accounts may be beneficial to lower-income employees because employees can access these assets without a tax penalty if an emergency arises.</a:t>
            </a:r>
          </a:p>
          <a:p>
            <a:pPr marL="171450" indent="-171450" defTabSz="457200">
              <a:spcBef>
                <a:spcPts val="600"/>
              </a:spcBef>
              <a:spcAft>
                <a:spcPts val="600"/>
              </a:spcAft>
              <a:buClr>
                <a:srgbClr val="00529B"/>
              </a:buClr>
              <a:buFont typeface="Wingdings" panose="05000000000000000000" pitchFamily="2" charset="2"/>
              <a:buChar char="§"/>
              <a:defRPr/>
            </a:pPr>
            <a:r>
              <a:rPr lang="en-US" sz="1300" dirty="0"/>
              <a:t>Employee contributions made </a:t>
            </a:r>
            <a:br>
              <a:rPr lang="en-US" sz="1300" dirty="0"/>
            </a:br>
            <a:r>
              <a:rPr lang="en-US" sz="1300" dirty="0"/>
              <a:t>to an emergency savings account, receive matching contributions </a:t>
            </a:r>
            <a:br>
              <a:rPr lang="en-US" sz="1300" dirty="0"/>
            </a:br>
            <a:r>
              <a:rPr lang="en-US" sz="1300" dirty="0"/>
              <a:t>as if they were retirement plan contributions.</a:t>
            </a:r>
          </a:p>
          <a:p>
            <a:pPr marL="171450" indent="-171450" defTabSz="457200">
              <a:spcBef>
                <a:spcPts val="600"/>
              </a:spcBef>
              <a:spcAft>
                <a:spcPts val="600"/>
              </a:spcAft>
              <a:buClr>
                <a:srgbClr val="00529B"/>
              </a:buClr>
              <a:buFont typeface="Wingdings" panose="05000000000000000000" pitchFamily="2" charset="2"/>
              <a:buChar char="§"/>
              <a:defRPr/>
            </a:pPr>
            <a:r>
              <a:rPr lang="en-US" sz="1300" dirty="0"/>
              <a:t>May help an employer meet discrimination testing by encouraging retirement plan participation.  </a:t>
            </a:r>
          </a:p>
        </p:txBody>
      </p:sp>
      <p:sp>
        <p:nvSpPr>
          <p:cNvPr id="18" name="OverallText" hidden="1">
            <a:extLst>
              <a:ext uri="{FF2B5EF4-FFF2-40B4-BE49-F238E27FC236}">
                <a16:creationId xmlns:a16="http://schemas.microsoft.com/office/drawing/2014/main" id="{E2B09340-2C01-B9CE-1C8B-8A827992BE7E}"/>
              </a:ext>
            </a:extLst>
          </p:cNvPr>
          <p:cNvSpPr txBox="1"/>
          <p:nvPr/>
        </p:nvSpPr>
        <p:spPr>
          <a:xfrm>
            <a:off x="6418902" y="2269756"/>
            <a:ext cx="2291793" cy="4198620"/>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300"/>
              </a:spcBef>
              <a:spcAft>
                <a:spcPts val="3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Typical renewal negotiations yield 5% to 7% reduction from the initial inflated renewal.</a:t>
            </a:r>
          </a:p>
          <a:p>
            <a:pPr marL="171450" marR="0" lvl="0" indent="-171450" algn="l" defTabSz="457200" rtl="0" eaLnBrk="1" fontAlgn="auto" latinLnBrk="0" hangingPunct="1">
              <a:lnSpc>
                <a:spcPct val="100000"/>
              </a:lnSpc>
              <a:spcBef>
                <a:spcPts val="300"/>
              </a:spcBef>
              <a:spcAft>
                <a:spcPts val="3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The USI Comprehensive Underwriting Review provides employers with a unique understanding of the impact associated with each line item in a carrier renewal.</a:t>
            </a:r>
          </a:p>
          <a:p>
            <a:pPr marL="171450" marR="0" lvl="0" indent="-171450" algn="l" defTabSz="457200" rtl="0" eaLnBrk="1" fontAlgn="auto" latinLnBrk="0" hangingPunct="1">
              <a:lnSpc>
                <a:spcPct val="100000"/>
              </a:lnSpc>
              <a:spcBef>
                <a:spcPts val="300"/>
              </a:spcBef>
              <a:spcAft>
                <a:spcPts val="3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With a firm understanding of carriers’ total revenue within the renewal, USI underwriters typically negotiate an </a:t>
            </a:r>
            <a:r>
              <a:rPr kumimoji="0" lang="en-US" sz="1400" b="1" i="0" u="none" strike="noStrike" kern="1200" cap="none" spc="0" normalizeH="0" baseline="0" noProof="0" dirty="0">
                <a:ln>
                  <a:noFill/>
                </a:ln>
                <a:solidFill>
                  <a:srgbClr val="00529B"/>
                </a:solidFill>
                <a:effectLst/>
                <a:uLnTx/>
                <a:uFillTx/>
                <a:latin typeface="Calibri Light"/>
                <a:ea typeface="+mn-ea"/>
                <a:cs typeface="+mn-cs"/>
              </a:rPr>
              <a:t>additional 3% to 6%</a:t>
            </a:r>
            <a:r>
              <a:rPr kumimoji="0" lang="en-US" sz="1400" b="0" i="0" u="none" strike="noStrike" kern="1200" cap="none" spc="0" normalizeH="0" baseline="0" noProof="0" dirty="0">
                <a:ln>
                  <a:noFill/>
                </a:ln>
                <a:solidFill>
                  <a:srgbClr val="000000"/>
                </a:solidFill>
                <a:effectLst/>
                <a:uLnTx/>
                <a:uFillTx/>
                <a:latin typeface="Calibri Light"/>
                <a:ea typeface="+mn-ea"/>
                <a:cs typeface="+mn-cs"/>
              </a:rPr>
              <a:t> reduction.</a:t>
            </a:r>
          </a:p>
        </p:txBody>
      </p:sp>
      <p:sp>
        <p:nvSpPr>
          <p:cNvPr id="19" name="BenefitText" hidden="1">
            <a:extLst>
              <a:ext uri="{FF2B5EF4-FFF2-40B4-BE49-F238E27FC236}">
                <a16:creationId xmlns:a16="http://schemas.microsoft.com/office/drawing/2014/main" id="{9D68946A-59EF-0564-A488-2EBD77CF639B}"/>
              </a:ext>
            </a:extLst>
          </p:cNvPr>
          <p:cNvSpPr txBox="1"/>
          <p:nvPr/>
        </p:nvSpPr>
        <p:spPr>
          <a:xfrm>
            <a:off x="6395007" y="2257425"/>
            <a:ext cx="2308121" cy="4198620"/>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Insurance carriers will underestimate the value of your benefit changes to recoup margin lost during negotiations.</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For a $5mm plan, even a 2% underestimation can result in a $100,000 in lost premium savings.</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A simple check using USI’s Actuarial Value calculator can confirm the reasonableness of the adjustment.</a:t>
            </a:r>
          </a:p>
        </p:txBody>
      </p:sp>
      <p:sp>
        <p:nvSpPr>
          <p:cNvPr id="20" name="HiddenText" hidden="1">
            <a:extLst>
              <a:ext uri="{FF2B5EF4-FFF2-40B4-BE49-F238E27FC236}">
                <a16:creationId xmlns:a16="http://schemas.microsoft.com/office/drawing/2014/main" id="{6E98D6DA-5320-85AB-E48D-10483CC4028C}"/>
              </a:ext>
            </a:extLst>
          </p:cNvPr>
          <p:cNvSpPr txBox="1"/>
          <p:nvPr/>
        </p:nvSpPr>
        <p:spPr>
          <a:xfrm>
            <a:off x="6395006" y="2247900"/>
            <a:ext cx="2291794" cy="4071877"/>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Fully insured programs include numerous financial arrangements paid through the claims expense line.</a:t>
            </a:r>
          </a:p>
          <a:p>
            <a:pPr marL="403225" marR="0" lvl="1" indent="-171450" algn="l" defTabSz="457200" rtl="0" eaLnBrk="1" fontAlgn="auto" latinLnBrk="0" hangingPunct="1">
              <a:lnSpc>
                <a:spcPct val="100000"/>
              </a:lnSpc>
              <a:spcBef>
                <a:spcPts val="0"/>
              </a:spcBef>
              <a:spcAft>
                <a:spcPts val="600"/>
              </a:spcAft>
              <a:buClr>
                <a:srgbClr val="00529B"/>
              </a:buClr>
              <a:buSzTx/>
              <a:buFont typeface="Calibri Light" panose="020F030202020403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Analysis typically reveals up to 7% of hidden carrier revenue/profit.</a:t>
            </a:r>
          </a:p>
          <a:p>
            <a:pPr marL="171450" marR="0" lvl="0" indent="-171450" algn="l" defTabSz="457200" rtl="0" eaLnBrk="1" fontAlgn="auto" latinLnBrk="0" hangingPunct="1">
              <a:lnSpc>
                <a:spcPct val="100000"/>
              </a:lnSpc>
              <a:spcBef>
                <a:spcPts val="9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With a firm understanding of carriers’ total revenue within the renewal, USI underwriters are well positioned to negotiate. </a:t>
            </a:r>
          </a:p>
        </p:txBody>
      </p:sp>
      <p:sp>
        <p:nvSpPr>
          <p:cNvPr id="21" name="PoolingText" hidden="1">
            <a:extLst>
              <a:ext uri="{FF2B5EF4-FFF2-40B4-BE49-F238E27FC236}">
                <a16:creationId xmlns:a16="http://schemas.microsoft.com/office/drawing/2014/main" id="{697964A1-A260-F262-3E8A-3C05D7662ACD}"/>
              </a:ext>
            </a:extLst>
          </p:cNvPr>
          <p:cNvSpPr txBox="1"/>
          <p:nvPr/>
        </p:nvSpPr>
        <p:spPr>
          <a:xfrm>
            <a:off x="6395006" y="2247900"/>
            <a:ext cx="2217931" cy="4071877"/>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The USI proprietary tool includes actuarial data to benchmark internal pooling charges.</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USI forecasts for large claims assumptions are based upon actuarial projections, not anecdotal prior history.</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With a more appropriate estimate of costs associated with large claims, USI underwriters can negotiate a more favorable renewal.</a:t>
            </a:r>
          </a:p>
        </p:txBody>
      </p:sp>
      <p:pic>
        <p:nvPicPr>
          <p:cNvPr id="8" name="BenefitSlide" hidden="1">
            <a:extLst>
              <a:ext uri="{FF2B5EF4-FFF2-40B4-BE49-F238E27FC236}">
                <a16:creationId xmlns:a16="http://schemas.microsoft.com/office/drawing/2014/main" id="{D4C36EEF-BF88-F251-E9BC-8FDF75A2A7DE}"/>
              </a:ext>
            </a:extLst>
          </p:cNvPr>
          <p:cNvPicPr>
            <a:picLocks noChangeAspect="1"/>
          </p:cNvPicPr>
          <p:nvPr/>
        </p:nvPicPr>
        <p:blipFill rotWithShape="1">
          <a:blip r:embed="rId2"/>
          <a:srcRect l="2876" t="7626" r="3218" b="-519"/>
          <a:stretch/>
        </p:blipFill>
        <p:spPr>
          <a:xfrm>
            <a:off x="343799" y="3153622"/>
            <a:ext cx="5878822" cy="3292897"/>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pic>
        <p:nvPicPr>
          <p:cNvPr id="9" name="HiddenSlide" hidden="1">
            <a:extLst>
              <a:ext uri="{FF2B5EF4-FFF2-40B4-BE49-F238E27FC236}">
                <a16:creationId xmlns:a16="http://schemas.microsoft.com/office/drawing/2014/main" id="{9A24E3F3-FCEB-8574-E3CD-3B399DEA6D55}"/>
              </a:ext>
            </a:extLst>
          </p:cNvPr>
          <p:cNvPicPr>
            <a:picLocks noChangeAspect="1"/>
          </p:cNvPicPr>
          <p:nvPr/>
        </p:nvPicPr>
        <p:blipFill rotWithShape="1">
          <a:blip r:embed="rId3"/>
          <a:srcRect l="3789" t="6085"/>
          <a:stretch/>
        </p:blipFill>
        <p:spPr>
          <a:xfrm>
            <a:off x="346320" y="3182199"/>
            <a:ext cx="5943602" cy="3287670"/>
          </a:xfrm>
          <a:prstGeom prst="rect">
            <a:avLst/>
          </a:prstGeom>
          <a:effectLst>
            <a:outerShdw blurRad="50800" dist="38100" dir="5400000" algn="t" rotWithShape="0">
              <a:prstClr val="black">
                <a:alpha val="40000"/>
              </a:prstClr>
            </a:outerShdw>
          </a:effectLst>
        </p:spPr>
      </p:pic>
      <p:pic>
        <p:nvPicPr>
          <p:cNvPr id="10" name="PoolingSlide" hidden="1">
            <a:extLst>
              <a:ext uri="{FF2B5EF4-FFF2-40B4-BE49-F238E27FC236}">
                <a16:creationId xmlns:a16="http://schemas.microsoft.com/office/drawing/2014/main" id="{5FE32F0B-65C9-406A-1572-EF911CF94D1C}"/>
              </a:ext>
            </a:extLst>
          </p:cNvPr>
          <p:cNvPicPr>
            <a:picLocks noChangeAspect="1"/>
          </p:cNvPicPr>
          <p:nvPr/>
        </p:nvPicPr>
        <p:blipFill rotWithShape="1">
          <a:blip r:embed="rId4"/>
          <a:srcRect l="4751" t="5915"/>
          <a:stretch/>
        </p:blipFill>
        <p:spPr>
          <a:xfrm>
            <a:off x="346320" y="3143080"/>
            <a:ext cx="5943602" cy="3333418"/>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pic>
        <p:nvPicPr>
          <p:cNvPr id="6" name="OverallSlide" hidden="1">
            <a:extLst>
              <a:ext uri="{FF2B5EF4-FFF2-40B4-BE49-F238E27FC236}">
                <a16:creationId xmlns:a16="http://schemas.microsoft.com/office/drawing/2014/main" id="{5D00D4C2-D7C8-4AA5-493D-FBAC137A66A0}"/>
              </a:ext>
            </a:extLst>
          </p:cNvPr>
          <p:cNvPicPr>
            <a:picLocks noChangeAspect="1"/>
          </p:cNvPicPr>
          <p:nvPr/>
        </p:nvPicPr>
        <p:blipFill rotWithShape="1">
          <a:blip r:embed="rId5"/>
          <a:srcRect l="3116" t="5691" r="2352"/>
          <a:stretch/>
        </p:blipFill>
        <p:spPr>
          <a:xfrm>
            <a:off x="330697" y="3146910"/>
            <a:ext cx="5878821" cy="3334510"/>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pic>
        <p:nvPicPr>
          <p:cNvPr id="32" name="LargeSlide" hidden="1">
            <a:extLst>
              <a:ext uri="{FF2B5EF4-FFF2-40B4-BE49-F238E27FC236}">
                <a16:creationId xmlns:a16="http://schemas.microsoft.com/office/drawing/2014/main" id="{7CCFCE69-8B33-DBB7-87D4-4E4BF9565534}"/>
              </a:ext>
            </a:extLst>
          </p:cNvPr>
          <p:cNvPicPr>
            <a:picLocks noChangeAspect="1"/>
          </p:cNvPicPr>
          <p:nvPr/>
        </p:nvPicPr>
        <p:blipFill>
          <a:blip r:embed="rId6"/>
          <a:stretch>
            <a:fillRect/>
          </a:stretch>
        </p:blipFill>
        <p:spPr>
          <a:xfrm>
            <a:off x="355156" y="3163824"/>
            <a:ext cx="5863124" cy="3282696"/>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pic>
        <p:nvPicPr>
          <p:cNvPr id="13" name="Picture 12">
            <a:extLst>
              <a:ext uri="{FF2B5EF4-FFF2-40B4-BE49-F238E27FC236}">
                <a16:creationId xmlns:a16="http://schemas.microsoft.com/office/drawing/2014/main" id="{950820E2-7FC2-2BA9-4D81-826028C66522}"/>
              </a:ext>
            </a:extLst>
          </p:cNvPr>
          <p:cNvPicPr>
            <a:picLocks noChangeAspect="1"/>
          </p:cNvPicPr>
          <p:nvPr/>
        </p:nvPicPr>
        <p:blipFill>
          <a:blip r:embed="rId7" cstate="print">
            <a:extLst>
              <a:ext uri="{28A0092B-C50C-407E-A947-70E740481C1C}">
                <a14:useLocalDpi xmlns:a14="http://schemas.microsoft.com/office/drawing/2010/main" val="0"/>
              </a:ext>
            </a:extLst>
          </a:blip>
          <a:srcRect l="4099" t="1" b="1"/>
          <a:stretch/>
        </p:blipFill>
        <p:spPr>
          <a:xfrm>
            <a:off x="599620" y="2303911"/>
            <a:ext cx="4783752" cy="2741484"/>
          </a:xfrm>
          <a:prstGeom prst="rect">
            <a:avLst/>
          </a:prstGeom>
        </p:spPr>
      </p:pic>
      <p:sp>
        <p:nvSpPr>
          <p:cNvPr id="23" name="TextBox 22">
            <a:extLst>
              <a:ext uri="{FF2B5EF4-FFF2-40B4-BE49-F238E27FC236}">
                <a16:creationId xmlns:a16="http://schemas.microsoft.com/office/drawing/2014/main" id="{224DC4FA-EB2F-3544-7C02-4713DA18E109}"/>
              </a:ext>
            </a:extLst>
          </p:cNvPr>
          <p:cNvSpPr txBox="1"/>
          <p:nvPr/>
        </p:nvSpPr>
        <p:spPr>
          <a:xfrm>
            <a:off x="457200" y="1431132"/>
            <a:ext cx="7869836" cy="598947"/>
          </a:xfrm>
          <a:prstGeom prst="rect">
            <a:avLst/>
          </a:prstGeom>
          <a:noFill/>
        </p:spPr>
        <p:txBody>
          <a:bodyPr wrap="square">
            <a:spAutoFit/>
          </a:bodyPr>
          <a:lstStyle/>
          <a:p>
            <a:pPr marR="0" lvl="0" algn="ctr" defTabSz="1005840" fontAlgn="base">
              <a:lnSpc>
                <a:spcPct val="107000"/>
              </a:lnSpc>
              <a:spcBef>
                <a:spcPct val="20000"/>
              </a:spcBef>
              <a:spcAft>
                <a:spcPct val="0"/>
              </a:spcAft>
              <a:buClr>
                <a:srgbClr val="1B5599"/>
              </a:buClr>
              <a:buSzPct val="90000"/>
              <a:tabLst>
                <a:tab pos="457200" algn="l"/>
              </a:tabLst>
            </a:pPr>
            <a:r>
              <a:rPr lang="en-US" sz="1600" dirty="0">
                <a:solidFill>
                  <a:srgbClr val="09549B"/>
                </a:solidFill>
                <a:latin typeface="Century Gothic" panose="020B0502020202020204" pitchFamily="34" charset="0"/>
              </a:rPr>
              <a:t>Pension-linked</a:t>
            </a:r>
            <a:r>
              <a:rPr lang="en-US" sz="1600" dirty="0">
                <a:latin typeface="Century Gothic" panose="020B0502020202020204" pitchFamily="34" charset="0"/>
              </a:rPr>
              <a:t> </a:t>
            </a:r>
            <a:r>
              <a:rPr lang="en-US" sz="1600" dirty="0">
                <a:solidFill>
                  <a:srgbClr val="09549B"/>
                </a:solidFill>
                <a:latin typeface="Century Gothic" panose="020B0502020202020204" pitchFamily="34" charset="0"/>
              </a:rPr>
              <a:t>emergency savings accounts can be a valuable addition to an employee benefits package, offering financial security and peace of mind </a:t>
            </a:r>
          </a:p>
        </p:txBody>
      </p:sp>
      <p:sp>
        <p:nvSpPr>
          <p:cNvPr id="3" name="Rectangle 2">
            <a:extLst>
              <a:ext uri="{FF2B5EF4-FFF2-40B4-BE49-F238E27FC236}">
                <a16:creationId xmlns:a16="http://schemas.microsoft.com/office/drawing/2014/main" id="{7CD95451-5F16-73C3-AD35-C9E57A99C222}"/>
              </a:ext>
            </a:extLst>
          </p:cNvPr>
          <p:cNvSpPr/>
          <p:nvPr/>
        </p:nvSpPr>
        <p:spPr>
          <a:xfrm>
            <a:off x="599620" y="5045395"/>
            <a:ext cx="4783752" cy="959417"/>
          </a:xfrm>
          <a:prstGeom prst="rect">
            <a:avLst/>
          </a:prstGeom>
          <a:solidFill>
            <a:srgbClr val="005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marR="0" lvl="0" indent="0" defTabSz="457200" rtl="0" eaLnBrk="1" fontAlgn="auto" latinLnBrk="0" hangingPunct="1">
              <a:lnSpc>
                <a:spcPct val="100000"/>
              </a:lnSpc>
              <a:spcBef>
                <a:spcPts val="0"/>
              </a:spcBef>
              <a:spcAft>
                <a:spcPts val="1200"/>
              </a:spcAft>
              <a:buClr>
                <a:srgbClr val="09549B"/>
              </a:buClr>
              <a:buSzTx/>
              <a:buFontTx/>
              <a:buNone/>
              <a:tabLst/>
              <a:defRPr/>
            </a:pPr>
            <a:r>
              <a:rPr lang="en-US" sz="1400" dirty="0">
                <a:solidFill>
                  <a:srgbClr val="FFFFFF"/>
                </a:solidFill>
                <a:latin typeface="Century Gothic" panose="020B0502020202020204" pitchFamily="34" charset="0"/>
              </a:rPr>
              <a:t>USI provides financial analysis for employers </a:t>
            </a:r>
            <a:br>
              <a:rPr lang="en-US" sz="1400" dirty="0">
                <a:solidFill>
                  <a:srgbClr val="FFFFFF"/>
                </a:solidFill>
                <a:latin typeface="Century Gothic" panose="020B0502020202020204" pitchFamily="34" charset="0"/>
              </a:rPr>
            </a:br>
            <a:r>
              <a:rPr lang="en-US" sz="1400" dirty="0">
                <a:solidFill>
                  <a:srgbClr val="FFFFFF"/>
                </a:solidFill>
                <a:latin typeface="Century Gothic" panose="020B0502020202020204" pitchFamily="34" charset="0"/>
              </a:rPr>
              <a:t>and communication materials for employees</a:t>
            </a:r>
          </a:p>
        </p:txBody>
      </p:sp>
      <p:cxnSp>
        <p:nvCxnSpPr>
          <p:cNvPr id="16" name="Straight Connector 15">
            <a:extLst>
              <a:ext uri="{FF2B5EF4-FFF2-40B4-BE49-F238E27FC236}">
                <a16:creationId xmlns:a16="http://schemas.microsoft.com/office/drawing/2014/main" id="{FB567767-28D9-8818-13BA-C5F0A808AB62}"/>
              </a:ext>
            </a:extLst>
          </p:cNvPr>
          <p:cNvCxnSpPr>
            <a:cxnSpLocks/>
          </p:cNvCxnSpPr>
          <p:nvPr/>
        </p:nvCxnSpPr>
        <p:spPr>
          <a:xfrm>
            <a:off x="1281685" y="5261347"/>
            <a:ext cx="0" cy="547423"/>
          </a:xfrm>
          <a:prstGeom prst="line">
            <a:avLst/>
          </a:prstGeom>
          <a:ln w="9525">
            <a:solidFill>
              <a:srgbClr val="FFFFFF">
                <a:alpha val="50196"/>
              </a:srgbClr>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29" name="Picture 28">
            <a:extLst>
              <a:ext uri="{FF2B5EF4-FFF2-40B4-BE49-F238E27FC236}">
                <a16:creationId xmlns:a16="http://schemas.microsoft.com/office/drawing/2014/main" id="{111793AA-2A90-6F7C-353D-590CB54FF5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2094" y="5261346"/>
            <a:ext cx="547423" cy="547423"/>
          </a:xfrm>
          <a:prstGeom prst="rect">
            <a:avLst/>
          </a:prstGeom>
        </p:spPr>
      </p:pic>
      <p:grpSp>
        <p:nvGrpSpPr>
          <p:cNvPr id="30" name="Group 29">
            <a:extLst>
              <a:ext uri="{FF2B5EF4-FFF2-40B4-BE49-F238E27FC236}">
                <a16:creationId xmlns:a16="http://schemas.microsoft.com/office/drawing/2014/main" id="{8091603C-2CB8-872D-37B9-A129FEE275CE}"/>
              </a:ext>
            </a:extLst>
          </p:cNvPr>
          <p:cNvGrpSpPr/>
          <p:nvPr/>
        </p:nvGrpSpPr>
        <p:grpSpPr>
          <a:xfrm>
            <a:off x="7190236" y="486985"/>
            <a:ext cx="1191666" cy="646331"/>
            <a:chOff x="7190236" y="486985"/>
            <a:chExt cx="1191666" cy="646331"/>
          </a:xfrm>
        </p:grpSpPr>
        <p:sp>
          <p:nvSpPr>
            <p:cNvPr id="31" name="Rectangle: Rounded Corners 30">
              <a:hlinkClick r:id="rId9" action="ppaction://hlinksldjump"/>
              <a:extLst>
                <a:ext uri="{FF2B5EF4-FFF2-40B4-BE49-F238E27FC236}">
                  <a16:creationId xmlns:a16="http://schemas.microsoft.com/office/drawing/2014/main" id="{966F06C2-E2D8-9868-7E84-E1427ED179E7}"/>
                </a:ext>
              </a:extLst>
            </p:cNvPr>
            <p:cNvSpPr/>
            <p:nvPr/>
          </p:nvSpPr>
          <p:spPr>
            <a:xfrm>
              <a:off x="7190236" y="486985"/>
              <a:ext cx="1160892" cy="646331"/>
            </a:xfrm>
            <a:prstGeom prst="roundRect">
              <a:avLst/>
            </a:prstGeom>
            <a:solidFill>
              <a:srgbClr val="00529B"/>
            </a:solidFill>
            <a:ln>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 name="TextBox 32">
              <a:hlinkClick r:id="rId9" action="ppaction://hlinksldjump"/>
              <a:extLst>
                <a:ext uri="{FF2B5EF4-FFF2-40B4-BE49-F238E27FC236}">
                  <a16:creationId xmlns:a16="http://schemas.microsoft.com/office/drawing/2014/main" id="{51D7F6E3-673E-FF08-DFFE-ED6446461DC5}"/>
                </a:ext>
              </a:extLst>
            </p:cNvPr>
            <p:cNvSpPr txBox="1"/>
            <p:nvPr/>
          </p:nvSpPr>
          <p:spPr>
            <a:xfrm>
              <a:off x="7528013" y="501091"/>
              <a:ext cx="853889" cy="618118"/>
            </a:xfrm>
            <a:prstGeom prst="rect">
              <a:avLst/>
            </a:prstGeom>
            <a:noFill/>
          </p:spPr>
          <p:txBody>
            <a:bodyPr wrap="square" rtlCol="0">
              <a:spAutoFit/>
            </a:bodyPr>
            <a:lstStyle/>
            <a:p>
              <a:pPr>
                <a:lnSpc>
                  <a:spcPts val="1000"/>
                </a:lnSpc>
                <a:spcAft>
                  <a:spcPts val="100"/>
                </a:spcAft>
              </a:pPr>
              <a:r>
                <a:rPr lang="en-US" sz="800" dirty="0">
                  <a:solidFill>
                    <a:schemeClr val="bg1"/>
                  </a:solidFill>
                </a:rPr>
                <a:t>Return to</a:t>
              </a:r>
            </a:p>
            <a:p>
              <a:pPr>
                <a:lnSpc>
                  <a:spcPts val="1000"/>
                </a:lnSpc>
                <a:spcAft>
                  <a:spcPts val="400"/>
                </a:spcAft>
              </a:pPr>
              <a:r>
                <a:rPr lang="en-US" sz="900" dirty="0">
                  <a:solidFill>
                    <a:schemeClr val="bg1"/>
                  </a:solidFill>
                </a:rPr>
                <a:t>Maximizing </a:t>
              </a:r>
              <a:br>
                <a:rPr lang="en-US" sz="900" dirty="0">
                  <a:solidFill>
                    <a:schemeClr val="bg1"/>
                  </a:solidFill>
                </a:rPr>
              </a:br>
              <a:r>
                <a:rPr lang="en-US" sz="900" dirty="0">
                  <a:solidFill>
                    <a:schemeClr val="bg1"/>
                  </a:solidFill>
                </a:rPr>
                <a:t>Tax Deferred Engagement </a:t>
              </a:r>
            </a:p>
          </p:txBody>
        </p:sp>
        <p:grpSp>
          <p:nvGrpSpPr>
            <p:cNvPr id="34" name="Group 33">
              <a:extLst>
                <a:ext uri="{FF2B5EF4-FFF2-40B4-BE49-F238E27FC236}">
                  <a16:creationId xmlns:a16="http://schemas.microsoft.com/office/drawing/2014/main" id="{96A30E9B-DBF8-055A-2618-1171806B8825}"/>
                </a:ext>
              </a:extLst>
            </p:cNvPr>
            <p:cNvGrpSpPr/>
            <p:nvPr/>
          </p:nvGrpSpPr>
          <p:grpSpPr>
            <a:xfrm>
              <a:off x="7269126" y="673514"/>
              <a:ext cx="264805" cy="264805"/>
              <a:chOff x="7269126" y="673514"/>
              <a:chExt cx="264805" cy="264805"/>
            </a:xfrm>
          </p:grpSpPr>
          <p:sp>
            <p:nvSpPr>
              <p:cNvPr id="35" name="Oval 34">
                <a:extLst>
                  <a:ext uri="{FF2B5EF4-FFF2-40B4-BE49-F238E27FC236}">
                    <a16:creationId xmlns:a16="http://schemas.microsoft.com/office/drawing/2014/main" id="{AB09F32B-1466-E111-EE3C-296304A38567}"/>
                  </a:ext>
                </a:extLst>
              </p:cNvPr>
              <p:cNvSpPr/>
              <p:nvPr/>
            </p:nvSpPr>
            <p:spPr>
              <a:xfrm>
                <a:off x="7269126" y="673514"/>
                <a:ext cx="264805" cy="264805"/>
              </a:xfrm>
              <a:prstGeom prst="ellipse">
                <a:avLst/>
              </a:prstGeom>
              <a:solidFill>
                <a:schemeClr val="bg1"/>
              </a:solidFill>
              <a:ln>
                <a:noFill/>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descr="Back with solid fill">
                <a:hlinkClick r:id="rId9" action="ppaction://hlinksldjump"/>
                <a:extLst>
                  <a:ext uri="{FF2B5EF4-FFF2-40B4-BE49-F238E27FC236}">
                    <a16:creationId xmlns:a16="http://schemas.microsoft.com/office/drawing/2014/main" id="{85C9DF84-CCC2-1ADC-505C-953BADF3B0D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0636910">
                <a:off x="7278127" y="714842"/>
                <a:ext cx="234767" cy="176682"/>
              </a:xfrm>
              <a:prstGeom prst="rect">
                <a:avLst/>
              </a:prstGeom>
            </p:spPr>
          </p:pic>
        </p:grpSp>
      </p:grpSp>
    </p:spTree>
    <p:extLst>
      <p:ext uri="{BB962C8B-B14F-4D97-AF65-F5344CB8AC3E}">
        <p14:creationId xmlns:p14="http://schemas.microsoft.com/office/powerpoint/2010/main" val="218703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B0E55-6103-03A3-96A0-40945310A3E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ED30ADF-6147-B135-346E-C6108F85787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l="7896" r="7896"/>
          <a:stretch/>
        </p:blipFill>
        <p:spPr>
          <a:xfrm>
            <a:off x="679076" y="2151740"/>
            <a:ext cx="4334538" cy="2893655"/>
          </a:xfrm>
          <a:prstGeom prst="rect">
            <a:avLst/>
          </a:prstGeom>
        </p:spPr>
      </p:pic>
      <p:sp>
        <p:nvSpPr>
          <p:cNvPr id="2" name="Title 1">
            <a:extLst>
              <a:ext uri="{FF2B5EF4-FFF2-40B4-BE49-F238E27FC236}">
                <a16:creationId xmlns:a16="http://schemas.microsoft.com/office/drawing/2014/main" id="{EEA5B691-A427-141B-BD47-0D59C2E69A3D}"/>
              </a:ext>
            </a:extLst>
          </p:cNvPr>
          <p:cNvSpPr>
            <a:spLocks noGrp="1"/>
          </p:cNvSpPr>
          <p:nvPr>
            <p:ph type="title"/>
          </p:nvPr>
        </p:nvSpPr>
        <p:spPr/>
        <p:txBody>
          <a:bodyPr>
            <a:normAutofit/>
          </a:bodyPr>
          <a:lstStyle/>
          <a:p>
            <a:r>
              <a:rPr lang="en-US" sz="2000" dirty="0"/>
              <a:t>Maximizing Tax-Deferred Engagement</a:t>
            </a:r>
            <a:br>
              <a:rPr lang="en-US" dirty="0"/>
            </a:br>
            <a:r>
              <a:rPr lang="en-US" dirty="0"/>
              <a:t>529 Plans</a:t>
            </a:r>
          </a:p>
        </p:txBody>
      </p:sp>
      <p:sp>
        <p:nvSpPr>
          <p:cNvPr id="4" name="TextBox 3">
            <a:extLst>
              <a:ext uri="{FF2B5EF4-FFF2-40B4-BE49-F238E27FC236}">
                <a16:creationId xmlns:a16="http://schemas.microsoft.com/office/drawing/2014/main" id="{9F54BBB0-B627-74F3-FF4E-5CA758B4FF64}"/>
              </a:ext>
            </a:extLst>
          </p:cNvPr>
          <p:cNvSpPr txBox="1"/>
          <p:nvPr/>
        </p:nvSpPr>
        <p:spPr>
          <a:xfrm>
            <a:off x="5224072" y="2151740"/>
            <a:ext cx="3377797" cy="4154139"/>
          </a:xfrm>
          <a:prstGeom prst="rect">
            <a:avLst/>
          </a:prstGeom>
          <a:solidFill>
            <a:srgbClr val="CEDFEF"/>
          </a:solidFill>
        </p:spPr>
        <p:txBody>
          <a:bodyPr wrap="square" lIns="137160" rIns="137160" rtlCol="0" anchor="ctr" anchorCtr="0">
            <a:noAutofit/>
          </a:bodyPr>
          <a:lstStyle/>
          <a:p>
            <a:pPr marR="0" lvl="0" algn="l" defTabSz="457200" rtl="0" eaLnBrk="1" fontAlgn="auto" latinLnBrk="0" hangingPunct="1">
              <a:lnSpc>
                <a:spcPct val="100000"/>
              </a:lnSpc>
              <a:spcBef>
                <a:spcPts val="300"/>
              </a:spcBef>
              <a:spcAft>
                <a:spcPts val="300"/>
              </a:spcAft>
              <a:buClr>
                <a:srgbClr val="00529B"/>
              </a:buClr>
              <a:buSzTx/>
              <a:tabLst/>
              <a:defRPr/>
            </a:pPr>
            <a:endParaRPr kumimoji="0" lang="en-US" sz="1600" b="0" i="0" u="none" strike="noStrike" kern="1200" cap="none" spc="0" normalizeH="0" baseline="0" noProof="0" dirty="0">
              <a:ln>
                <a:noFill/>
              </a:ln>
              <a:solidFill>
                <a:srgbClr val="000000"/>
              </a:solidFill>
              <a:effectLst/>
              <a:uLnTx/>
              <a:uFillTx/>
              <a:latin typeface="Calibri Light"/>
              <a:ea typeface="+mn-ea"/>
              <a:cs typeface="+mn-cs"/>
            </a:endParaRPr>
          </a:p>
        </p:txBody>
      </p:sp>
      <p:sp>
        <p:nvSpPr>
          <p:cNvPr id="17" name="ClaimsText">
            <a:extLst>
              <a:ext uri="{FF2B5EF4-FFF2-40B4-BE49-F238E27FC236}">
                <a16:creationId xmlns:a16="http://schemas.microsoft.com/office/drawing/2014/main" id="{BF8B8C99-34EE-9B77-DEF2-56F99FA31175}"/>
              </a:ext>
            </a:extLst>
          </p:cNvPr>
          <p:cNvSpPr txBox="1"/>
          <p:nvPr/>
        </p:nvSpPr>
        <p:spPr>
          <a:xfrm>
            <a:off x="5236144" y="2151740"/>
            <a:ext cx="3365725" cy="4154139"/>
          </a:xfrm>
          <a:prstGeom prst="rect">
            <a:avLst/>
          </a:prstGeom>
          <a:noFill/>
        </p:spPr>
        <p:txBody>
          <a:bodyPr wrap="square" lIns="137160" rIns="137160" rtlCol="0" anchor="ctr" anchorCtr="0">
            <a:noAutofit/>
          </a:bodyPr>
          <a:lstStyle/>
          <a:p>
            <a:pPr marL="171450" indent="-171450" defTabSz="457200">
              <a:spcBef>
                <a:spcPts val="600"/>
              </a:spcBef>
              <a:spcAft>
                <a:spcPts val="600"/>
              </a:spcAft>
              <a:buClr>
                <a:srgbClr val="00529B"/>
              </a:buClr>
              <a:buFont typeface="Wingdings" panose="05000000000000000000" pitchFamily="2" charset="2"/>
              <a:buChar char="§"/>
              <a:defRPr/>
            </a:pPr>
            <a:r>
              <a:rPr lang="en-US" sz="1400" dirty="0">
                <a:solidFill>
                  <a:srgbClr val="000000"/>
                </a:solidFill>
                <a:latin typeface="Calibri Light"/>
              </a:rPr>
              <a:t>While employee contributions are </a:t>
            </a:r>
            <a:br>
              <a:rPr lang="en-US" sz="1400" dirty="0">
                <a:solidFill>
                  <a:srgbClr val="000000"/>
                </a:solidFill>
                <a:latin typeface="Calibri Light"/>
              </a:rPr>
            </a:br>
            <a:r>
              <a:rPr lang="en-US" sz="1400" dirty="0">
                <a:solidFill>
                  <a:srgbClr val="000000"/>
                </a:solidFill>
                <a:latin typeface="Calibri Light"/>
              </a:rPr>
              <a:t>made post-tax, they grow tax-free, and withdrawals for qualified education expenses are also tax-free.</a:t>
            </a:r>
          </a:p>
          <a:p>
            <a:pPr marL="171450" indent="-171450" defTabSz="457200">
              <a:spcBef>
                <a:spcPts val="600"/>
              </a:spcBef>
              <a:spcAft>
                <a:spcPts val="600"/>
              </a:spcAft>
              <a:buClr>
                <a:srgbClr val="00529B"/>
              </a:buClr>
              <a:buFont typeface="Wingdings" panose="05000000000000000000" pitchFamily="2" charset="2"/>
              <a:buChar char="§"/>
              <a:defRPr/>
            </a:pPr>
            <a:r>
              <a:rPr lang="en-US" sz="1400" dirty="0">
                <a:solidFill>
                  <a:srgbClr val="000000"/>
                </a:solidFill>
                <a:latin typeface="Calibri Light"/>
              </a:rPr>
              <a:t>Funds can be used for a wide range of education expenses, including K-12 tuition, higher education, trade schools, and even student loan repayments.</a:t>
            </a:r>
          </a:p>
          <a:p>
            <a:pPr marL="171450" indent="-171450" defTabSz="457200">
              <a:spcBef>
                <a:spcPts val="600"/>
              </a:spcBef>
              <a:spcAft>
                <a:spcPts val="600"/>
              </a:spcAft>
              <a:buClr>
                <a:srgbClr val="00529B"/>
              </a:buClr>
              <a:buFont typeface="Wingdings" panose="05000000000000000000" pitchFamily="2" charset="2"/>
              <a:buChar char="§"/>
              <a:defRPr/>
            </a:pPr>
            <a:r>
              <a:rPr lang="en-US" sz="1400" dirty="0">
                <a:solidFill>
                  <a:srgbClr val="000000"/>
                </a:solidFill>
                <a:latin typeface="Calibri Light"/>
              </a:rPr>
              <a:t>Some states offer tax incentives to employers who contribute to </a:t>
            </a:r>
            <a:br>
              <a:rPr lang="en-US" sz="1400" dirty="0">
                <a:solidFill>
                  <a:srgbClr val="000000"/>
                </a:solidFill>
                <a:latin typeface="Calibri Light"/>
              </a:rPr>
            </a:br>
            <a:r>
              <a:rPr lang="en-US" sz="1400" dirty="0">
                <a:solidFill>
                  <a:srgbClr val="000000"/>
                </a:solidFill>
                <a:latin typeface="Calibri Light"/>
              </a:rPr>
              <a:t>employees’ 529 plans.*</a:t>
            </a:r>
          </a:p>
          <a:p>
            <a:pPr marL="171450" indent="-171450" defTabSz="457200">
              <a:spcBef>
                <a:spcPts val="600"/>
              </a:spcBef>
              <a:spcAft>
                <a:spcPts val="600"/>
              </a:spcAft>
              <a:buClr>
                <a:srgbClr val="00529B"/>
              </a:buClr>
              <a:buFont typeface="Wingdings" panose="05000000000000000000" pitchFamily="2" charset="2"/>
              <a:buChar char="§"/>
              <a:defRPr/>
            </a:pPr>
            <a:r>
              <a:rPr lang="en-US" sz="1400" dirty="0">
                <a:solidFill>
                  <a:srgbClr val="000000"/>
                </a:solidFill>
              </a:rPr>
              <a:t>Offering 529 plan employer contributions can help attract and </a:t>
            </a:r>
            <a:br>
              <a:rPr lang="en-US" sz="1400" dirty="0">
                <a:solidFill>
                  <a:srgbClr val="000000"/>
                </a:solidFill>
              </a:rPr>
            </a:br>
            <a:r>
              <a:rPr lang="en-US" sz="1400" dirty="0">
                <a:solidFill>
                  <a:srgbClr val="000000"/>
                </a:solidFill>
              </a:rPr>
              <a:t>retain top talent by demonstrating a commitment to employees' financial wellness.</a:t>
            </a:r>
            <a:endParaRPr kumimoji="0" lang="en-US" sz="1400" b="0" i="0" u="none" strike="noStrike" kern="1200" cap="none" spc="0" normalizeH="0" baseline="0" noProof="0" dirty="0">
              <a:ln>
                <a:noFill/>
              </a:ln>
              <a:solidFill>
                <a:srgbClr val="000000"/>
              </a:solidFill>
              <a:effectLst/>
              <a:uLnTx/>
              <a:uFillTx/>
              <a:latin typeface="Calibri Light"/>
              <a:ea typeface="+mn-ea"/>
              <a:cs typeface="+mn-cs"/>
            </a:endParaRPr>
          </a:p>
        </p:txBody>
      </p:sp>
      <p:sp>
        <p:nvSpPr>
          <p:cNvPr id="18" name="OverallText" hidden="1">
            <a:extLst>
              <a:ext uri="{FF2B5EF4-FFF2-40B4-BE49-F238E27FC236}">
                <a16:creationId xmlns:a16="http://schemas.microsoft.com/office/drawing/2014/main" id="{93E1C603-6990-8E1E-0870-00E38905FA0E}"/>
              </a:ext>
            </a:extLst>
          </p:cNvPr>
          <p:cNvSpPr txBox="1"/>
          <p:nvPr/>
        </p:nvSpPr>
        <p:spPr>
          <a:xfrm>
            <a:off x="6418902" y="2269756"/>
            <a:ext cx="2291793" cy="4198620"/>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300"/>
              </a:spcBef>
              <a:spcAft>
                <a:spcPts val="3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Typical renewal negotiations yield 5% to 7% reduction from the initial inflated renewal.</a:t>
            </a:r>
          </a:p>
          <a:p>
            <a:pPr marL="171450" marR="0" lvl="0" indent="-171450" algn="l" defTabSz="457200" rtl="0" eaLnBrk="1" fontAlgn="auto" latinLnBrk="0" hangingPunct="1">
              <a:lnSpc>
                <a:spcPct val="100000"/>
              </a:lnSpc>
              <a:spcBef>
                <a:spcPts val="300"/>
              </a:spcBef>
              <a:spcAft>
                <a:spcPts val="3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The USI Comprehensive Underwriting Review provides employers with a unique understanding of the impact associated with each line item in a carrier renewal.</a:t>
            </a:r>
          </a:p>
          <a:p>
            <a:pPr marL="171450" marR="0" lvl="0" indent="-171450" algn="l" defTabSz="457200" rtl="0" eaLnBrk="1" fontAlgn="auto" latinLnBrk="0" hangingPunct="1">
              <a:lnSpc>
                <a:spcPct val="100000"/>
              </a:lnSpc>
              <a:spcBef>
                <a:spcPts val="300"/>
              </a:spcBef>
              <a:spcAft>
                <a:spcPts val="3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With a firm understanding of carriers’ total revenue within the renewal, USI underwriters typically negotiate an </a:t>
            </a:r>
            <a:r>
              <a:rPr kumimoji="0" lang="en-US" sz="1400" b="1" i="0" u="none" strike="noStrike" kern="1200" cap="none" spc="0" normalizeH="0" baseline="0" noProof="0" dirty="0">
                <a:ln>
                  <a:noFill/>
                </a:ln>
                <a:solidFill>
                  <a:srgbClr val="00529B"/>
                </a:solidFill>
                <a:effectLst/>
                <a:uLnTx/>
                <a:uFillTx/>
                <a:latin typeface="Calibri Light"/>
                <a:ea typeface="+mn-ea"/>
                <a:cs typeface="+mn-cs"/>
              </a:rPr>
              <a:t>additional 3% to 6%</a:t>
            </a:r>
            <a:r>
              <a:rPr kumimoji="0" lang="en-US" sz="1400" b="0" i="0" u="none" strike="noStrike" kern="1200" cap="none" spc="0" normalizeH="0" baseline="0" noProof="0" dirty="0">
                <a:ln>
                  <a:noFill/>
                </a:ln>
                <a:solidFill>
                  <a:srgbClr val="000000"/>
                </a:solidFill>
                <a:effectLst/>
                <a:uLnTx/>
                <a:uFillTx/>
                <a:latin typeface="Calibri Light"/>
                <a:ea typeface="+mn-ea"/>
                <a:cs typeface="+mn-cs"/>
              </a:rPr>
              <a:t> reduction.</a:t>
            </a:r>
          </a:p>
        </p:txBody>
      </p:sp>
      <p:sp>
        <p:nvSpPr>
          <p:cNvPr id="19" name="BenefitText" hidden="1">
            <a:extLst>
              <a:ext uri="{FF2B5EF4-FFF2-40B4-BE49-F238E27FC236}">
                <a16:creationId xmlns:a16="http://schemas.microsoft.com/office/drawing/2014/main" id="{276B424A-1CB6-2FF3-A110-EE86C212FDFD}"/>
              </a:ext>
            </a:extLst>
          </p:cNvPr>
          <p:cNvSpPr txBox="1"/>
          <p:nvPr/>
        </p:nvSpPr>
        <p:spPr>
          <a:xfrm>
            <a:off x="6395007" y="2257425"/>
            <a:ext cx="2308121" cy="4198620"/>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Insurance carriers will underestimate the value of your benefit changes to recoup margin lost during negotiations.</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For a $5mm plan, even a 2% underestimation can result in a $100,000 in lost premium savings.</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A simple check using USI’s Actuarial Value calculator can confirm the reasonableness of the adjustment.</a:t>
            </a:r>
          </a:p>
        </p:txBody>
      </p:sp>
      <p:sp>
        <p:nvSpPr>
          <p:cNvPr id="20" name="HiddenText" hidden="1">
            <a:extLst>
              <a:ext uri="{FF2B5EF4-FFF2-40B4-BE49-F238E27FC236}">
                <a16:creationId xmlns:a16="http://schemas.microsoft.com/office/drawing/2014/main" id="{F9CD54C9-D9C6-2B6C-9629-A15E51A8BF06}"/>
              </a:ext>
            </a:extLst>
          </p:cNvPr>
          <p:cNvSpPr txBox="1"/>
          <p:nvPr/>
        </p:nvSpPr>
        <p:spPr>
          <a:xfrm>
            <a:off x="6395006" y="2247900"/>
            <a:ext cx="2291794" cy="4071877"/>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Fully insured programs include numerous financial arrangements paid through the claims expense line.</a:t>
            </a:r>
          </a:p>
          <a:p>
            <a:pPr marL="403225" marR="0" lvl="1" indent="-171450" algn="l" defTabSz="457200" rtl="0" eaLnBrk="1" fontAlgn="auto" latinLnBrk="0" hangingPunct="1">
              <a:lnSpc>
                <a:spcPct val="100000"/>
              </a:lnSpc>
              <a:spcBef>
                <a:spcPts val="0"/>
              </a:spcBef>
              <a:spcAft>
                <a:spcPts val="600"/>
              </a:spcAft>
              <a:buClr>
                <a:srgbClr val="00529B"/>
              </a:buClr>
              <a:buSzTx/>
              <a:buFont typeface="Calibri Light" panose="020F030202020403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Analysis typically reveals up to 7% of hidden carrier revenue/profit.</a:t>
            </a:r>
          </a:p>
          <a:p>
            <a:pPr marL="171450" marR="0" lvl="0" indent="-171450" algn="l" defTabSz="457200" rtl="0" eaLnBrk="1" fontAlgn="auto" latinLnBrk="0" hangingPunct="1">
              <a:lnSpc>
                <a:spcPct val="100000"/>
              </a:lnSpc>
              <a:spcBef>
                <a:spcPts val="9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With a firm understanding of carriers’ total revenue within the renewal, USI underwriters are well positioned to negotiate. </a:t>
            </a:r>
          </a:p>
        </p:txBody>
      </p:sp>
      <p:sp>
        <p:nvSpPr>
          <p:cNvPr id="21" name="PoolingText" hidden="1">
            <a:extLst>
              <a:ext uri="{FF2B5EF4-FFF2-40B4-BE49-F238E27FC236}">
                <a16:creationId xmlns:a16="http://schemas.microsoft.com/office/drawing/2014/main" id="{229DDE58-A3D3-167A-9369-82694B2C69F3}"/>
              </a:ext>
            </a:extLst>
          </p:cNvPr>
          <p:cNvSpPr txBox="1"/>
          <p:nvPr/>
        </p:nvSpPr>
        <p:spPr>
          <a:xfrm>
            <a:off x="6395006" y="2247900"/>
            <a:ext cx="2217931" cy="4071877"/>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The USI proprietary tool includes actuarial data to benchmark internal pooling charges.</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USI forecasts for large claims assumptions are based upon actuarial projections, not anecdotal prior history.</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With a more appropriate estimate of costs associated with large claims, USI underwriters can negotiate a more favorable renewal.</a:t>
            </a:r>
          </a:p>
        </p:txBody>
      </p:sp>
      <p:pic>
        <p:nvPicPr>
          <p:cNvPr id="8" name="BenefitSlide" hidden="1">
            <a:extLst>
              <a:ext uri="{FF2B5EF4-FFF2-40B4-BE49-F238E27FC236}">
                <a16:creationId xmlns:a16="http://schemas.microsoft.com/office/drawing/2014/main" id="{6E66EFE1-E0EC-7B5D-8F94-A8C07C4CDD59}"/>
              </a:ext>
            </a:extLst>
          </p:cNvPr>
          <p:cNvPicPr>
            <a:picLocks noChangeAspect="1"/>
          </p:cNvPicPr>
          <p:nvPr/>
        </p:nvPicPr>
        <p:blipFill rotWithShape="1">
          <a:blip r:embed="rId5"/>
          <a:srcRect l="2876" t="7626" r="3218" b="-519"/>
          <a:stretch/>
        </p:blipFill>
        <p:spPr>
          <a:xfrm>
            <a:off x="343799" y="3153622"/>
            <a:ext cx="5878822" cy="3292897"/>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pic>
        <p:nvPicPr>
          <p:cNvPr id="9" name="HiddenSlide" hidden="1">
            <a:extLst>
              <a:ext uri="{FF2B5EF4-FFF2-40B4-BE49-F238E27FC236}">
                <a16:creationId xmlns:a16="http://schemas.microsoft.com/office/drawing/2014/main" id="{D660CE85-70A4-8A3C-A844-6DF42E233898}"/>
              </a:ext>
            </a:extLst>
          </p:cNvPr>
          <p:cNvPicPr>
            <a:picLocks noChangeAspect="1"/>
          </p:cNvPicPr>
          <p:nvPr/>
        </p:nvPicPr>
        <p:blipFill rotWithShape="1">
          <a:blip r:embed="rId6"/>
          <a:srcRect l="3789" t="6085"/>
          <a:stretch/>
        </p:blipFill>
        <p:spPr>
          <a:xfrm>
            <a:off x="346320" y="3182199"/>
            <a:ext cx="5943602" cy="3287670"/>
          </a:xfrm>
          <a:prstGeom prst="rect">
            <a:avLst/>
          </a:prstGeom>
          <a:effectLst>
            <a:outerShdw blurRad="50800" dist="38100" dir="5400000" algn="t" rotWithShape="0">
              <a:prstClr val="black">
                <a:alpha val="40000"/>
              </a:prstClr>
            </a:outerShdw>
          </a:effectLst>
        </p:spPr>
      </p:pic>
      <p:pic>
        <p:nvPicPr>
          <p:cNvPr id="10" name="PoolingSlide" hidden="1">
            <a:extLst>
              <a:ext uri="{FF2B5EF4-FFF2-40B4-BE49-F238E27FC236}">
                <a16:creationId xmlns:a16="http://schemas.microsoft.com/office/drawing/2014/main" id="{A6B1AF41-CC37-0CCF-CA4E-AC5D1F25A270}"/>
              </a:ext>
            </a:extLst>
          </p:cNvPr>
          <p:cNvPicPr>
            <a:picLocks noChangeAspect="1"/>
          </p:cNvPicPr>
          <p:nvPr/>
        </p:nvPicPr>
        <p:blipFill rotWithShape="1">
          <a:blip r:embed="rId7"/>
          <a:srcRect l="4751" t="5915"/>
          <a:stretch/>
        </p:blipFill>
        <p:spPr>
          <a:xfrm>
            <a:off x="346320" y="3143080"/>
            <a:ext cx="5943602" cy="3333418"/>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pic>
        <p:nvPicPr>
          <p:cNvPr id="6" name="OverallSlide" hidden="1">
            <a:extLst>
              <a:ext uri="{FF2B5EF4-FFF2-40B4-BE49-F238E27FC236}">
                <a16:creationId xmlns:a16="http://schemas.microsoft.com/office/drawing/2014/main" id="{B6C51475-0555-9EDB-E541-AA326CF624EE}"/>
              </a:ext>
            </a:extLst>
          </p:cNvPr>
          <p:cNvPicPr>
            <a:picLocks noChangeAspect="1"/>
          </p:cNvPicPr>
          <p:nvPr/>
        </p:nvPicPr>
        <p:blipFill rotWithShape="1">
          <a:blip r:embed="rId8"/>
          <a:srcRect l="3116" t="5691" r="2352"/>
          <a:stretch/>
        </p:blipFill>
        <p:spPr>
          <a:xfrm>
            <a:off x="330697" y="3146910"/>
            <a:ext cx="5878821" cy="3334510"/>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pic>
        <p:nvPicPr>
          <p:cNvPr id="32" name="LargeSlide" hidden="1">
            <a:extLst>
              <a:ext uri="{FF2B5EF4-FFF2-40B4-BE49-F238E27FC236}">
                <a16:creationId xmlns:a16="http://schemas.microsoft.com/office/drawing/2014/main" id="{764EF141-914B-F231-6100-9EFD8EB657BA}"/>
              </a:ext>
            </a:extLst>
          </p:cNvPr>
          <p:cNvPicPr>
            <a:picLocks noChangeAspect="1"/>
          </p:cNvPicPr>
          <p:nvPr/>
        </p:nvPicPr>
        <p:blipFill>
          <a:blip r:embed="rId9"/>
          <a:stretch>
            <a:fillRect/>
          </a:stretch>
        </p:blipFill>
        <p:spPr>
          <a:xfrm>
            <a:off x="355156" y="3163824"/>
            <a:ext cx="5863124" cy="3282696"/>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sp>
        <p:nvSpPr>
          <p:cNvPr id="15" name="TextBox 14">
            <a:extLst>
              <a:ext uri="{FF2B5EF4-FFF2-40B4-BE49-F238E27FC236}">
                <a16:creationId xmlns:a16="http://schemas.microsoft.com/office/drawing/2014/main" id="{33CB837F-8110-CC34-D80B-E66D33DA387B}"/>
              </a:ext>
            </a:extLst>
          </p:cNvPr>
          <p:cNvSpPr txBox="1"/>
          <p:nvPr/>
        </p:nvSpPr>
        <p:spPr>
          <a:xfrm>
            <a:off x="277205" y="1401270"/>
            <a:ext cx="8324664" cy="584775"/>
          </a:xfrm>
          <a:prstGeom prst="rect">
            <a:avLst/>
          </a:prstGeom>
          <a:noFill/>
        </p:spPr>
        <p:txBody>
          <a:bodyPr wrap="square">
            <a:spAutoFit/>
          </a:bodyPr>
          <a:lstStyle/>
          <a:p>
            <a:pPr algn="ctr" defTabSz="1005840" fontAlgn="base">
              <a:spcBef>
                <a:spcPct val="20000"/>
              </a:spcBef>
              <a:spcAft>
                <a:spcPct val="0"/>
              </a:spcAft>
              <a:buClr>
                <a:srgbClr val="1B5599"/>
              </a:buClr>
              <a:buSzPct val="90000"/>
            </a:pPr>
            <a:r>
              <a:rPr lang="en-US" sz="1600" dirty="0">
                <a:solidFill>
                  <a:srgbClr val="09549B"/>
                </a:solidFill>
                <a:latin typeface="Century Gothic" panose="020B0502020202020204" pitchFamily="34" charset="0"/>
              </a:rPr>
              <a:t>Employer-sponsored 529 plans can be a valuable attraction and retention tool, supporting both employees' and their families' educational goals. </a:t>
            </a:r>
          </a:p>
        </p:txBody>
      </p:sp>
      <p:sp>
        <p:nvSpPr>
          <p:cNvPr id="3" name="TextBox 2">
            <a:extLst>
              <a:ext uri="{FF2B5EF4-FFF2-40B4-BE49-F238E27FC236}">
                <a16:creationId xmlns:a16="http://schemas.microsoft.com/office/drawing/2014/main" id="{8532F7B9-1C57-CB48-FE1B-7B2C374CF415}"/>
              </a:ext>
            </a:extLst>
          </p:cNvPr>
          <p:cNvSpPr txBox="1"/>
          <p:nvPr/>
        </p:nvSpPr>
        <p:spPr>
          <a:xfrm>
            <a:off x="5224073" y="6366294"/>
            <a:ext cx="2406660" cy="369332"/>
          </a:xfrm>
          <a:prstGeom prst="rect">
            <a:avLst/>
          </a:prstGeom>
          <a:noFill/>
        </p:spPr>
        <p:txBody>
          <a:bodyPr wrap="square">
            <a:spAutoFit/>
          </a:bodyPr>
          <a:lstStyle/>
          <a:p>
            <a:r>
              <a:rPr lang="en-US" sz="900" dirty="0"/>
              <a:t>*As of February 2025, those states included: </a:t>
            </a:r>
            <a:br>
              <a:rPr lang="en-US" sz="900" dirty="0"/>
            </a:br>
            <a:r>
              <a:rPr lang="en-US" sz="900" dirty="0"/>
              <a:t>AR, CO, IL, NE, NV, WI, UT. </a:t>
            </a:r>
          </a:p>
        </p:txBody>
      </p:sp>
      <p:cxnSp>
        <p:nvCxnSpPr>
          <p:cNvPr id="12" name="Straight Connector 11">
            <a:extLst>
              <a:ext uri="{FF2B5EF4-FFF2-40B4-BE49-F238E27FC236}">
                <a16:creationId xmlns:a16="http://schemas.microsoft.com/office/drawing/2014/main" id="{511E9C21-015B-215A-5F72-11D9573D3DC2}"/>
              </a:ext>
            </a:extLst>
          </p:cNvPr>
          <p:cNvCxnSpPr>
            <a:cxnSpLocks/>
          </p:cNvCxnSpPr>
          <p:nvPr/>
        </p:nvCxnSpPr>
        <p:spPr>
          <a:xfrm>
            <a:off x="1243200" y="5190636"/>
            <a:ext cx="0" cy="814176"/>
          </a:xfrm>
          <a:prstGeom prst="line">
            <a:avLst/>
          </a:prstGeom>
          <a:ln w="9525">
            <a:solidFill>
              <a:srgbClr val="FFFFFF">
                <a:alpha val="50196"/>
              </a:srgbClr>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graphicFrame>
        <p:nvGraphicFramePr>
          <p:cNvPr id="16" name="Table 15">
            <a:extLst>
              <a:ext uri="{FF2B5EF4-FFF2-40B4-BE49-F238E27FC236}">
                <a16:creationId xmlns:a16="http://schemas.microsoft.com/office/drawing/2014/main" id="{E09BB049-9C2B-CA8D-631B-B8E3B90CF7BB}"/>
              </a:ext>
            </a:extLst>
          </p:cNvPr>
          <p:cNvGraphicFramePr>
            <a:graphicFrameLocks noGrp="1"/>
          </p:cNvGraphicFramePr>
          <p:nvPr>
            <p:extLst>
              <p:ext uri="{D42A27DB-BD31-4B8C-83A1-F6EECF244321}">
                <p14:modId xmlns:p14="http://schemas.microsoft.com/office/powerpoint/2010/main" val="730845597"/>
              </p:ext>
            </p:extLst>
          </p:nvPr>
        </p:nvGraphicFramePr>
        <p:xfrm>
          <a:off x="679076" y="2816534"/>
          <a:ext cx="4334538" cy="59436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286457">
                  <a:extLst>
                    <a:ext uri="{9D8B030D-6E8A-4147-A177-3AD203B41FA5}">
                      <a16:colId xmlns:a16="http://schemas.microsoft.com/office/drawing/2014/main" val="3407182313"/>
                    </a:ext>
                  </a:extLst>
                </a:gridCol>
                <a:gridCol w="1649338">
                  <a:extLst>
                    <a:ext uri="{9D8B030D-6E8A-4147-A177-3AD203B41FA5}">
                      <a16:colId xmlns:a16="http://schemas.microsoft.com/office/drawing/2014/main" val="839415283"/>
                    </a:ext>
                  </a:extLst>
                </a:gridCol>
                <a:gridCol w="1398743">
                  <a:extLst>
                    <a:ext uri="{9D8B030D-6E8A-4147-A177-3AD203B41FA5}">
                      <a16:colId xmlns:a16="http://schemas.microsoft.com/office/drawing/2014/main" val="1531742326"/>
                    </a:ext>
                  </a:extLst>
                </a:gridCol>
              </a:tblGrid>
              <a:tr h="562125">
                <a:tc>
                  <a:txBody>
                    <a:bodyPr/>
                    <a:lstStyle/>
                    <a:p>
                      <a:pPr algn="ctr"/>
                      <a:r>
                        <a:rPr lang="en-US" sz="1100" dirty="0">
                          <a:effectLst>
                            <a:outerShdw blurRad="50800" dist="38100" dir="8100000" algn="tr" rotWithShape="0">
                              <a:prstClr val="black">
                                <a:alpha val="14000"/>
                              </a:prstClr>
                            </a:outerShdw>
                          </a:effectLst>
                        </a:rPr>
                        <a:t>Any earnings </a:t>
                      </a:r>
                      <a:br>
                        <a:rPr lang="en-US" sz="1100" dirty="0">
                          <a:effectLst>
                            <a:outerShdw blurRad="50800" dist="38100" dir="8100000" algn="tr" rotWithShape="0">
                              <a:prstClr val="black">
                                <a:alpha val="14000"/>
                              </a:prstClr>
                            </a:outerShdw>
                          </a:effectLst>
                        </a:rPr>
                      </a:br>
                      <a:r>
                        <a:rPr lang="en-US" sz="1100" dirty="0">
                          <a:effectLst>
                            <a:outerShdw blurRad="50800" dist="38100" dir="8100000" algn="tr" rotWithShape="0">
                              <a:prstClr val="black">
                                <a:alpha val="14000"/>
                              </a:prstClr>
                            </a:outerShdw>
                          </a:effectLst>
                        </a:rPr>
                        <a:t>are tax-free</a:t>
                      </a:r>
                    </a:p>
                  </a:txBody>
                  <a:tcPr>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effectLst>
                            <a:outerShdw blurRad="50800" dist="38100" dir="8100000" algn="tr" rotWithShape="0">
                              <a:prstClr val="black">
                                <a:alpha val="14000"/>
                              </a:prstClr>
                            </a:outerShdw>
                          </a:effectLst>
                        </a:rPr>
                        <a:t>Funds can be used </a:t>
                      </a:r>
                    </a:p>
                    <a:p>
                      <a:pPr algn="ctr"/>
                      <a:r>
                        <a:rPr lang="en-US" sz="1100" dirty="0">
                          <a:effectLst>
                            <a:outerShdw blurRad="50800" dist="38100" dir="8100000" algn="tr" rotWithShape="0">
                              <a:prstClr val="black">
                                <a:alpha val="14000"/>
                              </a:prstClr>
                            </a:outerShdw>
                          </a:effectLst>
                        </a:rPr>
                        <a:t>at eligible schools</a:t>
                      </a:r>
                    </a:p>
                    <a:p>
                      <a:pPr algn="ctr"/>
                      <a:r>
                        <a:rPr lang="en-US" sz="1100" dirty="0">
                          <a:effectLst>
                            <a:outerShdw blurRad="50800" dist="38100" dir="8100000" algn="tr" rotWithShape="0">
                              <a:prstClr val="black">
                                <a:alpha val="14000"/>
                              </a:prstClr>
                            </a:outerShdw>
                          </a:effectLst>
                        </a:rPr>
                        <a:t>nationwide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effectLst>
                            <a:outerShdw blurRad="50800" dist="38100" dir="8100000" algn="tr" rotWithShape="0">
                              <a:prstClr val="black">
                                <a:alpha val="14000"/>
                              </a:prstClr>
                            </a:outerShdw>
                          </a:effectLst>
                        </a:rPr>
                        <a:t>Anyone, with any income can open </a:t>
                      </a:r>
                      <a:br>
                        <a:rPr lang="en-US" sz="1100" dirty="0">
                          <a:effectLst>
                            <a:outerShdw blurRad="50800" dist="38100" dir="8100000" algn="tr" rotWithShape="0">
                              <a:prstClr val="black">
                                <a:alpha val="14000"/>
                              </a:prstClr>
                            </a:outerShdw>
                          </a:effectLst>
                        </a:rPr>
                      </a:br>
                      <a:r>
                        <a:rPr lang="en-US" sz="1100" dirty="0">
                          <a:effectLst>
                            <a:outerShdw blurRad="50800" dist="38100" dir="8100000" algn="tr" rotWithShape="0">
                              <a:prstClr val="black">
                                <a:alpha val="14000"/>
                              </a:prstClr>
                            </a:outerShdw>
                          </a:effectLst>
                        </a:rPr>
                        <a:t>a 529 account</a:t>
                      </a:r>
                    </a:p>
                  </a:txBody>
                  <a:tcP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4094226"/>
                  </a:ext>
                </a:extLst>
              </a:tr>
            </a:tbl>
          </a:graphicData>
        </a:graphic>
      </p:graphicFrame>
      <p:pic>
        <p:nvPicPr>
          <p:cNvPr id="23" name="Picture 22">
            <a:extLst>
              <a:ext uri="{FF2B5EF4-FFF2-40B4-BE49-F238E27FC236}">
                <a16:creationId xmlns:a16="http://schemas.microsoft.com/office/drawing/2014/main" id="{2CF10617-E29A-FD4E-1CB5-82FE132141F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128112" y="2388356"/>
            <a:ext cx="377422" cy="377422"/>
          </a:xfrm>
          <a:prstGeom prst="rect">
            <a:avLst/>
          </a:prstGeom>
          <a:effectLst>
            <a:outerShdw blurRad="50800" dist="38100" dir="5400000" algn="t" rotWithShape="0">
              <a:prstClr val="black">
                <a:alpha val="40000"/>
              </a:prstClr>
            </a:outerShdw>
          </a:effectLst>
        </p:spPr>
      </p:pic>
      <p:pic>
        <p:nvPicPr>
          <p:cNvPr id="27" name="Picture 26">
            <a:extLst>
              <a:ext uri="{FF2B5EF4-FFF2-40B4-BE49-F238E27FC236}">
                <a16:creationId xmlns:a16="http://schemas.microsoft.com/office/drawing/2014/main" id="{6AAFBFCD-703A-03D1-E3C2-F72E9006641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073757" y="2367762"/>
            <a:ext cx="418611" cy="418611"/>
          </a:xfrm>
          <a:prstGeom prst="rect">
            <a:avLst/>
          </a:prstGeom>
          <a:effectLst>
            <a:outerShdw blurRad="50800" dist="38100" dir="5400000" algn="t" rotWithShape="0">
              <a:prstClr val="black">
                <a:alpha val="40000"/>
              </a:prstClr>
            </a:outerShdw>
          </a:effectLst>
        </p:spPr>
      </p:pic>
      <p:pic>
        <p:nvPicPr>
          <p:cNvPr id="29" name="Picture 28">
            <a:extLst>
              <a:ext uri="{FF2B5EF4-FFF2-40B4-BE49-F238E27FC236}">
                <a16:creationId xmlns:a16="http://schemas.microsoft.com/office/drawing/2014/main" id="{2D60F610-5BE6-9886-282D-98F9BBA6F3C5}"/>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2540095" y="2371865"/>
            <a:ext cx="460219" cy="460219"/>
          </a:xfrm>
          <a:prstGeom prst="rect">
            <a:avLst/>
          </a:prstGeom>
          <a:effectLst>
            <a:outerShdw blurRad="50800" dist="38100" dir="5400000" algn="t" rotWithShape="0">
              <a:prstClr val="black">
                <a:alpha val="40000"/>
              </a:prstClr>
            </a:outerShdw>
          </a:effectLst>
        </p:spPr>
      </p:pic>
      <p:grpSp>
        <p:nvGrpSpPr>
          <p:cNvPr id="30" name="Group 29">
            <a:extLst>
              <a:ext uri="{FF2B5EF4-FFF2-40B4-BE49-F238E27FC236}">
                <a16:creationId xmlns:a16="http://schemas.microsoft.com/office/drawing/2014/main" id="{AF0811C9-9B0B-0181-C589-7BC7E7AB04F0}"/>
              </a:ext>
            </a:extLst>
          </p:cNvPr>
          <p:cNvGrpSpPr/>
          <p:nvPr/>
        </p:nvGrpSpPr>
        <p:grpSpPr>
          <a:xfrm>
            <a:off x="679076" y="5045395"/>
            <a:ext cx="4334538" cy="1114425"/>
            <a:chOff x="679076" y="5045395"/>
            <a:chExt cx="4334538" cy="1114425"/>
          </a:xfrm>
          <a:solidFill>
            <a:srgbClr val="00529B"/>
          </a:solidFill>
        </p:grpSpPr>
        <p:sp>
          <p:nvSpPr>
            <p:cNvPr id="31" name="Rectangle 30">
              <a:extLst>
                <a:ext uri="{FF2B5EF4-FFF2-40B4-BE49-F238E27FC236}">
                  <a16:creationId xmlns:a16="http://schemas.microsoft.com/office/drawing/2014/main" id="{75779A6C-1336-2681-4CF0-62726D7B58E4}"/>
                </a:ext>
              </a:extLst>
            </p:cNvPr>
            <p:cNvSpPr/>
            <p:nvPr/>
          </p:nvSpPr>
          <p:spPr>
            <a:xfrm>
              <a:off x="679076" y="5045395"/>
              <a:ext cx="4334538" cy="11144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1520" marR="0" lvl="0" indent="0" defTabSz="457200" rtl="0" eaLnBrk="1" fontAlgn="auto" latinLnBrk="0" hangingPunct="1">
                <a:lnSpc>
                  <a:spcPct val="100000"/>
                </a:lnSpc>
                <a:spcBef>
                  <a:spcPts val="0"/>
                </a:spcBef>
                <a:spcAft>
                  <a:spcPts val="1200"/>
                </a:spcAft>
                <a:buClr>
                  <a:srgbClr val="09549B"/>
                </a:buClr>
                <a:buSzTx/>
                <a:buFontTx/>
                <a:buNone/>
                <a:tabLst/>
                <a:defRPr/>
              </a:pPr>
              <a:r>
                <a:rPr lang="en-US" sz="1251" dirty="0">
                  <a:solidFill>
                    <a:srgbClr val="FFFFFF"/>
                  </a:solidFill>
                  <a:latin typeface="Century Gothic" panose="020B0502020202020204" pitchFamily="34" charset="0"/>
                </a:rPr>
                <a:t>USI provides financial analysis and vendor implementation and management for employers and communication materials </a:t>
              </a:r>
              <a:br>
                <a:rPr lang="en-US" sz="1251" dirty="0">
                  <a:solidFill>
                    <a:srgbClr val="FFFFFF"/>
                  </a:solidFill>
                  <a:latin typeface="Century Gothic" panose="020B0502020202020204" pitchFamily="34" charset="0"/>
                </a:rPr>
              </a:br>
              <a:r>
                <a:rPr lang="en-US" sz="1251" dirty="0">
                  <a:solidFill>
                    <a:srgbClr val="FFFFFF"/>
                  </a:solidFill>
                  <a:latin typeface="Century Gothic" panose="020B0502020202020204" pitchFamily="34" charset="0"/>
                </a:rPr>
                <a:t>for employees</a:t>
              </a:r>
            </a:p>
          </p:txBody>
        </p:sp>
        <p:cxnSp>
          <p:nvCxnSpPr>
            <p:cNvPr id="33" name="Straight Connector 32">
              <a:extLst>
                <a:ext uri="{FF2B5EF4-FFF2-40B4-BE49-F238E27FC236}">
                  <a16:creationId xmlns:a16="http://schemas.microsoft.com/office/drawing/2014/main" id="{3DC0540E-42B8-115D-2646-B55420E0F591}"/>
                </a:ext>
              </a:extLst>
            </p:cNvPr>
            <p:cNvCxnSpPr>
              <a:cxnSpLocks/>
            </p:cNvCxnSpPr>
            <p:nvPr/>
          </p:nvCxnSpPr>
          <p:spPr>
            <a:xfrm>
              <a:off x="1398371" y="5196178"/>
              <a:ext cx="0" cy="814176"/>
            </a:xfrm>
            <a:prstGeom prst="line">
              <a:avLst/>
            </a:prstGeom>
            <a:grpFill/>
            <a:ln w="9525">
              <a:solidFill>
                <a:srgbClr val="FFFFFF">
                  <a:alpha val="50196"/>
                </a:srgbClr>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34" name="Picture 33" descr="A white line drawing of a magnifying glass and a dollar sign&#10;&#10;Description automatically generated">
              <a:extLst>
                <a:ext uri="{FF2B5EF4-FFF2-40B4-BE49-F238E27FC236}">
                  <a16:creationId xmlns:a16="http://schemas.microsoft.com/office/drawing/2014/main" id="{6F3F0EFC-EEC1-E16D-ED0A-57BC4BEF949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2490" y="5343529"/>
              <a:ext cx="547423" cy="547423"/>
            </a:xfrm>
            <a:prstGeom prst="rect">
              <a:avLst/>
            </a:prstGeom>
            <a:grpFill/>
          </p:spPr>
        </p:pic>
      </p:grpSp>
      <p:grpSp>
        <p:nvGrpSpPr>
          <p:cNvPr id="35" name="Group 34">
            <a:extLst>
              <a:ext uri="{FF2B5EF4-FFF2-40B4-BE49-F238E27FC236}">
                <a16:creationId xmlns:a16="http://schemas.microsoft.com/office/drawing/2014/main" id="{7DF932F7-6DD8-A9C9-8236-641C21850B0A}"/>
              </a:ext>
            </a:extLst>
          </p:cNvPr>
          <p:cNvGrpSpPr/>
          <p:nvPr/>
        </p:nvGrpSpPr>
        <p:grpSpPr>
          <a:xfrm>
            <a:off x="7190236" y="486985"/>
            <a:ext cx="1191666" cy="646331"/>
            <a:chOff x="7190236" y="486985"/>
            <a:chExt cx="1191666" cy="646331"/>
          </a:xfrm>
        </p:grpSpPr>
        <p:sp>
          <p:nvSpPr>
            <p:cNvPr id="36" name="Rectangle: Rounded Corners 35">
              <a:hlinkClick r:id="rId14" action="ppaction://hlinksldjump"/>
              <a:extLst>
                <a:ext uri="{FF2B5EF4-FFF2-40B4-BE49-F238E27FC236}">
                  <a16:creationId xmlns:a16="http://schemas.microsoft.com/office/drawing/2014/main" id="{DE817C60-6BBD-3EF5-1BB8-0D19E03A2726}"/>
                </a:ext>
              </a:extLst>
            </p:cNvPr>
            <p:cNvSpPr/>
            <p:nvPr/>
          </p:nvSpPr>
          <p:spPr>
            <a:xfrm>
              <a:off x="7190236" y="486985"/>
              <a:ext cx="1160892" cy="646331"/>
            </a:xfrm>
            <a:prstGeom prst="roundRect">
              <a:avLst/>
            </a:prstGeom>
            <a:solidFill>
              <a:srgbClr val="00529B"/>
            </a:solidFill>
            <a:ln>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7" name="TextBox 36">
              <a:hlinkClick r:id="rId14" action="ppaction://hlinksldjump"/>
              <a:extLst>
                <a:ext uri="{FF2B5EF4-FFF2-40B4-BE49-F238E27FC236}">
                  <a16:creationId xmlns:a16="http://schemas.microsoft.com/office/drawing/2014/main" id="{FFEAA0EA-A92D-322C-0872-22ED80533BC0}"/>
                </a:ext>
              </a:extLst>
            </p:cNvPr>
            <p:cNvSpPr txBox="1"/>
            <p:nvPr/>
          </p:nvSpPr>
          <p:spPr>
            <a:xfrm>
              <a:off x="7528013" y="501091"/>
              <a:ext cx="853889" cy="618118"/>
            </a:xfrm>
            <a:prstGeom prst="rect">
              <a:avLst/>
            </a:prstGeom>
            <a:noFill/>
          </p:spPr>
          <p:txBody>
            <a:bodyPr wrap="square" rtlCol="0">
              <a:spAutoFit/>
            </a:bodyPr>
            <a:lstStyle/>
            <a:p>
              <a:pPr>
                <a:lnSpc>
                  <a:spcPts val="1000"/>
                </a:lnSpc>
                <a:spcAft>
                  <a:spcPts val="100"/>
                </a:spcAft>
              </a:pPr>
              <a:r>
                <a:rPr lang="en-US" sz="800" dirty="0">
                  <a:solidFill>
                    <a:schemeClr val="bg1"/>
                  </a:solidFill>
                </a:rPr>
                <a:t>Return to</a:t>
              </a:r>
            </a:p>
            <a:p>
              <a:pPr>
                <a:lnSpc>
                  <a:spcPts val="1000"/>
                </a:lnSpc>
                <a:spcAft>
                  <a:spcPts val="400"/>
                </a:spcAft>
              </a:pPr>
              <a:r>
                <a:rPr lang="en-US" sz="900" dirty="0">
                  <a:solidFill>
                    <a:schemeClr val="bg1"/>
                  </a:solidFill>
                </a:rPr>
                <a:t>Maximizing </a:t>
              </a:r>
              <a:br>
                <a:rPr lang="en-US" sz="900" dirty="0">
                  <a:solidFill>
                    <a:schemeClr val="bg1"/>
                  </a:solidFill>
                </a:rPr>
              </a:br>
              <a:r>
                <a:rPr lang="en-US" sz="900" dirty="0">
                  <a:solidFill>
                    <a:schemeClr val="bg1"/>
                  </a:solidFill>
                </a:rPr>
                <a:t>Tax Deferred Engagement </a:t>
              </a:r>
            </a:p>
          </p:txBody>
        </p:sp>
        <p:grpSp>
          <p:nvGrpSpPr>
            <p:cNvPr id="38" name="Group 37">
              <a:extLst>
                <a:ext uri="{FF2B5EF4-FFF2-40B4-BE49-F238E27FC236}">
                  <a16:creationId xmlns:a16="http://schemas.microsoft.com/office/drawing/2014/main" id="{F890B7B7-C55A-D72B-7FDA-DE339610D223}"/>
                </a:ext>
              </a:extLst>
            </p:cNvPr>
            <p:cNvGrpSpPr/>
            <p:nvPr/>
          </p:nvGrpSpPr>
          <p:grpSpPr>
            <a:xfrm>
              <a:off x="7269126" y="673514"/>
              <a:ext cx="264805" cy="264805"/>
              <a:chOff x="7269126" y="673514"/>
              <a:chExt cx="264805" cy="264805"/>
            </a:xfrm>
          </p:grpSpPr>
          <p:sp>
            <p:nvSpPr>
              <p:cNvPr id="39" name="Oval 38">
                <a:extLst>
                  <a:ext uri="{FF2B5EF4-FFF2-40B4-BE49-F238E27FC236}">
                    <a16:creationId xmlns:a16="http://schemas.microsoft.com/office/drawing/2014/main" id="{CB657B5B-9A59-9ACC-F6E8-D3578129B65B}"/>
                  </a:ext>
                </a:extLst>
              </p:cNvPr>
              <p:cNvSpPr/>
              <p:nvPr/>
            </p:nvSpPr>
            <p:spPr>
              <a:xfrm>
                <a:off x="7269126" y="673514"/>
                <a:ext cx="264805" cy="264805"/>
              </a:xfrm>
              <a:prstGeom prst="ellipse">
                <a:avLst/>
              </a:prstGeom>
              <a:solidFill>
                <a:schemeClr val="bg1"/>
              </a:solidFill>
              <a:ln>
                <a:noFill/>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descr="Back with solid fill">
                <a:hlinkClick r:id="rId14" action="ppaction://hlinksldjump"/>
                <a:extLst>
                  <a:ext uri="{FF2B5EF4-FFF2-40B4-BE49-F238E27FC236}">
                    <a16:creationId xmlns:a16="http://schemas.microsoft.com/office/drawing/2014/main" id="{616DA3C3-813E-7C53-7310-72B016E8652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20636910">
                <a:off x="7278127" y="714842"/>
                <a:ext cx="234767" cy="176682"/>
              </a:xfrm>
              <a:prstGeom prst="rect">
                <a:avLst/>
              </a:prstGeom>
            </p:spPr>
          </p:pic>
        </p:grpSp>
      </p:grpSp>
    </p:spTree>
    <p:extLst>
      <p:ext uri="{BB962C8B-B14F-4D97-AF65-F5344CB8AC3E}">
        <p14:creationId xmlns:p14="http://schemas.microsoft.com/office/powerpoint/2010/main" val="391041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A104B-42AE-A903-2597-20914819EA7B}"/>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8F171413-3975-F346-0BAC-6C7DFEDC6780}"/>
              </a:ext>
            </a:extLst>
          </p:cNvPr>
          <p:cNvSpPr/>
          <p:nvPr/>
        </p:nvSpPr>
        <p:spPr>
          <a:xfrm>
            <a:off x="457199" y="2262360"/>
            <a:ext cx="4135345" cy="36706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00370A-6288-3065-47CB-E6994A4CC1F3}"/>
              </a:ext>
            </a:extLst>
          </p:cNvPr>
          <p:cNvSpPr>
            <a:spLocks noGrp="1"/>
          </p:cNvSpPr>
          <p:nvPr>
            <p:ph type="title"/>
          </p:nvPr>
        </p:nvSpPr>
        <p:spPr>
          <a:xfrm>
            <a:off x="457200" y="411480"/>
            <a:ext cx="6326841" cy="780707"/>
          </a:xfrm>
        </p:spPr>
        <p:txBody>
          <a:bodyPr>
            <a:normAutofit fontScale="90000"/>
          </a:bodyPr>
          <a:lstStyle/>
          <a:p>
            <a:r>
              <a:rPr lang="en-US" sz="2000" dirty="0"/>
              <a:t>Maximizing Tax-Deferred Engagement</a:t>
            </a:r>
            <a:br>
              <a:rPr lang="en-US" dirty="0"/>
            </a:br>
            <a:r>
              <a:rPr lang="en-US" sz="2700" dirty="0"/>
              <a:t>Tuition Reimbursement &amp; Education Funds</a:t>
            </a:r>
            <a:endParaRPr lang="en-US" dirty="0"/>
          </a:p>
        </p:txBody>
      </p:sp>
      <p:sp>
        <p:nvSpPr>
          <p:cNvPr id="4" name="TextBox 3">
            <a:extLst>
              <a:ext uri="{FF2B5EF4-FFF2-40B4-BE49-F238E27FC236}">
                <a16:creationId xmlns:a16="http://schemas.microsoft.com/office/drawing/2014/main" id="{A3E22B68-7D16-87AB-03EB-C31341D5A124}"/>
              </a:ext>
            </a:extLst>
          </p:cNvPr>
          <p:cNvSpPr txBox="1"/>
          <p:nvPr/>
        </p:nvSpPr>
        <p:spPr>
          <a:xfrm>
            <a:off x="4740641" y="2287734"/>
            <a:ext cx="3858491" cy="3670632"/>
          </a:xfrm>
          <a:prstGeom prst="rect">
            <a:avLst/>
          </a:prstGeom>
          <a:solidFill>
            <a:srgbClr val="CEDFEF"/>
          </a:solidFill>
        </p:spPr>
        <p:txBody>
          <a:bodyPr wrap="square" lIns="137160" rIns="137160" rtlCol="0" anchor="ctr" anchorCtr="0">
            <a:noAutofit/>
          </a:bodyPr>
          <a:lstStyle/>
          <a:p>
            <a:pPr marR="0" lvl="0" algn="l" defTabSz="457200" rtl="0" eaLnBrk="1" fontAlgn="auto" latinLnBrk="0" hangingPunct="1">
              <a:lnSpc>
                <a:spcPct val="100000"/>
              </a:lnSpc>
              <a:spcBef>
                <a:spcPts val="300"/>
              </a:spcBef>
              <a:spcAft>
                <a:spcPts val="300"/>
              </a:spcAft>
              <a:buClr>
                <a:srgbClr val="00529B"/>
              </a:buClr>
              <a:buSzTx/>
              <a:tabLst/>
              <a:defRPr/>
            </a:pPr>
            <a:endParaRPr kumimoji="0" lang="en-US" sz="1600" b="0" i="0" u="none" strike="noStrike" kern="1200" cap="none" spc="0" normalizeH="0" baseline="0" noProof="0" dirty="0">
              <a:ln>
                <a:noFill/>
              </a:ln>
              <a:solidFill>
                <a:srgbClr val="000000"/>
              </a:solidFill>
              <a:effectLst/>
              <a:uLnTx/>
              <a:uFillTx/>
              <a:latin typeface="Calibri Light"/>
              <a:ea typeface="+mn-ea"/>
              <a:cs typeface="+mn-cs"/>
            </a:endParaRPr>
          </a:p>
        </p:txBody>
      </p:sp>
      <p:sp>
        <p:nvSpPr>
          <p:cNvPr id="17" name="ClaimsText">
            <a:extLst>
              <a:ext uri="{FF2B5EF4-FFF2-40B4-BE49-F238E27FC236}">
                <a16:creationId xmlns:a16="http://schemas.microsoft.com/office/drawing/2014/main" id="{16090CB3-BBE5-E1AA-074C-96123032F0DF}"/>
              </a:ext>
            </a:extLst>
          </p:cNvPr>
          <p:cNvSpPr txBox="1"/>
          <p:nvPr/>
        </p:nvSpPr>
        <p:spPr>
          <a:xfrm>
            <a:off x="4761186" y="2287734"/>
            <a:ext cx="3818198" cy="3670632"/>
          </a:xfrm>
          <a:prstGeom prst="rect">
            <a:avLst/>
          </a:prstGeom>
          <a:noFill/>
        </p:spPr>
        <p:txBody>
          <a:bodyPr wrap="square" lIns="137160" rIns="137160" rtlCol="0" anchor="ctr" anchorCtr="0">
            <a:noAutofit/>
          </a:bodyPr>
          <a:lstStyle/>
          <a:p>
            <a:pPr marL="171450" indent="-171450" defTabSz="457200">
              <a:spcBef>
                <a:spcPts val="600"/>
              </a:spcBef>
              <a:spcAft>
                <a:spcPts val="600"/>
              </a:spcAft>
              <a:buClr>
                <a:srgbClr val="00529B"/>
              </a:buClr>
              <a:buFont typeface="Wingdings" panose="05000000000000000000" pitchFamily="2" charset="2"/>
              <a:buChar char="§"/>
              <a:defRPr/>
            </a:pPr>
            <a:r>
              <a:rPr lang="en-US" sz="1350" dirty="0"/>
              <a:t>Under Section 127 of the Internal Revenue Code, employers can provide up to $5,250 per year in tax-free educational assistance to employees*</a:t>
            </a:r>
          </a:p>
          <a:p>
            <a:pPr marL="171450" indent="-171450" defTabSz="457200">
              <a:spcBef>
                <a:spcPts val="600"/>
              </a:spcBef>
              <a:spcAft>
                <a:spcPts val="600"/>
              </a:spcAft>
              <a:buClr>
                <a:srgbClr val="00529B"/>
              </a:buClr>
              <a:buFont typeface="Wingdings" panose="05000000000000000000" pitchFamily="2" charset="2"/>
              <a:buChar char="§"/>
              <a:defRPr/>
            </a:pPr>
            <a:r>
              <a:rPr lang="en-US" sz="1350" dirty="0"/>
              <a:t>Through December 31, 2025, employers can also provide up to $5,250 per year in tax-free student loan repayment assistance*</a:t>
            </a:r>
          </a:p>
          <a:p>
            <a:pPr marL="171450" indent="-171450" defTabSz="457200">
              <a:spcBef>
                <a:spcPts val="600"/>
              </a:spcBef>
              <a:spcAft>
                <a:spcPts val="600"/>
              </a:spcAft>
              <a:buClr>
                <a:srgbClr val="00529B"/>
              </a:buClr>
              <a:buFont typeface="Wingdings" panose="05000000000000000000" pitchFamily="2" charset="2"/>
              <a:buChar char="§"/>
              <a:defRPr/>
            </a:pPr>
            <a:r>
              <a:rPr lang="en-US" sz="1350" dirty="0"/>
              <a:t>The assistance provided up to $5,250 per employee per year is excluded from payroll taxes. This means employers don't have to pay Social Security, Medicare, and federal unemployment taxes on these contributions.</a:t>
            </a:r>
          </a:p>
          <a:p>
            <a:pPr defTabSz="457200">
              <a:spcBef>
                <a:spcPts val="600"/>
              </a:spcBef>
              <a:spcAft>
                <a:spcPts val="600"/>
              </a:spcAft>
              <a:buClr>
                <a:srgbClr val="00529B"/>
              </a:buClr>
              <a:defRPr/>
            </a:pPr>
            <a:r>
              <a:rPr lang="en-US" sz="1200" dirty="0"/>
              <a:t>Note: Currently, tuition and student loan reimbursement are not qualified benefits under a cafeteria plan</a:t>
            </a:r>
          </a:p>
        </p:txBody>
      </p:sp>
      <p:sp>
        <p:nvSpPr>
          <p:cNvPr id="18" name="OverallText" hidden="1">
            <a:extLst>
              <a:ext uri="{FF2B5EF4-FFF2-40B4-BE49-F238E27FC236}">
                <a16:creationId xmlns:a16="http://schemas.microsoft.com/office/drawing/2014/main" id="{C75F4C2F-2F33-4311-F3C3-FB5FDEAE4E8B}"/>
              </a:ext>
            </a:extLst>
          </p:cNvPr>
          <p:cNvSpPr txBox="1"/>
          <p:nvPr/>
        </p:nvSpPr>
        <p:spPr>
          <a:xfrm>
            <a:off x="6418902" y="2269756"/>
            <a:ext cx="2291793" cy="4198620"/>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300"/>
              </a:spcBef>
              <a:spcAft>
                <a:spcPts val="3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Typical renewal negotiations yield 5% to 7% reduction from the initial inflated renewal.</a:t>
            </a:r>
          </a:p>
          <a:p>
            <a:pPr marL="171450" marR="0" lvl="0" indent="-171450" algn="l" defTabSz="457200" rtl="0" eaLnBrk="1" fontAlgn="auto" latinLnBrk="0" hangingPunct="1">
              <a:lnSpc>
                <a:spcPct val="100000"/>
              </a:lnSpc>
              <a:spcBef>
                <a:spcPts val="300"/>
              </a:spcBef>
              <a:spcAft>
                <a:spcPts val="3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The USI Comprehensive Underwriting Review provides employers with a unique understanding of the impact associated with each line item in a carrier renewal.</a:t>
            </a:r>
          </a:p>
          <a:p>
            <a:pPr marL="171450" marR="0" lvl="0" indent="-171450" algn="l" defTabSz="457200" rtl="0" eaLnBrk="1" fontAlgn="auto" latinLnBrk="0" hangingPunct="1">
              <a:lnSpc>
                <a:spcPct val="100000"/>
              </a:lnSpc>
              <a:spcBef>
                <a:spcPts val="300"/>
              </a:spcBef>
              <a:spcAft>
                <a:spcPts val="3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With a firm understanding of carriers’ total revenue within the renewal, USI underwriters typically negotiate an </a:t>
            </a:r>
            <a:r>
              <a:rPr kumimoji="0" lang="en-US" sz="1400" b="1" i="0" u="none" strike="noStrike" kern="1200" cap="none" spc="0" normalizeH="0" baseline="0" noProof="0" dirty="0">
                <a:ln>
                  <a:noFill/>
                </a:ln>
                <a:solidFill>
                  <a:srgbClr val="00529B"/>
                </a:solidFill>
                <a:effectLst/>
                <a:uLnTx/>
                <a:uFillTx/>
                <a:latin typeface="Calibri Light"/>
                <a:ea typeface="+mn-ea"/>
                <a:cs typeface="+mn-cs"/>
              </a:rPr>
              <a:t>additional 3% to 6%</a:t>
            </a:r>
            <a:r>
              <a:rPr kumimoji="0" lang="en-US" sz="1400" b="0" i="0" u="none" strike="noStrike" kern="1200" cap="none" spc="0" normalizeH="0" baseline="0" noProof="0" dirty="0">
                <a:ln>
                  <a:noFill/>
                </a:ln>
                <a:solidFill>
                  <a:srgbClr val="000000"/>
                </a:solidFill>
                <a:effectLst/>
                <a:uLnTx/>
                <a:uFillTx/>
                <a:latin typeface="Calibri Light"/>
                <a:ea typeface="+mn-ea"/>
                <a:cs typeface="+mn-cs"/>
              </a:rPr>
              <a:t> reduction.</a:t>
            </a:r>
          </a:p>
        </p:txBody>
      </p:sp>
      <p:sp>
        <p:nvSpPr>
          <p:cNvPr id="19" name="BenefitText" hidden="1">
            <a:extLst>
              <a:ext uri="{FF2B5EF4-FFF2-40B4-BE49-F238E27FC236}">
                <a16:creationId xmlns:a16="http://schemas.microsoft.com/office/drawing/2014/main" id="{1DDE0E27-FE21-E499-3FA7-34141D03C287}"/>
              </a:ext>
            </a:extLst>
          </p:cNvPr>
          <p:cNvSpPr txBox="1"/>
          <p:nvPr/>
        </p:nvSpPr>
        <p:spPr>
          <a:xfrm>
            <a:off x="6395007" y="2257425"/>
            <a:ext cx="2308121" cy="4198620"/>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Insurance carriers will underestimate the value of your benefit changes to recoup margin lost during negotiations.</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For a $5mm plan, even a 2% underestimation can result in a $100,000 in lost premium savings.</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A simple check using USI’s Actuarial Value calculator can confirm the reasonableness of the adjustment.</a:t>
            </a:r>
          </a:p>
        </p:txBody>
      </p:sp>
      <p:sp>
        <p:nvSpPr>
          <p:cNvPr id="20" name="HiddenText" hidden="1">
            <a:extLst>
              <a:ext uri="{FF2B5EF4-FFF2-40B4-BE49-F238E27FC236}">
                <a16:creationId xmlns:a16="http://schemas.microsoft.com/office/drawing/2014/main" id="{BBA5D7BA-DDD0-CDEE-1B22-8DA680FBFBF0}"/>
              </a:ext>
            </a:extLst>
          </p:cNvPr>
          <p:cNvSpPr txBox="1"/>
          <p:nvPr/>
        </p:nvSpPr>
        <p:spPr>
          <a:xfrm>
            <a:off x="6395006" y="2247900"/>
            <a:ext cx="2291794" cy="4071877"/>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Fully insured programs include numerous financial arrangements paid through the claims expense line.</a:t>
            </a:r>
          </a:p>
          <a:p>
            <a:pPr marL="403225" marR="0" lvl="1" indent="-171450" algn="l" defTabSz="457200" rtl="0" eaLnBrk="1" fontAlgn="auto" latinLnBrk="0" hangingPunct="1">
              <a:lnSpc>
                <a:spcPct val="100000"/>
              </a:lnSpc>
              <a:spcBef>
                <a:spcPts val="0"/>
              </a:spcBef>
              <a:spcAft>
                <a:spcPts val="600"/>
              </a:spcAft>
              <a:buClr>
                <a:srgbClr val="00529B"/>
              </a:buClr>
              <a:buSzTx/>
              <a:buFont typeface="Calibri Light" panose="020F030202020403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Analysis typically reveals up to 7% of hidden carrier revenue/profit.</a:t>
            </a:r>
          </a:p>
          <a:p>
            <a:pPr marL="171450" marR="0" lvl="0" indent="-171450" algn="l" defTabSz="457200" rtl="0" eaLnBrk="1" fontAlgn="auto" latinLnBrk="0" hangingPunct="1">
              <a:lnSpc>
                <a:spcPct val="100000"/>
              </a:lnSpc>
              <a:spcBef>
                <a:spcPts val="9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With a firm understanding of carriers’ total revenue within the renewal, USI underwriters are well positioned to negotiate. </a:t>
            </a:r>
          </a:p>
        </p:txBody>
      </p:sp>
      <p:sp>
        <p:nvSpPr>
          <p:cNvPr id="21" name="PoolingText" hidden="1">
            <a:extLst>
              <a:ext uri="{FF2B5EF4-FFF2-40B4-BE49-F238E27FC236}">
                <a16:creationId xmlns:a16="http://schemas.microsoft.com/office/drawing/2014/main" id="{B0FE095B-2923-DB64-470F-7FD43141EE65}"/>
              </a:ext>
            </a:extLst>
          </p:cNvPr>
          <p:cNvSpPr txBox="1"/>
          <p:nvPr/>
        </p:nvSpPr>
        <p:spPr>
          <a:xfrm>
            <a:off x="6395006" y="2247900"/>
            <a:ext cx="2217931" cy="4071877"/>
          </a:xfrm>
          <a:prstGeom prst="rect">
            <a:avLst/>
          </a:prstGeom>
          <a:no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The USI proprietary tool includes actuarial data to benchmark internal pooling charges.</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USI forecasts for large claims assumptions are based upon actuarial projections, not anecdotal prior history.</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Light"/>
                <a:ea typeface="+mn-ea"/>
                <a:cs typeface="+mn-cs"/>
              </a:rPr>
              <a:t>With a more appropriate estimate of costs associated with large claims, USI underwriters can negotiate a more favorable renewal.</a:t>
            </a:r>
          </a:p>
        </p:txBody>
      </p:sp>
      <p:pic>
        <p:nvPicPr>
          <p:cNvPr id="8" name="BenefitSlide" hidden="1">
            <a:extLst>
              <a:ext uri="{FF2B5EF4-FFF2-40B4-BE49-F238E27FC236}">
                <a16:creationId xmlns:a16="http://schemas.microsoft.com/office/drawing/2014/main" id="{E37710B1-EBC5-1109-55BD-3532B2E196EB}"/>
              </a:ext>
            </a:extLst>
          </p:cNvPr>
          <p:cNvPicPr>
            <a:picLocks noChangeAspect="1"/>
          </p:cNvPicPr>
          <p:nvPr/>
        </p:nvPicPr>
        <p:blipFill rotWithShape="1">
          <a:blip r:embed="rId3"/>
          <a:srcRect l="2876" t="7626" r="3218" b="-519"/>
          <a:stretch/>
        </p:blipFill>
        <p:spPr>
          <a:xfrm>
            <a:off x="343799" y="3153622"/>
            <a:ext cx="5878822" cy="3292897"/>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pic>
        <p:nvPicPr>
          <p:cNvPr id="9" name="HiddenSlide" hidden="1">
            <a:extLst>
              <a:ext uri="{FF2B5EF4-FFF2-40B4-BE49-F238E27FC236}">
                <a16:creationId xmlns:a16="http://schemas.microsoft.com/office/drawing/2014/main" id="{242D723F-00BF-0A30-DF70-66867FF99E95}"/>
              </a:ext>
            </a:extLst>
          </p:cNvPr>
          <p:cNvPicPr>
            <a:picLocks noChangeAspect="1"/>
          </p:cNvPicPr>
          <p:nvPr/>
        </p:nvPicPr>
        <p:blipFill rotWithShape="1">
          <a:blip r:embed="rId4"/>
          <a:srcRect l="3789" t="6085"/>
          <a:stretch/>
        </p:blipFill>
        <p:spPr>
          <a:xfrm>
            <a:off x="346320" y="3182199"/>
            <a:ext cx="5943602" cy="3287670"/>
          </a:xfrm>
          <a:prstGeom prst="rect">
            <a:avLst/>
          </a:prstGeom>
          <a:effectLst>
            <a:outerShdw blurRad="50800" dist="38100" dir="5400000" algn="t" rotWithShape="0">
              <a:prstClr val="black">
                <a:alpha val="40000"/>
              </a:prstClr>
            </a:outerShdw>
          </a:effectLst>
        </p:spPr>
      </p:pic>
      <p:pic>
        <p:nvPicPr>
          <p:cNvPr id="10" name="PoolingSlide" hidden="1">
            <a:extLst>
              <a:ext uri="{FF2B5EF4-FFF2-40B4-BE49-F238E27FC236}">
                <a16:creationId xmlns:a16="http://schemas.microsoft.com/office/drawing/2014/main" id="{7B928E33-149B-1D9B-2390-37CAF4795A58}"/>
              </a:ext>
            </a:extLst>
          </p:cNvPr>
          <p:cNvPicPr>
            <a:picLocks noChangeAspect="1"/>
          </p:cNvPicPr>
          <p:nvPr/>
        </p:nvPicPr>
        <p:blipFill rotWithShape="1">
          <a:blip r:embed="rId5"/>
          <a:srcRect l="4751" t="5915"/>
          <a:stretch/>
        </p:blipFill>
        <p:spPr>
          <a:xfrm>
            <a:off x="346320" y="3143080"/>
            <a:ext cx="5943602" cy="3333418"/>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pic>
        <p:nvPicPr>
          <p:cNvPr id="6" name="OverallSlide" hidden="1">
            <a:extLst>
              <a:ext uri="{FF2B5EF4-FFF2-40B4-BE49-F238E27FC236}">
                <a16:creationId xmlns:a16="http://schemas.microsoft.com/office/drawing/2014/main" id="{E42395C5-C11D-8BE1-F7E0-4073981ED3B8}"/>
              </a:ext>
            </a:extLst>
          </p:cNvPr>
          <p:cNvPicPr>
            <a:picLocks noChangeAspect="1"/>
          </p:cNvPicPr>
          <p:nvPr/>
        </p:nvPicPr>
        <p:blipFill rotWithShape="1">
          <a:blip r:embed="rId6"/>
          <a:srcRect l="3116" t="5691" r="2352"/>
          <a:stretch/>
        </p:blipFill>
        <p:spPr>
          <a:xfrm>
            <a:off x="330697" y="3146910"/>
            <a:ext cx="5878821" cy="3334510"/>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pic>
        <p:nvPicPr>
          <p:cNvPr id="32" name="LargeSlide" hidden="1">
            <a:extLst>
              <a:ext uri="{FF2B5EF4-FFF2-40B4-BE49-F238E27FC236}">
                <a16:creationId xmlns:a16="http://schemas.microsoft.com/office/drawing/2014/main" id="{0E5E11F8-5955-BA12-249F-1608E251B2CC}"/>
              </a:ext>
            </a:extLst>
          </p:cNvPr>
          <p:cNvPicPr>
            <a:picLocks noChangeAspect="1"/>
          </p:cNvPicPr>
          <p:nvPr/>
        </p:nvPicPr>
        <p:blipFill>
          <a:blip r:embed="rId7"/>
          <a:stretch>
            <a:fillRect/>
          </a:stretch>
        </p:blipFill>
        <p:spPr>
          <a:xfrm>
            <a:off x="355156" y="3163824"/>
            <a:ext cx="5863124" cy="3282696"/>
          </a:xfrm>
          <a:prstGeom prst="rect">
            <a:avLst/>
          </a:prstGeom>
          <a:ln>
            <a:solidFill>
              <a:schemeClr val="tx2">
                <a:lumMod val="20000"/>
                <a:lumOff val="80000"/>
              </a:schemeClr>
            </a:solidFill>
          </a:ln>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F9E2853-3F8A-4F43-8A47-B60836BBDA97}"/>
              </a:ext>
            </a:extLst>
          </p:cNvPr>
          <p:cNvSpPr txBox="1"/>
          <p:nvPr/>
        </p:nvSpPr>
        <p:spPr>
          <a:xfrm>
            <a:off x="344774" y="1440487"/>
            <a:ext cx="8117174" cy="598947"/>
          </a:xfrm>
          <a:prstGeom prst="rect">
            <a:avLst/>
          </a:prstGeom>
          <a:noFill/>
        </p:spPr>
        <p:txBody>
          <a:bodyPr wrap="square">
            <a:spAutoFit/>
          </a:bodyPr>
          <a:lstStyle/>
          <a:p>
            <a:pPr marR="0" algn="ctr" defTabSz="1005840" fontAlgn="base">
              <a:lnSpc>
                <a:spcPct val="107000"/>
              </a:lnSpc>
              <a:spcBef>
                <a:spcPct val="20000"/>
              </a:spcBef>
              <a:spcAft>
                <a:spcPct val="0"/>
              </a:spcAft>
              <a:buClr>
                <a:srgbClr val="1B5599"/>
              </a:buClr>
              <a:buSzPct val="90000"/>
            </a:pPr>
            <a:r>
              <a:rPr lang="en-US" sz="1600" dirty="0">
                <a:solidFill>
                  <a:srgbClr val="09549B"/>
                </a:solidFill>
                <a:latin typeface="Century Gothic" panose="020B0502020202020204" pitchFamily="34" charset="0"/>
              </a:rPr>
              <a:t>Education assistance programs can significantly reduce the financial burden of education and student loans while providing tax advantages for both parties.</a:t>
            </a:r>
          </a:p>
        </p:txBody>
      </p:sp>
      <p:sp>
        <p:nvSpPr>
          <p:cNvPr id="25" name="TextBox 24">
            <a:extLst>
              <a:ext uri="{FF2B5EF4-FFF2-40B4-BE49-F238E27FC236}">
                <a16:creationId xmlns:a16="http://schemas.microsoft.com/office/drawing/2014/main" id="{FCAB5D29-9E15-38B3-3EDE-5EB132D6F77A}"/>
              </a:ext>
            </a:extLst>
          </p:cNvPr>
          <p:cNvSpPr txBox="1"/>
          <p:nvPr/>
        </p:nvSpPr>
        <p:spPr>
          <a:xfrm>
            <a:off x="4580506" y="6005308"/>
            <a:ext cx="4007385" cy="507831"/>
          </a:xfrm>
          <a:prstGeom prst="rect">
            <a:avLst/>
          </a:prstGeom>
          <a:noFill/>
        </p:spPr>
        <p:txBody>
          <a:bodyPr wrap="square">
            <a:spAutoFit/>
          </a:bodyPr>
          <a:lstStyle/>
          <a:p>
            <a:r>
              <a:rPr lang="en-US" sz="900" dirty="0"/>
              <a:t>*This benefit is currently available until </a:t>
            </a:r>
            <a:r>
              <a:rPr lang="en-US" sz="900" b="1" dirty="0"/>
              <a:t>December 31, 2025</a:t>
            </a:r>
            <a:r>
              <a:rPr lang="en-US" sz="900" dirty="0"/>
              <a:t>. Employers should ensure their programs are in writing and comply with IRS requirements to qualify for these tax advantages</a:t>
            </a:r>
          </a:p>
        </p:txBody>
      </p:sp>
      <p:grpSp>
        <p:nvGrpSpPr>
          <p:cNvPr id="15" name="Group 14">
            <a:extLst>
              <a:ext uri="{FF2B5EF4-FFF2-40B4-BE49-F238E27FC236}">
                <a16:creationId xmlns:a16="http://schemas.microsoft.com/office/drawing/2014/main" id="{11630F3A-1E88-F1B4-E586-0C664440B19A}"/>
              </a:ext>
            </a:extLst>
          </p:cNvPr>
          <p:cNvGrpSpPr/>
          <p:nvPr/>
        </p:nvGrpSpPr>
        <p:grpSpPr>
          <a:xfrm>
            <a:off x="457200" y="5193232"/>
            <a:ext cx="4114800" cy="845985"/>
            <a:chOff x="1067452" y="5179383"/>
            <a:chExt cx="3946161" cy="980437"/>
          </a:xfrm>
          <a:solidFill>
            <a:srgbClr val="00529B"/>
          </a:solidFill>
        </p:grpSpPr>
        <p:sp>
          <p:nvSpPr>
            <p:cNvPr id="22" name="Rectangle 21">
              <a:extLst>
                <a:ext uri="{FF2B5EF4-FFF2-40B4-BE49-F238E27FC236}">
                  <a16:creationId xmlns:a16="http://schemas.microsoft.com/office/drawing/2014/main" id="{24DA5DBB-D8E9-AFC6-E2FB-2F133640DB36}"/>
                </a:ext>
              </a:extLst>
            </p:cNvPr>
            <p:cNvSpPr/>
            <p:nvPr/>
          </p:nvSpPr>
          <p:spPr>
            <a:xfrm>
              <a:off x="1067452" y="5179383"/>
              <a:ext cx="3946161" cy="980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2960" marR="0" lvl="0" indent="0" defTabSz="457200" rtl="0" eaLnBrk="1" fontAlgn="auto" latinLnBrk="0" hangingPunct="1">
                <a:lnSpc>
                  <a:spcPct val="100000"/>
                </a:lnSpc>
                <a:spcBef>
                  <a:spcPts val="0"/>
                </a:spcBef>
                <a:spcAft>
                  <a:spcPts val="1200"/>
                </a:spcAft>
                <a:buClr>
                  <a:srgbClr val="09549B"/>
                </a:buClr>
                <a:buSzTx/>
                <a:buFontTx/>
                <a:buNone/>
                <a:tabLst/>
                <a:defRPr/>
              </a:pPr>
              <a:r>
                <a:rPr lang="en-US" sz="1251" dirty="0">
                  <a:solidFill>
                    <a:srgbClr val="FFFFFF"/>
                  </a:solidFill>
                  <a:latin typeface="Century Gothic" panose="020B0502020202020204" pitchFamily="34" charset="0"/>
                </a:rPr>
                <a:t>Employee tax benefits over time </a:t>
              </a:r>
              <a:br>
                <a:rPr lang="en-US" sz="1251" dirty="0">
                  <a:solidFill>
                    <a:srgbClr val="FFFFFF"/>
                  </a:solidFill>
                  <a:latin typeface="Century Gothic" panose="020B0502020202020204" pitchFamily="34" charset="0"/>
                </a:rPr>
              </a:br>
              <a:r>
                <a:rPr lang="en-US" sz="1251" dirty="0">
                  <a:solidFill>
                    <a:srgbClr val="FFFFFF"/>
                  </a:solidFill>
                  <a:latin typeface="Century Gothic" panose="020B0502020202020204" pitchFamily="34" charset="0"/>
                </a:rPr>
                <a:t>can have a meaningful impact on </a:t>
              </a:r>
              <a:br>
                <a:rPr lang="en-US" sz="1251" dirty="0">
                  <a:solidFill>
                    <a:srgbClr val="FFFFFF"/>
                  </a:solidFill>
                  <a:latin typeface="Century Gothic" panose="020B0502020202020204" pitchFamily="34" charset="0"/>
                </a:rPr>
              </a:br>
              <a:r>
                <a:rPr lang="en-US" sz="1251" dirty="0">
                  <a:solidFill>
                    <a:srgbClr val="FFFFFF"/>
                  </a:solidFill>
                  <a:latin typeface="Century Gothic" panose="020B0502020202020204" pitchFamily="34" charset="0"/>
                </a:rPr>
                <a:t>total rewards an employee receives</a:t>
              </a:r>
            </a:p>
          </p:txBody>
        </p:sp>
        <p:cxnSp>
          <p:nvCxnSpPr>
            <p:cNvPr id="24" name="Straight Connector 23">
              <a:extLst>
                <a:ext uri="{FF2B5EF4-FFF2-40B4-BE49-F238E27FC236}">
                  <a16:creationId xmlns:a16="http://schemas.microsoft.com/office/drawing/2014/main" id="{B9ADA722-38BD-E87A-F451-96D70A7B4820}"/>
                </a:ext>
              </a:extLst>
            </p:cNvPr>
            <p:cNvCxnSpPr>
              <a:cxnSpLocks/>
            </p:cNvCxnSpPr>
            <p:nvPr/>
          </p:nvCxnSpPr>
          <p:spPr>
            <a:xfrm>
              <a:off x="1821168" y="5330097"/>
              <a:ext cx="0" cy="666825"/>
            </a:xfrm>
            <a:prstGeom prst="line">
              <a:avLst/>
            </a:prstGeom>
            <a:grpFill/>
            <a:ln w="9525">
              <a:solidFill>
                <a:srgbClr val="FFFFFF">
                  <a:alpha val="50196"/>
                </a:srgbClr>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grpSp>
      <p:grpSp>
        <p:nvGrpSpPr>
          <p:cNvPr id="31" name="Group 30">
            <a:extLst>
              <a:ext uri="{FF2B5EF4-FFF2-40B4-BE49-F238E27FC236}">
                <a16:creationId xmlns:a16="http://schemas.microsoft.com/office/drawing/2014/main" id="{8D4D845F-BDA3-6346-370C-0439DECA474F}"/>
              </a:ext>
            </a:extLst>
          </p:cNvPr>
          <p:cNvGrpSpPr/>
          <p:nvPr/>
        </p:nvGrpSpPr>
        <p:grpSpPr>
          <a:xfrm>
            <a:off x="7190236" y="486985"/>
            <a:ext cx="1191666" cy="646331"/>
            <a:chOff x="7190236" y="486985"/>
            <a:chExt cx="1191666" cy="646331"/>
          </a:xfrm>
        </p:grpSpPr>
        <p:sp>
          <p:nvSpPr>
            <p:cNvPr id="7" name="Rectangle: Rounded Corners 6">
              <a:hlinkClick r:id="rId8" action="ppaction://hlinksldjump"/>
              <a:extLst>
                <a:ext uri="{FF2B5EF4-FFF2-40B4-BE49-F238E27FC236}">
                  <a16:creationId xmlns:a16="http://schemas.microsoft.com/office/drawing/2014/main" id="{BC37AFD9-2812-CE28-7F3A-1CAD69DADA7A}"/>
                </a:ext>
              </a:extLst>
            </p:cNvPr>
            <p:cNvSpPr/>
            <p:nvPr/>
          </p:nvSpPr>
          <p:spPr>
            <a:xfrm>
              <a:off x="7190236" y="486985"/>
              <a:ext cx="1160892" cy="646331"/>
            </a:xfrm>
            <a:prstGeom prst="roundRect">
              <a:avLst/>
            </a:prstGeom>
            <a:solidFill>
              <a:srgbClr val="00529B"/>
            </a:solidFill>
            <a:ln>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Box 12">
              <a:hlinkClick r:id="rId8" action="ppaction://hlinksldjump"/>
              <a:extLst>
                <a:ext uri="{FF2B5EF4-FFF2-40B4-BE49-F238E27FC236}">
                  <a16:creationId xmlns:a16="http://schemas.microsoft.com/office/drawing/2014/main" id="{870652E9-16CF-BB0E-197F-6E85B0A6E2F3}"/>
                </a:ext>
              </a:extLst>
            </p:cNvPr>
            <p:cNvSpPr txBox="1"/>
            <p:nvPr/>
          </p:nvSpPr>
          <p:spPr>
            <a:xfrm>
              <a:off x="7528013" y="501091"/>
              <a:ext cx="853889" cy="618118"/>
            </a:xfrm>
            <a:prstGeom prst="rect">
              <a:avLst/>
            </a:prstGeom>
            <a:noFill/>
          </p:spPr>
          <p:txBody>
            <a:bodyPr wrap="square" rtlCol="0">
              <a:spAutoFit/>
            </a:bodyPr>
            <a:lstStyle/>
            <a:p>
              <a:pPr>
                <a:lnSpc>
                  <a:spcPts val="1000"/>
                </a:lnSpc>
                <a:spcAft>
                  <a:spcPts val="100"/>
                </a:spcAft>
              </a:pPr>
              <a:r>
                <a:rPr lang="en-US" sz="800" dirty="0">
                  <a:solidFill>
                    <a:schemeClr val="bg1"/>
                  </a:solidFill>
                </a:rPr>
                <a:t>Return to</a:t>
              </a:r>
            </a:p>
            <a:p>
              <a:pPr>
                <a:lnSpc>
                  <a:spcPts val="1000"/>
                </a:lnSpc>
                <a:spcAft>
                  <a:spcPts val="400"/>
                </a:spcAft>
              </a:pPr>
              <a:r>
                <a:rPr lang="en-US" sz="900" dirty="0">
                  <a:solidFill>
                    <a:schemeClr val="bg1"/>
                  </a:solidFill>
                </a:rPr>
                <a:t>Maximizing </a:t>
              </a:r>
              <a:br>
                <a:rPr lang="en-US" sz="900" dirty="0">
                  <a:solidFill>
                    <a:schemeClr val="bg1"/>
                  </a:solidFill>
                </a:rPr>
              </a:br>
              <a:r>
                <a:rPr lang="en-US" sz="900" dirty="0">
                  <a:solidFill>
                    <a:schemeClr val="bg1"/>
                  </a:solidFill>
                </a:rPr>
                <a:t>Tax Deferred Engagement </a:t>
              </a:r>
            </a:p>
          </p:txBody>
        </p:sp>
        <p:grpSp>
          <p:nvGrpSpPr>
            <p:cNvPr id="30" name="Group 29">
              <a:extLst>
                <a:ext uri="{FF2B5EF4-FFF2-40B4-BE49-F238E27FC236}">
                  <a16:creationId xmlns:a16="http://schemas.microsoft.com/office/drawing/2014/main" id="{02A42F48-16A5-5754-C516-997E19B33E13}"/>
                </a:ext>
              </a:extLst>
            </p:cNvPr>
            <p:cNvGrpSpPr/>
            <p:nvPr/>
          </p:nvGrpSpPr>
          <p:grpSpPr>
            <a:xfrm>
              <a:off x="7269126" y="673514"/>
              <a:ext cx="264805" cy="264805"/>
              <a:chOff x="7269126" y="673514"/>
              <a:chExt cx="264805" cy="264805"/>
            </a:xfrm>
          </p:grpSpPr>
          <p:sp>
            <p:nvSpPr>
              <p:cNvPr id="29" name="Oval 28">
                <a:extLst>
                  <a:ext uri="{FF2B5EF4-FFF2-40B4-BE49-F238E27FC236}">
                    <a16:creationId xmlns:a16="http://schemas.microsoft.com/office/drawing/2014/main" id="{774BD20B-465F-8947-AD86-AD054C42515E}"/>
                  </a:ext>
                </a:extLst>
              </p:cNvPr>
              <p:cNvSpPr/>
              <p:nvPr/>
            </p:nvSpPr>
            <p:spPr>
              <a:xfrm>
                <a:off x="7269126" y="673514"/>
                <a:ext cx="264805" cy="264805"/>
              </a:xfrm>
              <a:prstGeom prst="ellipse">
                <a:avLst/>
              </a:prstGeom>
              <a:solidFill>
                <a:schemeClr val="bg1"/>
              </a:solidFill>
              <a:ln>
                <a:noFill/>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Back with solid fill">
                <a:hlinkClick r:id="rId8" action="ppaction://hlinksldjump"/>
                <a:extLst>
                  <a:ext uri="{FF2B5EF4-FFF2-40B4-BE49-F238E27FC236}">
                    <a16:creationId xmlns:a16="http://schemas.microsoft.com/office/drawing/2014/main" id="{1F9AFC9A-5765-D662-6E41-9105A363CF7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636910">
                <a:off x="7278127" y="714842"/>
                <a:ext cx="234767" cy="176682"/>
              </a:xfrm>
              <a:prstGeom prst="rect">
                <a:avLst/>
              </a:prstGeom>
            </p:spPr>
          </p:pic>
        </p:grpSp>
      </p:grpSp>
      <p:sp>
        <p:nvSpPr>
          <p:cNvPr id="39" name="Rectangle: Rounded Corners 38">
            <a:extLst>
              <a:ext uri="{FF2B5EF4-FFF2-40B4-BE49-F238E27FC236}">
                <a16:creationId xmlns:a16="http://schemas.microsoft.com/office/drawing/2014/main" id="{E5DAE8BA-6A1B-7BD3-1E6C-DA29D408573D}"/>
              </a:ext>
            </a:extLst>
          </p:cNvPr>
          <p:cNvSpPr/>
          <p:nvPr/>
        </p:nvSpPr>
        <p:spPr>
          <a:xfrm>
            <a:off x="662152" y="2823555"/>
            <a:ext cx="3752193" cy="801414"/>
          </a:xfrm>
          <a:prstGeom prst="roundRect">
            <a:avLst/>
          </a:prstGeom>
          <a:solidFill>
            <a:schemeClr val="bg1"/>
          </a:solidFill>
          <a:ln>
            <a:noFill/>
          </a:ln>
          <a:effectLst>
            <a:outerShdw blurRad="50800" dist="38100" dir="2700000" algn="t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4F3EA15C-2997-EED6-E35D-60E02DDC4976}"/>
              </a:ext>
            </a:extLst>
          </p:cNvPr>
          <p:cNvSpPr/>
          <p:nvPr/>
        </p:nvSpPr>
        <p:spPr>
          <a:xfrm>
            <a:off x="662152" y="4196499"/>
            <a:ext cx="3752193" cy="801414"/>
          </a:xfrm>
          <a:prstGeom prst="roundRect">
            <a:avLst/>
          </a:prstGeom>
          <a:solidFill>
            <a:schemeClr val="bg1"/>
          </a:solidFill>
          <a:ln>
            <a:noFill/>
          </a:ln>
          <a:effectLst>
            <a:outerShdw blurRad="50800" dist="38100" dir="2700000" algn="t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9FA72D25-A7C0-78A5-1B81-DD48D341DA77}"/>
              </a:ext>
            </a:extLst>
          </p:cNvPr>
          <p:cNvSpPr txBox="1"/>
          <p:nvPr/>
        </p:nvSpPr>
        <p:spPr>
          <a:xfrm>
            <a:off x="437450" y="3580286"/>
            <a:ext cx="4155093" cy="584775"/>
          </a:xfrm>
          <a:prstGeom prst="rect">
            <a:avLst/>
          </a:prstGeom>
          <a:noFill/>
        </p:spPr>
        <p:txBody>
          <a:bodyPr wrap="square" rtlCol="0">
            <a:spAutoFit/>
          </a:bodyPr>
          <a:lstStyle/>
          <a:p>
            <a:pPr algn="ctr"/>
            <a:r>
              <a:rPr lang="en-US" sz="3200" dirty="0">
                <a:solidFill>
                  <a:srgbClr val="6D6E71"/>
                </a:solidFill>
              </a:rPr>
              <a:t>vs</a:t>
            </a:r>
            <a:r>
              <a:rPr lang="en-US" sz="2000" dirty="0">
                <a:solidFill>
                  <a:srgbClr val="6D6E71"/>
                </a:solidFill>
              </a:rPr>
              <a:t>.</a:t>
            </a:r>
          </a:p>
        </p:txBody>
      </p:sp>
      <p:sp>
        <p:nvSpPr>
          <p:cNvPr id="43" name="TextBox 42">
            <a:extLst>
              <a:ext uri="{FF2B5EF4-FFF2-40B4-BE49-F238E27FC236}">
                <a16:creationId xmlns:a16="http://schemas.microsoft.com/office/drawing/2014/main" id="{61CAD851-1574-38B2-109D-FF8400992366}"/>
              </a:ext>
            </a:extLst>
          </p:cNvPr>
          <p:cNvSpPr txBox="1"/>
          <p:nvPr/>
        </p:nvSpPr>
        <p:spPr>
          <a:xfrm>
            <a:off x="791454" y="2980749"/>
            <a:ext cx="883257" cy="369332"/>
          </a:xfrm>
          <a:prstGeom prst="rect">
            <a:avLst/>
          </a:prstGeom>
          <a:noFill/>
        </p:spPr>
        <p:txBody>
          <a:bodyPr wrap="square" rtlCol="0">
            <a:spAutoFit/>
          </a:bodyPr>
          <a:lstStyle/>
          <a:p>
            <a:r>
              <a:rPr lang="en-US" b="1" dirty="0">
                <a:solidFill>
                  <a:schemeClr val="accent1"/>
                </a:solidFill>
                <a:latin typeface="Aptos" panose="020B0004020202020204" pitchFamily="34" charset="0"/>
                <a:cs typeface="Calibri" panose="020F0502020204030204" pitchFamily="34" charset="0"/>
              </a:rPr>
              <a:t>$5,250</a:t>
            </a:r>
          </a:p>
        </p:txBody>
      </p:sp>
      <p:sp>
        <p:nvSpPr>
          <p:cNvPr id="44" name="TextBox 43">
            <a:extLst>
              <a:ext uri="{FF2B5EF4-FFF2-40B4-BE49-F238E27FC236}">
                <a16:creationId xmlns:a16="http://schemas.microsoft.com/office/drawing/2014/main" id="{BF93E76F-0304-6532-CF9A-A1B9120B17B2}"/>
              </a:ext>
            </a:extLst>
          </p:cNvPr>
          <p:cNvSpPr txBox="1"/>
          <p:nvPr/>
        </p:nvSpPr>
        <p:spPr>
          <a:xfrm>
            <a:off x="1833309" y="2980749"/>
            <a:ext cx="735012" cy="369332"/>
          </a:xfrm>
          <a:prstGeom prst="rect">
            <a:avLst/>
          </a:prstGeom>
          <a:noFill/>
        </p:spPr>
        <p:txBody>
          <a:bodyPr wrap="square" rtlCol="0">
            <a:spAutoFit/>
          </a:bodyPr>
          <a:lstStyle/>
          <a:p>
            <a:r>
              <a:rPr lang="en-US" b="1" dirty="0">
                <a:solidFill>
                  <a:schemeClr val="accent3"/>
                </a:solidFill>
                <a:latin typeface="Aptos" panose="020B0004020202020204" pitchFamily="34" charset="0"/>
                <a:cs typeface="Calibri" panose="020F0502020204030204" pitchFamily="34" charset="0"/>
              </a:rPr>
              <a:t>$402</a:t>
            </a:r>
          </a:p>
        </p:txBody>
      </p:sp>
      <p:sp>
        <p:nvSpPr>
          <p:cNvPr id="45" name="TextBox 44">
            <a:extLst>
              <a:ext uri="{FF2B5EF4-FFF2-40B4-BE49-F238E27FC236}">
                <a16:creationId xmlns:a16="http://schemas.microsoft.com/office/drawing/2014/main" id="{AB5410B0-5D2A-BF8A-004D-0CEEA4034CA4}"/>
              </a:ext>
            </a:extLst>
          </p:cNvPr>
          <p:cNvSpPr txBox="1"/>
          <p:nvPr/>
        </p:nvSpPr>
        <p:spPr>
          <a:xfrm>
            <a:off x="2617876" y="2980749"/>
            <a:ext cx="883257" cy="369332"/>
          </a:xfrm>
          <a:prstGeom prst="rect">
            <a:avLst/>
          </a:prstGeom>
          <a:noFill/>
        </p:spPr>
        <p:txBody>
          <a:bodyPr wrap="square" rtlCol="0">
            <a:spAutoFit/>
          </a:bodyPr>
          <a:lstStyle/>
          <a:p>
            <a:r>
              <a:rPr lang="en-US" b="1" dirty="0">
                <a:solidFill>
                  <a:schemeClr val="accent3"/>
                </a:solidFill>
                <a:latin typeface="Aptos" panose="020B0004020202020204" pitchFamily="34" charset="0"/>
                <a:cs typeface="Calibri" panose="020F0502020204030204" pitchFamily="34" charset="0"/>
              </a:rPr>
              <a:t>$1,250</a:t>
            </a:r>
          </a:p>
        </p:txBody>
      </p:sp>
      <p:sp>
        <p:nvSpPr>
          <p:cNvPr id="46" name="TextBox 45">
            <a:extLst>
              <a:ext uri="{FF2B5EF4-FFF2-40B4-BE49-F238E27FC236}">
                <a16:creationId xmlns:a16="http://schemas.microsoft.com/office/drawing/2014/main" id="{0CD2EC12-9616-F853-A7DC-406D0D6F02E9}"/>
              </a:ext>
            </a:extLst>
          </p:cNvPr>
          <p:cNvSpPr txBox="1"/>
          <p:nvPr/>
        </p:nvSpPr>
        <p:spPr>
          <a:xfrm>
            <a:off x="3531088" y="2980749"/>
            <a:ext cx="883257" cy="369332"/>
          </a:xfrm>
          <a:prstGeom prst="rect">
            <a:avLst/>
          </a:prstGeom>
          <a:noFill/>
        </p:spPr>
        <p:txBody>
          <a:bodyPr wrap="square" rtlCol="0">
            <a:spAutoFit/>
          </a:bodyPr>
          <a:lstStyle/>
          <a:p>
            <a:r>
              <a:rPr lang="en-US" b="1" dirty="0">
                <a:solidFill>
                  <a:schemeClr val="accent5">
                    <a:lumMod val="75000"/>
                  </a:schemeClr>
                </a:solidFill>
                <a:latin typeface="Aptos" panose="020B0004020202020204" pitchFamily="34" charset="0"/>
                <a:cs typeface="Calibri" panose="020F0502020204030204" pitchFamily="34" charset="0"/>
              </a:rPr>
              <a:t>$1,662</a:t>
            </a:r>
          </a:p>
        </p:txBody>
      </p:sp>
      <p:sp>
        <p:nvSpPr>
          <p:cNvPr id="47" name="TextBox 46">
            <a:extLst>
              <a:ext uri="{FF2B5EF4-FFF2-40B4-BE49-F238E27FC236}">
                <a16:creationId xmlns:a16="http://schemas.microsoft.com/office/drawing/2014/main" id="{69CD9E27-34A8-C898-7AB0-2C6E3B415E47}"/>
              </a:ext>
            </a:extLst>
          </p:cNvPr>
          <p:cNvSpPr txBox="1"/>
          <p:nvPr/>
        </p:nvSpPr>
        <p:spPr>
          <a:xfrm>
            <a:off x="791454" y="4367128"/>
            <a:ext cx="883257" cy="369332"/>
          </a:xfrm>
          <a:prstGeom prst="rect">
            <a:avLst/>
          </a:prstGeom>
          <a:noFill/>
        </p:spPr>
        <p:txBody>
          <a:bodyPr wrap="square" rtlCol="0">
            <a:spAutoFit/>
          </a:bodyPr>
          <a:lstStyle/>
          <a:p>
            <a:r>
              <a:rPr lang="en-US" b="1" dirty="0">
                <a:solidFill>
                  <a:schemeClr val="accent1"/>
                </a:solidFill>
                <a:latin typeface="Aptos" panose="020B0004020202020204" pitchFamily="34" charset="0"/>
                <a:cs typeface="Calibri" panose="020F0502020204030204" pitchFamily="34" charset="0"/>
              </a:rPr>
              <a:t>$5,250</a:t>
            </a:r>
          </a:p>
        </p:txBody>
      </p:sp>
      <p:sp>
        <p:nvSpPr>
          <p:cNvPr id="49" name="TextBox 48">
            <a:extLst>
              <a:ext uri="{FF2B5EF4-FFF2-40B4-BE49-F238E27FC236}">
                <a16:creationId xmlns:a16="http://schemas.microsoft.com/office/drawing/2014/main" id="{CC22DB1F-AD76-04D5-99DC-D45AEA263A65}"/>
              </a:ext>
            </a:extLst>
          </p:cNvPr>
          <p:cNvSpPr txBox="1"/>
          <p:nvPr/>
        </p:nvSpPr>
        <p:spPr>
          <a:xfrm>
            <a:off x="2176247" y="4367128"/>
            <a:ext cx="883257" cy="369332"/>
          </a:xfrm>
          <a:prstGeom prst="rect">
            <a:avLst/>
          </a:prstGeom>
          <a:noFill/>
        </p:spPr>
        <p:txBody>
          <a:bodyPr wrap="square" rtlCol="0">
            <a:spAutoFit/>
          </a:bodyPr>
          <a:lstStyle/>
          <a:p>
            <a:r>
              <a:rPr lang="en-US" b="1" dirty="0">
                <a:solidFill>
                  <a:schemeClr val="accent1"/>
                </a:solidFill>
                <a:latin typeface="Aptos" panose="020B0004020202020204" pitchFamily="34" charset="0"/>
                <a:cs typeface="Calibri" panose="020F0502020204030204" pitchFamily="34" charset="0"/>
              </a:rPr>
              <a:t>$5,250</a:t>
            </a:r>
          </a:p>
        </p:txBody>
      </p:sp>
      <p:sp>
        <p:nvSpPr>
          <p:cNvPr id="50" name="TextBox 49">
            <a:extLst>
              <a:ext uri="{FF2B5EF4-FFF2-40B4-BE49-F238E27FC236}">
                <a16:creationId xmlns:a16="http://schemas.microsoft.com/office/drawing/2014/main" id="{34FD5F27-F78E-F18B-7110-5E5A2BB8AC77}"/>
              </a:ext>
            </a:extLst>
          </p:cNvPr>
          <p:cNvSpPr txBox="1"/>
          <p:nvPr/>
        </p:nvSpPr>
        <p:spPr>
          <a:xfrm>
            <a:off x="3726756" y="4367128"/>
            <a:ext cx="560935" cy="369332"/>
          </a:xfrm>
          <a:prstGeom prst="rect">
            <a:avLst/>
          </a:prstGeom>
          <a:noFill/>
        </p:spPr>
        <p:txBody>
          <a:bodyPr wrap="square" rtlCol="0">
            <a:spAutoFit/>
          </a:bodyPr>
          <a:lstStyle/>
          <a:p>
            <a:pPr algn="ctr"/>
            <a:r>
              <a:rPr lang="en-US" b="1" dirty="0">
                <a:solidFill>
                  <a:schemeClr val="accent1"/>
                </a:solidFill>
                <a:latin typeface="Aptos" panose="020B0004020202020204" pitchFamily="34" charset="0"/>
                <a:cs typeface="Calibri" panose="020F0502020204030204" pitchFamily="34" charset="0"/>
              </a:rPr>
              <a:t>$0</a:t>
            </a:r>
          </a:p>
        </p:txBody>
      </p:sp>
      <p:sp>
        <p:nvSpPr>
          <p:cNvPr id="51" name="TextBox 50">
            <a:extLst>
              <a:ext uri="{FF2B5EF4-FFF2-40B4-BE49-F238E27FC236}">
                <a16:creationId xmlns:a16="http://schemas.microsoft.com/office/drawing/2014/main" id="{50B2AD9F-C6F5-DD2B-61E2-C0C2C6C6505A}"/>
              </a:ext>
            </a:extLst>
          </p:cNvPr>
          <p:cNvSpPr txBox="1"/>
          <p:nvPr/>
        </p:nvSpPr>
        <p:spPr>
          <a:xfrm>
            <a:off x="683472" y="3292526"/>
            <a:ext cx="991239" cy="215444"/>
          </a:xfrm>
          <a:prstGeom prst="rect">
            <a:avLst/>
          </a:prstGeom>
          <a:noFill/>
        </p:spPr>
        <p:txBody>
          <a:bodyPr wrap="square" rtlCol="0">
            <a:spAutoFit/>
          </a:bodyPr>
          <a:lstStyle/>
          <a:p>
            <a:pPr algn="ctr"/>
            <a:r>
              <a:rPr lang="en-US" sz="800" dirty="0"/>
              <a:t>Salary increase</a:t>
            </a:r>
          </a:p>
        </p:txBody>
      </p:sp>
      <p:sp>
        <p:nvSpPr>
          <p:cNvPr id="52" name="TextBox 51">
            <a:extLst>
              <a:ext uri="{FF2B5EF4-FFF2-40B4-BE49-F238E27FC236}">
                <a16:creationId xmlns:a16="http://schemas.microsoft.com/office/drawing/2014/main" id="{BCA9E9C6-0B07-55E2-D5A8-13A5C8DDD7B6}"/>
              </a:ext>
            </a:extLst>
          </p:cNvPr>
          <p:cNvSpPr txBox="1"/>
          <p:nvPr/>
        </p:nvSpPr>
        <p:spPr>
          <a:xfrm>
            <a:off x="1654660" y="3292526"/>
            <a:ext cx="991239" cy="215444"/>
          </a:xfrm>
          <a:prstGeom prst="rect">
            <a:avLst/>
          </a:prstGeom>
          <a:noFill/>
        </p:spPr>
        <p:txBody>
          <a:bodyPr wrap="square" rtlCol="0">
            <a:spAutoFit/>
          </a:bodyPr>
          <a:lstStyle/>
          <a:p>
            <a:pPr algn="ctr"/>
            <a:r>
              <a:rPr lang="en-US" sz="800" dirty="0"/>
              <a:t>Payroll tax</a:t>
            </a:r>
          </a:p>
        </p:txBody>
      </p:sp>
      <p:sp>
        <p:nvSpPr>
          <p:cNvPr id="53" name="TextBox 52">
            <a:extLst>
              <a:ext uri="{FF2B5EF4-FFF2-40B4-BE49-F238E27FC236}">
                <a16:creationId xmlns:a16="http://schemas.microsoft.com/office/drawing/2014/main" id="{8BF96481-618E-CD1D-89EC-88CB1043EE79}"/>
              </a:ext>
            </a:extLst>
          </p:cNvPr>
          <p:cNvSpPr txBox="1"/>
          <p:nvPr/>
        </p:nvSpPr>
        <p:spPr>
          <a:xfrm>
            <a:off x="2581430" y="3292526"/>
            <a:ext cx="844836" cy="215444"/>
          </a:xfrm>
          <a:prstGeom prst="rect">
            <a:avLst/>
          </a:prstGeom>
          <a:noFill/>
        </p:spPr>
        <p:txBody>
          <a:bodyPr wrap="square" rtlCol="0">
            <a:spAutoFit/>
          </a:bodyPr>
          <a:lstStyle/>
          <a:p>
            <a:pPr algn="ctr"/>
            <a:r>
              <a:rPr lang="en-US" sz="800" dirty="0"/>
              <a:t>Income tax</a:t>
            </a:r>
          </a:p>
        </p:txBody>
      </p:sp>
      <p:sp>
        <p:nvSpPr>
          <p:cNvPr id="54" name="TextBox 53">
            <a:extLst>
              <a:ext uri="{FF2B5EF4-FFF2-40B4-BE49-F238E27FC236}">
                <a16:creationId xmlns:a16="http://schemas.microsoft.com/office/drawing/2014/main" id="{8265A834-8113-5EF6-8410-ED6828BEFF79}"/>
              </a:ext>
            </a:extLst>
          </p:cNvPr>
          <p:cNvSpPr txBox="1"/>
          <p:nvPr/>
        </p:nvSpPr>
        <p:spPr>
          <a:xfrm>
            <a:off x="3481627" y="3292526"/>
            <a:ext cx="916540" cy="215444"/>
          </a:xfrm>
          <a:prstGeom prst="rect">
            <a:avLst/>
          </a:prstGeom>
          <a:noFill/>
        </p:spPr>
        <p:txBody>
          <a:bodyPr wrap="square" rtlCol="0">
            <a:spAutoFit/>
          </a:bodyPr>
          <a:lstStyle/>
          <a:p>
            <a:pPr algn="ctr"/>
            <a:r>
              <a:rPr lang="en-US" sz="800" dirty="0"/>
              <a:t>Total lost to taxes</a:t>
            </a:r>
          </a:p>
        </p:txBody>
      </p:sp>
      <p:sp>
        <p:nvSpPr>
          <p:cNvPr id="55" name="TextBox 54">
            <a:extLst>
              <a:ext uri="{FF2B5EF4-FFF2-40B4-BE49-F238E27FC236}">
                <a16:creationId xmlns:a16="http://schemas.microsoft.com/office/drawing/2014/main" id="{DA8C6DFD-AB78-49E7-944A-4CDE5BF7CAAB}"/>
              </a:ext>
            </a:extLst>
          </p:cNvPr>
          <p:cNvSpPr txBox="1"/>
          <p:nvPr/>
        </p:nvSpPr>
        <p:spPr>
          <a:xfrm>
            <a:off x="683472" y="4699018"/>
            <a:ext cx="1165188" cy="215444"/>
          </a:xfrm>
          <a:prstGeom prst="rect">
            <a:avLst/>
          </a:prstGeom>
          <a:noFill/>
        </p:spPr>
        <p:txBody>
          <a:bodyPr wrap="square" rtlCol="0">
            <a:spAutoFit/>
          </a:bodyPr>
          <a:lstStyle/>
          <a:p>
            <a:pPr algn="ctr"/>
            <a:r>
              <a:rPr lang="en-US" sz="800" dirty="0"/>
              <a:t>Tuition Reimbursement</a:t>
            </a:r>
          </a:p>
        </p:txBody>
      </p:sp>
      <p:sp>
        <p:nvSpPr>
          <p:cNvPr id="56" name="TextBox 55">
            <a:extLst>
              <a:ext uri="{FF2B5EF4-FFF2-40B4-BE49-F238E27FC236}">
                <a16:creationId xmlns:a16="http://schemas.microsoft.com/office/drawing/2014/main" id="{0CF8A8C9-CD08-F6FA-8A19-7D9A3600EBCF}"/>
              </a:ext>
            </a:extLst>
          </p:cNvPr>
          <p:cNvSpPr txBox="1"/>
          <p:nvPr/>
        </p:nvSpPr>
        <p:spPr>
          <a:xfrm>
            <a:off x="1959136" y="4699018"/>
            <a:ext cx="1290686" cy="215444"/>
          </a:xfrm>
          <a:prstGeom prst="rect">
            <a:avLst/>
          </a:prstGeom>
          <a:noFill/>
        </p:spPr>
        <p:txBody>
          <a:bodyPr wrap="square" rtlCol="0">
            <a:spAutoFit/>
          </a:bodyPr>
          <a:lstStyle/>
          <a:p>
            <a:pPr algn="ctr"/>
            <a:r>
              <a:rPr lang="en-US" sz="800" dirty="0"/>
              <a:t>Total paid to student loans</a:t>
            </a:r>
          </a:p>
        </p:txBody>
      </p:sp>
      <p:sp>
        <p:nvSpPr>
          <p:cNvPr id="58" name="TextBox 57">
            <a:extLst>
              <a:ext uri="{FF2B5EF4-FFF2-40B4-BE49-F238E27FC236}">
                <a16:creationId xmlns:a16="http://schemas.microsoft.com/office/drawing/2014/main" id="{C21398DF-5FE1-E748-45A5-5064D4F6C653}"/>
              </a:ext>
            </a:extLst>
          </p:cNvPr>
          <p:cNvSpPr txBox="1"/>
          <p:nvPr/>
        </p:nvSpPr>
        <p:spPr>
          <a:xfrm>
            <a:off x="3481627" y="4699018"/>
            <a:ext cx="916540" cy="215444"/>
          </a:xfrm>
          <a:prstGeom prst="rect">
            <a:avLst/>
          </a:prstGeom>
          <a:noFill/>
        </p:spPr>
        <p:txBody>
          <a:bodyPr wrap="square" rtlCol="0">
            <a:spAutoFit/>
          </a:bodyPr>
          <a:lstStyle/>
          <a:p>
            <a:pPr algn="ctr"/>
            <a:r>
              <a:rPr lang="en-US" sz="800" dirty="0"/>
              <a:t>Total lost to taxes</a:t>
            </a:r>
          </a:p>
        </p:txBody>
      </p:sp>
      <p:sp>
        <p:nvSpPr>
          <p:cNvPr id="63" name="Arrow: Down 62">
            <a:extLst>
              <a:ext uri="{FF2B5EF4-FFF2-40B4-BE49-F238E27FC236}">
                <a16:creationId xmlns:a16="http://schemas.microsoft.com/office/drawing/2014/main" id="{40FDC3A8-0D35-31B2-4E12-74C1E26BAB63}"/>
              </a:ext>
            </a:extLst>
          </p:cNvPr>
          <p:cNvSpPr/>
          <p:nvPr/>
        </p:nvSpPr>
        <p:spPr>
          <a:xfrm rot="16200000">
            <a:off x="1688534" y="3055812"/>
            <a:ext cx="115250" cy="232674"/>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Arrow: Down 64">
            <a:extLst>
              <a:ext uri="{FF2B5EF4-FFF2-40B4-BE49-F238E27FC236}">
                <a16:creationId xmlns:a16="http://schemas.microsoft.com/office/drawing/2014/main" id="{713344C2-6126-185E-537F-619F5FC675E6}"/>
              </a:ext>
            </a:extLst>
          </p:cNvPr>
          <p:cNvSpPr/>
          <p:nvPr/>
        </p:nvSpPr>
        <p:spPr>
          <a:xfrm rot="16200000">
            <a:off x="1869843" y="4451712"/>
            <a:ext cx="115250" cy="232674"/>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22B5A504-558C-BA23-70B1-4CFAB76DFE7E}"/>
              </a:ext>
            </a:extLst>
          </p:cNvPr>
          <p:cNvSpPr txBox="1"/>
          <p:nvPr/>
        </p:nvSpPr>
        <p:spPr>
          <a:xfrm>
            <a:off x="2503384" y="2980749"/>
            <a:ext cx="110462" cy="369332"/>
          </a:xfrm>
          <a:prstGeom prst="rect">
            <a:avLst/>
          </a:prstGeom>
          <a:noFill/>
        </p:spPr>
        <p:txBody>
          <a:bodyPr wrap="square" rtlCol="0">
            <a:spAutoFit/>
          </a:bodyPr>
          <a:lstStyle/>
          <a:p>
            <a:pPr algn="ctr"/>
            <a:r>
              <a:rPr lang="en-US" b="1" dirty="0">
                <a:solidFill>
                  <a:schemeClr val="tx2"/>
                </a:solidFill>
                <a:latin typeface="Aptos" panose="020B0004020202020204" pitchFamily="34" charset="0"/>
                <a:cs typeface="Calibri" panose="020F0502020204030204" pitchFamily="34" charset="0"/>
              </a:rPr>
              <a:t>+</a:t>
            </a:r>
          </a:p>
        </p:txBody>
      </p:sp>
      <p:sp>
        <p:nvSpPr>
          <p:cNvPr id="67" name="TextBox 66">
            <a:extLst>
              <a:ext uri="{FF2B5EF4-FFF2-40B4-BE49-F238E27FC236}">
                <a16:creationId xmlns:a16="http://schemas.microsoft.com/office/drawing/2014/main" id="{48514954-DFAA-E014-494B-192DC6897AB7}"/>
              </a:ext>
            </a:extLst>
          </p:cNvPr>
          <p:cNvSpPr txBox="1"/>
          <p:nvPr/>
        </p:nvSpPr>
        <p:spPr>
          <a:xfrm>
            <a:off x="3436102" y="2980749"/>
            <a:ext cx="110462" cy="369332"/>
          </a:xfrm>
          <a:prstGeom prst="rect">
            <a:avLst/>
          </a:prstGeom>
          <a:noFill/>
        </p:spPr>
        <p:txBody>
          <a:bodyPr wrap="square" rtlCol="0">
            <a:spAutoFit/>
          </a:bodyPr>
          <a:lstStyle/>
          <a:p>
            <a:pPr algn="ctr"/>
            <a:r>
              <a:rPr lang="en-US" b="1" dirty="0">
                <a:solidFill>
                  <a:schemeClr val="tx2"/>
                </a:solidFill>
                <a:latin typeface="Aptos" panose="020B0004020202020204" pitchFamily="34" charset="0"/>
                <a:cs typeface="Calibri" panose="020F0502020204030204" pitchFamily="34" charset="0"/>
              </a:rPr>
              <a:t>=</a:t>
            </a:r>
          </a:p>
        </p:txBody>
      </p:sp>
      <p:sp>
        <p:nvSpPr>
          <p:cNvPr id="69" name="TextBox 68">
            <a:extLst>
              <a:ext uri="{FF2B5EF4-FFF2-40B4-BE49-F238E27FC236}">
                <a16:creationId xmlns:a16="http://schemas.microsoft.com/office/drawing/2014/main" id="{76BE09C5-798A-226A-FC48-DB708CC32713}"/>
              </a:ext>
            </a:extLst>
          </p:cNvPr>
          <p:cNvSpPr txBox="1"/>
          <p:nvPr/>
        </p:nvSpPr>
        <p:spPr>
          <a:xfrm>
            <a:off x="3389547" y="4359071"/>
            <a:ext cx="110462" cy="369332"/>
          </a:xfrm>
          <a:prstGeom prst="rect">
            <a:avLst/>
          </a:prstGeom>
          <a:noFill/>
        </p:spPr>
        <p:txBody>
          <a:bodyPr wrap="square" rtlCol="0">
            <a:spAutoFit/>
          </a:bodyPr>
          <a:lstStyle/>
          <a:p>
            <a:pPr algn="ctr"/>
            <a:r>
              <a:rPr lang="en-US" b="1" dirty="0">
                <a:solidFill>
                  <a:schemeClr val="tx2"/>
                </a:solidFill>
                <a:latin typeface="Aptos" panose="020B0004020202020204" pitchFamily="34" charset="0"/>
                <a:cs typeface="Calibri" panose="020F0502020204030204" pitchFamily="34" charset="0"/>
              </a:rPr>
              <a:t>=</a:t>
            </a:r>
          </a:p>
        </p:txBody>
      </p:sp>
      <p:sp>
        <p:nvSpPr>
          <p:cNvPr id="71" name="TextBox 70">
            <a:extLst>
              <a:ext uri="{FF2B5EF4-FFF2-40B4-BE49-F238E27FC236}">
                <a16:creationId xmlns:a16="http://schemas.microsoft.com/office/drawing/2014/main" id="{704BC1BD-EA8B-2D54-5955-A6C0D894C094}"/>
              </a:ext>
            </a:extLst>
          </p:cNvPr>
          <p:cNvSpPr txBox="1"/>
          <p:nvPr/>
        </p:nvSpPr>
        <p:spPr>
          <a:xfrm>
            <a:off x="457198" y="2414556"/>
            <a:ext cx="4123308" cy="307777"/>
          </a:xfrm>
          <a:prstGeom prst="rect">
            <a:avLst/>
          </a:prstGeom>
          <a:noFill/>
        </p:spPr>
        <p:txBody>
          <a:bodyPr wrap="square">
            <a:spAutoFit/>
          </a:bodyPr>
          <a:lstStyle/>
          <a:p>
            <a:pPr marL="91440" marR="0" lvl="0" indent="0" algn="ctr" defTabSz="914400" rtl="0" eaLnBrk="1" fontAlgn="auto" latinLnBrk="0" hangingPunct="1">
              <a:lnSpc>
                <a:spcPct val="100000"/>
              </a:lnSpc>
              <a:spcBef>
                <a:spcPts val="0"/>
              </a:spcBef>
              <a:spcAft>
                <a:spcPts val="450"/>
              </a:spcAft>
              <a:buClr>
                <a:srgbClr val="245397"/>
              </a:buClr>
              <a:buSzTx/>
              <a:buFontTx/>
              <a:buNone/>
              <a:tabLst/>
              <a:defRPr/>
            </a:pPr>
            <a:r>
              <a:rPr kumimoji="0" lang="en-US" sz="1400" b="1" i="0" u="sng" strike="noStrike" kern="1200" cap="none" spc="0" normalizeH="0" baseline="0" noProof="0" dirty="0">
                <a:ln>
                  <a:noFill/>
                </a:ln>
                <a:solidFill>
                  <a:schemeClr val="tx2"/>
                </a:solidFill>
                <a:effectLst/>
                <a:uLnTx/>
                <a:uFillTx/>
                <a:latin typeface="Century Gothic" panose="020B0502020202020204" pitchFamily="34" charset="0"/>
                <a:ea typeface="+mn-ea"/>
                <a:cs typeface="Helvetica" panose="020B0604020202020204" pitchFamily="34" charset="0"/>
              </a:rPr>
              <a:t>Tax Advantage</a:t>
            </a:r>
          </a:p>
        </p:txBody>
      </p:sp>
      <p:pic>
        <p:nvPicPr>
          <p:cNvPr id="74" name="Picture 73" descr="A white sign with a percentage symbol above a stack of coins&#10;&#10;Description automatically generated">
            <a:extLst>
              <a:ext uri="{FF2B5EF4-FFF2-40B4-BE49-F238E27FC236}">
                <a16:creationId xmlns:a16="http://schemas.microsoft.com/office/drawing/2014/main" id="{57BDA78B-8863-5848-5B83-E6BA6CFDC41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0436" y="5310289"/>
            <a:ext cx="588369" cy="588369"/>
          </a:xfrm>
          <a:prstGeom prst="rect">
            <a:avLst/>
          </a:prstGeom>
        </p:spPr>
      </p:pic>
    </p:spTree>
    <p:extLst>
      <p:ext uri="{BB962C8B-B14F-4D97-AF65-F5344CB8AC3E}">
        <p14:creationId xmlns:p14="http://schemas.microsoft.com/office/powerpoint/2010/main" val="211109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500" dirty="0"/>
              <a:t>Challenges Impacting Employee Readiness</a:t>
            </a:r>
          </a:p>
        </p:txBody>
      </p:sp>
      <p:sp>
        <p:nvSpPr>
          <p:cNvPr id="54" name="Rectangle 53">
            <a:extLst>
              <a:ext uri="{FF2B5EF4-FFF2-40B4-BE49-F238E27FC236}">
                <a16:creationId xmlns:a16="http://schemas.microsoft.com/office/drawing/2014/main" id="{2707267A-911C-4F81-BF15-4E65F873CAB7}"/>
              </a:ext>
            </a:extLst>
          </p:cNvPr>
          <p:cNvSpPr/>
          <p:nvPr/>
        </p:nvSpPr>
        <p:spPr>
          <a:xfrm>
            <a:off x="454114" y="1564611"/>
            <a:ext cx="8229600" cy="492443"/>
          </a:xfrm>
          <a:prstGeom prst="rect">
            <a:avLst/>
          </a:prstGeom>
        </p:spPr>
        <p:txBody>
          <a:bodyPr wrap="square" lIns="0" tIns="0" rIns="0" bIns="0">
            <a:spAutoFit/>
          </a:bodyPr>
          <a:lstStyle/>
          <a:p>
            <a:pPr algn="ctr" defTabSz="1005840" fontAlgn="base">
              <a:spcBef>
                <a:spcPct val="20000"/>
              </a:spcBef>
              <a:spcAft>
                <a:spcPct val="0"/>
              </a:spcAft>
              <a:buClr>
                <a:srgbClr val="1B5599"/>
              </a:buClr>
              <a:buSzPct val="90000"/>
              <a:defRPr/>
            </a:pPr>
            <a:r>
              <a:rPr lang="en-US" sz="1600" b="1" dirty="0">
                <a:solidFill>
                  <a:srgbClr val="00529B"/>
                </a:solidFill>
                <a:latin typeface="Century Gothic"/>
              </a:rPr>
              <a:t>Poor mental, physical and financial stress significantly </a:t>
            </a:r>
            <a:br>
              <a:rPr lang="en-US" sz="1600" b="1" dirty="0">
                <a:solidFill>
                  <a:srgbClr val="00529B"/>
                </a:solidFill>
                <a:latin typeface="Century Gothic"/>
              </a:rPr>
            </a:br>
            <a:r>
              <a:rPr lang="en-US" sz="1600" b="1" dirty="0">
                <a:solidFill>
                  <a:srgbClr val="00529B"/>
                </a:solidFill>
                <a:latin typeface="Century Gothic"/>
              </a:rPr>
              <a:t>impact employee productivity. </a:t>
            </a:r>
          </a:p>
        </p:txBody>
      </p:sp>
      <p:sp>
        <p:nvSpPr>
          <p:cNvPr id="10" name="Rectangle 9">
            <a:extLst>
              <a:ext uri="{FF2B5EF4-FFF2-40B4-BE49-F238E27FC236}">
                <a16:creationId xmlns:a16="http://schemas.microsoft.com/office/drawing/2014/main" id="{40336223-45FB-40C9-A3C7-E7F9F151A46F}"/>
              </a:ext>
            </a:extLst>
          </p:cNvPr>
          <p:cNvSpPr/>
          <p:nvPr/>
        </p:nvSpPr>
        <p:spPr>
          <a:xfrm>
            <a:off x="469898" y="411480"/>
            <a:ext cx="6782239" cy="200055"/>
          </a:xfrm>
          <a:prstGeom prst="rect">
            <a:avLst/>
          </a:prstGeom>
        </p:spPr>
        <p:txBody>
          <a:bodyPr wrap="square" lIns="0" tIns="0" rIns="0" bIns="0" anchor="ctr" anchorCtr="0">
            <a:spAutoFit/>
          </a:bodyPr>
          <a:lstStyle/>
          <a:p>
            <a:pPr>
              <a:defRPr/>
            </a:pPr>
            <a:r>
              <a:rPr kumimoji="0" lang="en-US" sz="1300" i="1" u="none" strike="noStrike" kern="1200" cap="all" spc="30" normalizeH="0" baseline="0" noProof="0" dirty="0">
                <a:ln>
                  <a:noFill/>
                </a:ln>
                <a:solidFill>
                  <a:srgbClr val="3C7EC1"/>
                </a:solidFill>
                <a:effectLst/>
                <a:uLnTx/>
                <a:uFillTx/>
                <a:latin typeface="Century Gothic" panose="020B0502020202020204" pitchFamily="34" charset="0"/>
                <a:ea typeface="+mn-ea"/>
                <a:cs typeface="+mn-cs"/>
              </a:rPr>
              <a:t>Mind</a:t>
            </a:r>
            <a:r>
              <a:rPr kumimoji="0" lang="en-US" sz="1300" b="0" i="1" u="none" strike="noStrike" kern="1200" cap="all" spc="30" normalizeH="0" baseline="0" noProof="0" dirty="0">
                <a:ln>
                  <a:noFill/>
                </a:ln>
                <a:solidFill>
                  <a:srgbClr val="3C7EC1"/>
                </a:solidFill>
                <a:effectLst/>
                <a:uLnTx/>
                <a:uFillTx/>
                <a:latin typeface="Century Gothic" panose="020B0502020202020204" pitchFamily="34" charset="0"/>
                <a:ea typeface="+mn-ea"/>
                <a:cs typeface="+mn-cs"/>
              </a:rPr>
              <a:t> Body </a:t>
            </a:r>
            <a:r>
              <a:rPr kumimoji="0" lang="en-US" sz="1300" i="1" u="none" strike="noStrike" kern="1200" cap="all" spc="30" normalizeH="0" baseline="0" noProof="0" dirty="0">
                <a:ln>
                  <a:noFill/>
                </a:ln>
                <a:solidFill>
                  <a:srgbClr val="3C7EC1"/>
                </a:solidFill>
                <a:effectLst/>
                <a:uLnTx/>
                <a:uFillTx/>
                <a:latin typeface="Century Gothic" panose="020B0502020202020204" pitchFamily="34" charset="0"/>
                <a:ea typeface="+mn-ea"/>
                <a:cs typeface="+mn-cs"/>
              </a:rPr>
              <a:t>Money</a:t>
            </a:r>
          </a:p>
        </p:txBody>
      </p:sp>
      <p:sp>
        <p:nvSpPr>
          <p:cNvPr id="113" name="Rectangle: Rounded Corners 112">
            <a:extLst>
              <a:ext uri="{FF2B5EF4-FFF2-40B4-BE49-F238E27FC236}">
                <a16:creationId xmlns:a16="http://schemas.microsoft.com/office/drawing/2014/main" id="{EBF664C1-4374-410A-A742-D6F023E82014}"/>
              </a:ext>
            </a:extLst>
          </p:cNvPr>
          <p:cNvSpPr/>
          <p:nvPr/>
        </p:nvSpPr>
        <p:spPr>
          <a:xfrm>
            <a:off x="5338731" y="2187268"/>
            <a:ext cx="3356005" cy="3975343"/>
          </a:xfrm>
          <a:prstGeom prst="roundRect">
            <a:avLst>
              <a:gd name="adj" fmla="val 214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Rounded Corners 113">
            <a:extLst>
              <a:ext uri="{FF2B5EF4-FFF2-40B4-BE49-F238E27FC236}">
                <a16:creationId xmlns:a16="http://schemas.microsoft.com/office/drawing/2014/main" id="{1A85E556-411F-427C-990D-C0D451DB01B4}"/>
              </a:ext>
            </a:extLst>
          </p:cNvPr>
          <p:cNvSpPr/>
          <p:nvPr/>
        </p:nvSpPr>
        <p:spPr>
          <a:xfrm>
            <a:off x="457201" y="4486898"/>
            <a:ext cx="4746548" cy="1692790"/>
          </a:xfrm>
          <a:prstGeom prst="roundRect">
            <a:avLst>
              <a:gd name="adj" fmla="val 24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5" name="Rectangle: Rounded Corners 114">
            <a:extLst>
              <a:ext uri="{FF2B5EF4-FFF2-40B4-BE49-F238E27FC236}">
                <a16:creationId xmlns:a16="http://schemas.microsoft.com/office/drawing/2014/main" id="{9BE95024-D66D-4B2A-913D-0849EBC42AFE}"/>
              </a:ext>
            </a:extLst>
          </p:cNvPr>
          <p:cNvSpPr/>
          <p:nvPr/>
        </p:nvSpPr>
        <p:spPr>
          <a:xfrm>
            <a:off x="457200" y="2192578"/>
            <a:ext cx="4749634" cy="2164106"/>
          </a:xfrm>
          <a:prstGeom prst="roundRect">
            <a:avLst>
              <a:gd name="adj" fmla="val 367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TextBox 121">
            <a:extLst>
              <a:ext uri="{FF2B5EF4-FFF2-40B4-BE49-F238E27FC236}">
                <a16:creationId xmlns:a16="http://schemas.microsoft.com/office/drawing/2014/main" id="{58A632F5-DD1C-493B-AAF1-1B1CA6BEF37F}"/>
              </a:ext>
            </a:extLst>
          </p:cNvPr>
          <p:cNvSpPr txBox="1"/>
          <p:nvPr/>
        </p:nvSpPr>
        <p:spPr>
          <a:xfrm>
            <a:off x="490011" y="2872962"/>
            <a:ext cx="3702571" cy="1323439"/>
          </a:xfrm>
          <a:prstGeom prst="rect">
            <a:avLst/>
          </a:prstGeom>
          <a:noFill/>
        </p:spPr>
        <p:txBody>
          <a:bodyPr wrap="square" rtlCol="0">
            <a:spAutoFit/>
          </a:bodyPr>
          <a:lstStyle/>
          <a:p>
            <a:pPr defTabSz="342900">
              <a:defRPr/>
            </a:pPr>
            <a:r>
              <a:rPr lang="en-US" sz="3200" b="1" dirty="0">
                <a:solidFill>
                  <a:schemeClr val="accent1"/>
                </a:solidFill>
                <a:latin typeface="Century Gothic" panose="020B0502020202020204" pitchFamily="34" charset="0"/>
              </a:rPr>
              <a:t>21% </a:t>
            </a:r>
            <a:r>
              <a:rPr lang="en-US" sz="1600" dirty="0">
                <a:solidFill>
                  <a:srgbClr val="262626"/>
                </a:solidFill>
                <a:latin typeface="+mj-lt"/>
                <a:cs typeface="Calibri Light" panose="020F0302020204030204" pitchFamily="34" charset="0"/>
              </a:rPr>
              <a:t>of the U.S. adult population is estimated to have a behavioral health concern, but many have not been diagnosed.</a:t>
            </a:r>
            <a:r>
              <a:rPr lang="en-US" sz="1600" baseline="30000" dirty="0">
                <a:solidFill>
                  <a:srgbClr val="262626"/>
                </a:solidFill>
                <a:latin typeface="+mj-lt"/>
                <a:cs typeface="Calibri Light" panose="020F0302020204030204" pitchFamily="34" charset="0"/>
              </a:rPr>
              <a:t>1  </a:t>
            </a:r>
          </a:p>
        </p:txBody>
      </p:sp>
      <p:pic>
        <p:nvPicPr>
          <p:cNvPr id="123" name="Graphic 122">
            <a:extLst>
              <a:ext uri="{FF2B5EF4-FFF2-40B4-BE49-F238E27FC236}">
                <a16:creationId xmlns:a16="http://schemas.microsoft.com/office/drawing/2014/main" id="{D110E2A5-8C25-4117-99A9-D1F5006A20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41962" y="3034483"/>
            <a:ext cx="847046" cy="1070503"/>
          </a:xfrm>
          <a:prstGeom prst="rect">
            <a:avLst/>
          </a:prstGeom>
        </p:spPr>
      </p:pic>
      <p:sp>
        <p:nvSpPr>
          <p:cNvPr id="3" name="TextBox 2">
            <a:extLst>
              <a:ext uri="{FF2B5EF4-FFF2-40B4-BE49-F238E27FC236}">
                <a16:creationId xmlns:a16="http://schemas.microsoft.com/office/drawing/2014/main" id="{6592F548-198F-AAC8-6FA5-FBD9C70ED194}"/>
              </a:ext>
            </a:extLst>
          </p:cNvPr>
          <p:cNvSpPr txBox="1"/>
          <p:nvPr/>
        </p:nvSpPr>
        <p:spPr>
          <a:xfrm>
            <a:off x="651346" y="5064589"/>
            <a:ext cx="3702571" cy="984885"/>
          </a:xfrm>
          <a:prstGeom prst="rect">
            <a:avLst/>
          </a:prstGeom>
          <a:noFill/>
        </p:spPr>
        <p:txBody>
          <a:bodyPr wrap="square" lIns="0" tIns="0" rIns="0" bIns="0">
            <a:spAutoFit/>
          </a:bodyPr>
          <a:lstStyle/>
          <a:p>
            <a:pPr marR="0" lvl="0" indent="0" defTabSz="342900" fontAlgn="auto">
              <a:lnSpc>
                <a:spcPct val="100000"/>
              </a:lnSpc>
              <a:spcBef>
                <a:spcPts val="0"/>
              </a:spcBef>
              <a:spcAft>
                <a:spcPts val="0"/>
              </a:spcAft>
              <a:buClrTx/>
              <a:buSzTx/>
              <a:buFontTx/>
              <a:buNone/>
              <a:tabLst/>
              <a:defRPr/>
            </a:pPr>
            <a:r>
              <a:rPr lang="en-US" sz="1600" dirty="0">
                <a:solidFill>
                  <a:srgbClr val="262626"/>
                </a:solidFill>
                <a:latin typeface="+mj-lt"/>
                <a:cs typeface="Calibri Light" panose="020F0302020204030204" pitchFamily="34" charset="0"/>
              </a:rPr>
              <a:t>Less than</a:t>
            </a:r>
            <a:r>
              <a:rPr lang="en-US" sz="3200" b="1" dirty="0">
                <a:solidFill>
                  <a:schemeClr val="accent1"/>
                </a:solidFill>
                <a:latin typeface="+mj-lt"/>
                <a:cs typeface="Calibri Light" panose="020F0302020204030204" pitchFamily="34" charset="0"/>
              </a:rPr>
              <a:t> </a:t>
            </a:r>
            <a:r>
              <a:rPr lang="en-US" sz="3200" b="1" dirty="0">
                <a:solidFill>
                  <a:schemeClr val="accent1"/>
                </a:solidFill>
                <a:latin typeface="+mj-lt"/>
              </a:rPr>
              <a:t>30%</a:t>
            </a:r>
            <a:r>
              <a:rPr lang="en-US" sz="1600" dirty="0">
                <a:solidFill>
                  <a:schemeClr val="accent1"/>
                </a:solidFill>
                <a:latin typeface="+mj-lt"/>
                <a:cs typeface="Calibri Light" panose="020F0302020204030204" pitchFamily="34" charset="0"/>
              </a:rPr>
              <a:t> </a:t>
            </a:r>
            <a:r>
              <a:rPr lang="en-US" sz="1600" dirty="0">
                <a:solidFill>
                  <a:srgbClr val="262626"/>
                </a:solidFill>
                <a:latin typeface="+mj-lt"/>
                <a:cs typeface="Calibri Light" panose="020F0302020204030204" pitchFamily="34" charset="0"/>
              </a:rPr>
              <a:t>of the population has a PCP which may result in undiagnosed medical conditions.</a:t>
            </a:r>
            <a:r>
              <a:rPr lang="en-US" sz="1600" baseline="30000" dirty="0">
                <a:solidFill>
                  <a:srgbClr val="262626"/>
                </a:solidFill>
                <a:latin typeface="+mj-lt"/>
                <a:cs typeface="Calibri Light" panose="020F0302020204030204" pitchFamily="34" charset="0"/>
              </a:rPr>
              <a:t>2</a:t>
            </a:r>
          </a:p>
        </p:txBody>
      </p:sp>
      <p:sp>
        <p:nvSpPr>
          <p:cNvPr id="6" name="TextBox 5">
            <a:extLst>
              <a:ext uri="{FF2B5EF4-FFF2-40B4-BE49-F238E27FC236}">
                <a16:creationId xmlns:a16="http://schemas.microsoft.com/office/drawing/2014/main" id="{68F5294C-4C70-0EB3-1103-6106E6CB8EF6}"/>
              </a:ext>
            </a:extLst>
          </p:cNvPr>
          <p:cNvSpPr txBox="1"/>
          <p:nvPr/>
        </p:nvSpPr>
        <p:spPr>
          <a:xfrm>
            <a:off x="5723930" y="2811954"/>
            <a:ext cx="2428394"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chemeClr val="accent1"/>
                </a:solidFill>
                <a:latin typeface="+mj-lt"/>
              </a:rPr>
              <a:t>60% </a:t>
            </a:r>
            <a:br>
              <a:rPr lang="en-US" sz="3200" b="1" dirty="0">
                <a:solidFill>
                  <a:srgbClr val="7A7A7A"/>
                </a:solidFill>
                <a:latin typeface="+mj-lt"/>
              </a:rPr>
            </a:br>
            <a:r>
              <a:rPr lang="en-US" sz="1600" dirty="0">
                <a:solidFill>
                  <a:srgbClr val="262626"/>
                </a:solidFill>
                <a:latin typeface="+mj-lt"/>
                <a:cs typeface="Calibri Light" panose="020F0302020204030204" pitchFamily="34" charset="0"/>
              </a:rPr>
              <a:t>of full-time </a:t>
            </a:r>
            <a:br>
              <a:rPr lang="en-US" sz="1600" dirty="0">
                <a:solidFill>
                  <a:srgbClr val="262626"/>
                </a:solidFill>
                <a:latin typeface="+mj-lt"/>
                <a:cs typeface="Calibri Light" panose="020F0302020204030204" pitchFamily="34" charset="0"/>
              </a:rPr>
            </a:br>
            <a:r>
              <a:rPr lang="en-US" sz="1600" dirty="0">
                <a:solidFill>
                  <a:srgbClr val="262626"/>
                </a:solidFill>
                <a:latin typeface="+mj-lt"/>
                <a:cs typeface="Calibri Light" panose="020F0302020204030204" pitchFamily="34" charset="0"/>
              </a:rPr>
              <a:t>employees </a:t>
            </a:r>
            <a:br>
              <a:rPr lang="en-US" sz="1600" dirty="0">
                <a:solidFill>
                  <a:srgbClr val="262626"/>
                </a:solidFill>
                <a:latin typeface="+mj-lt"/>
                <a:cs typeface="Calibri Light" panose="020F0302020204030204" pitchFamily="34" charset="0"/>
              </a:rPr>
            </a:br>
            <a:r>
              <a:rPr lang="en-US" sz="1600" dirty="0">
                <a:solidFill>
                  <a:srgbClr val="262626"/>
                </a:solidFill>
                <a:latin typeface="+mj-lt"/>
                <a:cs typeface="Calibri Light" panose="020F0302020204030204" pitchFamily="34" charset="0"/>
              </a:rPr>
              <a:t>are stressed </a:t>
            </a:r>
            <a:br>
              <a:rPr lang="en-US" sz="1600" dirty="0">
                <a:solidFill>
                  <a:srgbClr val="262626"/>
                </a:solidFill>
                <a:latin typeface="+mj-lt"/>
                <a:cs typeface="Calibri Light" panose="020F0302020204030204" pitchFamily="34" charset="0"/>
              </a:rPr>
            </a:br>
            <a:r>
              <a:rPr lang="en-US" sz="1600" dirty="0">
                <a:solidFill>
                  <a:srgbClr val="262626"/>
                </a:solidFill>
                <a:latin typeface="+mj-lt"/>
                <a:cs typeface="Calibri Light" panose="020F0302020204030204" pitchFamily="34" charset="0"/>
              </a:rPr>
              <a:t>about finances.</a:t>
            </a:r>
            <a:r>
              <a:rPr lang="en-US" sz="1600" baseline="30000" dirty="0">
                <a:solidFill>
                  <a:srgbClr val="262626"/>
                </a:solidFill>
                <a:latin typeface="+mj-lt"/>
                <a:cs typeface="Calibri Light" panose="020F0302020204030204" pitchFamily="34" charset="0"/>
              </a:rPr>
              <a:t>3</a:t>
            </a:r>
            <a:endParaRPr lang="en-US" sz="1600" dirty="0">
              <a:solidFill>
                <a:srgbClr val="262626"/>
              </a:solidFill>
              <a:latin typeface="+mj-lt"/>
              <a:cs typeface="Calibri Light" panose="020F0302020204030204" pitchFamily="34" charset="0"/>
            </a:endParaRPr>
          </a:p>
        </p:txBody>
      </p:sp>
      <p:sp>
        <p:nvSpPr>
          <p:cNvPr id="9" name="TextBox 8">
            <a:extLst>
              <a:ext uri="{FF2B5EF4-FFF2-40B4-BE49-F238E27FC236}">
                <a16:creationId xmlns:a16="http://schemas.microsoft.com/office/drawing/2014/main" id="{91B5BBFA-6805-9C3F-3DCA-186281732700}"/>
              </a:ext>
            </a:extLst>
          </p:cNvPr>
          <p:cNvSpPr txBox="1"/>
          <p:nvPr/>
        </p:nvSpPr>
        <p:spPr>
          <a:xfrm>
            <a:off x="457200" y="2429140"/>
            <a:ext cx="4749634" cy="400110"/>
          </a:xfrm>
          <a:prstGeom prst="rect">
            <a:avLst/>
          </a:prstGeom>
          <a:noFill/>
        </p:spPr>
        <p:txBody>
          <a:bodyPr wrap="square">
            <a:spAutoFit/>
          </a:bodyPr>
          <a:lstStyle/>
          <a:p>
            <a:pPr algn="ctr" defTabSz="342900">
              <a:defRPr/>
            </a:pPr>
            <a:r>
              <a:rPr lang="en-US" sz="2000" b="1" dirty="0">
                <a:solidFill>
                  <a:srgbClr val="00529B"/>
                </a:solidFill>
                <a:latin typeface="Century Gothic" panose="020B0502020202020204" pitchFamily="34" charset="0"/>
                <a:cs typeface="Calibri Light" panose="020F0302020204030204" pitchFamily="34" charset="0"/>
              </a:rPr>
              <a:t>Mental Health Challenges</a:t>
            </a:r>
          </a:p>
        </p:txBody>
      </p:sp>
      <p:sp>
        <p:nvSpPr>
          <p:cNvPr id="11" name="TextBox 10">
            <a:extLst>
              <a:ext uri="{FF2B5EF4-FFF2-40B4-BE49-F238E27FC236}">
                <a16:creationId xmlns:a16="http://schemas.microsoft.com/office/drawing/2014/main" id="{E3B15055-91BE-F540-8571-A5FA83E80746}"/>
              </a:ext>
            </a:extLst>
          </p:cNvPr>
          <p:cNvSpPr txBox="1"/>
          <p:nvPr/>
        </p:nvSpPr>
        <p:spPr>
          <a:xfrm>
            <a:off x="1245536" y="4615164"/>
            <a:ext cx="3157088" cy="400110"/>
          </a:xfrm>
          <a:prstGeom prst="rect">
            <a:avLst/>
          </a:prstGeom>
          <a:noFill/>
        </p:spPr>
        <p:txBody>
          <a:bodyPr wrap="square">
            <a:spAutoFit/>
          </a:bodyPr>
          <a:lstStyle/>
          <a:p>
            <a:pPr algn="ctr" defTabSz="342900">
              <a:defRPr/>
            </a:pPr>
            <a:r>
              <a:rPr lang="en-US" sz="2000" b="1" dirty="0">
                <a:solidFill>
                  <a:srgbClr val="00529B"/>
                </a:solidFill>
                <a:latin typeface="Century Gothic" panose="020B0502020202020204" pitchFamily="34" charset="0"/>
                <a:cs typeface="Calibri Light" panose="020F0302020204030204" pitchFamily="34" charset="0"/>
              </a:rPr>
              <a:t>Poor Health &amp; Wellbeing</a:t>
            </a:r>
          </a:p>
        </p:txBody>
      </p:sp>
      <p:sp>
        <p:nvSpPr>
          <p:cNvPr id="12" name="TextBox 11">
            <a:extLst>
              <a:ext uri="{FF2B5EF4-FFF2-40B4-BE49-F238E27FC236}">
                <a16:creationId xmlns:a16="http://schemas.microsoft.com/office/drawing/2014/main" id="{B906447D-91C8-15BE-01B0-81389FB6AFC3}"/>
              </a:ext>
            </a:extLst>
          </p:cNvPr>
          <p:cNvSpPr txBox="1"/>
          <p:nvPr/>
        </p:nvSpPr>
        <p:spPr>
          <a:xfrm>
            <a:off x="5338731" y="2358612"/>
            <a:ext cx="3356005" cy="400110"/>
          </a:xfrm>
          <a:prstGeom prst="rect">
            <a:avLst/>
          </a:prstGeom>
          <a:noFill/>
        </p:spPr>
        <p:txBody>
          <a:bodyPr wrap="square">
            <a:spAutoFit/>
          </a:bodyPr>
          <a:lstStyle/>
          <a:p>
            <a:pPr algn="ctr" defTabSz="342900">
              <a:defRPr/>
            </a:pPr>
            <a:r>
              <a:rPr lang="en-US" sz="2000" b="1" dirty="0">
                <a:solidFill>
                  <a:srgbClr val="00529B"/>
                </a:solidFill>
                <a:latin typeface="Century Gothic" panose="020B0502020202020204" pitchFamily="34" charset="0"/>
                <a:cs typeface="Calibri Light" panose="020F0302020204030204" pitchFamily="34" charset="0"/>
              </a:rPr>
              <a:t>Financial Stress </a:t>
            </a:r>
          </a:p>
        </p:txBody>
      </p:sp>
      <p:pic>
        <p:nvPicPr>
          <p:cNvPr id="14" name="Graphic 13" descr="Stethoscope with solid fill">
            <a:extLst>
              <a:ext uri="{FF2B5EF4-FFF2-40B4-BE49-F238E27FC236}">
                <a16:creationId xmlns:a16="http://schemas.microsoft.com/office/drawing/2014/main" id="{525CB453-6392-E61B-2E10-5DE5624C0D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4353918" y="4987250"/>
            <a:ext cx="716848" cy="716848"/>
          </a:xfrm>
          <a:prstGeom prst="rect">
            <a:avLst/>
          </a:prstGeom>
        </p:spPr>
      </p:pic>
      <p:sp>
        <p:nvSpPr>
          <p:cNvPr id="18" name="TextBox 17">
            <a:extLst>
              <a:ext uri="{FF2B5EF4-FFF2-40B4-BE49-F238E27FC236}">
                <a16:creationId xmlns:a16="http://schemas.microsoft.com/office/drawing/2014/main" id="{5826D145-4571-8E2A-35E0-9CE9B71CF1EF}"/>
              </a:ext>
            </a:extLst>
          </p:cNvPr>
          <p:cNvSpPr txBox="1"/>
          <p:nvPr/>
        </p:nvSpPr>
        <p:spPr>
          <a:xfrm>
            <a:off x="5397894" y="4516253"/>
            <a:ext cx="3218912" cy="1554272"/>
          </a:xfrm>
          <a:prstGeom prst="rect">
            <a:avLst/>
          </a:prstGeom>
          <a:noFill/>
        </p:spPr>
        <p:txBody>
          <a:bodyPr wrap="square">
            <a:spAutoFit/>
          </a:bodyPr>
          <a:lstStyle/>
          <a:p>
            <a:pPr marL="0" indent="0" defTabSz="342900">
              <a:spcAft>
                <a:spcPts val="300"/>
              </a:spcAft>
              <a:buNone/>
            </a:pPr>
            <a:r>
              <a:rPr lang="en-US" dirty="0">
                <a:solidFill>
                  <a:srgbClr val="262626"/>
                </a:solidFill>
                <a:latin typeface="+mj-lt"/>
                <a:cs typeface="Calibri Light" panose="020F0302020204030204" pitchFamily="34" charset="0"/>
              </a:rPr>
              <a:t>Workplace </a:t>
            </a:r>
            <a:br>
              <a:rPr lang="en-US" dirty="0">
                <a:solidFill>
                  <a:srgbClr val="262626"/>
                </a:solidFill>
                <a:latin typeface="+mj-lt"/>
                <a:cs typeface="Calibri Light" panose="020F0302020204030204" pitchFamily="34" charset="0"/>
              </a:rPr>
            </a:br>
            <a:r>
              <a:rPr lang="en-US" dirty="0">
                <a:solidFill>
                  <a:srgbClr val="262626"/>
                </a:solidFill>
                <a:latin typeface="+mj-lt"/>
                <a:cs typeface="Calibri Light" panose="020F0302020204030204" pitchFamily="34" charset="0"/>
              </a:rPr>
              <a:t>stress contributes </a:t>
            </a:r>
          </a:p>
          <a:p>
            <a:pPr marL="0" indent="0" defTabSz="342900">
              <a:spcAft>
                <a:spcPts val="300"/>
              </a:spcAft>
              <a:buNone/>
            </a:pPr>
            <a:r>
              <a:rPr lang="en-US" dirty="0">
                <a:solidFill>
                  <a:srgbClr val="262626"/>
                </a:solidFill>
                <a:latin typeface="+mj-lt"/>
                <a:cs typeface="Calibri Light" panose="020F0302020204030204" pitchFamily="34" charset="0"/>
              </a:rPr>
              <a:t>to </a:t>
            </a:r>
          </a:p>
          <a:p>
            <a:pPr marL="0" indent="0" defTabSz="342900">
              <a:spcAft>
                <a:spcPts val="600"/>
              </a:spcAft>
              <a:buNone/>
            </a:pPr>
            <a:r>
              <a:rPr lang="en-US" dirty="0">
                <a:solidFill>
                  <a:srgbClr val="262626"/>
                </a:solidFill>
                <a:latin typeface="+mj-lt"/>
                <a:cs typeface="Calibri Light" panose="020F0302020204030204" pitchFamily="34" charset="0"/>
              </a:rPr>
              <a:t>increase in </a:t>
            </a:r>
            <a:br>
              <a:rPr lang="en-US" dirty="0">
                <a:solidFill>
                  <a:srgbClr val="262626"/>
                </a:solidFill>
                <a:latin typeface="+mj-lt"/>
                <a:cs typeface="Calibri Light" panose="020F0302020204030204" pitchFamily="34" charset="0"/>
              </a:rPr>
            </a:br>
            <a:r>
              <a:rPr lang="en-US" dirty="0">
                <a:solidFill>
                  <a:srgbClr val="262626"/>
                </a:solidFill>
                <a:latin typeface="+mj-lt"/>
                <a:cs typeface="Calibri Light" panose="020F0302020204030204" pitchFamily="34" charset="0"/>
              </a:rPr>
              <a:t>employee turnover.</a:t>
            </a:r>
            <a:r>
              <a:rPr lang="en-US" baseline="30000" dirty="0">
                <a:solidFill>
                  <a:srgbClr val="262626"/>
                </a:solidFill>
                <a:latin typeface="+mj-lt"/>
                <a:cs typeface="Calibri Light" panose="020F0302020204030204" pitchFamily="34" charset="0"/>
              </a:rPr>
              <a:t>4</a:t>
            </a:r>
            <a:r>
              <a:rPr lang="en-US" dirty="0">
                <a:solidFill>
                  <a:srgbClr val="262626"/>
                </a:solidFill>
                <a:latin typeface="+mj-lt"/>
                <a:cs typeface="Calibri Light" panose="020F0302020204030204" pitchFamily="34" charset="0"/>
              </a:rPr>
              <a:t>  </a:t>
            </a:r>
          </a:p>
        </p:txBody>
      </p:sp>
      <p:grpSp>
        <p:nvGrpSpPr>
          <p:cNvPr id="30" name="Group 29">
            <a:extLst>
              <a:ext uri="{FF2B5EF4-FFF2-40B4-BE49-F238E27FC236}">
                <a16:creationId xmlns:a16="http://schemas.microsoft.com/office/drawing/2014/main" id="{9F031475-F49C-521E-A0C7-EF31DF7B3A1E}"/>
              </a:ext>
            </a:extLst>
          </p:cNvPr>
          <p:cNvGrpSpPr>
            <a:grpSpLocks noChangeAspect="1"/>
          </p:cNvGrpSpPr>
          <p:nvPr/>
        </p:nvGrpSpPr>
        <p:grpSpPr>
          <a:xfrm>
            <a:off x="7178894" y="3039214"/>
            <a:ext cx="1024368" cy="1039080"/>
            <a:chOff x="4804175" y="3192428"/>
            <a:chExt cx="1173548" cy="1125762"/>
          </a:xfrm>
        </p:grpSpPr>
        <p:grpSp>
          <p:nvGrpSpPr>
            <p:cNvPr id="23" name="Group 22">
              <a:extLst>
                <a:ext uri="{FF2B5EF4-FFF2-40B4-BE49-F238E27FC236}">
                  <a16:creationId xmlns:a16="http://schemas.microsoft.com/office/drawing/2014/main" id="{7C8D192D-C045-C000-102D-F69EC803ECC6}"/>
                </a:ext>
              </a:extLst>
            </p:cNvPr>
            <p:cNvGrpSpPr/>
            <p:nvPr/>
          </p:nvGrpSpPr>
          <p:grpSpPr>
            <a:xfrm>
              <a:off x="4873342" y="3220910"/>
              <a:ext cx="1097280" cy="1097280"/>
              <a:chOff x="4189761" y="3477505"/>
              <a:chExt cx="1097280" cy="1097280"/>
            </a:xfrm>
          </p:grpSpPr>
          <p:pic>
            <p:nvPicPr>
              <p:cNvPr id="20" name="Graphic 19" descr="Piggy Bank with solid fill">
                <a:extLst>
                  <a:ext uri="{FF2B5EF4-FFF2-40B4-BE49-F238E27FC236}">
                    <a16:creationId xmlns:a16="http://schemas.microsoft.com/office/drawing/2014/main" id="{5192205B-DD19-3990-C28D-4950B966C1F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89761" y="3477505"/>
                <a:ext cx="1097280" cy="1097280"/>
              </a:xfrm>
              <a:prstGeom prst="rect">
                <a:avLst/>
              </a:prstGeom>
            </p:spPr>
          </p:pic>
          <p:pic>
            <p:nvPicPr>
              <p:cNvPr id="22" name="Graphic 21" descr="Dollar with solid fill">
                <a:extLst>
                  <a:ext uri="{FF2B5EF4-FFF2-40B4-BE49-F238E27FC236}">
                    <a16:creationId xmlns:a16="http://schemas.microsoft.com/office/drawing/2014/main" id="{A378C775-23D8-9D85-0C7A-C1EF2307D7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20009" y="3847794"/>
                <a:ext cx="365760" cy="365760"/>
              </a:xfrm>
              <a:prstGeom prst="rect">
                <a:avLst/>
              </a:prstGeom>
            </p:spPr>
          </p:pic>
        </p:grpSp>
        <p:pic>
          <p:nvPicPr>
            <p:cNvPr id="25" name="Graphic 24" descr="Lightning bolt with solid fill">
              <a:extLst>
                <a:ext uri="{FF2B5EF4-FFF2-40B4-BE49-F238E27FC236}">
                  <a16:creationId xmlns:a16="http://schemas.microsoft.com/office/drawing/2014/main" id="{A622BE0A-18CF-6667-1F1A-3FA713D84DA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87911" y="3192428"/>
              <a:ext cx="274320" cy="274320"/>
            </a:xfrm>
            <a:prstGeom prst="rect">
              <a:avLst/>
            </a:prstGeom>
          </p:spPr>
        </p:pic>
        <p:pic>
          <p:nvPicPr>
            <p:cNvPr id="26" name="Graphic 25" descr="Lightning bolt with solid fill">
              <a:extLst>
                <a:ext uri="{FF2B5EF4-FFF2-40B4-BE49-F238E27FC236}">
                  <a16:creationId xmlns:a16="http://schemas.microsoft.com/office/drawing/2014/main" id="{602F94E6-4903-0F78-62D6-855E0D36C87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5236275">
              <a:off x="5703403" y="3973477"/>
              <a:ext cx="274320" cy="274320"/>
            </a:xfrm>
            <a:prstGeom prst="rect">
              <a:avLst/>
            </a:prstGeom>
          </p:spPr>
        </p:pic>
        <p:pic>
          <p:nvPicPr>
            <p:cNvPr id="27" name="Graphic 26" descr="Lightning bolt with solid fill">
              <a:extLst>
                <a:ext uri="{FF2B5EF4-FFF2-40B4-BE49-F238E27FC236}">
                  <a16:creationId xmlns:a16="http://schemas.microsoft.com/office/drawing/2014/main" id="{AF21C910-F32C-E1F5-3918-6C6A60DE43C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4001717">
              <a:off x="4854832" y="3983295"/>
              <a:ext cx="274320" cy="274320"/>
            </a:xfrm>
            <a:prstGeom prst="rect">
              <a:avLst/>
            </a:prstGeom>
          </p:spPr>
        </p:pic>
        <p:pic>
          <p:nvPicPr>
            <p:cNvPr id="28" name="Graphic 27" descr="Lightning bolt with solid fill">
              <a:extLst>
                <a:ext uri="{FF2B5EF4-FFF2-40B4-BE49-F238E27FC236}">
                  <a16:creationId xmlns:a16="http://schemas.microsoft.com/office/drawing/2014/main" id="{27636D14-0632-8EF4-6757-790A18DD593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9768457">
              <a:off x="4804175" y="3388618"/>
              <a:ext cx="274320" cy="274320"/>
            </a:xfrm>
            <a:prstGeom prst="rect">
              <a:avLst/>
            </a:prstGeom>
          </p:spPr>
        </p:pic>
        <p:pic>
          <p:nvPicPr>
            <p:cNvPr id="29" name="Graphic 28" descr="Lightning bolt with solid fill">
              <a:extLst>
                <a:ext uri="{FF2B5EF4-FFF2-40B4-BE49-F238E27FC236}">
                  <a16:creationId xmlns:a16="http://schemas.microsoft.com/office/drawing/2014/main" id="{43D2828C-06E6-D1BC-4A83-34F983CFD0E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675896">
              <a:off x="5688405" y="3302107"/>
              <a:ext cx="274320" cy="274320"/>
            </a:xfrm>
            <a:prstGeom prst="rect">
              <a:avLst/>
            </a:prstGeom>
          </p:spPr>
        </p:pic>
      </p:grpSp>
      <p:sp>
        <p:nvSpPr>
          <p:cNvPr id="4" name="TextBox 3">
            <a:extLst>
              <a:ext uri="{FF2B5EF4-FFF2-40B4-BE49-F238E27FC236}">
                <a16:creationId xmlns:a16="http://schemas.microsoft.com/office/drawing/2014/main" id="{7D3EC51E-0F43-E50D-8501-9CFB29001828}"/>
              </a:ext>
            </a:extLst>
          </p:cNvPr>
          <p:cNvSpPr txBox="1"/>
          <p:nvPr/>
        </p:nvSpPr>
        <p:spPr>
          <a:xfrm>
            <a:off x="454114" y="6179688"/>
            <a:ext cx="4884618" cy="669414"/>
          </a:xfrm>
          <a:prstGeom prst="rect">
            <a:avLst/>
          </a:prstGeom>
          <a:noFill/>
        </p:spPr>
        <p:txBody>
          <a:bodyPr wrap="square" rtlCol="0">
            <a:spAutoFit/>
          </a:bodyPr>
          <a:lstStyle/>
          <a:p>
            <a:pPr marL="228600" indent="-228600">
              <a:buAutoNum type="arabicPeriod"/>
            </a:pPr>
            <a:r>
              <a:rPr lang="en-US" sz="750" dirty="0"/>
              <a:t>NAMI, </a:t>
            </a:r>
            <a:r>
              <a:rPr lang="en-US" sz="750" i="1" dirty="0">
                <a:hlinkClick r:id="rId14"/>
              </a:rPr>
              <a:t>Mental Health By the Numbers</a:t>
            </a:r>
            <a:r>
              <a:rPr lang="en-US" sz="750" dirty="0"/>
              <a:t>, April 2023.</a:t>
            </a:r>
          </a:p>
          <a:p>
            <a:pPr marL="228600" indent="-228600">
              <a:buAutoNum type="arabicPeriod"/>
            </a:pPr>
            <a:r>
              <a:rPr lang="en-US" sz="750" dirty="0"/>
              <a:t>Fierce Healthcare, </a:t>
            </a:r>
            <a:r>
              <a:rPr lang="en-US" sz="750" i="1" dirty="0">
                <a:hlinkClick r:id="rId15"/>
              </a:rPr>
              <a:t>Number of Americans with a PCP Declined 2% Over a Decade, </a:t>
            </a:r>
            <a:r>
              <a:rPr lang="en-US" sz="750" dirty="0"/>
              <a:t>December 2019.</a:t>
            </a:r>
          </a:p>
          <a:p>
            <a:pPr marL="228600" indent="-228600">
              <a:buAutoNum type="arabicPeriod"/>
            </a:pPr>
            <a:r>
              <a:rPr lang="en-US" sz="750" dirty="0"/>
              <a:t>PWC, </a:t>
            </a:r>
            <a:r>
              <a:rPr lang="en-US" sz="750" i="1" dirty="0">
                <a:hlinkClick r:id="rId16"/>
              </a:rPr>
              <a:t>PwC’s 2023 Employee Financial Wellness</a:t>
            </a:r>
            <a:r>
              <a:rPr lang="en-US" sz="750" dirty="0"/>
              <a:t>, 2023.</a:t>
            </a:r>
          </a:p>
          <a:p>
            <a:pPr marL="228600" indent="-228600">
              <a:buAutoNum type="arabicPeriod"/>
            </a:pPr>
            <a:r>
              <a:rPr lang="en-US" sz="750" dirty="0"/>
              <a:t>Corporate Wellness, Workplace Stress Strains Organizations’ Bottom Lines</a:t>
            </a:r>
          </a:p>
          <a:p>
            <a:pPr marL="228600" indent="-228600">
              <a:buAutoNum type="arabicPeriod"/>
            </a:pPr>
            <a:endParaRPr lang="en-US" sz="750" dirty="0"/>
          </a:p>
        </p:txBody>
      </p:sp>
      <p:sp>
        <p:nvSpPr>
          <p:cNvPr id="8" name="TextBox 7">
            <a:extLst>
              <a:ext uri="{FF2B5EF4-FFF2-40B4-BE49-F238E27FC236}">
                <a16:creationId xmlns:a16="http://schemas.microsoft.com/office/drawing/2014/main" id="{C517F142-1DFA-3097-64B7-FEF21C3023C7}"/>
              </a:ext>
            </a:extLst>
          </p:cNvPr>
          <p:cNvSpPr txBox="1"/>
          <p:nvPr/>
        </p:nvSpPr>
        <p:spPr>
          <a:xfrm>
            <a:off x="5713146" y="5071802"/>
            <a:ext cx="1222826" cy="400110"/>
          </a:xfrm>
          <a:prstGeom prst="rect">
            <a:avLst/>
          </a:prstGeom>
          <a:noFill/>
        </p:spPr>
        <p:txBody>
          <a:bodyPr wrap="square">
            <a:spAutoFit/>
          </a:bodyPr>
          <a:lstStyle/>
          <a:p>
            <a:r>
              <a:rPr lang="en-US" sz="2000" b="1" dirty="0">
                <a:solidFill>
                  <a:schemeClr val="accent1"/>
                </a:solidFill>
                <a:latin typeface="Century Gothic" panose="020B0502020202020204" pitchFamily="34" charset="0"/>
              </a:rPr>
              <a:t>~40% </a:t>
            </a:r>
            <a:endParaRPr lang="en-US" sz="2000" dirty="0">
              <a:solidFill>
                <a:schemeClr val="accent1"/>
              </a:solidFill>
            </a:endParaRPr>
          </a:p>
        </p:txBody>
      </p:sp>
      <p:pic>
        <p:nvPicPr>
          <p:cNvPr id="15" name="Graphic 14" descr="Briefcase with solid fill">
            <a:extLst>
              <a:ext uri="{FF2B5EF4-FFF2-40B4-BE49-F238E27FC236}">
                <a16:creationId xmlns:a16="http://schemas.microsoft.com/office/drawing/2014/main" id="{513FB84E-7B07-F741-5D41-CE87DF0FA62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627825" y="4779313"/>
            <a:ext cx="931597" cy="985089"/>
          </a:xfrm>
          <a:prstGeom prst="rect">
            <a:avLst/>
          </a:prstGeom>
        </p:spPr>
      </p:pic>
    </p:spTree>
    <p:custDataLst>
      <p:tags r:id="rId1"/>
    </p:custDataLst>
    <p:extLst>
      <p:ext uri="{BB962C8B-B14F-4D97-AF65-F5344CB8AC3E}">
        <p14:creationId xmlns:p14="http://schemas.microsoft.com/office/powerpoint/2010/main" val="3425448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500" dirty="0"/>
              <a:t>Employee Financial Health: Impact on Employers</a:t>
            </a:r>
          </a:p>
        </p:txBody>
      </p:sp>
      <p:sp>
        <p:nvSpPr>
          <p:cNvPr id="54" name="Rectangle 53">
            <a:extLst>
              <a:ext uri="{FF2B5EF4-FFF2-40B4-BE49-F238E27FC236}">
                <a16:creationId xmlns:a16="http://schemas.microsoft.com/office/drawing/2014/main" id="{2707267A-911C-4F81-BF15-4E65F873CAB7}"/>
              </a:ext>
            </a:extLst>
          </p:cNvPr>
          <p:cNvSpPr/>
          <p:nvPr/>
        </p:nvSpPr>
        <p:spPr>
          <a:xfrm>
            <a:off x="454114" y="1573991"/>
            <a:ext cx="8229600" cy="492443"/>
          </a:xfrm>
          <a:prstGeom prst="rect">
            <a:avLst/>
          </a:prstGeom>
        </p:spPr>
        <p:txBody>
          <a:bodyPr wrap="square" lIns="0" tIns="0" rIns="0" bIns="0">
            <a:spAutoFit/>
          </a:bodyPr>
          <a:lstStyle/>
          <a:p>
            <a:pPr algn="ctr" defTabSz="1005840" fontAlgn="base">
              <a:spcBef>
                <a:spcPct val="20000"/>
              </a:spcBef>
              <a:spcAft>
                <a:spcPct val="0"/>
              </a:spcAft>
              <a:buClr>
                <a:srgbClr val="1B5599"/>
              </a:buClr>
              <a:buSzPct val="90000"/>
              <a:defRPr/>
            </a:pPr>
            <a:r>
              <a:rPr lang="en-US" sz="1600" dirty="0">
                <a:solidFill>
                  <a:srgbClr val="00529B"/>
                </a:solidFill>
                <a:latin typeface="Century Gothic"/>
              </a:rPr>
              <a:t>Employees facing unmanaged financial stress are less productive, have higher absenteeism, lower job satisfaction and higher turnover.</a:t>
            </a:r>
          </a:p>
        </p:txBody>
      </p:sp>
      <p:sp>
        <p:nvSpPr>
          <p:cNvPr id="10" name="Rectangle 9">
            <a:extLst>
              <a:ext uri="{FF2B5EF4-FFF2-40B4-BE49-F238E27FC236}">
                <a16:creationId xmlns:a16="http://schemas.microsoft.com/office/drawing/2014/main" id="{40336223-45FB-40C9-A3C7-E7F9F151A46F}"/>
              </a:ext>
            </a:extLst>
          </p:cNvPr>
          <p:cNvSpPr/>
          <p:nvPr/>
        </p:nvSpPr>
        <p:spPr>
          <a:xfrm>
            <a:off x="469898" y="411480"/>
            <a:ext cx="6782239" cy="200055"/>
          </a:xfrm>
          <a:prstGeom prst="rect">
            <a:avLst/>
          </a:prstGeom>
        </p:spPr>
        <p:txBody>
          <a:bodyPr wrap="square" lIns="0" tIns="0" rIns="0" bIns="0" anchor="ctr" anchorCtr="0">
            <a:spAutoFit/>
          </a:bodyPr>
          <a:lstStyle/>
          <a:p>
            <a:pPr>
              <a:defRPr/>
            </a:pPr>
            <a:r>
              <a:rPr kumimoji="0" lang="en-US" sz="1300" i="1" u="none" strike="noStrike" kern="1200" cap="all" spc="30" normalizeH="0" baseline="0" noProof="0" dirty="0">
                <a:ln>
                  <a:noFill/>
                </a:ln>
                <a:solidFill>
                  <a:srgbClr val="3C7EC1"/>
                </a:solidFill>
                <a:effectLst/>
                <a:uLnTx/>
                <a:uFillTx/>
                <a:latin typeface="Century Gothic" panose="020B0502020202020204" pitchFamily="34" charset="0"/>
                <a:ea typeface="+mn-ea"/>
                <a:cs typeface="+mn-cs"/>
              </a:rPr>
              <a:t>Mind</a:t>
            </a:r>
            <a:r>
              <a:rPr kumimoji="0" lang="en-US" sz="1300" b="0" i="1" u="none" strike="noStrike" kern="1200" cap="all" spc="30" normalizeH="0" baseline="0" noProof="0" dirty="0">
                <a:ln>
                  <a:noFill/>
                </a:ln>
                <a:solidFill>
                  <a:srgbClr val="3C7EC1"/>
                </a:solidFill>
                <a:effectLst/>
                <a:uLnTx/>
                <a:uFillTx/>
                <a:latin typeface="Century Gothic" panose="020B0502020202020204" pitchFamily="34" charset="0"/>
                <a:ea typeface="+mn-ea"/>
                <a:cs typeface="+mn-cs"/>
              </a:rPr>
              <a:t> Body </a:t>
            </a:r>
            <a:r>
              <a:rPr kumimoji="0" lang="en-US" sz="1300" b="1" i="1" u="sng" strike="noStrike" kern="1200" cap="all" spc="30" normalizeH="0" baseline="0" noProof="0" dirty="0">
                <a:ln>
                  <a:noFill/>
                </a:ln>
                <a:solidFill>
                  <a:schemeClr val="accent4"/>
                </a:solidFill>
                <a:effectLst/>
                <a:uLnTx/>
                <a:uFillTx/>
                <a:latin typeface="Century Gothic" panose="020B0502020202020204" pitchFamily="34" charset="0"/>
                <a:ea typeface="+mn-ea"/>
                <a:cs typeface="+mn-cs"/>
              </a:rPr>
              <a:t>Money</a:t>
            </a:r>
          </a:p>
        </p:txBody>
      </p:sp>
      <p:sp>
        <p:nvSpPr>
          <p:cNvPr id="13" name="Rectangle: Rounded Corners 12">
            <a:extLst>
              <a:ext uri="{FF2B5EF4-FFF2-40B4-BE49-F238E27FC236}">
                <a16:creationId xmlns:a16="http://schemas.microsoft.com/office/drawing/2014/main" id="{FD782591-D57E-427E-A88D-B5800B4F46DF}"/>
              </a:ext>
            </a:extLst>
          </p:cNvPr>
          <p:cNvSpPr/>
          <p:nvPr/>
        </p:nvSpPr>
        <p:spPr>
          <a:xfrm>
            <a:off x="523372" y="2256328"/>
            <a:ext cx="4018248" cy="1650897"/>
          </a:xfrm>
          <a:prstGeom prst="roundRect">
            <a:avLst>
              <a:gd name="adj" fmla="val 367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6146AAF1-4220-4958-4627-5DC8B139EA41}"/>
              </a:ext>
            </a:extLst>
          </p:cNvPr>
          <p:cNvSpPr txBox="1"/>
          <p:nvPr/>
        </p:nvSpPr>
        <p:spPr>
          <a:xfrm>
            <a:off x="650360" y="2184549"/>
            <a:ext cx="2967517" cy="1631216"/>
          </a:xfrm>
          <a:prstGeom prst="rect">
            <a:avLst/>
          </a:prstGeom>
          <a:noFill/>
        </p:spPr>
        <p:txBody>
          <a:bodyPr wrap="square" rtlCol="0">
            <a:spAutoFit/>
          </a:bodyPr>
          <a:lstStyle/>
          <a:p>
            <a:pPr defTabSz="342900">
              <a:defRPr/>
            </a:pPr>
            <a:r>
              <a:rPr lang="en-US" sz="3600" b="1" dirty="0">
                <a:solidFill>
                  <a:schemeClr val="accent1"/>
                </a:solidFill>
                <a:latin typeface="Century Gothic"/>
              </a:rPr>
              <a:t>23%</a:t>
            </a:r>
            <a:r>
              <a:rPr lang="en-US" sz="1400" b="1" dirty="0">
                <a:solidFill>
                  <a:schemeClr val="accent1"/>
                </a:solidFill>
                <a:latin typeface="Century Gothic"/>
              </a:rPr>
              <a:t> </a:t>
            </a:r>
            <a:r>
              <a:rPr lang="en-US" sz="1600" dirty="0">
                <a:solidFill>
                  <a:srgbClr val="262626"/>
                </a:solidFill>
                <a:latin typeface="Century Gothic" panose="020B0502020202020204" pitchFamily="34" charset="0"/>
                <a:cs typeface="Calibri Light" panose="020F0302020204030204" pitchFamily="34" charset="0"/>
              </a:rPr>
              <a:t>of employees state financial stress impacts their ability </a:t>
            </a:r>
            <a:br>
              <a:rPr lang="en-US" sz="1600" dirty="0">
                <a:solidFill>
                  <a:srgbClr val="262626"/>
                </a:solidFill>
                <a:latin typeface="Century Gothic" panose="020B0502020202020204" pitchFamily="34" charset="0"/>
                <a:cs typeface="Calibri Light" panose="020F0302020204030204" pitchFamily="34" charset="0"/>
              </a:rPr>
            </a:br>
            <a:r>
              <a:rPr lang="en-US" sz="1600" dirty="0">
                <a:solidFill>
                  <a:srgbClr val="262626"/>
                </a:solidFill>
                <a:latin typeface="Century Gothic" panose="020B0502020202020204" pitchFamily="34" charset="0"/>
                <a:cs typeface="Calibri Light" panose="020F0302020204030204" pitchFamily="34" charset="0"/>
              </a:rPr>
              <a:t>to focus and be productive at work.</a:t>
            </a:r>
            <a:r>
              <a:rPr lang="en-US" sz="1600" baseline="30000" dirty="0">
                <a:solidFill>
                  <a:srgbClr val="262626"/>
                </a:solidFill>
                <a:latin typeface="Century Gothic" panose="020B0502020202020204" pitchFamily="34" charset="0"/>
                <a:cs typeface="Calibri Light" panose="020F0302020204030204" pitchFamily="34" charset="0"/>
              </a:rPr>
              <a:t>1</a:t>
            </a:r>
            <a:r>
              <a:rPr lang="en-US" sz="1600" dirty="0">
                <a:solidFill>
                  <a:srgbClr val="262626"/>
                </a:solidFill>
                <a:latin typeface="Century Gothic" panose="020B0502020202020204" pitchFamily="34" charset="0"/>
                <a:cs typeface="Calibri Light" panose="020F0302020204030204" pitchFamily="34" charset="0"/>
              </a:rPr>
              <a:t> </a:t>
            </a:r>
            <a:endParaRPr lang="en-US" sz="1100" dirty="0">
              <a:solidFill>
                <a:srgbClr val="262626"/>
              </a:solidFill>
              <a:latin typeface="Calibri Light" panose="020F0302020204030204" pitchFamily="34" charset="0"/>
              <a:cs typeface="Calibri Light" panose="020F0302020204030204" pitchFamily="34" charset="0"/>
            </a:endParaRPr>
          </a:p>
        </p:txBody>
      </p:sp>
      <p:sp>
        <p:nvSpPr>
          <p:cNvPr id="3" name="Rectangle: Rounded Corners 2">
            <a:extLst>
              <a:ext uri="{FF2B5EF4-FFF2-40B4-BE49-F238E27FC236}">
                <a16:creationId xmlns:a16="http://schemas.microsoft.com/office/drawing/2014/main" id="{CD5CFA6A-7A9F-4792-1A5B-0D068CD8D05F}"/>
              </a:ext>
            </a:extLst>
          </p:cNvPr>
          <p:cNvSpPr/>
          <p:nvPr/>
        </p:nvSpPr>
        <p:spPr>
          <a:xfrm>
            <a:off x="4781903" y="2256329"/>
            <a:ext cx="3563444" cy="1631216"/>
          </a:xfrm>
          <a:prstGeom prst="roundRect">
            <a:avLst>
              <a:gd name="adj" fmla="val 24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defTabSz="457200">
              <a:spcAft>
                <a:spcPts val="150"/>
              </a:spcAft>
              <a:defRPr/>
            </a:pPr>
            <a:r>
              <a:rPr lang="en-US" dirty="0">
                <a:solidFill>
                  <a:srgbClr val="262626"/>
                </a:solidFill>
                <a:latin typeface="Century Gothic" panose="020B0502020202020204" pitchFamily="34" charset="0"/>
                <a:cs typeface="Calibri Light" panose="020F0302020204030204" pitchFamily="34" charset="0"/>
              </a:rPr>
              <a:t>Employees who are</a:t>
            </a:r>
          </a:p>
          <a:p>
            <a:pPr marL="274320" defTabSz="457200">
              <a:spcAft>
                <a:spcPts val="800"/>
              </a:spcAft>
              <a:defRPr/>
            </a:pPr>
            <a:r>
              <a:rPr lang="en-US" dirty="0">
                <a:solidFill>
                  <a:srgbClr val="262626"/>
                </a:solidFill>
                <a:latin typeface="Century Gothic" panose="020B0502020202020204" pitchFamily="34" charset="0"/>
                <a:cs typeface="Calibri Light" panose="020F0302020204030204" pitchFamily="34" charset="0"/>
              </a:rPr>
              <a:t>financially stressed </a:t>
            </a:r>
          </a:p>
          <a:p>
            <a:pPr marL="274320" defTabSz="457200">
              <a:spcAft>
                <a:spcPts val="200"/>
              </a:spcAft>
              <a:defRPr/>
            </a:pPr>
            <a:r>
              <a:rPr lang="en-US" dirty="0">
                <a:solidFill>
                  <a:srgbClr val="262626"/>
                </a:solidFill>
                <a:latin typeface="Century Gothic" panose="020B0502020202020204" pitchFamily="34" charset="0"/>
                <a:cs typeface="Calibri Light" panose="020F0302020204030204" pitchFamily="34" charset="0"/>
              </a:rPr>
              <a:t>are           more likely </a:t>
            </a:r>
          </a:p>
          <a:p>
            <a:pPr marL="274320" defTabSz="457200">
              <a:spcAft>
                <a:spcPts val="100"/>
              </a:spcAft>
              <a:defRPr/>
            </a:pPr>
            <a:r>
              <a:rPr lang="en-US" dirty="0">
                <a:solidFill>
                  <a:srgbClr val="262626"/>
                </a:solidFill>
                <a:latin typeface="Century Gothic" panose="020B0502020202020204" pitchFamily="34" charset="0"/>
                <a:cs typeface="Calibri Light" panose="020F0302020204030204" pitchFamily="34" charset="0"/>
              </a:rPr>
              <a:t>to look for a job elsewhere.</a:t>
            </a:r>
            <a:r>
              <a:rPr lang="en-US" baseline="30000" dirty="0">
                <a:solidFill>
                  <a:srgbClr val="262626"/>
                </a:solidFill>
                <a:latin typeface="Century Gothic" panose="020B0502020202020204" pitchFamily="34" charset="0"/>
                <a:cs typeface="Calibri Light" panose="020F0302020204030204" pitchFamily="34" charset="0"/>
              </a:rPr>
              <a:t>2</a:t>
            </a:r>
          </a:p>
        </p:txBody>
      </p:sp>
      <p:sp>
        <p:nvSpPr>
          <p:cNvPr id="6" name="Rectangle: Rounded Corners 5">
            <a:extLst>
              <a:ext uri="{FF2B5EF4-FFF2-40B4-BE49-F238E27FC236}">
                <a16:creationId xmlns:a16="http://schemas.microsoft.com/office/drawing/2014/main" id="{79EAC3A9-6423-1231-2C50-11DE2983FA7E}"/>
              </a:ext>
            </a:extLst>
          </p:cNvPr>
          <p:cNvSpPr/>
          <p:nvPr/>
        </p:nvSpPr>
        <p:spPr>
          <a:xfrm>
            <a:off x="523372" y="4059795"/>
            <a:ext cx="3221495" cy="2044820"/>
          </a:xfrm>
          <a:prstGeom prst="roundRect">
            <a:avLst>
              <a:gd name="adj" fmla="val 24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defTabSz="457200">
              <a:defRPr/>
            </a:pPr>
            <a:r>
              <a:rPr lang="en-US" sz="4000" b="1" dirty="0">
                <a:solidFill>
                  <a:schemeClr val="accent1"/>
                </a:solidFill>
                <a:latin typeface="Century Gothic"/>
              </a:rPr>
              <a:t>47%</a:t>
            </a:r>
            <a:r>
              <a:rPr lang="en-US" sz="2000" dirty="0">
                <a:solidFill>
                  <a:schemeClr val="accent1"/>
                </a:solidFill>
                <a:latin typeface="Century Gothic" panose="020B0502020202020204" pitchFamily="34" charset="0"/>
                <a:cs typeface="Calibri Light" panose="020F0302020204030204" pitchFamily="34" charset="0"/>
              </a:rPr>
              <a:t> </a:t>
            </a:r>
            <a:r>
              <a:rPr lang="en-US" dirty="0">
                <a:solidFill>
                  <a:srgbClr val="262626"/>
                </a:solidFill>
                <a:latin typeface="Century Gothic" panose="020B0502020202020204" pitchFamily="34" charset="0"/>
                <a:cs typeface="Calibri Light" panose="020F0302020204030204" pitchFamily="34" charset="0"/>
              </a:rPr>
              <a:t>of employees with salaries over</a:t>
            </a:r>
            <a:r>
              <a:rPr lang="en-US" dirty="0">
                <a:solidFill>
                  <a:schemeClr val="accent1"/>
                </a:solidFill>
                <a:latin typeface="Century Gothic" panose="020B0502020202020204" pitchFamily="34" charset="0"/>
                <a:cs typeface="Calibri Light" panose="020F0302020204030204" pitchFamily="34" charset="0"/>
              </a:rPr>
              <a:t> </a:t>
            </a:r>
            <a:br>
              <a:rPr lang="en-US" dirty="0">
                <a:solidFill>
                  <a:schemeClr val="accent1"/>
                </a:solidFill>
                <a:latin typeface="Century Gothic" panose="020B0502020202020204" pitchFamily="34" charset="0"/>
                <a:cs typeface="Calibri Light" panose="020F0302020204030204" pitchFamily="34" charset="0"/>
              </a:rPr>
            </a:br>
            <a:r>
              <a:rPr lang="en-US" b="1" dirty="0">
                <a:solidFill>
                  <a:schemeClr val="accent1"/>
                </a:solidFill>
                <a:latin typeface="Century Gothic" panose="020B0502020202020204" pitchFamily="34" charset="0"/>
                <a:cs typeface="Calibri Light" panose="020F0302020204030204" pitchFamily="34" charset="0"/>
              </a:rPr>
              <a:t>$100K </a:t>
            </a:r>
            <a:r>
              <a:rPr lang="en-US" dirty="0">
                <a:solidFill>
                  <a:srgbClr val="262626"/>
                </a:solidFill>
                <a:latin typeface="Century Gothic" panose="020B0502020202020204" pitchFamily="34" charset="0"/>
                <a:cs typeface="Calibri Light" panose="020F0302020204030204" pitchFamily="34" charset="0"/>
              </a:rPr>
              <a:t>are </a:t>
            </a:r>
            <a:br>
              <a:rPr lang="en-US" dirty="0">
                <a:solidFill>
                  <a:srgbClr val="262626"/>
                </a:solidFill>
                <a:latin typeface="Century Gothic" panose="020B0502020202020204" pitchFamily="34" charset="0"/>
                <a:cs typeface="Calibri Light" panose="020F0302020204030204" pitchFamily="34" charset="0"/>
              </a:rPr>
            </a:br>
            <a:r>
              <a:rPr lang="en-US" dirty="0">
                <a:solidFill>
                  <a:srgbClr val="262626"/>
                </a:solidFill>
                <a:latin typeface="Century Gothic" panose="020B0502020202020204" pitchFamily="34" charset="0"/>
                <a:cs typeface="Calibri Light" panose="020F0302020204030204" pitchFamily="34" charset="0"/>
              </a:rPr>
              <a:t>stressed about their finances.</a:t>
            </a:r>
            <a:r>
              <a:rPr lang="en-US" baseline="30000" dirty="0">
                <a:solidFill>
                  <a:srgbClr val="262626"/>
                </a:solidFill>
                <a:latin typeface="Century Gothic" panose="020B0502020202020204" pitchFamily="34" charset="0"/>
                <a:cs typeface="Calibri Light" panose="020F0302020204030204" pitchFamily="34" charset="0"/>
              </a:rPr>
              <a:t>2</a:t>
            </a:r>
          </a:p>
        </p:txBody>
      </p:sp>
      <p:sp>
        <p:nvSpPr>
          <p:cNvPr id="9" name="Rectangle: Rounded Corners 8">
            <a:extLst>
              <a:ext uri="{FF2B5EF4-FFF2-40B4-BE49-F238E27FC236}">
                <a16:creationId xmlns:a16="http://schemas.microsoft.com/office/drawing/2014/main" id="{D317CB02-2B41-2826-D5F4-149CC54DDBA2}"/>
              </a:ext>
            </a:extLst>
          </p:cNvPr>
          <p:cNvSpPr/>
          <p:nvPr/>
        </p:nvSpPr>
        <p:spPr>
          <a:xfrm>
            <a:off x="3945370" y="4059795"/>
            <a:ext cx="4507952" cy="2059541"/>
          </a:xfrm>
          <a:prstGeom prst="roundRect">
            <a:avLst>
              <a:gd name="adj" fmla="val 367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extBox 17">
            <a:extLst>
              <a:ext uri="{FF2B5EF4-FFF2-40B4-BE49-F238E27FC236}">
                <a16:creationId xmlns:a16="http://schemas.microsoft.com/office/drawing/2014/main" id="{4D763079-62D8-F768-3CFF-301CF8B92B9A}"/>
              </a:ext>
            </a:extLst>
          </p:cNvPr>
          <p:cNvSpPr txBox="1"/>
          <p:nvPr/>
        </p:nvSpPr>
        <p:spPr>
          <a:xfrm>
            <a:off x="419793" y="6253392"/>
            <a:ext cx="5632700" cy="738664"/>
          </a:xfrm>
          <a:prstGeom prst="rect">
            <a:avLst/>
          </a:prstGeom>
          <a:noFill/>
        </p:spPr>
        <p:txBody>
          <a:bodyPr wrap="square" lIns="0" tIns="0" rIns="0" bIns="0" rtlCol="0">
            <a:spAutoFit/>
          </a:bodyPr>
          <a:lstStyle/>
          <a:p>
            <a:pPr marL="228600" indent="-228600">
              <a:buAutoNum type="arabicPeriod"/>
            </a:pPr>
            <a:r>
              <a:rPr lang="en-US" sz="800" dirty="0">
                <a:hlinkClick r:id="rId4"/>
              </a:rPr>
              <a:t>https://www.sofi.com/sofi-at-work/workplace-2022/</a:t>
            </a:r>
            <a:endParaRPr lang="en-US" sz="800" dirty="0"/>
          </a:p>
          <a:p>
            <a:pPr marL="228600" indent="-228600">
              <a:buFontTx/>
              <a:buAutoNum type="arabicPeriod"/>
            </a:pPr>
            <a:r>
              <a:rPr lang="en-US" sz="800" dirty="0">
                <a:hlinkClick r:id="rId5"/>
              </a:rPr>
              <a:t>PwC, 2023</a:t>
            </a:r>
            <a:endParaRPr lang="en-US" sz="800" dirty="0"/>
          </a:p>
          <a:p>
            <a:pPr marL="228600" indent="-228600">
              <a:buFontTx/>
              <a:buAutoNum type="arabicPeriod"/>
            </a:pPr>
            <a:r>
              <a:rPr lang="en-US" sz="800" dirty="0">
                <a:hlinkClick r:id="rId6"/>
              </a:rPr>
              <a:t>https://www.schwab.com/learn/story/americans-want-financial-literacy-now</a:t>
            </a:r>
            <a:endParaRPr lang="en-US" sz="800" dirty="0"/>
          </a:p>
          <a:p>
            <a:pPr marL="228600" indent="-228600">
              <a:buFontTx/>
              <a:buAutoNum type="arabicPeriod"/>
            </a:pPr>
            <a:endParaRPr lang="en-US" sz="800" dirty="0"/>
          </a:p>
          <a:p>
            <a:pPr marL="228600" indent="-228600">
              <a:buFontTx/>
              <a:buAutoNum type="arabicPeriod"/>
            </a:pPr>
            <a:endParaRPr lang="en-US" sz="800" dirty="0"/>
          </a:p>
          <a:p>
            <a:pPr marL="228600" indent="-228600">
              <a:buAutoNum type="arabicPeriod"/>
            </a:pPr>
            <a:endParaRPr lang="en-US" sz="800" dirty="0">
              <a:solidFill>
                <a:srgbClr val="7A7A7A"/>
              </a:solidFill>
            </a:endParaRPr>
          </a:p>
        </p:txBody>
      </p:sp>
      <p:sp>
        <p:nvSpPr>
          <p:cNvPr id="4" name="Rectangle 3">
            <a:extLst>
              <a:ext uri="{FF2B5EF4-FFF2-40B4-BE49-F238E27FC236}">
                <a16:creationId xmlns:a16="http://schemas.microsoft.com/office/drawing/2014/main" id="{0504394F-CE03-AB44-B355-AAC6F914D502}"/>
              </a:ext>
            </a:extLst>
          </p:cNvPr>
          <p:cNvSpPr/>
          <p:nvPr/>
        </p:nvSpPr>
        <p:spPr>
          <a:xfrm>
            <a:off x="4123655" y="4041282"/>
            <a:ext cx="2792285" cy="2200602"/>
          </a:xfrm>
          <a:prstGeom prst="rect">
            <a:avLst/>
          </a:prstGeom>
        </p:spPr>
        <p:txBody>
          <a:bodyPr wrap="square" lIns="0" tIns="0" rIns="0" bIns="0" anchor="ctr" anchorCtr="0">
            <a:spAutoFit/>
          </a:bodyPr>
          <a:lstStyle/>
          <a:p>
            <a:pPr defTabSz="914400">
              <a:defRPr/>
            </a:pPr>
            <a:r>
              <a:rPr lang="en-US" sz="3600" b="1" dirty="0">
                <a:solidFill>
                  <a:schemeClr val="accent1"/>
                </a:solidFill>
                <a:latin typeface="Century Gothic" panose="020B0502020202020204" pitchFamily="34" charset="0"/>
              </a:rPr>
              <a:t>89%</a:t>
            </a:r>
            <a:r>
              <a:rPr lang="en-US" b="1" dirty="0">
                <a:solidFill>
                  <a:schemeClr val="accent1"/>
                </a:solidFill>
                <a:latin typeface="Century Gothic" panose="020B0502020202020204" pitchFamily="34" charset="0"/>
              </a:rPr>
              <a:t> </a:t>
            </a:r>
            <a:r>
              <a:rPr lang="en-US" sz="1600" i="0" dirty="0">
                <a:solidFill>
                  <a:srgbClr val="262626"/>
                </a:solidFill>
                <a:effectLst/>
                <a:latin typeface="+mj-lt"/>
              </a:rPr>
              <a:t>of respondents believe a lack of financial literacy contributes to larger social issues—from poverty, </a:t>
            </a:r>
            <a:br>
              <a:rPr lang="en-US" sz="1600" i="0" dirty="0">
                <a:solidFill>
                  <a:srgbClr val="262626"/>
                </a:solidFill>
                <a:effectLst/>
                <a:latin typeface="+mj-lt"/>
              </a:rPr>
            </a:br>
            <a:r>
              <a:rPr lang="en-US" sz="1600" i="0" dirty="0">
                <a:solidFill>
                  <a:srgbClr val="262626"/>
                </a:solidFill>
                <a:effectLst/>
                <a:latin typeface="+mj-lt"/>
              </a:rPr>
              <a:t>to fewer job opportunities, to wealth and gender inequality</a:t>
            </a:r>
            <a:r>
              <a:rPr lang="en-US" sz="1600" baseline="30000" dirty="0">
                <a:solidFill>
                  <a:srgbClr val="262626"/>
                </a:solidFill>
                <a:latin typeface="+mj-lt"/>
              </a:rPr>
              <a:t>3</a:t>
            </a:r>
            <a:endParaRPr lang="en-US" sz="1600" i="0" dirty="0">
              <a:solidFill>
                <a:srgbClr val="262626"/>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Century Gothic" panose="020B0502020202020204" pitchFamily="34" charset="0"/>
            </a:endParaRPr>
          </a:p>
        </p:txBody>
      </p:sp>
      <p:pic>
        <p:nvPicPr>
          <p:cNvPr id="8" name="Graphic 7" descr="Money with solid fill">
            <a:extLst>
              <a:ext uri="{FF2B5EF4-FFF2-40B4-BE49-F238E27FC236}">
                <a16:creationId xmlns:a16="http://schemas.microsoft.com/office/drawing/2014/main" id="{FB8A0735-9A84-46FF-ACB6-144BC43B1E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74569" y="2687023"/>
            <a:ext cx="793344" cy="793344"/>
          </a:xfrm>
          <a:prstGeom prst="rect">
            <a:avLst/>
          </a:prstGeom>
        </p:spPr>
      </p:pic>
      <p:sp>
        <p:nvSpPr>
          <p:cNvPr id="12" name="TextBox 11">
            <a:extLst>
              <a:ext uri="{FF2B5EF4-FFF2-40B4-BE49-F238E27FC236}">
                <a16:creationId xmlns:a16="http://schemas.microsoft.com/office/drawing/2014/main" id="{A207C05E-98D9-B43A-72A8-41999FE29351}"/>
              </a:ext>
            </a:extLst>
          </p:cNvPr>
          <p:cNvSpPr txBox="1"/>
          <p:nvPr/>
        </p:nvSpPr>
        <p:spPr>
          <a:xfrm>
            <a:off x="5507085" y="2895592"/>
            <a:ext cx="722955" cy="584775"/>
          </a:xfrm>
          <a:prstGeom prst="rect">
            <a:avLst/>
          </a:prstGeom>
          <a:noFill/>
        </p:spPr>
        <p:txBody>
          <a:bodyPr wrap="square">
            <a:spAutoFit/>
          </a:bodyPr>
          <a:lstStyle/>
          <a:p>
            <a:r>
              <a:rPr lang="en-US" sz="3200" b="1" dirty="0">
                <a:solidFill>
                  <a:schemeClr val="accent1"/>
                </a:solidFill>
                <a:latin typeface="Century Gothic"/>
              </a:rPr>
              <a:t>2x</a:t>
            </a:r>
            <a:endParaRPr lang="en-US" sz="3200" dirty="0"/>
          </a:p>
        </p:txBody>
      </p:sp>
      <p:pic>
        <p:nvPicPr>
          <p:cNvPr id="17" name="Graphic 16">
            <a:extLst>
              <a:ext uri="{FF2B5EF4-FFF2-40B4-BE49-F238E27FC236}">
                <a16:creationId xmlns:a16="http://schemas.microsoft.com/office/drawing/2014/main" id="{A7FC1BE3-B3A9-BE2D-3658-204609997A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5549" y="4893703"/>
            <a:ext cx="865101" cy="861774"/>
          </a:xfrm>
          <a:prstGeom prst="rect">
            <a:avLst/>
          </a:prstGeom>
        </p:spPr>
      </p:pic>
    </p:spTree>
    <p:custDataLst>
      <p:tags r:id="rId1"/>
    </p:custDataLst>
    <p:extLst>
      <p:ext uri="{BB962C8B-B14F-4D97-AF65-F5344CB8AC3E}">
        <p14:creationId xmlns:p14="http://schemas.microsoft.com/office/powerpoint/2010/main" val="4131018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3F1FBF-B006-EC5D-C7BF-01172DA91E0E}"/>
              </a:ext>
            </a:extLst>
          </p:cNvPr>
          <p:cNvSpPr/>
          <p:nvPr/>
        </p:nvSpPr>
        <p:spPr>
          <a:xfrm>
            <a:off x="501488" y="2532766"/>
            <a:ext cx="7908028" cy="3214418"/>
          </a:xfrm>
          <a:prstGeom prst="rect">
            <a:avLst/>
          </a:prstGeom>
          <a:solidFill>
            <a:srgbClr val="FBFBFB"/>
          </a:solidFill>
          <a:ln>
            <a:solidFill>
              <a:schemeClr val="bg1">
                <a:lumMod val="85000"/>
              </a:schemeClr>
            </a:solidFill>
          </a:ln>
        </p:spPr>
        <p:txBody>
          <a:bodyPr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9" name="Rectangle 8">
            <a:extLst>
              <a:ext uri="{FF2B5EF4-FFF2-40B4-BE49-F238E27FC236}">
                <a16:creationId xmlns:a16="http://schemas.microsoft.com/office/drawing/2014/main" id="{589A3542-6199-DA7F-1983-2F4A770F0270}"/>
              </a:ext>
            </a:extLst>
          </p:cNvPr>
          <p:cNvSpPr/>
          <p:nvPr/>
        </p:nvSpPr>
        <p:spPr>
          <a:xfrm>
            <a:off x="501489" y="1865201"/>
            <a:ext cx="7908028" cy="662697"/>
          </a:xfrm>
          <a:prstGeom prst="rect">
            <a:avLst/>
          </a:prstGeom>
          <a:solidFill>
            <a:srgbClr val="3C7EC1"/>
          </a:solidFill>
          <a:ln>
            <a:solidFill>
              <a:srgbClr val="3C7EC1"/>
            </a:solidFill>
          </a:ln>
        </p:spPr>
        <p:txBody>
          <a:bodyPr wrap="square" lIns="0" tIns="0" rIns="0" bIns="0" anchor="ctr" anchorCtr="0">
            <a:noAutofit/>
          </a:bodyPr>
          <a:lstStyle/>
          <a:p>
            <a:pPr algn="ctr"/>
            <a:r>
              <a:rPr lang="en-US" b="1" dirty="0">
                <a:solidFill>
                  <a:schemeClr val="bg1"/>
                </a:solidFill>
                <a:latin typeface="+mj-lt"/>
              </a:rPr>
              <a:t>Delayed</a:t>
            </a:r>
            <a:r>
              <a:rPr lang="en-US" dirty="0">
                <a:solidFill>
                  <a:schemeClr val="bg1"/>
                </a:solidFill>
                <a:latin typeface="+mj-lt"/>
              </a:rPr>
              <a:t> retirements can </a:t>
            </a:r>
            <a:r>
              <a:rPr lang="en-US" b="1" dirty="0">
                <a:solidFill>
                  <a:schemeClr val="bg1"/>
                </a:solidFill>
                <a:latin typeface="+mj-lt"/>
              </a:rPr>
              <a:t>cost</a:t>
            </a:r>
            <a:r>
              <a:rPr lang="en-US" dirty="0">
                <a:solidFill>
                  <a:schemeClr val="bg1"/>
                </a:solidFill>
                <a:latin typeface="+mj-lt"/>
              </a:rPr>
              <a:t> employers </a:t>
            </a:r>
          </a:p>
          <a:p>
            <a:pPr algn="ctr"/>
            <a:r>
              <a:rPr lang="en-US" dirty="0">
                <a:solidFill>
                  <a:schemeClr val="bg1"/>
                </a:solidFill>
                <a:latin typeface="+mj-lt"/>
              </a:rPr>
              <a:t>as much as </a:t>
            </a:r>
            <a:r>
              <a:rPr lang="en-US" b="1" dirty="0">
                <a:solidFill>
                  <a:schemeClr val="bg1"/>
                </a:solidFill>
                <a:latin typeface="+mj-lt"/>
              </a:rPr>
              <a:t>$50K per employee per year</a:t>
            </a:r>
            <a:r>
              <a:rPr lang="en-US" dirty="0">
                <a:solidFill>
                  <a:schemeClr val="bg1"/>
                </a:solidFill>
                <a:latin typeface="+mj-lt"/>
              </a:rPr>
              <a:t>.</a:t>
            </a:r>
          </a:p>
        </p:txBody>
      </p:sp>
      <p:sp>
        <p:nvSpPr>
          <p:cNvPr id="13" name="Rectangle 12">
            <a:extLst>
              <a:ext uri="{FF2B5EF4-FFF2-40B4-BE49-F238E27FC236}">
                <a16:creationId xmlns:a16="http://schemas.microsoft.com/office/drawing/2014/main" id="{4DE647D3-24B1-3B74-7745-0B020A9CE4FB}"/>
              </a:ext>
            </a:extLst>
          </p:cNvPr>
          <p:cNvSpPr/>
          <p:nvPr/>
        </p:nvSpPr>
        <p:spPr>
          <a:xfrm>
            <a:off x="501488" y="5739570"/>
            <a:ext cx="5640220" cy="102589"/>
          </a:xfrm>
          <a:prstGeom prst="rect">
            <a:avLst/>
          </a:prstGeom>
          <a:solidFill>
            <a:srgbClr val="3C7EC1"/>
          </a:solidFill>
          <a:ln>
            <a:solidFill>
              <a:srgbClr val="3C7EC1"/>
            </a:solidFill>
          </a:ln>
        </p:spPr>
        <p:txBody>
          <a:bodyPr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 name="Title 1"/>
          <p:cNvSpPr>
            <a:spLocks noGrp="1"/>
          </p:cNvSpPr>
          <p:nvPr>
            <p:ph type="title"/>
          </p:nvPr>
        </p:nvSpPr>
        <p:spPr/>
        <p:txBody>
          <a:bodyPr>
            <a:noAutofit/>
          </a:bodyPr>
          <a:lstStyle/>
          <a:p>
            <a:r>
              <a:rPr lang="en-US" sz="2500" dirty="0"/>
              <a:t>Retirement Readiness Impacts on Employers</a:t>
            </a:r>
          </a:p>
        </p:txBody>
      </p:sp>
      <p:sp>
        <p:nvSpPr>
          <p:cNvPr id="10" name="Rectangle 9">
            <a:extLst>
              <a:ext uri="{FF2B5EF4-FFF2-40B4-BE49-F238E27FC236}">
                <a16:creationId xmlns:a16="http://schemas.microsoft.com/office/drawing/2014/main" id="{40336223-45FB-40C9-A3C7-E7F9F151A46F}"/>
              </a:ext>
            </a:extLst>
          </p:cNvPr>
          <p:cNvSpPr/>
          <p:nvPr/>
        </p:nvSpPr>
        <p:spPr>
          <a:xfrm>
            <a:off x="457200" y="496237"/>
            <a:ext cx="6782239" cy="200055"/>
          </a:xfrm>
          <a:prstGeom prst="rect">
            <a:avLst/>
          </a:prstGeom>
        </p:spPr>
        <p:txBody>
          <a:bodyPr wrap="square" lIns="0" tIns="0" rIns="0" bIns="0" anchor="ctr" anchorCtr="0">
            <a:spAutoFit/>
          </a:bodyPr>
          <a:lstStyle/>
          <a:p>
            <a:pPr>
              <a:defRPr/>
            </a:pPr>
            <a:r>
              <a:rPr kumimoji="0" lang="en-US" sz="1300" u="none" strike="noStrike" kern="1200" cap="all" spc="30" normalizeH="0" baseline="0" noProof="0" dirty="0">
                <a:ln>
                  <a:noFill/>
                </a:ln>
                <a:solidFill>
                  <a:srgbClr val="3C7EC1"/>
                </a:solidFill>
                <a:effectLst/>
                <a:uLnTx/>
                <a:uFillTx/>
                <a:latin typeface="Century Gothic" panose="020B0502020202020204" pitchFamily="34" charset="0"/>
                <a:ea typeface="+mn-ea"/>
                <a:cs typeface="+mn-cs"/>
              </a:rPr>
              <a:t>Retirement Readiness</a:t>
            </a:r>
          </a:p>
        </p:txBody>
      </p:sp>
      <p:cxnSp>
        <p:nvCxnSpPr>
          <p:cNvPr id="32" name="Straight Connector 31">
            <a:extLst>
              <a:ext uri="{FF2B5EF4-FFF2-40B4-BE49-F238E27FC236}">
                <a16:creationId xmlns:a16="http://schemas.microsoft.com/office/drawing/2014/main" id="{06EC8E7D-5AA9-36CC-3ADA-006B698BE37D}"/>
              </a:ext>
            </a:extLst>
          </p:cNvPr>
          <p:cNvCxnSpPr>
            <a:cxnSpLocks/>
          </p:cNvCxnSpPr>
          <p:nvPr/>
        </p:nvCxnSpPr>
        <p:spPr>
          <a:xfrm>
            <a:off x="4382672" y="2630754"/>
            <a:ext cx="0" cy="3017520"/>
          </a:xfrm>
          <a:prstGeom prst="line">
            <a:avLst/>
          </a:prstGeom>
          <a:ln w="9525">
            <a:solidFill>
              <a:schemeClr val="bg1">
                <a:lumMod val="85000"/>
              </a:schemeClr>
            </a:solidFill>
            <a:prstDash val="solid"/>
            <a:tailEnd type="none"/>
          </a:ln>
        </p:spPr>
        <p:style>
          <a:lnRef idx="1">
            <a:schemeClr val="accent5"/>
          </a:lnRef>
          <a:fillRef idx="0">
            <a:schemeClr val="accent5"/>
          </a:fillRef>
          <a:effectRef idx="0">
            <a:schemeClr val="accent5"/>
          </a:effectRef>
          <a:fontRef idx="minor">
            <a:schemeClr val="tx1"/>
          </a:fontRef>
        </p:style>
      </p:cxnSp>
      <p:cxnSp>
        <p:nvCxnSpPr>
          <p:cNvPr id="33" name="Straight Connector 32">
            <a:extLst>
              <a:ext uri="{FF2B5EF4-FFF2-40B4-BE49-F238E27FC236}">
                <a16:creationId xmlns:a16="http://schemas.microsoft.com/office/drawing/2014/main" id="{49BC6178-A08A-CA8C-FE61-51166C53E459}"/>
              </a:ext>
            </a:extLst>
          </p:cNvPr>
          <p:cNvCxnSpPr/>
          <p:nvPr/>
        </p:nvCxnSpPr>
        <p:spPr>
          <a:xfrm>
            <a:off x="5092866" y="4245536"/>
            <a:ext cx="2568065" cy="0"/>
          </a:xfrm>
          <a:prstGeom prst="line">
            <a:avLst/>
          </a:prstGeom>
          <a:ln w="9525">
            <a:solidFill>
              <a:schemeClr val="bg1">
                <a:lumMod val="85000"/>
              </a:schemeClr>
            </a:solidFill>
            <a:prstDash val="solid"/>
            <a:tailEnd type="none"/>
          </a:ln>
        </p:spPr>
        <p:style>
          <a:lnRef idx="1">
            <a:schemeClr val="accent5"/>
          </a:lnRef>
          <a:fillRef idx="0">
            <a:schemeClr val="accent5"/>
          </a:fillRef>
          <a:effectRef idx="0">
            <a:schemeClr val="accent5"/>
          </a:effectRef>
          <a:fontRef idx="minor">
            <a:schemeClr val="tx1"/>
          </a:fontRef>
        </p:style>
      </p:cxnSp>
      <p:cxnSp>
        <p:nvCxnSpPr>
          <p:cNvPr id="38" name="Straight Connector 37">
            <a:extLst>
              <a:ext uri="{FF2B5EF4-FFF2-40B4-BE49-F238E27FC236}">
                <a16:creationId xmlns:a16="http://schemas.microsoft.com/office/drawing/2014/main" id="{9AB7EC75-8F12-580F-6288-43FEF8160E93}"/>
              </a:ext>
            </a:extLst>
          </p:cNvPr>
          <p:cNvCxnSpPr/>
          <p:nvPr/>
        </p:nvCxnSpPr>
        <p:spPr>
          <a:xfrm>
            <a:off x="591013" y="4369962"/>
            <a:ext cx="2568065" cy="0"/>
          </a:xfrm>
          <a:prstGeom prst="line">
            <a:avLst/>
          </a:prstGeom>
          <a:ln w="9525">
            <a:solidFill>
              <a:schemeClr val="bg1">
                <a:lumMod val="85000"/>
              </a:schemeClr>
            </a:solidFill>
            <a:prstDash val="solid"/>
            <a:tailEnd type="none"/>
          </a:ln>
        </p:spPr>
        <p:style>
          <a:lnRef idx="1">
            <a:schemeClr val="accent5"/>
          </a:lnRef>
          <a:fillRef idx="0">
            <a:schemeClr val="accent5"/>
          </a:fillRef>
          <a:effectRef idx="0">
            <a:schemeClr val="accent5"/>
          </a:effectRef>
          <a:fontRef idx="minor">
            <a:schemeClr val="tx1"/>
          </a:fontRef>
        </p:style>
      </p:cxnSp>
      <p:sp>
        <p:nvSpPr>
          <p:cNvPr id="43" name="TextBox 42">
            <a:extLst>
              <a:ext uri="{FF2B5EF4-FFF2-40B4-BE49-F238E27FC236}">
                <a16:creationId xmlns:a16="http://schemas.microsoft.com/office/drawing/2014/main" id="{51798220-6F51-E476-5C0E-C86162F04EAE}"/>
              </a:ext>
            </a:extLst>
          </p:cNvPr>
          <p:cNvSpPr txBox="1"/>
          <p:nvPr/>
        </p:nvSpPr>
        <p:spPr>
          <a:xfrm>
            <a:off x="4994786" y="2929948"/>
            <a:ext cx="2132314" cy="830997"/>
          </a:xfrm>
          <a:prstGeom prst="rect">
            <a:avLst/>
          </a:prstGeom>
          <a:noFill/>
        </p:spPr>
        <p:txBody>
          <a:bodyPr wrap="square">
            <a:spAutoFit/>
          </a:bodyPr>
          <a:lstStyle/>
          <a:p>
            <a:pPr algn="ctr" defTabSz="342900">
              <a:defRPr/>
            </a:pPr>
            <a:r>
              <a:rPr lang="en-US" sz="1600" b="1" dirty="0">
                <a:solidFill>
                  <a:srgbClr val="262626"/>
                </a:solidFill>
                <a:latin typeface="Century Gothic" panose="020B0502020202020204" pitchFamily="34" charset="0"/>
                <a:cs typeface="Calibri Light" panose="020F0302020204030204" pitchFamily="34" charset="0"/>
              </a:rPr>
              <a:t>Hinder Organizational Growth</a:t>
            </a:r>
          </a:p>
        </p:txBody>
      </p:sp>
      <p:pic>
        <p:nvPicPr>
          <p:cNvPr id="44" name="Graphic 43">
            <a:extLst>
              <a:ext uri="{FF2B5EF4-FFF2-40B4-BE49-F238E27FC236}">
                <a16:creationId xmlns:a16="http://schemas.microsoft.com/office/drawing/2014/main" id="{D7C1A41F-AD79-AF16-806C-4FE7A833F6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65379" y="2946882"/>
            <a:ext cx="561509" cy="822960"/>
          </a:xfrm>
          <a:prstGeom prst="rect">
            <a:avLst/>
          </a:prstGeom>
        </p:spPr>
      </p:pic>
      <p:pic>
        <p:nvPicPr>
          <p:cNvPr id="45" name="Graphic 44">
            <a:extLst>
              <a:ext uri="{FF2B5EF4-FFF2-40B4-BE49-F238E27FC236}">
                <a16:creationId xmlns:a16="http://schemas.microsoft.com/office/drawing/2014/main" id="{E600163E-8996-EF93-88C6-4F701974F2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85811" y="4626794"/>
            <a:ext cx="580957" cy="731520"/>
          </a:xfrm>
          <a:prstGeom prst="rect">
            <a:avLst/>
          </a:prstGeom>
        </p:spPr>
      </p:pic>
      <p:sp>
        <p:nvSpPr>
          <p:cNvPr id="47" name="TextBox 46">
            <a:extLst>
              <a:ext uri="{FF2B5EF4-FFF2-40B4-BE49-F238E27FC236}">
                <a16:creationId xmlns:a16="http://schemas.microsoft.com/office/drawing/2014/main" id="{0D9F0218-3401-C72B-C14E-5FD8583376E3}"/>
              </a:ext>
            </a:extLst>
          </p:cNvPr>
          <p:cNvSpPr txBox="1"/>
          <p:nvPr/>
        </p:nvSpPr>
        <p:spPr>
          <a:xfrm>
            <a:off x="1023520" y="4930995"/>
            <a:ext cx="707777" cy="400110"/>
          </a:xfrm>
          <a:prstGeom prst="rect">
            <a:avLst/>
          </a:prstGeom>
          <a:noFill/>
        </p:spPr>
        <p:txBody>
          <a:bodyPr wrap="square">
            <a:spAutoFit/>
          </a:bodyPr>
          <a:lstStyle/>
          <a:p>
            <a:r>
              <a:rPr kumimoji="0" lang="en-US" sz="2000" b="1" i="0" u="none" strike="noStrike" kern="1200" cap="none" spc="0" normalizeH="0" baseline="0" noProof="0" dirty="0">
                <a:ln>
                  <a:noFill/>
                </a:ln>
                <a:solidFill>
                  <a:schemeClr val="accent2"/>
                </a:solidFill>
                <a:effectLst/>
                <a:uLnTx/>
                <a:uFillTx/>
                <a:latin typeface="Century Gothic"/>
                <a:ea typeface="+mn-ea"/>
                <a:cs typeface="+mn-cs"/>
              </a:rPr>
              <a:t>25%</a:t>
            </a:r>
            <a:r>
              <a:rPr kumimoji="0" lang="en-US" sz="2000" b="0" i="0" u="none" strike="noStrike" kern="1200" cap="none" spc="0" normalizeH="0" baseline="0" noProof="0" dirty="0">
                <a:ln>
                  <a:noFill/>
                </a:ln>
                <a:solidFill>
                  <a:schemeClr val="accent2"/>
                </a:solidFill>
                <a:effectLst/>
                <a:uLnTx/>
                <a:uFillTx/>
                <a:latin typeface="Century Gothic"/>
                <a:ea typeface="+mn-ea"/>
                <a:cs typeface="+mn-cs"/>
              </a:rPr>
              <a:t> </a:t>
            </a:r>
            <a:endParaRPr lang="en-US" sz="2000" dirty="0">
              <a:solidFill>
                <a:schemeClr val="accent2"/>
              </a:solidFill>
            </a:endParaRPr>
          </a:p>
        </p:txBody>
      </p:sp>
      <p:sp>
        <p:nvSpPr>
          <p:cNvPr id="48" name="TextBox 47">
            <a:extLst>
              <a:ext uri="{FF2B5EF4-FFF2-40B4-BE49-F238E27FC236}">
                <a16:creationId xmlns:a16="http://schemas.microsoft.com/office/drawing/2014/main" id="{AD6D1EAB-F810-D23E-A74A-6EC1CF08CAF9}"/>
              </a:ext>
            </a:extLst>
          </p:cNvPr>
          <p:cNvSpPr txBox="1"/>
          <p:nvPr/>
        </p:nvSpPr>
        <p:spPr>
          <a:xfrm>
            <a:off x="770564" y="4365094"/>
            <a:ext cx="2999991" cy="338554"/>
          </a:xfrm>
          <a:prstGeom prst="rect">
            <a:avLst/>
          </a:prstGeom>
          <a:noFill/>
        </p:spPr>
        <p:txBody>
          <a:bodyPr wrap="square">
            <a:spAutoFit/>
          </a:bodyPr>
          <a:lstStyle/>
          <a:p>
            <a:pPr defTabSz="342900">
              <a:defRPr/>
            </a:pPr>
            <a:r>
              <a:rPr lang="en-US" sz="1600" b="1" dirty="0">
                <a:solidFill>
                  <a:srgbClr val="262626"/>
                </a:solidFill>
                <a:latin typeface="Century Gothic" panose="020B0502020202020204" pitchFamily="34" charset="0"/>
                <a:cs typeface="Calibri Light" panose="020F0302020204030204" pitchFamily="34" charset="0"/>
              </a:rPr>
              <a:t>Employees Failing to Plan</a:t>
            </a:r>
          </a:p>
        </p:txBody>
      </p:sp>
      <p:pic>
        <p:nvPicPr>
          <p:cNvPr id="52" name="Graphic 51">
            <a:extLst>
              <a:ext uri="{FF2B5EF4-FFF2-40B4-BE49-F238E27FC236}">
                <a16:creationId xmlns:a16="http://schemas.microsoft.com/office/drawing/2014/main" id="{7F112C80-38FC-9D30-8D6A-EA6A2AF99BD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89185" y="4620634"/>
            <a:ext cx="607362" cy="749808"/>
          </a:xfrm>
          <a:prstGeom prst="rect">
            <a:avLst/>
          </a:prstGeom>
        </p:spPr>
      </p:pic>
      <p:sp>
        <p:nvSpPr>
          <p:cNvPr id="53" name="TextBox 52">
            <a:extLst>
              <a:ext uri="{FF2B5EF4-FFF2-40B4-BE49-F238E27FC236}">
                <a16:creationId xmlns:a16="http://schemas.microsoft.com/office/drawing/2014/main" id="{492F4BCA-0914-C475-724C-C2CE038669B2}"/>
              </a:ext>
            </a:extLst>
          </p:cNvPr>
          <p:cNvSpPr txBox="1"/>
          <p:nvPr/>
        </p:nvSpPr>
        <p:spPr>
          <a:xfrm>
            <a:off x="5534475" y="4564090"/>
            <a:ext cx="2737113" cy="830997"/>
          </a:xfrm>
          <a:prstGeom prst="rect">
            <a:avLst/>
          </a:prstGeom>
          <a:noFill/>
        </p:spPr>
        <p:txBody>
          <a:bodyPr wrap="square">
            <a:spAutoFit/>
          </a:bodyPr>
          <a:lstStyle/>
          <a:p>
            <a:pPr defTabSz="342900">
              <a:defRPr/>
            </a:pPr>
            <a:r>
              <a:rPr lang="en-US" sz="1050" dirty="0">
                <a:latin typeface="+mj-lt"/>
              </a:rPr>
              <a:t>               </a:t>
            </a:r>
            <a:r>
              <a:rPr lang="en-US" sz="1600" dirty="0">
                <a:solidFill>
                  <a:srgbClr val="262626"/>
                </a:solidFill>
              </a:rPr>
              <a:t>of employees ages 45+ delay retirement due to market volatility </a:t>
            </a:r>
            <a:r>
              <a:rPr lang="en-US" sz="1600" baseline="30000" dirty="0">
                <a:solidFill>
                  <a:srgbClr val="262626"/>
                </a:solidFill>
              </a:rPr>
              <a:t>3</a:t>
            </a:r>
          </a:p>
        </p:txBody>
      </p:sp>
      <p:sp>
        <p:nvSpPr>
          <p:cNvPr id="55" name="TextBox 54">
            <a:extLst>
              <a:ext uri="{FF2B5EF4-FFF2-40B4-BE49-F238E27FC236}">
                <a16:creationId xmlns:a16="http://schemas.microsoft.com/office/drawing/2014/main" id="{4FDD97A0-6CD0-FF2E-5360-F41FF96FAB60}"/>
              </a:ext>
            </a:extLst>
          </p:cNvPr>
          <p:cNvSpPr txBox="1"/>
          <p:nvPr/>
        </p:nvSpPr>
        <p:spPr>
          <a:xfrm>
            <a:off x="5453689" y="4557738"/>
            <a:ext cx="688019" cy="400110"/>
          </a:xfrm>
          <a:prstGeom prst="rect">
            <a:avLst/>
          </a:prstGeom>
          <a:noFill/>
        </p:spPr>
        <p:txBody>
          <a:bodyPr wrap="square">
            <a:spAutoFit/>
          </a:bodyPr>
          <a:lstStyle/>
          <a:p>
            <a:r>
              <a:rPr kumimoji="0" lang="en-US" sz="2000" b="1" i="0" u="none" strike="noStrike" kern="1200" cap="none" spc="0" normalizeH="0" baseline="0" noProof="0" dirty="0">
                <a:ln>
                  <a:noFill/>
                </a:ln>
                <a:solidFill>
                  <a:schemeClr val="accent2"/>
                </a:solidFill>
                <a:effectLst/>
                <a:uLnTx/>
                <a:uFillTx/>
                <a:latin typeface="Century Gothic"/>
                <a:ea typeface="+mn-ea"/>
                <a:cs typeface="+mn-cs"/>
              </a:rPr>
              <a:t>40%</a:t>
            </a:r>
            <a:r>
              <a:rPr kumimoji="0" lang="en-US" sz="2000" b="0" i="0" u="none" strike="noStrike" kern="1200" cap="none" spc="0" normalizeH="0" baseline="0" noProof="0" dirty="0">
                <a:ln>
                  <a:noFill/>
                </a:ln>
                <a:solidFill>
                  <a:schemeClr val="accent2"/>
                </a:solidFill>
                <a:effectLst/>
                <a:uLnTx/>
                <a:uFillTx/>
                <a:latin typeface="Century Gothic"/>
                <a:ea typeface="+mn-ea"/>
                <a:cs typeface="+mn-cs"/>
              </a:rPr>
              <a:t> </a:t>
            </a:r>
            <a:endParaRPr lang="en-US" sz="2000" dirty="0">
              <a:solidFill>
                <a:schemeClr val="accent2"/>
              </a:solidFill>
            </a:endParaRPr>
          </a:p>
        </p:txBody>
      </p:sp>
      <p:pic>
        <p:nvPicPr>
          <p:cNvPr id="61" name="Graphic 60">
            <a:extLst>
              <a:ext uri="{FF2B5EF4-FFF2-40B4-BE49-F238E27FC236}">
                <a16:creationId xmlns:a16="http://schemas.microsoft.com/office/drawing/2014/main" id="{1EC2F00C-F736-A414-13A7-0DD053E7E99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9051" y="2605710"/>
            <a:ext cx="558347" cy="640080"/>
          </a:xfrm>
          <a:prstGeom prst="rect">
            <a:avLst/>
          </a:prstGeom>
        </p:spPr>
      </p:pic>
      <p:graphicFrame>
        <p:nvGraphicFramePr>
          <p:cNvPr id="12" name="Table 11">
            <a:extLst>
              <a:ext uri="{FF2B5EF4-FFF2-40B4-BE49-F238E27FC236}">
                <a16:creationId xmlns:a16="http://schemas.microsoft.com/office/drawing/2014/main" id="{E1CA3D8D-9435-9090-E76B-AB5BC6204AB0}"/>
              </a:ext>
            </a:extLst>
          </p:cNvPr>
          <p:cNvGraphicFramePr>
            <a:graphicFrameLocks noGrp="1"/>
          </p:cNvGraphicFramePr>
          <p:nvPr/>
        </p:nvGraphicFramePr>
        <p:xfrm>
          <a:off x="704738" y="3352127"/>
          <a:ext cx="3591514" cy="896112"/>
        </p:xfrm>
        <a:graphic>
          <a:graphicData uri="http://schemas.openxmlformats.org/drawingml/2006/table">
            <a:tbl>
              <a:tblPr firstRow="1" bandRow="1">
                <a:tableStyleId>{72833802-FEF1-4C79-8D5D-14CF1EAF98D9}</a:tableStyleId>
              </a:tblPr>
              <a:tblGrid>
                <a:gridCol w="878814">
                  <a:extLst>
                    <a:ext uri="{9D8B030D-6E8A-4147-A177-3AD203B41FA5}">
                      <a16:colId xmlns:a16="http://schemas.microsoft.com/office/drawing/2014/main" val="3695682658"/>
                    </a:ext>
                  </a:extLst>
                </a:gridCol>
                <a:gridCol w="1637803">
                  <a:extLst>
                    <a:ext uri="{9D8B030D-6E8A-4147-A177-3AD203B41FA5}">
                      <a16:colId xmlns:a16="http://schemas.microsoft.com/office/drawing/2014/main" val="2620190873"/>
                    </a:ext>
                  </a:extLst>
                </a:gridCol>
                <a:gridCol w="1074897">
                  <a:extLst>
                    <a:ext uri="{9D8B030D-6E8A-4147-A177-3AD203B41FA5}">
                      <a16:colId xmlns:a16="http://schemas.microsoft.com/office/drawing/2014/main" val="4185919110"/>
                    </a:ext>
                  </a:extLst>
                </a:gridCol>
              </a:tblGrid>
              <a:tr h="190283">
                <a:tc>
                  <a:txBody>
                    <a:bodyPr/>
                    <a:lstStyle/>
                    <a:p>
                      <a:pPr algn="ctr"/>
                      <a:r>
                        <a:rPr lang="en-US" sz="1600" dirty="0"/>
                        <a:t>Age</a:t>
                      </a:r>
                    </a:p>
                  </a:txBody>
                  <a:tcPr marT="27432" marB="27432" anchor="ctr"/>
                </a:tc>
                <a:tc>
                  <a:txBody>
                    <a:bodyPr/>
                    <a:lstStyle/>
                    <a:p>
                      <a:pPr algn="ctr"/>
                      <a:r>
                        <a:rPr lang="en-US" sz="1600" dirty="0"/>
                        <a:t>% of Enrollment</a:t>
                      </a:r>
                    </a:p>
                  </a:txBody>
                  <a:tcPr marT="27432" marB="27432" anchor="ctr"/>
                </a:tc>
                <a:tc>
                  <a:txBody>
                    <a:bodyPr/>
                    <a:lstStyle/>
                    <a:p>
                      <a:pPr algn="ctr"/>
                      <a:r>
                        <a:rPr lang="en-US" sz="1600" dirty="0"/>
                        <a:t>% of Cost</a:t>
                      </a:r>
                    </a:p>
                  </a:txBody>
                  <a:tcPr marT="27432" marB="27432" anchor="ctr"/>
                </a:tc>
                <a:extLst>
                  <a:ext uri="{0D108BD9-81ED-4DB2-BD59-A6C34878D82A}">
                    <a16:rowId xmlns:a16="http://schemas.microsoft.com/office/drawing/2014/main" val="265320150"/>
                  </a:ext>
                </a:extLst>
              </a:tr>
              <a:tr h="190283">
                <a:tc>
                  <a:txBody>
                    <a:bodyPr/>
                    <a:lstStyle/>
                    <a:p>
                      <a:pPr algn="ctr"/>
                      <a:r>
                        <a:rPr lang="en-US" sz="1600" dirty="0"/>
                        <a:t>55 - 65</a:t>
                      </a:r>
                    </a:p>
                  </a:txBody>
                  <a:tcPr marT="27432" marB="27432">
                    <a:solidFill>
                      <a:schemeClr val="bg1"/>
                    </a:solidFill>
                  </a:tcPr>
                </a:tc>
                <a:tc>
                  <a:txBody>
                    <a:bodyPr/>
                    <a:lstStyle/>
                    <a:p>
                      <a:pPr algn="ctr"/>
                      <a:r>
                        <a:rPr lang="en-US" sz="1600" dirty="0"/>
                        <a:t>15.30%</a:t>
                      </a:r>
                    </a:p>
                  </a:txBody>
                  <a:tcPr marT="27432" marB="27432">
                    <a:solidFill>
                      <a:schemeClr val="bg1"/>
                    </a:solidFill>
                  </a:tcPr>
                </a:tc>
                <a:tc>
                  <a:txBody>
                    <a:bodyPr/>
                    <a:lstStyle/>
                    <a:p>
                      <a:pPr algn="ctr"/>
                      <a:r>
                        <a:rPr lang="en-US" sz="1600" dirty="0"/>
                        <a:t>25.90%</a:t>
                      </a:r>
                    </a:p>
                  </a:txBody>
                  <a:tcPr marT="27432" marB="27432">
                    <a:solidFill>
                      <a:schemeClr val="bg1"/>
                    </a:solidFill>
                  </a:tcPr>
                </a:tc>
                <a:extLst>
                  <a:ext uri="{0D108BD9-81ED-4DB2-BD59-A6C34878D82A}">
                    <a16:rowId xmlns:a16="http://schemas.microsoft.com/office/drawing/2014/main" val="3275666535"/>
                  </a:ext>
                </a:extLst>
              </a:tr>
              <a:tr h="190283">
                <a:tc>
                  <a:txBody>
                    <a:bodyPr/>
                    <a:lstStyle/>
                    <a:p>
                      <a:pPr algn="ctr"/>
                      <a:r>
                        <a:rPr lang="en-US" sz="1600" dirty="0"/>
                        <a:t>65+</a:t>
                      </a:r>
                    </a:p>
                  </a:txBody>
                  <a:tcPr marT="27432" marB="27432">
                    <a:solidFill>
                      <a:schemeClr val="bg1"/>
                    </a:solidFill>
                  </a:tcPr>
                </a:tc>
                <a:tc>
                  <a:txBody>
                    <a:bodyPr/>
                    <a:lstStyle/>
                    <a:p>
                      <a:pPr algn="ctr"/>
                      <a:r>
                        <a:rPr lang="en-US" sz="1600" dirty="0"/>
                        <a:t>4.10%</a:t>
                      </a:r>
                    </a:p>
                  </a:txBody>
                  <a:tcPr marT="27432" marB="27432">
                    <a:solidFill>
                      <a:schemeClr val="bg1"/>
                    </a:solidFill>
                  </a:tcPr>
                </a:tc>
                <a:tc>
                  <a:txBody>
                    <a:bodyPr/>
                    <a:lstStyle/>
                    <a:p>
                      <a:pPr algn="ctr"/>
                      <a:r>
                        <a:rPr lang="en-US" sz="1600" dirty="0"/>
                        <a:t>9.50%</a:t>
                      </a:r>
                    </a:p>
                  </a:txBody>
                  <a:tcPr marT="27432" marB="27432">
                    <a:solidFill>
                      <a:schemeClr val="bg1"/>
                    </a:solidFill>
                  </a:tcPr>
                </a:tc>
                <a:extLst>
                  <a:ext uri="{0D108BD9-81ED-4DB2-BD59-A6C34878D82A}">
                    <a16:rowId xmlns:a16="http://schemas.microsoft.com/office/drawing/2014/main" val="2379471449"/>
                  </a:ext>
                </a:extLst>
              </a:tr>
            </a:tbl>
          </a:graphicData>
        </a:graphic>
      </p:graphicFrame>
      <p:sp>
        <p:nvSpPr>
          <p:cNvPr id="7" name="TextBox 6">
            <a:extLst>
              <a:ext uri="{FF2B5EF4-FFF2-40B4-BE49-F238E27FC236}">
                <a16:creationId xmlns:a16="http://schemas.microsoft.com/office/drawing/2014/main" id="{20963B08-377A-BC87-B739-24D6D0B803D3}"/>
              </a:ext>
            </a:extLst>
          </p:cNvPr>
          <p:cNvSpPr txBox="1"/>
          <p:nvPr/>
        </p:nvSpPr>
        <p:spPr>
          <a:xfrm>
            <a:off x="501489" y="6200938"/>
            <a:ext cx="715417" cy="246221"/>
          </a:xfrm>
          <a:prstGeom prst="rect">
            <a:avLst/>
          </a:prstGeom>
          <a:noFill/>
        </p:spPr>
        <p:txBody>
          <a:bodyPr wrap="square" rtlCol="0">
            <a:spAutoFit/>
          </a:bodyPr>
          <a:lstStyle/>
          <a:p>
            <a:r>
              <a:rPr lang="en-US" sz="1000" dirty="0">
                <a:solidFill>
                  <a:schemeClr val="accent1"/>
                </a:solidFill>
                <a:hlinkClick r:id="rId12" action="ppaction://hlinksldjump"/>
              </a:rPr>
              <a:t>Sources</a:t>
            </a:r>
            <a:r>
              <a:rPr lang="en-US" sz="1000" dirty="0">
                <a:solidFill>
                  <a:srgbClr val="262626"/>
                </a:solidFill>
              </a:rPr>
              <a:t> </a:t>
            </a:r>
          </a:p>
        </p:txBody>
      </p:sp>
      <p:sp>
        <p:nvSpPr>
          <p:cNvPr id="18" name="TextBox 17">
            <a:extLst>
              <a:ext uri="{FF2B5EF4-FFF2-40B4-BE49-F238E27FC236}">
                <a16:creationId xmlns:a16="http://schemas.microsoft.com/office/drawing/2014/main" id="{5ED1325A-258F-50E8-273A-4205130E59E6}"/>
              </a:ext>
            </a:extLst>
          </p:cNvPr>
          <p:cNvSpPr txBox="1"/>
          <p:nvPr/>
        </p:nvSpPr>
        <p:spPr>
          <a:xfrm>
            <a:off x="454115" y="6436606"/>
            <a:ext cx="6968661" cy="369332"/>
          </a:xfrm>
          <a:prstGeom prst="rect">
            <a:avLst/>
          </a:prstGeom>
          <a:noFill/>
        </p:spPr>
        <p:txBody>
          <a:bodyPr wrap="square" rtlCol="0">
            <a:spAutoFit/>
          </a:bodyPr>
          <a:lstStyle/>
          <a:p>
            <a:r>
              <a:rPr lang="en-US" sz="900" dirty="0"/>
              <a:t>This information is provided solely for educational purposes and is not to be construed as investment, legal or tax advice. Prior to acting on this information, we recommend that you seek independent advice specific to your situation from a qualified investment/legal/tax professional.</a:t>
            </a:r>
          </a:p>
        </p:txBody>
      </p:sp>
      <p:sp>
        <p:nvSpPr>
          <p:cNvPr id="4" name="Rectangle 3">
            <a:extLst>
              <a:ext uri="{FF2B5EF4-FFF2-40B4-BE49-F238E27FC236}">
                <a16:creationId xmlns:a16="http://schemas.microsoft.com/office/drawing/2014/main" id="{3D6B59B6-63D2-CA8A-E6FC-B13DE4B8BC75}"/>
              </a:ext>
            </a:extLst>
          </p:cNvPr>
          <p:cNvSpPr/>
          <p:nvPr/>
        </p:nvSpPr>
        <p:spPr>
          <a:xfrm>
            <a:off x="1246869" y="2800700"/>
            <a:ext cx="3025605" cy="246221"/>
          </a:xfrm>
          <a:prstGeom prst="rect">
            <a:avLst/>
          </a:prstGeom>
        </p:spPr>
        <p:txBody>
          <a:bodyPr wrap="square" lIns="0" tIns="0" rIns="0" bIns="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lumMod val="85000"/>
                    <a:lumOff val="15000"/>
                  </a:srgbClr>
                </a:solidFill>
                <a:effectLst/>
                <a:uLnTx/>
                <a:uFillTx/>
                <a:latin typeface="Calibri Light"/>
                <a:ea typeface="+mn-ea"/>
                <a:cs typeface="Calibri" panose="020F0502020204030204" pitchFamily="34" charset="0"/>
              </a:rPr>
              <a:t>Retirement-eligible Medical expense</a:t>
            </a:r>
            <a:endParaRPr kumimoji="0" lang="en-US" sz="1600" b="1" i="0" u="none" strike="noStrike" kern="1200" cap="none" spc="0" normalizeH="0" baseline="30000" noProof="0" dirty="0">
              <a:ln>
                <a:noFill/>
              </a:ln>
              <a:solidFill>
                <a:srgbClr val="000000">
                  <a:lumMod val="85000"/>
                  <a:lumOff val="15000"/>
                </a:srgbClr>
              </a:solidFill>
              <a:effectLst/>
              <a:uLnTx/>
              <a:uFillTx/>
              <a:latin typeface="Calibri Light"/>
              <a:ea typeface="+mn-ea"/>
              <a:cs typeface="Calibri" panose="020F0502020204030204" pitchFamily="34" charset="0"/>
            </a:endParaRPr>
          </a:p>
        </p:txBody>
      </p:sp>
      <p:sp>
        <p:nvSpPr>
          <p:cNvPr id="6" name="TextBox 5">
            <a:extLst>
              <a:ext uri="{FF2B5EF4-FFF2-40B4-BE49-F238E27FC236}">
                <a16:creationId xmlns:a16="http://schemas.microsoft.com/office/drawing/2014/main" id="{38CF9EDA-206A-275C-0280-C4DEF763D1BF}"/>
              </a:ext>
            </a:extLst>
          </p:cNvPr>
          <p:cNvSpPr txBox="1"/>
          <p:nvPr/>
        </p:nvSpPr>
        <p:spPr>
          <a:xfrm>
            <a:off x="1712775" y="4957848"/>
            <a:ext cx="1354629" cy="338554"/>
          </a:xfrm>
          <a:prstGeom prst="rect">
            <a:avLst/>
          </a:prstGeom>
          <a:noFill/>
        </p:spPr>
        <p:txBody>
          <a:bodyPr wrap="square">
            <a:spAutoFit/>
          </a:bodyPr>
          <a:lstStyle/>
          <a:p>
            <a:pPr defTabSz="342900">
              <a:defRPr/>
            </a:pPr>
            <a:r>
              <a:rPr lang="en-US" sz="1600" b="1" dirty="0">
                <a:solidFill>
                  <a:srgbClr val="262626"/>
                </a:solidFill>
                <a:latin typeface="Century Gothic" panose="020B0502020202020204" pitchFamily="34" charset="0"/>
                <a:cs typeface="Calibri Light" panose="020F0302020204030204" pitchFamily="34" charset="0"/>
              </a:rPr>
              <a:t>Don’t know</a:t>
            </a:r>
          </a:p>
        </p:txBody>
      </p:sp>
    </p:spTree>
    <p:custDataLst>
      <p:tags r:id="rId1"/>
    </p:custDataLst>
    <p:extLst>
      <p:ext uri="{BB962C8B-B14F-4D97-AF65-F5344CB8AC3E}">
        <p14:creationId xmlns:p14="http://schemas.microsoft.com/office/powerpoint/2010/main" val="1254508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AE7B8-F65C-3BA2-3F6A-5CC367DD2B0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1156CBBB-E42A-1D43-0173-0F0FB921BE2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487106" y="2809483"/>
            <a:ext cx="4005095" cy="1897817"/>
          </a:xfrm>
          <a:prstGeom prst="rect">
            <a:avLst/>
          </a:prstGeom>
        </p:spPr>
      </p:pic>
      <p:sp>
        <p:nvSpPr>
          <p:cNvPr id="2" name="Title 1">
            <a:extLst>
              <a:ext uri="{FF2B5EF4-FFF2-40B4-BE49-F238E27FC236}">
                <a16:creationId xmlns:a16="http://schemas.microsoft.com/office/drawing/2014/main" id="{6C636DF8-79CF-392F-D736-AEFE9887A5E8}"/>
              </a:ext>
            </a:extLst>
          </p:cNvPr>
          <p:cNvSpPr>
            <a:spLocks noGrp="1"/>
          </p:cNvSpPr>
          <p:nvPr>
            <p:ph type="title"/>
          </p:nvPr>
        </p:nvSpPr>
        <p:spPr/>
        <p:txBody>
          <a:bodyPr/>
          <a:lstStyle/>
          <a:p>
            <a:r>
              <a:rPr lang="en-US" dirty="0"/>
              <a:t>Employer Tax Liabilities </a:t>
            </a:r>
          </a:p>
        </p:txBody>
      </p:sp>
      <p:sp>
        <p:nvSpPr>
          <p:cNvPr id="4" name="TextBox 3">
            <a:extLst>
              <a:ext uri="{FF2B5EF4-FFF2-40B4-BE49-F238E27FC236}">
                <a16:creationId xmlns:a16="http://schemas.microsoft.com/office/drawing/2014/main" id="{8EAE0DC9-695A-0995-E5B0-E7907F324B1C}"/>
              </a:ext>
            </a:extLst>
          </p:cNvPr>
          <p:cNvSpPr txBox="1"/>
          <p:nvPr/>
        </p:nvSpPr>
        <p:spPr>
          <a:xfrm>
            <a:off x="457200" y="1465846"/>
            <a:ext cx="8229600" cy="492443"/>
          </a:xfrm>
          <a:prstGeom prst="rect">
            <a:avLst/>
          </a:prstGeom>
          <a:noFill/>
        </p:spPr>
        <p:txBody>
          <a:bodyPr wrap="square" lIns="0" tIns="0" rIns="0" bIns="0" rtlCol="0">
            <a:spAutoFit/>
          </a:bodyPr>
          <a:lstStyle>
            <a:defPPr>
              <a:defRPr lang="en-US"/>
            </a:defPPr>
            <a:lvl1pPr algn="ctr" defTabSz="1005840" fontAlgn="base">
              <a:spcBef>
                <a:spcPct val="20000"/>
              </a:spcBef>
              <a:spcAft>
                <a:spcPct val="0"/>
              </a:spcAft>
              <a:buClr>
                <a:srgbClr val="1B5599"/>
              </a:buClr>
              <a:buSzPct val="90000"/>
              <a:defRPr sz="1600">
                <a:solidFill>
                  <a:srgbClr val="09549B"/>
                </a:solidFill>
                <a:latin typeface="Century Gothic" panose="020B0502020202020204" pitchFamily="34" charset="0"/>
              </a:defRPr>
            </a:lvl1pPr>
          </a:lstStyle>
          <a:p>
            <a:pPr>
              <a:defRPr/>
            </a:pPr>
            <a:r>
              <a:rPr lang="en-US" dirty="0"/>
              <a:t>Employers often fail to offer all of the tax-deferred programs available, or fail </a:t>
            </a:r>
            <a:br>
              <a:rPr lang="en-US" dirty="0"/>
            </a:br>
            <a:r>
              <a:rPr lang="en-US" dirty="0"/>
              <a:t>to adequately educate their employees to maximize participation</a:t>
            </a:r>
            <a:endParaRPr kumimoji="0" lang="en-US" sz="1600" b="0" i="0" u="none" strike="noStrike" kern="1200" cap="none" spc="0" normalizeH="0" baseline="0" noProof="0" dirty="0">
              <a:ln>
                <a:noFill/>
              </a:ln>
              <a:solidFill>
                <a:srgbClr val="09549B"/>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F319793A-08E6-01E9-7141-D3A0FD768AA9}"/>
              </a:ext>
            </a:extLst>
          </p:cNvPr>
          <p:cNvSpPr txBox="1"/>
          <p:nvPr/>
        </p:nvSpPr>
        <p:spPr>
          <a:xfrm>
            <a:off x="6668062" y="2158434"/>
            <a:ext cx="2166871" cy="4121331"/>
          </a:xfrm>
          <a:prstGeom prst="rect">
            <a:avLst/>
          </a:prstGeom>
          <a:solidFill>
            <a:srgbClr val="CEDFEF"/>
          </a:solid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lang="en-US" sz="1300" spc="-10" dirty="0">
                <a:solidFill>
                  <a:srgbClr val="000000"/>
                </a:solidFill>
                <a:latin typeface="Calibri Light"/>
              </a:rPr>
              <a:t>Maximizing employee enrollment in tax-deferred programs can reduce employee and employer tax burden, and engage employees with their full benefits package. </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lang="en-US" sz="1300" spc="-10" dirty="0">
                <a:solidFill>
                  <a:srgbClr val="000000"/>
                </a:solidFill>
                <a:latin typeface="Calibri Light"/>
              </a:rPr>
              <a:t>The Employer tax of 7.65% on all traditional income creates unnecessary tax liability that could be mitigated. </a:t>
            </a:r>
          </a:p>
          <a:p>
            <a:pPr marL="171450" indent="-171450" defTabSz="457200">
              <a:spcBef>
                <a:spcPts val="600"/>
              </a:spcBef>
              <a:spcAft>
                <a:spcPts val="600"/>
              </a:spcAft>
              <a:buClr>
                <a:srgbClr val="00529B"/>
              </a:buClr>
              <a:buFont typeface="Wingdings" panose="05000000000000000000" pitchFamily="2" charset="2"/>
              <a:buChar char="§"/>
              <a:defRPr/>
            </a:pPr>
            <a:r>
              <a:rPr kumimoji="0" lang="en-US" sz="1300" b="0" i="0" u="none" strike="noStrike" kern="1200" cap="none" spc="-20" normalizeH="0" baseline="0" noProof="0" dirty="0">
                <a:ln>
                  <a:noFill/>
                </a:ln>
                <a:solidFill>
                  <a:srgbClr val="000000"/>
                </a:solidFill>
                <a:effectLst/>
                <a:uLnTx/>
                <a:uFillTx/>
                <a:latin typeface="Calibri Light"/>
                <a:ea typeface="+mn-ea"/>
                <a:cs typeface="+mn-cs"/>
              </a:rPr>
              <a:t>Typical insurance consulting has been conducted in siloes of health and retirement</a:t>
            </a:r>
            <a:r>
              <a:rPr lang="en-US" sz="1300" spc="-20" dirty="0">
                <a:solidFill>
                  <a:srgbClr val="000000"/>
                </a:solidFill>
                <a:latin typeface="Calibri Light"/>
              </a:rPr>
              <a:t> thus often overlooking this opportunity for clients.    </a:t>
            </a:r>
            <a:endParaRPr kumimoji="0" lang="en-US" sz="1300" b="0" i="0" u="none" strike="noStrike" kern="1200" cap="none" spc="-20" normalizeH="0" baseline="0" noProof="0" dirty="0">
              <a:ln>
                <a:noFill/>
              </a:ln>
              <a:solidFill>
                <a:srgbClr val="000000"/>
              </a:solidFill>
              <a:effectLst/>
              <a:uLnTx/>
              <a:uFillTx/>
              <a:latin typeface="Calibri Light"/>
              <a:ea typeface="+mn-ea"/>
              <a:cs typeface="+mn-cs"/>
            </a:endParaRPr>
          </a:p>
        </p:txBody>
      </p:sp>
      <p:sp>
        <p:nvSpPr>
          <p:cNvPr id="10" name="Rectangle 9">
            <a:extLst>
              <a:ext uri="{FF2B5EF4-FFF2-40B4-BE49-F238E27FC236}">
                <a16:creationId xmlns:a16="http://schemas.microsoft.com/office/drawing/2014/main" id="{CA48963E-2FA9-ED10-FC78-FA6F2A2BFFA8}"/>
              </a:ext>
            </a:extLst>
          </p:cNvPr>
          <p:cNvSpPr/>
          <p:nvPr/>
        </p:nvSpPr>
        <p:spPr>
          <a:xfrm>
            <a:off x="5792816" y="3368413"/>
            <a:ext cx="144780" cy="147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accent4"/>
              </a:solidFill>
              <a:effectLst/>
              <a:uLnTx/>
              <a:uFillTx/>
              <a:latin typeface="Calibri Light"/>
              <a:ea typeface="+mn-ea"/>
              <a:cs typeface="+mn-cs"/>
            </a:endParaRPr>
          </a:p>
        </p:txBody>
      </p:sp>
      <p:sp>
        <p:nvSpPr>
          <p:cNvPr id="11" name="Rectangle 10">
            <a:extLst>
              <a:ext uri="{FF2B5EF4-FFF2-40B4-BE49-F238E27FC236}">
                <a16:creationId xmlns:a16="http://schemas.microsoft.com/office/drawing/2014/main" id="{DF8DB2BB-5B49-5BDD-3811-1B3A467E65FB}"/>
              </a:ext>
            </a:extLst>
          </p:cNvPr>
          <p:cNvSpPr/>
          <p:nvPr/>
        </p:nvSpPr>
        <p:spPr>
          <a:xfrm>
            <a:off x="1654621" y="3592251"/>
            <a:ext cx="130493" cy="1547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24" name="TextBox 23">
            <a:extLst>
              <a:ext uri="{FF2B5EF4-FFF2-40B4-BE49-F238E27FC236}">
                <a16:creationId xmlns:a16="http://schemas.microsoft.com/office/drawing/2014/main" id="{D08087CB-34FB-A667-9FF2-C8E8D0A48B93}"/>
              </a:ext>
            </a:extLst>
          </p:cNvPr>
          <p:cNvSpPr txBox="1"/>
          <p:nvPr/>
        </p:nvSpPr>
        <p:spPr>
          <a:xfrm>
            <a:off x="1505512" y="3454918"/>
            <a:ext cx="1141125" cy="534057"/>
          </a:xfrm>
          <a:prstGeom prst="rect">
            <a:avLst/>
          </a:prstGeom>
          <a:noFill/>
        </p:spPr>
        <p:txBody>
          <a:bodyPr wrap="square" lIns="0" tIns="0" rIns="0" bIns="0" rtlCol="0">
            <a:spAutoFit/>
          </a:bodyPr>
          <a:lstStyle/>
          <a:p>
            <a:pPr algn="ctr">
              <a:lnSpc>
                <a:spcPct val="108000"/>
              </a:lnSpc>
            </a:pPr>
            <a:r>
              <a:rPr lang="en-US" sz="1100" dirty="0">
                <a:solidFill>
                  <a:schemeClr val="bg1"/>
                </a:solidFill>
                <a:latin typeface="+mj-lt"/>
                <a:cs typeface="Calibri" panose="020F0502020204030204" pitchFamily="34" charset="0"/>
              </a:rPr>
              <a:t>Traditional Benefits Accounts</a:t>
            </a:r>
          </a:p>
        </p:txBody>
      </p:sp>
      <p:sp>
        <p:nvSpPr>
          <p:cNvPr id="25" name="TextBox 24">
            <a:extLst>
              <a:ext uri="{FF2B5EF4-FFF2-40B4-BE49-F238E27FC236}">
                <a16:creationId xmlns:a16="http://schemas.microsoft.com/office/drawing/2014/main" id="{18AEC49D-C232-9F68-B1B3-7DCA35A5F1A0}"/>
              </a:ext>
            </a:extLst>
          </p:cNvPr>
          <p:cNvSpPr txBox="1"/>
          <p:nvPr/>
        </p:nvSpPr>
        <p:spPr>
          <a:xfrm flipH="1">
            <a:off x="4427553" y="3454918"/>
            <a:ext cx="952507" cy="534057"/>
          </a:xfrm>
          <a:prstGeom prst="rect">
            <a:avLst/>
          </a:prstGeom>
          <a:noFill/>
        </p:spPr>
        <p:txBody>
          <a:bodyPr wrap="square" lIns="0" tIns="0" rIns="0" bIns="0" rtlCol="0">
            <a:spAutoFit/>
          </a:bodyPr>
          <a:lstStyle/>
          <a:p>
            <a:pPr algn="ctr">
              <a:lnSpc>
                <a:spcPct val="108000"/>
              </a:lnSpc>
            </a:pPr>
            <a:r>
              <a:rPr lang="en-US" sz="1100" dirty="0">
                <a:solidFill>
                  <a:schemeClr val="bg1"/>
                </a:solidFill>
                <a:latin typeface="+mj-lt"/>
                <a:cs typeface="Calibri" panose="020F0502020204030204" pitchFamily="34" charset="0"/>
              </a:rPr>
              <a:t>Retirement </a:t>
            </a:r>
            <a:br>
              <a:rPr lang="en-US" sz="1100" dirty="0">
                <a:solidFill>
                  <a:schemeClr val="bg1"/>
                </a:solidFill>
                <a:latin typeface="+mj-lt"/>
                <a:cs typeface="Calibri" panose="020F0502020204030204" pitchFamily="34" charset="0"/>
              </a:rPr>
            </a:br>
            <a:r>
              <a:rPr lang="en-US" sz="1100" dirty="0">
                <a:solidFill>
                  <a:schemeClr val="bg1"/>
                </a:solidFill>
                <a:latin typeface="+mj-lt"/>
                <a:cs typeface="Calibri" panose="020F0502020204030204" pitchFamily="34" charset="0"/>
              </a:rPr>
              <a:t>  Other Accounts </a:t>
            </a:r>
          </a:p>
        </p:txBody>
      </p:sp>
      <p:sp>
        <p:nvSpPr>
          <p:cNvPr id="26" name="object 34">
            <a:extLst>
              <a:ext uri="{FF2B5EF4-FFF2-40B4-BE49-F238E27FC236}">
                <a16:creationId xmlns:a16="http://schemas.microsoft.com/office/drawing/2014/main" id="{12ABE847-D9BC-7CAE-F528-5B0C7C62B041}"/>
              </a:ext>
            </a:extLst>
          </p:cNvPr>
          <p:cNvSpPr txBox="1">
            <a:spLocks/>
          </p:cNvSpPr>
          <p:nvPr/>
        </p:nvSpPr>
        <p:spPr>
          <a:xfrm>
            <a:off x="461795" y="3403145"/>
            <a:ext cx="849797" cy="552844"/>
          </a:xfrm>
          <a:prstGeom prst="rect">
            <a:avLst/>
          </a:prstGeom>
        </p:spPr>
        <p:txBody>
          <a:bodyPr vert="horz" wrap="square" lIns="0" tIns="12700" rIns="0" bIns="0" rtlCol="0">
            <a:spAutoFit/>
          </a:bodyPr>
          <a:lstStyle/>
          <a:p>
            <a:pPr marL="171450" marR="5080" indent="-171450" algn="r">
              <a:lnSpc>
                <a:spcPct val="108000"/>
              </a:lnSpc>
              <a:buFont typeface="Calibri" panose="020F0502020204030204" pitchFamily="34" charset="0"/>
              <a:buChar char="+"/>
            </a:pPr>
            <a:r>
              <a:rPr lang="en-US" sz="1100" b="1" dirty="0">
                <a:solidFill>
                  <a:schemeClr val="accent2"/>
                </a:solidFill>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Flexible Spending Accounts</a:t>
            </a:r>
            <a:endParaRPr lang="en-US" sz="1100" b="1" dirty="0">
              <a:solidFill>
                <a:schemeClr val="accent2"/>
              </a:solidFill>
              <a:latin typeface="Calibri" panose="020F0502020204030204" pitchFamily="34" charset="0"/>
              <a:cs typeface="Calibri" panose="020F0502020204030204" pitchFamily="34" charset="0"/>
            </a:endParaRPr>
          </a:p>
        </p:txBody>
      </p:sp>
      <p:sp>
        <p:nvSpPr>
          <p:cNvPr id="27" name="object 34">
            <a:extLst>
              <a:ext uri="{FF2B5EF4-FFF2-40B4-BE49-F238E27FC236}">
                <a16:creationId xmlns:a16="http://schemas.microsoft.com/office/drawing/2014/main" id="{CC1D4783-3225-EF7B-936B-F40E1AEC0CAC}"/>
              </a:ext>
            </a:extLst>
          </p:cNvPr>
          <p:cNvSpPr txBox="1">
            <a:spLocks/>
          </p:cNvSpPr>
          <p:nvPr/>
        </p:nvSpPr>
        <p:spPr>
          <a:xfrm>
            <a:off x="958938" y="2734347"/>
            <a:ext cx="1223651" cy="370038"/>
          </a:xfrm>
          <a:prstGeom prst="rect">
            <a:avLst/>
          </a:prstGeom>
        </p:spPr>
        <p:txBody>
          <a:bodyPr vert="horz" wrap="square" lIns="0" tIns="12700" rIns="0" bIns="0" rtlCol="0">
            <a:spAutoFit/>
          </a:bodyPr>
          <a:lstStyle/>
          <a:p>
            <a:pPr marL="171450" marR="5080" indent="-171450" algn="r">
              <a:lnSpc>
                <a:spcPct val="108000"/>
              </a:lnSpc>
              <a:buFont typeface="Calibri" panose="020F0502020204030204" pitchFamily="34" charset="0"/>
              <a:buChar char="+"/>
            </a:pPr>
            <a:r>
              <a:rPr lang="en-US" sz="1100" b="1" dirty="0">
                <a:solidFill>
                  <a:schemeClr val="accent2"/>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Health Savings Accounts</a:t>
            </a:r>
            <a:endParaRPr lang="en-US" sz="1100" b="1" dirty="0">
              <a:solidFill>
                <a:schemeClr val="accent2"/>
              </a:solidFill>
              <a:latin typeface="Calibri" panose="020F0502020204030204" pitchFamily="34" charset="0"/>
              <a:cs typeface="Calibri" panose="020F0502020204030204" pitchFamily="34" charset="0"/>
            </a:endParaRPr>
          </a:p>
        </p:txBody>
      </p:sp>
      <p:sp>
        <p:nvSpPr>
          <p:cNvPr id="28" name="object 34">
            <a:extLst>
              <a:ext uri="{FF2B5EF4-FFF2-40B4-BE49-F238E27FC236}">
                <a16:creationId xmlns:a16="http://schemas.microsoft.com/office/drawing/2014/main" id="{B1CD418F-E7A8-70B7-2AFE-BB0F80F9EAD5}"/>
              </a:ext>
            </a:extLst>
          </p:cNvPr>
          <p:cNvSpPr txBox="1">
            <a:spLocks/>
          </p:cNvSpPr>
          <p:nvPr/>
        </p:nvSpPr>
        <p:spPr>
          <a:xfrm>
            <a:off x="936252" y="4371191"/>
            <a:ext cx="918282" cy="370038"/>
          </a:xfrm>
          <a:prstGeom prst="rect">
            <a:avLst/>
          </a:prstGeom>
        </p:spPr>
        <p:txBody>
          <a:bodyPr vert="horz" wrap="square" lIns="0" tIns="12700" rIns="0" bIns="0" rtlCol="0">
            <a:spAutoFit/>
          </a:bodyPr>
          <a:lstStyle/>
          <a:p>
            <a:pPr marL="171450" marR="5080" indent="-171450" algn="r">
              <a:lnSpc>
                <a:spcPct val="108000"/>
              </a:lnSpc>
              <a:buFont typeface="Calibri" panose="020F0502020204030204" pitchFamily="34" charset="0"/>
              <a:buChar char="+"/>
            </a:pPr>
            <a:r>
              <a:rPr lang="en-US" sz="1100" b="1" dirty="0">
                <a:solidFill>
                  <a:schemeClr val="accent2"/>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Transit Accounts </a:t>
            </a:r>
            <a:endParaRPr lang="en-US" sz="1100" b="1" dirty="0">
              <a:solidFill>
                <a:schemeClr val="accent2"/>
              </a:solidFill>
              <a:latin typeface="Calibri" panose="020F0502020204030204" pitchFamily="34" charset="0"/>
              <a:cs typeface="Calibri" panose="020F0502020204030204" pitchFamily="34" charset="0"/>
            </a:endParaRPr>
          </a:p>
        </p:txBody>
      </p:sp>
      <p:sp>
        <p:nvSpPr>
          <p:cNvPr id="29" name="object 34">
            <a:extLst>
              <a:ext uri="{FF2B5EF4-FFF2-40B4-BE49-F238E27FC236}">
                <a16:creationId xmlns:a16="http://schemas.microsoft.com/office/drawing/2014/main" id="{DA10CBD8-8D01-1C5A-C7F2-9F8DFC57FFC0}"/>
              </a:ext>
            </a:extLst>
          </p:cNvPr>
          <p:cNvSpPr txBox="1">
            <a:spLocks/>
          </p:cNvSpPr>
          <p:nvPr/>
        </p:nvSpPr>
        <p:spPr>
          <a:xfrm>
            <a:off x="5574870" y="3338425"/>
            <a:ext cx="1588994" cy="187231"/>
          </a:xfrm>
          <a:prstGeom prst="rect">
            <a:avLst/>
          </a:prstGeom>
        </p:spPr>
        <p:txBody>
          <a:bodyPr vert="horz" wrap="square" lIns="0" tIns="12700" rIns="0" bIns="0" rtlCol="0">
            <a:spAutoFit/>
          </a:bodyPr>
          <a:lstStyle/>
          <a:p>
            <a:pPr marL="91440" marR="5080" indent="-155448">
              <a:lnSpc>
                <a:spcPct val="108000"/>
              </a:lnSpc>
              <a:buFont typeface="Calibri" panose="020F0502020204030204" pitchFamily="34" charset="0"/>
              <a:buChar char="+"/>
            </a:pPr>
            <a:r>
              <a:rPr lang="en-US" sz="1100" b="1" kern="0" dirty="0">
                <a:solidFill>
                  <a:schemeClr val="accent4"/>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401(k), 403(b)</a:t>
            </a:r>
            <a:endParaRPr lang="en-US" sz="1100" b="1" kern="0" dirty="0">
              <a:solidFill>
                <a:schemeClr val="accent4"/>
              </a:solidFill>
              <a:latin typeface="Calibri" panose="020F0502020204030204" pitchFamily="34" charset="0"/>
              <a:cs typeface="Calibri" panose="020F0502020204030204" pitchFamily="34" charset="0"/>
            </a:endParaRPr>
          </a:p>
        </p:txBody>
      </p:sp>
      <p:sp>
        <p:nvSpPr>
          <p:cNvPr id="30" name="object 34">
            <a:extLst>
              <a:ext uri="{FF2B5EF4-FFF2-40B4-BE49-F238E27FC236}">
                <a16:creationId xmlns:a16="http://schemas.microsoft.com/office/drawing/2014/main" id="{7902FA7D-63D8-C39D-4D76-94C4B6B4B773}"/>
              </a:ext>
            </a:extLst>
          </p:cNvPr>
          <p:cNvSpPr txBox="1">
            <a:spLocks/>
          </p:cNvSpPr>
          <p:nvPr/>
        </p:nvSpPr>
        <p:spPr>
          <a:xfrm>
            <a:off x="5574870" y="3933432"/>
            <a:ext cx="967080" cy="187231"/>
          </a:xfrm>
          <a:prstGeom prst="rect">
            <a:avLst/>
          </a:prstGeom>
        </p:spPr>
        <p:txBody>
          <a:bodyPr vert="horz" wrap="square" lIns="0" tIns="12700" rIns="0" bIns="0" rtlCol="0">
            <a:spAutoFit/>
          </a:bodyPr>
          <a:lstStyle/>
          <a:p>
            <a:pPr marL="91440" marR="5080" indent="-155448">
              <a:lnSpc>
                <a:spcPct val="108000"/>
              </a:lnSpc>
              <a:buFont typeface="Calibri" panose="020F0502020204030204" pitchFamily="34" charset="0"/>
              <a:buChar char="+"/>
            </a:pPr>
            <a:r>
              <a:rPr lang="en-US" sz="1100" b="1" kern="0" dirty="0">
                <a:solidFill>
                  <a:schemeClr val="accent4"/>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529 Plans</a:t>
            </a:r>
            <a:endParaRPr lang="en-US" sz="1100" b="1" kern="0" dirty="0">
              <a:solidFill>
                <a:schemeClr val="accent4"/>
              </a:solidFill>
              <a:latin typeface="Calibri" panose="020F0502020204030204" pitchFamily="34" charset="0"/>
              <a:cs typeface="Calibri" panose="020F0502020204030204" pitchFamily="34" charset="0"/>
            </a:endParaRPr>
          </a:p>
        </p:txBody>
      </p:sp>
      <p:sp>
        <p:nvSpPr>
          <p:cNvPr id="31" name="object 34">
            <a:extLst>
              <a:ext uri="{FF2B5EF4-FFF2-40B4-BE49-F238E27FC236}">
                <a16:creationId xmlns:a16="http://schemas.microsoft.com/office/drawing/2014/main" id="{9DD4CC1D-E2A7-80A6-B860-34DC18F12C40}"/>
              </a:ext>
            </a:extLst>
          </p:cNvPr>
          <p:cNvSpPr txBox="1">
            <a:spLocks/>
          </p:cNvSpPr>
          <p:nvPr/>
        </p:nvSpPr>
        <p:spPr>
          <a:xfrm>
            <a:off x="4667035" y="2734347"/>
            <a:ext cx="1339087" cy="370038"/>
          </a:xfrm>
          <a:prstGeom prst="rect">
            <a:avLst/>
          </a:prstGeom>
        </p:spPr>
        <p:txBody>
          <a:bodyPr vert="horz" wrap="square" lIns="0" tIns="12700" rIns="0" bIns="0" rtlCol="0">
            <a:spAutoFit/>
          </a:bodyPr>
          <a:lstStyle/>
          <a:p>
            <a:pPr marL="171450" marR="5080" indent="-171450">
              <a:lnSpc>
                <a:spcPct val="108000"/>
              </a:lnSpc>
              <a:buFont typeface="Calibri" panose="020F0502020204030204" pitchFamily="34" charset="0"/>
              <a:buChar char="+"/>
            </a:pPr>
            <a:r>
              <a:rPr lang="en-US" sz="1100" b="1" kern="0" dirty="0">
                <a:solidFill>
                  <a:schemeClr val="accent4"/>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Emergency  Fund Accounts</a:t>
            </a:r>
            <a:endParaRPr lang="en-US" sz="1100" b="1" kern="0" dirty="0">
              <a:solidFill>
                <a:schemeClr val="accent4"/>
              </a:solidFill>
              <a:latin typeface="Calibri" panose="020F0502020204030204" pitchFamily="34" charset="0"/>
              <a:cs typeface="Calibri" panose="020F0502020204030204" pitchFamily="34" charset="0"/>
            </a:endParaRPr>
          </a:p>
        </p:txBody>
      </p:sp>
      <p:sp>
        <p:nvSpPr>
          <p:cNvPr id="32" name="object 34">
            <a:extLst>
              <a:ext uri="{FF2B5EF4-FFF2-40B4-BE49-F238E27FC236}">
                <a16:creationId xmlns:a16="http://schemas.microsoft.com/office/drawing/2014/main" id="{0835CA6B-D1C1-B1CD-B5E2-4546DA770D7E}"/>
              </a:ext>
            </a:extLst>
          </p:cNvPr>
          <p:cNvSpPr txBox="1">
            <a:spLocks/>
          </p:cNvSpPr>
          <p:nvPr/>
        </p:nvSpPr>
        <p:spPr>
          <a:xfrm>
            <a:off x="4631846" y="4371191"/>
            <a:ext cx="1737521" cy="370038"/>
          </a:xfrm>
          <a:prstGeom prst="rect">
            <a:avLst/>
          </a:prstGeom>
        </p:spPr>
        <p:txBody>
          <a:bodyPr vert="horz" wrap="square" lIns="0" tIns="12700" rIns="0" bIns="0" rtlCol="0">
            <a:spAutoFit/>
          </a:bodyPr>
          <a:lstStyle/>
          <a:p>
            <a:pPr marL="171450" marR="5080" indent="-171450">
              <a:lnSpc>
                <a:spcPct val="108000"/>
              </a:lnSpc>
              <a:buFont typeface="Calibri" panose="020F0502020204030204" pitchFamily="34" charset="0"/>
              <a:buChar char="+"/>
            </a:pPr>
            <a:r>
              <a:rPr lang="en-US" sz="1100" b="1" kern="0" dirty="0">
                <a:solidFill>
                  <a:schemeClr val="accent4"/>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Tuition Reimbursement </a:t>
            </a:r>
            <a:br>
              <a:rPr lang="en-US" sz="1100" b="1" kern="0" dirty="0">
                <a:solidFill>
                  <a:schemeClr val="accent4"/>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br>
            <a:r>
              <a:rPr lang="en-US" sz="1100" b="1" kern="0" dirty="0">
                <a:solidFill>
                  <a:schemeClr val="accent4"/>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&amp; Education Funds</a:t>
            </a:r>
            <a:endParaRPr lang="en-US" sz="1100" b="1" kern="0" dirty="0">
              <a:solidFill>
                <a:schemeClr val="accent4"/>
              </a:solidFill>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C0155B0F-05A0-C99F-40E4-7B4FAE530261}"/>
              </a:ext>
            </a:extLst>
          </p:cNvPr>
          <p:cNvSpPr txBox="1"/>
          <p:nvPr/>
        </p:nvSpPr>
        <p:spPr>
          <a:xfrm>
            <a:off x="2713927" y="3338425"/>
            <a:ext cx="1551452" cy="738664"/>
          </a:xfrm>
          <a:prstGeom prst="rect">
            <a:avLst/>
          </a:prstGeom>
          <a:noFill/>
        </p:spPr>
        <p:txBody>
          <a:bodyPr wrap="square">
            <a:spAutoFit/>
          </a:bodyPr>
          <a:lstStyle/>
          <a:p>
            <a:pPr algn="ctr"/>
            <a:r>
              <a:rPr lang="en-US" sz="1400" b="1" dirty="0">
                <a:solidFill>
                  <a:schemeClr val="tx1">
                    <a:lumMod val="65000"/>
                    <a:lumOff val="35000"/>
                  </a:schemeClr>
                </a:solidFill>
                <a:latin typeface="+mj-lt"/>
              </a:rPr>
              <a:t>Tax-Advantaged Accounts</a:t>
            </a:r>
          </a:p>
        </p:txBody>
      </p:sp>
      <p:sp>
        <p:nvSpPr>
          <p:cNvPr id="36" name="object 34">
            <a:extLst>
              <a:ext uri="{FF2B5EF4-FFF2-40B4-BE49-F238E27FC236}">
                <a16:creationId xmlns:a16="http://schemas.microsoft.com/office/drawing/2014/main" id="{FCC5E324-D591-75C5-7F91-F3B496C36621}"/>
              </a:ext>
            </a:extLst>
          </p:cNvPr>
          <p:cNvSpPr txBox="1">
            <a:spLocks/>
          </p:cNvSpPr>
          <p:nvPr/>
        </p:nvSpPr>
        <p:spPr>
          <a:xfrm>
            <a:off x="1548597" y="2295438"/>
            <a:ext cx="3986689" cy="187231"/>
          </a:xfrm>
          <a:prstGeom prst="rect">
            <a:avLst/>
          </a:prstGeom>
        </p:spPr>
        <p:txBody>
          <a:bodyPr vert="horz" wrap="square" lIns="0" tIns="12700" rIns="0" bIns="0" rtlCol="0">
            <a:spAutoFit/>
          </a:bodyPr>
          <a:lstStyle/>
          <a:p>
            <a:pPr marR="5080" algn="ctr">
              <a:lnSpc>
                <a:spcPct val="108000"/>
              </a:lnSpc>
            </a:pPr>
            <a:r>
              <a:rPr lang="en-US" sz="1100" kern="0" dirty="0">
                <a:solidFill>
                  <a:schemeClr val="tx1">
                    <a:lumMod val="65000"/>
                    <a:lumOff val="35000"/>
                  </a:schemeClr>
                </a:solidFill>
                <a:latin typeface="Calibri" panose="020F0502020204030204" pitchFamily="34" charset="0"/>
                <a:cs typeface="Calibri" panose="020F0502020204030204" pitchFamily="34" charset="0"/>
              </a:rPr>
              <a:t>Click on the account type to learn more</a:t>
            </a:r>
          </a:p>
        </p:txBody>
      </p:sp>
      <p:sp>
        <p:nvSpPr>
          <p:cNvPr id="6" name="object 34">
            <a:extLst>
              <a:ext uri="{FF2B5EF4-FFF2-40B4-BE49-F238E27FC236}">
                <a16:creationId xmlns:a16="http://schemas.microsoft.com/office/drawing/2014/main" id="{07F42E2B-2866-DD25-C26C-700E764A6220}"/>
              </a:ext>
            </a:extLst>
          </p:cNvPr>
          <p:cNvSpPr txBox="1">
            <a:spLocks/>
          </p:cNvSpPr>
          <p:nvPr/>
        </p:nvSpPr>
        <p:spPr>
          <a:xfrm>
            <a:off x="5574870" y="3632939"/>
            <a:ext cx="1063534" cy="187231"/>
          </a:xfrm>
          <a:prstGeom prst="rect">
            <a:avLst/>
          </a:prstGeom>
        </p:spPr>
        <p:txBody>
          <a:bodyPr vert="horz" wrap="square" lIns="0" tIns="12700" rIns="0" bIns="0" rtlCol="0">
            <a:spAutoFit/>
          </a:bodyPr>
          <a:lstStyle/>
          <a:p>
            <a:pPr marL="91440" marR="5080" indent="-155448">
              <a:lnSpc>
                <a:spcPct val="108000"/>
              </a:lnSpc>
              <a:buFont typeface="Calibri" panose="020F0502020204030204" pitchFamily="34" charset="0"/>
              <a:buChar char="+"/>
            </a:pPr>
            <a:r>
              <a:rPr lang="en-US" sz="1100" b="1" kern="0" dirty="0">
                <a:solidFill>
                  <a:schemeClr val="accent4"/>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401(k)+ Roth</a:t>
            </a:r>
            <a:endParaRPr lang="en-US" sz="1100" b="1" kern="0" dirty="0">
              <a:solidFill>
                <a:schemeClr val="accent4"/>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664E478D-2985-A6D3-F140-4957D81F0969}"/>
              </a:ext>
            </a:extLst>
          </p:cNvPr>
          <p:cNvSpPr/>
          <p:nvPr/>
        </p:nvSpPr>
        <p:spPr>
          <a:xfrm>
            <a:off x="809625" y="5064166"/>
            <a:ext cx="5623736" cy="959417"/>
          </a:xfrm>
          <a:prstGeom prst="rect">
            <a:avLst/>
          </a:prstGeom>
          <a:solidFill>
            <a:srgbClr val="005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0" indent="0" defTabSz="457200" rtl="0" eaLnBrk="1" fontAlgn="auto" latinLnBrk="0" hangingPunct="1">
              <a:lnSpc>
                <a:spcPct val="100000"/>
              </a:lnSpc>
              <a:spcBef>
                <a:spcPts val="0"/>
              </a:spcBef>
              <a:spcAft>
                <a:spcPts val="1200"/>
              </a:spcAft>
              <a:buClr>
                <a:srgbClr val="09549B"/>
              </a:buClr>
              <a:buSzTx/>
              <a:buFontTx/>
              <a:buNone/>
              <a:tabLst/>
              <a:defRPr/>
            </a:pPr>
            <a:r>
              <a:rPr lang="en-US" sz="1600" dirty="0">
                <a:solidFill>
                  <a:srgbClr val="FFFFFF"/>
                </a:solidFill>
                <a:latin typeface="Century Gothic" panose="020B0502020202020204" pitchFamily="34" charset="0"/>
              </a:rPr>
              <a:t>A wide array of tax-deferred programs are </a:t>
            </a:r>
            <a:br>
              <a:rPr lang="en-US" sz="1600" dirty="0">
                <a:solidFill>
                  <a:srgbClr val="FFFFFF"/>
                </a:solidFill>
                <a:latin typeface="Century Gothic" panose="020B0502020202020204" pitchFamily="34" charset="0"/>
              </a:rPr>
            </a:br>
            <a:r>
              <a:rPr lang="en-US" sz="1600" dirty="0">
                <a:solidFill>
                  <a:srgbClr val="FFFFFF"/>
                </a:solidFill>
                <a:latin typeface="Century Gothic" panose="020B0502020202020204" pitchFamily="34" charset="0"/>
              </a:rPr>
              <a:t>available to employees and employers </a:t>
            </a:r>
          </a:p>
        </p:txBody>
      </p:sp>
      <p:cxnSp>
        <p:nvCxnSpPr>
          <p:cNvPr id="17" name="Straight Connector 16">
            <a:extLst>
              <a:ext uri="{FF2B5EF4-FFF2-40B4-BE49-F238E27FC236}">
                <a16:creationId xmlns:a16="http://schemas.microsoft.com/office/drawing/2014/main" id="{0838938B-4CC5-AC06-3D1F-DE4C5112B0BA}"/>
              </a:ext>
            </a:extLst>
          </p:cNvPr>
          <p:cNvCxnSpPr>
            <a:cxnSpLocks/>
          </p:cNvCxnSpPr>
          <p:nvPr/>
        </p:nvCxnSpPr>
        <p:spPr>
          <a:xfrm>
            <a:off x="1612899" y="5295091"/>
            <a:ext cx="0" cy="518432"/>
          </a:xfrm>
          <a:prstGeom prst="line">
            <a:avLst/>
          </a:prstGeom>
          <a:ln w="9525">
            <a:solidFill>
              <a:srgbClr val="FFFFFF">
                <a:alpha val="50196"/>
              </a:srgbClr>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46" name="Picture 45">
            <a:extLst>
              <a:ext uri="{FF2B5EF4-FFF2-40B4-BE49-F238E27FC236}">
                <a16:creationId xmlns:a16="http://schemas.microsoft.com/office/drawing/2014/main" id="{C54DDAE2-2459-C70A-3D22-9F00580A2E84}"/>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041881" y="5314141"/>
            <a:ext cx="452726" cy="452726"/>
          </a:xfrm>
          <a:prstGeom prst="rect">
            <a:avLst/>
          </a:prstGeom>
        </p:spPr>
      </p:pic>
    </p:spTree>
    <p:custDataLst>
      <p:tags r:id="rId1"/>
    </p:custDataLst>
    <p:extLst>
      <p:ext uri="{BB962C8B-B14F-4D97-AF65-F5344CB8AC3E}">
        <p14:creationId xmlns:p14="http://schemas.microsoft.com/office/powerpoint/2010/main" val="91646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34534-BD75-480C-BF36-729A2A6AA5C7}"/>
              </a:ext>
            </a:extLst>
          </p:cNvPr>
          <p:cNvSpPr>
            <a:spLocks noGrp="1"/>
          </p:cNvSpPr>
          <p:nvPr>
            <p:ph type="title"/>
          </p:nvPr>
        </p:nvSpPr>
        <p:spPr>
          <a:xfrm>
            <a:off x="457199" y="187270"/>
            <a:ext cx="8229600" cy="721129"/>
          </a:xfrm>
        </p:spPr>
        <p:txBody>
          <a:bodyPr>
            <a:noAutofit/>
          </a:bodyPr>
          <a:lstStyle/>
          <a:p>
            <a:pPr algn="ctr"/>
            <a:r>
              <a:rPr lang="en-US" sz="2800" dirty="0"/>
              <a:t>USI’s Mind Body Money Solution</a:t>
            </a:r>
            <a:endParaRPr lang="en-US" sz="2100" dirty="0"/>
          </a:p>
        </p:txBody>
      </p:sp>
      <p:sp>
        <p:nvSpPr>
          <p:cNvPr id="7" name="TextBox 6">
            <a:extLst>
              <a:ext uri="{FF2B5EF4-FFF2-40B4-BE49-F238E27FC236}">
                <a16:creationId xmlns:a16="http://schemas.microsoft.com/office/drawing/2014/main" id="{6F0C1984-226C-40D0-A256-DE809C455926}"/>
              </a:ext>
            </a:extLst>
          </p:cNvPr>
          <p:cNvSpPr txBox="1"/>
          <p:nvPr/>
        </p:nvSpPr>
        <p:spPr>
          <a:xfrm>
            <a:off x="602269" y="5957109"/>
            <a:ext cx="8438225" cy="584775"/>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sz="1400" b="0" i="0" u="none" strike="noStrike" kern="1200" baseline="0">
                <a:solidFill>
                  <a:srgbClr val="00529B"/>
                </a:solidFill>
                <a:latin typeface="Century Gothic" panose="020B0502020202020204" pitchFamily="34" charset="0"/>
                <a:ea typeface="+mn-ea"/>
                <a:cs typeface="+mn-cs"/>
              </a:defRPr>
            </a:pPr>
            <a:r>
              <a:rPr kumimoji="0" lang="en-US" sz="1600" b="1" i="1" u="none" strike="noStrike" kern="1200" cap="none" spc="0" normalizeH="0" baseline="0" noProof="0" dirty="0">
                <a:ln>
                  <a:noFill/>
                </a:ln>
                <a:solidFill>
                  <a:srgbClr val="00529B"/>
                </a:solidFill>
                <a:effectLst/>
                <a:uLnTx/>
                <a:uFillTx/>
                <a:latin typeface="Century Gothic"/>
                <a:ea typeface="+mn-ea"/>
                <a:cs typeface="+mn-cs"/>
              </a:rPr>
              <a:t>Mind Body Money </a:t>
            </a:r>
            <a:r>
              <a:rPr lang="en-US" sz="1600" dirty="0">
                <a:solidFill>
                  <a:srgbClr val="00529B"/>
                </a:solidFill>
                <a:latin typeface="Century Gothic"/>
              </a:rPr>
              <a:t>identifies and manages employee stressors through an incentivized connection to mental, health, and financial professionals.</a:t>
            </a:r>
            <a:endParaRPr kumimoji="0" lang="en-US" sz="1600" b="0" i="0" u="none" strike="noStrike" kern="1200" cap="none" spc="0" normalizeH="0" baseline="0" noProof="0" dirty="0">
              <a:ln>
                <a:noFill/>
              </a:ln>
              <a:solidFill>
                <a:srgbClr val="00529B"/>
              </a:solidFill>
              <a:effectLst/>
              <a:uLnTx/>
              <a:uFillTx/>
              <a:latin typeface="Century Gothic"/>
              <a:ea typeface="+mn-ea"/>
              <a:cs typeface="+mn-cs"/>
            </a:endParaRPr>
          </a:p>
        </p:txBody>
      </p:sp>
      <p:pic>
        <p:nvPicPr>
          <p:cNvPr id="3" name="Picture 2">
            <a:extLst>
              <a:ext uri="{FF2B5EF4-FFF2-40B4-BE49-F238E27FC236}">
                <a16:creationId xmlns:a16="http://schemas.microsoft.com/office/drawing/2014/main" id="{02008F7C-7FD6-65EF-9C54-DBF8D0CD9EF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92014" y="1129492"/>
            <a:ext cx="6159971" cy="4827617"/>
          </a:xfrm>
          <a:prstGeom prst="rect">
            <a:avLst/>
          </a:prstGeom>
        </p:spPr>
      </p:pic>
    </p:spTree>
    <p:extLst>
      <p:ext uri="{BB962C8B-B14F-4D97-AF65-F5344CB8AC3E}">
        <p14:creationId xmlns:p14="http://schemas.microsoft.com/office/powerpoint/2010/main" val="3933235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a:extLst>
              <a:ext uri="{FF2B5EF4-FFF2-40B4-BE49-F238E27FC236}">
                <a16:creationId xmlns:a16="http://schemas.microsoft.com/office/drawing/2014/main" id="{F054FA90-71CE-0422-6C87-6FBAFC5E30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95239" y="1511041"/>
            <a:ext cx="6177062" cy="3166669"/>
          </a:xfrm>
          <a:prstGeom prst="rect">
            <a:avLst/>
          </a:prstGeom>
        </p:spPr>
      </p:pic>
      <p:sp>
        <p:nvSpPr>
          <p:cNvPr id="12" name="Rectangle 11">
            <a:extLst>
              <a:ext uri="{FF2B5EF4-FFF2-40B4-BE49-F238E27FC236}">
                <a16:creationId xmlns:a16="http://schemas.microsoft.com/office/drawing/2014/main" id="{41F0D2B4-831D-5B9D-78B7-8F8218F1C81D}"/>
              </a:ext>
            </a:extLst>
          </p:cNvPr>
          <p:cNvSpPr/>
          <p:nvPr/>
        </p:nvSpPr>
        <p:spPr>
          <a:xfrm>
            <a:off x="742951" y="3081449"/>
            <a:ext cx="5081645" cy="3184717"/>
          </a:xfrm>
          <a:prstGeom prst="rect">
            <a:avLst/>
          </a:prstGeom>
          <a:noFill/>
          <a:ln w="28575">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817EA8D-9DE3-45EA-A4F5-884031688B50}"/>
              </a:ext>
            </a:extLst>
          </p:cNvPr>
          <p:cNvSpPr>
            <a:spLocks noGrp="1"/>
          </p:cNvSpPr>
          <p:nvPr>
            <p:ph type="title"/>
          </p:nvPr>
        </p:nvSpPr>
        <p:spPr/>
        <p:txBody>
          <a:bodyPr>
            <a:noAutofit/>
          </a:bodyPr>
          <a:lstStyle/>
          <a:p>
            <a:r>
              <a:rPr lang="en-US" sz="2000" dirty="0"/>
              <a:t>Integrated Employee Benefits and Retirement Consulting</a:t>
            </a:r>
          </a:p>
        </p:txBody>
      </p:sp>
      <p:sp>
        <p:nvSpPr>
          <p:cNvPr id="4" name="TextBox 3">
            <a:extLst>
              <a:ext uri="{FF2B5EF4-FFF2-40B4-BE49-F238E27FC236}">
                <a16:creationId xmlns:a16="http://schemas.microsoft.com/office/drawing/2014/main" id="{69E5DD24-016F-413B-B410-CB0B01FD412C}"/>
              </a:ext>
            </a:extLst>
          </p:cNvPr>
          <p:cNvSpPr txBox="1"/>
          <p:nvPr/>
        </p:nvSpPr>
        <p:spPr>
          <a:xfrm>
            <a:off x="5970496" y="2247900"/>
            <a:ext cx="2716304" cy="4071877"/>
          </a:xfrm>
          <a:prstGeom prst="rect">
            <a:avLst/>
          </a:prstGeom>
          <a:solidFill>
            <a:srgbClr val="CEDFEF"/>
          </a:solidFill>
        </p:spPr>
        <p:txBody>
          <a:bodyPr wrap="square" lIns="137160" rIns="137160" rtlCol="0" anchor="ctr" anchorCtr="0">
            <a:noAutofit/>
          </a:bodyPr>
          <a:lstStyle/>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endParaRPr lang="en-US" sz="1400" spc="-20" dirty="0">
              <a:solidFill>
                <a:srgbClr val="000000"/>
              </a:solidFill>
              <a:latin typeface="Calibri Light"/>
            </a:endParaRP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lang="en-US" sz="1400" spc="-20" dirty="0">
                <a:solidFill>
                  <a:srgbClr val="000000"/>
                </a:solidFill>
                <a:latin typeface="Calibri Light"/>
              </a:rPr>
              <a:t>USI has realigned our consulting team design to embed retirement  consultants within our Employee Benefits Consulting Team. </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lang="en-US" sz="1400" spc="-20" dirty="0">
                <a:solidFill>
                  <a:srgbClr val="000000"/>
                </a:solidFill>
                <a:latin typeface="Calibri Light"/>
              </a:rPr>
              <a:t>We have created the Tax-Advantaged Benefit Specialist role to assist employers in implementing and maximizing tax deferral strategies. </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r>
              <a:rPr lang="en-US" sz="1400" spc="-20" dirty="0">
                <a:latin typeface="Calibri Light"/>
              </a:rPr>
              <a:t>USI improves participation in tax-advantaged programs through enhanced communications, enrollment, health plan contribution and plan design, helping employees optimize their benefit dollars </a:t>
            </a:r>
          </a:p>
          <a:p>
            <a:pPr marL="171450" marR="0" lvl="0" indent="-171450" algn="l" defTabSz="457200" rtl="0" eaLnBrk="1" fontAlgn="auto" latinLnBrk="0" hangingPunct="1">
              <a:lnSpc>
                <a:spcPct val="100000"/>
              </a:lnSpc>
              <a:spcBef>
                <a:spcPts val="600"/>
              </a:spcBef>
              <a:spcAft>
                <a:spcPts val="600"/>
              </a:spcAft>
              <a:buClr>
                <a:srgbClr val="00529B"/>
              </a:buClr>
              <a:buSzTx/>
              <a:buFont typeface="Wingdings" panose="05000000000000000000" pitchFamily="2" charset="2"/>
              <a:buChar char="§"/>
              <a:tabLst/>
              <a:defRPr/>
            </a:pPr>
            <a:endParaRPr kumimoji="0" lang="en-US" sz="1400" b="0" i="0" u="none" strike="noStrike" kern="1200" cap="none" spc="-20" normalizeH="0" baseline="0" noProof="0" dirty="0">
              <a:ln>
                <a:noFill/>
              </a:ln>
              <a:solidFill>
                <a:srgbClr val="000000"/>
              </a:solidFill>
              <a:effectLst/>
              <a:uLnTx/>
              <a:uFillTx/>
              <a:latin typeface="Calibri Light"/>
              <a:ea typeface="+mn-ea"/>
              <a:cs typeface="+mn-cs"/>
            </a:endParaRPr>
          </a:p>
        </p:txBody>
      </p:sp>
      <p:sp>
        <p:nvSpPr>
          <p:cNvPr id="8" name="TextBox 7">
            <a:extLst>
              <a:ext uri="{FF2B5EF4-FFF2-40B4-BE49-F238E27FC236}">
                <a16:creationId xmlns:a16="http://schemas.microsoft.com/office/drawing/2014/main" id="{F090E345-A7AB-3504-ECD0-9C832774DAC2}"/>
              </a:ext>
            </a:extLst>
          </p:cNvPr>
          <p:cNvSpPr txBox="1"/>
          <p:nvPr/>
        </p:nvSpPr>
        <p:spPr>
          <a:xfrm>
            <a:off x="457200" y="1398670"/>
            <a:ext cx="8229600" cy="584775"/>
          </a:xfrm>
          <a:prstGeom prst="rect">
            <a:avLst/>
          </a:prstGeom>
          <a:noFill/>
        </p:spPr>
        <p:txBody>
          <a:bodyPr wrap="square">
            <a:spAutoFit/>
          </a:bodyPr>
          <a:lstStyle/>
          <a:p>
            <a:pPr marL="0" marR="0" lvl="0" indent="0" algn="ctr" defTabSz="1005840" rtl="0" eaLnBrk="1" fontAlgn="base" latinLnBrk="0" hangingPunct="1">
              <a:lnSpc>
                <a:spcPct val="100000"/>
              </a:lnSpc>
              <a:spcBef>
                <a:spcPct val="20000"/>
              </a:spcBef>
              <a:spcAft>
                <a:spcPct val="0"/>
              </a:spcAft>
              <a:buClr>
                <a:srgbClr val="1B5599"/>
              </a:buClr>
              <a:buSzPct val="90000"/>
              <a:buFontTx/>
              <a:buNone/>
              <a:tabLst/>
              <a:defRPr/>
            </a:pPr>
            <a:r>
              <a:rPr lang="en-US" sz="1600" dirty="0">
                <a:solidFill>
                  <a:srgbClr val="09549B"/>
                </a:solidFill>
                <a:latin typeface="Century Gothic" panose="020B0502020202020204" pitchFamily="34" charset="0"/>
              </a:rPr>
              <a:t>USI Employee </a:t>
            </a:r>
            <a:r>
              <a:rPr lang="en-US" sz="1600" dirty="0">
                <a:solidFill>
                  <a:srgbClr val="00529B"/>
                </a:solidFill>
                <a:latin typeface="Century Gothic" panose="020B0502020202020204" pitchFamily="34" charset="0"/>
              </a:rPr>
              <a:t>Benefits consultants manage traditional benefits programs </a:t>
            </a:r>
            <a:br>
              <a:rPr lang="en-US" sz="1600" dirty="0">
                <a:solidFill>
                  <a:srgbClr val="00529B"/>
                </a:solidFill>
                <a:latin typeface="Century Gothic" panose="020B0502020202020204" pitchFamily="34" charset="0"/>
              </a:rPr>
            </a:br>
            <a:r>
              <a:rPr lang="en-US" sz="1600" dirty="0">
                <a:solidFill>
                  <a:srgbClr val="00529B"/>
                </a:solidFill>
                <a:latin typeface="Century Gothic" panose="020B0502020202020204" pitchFamily="34" charset="0"/>
              </a:rPr>
              <a:t>and retirement strategies to mitigate employee and employer tax burden</a:t>
            </a:r>
          </a:p>
        </p:txBody>
      </p:sp>
      <p:sp>
        <p:nvSpPr>
          <p:cNvPr id="15" name="TextBox 14">
            <a:extLst>
              <a:ext uri="{FF2B5EF4-FFF2-40B4-BE49-F238E27FC236}">
                <a16:creationId xmlns:a16="http://schemas.microsoft.com/office/drawing/2014/main" id="{07B769E7-6E13-4D9B-69EB-E7068C8D5A6A}"/>
              </a:ext>
            </a:extLst>
          </p:cNvPr>
          <p:cNvSpPr txBox="1"/>
          <p:nvPr/>
        </p:nvSpPr>
        <p:spPr>
          <a:xfrm>
            <a:off x="742944" y="3339665"/>
            <a:ext cx="5081653" cy="307777"/>
          </a:xfrm>
          <a:prstGeom prst="rect">
            <a:avLst/>
          </a:prstGeom>
          <a:noFill/>
        </p:spPr>
        <p:txBody>
          <a:bodyPr wrap="square" rtlCol="0">
            <a:spAutoFit/>
          </a:bodyPr>
          <a:lstStyle/>
          <a:p>
            <a:pPr algn="ctr"/>
            <a:r>
              <a:rPr lang="en-US" sz="1400" b="1" dirty="0">
                <a:solidFill>
                  <a:schemeClr val="accent1"/>
                </a:solidFill>
                <a:latin typeface="+mj-lt"/>
              </a:rPr>
              <a:t>USI’s Employee Benefits Consulting Team</a:t>
            </a:r>
          </a:p>
        </p:txBody>
      </p:sp>
      <p:sp>
        <p:nvSpPr>
          <p:cNvPr id="49" name="TextBox 48">
            <a:extLst>
              <a:ext uri="{FF2B5EF4-FFF2-40B4-BE49-F238E27FC236}">
                <a16:creationId xmlns:a16="http://schemas.microsoft.com/office/drawing/2014/main" id="{5F7A2258-1B9B-1AD0-2DAE-26CE91F7A77D}"/>
              </a:ext>
            </a:extLst>
          </p:cNvPr>
          <p:cNvSpPr txBox="1"/>
          <p:nvPr/>
        </p:nvSpPr>
        <p:spPr>
          <a:xfrm>
            <a:off x="1375158" y="3762027"/>
            <a:ext cx="1124238" cy="369332"/>
          </a:xfrm>
          <a:prstGeom prst="rect">
            <a:avLst/>
          </a:prstGeom>
          <a:noFill/>
        </p:spPr>
        <p:txBody>
          <a:bodyPr wrap="square" rtlCol="0">
            <a:spAutoFit/>
          </a:bodyPr>
          <a:lstStyle>
            <a:defPPr>
              <a:defRPr lang="en-US"/>
            </a:defPPr>
          </a:lstStyle>
          <a:p>
            <a:pPr marL="0" marR="0" lvl="0" indent="0" algn="l" defTabSz="457200" rtl="0" eaLnBrk="1" fontAlgn="auto" latinLnBrk="0" hangingPunct="1">
              <a:lnSpc>
                <a:spcPct val="100000"/>
              </a:lnSpc>
              <a:spcBef>
                <a:spcPct val="0"/>
              </a:spcBef>
              <a:spcAft>
                <a:spcPts val="600"/>
              </a:spcAft>
              <a:buClrTx/>
              <a:buSzTx/>
              <a:buFontTx/>
              <a:buNone/>
              <a:defRPr kumimoji="0" sz="1800" b="0" i="0" normalizeH="0" noProof="0">
                <a:uLnTx/>
                <a:uFillTx/>
                <a:latin typeface="+mn-lt"/>
                <a:ea typeface="+mn-ea"/>
                <a:cs typeface="+mn-cs"/>
              </a:defRPr>
            </a:pPr>
            <a:r>
              <a:rPr kumimoji="0" lang="en-GB" sz="900" b="0" i="0" u="none" strike="noStrike" kern="1200" cap="none" spc="0" normalizeH="0" baseline="0" noProof="0" dirty="0">
                <a:ln>
                  <a:noFill/>
                </a:ln>
                <a:solidFill>
                  <a:srgbClr val="00529B"/>
                </a:solidFill>
                <a:effectLst/>
                <a:uLnTx/>
                <a:uFillTx/>
                <a:latin typeface="Century Gothic"/>
                <a:ea typeface="+mn-ea"/>
                <a:cs typeface="+mn-cs"/>
              </a:rPr>
              <a:t>Underwriting &amp; Analytics</a:t>
            </a:r>
          </a:p>
        </p:txBody>
      </p:sp>
      <p:pic>
        <p:nvPicPr>
          <p:cNvPr id="50" name="Graphic 49">
            <a:extLst>
              <a:ext uri="{FF2B5EF4-FFF2-40B4-BE49-F238E27FC236}">
                <a16:creationId xmlns:a16="http://schemas.microsoft.com/office/drawing/2014/main" id="{DEEC1BDE-5F0D-CD89-5514-68641F21F5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8886" y="3824825"/>
            <a:ext cx="261210" cy="261210"/>
          </a:xfrm>
          <a:prstGeom prst="rect">
            <a:avLst/>
          </a:prstGeom>
        </p:spPr>
      </p:pic>
      <p:sp>
        <p:nvSpPr>
          <p:cNvPr id="51" name="TextBox 50">
            <a:extLst>
              <a:ext uri="{FF2B5EF4-FFF2-40B4-BE49-F238E27FC236}">
                <a16:creationId xmlns:a16="http://schemas.microsoft.com/office/drawing/2014/main" id="{BA81527F-D8B3-8327-E3B3-FEDFA4C57D62}"/>
              </a:ext>
            </a:extLst>
          </p:cNvPr>
          <p:cNvSpPr txBox="1"/>
          <p:nvPr/>
        </p:nvSpPr>
        <p:spPr>
          <a:xfrm>
            <a:off x="1375158" y="4296622"/>
            <a:ext cx="1124238" cy="369332"/>
          </a:xfrm>
          <a:prstGeom prst="rect">
            <a:avLst/>
          </a:prstGeom>
          <a:noFill/>
        </p:spPr>
        <p:txBody>
          <a:bodyPr wrap="square" rtlCol="0">
            <a:spAutoFit/>
          </a:bodyPr>
          <a:lstStyle>
            <a:defPPr>
              <a:defRPr lang="en-US"/>
            </a:defPPr>
          </a:lstStyle>
          <a:p>
            <a:pPr marL="0" algn="l" defTabSz="457200">
              <a:spcBef>
                <a:spcPct val="0"/>
              </a:spcBef>
              <a:spcAft>
                <a:spcPts val="600"/>
              </a:spcAft>
              <a:buNone/>
              <a:defRPr kumimoji="0" sz="1800" b="0" i="0" normalizeH="0" noProof="0">
                <a:uLnTx/>
                <a:uFillTx/>
                <a:latin typeface="+mn-lt"/>
                <a:ea typeface="+mn-ea"/>
                <a:cs typeface="+mn-cs"/>
              </a:defRPr>
            </a:pPr>
            <a:r>
              <a:rPr kumimoji="0" lang="en-GB" sz="900" b="0" i="0" u="none" strike="noStrike" kern="1200" cap="none" spc="0" normalizeH="0" baseline="0" noProof="0" dirty="0">
                <a:ln>
                  <a:noFill/>
                </a:ln>
                <a:solidFill>
                  <a:srgbClr val="00529B"/>
                </a:solidFill>
                <a:effectLst/>
                <a:uLnTx/>
                <a:uFillTx/>
                <a:latin typeface="Century Gothic"/>
                <a:ea typeface="+mn-ea"/>
                <a:cs typeface="+mn-cs"/>
              </a:rPr>
              <a:t>Compliance Management</a:t>
            </a:r>
          </a:p>
        </p:txBody>
      </p:sp>
      <p:sp>
        <p:nvSpPr>
          <p:cNvPr id="61" name="TextBox 60">
            <a:extLst>
              <a:ext uri="{FF2B5EF4-FFF2-40B4-BE49-F238E27FC236}">
                <a16:creationId xmlns:a16="http://schemas.microsoft.com/office/drawing/2014/main" id="{E314659C-62B0-3616-4AB4-8F75C7A547A4}"/>
              </a:ext>
            </a:extLst>
          </p:cNvPr>
          <p:cNvSpPr txBox="1"/>
          <p:nvPr/>
        </p:nvSpPr>
        <p:spPr>
          <a:xfrm>
            <a:off x="1375158" y="4738366"/>
            <a:ext cx="1190215" cy="369332"/>
          </a:xfrm>
          <a:prstGeom prst="rect">
            <a:avLst/>
          </a:prstGeom>
          <a:noFill/>
        </p:spPr>
        <p:txBody>
          <a:bodyPr wrap="square" rtlCol="0">
            <a:spAutoFit/>
          </a:bodyPr>
          <a:lstStyle>
            <a:defPPr>
              <a:defRPr lang="en-US"/>
            </a:defPPr>
          </a:lstStyle>
          <a:p>
            <a:pPr marL="0" marR="0" lvl="0" indent="0" algn="l" defTabSz="457200" rtl="0" eaLnBrk="1" fontAlgn="auto" latinLnBrk="0" hangingPunct="1">
              <a:lnSpc>
                <a:spcPct val="100000"/>
              </a:lnSpc>
              <a:spcBef>
                <a:spcPct val="0"/>
              </a:spcBef>
              <a:spcAft>
                <a:spcPts val="600"/>
              </a:spcAft>
              <a:buClrTx/>
              <a:buSzTx/>
              <a:buFontTx/>
              <a:buNone/>
              <a:defRPr kumimoji="0" sz="1800" b="0" i="0" normalizeH="0" noProof="0">
                <a:uLnTx/>
                <a:uFillTx/>
                <a:latin typeface="+mn-lt"/>
                <a:ea typeface="+mn-ea"/>
                <a:cs typeface="+mn-cs"/>
              </a:defRPr>
            </a:pPr>
            <a:r>
              <a:rPr kumimoji="0" lang="en-GB" sz="900" b="0" i="0" u="none" strike="noStrike" kern="1200" cap="none" spc="0" normalizeH="0" baseline="0" noProof="0" dirty="0">
                <a:ln>
                  <a:noFill/>
                </a:ln>
                <a:solidFill>
                  <a:srgbClr val="00529B"/>
                </a:solidFill>
                <a:effectLst/>
                <a:uLnTx/>
                <a:uFillTx/>
                <a:latin typeface="Century Gothic"/>
                <a:ea typeface="+mn-ea"/>
                <a:cs typeface="+mn-cs"/>
              </a:rPr>
              <a:t>Population Health Management</a:t>
            </a:r>
          </a:p>
        </p:txBody>
      </p:sp>
      <p:pic>
        <p:nvPicPr>
          <p:cNvPr id="62" name="Graphic 61">
            <a:extLst>
              <a:ext uri="{FF2B5EF4-FFF2-40B4-BE49-F238E27FC236}">
                <a16:creationId xmlns:a16="http://schemas.microsoft.com/office/drawing/2014/main" id="{3F7D92B4-D3F1-C35E-8B2E-90E41D91132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3700" y="4767009"/>
            <a:ext cx="276693" cy="269603"/>
          </a:xfrm>
          <a:prstGeom prst="rect">
            <a:avLst/>
          </a:prstGeom>
        </p:spPr>
      </p:pic>
      <p:sp>
        <p:nvSpPr>
          <p:cNvPr id="63" name="TextBox 62">
            <a:extLst>
              <a:ext uri="{FF2B5EF4-FFF2-40B4-BE49-F238E27FC236}">
                <a16:creationId xmlns:a16="http://schemas.microsoft.com/office/drawing/2014/main" id="{8D884237-0C1E-D10F-E5C7-15929CB11F3F}"/>
              </a:ext>
            </a:extLst>
          </p:cNvPr>
          <p:cNvSpPr txBox="1"/>
          <p:nvPr/>
        </p:nvSpPr>
        <p:spPr>
          <a:xfrm>
            <a:off x="4474798" y="3788922"/>
            <a:ext cx="1073946" cy="369332"/>
          </a:xfrm>
          <a:prstGeom prst="rect">
            <a:avLst/>
          </a:prstGeom>
          <a:noFill/>
        </p:spPr>
        <p:txBody>
          <a:bodyPr wrap="square" rtlCol="0">
            <a:spAutoFit/>
          </a:bodyPr>
          <a:lstStyle>
            <a:defPPr>
              <a:defRPr lang="en-US"/>
            </a:defPPr>
          </a:lstStyle>
          <a:p>
            <a:pPr marL="0" marR="0" lvl="0" indent="0" algn="l" defTabSz="457200" rtl="0" eaLnBrk="1" fontAlgn="auto" latinLnBrk="0" hangingPunct="1">
              <a:lnSpc>
                <a:spcPct val="100000"/>
              </a:lnSpc>
              <a:spcBef>
                <a:spcPct val="0"/>
              </a:spcBef>
              <a:spcAft>
                <a:spcPts val="600"/>
              </a:spcAft>
              <a:buClrTx/>
              <a:buSzTx/>
              <a:buFontTx/>
              <a:buNone/>
              <a:defRPr kumimoji="0" sz="1800" b="0" i="0" normalizeH="0" noProof="0">
                <a:uLnTx/>
                <a:uFillTx/>
                <a:latin typeface="+mn-lt"/>
                <a:ea typeface="+mn-ea"/>
                <a:cs typeface="+mn-cs"/>
              </a:defRPr>
            </a:pPr>
            <a:r>
              <a:rPr kumimoji="0" lang="en-GB" sz="900" b="0" i="0" u="none" strike="noStrike" kern="1200" cap="none" spc="0" normalizeH="0" baseline="0" noProof="0" dirty="0">
                <a:ln>
                  <a:noFill/>
                </a:ln>
                <a:solidFill>
                  <a:srgbClr val="00529B"/>
                </a:solidFill>
                <a:effectLst/>
                <a:uLnTx/>
                <a:uFillTx/>
                <a:latin typeface="Century Gothic"/>
                <a:ea typeface="+mn-ea"/>
                <a:cs typeface="+mn-cs"/>
              </a:rPr>
              <a:t>Retirement Plan Consulting</a:t>
            </a:r>
          </a:p>
        </p:txBody>
      </p:sp>
      <p:pic>
        <p:nvPicPr>
          <p:cNvPr id="64" name="Picture 63" descr="A blue neon sign with a flower and a dollar sign in the middle&#10;&#10;Description automatically generated">
            <a:extLst>
              <a:ext uri="{FF2B5EF4-FFF2-40B4-BE49-F238E27FC236}">
                <a16:creationId xmlns:a16="http://schemas.microsoft.com/office/drawing/2014/main" id="{5C128730-D922-1184-5B04-4976B54943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25142" y="3810578"/>
            <a:ext cx="290491" cy="290491"/>
          </a:xfrm>
          <a:prstGeom prst="rect">
            <a:avLst/>
          </a:prstGeom>
        </p:spPr>
      </p:pic>
      <p:sp>
        <p:nvSpPr>
          <p:cNvPr id="65" name="TextBox 64">
            <a:extLst>
              <a:ext uri="{FF2B5EF4-FFF2-40B4-BE49-F238E27FC236}">
                <a16:creationId xmlns:a16="http://schemas.microsoft.com/office/drawing/2014/main" id="{9C717B94-13E2-1984-A12A-CD1391C31AA8}"/>
              </a:ext>
            </a:extLst>
          </p:cNvPr>
          <p:cNvSpPr txBox="1"/>
          <p:nvPr/>
        </p:nvSpPr>
        <p:spPr>
          <a:xfrm>
            <a:off x="2906250" y="4730833"/>
            <a:ext cx="980964" cy="369332"/>
          </a:xfrm>
          <a:prstGeom prst="rect">
            <a:avLst/>
          </a:prstGeom>
          <a:noFill/>
        </p:spPr>
        <p:txBody>
          <a:bodyPr wrap="square">
            <a:spAutoFit/>
          </a:bodyPr>
          <a:lstStyle>
            <a:defPPr>
              <a:defRPr lang="en-US"/>
            </a:defPPr>
          </a:lstStyle>
          <a:p>
            <a:pPr marL="0" algn="l" defTabSz="457200">
              <a:spcAft>
                <a:spcPts val="600"/>
              </a:spcAft>
              <a:buNone/>
              <a:defRPr kumimoji="0" sz="1800" b="0" i="0" normalizeH="0" noProof="0">
                <a:uLnTx/>
                <a:uFillTx/>
                <a:latin typeface="+mn-lt"/>
                <a:ea typeface="+mn-ea"/>
                <a:cs typeface="+mn-cs"/>
              </a:defRPr>
            </a:pPr>
            <a:r>
              <a:rPr kumimoji="0" lang="en-US" sz="900" b="0" i="0" normalizeH="0" noProof="0" dirty="0">
                <a:solidFill>
                  <a:srgbClr val="00529B"/>
                </a:solidFill>
                <a:uLnTx/>
                <a:uFillTx/>
                <a:latin typeface="Century Gothic"/>
              </a:rPr>
              <a:t>Care Intervention</a:t>
            </a:r>
          </a:p>
        </p:txBody>
      </p:sp>
      <p:sp>
        <p:nvSpPr>
          <p:cNvPr id="66" name="TextBox 65">
            <a:extLst>
              <a:ext uri="{FF2B5EF4-FFF2-40B4-BE49-F238E27FC236}">
                <a16:creationId xmlns:a16="http://schemas.microsoft.com/office/drawing/2014/main" id="{3914D6A4-0FDF-9488-820C-463BEE969C5A}"/>
              </a:ext>
            </a:extLst>
          </p:cNvPr>
          <p:cNvSpPr txBox="1"/>
          <p:nvPr/>
        </p:nvSpPr>
        <p:spPr>
          <a:xfrm>
            <a:off x="2940579" y="4264277"/>
            <a:ext cx="992320" cy="369332"/>
          </a:xfrm>
          <a:prstGeom prst="rect">
            <a:avLst/>
          </a:prstGeom>
          <a:noFill/>
        </p:spPr>
        <p:txBody>
          <a:bodyPr wrap="square">
            <a:spAutoFit/>
          </a:bodyPr>
          <a:lstStyle>
            <a:defPPr>
              <a:defRPr lang="en-US"/>
            </a:defPPr>
          </a:lstStyle>
          <a:p>
            <a:pPr marL="0" marR="0" lvl="0" indent="0" algn="l" defTabSz="457200" fontAlgn="auto">
              <a:spcBef>
                <a:spcPct val="0"/>
              </a:spcBef>
              <a:spcAft>
                <a:spcPts val="600"/>
              </a:spcAft>
              <a:buClrTx/>
              <a:buSzTx/>
              <a:buFontTx/>
              <a:buNone/>
              <a:defRPr kumimoji="0" sz="1800" b="0" i="0" normalizeH="0" noProof="0">
                <a:uLnTx/>
                <a:uFillTx/>
                <a:latin typeface="+mn-lt"/>
                <a:ea typeface="+mn-ea"/>
                <a:cs typeface="+mn-cs"/>
              </a:defRPr>
            </a:pPr>
            <a:r>
              <a:rPr kumimoji="0" lang="en-US" sz="900" b="0" i="0" normalizeH="0" noProof="0" dirty="0">
                <a:solidFill>
                  <a:srgbClr val="00529B"/>
                </a:solidFill>
                <a:uLnTx/>
                <a:uFillTx/>
                <a:latin typeface="Century Gothic"/>
              </a:rPr>
              <a:t>Pharmacy Consulting</a:t>
            </a:r>
          </a:p>
        </p:txBody>
      </p:sp>
      <p:grpSp>
        <p:nvGrpSpPr>
          <p:cNvPr id="88" name="Group 87">
            <a:extLst>
              <a:ext uri="{FF2B5EF4-FFF2-40B4-BE49-F238E27FC236}">
                <a16:creationId xmlns:a16="http://schemas.microsoft.com/office/drawing/2014/main" id="{5FCEF9B9-D611-6394-292A-882A804C8879}"/>
              </a:ext>
            </a:extLst>
          </p:cNvPr>
          <p:cNvGrpSpPr/>
          <p:nvPr/>
        </p:nvGrpSpPr>
        <p:grpSpPr>
          <a:xfrm>
            <a:off x="2607351" y="4755589"/>
            <a:ext cx="281203" cy="297852"/>
            <a:chOff x="2628371" y="4889146"/>
            <a:chExt cx="281203" cy="297852"/>
          </a:xfrm>
        </p:grpSpPr>
        <p:grpSp>
          <p:nvGrpSpPr>
            <p:cNvPr id="59" name="Graphic 66">
              <a:extLst>
                <a:ext uri="{FF2B5EF4-FFF2-40B4-BE49-F238E27FC236}">
                  <a16:creationId xmlns:a16="http://schemas.microsoft.com/office/drawing/2014/main" id="{EAF1B252-83CC-D43E-602A-C04F5A5A3B4F}"/>
                </a:ext>
              </a:extLst>
            </p:cNvPr>
            <p:cNvGrpSpPr/>
            <p:nvPr/>
          </p:nvGrpSpPr>
          <p:grpSpPr>
            <a:xfrm>
              <a:off x="2628371" y="5067985"/>
              <a:ext cx="281203" cy="119013"/>
              <a:chOff x="2628371" y="5067985"/>
              <a:chExt cx="281203" cy="119013"/>
            </a:xfrm>
            <a:solidFill>
              <a:schemeClr val="accent3"/>
            </a:solidFill>
          </p:grpSpPr>
          <p:sp>
            <p:nvSpPr>
              <p:cNvPr id="60" name="Freeform: Shape 59">
                <a:extLst>
                  <a:ext uri="{FF2B5EF4-FFF2-40B4-BE49-F238E27FC236}">
                    <a16:creationId xmlns:a16="http://schemas.microsoft.com/office/drawing/2014/main" id="{866107DC-2698-8F49-D8D2-A03BD9CF8CEF}"/>
                  </a:ext>
                </a:extLst>
              </p:cNvPr>
              <p:cNvSpPr/>
              <p:nvPr/>
            </p:nvSpPr>
            <p:spPr>
              <a:xfrm>
                <a:off x="2628371" y="5067985"/>
                <a:ext cx="54759" cy="100511"/>
              </a:xfrm>
              <a:custGeom>
                <a:avLst/>
                <a:gdLst>
                  <a:gd name="connsiteX0" fmla="*/ 53041 w 54759"/>
                  <a:gd name="connsiteY0" fmla="*/ 1648 h 100511"/>
                  <a:gd name="connsiteX1" fmla="*/ 46948 w 54759"/>
                  <a:gd name="connsiteY1" fmla="*/ 8 h 100511"/>
                  <a:gd name="connsiteX2" fmla="*/ 6718 w 54759"/>
                  <a:gd name="connsiteY2" fmla="*/ 47 h 100511"/>
                  <a:gd name="connsiteX3" fmla="*/ 6523 w 54759"/>
                  <a:gd name="connsiteY3" fmla="*/ 47 h 100511"/>
                  <a:gd name="connsiteX4" fmla="*/ 1562 w 54759"/>
                  <a:gd name="connsiteY4" fmla="*/ 1531 h 100511"/>
                  <a:gd name="connsiteX5" fmla="*/ 78 w 54759"/>
                  <a:gd name="connsiteY5" fmla="*/ 6570 h 100511"/>
                  <a:gd name="connsiteX6" fmla="*/ 0 w 54759"/>
                  <a:gd name="connsiteY6" fmla="*/ 93786 h 100511"/>
                  <a:gd name="connsiteX7" fmla="*/ 1601 w 54759"/>
                  <a:gd name="connsiteY7" fmla="*/ 98981 h 100511"/>
                  <a:gd name="connsiteX8" fmla="*/ 6562 w 54759"/>
                  <a:gd name="connsiteY8" fmla="*/ 100504 h 100511"/>
                  <a:gd name="connsiteX9" fmla="*/ 27145 w 54759"/>
                  <a:gd name="connsiteY9" fmla="*/ 100387 h 100511"/>
                  <a:gd name="connsiteX10" fmla="*/ 47651 w 54759"/>
                  <a:gd name="connsiteY10" fmla="*/ 100504 h 100511"/>
                  <a:gd name="connsiteX11" fmla="*/ 53041 w 54759"/>
                  <a:gd name="connsiteY11" fmla="*/ 98903 h 100511"/>
                  <a:gd name="connsiteX12" fmla="*/ 54681 w 54759"/>
                  <a:gd name="connsiteY12" fmla="*/ 93396 h 100511"/>
                  <a:gd name="connsiteX13" fmla="*/ 54603 w 54759"/>
                  <a:gd name="connsiteY13" fmla="*/ 62501 h 100511"/>
                  <a:gd name="connsiteX14" fmla="*/ 54642 w 54759"/>
                  <a:gd name="connsiteY14" fmla="*/ 50080 h 100511"/>
                  <a:gd name="connsiteX15" fmla="*/ 54603 w 54759"/>
                  <a:gd name="connsiteY15" fmla="*/ 38050 h 100511"/>
                  <a:gd name="connsiteX16" fmla="*/ 54759 w 54759"/>
                  <a:gd name="connsiteY16" fmla="*/ 8015 h 100511"/>
                  <a:gd name="connsiteX17" fmla="*/ 53041 w 54759"/>
                  <a:gd name="connsiteY17" fmla="*/ 1648 h 10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59" h="100511">
                    <a:moveTo>
                      <a:pt x="53041" y="1648"/>
                    </a:moveTo>
                    <a:cubicBezTo>
                      <a:pt x="51830" y="437"/>
                      <a:pt x="49994" y="-70"/>
                      <a:pt x="46948" y="8"/>
                    </a:cubicBezTo>
                    <a:cubicBezTo>
                      <a:pt x="32887" y="398"/>
                      <a:pt x="18709" y="242"/>
                      <a:pt x="6718" y="47"/>
                    </a:cubicBezTo>
                    <a:cubicBezTo>
                      <a:pt x="6640" y="47"/>
                      <a:pt x="6601" y="47"/>
                      <a:pt x="6523" y="47"/>
                    </a:cubicBezTo>
                    <a:cubicBezTo>
                      <a:pt x="4882" y="47"/>
                      <a:pt x="2851" y="242"/>
                      <a:pt x="1562" y="1531"/>
                    </a:cubicBezTo>
                    <a:cubicBezTo>
                      <a:pt x="234" y="2859"/>
                      <a:pt x="78" y="4929"/>
                      <a:pt x="78" y="6570"/>
                    </a:cubicBezTo>
                    <a:cubicBezTo>
                      <a:pt x="117" y="39222"/>
                      <a:pt x="117" y="67735"/>
                      <a:pt x="0" y="93786"/>
                    </a:cubicBezTo>
                    <a:cubicBezTo>
                      <a:pt x="0" y="96208"/>
                      <a:pt x="508" y="97888"/>
                      <a:pt x="1601" y="98981"/>
                    </a:cubicBezTo>
                    <a:cubicBezTo>
                      <a:pt x="2656" y="100036"/>
                      <a:pt x="4257" y="100504"/>
                      <a:pt x="6562" y="100504"/>
                    </a:cubicBezTo>
                    <a:cubicBezTo>
                      <a:pt x="13436" y="100426"/>
                      <a:pt x="20310" y="100387"/>
                      <a:pt x="27145" y="100387"/>
                    </a:cubicBezTo>
                    <a:cubicBezTo>
                      <a:pt x="34020" y="100387"/>
                      <a:pt x="40855" y="100426"/>
                      <a:pt x="47651" y="100504"/>
                    </a:cubicBezTo>
                    <a:cubicBezTo>
                      <a:pt x="50190" y="100583"/>
                      <a:pt x="51908" y="100036"/>
                      <a:pt x="53041" y="98903"/>
                    </a:cubicBezTo>
                    <a:cubicBezTo>
                      <a:pt x="54525" y="97419"/>
                      <a:pt x="54681" y="95075"/>
                      <a:pt x="54681" y="93396"/>
                    </a:cubicBezTo>
                    <a:cubicBezTo>
                      <a:pt x="54564" y="83124"/>
                      <a:pt x="54564" y="72812"/>
                      <a:pt x="54603" y="62501"/>
                    </a:cubicBezTo>
                    <a:lnTo>
                      <a:pt x="54642" y="50080"/>
                    </a:lnTo>
                    <a:lnTo>
                      <a:pt x="54603" y="38050"/>
                    </a:lnTo>
                    <a:cubicBezTo>
                      <a:pt x="54564" y="28247"/>
                      <a:pt x="54525" y="18092"/>
                      <a:pt x="54759" y="8015"/>
                    </a:cubicBezTo>
                    <a:cubicBezTo>
                      <a:pt x="54759" y="5749"/>
                      <a:pt x="54603" y="3171"/>
                      <a:pt x="53041" y="1648"/>
                    </a:cubicBezTo>
                    <a:close/>
                  </a:path>
                </a:pathLst>
              </a:custGeom>
              <a:solidFill>
                <a:schemeClr val="accent3"/>
              </a:solidFill>
              <a:ln w="383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CEE08AF-DD26-658F-2F62-58E294C1376B}"/>
                  </a:ext>
                </a:extLst>
              </p:cNvPr>
              <p:cNvSpPr/>
              <p:nvPr/>
            </p:nvSpPr>
            <p:spPr>
              <a:xfrm>
                <a:off x="2693988" y="5078197"/>
                <a:ext cx="215585" cy="108802"/>
              </a:xfrm>
              <a:custGeom>
                <a:avLst/>
                <a:gdLst>
                  <a:gd name="connsiteX0" fmla="*/ 859 w 215585"/>
                  <a:gd name="connsiteY0" fmla="*/ 1709 h 108802"/>
                  <a:gd name="connsiteX1" fmla="*/ 234 w 215585"/>
                  <a:gd name="connsiteY1" fmla="*/ 3271 h 108802"/>
                  <a:gd name="connsiteX2" fmla="*/ 0 w 215585"/>
                  <a:gd name="connsiteY2" fmla="*/ 4599 h 108802"/>
                  <a:gd name="connsiteX3" fmla="*/ 0 w 215585"/>
                  <a:gd name="connsiteY3" fmla="*/ 75138 h 108802"/>
                  <a:gd name="connsiteX4" fmla="*/ 78 w 215585"/>
                  <a:gd name="connsiteY4" fmla="*/ 75763 h 108802"/>
                  <a:gd name="connsiteX5" fmla="*/ 3476 w 215585"/>
                  <a:gd name="connsiteY5" fmla="*/ 79669 h 108802"/>
                  <a:gd name="connsiteX6" fmla="*/ 20271 w 215585"/>
                  <a:gd name="connsiteY6" fmla="*/ 85293 h 108802"/>
                  <a:gd name="connsiteX7" fmla="*/ 32340 w 215585"/>
                  <a:gd name="connsiteY7" fmla="*/ 89355 h 108802"/>
                  <a:gd name="connsiteX8" fmla="*/ 83037 w 215585"/>
                  <a:gd name="connsiteY8" fmla="*/ 106463 h 108802"/>
                  <a:gd name="connsiteX9" fmla="*/ 84248 w 215585"/>
                  <a:gd name="connsiteY9" fmla="*/ 106853 h 108802"/>
                  <a:gd name="connsiteX10" fmla="*/ 112917 w 215585"/>
                  <a:gd name="connsiteY10" fmla="*/ 104158 h 108802"/>
                  <a:gd name="connsiteX11" fmla="*/ 159904 w 215585"/>
                  <a:gd name="connsiteY11" fmla="*/ 78263 h 108802"/>
                  <a:gd name="connsiteX12" fmla="*/ 165020 w 215585"/>
                  <a:gd name="connsiteY12" fmla="*/ 75451 h 108802"/>
                  <a:gd name="connsiteX13" fmla="*/ 207398 w 215585"/>
                  <a:gd name="connsiteY13" fmla="*/ 52094 h 108802"/>
                  <a:gd name="connsiteX14" fmla="*/ 214780 w 215585"/>
                  <a:gd name="connsiteY14" fmla="*/ 33815 h 108802"/>
                  <a:gd name="connsiteX15" fmla="*/ 198923 w 215585"/>
                  <a:gd name="connsiteY15" fmla="*/ 23152 h 108802"/>
                  <a:gd name="connsiteX16" fmla="*/ 187049 w 215585"/>
                  <a:gd name="connsiteY16" fmla="*/ 26394 h 108802"/>
                  <a:gd name="connsiteX17" fmla="*/ 142328 w 215585"/>
                  <a:gd name="connsiteY17" fmla="*/ 46509 h 108802"/>
                  <a:gd name="connsiteX18" fmla="*/ 142054 w 215585"/>
                  <a:gd name="connsiteY18" fmla="*/ 44634 h 108802"/>
                  <a:gd name="connsiteX19" fmla="*/ 119713 w 215585"/>
                  <a:gd name="connsiteY19" fmla="*/ 25378 h 108802"/>
                  <a:gd name="connsiteX20" fmla="*/ 97801 w 215585"/>
                  <a:gd name="connsiteY20" fmla="*/ 25144 h 108802"/>
                  <a:gd name="connsiteX21" fmla="*/ 87256 w 215585"/>
                  <a:gd name="connsiteY21" fmla="*/ 25144 h 108802"/>
                  <a:gd name="connsiteX22" fmla="*/ 86787 w 215585"/>
                  <a:gd name="connsiteY22" fmla="*/ 25144 h 108802"/>
                  <a:gd name="connsiteX23" fmla="*/ 82139 w 215585"/>
                  <a:gd name="connsiteY23" fmla="*/ 23074 h 108802"/>
                  <a:gd name="connsiteX24" fmla="*/ 43354 w 215585"/>
                  <a:gd name="connsiteY24" fmla="*/ 498 h 108802"/>
                  <a:gd name="connsiteX25" fmla="*/ 14959 w 215585"/>
                  <a:gd name="connsiteY25" fmla="*/ 264 h 108802"/>
                  <a:gd name="connsiteX26" fmla="*/ 6054 w 215585"/>
                  <a:gd name="connsiteY26" fmla="*/ 498 h 108802"/>
                  <a:gd name="connsiteX27" fmla="*/ 5351 w 215585"/>
                  <a:gd name="connsiteY27" fmla="*/ 498 h 108802"/>
                  <a:gd name="connsiteX28" fmla="*/ 5312 w 215585"/>
                  <a:gd name="connsiteY28" fmla="*/ 498 h 108802"/>
                  <a:gd name="connsiteX29" fmla="*/ 4101 w 215585"/>
                  <a:gd name="connsiteY29" fmla="*/ 537 h 108802"/>
                  <a:gd name="connsiteX30" fmla="*/ 3164 w 215585"/>
                  <a:gd name="connsiteY30" fmla="*/ 654 h 108802"/>
                  <a:gd name="connsiteX31" fmla="*/ 859 w 215585"/>
                  <a:gd name="connsiteY31" fmla="*/ 1709 h 108802"/>
                  <a:gd name="connsiteX32" fmla="*/ 8046 w 215585"/>
                  <a:gd name="connsiteY32" fmla="*/ 7138 h 108802"/>
                  <a:gd name="connsiteX33" fmla="*/ 9452 w 215585"/>
                  <a:gd name="connsiteY33" fmla="*/ 7138 h 108802"/>
                  <a:gd name="connsiteX34" fmla="*/ 18709 w 215585"/>
                  <a:gd name="connsiteY34" fmla="*/ 7060 h 108802"/>
                  <a:gd name="connsiteX35" fmla="*/ 43081 w 215585"/>
                  <a:gd name="connsiteY35" fmla="*/ 7333 h 108802"/>
                  <a:gd name="connsiteX36" fmla="*/ 77335 w 215585"/>
                  <a:gd name="connsiteY36" fmla="*/ 28620 h 108802"/>
                  <a:gd name="connsiteX37" fmla="*/ 83858 w 215585"/>
                  <a:gd name="connsiteY37" fmla="*/ 31784 h 108802"/>
                  <a:gd name="connsiteX38" fmla="*/ 106277 w 215585"/>
                  <a:gd name="connsiteY38" fmla="*/ 31784 h 108802"/>
                  <a:gd name="connsiteX39" fmla="*/ 117448 w 215585"/>
                  <a:gd name="connsiteY39" fmla="*/ 31784 h 108802"/>
                  <a:gd name="connsiteX40" fmla="*/ 129517 w 215585"/>
                  <a:gd name="connsiteY40" fmla="*/ 34361 h 108802"/>
                  <a:gd name="connsiteX41" fmla="*/ 135024 w 215585"/>
                  <a:gd name="connsiteY41" fmla="*/ 43774 h 108802"/>
                  <a:gd name="connsiteX42" fmla="*/ 129204 w 215585"/>
                  <a:gd name="connsiteY42" fmla="*/ 52406 h 108802"/>
                  <a:gd name="connsiteX43" fmla="*/ 119322 w 215585"/>
                  <a:gd name="connsiteY43" fmla="*/ 54672 h 108802"/>
                  <a:gd name="connsiteX44" fmla="*/ 118854 w 215585"/>
                  <a:gd name="connsiteY44" fmla="*/ 54672 h 108802"/>
                  <a:gd name="connsiteX45" fmla="*/ 82178 w 215585"/>
                  <a:gd name="connsiteY45" fmla="*/ 54633 h 108802"/>
                  <a:gd name="connsiteX46" fmla="*/ 69953 w 215585"/>
                  <a:gd name="connsiteY46" fmla="*/ 54633 h 108802"/>
                  <a:gd name="connsiteX47" fmla="*/ 69914 w 215585"/>
                  <a:gd name="connsiteY47" fmla="*/ 54633 h 108802"/>
                  <a:gd name="connsiteX48" fmla="*/ 65657 w 215585"/>
                  <a:gd name="connsiteY48" fmla="*/ 54672 h 108802"/>
                  <a:gd name="connsiteX49" fmla="*/ 61516 w 215585"/>
                  <a:gd name="connsiteY49" fmla="*/ 57718 h 108802"/>
                  <a:gd name="connsiteX50" fmla="*/ 62298 w 215585"/>
                  <a:gd name="connsiteY50" fmla="*/ 60101 h 108802"/>
                  <a:gd name="connsiteX51" fmla="*/ 65852 w 215585"/>
                  <a:gd name="connsiteY51" fmla="*/ 61194 h 108802"/>
                  <a:gd name="connsiteX52" fmla="*/ 75812 w 215585"/>
                  <a:gd name="connsiteY52" fmla="*/ 61077 h 108802"/>
                  <a:gd name="connsiteX53" fmla="*/ 97567 w 215585"/>
                  <a:gd name="connsiteY53" fmla="*/ 61272 h 108802"/>
                  <a:gd name="connsiteX54" fmla="*/ 150608 w 215585"/>
                  <a:gd name="connsiteY54" fmla="*/ 50297 h 108802"/>
                  <a:gd name="connsiteX55" fmla="*/ 176933 w 215585"/>
                  <a:gd name="connsiteY55" fmla="*/ 37994 h 108802"/>
                  <a:gd name="connsiteX56" fmla="*/ 189900 w 215585"/>
                  <a:gd name="connsiteY56" fmla="*/ 32369 h 108802"/>
                  <a:gd name="connsiteX57" fmla="*/ 197868 w 215585"/>
                  <a:gd name="connsiteY57" fmla="*/ 29909 h 108802"/>
                  <a:gd name="connsiteX58" fmla="*/ 208179 w 215585"/>
                  <a:gd name="connsiteY58" fmla="*/ 35650 h 108802"/>
                  <a:gd name="connsiteX59" fmla="*/ 203571 w 215585"/>
                  <a:gd name="connsiteY59" fmla="*/ 46548 h 108802"/>
                  <a:gd name="connsiteX60" fmla="*/ 134633 w 215585"/>
                  <a:gd name="connsiteY60" fmla="*/ 84278 h 108802"/>
                  <a:gd name="connsiteX61" fmla="*/ 110730 w 215585"/>
                  <a:gd name="connsiteY61" fmla="*/ 97714 h 108802"/>
                  <a:gd name="connsiteX62" fmla="*/ 95692 w 215585"/>
                  <a:gd name="connsiteY62" fmla="*/ 102127 h 108802"/>
                  <a:gd name="connsiteX63" fmla="*/ 86709 w 215585"/>
                  <a:gd name="connsiteY63" fmla="*/ 100565 h 108802"/>
                  <a:gd name="connsiteX64" fmla="*/ 33863 w 215585"/>
                  <a:gd name="connsiteY64" fmla="*/ 82833 h 108802"/>
                  <a:gd name="connsiteX65" fmla="*/ 8163 w 215585"/>
                  <a:gd name="connsiteY65" fmla="*/ 74201 h 108802"/>
                  <a:gd name="connsiteX66" fmla="*/ 7968 w 215585"/>
                  <a:gd name="connsiteY66" fmla="*/ 73146 h 108802"/>
                  <a:gd name="connsiteX67" fmla="*/ 7968 w 215585"/>
                  <a:gd name="connsiteY67" fmla="*/ 7138 h 10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15585" h="108802">
                    <a:moveTo>
                      <a:pt x="859" y="1709"/>
                    </a:moveTo>
                    <a:cubicBezTo>
                      <a:pt x="547" y="2060"/>
                      <a:pt x="352" y="2568"/>
                      <a:pt x="234" y="3271"/>
                    </a:cubicBezTo>
                    <a:cubicBezTo>
                      <a:pt x="78" y="3896"/>
                      <a:pt x="0" y="4287"/>
                      <a:pt x="0" y="4599"/>
                    </a:cubicBezTo>
                    <a:lnTo>
                      <a:pt x="0" y="75138"/>
                    </a:lnTo>
                    <a:cubicBezTo>
                      <a:pt x="0" y="75333"/>
                      <a:pt x="39" y="75568"/>
                      <a:pt x="78" y="75763"/>
                    </a:cubicBezTo>
                    <a:cubicBezTo>
                      <a:pt x="39" y="76779"/>
                      <a:pt x="-78" y="78575"/>
                      <a:pt x="3476" y="79669"/>
                    </a:cubicBezTo>
                    <a:cubicBezTo>
                      <a:pt x="9101" y="81544"/>
                      <a:pt x="14725" y="83418"/>
                      <a:pt x="20271" y="85293"/>
                    </a:cubicBezTo>
                    <a:lnTo>
                      <a:pt x="32340" y="89355"/>
                    </a:lnTo>
                    <a:cubicBezTo>
                      <a:pt x="49252" y="95019"/>
                      <a:pt x="66125" y="100721"/>
                      <a:pt x="83037" y="106463"/>
                    </a:cubicBezTo>
                    <a:lnTo>
                      <a:pt x="84248" y="106853"/>
                    </a:lnTo>
                    <a:cubicBezTo>
                      <a:pt x="94013" y="110173"/>
                      <a:pt x="103738" y="109236"/>
                      <a:pt x="112917" y="104158"/>
                    </a:cubicBezTo>
                    <a:cubicBezTo>
                      <a:pt x="128579" y="95487"/>
                      <a:pt x="144241" y="86895"/>
                      <a:pt x="159904" y="78263"/>
                    </a:cubicBezTo>
                    <a:lnTo>
                      <a:pt x="165020" y="75451"/>
                    </a:lnTo>
                    <a:cubicBezTo>
                      <a:pt x="179159" y="67678"/>
                      <a:pt x="193259" y="59905"/>
                      <a:pt x="207398" y="52094"/>
                    </a:cubicBezTo>
                    <a:cubicBezTo>
                      <a:pt x="214390" y="48188"/>
                      <a:pt x="217085" y="41509"/>
                      <a:pt x="214780" y="33815"/>
                    </a:cubicBezTo>
                    <a:cubicBezTo>
                      <a:pt x="212515" y="26354"/>
                      <a:pt x="207359" y="22956"/>
                      <a:pt x="198923" y="23152"/>
                    </a:cubicBezTo>
                    <a:cubicBezTo>
                      <a:pt x="194587" y="23269"/>
                      <a:pt x="190642" y="24792"/>
                      <a:pt x="187049" y="26394"/>
                    </a:cubicBezTo>
                    <a:lnTo>
                      <a:pt x="142328" y="46509"/>
                    </a:lnTo>
                    <a:lnTo>
                      <a:pt x="142054" y="44634"/>
                    </a:lnTo>
                    <a:cubicBezTo>
                      <a:pt x="140297" y="31354"/>
                      <a:pt x="134047" y="25925"/>
                      <a:pt x="119713" y="25378"/>
                    </a:cubicBezTo>
                    <a:cubicBezTo>
                      <a:pt x="112370" y="25066"/>
                      <a:pt x="104949" y="25105"/>
                      <a:pt x="97801" y="25144"/>
                    </a:cubicBezTo>
                    <a:cubicBezTo>
                      <a:pt x="94091" y="25144"/>
                      <a:pt x="90693" y="25183"/>
                      <a:pt x="87256" y="25144"/>
                    </a:cubicBezTo>
                    <a:lnTo>
                      <a:pt x="86787" y="25144"/>
                    </a:lnTo>
                    <a:cubicBezTo>
                      <a:pt x="84834" y="25222"/>
                      <a:pt x="83272" y="25183"/>
                      <a:pt x="82139" y="23074"/>
                    </a:cubicBezTo>
                    <a:cubicBezTo>
                      <a:pt x="74718" y="9325"/>
                      <a:pt x="62024" y="1943"/>
                      <a:pt x="43354" y="498"/>
                    </a:cubicBezTo>
                    <a:cubicBezTo>
                      <a:pt x="33824" y="-244"/>
                      <a:pt x="24255" y="-10"/>
                      <a:pt x="14959" y="264"/>
                    </a:cubicBezTo>
                    <a:cubicBezTo>
                      <a:pt x="11991" y="342"/>
                      <a:pt x="9022" y="420"/>
                      <a:pt x="6054" y="498"/>
                    </a:cubicBezTo>
                    <a:lnTo>
                      <a:pt x="5351" y="498"/>
                    </a:lnTo>
                    <a:cubicBezTo>
                      <a:pt x="5312" y="498"/>
                      <a:pt x="5312" y="498"/>
                      <a:pt x="5312" y="498"/>
                    </a:cubicBezTo>
                    <a:cubicBezTo>
                      <a:pt x="4921" y="498"/>
                      <a:pt x="4492" y="498"/>
                      <a:pt x="4101" y="537"/>
                    </a:cubicBezTo>
                    <a:cubicBezTo>
                      <a:pt x="3671" y="576"/>
                      <a:pt x="3398" y="576"/>
                      <a:pt x="3164" y="654"/>
                    </a:cubicBezTo>
                    <a:cubicBezTo>
                      <a:pt x="2031" y="850"/>
                      <a:pt x="1328" y="1162"/>
                      <a:pt x="859" y="1709"/>
                    </a:cubicBezTo>
                    <a:close/>
                    <a:moveTo>
                      <a:pt x="8046" y="7138"/>
                    </a:moveTo>
                    <a:lnTo>
                      <a:pt x="9452" y="7138"/>
                    </a:lnTo>
                    <a:cubicBezTo>
                      <a:pt x="12538" y="7138"/>
                      <a:pt x="15623" y="7099"/>
                      <a:pt x="18709" y="7060"/>
                    </a:cubicBezTo>
                    <a:cubicBezTo>
                      <a:pt x="26716" y="6904"/>
                      <a:pt x="34996" y="6786"/>
                      <a:pt x="43081" y="7333"/>
                    </a:cubicBezTo>
                    <a:cubicBezTo>
                      <a:pt x="60267" y="8427"/>
                      <a:pt x="71476" y="15379"/>
                      <a:pt x="77335" y="28620"/>
                    </a:cubicBezTo>
                    <a:cubicBezTo>
                      <a:pt x="78624" y="31549"/>
                      <a:pt x="80850" y="31784"/>
                      <a:pt x="83858" y="31784"/>
                    </a:cubicBezTo>
                    <a:cubicBezTo>
                      <a:pt x="91318" y="31745"/>
                      <a:pt x="98817" y="31745"/>
                      <a:pt x="106277" y="31784"/>
                    </a:cubicBezTo>
                    <a:lnTo>
                      <a:pt x="117448" y="31784"/>
                    </a:lnTo>
                    <a:cubicBezTo>
                      <a:pt x="122759" y="31784"/>
                      <a:pt x="126353" y="32565"/>
                      <a:pt x="129517" y="34361"/>
                    </a:cubicBezTo>
                    <a:cubicBezTo>
                      <a:pt x="133383" y="36549"/>
                      <a:pt x="135219" y="39751"/>
                      <a:pt x="135024" y="43774"/>
                    </a:cubicBezTo>
                    <a:cubicBezTo>
                      <a:pt x="134828" y="47680"/>
                      <a:pt x="132915" y="50492"/>
                      <a:pt x="129204" y="52406"/>
                    </a:cubicBezTo>
                    <a:cubicBezTo>
                      <a:pt x="126118" y="53969"/>
                      <a:pt x="122955" y="54672"/>
                      <a:pt x="119322" y="54672"/>
                    </a:cubicBezTo>
                    <a:cubicBezTo>
                      <a:pt x="119166" y="54672"/>
                      <a:pt x="119010" y="54672"/>
                      <a:pt x="118854" y="54672"/>
                    </a:cubicBezTo>
                    <a:cubicBezTo>
                      <a:pt x="106668" y="54594"/>
                      <a:pt x="94403" y="54594"/>
                      <a:pt x="82178" y="54633"/>
                    </a:cubicBezTo>
                    <a:lnTo>
                      <a:pt x="69953" y="54633"/>
                    </a:lnTo>
                    <a:cubicBezTo>
                      <a:pt x="69914" y="54633"/>
                      <a:pt x="69914" y="54633"/>
                      <a:pt x="69914" y="54633"/>
                    </a:cubicBezTo>
                    <a:cubicBezTo>
                      <a:pt x="68508" y="54633"/>
                      <a:pt x="67063" y="54633"/>
                      <a:pt x="65657" y="54672"/>
                    </a:cubicBezTo>
                    <a:cubicBezTo>
                      <a:pt x="62962" y="54750"/>
                      <a:pt x="61634" y="55765"/>
                      <a:pt x="61516" y="57718"/>
                    </a:cubicBezTo>
                    <a:cubicBezTo>
                      <a:pt x="61477" y="58968"/>
                      <a:pt x="61907" y="59710"/>
                      <a:pt x="62298" y="60101"/>
                    </a:cubicBezTo>
                    <a:cubicBezTo>
                      <a:pt x="63352" y="61194"/>
                      <a:pt x="65227" y="61194"/>
                      <a:pt x="65852" y="61194"/>
                    </a:cubicBezTo>
                    <a:cubicBezTo>
                      <a:pt x="69172" y="61194"/>
                      <a:pt x="72492" y="61155"/>
                      <a:pt x="75812" y="61077"/>
                    </a:cubicBezTo>
                    <a:cubicBezTo>
                      <a:pt x="82920" y="60960"/>
                      <a:pt x="90302" y="60843"/>
                      <a:pt x="97567" y="61272"/>
                    </a:cubicBezTo>
                    <a:cubicBezTo>
                      <a:pt x="117760" y="62679"/>
                      <a:pt x="135063" y="59007"/>
                      <a:pt x="150608" y="50297"/>
                    </a:cubicBezTo>
                    <a:cubicBezTo>
                      <a:pt x="159044" y="45610"/>
                      <a:pt x="168145" y="41743"/>
                      <a:pt x="176933" y="37994"/>
                    </a:cubicBezTo>
                    <a:cubicBezTo>
                      <a:pt x="181268" y="36158"/>
                      <a:pt x="185604" y="34322"/>
                      <a:pt x="189900" y="32369"/>
                    </a:cubicBezTo>
                    <a:cubicBezTo>
                      <a:pt x="192830" y="31041"/>
                      <a:pt x="195368" y="30260"/>
                      <a:pt x="197868" y="29909"/>
                    </a:cubicBezTo>
                    <a:cubicBezTo>
                      <a:pt x="203492" y="29167"/>
                      <a:pt x="206695" y="30924"/>
                      <a:pt x="208179" y="35650"/>
                    </a:cubicBezTo>
                    <a:cubicBezTo>
                      <a:pt x="209781" y="40611"/>
                      <a:pt x="208336" y="43970"/>
                      <a:pt x="203571" y="46548"/>
                    </a:cubicBezTo>
                    <a:cubicBezTo>
                      <a:pt x="180565" y="59085"/>
                      <a:pt x="157599" y="71623"/>
                      <a:pt x="134633" y="84278"/>
                    </a:cubicBezTo>
                    <a:cubicBezTo>
                      <a:pt x="127798" y="87988"/>
                      <a:pt x="120455" y="92167"/>
                      <a:pt x="110730" y="97714"/>
                    </a:cubicBezTo>
                    <a:cubicBezTo>
                      <a:pt x="105574" y="100682"/>
                      <a:pt x="100653" y="102127"/>
                      <a:pt x="95692" y="102127"/>
                    </a:cubicBezTo>
                    <a:cubicBezTo>
                      <a:pt x="92724" y="102127"/>
                      <a:pt x="89755" y="101620"/>
                      <a:pt x="86709" y="100565"/>
                    </a:cubicBezTo>
                    <a:cubicBezTo>
                      <a:pt x="69094" y="94589"/>
                      <a:pt x="51479" y="88730"/>
                      <a:pt x="33863" y="82833"/>
                    </a:cubicBezTo>
                    <a:lnTo>
                      <a:pt x="8163" y="74201"/>
                    </a:lnTo>
                    <a:lnTo>
                      <a:pt x="7968" y="73146"/>
                    </a:lnTo>
                    <a:lnTo>
                      <a:pt x="7968" y="7138"/>
                    </a:lnTo>
                    <a:close/>
                  </a:path>
                </a:pathLst>
              </a:custGeom>
              <a:solidFill>
                <a:schemeClr val="accent3"/>
              </a:solidFill>
              <a:ln w="3836" cap="flat">
                <a:noFill/>
                <a:prstDash val="solid"/>
                <a:miter/>
              </a:ln>
            </p:spPr>
            <p:txBody>
              <a:bodyPr rtlCol="0" anchor="ctr"/>
              <a:lstStyle/>
              <a:p>
                <a:endParaRPr lang="en-US"/>
              </a:p>
            </p:txBody>
          </p:sp>
        </p:grpSp>
        <p:grpSp>
          <p:nvGrpSpPr>
            <p:cNvPr id="75" name="Graphic 66">
              <a:extLst>
                <a:ext uri="{FF2B5EF4-FFF2-40B4-BE49-F238E27FC236}">
                  <a16:creationId xmlns:a16="http://schemas.microsoft.com/office/drawing/2014/main" id="{DB29907C-0D11-4ABD-F905-202F0A89676F}"/>
                </a:ext>
              </a:extLst>
            </p:cNvPr>
            <p:cNvGrpSpPr/>
            <p:nvPr/>
          </p:nvGrpSpPr>
          <p:grpSpPr>
            <a:xfrm>
              <a:off x="2690942" y="4889146"/>
              <a:ext cx="215366" cy="205367"/>
              <a:chOff x="2690942" y="4889146"/>
              <a:chExt cx="215366" cy="205367"/>
            </a:xfrm>
            <a:solidFill>
              <a:schemeClr val="accent3"/>
            </a:solidFill>
          </p:grpSpPr>
          <p:sp>
            <p:nvSpPr>
              <p:cNvPr id="78" name="Freeform: Shape 77">
                <a:extLst>
                  <a:ext uri="{FF2B5EF4-FFF2-40B4-BE49-F238E27FC236}">
                    <a16:creationId xmlns:a16="http://schemas.microsoft.com/office/drawing/2014/main" id="{8B9EDFEA-F0DD-8C6C-131B-5C2CAF95546E}"/>
                  </a:ext>
                </a:extLst>
              </p:cNvPr>
              <p:cNvSpPr/>
              <p:nvPr/>
            </p:nvSpPr>
            <p:spPr>
              <a:xfrm>
                <a:off x="2765074" y="4889146"/>
                <a:ext cx="75225" cy="88935"/>
              </a:xfrm>
              <a:custGeom>
                <a:avLst/>
                <a:gdLst>
                  <a:gd name="connsiteX0" fmla="*/ 37613 w 75225"/>
                  <a:gd name="connsiteY0" fmla="*/ 88935 h 88935"/>
                  <a:gd name="connsiteX1" fmla="*/ 75226 w 75225"/>
                  <a:gd name="connsiteY1" fmla="*/ 45034 h 88935"/>
                  <a:gd name="connsiteX2" fmla="*/ 75226 w 75225"/>
                  <a:gd name="connsiteY2" fmla="*/ 38707 h 88935"/>
                  <a:gd name="connsiteX3" fmla="*/ 37613 w 75225"/>
                  <a:gd name="connsiteY3" fmla="*/ 0 h 88935"/>
                  <a:gd name="connsiteX4" fmla="*/ 0 w 75225"/>
                  <a:gd name="connsiteY4" fmla="*/ 38707 h 88935"/>
                  <a:gd name="connsiteX5" fmla="*/ 0 w 75225"/>
                  <a:gd name="connsiteY5" fmla="*/ 45034 h 88935"/>
                  <a:gd name="connsiteX6" fmla="*/ 37613 w 75225"/>
                  <a:gd name="connsiteY6" fmla="*/ 88935 h 88935"/>
                  <a:gd name="connsiteX7" fmla="*/ 8085 w 75225"/>
                  <a:gd name="connsiteY7" fmla="*/ 38707 h 88935"/>
                  <a:gd name="connsiteX8" fmla="*/ 37613 w 75225"/>
                  <a:gd name="connsiteY8" fmla="*/ 8085 h 88935"/>
                  <a:gd name="connsiteX9" fmla="*/ 67141 w 75225"/>
                  <a:gd name="connsiteY9" fmla="*/ 38707 h 88935"/>
                  <a:gd name="connsiteX10" fmla="*/ 67141 w 75225"/>
                  <a:gd name="connsiteY10" fmla="*/ 45034 h 88935"/>
                  <a:gd name="connsiteX11" fmla="*/ 37613 w 75225"/>
                  <a:gd name="connsiteY11" fmla="*/ 80850 h 88935"/>
                  <a:gd name="connsiteX12" fmla="*/ 8085 w 75225"/>
                  <a:gd name="connsiteY12" fmla="*/ 45034 h 88935"/>
                  <a:gd name="connsiteX13" fmla="*/ 8085 w 75225"/>
                  <a:gd name="connsiteY13" fmla="*/ 38707 h 8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225" h="88935">
                    <a:moveTo>
                      <a:pt x="37613" y="88935"/>
                    </a:moveTo>
                    <a:cubicBezTo>
                      <a:pt x="58001" y="88935"/>
                      <a:pt x="75226" y="68820"/>
                      <a:pt x="75226" y="45034"/>
                    </a:cubicBezTo>
                    <a:lnTo>
                      <a:pt x="75226" y="38707"/>
                    </a:lnTo>
                    <a:cubicBezTo>
                      <a:pt x="75226" y="16639"/>
                      <a:pt x="59056" y="0"/>
                      <a:pt x="37613" y="0"/>
                    </a:cubicBezTo>
                    <a:cubicBezTo>
                      <a:pt x="16170" y="0"/>
                      <a:pt x="0" y="16639"/>
                      <a:pt x="0" y="38707"/>
                    </a:cubicBezTo>
                    <a:lnTo>
                      <a:pt x="0" y="45034"/>
                    </a:lnTo>
                    <a:cubicBezTo>
                      <a:pt x="0" y="68820"/>
                      <a:pt x="17225" y="88935"/>
                      <a:pt x="37613" y="88935"/>
                    </a:cubicBezTo>
                    <a:close/>
                    <a:moveTo>
                      <a:pt x="8085" y="38707"/>
                    </a:moveTo>
                    <a:cubicBezTo>
                      <a:pt x="8085" y="20974"/>
                      <a:pt x="20505" y="8085"/>
                      <a:pt x="37613" y="8085"/>
                    </a:cubicBezTo>
                    <a:cubicBezTo>
                      <a:pt x="54720" y="8085"/>
                      <a:pt x="67141" y="20974"/>
                      <a:pt x="67141" y="38707"/>
                    </a:cubicBezTo>
                    <a:lnTo>
                      <a:pt x="67141" y="45034"/>
                    </a:lnTo>
                    <a:cubicBezTo>
                      <a:pt x="67141" y="64133"/>
                      <a:pt x="53353" y="80850"/>
                      <a:pt x="37613" y="80850"/>
                    </a:cubicBezTo>
                    <a:cubicBezTo>
                      <a:pt x="21873" y="80850"/>
                      <a:pt x="8085" y="64094"/>
                      <a:pt x="8085" y="45034"/>
                    </a:cubicBezTo>
                    <a:lnTo>
                      <a:pt x="8085" y="38707"/>
                    </a:lnTo>
                    <a:close/>
                  </a:path>
                </a:pathLst>
              </a:custGeom>
              <a:solidFill>
                <a:schemeClr val="accent3"/>
              </a:solidFill>
              <a:ln w="3836"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0CC9453-76FB-07EF-B717-328FAAF31546}"/>
                  </a:ext>
                </a:extLst>
              </p:cNvPr>
              <p:cNvSpPr/>
              <p:nvPr/>
            </p:nvSpPr>
            <p:spPr>
              <a:xfrm>
                <a:off x="2690942" y="4989898"/>
                <a:ext cx="48431" cy="62158"/>
              </a:xfrm>
              <a:custGeom>
                <a:avLst/>
                <a:gdLst>
                  <a:gd name="connsiteX0" fmla="*/ 17342 w 48431"/>
                  <a:gd name="connsiteY0" fmla="*/ 1814 h 62158"/>
                  <a:gd name="connsiteX1" fmla="*/ 0 w 48431"/>
                  <a:gd name="connsiteY1" fmla="*/ 31498 h 62158"/>
                  <a:gd name="connsiteX2" fmla="*/ 0 w 48431"/>
                  <a:gd name="connsiteY2" fmla="*/ 44661 h 62158"/>
                  <a:gd name="connsiteX3" fmla="*/ 0 w 48431"/>
                  <a:gd name="connsiteY3" fmla="*/ 44661 h 62158"/>
                  <a:gd name="connsiteX4" fmla="*/ 17498 w 48431"/>
                  <a:gd name="connsiteY4" fmla="*/ 62159 h 62158"/>
                  <a:gd name="connsiteX5" fmla="*/ 48432 w 48431"/>
                  <a:gd name="connsiteY5" fmla="*/ 62159 h 62158"/>
                  <a:gd name="connsiteX6" fmla="*/ 48432 w 48431"/>
                  <a:gd name="connsiteY6" fmla="*/ 16070 h 62158"/>
                  <a:gd name="connsiteX7" fmla="*/ 40347 w 48431"/>
                  <a:gd name="connsiteY7" fmla="*/ 7985 h 62158"/>
                  <a:gd name="connsiteX8" fmla="*/ 17342 w 48431"/>
                  <a:gd name="connsiteY8" fmla="*/ 1814 h 62158"/>
                  <a:gd name="connsiteX9" fmla="*/ 40386 w 48431"/>
                  <a:gd name="connsiteY9" fmla="*/ 54074 h 62158"/>
                  <a:gd name="connsiteX10" fmla="*/ 17498 w 48431"/>
                  <a:gd name="connsiteY10" fmla="*/ 54074 h 62158"/>
                  <a:gd name="connsiteX11" fmla="*/ 8085 w 48431"/>
                  <a:gd name="connsiteY11" fmla="*/ 44661 h 62158"/>
                  <a:gd name="connsiteX12" fmla="*/ 8085 w 48431"/>
                  <a:gd name="connsiteY12" fmla="*/ 44309 h 62158"/>
                  <a:gd name="connsiteX13" fmla="*/ 8085 w 48431"/>
                  <a:gd name="connsiteY13" fmla="*/ 31186 h 62158"/>
                  <a:gd name="connsiteX14" fmla="*/ 21365 w 48431"/>
                  <a:gd name="connsiteY14" fmla="*/ 8844 h 62158"/>
                  <a:gd name="connsiteX15" fmla="*/ 21404 w 48431"/>
                  <a:gd name="connsiteY15" fmla="*/ 8844 h 62158"/>
                  <a:gd name="connsiteX16" fmla="*/ 34879 w 48431"/>
                  <a:gd name="connsiteY16" fmla="*/ 13883 h 62158"/>
                  <a:gd name="connsiteX17" fmla="*/ 40425 w 48431"/>
                  <a:gd name="connsiteY17" fmla="*/ 19429 h 62158"/>
                  <a:gd name="connsiteX18" fmla="*/ 40425 w 48431"/>
                  <a:gd name="connsiteY18" fmla="*/ 54074 h 6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431" h="62158">
                    <a:moveTo>
                      <a:pt x="17342" y="1814"/>
                    </a:moveTo>
                    <a:cubicBezTo>
                      <a:pt x="1679" y="10719"/>
                      <a:pt x="0" y="25327"/>
                      <a:pt x="0" y="31498"/>
                    </a:cubicBezTo>
                    <a:cubicBezTo>
                      <a:pt x="0" y="40833"/>
                      <a:pt x="0" y="43645"/>
                      <a:pt x="0" y="44661"/>
                    </a:cubicBezTo>
                    <a:lnTo>
                      <a:pt x="0" y="44661"/>
                    </a:lnTo>
                    <a:cubicBezTo>
                      <a:pt x="0" y="56925"/>
                      <a:pt x="5234" y="62159"/>
                      <a:pt x="17498" y="62159"/>
                    </a:cubicBezTo>
                    <a:lnTo>
                      <a:pt x="48432" y="62159"/>
                    </a:lnTo>
                    <a:lnTo>
                      <a:pt x="48432" y="16070"/>
                    </a:lnTo>
                    <a:lnTo>
                      <a:pt x="40347" y="7985"/>
                    </a:lnTo>
                    <a:cubicBezTo>
                      <a:pt x="37066" y="5056"/>
                      <a:pt x="27067" y="-3772"/>
                      <a:pt x="17342" y="1814"/>
                    </a:cubicBezTo>
                    <a:close/>
                    <a:moveTo>
                      <a:pt x="40386" y="54074"/>
                    </a:moveTo>
                    <a:lnTo>
                      <a:pt x="17498" y="54074"/>
                    </a:lnTo>
                    <a:cubicBezTo>
                      <a:pt x="9765" y="54074"/>
                      <a:pt x="8085" y="52394"/>
                      <a:pt x="8085" y="44661"/>
                    </a:cubicBezTo>
                    <a:lnTo>
                      <a:pt x="8085" y="44309"/>
                    </a:lnTo>
                    <a:cubicBezTo>
                      <a:pt x="8085" y="42591"/>
                      <a:pt x="8085" y="33334"/>
                      <a:pt x="8085" y="31186"/>
                    </a:cubicBezTo>
                    <a:cubicBezTo>
                      <a:pt x="8085" y="25639"/>
                      <a:pt x="9804" y="15367"/>
                      <a:pt x="21365" y="8844"/>
                    </a:cubicBezTo>
                    <a:lnTo>
                      <a:pt x="21404" y="8844"/>
                    </a:lnTo>
                    <a:cubicBezTo>
                      <a:pt x="22693" y="8102"/>
                      <a:pt x="26091" y="6149"/>
                      <a:pt x="34879" y="13883"/>
                    </a:cubicBezTo>
                    <a:lnTo>
                      <a:pt x="40425" y="19429"/>
                    </a:lnTo>
                    <a:lnTo>
                      <a:pt x="40425" y="54074"/>
                    </a:lnTo>
                    <a:close/>
                  </a:path>
                </a:pathLst>
              </a:custGeom>
              <a:solidFill>
                <a:schemeClr val="accent3"/>
              </a:solidFill>
              <a:ln w="383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A13AA0A0-F554-9025-3A43-FC50E3A864CF}"/>
                  </a:ext>
                </a:extLst>
              </p:cNvPr>
              <p:cNvSpPr/>
              <p:nvPr/>
            </p:nvSpPr>
            <p:spPr>
              <a:xfrm>
                <a:off x="2711213" y="4922736"/>
                <a:ext cx="48431" cy="61907"/>
              </a:xfrm>
              <a:custGeom>
                <a:avLst/>
                <a:gdLst>
                  <a:gd name="connsiteX0" fmla="*/ 24216 w 48431"/>
                  <a:gd name="connsiteY0" fmla="*/ 61907 h 61907"/>
                  <a:gd name="connsiteX1" fmla="*/ 48432 w 48431"/>
                  <a:gd name="connsiteY1" fmla="*/ 36324 h 61907"/>
                  <a:gd name="connsiteX2" fmla="*/ 48432 w 48431"/>
                  <a:gd name="connsiteY2" fmla="*/ 25583 h 61907"/>
                  <a:gd name="connsiteX3" fmla="*/ 24216 w 48431"/>
                  <a:gd name="connsiteY3" fmla="*/ 0 h 61907"/>
                  <a:gd name="connsiteX4" fmla="*/ 0 w 48431"/>
                  <a:gd name="connsiteY4" fmla="*/ 25583 h 61907"/>
                  <a:gd name="connsiteX5" fmla="*/ 0 w 48431"/>
                  <a:gd name="connsiteY5" fmla="*/ 36324 h 61907"/>
                  <a:gd name="connsiteX6" fmla="*/ 24216 w 48431"/>
                  <a:gd name="connsiteY6" fmla="*/ 61907 h 61907"/>
                  <a:gd name="connsiteX7" fmla="*/ 8046 w 48431"/>
                  <a:gd name="connsiteY7" fmla="*/ 25544 h 61907"/>
                  <a:gd name="connsiteX8" fmla="*/ 24177 w 48431"/>
                  <a:gd name="connsiteY8" fmla="*/ 8046 h 61907"/>
                  <a:gd name="connsiteX9" fmla="*/ 40308 w 48431"/>
                  <a:gd name="connsiteY9" fmla="*/ 25544 h 61907"/>
                  <a:gd name="connsiteX10" fmla="*/ 40308 w 48431"/>
                  <a:gd name="connsiteY10" fmla="*/ 36285 h 61907"/>
                  <a:gd name="connsiteX11" fmla="*/ 24177 w 48431"/>
                  <a:gd name="connsiteY11" fmla="*/ 53783 h 61907"/>
                  <a:gd name="connsiteX12" fmla="*/ 8046 w 48431"/>
                  <a:gd name="connsiteY12" fmla="*/ 36285 h 61907"/>
                  <a:gd name="connsiteX13" fmla="*/ 8046 w 48431"/>
                  <a:gd name="connsiteY13" fmla="*/ 25544 h 6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31" h="61907">
                    <a:moveTo>
                      <a:pt x="24216" y="61907"/>
                    </a:moveTo>
                    <a:cubicBezTo>
                      <a:pt x="30895" y="61907"/>
                      <a:pt x="48432" y="54056"/>
                      <a:pt x="48432" y="36324"/>
                    </a:cubicBezTo>
                    <a:lnTo>
                      <a:pt x="48432" y="25583"/>
                    </a:lnTo>
                    <a:cubicBezTo>
                      <a:pt x="48432" y="8983"/>
                      <a:pt x="35972" y="0"/>
                      <a:pt x="24216" y="0"/>
                    </a:cubicBezTo>
                    <a:cubicBezTo>
                      <a:pt x="12460" y="0"/>
                      <a:pt x="0" y="8983"/>
                      <a:pt x="0" y="25583"/>
                    </a:cubicBezTo>
                    <a:lnTo>
                      <a:pt x="0" y="36324"/>
                    </a:lnTo>
                    <a:cubicBezTo>
                      <a:pt x="0" y="53197"/>
                      <a:pt x="16951" y="61907"/>
                      <a:pt x="24216" y="61907"/>
                    </a:cubicBezTo>
                    <a:close/>
                    <a:moveTo>
                      <a:pt x="8046" y="25544"/>
                    </a:moveTo>
                    <a:cubicBezTo>
                      <a:pt x="8046" y="12694"/>
                      <a:pt x="17693" y="8046"/>
                      <a:pt x="24177" y="8046"/>
                    </a:cubicBezTo>
                    <a:cubicBezTo>
                      <a:pt x="30661" y="8046"/>
                      <a:pt x="40308" y="12694"/>
                      <a:pt x="40308" y="25544"/>
                    </a:cubicBezTo>
                    <a:lnTo>
                      <a:pt x="40308" y="36285"/>
                    </a:lnTo>
                    <a:cubicBezTo>
                      <a:pt x="40308" y="48354"/>
                      <a:pt x="27497" y="53783"/>
                      <a:pt x="24177" y="53783"/>
                    </a:cubicBezTo>
                    <a:cubicBezTo>
                      <a:pt x="20974" y="53783"/>
                      <a:pt x="8046" y="48159"/>
                      <a:pt x="8046" y="36285"/>
                    </a:cubicBezTo>
                    <a:lnTo>
                      <a:pt x="8046" y="25544"/>
                    </a:lnTo>
                    <a:close/>
                  </a:path>
                </a:pathLst>
              </a:custGeom>
              <a:solidFill>
                <a:schemeClr val="accent3"/>
              </a:solidFill>
              <a:ln w="383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9226C638-10B6-D642-90F4-BD7C0FD78514}"/>
                  </a:ext>
                </a:extLst>
              </p:cNvPr>
              <p:cNvSpPr/>
              <p:nvPr/>
            </p:nvSpPr>
            <p:spPr>
              <a:xfrm>
                <a:off x="2808584" y="5013507"/>
                <a:ext cx="97723" cy="81006"/>
              </a:xfrm>
              <a:custGeom>
                <a:avLst/>
                <a:gdLst>
                  <a:gd name="connsiteX0" fmla="*/ 73429 w 97723"/>
                  <a:gd name="connsiteY0" fmla="*/ 0 h 81006"/>
                  <a:gd name="connsiteX1" fmla="*/ 48901 w 97723"/>
                  <a:gd name="connsiteY1" fmla="*/ 19920 h 81006"/>
                  <a:gd name="connsiteX2" fmla="*/ 24411 w 97723"/>
                  <a:gd name="connsiteY2" fmla="*/ 0 h 81006"/>
                  <a:gd name="connsiteX3" fmla="*/ 0 w 97723"/>
                  <a:gd name="connsiteY3" fmla="*/ 24489 h 81006"/>
                  <a:gd name="connsiteX4" fmla="*/ 5507 w 97723"/>
                  <a:gd name="connsiteY4" fmla="*/ 39722 h 81006"/>
                  <a:gd name="connsiteX5" fmla="*/ 6874 w 97723"/>
                  <a:gd name="connsiteY5" fmla="*/ 41128 h 81006"/>
                  <a:gd name="connsiteX6" fmla="*/ 19881 w 97723"/>
                  <a:gd name="connsiteY6" fmla="*/ 41128 h 81006"/>
                  <a:gd name="connsiteX7" fmla="*/ 26559 w 97723"/>
                  <a:gd name="connsiteY7" fmla="*/ 16951 h 81006"/>
                  <a:gd name="connsiteX8" fmla="*/ 29567 w 97723"/>
                  <a:gd name="connsiteY8" fmla="*/ 14647 h 81006"/>
                  <a:gd name="connsiteX9" fmla="*/ 32574 w 97723"/>
                  <a:gd name="connsiteY9" fmla="*/ 16951 h 81006"/>
                  <a:gd name="connsiteX10" fmla="*/ 41987 w 97723"/>
                  <a:gd name="connsiteY10" fmla="*/ 51127 h 81006"/>
                  <a:gd name="connsiteX11" fmla="*/ 49408 w 97723"/>
                  <a:gd name="connsiteY11" fmla="*/ 24216 h 81006"/>
                  <a:gd name="connsiteX12" fmla="*/ 52416 w 97723"/>
                  <a:gd name="connsiteY12" fmla="*/ 21912 h 81006"/>
                  <a:gd name="connsiteX13" fmla="*/ 55423 w 97723"/>
                  <a:gd name="connsiteY13" fmla="*/ 24216 h 81006"/>
                  <a:gd name="connsiteX14" fmla="*/ 60149 w 97723"/>
                  <a:gd name="connsiteY14" fmla="*/ 41128 h 81006"/>
                  <a:gd name="connsiteX15" fmla="*/ 71047 w 97723"/>
                  <a:gd name="connsiteY15" fmla="*/ 41128 h 81006"/>
                  <a:gd name="connsiteX16" fmla="*/ 74171 w 97723"/>
                  <a:gd name="connsiteY16" fmla="*/ 44253 h 81006"/>
                  <a:gd name="connsiteX17" fmla="*/ 71047 w 97723"/>
                  <a:gd name="connsiteY17" fmla="*/ 47378 h 81006"/>
                  <a:gd name="connsiteX18" fmla="*/ 57767 w 97723"/>
                  <a:gd name="connsiteY18" fmla="*/ 47378 h 81006"/>
                  <a:gd name="connsiteX19" fmla="*/ 54759 w 97723"/>
                  <a:gd name="connsiteY19" fmla="*/ 45073 h 81006"/>
                  <a:gd name="connsiteX20" fmla="*/ 52416 w 97723"/>
                  <a:gd name="connsiteY20" fmla="*/ 36754 h 81006"/>
                  <a:gd name="connsiteX21" fmla="*/ 44995 w 97723"/>
                  <a:gd name="connsiteY21" fmla="*/ 63743 h 81006"/>
                  <a:gd name="connsiteX22" fmla="*/ 41987 w 97723"/>
                  <a:gd name="connsiteY22" fmla="*/ 66047 h 81006"/>
                  <a:gd name="connsiteX23" fmla="*/ 38980 w 97723"/>
                  <a:gd name="connsiteY23" fmla="*/ 63743 h 81006"/>
                  <a:gd name="connsiteX24" fmla="*/ 29567 w 97723"/>
                  <a:gd name="connsiteY24" fmla="*/ 29567 h 81006"/>
                  <a:gd name="connsiteX25" fmla="*/ 25271 w 97723"/>
                  <a:gd name="connsiteY25" fmla="*/ 45112 h 81006"/>
                  <a:gd name="connsiteX26" fmla="*/ 22263 w 97723"/>
                  <a:gd name="connsiteY26" fmla="*/ 47417 h 81006"/>
                  <a:gd name="connsiteX27" fmla="*/ 12928 w 97723"/>
                  <a:gd name="connsiteY27" fmla="*/ 47417 h 81006"/>
                  <a:gd name="connsiteX28" fmla="*/ 24216 w 97723"/>
                  <a:gd name="connsiteY28" fmla="*/ 59095 h 81006"/>
                  <a:gd name="connsiteX29" fmla="*/ 48666 w 97723"/>
                  <a:gd name="connsiteY29" fmla="*/ 80968 h 81006"/>
                  <a:gd name="connsiteX30" fmla="*/ 48862 w 97723"/>
                  <a:gd name="connsiteY30" fmla="*/ 81007 h 81006"/>
                  <a:gd name="connsiteX31" fmla="*/ 49057 w 97723"/>
                  <a:gd name="connsiteY31" fmla="*/ 80968 h 81006"/>
                  <a:gd name="connsiteX32" fmla="*/ 90888 w 97723"/>
                  <a:gd name="connsiteY32" fmla="*/ 41480 h 81006"/>
                  <a:gd name="connsiteX33" fmla="*/ 97723 w 97723"/>
                  <a:gd name="connsiteY33" fmla="*/ 24529 h 81006"/>
                  <a:gd name="connsiteX34" fmla="*/ 73429 w 97723"/>
                  <a:gd name="connsiteY34" fmla="*/ 0 h 8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7723" h="81006">
                    <a:moveTo>
                      <a:pt x="73429" y="0"/>
                    </a:moveTo>
                    <a:cubicBezTo>
                      <a:pt x="59954" y="0"/>
                      <a:pt x="48901" y="7148"/>
                      <a:pt x="48901" y="19920"/>
                    </a:cubicBezTo>
                    <a:cubicBezTo>
                      <a:pt x="48901" y="7148"/>
                      <a:pt x="37847" y="0"/>
                      <a:pt x="24411" y="0"/>
                    </a:cubicBezTo>
                    <a:cubicBezTo>
                      <a:pt x="10936" y="0"/>
                      <a:pt x="0" y="11014"/>
                      <a:pt x="0" y="24489"/>
                    </a:cubicBezTo>
                    <a:cubicBezTo>
                      <a:pt x="0" y="30153"/>
                      <a:pt x="2070" y="35504"/>
                      <a:pt x="5507" y="39722"/>
                    </a:cubicBezTo>
                    <a:lnTo>
                      <a:pt x="6874" y="41128"/>
                    </a:lnTo>
                    <a:lnTo>
                      <a:pt x="19881" y="41128"/>
                    </a:lnTo>
                    <a:lnTo>
                      <a:pt x="26559" y="16951"/>
                    </a:lnTo>
                    <a:cubicBezTo>
                      <a:pt x="26911" y="15584"/>
                      <a:pt x="28161" y="14647"/>
                      <a:pt x="29567" y="14647"/>
                    </a:cubicBezTo>
                    <a:cubicBezTo>
                      <a:pt x="30973" y="14647"/>
                      <a:pt x="32223" y="15584"/>
                      <a:pt x="32574" y="16951"/>
                    </a:cubicBezTo>
                    <a:lnTo>
                      <a:pt x="41987" y="51127"/>
                    </a:lnTo>
                    <a:lnTo>
                      <a:pt x="49408" y="24216"/>
                    </a:lnTo>
                    <a:cubicBezTo>
                      <a:pt x="49760" y="22849"/>
                      <a:pt x="51010" y="21912"/>
                      <a:pt x="52416" y="21912"/>
                    </a:cubicBezTo>
                    <a:cubicBezTo>
                      <a:pt x="53822" y="21912"/>
                      <a:pt x="55072" y="22849"/>
                      <a:pt x="55423" y="24216"/>
                    </a:cubicBezTo>
                    <a:lnTo>
                      <a:pt x="60149" y="41128"/>
                    </a:lnTo>
                    <a:lnTo>
                      <a:pt x="71047" y="41128"/>
                    </a:lnTo>
                    <a:cubicBezTo>
                      <a:pt x="72765" y="41128"/>
                      <a:pt x="74171" y="42534"/>
                      <a:pt x="74171" y="44253"/>
                    </a:cubicBezTo>
                    <a:cubicBezTo>
                      <a:pt x="74171" y="45971"/>
                      <a:pt x="72765" y="47378"/>
                      <a:pt x="71047" y="47378"/>
                    </a:cubicBezTo>
                    <a:lnTo>
                      <a:pt x="57767" y="47378"/>
                    </a:lnTo>
                    <a:cubicBezTo>
                      <a:pt x="56361" y="47378"/>
                      <a:pt x="55111" y="46440"/>
                      <a:pt x="54759" y="45073"/>
                    </a:cubicBezTo>
                    <a:lnTo>
                      <a:pt x="52416" y="36754"/>
                    </a:lnTo>
                    <a:lnTo>
                      <a:pt x="44995" y="63743"/>
                    </a:lnTo>
                    <a:cubicBezTo>
                      <a:pt x="44643" y="65110"/>
                      <a:pt x="43394" y="66047"/>
                      <a:pt x="41987" y="66047"/>
                    </a:cubicBezTo>
                    <a:cubicBezTo>
                      <a:pt x="40581" y="66047"/>
                      <a:pt x="39331" y="65110"/>
                      <a:pt x="38980" y="63743"/>
                    </a:cubicBezTo>
                    <a:lnTo>
                      <a:pt x="29567" y="29567"/>
                    </a:lnTo>
                    <a:lnTo>
                      <a:pt x="25271" y="45112"/>
                    </a:lnTo>
                    <a:cubicBezTo>
                      <a:pt x="24919" y="46479"/>
                      <a:pt x="23669" y="47417"/>
                      <a:pt x="22263" y="47417"/>
                    </a:cubicBezTo>
                    <a:lnTo>
                      <a:pt x="12928" y="47417"/>
                    </a:lnTo>
                    <a:lnTo>
                      <a:pt x="24216" y="59095"/>
                    </a:lnTo>
                    <a:cubicBezTo>
                      <a:pt x="36636" y="71476"/>
                      <a:pt x="46362" y="80538"/>
                      <a:pt x="48666" y="80968"/>
                    </a:cubicBezTo>
                    <a:cubicBezTo>
                      <a:pt x="48705" y="81007"/>
                      <a:pt x="48823" y="81007"/>
                      <a:pt x="48862" y="81007"/>
                    </a:cubicBezTo>
                    <a:cubicBezTo>
                      <a:pt x="48940" y="81007"/>
                      <a:pt x="49018" y="81007"/>
                      <a:pt x="49057" y="80968"/>
                    </a:cubicBezTo>
                    <a:cubicBezTo>
                      <a:pt x="52377" y="80382"/>
                      <a:pt x="71008" y="61946"/>
                      <a:pt x="90888" y="41480"/>
                    </a:cubicBezTo>
                    <a:cubicBezTo>
                      <a:pt x="95184" y="37027"/>
                      <a:pt x="97723" y="30973"/>
                      <a:pt x="97723" y="24529"/>
                    </a:cubicBezTo>
                    <a:cubicBezTo>
                      <a:pt x="97762" y="11053"/>
                      <a:pt x="86865" y="0"/>
                      <a:pt x="73429" y="0"/>
                    </a:cubicBezTo>
                    <a:close/>
                  </a:path>
                </a:pathLst>
              </a:custGeom>
              <a:solidFill>
                <a:schemeClr val="accent3"/>
              </a:solidFill>
              <a:ln w="383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26563B4-4C1C-4766-CB3D-FDDA449776DB}"/>
                  </a:ext>
                </a:extLst>
              </p:cNvPr>
              <p:cNvSpPr/>
              <p:nvPr/>
            </p:nvSpPr>
            <p:spPr>
              <a:xfrm>
                <a:off x="2744803" y="4976675"/>
                <a:ext cx="116039" cy="82100"/>
              </a:xfrm>
              <a:custGeom>
                <a:avLst/>
                <a:gdLst>
                  <a:gd name="connsiteX0" fmla="*/ 114870 w 116039"/>
                  <a:gd name="connsiteY0" fmla="*/ 27028 h 82100"/>
                  <a:gd name="connsiteX1" fmla="*/ 114714 w 116039"/>
                  <a:gd name="connsiteY1" fmla="*/ 26286 h 82100"/>
                  <a:gd name="connsiteX2" fmla="*/ 114206 w 116039"/>
                  <a:gd name="connsiteY2" fmla="*/ 24685 h 82100"/>
                  <a:gd name="connsiteX3" fmla="*/ 114167 w 116039"/>
                  <a:gd name="connsiteY3" fmla="*/ 24607 h 82100"/>
                  <a:gd name="connsiteX4" fmla="*/ 113464 w 116039"/>
                  <a:gd name="connsiteY4" fmla="*/ 22810 h 82100"/>
                  <a:gd name="connsiteX5" fmla="*/ 113464 w 116039"/>
                  <a:gd name="connsiteY5" fmla="*/ 22810 h 82100"/>
                  <a:gd name="connsiteX6" fmla="*/ 113034 w 116039"/>
                  <a:gd name="connsiteY6" fmla="*/ 21716 h 82100"/>
                  <a:gd name="connsiteX7" fmla="*/ 110261 w 116039"/>
                  <a:gd name="connsiteY7" fmla="*/ 16951 h 82100"/>
                  <a:gd name="connsiteX8" fmla="*/ 94364 w 116039"/>
                  <a:gd name="connsiteY8" fmla="*/ 3554 h 82100"/>
                  <a:gd name="connsiteX9" fmla="*/ 84756 w 116039"/>
                  <a:gd name="connsiteY9" fmla="*/ 39 h 82100"/>
                  <a:gd name="connsiteX10" fmla="*/ 70773 w 116039"/>
                  <a:gd name="connsiteY10" fmla="*/ 7929 h 82100"/>
                  <a:gd name="connsiteX11" fmla="*/ 64485 w 116039"/>
                  <a:gd name="connsiteY11" fmla="*/ 13709 h 82100"/>
                  <a:gd name="connsiteX12" fmla="*/ 63977 w 116039"/>
                  <a:gd name="connsiteY12" fmla="*/ 14295 h 82100"/>
                  <a:gd name="connsiteX13" fmla="*/ 57884 w 116039"/>
                  <a:gd name="connsiteY13" fmla="*/ 20232 h 82100"/>
                  <a:gd name="connsiteX14" fmla="*/ 51635 w 116039"/>
                  <a:gd name="connsiteY14" fmla="*/ 14295 h 82100"/>
                  <a:gd name="connsiteX15" fmla="*/ 44839 w 116039"/>
                  <a:gd name="connsiteY15" fmla="*/ 7890 h 82100"/>
                  <a:gd name="connsiteX16" fmla="*/ 44839 w 116039"/>
                  <a:gd name="connsiteY16" fmla="*/ 7890 h 82100"/>
                  <a:gd name="connsiteX17" fmla="*/ 30856 w 116039"/>
                  <a:gd name="connsiteY17" fmla="*/ 0 h 82100"/>
                  <a:gd name="connsiteX18" fmla="*/ 20935 w 116039"/>
                  <a:gd name="connsiteY18" fmla="*/ 3711 h 82100"/>
                  <a:gd name="connsiteX19" fmla="*/ 9335 w 116039"/>
                  <a:gd name="connsiteY19" fmla="*/ 12420 h 82100"/>
                  <a:gd name="connsiteX20" fmla="*/ 9218 w 116039"/>
                  <a:gd name="connsiteY20" fmla="*/ 12538 h 82100"/>
                  <a:gd name="connsiteX21" fmla="*/ 6952 w 116039"/>
                  <a:gd name="connsiteY21" fmla="*/ 14959 h 82100"/>
                  <a:gd name="connsiteX22" fmla="*/ 4843 w 116039"/>
                  <a:gd name="connsiteY22" fmla="*/ 17615 h 82100"/>
                  <a:gd name="connsiteX23" fmla="*/ 4843 w 116039"/>
                  <a:gd name="connsiteY23" fmla="*/ 17693 h 82100"/>
                  <a:gd name="connsiteX24" fmla="*/ 1250 w 116039"/>
                  <a:gd name="connsiteY24" fmla="*/ 25310 h 82100"/>
                  <a:gd name="connsiteX25" fmla="*/ 1133 w 116039"/>
                  <a:gd name="connsiteY25" fmla="*/ 25739 h 82100"/>
                  <a:gd name="connsiteX26" fmla="*/ 312 w 116039"/>
                  <a:gd name="connsiteY26" fmla="*/ 29919 h 82100"/>
                  <a:gd name="connsiteX27" fmla="*/ 234 w 116039"/>
                  <a:gd name="connsiteY27" fmla="*/ 30426 h 82100"/>
                  <a:gd name="connsiteX28" fmla="*/ 0 w 116039"/>
                  <a:gd name="connsiteY28" fmla="*/ 35348 h 82100"/>
                  <a:gd name="connsiteX29" fmla="*/ 0 w 116039"/>
                  <a:gd name="connsiteY29" fmla="*/ 64602 h 82100"/>
                  <a:gd name="connsiteX30" fmla="*/ 0 w 116039"/>
                  <a:gd name="connsiteY30" fmla="*/ 64602 h 82100"/>
                  <a:gd name="connsiteX31" fmla="*/ 17498 w 116039"/>
                  <a:gd name="connsiteY31" fmla="*/ 82100 h 82100"/>
                  <a:gd name="connsiteX32" fmla="*/ 69445 w 116039"/>
                  <a:gd name="connsiteY32" fmla="*/ 82100 h 82100"/>
                  <a:gd name="connsiteX33" fmla="*/ 67531 w 116039"/>
                  <a:gd name="connsiteY33" fmla="*/ 80108 h 82100"/>
                  <a:gd name="connsiteX34" fmla="*/ 60852 w 116039"/>
                  <a:gd name="connsiteY34" fmla="*/ 62063 h 82100"/>
                  <a:gd name="connsiteX35" fmla="*/ 89287 w 116039"/>
                  <a:gd name="connsiteY35" fmla="*/ 33551 h 82100"/>
                  <a:gd name="connsiteX36" fmla="*/ 113776 w 116039"/>
                  <a:gd name="connsiteY36" fmla="*/ 44487 h 82100"/>
                  <a:gd name="connsiteX37" fmla="*/ 115768 w 116039"/>
                  <a:gd name="connsiteY37" fmla="*/ 42066 h 82100"/>
                  <a:gd name="connsiteX38" fmla="*/ 115807 w 116039"/>
                  <a:gd name="connsiteY38" fmla="*/ 41870 h 82100"/>
                  <a:gd name="connsiteX39" fmla="*/ 114870 w 116039"/>
                  <a:gd name="connsiteY39" fmla="*/ 27028 h 82100"/>
                  <a:gd name="connsiteX40" fmla="*/ 87139 w 116039"/>
                  <a:gd name="connsiteY40" fmla="*/ 27575 h 82100"/>
                  <a:gd name="connsiteX41" fmla="*/ 53900 w 116039"/>
                  <a:gd name="connsiteY41" fmla="*/ 60892 h 82100"/>
                  <a:gd name="connsiteX42" fmla="*/ 56790 w 116039"/>
                  <a:gd name="connsiteY42" fmla="*/ 74015 h 82100"/>
                  <a:gd name="connsiteX43" fmla="*/ 17498 w 116039"/>
                  <a:gd name="connsiteY43" fmla="*/ 74015 h 82100"/>
                  <a:gd name="connsiteX44" fmla="*/ 8085 w 116039"/>
                  <a:gd name="connsiteY44" fmla="*/ 64524 h 82100"/>
                  <a:gd name="connsiteX45" fmla="*/ 8085 w 116039"/>
                  <a:gd name="connsiteY45" fmla="*/ 34996 h 82100"/>
                  <a:gd name="connsiteX46" fmla="*/ 8280 w 116039"/>
                  <a:gd name="connsiteY46" fmla="*/ 31442 h 82100"/>
                  <a:gd name="connsiteX47" fmla="*/ 8358 w 116039"/>
                  <a:gd name="connsiteY47" fmla="*/ 31012 h 82100"/>
                  <a:gd name="connsiteX48" fmla="*/ 8866 w 116039"/>
                  <a:gd name="connsiteY48" fmla="*/ 28239 h 82100"/>
                  <a:gd name="connsiteX49" fmla="*/ 8983 w 116039"/>
                  <a:gd name="connsiteY49" fmla="*/ 27848 h 82100"/>
                  <a:gd name="connsiteX50" fmla="*/ 9843 w 116039"/>
                  <a:gd name="connsiteY50" fmla="*/ 25466 h 82100"/>
                  <a:gd name="connsiteX51" fmla="*/ 9843 w 116039"/>
                  <a:gd name="connsiteY51" fmla="*/ 25466 h 82100"/>
                  <a:gd name="connsiteX52" fmla="*/ 10311 w 116039"/>
                  <a:gd name="connsiteY52" fmla="*/ 24568 h 82100"/>
                  <a:gd name="connsiteX53" fmla="*/ 10936 w 116039"/>
                  <a:gd name="connsiteY53" fmla="*/ 23357 h 82100"/>
                  <a:gd name="connsiteX54" fmla="*/ 10975 w 116039"/>
                  <a:gd name="connsiteY54" fmla="*/ 23357 h 82100"/>
                  <a:gd name="connsiteX55" fmla="*/ 12460 w 116039"/>
                  <a:gd name="connsiteY55" fmla="*/ 21209 h 82100"/>
                  <a:gd name="connsiteX56" fmla="*/ 12460 w 116039"/>
                  <a:gd name="connsiteY56" fmla="*/ 21013 h 82100"/>
                  <a:gd name="connsiteX57" fmla="*/ 15233 w 116039"/>
                  <a:gd name="connsiteY57" fmla="*/ 18006 h 82100"/>
                  <a:gd name="connsiteX58" fmla="*/ 17342 w 116039"/>
                  <a:gd name="connsiteY58" fmla="*/ 16131 h 82100"/>
                  <a:gd name="connsiteX59" fmla="*/ 17342 w 116039"/>
                  <a:gd name="connsiteY59" fmla="*/ 16131 h 82100"/>
                  <a:gd name="connsiteX60" fmla="*/ 25310 w 116039"/>
                  <a:gd name="connsiteY60" fmla="*/ 10507 h 82100"/>
                  <a:gd name="connsiteX61" fmla="*/ 30934 w 116039"/>
                  <a:gd name="connsiteY61" fmla="*/ 8046 h 82100"/>
                  <a:gd name="connsiteX62" fmla="*/ 40620 w 116039"/>
                  <a:gd name="connsiteY62" fmla="*/ 14881 h 82100"/>
                  <a:gd name="connsiteX63" fmla="*/ 45346 w 116039"/>
                  <a:gd name="connsiteY63" fmla="*/ 19217 h 82100"/>
                  <a:gd name="connsiteX64" fmla="*/ 57884 w 116039"/>
                  <a:gd name="connsiteY64" fmla="*/ 28278 h 82100"/>
                  <a:gd name="connsiteX65" fmla="*/ 70422 w 116039"/>
                  <a:gd name="connsiteY65" fmla="*/ 19217 h 82100"/>
                  <a:gd name="connsiteX66" fmla="*/ 75148 w 116039"/>
                  <a:gd name="connsiteY66" fmla="*/ 14881 h 82100"/>
                  <a:gd name="connsiteX67" fmla="*/ 84834 w 116039"/>
                  <a:gd name="connsiteY67" fmla="*/ 8046 h 82100"/>
                  <a:gd name="connsiteX68" fmla="*/ 90615 w 116039"/>
                  <a:gd name="connsiteY68" fmla="*/ 10624 h 82100"/>
                  <a:gd name="connsiteX69" fmla="*/ 103777 w 116039"/>
                  <a:gd name="connsiteY69" fmla="*/ 21638 h 82100"/>
                  <a:gd name="connsiteX70" fmla="*/ 106707 w 116039"/>
                  <a:gd name="connsiteY70" fmla="*/ 27380 h 82100"/>
                  <a:gd name="connsiteX71" fmla="*/ 106863 w 116039"/>
                  <a:gd name="connsiteY71" fmla="*/ 27927 h 82100"/>
                  <a:gd name="connsiteX72" fmla="*/ 107527 w 116039"/>
                  <a:gd name="connsiteY72" fmla="*/ 31325 h 82100"/>
                  <a:gd name="connsiteX73" fmla="*/ 107683 w 116039"/>
                  <a:gd name="connsiteY73" fmla="*/ 33082 h 82100"/>
                  <a:gd name="connsiteX74" fmla="*/ 87139 w 116039"/>
                  <a:gd name="connsiteY74" fmla="*/ 27575 h 8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16039" h="82100">
                    <a:moveTo>
                      <a:pt x="114870" y="27028"/>
                    </a:moveTo>
                    <a:cubicBezTo>
                      <a:pt x="114831" y="26794"/>
                      <a:pt x="114792" y="26520"/>
                      <a:pt x="114714" y="26286"/>
                    </a:cubicBezTo>
                    <a:cubicBezTo>
                      <a:pt x="114557" y="25778"/>
                      <a:pt x="114401" y="25232"/>
                      <a:pt x="114206" y="24685"/>
                    </a:cubicBezTo>
                    <a:cubicBezTo>
                      <a:pt x="114206" y="24646"/>
                      <a:pt x="114167" y="24607"/>
                      <a:pt x="114167" y="24607"/>
                    </a:cubicBezTo>
                    <a:cubicBezTo>
                      <a:pt x="113776" y="23474"/>
                      <a:pt x="113464" y="22810"/>
                      <a:pt x="113464" y="22810"/>
                    </a:cubicBezTo>
                    <a:lnTo>
                      <a:pt x="113464" y="22810"/>
                    </a:lnTo>
                    <a:cubicBezTo>
                      <a:pt x="113307" y="22419"/>
                      <a:pt x="113151" y="22029"/>
                      <a:pt x="113034" y="21716"/>
                    </a:cubicBezTo>
                    <a:cubicBezTo>
                      <a:pt x="112292" y="20076"/>
                      <a:pt x="111394" y="18475"/>
                      <a:pt x="110261" y="16951"/>
                    </a:cubicBezTo>
                    <a:cubicBezTo>
                      <a:pt x="106629" y="11913"/>
                      <a:pt x="101473" y="7538"/>
                      <a:pt x="94364" y="3554"/>
                    </a:cubicBezTo>
                    <a:cubicBezTo>
                      <a:pt x="90498" y="1367"/>
                      <a:pt x="88115" y="39"/>
                      <a:pt x="84756" y="39"/>
                    </a:cubicBezTo>
                    <a:cubicBezTo>
                      <a:pt x="79757" y="39"/>
                      <a:pt x="75890" y="3281"/>
                      <a:pt x="70773" y="7929"/>
                    </a:cubicBezTo>
                    <a:lnTo>
                      <a:pt x="64485" y="13709"/>
                    </a:lnTo>
                    <a:lnTo>
                      <a:pt x="63977" y="14295"/>
                    </a:lnTo>
                    <a:cubicBezTo>
                      <a:pt x="59954" y="19568"/>
                      <a:pt x="57884" y="20193"/>
                      <a:pt x="57884" y="20232"/>
                    </a:cubicBezTo>
                    <a:cubicBezTo>
                      <a:pt x="57728" y="20193"/>
                      <a:pt x="55658" y="19568"/>
                      <a:pt x="51635" y="14295"/>
                    </a:cubicBezTo>
                    <a:lnTo>
                      <a:pt x="44839" y="7890"/>
                    </a:lnTo>
                    <a:lnTo>
                      <a:pt x="44839" y="7890"/>
                    </a:lnTo>
                    <a:cubicBezTo>
                      <a:pt x="39761" y="3242"/>
                      <a:pt x="35855" y="0"/>
                      <a:pt x="30856" y="0"/>
                    </a:cubicBezTo>
                    <a:cubicBezTo>
                      <a:pt x="27458" y="0"/>
                      <a:pt x="24646" y="1367"/>
                      <a:pt x="20935" y="3711"/>
                    </a:cubicBezTo>
                    <a:cubicBezTo>
                      <a:pt x="15936" y="6835"/>
                      <a:pt x="12186" y="9647"/>
                      <a:pt x="9335" y="12420"/>
                    </a:cubicBezTo>
                    <a:cubicBezTo>
                      <a:pt x="9296" y="12460"/>
                      <a:pt x="9296" y="12460"/>
                      <a:pt x="9218" y="12538"/>
                    </a:cubicBezTo>
                    <a:cubicBezTo>
                      <a:pt x="8397" y="13358"/>
                      <a:pt x="7616" y="14178"/>
                      <a:pt x="6952" y="14959"/>
                    </a:cubicBezTo>
                    <a:cubicBezTo>
                      <a:pt x="6249" y="15740"/>
                      <a:pt x="5546" y="16639"/>
                      <a:pt x="4843" y="17615"/>
                    </a:cubicBezTo>
                    <a:lnTo>
                      <a:pt x="4843" y="17693"/>
                    </a:lnTo>
                    <a:cubicBezTo>
                      <a:pt x="3125" y="20232"/>
                      <a:pt x="1914" y="22849"/>
                      <a:pt x="1250" y="25310"/>
                    </a:cubicBezTo>
                    <a:lnTo>
                      <a:pt x="1133" y="25739"/>
                    </a:lnTo>
                    <a:cubicBezTo>
                      <a:pt x="742" y="27145"/>
                      <a:pt x="469" y="28591"/>
                      <a:pt x="312" y="29919"/>
                    </a:cubicBezTo>
                    <a:lnTo>
                      <a:pt x="234" y="30426"/>
                    </a:lnTo>
                    <a:cubicBezTo>
                      <a:pt x="78" y="31911"/>
                      <a:pt x="0" y="33395"/>
                      <a:pt x="0" y="35348"/>
                    </a:cubicBezTo>
                    <a:cubicBezTo>
                      <a:pt x="0" y="63079"/>
                      <a:pt x="0" y="64602"/>
                      <a:pt x="0" y="64602"/>
                    </a:cubicBezTo>
                    <a:cubicBezTo>
                      <a:pt x="0" y="64602"/>
                      <a:pt x="0" y="64602"/>
                      <a:pt x="0" y="64602"/>
                    </a:cubicBezTo>
                    <a:cubicBezTo>
                      <a:pt x="0" y="76554"/>
                      <a:pt x="5546" y="82100"/>
                      <a:pt x="17498" y="82100"/>
                    </a:cubicBezTo>
                    <a:lnTo>
                      <a:pt x="69445" y="82100"/>
                    </a:lnTo>
                    <a:lnTo>
                      <a:pt x="67531" y="80108"/>
                    </a:lnTo>
                    <a:cubicBezTo>
                      <a:pt x="63157" y="74757"/>
                      <a:pt x="60852" y="68430"/>
                      <a:pt x="60852" y="62063"/>
                    </a:cubicBezTo>
                    <a:cubicBezTo>
                      <a:pt x="60852" y="46323"/>
                      <a:pt x="73624" y="33551"/>
                      <a:pt x="89287" y="33551"/>
                    </a:cubicBezTo>
                    <a:cubicBezTo>
                      <a:pt x="100184" y="33551"/>
                      <a:pt x="108972" y="37691"/>
                      <a:pt x="113776" y="44487"/>
                    </a:cubicBezTo>
                    <a:cubicBezTo>
                      <a:pt x="114362" y="43628"/>
                      <a:pt x="115026" y="42847"/>
                      <a:pt x="115768" y="42066"/>
                    </a:cubicBezTo>
                    <a:cubicBezTo>
                      <a:pt x="115768" y="41988"/>
                      <a:pt x="115768" y="41909"/>
                      <a:pt x="115807" y="41870"/>
                    </a:cubicBezTo>
                    <a:cubicBezTo>
                      <a:pt x="116432" y="35348"/>
                      <a:pt x="115690" y="30309"/>
                      <a:pt x="114870" y="27028"/>
                    </a:cubicBezTo>
                    <a:close/>
                    <a:moveTo>
                      <a:pt x="87139" y="27575"/>
                    </a:moveTo>
                    <a:cubicBezTo>
                      <a:pt x="68820" y="27575"/>
                      <a:pt x="53900" y="42534"/>
                      <a:pt x="53900" y="60892"/>
                    </a:cubicBezTo>
                    <a:cubicBezTo>
                      <a:pt x="53900" y="65383"/>
                      <a:pt x="54877" y="69836"/>
                      <a:pt x="56790" y="74015"/>
                    </a:cubicBezTo>
                    <a:lnTo>
                      <a:pt x="17498" y="74015"/>
                    </a:lnTo>
                    <a:cubicBezTo>
                      <a:pt x="9999" y="74015"/>
                      <a:pt x="8085" y="72062"/>
                      <a:pt x="8085" y="64524"/>
                    </a:cubicBezTo>
                    <a:cubicBezTo>
                      <a:pt x="8085" y="63626"/>
                      <a:pt x="8085" y="38746"/>
                      <a:pt x="8085" y="34996"/>
                    </a:cubicBezTo>
                    <a:cubicBezTo>
                      <a:pt x="8085" y="33746"/>
                      <a:pt x="8163" y="32496"/>
                      <a:pt x="8280" y="31442"/>
                    </a:cubicBezTo>
                    <a:lnTo>
                      <a:pt x="8358" y="31012"/>
                    </a:lnTo>
                    <a:cubicBezTo>
                      <a:pt x="8476" y="30075"/>
                      <a:pt x="8632" y="29137"/>
                      <a:pt x="8866" y="28239"/>
                    </a:cubicBezTo>
                    <a:lnTo>
                      <a:pt x="8983" y="27848"/>
                    </a:lnTo>
                    <a:cubicBezTo>
                      <a:pt x="9218" y="27028"/>
                      <a:pt x="9491" y="26247"/>
                      <a:pt x="9843" y="25466"/>
                    </a:cubicBezTo>
                    <a:lnTo>
                      <a:pt x="9843" y="25466"/>
                    </a:lnTo>
                    <a:cubicBezTo>
                      <a:pt x="9960" y="25153"/>
                      <a:pt x="10155" y="24880"/>
                      <a:pt x="10311" y="24568"/>
                    </a:cubicBezTo>
                    <a:cubicBezTo>
                      <a:pt x="10507" y="24177"/>
                      <a:pt x="10702" y="23747"/>
                      <a:pt x="10936" y="23357"/>
                    </a:cubicBezTo>
                    <a:lnTo>
                      <a:pt x="10975" y="23357"/>
                    </a:lnTo>
                    <a:cubicBezTo>
                      <a:pt x="11444" y="22615"/>
                      <a:pt x="11952" y="21873"/>
                      <a:pt x="12460" y="21209"/>
                    </a:cubicBezTo>
                    <a:lnTo>
                      <a:pt x="12460" y="21013"/>
                    </a:lnTo>
                    <a:cubicBezTo>
                      <a:pt x="13202" y="20037"/>
                      <a:pt x="14178" y="19021"/>
                      <a:pt x="15233" y="18006"/>
                    </a:cubicBezTo>
                    <a:cubicBezTo>
                      <a:pt x="16443" y="16834"/>
                      <a:pt x="17342" y="16131"/>
                      <a:pt x="17342" y="16131"/>
                    </a:cubicBezTo>
                    <a:lnTo>
                      <a:pt x="17342" y="16131"/>
                    </a:lnTo>
                    <a:cubicBezTo>
                      <a:pt x="19451" y="14373"/>
                      <a:pt x="22068" y="12538"/>
                      <a:pt x="25310" y="10507"/>
                    </a:cubicBezTo>
                    <a:cubicBezTo>
                      <a:pt x="28551" y="8437"/>
                      <a:pt x="29840" y="8046"/>
                      <a:pt x="30934" y="8046"/>
                    </a:cubicBezTo>
                    <a:cubicBezTo>
                      <a:pt x="33043" y="8046"/>
                      <a:pt x="35855" y="10507"/>
                      <a:pt x="40620" y="14881"/>
                    </a:cubicBezTo>
                    <a:lnTo>
                      <a:pt x="45346" y="19217"/>
                    </a:lnTo>
                    <a:cubicBezTo>
                      <a:pt x="49994" y="25310"/>
                      <a:pt x="54095" y="28278"/>
                      <a:pt x="57884" y="28278"/>
                    </a:cubicBezTo>
                    <a:cubicBezTo>
                      <a:pt x="61634" y="28278"/>
                      <a:pt x="65696" y="25349"/>
                      <a:pt x="70422" y="19217"/>
                    </a:cubicBezTo>
                    <a:lnTo>
                      <a:pt x="75148" y="14881"/>
                    </a:lnTo>
                    <a:cubicBezTo>
                      <a:pt x="79913" y="10507"/>
                      <a:pt x="82725" y="8046"/>
                      <a:pt x="84834" y="8046"/>
                    </a:cubicBezTo>
                    <a:cubicBezTo>
                      <a:pt x="86006" y="8046"/>
                      <a:pt x="87060" y="8593"/>
                      <a:pt x="90615" y="10624"/>
                    </a:cubicBezTo>
                    <a:cubicBezTo>
                      <a:pt x="96512" y="13944"/>
                      <a:pt x="100848" y="17537"/>
                      <a:pt x="103777" y="21638"/>
                    </a:cubicBezTo>
                    <a:cubicBezTo>
                      <a:pt x="105105" y="23513"/>
                      <a:pt x="106082" y="25388"/>
                      <a:pt x="106707" y="27380"/>
                    </a:cubicBezTo>
                    <a:lnTo>
                      <a:pt x="106863" y="27927"/>
                    </a:lnTo>
                    <a:cubicBezTo>
                      <a:pt x="107136" y="28864"/>
                      <a:pt x="107332" y="29919"/>
                      <a:pt x="107527" y="31325"/>
                    </a:cubicBezTo>
                    <a:cubicBezTo>
                      <a:pt x="107605" y="31911"/>
                      <a:pt x="107644" y="32496"/>
                      <a:pt x="107683" y="33082"/>
                    </a:cubicBezTo>
                    <a:cubicBezTo>
                      <a:pt x="102020" y="29528"/>
                      <a:pt x="94950" y="27575"/>
                      <a:pt x="87139" y="27575"/>
                    </a:cubicBezTo>
                    <a:close/>
                  </a:path>
                </a:pathLst>
              </a:custGeom>
              <a:solidFill>
                <a:schemeClr val="accent3"/>
              </a:solidFill>
              <a:ln w="3836" cap="flat">
                <a:noFill/>
                <a:prstDash val="solid"/>
                <a:miter/>
              </a:ln>
            </p:spPr>
            <p:txBody>
              <a:bodyPr rtlCol="0" anchor="ctr"/>
              <a:lstStyle/>
              <a:p>
                <a:endParaRPr lang="en-US"/>
              </a:p>
            </p:txBody>
          </p:sp>
        </p:grpSp>
      </p:grpSp>
      <p:pic>
        <p:nvPicPr>
          <p:cNvPr id="68" name="Graphic 67">
            <a:extLst>
              <a:ext uri="{FF2B5EF4-FFF2-40B4-BE49-F238E27FC236}">
                <a16:creationId xmlns:a16="http://schemas.microsoft.com/office/drawing/2014/main" id="{28A9E312-D1DB-AB7C-A04F-1E026277C0D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21686" y="4309932"/>
            <a:ext cx="293443" cy="277141"/>
          </a:xfrm>
          <a:prstGeom prst="rect">
            <a:avLst/>
          </a:prstGeom>
        </p:spPr>
      </p:pic>
      <p:sp>
        <p:nvSpPr>
          <p:cNvPr id="69" name="TextBox 68">
            <a:extLst>
              <a:ext uri="{FF2B5EF4-FFF2-40B4-BE49-F238E27FC236}">
                <a16:creationId xmlns:a16="http://schemas.microsoft.com/office/drawing/2014/main" id="{23760DE9-34F9-5216-D629-3FF71E33AF2D}"/>
              </a:ext>
            </a:extLst>
          </p:cNvPr>
          <p:cNvSpPr txBox="1"/>
          <p:nvPr/>
        </p:nvSpPr>
        <p:spPr>
          <a:xfrm>
            <a:off x="4523930" y="4254399"/>
            <a:ext cx="980964" cy="369332"/>
          </a:xfrm>
          <a:prstGeom prst="rect">
            <a:avLst/>
          </a:prstGeom>
          <a:noFill/>
        </p:spPr>
        <p:txBody>
          <a:bodyPr wrap="square" rtlCol="0">
            <a:spAutoFit/>
          </a:bodyPr>
          <a:lstStyle>
            <a:defPPr>
              <a:defRPr lang="en-US"/>
            </a:defPPr>
          </a:lstStyle>
          <a:p>
            <a:pPr marL="0" marR="0" lvl="0" indent="0" algn="l" defTabSz="457200" rtl="0" eaLnBrk="1" fontAlgn="auto" latinLnBrk="0" hangingPunct="1">
              <a:lnSpc>
                <a:spcPct val="100000"/>
              </a:lnSpc>
              <a:spcBef>
                <a:spcPct val="0"/>
              </a:spcBef>
              <a:spcAft>
                <a:spcPts val="600"/>
              </a:spcAft>
              <a:buClrTx/>
              <a:buSzTx/>
              <a:buFontTx/>
              <a:buNone/>
              <a:defRPr kumimoji="0" sz="1800" b="0" i="0" normalizeH="0" noProof="0">
                <a:uLnTx/>
                <a:uFillTx/>
                <a:latin typeface="+mn-lt"/>
                <a:ea typeface="+mn-ea"/>
                <a:cs typeface="+mn-cs"/>
              </a:defRPr>
            </a:pPr>
            <a:r>
              <a:rPr kumimoji="0" lang="en-GB" sz="900" b="0" i="0" u="none" strike="noStrike" kern="1200" cap="none" spc="0" normalizeH="0" baseline="0" noProof="0" dirty="0">
                <a:ln>
                  <a:noFill/>
                </a:ln>
                <a:solidFill>
                  <a:srgbClr val="00529B"/>
                </a:solidFill>
                <a:effectLst/>
                <a:uLnTx/>
                <a:uFillTx/>
                <a:latin typeface="Century Gothic"/>
                <a:ea typeface="+mn-ea"/>
                <a:cs typeface="+mn-cs"/>
              </a:rPr>
              <a:t>Ancillary Benefits</a:t>
            </a:r>
          </a:p>
        </p:txBody>
      </p:sp>
      <p:pic>
        <p:nvPicPr>
          <p:cNvPr id="70" name="Graphic 69">
            <a:extLst>
              <a:ext uri="{FF2B5EF4-FFF2-40B4-BE49-F238E27FC236}">
                <a16:creationId xmlns:a16="http://schemas.microsoft.com/office/drawing/2014/main" id="{5E837F13-EFA9-89C2-3418-6B6E0A75B5E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252678" y="4320076"/>
            <a:ext cx="244038" cy="264895"/>
          </a:xfrm>
          <a:prstGeom prst="rect">
            <a:avLst/>
          </a:prstGeom>
        </p:spPr>
      </p:pic>
      <p:sp>
        <p:nvSpPr>
          <p:cNvPr id="71" name="TextBox 70">
            <a:extLst>
              <a:ext uri="{FF2B5EF4-FFF2-40B4-BE49-F238E27FC236}">
                <a16:creationId xmlns:a16="http://schemas.microsoft.com/office/drawing/2014/main" id="{8BD0C119-C777-119F-C1D7-75615DA1B842}"/>
              </a:ext>
            </a:extLst>
          </p:cNvPr>
          <p:cNvSpPr txBox="1"/>
          <p:nvPr/>
        </p:nvSpPr>
        <p:spPr>
          <a:xfrm>
            <a:off x="4520845" y="4783719"/>
            <a:ext cx="2067779" cy="230832"/>
          </a:xfrm>
          <a:prstGeom prst="rect">
            <a:avLst/>
          </a:prstGeom>
          <a:noFill/>
        </p:spPr>
        <p:txBody>
          <a:bodyPr wrap="square" rtlCol="0">
            <a:spAutoFit/>
          </a:bodyPr>
          <a:lstStyle>
            <a:defPPr>
              <a:defRPr lang="en-US"/>
            </a:defPPr>
          </a:lstStyle>
          <a:p>
            <a:pPr marL="0" marR="0" lvl="0" indent="0" algn="l" defTabSz="457200" rtl="0" eaLnBrk="1" fontAlgn="auto" latinLnBrk="0" hangingPunct="1">
              <a:lnSpc>
                <a:spcPct val="100000"/>
              </a:lnSpc>
              <a:spcBef>
                <a:spcPct val="0"/>
              </a:spcBef>
              <a:spcAft>
                <a:spcPts val="600"/>
              </a:spcAft>
              <a:buClrTx/>
              <a:buSzTx/>
              <a:buFontTx/>
              <a:buNone/>
              <a:defRPr kumimoji="0" sz="1800" b="0" i="0" normalizeH="0" noProof="0">
                <a:uLnTx/>
                <a:uFillTx/>
                <a:latin typeface="+mn-lt"/>
                <a:ea typeface="+mn-ea"/>
                <a:cs typeface="+mn-cs"/>
              </a:defRPr>
            </a:pPr>
            <a:r>
              <a:rPr kumimoji="0" lang="en-GB" sz="900" b="0" i="0" u="none" strike="noStrike" kern="1200" cap="none" spc="0" normalizeH="0" baseline="0" noProof="0" dirty="0">
                <a:ln>
                  <a:noFill/>
                </a:ln>
                <a:solidFill>
                  <a:srgbClr val="00529B"/>
                </a:solidFill>
                <a:effectLst/>
                <a:uLnTx/>
                <a:uFillTx/>
                <a:latin typeface="Century Gothic"/>
                <a:ea typeface="+mn-ea"/>
                <a:cs typeface="+mn-cs"/>
              </a:rPr>
              <a:t>HR Services</a:t>
            </a:r>
          </a:p>
        </p:txBody>
      </p:sp>
      <p:pic>
        <p:nvPicPr>
          <p:cNvPr id="72" name="Graphic 71">
            <a:extLst>
              <a:ext uri="{FF2B5EF4-FFF2-40B4-BE49-F238E27FC236}">
                <a16:creationId xmlns:a16="http://schemas.microsoft.com/office/drawing/2014/main" id="{7225319D-B349-B2AB-97A5-D59A34FDC36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24153" y="4786488"/>
            <a:ext cx="289021" cy="274570"/>
          </a:xfrm>
          <a:prstGeom prst="rect">
            <a:avLst/>
          </a:prstGeom>
        </p:spPr>
      </p:pic>
      <p:sp>
        <p:nvSpPr>
          <p:cNvPr id="73" name="TextBox 72">
            <a:extLst>
              <a:ext uri="{FF2B5EF4-FFF2-40B4-BE49-F238E27FC236}">
                <a16:creationId xmlns:a16="http://schemas.microsoft.com/office/drawing/2014/main" id="{20CFC55C-2F64-F6B6-93F8-3E9AF6BCEF4F}"/>
              </a:ext>
            </a:extLst>
          </p:cNvPr>
          <p:cNvSpPr txBox="1"/>
          <p:nvPr/>
        </p:nvSpPr>
        <p:spPr>
          <a:xfrm>
            <a:off x="2865311" y="3805443"/>
            <a:ext cx="1281525" cy="369332"/>
          </a:xfrm>
          <a:prstGeom prst="rect">
            <a:avLst/>
          </a:prstGeom>
          <a:noFill/>
        </p:spPr>
        <p:txBody>
          <a:bodyPr wrap="square" rtlCol="0">
            <a:spAutoFit/>
          </a:bodyPr>
          <a:lstStyle>
            <a:defPPr>
              <a:defRPr lang="en-US"/>
            </a:defPPr>
          </a:lstStyle>
          <a:p>
            <a:pPr marL="0" marR="0" lvl="0" indent="0" algn="l" defTabSz="457200" rtl="0" eaLnBrk="1" fontAlgn="auto" latinLnBrk="0" hangingPunct="1">
              <a:lnSpc>
                <a:spcPct val="100000"/>
              </a:lnSpc>
              <a:spcBef>
                <a:spcPct val="0"/>
              </a:spcBef>
              <a:spcAft>
                <a:spcPts val="600"/>
              </a:spcAft>
              <a:buClrTx/>
              <a:buSzTx/>
              <a:buFontTx/>
              <a:buNone/>
              <a:defRPr kumimoji="0" sz="1800" b="0" i="0" normalizeH="0" noProof="0">
                <a:uLnTx/>
                <a:uFillTx/>
                <a:latin typeface="+mn-lt"/>
                <a:ea typeface="+mn-ea"/>
                <a:cs typeface="+mn-cs"/>
              </a:defRPr>
            </a:pPr>
            <a:r>
              <a:rPr kumimoji="0" lang="en-GB" sz="900" b="0" i="0" u="none" strike="noStrike" kern="1200" cap="none" spc="0" normalizeH="0" baseline="0" noProof="0" dirty="0">
                <a:ln>
                  <a:noFill/>
                </a:ln>
                <a:solidFill>
                  <a:srgbClr val="00529B"/>
                </a:solidFill>
                <a:effectLst/>
                <a:uLnTx/>
                <a:uFillTx/>
                <a:latin typeface="Century Gothic"/>
                <a:ea typeface="+mn-ea"/>
                <a:cs typeface="+mn-cs"/>
              </a:rPr>
              <a:t>Tax Advantaged Benefit Specialists</a:t>
            </a:r>
          </a:p>
        </p:txBody>
      </p:sp>
      <p:sp>
        <p:nvSpPr>
          <p:cNvPr id="5" name="Rectangle 4">
            <a:extLst>
              <a:ext uri="{FF2B5EF4-FFF2-40B4-BE49-F238E27FC236}">
                <a16:creationId xmlns:a16="http://schemas.microsoft.com/office/drawing/2014/main" id="{AB7D92EB-7EC0-B7C0-25CC-5DC358422A49}"/>
              </a:ext>
            </a:extLst>
          </p:cNvPr>
          <p:cNvSpPr/>
          <p:nvPr/>
        </p:nvSpPr>
        <p:spPr>
          <a:xfrm>
            <a:off x="742951" y="5360360"/>
            <a:ext cx="5081652" cy="959417"/>
          </a:xfrm>
          <a:prstGeom prst="rect">
            <a:avLst/>
          </a:prstGeom>
          <a:solidFill>
            <a:srgbClr val="005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marR="0" lvl="0" indent="0" defTabSz="457200" rtl="0" eaLnBrk="1" fontAlgn="auto" latinLnBrk="0" hangingPunct="1">
              <a:lnSpc>
                <a:spcPct val="100000"/>
              </a:lnSpc>
              <a:spcBef>
                <a:spcPts val="0"/>
              </a:spcBef>
              <a:spcAft>
                <a:spcPts val="1200"/>
              </a:spcAft>
              <a:buClr>
                <a:srgbClr val="09549B"/>
              </a:buClr>
              <a:buSzTx/>
              <a:buFontTx/>
              <a:buNone/>
              <a:tabLst/>
              <a:defRPr/>
            </a:pPr>
            <a:r>
              <a:rPr lang="en-US" sz="1400" dirty="0">
                <a:solidFill>
                  <a:srgbClr val="FFFFFF"/>
                </a:solidFill>
                <a:latin typeface="Century Gothic" panose="020B0502020202020204" pitchFamily="34" charset="0"/>
              </a:rPr>
              <a:t>USI’s team is structured to offer a comprehensive, holistic view of your benefit plan </a:t>
            </a:r>
          </a:p>
        </p:txBody>
      </p:sp>
      <p:cxnSp>
        <p:nvCxnSpPr>
          <p:cNvPr id="11" name="Straight Connector 10">
            <a:extLst>
              <a:ext uri="{FF2B5EF4-FFF2-40B4-BE49-F238E27FC236}">
                <a16:creationId xmlns:a16="http://schemas.microsoft.com/office/drawing/2014/main" id="{43EE7849-706A-C600-3A95-65C398E9FD11}"/>
              </a:ext>
            </a:extLst>
          </p:cNvPr>
          <p:cNvCxnSpPr>
            <a:cxnSpLocks/>
          </p:cNvCxnSpPr>
          <p:nvPr/>
        </p:nvCxnSpPr>
        <p:spPr>
          <a:xfrm>
            <a:off x="1374866" y="5616555"/>
            <a:ext cx="0" cy="425173"/>
          </a:xfrm>
          <a:prstGeom prst="line">
            <a:avLst/>
          </a:prstGeom>
          <a:ln w="9525">
            <a:solidFill>
              <a:srgbClr val="FFFFFF">
                <a:alpha val="50196"/>
              </a:srgbClr>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21" name="Picture 20" descr="A white line drawing of a dollar sign&#10;&#10;Description automatically generated">
            <a:extLst>
              <a:ext uri="{FF2B5EF4-FFF2-40B4-BE49-F238E27FC236}">
                <a16:creationId xmlns:a16="http://schemas.microsoft.com/office/drawing/2014/main" id="{B51F055D-901A-974F-7780-AB6B3B82D71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0328" y="5593969"/>
            <a:ext cx="495246" cy="495246"/>
          </a:xfrm>
          <a:prstGeom prst="rect">
            <a:avLst/>
          </a:prstGeom>
        </p:spPr>
      </p:pic>
      <p:grpSp>
        <p:nvGrpSpPr>
          <p:cNvPr id="34" name="Group 33">
            <a:extLst>
              <a:ext uri="{FF2B5EF4-FFF2-40B4-BE49-F238E27FC236}">
                <a16:creationId xmlns:a16="http://schemas.microsoft.com/office/drawing/2014/main" id="{21B5A8F9-2F5B-145F-1419-0F8E49641A5B}"/>
              </a:ext>
            </a:extLst>
          </p:cNvPr>
          <p:cNvGrpSpPr/>
          <p:nvPr/>
        </p:nvGrpSpPr>
        <p:grpSpPr>
          <a:xfrm>
            <a:off x="1007045" y="4304522"/>
            <a:ext cx="416448" cy="333158"/>
            <a:chOff x="2842455" y="2286859"/>
            <a:chExt cx="345978" cy="282924"/>
          </a:xfrm>
        </p:grpSpPr>
        <p:grpSp>
          <p:nvGrpSpPr>
            <p:cNvPr id="40" name="Graphic 69">
              <a:extLst>
                <a:ext uri="{FF2B5EF4-FFF2-40B4-BE49-F238E27FC236}">
                  <a16:creationId xmlns:a16="http://schemas.microsoft.com/office/drawing/2014/main" id="{8C9ACDFC-07E9-AEEA-A3F1-F079EA31BB90}"/>
                </a:ext>
              </a:extLst>
            </p:cNvPr>
            <p:cNvGrpSpPr/>
            <p:nvPr/>
          </p:nvGrpSpPr>
          <p:grpSpPr>
            <a:xfrm>
              <a:off x="2842455" y="2286859"/>
              <a:ext cx="345978" cy="282924"/>
              <a:chOff x="4283443" y="3360894"/>
              <a:chExt cx="771464" cy="630865"/>
            </a:xfrm>
          </p:grpSpPr>
          <p:sp>
            <p:nvSpPr>
              <p:cNvPr id="53" name="Freeform: Shape 52">
                <a:extLst>
                  <a:ext uri="{FF2B5EF4-FFF2-40B4-BE49-F238E27FC236}">
                    <a16:creationId xmlns:a16="http://schemas.microsoft.com/office/drawing/2014/main" id="{D547FFF5-0387-5AB6-4D61-0885825D62EC}"/>
                  </a:ext>
                </a:extLst>
              </p:cNvPr>
              <p:cNvSpPr/>
              <p:nvPr/>
            </p:nvSpPr>
            <p:spPr>
              <a:xfrm>
                <a:off x="4511896" y="3448748"/>
                <a:ext cx="543011" cy="543011"/>
              </a:xfrm>
              <a:custGeom>
                <a:avLst/>
                <a:gdLst>
                  <a:gd name="connsiteX0" fmla="*/ 0 w 543011"/>
                  <a:gd name="connsiteY0" fmla="*/ 543011 h 543011"/>
                  <a:gd name="connsiteX1" fmla="*/ 543011 w 543011"/>
                  <a:gd name="connsiteY1" fmla="*/ 543011 h 543011"/>
                  <a:gd name="connsiteX2" fmla="*/ 543011 w 543011"/>
                  <a:gd name="connsiteY2" fmla="*/ 0 h 543011"/>
                  <a:gd name="connsiteX3" fmla="*/ 0 w 543011"/>
                  <a:gd name="connsiteY3" fmla="*/ 0 h 543011"/>
                  <a:gd name="connsiteX4" fmla="*/ 0 w 543011"/>
                  <a:gd name="connsiteY4" fmla="*/ 543011 h 543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1" h="543011">
                    <a:moveTo>
                      <a:pt x="0" y="543011"/>
                    </a:moveTo>
                    <a:lnTo>
                      <a:pt x="543011" y="543011"/>
                    </a:lnTo>
                    <a:lnTo>
                      <a:pt x="543011" y="0"/>
                    </a:lnTo>
                    <a:lnTo>
                      <a:pt x="0" y="0"/>
                    </a:lnTo>
                    <a:lnTo>
                      <a:pt x="0" y="543011"/>
                    </a:lnTo>
                    <a:close/>
                  </a:path>
                </a:pathLst>
              </a:custGeom>
              <a:noFill/>
              <a:ln w="23813" cap="flat">
                <a:noFill/>
                <a:prstDash val="solid"/>
                <a:miter/>
              </a:ln>
            </p:spPr>
            <p:txBody>
              <a:bodyPr rtlCol="0" anchor="ctr"/>
              <a:lstStyle>
                <a:defPPr>
                  <a:defRPr lang="en-US"/>
                </a:defPPr>
              </a:lstStyle>
              <a:p>
                <a:pPr marL="0" marR="0" lvl="0" indent="0" algn="l" defTabSz="457200"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endParaRPr kumimoji="0" lang="en-US"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54" name="Freeform: Shape 53">
                <a:extLst>
                  <a:ext uri="{FF2B5EF4-FFF2-40B4-BE49-F238E27FC236}">
                    <a16:creationId xmlns:a16="http://schemas.microsoft.com/office/drawing/2014/main" id="{725C8AAD-E6A2-FBED-0519-C472A718EEDE}"/>
                  </a:ext>
                </a:extLst>
              </p:cNvPr>
              <p:cNvSpPr/>
              <p:nvPr/>
            </p:nvSpPr>
            <p:spPr>
              <a:xfrm>
                <a:off x="4511896" y="3448748"/>
                <a:ext cx="543011" cy="543011"/>
              </a:xfrm>
              <a:custGeom>
                <a:avLst/>
                <a:gdLst>
                  <a:gd name="connsiteX0" fmla="*/ 543011 w 543011"/>
                  <a:gd name="connsiteY0" fmla="*/ 543011 h 543011"/>
                  <a:gd name="connsiteX1" fmla="*/ 0 w 543011"/>
                  <a:gd name="connsiteY1" fmla="*/ 543011 h 543011"/>
                  <a:gd name="connsiteX2" fmla="*/ 0 w 543011"/>
                  <a:gd name="connsiteY2" fmla="*/ 0 h 543011"/>
                  <a:gd name="connsiteX3" fmla="*/ 543011 w 543011"/>
                  <a:gd name="connsiteY3" fmla="*/ 0 h 543011"/>
                  <a:gd name="connsiteX4" fmla="*/ 543011 w 543011"/>
                  <a:gd name="connsiteY4" fmla="*/ 543011 h 543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1" h="543011">
                    <a:moveTo>
                      <a:pt x="543011" y="543011"/>
                    </a:moveTo>
                    <a:lnTo>
                      <a:pt x="0" y="543011"/>
                    </a:lnTo>
                    <a:lnTo>
                      <a:pt x="0" y="0"/>
                    </a:lnTo>
                    <a:lnTo>
                      <a:pt x="543011" y="0"/>
                    </a:lnTo>
                    <a:lnTo>
                      <a:pt x="543011" y="543011"/>
                    </a:lnTo>
                    <a:close/>
                  </a:path>
                </a:pathLst>
              </a:custGeom>
              <a:noFill/>
              <a:ln w="23813" cap="flat">
                <a:noFill/>
                <a:prstDash val="solid"/>
                <a:miter/>
              </a:ln>
            </p:spPr>
            <p:txBody>
              <a:bodyPr rtlCol="0" anchor="ctr"/>
              <a:lstStyle>
                <a:defPPr>
                  <a:defRPr lang="en-US"/>
                </a:defPPr>
              </a:lstStyle>
              <a:p>
                <a:pPr marL="0" marR="0" lvl="0" indent="0" algn="l" defTabSz="457200"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endPar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endParaRPr>
              </a:p>
            </p:txBody>
          </p:sp>
          <p:sp>
            <p:nvSpPr>
              <p:cNvPr id="55" name="Freeform: Shape 54">
                <a:extLst>
                  <a:ext uri="{FF2B5EF4-FFF2-40B4-BE49-F238E27FC236}">
                    <a16:creationId xmlns:a16="http://schemas.microsoft.com/office/drawing/2014/main" id="{BCDC39A1-CEEB-A126-81C8-7C168EADB639}"/>
                  </a:ext>
                </a:extLst>
              </p:cNvPr>
              <p:cNvSpPr/>
              <p:nvPr/>
            </p:nvSpPr>
            <p:spPr>
              <a:xfrm>
                <a:off x="4511896" y="3448748"/>
                <a:ext cx="543011" cy="543011"/>
              </a:xfrm>
              <a:custGeom>
                <a:avLst/>
                <a:gdLst>
                  <a:gd name="connsiteX0" fmla="*/ 543011 w 543011"/>
                  <a:gd name="connsiteY0" fmla="*/ 0 h 543011"/>
                  <a:gd name="connsiteX1" fmla="*/ 0 w 543011"/>
                  <a:gd name="connsiteY1" fmla="*/ 0 h 543011"/>
                  <a:gd name="connsiteX2" fmla="*/ 0 w 543011"/>
                  <a:gd name="connsiteY2" fmla="*/ 543011 h 543011"/>
                  <a:gd name="connsiteX3" fmla="*/ 543011 w 543011"/>
                  <a:gd name="connsiteY3" fmla="*/ 543011 h 543011"/>
                  <a:gd name="connsiteX4" fmla="*/ 543011 w 543011"/>
                  <a:gd name="connsiteY4" fmla="*/ 0 h 543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11" h="543011">
                    <a:moveTo>
                      <a:pt x="543011" y="0"/>
                    </a:moveTo>
                    <a:lnTo>
                      <a:pt x="0" y="0"/>
                    </a:lnTo>
                    <a:lnTo>
                      <a:pt x="0" y="543011"/>
                    </a:lnTo>
                    <a:lnTo>
                      <a:pt x="543011" y="543011"/>
                    </a:lnTo>
                    <a:lnTo>
                      <a:pt x="543011" y="0"/>
                    </a:lnTo>
                    <a:close/>
                  </a:path>
                </a:pathLst>
              </a:custGeom>
              <a:noFill/>
              <a:ln w="23813" cap="flat">
                <a:noFill/>
                <a:prstDash val="solid"/>
                <a:miter/>
              </a:ln>
            </p:spPr>
            <p:txBody>
              <a:bodyPr rtlCol="0" anchor="ctr"/>
              <a:lstStyle>
                <a:defPPr>
                  <a:defRPr lang="en-US"/>
                </a:defPPr>
              </a:lstStyle>
              <a:p>
                <a:pPr marL="0" marR="0" lvl="0" indent="0" algn="l" defTabSz="457200"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endPar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endParaRPr>
              </a:p>
            </p:txBody>
          </p:sp>
          <p:sp>
            <p:nvSpPr>
              <p:cNvPr id="56" name="Freeform: Shape 55">
                <a:extLst>
                  <a:ext uri="{FF2B5EF4-FFF2-40B4-BE49-F238E27FC236}">
                    <a16:creationId xmlns:a16="http://schemas.microsoft.com/office/drawing/2014/main" id="{A552437B-B85E-658B-6D2E-85A911C5B9DF}"/>
                  </a:ext>
                </a:extLst>
              </p:cNvPr>
              <p:cNvSpPr/>
              <p:nvPr/>
            </p:nvSpPr>
            <p:spPr>
              <a:xfrm>
                <a:off x="4283443" y="3360894"/>
                <a:ext cx="442191" cy="510517"/>
              </a:xfrm>
              <a:custGeom>
                <a:avLst/>
                <a:gdLst>
                  <a:gd name="connsiteX0" fmla="*/ 436415 w 442191"/>
                  <a:gd name="connsiteY0" fmla="*/ 79189 h 510517"/>
                  <a:gd name="connsiteX1" fmla="*/ 257577 w 442191"/>
                  <a:gd name="connsiteY1" fmla="*/ 0 h 510517"/>
                  <a:gd name="connsiteX2" fmla="*/ 253485 w 442191"/>
                  <a:gd name="connsiteY2" fmla="*/ 0 h 510517"/>
                  <a:gd name="connsiteX3" fmla="*/ 32 w 442191"/>
                  <a:gd name="connsiteY3" fmla="*/ 252972 h 510517"/>
                  <a:gd name="connsiteX4" fmla="*/ 203661 w 442191"/>
                  <a:gd name="connsiteY4" fmla="*/ 508832 h 510517"/>
                  <a:gd name="connsiteX5" fmla="*/ 212086 w 442191"/>
                  <a:gd name="connsiteY5" fmla="*/ 510517 h 510517"/>
                  <a:gd name="connsiteX6" fmla="*/ 211604 w 442191"/>
                  <a:gd name="connsiteY6" fmla="*/ 501852 h 510517"/>
                  <a:gd name="connsiteX7" fmla="*/ 210641 w 442191"/>
                  <a:gd name="connsiteY7" fmla="*/ 490780 h 510517"/>
                  <a:gd name="connsiteX8" fmla="*/ 209919 w 442191"/>
                  <a:gd name="connsiteY8" fmla="*/ 482837 h 510517"/>
                  <a:gd name="connsiteX9" fmla="*/ 205105 w 442191"/>
                  <a:gd name="connsiteY9" fmla="*/ 481874 h 510517"/>
                  <a:gd name="connsiteX10" fmla="*/ 26749 w 442191"/>
                  <a:gd name="connsiteY10" fmla="*/ 253453 h 510517"/>
                  <a:gd name="connsiteX11" fmla="*/ 253485 w 442191"/>
                  <a:gd name="connsiteY11" fmla="*/ 26717 h 510517"/>
                  <a:gd name="connsiteX12" fmla="*/ 257096 w 442191"/>
                  <a:gd name="connsiteY12" fmla="*/ 26717 h 510517"/>
                  <a:gd name="connsiteX13" fmla="*/ 413789 w 442191"/>
                  <a:gd name="connsiteY13" fmla="*/ 94594 h 510517"/>
                  <a:gd name="connsiteX14" fmla="*/ 416918 w 442191"/>
                  <a:gd name="connsiteY14" fmla="*/ 97963 h 510517"/>
                  <a:gd name="connsiteX15" fmla="*/ 421010 w 442191"/>
                  <a:gd name="connsiteY15" fmla="*/ 96038 h 510517"/>
                  <a:gd name="connsiteX16" fmla="*/ 434248 w 442191"/>
                  <a:gd name="connsiteY16" fmla="*/ 89780 h 510517"/>
                  <a:gd name="connsiteX17" fmla="*/ 442191 w 442191"/>
                  <a:gd name="connsiteY17" fmla="*/ 85929 h 510517"/>
                  <a:gd name="connsiteX18" fmla="*/ 436415 w 442191"/>
                  <a:gd name="connsiteY18" fmla="*/ 79189 h 51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2191" h="510517">
                    <a:moveTo>
                      <a:pt x="436415" y="79189"/>
                    </a:moveTo>
                    <a:cubicBezTo>
                      <a:pt x="388997" y="29124"/>
                      <a:pt x="325454" y="1203"/>
                      <a:pt x="257577" y="0"/>
                    </a:cubicBezTo>
                    <a:cubicBezTo>
                      <a:pt x="256133" y="0"/>
                      <a:pt x="254929" y="0"/>
                      <a:pt x="253485" y="0"/>
                    </a:cubicBezTo>
                    <a:cubicBezTo>
                      <a:pt x="115566" y="0"/>
                      <a:pt x="2198" y="112646"/>
                      <a:pt x="32" y="252972"/>
                    </a:cubicBezTo>
                    <a:cubicBezTo>
                      <a:pt x="-1894" y="376931"/>
                      <a:pt x="83794" y="484522"/>
                      <a:pt x="203661" y="508832"/>
                    </a:cubicBezTo>
                    <a:lnTo>
                      <a:pt x="212086" y="510517"/>
                    </a:lnTo>
                    <a:lnTo>
                      <a:pt x="211604" y="501852"/>
                    </a:lnTo>
                    <a:cubicBezTo>
                      <a:pt x="211363" y="498242"/>
                      <a:pt x="211123" y="494391"/>
                      <a:pt x="210641" y="490780"/>
                    </a:cubicBezTo>
                    <a:lnTo>
                      <a:pt x="209919" y="482837"/>
                    </a:lnTo>
                    <a:lnTo>
                      <a:pt x="205105" y="481874"/>
                    </a:lnTo>
                    <a:cubicBezTo>
                      <a:pt x="100162" y="458768"/>
                      <a:pt x="25064" y="362730"/>
                      <a:pt x="26749" y="253453"/>
                    </a:cubicBezTo>
                    <a:cubicBezTo>
                      <a:pt x="28915" y="127569"/>
                      <a:pt x="130249" y="26717"/>
                      <a:pt x="253485" y="26717"/>
                    </a:cubicBezTo>
                    <a:cubicBezTo>
                      <a:pt x="254689" y="26717"/>
                      <a:pt x="255892" y="26717"/>
                      <a:pt x="257096" y="26717"/>
                    </a:cubicBezTo>
                    <a:cubicBezTo>
                      <a:pt x="316066" y="27680"/>
                      <a:pt x="371908" y="51750"/>
                      <a:pt x="413789" y="94594"/>
                    </a:cubicBezTo>
                    <a:lnTo>
                      <a:pt x="416918" y="97963"/>
                    </a:lnTo>
                    <a:lnTo>
                      <a:pt x="421010" y="96038"/>
                    </a:lnTo>
                    <a:cubicBezTo>
                      <a:pt x="425583" y="93872"/>
                      <a:pt x="429916" y="91946"/>
                      <a:pt x="434248" y="89780"/>
                    </a:cubicBezTo>
                    <a:lnTo>
                      <a:pt x="442191" y="85929"/>
                    </a:lnTo>
                    <a:lnTo>
                      <a:pt x="436415" y="79189"/>
                    </a:lnTo>
                    <a:close/>
                  </a:path>
                </a:pathLst>
              </a:custGeom>
              <a:solidFill>
                <a:schemeClr val="accent3"/>
              </a:solidFill>
              <a:ln w="23813" cap="flat">
                <a:noFill/>
                <a:prstDash val="solid"/>
                <a:miter/>
              </a:ln>
            </p:spPr>
            <p:txBody>
              <a:bodyPr rtlCol="0" anchor="ctr"/>
              <a:lstStyle>
                <a:defPPr>
                  <a:defRPr lang="en-US"/>
                </a:defPPr>
              </a:lstStyle>
              <a:p>
                <a:pPr marL="0" marR="0" lvl="0" indent="0" algn="l" defTabSz="457200"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endPar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endParaRPr>
              </a:p>
            </p:txBody>
          </p:sp>
          <p:sp>
            <p:nvSpPr>
              <p:cNvPr id="57" name="Freeform: Shape 56">
                <a:extLst>
                  <a:ext uri="{FF2B5EF4-FFF2-40B4-BE49-F238E27FC236}">
                    <a16:creationId xmlns:a16="http://schemas.microsoft.com/office/drawing/2014/main" id="{EC288625-87E2-D7E4-82B6-8C92FC4E171F}"/>
                  </a:ext>
                </a:extLst>
              </p:cNvPr>
              <p:cNvSpPr/>
              <p:nvPr/>
            </p:nvSpPr>
            <p:spPr>
              <a:xfrm>
                <a:off x="4421634" y="3527215"/>
                <a:ext cx="180330" cy="176189"/>
              </a:xfrm>
              <a:custGeom>
                <a:avLst/>
                <a:gdLst>
                  <a:gd name="connsiteX0" fmla="*/ 173783 w 180330"/>
                  <a:gd name="connsiteY0" fmla="*/ 59452 h 176189"/>
                  <a:gd name="connsiteX1" fmla="*/ 119867 w 180330"/>
                  <a:gd name="connsiteY1" fmla="*/ 59452 h 176189"/>
                  <a:gd name="connsiteX2" fmla="*/ 119867 w 180330"/>
                  <a:gd name="connsiteY2" fmla="*/ 6980 h 176189"/>
                  <a:gd name="connsiteX3" fmla="*/ 112887 w 180330"/>
                  <a:gd name="connsiteY3" fmla="*/ 0 h 176189"/>
                  <a:gd name="connsiteX4" fmla="*/ 68117 w 180330"/>
                  <a:gd name="connsiteY4" fmla="*/ 0 h 176189"/>
                  <a:gd name="connsiteX5" fmla="*/ 61137 w 180330"/>
                  <a:gd name="connsiteY5" fmla="*/ 6980 h 176189"/>
                  <a:gd name="connsiteX6" fmla="*/ 61137 w 180330"/>
                  <a:gd name="connsiteY6" fmla="*/ 59452 h 176189"/>
                  <a:gd name="connsiteX7" fmla="*/ 6980 w 180330"/>
                  <a:gd name="connsiteY7" fmla="*/ 59452 h 176189"/>
                  <a:gd name="connsiteX8" fmla="*/ 0 w 180330"/>
                  <a:gd name="connsiteY8" fmla="*/ 66432 h 176189"/>
                  <a:gd name="connsiteX9" fmla="*/ 0 w 180330"/>
                  <a:gd name="connsiteY9" fmla="*/ 109758 h 176189"/>
                  <a:gd name="connsiteX10" fmla="*/ 6980 w 180330"/>
                  <a:gd name="connsiteY10" fmla="*/ 116738 h 176189"/>
                  <a:gd name="connsiteX11" fmla="*/ 60896 w 180330"/>
                  <a:gd name="connsiteY11" fmla="*/ 116738 h 176189"/>
                  <a:gd name="connsiteX12" fmla="*/ 60896 w 180330"/>
                  <a:gd name="connsiteY12" fmla="*/ 169210 h 176189"/>
                  <a:gd name="connsiteX13" fmla="*/ 67876 w 180330"/>
                  <a:gd name="connsiteY13" fmla="*/ 176190 h 176189"/>
                  <a:gd name="connsiteX14" fmla="*/ 112405 w 180330"/>
                  <a:gd name="connsiteY14" fmla="*/ 176190 h 176189"/>
                  <a:gd name="connsiteX15" fmla="*/ 119385 w 180330"/>
                  <a:gd name="connsiteY15" fmla="*/ 169210 h 176189"/>
                  <a:gd name="connsiteX16" fmla="*/ 119385 w 180330"/>
                  <a:gd name="connsiteY16" fmla="*/ 116738 h 176189"/>
                  <a:gd name="connsiteX17" fmla="*/ 173302 w 180330"/>
                  <a:gd name="connsiteY17" fmla="*/ 116738 h 176189"/>
                  <a:gd name="connsiteX18" fmla="*/ 180282 w 180330"/>
                  <a:gd name="connsiteY18" fmla="*/ 109758 h 176189"/>
                  <a:gd name="connsiteX19" fmla="*/ 180282 w 180330"/>
                  <a:gd name="connsiteY19" fmla="*/ 66432 h 176189"/>
                  <a:gd name="connsiteX20" fmla="*/ 173783 w 180330"/>
                  <a:gd name="connsiteY20" fmla="*/ 59452 h 17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0330" h="176189">
                    <a:moveTo>
                      <a:pt x="173783" y="59452"/>
                    </a:moveTo>
                    <a:lnTo>
                      <a:pt x="119867" y="59452"/>
                    </a:lnTo>
                    <a:lnTo>
                      <a:pt x="119867" y="6980"/>
                    </a:lnTo>
                    <a:cubicBezTo>
                      <a:pt x="119867" y="3129"/>
                      <a:pt x="116738" y="0"/>
                      <a:pt x="112887" y="0"/>
                    </a:cubicBezTo>
                    <a:lnTo>
                      <a:pt x="68117" y="0"/>
                    </a:lnTo>
                    <a:cubicBezTo>
                      <a:pt x="64266" y="0"/>
                      <a:pt x="61137" y="3129"/>
                      <a:pt x="61137" y="6980"/>
                    </a:cubicBezTo>
                    <a:lnTo>
                      <a:pt x="61137" y="59452"/>
                    </a:lnTo>
                    <a:lnTo>
                      <a:pt x="6980" y="59452"/>
                    </a:lnTo>
                    <a:cubicBezTo>
                      <a:pt x="3129" y="59452"/>
                      <a:pt x="0" y="62581"/>
                      <a:pt x="0" y="66432"/>
                    </a:cubicBezTo>
                    <a:lnTo>
                      <a:pt x="0" y="109758"/>
                    </a:lnTo>
                    <a:cubicBezTo>
                      <a:pt x="0" y="113609"/>
                      <a:pt x="3129" y="116738"/>
                      <a:pt x="6980" y="116738"/>
                    </a:cubicBezTo>
                    <a:lnTo>
                      <a:pt x="60896" y="116738"/>
                    </a:lnTo>
                    <a:lnTo>
                      <a:pt x="60896" y="169210"/>
                    </a:lnTo>
                    <a:cubicBezTo>
                      <a:pt x="60896" y="173061"/>
                      <a:pt x="64025" y="176190"/>
                      <a:pt x="67876" y="176190"/>
                    </a:cubicBezTo>
                    <a:lnTo>
                      <a:pt x="112405" y="176190"/>
                    </a:lnTo>
                    <a:cubicBezTo>
                      <a:pt x="116256" y="176190"/>
                      <a:pt x="119385" y="173061"/>
                      <a:pt x="119385" y="169210"/>
                    </a:cubicBezTo>
                    <a:lnTo>
                      <a:pt x="119385" y="116738"/>
                    </a:lnTo>
                    <a:lnTo>
                      <a:pt x="173302" y="116738"/>
                    </a:lnTo>
                    <a:cubicBezTo>
                      <a:pt x="177153" y="116738"/>
                      <a:pt x="180282" y="113609"/>
                      <a:pt x="180282" y="109758"/>
                    </a:cubicBezTo>
                    <a:lnTo>
                      <a:pt x="180282" y="66432"/>
                    </a:lnTo>
                    <a:cubicBezTo>
                      <a:pt x="180763" y="62581"/>
                      <a:pt x="177634" y="59452"/>
                      <a:pt x="173783" y="59452"/>
                    </a:cubicBezTo>
                    <a:close/>
                  </a:path>
                </a:pathLst>
              </a:custGeom>
              <a:solidFill>
                <a:schemeClr val="accent3"/>
              </a:solidFill>
              <a:ln w="23813" cap="flat">
                <a:noFill/>
                <a:prstDash val="solid"/>
                <a:miter/>
              </a:ln>
            </p:spPr>
            <p:txBody>
              <a:bodyPr rtlCol="0" anchor="ctr"/>
              <a:lstStyle>
                <a:defPPr>
                  <a:defRPr lang="en-US"/>
                </a:defPPr>
              </a:lstStyle>
              <a:p>
                <a:pPr marL="0" marR="0" lvl="0" indent="0" algn="l" defTabSz="457200"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endPar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endParaRPr>
              </a:p>
            </p:txBody>
          </p:sp>
        </p:grpSp>
        <p:grpSp>
          <p:nvGrpSpPr>
            <p:cNvPr id="41" name="Graphic 69">
              <a:extLst>
                <a:ext uri="{FF2B5EF4-FFF2-40B4-BE49-F238E27FC236}">
                  <a16:creationId xmlns:a16="http://schemas.microsoft.com/office/drawing/2014/main" id="{B85D9058-750F-A010-95AE-DC2BD5D6BF2D}"/>
                </a:ext>
              </a:extLst>
            </p:cNvPr>
            <p:cNvGrpSpPr/>
            <p:nvPr/>
          </p:nvGrpSpPr>
          <p:grpSpPr>
            <a:xfrm>
              <a:off x="2956567" y="2347492"/>
              <a:ext cx="182427" cy="154713"/>
              <a:chOff x="4537891" y="3496102"/>
              <a:chExt cx="406777" cy="344981"/>
            </a:xfrm>
            <a:solidFill>
              <a:schemeClr val="accent3"/>
            </a:solidFill>
          </p:grpSpPr>
          <p:grpSp>
            <p:nvGrpSpPr>
              <p:cNvPr id="42" name="Graphic 69">
                <a:extLst>
                  <a:ext uri="{FF2B5EF4-FFF2-40B4-BE49-F238E27FC236}">
                    <a16:creationId xmlns:a16="http://schemas.microsoft.com/office/drawing/2014/main" id="{7A86E742-684A-F8A3-425B-B01B9F439F38}"/>
                  </a:ext>
                </a:extLst>
              </p:cNvPr>
              <p:cNvGrpSpPr/>
              <p:nvPr/>
            </p:nvGrpSpPr>
            <p:grpSpPr>
              <a:xfrm>
                <a:off x="4537891" y="3496102"/>
                <a:ext cx="345158" cy="344981"/>
                <a:chOff x="4537891" y="3496102"/>
                <a:chExt cx="345158" cy="344981"/>
              </a:xfrm>
              <a:grpFill/>
            </p:grpSpPr>
            <p:sp>
              <p:nvSpPr>
                <p:cNvPr id="46" name="Freeform: Shape 45">
                  <a:extLst>
                    <a:ext uri="{FF2B5EF4-FFF2-40B4-BE49-F238E27FC236}">
                      <a16:creationId xmlns:a16="http://schemas.microsoft.com/office/drawing/2014/main" id="{230B0FC2-F740-C953-6D2C-E5FC68C5FA14}"/>
                    </a:ext>
                  </a:extLst>
                </p:cNvPr>
                <p:cNvSpPr/>
                <p:nvPr/>
              </p:nvSpPr>
              <p:spPr>
                <a:xfrm>
                  <a:off x="4679420" y="3534857"/>
                  <a:ext cx="164696" cy="164742"/>
                </a:xfrm>
                <a:custGeom>
                  <a:avLst/>
                  <a:gdLst>
                    <a:gd name="connsiteX0" fmla="*/ 81355 w 164696"/>
                    <a:gd name="connsiteY0" fmla="*/ 162771 h 164742"/>
                    <a:gd name="connsiteX1" fmla="*/ 1926 w 164696"/>
                    <a:gd name="connsiteY1" fmla="*/ 83341 h 164742"/>
                    <a:gd name="connsiteX2" fmla="*/ 0 w 164696"/>
                    <a:gd name="connsiteY2" fmla="*/ 78527 h 164742"/>
                    <a:gd name="connsiteX3" fmla="*/ 1926 w 164696"/>
                    <a:gd name="connsiteY3" fmla="*/ 73713 h 164742"/>
                    <a:gd name="connsiteX4" fmla="*/ 73653 w 164696"/>
                    <a:gd name="connsiteY4" fmla="*/ 1986 h 164742"/>
                    <a:gd name="connsiteX5" fmla="*/ 83281 w 164696"/>
                    <a:gd name="connsiteY5" fmla="*/ 1986 h 164742"/>
                    <a:gd name="connsiteX6" fmla="*/ 162711 w 164696"/>
                    <a:gd name="connsiteY6" fmla="*/ 81416 h 164742"/>
                    <a:gd name="connsiteX7" fmla="*/ 162711 w 164696"/>
                    <a:gd name="connsiteY7" fmla="*/ 91043 h 164742"/>
                    <a:gd name="connsiteX8" fmla="*/ 90983 w 164696"/>
                    <a:gd name="connsiteY8" fmla="*/ 162771 h 164742"/>
                    <a:gd name="connsiteX9" fmla="*/ 86169 w 164696"/>
                    <a:gd name="connsiteY9" fmla="*/ 164697 h 164742"/>
                    <a:gd name="connsiteX10" fmla="*/ 81355 w 164696"/>
                    <a:gd name="connsiteY10" fmla="*/ 162771 h 164742"/>
                    <a:gd name="connsiteX11" fmla="*/ 78226 w 164696"/>
                    <a:gd name="connsiteY11" fmla="*/ 16668 h 164742"/>
                    <a:gd name="connsiteX12" fmla="*/ 16127 w 164696"/>
                    <a:gd name="connsiteY12" fmla="*/ 78768 h 164742"/>
                    <a:gd name="connsiteX13" fmla="*/ 85929 w 164696"/>
                    <a:gd name="connsiteY13" fmla="*/ 148570 h 164742"/>
                    <a:gd name="connsiteX14" fmla="*/ 148028 w 164696"/>
                    <a:gd name="connsiteY14" fmla="*/ 86470 h 164742"/>
                    <a:gd name="connsiteX15" fmla="*/ 78226 w 164696"/>
                    <a:gd name="connsiteY15" fmla="*/ 16668 h 16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96" h="164742">
                      <a:moveTo>
                        <a:pt x="81355" y="162771"/>
                      </a:moveTo>
                      <a:lnTo>
                        <a:pt x="1926" y="83341"/>
                      </a:lnTo>
                      <a:cubicBezTo>
                        <a:pt x="722" y="82138"/>
                        <a:pt x="0" y="80453"/>
                        <a:pt x="0" y="78527"/>
                      </a:cubicBezTo>
                      <a:cubicBezTo>
                        <a:pt x="0" y="76842"/>
                        <a:pt x="722" y="74917"/>
                        <a:pt x="1926" y="73713"/>
                      </a:cubicBezTo>
                      <a:lnTo>
                        <a:pt x="73653" y="1986"/>
                      </a:lnTo>
                      <a:cubicBezTo>
                        <a:pt x="76301" y="-662"/>
                        <a:pt x="80633" y="-662"/>
                        <a:pt x="83281" y="1986"/>
                      </a:cubicBezTo>
                      <a:lnTo>
                        <a:pt x="162711" y="81416"/>
                      </a:lnTo>
                      <a:cubicBezTo>
                        <a:pt x="165359" y="84063"/>
                        <a:pt x="165359" y="88396"/>
                        <a:pt x="162711" y="91043"/>
                      </a:cubicBezTo>
                      <a:lnTo>
                        <a:pt x="90983" y="162771"/>
                      </a:lnTo>
                      <a:cubicBezTo>
                        <a:pt x="89780" y="163975"/>
                        <a:pt x="88095" y="164697"/>
                        <a:pt x="86169" y="164697"/>
                      </a:cubicBezTo>
                      <a:cubicBezTo>
                        <a:pt x="84244" y="164937"/>
                        <a:pt x="82559" y="164215"/>
                        <a:pt x="81355" y="162771"/>
                      </a:cubicBezTo>
                      <a:close/>
                      <a:moveTo>
                        <a:pt x="78226" y="16668"/>
                      </a:moveTo>
                      <a:lnTo>
                        <a:pt x="16127" y="78768"/>
                      </a:lnTo>
                      <a:lnTo>
                        <a:pt x="85929" y="148570"/>
                      </a:lnTo>
                      <a:lnTo>
                        <a:pt x="148028" y="86470"/>
                      </a:lnTo>
                      <a:lnTo>
                        <a:pt x="78226" y="16668"/>
                      </a:lnTo>
                      <a:close/>
                    </a:path>
                  </a:pathLst>
                </a:custGeom>
                <a:grpFill/>
                <a:ln w="23813" cap="flat">
                  <a:noFill/>
                  <a:prstDash val="solid"/>
                  <a:miter/>
                </a:ln>
              </p:spPr>
              <p:txBody>
                <a:bodyPr rtlCol="0" anchor="ctr"/>
                <a:lstStyle>
                  <a:defPPr>
                    <a:defRPr lang="en-US"/>
                  </a:defPPr>
                </a:lstStyle>
                <a:p>
                  <a:pPr marL="0" marR="0" lvl="0" indent="0" algn="l" defTabSz="457200"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endPar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endParaRPr>
                </a:p>
              </p:txBody>
            </p:sp>
            <p:sp>
              <p:nvSpPr>
                <p:cNvPr id="47" name="Freeform: Shape 46">
                  <a:extLst>
                    <a:ext uri="{FF2B5EF4-FFF2-40B4-BE49-F238E27FC236}">
                      <a16:creationId xmlns:a16="http://schemas.microsoft.com/office/drawing/2014/main" id="{A6CF5032-BB6A-B098-BF9B-C4AF698971F6}"/>
                    </a:ext>
                  </a:extLst>
                </p:cNvPr>
                <p:cNvSpPr/>
                <p:nvPr/>
              </p:nvSpPr>
              <p:spPr>
                <a:xfrm>
                  <a:off x="4639946" y="3496102"/>
                  <a:ext cx="131902" cy="131737"/>
                </a:xfrm>
                <a:custGeom>
                  <a:avLst/>
                  <a:gdLst>
                    <a:gd name="connsiteX0" fmla="*/ 15886 w 131901"/>
                    <a:gd name="connsiteY0" fmla="*/ 125222 h 131737"/>
                    <a:gd name="connsiteX1" fmla="*/ 6499 w 131901"/>
                    <a:gd name="connsiteY1" fmla="*/ 115835 h 131737"/>
                    <a:gd name="connsiteX2" fmla="*/ 6499 w 131901"/>
                    <a:gd name="connsiteY2" fmla="*/ 115835 h 131737"/>
                    <a:gd name="connsiteX3" fmla="*/ 6499 w 131901"/>
                    <a:gd name="connsiteY3" fmla="*/ 84063 h 131737"/>
                    <a:gd name="connsiteX4" fmla="*/ 84244 w 131901"/>
                    <a:gd name="connsiteY4" fmla="*/ 6318 h 131737"/>
                    <a:gd name="connsiteX5" fmla="*/ 116016 w 131901"/>
                    <a:gd name="connsiteY5" fmla="*/ 6318 h 131737"/>
                    <a:gd name="connsiteX6" fmla="*/ 125403 w 131901"/>
                    <a:gd name="connsiteY6" fmla="*/ 15705 h 131737"/>
                    <a:gd name="connsiteX7" fmla="*/ 131902 w 131901"/>
                    <a:gd name="connsiteY7" fmla="*/ 31591 h 131737"/>
                    <a:gd name="connsiteX8" fmla="*/ 125403 w 131901"/>
                    <a:gd name="connsiteY8" fmla="*/ 47477 h 131737"/>
                    <a:gd name="connsiteX9" fmla="*/ 47658 w 131901"/>
                    <a:gd name="connsiteY9" fmla="*/ 125222 h 131737"/>
                    <a:gd name="connsiteX10" fmla="*/ 31772 w 131901"/>
                    <a:gd name="connsiteY10" fmla="*/ 131721 h 131737"/>
                    <a:gd name="connsiteX11" fmla="*/ 15886 w 131901"/>
                    <a:gd name="connsiteY11" fmla="*/ 125222 h 131737"/>
                    <a:gd name="connsiteX12" fmla="*/ 93872 w 131901"/>
                    <a:gd name="connsiteY12" fmla="*/ 15946 h 131737"/>
                    <a:gd name="connsiteX13" fmla="*/ 16127 w 131901"/>
                    <a:gd name="connsiteY13" fmla="*/ 93691 h 131737"/>
                    <a:gd name="connsiteX14" fmla="*/ 16127 w 131901"/>
                    <a:gd name="connsiteY14" fmla="*/ 106448 h 131737"/>
                    <a:gd name="connsiteX15" fmla="*/ 25514 w 131901"/>
                    <a:gd name="connsiteY15" fmla="*/ 115835 h 131737"/>
                    <a:gd name="connsiteX16" fmla="*/ 38271 w 131901"/>
                    <a:gd name="connsiteY16" fmla="*/ 115835 h 131737"/>
                    <a:gd name="connsiteX17" fmla="*/ 116016 w 131901"/>
                    <a:gd name="connsiteY17" fmla="*/ 38090 h 131737"/>
                    <a:gd name="connsiteX18" fmla="*/ 118663 w 131901"/>
                    <a:gd name="connsiteY18" fmla="*/ 31832 h 131737"/>
                    <a:gd name="connsiteX19" fmla="*/ 116016 w 131901"/>
                    <a:gd name="connsiteY19" fmla="*/ 25574 h 131737"/>
                    <a:gd name="connsiteX20" fmla="*/ 106629 w 131901"/>
                    <a:gd name="connsiteY20" fmla="*/ 16187 h 131737"/>
                    <a:gd name="connsiteX21" fmla="*/ 100370 w 131901"/>
                    <a:gd name="connsiteY21" fmla="*/ 13539 h 131737"/>
                    <a:gd name="connsiteX22" fmla="*/ 93872 w 131901"/>
                    <a:gd name="connsiteY22" fmla="*/ 15946 h 131737"/>
                    <a:gd name="connsiteX23" fmla="*/ 11313 w 131901"/>
                    <a:gd name="connsiteY23" fmla="*/ 111262 h 131737"/>
                    <a:gd name="connsiteX24" fmla="*/ 11313 w 131901"/>
                    <a:gd name="connsiteY24" fmla="*/ 111262 h 131737"/>
                    <a:gd name="connsiteX25" fmla="*/ 11313 w 131901"/>
                    <a:gd name="connsiteY25" fmla="*/ 111262 h 13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901" h="131737">
                      <a:moveTo>
                        <a:pt x="15886" y="125222"/>
                      </a:moveTo>
                      <a:lnTo>
                        <a:pt x="6499" y="115835"/>
                      </a:lnTo>
                      <a:lnTo>
                        <a:pt x="6499" y="115835"/>
                      </a:lnTo>
                      <a:cubicBezTo>
                        <a:pt x="-2166" y="107170"/>
                        <a:pt x="-2166" y="92728"/>
                        <a:pt x="6499" y="84063"/>
                      </a:cubicBezTo>
                      <a:lnTo>
                        <a:pt x="84244" y="6318"/>
                      </a:lnTo>
                      <a:cubicBezTo>
                        <a:pt x="92668" y="-2106"/>
                        <a:pt x="107591" y="-2106"/>
                        <a:pt x="116016" y="6318"/>
                      </a:cubicBezTo>
                      <a:lnTo>
                        <a:pt x="125403" y="15705"/>
                      </a:lnTo>
                      <a:cubicBezTo>
                        <a:pt x="129735" y="20038"/>
                        <a:pt x="131902" y="25574"/>
                        <a:pt x="131902" y="31591"/>
                      </a:cubicBezTo>
                      <a:cubicBezTo>
                        <a:pt x="131902" y="37609"/>
                        <a:pt x="129495" y="43145"/>
                        <a:pt x="125403" y="47477"/>
                      </a:cubicBezTo>
                      <a:lnTo>
                        <a:pt x="47658" y="125222"/>
                      </a:lnTo>
                      <a:cubicBezTo>
                        <a:pt x="43325" y="129555"/>
                        <a:pt x="37789" y="131721"/>
                        <a:pt x="31772" y="131721"/>
                      </a:cubicBezTo>
                      <a:cubicBezTo>
                        <a:pt x="25995" y="131962"/>
                        <a:pt x="20218" y="129555"/>
                        <a:pt x="15886" y="125222"/>
                      </a:cubicBezTo>
                      <a:close/>
                      <a:moveTo>
                        <a:pt x="93872" y="15946"/>
                      </a:moveTo>
                      <a:lnTo>
                        <a:pt x="16127" y="93691"/>
                      </a:lnTo>
                      <a:cubicBezTo>
                        <a:pt x="12516" y="97302"/>
                        <a:pt x="12516" y="102838"/>
                        <a:pt x="16127" y="106448"/>
                      </a:cubicBezTo>
                      <a:lnTo>
                        <a:pt x="25514" y="115835"/>
                      </a:lnTo>
                      <a:cubicBezTo>
                        <a:pt x="28884" y="119205"/>
                        <a:pt x="34901" y="119205"/>
                        <a:pt x="38271" y="115835"/>
                      </a:cubicBezTo>
                      <a:lnTo>
                        <a:pt x="116016" y="38090"/>
                      </a:lnTo>
                      <a:cubicBezTo>
                        <a:pt x="117701" y="36405"/>
                        <a:pt x="118663" y="34239"/>
                        <a:pt x="118663" y="31832"/>
                      </a:cubicBezTo>
                      <a:cubicBezTo>
                        <a:pt x="118663" y="29425"/>
                        <a:pt x="117701" y="27259"/>
                        <a:pt x="116016" y="25574"/>
                      </a:cubicBezTo>
                      <a:lnTo>
                        <a:pt x="106629" y="16187"/>
                      </a:lnTo>
                      <a:cubicBezTo>
                        <a:pt x="104944" y="14502"/>
                        <a:pt x="102777" y="13539"/>
                        <a:pt x="100370" y="13539"/>
                      </a:cubicBezTo>
                      <a:cubicBezTo>
                        <a:pt x="97963" y="13298"/>
                        <a:pt x="95557" y="14261"/>
                        <a:pt x="93872" y="15946"/>
                      </a:cubicBezTo>
                      <a:close/>
                      <a:moveTo>
                        <a:pt x="11313" y="111262"/>
                      </a:moveTo>
                      <a:lnTo>
                        <a:pt x="11313" y="111262"/>
                      </a:lnTo>
                      <a:lnTo>
                        <a:pt x="11313" y="111262"/>
                      </a:lnTo>
                      <a:close/>
                    </a:path>
                  </a:pathLst>
                </a:custGeom>
                <a:grpFill/>
                <a:ln w="23813" cap="flat">
                  <a:noFill/>
                  <a:prstDash val="solid"/>
                  <a:miter/>
                </a:ln>
              </p:spPr>
              <p:txBody>
                <a:bodyPr rtlCol="0" anchor="ctr"/>
                <a:lstStyle>
                  <a:defPPr>
                    <a:defRPr lang="en-US"/>
                  </a:defPPr>
                </a:lstStyle>
                <a:p>
                  <a:pPr marL="0" marR="0" lvl="0" indent="0" algn="l" defTabSz="457200"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endPar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endParaRPr>
                </a:p>
              </p:txBody>
            </p:sp>
            <p:sp>
              <p:nvSpPr>
                <p:cNvPr id="48" name="Freeform: Shape 47">
                  <a:extLst>
                    <a:ext uri="{FF2B5EF4-FFF2-40B4-BE49-F238E27FC236}">
                      <a16:creationId xmlns:a16="http://schemas.microsoft.com/office/drawing/2014/main" id="{4CFD4CCB-40E5-F79F-404A-4D6DACFBB5C0}"/>
                    </a:ext>
                  </a:extLst>
                </p:cNvPr>
                <p:cNvSpPr/>
                <p:nvPr/>
              </p:nvSpPr>
              <p:spPr>
                <a:xfrm>
                  <a:off x="4751148" y="3607307"/>
                  <a:ext cx="131901" cy="131721"/>
                </a:xfrm>
                <a:custGeom>
                  <a:avLst/>
                  <a:gdLst>
                    <a:gd name="connsiteX0" fmla="*/ 15886 w 131901"/>
                    <a:gd name="connsiteY0" fmla="*/ 125222 h 131721"/>
                    <a:gd name="connsiteX1" fmla="*/ 6499 w 131901"/>
                    <a:gd name="connsiteY1" fmla="*/ 115835 h 131721"/>
                    <a:gd name="connsiteX2" fmla="*/ 6499 w 131901"/>
                    <a:gd name="connsiteY2" fmla="*/ 84063 h 131721"/>
                    <a:gd name="connsiteX3" fmla="*/ 84244 w 131901"/>
                    <a:gd name="connsiteY3" fmla="*/ 6318 h 131721"/>
                    <a:gd name="connsiteX4" fmla="*/ 116016 w 131901"/>
                    <a:gd name="connsiteY4" fmla="*/ 6318 h 131721"/>
                    <a:gd name="connsiteX5" fmla="*/ 125403 w 131901"/>
                    <a:gd name="connsiteY5" fmla="*/ 15705 h 131721"/>
                    <a:gd name="connsiteX6" fmla="*/ 125403 w 131901"/>
                    <a:gd name="connsiteY6" fmla="*/ 47477 h 131721"/>
                    <a:gd name="connsiteX7" fmla="*/ 47658 w 131901"/>
                    <a:gd name="connsiteY7" fmla="*/ 125222 h 131721"/>
                    <a:gd name="connsiteX8" fmla="*/ 31772 w 131901"/>
                    <a:gd name="connsiteY8" fmla="*/ 131721 h 131721"/>
                    <a:gd name="connsiteX9" fmla="*/ 15886 w 131901"/>
                    <a:gd name="connsiteY9" fmla="*/ 125222 h 131721"/>
                    <a:gd name="connsiteX10" fmla="*/ 93872 w 131901"/>
                    <a:gd name="connsiteY10" fmla="*/ 15705 h 131721"/>
                    <a:gd name="connsiteX11" fmla="*/ 16127 w 131901"/>
                    <a:gd name="connsiteY11" fmla="*/ 93450 h 131721"/>
                    <a:gd name="connsiteX12" fmla="*/ 16127 w 131901"/>
                    <a:gd name="connsiteY12" fmla="*/ 106207 h 131721"/>
                    <a:gd name="connsiteX13" fmla="*/ 25514 w 131901"/>
                    <a:gd name="connsiteY13" fmla="*/ 115595 h 131721"/>
                    <a:gd name="connsiteX14" fmla="*/ 25514 w 131901"/>
                    <a:gd name="connsiteY14" fmla="*/ 115595 h 131721"/>
                    <a:gd name="connsiteX15" fmla="*/ 38271 w 131901"/>
                    <a:gd name="connsiteY15" fmla="*/ 115595 h 131721"/>
                    <a:gd name="connsiteX16" fmla="*/ 116016 w 131901"/>
                    <a:gd name="connsiteY16" fmla="*/ 37850 h 131721"/>
                    <a:gd name="connsiteX17" fmla="*/ 116016 w 131901"/>
                    <a:gd name="connsiteY17" fmla="*/ 25093 h 131721"/>
                    <a:gd name="connsiteX18" fmla="*/ 106629 w 131901"/>
                    <a:gd name="connsiteY18" fmla="*/ 15705 h 131721"/>
                    <a:gd name="connsiteX19" fmla="*/ 100370 w 131901"/>
                    <a:gd name="connsiteY19" fmla="*/ 13058 h 131721"/>
                    <a:gd name="connsiteX20" fmla="*/ 93872 w 131901"/>
                    <a:gd name="connsiteY20" fmla="*/ 15705 h 13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1901" h="131721">
                      <a:moveTo>
                        <a:pt x="15886" y="125222"/>
                      </a:moveTo>
                      <a:lnTo>
                        <a:pt x="6499" y="115835"/>
                      </a:lnTo>
                      <a:cubicBezTo>
                        <a:pt x="-2166" y="107170"/>
                        <a:pt x="-2166" y="92728"/>
                        <a:pt x="6499" y="84063"/>
                      </a:cubicBezTo>
                      <a:lnTo>
                        <a:pt x="84244" y="6318"/>
                      </a:lnTo>
                      <a:cubicBezTo>
                        <a:pt x="92668" y="-2106"/>
                        <a:pt x="107591" y="-2106"/>
                        <a:pt x="116016" y="6318"/>
                      </a:cubicBezTo>
                      <a:lnTo>
                        <a:pt x="125403" y="15705"/>
                      </a:lnTo>
                      <a:cubicBezTo>
                        <a:pt x="134068" y="24371"/>
                        <a:pt x="134068" y="38812"/>
                        <a:pt x="125403" y="47477"/>
                      </a:cubicBezTo>
                      <a:lnTo>
                        <a:pt x="47658" y="125222"/>
                      </a:lnTo>
                      <a:cubicBezTo>
                        <a:pt x="43325" y="129555"/>
                        <a:pt x="37789" y="131721"/>
                        <a:pt x="31772" y="131721"/>
                      </a:cubicBezTo>
                      <a:cubicBezTo>
                        <a:pt x="25755" y="131721"/>
                        <a:pt x="19978" y="129314"/>
                        <a:pt x="15886" y="125222"/>
                      </a:cubicBezTo>
                      <a:close/>
                      <a:moveTo>
                        <a:pt x="93872" y="15705"/>
                      </a:moveTo>
                      <a:lnTo>
                        <a:pt x="16127" y="93450"/>
                      </a:lnTo>
                      <a:cubicBezTo>
                        <a:pt x="12516" y="97061"/>
                        <a:pt x="12516" y="102597"/>
                        <a:pt x="16127" y="106207"/>
                      </a:cubicBezTo>
                      <a:lnTo>
                        <a:pt x="25514" y="115595"/>
                      </a:lnTo>
                      <a:lnTo>
                        <a:pt x="25514" y="115595"/>
                      </a:lnTo>
                      <a:cubicBezTo>
                        <a:pt x="28884" y="118964"/>
                        <a:pt x="34901" y="118964"/>
                        <a:pt x="38271" y="115595"/>
                      </a:cubicBezTo>
                      <a:lnTo>
                        <a:pt x="116016" y="37850"/>
                      </a:lnTo>
                      <a:cubicBezTo>
                        <a:pt x="119626" y="34239"/>
                        <a:pt x="119626" y="28703"/>
                        <a:pt x="116016" y="25093"/>
                      </a:cubicBezTo>
                      <a:lnTo>
                        <a:pt x="106629" y="15705"/>
                      </a:lnTo>
                      <a:cubicBezTo>
                        <a:pt x="104944" y="14021"/>
                        <a:pt x="102777" y="13058"/>
                        <a:pt x="100370" y="13058"/>
                      </a:cubicBezTo>
                      <a:cubicBezTo>
                        <a:pt x="97723" y="13058"/>
                        <a:pt x="95557" y="14021"/>
                        <a:pt x="93872" y="15705"/>
                      </a:cubicBezTo>
                      <a:close/>
                    </a:path>
                  </a:pathLst>
                </a:custGeom>
                <a:grpFill/>
                <a:ln w="23813" cap="flat">
                  <a:noFill/>
                  <a:prstDash val="solid"/>
                  <a:miter/>
                </a:ln>
              </p:spPr>
              <p:txBody>
                <a:bodyPr rtlCol="0" anchor="ctr"/>
                <a:lstStyle>
                  <a:defPPr>
                    <a:defRPr lang="en-US"/>
                  </a:defPPr>
                </a:lstStyle>
                <a:p>
                  <a:pPr marL="0" marR="0" lvl="0" indent="0" algn="l" defTabSz="457200"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endPar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endParaRPr>
                </a:p>
              </p:txBody>
            </p:sp>
            <p:sp>
              <p:nvSpPr>
                <p:cNvPr id="52" name="Freeform: Shape 51">
                  <a:extLst>
                    <a:ext uri="{FF2B5EF4-FFF2-40B4-BE49-F238E27FC236}">
                      <a16:creationId xmlns:a16="http://schemas.microsoft.com/office/drawing/2014/main" id="{862D7F81-6ACA-C911-77C6-DEE36EF18E71}"/>
                    </a:ext>
                  </a:extLst>
                </p:cNvPr>
                <p:cNvSpPr/>
                <p:nvPr/>
              </p:nvSpPr>
              <p:spPr>
                <a:xfrm>
                  <a:off x="4537891" y="3633061"/>
                  <a:ext cx="208022" cy="208022"/>
                </a:xfrm>
                <a:custGeom>
                  <a:avLst/>
                  <a:gdLst>
                    <a:gd name="connsiteX0" fmla="*/ 8665 w 208022"/>
                    <a:gd name="connsiteY0" fmla="*/ 199357 h 208022"/>
                    <a:gd name="connsiteX1" fmla="*/ 8665 w 208022"/>
                    <a:gd name="connsiteY1" fmla="*/ 199357 h 208022"/>
                    <a:gd name="connsiteX2" fmla="*/ 0 w 208022"/>
                    <a:gd name="connsiteY2" fmla="*/ 178176 h 208022"/>
                    <a:gd name="connsiteX3" fmla="*/ 9146 w 208022"/>
                    <a:gd name="connsiteY3" fmla="*/ 157235 h 208022"/>
                    <a:gd name="connsiteX4" fmla="*/ 169691 w 208022"/>
                    <a:gd name="connsiteY4" fmla="*/ 1986 h 208022"/>
                    <a:gd name="connsiteX5" fmla="*/ 179078 w 208022"/>
                    <a:gd name="connsiteY5" fmla="*/ 1986 h 208022"/>
                    <a:gd name="connsiteX6" fmla="*/ 206036 w 208022"/>
                    <a:gd name="connsiteY6" fmla="*/ 28944 h 208022"/>
                    <a:gd name="connsiteX7" fmla="*/ 206036 w 208022"/>
                    <a:gd name="connsiteY7" fmla="*/ 38331 h 208022"/>
                    <a:gd name="connsiteX8" fmla="*/ 50787 w 208022"/>
                    <a:gd name="connsiteY8" fmla="*/ 198876 h 208022"/>
                    <a:gd name="connsiteX9" fmla="*/ 29606 w 208022"/>
                    <a:gd name="connsiteY9" fmla="*/ 208022 h 208022"/>
                    <a:gd name="connsiteX10" fmla="*/ 29365 w 208022"/>
                    <a:gd name="connsiteY10" fmla="*/ 208022 h 208022"/>
                    <a:gd name="connsiteX11" fmla="*/ 8665 w 208022"/>
                    <a:gd name="connsiteY11" fmla="*/ 199357 h 208022"/>
                    <a:gd name="connsiteX12" fmla="*/ 13479 w 208022"/>
                    <a:gd name="connsiteY12" fmla="*/ 194543 h 208022"/>
                    <a:gd name="connsiteX13" fmla="*/ 13479 w 208022"/>
                    <a:gd name="connsiteY13" fmla="*/ 194543 h 208022"/>
                    <a:gd name="connsiteX14" fmla="*/ 13479 w 208022"/>
                    <a:gd name="connsiteY14" fmla="*/ 194543 h 208022"/>
                    <a:gd name="connsiteX15" fmla="*/ 174264 w 208022"/>
                    <a:gd name="connsiteY15" fmla="*/ 16187 h 208022"/>
                    <a:gd name="connsiteX16" fmla="*/ 18534 w 208022"/>
                    <a:gd name="connsiteY16" fmla="*/ 166863 h 208022"/>
                    <a:gd name="connsiteX17" fmla="*/ 13720 w 208022"/>
                    <a:gd name="connsiteY17" fmla="*/ 178416 h 208022"/>
                    <a:gd name="connsiteX18" fmla="*/ 18534 w 208022"/>
                    <a:gd name="connsiteY18" fmla="*/ 189970 h 208022"/>
                    <a:gd name="connsiteX19" fmla="*/ 18534 w 208022"/>
                    <a:gd name="connsiteY19" fmla="*/ 189970 h 208022"/>
                    <a:gd name="connsiteX20" fmla="*/ 30087 w 208022"/>
                    <a:gd name="connsiteY20" fmla="*/ 194784 h 208022"/>
                    <a:gd name="connsiteX21" fmla="*/ 41641 w 208022"/>
                    <a:gd name="connsiteY21" fmla="*/ 189970 h 208022"/>
                    <a:gd name="connsiteX22" fmla="*/ 192317 w 208022"/>
                    <a:gd name="connsiteY22" fmla="*/ 34239 h 208022"/>
                    <a:gd name="connsiteX23" fmla="*/ 174264 w 208022"/>
                    <a:gd name="connsiteY23" fmla="*/ 16187 h 20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8019" h="208019">
                      <a:moveTo>
                        <a:pt x="8665" y="199357"/>
                      </a:moveTo>
                      <a:lnTo>
                        <a:pt x="8665" y="199357"/>
                      </a:lnTo>
                      <a:cubicBezTo>
                        <a:pt x="2888" y="193580"/>
                        <a:pt x="0" y="186119"/>
                        <a:pt x="0" y="178176"/>
                      </a:cubicBezTo>
                      <a:cubicBezTo>
                        <a:pt x="0" y="170233"/>
                        <a:pt x="3370" y="162771"/>
                        <a:pt x="9146" y="157235"/>
                      </a:cubicBezTo>
                      <a:lnTo>
                        <a:pt x="169691" y="1986"/>
                      </a:lnTo>
                      <a:cubicBezTo>
                        <a:pt x="172339" y="-662"/>
                        <a:pt x="176671" y="-662"/>
                        <a:pt x="179078" y="1986"/>
                      </a:cubicBezTo>
                      <a:lnTo>
                        <a:pt x="206036" y="28944"/>
                      </a:lnTo>
                      <a:cubicBezTo>
                        <a:pt x="208684" y="31591"/>
                        <a:pt x="208684" y="35683"/>
                        <a:pt x="206036" y="38331"/>
                      </a:cubicBezTo>
                      <a:lnTo>
                        <a:pt x="50787" y="198876"/>
                      </a:lnTo>
                      <a:cubicBezTo>
                        <a:pt x="45251" y="204652"/>
                        <a:pt x="37789" y="207781"/>
                        <a:pt x="29606" y="208022"/>
                      </a:cubicBezTo>
                      <a:cubicBezTo>
                        <a:pt x="29606" y="208022"/>
                        <a:pt x="29365" y="208022"/>
                        <a:pt x="29365" y="208022"/>
                      </a:cubicBezTo>
                      <a:cubicBezTo>
                        <a:pt x="21903" y="208022"/>
                        <a:pt x="14442" y="204893"/>
                        <a:pt x="8665" y="199357"/>
                      </a:cubicBezTo>
                      <a:close/>
                      <a:moveTo>
                        <a:pt x="13479" y="194543"/>
                      </a:moveTo>
                      <a:lnTo>
                        <a:pt x="13479" y="194543"/>
                      </a:lnTo>
                      <a:lnTo>
                        <a:pt x="13479" y="194543"/>
                      </a:lnTo>
                      <a:close/>
                      <a:moveTo>
                        <a:pt x="174264" y="16187"/>
                      </a:moveTo>
                      <a:lnTo>
                        <a:pt x="18534" y="166863"/>
                      </a:lnTo>
                      <a:cubicBezTo>
                        <a:pt x="15405" y="169992"/>
                        <a:pt x="13720" y="173843"/>
                        <a:pt x="13720" y="178416"/>
                      </a:cubicBezTo>
                      <a:cubicBezTo>
                        <a:pt x="13720" y="182749"/>
                        <a:pt x="15405" y="186841"/>
                        <a:pt x="18534" y="189970"/>
                      </a:cubicBezTo>
                      <a:lnTo>
                        <a:pt x="18534" y="189970"/>
                      </a:lnTo>
                      <a:cubicBezTo>
                        <a:pt x="21663" y="193099"/>
                        <a:pt x="25755" y="194543"/>
                        <a:pt x="30087" y="194784"/>
                      </a:cubicBezTo>
                      <a:cubicBezTo>
                        <a:pt x="34420" y="194784"/>
                        <a:pt x="38511" y="193099"/>
                        <a:pt x="41641" y="189970"/>
                      </a:cubicBezTo>
                      <a:lnTo>
                        <a:pt x="192317" y="34239"/>
                      </a:lnTo>
                      <a:lnTo>
                        <a:pt x="174264" y="16187"/>
                      </a:lnTo>
                      <a:close/>
                    </a:path>
                  </a:pathLst>
                </a:custGeom>
                <a:grpFill/>
                <a:ln w="23813" cap="flat">
                  <a:noFill/>
                  <a:prstDash val="solid"/>
                  <a:miter/>
                </a:ln>
              </p:spPr>
              <p:txBody>
                <a:bodyPr rtlCol="0" anchor="ctr"/>
                <a:lstStyle>
                  <a:defPPr>
                    <a:defRPr lang="en-US"/>
                  </a:defPPr>
                </a:lstStyle>
                <a:p>
                  <a:pPr marL="0" marR="0" lvl="0" indent="0" algn="l" defTabSz="457200"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endPar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endParaRPr>
                </a:p>
              </p:txBody>
            </p:sp>
          </p:grpSp>
          <p:grpSp>
            <p:nvGrpSpPr>
              <p:cNvPr id="43" name="Graphic 69">
                <a:extLst>
                  <a:ext uri="{FF2B5EF4-FFF2-40B4-BE49-F238E27FC236}">
                    <a16:creationId xmlns:a16="http://schemas.microsoft.com/office/drawing/2014/main" id="{D6B0D9F7-3B3A-FA99-75AB-26D2874BEDC9}"/>
                  </a:ext>
                </a:extLst>
              </p:cNvPr>
              <p:cNvGrpSpPr/>
              <p:nvPr/>
            </p:nvGrpSpPr>
            <p:grpSpPr>
              <a:xfrm>
                <a:off x="4739354" y="3783075"/>
                <a:ext cx="205314" cy="58007"/>
                <a:chOff x="4739354" y="3783075"/>
                <a:chExt cx="205314" cy="58007"/>
              </a:xfrm>
              <a:grpFill/>
            </p:grpSpPr>
            <p:sp>
              <p:nvSpPr>
                <p:cNvPr id="44" name="Freeform: Shape 43">
                  <a:extLst>
                    <a:ext uri="{FF2B5EF4-FFF2-40B4-BE49-F238E27FC236}">
                      <a16:creationId xmlns:a16="http://schemas.microsoft.com/office/drawing/2014/main" id="{588131D8-C000-975A-E854-B735BF367AD4}"/>
                    </a:ext>
                  </a:extLst>
                </p:cNvPr>
                <p:cNvSpPr/>
                <p:nvPr/>
              </p:nvSpPr>
              <p:spPr>
                <a:xfrm>
                  <a:off x="4739354" y="3803294"/>
                  <a:ext cx="205314" cy="37789"/>
                </a:xfrm>
                <a:custGeom>
                  <a:avLst/>
                  <a:gdLst>
                    <a:gd name="connsiteX0" fmla="*/ 0 w 205314"/>
                    <a:gd name="connsiteY0" fmla="*/ 31050 h 37789"/>
                    <a:gd name="connsiteX1" fmla="*/ 0 w 205314"/>
                    <a:gd name="connsiteY1" fmla="*/ 6740 h 37789"/>
                    <a:gd name="connsiteX2" fmla="*/ 6739 w 205314"/>
                    <a:gd name="connsiteY2" fmla="*/ 0 h 37789"/>
                    <a:gd name="connsiteX3" fmla="*/ 198575 w 205314"/>
                    <a:gd name="connsiteY3" fmla="*/ 0 h 37789"/>
                    <a:gd name="connsiteX4" fmla="*/ 205314 w 205314"/>
                    <a:gd name="connsiteY4" fmla="*/ 6740 h 37789"/>
                    <a:gd name="connsiteX5" fmla="*/ 205314 w 205314"/>
                    <a:gd name="connsiteY5" fmla="*/ 31050 h 37789"/>
                    <a:gd name="connsiteX6" fmla="*/ 198575 w 205314"/>
                    <a:gd name="connsiteY6" fmla="*/ 37789 h 37789"/>
                    <a:gd name="connsiteX7" fmla="*/ 6739 w 205314"/>
                    <a:gd name="connsiteY7" fmla="*/ 37789 h 37789"/>
                    <a:gd name="connsiteX8" fmla="*/ 0 w 205314"/>
                    <a:gd name="connsiteY8" fmla="*/ 31050 h 37789"/>
                    <a:gd name="connsiteX9" fmla="*/ 191835 w 205314"/>
                    <a:gd name="connsiteY9" fmla="*/ 13238 h 37789"/>
                    <a:gd name="connsiteX10" fmla="*/ 13479 w 205314"/>
                    <a:gd name="connsiteY10" fmla="*/ 13238 h 37789"/>
                    <a:gd name="connsiteX11" fmla="*/ 13479 w 205314"/>
                    <a:gd name="connsiteY11" fmla="*/ 24070 h 37789"/>
                    <a:gd name="connsiteX12" fmla="*/ 191835 w 205314"/>
                    <a:gd name="connsiteY12" fmla="*/ 24070 h 37789"/>
                    <a:gd name="connsiteX13" fmla="*/ 191835 w 205314"/>
                    <a:gd name="connsiteY13" fmla="*/ 13238 h 3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314" h="37789">
                      <a:moveTo>
                        <a:pt x="0" y="31050"/>
                      </a:moveTo>
                      <a:lnTo>
                        <a:pt x="0" y="6740"/>
                      </a:lnTo>
                      <a:cubicBezTo>
                        <a:pt x="0" y="2888"/>
                        <a:pt x="3129" y="0"/>
                        <a:pt x="6739" y="0"/>
                      </a:cubicBezTo>
                      <a:lnTo>
                        <a:pt x="198575" y="0"/>
                      </a:lnTo>
                      <a:cubicBezTo>
                        <a:pt x="202426" y="0"/>
                        <a:pt x="205314" y="3129"/>
                        <a:pt x="205314" y="6740"/>
                      </a:cubicBezTo>
                      <a:lnTo>
                        <a:pt x="205314" y="31050"/>
                      </a:lnTo>
                      <a:cubicBezTo>
                        <a:pt x="205314" y="34901"/>
                        <a:pt x="202185" y="37789"/>
                        <a:pt x="198575" y="37789"/>
                      </a:cubicBezTo>
                      <a:lnTo>
                        <a:pt x="6739" y="37789"/>
                      </a:lnTo>
                      <a:cubicBezTo>
                        <a:pt x="3129" y="37789"/>
                        <a:pt x="0" y="34660"/>
                        <a:pt x="0" y="31050"/>
                      </a:cubicBezTo>
                      <a:close/>
                      <a:moveTo>
                        <a:pt x="191835" y="13238"/>
                      </a:moveTo>
                      <a:lnTo>
                        <a:pt x="13479" y="13238"/>
                      </a:lnTo>
                      <a:lnTo>
                        <a:pt x="13479" y="24070"/>
                      </a:lnTo>
                      <a:lnTo>
                        <a:pt x="191835" y="24070"/>
                      </a:lnTo>
                      <a:lnTo>
                        <a:pt x="191835" y="13238"/>
                      </a:lnTo>
                      <a:close/>
                    </a:path>
                  </a:pathLst>
                </a:custGeom>
                <a:grpFill/>
                <a:ln w="23813" cap="flat">
                  <a:noFill/>
                  <a:prstDash val="solid"/>
                  <a:miter/>
                </a:ln>
              </p:spPr>
              <p:txBody>
                <a:bodyPr rtlCol="0" anchor="ctr"/>
                <a:lstStyle>
                  <a:defPPr>
                    <a:defRPr lang="en-US"/>
                  </a:defPPr>
                </a:lstStyle>
                <a:p>
                  <a:pPr marL="0" marR="0" lvl="0" indent="0" algn="l" defTabSz="457200"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endPar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endParaRPr>
                </a:p>
              </p:txBody>
            </p:sp>
            <p:sp>
              <p:nvSpPr>
                <p:cNvPr id="45" name="Freeform: Shape 44">
                  <a:extLst>
                    <a:ext uri="{FF2B5EF4-FFF2-40B4-BE49-F238E27FC236}">
                      <a16:creationId xmlns:a16="http://schemas.microsoft.com/office/drawing/2014/main" id="{D5D099A6-D162-55B1-10AB-872102972152}"/>
                    </a:ext>
                  </a:extLst>
                </p:cNvPr>
                <p:cNvSpPr/>
                <p:nvPr/>
              </p:nvSpPr>
              <p:spPr>
                <a:xfrm>
                  <a:off x="4756925" y="3783075"/>
                  <a:ext cx="170172" cy="33456"/>
                </a:xfrm>
                <a:custGeom>
                  <a:avLst/>
                  <a:gdLst>
                    <a:gd name="connsiteX0" fmla="*/ 0 w 170172"/>
                    <a:gd name="connsiteY0" fmla="*/ 26717 h 33456"/>
                    <a:gd name="connsiteX1" fmla="*/ 26717 w 170172"/>
                    <a:gd name="connsiteY1" fmla="*/ 0 h 33456"/>
                    <a:gd name="connsiteX2" fmla="*/ 143455 w 170172"/>
                    <a:gd name="connsiteY2" fmla="*/ 0 h 33456"/>
                    <a:gd name="connsiteX3" fmla="*/ 170172 w 170172"/>
                    <a:gd name="connsiteY3" fmla="*/ 26717 h 33456"/>
                    <a:gd name="connsiteX4" fmla="*/ 163433 w 170172"/>
                    <a:gd name="connsiteY4" fmla="*/ 33457 h 33456"/>
                    <a:gd name="connsiteX5" fmla="*/ 6740 w 170172"/>
                    <a:gd name="connsiteY5" fmla="*/ 33457 h 33456"/>
                    <a:gd name="connsiteX6" fmla="*/ 0 w 170172"/>
                    <a:gd name="connsiteY6" fmla="*/ 26717 h 33456"/>
                    <a:gd name="connsiteX7" fmla="*/ 143696 w 170172"/>
                    <a:gd name="connsiteY7" fmla="*/ 13720 h 33456"/>
                    <a:gd name="connsiteX8" fmla="*/ 26958 w 170172"/>
                    <a:gd name="connsiteY8" fmla="*/ 13720 h 33456"/>
                    <a:gd name="connsiteX9" fmla="*/ 15645 w 170172"/>
                    <a:gd name="connsiteY9" fmla="*/ 20218 h 33456"/>
                    <a:gd name="connsiteX10" fmla="*/ 155009 w 170172"/>
                    <a:gd name="connsiteY10" fmla="*/ 20218 h 33456"/>
                    <a:gd name="connsiteX11" fmla="*/ 143696 w 170172"/>
                    <a:gd name="connsiteY11" fmla="*/ 13720 h 3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172" h="33456">
                      <a:moveTo>
                        <a:pt x="0" y="26717"/>
                      </a:moveTo>
                      <a:cubicBezTo>
                        <a:pt x="0" y="12035"/>
                        <a:pt x="12035" y="0"/>
                        <a:pt x="26717" y="0"/>
                      </a:cubicBezTo>
                      <a:lnTo>
                        <a:pt x="143455" y="0"/>
                      </a:lnTo>
                      <a:cubicBezTo>
                        <a:pt x="158138" y="0"/>
                        <a:pt x="170172" y="12035"/>
                        <a:pt x="170172" y="26717"/>
                      </a:cubicBezTo>
                      <a:cubicBezTo>
                        <a:pt x="170172" y="30568"/>
                        <a:pt x="167043" y="33457"/>
                        <a:pt x="163433" y="33457"/>
                      </a:cubicBezTo>
                      <a:lnTo>
                        <a:pt x="6740" y="33457"/>
                      </a:lnTo>
                      <a:cubicBezTo>
                        <a:pt x="3129" y="33457"/>
                        <a:pt x="0" y="30568"/>
                        <a:pt x="0" y="26717"/>
                      </a:cubicBezTo>
                      <a:close/>
                      <a:moveTo>
                        <a:pt x="143696" y="13720"/>
                      </a:moveTo>
                      <a:lnTo>
                        <a:pt x="26958" y="13720"/>
                      </a:lnTo>
                      <a:cubicBezTo>
                        <a:pt x="22144" y="13720"/>
                        <a:pt x="18052" y="16367"/>
                        <a:pt x="15645" y="20218"/>
                      </a:cubicBezTo>
                      <a:lnTo>
                        <a:pt x="155009" y="20218"/>
                      </a:lnTo>
                      <a:cubicBezTo>
                        <a:pt x="152602" y="16127"/>
                        <a:pt x="148510" y="13720"/>
                        <a:pt x="143696" y="13720"/>
                      </a:cubicBezTo>
                      <a:close/>
                    </a:path>
                  </a:pathLst>
                </a:custGeom>
                <a:grpFill/>
                <a:ln w="23813" cap="flat">
                  <a:noFill/>
                  <a:prstDash val="solid"/>
                  <a:miter/>
                </a:ln>
              </p:spPr>
              <p:txBody>
                <a:bodyPr rtlCol="0" anchor="ctr"/>
                <a:lstStyle>
                  <a:defPPr>
                    <a:defRPr lang="en-US"/>
                  </a:defPPr>
                </a:lstStyle>
                <a:p>
                  <a:pPr marL="0" marR="0" lvl="0" indent="0" algn="l" defTabSz="457200" rtl="0" eaLnBrk="1" fontAlgn="auto" latinLnBrk="0" hangingPunct="1">
                    <a:lnSpc>
                      <a:spcPct val="100000"/>
                    </a:lnSpc>
                    <a:spcBef>
                      <a:spcPct val="0"/>
                    </a:spcBef>
                    <a:spcAft>
                      <a:spcPct val="0"/>
                    </a:spcAft>
                    <a:buClrTx/>
                    <a:buSzTx/>
                    <a:buFontTx/>
                    <a:buNone/>
                    <a:defRPr kumimoji="0" sz="1800" b="0" i="0" normalizeH="0" noProof="0">
                      <a:uLnTx/>
                      <a:uFillTx/>
                      <a:latin typeface="+mn-lt"/>
                      <a:ea typeface="+mn-ea"/>
                      <a:cs typeface="+mn-cs"/>
                    </a:defRPr>
                  </a:pPr>
                  <a:endPar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endParaRPr>
                </a:p>
              </p:txBody>
            </p:sp>
          </p:grpSp>
        </p:grpSp>
      </p:grpSp>
      <p:sp>
        <p:nvSpPr>
          <p:cNvPr id="9" name="TextBox 8">
            <a:extLst>
              <a:ext uri="{FF2B5EF4-FFF2-40B4-BE49-F238E27FC236}">
                <a16:creationId xmlns:a16="http://schemas.microsoft.com/office/drawing/2014/main" id="{F168A129-3A2C-D14E-3070-D411EE6421AE}"/>
              </a:ext>
            </a:extLst>
          </p:cNvPr>
          <p:cNvSpPr txBox="1"/>
          <p:nvPr/>
        </p:nvSpPr>
        <p:spPr>
          <a:xfrm>
            <a:off x="2567884" y="2456329"/>
            <a:ext cx="1447140" cy="425758"/>
          </a:xfrm>
          <a:prstGeom prst="rect">
            <a:avLst/>
          </a:prstGeom>
          <a:noFill/>
        </p:spPr>
        <p:txBody>
          <a:bodyPr wrap="square" rtlCol="0">
            <a:spAutoFit/>
          </a:bodyPr>
          <a:lstStyle/>
          <a:p>
            <a:pPr algn="ctr">
              <a:lnSpc>
                <a:spcPts val="1300"/>
              </a:lnSpc>
            </a:pPr>
            <a:r>
              <a:rPr lang="en-US" sz="1050" b="1" dirty="0">
                <a:solidFill>
                  <a:schemeClr val="tx2"/>
                </a:solidFill>
                <a:latin typeface="+mj-lt"/>
              </a:rPr>
              <a:t>Typical</a:t>
            </a:r>
            <a:r>
              <a:rPr lang="en-US" sz="1200" b="1" dirty="0">
                <a:solidFill>
                  <a:schemeClr val="tx2"/>
                </a:solidFill>
                <a:latin typeface="+mj-lt"/>
              </a:rPr>
              <a:t> </a:t>
            </a:r>
            <a:br>
              <a:rPr lang="en-US" sz="1200" b="1" dirty="0">
                <a:solidFill>
                  <a:schemeClr val="tx2"/>
                </a:solidFill>
                <a:latin typeface="+mj-lt"/>
              </a:rPr>
            </a:br>
            <a:r>
              <a:rPr lang="en-US" sz="1200" b="1" dirty="0">
                <a:solidFill>
                  <a:schemeClr val="tx2"/>
                </a:solidFill>
                <a:latin typeface="+mj-lt"/>
              </a:rPr>
              <a:t>Broker Structure </a:t>
            </a:r>
          </a:p>
        </p:txBody>
      </p:sp>
      <p:sp>
        <p:nvSpPr>
          <p:cNvPr id="7" name="Rectangle: Rounded Corners 6">
            <a:extLst>
              <a:ext uri="{FF2B5EF4-FFF2-40B4-BE49-F238E27FC236}">
                <a16:creationId xmlns:a16="http://schemas.microsoft.com/office/drawing/2014/main" id="{B9781C48-7494-9495-11CE-5AE70050A5F4}"/>
              </a:ext>
            </a:extLst>
          </p:cNvPr>
          <p:cNvSpPr/>
          <p:nvPr/>
        </p:nvSpPr>
        <p:spPr>
          <a:xfrm>
            <a:off x="612412" y="2489230"/>
            <a:ext cx="1727947" cy="3966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 b="1" dirty="0">
                <a:solidFill>
                  <a:schemeClr val="bg1"/>
                </a:solidFill>
                <a:latin typeface="Calibri" panose="020F0502020204030204" pitchFamily="34" charset="0"/>
                <a:cs typeface="Calibri" panose="020F0502020204030204" pitchFamily="34" charset="0"/>
              </a:rPr>
              <a:t>Employee Benefits</a:t>
            </a:r>
          </a:p>
        </p:txBody>
      </p:sp>
      <p:sp>
        <p:nvSpPr>
          <p:cNvPr id="10" name="Rectangle: Rounded Corners 9">
            <a:extLst>
              <a:ext uri="{FF2B5EF4-FFF2-40B4-BE49-F238E27FC236}">
                <a16:creationId xmlns:a16="http://schemas.microsoft.com/office/drawing/2014/main" id="{4CC4A5FF-01B8-6432-6A6C-D89AD389599F}"/>
              </a:ext>
            </a:extLst>
          </p:cNvPr>
          <p:cNvSpPr/>
          <p:nvPr/>
        </p:nvSpPr>
        <p:spPr>
          <a:xfrm>
            <a:off x="4273698" y="2493136"/>
            <a:ext cx="1727947" cy="3966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 b="1" dirty="0">
                <a:solidFill>
                  <a:schemeClr val="bg1"/>
                </a:solidFill>
                <a:latin typeface="Calibri" panose="020F0502020204030204" pitchFamily="34" charset="0"/>
                <a:cs typeface="Calibri" panose="020F0502020204030204" pitchFamily="34" charset="0"/>
              </a:rPr>
              <a:t>Retirement </a:t>
            </a:r>
          </a:p>
        </p:txBody>
      </p:sp>
      <p:pic>
        <p:nvPicPr>
          <p:cNvPr id="93" name="Picture 92" descr="A hand holding a percent sign&#10;&#10;Description automatically generated">
            <a:extLst>
              <a:ext uri="{FF2B5EF4-FFF2-40B4-BE49-F238E27FC236}">
                <a16:creationId xmlns:a16="http://schemas.microsoft.com/office/drawing/2014/main" id="{031CB451-AAD1-04F3-1A7C-B730E85A340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21686" y="3834141"/>
            <a:ext cx="263968" cy="263968"/>
          </a:xfrm>
          <a:prstGeom prst="rect">
            <a:avLst/>
          </a:prstGeom>
        </p:spPr>
      </p:pic>
      <p:grpSp>
        <p:nvGrpSpPr>
          <p:cNvPr id="13" name="Group 12">
            <a:extLst>
              <a:ext uri="{FF2B5EF4-FFF2-40B4-BE49-F238E27FC236}">
                <a16:creationId xmlns:a16="http://schemas.microsoft.com/office/drawing/2014/main" id="{B70067FE-923F-5BC4-7F70-9F58D906DF45}"/>
              </a:ext>
            </a:extLst>
          </p:cNvPr>
          <p:cNvGrpSpPr/>
          <p:nvPr/>
        </p:nvGrpSpPr>
        <p:grpSpPr>
          <a:xfrm>
            <a:off x="3096485" y="2984084"/>
            <a:ext cx="366111" cy="337226"/>
            <a:chOff x="3100989" y="3002439"/>
            <a:chExt cx="366111" cy="337226"/>
          </a:xfrm>
        </p:grpSpPr>
        <p:sp>
          <p:nvSpPr>
            <p:cNvPr id="3" name="Oval 2">
              <a:extLst>
                <a:ext uri="{FF2B5EF4-FFF2-40B4-BE49-F238E27FC236}">
                  <a16:creationId xmlns:a16="http://schemas.microsoft.com/office/drawing/2014/main" id="{7FD76844-C23C-B931-AC59-DDF9FF19307D}"/>
                </a:ext>
              </a:extLst>
            </p:cNvPr>
            <p:cNvSpPr/>
            <p:nvPr/>
          </p:nvSpPr>
          <p:spPr>
            <a:xfrm>
              <a:off x="3100989" y="3002439"/>
              <a:ext cx="366111" cy="337226"/>
            </a:xfrm>
            <a:prstGeom prst="ellipse">
              <a:avLst/>
            </a:prstGeom>
            <a:solidFill>
              <a:schemeClr val="bg1"/>
            </a:solidFill>
            <a:ln w="28575">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endParaRPr>
            </a:p>
          </p:txBody>
        </p:sp>
        <p:sp>
          <p:nvSpPr>
            <p:cNvPr id="6" name="TextBox 5">
              <a:extLst>
                <a:ext uri="{FF2B5EF4-FFF2-40B4-BE49-F238E27FC236}">
                  <a16:creationId xmlns:a16="http://schemas.microsoft.com/office/drawing/2014/main" id="{EDF01C13-5804-BA29-30DE-5056D69F55BC}"/>
                </a:ext>
              </a:extLst>
            </p:cNvPr>
            <p:cNvSpPr txBox="1"/>
            <p:nvPr/>
          </p:nvSpPr>
          <p:spPr>
            <a:xfrm>
              <a:off x="3114493" y="3056287"/>
              <a:ext cx="341760" cy="246221"/>
            </a:xfrm>
            <a:prstGeom prst="rect">
              <a:avLst/>
            </a:prstGeom>
            <a:noFill/>
          </p:spPr>
          <p:txBody>
            <a:bodyPr wrap="none" rtlCol="0">
              <a:spAutoFit/>
            </a:bodyPr>
            <a:lstStyle/>
            <a:p>
              <a:r>
                <a:rPr lang="en-US" sz="1000" b="1" dirty="0">
                  <a:latin typeface="+mj-lt"/>
                </a:rPr>
                <a:t>VS</a:t>
              </a:r>
            </a:p>
          </p:txBody>
        </p:sp>
      </p:grpSp>
      <p:sp>
        <p:nvSpPr>
          <p:cNvPr id="14" name="Rectangle 13">
            <a:extLst>
              <a:ext uri="{FF2B5EF4-FFF2-40B4-BE49-F238E27FC236}">
                <a16:creationId xmlns:a16="http://schemas.microsoft.com/office/drawing/2014/main" id="{ECE5FD4E-E802-EC43-EFD1-F739BC5A0F12}"/>
              </a:ext>
            </a:extLst>
          </p:cNvPr>
          <p:cNvSpPr/>
          <p:nvPr/>
        </p:nvSpPr>
        <p:spPr>
          <a:xfrm>
            <a:off x="2565373" y="3788922"/>
            <a:ext cx="1579846" cy="41199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572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95C7E-EE80-2CFB-C8DA-B29834DC4AD0}"/>
              </a:ext>
            </a:extLst>
          </p:cNvPr>
          <p:cNvSpPr>
            <a:spLocks noGrp="1"/>
          </p:cNvSpPr>
          <p:nvPr>
            <p:ph type="title"/>
          </p:nvPr>
        </p:nvSpPr>
        <p:spPr>
          <a:xfrm>
            <a:off x="457200" y="411480"/>
            <a:ext cx="6615720" cy="780707"/>
          </a:xfrm>
        </p:spPr>
        <p:txBody>
          <a:bodyPr>
            <a:noAutofit/>
          </a:bodyPr>
          <a:lstStyle/>
          <a:p>
            <a:r>
              <a:rPr lang="en-US" sz="2400" dirty="0"/>
              <a:t>Strategy for Optimizing the Next Best Dollar</a:t>
            </a:r>
          </a:p>
        </p:txBody>
      </p:sp>
      <p:sp>
        <p:nvSpPr>
          <p:cNvPr id="3" name="TextBox 2">
            <a:extLst>
              <a:ext uri="{FF2B5EF4-FFF2-40B4-BE49-F238E27FC236}">
                <a16:creationId xmlns:a16="http://schemas.microsoft.com/office/drawing/2014/main" id="{01649F3B-02E0-1733-E6B6-CAFED394DFD4}"/>
              </a:ext>
            </a:extLst>
          </p:cNvPr>
          <p:cNvSpPr txBox="1"/>
          <p:nvPr/>
        </p:nvSpPr>
        <p:spPr>
          <a:xfrm>
            <a:off x="755706" y="1928877"/>
            <a:ext cx="2441338" cy="938719"/>
          </a:xfrm>
          <a:prstGeom prst="rect">
            <a:avLst/>
          </a:prstGeom>
          <a:noFill/>
        </p:spPr>
        <p:txBody>
          <a:bodyPr wrap="square" rtlCol="0">
            <a:spAutoFit/>
          </a:bodyPr>
          <a:lstStyle/>
          <a:p>
            <a:r>
              <a:rPr lang="en-US" sz="1100" b="1" dirty="0">
                <a:solidFill>
                  <a:srgbClr val="191919">
                    <a:lumMod val="75000"/>
                    <a:lumOff val="25000"/>
                  </a:srgbClr>
                </a:solidFill>
                <a:latin typeface="Century Gothic" panose="020B0502020202020204" pitchFamily="34" charset="0"/>
                <a:cs typeface="Helvetica" panose="020B0604020202020204" pitchFamily="34" charset="0"/>
              </a:rPr>
              <a:t>Get the </a:t>
            </a:r>
            <a:r>
              <a:rPr lang="en-US" sz="1100" b="1" u="sng" dirty="0">
                <a:solidFill>
                  <a:srgbClr val="191919">
                    <a:lumMod val="75000"/>
                    <a:lumOff val="25000"/>
                  </a:srgbClr>
                </a:solidFill>
                <a:latin typeface="Century Gothic" panose="020B0502020202020204" pitchFamily="34" charset="0"/>
                <a:cs typeface="Helvetica" panose="020B0604020202020204" pitchFamily="34" charset="0"/>
              </a:rPr>
              <a:t>free</a:t>
            </a:r>
            <a:r>
              <a:rPr lang="en-US" sz="1100" b="1" dirty="0">
                <a:solidFill>
                  <a:srgbClr val="191919">
                    <a:lumMod val="75000"/>
                    <a:lumOff val="25000"/>
                  </a:srgbClr>
                </a:solidFill>
                <a:latin typeface="Century Gothic" panose="020B0502020202020204" pitchFamily="34" charset="0"/>
                <a:cs typeface="Helvetica" panose="020B0604020202020204" pitchFamily="34" charset="0"/>
              </a:rPr>
              <a:t> money!</a:t>
            </a:r>
          </a:p>
          <a:p>
            <a:r>
              <a:rPr lang="en-US" sz="1100" dirty="0">
                <a:solidFill>
                  <a:srgbClr val="191919">
                    <a:lumMod val="75000"/>
                    <a:lumOff val="25000"/>
                  </a:srgbClr>
                </a:solidFill>
                <a:latin typeface="Century Gothic" panose="020B0502020202020204" pitchFamily="34" charset="0"/>
                <a:cs typeface="Helvetica" panose="020B0604020202020204" pitchFamily="34" charset="0"/>
              </a:rPr>
              <a:t>Take advantage of any available HSA or 401(k) ER match with pre-tax dollars, reducing taxable income.</a:t>
            </a:r>
          </a:p>
        </p:txBody>
      </p:sp>
      <p:sp>
        <p:nvSpPr>
          <p:cNvPr id="4" name="TextBox 3">
            <a:extLst>
              <a:ext uri="{FF2B5EF4-FFF2-40B4-BE49-F238E27FC236}">
                <a16:creationId xmlns:a16="http://schemas.microsoft.com/office/drawing/2014/main" id="{9391BBCF-5F42-EB3D-FABA-C348D25EFA7C}"/>
              </a:ext>
            </a:extLst>
          </p:cNvPr>
          <p:cNvSpPr txBox="1"/>
          <p:nvPr/>
        </p:nvSpPr>
        <p:spPr>
          <a:xfrm>
            <a:off x="718276" y="5066939"/>
            <a:ext cx="2348105" cy="1277273"/>
          </a:xfrm>
          <a:prstGeom prst="rect">
            <a:avLst/>
          </a:prstGeom>
          <a:noFill/>
        </p:spPr>
        <p:txBody>
          <a:bodyPr wrap="square" rtlCol="0">
            <a:spAutoFit/>
          </a:bodyPr>
          <a:lstStyle/>
          <a:p>
            <a:r>
              <a:rPr lang="en-US" sz="1100" b="1" dirty="0">
                <a:solidFill>
                  <a:srgbClr val="191919">
                    <a:lumMod val="75000"/>
                    <a:lumOff val="25000"/>
                  </a:srgbClr>
                </a:solidFill>
                <a:latin typeface="Century Gothic" panose="020B0502020202020204" pitchFamily="34" charset="0"/>
                <a:cs typeface="Helvetica" panose="020B0604020202020204" pitchFamily="34" charset="0"/>
              </a:rPr>
              <a:t>Minimize the tax impact on money you will spend out-of-pocket </a:t>
            </a:r>
            <a:r>
              <a:rPr lang="en-US" sz="1100" dirty="0">
                <a:solidFill>
                  <a:srgbClr val="191919">
                    <a:lumMod val="75000"/>
                    <a:lumOff val="25000"/>
                  </a:srgbClr>
                </a:solidFill>
                <a:latin typeface="Century Gothic" panose="020B0502020202020204" pitchFamily="34" charset="0"/>
                <a:cs typeface="Helvetica" panose="020B0604020202020204" pitchFamily="34" charset="0"/>
              </a:rPr>
              <a:t>during the year on dependent care, transit, dental and vision expenses. Participate in student loan repayment, if available.  </a:t>
            </a:r>
          </a:p>
        </p:txBody>
      </p:sp>
      <p:sp>
        <p:nvSpPr>
          <p:cNvPr id="6" name="TextBox 5">
            <a:extLst>
              <a:ext uri="{FF2B5EF4-FFF2-40B4-BE49-F238E27FC236}">
                <a16:creationId xmlns:a16="http://schemas.microsoft.com/office/drawing/2014/main" id="{A1D0E413-D51E-0F39-53F8-341FE022855E}"/>
              </a:ext>
            </a:extLst>
          </p:cNvPr>
          <p:cNvSpPr txBox="1"/>
          <p:nvPr/>
        </p:nvSpPr>
        <p:spPr>
          <a:xfrm>
            <a:off x="755227" y="3659891"/>
            <a:ext cx="2328526" cy="1015663"/>
          </a:xfrm>
          <a:prstGeom prst="rect">
            <a:avLst/>
          </a:prstGeom>
          <a:noFill/>
        </p:spPr>
        <p:txBody>
          <a:bodyPr wrap="square" rtlCol="0">
            <a:spAutoFit/>
          </a:bodyPr>
          <a:lstStyle/>
          <a:p>
            <a:r>
              <a:rPr lang="en-US" sz="1150" b="1" dirty="0">
                <a:solidFill>
                  <a:srgbClr val="191919">
                    <a:lumMod val="75000"/>
                    <a:lumOff val="25000"/>
                  </a:srgbClr>
                </a:solidFill>
                <a:latin typeface="Century Gothic" panose="020B0502020202020204" pitchFamily="34" charset="0"/>
                <a:cs typeface="Helvetica" panose="020B0604020202020204" pitchFamily="34" charset="0"/>
              </a:rPr>
              <a:t>Save</a:t>
            </a:r>
            <a:r>
              <a:rPr lang="en-US" sz="1600" b="1" dirty="0"/>
              <a:t> </a:t>
            </a:r>
            <a:r>
              <a:rPr lang="en-US" sz="1150" b="1" dirty="0">
                <a:solidFill>
                  <a:srgbClr val="191919">
                    <a:lumMod val="75000"/>
                    <a:lumOff val="25000"/>
                  </a:srgbClr>
                </a:solidFill>
                <a:latin typeface="Century Gothic" panose="020B0502020202020204" pitchFamily="34" charset="0"/>
                <a:cs typeface="Helvetica" panose="020B0604020202020204" pitchFamily="34" charset="0"/>
              </a:rPr>
              <a:t>for the future. </a:t>
            </a:r>
          </a:p>
          <a:p>
            <a:r>
              <a:rPr lang="en-US" sz="1100" dirty="0">
                <a:latin typeface="+mj-lt"/>
              </a:rPr>
              <a:t>Leverage tax-advantaged vehicles to save for retirement, retiree medical care and your child(ren)’s education. </a:t>
            </a:r>
          </a:p>
        </p:txBody>
      </p:sp>
      <p:sp>
        <p:nvSpPr>
          <p:cNvPr id="7" name="Oval 6">
            <a:extLst>
              <a:ext uri="{FF2B5EF4-FFF2-40B4-BE49-F238E27FC236}">
                <a16:creationId xmlns:a16="http://schemas.microsoft.com/office/drawing/2014/main" id="{C06A9305-0B6F-ED0F-ED49-C3DCFF2126BD}"/>
              </a:ext>
            </a:extLst>
          </p:cNvPr>
          <p:cNvSpPr/>
          <p:nvPr/>
        </p:nvSpPr>
        <p:spPr>
          <a:xfrm>
            <a:off x="422827" y="1957626"/>
            <a:ext cx="298027" cy="270036"/>
          </a:xfrm>
          <a:prstGeom prst="ellipse">
            <a:avLst/>
          </a:prstGeom>
          <a:solidFill>
            <a:schemeClr val="accent5"/>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A</a:t>
            </a:r>
          </a:p>
        </p:txBody>
      </p:sp>
      <p:sp>
        <p:nvSpPr>
          <p:cNvPr id="8" name="Oval 7">
            <a:extLst>
              <a:ext uri="{FF2B5EF4-FFF2-40B4-BE49-F238E27FC236}">
                <a16:creationId xmlns:a16="http://schemas.microsoft.com/office/drawing/2014/main" id="{82675A97-45A7-F3D3-CED4-C93ED491FEDD}"/>
              </a:ext>
            </a:extLst>
          </p:cNvPr>
          <p:cNvSpPr/>
          <p:nvPr/>
        </p:nvSpPr>
        <p:spPr>
          <a:xfrm>
            <a:off x="422827" y="2890323"/>
            <a:ext cx="298027" cy="270036"/>
          </a:xfrm>
          <a:prstGeom prst="ellipse">
            <a:avLst/>
          </a:prstGeom>
          <a:solidFill>
            <a:schemeClr val="accent4"/>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B</a:t>
            </a:r>
          </a:p>
        </p:txBody>
      </p:sp>
      <p:sp>
        <p:nvSpPr>
          <p:cNvPr id="9" name="Oval 8">
            <a:extLst>
              <a:ext uri="{FF2B5EF4-FFF2-40B4-BE49-F238E27FC236}">
                <a16:creationId xmlns:a16="http://schemas.microsoft.com/office/drawing/2014/main" id="{AAA6F6E5-6AF9-D69F-0346-64BC9FABFB33}"/>
              </a:ext>
            </a:extLst>
          </p:cNvPr>
          <p:cNvSpPr/>
          <p:nvPr/>
        </p:nvSpPr>
        <p:spPr>
          <a:xfrm>
            <a:off x="422827" y="3720405"/>
            <a:ext cx="298027" cy="270036"/>
          </a:xfrm>
          <a:prstGeom prst="ellipse">
            <a:avLst/>
          </a:prstGeom>
          <a:solidFill>
            <a:schemeClr val="accent1">
              <a:lumMod val="60000"/>
              <a:lumOff val="4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C</a:t>
            </a:r>
          </a:p>
        </p:txBody>
      </p:sp>
      <p:sp>
        <p:nvSpPr>
          <p:cNvPr id="10" name="Oval 9">
            <a:extLst>
              <a:ext uri="{FF2B5EF4-FFF2-40B4-BE49-F238E27FC236}">
                <a16:creationId xmlns:a16="http://schemas.microsoft.com/office/drawing/2014/main" id="{421E2673-0CE4-4B0B-9A4A-1DB3C9CD6727}"/>
              </a:ext>
            </a:extLst>
          </p:cNvPr>
          <p:cNvSpPr/>
          <p:nvPr/>
        </p:nvSpPr>
        <p:spPr>
          <a:xfrm>
            <a:off x="422827" y="5112310"/>
            <a:ext cx="298027" cy="270036"/>
          </a:xfrm>
          <a:prstGeom prst="ellipse">
            <a:avLst/>
          </a:prstGeom>
          <a:solidFill>
            <a:srgbClr val="00529B"/>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D</a:t>
            </a:r>
          </a:p>
        </p:txBody>
      </p:sp>
      <p:sp>
        <p:nvSpPr>
          <p:cNvPr id="13" name="TextBox 12">
            <a:extLst>
              <a:ext uri="{FF2B5EF4-FFF2-40B4-BE49-F238E27FC236}">
                <a16:creationId xmlns:a16="http://schemas.microsoft.com/office/drawing/2014/main" id="{60EA3918-CD23-B166-0685-7A0EE1271321}"/>
              </a:ext>
            </a:extLst>
          </p:cNvPr>
          <p:cNvSpPr txBox="1"/>
          <p:nvPr/>
        </p:nvSpPr>
        <p:spPr>
          <a:xfrm>
            <a:off x="457200" y="1443071"/>
            <a:ext cx="8214349" cy="246221"/>
          </a:xfrm>
          <a:prstGeom prst="rect">
            <a:avLst/>
          </a:prstGeom>
          <a:noFill/>
        </p:spPr>
        <p:txBody>
          <a:bodyPr wrap="square" lIns="0" tIns="0" rIns="0" bIns="0" rtlCol="0">
            <a:spAutoFit/>
          </a:bodyPr>
          <a:lstStyle>
            <a:defPPr>
              <a:defRPr lang="en-US"/>
            </a:defPPr>
            <a:lvl1pPr algn="ctr" defTabSz="1005840" fontAlgn="base">
              <a:spcBef>
                <a:spcPct val="20000"/>
              </a:spcBef>
              <a:spcAft>
                <a:spcPct val="0"/>
              </a:spcAft>
              <a:buClr>
                <a:srgbClr val="1B5599"/>
              </a:buClr>
              <a:buSzPct val="90000"/>
              <a:defRPr sz="1600">
                <a:solidFill>
                  <a:srgbClr val="09549B"/>
                </a:solidFill>
                <a:latin typeface="Century Gothic" panose="020B0502020202020204" pitchFamily="34" charset="0"/>
              </a:defRPr>
            </a:lvl1pPr>
          </a:lstStyle>
          <a:p>
            <a:pPr marL="0" marR="0" lvl="0" indent="0" defTabSz="1005840" rtl="0" eaLnBrk="1" fontAlgn="base" latinLnBrk="0" hangingPunct="1">
              <a:lnSpc>
                <a:spcPct val="100000"/>
              </a:lnSpc>
              <a:spcBef>
                <a:spcPts val="600"/>
              </a:spcBef>
              <a:spcAft>
                <a:spcPct val="0"/>
              </a:spcAft>
              <a:buClr>
                <a:srgbClr val="1B5599"/>
              </a:buClr>
              <a:buSzPct val="90000"/>
              <a:buFontTx/>
              <a:buNone/>
              <a:tabLst/>
              <a:defRPr/>
            </a:pPr>
            <a:r>
              <a:rPr kumimoji="0" lang="en-US" b="0" i="0" u="none" strike="noStrike" kern="1200" cap="none" spc="0" normalizeH="0" baseline="0" noProof="0" dirty="0">
                <a:ln>
                  <a:noFill/>
                </a:ln>
                <a:solidFill>
                  <a:srgbClr val="09549B"/>
                </a:solidFill>
                <a:effectLst/>
                <a:uLnTx/>
                <a:uFillTx/>
                <a:latin typeface="Century Gothic" panose="020B0502020202020204" pitchFamily="34" charset="0"/>
                <a:ea typeface="+mn-ea"/>
                <a:cs typeface="+mn-cs"/>
              </a:rPr>
              <a:t>The blueprint for optimizing the benefits of tax-advantaged accounts  </a:t>
            </a:r>
          </a:p>
        </p:txBody>
      </p:sp>
      <p:sp>
        <p:nvSpPr>
          <p:cNvPr id="14" name="Rectangle: Rounded Corners 13">
            <a:extLst>
              <a:ext uri="{FF2B5EF4-FFF2-40B4-BE49-F238E27FC236}">
                <a16:creationId xmlns:a16="http://schemas.microsoft.com/office/drawing/2014/main" id="{CDFCDF74-F8F2-49C9-85D3-6CC658E62A01}"/>
              </a:ext>
            </a:extLst>
          </p:cNvPr>
          <p:cNvSpPr/>
          <p:nvPr/>
        </p:nvSpPr>
        <p:spPr>
          <a:xfrm flipH="1">
            <a:off x="3582186" y="2027048"/>
            <a:ext cx="1979629" cy="369332"/>
          </a:xfrm>
          <a:prstGeom prst="roundRect">
            <a:avLst/>
          </a:prstGeom>
          <a:solidFill>
            <a:schemeClr val="accent5"/>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rPr>
              <a:t>HSA up to ER Match</a:t>
            </a:r>
          </a:p>
        </p:txBody>
      </p:sp>
      <p:sp>
        <p:nvSpPr>
          <p:cNvPr id="15" name="Rectangle: Rounded Corners 14">
            <a:extLst>
              <a:ext uri="{FF2B5EF4-FFF2-40B4-BE49-F238E27FC236}">
                <a16:creationId xmlns:a16="http://schemas.microsoft.com/office/drawing/2014/main" id="{82A60407-0898-0DFF-63E4-22E563E5D62A}"/>
              </a:ext>
            </a:extLst>
          </p:cNvPr>
          <p:cNvSpPr/>
          <p:nvPr/>
        </p:nvSpPr>
        <p:spPr>
          <a:xfrm flipH="1">
            <a:off x="3582185" y="2528240"/>
            <a:ext cx="1979629" cy="369332"/>
          </a:xfrm>
          <a:prstGeom prst="roundRect">
            <a:avLst/>
          </a:prstGeom>
          <a:solidFill>
            <a:schemeClr val="accent5"/>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rPr>
              <a:t>401(k) up to ER Match</a:t>
            </a:r>
          </a:p>
        </p:txBody>
      </p:sp>
      <p:pic>
        <p:nvPicPr>
          <p:cNvPr id="16" name="Graphic 15" descr="Badge 1 outline">
            <a:extLst>
              <a:ext uri="{FF2B5EF4-FFF2-40B4-BE49-F238E27FC236}">
                <a16:creationId xmlns:a16="http://schemas.microsoft.com/office/drawing/2014/main" id="{3D69489C-79EA-B7E5-2043-AF934DA8F8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93675" y="2073735"/>
            <a:ext cx="275958" cy="275958"/>
          </a:xfrm>
          <a:prstGeom prst="rect">
            <a:avLst/>
          </a:prstGeom>
        </p:spPr>
      </p:pic>
      <p:pic>
        <p:nvPicPr>
          <p:cNvPr id="17" name="Graphic 16" descr="Badge outline">
            <a:extLst>
              <a:ext uri="{FF2B5EF4-FFF2-40B4-BE49-F238E27FC236}">
                <a16:creationId xmlns:a16="http://schemas.microsoft.com/office/drawing/2014/main" id="{3A1C288F-1E66-F00E-034D-29986EC58D4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193675" y="2574927"/>
            <a:ext cx="275958" cy="275958"/>
          </a:xfrm>
          <a:prstGeom prst="rect">
            <a:avLst/>
          </a:prstGeom>
        </p:spPr>
      </p:pic>
      <p:sp>
        <p:nvSpPr>
          <p:cNvPr id="18" name="Rectangle: Rounded Corners 17">
            <a:extLst>
              <a:ext uri="{FF2B5EF4-FFF2-40B4-BE49-F238E27FC236}">
                <a16:creationId xmlns:a16="http://schemas.microsoft.com/office/drawing/2014/main" id="{8292E3CB-285B-B41E-017A-3DC1DC015231}"/>
              </a:ext>
            </a:extLst>
          </p:cNvPr>
          <p:cNvSpPr/>
          <p:nvPr/>
        </p:nvSpPr>
        <p:spPr>
          <a:xfrm flipH="1">
            <a:off x="3569784" y="3089076"/>
            <a:ext cx="1979629" cy="369332"/>
          </a:xfrm>
          <a:prstGeom prst="roundRect">
            <a:avLst/>
          </a:prstGeom>
          <a:solidFill>
            <a:schemeClr val="accent4"/>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rPr>
              <a:t>Max out HSA </a:t>
            </a:r>
          </a:p>
        </p:txBody>
      </p:sp>
      <p:sp>
        <p:nvSpPr>
          <p:cNvPr id="19" name="TextBox 18">
            <a:extLst>
              <a:ext uri="{FF2B5EF4-FFF2-40B4-BE49-F238E27FC236}">
                <a16:creationId xmlns:a16="http://schemas.microsoft.com/office/drawing/2014/main" id="{875F22E0-9530-B7E2-57AB-9939EF8F655F}"/>
              </a:ext>
            </a:extLst>
          </p:cNvPr>
          <p:cNvSpPr txBox="1"/>
          <p:nvPr/>
        </p:nvSpPr>
        <p:spPr>
          <a:xfrm>
            <a:off x="755706" y="2856820"/>
            <a:ext cx="2390926" cy="769441"/>
          </a:xfrm>
          <a:prstGeom prst="rect">
            <a:avLst/>
          </a:prstGeom>
          <a:noFill/>
        </p:spPr>
        <p:txBody>
          <a:bodyPr wrap="square" rtlCol="0">
            <a:spAutoFit/>
          </a:bodyPr>
          <a:lstStyle/>
          <a:p>
            <a:r>
              <a:rPr lang="en-US" sz="1100" b="1" dirty="0">
                <a:solidFill>
                  <a:srgbClr val="191919">
                    <a:lumMod val="75000"/>
                    <a:lumOff val="25000"/>
                  </a:srgbClr>
                </a:solidFill>
                <a:latin typeface="Century Gothic" panose="020B0502020202020204" pitchFamily="34" charset="0"/>
                <a:cs typeface="Helvetica" panose="020B0604020202020204" pitchFamily="34" charset="0"/>
              </a:rPr>
              <a:t>Fully leverage triple tax-advantaged HSA. </a:t>
            </a:r>
            <a:r>
              <a:rPr lang="en-US" sz="1100" dirty="0">
                <a:solidFill>
                  <a:srgbClr val="191919">
                    <a:lumMod val="75000"/>
                    <a:lumOff val="25000"/>
                  </a:srgbClr>
                </a:solidFill>
                <a:latin typeface="Century Gothic" panose="020B0502020202020204" pitchFamily="34" charset="0"/>
                <a:cs typeface="Helvetica" panose="020B0604020202020204" pitchFamily="34" charset="0"/>
              </a:rPr>
              <a:t>Save for the future or to spend on eligible health expenses during the year. </a:t>
            </a:r>
            <a:endParaRPr lang="en-US" sz="1100" b="1" dirty="0">
              <a:solidFill>
                <a:srgbClr val="191919">
                  <a:lumMod val="75000"/>
                  <a:lumOff val="25000"/>
                </a:srgbClr>
              </a:solidFill>
              <a:latin typeface="Century Gothic" panose="020B0502020202020204" pitchFamily="34" charset="0"/>
              <a:cs typeface="Helvetica" panose="020B0604020202020204" pitchFamily="34" charset="0"/>
            </a:endParaRPr>
          </a:p>
        </p:txBody>
      </p:sp>
      <p:sp>
        <p:nvSpPr>
          <p:cNvPr id="21" name="Rectangle: Rounded Corners 20">
            <a:extLst>
              <a:ext uri="{FF2B5EF4-FFF2-40B4-BE49-F238E27FC236}">
                <a16:creationId xmlns:a16="http://schemas.microsoft.com/office/drawing/2014/main" id="{8CF3B7AE-63F3-B5F3-398B-FD8A887CEE97}"/>
              </a:ext>
            </a:extLst>
          </p:cNvPr>
          <p:cNvSpPr/>
          <p:nvPr/>
        </p:nvSpPr>
        <p:spPr>
          <a:xfrm flipH="1">
            <a:off x="3569784" y="5021294"/>
            <a:ext cx="1979629" cy="369332"/>
          </a:xfrm>
          <a:prstGeom prst="roundRect">
            <a:avLst/>
          </a:prstGeom>
          <a:solidFill>
            <a:srgbClr val="00529B"/>
          </a:solidFill>
          <a:ln w="19050" cap="flat" cmpd="sng" algn="ctr">
            <a:solidFill>
              <a:sysClr val="window" lastClr="FFFFFF">
                <a:lumMod val="85000"/>
              </a:sys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mj-lt"/>
                <a:ea typeface="+mn-ea"/>
                <a:cs typeface="+mn-cs"/>
              </a:rPr>
              <a:t>Dependent Care FSA </a:t>
            </a:r>
          </a:p>
        </p:txBody>
      </p:sp>
      <p:sp>
        <p:nvSpPr>
          <p:cNvPr id="22" name="Rectangle: Rounded Corners 21">
            <a:extLst>
              <a:ext uri="{FF2B5EF4-FFF2-40B4-BE49-F238E27FC236}">
                <a16:creationId xmlns:a16="http://schemas.microsoft.com/office/drawing/2014/main" id="{8A7E56C7-CD5E-931C-452A-BEA3BD371FE2}"/>
              </a:ext>
            </a:extLst>
          </p:cNvPr>
          <p:cNvSpPr/>
          <p:nvPr/>
        </p:nvSpPr>
        <p:spPr>
          <a:xfrm flipH="1">
            <a:off x="3569784" y="5925800"/>
            <a:ext cx="1979629" cy="404142"/>
          </a:xfrm>
          <a:prstGeom prst="roundRect">
            <a:avLst/>
          </a:prstGeom>
          <a:solidFill>
            <a:srgbClr val="00529B"/>
          </a:solidFill>
          <a:ln w="19050" cap="flat" cmpd="sng" algn="ctr">
            <a:solidFill>
              <a:sysClr val="window" lastClr="FFFFFF">
                <a:lumMod val="85000"/>
              </a:sys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mj-lt"/>
                <a:ea typeface="+mn-ea"/>
                <a:cs typeface="+mn-cs"/>
              </a:rPr>
              <a:t>Transportation Account</a:t>
            </a:r>
          </a:p>
        </p:txBody>
      </p:sp>
      <p:sp>
        <p:nvSpPr>
          <p:cNvPr id="24" name="Rectangle: Rounded Corners 23">
            <a:extLst>
              <a:ext uri="{FF2B5EF4-FFF2-40B4-BE49-F238E27FC236}">
                <a16:creationId xmlns:a16="http://schemas.microsoft.com/office/drawing/2014/main" id="{33B65CE8-540C-1405-EFA7-6B1E2BF0F382}"/>
              </a:ext>
            </a:extLst>
          </p:cNvPr>
          <p:cNvSpPr/>
          <p:nvPr/>
        </p:nvSpPr>
        <p:spPr>
          <a:xfrm flipH="1">
            <a:off x="3569784" y="5460205"/>
            <a:ext cx="1979629" cy="425540"/>
          </a:xfrm>
          <a:prstGeom prst="roundRect">
            <a:avLst/>
          </a:prstGeom>
          <a:solidFill>
            <a:srgbClr val="00529B"/>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latin typeface="+mj-lt"/>
              </a:rPr>
              <a:t>Limited Purpose Healthcare FSA </a:t>
            </a:r>
          </a:p>
        </p:txBody>
      </p:sp>
      <p:sp>
        <p:nvSpPr>
          <p:cNvPr id="27" name="Rectangle: Rounded Corners 26">
            <a:extLst>
              <a:ext uri="{FF2B5EF4-FFF2-40B4-BE49-F238E27FC236}">
                <a16:creationId xmlns:a16="http://schemas.microsoft.com/office/drawing/2014/main" id="{FAA0FBEF-C228-9F40-8141-607372C4F219}"/>
              </a:ext>
            </a:extLst>
          </p:cNvPr>
          <p:cNvSpPr/>
          <p:nvPr/>
        </p:nvSpPr>
        <p:spPr>
          <a:xfrm flipH="1">
            <a:off x="3569784" y="3579219"/>
            <a:ext cx="1979629" cy="369332"/>
          </a:xfrm>
          <a:prstGeom prst="roundRect">
            <a:avLst/>
          </a:prstGeom>
          <a:solidFill>
            <a:srgbClr val="0F9ED5"/>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rPr>
              <a:t>401(k) after ER match</a:t>
            </a:r>
          </a:p>
        </p:txBody>
      </p:sp>
      <p:sp>
        <p:nvSpPr>
          <p:cNvPr id="28" name="Rectangle: Rounded Corners 27">
            <a:extLst>
              <a:ext uri="{FF2B5EF4-FFF2-40B4-BE49-F238E27FC236}">
                <a16:creationId xmlns:a16="http://schemas.microsoft.com/office/drawing/2014/main" id="{3E1620EF-4D49-096A-D21B-D29FFCEEBC69}"/>
              </a:ext>
            </a:extLst>
          </p:cNvPr>
          <p:cNvSpPr/>
          <p:nvPr/>
        </p:nvSpPr>
        <p:spPr>
          <a:xfrm flipH="1">
            <a:off x="3569784" y="4018747"/>
            <a:ext cx="1979629" cy="369332"/>
          </a:xfrm>
          <a:prstGeom prst="roundRect">
            <a:avLst/>
          </a:prstGeom>
          <a:solidFill>
            <a:srgbClr val="0F9ED5"/>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rPr>
              <a:t>Section 529 Plan </a:t>
            </a:r>
          </a:p>
        </p:txBody>
      </p:sp>
      <p:sp>
        <p:nvSpPr>
          <p:cNvPr id="31" name="Left Brace 30">
            <a:extLst>
              <a:ext uri="{FF2B5EF4-FFF2-40B4-BE49-F238E27FC236}">
                <a16:creationId xmlns:a16="http://schemas.microsoft.com/office/drawing/2014/main" id="{E4D23E10-1798-EC59-0B4F-8FE5135D754A}"/>
              </a:ext>
            </a:extLst>
          </p:cNvPr>
          <p:cNvSpPr/>
          <p:nvPr/>
        </p:nvSpPr>
        <p:spPr>
          <a:xfrm>
            <a:off x="3478285" y="5034561"/>
            <a:ext cx="80778" cy="1460367"/>
          </a:xfrm>
          <a:prstGeom prst="leftBrace">
            <a:avLst/>
          </a:prstGeom>
          <a:ln w="12700">
            <a:solidFill>
              <a:schemeClr val="bg1">
                <a:lumMod val="50000"/>
              </a:schemeClr>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ED329304-A7A5-84C4-F899-C03707B18752}"/>
              </a:ext>
            </a:extLst>
          </p:cNvPr>
          <p:cNvSpPr/>
          <p:nvPr/>
        </p:nvSpPr>
        <p:spPr>
          <a:xfrm flipH="1">
            <a:off x="3569784" y="4462730"/>
            <a:ext cx="1979629" cy="428420"/>
          </a:xfrm>
          <a:prstGeom prst="roundRect">
            <a:avLst/>
          </a:prstGeom>
          <a:solidFill>
            <a:srgbClr val="0F9ED5"/>
          </a:solidFill>
          <a:ln w="19050" cap="flat" cmpd="sng" algn="ctr">
            <a:solidFill>
              <a:sysClr val="window" lastClr="FFFFFF">
                <a:lumMod val="85000"/>
              </a:sys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mj-lt"/>
                <a:ea typeface="+mn-ea"/>
                <a:cs typeface="+mn-cs"/>
              </a:rPr>
              <a:t>Emergency Savings Account </a:t>
            </a:r>
            <a:r>
              <a:rPr kumimoji="0" lang="en-US" sz="1100" b="0" i="0" u="none" strike="noStrike" kern="0" cap="none" spc="0" normalizeH="0" baseline="30000" noProof="0" dirty="0">
                <a:ln>
                  <a:noFill/>
                </a:ln>
                <a:solidFill>
                  <a:prstClr val="white"/>
                </a:solidFill>
                <a:effectLst/>
                <a:uLnTx/>
                <a:uFillTx/>
                <a:latin typeface="+mj-lt"/>
                <a:ea typeface="+mn-ea"/>
                <a:cs typeface="+mn-cs"/>
              </a:rPr>
              <a:t>1</a:t>
            </a:r>
            <a:r>
              <a:rPr kumimoji="0" lang="en-US" sz="1100" b="0" i="0" u="none" strike="noStrike" kern="0" cap="none" spc="0" normalizeH="0" baseline="0" noProof="0" dirty="0">
                <a:ln>
                  <a:noFill/>
                </a:ln>
                <a:solidFill>
                  <a:prstClr val="white"/>
                </a:solidFill>
                <a:effectLst/>
                <a:uLnTx/>
                <a:uFillTx/>
                <a:latin typeface="+mj-lt"/>
                <a:ea typeface="+mn-ea"/>
                <a:cs typeface="+mn-cs"/>
              </a:rPr>
              <a:t> </a:t>
            </a:r>
          </a:p>
        </p:txBody>
      </p:sp>
      <p:grpSp>
        <p:nvGrpSpPr>
          <p:cNvPr id="33" name="Group 32">
            <a:extLst>
              <a:ext uri="{FF2B5EF4-FFF2-40B4-BE49-F238E27FC236}">
                <a16:creationId xmlns:a16="http://schemas.microsoft.com/office/drawing/2014/main" id="{31E1274A-B483-8933-FCB1-706F598B79DE}"/>
              </a:ext>
            </a:extLst>
          </p:cNvPr>
          <p:cNvGrpSpPr/>
          <p:nvPr/>
        </p:nvGrpSpPr>
        <p:grpSpPr>
          <a:xfrm>
            <a:off x="5937322" y="2088604"/>
            <a:ext cx="2249073" cy="246221"/>
            <a:chOff x="10401690" y="1474665"/>
            <a:chExt cx="2249073" cy="246221"/>
          </a:xfrm>
        </p:grpSpPr>
        <p:sp>
          <p:nvSpPr>
            <p:cNvPr id="34" name="TextBox 33">
              <a:extLst>
                <a:ext uri="{FF2B5EF4-FFF2-40B4-BE49-F238E27FC236}">
                  <a16:creationId xmlns:a16="http://schemas.microsoft.com/office/drawing/2014/main" id="{73924C36-4542-1F39-2F4D-2E46B1D0AB73}"/>
                </a:ext>
              </a:extLst>
            </p:cNvPr>
            <p:cNvSpPr txBox="1"/>
            <p:nvPr/>
          </p:nvSpPr>
          <p:spPr>
            <a:xfrm>
              <a:off x="10401690" y="1474665"/>
              <a:ext cx="2249073" cy="246221"/>
            </a:xfrm>
            <a:prstGeom prst="rect">
              <a:avLst/>
            </a:prstGeom>
            <a:noFill/>
          </p:spPr>
          <p:txBody>
            <a:bodyPr wrap="square" rtlCol="0">
              <a:spAutoFit/>
            </a:bodyPr>
            <a:lstStyle/>
            <a:p>
              <a:r>
                <a:rPr lang="en-US" sz="1000" b="1" dirty="0">
                  <a:solidFill>
                    <a:schemeClr val="bg1">
                      <a:lumMod val="50000"/>
                    </a:schemeClr>
                  </a:solidFill>
                </a:rPr>
                <a:t>Now </a:t>
              </a:r>
              <a:r>
                <a:rPr lang="en-US" sz="1000" dirty="0">
                  <a:solidFill>
                    <a:schemeClr val="bg1">
                      <a:lumMod val="50000"/>
                    </a:schemeClr>
                  </a:solidFill>
                </a:rPr>
                <a:t>&amp; </a:t>
              </a:r>
              <a:r>
                <a:rPr lang="en-US" sz="1000" b="1" dirty="0">
                  <a:solidFill>
                    <a:schemeClr val="bg1">
                      <a:lumMod val="50000"/>
                    </a:schemeClr>
                  </a:solidFill>
                </a:rPr>
                <a:t>Later</a:t>
              </a:r>
              <a:endParaRPr lang="en-US" sz="1000" dirty="0">
                <a:solidFill>
                  <a:schemeClr val="bg1">
                    <a:lumMod val="50000"/>
                  </a:schemeClr>
                </a:solidFill>
              </a:endParaRPr>
            </a:p>
          </p:txBody>
        </p:sp>
        <p:sp>
          <p:nvSpPr>
            <p:cNvPr id="35" name="Oval 34">
              <a:extLst>
                <a:ext uri="{FF2B5EF4-FFF2-40B4-BE49-F238E27FC236}">
                  <a16:creationId xmlns:a16="http://schemas.microsoft.com/office/drawing/2014/main" id="{0032017B-E99A-21BA-A477-78A98D0B8D45}"/>
                </a:ext>
              </a:extLst>
            </p:cNvPr>
            <p:cNvSpPr/>
            <p:nvPr/>
          </p:nvSpPr>
          <p:spPr>
            <a:xfrm>
              <a:off x="11246662" y="1558333"/>
              <a:ext cx="98270" cy="87247"/>
            </a:xfrm>
            <a:prstGeom prst="ellipse">
              <a:avLst/>
            </a:prstGeom>
            <a:solidFill>
              <a:srgbClr val="8926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D9631469-FC43-883A-1966-664BA7D9A9FA}"/>
                </a:ext>
              </a:extLst>
            </p:cNvPr>
            <p:cNvSpPr/>
            <p:nvPr/>
          </p:nvSpPr>
          <p:spPr>
            <a:xfrm>
              <a:off x="11391975" y="1558333"/>
              <a:ext cx="98270" cy="8724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12EA99D-5344-106C-6DFC-F2F62E845A0A}"/>
                </a:ext>
              </a:extLst>
            </p:cNvPr>
            <p:cNvSpPr/>
            <p:nvPr/>
          </p:nvSpPr>
          <p:spPr>
            <a:xfrm>
              <a:off x="11537288" y="1558333"/>
              <a:ext cx="98270" cy="87247"/>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a:extLst>
              <a:ext uri="{FF2B5EF4-FFF2-40B4-BE49-F238E27FC236}">
                <a16:creationId xmlns:a16="http://schemas.microsoft.com/office/drawing/2014/main" id="{C91357FC-7B9F-EA12-1367-32C5846330CB}"/>
              </a:ext>
            </a:extLst>
          </p:cNvPr>
          <p:cNvGrpSpPr/>
          <p:nvPr/>
        </p:nvGrpSpPr>
        <p:grpSpPr>
          <a:xfrm>
            <a:off x="5937322" y="2589796"/>
            <a:ext cx="2249073" cy="246221"/>
            <a:chOff x="10401690" y="1474665"/>
            <a:chExt cx="2249073" cy="246221"/>
          </a:xfrm>
        </p:grpSpPr>
        <p:sp>
          <p:nvSpPr>
            <p:cNvPr id="39" name="TextBox 38">
              <a:extLst>
                <a:ext uri="{FF2B5EF4-FFF2-40B4-BE49-F238E27FC236}">
                  <a16:creationId xmlns:a16="http://schemas.microsoft.com/office/drawing/2014/main" id="{A5311F89-1941-11E6-373A-19E79380DBE1}"/>
                </a:ext>
              </a:extLst>
            </p:cNvPr>
            <p:cNvSpPr txBox="1"/>
            <p:nvPr/>
          </p:nvSpPr>
          <p:spPr>
            <a:xfrm>
              <a:off x="10401690" y="1474665"/>
              <a:ext cx="2249073" cy="246221"/>
            </a:xfrm>
            <a:prstGeom prst="rect">
              <a:avLst/>
            </a:prstGeom>
            <a:noFill/>
          </p:spPr>
          <p:txBody>
            <a:bodyPr wrap="square" rtlCol="0">
              <a:spAutoFit/>
            </a:bodyPr>
            <a:lstStyle/>
            <a:p>
              <a:r>
                <a:rPr lang="en-US" sz="1000" b="1" dirty="0">
                  <a:solidFill>
                    <a:schemeClr val="bg1">
                      <a:lumMod val="50000"/>
                    </a:schemeClr>
                  </a:solidFill>
                </a:rPr>
                <a:t>Now </a:t>
              </a:r>
              <a:r>
                <a:rPr lang="en-US" sz="1000" dirty="0">
                  <a:solidFill>
                    <a:schemeClr val="bg1">
                      <a:lumMod val="50000"/>
                    </a:schemeClr>
                  </a:solidFill>
                </a:rPr>
                <a:t>&amp; </a:t>
              </a:r>
              <a:r>
                <a:rPr lang="en-US" sz="1000" b="1" dirty="0">
                  <a:solidFill>
                    <a:schemeClr val="bg1">
                      <a:lumMod val="50000"/>
                    </a:schemeClr>
                  </a:solidFill>
                </a:rPr>
                <a:t>Later</a:t>
              </a:r>
              <a:endParaRPr lang="en-US" sz="1000" dirty="0">
                <a:solidFill>
                  <a:schemeClr val="bg1">
                    <a:lumMod val="50000"/>
                  </a:schemeClr>
                </a:solidFill>
              </a:endParaRPr>
            </a:p>
          </p:txBody>
        </p:sp>
        <p:sp>
          <p:nvSpPr>
            <p:cNvPr id="40" name="Oval 39">
              <a:extLst>
                <a:ext uri="{FF2B5EF4-FFF2-40B4-BE49-F238E27FC236}">
                  <a16:creationId xmlns:a16="http://schemas.microsoft.com/office/drawing/2014/main" id="{C55F3515-C5B9-E8D4-DA0A-EF7B657D787D}"/>
                </a:ext>
              </a:extLst>
            </p:cNvPr>
            <p:cNvSpPr/>
            <p:nvPr/>
          </p:nvSpPr>
          <p:spPr>
            <a:xfrm>
              <a:off x="11246662" y="1558333"/>
              <a:ext cx="98270" cy="87247"/>
            </a:xfrm>
            <a:prstGeom prst="ellipse">
              <a:avLst/>
            </a:prstGeom>
            <a:solidFill>
              <a:srgbClr val="8926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275074A5-6751-118C-4FD4-75E135CB1A21}"/>
                </a:ext>
              </a:extLst>
            </p:cNvPr>
            <p:cNvSpPr/>
            <p:nvPr/>
          </p:nvSpPr>
          <p:spPr>
            <a:xfrm>
              <a:off x="11391975" y="1558333"/>
              <a:ext cx="98270" cy="8724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oup 41">
            <a:extLst>
              <a:ext uri="{FF2B5EF4-FFF2-40B4-BE49-F238E27FC236}">
                <a16:creationId xmlns:a16="http://schemas.microsoft.com/office/drawing/2014/main" id="{F5CA7A79-9503-E072-4A43-39ADCA0DB894}"/>
              </a:ext>
            </a:extLst>
          </p:cNvPr>
          <p:cNvGrpSpPr/>
          <p:nvPr/>
        </p:nvGrpSpPr>
        <p:grpSpPr>
          <a:xfrm>
            <a:off x="5966580" y="5550669"/>
            <a:ext cx="2249073" cy="246221"/>
            <a:chOff x="10401690" y="1474665"/>
            <a:chExt cx="2249073" cy="246221"/>
          </a:xfrm>
        </p:grpSpPr>
        <p:sp>
          <p:nvSpPr>
            <p:cNvPr id="43" name="TextBox 42">
              <a:extLst>
                <a:ext uri="{FF2B5EF4-FFF2-40B4-BE49-F238E27FC236}">
                  <a16:creationId xmlns:a16="http://schemas.microsoft.com/office/drawing/2014/main" id="{257D87F1-BE16-4A3D-2240-B51204B778AE}"/>
                </a:ext>
              </a:extLst>
            </p:cNvPr>
            <p:cNvSpPr txBox="1"/>
            <p:nvPr/>
          </p:nvSpPr>
          <p:spPr>
            <a:xfrm>
              <a:off x="10401690" y="1474665"/>
              <a:ext cx="2249073" cy="246221"/>
            </a:xfrm>
            <a:prstGeom prst="rect">
              <a:avLst/>
            </a:prstGeom>
            <a:noFill/>
          </p:spPr>
          <p:txBody>
            <a:bodyPr wrap="square" rtlCol="0">
              <a:spAutoFit/>
            </a:bodyPr>
            <a:lstStyle/>
            <a:p>
              <a:r>
                <a:rPr lang="en-US" sz="1000" b="1" dirty="0">
                  <a:solidFill>
                    <a:schemeClr val="bg1">
                      <a:lumMod val="50000"/>
                    </a:schemeClr>
                  </a:solidFill>
                </a:rPr>
                <a:t>Now</a:t>
              </a:r>
              <a:endParaRPr lang="en-US" sz="1000" dirty="0">
                <a:solidFill>
                  <a:schemeClr val="bg1">
                    <a:lumMod val="50000"/>
                  </a:schemeClr>
                </a:solidFill>
              </a:endParaRPr>
            </a:p>
          </p:txBody>
        </p:sp>
        <p:sp>
          <p:nvSpPr>
            <p:cNvPr id="44" name="Oval 43">
              <a:extLst>
                <a:ext uri="{FF2B5EF4-FFF2-40B4-BE49-F238E27FC236}">
                  <a16:creationId xmlns:a16="http://schemas.microsoft.com/office/drawing/2014/main" id="{E56E66EB-0874-5D70-AA27-D0A9628BC2A8}"/>
                </a:ext>
              </a:extLst>
            </p:cNvPr>
            <p:cNvSpPr/>
            <p:nvPr/>
          </p:nvSpPr>
          <p:spPr>
            <a:xfrm>
              <a:off x="10835545" y="1558333"/>
              <a:ext cx="98270" cy="87247"/>
            </a:xfrm>
            <a:prstGeom prst="ellipse">
              <a:avLst/>
            </a:prstGeom>
            <a:solidFill>
              <a:srgbClr val="8926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 name="Group 44">
            <a:extLst>
              <a:ext uri="{FF2B5EF4-FFF2-40B4-BE49-F238E27FC236}">
                <a16:creationId xmlns:a16="http://schemas.microsoft.com/office/drawing/2014/main" id="{A1BEF231-AF93-A325-E846-7E71D798C075}"/>
              </a:ext>
            </a:extLst>
          </p:cNvPr>
          <p:cNvGrpSpPr/>
          <p:nvPr/>
        </p:nvGrpSpPr>
        <p:grpSpPr>
          <a:xfrm>
            <a:off x="5966580" y="5082850"/>
            <a:ext cx="2249073" cy="246221"/>
            <a:chOff x="10401690" y="1474665"/>
            <a:chExt cx="2249073" cy="246221"/>
          </a:xfrm>
        </p:grpSpPr>
        <p:sp>
          <p:nvSpPr>
            <p:cNvPr id="46" name="TextBox 45">
              <a:extLst>
                <a:ext uri="{FF2B5EF4-FFF2-40B4-BE49-F238E27FC236}">
                  <a16:creationId xmlns:a16="http://schemas.microsoft.com/office/drawing/2014/main" id="{B8D87328-849C-936A-7202-8D65CF64C0F8}"/>
                </a:ext>
              </a:extLst>
            </p:cNvPr>
            <p:cNvSpPr txBox="1"/>
            <p:nvPr/>
          </p:nvSpPr>
          <p:spPr>
            <a:xfrm>
              <a:off x="10401690" y="1474665"/>
              <a:ext cx="2249073" cy="246221"/>
            </a:xfrm>
            <a:prstGeom prst="rect">
              <a:avLst/>
            </a:prstGeom>
            <a:noFill/>
          </p:spPr>
          <p:txBody>
            <a:bodyPr wrap="square" rtlCol="0">
              <a:spAutoFit/>
            </a:bodyPr>
            <a:lstStyle/>
            <a:p>
              <a:r>
                <a:rPr lang="en-US" sz="1000" b="1" dirty="0">
                  <a:solidFill>
                    <a:schemeClr val="bg1">
                      <a:lumMod val="50000"/>
                    </a:schemeClr>
                  </a:solidFill>
                </a:rPr>
                <a:t>Now</a:t>
              </a:r>
              <a:endParaRPr lang="en-US" sz="1000" dirty="0">
                <a:solidFill>
                  <a:schemeClr val="bg1">
                    <a:lumMod val="50000"/>
                  </a:schemeClr>
                </a:solidFill>
              </a:endParaRPr>
            </a:p>
          </p:txBody>
        </p:sp>
        <p:sp>
          <p:nvSpPr>
            <p:cNvPr id="47" name="Oval 46">
              <a:extLst>
                <a:ext uri="{FF2B5EF4-FFF2-40B4-BE49-F238E27FC236}">
                  <a16:creationId xmlns:a16="http://schemas.microsoft.com/office/drawing/2014/main" id="{F353BA99-93C1-7205-0777-086C6060A875}"/>
                </a:ext>
              </a:extLst>
            </p:cNvPr>
            <p:cNvSpPr/>
            <p:nvPr/>
          </p:nvSpPr>
          <p:spPr>
            <a:xfrm>
              <a:off x="10835545" y="1558333"/>
              <a:ext cx="98270" cy="87247"/>
            </a:xfrm>
            <a:prstGeom prst="ellipse">
              <a:avLst/>
            </a:prstGeom>
            <a:solidFill>
              <a:srgbClr val="8926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 name="Group 47">
            <a:extLst>
              <a:ext uri="{FF2B5EF4-FFF2-40B4-BE49-F238E27FC236}">
                <a16:creationId xmlns:a16="http://schemas.microsoft.com/office/drawing/2014/main" id="{D058612A-51A3-1139-FC31-8EC21BE69669}"/>
              </a:ext>
            </a:extLst>
          </p:cNvPr>
          <p:cNvGrpSpPr/>
          <p:nvPr/>
        </p:nvGrpSpPr>
        <p:grpSpPr>
          <a:xfrm>
            <a:off x="5966580" y="6002922"/>
            <a:ext cx="2249073" cy="246221"/>
            <a:chOff x="10401690" y="1474665"/>
            <a:chExt cx="2249073" cy="246221"/>
          </a:xfrm>
        </p:grpSpPr>
        <p:sp>
          <p:nvSpPr>
            <p:cNvPr id="49" name="TextBox 48">
              <a:extLst>
                <a:ext uri="{FF2B5EF4-FFF2-40B4-BE49-F238E27FC236}">
                  <a16:creationId xmlns:a16="http://schemas.microsoft.com/office/drawing/2014/main" id="{A4F98E09-0C96-EB39-9655-43F685924E86}"/>
                </a:ext>
              </a:extLst>
            </p:cNvPr>
            <p:cNvSpPr txBox="1"/>
            <p:nvPr/>
          </p:nvSpPr>
          <p:spPr>
            <a:xfrm>
              <a:off x="10401690" y="1474665"/>
              <a:ext cx="2249073" cy="246221"/>
            </a:xfrm>
            <a:prstGeom prst="rect">
              <a:avLst/>
            </a:prstGeom>
            <a:noFill/>
          </p:spPr>
          <p:txBody>
            <a:bodyPr wrap="square" rtlCol="0">
              <a:spAutoFit/>
            </a:bodyPr>
            <a:lstStyle/>
            <a:p>
              <a:r>
                <a:rPr lang="en-US" sz="1000" b="1" dirty="0">
                  <a:solidFill>
                    <a:schemeClr val="bg1">
                      <a:lumMod val="50000"/>
                    </a:schemeClr>
                  </a:solidFill>
                </a:rPr>
                <a:t>Now</a:t>
              </a:r>
              <a:endParaRPr lang="en-US" sz="1000" dirty="0">
                <a:solidFill>
                  <a:schemeClr val="bg1">
                    <a:lumMod val="50000"/>
                  </a:schemeClr>
                </a:solidFill>
              </a:endParaRPr>
            </a:p>
          </p:txBody>
        </p:sp>
        <p:sp>
          <p:nvSpPr>
            <p:cNvPr id="50" name="Oval 49">
              <a:extLst>
                <a:ext uri="{FF2B5EF4-FFF2-40B4-BE49-F238E27FC236}">
                  <a16:creationId xmlns:a16="http://schemas.microsoft.com/office/drawing/2014/main" id="{4E61115E-49B0-703B-96B3-99B2327171F2}"/>
                </a:ext>
              </a:extLst>
            </p:cNvPr>
            <p:cNvSpPr/>
            <p:nvPr/>
          </p:nvSpPr>
          <p:spPr>
            <a:xfrm>
              <a:off x="10835545" y="1558333"/>
              <a:ext cx="98270" cy="87247"/>
            </a:xfrm>
            <a:prstGeom prst="ellipse">
              <a:avLst/>
            </a:prstGeom>
            <a:solidFill>
              <a:srgbClr val="8926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4" name="Group 53">
            <a:extLst>
              <a:ext uri="{FF2B5EF4-FFF2-40B4-BE49-F238E27FC236}">
                <a16:creationId xmlns:a16="http://schemas.microsoft.com/office/drawing/2014/main" id="{13728F58-F7B4-1D4A-4C0C-FE07CAB29354}"/>
              </a:ext>
            </a:extLst>
          </p:cNvPr>
          <p:cNvGrpSpPr/>
          <p:nvPr/>
        </p:nvGrpSpPr>
        <p:grpSpPr>
          <a:xfrm>
            <a:off x="5966580" y="3150632"/>
            <a:ext cx="2249073" cy="246221"/>
            <a:chOff x="10401690" y="1535179"/>
            <a:chExt cx="2249073" cy="246221"/>
          </a:xfrm>
        </p:grpSpPr>
        <p:sp>
          <p:nvSpPr>
            <p:cNvPr id="55" name="TextBox 54">
              <a:extLst>
                <a:ext uri="{FF2B5EF4-FFF2-40B4-BE49-F238E27FC236}">
                  <a16:creationId xmlns:a16="http://schemas.microsoft.com/office/drawing/2014/main" id="{F6A0D3E2-DC30-1002-34F9-BA1A476CF069}"/>
                </a:ext>
              </a:extLst>
            </p:cNvPr>
            <p:cNvSpPr txBox="1"/>
            <p:nvPr/>
          </p:nvSpPr>
          <p:spPr>
            <a:xfrm>
              <a:off x="10401690" y="1535179"/>
              <a:ext cx="2249073" cy="246221"/>
            </a:xfrm>
            <a:prstGeom prst="rect">
              <a:avLst/>
            </a:prstGeom>
            <a:noFill/>
          </p:spPr>
          <p:txBody>
            <a:bodyPr wrap="square" rtlCol="0">
              <a:spAutoFit/>
            </a:bodyPr>
            <a:lstStyle/>
            <a:p>
              <a:r>
                <a:rPr lang="en-US" sz="1000" b="1" dirty="0">
                  <a:solidFill>
                    <a:schemeClr val="bg1">
                      <a:lumMod val="50000"/>
                    </a:schemeClr>
                  </a:solidFill>
                </a:rPr>
                <a:t>Now </a:t>
              </a:r>
              <a:r>
                <a:rPr lang="en-US" sz="1000" dirty="0">
                  <a:solidFill>
                    <a:schemeClr val="bg1">
                      <a:lumMod val="50000"/>
                    </a:schemeClr>
                  </a:solidFill>
                </a:rPr>
                <a:t>&amp; </a:t>
              </a:r>
              <a:r>
                <a:rPr lang="en-US" sz="1000" b="1" dirty="0">
                  <a:solidFill>
                    <a:schemeClr val="bg1">
                      <a:lumMod val="50000"/>
                    </a:schemeClr>
                  </a:solidFill>
                </a:rPr>
                <a:t>Later</a:t>
              </a:r>
              <a:endParaRPr lang="en-US" sz="1000" dirty="0">
                <a:solidFill>
                  <a:schemeClr val="bg1">
                    <a:lumMod val="50000"/>
                  </a:schemeClr>
                </a:solidFill>
              </a:endParaRPr>
            </a:p>
          </p:txBody>
        </p:sp>
        <p:sp>
          <p:nvSpPr>
            <p:cNvPr id="56" name="Oval 55">
              <a:extLst>
                <a:ext uri="{FF2B5EF4-FFF2-40B4-BE49-F238E27FC236}">
                  <a16:creationId xmlns:a16="http://schemas.microsoft.com/office/drawing/2014/main" id="{E4832BDA-B220-DBAB-F84C-AC4C746B6717}"/>
                </a:ext>
              </a:extLst>
            </p:cNvPr>
            <p:cNvSpPr/>
            <p:nvPr/>
          </p:nvSpPr>
          <p:spPr>
            <a:xfrm>
              <a:off x="11246662" y="1612122"/>
              <a:ext cx="98270" cy="87247"/>
            </a:xfrm>
            <a:prstGeom prst="ellipse">
              <a:avLst/>
            </a:prstGeom>
            <a:solidFill>
              <a:srgbClr val="8926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2EFFCF99-02A4-0ED0-3DAB-49C367E2CD9B}"/>
                </a:ext>
              </a:extLst>
            </p:cNvPr>
            <p:cNvSpPr/>
            <p:nvPr/>
          </p:nvSpPr>
          <p:spPr>
            <a:xfrm>
              <a:off x="11391975" y="1612122"/>
              <a:ext cx="98270" cy="8724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10A416F5-000C-81EA-A41F-1F32563966EF}"/>
                </a:ext>
              </a:extLst>
            </p:cNvPr>
            <p:cNvSpPr/>
            <p:nvPr/>
          </p:nvSpPr>
          <p:spPr>
            <a:xfrm>
              <a:off x="11537288" y="1612122"/>
              <a:ext cx="98270" cy="87247"/>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 name="Group 58">
            <a:extLst>
              <a:ext uri="{FF2B5EF4-FFF2-40B4-BE49-F238E27FC236}">
                <a16:creationId xmlns:a16="http://schemas.microsoft.com/office/drawing/2014/main" id="{906BF70A-2750-7055-90C0-974F56CCE7CC}"/>
              </a:ext>
            </a:extLst>
          </p:cNvPr>
          <p:cNvGrpSpPr/>
          <p:nvPr/>
        </p:nvGrpSpPr>
        <p:grpSpPr>
          <a:xfrm>
            <a:off x="5966580" y="4553830"/>
            <a:ext cx="2249073" cy="246221"/>
            <a:chOff x="10401690" y="1474665"/>
            <a:chExt cx="2249073" cy="246221"/>
          </a:xfrm>
        </p:grpSpPr>
        <p:sp>
          <p:nvSpPr>
            <p:cNvPr id="60" name="TextBox 59">
              <a:extLst>
                <a:ext uri="{FF2B5EF4-FFF2-40B4-BE49-F238E27FC236}">
                  <a16:creationId xmlns:a16="http://schemas.microsoft.com/office/drawing/2014/main" id="{72C738DA-AE0A-191F-2CD7-B3AE16D80F46}"/>
                </a:ext>
              </a:extLst>
            </p:cNvPr>
            <p:cNvSpPr txBox="1"/>
            <p:nvPr/>
          </p:nvSpPr>
          <p:spPr>
            <a:xfrm>
              <a:off x="10401690" y="1474665"/>
              <a:ext cx="2249073" cy="246221"/>
            </a:xfrm>
            <a:prstGeom prst="rect">
              <a:avLst/>
            </a:prstGeom>
            <a:noFill/>
          </p:spPr>
          <p:txBody>
            <a:bodyPr wrap="square" rtlCol="0">
              <a:spAutoFit/>
            </a:bodyPr>
            <a:lstStyle/>
            <a:p>
              <a:r>
                <a:rPr lang="en-US" sz="1000" b="1" dirty="0">
                  <a:solidFill>
                    <a:schemeClr val="bg1">
                      <a:lumMod val="50000"/>
                    </a:schemeClr>
                  </a:solidFill>
                </a:rPr>
                <a:t>Later</a:t>
              </a:r>
              <a:endParaRPr lang="en-US" sz="1000" dirty="0">
                <a:solidFill>
                  <a:schemeClr val="bg1">
                    <a:lumMod val="50000"/>
                  </a:schemeClr>
                </a:solidFill>
              </a:endParaRPr>
            </a:p>
          </p:txBody>
        </p:sp>
        <p:sp>
          <p:nvSpPr>
            <p:cNvPr id="61" name="Oval 60">
              <a:extLst>
                <a:ext uri="{FF2B5EF4-FFF2-40B4-BE49-F238E27FC236}">
                  <a16:creationId xmlns:a16="http://schemas.microsoft.com/office/drawing/2014/main" id="{5EC3349A-7247-336D-6175-CBA95ED00B2E}"/>
                </a:ext>
              </a:extLst>
            </p:cNvPr>
            <p:cNvSpPr/>
            <p:nvPr/>
          </p:nvSpPr>
          <p:spPr>
            <a:xfrm>
              <a:off x="10853272" y="1558333"/>
              <a:ext cx="98270" cy="8724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4D6432B2-2C4F-0E21-04E7-872F7826D01A}"/>
                </a:ext>
              </a:extLst>
            </p:cNvPr>
            <p:cNvSpPr/>
            <p:nvPr/>
          </p:nvSpPr>
          <p:spPr>
            <a:xfrm>
              <a:off x="10998585" y="1558333"/>
              <a:ext cx="98270" cy="87247"/>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3" name="Group 62">
            <a:extLst>
              <a:ext uri="{FF2B5EF4-FFF2-40B4-BE49-F238E27FC236}">
                <a16:creationId xmlns:a16="http://schemas.microsoft.com/office/drawing/2014/main" id="{0E7C4C87-FE5F-3446-94C3-E78D4EBDA4B4}"/>
              </a:ext>
            </a:extLst>
          </p:cNvPr>
          <p:cNvGrpSpPr/>
          <p:nvPr/>
        </p:nvGrpSpPr>
        <p:grpSpPr>
          <a:xfrm>
            <a:off x="5966580" y="3640775"/>
            <a:ext cx="2249073" cy="246221"/>
            <a:chOff x="10401690" y="1474665"/>
            <a:chExt cx="2249073" cy="246221"/>
          </a:xfrm>
        </p:grpSpPr>
        <p:sp>
          <p:nvSpPr>
            <p:cNvPr id="64" name="TextBox 63">
              <a:extLst>
                <a:ext uri="{FF2B5EF4-FFF2-40B4-BE49-F238E27FC236}">
                  <a16:creationId xmlns:a16="http://schemas.microsoft.com/office/drawing/2014/main" id="{06055A95-66D4-5077-8AA8-19E483B83186}"/>
                </a:ext>
              </a:extLst>
            </p:cNvPr>
            <p:cNvSpPr txBox="1"/>
            <p:nvPr/>
          </p:nvSpPr>
          <p:spPr>
            <a:xfrm>
              <a:off x="10401690" y="1474665"/>
              <a:ext cx="2249073" cy="246221"/>
            </a:xfrm>
            <a:prstGeom prst="rect">
              <a:avLst/>
            </a:prstGeom>
            <a:noFill/>
          </p:spPr>
          <p:txBody>
            <a:bodyPr wrap="square" rtlCol="0">
              <a:spAutoFit/>
            </a:bodyPr>
            <a:lstStyle/>
            <a:p>
              <a:r>
                <a:rPr lang="en-US" sz="1000" b="1" dirty="0">
                  <a:solidFill>
                    <a:schemeClr val="bg1">
                      <a:lumMod val="50000"/>
                    </a:schemeClr>
                  </a:solidFill>
                </a:rPr>
                <a:t>Now </a:t>
              </a:r>
              <a:r>
                <a:rPr lang="en-US" sz="1000" dirty="0">
                  <a:solidFill>
                    <a:schemeClr val="bg1">
                      <a:lumMod val="50000"/>
                    </a:schemeClr>
                  </a:solidFill>
                </a:rPr>
                <a:t>&amp; </a:t>
              </a:r>
              <a:r>
                <a:rPr lang="en-US" sz="1000" b="1" dirty="0">
                  <a:solidFill>
                    <a:schemeClr val="bg1">
                      <a:lumMod val="50000"/>
                    </a:schemeClr>
                  </a:solidFill>
                </a:rPr>
                <a:t>Later</a:t>
              </a:r>
              <a:endParaRPr lang="en-US" sz="1000" dirty="0">
                <a:solidFill>
                  <a:schemeClr val="bg1">
                    <a:lumMod val="50000"/>
                  </a:schemeClr>
                </a:solidFill>
              </a:endParaRPr>
            </a:p>
          </p:txBody>
        </p:sp>
        <p:sp>
          <p:nvSpPr>
            <p:cNvPr id="65" name="Oval 64">
              <a:extLst>
                <a:ext uri="{FF2B5EF4-FFF2-40B4-BE49-F238E27FC236}">
                  <a16:creationId xmlns:a16="http://schemas.microsoft.com/office/drawing/2014/main" id="{8E300DE7-BEED-EEA2-00F7-590655E19F6A}"/>
                </a:ext>
              </a:extLst>
            </p:cNvPr>
            <p:cNvSpPr/>
            <p:nvPr/>
          </p:nvSpPr>
          <p:spPr>
            <a:xfrm>
              <a:off x="11246662" y="1558333"/>
              <a:ext cx="98270" cy="87247"/>
            </a:xfrm>
            <a:prstGeom prst="ellipse">
              <a:avLst/>
            </a:prstGeom>
            <a:solidFill>
              <a:srgbClr val="8926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30D43536-ADF9-BE86-D32C-D9FD8F8A8744}"/>
                </a:ext>
              </a:extLst>
            </p:cNvPr>
            <p:cNvSpPr/>
            <p:nvPr/>
          </p:nvSpPr>
          <p:spPr>
            <a:xfrm>
              <a:off x="11391975" y="1558333"/>
              <a:ext cx="98270" cy="8724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7" name="Group 66">
            <a:extLst>
              <a:ext uri="{FF2B5EF4-FFF2-40B4-BE49-F238E27FC236}">
                <a16:creationId xmlns:a16="http://schemas.microsoft.com/office/drawing/2014/main" id="{7709946F-BFE8-CDF9-EC0D-5AE6475BB0AF}"/>
              </a:ext>
            </a:extLst>
          </p:cNvPr>
          <p:cNvGrpSpPr/>
          <p:nvPr/>
        </p:nvGrpSpPr>
        <p:grpSpPr>
          <a:xfrm>
            <a:off x="5966580" y="4080303"/>
            <a:ext cx="2249073" cy="246221"/>
            <a:chOff x="10401690" y="1474665"/>
            <a:chExt cx="2249073" cy="246221"/>
          </a:xfrm>
        </p:grpSpPr>
        <p:sp>
          <p:nvSpPr>
            <p:cNvPr id="68" name="TextBox 67">
              <a:extLst>
                <a:ext uri="{FF2B5EF4-FFF2-40B4-BE49-F238E27FC236}">
                  <a16:creationId xmlns:a16="http://schemas.microsoft.com/office/drawing/2014/main" id="{B1B69102-CF1A-E65A-CA21-ADA197D76819}"/>
                </a:ext>
              </a:extLst>
            </p:cNvPr>
            <p:cNvSpPr txBox="1"/>
            <p:nvPr/>
          </p:nvSpPr>
          <p:spPr>
            <a:xfrm>
              <a:off x="10401690" y="1474665"/>
              <a:ext cx="2249073" cy="246221"/>
            </a:xfrm>
            <a:prstGeom prst="rect">
              <a:avLst/>
            </a:prstGeom>
            <a:noFill/>
          </p:spPr>
          <p:txBody>
            <a:bodyPr wrap="square" rtlCol="0">
              <a:spAutoFit/>
            </a:bodyPr>
            <a:lstStyle/>
            <a:p>
              <a:r>
                <a:rPr lang="en-US" sz="1000" b="1" dirty="0">
                  <a:solidFill>
                    <a:schemeClr val="bg1">
                      <a:lumMod val="50000"/>
                    </a:schemeClr>
                  </a:solidFill>
                </a:rPr>
                <a:t>Later</a:t>
              </a:r>
              <a:endParaRPr lang="en-US" sz="1000" dirty="0">
                <a:solidFill>
                  <a:schemeClr val="bg1">
                    <a:lumMod val="50000"/>
                  </a:schemeClr>
                </a:solidFill>
              </a:endParaRPr>
            </a:p>
          </p:txBody>
        </p:sp>
        <p:sp>
          <p:nvSpPr>
            <p:cNvPr id="69" name="Oval 68">
              <a:extLst>
                <a:ext uri="{FF2B5EF4-FFF2-40B4-BE49-F238E27FC236}">
                  <a16:creationId xmlns:a16="http://schemas.microsoft.com/office/drawing/2014/main" id="{0D7E7224-FF0B-11BF-095B-566A354FB594}"/>
                </a:ext>
              </a:extLst>
            </p:cNvPr>
            <p:cNvSpPr/>
            <p:nvPr/>
          </p:nvSpPr>
          <p:spPr>
            <a:xfrm>
              <a:off x="10853272" y="1558333"/>
              <a:ext cx="98270" cy="8724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F13AE325-054B-4F90-957C-981B4998A1E1}"/>
                </a:ext>
              </a:extLst>
            </p:cNvPr>
            <p:cNvSpPr/>
            <p:nvPr/>
          </p:nvSpPr>
          <p:spPr>
            <a:xfrm>
              <a:off x="10998585" y="1558333"/>
              <a:ext cx="98270" cy="87247"/>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1" name="TextBox 70">
            <a:extLst>
              <a:ext uri="{FF2B5EF4-FFF2-40B4-BE49-F238E27FC236}">
                <a16:creationId xmlns:a16="http://schemas.microsoft.com/office/drawing/2014/main" id="{D144CD14-04C6-FA3B-2673-9E1EB06599E1}"/>
              </a:ext>
            </a:extLst>
          </p:cNvPr>
          <p:cNvSpPr txBox="1"/>
          <p:nvPr/>
        </p:nvSpPr>
        <p:spPr>
          <a:xfrm>
            <a:off x="5917528" y="1801854"/>
            <a:ext cx="2029683" cy="276999"/>
          </a:xfrm>
          <a:prstGeom prst="rect">
            <a:avLst/>
          </a:prstGeom>
          <a:noFill/>
        </p:spPr>
        <p:txBody>
          <a:bodyPr wrap="square" rtlCol="0">
            <a:spAutoFit/>
          </a:bodyPr>
          <a:lstStyle/>
          <a:p>
            <a:r>
              <a:rPr lang="en-US" sz="1200" u="sng" dirty="0">
                <a:solidFill>
                  <a:schemeClr val="tx1">
                    <a:lumMod val="65000"/>
                    <a:lumOff val="35000"/>
                  </a:schemeClr>
                </a:solidFill>
              </a:rPr>
              <a:t>Tax-Advantage Time Horizon</a:t>
            </a:r>
          </a:p>
        </p:txBody>
      </p:sp>
      <p:sp>
        <p:nvSpPr>
          <p:cNvPr id="72" name="TextBox 71">
            <a:extLst>
              <a:ext uri="{FF2B5EF4-FFF2-40B4-BE49-F238E27FC236}">
                <a16:creationId xmlns:a16="http://schemas.microsoft.com/office/drawing/2014/main" id="{8188F80D-ACCB-22A4-EB76-7E65B3D62289}"/>
              </a:ext>
            </a:extLst>
          </p:cNvPr>
          <p:cNvSpPr txBox="1"/>
          <p:nvPr/>
        </p:nvSpPr>
        <p:spPr>
          <a:xfrm>
            <a:off x="7280570" y="342226"/>
            <a:ext cx="2249073" cy="246221"/>
          </a:xfrm>
          <a:prstGeom prst="rect">
            <a:avLst/>
          </a:prstGeom>
          <a:noFill/>
        </p:spPr>
        <p:txBody>
          <a:bodyPr wrap="square" rtlCol="0">
            <a:spAutoFit/>
          </a:bodyPr>
          <a:lstStyle/>
          <a:p>
            <a:r>
              <a:rPr lang="en-US" sz="1000" u="sng" dirty="0">
                <a:solidFill>
                  <a:schemeClr val="bg1">
                    <a:lumMod val="50000"/>
                  </a:schemeClr>
                </a:solidFill>
              </a:rPr>
              <a:t>Time Horizon Key</a:t>
            </a:r>
          </a:p>
        </p:txBody>
      </p:sp>
      <p:sp>
        <p:nvSpPr>
          <p:cNvPr id="73" name="TextBox 72">
            <a:extLst>
              <a:ext uri="{FF2B5EF4-FFF2-40B4-BE49-F238E27FC236}">
                <a16:creationId xmlns:a16="http://schemas.microsoft.com/office/drawing/2014/main" id="{7696EF58-EF8F-903C-1E8D-5855EB408E25}"/>
              </a:ext>
            </a:extLst>
          </p:cNvPr>
          <p:cNvSpPr txBox="1"/>
          <p:nvPr/>
        </p:nvSpPr>
        <p:spPr>
          <a:xfrm>
            <a:off x="7424637" y="536791"/>
            <a:ext cx="2249073" cy="230832"/>
          </a:xfrm>
          <a:prstGeom prst="rect">
            <a:avLst/>
          </a:prstGeom>
          <a:noFill/>
        </p:spPr>
        <p:txBody>
          <a:bodyPr wrap="square" rtlCol="0">
            <a:spAutoFit/>
          </a:bodyPr>
          <a:lstStyle/>
          <a:p>
            <a:r>
              <a:rPr lang="en-US" sz="900" dirty="0">
                <a:solidFill>
                  <a:schemeClr val="bg1">
                    <a:lumMod val="50000"/>
                  </a:schemeClr>
                </a:solidFill>
              </a:rPr>
              <a:t>Lower taxable income now</a:t>
            </a:r>
          </a:p>
        </p:txBody>
      </p:sp>
      <p:sp>
        <p:nvSpPr>
          <p:cNvPr id="74" name="TextBox 73">
            <a:extLst>
              <a:ext uri="{FF2B5EF4-FFF2-40B4-BE49-F238E27FC236}">
                <a16:creationId xmlns:a16="http://schemas.microsoft.com/office/drawing/2014/main" id="{BC64B7A4-AC19-E869-8D73-DE5DB7870715}"/>
              </a:ext>
            </a:extLst>
          </p:cNvPr>
          <p:cNvSpPr txBox="1"/>
          <p:nvPr/>
        </p:nvSpPr>
        <p:spPr>
          <a:xfrm>
            <a:off x="7431725" y="692341"/>
            <a:ext cx="2249073" cy="230832"/>
          </a:xfrm>
          <a:prstGeom prst="rect">
            <a:avLst/>
          </a:prstGeom>
          <a:noFill/>
        </p:spPr>
        <p:txBody>
          <a:bodyPr wrap="square" rtlCol="0">
            <a:spAutoFit/>
          </a:bodyPr>
          <a:lstStyle/>
          <a:p>
            <a:r>
              <a:rPr lang="en-US" sz="900" dirty="0">
                <a:solidFill>
                  <a:schemeClr val="bg1">
                    <a:lumMod val="50000"/>
                  </a:schemeClr>
                </a:solidFill>
              </a:rPr>
              <a:t>Tax-free growth in future</a:t>
            </a:r>
          </a:p>
        </p:txBody>
      </p:sp>
      <p:sp>
        <p:nvSpPr>
          <p:cNvPr id="75" name="TextBox 74">
            <a:extLst>
              <a:ext uri="{FF2B5EF4-FFF2-40B4-BE49-F238E27FC236}">
                <a16:creationId xmlns:a16="http://schemas.microsoft.com/office/drawing/2014/main" id="{829001BF-B1D5-25C7-CF6C-82273268881A}"/>
              </a:ext>
            </a:extLst>
          </p:cNvPr>
          <p:cNvSpPr txBox="1"/>
          <p:nvPr/>
        </p:nvSpPr>
        <p:spPr>
          <a:xfrm>
            <a:off x="7438813" y="851829"/>
            <a:ext cx="2249073" cy="230832"/>
          </a:xfrm>
          <a:prstGeom prst="rect">
            <a:avLst/>
          </a:prstGeom>
          <a:noFill/>
        </p:spPr>
        <p:txBody>
          <a:bodyPr wrap="square" rtlCol="0">
            <a:spAutoFit/>
          </a:bodyPr>
          <a:lstStyle/>
          <a:p>
            <a:r>
              <a:rPr lang="en-US" sz="900" dirty="0">
                <a:solidFill>
                  <a:schemeClr val="bg1">
                    <a:lumMod val="50000"/>
                  </a:schemeClr>
                </a:solidFill>
              </a:rPr>
              <a:t>Tax-free distribution in future</a:t>
            </a:r>
          </a:p>
        </p:txBody>
      </p:sp>
      <p:sp>
        <p:nvSpPr>
          <p:cNvPr id="76" name="Oval 75">
            <a:extLst>
              <a:ext uri="{FF2B5EF4-FFF2-40B4-BE49-F238E27FC236}">
                <a16:creationId xmlns:a16="http://schemas.microsoft.com/office/drawing/2014/main" id="{55FCE0A3-D0D1-88DC-DC90-65FCD70AE92E}"/>
              </a:ext>
            </a:extLst>
          </p:cNvPr>
          <p:cNvSpPr/>
          <p:nvPr/>
        </p:nvSpPr>
        <p:spPr>
          <a:xfrm>
            <a:off x="7365003" y="603036"/>
            <a:ext cx="98270" cy="87247"/>
          </a:xfrm>
          <a:prstGeom prst="ellipse">
            <a:avLst/>
          </a:prstGeom>
          <a:solidFill>
            <a:srgbClr val="8926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5BF5D447-E4E5-ED22-2DCC-AFE17D028DD9}"/>
              </a:ext>
            </a:extLst>
          </p:cNvPr>
          <p:cNvSpPr/>
          <p:nvPr/>
        </p:nvSpPr>
        <p:spPr>
          <a:xfrm>
            <a:off x="7365003" y="769755"/>
            <a:ext cx="98270" cy="8724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2B831103-A50A-D2E4-96F5-B3BF3FF878AA}"/>
              </a:ext>
            </a:extLst>
          </p:cNvPr>
          <p:cNvSpPr/>
          <p:nvPr/>
        </p:nvSpPr>
        <p:spPr>
          <a:xfrm>
            <a:off x="7365003" y="928378"/>
            <a:ext cx="98270" cy="87247"/>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9" name="Graphic 78" descr="Badge 3 outline">
            <a:extLst>
              <a:ext uri="{FF2B5EF4-FFF2-40B4-BE49-F238E27FC236}">
                <a16:creationId xmlns:a16="http://schemas.microsoft.com/office/drawing/2014/main" id="{688EDACE-1B50-834C-7F54-FA146A5A6BD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193675" y="3135763"/>
            <a:ext cx="275958" cy="275958"/>
          </a:xfrm>
          <a:prstGeom prst="rect">
            <a:avLst/>
          </a:prstGeom>
        </p:spPr>
      </p:pic>
      <p:pic>
        <p:nvPicPr>
          <p:cNvPr id="80" name="Graphic 79" descr="Badge 4 outline">
            <a:extLst>
              <a:ext uri="{FF2B5EF4-FFF2-40B4-BE49-F238E27FC236}">
                <a16:creationId xmlns:a16="http://schemas.microsoft.com/office/drawing/2014/main" id="{3273A0DB-27D9-D0F1-9DF2-8FC9EBBAF65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193675" y="3625906"/>
            <a:ext cx="275958" cy="275958"/>
          </a:xfrm>
          <a:prstGeom prst="rect">
            <a:avLst/>
          </a:prstGeom>
        </p:spPr>
      </p:pic>
      <p:pic>
        <p:nvPicPr>
          <p:cNvPr id="81" name="Graphic 80" descr="Badge 5 outline">
            <a:extLst>
              <a:ext uri="{FF2B5EF4-FFF2-40B4-BE49-F238E27FC236}">
                <a16:creationId xmlns:a16="http://schemas.microsoft.com/office/drawing/2014/main" id="{C8AB7A8A-4D3A-C756-0EB4-1F279387522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193675" y="4065434"/>
            <a:ext cx="275958" cy="275958"/>
          </a:xfrm>
          <a:prstGeom prst="rect">
            <a:avLst/>
          </a:prstGeom>
        </p:spPr>
      </p:pic>
      <p:pic>
        <p:nvPicPr>
          <p:cNvPr id="82" name="Graphic 81" descr="Badge 6 outline">
            <a:extLst>
              <a:ext uri="{FF2B5EF4-FFF2-40B4-BE49-F238E27FC236}">
                <a16:creationId xmlns:a16="http://schemas.microsoft.com/office/drawing/2014/main" id="{74E753DF-4C81-BD03-A07A-BF936FE24B37}"/>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3193675" y="4538961"/>
            <a:ext cx="275958" cy="275958"/>
          </a:xfrm>
          <a:prstGeom prst="rect">
            <a:avLst/>
          </a:prstGeom>
        </p:spPr>
      </p:pic>
      <p:pic>
        <p:nvPicPr>
          <p:cNvPr id="83" name="Graphic 82" descr="Badge 7 outline">
            <a:extLst>
              <a:ext uri="{FF2B5EF4-FFF2-40B4-BE49-F238E27FC236}">
                <a16:creationId xmlns:a16="http://schemas.microsoft.com/office/drawing/2014/main" id="{E211349B-C6FD-0868-B42B-F4FD1035123F}"/>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3193675" y="5615589"/>
            <a:ext cx="275958" cy="275958"/>
          </a:xfrm>
          <a:prstGeom prst="rect">
            <a:avLst/>
          </a:prstGeom>
        </p:spPr>
      </p:pic>
      <p:sp>
        <p:nvSpPr>
          <p:cNvPr id="11" name="TextBox 10">
            <a:extLst>
              <a:ext uri="{FF2B5EF4-FFF2-40B4-BE49-F238E27FC236}">
                <a16:creationId xmlns:a16="http://schemas.microsoft.com/office/drawing/2014/main" id="{E1432D0B-02A8-1826-8A55-13779A0AC20C}"/>
              </a:ext>
            </a:extLst>
          </p:cNvPr>
          <p:cNvSpPr txBox="1"/>
          <p:nvPr/>
        </p:nvSpPr>
        <p:spPr>
          <a:xfrm>
            <a:off x="3559063" y="6404627"/>
            <a:ext cx="2525731" cy="246221"/>
          </a:xfrm>
          <a:prstGeom prst="rect">
            <a:avLst/>
          </a:prstGeom>
          <a:noFill/>
        </p:spPr>
        <p:txBody>
          <a:bodyPr wrap="square" rtlCol="0">
            <a:spAutoFit/>
          </a:bodyPr>
          <a:lstStyle/>
          <a:p>
            <a:r>
              <a:rPr lang="en-US" sz="1000" dirty="0">
                <a:solidFill>
                  <a:srgbClr val="525252"/>
                </a:solidFill>
              </a:rPr>
              <a:t>If offered:  Sec 127 Student Loan Repayment</a:t>
            </a:r>
          </a:p>
        </p:txBody>
      </p:sp>
      <p:sp>
        <p:nvSpPr>
          <p:cNvPr id="25" name="TextBox 24">
            <a:extLst>
              <a:ext uri="{FF2B5EF4-FFF2-40B4-BE49-F238E27FC236}">
                <a16:creationId xmlns:a16="http://schemas.microsoft.com/office/drawing/2014/main" id="{74B016E3-45F5-0C36-118C-24E848D6FE15}"/>
              </a:ext>
            </a:extLst>
          </p:cNvPr>
          <p:cNvSpPr txBox="1"/>
          <p:nvPr/>
        </p:nvSpPr>
        <p:spPr>
          <a:xfrm>
            <a:off x="623556" y="6397043"/>
            <a:ext cx="2328525" cy="338554"/>
          </a:xfrm>
          <a:prstGeom prst="rect">
            <a:avLst/>
          </a:prstGeom>
          <a:noFill/>
        </p:spPr>
        <p:txBody>
          <a:bodyPr wrap="square">
            <a:spAutoFit/>
          </a:bodyPr>
          <a:lstStyle/>
          <a:p>
            <a:pPr algn="l"/>
            <a:r>
              <a:rPr lang="en-US" sz="800" b="0" i="0" baseline="30000" dirty="0">
                <a:solidFill>
                  <a:srgbClr val="525252"/>
                </a:solidFill>
                <a:effectLst/>
                <a:latin typeface="Source Sans Pro Web"/>
              </a:rPr>
              <a:t>1 </a:t>
            </a:r>
            <a:r>
              <a:rPr lang="en-US" sz="800" b="0" i="0" dirty="0">
                <a:solidFill>
                  <a:srgbClr val="525252"/>
                </a:solidFill>
                <a:effectLst/>
                <a:latin typeface="Source Sans Pro Web"/>
              </a:rPr>
              <a:t>Excludes highly compensated employees as defined by section 414(q) of </a:t>
            </a:r>
            <a:r>
              <a:rPr lang="en-US" sz="800" dirty="0">
                <a:solidFill>
                  <a:srgbClr val="525252"/>
                </a:solidFill>
                <a:latin typeface="Source Sans Pro Web"/>
              </a:rPr>
              <a:t>IRS Code</a:t>
            </a:r>
            <a:endParaRPr lang="en-US" sz="800" b="0" i="0" dirty="0">
              <a:solidFill>
                <a:srgbClr val="525252"/>
              </a:solidFill>
              <a:effectLst/>
              <a:latin typeface="Source Sans Pro Web"/>
            </a:endParaRPr>
          </a:p>
        </p:txBody>
      </p:sp>
      <p:cxnSp>
        <p:nvCxnSpPr>
          <p:cNvPr id="84" name="Straight Connector 83">
            <a:extLst>
              <a:ext uri="{FF2B5EF4-FFF2-40B4-BE49-F238E27FC236}">
                <a16:creationId xmlns:a16="http://schemas.microsoft.com/office/drawing/2014/main" id="{E220731A-BA03-F9B9-24CC-9E0E6BB1C474}"/>
              </a:ext>
            </a:extLst>
          </p:cNvPr>
          <p:cNvCxnSpPr>
            <a:cxnSpLocks/>
          </p:cNvCxnSpPr>
          <p:nvPr/>
        </p:nvCxnSpPr>
        <p:spPr>
          <a:xfrm>
            <a:off x="724413" y="6386834"/>
            <a:ext cx="2065852" cy="0"/>
          </a:xfrm>
          <a:prstGeom prst="line">
            <a:avLst/>
          </a:prstGeom>
          <a:ln>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828949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1_OFFICE THEME" val="91CkU3EQ"/>
  <p:tag name="ARTICULATE_SLIDE_THUMBNAIL_REFRESH" val="1"/>
  <p:tag name="ARTICULATE_PROJECT_OPEN" val="0"/>
  <p:tag name="ARTICULATE_SLIDE_COUNT" val="1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USI Brand Colors">
      <a:dk1>
        <a:srgbClr val="000000"/>
      </a:dk1>
      <a:lt1>
        <a:srgbClr val="FFFFFF"/>
      </a:lt1>
      <a:dk2>
        <a:srgbClr val="616161"/>
      </a:dk2>
      <a:lt2>
        <a:srgbClr val="D1D3D4"/>
      </a:lt2>
      <a:accent1>
        <a:srgbClr val="00529B"/>
      </a:accent1>
      <a:accent2>
        <a:srgbClr val="3C7EC1"/>
      </a:accent2>
      <a:accent3>
        <a:srgbClr val="89BADC"/>
      </a:accent3>
      <a:accent4>
        <a:srgbClr val="58BDBA"/>
      </a:accent4>
      <a:accent5>
        <a:srgbClr val="EE8A1D"/>
      </a:accent5>
      <a:accent6>
        <a:srgbClr val="811111"/>
      </a:accent6>
      <a:hlink>
        <a:srgbClr val="0000FF"/>
      </a:hlink>
      <a:folHlink>
        <a:srgbClr val="0000FF"/>
      </a:folHlink>
    </a:clrScheme>
    <a:fontScheme name="USI Font 1">
      <a:majorFont>
        <a:latin typeface="Century Gothic"/>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rgbClr val="D4A00F"/>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tailEnd type="oval"/>
        </a:ln>
      </a:spPr>
      <a:bodyPr/>
      <a:lstStyle/>
      <a:style>
        <a:lnRef idx="1">
          <a:schemeClr val="accent5"/>
        </a:lnRef>
        <a:fillRef idx="0">
          <a:schemeClr val="accent5"/>
        </a:fillRef>
        <a:effectRef idx="0">
          <a:schemeClr val="accent5"/>
        </a:effectRef>
        <a:fontRef idx="minor">
          <a:schemeClr val="tx1"/>
        </a:fontRef>
      </a:style>
    </a:lnDef>
  </a:objectDefaults>
  <a:extraClrSchemeLst/>
  <a:custClrLst>
    <a:custClr name="USI Blue">
      <a:srgbClr val="00529B"/>
    </a:custClr>
    <a:custClr name="USI Med Blue">
      <a:srgbClr val="3C7EC1"/>
    </a:custClr>
    <a:custClr name="USI Orange">
      <a:srgbClr val="EE8A1D"/>
    </a:custClr>
    <a:custClr name="USI Teal">
      <a:srgbClr val="58BDBA"/>
    </a:custClr>
    <a:custClr name="USI Dark Gray">
      <a:srgbClr val="6D6E71"/>
    </a:custClr>
    <a:custClr name="USI Mustard">
      <a:srgbClr val="D4A00F"/>
    </a:custClr>
    <a:custClr name="USI Purple">
      <a:srgbClr val="892676"/>
    </a:custClr>
    <a:custClr name="USI Olive">
      <a:srgbClr val="8A8D09"/>
    </a:custClr>
    <a:custClr name="USI Crimson">
      <a:srgbClr val="811111"/>
    </a:custClr>
    <a:custClr name="USI Light Blue">
      <a:srgbClr val="89BADC"/>
    </a:custClr>
    <a:custClr name="USI Blue 25%">
      <a:srgbClr val="BFD4E6"/>
    </a:custClr>
    <a:custClr name="USI Med Blue 25%">
      <a:srgbClr val="CEDFEF"/>
    </a:custClr>
    <a:custClr name="USI Orange 25%">
      <a:srgbClr val="FBE2C6"/>
    </a:custClr>
    <a:custClr name="USI Teal 25%">
      <a:srgbClr val="D5EEEE"/>
    </a:custClr>
    <a:custClr name="USI Light Gray">
      <a:srgbClr val="D1D3D4"/>
    </a:custClr>
    <a:custClr name="USI Mustard 25%">
      <a:srgbClr val="F4E9C1"/>
    </a:custClr>
    <a:custClr name="USI Purple 25%">
      <a:srgbClr val="E2C9DD"/>
    </a:custClr>
    <a:custClr name="USI Olive 25%">
      <a:srgbClr val="E2E2C1"/>
    </a:custClr>
    <a:custClr name="USI Crimson 25%">
      <a:srgbClr val="DFC3C3"/>
    </a:custClr>
    <a:custClr name="USI Light Blue 25%">
      <a:srgbClr val="E1EEF6"/>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USI Brand Colors">
      <a:dk1>
        <a:srgbClr val="000000"/>
      </a:dk1>
      <a:lt1>
        <a:srgbClr val="FFFFFF"/>
      </a:lt1>
      <a:dk2>
        <a:srgbClr val="616161"/>
      </a:dk2>
      <a:lt2>
        <a:srgbClr val="D1D3D4"/>
      </a:lt2>
      <a:accent1>
        <a:srgbClr val="00529B"/>
      </a:accent1>
      <a:accent2>
        <a:srgbClr val="3C7EC1"/>
      </a:accent2>
      <a:accent3>
        <a:srgbClr val="89BADC"/>
      </a:accent3>
      <a:accent4>
        <a:srgbClr val="58BDBA"/>
      </a:accent4>
      <a:accent5>
        <a:srgbClr val="EE8A1D"/>
      </a:accent5>
      <a:accent6>
        <a:srgbClr val="811111"/>
      </a:accent6>
      <a:hlink>
        <a:srgbClr val="0000FF"/>
      </a:hlink>
      <a:folHlink>
        <a:srgbClr val="0000FF"/>
      </a:folHlink>
    </a:clrScheme>
    <a:fontScheme name="USI Font 1">
      <a:majorFont>
        <a:latin typeface="Century Gothic"/>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rgbClr val="D4A00F"/>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19050">
          <a:tailEnd type="oval"/>
        </a:ln>
      </a:spPr>
      <a:bodyPr/>
      <a:lstStyle/>
      <a:style>
        <a:lnRef idx="1">
          <a:schemeClr val="accent5"/>
        </a:lnRef>
        <a:fillRef idx="0">
          <a:schemeClr val="accent5"/>
        </a:fillRef>
        <a:effectRef idx="0">
          <a:schemeClr val="accent5"/>
        </a:effectRef>
        <a:fontRef idx="minor">
          <a:schemeClr val="tx1"/>
        </a:fontRef>
      </a:style>
    </a:lnDef>
  </a:objectDefaults>
  <a:extraClrSchemeLst/>
  <a:custClrLst>
    <a:custClr name="USI Blue">
      <a:srgbClr val="00529B"/>
    </a:custClr>
    <a:custClr name="USI Med Blue">
      <a:srgbClr val="3C7EC1"/>
    </a:custClr>
    <a:custClr name="USI Orange">
      <a:srgbClr val="EE8A1D"/>
    </a:custClr>
    <a:custClr name="USI Teal">
      <a:srgbClr val="58BDBA"/>
    </a:custClr>
    <a:custClr name="USI Dark Gray">
      <a:srgbClr val="6D6E71"/>
    </a:custClr>
    <a:custClr name="USI Mustard">
      <a:srgbClr val="D4A00F"/>
    </a:custClr>
    <a:custClr name="USI Purple">
      <a:srgbClr val="892676"/>
    </a:custClr>
    <a:custClr name="USI Olive">
      <a:srgbClr val="8A8D09"/>
    </a:custClr>
    <a:custClr name="USI Crimson">
      <a:srgbClr val="811111"/>
    </a:custClr>
    <a:custClr name="USI Light Blue">
      <a:srgbClr val="89BADC"/>
    </a:custClr>
    <a:custClr name="USI Blue 25%">
      <a:srgbClr val="BFD4E6"/>
    </a:custClr>
    <a:custClr name="USI Med Blue 25%">
      <a:srgbClr val="CEDFEF"/>
    </a:custClr>
    <a:custClr name="USI Orange 25%">
      <a:srgbClr val="FBE2C6"/>
    </a:custClr>
    <a:custClr name="USI Teal 25%">
      <a:srgbClr val="D5EEEE"/>
    </a:custClr>
    <a:custClr name="USI Light Gray">
      <a:srgbClr val="D1D3D4"/>
    </a:custClr>
    <a:custClr name="USI Mustard 25%">
      <a:srgbClr val="F4E9C1"/>
    </a:custClr>
    <a:custClr name="USI Purple 25%">
      <a:srgbClr val="E2C9DD"/>
    </a:custClr>
    <a:custClr name="USI Olive 25%">
      <a:srgbClr val="E2E2C1"/>
    </a:custClr>
    <a:custClr name="USI Crimson 25%">
      <a:srgbClr val="DFC3C3"/>
    </a:custClr>
    <a:custClr name="USI Light Blue 25%">
      <a:srgbClr val="E1EEF6"/>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35">
      <a:dk1>
        <a:srgbClr val="000000"/>
      </a:dk1>
      <a:lt1>
        <a:srgbClr val="FFFFFF"/>
      </a:lt1>
      <a:dk2>
        <a:srgbClr val="616161"/>
      </a:dk2>
      <a:lt2>
        <a:srgbClr val="D1D3D4"/>
      </a:lt2>
      <a:accent1>
        <a:srgbClr val="00529B"/>
      </a:accent1>
      <a:accent2>
        <a:srgbClr val="3C7EC1"/>
      </a:accent2>
      <a:accent3>
        <a:srgbClr val="89BADC"/>
      </a:accent3>
      <a:accent4>
        <a:srgbClr val="58BDBA"/>
      </a:accent4>
      <a:accent5>
        <a:srgbClr val="EE8A1D"/>
      </a:accent5>
      <a:accent6>
        <a:srgbClr val="811111"/>
      </a:accent6>
      <a:hlink>
        <a:srgbClr val="00529B"/>
      </a:hlink>
      <a:folHlink>
        <a:srgbClr val="00529B"/>
      </a:folHlink>
    </a:clrScheme>
    <a:fontScheme name="USI Font 1">
      <a:majorFont>
        <a:latin typeface="Century Gothic"/>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rgbClr val="D4A00F"/>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tailEnd type="oval"/>
        </a:ln>
      </a:spPr>
      <a:bodyPr/>
      <a:lstStyle/>
      <a:style>
        <a:lnRef idx="1">
          <a:schemeClr val="accent5"/>
        </a:lnRef>
        <a:fillRef idx="0">
          <a:schemeClr val="accent5"/>
        </a:fillRef>
        <a:effectRef idx="0">
          <a:schemeClr val="accent5"/>
        </a:effectRef>
        <a:fontRef idx="minor">
          <a:schemeClr val="tx1"/>
        </a:fontRef>
      </a:style>
    </a:lnDef>
  </a:objectDefaults>
  <a:extraClrSchemeLst/>
  <a:custClrLst>
    <a:custClr name="USI Blue">
      <a:srgbClr val="00529B"/>
    </a:custClr>
    <a:custClr name="USI Med Blue">
      <a:srgbClr val="3C7EC1"/>
    </a:custClr>
    <a:custClr name="USI Orange">
      <a:srgbClr val="EE8A1D"/>
    </a:custClr>
    <a:custClr name="USI Teal">
      <a:srgbClr val="58BDBA"/>
    </a:custClr>
    <a:custClr name="USI Dark Gray">
      <a:srgbClr val="6D6E71"/>
    </a:custClr>
    <a:custClr name="USI Mustard">
      <a:srgbClr val="D4A00F"/>
    </a:custClr>
    <a:custClr name="USI Purple">
      <a:srgbClr val="892676"/>
    </a:custClr>
    <a:custClr name="USI Olive">
      <a:srgbClr val="8A8D09"/>
    </a:custClr>
    <a:custClr name="USI Crimson">
      <a:srgbClr val="811111"/>
    </a:custClr>
    <a:custClr name="USI Light Blue">
      <a:srgbClr val="89BADC"/>
    </a:custClr>
    <a:custClr name="USI Blue 25%">
      <a:srgbClr val="BFD4E6"/>
    </a:custClr>
    <a:custClr name="USI Med Blue 25%">
      <a:srgbClr val="CEDFEF"/>
    </a:custClr>
    <a:custClr name="USI Orange 25%">
      <a:srgbClr val="FBE2C6"/>
    </a:custClr>
    <a:custClr name="USI Teal 25%">
      <a:srgbClr val="D5EEEE"/>
    </a:custClr>
    <a:custClr name="USI Light Gray">
      <a:srgbClr val="D1D3D4"/>
    </a:custClr>
    <a:custClr name="USI Mustard 25%">
      <a:srgbClr val="F4E9C1"/>
    </a:custClr>
    <a:custClr name="USI Purple 25%">
      <a:srgbClr val="E2C9DD"/>
    </a:custClr>
    <a:custClr name="USI Olive 25%">
      <a:srgbClr val="E2E2C1"/>
    </a:custClr>
    <a:custClr name="USI Crimson 25%">
      <a:srgbClr val="DFC3C3"/>
    </a:custClr>
    <a:custClr name="USI Light Blue 25%">
      <a:srgbClr val="E1EEF6"/>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USI Brand Colors">
      <a:dk1>
        <a:srgbClr val="000000"/>
      </a:dk1>
      <a:lt1>
        <a:srgbClr val="FFFFFF"/>
      </a:lt1>
      <a:dk2>
        <a:srgbClr val="616161"/>
      </a:dk2>
      <a:lt2>
        <a:srgbClr val="D1D3D4"/>
      </a:lt2>
      <a:accent1>
        <a:srgbClr val="00529B"/>
      </a:accent1>
      <a:accent2>
        <a:srgbClr val="3C7EC1"/>
      </a:accent2>
      <a:accent3>
        <a:srgbClr val="89BADC"/>
      </a:accent3>
      <a:accent4>
        <a:srgbClr val="58BDBA"/>
      </a:accent4>
      <a:accent5>
        <a:srgbClr val="EE8A1D"/>
      </a:accent5>
      <a:accent6>
        <a:srgbClr val="811111"/>
      </a:accent6>
      <a:hlink>
        <a:srgbClr val="0000FF"/>
      </a:hlink>
      <a:folHlink>
        <a:srgbClr val="0000FF"/>
      </a:folHlink>
    </a:clrScheme>
    <a:fontScheme name="USI Font 1">
      <a:majorFont>
        <a:latin typeface="Century Gothic"/>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rgbClr val="D4A00F"/>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tailEnd type="oval"/>
        </a:ln>
      </a:spPr>
      <a:bodyPr/>
      <a:lstStyle/>
      <a:style>
        <a:lnRef idx="1">
          <a:schemeClr val="accent5"/>
        </a:lnRef>
        <a:fillRef idx="0">
          <a:schemeClr val="accent5"/>
        </a:fillRef>
        <a:effectRef idx="0">
          <a:schemeClr val="accent5"/>
        </a:effectRef>
        <a:fontRef idx="minor">
          <a:schemeClr val="tx1"/>
        </a:fontRef>
      </a:style>
    </a:lnDef>
  </a:objectDefaults>
  <a:extraClrSchemeLst/>
  <a:custClrLst>
    <a:custClr name="USI Blue">
      <a:srgbClr val="00529B"/>
    </a:custClr>
    <a:custClr name="USI Med Blue">
      <a:srgbClr val="3C7EC1"/>
    </a:custClr>
    <a:custClr name="USI Orange">
      <a:srgbClr val="EE8A1D"/>
    </a:custClr>
    <a:custClr name="USI Teal">
      <a:srgbClr val="58BDBA"/>
    </a:custClr>
    <a:custClr name="USI Dark Gray">
      <a:srgbClr val="6D6E71"/>
    </a:custClr>
    <a:custClr name="USI Mustard">
      <a:srgbClr val="D4A00F"/>
    </a:custClr>
    <a:custClr name="USI Purple">
      <a:srgbClr val="892676"/>
    </a:custClr>
    <a:custClr name="USI Olive">
      <a:srgbClr val="8A8D09"/>
    </a:custClr>
    <a:custClr name="USI Crimson">
      <a:srgbClr val="811111"/>
    </a:custClr>
    <a:custClr name="USI Light Blue">
      <a:srgbClr val="89BADC"/>
    </a:custClr>
    <a:custClr name="USI Blue 25%">
      <a:srgbClr val="BFD4E6"/>
    </a:custClr>
    <a:custClr name="USI Med Blue 25%">
      <a:srgbClr val="CEDFEF"/>
    </a:custClr>
    <a:custClr name="USI Orange 25%">
      <a:srgbClr val="FBE2C6"/>
    </a:custClr>
    <a:custClr name="USI Teal 25%">
      <a:srgbClr val="D5EEEE"/>
    </a:custClr>
    <a:custClr name="USI Light Gray">
      <a:srgbClr val="D1D3D4"/>
    </a:custClr>
    <a:custClr name="USI Mustard 25%">
      <a:srgbClr val="F4E9C1"/>
    </a:custClr>
    <a:custClr name="USI Purple 25%">
      <a:srgbClr val="E2C9DD"/>
    </a:custClr>
    <a:custClr name="USI Olive 25%">
      <a:srgbClr val="E2E2C1"/>
    </a:custClr>
    <a:custClr name="USI Crimson 25%">
      <a:srgbClr val="DFC3C3"/>
    </a:custClr>
    <a:custClr name="USI Light Blue 25%">
      <a:srgbClr val="E1EEF6"/>
    </a:custClr>
  </a:custClr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6AE830F5192F478D94F6579D269FCD" ma:contentTypeVersion="4" ma:contentTypeDescription="Create a new document." ma:contentTypeScope="" ma:versionID="7219f22f93eefef54664685c2253b1d3">
  <xsd:schema xmlns:xsd="http://www.w3.org/2001/XMLSchema" xmlns:xs="http://www.w3.org/2001/XMLSchema" xmlns:p="http://schemas.microsoft.com/office/2006/metadata/properties" xmlns:ns2="B044F474-DF2A-4E80-A65E-FDEDF11A9230" xmlns:ns3="b044f474-df2a-4e80-a65e-fdedf11a9230" xmlns:ns4="http://schemas.microsoft.com/sharepoint/v4" targetNamespace="http://schemas.microsoft.com/office/2006/metadata/properties" ma:root="true" ma:fieldsID="3bdd1e890b76f91b9a7aa116162833fd" ns2:_="" ns3:_="" ns4:_="">
    <xsd:import namespace="B044F474-DF2A-4E80-A65E-FDEDF11A9230"/>
    <xsd:import namespace="b044f474-df2a-4e80-a65e-fdedf11a9230"/>
    <xsd:import namespace="http://schemas.microsoft.com/sharepoint/v4"/>
    <xsd:element name="properties">
      <xsd:complexType>
        <xsd:sequence>
          <xsd:element name="documentManagement">
            <xsd:complexType>
              <xsd:all>
                <xsd:element ref="ns2:Category" minOccurs="0"/>
                <xsd:element ref="ns2:MediaServiceMetadata" minOccurs="0"/>
                <xsd:element ref="ns2:MediaServiceFastMetadata" minOccurs="0"/>
                <xsd:element ref="ns3:Topic" minOccurs="0"/>
                <xsd:element ref="ns3:Description0" minOccurs="0"/>
                <xsd:element ref="ns4:IconOverlay"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44F474-DF2A-4E80-A65E-FDEDF11A9230" elementFormDefault="qualified">
    <xsd:import namespace="http://schemas.microsoft.com/office/2006/documentManagement/types"/>
    <xsd:import namespace="http://schemas.microsoft.com/office/infopath/2007/PartnerControls"/>
    <xsd:element name="Category" ma:index="8" nillable="true" ma:displayName="Category" ma:list="{25A6DC2B-FA85-47CF-A493-1542C9020570}" ma:internalName="Category" ma:showField="Title">
      <xsd:simpleType>
        <xsd:restriction base="dms:Lookup"/>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44f474-df2a-4e80-a65e-fdedf11a9230" elementFormDefault="qualified">
    <xsd:import namespace="http://schemas.microsoft.com/office/2006/documentManagement/types"/>
    <xsd:import namespace="http://schemas.microsoft.com/office/infopath/2007/PartnerControls"/>
    <xsd:element name="Topic" ma:index="11" nillable="true" ma:displayName="Topic" ma:default="General" ma:format="Dropdown" ma:internalName="Topic">
      <xsd:simpleType>
        <xsd:restriction base="dms:Choice">
          <xsd:enumeration value="General"/>
          <xsd:enumeration value="Exec Ben"/>
          <xsd:enumeration value="HSA"/>
          <xsd:enumeration value="Behavioral Health"/>
          <xsd:enumeration value="Family Forming"/>
          <xsd:enumeration value="Workforce"/>
          <xsd:enumeration value="DEI"/>
        </xsd:restriction>
      </xsd:simpleType>
    </xsd:element>
    <xsd:element name="Description0" ma:index="12" nillable="true" ma:displayName="Description" ma:internalName="Description0">
      <xsd:simpleType>
        <xsd:restriction base="dms:Text">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3"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IconOverlay xmlns="http://schemas.microsoft.com/sharepoint/v4" xsi:nil="true"/>
    <Description0 xmlns="b044f474-df2a-4e80-a65e-fdedf11a9230">EB Retirement Integration</Description0>
    <Topic xmlns="b044f474-df2a-4e80-a65e-fdedf11a9230">General</Topic>
    <Category xmlns="B044F474-DF2A-4E80-A65E-FDEDF11A923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6094FA-D7B7-43E2-9B65-C13F387737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44F474-DF2A-4E80-A65E-FDEDF11A9230"/>
    <ds:schemaRef ds:uri="b044f474-df2a-4e80-a65e-fdedf11a9230"/>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B092C4-5DCE-48B8-BC31-711FD6F1E978}">
  <ds:schemaRefs>
    <ds:schemaRef ds:uri="http://purl.org/dc/elements/1.1/"/>
    <ds:schemaRef ds:uri="http://schemas.microsoft.com/office/2006/metadata/properties"/>
    <ds:schemaRef ds:uri="http://schemas.microsoft.com/sharepoint/v4"/>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b044f474-df2a-4e80-a65e-fdedf11a9230"/>
    <ds:schemaRef ds:uri="B044F474-DF2A-4E80-A65E-FDEDF11A9230"/>
    <ds:schemaRef ds:uri="http://www.w3.org/XML/1998/namespace"/>
    <ds:schemaRef ds:uri="http://purl.org/dc/dcmitype/"/>
  </ds:schemaRefs>
</ds:datastoreItem>
</file>

<file path=customXml/itemProps3.xml><?xml version="1.0" encoding="utf-8"?>
<ds:datastoreItem xmlns:ds="http://schemas.openxmlformats.org/officeDocument/2006/customXml" ds:itemID="{BB2CD3D4-31F6-443F-8454-835C8406B3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30606</TotalTime>
  <Words>5714</Words>
  <Application>Microsoft Office PowerPoint</Application>
  <PresentationFormat>On-screen Show (4:3)</PresentationFormat>
  <Paragraphs>556</Paragraphs>
  <Slides>25</Slides>
  <Notes>18</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25</vt:i4>
      </vt:variant>
    </vt:vector>
  </HeadingPairs>
  <TitlesOfParts>
    <vt:vector size="37" baseType="lpstr">
      <vt:lpstr>Aptos</vt:lpstr>
      <vt:lpstr>Arial</vt:lpstr>
      <vt:lpstr>Calibri</vt:lpstr>
      <vt:lpstr>Calibri Light</vt:lpstr>
      <vt:lpstr>Century Gothic</vt:lpstr>
      <vt:lpstr>Source Sans Pro Web</vt:lpstr>
      <vt:lpstr>Verdana</vt:lpstr>
      <vt:lpstr>Wingdings</vt:lpstr>
      <vt:lpstr>Office Theme</vt:lpstr>
      <vt:lpstr>2_Office Theme</vt:lpstr>
      <vt:lpstr>1_Office Theme</vt:lpstr>
      <vt:lpstr>3_Office Theme</vt:lpstr>
      <vt:lpstr>Retirement Readiness: Benefits Should Compliment not Compete</vt:lpstr>
      <vt:lpstr>Our job is to make your employees better consumers of your benefit program</vt:lpstr>
      <vt:lpstr>Challenges Impacting Employee Readiness</vt:lpstr>
      <vt:lpstr>Employee Financial Health: Impact on Employers</vt:lpstr>
      <vt:lpstr>Retirement Readiness Impacts on Employers</vt:lpstr>
      <vt:lpstr>Employer Tax Liabilities </vt:lpstr>
      <vt:lpstr>USI’s Mind Body Money Solution</vt:lpstr>
      <vt:lpstr>Integrated Employee Benefits and Retirement Consulting</vt:lpstr>
      <vt:lpstr>Strategy for Optimizing the Next Best Dollar</vt:lpstr>
      <vt:lpstr>QHDHP with Health Savings Account</vt:lpstr>
      <vt:lpstr>Understanding the Tax Exposure1,2,3,10</vt:lpstr>
      <vt:lpstr>Designing a Comprehensive Strategy</vt:lpstr>
      <vt:lpstr>Employer Strategy Employer Financial Impact – Some Examples1,2,7,10</vt:lpstr>
      <vt:lpstr>PowerPoint Presentation</vt:lpstr>
      <vt:lpstr>PowerPoint Presentation</vt:lpstr>
      <vt:lpstr>PowerPoint Presentation</vt:lpstr>
      <vt:lpstr>PowerPoint Presentation</vt:lpstr>
      <vt:lpstr>Maximizing Tax-Deferred Engagement  Health Savings Accounts (HSA)s</vt:lpstr>
      <vt:lpstr>Maximizing Tax-Deferred Engagement Flexible Spending Accounts (FSAs)</vt:lpstr>
      <vt:lpstr>Maximizing Tax-Deferred Engagement Transit Accounts</vt:lpstr>
      <vt:lpstr>Maximizing Tax-Deferred Engagement 401(k), 403(b)</vt:lpstr>
      <vt:lpstr>Maximizing Tax-Deferred Engagement 401(k) + Roth </vt:lpstr>
      <vt:lpstr>Maximizing Tax-Deferred Engagement Emergency Fund Accounts</vt:lpstr>
      <vt:lpstr>Maximizing Tax-Deferred Engagement 529 Plans</vt:lpstr>
      <vt:lpstr>Maximizing Tax-Deferred Engagement Tuition Reimbursement &amp; Education Funds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SWP - Comprehensive Underwriting Review for Fully Insured Plans</dc:title>
  <dc:creator>Arthur Hall</dc:creator>
  <cp:lastModifiedBy>Derek Bailey</cp:lastModifiedBy>
  <cp:revision>614</cp:revision>
  <cp:lastPrinted>2016-12-02T20:00:07Z</cp:lastPrinted>
  <dcterms:created xsi:type="dcterms:W3CDTF">2016-06-16T16:12:05Z</dcterms:created>
  <dcterms:modified xsi:type="dcterms:W3CDTF">2025-10-20T15:48:13Z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0x010100656AE830F5192F478D94F6579D269FCD</vt:lpwstr>
  </property>
  <property fmtid="{D5CDD505-2E9C-101B-9397-08002B2CF9AE}" pid="3" name="ArticulateGUID">
    <vt:lpwstr>DEB6784D-E25E-41CB-8C01-AAD5FA63FC2D</vt:lpwstr>
  </property>
  <property fmtid="{D5CDD505-2E9C-101B-9397-08002B2CF9AE}" pid="4" name="ArticulatePath">
    <vt:lpwstr>http://usinet/Solution_Libraries_EB/Work%20Product%20-%20Comprehensive%20Underwriting%20Review</vt:lpwstr>
  </property>
  <property fmtid="{D5CDD505-2E9C-101B-9397-08002B2CF9AE}" pid="5" name="MediaServiceImageTags">
    <vt:lpwstr/>
  </property>
  <property fmtid="{D5CDD505-2E9C-101B-9397-08002B2CF9AE}" pid="6" name="TaxCatchAll">
    <vt:lpwstr/>
  </property>
</Properties>
</file>