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8" r:id="rId1"/>
  </p:sldMasterIdLst>
  <p:notesMasterIdLst>
    <p:notesMasterId r:id="rId28"/>
  </p:notesMasterIdLst>
  <p:sldIdLst>
    <p:sldId id="2147481820" r:id="rId2"/>
    <p:sldId id="2147481819" r:id="rId3"/>
    <p:sldId id="2145705869" r:id="rId4"/>
    <p:sldId id="258" r:id="rId5"/>
    <p:sldId id="2145705866" r:id="rId6"/>
    <p:sldId id="2147481960" r:id="rId7"/>
    <p:sldId id="2147481821" r:id="rId8"/>
    <p:sldId id="261" r:id="rId9"/>
    <p:sldId id="273" r:id="rId10"/>
    <p:sldId id="275" r:id="rId11"/>
    <p:sldId id="2147481927" r:id="rId12"/>
    <p:sldId id="2147481929" r:id="rId13"/>
    <p:sldId id="2147481928" r:id="rId14"/>
    <p:sldId id="2147481930" r:id="rId15"/>
    <p:sldId id="2147481931" r:id="rId16"/>
    <p:sldId id="2147481958" r:id="rId17"/>
    <p:sldId id="2147481924" r:id="rId18"/>
    <p:sldId id="2147481925" r:id="rId19"/>
    <p:sldId id="2147481826" r:id="rId20"/>
    <p:sldId id="300" r:id="rId21"/>
    <p:sldId id="319" r:id="rId22"/>
    <p:sldId id="2147481959" r:id="rId23"/>
    <p:sldId id="272" r:id="rId24"/>
    <p:sldId id="276" r:id="rId25"/>
    <p:sldId id="2147481830" r:id="rId26"/>
    <p:sldId id="279" r:id="rId2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0A5402-C0E1-4865-8526-CED8A8CDF7F2}" v="5" dt="2025-10-20T19:32:00.720"/>
    <p1510:client id="{BB355A27-B60F-4BD4-8FF7-EA3CDEA910E4}" v="270" dt="2025-10-20T03:02:03.80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20" y="2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47C8F0-D298-4953-8BE6-C26D8F6D73F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56C604-3F02-4698-A054-BF3DF1446B64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Care Delivery Model</a:t>
          </a:r>
        </a:p>
      </dgm:t>
    </dgm:pt>
    <dgm:pt modelId="{7D02FD2D-B3C9-447C-BAF6-836BE9EAC9C6}" type="parTrans" cxnId="{215D5C4E-B25E-42FC-B391-5D01A1AA0EFE}">
      <dgm:prSet/>
      <dgm:spPr/>
      <dgm:t>
        <a:bodyPr/>
        <a:lstStyle/>
        <a:p>
          <a:endParaRPr lang="en-US"/>
        </a:p>
      </dgm:t>
    </dgm:pt>
    <dgm:pt modelId="{03E9343E-39EE-44FC-986F-612CD48C6010}" type="sibTrans" cxnId="{215D5C4E-B25E-42FC-B391-5D01A1AA0EFE}">
      <dgm:prSet/>
      <dgm:spPr/>
      <dgm:t>
        <a:bodyPr/>
        <a:lstStyle/>
        <a:p>
          <a:endParaRPr lang="en-US"/>
        </a:p>
      </dgm:t>
    </dgm:pt>
    <dgm:pt modelId="{2221721B-192E-4090-9D80-6E787A0A7E7E}">
      <dgm:prSet phldrT="[Text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US" dirty="0"/>
            <a:t>340 B Optimization</a:t>
          </a:r>
        </a:p>
      </dgm:t>
    </dgm:pt>
    <dgm:pt modelId="{9EBE059E-DF1B-4BCD-8D1C-C9A3C997AE10}" type="parTrans" cxnId="{4A95A6F1-3D31-49F3-B15F-ACBCF5A1BADD}">
      <dgm:prSet/>
      <dgm:spPr/>
      <dgm:t>
        <a:bodyPr/>
        <a:lstStyle/>
        <a:p>
          <a:endParaRPr lang="en-US"/>
        </a:p>
      </dgm:t>
    </dgm:pt>
    <dgm:pt modelId="{A5F3EFFD-703C-4464-AC86-B052A67AC8B9}" type="sibTrans" cxnId="{4A95A6F1-3D31-49F3-B15F-ACBCF5A1BADD}">
      <dgm:prSet/>
      <dgm:spPr/>
      <dgm:t>
        <a:bodyPr/>
        <a:lstStyle/>
        <a:p>
          <a:endParaRPr lang="en-US"/>
        </a:p>
      </dgm:t>
    </dgm:pt>
    <dgm:pt modelId="{A547E4F7-06E2-4A69-A1AD-EC257BE5BFDE}">
      <dgm:prSet phldrT="[Text]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Numerous Services</a:t>
          </a:r>
        </a:p>
      </dgm:t>
    </dgm:pt>
    <dgm:pt modelId="{EF39C874-5303-4987-8CA2-BE95F0BF90F3}" type="parTrans" cxnId="{542FCE1E-DF62-47EF-AD22-D499EC577EF4}">
      <dgm:prSet/>
      <dgm:spPr/>
      <dgm:t>
        <a:bodyPr/>
        <a:lstStyle/>
        <a:p>
          <a:endParaRPr lang="en-US"/>
        </a:p>
      </dgm:t>
    </dgm:pt>
    <dgm:pt modelId="{8818B2DE-1577-4CA8-8473-AC7B08876FCE}" type="sibTrans" cxnId="{542FCE1E-DF62-47EF-AD22-D499EC577EF4}">
      <dgm:prSet/>
      <dgm:spPr/>
      <dgm:t>
        <a:bodyPr/>
        <a:lstStyle/>
        <a:p>
          <a:endParaRPr lang="en-US"/>
        </a:p>
      </dgm:t>
    </dgm:pt>
    <dgm:pt modelId="{EFAAC399-B2E4-488B-B59E-54EE12F3676A}">
      <dgm:prSet phldrT="[Text]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en-US" dirty="0"/>
            <a:t>Scheduling Efficiency</a:t>
          </a:r>
        </a:p>
      </dgm:t>
    </dgm:pt>
    <dgm:pt modelId="{14195870-2143-4191-AEDE-E3DF2526F167}" type="parTrans" cxnId="{40452354-F5E9-4D3F-AFB4-E556913237AD}">
      <dgm:prSet/>
      <dgm:spPr/>
      <dgm:t>
        <a:bodyPr/>
        <a:lstStyle/>
        <a:p>
          <a:endParaRPr lang="en-US"/>
        </a:p>
      </dgm:t>
    </dgm:pt>
    <dgm:pt modelId="{2BF039FE-B371-4E0D-9AF7-D67BA084FCEE}" type="sibTrans" cxnId="{40452354-F5E9-4D3F-AFB4-E556913237AD}">
      <dgm:prSet/>
      <dgm:spPr/>
      <dgm:t>
        <a:bodyPr/>
        <a:lstStyle/>
        <a:p>
          <a:endParaRPr lang="en-US"/>
        </a:p>
      </dgm:t>
    </dgm:pt>
    <dgm:pt modelId="{345DB786-E083-4AE9-B523-6418A824CF2C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OR Block Utilization</a:t>
          </a:r>
        </a:p>
      </dgm:t>
    </dgm:pt>
    <dgm:pt modelId="{1921575D-8043-4BE6-8924-55F332366149}" type="parTrans" cxnId="{8EBE70FA-1CBE-4BDD-95DE-4F6CD4E506A2}">
      <dgm:prSet/>
      <dgm:spPr/>
      <dgm:t>
        <a:bodyPr/>
        <a:lstStyle/>
        <a:p>
          <a:endParaRPr lang="en-US"/>
        </a:p>
      </dgm:t>
    </dgm:pt>
    <dgm:pt modelId="{ECD6BFDD-E910-4977-9795-9808883A7A40}" type="sibTrans" cxnId="{8EBE70FA-1CBE-4BDD-95DE-4F6CD4E506A2}">
      <dgm:prSet/>
      <dgm:spPr/>
      <dgm:t>
        <a:bodyPr/>
        <a:lstStyle/>
        <a:p>
          <a:endParaRPr lang="en-US"/>
        </a:p>
      </dgm:t>
    </dgm:pt>
    <dgm:pt modelId="{BB15FB1C-514D-4038-90EF-B95176199C0D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Denials</a:t>
          </a:r>
        </a:p>
      </dgm:t>
    </dgm:pt>
    <dgm:pt modelId="{B10593C6-1299-4305-A327-5DFB21A5110D}" type="parTrans" cxnId="{DABFABE6-4E6B-4478-93FF-878A4C1BFE90}">
      <dgm:prSet/>
      <dgm:spPr/>
      <dgm:t>
        <a:bodyPr/>
        <a:lstStyle/>
        <a:p>
          <a:endParaRPr lang="en-US"/>
        </a:p>
      </dgm:t>
    </dgm:pt>
    <dgm:pt modelId="{5B24D64C-F1E3-4539-B4BA-04564DD354EC}" type="sibTrans" cxnId="{DABFABE6-4E6B-4478-93FF-878A4C1BFE90}">
      <dgm:prSet/>
      <dgm:spPr/>
      <dgm:t>
        <a:bodyPr/>
        <a:lstStyle/>
        <a:p>
          <a:endParaRPr lang="en-US"/>
        </a:p>
      </dgm:t>
    </dgm:pt>
    <dgm:pt modelId="{0BB84429-967B-4231-BEF3-BAFBA7E9F22A}">
      <dgm:prSet phldrT="[Text]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Recruitment of staff</a:t>
          </a:r>
        </a:p>
      </dgm:t>
    </dgm:pt>
    <dgm:pt modelId="{3077B36D-88B0-483F-8919-4B6D28D0B871}" type="parTrans" cxnId="{4A363375-F4B6-46DF-B298-E97A7F70D75C}">
      <dgm:prSet/>
      <dgm:spPr/>
      <dgm:t>
        <a:bodyPr/>
        <a:lstStyle/>
        <a:p>
          <a:endParaRPr lang="en-US"/>
        </a:p>
      </dgm:t>
    </dgm:pt>
    <dgm:pt modelId="{5FCBDE97-D0A0-490C-B7DE-C0B390191417}" type="sibTrans" cxnId="{4A363375-F4B6-46DF-B298-E97A7F70D75C}">
      <dgm:prSet/>
      <dgm:spPr/>
      <dgm:t>
        <a:bodyPr/>
        <a:lstStyle/>
        <a:p>
          <a:endParaRPr lang="en-US"/>
        </a:p>
      </dgm:t>
    </dgm:pt>
    <dgm:pt modelId="{41D38B47-E3BA-4F46-BE95-BED59D691F24}">
      <dgm:prSet phldrT="[Text]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en-US" dirty="0"/>
            <a:t>Market share for specialties</a:t>
          </a:r>
        </a:p>
      </dgm:t>
    </dgm:pt>
    <dgm:pt modelId="{78CC95CB-EFC8-4A96-B483-35F97CABD845}" type="parTrans" cxnId="{7502B70D-0CDB-4E18-97FF-2DF95BAB9C4C}">
      <dgm:prSet/>
      <dgm:spPr/>
      <dgm:t>
        <a:bodyPr/>
        <a:lstStyle/>
        <a:p>
          <a:endParaRPr lang="en-US"/>
        </a:p>
      </dgm:t>
    </dgm:pt>
    <dgm:pt modelId="{4F3B4CFF-BCAA-4849-B3D0-7A0370B10A68}" type="sibTrans" cxnId="{7502B70D-0CDB-4E18-97FF-2DF95BAB9C4C}">
      <dgm:prSet/>
      <dgm:spPr/>
      <dgm:t>
        <a:bodyPr/>
        <a:lstStyle/>
        <a:p>
          <a:endParaRPr lang="en-US"/>
        </a:p>
      </dgm:t>
    </dgm:pt>
    <dgm:pt modelId="{80E27A1D-3D50-478D-A185-B34C1DC7EC22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Provider Utilization</a:t>
          </a:r>
        </a:p>
      </dgm:t>
    </dgm:pt>
    <dgm:pt modelId="{803D7EE5-8719-4E34-8BF1-602BDD8E9F67}" type="parTrans" cxnId="{DD5465D7-A223-40F9-8177-56D484ED4385}">
      <dgm:prSet/>
      <dgm:spPr/>
      <dgm:t>
        <a:bodyPr/>
        <a:lstStyle/>
        <a:p>
          <a:endParaRPr lang="en-US"/>
        </a:p>
      </dgm:t>
    </dgm:pt>
    <dgm:pt modelId="{F00E8BB0-9997-4A79-AA20-7A49E0D75566}" type="sibTrans" cxnId="{DD5465D7-A223-40F9-8177-56D484ED4385}">
      <dgm:prSet/>
      <dgm:spPr/>
      <dgm:t>
        <a:bodyPr/>
        <a:lstStyle/>
        <a:p>
          <a:endParaRPr lang="en-US"/>
        </a:p>
      </dgm:t>
    </dgm:pt>
    <dgm:pt modelId="{FC4D76E3-B9C8-40E6-8292-0C94351BE72B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Supply cost</a:t>
          </a:r>
        </a:p>
      </dgm:t>
    </dgm:pt>
    <dgm:pt modelId="{8BFC1943-AF59-4B2B-8AB7-6B5111943877}" type="parTrans" cxnId="{2494FC3B-145E-4FF7-B172-2EC301C36703}">
      <dgm:prSet/>
      <dgm:spPr/>
      <dgm:t>
        <a:bodyPr/>
        <a:lstStyle/>
        <a:p>
          <a:endParaRPr lang="en-US"/>
        </a:p>
      </dgm:t>
    </dgm:pt>
    <dgm:pt modelId="{FD3D973F-98E4-4D99-B060-DC9736709818}" type="sibTrans" cxnId="{2494FC3B-145E-4FF7-B172-2EC301C36703}">
      <dgm:prSet/>
      <dgm:spPr/>
      <dgm:t>
        <a:bodyPr/>
        <a:lstStyle/>
        <a:p>
          <a:endParaRPr lang="en-US"/>
        </a:p>
      </dgm:t>
    </dgm:pt>
    <dgm:pt modelId="{B2469925-ECFB-4D8F-81C8-D582DA58E0E3}">
      <dgm:prSet phldrT="[Text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US" dirty="0"/>
            <a:t>Write-offs</a:t>
          </a:r>
        </a:p>
      </dgm:t>
    </dgm:pt>
    <dgm:pt modelId="{78BFBEAB-D1F9-4657-8F32-48C33ACC6EA5}" type="parTrans" cxnId="{2CBED91B-041C-4C06-949B-94737E950BC5}">
      <dgm:prSet/>
      <dgm:spPr/>
      <dgm:t>
        <a:bodyPr/>
        <a:lstStyle/>
        <a:p>
          <a:endParaRPr lang="en-US"/>
        </a:p>
      </dgm:t>
    </dgm:pt>
    <dgm:pt modelId="{7CAB8BB9-390E-4D30-9220-D5BD4F5B0346}" type="sibTrans" cxnId="{2CBED91B-041C-4C06-949B-94737E950BC5}">
      <dgm:prSet/>
      <dgm:spPr/>
      <dgm:t>
        <a:bodyPr/>
        <a:lstStyle/>
        <a:p>
          <a:endParaRPr lang="en-US"/>
        </a:p>
      </dgm:t>
    </dgm:pt>
    <dgm:pt modelId="{56284F9A-989D-4AC7-8284-4B842C190D78}">
      <dgm:prSet phldrT="[Text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US" dirty="0"/>
            <a:t>Clinical variation</a:t>
          </a:r>
        </a:p>
      </dgm:t>
    </dgm:pt>
    <dgm:pt modelId="{1ED043F0-0CF3-40ED-897F-3A5F671D1213}" type="parTrans" cxnId="{D6B77835-0950-4DA4-B98C-C5B87DFBA050}">
      <dgm:prSet/>
      <dgm:spPr/>
      <dgm:t>
        <a:bodyPr/>
        <a:lstStyle/>
        <a:p>
          <a:endParaRPr lang="en-US"/>
        </a:p>
      </dgm:t>
    </dgm:pt>
    <dgm:pt modelId="{D9D36508-DF51-4E06-A307-6A1E510D0DD2}" type="sibTrans" cxnId="{D6B77835-0950-4DA4-B98C-C5B87DFBA050}">
      <dgm:prSet/>
      <dgm:spPr/>
      <dgm:t>
        <a:bodyPr/>
        <a:lstStyle/>
        <a:p>
          <a:endParaRPr lang="en-US"/>
        </a:p>
      </dgm:t>
    </dgm:pt>
    <dgm:pt modelId="{20E0ABD0-7DF2-44F2-ACEE-7988545787D9}">
      <dgm:prSet phldrT="[Text]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Supply waste</a:t>
          </a:r>
        </a:p>
      </dgm:t>
    </dgm:pt>
    <dgm:pt modelId="{6242FFBA-B32D-4EDF-A293-891E97AFD297}" type="parTrans" cxnId="{9EF396BE-1CC1-4074-BFE2-579B1A5AF5AF}">
      <dgm:prSet/>
      <dgm:spPr/>
      <dgm:t>
        <a:bodyPr/>
        <a:lstStyle/>
        <a:p>
          <a:endParaRPr lang="en-US"/>
        </a:p>
      </dgm:t>
    </dgm:pt>
    <dgm:pt modelId="{3DDBD760-0C35-42E5-A451-8758929B9907}" type="sibTrans" cxnId="{9EF396BE-1CC1-4074-BFE2-579B1A5AF5AF}">
      <dgm:prSet/>
      <dgm:spPr/>
      <dgm:t>
        <a:bodyPr/>
        <a:lstStyle/>
        <a:p>
          <a:endParaRPr lang="en-US"/>
        </a:p>
      </dgm:t>
    </dgm:pt>
    <dgm:pt modelId="{3AC5644E-CCF1-4968-9614-9987A18DC952}">
      <dgm:prSet phldrT="[Text]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en-US" dirty="0"/>
            <a:t>High Cost Drugs</a:t>
          </a:r>
        </a:p>
      </dgm:t>
    </dgm:pt>
    <dgm:pt modelId="{FC3FBEFD-7E0C-4469-9BF6-D903B5ECE1D3}" type="parTrans" cxnId="{76D61DA4-4A8C-4594-AF78-05E454F98BE9}">
      <dgm:prSet/>
      <dgm:spPr/>
      <dgm:t>
        <a:bodyPr/>
        <a:lstStyle/>
        <a:p>
          <a:endParaRPr lang="en-US"/>
        </a:p>
      </dgm:t>
    </dgm:pt>
    <dgm:pt modelId="{2D5E7580-BBD8-401F-A858-7538C8A6DDD7}" type="sibTrans" cxnId="{76D61DA4-4A8C-4594-AF78-05E454F98BE9}">
      <dgm:prSet/>
      <dgm:spPr/>
      <dgm:t>
        <a:bodyPr/>
        <a:lstStyle/>
        <a:p>
          <a:endParaRPr lang="en-US"/>
        </a:p>
      </dgm:t>
    </dgm:pt>
    <dgm:pt modelId="{51E84C4A-8A66-45E7-93CD-2DA39096D68A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ACO Metrics</a:t>
          </a:r>
        </a:p>
      </dgm:t>
    </dgm:pt>
    <dgm:pt modelId="{F1F7E15C-CAC4-4106-A3A9-73CA5BE83A94}" type="parTrans" cxnId="{DA435DD5-7CB7-4AEC-9982-FF38D8F317B2}">
      <dgm:prSet/>
      <dgm:spPr/>
      <dgm:t>
        <a:bodyPr/>
        <a:lstStyle/>
        <a:p>
          <a:endParaRPr lang="en-US"/>
        </a:p>
      </dgm:t>
    </dgm:pt>
    <dgm:pt modelId="{FBFF3D02-6DB1-49AE-BC0E-5291A337104D}" type="sibTrans" cxnId="{DA435DD5-7CB7-4AEC-9982-FF38D8F317B2}">
      <dgm:prSet/>
      <dgm:spPr/>
      <dgm:t>
        <a:bodyPr/>
        <a:lstStyle/>
        <a:p>
          <a:endParaRPr lang="en-US"/>
        </a:p>
      </dgm:t>
    </dgm:pt>
    <dgm:pt modelId="{23AA40AC-4482-4AEB-8584-D6918FE7E3C1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Medicare Wellness</a:t>
          </a:r>
        </a:p>
      </dgm:t>
    </dgm:pt>
    <dgm:pt modelId="{1A816D10-D3D8-4F35-A050-E0AC27762F92}" type="parTrans" cxnId="{76FE0A55-6EE2-4928-A5D0-30272A336F53}">
      <dgm:prSet/>
      <dgm:spPr/>
      <dgm:t>
        <a:bodyPr/>
        <a:lstStyle/>
        <a:p>
          <a:endParaRPr lang="en-US"/>
        </a:p>
      </dgm:t>
    </dgm:pt>
    <dgm:pt modelId="{C32FB735-DBB5-4FDE-A3C4-9B27AB86F4A9}" type="sibTrans" cxnId="{76FE0A55-6EE2-4928-A5D0-30272A336F53}">
      <dgm:prSet/>
      <dgm:spPr/>
      <dgm:t>
        <a:bodyPr/>
        <a:lstStyle/>
        <a:p>
          <a:endParaRPr lang="en-US"/>
        </a:p>
      </dgm:t>
    </dgm:pt>
    <dgm:pt modelId="{14F6F746-382B-4E67-86BF-A65578CEFD13}">
      <dgm:prSet phldrT="[Text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US" dirty="0"/>
            <a:t>Readmissions</a:t>
          </a:r>
        </a:p>
      </dgm:t>
    </dgm:pt>
    <dgm:pt modelId="{3605D753-7EA8-4F8A-9BA3-C2FC2A9BD954}" type="parTrans" cxnId="{85A3F96C-E694-44AF-A2EA-8C5C8FA8AF68}">
      <dgm:prSet/>
      <dgm:spPr/>
      <dgm:t>
        <a:bodyPr/>
        <a:lstStyle/>
        <a:p>
          <a:endParaRPr lang="en-US"/>
        </a:p>
      </dgm:t>
    </dgm:pt>
    <dgm:pt modelId="{3784FD98-9CB7-408A-9B59-0E911390E648}" type="sibTrans" cxnId="{85A3F96C-E694-44AF-A2EA-8C5C8FA8AF68}">
      <dgm:prSet/>
      <dgm:spPr/>
      <dgm:t>
        <a:bodyPr/>
        <a:lstStyle/>
        <a:p>
          <a:endParaRPr lang="en-US"/>
        </a:p>
      </dgm:t>
    </dgm:pt>
    <dgm:pt modelId="{8B675237-2A2C-43FC-8971-2D4D10E12CEA}">
      <dgm:prSet phldrT="[Text]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Observation Analytics</a:t>
          </a:r>
        </a:p>
      </dgm:t>
    </dgm:pt>
    <dgm:pt modelId="{07423CBD-6291-4BAA-97A0-279B3C058E96}" type="parTrans" cxnId="{3522B880-5ECF-4265-8456-17368C8467D2}">
      <dgm:prSet/>
      <dgm:spPr/>
      <dgm:t>
        <a:bodyPr/>
        <a:lstStyle/>
        <a:p>
          <a:endParaRPr lang="en-US"/>
        </a:p>
      </dgm:t>
    </dgm:pt>
    <dgm:pt modelId="{4B75E1B6-0B65-4396-BA3C-4220D462ACB9}" type="sibTrans" cxnId="{3522B880-5ECF-4265-8456-17368C8467D2}">
      <dgm:prSet/>
      <dgm:spPr/>
      <dgm:t>
        <a:bodyPr/>
        <a:lstStyle/>
        <a:p>
          <a:endParaRPr lang="en-US"/>
        </a:p>
      </dgm:t>
    </dgm:pt>
    <dgm:pt modelId="{5C9E5C6B-17E3-4A6D-B3FD-A0F743700629}">
      <dgm:prSet phldrT="[Text]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en-US" dirty="0"/>
            <a:t>Payment Variation</a:t>
          </a:r>
        </a:p>
      </dgm:t>
    </dgm:pt>
    <dgm:pt modelId="{780EA5D5-ED31-4019-AC01-6EAFFC9A8436}" type="parTrans" cxnId="{EF09E38F-E493-4A74-A583-53279613B5D9}">
      <dgm:prSet/>
      <dgm:spPr/>
      <dgm:t>
        <a:bodyPr/>
        <a:lstStyle/>
        <a:p>
          <a:endParaRPr lang="en-US"/>
        </a:p>
      </dgm:t>
    </dgm:pt>
    <dgm:pt modelId="{235E611E-EEDE-4DA6-83D1-5A1136BC96DA}" type="sibTrans" cxnId="{EF09E38F-E493-4A74-A583-53279613B5D9}">
      <dgm:prSet/>
      <dgm:spPr/>
      <dgm:t>
        <a:bodyPr/>
        <a:lstStyle/>
        <a:p>
          <a:endParaRPr lang="en-US"/>
        </a:p>
      </dgm:t>
    </dgm:pt>
    <dgm:pt modelId="{A742DEF5-9CF5-49CE-88CC-00D4624281E7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Cash Collections</a:t>
          </a:r>
        </a:p>
      </dgm:t>
    </dgm:pt>
    <dgm:pt modelId="{3B73AE0C-FBE0-43A4-85BD-1197CBC0D45A}" type="parTrans" cxnId="{2E946F7F-F604-44A9-A35B-BBDBF2AEF8EA}">
      <dgm:prSet/>
      <dgm:spPr/>
      <dgm:t>
        <a:bodyPr/>
        <a:lstStyle/>
        <a:p>
          <a:endParaRPr lang="en-US"/>
        </a:p>
      </dgm:t>
    </dgm:pt>
    <dgm:pt modelId="{615D490F-B4A8-4197-AEED-9A2AD0506801}" type="sibTrans" cxnId="{2E946F7F-F604-44A9-A35B-BBDBF2AEF8EA}">
      <dgm:prSet/>
      <dgm:spPr/>
      <dgm:t>
        <a:bodyPr/>
        <a:lstStyle/>
        <a:p>
          <a:endParaRPr lang="en-US"/>
        </a:p>
      </dgm:t>
    </dgm:pt>
    <dgm:pt modelId="{8CBDE76A-BDB2-4E71-90A2-CA9EBE9829EE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dirty="0"/>
            <a:t>Authorizations</a:t>
          </a:r>
        </a:p>
      </dgm:t>
    </dgm:pt>
    <dgm:pt modelId="{D5BF5E84-38F3-440A-84B4-725C3AC8D5ED}" type="parTrans" cxnId="{7361EE67-93D6-4154-8CEE-F5EDE0B9EFAD}">
      <dgm:prSet/>
      <dgm:spPr/>
      <dgm:t>
        <a:bodyPr/>
        <a:lstStyle/>
        <a:p>
          <a:endParaRPr lang="en-US"/>
        </a:p>
      </dgm:t>
    </dgm:pt>
    <dgm:pt modelId="{47CBF371-BF27-431E-BD47-808E16F63554}" type="sibTrans" cxnId="{7361EE67-93D6-4154-8CEE-F5EDE0B9EFAD}">
      <dgm:prSet/>
      <dgm:spPr/>
      <dgm:t>
        <a:bodyPr/>
        <a:lstStyle/>
        <a:p>
          <a:endParaRPr lang="en-US"/>
        </a:p>
      </dgm:t>
    </dgm:pt>
    <dgm:pt modelId="{BE47F633-724A-4EFA-903B-83A3CFD38120}">
      <dgm:prSet phldrT="[Text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US" dirty="0"/>
            <a:t>Swing Bed Utilization</a:t>
          </a:r>
        </a:p>
      </dgm:t>
    </dgm:pt>
    <dgm:pt modelId="{7418285D-066C-403F-9D11-016E591DAC10}" type="parTrans" cxnId="{C1BBA69A-162F-4F30-94F6-4DE7AF6E1517}">
      <dgm:prSet/>
      <dgm:spPr/>
      <dgm:t>
        <a:bodyPr/>
        <a:lstStyle/>
        <a:p>
          <a:endParaRPr lang="en-US"/>
        </a:p>
      </dgm:t>
    </dgm:pt>
    <dgm:pt modelId="{38D80232-F9C2-447C-AAD9-83F339A637F5}" type="sibTrans" cxnId="{C1BBA69A-162F-4F30-94F6-4DE7AF6E1517}">
      <dgm:prSet/>
      <dgm:spPr/>
      <dgm:t>
        <a:bodyPr/>
        <a:lstStyle/>
        <a:p>
          <a:endParaRPr lang="en-US"/>
        </a:p>
      </dgm:t>
    </dgm:pt>
    <dgm:pt modelId="{8470E2FB-6C93-441F-BBF9-D1E66BDBAE82}">
      <dgm:prSet phldrT="[Text]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Preference card analysis</a:t>
          </a:r>
        </a:p>
      </dgm:t>
    </dgm:pt>
    <dgm:pt modelId="{2451BC8F-1466-491B-BD76-0B1C64EA90BB}" type="parTrans" cxnId="{0118B324-E431-4633-8E9F-34133CB8E419}">
      <dgm:prSet/>
      <dgm:spPr/>
      <dgm:t>
        <a:bodyPr/>
        <a:lstStyle/>
        <a:p>
          <a:endParaRPr lang="en-US"/>
        </a:p>
      </dgm:t>
    </dgm:pt>
    <dgm:pt modelId="{EBE79B98-2A68-4A7F-BEC1-3D99CE8F3DAF}" type="sibTrans" cxnId="{0118B324-E431-4633-8E9F-34133CB8E419}">
      <dgm:prSet/>
      <dgm:spPr/>
      <dgm:t>
        <a:bodyPr/>
        <a:lstStyle/>
        <a:p>
          <a:endParaRPr lang="en-US"/>
        </a:p>
      </dgm:t>
    </dgm:pt>
    <dgm:pt modelId="{A39D3ADF-6337-405F-B73C-FE4C0248322B}">
      <dgm:prSet phldrT="[Text]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en-US" dirty="0"/>
            <a:t>Pharmacy costs</a:t>
          </a:r>
        </a:p>
      </dgm:t>
    </dgm:pt>
    <dgm:pt modelId="{A02CC681-20A9-4138-8025-7632E6569C6E}" type="parTrans" cxnId="{5CE4AC2F-CE38-4A5C-89E7-22319023AEDC}">
      <dgm:prSet/>
      <dgm:spPr/>
      <dgm:t>
        <a:bodyPr/>
        <a:lstStyle/>
        <a:p>
          <a:endParaRPr lang="en-US"/>
        </a:p>
      </dgm:t>
    </dgm:pt>
    <dgm:pt modelId="{199476D7-5661-4C5B-B3D4-727147C1DF56}" type="sibTrans" cxnId="{5CE4AC2F-CE38-4A5C-89E7-22319023AEDC}">
      <dgm:prSet/>
      <dgm:spPr/>
      <dgm:t>
        <a:bodyPr/>
        <a:lstStyle/>
        <a:p>
          <a:endParaRPr lang="en-US"/>
        </a:p>
      </dgm:t>
    </dgm:pt>
    <dgm:pt modelId="{9F76F352-34DC-4DB5-AFCD-DEA5BEB8A7A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Automation Opportunities</a:t>
          </a:r>
        </a:p>
      </dgm:t>
    </dgm:pt>
    <dgm:pt modelId="{FDFE2983-65B4-46EB-AABD-9CA500EA263C}" type="parTrans" cxnId="{73DEA931-1EF7-4FF8-BE03-4D874F6FC385}">
      <dgm:prSet/>
      <dgm:spPr/>
      <dgm:t>
        <a:bodyPr/>
        <a:lstStyle/>
        <a:p>
          <a:endParaRPr lang="en-US"/>
        </a:p>
      </dgm:t>
    </dgm:pt>
    <dgm:pt modelId="{91B4C5C6-C380-4501-BE4D-DA5961290FCC}" type="sibTrans" cxnId="{73DEA931-1EF7-4FF8-BE03-4D874F6FC385}">
      <dgm:prSet/>
      <dgm:spPr/>
      <dgm:t>
        <a:bodyPr/>
        <a:lstStyle/>
        <a:p>
          <a:endParaRPr lang="en-US"/>
        </a:p>
      </dgm:t>
    </dgm:pt>
    <dgm:pt modelId="{6C0F5C81-CAF2-4955-B1F2-CAE180A70AD1}" type="pres">
      <dgm:prSet presAssocID="{FA47C8F0-D298-4953-8BE6-C26D8F6D73FA}" presName="diagram" presStyleCnt="0">
        <dgm:presLayoutVars>
          <dgm:dir/>
          <dgm:resizeHandles val="exact"/>
        </dgm:presLayoutVars>
      </dgm:prSet>
      <dgm:spPr/>
    </dgm:pt>
    <dgm:pt modelId="{B21BA9D8-5DDB-4037-9167-894C23AFC06F}" type="pres">
      <dgm:prSet presAssocID="{6256C604-3F02-4698-A054-BF3DF1446B64}" presName="node" presStyleLbl="node1" presStyleIdx="0" presStyleCnt="25">
        <dgm:presLayoutVars>
          <dgm:bulletEnabled val="1"/>
        </dgm:presLayoutVars>
      </dgm:prSet>
      <dgm:spPr/>
    </dgm:pt>
    <dgm:pt modelId="{87488FD6-BE8D-47A2-BC91-A59B911619AA}" type="pres">
      <dgm:prSet presAssocID="{03E9343E-39EE-44FC-986F-612CD48C6010}" presName="sibTrans" presStyleCnt="0"/>
      <dgm:spPr/>
    </dgm:pt>
    <dgm:pt modelId="{27D2B5A6-3A1C-4D59-AE45-3226DCD9A57D}" type="pres">
      <dgm:prSet presAssocID="{2221721B-192E-4090-9D80-6E787A0A7E7E}" presName="node" presStyleLbl="node1" presStyleIdx="1" presStyleCnt="25">
        <dgm:presLayoutVars>
          <dgm:bulletEnabled val="1"/>
        </dgm:presLayoutVars>
      </dgm:prSet>
      <dgm:spPr/>
    </dgm:pt>
    <dgm:pt modelId="{24793E72-B85A-4E57-BAEE-5F6EEDB24777}" type="pres">
      <dgm:prSet presAssocID="{A5F3EFFD-703C-4464-AC86-B052A67AC8B9}" presName="sibTrans" presStyleCnt="0"/>
      <dgm:spPr/>
    </dgm:pt>
    <dgm:pt modelId="{DE0751EF-6CE7-4DB5-8E1A-E3393C341BE9}" type="pres">
      <dgm:prSet presAssocID="{A547E4F7-06E2-4A69-A1AD-EC257BE5BFDE}" presName="node" presStyleLbl="node1" presStyleIdx="2" presStyleCnt="25">
        <dgm:presLayoutVars>
          <dgm:bulletEnabled val="1"/>
        </dgm:presLayoutVars>
      </dgm:prSet>
      <dgm:spPr/>
    </dgm:pt>
    <dgm:pt modelId="{3E83B8F8-43B0-4147-8244-B31343E75E7D}" type="pres">
      <dgm:prSet presAssocID="{8818B2DE-1577-4CA8-8473-AC7B08876FCE}" presName="sibTrans" presStyleCnt="0"/>
      <dgm:spPr/>
    </dgm:pt>
    <dgm:pt modelId="{4445F1CE-C26A-406B-BBF3-A40441AAA21A}" type="pres">
      <dgm:prSet presAssocID="{EFAAC399-B2E4-488B-B59E-54EE12F3676A}" presName="node" presStyleLbl="node1" presStyleIdx="3" presStyleCnt="25">
        <dgm:presLayoutVars>
          <dgm:bulletEnabled val="1"/>
        </dgm:presLayoutVars>
      </dgm:prSet>
      <dgm:spPr/>
    </dgm:pt>
    <dgm:pt modelId="{467BB2E2-FB75-4D1B-9680-C02986A5B2A4}" type="pres">
      <dgm:prSet presAssocID="{2BF039FE-B371-4E0D-9AF7-D67BA084FCEE}" presName="sibTrans" presStyleCnt="0"/>
      <dgm:spPr/>
    </dgm:pt>
    <dgm:pt modelId="{02766BEB-B94B-43C6-A1D4-4154CE117F1E}" type="pres">
      <dgm:prSet presAssocID="{345DB786-E083-4AE9-B523-6418A824CF2C}" presName="node" presStyleLbl="node1" presStyleIdx="4" presStyleCnt="25">
        <dgm:presLayoutVars>
          <dgm:bulletEnabled val="1"/>
        </dgm:presLayoutVars>
      </dgm:prSet>
      <dgm:spPr/>
    </dgm:pt>
    <dgm:pt modelId="{4B6AC5BC-4C02-434B-8406-FBB61A93B1B8}" type="pres">
      <dgm:prSet presAssocID="{ECD6BFDD-E910-4977-9795-9808883A7A40}" presName="sibTrans" presStyleCnt="0"/>
      <dgm:spPr/>
    </dgm:pt>
    <dgm:pt modelId="{CE193FCC-43F0-49AE-AD81-970585F89F92}" type="pres">
      <dgm:prSet presAssocID="{BB15FB1C-514D-4038-90EF-B95176199C0D}" presName="node" presStyleLbl="node1" presStyleIdx="5" presStyleCnt="25">
        <dgm:presLayoutVars>
          <dgm:bulletEnabled val="1"/>
        </dgm:presLayoutVars>
      </dgm:prSet>
      <dgm:spPr/>
    </dgm:pt>
    <dgm:pt modelId="{BD3DBBC1-5F8D-4B5D-B6EA-CE585AC3209F}" type="pres">
      <dgm:prSet presAssocID="{5B24D64C-F1E3-4539-B4BA-04564DD354EC}" presName="sibTrans" presStyleCnt="0"/>
      <dgm:spPr/>
    </dgm:pt>
    <dgm:pt modelId="{DC146D2A-5506-4D5C-851E-0FC1DFACB42F}" type="pres">
      <dgm:prSet presAssocID="{B2469925-ECFB-4D8F-81C8-D582DA58E0E3}" presName="node" presStyleLbl="node1" presStyleIdx="6" presStyleCnt="25">
        <dgm:presLayoutVars>
          <dgm:bulletEnabled val="1"/>
        </dgm:presLayoutVars>
      </dgm:prSet>
      <dgm:spPr/>
    </dgm:pt>
    <dgm:pt modelId="{B4D18658-80D5-4BDF-A4F0-839F98AE0431}" type="pres">
      <dgm:prSet presAssocID="{7CAB8BB9-390E-4D30-9220-D5BD4F5B0346}" presName="sibTrans" presStyleCnt="0"/>
      <dgm:spPr/>
    </dgm:pt>
    <dgm:pt modelId="{AD1A5961-FCED-4A9D-83E4-92C1AC392D97}" type="pres">
      <dgm:prSet presAssocID="{0BB84429-967B-4231-BEF3-BAFBA7E9F22A}" presName="node" presStyleLbl="node1" presStyleIdx="7" presStyleCnt="25">
        <dgm:presLayoutVars>
          <dgm:bulletEnabled val="1"/>
        </dgm:presLayoutVars>
      </dgm:prSet>
      <dgm:spPr/>
    </dgm:pt>
    <dgm:pt modelId="{2255148A-7BAD-49E9-B2C5-E975CD71E02A}" type="pres">
      <dgm:prSet presAssocID="{5FCBDE97-D0A0-490C-B7DE-C0B390191417}" presName="sibTrans" presStyleCnt="0"/>
      <dgm:spPr/>
    </dgm:pt>
    <dgm:pt modelId="{63D196F8-A71D-4864-8C70-24FE08D8B800}" type="pres">
      <dgm:prSet presAssocID="{41D38B47-E3BA-4F46-BE95-BED59D691F24}" presName="node" presStyleLbl="node1" presStyleIdx="8" presStyleCnt="25">
        <dgm:presLayoutVars>
          <dgm:bulletEnabled val="1"/>
        </dgm:presLayoutVars>
      </dgm:prSet>
      <dgm:spPr/>
    </dgm:pt>
    <dgm:pt modelId="{EF2ECD5A-9528-47DD-B446-3B4DBCDCBEC7}" type="pres">
      <dgm:prSet presAssocID="{4F3B4CFF-BCAA-4849-B3D0-7A0370B10A68}" presName="sibTrans" presStyleCnt="0"/>
      <dgm:spPr/>
    </dgm:pt>
    <dgm:pt modelId="{38F5B395-E891-4A17-AC99-9F3601B6EBC6}" type="pres">
      <dgm:prSet presAssocID="{80E27A1D-3D50-478D-A185-B34C1DC7EC22}" presName="node" presStyleLbl="node1" presStyleIdx="9" presStyleCnt="25">
        <dgm:presLayoutVars>
          <dgm:bulletEnabled val="1"/>
        </dgm:presLayoutVars>
      </dgm:prSet>
      <dgm:spPr/>
    </dgm:pt>
    <dgm:pt modelId="{7F3AE5F0-BB28-4A01-A9E3-9F7A74B22004}" type="pres">
      <dgm:prSet presAssocID="{F00E8BB0-9997-4A79-AA20-7A49E0D75566}" presName="sibTrans" presStyleCnt="0"/>
      <dgm:spPr/>
    </dgm:pt>
    <dgm:pt modelId="{456C9AB7-BCCF-44F5-85A8-EC6B1EEBA518}" type="pres">
      <dgm:prSet presAssocID="{FC4D76E3-B9C8-40E6-8292-0C94351BE72B}" presName="node" presStyleLbl="node1" presStyleIdx="10" presStyleCnt="25">
        <dgm:presLayoutVars>
          <dgm:bulletEnabled val="1"/>
        </dgm:presLayoutVars>
      </dgm:prSet>
      <dgm:spPr/>
    </dgm:pt>
    <dgm:pt modelId="{CFBB71D9-5EC7-4EFB-BE9F-39475432EF75}" type="pres">
      <dgm:prSet presAssocID="{FD3D973F-98E4-4D99-B060-DC9736709818}" presName="sibTrans" presStyleCnt="0"/>
      <dgm:spPr/>
    </dgm:pt>
    <dgm:pt modelId="{84B1B2CD-D06A-472B-88C9-E5C31A0C3200}" type="pres">
      <dgm:prSet presAssocID="{56284F9A-989D-4AC7-8284-4B842C190D78}" presName="node" presStyleLbl="node1" presStyleIdx="11" presStyleCnt="25">
        <dgm:presLayoutVars>
          <dgm:bulletEnabled val="1"/>
        </dgm:presLayoutVars>
      </dgm:prSet>
      <dgm:spPr/>
    </dgm:pt>
    <dgm:pt modelId="{17C371CD-2DE6-4585-B1DD-9EB12A7523D2}" type="pres">
      <dgm:prSet presAssocID="{D9D36508-DF51-4E06-A307-6A1E510D0DD2}" presName="sibTrans" presStyleCnt="0"/>
      <dgm:spPr/>
    </dgm:pt>
    <dgm:pt modelId="{C0E03E8B-22D4-430E-9752-888E065A0FDD}" type="pres">
      <dgm:prSet presAssocID="{20E0ABD0-7DF2-44F2-ACEE-7988545787D9}" presName="node" presStyleLbl="node1" presStyleIdx="12" presStyleCnt="25">
        <dgm:presLayoutVars>
          <dgm:bulletEnabled val="1"/>
        </dgm:presLayoutVars>
      </dgm:prSet>
      <dgm:spPr/>
    </dgm:pt>
    <dgm:pt modelId="{52E40283-0964-431D-B43F-7C2598C58330}" type="pres">
      <dgm:prSet presAssocID="{3DDBD760-0C35-42E5-A451-8758929B9907}" presName="sibTrans" presStyleCnt="0"/>
      <dgm:spPr/>
    </dgm:pt>
    <dgm:pt modelId="{718004F8-CE96-483B-A5DE-63E464E93094}" type="pres">
      <dgm:prSet presAssocID="{3AC5644E-CCF1-4968-9614-9987A18DC952}" presName="node" presStyleLbl="node1" presStyleIdx="13" presStyleCnt="25">
        <dgm:presLayoutVars>
          <dgm:bulletEnabled val="1"/>
        </dgm:presLayoutVars>
      </dgm:prSet>
      <dgm:spPr/>
    </dgm:pt>
    <dgm:pt modelId="{7DD69CF1-688C-4429-953C-B51C69818955}" type="pres">
      <dgm:prSet presAssocID="{2D5E7580-BBD8-401F-A858-7538C8A6DDD7}" presName="sibTrans" presStyleCnt="0"/>
      <dgm:spPr/>
    </dgm:pt>
    <dgm:pt modelId="{5E470E9C-26F2-4A77-ABE2-9C4F3342B54C}" type="pres">
      <dgm:prSet presAssocID="{51E84C4A-8A66-45E7-93CD-2DA39096D68A}" presName="node" presStyleLbl="node1" presStyleIdx="14" presStyleCnt="25">
        <dgm:presLayoutVars>
          <dgm:bulletEnabled val="1"/>
        </dgm:presLayoutVars>
      </dgm:prSet>
      <dgm:spPr/>
    </dgm:pt>
    <dgm:pt modelId="{565448AC-F6AE-4F29-9E1A-7E675C3919A5}" type="pres">
      <dgm:prSet presAssocID="{FBFF3D02-6DB1-49AE-BC0E-5291A337104D}" presName="sibTrans" presStyleCnt="0"/>
      <dgm:spPr/>
    </dgm:pt>
    <dgm:pt modelId="{8E9FBC10-F976-4D01-B577-56ACD0C9C883}" type="pres">
      <dgm:prSet presAssocID="{23AA40AC-4482-4AEB-8584-D6918FE7E3C1}" presName="node" presStyleLbl="node1" presStyleIdx="15" presStyleCnt="25">
        <dgm:presLayoutVars>
          <dgm:bulletEnabled val="1"/>
        </dgm:presLayoutVars>
      </dgm:prSet>
      <dgm:spPr/>
    </dgm:pt>
    <dgm:pt modelId="{DC6A2F67-8128-419E-97B1-FDA154AE5E95}" type="pres">
      <dgm:prSet presAssocID="{C32FB735-DBB5-4FDE-A3C4-9B27AB86F4A9}" presName="sibTrans" presStyleCnt="0"/>
      <dgm:spPr/>
    </dgm:pt>
    <dgm:pt modelId="{2D562E47-4AD9-47DC-B48F-CCD7888EECD2}" type="pres">
      <dgm:prSet presAssocID="{14F6F746-382B-4E67-86BF-A65578CEFD13}" presName="node" presStyleLbl="node1" presStyleIdx="16" presStyleCnt="25">
        <dgm:presLayoutVars>
          <dgm:bulletEnabled val="1"/>
        </dgm:presLayoutVars>
      </dgm:prSet>
      <dgm:spPr/>
    </dgm:pt>
    <dgm:pt modelId="{888E8A7A-3FA1-40A8-9371-FD29521E5A81}" type="pres">
      <dgm:prSet presAssocID="{3784FD98-9CB7-408A-9B59-0E911390E648}" presName="sibTrans" presStyleCnt="0"/>
      <dgm:spPr/>
    </dgm:pt>
    <dgm:pt modelId="{B535620A-2EB1-42FD-A753-A31CAA1F039B}" type="pres">
      <dgm:prSet presAssocID="{8B675237-2A2C-43FC-8971-2D4D10E12CEA}" presName="node" presStyleLbl="node1" presStyleIdx="17" presStyleCnt="25">
        <dgm:presLayoutVars>
          <dgm:bulletEnabled val="1"/>
        </dgm:presLayoutVars>
      </dgm:prSet>
      <dgm:spPr/>
    </dgm:pt>
    <dgm:pt modelId="{9F4F6484-CB0D-4181-A621-1581A2BA7774}" type="pres">
      <dgm:prSet presAssocID="{4B75E1B6-0B65-4396-BA3C-4220D462ACB9}" presName="sibTrans" presStyleCnt="0"/>
      <dgm:spPr/>
    </dgm:pt>
    <dgm:pt modelId="{131B9B48-374F-4364-BFCF-9E91B83D667B}" type="pres">
      <dgm:prSet presAssocID="{5C9E5C6B-17E3-4A6D-B3FD-A0F743700629}" presName="node" presStyleLbl="node1" presStyleIdx="18" presStyleCnt="25">
        <dgm:presLayoutVars>
          <dgm:bulletEnabled val="1"/>
        </dgm:presLayoutVars>
      </dgm:prSet>
      <dgm:spPr/>
    </dgm:pt>
    <dgm:pt modelId="{7DE0F68D-7C2D-48C3-8863-643DF01BABDB}" type="pres">
      <dgm:prSet presAssocID="{235E611E-EEDE-4DA6-83D1-5A1136BC96DA}" presName="sibTrans" presStyleCnt="0"/>
      <dgm:spPr/>
    </dgm:pt>
    <dgm:pt modelId="{40B1F42B-4E0C-4795-B343-4A8345912E63}" type="pres">
      <dgm:prSet presAssocID="{A742DEF5-9CF5-49CE-88CC-00D4624281E7}" presName="node" presStyleLbl="node1" presStyleIdx="19" presStyleCnt="25">
        <dgm:presLayoutVars>
          <dgm:bulletEnabled val="1"/>
        </dgm:presLayoutVars>
      </dgm:prSet>
      <dgm:spPr/>
    </dgm:pt>
    <dgm:pt modelId="{3ABA938D-3E52-47F6-9AAF-102C361740C0}" type="pres">
      <dgm:prSet presAssocID="{615D490F-B4A8-4197-AEED-9A2AD0506801}" presName="sibTrans" presStyleCnt="0"/>
      <dgm:spPr/>
    </dgm:pt>
    <dgm:pt modelId="{28B36386-BD96-4FBC-96F4-63F0C6A6A2B0}" type="pres">
      <dgm:prSet presAssocID="{8CBDE76A-BDB2-4E71-90A2-CA9EBE9829EE}" presName="node" presStyleLbl="node1" presStyleIdx="20" presStyleCnt="25" custLinFactNeighborX="-185" custLinFactNeighborY="2214">
        <dgm:presLayoutVars>
          <dgm:bulletEnabled val="1"/>
        </dgm:presLayoutVars>
      </dgm:prSet>
      <dgm:spPr/>
    </dgm:pt>
    <dgm:pt modelId="{007F9E6A-B677-4074-8894-EBDCA557A733}" type="pres">
      <dgm:prSet presAssocID="{47CBF371-BF27-431E-BD47-808E16F63554}" presName="sibTrans" presStyleCnt="0"/>
      <dgm:spPr/>
    </dgm:pt>
    <dgm:pt modelId="{1ACA7E0E-C3CE-4CB0-98AC-AF4520D53279}" type="pres">
      <dgm:prSet presAssocID="{BE47F633-724A-4EFA-903B-83A3CFD38120}" presName="node" presStyleLbl="node1" presStyleIdx="21" presStyleCnt="25">
        <dgm:presLayoutVars>
          <dgm:bulletEnabled val="1"/>
        </dgm:presLayoutVars>
      </dgm:prSet>
      <dgm:spPr/>
    </dgm:pt>
    <dgm:pt modelId="{6E4BB954-C29B-47A1-8895-F0AE5606B7D0}" type="pres">
      <dgm:prSet presAssocID="{38D80232-F9C2-447C-AAD9-83F339A637F5}" presName="sibTrans" presStyleCnt="0"/>
      <dgm:spPr/>
    </dgm:pt>
    <dgm:pt modelId="{238FD4F6-572C-4ECA-9C37-E1C9273C6493}" type="pres">
      <dgm:prSet presAssocID="{8470E2FB-6C93-441F-BBF9-D1E66BDBAE82}" presName="node" presStyleLbl="node1" presStyleIdx="22" presStyleCnt="25">
        <dgm:presLayoutVars>
          <dgm:bulletEnabled val="1"/>
        </dgm:presLayoutVars>
      </dgm:prSet>
      <dgm:spPr/>
    </dgm:pt>
    <dgm:pt modelId="{5464E154-BD58-4D0C-9F40-1E885FC8CA9A}" type="pres">
      <dgm:prSet presAssocID="{EBE79B98-2A68-4A7F-BEC1-3D99CE8F3DAF}" presName="sibTrans" presStyleCnt="0"/>
      <dgm:spPr/>
    </dgm:pt>
    <dgm:pt modelId="{0235ED6C-2A12-47DB-91A9-0C712DB7B365}" type="pres">
      <dgm:prSet presAssocID="{A39D3ADF-6337-405F-B73C-FE4C0248322B}" presName="node" presStyleLbl="node1" presStyleIdx="23" presStyleCnt="25">
        <dgm:presLayoutVars>
          <dgm:bulletEnabled val="1"/>
        </dgm:presLayoutVars>
      </dgm:prSet>
      <dgm:spPr/>
    </dgm:pt>
    <dgm:pt modelId="{D36AB26F-2472-434B-A1DC-9E7DDB87B055}" type="pres">
      <dgm:prSet presAssocID="{199476D7-5661-4C5B-B3D4-727147C1DF56}" presName="sibTrans" presStyleCnt="0"/>
      <dgm:spPr/>
    </dgm:pt>
    <dgm:pt modelId="{DE6013DB-A0B0-4446-8E11-F32435F70522}" type="pres">
      <dgm:prSet presAssocID="{9F76F352-34DC-4DB5-AFCD-DEA5BEB8A7A0}" presName="node" presStyleLbl="node1" presStyleIdx="24" presStyleCnt="25">
        <dgm:presLayoutVars>
          <dgm:bulletEnabled val="1"/>
        </dgm:presLayoutVars>
      </dgm:prSet>
      <dgm:spPr/>
    </dgm:pt>
  </dgm:ptLst>
  <dgm:cxnLst>
    <dgm:cxn modelId="{793D400D-60FD-4A4E-9334-6991BF2C78DB}" type="presOf" srcId="{14F6F746-382B-4E67-86BF-A65578CEFD13}" destId="{2D562E47-4AD9-47DC-B48F-CCD7888EECD2}" srcOrd="0" destOrd="0" presId="urn:microsoft.com/office/officeart/2005/8/layout/default"/>
    <dgm:cxn modelId="{7502B70D-0CDB-4E18-97FF-2DF95BAB9C4C}" srcId="{FA47C8F0-D298-4953-8BE6-C26D8F6D73FA}" destId="{41D38B47-E3BA-4F46-BE95-BED59D691F24}" srcOrd="8" destOrd="0" parTransId="{78CC95CB-EFC8-4A96-B483-35F97CABD845}" sibTransId="{4F3B4CFF-BCAA-4849-B3D0-7A0370B10A68}"/>
    <dgm:cxn modelId="{230EA80F-5AEB-4DDA-9D21-242D5F53B566}" type="presOf" srcId="{56284F9A-989D-4AC7-8284-4B842C190D78}" destId="{84B1B2CD-D06A-472B-88C9-E5C31A0C3200}" srcOrd="0" destOrd="0" presId="urn:microsoft.com/office/officeart/2005/8/layout/default"/>
    <dgm:cxn modelId="{5FBDCF12-4DD1-457D-9C52-64F940AF10EE}" type="presOf" srcId="{9F76F352-34DC-4DB5-AFCD-DEA5BEB8A7A0}" destId="{DE6013DB-A0B0-4446-8E11-F32435F70522}" srcOrd="0" destOrd="0" presId="urn:microsoft.com/office/officeart/2005/8/layout/default"/>
    <dgm:cxn modelId="{2CBED91B-041C-4C06-949B-94737E950BC5}" srcId="{FA47C8F0-D298-4953-8BE6-C26D8F6D73FA}" destId="{B2469925-ECFB-4D8F-81C8-D582DA58E0E3}" srcOrd="6" destOrd="0" parTransId="{78BFBEAB-D1F9-4657-8F32-48C33ACC6EA5}" sibTransId="{7CAB8BB9-390E-4D30-9220-D5BD4F5B0346}"/>
    <dgm:cxn modelId="{542FCE1E-DF62-47EF-AD22-D499EC577EF4}" srcId="{FA47C8F0-D298-4953-8BE6-C26D8F6D73FA}" destId="{A547E4F7-06E2-4A69-A1AD-EC257BE5BFDE}" srcOrd="2" destOrd="0" parTransId="{EF39C874-5303-4987-8CA2-BE95F0BF90F3}" sibTransId="{8818B2DE-1577-4CA8-8473-AC7B08876FCE}"/>
    <dgm:cxn modelId="{0118B324-E431-4633-8E9F-34133CB8E419}" srcId="{FA47C8F0-D298-4953-8BE6-C26D8F6D73FA}" destId="{8470E2FB-6C93-441F-BBF9-D1E66BDBAE82}" srcOrd="22" destOrd="0" parTransId="{2451BC8F-1466-491B-BD76-0B1C64EA90BB}" sibTransId="{EBE79B98-2A68-4A7F-BEC1-3D99CE8F3DAF}"/>
    <dgm:cxn modelId="{31D6A525-742A-43B0-A658-273DC2C82864}" type="presOf" srcId="{EFAAC399-B2E4-488B-B59E-54EE12F3676A}" destId="{4445F1CE-C26A-406B-BBF3-A40441AAA21A}" srcOrd="0" destOrd="0" presId="urn:microsoft.com/office/officeart/2005/8/layout/default"/>
    <dgm:cxn modelId="{45546527-D226-40AF-B691-DC320E0E07B1}" type="presOf" srcId="{B2469925-ECFB-4D8F-81C8-D582DA58E0E3}" destId="{DC146D2A-5506-4D5C-851E-0FC1DFACB42F}" srcOrd="0" destOrd="0" presId="urn:microsoft.com/office/officeart/2005/8/layout/default"/>
    <dgm:cxn modelId="{5CE4AC2F-CE38-4A5C-89E7-22319023AEDC}" srcId="{FA47C8F0-D298-4953-8BE6-C26D8F6D73FA}" destId="{A39D3ADF-6337-405F-B73C-FE4C0248322B}" srcOrd="23" destOrd="0" parTransId="{A02CC681-20A9-4138-8025-7632E6569C6E}" sibTransId="{199476D7-5661-4C5B-B3D4-727147C1DF56}"/>
    <dgm:cxn modelId="{73DEA931-1EF7-4FF8-BE03-4D874F6FC385}" srcId="{FA47C8F0-D298-4953-8BE6-C26D8F6D73FA}" destId="{9F76F352-34DC-4DB5-AFCD-DEA5BEB8A7A0}" srcOrd="24" destOrd="0" parTransId="{FDFE2983-65B4-46EB-AABD-9CA500EA263C}" sibTransId="{91B4C5C6-C380-4501-BE4D-DA5961290FCC}"/>
    <dgm:cxn modelId="{D6B77835-0950-4DA4-B98C-C5B87DFBA050}" srcId="{FA47C8F0-D298-4953-8BE6-C26D8F6D73FA}" destId="{56284F9A-989D-4AC7-8284-4B842C190D78}" srcOrd="11" destOrd="0" parTransId="{1ED043F0-0CF3-40ED-897F-3A5F671D1213}" sibTransId="{D9D36508-DF51-4E06-A307-6A1E510D0DD2}"/>
    <dgm:cxn modelId="{68655C37-5514-454D-A380-2899B9A030C6}" type="presOf" srcId="{A547E4F7-06E2-4A69-A1AD-EC257BE5BFDE}" destId="{DE0751EF-6CE7-4DB5-8E1A-E3393C341BE9}" srcOrd="0" destOrd="0" presId="urn:microsoft.com/office/officeart/2005/8/layout/default"/>
    <dgm:cxn modelId="{2494FC3B-145E-4FF7-B172-2EC301C36703}" srcId="{FA47C8F0-D298-4953-8BE6-C26D8F6D73FA}" destId="{FC4D76E3-B9C8-40E6-8292-0C94351BE72B}" srcOrd="10" destOrd="0" parTransId="{8BFC1943-AF59-4B2B-8AB7-6B5111943877}" sibTransId="{FD3D973F-98E4-4D99-B060-DC9736709818}"/>
    <dgm:cxn modelId="{6591B03E-079E-4378-8319-DD28DC0D8EBF}" type="presOf" srcId="{A39D3ADF-6337-405F-B73C-FE4C0248322B}" destId="{0235ED6C-2A12-47DB-91A9-0C712DB7B365}" srcOrd="0" destOrd="0" presId="urn:microsoft.com/office/officeart/2005/8/layout/default"/>
    <dgm:cxn modelId="{299CB03E-E628-4DF3-8CA7-9C876428156D}" type="presOf" srcId="{0BB84429-967B-4231-BEF3-BAFBA7E9F22A}" destId="{AD1A5961-FCED-4A9D-83E4-92C1AC392D97}" srcOrd="0" destOrd="0" presId="urn:microsoft.com/office/officeart/2005/8/layout/default"/>
    <dgm:cxn modelId="{9125F641-8AFD-4135-BCBE-7CABC722A988}" type="presOf" srcId="{5C9E5C6B-17E3-4A6D-B3FD-A0F743700629}" destId="{131B9B48-374F-4364-BFCF-9E91B83D667B}" srcOrd="0" destOrd="0" presId="urn:microsoft.com/office/officeart/2005/8/layout/default"/>
    <dgm:cxn modelId="{FC458463-04B5-42F4-B82D-D0C1176F51BD}" type="presOf" srcId="{6256C604-3F02-4698-A054-BF3DF1446B64}" destId="{B21BA9D8-5DDB-4037-9167-894C23AFC06F}" srcOrd="0" destOrd="0" presId="urn:microsoft.com/office/officeart/2005/8/layout/default"/>
    <dgm:cxn modelId="{7361EE67-93D6-4154-8CEE-F5EDE0B9EFAD}" srcId="{FA47C8F0-D298-4953-8BE6-C26D8F6D73FA}" destId="{8CBDE76A-BDB2-4E71-90A2-CA9EBE9829EE}" srcOrd="20" destOrd="0" parTransId="{D5BF5E84-38F3-440A-84B4-725C3AC8D5ED}" sibTransId="{47CBF371-BF27-431E-BD47-808E16F63554}"/>
    <dgm:cxn modelId="{FEE98948-B7A9-48BA-8376-69B24A613528}" type="presOf" srcId="{BE47F633-724A-4EFA-903B-83A3CFD38120}" destId="{1ACA7E0E-C3CE-4CB0-98AC-AF4520D53279}" srcOrd="0" destOrd="0" presId="urn:microsoft.com/office/officeart/2005/8/layout/default"/>
    <dgm:cxn modelId="{85A3F96C-E694-44AF-A2EA-8C5C8FA8AF68}" srcId="{FA47C8F0-D298-4953-8BE6-C26D8F6D73FA}" destId="{14F6F746-382B-4E67-86BF-A65578CEFD13}" srcOrd="16" destOrd="0" parTransId="{3605D753-7EA8-4F8A-9BA3-C2FC2A9BD954}" sibTransId="{3784FD98-9CB7-408A-9B59-0E911390E648}"/>
    <dgm:cxn modelId="{215D5C4E-B25E-42FC-B391-5D01A1AA0EFE}" srcId="{FA47C8F0-D298-4953-8BE6-C26D8F6D73FA}" destId="{6256C604-3F02-4698-A054-BF3DF1446B64}" srcOrd="0" destOrd="0" parTransId="{7D02FD2D-B3C9-447C-BAF6-836BE9EAC9C6}" sibTransId="{03E9343E-39EE-44FC-986F-612CD48C6010}"/>
    <dgm:cxn modelId="{40452354-F5E9-4D3F-AFB4-E556913237AD}" srcId="{FA47C8F0-D298-4953-8BE6-C26D8F6D73FA}" destId="{EFAAC399-B2E4-488B-B59E-54EE12F3676A}" srcOrd="3" destOrd="0" parTransId="{14195870-2143-4191-AEDE-E3DF2526F167}" sibTransId="{2BF039FE-B371-4E0D-9AF7-D67BA084FCEE}"/>
    <dgm:cxn modelId="{76FE0A55-6EE2-4928-A5D0-30272A336F53}" srcId="{FA47C8F0-D298-4953-8BE6-C26D8F6D73FA}" destId="{23AA40AC-4482-4AEB-8584-D6918FE7E3C1}" srcOrd="15" destOrd="0" parTransId="{1A816D10-D3D8-4F35-A050-E0AC27762F92}" sibTransId="{C32FB735-DBB5-4FDE-A3C4-9B27AB86F4A9}"/>
    <dgm:cxn modelId="{4A363375-F4B6-46DF-B298-E97A7F70D75C}" srcId="{FA47C8F0-D298-4953-8BE6-C26D8F6D73FA}" destId="{0BB84429-967B-4231-BEF3-BAFBA7E9F22A}" srcOrd="7" destOrd="0" parTransId="{3077B36D-88B0-483F-8919-4B6D28D0B871}" sibTransId="{5FCBDE97-D0A0-490C-B7DE-C0B390191417}"/>
    <dgm:cxn modelId="{2BE9F978-22E6-4655-9A1C-C9D12A78E8C9}" type="presOf" srcId="{3AC5644E-CCF1-4968-9614-9987A18DC952}" destId="{718004F8-CE96-483B-A5DE-63E464E93094}" srcOrd="0" destOrd="0" presId="urn:microsoft.com/office/officeart/2005/8/layout/default"/>
    <dgm:cxn modelId="{509F057C-534F-4DB9-8C25-6E4501608797}" type="presOf" srcId="{2221721B-192E-4090-9D80-6E787A0A7E7E}" destId="{27D2B5A6-3A1C-4D59-AE45-3226DCD9A57D}" srcOrd="0" destOrd="0" presId="urn:microsoft.com/office/officeart/2005/8/layout/default"/>
    <dgm:cxn modelId="{2E946F7F-F604-44A9-A35B-BBDBF2AEF8EA}" srcId="{FA47C8F0-D298-4953-8BE6-C26D8F6D73FA}" destId="{A742DEF5-9CF5-49CE-88CC-00D4624281E7}" srcOrd="19" destOrd="0" parTransId="{3B73AE0C-FBE0-43A4-85BD-1197CBC0D45A}" sibTransId="{615D490F-B4A8-4197-AEED-9A2AD0506801}"/>
    <dgm:cxn modelId="{0584A47F-7A3C-469C-ABD0-90FA6187499B}" type="presOf" srcId="{20E0ABD0-7DF2-44F2-ACEE-7988545787D9}" destId="{C0E03E8B-22D4-430E-9752-888E065A0FDD}" srcOrd="0" destOrd="0" presId="urn:microsoft.com/office/officeart/2005/8/layout/default"/>
    <dgm:cxn modelId="{3522B880-5ECF-4265-8456-17368C8467D2}" srcId="{FA47C8F0-D298-4953-8BE6-C26D8F6D73FA}" destId="{8B675237-2A2C-43FC-8971-2D4D10E12CEA}" srcOrd="17" destOrd="0" parTransId="{07423CBD-6291-4BAA-97A0-279B3C058E96}" sibTransId="{4B75E1B6-0B65-4396-BA3C-4220D462ACB9}"/>
    <dgm:cxn modelId="{6CCAB08B-B0C1-450A-992E-400E9721E59D}" type="presOf" srcId="{8CBDE76A-BDB2-4E71-90A2-CA9EBE9829EE}" destId="{28B36386-BD96-4FBC-96F4-63F0C6A6A2B0}" srcOrd="0" destOrd="0" presId="urn:microsoft.com/office/officeart/2005/8/layout/default"/>
    <dgm:cxn modelId="{EF09E38F-E493-4A74-A583-53279613B5D9}" srcId="{FA47C8F0-D298-4953-8BE6-C26D8F6D73FA}" destId="{5C9E5C6B-17E3-4A6D-B3FD-A0F743700629}" srcOrd="18" destOrd="0" parTransId="{780EA5D5-ED31-4019-AC01-6EAFFC9A8436}" sibTransId="{235E611E-EEDE-4DA6-83D1-5A1136BC96DA}"/>
    <dgm:cxn modelId="{FC6FB293-E74D-4135-9E66-A9C90112B0F7}" type="presOf" srcId="{23AA40AC-4482-4AEB-8584-D6918FE7E3C1}" destId="{8E9FBC10-F976-4D01-B577-56ACD0C9C883}" srcOrd="0" destOrd="0" presId="urn:microsoft.com/office/officeart/2005/8/layout/default"/>
    <dgm:cxn modelId="{C1BBA69A-162F-4F30-94F6-4DE7AF6E1517}" srcId="{FA47C8F0-D298-4953-8BE6-C26D8F6D73FA}" destId="{BE47F633-724A-4EFA-903B-83A3CFD38120}" srcOrd="21" destOrd="0" parTransId="{7418285D-066C-403F-9D11-016E591DAC10}" sibTransId="{38D80232-F9C2-447C-AAD9-83F339A637F5}"/>
    <dgm:cxn modelId="{4408DFA3-0210-4D84-9345-E1A5A4A28E13}" type="presOf" srcId="{FC4D76E3-B9C8-40E6-8292-0C94351BE72B}" destId="{456C9AB7-BCCF-44F5-85A8-EC6B1EEBA518}" srcOrd="0" destOrd="0" presId="urn:microsoft.com/office/officeart/2005/8/layout/default"/>
    <dgm:cxn modelId="{76D61DA4-4A8C-4594-AF78-05E454F98BE9}" srcId="{FA47C8F0-D298-4953-8BE6-C26D8F6D73FA}" destId="{3AC5644E-CCF1-4968-9614-9987A18DC952}" srcOrd="13" destOrd="0" parTransId="{FC3FBEFD-7E0C-4469-9BF6-D903B5ECE1D3}" sibTransId="{2D5E7580-BBD8-401F-A858-7538C8A6DDD7}"/>
    <dgm:cxn modelId="{2991D0AF-8F9F-4EC6-9BFC-145507DD8908}" type="presOf" srcId="{A742DEF5-9CF5-49CE-88CC-00D4624281E7}" destId="{40B1F42B-4E0C-4795-B343-4A8345912E63}" srcOrd="0" destOrd="0" presId="urn:microsoft.com/office/officeart/2005/8/layout/default"/>
    <dgm:cxn modelId="{7D07F2B3-1117-4A75-8BB0-AA22B9CC0628}" type="presOf" srcId="{8470E2FB-6C93-441F-BBF9-D1E66BDBAE82}" destId="{238FD4F6-572C-4ECA-9C37-E1C9273C6493}" srcOrd="0" destOrd="0" presId="urn:microsoft.com/office/officeart/2005/8/layout/default"/>
    <dgm:cxn modelId="{C73DCEBA-7ADE-4F13-8282-5F0A877BC8BE}" type="presOf" srcId="{51E84C4A-8A66-45E7-93CD-2DA39096D68A}" destId="{5E470E9C-26F2-4A77-ABE2-9C4F3342B54C}" srcOrd="0" destOrd="0" presId="urn:microsoft.com/office/officeart/2005/8/layout/default"/>
    <dgm:cxn modelId="{9EF396BE-1CC1-4074-BFE2-579B1A5AF5AF}" srcId="{FA47C8F0-D298-4953-8BE6-C26D8F6D73FA}" destId="{20E0ABD0-7DF2-44F2-ACEE-7988545787D9}" srcOrd="12" destOrd="0" parTransId="{6242FFBA-B32D-4EDF-A293-891E97AFD297}" sibTransId="{3DDBD760-0C35-42E5-A451-8758929B9907}"/>
    <dgm:cxn modelId="{5A93C9C2-09E0-4D6A-AFFD-A6D6ABD4A711}" type="presOf" srcId="{8B675237-2A2C-43FC-8971-2D4D10E12CEA}" destId="{B535620A-2EB1-42FD-A753-A31CAA1F039B}" srcOrd="0" destOrd="0" presId="urn:microsoft.com/office/officeart/2005/8/layout/default"/>
    <dgm:cxn modelId="{CF708EC5-78BF-4FA2-BCA9-FF717ADBBD74}" type="presOf" srcId="{345DB786-E083-4AE9-B523-6418A824CF2C}" destId="{02766BEB-B94B-43C6-A1D4-4154CE117F1E}" srcOrd="0" destOrd="0" presId="urn:microsoft.com/office/officeart/2005/8/layout/default"/>
    <dgm:cxn modelId="{DA435DD5-7CB7-4AEC-9982-FF38D8F317B2}" srcId="{FA47C8F0-D298-4953-8BE6-C26D8F6D73FA}" destId="{51E84C4A-8A66-45E7-93CD-2DA39096D68A}" srcOrd="14" destOrd="0" parTransId="{F1F7E15C-CAC4-4106-A3A9-73CA5BE83A94}" sibTransId="{FBFF3D02-6DB1-49AE-BC0E-5291A337104D}"/>
    <dgm:cxn modelId="{DD5465D7-A223-40F9-8177-56D484ED4385}" srcId="{FA47C8F0-D298-4953-8BE6-C26D8F6D73FA}" destId="{80E27A1D-3D50-478D-A185-B34C1DC7EC22}" srcOrd="9" destOrd="0" parTransId="{803D7EE5-8719-4E34-8BF1-602BDD8E9F67}" sibTransId="{F00E8BB0-9997-4A79-AA20-7A49E0D75566}"/>
    <dgm:cxn modelId="{5E2EACD7-6E24-442A-9772-1162ABEC10C9}" type="presOf" srcId="{FA47C8F0-D298-4953-8BE6-C26D8F6D73FA}" destId="{6C0F5C81-CAF2-4955-B1F2-CAE180A70AD1}" srcOrd="0" destOrd="0" presId="urn:microsoft.com/office/officeart/2005/8/layout/default"/>
    <dgm:cxn modelId="{204C10DE-990E-402C-887D-A4EE1258956F}" type="presOf" srcId="{BB15FB1C-514D-4038-90EF-B95176199C0D}" destId="{CE193FCC-43F0-49AE-AD81-970585F89F92}" srcOrd="0" destOrd="0" presId="urn:microsoft.com/office/officeart/2005/8/layout/default"/>
    <dgm:cxn modelId="{64EAE8E3-52A9-4C0B-86E2-4A48B12D7D8E}" type="presOf" srcId="{41D38B47-E3BA-4F46-BE95-BED59D691F24}" destId="{63D196F8-A71D-4864-8C70-24FE08D8B800}" srcOrd="0" destOrd="0" presId="urn:microsoft.com/office/officeart/2005/8/layout/default"/>
    <dgm:cxn modelId="{DABFABE6-4E6B-4478-93FF-878A4C1BFE90}" srcId="{FA47C8F0-D298-4953-8BE6-C26D8F6D73FA}" destId="{BB15FB1C-514D-4038-90EF-B95176199C0D}" srcOrd="5" destOrd="0" parTransId="{B10593C6-1299-4305-A327-5DFB21A5110D}" sibTransId="{5B24D64C-F1E3-4539-B4BA-04564DD354EC}"/>
    <dgm:cxn modelId="{76C80FE9-E3DD-4D8E-9EA2-237E6D93EFB9}" type="presOf" srcId="{80E27A1D-3D50-478D-A185-B34C1DC7EC22}" destId="{38F5B395-E891-4A17-AC99-9F3601B6EBC6}" srcOrd="0" destOrd="0" presId="urn:microsoft.com/office/officeart/2005/8/layout/default"/>
    <dgm:cxn modelId="{4A95A6F1-3D31-49F3-B15F-ACBCF5A1BADD}" srcId="{FA47C8F0-D298-4953-8BE6-C26D8F6D73FA}" destId="{2221721B-192E-4090-9D80-6E787A0A7E7E}" srcOrd="1" destOrd="0" parTransId="{9EBE059E-DF1B-4BCD-8D1C-C9A3C997AE10}" sibTransId="{A5F3EFFD-703C-4464-AC86-B052A67AC8B9}"/>
    <dgm:cxn modelId="{8EBE70FA-1CBE-4BDD-95DE-4F6CD4E506A2}" srcId="{FA47C8F0-D298-4953-8BE6-C26D8F6D73FA}" destId="{345DB786-E083-4AE9-B523-6418A824CF2C}" srcOrd="4" destOrd="0" parTransId="{1921575D-8043-4BE6-8924-55F332366149}" sibTransId="{ECD6BFDD-E910-4977-9795-9808883A7A40}"/>
    <dgm:cxn modelId="{0BB48CEE-30AF-4E39-A52A-E8672BFB63DA}" type="presParOf" srcId="{6C0F5C81-CAF2-4955-B1F2-CAE180A70AD1}" destId="{B21BA9D8-5DDB-4037-9167-894C23AFC06F}" srcOrd="0" destOrd="0" presId="urn:microsoft.com/office/officeart/2005/8/layout/default"/>
    <dgm:cxn modelId="{3E43AF1A-F37E-4779-A52A-6335A8C0888C}" type="presParOf" srcId="{6C0F5C81-CAF2-4955-B1F2-CAE180A70AD1}" destId="{87488FD6-BE8D-47A2-BC91-A59B911619AA}" srcOrd="1" destOrd="0" presId="urn:microsoft.com/office/officeart/2005/8/layout/default"/>
    <dgm:cxn modelId="{3840CC37-F4B7-4852-BFB4-06F1A2C7F89E}" type="presParOf" srcId="{6C0F5C81-CAF2-4955-B1F2-CAE180A70AD1}" destId="{27D2B5A6-3A1C-4D59-AE45-3226DCD9A57D}" srcOrd="2" destOrd="0" presId="urn:microsoft.com/office/officeart/2005/8/layout/default"/>
    <dgm:cxn modelId="{C9BE45FE-A2A3-459B-9871-F3143A9DFAB6}" type="presParOf" srcId="{6C0F5C81-CAF2-4955-B1F2-CAE180A70AD1}" destId="{24793E72-B85A-4E57-BAEE-5F6EEDB24777}" srcOrd="3" destOrd="0" presId="urn:microsoft.com/office/officeart/2005/8/layout/default"/>
    <dgm:cxn modelId="{46508DCE-8EE8-4C59-B76C-9B6D39D9581F}" type="presParOf" srcId="{6C0F5C81-CAF2-4955-B1F2-CAE180A70AD1}" destId="{DE0751EF-6CE7-4DB5-8E1A-E3393C341BE9}" srcOrd="4" destOrd="0" presId="urn:microsoft.com/office/officeart/2005/8/layout/default"/>
    <dgm:cxn modelId="{0FD55113-EF3E-4CE9-AFED-BBFA7123D91D}" type="presParOf" srcId="{6C0F5C81-CAF2-4955-B1F2-CAE180A70AD1}" destId="{3E83B8F8-43B0-4147-8244-B31343E75E7D}" srcOrd="5" destOrd="0" presId="urn:microsoft.com/office/officeart/2005/8/layout/default"/>
    <dgm:cxn modelId="{EC1CC657-7A34-4A4F-8443-D7D5E9128BE0}" type="presParOf" srcId="{6C0F5C81-CAF2-4955-B1F2-CAE180A70AD1}" destId="{4445F1CE-C26A-406B-BBF3-A40441AAA21A}" srcOrd="6" destOrd="0" presId="urn:microsoft.com/office/officeart/2005/8/layout/default"/>
    <dgm:cxn modelId="{0F2E30D8-5617-4F35-9AC2-BA15A8451121}" type="presParOf" srcId="{6C0F5C81-CAF2-4955-B1F2-CAE180A70AD1}" destId="{467BB2E2-FB75-4D1B-9680-C02986A5B2A4}" srcOrd="7" destOrd="0" presId="urn:microsoft.com/office/officeart/2005/8/layout/default"/>
    <dgm:cxn modelId="{6E6A6334-7DC8-4B1D-9322-1F86F7462AB4}" type="presParOf" srcId="{6C0F5C81-CAF2-4955-B1F2-CAE180A70AD1}" destId="{02766BEB-B94B-43C6-A1D4-4154CE117F1E}" srcOrd="8" destOrd="0" presId="urn:microsoft.com/office/officeart/2005/8/layout/default"/>
    <dgm:cxn modelId="{6CAB6D70-A8AE-4575-9D00-6AFD685DD15F}" type="presParOf" srcId="{6C0F5C81-CAF2-4955-B1F2-CAE180A70AD1}" destId="{4B6AC5BC-4C02-434B-8406-FBB61A93B1B8}" srcOrd="9" destOrd="0" presId="urn:microsoft.com/office/officeart/2005/8/layout/default"/>
    <dgm:cxn modelId="{FBD4F50B-8228-4424-817E-AAF586708CB7}" type="presParOf" srcId="{6C0F5C81-CAF2-4955-B1F2-CAE180A70AD1}" destId="{CE193FCC-43F0-49AE-AD81-970585F89F92}" srcOrd="10" destOrd="0" presId="urn:microsoft.com/office/officeart/2005/8/layout/default"/>
    <dgm:cxn modelId="{6F6A3C7B-4077-4488-9B4E-4D791AA03878}" type="presParOf" srcId="{6C0F5C81-CAF2-4955-B1F2-CAE180A70AD1}" destId="{BD3DBBC1-5F8D-4B5D-B6EA-CE585AC3209F}" srcOrd="11" destOrd="0" presId="urn:microsoft.com/office/officeart/2005/8/layout/default"/>
    <dgm:cxn modelId="{895681C2-0B7F-4232-8316-9A27A3EC53A9}" type="presParOf" srcId="{6C0F5C81-CAF2-4955-B1F2-CAE180A70AD1}" destId="{DC146D2A-5506-4D5C-851E-0FC1DFACB42F}" srcOrd="12" destOrd="0" presId="urn:microsoft.com/office/officeart/2005/8/layout/default"/>
    <dgm:cxn modelId="{15703AB6-974D-4912-8358-F32B0F95DF27}" type="presParOf" srcId="{6C0F5C81-CAF2-4955-B1F2-CAE180A70AD1}" destId="{B4D18658-80D5-4BDF-A4F0-839F98AE0431}" srcOrd="13" destOrd="0" presId="urn:microsoft.com/office/officeart/2005/8/layout/default"/>
    <dgm:cxn modelId="{F8408C57-454B-47D5-B695-0DBC744CE64E}" type="presParOf" srcId="{6C0F5C81-CAF2-4955-B1F2-CAE180A70AD1}" destId="{AD1A5961-FCED-4A9D-83E4-92C1AC392D97}" srcOrd="14" destOrd="0" presId="urn:microsoft.com/office/officeart/2005/8/layout/default"/>
    <dgm:cxn modelId="{F87F23C3-6686-41F0-8156-2C48DA1825EF}" type="presParOf" srcId="{6C0F5C81-CAF2-4955-B1F2-CAE180A70AD1}" destId="{2255148A-7BAD-49E9-B2C5-E975CD71E02A}" srcOrd="15" destOrd="0" presId="urn:microsoft.com/office/officeart/2005/8/layout/default"/>
    <dgm:cxn modelId="{1D2EC89A-8D83-42AB-9CC6-54F3AE8B6B1C}" type="presParOf" srcId="{6C0F5C81-CAF2-4955-B1F2-CAE180A70AD1}" destId="{63D196F8-A71D-4864-8C70-24FE08D8B800}" srcOrd="16" destOrd="0" presId="urn:microsoft.com/office/officeart/2005/8/layout/default"/>
    <dgm:cxn modelId="{4FA39700-24DF-4DF1-A0C8-66A00E9C3757}" type="presParOf" srcId="{6C0F5C81-CAF2-4955-B1F2-CAE180A70AD1}" destId="{EF2ECD5A-9528-47DD-B446-3B4DBCDCBEC7}" srcOrd="17" destOrd="0" presId="urn:microsoft.com/office/officeart/2005/8/layout/default"/>
    <dgm:cxn modelId="{4EA0B365-8B92-4695-A72D-43F3E05CBA47}" type="presParOf" srcId="{6C0F5C81-CAF2-4955-B1F2-CAE180A70AD1}" destId="{38F5B395-E891-4A17-AC99-9F3601B6EBC6}" srcOrd="18" destOrd="0" presId="urn:microsoft.com/office/officeart/2005/8/layout/default"/>
    <dgm:cxn modelId="{22E36348-02FC-4AD6-AB54-9AFBD8BF29CA}" type="presParOf" srcId="{6C0F5C81-CAF2-4955-B1F2-CAE180A70AD1}" destId="{7F3AE5F0-BB28-4A01-A9E3-9F7A74B22004}" srcOrd="19" destOrd="0" presId="urn:microsoft.com/office/officeart/2005/8/layout/default"/>
    <dgm:cxn modelId="{1BA03EDF-7F75-4285-9C89-90D636480F3F}" type="presParOf" srcId="{6C0F5C81-CAF2-4955-B1F2-CAE180A70AD1}" destId="{456C9AB7-BCCF-44F5-85A8-EC6B1EEBA518}" srcOrd="20" destOrd="0" presId="urn:microsoft.com/office/officeart/2005/8/layout/default"/>
    <dgm:cxn modelId="{6361DEEF-4624-47D5-AAD3-B49029722D0B}" type="presParOf" srcId="{6C0F5C81-CAF2-4955-B1F2-CAE180A70AD1}" destId="{CFBB71D9-5EC7-4EFB-BE9F-39475432EF75}" srcOrd="21" destOrd="0" presId="urn:microsoft.com/office/officeart/2005/8/layout/default"/>
    <dgm:cxn modelId="{CF6428E8-F633-45F3-8FB0-AA3749B7C30E}" type="presParOf" srcId="{6C0F5C81-CAF2-4955-B1F2-CAE180A70AD1}" destId="{84B1B2CD-D06A-472B-88C9-E5C31A0C3200}" srcOrd="22" destOrd="0" presId="urn:microsoft.com/office/officeart/2005/8/layout/default"/>
    <dgm:cxn modelId="{4ED59F93-972E-476D-B2CA-CE915F632D83}" type="presParOf" srcId="{6C0F5C81-CAF2-4955-B1F2-CAE180A70AD1}" destId="{17C371CD-2DE6-4585-B1DD-9EB12A7523D2}" srcOrd="23" destOrd="0" presId="urn:microsoft.com/office/officeart/2005/8/layout/default"/>
    <dgm:cxn modelId="{9D8A2493-D163-4CC7-A634-97E0BAD9A637}" type="presParOf" srcId="{6C0F5C81-CAF2-4955-B1F2-CAE180A70AD1}" destId="{C0E03E8B-22D4-430E-9752-888E065A0FDD}" srcOrd="24" destOrd="0" presId="urn:microsoft.com/office/officeart/2005/8/layout/default"/>
    <dgm:cxn modelId="{9E7797CD-A534-4719-B0F5-895AF7937FAA}" type="presParOf" srcId="{6C0F5C81-CAF2-4955-B1F2-CAE180A70AD1}" destId="{52E40283-0964-431D-B43F-7C2598C58330}" srcOrd="25" destOrd="0" presId="urn:microsoft.com/office/officeart/2005/8/layout/default"/>
    <dgm:cxn modelId="{1986FE56-BC80-43C6-9251-8DC84978CED4}" type="presParOf" srcId="{6C0F5C81-CAF2-4955-B1F2-CAE180A70AD1}" destId="{718004F8-CE96-483B-A5DE-63E464E93094}" srcOrd="26" destOrd="0" presId="urn:microsoft.com/office/officeart/2005/8/layout/default"/>
    <dgm:cxn modelId="{9E536DC7-3BBC-4C2F-8B7A-466B4B8BB978}" type="presParOf" srcId="{6C0F5C81-CAF2-4955-B1F2-CAE180A70AD1}" destId="{7DD69CF1-688C-4429-953C-B51C69818955}" srcOrd="27" destOrd="0" presId="urn:microsoft.com/office/officeart/2005/8/layout/default"/>
    <dgm:cxn modelId="{1308D2C4-2437-495D-907C-91016C835AA1}" type="presParOf" srcId="{6C0F5C81-CAF2-4955-B1F2-CAE180A70AD1}" destId="{5E470E9C-26F2-4A77-ABE2-9C4F3342B54C}" srcOrd="28" destOrd="0" presId="urn:microsoft.com/office/officeart/2005/8/layout/default"/>
    <dgm:cxn modelId="{703C07C6-4189-4E88-B339-D147A0BDD1A2}" type="presParOf" srcId="{6C0F5C81-CAF2-4955-B1F2-CAE180A70AD1}" destId="{565448AC-F6AE-4F29-9E1A-7E675C3919A5}" srcOrd="29" destOrd="0" presId="urn:microsoft.com/office/officeart/2005/8/layout/default"/>
    <dgm:cxn modelId="{BEE2EAB1-DCCB-4881-8A9E-AC92B2344460}" type="presParOf" srcId="{6C0F5C81-CAF2-4955-B1F2-CAE180A70AD1}" destId="{8E9FBC10-F976-4D01-B577-56ACD0C9C883}" srcOrd="30" destOrd="0" presId="urn:microsoft.com/office/officeart/2005/8/layout/default"/>
    <dgm:cxn modelId="{66660488-9006-4D86-B8DA-0E3A2572F192}" type="presParOf" srcId="{6C0F5C81-CAF2-4955-B1F2-CAE180A70AD1}" destId="{DC6A2F67-8128-419E-97B1-FDA154AE5E95}" srcOrd="31" destOrd="0" presId="urn:microsoft.com/office/officeart/2005/8/layout/default"/>
    <dgm:cxn modelId="{D6A466AA-3587-4019-B28F-0984EB91B2D7}" type="presParOf" srcId="{6C0F5C81-CAF2-4955-B1F2-CAE180A70AD1}" destId="{2D562E47-4AD9-47DC-B48F-CCD7888EECD2}" srcOrd="32" destOrd="0" presId="urn:microsoft.com/office/officeart/2005/8/layout/default"/>
    <dgm:cxn modelId="{199EE5B8-F152-41E2-A500-6AC2FB64C29A}" type="presParOf" srcId="{6C0F5C81-CAF2-4955-B1F2-CAE180A70AD1}" destId="{888E8A7A-3FA1-40A8-9371-FD29521E5A81}" srcOrd="33" destOrd="0" presId="urn:microsoft.com/office/officeart/2005/8/layout/default"/>
    <dgm:cxn modelId="{3833E63A-EE35-47F5-9F62-6C17095F5422}" type="presParOf" srcId="{6C0F5C81-CAF2-4955-B1F2-CAE180A70AD1}" destId="{B535620A-2EB1-42FD-A753-A31CAA1F039B}" srcOrd="34" destOrd="0" presId="urn:microsoft.com/office/officeart/2005/8/layout/default"/>
    <dgm:cxn modelId="{56741C1C-E2BF-40FB-855F-CBFFB23B7A03}" type="presParOf" srcId="{6C0F5C81-CAF2-4955-B1F2-CAE180A70AD1}" destId="{9F4F6484-CB0D-4181-A621-1581A2BA7774}" srcOrd="35" destOrd="0" presId="urn:microsoft.com/office/officeart/2005/8/layout/default"/>
    <dgm:cxn modelId="{266BF32D-6D89-48BE-AD2F-E2ECA54880FF}" type="presParOf" srcId="{6C0F5C81-CAF2-4955-B1F2-CAE180A70AD1}" destId="{131B9B48-374F-4364-BFCF-9E91B83D667B}" srcOrd="36" destOrd="0" presId="urn:microsoft.com/office/officeart/2005/8/layout/default"/>
    <dgm:cxn modelId="{D4E17FF8-B738-40E2-8B7E-7A3AB094A1EF}" type="presParOf" srcId="{6C0F5C81-CAF2-4955-B1F2-CAE180A70AD1}" destId="{7DE0F68D-7C2D-48C3-8863-643DF01BABDB}" srcOrd="37" destOrd="0" presId="urn:microsoft.com/office/officeart/2005/8/layout/default"/>
    <dgm:cxn modelId="{150574A7-65B1-4ECC-9154-E3A0D8F1D325}" type="presParOf" srcId="{6C0F5C81-CAF2-4955-B1F2-CAE180A70AD1}" destId="{40B1F42B-4E0C-4795-B343-4A8345912E63}" srcOrd="38" destOrd="0" presId="urn:microsoft.com/office/officeart/2005/8/layout/default"/>
    <dgm:cxn modelId="{09180399-A357-4432-B2D9-F8B7D1B5AD2E}" type="presParOf" srcId="{6C0F5C81-CAF2-4955-B1F2-CAE180A70AD1}" destId="{3ABA938D-3E52-47F6-9AAF-102C361740C0}" srcOrd="39" destOrd="0" presId="urn:microsoft.com/office/officeart/2005/8/layout/default"/>
    <dgm:cxn modelId="{8412E046-45AF-4A70-AEC1-E5CA434B73F8}" type="presParOf" srcId="{6C0F5C81-CAF2-4955-B1F2-CAE180A70AD1}" destId="{28B36386-BD96-4FBC-96F4-63F0C6A6A2B0}" srcOrd="40" destOrd="0" presId="urn:microsoft.com/office/officeart/2005/8/layout/default"/>
    <dgm:cxn modelId="{B8DDBD67-1CE8-4D0F-8FA2-5E3497F4DBEF}" type="presParOf" srcId="{6C0F5C81-CAF2-4955-B1F2-CAE180A70AD1}" destId="{007F9E6A-B677-4074-8894-EBDCA557A733}" srcOrd="41" destOrd="0" presId="urn:microsoft.com/office/officeart/2005/8/layout/default"/>
    <dgm:cxn modelId="{289075D1-84DD-40F3-AA8E-A45AE676B34A}" type="presParOf" srcId="{6C0F5C81-CAF2-4955-B1F2-CAE180A70AD1}" destId="{1ACA7E0E-C3CE-4CB0-98AC-AF4520D53279}" srcOrd="42" destOrd="0" presId="urn:microsoft.com/office/officeart/2005/8/layout/default"/>
    <dgm:cxn modelId="{3914128D-7801-4DE3-A2DF-29A47C74CB1D}" type="presParOf" srcId="{6C0F5C81-CAF2-4955-B1F2-CAE180A70AD1}" destId="{6E4BB954-C29B-47A1-8895-F0AE5606B7D0}" srcOrd="43" destOrd="0" presId="urn:microsoft.com/office/officeart/2005/8/layout/default"/>
    <dgm:cxn modelId="{42EFFB5B-1AAE-4DCB-923E-9ED51B33FF6B}" type="presParOf" srcId="{6C0F5C81-CAF2-4955-B1F2-CAE180A70AD1}" destId="{238FD4F6-572C-4ECA-9C37-E1C9273C6493}" srcOrd="44" destOrd="0" presId="urn:microsoft.com/office/officeart/2005/8/layout/default"/>
    <dgm:cxn modelId="{53C49422-5538-460D-8C8D-7CDF634B2E6F}" type="presParOf" srcId="{6C0F5C81-CAF2-4955-B1F2-CAE180A70AD1}" destId="{5464E154-BD58-4D0C-9F40-1E885FC8CA9A}" srcOrd="45" destOrd="0" presId="urn:microsoft.com/office/officeart/2005/8/layout/default"/>
    <dgm:cxn modelId="{60BB0E45-5154-4B5D-852C-ED5955C709F2}" type="presParOf" srcId="{6C0F5C81-CAF2-4955-B1F2-CAE180A70AD1}" destId="{0235ED6C-2A12-47DB-91A9-0C712DB7B365}" srcOrd="46" destOrd="0" presId="urn:microsoft.com/office/officeart/2005/8/layout/default"/>
    <dgm:cxn modelId="{B15767FD-7AA7-44A1-B990-0F68A9205AFF}" type="presParOf" srcId="{6C0F5C81-CAF2-4955-B1F2-CAE180A70AD1}" destId="{D36AB26F-2472-434B-A1DC-9E7DDB87B055}" srcOrd="47" destOrd="0" presId="urn:microsoft.com/office/officeart/2005/8/layout/default"/>
    <dgm:cxn modelId="{B64D4EA9-24A6-4BCD-9178-2F4005416C5B}" type="presParOf" srcId="{6C0F5C81-CAF2-4955-B1F2-CAE180A70AD1}" destId="{DE6013DB-A0B0-4446-8E11-F32435F70522}" srcOrd="4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374975-AE79-459A-B2AE-90EE59401BE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51B5C-F7D3-467C-B054-1874C6C110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🌐 3. Leveraging Telehealth and Digital Tools</a:t>
          </a:r>
          <a:endParaRPr lang="en-US" dirty="0"/>
        </a:p>
      </dgm:t>
    </dgm:pt>
    <dgm:pt modelId="{58003CB3-2775-4943-9BE9-17B7A31AC7F5}" type="parTrans" cxnId="{38F3C8E6-1BE2-443C-9D1B-9B75BB329894}">
      <dgm:prSet/>
      <dgm:spPr/>
      <dgm:t>
        <a:bodyPr/>
        <a:lstStyle/>
        <a:p>
          <a:endParaRPr lang="en-US"/>
        </a:p>
      </dgm:t>
    </dgm:pt>
    <dgm:pt modelId="{7D2D0153-7831-46C5-BA82-07EEEA6F7BE1}" type="sibTrans" cxnId="{38F3C8E6-1BE2-443C-9D1B-9B75BB329894}">
      <dgm:prSet/>
      <dgm:spPr/>
      <dgm:t>
        <a:bodyPr/>
        <a:lstStyle/>
        <a:p>
          <a:endParaRPr lang="en-US"/>
        </a:p>
      </dgm:t>
    </dgm:pt>
    <dgm:pt modelId="{8AA0EE94-512B-415B-8BA4-1CD6BE5265B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To overcome geographic barriers and meet consumer demand for convenience, CAHs:</a:t>
          </a:r>
        </a:p>
      </dgm:t>
    </dgm:pt>
    <dgm:pt modelId="{82801E5A-4BFC-4187-8287-9A5D99ABB581}" type="parTrans" cxnId="{25C631DE-3E43-49C0-A020-CB5413DFF118}">
      <dgm:prSet/>
      <dgm:spPr/>
      <dgm:t>
        <a:bodyPr/>
        <a:lstStyle/>
        <a:p>
          <a:endParaRPr lang="en-US"/>
        </a:p>
      </dgm:t>
    </dgm:pt>
    <dgm:pt modelId="{47F5DAC8-4C61-49FA-91CB-C2D49CB9CE0F}" type="sibTrans" cxnId="{25C631DE-3E43-49C0-A020-CB5413DFF118}">
      <dgm:prSet/>
      <dgm:spPr/>
      <dgm:t>
        <a:bodyPr/>
        <a:lstStyle/>
        <a:p>
          <a:endParaRPr lang="en-US"/>
        </a:p>
      </dgm:t>
    </dgm:pt>
    <dgm:pt modelId="{379A31EB-5674-42CF-B3F9-E7C1D3FEB68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Partner with larger systems to provide </a:t>
          </a:r>
          <a:r>
            <a:rPr lang="en-US" sz="1600" b="1" dirty="0"/>
            <a:t>tele-specialty consults</a:t>
          </a:r>
          <a:r>
            <a:rPr lang="en-US" sz="1600" dirty="0"/>
            <a:t> (e.g., cardiology, psychiatry).</a:t>
          </a:r>
        </a:p>
      </dgm:t>
    </dgm:pt>
    <dgm:pt modelId="{6667B978-E9E8-4EDD-839B-0382B815A9E6}" type="parTrans" cxnId="{8C36177D-F4F4-48A3-A1D7-B69C40FDCDC2}">
      <dgm:prSet/>
      <dgm:spPr/>
      <dgm:t>
        <a:bodyPr/>
        <a:lstStyle/>
        <a:p>
          <a:endParaRPr lang="en-US"/>
        </a:p>
      </dgm:t>
    </dgm:pt>
    <dgm:pt modelId="{04DDE34D-8797-4822-8B09-73EAE71C8E1B}" type="sibTrans" cxnId="{8C36177D-F4F4-48A3-A1D7-B69C40FDCDC2}">
      <dgm:prSet/>
      <dgm:spPr/>
      <dgm:t>
        <a:bodyPr/>
        <a:lstStyle/>
        <a:p>
          <a:endParaRPr lang="en-US"/>
        </a:p>
      </dgm:t>
    </dgm:pt>
    <dgm:pt modelId="{E81D97CD-22B0-42E6-91F4-740CEACFD770}">
      <dgm:prSet custT="1"/>
      <dgm:spPr/>
      <dgm:t>
        <a:bodyPr/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Use </a:t>
          </a:r>
          <a:r>
            <a:rPr lang="en-US" sz="1600" b="1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remote patient monitoring</a:t>
          </a:r>
          <a:r>
            <a:rPr lang="en-US" sz="1600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for chronic diseases.</a:t>
          </a:r>
        </a:p>
      </dgm:t>
    </dgm:pt>
    <dgm:pt modelId="{CA43C5A3-752C-416E-A427-4FCB53D2300E}" type="parTrans" cxnId="{AFA18A6B-4835-40E6-88E3-9E1B3C545ADC}">
      <dgm:prSet/>
      <dgm:spPr/>
      <dgm:t>
        <a:bodyPr/>
        <a:lstStyle/>
        <a:p>
          <a:endParaRPr lang="en-US"/>
        </a:p>
      </dgm:t>
    </dgm:pt>
    <dgm:pt modelId="{DAA50AD6-CCF4-453C-9FFD-04CB69DE5EAB}" type="sibTrans" cxnId="{AFA18A6B-4835-40E6-88E3-9E1B3C545ADC}">
      <dgm:prSet/>
      <dgm:spPr/>
      <dgm:t>
        <a:bodyPr/>
        <a:lstStyle/>
        <a:p>
          <a:endParaRPr lang="en-US"/>
        </a:p>
      </dgm:t>
    </dgm:pt>
    <dgm:pt modelId="{E2A235BD-355B-4668-BFB0-1EC2A182B3E8}">
      <dgm:prSet custT="1"/>
      <dgm:spPr/>
      <dgm:t>
        <a:bodyPr/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Offer </a:t>
          </a:r>
          <a:r>
            <a:rPr lang="en-US" sz="1600" b="1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virtual visits </a:t>
          </a:r>
          <a:r>
            <a:rPr lang="en-US" sz="1600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to maintain access while reducing travel burdens.</a:t>
          </a:r>
        </a:p>
      </dgm:t>
    </dgm:pt>
    <dgm:pt modelId="{4EEBF038-3A52-472E-B11D-4B4BD916FA5A}" type="parTrans" cxnId="{B41547E5-FE48-4F08-B50B-6075C06F0831}">
      <dgm:prSet/>
      <dgm:spPr/>
      <dgm:t>
        <a:bodyPr/>
        <a:lstStyle/>
        <a:p>
          <a:endParaRPr lang="en-US"/>
        </a:p>
      </dgm:t>
    </dgm:pt>
    <dgm:pt modelId="{3AA5D12E-F296-43E8-85E7-2A6FB42F8FEA}" type="sibTrans" cxnId="{B41547E5-FE48-4F08-B50B-6075C06F0831}">
      <dgm:prSet/>
      <dgm:spPr/>
      <dgm:t>
        <a:bodyPr/>
        <a:lstStyle/>
        <a:p>
          <a:endParaRPr lang="en-US"/>
        </a:p>
      </dgm:t>
    </dgm:pt>
    <dgm:pt modelId="{3A46857B-1C72-4114-8BBE-2141B097488F}" type="pres">
      <dgm:prSet presAssocID="{BA374975-AE79-459A-B2AE-90EE59401BE7}" presName="Name0" presStyleCnt="0">
        <dgm:presLayoutVars>
          <dgm:dir/>
          <dgm:animLvl val="lvl"/>
          <dgm:resizeHandles val="exact"/>
        </dgm:presLayoutVars>
      </dgm:prSet>
      <dgm:spPr/>
    </dgm:pt>
    <dgm:pt modelId="{43B93EB6-1EAC-4403-999C-CE9B8E43A4C6}" type="pres">
      <dgm:prSet presAssocID="{8AA0EE94-512B-415B-8BA4-1CD6BE5265B8}" presName="boxAndChildren" presStyleCnt="0"/>
      <dgm:spPr/>
    </dgm:pt>
    <dgm:pt modelId="{1EC76296-AA09-44B0-A2AC-3278A1C92226}" type="pres">
      <dgm:prSet presAssocID="{8AA0EE94-512B-415B-8BA4-1CD6BE5265B8}" presName="parentTextBox" presStyleLbl="node1" presStyleIdx="0" presStyleCnt="2"/>
      <dgm:spPr/>
    </dgm:pt>
    <dgm:pt modelId="{5740C83D-C420-45D8-AEAA-387E4099F879}" type="pres">
      <dgm:prSet presAssocID="{8AA0EE94-512B-415B-8BA4-1CD6BE5265B8}" presName="entireBox" presStyleLbl="node1" presStyleIdx="0" presStyleCnt="2" custLinFactNeighborY="3263"/>
      <dgm:spPr/>
    </dgm:pt>
    <dgm:pt modelId="{26065202-8B6A-44BB-BD11-4E18D9797E19}" type="pres">
      <dgm:prSet presAssocID="{8AA0EE94-512B-415B-8BA4-1CD6BE5265B8}" presName="descendantBox" presStyleCnt="0"/>
      <dgm:spPr/>
    </dgm:pt>
    <dgm:pt modelId="{3C593E88-5FEC-49F9-B718-6ACB8F2D7E50}" type="pres">
      <dgm:prSet presAssocID="{379A31EB-5674-42CF-B3F9-E7C1D3FEB68B}" presName="childTextBox" presStyleLbl="fgAccFollowNode1" presStyleIdx="0" presStyleCnt="3">
        <dgm:presLayoutVars>
          <dgm:bulletEnabled val="1"/>
        </dgm:presLayoutVars>
      </dgm:prSet>
      <dgm:spPr/>
    </dgm:pt>
    <dgm:pt modelId="{30CCEA43-1D31-41E6-8642-5A13E78BA324}" type="pres">
      <dgm:prSet presAssocID="{E81D97CD-22B0-42E6-91F4-740CEACFD770}" presName="childTextBox" presStyleLbl="fgAccFollowNode1" presStyleIdx="1" presStyleCnt="3">
        <dgm:presLayoutVars>
          <dgm:bulletEnabled val="1"/>
        </dgm:presLayoutVars>
      </dgm:prSet>
      <dgm:spPr/>
    </dgm:pt>
    <dgm:pt modelId="{A8DF6DB2-AA70-475E-9C87-737E7F58AA4A}" type="pres">
      <dgm:prSet presAssocID="{E2A235BD-355B-4668-BFB0-1EC2A182B3E8}" presName="childTextBox" presStyleLbl="fgAccFollowNode1" presStyleIdx="2" presStyleCnt="3">
        <dgm:presLayoutVars>
          <dgm:bulletEnabled val="1"/>
        </dgm:presLayoutVars>
      </dgm:prSet>
      <dgm:spPr/>
    </dgm:pt>
    <dgm:pt modelId="{E282E500-359D-4CE8-820C-D66CB3933F7D}" type="pres">
      <dgm:prSet presAssocID="{7D2D0153-7831-46C5-BA82-07EEEA6F7BE1}" presName="sp" presStyleCnt="0"/>
      <dgm:spPr/>
    </dgm:pt>
    <dgm:pt modelId="{2F5AC02B-B628-45DC-A82A-6C546B39687A}" type="pres">
      <dgm:prSet presAssocID="{90451B5C-F7D3-467C-B054-1874C6C110F2}" presName="arrowAndChildren" presStyleCnt="0"/>
      <dgm:spPr/>
    </dgm:pt>
    <dgm:pt modelId="{6CA8193F-A892-4CEC-9F40-B3D76F8047BE}" type="pres">
      <dgm:prSet presAssocID="{90451B5C-F7D3-467C-B054-1874C6C110F2}" presName="parentTextArrow" presStyleLbl="node1" presStyleIdx="1" presStyleCnt="2" custScaleY="41084" custLinFactNeighborY="202"/>
      <dgm:spPr/>
    </dgm:pt>
  </dgm:ptLst>
  <dgm:cxnLst>
    <dgm:cxn modelId="{FE765E05-B27C-4C2D-9CED-BA563390E4D1}" type="presOf" srcId="{379A31EB-5674-42CF-B3F9-E7C1D3FEB68B}" destId="{3C593E88-5FEC-49F9-B718-6ACB8F2D7E50}" srcOrd="0" destOrd="0" presId="urn:microsoft.com/office/officeart/2005/8/layout/process4"/>
    <dgm:cxn modelId="{63198D08-E8D4-46CA-8233-98288E7B19D7}" type="presOf" srcId="{90451B5C-F7D3-467C-B054-1874C6C110F2}" destId="{6CA8193F-A892-4CEC-9F40-B3D76F8047BE}" srcOrd="0" destOrd="0" presId="urn:microsoft.com/office/officeart/2005/8/layout/process4"/>
    <dgm:cxn modelId="{C1460519-ED2E-4A0F-9024-70E310E51310}" type="presOf" srcId="{BA374975-AE79-459A-B2AE-90EE59401BE7}" destId="{3A46857B-1C72-4114-8BBE-2141B097488F}" srcOrd="0" destOrd="0" presId="urn:microsoft.com/office/officeart/2005/8/layout/process4"/>
    <dgm:cxn modelId="{2EE51025-EE83-4574-A618-39B6790053A1}" type="presOf" srcId="{E81D97CD-22B0-42E6-91F4-740CEACFD770}" destId="{30CCEA43-1D31-41E6-8642-5A13E78BA324}" srcOrd="0" destOrd="0" presId="urn:microsoft.com/office/officeart/2005/8/layout/process4"/>
    <dgm:cxn modelId="{7AE35A26-A735-40A2-9A76-AC720D81A056}" type="presOf" srcId="{8AA0EE94-512B-415B-8BA4-1CD6BE5265B8}" destId="{5740C83D-C420-45D8-AEAA-387E4099F879}" srcOrd="1" destOrd="0" presId="urn:microsoft.com/office/officeart/2005/8/layout/process4"/>
    <dgm:cxn modelId="{AFA18A6B-4835-40E6-88E3-9E1B3C545ADC}" srcId="{8AA0EE94-512B-415B-8BA4-1CD6BE5265B8}" destId="{E81D97CD-22B0-42E6-91F4-740CEACFD770}" srcOrd="1" destOrd="0" parTransId="{CA43C5A3-752C-416E-A427-4FCB53D2300E}" sibTransId="{DAA50AD6-CCF4-453C-9FFD-04CB69DE5EAB}"/>
    <dgm:cxn modelId="{8C36177D-F4F4-48A3-A1D7-B69C40FDCDC2}" srcId="{8AA0EE94-512B-415B-8BA4-1CD6BE5265B8}" destId="{379A31EB-5674-42CF-B3F9-E7C1D3FEB68B}" srcOrd="0" destOrd="0" parTransId="{6667B978-E9E8-4EDD-839B-0382B815A9E6}" sibTransId="{04DDE34D-8797-4822-8B09-73EAE71C8E1B}"/>
    <dgm:cxn modelId="{334BDB88-DAA5-4AC5-AF92-62A174FD4484}" type="presOf" srcId="{8AA0EE94-512B-415B-8BA4-1CD6BE5265B8}" destId="{1EC76296-AA09-44B0-A2AC-3278A1C92226}" srcOrd="0" destOrd="0" presId="urn:microsoft.com/office/officeart/2005/8/layout/process4"/>
    <dgm:cxn modelId="{FDE70195-763E-4D0A-9BEA-15958D4B2328}" type="presOf" srcId="{E2A235BD-355B-4668-BFB0-1EC2A182B3E8}" destId="{A8DF6DB2-AA70-475E-9C87-737E7F58AA4A}" srcOrd="0" destOrd="0" presId="urn:microsoft.com/office/officeart/2005/8/layout/process4"/>
    <dgm:cxn modelId="{25C631DE-3E43-49C0-A020-CB5413DFF118}" srcId="{BA374975-AE79-459A-B2AE-90EE59401BE7}" destId="{8AA0EE94-512B-415B-8BA4-1CD6BE5265B8}" srcOrd="1" destOrd="0" parTransId="{82801E5A-4BFC-4187-8287-9A5D99ABB581}" sibTransId="{47F5DAC8-4C61-49FA-91CB-C2D49CB9CE0F}"/>
    <dgm:cxn modelId="{B41547E5-FE48-4F08-B50B-6075C06F0831}" srcId="{8AA0EE94-512B-415B-8BA4-1CD6BE5265B8}" destId="{E2A235BD-355B-4668-BFB0-1EC2A182B3E8}" srcOrd="2" destOrd="0" parTransId="{4EEBF038-3A52-472E-B11D-4B4BD916FA5A}" sibTransId="{3AA5D12E-F296-43E8-85E7-2A6FB42F8FEA}"/>
    <dgm:cxn modelId="{38F3C8E6-1BE2-443C-9D1B-9B75BB329894}" srcId="{BA374975-AE79-459A-B2AE-90EE59401BE7}" destId="{90451B5C-F7D3-467C-B054-1874C6C110F2}" srcOrd="0" destOrd="0" parTransId="{58003CB3-2775-4943-9BE9-17B7A31AC7F5}" sibTransId="{7D2D0153-7831-46C5-BA82-07EEEA6F7BE1}"/>
    <dgm:cxn modelId="{D04F333F-64DA-4E96-88D6-1744EA3D4624}" type="presParOf" srcId="{3A46857B-1C72-4114-8BBE-2141B097488F}" destId="{43B93EB6-1EAC-4403-999C-CE9B8E43A4C6}" srcOrd="0" destOrd="0" presId="urn:microsoft.com/office/officeart/2005/8/layout/process4"/>
    <dgm:cxn modelId="{8254965A-9578-45A8-9B70-382D6B8AC3FE}" type="presParOf" srcId="{43B93EB6-1EAC-4403-999C-CE9B8E43A4C6}" destId="{1EC76296-AA09-44B0-A2AC-3278A1C92226}" srcOrd="0" destOrd="0" presId="urn:microsoft.com/office/officeart/2005/8/layout/process4"/>
    <dgm:cxn modelId="{FEF473A4-57B6-4E41-98AF-82EF32727A12}" type="presParOf" srcId="{43B93EB6-1EAC-4403-999C-CE9B8E43A4C6}" destId="{5740C83D-C420-45D8-AEAA-387E4099F879}" srcOrd="1" destOrd="0" presId="urn:microsoft.com/office/officeart/2005/8/layout/process4"/>
    <dgm:cxn modelId="{F8525C97-FF79-4327-9BCE-70708FCE95DD}" type="presParOf" srcId="{43B93EB6-1EAC-4403-999C-CE9B8E43A4C6}" destId="{26065202-8B6A-44BB-BD11-4E18D9797E19}" srcOrd="2" destOrd="0" presId="urn:microsoft.com/office/officeart/2005/8/layout/process4"/>
    <dgm:cxn modelId="{A651AB29-D242-410E-8212-C2BDF8420066}" type="presParOf" srcId="{26065202-8B6A-44BB-BD11-4E18D9797E19}" destId="{3C593E88-5FEC-49F9-B718-6ACB8F2D7E50}" srcOrd="0" destOrd="0" presId="urn:microsoft.com/office/officeart/2005/8/layout/process4"/>
    <dgm:cxn modelId="{10BB75B8-19F5-4E59-998F-58D8EE579A99}" type="presParOf" srcId="{26065202-8B6A-44BB-BD11-4E18D9797E19}" destId="{30CCEA43-1D31-41E6-8642-5A13E78BA324}" srcOrd="1" destOrd="0" presId="urn:microsoft.com/office/officeart/2005/8/layout/process4"/>
    <dgm:cxn modelId="{2DBBC544-64E4-4E63-AD46-F9BE2DB3F654}" type="presParOf" srcId="{26065202-8B6A-44BB-BD11-4E18D9797E19}" destId="{A8DF6DB2-AA70-475E-9C87-737E7F58AA4A}" srcOrd="2" destOrd="0" presId="urn:microsoft.com/office/officeart/2005/8/layout/process4"/>
    <dgm:cxn modelId="{AD2AC385-5E1D-433F-B3D4-EE4A84AF48A5}" type="presParOf" srcId="{3A46857B-1C72-4114-8BBE-2141B097488F}" destId="{E282E500-359D-4CE8-820C-D66CB3933F7D}" srcOrd="1" destOrd="0" presId="urn:microsoft.com/office/officeart/2005/8/layout/process4"/>
    <dgm:cxn modelId="{327FA7B7-9F5B-4F75-A7DB-9EEF5C249161}" type="presParOf" srcId="{3A46857B-1C72-4114-8BBE-2141B097488F}" destId="{2F5AC02B-B628-45DC-A82A-6C546B39687A}" srcOrd="2" destOrd="0" presId="urn:microsoft.com/office/officeart/2005/8/layout/process4"/>
    <dgm:cxn modelId="{B17CC046-3F84-4807-ABF3-D7C62E019E97}" type="presParOf" srcId="{2F5AC02B-B628-45DC-A82A-6C546B39687A}" destId="{6CA8193F-A892-4CEC-9F40-B3D76F8047B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91B198-9452-4305-BB3D-E9696C82A94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0CA659A-5DDF-4389-AF23-B4742A0512CD}">
      <dgm:prSet/>
      <dgm:spPr/>
      <dgm:t>
        <a:bodyPr/>
        <a:lstStyle/>
        <a:p>
          <a:r>
            <a:rPr lang="en-US"/>
            <a:t>Modern healthcare consumers value accessibility, transparency, and personalization, so CAHs adapt by:</a:t>
          </a:r>
        </a:p>
      </dgm:t>
    </dgm:pt>
    <dgm:pt modelId="{ADECB6E3-935C-4CFE-8547-D1049527A5D9}" type="parTrans" cxnId="{7622EB4D-1609-4EA8-A761-4FEFD74B1BC4}">
      <dgm:prSet/>
      <dgm:spPr/>
      <dgm:t>
        <a:bodyPr/>
        <a:lstStyle/>
        <a:p>
          <a:endParaRPr lang="en-US"/>
        </a:p>
      </dgm:t>
    </dgm:pt>
    <dgm:pt modelId="{38092ACE-5BE0-465E-AF19-2F304D338F88}" type="sibTrans" cxnId="{7622EB4D-1609-4EA8-A761-4FEFD74B1BC4}">
      <dgm:prSet/>
      <dgm:spPr/>
      <dgm:t>
        <a:bodyPr/>
        <a:lstStyle/>
        <a:p>
          <a:endParaRPr lang="en-US"/>
        </a:p>
      </dgm:t>
    </dgm:pt>
    <dgm:pt modelId="{347950B3-ABC8-495D-A0AF-CDA57421178C}">
      <dgm:prSet/>
      <dgm:spPr/>
      <dgm:t>
        <a:bodyPr/>
        <a:lstStyle/>
        <a:p>
          <a:r>
            <a:rPr lang="en-US"/>
            <a:t>Offering online scheduling and patient portals.</a:t>
          </a:r>
        </a:p>
      </dgm:t>
    </dgm:pt>
    <dgm:pt modelId="{DC87666E-BED0-44C7-9FCE-ED7D3002BDF2}" type="parTrans" cxnId="{BA60E477-9D3C-4F4B-8C29-21C25B1E2FA7}">
      <dgm:prSet/>
      <dgm:spPr/>
      <dgm:t>
        <a:bodyPr/>
        <a:lstStyle/>
        <a:p>
          <a:endParaRPr lang="en-US"/>
        </a:p>
      </dgm:t>
    </dgm:pt>
    <dgm:pt modelId="{85777B35-0C0B-4CEB-9013-0E99417A4C79}" type="sibTrans" cxnId="{BA60E477-9D3C-4F4B-8C29-21C25B1E2FA7}">
      <dgm:prSet/>
      <dgm:spPr/>
      <dgm:t>
        <a:bodyPr/>
        <a:lstStyle/>
        <a:p>
          <a:endParaRPr lang="en-US"/>
        </a:p>
      </dgm:t>
    </dgm:pt>
    <dgm:pt modelId="{EF448A32-B45F-4F3C-902E-256FD9FE2149}">
      <dgm:prSet/>
      <dgm:spPr/>
      <dgm:t>
        <a:bodyPr/>
        <a:lstStyle/>
        <a:p>
          <a:r>
            <a:rPr lang="en-US"/>
            <a:t>Promoting preventive and wellness programs rather than just acute care.</a:t>
          </a:r>
        </a:p>
      </dgm:t>
    </dgm:pt>
    <dgm:pt modelId="{013CABD0-15AC-4D93-8163-3072E84F13E7}" type="parTrans" cxnId="{39D4B903-D17F-4D7E-BDF2-EA571246058D}">
      <dgm:prSet/>
      <dgm:spPr/>
      <dgm:t>
        <a:bodyPr/>
        <a:lstStyle/>
        <a:p>
          <a:endParaRPr lang="en-US"/>
        </a:p>
      </dgm:t>
    </dgm:pt>
    <dgm:pt modelId="{8C142A23-947F-452B-AA15-800E4472EDF5}" type="sibTrans" cxnId="{39D4B903-D17F-4D7E-BDF2-EA571246058D}">
      <dgm:prSet/>
      <dgm:spPr/>
      <dgm:t>
        <a:bodyPr/>
        <a:lstStyle/>
        <a:p>
          <a:endParaRPr lang="en-US"/>
        </a:p>
      </dgm:t>
    </dgm:pt>
    <dgm:pt modelId="{A9449FBF-3AF9-4A73-9C6A-3131298B09B7}">
      <dgm:prSet/>
      <dgm:spPr/>
      <dgm:t>
        <a:bodyPr/>
        <a:lstStyle/>
        <a:p>
          <a:r>
            <a:rPr lang="en-US"/>
            <a:t>Enhancing the patient experience (e.g., shorter wait times, better communication, community outreach).</a:t>
          </a:r>
        </a:p>
      </dgm:t>
    </dgm:pt>
    <dgm:pt modelId="{1CD3CB7A-BE68-4D74-81A6-7E32204BAC7A}" type="parTrans" cxnId="{B0DC1BFF-385E-4483-8B38-BE0FFDE6F7D5}">
      <dgm:prSet/>
      <dgm:spPr/>
      <dgm:t>
        <a:bodyPr/>
        <a:lstStyle/>
        <a:p>
          <a:endParaRPr lang="en-US"/>
        </a:p>
      </dgm:t>
    </dgm:pt>
    <dgm:pt modelId="{FB4B2E43-119B-4147-B6ED-AA73C48E21DC}" type="sibTrans" cxnId="{B0DC1BFF-385E-4483-8B38-BE0FFDE6F7D5}">
      <dgm:prSet/>
      <dgm:spPr/>
      <dgm:t>
        <a:bodyPr/>
        <a:lstStyle/>
        <a:p>
          <a:endParaRPr lang="en-US"/>
        </a:p>
      </dgm:t>
    </dgm:pt>
    <dgm:pt modelId="{3E8627A9-BF4C-4F97-8503-90D3705A433D}" type="pres">
      <dgm:prSet presAssocID="{7B91B198-9452-4305-BB3D-E9696C82A946}" presName="root" presStyleCnt="0">
        <dgm:presLayoutVars>
          <dgm:dir/>
          <dgm:resizeHandles val="exact"/>
        </dgm:presLayoutVars>
      </dgm:prSet>
      <dgm:spPr/>
    </dgm:pt>
    <dgm:pt modelId="{57D39AEF-016B-4337-85CB-45114884CF38}" type="pres">
      <dgm:prSet presAssocID="{F0CA659A-5DDF-4389-AF23-B4742A0512CD}" presName="compNode" presStyleCnt="0"/>
      <dgm:spPr/>
    </dgm:pt>
    <dgm:pt modelId="{92110AAA-2B0A-4599-9540-42C0968E1C4A}" type="pres">
      <dgm:prSet presAssocID="{F0CA659A-5DDF-4389-AF23-B4742A0512CD}" presName="bgRect" presStyleLbl="bgShp" presStyleIdx="0" presStyleCnt="4"/>
      <dgm:spPr/>
    </dgm:pt>
    <dgm:pt modelId="{250C459F-01BB-4066-90D4-CD69A5629C25}" type="pres">
      <dgm:prSet presAssocID="{F0CA659A-5DDF-4389-AF23-B4742A0512C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3178C3CB-5FC8-42FF-B5A8-C48A807A389B}" type="pres">
      <dgm:prSet presAssocID="{F0CA659A-5DDF-4389-AF23-B4742A0512CD}" presName="spaceRect" presStyleCnt="0"/>
      <dgm:spPr/>
    </dgm:pt>
    <dgm:pt modelId="{999540F8-C4D8-49B0-9DD6-4DCEA978B661}" type="pres">
      <dgm:prSet presAssocID="{F0CA659A-5DDF-4389-AF23-B4742A0512CD}" presName="parTx" presStyleLbl="revTx" presStyleIdx="0" presStyleCnt="4">
        <dgm:presLayoutVars>
          <dgm:chMax val="0"/>
          <dgm:chPref val="0"/>
        </dgm:presLayoutVars>
      </dgm:prSet>
      <dgm:spPr/>
    </dgm:pt>
    <dgm:pt modelId="{1D0B78DB-DFE2-449C-AE92-DEEBBE10187E}" type="pres">
      <dgm:prSet presAssocID="{38092ACE-5BE0-465E-AF19-2F304D338F88}" presName="sibTrans" presStyleCnt="0"/>
      <dgm:spPr/>
    </dgm:pt>
    <dgm:pt modelId="{1F422DB4-B718-46AC-B88A-2A78390C114C}" type="pres">
      <dgm:prSet presAssocID="{347950B3-ABC8-495D-A0AF-CDA57421178C}" presName="compNode" presStyleCnt="0"/>
      <dgm:spPr/>
    </dgm:pt>
    <dgm:pt modelId="{E03829A1-020B-41C2-BF38-379ECE9992EE}" type="pres">
      <dgm:prSet presAssocID="{347950B3-ABC8-495D-A0AF-CDA57421178C}" presName="bgRect" presStyleLbl="bgShp" presStyleIdx="1" presStyleCnt="4"/>
      <dgm:spPr/>
    </dgm:pt>
    <dgm:pt modelId="{F16D26B5-3600-4D6B-862B-1A810A9C210F}" type="pres">
      <dgm:prSet presAssocID="{347950B3-ABC8-495D-A0AF-CDA57421178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B74A155B-4BB2-4095-9F23-625A96C9F9A9}" type="pres">
      <dgm:prSet presAssocID="{347950B3-ABC8-495D-A0AF-CDA57421178C}" presName="spaceRect" presStyleCnt="0"/>
      <dgm:spPr/>
    </dgm:pt>
    <dgm:pt modelId="{FEE7E7AD-54F9-4966-A9C2-1A7D67856433}" type="pres">
      <dgm:prSet presAssocID="{347950B3-ABC8-495D-A0AF-CDA57421178C}" presName="parTx" presStyleLbl="revTx" presStyleIdx="1" presStyleCnt="4">
        <dgm:presLayoutVars>
          <dgm:chMax val="0"/>
          <dgm:chPref val="0"/>
        </dgm:presLayoutVars>
      </dgm:prSet>
      <dgm:spPr/>
    </dgm:pt>
    <dgm:pt modelId="{9F988990-944C-427F-BE68-BDEBEA1EB3B5}" type="pres">
      <dgm:prSet presAssocID="{85777B35-0C0B-4CEB-9013-0E99417A4C79}" presName="sibTrans" presStyleCnt="0"/>
      <dgm:spPr/>
    </dgm:pt>
    <dgm:pt modelId="{A683904E-7F96-41C6-AC9E-C06C47E4C800}" type="pres">
      <dgm:prSet presAssocID="{EF448A32-B45F-4F3C-902E-256FD9FE2149}" presName="compNode" presStyleCnt="0"/>
      <dgm:spPr/>
    </dgm:pt>
    <dgm:pt modelId="{CF380C83-2DD9-4F5D-9BA0-F0D736779A47}" type="pres">
      <dgm:prSet presAssocID="{EF448A32-B45F-4F3C-902E-256FD9FE2149}" presName="bgRect" presStyleLbl="bgShp" presStyleIdx="2" presStyleCnt="4"/>
      <dgm:spPr/>
    </dgm:pt>
    <dgm:pt modelId="{09F9F9A6-8379-461C-9EBF-A0B1F3191E18}" type="pres">
      <dgm:prSet presAssocID="{EF448A32-B45F-4F3C-902E-256FD9FE214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B666F571-D339-4F4E-BB00-C946192CB3F1}" type="pres">
      <dgm:prSet presAssocID="{EF448A32-B45F-4F3C-902E-256FD9FE2149}" presName="spaceRect" presStyleCnt="0"/>
      <dgm:spPr/>
    </dgm:pt>
    <dgm:pt modelId="{20762B8F-E607-43C6-8615-9126DC9CF5A4}" type="pres">
      <dgm:prSet presAssocID="{EF448A32-B45F-4F3C-902E-256FD9FE2149}" presName="parTx" presStyleLbl="revTx" presStyleIdx="2" presStyleCnt="4">
        <dgm:presLayoutVars>
          <dgm:chMax val="0"/>
          <dgm:chPref val="0"/>
        </dgm:presLayoutVars>
      </dgm:prSet>
      <dgm:spPr/>
    </dgm:pt>
    <dgm:pt modelId="{6958A3E6-2FA8-474E-9F9D-DDB5EFC38391}" type="pres">
      <dgm:prSet presAssocID="{8C142A23-947F-452B-AA15-800E4472EDF5}" presName="sibTrans" presStyleCnt="0"/>
      <dgm:spPr/>
    </dgm:pt>
    <dgm:pt modelId="{C5E2C310-D787-4DA1-9A3B-BDD89EBEFF76}" type="pres">
      <dgm:prSet presAssocID="{A9449FBF-3AF9-4A73-9C6A-3131298B09B7}" presName="compNode" presStyleCnt="0"/>
      <dgm:spPr/>
    </dgm:pt>
    <dgm:pt modelId="{22CE3800-88BC-47B1-B266-2B7D76495656}" type="pres">
      <dgm:prSet presAssocID="{A9449FBF-3AF9-4A73-9C6A-3131298B09B7}" presName="bgRect" presStyleLbl="bgShp" presStyleIdx="3" presStyleCnt="4"/>
      <dgm:spPr/>
    </dgm:pt>
    <dgm:pt modelId="{EE331FC7-4A63-439D-B2AC-889C526116F3}" type="pres">
      <dgm:prSet presAssocID="{A9449FBF-3AF9-4A73-9C6A-3131298B09B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EC8F06F-4150-4370-BFF3-E272AC739BCC}" type="pres">
      <dgm:prSet presAssocID="{A9449FBF-3AF9-4A73-9C6A-3131298B09B7}" presName="spaceRect" presStyleCnt="0"/>
      <dgm:spPr/>
    </dgm:pt>
    <dgm:pt modelId="{FF0B04FB-149D-42BC-A7C4-F06F0232F7C1}" type="pres">
      <dgm:prSet presAssocID="{A9449FBF-3AF9-4A73-9C6A-3131298B09B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9D4B903-D17F-4D7E-BDF2-EA571246058D}" srcId="{7B91B198-9452-4305-BB3D-E9696C82A946}" destId="{EF448A32-B45F-4F3C-902E-256FD9FE2149}" srcOrd="2" destOrd="0" parTransId="{013CABD0-15AC-4D93-8163-3072E84F13E7}" sibTransId="{8C142A23-947F-452B-AA15-800E4472EDF5}"/>
    <dgm:cxn modelId="{4C077816-A01E-4028-A335-9DF560E23B15}" type="presOf" srcId="{7B91B198-9452-4305-BB3D-E9696C82A946}" destId="{3E8627A9-BF4C-4F97-8503-90D3705A433D}" srcOrd="0" destOrd="0" presId="urn:microsoft.com/office/officeart/2018/2/layout/IconVerticalSolidList"/>
    <dgm:cxn modelId="{9CE8F22C-BF64-4DE8-A07A-7D07FDEE0F2B}" type="presOf" srcId="{347950B3-ABC8-495D-A0AF-CDA57421178C}" destId="{FEE7E7AD-54F9-4966-A9C2-1A7D67856433}" srcOrd="0" destOrd="0" presId="urn:microsoft.com/office/officeart/2018/2/layout/IconVerticalSolidList"/>
    <dgm:cxn modelId="{7622EB4D-1609-4EA8-A761-4FEFD74B1BC4}" srcId="{7B91B198-9452-4305-BB3D-E9696C82A946}" destId="{F0CA659A-5DDF-4389-AF23-B4742A0512CD}" srcOrd="0" destOrd="0" parTransId="{ADECB6E3-935C-4CFE-8547-D1049527A5D9}" sibTransId="{38092ACE-5BE0-465E-AF19-2F304D338F88}"/>
    <dgm:cxn modelId="{C69DC36F-E03A-49D3-83CD-BD1741EF2E53}" type="presOf" srcId="{F0CA659A-5DDF-4389-AF23-B4742A0512CD}" destId="{999540F8-C4D8-49B0-9DD6-4DCEA978B661}" srcOrd="0" destOrd="0" presId="urn:microsoft.com/office/officeart/2018/2/layout/IconVerticalSolidList"/>
    <dgm:cxn modelId="{6783CF51-90B6-44B1-AF99-B6D6FA500067}" type="presOf" srcId="{A9449FBF-3AF9-4A73-9C6A-3131298B09B7}" destId="{FF0B04FB-149D-42BC-A7C4-F06F0232F7C1}" srcOrd="0" destOrd="0" presId="urn:microsoft.com/office/officeart/2018/2/layout/IconVerticalSolidList"/>
    <dgm:cxn modelId="{BA60E477-9D3C-4F4B-8C29-21C25B1E2FA7}" srcId="{7B91B198-9452-4305-BB3D-E9696C82A946}" destId="{347950B3-ABC8-495D-A0AF-CDA57421178C}" srcOrd="1" destOrd="0" parTransId="{DC87666E-BED0-44C7-9FCE-ED7D3002BDF2}" sibTransId="{85777B35-0C0B-4CEB-9013-0E99417A4C79}"/>
    <dgm:cxn modelId="{5CD874E7-7E2F-4679-BF80-5210604BA82C}" type="presOf" srcId="{EF448A32-B45F-4F3C-902E-256FD9FE2149}" destId="{20762B8F-E607-43C6-8615-9126DC9CF5A4}" srcOrd="0" destOrd="0" presId="urn:microsoft.com/office/officeart/2018/2/layout/IconVerticalSolidList"/>
    <dgm:cxn modelId="{B0DC1BFF-385E-4483-8B38-BE0FFDE6F7D5}" srcId="{7B91B198-9452-4305-BB3D-E9696C82A946}" destId="{A9449FBF-3AF9-4A73-9C6A-3131298B09B7}" srcOrd="3" destOrd="0" parTransId="{1CD3CB7A-BE68-4D74-81A6-7E32204BAC7A}" sibTransId="{FB4B2E43-119B-4147-B6ED-AA73C48E21DC}"/>
    <dgm:cxn modelId="{3E7B47FF-DF6E-42D5-92C2-A880B73C0FC9}" type="presParOf" srcId="{3E8627A9-BF4C-4F97-8503-90D3705A433D}" destId="{57D39AEF-016B-4337-85CB-45114884CF38}" srcOrd="0" destOrd="0" presId="urn:microsoft.com/office/officeart/2018/2/layout/IconVerticalSolidList"/>
    <dgm:cxn modelId="{CFBC4395-D0EE-4E29-8CCC-CC44075B43BE}" type="presParOf" srcId="{57D39AEF-016B-4337-85CB-45114884CF38}" destId="{92110AAA-2B0A-4599-9540-42C0968E1C4A}" srcOrd="0" destOrd="0" presId="urn:microsoft.com/office/officeart/2018/2/layout/IconVerticalSolidList"/>
    <dgm:cxn modelId="{19FA5CD9-086E-4155-90E1-EBC97CB66703}" type="presParOf" srcId="{57D39AEF-016B-4337-85CB-45114884CF38}" destId="{250C459F-01BB-4066-90D4-CD69A5629C25}" srcOrd="1" destOrd="0" presId="urn:microsoft.com/office/officeart/2018/2/layout/IconVerticalSolidList"/>
    <dgm:cxn modelId="{01D22771-1355-48E2-BC85-7FE6ED6F6597}" type="presParOf" srcId="{57D39AEF-016B-4337-85CB-45114884CF38}" destId="{3178C3CB-5FC8-42FF-B5A8-C48A807A389B}" srcOrd="2" destOrd="0" presId="urn:microsoft.com/office/officeart/2018/2/layout/IconVerticalSolidList"/>
    <dgm:cxn modelId="{89EC4BA0-B219-476D-8C6F-FFD7A8AF5B73}" type="presParOf" srcId="{57D39AEF-016B-4337-85CB-45114884CF38}" destId="{999540F8-C4D8-49B0-9DD6-4DCEA978B661}" srcOrd="3" destOrd="0" presId="urn:microsoft.com/office/officeart/2018/2/layout/IconVerticalSolidList"/>
    <dgm:cxn modelId="{63717E5F-72F8-4950-9C0A-DF9162F92DE5}" type="presParOf" srcId="{3E8627A9-BF4C-4F97-8503-90D3705A433D}" destId="{1D0B78DB-DFE2-449C-AE92-DEEBBE10187E}" srcOrd="1" destOrd="0" presId="urn:microsoft.com/office/officeart/2018/2/layout/IconVerticalSolidList"/>
    <dgm:cxn modelId="{A03F5427-6065-4E3B-946D-F3665F04FB18}" type="presParOf" srcId="{3E8627A9-BF4C-4F97-8503-90D3705A433D}" destId="{1F422DB4-B718-46AC-B88A-2A78390C114C}" srcOrd="2" destOrd="0" presId="urn:microsoft.com/office/officeart/2018/2/layout/IconVerticalSolidList"/>
    <dgm:cxn modelId="{DA503553-D4BD-4732-B195-EA36FFF30CDF}" type="presParOf" srcId="{1F422DB4-B718-46AC-B88A-2A78390C114C}" destId="{E03829A1-020B-41C2-BF38-379ECE9992EE}" srcOrd="0" destOrd="0" presId="urn:microsoft.com/office/officeart/2018/2/layout/IconVerticalSolidList"/>
    <dgm:cxn modelId="{1776F7F7-4A25-472D-AB03-47232CAC358C}" type="presParOf" srcId="{1F422DB4-B718-46AC-B88A-2A78390C114C}" destId="{F16D26B5-3600-4D6B-862B-1A810A9C210F}" srcOrd="1" destOrd="0" presId="urn:microsoft.com/office/officeart/2018/2/layout/IconVerticalSolidList"/>
    <dgm:cxn modelId="{B7316082-766A-42E9-9284-04A04BC5DB49}" type="presParOf" srcId="{1F422DB4-B718-46AC-B88A-2A78390C114C}" destId="{B74A155B-4BB2-4095-9F23-625A96C9F9A9}" srcOrd="2" destOrd="0" presId="urn:microsoft.com/office/officeart/2018/2/layout/IconVerticalSolidList"/>
    <dgm:cxn modelId="{ADC31325-AD6A-475A-B7D9-F3E114980B34}" type="presParOf" srcId="{1F422DB4-B718-46AC-B88A-2A78390C114C}" destId="{FEE7E7AD-54F9-4966-A9C2-1A7D67856433}" srcOrd="3" destOrd="0" presId="urn:microsoft.com/office/officeart/2018/2/layout/IconVerticalSolidList"/>
    <dgm:cxn modelId="{741EA8A4-050C-4A97-8C3A-4971343171EB}" type="presParOf" srcId="{3E8627A9-BF4C-4F97-8503-90D3705A433D}" destId="{9F988990-944C-427F-BE68-BDEBEA1EB3B5}" srcOrd="3" destOrd="0" presId="urn:microsoft.com/office/officeart/2018/2/layout/IconVerticalSolidList"/>
    <dgm:cxn modelId="{158DFC2B-7C4B-4373-9189-FAFA89C64057}" type="presParOf" srcId="{3E8627A9-BF4C-4F97-8503-90D3705A433D}" destId="{A683904E-7F96-41C6-AC9E-C06C47E4C800}" srcOrd="4" destOrd="0" presId="urn:microsoft.com/office/officeart/2018/2/layout/IconVerticalSolidList"/>
    <dgm:cxn modelId="{0A82ABC7-29D5-4939-B0B2-F9B1C11AFA38}" type="presParOf" srcId="{A683904E-7F96-41C6-AC9E-C06C47E4C800}" destId="{CF380C83-2DD9-4F5D-9BA0-F0D736779A47}" srcOrd="0" destOrd="0" presId="urn:microsoft.com/office/officeart/2018/2/layout/IconVerticalSolidList"/>
    <dgm:cxn modelId="{B404255A-4CCF-4E60-ADEE-6DA225919719}" type="presParOf" srcId="{A683904E-7F96-41C6-AC9E-C06C47E4C800}" destId="{09F9F9A6-8379-461C-9EBF-A0B1F3191E18}" srcOrd="1" destOrd="0" presId="urn:microsoft.com/office/officeart/2018/2/layout/IconVerticalSolidList"/>
    <dgm:cxn modelId="{40F5A618-ADCB-44AA-BCA0-878E910AE9F0}" type="presParOf" srcId="{A683904E-7F96-41C6-AC9E-C06C47E4C800}" destId="{B666F571-D339-4F4E-BB00-C946192CB3F1}" srcOrd="2" destOrd="0" presId="urn:microsoft.com/office/officeart/2018/2/layout/IconVerticalSolidList"/>
    <dgm:cxn modelId="{2B1023A3-C23E-4ADC-A835-424515045277}" type="presParOf" srcId="{A683904E-7F96-41C6-AC9E-C06C47E4C800}" destId="{20762B8F-E607-43C6-8615-9126DC9CF5A4}" srcOrd="3" destOrd="0" presId="urn:microsoft.com/office/officeart/2018/2/layout/IconVerticalSolidList"/>
    <dgm:cxn modelId="{038C3CDF-B8F7-4E2A-87C4-566B08243324}" type="presParOf" srcId="{3E8627A9-BF4C-4F97-8503-90D3705A433D}" destId="{6958A3E6-2FA8-474E-9F9D-DDB5EFC38391}" srcOrd="5" destOrd="0" presId="urn:microsoft.com/office/officeart/2018/2/layout/IconVerticalSolidList"/>
    <dgm:cxn modelId="{E18D5D7A-9448-47B0-8706-DD999565504F}" type="presParOf" srcId="{3E8627A9-BF4C-4F97-8503-90D3705A433D}" destId="{C5E2C310-D787-4DA1-9A3B-BDD89EBEFF76}" srcOrd="6" destOrd="0" presId="urn:microsoft.com/office/officeart/2018/2/layout/IconVerticalSolidList"/>
    <dgm:cxn modelId="{D8B6E060-D5DB-4072-8AE5-CBF2FFC63718}" type="presParOf" srcId="{C5E2C310-D787-4DA1-9A3B-BDD89EBEFF76}" destId="{22CE3800-88BC-47B1-B266-2B7D76495656}" srcOrd="0" destOrd="0" presId="urn:microsoft.com/office/officeart/2018/2/layout/IconVerticalSolidList"/>
    <dgm:cxn modelId="{3AF440E7-C9AB-43B4-A718-11CFF4C2EC8C}" type="presParOf" srcId="{C5E2C310-D787-4DA1-9A3B-BDD89EBEFF76}" destId="{EE331FC7-4A63-439D-B2AC-889C526116F3}" srcOrd="1" destOrd="0" presId="urn:microsoft.com/office/officeart/2018/2/layout/IconVerticalSolidList"/>
    <dgm:cxn modelId="{3A52387E-620D-4702-8ED4-70AEFF443931}" type="presParOf" srcId="{C5E2C310-D787-4DA1-9A3B-BDD89EBEFF76}" destId="{EEC8F06F-4150-4370-BFF3-E272AC739BCC}" srcOrd="2" destOrd="0" presId="urn:microsoft.com/office/officeart/2018/2/layout/IconVerticalSolidList"/>
    <dgm:cxn modelId="{4BFEC953-139B-49FB-8269-4E4AC9F06D8E}" type="presParOf" srcId="{C5E2C310-D787-4DA1-9A3B-BDD89EBEFF76}" destId="{FF0B04FB-149D-42BC-A7C4-F06F0232F7C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394AAB-0C5C-46EA-8016-93DFA58FD80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865CEC-573A-466E-9566-D0AB90E68B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Collaboration and Partnerships with local businesses, schools and community centers</a:t>
          </a:r>
        </a:p>
      </dgm:t>
    </dgm:pt>
    <dgm:pt modelId="{E34E05C6-27D2-4032-BC99-CBE7F85EBA8B}" type="parTrans" cxnId="{A6DD6959-7236-4445-B7A3-9D465E656D3D}">
      <dgm:prSet/>
      <dgm:spPr/>
      <dgm:t>
        <a:bodyPr/>
        <a:lstStyle/>
        <a:p>
          <a:endParaRPr lang="en-US"/>
        </a:p>
      </dgm:t>
    </dgm:pt>
    <dgm:pt modelId="{039E60F9-46A0-47E7-ABA1-598413A644FB}" type="sibTrans" cxnId="{A6DD6959-7236-4445-B7A3-9D465E656D3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09E1859-ACC4-4962-8B95-C6C29B034A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CAHs often form alliances with regional hospitals, public health departments, and universities to share resources and specialists.</a:t>
          </a:r>
        </a:p>
      </dgm:t>
    </dgm:pt>
    <dgm:pt modelId="{23411928-A6C0-41E6-B011-DEE1844A034D}" type="parTrans" cxnId="{347A3C83-5865-4F25-8444-2026EF784AC2}">
      <dgm:prSet/>
      <dgm:spPr/>
      <dgm:t>
        <a:bodyPr/>
        <a:lstStyle/>
        <a:p>
          <a:endParaRPr lang="en-US"/>
        </a:p>
      </dgm:t>
    </dgm:pt>
    <dgm:pt modelId="{9CFF2521-FDE2-4DD4-9201-E09F4B418072}" type="sibTrans" cxnId="{347A3C83-5865-4F25-8444-2026EF784AC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534C444-E3E4-4AA6-B6C8-B4DBBA708A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They may join accountable care organizations (ACOs) or clinically integrated networks to improve care coordination and financial sustainability.</a:t>
          </a:r>
        </a:p>
      </dgm:t>
    </dgm:pt>
    <dgm:pt modelId="{9D762608-B4A9-4DC8-8326-DE5EA093E7A6}" type="parTrans" cxnId="{B8EBB7B9-5996-4162-AAE1-9EC4D0A90E09}">
      <dgm:prSet/>
      <dgm:spPr/>
      <dgm:t>
        <a:bodyPr/>
        <a:lstStyle/>
        <a:p>
          <a:endParaRPr lang="en-US"/>
        </a:p>
      </dgm:t>
    </dgm:pt>
    <dgm:pt modelId="{E3B32910-3C14-4F15-BC2A-40EBFD72B54A}" type="sibTrans" cxnId="{B8EBB7B9-5996-4162-AAE1-9EC4D0A90E09}">
      <dgm:prSet/>
      <dgm:spPr/>
      <dgm:t>
        <a:bodyPr/>
        <a:lstStyle/>
        <a:p>
          <a:endParaRPr lang="en-US"/>
        </a:p>
      </dgm:t>
    </dgm:pt>
    <dgm:pt modelId="{75579CF4-9383-44CB-AF6F-C5CEE979D2D6}" type="pres">
      <dgm:prSet presAssocID="{97394AAB-0C5C-46EA-8016-93DFA58FD801}" presName="root" presStyleCnt="0">
        <dgm:presLayoutVars>
          <dgm:dir/>
          <dgm:resizeHandles val="exact"/>
        </dgm:presLayoutVars>
      </dgm:prSet>
      <dgm:spPr/>
    </dgm:pt>
    <dgm:pt modelId="{FF377186-4CE8-4CA4-9CA3-46F6ADF81727}" type="pres">
      <dgm:prSet presAssocID="{9E865CEC-573A-466E-9566-D0AB90E68B83}" presName="compNode" presStyleCnt="0"/>
      <dgm:spPr/>
    </dgm:pt>
    <dgm:pt modelId="{5FEF1ED0-184F-4B07-8E69-2A39B3F2535D}" type="pres">
      <dgm:prSet presAssocID="{9E865CEC-573A-466E-9566-D0AB90E68B83}" presName="bgRect" presStyleLbl="bgShp" presStyleIdx="0" presStyleCnt="3"/>
      <dgm:spPr/>
    </dgm:pt>
    <dgm:pt modelId="{7DDBC91B-20D3-418B-A3F8-DEF4954D5BB8}" type="pres">
      <dgm:prSet presAssocID="{9E865CEC-573A-466E-9566-D0AB90E68B8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9236DBD-5540-44A7-A626-E632EEA087AE}" type="pres">
      <dgm:prSet presAssocID="{9E865CEC-573A-466E-9566-D0AB90E68B83}" presName="spaceRect" presStyleCnt="0"/>
      <dgm:spPr/>
    </dgm:pt>
    <dgm:pt modelId="{8B785521-17BC-4BC5-82AF-1A0F8EB7D681}" type="pres">
      <dgm:prSet presAssocID="{9E865CEC-573A-466E-9566-D0AB90E68B83}" presName="parTx" presStyleLbl="revTx" presStyleIdx="0" presStyleCnt="3">
        <dgm:presLayoutVars>
          <dgm:chMax val="0"/>
          <dgm:chPref val="0"/>
        </dgm:presLayoutVars>
      </dgm:prSet>
      <dgm:spPr/>
    </dgm:pt>
    <dgm:pt modelId="{5A3EB924-D6D5-4201-ABEB-DF781D123FE9}" type="pres">
      <dgm:prSet presAssocID="{039E60F9-46A0-47E7-ABA1-598413A644FB}" presName="sibTrans" presStyleCnt="0"/>
      <dgm:spPr/>
    </dgm:pt>
    <dgm:pt modelId="{D6A53083-17CB-44AB-BA89-87F30F1AA2AB}" type="pres">
      <dgm:prSet presAssocID="{309E1859-ACC4-4962-8B95-C6C29B034ABE}" presName="compNode" presStyleCnt="0"/>
      <dgm:spPr/>
    </dgm:pt>
    <dgm:pt modelId="{4ECA73BE-671E-4F47-BB2F-74F1E6255389}" type="pres">
      <dgm:prSet presAssocID="{309E1859-ACC4-4962-8B95-C6C29B034ABE}" presName="bgRect" presStyleLbl="bgShp" presStyleIdx="1" presStyleCnt="3"/>
      <dgm:spPr/>
    </dgm:pt>
    <dgm:pt modelId="{050E625E-5499-4876-8804-421F408C74BD}" type="pres">
      <dgm:prSet presAssocID="{309E1859-ACC4-4962-8B95-C6C29B034AB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AE8E8058-BA5F-47F2-8381-785D91D0649E}" type="pres">
      <dgm:prSet presAssocID="{309E1859-ACC4-4962-8B95-C6C29B034ABE}" presName="spaceRect" presStyleCnt="0"/>
      <dgm:spPr/>
    </dgm:pt>
    <dgm:pt modelId="{8B31E22E-17FE-457C-B5EB-01E944F50EF3}" type="pres">
      <dgm:prSet presAssocID="{309E1859-ACC4-4962-8B95-C6C29B034ABE}" presName="parTx" presStyleLbl="revTx" presStyleIdx="1" presStyleCnt="3">
        <dgm:presLayoutVars>
          <dgm:chMax val="0"/>
          <dgm:chPref val="0"/>
        </dgm:presLayoutVars>
      </dgm:prSet>
      <dgm:spPr/>
    </dgm:pt>
    <dgm:pt modelId="{193D55FD-719D-4132-BDF5-82F131E72BB0}" type="pres">
      <dgm:prSet presAssocID="{9CFF2521-FDE2-4DD4-9201-E09F4B418072}" presName="sibTrans" presStyleCnt="0"/>
      <dgm:spPr/>
    </dgm:pt>
    <dgm:pt modelId="{1EA20CC0-7E12-417C-97D1-3163AC3875AC}" type="pres">
      <dgm:prSet presAssocID="{2534C444-E3E4-4AA6-B6C8-B4DBBA708A43}" presName="compNode" presStyleCnt="0"/>
      <dgm:spPr/>
    </dgm:pt>
    <dgm:pt modelId="{FF3E8E33-516D-4B1D-B920-08E7282DEBF6}" type="pres">
      <dgm:prSet presAssocID="{2534C444-E3E4-4AA6-B6C8-B4DBBA708A43}" presName="bgRect" presStyleLbl="bgShp" presStyleIdx="2" presStyleCnt="3"/>
      <dgm:spPr/>
    </dgm:pt>
    <dgm:pt modelId="{E2CE7577-8154-4F93-A0A0-E482443F2532}" type="pres">
      <dgm:prSet presAssocID="{2534C444-E3E4-4AA6-B6C8-B4DBBA708A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1BD1CD7C-049E-4ECA-AF6D-647A0EFDF9D9}" type="pres">
      <dgm:prSet presAssocID="{2534C444-E3E4-4AA6-B6C8-B4DBBA708A43}" presName="spaceRect" presStyleCnt="0"/>
      <dgm:spPr/>
    </dgm:pt>
    <dgm:pt modelId="{135F6700-F19C-4F52-8729-896960EB09A7}" type="pres">
      <dgm:prSet presAssocID="{2534C444-E3E4-4AA6-B6C8-B4DBBA708A4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E64D43D-52BC-49D3-BA2F-C7842137667A}" type="presOf" srcId="{9E865CEC-573A-466E-9566-D0AB90E68B83}" destId="{8B785521-17BC-4BC5-82AF-1A0F8EB7D681}" srcOrd="0" destOrd="0" presId="urn:microsoft.com/office/officeart/2018/2/layout/IconVerticalSolidList"/>
    <dgm:cxn modelId="{625D366C-984A-4D85-9A94-DD952F38BE1C}" type="presOf" srcId="{97394AAB-0C5C-46EA-8016-93DFA58FD801}" destId="{75579CF4-9383-44CB-AF6F-C5CEE979D2D6}" srcOrd="0" destOrd="0" presId="urn:microsoft.com/office/officeart/2018/2/layout/IconVerticalSolidList"/>
    <dgm:cxn modelId="{A6DD6959-7236-4445-B7A3-9D465E656D3D}" srcId="{97394AAB-0C5C-46EA-8016-93DFA58FD801}" destId="{9E865CEC-573A-466E-9566-D0AB90E68B83}" srcOrd="0" destOrd="0" parTransId="{E34E05C6-27D2-4032-BC99-CBE7F85EBA8B}" sibTransId="{039E60F9-46A0-47E7-ABA1-598413A644FB}"/>
    <dgm:cxn modelId="{347A3C83-5865-4F25-8444-2026EF784AC2}" srcId="{97394AAB-0C5C-46EA-8016-93DFA58FD801}" destId="{309E1859-ACC4-4962-8B95-C6C29B034ABE}" srcOrd="1" destOrd="0" parTransId="{23411928-A6C0-41E6-B011-DEE1844A034D}" sibTransId="{9CFF2521-FDE2-4DD4-9201-E09F4B418072}"/>
    <dgm:cxn modelId="{B8EBB7B9-5996-4162-AAE1-9EC4D0A90E09}" srcId="{97394AAB-0C5C-46EA-8016-93DFA58FD801}" destId="{2534C444-E3E4-4AA6-B6C8-B4DBBA708A43}" srcOrd="2" destOrd="0" parTransId="{9D762608-B4A9-4DC8-8326-DE5EA093E7A6}" sibTransId="{E3B32910-3C14-4F15-BC2A-40EBFD72B54A}"/>
    <dgm:cxn modelId="{A30E66C5-D158-4197-A2EB-D431D5235C96}" type="presOf" srcId="{2534C444-E3E4-4AA6-B6C8-B4DBBA708A43}" destId="{135F6700-F19C-4F52-8729-896960EB09A7}" srcOrd="0" destOrd="0" presId="urn:microsoft.com/office/officeart/2018/2/layout/IconVerticalSolidList"/>
    <dgm:cxn modelId="{ABB4DCD0-6E6C-49FF-ABE1-E7404AAC01BE}" type="presOf" srcId="{309E1859-ACC4-4962-8B95-C6C29B034ABE}" destId="{8B31E22E-17FE-457C-B5EB-01E944F50EF3}" srcOrd="0" destOrd="0" presId="urn:microsoft.com/office/officeart/2018/2/layout/IconVerticalSolidList"/>
    <dgm:cxn modelId="{3855561B-2761-4768-B6C3-BFB3590CE9B8}" type="presParOf" srcId="{75579CF4-9383-44CB-AF6F-C5CEE979D2D6}" destId="{FF377186-4CE8-4CA4-9CA3-46F6ADF81727}" srcOrd="0" destOrd="0" presId="urn:microsoft.com/office/officeart/2018/2/layout/IconVerticalSolidList"/>
    <dgm:cxn modelId="{2BC64C2A-4549-4899-9150-F7B48FD601EA}" type="presParOf" srcId="{FF377186-4CE8-4CA4-9CA3-46F6ADF81727}" destId="{5FEF1ED0-184F-4B07-8E69-2A39B3F2535D}" srcOrd="0" destOrd="0" presId="urn:microsoft.com/office/officeart/2018/2/layout/IconVerticalSolidList"/>
    <dgm:cxn modelId="{C17510D8-F808-4B3E-B97C-BD47509FDAE9}" type="presParOf" srcId="{FF377186-4CE8-4CA4-9CA3-46F6ADF81727}" destId="{7DDBC91B-20D3-418B-A3F8-DEF4954D5BB8}" srcOrd="1" destOrd="0" presId="urn:microsoft.com/office/officeart/2018/2/layout/IconVerticalSolidList"/>
    <dgm:cxn modelId="{EA5AA083-EA55-4F6B-89A7-2AE8831AA9E1}" type="presParOf" srcId="{FF377186-4CE8-4CA4-9CA3-46F6ADF81727}" destId="{E9236DBD-5540-44A7-A626-E632EEA087AE}" srcOrd="2" destOrd="0" presId="urn:microsoft.com/office/officeart/2018/2/layout/IconVerticalSolidList"/>
    <dgm:cxn modelId="{245BBAAB-3248-4106-AA38-7B583E2F1E07}" type="presParOf" srcId="{FF377186-4CE8-4CA4-9CA3-46F6ADF81727}" destId="{8B785521-17BC-4BC5-82AF-1A0F8EB7D681}" srcOrd="3" destOrd="0" presId="urn:microsoft.com/office/officeart/2018/2/layout/IconVerticalSolidList"/>
    <dgm:cxn modelId="{9B059852-8AA4-4932-BA5C-FBB8462ADCA2}" type="presParOf" srcId="{75579CF4-9383-44CB-AF6F-C5CEE979D2D6}" destId="{5A3EB924-D6D5-4201-ABEB-DF781D123FE9}" srcOrd="1" destOrd="0" presId="urn:microsoft.com/office/officeart/2018/2/layout/IconVerticalSolidList"/>
    <dgm:cxn modelId="{374C92F5-A732-43BD-A3CD-DEF65DD5CD12}" type="presParOf" srcId="{75579CF4-9383-44CB-AF6F-C5CEE979D2D6}" destId="{D6A53083-17CB-44AB-BA89-87F30F1AA2AB}" srcOrd="2" destOrd="0" presId="urn:microsoft.com/office/officeart/2018/2/layout/IconVerticalSolidList"/>
    <dgm:cxn modelId="{9F7FC96A-EF8B-45FC-A7E0-4DCD234FE45B}" type="presParOf" srcId="{D6A53083-17CB-44AB-BA89-87F30F1AA2AB}" destId="{4ECA73BE-671E-4F47-BB2F-74F1E6255389}" srcOrd="0" destOrd="0" presId="urn:microsoft.com/office/officeart/2018/2/layout/IconVerticalSolidList"/>
    <dgm:cxn modelId="{7EBB962A-4731-4431-B484-310C931B447C}" type="presParOf" srcId="{D6A53083-17CB-44AB-BA89-87F30F1AA2AB}" destId="{050E625E-5499-4876-8804-421F408C74BD}" srcOrd="1" destOrd="0" presId="urn:microsoft.com/office/officeart/2018/2/layout/IconVerticalSolidList"/>
    <dgm:cxn modelId="{8600E780-E9E8-4DB1-A80C-DE18E53BA952}" type="presParOf" srcId="{D6A53083-17CB-44AB-BA89-87F30F1AA2AB}" destId="{AE8E8058-BA5F-47F2-8381-785D91D0649E}" srcOrd="2" destOrd="0" presId="urn:microsoft.com/office/officeart/2018/2/layout/IconVerticalSolidList"/>
    <dgm:cxn modelId="{C42AE1BA-86BD-4EA4-B366-B98DD84443D3}" type="presParOf" srcId="{D6A53083-17CB-44AB-BA89-87F30F1AA2AB}" destId="{8B31E22E-17FE-457C-B5EB-01E944F50EF3}" srcOrd="3" destOrd="0" presId="urn:microsoft.com/office/officeart/2018/2/layout/IconVerticalSolidList"/>
    <dgm:cxn modelId="{2B55132D-0402-4294-901E-160F3D11395D}" type="presParOf" srcId="{75579CF4-9383-44CB-AF6F-C5CEE979D2D6}" destId="{193D55FD-719D-4132-BDF5-82F131E72BB0}" srcOrd="3" destOrd="0" presId="urn:microsoft.com/office/officeart/2018/2/layout/IconVerticalSolidList"/>
    <dgm:cxn modelId="{D1AC0947-ECCA-416F-8306-3C410C3BC05D}" type="presParOf" srcId="{75579CF4-9383-44CB-AF6F-C5CEE979D2D6}" destId="{1EA20CC0-7E12-417C-97D1-3163AC3875AC}" srcOrd="4" destOrd="0" presId="urn:microsoft.com/office/officeart/2018/2/layout/IconVerticalSolidList"/>
    <dgm:cxn modelId="{E7B68343-AE4C-4DD1-AD5A-89DC22CEFF8C}" type="presParOf" srcId="{1EA20CC0-7E12-417C-97D1-3163AC3875AC}" destId="{FF3E8E33-516D-4B1D-B920-08E7282DEBF6}" srcOrd="0" destOrd="0" presId="urn:microsoft.com/office/officeart/2018/2/layout/IconVerticalSolidList"/>
    <dgm:cxn modelId="{68C50EF3-D847-4761-B055-91A2EAE83DA7}" type="presParOf" srcId="{1EA20CC0-7E12-417C-97D1-3163AC3875AC}" destId="{E2CE7577-8154-4F93-A0A0-E482443F2532}" srcOrd="1" destOrd="0" presId="urn:microsoft.com/office/officeart/2018/2/layout/IconVerticalSolidList"/>
    <dgm:cxn modelId="{BF7D5C52-BD90-43B0-ADE2-63F92451BE31}" type="presParOf" srcId="{1EA20CC0-7E12-417C-97D1-3163AC3875AC}" destId="{1BD1CD7C-049E-4ECA-AF6D-647A0EFDF9D9}" srcOrd="2" destOrd="0" presId="urn:microsoft.com/office/officeart/2018/2/layout/IconVerticalSolidList"/>
    <dgm:cxn modelId="{CF4BD865-A84A-4525-B402-A95FC0360B73}" type="presParOf" srcId="{1EA20CC0-7E12-417C-97D1-3163AC3875AC}" destId="{135F6700-F19C-4F52-8729-896960EB09A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BA9D8-5DDB-4037-9167-894C23AFC06F}">
      <dsp:nvSpPr>
        <dsp:cNvPr id="0" name=""/>
        <dsp:cNvSpPr/>
      </dsp:nvSpPr>
      <dsp:spPr>
        <a:xfrm>
          <a:off x="2778" y="152267"/>
          <a:ext cx="1504156" cy="902493"/>
        </a:xfrm>
        <a:prstGeom prst="rect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Care Delivery Model</a:t>
          </a:r>
        </a:p>
      </dsp:txBody>
      <dsp:txXfrm>
        <a:off x="2778" y="152267"/>
        <a:ext cx="1504156" cy="902493"/>
      </dsp:txXfrm>
    </dsp:sp>
    <dsp:sp modelId="{27D2B5A6-3A1C-4D59-AE45-3226DCD9A57D}">
      <dsp:nvSpPr>
        <dsp:cNvPr id="0" name=""/>
        <dsp:cNvSpPr/>
      </dsp:nvSpPr>
      <dsp:spPr>
        <a:xfrm>
          <a:off x="1657350" y="152267"/>
          <a:ext cx="1504156" cy="902493"/>
        </a:xfrm>
        <a:prstGeom prst="rect">
          <a:avLst/>
        </a:prstGeom>
        <a:solidFill>
          <a:schemeClr val="tx2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340 B Optimization</a:t>
          </a:r>
        </a:p>
      </dsp:txBody>
      <dsp:txXfrm>
        <a:off x="1657350" y="152267"/>
        <a:ext cx="1504156" cy="902493"/>
      </dsp:txXfrm>
    </dsp:sp>
    <dsp:sp modelId="{DE0751EF-6CE7-4DB5-8E1A-E3393C341BE9}">
      <dsp:nvSpPr>
        <dsp:cNvPr id="0" name=""/>
        <dsp:cNvSpPr/>
      </dsp:nvSpPr>
      <dsp:spPr>
        <a:xfrm>
          <a:off x="3311921" y="152267"/>
          <a:ext cx="1504156" cy="902493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Numerous Services</a:t>
          </a:r>
        </a:p>
      </dsp:txBody>
      <dsp:txXfrm>
        <a:off x="3311921" y="152267"/>
        <a:ext cx="1504156" cy="902493"/>
      </dsp:txXfrm>
    </dsp:sp>
    <dsp:sp modelId="{4445F1CE-C26A-406B-BBF3-A40441AAA21A}">
      <dsp:nvSpPr>
        <dsp:cNvPr id="0" name=""/>
        <dsp:cNvSpPr/>
      </dsp:nvSpPr>
      <dsp:spPr>
        <a:xfrm>
          <a:off x="4966493" y="152267"/>
          <a:ext cx="1504156" cy="902493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Scheduling Efficiency</a:t>
          </a:r>
        </a:p>
      </dsp:txBody>
      <dsp:txXfrm>
        <a:off x="4966493" y="152267"/>
        <a:ext cx="1504156" cy="902493"/>
      </dsp:txXfrm>
    </dsp:sp>
    <dsp:sp modelId="{02766BEB-B94B-43C6-A1D4-4154CE117F1E}">
      <dsp:nvSpPr>
        <dsp:cNvPr id="0" name=""/>
        <dsp:cNvSpPr/>
      </dsp:nvSpPr>
      <dsp:spPr>
        <a:xfrm>
          <a:off x="6621065" y="152267"/>
          <a:ext cx="1504156" cy="902493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OR Block Utilization</a:t>
          </a:r>
        </a:p>
      </dsp:txBody>
      <dsp:txXfrm>
        <a:off x="6621065" y="152267"/>
        <a:ext cx="1504156" cy="902493"/>
      </dsp:txXfrm>
    </dsp:sp>
    <dsp:sp modelId="{CE193FCC-43F0-49AE-AD81-970585F89F92}">
      <dsp:nvSpPr>
        <dsp:cNvPr id="0" name=""/>
        <dsp:cNvSpPr/>
      </dsp:nvSpPr>
      <dsp:spPr>
        <a:xfrm>
          <a:off x="2778" y="1205177"/>
          <a:ext cx="1504156" cy="902493"/>
        </a:xfrm>
        <a:prstGeom prst="rect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Denials</a:t>
          </a:r>
        </a:p>
      </dsp:txBody>
      <dsp:txXfrm>
        <a:off x="2778" y="1205177"/>
        <a:ext cx="1504156" cy="902493"/>
      </dsp:txXfrm>
    </dsp:sp>
    <dsp:sp modelId="{DC146D2A-5506-4D5C-851E-0FC1DFACB42F}">
      <dsp:nvSpPr>
        <dsp:cNvPr id="0" name=""/>
        <dsp:cNvSpPr/>
      </dsp:nvSpPr>
      <dsp:spPr>
        <a:xfrm>
          <a:off x="1657349" y="1205177"/>
          <a:ext cx="1504156" cy="902493"/>
        </a:xfrm>
        <a:prstGeom prst="rect">
          <a:avLst/>
        </a:prstGeom>
        <a:solidFill>
          <a:schemeClr val="tx2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Write-offs</a:t>
          </a:r>
        </a:p>
      </dsp:txBody>
      <dsp:txXfrm>
        <a:off x="1657349" y="1205177"/>
        <a:ext cx="1504156" cy="902493"/>
      </dsp:txXfrm>
    </dsp:sp>
    <dsp:sp modelId="{AD1A5961-FCED-4A9D-83E4-92C1AC392D97}">
      <dsp:nvSpPr>
        <dsp:cNvPr id="0" name=""/>
        <dsp:cNvSpPr/>
      </dsp:nvSpPr>
      <dsp:spPr>
        <a:xfrm>
          <a:off x="3311921" y="1205177"/>
          <a:ext cx="1504156" cy="902493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Recruitment of staff</a:t>
          </a:r>
        </a:p>
      </dsp:txBody>
      <dsp:txXfrm>
        <a:off x="3311921" y="1205177"/>
        <a:ext cx="1504156" cy="902493"/>
      </dsp:txXfrm>
    </dsp:sp>
    <dsp:sp modelId="{63D196F8-A71D-4864-8C70-24FE08D8B800}">
      <dsp:nvSpPr>
        <dsp:cNvPr id="0" name=""/>
        <dsp:cNvSpPr/>
      </dsp:nvSpPr>
      <dsp:spPr>
        <a:xfrm>
          <a:off x="4966493" y="1205177"/>
          <a:ext cx="1504156" cy="902493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Market share for specialties</a:t>
          </a:r>
        </a:p>
      </dsp:txBody>
      <dsp:txXfrm>
        <a:off x="4966493" y="1205177"/>
        <a:ext cx="1504156" cy="902493"/>
      </dsp:txXfrm>
    </dsp:sp>
    <dsp:sp modelId="{38F5B395-E891-4A17-AC99-9F3601B6EBC6}">
      <dsp:nvSpPr>
        <dsp:cNvPr id="0" name=""/>
        <dsp:cNvSpPr/>
      </dsp:nvSpPr>
      <dsp:spPr>
        <a:xfrm>
          <a:off x="6621065" y="1205177"/>
          <a:ext cx="1504156" cy="902493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Provider Utilization</a:t>
          </a:r>
        </a:p>
      </dsp:txBody>
      <dsp:txXfrm>
        <a:off x="6621065" y="1205177"/>
        <a:ext cx="1504156" cy="902493"/>
      </dsp:txXfrm>
    </dsp:sp>
    <dsp:sp modelId="{456C9AB7-BCCF-44F5-85A8-EC6B1EEBA518}">
      <dsp:nvSpPr>
        <dsp:cNvPr id="0" name=""/>
        <dsp:cNvSpPr/>
      </dsp:nvSpPr>
      <dsp:spPr>
        <a:xfrm>
          <a:off x="2778" y="2258086"/>
          <a:ext cx="1504156" cy="902493"/>
        </a:xfrm>
        <a:prstGeom prst="rect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Supply cost</a:t>
          </a:r>
        </a:p>
      </dsp:txBody>
      <dsp:txXfrm>
        <a:off x="2778" y="2258086"/>
        <a:ext cx="1504156" cy="902493"/>
      </dsp:txXfrm>
    </dsp:sp>
    <dsp:sp modelId="{84B1B2CD-D06A-472B-88C9-E5C31A0C3200}">
      <dsp:nvSpPr>
        <dsp:cNvPr id="0" name=""/>
        <dsp:cNvSpPr/>
      </dsp:nvSpPr>
      <dsp:spPr>
        <a:xfrm>
          <a:off x="1657349" y="2258086"/>
          <a:ext cx="1504156" cy="902493"/>
        </a:xfrm>
        <a:prstGeom prst="rect">
          <a:avLst/>
        </a:prstGeom>
        <a:solidFill>
          <a:schemeClr val="tx2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Clinical variation</a:t>
          </a:r>
        </a:p>
      </dsp:txBody>
      <dsp:txXfrm>
        <a:off x="1657349" y="2258086"/>
        <a:ext cx="1504156" cy="902493"/>
      </dsp:txXfrm>
    </dsp:sp>
    <dsp:sp modelId="{C0E03E8B-22D4-430E-9752-888E065A0FDD}">
      <dsp:nvSpPr>
        <dsp:cNvPr id="0" name=""/>
        <dsp:cNvSpPr/>
      </dsp:nvSpPr>
      <dsp:spPr>
        <a:xfrm>
          <a:off x="3311921" y="2258086"/>
          <a:ext cx="1504156" cy="902493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Supply waste</a:t>
          </a:r>
        </a:p>
      </dsp:txBody>
      <dsp:txXfrm>
        <a:off x="3311921" y="2258086"/>
        <a:ext cx="1504156" cy="902493"/>
      </dsp:txXfrm>
    </dsp:sp>
    <dsp:sp modelId="{718004F8-CE96-483B-A5DE-63E464E93094}">
      <dsp:nvSpPr>
        <dsp:cNvPr id="0" name=""/>
        <dsp:cNvSpPr/>
      </dsp:nvSpPr>
      <dsp:spPr>
        <a:xfrm>
          <a:off x="4966493" y="2258086"/>
          <a:ext cx="1504156" cy="902493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High Cost Drugs</a:t>
          </a:r>
        </a:p>
      </dsp:txBody>
      <dsp:txXfrm>
        <a:off x="4966493" y="2258086"/>
        <a:ext cx="1504156" cy="902493"/>
      </dsp:txXfrm>
    </dsp:sp>
    <dsp:sp modelId="{5E470E9C-26F2-4A77-ABE2-9C4F3342B54C}">
      <dsp:nvSpPr>
        <dsp:cNvPr id="0" name=""/>
        <dsp:cNvSpPr/>
      </dsp:nvSpPr>
      <dsp:spPr>
        <a:xfrm>
          <a:off x="6621065" y="2258086"/>
          <a:ext cx="1504156" cy="902493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ACO Metrics</a:t>
          </a:r>
        </a:p>
      </dsp:txBody>
      <dsp:txXfrm>
        <a:off x="6621065" y="2258086"/>
        <a:ext cx="1504156" cy="902493"/>
      </dsp:txXfrm>
    </dsp:sp>
    <dsp:sp modelId="{8E9FBC10-F976-4D01-B577-56ACD0C9C883}">
      <dsp:nvSpPr>
        <dsp:cNvPr id="0" name=""/>
        <dsp:cNvSpPr/>
      </dsp:nvSpPr>
      <dsp:spPr>
        <a:xfrm>
          <a:off x="2778" y="3310996"/>
          <a:ext cx="1504156" cy="902493"/>
        </a:xfrm>
        <a:prstGeom prst="rect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Medicare Wellness</a:t>
          </a:r>
        </a:p>
      </dsp:txBody>
      <dsp:txXfrm>
        <a:off x="2778" y="3310996"/>
        <a:ext cx="1504156" cy="902493"/>
      </dsp:txXfrm>
    </dsp:sp>
    <dsp:sp modelId="{2D562E47-4AD9-47DC-B48F-CCD7888EECD2}">
      <dsp:nvSpPr>
        <dsp:cNvPr id="0" name=""/>
        <dsp:cNvSpPr/>
      </dsp:nvSpPr>
      <dsp:spPr>
        <a:xfrm>
          <a:off x="1657350" y="3310996"/>
          <a:ext cx="1504156" cy="902493"/>
        </a:xfrm>
        <a:prstGeom prst="rect">
          <a:avLst/>
        </a:prstGeom>
        <a:solidFill>
          <a:schemeClr val="tx2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Readmissions</a:t>
          </a:r>
        </a:p>
      </dsp:txBody>
      <dsp:txXfrm>
        <a:off x="1657350" y="3310996"/>
        <a:ext cx="1504156" cy="902493"/>
      </dsp:txXfrm>
    </dsp:sp>
    <dsp:sp modelId="{B535620A-2EB1-42FD-A753-A31CAA1F039B}">
      <dsp:nvSpPr>
        <dsp:cNvPr id="0" name=""/>
        <dsp:cNvSpPr/>
      </dsp:nvSpPr>
      <dsp:spPr>
        <a:xfrm>
          <a:off x="3311921" y="3310996"/>
          <a:ext cx="1504156" cy="902493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Observation Analytics</a:t>
          </a:r>
        </a:p>
      </dsp:txBody>
      <dsp:txXfrm>
        <a:off x="3311921" y="3310996"/>
        <a:ext cx="1504156" cy="902493"/>
      </dsp:txXfrm>
    </dsp:sp>
    <dsp:sp modelId="{131B9B48-374F-4364-BFCF-9E91B83D667B}">
      <dsp:nvSpPr>
        <dsp:cNvPr id="0" name=""/>
        <dsp:cNvSpPr/>
      </dsp:nvSpPr>
      <dsp:spPr>
        <a:xfrm>
          <a:off x="4966493" y="3310996"/>
          <a:ext cx="1504156" cy="902493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Payment Variation</a:t>
          </a:r>
        </a:p>
      </dsp:txBody>
      <dsp:txXfrm>
        <a:off x="4966493" y="3310996"/>
        <a:ext cx="1504156" cy="902493"/>
      </dsp:txXfrm>
    </dsp:sp>
    <dsp:sp modelId="{40B1F42B-4E0C-4795-B343-4A8345912E63}">
      <dsp:nvSpPr>
        <dsp:cNvPr id="0" name=""/>
        <dsp:cNvSpPr/>
      </dsp:nvSpPr>
      <dsp:spPr>
        <a:xfrm>
          <a:off x="6621065" y="3310996"/>
          <a:ext cx="1504156" cy="902493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Cash Collections</a:t>
          </a:r>
        </a:p>
      </dsp:txBody>
      <dsp:txXfrm>
        <a:off x="6621065" y="3310996"/>
        <a:ext cx="1504156" cy="902493"/>
      </dsp:txXfrm>
    </dsp:sp>
    <dsp:sp modelId="{28B36386-BD96-4FBC-96F4-63F0C6A6A2B0}">
      <dsp:nvSpPr>
        <dsp:cNvPr id="0" name=""/>
        <dsp:cNvSpPr/>
      </dsp:nvSpPr>
      <dsp:spPr>
        <a:xfrm>
          <a:off x="0" y="4383886"/>
          <a:ext cx="1504156" cy="902493"/>
        </a:xfrm>
        <a:prstGeom prst="rect">
          <a:avLst/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Authorizations</a:t>
          </a:r>
        </a:p>
      </dsp:txBody>
      <dsp:txXfrm>
        <a:off x="0" y="4383886"/>
        <a:ext cx="1504156" cy="902493"/>
      </dsp:txXfrm>
    </dsp:sp>
    <dsp:sp modelId="{1ACA7E0E-C3CE-4CB0-98AC-AF4520D53279}">
      <dsp:nvSpPr>
        <dsp:cNvPr id="0" name=""/>
        <dsp:cNvSpPr/>
      </dsp:nvSpPr>
      <dsp:spPr>
        <a:xfrm>
          <a:off x="1657350" y="4363905"/>
          <a:ext cx="1504156" cy="902493"/>
        </a:xfrm>
        <a:prstGeom prst="rect">
          <a:avLst/>
        </a:prstGeom>
        <a:solidFill>
          <a:schemeClr val="tx2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Swing Bed Utilization</a:t>
          </a:r>
        </a:p>
      </dsp:txBody>
      <dsp:txXfrm>
        <a:off x="1657350" y="4363905"/>
        <a:ext cx="1504156" cy="902493"/>
      </dsp:txXfrm>
    </dsp:sp>
    <dsp:sp modelId="{238FD4F6-572C-4ECA-9C37-E1C9273C6493}">
      <dsp:nvSpPr>
        <dsp:cNvPr id="0" name=""/>
        <dsp:cNvSpPr/>
      </dsp:nvSpPr>
      <dsp:spPr>
        <a:xfrm>
          <a:off x="3311921" y="4363905"/>
          <a:ext cx="1504156" cy="902493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Preference card analysis</a:t>
          </a:r>
        </a:p>
      </dsp:txBody>
      <dsp:txXfrm>
        <a:off x="3311921" y="4363905"/>
        <a:ext cx="1504156" cy="902493"/>
      </dsp:txXfrm>
    </dsp:sp>
    <dsp:sp modelId="{0235ED6C-2A12-47DB-91A9-0C712DB7B365}">
      <dsp:nvSpPr>
        <dsp:cNvPr id="0" name=""/>
        <dsp:cNvSpPr/>
      </dsp:nvSpPr>
      <dsp:spPr>
        <a:xfrm>
          <a:off x="4966493" y="4363905"/>
          <a:ext cx="1504156" cy="902493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Pharmacy costs</a:t>
          </a:r>
        </a:p>
      </dsp:txBody>
      <dsp:txXfrm>
        <a:off x="4966493" y="4363905"/>
        <a:ext cx="1504156" cy="902493"/>
      </dsp:txXfrm>
    </dsp:sp>
    <dsp:sp modelId="{DE6013DB-A0B0-4446-8E11-F32435F70522}">
      <dsp:nvSpPr>
        <dsp:cNvPr id="0" name=""/>
        <dsp:cNvSpPr/>
      </dsp:nvSpPr>
      <dsp:spPr>
        <a:xfrm>
          <a:off x="6621065" y="4363905"/>
          <a:ext cx="1504156" cy="902493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Automation Opportunities</a:t>
          </a:r>
        </a:p>
      </dsp:txBody>
      <dsp:txXfrm>
        <a:off x="6621065" y="4363905"/>
        <a:ext cx="1504156" cy="902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0C83D-C420-45D8-AEAA-387E4099F879}">
      <dsp:nvSpPr>
        <dsp:cNvPr id="0" name=""/>
        <dsp:cNvSpPr/>
      </dsp:nvSpPr>
      <dsp:spPr>
        <a:xfrm>
          <a:off x="0" y="1900686"/>
          <a:ext cx="5880340" cy="3077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To overcome geographic barriers and meet consumer demand for convenience, CAHs:</a:t>
          </a:r>
        </a:p>
      </dsp:txBody>
      <dsp:txXfrm>
        <a:off x="0" y="1900686"/>
        <a:ext cx="5880340" cy="1661618"/>
      </dsp:txXfrm>
    </dsp:sp>
    <dsp:sp modelId="{3C593E88-5FEC-49F9-B718-6ACB8F2D7E50}">
      <dsp:nvSpPr>
        <dsp:cNvPr id="0" name=""/>
        <dsp:cNvSpPr/>
      </dsp:nvSpPr>
      <dsp:spPr>
        <a:xfrm>
          <a:off x="2871" y="3499499"/>
          <a:ext cx="1958199" cy="14154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Partner with larger systems to provide </a:t>
          </a:r>
          <a:r>
            <a:rPr lang="en-US" sz="1600" b="1" kern="1200" dirty="0"/>
            <a:t>tele-specialty consults</a:t>
          </a:r>
          <a:r>
            <a:rPr lang="en-US" sz="1600" kern="1200" dirty="0"/>
            <a:t> (e.g., cardiology, psychiatry).</a:t>
          </a:r>
        </a:p>
      </dsp:txBody>
      <dsp:txXfrm>
        <a:off x="2871" y="3499499"/>
        <a:ext cx="1958199" cy="1415452"/>
      </dsp:txXfrm>
    </dsp:sp>
    <dsp:sp modelId="{30CCEA43-1D31-41E6-8642-5A13E78BA324}">
      <dsp:nvSpPr>
        <dsp:cNvPr id="0" name=""/>
        <dsp:cNvSpPr/>
      </dsp:nvSpPr>
      <dsp:spPr>
        <a:xfrm>
          <a:off x="1961070" y="3499499"/>
          <a:ext cx="1958199" cy="14154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Use </a:t>
          </a:r>
          <a:r>
            <a:rPr lang="en-US" sz="1600" b="1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remote patient monitoring</a:t>
          </a:r>
          <a:r>
            <a:rPr lang="en-US" sz="1600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for chronic diseases.</a:t>
          </a:r>
        </a:p>
      </dsp:txBody>
      <dsp:txXfrm>
        <a:off x="1961070" y="3499499"/>
        <a:ext cx="1958199" cy="1415452"/>
      </dsp:txXfrm>
    </dsp:sp>
    <dsp:sp modelId="{A8DF6DB2-AA70-475E-9C87-737E7F58AA4A}">
      <dsp:nvSpPr>
        <dsp:cNvPr id="0" name=""/>
        <dsp:cNvSpPr/>
      </dsp:nvSpPr>
      <dsp:spPr>
        <a:xfrm>
          <a:off x="3919269" y="3499499"/>
          <a:ext cx="1958199" cy="14154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Offer </a:t>
          </a:r>
          <a:r>
            <a:rPr lang="en-US" sz="1600" b="1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virtual visits </a:t>
          </a:r>
          <a:r>
            <a:rPr lang="en-US" sz="1600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to maintain access while reducing travel burdens.</a:t>
          </a:r>
        </a:p>
      </dsp:txBody>
      <dsp:txXfrm>
        <a:off x="3919269" y="3499499"/>
        <a:ext cx="1958199" cy="1415452"/>
      </dsp:txXfrm>
    </dsp:sp>
    <dsp:sp modelId="{6CA8193F-A892-4CEC-9F40-B3D76F8047BE}">
      <dsp:nvSpPr>
        <dsp:cNvPr id="0" name=""/>
        <dsp:cNvSpPr/>
      </dsp:nvSpPr>
      <dsp:spPr>
        <a:xfrm rot="10800000">
          <a:off x="0" y="10823"/>
          <a:ext cx="5880340" cy="194431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🌐 3. Leveraging Telehealth and Digital Tools</a:t>
          </a:r>
          <a:endParaRPr lang="en-US" sz="2700" kern="1200" dirty="0"/>
        </a:p>
      </dsp:txBody>
      <dsp:txXfrm rot="10800000">
        <a:off x="0" y="10823"/>
        <a:ext cx="5880340" cy="1263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10AAA-2B0A-4599-9540-42C0968E1C4A}">
      <dsp:nvSpPr>
        <dsp:cNvPr id="0" name=""/>
        <dsp:cNvSpPr/>
      </dsp:nvSpPr>
      <dsp:spPr>
        <a:xfrm>
          <a:off x="0" y="1878"/>
          <a:ext cx="5303520" cy="9521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C459F-01BB-4066-90D4-CD69A5629C25}">
      <dsp:nvSpPr>
        <dsp:cNvPr id="0" name=""/>
        <dsp:cNvSpPr/>
      </dsp:nvSpPr>
      <dsp:spPr>
        <a:xfrm>
          <a:off x="288013" y="216103"/>
          <a:ext cx="523660" cy="5236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540F8-C4D8-49B0-9DD6-4DCEA978B661}">
      <dsp:nvSpPr>
        <dsp:cNvPr id="0" name=""/>
        <dsp:cNvSpPr/>
      </dsp:nvSpPr>
      <dsp:spPr>
        <a:xfrm>
          <a:off x="1099687" y="1878"/>
          <a:ext cx="4203832" cy="952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65" tIns="100765" rIns="100765" bIns="10076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Modern healthcare consumers value accessibility, transparency, and personalization, so CAHs adapt by:</a:t>
          </a:r>
        </a:p>
      </dsp:txBody>
      <dsp:txXfrm>
        <a:off x="1099687" y="1878"/>
        <a:ext cx="4203832" cy="952110"/>
      </dsp:txXfrm>
    </dsp:sp>
    <dsp:sp modelId="{E03829A1-020B-41C2-BF38-379ECE9992EE}">
      <dsp:nvSpPr>
        <dsp:cNvPr id="0" name=""/>
        <dsp:cNvSpPr/>
      </dsp:nvSpPr>
      <dsp:spPr>
        <a:xfrm>
          <a:off x="0" y="1192016"/>
          <a:ext cx="5303520" cy="9521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D26B5-3600-4D6B-862B-1A810A9C210F}">
      <dsp:nvSpPr>
        <dsp:cNvPr id="0" name=""/>
        <dsp:cNvSpPr/>
      </dsp:nvSpPr>
      <dsp:spPr>
        <a:xfrm>
          <a:off x="288013" y="1406240"/>
          <a:ext cx="523660" cy="5236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7E7AD-54F9-4966-A9C2-1A7D67856433}">
      <dsp:nvSpPr>
        <dsp:cNvPr id="0" name=""/>
        <dsp:cNvSpPr/>
      </dsp:nvSpPr>
      <dsp:spPr>
        <a:xfrm>
          <a:off x="1099687" y="1192016"/>
          <a:ext cx="4203832" cy="952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65" tIns="100765" rIns="100765" bIns="10076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Offering online scheduling and patient portals.</a:t>
          </a:r>
        </a:p>
      </dsp:txBody>
      <dsp:txXfrm>
        <a:off x="1099687" y="1192016"/>
        <a:ext cx="4203832" cy="952110"/>
      </dsp:txXfrm>
    </dsp:sp>
    <dsp:sp modelId="{CF380C83-2DD9-4F5D-9BA0-F0D736779A47}">
      <dsp:nvSpPr>
        <dsp:cNvPr id="0" name=""/>
        <dsp:cNvSpPr/>
      </dsp:nvSpPr>
      <dsp:spPr>
        <a:xfrm>
          <a:off x="0" y="2382153"/>
          <a:ext cx="5303520" cy="9521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9F9A6-8379-461C-9EBF-A0B1F3191E18}">
      <dsp:nvSpPr>
        <dsp:cNvPr id="0" name=""/>
        <dsp:cNvSpPr/>
      </dsp:nvSpPr>
      <dsp:spPr>
        <a:xfrm>
          <a:off x="288013" y="2596378"/>
          <a:ext cx="523660" cy="5236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62B8F-E607-43C6-8615-9126DC9CF5A4}">
      <dsp:nvSpPr>
        <dsp:cNvPr id="0" name=""/>
        <dsp:cNvSpPr/>
      </dsp:nvSpPr>
      <dsp:spPr>
        <a:xfrm>
          <a:off x="1099687" y="2382153"/>
          <a:ext cx="4203832" cy="952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65" tIns="100765" rIns="100765" bIns="10076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Promoting preventive and wellness programs rather than just acute care.</a:t>
          </a:r>
        </a:p>
      </dsp:txBody>
      <dsp:txXfrm>
        <a:off x="1099687" y="2382153"/>
        <a:ext cx="4203832" cy="952110"/>
      </dsp:txXfrm>
    </dsp:sp>
    <dsp:sp modelId="{22CE3800-88BC-47B1-B266-2B7D76495656}">
      <dsp:nvSpPr>
        <dsp:cNvPr id="0" name=""/>
        <dsp:cNvSpPr/>
      </dsp:nvSpPr>
      <dsp:spPr>
        <a:xfrm>
          <a:off x="0" y="3572291"/>
          <a:ext cx="5303520" cy="9521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31FC7-4A63-439D-B2AC-889C526116F3}">
      <dsp:nvSpPr>
        <dsp:cNvPr id="0" name=""/>
        <dsp:cNvSpPr/>
      </dsp:nvSpPr>
      <dsp:spPr>
        <a:xfrm>
          <a:off x="288013" y="3786516"/>
          <a:ext cx="523660" cy="5236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B04FB-149D-42BC-A7C4-F06F0232F7C1}">
      <dsp:nvSpPr>
        <dsp:cNvPr id="0" name=""/>
        <dsp:cNvSpPr/>
      </dsp:nvSpPr>
      <dsp:spPr>
        <a:xfrm>
          <a:off x="1099687" y="3572291"/>
          <a:ext cx="4203832" cy="952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65" tIns="100765" rIns="100765" bIns="10076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Enhancing the patient experience (e.g., shorter wait times, better communication, community outreach).</a:t>
          </a:r>
        </a:p>
      </dsp:txBody>
      <dsp:txXfrm>
        <a:off x="1099687" y="3572291"/>
        <a:ext cx="4203832" cy="9521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F1ED0-184F-4B07-8E69-2A39B3F2535D}">
      <dsp:nvSpPr>
        <dsp:cNvPr id="0" name=""/>
        <dsp:cNvSpPr/>
      </dsp:nvSpPr>
      <dsp:spPr>
        <a:xfrm>
          <a:off x="0" y="552"/>
          <a:ext cx="5303520" cy="12929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BC91B-20D3-418B-A3F8-DEF4954D5BB8}">
      <dsp:nvSpPr>
        <dsp:cNvPr id="0" name=""/>
        <dsp:cNvSpPr/>
      </dsp:nvSpPr>
      <dsp:spPr>
        <a:xfrm>
          <a:off x="391104" y="291456"/>
          <a:ext cx="711098" cy="7110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85521-17BC-4BC5-82AF-1A0F8EB7D681}">
      <dsp:nvSpPr>
        <dsp:cNvPr id="0" name=""/>
        <dsp:cNvSpPr/>
      </dsp:nvSpPr>
      <dsp:spPr>
        <a:xfrm>
          <a:off x="1493307" y="552"/>
          <a:ext cx="3810212" cy="1292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33" tIns="136833" rIns="136833" bIns="13683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Collaboration and Partnerships with local businesses, schools and community centers</a:t>
          </a:r>
        </a:p>
      </dsp:txBody>
      <dsp:txXfrm>
        <a:off x="1493307" y="552"/>
        <a:ext cx="3810212" cy="1292907"/>
      </dsp:txXfrm>
    </dsp:sp>
    <dsp:sp modelId="{4ECA73BE-671E-4F47-BB2F-74F1E6255389}">
      <dsp:nvSpPr>
        <dsp:cNvPr id="0" name=""/>
        <dsp:cNvSpPr/>
      </dsp:nvSpPr>
      <dsp:spPr>
        <a:xfrm>
          <a:off x="0" y="1616686"/>
          <a:ext cx="5303520" cy="12929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E625E-5499-4876-8804-421F408C74BD}">
      <dsp:nvSpPr>
        <dsp:cNvPr id="0" name=""/>
        <dsp:cNvSpPr/>
      </dsp:nvSpPr>
      <dsp:spPr>
        <a:xfrm>
          <a:off x="391104" y="1907590"/>
          <a:ext cx="711098" cy="7110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1E22E-17FE-457C-B5EB-01E944F50EF3}">
      <dsp:nvSpPr>
        <dsp:cNvPr id="0" name=""/>
        <dsp:cNvSpPr/>
      </dsp:nvSpPr>
      <dsp:spPr>
        <a:xfrm>
          <a:off x="1493307" y="1616686"/>
          <a:ext cx="3810212" cy="1292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33" tIns="136833" rIns="136833" bIns="13683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CAHs often form alliances with regional hospitals, public health departments, and universities to share resources and specialists.</a:t>
          </a:r>
        </a:p>
      </dsp:txBody>
      <dsp:txXfrm>
        <a:off x="1493307" y="1616686"/>
        <a:ext cx="3810212" cy="1292907"/>
      </dsp:txXfrm>
    </dsp:sp>
    <dsp:sp modelId="{FF3E8E33-516D-4B1D-B920-08E7282DEBF6}">
      <dsp:nvSpPr>
        <dsp:cNvPr id="0" name=""/>
        <dsp:cNvSpPr/>
      </dsp:nvSpPr>
      <dsp:spPr>
        <a:xfrm>
          <a:off x="0" y="3232820"/>
          <a:ext cx="5303520" cy="12929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E7577-8154-4F93-A0A0-E482443F2532}">
      <dsp:nvSpPr>
        <dsp:cNvPr id="0" name=""/>
        <dsp:cNvSpPr/>
      </dsp:nvSpPr>
      <dsp:spPr>
        <a:xfrm>
          <a:off x="391104" y="3523724"/>
          <a:ext cx="711098" cy="7110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F6700-F19C-4F52-8729-896960EB09A7}">
      <dsp:nvSpPr>
        <dsp:cNvPr id="0" name=""/>
        <dsp:cNvSpPr/>
      </dsp:nvSpPr>
      <dsp:spPr>
        <a:xfrm>
          <a:off x="1493307" y="3232820"/>
          <a:ext cx="3810212" cy="1292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33" tIns="136833" rIns="136833" bIns="13683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They may join accountable care organizations (ACOs) or clinically integrated networks to improve care coordination and financial sustainability.</a:t>
          </a:r>
        </a:p>
      </dsp:txBody>
      <dsp:txXfrm>
        <a:off x="1493307" y="3232820"/>
        <a:ext cx="3810212" cy="1292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A6346-44E8-4309-8983-5B855304261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AB799-9783-4A38-83A2-48FC59D0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1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Michael to start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FC86-8DCC-4AEB-B1A3-767D57D6E4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303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ACE00-4296-FCBB-D537-EF5F33BEA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A1E0CA-AC43-999D-55FA-FF0ABBFB2C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8CCA22-9479-6078-A181-0BEC9FDB42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Michael to start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574E6-EC07-402D-100A-FC0275535D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FC86-8DCC-4AEB-B1A3-767D57D6E4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78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BDB22-5F65-8F68-7F01-E424A0256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FF7403-3143-EC19-12FA-27E10FC75B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395DC2-D990-9462-888C-D1E2625AA9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AA20C-2393-4736-4BD2-5C0D51876A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A202D-C2DC-46CF-AF11-B30491683D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330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BDB22-5F65-8F68-7F01-E424A0256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FF7403-3143-EC19-12FA-27E10FC75B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395DC2-D990-9462-888C-D1E2625AA9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AA20C-2393-4736-4BD2-5C0D51876A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A202D-C2DC-46CF-AF11-B30491683D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330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B2755-CE1B-E583-ECC0-2DC34427E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CA151C-519C-4159-1C64-26421BB13A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8E2994-746C-82BC-734D-80B85C41B2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Michael to start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98DCF-94AE-D46A-9FB2-7741539650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FC86-8DCC-4AEB-B1A3-767D57D6E4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971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2C9C5-3D86-4458-177D-B7496C6EC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DC06F5-C374-933D-BB7F-C13E96F9A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C1182B-C2C9-EB82-86BC-712E2FE07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Michael to start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B494C-C9C5-91E2-EC01-3B2A826B6C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FC86-8DCC-4AEB-B1A3-767D57D6E4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552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BFFC86-8DCC-4AEB-B1A3-767D57D6E41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327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F0146-C3A7-B81F-2A15-E307E886A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60605F-C773-0511-A148-C0E8C0E7B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33F462-80E0-ACA8-220A-251A88F69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Michael to start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0D3D1-8E87-4A0B-A7E3-2B4C9DF95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FC86-8DCC-4AEB-B1A3-767D57D6E4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280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3138E-FE44-C6AF-E320-4D08D8FD2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1AFAC4-5F18-E001-E518-3F8F719FE8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C0684B-F5AF-9BC7-49C6-F96D02EDF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Michael to start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98345-6BCD-7DDA-9D8F-DA8331CE1D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FC86-8DCC-4AEB-B1A3-767D57D6E4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831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9E432-4BB5-8D42-C662-C01FC4E59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208A85-6C25-9BEC-1727-744AC9D9B6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A14839-3FBC-ECFA-D60E-CC688EB78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Michael to start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7D678-8C78-F8EE-0510-20D2B4DD72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FFC86-8DCC-4AEB-B1A3-767D57D6E4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84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Lilia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E7EDE8-88C1-6D0A-7819-F650D67281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7490" cy="6858000"/>
          </a:xfrm>
          <a:prstGeom prst="rect">
            <a:avLst/>
          </a:prstGeom>
        </p:spPr>
      </p:pic>
      <p:sp>
        <p:nvSpPr>
          <p:cNvPr id="12" name="Filename" hidden="1">
            <a:extLst>
              <a:ext uri="{FF2B5EF4-FFF2-40B4-BE49-F238E27FC236}">
                <a16:creationId xmlns:a16="http://schemas.microsoft.com/office/drawing/2014/main" id="{5B0085D7-285F-4173-A108-D79A1B7F8C87}"/>
              </a:ext>
            </a:extLst>
          </p:cNvPr>
          <p:cNvSpPr txBox="1"/>
          <p:nvPr/>
        </p:nvSpPr>
        <p:spPr>
          <a:xfrm>
            <a:off x="550861" y="6747272"/>
            <a:ext cx="11090277" cy="11072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fr-FR" sz="700" noProof="1">
                <a:solidFill>
                  <a:schemeClr val="bg2"/>
                </a:solidFill>
                <a:latin typeface="+mn-lt"/>
                <a:cs typeface="Arial" pitchFamily="34" charset="0"/>
              </a:rPr>
              <a:t>https://rsmnet-my.sharepoint.com/personal/e067959_mcgladrey_rsm_net/Documents/Marketing/Nebraska Hosp Assoc/MarginChallengesAndOpportunities_NebraskaHospital Association.pptx</a:t>
            </a:r>
            <a:endParaRPr lang="en-GB" sz="700" noProof="1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Draft" hidden="1">
            <a:extLst>
              <a:ext uri="{FF2B5EF4-FFF2-40B4-BE49-F238E27FC236}">
                <a16:creationId xmlns:a16="http://schemas.microsoft.com/office/drawing/2014/main" id="{9ED21EC6-5EAD-4442-BA4C-52E0DB48AD25}"/>
              </a:ext>
            </a:extLst>
          </p:cNvPr>
          <p:cNvSpPr txBox="1"/>
          <p:nvPr/>
        </p:nvSpPr>
        <p:spPr>
          <a:xfrm>
            <a:off x="10239388" y="126102"/>
            <a:ext cx="1401750" cy="1666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  <a:latin typeface="+mn-lt"/>
                <a:cs typeface="Arial" pitchFamily="34" charset="0"/>
              </a:rPr>
              <a:t>DRAFT</a:t>
            </a:r>
          </a:p>
        </p:txBody>
      </p:sp>
      <p:sp>
        <p:nvSpPr>
          <p:cNvPr id="13" name="Autoshape Default Text" hidden="1">
            <a:extLst>
              <a:ext uri="{FF2B5EF4-FFF2-40B4-BE49-F238E27FC236}">
                <a16:creationId xmlns:a16="http://schemas.microsoft.com/office/drawing/2014/main" id="{F2C039FC-2F1F-4540-A1F6-6F47A8F13477}"/>
              </a:ext>
            </a:extLst>
          </p:cNvPr>
          <p:cNvSpPr txBox="1"/>
          <p:nvPr/>
        </p:nvSpPr>
        <p:spPr>
          <a:xfrm>
            <a:off x="0" y="0"/>
            <a:ext cx="7812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/>
              <a:t>Text</a:t>
            </a:r>
          </a:p>
        </p:txBody>
      </p:sp>
      <p:sp>
        <p:nvSpPr>
          <p:cNvPr id="14" name="Autoshape Default Shape" hidden="1">
            <a:extLst>
              <a:ext uri="{FF2B5EF4-FFF2-40B4-BE49-F238E27FC236}">
                <a16:creationId xmlns:a16="http://schemas.microsoft.com/office/drawing/2014/main" id="{49E19C51-9138-45F7-A2F8-76E2E4AAA4D8}"/>
              </a:ext>
            </a:extLst>
          </p:cNvPr>
          <p:cNvSpPr>
            <a:spLocks/>
          </p:cNvSpPr>
          <p:nvPr/>
        </p:nvSpPr>
        <p:spPr>
          <a:xfrm>
            <a:off x="0" y="245934"/>
            <a:ext cx="734400" cy="245466"/>
          </a:xfrm>
          <a:prstGeom prst="rect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6" tIns="56346" rIns="56346" bIns="56346" rtlCol="0" anchor="ctr">
            <a:noAutofit/>
          </a:bodyPr>
          <a:lstStyle/>
          <a:p>
            <a:pPr algn="ctr"/>
            <a:r>
              <a:rPr lang="en-GB" sz="1400"/>
              <a:t>Shape</a:t>
            </a:r>
          </a:p>
        </p:txBody>
      </p:sp>
      <p:cxnSp>
        <p:nvCxnSpPr>
          <p:cNvPr id="15" name="Autoshape Default Line" hidden="1">
            <a:extLst>
              <a:ext uri="{FF2B5EF4-FFF2-40B4-BE49-F238E27FC236}">
                <a16:creationId xmlns:a16="http://schemas.microsoft.com/office/drawing/2014/main" id="{25932B9A-87C9-4670-9B4F-29739DBDBACF}"/>
              </a:ext>
            </a:extLst>
          </p:cNvPr>
          <p:cNvCxnSpPr/>
          <p:nvPr/>
        </p:nvCxnSpPr>
        <p:spPr>
          <a:xfrm flipV="1">
            <a:off x="0" y="663525"/>
            <a:ext cx="666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9EEF14-BF33-E89A-8154-00E812BE65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562" y="657566"/>
            <a:ext cx="5218113" cy="191478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PRIVATE AND 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D6B5F9-EA64-00A7-F731-F1BAF6BF0C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562" y="1049200"/>
            <a:ext cx="5218113" cy="1107996"/>
          </a:xfrm>
          <a:noFill/>
        </p:spPr>
        <p:txBody>
          <a:bodyPr lIns="0" tIns="0" rIns="900000" bIns="0" anchor="t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Title</a:t>
            </a:r>
            <a:br>
              <a:rPr lang="en-US"/>
            </a:b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DD067AA-FC7F-E211-B5E2-28259E7E6A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564" y="2155660"/>
            <a:ext cx="5218112" cy="715685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3508DEC-04E2-86BC-198E-E9DF3D9C62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5975" y="2942005"/>
            <a:ext cx="5218113" cy="366997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B1296D-F0BF-D9B0-0599-6F9DB2C8BF7E}"/>
              </a:ext>
            </a:extLst>
          </p:cNvPr>
          <p:cNvGrpSpPr/>
          <p:nvPr/>
        </p:nvGrpSpPr>
        <p:grpSpPr>
          <a:xfrm>
            <a:off x="10187131" y="687949"/>
            <a:ext cx="1234969" cy="518323"/>
            <a:chOff x="7459170" y="481236"/>
            <a:chExt cx="2697427" cy="113212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427C70E-4392-DDFB-1FFE-83FE8489D700}"/>
                </a:ext>
              </a:extLst>
            </p:cNvPr>
            <p:cNvSpPr/>
            <p:nvPr/>
          </p:nvSpPr>
          <p:spPr>
            <a:xfrm>
              <a:off x="8457181" y="481236"/>
              <a:ext cx="1699321" cy="282936"/>
            </a:xfrm>
            <a:custGeom>
              <a:avLst/>
              <a:gdLst>
                <a:gd name="connsiteX0" fmla="*/ 0 w 1699321"/>
                <a:gd name="connsiteY0" fmla="*/ 0 h 282936"/>
                <a:gd name="connsiteX1" fmla="*/ 1699322 w 1699321"/>
                <a:gd name="connsiteY1" fmla="*/ 0 h 282936"/>
                <a:gd name="connsiteX2" fmla="*/ 1699322 w 1699321"/>
                <a:gd name="connsiteY2" fmla="*/ 282936 h 282936"/>
                <a:gd name="connsiteX3" fmla="*/ 0 w 1699321"/>
                <a:gd name="connsiteY3" fmla="*/ 282936 h 28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9321" h="282936">
                  <a:moveTo>
                    <a:pt x="0" y="0"/>
                  </a:moveTo>
                  <a:lnTo>
                    <a:pt x="1699322" y="0"/>
                  </a:lnTo>
                  <a:lnTo>
                    <a:pt x="1699322" y="282936"/>
                  </a:lnTo>
                  <a:lnTo>
                    <a:pt x="0" y="282936"/>
                  </a:lnTo>
                  <a:close/>
                </a:path>
              </a:pathLst>
            </a:custGeom>
            <a:solidFill>
              <a:schemeClr val="accent1"/>
            </a:solidFill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B1EC52A-D6AE-C40B-43DE-A84FEB4D4E92}"/>
                </a:ext>
              </a:extLst>
            </p:cNvPr>
            <p:cNvSpPr/>
            <p:nvPr/>
          </p:nvSpPr>
          <p:spPr>
            <a:xfrm>
              <a:off x="7459170" y="481236"/>
              <a:ext cx="215817" cy="282936"/>
            </a:xfrm>
            <a:custGeom>
              <a:avLst/>
              <a:gdLst>
                <a:gd name="connsiteX0" fmla="*/ 0 w 215817"/>
                <a:gd name="connsiteY0" fmla="*/ 0 h 282936"/>
                <a:gd name="connsiteX1" fmla="*/ 215817 w 215817"/>
                <a:gd name="connsiteY1" fmla="*/ 0 h 282936"/>
                <a:gd name="connsiteX2" fmla="*/ 215817 w 215817"/>
                <a:gd name="connsiteY2" fmla="*/ 282936 h 282936"/>
                <a:gd name="connsiteX3" fmla="*/ 0 w 215817"/>
                <a:gd name="connsiteY3" fmla="*/ 282936 h 28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817" h="282936">
                  <a:moveTo>
                    <a:pt x="0" y="0"/>
                  </a:moveTo>
                  <a:lnTo>
                    <a:pt x="215817" y="0"/>
                  </a:lnTo>
                  <a:lnTo>
                    <a:pt x="215817" y="282936"/>
                  </a:lnTo>
                  <a:lnTo>
                    <a:pt x="0" y="282936"/>
                  </a:lnTo>
                  <a:close/>
                </a:path>
              </a:pathLst>
            </a:custGeom>
            <a:solidFill>
              <a:schemeClr val="bg2"/>
            </a:solidFill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6040785-9A72-5C7F-0A40-4A4E90F53979}"/>
                </a:ext>
              </a:extLst>
            </p:cNvPr>
            <p:cNvSpPr/>
            <p:nvPr/>
          </p:nvSpPr>
          <p:spPr>
            <a:xfrm>
              <a:off x="7796408" y="481236"/>
              <a:ext cx="539447" cy="282936"/>
            </a:xfrm>
            <a:custGeom>
              <a:avLst/>
              <a:gdLst>
                <a:gd name="connsiteX0" fmla="*/ 0 w 539447"/>
                <a:gd name="connsiteY0" fmla="*/ 0 h 282936"/>
                <a:gd name="connsiteX1" fmla="*/ 539448 w 539447"/>
                <a:gd name="connsiteY1" fmla="*/ 0 h 282936"/>
                <a:gd name="connsiteX2" fmla="*/ 539448 w 539447"/>
                <a:gd name="connsiteY2" fmla="*/ 282936 h 282936"/>
                <a:gd name="connsiteX3" fmla="*/ 0 w 539447"/>
                <a:gd name="connsiteY3" fmla="*/ 282936 h 28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447" h="282936">
                  <a:moveTo>
                    <a:pt x="0" y="0"/>
                  </a:moveTo>
                  <a:lnTo>
                    <a:pt x="539448" y="0"/>
                  </a:lnTo>
                  <a:lnTo>
                    <a:pt x="539448" y="282936"/>
                  </a:lnTo>
                  <a:lnTo>
                    <a:pt x="0" y="282936"/>
                  </a:lnTo>
                  <a:close/>
                </a:path>
              </a:pathLst>
            </a:custGeom>
            <a:solidFill>
              <a:schemeClr val="accent2"/>
            </a:solidFill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D264648-A1B9-FFEF-3E63-66B47A8243C6}"/>
                </a:ext>
              </a:extLst>
            </p:cNvPr>
            <p:cNvSpPr/>
            <p:nvPr/>
          </p:nvSpPr>
          <p:spPr>
            <a:xfrm>
              <a:off x="8457181" y="989494"/>
              <a:ext cx="488728" cy="614549"/>
            </a:xfrm>
            <a:custGeom>
              <a:avLst/>
              <a:gdLst>
                <a:gd name="connsiteX0" fmla="*/ 467318 w 488728"/>
                <a:gd name="connsiteY0" fmla="*/ 197941 h 614549"/>
                <a:gd name="connsiteX1" fmla="*/ 401850 w 488728"/>
                <a:gd name="connsiteY1" fmla="*/ 43353 h 614549"/>
                <a:gd name="connsiteX2" fmla="*/ 230757 w 488728"/>
                <a:gd name="connsiteY2" fmla="*/ 0 h 614549"/>
                <a:gd name="connsiteX3" fmla="*/ 0 w 488728"/>
                <a:gd name="connsiteY3" fmla="*/ 0 h 614549"/>
                <a:gd name="connsiteX4" fmla="*/ 0 w 488728"/>
                <a:gd name="connsiteY4" fmla="*/ 614549 h 614549"/>
                <a:gd name="connsiteX5" fmla="*/ 125132 w 488728"/>
                <a:gd name="connsiteY5" fmla="*/ 614549 h 614549"/>
                <a:gd name="connsiteX6" fmla="*/ 125132 w 488728"/>
                <a:gd name="connsiteY6" fmla="*/ 110665 h 614549"/>
                <a:gd name="connsiteX7" fmla="*/ 235324 w 488728"/>
                <a:gd name="connsiteY7" fmla="*/ 110665 h 614549"/>
                <a:gd name="connsiteX8" fmla="*/ 304028 w 488728"/>
                <a:gd name="connsiteY8" fmla="*/ 123594 h 614549"/>
                <a:gd name="connsiteX9" fmla="*/ 339046 w 488728"/>
                <a:gd name="connsiteY9" fmla="*/ 197941 h 614549"/>
                <a:gd name="connsiteX10" fmla="*/ 247695 w 488728"/>
                <a:gd name="connsiteY10" fmla="*/ 284647 h 614549"/>
                <a:gd name="connsiteX11" fmla="*/ 164337 w 488728"/>
                <a:gd name="connsiteY11" fmla="*/ 284647 h 614549"/>
                <a:gd name="connsiteX12" fmla="*/ 164337 w 488728"/>
                <a:gd name="connsiteY12" fmla="*/ 395882 h 614549"/>
                <a:gd name="connsiteX13" fmla="*/ 214009 w 488728"/>
                <a:gd name="connsiteY13" fmla="*/ 395882 h 614549"/>
                <a:gd name="connsiteX14" fmla="*/ 344184 w 488728"/>
                <a:gd name="connsiteY14" fmla="*/ 614549 h 614549"/>
                <a:gd name="connsiteX15" fmla="*/ 488729 w 488728"/>
                <a:gd name="connsiteY15" fmla="*/ 614549 h 614549"/>
                <a:gd name="connsiteX16" fmla="*/ 344184 w 488728"/>
                <a:gd name="connsiteY16" fmla="*/ 375252 h 614549"/>
                <a:gd name="connsiteX17" fmla="*/ 467318 w 488728"/>
                <a:gd name="connsiteY17" fmla="*/ 197941 h 61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8728" h="614549">
                  <a:moveTo>
                    <a:pt x="467318" y="197941"/>
                  </a:moveTo>
                  <a:cubicBezTo>
                    <a:pt x="467318" y="131295"/>
                    <a:pt x="444671" y="77674"/>
                    <a:pt x="401850" y="43353"/>
                  </a:cubicBezTo>
                  <a:cubicBezTo>
                    <a:pt x="357792" y="8366"/>
                    <a:pt x="306597" y="0"/>
                    <a:pt x="230757" y="0"/>
                  </a:cubicBezTo>
                  <a:lnTo>
                    <a:pt x="0" y="0"/>
                  </a:lnTo>
                  <a:lnTo>
                    <a:pt x="0" y="614549"/>
                  </a:lnTo>
                  <a:lnTo>
                    <a:pt x="125132" y="614549"/>
                  </a:lnTo>
                  <a:lnTo>
                    <a:pt x="125132" y="110665"/>
                  </a:lnTo>
                  <a:lnTo>
                    <a:pt x="235324" y="110665"/>
                  </a:lnTo>
                  <a:cubicBezTo>
                    <a:pt x="266441" y="110665"/>
                    <a:pt x="289088" y="114562"/>
                    <a:pt x="304028" y="123594"/>
                  </a:cubicBezTo>
                  <a:cubicBezTo>
                    <a:pt x="326009" y="136524"/>
                    <a:pt x="339046" y="160483"/>
                    <a:pt x="339046" y="197941"/>
                  </a:cubicBezTo>
                  <a:cubicBezTo>
                    <a:pt x="339046" y="262020"/>
                    <a:pt x="299556" y="284647"/>
                    <a:pt x="247695" y="284647"/>
                  </a:cubicBezTo>
                  <a:lnTo>
                    <a:pt x="164337" y="284647"/>
                  </a:lnTo>
                  <a:lnTo>
                    <a:pt x="164337" y="395882"/>
                  </a:lnTo>
                  <a:lnTo>
                    <a:pt x="214009" y="395882"/>
                  </a:lnTo>
                  <a:lnTo>
                    <a:pt x="344184" y="614549"/>
                  </a:lnTo>
                  <a:lnTo>
                    <a:pt x="488729" y="614549"/>
                  </a:lnTo>
                  <a:lnTo>
                    <a:pt x="344184" y="375252"/>
                  </a:lnTo>
                  <a:cubicBezTo>
                    <a:pt x="428494" y="350628"/>
                    <a:pt x="467318" y="280749"/>
                    <a:pt x="467318" y="197941"/>
                  </a:cubicBezTo>
                  <a:close/>
                </a:path>
              </a:pathLst>
            </a:custGeom>
            <a:solidFill>
              <a:schemeClr val="bg1"/>
            </a:solidFill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77277F7-5E4F-93AA-D1DD-F7D4C38677A0}"/>
                </a:ext>
              </a:extLst>
            </p:cNvPr>
            <p:cNvSpPr/>
            <p:nvPr/>
          </p:nvSpPr>
          <p:spPr>
            <a:xfrm>
              <a:off x="8982831" y="979987"/>
              <a:ext cx="458373" cy="633373"/>
            </a:xfrm>
            <a:custGeom>
              <a:avLst/>
              <a:gdLst>
                <a:gd name="connsiteX0" fmla="*/ 320871 w 458373"/>
                <a:gd name="connsiteY0" fmla="*/ 276091 h 633373"/>
                <a:gd name="connsiteX1" fmla="*/ 132269 w 458373"/>
                <a:gd name="connsiteY1" fmla="*/ 174553 h 633373"/>
                <a:gd name="connsiteX2" fmla="*/ 228187 w 458373"/>
                <a:gd name="connsiteY2" fmla="*/ 111235 h 633373"/>
                <a:gd name="connsiteX3" fmla="*/ 415457 w 458373"/>
                <a:gd name="connsiteY3" fmla="*/ 138426 h 633373"/>
                <a:gd name="connsiteX4" fmla="*/ 415457 w 458373"/>
                <a:gd name="connsiteY4" fmla="*/ 27191 h 633373"/>
                <a:gd name="connsiteX5" fmla="*/ 224952 w 458373"/>
                <a:gd name="connsiteY5" fmla="*/ 0 h 633373"/>
                <a:gd name="connsiteX6" fmla="*/ 0 w 458373"/>
                <a:gd name="connsiteY6" fmla="*/ 172081 h 633373"/>
                <a:gd name="connsiteX7" fmla="*/ 144544 w 458373"/>
                <a:gd name="connsiteY7" fmla="*/ 351864 h 633373"/>
                <a:gd name="connsiteX8" fmla="*/ 326676 w 458373"/>
                <a:gd name="connsiteY8" fmla="*/ 452831 h 633373"/>
                <a:gd name="connsiteX9" fmla="*/ 209441 w 458373"/>
                <a:gd name="connsiteY9" fmla="*/ 522709 h 633373"/>
                <a:gd name="connsiteX10" fmla="*/ 13703 w 458373"/>
                <a:gd name="connsiteY10" fmla="*/ 494187 h 633373"/>
                <a:gd name="connsiteX11" fmla="*/ 13703 w 458373"/>
                <a:gd name="connsiteY11" fmla="*/ 606088 h 633373"/>
                <a:gd name="connsiteX12" fmla="*/ 215912 w 458373"/>
                <a:gd name="connsiteY12" fmla="*/ 633374 h 633373"/>
                <a:gd name="connsiteX13" fmla="*/ 458373 w 458373"/>
                <a:gd name="connsiteY13" fmla="*/ 443229 h 633373"/>
                <a:gd name="connsiteX14" fmla="*/ 320966 w 458373"/>
                <a:gd name="connsiteY14" fmla="*/ 276281 h 633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8373" h="633373">
                  <a:moveTo>
                    <a:pt x="320871" y="276091"/>
                  </a:moveTo>
                  <a:cubicBezTo>
                    <a:pt x="232089" y="245668"/>
                    <a:pt x="132269" y="241770"/>
                    <a:pt x="132269" y="174553"/>
                  </a:cubicBezTo>
                  <a:cubicBezTo>
                    <a:pt x="132269" y="131295"/>
                    <a:pt x="171854" y="111235"/>
                    <a:pt x="228187" y="111235"/>
                  </a:cubicBezTo>
                  <a:cubicBezTo>
                    <a:pt x="284521" y="111235"/>
                    <a:pt x="332575" y="116369"/>
                    <a:pt x="415457" y="138426"/>
                  </a:cubicBezTo>
                  <a:lnTo>
                    <a:pt x="415457" y="27191"/>
                  </a:lnTo>
                  <a:cubicBezTo>
                    <a:pt x="344184" y="7130"/>
                    <a:pt x="292324" y="0"/>
                    <a:pt x="224952" y="0"/>
                  </a:cubicBezTo>
                  <a:cubicBezTo>
                    <a:pt x="103056" y="0"/>
                    <a:pt x="0" y="48487"/>
                    <a:pt x="0" y="172081"/>
                  </a:cubicBezTo>
                  <a:cubicBezTo>
                    <a:pt x="0" y="269721"/>
                    <a:pt x="48530" y="318874"/>
                    <a:pt x="144544" y="351864"/>
                  </a:cubicBezTo>
                  <a:cubicBezTo>
                    <a:pt x="230091" y="381051"/>
                    <a:pt x="326676" y="386851"/>
                    <a:pt x="326676" y="452831"/>
                  </a:cubicBezTo>
                  <a:cubicBezTo>
                    <a:pt x="326676" y="502079"/>
                    <a:pt x="278716" y="522709"/>
                    <a:pt x="209441" y="522709"/>
                  </a:cubicBezTo>
                  <a:cubicBezTo>
                    <a:pt x="140167" y="522709"/>
                    <a:pt x="99915" y="517480"/>
                    <a:pt x="13703" y="494187"/>
                  </a:cubicBezTo>
                  <a:lnTo>
                    <a:pt x="13703" y="606088"/>
                  </a:lnTo>
                  <a:cubicBezTo>
                    <a:pt x="85642" y="627479"/>
                    <a:pt x="145876" y="633374"/>
                    <a:pt x="215912" y="633374"/>
                  </a:cubicBezTo>
                  <a:cubicBezTo>
                    <a:pt x="368830" y="633374"/>
                    <a:pt x="458373" y="566728"/>
                    <a:pt x="458373" y="443229"/>
                  </a:cubicBezTo>
                  <a:cubicBezTo>
                    <a:pt x="458373" y="345494"/>
                    <a:pt x="394237" y="301570"/>
                    <a:pt x="320966" y="276281"/>
                  </a:cubicBezTo>
                  <a:close/>
                </a:path>
              </a:pathLst>
            </a:custGeom>
            <a:solidFill>
              <a:schemeClr val="bg1"/>
            </a:solidFill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ABE4D54-99E7-B389-7DAC-8641F10D047C}"/>
                </a:ext>
              </a:extLst>
            </p:cNvPr>
            <p:cNvSpPr/>
            <p:nvPr/>
          </p:nvSpPr>
          <p:spPr>
            <a:xfrm>
              <a:off x="9773589" y="989494"/>
              <a:ext cx="383008" cy="614549"/>
            </a:xfrm>
            <a:custGeom>
              <a:avLst/>
              <a:gdLst>
                <a:gd name="connsiteX0" fmla="*/ 219623 w 383008"/>
                <a:gd name="connsiteY0" fmla="*/ 0 h 614549"/>
                <a:gd name="connsiteX1" fmla="*/ 0 w 383008"/>
                <a:gd name="connsiteY1" fmla="*/ 614549 h 614549"/>
                <a:gd name="connsiteX2" fmla="*/ 119232 w 383008"/>
                <a:gd name="connsiteY2" fmla="*/ 614549 h 614549"/>
                <a:gd name="connsiteX3" fmla="*/ 258543 w 383008"/>
                <a:gd name="connsiteY3" fmla="*/ 223801 h 614549"/>
                <a:gd name="connsiteX4" fmla="*/ 260446 w 383008"/>
                <a:gd name="connsiteY4" fmla="*/ 223801 h 614549"/>
                <a:gd name="connsiteX5" fmla="*/ 260446 w 383008"/>
                <a:gd name="connsiteY5" fmla="*/ 614549 h 614549"/>
                <a:gd name="connsiteX6" fmla="*/ 383009 w 383008"/>
                <a:gd name="connsiteY6" fmla="*/ 614549 h 614549"/>
                <a:gd name="connsiteX7" fmla="*/ 383009 w 383008"/>
                <a:gd name="connsiteY7" fmla="*/ 0 h 614549"/>
                <a:gd name="connsiteX8" fmla="*/ 219623 w 383008"/>
                <a:gd name="connsiteY8" fmla="*/ 0 h 61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3008" h="614549">
                  <a:moveTo>
                    <a:pt x="219623" y="0"/>
                  </a:moveTo>
                  <a:lnTo>
                    <a:pt x="0" y="614549"/>
                  </a:lnTo>
                  <a:lnTo>
                    <a:pt x="119232" y="614549"/>
                  </a:lnTo>
                  <a:lnTo>
                    <a:pt x="258543" y="223801"/>
                  </a:lnTo>
                  <a:lnTo>
                    <a:pt x="260446" y="223801"/>
                  </a:lnTo>
                  <a:lnTo>
                    <a:pt x="260446" y="614549"/>
                  </a:lnTo>
                  <a:lnTo>
                    <a:pt x="383009" y="614549"/>
                  </a:lnTo>
                  <a:lnTo>
                    <a:pt x="383009" y="0"/>
                  </a:lnTo>
                  <a:lnTo>
                    <a:pt x="219623" y="0"/>
                  </a:lnTo>
                  <a:close/>
                </a:path>
              </a:pathLst>
            </a:custGeom>
            <a:solidFill>
              <a:schemeClr val="bg1"/>
            </a:solidFill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1B8D232-D901-B3FF-9B08-BF5FB9378005}"/>
                </a:ext>
              </a:extLst>
            </p:cNvPr>
            <p:cNvSpPr/>
            <p:nvPr/>
          </p:nvSpPr>
          <p:spPr>
            <a:xfrm>
              <a:off x="9507148" y="989494"/>
              <a:ext cx="308976" cy="614549"/>
            </a:xfrm>
            <a:custGeom>
              <a:avLst/>
              <a:gdLst>
                <a:gd name="connsiteX0" fmla="*/ 308976 w 308976"/>
                <a:gd name="connsiteY0" fmla="*/ 382477 h 614549"/>
                <a:gd name="connsiteX1" fmla="*/ 165955 w 308976"/>
                <a:gd name="connsiteY1" fmla="*/ 0 h 614549"/>
                <a:gd name="connsiteX2" fmla="*/ 0 w 308976"/>
                <a:gd name="connsiteY2" fmla="*/ 0 h 614549"/>
                <a:gd name="connsiteX3" fmla="*/ 0 w 308976"/>
                <a:gd name="connsiteY3" fmla="*/ 614549 h 614549"/>
                <a:gd name="connsiteX4" fmla="*/ 121231 w 308976"/>
                <a:gd name="connsiteY4" fmla="*/ 614549 h 614549"/>
                <a:gd name="connsiteX5" fmla="*/ 121231 w 308976"/>
                <a:gd name="connsiteY5" fmla="*/ 223801 h 614549"/>
                <a:gd name="connsiteX6" fmla="*/ 123229 w 308976"/>
                <a:gd name="connsiteY6" fmla="*/ 223801 h 614549"/>
                <a:gd name="connsiteX7" fmla="*/ 247219 w 308976"/>
                <a:gd name="connsiteY7" fmla="*/ 555414 h 614549"/>
                <a:gd name="connsiteX8" fmla="*/ 308976 w 308976"/>
                <a:gd name="connsiteY8" fmla="*/ 382477 h 61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976" h="614549">
                  <a:moveTo>
                    <a:pt x="308976" y="382477"/>
                  </a:moveTo>
                  <a:lnTo>
                    <a:pt x="165955" y="0"/>
                  </a:lnTo>
                  <a:lnTo>
                    <a:pt x="0" y="0"/>
                  </a:lnTo>
                  <a:lnTo>
                    <a:pt x="0" y="614549"/>
                  </a:lnTo>
                  <a:lnTo>
                    <a:pt x="121231" y="614549"/>
                  </a:lnTo>
                  <a:lnTo>
                    <a:pt x="121231" y="223801"/>
                  </a:lnTo>
                  <a:lnTo>
                    <a:pt x="123229" y="223801"/>
                  </a:lnTo>
                  <a:lnTo>
                    <a:pt x="247219" y="555414"/>
                  </a:lnTo>
                  <a:lnTo>
                    <a:pt x="308976" y="382477"/>
                  </a:lnTo>
                  <a:close/>
                </a:path>
              </a:pathLst>
            </a:custGeom>
            <a:solidFill>
              <a:schemeClr val="bg1"/>
            </a:solidFill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04405897-9D53-17BF-7D09-7DAFBC0F02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236662"/>
            <a:ext cx="12187490" cy="5621338"/>
          </a:xfrm>
          <a:custGeom>
            <a:avLst/>
            <a:gdLst>
              <a:gd name="connsiteX0" fmla="*/ 2497779 w 12187490"/>
              <a:gd name="connsiteY0" fmla="*/ 4518405 h 5621338"/>
              <a:gd name="connsiteX1" fmla="*/ 2497779 w 12187490"/>
              <a:gd name="connsiteY1" fmla="*/ 4801871 h 5621338"/>
              <a:gd name="connsiteX2" fmla="*/ 2619264 w 12187490"/>
              <a:gd name="connsiteY2" fmla="*/ 4801871 h 5621338"/>
              <a:gd name="connsiteX3" fmla="*/ 2619264 w 12187490"/>
              <a:gd name="connsiteY3" fmla="*/ 4518405 h 5621338"/>
              <a:gd name="connsiteX4" fmla="*/ 983467 w 12187490"/>
              <a:gd name="connsiteY4" fmla="*/ 4517380 h 5621338"/>
              <a:gd name="connsiteX5" fmla="*/ 1199475 w 12187490"/>
              <a:gd name="connsiteY5" fmla="*/ 4517380 h 5621338"/>
              <a:gd name="connsiteX6" fmla="*/ 1199475 w 12187490"/>
              <a:gd name="connsiteY6" fmla="*/ 4800845 h 5621338"/>
              <a:gd name="connsiteX7" fmla="*/ 983467 w 12187490"/>
              <a:gd name="connsiteY7" fmla="*/ 4800845 h 5621338"/>
              <a:gd name="connsiteX8" fmla="*/ 3740722 w 12187490"/>
              <a:gd name="connsiteY8" fmla="*/ 4233299 h 5621338"/>
              <a:gd name="connsiteX9" fmla="*/ 3740722 w 12187490"/>
              <a:gd name="connsiteY9" fmla="*/ 4516764 h 5621338"/>
              <a:gd name="connsiteX10" fmla="*/ 3956730 w 12187490"/>
              <a:gd name="connsiteY10" fmla="*/ 4516764 h 5621338"/>
              <a:gd name="connsiteX11" fmla="*/ 3956730 w 12187490"/>
              <a:gd name="connsiteY11" fmla="*/ 4233299 h 5621338"/>
              <a:gd name="connsiteX12" fmla="*/ 3022062 w 12187490"/>
              <a:gd name="connsiteY12" fmla="*/ 4233299 h 5621338"/>
              <a:gd name="connsiteX13" fmla="*/ 3022267 w 12187490"/>
              <a:gd name="connsiteY13" fmla="*/ 4233504 h 5621338"/>
              <a:gd name="connsiteX14" fmla="*/ 3021755 w 12187490"/>
              <a:gd name="connsiteY14" fmla="*/ 4234016 h 5621338"/>
              <a:gd name="connsiteX15" fmla="*/ 3021652 w 12187490"/>
              <a:gd name="connsiteY15" fmla="*/ 4234016 h 5621338"/>
              <a:gd name="connsiteX16" fmla="*/ 3021652 w 12187490"/>
              <a:gd name="connsiteY16" fmla="*/ 4518405 h 5621338"/>
              <a:gd name="connsiteX17" fmla="*/ 3142215 w 12187490"/>
              <a:gd name="connsiteY17" fmla="*/ 4518405 h 5621338"/>
              <a:gd name="connsiteX18" fmla="*/ 3142215 w 12187490"/>
              <a:gd name="connsiteY18" fmla="*/ 4233299 h 5621338"/>
              <a:gd name="connsiteX19" fmla="*/ 5982511 w 12187490"/>
              <a:gd name="connsiteY19" fmla="*/ 3382286 h 5621338"/>
              <a:gd name="connsiteX20" fmla="*/ 5982511 w 12187490"/>
              <a:gd name="connsiteY20" fmla="*/ 3665752 h 5621338"/>
              <a:gd name="connsiteX21" fmla="*/ 6103996 w 12187490"/>
              <a:gd name="connsiteY21" fmla="*/ 3665752 h 5621338"/>
              <a:gd name="connsiteX22" fmla="*/ 6103996 w 12187490"/>
              <a:gd name="connsiteY22" fmla="*/ 3382286 h 5621338"/>
              <a:gd name="connsiteX23" fmla="*/ 4642174 w 12187490"/>
              <a:gd name="connsiteY23" fmla="*/ 3099436 h 5621338"/>
              <a:gd name="connsiteX24" fmla="*/ 5182143 w 12187490"/>
              <a:gd name="connsiteY24" fmla="*/ 3099436 h 5621338"/>
              <a:gd name="connsiteX25" fmla="*/ 5182143 w 12187490"/>
              <a:gd name="connsiteY25" fmla="*/ 3382901 h 5621338"/>
              <a:gd name="connsiteX26" fmla="*/ 4642174 w 12187490"/>
              <a:gd name="connsiteY26" fmla="*/ 3382901 h 5621338"/>
              <a:gd name="connsiteX27" fmla="*/ 4304681 w 12187490"/>
              <a:gd name="connsiteY27" fmla="*/ 3099436 h 5621338"/>
              <a:gd name="connsiteX28" fmla="*/ 4520689 w 12187490"/>
              <a:gd name="connsiteY28" fmla="*/ 3099436 h 5621338"/>
              <a:gd name="connsiteX29" fmla="*/ 4520689 w 12187490"/>
              <a:gd name="connsiteY29" fmla="*/ 3382901 h 5621338"/>
              <a:gd name="connsiteX30" fmla="*/ 4304681 w 12187490"/>
              <a:gd name="connsiteY30" fmla="*/ 3382901 h 5621338"/>
              <a:gd name="connsiteX31" fmla="*/ 7842723 w 12187490"/>
              <a:gd name="connsiteY31" fmla="*/ 2815867 h 5621338"/>
              <a:gd name="connsiteX32" fmla="*/ 7842723 w 12187490"/>
              <a:gd name="connsiteY32" fmla="*/ 3099333 h 5621338"/>
              <a:gd name="connsiteX33" fmla="*/ 7964208 w 12187490"/>
              <a:gd name="connsiteY33" fmla="*/ 3099333 h 5621338"/>
              <a:gd name="connsiteX34" fmla="*/ 7964208 w 12187490"/>
              <a:gd name="connsiteY34" fmla="*/ 2815867 h 5621338"/>
              <a:gd name="connsiteX35" fmla="*/ 8114297 w 12187490"/>
              <a:gd name="connsiteY35" fmla="*/ 2532402 h 5621338"/>
              <a:gd name="connsiteX36" fmla="*/ 8114297 w 12187490"/>
              <a:gd name="connsiteY36" fmla="*/ 2815867 h 5621338"/>
              <a:gd name="connsiteX37" fmla="*/ 8330305 w 12187490"/>
              <a:gd name="connsiteY37" fmla="*/ 2815867 h 5621338"/>
              <a:gd name="connsiteX38" fmla="*/ 8330305 w 12187490"/>
              <a:gd name="connsiteY38" fmla="*/ 2532402 h 5621338"/>
              <a:gd name="connsiteX39" fmla="*/ 9910946 w 12187490"/>
              <a:gd name="connsiteY39" fmla="*/ 1968135 h 5621338"/>
              <a:gd name="connsiteX40" fmla="*/ 9910946 w 12187490"/>
              <a:gd name="connsiteY40" fmla="*/ 2248936 h 5621338"/>
              <a:gd name="connsiteX41" fmla="*/ 10107886 w 12187490"/>
              <a:gd name="connsiteY41" fmla="*/ 2248936 h 5621338"/>
              <a:gd name="connsiteX42" fmla="*/ 10107886 w 12187490"/>
              <a:gd name="connsiteY42" fmla="*/ 1968135 h 5621338"/>
              <a:gd name="connsiteX43" fmla="*/ 8465425 w 12187490"/>
              <a:gd name="connsiteY43" fmla="*/ 1684772 h 5621338"/>
              <a:gd name="connsiteX44" fmla="*/ 8681433 w 12187490"/>
              <a:gd name="connsiteY44" fmla="*/ 1684772 h 5621338"/>
              <a:gd name="connsiteX45" fmla="*/ 8681433 w 12187490"/>
              <a:gd name="connsiteY45" fmla="*/ 1968238 h 5621338"/>
              <a:gd name="connsiteX46" fmla="*/ 8465425 w 12187490"/>
              <a:gd name="connsiteY46" fmla="*/ 1968238 h 5621338"/>
              <a:gd name="connsiteX47" fmla="*/ 9342887 w 12187490"/>
              <a:gd name="connsiteY47" fmla="*/ 1684670 h 5621338"/>
              <a:gd name="connsiteX48" fmla="*/ 9342887 w 12187490"/>
              <a:gd name="connsiteY48" fmla="*/ 1965470 h 5621338"/>
              <a:gd name="connsiteX49" fmla="*/ 9464373 w 12187490"/>
              <a:gd name="connsiteY49" fmla="*/ 1965470 h 5621338"/>
              <a:gd name="connsiteX50" fmla="*/ 9464373 w 12187490"/>
              <a:gd name="connsiteY50" fmla="*/ 1684670 h 5621338"/>
              <a:gd name="connsiteX51" fmla="*/ 11450479 w 12187490"/>
              <a:gd name="connsiteY51" fmla="*/ 834375 h 5621338"/>
              <a:gd name="connsiteX52" fmla="*/ 11450479 w 12187490"/>
              <a:gd name="connsiteY52" fmla="*/ 1117738 h 5621338"/>
              <a:gd name="connsiteX53" fmla="*/ 11571964 w 12187490"/>
              <a:gd name="connsiteY53" fmla="*/ 1117738 h 5621338"/>
              <a:gd name="connsiteX54" fmla="*/ 11571964 w 12187490"/>
              <a:gd name="connsiteY54" fmla="*/ 834375 h 5621338"/>
              <a:gd name="connsiteX55" fmla="*/ 11570528 w 12187490"/>
              <a:gd name="connsiteY55" fmla="*/ 267443 h 5621338"/>
              <a:gd name="connsiteX56" fmla="*/ 11687298 w 12187490"/>
              <a:gd name="connsiteY56" fmla="*/ 267443 h 5621338"/>
              <a:gd name="connsiteX57" fmla="*/ 11687298 w 12187490"/>
              <a:gd name="connsiteY57" fmla="*/ 550909 h 5621338"/>
              <a:gd name="connsiteX58" fmla="*/ 11908022 w 12187490"/>
              <a:gd name="connsiteY58" fmla="*/ 550909 h 5621338"/>
              <a:gd name="connsiteX59" fmla="*/ 11908022 w 12187490"/>
              <a:gd name="connsiteY59" fmla="*/ 834272 h 5621338"/>
              <a:gd name="connsiteX60" fmla="*/ 12029507 w 12187490"/>
              <a:gd name="connsiteY60" fmla="*/ 834272 h 5621338"/>
              <a:gd name="connsiteX61" fmla="*/ 12029507 w 12187490"/>
              <a:gd name="connsiteY61" fmla="*/ 550909 h 5621338"/>
              <a:gd name="connsiteX62" fmla="*/ 12187387 w 12187490"/>
              <a:gd name="connsiteY62" fmla="*/ 550909 h 5621338"/>
              <a:gd name="connsiteX63" fmla="*/ 12187387 w 12187490"/>
              <a:gd name="connsiteY63" fmla="*/ 5621338 h 5621338"/>
              <a:gd name="connsiteX64" fmla="*/ 0 w 12187490"/>
              <a:gd name="connsiteY64" fmla="*/ 5621338 h 5621338"/>
              <a:gd name="connsiteX65" fmla="*/ 0 w 12187490"/>
              <a:gd name="connsiteY65" fmla="*/ 5083491 h 5621338"/>
              <a:gd name="connsiteX66" fmla="*/ 575338 w 12187490"/>
              <a:gd name="connsiteY66" fmla="*/ 5083491 h 5621338"/>
              <a:gd name="connsiteX67" fmla="*/ 575338 w 12187490"/>
              <a:gd name="connsiteY67" fmla="*/ 4800845 h 5621338"/>
              <a:gd name="connsiteX68" fmla="*/ 983467 w 12187490"/>
              <a:gd name="connsiteY68" fmla="*/ 4800845 h 5621338"/>
              <a:gd name="connsiteX69" fmla="*/ 983467 w 12187490"/>
              <a:gd name="connsiteY69" fmla="*/ 5083798 h 5621338"/>
              <a:gd name="connsiteX70" fmla="*/ 1320960 w 12187490"/>
              <a:gd name="connsiteY70" fmla="*/ 5083798 h 5621338"/>
              <a:gd name="connsiteX71" fmla="*/ 1320960 w 12187490"/>
              <a:gd name="connsiteY71" fmla="*/ 4517277 h 5621338"/>
              <a:gd name="connsiteX72" fmla="*/ 1975853 w 12187490"/>
              <a:gd name="connsiteY72" fmla="*/ 4517277 h 5621338"/>
              <a:gd name="connsiteX73" fmla="*/ 1975853 w 12187490"/>
              <a:gd name="connsiteY73" fmla="*/ 4233196 h 5621338"/>
              <a:gd name="connsiteX74" fmla="*/ 2475122 w 12187490"/>
              <a:gd name="connsiteY74" fmla="*/ 4233196 h 5621338"/>
              <a:gd name="connsiteX75" fmla="*/ 2475122 w 12187490"/>
              <a:gd name="connsiteY75" fmla="*/ 3949730 h 5621338"/>
              <a:gd name="connsiteX76" fmla="*/ 2698101 w 12187490"/>
              <a:gd name="connsiteY76" fmla="*/ 3949730 h 5621338"/>
              <a:gd name="connsiteX77" fmla="*/ 2698101 w 12187490"/>
              <a:gd name="connsiteY77" fmla="*/ 3665649 h 5621338"/>
              <a:gd name="connsiteX78" fmla="*/ 2819587 w 12187490"/>
              <a:gd name="connsiteY78" fmla="*/ 3665649 h 5621338"/>
              <a:gd name="connsiteX79" fmla="*/ 2819587 w 12187490"/>
              <a:gd name="connsiteY79" fmla="*/ 3949730 h 5621338"/>
              <a:gd name="connsiteX80" fmla="*/ 3358325 w 12187490"/>
              <a:gd name="connsiteY80" fmla="*/ 3949730 h 5621338"/>
              <a:gd name="connsiteX81" fmla="*/ 3358325 w 12187490"/>
              <a:gd name="connsiteY81" fmla="*/ 4233196 h 5621338"/>
              <a:gd name="connsiteX82" fmla="*/ 3478888 w 12187490"/>
              <a:gd name="connsiteY82" fmla="*/ 4233196 h 5621338"/>
              <a:gd name="connsiteX83" fmla="*/ 3478888 w 12187490"/>
              <a:gd name="connsiteY83" fmla="*/ 3949730 h 5621338"/>
              <a:gd name="connsiteX84" fmla="*/ 3729548 w 12187490"/>
              <a:gd name="connsiteY84" fmla="*/ 3949730 h 5621338"/>
              <a:gd name="connsiteX85" fmla="*/ 3729548 w 12187490"/>
              <a:gd name="connsiteY85" fmla="*/ 3665649 h 5621338"/>
              <a:gd name="connsiteX86" fmla="*/ 4426474 w 12187490"/>
              <a:gd name="connsiteY86" fmla="*/ 3665649 h 5621338"/>
              <a:gd name="connsiteX87" fmla="*/ 4426474 w 12187490"/>
              <a:gd name="connsiteY87" fmla="*/ 3949730 h 5621338"/>
              <a:gd name="connsiteX88" fmla="*/ 4988587 w 12187490"/>
              <a:gd name="connsiteY88" fmla="*/ 3949730 h 5621338"/>
              <a:gd name="connsiteX89" fmla="*/ 4988587 w 12187490"/>
              <a:gd name="connsiteY89" fmla="*/ 3666265 h 5621338"/>
              <a:gd name="connsiteX90" fmla="*/ 5535527 w 12187490"/>
              <a:gd name="connsiteY90" fmla="*/ 3666265 h 5621338"/>
              <a:gd name="connsiteX91" fmla="*/ 5535527 w 12187490"/>
              <a:gd name="connsiteY91" fmla="*/ 3382799 h 5621338"/>
              <a:gd name="connsiteX92" fmla="*/ 5303833 w 12187490"/>
              <a:gd name="connsiteY92" fmla="*/ 3382799 h 5621338"/>
              <a:gd name="connsiteX93" fmla="*/ 5303833 w 12187490"/>
              <a:gd name="connsiteY93" fmla="*/ 3099333 h 5621338"/>
              <a:gd name="connsiteX94" fmla="*/ 6189907 w 12187490"/>
              <a:gd name="connsiteY94" fmla="*/ 3099333 h 5621338"/>
              <a:gd name="connsiteX95" fmla="*/ 6189907 w 12187490"/>
              <a:gd name="connsiteY95" fmla="*/ 2815867 h 5621338"/>
              <a:gd name="connsiteX96" fmla="*/ 6729877 w 12187490"/>
              <a:gd name="connsiteY96" fmla="*/ 2815867 h 5621338"/>
              <a:gd name="connsiteX97" fmla="*/ 6729877 w 12187490"/>
              <a:gd name="connsiteY97" fmla="*/ 2532402 h 5621338"/>
              <a:gd name="connsiteX98" fmla="*/ 7270870 w 12187490"/>
              <a:gd name="connsiteY98" fmla="*/ 2532402 h 5621338"/>
              <a:gd name="connsiteX99" fmla="*/ 7270870 w 12187490"/>
              <a:gd name="connsiteY99" fmla="*/ 2815867 h 5621338"/>
              <a:gd name="connsiteX100" fmla="*/ 7620769 w 12187490"/>
              <a:gd name="connsiteY100" fmla="*/ 2815867 h 5621338"/>
              <a:gd name="connsiteX101" fmla="*/ 7620769 w 12187490"/>
              <a:gd name="connsiteY101" fmla="*/ 2248936 h 5621338"/>
              <a:gd name="connsiteX102" fmla="*/ 7836777 w 12187490"/>
              <a:gd name="connsiteY102" fmla="*/ 2248936 h 5621338"/>
              <a:gd name="connsiteX103" fmla="*/ 7836777 w 12187490"/>
              <a:gd name="connsiteY103" fmla="*/ 2532402 h 5621338"/>
              <a:gd name="connsiteX104" fmla="*/ 7958160 w 12187490"/>
              <a:gd name="connsiteY104" fmla="*/ 2532402 h 5621338"/>
              <a:gd name="connsiteX105" fmla="*/ 7958160 w 12187490"/>
              <a:gd name="connsiteY105" fmla="*/ 2248936 h 5621338"/>
              <a:gd name="connsiteX106" fmla="*/ 8498129 w 12187490"/>
              <a:gd name="connsiteY106" fmla="*/ 2248936 h 5621338"/>
              <a:gd name="connsiteX107" fmla="*/ 8498129 w 12187490"/>
              <a:gd name="connsiteY107" fmla="*/ 2532402 h 5621338"/>
              <a:gd name="connsiteX108" fmla="*/ 8619614 w 12187490"/>
              <a:gd name="connsiteY108" fmla="*/ 2532402 h 5621338"/>
              <a:gd name="connsiteX109" fmla="*/ 8619614 w 12187490"/>
              <a:gd name="connsiteY109" fmla="*/ 2248936 h 5621338"/>
              <a:gd name="connsiteX110" fmla="*/ 8940909 w 12187490"/>
              <a:gd name="connsiteY110" fmla="*/ 2248936 h 5621338"/>
              <a:gd name="connsiteX111" fmla="*/ 8940909 w 12187490"/>
              <a:gd name="connsiteY111" fmla="*/ 1968135 h 5621338"/>
              <a:gd name="connsiteX112" fmla="*/ 8803123 w 12187490"/>
              <a:gd name="connsiteY112" fmla="*/ 1968135 h 5621338"/>
              <a:gd name="connsiteX113" fmla="*/ 8803123 w 12187490"/>
              <a:gd name="connsiteY113" fmla="*/ 1684670 h 5621338"/>
              <a:gd name="connsiteX114" fmla="*/ 9081053 w 12187490"/>
              <a:gd name="connsiteY114" fmla="*/ 1684670 h 5621338"/>
              <a:gd name="connsiteX115" fmla="*/ 9081053 w 12187490"/>
              <a:gd name="connsiteY115" fmla="*/ 1401204 h 5621338"/>
              <a:gd name="connsiteX116" fmla="*/ 9202539 w 12187490"/>
              <a:gd name="connsiteY116" fmla="*/ 1401204 h 5621338"/>
              <a:gd name="connsiteX117" fmla="*/ 9202539 w 12187490"/>
              <a:gd name="connsiteY117" fmla="*/ 1684670 h 5621338"/>
              <a:gd name="connsiteX118" fmla="*/ 9342272 w 12187490"/>
              <a:gd name="connsiteY118" fmla="*/ 1684670 h 5621338"/>
              <a:gd name="connsiteX119" fmla="*/ 9342272 w 12187490"/>
              <a:gd name="connsiteY119" fmla="*/ 1401204 h 5621338"/>
              <a:gd name="connsiteX120" fmla="*/ 9882139 w 12187490"/>
              <a:gd name="connsiteY120" fmla="*/ 1401204 h 5621338"/>
              <a:gd name="connsiteX121" fmla="*/ 9882139 w 12187490"/>
              <a:gd name="connsiteY121" fmla="*/ 1684670 h 5621338"/>
              <a:gd name="connsiteX122" fmla="*/ 10323177 w 12187490"/>
              <a:gd name="connsiteY122" fmla="*/ 1684670 h 5621338"/>
              <a:gd name="connsiteX123" fmla="*/ 10323177 w 12187490"/>
              <a:gd name="connsiteY123" fmla="*/ 1401204 h 5621338"/>
              <a:gd name="connsiteX124" fmla="*/ 10107988 w 12187490"/>
              <a:gd name="connsiteY124" fmla="*/ 1401204 h 5621338"/>
              <a:gd name="connsiteX125" fmla="*/ 10107988 w 12187490"/>
              <a:gd name="connsiteY125" fmla="*/ 1117738 h 5621338"/>
              <a:gd name="connsiteX126" fmla="*/ 10910612 w 12187490"/>
              <a:gd name="connsiteY126" fmla="*/ 1117738 h 5621338"/>
              <a:gd name="connsiteX127" fmla="*/ 10910612 w 12187490"/>
              <a:gd name="connsiteY127" fmla="*/ 834272 h 5621338"/>
              <a:gd name="connsiteX128" fmla="*/ 11368258 w 12187490"/>
              <a:gd name="connsiteY128" fmla="*/ 834272 h 5621338"/>
              <a:gd name="connsiteX129" fmla="*/ 11368258 w 12187490"/>
              <a:gd name="connsiteY129" fmla="*/ 550909 h 5621338"/>
              <a:gd name="connsiteX130" fmla="*/ 11570528 w 12187490"/>
              <a:gd name="connsiteY130" fmla="*/ 550909 h 5621338"/>
              <a:gd name="connsiteX131" fmla="*/ 12029507 w 12187490"/>
              <a:gd name="connsiteY131" fmla="*/ 0 h 5621338"/>
              <a:gd name="connsiteX132" fmla="*/ 12187490 w 12187490"/>
              <a:gd name="connsiteY132" fmla="*/ 0 h 5621338"/>
              <a:gd name="connsiteX133" fmla="*/ 12187490 w 12187490"/>
              <a:gd name="connsiteY133" fmla="*/ 267443 h 5621338"/>
              <a:gd name="connsiteX134" fmla="*/ 12029507 w 12187490"/>
              <a:gd name="connsiteY134" fmla="*/ 267443 h 562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12187490" h="5621338">
                <a:moveTo>
                  <a:pt x="2497779" y="4518405"/>
                </a:moveTo>
                <a:lnTo>
                  <a:pt x="2497779" y="4801871"/>
                </a:lnTo>
                <a:lnTo>
                  <a:pt x="2619264" y="4801871"/>
                </a:lnTo>
                <a:lnTo>
                  <a:pt x="2619264" y="4518405"/>
                </a:lnTo>
                <a:close/>
                <a:moveTo>
                  <a:pt x="983467" y="4517380"/>
                </a:moveTo>
                <a:lnTo>
                  <a:pt x="1199475" y="4517380"/>
                </a:lnTo>
                <a:lnTo>
                  <a:pt x="1199475" y="4800845"/>
                </a:lnTo>
                <a:lnTo>
                  <a:pt x="983467" y="4800845"/>
                </a:lnTo>
                <a:close/>
                <a:moveTo>
                  <a:pt x="3740722" y="4233299"/>
                </a:moveTo>
                <a:lnTo>
                  <a:pt x="3740722" y="4516764"/>
                </a:lnTo>
                <a:lnTo>
                  <a:pt x="3956730" y="4516764"/>
                </a:lnTo>
                <a:lnTo>
                  <a:pt x="3956730" y="4233299"/>
                </a:lnTo>
                <a:close/>
                <a:moveTo>
                  <a:pt x="3022062" y="4233299"/>
                </a:moveTo>
                <a:lnTo>
                  <a:pt x="3022267" y="4233504"/>
                </a:lnTo>
                <a:lnTo>
                  <a:pt x="3021755" y="4234016"/>
                </a:lnTo>
                <a:lnTo>
                  <a:pt x="3021652" y="4234016"/>
                </a:lnTo>
                <a:lnTo>
                  <a:pt x="3021652" y="4518405"/>
                </a:lnTo>
                <a:lnTo>
                  <a:pt x="3142215" y="4518405"/>
                </a:lnTo>
                <a:lnTo>
                  <a:pt x="3142215" y="4233299"/>
                </a:lnTo>
                <a:close/>
                <a:moveTo>
                  <a:pt x="5982511" y="3382286"/>
                </a:moveTo>
                <a:lnTo>
                  <a:pt x="5982511" y="3665752"/>
                </a:lnTo>
                <a:lnTo>
                  <a:pt x="6103996" y="3665752"/>
                </a:lnTo>
                <a:lnTo>
                  <a:pt x="6103996" y="3382286"/>
                </a:lnTo>
                <a:close/>
                <a:moveTo>
                  <a:pt x="4642174" y="3099436"/>
                </a:moveTo>
                <a:lnTo>
                  <a:pt x="5182143" y="3099436"/>
                </a:lnTo>
                <a:lnTo>
                  <a:pt x="5182143" y="3382901"/>
                </a:lnTo>
                <a:lnTo>
                  <a:pt x="4642174" y="3382901"/>
                </a:lnTo>
                <a:close/>
                <a:moveTo>
                  <a:pt x="4304681" y="3099436"/>
                </a:moveTo>
                <a:lnTo>
                  <a:pt x="4520689" y="3099436"/>
                </a:lnTo>
                <a:lnTo>
                  <a:pt x="4520689" y="3382901"/>
                </a:lnTo>
                <a:lnTo>
                  <a:pt x="4304681" y="3382901"/>
                </a:lnTo>
                <a:close/>
                <a:moveTo>
                  <a:pt x="7842723" y="2815867"/>
                </a:moveTo>
                <a:lnTo>
                  <a:pt x="7842723" y="3099333"/>
                </a:lnTo>
                <a:lnTo>
                  <a:pt x="7964208" y="3099333"/>
                </a:lnTo>
                <a:lnTo>
                  <a:pt x="7964208" y="2815867"/>
                </a:lnTo>
                <a:close/>
                <a:moveTo>
                  <a:pt x="8114297" y="2532402"/>
                </a:moveTo>
                <a:lnTo>
                  <a:pt x="8114297" y="2815867"/>
                </a:lnTo>
                <a:lnTo>
                  <a:pt x="8330305" y="2815867"/>
                </a:lnTo>
                <a:lnTo>
                  <a:pt x="8330305" y="2532402"/>
                </a:lnTo>
                <a:close/>
                <a:moveTo>
                  <a:pt x="9910946" y="1968135"/>
                </a:moveTo>
                <a:lnTo>
                  <a:pt x="9910946" y="2248936"/>
                </a:lnTo>
                <a:lnTo>
                  <a:pt x="10107886" y="2248936"/>
                </a:lnTo>
                <a:lnTo>
                  <a:pt x="10107886" y="1968135"/>
                </a:lnTo>
                <a:close/>
                <a:moveTo>
                  <a:pt x="8465425" y="1684772"/>
                </a:moveTo>
                <a:lnTo>
                  <a:pt x="8681433" y="1684772"/>
                </a:lnTo>
                <a:lnTo>
                  <a:pt x="8681433" y="1968238"/>
                </a:lnTo>
                <a:lnTo>
                  <a:pt x="8465425" y="1968238"/>
                </a:lnTo>
                <a:close/>
                <a:moveTo>
                  <a:pt x="9342887" y="1684670"/>
                </a:moveTo>
                <a:lnTo>
                  <a:pt x="9342887" y="1965470"/>
                </a:lnTo>
                <a:lnTo>
                  <a:pt x="9464373" y="1965470"/>
                </a:lnTo>
                <a:lnTo>
                  <a:pt x="9464373" y="1684670"/>
                </a:lnTo>
                <a:close/>
                <a:moveTo>
                  <a:pt x="11450479" y="834375"/>
                </a:moveTo>
                <a:lnTo>
                  <a:pt x="11450479" y="1117738"/>
                </a:lnTo>
                <a:lnTo>
                  <a:pt x="11571964" y="1117738"/>
                </a:lnTo>
                <a:lnTo>
                  <a:pt x="11571964" y="834375"/>
                </a:lnTo>
                <a:close/>
                <a:moveTo>
                  <a:pt x="11570528" y="267443"/>
                </a:moveTo>
                <a:lnTo>
                  <a:pt x="11687298" y="267443"/>
                </a:lnTo>
                <a:lnTo>
                  <a:pt x="11687298" y="550909"/>
                </a:lnTo>
                <a:lnTo>
                  <a:pt x="11908022" y="550909"/>
                </a:lnTo>
                <a:lnTo>
                  <a:pt x="11908022" y="834272"/>
                </a:lnTo>
                <a:lnTo>
                  <a:pt x="12029507" y="834272"/>
                </a:lnTo>
                <a:lnTo>
                  <a:pt x="12029507" y="550909"/>
                </a:lnTo>
                <a:lnTo>
                  <a:pt x="12187387" y="550909"/>
                </a:lnTo>
                <a:lnTo>
                  <a:pt x="12187387" y="5621338"/>
                </a:lnTo>
                <a:lnTo>
                  <a:pt x="0" y="5621338"/>
                </a:lnTo>
                <a:lnTo>
                  <a:pt x="0" y="5083491"/>
                </a:lnTo>
                <a:lnTo>
                  <a:pt x="575338" y="5083491"/>
                </a:lnTo>
                <a:lnTo>
                  <a:pt x="575338" y="4800845"/>
                </a:lnTo>
                <a:lnTo>
                  <a:pt x="983467" y="4800845"/>
                </a:lnTo>
                <a:lnTo>
                  <a:pt x="983467" y="5083798"/>
                </a:lnTo>
                <a:lnTo>
                  <a:pt x="1320960" y="5083798"/>
                </a:lnTo>
                <a:lnTo>
                  <a:pt x="1320960" y="4517277"/>
                </a:lnTo>
                <a:lnTo>
                  <a:pt x="1975853" y="4517277"/>
                </a:lnTo>
                <a:lnTo>
                  <a:pt x="1975853" y="4233196"/>
                </a:lnTo>
                <a:lnTo>
                  <a:pt x="2475122" y="4233196"/>
                </a:lnTo>
                <a:lnTo>
                  <a:pt x="2475122" y="3949730"/>
                </a:lnTo>
                <a:lnTo>
                  <a:pt x="2698101" y="3949730"/>
                </a:lnTo>
                <a:lnTo>
                  <a:pt x="2698101" y="3665649"/>
                </a:lnTo>
                <a:lnTo>
                  <a:pt x="2819587" y="3665649"/>
                </a:lnTo>
                <a:lnTo>
                  <a:pt x="2819587" y="3949730"/>
                </a:lnTo>
                <a:lnTo>
                  <a:pt x="3358325" y="3949730"/>
                </a:lnTo>
                <a:lnTo>
                  <a:pt x="3358325" y="4233196"/>
                </a:lnTo>
                <a:lnTo>
                  <a:pt x="3478888" y="4233196"/>
                </a:lnTo>
                <a:lnTo>
                  <a:pt x="3478888" y="3949730"/>
                </a:lnTo>
                <a:lnTo>
                  <a:pt x="3729548" y="3949730"/>
                </a:lnTo>
                <a:lnTo>
                  <a:pt x="3729548" y="3665649"/>
                </a:lnTo>
                <a:lnTo>
                  <a:pt x="4426474" y="3665649"/>
                </a:lnTo>
                <a:lnTo>
                  <a:pt x="4426474" y="3949730"/>
                </a:lnTo>
                <a:lnTo>
                  <a:pt x="4988587" y="3949730"/>
                </a:lnTo>
                <a:lnTo>
                  <a:pt x="4988587" y="3666265"/>
                </a:lnTo>
                <a:lnTo>
                  <a:pt x="5535527" y="3666265"/>
                </a:lnTo>
                <a:lnTo>
                  <a:pt x="5535527" y="3382799"/>
                </a:lnTo>
                <a:lnTo>
                  <a:pt x="5303833" y="3382799"/>
                </a:lnTo>
                <a:lnTo>
                  <a:pt x="5303833" y="3099333"/>
                </a:lnTo>
                <a:lnTo>
                  <a:pt x="6189907" y="3099333"/>
                </a:lnTo>
                <a:lnTo>
                  <a:pt x="6189907" y="2815867"/>
                </a:lnTo>
                <a:lnTo>
                  <a:pt x="6729877" y="2815867"/>
                </a:lnTo>
                <a:lnTo>
                  <a:pt x="6729877" y="2532402"/>
                </a:lnTo>
                <a:lnTo>
                  <a:pt x="7270870" y="2532402"/>
                </a:lnTo>
                <a:lnTo>
                  <a:pt x="7270870" y="2815867"/>
                </a:lnTo>
                <a:lnTo>
                  <a:pt x="7620769" y="2815867"/>
                </a:lnTo>
                <a:lnTo>
                  <a:pt x="7620769" y="2248936"/>
                </a:lnTo>
                <a:lnTo>
                  <a:pt x="7836777" y="2248936"/>
                </a:lnTo>
                <a:lnTo>
                  <a:pt x="7836777" y="2532402"/>
                </a:lnTo>
                <a:lnTo>
                  <a:pt x="7958160" y="2532402"/>
                </a:lnTo>
                <a:lnTo>
                  <a:pt x="7958160" y="2248936"/>
                </a:lnTo>
                <a:lnTo>
                  <a:pt x="8498129" y="2248936"/>
                </a:lnTo>
                <a:lnTo>
                  <a:pt x="8498129" y="2532402"/>
                </a:lnTo>
                <a:lnTo>
                  <a:pt x="8619614" y="2532402"/>
                </a:lnTo>
                <a:lnTo>
                  <a:pt x="8619614" y="2248936"/>
                </a:lnTo>
                <a:lnTo>
                  <a:pt x="8940909" y="2248936"/>
                </a:lnTo>
                <a:lnTo>
                  <a:pt x="8940909" y="1968135"/>
                </a:lnTo>
                <a:lnTo>
                  <a:pt x="8803123" y="1968135"/>
                </a:lnTo>
                <a:lnTo>
                  <a:pt x="8803123" y="1684670"/>
                </a:lnTo>
                <a:lnTo>
                  <a:pt x="9081053" y="1684670"/>
                </a:lnTo>
                <a:lnTo>
                  <a:pt x="9081053" y="1401204"/>
                </a:lnTo>
                <a:lnTo>
                  <a:pt x="9202539" y="1401204"/>
                </a:lnTo>
                <a:lnTo>
                  <a:pt x="9202539" y="1684670"/>
                </a:lnTo>
                <a:lnTo>
                  <a:pt x="9342272" y="1684670"/>
                </a:lnTo>
                <a:lnTo>
                  <a:pt x="9342272" y="1401204"/>
                </a:lnTo>
                <a:lnTo>
                  <a:pt x="9882139" y="1401204"/>
                </a:lnTo>
                <a:lnTo>
                  <a:pt x="9882139" y="1684670"/>
                </a:lnTo>
                <a:lnTo>
                  <a:pt x="10323177" y="1684670"/>
                </a:lnTo>
                <a:lnTo>
                  <a:pt x="10323177" y="1401204"/>
                </a:lnTo>
                <a:lnTo>
                  <a:pt x="10107988" y="1401204"/>
                </a:lnTo>
                <a:lnTo>
                  <a:pt x="10107988" y="1117738"/>
                </a:lnTo>
                <a:lnTo>
                  <a:pt x="10910612" y="1117738"/>
                </a:lnTo>
                <a:lnTo>
                  <a:pt x="10910612" y="834272"/>
                </a:lnTo>
                <a:lnTo>
                  <a:pt x="11368258" y="834272"/>
                </a:lnTo>
                <a:lnTo>
                  <a:pt x="11368258" y="550909"/>
                </a:lnTo>
                <a:lnTo>
                  <a:pt x="11570528" y="550909"/>
                </a:lnTo>
                <a:close/>
                <a:moveTo>
                  <a:pt x="12029507" y="0"/>
                </a:moveTo>
                <a:lnTo>
                  <a:pt x="12187490" y="0"/>
                </a:lnTo>
                <a:lnTo>
                  <a:pt x="12187490" y="267443"/>
                </a:lnTo>
                <a:lnTo>
                  <a:pt x="12029507" y="267443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35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 Introduction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47CF2A-56C1-F154-8DD1-03D084665FE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86375" y="2592000"/>
            <a:ext cx="6119813" cy="1015200"/>
          </a:xfrm>
        </p:spPr>
        <p:txBody>
          <a:bodyPr numCol="1" anchor="ctr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6000">
                <a:solidFill>
                  <a:schemeClr val="tx1"/>
                </a:solidFill>
              </a:defRPr>
            </a:lvl2pPr>
            <a:lvl3pPr>
              <a:defRPr sz="6000">
                <a:solidFill>
                  <a:schemeClr val="tx1"/>
                </a:solidFill>
              </a:defRPr>
            </a:lvl3pPr>
            <a:lvl4pPr>
              <a:defRPr sz="6000">
                <a:solidFill>
                  <a:schemeClr val="tx1"/>
                </a:solidFill>
              </a:defRPr>
            </a:lvl4pPr>
            <a:lvl5pPr>
              <a:defRPr sz="600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A7FBDCB7-2FDD-A3CA-BD6D-50A48216060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0" b="80"/>
          <a:stretch/>
        </p:blipFill>
        <p:spPr bwMode="black">
          <a:xfrm>
            <a:off x="10866053" y="278965"/>
            <a:ext cx="900000" cy="38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48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411157B-860F-0E36-4822-9DD83DD583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592" b="1592"/>
          <a:stretch/>
        </p:blipFill>
        <p:spPr>
          <a:xfrm>
            <a:off x="-11545" y="0"/>
            <a:ext cx="12192000" cy="6858000"/>
          </a:xfrm>
          <a:prstGeom prst="rect">
            <a:avLst/>
          </a:prstGeom>
        </p:spPr>
      </p:pic>
      <p:sp>
        <p:nvSpPr>
          <p:cNvPr id="9" name="Title Placeholder 13">
            <a:extLst>
              <a:ext uri="{FF2B5EF4-FFF2-40B4-BE49-F238E27FC236}">
                <a16:creationId xmlns:a16="http://schemas.microsoft.com/office/drawing/2014/main" id="{79DE4726-69C5-555D-D13D-0397913A2D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6538" y="1160463"/>
            <a:ext cx="6119811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only</a:t>
            </a:r>
            <a:endParaRPr lang="en-GB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70CE1FB-F5BE-63E8-500B-53487CB1C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5915" y="6345862"/>
            <a:ext cx="60042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GB" sz="1000" b="0" smtClean="0">
                <a:solidFill>
                  <a:schemeClr val="bg1"/>
                </a:solidFill>
              </a:defRPr>
            </a:lvl1pPr>
          </a:lstStyle>
          <a:p>
            <a:pPr algn="r"/>
            <a:r>
              <a:rPr lang="en-GB"/>
              <a:t>RSM | </a:t>
            </a:r>
            <a:fld id="{D3664AF6-26E3-4378-990F-C4F4E21208D6}" type="slidenum">
              <a:rPr smtClean="0"/>
              <a:pPr algn="r"/>
              <a:t>‹#›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ADA97B-3D09-8839-4324-864243AD36FA}"/>
              </a:ext>
            </a:extLst>
          </p:cNvPr>
          <p:cNvGrpSpPr/>
          <p:nvPr userDrawn="1"/>
        </p:nvGrpSpPr>
        <p:grpSpPr>
          <a:xfrm>
            <a:off x="10863102" y="309052"/>
            <a:ext cx="911847" cy="382707"/>
            <a:chOff x="7459170" y="481236"/>
            <a:chExt cx="2697427" cy="113212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79A3E51-01A9-8ECE-1488-3F648E0D9781}"/>
                </a:ext>
              </a:extLst>
            </p:cNvPr>
            <p:cNvSpPr/>
            <p:nvPr/>
          </p:nvSpPr>
          <p:spPr>
            <a:xfrm>
              <a:off x="8457181" y="481236"/>
              <a:ext cx="1699321" cy="282936"/>
            </a:xfrm>
            <a:custGeom>
              <a:avLst/>
              <a:gdLst>
                <a:gd name="connsiteX0" fmla="*/ 0 w 1699321"/>
                <a:gd name="connsiteY0" fmla="*/ 0 h 282936"/>
                <a:gd name="connsiteX1" fmla="*/ 1699322 w 1699321"/>
                <a:gd name="connsiteY1" fmla="*/ 0 h 282936"/>
                <a:gd name="connsiteX2" fmla="*/ 1699322 w 1699321"/>
                <a:gd name="connsiteY2" fmla="*/ 282936 h 282936"/>
                <a:gd name="connsiteX3" fmla="*/ 0 w 1699321"/>
                <a:gd name="connsiteY3" fmla="*/ 282936 h 28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9321" h="282936">
                  <a:moveTo>
                    <a:pt x="0" y="0"/>
                  </a:moveTo>
                  <a:lnTo>
                    <a:pt x="1699322" y="0"/>
                  </a:lnTo>
                  <a:lnTo>
                    <a:pt x="1699322" y="282936"/>
                  </a:lnTo>
                  <a:lnTo>
                    <a:pt x="0" y="282936"/>
                  </a:lnTo>
                  <a:close/>
                </a:path>
              </a:pathLst>
            </a:custGeom>
            <a:solidFill>
              <a:schemeClr val="accent1"/>
            </a:solidFill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DFCB2F0-C743-1A6C-C468-C34472696BB1}"/>
                </a:ext>
              </a:extLst>
            </p:cNvPr>
            <p:cNvSpPr/>
            <p:nvPr/>
          </p:nvSpPr>
          <p:spPr>
            <a:xfrm>
              <a:off x="7459170" y="481236"/>
              <a:ext cx="215817" cy="282936"/>
            </a:xfrm>
            <a:custGeom>
              <a:avLst/>
              <a:gdLst>
                <a:gd name="connsiteX0" fmla="*/ 0 w 215817"/>
                <a:gd name="connsiteY0" fmla="*/ 0 h 282936"/>
                <a:gd name="connsiteX1" fmla="*/ 215817 w 215817"/>
                <a:gd name="connsiteY1" fmla="*/ 0 h 282936"/>
                <a:gd name="connsiteX2" fmla="*/ 215817 w 215817"/>
                <a:gd name="connsiteY2" fmla="*/ 282936 h 282936"/>
                <a:gd name="connsiteX3" fmla="*/ 0 w 215817"/>
                <a:gd name="connsiteY3" fmla="*/ 282936 h 28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817" h="282936">
                  <a:moveTo>
                    <a:pt x="0" y="0"/>
                  </a:moveTo>
                  <a:lnTo>
                    <a:pt x="215817" y="0"/>
                  </a:lnTo>
                  <a:lnTo>
                    <a:pt x="215817" y="282936"/>
                  </a:lnTo>
                  <a:lnTo>
                    <a:pt x="0" y="282936"/>
                  </a:lnTo>
                  <a:close/>
                </a:path>
              </a:pathLst>
            </a:custGeom>
            <a:solidFill>
              <a:schemeClr val="bg2"/>
            </a:solidFill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D9A773B-4E22-F692-953F-AF98D66E05F1}"/>
                </a:ext>
              </a:extLst>
            </p:cNvPr>
            <p:cNvSpPr/>
            <p:nvPr/>
          </p:nvSpPr>
          <p:spPr>
            <a:xfrm>
              <a:off x="7796408" y="481236"/>
              <a:ext cx="539447" cy="282936"/>
            </a:xfrm>
            <a:custGeom>
              <a:avLst/>
              <a:gdLst>
                <a:gd name="connsiteX0" fmla="*/ 0 w 539447"/>
                <a:gd name="connsiteY0" fmla="*/ 0 h 282936"/>
                <a:gd name="connsiteX1" fmla="*/ 539448 w 539447"/>
                <a:gd name="connsiteY1" fmla="*/ 0 h 282936"/>
                <a:gd name="connsiteX2" fmla="*/ 539448 w 539447"/>
                <a:gd name="connsiteY2" fmla="*/ 282936 h 282936"/>
                <a:gd name="connsiteX3" fmla="*/ 0 w 539447"/>
                <a:gd name="connsiteY3" fmla="*/ 282936 h 28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447" h="282936">
                  <a:moveTo>
                    <a:pt x="0" y="0"/>
                  </a:moveTo>
                  <a:lnTo>
                    <a:pt x="539448" y="0"/>
                  </a:lnTo>
                  <a:lnTo>
                    <a:pt x="539448" y="282936"/>
                  </a:lnTo>
                  <a:lnTo>
                    <a:pt x="0" y="282936"/>
                  </a:lnTo>
                  <a:close/>
                </a:path>
              </a:pathLst>
            </a:custGeom>
            <a:solidFill>
              <a:schemeClr val="accent2"/>
            </a:solidFill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D61BEC5-0BDF-2B57-2C93-BE956A659A5D}"/>
                </a:ext>
              </a:extLst>
            </p:cNvPr>
            <p:cNvSpPr/>
            <p:nvPr/>
          </p:nvSpPr>
          <p:spPr>
            <a:xfrm>
              <a:off x="8457181" y="989494"/>
              <a:ext cx="488728" cy="614549"/>
            </a:xfrm>
            <a:custGeom>
              <a:avLst/>
              <a:gdLst>
                <a:gd name="connsiteX0" fmla="*/ 467318 w 488728"/>
                <a:gd name="connsiteY0" fmla="*/ 197941 h 614549"/>
                <a:gd name="connsiteX1" fmla="*/ 401850 w 488728"/>
                <a:gd name="connsiteY1" fmla="*/ 43353 h 614549"/>
                <a:gd name="connsiteX2" fmla="*/ 230757 w 488728"/>
                <a:gd name="connsiteY2" fmla="*/ 0 h 614549"/>
                <a:gd name="connsiteX3" fmla="*/ 0 w 488728"/>
                <a:gd name="connsiteY3" fmla="*/ 0 h 614549"/>
                <a:gd name="connsiteX4" fmla="*/ 0 w 488728"/>
                <a:gd name="connsiteY4" fmla="*/ 614549 h 614549"/>
                <a:gd name="connsiteX5" fmla="*/ 125132 w 488728"/>
                <a:gd name="connsiteY5" fmla="*/ 614549 h 614549"/>
                <a:gd name="connsiteX6" fmla="*/ 125132 w 488728"/>
                <a:gd name="connsiteY6" fmla="*/ 110665 h 614549"/>
                <a:gd name="connsiteX7" fmla="*/ 235324 w 488728"/>
                <a:gd name="connsiteY7" fmla="*/ 110665 h 614549"/>
                <a:gd name="connsiteX8" fmla="*/ 304028 w 488728"/>
                <a:gd name="connsiteY8" fmla="*/ 123594 h 614549"/>
                <a:gd name="connsiteX9" fmla="*/ 339046 w 488728"/>
                <a:gd name="connsiteY9" fmla="*/ 197941 h 614549"/>
                <a:gd name="connsiteX10" fmla="*/ 247695 w 488728"/>
                <a:gd name="connsiteY10" fmla="*/ 284647 h 614549"/>
                <a:gd name="connsiteX11" fmla="*/ 164337 w 488728"/>
                <a:gd name="connsiteY11" fmla="*/ 284647 h 614549"/>
                <a:gd name="connsiteX12" fmla="*/ 164337 w 488728"/>
                <a:gd name="connsiteY12" fmla="*/ 395882 h 614549"/>
                <a:gd name="connsiteX13" fmla="*/ 214009 w 488728"/>
                <a:gd name="connsiteY13" fmla="*/ 395882 h 614549"/>
                <a:gd name="connsiteX14" fmla="*/ 344184 w 488728"/>
                <a:gd name="connsiteY14" fmla="*/ 614549 h 614549"/>
                <a:gd name="connsiteX15" fmla="*/ 488729 w 488728"/>
                <a:gd name="connsiteY15" fmla="*/ 614549 h 614549"/>
                <a:gd name="connsiteX16" fmla="*/ 344184 w 488728"/>
                <a:gd name="connsiteY16" fmla="*/ 375252 h 614549"/>
                <a:gd name="connsiteX17" fmla="*/ 467318 w 488728"/>
                <a:gd name="connsiteY17" fmla="*/ 197941 h 61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8728" h="614549">
                  <a:moveTo>
                    <a:pt x="467318" y="197941"/>
                  </a:moveTo>
                  <a:cubicBezTo>
                    <a:pt x="467318" y="131295"/>
                    <a:pt x="444671" y="77674"/>
                    <a:pt x="401850" y="43353"/>
                  </a:cubicBezTo>
                  <a:cubicBezTo>
                    <a:pt x="357792" y="8366"/>
                    <a:pt x="306597" y="0"/>
                    <a:pt x="230757" y="0"/>
                  </a:cubicBezTo>
                  <a:lnTo>
                    <a:pt x="0" y="0"/>
                  </a:lnTo>
                  <a:lnTo>
                    <a:pt x="0" y="614549"/>
                  </a:lnTo>
                  <a:lnTo>
                    <a:pt x="125132" y="614549"/>
                  </a:lnTo>
                  <a:lnTo>
                    <a:pt x="125132" y="110665"/>
                  </a:lnTo>
                  <a:lnTo>
                    <a:pt x="235324" y="110665"/>
                  </a:lnTo>
                  <a:cubicBezTo>
                    <a:pt x="266441" y="110665"/>
                    <a:pt x="289088" y="114562"/>
                    <a:pt x="304028" y="123594"/>
                  </a:cubicBezTo>
                  <a:cubicBezTo>
                    <a:pt x="326009" y="136524"/>
                    <a:pt x="339046" y="160483"/>
                    <a:pt x="339046" y="197941"/>
                  </a:cubicBezTo>
                  <a:cubicBezTo>
                    <a:pt x="339046" y="262020"/>
                    <a:pt x="299556" y="284647"/>
                    <a:pt x="247695" y="284647"/>
                  </a:cubicBezTo>
                  <a:lnTo>
                    <a:pt x="164337" y="284647"/>
                  </a:lnTo>
                  <a:lnTo>
                    <a:pt x="164337" y="395882"/>
                  </a:lnTo>
                  <a:lnTo>
                    <a:pt x="214009" y="395882"/>
                  </a:lnTo>
                  <a:lnTo>
                    <a:pt x="344184" y="614549"/>
                  </a:lnTo>
                  <a:lnTo>
                    <a:pt x="488729" y="614549"/>
                  </a:lnTo>
                  <a:lnTo>
                    <a:pt x="344184" y="375252"/>
                  </a:lnTo>
                  <a:cubicBezTo>
                    <a:pt x="428494" y="350628"/>
                    <a:pt x="467318" y="280749"/>
                    <a:pt x="467318" y="197941"/>
                  </a:cubicBezTo>
                  <a:close/>
                </a:path>
              </a:pathLst>
            </a:custGeom>
            <a:solidFill>
              <a:schemeClr val="bg1"/>
            </a:solidFill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D5C56AA-F657-6023-C790-EDECC4EAA05D}"/>
                </a:ext>
              </a:extLst>
            </p:cNvPr>
            <p:cNvSpPr/>
            <p:nvPr/>
          </p:nvSpPr>
          <p:spPr>
            <a:xfrm>
              <a:off x="8982831" y="979987"/>
              <a:ext cx="458373" cy="633373"/>
            </a:xfrm>
            <a:custGeom>
              <a:avLst/>
              <a:gdLst>
                <a:gd name="connsiteX0" fmla="*/ 320871 w 458373"/>
                <a:gd name="connsiteY0" fmla="*/ 276091 h 633373"/>
                <a:gd name="connsiteX1" fmla="*/ 132269 w 458373"/>
                <a:gd name="connsiteY1" fmla="*/ 174553 h 633373"/>
                <a:gd name="connsiteX2" fmla="*/ 228187 w 458373"/>
                <a:gd name="connsiteY2" fmla="*/ 111235 h 633373"/>
                <a:gd name="connsiteX3" fmla="*/ 415457 w 458373"/>
                <a:gd name="connsiteY3" fmla="*/ 138426 h 633373"/>
                <a:gd name="connsiteX4" fmla="*/ 415457 w 458373"/>
                <a:gd name="connsiteY4" fmla="*/ 27191 h 633373"/>
                <a:gd name="connsiteX5" fmla="*/ 224952 w 458373"/>
                <a:gd name="connsiteY5" fmla="*/ 0 h 633373"/>
                <a:gd name="connsiteX6" fmla="*/ 0 w 458373"/>
                <a:gd name="connsiteY6" fmla="*/ 172081 h 633373"/>
                <a:gd name="connsiteX7" fmla="*/ 144544 w 458373"/>
                <a:gd name="connsiteY7" fmla="*/ 351864 h 633373"/>
                <a:gd name="connsiteX8" fmla="*/ 326676 w 458373"/>
                <a:gd name="connsiteY8" fmla="*/ 452831 h 633373"/>
                <a:gd name="connsiteX9" fmla="*/ 209441 w 458373"/>
                <a:gd name="connsiteY9" fmla="*/ 522709 h 633373"/>
                <a:gd name="connsiteX10" fmla="*/ 13703 w 458373"/>
                <a:gd name="connsiteY10" fmla="*/ 494187 h 633373"/>
                <a:gd name="connsiteX11" fmla="*/ 13703 w 458373"/>
                <a:gd name="connsiteY11" fmla="*/ 606088 h 633373"/>
                <a:gd name="connsiteX12" fmla="*/ 215912 w 458373"/>
                <a:gd name="connsiteY12" fmla="*/ 633374 h 633373"/>
                <a:gd name="connsiteX13" fmla="*/ 458373 w 458373"/>
                <a:gd name="connsiteY13" fmla="*/ 443229 h 633373"/>
                <a:gd name="connsiteX14" fmla="*/ 320966 w 458373"/>
                <a:gd name="connsiteY14" fmla="*/ 276281 h 633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8373" h="633373">
                  <a:moveTo>
                    <a:pt x="320871" y="276091"/>
                  </a:moveTo>
                  <a:cubicBezTo>
                    <a:pt x="232089" y="245668"/>
                    <a:pt x="132269" y="241770"/>
                    <a:pt x="132269" y="174553"/>
                  </a:cubicBezTo>
                  <a:cubicBezTo>
                    <a:pt x="132269" y="131295"/>
                    <a:pt x="171854" y="111235"/>
                    <a:pt x="228187" y="111235"/>
                  </a:cubicBezTo>
                  <a:cubicBezTo>
                    <a:pt x="284521" y="111235"/>
                    <a:pt x="332575" y="116369"/>
                    <a:pt x="415457" y="138426"/>
                  </a:cubicBezTo>
                  <a:lnTo>
                    <a:pt x="415457" y="27191"/>
                  </a:lnTo>
                  <a:cubicBezTo>
                    <a:pt x="344184" y="7130"/>
                    <a:pt x="292324" y="0"/>
                    <a:pt x="224952" y="0"/>
                  </a:cubicBezTo>
                  <a:cubicBezTo>
                    <a:pt x="103056" y="0"/>
                    <a:pt x="0" y="48487"/>
                    <a:pt x="0" y="172081"/>
                  </a:cubicBezTo>
                  <a:cubicBezTo>
                    <a:pt x="0" y="269721"/>
                    <a:pt x="48530" y="318874"/>
                    <a:pt x="144544" y="351864"/>
                  </a:cubicBezTo>
                  <a:cubicBezTo>
                    <a:pt x="230091" y="381051"/>
                    <a:pt x="326676" y="386851"/>
                    <a:pt x="326676" y="452831"/>
                  </a:cubicBezTo>
                  <a:cubicBezTo>
                    <a:pt x="326676" y="502079"/>
                    <a:pt x="278716" y="522709"/>
                    <a:pt x="209441" y="522709"/>
                  </a:cubicBezTo>
                  <a:cubicBezTo>
                    <a:pt x="140167" y="522709"/>
                    <a:pt x="99915" y="517480"/>
                    <a:pt x="13703" y="494187"/>
                  </a:cubicBezTo>
                  <a:lnTo>
                    <a:pt x="13703" y="606088"/>
                  </a:lnTo>
                  <a:cubicBezTo>
                    <a:pt x="85642" y="627479"/>
                    <a:pt x="145876" y="633374"/>
                    <a:pt x="215912" y="633374"/>
                  </a:cubicBezTo>
                  <a:cubicBezTo>
                    <a:pt x="368830" y="633374"/>
                    <a:pt x="458373" y="566728"/>
                    <a:pt x="458373" y="443229"/>
                  </a:cubicBezTo>
                  <a:cubicBezTo>
                    <a:pt x="458373" y="345494"/>
                    <a:pt x="394237" y="301570"/>
                    <a:pt x="320966" y="276281"/>
                  </a:cubicBezTo>
                  <a:close/>
                </a:path>
              </a:pathLst>
            </a:custGeom>
            <a:solidFill>
              <a:schemeClr val="bg1"/>
            </a:solidFill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D493B2B-91D8-A2E6-1496-2EAE40BAE095}"/>
                </a:ext>
              </a:extLst>
            </p:cNvPr>
            <p:cNvSpPr/>
            <p:nvPr/>
          </p:nvSpPr>
          <p:spPr>
            <a:xfrm>
              <a:off x="9773589" y="989494"/>
              <a:ext cx="383008" cy="614549"/>
            </a:xfrm>
            <a:custGeom>
              <a:avLst/>
              <a:gdLst>
                <a:gd name="connsiteX0" fmla="*/ 219623 w 383008"/>
                <a:gd name="connsiteY0" fmla="*/ 0 h 614549"/>
                <a:gd name="connsiteX1" fmla="*/ 0 w 383008"/>
                <a:gd name="connsiteY1" fmla="*/ 614549 h 614549"/>
                <a:gd name="connsiteX2" fmla="*/ 119232 w 383008"/>
                <a:gd name="connsiteY2" fmla="*/ 614549 h 614549"/>
                <a:gd name="connsiteX3" fmla="*/ 258543 w 383008"/>
                <a:gd name="connsiteY3" fmla="*/ 223801 h 614549"/>
                <a:gd name="connsiteX4" fmla="*/ 260446 w 383008"/>
                <a:gd name="connsiteY4" fmla="*/ 223801 h 614549"/>
                <a:gd name="connsiteX5" fmla="*/ 260446 w 383008"/>
                <a:gd name="connsiteY5" fmla="*/ 614549 h 614549"/>
                <a:gd name="connsiteX6" fmla="*/ 383009 w 383008"/>
                <a:gd name="connsiteY6" fmla="*/ 614549 h 614549"/>
                <a:gd name="connsiteX7" fmla="*/ 383009 w 383008"/>
                <a:gd name="connsiteY7" fmla="*/ 0 h 614549"/>
                <a:gd name="connsiteX8" fmla="*/ 219623 w 383008"/>
                <a:gd name="connsiteY8" fmla="*/ 0 h 61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3008" h="614549">
                  <a:moveTo>
                    <a:pt x="219623" y="0"/>
                  </a:moveTo>
                  <a:lnTo>
                    <a:pt x="0" y="614549"/>
                  </a:lnTo>
                  <a:lnTo>
                    <a:pt x="119232" y="614549"/>
                  </a:lnTo>
                  <a:lnTo>
                    <a:pt x="258543" y="223801"/>
                  </a:lnTo>
                  <a:lnTo>
                    <a:pt x="260446" y="223801"/>
                  </a:lnTo>
                  <a:lnTo>
                    <a:pt x="260446" y="614549"/>
                  </a:lnTo>
                  <a:lnTo>
                    <a:pt x="383009" y="614549"/>
                  </a:lnTo>
                  <a:lnTo>
                    <a:pt x="383009" y="0"/>
                  </a:lnTo>
                  <a:lnTo>
                    <a:pt x="219623" y="0"/>
                  </a:lnTo>
                  <a:close/>
                </a:path>
              </a:pathLst>
            </a:custGeom>
            <a:solidFill>
              <a:schemeClr val="bg1"/>
            </a:solidFill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BE64351-FCC0-935D-FEED-7AD480E5328D}"/>
                </a:ext>
              </a:extLst>
            </p:cNvPr>
            <p:cNvSpPr/>
            <p:nvPr/>
          </p:nvSpPr>
          <p:spPr>
            <a:xfrm>
              <a:off x="9507148" y="989494"/>
              <a:ext cx="308976" cy="614549"/>
            </a:xfrm>
            <a:custGeom>
              <a:avLst/>
              <a:gdLst>
                <a:gd name="connsiteX0" fmla="*/ 308976 w 308976"/>
                <a:gd name="connsiteY0" fmla="*/ 382477 h 614549"/>
                <a:gd name="connsiteX1" fmla="*/ 165955 w 308976"/>
                <a:gd name="connsiteY1" fmla="*/ 0 h 614549"/>
                <a:gd name="connsiteX2" fmla="*/ 0 w 308976"/>
                <a:gd name="connsiteY2" fmla="*/ 0 h 614549"/>
                <a:gd name="connsiteX3" fmla="*/ 0 w 308976"/>
                <a:gd name="connsiteY3" fmla="*/ 614549 h 614549"/>
                <a:gd name="connsiteX4" fmla="*/ 121231 w 308976"/>
                <a:gd name="connsiteY4" fmla="*/ 614549 h 614549"/>
                <a:gd name="connsiteX5" fmla="*/ 121231 w 308976"/>
                <a:gd name="connsiteY5" fmla="*/ 223801 h 614549"/>
                <a:gd name="connsiteX6" fmla="*/ 123229 w 308976"/>
                <a:gd name="connsiteY6" fmla="*/ 223801 h 614549"/>
                <a:gd name="connsiteX7" fmla="*/ 247219 w 308976"/>
                <a:gd name="connsiteY7" fmla="*/ 555414 h 614549"/>
                <a:gd name="connsiteX8" fmla="*/ 308976 w 308976"/>
                <a:gd name="connsiteY8" fmla="*/ 382477 h 61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976" h="614549">
                  <a:moveTo>
                    <a:pt x="308976" y="382477"/>
                  </a:moveTo>
                  <a:lnTo>
                    <a:pt x="165955" y="0"/>
                  </a:lnTo>
                  <a:lnTo>
                    <a:pt x="0" y="0"/>
                  </a:lnTo>
                  <a:lnTo>
                    <a:pt x="0" y="614549"/>
                  </a:lnTo>
                  <a:lnTo>
                    <a:pt x="121231" y="614549"/>
                  </a:lnTo>
                  <a:lnTo>
                    <a:pt x="121231" y="223801"/>
                  </a:lnTo>
                  <a:lnTo>
                    <a:pt x="123229" y="223801"/>
                  </a:lnTo>
                  <a:lnTo>
                    <a:pt x="247219" y="555414"/>
                  </a:lnTo>
                  <a:lnTo>
                    <a:pt x="308976" y="382477"/>
                  </a:lnTo>
                  <a:close/>
                </a:path>
              </a:pathLst>
            </a:custGeom>
            <a:solidFill>
              <a:schemeClr val="bg1"/>
            </a:solidFill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718CDCC-D8DC-B0D6-1BD9-921E8D4874E6}"/>
              </a:ext>
            </a:extLst>
          </p:cNvPr>
          <p:cNvSpPr txBox="1">
            <a:spLocks/>
          </p:cNvSpPr>
          <p:nvPr userDrawn="1"/>
        </p:nvSpPr>
        <p:spPr>
          <a:xfrm>
            <a:off x="11195915" y="6345862"/>
            <a:ext cx="60042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GB" sz="1000" b="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RSM | </a:t>
            </a:r>
            <a:fld id="{D3664AF6-26E3-4378-990F-C4F4E21208D6}" type="slidenum">
              <a:rPr smtClean="0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4124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3">
            <a:extLst>
              <a:ext uri="{FF2B5EF4-FFF2-40B4-BE49-F238E27FC236}">
                <a16:creationId xmlns:a16="http://schemas.microsoft.com/office/drawing/2014/main" id="{5C229D0C-EAB5-AC89-BB32-39B293CC4D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974" y="709937"/>
            <a:ext cx="1062037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Title and subtitle</a:t>
            </a:r>
            <a:endParaRPr lang="en-GB"/>
          </a:p>
        </p:txBody>
      </p:sp>
      <p:sp>
        <p:nvSpPr>
          <p:cNvPr id="7" name="Body master placeholder">
            <a:extLst>
              <a:ext uri="{FF2B5EF4-FFF2-40B4-BE49-F238E27FC236}">
                <a16:creationId xmlns:a16="http://schemas.microsoft.com/office/drawing/2014/main" id="{F9F6821D-3A0A-81D5-AB3D-42E7EAE7F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975" y="1881189"/>
            <a:ext cx="10620376" cy="43084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  <a:lvl3pPr>
              <a:defRPr sz="1400">
                <a:solidFill>
                  <a:schemeClr val="accent4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5967F25-1438-9B8B-70E2-C4A3553ADA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558" y="1341437"/>
            <a:ext cx="10621792" cy="330340"/>
          </a:xfrm>
        </p:spPr>
        <p:txBody>
          <a:bodyPr rIns="0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subheading</a:t>
            </a:r>
            <a:endParaRPr lang="en-GB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B1603B33-C173-2E0C-1642-91A717A76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5915" y="6345862"/>
            <a:ext cx="60042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GB" sz="1000" b="0" smtClean="0">
                <a:solidFill>
                  <a:schemeClr val="bg2"/>
                </a:solidFill>
              </a:defRPr>
            </a:lvl1pPr>
          </a:lstStyle>
          <a:p>
            <a:pPr algn="r"/>
            <a:r>
              <a:rPr lang="en-GB"/>
              <a:t>RSM | </a:t>
            </a:r>
            <a:fld id="{D3664AF6-26E3-4378-990F-C4F4E21208D6}" type="slidenum">
              <a:rPr smtClean="0"/>
              <a:pPr algn="r"/>
              <a:t>‹#›</a:t>
            </a:fld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3A1B29-CC56-5B56-9ADA-82F65D00ACC8}"/>
              </a:ext>
            </a:extLst>
          </p:cNvPr>
          <p:cNvGrpSpPr/>
          <p:nvPr userDrawn="1"/>
        </p:nvGrpSpPr>
        <p:grpSpPr>
          <a:xfrm>
            <a:off x="10863102" y="309052"/>
            <a:ext cx="911847" cy="382707"/>
            <a:chOff x="7459170" y="481236"/>
            <a:chExt cx="2697427" cy="113212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AFB12E7-8F59-6B88-A4E5-72440E32DF8E}"/>
                </a:ext>
              </a:extLst>
            </p:cNvPr>
            <p:cNvSpPr/>
            <p:nvPr/>
          </p:nvSpPr>
          <p:spPr>
            <a:xfrm>
              <a:off x="8457181" y="481236"/>
              <a:ext cx="1699321" cy="282936"/>
            </a:xfrm>
            <a:custGeom>
              <a:avLst/>
              <a:gdLst>
                <a:gd name="connsiteX0" fmla="*/ 0 w 1699321"/>
                <a:gd name="connsiteY0" fmla="*/ 0 h 282936"/>
                <a:gd name="connsiteX1" fmla="*/ 1699322 w 1699321"/>
                <a:gd name="connsiteY1" fmla="*/ 0 h 282936"/>
                <a:gd name="connsiteX2" fmla="*/ 1699322 w 1699321"/>
                <a:gd name="connsiteY2" fmla="*/ 282936 h 282936"/>
                <a:gd name="connsiteX3" fmla="*/ 0 w 1699321"/>
                <a:gd name="connsiteY3" fmla="*/ 282936 h 28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9321" h="282936">
                  <a:moveTo>
                    <a:pt x="0" y="0"/>
                  </a:moveTo>
                  <a:lnTo>
                    <a:pt x="1699322" y="0"/>
                  </a:lnTo>
                  <a:lnTo>
                    <a:pt x="1699322" y="282936"/>
                  </a:lnTo>
                  <a:lnTo>
                    <a:pt x="0" y="282936"/>
                  </a:lnTo>
                  <a:close/>
                </a:path>
              </a:pathLst>
            </a:custGeom>
            <a:solidFill>
              <a:schemeClr val="accent1"/>
            </a:solidFill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5027124-C843-C363-1FF9-9D724A561E2F}"/>
                </a:ext>
              </a:extLst>
            </p:cNvPr>
            <p:cNvSpPr/>
            <p:nvPr/>
          </p:nvSpPr>
          <p:spPr>
            <a:xfrm>
              <a:off x="7459170" y="481236"/>
              <a:ext cx="215817" cy="282936"/>
            </a:xfrm>
            <a:custGeom>
              <a:avLst/>
              <a:gdLst>
                <a:gd name="connsiteX0" fmla="*/ 0 w 215817"/>
                <a:gd name="connsiteY0" fmla="*/ 0 h 282936"/>
                <a:gd name="connsiteX1" fmla="*/ 215817 w 215817"/>
                <a:gd name="connsiteY1" fmla="*/ 0 h 282936"/>
                <a:gd name="connsiteX2" fmla="*/ 215817 w 215817"/>
                <a:gd name="connsiteY2" fmla="*/ 282936 h 282936"/>
                <a:gd name="connsiteX3" fmla="*/ 0 w 215817"/>
                <a:gd name="connsiteY3" fmla="*/ 282936 h 28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817" h="282936">
                  <a:moveTo>
                    <a:pt x="0" y="0"/>
                  </a:moveTo>
                  <a:lnTo>
                    <a:pt x="215817" y="0"/>
                  </a:lnTo>
                  <a:lnTo>
                    <a:pt x="215817" y="282936"/>
                  </a:lnTo>
                  <a:lnTo>
                    <a:pt x="0" y="282936"/>
                  </a:lnTo>
                  <a:close/>
                </a:path>
              </a:pathLst>
            </a:custGeom>
            <a:solidFill>
              <a:schemeClr val="bg2"/>
            </a:solidFill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3F39CDB-511D-742F-ABAF-3237A0266970}"/>
                </a:ext>
              </a:extLst>
            </p:cNvPr>
            <p:cNvSpPr/>
            <p:nvPr/>
          </p:nvSpPr>
          <p:spPr>
            <a:xfrm>
              <a:off x="7796408" y="481236"/>
              <a:ext cx="539447" cy="282936"/>
            </a:xfrm>
            <a:custGeom>
              <a:avLst/>
              <a:gdLst>
                <a:gd name="connsiteX0" fmla="*/ 0 w 539447"/>
                <a:gd name="connsiteY0" fmla="*/ 0 h 282936"/>
                <a:gd name="connsiteX1" fmla="*/ 539448 w 539447"/>
                <a:gd name="connsiteY1" fmla="*/ 0 h 282936"/>
                <a:gd name="connsiteX2" fmla="*/ 539448 w 539447"/>
                <a:gd name="connsiteY2" fmla="*/ 282936 h 282936"/>
                <a:gd name="connsiteX3" fmla="*/ 0 w 539447"/>
                <a:gd name="connsiteY3" fmla="*/ 282936 h 28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447" h="282936">
                  <a:moveTo>
                    <a:pt x="0" y="0"/>
                  </a:moveTo>
                  <a:lnTo>
                    <a:pt x="539448" y="0"/>
                  </a:lnTo>
                  <a:lnTo>
                    <a:pt x="539448" y="282936"/>
                  </a:lnTo>
                  <a:lnTo>
                    <a:pt x="0" y="282936"/>
                  </a:lnTo>
                  <a:close/>
                </a:path>
              </a:pathLst>
            </a:custGeom>
            <a:solidFill>
              <a:schemeClr val="accent2"/>
            </a:solidFill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6D20E55-C2D1-80B6-31A5-33530E660D03}"/>
                </a:ext>
              </a:extLst>
            </p:cNvPr>
            <p:cNvSpPr/>
            <p:nvPr/>
          </p:nvSpPr>
          <p:spPr>
            <a:xfrm>
              <a:off x="8457181" y="989494"/>
              <a:ext cx="488728" cy="614549"/>
            </a:xfrm>
            <a:custGeom>
              <a:avLst/>
              <a:gdLst>
                <a:gd name="connsiteX0" fmla="*/ 467318 w 488728"/>
                <a:gd name="connsiteY0" fmla="*/ 197941 h 614549"/>
                <a:gd name="connsiteX1" fmla="*/ 401850 w 488728"/>
                <a:gd name="connsiteY1" fmla="*/ 43353 h 614549"/>
                <a:gd name="connsiteX2" fmla="*/ 230757 w 488728"/>
                <a:gd name="connsiteY2" fmla="*/ 0 h 614549"/>
                <a:gd name="connsiteX3" fmla="*/ 0 w 488728"/>
                <a:gd name="connsiteY3" fmla="*/ 0 h 614549"/>
                <a:gd name="connsiteX4" fmla="*/ 0 w 488728"/>
                <a:gd name="connsiteY4" fmla="*/ 614549 h 614549"/>
                <a:gd name="connsiteX5" fmla="*/ 125132 w 488728"/>
                <a:gd name="connsiteY5" fmla="*/ 614549 h 614549"/>
                <a:gd name="connsiteX6" fmla="*/ 125132 w 488728"/>
                <a:gd name="connsiteY6" fmla="*/ 110665 h 614549"/>
                <a:gd name="connsiteX7" fmla="*/ 235324 w 488728"/>
                <a:gd name="connsiteY7" fmla="*/ 110665 h 614549"/>
                <a:gd name="connsiteX8" fmla="*/ 304028 w 488728"/>
                <a:gd name="connsiteY8" fmla="*/ 123594 h 614549"/>
                <a:gd name="connsiteX9" fmla="*/ 339046 w 488728"/>
                <a:gd name="connsiteY9" fmla="*/ 197941 h 614549"/>
                <a:gd name="connsiteX10" fmla="*/ 247695 w 488728"/>
                <a:gd name="connsiteY10" fmla="*/ 284647 h 614549"/>
                <a:gd name="connsiteX11" fmla="*/ 164337 w 488728"/>
                <a:gd name="connsiteY11" fmla="*/ 284647 h 614549"/>
                <a:gd name="connsiteX12" fmla="*/ 164337 w 488728"/>
                <a:gd name="connsiteY12" fmla="*/ 395882 h 614549"/>
                <a:gd name="connsiteX13" fmla="*/ 214009 w 488728"/>
                <a:gd name="connsiteY13" fmla="*/ 395882 h 614549"/>
                <a:gd name="connsiteX14" fmla="*/ 344184 w 488728"/>
                <a:gd name="connsiteY14" fmla="*/ 614549 h 614549"/>
                <a:gd name="connsiteX15" fmla="*/ 488729 w 488728"/>
                <a:gd name="connsiteY15" fmla="*/ 614549 h 614549"/>
                <a:gd name="connsiteX16" fmla="*/ 344184 w 488728"/>
                <a:gd name="connsiteY16" fmla="*/ 375252 h 614549"/>
                <a:gd name="connsiteX17" fmla="*/ 467318 w 488728"/>
                <a:gd name="connsiteY17" fmla="*/ 197941 h 61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8728" h="614549">
                  <a:moveTo>
                    <a:pt x="467318" y="197941"/>
                  </a:moveTo>
                  <a:cubicBezTo>
                    <a:pt x="467318" y="131295"/>
                    <a:pt x="444671" y="77674"/>
                    <a:pt x="401850" y="43353"/>
                  </a:cubicBezTo>
                  <a:cubicBezTo>
                    <a:pt x="357792" y="8366"/>
                    <a:pt x="306597" y="0"/>
                    <a:pt x="230757" y="0"/>
                  </a:cubicBezTo>
                  <a:lnTo>
                    <a:pt x="0" y="0"/>
                  </a:lnTo>
                  <a:lnTo>
                    <a:pt x="0" y="614549"/>
                  </a:lnTo>
                  <a:lnTo>
                    <a:pt x="125132" y="614549"/>
                  </a:lnTo>
                  <a:lnTo>
                    <a:pt x="125132" y="110665"/>
                  </a:lnTo>
                  <a:lnTo>
                    <a:pt x="235324" y="110665"/>
                  </a:lnTo>
                  <a:cubicBezTo>
                    <a:pt x="266441" y="110665"/>
                    <a:pt x="289088" y="114562"/>
                    <a:pt x="304028" y="123594"/>
                  </a:cubicBezTo>
                  <a:cubicBezTo>
                    <a:pt x="326009" y="136524"/>
                    <a:pt x="339046" y="160483"/>
                    <a:pt x="339046" y="197941"/>
                  </a:cubicBezTo>
                  <a:cubicBezTo>
                    <a:pt x="339046" y="262020"/>
                    <a:pt x="299556" y="284647"/>
                    <a:pt x="247695" y="284647"/>
                  </a:cubicBezTo>
                  <a:lnTo>
                    <a:pt x="164337" y="284647"/>
                  </a:lnTo>
                  <a:lnTo>
                    <a:pt x="164337" y="395882"/>
                  </a:lnTo>
                  <a:lnTo>
                    <a:pt x="214009" y="395882"/>
                  </a:lnTo>
                  <a:lnTo>
                    <a:pt x="344184" y="614549"/>
                  </a:lnTo>
                  <a:lnTo>
                    <a:pt x="488729" y="614549"/>
                  </a:lnTo>
                  <a:lnTo>
                    <a:pt x="344184" y="375252"/>
                  </a:lnTo>
                  <a:cubicBezTo>
                    <a:pt x="428494" y="350628"/>
                    <a:pt x="467318" y="280749"/>
                    <a:pt x="467318" y="197941"/>
                  </a:cubicBezTo>
                  <a:close/>
                </a:path>
              </a:pathLst>
            </a:custGeom>
            <a:solidFill>
              <a:schemeClr val="accent4"/>
            </a:solidFill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966A193-8A13-93AB-5592-766ACE27FDFD}"/>
                </a:ext>
              </a:extLst>
            </p:cNvPr>
            <p:cNvSpPr/>
            <p:nvPr/>
          </p:nvSpPr>
          <p:spPr>
            <a:xfrm>
              <a:off x="8982831" y="979987"/>
              <a:ext cx="458373" cy="633373"/>
            </a:xfrm>
            <a:custGeom>
              <a:avLst/>
              <a:gdLst>
                <a:gd name="connsiteX0" fmla="*/ 320871 w 458373"/>
                <a:gd name="connsiteY0" fmla="*/ 276091 h 633373"/>
                <a:gd name="connsiteX1" fmla="*/ 132269 w 458373"/>
                <a:gd name="connsiteY1" fmla="*/ 174553 h 633373"/>
                <a:gd name="connsiteX2" fmla="*/ 228187 w 458373"/>
                <a:gd name="connsiteY2" fmla="*/ 111235 h 633373"/>
                <a:gd name="connsiteX3" fmla="*/ 415457 w 458373"/>
                <a:gd name="connsiteY3" fmla="*/ 138426 h 633373"/>
                <a:gd name="connsiteX4" fmla="*/ 415457 w 458373"/>
                <a:gd name="connsiteY4" fmla="*/ 27191 h 633373"/>
                <a:gd name="connsiteX5" fmla="*/ 224952 w 458373"/>
                <a:gd name="connsiteY5" fmla="*/ 0 h 633373"/>
                <a:gd name="connsiteX6" fmla="*/ 0 w 458373"/>
                <a:gd name="connsiteY6" fmla="*/ 172081 h 633373"/>
                <a:gd name="connsiteX7" fmla="*/ 144544 w 458373"/>
                <a:gd name="connsiteY7" fmla="*/ 351864 h 633373"/>
                <a:gd name="connsiteX8" fmla="*/ 326676 w 458373"/>
                <a:gd name="connsiteY8" fmla="*/ 452831 h 633373"/>
                <a:gd name="connsiteX9" fmla="*/ 209441 w 458373"/>
                <a:gd name="connsiteY9" fmla="*/ 522709 h 633373"/>
                <a:gd name="connsiteX10" fmla="*/ 13703 w 458373"/>
                <a:gd name="connsiteY10" fmla="*/ 494187 h 633373"/>
                <a:gd name="connsiteX11" fmla="*/ 13703 w 458373"/>
                <a:gd name="connsiteY11" fmla="*/ 606088 h 633373"/>
                <a:gd name="connsiteX12" fmla="*/ 215912 w 458373"/>
                <a:gd name="connsiteY12" fmla="*/ 633374 h 633373"/>
                <a:gd name="connsiteX13" fmla="*/ 458373 w 458373"/>
                <a:gd name="connsiteY13" fmla="*/ 443229 h 633373"/>
                <a:gd name="connsiteX14" fmla="*/ 320966 w 458373"/>
                <a:gd name="connsiteY14" fmla="*/ 276281 h 633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8373" h="633373">
                  <a:moveTo>
                    <a:pt x="320871" y="276091"/>
                  </a:moveTo>
                  <a:cubicBezTo>
                    <a:pt x="232089" y="245668"/>
                    <a:pt x="132269" y="241770"/>
                    <a:pt x="132269" y="174553"/>
                  </a:cubicBezTo>
                  <a:cubicBezTo>
                    <a:pt x="132269" y="131295"/>
                    <a:pt x="171854" y="111235"/>
                    <a:pt x="228187" y="111235"/>
                  </a:cubicBezTo>
                  <a:cubicBezTo>
                    <a:pt x="284521" y="111235"/>
                    <a:pt x="332575" y="116369"/>
                    <a:pt x="415457" y="138426"/>
                  </a:cubicBezTo>
                  <a:lnTo>
                    <a:pt x="415457" y="27191"/>
                  </a:lnTo>
                  <a:cubicBezTo>
                    <a:pt x="344184" y="7130"/>
                    <a:pt x="292324" y="0"/>
                    <a:pt x="224952" y="0"/>
                  </a:cubicBezTo>
                  <a:cubicBezTo>
                    <a:pt x="103056" y="0"/>
                    <a:pt x="0" y="48487"/>
                    <a:pt x="0" y="172081"/>
                  </a:cubicBezTo>
                  <a:cubicBezTo>
                    <a:pt x="0" y="269721"/>
                    <a:pt x="48530" y="318874"/>
                    <a:pt x="144544" y="351864"/>
                  </a:cubicBezTo>
                  <a:cubicBezTo>
                    <a:pt x="230091" y="381051"/>
                    <a:pt x="326676" y="386851"/>
                    <a:pt x="326676" y="452831"/>
                  </a:cubicBezTo>
                  <a:cubicBezTo>
                    <a:pt x="326676" y="502079"/>
                    <a:pt x="278716" y="522709"/>
                    <a:pt x="209441" y="522709"/>
                  </a:cubicBezTo>
                  <a:cubicBezTo>
                    <a:pt x="140167" y="522709"/>
                    <a:pt x="99915" y="517480"/>
                    <a:pt x="13703" y="494187"/>
                  </a:cubicBezTo>
                  <a:lnTo>
                    <a:pt x="13703" y="606088"/>
                  </a:lnTo>
                  <a:cubicBezTo>
                    <a:pt x="85642" y="627479"/>
                    <a:pt x="145876" y="633374"/>
                    <a:pt x="215912" y="633374"/>
                  </a:cubicBezTo>
                  <a:cubicBezTo>
                    <a:pt x="368830" y="633374"/>
                    <a:pt x="458373" y="566728"/>
                    <a:pt x="458373" y="443229"/>
                  </a:cubicBezTo>
                  <a:cubicBezTo>
                    <a:pt x="458373" y="345494"/>
                    <a:pt x="394237" y="301570"/>
                    <a:pt x="320966" y="276281"/>
                  </a:cubicBezTo>
                  <a:close/>
                </a:path>
              </a:pathLst>
            </a:custGeom>
            <a:solidFill>
              <a:schemeClr val="accent4"/>
            </a:solidFill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764DC05-6DB4-84FA-1581-F179E35F82CC}"/>
                </a:ext>
              </a:extLst>
            </p:cNvPr>
            <p:cNvSpPr/>
            <p:nvPr/>
          </p:nvSpPr>
          <p:spPr>
            <a:xfrm>
              <a:off x="9773589" y="989494"/>
              <a:ext cx="383008" cy="614549"/>
            </a:xfrm>
            <a:custGeom>
              <a:avLst/>
              <a:gdLst>
                <a:gd name="connsiteX0" fmla="*/ 219623 w 383008"/>
                <a:gd name="connsiteY0" fmla="*/ 0 h 614549"/>
                <a:gd name="connsiteX1" fmla="*/ 0 w 383008"/>
                <a:gd name="connsiteY1" fmla="*/ 614549 h 614549"/>
                <a:gd name="connsiteX2" fmla="*/ 119232 w 383008"/>
                <a:gd name="connsiteY2" fmla="*/ 614549 h 614549"/>
                <a:gd name="connsiteX3" fmla="*/ 258543 w 383008"/>
                <a:gd name="connsiteY3" fmla="*/ 223801 h 614549"/>
                <a:gd name="connsiteX4" fmla="*/ 260446 w 383008"/>
                <a:gd name="connsiteY4" fmla="*/ 223801 h 614549"/>
                <a:gd name="connsiteX5" fmla="*/ 260446 w 383008"/>
                <a:gd name="connsiteY5" fmla="*/ 614549 h 614549"/>
                <a:gd name="connsiteX6" fmla="*/ 383009 w 383008"/>
                <a:gd name="connsiteY6" fmla="*/ 614549 h 614549"/>
                <a:gd name="connsiteX7" fmla="*/ 383009 w 383008"/>
                <a:gd name="connsiteY7" fmla="*/ 0 h 614549"/>
                <a:gd name="connsiteX8" fmla="*/ 219623 w 383008"/>
                <a:gd name="connsiteY8" fmla="*/ 0 h 61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3008" h="614549">
                  <a:moveTo>
                    <a:pt x="219623" y="0"/>
                  </a:moveTo>
                  <a:lnTo>
                    <a:pt x="0" y="614549"/>
                  </a:lnTo>
                  <a:lnTo>
                    <a:pt x="119232" y="614549"/>
                  </a:lnTo>
                  <a:lnTo>
                    <a:pt x="258543" y="223801"/>
                  </a:lnTo>
                  <a:lnTo>
                    <a:pt x="260446" y="223801"/>
                  </a:lnTo>
                  <a:lnTo>
                    <a:pt x="260446" y="614549"/>
                  </a:lnTo>
                  <a:lnTo>
                    <a:pt x="383009" y="614549"/>
                  </a:lnTo>
                  <a:lnTo>
                    <a:pt x="383009" y="0"/>
                  </a:lnTo>
                  <a:lnTo>
                    <a:pt x="219623" y="0"/>
                  </a:lnTo>
                  <a:close/>
                </a:path>
              </a:pathLst>
            </a:custGeom>
            <a:solidFill>
              <a:schemeClr val="accent4"/>
            </a:solidFill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861E2CC-CD84-0A15-F998-7320D36787DD}"/>
                </a:ext>
              </a:extLst>
            </p:cNvPr>
            <p:cNvSpPr/>
            <p:nvPr/>
          </p:nvSpPr>
          <p:spPr>
            <a:xfrm>
              <a:off x="9507148" y="989494"/>
              <a:ext cx="308976" cy="614549"/>
            </a:xfrm>
            <a:custGeom>
              <a:avLst/>
              <a:gdLst>
                <a:gd name="connsiteX0" fmla="*/ 308976 w 308976"/>
                <a:gd name="connsiteY0" fmla="*/ 382477 h 614549"/>
                <a:gd name="connsiteX1" fmla="*/ 165955 w 308976"/>
                <a:gd name="connsiteY1" fmla="*/ 0 h 614549"/>
                <a:gd name="connsiteX2" fmla="*/ 0 w 308976"/>
                <a:gd name="connsiteY2" fmla="*/ 0 h 614549"/>
                <a:gd name="connsiteX3" fmla="*/ 0 w 308976"/>
                <a:gd name="connsiteY3" fmla="*/ 614549 h 614549"/>
                <a:gd name="connsiteX4" fmla="*/ 121231 w 308976"/>
                <a:gd name="connsiteY4" fmla="*/ 614549 h 614549"/>
                <a:gd name="connsiteX5" fmla="*/ 121231 w 308976"/>
                <a:gd name="connsiteY5" fmla="*/ 223801 h 614549"/>
                <a:gd name="connsiteX6" fmla="*/ 123229 w 308976"/>
                <a:gd name="connsiteY6" fmla="*/ 223801 h 614549"/>
                <a:gd name="connsiteX7" fmla="*/ 247219 w 308976"/>
                <a:gd name="connsiteY7" fmla="*/ 555414 h 614549"/>
                <a:gd name="connsiteX8" fmla="*/ 308976 w 308976"/>
                <a:gd name="connsiteY8" fmla="*/ 382477 h 61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976" h="614549">
                  <a:moveTo>
                    <a:pt x="308976" y="382477"/>
                  </a:moveTo>
                  <a:lnTo>
                    <a:pt x="165955" y="0"/>
                  </a:lnTo>
                  <a:lnTo>
                    <a:pt x="0" y="0"/>
                  </a:lnTo>
                  <a:lnTo>
                    <a:pt x="0" y="614549"/>
                  </a:lnTo>
                  <a:lnTo>
                    <a:pt x="121231" y="614549"/>
                  </a:lnTo>
                  <a:lnTo>
                    <a:pt x="121231" y="223801"/>
                  </a:lnTo>
                  <a:lnTo>
                    <a:pt x="123229" y="223801"/>
                  </a:lnTo>
                  <a:lnTo>
                    <a:pt x="247219" y="555414"/>
                  </a:lnTo>
                  <a:lnTo>
                    <a:pt x="308976" y="382477"/>
                  </a:lnTo>
                  <a:close/>
                </a:path>
              </a:pathLst>
            </a:custGeom>
            <a:solidFill>
              <a:schemeClr val="accent4"/>
            </a:solidFill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026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5C0EEBE-EA8B-5E4F-20C2-60D52340F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146" y="727354"/>
            <a:ext cx="12188351" cy="6839019"/>
          </a:xfrm>
          <a:prstGeom prst="rect">
            <a:avLst/>
          </a:prstGeom>
        </p:spPr>
      </p:pic>
      <p:sp>
        <p:nvSpPr>
          <p:cNvPr id="6" name="Title Placeholder 13">
            <a:extLst>
              <a:ext uri="{FF2B5EF4-FFF2-40B4-BE49-F238E27FC236}">
                <a16:creationId xmlns:a16="http://schemas.microsoft.com/office/drawing/2014/main" id="{394B6B92-4078-8B93-4425-37C36B5ED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558" y="709937"/>
            <a:ext cx="10621792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baseline="0"/>
            </a:lvl1pPr>
          </a:lstStyle>
          <a:p>
            <a:r>
              <a:rPr lang="en-US"/>
              <a:t>Title and subtitle </a:t>
            </a:r>
            <a:endParaRPr lang="en-GB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A551812-D8ED-F33E-28FD-6C4733C814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558" y="1341437"/>
            <a:ext cx="10621792" cy="330340"/>
          </a:xfrm>
        </p:spPr>
        <p:txBody>
          <a:bodyPr rIns="0"/>
          <a:lstStyle>
            <a:lvl1pPr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subheading</a:t>
            </a:r>
            <a:endParaRPr lang="en-GB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00E35B2E-B7EB-64A4-6770-99FFC2FD1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5915" y="6345862"/>
            <a:ext cx="60042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GB" sz="1000" b="0" smtClean="0">
                <a:solidFill>
                  <a:schemeClr val="bg2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/>
              <a:t>RSM</a:t>
            </a:r>
            <a:r>
              <a:rPr lang="en-US" spc="-10"/>
              <a:t> </a:t>
            </a:r>
            <a:r>
              <a:rPr lang="en-US"/>
              <a:t>|</a:t>
            </a:r>
            <a:r>
              <a:rPr lang="en-US" spc="-15"/>
              <a:t> </a:t>
            </a:r>
            <a:fld id="{81D60167-4931-47E6-BA6A-407CBD079E47}" type="slidenum">
              <a:rPr spc="-50" smtClean="0"/>
              <a:t>‹#›</a:t>
            </a:fld>
            <a:endParaRPr spc="-50"/>
          </a:p>
        </p:txBody>
      </p:sp>
    </p:spTree>
    <p:extLst>
      <p:ext uri="{BB962C8B-B14F-4D97-AF65-F5344CB8AC3E}">
        <p14:creationId xmlns:p14="http://schemas.microsoft.com/office/powerpoint/2010/main" val="347025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layout 1"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C1C5AD7-5B65-FE5A-4963-D0EE11359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9" y="18981"/>
            <a:ext cx="12188351" cy="683901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9025" y="2590719"/>
            <a:ext cx="10393300" cy="101566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defRPr sz="66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Thank you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FD5B492-E22F-F4B6-4E54-00FF56A297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68442" y="650876"/>
            <a:ext cx="1232678" cy="51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66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and 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AD2C749E-6DD4-1102-2E96-0961E9785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9" y="18981"/>
            <a:ext cx="12188351" cy="6839019"/>
          </a:xfrm>
          <a:prstGeom prst="rect">
            <a:avLst/>
          </a:prstGeom>
        </p:spPr>
      </p:pic>
      <p:sp>
        <p:nvSpPr>
          <p:cNvPr id="4" name="Title Placeholder 13">
            <a:extLst>
              <a:ext uri="{FF2B5EF4-FFF2-40B4-BE49-F238E27FC236}">
                <a16:creationId xmlns:a16="http://schemas.microsoft.com/office/drawing/2014/main" id="{F9FB6AB4-BD52-E671-219E-770825A0F4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6008" y="709937"/>
            <a:ext cx="588034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Title – make it punchy!</a:t>
            </a:r>
            <a:endParaRPr lang="en-GB"/>
          </a:p>
        </p:txBody>
      </p:sp>
      <p:sp>
        <p:nvSpPr>
          <p:cNvPr id="7" name="Body master placeholder">
            <a:extLst>
              <a:ext uri="{FF2B5EF4-FFF2-40B4-BE49-F238E27FC236}">
                <a16:creationId xmlns:a16="http://schemas.microsoft.com/office/drawing/2014/main" id="{0D310962-5FBE-CEB4-6F99-AADF32966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008" y="1989024"/>
            <a:ext cx="5898660" cy="42006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>
                <a:solidFill>
                  <a:schemeClr val="accent4"/>
                </a:solidFill>
              </a:defRPr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0E8A7E-F71F-3971-4112-C151A2EA65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007" y="1569924"/>
            <a:ext cx="5880341" cy="419100"/>
          </a:xfrm>
        </p:spPr>
        <p:txBody>
          <a:bodyPr/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Heading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F48D752-9287-95B9-FAA6-9C6985A1504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5316538" cy="6858000"/>
          </a:xfrm>
          <a:custGeom>
            <a:avLst/>
            <a:gdLst>
              <a:gd name="connsiteX0" fmla="*/ 755651 w 5316538"/>
              <a:gd name="connsiteY0" fmla="*/ 709937 h 6858000"/>
              <a:gd name="connsiteX1" fmla="*/ 755651 w 5316538"/>
              <a:gd name="connsiteY1" fmla="*/ 1263935 h 6858000"/>
              <a:gd name="connsiteX2" fmla="*/ 1015764 w 5316538"/>
              <a:gd name="connsiteY2" fmla="*/ 1263935 h 6858000"/>
              <a:gd name="connsiteX3" fmla="*/ 1015764 w 5316538"/>
              <a:gd name="connsiteY3" fmla="*/ 709937 h 6858000"/>
              <a:gd name="connsiteX4" fmla="*/ 1096769 w 5316538"/>
              <a:gd name="connsiteY4" fmla="*/ 709937 h 6858000"/>
              <a:gd name="connsiteX5" fmla="*/ 1096769 w 5316538"/>
              <a:gd name="connsiteY5" fmla="*/ 1263935 h 6858000"/>
              <a:gd name="connsiteX6" fmla="*/ 1940364 w 5316538"/>
              <a:gd name="connsiteY6" fmla="*/ 1263935 h 6858000"/>
              <a:gd name="connsiteX7" fmla="*/ 1940364 w 5316538"/>
              <a:gd name="connsiteY7" fmla="*/ 709937 h 6858000"/>
              <a:gd name="connsiteX8" fmla="*/ 0 w 5316538"/>
              <a:gd name="connsiteY8" fmla="*/ 0 h 6858000"/>
              <a:gd name="connsiteX9" fmla="*/ 5316538 w 5316538"/>
              <a:gd name="connsiteY9" fmla="*/ 0 h 6858000"/>
              <a:gd name="connsiteX10" fmla="*/ 5316538 w 5316538"/>
              <a:gd name="connsiteY10" fmla="*/ 709937 h 6858000"/>
              <a:gd name="connsiteX11" fmla="*/ 2021369 w 5316538"/>
              <a:gd name="connsiteY11" fmla="*/ 709937 h 6858000"/>
              <a:gd name="connsiteX12" fmla="*/ 2021369 w 5316538"/>
              <a:gd name="connsiteY12" fmla="*/ 1263935 h 6858000"/>
              <a:gd name="connsiteX13" fmla="*/ 5316538 w 5316538"/>
              <a:gd name="connsiteY13" fmla="*/ 1263935 h 6858000"/>
              <a:gd name="connsiteX14" fmla="*/ 5316538 w 5316538"/>
              <a:gd name="connsiteY14" fmla="*/ 6858000 h 6858000"/>
              <a:gd name="connsiteX15" fmla="*/ 0 w 5316538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16538" h="6858000">
                <a:moveTo>
                  <a:pt x="755651" y="709937"/>
                </a:moveTo>
                <a:lnTo>
                  <a:pt x="755651" y="1263935"/>
                </a:lnTo>
                <a:lnTo>
                  <a:pt x="1015764" y="1263935"/>
                </a:lnTo>
                <a:lnTo>
                  <a:pt x="1015764" y="709937"/>
                </a:lnTo>
                <a:close/>
                <a:moveTo>
                  <a:pt x="1096769" y="709937"/>
                </a:moveTo>
                <a:lnTo>
                  <a:pt x="1096769" y="1263935"/>
                </a:lnTo>
                <a:lnTo>
                  <a:pt x="1940364" y="1263935"/>
                </a:lnTo>
                <a:lnTo>
                  <a:pt x="1940364" y="709937"/>
                </a:lnTo>
                <a:close/>
                <a:moveTo>
                  <a:pt x="0" y="0"/>
                </a:moveTo>
                <a:lnTo>
                  <a:pt x="5316538" y="0"/>
                </a:lnTo>
                <a:lnTo>
                  <a:pt x="5316538" y="709937"/>
                </a:lnTo>
                <a:lnTo>
                  <a:pt x="2021369" y="709937"/>
                </a:lnTo>
                <a:lnTo>
                  <a:pt x="2021369" y="1263935"/>
                </a:lnTo>
                <a:lnTo>
                  <a:pt x="5316538" y="1263935"/>
                </a:lnTo>
                <a:lnTo>
                  <a:pt x="531653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FD0D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C2421EF-A1F7-84D7-B95A-455C5E5FF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5915" y="6345862"/>
            <a:ext cx="60042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GB" sz="1000" b="0" smtClean="0">
                <a:solidFill>
                  <a:schemeClr val="bg2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/>
              <a:t>RSM</a:t>
            </a:r>
            <a:r>
              <a:rPr lang="en-US" spc="-10"/>
              <a:t> </a:t>
            </a:r>
            <a:r>
              <a:rPr lang="en-US"/>
              <a:t>|</a:t>
            </a:r>
            <a:r>
              <a:rPr lang="en-US" spc="-15"/>
              <a:t> </a:t>
            </a:r>
            <a:fld id="{81D60167-4931-47E6-BA6A-407CBD079E47}" type="slidenum">
              <a:rPr spc="-50" smtClean="0"/>
              <a:t>‹#›</a:t>
            </a:fld>
            <a:endParaRPr spc="-50"/>
          </a:p>
        </p:txBody>
      </p:sp>
    </p:spTree>
    <p:extLst>
      <p:ext uri="{BB962C8B-B14F-4D97-AF65-F5344CB8AC3E}">
        <p14:creationId xmlns:p14="http://schemas.microsoft.com/office/powerpoint/2010/main" val="273188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9CD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78A8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RSM</a:t>
            </a:r>
            <a:r>
              <a:rPr spc="-10" dirty="0"/>
              <a:t> </a:t>
            </a:r>
            <a:r>
              <a:rPr dirty="0"/>
              <a:t>|</a:t>
            </a:r>
            <a:r>
              <a:rPr spc="-15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43063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78A8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RSM</a:t>
            </a:r>
            <a:r>
              <a:rPr spc="-10" dirty="0"/>
              <a:t> </a:t>
            </a:r>
            <a:r>
              <a:rPr dirty="0"/>
              <a:t>|</a:t>
            </a:r>
            <a:r>
              <a:rPr spc="-15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422282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4AF00-7680-3A4D-5E9C-68D3D1E77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248DA5-B7EC-2C33-37D1-ED192825C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1FCD8-4AE9-212F-40EC-66DCA913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2B12-2C15-5C40-A38C-35A0DF0EB79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2658F-117B-092D-413E-4E3B87E98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9574C-1344-CAC9-5C1E-2521AB92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C2DE-9BB0-8947-9C57-E470A8234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3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9CD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075673"/>
            <a:ext cx="4932045" cy="432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sng">
                <a:solidFill>
                  <a:srgbClr val="6266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78A8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RSM</a:t>
            </a:r>
            <a:r>
              <a:rPr spc="-10" dirty="0"/>
              <a:t> </a:t>
            </a:r>
            <a:r>
              <a:rPr dirty="0"/>
              <a:t>|</a:t>
            </a:r>
            <a:r>
              <a:rPr spc="-15" dirty="0"/>
              <a:t> </a:t>
            </a: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92625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Layout_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350" y="6423061"/>
            <a:ext cx="542925" cy="276753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6A99BC-3C9D-4DF8-8B8C-E1FD2BDF0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98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815975" y="696264"/>
            <a:ext cx="1062037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add heading</a:t>
            </a:r>
            <a:endParaRPr lang="en-GB"/>
          </a:p>
        </p:txBody>
      </p:sp>
      <p:sp>
        <p:nvSpPr>
          <p:cNvPr id="15" name="Body master placeholder"/>
          <p:cNvSpPr>
            <a:spLocks noGrp="1"/>
          </p:cNvSpPr>
          <p:nvPr>
            <p:ph type="body" idx="1"/>
          </p:nvPr>
        </p:nvSpPr>
        <p:spPr>
          <a:xfrm>
            <a:off x="815974" y="1881189"/>
            <a:ext cx="10620376" cy="43195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Filename" hidden="1">
            <a:extLst>
              <a:ext uri="{FF2B5EF4-FFF2-40B4-BE49-F238E27FC236}">
                <a16:creationId xmlns:a16="http://schemas.microsoft.com/office/drawing/2014/main" id="{60C0F77C-9D73-4BC8-8D76-03AE83D6BB7E}"/>
              </a:ext>
            </a:extLst>
          </p:cNvPr>
          <p:cNvSpPr txBox="1"/>
          <p:nvPr/>
        </p:nvSpPr>
        <p:spPr>
          <a:xfrm>
            <a:off x="550861" y="6747272"/>
            <a:ext cx="11090277" cy="11072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fr-FR" sz="700" noProof="1">
                <a:solidFill>
                  <a:schemeClr val="bg2"/>
                </a:solidFill>
                <a:latin typeface="+mn-lt"/>
                <a:cs typeface="Arial" pitchFamily="34" charset="0"/>
              </a:rPr>
              <a:t>https://rsmnet-my.sharepoint.com/personal/e067959_mcgladrey_rsm_net/Documents/Marketing/Nebraska Hosp Assoc/MarginChallengesAndOpportunities_NebraskaHospital Association.pptx</a:t>
            </a:r>
            <a:endParaRPr lang="en-GB" sz="700" noProof="1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EFE87-B079-4284-AF70-A841F390B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5915" y="6345862"/>
            <a:ext cx="60042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GB" sz="1000" b="0" smtClean="0">
                <a:solidFill>
                  <a:schemeClr val="bg2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/>
              <a:t>RSM</a:t>
            </a:r>
            <a:r>
              <a:rPr lang="en-US" spc="-10"/>
              <a:t> </a:t>
            </a:r>
            <a:r>
              <a:rPr lang="en-US"/>
              <a:t>|</a:t>
            </a:r>
            <a:r>
              <a:rPr lang="en-US" spc="-15"/>
              <a:t> </a:t>
            </a:r>
            <a:fld id="{81D60167-4931-47E6-BA6A-407CBD079E47}" type="slidenum">
              <a:rPr spc="-50" smtClean="0"/>
              <a:t>‹#›</a:t>
            </a:fld>
            <a:endParaRPr spc="-50" dirty="0"/>
          </a:p>
        </p:txBody>
      </p:sp>
      <p:sp>
        <p:nvSpPr>
          <p:cNvPr id="18" name="Draft" hidden="1">
            <a:extLst>
              <a:ext uri="{FF2B5EF4-FFF2-40B4-BE49-F238E27FC236}">
                <a16:creationId xmlns:a16="http://schemas.microsoft.com/office/drawing/2014/main" id="{D43C74F3-43E6-45EB-8273-71F819BBEE87}"/>
              </a:ext>
            </a:extLst>
          </p:cNvPr>
          <p:cNvSpPr txBox="1"/>
          <p:nvPr/>
        </p:nvSpPr>
        <p:spPr>
          <a:xfrm>
            <a:off x="10239388" y="126102"/>
            <a:ext cx="1401750" cy="1666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  <a:latin typeface="+mn-lt"/>
                <a:cs typeface="Arial" pitchFamily="34" charset="0"/>
              </a:rPr>
              <a:t>DRAFT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2F63AC-7EED-5904-6497-CB79F1A8667D}"/>
              </a:ext>
            </a:extLst>
          </p:cNvPr>
          <p:cNvGrpSpPr/>
          <p:nvPr/>
        </p:nvGrpSpPr>
        <p:grpSpPr>
          <a:xfrm>
            <a:off x="10584282" y="189447"/>
            <a:ext cx="911847" cy="382707"/>
            <a:chOff x="7459170" y="481236"/>
            <a:chExt cx="2697427" cy="1132124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F9D683D7-DC02-D210-A686-95594D6F2752}"/>
                </a:ext>
              </a:extLst>
            </p:cNvPr>
            <p:cNvSpPr/>
            <p:nvPr/>
          </p:nvSpPr>
          <p:spPr>
            <a:xfrm>
              <a:off x="8457181" y="481236"/>
              <a:ext cx="1699321" cy="282936"/>
            </a:xfrm>
            <a:custGeom>
              <a:avLst/>
              <a:gdLst>
                <a:gd name="connsiteX0" fmla="*/ 0 w 1699321"/>
                <a:gd name="connsiteY0" fmla="*/ 0 h 282936"/>
                <a:gd name="connsiteX1" fmla="*/ 1699322 w 1699321"/>
                <a:gd name="connsiteY1" fmla="*/ 0 h 282936"/>
                <a:gd name="connsiteX2" fmla="*/ 1699322 w 1699321"/>
                <a:gd name="connsiteY2" fmla="*/ 282936 h 282936"/>
                <a:gd name="connsiteX3" fmla="*/ 0 w 1699321"/>
                <a:gd name="connsiteY3" fmla="*/ 282936 h 28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9321" h="282936">
                  <a:moveTo>
                    <a:pt x="0" y="0"/>
                  </a:moveTo>
                  <a:lnTo>
                    <a:pt x="1699322" y="0"/>
                  </a:lnTo>
                  <a:lnTo>
                    <a:pt x="1699322" y="282936"/>
                  </a:lnTo>
                  <a:lnTo>
                    <a:pt x="0" y="282936"/>
                  </a:lnTo>
                  <a:close/>
                </a:path>
              </a:pathLst>
            </a:custGeom>
            <a:solidFill>
              <a:schemeClr val="accent1"/>
            </a:solidFill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0D6D82FD-167B-3ED1-24AE-00BFA2FA9B04}"/>
                </a:ext>
              </a:extLst>
            </p:cNvPr>
            <p:cNvSpPr/>
            <p:nvPr/>
          </p:nvSpPr>
          <p:spPr>
            <a:xfrm>
              <a:off x="7459170" y="481236"/>
              <a:ext cx="215817" cy="282936"/>
            </a:xfrm>
            <a:custGeom>
              <a:avLst/>
              <a:gdLst>
                <a:gd name="connsiteX0" fmla="*/ 0 w 215817"/>
                <a:gd name="connsiteY0" fmla="*/ 0 h 282936"/>
                <a:gd name="connsiteX1" fmla="*/ 215817 w 215817"/>
                <a:gd name="connsiteY1" fmla="*/ 0 h 282936"/>
                <a:gd name="connsiteX2" fmla="*/ 215817 w 215817"/>
                <a:gd name="connsiteY2" fmla="*/ 282936 h 282936"/>
                <a:gd name="connsiteX3" fmla="*/ 0 w 215817"/>
                <a:gd name="connsiteY3" fmla="*/ 282936 h 28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817" h="282936">
                  <a:moveTo>
                    <a:pt x="0" y="0"/>
                  </a:moveTo>
                  <a:lnTo>
                    <a:pt x="215817" y="0"/>
                  </a:lnTo>
                  <a:lnTo>
                    <a:pt x="215817" y="282936"/>
                  </a:lnTo>
                  <a:lnTo>
                    <a:pt x="0" y="282936"/>
                  </a:lnTo>
                  <a:close/>
                </a:path>
              </a:pathLst>
            </a:custGeom>
            <a:solidFill>
              <a:schemeClr val="bg2"/>
            </a:solidFill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687236CA-2FE3-84A1-56D6-D4DEF89A0819}"/>
                </a:ext>
              </a:extLst>
            </p:cNvPr>
            <p:cNvSpPr/>
            <p:nvPr/>
          </p:nvSpPr>
          <p:spPr>
            <a:xfrm>
              <a:off x="7796408" y="481236"/>
              <a:ext cx="539447" cy="282936"/>
            </a:xfrm>
            <a:custGeom>
              <a:avLst/>
              <a:gdLst>
                <a:gd name="connsiteX0" fmla="*/ 0 w 539447"/>
                <a:gd name="connsiteY0" fmla="*/ 0 h 282936"/>
                <a:gd name="connsiteX1" fmla="*/ 539448 w 539447"/>
                <a:gd name="connsiteY1" fmla="*/ 0 h 282936"/>
                <a:gd name="connsiteX2" fmla="*/ 539448 w 539447"/>
                <a:gd name="connsiteY2" fmla="*/ 282936 h 282936"/>
                <a:gd name="connsiteX3" fmla="*/ 0 w 539447"/>
                <a:gd name="connsiteY3" fmla="*/ 282936 h 28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447" h="282936">
                  <a:moveTo>
                    <a:pt x="0" y="0"/>
                  </a:moveTo>
                  <a:lnTo>
                    <a:pt x="539448" y="0"/>
                  </a:lnTo>
                  <a:lnTo>
                    <a:pt x="539448" y="282936"/>
                  </a:lnTo>
                  <a:lnTo>
                    <a:pt x="0" y="282936"/>
                  </a:lnTo>
                  <a:close/>
                </a:path>
              </a:pathLst>
            </a:custGeom>
            <a:solidFill>
              <a:schemeClr val="accent2"/>
            </a:solidFill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2F6133D0-C94B-60EF-E5A1-302BE3EBF445}"/>
                </a:ext>
              </a:extLst>
            </p:cNvPr>
            <p:cNvSpPr/>
            <p:nvPr/>
          </p:nvSpPr>
          <p:spPr>
            <a:xfrm>
              <a:off x="8457181" y="989494"/>
              <a:ext cx="488728" cy="614549"/>
            </a:xfrm>
            <a:custGeom>
              <a:avLst/>
              <a:gdLst>
                <a:gd name="connsiteX0" fmla="*/ 467318 w 488728"/>
                <a:gd name="connsiteY0" fmla="*/ 197941 h 614549"/>
                <a:gd name="connsiteX1" fmla="*/ 401850 w 488728"/>
                <a:gd name="connsiteY1" fmla="*/ 43353 h 614549"/>
                <a:gd name="connsiteX2" fmla="*/ 230757 w 488728"/>
                <a:gd name="connsiteY2" fmla="*/ 0 h 614549"/>
                <a:gd name="connsiteX3" fmla="*/ 0 w 488728"/>
                <a:gd name="connsiteY3" fmla="*/ 0 h 614549"/>
                <a:gd name="connsiteX4" fmla="*/ 0 w 488728"/>
                <a:gd name="connsiteY4" fmla="*/ 614549 h 614549"/>
                <a:gd name="connsiteX5" fmla="*/ 125132 w 488728"/>
                <a:gd name="connsiteY5" fmla="*/ 614549 h 614549"/>
                <a:gd name="connsiteX6" fmla="*/ 125132 w 488728"/>
                <a:gd name="connsiteY6" fmla="*/ 110665 h 614549"/>
                <a:gd name="connsiteX7" fmla="*/ 235324 w 488728"/>
                <a:gd name="connsiteY7" fmla="*/ 110665 h 614549"/>
                <a:gd name="connsiteX8" fmla="*/ 304028 w 488728"/>
                <a:gd name="connsiteY8" fmla="*/ 123594 h 614549"/>
                <a:gd name="connsiteX9" fmla="*/ 339046 w 488728"/>
                <a:gd name="connsiteY9" fmla="*/ 197941 h 614549"/>
                <a:gd name="connsiteX10" fmla="*/ 247695 w 488728"/>
                <a:gd name="connsiteY10" fmla="*/ 284647 h 614549"/>
                <a:gd name="connsiteX11" fmla="*/ 164337 w 488728"/>
                <a:gd name="connsiteY11" fmla="*/ 284647 h 614549"/>
                <a:gd name="connsiteX12" fmla="*/ 164337 w 488728"/>
                <a:gd name="connsiteY12" fmla="*/ 395882 h 614549"/>
                <a:gd name="connsiteX13" fmla="*/ 214009 w 488728"/>
                <a:gd name="connsiteY13" fmla="*/ 395882 h 614549"/>
                <a:gd name="connsiteX14" fmla="*/ 344184 w 488728"/>
                <a:gd name="connsiteY14" fmla="*/ 614549 h 614549"/>
                <a:gd name="connsiteX15" fmla="*/ 488729 w 488728"/>
                <a:gd name="connsiteY15" fmla="*/ 614549 h 614549"/>
                <a:gd name="connsiteX16" fmla="*/ 344184 w 488728"/>
                <a:gd name="connsiteY16" fmla="*/ 375252 h 614549"/>
                <a:gd name="connsiteX17" fmla="*/ 467318 w 488728"/>
                <a:gd name="connsiteY17" fmla="*/ 197941 h 61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8728" h="614549">
                  <a:moveTo>
                    <a:pt x="467318" y="197941"/>
                  </a:moveTo>
                  <a:cubicBezTo>
                    <a:pt x="467318" y="131295"/>
                    <a:pt x="444671" y="77674"/>
                    <a:pt x="401850" y="43353"/>
                  </a:cubicBezTo>
                  <a:cubicBezTo>
                    <a:pt x="357792" y="8366"/>
                    <a:pt x="306597" y="0"/>
                    <a:pt x="230757" y="0"/>
                  </a:cubicBezTo>
                  <a:lnTo>
                    <a:pt x="0" y="0"/>
                  </a:lnTo>
                  <a:lnTo>
                    <a:pt x="0" y="614549"/>
                  </a:lnTo>
                  <a:lnTo>
                    <a:pt x="125132" y="614549"/>
                  </a:lnTo>
                  <a:lnTo>
                    <a:pt x="125132" y="110665"/>
                  </a:lnTo>
                  <a:lnTo>
                    <a:pt x="235324" y="110665"/>
                  </a:lnTo>
                  <a:cubicBezTo>
                    <a:pt x="266441" y="110665"/>
                    <a:pt x="289088" y="114562"/>
                    <a:pt x="304028" y="123594"/>
                  </a:cubicBezTo>
                  <a:cubicBezTo>
                    <a:pt x="326009" y="136524"/>
                    <a:pt x="339046" y="160483"/>
                    <a:pt x="339046" y="197941"/>
                  </a:cubicBezTo>
                  <a:cubicBezTo>
                    <a:pt x="339046" y="262020"/>
                    <a:pt x="299556" y="284647"/>
                    <a:pt x="247695" y="284647"/>
                  </a:cubicBezTo>
                  <a:lnTo>
                    <a:pt x="164337" y="284647"/>
                  </a:lnTo>
                  <a:lnTo>
                    <a:pt x="164337" y="395882"/>
                  </a:lnTo>
                  <a:lnTo>
                    <a:pt x="214009" y="395882"/>
                  </a:lnTo>
                  <a:lnTo>
                    <a:pt x="344184" y="614549"/>
                  </a:lnTo>
                  <a:lnTo>
                    <a:pt x="488729" y="614549"/>
                  </a:lnTo>
                  <a:lnTo>
                    <a:pt x="344184" y="375252"/>
                  </a:lnTo>
                  <a:cubicBezTo>
                    <a:pt x="428494" y="350628"/>
                    <a:pt x="467318" y="280749"/>
                    <a:pt x="467318" y="197941"/>
                  </a:cubicBezTo>
                  <a:close/>
                </a:path>
              </a:pathLst>
            </a:custGeom>
            <a:solidFill>
              <a:schemeClr val="accent4"/>
            </a:solidFill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9465DFAC-B618-E781-ACB9-3039B3949DDC}"/>
                </a:ext>
              </a:extLst>
            </p:cNvPr>
            <p:cNvSpPr/>
            <p:nvPr/>
          </p:nvSpPr>
          <p:spPr>
            <a:xfrm>
              <a:off x="8982831" y="979987"/>
              <a:ext cx="458373" cy="633373"/>
            </a:xfrm>
            <a:custGeom>
              <a:avLst/>
              <a:gdLst>
                <a:gd name="connsiteX0" fmla="*/ 320871 w 458373"/>
                <a:gd name="connsiteY0" fmla="*/ 276091 h 633373"/>
                <a:gd name="connsiteX1" fmla="*/ 132269 w 458373"/>
                <a:gd name="connsiteY1" fmla="*/ 174553 h 633373"/>
                <a:gd name="connsiteX2" fmla="*/ 228187 w 458373"/>
                <a:gd name="connsiteY2" fmla="*/ 111235 h 633373"/>
                <a:gd name="connsiteX3" fmla="*/ 415457 w 458373"/>
                <a:gd name="connsiteY3" fmla="*/ 138426 h 633373"/>
                <a:gd name="connsiteX4" fmla="*/ 415457 w 458373"/>
                <a:gd name="connsiteY4" fmla="*/ 27191 h 633373"/>
                <a:gd name="connsiteX5" fmla="*/ 224952 w 458373"/>
                <a:gd name="connsiteY5" fmla="*/ 0 h 633373"/>
                <a:gd name="connsiteX6" fmla="*/ 0 w 458373"/>
                <a:gd name="connsiteY6" fmla="*/ 172081 h 633373"/>
                <a:gd name="connsiteX7" fmla="*/ 144544 w 458373"/>
                <a:gd name="connsiteY7" fmla="*/ 351864 h 633373"/>
                <a:gd name="connsiteX8" fmla="*/ 326676 w 458373"/>
                <a:gd name="connsiteY8" fmla="*/ 452831 h 633373"/>
                <a:gd name="connsiteX9" fmla="*/ 209441 w 458373"/>
                <a:gd name="connsiteY9" fmla="*/ 522709 h 633373"/>
                <a:gd name="connsiteX10" fmla="*/ 13703 w 458373"/>
                <a:gd name="connsiteY10" fmla="*/ 494187 h 633373"/>
                <a:gd name="connsiteX11" fmla="*/ 13703 w 458373"/>
                <a:gd name="connsiteY11" fmla="*/ 606088 h 633373"/>
                <a:gd name="connsiteX12" fmla="*/ 215912 w 458373"/>
                <a:gd name="connsiteY12" fmla="*/ 633374 h 633373"/>
                <a:gd name="connsiteX13" fmla="*/ 458373 w 458373"/>
                <a:gd name="connsiteY13" fmla="*/ 443229 h 633373"/>
                <a:gd name="connsiteX14" fmla="*/ 320966 w 458373"/>
                <a:gd name="connsiteY14" fmla="*/ 276281 h 633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8373" h="633373">
                  <a:moveTo>
                    <a:pt x="320871" y="276091"/>
                  </a:moveTo>
                  <a:cubicBezTo>
                    <a:pt x="232089" y="245668"/>
                    <a:pt x="132269" y="241770"/>
                    <a:pt x="132269" y="174553"/>
                  </a:cubicBezTo>
                  <a:cubicBezTo>
                    <a:pt x="132269" y="131295"/>
                    <a:pt x="171854" y="111235"/>
                    <a:pt x="228187" y="111235"/>
                  </a:cubicBezTo>
                  <a:cubicBezTo>
                    <a:pt x="284521" y="111235"/>
                    <a:pt x="332575" y="116369"/>
                    <a:pt x="415457" y="138426"/>
                  </a:cubicBezTo>
                  <a:lnTo>
                    <a:pt x="415457" y="27191"/>
                  </a:lnTo>
                  <a:cubicBezTo>
                    <a:pt x="344184" y="7130"/>
                    <a:pt x="292324" y="0"/>
                    <a:pt x="224952" y="0"/>
                  </a:cubicBezTo>
                  <a:cubicBezTo>
                    <a:pt x="103056" y="0"/>
                    <a:pt x="0" y="48487"/>
                    <a:pt x="0" y="172081"/>
                  </a:cubicBezTo>
                  <a:cubicBezTo>
                    <a:pt x="0" y="269721"/>
                    <a:pt x="48530" y="318874"/>
                    <a:pt x="144544" y="351864"/>
                  </a:cubicBezTo>
                  <a:cubicBezTo>
                    <a:pt x="230091" y="381051"/>
                    <a:pt x="326676" y="386851"/>
                    <a:pt x="326676" y="452831"/>
                  </a:cubicBezTo>
                  <a:cubicBezTo>
                    <a:pt x="326676" y="502079"/>
                    <a:pt x="278716" y="522709"/>
                    <a:pt x="209441" y="522709"/>
                  </a:cubicBezTo>
                  <a:cubicBezTo>
                    <a:pt x="140167" y="522709"/>
                    <a:pt x="99915" y="517480"/>
                    <a:pt x="13703" y="494187"/>
                  </a:cubicBezTo>
                  <a:lnTo>
                    <a:pt x="13703" y="606088"/>
                  </a:lnTo>
                  <a:cubicBezTo>
                    <a:pt x="85642" y="627479"/>
                    <a:pt x="145876" y="633374"/>
                    <a:pt x="215912" y="633374"/>
                  </a:cubicBezTo>
                  <a:cubicBezTo>
                    <a:pt x="368830" y="633374"/>
                    <a:pt x="458373" y="566728"/>
                    <a:pt x="458373" y="443229"/>
                  </a:cubicBezTo>
                  <a:cubicBezTo>
                    <a:pt x="458373" y="345494"/>
                    <a:pt x="394237" y="301570"/>
                    <a:pt x="320966" y="276281"/>
                  </a:cubicBezTo>
                  <a:close/>
                </a:path>
              </a:pathLst>
            </a:custGeom>
            <a:solidFill>
              <a:schemeClr val="accent4"/>
            </a:solidFill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281CDBE3-B8FD-EC69-E006-3F0F4D87DBF4}"/>
                </a:ext>
              </a:extLst>
            </p:cNvPr>
            <p:cNvSpPr/>
            <p:nvPr/>
          </p:nvSpPr>
          <p:spPr>
            <a:xfrm>
              <a:off x="9773589" y="989494"/>
              <a:ext cx="383008" cy="614549"/>
            </a:xfrm>
            <a:custGeom>
              <a:avLst/>
              <a:gdLst>
                <a:gd name="connsiteX0" fmla="*/ 219623 w 383008"/>
                <a:gd name="connsiteY0" fmla="*/ 0 h 614549"/>
                <a:gd name="connsiteX1" fmla="*/ 0 w 383008"/>
                <a:gd name="connsiteY1" fmla="*/ 614549 h 614549"/>
                <a:gd name="connsiteX2" fmla="*/ 119232 w 383008"/>
                <a:gd name="connsiteY2" fmla="*/ 614549 h 614549"/>
                <a:gd name="connsiteX3" fmla="*/ 258543 w 383008"/>
                <a:gd name="connsiteY3" fmla="*/ 223801 h 614549"/>
                <a:gd name="connsiteX4" fmla="*/ 260446 w 383008"/>
                <a:gd name="connsiteY4" fmla="*/ 223801 h 614549"/>
                <a:gd name="connsiteX5" fmla="*/ 260446 w 383008"/>
                <a:gd name="connsiteY5" fmla="*/ 614549 h 614549"/>
                <a:gd name="connsiteX6" fmla="*/ 383009 w 383008"/>
                <a:gd name="connsiteY6" fmla="*/ 614549 h 614549"/>
                <a:gd name="connsiteX7" fmla="*/ 383009 w 383008"/>
                <a:gd name="connsiteY7" fmla="*/ 0 h 614549"/>
                <a:gd name="connsiteX8" fmla="*/ 219623 w 383008"/>
                <a:gd name="connsiteY8" fmla="*/ 0 h 61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3008" h="614549">
                  <a:moveTo>
                    <a:pt x="219623" y="0"/>
                  </a:moveTo>
                  <a:lnTo>
                    <a:pt x="0" y="614549"/>
                  </a:lnTo>
                  <a:lnTo>
                    <a:pt x="119232" y="614549"/>
                  </a:lnTo>
                  <a:lnTo>
                    <a:pt x="258543" y="223801"/>
                  </a:lnTo>
                  <a:lnTo>
                    <a:pt x="260446" y="223801"/>
                  </a:lnTo>
                  <a:lnTo>
                    <a:pt x="260446" y="614549"/>
                  </a:lnTo>
                  <a:lnTo>
                    <a:pt x="383009" y="614549"/>
                  </a:lnTo>
                  <a:lnTo>
                    <a:pt x="383009" y="0"/>
                  </a:lnTo>
                  <a:lnTo>
                    <a:pt x="219623" y="0"/>
                  </a:lnTo>
                  <a:close/>
                </a:path>
              </a:pathLst>
            </a:custGeom>
            <a:solidFill>
              <a:schemeClr val="accent4"/>
            </a:solidFill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D44EA746-D2D4-1658-535C-887A0F442BC8}"/>
                </a:ext>
              </a:extLst>
            </p:cNvPr>
            <p:cNvSpPr/>
            <p:nvPr/>
          </p:nvSpPr>
          <p:spPr>
            <a:xfrm>
              <a:off x="9507148" y="989494"/>
              <a:ext cx="308976" cy="614549"/>
            </a:xfrm>
            <a:custGeom>
              <a:avLst/>
              <a:gdLst>
                <a:gd name="connsiteX0" fmla="*/ 308976 w 308976"/>
                <a:gd name="connsiteY0" fmla="*/ 382477 h 614549"/>
                <a:gd name="connsiteX1" fmla="*/ 165955 w 308976"/>
                <a:gd name="connsiteY1" fmla="*/ 0 h 614549"/>
                <a:gd name="connsiteX2" fmla="*/ 0 w 308976"/>
                <a:gd name="connsiteY2" fmla="*/ 0 h 614549"/>
                <a:gd name="connsiteX3" fmla="*/ 0 w 308976"/>
                <a:gd name="connsiteY3" fmla="*/ 614549 h 614549"/>
                <a:gd name="connsiteX4" fmla="*/ 121231 w 308976"/>
                <a:gd name="connsiteY4" fmla="*/ 614549 h 614549"/>
                <a:gd name="connsiteX5" fmla="*/ 121231 w 308976"/>
                <a:gd name="connsiteY5" fmla="*/ 223801 h 614549"/>
                <a:gd name="connsiteX6" fmla="*/ 123229 w 308976"/>
                <a:gd name="connsiteY6" fmla="*/ 223801 h 614549"/>
                <a:gd name="connsiteX7" fmla="*/ 247219 w 308976"/>
                <a:gd name="connsiteY7" fmla="*/ 555414 h 614549"/>
                <a:gd name="connsiteX8" fmla="*/ 308976 w 308976"/>
                <a:gd name="connsiteY8" fmla="*/ 382477 h 61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976" h="614549">
                  <a:moveTo>
                    <a:pt x="308976" y="382477"/>
                  </a:moveTo>
                  <a:lnTo>
                    <a:pt x="165955" y="0"/>
                  </a:lnTo>
                  <a:lnTo>
                    <a:pt x="0" y="0"/>
                  </a:lnTo>
                  <a:lnTo>
                    <a:pt x="0" y="614549"/>
                  </a:lnTo>
                  <a:lnTo>
                    <a:pt x="121231" y="614549"/>
                  </a:lnTo>
                  <a:lnTo>
                    <a:pt x="121231" y="223801"/>
                  </a:lnTo>
                  <a:lnTo>
                    <a:pt x="123229" y="223801"/>
                  </a:lnTo>
                  <a:lnTo>
                    <a:pt x="247219" y="555414"/>
                  </a:lnTo>
                  <a:lnTo>
                    <a:pt x="308976" y="382477"/>
                  </a:lnTo>
                  <a:close/>
                </a:path>
              </a:pathLst>
            </a:custGeom>
            <a:solidFill>
              <a:schemeClr val="accent4"/>
            </a:solidFill>
            <a:ln w="9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268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0" kern="1200" cap="none" baseline="0">
          <a:solidFill>
            <a:srgbClr val="009CDE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1800" b="0" kern="1200" cap="none" baseline="0">
          <a:solidFill>
            <a:schemeClr val="accent4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Font typeface="Wingdings" pitchFamily="2" charset="2"/>
        <a:buChar char="§"/>
        <a:defRPr sz="1800" b="0" kern="1200" cap="none" baseline="0">
          <a:solidFill>
            <a:schemeClr val="accent4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Font typeface="Arial" panose="020B0604020202020204" pitchFamily="34" charset="0"/>
        <a:buChar char="–"/>
        <a:defRPr sz="1800" b="0" kern="1200" cap="none" baseline="0">
          <a:solidFill>
            <a:schemeClr val="accent4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Font typeface="Arial" panose="020B0604020202020204" pitchFamily="34" charset="0"/>
        <a:buChar char="•"/>
        <a:defRPr sz="1800" b="0" kern="1200" cap="none" baseline="0">
          <a:solidFill>
            <a:schemeClr val="accent4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Font typeface="Arial" panose="020B0604020202020204" pitchFamily="34" charset="0"/>
        <a:buChar char="•"/>
        <a:defRPr sz="1800" b="0" kern="1200" cap="none" baseline="0">
          <a:solidFill>
            <a:schemeClr val="accent4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200"/>
        </a:spcAft>
        <a:buClr>
          <a:schemeClr val="tx1"/>
        </a:buClr>
        <a:buFontTx/>
        <a:buNone/>
        <a:defRPr sz="1800" b="1" kern="1200" cap="none" baseline="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200"/>
        </a:spcAft>
        <a:buClr>
          <a:schemeClr val="tx1"/>
        </a:buClr>
        <a:buFontTx/>
        <a:buNone/>
        <a:defRPr sz="1800" b="1" kern="1200" cap="none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100"/>
        </a:spcAft>
        <a:buFont typeface="Arial" panose="020B0604020202020204" pitchFamily="34" charset="0"/>
        <a:buNone/>
        <a:defRPr sz="1800" b="0" kern="1200" cap="all" baseline="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200"/>
        </a:spcAft>
        <a:buFont typeface="Arial" panose="020B0604020202020204" pitchFamily="34" charset="0"/>
        <a:buNone/>
        <a:defRPr sz="1400" b="1" kern="1200" cap="none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081">
          <p15:clr>
            <a:srgbClr val="F26B43"/>
          </p15:clr>
        </p15:guide>
        <p15:guide id="4" pos="7204">
          <p15:clr>
            <a:srgbClr val="F26B43"/>
          </p15:clr>
        </p15:guide>
        <p15:guide id="6" orient="horz" pos="3936">
          <p15:clr>
            <a:srgbClr val="F26B43"/>
          </p15:clr>
        </p15:guide>
        <p15:guide id="7" orient="horz" pos="497">
          <p15:clr>
            <a:srgbClr val="F26B43"/>
          </p15:clr>
        </p15:guide>
        <p15:guide id="10" orient="horz" pos="731">
          <p15:clr>
            <a:srgbClr val="F26B43"/>
          </p15:clr>
        </p15:guide>
        <p15:guide id="11" pos="514">
          <p15:clr>
            <a:srgbClr val="F26B43"/>
          </p15:clr>
        </p15:guide>
        <p15:guide id="12" pos="968">
          <p15:clr>
            <a:srgbClr val="F26B43"/>
          </p15:clr>
        </p15:guide>
        <p15:guide id="13" pos="1535">
          <p15:clr>
            <a:srgbClr val="F26B43"/>
          </p15:clr>
        </p15:guide>
        <p15:guide id="14" pos="1648">
          <p15:clr>
            <a:srgbClr val="F26B43"/>
          </p15:clr>
        </p15:guide>
        <p15:guide id="15" pos="2101">
          <p15:clr>
            <a:srgbClr val="F26B43"/>
          </p15:clr>
        </p15:guide>
        <p15:guide id="16" pos="2207">
          <p15:clr>
            <a:srgbClr val="F26B43"/>
          </p15:clr>
        </p15:guide>
        <p15:guide id="17" pos="2668">
          <p15:clr>
            <a:srgbClr val="F26B43"/>
          </p15:clr>
        </p15:guide>
        <p15:guide id="18" pos="2782">
          <p15:clr>
            <a:srgbClr val="F26B43"/>
          </p15:clr>
        </p15:guide>
        <p15:guide id="19" pos="3235">
          <p15:clr>
            <a:srgbClr val="F26B43"/>
          </p15:clr>
        </p15:guide>
        <p15:guide id="20" pos="3349">
          <p15:clr>
            <a:srgbClr val="F26B43"/>
          </p15:clr>
        </p15:guide>
        <p15:guide id="21" pos="3916">
          <p15:clr>
            <a:srgbClr val="F26B43"/>
          </p15:clr>
        </p15:guide>
        <p15:guide id="22" pos="3802">
          <p15:clr>
            <a:srgbClr val="F26B43"/>
          </p15:clr>
        </p15:guide>
        <p15:guide id="23" pos="4369">
          <p15:clr>
            <a:srgbClr val="F26B43"/>
          </p15:clr>
        </p15:guide>
        <p15:guide id="24" pos="4483">
          <p15:clr>
            <a:srgbClr val="F26B43"/>
          </p15:clr>
        </p15:guide>
        <p15:guide id="25" pos="4936">
          <p15:clr>
            <a:srgbClr val="F26B43"/>
          </p15:clr>
        </p15:guide>
        <p15:guide id="26" pos="5049">
          <p15:clr>
            <a:srgbClr val="F26B43"/>
          </p15:clr>
        </p15:guide>
        <p15:guide id="27" pos="5503">
          <p15:clr>
            <a:srgbClr val="F26B43"/>
          </p15:clr>
        </p15:guide>
        <p15:guide id="28" pos="5616">
          <p15:clr>
            <a:srgbClr val="F26B43"/>
          </p15:clr>
        </p15:guide>
        <p15:guide id="29" pos="6070">
          <p15:clr>
            <a:srgbClr val="F26B43"/>
          </p15:clr>
        </p15:guide>
        <p15:guide id="30" pos="6183">
          <p15:clr>
            <a:srgbClr val="F26B43"/>
          </p15:clr>
        </p15:guide>
        <p15:guide id="31" pos="6637">
          <p15:clr>
            <a:srgbClr val="F26B43"/>
          </p15:clr>
        </p15:guide>
        <p15:guide id="32" pos="6750">
          <p15:clr>
            <a:srgbClr val="F26B43"/>
          </p15:clr>
        </p15:guide>
        <p15:guide id="33" orient="horz" pos="1026">
          <p15:clr>
            <a:srgbClr val="F26B43"/>
          </p15:clr>
        </p15:guide>
        <p15:guide id="34" orient="horz" pos="1177">
          <p15:clr>
            <a:srgbClr val="F26B43"/>
          </p15:clr>
        </p15:guide>
        <p15:guide id="35" orient="horz" pos="4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40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Michael.Brown@rsmus.com" TargetMode="External"/><Relationship Id="rId5" Type="http://schemas.openxmlformats.org/officeDocument/2006/relationships/hyperlink" Target="mailto:Valerie.Howell@rsmus.com" TargetMode="External"/><Relationship Id="rId4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blue and green squares&#10;&#10;AI-generated content may be incorrect.">
            <a:extLst>
              <a:ext uri="{FF2B5EF4-FFF2-40B4-BE49-F238E27FC236}">
                <a16:creationId xmlns:a16="http://schemas.microsoft.com/office/drawing/2014/main" id="{1E7C31F6-798A-3F2C-B1BA-DB7CFB909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696" y="206800"/>
            <a:ext cx="1478408" cy="640135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AEC552D-B46A-47F0-9E3B-6588609B7F3F}"/>
              </a:ext>
            </a:extLst>
          </p:cNvPr>
          <p:cNvSpPr txBox="1">
            <a:spLocks/>
          </p:cNvSpPr>
          <p:nvPr/>
        </p:nvSpPr>
        <p:spPr>
          <a:xfrm>
            <a:off x="516512" y="3429000"/>
            <a:ext cx="10621388" cy="18843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relo Book" panose="00000500000000000000" pitchFamily="50" charset="0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3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2000" b="1" kern="1200">
                <a:solidFill>
                  <a:srgbClr val="63666A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spc="-10" dirty="0"/>
              <a:t>Operating Margin Challenges and Opportunity Strategies</a:t>
            </a:r>
            <a:endParaRPr lang="en-US" sz="1600" b="1" dirty="0">
              <a:solidFill>
                <a:srgbClr val="2B3072"/>
              </a:solidFill>
            </a:endParaRP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747CAB2E-E3C4-EF7D-FC24-B4E4D9030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6019800" cy="144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21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480745E-174D-FF89-139B-047819928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6272350"/>
              </p:ext>
            </p:extLst>
          </p:nvPr>
        </p:nvGraphicFramePr>
        <p:xfrm>
          <a:off x="1828800" y="114405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2">
            <a:extLst>
              <a:ext uri="{FF2B5EF4-FFF2-40B4-BE49-F238E27FC236}">
                <a16:creationId xmlns:a16="http://schemas.microsoft.com/office/drawing/2014/main" id="{BDE597A7-50AF-4962-CD01-65A196E99595}"/>
              </a:ext>
            </a:extLst>
          </p:cNvPr>
          <p:cNvSpPr txBox="1">
            <a:spLocks/>
          </p:cNvSpPr>
          <p:nvPr/>
        </p:nvSpPr>
        <p:spPr>
          <a:xfrm>
            <a:off x="228600" y="66622"/>
            <a:ext cx="9982200" cy="874598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 cap="none" baseline="0">
                <a:solidFill>
                  <a:srgbClr val="009CD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800" dirty="0"/>
              <a:t>Traditional areas that provide opportunities for Operating Margin Improvement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B2CE2E-45FA-477E-DF6F-114FB0C4766A}"/>
              </a:ext>
            </a:extLst>
          </p:cNvPr>
          <p:cNvSpPr/>
          <p:nvPr/>
        </p:nvSpPr>
        <p:spPr>
          <a:xfrm>
            <a:off x="10325100" y="104722"/>
            <a:ext cx="1828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6" tIns="56346" rIns="56346" bIns="56346" rtlCol="0" anchor="ctr">
            <a:noAutofit/>
          </a:bodyPr>
          <a:lstStyle/>
          <a:p>
            <a:pPr algn="ctr"/>
            <a:endParaRPr lang="en-US" sz="1400"/>
          </a:p>
        </p:txBody>
      </p:sp>
      <p:pic>
        <p:nvPicPr>
          <p:cNvPr id="7" name="object 13">
            <a:extLst>
              <a:ext uri="{FF2B5EF4-FFF2-40B4-BE49-F238E27FC236}">
                <a16:creationId xmlns:a16="http://schemas.microsoft.com/office/drawing/2014/main" id="{7D668B59-1DBF-4B2E-66EC-ACB08630736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76409" y="225943"/>
            <a:ext cx="884766" cy="367147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BBB7907-007C-832C-35A3-A0C31049D898}"/>
              </a:ext>
            </a:extLst>
          </p:cNvPr>
          <p:cNvSpPr txBox="1">
            <a:spLocks/>
          </p:cNvSpPr>
          <p:nvPr/>
        </p:nvSpPr>
        <p:spPr>
          <a:xfrm>
            <a:off x="11049000" y="6345862"/>
            <a:ext cx="747343" cy="2073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GB" sz="1000">
                <a:solidFill>
                  <a:srgbClr val="888B8D"/>
                </a:solidFill>
                <a:latin typeface="Arial"/>
              </a:rPr>
              <a:t>RSM | </a:t>
            </a:r>
            <a:fld id="{D3664AF6-26E3-4378-990F-C4F4E21208D6}" type="slidenum">
              <a:rPr lang="en-GB" sz="1000" smtClean="0">
                <a:solidFill>
                  <a:srgbClr val="888B8D"/>
                </a:solidFill>
                <a:latin typeface="Arial"/>
              </a:rPr>
              <a:pPr algn="r">
                <a:defRPr/>
              </a:pPr>
              <a:t>10</a:t>
            </a:fld>
            <a:endParaRPr lang="en-GB" sz="1000">
              <a:solidFill>
                <a:srgbClr val="888B8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4048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4AC82-69A6-4C7F-C770-85343600A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18E32-A10A-F0AC-39A0-8778F6CDA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RSM | </a:t>
            </a:r>
            <a:fld id="{D3664AF6-26E3-4378-990F-C4F4E21208D6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108EA68-9082-613C-3B5B-8DEDCB507B12}"/>
              </a:ext>
            </a:extLst>
          </p:cNvPr>
          <p:cNvSpPr txBox="1">
            <a:spLocks/>
          </p:cNvSpPr>
          <p:nvPr/>
        </p:nvSpPr>
        <p:spPr>
          <a:xfrm>
            <a:off x="533400" y="3276600"/>
            <a:ext cx="10393300" cy="6771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§"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–"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Tx/>
              <a:buNone/>
              <a:defRPr sz="1800" b="1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Tx/>
              <a:buNone/>
              <a:defRPr sz="1800" b="1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100"/>
              </a:spcAft>
              <a:buFont typeface="Arial" panose="020B0604020202020204" pitchFamily="34" charset="0"/>
              <a:buNone/>
              <a:defRPr sz="1800" b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b="1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</a:rPr>
              <a:t>Alignment of Services to Community Needs and Changing Demographics</a:t>
            </a:r>
          </a:p>
        </p:txBody>
      </p:sp>
    </p:spTree>
    <p:extLst>
      <p:ext uri="{BB962C8B-B14F-4D97-AF65-F5344CB8AC3E}">
        <p14:creationId xmlns:p14="http://schemas.microsoft.com/office/powerpoint/2010/main" val="2605336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C5EC9-672B-2979-64D5-1829C0CAD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77381"/>
            <a:ext cx="10620375" cy="553998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US" b="0" i="0" kern="1200" cap="none" baseline="0" dirty="0">
                <a:latin typeface="Arial"/>
                <a:ea typeface="+mj-ea"/>
                <a:cs typeface="Arial"/>
              </a:rPr>
              <a:t>Community Needs Assessment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92CB30-69B9-E181-4AA4-02BE52E6C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661310"/>
            <a:ext cx="4932045" cy="3152440"/>
          </a:xfrm>
          <a:prstGeom prst="rect">
            <a:avLst/>
          </a:prstGeom>
          <a:noFill/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864A60D-CEAB-B826-5B36-7AAAC122F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880" y="1577340"/>
            <a:ext cx="5303520" cy="45262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ts val="600"/>
              </a:spcBef>
            </a:pPr>
            <a:r>
              <a:rPr lang="en-US" altLang="en-US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Every three years, CAHs (like other nonprofit hospitals) conduct CHNAs to identify local health priorities.</a:t>
            </a:r>
          </a:p>
          <a:p>
            <a:pPr fontAlgn="base">
              <a:spcBef>
                <a:spcPts val="600"/>
              </a:spcBef>
            </a:pPr>
            <a:endParaRPr lang="en-US" altLang="en-US" b="0" kern="1200" cap="none" baseline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pPr lvl="0" fontAlgn="base">
              <a:spcBef>
                <a:spcPts val="600"/>
              </a:spcBef>
            </a:pPr>
            <a:r>
              <a:rPr lang="en-US" altLang="en-US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They gather input from residents, local agencies, and health departments, helping to align services with the actual needs (e.g., aging populations, chronic disease prevalence, mental health needs).</a:t>
            </a:r>
          </a:p>
          <a:p>
            <a:pPr lvl="0" fontAlgn="base">
              <a:spcBef>
                <a:spcPts val="600"/>
              </a:spcBef>
            </a:pPr>
            <a:endParaRPr lang="en-US" altLang="en-US" b="0" kern="1200" cap="none" baseline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pPr lvl="0" fontAlgn="base">
              <a:spcBef>
                <a:spcPts val="600"/>
              </a:spcBef>
            </a:pPr>
            <a:r>
              <a:rPr lang="en-US" altLang="en-US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The findings often shape service expansion (like adding telehealth or wellness programs) or partnerships with other provider</a:t>
            </a:r>
          </a:p>
          <a:p>
            <a:pPr marR="0" lvl="0" fontAlgn="base">
              <a:spcBef>
                <a:spcPts val="600"/>
              </a:spcBef>
              <a:buClrTx/>
              <a:buSzTx/>
              <a:tabLst/>
            </a:pPr>
            <a:endParaRPr kumimoji="0" lang="en-US" altLang="en-US" b="0" i="0" u="none" strike="noStrike" kern="1200" cap="none" normalizeH="0" baseline="0">
              <a:ln>
                <a:noFill/>
              </a:ln>
              <a:solidFill>
                <a:schemeClr val="accent4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1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BEAB1-5CFC-088C-C837-1F6632F9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539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>
                <a:solidFill>
                  <a:srgbClr val="009CDE"/>
                </a:solidFill>
                <a:latin typeface="Arial"/>
                <a:cs typeface="Arial"/>
              </a:rPr>
              <a:t>Leveraging Technology and Data Tools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1B5006B7-9FF3-491F-E3D1-ECE6575CB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4624313"/>
              </p:ext>
            </p:extLst>
          </p:nvPr>
        </p:nvGraphicFramePr>
        <p:xfrm>
          <a:off x="2667000" y="1328680"/>
          <a:ext cx="5880340" cy="497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6028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F53C152D-F627-BFAF-F609-51E9C0D653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6089210"/>
              </p:ext>
            </p:extLst>
          </p:nvPr>
        </p:nvGraphicFramePr>
        <p:xfrm>
          <a:off x="6278880" y="1577340"/>
          <a:ext cx="530352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Placeholder 37">
            <a:extLst>
              <a:ext uri="{FF2B5EF4-FFF2-40B4-BE49-F238E27FC236}">
                <a16:creationId xmlns:a16="http://schemas.microsoft.com/office/drawing/2014/main" id="{B67F2A86-FFBD-C3DE-A4D0-969DF9BCD1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903"/>
            <a:ext cx="5029200" cy="6490197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362E078-0B79-63BB-4F01-45CA2F1EA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200382"/>
            <a:ext cx="7541895" cy="1107996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Aligning with Consumer Expectations</a:t>
            </a:r>
          </a:p>
        </p:txBody>
      </p:sp>
    </p:spTree>
    <p:extLst>
      <p:ext uri="{BB962C8B-B14F-4D97-AF65-F5344CB8AC3E}">
        <p14:creationId xmlns:p14="http://schemas.microsoft.com/office/powerpoint/2010/main" val="1211729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02E8-3B13-4E6F-B323-2F5A6C1B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152400"/>
            <a:ext cx="10620375" cy="1107996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br>
              <a:rPr lang="en-US" dirty="0"/>
            </a:br>
            <a:r>
              <a:rPr lang="en-US" dirty="0"/>
              <a:t>Collaboration and Partnerships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7208166-5C90-8F93-DEC0-982BAC04A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30680"/>
            <a:ext cx="4571999" cy="2209800"/>
          </a:xfrm>
          <a:ln w="31750">
            <a:solidFill>
              <a:schemeClr val="accent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1800" b="0" u="none" dirty="0"/>
              <a:t> Data-Driven Decision Making</a:t>
            </a:r>
          </a:p>
          <a:p>
            <a:pPr algn="ctr"/>
            <a:r>
              <a:rPr lang="en-US" sz="1800" b="0" u="none" dirty="0"/>
              <a:t> Use of local health data, claims data, and       electronic health record analytics helps identify service gaps and utilization trends.</a:t>
            </a:r>
          </a:p>
          <a:p>
            <a:pPr algn="ctr"/>
            <a:r>
              <a:rPr lang="en-US" sz="1800" b="0" u="none" dirty="0"/>
              <a:t> For example, an increase in ER visits for      behavioral health might lead to investment in crisis stabilization services.</a:t>
            </a:r>
          </a:p>
          <a:p>
            <a:endParaRPr lang="en-US" sz="1800" b="0" u="none" dirty="0"/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222609B1-FD06-838B-1B03-047F48545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210500"/>
              </p:ext>
            </p:extLst>
          </p:nvPr>
        </p:nvGraphicFramePr>
        <p:xfrm>
          <a:off x="6278880" y="1577340"/>
          <a:ext cx="530352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380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553BBC84-6CD5-6944-EA2B-FE315C333F28}"/>
              </a:ext>
            </a:extLst>
          </p:cNvPr>
          <p:cNvSpPr/>
          <p:nvPr/>
        </p:nvSpPr>
        <p:spPr>
          <a:xfrm>
            <a:off x="5876693" y="4079123"/>
            <a:ext cx="6326882" cy="277887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6" tIns="56346" rIns="56346" bIns="56346" rtlCol="0" anchor="ctr"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791E6-EBBC-7FBA-F1EF-6680236B7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GB"/>
              <a:t>RSM | </a:t>
            </a:r>
            <a:fld id="{D3664AF6-26E3-4378-990F-C4F4E21208D6}" type="slidenum">
              <a:rPr smtClean="0"/>
              <a:pPr algn="r"/>
              <a:t>16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111C69-A228-1C37-4417-49502A6083DB}"/>
              </a:ext>
            </a:extLst>
          </p:cNvPr>
          <p:cNvGrpSpPr/>
          <p:nvPr/>
        </p:nvGrpSpPr>
        <p:grpSpPr>
          <a:xfrm>
            <a:off x="545174" y="795092"/>
            <a:ext cx="7083743" cy="5704415"/>
            <a:chOff x="545174" y="795092"/>
            <a:chExt cx="7083743" cy="5704415"/>
          </a:xfrm>
        </p:grpSpPr>
        <p:sp>
          <p:nvSpPr>
            <p:cNvPr id="3" name="Овал 4">
              <a:extLst>
                <a:ext uri="{FF2B5EF4-FFF2-40B4-BE49-F238E27FC236}">
                  <a16:creationId xmlns:a16="http://schemas.microsoft.com/office/drawing/2014/main" id="{704D62BD-6DFB-A338-516C-0D07AAFD6290}"/>
                </a:ext>
              </a:extLst>
            </p:cNvPr>
            <p:cNvSpPr/>
            <p:nvPr/>
          </p:nvSpPr>
          <p:spPr>
            <a:xfrm>
              <a:off x="2456970" y="1377297"/>
              <a:ext cx="4633896" cy="4633896"/>
            </a:xfrm>
            <a:prstGeom prst="ellipse">
              <a:avLst/>
            </a:prstGeom>
            <a:noFill/>
            <a:ln w="457200">
              <a:solidFill>
                <a:srgbClr val="D8EBD6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7" name="Rectangle 25">
              <a:extLst>
                <a:ext uri="{FF2B5EF4-FFF2-40B4-BE49-F238E27FC236}">
                  <a16:creationId xmlns:a16="http://schemas.microsoft.com/office/drawing/2014/main" id="{D62538FD-CBCF-4E62-D564-AA9393CDDEBE}"/>
                </a:ext>
              </a:extLst>
            </p:cNvPr>
            <p:cNvSpPr/>
            <p:nvPr/>
          </p:nvSpPr>
          <p:spPr>
            <a:xfrm>
              <a:off x="545174" y="2048488"/>
              <a:ext cx="5144274" cy="3291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r>
                <a:rPr lang="en-US" sz="4800" b="0" dirty="0">
                  <a:solidFill>
                    <a:srgbClr val="009CD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Alignment of Workforce and Resources</a:t>
              </a:r>
              <a:endParaRPr lang="en-US" sz="2800" b="1" dirty="0">
                <a:solidFill>
                  <a:srgbClr val="009CDE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4" name="Овал 5">
              <a:extLst>
                <a:ext uri="{FF2B5EF4-FFF2-40B4-BE49-F238E27FC236}">
                  <a16:creationId xmlns:a16="http://schemas.microsoft.com/office/drawing/2014/main" id="{DC33CAF4-2D17-51AE-0B82-A738633A0704}"/>
                </a:ext>
              </a:extLst>
            </p:cNvPr>
            <p:cNvSpPr/>
            <p:nvPr/>
          </p:nvSpPr>
          <p:spPr>
            <a:xfrm>
              <a:off x="4955421" y="795092"/>
              <a:ext cx="1319743" cy="1319743"/>
            </a:xfrm>
            <a:prstGeom prst="ellipse">
              <a:avLst/>
            </a:prstGeom>
            <a:solidFill>
              <a:srgbClr val="3F9C3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Овал 60">
              <a:extLst>
                <a:ext uri="{FF2B5EF4-FFF2-40B4-BE49-F238E27FC236}">
                  <a16:creationId xmlns:a16="http://schemas.microsoft.com/office/drawing/2014/main" id="{5C8B00DE-7C6E-8656-E60A-2C6FFED4AED2}"/>
                </a:ext>
              </a:extLst>
            </p:cNvPr>
            <p:cNvSpPr/>
            <p:nvPr/>
          </p:nvSpPr>
          <p:spPr>
            <a:xfrm>
              <a:off x="6309174" y="2009321"/>
              <a:ext cx="1319743" cy="1319743"/>
            </a:xfrm>
            <a:prstGeom prst="ellipse">
              <a:avLst/>
            </a:prstGeom>
            <a:solidFill>
              <a:srgbClr val="6CAF5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6" name="Овал 61">
              <a:extLst>
                <a:ext uri="{FF2B5EF4-FFF2-40B4-BE49-F238E27FC236}">
                  <a16:creationId xmlns:a16="http://schemas.microsoft.com/office/drawing/2014/main" id="{50AF8775-CA9A-012D-F331-578BF3C5D809}"/>
                </a:ext>
              </a:extLst>
            </p:cNvPr>
            <p:cNvSpPr/>
            <p:nvPr/>
          </p:nvSpPr>
          <p:spPr>
            <a:xfrm>
              <a:off x="6309174" y="3783113"/>
              <a:ext cx="1319743" cy="1319743"/>
            </a:xfrm>
            <a:prstGeom prst="ellipse">
              <a:avLst/>
            </a:prstGeom>
            <a:solidFill>
              <a:srgbClr val="8BC38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7" name="Овал 62">
              <a:extLst>
                <a:ext uri="{FF2B5EF4-FFF2-40B4-BE49-F238E27FC236}">
                  <a16:creationId xmlns:a16="http://schemas.microsoft.com/office/drawing/2014/main" id="{3903C5E1-4DB8-2A97-4026-852152E288ED}"/>
                </a:ext>
              </a:extLst>
            </p:cNvPr>
            <p:cNvSpPr/>
            <p:nvPr/>
          </p:nvSpPr>
          <p:spPr>
            <a:xfrm>
              <a:off x="4955421" y="5179764"/>
              <a:ext cx="1319743" cy="1319743"/>
            </a:xfrm>
            <a:prstGeom prst="ellipse">
              <a:avLst/>
            </a:prstGeom>
            <a:solidFill>
              <a:srgbClr val="B2D7AE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95627BC-1120-18C5-7D71-174520B2782E}"/>
              </a:ext>
            </a:extLst>
          </p:cNvPr>
          <p:cNvSpPr txBox="1"/>
          <p:nvPr/>
        </p:nvSpPr>
        <p:spPr>
          <a:xfrm>
            <a:off x="6490690" y="1062855"/>
            <a:ext cx="4945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F9C35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Leverage Telemedicine and Virtual Care</a:t>
            </a:r>
          </a:p>
          <a:p>
            <a:r>
              <a:rPr lang="en-U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Extend specialty coverage and convenience of appointments for patients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63DC97F-79BA-C945-701D-64224B17484B}"/>
              </a:ext>
            </a:extLst>
          </p:cNvPr>
          <p:cNvSpPr txBox="1"/>
          <p:nvPr/>
        </p:nvSpPr>
        <p:spPr>
          <a:xfrm>
            <a:off x="7696086" y="2222916"/>
            <a:ext cx="3740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F9C35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Share Resources</a:t>
            </a:r>
          </a:p>
          <a:p>
            <a:r>
              <a:rPr lang="en-U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Share equipment, technology, purchasing coalitions and administrative functions across regional partners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F62508-7B89-A866-EBEA-89507E470524}"/>
              </a:ext>
            </a:extLst>
          </p:cNvPr>
          <p:cNvSpPr txBox="1"/>
          <p:nvPr/>
        </p:nvSpPr>
        <p:spPr>
          <a:xfrm>
            <a:off x="7755866" y="3996708"/>
            <a:ext cx="37402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F9C35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Cross train/function staff </a:t>
            </a:r>
          </a:p>
          <a:p>
            <a:r>
              <a:rPr lang="en-U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Staff can be cross trained to perform multiple roles or “helping hands” to account for fluctuations in volumes and acuity 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2D3E75-639A-0B0C-C421-7A25A8317BD1}"/>
              </a:ext>
            </a:extLst>
          </p:cNvPr>
          <p:cNvSpPr txBox="1"/>
          <p:nvPr/>
        </p:nvSpPr>
        <p:spPr>
          <a:xfrm>
            <a:off x="6490689" y="5616890"/>
            <a:ext cx="4945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F9C35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Seek creative funding courses</a:t>
            </a:r>
          </a:p>
          <a:p>
            <a:r>
              <a:rPr lang="en-U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Seek grants funding, 340 B pharmacy optimizations, foundation and state/federal support for critical service sustainability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4" name="Graphic 43" descr="Folder Search outline">
            <a:extLst>
              <a:ext uri="{FF2B5EF4-FFF2-40B4-BE49-F238E27FC236}">
                <a16:creationId xmlns:a16="http://schemas.microsoft.com/office/drawing/2014/main" id="{CFF5648C-A8EE-5D02-7609-516B24D13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189150" y="5468031"/>
            <a:ext cx="807032" cy="807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327C8D-B157-A3AE-32C3-316596D432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18" y="2236202"/>
            <a:ext cx="947445" cy="947445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AEECCB-2F72-A556-2559-583C1B36D2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194" y="905700"/>
            <a:ext cx="1022196" cy="1022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013316-7E0F-C210-50B2-B734C7D9E3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91" y="3910831"/>
            <a:ext cx="1065580" cy="106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85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20354-761C-D2F8-A9FE-AD1120141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F79A-1E39-9984-E4CC-4A06155A4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RSM | </a:t>
            </a:r>
            <a:fld id="{D3664AF6-26E3-4378-990F-C4F4E21208D6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66D8F24-F7ED-7473-A055-B2D49F2C5962}"/>
              </a:ext>
            </a:extLst>
          </p:cNvPr>
          <p:cNvSpPr txBox="1">
            <a:spLocks/>
          </p:cNvSpPr>
          <p:nvPr/>
        </p:nvSpPr>
        <p:spPr>
          <a:xfrm>
            <a:off x="533400" y="3276600"/>
            <a:ext cx="10393300" cy="6771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§"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–"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Tx/>
              <a:buNone/>
              <a:defRPr sz="1800" b="1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Tx/>
              <a:buNone/>
              <a:defRPr sz="1800" b="1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100"/>
              </a:spcAft>
              <a:buFont typeface="Arial" panose="020B0604020202020204" pitchFamily="34" charset="0"/>
              <a:buNone/>
              <a:defRPr sz="1800" b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b="1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</a:rPr>
              <a:t>The Clinical / Revenue Cycle Connection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61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C00BA-6145-0D69-8A3B-0A7936123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65A96B2-406E-3D2F-C328-F1138E90D6E0}"/>
              </a:ext>
            </a:extLst>
          </p:cNvPr>
          <p:cNvSpPr txBox="1">
            <a:spLocks/>
          </p:cNvSpPr>
          <p:nvPr/>
        </p:nvSpPr>
        <p:spPr>
          <a:xfrm>
            <a:off x="228600" y="66622"/>
            <a:ext cx="9982200" cy="874598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 cap="none" baseline="0">
                <a:solidFill>
                  <a:srgbClr val="009CD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800" dirty="0"/>
              <a:t>Clinical Revenue Cycle Integration</a:t>
            </a:r>
            <a:br>
              <a:rPr lang="en-US" sz="2800" dirty="0"/>
            </a:br>
            <a:endParaRPr lang="en-US" sz="2800" spc="-10" dirty="0"/>
          </a:p>
        </p:txBody>
      </p:sp>
      <p:pic>
        <p:nvPicPr>
          <p:cNvPr id="8" name="object 13">
            <a:extLst>
              <a:ext uri="{FF2B5EF4-FFF2-40B4-BE49-F238E27FC236}">
                <a16:creationId xmlns:a16="http://schemas.microsoft.com/office/drawing/2014/main" id="{4884F719-8042-E2B7-39CF-FA2ADAA20A3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76409" y="225943"/>
            <a:ext cx="884766" cy="367147"/>
          </a:xfrm>
          <a:prstGeom prst="rect">
            <a:avLst/>
          </a:prstGeom>
        </p:spPr>
      </p:pic>
      <p:sp>
        <p:nvSpPr>
          <p:cNvPr id="3" name="AutoShape 2" descr="Image of ">
            <a:extLst>
              <a:ext uri="{FF2B5EF4-FFF2-40B4-BE49-F238E27FC236}">
                <a16:creationId xmlns:a16="http://schemas.microsoft.com/office/drawing/2014/main" id="{DEA1C213-1EC7-966D-33EB-9C5744DA16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17978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2FCFFEE7-4170-7C5A-E0D0-ABB9E4BF88F7}"/>
              </a:ext>
            </a:extLst>
          </p:cNvPr>
          <p:cNvSpPr/>
          <p:nvPr/>
        </p:nvSpPr>
        <p:spPr>
          <a:xfrm>
            <a:off x="4629150" y="2173542"/>
            <a:ext cx="2933700" cy="2789301"/>
          </a:xfrm>
          <a:prstGeom prst="pent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6" tIns="56346" rIns="56346" bIns="56346" rtlCol="0" anchor="ctr">
            <a:noAutofit/>
          </a:bodyPr>
          <a:lstStyle/>
          <a:p>
            <a:pPr algn="ctr"/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F20792-2AED-277C-E9E1-4107F2A03260}"/>
              </a:ext>
            </a:extLst>
          </p:cNvPr>
          <p:cNvSpPr txBox="1"/>
          <p:nvPr/>
        </p:nvSpPr>
        <p:spPr>
          <a:xfrm>
            <a:off x="7922513" y="2157899"/>
            <a:ext cx="257403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9CDE"/>
                </a:solidFill>
              </a:rPr>
              <a:t>Documentation Accuracy</a:t>
            </a:r>
            <a:endParaRPr lang="en-US" sz="1600" dirty="0">
              <a:solidFill>
                <a:srgbClr val="009CDE"/>
              </a:solidFill>
            </a:endParaRPr>
          </a:p>
          <a:p>
            <a:pPr algn="ctr"/>
            <a:r>
              <a:rPr lang="en-US" sz="1400" dirty="0"/>
              <a:t>Invest in ongoing feedback and education to providers to support accuracy of severity capture.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8F1E79-6FE8-1FA4-97BF-1494C5BA629E}"/>
              </a:ext>
            </a:extLst>
          </p:cNvPr>
          <p:cNvSpPr txBox="1"/>
          <p:nvPr/>
        </p:nvSpPr>
        <p:spPr>
          <a:xfrm>
            <a:off x="4876800" y="894888"/>
            <a:ext cx="2438400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9CDE"/>
                </a:solidFill>
              </a:rPr>
              <a:t>Charge Capture</a:t>
            </a:r>
            <a:endParaRPr lang="en-US" sz="1600" dirty="0">
              <a:solidFill>
                <a:srgbClr val="009CDE"/>
              </a:solidFill>
            </a:endParaRPr>
          </a:p>
          <a:p>
            <a:pPr algn="ctr"/>
            <a:r>
              <a:rPr lang="en-US" sz="1400" dirty="0"/>
              <a:t>Understand your charge triggers and any external system integration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6EF49C-949C-B211-D6D9-4827A08A13E6}"/>
              </a:ext>
            </a:extLst>
          </p:cNvPr>
          <p:cNvSpPr txBox="1"/>
          <p:nvPr/>
        </p:nvSpPr>
        <p:spPr>
          <a:xfrm>
            <a:off x="7239000" y="5323772"/>
            <a:ext cx="2667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9CDE"/>
                </a:solidFill>
              </a:rPr>
              <a:t>Documentation Timeliness</a:t>
            </a:r>
            <a:endParaRPr lang="en-US" sz="1600" dirty="0">
              <a:solidFill>
                <a:srgbClr val="009CDE"/>
              </a:solidFill>
            </a:endParaRPr>
          </a:p>
          <a:p>
            <a:pPr algn="ctr"/>
            <a:r>
              <a:rPr lang="en-US" sz="1400" dirty="0"/>
              <a:t>Empower providers with technical solutions that reduce administrative burden and support timely completion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FA37DB-72AC-D6EC-02A9-CBDB007038E5}"/>
              </a:ext>
            </a:extLst>
          </p:cNvPr>
          <p:cNvSpPr txBox="1"/>
          <p:nvPr/>
        </p:nvSpPr>
        <p:spPr>
          <a:xfrm>
            <a:off x="1693165" y="2060087"/>
            <a:ext cx="2438400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9CDE"/>
                </a:solidFill>
              </a:rPr>
              <a:t>Strategic Partnership</a:t>
            </a:r>
          </a:p>
          <a:p>
            <a:pPr algn="ctr"/>
            <a:r>
              <a:rPr lang="en-US" sz="1400" dirty="0"/>
              <a:t>Empower your providers with information and feedback regarding their individual and department contribution to the financial health of the organization.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9393C4-C00A-B4F6-71B2-350FE39AC990}"/>
              </a:ext>
            </a:extLst>
          </p:cNvPr>
          <p:cNvSpPr txBox="1"/>
          <p:nvPr/>
        </p:nvSpPr>
        <p:spPr>
          <a:xfrm>
            <a:off x="2680335" y="5281396"/>
            <a:ext cx="24384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9CDE"/>
                </a:solidFill>
              </a:rPr>
              <a:t>Denial Avoidance</a:t>
            </a:r>
          </a:p>
          <a:p>
            <a:pPr algn="ctr"/>
            <a:r>
              <a:rPr lang="en-US" sz="1400" dirty="0"/>
              <a:t>Leverage a multi-disciplinary team that includes clinical and revenue cycle representatives to stay on top of changes in payer behavior 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57142A3-C8B9-52FB-445A-3F2A052F43E4}"/>
              </a:ext>
            </a:extLst>
          </p:cNvPr>
          <p:cNvCxnSpPr>
            <a:stCxn id="16" idx="0"/>
          </p:cNvCxnSpPr>
          <p:nvPr/>
        </p:nvCxnSpPr>
        <p:spPr>
          <a:xfrm flipV="1">
            <a:off x="6096000" y="1884385"/>
            <a:ext cx="0" cy="289157"/>
          </a:xfrm>
          <a:prstGeom prst="straightConnector1">
            <a:avLst/>
          </a:prstGeom>
          <a:ln w="38100">
            <a:solidFill>
              <a:srgbClr val="009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6BB7D36-3285-9AE5-9AFA-1EC9A34F2889}"/>
              </a:ext>
            </a:extLst>
          </p:cNvPr>
          <p:cNvCxnSpPr>
            <a:cxnSpLocks/>
          </p:cNvCxnSpPr>
          <p:nvPr/>
        </p:nvCxnSpPr>
        <p:spPr>
          <a:xfrm flipV="1">
            <a:off x="7562850" y="3136476"/>
            <a:ext cx="264414" cy="86618"/>
          </a:xfrm>
          <a:prstGeom prst="straightConnector1">
            <a:avLst/>
          </a:prstGeom>
          <a:ln w="38100">
            <a:solidFill>
              <a:srgbClr val="009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13C7F7-64DF-404C-E716-99FED22DD42A}"/>
              </a:ext>
            </a:extLst>
          </p:cNvPr>
          <p:cNvCxnSpPr>
            <a:cxnSpLocks/>
          </p:cNvCxnSpPr>
          <p:nvPr/>
        </p:nvCxnSpPr>
        <p:spPr>
          <a:xfrm flipH="1" flipV="1">
            <a:off x="4371975" y="3136476"/>
            <a:ext cx="257175" cy="86618"/>
          </a:xfrm>
          <a:prstGeom prst="straightConnector1">
            <a:avLst/>
          </a:prstGeom>
          <a:ln w="38100">
            <a:solidFill>
              <a:srgbClr val="009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850C127-80A9-EE7C-EA80-372D5CC34904}"/>
              </a:ext>
            </a:extLst>
          </p:cNvPr>
          <p:cNvCxnSpPr>
            <a:cxnSpLocks/>
          </p:cNvCxnSpPr>
          <p:nvPr/>
        </p:nvCxnSpPr>
        <p:spPr>
          <a:xfrm>
            <a:off x="6974586" y="4962843"/>
            <a:ext cx="264414" cy="289157"/>
          </a:xfrm>
          <a:prstGeom prst="straightConnector1">
            <a:avLst/>
          </a:prstGeom>
          <a:ln w="38100">
            <a:solidFill>
              <a:srgbClr val="009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8AF8D5E-C3F9-BCFA-56A0-AF64B0BC5E1B}"/>
              </a:ext>
            </a:extLst>
          </p:cNvPr>
          <p:cNvCxnSpPr>
            <a:cxnSpLocks/>
          </p:cNvCxnSpPr>
          <p:nvPr/>
        </p:nvCxnSpPr>
        <p:spPr>
          <a:xfrm flipH="1">
            <a:off x="4953000" y="4962842"/>
            <a:ext cx="264415" cy="289158"/>
          </a:xfrm>
          <a:prstGeom prst="straightConnector1">
            <a:avLst/>
          </a:prstGeom>
          <a:ln w="38100">
            <a:solidFill>
              <a:srgbClr val="009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094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174DF-E604-960E-42AC-20768B3DF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CAF3C-2EE7-15E3-8416-029A64B09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RSM | </a:t>
            </a:r>
            <a:fld id="{D3664AF6-26E3-4378-990F-C4F4E21208D6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5507288-23BA-19F4-AD43-164276AEDBFC}"/>
              </a:ext>
            </a:extLst>
          </p:cNvPr>
          <p:cNvSpPr txBox="1">
            <a:spLocks/>
          </p:cNvSpPr>
          <p:nvPr/>
        </p:nvSpPr>
        <p:spPr>
          <a:xfrm>
            <a:off x="533400" y="3276600"/>
            <a:ext cx="10393300" cy="6771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§"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–"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Tx/>
              <a:buNone/>
              <a:defRPr sz="1800" b="1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Tx/>
              <a:buNone/>
              <a:defRPr sz="1800" b="1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100"/>
              </a:spcAft>
              <a:buFont typeface="Arial" panose="020B0604020202020204" pitchFamily="34" charset="0"/>
              <a:buNone/>
              <a:defRPr sz="1800" b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b="1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solidFill>
                  <a:schemeClr val="bg1"/>
                </a:solidFill>
              </a:rPr>
              <a:t>Market Analytics</a:t>
            </a:r>
          </a:p>
          <a:p>
            <a:endParaRPr lang="en-US" sz="2000" b="1">
              <a:solidFill>
                <a:schemeClr val="bg1"/>
              </a:solidFill>
            </a:endParaRPr>
          </a:p>
          <a:p>
            <a:r>
              <a:rPr lang="en-US" sz="2000" i="1">
                <a:solidFill>
                  <a:schemeClr val="bg1"/>
                </a:solidFill>
              </a:rPr>
              <a:t>Increase revenues by growing services</a:t>
            </a:r>
          </a:p>
          <a:p>
            <a:r>
              <a:rPr lang="en-US" sz="2000" i="1">
                <a:solidFill>
                  <a:schemeClr val="bg1"/>
                </a:solidFill>
              </a:rPr>
              <a:t>Increase revenues by better referral management</a:t>
            </a:r>
          </a:p>
        </p:txBody>
      </p:sp>
    </p:spTree>
    <p:extLst>
      <p:ext uri="{BB962C8B-B14F-4D97-AF65-F5344CB8AC3E}">
        <p14:creationId xmlns:p14="http://schemas.microsoft.com/office/powerpoint/2010/main" val="242995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6AA99202-A4CE-7605-94AC-30F3D00F4E32}"/>
              </a:ext>
            </a:extLst>
          </p:cNvPr>
          <p:cNvSpPr/>
          <p:nvPr/>
        </p:nvSpPr>
        <p:spPr>
          <a:xfrm>
            <a:off x="8849074" y="1605160"/>
            <a:ext cx="2057400" cy="2057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6" tIns="56346" rIns="56346" bIns="56346" rtlCol="0" anchor="ctr">
            <a:noAutofit/>
          </a:bodyPr>
          <a:lstStyle/>
          <a:p>
            <a:pPr algn="ctr"/>
            <a:endParaRPr lang="en-US" sz="14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F04FEB-1AB8-56F1-E6B2-20C341CAA38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50395" y="3817271"/>
            <a:ext cx="3581400" cy="27781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elo"/>
              </a:rPr>
              <a:t>Val Howell, MBA, MSN, RN, NEA-BC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2BAB77-817F-3AAA-51E2-9A2CC0DED04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50395" y="4068307"/>
            <a:ext cx="3413822" cy="306388"/>
          </a:xfrm>
        </p:spPr>
        <p:txBody>
          <a:bodyPr>
            <a:normAutofit/>
          </a:bodyPr>
          <a:lstStyle/>
          <a:p>
            <a:r>
              <a:rPr lang="en-US" b="1" i="1">
                <a:solidFill>
                  <a:schemeClr val="bg1"/>
                </a:solidFill>
                <a:latin typeface="Prelo"/>
              </a:rPr>
              <a:t>National Clinical Operations Leader</a:t>
            </a:r>
            <a:endParaRPr lang="en-US" sz="1800" b="1" i="1">
              <a:solidFill>
                <a:schemeClr val="bg1"/>
              </a:solidFill>
              <a:latin typeface="Prel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6F86D-55BF-66FB-694D-C7BDDB14C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59" y="198339"/>
            <a:ext cx="3155950" cy="615553"/>
          </a:xfrm>
        </p:spPr>
        <p:txBody>
          <a:bodyPr/>
          <a:lstStyle/>
          <a:p>
            <a:r>
              <a:rPr lang="en-US" sz="4000" b="1">
                <a:solidFill>
                  <a:schemeClr val="tx2"/>
                </a:solidFill>
                <a:latin typeface="Prelo"/>
              </a:rPr>
              <a:t>Your Speakers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B3EED8C-7984-4232-D4C4-43011C631EE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46213" y="4083547"/>
            <a:ext cx="3155950" cy="306388"/>
          </a:xfrm>
        </p:spPr>
        <p:txBody>
          <a:bodyPr vert="horz" lIns="0" tIns="0" rIns="0" bIns="0" rtlCol="0" anchor="t">
            <a:normAutofit fontScale="85000" lnSpcReduction="10000"/>
          </a:bodyPr>
          <a:lstStyle/>
          <a:p>
            <a:r>
              <a:rPr lang="en-US" sz="2100" b="1" i="1">
                <a:solidFill>
                  <a:schemeClr val="bg1"/>
                </a:solidFill>
                <a:latin typeface="Prelo"/>
              </a:rPr>
              <a:t>National RCM Consulting Leader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E589EA-7791-85CE-2E16-6F23B07ADFD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46213" y="4385317"/>
            <a:ext cx="3736108" cy="17399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dirty="0">
                <a:solidFill>
                  <a:srgbClr val="FFFF00"/>
                </a:solidFill>
                <a:latin typeface="Prelo"/>
              </a:rPr>
              <a:t>Michael Brown is the RSM National Revenue Cycle Consulting Leader, with extensive expertise in financial management and strategic initiatives within the health care industry. 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9981A20-4726-FE1D-1DE7-5D27D2824E1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46213" y="3805735"/>
            <a:ext cx="3155950" cy="27781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Prelo"/>
              </a:rPr>
              <a:t>Michael Brown, CRCE, CHAM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FD0AE36-5F71-72D3-C6C3-5BD567A83B91}"/>
              </a:ext>
            </a:extLst>
          </p:cNvPr>
          <p:cNvSpPr/>
          <p:nvPr/>
        </p:nvSpPr>
        <p:spPr>
          <a:xfrm>
            <a:off x="8915400" y="1676400"/>
            <a:ext cx="1924748" cy="192938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6" tIns="56346" rIns="56346" bIns="56346" rtlCol="0" anchor="ctr"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29" name="Oval 28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CAEAE869-A18F-C17B-CB47-C74042D9BDBC}"/>
              </a:ext>
            </a:extLst>
          </p:cNvPr>
          <p:cNvSpPr/>
          <p:nvPr/>
        </p:nvSpPr>
        <p:spPr>
          <a:xfrm>
            <a:off x="4985085" y="1649520"/>
            <a:ext cx="1924748" cy="1929384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6" tIns="56346" rIns="56346" bIns="56346" rtlCol="0" anchor="ctr"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874E2621-3942-93B0-BA0D-6E598BAA5081}"/>
              </a:ext>
            </a:extLst>
          </p:cNvPr>
          <p:cNvSpPr txBox="1">
            <a:spLocks/>
          </p:cNvSpPr>
          <p:nvPr/>
        </p:nvSpPr>
        <p:spPr>
          <a:xfrm>
            <a:off x="4250395" y="4370077"/>
            <a:ext cx="3736109" cy="1739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§"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–"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Tx/>
              <a:buNone/>
              <a:defRPr sz="1800" b="1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Tx/>
              <a:buNone/>
              <a:defRPr sz="1800" b="1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100"/>
              </a:spcAft>
              <a:buFont typeface="Arial" panose="020B0604020202020204" pitchFamily="34" charset="0"/>
              <a:buNone/>
              <a:defRPr sz="1800" b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b="1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rgbClr val="FFFF00"/>
                </a:solidFill>
                <a:latin typeface="Prelo"/>
              </a:rPr>
              <a:t>Val provides Clinical Operations leadership with extensive experience in healthcare operational financial improvement. She has worked in the health care industry for over 25 years. </a:t>
            </a:r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3" name="Picture 2" descr="A person with blonde hair wearing a black jacket and a pearl necklace&#10;&#10;AI-generated content may be incorrect.">
            <a:extLst>
              <a:ext uri="{FF2B5EF4-FFF2-40B4-BE49-F238E27FC236}">
                <a16:creationId xmlns:a16="http://schemas.microsoft.com/office/drawing/2014/main" id="{44A47291-4803-349D-E327-8F532C018E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67" y="1661160"/>
            <a:ext cx="1929384" cy="1929384"/>
          </a:xfrm>
          <a:prstGeom prst="flowChartConnector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</p:pic>
      <p:sp>
        <p:nvSpPr>
          <p:cNvPr id="4" name="object 22">
            <a:extLst>
              <a:ext uri="{FF2B5EF4-FFF2-40B4-BE49-F238E27FC236}">
                <a16:creationId xmlns:a16="http://schemas.microsoft.com/office/drawing/2014/main" id="{181A6084-B9F4-6636-D4D6-551307B1888F}"/>
              </a:ext>
            </a:extLst>
          </p:cNvPr>
          <p:cNvSpPr txBox="1"/>
          <p:nvPr/>
        </p:nvSpPr>
        <p:spPr>
          <a:xfrm>
            <a:off x="657844" y="3779450"/>
            <a:ext cx="3114040" cy="22039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kern="0" dirty="0">
                <a:solidFill>
                  <a:srgbClr val="FFFFFF"/>
                </a:solidFill>
                <a:latin typeface="Calibri"/>
                <a:cs typeface="Calibri"/>
              </a:rPr>
              <a:t>Timothy</a:t>
            </a:r>
            <a:r>
              <a:rPr b="1" kern="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kern="0" spc="-10" dirty="0">
                <a:solidFill>
                  <a:srgbClr val="FFFFFF"/>
                </a:solidFill>
                <a:latin typeface="Calibri"/>
                <a:cs typeface="Calibri"/>
              </a:rPr>
              <a:t>Johnson</a:t>
            </a:r>
            <a:endParaRPr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2700">
              <a:spcBef>
                <a:spcPts val="40"/>
              </a:spcBef>
            </a:pPr>
            <a:r>
              <a:rPr lang="en-US" b="1" kern="0" dirty="0">
                <a:solidFill>
                  <a:srgbClr val="FFFFFF"/>
                </a:solidFill>
                <a:latin typeface="Calibri"/>
                <a:cs typeface="Calibri"/>
              </a:rPr>
              <a:t>NHA </a:t>
            </a:r>
            <a:r>
              <a:rPr b="1" kern="0" dirty="0">
                <a:solidFill>
                  <a:srgbClr val="FFFFFF"/>
                </a:solidFill>
                <a:latin typeface="Calibri"/>
                <a:cs typeface="Calibri"/>
              </a:rPr>
              <a:t>Chief</a:t>
            </a:r>
            <a:r>
              <a:rPr b="1" kern="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kern="0" dirty="0">
                <a:solidFill>
                  <a:srgbClr val="FFFFFF"/>
                </a:solidFill>
                <a:latin typeface="Calibri"/>
                <a:cs typeface="Calibri"/>
              </a:rPr>
              <a:t>Financial</a:t>
            </a:r>
            <a:r>
              <a:rPr b="1" kern="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kern="0" spc="-10" dirty="0">
                <a:solidFill>
                  <a:srgbClr val="FFFFFF"/>
                </a:solidFill>
                <a:latin typeface="Calibri"/>
                <a:cs typeface="Calibri"/>
              </a:rPr>
              <a:t>Officer</a:t>
            </a:r>
            <a:endParaRPr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10000"/>
              </a:lnSpc>
              <a:spcBef>
                <a:spcPts val="240"/>
              </a:spcBef>
            </a:pPr>
            <a:r>
              <a:rPr lang="en-US" sz="1600" kern="0" dirty="0">
                <a:solidFill>
                  <a:srgbClr val="FFFF00"/>
                </a:solidFill>
                <a:latin typeface="Calibri"/>
                <a:cs typeface="Calibri"/>
              </a:rPr>
              <a:t>Prior to his role with the NHA, Tim held senior advisory &amp; management positions within industry-leading organizations such as Deloitte Consulting, Cerner, SCL Health and </a:t>
            </a:r>
            <a:r>
              <a:rPr lang="en-US" sz="1600" kern="0" dirty="0" err="1">
                <a:solidFill>
                  <a:srgbClr val="FFFF00"/>
                </a:solidFill>
                <a:latin typeface="Calibri"/>
                <a:cs typeface="Calibri"/>
              </a:rPr>
              <a:t>LifeLinc</a:t>
            </a:r>
            <a:r>
              <a:rPr lang="en-US" sz="1600" kern="0" dirty="0">
                <a:solidFill>
                  <a:srgbClr val="FFFF00"/>
                </a:solidFill>
                <a:latin typeface="Calibri"/>
                <a:cs typeface="Calibri"/>
              </a:rPr>
              <a:t> Anesthesia.</a:t>
            </a:r>
            <a:endParaRPr sz="16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D35D19E6-5B23-BFE5-589B-50E8CEB4B311}"/>
              </a:ext>
            </a:extLst>
          </p:cNvPr>
          <p:cNvSpPr/>
          <p:nvPr/>
        </p:nvSpPr>
        <p:spPr>
          <a:xfrm>
            <a:off x="990600" y="1605160"/>
            <a:ext cx="1981200" cy="2020621"/>
          </a:xfrm>
          <a:prstGeom prst="flowChartConnector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004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41F4A1-11DE-7E7F-E471-83E1DD91FA7B}"/>
              </a:ext>
            </a:extLst>
          </p:cNvPr>
          <p:cNvSpPr/>
          <p:nvPr/>
        </p:nvSpPr>
        <p:spPr>
          <a:xfrm>
            <a:off x="457200" y="3443879"/>
            <a:ext cx="10965471" cy="2401839"/>
          </a:xfrm>
          <a:prstGeom prst="rect">
            <a:avLst/>
          </a:prstGeom>
          <a:solidFill>
            <a:srgbClr val="CCEBF8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6" tIns="56346" rIns="56346" bIns="56346" rtlCol="0" anchor="ctr"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9176F-A58C-5794-8499-29B220398EE4}"/>
              </a:ext>
            </a:extLst>
          </p:cNvPr>
          <p:cNvSpPr txBox="1">
            <a:spLocks/>
          </p:cNvSpPr>
          <p:nvPr/>
        </p:nvSpPr>
        <p:spPr>
          <a:xfrm>
            <a:off x="517035" y="3548630"/>
            <a:ext cx="10845800" cy="2306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1"/>
              <a:t>To answer these types of questions, we leverage claims data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/>
              <a:t>For patients in my geography who go to other health systems, what specialists are they seeing? What procedures?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/>
              <a:t>When my doctors refer to other providers, what specialists do they refer to?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/>
              <a:t>How many orthopedic surgeries are performed in my area?  What ancillary services are received?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000" dirty="0">
              <a:highlight>
                <a:srgbClr val="FFFF00"/>
              </a:highlight>
            </a:endParaRPr>
          </a:p>
          <a:p>
            <a:pPr lvl="1"/>
            <a:endParaRPr lang="en-US" dirty="0">
              <a:highlight>
                <a:srgbClr val="FFFF00"/>
              </a:highlight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458DD-9A40-2449-0E0E-42599E41F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100" y="7325950"/>
            <a:ext cx="2743200" cy="264583"/>
          </a:xfrm>
        </p:spPr>
        <p:txBody>
          <a:bodyPr/>
          <a:lstStyle/>
          <a:p>
            <a:fld id="{936A99BC-3C9D-4DF8-8B8C-E1FD2BDF0AD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ACBB0AE9-FEB2-042B-13F8-B70A8A65DDDA}"/>
              </a:ext>
            </a:extLst>
          </p:cNvPr>
          <p:cNvSpPr txBox="1">
            <a:spLocks/>
          </p:cNvSpPr>
          <p:nvPr/>
        </p:nvSpPr>
        <p:spPr>
          <a:xfrm>
            <a:off x="228600" y="66622"/>
            <a:ext cx="9982200" cy="443711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 cap="none" baseline="0">
                <a:solidFill>
                  <a:srgbClr val="009CD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800" dirty="0"/>
              <a:t>Market Analytics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738DFC-5372-53D7-50B3-390DD622D313}"/>
              </a:ext>
            </a:extLst>
          </p:cNvPr>
          <p:cNvSpPr/>
          <p:nvPr/>
        </p:nvSpPr>
        <p:spPr>
          <a:xfrm>
            <a:off x="10325100" y="104722"/>
            <a:ext cx="1828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6" tIns="56346" rIns="56346" bIns="56346" rtlCol="0" anchor="ctr">
            <a:noAutofit/>
          </a:bodyPr>
          <a:lstStyle/>
          <a:p>
            <a:pPr algn="ctr"/>
            <a:endParaRPr lang="en-US" sz="1400"/>
          </a:p>
        </p:txBody>
      </p:sp>
      <p:pic>
        <p:nvPicPr>
          <p:cNvPr id="7" name="object 13">
            <a:extLst>
              <a:ext uri="{FF2B5EF4-FFF2-40B4-BE49-F238E27FC236}">
                <a16:creationId xmlns:a16="http://schemas.microsoft.com/office/drawing/2014/main" id="{D9D6B0C2-2EF5-AB6D-CE0D-6FD2B9E5C5C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76409" y="225943"/>
            <a:ext cx="884766" cy="367147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5605F28-92D5-45D4-869F-BC00F6FD2A95}"/>
              </a:ext>
            </a:extLst>
          </p:cNvPr>
          <p:cNvSpPr txBox="1">
            <a:spLocks/>
          </p:cNvSpPr>
          <p:nvPr/>
        </p:nvSpPr>
        <p:spPr>
          <a:xfrm>
            <a:off x="11049000" y="6345862"/>
            <a:ext cx="747343" cy="2073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GB" sz="1000">
                <a:solidFill>
                  <a:srgbClr val="888B8D"/>
                </a:solidFill>
                <a:latin typeface="Arial"/>
              </a:rPr>
              <a:t>RSM | </a:t>
            </a:r>
            <a:fld id="{D3664AF6-26E3-4378-990F-C4F4E21208D6}" type="slidenum">
              <a:rPr lang="en-GB" sz="1000" smtClean="0">
                <a:solidFill>
                  <a:srgbClr val="888B8D"/>
                </a:solidFill>
                <a:latin typeface="Arial"/>
              </a:rPr>
              <a:pPr algn="r">
                <a:defRPr/>
              </a:pPr>
              <a:t>20</a:t>
            </a:fld>
            <a:endParaRPr lang="en-GB" sz="1000">
              <a:solidFill>
                <a:srgbClr val="888B8D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AD96B8-7FF1-1E1B-FBE5-4592DA5BC7EB}"/>
              </a:ext>
            </a:extLst>
          </p:cNvPr>
          <p:cNvSpPr txBox="1"/>
          <p:nvPr/>
        </p:nvSpPr>
        <p:spPr>
          <a:xfrm>
            <a:off x="6096000" y="1785223"/>
            <a:ext cx="2209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/>
              <a:t>What providers should I hire or collaborate with?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342FBF-B08F-3D09-EC93-3FD4F69E1860}"/>
              </a:ext>
            </a:extLst>
          </p:cNvPr>
          <p:cNvSpPr txBox="1"/>
          <p:nvPr/>
        </p:nvSpPr>
        <p:spPr>
          <a:xfrm>
            <a:off x="552450" y="1785223"/>
            <a:ext cx="2133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/>
              <a:t>Should I buy an orthopedic surgery group?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BBBCD2-1204-FE5D-3DE6-7F3B5875EB5C}"/>
              </a:ext>
            </a:extLst>
          </p:cNvPr>
          <p:cNvSpPr txBox="1"/>
          <p:nvPr/>
        </p:nvSpPr>
        <p:spPr>
          <a:xfrm>
            <a:off x="3324225" y="1785223"/>
            <a:ext cx="2133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/>
              <a:t>Where should I invest?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E5E10E-09A4-4EA9-8C49-2C1659FF4E40}"/>
              </a:ext>
            </a:extLst>
          </p:cNvPr>
          <p:cNvSpPr txBox="1"/>
          <p:nvPr/>
        </p:nvSpPr>
        <p:spPr>
          <a:xfrm>
            <a:off x="8943975" y="1785223"/>
            <a:ext cx="2667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/>
              <a:t>Should I build an ambulatory surgical center?</a:t>
            </a:r>
          </a:p>
        </p:txBody>
      </p:sp>
      <p:pic>
        <p:nvPicPr>
          <p:cNvPr id="22" name="Graphic 21" descr="Badge Question Mark with solid fill">
            <a:extLst>
              <a:ext uri="{FF2B5EF4-FFF2-40B4-BE49-F238E27FC236}">
                <a16:creationId xmlns:a16="http://schemas.microsoft.com/office/drawing/2014/main" id="{D15DE6B6-EDC2-ACE4-094C-7A0B09873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6350" y="1118418"/>
            <a:ext cx="628650" cy="628650"/>
          </a:xfrm>
          <a:prstGeom prst="rect">
            <a:avLst/>
          </a:prstGeom>
        </p:spPr>
      </p:pic>
      <p:pic>
        <p:nvPicPr>
          <p:cNvPr id="23" name="Graphic 22" descr="Badge Question Mark with solid fill">
            <a:extLst>
              <a:ext uri="{FF2B5EF4-FFF2-40B4-BE49-F238E27FC236}">
                <a16:creationId xmlns:a16="http://schemas.microsoft.com/office/drawing/2014/main" id="{BDD72FF8-1940-4825-C1E9-D76A6F878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5750" y="1118418"/>
            <a:ext cx="628650" cy="628650"/>
          </a:xfrm>
          <a:prstGeom prst="rect">
            <a:avLst/>
          </a:prstGeom>
        </p:spPr>
      </p:pic>
      <p:pic>
        <p:nvPicPr>
          <p:cNvPr id="24" name="Graphic 23" descr="Badge Question Mark with solid fill">
            <a:extLst>
              <a:ext uri="{FF2B5EF4-FFF2-40B4-BE49-F238E27FC236}">
                <a16:creationId xmlns:a16="http://schemas.microsoft.com/office/drawing/2014/main" id="{02B6796D-D041-F402-ACDC-4BD6F8FAB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6575" y="1118418"/>
            <a:ext cx="628650" cy="628650"/>
          </a:xfrm>
          <a:prstGeom prst="rect">
            <a:avLst/>
          </a:prstGeom>
        </p:spPr>
      </p:pic>
      <p:pic>
        <p:nvPicPr>
          <p:cNvPr id="25" name="Graphic 24" descr="Badge Question Mark with solid fill">
            <a:extLst>
              <a:ext uri="{FF2B5EF4-FFF2-40B4-BE49-F238E27FC236}">
                <a16:creationId xmlns:a16="http://schemas.microsoft.com/office/drawing/2014/main" id="{9E19C1B7-A9F9-06E9-2FF4-A86C92C83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3150" y="1118418"/>
            <a:ext cx="6286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58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036055-2E87-50C7-FA9B-90096B0B9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89" y="1016234"/>
            <a:ext cx="9897036" cy="50277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6C9B7007-20AC-44A3-2CD2-4C07CED43DD9}"/>
              </a:ext>
            </a:extLst>
          </p:cNvPr>
          <p:cNvSpPr txBox="1">
            <a:spLocks/>
          </p:cNvSpPr>
          <p:nvPr/>
        </p:nvSpPr>
        <p:spPr>
          <a:xfrm>
            <a:off x="228600" y="66622"/>
            <a:ext cx="9982200" cy="443711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 cap="none" baseline="0">
                <a:solidFill>
                  <a:srgbClr val="009CD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800" dirty="0"/>
              <a:t>Market Analytics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3F21DB-E4F6-EEFD-2FE0-FD5E40343D76}"/>
              </a:ext>
            </a:extLst>
          </p:cNvPr>
          <p:cNvSpPr/>
          <p:nvPr/>
        </p:nvSpPr>
        <p:spPr>
          <a:xfrm>
            <a:off x="10325100" y="104722"/>
            <a:ext cx="1828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6" tIns="56346" rIns="56346" bIns="56346" rtlCol="0" anchor="ctr">
            <a:noAutofit/>
          </a:bodyPr>
          <a:lstStyle/>
          <a:p>
            <a:pPr algn="ctr"/>
            <a:endParaRPr lang="en-US" sz="1400"/>
          </a:p>
        </p:txBody>
      </p:sp>
      <p:pic>
        <p:nvPicPr>
          <p:cNvPr id="4" name="object 13">
            <a:extLst>
              <a:ext uri="{FF2B5EF4-FFF2-40B4-BE49-F238E27FC236}">
                <a16:creationId xmlns:a16="http://schemas.microsoft.com/office/drawing/2014/main" id="{D6D4F72E-37A7-401C-67BC-C6BAD396148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76409" y="225943"/>
            <a:ext cx="884766" cy="367147"/>
          </a:xfrm>
          <a:prstGeom prst="rect">
            <a:avLst/>
          </a:prstGeo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583C783-7333-6AC7-3A9F-06885E01222C}"/>
              </a:ext>
            </a:extLst>
          </p:cNvPr>
          <p:cNvSpPr txBox="1">
            <a:spLocks/>
          </p:cNvSpPr>
          <p:nvPr/>
        </p:nvSpPr>
        <p:spPr>
          <a:xfrm>
            <a:off x="11049000" y="6345862"/>
            <a:ext cx="747343" cy="2073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GB" sz="1000">
                <a:solidFill>
                  <a:srgbClr val="888B8D"/>
                </a:solidFill>
                <a:latin typeface="Arial"/>
              </a:rPr>
              <a:t>RSM | </a:t>
            </a:r>
            <a:fld id="{D3664AF6-26E3-4378-990F-C4F4E21208D6}" type="slidenum">
              <a:rPr lang="en-GB" sz="1000" smtClean="0">
                <a:solidFill>
                  <a:srgbClr val="888B8D"/>
                </a:solidFill>
                <a:latin typeface="Arial"/>
              </a:rPr>
              <a:pPr algn="r">
                <a:defRPr/>
              </a:pPr>
              <a:t>21</a:t>
            </a:fld>
            <a:endParaRPr lang="en-GB" sz="1000">
              <a:solidFill>
                <a:srgbClr val="888B8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522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A6F1F-C4B3-3F57-50D9-C746038F0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3761E-D103-5289-5DB4-0B119612F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RSM | </a:t>
            </a:r>
            <a:fld id="{D3664AF6-26E3-4378-990F-C4F4E21208D6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E648CA4-DA64-0C9D-A426-6B446602237B}"/>
              </a:ext>
            </a:extLst>
          </p:cNvPr>
          <p:cNvSpPr txBox="1">
            <a:spLocks/>
          </p:cNvSpPr>
          <p:nvPr/>
        </p:nvSpPr>
        <p:spPr>
          <a:xfrm>
            <a:off x="533400" y="3276600"/>
            <a:ext cx="10393300" cy="6771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§"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–"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Tx/>
              <a:buNone/>
              <a:defRPr sz="1800" b="1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Tx/>
              <a:buNone/>
              <a:defRPr sz="1800" b="1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100"/>
              </a:spcAft>
              <a:buFont typeface="Arial" panose="020B0604020202020204" pitchFamily="34" charset="0"/>
              <a:buNone/>
              <a:defRPr sz="1800" b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b="1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</a:rPr>
              <a:t>Execution and Implementation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i="1" dirty="0">
                <a:solidFill>
                  <a:schemeClr val="bg1"/>
                </a:solidFill>
              </a:rPr>
              <a:t>Increase revenues by growing services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Increase revenues by better referral management</a:t>
            </a:r>
          </a:p>
        </p:txBody>
      </p:sp>
    </p:spTree>
    <p:extLst>
      <p:ext uri="{BB962C8B-B14F-4D97-AF65-F5344CB8AC3E}">
        <p14:creationId xmlns:p14="http://schemas.microsoft.com/office/powerpoint/2010/main" val="1028488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8DCA6FF5-71E9-44F0-08EB-5778B2B6F2C1}"/>
              </a:ext>
            </a:extLst>
          </p:cNvPr>
          <p:cNvSpPr/>
          <p:nvPr/>
        </p:nvSpPr>
        <p:spPr>
          <a:xfrm>
            <a:off x="0" y="1447800"/>
            <a:ext cx="6705600" cy="4343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6" tIns="56346" rIns="56346" bIns="56346" rtlCol="0" anchor="ctr">
            <a:noAutofit/>
          </a:bodyPr>
          <a:lstStyle/>
          <a:p>
            <a:pPr algn="ctr"/>
            <a:endParaRPr lang="en-US" sz="1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0" y="2209800"/>
            <a:ext cx="4116831" cy="27240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object 4"/>
          <p:cNvGrpSpPr/>
          <p:nvPr/>
        </p:nvGrpSpPr>
        <p:grpSpPr>
          <a:xfrm>
            <a:off x="948690" y="1974123"/>
            <a:ext cx="374650" cy="508582"/>
            <a:chOff x="1801603" y="2106615"/>
            <a:chExt cx="374650" cy="508582"/>
          </a:xfrm>
        </p:grpSpPr>
        <p:sp>
          <p:nvSpPr>
            <p:cNvPr id="5" name="object 5"/>
            <p:cNvSpPr/>
            <p:nvPr/>
          </p:nvSpPr>
          <p:spPr>
            <a:xfrm>
              <a:off x="1801603" y="2106615"/>
              <a:ext cx="374650" cy="107314"/>
            </a:xfrm>
            <a:custGeom>
              <a:avLst/>
              <a:gdLst/>
              <a:ahLst/>
              <a:cxnLst/>
              <a:rect l="l" t="t" r="r" b="b"/>
              <a:pathLst>
                <a:path w="374650" h="107314">
                  <a:moveTo>
                    <a:pt x="187259" y="107053"/>
                  </a:moveTo>
                  <a:lnTo>
                    <a:pt x="114369" y="102846"/>
                  </a:lnTo>
                  <a:lnTo>
                    <a:pt x="54846" y="91375"/>
                  </a:lnTo>
                  <a:lnTo>
                    <a:pt x="14715" y="74360"/>
                  </a:lnTo>
                  <a:lnTo>
                    <a:pt x="0" y="53526"/>
                  </a:lnTo>
                  <a:lnTo>
                    <a:pt x="14715" y="32692"/>
                  </a:lnTo>
                  <a:lnTo>
                    <a:pt x="54846" y="15678"/>
                  </a:lnTo>
                  <a:lnTo>
                    <a:pt x="114369" y="4206"/>
                  </a:lnTo>
                  <a:lnTo>
                    <a:pt x="187259" y="0"/>
                  </a:lnTo>
                  <a:lnTo>
                    <a:pt x="260148" y="4206"/>
                  </a:lnTo>
                  <a:lnTo>
                    <a:pt x="319671" y="15678"/>
                  </a:lnTo>
                  <a:lnTo>
                    <a:pt x="359802" y="32692"/>
                  </a:lnTo>
                  <a:lnTo>
                    <a:pt x="374518" y="53526"/>
                  </a:lnTo>
                  <a:lnTo>
                    <a:pt x="359802" y="74360"/>
                  </a:lnTo>
                  <a:lnTo>
                    <a:pt x="319671" y="91375"/>
                  </a:lnTo>
                  <a:lnTo>
                    <a:pt x="260148" y="102846"/>
                  </a:lnTo>
                  <a:lnTo>
                    <a:pt x="187259" y="107053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01603" y="2106616"/>
              <a:ext cx="374650" cy="107314"/>
            </a:xfrm>
            <a:custGeom>
              <a:avLst/>
              <a:gdLst/>
              <a:ahLst/>
              <a:cxnLst/>
              <a:rect l="l" t="t" r="r" b="b"/>
              <a:pathLst>
                <a:path w="374650" h="107314">
                  <a:moveTo>
                    <a:pt x="374518" y="53526"/>
                  </a:moveTo>
                  <a:lnTo>
                    <a:pt x="359802" y="74360"/>
                  </a:lnTo>
                  <a:lnTo>
                    <a:pt x="319671" y="91375"/>
                  </a:lnTo>
                  <a:lnTo>
                    <a:pt x="260148" y="102846"/>
                  </a:lnTo>
                  <a:lnTo>
                    <a:pt x="187259" y="107053"/>
                  </a:lnTo>
                  <a:lnTo>
                    <a:pt x="114369" y="102846"/>
                  </a:lnTo>
                  <a:lnTo>
                    <a:pt x="54846" y="91375"/>
                  </a:lnTo>
                  <a:lnTo>
                    <a:pt x="14715" y="74360"/>
                  </a:lnTo>
                  <a:lnTo>
                    <a:pt x="0" y="53526"/>
                  </a:lnTo>
                  <a:lnTo>
                    <a:pt x="14715" y="32692"/>
                  </a:lnTo>
                  <a:lnTo>
                    <a:pt x="54846" y="15678"/>
                  </a:lnTo>
                  <a:lnTo>
                    <a:pt x="114369" y="4206"/>
                  </a:lnTo>
                  <a:lnTo>
                    <a:pt x="187259" y="0"/>
                  </a:lnTo>
                  <a:lnTo>
                    <a:pt x="260148" y="4206"/>
                  </a:lnTo>
                  <a:lnTo>
                    <a:pt x="319671" y="15678"/>
                  </a:lnTo>
                  <a:lnTo>
                    <a:pt x="359802" y="32692"/>
                  </a:lnTo>
                  <a:lnTo>
                    <a:pt x="374518" y="53526"/>
                  </a:lnTo>
                  <a:close/>
                </a:path>
              </a:pathLst>
            </a:custGeom>
            <a:ln w="6690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01603" y="2186906"/>
              <a:ext cx="374650" cy="160655"/>
            </a:xfrm>
            <a:custGeom>
              <a:avLst/>
              <a:gdLst/>
              <a:ahLst/>
              <a:cxnLst/>
              <a:rect l="l" t="t" r="r" b="b"/>
              <a:pathLst>
                <a:path w="374650" h="160655">
                  <a:moveTo>
                    <a:pt x="187259" y="160580"/>
                  </a:moveTo>
                  <a:lnTo>
                    <a:pt x="114549" y="156356"/>
                  </a:lnTo>
                  <a:lnTo>
                    <a:pt x="55007" y="144856"/>
                  </a:lnTo>
                  <a:lnTo>
                    <a:pt x="14775" y="127836"/>
                  </a:lnTo>
                  <a:lnTo>
                    <a:pt x="0" y="107053"/>
                  </a:lnTo>
                  <a:lnTo>
                    <a:pt x="0" y="0"/>
                  </a:lnTo>
                  <a:lnTo>
                    <a:pt x="14775" y="20783"/>
                  </a:lnTo>
                  <a:lnTo>
                    <a:pt x="55007" y="37803"/>
                  </a:lnTo>
                  <a:lnTo>
                    <a:pt x="114549" y="49303"/>
                  </a:lnTo>
                  <a:lnTo>
                    <a:pt x="187259" y="53526"/>
                  </a:lnTo>
                  <a:lnTo>
                    <a:pt x="374518" y="53526"/>
                  </a:lnTo>
                  <a:lnTo>
                    <a:pt x="374518" y="80290"/>
                  </a:lnTo>
                  <a:lnTo>
                    <a:pt x="312990" y="80290"/>
                  </a:lnTo>
                  <a:lnTo>
                    <a:pt x="307640" y="85642"/>
                  </a:lnTo>
                  <a:lnTo>
                    <a:pt x="307640" y="101700"/>
                  </a:lnTo>
                  <a:lnTo>
                    <a:pt x="312990" y="107053"/>
                  </a:lnTo>
                  <a:lnTo>
                    <a:pt x="374518" y="107053"/>
                  </a:lnTo>
                  <a:lnTo>
                    <a:pt x="359742" y="127836"/>
                  </a:lnTo>
                  <a:lnTo>
                    <a:pt x="319510" y="144856"/>
                  </a:lnTo>
                  <a:lnTo>
                    <a:pt x="259968" y="156356"/>
                  </a:lnTo>
                  <a:lnTo>
                    <a:pt x="187259" y="160580"/>
                  </a:lnTo>
                  <a:close/>
                </a:path>
                <a:path w="374650" h="160655">
                  <a:moveTo>
                    <a:pt x="374518" y="53526"/>
                  </a:moveTo>
                  <a:lnTo>
                    <a:pt x="187259" y="53526"/>
                  </a:lnTo>
                  <a:lnTo>
                    <a:pt x="259968" y="49303"/>
                  </a:lnTo>
                  <a:lnTo>
                    <a:pt x="319510" y="37803"/>
                  </a:lnTo>
                  <a:lnTo>
                    <a:pt x="359742" y="20783"/>
                  </a:lnTo>
                  <a:lnTo>
                    <a:pt x="374518" y="0"/>
                  </a:lnTo>
                  <a:lnTo>
                    <a:pt x="374518" y="53526"/>
                  </a:lnTo>
                  <a:close/>
                </a:path>
                <a:path w="374650" h="160655">
                  <a:moveTo>
                    <a:pt x="374518" y="107053"/>
                  </a:moveTo>
                  <a:lnTo>
                    <a:pt x="329041" y="107053"/>
                  </a:lnTo>
                  <a:lnTo>
                    <a:pt x="334391" y="101700"/>
                  </a:lnTo>
                  <a:lnTo>
                    <a:pt x="334391" y="85642"/>
                  </a:lnTo>
                  <a:lnTo>
                    <a:pt x="329041" y="80290"/>
                  </a:lnTo>
                  <a:lnTo>
                    <a:pt x="374518" y="80290"/>
                  </a:lnTo>
                  <a:lnTo>
                    <a:pt x="374518" y="107053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01603" y="2186907"/>
              <a:ext cx="374650" cy="160655"/>
            </a:xfrm>
            <a:custGeom>
              <a:avLst/>
              <a:gdLst/>
              <a:ahLst/>
              <a:cxnLst/>
              <a:rect l="l" t="t" r="r" b="b"/>
              <a:pathLst>
                <a:path w="374650" h="160655">
                  <a:moveTo>
                    <a:pt x="321015" y="107053"/>
                  </a:moveTo>
                  <a:lnTo>
                    <a:pt x="312990" y="107053"/>
                  </a:lnTo>
                  <a:lnTo>
                    <a:pt x="307640" y="101700"/>
                  </a:lnTo>
                  <a:lnTo>
                    <a:pt x="307640" y="93671"/>
                  </a:lnTo>
                  <a:lnTo>
                    <a:pt x="307640" y="85642"/>
                  </a:lnTo>
                  <a:lnTo>
                    <a:pt x="312990" y="80290"/>
                  </a:lnTo>
                  <a:lnTo>
                    <a:pt x="321015" y="80290"/>
                  </a:lnTo>
                  <a:lnTo>
                    <a:pt x="329041" y="80290"/>
                  </a:lnTo>
                  <a:lnTo>
                    <a:pt x="334391" y="85642"/>
                  </a:lnTo>
                  <a:lnTo>
                    <a:pt x="334391" y="93671"/>
                  </a:lnTo>
                  <a:lnTo>
                    <a:pt x="334391" y="101700"/>
                  </a:lnTo>
                  <a:lnTo>
                    <a:pt x="329041" y="107053"/>
                  </a:lnTo>
                  <a:lnTo>
                    <a:pt x="321015" y="107053"/>
                  </a:lnTo>
                  <a:close/>
                </a:path>
                <a:path w="374650" h="160655">
                  <a:moveTo>
                    <a:pt x="187259" y="53526"/>
                  </a:moveTo>
                  <a:lnTo>
                    <a:pt x="114549" y="49303"/>
                  </a:lnTo>
                  <a:lnTo>
                    <a:pt x="55007" y="37803"/>
                  </a:lnTo>
                  <a:lnTo>
                    <a:pt x="14775" y="20783"/>
                  </a:lnTo>
                  <a:lnTo>
                    <a:pt x="0" y="0"/>
                  </a:lnTo>
                  <a:lnTo>
                    <a:pt x="0" y="107053"/>
                  </a:lnTo>
                  <a:lnTo>
                    <a:pt x="14775" y="127836"/>
                  </a:lnTo>
                  <a:lnTo>
                    <a:pt x="55007" y="144856"/>
                  </a:lnTo>
                  <a:lnTo>
                    <a:pt x="114549" y="156356"/>
                  </a:lnTo>
                  <a:lnTo>
                    <a:pt x="187259" y="160580"/>
                  </a:lnTo>
                  <a:lnTo>
                    <a:pt x="259968" y="156356"/>
                  </a:lnTo>
                  <a:lnTo>
                    <a:pt x="319510" y="144856"/>
                  </a:lnTo>
                  <a:lnTo>
                    <a:pt x="359742" y="127836"/>
                  </a:lnTo>
                  <a:lnTo>
                    <a:pt x="374518" y="107053"/>
                  </a:lnTo>
                  <a:lnTo>
                    <a:pt x="374518" y="0"/>
                  </a:lnTo>
                  <a:lnTo>
                    <a:pt x="359742" y="20783"/>
                  </a:lnTo>
                  <a:lnTo>
                    <a:pt x="319510" y="37803"/>
                  </a:lnTo>
                  <a:lnTo>
                    <a:pt x="259968" y="49303"/>
                  </a:lnTo>
                  <a:lnTo>
                    <a:pt x="187259" y="53526"/>
                  </a:lnTo>
                  <a:close/>
                </a:path>
              </a:pathLst>
            </a:custGeom>
            <a:ln w="6689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01603" y="2320724"/>
              <a:ext cx="374650" cy="160655"/>
            </a:xfrm>
            <a:custGeom>
              <a:avLst/>
              <a:gdLst/>
              <a:ahLst/>
              <a:cxnLst/>
              <a:rect l="l" t="t" r="r" b="b"/>
              <a:pathLst>
                <a:path w="374650" h="160655">
                  <a:moveTo>
                    <a:pt x="187259" y="160580"/>
                  </a:moveTo>
                  <a:lnTo>
                    <a:pt x="114549" y="156356"/>
                  </a:lnTo>
                  <a:lnTo>
                    <a:pt x="55007" y="144856"/>
                  </a:lnTo>
                  <a:lnTo>
                    <a:pt x="14775" y="127836"/>
                  </a:lnTo>
                  <a:lnTo>
                    <a:pt x="0" y="107053"/>
                  </a:lnTo>
                  <a:lnTo>
                    <a:pt x="0" y="0"/>
                  </a:lnTo>
                  <a:lnTo>
                    <a:pt x="14775" y="20783"/>
                  </a:lnTo>
                  <a:lnTo>
                    <a:pt x="55007" y="37803"/>
                  </a:lnTo>
                  <a:lnTo>
                    <a:pt x="114549" y="49303"/>
                  </a:lnTo>
                  <a:lnTo>
                    <a:pt x="187259" y="53526"/>
                  </a:lnTo>
                  <a:lnTo>
                    <a:pt x="374518" y="53526"/>
                  </a:lnTo>
                  <a:lnTo>
                    <a:pt x="374518" y="80290"/>
                  </a:lnTo>
                  <a:lnTo>
                    <a:pt x="312990" y="80290"/>
                  </a:lnTo>
                  <a:lnTo>
                    <a:pt x="307640" y="85642"/>
                  </a:lnTo>
                  <a:lnTo>
                    <a:pt x="307640" y="101700"/>
                  </a:lnTo>
                  <a:lnTo>
                    <a:pt x="312990" y="107053"/>
                  </a:lnTo>
                  <a:lnTo>
                    <a:pt x="374518" y="107053"/>
                  </a:lnTo>
                  <a:lnTo>
                    <a:pt x="359742" y="127836"/>
                  </a:lnTo>
                  <a:lnTo>
                    <a:pt x="319510" y="144856"/>
                  </a:lnTo>
                  <a:lnTo>
                    <a:pt x="259968" y="156356"/>
                  </a:lnTo>
                  <a:lnTo>
                    <a:pt x="187259" y="160580"/>
                  </a:lnTo>
                  <a:close/>
                </a:path>
                <a:path w="374650" h="160655">
                  <a:moveTo>
                    <a:pt x="374518" y="53526"/>
                  </a:moveTo>
                  <a:lnTo>
                    <a:pt x="187259" y="53526"/>
                  </a:lnTo>
                  <a:lnTo>
                    <a:pt x="259968" y="49303"/>
                  </a:lnTo>
                  <a:lnTo>
                    <a:pt x="319510" y="37803"/>
                  </a:lnTo>
                  <a:lnTo>
                    <a:pt x="359742" y="20783"/>
                  </a:lnTo>
                  <a:lnTo>
                    <a:pt x="374518" y="0"/>
                  </a:lnTo>
                  <a:lnTo>
                    <a:pt x="374518" y="53526"/>
                  </a:lnTo>
                  <a:close/>
                </a:path>
                <a:path w="374650" h="160655">
                  <a:moveTo>
                    <a:pt x="374518" y="107053"/>
                  </a:moveTo>
                  <a:lnTo>
                    <a:pt x="329041" y="107053"/>
                  </a:lnTo>
                  <a:lnTo>
                    <a:pt x="334391" y="101700"/>
                  </a:lnTo>
                  <a:lnTo>
                    <a:pt x="334391" y="85642"/>
                  </a:lnTo>
                  <a:lnTo>
                    <a:pt x="329041" y="80290"/>
                  </a:lnTo>
                  <a:lnTo>
                    <a:pt x="374518" y="80290"/>
                  </a:lnTo>
                  <a:lnTo>
                    <a:pt x="374518" y="107053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01603" y="2320724"/>
              <a:ext cx="374650" cy="160655"/>
            </a:xfrm>
            <a:custGeom>
              <a:avLst/>
              <a:gdLst/>
              <a:ahLst/>
              <a:cxnLst/>
              <a:rect l="l" t="t" r="r" b="b"/>
              <a:pathLst>
                <a:path w="374650" h="160655">
                  <a:moveTo>
                    <a:pt x="321015" y="107053"/>
                  </a:moveTo>
                  <a:lnTo>
                    <a:pt x="312990" y="107053"/>
                  </a:lnTo>
                  <a:lnTo>
                    <a:pt x="307640" y="101700"/>
                  </a:lnTo>
                  <a:lnTo>
                    <a:pt x="307640" y="93671"/>
                  </a:lnTo>
                  <a:lnTo>
                    <a:pt x="307640" y="85642"/>
                  </a:lnTo>
                  <a:lnTo>
                    <a:pt x="312990" y="80290"/>
                  </a:lnTo>
                  <a:lnTo>
                    <a:pt x="321015" y="80290"/>
                  </a:lnTo>
                  <a:lnTo>
                    <a:pt x="329041" y="80290"/>
                  </a:lnTo>
                  <a:lnTo>
                    <a:pt x="334391" y="85642"/>
                  </a:lnTo>
                  <a:lnTo>
                    <a:pt x="334391" y="93671"/>
                  </a:lnTo>
                  <a:lnTo>
                    <a:pt x="334391" y="101700"/>
                  </a:lnTo>
                  <a:lnTo>
                    <a:pt x="329041" y="107053"/>
                  </a:lnTo>
                  <a:lnTo>
                    <a:pt x="321015" y="107053"/>
                  </a:lnTo>
                  <a:close/>
                </a:path>
                <a:path w="374650" h="160655">
                  <a:moveTo>
                    <a:pt x="187259" y="53526"/>
                  </a:moveTo>
                  <a:lnTo>
                    <a:pt x="114549" y="49303"/>
                  </a:lnTo>
                  <a:lnTo>
                    <a:pt x="55007" y="37803"/>
                  </a:lnTo>
                  <a:lnTo>
                    <a:pt x="14775" y="20783"/>
                  </a:lnTo>
                  <a:lnTo>
                    <a:pt x="0" y="0"/>
                  </a:lnTo>
                  <a:lnTo>
                    <a:pt x="0" y="107053"/>
                  </a:lnTo>
                  <a:lnTo>
                    <a:pt x="14775" y="127836"/>
                  </a:lnTo>
                  <a:lnTo>
                    <a:pt x="55007" y="144856"/>
                  </a:lnTo>
                  <a:lnTo>
                    <a:pt x="114549" y="156356"/>
                  </a:lnTo>
                  <a:lnTo>
                    <a:pt x="187259" y="160580"/>
                  </a:lnTo>
                  <a:lnTo>
                    <a:pt x="259968" y="156356"/>
                  </a:lnTo>
                  <a:lnTo>
                    <a:pt x="319510" y="144856"/>
                  </a:lnTo>
                  <a:lnTo>
                    <a:pt x="359742" y="127836"/>
                  </a:lnTo>
                  <a:lnTo>
                    <a:pt x="374518" y="107053"/>
                  </a:lnTo>
                  <a:lnTo>
                    <a:pt x="374518" y="0"/>
                  </a:lnTo>
                  <a:lnTo>
                    <a:pt x="359742" y="20783"/>
                  </a:lnTo>
                  <a:lnTo>
                    <a:pt x="319510" y="37803"/>
                  </a:lnTo>
                  <a:lnTo>
                    <a:pt x="259968" y="49303"/>
                  </a:lnTo>
                  <a:lnTo>
                    <a:pt x="187259" y="53526"/>
                  </a:lnTo>
                  <a:close/>
                </a:path>
              </a:pathLst>
            </a:custGeom>
            <a:ln w="6689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01603" y="2454541"/>
              <a:ext cx="374650" cy="160655"/>
            </a:xfrm>
            <a:custGeom>
              <a:avLst/>
              <a:gdLst/>
              <a:ahLst/>
              <a:cxnLst/>
              <a:rect l="l" t="t" r="r" b="b"/>
              <a:pathLst>
                <a:path w="374650" h="160655">
                  <a:moveTo>
                    <a:pt x="187259" y="160580"/>
                  </a:moveTo>
                  <a:lnTo>
                    <a:pt x="114549" y="156356"/>
                  </a:lnTo>
                  <a:lnTo>
                    <a:pt x="55007" y="144856"/>
                  </a:lnTo>
                  <a:lnTo>
                    <a:pt x="14775" y="127836"/>
                  </a:lnTo>
                  <a:lnTo>
                    <a:pt x="0" y="107053"/>
                  </a:lnTo>
                  <a:lnTo>
                    <a:pt x="0" y="0"/>
                  </a:lnTo>
                  <a:lnTo>
                    <a:pt x="14775" y="20783"/>
                  </a:lnTo>
                  <a:lnTo>
                    <a:pt x="55007" y="37803"/>
                  </a:lnTo>
                  <a:lnTo>
                    <a:pt x="114549" y="49303"/>
                  </a:lnTo>
                  <a:lnTo>
                    <a:pt x="187259" y="53526"/>
                  </a:lnTo>
                  <a:lnTo>
                    <a:pt x="374518" y="53526"/>
                  </a:lnTo>
                  <a:lnTo>
                    <a:pt x="374518" y="80290"/>
                  </a:lnTo>
                  <a:lnTo>
                    <a:pt x="312990" y="80290"/>
                  </a:lnTo>
                  <a:lnTo>
                    <a:pt x="307640" y="85642"/>
                  </a:lnTo>
                  <a:lnTo>
                    <a:pt x="307640" y="101700"/>
                  </a:lnTo>
                  <a:lnTo>
                    <a:pt x="312990" y="107053"/>
                  </a:lnTo>
                  <a:lnTo>
                    <a:pt x="374518" y="107053"/>
                  </a:lnTo>
                  <a:lnTo>
                    <a:pt x="359742" y="127836"/>
                  </a:lnTo>
                  <a:lnTo>
                    <a:pt x="319510" y="144856"/>
                  </a:lnTo>
                  <a:lnTo>
                    <a:pt x="259968" y="156356"/>
                  </a:lnTo>
                  <a:lnTo>
                    <a:pt x="187259" y="160580"/>
                  </a:lnTo>
                  <a:close/>
                </a:path>
                <a:path w="374650" h="160655">
                  <a:moveTo>
                    <a:pt x="374518" y="53526"/>
                  </a:moveTo>
                  <a:lnTo>
                    <a:pt x="187259" y="53526"/>
                  </a:lnTo>
                  <a:lnTo>
                    <a:pt x="259968" y="49303"/>
                  </a:lnTo>
                  <a:lnTo>
                    <a:pt x="319510" y="37803"/>
                  </a:lnTo>
                  <a:lnTo>
                    <a:pt x="359742" y="20783"/>
                  </a:lnTo>
                  <a:lnTo>
                    <a:pt x="374518" y="0"/>
                  </a:lnTo>
                  <a:lnTo>
                    <a:pt x="374518" y="53526"/>
                  </a:lnTo>
                  <a:close/>
                </a:path>
                <a:path w="374650" h="160655">
                  <a:moveTo>
                    <a:pt x="374518" y="107053"/>
                  </a:moveTo>
                  <a:lnTo>
                    <a:pt x="329041" y="107053"/>
                  </a:lnTo>
                  <a:lnTo>
                    <a:pt x="334391" y="101700"/>
                  </a:lnTo>
                  <a:lnTo>
                    <a:pt x="334391" y="85642"/>
                  </a:lnTo>
                  <a:lnTo>
                    <a:pt x="329041" y="80290"/>
                  </a:lnTo>
                  <a:lnTo>
                    <a:pt x="374518" y="80290"/>
                  </a:lnTo>
                  <a:lnTo>
                    <a:pt x="374518" y="107053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01603" y="2454542"/>
              <a:ext cx="374650" cy="160655"/>
            </a:xfrm>
            <a:custGeom>
              <a:avLst/>
              <a:gdLst/>
              <a:ahLst/>
              <a:cxnLst/>
              <a:rect l="l" t="t" r="r" b="b"/>
              <a:pathLst>
                <a:path w="374650" h="160655">
                  <a:moveTo>
                    <a:pt x="321015" y="107053"/>
                  </a:moveTo>
                  <a:lnTo>
                    <a:pt x="312990" y="107053"/>
                  </a:lnTo>
                  <a:lnTo>
                    <a:pt x="307640" y="101700"/>
                  </a:lnTo>
                  <a:lnTo>
                    <a:pt x="307640" y="93671"/>
                  </a:lnTo>
                  <a:lnTo>
                    <a:pt x="307640" y="85642"/>
                  </a:lnTo>
                  <a:lnTo>
                    <a:pt x="312990" y="80290"/>
                  </a:lnTo>
                  <a:lnTo>
                    <a:pt x="321015" y="80290"/>
                  </a:lnTo>
                  <a:lnTo>
                    <a:pt x="329041" y="80290"/>
                  </a:lnTo>
                  <a:lnTo>
                    <a:pt x="334391" y="85642"/>
                  </a:lnTo>
                  <a:lnTo>
                    <a:pt x="334391" y="93671"/>
                  </a:lnTo>
                  <a:lnTo>
                    <a:pt x="334391" y="101700"/>
                  </a:lnTo>
                  <a:lnTo>
                    <a:pt x="329041" y="107053"/>
                  </a:lnTo>
                  <a:lnTo>
                    <a:pt x="321015" y="107053"/>
                  </a:lnTo>
                  <a:close/>
                </a:path>
                <a:path w="374650" h="160655">
                  <a:moveTo>
                    <a:pt x="187259" y="53526"/>
                  </a:moveTo>
                  <a:lnTo>
                    <a:pt x="114549" y="49303"/>
                  </a:lnTo>
                  <a:lnTo>
                    <a:pt x="55007" y="37803"/>
                  </a:lnTo>
                  <a:lnTo>
                    <a:pt x="14775" y="20783"/>
                  </a:lnTo>
                  <a:lnTo>
                    <a:pt x="0" y="0"/>
                  </a:lnTo>
                  <a:lnTo>
                    <a:pt x="0" y="107053"/>
                  </a:lnTo>
                  <a:lnTo>
                    <a:pt x="14775" y="127836"/>
                  </a:lnTo>
                  <a:lnTo>
                    <a:pt x="55007" y="144856"/>
                  </a:lnTo>
                  <a:lnTo>
                    <a:pt x="114549" y="156356"/>
                  </a:lnTo>
                  <a:lnTo>
                    <a:pt x="187259" y="160580"/>
                  </a:lnTo>
                  <a:lnTo>
                    <a:pt x="259968" y="156356"/>
                  </a:lnTo>
                  <a:lnTo>
                    <a:pt x="319510" y="144856"/>
                  </a:lnTo>
                  <a:lnTo>
                    <a:pt x="359742" y="127836"/>
                  </a:lnTo>
                  <a:lnTo>
                    <a:pt x="374518" y="107053"/>
                  </a:lnTo>
                  <a:lnTo>
                    <a:pt x="374518" y="0"/>
                  </a:lnTo>
                  <a:lnTo>
                    <a:pt x="359742" y="20783"/>
                  </a:lnTo>
                  <a:lnTo>
                    <a:pt x="319510" y="37803"/>
                  </a:lnTo>
                  <a:lnTo>
                    <a:pt x="259968" y="49303"/>
                  </a:lnTo>
                  <a:lnTo>
                    <a:pt x="187259" y="53526"/>
                  </a:lnTo>
                  <a:close/>
                </a:path>
              </a:pathLst>
            </a:custGeom>
            <a:ln w="6689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57200" y="2665962"/>
            <a:ext cx="1357630" cy="6756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-1905" algn="ctr">
              <a:lnSpc>
                <a:spcPct val="95700"/>
              </a:lnSpc>
              <a:spcBef>
                <a:spcPts val="160"/>
              </a:spcBef>
            </a:pPr>
            <a:r>
              <a:rPr lang="en-US" sz="1100">
                <a:latin typeface="Arial"/>
                <a:cs typeface="Arial"/>
              </a:rPr>
              <a:t>Data,</a:t>
            </a:r>
            <a:r>
              <a:rPr lang="en-US" sz="1100" spc="-30">
                <a:latin typeface="Arial"/>
                <a:cs typeface="Arial"/>
              </a:rPr>
              <a:t> </a:t>
            </a:r>
            <a:r>
              <a:rPr lang="en-US" sz="1100">
                <a:latin typeface="Arial"/>
                <a:cs typeface="Arial"/>
              </a:rPr>
              <a:t>data</a:t>
            </a:r>
            <a:r>
              <a:rPr lang="en-US" sz="1100" spc="-25">
                <a:latin typeface="Arial"/>
                <a:cs typeface="Arial"/>
              </a:rPr>
              <a:t> </a:t>
            </a:r>
            <a:r>
              <a:rPr lang="en-US" sz="1100">
                <a:latin typeface="Arial"/>
                <a:cs typeface="Arial"/>
              </a:rPr>
              <a:t>and</a:t>
            </a:r>
            <a:r>
              <a:rPr lang="en-US" sz="1100" spc="-10">
                <a:latin typeface="Arial"/>
                <a:cs typeface="Arial"/>
              </a:rPr>
              <a:t> </a:t>
            </a:r>
            <a:r>
              <a:rPr lang="en-US" sz="1100" spc="-20">
                <a:latin typeface="Arial"/>
                <a:cs typeface="Arial"/>
              </a:rPr>
              <a:t>more </a:t>
            </a:r>
            <a:r>
              <a:rPr lang="en-US" sz="1100" spc="-10">
                <a:latin typeface="Arial"/>
                <a:cs typeface="Arial"/>
              </a:rPr>
              <a:t>data-</a:t>
            </a:r>
            <a:r>
              <a:rPr lang="en-US" sz="1100">
                <a:latin typeface="Arial"/>
                <a:cs typeface="Arial"/>
              </a:rPr>
              <a:t>is it</a:t>
            </a:r>
            <a:r>
              <a:rPr lang="en-US" sz="1100" spc="10">
                <a:latin typeface="Arial"/>
                <a:cs typeface="Arial"/>
              </a:rPr>
              <a:t> </a:t>
            </a:r>
            <a:r>
              <a:rPr lang="en-US" sz="1100" spc="-10">
                <a:latin typeface="Arial"/>
                <a:cs typeface="Arial"/>
              </a:rPr>
              <a:t>meaningful? </a:t>
            </a:r>
            <a:r>
              <a:rPr lang="en-US" sz="1100">
                <a:latin typeface="Arial"/>
                <a:cs typeface="Arial"/>
              </a:rPr>
              <a:t>RSM</a:t>
            </a:r>
            <a:r>
              <a:rPr lang="en-US" sz="1100" spc="-40">
                <a:latin typeface="Arial"/>
                <a:cs typeface="Arial"/>
              </a:rPr>
              <a:t> </a:t>
            </a:r>
            <a:r>
              <a:rPr lang="en-US" sz="1100">
                <a:latin typeface="Arial"/>
                <a:cs typeface="Arial"/>
              </a:rPr>
              <a:t>utilizes</a:t>
            </a:r>
            <a:r>
              <a:rPr lang="en-US" sz="1100" spc="-15">
                <a:latin typeface="Arial"/>
                <a:cs typeface="Arial"/>
              </a:rPr>
              <a:t> </a:t>
            </a:r>
            <a:r>
              <a:rPr lang="en-US" sz="1100" spc="-10">
                <a:latin typeface="Arial"/>
                <a:cs typeface="Arial"/>
              </a:rPr>
              <a:t>“guided </a:t>
            </a:r>
            <a:r>
              <a:rPr lang="en-US" sz="1100" spc="-20">
                <a:latin typeface="Arial"/>
                <a:cs typeface="Arial"/>
              </a:rPr>
              <a:t>data”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026319" y="1996779"/>
            <a:ext cx="540453" cy="379890"/>
            <a:chOff x="3412559" y="2169512"/>
            <a:chExt cx="540453" cy="37989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2736" y="2169512"/>
              <a:ext cx="100091" cy="10035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5918" y="2196274"/>
              <a:ext cx="100091" cy="10035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419902" y="2372237"/>
              <a:ext cx="525780" cy="177165"/>
            </a:xfrm>
            <a:custGeom>
              <a:avLst/>
              <a:gdLst/>
              <a:ahLst/>
              <a:cxnLst/>
              <a:rect l="l" t="t" r="r" b="b"/>
              <a:pathLst>
                <a:path w="525779" h="177164">
                  <a:moveTo>
                    <a:pt x="525763" y="176638"/>
                  </a:moveTo>
                  <a:lnTo>
                    <a:pt x="0" y="176638"/>
                  </a:lnTo>
                  <a:lnTo>
                    <a:pt x="5329" y="141001"/>
                  </a:lnTo>
                  <a:lnTo>
                    <a:pt x="44825" y="77820"/>
                  </a:lnTo>
                  <a:lnTo>
                    <a:pt x="76896" y="51686"/>
                  </a:lnTo>
                  <a:lnTo>
                    <a:pt x="115784" y="30132"/>
                  </a:lnTo>
                  <a:lnTo>
                    <a:pt x="160443" y="13862"/>
                  </a:lnTo>
                  <a:lnTo>
                    <a:pt x="209825" y="3583"/>
                  </a:lnTo>
                  <a:lnTo>
                    <a:pt x="262881" y="0"/>
                  </a:lnTo>
                  <a:lnTo>
                    <a:pt x="315746" y="3583"/>
                  </a:lnTo>
                  <a:lnTo>
                    <a:pt x="365038" y="13862"/>
                  </a:lnTo>
                  <a:lnTo>
                    <a:pt x="409685" y="30132"/>
                  </a:lnTo>
                  <a:lnTo>
                    <a:pt x="448617" y="51686"/>
                  </a:lnTo>
                  <a:lnTo>
                    <a:pt x="480761" y="77820"/>
                  </a:lnTo>
                  <a:lnTo>
                    <a:pt x="505048" y="107827"/>
                  </a:lnTo>
                  <a:lnTo>
                    <a:pt x="525763" y="176638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19902" y="2372237"/>
              <a:ext cx="525780" cy="177165"/>
            </a:xfrm>
            <a:custGeom>
              <a:avLst/>
              <a:gdLst/>
              <a:ahLst/>
              <a:cxnLst/>
              <a:rect l="l" t="t" r="r" b="b"/>
              <a:pathLst>
                <a:path w="525779" h="177164">
                  <a:moveTo>
                    <a:pt x="0" y="176638"/>
                  </a:moveTo>
                  <a:lnTo>
                    <a:pt x="20621" y="107827"/>
                  </a:lnTo>
                  <a:lnTo>
                    <a:pt x="44825" y="77820"/>
                  </a:lnTo>
                  <a:lnTo>
                    <a:pt x="76896" y="51686"/>
                  </a:lnTo>
                  <a:lnTo>
                    <a:pt x="115784" y="30132"/>
                  </a:lnTo>
                  <a:lnTo>
                    <a:pt x="160443" y="13862"/>
                  </a:lnTo>
                  <a:lnTo>
                    <a:pt x="209825" y="3583"/>
                  </a:lnTo>
                  <a:lnTo>
                    <a:pt x="262881" y="0"/>
                  </a:lnTo>
                  <a:lnTo>
                    <a:pt x="315746" y="3583"/>
                  </a:lnTo>
                  <a:lnTo>
                    <a:pt x="365038" y="13862"/>
                  </a:lnTo>
                  <a:lnTo>
                    <a:pt x="409685" y="30132"/>
                  </a:lnTo>
                  <a:lnTo>
                    <a:pt x="448617" y="51686"/>
                  </a:lnTo>
                  <a:lnTo>
                    <a:pt x="480761" y="77820"/>
                  </a:lnTo>
                  <a:lnTo>
                    <a:pt x="505048" y="107827"/>
                  </a:lnTo>
                  <a:lnTo>
                    <a:pt x="525763" y="176638"/>
                  </a:lnTo>
                  <a:lnTo>
                    <a:pt x="0" y="176638"/>
                  </a:lnTo>
                  <a:close/>
                </a:path>
              </a:pathLst>
            </a:custGeom>
            <a:ln w="6688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2559" y="2303576"/>
              <a:ext cx="166812" cy="1603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98709" y="2276809"/>
              <a:ext cx="167486" cy="7401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9556" y="2196275"/>
              <a:ext cx="100091" cy="10035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85532" y="2303575"/>
              <a:ext cx="167480" cy="16032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689737" y="2700537"/>
            <a:ext cx="1214755" cy="6756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ctr">
              <a:lnSpc>
                <a:spcPct val="95700"/>
              </a:lnSpc>
              <a:spcBef>
                <a:spcPts val="160"/>
              </a:spcBef>
            </a:pPr>
            <a:r>
              <a:rPr lang="en-US" sz="1100">
                <a:latin typeface="Arial"/>
                <a:cs typeface="Arial"/>
              </a:rPr>
              <a:t>Weekly</a:t>
            </a:r>
            <a:r>
              <a:rPr lang="en-US" sz="1100" spc="-25">
                <a:latin typeface="Arial"/>
                <a:cs typeface="Arial"/>
              </a:rPr>
              <a:t> </a:t>
            </a:r>
            <a:r>
              <a:rPr lang="en-US" sz="1100" spc="-10">
                <a:latin typeface="Arial"/>
                <a:cs typeface="Arial"/>
              </a:rPr>
              <a:t>executive </a:t>
            </a:r>
            <a:r>
              <a:rPr lang="en-US" sz="1100">
                <a:latin typeface="Arial"/>
                <a:cs typeface="Arial"/>
              </a:rPr>
              <a:t>meetings</a:t>
            </a:r>
            <a:r>
              <a:rPr lang="en-US" sz="1100" spc="-35">
                <a:latin typeface="Arial"/>
                <a:cs typeface="Arial"/>
              </a:rPr>
              <a:t> </a:t>
            </a:r>
            <a:r>
              <a:rPr lang="en-US" sz="1100">
                <a:latin typeface="Arial"/>
                <a:cs typeface="Arial"/>
              </a:rPr>
              <a:t>to</a:t>
            </a:r>
            <a:r>
              <a:rPr lang="en-US" sz="1100" spc="-10">
                <a:latin typeface="Arial"/>
                <a:cs typeface="Arial"/>
              </a:rPr>
              <a:t> ensure </a:t>
            </a:r>
            <a:r>
              <a:rPr lang="en-US" sz="1100">
                <a:latin typeface="Arial"/>
                <a:cs typeface="Arial"/>
              </a:rPr>
              <a:t>transparency</a:t>
            </a:r>
            <a:r>
              <a:rPr lang="en-US" sz="1100" spc="-55">
                <a:latin typeface="Arial"/>
                <a:cs typeface="Arial"/>
              </a:rPr>
              <a:t> </a:t>
            </a:r>
            <a:r>
              <a:rPr lang="en-US" sz="1100" spc="-25">
                <a:latin typeface="Arial"/>
                <a:cs typeface="Arial"/>
              </a:rPr>
              <a:t>and </a:t>
            </a:r>
            <a:r>
              <a:rPr lang="en-US" sz="1100" spc="-10">
                <a:latin typeface="Arial"/>
                <a:cs typeface="Arial"/>
              </a:rPr>
              <a:t>accountability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220663" y="1900669"/>
            <a:ext cx="443822" cy="560676"/>
            <a:chOff x="5156476" y="2080521"/>
            <a:chExt cx="443822" cy="560676"/>
          </a:xfrm>
        </p:grpSpPr>
        <p:sp>
          <p:nvSpPr>
            <p:cNvPr id="25" name="object 25"/>
            <p:cNvSpPr/>
            <p:nvPr/>
          </p:nvSpPr>
          <p:spPr>
            <a:xfrm>
              <a:off x="5253983" y="2080521"/>
              <a:ext cx="247650" cy="362585"/>
            </a:xfrm>
            <a:custGeom>
              <a:avLst/>
              <a:gdLst/>
              <a:ahLst/>
              <a:cxnLst/>
              <a:rect l="l" t="t" r="r" b="b"/>
              <a:pathLst>
                <a:path w="247650" h="362585">
                  <a:moveTo>
                    <a:pt x="123400" y="361974"/>
                  </a:moveTo>
                  <a:lnTo>
                    <a:pt x="110422" y="322174"/>
                  </a:lnTo>
                  <a:lnTo>
                    <a:pt x="75070" y="273216"/>
                  </a:lnTo>
                  <a:lnTo>
                    <a:pt x="67473" y="256091"/>
                  </a:lnTo>
                  <a:lnTo>
                    <a:pt x="68278" y="235705"/>
                  </a:lnTo>
                  <a:lnTo>
                    <a:pt x="75917" y="203401"/>
                  </a:lnTo>
                  <a:lnTo>
                    <a:pt x="49280" y="242103"/>
                  </a:lnTo>
                  <a:lnTo>
                    <a:pt x="39886" y="279175"/>
                  </a:lnTo>
                  <a:lnTo>
                    <a:pt x="42154" y="311981"/>
                  </a:lnTo>
                  <a:lnTo>
                    <a:pt x="50503" y="337887"/>
                  </a:lnTo>
                  <a:lnTo>
                    <a:pt x="28318" y="318024"/>
                  </a:lnTo>
                  <a:lnTo>
                    <a:pt x="8955" y="284360"/>
                  </a:lnTo>
                  <a:lnTo>
                    <a:pt x="0" y="241163"/>
                  </a:lnTo>
                  <a:lnTo>
                    <a:pt x="9039" y="192696"/>
                  </a:lnTo>
                  <a:lnTo>
                    <a:pt x="15371" y="180955"/>
                  </a:lnTo>
                  <a:lnTo>
                    <a:pt x="26092" y="166518"/>
                  </a:lnTo>
                  <a:lnTo>
                    <a:pt x="40827" y="150449"/>
                  </a:lnTo>
                  <a:lnTo>
                    <a:pt x="59197" y="133816"/>
                  </a:lnTo>
                  <a:lnTo>
                    <a:pt x="81884" y="111496"/>
                  </a:lnTo>
                  <a:lnTo>
                    <a:pt x="102752" y="80206"/>
                  </a:lnTo>
                  <a:lnTo>
                    <a:pt x="112710" y="42267"/>
                  </a:lnTo>
                  <a:lnTo>
                    <a:pt x="102668" y="0"/>
                  </a:lnTo>
                  <a:lnTo>
                    <a:pt x="138435" y="23637"/>
                  </a:lnTo>
                  <a:lnTo>
                    <a:pt x="163608" y="56459"/>
                  </a:lnTo>
                  <a:lnTo>
                    <a:pt x="176582" y="94324"/>
                  </a:lnTo>
                  <a:lnTo>
                    <a:pt x="175753" y="133088"/>
                  </a:lnTo>
                  <a:lnTo>
                    <a:pt x="159515" y="168609"/>
                  </a:lnTo>
                  <a:lnTo>
                    <a:pt x="151050" y="188545"/>
                  </a:lnTo>
                  <a:lnTo>
                    <a:pt x="151991" y="207666"/>
                  </a:lnTo>
                  <a:lnTo>
                    <a:pt x="161207" y="223651"/>
                  </a:lnTo>
                  <a:lnTo>
                    <a:pt x="177572" y="234179"/>
                  </a:lnTo>
                  <a:lnTo>
                    <a:pt x="200154" y="236343"/>
                  </a:lnTo>
                  <a:lnTo>
                    <a:pt x="219287" y="226401"/>
                  </a:lnTo>
                  <a:lnTo>
                    <a:pt x="231273" y="208304"/>
                  </a:lnTo>
                  <a:lnTo>
                    <a:pt x="232412" y="186005"/>
                  </a:lnTo>
                  <a:lnTo>
                    <a:pt x="243206" y="208545"/>
                  </a:lnTo>
                  <a:lnTo>
                    <a:pt x="247042" y="234848"/>
                  </a:lnTo>
                  <a:lnTo>
                    <a:pt x="244732" y="261653"/>
                  </a:lnTo>
                  <a:lnTo>
                    <a:pt x="237093" y="285698"/>
                  </a:lnTo>
                  <a:lnTo>
                    <a:pt x="217918" y="317658"/>
                  </a:lnTo>
                  <a:lnTo>
                    <a:pt x="191031" y="341651"/>
                  </a:lnTo>
                  <a:lnTo>
                    <a:pt x="158752" y="356736"/>
                  </a:lnTo>
                  <a:lnTo>
                    <a:pt x="123400" y="361974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53983" y="2080521"/>
              <a:ext cx="247650" cy="362585"/>
            </a:xfrm>
            <a:custGeom>
              <a:avLst/>
              <a:gdLst/>
              <a:ahLst/>
              <a:cxnLst/>
              <a:rect l="l" t="t" r="r" b="b"/>
              <a:pathLst>
                <a:path w="247650" h="362585">
                  <a:moveTo>
                    <a:pt x="232412" y="186005"/>
                  </a:moveTo>
                  <a:lnTo>
                    <a:pt x="231273" y="208304"/>
                  </a:lnTo>
                  <a:lnTo>
                    <a:pt x="219287" y="226401"/>
                  </a:lnTo>
                  <a:lnTo>
                    <a:pt x="200154" y="236343"/>
                  </a:lnTo>
                  <a:lnTo>
                    <a:pt x="177572" y="234179"/>
                  </a:lnTo>
                  <a:lnTo>
                    <a:pt x="161207" y="223651"/>
                  </a:lnTo>
                  <a:lnTo>
                    <a:pt x="151991" y="207666"/>
                  </a:lnTo>
                  <a:lnTo>
                    <a:pt x="151050" y="188545"/>
                  </a:lnTo>
                  <a:lnTo>
                    <a:pt x="159515" y="168609"/>
                  </a:lnTo>
                  <a:lnTo>
                    <a:pt x="175753" y="133088"/>
                  </a:lnTo>
                  <a:lnTo>
                    <a:pt x="176582" y="94324"/>
                  </a:lnTo>
                  <a:lnTo>
                    <a:pt x="163608" y="56459"/>
                  </a:lnTo>
                  <a:lnTo>
                    <a:pt x="138435" y="23637"/>
                  </a:lnTo>
                  <a:lnTo>
                    <a:pt x="102668" y="0"/>
                  </a:lnTo>
                  <a:lnTo>
                    <a:pt x="112710" y="42267"/>
                  </a:lnTo>
                  <a:lnTo>
                    <a:pt x="102752" y="80206"/>
                  </a:lnTo>
                  <a:lnTo>
                    <a:pt x="81884" y="111496"/>
                  </a:lnTo>
                  <a:lnTo>
                    <a:pt x="59197" y="133816"/>
                  </a:lnTo>
                  <a:lnTo>
                    <a:pt x="40827" y="150449"/>
                  </a:lnTo>
                  <a:lnTo>
                    <a:pt x="26092" y="166518"/>
                  </a:lnTo>
                  <a:lnTo>
                    <a:pt x="15371" y="180955"/>
                  </a:lnTo>
                  <a:lnTo>
                    <a:pt x="9039" y="192696"/>
                  </a:lnTo>
                  <a:lnTo>
                    <a:pt x="0" y="241163"/>
                  </a:lnTo>
                  <a:lnTo>
                    <a:pt x="8955" y="284360"/>
                  </a:lnTo>
                  <a:lnTo>
                    <a:pt x="28318" y="318024"/>
                  </a:lnTo>
                  <a:lnTo>
                    <a:pt x="50503" y="337887"/>
                  </a:lnTo>
                  <a:lnTo>
                    <a:pt x="42154" y="311981"/>
                  </a:lnTo>
                  <a:lnTo>
                    <a:pt x="39886" y="279175"/>
                  </a:lnTo>
                  <a:lnTo>
                    <a:pt x="49280" y="242103"/>
                  </a:lnTo>
                  <a:lnTo>
                    <a:pt x="75917" y="203401"/>
                  </a:lnTo>
                  <a:lnTo>
                    <a:pt x="68278" y="235705"/>
                  </a:lnTo>
                  <a:lnTo>
                    <a:pt x="67473" y="256091"/>
                  </a:lnTo>
                  <a:lnTo>
                    <a:pt x="75070" y="273216"/>
                  </a:lnTo>
                  <a:lnTo>
                    <a:pt x="92636" y="295735"/>
                  </a:lnTo>
                  <a:lnTo>
                    <a:pt x="110422" y="322174"/>
                  </a:lnTo>
                  <a:lnTo>
                    <a:pt x="119555" y="343156"/>
                  </a:lnTo>
                  <a:lnTo>
                    <a:pt x="122920" y="356987"/>
                  </a:lnTo>
                  <a:lnTo>
                    <a:pt x="123400" y="361974"/>
                  </a:lnTo>
                  <a:lnTo>
                    <a:pt x="158752" y="356736"/>
                  </a:lnTo>
                  <a:lnTo>
                    <a:pt x="217918" y="317658"/>
                  </a:lnTo>
                  <a:lnTo>
                    <a:pt x="244732" y="261653"/>
                  </a:lnTo>
                  <a:lnTo>
                    <a:pt x="247042" y="234848"/>
                  </a:lnTo>
                  <a:lnTo>
                    <a:pt x="243206" y="208545"/>
                  </a:lnTo>
                  <a:lnTo>
                    <a:pt x="232412" y="186005"/>
                  </a:lnTo>
                </a:path>
              </a:pathLst>
            </a:custGeom>
            <a:ln w="6688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56476" y="2415137"/>
              <a:ext cx="439420" cy="226060"/>
            </a:xfrm>
            <a:custGeom>
              <a:avLst/>
              <a:gdLst/>
              <a:ahLst/>
              <a:cxnLst/>
              <a:rect l="l" t="t" r="r" b="b"/>
              <a:pathLst>
                <a:path w="439420" h="226060">
                  <a:moveTo>
                    <a:pt x="404070" y="226004"/>
                  </a:moveTo>
                  <a:lnTo>
                    <a:pt x="393453" y="224069"/>
                  </a:lnTo>
                  <a:lnTo>
                    <a:pt x="220238" y="153147"/>
                  </a:lnTo>
                  <a:lnTo>
                    <a:pt x="47023" y="224069"/>
                  </a:lnTo>
                  <a:lnTo>
                    <a:pt x="11578" y="209350"/>
                  </a:lnTo>
                  <a:lnTo>
                    <a:pt x="1337" y="180286"/>
                  </a:lnTo>
                  <a:lnTo>
                    <a:pt x="3385" y="170208"/>
                  </a:lnTo>
                  <a:lnTo>
                    <a:pt x="9195" y="161636"/>
                  </a:lnTo>
                  <a:lnTo>
                    <a:pt x="18266" y="155823"/>
                  </a:lnTo>
                  <a:lnTo>
                    <a:pt x="122596" y="113002"/>
                  </a:lnTo>
                  <a:lnTo>
                    <a:pt x="16928" y="70180"/>
                  </a:lnTo>
                  <a:lnTo>
                    <a:pt x="7858" y="64367"/>
                  </a:lnTo>
                  <a:lnTo>
                    <a:pt x="2048" y="55795"/>
                  </a:lnTo>
                  <a:lnTo>
                    <a:pt x="0" y="45717"/>
                  </a:lnTo>
                  <a:lnTo>
                    <a:pt x="2215" y="35388"/>
                  </a:lnTo>
                  <a:lnTo>
                    <a:pt x="10240" y="16653"/>
                  </a:lnTo>
                  <a:lnTo>
                    <a:pt x="16364" y="7673"/>
                  </a:lnTo>
                  <a:lnTo>
                    <a:pt x="25121" y="2017"/>
                  </a:lnTo>
                  <a:lnTo>
                    <a:pt x="35633" y="0"/>
                  </a:lnTo>
                  <a:lnTo>
                    <a:pt x="47023" y="1934"/>
                  </a:lnTo>
                  <a:lnTo>
                    <a:pt x="423548" y="155823"/>
                  </a:lnTo>
                  <a:lnTo>
                    <a:pt x="431751" y="161636"/>
                  </a:lnTo>
                  <a:lnTo>
                    <a:pt x="437007" y="170208"/>
                  </a:lnTo>
                  <a:lnTo>
                    <a:pt x="438878" y="180286"/>
                  </a:lnTo>
                  <a:lnTo>
                    <a:pt x="436924" y="190615"/>
                  </a:lnTo>
                  <a:lnTo>
                    <a:pt x="428898" y="209350"/>
                  </a:lnTo>
                  <a:lnTo>
                    <a:pt x="422796" y="218330"/>
                  </a:lnTo>
                  <a:lnTo>
                    <a:pt x="414185" y="223986"/>
                  </a:lnTo>
                  <a:lnTo>
                    <a:pt x="404070" y="226004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56476" y="2415137"/>
              <a:ext cx="439420" cy="226060"/>
            </a:xfrm>
            <a:custGeom>
              <a:avLst/>
              <a:gdLst/>
              <a:ahLst/>
              <a:cxnLst/>
              <a:rect l="l" t="t" r="r" b="b"/>
              <a:pathLst>
                <a:path w="439420" h="226060">
                  <a:moveTo>
                    <a:pt x="423548" y="155823"/>
                  </a:moveTo>
                  <a:lnTo>
                    <a:pt x="47023" y="1934"/>
                  </a:lnTo>
                  <a:lnTo>
                    <a:pt x="35633" y="0"/>
                  </a:lnTo>
                  <a:lnTo>
                    <a:pt x="25121" y="2017"/>
                  </a:lnTo>
                  <a:lnTo>
                    <a:pt x="16364" y="7673"/>
                  </a:lnTo>
                  <a:lnTo>
                    <a:pt x="10240" y="16653"/>
                  </a:lnTo>
                  <a:lnTo>
                    <a:pt x="2215" y="35388"/>
                  </a:lnTo>
                  <a:lnTo>
                    <a:pt x="0" y="45717"/>
                  </a:lnTo>
                  <a:lnTo>
                    <a:pt x="2048" y="55795"/>
                  </a:lnTo>
                  <a:lnTo>
                    <a:pt x="7858" y="64367"/>
                  </a:lnTo>
                  <a:lnTo>
                    <a:pt x="16928" y="70180"/>
                  </a:lnTo>
                  <a:lnTo>
                    <a:pt x="122596" y="113002"/>
                  </a:lnTo>
                  <a:lnTo>
                    <a:pt x="18266" y="155823"/>
                  </a:lnTo>
                  <a:lnTo>
                    <a:pt x="9195" y="161636"/>
                  </a:lnTo>
                  <a:lnTo>
                    <a:pt x="3385" y="170208"/>
                  </a:lnTo>
                  <a:lnTo>
                    <a:pt x="1337" y="180286"/>
                  </a:lnTo>
                  <a:lnTo>
                    <a:pt x="3552" y="190615"/>
                  </a:lnTo>
                  <a:lnTo>
                    <a:pt x="11578" y="209350"/>
                  </a:lnTo>
                  <a:lnTo>
                    <a:pt x="17680" y="218048"/>
                  </a:lnTo>
                  <a:lnTo>
                    <a:pt x="26291" y="223735"/>
                  </a:lnTo>
                  <a:lnTo>
                    <a:pt x="36406" y="225909"/>
                  </a:lnTo>
                  <a:lnTo>
                    <a:pt x="47023" y="224069"/>
                  </a:lnTo>
                  <a:lnTo>
                    <a:pt x="220238" y="153147"/>
                  </a:lnTo>
                  <a:lnTo>
                    <a:pt x="393453" y="224069"/>
                  </a:lnTo>
                  <a:lnTo>
                    <a:pt x="428898" y="209350"/>
                  </a:lnTo>
                  <a:lnTo>
                    <a:pt x="438878" y="180286"/>
                  </a:lnTo>
                  <a:lnTo>
                    <a:pt x="437007" y="170208"/>
                  </a:lnTo>
                  <a:lnTo>
                    <a:pt x="431751" y="161636"/>
                  </a:lnTo>
                  <a:lnTo>
                    <a:pt x="423548" y="155823"/>
                  </a:lnTo>
                </a:path>
              </a:pathLst>
            </a:custGeom>
            <a:ln w="6690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09484" y="2411887"/>
              <a:ext cx="190814" cy="105547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4720807" y="2700551"/>
            <a:ext cx="1431925" cy="51562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065" marR="5080" indent="-635" algn="ctr">
              <a:lnSpc>
                <a:spcPct val="95900"/>
              </a:lnSpc>
              <a:spcBef>
                <a:spcPts val="155"/>
              </a:spcBef>
            </a:pPr>
            <a:r>
              <a:rPr lang="en-US" sz="1100">
                <a:latin typeface="Arial"/>
                <a:cs typeface="Arial"/>
              </a:rPr>
              <a:t>Need</a:t>
            </a:r>
            <a:r>
              <a:rPr lang="en-US" sz="1100" spc="-10">
                <a:latin typeface="Arial"/>
                <a:cs typeface="Arial"/>
              </a:rPr>
              <a:t> </a:t>
            </a:r>
            <a:r>
              <a:rPr lang="en-US" sz="1100">
                <a:latin typeface="Arial"/>
                <a:cs typeface="Arial"/>
              </a:rPr>
              <a:t>to</a:t>
            </a:r>
            <a:r>
              <a:rPr lang="en-US" sz="1100" spc="-20">
                <a:latin typeface="Arial"/>
                <a:cs typeface="Arial"/>
              </a:rPr>
              <a:t> </a:t>
            </a:r>
            <a:r>
              <a:rPr lang="en-US" sz="1100">
                <a:latin typeface="Arial"/>
                <a:cs typeface="Arial"/>
              </a:rPr>
              <a:t>spend</a:t>
            </a:r>
            <a:r>
              <a:rPr lang="en-US" sz="1100" spc="-20">
                <a:latin typeface="Arial"/>
                <a:cs typeface="Arial"/>
              </a:rPr>
              <a:t> </a:t>
            </a:r>
            <a:r>
              <a:rPr lang="en-US" sz="1100">
                <a:latin typeface="Arial"/>
                <a:cs typeface="Arial"/>
              </a:rPr>
              <a:t>time</a:t>
            </a:r>
            <a:r>
              <a:rPr lang="en-US" sz="1100" spc="-15">
                <a:latin typeface="Arial"/>
                <a:cs typeface="Arial"/>
              </a:rPr>
              <a:t> </a:t>
            </a:r>
            <a:r>
              <a:rPr lang="en-US" sz="1100" spc="-25">
                <a:latin typeface="Arial"/>
                <a:cs typeface="Arial"/>
              </a:rPr>
              <a:t>on </a:t>
            </a:r>
            <a:r>
              <a:rPr lang="en-US" sz="1100">
                <a:latin typeface="Arial"/>
                <a:cs typeface="Arial"/>
              </a:rPr>
              <a:t>growth,</a:t>
            </a:r>
            <a:r>
              <a:rPr lang="en-US" sz="1100" spc="-25">
                <a:latin typeface="Arial"/>
                <a:cs typeface="Arial"/>
              </a:rPr>
              <a:t> </a:t>
            </a:r>
            <a:r>
              <a:rPr lang="en-US" sz="1100">
                <a:latin typeface="Arial"/>
                <a:cs typeface="Arial"/>
              </a:rPr>
              <a:t>not</a:t>
            </a:r>
            <a:r>
              <a:rPr lang="en-US" sz="1100" spc="-15">
                <a:latin typeface="Arial"/>
                <a:cs typeface="Arial"/>
              </a:rPr>
              <a:t> </a:t>
            </a:r>
            <a:r>
              <a:rPr lang="en-US" sz="1100">
                <a:latin typeface="Arial"/>
                <a:cs typeface="Arial"/>
              </a:rPr>
              <a:t>just</a:t>
            </a:r>
            <a:r>
              <a:rPr lang="en-US" sz="1100" spc="-20">
                <a:latin typeface="Arial"/>
                <a:cs typeface="Arial"/>
              </a:rPr>
              <a:t> </a:t>
            </a:r>
            <a:r>
              <a:rPr lang="en-US" sz="1100" spc="-10">
                <a:latin typeface="Arial"/>
                <a:cs typeface="Arial"/>
              </a:rPr>
              <a:t>putting </a:t>
            </a:r>
            <a:r>
              <a:rPr lang="en-US" sz="1100">
                <a:latin typeface="Arial"/>
                <a:cs typeface="Arial"/>
              </a:rPr>
              <a:t>out</a:t>
            </a:r>
            <a:r>
              <a:rPr lang="en-US" sz="1100" spc="-35">
                <a:latin typeface="Arial"/>
                <a:cs typeface="Arial"/>
              </a:rPr>
              <a:t> </a:t>
            </a:r>
            <a:r>
              <a:rPr lang="en-US" sz="1100">
                <a:latin typeface="Arial"/>
                <a:cs typeface="Arial"/>
              </a:rPr>
              <a:t>daily</a:t>
            </a:r>
            <a:r>
              <a:rPr lang="en-US" sz="1100" spc="-15">
                <a:latin typeface="Arial"/>
                <a:cs typeface="Arial"/>
              </a:rPr>
              <a:t> </a:t>
            </a:r>
            <a:r>
              <a:rPr lang="en-US" sz="1100" spc="-10">
                <a:latin typeface="Arial"/>
                <a:cs typeface="Arial"/>
              </a:rPr>
              <a:t>fires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031997" y="3768527"/>
            <a:ext cx="587190" cy="352487"/>
            <a:chOff x="2542611" y="3988831"/>
            <a:chExt cx="587190" cy="352487"/>
          </a:xfrm>
        </p:grpSpPr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58895" y="4182113"/>
              <a:ext cx="199381" cy="15129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42611" y="3988831"/>
              <a:ext cx="142451" cy="16793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628215" y="4052393"/>
              <a:ext cx="359410" cy="288925"/>
            </a:xfrm>
            <a:custGeom>
              <a:avLst/>
              <a:gdLst/>
              <a:ahLst/>
              <a:cxnLst/>
              <a:rect l="l" t="t" r="r" b="b"/>
              <a:pathLst>
                <a:path w="359410" h="288925">
                  <a:moveTo>
                    <a:pt x="229392" y="288375"/>
                  </a:moveTo>
                  <a:lnTo>
                    <a:pt x="224042" y="286368"/>
                  </a:lnTo>
                  <a:lnTo>
                    <a:pt x="219360" y="283691"/>
                  </a:lnTo>
                  <a:lnTo>
                    <a:pt x="209997" y="276331"/>
                  </a:lnTo>
                  <a:lnTo>
                    <a:pt x="237417" y="244884"/>
                  </a:lnTo>
                  <a:lnTo>
                    <a:pt x="240092" y="238193"/>
                  </a:lnTo>
                  <a:lnTo>
                    <a:pt x="238755" y="224143"/>
                  </a:lnTo>
                  <a:lnTo>
                    <a:pt x="235411" y="217452"/>
                  </a:lnTo>
                  <a:lnTo>
                    <a:pt x="230061" y="212768"/>
                  </a:lnTo>
                  <a:lnTo>
                    <a:pt x="225379" y="208085"/>
                  </a:lnTo>
                  <a:lnTo>
                    <a:pt x="219360" y="206077"/>
                  </a:lnTo>
                  <a:lnTo>
                    <a:pt x="209997" y="206077"/>
                  </a:lnTo>
                  <a:lnTo>
                    <a:pt x="207322" y="206746"/>
                  </a:lnTo>
                  <a:lnTo>
                    <a:pt x="205316" y="207416"/>
                  </a:lnTo>
                  <a:lnTo>
                    <a:pt x="204647" y="199387"/>
                  </a:lnTo>
                  <a:lnTo>
                    <a:pt x="201303" y="192027"/>
                  </a:lnTo>
                  <a:lnTo>
                    <a:pt x="195284" y="186674"/>
                  </a:lnTo>
                  <a:lnTo>
                    <a:pt x="189265" y="181990"/>
                  </a:lnTo>
                  <a:lnTo>
                    <a:pt x="182577" y="179314"/>
                  </a:lnTo>
                  <a:lnTo>
                    <a:pt x="172545" y="179314"/>
                  </a:lnTo>
                  <a:lnTo>
                    <a:pt x="169202" y="179983"/>
                  </a:lnTo>
                  <a:lnTo>
                    <a:pt x="166526" y="180652"/>
                  </a:lnTo>
                  <a:lnTo>
                    <a:pt x="165784" y="173773"/>
                  </a:lnTo>
                  <a:lnTo>
                    <a:pt x="141113" y="147867"/>
                  </a:lnTo>
                  <a:lnTo>
                    <a:pt x="129075" y="147867"/>
                  </a:lnTo>
                  <a:lnTo>
                    <a:pt x="125062" y="148536"/>
                  </a:lnTo>
                  <a:lnTo>
                    <a:pt x="121718" y="149874"/>
                  </a:lnTo>
                  <a:lnTo>
                    <a:pt x="120694" y="143006"/>
                  </a:lnTo>
                  <a:lnTo>
                    <a:pt x="96304" y="117758"/>
                  </a:lnTo>
                  <a:lnTo>
                    <a:pt x="88279" y="117758"/>
                  </a:lnTo>
                  <a:lnTo>
                    <a:pt x="45477" y="149205"/>
                  </a:lnTo>
                  <a:lnTo>
                    <a:pt x="0" y="96348"/>
                  </a:lnTo>
                  <a:lnTo>
                    <a:pt x="58184" y="0"/>
                  </a:lnTo>
                  <a:lnTo>
                    <a:pt x="88415" y="9158"/>
                  </a:lnTo>
                  <a:lnTo>
                    <a:pt x="117454" y="10036"/>
                  </a:lnTo>
                  <a:lnTo>
                    <a:pt x="144613" y="7903"/>
                  </a:lnTo>
                  <a:lnTo>
                    <a:pt x="169202" y="8029"/>
                  </a:lnTo>
                  <a:lnTo>
                    <a:pt x="129743" y="53526"/>
                  </a:lnTo>
                  <a:lnTo>
                    <a:pt x="122094" y="67399"/>
                  </a:lnTo>
                  <a:lnTo>
                    <a:pt x="133756" y="110398"/>
                  </a:lnTo>
                  <a:lnTo>
                    <a:pt x="159839" y="120435"/>
                  </a:lnTo>
                  <a:lnTo>
                    <a:pt x="163182" y="120435"/>
                  </a:lnTo>
                  <a:lnTo>
                    <a:pt x="236080" y="54195"/>
                  </a:lnTo>
                  <a:lnTo>
                    <a:pt x="243436" y="60886"/>
                  </a:lnTo>
                  <a:lnTo>
                    <a:pt x="351110" y="153220"/>
                  </a:lnTo>
                  <a:lnTo>
                    <a:pt x="355792" y="157903"/>
                  </a:lnTo>
                  <a:lnTo>
                    <a:pt x="359136" y="163925"/>
                  </a:lnTo>
                  <a:lnTo>
                    <a:pt x="358467" y="171285"/>
                  </a:lnTo>
                  <a:lnTo>
                    <a:pt x="329041" y="200725"/>
                  </a:lnTo>
                  <a:lnTo>
                    <a:pt x="324359" y="199387"/>
                  </a:lnTo>
                  <a:lnTo>
                    <a:pt x="320346" y="197379"/>
                  </a:lnTo>
                  <a:lnTo>
                    <a:pt x="320346" y="198717"/>
                  </a:lnTo>
                  <a:lnTo>
                    <a:pt x="321015" y="200056"/>
                  </a:lnTo>
                  <a:lnTo>
                    <a:pt x="321015" y="201394"/>
                  </a:lnTo>
                  <a:lnTo>
                    <a:pt x="319887" y="211911"/>
                  </a:lnTo>
                  <a:lnTo>
                    <a:pt x="314996" y="220797"/>
                  </a:lnTo>
                  <a:lnTo>
                    <a:pt x="307096" y="227174"/>
                  </a:lnTo>
                  <a:lnTo>
                    <a:pt x="296939" y="230164"/>
                  </a:lnTo>
                  <a:lnTo>
                    <a:pt x="292258" y="230164"/>
                  </a:lnTo>
                  <a:lnTo>
                    <a:pt x="290251" y="229495"/>
                  </a:lnTo>
                  <a:lnTo>
                    <a:pt x="290251" y="230164"/>
                  </a:lnTo>
                  <a:lnTo>
                    <a:pt x="289123" y="240682"/>
                  </a:lnTo>
                  <a:lnTo>
                    <a:pt x="284232" y="249568"/>
                  </a:lnTo>
                  <a:lnTo>
                    <a:pt x="276332" y="255945"/>
                  </a:lnTo>
                  <a:lnTo>
                    <a:pt x="266175" y="258935"/>
                  </a:lnTo>
                  <a:lnTo>
                    <a:pt x="261494" y="258935"/>
                  </a:lnTo>
                  <a:lnTo>
                    <a:pt x="259487" y="258266"/>
                  </a:lnTo>
                  <a:lnTo>
                    <a:pt x="259487" y="258935"/>
                  </a:lnTo>
                  <a:lnTo>
                    <a:pt x="258359" y="269452"/>
                  </a:lnTo>
                  <a:lnTo>
                    <a:pt x="253468" y="278338"/>
                  </a:lnTo>
                  <a:lnTo>
                    <a:pt x="245568" y="284716"/>
                  </a:lnTo>
                  <a:lnTo>
                    <a:pt x="235411" y="287706"/>
                  </a:lnTo>
                  <a:lnTo>
                    <a:pt x="229392" y="288375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28215" y="4052393"/>
              <a:ext cx="359410" cy="288925"/>
            </a:xfrm>
            <a:custGeom>
              <a:avLst/>
              <a:gdLst/>
              <a:ahLst/>
              <a:cxnLst/>
              <a:rect l="l" t="t" r="r" b="b"/>
              <a:pathLst>
                <a:path w="359410" h="288925">
                  <a:moveTo>
                    <a:pt x="351110" y="153220"/>
                  </a:moveTo>
                  <a:lnTo>
                    <a:pt x="243436" y="60886"/>
                  </a:lnTo>
                  <a:lnTo>
                    <a:pt x="236080" y="54195"/>
                  </a:lnTo>
                  <a:lnTo>
                    <a:pt x="189934" y="107053"/>
                  </a:lnTo>
                  <a:lnTo>
                    <a:pt x="184437" y="112437"/>
                  </a:lnTo>
                  <a:lnTo>
                    <a:pt x="178063" y="116504"/>
                  </a:lnTo>
                  <a:lnTo>
                    <a:pt x="170936" y="119191"/>
                  </a:lnTo>
                  <a:lnTo>
                    <a:pt x="163182" y="120435"/>
                  </a:lnTo>
                  <a:lnTo>
                    <a:pt x="159839" y="120435"/>
                  </a:lnTo>
                  <a:lnTo>
                    <a:pt x="124100" y="97654"/>
                  </a:lnTo>
                  <a:lnTo>
                    <a:pt x="120213" y="82715"/>
                  </a:lnTo>
                  <a:lnTo>
                    <a:pt x="122094" y="67399"/>
                  </a:lnTo>
                  <a:lnTo>
                    <a:pt x="129743" y="53526"/>
                  </a:lnTo>
                  <a:lnTo>
                    <a:pt x="169202" y="8029"/>
                  </a:lnTo>
                  <a:lnTo>
                    <a:pt x="144613" y="7903"/>
                  </a:lnTo>
                  <a:lnTo>
                    <a:pt x="117454" y="10036"/>
                  </a:lnTo>
                  <a:lnTo>
                    <a:pt x="88415" y="9158"/>
                  </a:lnTo>
                  <a:lnTo>
                    <a:pt x="58184" y="0"/>
                  </a:lnTo>
                  <a:lnTo>
                    <a:pt x="0" y="96348"/>
                  </a:lnTo>
                  <a:lnTo>
                    <a:pt x="45477" y="149205"/>
                  </a:lnTo>
                  <a:lnTo>
                    <a:pt x="62865" y="129133"/>
                  </a:lnTo>
                  <a:lnTo>
                    <a:pt x="67965" y="124251"/>
                  </a:lnTo>
                  <a:lnTo>
                    <a:pt x="74067" y="120686"/>
                  </a:lnTo>
                  <a:lnTo>
                    <a:pt x="80922" y="118501"/>
                  </a:lnTo>
                  <a:lnTo>
                    <a:pt x="88279" y="117758"/>
                  </a:lnTo>
                  <a:lnTo>
                    <a:pt x="96304" y="117758"/>
                  </a:lnTo>
                  <a:lnTo>
                    <a:pt x="121718" y="149874"/>
                  </a:lnTo>
                  <a:lnTo>
                    <a:pt x="125062" y="148536"/>
                  </a:lnTo>
                  <a:lnTo>
                    <a:pt x="129075" y="147867"/>
                  </a:lnTo>
                  <a:lnTo>
                    <a:pt x="133087" y="147867"/>
                  </a:lnTo>
                  <a:lnTo>
                    <a:pt x="141113" y="147867"/>
                  </a:lnTo>
                  <a:lnTo>
                    <a:pt x="166526" y="180652"/>
                  </a:lnTo>
                  <a:lnTo>
                    <a:pt x="169202" y="179983"/>
                  </a:lnTo>
                  <a:lnTo>
                    <a:pt x="172545" y="179314"/>
                  </a:lnTo>
                  <a:lnTo>
                    <a:pt x="175221" y="179314"/>
                  </a:lnTo>
                  <a:lnTo>
                    <a:pt x="182577" y="179314"/>
                  </a:lnTo>
                  <a:lnTo>
                    <a:pt x="205316" y="207416"/>
                  </a:lnTo>
                  <a:lnTo>
                    <a:pt x="207322" y="206746"/>
                  </a:lnTo>
                  <a:lnTo>
                    <a:pt x="209997" y="206077"/>
                  </a:lnTo>
                  <a:lnTo>
                    <a:pt x="212672" y="206077"/>
                  </a:lnTo>
                  <a:lnTo>
                    <a:pt x="219360" y="206077"/>
                  </a:lnTo>
                  <a:lnTo>
                    <a:pt x="225379" y="208085"/>
                  </a:lnTo>
                  <a:lnTo>
                    <a:pt x="230061" y="212768"/>
                  </a:lnTo>
                  <a:lnTo>
                    <a:pt x="235411" y="217452"/>
                  </a:lnTo>
                  <a:lnTo>
                    <a:pt x="238755" y="224143"/>
                  </a:lnTo>
                  <a:lnTo>
                    <a:pt x="239424" y="230834"/>
                  </a:lnTo>
                  <a:lnTo>
                    <a:pt x="240092" y="238193"/>
                  </a:lnTo>
                  <a:lnTo>
                    <a:pt x="237417" y="244884"/>
                  </a:lnTo>
                  <a:lnTo>
                    <a:pt x="232736" y="250237"/>
                  </a:lnTo>
                  <a:lnTo>
                    <a:pt x="209997" y="276331"/>
                  </a:lnTo>
                  <a:lnTo>
                    <a:pt x="219360" y="283691"/>
                  </a:lnTo>
                  <a:lnTo>
                    <a:pt x="224042" y="286368"/>
                  </a:lnTo>
                  <a:lnTo>
                    <a:pt x="229392" y="288375"/>
                  </a:lnTo>
                  <a:lnTo>
                    <a:pt x="235411" y="287706"/>
                  </a:lnTo>
                  <a:lnTo>
                    <a:pt x="245568" y="284716"/>
                  </a:lnTo>
                  <a:lnTo>
                    <a:pt x="253468" y="278338"/>
                  </a:lnTo>
                  <a:lnTo>
                    <a:pt x="258359" y="269452"/>
                  </a:lnTo>
                  <a:lnTo>
                    <a:pt x="259487" y="258935"/>
                  </a:lnTo>
                  <a:lnTo>
                    <a:pt x="259487" y="258266"/>
                  </a:lnTo>
                  <a:lnTo>
                    <a:pt x="261494" y="258935"/>
                  </a:lnTo>
                  <a:lnTo>
                    <a:pt x="264169" y="258935"/>
                  </a:lnTo>
                  <a:lnTo>
                    <a:pt x="266175" y="258935"/>
                  </a:lnTo>
                  <a:lnTo>
                    <a:pt x="276332" y="255945"/>
                  </a:lnTo>
                  <a:lnTo>
                    <a:pt x="284232" y="249568"/>
                  </a:lnTo>
                  <a:lnTo>
                    <a:pt x="289123" y="240682"/>
                  </a:lnTo>
                  <a:lnTo>
                    <a:pt x="290251" y="230164"/>
                  </a:lnTo>
                  <a:lnTo>
                    <a:pt x="290251" y="229495"/>
                  </a:lnTo>
                  <a:lnTo>
                    <a:pt x="292258" y="230164"/>
                  </a:lnTo>
                  <a:lnTo>
                    <a:pt x="294933" y="230164"/>
                  </a:lnTo>
                  <a:lnTo>
                    <a:pt x="296939" y="230164"/>
                  </a:lnTo>
                  <a:lnTo>
                    <a:pt x="307096" y="227174"/>
                  </a:lnTo>
                  <a:lnTo>
                    <a:pt x="314996" y="220797"/>
                  </a:lnTo>
                  <a:lnTo>
                    <a:pt x="319887" y="211911"/>
                  </a:lnTo>
                  <a:lnTo>
                    <a:pt x="321015" y="201394"/>
                  </a:lnTo>
                  <a:lnTo>
                    <a:pt x="321015" y="200056"/>
                  </a:lnTo>
                  <a:lnTo>
                    <a:pt x="320346" y="198717"/>
                  </a:lnTo>
                  <a:lnTo>
                    <a:pt x="320346" y="197379"/>
                  </a:lnTo>
                  <a:lnTo>
                    <a:pt x="324359" y="199387"/>
                  </a:lnTo>
                  <a:lnTo>
                    <a:pt x="329041" y="200725"/>
                  </a:lnTo>
                  <a:lnTo>
                    <a:pt x="334391" y="200056"/>
                  </a:lnTo>
                  <a:lnTo>
                    <a:pt x="359136" y="163925"/>
                  </a:lnTo>
                  <a:lnTo>
                    <a:pt x="355792" y="157903"/>
                  </a:lnTo>
                  <a:lnTo>
                    <a:pt x="351110" y="153220"/>
                  </a:lnTo>
                  <a:close/>
                </a:path>
              </a:pathLst>
            </a:custGeom>
            <a:ln w="6689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87350" y="3988831"/>
              <a:ext cx="142451" cy="16793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760634" y="4045702"/>
              <a:ext cx="283210" cy="158115"/>
            </a:xfrm>
            <a:custGeom>
              <a:avLst/>
              <a:gdLst/>
              <a:ahLst/>
              <a:cxnLst/>
              <a:rect l="l" t="t" r="r" b="b"/>
              <a:pathLst>
                <a:path w="283210" h="158114">
                  <a:moveTo>
                    <a:pt x="22069" y="114413"/>
                  </a:moveTo>
                  <a:lnTo>
                    <a:pt x="15382" y="111737"/>
                  </a:lnTo>
                  <a:lnTo>
                    <a:pt x="9362" y="107053"/>
                  </a:lnTo>
                  <a:lnTo>
                    <a:pt x="2737" y="98846"/>
                  </a:lnTo>
                  <a:lnTo>
                    <a:pt x="0" y="89071"/>
                  </a:lnTo>
                  <a:lnTo>
                    <a:pt x="1274" y="78920"/>
                  </a:lnTo>
                  <a:lnTo>
                    <a:pt x="6687" y="69584"/>
                  </a:lnTo>
                  <a:lnTo>
                    <a:pt x="59521" y="9367"/>
                  </a:lnTo>
                  <a:lnTo>
                    <a:pt x="65540" y="2676"/>
                  </a:lnTo>
                  <a:lnTo>
                    <a:pt x="74234" y="0"/>
                  </a:lnTo>
                  <a:lnTo>
                    <a:pt x="82260" y="669"/>
                  </a:lnTo>
                  <a:lnTo>
                    <a:pt x="84935" y="1338"/>
                  </a:lnTo>
                  <a:lnTo>
                    <a:pt x="85604" y="1338"/>
                  </a:lnTo>
                  <a:lnTo>
                    <a:pt x="118646" y="9084"/>
                  </a:lnTo>
                  <a:lnTo>
                    <a:pt x="151813" y="16141"/>
                  </a:lnTo>
                  <a:lnTo>
                    <a:pt x="186987" y="17803"/>
                  </a:lnTo>
                  <a:lnTo>
                    <a:pt x="231205" y="17803"/>
                  </a:lnTo>
                  <a:lnTo>
                    <a:pt x="245678" y="41483"/>
                  </a:lnTo>
                  <a:lnTo>
                    <a:pt x="102323" y="41483"/>
                  </a:lnTo>
                  <a:lnTo>
                    <a:pt x="47483" y="104377"/>
                  </a:lnTo>
                  <a:lnTo>
                    <a:pt x="42802" y="110398"/>
                  </a:lnTo>
                  <a:lnTo>
                    <a:pt x="36114" y="113075"/>
                  </a:lnTo>
                  <a:lnTo>
                    <a:pt x="22069" y="114413"/>
                  </a:lnTo>
                  <a:close/>
                </a:path>
                <a:path w="283210" h="158114">
                  <a:moveTo>
                    <a:pt x="231205" y="17803"/>
                  </a:moveTo>
                  <a:lnTo>
                    <a:pt x="186987" y="17803"/>
                  </a:lnTo>
                  <a:lnTo>
                    <a:pt x="226048" y="9367"/>
                  </a:lnTo>
                  <a:lnTo>
                    <a:pt x="231205" y="17803"/>
                  </a:lnTo>
                  <a:close/>
                </a:path>
                <a:path w="283210" h="158114">
                  <a:moveTo>
                    <a:pt x="234742" y="157903"/>
                  </a:moveTo>
                  <a:lnTo>
                    <a:pt x="232067" y="153889"/>
                  </a:lnTo>
                  <a:lnTo>
                    <a:pt x="227386" y="149205"/>
                  </a:lnTo>
                  <a:lnTo>
                    <a:pt x="102323" y="41483"/>
                  </a:lnTo>
                  <a:lnTo>
                    <a:pt x="245678" y="41483"/>
                  </a:lnTo>
                  <a:lnTo>
                    <a:pt x="282895" y="102369"/>
                  </a:lnTo>
                  <a:lnTo>
                    <a:pt x="234742" y="157903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760634" y="4045702"/>
              <a:ext cx="283210" cy="158115"/>
            </a:xfrm>
            <a:custGeom>
              <a:avLst/>
              <a:gdLst/>
              <a:ahLst/>
              <a:cxnLst/>
              <a:rect l="l" t="t" r="r" b="b"/>
              <a:pathLst>
                <a:path w="283210" h="158114">
                  <a:moveTo>
                    <a:pt x="226048" y="9367"/>
                  </a:moveTo>
                  <a:lnTo>
                    <a:pt x="186987" y="17803"/>
                  </a:lnTo>
                  <a:lnTo>
                    <a:pt x="151813" y="16141"/>
                  </a:lnTo>
                  <a:lnTo>
                    <a:pt x="118646" y="9084"/>
                  </a:lnTo>
                  <a:lnTo>
                    <a:pt x="85604" y="1338"/>
                  </a:lnTo>
                  <a:lnTo>
                    <a:pt x="84935" y="1338"/>
                  </a:lnTo>
                  <a:lnTo>
                    <a:pt x="82260" y="669"/>
                  </a:lnTo>
                  <a:lnTo>
                    <a:pt x="74234" y="0"/>
                  </a:lnTo>
                  <a:lnTo>
                    <a:pt x="65540" y="2676"/>
                  </a:lnTo>
                  <a:lnTo>
                    <a:pt x="59521" y="9367"/>
                  </a:lnTo>
                  <a:lnTo>
                    <a:pt x="6687" y="69584"/>
                  </a:lnTo>
                  <a:lnTo>
                    <a:pt x="1274" y="78920"/>
                  </a:lnTo>
                  <a:lnTo>
                    <a:pt x="0" y="89071"/>
                  </a:lnTo>
                  <a:lnTo>
                    <a:pt x="2737" y="98846"/>
                  </a:lnTo>
                  <a:lnTo>
                    <a:pt x="9362" y="107053"/>
                  </a:lnTo>
                  <a:lnTo>
                    <a:pt x="15382" y="111737"/>
                  </a:lnTo>
                  <a:lnTo>
                    <a:pt x="22069" y="114413"/>
                  </a:lnTo>
                  <a:lnTo>
                    <a:pt x="29426" y="113744"/>
                  </a:lnTo>
                  <a:lnTo>
                    <a:pt x="36114" y="113075"/>
                  </a:lnTo>
                  <a:lnTo>
                    <a:pt x="42802" y="110398"/>
                  </a:lnTo>
                  <a:lnTo>
                    <a:pt x="47483" y="104377"/>
                  </a:lnTo>
                  <a:lnTo>
                    <a:pt x="102323" y="41483"/>
                  </a:lnTo>
                  <a:lnTo>
                    <a:pt x="227386" y="149205"/>
                  </a:lnTo>
                  <a:lnTo>
                    <a:pt x="230730" y="152551"/>
                  </a:lnTo>
                  <a:lnTo>
                    <a:pt x="232067" y="153889"/>
                  </a:lnTo>
                  <a:lnTo>
                    <a:pt x="234742" y="157903"/>
                  </a:lnTo>
                  <a:lnTo>
                    <a:pt x="282895" y="102369"/>
                  </a:lnTo>
                  <a:lnTo>
                    <a:pt x="226048" y="9367"/>
                  </a:lnTo>
                  <a:close/>
                </a:path>
              </a:pathLst>
            </a:custGeom>
            <a:ln w="6690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514181" y="4505960"/>
            <a:ext cx="1402080" cy="6756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-1270" algn="ctr">
              <a:lnSpc>
                <a:spcPct val="95700"/>
              </a:lnSpc>
              <a:spcBef>
                <a:spcPts val="160"/>
              </a:spcBef>
            </a:pPr>
            <a:r>
              <a:rPr lang="en-US" sz="1100">
                <a:latin typeface="Arial"/>
                <a:cs typeface="Arial"/>
              </a:rPr>
              <a:t>Identification</a:t>
            </a:r>
            <a:r>
              <a:rPr lang="en-US" sz="1100" spc="-60">
                <a:latin typeface="Arial"/>
                <a:cs typeface="Arial"/>
              </a:rPr>
              <a:t> </a:t>
            </a:r>
            <a:r>
              <a:rPr lang="en-US" sz="1100" spc="-25">
                <a:latin typeface="Arial"/>
                <a:cs typeface="Arial"/>
              </a:rPr>
              <a:t>of </a:t>
            </a:r>
            <a:r>
              <a:rPr lang="en-US" sz="1100">
                <a:latin typeface="Arial"/>
                <a:cs typeface="Arial"/>
              </a:rPr>
              <a:t>opportunities</a:t>
            </a:r>
            <a:r>
              <a:rPr lang="en-US" sz="1100" spc="-55">
                <a:latin typeface="Arial"/>
                <a:cs typeface="Arial"/>
              </a:rPr>
              <a:t> </a:t>
            </a:r>
            <a:r>
              <a:rPr lang="en-US" sz="1100">
                <a:latin typeface="Arial"/>
                <a:cs typeface="Arial"/>
              </a:rPr>
              <a:t>needs</a:t>
            </a:r>
            <a:r>
              <a:rPr lang="en-US" sz="1100" spc="-25">
                <a:latin typeface="Arial"/>
                <a:cs typeface="Arial"/>
              </a:rPr>
              <a:t> to </a:t>
            </a:r>
            <a:r>
              <a:rPr lang="en-US" sz="1100">
                <a:latin typeface="Arial"/>
                <a:cs typeface="Arial"/>
              </a:rPr>
              <a:t>be</a:t>
            </a:r>
            <a:r>
              <a:rPr lang="en-US" sz="1100" spc="-15">
                <a:latin typeface="Arial"/>
                <a:cs typeface="Arial"/>
              </a:rPr>
              <a:t> </a:t>
            </a:r>
            <a:r>
              <a:rPr lang="en-US" sz="1100">
                <a:latin typeface="Arial"/>
                <a:cs typeface="Arial"/>
              </a:rPr>
              <a:t>a </a:t>
            </a:r>
            <a:r>
              <a:rPr lang="en-US" sz="1100" spc="-10">
                <a:latin typeface="Arial"/>
                <a:cs typeface="Arial"/>
              </a:rPr>
              <a:t>collaborative approach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40" name="object 4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95948" y="3709754"/>
            <a:ext cx="595219" cy="568252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3904492" y="4505960"/>
            <a:ext cx="1370330" cy="6756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ctr">
              <a:lnSpc>
                <a:spcPct val="95700"/>
              </a:lnSpc>
              <a:spcBef>
                <a:spcPts val="160"/>
              </a:spcBef>
            </a:pPr>
            <a:r>
              <a:rPr lang="en-US" sz="1100">
                <a:latin typeface="Arial"/>
                <a:cs typeface="Arial"/>
              </a:rPr>
              <a:t>Prioritize</a:t>
            </a:r>
            <a:r>
              <a:rPr lang="en-US" sz="1100" spc="-40">
                <a:latin typeface="Arial"/>
                <a:cs typeface="Arial"/>
              </a:rPr>
              <a:t> </a:t>
            </a:r>
            <a:r>
              <a:rPr lang="en-US" sz="1100">
                <a:latin typeface="Arial"/>
                <a:cs typeface="Arial"/>
              </a:rPr>
              <a:t>projects</a:t>
            </a:r>
            <a:r>
              <a:rPr lang="en-US" sz="1100" spc="-45">
                <a:latin typeface="Arial"/>
                <a:cs typeface="Arial"/>
              </a:rPr>
              <a:t> </a:t>
            </a:r>
            <a:r>
              <a:rPr lang="en-US" sz="1100" spc="-20">
                <a:latin typeface="Arial"/>
                <a:cs typeface="Arial"/>
              </a:rPr>
              <a:t>that </a:t>
            </a:r>
            <a:r>
              <a:rPr lang="en-US" sz="1100">
                <a:latin typeface="Arial"/>
                <a:cs typeface="Arial"/>
              </a:rPr>
              <a:t>are</a:t>
            </a:r>
            <a:r>
              <a:rPr lang="en-US" sz="1100" spc="-20">
                <a:latin typeface="Arial"/>
                <a:cs typeface="Arial"/>
              </a:rPr>
              <a:t> </a:t>
            </a:r>
            <a:r>
              <a:rPr lang="en-US" sz="1100">
                <a:latin typeface="Arial"/>
                <a:cs typeface="Arial"/>
              </a:rPr>
              <a:t>low</a:t>
            </a:r>
            <a:r>
              <a:rPr lang="en-US" sz="1100" spc="-10">
                <a:latin typeface="Arial"/>
                <a:cs typeface="Arial"/>
              </a:rPr>
              <a:t> effort/high </a:t>
            </a:r>
            <a:r>
              <a:rPr lang="en-US" sz="1100">
                <a:latin typeface="Arial"/>
                <a:cs typeface="Arial"/>
              </a:rPr>
              <a:t>impact</a:t>
            </a:r>
            <a:r>
              <a:rPr lang="en-US" sz="1100" spc="-35">
                <a:latin typeface="Arial"/>
                <a:cs typeface="Arial"/>
              </a:rPr>
              <a:t> </a:t>
            </a:r>
            <a:r>
              <a:rPr lang="en-US" sz="1100">
                <a:latin typeface="Arial"/>
                <a:cs typeface="Arial"/>
              </a:rPr>
              <a:t>“low</a:t>
            </a:r>
            <a:r>
              <a:rPr lang="en-US" sz="1100" spc="-15">
                <a:latin typeface="Arial"/>
                <a:cs typeface="Arial"/>
              </a:rPr>
              <a:t> </a:t>
            </a:r>
            <a:r>
              <a:rPr lang="en-US" sz="1100" spc="-10">
                <a:latin typeface="Arial"/>
                <a:cs typeface="Arial"/>
              </a:rPr>
              <a:t>hanging </a:t>
            </a:r>
            <a:r>
              <a:rPr lang="en-US" sz="1100">
                <a:latin typeface="Arial"/>
                <a:cs typeface="Arial"/>
              </a:rPr>
              <a:t>fruit”</a:t>
            </a:r>
            <a:r>
              <a:rPr lang="en-US" sz="1100" spc="-25">
                <a:latin typeface="Arial"/>
                <a:cs typeface="Arial"/>
              </a:rPr>
              <a:t> </a:t>
            </a:r>
            <a:r>
              <a:rPr lang="en-US" sz="1100" spc="-10">
                <a:latin typeface="Arial"/>
                <a:cs typeface="Arial"/>
              </a:rPr>
              <a:t>first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4" name="object 2">
            <a:extLst>
              <a:ext uri="{FF2B5EF4-FFF2-40B4-BE49-F238E27FC236}">
                <a16:creationId xmlns:a16="http://schemas.microsoft.com/office/drawing/2014/main" id="{699B25BC-5966-7176-32E7-96ED56CCF93A}"/>
              </a:ext>
            </a:extLst>
          </p:cNvPr>
          <p:cNvSpPr txBox="1">
            <a:spLocks/>
          </p:cNvSpPr>
          <p:nvPr/>
        </p:nvSpPr>
        <p:spPr>
          <a:xfrm>
            <a:off x="228600" y="66622"/>
            <a:ext cx="9982200" cy="874598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 cap="none" baseline="0">
                <a:solidFill>
                  <a:srgbClr val="009CD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800"/>
              <a:t>C-Suite Operating Margin Opportunities – </a:t>
            </a:r>
            <a:br>
              <a:rPr lang="en-US" sz="2800"/>
            </a:br>
            <a:r>
              <a:rPr lang="en-US" sz="2800"/>
              <a:t>Daily Practice</a:t>
            </a:r>
            <a:endParaRPr lang="en-US" sz="2800" spc="-10"/>
          </a:p>
        </p:txBody>
      </p:sp>
      <p:pic>
        <p:nvPicPr>
          <p:cNvPr id="45" name="object 13">
            <a:extLst>
              <a:ext uri="{FF2B5EF4-FFF2-40B4-BE49-F238E27FC236}">
                <a16:creationId xmlns:a16="http://schemas.microsoft.com/office/drawing/2014/main" id="{3FB6DCAA-5AB6-7EC4-181F-AA33DD7DE670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876409" y="225943"/>
            <a:ext cx="884766" cy="367147"/>
          </a:xfrm>
          <a:prstGeom prst="rect">
            <a:avLst/>
          </a:prstGeom>
        </p:spPr>
      </p:pic>
      <p:sp>
        <p:nvSpPr>
          <p:cNvPr id="46" name="Slide Number Placeholder 6">
            <a:extLst>
              <a:ext uri="{FF2B5EF4-FFF2-40B4-BE49-F238E27FC236}">
                <a16:creationId xmlns:a16="http://schemas.microsoft.com/office/drawing/2014/main" id="{705B5DC5-8D5F-A783-03AF-11BA5F200EE5}"/>
              </a:ext>
            </a:extLst>
          </p:cNvPr>
          <p:cNvSpPr txBox="1">
            <a:spLocks/>
          </p:cNvSpPr>
          <p:nvPr/>
        </p:nvSpPr>
        <p:spPr>
          <a:xfrm>
            <a:off x="11049000" y="6345862"/>
            <a:ext cx="747343" cy="2073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GB" sz="1000">
                <a:solidFill>
                  <a:srgbClr val="888B8D"/>
                </a:solidFill>
                <a:latin typeface="Arial"/>
              </a:rPr>
              <a:t>RSM | </a:t>
            </a:r>
            <a:fld id="{D3664AF6-26E3-4378-990F-C4F4E21208D6}" type="slidenum">
              <a:rPr lang="en-GB" sz="1000" smtClean="0">
                <a:solidFill>
                  <a:srgbClr val="888B8D"/>
                </a:solidFill>
                <a:latin typeface="Arial"/>
              </a:rPr>
              <a:pPr algn="r">
                <a:defRPr/>
              </a:pPr>
              <a:t>23</a:t>
            </a:fld>
            <a:endParaRPr lang="en-GB" sz="1000">
              <a:solidFill>
                <a:srgbClr val="888B8D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64593" y="2104263"/>
            <a:ext cx="2402205" cy="144208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Times New Roman"/>
              <a:cs typeface="Times New Roman"/>
            </a:endParaRPr>
          </a:p>
          <a:p>
            <a:pPr marL="96520" marR="88265" algn="ctr">
              <a:lnSpc>
                <a:spcPct val="863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Unbiased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approach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deep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industry experience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7209" y="2104263"/>
            <a:ext cx="2403475" cy="144208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100">
              <a:latin typeface="Times New Roman"/>
              <a:cs typeface="Times New Roman"/>
            </a:endParaRPr>
          </a:p>
          <a:p>
            <a:pPr marL="621030" marR="168275" indent="-446405">
              <a:lnSpc>
                <a:spcPts val="208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Political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roadblock navigation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9824" y="2104263"/>
            <a:ext cx="2403475" cy="144208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vert="horz" wrap="square" lIns="0" tIns="191770" rIns="0" bIns="0" rtlCol="0">
            <a:spAutoFit/>
          </a:bodyPr>
          <a:lstStyle/>
          <a:p>
            <a:pPr marL="211454" marR="204470" algn="ctr">
              <a:lnSpc>
                <a:spcPct val="86300"/>
              </a:lnSpc>
              <a:spcBef>
                <a:spcPts val="151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project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accountability structures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2440" y="2104263"/>
            <a:ext cx="2403475" cy="144208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100">
              <a:latin typeface="Times New Roman"/>
              <a:cs typeface="Times New Roman"/>
            </a:endParaRPr>
          </a:p>
          <a:p>
            <a:pPr marL="189230" marR="180340" indent="325755">
              <a:lnSpc>
                <a:spcPts val="208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guided recommendations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4593" y="3786759"/>
            <a:ext cx="2402205" cy="144208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3100">
              <a:latin typeface="Times New Roman"/>
              <a:cs typeface="Times New Roman"/>
            </a:endParaRPr>
          </a:p>
          <a:p>
            <a:pPr marL="824865" marR="457834" indent="-360045">
              <a:lnSpc>
                <a:spcPts val="208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Monitoring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results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07209" y="3786759"/>
            <a:ext cx="2403475" cy="144208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570865" marR="563880" indent="64135" algn="just">
              <a:lnSpc>
                <a:spcPct val="86300"/>
              </a:lnSpc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Advanced technology capabilities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9824" y="3786759"/>
            <a:ext cx="2403475" cy="144208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3100">
              <a:latin typeface="Times New Roman"/>
              <a:cs typeface="Times New Roman"/>
            </a:endParaRPr>
          </a:p>
          <a:p>
            <a:pPr marL="189230" marR="180340" indent="368300">
              <a:lnSpc>
                <a:spcPts val="2080"/>
              </a:lnSpc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Automation recommendations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92440" y="3786759"/>
            <a:ext cx="2403475" cy="144208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vert="horz" wrap="square" lIns="0" tIns="191135" rIns="0" bIns="0" rtlCol="0">
            <a:spAutoFit/>
          </a:bodyPr>
          <a:lstStyle/>
          <a:p>
            <a:pPr marL="76200" marR="67945" algn="ctr">
              <a:lnSpc>
                <a:spcPct val="86300"/>
              </a:lnSpc>
              <a:spcBef>
                <a:spcPts val="15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Provides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bandwidth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organizations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necessarily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0" y="143257"/>
            <a:ext cx="1447799" cy="8046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DA7BA8C-9F0E-A5B7-C321-7733BE6AEB1A}"/>
              </a:ext>
            </a:extLst>
          </p:cNvPr>
          <p:cNvSpPr/>
          <p:nvPr/>
        </p:nvSpPr>
        <p:spPr>
          <a:xfrm>
            <a:off x="10325100" y="104722"/>
            <a:ext cx="1828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6" tIns="56346" rIns="56346" bIns="56346" rtlCol="0" anchor="ctr">
            <a:noAutofit/>
          </a:bodyPr>
          <a:lstStyle/>
          <a:p>
            <a:pPr algn="ctr"/>
            <a:endParaRPr lang="en-US" sz="1400"/>
          </a:p>
        </p:txBody>
      </p:sp>
      <p:pic>
        <p:nvPicPr>
          <p:cNvPr id="14" name="object 13">
            <a:extLst>
              <a:ext uri="{FF2B5EF4-FFF2-40B4-BE49-F238E27FC236}">
                <a16:creationId xmlns:a16="http://schemas.microsoft.com/office/drawing/2014/main" id="{9EBB6B95-8B14-B33E-3049-ABD85371535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76409" y="225943"/>
            <a:ext cx="884766" cy="367147"/>
          </a:xfrm>
          <a:prstGeom prst="rect">
            <a:avLst/>
          </a:prstGeom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id="{D067B473-261C-6653-F6AA-ABAB266D7ABD}"/>
              </a:ext>
            </a:extLst>
          </p:cNvPr>
          <p:cNvSpPr txBox="1">
            <a:spLocks/>
          </p:cNvSpPr>
          <p:nvPr/>
        </p:nvSpPr>
        <p:spPr>
          <a:xfrm>
            <a:off x="228600" y="66622"/>
            <a:ext cx="9982200" cy="874598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 cap="none" baseline="0">
                <a:solidFill>
                  <a:srgbClr val="009CD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800"/>
              <a:t>How outside support can boost successful results in margin improvement and transformation projects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9ABB0A84-9DDF-43B5-9BD2-6A172C74F28D}"/>
              </a:ext>
            </a:extLst>
          </p:cNvPr>
          <p:cNvSpPr txBox="1">
            <a:spLocks/>
          </p:cNvSpPr>
          <p:nvPr/>
        </p:nvSpPr>
        <p:spPr>
          <a:xfrm>
            <a:off x="11049000" y="6345862"/>
            <a:ext cx="747343" cy="2073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GB" sz="1000">
                <a:solidFill>
                  <a:srgbClr val="888B8D"/>
                </a:solidFill>
                <a:latin typeface="Arial"/>
              </a:rPr>
              <a:t>RSM | </a:t>
            </a:r>
            <a:fld id="{D3664AF6-26E3-4378-990F-C4F4E21208D6}" type="slidenum">
              <a:rPr lang="en-GB" sz="1000" smtClean="0">
                <a:solidFill>
                  <a:srgbClr val="888B8D"/>
                </a:solidFill>
                <a:latin typeface="Arial"/>
              </a:rPr>
              <a:pPr algn="r">
                <a:defRPr/>
              </a:pPr>
              <a:t>24</a:t>
            </a:fld>
            <a:endParaRPr lang="en-GB" sz="1000">
              <a:solidFill>
                <a:srgbClr val="888B8D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20B5F-A879-FEC2-6232-CCC1C76BB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F33AA-FB83-65ED-76F6-413379883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RSM | </a:t>
            </a:r>
            <a:fld id="{D3664AF6-26E3-4378-990F-C4F4E21208D6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9EFAA61-E6DA-4B39-2E39-B60008EB7E98}"/>
              </a:ext>
            </a:extLst>
          </p:cNvPr>
          <p:cNvSpPr txBox="1">
            <a:spLocks/>
          </p:cNvSpPr>
          <p:nvPr/>
        </p:nvSpPr>
        <p:spPr>
          <a:xfrm>
            <a:off x="533400" y="2751892"/>
            <a:ext cx="4800600" cy="67710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§"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–"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Tx/>
              <a:buNone/>
              <a:defRPr sz="1800" b="1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Tx/>
              <a:buNone/>
              <a:defRPr sz="1800" b="1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100"/>
              </a:spcAft>
              <a:buFont typeface="Arial" panose="020B0604020202020204" pitchFamily="34" charset="0"/>
              <a:buNone/>
              <a:defRPr sz="1800" b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b="1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Thank you for your most valuable asset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– YOUR TIME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8" name="Picture 7" descr="A screenshot of a qr code&#10;&#10;AI-generated content may be incorrect.">
            <a:extLst>
              <a:ext uri="{FF2B5EF4-FFF2-40B4-BE49-F238E27FC236}">
                <a16:creationId xmlns:a16="http://schemas.microsoft.com/office/drawing/2014/main" id="{E42B0862-8175-7E7B-09B8-597226405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95400"/>
            <a:ext cx="3124200" cy="38902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D00ED0-93FD-AA3A-FF70-EE6AFCFCD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676" y="1337845"/>
            <a:ext cx="3040944" cy="36151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56E09A-3CD1-F25E-C8BA-D5C37004EEC3}"/>
              </a:ext>
            </a:extLst>
          </p:cNvPr>
          <p:cNvSpPr txBox="1"/>
          <p:nvPr/>
        </p:nvSpPr>
        <p:spPr>
          <a:xfrm>
            <a:off x="7290376" y="838200"/>
            <a:ext cx="2514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 dirty="0">
                <a:solidFill>
                  <a:schemeClr val="bg1"/>
                </a:solidFill>
              </a:rPr>
              <a:t>Contract Us on LinkedIn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1F866-03FE-FE44-3D97-22B227FCBFF8}"/>
              </a:ext>
            </a:extLst>
          </p:cNvPr>
          <p:cNvSpPr txBox="1"/>
          <p:nvPr/>
        </p:nvSpPr>
        <p:spPr>
          <a:xfrm>
            <a:off x="609600" y="4953000"/>
            <a:ext cx="42672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Valerie Howell</a:t>
            </a:r>
          </a:p>
          <a:p>
            <a:pPr algn="l"/>
            <a:r>
              <a:rPr lang="en-US" sz="1600" dirty="0">
                <a:solidFill>
                  <a:schemeClr val="bg1"/>
                </a:solidFill>
                <a:hlinkClick r:id="rId5"/>
              </a:rPr>
              <a:t>Valerie.Howell@rsmus.com</a:t>
            </a:r>
            <a:endParaRPr lang="en-US" sz="1600" dirty="0">
              <a:solidFill>
                <a:schemeClr val="bg1"/>
              </a:solidFill>
            </a:endParaRPr>
          </a:p>
          <a:p>
            <a:pPr algn="l"/>
            <a:endParaRPr lang="en-US" sz="1600" dirty="0">
              <a:solidFill>
                <a:schemeClr val="bg1"/>
              </a:solidFill>
            </a:endParaRPr>
          </a:p>
          <a:p>
            <a:pPr algn="l"/>
            <a:r>
              <a:rPr lang="en-US" sz="1600" dirty="0">
                <a:solidFill>
                  <a:schemeClr val="bg1"/>
                </a:solidFill>
              </a:rPr>
              <a:t>Michael Brown</a:t>
            </a:r>
          </a:p>
          <a:p>
            <a:pPr algn="l"/>
            <a:r>
              <a:rPr lang="en-US" sz="1600" dirty="0">
                <a:solidFill>
                  <a:schemeClr val="bg1"/>
                </a:solidFill>
                <a:hlinkClick r:id="rId6"/>
              </a:rPr>
              <a:t>Michael.Brown@rsmus.com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2638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31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3275" y="4816199"/>
            <a:ext cx="10705465" cy="13950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5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document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contains general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information,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be based on authorities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that are subject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change,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substitute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professional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advice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services.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document does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constitute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assurance, tax,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consulting,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business,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financial,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investment,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legal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other professional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advice,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you should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consult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qualified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professional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advisor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before taking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any action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on the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herein.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RSM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LLP,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its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affiliates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related entities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are not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responsible</a:t>
            </a:r>
            <a:r>
              <a:rPr sz="8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any loss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resulting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or relating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reliance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on this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document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by any person.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Revenue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rules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require us to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inform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you that this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communication</a:t>
            </a:r>
            <a:r>
              <a:rPr sz="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be deemed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solicitation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provide tax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services.</a:t>
            </a:r>
            <a:r>
              <a:rPr sz="800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communication</a:t>
            </a:r>
            <a:r>
              <a:rPr sz="8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sent to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individuals who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subscribed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receive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believe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interest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the topics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discussed.</a:t>
            </a:r>
            <a:endParaRPr sz="800">
              <a:latin typeface="Arial"/>
              <a:cs typeface="Arial"/>
            </a:endParaRPr>
          </a:p>
          <a:p>
            <a:pPr marL="12700" marR="33020">
              <a:lnSpc>
                <a:spcPct val="105000"/>
              </a:lnSpc>
              <a:spcBef>
                <a:spcPts val="6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RSM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LLP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limited</a:t>
            </a:r>
            <a:r>
              <a:rPr sz="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liability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partnership and the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U.S.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sz="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firm</a:t>
            </a:r>
            <a:r>
              <a:rPr sz="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of RSM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International,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 global network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of independent</a:t>
            </a:r>
            <a:r>
              <a:rPr sz="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assurance, tax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consulting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firms.</a:t>
            </a:r>
            <a:r>
              <a:rPr sz="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sz="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firms</a:t>
            </a:r>
            <a:r>
              <a:rPr sz="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RSM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collaborate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 to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 global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clients,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but are separate and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distinct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legal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entities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cannot obligate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other.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sz="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firm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responsible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its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own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acts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and omissions,</a:t>
            </a: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not those of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any other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party.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rsmus.com/aboutus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8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regarding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RSM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LLP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and RSM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International.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RSM,</a:t>
            </a:r>
            <a:r>
              <a:rPr sz="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RSM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logo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8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r>
              <a:rPr sz="8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FFFFFF"/>
                </a:solidFill>
                <a:latin typeface="Arial"/>
                <a:cs typeface="Arial"/>
              </a:rPr>
              <a:t>of being</a:t>
            </a:r>
            <a:r>
              <a:rPr sz="8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FFFFFF"/>
                </a:solidFill>
                <a:latin typeface="Arial"/>
                <a:cs typeface="Arial"/>
              </a:rPr>
              <a:t>understood</a:t>
            </a:r>
            <a:r>
              <a:rPr sz="8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registered trademarks</a:t>
            </a:r>
            <a:r>
              <a:rPr sz="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of RSM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Association.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r>
              <a:rPr sz="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RSM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US LLP. All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Reserved.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26874" y="654335"/>
            <a:ext cx="774700" cy="128905"/>
          </a:xfrm>
          <a:custGeom>
            <a:avLst/>
            <a:gdLst/>
            <a:ahLst/>
            <a:cxnLst/>
            <a:rect l="l" t="t" r="r" b="b"/>
            <a:pathLst>
              <a:path w="774700" h="128904">
                <a:moveTo>
                  <a:pt x="774477" y="128486"/>
                </a:moveTo>
                <a:lnTo>
                  <a:pt x="0" y="128486"/>
                </a:lnTo>
                <a:lnTo>
                  <a:pt x="0" y="0"/>
                </a:lnTo>
                <a:lnTo>
                  <a:pt x="774477" y="0"/>
                </a:lnTo>
                <a:lnTo>
                  <a:pt x="774477" y="128486"/>
                </a:lnTo>
                <a:close/>
              </a:path>
            </a:pathLst>
          </a:custGeom>
          <a:solidFill>
            <a:srgbClr val="00A6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72024" y="654334"/>
            <a:ext cx="98425" cy="128905"/>
          </a:xfrm>
          <a:custGeom>
            <a:avLst/>
            <a:gdLst/>
            <a:ahLst/>
            <a:cxnLst/>
            <a:rect l="l" t="t" r="r" b="b"/>
            <a:pathLst>
              <a:path w="98425" h="128904">
                <a:moveTo>
                  <a:pt x="98351" y="128486"/>
                </a:moveTo>
                <a:lnTo>
                  <a:pt x="0" y="128486"/>
                </a:lnTo>
                <a:lnTo>
                  <a:pt x="0" y="0"/>
                </a:lnTo>
                <a:lnTo>
                  <a:pt x="98351" y="0"/>
                </a:lnTo>
                <a:lnTo>
                  <a:pt x="98351" y="128486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25686" y="654334"/>
            <a:ext cx="246379" cy="128905"/>
          </a:xfrm>
          <a:custGeom>
            <a:avLst/>
            <a:gdLst/>
            <a:ahLst/>
            <a:cxnLst/>
            <a:rect l="l" t="t" r="r" b="b"/>
            <a:pathLst>
              <a:path w="246379" h="128904">
                <a:moveTo>
                  <a:pt x="245878" y="128486"/>
                </a:moveTo>
                <a:lnTo>
                  <a:pt x="0" y="128486"/>
                </a:lnTo>
                <a:lnTo>
                  <a:pt x="0" y="0"/>
                </a:lnTo>
                <a:lnTo>
                  <a:pt x="245878" y="0"/>
                </a:lnTo>
                <a:lnTo>
                  <a:pt x="245878" y="128486"/>
                </a:lnTo>
                <a:close/>
              </a:path>
            </a:pathLst>
          </a:custGeom>
          <a:solidFill>
            <a:srgbClr val="52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26839" y="880681"/>
            <a:ext cx="774700" cy="287655"/>
          </a:xfrm>
          <a:custGeom>
            <a:avLst/>
            <a:gdLst/>
            <a:ahLst/>
            <a:cxnLst/>
            <a:rect l="l" t="t" r="r" b="b"/>
            <a:pathLst>
              <a:path w="774700" h="287655">
                <a:moveTo>
                  <a:pt x="222770" y="283451"/>
                </a:moveTo>
                <a:lnTo>
                  <a:pt x="156883" y="174802"/>
                </a:lnTo>
                <a:lnTo>
                  <a:pt x="181851" y="162788"/>
                </a:lnTo>
                <a:lnTo>
                  <a:pt x="199351" y="144449"/>
                </a:lnTo>
                <a:lnTo>
                  <a:pt x="209651" y="121158"/>
                </a:lnTo>
                <a:lnTo>
                  <a:pt x="213017" y="94297"/>
                </a:lnTo>
                <a:lnTo>
                  <a:pt x="211074" y="72732"/>
                </a:lnTo>
                <a:lnTo>
                  <a:pt x="196062" y="37363"/>
                </a:lnTo>
                <a:lnTo>
                  <a:pt x="149618" y="8293"/>
                </a:lnTo>
                <a:lnTo>
                  <a:pt x="105181" y="4394"/>
                </a:lnTo>
                <a:lnTo>
                  <a:pt x="0" y="4394"/>
                </a:lnTo>
                <a:lnTo>
                  <a:pt x="0" y="283451"/>
                </a:lnTo>
                <a:lnTo>
                  <a:pt x="57035" y="283451"/>
                </a:lnTo>
                <a:lnTo>
                  <a:pt x="57035" y="54660"/>
                </a:lnTo>
                <a:lnTo>
                  <a:pt x="107238" y="54660"/>
                </a:lnTo>
                <a:lnTo>
                  <a:pt x="145288" y="65900"/>
                </a:lnTo>
                <a:lnTo>
                  <a:pt x="154520" y="94297"/>
                </a:lnTo>
                <a:lnTo>
                  <a:pt x="151345" y="112712"/>
                </a:lnTo>
                <a:lnTo>
                  <a:pt x="142570" y="124891"/>
                </a:lnTo>
                <a:lnTo>
                  <a:pt x="129362" y="131610"/>
                </a:lnTo>
                <a:lnTo>
                  <a:pt x="112877" y="133680"/>
                </a:lnTo>
                <a:lnTo>
                  <a:pt x="74879" y="133680"/>
                </a:lnTo>
                <a:lnTo>
                  <a:pt x="74879" y="184175"/>
                </a:lnTo>
                <a:lnTo>
                  <a:pt x="97523" y="184175"/>
                </a:lnTo>
                <a:lnTo>
                  <a:pt x="156883" y="283451"/>
                </a:lnTo>
                <a:lnTo>
                  <a:pt x="222770" y="283451"/>
                </a:lnTo>
                <a:close/>
              </a:path>
              <a:path w="774700" h="287655">
                <a:moveTo>
                  <a:pt x="448424" y="201206"/>
                </a:moveTo>
                <a:lnTo>
                  <a:pt x="429615" y="150977"/>
                </a:lnTo>
                <a:lnTo>
                  <a:pt x="385775" y="125425"/>
                </a:lnTo>
                <a:lnTo>
                  <a:pt x="355307" y="116687"/>
                </a:lnTo>
                <a:lnTo>
                  <a:pt x="327647" y="108648"/>
                </a:lnTo>
                <a:lnTo>
                  <a:pt x="307581" y="97459"/>
                </a:lnTo>
                <a:lnTo>
                  <a:pt x="299834" y="79311"/>
                </a:lnTo>
                <a:lnTo>
                  <a:pt x="303047" y="66522"/>
                </a:lnTo>
                <a:lnTo>
                  <a:pt x="312064" y="57543"/>
                </a:lnTo>
                <a:lnTo>
                  <a:pt x="325894" y="52260"/>
                </a:lnTo>
                <a:lnTo>
                  <a:pt x="343573" y="50533"/>
                </a:lnTo>
                <a:lnTo>
                  <a:pt x="362432" y="51054"/>
                </a:lnTo>
                <a:lnTo>
                  <a:pt x="381723" y="52946"/>
                </a:lnTo>
                <a:lnTo>
                  <a:pt x="403275" y="56718"/>
                </a:lnTo>
                <a:lnTo>
                  <a:pt x="428955" y="62877"/>
                </a:lnTo>
                <a:lnTo>
                  <a:pt x="428955" y="12344"/>
                </a:lnTo>
                <a:lnTo>
                  <a:pt x="405993" y="6578"/>
                </a:lnTo>
                <a:lnTo>
                  <a:pt x="384873" y="2755"/>
                </a:lnTo>
                <a:lnTo>
                  <a:pt x="364070" y="647"/>
                </a:lnTo>
                <a:lnTo>
                  <a:pt x="342112" y="0"/>
                </a:lnTo>
                <a:lnTo>
                  <a:pt x="302653" y="4318"/>
                </a:lnTo>
                <a:lnTo>
                  <a:pt x="270014" y="18021"/>
                </a:lnTo>
                <a:lnTo>
                  <a:pt x="247789" y="42252"/>
                </a:lnTo>
                <a:lnTo>
                  <a:pt x="239585" y="78130"/>
                </a:lnTo>
                <a:lnTo>
                  <a:pt x="243725" y="107480"/>
                </a:lnTo>
                <a:lnTo>
                  <a:pt x="256120" y="129946"/>
                </a:lnTo>
                <a:lnTo>
                  <a:pt x="276707" y="146913"/>
                </a:lnTo>
                <a:lnTo>
                  <a:pt x="305435" y="159753"/>
                </a:lnTo>
                <a:lnTo>
                  <a:pt x="334860" y="168275"/>
                </a:lnTo>
                <a:lnTo>
                  <a:pt x="361556" y="176390"/>
                </a:lnTo>
                <a:lnTo>
                  <a:pt x="380949" y="187642"/>
                </a:lnTo>
                <a:lnTo>
                  <a:pt x="388429" y="205587"/>
                </a:lnTo>
                <a:lnTo>
                  <a:pt x="384530" y="219976"/>
                </a:lnTo>
                <a:lnTo>
                  <a:pt x="373557" y="229831"/>
                </a:lnTo>
                <a:lnTo>
                  <a:pt x="356666" y="235496"/>
                </a:lnTo>
                <a:lnTo>
                  <a:pt x="334975" y="237312"/>
                </a:lnTo>
                <a:lnTo>
                  <a:pt x="313232" y="236766"/>
                </a:lnTo>
                <a:lnTo>
                  <a:pt x="293268" y="234797"/>
                </a:lnTo>
                <a:lnTo>
                  <a:pt x="271856" y="230847"/>
                </a:lnTo>
                <a:lnTo>
                  <a:pt x="245783" y="224370"/>
                </a:lnTo>
                <a:lnTo>
                  <a:pt x="245783" y="275158"/>
                </a:lnTo>
                <a:lnTo>
                  <a:pt x="269532" y="281190"/>
                </a:lnTo>
                <a:lnTo>
                  <a:pt x="292188" y="284988"/>
                </a:lnTo>
                <a:lnTo>
                  <a:pt x="314680" y="286969"/>
                </a:lnTo>
                <a:lnTo>
                  <a:pt x="337934" y="287540"/>
                </a:lnTo>
                <a:lnTo>
                  <a:pt x="384594" y="281940"/>
                </a:lnTo>
                <a:lnTo>
                  <a:pt x="419315" y="265404"/>
                </a:lnTo>
                <a:lnTo>
                  <a:pt x="440956" y="238353"/>
                </a:lnTo>
                <a:lnTo>
                  <a:pt x="448424" y="201206"/>
                </a:lnTo>
                <a:close/>
              </a:path>
              <a:path w="774700" h="287655">
                <a:moveTo>
                  <a:pt x="619353" y="178066"/>
                </a:moveTo>
                <a:lnTo>
                  <a:pt x="554164" y="4394"/>
                </a:lnTo>
                <a:lnTo>
                  <a:pt x="478536" y="4394"/>
                </a:lnTo>
                <a:lnTo>
                  <a:pt x="478536" y="283451"/>
                </a:lnTo>
                <a:lnTo>
                  <a:pt x="533768" y="283451"/>
                </a:lnTo>
                <a:lnTo>
                  <a:pt x="533768" y="106045"/>
                </a:lnTo>
                <a:lnTo>
                  <a:pt x="534708" y="106045"/>
                </a:lnTo>
                <a:lnTo>
                  <a:pt x="591172" y="256578"/>
                </a:lnTo>
                <a:lnTo>
                  <a:pt x="619353" y="178066"/>
                </a:lnTo>
                <a:close/>
              </a:path>
              <a:path w="774700" h="287655">
                <a:moveTo>
                  <a:pt x="774509" y="4394"/>
                </a:moveTo>
                <a:lnTo>
                  <a:pt x="700074" y="4394"/>
                </a:lnTo>
                <a:lnTo>
                  <a:pt x="599960" y="283451"/>
                </a:lnTo>
                <a:lnTo>
                  <a:pt x="654304" y="283451"/>
                </a:lnTo>
                <a:lnTo>
                  <a:pt x="717804" y="106045"/>
                </a:lnTo>
                <a:lnTo>
                  <a:pt x="718705" y="106045"/>
                </a:lnTo>
                <a:lnTo>
                  <a:pt x="718705" y="283451"/>
                </a:lnTo>
                <a:lnTo>
                  <a:pt x="774509" y="283451"/>
                </a:lnTo>
                <a:lnTo>
                  <a:pt x="774509" y="43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35952" y="0"/>
            <a:ext cx="4913630" cy="0"/>
          </a:xfrm>
          <a:custGeom>
            <a:avLst/>
            <a:gdLst/>
            <a:ahLst/>
            <a:cxnLst/>
            <a:rect l="l" t="t" r="r" b="b"/>
            <a:pathLst>
              <a:path w="4913630">
                <a:moveTo>
                  <a:pt x="4913376" y="0"/>
                </a:moveTo>
                <a:lnTo>
                  <a:pt x="0" y="0"/>
                </a:lnTo>
                <a:lnTo>
                  <a:pt x="4913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468" y="3788664"/>
            <a:ext cx="3183635" cy="6507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5EDE7-71F5-99D4-78EA-2475AC44C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CFD6179-F16A-CAB6-ABF3-5F8E4AFA1572}"/>
              </a:ext>
            </a:extLst>
          </p:cNvPr>
          <p:cNvGrpSpPr/>
          <p:nvPr/>
        </p:nvGrpSpPr>
        <p:grpSpPr>
          <a:xfrm>
            <a:off x="609600" y="660381"/>
            <a:ext cx="10820400" cy="5486400"/>
            <a:chOff x="0" y="0"/>
            <a:chExt cx="4274726" cy="216746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78439D6-703B-6F05-70D3-EB4415DDB158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1E3262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815F96F-8687-547D-C645-71D48A971D3F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57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469DEB98-B481-EC57-78DB-A255A4707D8D}"/>
              </a:ext>
            </a:extLst>
          </p:cNvPr>
          <p:cNvSpPr/>
          <p:nvPr/>
        </p:nvSpPr>
        <p:spPr>
          <a:xfrm>
            <a:off x="1320800" y="-62683"/>
            <a:ext cx="2642426" cy="1446128"/>
          </a:xfrm>
          <a:custGeom>
            <a:avLst/>
            <a:gdLst/>
            <a:ahLst/>
            <a:cxnLst/>
            <a:rect l="l" t="t" r="r" b="b"/>
            <a:pathLst>
              <a:path w="3963639" h="2169192">
                <a:moveTo>
                  <a:pt x="0" y="0"/>
                </a:moveTo>
                <a:lnTo>
                  <a:pt x="3963639" y="0"/>
                </a:lnTo>
                <a:lnTo>
                  <a:pt x="3963639" y="2169191"/>
                </a:lnTo>
                <a:lnTo>
                  <a:pt x="0" y="21691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266A696-5B8F-E28B-4469-3A5A6F4F9234}"/>
              </a:ext>
            </a:extLst>
          </p:cNvPr>
          <p:cNvSpPr/>
          <p:nvPr/>
        </p:nvSpPr>
        <p:spPr>
          <a:xfrm>
            <a:off x="-1055810" y="4549668"/>
            <a:ext cx="2465165" cy="1349117"/>
          </a:xfrm>
          <a:custGeom>
            <a:avLst/>
            <a:gdLst/>
            <a:ahLst/>
            <a:cxnLst/>
            <a:rect l="l" t="t" r="r" b="b"/>
            <a:pathLst>
              <a:path w="3697747" h="2023676">
                <a:moveTo>
                  <a:pt x="0" y="0"/>
                </a:moveTo>
                <a:lnTo>
                  <a:pt x="3697747" y="0"/>
                </a:lnTo>
                <a:lnTo>
                  <a:pt x="3697747" y="2023676"/>
                </a:lnTo>
                <a:lnTo>
                  <a:pt x="0" y="20236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4FC4ADD-6CA1-16B9-D879-4329CAEBD305}"/>
              </a:ext>
            </a:extLst>
          </p:cNvPr>
          <p:cNvSpPr/>
          <p:nvPr/>
        </p:nvSpPr>
        <p:spPr>
          <a:xfrm>
            <a:off x="4667127" y="5308602"/>
            <a:ext cx="2835267" cy="680619"/>
          </a:xfrm>
          <a:custGeom>
            <a:avLst/>
            <a:gdLst/>
            <a:ahLst/>
            <a:cxnLst/>
            <a:rect l="l" t="t" r="r" b="b"/>
            <a:pathLst>
              <a:path w="4252900" h="1020929">
                <a:moveTo>
                  <a:pt x="0" y="0"/>
                </a:moveTo>
                <a:lnTo>
                  <a:pt x="4252900" y="0"/>
                </a:lnTo>
                <a:lnTo>
                  <a:pt x="4252900" y="1020929"/>
                </a:lnTo>
                <a:lnTo>
                  <a:pt x="0" y="10209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2DF117A-4B56-CA14-7B28-254B55F7EFA9}"/>
              </a:ext>
            </a:extLst>
          </p:cNvPr>
          <p:cNvSpPr txBox="1"/>
          <p:nvPr/>
        </p:nvSpPr>
        <p:spPr>
          <a:xfrm>
            <a:off x="629265" y="2731199"/>
            <a:ext cx="10718800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"/>
                <a:ea typeface="Bebas Neue Bold"/>
                <a:cs typeface="Bebas Neue Bold"/>
              </a:rPr>
              <a:t>Health data &amp; business intelligence</a:t>
            </a:r>
            <a:b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"/>
                <a:ea typeface="Bebas Neue Bold"/>
                <a:cs typeface="Bebas Neue Bold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"/>
                <a:ea typeface="Bebas Neue Bold"/>
                <a:cs typeface="Bebas Neue Bold"/>
              </a:rPr>
              <a:t>NHA Advisory services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1C2A0F3-2FA6-4D3C-0438-2E96B366BF71}"/>
              </a:ext>
            </a:extLst>
          </p:cNvPr>
          <p:cNvSpPr/>
          <p:nvPr/>
        </p:nvSpPr>
        <p:spPr>
          <a:xfrm>
            <a:off x="10505461" y="511311"/>
            <a:ext cx="2315023" cy="1266949"/>
          </a:xfrm>
          <a:custGeom>
            <a:avLst/>
            <a:gdLst/>
            <a:ahLst/>
            <a:cxnLst/>
            <a:rect l="l" t="t" r="r" b="b"/>
            <a:pathLst>
              <a:path w="3472535" h="1900424">
                <a:moveTo>
                  <a:pt x="0" y="0"/>
                </a:moveTo>
                <a:lnTo>
                  <a:pt x="3472536" y="0"/>
                </a:lnTo>
                <a:lnTo>
                  <a:pt x="3472536" y="1900424"/>
                </a:lnTo>
                <a:lnTo>
                  <a:pt x="0" y="1900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E1B00CB-7455-A997-FFDF-5BDB722E2B8A}"/>
              </a:ext>
            </a:extLst>
          </p:cNvPr>
          <p:cNvSpPr/>
          <p:nvPr/>
        </p:nvSpPr>
        <p:spPr>
          <a:xfrm>
            <a:off x="8331812" y="5715466"/>
            <a:ext cx="2299757" cy="1258594"/>
          </a:xfrm>
          <a:custGeom>
            <a:avLst/>
            <a:gdLst/>
            <a:ahLst/>
            <a:cxnLst/>
            <a:rect l="l" t="t" r="r" b="b"/>
            <a:pathLst>
              <a:path w="3449635" h="1887891">
                <a:moveTo>
                  <a:pt x="0" y="0"/>
                </a:moveTo>
                <a:lnTo>
                  <a:pt x="3449635" y="0"/>
                </a:lnTo>
                <a:lnTo>
                  <a:pt x="3449635" y="1887891"/>
                </a:lnTo>
                <a:lnTo>
                  <a:pt x="0" y="1887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87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7EC61-62C6-2A6C-CFFF-E69452F73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>
            <a:extLst>
              <a:ext uri="{FF2B5EF4-FFF2-40B4-BE49-F238E27FC236}">
                <a16:creationId xmlns:a16="http://schemas.microsoft.com/office/drawing/2014/main" id="{911745D9-1C5F-18D4-CD48-32756439455A}"/>
              </a:ext>
            </a:extLst>
          </p:cNvPr>
          <p:cNvSpPr txBox="1"/>
          <p:nvPr/>
        </p:nvSpPr>
        <p:spPr>
          <a:xfrm>
            <a:off x="1066800" y="1456944"/>
            <a:ext cx="6248400" cy="464052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37079" marR="752724" lvl="0" indent="-228611" defTabSz="60963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CEO Advisory 	Strategic Financial Planning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	Board Summaries &amp; Ops Dashboards					CMS Organizational Transformations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079" marR="752724" lvl="0" indent="-228611" defTabSz="60963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CFO Advisory		Targeted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WISeR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Model Audits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	Chargemaster Coding Reviews &amp; Updating</a:t>
            </a:r>
          </a:p>
          <a:p>
            <a:pPr marL="8468" marR="752724" lvl="1" indent="0" defTabSz="60963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	Revenue Cycle Operations Support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	IT Implementations &amp; AI Integration 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	Service Line &amp; Physician Performance</a:t>
            </a:r>
          </a:p>
          <a:p>
            <a:pPr marL="8467" marR="752724" lvl="0" indent="0" defTabSz="60963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	Patient Migration Studies</a:t>
            </a:r>
          </a:p>
          <a:p>
            <a:pPr marL="8467" marR="752724" lvl="0" indent="0" defTabSz="60963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	Utilization &amp; Productivity Assessments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	Monthly Financial Reporting</a:t>
            </a:r>
          </a:p>
          <a:p>
            <a:pPr marL="8467" marR="752724" lvl="0" indent="0" defTabSz="60963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	Annual Operating Budget Development</a:t>
            </a:r>
          </a:p>
          <a:p>
            <a:pPr marL="8467" marR="752724" lvl="0" indent="0" defTabSz="60963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marL="237079" marR="752724" lvl="0" indent="-228611" defTabSz="60963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Quality / Nursing	Board &amp; Leadership Dashboards</a:t>
            </a:r>
          </a:p>
          <a:p>
            <a:pPr marL="8467" marR="752724" lvl="0" indent="0" defTabSz="60963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	Clinical Operational Assessments</a:t>
            </a:r>
          </a:p>
          <a:p>
            <a:pPr marL="8467" marR="752724" lvl="0" indent="0" defTabSz="60963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	Third-Party Outcomes Reporting</a:t>
            </a:r>
          </a:p>
          <a:p>
            <a:pPr marL="8467" marR="752724" lvl="0" indent="0" defTabSz="60963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	NE State &amp; Federal Reporting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079" marR="752724" lvl="0" indent="-228611" defTabSz="60963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Marketing		Internal/External Marketing &amp; Assessments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079" marR="752724" lvl="0" indent="-228611" defTabSz="60963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Human Resources	Productivity &amp; Operational Assessments</a:t>
            </a:r>
          </a:p>
          <a:p>
            <a:pPr marL="8467" marR="752724" lvl="0" indent="0" defTabSz="60963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	Strategic Workforce Planning</a:t>
            </a:r>
          </a:p>
          <a:p>
            <a:pPr marL="237079" marR="752724" lvl="0" indent="-228611" defTabSz="60963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sz="1333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Rounded MT Bold"/>
              <a:cs typeface="Arial Rounded MT Bold"/>
            </a:endParaRPr>
          </a:p>
        </p:txBody>
      </p:sp>
      <p:pic>
        <p:nvPicPr>
          <p:cNvPr id="27" name="Picture 26" descr="Pastel workspace setup">
            <a:extLst>
              <a:ext uri="{FF2B5EF4-FFF2-40B4-BE49-F238E27FC236}">
                <a16:creationId xmlns:a16="http://schemas.microsoft.com/office/drawing/2014/main" id="{FA66F9A4-A80C-A9C0-3EA9-E24618828F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496568"/>
            <a:ext cx="4235510" cy="275776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2B5E570-F39F-F123-146E-6FEB6B07A30D}"/>
              </a:ext>
            </a:extLst>
          </p:cNvPr>
          <p:cNvSpPr txBox="1"/>
          <p:nvPr/>
        </p:nvSpPr>
        <p:spPr>
          <a:xfrm>
            <a:off x="6781801" y="4483901"/>
            <a:ext cx="4235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$1,295 - $6,475 Annual Subscription Fees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Includes 8 to 40 Professional Fee Hours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Experienced &amp; Unlimited Professional Resources</a:t>
            </a:r>
          </a:p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Value-Based % | Negotiated Fixed Fee | Time &amp; Materials </a:t>
            </a: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EDF4F7A4-6C7E-8353-B20D-3459DCEEE845}"/>
              </a:ext>
            </a:extLst>
          </p:cNvPr>
          <p:cNvSpPr txBox="1">
            <a:spLocks/>
          </p:cNvSpPr>
          <p:nvPr/>
        </p:nvSpPr>
        <p:spPr>
          <a:xfrm>
            <a:off x="152400" y="169180"/>
            <a:ext cx="11367043" cy="877253"/>
          </a:xfrm>
          <a:prstGeom prst="rect">
            <a:avLst/>
          </a:prstGeom>
        </p:spPr>
        <p:txBody>
          <a:bodyPr vert="horz" wrap="square" lIns="0" tIns="381089" rIns="0" bIns="0" rtlCol="0">
            <a:spAutoFit/>
          </a:bodyPr>
          <a:lstStyle>
            <a:lvl1pPr>
              <a:defRPr sz="4400" b="0" i="0">
                <a:solidFill>
                  <a:srgbClr val="24406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387793" marR="0" lvl="0" indent="0" algn="ctr" defTabSz="60963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44060"/>
                </a:solidFill>
                <a:effectLst/>
                <a:uLnTx/>
                <a:uFillTx/>
                <a:latin typeface="Arial Black"/>
                <a:ea typeface="+mj-ea"/>
              </a:rPr>
              <a:t>Health Data &amp; Business Intelligence Services </a:t>
            </a:r>
          </a:p>
        </p:txBody>
      </p:sp>
      <p:pic>
        <p:nvPicPr>
          <p:cNvPr id="29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43145EB-F0BE-7BB3-BD53-4EBA927E0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203" y="6121400"/>
            <a:ext cx="2865665" cy="57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4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5EDE7-71F5-99D4-78EA-2475AC44C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CFD6179-F16A-CAB6-ABF3-5F8E4AFA1572}"/>
              </a:ext>
            </a:extLst>
          </p:cNvPr>
          <p:cNvGrpSpPr/>
          <p:nvPr/>
        </p:nvGrpSpPr>
        <p:grpSpPr>
          <a:xfrm>
            <a:off x="609600" y="660381"/>
            <a:ext cx="10820400" cy="5486400"/>
            <a:chOff x="0" y="0"/>
            <a:chExt cx="4274726" cy="216746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78439D6-703B-6F05-70D3-EB4415DDB158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1E3262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815F96F-8687-547D-C645-71D48A971D3F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57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469DEB98-B481-EC57-78DB-A255A4707D8D}"/>
              </a:ext>
            </a:extLst>
          </p:cNvPr>
          <p:cNvSpPr/>
          <p:nvPr/>
        </p:nvSpPr>
        <p:spPr>
          <a:xfrm>
            <a:off x="1320800" y="-62683"/>
            <a:ext cx="2642426" cy="1446128"/>
          </a:xfrm>
          <a:custGeom>
            <a:avLst/>
            <a:gdLst/>
            <a:ahLst/>
            <a:cxnLst/>
            <a:rect l="l" t="t" r="r" b="b"/>
            <a:pathLst>
              <a:path w="3963639" h="2169192">
                <a:moveTo>
                  <a:pt x="0" y="0"/>
                </a:moveTo>
                <a:lnTo>
                  <a:pt x="3963639" y="0"/>
                </a:lnTo>
                <a:lnTo>
                  <a:pt x="3963639" y="2169191"/>
                </a:lnTo>
                <a:lnTo>
                  <a:pt x="0" y="21691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266A696-5B8F-E28B-4469-3A5A6F4F9234}"/>
              </a:ext>
            </a:extLst>
          </p:cNvPr>
          <p:cNvSpPr/>
          <p:nvPr/>
        </p:nvSpPr>
        <p:spPr>
          <a:xfrm>
            <a:off x="-1055810" y="4549668"/>
            <a:ext cx="2465165" cy="1349117"/>
          </a:xfrm>
          <a:custGeom>
            <a:avLst/>
            <a:gdLst/>
            <a:ahLst/>
            <a:cxnLst/>
            <a:rect l="l" t="t" r="r" b="b"/>
            <a:pathLst>
              <a:path w="3697747" h="2023676">
                <a:moveTo>
                  <a:pt x="0" y="0"/>
                </a:moveTo>
                <a:lnTo>
                  <a:pt x="3697747" y="0"/>
                </a:lnTo>
                <a:lnTo>
                  <a:pt x="3697747" y="2023676"/>
                </a:lnTo>
                <a:lnTo>
                  <a:pt x="0" y="20236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4FC4ADD-6CA1-16B9-D879-4329CAEBD305}"/>
              </a:ext>
            </a:extLst>
          </p:cNvPr>
          <p:cNvSpPr/>
          <p:nvPr/>
        </p:nvSpPr>
        <p:spPr>
          <a:xfrm>
            <a:off x="4667127" y="5308602"/>
            <a:ext cx="2835267" cy="680619"/>
          </a:xfrm>
          <a:custGeom>
            <a:avLst/>
            <a:gdLst/>
            <a:ahLst/>
            <a:cxnLst/>
            <a:rect l="l" t="t" r="r" b="b"/>
            <a:pathLst>
              <a:path w="4252900" h="1020929">
                <a:moveTo>
                  <a:pt x="0" y="0"/>
                </a:moveTo>
                <a:lnTo>
                  <a:pt x="4252900" y="0"/>
                </a:lnTo>
                <a:lnTo>
                  <a:pt x="4252900" y="1020929"/>
                </a:lnTo>
                <a:lnTo>
                  <a:pt x="0" y="10209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2DF117A-4B56-CA14-7B28-254B55F7EFA9}"/>
              </a:ext>
            </a:extLst>
          </p:cNvPr>
          <p:cNvSpPr txBox="1"/>
          <p:nvPr/>
        </p:nvSpPr>
        <p:spPr>
          <a:xfrm>
            <a:off x="711200" y="2891392"/>
            <a:ext cx="107188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"/>
                <a:ea typeface="Bebas Neue Bold"/>
                <a:cs typeface="Bebas Neue Bold"/>
              </a:rPr>
              <a:t>Upcoming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"/>
                <a:ea typeface="Bebas Neue Bold"/>
                <a:cs typeface="Bebas Neue Bold"/>
              </a:rPr>
              <a:t>nha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"/>
                <a:ea typeface="Bebas Neue Bold"/>
                <a:cs typeface="Bebas Neue Bold"/>
              </a:rPr>
              <a:t> educational events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1C2A0F3-2FA6-4D3C-0438-2E96B366BF71}"/>
              </a:ext>
            </a:extLst>
          </p:cNvPr>
          <p:cNvSpPr/>
          <p:nvPr/>
        </p:nvSpPr>
        <p:spPr>
          <a:xfrm>
            <a:off x="10505461" y="511311"/>
            <a:ext cx="2315023" cy="1266949"/>
          </a:xfrm>
          <a:custGeom>
            <a:avLst/>
            <a:gdLst/>
            <a:ahLst/>
            <a:cxnLst/>
            <a:rect l="l" t="t" r="r" b="b"/>
            <a:pathLst>
              <a:path w="3472535" h="1900424">
                <a:moveTo>
                  <a:pt x="0" y="0"/>
                </a:moveTo>
                <a:lnTo>
                  <a:pt x="3472536" y="0"/>
                </a:lnTo>
                <a:lnTo>
                  <a:pt x="3472536" y="1900424"/>
                </a:lnTo>
                <a:lnTo>
                  <a:pt x="0" y="1900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E1B00CB-7455-A997-FFDF-5BDB722E2B8A}"/>
              </a:ext>
            </a:extLst>
          </p:cNvPr>
          <p:cNvSpPr/>
          <p:nvPr/>
        </p:nvSpPr>
        <p:spPr>
          <a:xfrm>
            <a:off x="8331812" y="5715466"/>
            <a:ext cx="2299757" cy="1258594"/>
          </a:xfrm>
          <a:custGeom>
            <a:avLst/>
            <a:gdLst/>
            <a:ahLst/>
            <a:cxnLst/>
            <a:rect l="l" t="t" r="r" b="b"/>
            <a:pathLst>
              <a:path w="3449635" h="1887891">
                <a:moveTo>
                  <a:pt x="0" y="0"/>
                </a:moveTo>
                <a:lnTo>
                  <a:pt x="3449635" y="0"/>
                </a:lnTo>
                <a:lnTo>
                  <a:pt x="3449635" y="1887891"/>
                </a:lnTo>
                <a:lnTo>
                  <a:pt x="0" y="1887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3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B2D64-5E93-6A39-3A82-137C01CD1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365F805-0DD5-278E-B245-8D139BBADD35}"/>
              </a:ext>
            </a:extLst>
          </p:cNvPr>
          <p:cNvSpPr/>
          <p:nvPr/>
        </p:nvSpPr>
        <p:spPr>
          <a:xfrm>
            <a:off x="614336" y="1244600"/>
            <a:ext cx="198465" cy="2387600"/>
          </a:xfrm>
          <a:custGeom>
            <a:avLst/>
            <a:gdLst/>
            <a:ahLst/>
            <a:cxnLst/>
            <a:rect l="l" t="t" r="r" b="b"/>
            <a:pathLst>
              <a:path w="212090" h="5143500">
                <a:moveTo>
                  <a:pt x="212090" y="0"/>
                </a:moveTo>
                <a:lnTo>
                  <a:pt x="0" y="0"/>
                </a:lnTo>
                <a:lnTo>
                  <a:pt x="0" y="5143500"/>
                </a:lnTo>
                <a:lnTo>
                  <a:pt x="212090" y="5143500"/>
                </a:lnTo>
                <a:lnTo>
                  <a:pt x="212090" y="0"/>
                </a:lnTo>
                <a:close/>
              </a:path>
            </a:pathLst>
          </a:custGeom>
          <a:solidFill>
            <a:srgbClr val="BED634"/>
          </a:solidFill>
        </p:spPr>
        <p:txBody>
          <a:bodyPr wrap="square" lIns="0" tIns="0" rIns="0" bIns="0" rtlCol="0"/>
          <a:lstStyle/>
          <a:p>
            <a:pPr defTabSz="914446"/>
            <a:endParaRPr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785964B-A2EE-C2A2-A0A2-126E89EB8C23}"/>
              </a:ext>
            </a:extLst>
          </p:cNvPr>
          <p:cNvSpPr txBox="1"/>
          <p:nvPr/>
        </p:nvSpPr>
        <p:spPr>
          <a:xfrm>
            <a:off x="542754" y="3753700"/>
            <a:ext cx="269304" cy="233256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468" defTabSz="914446">
              <a:lnSpc>
                <a:spcPts val="2127"/>
              </a:lnSpc>
            </a:pPr>
            <a:r>
              <a:rPr sz="1867" spc="-7">
                <a:solidFill>
                  <a:srgbClr val="006FC0"/>
                </a:solidFill>
                <a:latin typeface="Arial"/>
                <a:cs typeface="Arial"/>
              </a:rPr>
              <a:t>nebraskahospitals.org</a:t>
            </a:r>
            <a:endParaRPr sz="1867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6BFFC011-FFEB-1A7E-37AC-C0E7B2FBD3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7744" y="6089130"/>
            <a:ext cx="93255" cy="100354"/>
          </a:xfrm>
          <a:prstGeom prst="rect">
            <a:avLst/>
          </a:prstGeom>
        </p:spPr>
      </p:pic>
      <p:grpSp>
        <p:nvGrpSpPr>
          <p:cNvPr id="6" name="object 6">
            <a:extLst>
              <a:ext uri="{FF2B5EF4-FFF2-40B4-BE49-F238E27FC236}">
                <a16:creationId xmlns:a16="http://schemas.microsoft.com/office/drawing/2014/main" id="{E49566D1-5F9B-AB0E-C86C-2985BD280C29}"/>
              </a:ext>
            </a:extLst>
          </p:cNvPr>
          <p:cNvGrpSpPr/>
          <p:nvPr/>
        </p:nvGrpSpPr>
        <p:grpSpPr>
          <a:xfrm>
            <a:off x="10859587" y="6089131"/>
            <a:ext cx="216747" cy="100753"/>
            <a:chOff x="16289379" y="9133694"/>
            <a:chExt cx="325120" cy="151130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5591A0D5-19E5-FD81-6C33-83EB3EFB07E0}"/>
                </a:ext>
              </a:extLst>
            </p:cNvPr>
            <p:cNvSpPr/>
            <p:nvPr/>
          </p:nvSpPr>
          <p:spPr>
            <a:xfrm>
              <a:off x="16289376" y="9133814"/>
              <a:ext cx="132080" cy="150495"/>
            </a:xfrm>
            <a:custGeom>
              <a:avLst/>
              <a:gdLst/>
              <a:ahLst/>
              <a:cxnLst/>
              <a:rect l="l" t="t" r="r" b="b"/>
              <a:pathLst>
                <a:path w="132080" h="150495">
                  <a:moveTo>
                    <a:pt x="131940" y="122605"/>
                  </a:moveTo>
                  <a:lnTo>
                    <a:pt x="33274" y="122605"/>
                  </a:lnTo>
                  <a:lnTo>
                    <a:pt x="33274" y="85953"/>
                  </a:lnTo>
                  <a:lnTo>
                    <a:pt x="89357" y="85953"/>
                  </a:lnTo>
                  <a:lnTo>
                    <a:pt x="89357" y="58153"/>
                  </a:lnTo>
                  <a:lnTo>
                    <a:pt x="33274" y="58153"/>
                  </a:lnTo>
                  <a:lnTo>
                    <a:pt x="33274" y="29070"/>
                  </a:lnTo>
                  <a:lnTo>
                    <a:pt x="126580" y="29070"/>
                  </a:lnTo>
                  <a:lnTo>
                    <a:pt x="126580" y="0"/>
                  </a:lnTo>
                  <a:lnTo>
                    <a:pt x="0" y="0"/>
                  </a:lnTo>
                  <a:lnTo>
                    <a:pt x="0" y="29070"/>
                  </a:lnTo>
                  <a:lnTo>
                    <a:pt x="0" y="58153"/>
                  </a:lnTo>
                  <a:lnTo>
                    <a:pt x="0" y="85953"/>
                  </a:lnTo>
                  <a:lnTo>
                    <a:pt x="0" y="122605"/>
                  </a:lnTo>
                  <a:lnTo>
                    <a:pt x="0" y="150418"/>
                  </a:lnTo>
                  <a:lnTo>
                    <a:pt x="131940" y="150418"/>
                  </a:lnTo>
                  <a:lnTo>
                    <a:pt x="131940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pPr defTabSz="914446"/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3F7A1FB3-B9DC-C349-840E-6365C05D19A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64831" y="9133694"/>
              <a:ext cx="149384" cy="150531"/>
            </a:xfrm>
            <a:prstGeom prst="rect">
              <a:avLst/>
            </a:prstGeom>
          </p:spPr>
        </p:pic>
      </p:grpSp>
      <p:grpSp>
        <p:nvGrpSpPr>
          <p:cNvPr id="9" name="object 9">
            <a:extLst>
              <a:ext uri="{FF2B5EF4-FFF2-40B4-BE49-F238E27FC236}">
                <a16:creationId xmlns:a16="http://schemas.microsoft.com/office/drawing/2014/main" id="{4C406B5C-3304-E73E-434D-E5125F9DA18C}"/>
              </a:ext>
            </a:extLst>
          </p:cNvPr>
          <p:cNvGrpSpPr/>
          <p:nvPr/>
        </p:nvGrpSpPr>
        <p:grpSpPr>
          <a:xfrm>
            <a:off x="11108237" y="6086105"/>
            <a:ext cx="596477" cy="106680"/>
            <a:chOff x="16662353" y="9129158"/>
            <a:chExt cx="894715" cy="160020"/>
          </a:xfrm>
        </p:grpSpPr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E09589E2-B4B0-C853-4572-B7F464EEC8D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62353" y="9133694"/>
              <a:ext cx="147288" cy="150531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33C66D77-98DF-5D4F-C2E8-4CC06564DAD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32687" y="9133694"/>
              <a:ext cx="169603" cy="150531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EEBBC732-00C3-508A-7D44-DBC0B434F6F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23487" y="9129158"/>
              <a:ext cx="151966" cy="159750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A6FFF2A8-ED25-3460-B221-0B3EF467CC3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18865" y="9133694"/>
              <a:ext cx="338086" cy="150531"/>
            </a:xfrm>
            <a:prstGeom prst="rect">
              <a:avLst/>
            </a:prstGeom>
          </p:spPr>
        </p:pic>
      </p:grpSp>
      <p:sp>
        <p:nvSpPr>
          <p:cNvPr id="14" name="object 14">
            <a:extLst>
              <a:ext uri="{FF2B5EF4-FFF2-40B4-BE49-F238E27FC236}">
                <a16:creationId xmlns:a16="http://schemas.microsoft.com/office/drawing/2014/main" id="{019B07B1-24E4-FA8E-08F3-B9AE3593FFEF}"/>
              </a:ext>
            </a:extLst>
          </p:cNvPr>
          <p:cNvSpPr/>
          <p:nvPr/>
        </p:nvSpPr>
        <p:spPr>
          <a:xfrm>
            <a:off x="10727742" y="6249832"/>
            <a:ext cx="92710" cy="100330"/>
          </a:xfrm>
          <a:custGeom>
            <a:avLst/>
            <a:gdLst/>
            <a:ahLst/>
            <a:cxnLst/>
            <a:rect l="l" t="t" r="r" b="b"/>
            <a:pathLst>
              <a:path w="139065" h="150495">
                <a:moveTo>
                  <a:pt x="138709" y="0"/>
                </a:moveTo>
                <a:lnTo>
                  <a:pt x="105194" y="0"/>
                </a:lnTo>
                <a:lnTo>
                  <a:pt x="105194" y="55613"/>
                </a:lnTo>
                <a:lnTo>
                  <a:pt x="33515" y="55613"/>
                </a:lnTo>
                <a:lnTo>
                  <a:pt x="33515" y="0"/>
                </a:lnTo>
                <a:lnTo>
                  <a:pt x="0" y="0"/>
                </a:lnTo>
                <a:lnTo>
                  <a:pt x="0" y="55613"/>
                </a:lnTo>
                <a:lnTo>
                  <a:pt x="0" y="83426"/>
                </a:lnTo>
                <a:lnTo>
                  <a:pt x="0" y="150418"/>
                </a:lnTo>
                <a:lnTo>
                  <a:pt x="33515" y="150418"/>
                </a:lnTo>
                <a:lnTo>
                  <a:pt x="33515" y="83426"/>
                </a:lnTo>
                <a:lnTo>
                  <a:pt x="105194" y="83426"/>
                </a:lnTo>
                <a:lnTo>
                  <a:pt x="105194" y="150418"/>
                </a:lnTo>
                <a:lnTo>
                  <a:pt x="138709" y="150418"/>
                </a:lnTo>
                <a:lnTo>
                  <a:pt x="138709" y="83426"/>
                </a:lnTo>
                <a:lnTo>
                  <a:pt x="138709" y="55613"/>
                </a:lnTo>
                <a:lnTo>
                  <a:pt x="138709" y="0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pPr defTabSz="914446"/>
            <a:endParaRPr>
              <a:solidFill>
                <a:prstClr val="black"/>
              </a:solidFill>
              <a:latin typeface="Aptos" panose="02110004020202020204"/>
            </a:endParaRPr>
          </a:p>
        </p:txBody>
      </p:sp>
      <p:grpSp>
        <p:nvGrpSpPr>
          <p:cNvPr id="15" name="object 15">
            <a:extLst>
              <a:ext uri="{FF2B5EF4-FFF2-40B4-BE49-F238E27FC236}">
                <a16:creationId xmlns:a16="http://schemas.microsoft.com/office/drawing/2014/main" id="{7E234F2B-DA98-F102-F1D5-4B465DB1847D}"/>
              </a:ext>
            </a:extLst>
          </p:cNvPr>
          <p:cNvGrpSpPr/>
          <p:nvPr/>
        </p:nvGrpSpPr>
        <p:grpSpPr>
          <a:xfrm>
            <a:off x="10850134" y="6246692"/>
            <a:ext cx="869950" cy="106680"/>
            <a:chOff x="16275201" y="9370038"/>
            <a:chExt cx="1304925" cy="160020"/>
          </a:xfrm>
        </p:grpSpPr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BFDD47F1-F71E-A45A-75A9-A025AECB106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75201" y="9370038"/>
              <a:ext cx="172624" cy="159750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A0C5826D-EE2A-FC9B-EAEB-E4E386AB638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76962" y="9370086"/>
              <a:ext cx="151966" cy="159750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58B03D23-7DF6-756F-9A50-400069123049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672341" y="9374671"/>
              <a:ext cx="142416" cy="150483"/>
            </a:xfrm>
            <a:prstGeom prst="rect">
              <a:avLst/>
            </a:prstGeom>
          </p:spPr>
        </p:pic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C5D10152-09A3-227A-432D-08CFF9027872}"/>
                </a:ext>
              </a:extLst>
            </p:cNvPr>
            <p:cNvSpPr/>
            <p:nvPr/>
          </p:nvSpPr>
          <p:spPr>
            <a:xfrm>
              <a:off x="16855490" y="9374671"/>
              <a:ext cx="33655" cy="151130"/>
            </a:xfrm>
            <a:custGeom>
              <a:avLst/>
              <a:gdLst/>
              <a:ahLst/>
              <a:cxnLst/>
              <a:rect l="l" t="t" r="r" b="b"/>
              <a:pathLst>
                <a:path w="33655" h="151129">
                  <a:moveTo>
                    <a:pt x="33277" y="150531"/>
                  </a:moveTo>
                  <a:lnTo>
                    <a:pt x="0" y="150483"/>
                  </a:lnTo>
                  <a:lnTo>
                    <a:pt x="0" y="0"/>
                  </a:lnTo>
                  <a:lnTo>
                    <a:pt x="33277" y="0"/>
                  </a:lnTo>
                  <a:lnTo>
                    <a:pt x="33277" y="150531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pPr defTabSz="914446"/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BAA1787C-074C-FD78-65B5-40075F005B9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28769" y="9374671"/>
              <a:ext cx="316650" cy="150531"/>
            </a:xfrm>
            <a:prstGeom prst="rect">
              <a:avLst/>
            </a:prstGeom>
          </p:spPr>
        </p:pic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2CA57C67-D281-8EDF-CDFC-238777984F7F}"/>
                </a:ext>
              </a:extLst>
            </p:cNvPr>
            <p:cNvSpPr/>
            <p:nvPr/>
          </p:nvSpPr>
          <p:spPr>
            <a:xfrm>
              <a:off x="17282147" y="9374682"/>
              <a:ext cx="123189" cy="150495"/>
            </a:xfrm>
            <a:custGeom>
              <a:avLst/>
              <a:gdLst/>
              <a:ahLst/>
              <a:cxnLst/>
              <a:rect l="l" t="t" r="r" b="b"/>
              <a:pathLst>
                <a:path w="123190" h="150495">
                  <a:moveTo>
                    <a:pt x="122643" y="122605"/>
                  </a:moveTo>
                  <a:lnTo>
                    <a:pt x="33274" y="122605"/>
                  </a:lnTo>
                  <a:lnTo>
                    <a:pt x="33274" y="0"/>
                  </a:lnTo>
                  <a:lnTo>
                    <a:pt x="0" y="0"/>
                  </a:lnTo>
                  <a:lnTo>
                    <a:pt x="0" y="122605"/>
                  </a:lnTo>
                  <a:lnTo>
                    <a:pt x="0" y="150406"/>
                  </a:lnTo>
                  <a:lnTo>
                    <a:pt x="122643" y="150406"/>
                  </a:lnTo>
                  <a:lnTo>
                    <a:pt x="122643" y="122605"/>
                  </a:lnTo>
                  <a:close/>
                </a:path>
              </a:pathLst>
            </a:custGeom>
            <a:solidFill>
              <a:srgbClr val="003662"/>
            </a:solidFill>
          </p:spPr>
          <p:txBody>
            <a:bodyPr wrap="square" lIns="0" tIns="0" rIns="0" bIns="0" rtlCol="0"/>
            <a:lstStyle/>
            <a:p>
              <a:pPr defTabSz="914446"/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35942849-2BF0-BE8F-938A-8191D8BEC6F8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27642" y="9370086"/>
              <a:ext cx="151966" cy="159750"/>
            </a:xfrm>
            <a:prstGeom prst="rect">
              <a:avLst/>
            </a:prstGeom>
          </p:spPr>
        </p:pic>
      </p:grpSp>
      <p:sp>
        <p:nvSpPr>
          <p:cNvPr id="23" name="object 23">
            <a:extLst>
              <a:ext uri="{FF2B5EF4-FFF2-40B4-BE49-F238E27FC236}">
                <a16:creationId xmlns:a16="http://schemas.microsoft.com/office/drawing/2014/main" id="{901E660D-A7A8-2C41-9CAF-793ADC02F0D2}"/>
              </a:ext>
            </a:extLst>
          </p:cNvPr>
          <p:cNvSpPr/>
          <p:nvPr/>
        </p:nvSpPr>
        <p:spPr>
          <a:xfrm>
            <a:off x="9893481" y="6081987"/>
            <a:ext cx="582929" cy="271780"/>
          </a:xfrm>
          <a:custGeom>
            <a:avLst/>
            <a:gdLst/>
            <a:ahLst/>
            <a:cxnLst/>
            <a:rect l="l" t="t" r="r" b="b"/>
            <a:pathLst>
              <a:path w="874394" h="407670">
                <a:moveTo>
                  <a:pt x="92914" y="407483"/>
                </a:moveTo>
                <a:lnTo>
                  <a:pt x="0" y="407483"/>
                </a:lnTo>
                <a:lnTo>
                  <a:pt x="3774" y="368378"/>
                </a:lnTo>
                <a:lnTo>
                  <a:pt x="5713" y="335065"/>
                </a:lnTo>
                <a:lnTo>
                  <a:pt x="6375" y="308348"/>
                </a:lnTo>
                <a:lnTo>
                  <a:pt x="6426" y="101207"/>
                </a:lnTo>
                <a:lnTo>
                  <a:pt x="5900" y="79971"/>
                </a:lnTo>
                <a:lnTo>
                  <a:pt x="5831" y="77208"/>
                </a:lnTo>
                <a:lnTo>
                  <a:pt x="5712" y="72418"/>
                </a:lnTo>
                <a:lnTo>
                  <a:pt x="3774" y="39105"/>
                </a:lnTo>
                <a:lnTo>
                  <a:pt x="0" y="0"/>
                </a:lnTo>
                <a:lnTo>
                  <a:pt x="91842" y="0"/>
                </a:lnTo>
                <a:lnTo>
                  <a:pt x="118575" y="43553"/>
                </a:lnTo>
                <a:lnTo>
                  <a:pt x="145025" y="87287"/>
                </a:lnTo>
                <a:lnTo>
                  <a:pt x="171166" y="131209"/>
                </a:lnTo>
                <a:lnTo>
                  <a:pt x="196972" y="175326"/>
                </a:lnTo>
                <a:lnTo>
                  <a:pt x="212997" y="203235"/>
                </a:lnTo>
                <a:lnTo>
                  <a:pt x="86385" y="203235"/>
                </a:lnTo>
                <a:lnTo>
                  <a:pt x="86487" y="306276"/>
                </a:lnTo>
                <a:lnTo>
                  <a:pt x="87015" y="327560"/>
                </a:lnTo>
                <a:lnTo>
                  <a:pt x="87080" y="330202"/>
                </a:lnTo>
                <a:lnTo>
                  <a:pt x="87201" y="335065"/>
                </a:lnTo>
                <a:lnTo>
                  <a:pt x="89139" y="368378"/>
                </a:lnTo>
                <a:lnTo>
                  <a:pt x="92914" y="407483"/>
                </a:lnTo>
                <a:close/>
              </a:path>
              <a:path w="874394" h="407670">
                <a:moveTo>
                  <a:pt x="299380" y="219644"/>
                </a:moveTo>
                <a:lnTo>
                  <a:pt x="223491" y="219644"/>
                </a:lnTo>
                <a:lnTo>
                  <a:pt x="223392" y="101207"/>
                </a:lnTo>
                <a:lnTo>
                  <a:pt x="223177" y="92289"/>
                </a:lnTo>
                <a:lnTo>
                  <a:pt x="223057" y="87287"/>
                </a:lnTo>
                <a:lnTo>
                  <a:pt x="223006" y="85183"/>
                </a:lnTo>
                <a:lnTo>
                  <a:pt x="222881" y="79971"/>
                </a:lnTo>
                <a:lnTo>
                  <a:pt x="222814" y="77208"/>
                </a:lnTo>
                <a:lnTo>
                  <a:pt x="222699" y="72418"/>
                </a:lnTo>
                <a:lnTo>
                  <a:pt x="220819" y="39105"/>
                </a:lnTo>
                <a:lnTo>
                  <a:pt x="217157" y="0"/>
                </a:lnTo>
                <a:lnTo>
                  <a:pt x="427639" y="0"/>
                </a:lnTo>
                <a:lnTo>
                  <a:pt x="426448" y="13272"/>
                </a:lnTo>
                <a:lnTo>
                  <a:pt x="304224" y="13272"/>
                </a:lnTo>
                <a:lnTo>
                  <a:pt x="301381" y="47547"/>
                </a:lnTo>
                <a:lnTo>
                  <a:pt x="299921" y="77208"/>
                </a:lnTo>
                <a:lnTo>
                  <a:pt x="299424" y="101207"/>
                </a:lnTo>
                <a:lnTo>
                  <a:pt x="299380" y="219644"/>
                </a:lnTo>
                <a:close/>
              </a:path>
              <a:path w="874394" h="407670">
                <a:moveTo>
                  <a:pt x="679870" y="156516"/>
                </a:moveTo>
                <a:lnTo>
                  <a:pt x="491612" y="156516"/>
                </a:lnTo>
                <a:lnTo>
                  <a:pt x="491503" y="74180"/>
                </a:lnTo>
                <a:lnTo>
                  <a:pt x="491225" y="59345"/>
                </a:lnTo>
                <a:lnTo>
                  <a:pt x="491137" y="55940"/>
                </a:lnTo>
                <a:lnTo>
                  <a:pt x="490320" y="39105"/>
                </a:lnTo>
                <a:lnTo>
                  <a:pt x="490208" y="36782"/>
                </a:lnTo>
                <a:lnTo>
                  <a:pt x="490092" y="34429"/>
                </a:lnTo>
                <a:lnTo>
                  <a:pt x="488710" y="14932"/>
                </a:lnTo>
                <a:lnTo>
                  <a:pt x="487369" y="0"/>
                </a:lnTo>
                <a:lnTo>
                  <a:pt x="612158" y="0"/>
                </a:lnTo>
                <a:lnTo>
                  <a:pt x="609056" y="28436"/>
                </a:lnTo>
                <a:lnTo>
                  <a:pt x="607043" y="59345"/>
                </a:lnTo>
                <a:lnTo>
                  <a:pt x="605952" y="92289"/>
                </a:lnTo>
                <a:lnTo>
                  <a:pt x="605624" y="126786"/>
                </a:lnTo>
                <a:lnTo>
                  <a:pt x="605624" y="145271"/>
                </a:lnTo>
                <a:lnTo>
                  <a:pt x="794082" y="145271"/>
                </a:lnTo>
                <a:lnTo>
                  <a:pt x="795334" y="149663"/>
                </a:lnTo>
                <a:lnTo>
                  <a:pt x="681582" y="149663"/>
                </a:lnTo>
                <a:lnTo>
                  <a:pt x="679870" y="156516"/>
                </a:lnTo>
                <a:close/>
              </a:path>
              <a:path w="874394" h="407670">
                <a:moveTo>
                  <a:pt x="794082" y="145271"/>
                </a:moveTo>
                <a:lnTo>
                  <a:pt x="605624" y="145271"/>
                </a:lnTo>
                <a:lnTo>
                  <a:pt x="623943" y="85183"/>
                </a:lnTo>
                <a:lnTo>
                  <a:pt x="628433" y="70138"/>
                </a:lnTo>
                <a:lnTo>
                  <a:pt x="632238" y="57233"/>
                </a:lnTo>
                <a:lnTo>
                  <a:pt x="635550" y="45731"/>
                </a:lnTo>
                <a:lnTo>
                  <a:pt x="638560" y="34894"/>
                </a:lnTo>
                <a:lnTo>
                  <a:pt x="630438" y="0"/>
                </a:lnTo>
                <a:lnTo>
                  <a:pt x="756005" y="0"/>
                </a:lnTo>
                <a:lnTo>
                  <a:pt x="759227" y="17814"/>
                </a:lnTo>
                <a:lnTo>
                  <a:pt x="763662" y="36782"/>
                </a:lnTo>
                <a:lnTo>
                  <a:pt x="768727" y="55940"/>
                </a:lnTo>
                <a:lnTo>
                  <a:pt x="773815" y="74180"/>
                </a:lnTo>
                <a:lnTo>
                  <a:pt x="794082" y="145271"/>
                </a:lnTo>
                <a:close/>
              </a:path>
              <a:path w="874394" h="407670">
                <a:moveTo>
                  <a:pt x="426395" y="394211"/>
                </a:moveTo>
                <a:lnTo>
                  <a:pt x="304224" y="394211"/>
                </a:lnTo>
                <a:lnTo>
                  <a:pt x="307098" y="360884"/>
                </a:lnTo>
                <a:lnTo>
                  <a:pt x="307182" y="359908"/>
                </a:lnTo>
                <a:lnTo>
                  <a:pt x="308701" y="330202"/>
                </a:lnTo>
                <a:lnTo>
                  <a:pt x="309170" y="308348"/>
                </a:lnTo>
                <a:lnTo>
                  <a:pt x="309216" y="101207"/>
                </a:lnTo>
                <a:lnTo>
                  <a:pt x="309025" y="92289"/>
                </a:lnTo>
                <a:lnTo>
                  <a:pt x="308917" y="87287"/>
                </a:lnTo>
                <a:lnTo>
                  <a:pt x="308872" y="85183"/>
                </a:lnTo>
                <a:lnTo>
                  <a:pt x="308760" y="79971"/>
                </a:lnTo>
                <a:lnTo>
                  <a:pt x="308701" y="77208"/>
                </a:lnTo>
                <a:lnTo>
                  <a:pt x="307182" y="47547"/>
                </a:lnTo>
                <a:lnTo>
                  <a:pt x="304224" y="13272"/>
                </a:lnTo>
                <a:lnTo>
                  <a:pt x="426448" y="13272"/>
                </a:lnTo>
                <a:lnTo>
                  <a:pt x="423874" y="55940"/>
                </a:lnTo>
                <a:lnTo>
                  <a:pt x="423400" y="156516"/>
                </a:lnTo>
                <a:lnTo>
                  <a:pt x="679870" y="156516"/>
                </a:lnTo>
                <a:lnTo>
                  <a:pt x="674889" y="176451"/>
                </a:lnTo>
                <a:lnTo>
                  <a:pt x="668050" y="202239"/>
                </a:lnTo>
                <a:lnTo>
                  <a:pt x="660315" y="229539"/>
                </a:lnTo>
                <a:lnTo>
                  <a:pt x="659665" y="231710"/>
                </a:lnTo>
                <a:lnTo>
                  <a:pt x="423352" y="231710"/>
                </a:lnTo>
                <a:lnTo>
                  <a:pt x="423401" y="330202"/>
                </a:lnTo>
                <a:lnTo>
                  <a:pt x="423788" y="350826"/>
                </a:lnTo>
                <a:lnTo>
                  <a:pt x="424868" y="373102"/>
                </a:lnTo>
                <a:lnTo>
                  <a:pt x="426250" y="392599"/>
                </a:lnTo>
                <a:lnTo>
                  <a:pt x="426395" y="394211"/>
                </a:lnTo>
                <a:close/>
              </a:path>
              <a:path w="874394" h="407670">
                <a:moveTo>
                  <a:pt x="827035" y="260860"/>
                </a:moveTo>
                <a:lnTo>
                  <a:pt x="709598" y="260860"/>
                </a:lnTo>
                <a:lnTo>
                  <a:pt x="699838" y="224082"/>
                </a:lnTo>
                <a:lnTo>
                  <a:pt x="692289" y="193298"/>
                </a:lnTo>
                <a:lnTo>
                  <a:pt x="686659" y="168497"/>
                </a:lnTo>
                <a:lnTo>
                  <a:pt x="682654" y="149663"/>
                </a:lnTo>
                <a:lnTo>
                  <a:pt x="795334" y="149663"/>
                </a:lnTo>
                <a:lnTo>
                  <a:pt x="827035" y="260860"/>
                </a:lnTo>
                <a:close/>
              </a:path>
              <a:path w="874394" h="407670">
                <a:moveTo>
                  <a:pt x="427586" y="407483"/>
                </a:moveTo>
                <a:lnTo>
                  <a:pt x="216589" y="407483"/>
                </a:lnTo>
                <a:lnTo>
                  <a:pt x="181140" y="354306"/>
                </a:lnTo>
                <a:lnTo>
                  <a:pt x="151463" y="308348"/>
                </a:lnTo>
                <a:lnTo>
                  <a:pt x="126626" y="268572"/>
                </a:lnTo>
                <a:lnTo>
                  <a:pt x="105661" y="233896"/>
                </a:lnTo>
                <a:lnTo>
                  <a:pt x="87603" y="203235"/>
                </a:lnTo>
                <a:lnTo>
                  <a:pt x="212997" y="203235"/>
                </a:lnTo>
                <a:lnTo>
                  <a:pt x="222419" y="219644"/>
                </a:lnTo>
                <a:lnTo>
                  <a:pt x="299380" y="219644"/>
                </a:lnTo>
                <a:lnTo>
                  <a:pt x="299467" y="308348"/>
                </a:lnTo>
                <a:lnTo>
                  <a:pt x="299864" y="327560"/>
                </a:lnTo>
                <a:lnTo>
                  <a:pt x="299919" y="330202"/>
                </a:lnTo>
                <a:lnTo>
                  <a:pt x="301380" y="359908"/>
                </a:lnTo>
                <a:lnTo>
                  <a:pt x="304224" y="394211"/>
                </a:lnTo>
                <a:lnTo>
                  <a:pt x="426395" y="394211"/>
                </a:lnTo>
                <a:lnTo>
                  <a:pt x="427586" y="407483"/>
                </a:lnTo>
                <a:close/>
              </a:path>
              <a:path w="874394" h="407670">
                <a:moveTo>
                  <a:pt x="612648" y="407483"/>
                </a:moveTo>
                <a:lnTo>
                  <a:pt x="487329" y="407483"/>
                </a:lnTo>
                <a:lnTo>
                  <a:pt x="488665" y="392599"/>
                </a:lnTo>
                <a:lnTo>
                  <a:pt x="490047" y="373102"/>
                </a:lnTo>
                <a:lnTo>
                  <a:pt x="490959" y="354306"/>
                </a:lnTo>
                <a:lnTo>
                  <a:pt x="491044" y="352554"/>
                </a:lnTo>
                <a:lnTo>
                  <a:pt x="491127" y="350826"/>
                </a:lnTo>
                <a:lnTo>
                  <a:pt x="491361" y="338371"/>
                </a:lnTo>
                <a:lnTo>
                  <a:pt x="491423" y="335065"/>
                </a:lnTo>
                <a:lnTo>
                  <a:pt x="491514" y="330202"/>
                </a:lnTo>
                <a:lnTo>
                  <a:pt x="491564" y="231710"/>
                </a:lnTo>
                <a:lnTo>
                  <a:pt x="659665" y="231710"/>
                </a:lnTo>
                <a:lnTo>
                  <a:pt x="650936" y="260860"/>
                </a:lnTo>
                <a:lnTo>
                  <a:pt x="827035" y="260860"/>
                </a:lnTo>
                <a:lnTo>
                  <a:pt x="831259" y="275677"/>
                </a:lnTo>
                <a:lnTo>
                  <a:pt x="843839" y="318222"/>
                </a:lnTo>
                <a:lnTo>
                  <a:pt x="850163" y="338371"/>
                </a:lnTo>
                <a:lnTo>
                  <a:pt x="630423" y="338371"/>
                </a:lnTo>
                <a:lnTo>
                  <a:pt x="623311" y="359908"/>
                </a:lnTo>
                <a:lnTo>
                  <a:pt x="618298" y="378724"/>
                </a:lnTo>
                <a:lnTo>
                  <a:pt x="615011" y="394211"/>
                </a:lnTo>
                <a:lnTo>
                  <a:pt x="612648" y="407483"/>
                </a:lnTo>
                <a:close/>
              </a:path>
              <a:path w="874394" h="407670">
                <a:moveTo>
                  <a:pt x="873825" y="407483"/>
                </a:moveTo>
                <a:lnTo>
                  <a:pt x="745691" y="407483"/>
                </a:lnTo>
                <a:lnTo>
                  <a:pt x="743094" y="395904"/>
                </a:lnTo>
                <a:lnTo>
                  <a:pt x="739386" y="380208"/>
                </a:lnTo>
                <a:lnTo>
                  <a:pt x="734389" y="360884"/>
                </a:lnTo>
                <a:lnTo>
                  <a:pt x="727918" y="338371"/>
                </a:lnTo>
                <a:lnTo>
                  <a:pt x="850163" y="338371"/>
                </a:lnTo>
                <a:lnTo>
                  <a:pt x="854615" y="352554"/>
                </a:lnTo>
                <a:lnTo>
                  <a:pt x="864359" y="381411"/>
                </a:lnTo>
                <a:lnTo>
                  <a:pt x="873825" y="407483"/>
                </a:lnTo>
                <a:close/>
              </a:path>
            </a:pathLst>
          </a:custGeom>
          <a:solidFill>
            <a:srgbClr val="003662"/>
          </a:solidFill>
        </p:spPr>
        <p:txBody>
          <a:bodyPr wrap="square" lIns="0" tIns="0" rIns="0" bIns="0" rtlCol="0"/>
          <a:lstStyle/>
          <a:p>
            <a:pPr defTabSz="914446"/>
            <a:endParaRPr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35853F61-A638-FB35-CE65-6DA5B8229715}"/>
              </a:ext>
            </a:extLst>
          </p:cNvPr>
          <p:cNvSpPr/>
          <p:nvPr/>
        </p:nvSpPr>
        <p:spPr>
          <a:xfrm>
            <a:off x="10590085" y="6086267"/>
            <a:ext cx="0" cy="267547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064"/>
                </a:lnTo>
              </a:path>
            </a:pathLst>
          </a:custGeom>
          <a:ln w="5846">
            <a:solidFill>
              <a:srgbClr val="003662"/>
            </a:solidFill>
          </a:ln>
        </p:spPr>
        <p:txBody>
          <a:bodyPr wrap="square" lIns="0" tIns="0" rIns="0" bIns="0" rtlCol="0"/>
          <a:lstStyle/>
          <a:p>
            <a:pPr defTabSz="914446"/>
            <a:endParaRPr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0F21E2AA-96F0-A94D-D63C-E217157382BB}"/>
              </a:ext>
            </a:extLst>
          </p:cNvPr>
          <p:cNvSpPr/>
          <p:nvPr/>
        </p:nvSpPr>
        <p:spPr>
          <a:xfrm>
            <a:off x="9885807" y="6456146"/>
            <a:ext cx="1838960" cy="31750"/>
          </a:xfrm>
          <a:custGeom>
            <a:avLst/>
            <a:gdLst/>
            <a:ahLst/>
            <a:cxnLst/>
            <a:rect l="l" t="t" r="r" b="b"/>
            <a:pathLst>
              <a:path w="2758440" h="47625">
                <a:moveTo>
                  <a:pt x="2758351" y="0"/>
                </a:moveTo>
                <a:lnTo>
                  <a:pt x="0" y="0"/>
                </a:lnTo>
                <a:lnTo>
                  <a:pt x="0" y="47624"/>
                </a:lnTo>
                <a:lnTo>
                  <a:pt x="2758351" y="47624"/>
                </a:lnTo>
                <a:lnTo>
                  <a:pt x="2758351" y="0"/>
                </a:lnTo>
                <a:close/>
              </a:path>
            </a:pathLst>
          </a:custGeom>
          <a:solidFill>
            <a:srgbClr val="BED634"/>
          </a:solidFill>
        </p:spPr>
        <p:txBody>
          <a:bodyPr wrap="square" lIns="0" tIns="0" rIns="0" bIns="0" rtlCol="0"/>
          <a:lstStyle/>
          <a:p>
            <a:pPr defTabSz="914446"/>
            <a:endParaRPr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9" name="object 25">
            <a:extLst>
              <a:ext uri="{FF2B5EF4-FFF2-40B4-BE49-F238E27FC236}">
                <a16:creationId xmlns:a16="http://schemas.microsoft.com/office/drawing/2014/main" id="{787E6D13-EC2A-A04D-D4BF-42D577FD14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1" y="199959"/>
            <a:ext cx="11367043" cy="815698"/>
          </a:xfrm>
          <a:prstGeom prst="rect">
            <a:avLst/>
          </a:prstGeom>
        </p:spPr>
        <p:txBody>
          <a:bodyPr vert="horz" wrap="square" lIns="0" tIns="381089" rIns="0" bIns="0" rtlCol="0" anchor="ctr">
            <a:spAutoFit/>
          </a:bodyPr>
          <a:lstStyle/>
          <a:p>
            <a:pPr marL="387369" algn="ctr">
              <a:spcBef>
                <a:spcPts val="67"/>
              </a:spcBef>
            </a:pPr>
            <a:r>
              <a:rPr lang="en-US" sz="2800" dirty="0"/>
              <a:t>Upcoming NHA Revenue Cycle &amp; Operations Events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6B1F214-49A3-CC63-1F4D-FA7B0298BF5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90590" y="2184139"/>
            <a:ext cx="3180863" cy="207151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B4AF5FC-4A2D-C031-5170-ADA7E0767614}"/>
              </a:ext>
            </a:extLst>
          </p:cNvPr>
          <p:cNvSpPr txBox="1"/>
          <p:nvPr/>
        </p:nvSpPr>
        <p:spPr>
          <a:xfrm>
            <a:off x="1493923" y="1784685"/>
            <a:ext cx="615615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446"/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Join Us For 3 Great Sessions!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5E215C-1F65-5005-DFBE-72CD934796AB}"/>
              </a:ext>
            </a:extLst>
          </p:cNvPr>
          <p:cNvSpPr txBox="1"/>
          <p:nvPr/>
        </p:nvSpPr>
        <p:spPr>
          <a:xfrm>
            <a:off x="1493921" y="2436394"/>
            <a:ext cx="6597315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446"/>
            <a:r>
              <a:rPr lang="en-US" sz="16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The Medicare </a:t>
            </a:r>
            <a:r>
              <a:rPr lang="en-US" sz="1600" dirty="0" err="1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WISeR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Model – Changing The World As We Know It</a:t>
            </a:r>
            <a:br>
              <a:rPr lang="en-US" sz="16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</a:br>
            <a:r>
              <a:rPr lang="en-US" sz="16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Monday, November 10th | 11:00a to 12:00p</a:t>
            </a:r>
          </a:p>
          <a:p>
            <a:pPr defTabSz="914446"/>
            <a:endParaRPr lang="en-US" sz="1600" dirty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defTabSz="914446"/>
            <a:r>
              <a:rPr lang="en-US" sz="16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Nebraska Rural Health Transformation Program Funding</a:t>
            </a:r>
            <a:br>
              <a:rPr lang="en-US" sz="16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</a:br>
            <a:r>
              <a:rPr lang="en-US" sz="16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Monday, November 17th | 11:00a to 12:00p</a:t>
            </a:r>
            <a:br>
              <a:rPr lang="en-US" sz="16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</a:br>
            <a:br>
              <a:rPr lang="en-US" sz="16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</a:br>
            <a:r>
              <a:rPr lang="en-US" sz="16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Upcoming NE Medicaid Changes – CAH Cost Report Impacts</a:t>
            </a:r>
            <a:br>
              <a:rPr lang="en-US" sz="16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</a:br>
            <a:r>
              <a:rPr lang="en-US" sz="16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Monday, December 8th | 11a to 12:00p</a:t>
            </a:r>
          </a:p>
        </p:txBody>
      </p:sp>
      <p:pic>
        <p:nvPicPr>
          <p:cNvPr id="31" name="Picture 30" descr="Free illustration: Megaphone, Announcement - Free Image on Pixabay ...">
            <a:extLst>
              <a:ext uri="{FF2B5EF4-FFF2-40B4-BE49-F238E27FC236}">
                <a16:creationId xmlns:a16="http://schemas.microsoft.com/office/drawing/2014/main" id="{9DAB9E30-7928-0BD7-13E2-635A3DB342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79394" y="4498497"/>
            <a:ext cx="2011196" cy="188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2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5B84A-49AA-1463-97DD-20BC5FDD0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2CE7B-35F4-8084-BABA-4840F3450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RSM | </a:t>
            </a:r>
            <a:fld id="{D3664AF6-26E3-4378-990F-C4F4E21208D6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310ACC8-0924-FF64-5B33-64EA62972375}"/>
              </a:ext>
            </a:extLst>
          </p:cNvPr>
          <p:cNvSpPr txBox="1">
            <a:spLocks/>
          </p:cNvSpPr>
          <p:nvPr/>
        </p:nvSpPr>
        <p:spPr>
          <a:xfrm>
            <a:off x="533400" y="3276600"/>
            <a:ext cx="10393300" cy="6771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§"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–"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kern="1200" cap="none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Tx/>
              <a:buNone/>
              <a:defRPr sz="1800" b="1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Tx/>
              <a:buNone/>
              <a:defRPr sz="1800" b="1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100"/>
              </a:spcAft>
              <a:buFont typeface="Arial" panose="020B0604020202020204" pitchFamily="34" charset="0"/>
              <a:buNone/>
              <a:defRPr sz="1800" b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b="1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solidFill>
                  <a:schemeClr val="bg1"/>
                </a:solidFill>
              </a:rPr>
              <a:t>Current State Challenges for Healthcare</a:t>
            </a:r>
          </a:p>
        </p:txBody>
      </p:sp>
    </p:spTree>
    <p:extLst>
      <p:ext uri="{BB962C8B-B14F-4D97-AF65-F5344CB8AC3E}">
        <p14:creationId xmlns:p14="http://schemas.microsoft.com/office/powerpoint/2010/main" val="2173668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1612" y="790914"/>
            <a:ext cx="6853599" cy="6233566"/>
          </a:xfrm>
          <a:prstGeom prst="rect">
            <a:avLst/>
          </a:prstGeom>
        </p:spPr>
        <p:txBody>
          <a:bodyPr vert="horz" wrap="square" lIns="0" tIns="41275" rIns="0" bIns="0" rtlCol="0" anchor="t">
            <a:spAutoFit/>
          </a:bodyPr>
          <a:lstStyle/>
          <a:p>
            <a:pPr marL="12700">
              <a:spcBef>
                <a:spcPts val="325"/>
              </a:spcBef>
            </a:pPr>
            <a:r>
              <a:rPr lang="en-US" sz="1200" b="1" dirty="0">
                <a:solidFill>
                  <a:srgbClr val="62666A"/>
                </a:solidFill>
                <a:latin typeface="Arial"/>
                <a:cs typeface="Arial"/>
              </a:rPr>
              <a:t>Workforce Disruption and Financial Strategy: Staffing Smarter in Healthcare	</a:t>
            </a:r>
            <a:endParaRPr lang="en-US" sz="1200" dirty="0">
              <a:solidFill>
                <a:srgbClr val="62666A"/>
              </a:solidFill>
              <a:latin typeface="Arial"/>
              <a:cs typeface="Arial"/>
            </a:endParaRPr>
          </a:p>
          <a:p>
            <a:pPr marL="812800" lvl="1" indent="-342900">
              <a:lnSpc>
                <a:spcPts val="2000"/>
              </a:lnSpc>
              <a:buFont typeface="Arial" panose="020B0604020202020204" pitchFamily="34" charset="0"/>
              <a:buChar char="•"/>
              <a:tabLst>
                <a:tab pos="191770" algn="l"/>
              </a:tabLst>
            </a:pPr>
            <a:r>
              <a:rPr lang="en-US" sz="1200" dirty="0">
                <a:solidFill>
                  <a:srgbClr val="62666A"/>
                </a:solidFill>
                <a:latin typeface="Arial"/>
                <a:cs typeface="Arial"/>
              </a:rPr>
              <a:t>Increased use of scheduling predictive analytics and real time monitoring </a:t>
            </a:r>
          </a:p>
          <a:p>
            <a:pPr marL="812800" lvl="1" indent="-342900">
              <a:lnSpc>
                <a:spcPts val="2000"/>
              </a:lnSpc>
              <a:buFont typeface="Arial" panose="020B0604020202020204" pitchFamily="34" charset="0"/>
              <a:buChar char="•"/>
              <a:tabLst>
                <a:tab pos="191770" algn="l"/>
              </a:tabLst>
            </a:pPr>
            <a:r>
              <a:rPr lang="en-US" sz="1200" dirty="0">
                <a:solidFill>
                  <a:srgbClr val="62666A"/>
                </a:solidFill>
                <a:cs typeface="Arial"/>
              </a:rPr>
              <a:t>New labor shortage - anesthesiologists </a:t>
            </a:r>
            <a:endParaRPr lang="en-US" sz="1200" dirty="0">
              <a:solidFill>
                <a:srgbClr val="62666A"/>
              </a:solidFill>
              <a:latin typeface="Arial"/>
              <a:cs typeface="Arial"/>
            </a:endParaRPr>
          </a:p>
          <a:p>
            <a:pPr marL="812800" lvl="1" indent="-342900">
              <a:lnSpc>
                <a:spcPts val="2000"/>
              </a:lnSpc>
              <a:buFont typeface="Arial" panose="020B0604020202020204" pitchFamily="34" charset="0"/>
              <a:buChar char="•"/>
              <a:tabLst>
                <a:tab pos="191770" algn="l"/>
              </a:tabLst>
            </a:pPr>
            <a:r>
              <a:rPr lang="en-US" sz="1200" dirty="0">
                <a:solidFill>
                  <a:srgbClr val="62666A"/>
                </a:solidFill>
                <a:latin typeface="Arial"/>
                <a:cs typeface="Arial"/>
              </a:rPr>
              <a:t>Agile staffing-Cross-training and cross-functioning is a must have</a:t>
            </a:r>
          </a:p>
          <a:p>
            <a:pPr marL="812800" lvl="1" indent="-342900">
              <a:lnSpc>
                <a:spcPts val="2000"/>
              </a:lnSpc>
              <a:buFont typeface="Arial" panose="020B0604020202020204" pitchFamily="34" charset="0"/>
              <a:buChar char="•"/>
              <a:tabLst>
                <a:tab pos="191770" algn="l"/>
              </a:tabLst>
            </a:pPr>
            <a:r>
              <a:rPr lang="en-US" sz="1200" dirty="0">
                <a:solidFill>
                  <a:srgbClr val="62666A"/>
                </a:solidFill>
                <a:latin typeface="Arial"/>
                <a:cs typeface="Arial"/>
              </a:rPr>
              <a:t>Healthcare worker pipeline-not just for nurses</a:t>
            </a:r>
          </a:p>
          <a:p>
            <a:pPr marL="812800" lvl="1" indent="-342900">
              <a:lnSpc>
                <a:spcPts val="2000"/>
              </a:lnSpc>
              <a:buFont typeface="Arial" panose="020B0604020202020204" pitchFamily="34" charset="0"/>
              <a:buChar char="•"/>
              <a:tabLst>
                <a:tab pos="191770" algn="l"/>
              </a:tabLst>
            </a:pPr>
            <a:r>
              <a:rPr lang="en-US" sz="1200" dirty="0">
                <a:solidFill>
                  <a:srgbClr val="62666A"/>
                </a:solidFill>
                <a:latin typeface="Arial"/>
                <a:cs typeface="Arial"/>
              </a:rPr>
              <a:t>Housing is an issue in rural communities</a:t>
            </a:r>
          </a:p>
          <a:p>
            <a:pPr marL="812800" lvl="1" indent="-342900">
              <a:lnSpc>
                <a:spcPts val="2000"/>
              </a:lnSpc>
              <a:buFont typeface="Arial" panose="020B0604020202020204" pitchFamily="34" charset="0"/>
              <a:buChar char="•"/>
              <a:tabLst>
                <a:tab pos="191770" algn="l"/>
              </a:tabLst>
            </a:pPr>
            <a:r>
              <a:rPr lang="en-US" sz="1200" dirty="0">
                <a:solidFill>
                  <a:srgbClr val="62666A"/>
                </a:solidFill>
                <a:latin typeface="Arial"/>
                <a:cs typeface="Arial"/>
              </a:rPr>
              <a:t>Utilization of AI for efficiency for scheduling and staffing</a:t>
            </a:r>
          </a:p>
          <a:p>
            <a:pPr marL="812800" lvl="1" indent="-342900">
              <a:lnSpc>
                <a:spcPts val="2000"/>
              </a:lnSpc>
              <a:buFont typeface="Arial" panose="020B0604020202020204" pitchFamily="34" charset="0"/>
              <a:buChar char="•"/>
              <a:tabLst>
                <a:tab pos="191770" algn="l"/>
              </a:tabLst>
            </a:pPr>
            <a:r>
              <a:rPr lang="en-US" sz="1200" dirty="0">
                <a:solidFill>
                  <a:srgbClr val="62666A"/>
                </a:solidFill>
                <a:latin typeface="Arial"/>
                <a:cs typeface="Arial"/>
              </a:rPr>
              <a:t>Employee wellness programs and focus</a:t>
            </a:r>
          </a:p>
          <a:p>
            <a:pPr marL="12700">
              <a:lnSpc>
                <a:spcPts val="3100"/>
              </a:lnSpc>
            </a:pPr>
            <a:r>
              <a:rPr lang="en-US" sz="1200" b="1" dirty="0">
                <a:solidFill>
                  <a:srgbClr val="62666A"/>
                </a:solidFill>
                <a:latin typeface="Arial"/>
                <a:cs typeface="Arial"/>
              </a:rPr>
              <a:t>Shifting Payer Strategies and Consumer Behavior</a:t>
            </a:r>
            <a:endParaRPr lang="en-US" sz="1200" dirty="0">
              <a:solidFill>
                <a:srgbClr val="62666A"/>
              </a:solidFill>
              <a:latin typeface="Arial"/>
              <a:cs typeface="Arial"/>
            </a:endParaRPr>
          </a:p>
          <a:p>
            <a:pPr marL="812800" lvl="1" indent="-342900">
              <a:lnSpc>
                <a:spcPts val="2000"/>
              </a:lnSpc>
              <a:buFont typeface="Arial" panose="020B0604020202020204" pitchFamily="34" charset="0"/>
              <a:buChar char="•"/>
              <a:tabLst>
                <a:tab pos="191770" algn="l"/>
              </a:tabLst>
            </a:pPr>
            <a:r>
              <a:rPr lang="en-US" sz="1200" dirty="0">
                <a:solidFill>
                  <a:srgbClr val="62666A"/>
                </a:solidFill>
                <a:latin typeface="Arial"/>
                <a:cs typeface="Arial"/>
              </a:rPr>
              <a:t>More than half of Americans state they will be cutting back on health care spending (Reuters,2025)</a:t>
            </a:r>
          </a:p>
          <a:p>
            <a:pPr marL="812800" lvl="1" indent="-342900">
              <a:lnSpc>
                <a:spcPts val="2000"/>
              </a:lnSpc>
              <a:buFont typeface="Arial" panose="020B0604020202020204" pitchFamily="34" charset="0"/>
              <a:buChar char="•"/>
              <a:tabLst>
                <a:tab pos="191770" algn="l"/>
              </a:tabLst>
            </a:pPr>
            <a:r>
              <a:rPr lang="en-US" sz="1200" dirty="0">
                <a:solidFill>
                  <a:srgbClr val="62666A"/>
                </a:solidFill>
                <a:cs typeface="Arial"/>
              </a:rPr>
              <a:t>Higher benefits and out-of-pocket costs for insured approximately 6-9% (Reuters,2025)</a:t>
            </a:r>
            <a:endParaRPr lang="en-US" sz="1200" dirty="0">
              <a:solidFill>
                <a:srgbClr val="62666A"/>
              </a:solidFill>
              <a:latin typeface="Arial"/>
              <a:cs typeface="Arial"/>
            </a:endParaRPr>
          </a:p>
          <a:p>
            <a:pPr marL="812800" lvl="1" indent="-342900">
              <a:lnSpc>
                <a:spcPts val="2000"/>
              </a:lnSpc>
              <a:buFont typeface="Arial" panose="020B0604020202020204" pitchFamily="34" charset="0"/>
              <a:buChar char="•"/>
              <a:tabLst>
                <a:tab pos="191770" algn="l"/>
              </a:tabLst>
            </a:pPr>
            <a:r>
              <a:rPr lang="en-US" sz="1200" dirty="0">
                <a:solidFill>
                  <a:srgbClr val="62666A"/>
                </a:solidFill>
                <a:latin typeface="Arial"/>
                <a:cs typeface="Arial"/>
              </a:rPr>
              <a:t>Many payers opting out of Medicare Advantage plans in certain locations</a:t>
            </a:r>
          </a:p>
          <a:p>
            <a:pPr marL="812800" lvl="1" indent="-342900">
              <a:lnSpc>
                <a:spcPts val="2000"/>
              </a:lnSpc>
              <a:buFont typeface="Arial" panose="020B0604020202020204" pitchFamily="34" charset="0"/>
              <a:buChar char="•"/>
              <a:tabLst>
                <a:tab pos="191770" algn="l"/>
              </a:tabLst>
            </a:pPr>
            <a:r>
              <a:rPr lang="en-US" sz="1200" dirty="0">
                <a:solidFill>
                  <a:srgbClr val="62666A"/>
                </a:solidFill>
                <a:latin typeface="Arial"/>
                <a:cs typeface="Arial"/>
              </a:rPr>
              <a:t>GLP1 impact to healthcare – increased pharmacy costs, decreased demand for bariatric surgery, dialysis, diabetes management</a:t>
            </a:r>
          </a:p>
          <a:p>
            <a:pPr marL="812800" lvl="1" indent="-342900">
              <a:lnSpc>
                <a:spcPts val="2000"/>
              </a:lnSpc>
              <a:buFont typeface="Arial" panose="020B0604020202020204" pitchFamily="34" charset="0"/>
              <a:buChar char="•"/>
              <a:tabLst>
                <a:tab pos="191770" algn="l"/>
              </a:tabLst>
            </a:pPr>
            <a:r>
              <a:rPr lang="en-US" sz="1200" dirty="0">
                <a:solidFill>
                  <a:srgbClr val="62666A"/>
                </a:solidFill>
                <a:latin typeface="Arial"/>
                <a:cs typeface="Arial"/>
              </a:rPr>
              <a:t>Increased focus on chronic condition management and cancer care</a:t>
            </a:r>
            <a:endParaRPr sz="1200" dirty="0">
              <a:solidFill>
                <a:srgbClr val="62666A"/>
              </a:solidFill>
              <a:latin typeface="Arial"/>
              <a:cs typeface="Arial"/>
            </a:endParaRPr>
          </a:p>
          <a:p>
            <a:pPr marL="12700">
              <a:lnSpc>
                <a:spcPts val="3100"/>
              </a:lnSpc>
            </a:pPr>
            <a:r>
              <a:rPr lang="en-US" sz="1200" b="1" dirty="0">
                <a:solidFill>
                  <a:srgbClr val="62666A"/>
                </a:solidFill>
                <a:latin typeface="Arial"/>
                <a:cs typeface="Arial"/>
              </a:rPr>
              <a:t>Shift Toward Value &amp; Efficiency, With Tech Accelerating Change</a:t>
            </a:r>
          </a:p>
          <a:p>
            <a:pPr marL="812800" lvl="1" indent="-3429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91770" algn="l"/>
              </a:tabLst>
            </a:pPr>
            <a:r>
              <a:rPr lang="en-US" altLang="en-US" sz="1200" dirty="0">
                <a:solidFill>
                  <a:srgbClr val="62666A"/>
                </a:solidFill>
                <a:latin typeface="Arial"/>
                <a:cs typeface="Arial"/>
              </a:rPr>
              <a:t>More emphasis on value-based care models and procedures will be shifting towards outpatient settings where possible</a:t>
            </a:r>
          </a:p>
          <a:p>
            <a:pPr marL="812800" lvl="1" indent="-3429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91770" algn="l"/>
              </a:tabLst>
            </a:pPr>
            <a:r>
              <a:rPr lang="en-US" altLang="en-US" sz="1200" dirty="0">
                <a:solidFill>
                  <a:srgbClr val="62666A"/>
                </a:solidFill>
                <a:latin typeface="Arial"/>
                <a:cs typeface="Arial"/>
              </a:rPr>
              <a:t>Digital health transformation is occurring including  AI, remote monitoring, telehealth digital kiosk, rev cycle automation and clinical automation</a:t>
            </a:r>
          </a:p>
          <a:p>
            <a:pPr marL="812800" lvl="1" indent="-3429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91770" algn="l"/>
              </a:tabLst>
            </a:pPr>
            <a:r>
              <a:rPr lang="en-US" altLang="en-US" sz="1200" dirty="0">
                <a:solidFill>
                  <a:srgbClr val="62666A"/>
                </a:solidFill>
                <a:latin typeface="Arial"/>
                <a:cs typeface="Arial"/>
              </a:rPr>
              <a:t>AI can be risky and costly  </a:t>
            </a:r>
          </a:p>
          <a:p>
            <a:pPr marL="12700">
              <a:lnSpc>
                <a:spcPts val="3100"/>
              </a:lnSpc>
            </a:pPr>
            <a:endParaRPr lang="en-US" sz="1400" dirty="0">
              <a:solidFill>
                <a:srgbClr val="62666A"/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28154" y="1145473"/>
            <a:ext cx="2901695" cy="9924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</p:pic>
      <p:sp>
        <p:nvSpPr>
          <p:cNvPr id="5" name="object 5"/>
          <p:cNvSpPr txBox="1"/>
          <p:nvPr/>
        </p:nvSpPr>
        <p:spPr>
          <a:xfrm>
            <a:off x="9223011" y="1131424"/>
            <a:ext cx="2901950" cy="964367"/>
          </a:xfrm>
          <a:prstGeom prst="rect">
            <a:avLst/>
          </a:prstGeom>
          <a:ln w="6350">
            <a:noFill/>
          </a:ln>
        </p:spPr>
        <p:txBody>
          <a:bodyPr vert="horz" wrap="square" lIns="0" tIns="40640" rIns="0" bIns="0" rtlCol="0">
            <a:spAutoFit/>
          </a:bodyPr>
          <a:lstStyle/>
          <a:p>
            <a:pPr marL="90805" marR="230504">
              <a:lnSpc>
                <a:spcPct val="100000"/>
              </a:lnSpc>
              <a:spcBef>
                <a:spcPts val="320"/>
              </a:spcBef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Workforce is suffering burnout and needs time off and guaranteed breaks. New regulations are appearing at the federal and state level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28153" y="2969941"/>
            <a:ext cx="2901696" cy="99245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223011" y="3060083"/>
            <a:ext cx="2901950" cy="778418"/>
          </a:xfrm>
          <a:prstGeom prst="rect">
            <a:avLst/>
          </a:prstGeom>
          <a:ln w="6350">
            <a:noFill/>
          </a:ln>
        </p:spPr>
        <p:txBody>
          <a:bodyPr vert="horz" wrap="square" lIns="0" tIns="39370" rIns="0" bIns="0" rtlCol="0">
            <a:spAutoFit/>
          </a:bodyPr>
          <a:lstStyle/>
          <a:p>
            <a:pPr marL="91440" marR="179070">
              <a:lnSpc>
                <a:spcPct val="100000"/>
              </a:lnSpc>
              <a:spcBef>
                <a:spcPts val="310"/>
              </a:spcBef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Increased out-of-pocket costs could lead to decreased low acuity volumes but increased higher acuity patients presenting to the ED and hospital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88882" y="5143855"/>
            <a:ext cx="2901696" cy="92700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223011" y="5207583"/>
            <a:ext cx="2901950" cy="779059"/>
          </a:xfrm>
          <a:prstGeom prst="rect">
            <a:avLst/>
          </a:prstGeom>
          <a:ln w="6350">
            <a:noFill/>
          </a:ln>
        </p:spPr>
        <p:txBody>
          <a:bodyPr vert="horz" wrap="square" lIns="0" tIns="40005" rIns="0" bIns="0" rtlCol="0">
            <a:spAutoFit/>
          </a:bodyPr>
          <a:lstStyle/>
          <a:p>
            <a:pPr marL="91440" marR="340360">
              <a:lnSpc>
                <a:spcPct val="100000"/>
              </a:lnSpc>
              <a:spcBef>
                <a:spcPts val="315"/>
              </a:spcBef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Technology can be leveraged to change the health care model to more virtual and hospital at home settings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76409" y="225943"/>
            <a:ext cx="884766" cy="367147"/>
          </a:xfrm>
          <a:prstGeom prst="rect">
            <a:avLst/>
          </a:prstGeom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id="{F53507EC-BC8D-453E-8502-44FBB3171CCC}"/>
              </a:ext>
            </a:extLst>
          </p:cNvPr>
          <p:cNvSpPr txBox="1">
            <a:spLocks/>
          </p:cNvSpPr>
          <p:nvPr/>
        </p:nvSpPr>
        <p:spPr>
          <a:xfrm>
            <a:off x="533400" y="225943"/>
            <a:ext cx="4067175" cy="443711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 cap="none" baseline="0">
                <a:solidFill>
                  <a:srgbClr val="009CD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800" dirty="0"/>
              <a:t>State of the Union 2026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F1EB7952-5BC2-2308-9FA8-533A810D74A0}"/>
              </a:ext>
            </a:extLst>
          </p:cNvPr>
          <p:cNvSpPr txBox="1">
            <a:spLocks/>
          </p:cNvSpPr>
          <p:nvPr/>
        </p:nvSpPr>
        <p:spPr>
          <a:xfrm>
            <a:off x="11049000" y="6345862"/>
            <a:ext cx="747343" cy="2073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GB" sz="1000">
                <a:solidFill>
                  <a:srgbClr val="888B8D"/>
                </a:solidFill>
                <a:latin typeface="Arial"/>
              </a:rPr>
              <a:t>RSM | </a:t>
            </a:r>
            <a:fld id="{D3664AF6-26E3-4378-990F-C4F4E21208D6}" type="slidenum">
              <a:rPr lang="en-GB" sz="1000" smtClean="0">
                <a:solidFill>
                  <a:srgbClr val="888B8D"/>
                </a:solidFill>
                <a:latin typeface="Arial"/>
              </a:rPr>
              <a:pPr algn="r">
                <a:defRPr/>
              </a:pPr>
              <a:t>8</a:t>
            </a:fld>
            <a:endParaRPr lang="en-GB" sz="1000">
              <a:solidFill>
                <a:srgbClr val="888B8D"/>
              </a:solidFill>
              <a:latin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96CDBE-F509-BDA1-FB95-FC8D5F59A121}"/>
              </a:ext>
            </a:extLst>
          </p:cNvPr>
          <p:cNvGrpSpPr/>
          <p:nvPr/>
        </p:nvGrpSpPr>
        <p:grpSpPr>
          <a:xfrm>
            <a:off x="7695627" y="5139545"/>
            <a:ext cx="995586" cy="927001"/>
            <a:chOff x="6169174" y="2697583"/>
            <a:chExt cx="1091727" cy="10479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C191044-7473-D4F6-5AA4-D0213810F052}"/>
                </a:ext>
              </a:extLst>
            </p:cNvPr>
            <p:cNvGrpSpPr/>
            <p:nvPr/>
          </p:nvGrpSpPr>
          <p:grpSpPr>
            <a:xfrm>
              <a:off x="6169174" y="2697583"/>
              <a:ext cx="1047959" cy="1047959"/>
              <a:chOff x="6169174" y="2704606"/>
              <a:chExt cx="1047959" cy="1047959"/>
            </a:xfrm>
          </p:grpSpPr>
          <p:pic>
            <p:nvPicPr>
              <p:cNvPr id="55" name="Graphic 66" descr="Head with Gears">
                <a:extLst>
                  <a:ext uri="{FF2B5EF4-FFF2-40B4-BE49-F238E27FC236}">
                    <a16:creationId xmlns:a16="http://schemas.microsoft.com/office/drawing/2014/main" id="{D68FC737-BE92-F2D5-8DB9-358275B2B7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flipH="1">
                <a:off x="6169174" y="2704606"/>
                <a:ext cx="1047959" cy="1047959"/>
              </a:xfrm>
              <a:prstGeom prst="rect">
                <a:avLst/>
              </a:prstGeom>
            </p:spPr>
          </p:pic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DAC9821F-53BA-246E-662F-4D9AF3D1FA9A}"/>
                  </a:ext>
                </a:extLst>
              </p:cNvPr>
              <p:cNvSpPr/>
              <p:nvPr/>
            </p:nvSpPr>
            <p:spPr>
              <a:xfrm>
                <a:off x="6567446" y="2817780"/>
                <a:ext cx="290040" cy="2888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39ECE92-4647-255B-EAEA-078CCA3B0D2B}"/>
                  </a:ext>
                </a:extLst>
              </p:cNvPr>
              <p:cNvSpPr/>
              <p:nvPr/>
            </p:nvSpPr>
            <p:spPr>
              <a:xfrm>
                <a:off x="6690662" y="3038144"/>
                <a:ext cx="308988" cy="2933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CDEFC57-135F-5264-C75B-98BB835669E1}"/>
                </a:ext>
              </a:extLst>
            </p:cNvPr>
            <p:cNvGrpSpPr/>
            <p:nvPr/>
          </p:nvGrpSpPr>
          <p:grpSpPr>
            <a:xfrm>
              <a:off x="6555854" y="2886026"/>
              <a:ext cx="382370" cy="386386"/>
              <a:chOff x="7324575" y="2872533"/>
              <a:chExt cx="331419" cy="331781"/>
            </a:xfrm>
            <a:noFill/>
          </p:grpSpPr>
          <p:sp>
            <p:nvSpPr>
              <p:cNvPr id="38" name="Rounded Rectangle 201">
                <a:extLst>
                  <a:ext uri="{FF2B5EF4-FFF2-40B4-BE49-F238E27FC236}">
                    <a16:creationId xmlns:a16="http://schemas.microsoft.com/office/drawing/2014/main" id="{7707BAEE-3378-AE42-4014-C8A73A541159}"/>
                  </a:ext>
                </a:extLst>
              </p:cNvPr>
              <p:cNvSpPr/>
              <p:nvPr/>
            </p:nvSpPr>
            <p:spPr>
              <a:xfrm>
                <a:off x="7380598" y="2928863"/>
                <a:ext cx="220485" cy="220485"/>
              </a:xfrm>
              <a:prstGeom prst="round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3A0AB0C-FBB8-870B-0C71-691BC14CAE4A}"/>
                  </a:ext>
                </a:extLst>
              </p:cNvPr>
              <p:cNvCxnSpPr/>
              <p:nvPr/>
            </p:nvCxnSpPr>
            <p:spPr>
              <a:xfrm flipH="1" flipV="1">
                <a:off x="7565921" y="2872533"/>
                <a:ext cx="860" cy="54966"/>
              </a:xfrm>
              <a:prstGeom prst="line">
                <a:avLst/>
              </a:prstGeom>
              <a:grpFill/>
              <a:ln cap="rnd"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46B291C-C87D-BCEE-4B1C-1ABE26A9700A}"/>
                  </a:ext>
                </a:extLst>
              </p:cNvPr>
              <p:cNvCxnSpPr/>
              <p:nvPr/>
            </p:nvCxnSpPr>
            <p:spPr>
              <a:xfrm flipH="1" flipV="1">
                <a:off x="7460469" y="2872533"/>
                <a:ext cx="860" cy="54966"/>
              </a:xfrm>
              <a:prstGeom prst="line">
                <a:avLst/>
              </a:prstGeom>
              <a:grpFill/>
              <a:ln cap="rnd"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168A85F-32E8-F494-42DF-4AFDBAD13ABD}"/>
                  </a:ext>
                </a:extLst>
              </p:cNvPr>
              <p:cNvCxnSpPr/>
              <p:nvPr/>
            </p:nvCxnSpPr>
            <p:spPr>
              <a:xfrm flipH="1" flipV="1">
                <a:off x="7407743" y="2872533"/>
                <a:ext cx="860" cy="54966"/>
              </a:xfrm>
              <a:prstGeom prst="line">
                <a:avLst/>
              </a:prstGeom>
              <a:grpFill/>
              <a:ln cap="rnd"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3E51970-9C37-D2DC-9418-1EF842A19894}"/>
                  </a:ext>
                </a:extLst>
              </p:cNvPr>
              <p:cNvCxnSpPr/>
              <p:nvPr/>
            </p:nvCxnSpPr>
            <p:spPr>
              <a:xfrm flipH="1" flipV="1">
                <a:off x="7513195" y="2872533"/>
                <a:ext cx="860" cy="54966"/>
              </a:xfrm>
              <a:prstGeom prst="line">
                <a:avLst/>
              </a:prstGeom>
              <a:grpFill/>
              <a:ln cap="rnd"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4AB84A2C-46EF-3919-055A-5ADC84FDB672}"/>
                  </a:ext>
                </a:extLst>
              </p:cNvPr>
              <p:cNvCxnSpPr/>
              <p:nvPr/>
            </p:nvCxnSpPr>
            <p:spPr>
              <a:xfrm rot="5400000" flipV="1">
                <a:off x="7628081" y="3036203"/>
                <a:ext cx="860" cy="54966"/>
              </a:xfrm>
              <a:prstGeom prst="line">
                <a:avLst/>
              </a:prstGeom>
              <a:grpFill/>
              <a:ln cap="rnd"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59D09C6-C602-8421-529F-C3821C5CDF47}"/>
                  </a:ext>
                </a:extLst>
              </p:cNvPr>
              <p:cNvCxnSpPr/>
              <p:nvPr/>
            </p:nvCxnSpPr>
            <p:spPr>
              <a:xfrm rot="5400000" flipV="1">
                <a:off x="7628081" y="3088724"/>
                <a:ext cx="860" cy="54966"/>
              </a:xfrm>
              <a:prstGeom prst="line">
                <a:avLst/>
              </a:prstGeom>
              <a:grpFill/>
              <a:ln cap="rnd"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6C37B0D9-6EEE-842C-9BB9-FE865D386BBB}"/>
                  </a:ext>
                </a:extLst>
              </p:cNvPr>
              <p:cNvCxnSpPr/>
              <p:nvPr/>
            </p:nvCxnSpPr>
            <p:spPr>
              <a:xfrm rot="5400000" flipV="1">
                <a:off x="7628081" y="2931159"/>
                <a:ext cx="860" cy="54966"/>
              </a:xfrm>
              <a:prstGeom prst="line">
                <a:avLst/>
              </a:prstGeom>
              <a:grpFill/>
              <a:ln cap="rnd"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8566233-BE9F-D03A-1D17-E141FEF07362}"/>
                  </a:ext>
                </a:extLst>
              </p:cNvPr>
              <p:cNvCxnSpPr/>
              <p:nvPr/>
            </p:nvCxnSpPr>
            <p:spPr>
              <a:xfrm rot="5400000" flipV="1">
                <a:off x="7628081" y="2983681"/>
                <a:ext cx="860" cy="54966"/>
              </a:xfrm>
              <a:prstGeom prst="line">
                <a:avLst/>
              </a:prstGeom>
              <a:grpFill/>
              <a:ln cap="rnd"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79E32B7-0808-D966-FA1E-9536E6F79427}"/>
                  </a:ext>
                </a:extLst>
              </p:cNvPr>
              <p:cNvCxnSpPr/>
              <p:nvPr/>
            </p:nvCxnSpPr>
            <p:spPr>
              <a:xfrm rot="5400000" flipV="1">
                <a:off x="7351628" y="3036203"/>
                <a:ext cx="860" cy="54966"/>
              </a:xfrm>
              <a:prstGeom prst="line">
                <a:avLst/>
              </a:prstGeom>
              <a:grpFill/>
              <a:ln cap="rnd"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8E17EA4-C10A-38A4-9BF5-C2DFB39C8AF3}"/>
                  </a:ext>
                </a:extLst>
              </p:cNvPr>
              <p:cNvCxnSpPr/>
              <p:nvPr/>
            </p:nvCxnSpPr>
            <p:spPr>
              <a:xfrm rot="5400000" flipV="1">
                <a:off x="7351642" y="3088724"/>
                <a:ext cx="860" cy="54966"/>
              </a:xfrm>
              <a:prstGeom prst="line">
                <a:avLst/>
              </a:prstGeom>
              <a:grpFill/>
              <a:ln cap="rnd"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09429CC-E4C8-8847-8252-87B2E2FC8EF9}"/>
                  </a:ext>
                </a:extLst>
              </p:cNvPr>
              <p:cNvCxnSpPr/>
              <p:nvPr/>
            </p:nvCxnSpPr>
            <p:spPr>
              <a:xfrm rot="5400000" flipV="1">
                <a:off x="7351642" y="2931159"/>
                <a:ext cx="860" cy="54966"/>
              </a:xfrm>
              <a:prstGeom prst="line">
                <a:avLst/>
              </a:prstGeom>
              <a:grpFill/>
              <a:ln cap="rnd"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F05FBF7-8073-5EE6-83EA-3EDF75C1FDFE}"/>
                  </a:ext>
                </a:extLst>
              </p:cNvPr>
              <p:cNvCxnSpPr/>
              <p:nvPr/>
            </p:nvCxnSpPr>
            <p:spPr>
              <a:xfrm rot="5400000" flipV="1">
                <a:off x="7351642" y="2983681"/>
                <a:ext cx="860" cy="54966"/>
              </a:xfrm>
              <a:prstGeom prst="line">
                <a:avLst/>
              </a:prstGeom>
              <a:grpFill/>
              <a:ln cap="rnd"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0D5AB8B2-5346-2CE4-9C0B-0FEC5CF2ECCA}"/>
                  </a:ext>
                </a:extLst>
              </p:cNvPr>
              <p:cNvCxnSpPr/>
              <p:nvPr/>
            </p:nvCxnSpPr>
            <p:spPr>
              <a:xfrm flipH="1" flipV="1">
                <a:off x="7565921" y="3149348"/>
                <a:ext cx="860" cy="54966"/>
              </a:xfrm>
              <a:prstGeom prst="line">
                <a:avLst/>
              </a:prstGeom>
              <a:grpFill/>
              <a:ln cap="rnd"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5957BECC-ED7A-08F4-287C-B1307FB82157}"/>
                  </a:ext>
                </a:extLst>
              </p:cNvPr>
              <p:cNvCxnSpPr/>
              <p:nvPr/>
            </p:nvCxnSpPr>
            <p:spPr>
              <a:xfrm flipH="1" flipV="1">
                <a:off x="7460469" y="3149348"/>
                <a:ext cx="860" cy="54966"/>
              </a:xfrm>
              <a:prstGeom prst="line">
                <a:avLst/>
              </a:prstGeom>
              <a:grpFill/>
              <a:ln cap="rnd"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CB67448-06B1-D426-3E97-783DA05ECD51}"/>
                  </a:ext>
                </a:extLst>
              </p:cNvPr>
              <p:cNvCxnSpPr/>
              <p:nvPr/>
            </p:nvCxnSpPr>
            <p:spPr>
              <a:xfrm flipH="1" flipV="1">
                <a:off x="7407743" y="3149348"/>
                <a:ext cx="860" cy="54966"/>
              </a:xfrm>
              <a:prstGeom prst="line">
                <a:avLst/>
              </a:prstGeom>
              <a:grpFill/>
              <a:ln cap="rnd"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D62D787-036F-CFF2-3A98-8BCA8C65705B}"/>
                  </a:ext>
                </a:extLst>
              </p:cNvPr>
              <p:cNvCxnSpPr/>
              <p:nvPr/>
            </p:nvCxnSpPr>
            <p:spPr>
              <a:xfrm flipH="1" flipV="1">
                <a:off x="7513195" y="3149348"/>
                <a:ext cx="860" cy="54966"/>
              </a:xfrm>
              <a:prstGeom prst="line">
                <a:avLst/>
              </a:prstGeom>
              <a:grpFill/>
              <a:ln cap="rnd"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B54FE5D-6ECC-A55C-E87E-E45D6477F768}"/>
                </a:ext>
              </a:extLst>
            </p:cNvPr>
            <p:cNvGrpSpPr/>
            <p:nvPr/>
          </p:nvGrpSpPr>
          <p:grpSpPr>
            <a:xfrm>
              <a:off x="7030819" y="2857274"/>
              <a:ext cx="141853" cy="94358"/>
              <a:chOff x="7030819" y="2857274"/>
              <a:chExt cx="141853" cy="94358"/>
            </a:xfrm>
          </p:grpSpPr>
          <p:cxnSp>
            <p:nvCxnSpPr>
              <p:cNvPr id="36" name="Elbow Connector 199">
                <a:extLst>
                  <a:ext uri="{FF2B5EF4-FFF2-40B4-BE49-F238E27FC236}">
                    <a16:creationId xmlns:a16="http://schemas.microsoft.com/office/drawing/2014/main" id="{60EA7783-D986-69F8-C6CA-AA7F8542C041}"/>
                  </a:ext>
                </a:extLst>
              </p:cNvPr>
              <p:cNvCxnSpPr>
                <a:endCxn id="37" idx="4"/>
              </p:cNvCxnSpPr>
              <p:nvPr/>
            </p:nvCxnSpPr>
            <p:spPr>
              <a:xfrm flipV="1">
                <a:off x="7030819" y="2922880"/>
                <a:ext cx="109050" cy="28752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87664BF-230F-C1A5-F829-B48D34D742D6}"/>
                  </a:ext>
                </a:extLst>
              </p:cNvPr>
              <p:cNvSpPr/>
              <p:nvPr/>
            </p:nvSpPr>
            <p:spPr>
              <a:xfrm>
                <a:off x="7107066" y="2857274"/>
                <a:ext cx="65606" cy="6560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601070D-D19C-0370-6CFE-505ACD95A340}"/>
                </a:ext>
              </a:extLst>
            </p:cNvPr>
            <p:cNvGrpSpPr/>
            <p:nvPr/>
          </p:nvGrpSpPr>
          <p:grpSpPr>
            <a:xfrm>
              <a:off x="7059705" y="2914158"/>
              <a:ext cx="199236" cy="143306"/>
              <a:chOff x="7060580" y="2932573"/>
              <a:chExt cx="199236" cy="143306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D831878-459E-3B6E-CAD0-F00F9B07CCE8}"/>
                  </a:ext>
                </a:extLst>
              </p:cNvPr>
              <p:cNvCxnSpPr/>
              <p:nvPr/>
            </p:nvCxnSpPr>
            <p:spPr>
              <a:xfrm flipV="1">
                <a:off x="7060580" y="3046977"/>
                <a:ext cx="164993" cy="289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E153C11-B19A-7A74-9B46-1810D66D9952}"/>
                  </a:ext>
                </a:extLst>
              </p:cNvPr>
              <p:cNvSpPr/>
              <p:nvPr/>
            </p:nvSpPr>
            <p:spPr>
              <a:xfrm>
                <a:off x="7194210" y="2932573"/>
                <a:ext cx="65606" cy="6560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D606429-0F49-2111-4218-C5AACE5FE635}"/>
                  </a:ext>
                </a:extLst>
              </p:cNvPr>
              <p:cNvCxnSpPr/>
              <p:nvPr/>
            </p:nvCxnSpPr>
            <p:spPr>
              <a:xfrm flipH="1" flipV="1">
                <a:off x="7225930" y="3004032"/>
                <a:ext cx="0" cy="457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EC8D630-2F96-4635-CA13-222A55AF49A9}"/>
                </a:ext>
              </a:extLst>
            </p:cNvPr>
            <p:cNvGrpSpPr/>
            <p:nvPr/>
          </p:nvGrpSpPr>
          <p:grpSpPr>
            <a:xfrm>
              <a:off x="7061651" y="3089038"/>
              <a:ext cx="199250" cy="65606"/>
              <a:chOff x="7062409" y="3117656"/>
              <a:chExt cx="199250" cy="65606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2312B47-592C-A52C-4A60-0ABA2DB527AC}"/>
                  </a:ext>
                </a:extLst>
              </p:cNvPr>
              <p:cNvCxnSpPr/>
              <p:nvPr/>
            </p:nvCxnSpPr>
            <p:spPr>
              <a:xfrm flipV="1">
                <a:off x="7062409" y="3149348"/>
                <a:ext cx="1371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AB8BB36-7AB7-CCE7-FAC6-1174F204625F}"/>
                  </a:ext>
                </a:extLst>
              </p:cNvPr>
              <p:cNvSpPr/>
              <p:nvPr/>
            </p:nvSpPr>
            <p:spPr>
              <a:xfrm>
                <a:off x="7196053" y="3117656"/>
                <a:ext cx="65606" cy="6560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28ECB70-8272-F1BF-10FA-83EF2118DE2E}"/>
                </a:ext>
              </a:extLst>
            </p:cNvPr>
            <p:cNvGrpSpPr/>
            <p:nvPr/>
          </p:nvGrpSpPr>
          <p:grpSpPr>
            <a:xfrm flipV="1">
              <a:off x="7059489" y="3187791"/>
              <a:ext cx="199236" cy="143306"/>
              <a:chOff x="7060580" y="2932573"/>
              <a:chExt cx="199236" cy="143306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D35F734-2D95-10C9-6E93-C7F6E603105C}"/>
                  </a:ext>
                </a:extLst>
              </p:cNvPr>
              <p:cNvCxnSpPr/>
              <p:nvPr/>
            </p:nvCxnSpPr>
            <p:spPr>
              <a:xfrm flipV="1">
                <a:off x="7060580" y="3046977"/>
                <a:ext cx="164993" cy="289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0EC1D2B-184F-4F92-1DEE-FAA8C050377F}"/>
                  </a:ext>
                </a:extLst>
              </p:cNvPr>
              <p:cNvSpPr/>
              <p:nvPr/>
            </p:nvSpPr>
            <p:spPr>
              <a:xfrm>
                <a:off x="7194210" y="2932573"/>
                <a:ext cx="65606" cy="6560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793EFD8-A3A8-C132-D1EE-8719509A181B}"/>
                  </a:ext>
                </a:extLst>
              </p:cNvPr>
              <p:cNvCxnSpPr/>
              <p:nvPr/>
            </p:nvCxnSpPr>
            <p:spPr>
              <a:xfrm flipH="1" flipV="1">
                <a:off x="7225930" y="3004032"/>
                <a:ext cx="0" cy="457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1916C14-14E7-F8B9-E0BF-A504F47F4D4A}"/>
                </a:ext>
              </a:extLst>
            </p:cNvPr>
            <p:cNvGrpSpPr/>
            <p:nvPr/>
          </p:nvGrpSpPr>
          <p:grpSpPr>
            <a:xfrm flipV="1">
              <a:off x="7022908" y="3268314"/>
              <a:ext cx="141853" cy="94358"/>
              <a:chOff x="7024467" y="2857274"/>
              <a:chExt cx="141853" cy="94358"/>
            </a:xfrm>
          </p:grpSpPr>
          <p:cxnSp>
            <p:nvCxnSpPr>
              <p:cNvPr id="26" name="Elbow Connector 189">
                <a:extLst>
                  <a:ext uri="{FF2B5EF4-FFF2-40B4-BE49-F238E27FC236}">
                    <a16:creationId xmlns:a16="http://schemas.microsoft.com/office/drawing/2014/main" id="{F795A215-8EB8-E54C-714D-EF519DDA7519}"/>
                  </a:ext>
                </a:extLst>
              </p:cNvPr>
              <p:cNvCxnSpPr>
                <a:endCxn id="27" idx="4"/>
              </p:cNvCxnSpPr>
              <p:nvPr/>
            </p:nvCxnSpPr>
            <p:spPr>
              <a:xfrm flipV="1">
                <a:off x="7024467" y="2922880"/>
                <a:ext cx="109050" cy="28752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671F68F-071E-5443-6EF4-A45BD176D88B}"/>
                  </a:ext>
                </a:extLst>
              </p:cNvPr>
              <p:cNvSpPr/>
              <p:nvPr/>
            </p:nvSpPr>
            <p:spPr>
              <a:xfrm>
                <a:off x="7100714" y="2857274"/>
                <a:ext cx="65606" cy="6560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250521B0-EB5E-3F19-3CFA-20304B4467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381" y="2865068"/>
            <a:ext cx="1129216" cy="112786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55D82C6-E76B-BAE4-39A2-468A1EA473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08" y="1187612"/>
            <a:ext cx="909268" cy="9081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345" y="66622"/>
            <a:ext cx="96774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800" dirty="0"/>
              <a:t>Operating m</a:t>
            </a:r>
            <a:r>
              <a:rPr sz="2800" dirty="0"/>
              <a:t>argin</a:t>
            </a:r>
            <a:r>
              <a:rPr lang="en-US" sz="2800" dirty="0"/>
              <a:t> i</a:t>
            </a:r>
            <a:r>
              <a:rPr sz="2800" dirty="0"/>
              <a:t>mprovement</a:t>
            </a:r>
            <a:r>
              <a:rPr lang="en-US" sz="2800" dirty="0"/>
              <a:t> r</a:t>
            </a:r>
            <a:r>
              <a:rPr sz="2800" dirty="0"/>
              <a:t>esource</a:t>
            </a:r>
            <a:r>
              <a:rPr lang="en-US" sz="2800" dirty="0"/>
              <a:t> constraints experienced by many hospitals and health systems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49651" y="1443227"/>
            <a:ext cx="962025" cy="962025"/>
            <a:chOff x="2549651" y="1443227"/>
            <a:chExt cx="962025" cy="962025"/>
          </a:xfrm>
        </p:grpSpPr>
        <p:sp>
          <p:nvSpPr>
            <p:cNvPr id="4" name="object 4"/>
            <p:cNvSpPr/>
            <p:nvPr/>
          </p:nvSpPr>
          <p:spPr>
            <a:xfrm>
              <a:off x="2549651" y="1443227"/>
              <a:ext cx="962025" cy="962025"/>
            </a:xfrm>
            <a:custGeom>
              <a:avLst/>
              <a:gdLst/>
              <a:ahLst/>
              <a:cxnLst/>
              <a:rect l="l" t="t" r="r" b="b"/>
              <a:pathLst>
                <a:path w="962025" h="962025">
                  <a:moveTo>
                    <a:pt x="480822" y="0"/>
                  </a:moveTo>
                  <a:lnTo>
                    <a:pt x="431661" y="2482"/>
                  </a:lnTo>
                  <a:lnTo>
                    <a:pt x="383921" y="9768"/>
                  </a:lnTo>
                  <a:lnTo>
                    <a:pt x="337842" y="21617"/>
                  </a:lnTo>
                  <a:lnTo>
                    <a:pt x="293667" y="37786"/>
                  </a:lnTo>
                  <a:lnTo>
                    <a:pt x="251636" y="58033"/>
                  </a:lnTo>
                  <a:lnTo>
                    <a:pt x="211992" y="82118"/>
                  </a:lnTo>
                  <a:lnTo>
                    <a:pt x="174977" y="109798"/>
                  </a:lnTo>
                  <a:lnTo>
                    <a:pt x="140831" y="140831"/>
                  </a:lnTo>
                  <a:lnTo>
                    <a:pt x="109798" y="174977"/>
                  </a:lnTo>
                  <a:lnTo>
                    <a:pt x="82118" y="211992"/>
                  </a:lnTo>
                  <a:lnTo>
                    <a:pt x="58033" y="251636"/>
                  </a:lnTo>
                  <a:lnTo>
                    <a:pt x="37786" y="293667"/>
                  </a:lnTo>
                  <a:lnTo>
                    <a:pt x="21617" y="337842"/>
                  </a:lnTo>
                  <a:lnTo>
                    <a:pt x="9768" y="383921"/>
                  </a:lnTo>
                  <a:lnTo>
                    <a:pt x="2482" y="431661"/>
                  </a:lnTo>
                  <a:lnTo>
                    <a:pt x="0" y="480822"/>
                  </a:lnTo>
                  <a:lnTo>
                    <a:pt x="2482" y="529984"/>
                  </a:lnTo>
                  <a:lnTo>
                    <a:pt x="9768" y="577726"/>
                  </a:lnTo>
                  <a:lnTo>
                    <a:pt x="21617" y="623806"/>
                  </a:lnTo>
                  <a:lnTo>
                    <a:pt x="37786" y="667982"/>
                  </a:lnTo>
                  <a:lnTo>
                    <a:pt x="58033" y="710013"/>
                  </a:lnTo>
                  <a:lnTo>
                    <a:pt x="82118" y="749656"/>
                  </a:lnTo>
                  <a:lnTo>
                    <a:pt x="109798" y="786672"/>
                  </a:lnTo>
                  <a:lnTo>
                    <a:pt x="140831" y="820816"/>
                  </a:lnTo>
                  <a:lnTo>
                    <a:pt x="174977" y="851849"/>
                  </a:lnTo>
                  <a:lnTo>
                    <a:pt x="211992" y="879528"/>
                  </a:lnTo>
                  <a:lnTo>
                    <a:pt x="251636" y="903612"/>
                  </a:lnTo>
                  <a:lnTo>
                    <a:pt x="293667" y="923859"/>
                  </a:lnTo>
                  <a:lnTo>
                    <a:pt x="337842" y="940027"/>
                  </a:lnTo>
                  <a:lnTo>
                    <a:pt x="383921" y="951875"/>
                  </a:lnTo>
                  <a:lnTo>
                    <a:pt x="431661" y="959161"/>
                  </a:lnTo>
                  <a:lnTo>
                    <a:pt x="480822" y="961644"/>
                  </a:lnTo>
                  <a:lnTo>
                    <a:pt x="529982" y="959161"/>
                  </a:lnTo>
                  <a:lnTo>
                    <a:pt x="577722" y="951875"/>
                  </a:lnTo>
                  <a:lnTo>
                    <a:pt x="623801" y="940027"/>
                  </a:lnTo>
                  <a:lnTo>
                    <a:pt x="667976" y="923859"/>
                  </a:lnTo>
                  <a:lnTo>
                    <a:pt x="710007" y="903612"/>
                  </a:lnTo>
                  <a:lnTo>
                    <a:pt x="749651" y="879528"/>
                  </a:lnTo>
                  <a:lnTo>
                    <a:pt x="786666" y="851849"/>
                  </a:lnTo>
                  <a:lnTo>
                    <a:pt x="820812" y="820816"/>
                  </a:lnTo>
                  <a:lnTo>
                    <a:pt x="851845" y="786672"/>
                  </a:lnTo>
                  <a:lnTo>
                    <a:pt x="879525" y="749656"/>
                  </a:lnTo>
                  <a:lnTo>
                    <a:pt x="903610" y="710013"/>
                  </a:lnTo>
                  <a:lnTo>
                    <a:pt x="923857" y="667982"/>
                  </a:lnTo>
                  <a:lnTo>
                    <a:pt x="940026" y="623806"/>
                  </a:lnTo>
                  <a:lnTo>
                    <a:pt x="951875" y="577726"/>
                  </a:lnTo>
                  <a:lnTo>
                    <a:pt x="959161" y="529984"/>
                  </a:lnTo>
                  <a:lnTo>
                    <a:pt x="961644" y="480822"/>
                  </a:lnTo>
                  <a:lnTo>
                    <a:pt x="959161" y="431661"/>
                  </a:lnTo>
                  <a:lnTo>
                    <a:pt x="951875" y="383921"/>
                  </a:lnTo>
                  <a:lnTo>
                    <a:pt x="940026" y="337842"/>
                  </a:lnTo>
                  <a:lnTo>
                    <a:pt x="923857" y="293667"/>
                  </a:lnTo>
                  <a:lnTo>
                    <a:pt x="903610" y="251636"/>
                  </a:lnTo>
                  <a:lnTo>
                    <a:pt x="879525" y="211992"/>
                  </a:lnTo>
                  <a:lnTo>
                    <a:pt x="851845" y="174977"/>
                  </a:lnTo>
                  <a:lnTo>
                    <a:pt x="820812" y="140831"/>
                  </a:lnTo>
                  <a:lnTo>
                    <a:pt x="786666" y="109798"/>
                  </a:lnTo>
                  <a:lnTo>
                    <a:pt x="749651" y="82118"/>
                  </a:lnTo>
                  <a:lnTo>
                    <a:pt x="710007" y="58033"/>
                  </a:lnTo>
                  <a:lnTo>
                    <a:pt x="667976" y="37786"/>
                  </a:lnTo>
                  <a:lnTo>
                    <a:pt x="623801" y="21617"/>
                  </a:lnTo>
                  <a:lnTo>
                    <a:pt x="577722" y="9768"/>
                  </a:lnTo>
                  <a:lnTo>
                    <a:pt x="529982" y="2482"/>
                  </a:lnTo>
                  <a:lnTo>
                    <a:pt x="480822" y="0"/>
                  </a:lnTo>
                  <a:close/>
                </a:path>
              </a:pathLst>
            </a:custGeom>
            <a:solidFill>
              <a:srgbClr val="CAD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38526" y="1731047"/>
              <a:ext cx="391160" cy="391795"/>
            </a:xfrm>
            <a:custGeom>
              <a:avLst/>
              <a:gdLst/>
              <a:ahLst/>
              <a:cxnLst/>
              <a:rect l="l" t="t" r="r" b="b"/>
              <a:pathLst>
                <a:path w="391160" h="391794">
                  <a:moveTo>
                    <a:pt x="390715" y="357428"/>
                  </a:moveTo>
                  <a:lnTo>
                    <a:pt x="34480" y="357428"/>
                  </a:lnTo>
                  <a:lnTo>
                    <a:pt x="34480" y="0"/>
                  </a:lnTo>
                  <a:lnTo>
                    <a:pt x="0" y="0"/>
                  </a:lnTo>
                  <a:lnTo>
                    <a:pt x="0" y="357428"/>
                  </a:lnTo>
                  <a:lnTo>
                    <a:pt x="0" y="391782"/>
                  </a:lnTo>
                  <a:lnTo>
                    <a:pt x="390715" y="391782"/>
                  </a:lnTo>
                  <a:lnTo>
                    <a:pt x="390715" y="357428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8532" y="1730859"/>
              <a:ext cx="391160" cy="392430"/>
            </a:xfrm>
            <a:custGeom>
              <a:avLst/>
              <a:gdLst/>
              <a:ahLst/>
              <a:cxnLst/>
              <a:rect l="l" t="t" r="r" b="b"/>
              <a:pathLst>
                <a:path w="391160" h="392430">
                  <a:moveTo>
                    <a:pt x="34475" y="0"/>
                  </a:moveTo>
                  <a:lnTo>
                    <a:pt x="0" y="0"/>
                  </a:lnTo>
                  <a:lnTo>
                    <a:pt x="0" y="391963"/>
                  </a:lnTo>
                  <a:lnTo>
                    <a:pt x="390719" y="391963"/>
                  </a:lnTo>
                  <a:lnTo>
                    <a:pt x="390719" y="357378"/>
                  </a:lnTo>
                  <a:lnTo>
                    <a:pt x="34475" y="357378"/>
                  </a:lnTo>
                  <a:lnTo>
                    <a:pt x="34475" y="0"/>
                  </a:lnTo>
                  <a:close/>
                </a:path>
              </a:pathLst>
            </a:custGeom>
            <a:ln w="5754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07483" y="1851906"/>
              <a:ext cx="63500" cy="201930"/>
            </a:xfrm>
            <a:custGeom>
              <a:avLst/>
              <a:gdLst/>
              <a:ahLst/>
              <a:cxnLst/>
              <a:rect l="l" t="t" r="r" b="b"/>
              <a:pathLst>
                <a:path w="63500" h="201930">
                  <a:moveTo>
                    <a:pt x="63210" y="201746"/>
                  </a:moveTo>
                  <a:lnTo>
                    <a:pt x="0" y="201746"/>
                  </a:lnTo>
                  <a:lnTo>
                    <a:pt x="0" y="0"/>
                  </a:lnTo>
                  <a:lnTo>
                    <a:pt x="63210" y="0"/>
                  </a:lnTo>
                  <a:lnTo>
                    <a:pt x="63210" y="201746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7484" y="1851907"/>
              <a:ext cx="63500" cy="201930"/>
            </a:xfrm>
            <a:custGeom>
              <a:avLst/>
              <a:gdLst/>
              <a:ahLst/>
              <a:cxnLst/>
              <a:rect l="l" t="t" r="r" b="b"/>
              <a:pathLst>
                <a:path w="63500" h="201930">
                  <a:moveTo>
                    <a:pt x="0" y="0"/>
                  </a:moveTo>
                  <a:lnTo>
                    <a:pt x="63204" y="0"/>
                  </a:lnTo>
                  <a:lnTo>
                    <a:pt x="63204" y="201746"/>
                  </a:lnTo>
                  <a:lnTo>
                    <a:pt x="0" y="201746"/>
                  </a:lnTo>
                  <a:lnTo>
                    <a:pt x="0" y="0"/>
                  </a:lnTo>
                  <a:close/>
                </a:path>
              </a:pathLst>
            </a:custGeom>
            <a:ln w="5747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93672" y="1730860"/>
              <a:ext cx="63500" cy="323215"/>
            </a:xfrm>
            <a:custGeom>
              <a:avLst/>
              <a:gdLst/>
              <a:ahLst/>
              <a:cxnLst/>
              <a:rect l="l" t="t" r="r" b="b"/>
              <a:pathLst>
                <a:path w="63500" h="323214">
                  <a:moveTo>
                    <a:pt x="63204" y="322793"/>
                  </a:moveTo>
                  <a:lnTo>
                    <a:pt x="0" y="322793"/>
                  </a:lnTo>
                  <a:lnTo>
                    <a:pt x="0" y="0"/>
                  </a:lnTo>
                  <a:lnTo>
                    <a:pt x="63204" y="0"/>
                  </a:lnTo>
                  <a:lnTo>
                    <a:pt x="63204" y="322793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93672" y="1730861"/>
              <a:ext cx="63500" cy="323215"/>
            </a:xfrm>
            <a:custGeom>
              <a:avLst/>
              <a:gdLst/>
              <a:ahLst/>
              <a:cxnLst/>
              <a:rect l="l" t="t" r="r" b="b"/>
              <a:pathLst>
                <a:path w="63500" h="323214">
                  <a:moveTo>
                    <a:pt x="0" y="0"/>
                  </a:moveTo>
                  <a:lnTo>
                    <a:pt x="63204" y="0"/>
                  </a:lnTo>
                  <a:lnTo>
                    <a:pt x="63204" y="322793"/>
                  </a:lnTo>
                  <a:lnTo>
                    <a:pt x="0" y="322793"/>
                  </a:lnTo>
                  <a:lnTo>
                    <a:pt x="0" y="0"/>
                  </a:lnTo>
                  <a:close/>
                </a:path>
              </a:pathLst>
            </a:custGeom>
            <a:ln w="5746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79861" y="1851909"/>
              <a:ext cx="63500" cy="201930"/>
            </a:xfrm>
            <a:custGeom>
              <a:avLst/>
              <a:gdLst/>
              <a:ahLst/>
              <a:cxnLst/>
              <a:rect l="l" t="t" r="r" b="b"/>
              <a:pathLst>
                <a:path w="63500" h="201930">
                  <a:moveTo>
                    <a:pt x="63204" y="201746"/>
                  </a:moveTo>
                  <a:lnTo>
                    <a:pt x="0" y="201746"/>
                  </a:lnTo>
                  <a:lnTo>
                    <a:pt x="0" y="0"/>
                  </a:lnTo>
                  <a:lnTo>
                    <a:pt x="63204" y="0"/>
                  </a:lnTo>
                  <a:lnTo>
                    <a:pt x="63204" y="201746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79861" y="1851910"/>
              <a:ext cx="63500" cy="201930"/>
            </a:xfrm>
            <a:custGeom>
              <a:avLst/>
              <a:gdLst/>
              <a:ahLst/>
              <a:cxnLst/>
              <a:rect l="l" t="t" r="r" b="b"/>
              <a:pathLst>
                <a:path w="63500" h="201930">
                  <a:moveTo>
                    <a:pt x="0" y="0"/>
                  </a:moveTo>
                  <a:lnTo>
                    <a:pt x="63204" y="0"/>
                  </a:lnTo>
                  <a:lnTo>
                    <a:pt x="63204" y="201746"/>
                  </a:lnTo>
                  <a:lnTo>
                    <a:pt x="0" y="201746"/>
                  </a:lnTo>
                  <a:lnTo>
                    <a:pt x="0" y="0"/>
                  </a:lnTo>
                  <a:close/>
                </a:path>
              </a:pathLst>
            </a:custGeom>
            <a:ln w="5747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66043" y="1949902"/>
              <a:ext cx="63500" cy="104139"/>
            </a:xfrm>
            <a:custGeom>
              <a:avLst/>
              <a:gdLst/>
              <a:ahLst/>
              <a:cxnLst/>
              <a:rect l="l" t="t" r="r" b="b"/>
              <a:pathLst>
                <a:path w="63500" h="104139">
                  <a:moveTo>
                    <a:pt x="63210" y="103755"/>
                  </a:moveTo>
                  <a:lnTo>
                    <a:pt x="0" y="103755"/>
                  </a:lnTo>
                  <a:lnTo>
                    <a:pt x="0" y="0"/>
                  </a:lnTo>
                  <a:lnTo>
                    <a:pt x="63210" y="0"/>
                  </a:lnTo>
                  <a:lnTo>
                    <a:pt x="63210" y="103755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66049" y="1949903"/>
              <a:ext cx="63500" cy="104139"/>
            </a:xfrm>
            <a:custGeom>
              <a:avLst/>
              <a:gdLst/>
              <a:ahLst/>
              <a:cxnLst/>
              <a:rect l="l" t="t" r="r" b="b"/>
              <a:pathLst>
                <a:path w="63500" h="104139">
                  <a:moveTo>
                    <a:pt x="0" y="0"/>
                  </a:moveTo>
                  <a:lnTo>
                    <a:pt x="63204" y="0"/>
                  </a:lnTo>
                  <a:lnTo>
                    <a:pt x="63204" y="103755"/>
                  </a:lnTo>
                  <a:lnTo>
                    <a:pt x="0" y="103755"/>
                  </a:lnTo>
                  <a:lnTo>
                    <a:pt x="0" y="0"/>
                  </a:lnTo>
                  <a:close/>
                </a:path>
              </a:pathLst>
            </a:custGeom>
            <a:ln w="5750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52343" y="1644395"/>
              <a:ext cx="558165" cy="559435"/>
            </a:xfrm>
            <a:custGeom>
              <a:avLst/>
              <a:gdLst/>
              <a:ahLst/>
              <a:cxnLst/>
              <a:rect l="l" t="t" r="r" b="b"/>
              <a:pathLst>
                <a:path w="558164" h="559435">
                  <a:moveTo>
                    <a:pt x="0" y="0"/>
                  </a:moveTo>
                  <a:lnTo>
                    <a:pt x="557783" y="0"/>
                  </a:lnTo>
                  <a:lnTo>
                    <a:pt x="557783" y="559308"/>
                  </a:lnTo>
                  <a:lnTo>
                    <a:pt x="0" y="55930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705590" y="1782396"/>
            <a:ext cx="1254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>
                <a:solidFill>
                  <a:srgbClr val="131339"/>
                </a:solidFill>
                <a:latin typeface="Arial"/>
                <a:cs typeface="Arial"/>
              </a:rPr>
              <a:t>Data</a:t>
            </a:r>
            <a:r>
              <a:rPr sz="1600" spc="-95">
                <a:solidFill>
                  <a:srgbClr val="131339"/>
                </a:solidFill>
                <a:latin typeface="Arial"/>
                <a:cs typeface="Arial"/>
              </a:rPr>
              <a:t> </a:t>
            </a:r>
            <a:r>
              <a:rPr sz="1600" spc="-10">
                <a:solidFill>
                  <a:srgbClr val="131339"/>
                </a:solidFill>
                <a:latin typeface="Arial"/>
                <a:cs typeface="Arial"/>
              </a:rPr>
              <a:t>Analysis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382511" y="1443227"/>
            <a:ext cx="963294" cy="962025"/>
            <a:chOff x="6382511" y="1443227"/>
            <a:chExt cx="963294" cy="962025"/>
          </a:xfrm>
        </p:grpSpPr>
        <p:sp>
          <p:nvSpPr>
            <p:cNvPr id="18" name="object 18"/>
            <p:cNvSpPr/>
            <p:nvPr/>
          </p:nvSpPr>
          <p:spPr>
            <a:xfrm>
              <a:off x="6382511" y="1443227"/>
              <a:ext cx="963294" cy="962025"/>
            </a:xfrm>
            <a:custGeom>
              <a:avLst/>
              <a:gdLst/>
              <a:ahLst/>
              <a:cxnLst/>
              <a:rect l="l" t="t" r="r" b="b"/>
              <a:pathLst>
                <a:path w="963295" h="962025">
                  <a:moveTo>
                    <a:pt x="481584" y="0"/>
                  </a:moveTo>
                  <a:lnTo>
                    <a:pt x="432344" y="2482"/>
                  </a:lnTo>
                  <a:lnTo>
                    <a:pt x="384526" y="9768"/>
                  </a:lnTo>
                  <a:lnTo>
                    <a:pt x="338373" y="21617"/>
                  </a:lnTo>
                  <a:lnTo>
                    <a:pt x="294127" y="37786"/>
                  </a:lnTo>
                  <a:lnTo>
                    <a:pt x="252030" y="58033"/>
                  </a:lnTo>
                  <a:lnTo>
                    <a:pt x="212323" y="82118"/>
                  </a:lnTo>
                  <a:lnTo>
                    <a:pt x="175249" y="109798"/>
                  </a:lnTo>
                  <a:lnTo>
                    <a:pt x="141050" y="140831"/>
                  </a:lnTo>
                  <a:lnTo>
                    <a:pt x="109968" y="174977"/>
                  </a:lnTo>
                  <a:lnTo>
                    <a:pt x="82245" y="211992"/>
                  </a:lnTo>
                  <a:lnTo>
                    <a:pt x="58123" y="251636"/>
                  </a:lnTo>
                  <a:lnTo>
                    <a:pt x="37844" y="293667"/>
                  </a:lnTo>
                  <a:lnTo>
                    <a:pt x="21650" y="337842"/>
                  </a:lnTo>
                  <a:lnTo>
                    <a:pt x="9783" y="383921"/>
                  </a:lnTo>
                  <a:lnTo>
                    <a:pt x="2486" y="431661"/>
                  </a:lnTo>
                  <a:lnTo>
                    <a:pt x="0" y="480822"/>
                  </a:lnTo>
                  <a:lnTo>
                    <a:pt x="2486" y="529984"/>
                  </a:lnTo>
                  <a:lnTo>
                    <a:pt x="9783" y="577726"/>
                  </a:lnTo>
                  <a:lnTo>
                    <a:pt x="21650" y="623806"/>
                  </a:lnTo>
                  <a:lnTo>
                    <a:pt x="37844" y="667982"/>
                  </a:lnTo>
                  <a:lnTo>
                    <a:pt x="58123" y="710013"/>
                  </a:lnTo>
                  <a:lnTo>
                    <a:pt x="82245" y="749656"/>
                  </a:lnTo>
                  <a:lnTo>
                    <a:pt x="109968" y="786672"/>
                  </a:lnTo>
                  <a:lnTo>
                    <a:pt x="141050" y="820816"/>
                  </a:lnTo>
                  <a:lnTo>
                    <a:pt x="175249" y="851849"/>
                  </a:lnTo>
                  <a:lnTo>
                    <a:pt x="212323" y="879528"/>
                  </a:lnTo>
                  <a:lnTo>
                    <a:pt x="252030" y="903612"/>
                  </a:lnTo>
                  <a:lnTo>
                    <a:pt x="294127" y="923859"/>
                  </a:lnTo>
                  <a:lnTo>
                    <a:pt x="338373" y="940027"/>
                  </a:lnTo>
                  <a:lnTo>
                    <a:pt x="384526" y="951875"/>
                  </a:lnTo>
                  <a:lnTo>
                    <a:pt x="432344" y="959161"/>
                  </a:lnTo>
                  <a:lnTo>
                    <a:pt x="481584" y="961644"/>
                  </a:lnTo>
                  <a:lnTo>
                    <a:pt x="530823" y="959161"/>
                  </a:lnTo>
                  <a:lnTo>
                    <a:pt x="578641" y="951875"/>
                  </a:lnTo>
                  <a:lnTo>
                    <a:pt x="624794" y="940027"/>
                  </a:lnTo>
                  <a:lnTo>
                    <a:pt x="669040" y="923859"/>
                  </a:lnTo>
                  <a:lnTo>
                    <a:pt x="711137" y="903612"/>
                  </a:lnTo>
                  <a:lnTo>
                    <a:pt x="750844" y="879528"/>
                  </a:lnTo>
                  <a:lnTo>
                    <a:pt x="787918" y="851849"/>
                  </a:lnTo>
                  <a:lnTo>
                    <a:pt x="822117" y="820816"/>
                  </a:lnTo>
                  <a:lnTo>
                    <a:pt x="853199" y="786672"/>
                  </a:lnTo>
                  <a:lnTo>
                    <a:pt x="880922" y="749656"/>
                  </a:lnTo>
                  <a:lnTo>
                    <a:pt x="905044" y="710013"/>
                  </a:lnTo>
                  <a:lnTo>
                    <a:pt x="925323" y="667982"/>
                  </a:lnTo>
                  <a:lnTo>
                    <a:pt x="941517" y="623806"/>
                  </a:lnTo>
                  <a:lnTo>
                    <a:pt x="953384" y="577726"/>
                  </a:lnTo>
                  <a:lnTo>
                    <a:pt x="960681" y="529984"/>
                  </a:lnTo>
                  <a:lnTo>
                    <a:pt x="963168" y="480822"/>
                  </a:lnTo>
                  <a:lnTo>
                    <a:pt x="960681" y="431661"/>
                  </a:lnTo>
                  <a:lnTo>
                    <a:pt x="953384" y="383921"/>
                  </a:lnTo>
                  <a:lnTo>
                    <a:pt x="941517" y="337842"/>
                  </a:lnTo>
                  <a:lnTo>
                    <a:pt x="925323" y="293667"/>
                  </a:lnTo>
                  <a:lnTo>
                    <a:pt x="905044" y="251636"/>
                  </a:lnTo>
                  <a:lnTo>
                    <a:pt x="880922" y="211992"/>
                  </a:lnTo>
                  <a:lnTo>
                    <a:pt x="853199" y="174977"/>
                  </a:lnTo>
                  <a:lnTo>
                    <a:pt x="822117" y="140831"/>
                  </a:lnTo>
                  <a:lnTo>
                    <a:pt x="787918" y="109798"/>
                  </a:lnTo>
                  <a:lnTo>
                    <a:pt x="750844" y="82118"/>
                  </a:lnTo>
                  <a:lnTo>
                    <a:pt x="711137" y="58033"/>
                  </a:lnTo>
                  <a:lnTo>
                    <a:pt x="669040" y="37786"/>
                  </a:lnTo>
                  <a:lnTo>
                    <a:pt x="624794" y="21617"/>
                  </a:lnTo>
                  <a:lnTo>
                    <a:pt x="578641" y="9768"/>
                  </a:lnTo>
                  <a:lnTo>
                    <a:pt x="530823" y="2482"/>
                  </a:lnTo>
                  <a:lnTo>
                    <a:pt x="481584" y="0"/>
                  </a:lnTo>
                  <a:close/>
                </a:path>
              </a:pathLst>
            </a:custGeom>
            <a:solidFill>
              <a:srgbClr val="CAD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6557" y="1696278"/>
              <a:ext cx="380386" cy="46055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85203" y="1644395"/>
              <a:ext cx="558165" cy="559435"/>
            </a:xfrm>
            <a:custGeom>
              <a:avLst/>
              <a:gdLst/>
              <a:ahLst/>
              <a:cxnLst/>
              <a:rect l="l" t="t" r="r" b="b"/>
              <a:pathLst>
                <a:path w="558165" h="559435">
                  <a:moveTo>
                    <a:pt x="0" y="0"/>
                  </a:moveTo>
                  <a:lnTo>
                    <a:pt x="557783" y="0"/>
                  </a:lnTo>
                  <a:lnTo>
                    <a:pt x="557783" y="559308"/>
                  </a:lnTo>
                  <a:lnTo>
                    <a:pt x="0" y="55930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538715" y="1548715"/>
            <a:ext cx="2068830" cy="73660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ct val="95900"/>
              </a:lnSpc>
              <a:spcBef>
                <a:spcPts val="175"/>
              </a:spcBef>
            </a:pPr>
            <a:r>
              <a:rPr sz="1600" spc="-30">
                <a:solidFill>
                  <a:srgbClr val="131339"/>
                </a:solidFill>
                <a:latin typeface="Arial"/>
                <a:cs typeface="Arial"/>
              </a:rPr>
              <a:t>Tools</a:t>
            </a:r>
            <a:r>
              <a:rPr sz="1600" spc="-60">
                <a:solidFill>
                  <a:srgbClr val="131339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131339"/>
                </a:solidFill>
                <a:latin typeface="Arial"/>
                <a:cs typeface="Arial"/>
              </a:rPr>
              <a:t>and</a:t>
            </a:r>
            <a:r>
              <a:rPr sz="1600" spc="-50">
                <a:solidFill>
                  <a:srgbClr val="131339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131339"/>
                </a:solidFill>
                <a:latin typeface="Arial"/>
                <a:cs typeface="Arial"/>
              </a:rPr>
              <a:t>resources</a:t>
            </a:r>
            <a:r>
              <a:rPr sz="1600" spc="-60">
                <a:solidFill>
                  <a:srgbClr val="131339"/>
                </a:solidFill>
                <a:latin typeface="Arial"/>
                <a:cs typeface="Arial"/>
              </a:rPr>
              <a:t> </a:t>
            </a:r>
            <a:r>
              <a:rPr sz="1600" spc="-25">
                <a:solidFill>
                  <a:srgbClr val="131339"/>
                </a:solidFill>
                <a:latin typeface="Arial"/>
                <a:cs typeface="Arial"/>
              </a:rPr>
              <a:t>to </a:t>
            </a:r>
            <a:r>
              <a:rPr sz="1600">
                <a:solidFill>
                  <a:srgbClr val="131339"/>
                </a:solidFill>
                <a:latin typeface="Arial"/>
                <a:cs typeface="Arial"/>
              </a:rPr>
              <a:t>monitor</a:t>
            </a:r>
            <a:r>
              <a:rPr sz="1600" spc="-55">
                <a:solidFill>
                  <a:srgbClr val="131339"/>
                </a:solidFill>
                <a:latin typeface="Arial"/>
                <a:cs typeface="Arial"/>
              </a:rPr>
              <a:t> </a:t>
            </a:r>
            <a:r>
              <a:rPr sz="1600" spc="-10">
                <a:solidFill>
                  <a:srgbClr val="131339"/>
                </a:solidFill>
                <a:latin typeface="Arial"/>
                <a:cs typeface="Arial"/>
              </a:rPr>
              <a:t>progress </a:t>
            </a:r>
            <a:r>
              <a:rPr sz="1600" spc="-20">
                <a:solidFill>
                  <a:srgbClr val="131339"/>
                </a:solidFill>
                <a:latin typeface="Arial"/>
                <a:cs typeface="Arial"/>
              </a:rPr>
              <a:t>(Tableau,</a:t>
            </a:r>
            <a:r>
              <a:rPr sz="1600" spc="-55">
                <a:solidFill>
                  <a:srgbClr val="131339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131339"/>
                </a:solidFill>
                <a:latin typeface="Arial"/>
                <a:cs typeface="Arial"/>
              </a:rPr>
              <a:t>Power</a:t>
            </a:r>
            <a:r>
              <a:rPr sz="1600" spc="-60">
                <a:solidFill>
                  <a:srgbClr val="131339"/>
                </a:solidFill>
                <a:latin typeface="Arial"/>
                <a:cs typeface="Arial"/>
              </a:rPr>
              <a:t> </a:t>
            </a:r>
            <a:r>
              <a:rPr sz="1600" spc="-25">
                <a:solidFill>
                  <a:srgbClr val="131339"/>
                </a:solidFill>
                <a:latin typeface="Arial"/>
                <a:cs typeface="Arial"/>
              </a:rPr>
              <a:t>BI)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549651" y="3194304"/>
            <a:ext cx="962025" cy="963294"/>
            <a:chOff x="2549651" y="3194304"/>
            <a:chExt cx="962025" cy="963294"/>
          </a:xfrm>
        </p:grpSpPr>
        <p:sp>
          <p:nvSpPr>
            <p:cNvPr id="23" name="object 23"/>
            <p:cNvSpPr/>
            <p:nvPr/>
          </p:nvSpPr>
          <p:spPr>
            <a:xfrm>
              <a:off x="2549651" y="3194304"/>
              <a:ext cx="962025" cy="963294"/>
            </a:xfrm>
            <a:custGeom>
              <a:avLst/>
              <a:gdLst/>
              <a:ahLst/>
              <a:cxnLst/>
              <a:rect l="l" t="t" r="r" b="b"/>
              <a:pathLst>
                <a:path w="962025" h="963295">
                  <a:moveTo>
                    <a:pt x="480822" y="0"/>
                  </a:moveTo>
                  <a:lnTo>
                    <a:pt x="431661" y="2486"/>
                  </a:lnTo>
                  <a:lnTo>
                    <a:pt x="383921" y="9783"/>
                  </a:lnTo>
                  <a:lnTo>
                    <a:pt x="337842" y="21650"/>
                  </a:lnTo>
                  <a:lnTo>
                    <a:pt x="293667" y="37844"/>
                  </a:lnTo>
                  <a:lnTo>
                    <a:pt x="251636" y="58123"/>
                  </a:lnTo>
                  <a:lnTo>
                    <a:pt x="211992" y="82245"/>
                  </a:lnTo>
                  <a:lnTo>
                    <a:pt x="174977" y="109968"/>
                  </a:lnTo>
                  <a:lnTo>
                    <a:pt x="140831" y="141050"/>
                  </a:lnTo>
                  <a:lnTo>
                    <a:pt x="109798" y="175249"/>
                  </a:lnTo>
                  <a:lnTo>
                    <a:pt x="82118" y="212323"/>
                  </a:lnTo>
                  <a:lnTo>
                    <a:pt x="58033" y="252030"/>
                  </a:lnTo>
                  <a:lnTo>
                    <a:pt x="37786" y="294127"/>
                  </a:lnTo>
                  <a:lnTo>
                    <a:pt x="21617" y="338373"/>
                  </a:lnTo>
                  <a:lnTo>
                    <a:pt x="9768" y="384526"/>
                  </a:lnTo>
                  <a:lnTo>
                    <a:pt x="2482" y="432344"/>
                  </a:lnTo>
                  <a:lnTo>
                    <a:pt x="0" y="481584"/>
                  </a:lnTo>
                  <a:lnTo>
                    <a:pt x="2482" y="530823"/>
                  </a:lnTo>
                  <a:lnTo>
                    <a:pt x="9768" y="578641"/>
                  </a:lnTo>
                  <a:lnTo>
                    <a:pt x="21617" y="624794"/>
                  </a:lnTo>
                  <a:lnTo>
                    <a:pt x="37786" y="669040"/>
                  </a:lnTo>
                  <a:lnTo>
                    <a:pt x="58033" y="711137"/>
                  </a:lnTo>
                  <a:lnTo>
                    <a:pt x="82118" y="750844"/>
                  </a:lnTo>
                  <a:lnTo>
                    <a:pt x="109798" y="787918"/>
                  </a:lnTo>
                  <a:lnTo>
                    <a:pt x="140831" y="822117"/>
                  </a:lnTo>
                  <a:lnTo>
                    <a:pt x="174977" y="853199"/>
                  </a:lnTo>
                  <a:lnTo>
                    <a:pt x="211992" y="880922"/>
                  </a:lnTo>
                  <a:lnTo>
                    <a:pt x="251636" y="905044"/>
                  </a:lnTo>
                  <a:lnTo>
                    <a:pt x="293667" y="925323"/>
                  </a:lnTo>
                  <a:lnTo>
                    <a:pt x="337842" y="941517"/>
                  </a:lnTo>
                  <a:lnTo>
                    <a:pt x="383921" y="953384"/>
                  </a:lnTo>
                  <a:lnTo>
                    <a:pt x="431661" y="960681"/>
                  </a:lnTo>
                  <a:lnTo>
                    <a:pt x="480822" y="963168"/>
                  </a:lnTo>
                  <a:lnTo>
                    <a:pt x="529982" y="960681"/>
                  </a:lnTo>
                  <a:lnTo>
                    <a:pt x="577722" y="953384"/>
                  </a:lnTo>
                  <a:lnTo>
                    <a:pt x="623801" y="941517"/>
                  </a:lnTo>
                  <a:lnTo>
                    <a:pt x="667976" y="925323"/>
                  </a:lnTo>
                  <a:lnTo>
                    <a:pt x="710007" y="905044"/>
                  </a:lnTo>
                  <a:lnTo>
                    <a:pt x="749651" y="880922"/>
                  </a:lnTo>
                  <a:lnTo>
                    <a:pt x="786666" y="853199"/>
                  </a:lnTo>
                  <a:lnTo>
                    <a:pt x="820812" y="822117"/>
                  </a:lnTo>
                  <a:lnTo>
                    <a:pt x="851845" y="787918"/>
                  </a:lnTo>
                  <a:lnTo>
                    <a:pt x="879525" y="750844"/>
                  </a:lnTo>
                  <a:lnTo>
                    <a:pt x="903610" y="711137"/>
                  </a:lnTo>
                  <a:lnTo>
                    <a:pt x="923857" y="669040"/>
                  </a:lnTo>
                  <a:lnTo>
                    <a:pt x="940026" y="624794"/>
                  </a:lnTo>
                  <a:lnTo>
                    <a:pt x="951875" y="578641"/>
                  </a:lnTo>
                  <a:lnTo>
                    <a:pt x="959161" y="530823"/>
                  </a:lnTo>
                  <a:lnTo>
                    <a:pt x="961644" y="481584"/>
                  </a:lnTo>
                  <a:lnTo>
                    <a:pt x="959161" y="432344"/>
                  </a:lnTo>
                  <a:lnTo>
                    <a:pt x="951875" y="384526"/>
                  </a:lnTo>
                  <a:lnTo>
                    <a:pt x="940026" y="338373"/>
                  </a:lnTo>
                  <a:lnTo>
                    <a:pt x="923857" y="294127"/>
                  </a:lnTo>
                  <a:lnTo>
                    <a:pt x="903610" y="252030"/>
                  </a:lnTo>
                  <a:lnTo>
                    <a:pt x="879525" y="212323"/>
                  </a:lnTo>
                  <a:lnTo>
                    <a:pt x="851845" y="175249"/>
                  </a:lnTo>
                  <a:lnTo>
                    <a:pt x="820812" y="141050"/>
                  </a:lnTo>
                  <a:lnTo>
                    <a:pt x="786666" y="109968"/>
                  </a:lnTo>
                  <a:lnTo>
                    <a:pt x="749651" y="82245"/>
                  </a:lnTo>
                  <a:lnTo>
                    <a:pt x="710007" y="58123"/>
                  </a:lnTo>
                  <a:lnTo>
                    <a:pt x="667976" y="37844"/>
                  </a:lnTo>
                  <a:lnTo>
                    <a:pt x="623801" y="21650"/>
                  </a:lnTo>
                  <a:lnTo>
                    <a:pt x="577722" y="9783"/>
                  </a:lnTo>
                  <a:lnTo>
                    <a:pt x="529982" y="2486"/>
                  </a:lnTo>
                  <a:lnTo>
                    <a:pt x="480822" y="0"/>
                  </a:lnTo>
                  <a:close/>
                </a:path>
              </a:pathLst>
            </a:custGeom>
            <a:solidFill>
              <a:srgbClr val="CADEF3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0134" y="3480926"/>
              <a:ext cx="133879" cy="23338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3770" y="3480929"/>
              <a:ext cx="133879" cy="23338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838531" y="3574628"/>
              <a:ext cx="391160" cy="299085"/>
            </a:xfrm>
            <a:custGeom>
              <a:avLst/>
              <a:gdLst/>
              <a:ahLst/>
              <a:cxnLst/>
              <a:rect l="l" t="t" r="r" b="b"/>
              <a:pathLst>
                <a:path w="391160" h="299085">
                  <a:moveTo>
                    <a:pt x="206851" y="183951"/>
                  </a:moveTo>
                  <a:lnTo>
                    <a:pt x="183868" y="183951"/>
                  </a:lnTo>
                  <a:lnTo>
                    <a:pt x="183868" y="42538"/>
                  </a:lnTo>
                  <a:lnTo>
                    <a:pt x="176973" y="39089"/>
                  </a:lnTo>
                  <a:lnTo>
                    <a:pt x="172376" y="31616"/>
                  </a:lnTo>
                  <a:lnTo>
                    <a:pt x="172376" y="22993"/>
                  </a:lnTo>
                  <a:lnTo>
                    <a:pt x="174189" y="14065"/>
                  </a:lnTo>
                  <a:lnTo>
                    <a:pt x="179127" y="6754"/>
                  </a:lnTo>
                  <a:lnTo>
                    <a:pt x="186435" y="1814"/>
                  </a:lnTo>
                  <a:lnTo>
                    <a:pt x="195359" y="0"/>
                  </a:lnTo>
                  <a:lnTo>
                    <a:pt x="204283" y="1814"/>
                  </a:lnTo>
                  <a:lnTo>
                    <a:pt x="211591" y="6754"/>
                  </a:lnTo>
                  <a:lnTo>
                    <a:pt x="216529" y="14065"/>
                  </a:lnTo>
                  <a:lnTo>
                    <a:pt x="218343" y="22993"/>
                  </a:lnTo>
                  <a:lnTo>
                    <a:pt x="218343" y="31041"/>
                  </a:lnTo>
                  <a:lnTo>
                    <a:pt x="213746" y="38514"/>
                  </a:lnTo>
                  <a:lnTo>
                    <a:pt x="206851" y="42538"/>
                  </a:lnTo>
                  <a:lnTo>
                    <a:pt x="206851" y="183951"/>
                  </a:lnTo>
                  <a:close/>
                </a:path>
                <a:path w="391160" h="299085">
                  <a:moveTo>
                    <a:pt x="367736" y="298920"/>
                  </a:moveTo>
                  <a:lnTo>
                    <a:pt x="22983" y="298920"/>
                  </a:lnTo>
                  <a:lnTo>
                    <a:pt x="14059" y="297106"/>
                  </a:lnTo>
                  <a:lnTo>
                    <a:pt x="6751" y="292165"/>
                  </a:lnTo>
                  <a:lnTo>
                    <a:pt x="1813" y="284854"/>
                  </a:lnTo>
                  <a:lnTo>
                    <a:pt x="0" y="275926"/>
                  </a:lnTo>
                  <a:lnTo>
                    <a:pt x="0" y="206944"/>
                  </a:lnTo>
                  <a:lnTo>
                    <a:pt x="1813" y="198016"/>
                  </a:lnTo>
                  <a:lnTo>
                    <a:pt x="6751" y="190705"/>
                  </a:lnTo>
                  <a:lnTo>
                    <a:pt x="14059" y="185765"/>
                  </a:lnTo>
                  <a:lnTo>
                    <a:pt x="22983" y="183951"/>
                  </a:lnTo>
                  <a:lnTo>
                    <a:pt x="367736" y="183951"/>
                  </a:lnTo>
                  <a:lnTo>
                    <a:pt x="376660" y="185765"/>
                  </a:lnTo>
                  <a:lnTo>
                    <a:pt x="383968" y="190705"/>
                  </a:lnTo>
                  <a:lnTo>
                    <a:pt x="388906" y="198016"/>
                  </a:lnTo>
                  <a:lnTo>
                    <a:pt x="390719" y="206944"/>
                  </a:lnTo>
                  <a:lnTo>
                    <a:pt x="390719" y="218441"/>
                  </a:lnTo>
                  <a:lnTo>
                    <a:pt x="57458" y="218441"/>
                  </a:lnTo>
                  <a:lnTo>
                    <a:pt x="48534" y="220256"/>
                  </a:lnTo>
                  <a:lnTo>
                    <a:pt x="41226" y="225196"/>
                  </a:lnTo>
                  <a:lnTo>
                    <a:pt x="36288" y="232507"/>
                  </a:lnTo>
                  <a:lnTo>
                    <a:pt x="34475" y="241435"/>
                  </a:lnTo>
                  <a:lnTo>
                    <a:pt x="36288" y="250363"/>
                  </a:lnTo>
                  <a:lnTo>
                    <a:pt x="41226" y="257675"/>
                  </a:lnTo>
                  <a:lnTo>
                    <a:pt x="48534" y="262615"/>
                  </a:lnTo>
                  <a:lnTo>
                    <a:pt x="57458" y="264429"/>
                  </a:lnTo>
                  <a:lnTo>
                    <a:pt x="390719" y="264429"/>
                  </a:lnTo>
                  <a:lnTo>
                    <a:pt x="390719" y="275926"/>
                  </a:lnTo>
                  <a:lnTo>
                    <a:pt x="388906" y="284854"/>
                  </a:lnTo>
                  <a:lnTo>
                    <a:pt x="383968" y="292165"/>
                  </a:lnTo>
                  <a:lnTo>
                    <a:pt x="376660" y="297106"/>
                  </a:lnTo>
                  <a:lnTo>
                    <a:pt x="367736" y="298920"/>
                  </a:lnTo>
                  <a:close/>
                </a:path>
                <a:path w="391160" h="299085">
                  <a:moveTo>
                    <a:pt x="390719" y="264429"/>
                  </a:moveTo>
                  <a:lnTo>
                    <a:pt x="57458" y="264429"/>
                  </a:lnTo>
                  <a:lnTo>
                    <a:pt x="66382" y="262615"/>
                  </a:lnTo>
                  <a:lnTo>
                    <a:pt x="73690" y="257675"/>
                  </a:lnTo>
                  <a:lnTo>
                    <a:pt x="78628" y="250363"/>
                  </a:lnTo>
                  <a:lnTo>
                    <a:pt x="80442" y="241435"/>
                  </a:lnTo>
                  <a:lnTo>
                    <a:pt x="78628" y="232507"/>
                  </a:lnTo>
                  <a:lnTo>
                    <a:pt x="73690" y="225196"/>
                  </a:lnTo>
                  <a:lnTo>
                    <a:pt x="66382" y="220256"/>
                  </a:lnTo>
                  <a:lnTo>
                    <a:pt x="57458" y="218441"/>
                  </a:lnTo>
                  <a:lnTo>
                    <a:pt x="390719" y="218441"/>
                  </a:lnTo>
                  <a:lnTo>
                    <a:pt x="390719" y="229938"/>
                  </a:lnTo>
                  <a:lnTo>
                    <a:pt x="166055" y="229938"/>
                  </a:lnTo>
                  <a:lnTo>
                    <a:pt x="160884" y="235112"/>
                  </a:lnTo>
                  <a:lnTo>
                    <a:pt x="160884" y="247759"/>
                  </a:lnTo>
                  <a:lnTo>
                    <a:pt x="166055" y="252932"/>
                  </a:lnTo>
                  <a:lnTo>
                    <a:pt x="390719" y="252932"/>
                  </a:lnTo>
                  <a:lnTo>
                    <a:pt x="390719" y="264429"/>
                  </a:lnTo>
                  <a:close/>
                </a:path>
                <a:path w="391160" h="299085">
                  <a:moveTo>
                    <a:pt x="223514" y="252932"/>
                  </a:moveTo>
                  <a:lnTo>
                    <a:pt x="178696" y="252932"/>
                  </a:lnTo>
                  <a:lnTo>
                    <a:pt x="183868" y="247759"/>
                  </a:lnTo>
                  <a:lnTo>
                    <a:pt x="183868" y="235112"/>
                  </a:lnTo>
                  <a:lnTo>
                    <a:pt x="178696" y="229938"/>
                  </a:lnTo>
                  <a:lnTo>
                    <a:pt x="223514" y="229938"/>
                  </a:lnTo>
                  <a:lnTo>
                    <a:pt x="218343" y="235112"/>
                  </a:lnTo>
                  <a:lnTo>
                    <a:pt x="218343" y="247759"/>
                  </a:lnTo>
                  <a:lnTo>
                    <a:pt x="223514" y="252932"/>
                  </a:lnTo>
                  <a:close/>
                </a:path>
                <a:path w="391160" h="299085">
                  <a:moveTo>
                    <a:pt x="280973" y="252932"/>
                  </a:moveTo>
                  <a:lnTo>
                    <a:pt x="236155" y="252932"/>
                  </a:lnTo>
                  <a:lnTo>
                    <a:pt x="241326" y="247759"/>
                  </a:lnTo>
                  <a:lnTo>
                    <a:pt x="241326" y="235112"/>
                  </a:lnTo>
                  <a:lnTo>
                    <a:pt x="236155" y="229938"/>
                  </a:lnTo>
                  <a:lnTo>
                    <a:pt x="280973" y="229938"/>
                  </a:lnTo>
                  <a:lnTo>
                    <a:pt x="275802" y="235112"/>
                  </a:lnTo>
                  <a:lnTo>
                    <a:pt x="275802" y="247759"/>
                  </a:lnTo>
                  <a:lnTo>
                    <a:pt x="280973" y="252932"/>
                  </a:lnTo>
                  <a:close/>
                </a:path>
                <a:path w="391160" h="299085">
                  <a:moveTo>
                    <a:pt x="338432" y="252932"/>
                  </a:moveTo>
                  <a:lnTo>
                    <a:pt x="293614" y="252932"/>
                  </a:lnTo>
                  <a:lnTo>
                    <a:pt x="298785" y="247759"/>
                  </a:lnTo>
                  <a:lnTo>
                    <a:pt x="298785" y="235112"/>
                  </a:lnTo>
                  <a:lnTo>
                    <a:pt x="293614" y="229938"/>
                  </a:lnTo>
                  <a:lnTo>
                    <a:pt x="338432" y="229938"/>
                  </a:lnTo>
                  <a:lnTo>
                    <a:pt x="333260" y="235112"/>
                  </a:lnTo>
                  <a:lnTo>
                    <a:pt x="333260" y="247759"/>
                  </a:lnTo>
                  <a:lnTo>
                    <a:pt x="338432" y="252932"/>
                  </a:lnTo>
                  <a:close/>
                </a:path>
                <a:path w="391160" h="299085">
                  <a:moveTo>
                    <a:pt x="390719" y="252932"/>
                  </a:moveTo>
                  <a:lnTo>
                    <a:pt x="351073" y="252932"/>
                  </a:lnTo>
                  <a:lnTo>
                    <a:pt x="356244" y="247759"/>
                  </a:lnTo>
                  <a:lnTo>
                    <a:pt x="356244" y="235112"/>
                  </a:lnTo>
                  <a:lnTo>
                    <a:pt x="351073" y="229938"/>
                  </a:lnTo>
                  <a:lnTo>
                    <a:pt x="390719" y="229938"/>
                  </a:lnTo>
                  <a:lnTo>
                    <a:pt x="390719" y="252932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38531" y="3574628"/>
              <a:ext cx="391160" cy="299085"/>
            </a:xfrm>
            <a:custGeom>
              <a:avLst/>
              <a:gdLst/>
              <a:ahLst/>
              <a:cxnLst/>
              <a:rect l="l" t="t" r="r" b="b"/>
              <a:pathLst>
                <a:path w="391160" h="299085">
                  <a:moveTo>
                    <a:pt x="344752" y="252932"/>
                  </a:moveTo>
                  <a:lnTo>
                    <a:pt x="338432" y="252932"/>
                  </a:lnTo>
                  <a:lnTo>
                    <a:pt x="333260" y="247759"/>
                  </a:lnTo>
                  <a:lnTo>
                    <a:pt x="333260" y="241435"/>
                  </a:lnTo>
                  <a:lnTo>
                    <a:pt x="333260" y="235112"/>
                  </a:lnTo>
                  <a:lnTo>
                    <a:pt x="338432" y="229938"/>
                  </a:lnTo>
                  <a:lnTo>
                    <a:pt x="344752" y="229938"/>
                  </a:lnTo>
                  <a:lnTo>
                    <a:pt x="351073" y="229938"/>
                  </a:lnTo>
                  <a:lnTo>
                    <a:pt x="356244" y="235112"/>
                  </a:lnTo>
                  <a:lnTo>
                    <a:pt x="356244" y="241435"/>
                  </a:lnTo>
                  <a:lnTo>
                    <a:pt x="356244" y="247759"/>
                  </a:lnTo>
                  <a:lnTo>
                    <a:pt x="351073" y="252932"/>
                  </a:lnTo>
                  <a:lnTo>
                    <a:pt x="344752" y="252932"/>
                  </a:lnTo>
                  <a:close/>
                </a:path>
                <a:path w="391160" h="299085">
                  <a:moveTo>
                    <a:pt x="287293" y="252932"/>
                  </a:moveTo>
                  <a:lnTo>
                    <a:pt x="280973" y="252932"/>
                  </a:lnTo>
                  <a:lnTo>
                    <a:pt x="275802" y="247759"/>
                  </a:lnTo>
                  <a:lnTo>
                    <a:pt x="275802" y="241435"/>
                  </a:lnTo>
                  <a:lnTo>
                    <a:pt x="275802" y="235112"/>
                  </a:lnTo>
                  <a:lnTo>
                    <a:pt x="280973" y="229938"/>
                  </a:lnTo>
                  <a:lnTo>
                    <a:pt x="287293" y="229938"/>
                  </a:lnTo>
                  <a:lnTo>
                    <a:pt x="293614" y="229938"/>
                  </a:lnTo>
                  <a:lnTo>
                    <a:pt x="298785" y="235112"/>
                  </a:lnTo>
                  <a:lnTo>
                    <a:pt x="298785" y="241435"/>
                  </a:lnTo>
                  <a:lnTo>
                    <a:pt x="298785" y="247759"/>
                  </a:lnTo>
                  <a:lnTo>
                    <a:pt x="293614" y="252932"/>
                  </a:lnTo>
                  <a:lnTo>
                    <a:pt x="287293" y="252932"/>
                  </a:lnTo>
                  <a:close/>
                </a:path>
                <a:path w="391160" h="299085">
                  <a:moveTo>
                    <a:pt x="229835" y="252932"/>
                  </a:moveTo>
                  <a:lnTo>
                    <a:pt x="223514" y="252932"/>
                  </a:lnTo>
                  <a:lnTo>
                    <a:pt x="218343" y="247759"/>
                  </a:lnTo>
                  <a:lnTo>
                    <a:pt x="218343" y="241435"/>
                  </a:lnTo>
                  <a:lnTo>
                    <a:pt x="218343" y="235112"/>
                  </a:lnTo>
                  <a:lnTo>
                    <a:pt x="223514" y="229938"/>
                  </a:lnTo>
                  <a:lnTo>
                    <a:pt x="229835" y="229938"/>
                  </a:lnTo>
                  <a:lnTo>
                    <a:pt x="236155" y="229938"/>
                  </a:lnTo>
                  <a:lnTo>
                    <a:pt x="241326" y="235112"/>
                  </a:lnTo>
                  <a:lnTo>
                    <a:pt x="241326" y="241435"/>
                  </a:lnTo>
                  <a:lnTo>
                    <a:pt x="241326" y="247759"/>
                  </a:lnTo>
                  <a:lnTo>
                    <a:pt x="236155" y="252932"/>
                  </a:lnTo>
                  <a:lnTo>
                    <a:pt x="229835" y="252932"/>
                  </a:lnTo>
                  <a:close/>
                </a:path>
                <a:path w="391160" h="299085">
                  <a:moveTo>
                    <a:pt x="172376" y="252932"/>
                  </a:moveTo>
                  <a:lnTo>
                    <a:pt x="166055" y="252932"/>
                  </a:lnTo>
                  <a:lnTo>
                    <a:pt x="160884" y="247759"/>
                  </a:lnTo>
                  <a:lnTo>
                    <a:pt x="160884" y="241435"/>
                  </a:lnTo>
                  <a:lnTo>
                    <a:pt x="160884" y="235112"/>
                  </a:lnTo>
                  <a:lnTo>
                    <a:pt x="166055" y="229938"/>
                  </a:lnTo>
                  <a:lnTo>
                    <a:pt x="172376" y="229938"/>
                  </a:lnTo>
                  <a:lnTo>
                    <a:pt x="178696" y="229938"/>
                  </a:lnTo>
                  <a:lnTo>
                    <a:pt x="183868" y="235112"/>
                  </a:lnTo>
                  <a:lnTo>
                    <a:pt x="183868" y="241435"/>
                  </a:lnTo>
                  <a:lnTo>
                    <a:pt x="183868" y="247759"/>
                  </a:lnTo>
                  <a:lnTo>
                    <a:pt x="178696" y="252932"/>
                  </a:lnTo>
                  <a:lnTo>
                    <a:pt x="172376" y="252932"/>
                  </a:lnTo>
                  <a:close/>
                </a:path>
                <a:path w="391160" h="299085">
                  <a:moveTo>
                    <a:pt x="57458" y="264429"/>
                  </a:moveTo>
                  <a:lnTo>
                    <a:pt x="48534" y="262615"/>
                  </a:lnTo>
                  <a:lnTo>
                    <a:pt x="41226" y="257675"/>
                  </a:lnTo>
                  <a:lnTo>
                    <a:pt x="36288" y="250363"/>
                  </a:lnTo>
                  <a:lnTo>
                    <a:pt x="34475" y="241435"/>
                  </a:lnTo>
                  <a:lnTo>
                    <a:pt x="36288" y="232507"/>
                  </a:lnTo>
                  <a:lnTo>
                    <a:pt x="41226" y="225196"/>
                  </a:lnTo>
                  <a:lnTo>
                    <a:pt x="48534" y="220256"/>
                  </a:lnTo>
                  <a:lnTo>
                    <a:pt x="57458" y="218441"/>
                  </a:lnTo>
                  <a:lnTo>
                    <a:pt x="66382" y="220256"/>
                  </a:lnTo>
                  <a:lnTo>
                    <a:pt x="73690" y="225196"/>
                  </a:lnTo>
                  <a:lnTo>
                    <a:pt x="78628" y="232507"/>
                  </a:lnTo>
                  <a:lnTo>
                    <a:pt x="80442" y="241435"/>
                  </a:lnTo>
                  <a:lnTo>
                    <a:pt x="78628" y="250363"/>
                  </a:lnTo>
                  <a:lnTo>
                    <a:pt x="73690" y="257675"/>
                  </a:lnTo>
                  <a:lnTo>
                    <a:pt x="66382" y="262615"/>
                  </a:lnTo>
                  <a:lnTo>
                    <a:pt x="57458" y="264429"/>
                  </a:lnTo>
                  <a:close/>
                </a:path>
                <a:path w="391160" h="299085">
                  <a:moveTo>
                    <a:pt x="367736" y="183951"/>
                  </a:moveTo>
                  <a:lnTo>
                    <a:pt x="206851" y="183951"/>
                  </a:lnTo>
                  <a:lnTo>
                    <a:pt x="206851" y="42538"/>
                  </a:lnTo>
                  <a:lnTo>
                    <a:pt x="213746" y="38514"/>
                  </a:lnTo>
                  <a:lnTo>
                    <a:pt x="218343" y="31041"/>
                  </a:lnTo>
                  <a:lnTo>
                    <a:pt x="218343" y="22993"/>
                  </a:lnTo>
                  <a:lnTo>
                    <a:pt x="216529" y="14065"/>
                  </a:lnTo>
                  <a:lnTo>
                    <a:pt x="211591" y="6754"/>
                  </a:lnTo>
                  <a:lnTo>
                    <a:pt x="204283" y="1814"/>
                  </a:lnTo>
                  <a:lnTo>
                    <a:pt x="195359" y="0"/>
                  </a:lnTo>
                  <a:lnTo>
                    <a:pt x="186435" y="1814"/>
                  </a:lnTo>
                  <a:lnTo>
                    <a:pt x="179127" y="6754"/>
                  </a:lnTo>
                  <a:lnTo>
                    <a:pt x="174189" y="14065"/>
                  </a:lnTo>
                  <a:lnTo>
                    <a:pt x="172376" y="22993"/>
                  </a:lnTo>
                  <a:lnTo>
                    <a:pt x="172376" y="31616"/>
                  </a:lnTo>
                  <a:lnTo>
                    <a:pt x="176973" y="39089"/>
                  </a:lnTo>
                  <a:lnTo>
                    <a:pt x="183868" y="42538"/>
                  </a:lnTo>
                  <a:lnTo>
                    <a:pt x="183868" y="183951"/>
                  </a:lnTo>
                  <a:lnTo>
                    <a:pt x="22983" y="183951"/>
                  </a:lnTo>
                  <a:lnTo>
                    <a:pt x="14059" y="185765"/>
                  </a:lnTo>
                  <a:lnTo>
                    <a:pt x="6751" y="190705"/>
                  </a:lnTo>
                  <a:lnTo>
                    <a:pt x="1813" y="198016"/>
                  </a:lnTo>
                  <a:lnTo>
                    <a:pt x="0" y="206944"/>
                  </a:lnTo>
                  <a:lnTo>
                    <a:pt x="0" y="275926"/>
                  </a:lnTo>
                  <a:lnTo>
                    <a:pt x="1813" y="284854"/>
                  </a:lnTo>
                  <a:lnTo>
                    <a:pt x="6751" y="292165"/>
                  </a:lnTo>
                  <a:lnTo>
                    <a:pt x="14059" y="297106"/>
                  </a:lnTo>
                  <a:lnTo>
                    <a:pt x="22983" y="298920"/>
                  </a:lnTo>
                  <a:lnTo>
                    <a:pt x="367736" y="298920"/>
                  </a:lnTo>
                  <a:lnTo>
                    <a:pt x="376660" y="297106"/>
                  </a:lnTo>
                  <a:lnTo>
                    <a:pt x="383968" y="292165"/>
                  </a:lnTo>
                  <a:lnTo>
                    <a:pt x="388906" y="284854"/>
                  </a:lnTo>
                  <a:lnTo>
                    <a:pt x="390719" y="275926"/>
                  </a:lnTo>
                  <a:lnTo>
                    <a:pt x="390719" y="206944"/>
                  </a:lnTo>
                  <a:lnTo>
                    <a:pt x="388906" y="198016"/>
                  </a:lnTo>
                  <a:lnTo>
                    <a:pt x="383968" y="190705"/>
                  </a:lnTo>
                  <a:lnTo>
                    <a:pt x="376660" y="185765"/>
                  </a:lnTo>
                  <a:lnTo>
                    <a:pt x="367736" y="183951"/>
                  </a:lnTo>
                  <a:close/>
                </a:path>
              </a:pathLst>
            </a:custGeom>
            <a:ln w="5747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52343" y="3396996"/>
              <a:ext cx="558165" cy="558165"/>
            </a:xfrm>
            <a:custGeom>
              <a:avLst/>
              <a:gdLst/>
              <a:ahLst/>
              <a:cxnLst/>
              <a:rect l="l" t="t" r="r" b="b"/>
              <a:pathLst>
                <a:path w="558164" h="558164">
                  <a:moveTo>
                    <a:pt x="0" y="0"/>
                  </a:moveTo>
                  <a:lnTo>
                    <a:pt x="557783" y="0"/>
                  </a:lnTo>
                  <a:lnTo>
                    <a:pt x="557783" y="557784"/>
                  </a:lnTo>
                  <a:lnTo>
                    <a:pt x="0" y="55778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705590" y="3533729"/>
            <a:ext cx="9715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>
                <a:solidFill>
                  <a:srgbClr val="131339"/>
                </a:solidFill>
                <a:latin typeface="Arial"/>
                <a:cs typeface="Arial"/>
              </a:rPr>
              <a:t>Bandwidth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382511" y="3194304"/>
            <a:ext cx="963294" cy="963294"/>
            <a:chOff x="6382511" y="3194304"/>
            <a:chExt cx="963294" cy="963294"/>
          </a:xfrm>
        </p:grpSpPr>
        <p:sp>
          <p:nvSpPr>
            <p:cNvPr id="31" name="object 31"/>
            <p:cNvSpPr/>
            <p:nvPr/>
          </p:nvSpPr>
          <p:spPr>
            <a:xfrm>
              <a:off x="6382511" y="3194304"/>
              <a:ext cx="963294" cy="963294"/>
            </a:xfrm>
            <a:custGeom>
              <a:avLst/>
              <a:gdLst/>
              <a:ahLst/>
              <a:cxnLst/>
              <a:rect l="l" t="t" r="r" b="b"/>
              <a:pathLst>
                <a:path w="963295" h="963295">
                  <a:moveTo>
                    <a:pt x="481584" y="0"/>
                  </a:moveTo>
                  <a:lnTo>
                    <a:pt x="432344" y="2486"/>
                  </a:lnTo>
                  <a:lnTo>
                    <a:pt x="384526" y="9783"/>
                  </a:lnTo>
                  <a:lnTo>
                    <a:pt x="338373" y="21650"/>
                  </a:lnTo>
                  <a:lnTo>
                    <a:pt x="294127" y="37844"/>
                  </a:lnTo>
                  <a:lnTo>
                    <a:pt x="252030" y="58123"/>
                  </a:lnTo>
                  <a:lnTo>
                    <a:pt x="212323" y="82245"/>
                  </a:lnTo>
                  <a:lnTo>
                    <a:pt x="175249" y="109968"/>
                  </a:lnTo>
                  <a:lnTo>
                    <a:pt x="141050" y="141050"/>
                  </a:lnTo>
                  <a:lnTo>
                    <a:pt x="109968" y="175249"/>
                  </a:lnTo>
                  <a:lnTo>
                    <a:pt x="82245" y="212323"/>
                  </a:lnTo>
                  <a:lnTo>
                    <a:pt x="58123" y="252030"/>
                  </a:lnTo>
                  <a:lnTo>
                    <a:pt x="37844" y="294127"/>
                  </a:lnTo>
                  <a:lnTo>
                    <a:pt x="21650" y="338373"/>
                  </a:lnTo>
                  <a:lnTo>
                    <a:pt x="9783" y="384526"/>
                  </a:lnTo>
                  <a:lnTo>
                    <a:pt x="2486" y="432344"/>
                  </a:lnTo>
                  <a:lnTo>
                    <a:pt x="0" y="481584"/>
                  </a:lnTo>
                  <a:lnTo>
                    <a:pt x="2486" y="530823"/>
                  </a:lnTo>
                  <a:lnTo>
                    <a:pt x="9783" y="578641"/>
                  </a:lnTo>
                  <a:lnTo>
                    <a:pt x="21650" y="624794"/>
                  </a:lnTo>
                  <a:lnTo>
                    <a:pt x="37844" y="669040"/>
                  </a:lnTo>
                  <a:lnTo>
                    <a:pt x="58123" y="711137"/>
                  </a:lnTo>
                  <a:lnTo>
                    <a:pt x="82245" y="750844"/>
                  </a:lnTo>
                  <a:lnTo>
                    <a:pt x="109968" y="787918"/>
                  </a:lnTo>
                  <a:lnTo>
                    <a:pt x="141050" y="822117"/>
                  </a:lnTo>
                  <a:lnTo>
                    <a:pt x="175249" y="853199"/>
                  </a:lnTo>
                  <a:lnTo>
                    <a:pt x="212323" y="880922"/>
                  </a:lnTo>
                  <a:lnTo>
                    <a:pt x="252030" y="905044"/>
                  </a:lnTo>
                  <a:lnTo>
                    <a:pt x="294127" y="925323"/>
                  </a:lnTo>
                  <a:lnTo>
                    <a:pt x="338373" y="941517"/>
                  </a:lnTo>
                  <a:lnTo>
                    <a:pt x="384526" y="953384"/>
                  </a:lnTo>
                  <a:lnTo>
                    <a:pt x="432344" y="960681"/>
                  </a:lnTo>
                  <a:lnTo>
                    <a:pt x="481584" y="963168"/>
                  </a:lnTo>
                  <a:lnTo>
                    <a:pt x="530823" y="960681"/>
                  </a:lnTo>
                  <a:lnTo>
                    <a:pt x="578641" y="953384"/>
                  </a:lnTo>
                  <a:lnTo>
                    <a:pt x="624794" y="941517"/>
                  </a:lnTo>
                  <a:lnTo>
                    <a:pt x="669040" y="925323"/>
                  </a:lnTo>
                  <a:lnTo>
                    <a:pt x="711137" y="905044"/>
                  </a:lnTo>
                  <a:lnTo>
                    <a:pt x="750844" y="880922"/>
                  </a:lnTo>
                  <a:lnTo>
                    <a:pt x="787918" y="853199"/>
                  </a:lnTo>
                  <a:lnTo>
                    <a:pt x="822117" y="822117"/>
                  </a:lnTo>
                  <a:lnTo>
                    <a:pt x="853199" y="787918"/>
                  </a:lnTo>
                  <a:lnTo>
                    <a:pt x="880922" y="750844"/>
                  </a:lnTo>
                  <a:lnTo>
                    <a:pt x="905044" y="711137"/>
                  </a:lnTo>
                  <a:lnTo>
                    <a:pt x="925323" y="669040"/>
                  </a:lnTo>
                  <a:lnTo>
                    <a:pt x="941517" y="624794"/>
                  </a:lnTo>
                  <a:lnTo>
                    <a:pt x="953384" y="578641"/>
                  </a:lnTo>
                  <a:lnTo>
                    <a:pt x="960681" y="530823"/>
                  </a:lnTo>
                  <a:lnTo>
                    <a:pt x="963168" y="481584"/>
                  </a:lnTo>
                  <a:lnTo>
                    <a:pt x="960681" y="432344"/>
                  </a:lnTo>
                  <a:lnTo>
                    <a:pt x="953384" y="384526"/>
                  </a:lnTo>
                  <a:lnTo>
                    <a:pt x="941517" y="338373"/>
                  </a:lnTo>
                  <a:lnTo>
                    <a:pt x="925323" y="294127"/>
                  </a:lnTo>
                  <a:lnTo>
                    <a:pt x="905044" y="252030"/>
                  </a:lnTo>
                  <a:lnTo>
                    <a:pt x="880922" y="212323"/>
                  </a:lnTo>
                  <a:lnTo>
                    <a:pt x="853199" y="175249"/>
                  </a:lnTo>
                  <a:lnTo>
                    <a:pt x="822117" y="141050"/>
                  </a:lnTo>
                  <a:lnTo>
                    <a:pt x="787918" y="109968"/>
                  </a:lnTo>
                  <a:lnTo>
                    <a:pt x="750844" y="82245"/>
                  </a:lnTo>
                  <a:lnTo>
                    <a:pt x="711137" y="58123"/>
                  </a:lnTo>
                  <a:lnTo>
                    <a:pt x="669040" y="37844"/>
                  </a:lnTo>
                  <a:lnTo>
                    <a:pt x="624794" y="21650"/>
                  </a:lnTo>
                  <a:lnTo>
                    <a:pt x="578641" y="9783"/>
                  </a:lnTo>
                  <a:lnTo>
                    <a:pt x="530823" y="2486"/>
                  </a:lnTo>
                  <a:lnTo>
                    <a:pt x="481584" y="0"/>
                  </a:lnTo>
                  <a:close/>
                </a:path>
              </a:pathLst>
            </a:custGeom>
            <a:solidFill>
              <a:srgbClr val="CAD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09291" y="3793640"/>
              <a:ext cx="114935" cy="80645"/>
            </a:xfrm>
            <a:custGeom>
              <a:avLst/>
              <a:gdLst/>
              <a:ahLst/>
              <a:cxnLst/>
              <a:rect l="l" t="t" r="r" b="b"/>
              <a:pathLst>
                <a:path w="114934" h="80645">
                  <a:moveTo>
                    <a:pt x="114917" y="80478"/>
                  </a:moveTo>
                  <a:lnTo>
                    <a:pt x="0" y="80478"/>
                  </a:lnTo>
                  <a:lnTo>
                    <a:pt x="0" y="0"/>
                  </a:lnTo>
                  <a:lnTo>
                    <a:pt x="114917" y="0"/>
                  </a:lnTo>
                  <a:lnTo>
                    <a:pt x="114917" y="80478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809292" y="3793640"/>
              <a:ext cx="114935" cy="80645"/>
            </a:xfrm>
            <a:custGeom>
              <a:avLst/>
              <a:gdLst/>
              <a:ahLst/>
              <a:cxnLst/>
              <a:rect l="l" t="t" r="r" b="b"/>
              <a:pathLst>
                <a:path w="114934" h="80645">
                  <a:moveTo>
                    <a:pt x="0" y="0"/>
                  </a:moveTo>
                  <a:lnTo>
                    <a:pt x="114917" y="0"/>
                  </a:lnTo>
                  <a:lnTo>
                    <a:pt x="114917" y="80478"/>
                  </a:lnTo>
                  <a:lnTo>
                    <a:pt x="0" y="80478"/>
                  </a:lnTo>
                  <a:lnTo>
                    <a:pt x="0" y="0"/>
                  </a:lnTo>
                  <a:close/>
                </a:path>
              </a:pathLst>
            </a:custGeom>
            <a:ln w="5747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809293" y="3483223"/>
              <a:ext cx="114935" cy="80645"/>
            </a:xfrm>
            <a:custGeom>
              <a:avLst/>
              <a:gdLst/>
              <a:ahLst/>
              <a:cxnLst/>
              <a:rect l="l" t="t" r="r" b="b"/>
              <a:pathLst>
                <a:path w="114934" h="80645">
                  <a:moveTo>
                    <a:pt x="114917" y="80478"/>
                  </a:moveTo>
                  <a:lnTo>
                    <a:pt x="0" y="80478"/>
                  </a:lnTo>
                  <a:lnTo>
                    <a:pt x="0" y="0"/>
                  </a:lnTo>
                  <a:lnTo>
                    <a:pt x="114917" y="0"/>
                  </a:lnTo>
                  <a:lnTo>
                    <a:pt x="114917" y="80478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809294" y="3483224"/>
              <a:ext cx="114935" cy="80645"/>
            </a:xfrm>
            <a:custGeom>
              <a:avLst/>
              <a:gdLst/>
              <a:ahLst/>
              <a:cxnLst/>
              <a:rect l="l" t="t" r="r" b="b"/>
              <a:pathLst>
                <a:path w="114934" h="80645">
                  <a:moveTo>
                    <a:pt x="0" y="0"/>
                  </a:moveTo>
                  <a:lnTo>
                    <a:pt x="114917" y="0"/>
                  </a:lnTo>
                  <a:lnTo>
                    <a:pt x="114917" y="80478"/>
                  </a:lnTo>
                  <a:lnTo>
                    <a:pt x="0" y="80478"/>
                  </a:lnTo>
                  <a:lnTo>
                    <a:pt x="0" y="0"/>
                  </a:lnTo>
                  <a:close/>
                </a:path>
              </a:pathLst>
            </a:custGeom>
            <a:ln w="5747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36918" y="3793641"/>
              <a:ext cx="114935" cy="80645"/>
            </a:xfrm>
            <a:custGeom>
              <a:avLst/>
              <a:gdLst/>
              <a:ahLst/>
              <a:cxnLst/>
              <a:rect l="l" t="t" r="r" b="b"/>
              <a:pathLst>
                <a:path w="114934" h="80645">
                  <a:moveTo>
                    <a:pt x="114917" y="80478"/>
                  </a:moveTo>
                  <a:lnTo>
                    <a:pt x="0" y="80478"/>
                  </a:lnTo>
                  <a:lnTo>
                    <a:pt x="0" y="0"/>
                  </a:lnTo>
                  <a:lnTo>
                    <a:pt x="114917" y="0"/>
                  </a:lnTo>
                  <a:lnTo>
                    <a:pt x="114917" y="80478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36919" y="3793642"/>
              <a:ext cx="114935" cy="80645"/>
            </a:xfrm>
            <a:custGeom>
              <a:avLst/>
              <a:gdLst/>
              <a:ahLst/>
              <a:cxnLst/>
              <a:rect l="l" t="t" r="r" b="b"/>
              <a:pathLst>
                <a:path w="114934" h="80645">
                  <a:moveTo>
                    <a:pt x="0" y="0"/>
                  </a:moveTo>
                  <a:lnTo>
                    <a:pt x="114917" y="0"/>
                  </a:lnTo>
                  <a:lnTo>
                    <a:pt x="114917" y="80478"/>
                  </a:lnTo>
                  <a:lnTo>
                    <a:pt x="0" y="80478"/>
                  </a:lnTo>
                  <a:lnTo>
                    <a:pt x="0" y="0"/>
                  </a:lnTo>
                  <a:close/>
                </a:path>
              </a:pathLst>
            </a:custGeom>
            <a:ln w="5747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981672" y="3793642"/>
              <a:ext cx="114935" cy="80645"/>
            </a:xfrm>
            <a:custGeom>
              <a:avLst/>
              <a:gdLst/>
              <a:ahLst/>
              <a:cxnLst/>
              <a:rect l="l" t="t" r="r" b="b"/>
              <a:pathLst>
                <a:path w="114934" h="80645">
                  <a:moveTo>
                    <a:pt x="114923" y="80478"/>
                  </a:moveTo>
                  <a:lnTo>
                    <a:pt x="0" y="80478"/>
                  </a:lnTo>
                  <a:lnTo>
                    <a:pt x="0" y="0"/>
                  </a:lnTo>
                  <a:lnTo>
                    <a:pt x="114923" y="0"/>
                  </a:lnTo>
                  <a:lnTo>
                    <a:pt x="114923" y="80478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81673" y="3793643"/>
              <a:ext cx="114935" cy="80645"/>
            </a:xfrm>
            <a:custGeom>
              <a:avLst/>
              <a:gdLst/>
              <a:ahLst/>
              <a:cxnLst/>
              <a:rect l="l" t="t" r="r" b="b"/>
              <a:pathLst>
                <a:path w="114934" h="80645">
                  <a:moveTo>
                    <a:pt x="0" y="0"/>
                  </a:moveTo>
                  <a:lnTo>
                    <a:pt x="114917" y="0"/>
                  </a:lnTo>
                  <a:lnTo>
                    <a:pt x="114917" y="80478"/>
                  </a:lnTo>
                  <a:lnTo>
                    <a:pt x="0" y="80478"/>
                  </a:lnTo>
                  <a:lnTo>
                    <a:pt x="0" y="0"/>
                  </a:lnTo>
                  <a:close/>
                </a:path>
              </a:pathLst>
            </a:custGeom>
            <a:ln w="5747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82892" y="3586467"/>
              <a:ext cx="368300" cy="184785"/>
            </a:xfrm>
            <a:custGeom>
              <a:avLst/>
              <a:gdLst/>
              <a:ahLst/>
              <a:cxnLst/>
              <a:rect l="l" t="t" r="r" b="b"/>
              <a:pathLst>
                <a:path w="368300" h="184785">
                  <a:moveTo>
                    <a:pt x="367728" y="81292"/>
                  </a:moveTo>
                  <a:lnTo>
                    <a:pt x="195351" y="81292"/>
                  </a:lnTo>
                  <a:lnTo>
                    <a:pt x="195351" y="0"/>
                  </a:lnTo>
                  <a:lnTo>
                    <a:pt x="172364" y="0"/>
                  </a:lnTo>
                  <a:lnTo>
                    <a:pt x="172364" y="81292"/>
                  </a:lnTo>
                  <a:lnTo>
                    <a:pt x="0" y="81292"/>
                  </a:lnTo>
                  <a:lnTo>
                    <a:pt x="0" y="104165"/>
                  </a:lnTo>
                  <a:lnTo>
                    <a:pt x="0" y="184188"/>
                  </a:lnTo>
                  <a:lnTo>
                    <a:pt x="22974" y="184188"/>
                  </a:lnTo>
                  <a:lnTo>
                    <a:pt x="22974" y="104165"/>
                  </a:lnTo>
                  <a:lnTo>
                    <a:pt x="172364" y="104165"/>
                  </a:lnTo>
                  <a:lnTo>
                    <a:pt x="172364" y="184188"/>
                  </a:lnTo>
                  <a:lnTo>
                    <a:pt x="195351" y="184188"/>
                  </a:lnTo>
                  <a:lnTo>
                    <a:pt x="195351" y="104165"/>
                  </a:lnTo>
                  <a:lnTo>
                    <a:pt x="344741" y="104165"/>
                  </a:lnTo>
                  <a:lnTo>
                    <a:pt x="344741" y="184188"/>
                  </a:lnTo>
                  <a:lnTo>
                    <a:pt x="367728" y="184188"/>
                  </a:lnTo>
                  <a:lnTo>
                    <a:pt x="367728" y="104165"/>
                  </a:lnTo>
                  <a:lnTo>
                    <a:pt x="367728" y="81292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682889" y="3586698"/>
              <a:ext cx="368300" cy="184150"/>
            </a:xfrm>
            <a:custGeom>
              <a:avLst/>
              <a:gdLst/>
              <a:ahLst/>
              <a:cxnLst/>
              <a:rect l="l" t="t" r="r" b="b"/>
              <a:pathLst>
                <a:path w="368300" h="184150">
                  <a:moveTo>
                    <a:pt x="195359" y="80478"/>
                  </a:moveTo>
                  <a:lnTo>
                    <a:pt x="195359" y="0"/>
                  </a:lnTo>
                  <a:lnTo>
                    <a:pt x="172376" y="0"/>
                  </a:lnTo>
                  <a:lnTo>
                    <a:pt x="172376" y="80478"/>
                  </a:lnTo>
                  <a:lnTo>
                    <a:pt x="0" y="80478"/>
                  </a:lnTo>
                  <a:lnTo>
                    <a:pt x="0" y="183951"/>
                  </a:lnTo>
                  <a:lnTo>
                    <a:pt x="22983" y="183951"/>
                  </a:lnTo>
                  <a:lnTo>
                    <a:pt x="22983" y="103472"/>
                  </a:lnTo>
                  <a:lnTo>
                    <a:pt x="172376" y="103472"/>
                  </a:lnTo>
                  <a:lnTo>
                    <a:pt x="172376" y="183951"/>
                  </a:lnTo>
                  <a:lnTo>
                    <a:pt x="195359" y="183951"/>
                  </a:lnTo>
                  <a:lnTo>
                    <a:pt x="195359" y="103472"/>
                  </a:lnTo>
                  <a:lnTo>
                    <a:pt x="344752" y="103472"/>
                  </a:lnTo>
                  <a:lnTo>
                    <a:pt x="344752" y="183951"/>
                  </a:lnTo>
                  <a:lnTo>
                    <a:pt x="367736" y="183951"/>
                  </a:lnTo>
                  <a:lnTo>
                    <a:pt x="367736" y="80478"/>
                  </a:lnTo>
                  <a:lnTo>
                    <a:pt x="195359" y="80478"/>
                  </a:lnTo>
                  <a:close/>
                </a:path>
              </a:pathLst>
            </a:custGeom>
            <a:ln w="5747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585203" y="3396996"/>
              <a:ext cx="558165" cy="558165"/>
            </a:xfrm>
            <a:custGeom>
              <a:avLst/>
              <a:gdLst/>
              <a:ahLst/>
              <a:cxnLst/>
              <a:rect l="l" t="t" r="r" b="b"/>
              <a:pathLst>
                <a:path w="558165" h="558164">
                  <a:moveTo>
                    <a:pt x="0" y="0"/>
                  </a:moveTo>
                  <a:lnTo>
                    <a:pt x="557783" y="0"/>
                  </a:lnTo>
                  <a:lnTo>
                    <a:pt x="557783" y="557784"/>
                  </a:lnTo>
                  <a:lnTo>
                    <a:pt x="0" y="55778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538715" y="3183209"/>
            <a:ext cx="2068830" cy="969644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ct val="95800"/>
              </a:lnSpc>
              <a:spcBef>
                <a:spcPts val="175"/>
              </a:spcBef>
            </a:pPr>
            <a:r>
              <a:rPr sz="1600">
                <a:solidFill>
                  <a:srgbClr val="131339"/>
                </a:solidFill>
                <a:latin typeface="Arial"/>
                <a:cs typeface="Arial"/>
              </a:rPr>
              <a:t>Skill</a:t>
            </a:r>
            <a:r>
              <a:rPr sz="1600" spc="-35">
                <a:solidFill>
                  <a:srgbClr val="131339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131339"/>
                </a:solidFill>
                <a:latin typeface="Arial"/>
                <a:cs typeface="Arial"/>
              </a:rPr>
              <a:t>set</a:t>
            </a:r>
            <a:r>
              <a:rPr sz="1600" spc="-15">
                <a:solidFill>
                  <a:srgbClr val="131339"/>
                </a:solidFill>
                <a:latin typeface="Arial"/>
                <a:cs typeface="Arial"/>
              </a:rPr>
              <a:t> </a:t>
            </a:r>
            <a:r>
              <a:rPr sz="1600">
                <a:solidFill>
                  <a:srgbClr val="131339"/>
                </a:solidFill>
                <a:latin typeface="Arial"/>
                <a:cs typeface="Arial"/>
              </a:rPr>
              <a:t>-</a:t>
            </a:r>
            <a:r>
              <a:rPr sz="1600" spc="-10">
                <a:solidFill>
                  <a:srgbClr val="131339"/>
                </a:solidFill>
                <a:latin typeface="Arial"/>
                <a:cs typeface="Arial"/>
              </a:rPr>
              <a:t> organization, </a:t>
            </a:r>
            <a:r>
              <a:rPr sz="1600">
                <a:solidFill>
                  <a:srgbClr val="131339"/>
                </a:solidFill>
                <a:latin typeface="Arial"/>
                <a:cs typeface="Arial"/>
              </a:rPr>
              <a:t>project</a:t>
            </a:r>
            <a:r>
              <a:rPr sz="1600" spc="-55">
                <a:solidFill>
                  <a:srgbClr val="131339"/>
                </a:solidFill>
                <a:latin typeface="Arial"/>
                <a:cs typeface="Arial"/>
              </a:rPr>
              <a:t> </a:t>
            </a:r>
            <a:r>
              <a:rPr sz="1600" spc="-10">
                <a:solidFill>
                  <a:srgbClr val="131339"/>
                </a:solidFill>
                <a:latin typeface="Arial"/>
                <a:cs typeface="Arial"/>
              </a:rPr>
              <a:t>management, </a:t>
            </a:r>
            <a:r>
              <a:rPr sz="1600">
                <a:solidFill>
                  <a:srgbClr val="131339"/>
                </a:solidFill>
                <a:latin typeface="Arial"/>
                <a:cs typeface="Arial"/>
              </a:rPr>
              <a:t>knowledge</a:t>
            </a:r>
            <a:r>
              <a:rPr sz="1600" spc="-90">
                <a:solidFill>
                  <a:srgbClr val="131339"/>
                </a:solidFill>
                <a:latin typeface="Arial"/>
                <a:cs typeface="Arial"/>
              </a:rPr>
              <a:t> </a:t>
            </a:r>
            <a:r>
              <a:rPr sz="1600" spc="-25">
                <a:solidFill>
                  <a:srgbClr val="131339"/>
                </a:solidFill>
                <a:latin typeface="Arial"/>
                <a:cs typeface="Arial"/>
              </a:rPr>
              <a:t>of </a:t>
            </a:r>
            <a:r>
              <a:rPr sz="1600" spc="-10">
                <a:solidFill>
                  <a:srgbClr val="131339"/>
                </a:solidFill>
                <a:latin typeface="Arial"/>
                <a:cs typeface="Arial"/>
              </a:rPr>
              <a:t>workstream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549651" y="4945379"/>
            <a:ext cx="962025" cy="963294"/>
            <a:chOff x="2549651" y="4945379"/>
            <a:chExt cx="962025" cy="963294"/>
          </a:xfrm>
        </p:grpSpPr>
        <p:sp>
          <p:nvSpPr>
            <p:cNvPr id="45" name="object 45"/>
            <p:cNvSpPr/>
            <p:nvPr/>
          </p:nvSpPr>
          <p:spPr>
            <a:xfrm>
              <a:off x="2549651" y="4945379"/>
              <a:ext cx="962025" cy="963294"/>
            </a:xfrm>
            <a:custGeom>
              <a:avLst/>
              <a:gdLst/>
              <a:ahLst/>
              <a:cxnLst/>
              <a:rect l="l" t="t" r="r" b="b"/>
              <a:pathLst>
                <a:path w="962025" h="963295">
                  <a:moveTo>
                    <a:pt x="480822" y="0"/>
                  </a:moveTo>
                  <a:lnTo>
                    <a:pt x="431661" y="2486"/>
                  </a:lnTo>
                  <a:lnTo>
                    <a:pt x="383921" y="9783"/>
                  </a:lnTo>
                  <a:lnTo>
                    <a:pt x="337842" y="21650"/>
                  </a:lnTo>
                  <a:lnTo>
                    <a:pt x="293667" y="37844"/>
                  </a:lnTo>
                  <a:lnTo>
                    <a:pt x="251636" y="58123"/>
                  </a:lnTo>
                  <a:lnTo>
                    <a:pt x="211992" y="82245"/>
                  </a:lnTo>
                  <a:lnTo>
                    <a:pt x="174977" y="109968"/>
                  </a:lnTo>
                  <a:lnTo>
                    <a:pt x="140831" y="141050"/>
                  </a:lnTo>
                  <a:lnTo>
                    <a:pt x="109798" y="175249"/>
                  </a:lnTo>
                  <a:lnTo>
                    <a:pt x="82118" y="212323"/>
                  </a:lnTo>
                  <a:lnTo>
                    <a:pt x="58033" y="252030"/>
                  </a:lnTo>
                  <a:lnTo>
                    <a:pt x="37786" y="294127"/>
                  </a:lnTo>
                  <a:lnTo>
                    <a:pt x="21617" y="338373"/>
                  </a:lnTo>
                  <a:lnTo>
                    <a:pt x="9768" y="384526"/>
                  </a:lnTo>
                  <a:lnTo>
                    <a:pt x="2482" y="432344"/>
                  </a:lnTo>
                  <a:lnTo>
                    <a:pt x="0" y="481584"/>
                  </a:lnTo>
                  <a:lnTo>
                    <a:pt x="2482" y="530823"/>
                  </a:lnTo>
                  <a:lnTo>
                    <a:pt x="9768" y="578641"/>
                  </a:lnTo>
                  <a:lnTo>
                    <a:pt x="21617" y="624794"/>
                  </a:lnTo>
                  <a:lnTo>
                    <a:pt x="37786" y="669040"/>
                  </a:lnTo>
                  <a:lnTo>
                    <a:pt x="58033" y="711137"/>
                  </a:lnTo>
                  <a:lnTo>
                    <a:pt x="82118" y="750844"/>
                  </a:lnTo>
                  <a:lnTo>
                    <a:pt x="109798" y="787918"/>
                  </a:lnTo>
                  <a:lnTo>
                    <a:pt x="140831" y="822117"/>
                  </a:lnTo>
                  <a:lnTo>
                    <a:pt x="174977" y="853199"/>
                  </a:lnTo>
                  <a:lnTo>
                    <a:pt x="211992" y="880922"/>
                  </a:lnTo>
                  <a:lnTo>
                    <a:pt x="251636" y="905044"/>
                  </a:lnTo>
                  <a:lnTo>
                    <a:pt x="293667" y="925323"/>
                  </a:lnTo>
                  <a:lnTo>
                    <a:pt x="337842" y="941517"/>
                  </a:lnTo>
                  <a:lnTo>
                    <a:pt x="383921" y="953384"/>
                  </a:lnTo>
                  <a:lnTo>
                    <a:pt x="431661" y="960681"/>
                  </a:lnTo>
                  <a:lnTo>
                    <a:pt x="480822" y="963168"/>
                  </a:lnTo>
                  <a:lnTo>
                    <a:pt x="529982" y="960681"/>
                  </a:lnTo>
                  <a:lnTo>
                    <a:pt x="577722" y="953384"/>
                  </a:lnTo>
                  <a:lnTo>
                    <a:pt x="623801" y="941517"/>
                  </a:lnTo>
                  <a:lnTo>
                    <a:pt x="667976" y="925323"/>
                  </a:lnTo>
                  <a:lnTo>
                    <a:pt x="710007" y="905044"/>
                  </a:lnTo>
                  <a:lnTo>
                    <a:pt x="749651" y="880922"/>
                  </a:lnTo>
                  <a:lnTo>
                    <a:pt x="786666" y="853199"/>
                  </a:lnTo>
                  <a:lnTo>
                    <a:pt x="820812" y="822117"/>
                  </a:lnTo>
                  <a:lnTo>
                    <a:pt x="851845" y="787918"/>
                  </a:lnTo>
                  <a:lnTo>
                    <a:pt x="879525" y="750844"/>
                  </a:lnTo>
                  <a:lnTo>
                    <a:pt x="903610" y="711137"/>
                  </a:lnTo>
                  <a:lnTo>
                    <a:pt x="923857" y="669040"/>
                  </a:lnTo>
                  <a:lnTo>
                    <a:pt x="940026" y="624794"/>
                  </a:lnTo>
                  <a:lnTo>
                    <a:pt x="951875" y="578641"/>
                  </a:lnTo>
                  <a:lnTo>
                    <a:pt x="959161" y="530823"/>
                  </a:lnTo>
                  <a:lnTo>
                    <a:pt x="961644" y="481584"/>
                  </a:lnTo>
                  <a:lnTo>
                    <a:pt x="959161" y="432344"/>
                  </a:lnTo>
                  <a:lnTo>
                    <a:pt x="951875" y="384526"/>
                  </a:lnTo>
                  <a:lnTo>
                    <a:pt x="940026" y="338373"/>
                  </a:lnTo>
                  <a:lnTo>
                    <a:pt x="923857" y="294127"/>
                  </a:lnTo>
                  <a:lnTo>
                    <a:pt x="903610" y="252030"/>
                  </a:lnTo>
                  <a:lnTo>
                    <a:pt x="879525" y="212323"/>
                  </a:lnTo>
                  <a:lnTo>
                    <a:pt x="851845" y="175249"/>
                  </a:lnTo>
                  <a:lnTo>
                    <a:pt x="820812" y="141050"/>
                  </a:lnTo>
                  <a:lnTo>
                    <a:pt x="786666" y="109968"/>
                  </a:lnTo>
                  <a:lnTo>
                    <a:pt x="749651" y="82245"/>
                  </a:lnTo>
                  <a:lnTo>
                    <a:pt x="710007" y="58123"/>
                  </a:lnTo>
                  <a:lnTo>
                    <a:pt x="667976" y="37844"/>
                  </a:lnTo>
                  <a:lnTo>
                    <a:pt x="623801" y="21650"/>
                  </a:lnTo>
                  <a:lnTo>
                    <a:pt x="577722" y="9783"/>
                  </a:lnTo>
                  <a:lnTo>
                    <a:pt x="529982" y="2486"/>
                  </a:lnTo>
                  <a:lnTo>
                    <a:pt x="480822" y="0"/>
                  </a:lnTo>
                  <a:close/>
                </a:path>
              </a:pathLst>
            </a:custGeom>
            <a:solidFill>
              <a:srgbClr val="CAD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9084" y="5231425"/>
              <a:ext cx="189615" cy="18969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850023" y="5441244"/>
              <a:ext cx="368300" cy="184150"/>
            </a:xfrm>
            <a:custGeom>
              <a:avLst/>
              <a:gdLst/>
              <a:ahLst/>
              <a:cxnLst/>
              <a:rect l="l" t="t" r="r" b="b"/>
              <a:pathLst>
                <a:path w="368300" h="184150">
                  <a:moveTo>
                    <a:pt x="367736" y="183951"/>
                  </a:moveTo>
                  <a:lnTo>
                    <a:pt x="0" y="183951"/>
                  </a:lnTo>
                  <a:lnTo>
                    <a:pt x="0" y="91975"/>
                  </a:lnTo>
                  <a:lnTo>
                    <a:pt x="18386" y="55185"/>
                  </a:lnTo>
                  <a:lnTo>
                    <a:pt x="60619" y="29892"/>
                  </a:lnTo>
                  <a:lnTo>
                    <a:pt x="108022" y="11496"/>
                  </a:lnTo>
                  <a:lnTo>
                    <a:pt x="145945" y="3161"/>
                  </a:lnTo>
                  <a:lnTo>
                    <a:pt x="183868" y="0"/>
                  </a:lnTo>
                  <a:lnTo>
                    <a:pt x="204122" y="826"/>
                  </a:lnTo>
                  <a:lnTo>
                    <a:pt x="242045" y="6790"/>
                  </a:lnTo>
                  <a:lnTo>
                    <a:pt x="283738" y="19293"/>
                  </a:lnTo>
                  <a:lnTo>
                    <a:pt x="329202" y="40921"/>
                  </a:lnTo>
                  <a:lnTo>
                    <a:pt x="362852" y="71855"/>
                  </a:lnTo>
                  <a:lnTo>
                    <a:pt x="367736" y="91975"/>
                  </a:lnTo>
                  <a:lnTo>
                    <a:pt x="367736" y="183951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850023" y="5441244"/>
              <a:ext cx="368300" cy="184150"/>
            </a:xfrm>
            <a:custGeom>
              <a:avLst/>
              <a:gdLst/>
              <a:ahLst/>
              <a:cxnLst/>
              <a:rect l="l" t="t" r="r" b="b"/>
              <a:pathLst>
                <a:path w="368300" h="184150">
                  <a:moveTo>
                    <a:pt x="367736" y="183951"/>
                  </a:moveTo>
                  <a:lnTo>
                    <a:pt x="367736" y="91975"/>
                  </a:lnTo>
                  <a:lnTo>
                    <a:pt x="366479" y="81700"/>
                  </a:lnTo>
                  <a:lnTo>
                    <a:pt x="329202" y="40921"/>
                  </a:lnTo>
                  <a:lnTo>
                    <a:pt x="283738" y="19293"/>
                  </a:lnTo>
                  <a:lnTo>
                    <a:pt x="242045" y="6790"/>
                  </a:lnTo>
                  <a:lnTo>
                    <a:pt x="204122" y="826"/>
                  </a:lnTo>
                  <a:lnTo>
                    <a:pt x="183868" y="0"/>
                  </a:lnTo>
                  <a:lnTo>
                    <a:pt x="164906" y="826"/>
                  </a:lnTo>
                  <a:lnTo>
                    <a:pt x="126983" y="6790"/>
                  </a:lnTo>
                  <a:lnTo>
                    <a:pt x="83997" y="19616"/>
                  </a:lnTo>
                  <a:lnTo>
                    <a:pt x="38533" y="41891"/>
                  </a:lnTo>
                  <a:lnTo>
                    <a:pt x="4883" y="71855"/>
                  </a:lnTo>
                  <a:lnTo>
                    <a:pt x="0" y="91975"/>
                  </a:lnTo>
                  <a:lnTo>
                    <a:pt x="0" y="183951"/>
                  </a:lnTo>
                  <a:lnTo>
                    <a:pt x="367736" y="183951"/>
                  </a:lnTo>
                  <a:close/>
                </a:path>
              </a:pathLst>
            </a:custGeom>
            <a:ln w="5747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752343" y="5148071"/>
              <a:ext cx="558165" cy="558165"/>
            </a:xfrm>
            <a:custGeom>
              <a:avLst/>
              <a:gdLst/>
              <a:ahLst/>
              <a:cxnLst/>
              <a:rect l="l" t="t" r="r" b="b"/>
              <a:pathLst>
                <a:path w="558164" h="558164">
                  <a:moveTo>
                    <a:pt x="0" y="0"/>
                  </a:moveTo>
                  <a:lnTo>
                    <a:pt x="557783" y="0"/>
                  </a:lnTo>
                  <a:lnTo>
                    <a:pt x="557783" y="557784"/>
                  </a:lnTo>
                  <a:lnTo>
                    <a:pt x="0" y="55778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3705590" y="5168221"/>
            <a:ext cx="1889125" cy="259686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839"/>
              </a:lnSpc>
              <a:spcBef>
                <a:spcPts val="225"/>
              </a:spcBef>
            </a:pPr>
            <a:r>
              <a:rPr sz="1600" spc="-20" dirty="0">
                <a:solidFill>
                  <a:srgbClr val="131339"/>
                </a:solidFill>
                <a:latin typeface="Arial"/>
                <a:cs typeface="Arial"/>
              </a:rPr>
              <a:t>Technical</a:t>
            </a:r>
            <a:r>
              <a:rPr sz="1600" spc="-35" dirty="0">
                <a:solidFill>
                  <a:srgbClr val="13133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31339"/>
                </a:solidFill>
                <a:latin typeface="Arial"/>
                <a:cs typeface="Arial"/>
              </a:rPr>
              <a:t>skills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382511" y="4945379"/>
            <a:ext cx="963294" cy="963294"/>
            <a:chOff x="6382511" y="4945379"/>
            <a:chExt cx="963294" cy="963294"/>
          </a:xfrm>
        </p:grpSpPr>
        <p:sp>
          <p:nvSpPr>
            <p:cNvPr id="52" name="object 52"/>
            <p:cNvSpPr/>
            <p:nvPr/>
          </p:nvSpPr>
          <p:spPr>
            <a:xfrm>
              <a:off x="6382511" y="4945379"/>
              <a:ext cx="963294" cy="963294"/>
            </a:xfrm>
            <a:custGeom>
              <a:avLst/>
              <a:gdLst/>
              <a:ahLst/>
              <a:cxnLst/>
              <a:rect l="l" t="t" r="r" b="b"/>
              <a:pathLst>
                <a:path w="963295" h="963295">
                  <a:moveTo>
                    <a:pt x="481584" y="0"/>
                  </a:moveTo>
                  <a:lnTo>
                    <a:pt x="432344" y="2486"/>
                  </a:lnTo>
                  <a:lnTo>
                    <a:pt x="384526" y="9783"/>
                  </a:lnTo>
                  <a:lnTo>
                    <a:pt x="338373" y="21650"/>
                  </a:lnTo>
                  <a:lnTo>
                    <a:pt x="294127" y="37844"/>
                  </a:lnTo>
                  <a:lnTo>
                    <a:pt x="252030" y="58123"/>
                  </a:lnTo>
                  <a:lnTo>
                    <a:pt x="212323" y="82245"/>
                  </a:lnTo>
                  <a:lnTo>
                    <a:pt x="175249" y="109968"/>
                  </a:lnTo>
                  <a:lnTo>
                    <a:pt x="141050" y="141050"/>
                  </a:lnTo>
                  <a:lnTo>
                    <a:pt x="109968" y="175249"/>
                  </a:lnTo>
                  <a:lnTo>
                    <a:pt x="82245" y="212323"/>
                  </a:lnTo>
                  <a:lnTo>
                    <a:pt x="58123" y="252030"/>
                  </a:lnTo>
                  <a:lnTo>
                    <a:pt x="37844" y="294127"/>
                  </a:lnTo>
                  <a:lnTo>
                    <a:pt x="21650" y="338373"/>
                  </a:lnTo>
                  <a:lnTo>
                    <a:pt x="9783" y="384526"/>
                  </a:lnTo>
                  <a:lnTo>
                    <a:pt x="2486" y="432344"/>
                  </a:lnTo>
                  <a:lnTo>
                    <a:pt x="0" y="481584"/>
                  </a:lnTo>
                  <a:lnTo>
                    <a:pt x="2486" y="530823"/>
                  </a:lnTo>
                  <a:lnTo>
                    <a:pt x="9783" y="578641"/>
                  </a:lnTo>
                  <a:lnTo>
                    <a:pt x="21650" y="624794"/>
                  </a:lnTo>
                  <a:lnTo>
                    <a:pt x="37844" y="669040"/>
                  </a:lnTo>
                  <a:lnTo>
                    <a:pt x="58123" y="711137"/>
                  </a:lnTo>
                  <a:lnTo>
                    <a:pt x="82245" y="750844"/>
                  </a:lnTo>
                  <a:lnTo>
                    <a:pt x="109968" y="787918"/>
                  </a:lnTo>
                  <a:lnTo>
                    <a:pt x="141050" y="822117"/>
                  </a:lnTo>
                  <a:lnTo>
                    <a:pt x="175249" y="853199"/>
                  </a:lnTo>
                  <a:lnTo>
                    <a:pt x="212323" y="880922"/>
                  </a:lnTo>
                  <a:lnTo>
                    <a:pt x="252030" y="905044"/>
                  </a:lnTo>
                  <a:lnTo>
                    <a:pt x="294127" y="925323"/>
                  </a:lnTo>
                  <a:lnTo>
                    <a:pt x="338373" y="941517"/>
                  </a:lnTo>
                  <a:lnTo>
                    <a:pt x="384526" y="953384"/>
                  </a:lnTo>
                  <a:lnTo>
                    <a:pt x="432344" y="960681"/>
                  </a:lnTo>
                  <a:lnTo>
                    <a:pt x="481584" y="963168"/>
                  </a:lnTo>
                  <a:lnTo>
                    <a:pt x="530823" y="960681"/>
                  </a:lnTo>
                  <a:lnTo>
                    <a:pt x="578641" y="953384"/>
                  </a:lnTo>
                  <a:lnTo>
                    <a:pt x="624794" y="941517"/>
                  </a:lnTo>
                  <a:lnTo>
                    <a:pt x="669040" y="925323"/>
                  </a:lnTo>
                  <a:lnTo>
                    <a:pt x="711137" y="905044"/>
                  </a:lnTo>
                  <a:lnTo>
                    <a:pt x="750844" y="880922"/>
                  </a:lnTo>
                  <a:lnTo>
                    <a:pt x="787918" y="853199"/>
                  </a:lnTo>
                  <a:lnTo>
                    <a:pt x="822117" y="822117"/>
                  </a:lnTo>
                  <a:lnTo>
                    <a:pt x="853199" y="787918"/>
                  </a:lnTo>
                  <a:lnTo>
                    <a:pt x="880922" y="750844"/>
                  </a:lnTo>
                  <a:lnTo>
                    <a:pt x="905044" y="711137"/>
                  </a:lnTo>
                  <a:lnTo>
                    <a:pt x="925323" y="669040"/>
                  </a:lnTo>
                  <a:lnTo>
                    <a:pt x="941517" y="624794"/>
                  </a:lnTo>
                  <a:lnTo>
                    <a:pt x="953384" y="578641"/>
                  </a:lnTo>
                  <a:lnTo>
                    <a:pt x="960681" y="530823"/>
                  </a:lnTo>
                  <a:lnTo>
                    <a:pt x="963168" y="481584"/>
                  </a:lnTo>
                  <a:lnTo>
                    <a:pt x="960681" y="432344"/>
                  </a:lnTo>
                  <a:lnTo>
                    <a:pt x="953384" y="384526"/>
                  </a:lnTo>
                  <a:lnTo>
                    <a:pt x="941517" y="338373"/>
                  </a:lnTo>
                  <a:lnTo>
                    <a:pt x="925323" y="294127"/>
                  </a:lnTo>
                  <a:lnTo>
                    <a:pt x="905044" y="252030"/>
                  </a:lnTo>
                  <a:lnTo>
                    <a:pt x="880922" y="212323"/>
                  </a:lnTo>
                  <a:lnTo>
                    <a:pt x="853199" y="175249"/>
                  </a:lnTo>
                  <a:lnTo>
                    <a:pt x="822117" y="141050"/>
                  </a:lnTo>
                  <a:lnTo>
                    <a:pt x="787918" y="109968"/>
                  </a:lnTo>
                  <a:lnTo>
                    <a:pt x="750844" y="82245"/>
                  </a:lnTo>
                  <a:lnTo>
                    <a:pt x="711137" y="58123"/>
                  </a:lnTo>
                  <a:lnTo>
                    <a:pt x="669040" y="37844"/>
                  </a:lnTo>
                  <a:lnTo>
                    <a:pt x="624794" y="21650"/>
                  </a:lnTo>
                  <a:lnTo>
                    <a:pt x="578641" y="9783"/>
                  </a:lnTo>
                  <a:lnTo>
                    <a:pt x="530823" y="2486"/>
                  </a:lnTo>
                  <a:lnTo>
                    <a:pt x="481584" y="0"/>
                  </a:lnTo>
                  <a:close/>
                </a:path>
              </a:pathLst>
            </a:custGeom>
            <a:solidFill>
              <a:srgbClr val="CAD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23656" y="5265341"/>
              <a:ext cx="86189" cy="8622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84543" y="5288334"/>
              <a:ext cx="86189" cy="8622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62775" y="5288334"/>
              <a:ext cx="86189" cy="8622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640367" y="5439519"/>
              <a:ext cx="453390" cy="151765"/>
            </a:xfrm>
            <a:custGeom>
              <a:avLst/>
              <a:gdLst/>
              <a:ahLst/>
              <a:cxnLst/>
              <a:rect l="l" t="t" r="r" b="b"/>
              <a:pathLst>
                <a:path w="453390" h="151764">
                  <a:moveTo>
                    <a:pt x="452775" y="151759"/>
                  </a:moveTo>
                  <a:lnTo>
                    <a:pt x="0" y="151759"/>
                  </a:lnTo>
                  <a:lnTo>
                    <a:pt x="5967" y="116926"/>
                  </a:lnTo>
                  <a:lnTo>
                    <a:pt x="49662" y="56794"/>
                  </a:lnTo>
                  <a:lnTo>
                    <a:pt x="84697" y="33304"/>
                  </a:lnTo>
                  <a:lnTo>
                    <a:pt x="126727" y="15405"/>
                  </a:lnTo>
                  <a:lnTo>
                    <a:pt x="174406" y="4002"/>
                  </a:lnTo>
                  <a:lnTo>
                    <a:pt x="226387" y="0"/>
                  </a:lnTo>
                  <a:lnTo>
                    <a:pt x="278187" y="4002"/>
                  </a:lnTo>
                  <a:lnTo>
                    <a:pt x="325796" y="15405"/>
                  </a:lnTo>
                  <a:lnTo>
                    <a:pt x="367836" y="33304"/>
                  </a:lnTo>
                  <a:lnTo>
                    <a:pt x="402931" y="56794"/>
                  </a:lnTo>
                  <a:lnTo>
                    <a:pt x="429704" y="84970"/>
                  </a:lnTo>
                  <a:lnTo>
                    <a:pt x="452775" y="151759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640368" y="5439519"/>
              <a:ext cx="453390" cy="151765"/>
            </a:xfrm>
            <a:custGeom>
              <a:avLst/>
              <a:gdLst/>
              <a:ahLst/>
              <a:cxnLst/>
              <a:rect l="l" t="t" r="r" b="b"/>
              <a:pathLst>
                <a:path w="453390" h="151764">
                  <a:moveTo>
                    <a:pt x="0" y="151759"/>
                  </a:moveTo>
                  <a:lnTo>
                    <a:pt x="22970" y="84970"/>
                  </a:lnTo>
                  <a:lnTo>
                    <a:pt x="49662" y="56794"/>
                  </a:lnTo>
                  <a:lnTo>
                    <a:pt x="84697" y="33304"/>
                  </a:lnTo>
                  <a:lnTo>
                    <a:pt x="126727" y="15405"/>
                  </a:lnTo>
                  <a:lnTo>
                    <a:pt x="174406" y="4002"/>
                  </a:lnTo>
                  <a:lnTo>
                    <a:pt x="226387" y="0"/>
                  </a:lnTo>
                  <a:lnTo>
                    <a:pt x="278187" y="4002"/>
                  </a:lnTo>
                  <a:lnTo>
                    <a:pt x="325796" y="15405"/>
                  </a:lnTo>
                  <a:lnTo>
                    <a:pt x="367836" y="33304"/>
                  </a:lnTo>
                  <a:lnTo>
                    <a:pt x="402931" y="56794"/>
                  </a:lnTo>
                  <a:lnTo>
                    <a:pt x="429704" y="84970"/>
                  </a:lnTo>
                  <a:lnTo>
                    <a:pt x="452775" y="151759"/>
                  </a:lnTo>
                  <a:lnTo>
                    <a:pt x="0" y="151759"/>
                  </a:lnTo>
                  <a:close/>
                </a:path>
              </a:pathLst>
            </a:custGeom>
            <a:ln w="5748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34049" y="5357532"/>
              <a:ext cx="465420" cy="16074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585203" y="5148071"/>
              <a:ext cx="558165" cy="558165"/>
            </a:xfrm>
            <a:custGeom>
              <a:avLst/>
              <a:gdLst/>
              <a:ahLst/>
              <a:cxnLst/>
              <a:rect l="l" t="t" r="r" b="b"/>
              <a:pathLst>
                <a:path w="558165" h="558164">
                  <a:moveTo>
                    <a:pt x="0" y="0"/>
                  </a:moveTo>
                  <a:lnTo>
                    <a:pt x="557783" y="0"/>
                  </a:lnTo>
                  <a:lnTo>
                    <a:pt x="557783" y="557784"/>
                  </a:lnTo>
                  <a:lnTo>
                    <a:pt x="0" y="55778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7538715" y="5168221"/>
            <a:ext cx="2203450" cy="502284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839"/>
              </a:lnSpc>
              <a:spcBef>
                <a:spcPts val="225"/>
              </a:spcBef>
            </a:pPr>
            <a:r>
              <a:rPr sz="1600" spc="-10">
                <a:solidFill>
                  <a:srgbClr val="131339"/>
                </a:solidFill>
                <a:latin typeface="Arial"/>
                <a:cs typeface="Arial"/>
              </a:rPr>
              <a:t>Leadership accountability</a:t>
            </a:r>
            <a:r>
              <a:rPr sz="1600" spc="25">
                <a:solidFill>
                  <a:srgbClr val="131339"/>
                </a:solidFill>
                <a:latin typeface="Arial"/>
                <a:cs typeface="Arial"/>
              </a:rPr>
              <a:t> </a:t>
            </a:r>
            <a:r>
              <a:rPr sz="1600" spc="-10">
                <a:solidFill>
                  <a:srgbClr val="131339"/>
                </a:solidFill>
                <a:latin typeface="Arial"/>
                <a:cs typeface="Arial"/>
              </a:rPr>
              <a:t>structures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3" name="object 13">
            <a:extLst>
              <a:ext uri="{FF2B5EF4-FFF2-40B4-BE49-F238E27FC236}">
                <a16:creationId xmlns:a16="http://schemas.microsoft.com/office/drawing/2014/main" id="{19763456-C274-DC52-87D7-8E572C189691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76409" y="225943"/>
            <a:ext cx="884766" cy="367147"/>
          </a:xfrm>
          <a:prstGeom prst="rect">
            <a:avLst/>
          </a:prstGeom>
        </p:spPr>
      </p:pic>
      <p:sp>
        <p:nvSpPr>
          <p:cNvPr id="64" name="Slide Number Placeholder 6">
            <a:extLst>
              <a:ext uri="{FF2B5EF4-FFF2-40B4-BE49-F238E27FC236}">
                <a16:creationId xmlns:a16="http://schemas.microsoft.com/office/drawing/2014/main" id="{EFE4DC4F-F5C8-745F-C5E8-A006B9823B8E}"/>
              </a:ext>
            </a:extLst>
          </p:cNvPr>
          <p:cNvSpPr txBox="1">
            <a:spLocks/>
          </p:cNvSpPr>
          <p:nvPr/>
        </p:nvSpPr>
        <p:spPr>
          <a:xfrm>
            <a:off x="11049000" y="6345862"/>
            <a:ext cx="747343" cy="2073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GB" sz="1000">
                <a:solidFill>
                  <a:srgbClr val="888B8D"/>
                </a:solidFill>
                <a:latin typeface="Arial"/>
              </a:rPr>
              <a:t>RSM | </a:t>
            </a:r>
            <a:fld id="{D3664AF6-26E3-4378-990F-C4F4E21208D6}" type="slidenum">
              <a:rPr lang="en-GB" sz="1000" smtClean="0">
                <a:solidFill>
                  <a:srgbClr val="888B8D"/>
                </a:solidFill>
                <a:latin typeface="Arial"/>
              </a:rPr>
              <a:pPr algn="r">
                <a:defRPr/>
              </a:pPr>
              <a:t>9</a:t>
            </a:fld>
            <a:endParaRPr lang="en-GB" sz="1000">
              <a:solidFill>
                <a:srgbClr val="888B8D"/>
              </a:solidFill>
              <a:latin typeface="Arial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bf57356-a606-4db7-b913-68a9195fa5b3"/>
</p:tagLst>
</file>

<file path=ppt/theme/theme1.xml><?xml version="1.0" encoding="utf-8"?>
<a:theme xmlns:a="http://schemas.openxmlformats.org/drawingml/2006/main" name="Template Printbook">
  <a:themeElements>
    <a:clrScheme name="RSM 2024">
      <a:dk1>
        <a:srgbClr val="333333"/>
      </a:dk1>
      <a:lt1>
        <a:srgbClr val="FFFFFF"/>
      </a:lt1>
      <a:dk2>
        <a:srgbClr val="00153D"/>
      </a:dk2>
      <a:lt2>
        <a:srgbClr val="CCCFCF"/>
      </a:lt2>
      <a:accent1>
        <a:srgbClr val="009CDE"/>
      </a:accent1>
      <a:accent2>
        <a:srgbClr val="3F9C35"/>
      </a:accent2>
      <a:accent3>
        <a:srgbClr val="888B8D"/>
      </a:accent3>
      <a:accent4>
        <a:srgbClr val="63666A"/>
      </a:accent4>
      <a:accent5>
        <a:srgbClr val="CCCFCF"/>
      </a:accent5>
      <a:accent6>
        <a:srgbClr val="00153D"/>
      </a:accent6>
      <a:hlink>
        <a:srgbClr val="33AFE4"/>
      </a:hlink>
      <a:folHlink>
        <a:srgbClr val="66C3EB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lIns="56346" tIns="56346" rIns="56346" bIns="56346" rtlCol="0" anchor="ctr">
        <a:noAutofit/>
      </a:bodyPr>
      <a:lstStyle>
        <a:defPPr algn="ctr"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/>
        </a:defPPr>
      </a:lstStyle>
    </a:txDef>
  </a:objectDefaults>
  <a:extraClrSchemeLst>
    <a:extraClrScheme>
      <a:clrScheme name="RSM from template">
        <a:dk1>
          <a:srgbClr val="63666A"/>
        </a:dk1>
        <a:lt1>
          <a:srgbClr val="FFFFFF"/>
        </a:lt1>
        <a:dk2>
          <a:srgbClr val="3F9C35"/>
        </a:dk2>
        <a:lt2>
          <a:srgbClr val="888B8D"/>
        </a:lt2>
        <a:accent1>
          <a:srgbClr val="009CDE"/>
        </a:accent1>
        <a:accent2>
          <a:srgbClr val="3F9C35"/>
        </a:accent2>
        <a:accent3>
          <a:srgbClr val="888B8D"/>
        </a:accent3>
        <a:accent4>
          <a:srgbClr val="63666A"/>
        </a:accent4>
        <a:accent5>
          <a:srgbClr val="34A798"/>
        </a:accent5>
        <a:accent6>
          <a:srgbClr val="9F5CC0"/>
        </a:accent6>
        <a:hlink>
          <a:srgbClr val="66C3EB"/>
        </a:hlink>
        <a:folHlink>
          <a:srgbClr val="98D7F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RSM Blue">
      <a:srgbClr val="009CDE"/>
    </a:custClr>
    <a:custClr name="RSM Green">
      <a:srgbClr val="3F9C35"/>
    </a:custClr>
    <a:custClr name="RSM Mid Grey">
      <a:srgbClr val="888B8D"/>
    </a:custClr>
    <a:custClr name="RSM Dark Grey">
      <a:srgbClr val="63666A"/>
    </a:custClr>
    <a:custClr name="Teal">
      <a:srgbClr val="34A798"/>
    </a:custClr>
    <a:custClr name="Purple">
      <a:srgbClr val="9F5CC0"/>
    </a:custClr>
    <a:custClr name="Yellow">
      <a:srgbClr val="F1B434"/>
    </a:custClr>
    <a:custClr name="Red">
      <a:srgbClr val="E40046"/>
    </a:custClr>
    <a:custClr name="Olive">
      <a:srgbClr val="A2A569"/>
    </a:custClr>
    <a:custClr name="Orange">
      <a:srgbClr val="E87722"/>
    </a:custClr>
    <a:custClr name="Blue 80%">
      <a:srgbClr val="33AFE4"/>
    </a:custClr>
    <a:custClr name="Green 80%">
      <a:srgbClr val="6CAF5D"/>
    </a:custClr>
    <a:custClr name="Mid-Grey 80%">
      <a:srgbClr val="9FA2A3"/>
    </a:custClr>
    <a:custClr name="Dark Grey 80%">
      <a:srgbClr val="828487"/>
    </a:custClr>
    <a:custClr name="Teal 80%">
      <a:srgbClr val="5CB8AC"/>
    </a:custClr>
    <a:custClr name="Purple 80%">
      <a:srgbClr val="B27CCC"/>
    </a:custClr>
    <a:custClr name="Yellow 80%">
      <a:srgbClr val="F3C35C"/>
    </a:custClr>
    <a:custClr name="Red 80%">
      <a:srgbClr val="E9336B"/>
    </a:custClr>
    <a:custClr name="Olive 80%">
      <a:srgbClr val="B4B787"/>
    </a:custClr>
    <a:custClr name="Orange 80%">
      <a:srgbClr val="EC924E"/>
    </a:custClr>
    <a:custClr name="Blue 60%">
      <a:srgbClr val="66C3EB"/>
    </a:custClr>
    <a:custClr name="Green 60%">
      <a:srgbClr val="8BC385"/>
    </a:custClr>
    <a:custClr name="Mid-Grey 60%">
      <a:srgbClr val="B7B9BA"/>
    </a:custClr>
    <a:custClr name="Dark Grey 60%">
      <a:srgbClr val="A1A3A5"/>
    </a:custClr>
    <a:custClr name="Teal 60%">
      <a:srgbClr val="85CAC1"/>
    </a:custClr>
    <a:custClr name="Purple 60%">
      <a:srgbClr val="C59DD9"/>
    </a:custClr>
    <a:custClr name="Yellow 60%">
      <a:srgbClr val="F6D285"/>
    </a:custClr>
    <a:custClr name="Red 60%">
      <a:srgbClr val="EE6690"/>
    </a:custClr>
    <a:custClr name="Olive 60%">
      <a:srgbClr val="C7C9A5"/>
    </a:custClr>
    <a:custClr name="Orange 60%">
      <a:srgbClr val="F1AD7A"/>
    </a:custClr>
    <a:custClr name="Blue 40%">
      <a:srgbClr val="98D7F1"/>
    </a:custClr>
    <a:custClr name="Green 40%">
      <a:srgbClr val="B2D7AE"/>
    </a:custClr>
    <a:custClr name="Mid Grey 40%">
      <a:srgbClr val="CFD0D1"/>
    </a:custClr>
    <a:custClr name="Dark Grey 40%">
      <a:srgbClr val="C0C1C3"/>
    </a:custClr>
    <a:custClr name="Teal 40%">
      <a:srgbClr val="ADDBD5"/>
    </a:custClr>
    <a:custClr name="Purple 40%">
      <a:srgbClr val="D8BDE5"/>
    </a:custClr>
    <a:custClr name="Yellow 40%">
      <a:srgbClr val="F9E0AD"/>
    </a:custClr>
    <a:custClr name="Red 40%">
      <a:srgbClr val="F498B4"/>
    </a:custClr>
    <a:custClr name="Olive 40%">
      <a:srgbClr val="D9DAC2"/>
    </a:custClr>
    <a:custClr name="Orange 40%">
      <a:srgbClr val="F5C8A6"/>
    </a:custClr>
    <a:custClr name="Blue 20%">
      <a:srgbClr val="CCEBF8"/>
    </a:custClr>
    <a:custClr name="Green 20%">
      <a:srgbClr val="D8EBD6"/>
    </a:custClr>
    <a:custClr name="Mid Grey 20%">
      <a:srgbClr val="E7E7E8"/>
    </a:custClr>
    <a:custClr name="Dark Grey 20%">
      <a:srgbClr val="DFE0E1"/>
    </a:custClr>
    <a:custClr name="Teal 20%">
      <a:srgbClr val="D6EDEA"/>
    </a:custClr>
    <a:custClr name="Purple 20%">
      <a:srgbClr val="EBDEF2"/>
    </a:custClr>
    <a:custClr name="Yellow 20%">
      <a:srgbClr val="FCF0D6"/>
    </a:custClr>
    <a:custClr name="Red 20%">
      <a:srgbClr val="F9CCDA"/>
    </a:custClr>
    <a:custClr name="Olive 20%">
      <a:srgbClr val="ECEDE1"/>
    </a:custClr>
    <a:custClr name="Orange 20%">
      <a:srgbClr val="FAE3D2"/>
    </a:custClr>
  </a:custClrLst>
  <a:extLst>
    <a:ext uri="{05A4C25C-085E-4340-85A3-A5531E510DB2}">
      <thm15:themeFamily xmlns:thm15="http://schemas.microsoft.com/office/thememl/2012/main" name="Presentation - RSM US - template.potx" id="{105F037C-FEB4-4F60-BABA-B468D68BEC1C}" vid="{41B9AF61-62DC-49F3-A2BF-31134E24BD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StJude_CHNA__RSM Proposal Presentation</Template>
  <TotalTime>5289</TotalTime>
  <Words>1880</Words>
  <Application>Microsoft Office PowerPoint</Application>
  <PresentationFormat>Widescreen</PresentationFormat>
  <Paragraphs>226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Aptos</vt:lpstr>
      <vt:lpstr>Arial</vt:lpstr>
      <vt:lpstr>Arial Black</vt:lpstr>
      <vt:lpstr>Arial Rounded MT Bold</vt:lpstr>
      <vt:lpstr>Bebas Neue</vt:lpstr>
      <vt:lpstr>Calibri</vt:lpstr>
      <vt:lpstr>Prelo</vt:lpstr>
      <vt:lpstr>Times New Roman</vt:lpstr>
      <vt:lpstr>Wingdings</vt:lpstr>
      <vt:lpstr>Template Printbook</vt:lpstr>
      <vt:lpstr>PowerPoint Presentation</vt:lpstr>
      <vt:lpstr>Your Speakers</vt:lpstr>
      <vt:lpstr>PowerPoint Presentation</vt:lpstr>
      <vt:lpstr>PowerPoint Presentation</vt:lpstr>
      <vt:lpstr>PowerPoint Presentation</vt:lpstr>
      <vt:lpstr>Upcoming NHA Revenue Cycle &amp; Operations Events</vt:lpstr>
      <vt:lpstr>PowerPoint Presentation</vt:lpstr>
      <vt:lpstr>PowerPoint Presentation</vt:lpstr>
      <vt:lpstr>Operating margin improvement resource constraints experienced by many hospitals and health systems</vt:lpstr>
      <vt:lpstr>PowerPoint Presentation</vt:lpstr>
      <vt:lpstr>PowerPoint Presentation</vt:lpstr>
      <vt:lpstr>Community Needs Assessment</vt:lpstr>
      <vt:lpstr>Leveraging Technology and Data Tools</vt:lpstr>
      <vt:lpstr>Aligning with Consumer Expectations</vt:lpstr>
      <vt:lpstr> Collaboration and Partnerships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RSM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title here</dc:title>
  <dc:creator>Mustonen, Brooke</dc:creator>
  <cp:lastModifiedBy>Brian Noonan</cp:lastModifiedBy>
  <cp:revision>331</cp:revision>
  <dcterms:created xsi:type="dcterms:W3CDTF">2024-06-04T20:30:55Z</dcterms:created>
  <dcterms:modified xsi:type="dcterms:W3CDTF">2025-10-20T20:06:40Z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Text">
    <vt:lpwstr>Confidential - Only for Intended Persons</vt:lpwstr>
  </property>
  <property fmtid="{D5CDD505-2E9C-101B-9397-08002B2CF9AE}" pid="3" name="ContentTypeId">
    <vt:lpwstr>0x010100B2DE812718FC2B48BCA4D1F521B46627</vt:lpwstr>
  </property>
  <property fmtid="{D5CDD505-2E9C-101B-9397-08002B2CF9AE}" pid="4" name="Created">
    <vt:filetime>2024-05-22T00:00:00Z</vt:filetime>
  </property>
  <property fmtid="{D5CDD505-2E9C-101B-9397-08002B2CF9AE}" pid="5" name="Creator">
    <vt:lpwstr>Acrobat PDFMaker 23 for PowerPoint</vt:lpwstr>
  </property>
  <property fmtid="{D5CDD505-2E9C-101B-9397-08002B2CF9AE}" pid="6" name="LastSaved">
    <vt:filetime>2024-06-04T00:00:00Z</vt:filetime>
  </property>
  <property fmtid="{D5CDD505-2E9C-101B-9397-08002B2CF9AE}" pid="7" name="MSIP_Label_f3556aaf-ee02-4d46-9b9b-7e18e7268757_ActionId">
    <vt:lpwstr>f0b4326c-ffae-483e-95e3-0192903a3c87</vt:lpwstr>
  </property>
  <property fmtid="{D5CDD505-2E9C-101B-9397-08002B2CF9AE}" pid="8" name="MSIP_Label_f3556aaf-ee02-4d46-9b9b-7e18e7268757_ContentBits">
    <vt:lpwstr>2</vt:lpwstr>
  </property>
  <property fmtid="{D5CDD505-2E9C-101B-9397-08002B2CF9AE}" pid="9" name="MSIP_Label_f3556aaf-ee02-4d46-9b9b-7e18e7268757_Enabled">
    <vt:lpwstr>true</vt:lpwstr>
  </property>
  <property fmtid="{D5CDD505-2E9C-101B-9397-08002B2CF9AE}" pid="10" name="MSIP_Label_f3556aaf-ee02-4d46-9b9b-7e18e7268757_Method">
    <vt:lpwstr>Standard</vt:lpwstr>
  </property>
  <property fmtid="{D5CDD505-2E9C-101B-9397-08002B2CF9AE}" pid="11" name="MSIP_Label_f3556aaf-ee02-4d46-9b9b-7e18e7268757_Name">
    <vt:lpwstr>Confidential</vt:lpwstr>
  </property>
  <property fmtid="{D5CDD505-2E9C-101B-9397-08002B2CF9AE}" pid="12" name="MSIP_Label_f3556aaf-ee02-4d46-9b9b-7e18e7268757_SetDate">
    <vt:lpwstr>2023-09-12T14:47:17Z</vt:lpwstr>
  </property>
  <property fmtid="{D5CDD505-2E9C-101B-9397-08002B2CF9AE}" pid="13" name="MSIP_Label_f3556aaf-ee02-4d46-9b9b-7e18e7268757_SiteId">
    <vt:lpwstr>2fcd62f1-0317-4a38-a33b-6fba566663f1</vt:lpwstr>
  </property>
  <property fmtid="{D5CDD505-2E9C-101B-9397-08002B2CF9AE}" pid="14" name="Order">
    <vt:lpwstr>9389600</vt:lpwstr>
  </property>
  <property fmtid="{D5CDD505-2E9C-101B-9397-08002B2CF9AE}" pid="15" name="PS Create Alternate Numbering">
    <vt:lpwstr>No</vt:lpwstr>
  </property>
  <property fmtid="{D5CDD505-2E9C-101B-9397-08002B2CF9AE}" pid="16" name="PS Create Appendix Nos">
    <vt:lpwstr>Yes</vt:lpwstr>
  </property>
  <property fmtid="{D5CDD505-2E9C-101B-9397-08002B2CF9AE}" pid="17" name="PS Create Divider Background">
    <vt:lpwstr>No</vt:lpwstr>
  </property>
  <property fmtid="{D5CDD505-2E9C-101B-9397-08002B2CF9AE}" pid="18" name="PS Create Office Location">
    <vt:lpwstr>RSM UK Corporate Finance LLP London … Farringdon</vt:lpwstr>
  </property>
  <property fmtid="{D5CDD505-2E9C-101B-9397-08002B2CF9AE}" pid="19" name="PS Create Section Nos">
    <vt:lpwstr>Yes</vt:lpwstr>
  </property>
  <property fmtid="{D5CDD505-2E9C-101B-9397-08002B2CF9AE}" pid="20" name="PS Create Template Name">
    <vt:lpwstr>Widescreen blue</vt:lpwstr>
  </property>
  <property fmtid="{D5CDD505-2E9C-101B-9397-08002B2CF9AE}" pid="21" name="Producer">
    <vt:lpwstr>Adobe PDF Library 23.8.53</vt:lpwstr>
  </property>
  <property fmtid="{D5CDD505-2E9C-101B-9397-08002B2CF9AE}" pid="22" name="Sign-off status">
    <vt:lpwstr>Pending</vt:lpwstr>
  </property>
  <property fmtid="{D5CDD505-2E9C-101B-9397-08002B2CF9AE}" pid="23" name="xd_Signature">
    <vt:lpwstr>No</vt:lpwstr>
  </property>
</Properties>
</file>