
<file path=[Content_Types].xml><?xml version="1.0" encoding="utf-8"?>
<Types xmlns="http://schemas.openxmlformats.org/package/2006/content-types">
  <Default Extension="emf" ContentType="image/x-emf"/>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sldIdLst>
    <p:sldId id="263" r:id="rId2"/>
    <p:sldId id="285" r:id="rId3"/>
    <p:sldId id="287" r:id="rId4"/>
    <p:sldId id="288" r:id="rId5"/>
    <p:sldId id="289" r:id="rId6"/>
    <p:sldId id="290" r:id="rId7"/>
    <p:sldId id="291" r:id="rId8"/>
    <p:sldId id="292" r:id="rId9"/>
    <p:sldId id="293" r:id="rId10"/>
    <p:sldId id="265" r:id="rId11"/>
    <p:sldId id="276" r:id="rId12"/>
    <p:sldId id="277" r:id="rId13"/>
    <p:sldId id="268" r:id="rId14"/>
    <p:sldId id="270" r:id="rId15"/>
    <p:sldId id="271" r:id="rId16"/>
    <p:sldId id="272" r:id="rId17"/>
    <p:sldId id="273" r:id="rId18"/>
    <p:sldId id="286" r:id="rId19"/>
    <p:sldId id="259" r:id="rId20"/>
  </p:sldIdLst>
  <p:sldSz cx="9753600" cy="7315200"/>
  <p:notesSz cx="6858000" cy="9144000"/>
  <p:embeddedFontLst>
    <p:embeddedFont>
      <p:font typeface="Montserrat Ultra-Bold" panose="020B0604020202020204" charset="0"/>
      <p:regular r:id="rId21"/>
    </p:embeddedFont>
    <p:embeddedFont>
      <p:font typeface="Poppins Light" panose="00000400000000000000" pitchFamily="2" charset="0"/>
      <p:regular r:id="rId22"/>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autoAdjust="0"/>
    <p:restoredTop sz="94622" autoAdjust="0"/>
  </p:normalViewPr>
  <p:slideViewPr>
    <p:cSldViewPr>
      <p:cViewPr varScale="1">
        <p:scale>
          <a:sx n="85" d="100"/>
          <a:sy n="85" d="100"/>
        </p:scale>
        <p:origin x="1214" y="62"/>
      </p:cViewPr>
      <p:guideLst>
        <p:guide orient="horz" pos="2160"/>
        <p:guide pos="2880"/>
      </p:guideLst>
    </p:cSldViewPr>
  </p:slideViewPr>
  <p:outlineViewPr>
    <p:cViewPr>
      <p:scale>
        <a:sx n="33" d="100"/>
        <a:sy n="33" d="100"/>
      </p:scale>
      <p:origin x="0" y="0"/>
    </p:cViewPr>
  </p:outlineViewPr>
  <p:notesTextViewPr>
    <p:cViewPr>
      <p:scale>
        <a:sx n="3" d="2"/>
        <a:sy n="3" d="2"/>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font" Target="fonts/font1.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2.fntdata"/></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12/11/2024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12/11/2024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12/11/2024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12/11/2024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12/11/2024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12/11/2024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12/11/2024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12/11/2024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12/11/2024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12/11/2024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12/11/2024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12/11/2024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0.emf"/><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hyperlink" Target="https://www.pxfuel.com/en/search?q=contract" TargetMode="External"/><Relationship Id="rId2" Type="http://schemas.openxmlformats.org/officeDocument/2006/relationships/image" Target="../media/image3.jp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531495" y="-386330"/>
            <a:ext cx="1979233" cy="8087861"/>
            <a:chOff x="0" y="0"/>
            <a:chExt cx="1255347" cy="5129801"/>
          </a:xfrm>
        </p:grpSpPr>
        <p:sp>
          <p:nvSpPr>
            <p:cNvPr id="3" name="Freeform 3"/>
            <p:cNvSpPr/>
            <p:nvPr/>
          </p:nvSpPr>
          <p:spPr>
            <a:xfrm>
              <a:off x="0" y="0"/>
              <a:ext cx="1255347" cy="5129800"/>
            </a:xfrm>
            <a:custGeom>
              <a:avLst/>
              <a:gdLst/>
              <a:ahLst/>
              <a:cxnLst/>
              <a:rect l="l" t="t" r="r" b="b"/>
              <a:pathLst>
                <a:path w="1255347" h="5129800">
                  <a:moveTo>
                    <a:pt x="0" y="0"/>
                  </a:moveTo>
                  <a:lnTo>
                    <a:pt x="1255347" y="0"/>
                  </a:lnTo>
                  <a:lnTo>
                    <a:pt x="1255347" y="5129800"/>
                  </a:lnTo>
                  <a:lnTo>
                    <a:pt x="0" y="5129800"/>
                  </a:lnTo>
                  <a:close/>
                </a:path>
              </a:pathLst>
            </a:custGeom>
            <a:solidFill>
              <a:srgbClr val="193F6F"/>
            </a:solidFill>
          </p:spPr>
          <p:txBody>
            <a:bodyPr/>
            <a:lstStyle/>
            <a:p>
              <a:endParaRPr lang="en-US"/>
            </a:p>
          </p:txBody>
        </p:sp>
      </p:grpSp>
      <p:grpSp>
        <p:nvGrpSpPr>
          <p:cNvPr id="4" name="Group 4"/>
          <p:cNvGrpSpPr/>
          <p:nvPr/>
        </p:nvGrpSpPr>
        <p:grpSpPr>
          <a:xfrm>
            <a:off x="359211" y="-200388"/>
            <a:ext cx="1979233" cy="7521397"/>
            <a:chOff x="0" y="0"/>
            <a:chExt cx="1255347" cy="4770516"/>
          </a:xfrm>
        </p:grpSpPr>
        <p:sp>
          <p:nvSpPr>
            <p:cNvPr id="5" name="Freeform 5"/>
            <p:cNvSpPr/>
            <p:nvPr/>
          </p:nvSpPr>
          <p:spPr>
            <a:xfrm>
              <a:off x="0" y="0"/>
              <a:ext cx="1255347" cy="4770516"/>
            </a:xfrm>
            <a:custGeom>
              <a:avLst/>
              <a:gdLst/>
              <a:ahLst/>
              <a:cxnLst/>
              <a:rect l="l" t="t" r="r" b="b"/>
              <a:pathLst>
                <a:path w="1255347" h="4770516">
                  <a:moveTo>
                    <a:pt x="0" y="0"/>
                  </a:moveTo>
                  <a:lnTo>
                    <a:pt x="1255347" y="0"/>
                  </a:lnTo>
                  <a:lnTo>
                    <a:pt x="1255347" y="4770516"/>
                  </a:lnTo>
                  <a:lnTo>
                    <a:pt x="0" y="4770516"/>
                  </a:lnTo>
                  <a:close/>
                </a:path>
              </a:pathLst>
            </a:custGeom>
            <a:solidFill>
              <a:srgbClr val="009DD5"/>
            </a:solidFill>
          </p:spPr>
          <p:txBody>
            <a:bodyPr/>
            <a:lstStyle/>
            <a:p>
              <a:endParaRPr lang="en-US"/>
            </a:p>
          </p:txBody>
        </p:sp>
      </p:grpSp>
      <p:grpSp>
        <p:nvGrpSpPr>
          <p:cNvPr id="6" name="Group 6"/>
          <p:cNvGrpSpPr/>
          <p:nvPr/>
        </p:nvGrpSpPr>
        <p:grpSpPr>
          <a:xfrm>
            <a:off x="1501228" y="-200388"/>
            <a:ext cx="676232" cy="7788351"/>
            <a:chOff x="0" y="0"/>
            <a:chExt cx="152400" cy="1755232"/>
          </a:xfrm>
        </p:grpSpPr>
        <p:sp>
          <p:nvSpPr>
            <p:cNvPr id="7" name="Freeform 7"/>
            <p:cNvSpPr/>
            <p:nvPr/>
          </p:nvSpPr>
          <p:spPr>
            <a:xfrm>
              <a:off x="0" y="0"/>
              <a:ext cx="152400" cy="1755232"/>
            </a:xfrm>
            <a:custGeom>
              <a:avLst/>
              <a:gdLst/>
              <a:ahLst/>
              <a:cxnLst/>
              <a:rect l="l" t="t" r="r" b="b"/>
              <a:pathLst>
                <a:path w="152400" h="1755232">
                  <a:moveTo>
                    <a:pt x="0" y="0"/>
                  </a:moveTo>
                  <a:lnTo>
                    <a:pt x="152400" y="0"/>
                  </a:lnTo>
                  <a:lnTo>
                    <a:pt x="152400" y="1755232"/>
                  </a:lnTo>
                  <a:lnTo>
                    <a:pt x="0" y="1755232"/>
                  </a:lnTo>
                  <a:close/>
                </a:path>
              </a:pathLst>
            </a:custGeom>
            <a:solidFill>
              <a:srgbClr val="B7BE34"/>
            </a:solidFill>
          </p:spPr>
          <p:txBody>
            <a:bodyPr/>
            <a:lstStyle/>
            <a:p>
              <a:endParaRPr lang="en-US"/>
            </a:p>
          </p:txBody>
        </p:sp>
      </p:grpSp>
      <p:sp>
        <p:nvSpPr>
          <p:cNvPr id="8" name="Freeform 8"/>
          <p:cNvSpPr/>
          <p:nvPr/>
        </p:nvSpPr>
        <p:spPr>
          <a:xfrm>
            <a:off x="-1508690" y="-200388"/>
            <a:ext cx="3561347" cy="8595638"/>
          </a:xfrm>
          <a:custGeom>
            <a:avLst/>
            <a:gdLst/>
            <a:ahLst/>
            <a:cxnLst/>
            <a:rect l="l" t="t" r="r" b="b"/>
            <a:pathLst>
              <a:path w="3561347" h="8595638">
                <a:moveTo>
                  <a:pt x="0" y="0"/>
                </a:moveTo>
                <a:lnTo>
                  <a:pt x="3561346" y="0"/>
                </a:lnTo>
                <a:lnTo>
                  <a:pt x="3561346" y="8595639"/>
                </a:lnTo>
                <a:lnTo>
                  <a:pt x="0" y="8595639"/>
                </a:lnTo>
                <a:lnTo>
                  <a:pt x="0" y="0"/>
                </a:lnTo>
                <a:close/>
              </a:path>
            </a:pathLst>
          </a:custGeom>
          <a:blipFill>
            <a:blip r:embed="rId2"/>
            <a:stretch>
              <a:fillRect l="-11051" t="-6486" r="-60184"/>
            </a:stretch>
          </a:blipFill>
        </p:spPr>
        <p:txBody>
          <a:bodyPr/>
          <a:lstStyle/>
          <a:p>
            <a:endParaRPr lang="en-US"/>
          </a:p>
        </p:txBody>
      </p:sp>
      <p:sp>
        <p:nvSpPr>
          <p:cNvPr id="10" name="TextBox 10"/>
          <p:cNvSpPr txBox="1"/>
          <p:nvPr/>
        </p:nvSpPr>
        <p:spPr>
          <a:xfrm>
            <a:off x="2819400" y="1143000"/>
            <a:ext cx="6731795" cy="1661993"/>
          </a:xfrm>
          <a:prstGeom prst="rect">
            <a:avLst/>
          </a:prstGeom>
        </p:spPr>
        <p:txBody>
          <a:bodyPr lIns="0" tIns="0" rIns="0" bIns="0" rtlCol="0" anchor="t">
            <a:spAutoFit/>
          </a:bodyPr>
          <a:lstStyle/>
          <a:p>
            <a:pPr algn="ctr"/>
            <a:r>
              <a:rPr lang="en-US" sz="4800" dirty="0">
                <a:solidFill>
                  <a:srgbClr val="193F6F"/>
                </a:solidFill>
                <a:latin typeface="Montserrat Ultra-Bold"/>
              </a:rPr>
              <a:t>Advocacy Institute</a:t>
            </a:r>
            <a:br>
              <a:rPr lang="en-US" sz="4800" dirty="0">
                <a:solidFill>
                  <a:srgbClr val="193F6F"/>
                </a:solidFill>
                <a:latin typeface="Montserrat Ultra-Bold"/>
              </a:rPr>
            </a:br>
            <a:r>
              <a:rPr lang="en-US" sz="2800" dirty="0">
                <a:solidFill>
                  <a:srgbClr val="193F6F"/>
                </a:solidFill>
                <a:latin typeface="Montserrat Ultra-Bold"/>
              </a:rPr>
              <a:t>Healthcare Finance 101</a:t>
            </a:r>
            <a:br>
              <a:rPr lang="en-US" sz="2800" dirty="0">
                <a:solidFill>
                  <a:srgbClr val="193F6F"/>
                </a:solidFill>
                <a:latin typeface="Montserrat Ultra-Bold"/>
              </a:rPr>
            </a:br>
            <a:r>
              <a:rPr lang="en-US" sz="3200" dirty="0">
                <a:solidFill>
                  <a:srgbClr val="193F6F"/>
                </a:solidFill>
                <a:latin typeface="Montserrat Ultra-Bold"/>
              </a:rPr>
              <a:t>12.11.2024</a:t>
            </a:r>
          </a:p>
        </p:txBody>
      </p:sp>
      <p:sp>
        <p:nvSpPr>
          <p:cNvPr id="11" name="TextBox 11"/>
          <p:cNvSpPr txBox="1"/>
          <p:nvPr/>
        </p:nvSpPr>
        <p:spPr>
          <a:xfrm>
            <a:off x="3022390" y="3693787"/>
            <a:ext cx="5681622" cy="2115964"/>
          </a:xfrm>
          <a:prstGeom prst="rect">
            <a:avLst/>
          </a:prstGeom>
        </p:spPr>
        <p:txBody>
          <a:bodyPr lIns="0" tIns="0" rIns="0" bIns="0" rtlCol="0" anchor="t">
            <a:spAutoFit/>
          </a:bodyPr>
          <a:lstStyle/>
          <a:p>
            <a:pPr>
              <a:lnSpc>
                <a:spcPts val="3332"/>
              </a:lnSpc>
            </a:pPr>
            <a:r>
              <a:rPr lang="en-US" sz="2314" dirty="0">
                <a:solidFill>
                  <a:srgbClr val="00467F"/>
                </a:solidFill>
                <a:latin typeface="Poppins Light"/>
              </a:rPr>
              <a:t>Jim Ulrich, Chief Executive Officer</a:t>
            </a:r>
            <a:br>
              <a:rPr lang="en-US" sz="2314" dirty="0">
                <a:solidFill>
                  <a:srgbClr val="00467F"/>
                </a:solidFill>
                <a:latin typeface="Poppins Light"/>
              </a:rPr>
            </a:br>
            <a:r>
              <a:rPr lang="en-US" sz="2314" dirty="0">
                <a:solidFill>
                  <a:srgbClr val="00467F"/>
                </a:solidFill>
                <a:latin typeface="Poppins Light"/>
              </a:rPr>
              <a:t>York General Health Care Services</a:t>
            </a:r>
            <a:br>
              <a:rPr lang="en-US" sz="2314" dirty="0">
                <a:solidFill>
                  <a:srgbClr val="00467F"/>
                </a:solidFill>
                <a:latin typeface="Poppins Light"/>
              </a:rPr>
            </a:br>
            <a:br>
              <a:rPr lang="en-US" sz="1200" dirty="0">
                <a:solidFill>
                  <a:srgbClr val="00467F"/>
                </a:solidFill>
                <a:latin typeface="Poppins Light"/>
              </a:rPr>
            </a:br>
            <a:r>
              <a:rPr lang="en-US" sz="2314" dirty="0">
                <a:solidFill>
                  <a:srgbClr val="00467F"/>
                </a:solidFill>
                <a:latin typeface="Poppins Light"/>
              </a:rPr>
              <a:t>Tim Johnson, Chief Financial Officer</a:t>
            </a:r>
            <a:br>
              <a:rPr lang="en-US" sz="2314" dirty="0">
                <a:solidFill>
                  <a:srgbClr val="00467F"/>
                </a:solidFill>
                <a:latin typeface="Poppins Light"/>
              </a:rPr>
            </a:br>
            <a:r>
              <a:rPr lang="en-US" sz="2314" dirty="0">
                <a:solidFill>
                  <a:srgbClr val="00467F"/>
                </a:solidFill>
                <a:latin typeface="Poppins Light"/>
              </a:rPr>
              <a:t>Nebraska Hospital Association</a:t>
            </a:r>
          </a:p>
        </p:txBody>
      </p:sp>
    </p:spTree>
    <p:extLst>
      <p:ext uri="{BB962C8B-B14F-4D97-AF65-F5344CB8AC3E}">
        <p14:creationId xmlns:p14="http://schemas.microsoft.com/office/powerpoint/2010/main" val="424378443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p:cNvSpPr/>
          <p:nvPr/>
        </p:nvSpPr>
        <p:spPr>
          <a:xfrm>
            <a:off x="1145254" y="2809325"/>
            <a:ext cx="28575" cy="5344118"/>
          </a:xfrm>
          <a:prstGeom prst="line">
            <a:avLst/>
          </a:prstGeom>
          <a:ln w="57150" cap="flat">
            <a:solidFill>
              <a:srgbClr val="FFFFFF"/>
            </a:solidFill>
            <a:prstDash val="solid"/>
            <a:headEnd type="none" w="sm" len="sm"/>
            <a:tailEnd type="none" w="sm" len="sm"/>
          </a:ln>
        </p:spPr>
        <p:txBody>
          <a:bodyPr/>
          <a:lstStyle/>
          <a:p>
            <a:endParaRPr lang="en-US"/>
          </a:p>
        </p:txBody>
      </p:sp>
      <p:sp>
        <p:nvSpPr>
          <p:cNvPr id="3" name="AutoShape 3"/>
          <p:cNvSpPr/>
          <p:nvPr/>
        </p:nvSpPr>
        <p:spPr>
          <a:xfrm>
            <a:off x="838200" y="1447800"/>
            <a:ext cx="3338670" cy="0"/>
          </a:xfrm>
          <a:prstGeom prst="line">
            <a:avLst/>
          </a:prstGeom>
          <a:ln w="57150" cap="flat">
            <a:solidFill>
              <a:srgbClr val="B7BE34"/>
            </a:solidFill>
            <a:prstDash val="solid"/>
            <a:headEnd type="none" w="sm" len="sm"/>
            <a:tailEnd type="none" w="sm" len="sm"/>
          </a:ln>
        </p:spPr>
        <p:txBody>
          <a:bodyPr/>
          <a:lstStyle/>
          <a:p>
            <a:endParaRPr lang="en-US"/>
          </a:p>
        </p:txBody>
      </p:sp>
      <p:grpSp>
        <p:nvGrpSpPr>
          <p:cNvPr id="4" name="Group 4"/>
          <p:cNvGrpSpPr/>
          <p:nvPr/>
        </p:nvGrpSpPr>
        <p:grpSpPr>
          <a:xfrm>
            <a:off x="-1449705" y="-233930"/>
            <a:ext cx="1979233" cy="8087861"/>
            <a:chOff x="0" y="0"/>
            <a:chExt cx="1255347" cy="5129801"/>
          </a:xfrm>
        </p:grpSpPr>
        <p:sp>
          <p:nvSpPr>
            <p:cNvPr id="5" name="Freeform 5"/>
            <p:cNvSpPr/>
            <p:nvPr/>
          </p:nvSpPr>
          <p:spPr>
            <a:xfrm>
              <a:off x="0" y="0"/>
              <a:ext cx="1255347" cy="5129800"/>
            </a:xfrm>
            <a:custGeom>
              <a:avLst/>
              <a:gdLst/>
              <a:ahLst/>
              <a:cxnLst/>
              <a:rect l="l" t="t" r="r" b="b"/>
              <a:pathLst>
                <a:path w="1255347" h="5129800">
                  <a:moveTo>
                    <a:pt x="0" y="0"/>
                  </a:moveTo>
                  <a:lnTo>
                    <a:pt x="1255347" y="0"/>
                  </a:lnTo>
                  <a:lnTo>
                    <a:pt x="1255347" y="5129800"/>
                  </a:lnTo>
                  <a:lnTo>
                    <a:pt x="0" y="5129800"/>
                  </a:lnTo>
                  <a:close/>
                </a:path>
              </a:pathLst>
            </a:custGeom>
            <a:solidFill>
              <a:srgbClr val="00467F"/>
            </a:solidFill>
          </p:spPr>
          <p:txBody>
            <a:bodyPr/>
            <a:lstStyle/>
            <a:p>
              <a:endParaRPr lang="en-US"/>
            </a:p>
          </p:txBody>
        </p:sp>
      </p:grpSp>
      <p:grpSp>
        <p:nvGrpSpPr>
          <p:cNvPr id="6" name="Group 6"/>
          <p:cNvGrpSpPr/>
          <p:nvPr/>
        </p:nvGrpSpPr>
        <p:grpSpPr>
          <a:xfrm>
            <a:off x="-1621989" y="-47988"/>
            <a:ext cx="1979233" cy="7521397"/>
            <a:chOff x="0" y="0"/>
            <a:chExt cx="1255347" cy="4770516"/>
          </a:xfrm>
        </p:grpSpPr>
        <p:sp>
          <p:nvSpPr>
            <p:cNvPr id="7" name="Freeform 7"/>
            <p:cNvSpPr/>
            <p:nvPr/>
          </p:nvSpPr>
          <p:spPr>
            <a:xfrm>
              <a:off x="0" y="0"/>
              <a:ext cx="1255347" cy="4770516"/>
            </a:xfrm>
            <a:custGeom>
              <a:avLst/>
              <a:gdLst/>
              <a:ahLst/>
              <a:cxnLst/>
              <a:rect l="l" t="t" r="r" b="b"/>
              <a:pathLst>
                <a:path w="1255347" h="4770516">
                  <a:moveTo>
                    <a:pt x="0" y="0"/>
                  </a:moveTo>
                  <a:lnTo>
                    <a:pt x="1255347" y="0"/>
                  </a:lnTo>
                  <a:lnTo>
                    <a:pt x="1255347" y="4770516"/>
                  </a:lnTo>
                  <a:lnTo>
                    <a:pt x="0" y="4770516"/>
                  </a:lnTo>
                  <a:close/>
                </a:path>
              </a:pathLst>
            </a:custGeom>
            <a:solidFill>
              <a:srgbClr val="009DD5"/>
            </a:solidFill>
          </p:spPr>
          <p:txBody>
            <a:bodyPr/>
            <a:lstStyle/>
            <a:p>
              <a:endParaRPr lang="en-US"/>
            </a:p>
          </p:txBody>
        </p:sp>
      </p:grpSp>
      <p:grpSp>
        <p:nvGrpSpPr>
          <p:cNvPr id="8" name="Group 8"/>
          <p:cNvGrpSpPr/>
          <p:nvPr/>
        </p:nvGrpSpPr>
        <p:grpSpPr>
          <a:xfrm>
            <a:off x="-479972" y="-47988"/>
            <a:ext cx="676232" cy="7788351"/>
            <a:chOff x="0" y="0"/>
            <a:chExt cx="152400" cy="1755232"/>
          </a:xfrm>
        </p:grpSpPr>
        <p:sp>
          <p:nvSpPr>
            <p:cNvPr id="9" name="Freeform 9"/>
            <p:cNvSpPr/>
            <p:nvPr/>
          </p:nvSpPr>
          <p:spPr>
            <a:xfrm>
              <a:off x="0" y="0"/>
              <a:ext cx="152400" cy="1755232"/>
            </a:xfrm>
            <a:custGeom>
              <a:avLst/>
              <a:gdLst/>
              <a:ahLst/>
              <a:cxnLst/>
              <a:rect l="l" t="t" r="r" b="b"/>
              <a:pathLst>
                <a:path w="152400" h="1755232">
                  <a:moveTo>
                    <a:pt x="0" y="0"/>
                  </a:moveTo>
                  <a:lnTo>
                    <a:pt x="152400" y="0"/>
                  </a:lnTo>
                  <a:lnTo>
                    <a:pt x="152400" y="1755232"/>
                  </a:lnTo>
                  <a:lnTo>
                    <a:pt x="0" y="1755232"/>
                  </a:lnTo>
                  <a:close/>
                </a:path>
              </a:pathLst>
            </a:custGeom>
            <a:solidFill>
              <a:srgbClr val="B7BE34"/>
            </a:solidFill>
          </p:spPr>
          <p:txBody>
            <a:bodyPr/>
            <a:lstStyle/>
            <a:p>
              <a:endParaRPr lang="en-US"/>
            </a:p>
          </p:txBody>
        </p:sp>
      </p:grpSp>
      <p:sp>
        <p:nvSpPr>
          <p:cNvPr id="10" name="TextBox 10"/>
          <p:cNvSpPr txBox="1"/>
          <p:nvPr/>
        </p:nvSpPr>
        <p:spPr>
          <a:xfrm>
            <a:off x="762001" y="427000"/>
            <a:ext cx="8610598" cy="771173"/>
          </a:xfrm>
          <a:prstGeom prst="rect">
            <a:avLst/>
          </a:prstGeom>
        </p:spPr>
        <p:txBody>
          <a:bodyPr wrap="square" lIns="0" tIns="0" rIns="0" bIns="0" rtlCol="0" anchor="t">
            <a:spAutoFit/>
          </a:bodyPr>
          <a:lstStyle/>
          <a:p>
            <a:pPr>
              <a:lnSpc>
                <a:spcPts val="6719"/>
              </a:lnSpc>
            </a:pPr>
            <a:r>
              <a:rPr lang="en-US" sz="4000" dirty="0">
                <a:solidFill>
                  <a:srgbClr val="00467F"/>
                </a:solidFill>
                <a:latin typeface="Montserrat Ultra-Bold"/>
              </a:rPr>
              <a:t>Hospital Financial Components</a:t>
            </a:r>
          </a:p>
        </p:txBody>
      </p:sp>
      <p:sp>
        <p:nvSpPr>
          <p:cNvPr id="13" name="TextBox 2"/>
          <p:cNvSpPr txBox="1"/>
          <p:nvPr/>
        </p:nvSpPr>
        <p:spPr>
          <a:xfrm>
            <a:off x="838200" y="1641117"/>
            <a:ext cx="8458199" cy="490391"/>
          </a:xfrm>
          <a:prstGeom prst="rect">
            <a:avLst/>
          </a:prstGeom>
        </p:spPr>
        <p:txBody>
          <a:bodyPr wrap="square" lIns="0" tIns="0" rIns="0" bIns="0" rtlCol="0" anchor="t">
            <a:spAutoFit/>
          </a:bodyPr>
          <a:lstStyle/>
          <a:p>
            <a:pPr>
              <a:lnSpc>
                <a:spcPts val="4279"/>
              </a:lnSpc>
            </a:pPr>
            <a:r>
              <a:rPr lang="en-US" sz="2139" dirty="0">
                <a:solidFill>
                  <a:srgbClr val="00467F"/>
                </a:solidFill>
                <a:latin typeface="Poppins Light"/>
              </a:rPr>
              <a:t>What’s The Revenue Cycle Really Look Like?</a:t>
            </a:r>
          </a:p>
        </p:txBody>
      </p:sp>
      <p:pic>
        <p:nvPicPr>
          <p:cNvPr id="16" name="Content Placeholder 15"/>
          <p:cNvPicPr>
            <a:picLocks noGrp="1" noChangeAspect="1"/>
          </p:cNvPicPr>
          <p:nvPr>
            <p:ph sz="half" idx="1"/>
          </p:nvPr>
        </p:nvPicPr>
        <p:blipFill>
          <a:blip r:embed="rId2" cstate="print">
            <a:extLst>
              <a:ext uri="{28A0092B-C50C-407E-A947-70E740481C1C}">
                <a14:useLocalDpi xmlns:a14="http://schemas.microsoft.com/office/drawing/2010/main" val="0"/>
              </a:ext>
            </a:extLst>
          </a:blip>
          <a:stretch>
            <a:fillRect/>
          </a:stretch>
        </p:blipFill>
        <p:spPr>
          <a:xfrm>
            <a:off x="1117262" y="2776443"/>
            <a:ext cx="3069507" cy="3069507"/>
          </a:xfrm>
        </p:spPr>
      </p:pic>
      <p:pic>
        <p:nvPicPr>
          <p:cNvPr id="21" name="Content Placeholder 20"/>
          <p:cNvPicPr>
            <a:picLocks noGrp="1" noChangeAspect="1"/>
          </p:cNvPicPr>
          <p:nvPr>
            <p:ph sz="half" idx="2"/>
          </p:nvPr>
        </p:nvPicPr>
        <p:blipFill rotWithShape="1">
          <a:blip r:embed="rId3" cstate="print">
            <a:extLst>
              <a:ext uri="{28A0092B-C50C-407E-A947-70E740481C1C}">
                <a14:useLocalDpi xmlns:a14="http://schemas.microsoft.com/office/drawing/2010/main" val="0"/>
              </a:ext>
            </a:extLst>
          </a:blip>
          <a:srcRect l="10379" t="9623" r="6402" b="10359"/>
          <a:stretch/>
        </p:blipFill>
        <p:spPr>
          <a:xfrm>
            <a:off x="5715000" y="2589369"/>
            <a:ext cx="3581400" cy="3443655"/>
          </a:xfrm>
        </p:spPr>
      </p:pic>
      <p:sp>
        <p:nvSpPr>
          <p:cNvPr id="22" name="Right Arrow 21"/>
          <p:cNvSpPr/>
          <p:nvPr/>
        </p:nvSpPr>
        <p:spPr>
          <a:xfrm>
            <a:off x="4581495" y="4068880"/>
            <a:ext cx="978408" cy="4846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98573299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p:cNvSpPr/>
          <p:nvPr/>
        </p:nvSpPr>
        <p:spPr>
          <a:xfrm>
            <a:off x="1145254" y="2809325"/>
            <a:ext cx="28575" cy="5344118"/>
          </a:xfrm>
          <a:prstGeom prst="line">
            <a:avLst/>
          </a:prstGeom>
          <a:ln w="57150" cap="flat">
            <a:solidFill>
              <a:srgbClr val="FFFFFF"/>
            </a:solidFill>
            <a:prstDash val="solid"/>
            <a:headEnd type="none" w="sm" len="sm"/>
            <a:tailEnd type="none" w="sm" len="sm"/>
          </a:ln>
        </p:spPr>
        <p:txBody>
          <a:bodyPr/>
          <a:lstStyle/>
          <a:p>
            <a:endParaRPr lang="en-US"/>
          </a:p>
        </p:txBody>
      </p:sp>
      <p:sp>
        <p:nvSpPr>
          <p:cNvPr id="3" name="AutoShape 3"/>
          <p:cNvSpPr/>
          <p:nvPr/>
        </p:nvSpPr>
        <p:spPr>
          <a:xfrm>
            <a:off x="762000" y="1295400"/>
            <a:ext cx="3338670" cy="0"/>
          </a:xfrm>
          <a:prstGeom prst="line">
            <a:avLst/>
          </a:prstGeom>
          <a:ln w="57150" cap="flat">
            <a:solidFill>
              <a:srgbClr val="B7BE34"/>
            </a:solidFill>
            <a:prstDash val="solid"/>
            <a:headEnd type="none" w="sm" len="sm"/>
            <a:tailEnd type="none" w="sm" len="sm"/>
          </a:ln>
        </p:spPr>
        <p:txBody>
          <a:bodyPr/>
          <a:lstStyle/>
          <a:p>
            <a:endParaRPr lang="en-US"/>
          </a:p>
        </p:txBody>
      </p:sp>
      <p:grpSp>
        <p:nvGrpSpPr>
          <p:cNvPr id="4" name="Group 4"/>
          <p:cNvGrpSpPr/>
          <p:nvPr/>
        </p:nvGrpSpPr>
        <p:grpSpPr>
          <a:xfrm>
            <a:off x="-1449705" y="-233930"/>
            <a:ext cx="1979233" cy="8087861"/>
            <a:chOff x="0" y="0"/>
            <a:chExt cx="1255347" cy="5129801"/>
          </a:xfrm>
        </p:grpSpPr>
        <p:sp>
          <p:nvSpPr>
            <p:cNvPr id="5" name="Freeform 5"/>
            <p:cNvSpPr/>
            <p:nvPr/>
          </p:nvSpPr>
          <p:spPr>
            <a:xfrm>
              <a:off x="0" y="0"/>
              <a:ext cx="1255347" cy="5129800"/>
            </a:xfrm>
            <a:custGeom>
              <a:avLst/>
              <a:gdLst/>
              <a:ahLst/>
              <a:cxnLst/>
              <a:rect l="l" t="t" r="r" b="b"/>
              <a:pathLst>
                <a:path w="1255347" h="5129800">
                  <a:moveTo>
                    <a:pt x="0" y="0"/>
                  </a:moveTo>
                  <a:lnTo>
                    <a:pt x="1255347" y="0"/>
                  </a:lnTo>
                  <a:lnTo>
                    <a:pt x="1255347" y="5129800"/>
                  </a:lnTo>
                  <a:lnTo>
                    <a:pt x="0" y="5129800"/>
                  </a:lnTo>
                  <a:close/>
                </a:path>
              </a:pathLst>
            </a:custGeom>
            <a:solidFill>
              <a:srgbClr val="00467F"/>
            </a:solidFill>
          </p:spPr>
          <p:txBody>
            <a:bodyPr/>
            <a:lstStyle/>
            <a:p>
              <a:endParaRPr lang="en-US"/>
            </a:p>
          </p:txBody>
        </p:sp>
      </p:grpSp>
      <p:grpSp>
        <p:nvGrpSpPr>
          <p:cNvPr id="6" name="Group 6"/>
          <p:cNvGrpSpPr/>
          <p:nvPr/>
        </p:nvGrpSpPr>
        <p:grpSpPr>
          <a:xfrm>
            <a:off x="-1621989" y="-47988"/>
            <a:ext cx="1979233" cy="7521397"/>
            <a:chOff x="0" y="0"/>
            <a:chExt cx="1255347" cy="4770516"/>
          </a:xfrm>
        </p:grpSpPr>
        <p:sp>
          <p:nvSpPr>
            <p:cNvPr id="7" name="Freeform 7"/>
            <p:cNvSpPr/>
            <p:nvPr/>
          </p:nvSpPr>
          <p:spPr>
            <a:xfrm>
              <a:off x="0" y="0"/>
              <a:ext cx="1255347" cy="4770516"/>
            </a:xfrm>
            <a:custGeom>
              <a:avLst/>
              <a:gdLst/>
              <a:ahLst/>
              <a:cxnLst/>
              <a:rect l="l" t="t" r="r" b="b"/>
              <a:pathLst>
                <a:path w="1255347" h="4770516">
                  <a:moveTo>
                    <a:pt x="0" y="0"/>
                  </a:moveTo>
                  <a:lnTo>
                    <a:pt x="1255347" y="0"/>
                  </a:lnTo>
                  <a:lnTo>
                    <a:pt x="1255347" y="4770516"/>
                  </a:lnTo>
                  <a:lnTo>
                    <a:pt x="0" y="4770516"/>
                  </a:lnTo>
                  <a:close/>
                </a:path>
              </a:pathLst>
            </a:custGeom>
            <a:solidFill>
              <a:srgbClr val="009DD5"/>
            </a:solidFill>
          </p:spPr>
          <p:txBody>
            <a:bodyPr/>
            <a:lstStyle/>
            <a:p>
              <a:endParaRPr lang="en-US"/>
            </a:p>
          </p:txBody>
        </p:sp>
      </p:grpSp>
      <p:grpSp>
        <p:nvGrpSpPr>
          <p:cNvPr id="8" name="Group 8"/>
          <p:cNvGrpSpPr/>
          <p:nvPr/>
        </p:nvGrpSpPr>
        <p:grpSpPr>
          <a:xfrm>
            <a:off x="-479972" y="-47988"/>
            <a:ext cx="676232" cy="7788351"/>
            <a:chOff x="0" y="0"/>
            <a:chExt cx="152400" cy="1755232"/>
          </a:xfrm>
        </p:grpSpPr>
        <p:sp>
          <p:nvSpPr>
            <p:cNvPr id="9" name="Freeform 9"/>
            <p:cNvSpPr/>
            <p:nvPr/>
          </p:nvSpPr>
          <p:spPr>
            <a:xfrm>
              <a:off x="0" y="0"/>
              <a:ext cx="152400" cy="1755232"/>
            </a:xfrm>
            <a:custGeom>
              <a:avLst/>
              <a:gdLst/>
              <a:ahLst/>
              <a:cxnLst/>
              <a:rect l="l" t="t" r="r" b="b"/>
              <a:pathLst>
                <a:path w="152400" h="1755232">
                  <a:moveTo>
                    <a:pt x="0" y="0"/>
                  </a:moveTo>
                  <a:lnTo>
                    <a:pt x="152400" y="0"/>
                  </a:lnTo>
                  <a:lnTo>
                    <a:pt x="152400" y="1755232"/>
                  </a:lnTo>
                  <a:lnTo>
                    <a:pt x="0" y="1755232"/>
                  </a:lnTo>
                  <a:close/>
                </a:path>
              </a:pathLst>
            </a:custGeom>
            <a:solidFill>
              <a:srgbClr val="B7BE34"/>
            </a:solidFill>
          </p:spPr>
          <p:txBody>
            <a:bodyPr/>
            <a:lstStyle/>
            <a:p>
              <a:endParaRPr lang="en-US"/>
            </a:p>
          </p:txBody>
        </p:sp>
      </p:grpSp>
      <p:sp>
        <p:nvSpPr>
          <p:cNvPr id="10" name="TextBox 10"/>
          <p:cNvSpPr txBox="1"/>
          <p:nvPr/>
        </p:nvSpPr>
        <p:spPr>
          <a:xfrm>
            <a:off x="701812" y="409599"/>
            <a:ext cx="9008898" cy="771173"/>
          </a:xfrm>
          <a:prstGeom prst="rect">
            <a:avLst/>
          </a:prstGeom>
        </p:spPr>
        <p:txBody>
          <a:bodyPr wrap="square" lIns="0" tIns="0" rIns="0" bIns="0" rtlCol="0" anchor="t">
            <a:spAutoFit/>
          </a:bodyPr>
          <a:lstStyle/>
          <a:p>
            <a:pPr>
              <a:lnSpc>
                <a:spcPts val="6719"/>
              </a:lnSpc>
            </a:pPr>
            <a:r>
              <a:rPr lang="en-US" sz="4000" dirty="0">
                <a:solidFill>
                  <a:srgbClr val="00467F"/>
                </a:solidFill>
                <a:latin typeface="Montserrat Ultra-Bold"/>
              </a:rPr>
              <a:t>Healthcare Insurance Landscape</a:t>
            </a:r>
          </a:p>
        </p:txBody>
      </p:sp>
      <p:sp>
        <p:nvSpPr>
          <p:cNvPr id="13" name="TextBox 2"/>
          <p:cNvSpPr txBox="1"/>
          <p:nvPr/>
        </p:nvSpPr>
        <p:spPr>
          <a:xfrm>
            <a:off x="762000" y="1371600"/>
            <a:ext cx="8686800" cy="490391"/>
          </a:xfrm>
          <a:prstGeom prst="rect">
            <a:avLst/>
          </a:prstGeom>
        </p:spPr>
        <p:txBody>
          <a:bodyPr wrap="square" lIns="0" tIns="0" rIns="0" bIns="0" rtlCol="0" anchor="t">
            <a:spAutoFit/>
          </a:bodyPr>
          <a:lstStyle/>
          <a:p>
            <a:pPr>
              <a:lnSpc>
                <a:spcPts val="4279"/>
              </a:lnSpc>
            </a:pPr>
            <a:r>
              <a:rPr lang="en-US" sz="2139" dirty="0">
                <a:solidFill>
                  <a:srgbClr val="00467F"/>
                </a:solidFill>
                <a:latin typeface="Poppins Light"/>
              </a:rPr>
              <a:t>Payors Present in Our Organizations</a:t>
            </a:r>
          </a:p>
        </p:txBody>
      </p:sp>
      <p:sp>
        <p:nvSpPr>
          <p:cNvPr id="14" name="TextBox 4"/>
          <p:cNvSpPr txBox="1"/>
          <p:nvPr/>
        </p:nvSpPr>
        <p:spPr>
          <a:xfrm>
            <a:off x="762000" y="2112788"/>
            <a:ext cx="7547476" cy="4585871"/>
          </a:xfrm>
          <a:prstGeom prst="rect">
            <a:avLst/>
          </a:prstGeom>
        </p:spPr>
        <p:txBody>
          <a:bodyPr wrap="square" lIns="0" tIns="0" rIns="0" bIns="0" rtlCol="0" anchor="t">
            <a:spAutoFit/>
          </a:bodyPr>
          <a:lstStyle/>
          <a:p>
            <a:pPr marL="342900" indent="-342900">
              <a:buFont typeface="Arial" panose="020B0604020202020204" pitchFamily="34" charset="0"/>
              <a:buChar char="•"/>
            </a:pPr>
            <a:r>
              <a:rPr lang="en-US" dirty="0">
                <a:solidFill>
                  <a:schemeClr val="tx1">
                    <a:lumMod val="75000"/>
                    <a:lumOff val="25000"/>
                  </a:schemeClr>
                </a:solidFill>
                <a:latin typeface="Poppins Light" panose="020B0604020202020204" charset="0"/>
                <a:cs typeface="Poppins Light" panose="020B0604020202020204" charset="0"/>
              </a:rPr>
              <a:t>State and Federal Government Payors – Medicare, Medicaid and Medicare/Medicaid Advantage</a:t>
            </a:r>
            <a:br>
              <a:rPr lang="en-US" dirty="0">
                <a:solidFill>
                  <a:schemeClr val="tx1">
                    <a:lumMod val="75000"/>
                    <a:lumOff val="25000"/>
                  </a:schemeClr>
                </a:solidFill>
                <a:latin typeface="Poppins Light" panose="020B0604020202020204" charset="0"/>
                <a:cs typeface="Poppins Light" panose="020B0604020202020204" charset="0"/>
              </a:rPr>
            </a:br>
            <a:endParaRPr lang="en-US" sz="1000" dirty="0">
              <a:solidFill>
                <a:schemeClr val="tx1">
                  <a:lumMod val="75000"/>
                  <a:lumOff val="25000"/>
                </a:schemeClr>
              </a:solidFill>
              <a:latin typeface="Poppins Light" panose="020B0604020202020204" charset="0"/>
              <a:cs typeface="Poppins Light" panose="020B0604020202020204" charset="0"/>
            </a:endParaRPr>
          </a:p>
          <a:p>
            <a:pPr marL="342900" indent="-342900">
              <a:buFont typeface="Arial" panose="020B0604020202020204" pitchFamily="34" charset="0"/>
              <a:buChar char="•"/>
            </a:pPr>
            <a:r>
              <a:rPr lang="en-US" dirty="0">
                <a:solidFill>
                  <a:schemeClr val="tx1">
                    <a:lumMod val="75000"/>
                    <a:lumOff val="25000"/>
                  </a:schemeClr>
                </a:solidFill>
                <a:latin typeface="Poppins Light" panose="020B0604020202020204" charset="0"/>
                <a:cs typeface="Poppins Light" panose="020B0604020202020204" charset="0"/>
              </a:rPr>
              <a:t>Recent year growth in Advantage Plans and the negative impacts to rural health care. </a:t>
            </a:r>
          </a:p>
          <a:p>
            <a:pPr marL="800100" lvl="1" indent="-342900">
              <a:buFont typeface="Courier New" panose="02070309020205020404" pitchFamily="49" charset="0"/>
              <a:buChar char="o"/>
            </a:pPr>
            <a:r>
              <a:rPr lang="en-US" dirty="0">
                <a:solidFill>
                  <a:schemeClr val="tx1">
                    <a:lumMod val="75000"/>
                    <a:lumOff val="25000"/>
                  </a:schemeClr>
                </a:solidFill>
                <a:latin typeface="Poppins Light" panose="020B0604020202020204" charset="0"/>
                <a:cs typeface="Poppins Light" panose="020B0604020202020204" charset="0"/>
              </a:rPr>
              <a:t>Differing coverages and rules from the traditional Medicare and Medicaid plans. Examples include preauthorization rules and payment that Is not full cost-based reimbursement for Critical Access Hospitals. </a:t>
            </a:r>
            <a:br>
              <a:rPr lang="en-US" dirty="0">
                <a:solidFill>
                  <a:schemeClr val="tx1">
                    <a:lumMod val="75000"/>
                    <a:lumOff val="25000"/>
                  </a:schemeClr>
                </a:solidFill>
                <a:latin typeface="Poppins Light" panose="020B0604020202020204" charset="0"/>
                <a:cs typeface="Poppins Light" panose="020B0604020202020204" charset="0"/>
              </a:rPr>
            </a:br>
            <a:endParaRPr lang="en-US" sz="1000" dirty="0">
              <a:solidFill>
                <a:schemeClr val="tx1">
                  <a:lumMod val="75000"/>
                  <a:lumOff val="25000"/>
                </a:schemeClr>
              </a:solidFill>
              <a:latin typeface="Poppins Light" panose="020B0604020202020204" charset="0"/>
              <a:cs typeface="Poppins Light" panose="020B0604020202020204" charset="0"/>
            </a:endParaRPr>
          </a:p>
          <a:p>
            <a:pPr marL="342900" indent="-342900">
              <a:buFont typeface="Arial" panose="020B0604020202020204" pitchFamily="34" charset="0"/>
              <a:buChar char="•"/>
            </a:pPr>
            <a:r>
              <a:rPr lang="en-US" dirty="0">
                <a:solidFill>
                  <a:schemeClr val="tx1">
                    <a:lumMod val="75000"/>
                    <a:lumOff val="25000"/>
                  </a:schemeClr>
                </a:solidFill>
                <a:latin typeface="Poppins Light" panose="020B0604020202020204" charset="0"/>
                <a:cs typeface="Poppins Light" panose="020B0604020202020204" charset="0"/>
              </a:rPr>
              <a:t>Some of the major Health Care Insurance </a:t>
            </a:r>
            <a:r>
              <a:rPr lang="en-US" dirty="0" err="1">
                <a:solidFill>
                  <a:schemeClr val="tx1">
                    <a:lumMod val="75000"/>
                    <a:lumOff val="25000"/>
                  </a:schemeClr>
                </a:solidFill>
                <a:latin typeface="Poppins Light" panose="020B0604020202020204" charset="0"/>
                <a:cs typeface="Poppins Light" panose="020B0604020202020204" charset="0"/>
              </a:rPr>
              <a:t>Payors</a:t>
            </a:r>
            <a:r>
              <a:rPr lang="en-US" dirty="0">
                <a:solidFill>
                  <a:schemeClr val="tx1">
                    <a:lumMod val="75000"/>
                    <a:lumOff val="25000"/>
                  </a:schemeClr>
                </a:solidFill>
                <a:latin typeface="Poppins Light" panose="020B0604020202020204" charset="0"/>
                <a:cs typeface="Poppins Light" panose="020B0604020202020204" charset="0"/>
              </a:rPr>
              <a:t> in Nebraska include:</a:t>
            </a:r>
          </a:p>
          <a:p>
            <a:pPr marL="800100" lvl="1" indent="-342900">
              <a:buFont typeface="Courier New" panose="02070309020205020404" pitchFamily="49" charset="0"/>
              <a:buChar char="o"/>
            </a:pPr>
            <a:r>
              <a:rPr lang="en-US" dirty="0">
                <a:solidFill>
                  <a:schemeClr val="tx1">
                    <a:lumMod val="75000"/>
                    <a:lumOff val="25000"/>
                  </a:schemeClr>
                </a:solidFill>
                <a:latin typeface="Poppins Light" panose="020B0604020202020204" charset="0"/>
                <a:cs typeface="Poppins Light" panose="020B0604020202020204" charset="0"/>
              </a:rPr>
              <a:t>Blue Cross Blue Shield</a:t>
            </a:r>
          </a:p>
          <a:p>
            <a:pPr marL="800100" lvl="1" indent="-342900">
              <a:buFont typeface="Courier New" panose="02070309020205020404" pitchFamily="49" charset="0"/>
              <a:buChar char="o"/>
            </a:pPr>
            <a:r>
              <a:rPr lang="en-US" dirty="0">
                <a:solidFill>
                  <a:schemeClr val="tx1">
                    <a:lumMod val="75000"/>
                    <a:lumOff val="25000"/>
                  </a:schemeClr>
                </a:solidFill>
                <a:latin typeface="Poppins Light" panose="020B0604020202020204" charset="0"/>
                <a:cs typeface="Poppins Light" panose="020B0604020202020204" charset="0"/>
              </a:rPr>
              <a:t>United Health Care</a:t>
            </a:r>
          </a:p>
          <a:p>
            <a:pPr marL="800100" lvl="1" indent="-342900">
              <a:buFont typeface="Courier New" panose="02070309020205020404" pitchFamily="49" charset="0"/>
              <a:buChar char="o"/>
            </a:pPr>
            <a:r>
              <a:rPr lang="en-US" dirty="0">
                <a:solidFill>
                  <a:schemeClr val="tx1">
                    <a:lumMod val="75000"/>
                    <a:lumOff val="25000"/>
                  </a:schemeClr>
                </a:solidFill>
                <a:latin typeface="Poppins Light" panose="020B0604020202020204" charset="0"/>
                <a:cs typeface="Poppins Light" panose="020B0604020202020204" charset="0"/>
              </a:rPr>
              <a:t>Aetna</a:t>
            </a:r>
          </a:p>
          <a:p>
            <a:pPr marL="800100" lvl="1" indent="-342900">
              <a:buFont typeface="Courier New" panose="02070309020205020404" pitchFamily="49" charset="0"/>
              <a:buChar char="o"/>
            </a:pPr>
            <a:r>
              <a:rPr lang="en-US" dirty="0">
                <a:solidFill>
                  <a:schemeClr val="tx1">
                    <a:lumMod val="75000"/>
                    <a:lumOff val="25000"/>
                  </a:schemeClr>
                </a:solidFill>
                <a:latin typeface="Poppins Light" panose="020B0604020202020204" charset="0"/>
                <a:cs typeface="Poppins Light" panose="020B0604020202020204" charset="0"/>
              </a:rPr>
              <a:t>Molina – Medicare Advantage</a:t>
            </a:r>
          </a:p>
          <a:p>
            <a:pPr marL="342900" indent="-342900">
              <a:buFont typeface="Arial" panose="020B0604020202020204" pitchFamily="34" charset="0"/>
              <a:buChar char="•"/>
            </a:pPr>
            <a:endParaRPr lang="en-US" dirty="0">
              <a:solidFill>
                <a:schemeClr val="tx1">
                  <a:lumMod val="75000"/>
                  <a:lumOff val="25000"/>
                </a:schemeClr>
              </a:solidFill>
              <a:latin typeface="Poppins Light" panose="020B0604020202020204" charset="0"/>
              <a:cs typeface="Poppins Light" panose="020B0604020202020204" charset="0"/>
            </a:endParaRPr>
          </a:p>
        </p:txBody>
      </p:sp>
    </p:spTree>
    <p:extLst>
      <p:ext uri="{BB962C8B-B14F-4D97-AF65-F5344CB8AC3E}">
        <p14:creationId xmlns:p14="http://schemas.microsoft.com/office/powerpoint/2010/main" val="159812681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p:cNvSpPr/>
          <p:nvPr/>
        </p:nvSpPr>
        <p:spPr>
          <a:xfrm>
            <a:off x="1145254" y="2809325"/>
            <a:ext cx="28575" cy="5344118"/>
          </a:xfrm>
          <a:prstGeom prst="line">
            <a:avLst/>
          </a:prstGeom>
          <a:ln w="57150" cap="flat">
            <a:solidFill>
              <a:srgbClr val="FFFFFF"/>
            </a:solidFill>
            <a:prstDash val="solid"/>
            <a:headEnd type="none" w="sm" len="sm"/>
            <a:tailEnd type="none" w="sm" len="sm"/>
          </a:ln>
        </p:spPr>
        <p:txBody>
          <a:bodyPr/>
          <a:lstStyle/>
          <a:p>
            <a:endParaRPr lang="en-US"/>
          </a:p>
        </p:txBody>
      </p:sp>
      <p:sp>
        <p:nvSpPr>
          <p:cNvPr id="3" name="AutoShape 3"/>
          <p:cNvSpPr/>
          <p:nvPr/>
        </p:nvSpPr>
        <p:spPr>
          <a:xfrm>
            <a:off x="762000" y="1295400"/>
            <a:ext cx="3338670" cy="0"/>
          </a:xfrm>
          <a:prstGeom prst="line">
            <a:avLst/>
          </a:prstGeom>
          <a:ln w="57150" cap="flat">
            <a:solidFill>
              <a:srgbClr val="B7BE34"/>
            </a:solidFill>
            <a:prstDash val="solid"/>
            <a:headEnd type="none" w="sm" len="sm"/>
            <a:tailEnd type="none" w="sm" len="sm"/>
          </a:ln>
        </p:spPr>
        <p:txBody>
          <a:bodyPr/>
          <a:lstStyle/>
          <a:p>
            <a:endParaRPr lang="en-US"/>
          </a:p>
        </p:txBody>
      </p:sp>
      <p:grpSp>
        <p:nvGrpSpPr>
          <p:cNvPr id="4" name="Group 4"/>
          <p:cNvGrpSpPr/>
          <p:nvPr/>
        </p:nvGrpSpPr>
        <p:grpSpPr>
          <a:xfrm>
            <a:off x="-1449705" y="-233930"/>
            <a:ext cx="1979233" cy="8087861"/>
            <a:chOff x="0" y="0"/>
            <a:chExt cx="1255347" cy="5129801"/>
          </a:xfrm>
        </p:grpSpPr>
        <p:sp>
          <p:nvSpPr>
            <p:cNvPr id="5" name="Freeform 5"/>
            <p:cNvSpPr/>
            <p:nvPr/>
          </p:nvSpPr>
          <p:spPr>
            <a:xfrm>
              <a:off x="0" y="0"/>
              <a:ext cx="1255347" cy="5129800"/>
            </a:xfrm>
            <a:custGeom>
              <a:avLst/>
              <a:gdLst/>
              <a:ahLst/>
              <a:cxnLst/>
              <a:rect l="l" t="t" r="r" b="b"/>
              <a:pathLst>
                <a:path w="1255347" h="5129800">
                  <a:moveTo>
                    <a:pt x="0" y="0"/>
                  </a:moveTo>
                  <a:lnTo>
                    <a:pt x="1255347" y="0"/>
                  </a:lnTo>
                  <a:lnTo>
                    <a:pt x="1255347" y="5129800"/>
                  </a:lnTo>
                  <a:lnTo>
                    <a:pt x="0" y="5129800"/>
                  </a:lnTo>
                  <a:close/>
                </a:path>
              </a:pathLst>
            </a:custGeom>
            <a:solidFill>
              <a:srgbClr val="00467F"/>
            </a:solidFill>
          </p:spPr>
          <p:txBody>
            <a:bodyPr/>
            <a:lstStyle/>
            <a:p>
              <a:endParaRPr lang="en-US"/>
            </a:p>
          </p:txBody>
        </p:sp>
      </p:grpSp>
      <p:grpSp>
        <p:nvGrpSpPr>
          <p:cNvPr id="6" name="Group 6"/>
          <p:cNvGrpSpPr/>
          <p:nvPr/>
        </p:nvGrpSpPr>
        <p:grpSpPr>
          <a:xfrm>
            <a:off x="-1621989" y="-47988"/>
            <a:ext cx="1979233" cy="7521397"/>
            <a:chOff x="0" y="0"/>
            <a:chExt cx="1255347" cy="4770516"/>
          </a:xfrm>
        </p:grpSpPr>
        <p:sp>
          <p:nvSpPr>
            <p:cNvPr id="7" name="Freeform 7"/>
            <p:cNvSpPr/>
            <p:nvPr/>
          </p:nvSpPr>
          <p:spPr>
            <a:xfrm>
              <a:off x="0" y="0"/>
              <a:ext cx="1255347" cy="4770516"/>
            </a:xfrm>
            <a:custGeom>
              <a:avLst/>
              <a:gdLst/>
              <a:ahLst/>
              <a:cxnLst/>
              <a:rect l="l" t="t" r="r" b="b"/>
              <a:pathLst>
                <a:path w="1255347" h="4770516">
                  <a:moveTo>
                    <a:pt x="0" y="0"/>
                  </a:moveTo>
                  <a:lnTo>
                    <a:pt x="1255347" y="0"/>
                  </a:lnTo>
                  <a:lnTo>
                    <a:pt x="1255347" y="4770516"/>
                  </a:lnTo>
                  <a:lnTo>
                    <a:pt x="0" y="4770516"/>
                  </a:lnTo>
                  <a:close/>
                </a:path>
              </a:pathLst>
            </a:custGeom>
            <a:solidFill>
              <a:srgbClr val="009DD5"/>
            </a:solidFill>
          </p:spPr>
          <p:txBody>
            <a:bodyPr/>
            <a:lstStyle/>
            <a:p>
              <a:endParaRPr lang="en-US"/>
            </a:p>
          </p:txBody>
        </p:sp>
      </p:grpSp>
      <p:grpSp>
        <p:nvGrpSpPr>
          <p:cNvPr id="8" name="Group 8"/>
          <p:cNvGrpSpPr/>
          <p:nvPr/>
        </p:nvGrpSpPr>
        <p:grpSpPr>
          <a:xfrm>
            <a:off x="-479972" y="-47988"/>
            <a:ext cx="676232" cy="7788351"/>
            <a:chOff x="0" y="0"/>
            <a:chExt cx="152400" cy="1755232"/>
          </a:xfrm>
        </p:grpSpPr>
        <p:sp>
          <p:nvSpPr>
            <p:cNvPr id="9" name="Freeform 9"/>
            <p:cNvSpPr/>
            <p:nvPr/>
          </p:nvSpPr>
          <p:spPr>
            <a:xfrm>
              <a:off x="0" y="0"/>
              <a:ext cx="152400" cy="1755232"/>
            </a:xfrm>
            <a:custGeom>
              <a:avLst/>
              <a:gdLst/>
              <a:ahLst/>
              <a:cxnLst/>
              <a:rect l="l" t="t" r="r" b="b"/>
              <a:pathLst>
                <a:path w="152400" h="1755232">
                  <a:moveTo>
                    <a:pt x="0" y="0"/>
                  </a:moveTo>
                  <a:lnTo>
                    <a:pt x="152400" y="0"/>
                  </a:lnTo>
                  <a:lnTo>
                    <a:pt x="152400" y="1755232"/>
                  </a:lnTo>
                  <a:lnTo>
                    <a:pt x="0" y="1755232"/>
                  </a:lnTo>
                  <a:close/>
                </a:path>
              </a:pathLst>
            </a:custGeom>
            <a:solidFill>
              <a:srgbClr val="B7BE34"/>
            </a:solidFill>
          </p:spPr>
          <p:txBody>
            <a:bodyPr/>
            <a:lstStyle/>
            <a:p>
              <a:endParaRPr lang="en-US"/>
            </a:p>
          </p:txBody>
        </p:sp>
      </p:grpSp>
      <p:sp>
        <p:nvSpPr>
          <p:cNvPr id="10" name="TextBox 10"/>
          <p:cNvSpPr txBox="1"/>
          <p:nvPr/>
        </p:nvSpPr>
        <p:spPr>
          <a:xfrm>
            <a:off x="701812" y="409599"/>
            <a:ext cx="9008898" cy="771173"/>
          </a:xfrm>
          <a:prstGeom prst="rect">
            <a:avLst/>
          </a:prstGeom>
        </p:spPr>
        <p:txBody>
          <a:bodyPr wrap="square" lIns="0" tIns="0" rIns="0" bIns="0" rtlCol="0" anchor="t">
            <a:spAutoFit/>
          </a:bodyPr>
          <a:lstStyle/>
          <a:p>
            <a:pPr>
              <a:lnSpc>
                <a:spcPts val="6719"/>
              </a:lnSpc>
            </a:pPr>
            <a:r>
              <a:rPr lang="en-US" sz="4000" dirty="0">
                <a:solidFill>
                  <a:srgbClr val="00467F"/>
                </a:solidFill>
                <a:latin typeface="Montserrat Ultra-Bold"/>
              </a:rPr>
              <a:t>Healthcare Insurance Landscape</a:t>
            </a:r>
          </a:p>
        </p:txBody>
      </p:sp>
      <p:sp>
        <p:nvSpPr>
          <p:cNvPr id="13" name="TextBox 2"/>
          <p:cNvSpPr txBox="1"/>
          <p:nvPr/>
        </p:nvSpPr>
        <p:spPr>
          <a:xfrm>
            <a:off x="701812" y="1371600"/>
            <a:ext cx="8746988" cy="490391"/>
          </a:xfrm>
          <a:prstGeom prst="rect">
            <a:avLst/>
          </a:prstGeom>
        </p:spPr>
        <p:txBody>
          <a:bodyPr wrap="square" lIns="0" tIns="0" rIns="0" bIns="0" rtlCol="0" anchor="t">
            <a:spAutoFit/>
          </a:bodyPr>
          <a:lstStyle/>
          <a:p>
            <a:pPr>
              <a:lnSpc>
                <a:spcPts val="4279"/>
              </a:lnSpc>
            </a:pPr>
            <a:r>
              <a:rPr lang="en-US" sz="2139" dirty="0">
                <a:solidFill>
                  <a:srgbClr val="00467F"/>
                </a:solidFill>
                <a:latin typeface="Poppins Light"/>
              </a:rPr>
              <a:t>Payment Models Present in Our Organizations</a:t>
            </a:r>
          </a:p>
        </p:txBody>
      </p:sp>
      <p:sp>
        <p:nvSpPr>
          <p:cNvPr id="14" name="TextBox 4"/>
          <p:cNvSpPr txBox="1"/>
          <p:nvPr/>
        </p:nvSpPr>
        <p:spPr>
          <a:xfrm>
            <a:off x="904963" y="2089394"/>
            <a:ext cx="8543837" cy="5232202"/>
          </a:xfrm>
          <a:prstGeom prst="rect">
            <a:avLst/>
          </a:prstGeom>
        </p:spPr>
        <p:txBody>
          <a:bodyPr wrap="square" lIns="0" tIns="0" rIns="0" bIns="0" rtlCol="0" anchor="t">
            <a:spAutoFit/>
          </a:bodyPr>
          <a:lstStyle/>
          <a:p>
            <a:pPr marL="342900" indent="-342900">
              <a:buFont typeface="Arial" panose="020B0604020202020204" pitchFamily="34" charset="0"/>
              <a:buChar char="•"/>
            </a:pPr>
            <a:r>
              <a:rPr lang="en-US" sz="1600" b="1" dirty="0">
                <a:solidFill>
                  <a:schemeClr val="tx1">
                    <a:lumMod val="75000"/>
                    <a:lumOff val="25000"/>
                  </a:schemeClr>
                </a:solidFill>
                <a:latin typeface="Poppins Light" panose="020B0604020202020204" charset="0"/>
                <a:cs typeface="Poppins Light" panose="020B0604020202020204" charset="0"/>
              </a:rPr>
              <a:t>Payment Models in our Organizations Today</a:t>
            </a:r>
            <a:br>
              <a:rPr lang="en-US" sz="1600" b="1" dirty="0">
                <a:solidFill>
                  <a:schemeClr val="tx1">
                    <a:lumMod val="75000"/>
                    <a:lumOff val="25000"/>
                  </a:schemeClr>
                </a:solidFill>
                <a:latin typeface="Poppins Light" panose="020B0604020202020204" charset="0"/>
                <a:cs typeface="Poppins Light" panose="020B0604020202020204" charset="0"/>
              </a:rPr>
            </a:br>
            <a:endParaRPr lang="en-US" sz="1000" b="1" dirty="0">
              <a:solidFill>
                <a:schemeClr val="tx1">
                  <a:lumMod val="75000"/>
                  <a:lumOff val="25000"/>
                </a:schemeClr>
              </a:solidFill>
              <a:latin typeface="Poppins Light" panose="020B0604020202020204" charset="0"/>
              <a:cs typeface="Poppins Light" panose="020B0604020202020204" charset="0"/>
            </a:endParaRPr>
          </a:p>
          <a:p>
            <a:pPr marL="742950" lvl="1" indent="-285750">
              <a:buFont typeface="Courier New" panose="02070309020205020404" pitchFamily="49" charset="0"/>
              <a:buChar char="o"/>
            </a:pPr>
            <a:r>
              <a:rPr lang="en-US" sz="1600" dirty="0">
                <a:solidFill>
                  <a:schemeClr val="tx1">
                    <a:lumMod val="75000"/>
                    <a:lumOff val="25000"/>
                  </a:schemeClr>
                </a:solidFill>
                <a:latin typeface="Poppins Light" panose="020B0604020202020204" charset="0"/>
                <a:cs typeface="Poppins Light" panose="020B0604020202020204" charset="0"/>
              </a:rPr>
              <a:t>Cost Based Reimbursement – Critical Access Hospitals</a:t>
            </a:r>
          </a:p>
          <a:p>
            <a:pPr marL="742950" lvl="1" indent="-285750">
              <a:buFont typeface="Courier New" panose="02070309020205020404" pitchFamily="49" charset="0"/>
              <a:buChar char="o"/>
            </a:pPr>
            <a:r>
              <a:rPr lang="en-US" sz="1600" dirty="0">
                <a:solidFill>
                  <a:schemeClr val="tx1">
                    <a:lumMod val="75000"/>
                    <a:lumOff val="25000"/>
                  </a:schemeClr>
                </a:solidFill>
                <a:latin typeface="Poppins Light" panose="020B0604020202020204" charset="0"/>
                <a:cs typeface="Poppins Light" panose="020B0604020202020204" charset="0"/>
              </a:rPr>
              <a:t>Fee Schedule</a:t>
            </a:r>
          </a:p>
          <a:p>
            <a:pPr marL="742950" lvl="1" indent="-285750">
              <a:buFont typeface="Courier New" panose="02070309020205020404" pitchFamily="49" charset="0"/>
              <a:buChar char="o"/>
            </a:pPr>
            <a:r>
              <a:rPr lang="en-US" sz="1600" dirty="0">
                <a:solidFill>
                  <a:schemeClr val="tx1">
                    <a:lumMod val="75000"/>
                    <a:lumOff val="25000"/>
                  </a:schemeClr>
                </a:solidFill>
                <a:latin typeface="Poppins Light" panose="020B0604020202020204" charset="0"/>
                <a:cs typeface="Poppins Light" panose="020B0604020202020204" charset="0"/>
              </a:rPr>
              <a:t>Percent of Charges</a:t>
            </a:r>
          </a:p>
          <a:p>
            <a:pPr marL="742950" lvl="1" indent="-285750">
              <a:buFont typeface="Courier New" panose="02070309020205020404" pitchFamily="49" charset="0"/>
              <a:buChar char="o"/>
            </a:pPr>
            <a:r>
              <a:rPr lang="en-US" sz="1600" dirty="0">
                <a:solidFill>
                  <a:schemeClr val="tx1">
                    <a:lumMod val="75000"/>
                    <a:lumOff val="25000"/>
                  </a:schemeClr>
                </a:solidFill>
                <a:latin typeface="Poppins Light" panose="020B0604020202020204" charset="0"/>
                <a:cs typeface="Poppins Light" panose="020B0604020202020204" charset="0"/>
              </a:rPr>
              <a:t>Capitated Payments, Population Health</a:t>
            </a:r>
          </a:p>
          <a:p>
            <a:pPr marL="742950" lvl="1" indent="-285750">
              <a:buFont typeface="Courier New" panose="02070309020205020404" pitchFamily="49" charset="0"/>
              <a:buChar char="o"/>
            </a:pPr>
            <a:r>
              <a:rPr lang="en-US" sz="1600" dirty="0">
                <a:solidFill>
                  <a:schemeClr val="tx1">
                    <a:lumMod val="75000"/>
                    <a:lumOff val="25000"/>
                  </a:schemeClr>
                </a:solidFill>
                <a:latin typeface="Poppins Light" panose="020B0604020202020204" charset="0"/>
                <a:cs typeface="Poppins Light" panose="020B0604020202020204" charset="0"/>
              </a:rPr>
              <a:t>Prospective Payment System</a:t>
            </a:r>
          </a:p>
          <a:p>
            <a:pPr marL="742950" lvl="1" indent="-285750">
              <a:buFont typeface="Courier New" panose="02070309020205020404" pitchFamily="49" charset="0"/>
              <a:buChar char="o"/>
            </a:pPr>
            <a:r>
              <a:rPr lang="en-US" sz="1600" dirty="0">
                <a:solidFill>
                  <a:schemeClr val="tx1">
                    <a:lumMod val="75000"/>
                    <a:lumOff val="25000"/>
                  </a:schemeClr>
                </a:solidFill>
                <a:latin typeface="Poppins Light" panose="020B0604020202020204" charset="0"/>
                <a:cs typeface="Poppins Light" panose="020B0604020202020204" charset="0"/>
              </a:rPr>
              <a:t>Home Health –PDPG- Patient Driven Grouping Model (Case Mix adjusted for patient’s condition).</a:t>
            </a:r>
          </a:p>
          <a:p>
            <a:pPr marL="742950" lvl="1" indent="-285750">
              <a:buFont typeface="Courier New" panose="02070309020205020404" pitchFamily="49" charset="0"/>
              <a:buChar char="o"/>
            </a:pPr>
            <a:r>
              <a:rPr lang="en-US" sz="1600" dirty="0">
                <a:solidFill>
                  <a:schemeClr val="tx1">
                    <a:lumMod val="75000"/>
                    <a:lumOff val="25000"/>
                  </a:schemeClr>
                </a:solidFill>
                <a:latin typeface="Poppins Light" panose="020B0604020202020204" charset="0"/>
                <a:cs typeface="Poppins Light" panose="020B0604020202020204" charset="0"/>
              </a:rPr>
              <a:t>ESRD – End Stage Renal Dialysis</a:t>
            </a:r>
          </a:p>
          <a:p>
            <a:pPr marL="742950" lvl="1" indent="-285750">
              <a:buFont typeface="Courier New" panose="02070309020205020404" pitchFamily="49" charset="0"/>
              <a:buChar char="o"/>
            </a:pPr>
            <a:r>
              <a:rPr lang="en-US" sz="1600" dirty="0">
                <a:solidFill>
                  <a:schemeClr val="tx1">
                    <a:lumMod val="75000"/>
                    <a:lumOff val="25000"/>
                  </a:schemeClr>
                </a:solidFill>
                <a:latin typeface="Poppins Light" panose="020B0604020202020204" charset="0"/>
                <a:cs typeface="Poppins Light" panose="020B0604020202020204" charset="0"/>
              </a:rPr>
              <a:t>Long Term Care – PDPM (Patient Driven Payment Model)</a:t>
            </a:r>
          </a:p>
          <a:p>
            <a:pPr marL="742950" lvl="1" indent="-285750">
              <a:buFont typeface="Courier New" panose="02070309020205020404" pitchFamily="49" charset="0"/>
              <a:buChar char="o"/>
            </a:pPr>
            <a:r>
              <a:rPr lang="en-US" sz="1600" dirty="0">
                <a:solidFill>
                  <a:schemeClr val="tx1">
                    <a:lumMod val="75000"/>
                    <a:lumOff val="25000"/>
                  </a:schemeClr>
                </a:solidFill>
                <a:latin typeface="Poppins Light" panose="020B0604020202020204" charset="0"/>
                <a:cs typeface="Poppins Light" panose="020B0604020202020204" charset="0"/>
              </a:rPr>
              <a:t>Clinics – Fee Schedule/ Relative Value Units (RVU)</a:t>
            </a:r>
            <a:br>
              <a:rPr lang="en-US" sz="1600" dirty="0">
                <a:solidFill>
                  <a:schemeClr val="tx1">
                    <a:lumMod val="75000"/>
                    <a:lumOff val="25000"/>
                  </a:schemeClr>
                </a:solidFill>
                <a:latin typeface="Poppins Light" panose="020B0604020202020204" charset="0"/>
                <a:cs typeface="Poppins Light" panose="020B0604020202020204" charset="0"/>
              </a:rPr>
            </a:br>
            <a:endParaRPr lang="en-US" sz="1000" dirty="0">
              <a:solidFill>
                <a:schemeClr val="tx1">
                  <a:lumMod val="75000"/>
                  <a:lumOff val="25000"/>
                </a:schemeClr>
              </a:solidFill>
              <a:latin typeface="Poppins Light" panose="020B0604020202020204" charset="0"/>
              <a:cs typeface="Poppins Light" panose="020B0604020202020204" charset="0"/>
            </a:endParaRPr>
          </a:p>
          <a:p>
            <a:pPr marL="285750" indent="-285750">
              <a:buFont typeface="Arial" panose="020B0604020202020204" pitchFamily="34" charset="0"/>
              <a:buChar char="•"/>
            </a:pPr>
            <a:r>
              <a:rPr lang="en-US" sz="1600" b="1" dirty="0">
                <a:solidFill>
                  <a:schemeClr val="tx1">
                    <a:lumMod val="75000"/>
                    <a:lumOff val="25000"/>
                  </a:schemeClr>
                </a:solidFill>
                <a:latin typeface="Poppins Light" panose="020B0604020202020204" charset="0"/>
                <a:cs typeface="Poppins Light" panose="020B0604020202020204" charset="0"/>
              </a:rPr>
              <a:t>Rural Emergency Hospital designation</a:t>
            </a:r>
          </a:p>
          <a:p>
            <a:pPr marL="742950" lvl="1" indent="-285750">
              <a:buFont typeface="Courier New" panose="02070309020205020404" pitchFamily="49" charset="0"/>
              <a:buChar char="o"/>
            </a:pPr>
            <a:r>
              <a:rPr lang="en-US" sz="1600" dirty="0">
                <a:solidFill>
                  <a:schemeClr val="tx1">
                    <a:lumMod val="75000"/>
                    <a:lumOff val="25000"/>
                  </a:schemeClr>
                </a:solidFill>
                <a:latin typeface="Poppins Light" panose="020B0604020202020204" charset="0"/>
                <a:cs typeface="Poppins Light" panose="020B0604020202020204" charset="0"/>
              </a:rPr>
              <a:t>OP PPS rate plus 5%, and an additional monthly facility payment of per month</a:t>
            </a:r>
          </a:p>
          <a:p>
            <a:pPr marL="742950" lvl="1" indent="-285750">
              <a:buFont typeface="Courier New" panose="02070309020205020404" pitchFamily="49" charset="0"/>
              <a:buChar char="o"/>
            </a:pPr>
            <a:r>
              <a:rPr lang="en-US" sz="1600" dirty="0">
                <a:solidFill>
                  <a:schemeClr val="tx1">
                    <a:lumMod val="75000"/>
                    <a:lumOff val="25000"/>
                  </a:schemeClr>
                </a:solidFill>
                <a:latin typeface="Poppins Light" panose="020B0604020202020204" charset="0"/>
                <a:cs typeface="Poppins Light" panose="020B0604020202020204" charset="0"/>
              </a:rPr>
              <a:t>Less services than a CAH  24 hour ER, Lab, Radiology, Pharmacy, Observation (cannot average more than 24 hours per patient).</a:t>
            </a:r>
            <a:br>
              <a:rPr lang="en-US" sz="1600" dirty="0">
                <a:solidFill>
                  <a:schemeClr val="tx1">
                    <a:lumMod val="75000"/>
                    <a:lumOff val="25000"/>
                  </a:schemeClr>
                </a:solidFill>
                <a:latin typeface="Poppins Light" panose="020B0604020202020204" charset="0"/>
                <a:cs typeface="Poppins Light" panose="020B0604020202020204" charset="0"/>
              </a:rPr>
            </a:br>
            <a:endParaRPr lang="en-US" sz="1000" dirty="0">
              <a:solidFill>
                <a:schemeClr val="tx1">
                  <a:lumMod val="75000"/>
                  <a:lumOff val="25000"/>
                </a:schemeClr>
              </a:solidFill>
              <a:latin typeface="Poppins Light" panose="020B0604020202020204" charset="0"/>
              <a:cs typeface="Poppins Light" panose="020B0604020202020204" charset="0"/>
            </a:endParaRPr>
          </a:p>
          <a:p>
            <a:pPr marL="285750" indent="-285750">
              <a:buFont typeface="Arial" panose="020B0604020202020204" pitchFamily="34" charset="0"/>
              <a:buChar char="•"/>
            </a:pPr>
            <a:r>
              <a:rPr lang="en-US" sz="1600" b="1" dirty="0">
                <a:solidFill>
                  <a:schemeClr val="tx1">
                    <a:lumMod val="75000"/>
                    <a:lumOff val="25000"/>
                  </a:schemeClr>
                </a:solidFill>
                <a:latin typeface="Poppins Light" panose="020B0604020202020204" charset="0"/>
                <a:cs typeface="Poppins Light" panose="020B0604020202020204" charset="0"/>
              </a:rPr>
              <a:t>Yes, Health Care reimbursement is COMPLICATED!</a:t>
            </a:r>
          </a:p>
          <a:p>
            <a:pPr marL="285750" indent="-285750">
              <a:buFont typeface="Arial" panose="020B0604020202020204" pitchFamily="34" charset="0"/>
              <a:buChar char="•"/>
            </a:pPr>
            <a:endParaRPr lang="en-US" dirty="0">
              <a:solidFill>
                <a:schemeClr val="tx1">
                  <a:lumMod val="75000"/>
                  <a:lumOff val="25000"/>
                </a:schemeClr>
              </a:solidFill>
              <a:latin typeface="Poppins Light" panose="020B0604020202020204" charset="0"/>
              <a:cs typeface="Poppins Light" panose="020B0604020202020204" charset="0"/>
            </a:endParaRPr>
          </a:p>
          <a:p>
            <a:pPr marL="800100" lvl="1" indent="-342900">
              <a:buFont typeface="Arial" panose="020B0604020202020204" pitchFamily="34" charset="0"/>
              <a:buChar char="•"/>
            </a:pPr>
            <a:endParaRPr lang="en-US" dirty="0">
              <a:solidFill>
                <a:schemeClr val="tx1">
                  <a:lumMod val="75000"/>
                  <a:lumOff val="25000"/>
                </a:schemeClr>
              </a:solidFill>
              <a:latin typeface="Poppins Light" panose="020B0604020202020204" charset="0"/>
              <a:cs typeface="Poppins Light" panose="020B0604020202020204" charset="0"/>
            </a:endParaRPr>
          </a:p>
          <a:p>
            <a:pPr marL="342900" indent="-342900">
              <a:buFont typeface="Arial" panose="020B0604020202020204" pitchFamily="34" charset="0"/>
              <a:buChar char="•"/>
            </a:pPr>
            <a:endParaRPr lang="en-US" dirty="0">
              <a:solidFill>
                <a:schemeClr val="tx1">
                  <a:lumMod val="75000"/>
                  <a:lumOff val="25000"/>
                </a:schemeClr>
              </a:solidFill>
              <a:latin typeface="Poppins Light" panose="020B0604020202020204" charset="0"/>
              <a:cs typeface="Poppins Light" panose="020B0604020202020204" charset="0"/>
            </a:endParaRPr>
          </a:p>
        </p:txBody>
      </p:sp>
    </p:spTree>
    <p:extLst>
      <p:ext uri="{BB962C8B-B14F-4D97-AF65-F5344CB8AC3E}">
        <p14:creationId xmlns:p14="http://schemas.microsoft.com/office/powerpoint/2010/main" val="99333632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p:cNvSpPr/>
          <p:nvPr/>
        </p:nvSpPr>
        <p:spPr>
          <a:xfrm>
            <a:off x="1145254" y="2809325"/>
            <a:ext cx="28575" cy="5344118"/>
          </a:xfrm>
          <a:prstGeom prst="line">
            <a:avLst/>
          </a:prstGeom>
          <a:ln w="57150" cap="flat">
            <a:solidFill>
              <a:srgbClr val="FFFFFF"/>
            </a:solidFill>
            <a:prstDash val="solid"/>
            <a:headEnd type="none" w="sm" len="sm"/>
            <a:tailEnd type="none" w="sm" len="sm"/>
          </a:ln>
        </p:spPr>
        <p:txBody>
          <a:bodyPr/>
          <a:lstStyle/>
          <a:p>
            <a:endParaRPr lang="en-US"/>
          </a:p>
        </p:txBody>
      </p:sp>
      <p:sp>
        <p:nvSpPr>
          <p:cNvPr id="3" name="AutoShape 3"/>
          <p:cNvSpPr/>
          <p:nvPr/>
        </p:nvSpPr>
        <p:spPr>
          <a:xfrm>
            <a:off x="762000" y="1120078"/>
            <a:ext cx="3338670" cy="0"/>
          </a:xfrm>
          <a:prstGeom prst="line">
            <a:avLst/>
          </a:prstGeom>
          <a:ln w="57150" cap="flat">
            <a:solidFill>
              <a:srgbClr val="B7BE34"/>
            </a:solidFill>
            <a:prstDash val="solid"/>
            <a:headEnd type="none" w="sm" len="sm"/>
            <a:tailEnd type="none" w="sm" len="sm"/>
          </a:ln>
        </p:spPr>
        <p:txBody>
          <a:bodyPr/>
          <a:lstStyle/>
          <a:p>
            <a:endParaRPr lang="en-US"/>
          </a:p>
        </p:txBody>
      </p:sp>
      <p:grpSp>
        <p:nvGrpSpPr>
          <p:cNvPr id="4" name="Group 4"/>
          <p:cNvGrpSpPr/>
          <p:nvPr/>
        </p:nvGrpSpPr>
        <p:grpSpPr>
          <a:xfrm>
            <a:off x="-1449705" y="-233930"/>
            <a:ext cx="1979233" cy="8087861"/>
            <a:chOff x="0" y="0"/>
            <a:chExt cx="1255347" cy="5129801"/>
          </a:xfrm>
        </p:grpSpPr>
        <p:sp>
          <p:nvSpPr>
            <p:cNvPr id="5" name="Freeform 5"/>
            <p:cNvSpPr/>
            <p:nvPr/>
          </p:nvSpPr>
          <p:spPr>
            <a:xfrm>
              <a:off x="0" y="0"/>
              <a:ext cx="1255347" cy="5129800"/>
            </a:xfrm>
            <a:custGeom>
              <a:avLst/>
              <a:gdLst/>
              <a:ahLst/>
              <a:cxnLst/>
              <a:rect l="l" t="t" r="r" b="b"/>
              <a:pathLst>
                <a:path w="1255347" h="5129800">
                  <a:moveTo>
                    <a:pt x="0" y="0"/>
                  </a:moveTo>
                  <a:lnTo>
                    <a:pt x="1255347" y="0"/>
                  </a:lnTo>
                  <a:lnTo>
                    <a:pt x="1255347" y="5129800"/>
                  </a:lnTo>
                  <a:lnTo>
                    <a:pt x="0" y="5129800"/>
                  </a:lnTo>
                  <a:close/>
                </a:path>
              </a:pathLst>
            </a:custGeom>
            <a:solidFill>
              <a:srgbClr val="00467F"/>
            </a:solidFill>
          </p:spPr>
          <p:txBody>
            <a:bodyPr/>
            <a:lstStyle/>
            <a:p>
              <a:endParaRPr lang="en-US"/>
            </a:p>
          </p:txBody>
        </p:sp>
      </p:grpSp>
      <p:grpSp>
        <p:nvGrpSpPr>
          <p:cNvPr id="6" name="Group 6"/>
          <p:cNvGrpSpPr/>
          <p:nvPr/>
        </p:nvGrpSpPr>
        <p:grpSpPr>
          <a:xfrm>
            <a:off x="-1621989" y="-47988"/>
            <a:ext cx="1979233" cy="7521397"/>
            <a:chOff x="0" y="0"/>
            <a:chExt cx="1255347" cy="4770516"/>
          </a:xfrm>
        </p:grpSpPr>
        <p:sp>
          <p:nvSpPr>
            <p:cNvPr id="7" name="Freeform 7"/>
            <p:cNvSpPr/>
            <p:nvPr/>
          </p:nvSpPr>
          <p:spPr>
            <a:xfrm>
              <a:off x="0" y="0"/>
              <a:ext cx="1255347" cy="4770516"/>
            </a:xfrm>
            <a:custGeom>
              <a:avLst/>
              <a:gdLst/>
              <a:ahLst/>
              <a:cxnLst/>
              <a:rect l="l" t="t" r="r" b="b"/>
              <a:pathLst>
                <a:path w="1255347" h="4770516">
                  <a:moveTo>
                    <a:pt x="0" y="0"/>
                  </a:moveTo>
                  <a:lnTo>
                    <a:pt x="1255347" y="0"/>
                  </a:lnTo>
                  <a:lnTo>
                    <a:pt x="1255347" y="4770516"/>
                  </a:lnTo>
                  <a:lnTo>
                    <a:pt x="0" y="4770516"/>
                  </a:lnTo>
                  <a:close/>
                </a:path>
              </a:pathLst>
            </a:custGeom>
            <a:solidFill>
              <a:srgbClr val="009DD5"/>
            </a:solidFill>
          </p:spPr>
          <p:txBody>
            <a:bodyPr/>
            <a:lstStyle/>
            <a:p>
              <a:endParaRPr lang="en-US"/>
            </a:p>
          </p:txBody>
        </p:sp>
      </p:grpSp>
      <p:grpSp>
        <p:nvGrpSpPr>
          <p:cNvPr id="8" name="Group 8"/>
          <p:cNvGrpSpPr/>
          <p:nvPr/>
        </p:nvGrpSpPr>
        <p:grpSpPr>
          <a:xfrm>
            <a:off x="-479972" y="-47988"/>
            <a:ext cx="676232" cy="7788351"/>
            <a:chOff x="0" y="0"/>
            <a:chExt cx="152400" cy="1755232"/>
          </a:xfrm>
        </p:grpSpPr>
        <p:sp>
          <p:nvSpPr>
            <p:cNvPr id="9" name="Freeform 9"/>
            <p:cNvSpPr/>
            <p:nvPr/>
          </p:nvSpPr>
          <p:spPr>
            <a:xfrm>
              <a:off x="0" y="0"/>
              <a:ext cx="152400" cy="1755232"/>
            </a:xfrm>
            <a:custGeom>
              <a:avLst/>
              <a:gdLst/>
              <a:ahLst/>
              <a:cxnLst/>
              <a:rect l="l" t="t" r="r" b="b"/>
              <a:pathLst>
                <a:path w="152400" h="1755232">
                  <a:moveTo>
                    <a:pt x="0" y="0"/>
                  </a:moveTo>
                  <a:lnTo>
                    <a:pt x="152400" y="0"/>
                  </a:lnTo>
                  <a:lnTo>
                    <a:pt x="152400" y="1755232"/>
                  </a:lnTo>
                  <a:lnTo>
                    <a:pt x="0" y="1755232"/>
                  </a:lnTo>
                  <a:close/>
                </a:path>
              </a:pathLst>
            </a:custGeom>
            <a:solidFill>
              <a:srgbClr val="B7BE34"/>
            </a:solidFill>
          </p:spPr>
          <p:txBody>
            <a:bodyPr/>
            <a:lstStyle/>
            <a:p>
              <a:endParaRPr lang="en-US"/>
            </a:p>
          </p:txBody>
        </p:sp>
      </p:grpSp>
      <p:sp>
        <p:nvSpPr>
          <p:cNvPr id="10" name="TextBox 10"/>
          <p:cNvSpPr txBox="1"/>
          <p:nvPr/>
        </p:nvSpPr>
        <p:spPr>
          <a:xfrm>
            <a:off x="701812" y="293788"/>
            <a:ext cx="8823188" cy="783869"/>
          </a:xfrm>
          <a:prstGeom prst="rect">
            <a:avLst/>
          </a:prstGeom>
        </p:spPr>
        <p:txBody>
          <a:bodyPr wrap="square" lIns="0" tIns="0" rIns="0" bIns="0" rtlCol="0" anchor="t">
            <a:spAutoFit/>
          </a:bodyPr>
          <a:lstStyle/>
          <a:p>
            <a:pPr>
              <a:lnSpc>
                <a:spcPts val="6719"/>
              </a:lnSpc>
            </a:pPr>
            <a:r>
              <a:rPr lang="en-US" sz="4000" dirty="0">
                <a:solidFill>
                  <a:srgbClr val="00467F"/>
                </a:solidFill>
                <a:latin typeface="Montserrat Ultra-Bold"/>
              </a:rPr>
              <a:t>Hospital Financial Statement</a:t>
            </a:r>
          </a:p>
        </p:txBody>
      </p:sp>
      <p:pic>
        <p:nvPicPr>
          <p:cNvPr id="18" name="Picture 17"/>
          <p:cNvPicPr>
            <a:picLocks noChangeAspect="1"/>
          </p:cNvPicPr>
          <p:nvPr/>
        </p:nvPicPr>
        <p:blipFill>
          <a:blip r:embed="rId2"/>
          <a:stretch>
            <a:fillRect/>
          </a:stretch>
        </p:blipFill>
        <p:spPr>
          <a:xfrm>
            <a:off x="1173829" y="1295400"/>
            <a:ext cx="7248525" cy="5581650"/>
          </a:xfrm>
          <a:prstGeom prst="rect">
            <a:avLst/>
          </a:prstGeom>
        </p:spPr>
      </p:pic>
    </p:spTree>
    <p:extLst>
      <p:ext uri="{BB962C8B-B14F-4D97-AF65-F5344CB8AC3E}">
        <p14:creationId xmlns:p14="http://schemas.microsoft.com/office/powerpoint/2010/main" val="8795492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p:cNvSpPr/>
          <p:nvPr/>
        </p:nvSpPr>
        <p:spPr>
          <a:xfrm>
            <a:off x="1145254" y="2809325"/>
            <a:ext cx="28575" cy="5344118"/>
          </a:xfrm>
          <a:prstGeom prst="line">
            <a:avLst/>
          </a:prstGeom>
          <a:ln w="57150" cap="flat">
            <a:solidFill>
              <a:srgbClr val="FFFFFF"/>
            </a:solidFill>
            <a:prstDash val="solid"/>
            <a:headEnd type="none" w="sm" len="sm"/>
            <a:tailEnd type="none" w="sm" len="sm"/>
          </a:ln>
        </p:spPr>
        <p:txBody>
          <a:bodyPr/>
          <a:lstStyle/>
          <a:p>
            <a:endParaRPr lang="en-US"/>
          </a:p>
        </p:txBody>
      </p:sp>
      <p:sp>
        <p:nvSpPr>
          <p:cNvPr id="3" name="AutoShape 3"/>
          <p:cNvSpPr/>
          <p:nvPr/>
        </p:nvSpPr>
        <p:spPr>
          <a:xfrm>
            <a:off x="846617" y="1447800"/>
            <a:ext cx="3338670" cy="0"/>
          </a:xfrm>
          <a:prstGeom prst="line">
            <a:avLst/>
          </a:prstGeom>
          <a:ln w="57150" cap="flat">
            <a:solidFill>
              <a:srgbClr val="B7BE34"/>
            </a:solidFill>
            <a:prstDash val="solid"/>
            <a:headEnd type="none" w="sm" len="sm"/>
            <a:tailEnd type="none" w="sm" len="sm"/>
          </a:ln>
        </p:spPr>
        <p:txBody>
          <a:bodyPr/>
          <a:lstStyle/>
          <a:p>
            <a:endParaRPr lang="en-US"/>
          </a:p>
        </p:txBody>
      </p:sp>
      <p:grpSp>
        <p:nvGrpSpPr>
          <p:cNvPr id="4" name="Group 4"/>
          <p:cNvGrpSpPr/>
          <p:nvPr/>
        </p:nvGrpSpPr>
        <p:grpSpPr>
          <a:xfrm>
            <a:off x="-1449705" y="-233930"/>
            <a:ext cx="1979233" cy="8087861"/>
            <a:chOff x="0" y="0"/>
            <a:chExt cx="1255347" cy="5129801"/>
          </a:xfrm>
        </p:grpSpPr>
        <p:sp>
          <p:nvSpPr>
            <p:cNvPr id="5" name="Freeform 5"/>
            <p:cNvSpPr/>
            <p:nvPr/>
          </p:nvSpPr>
          <p:spPr>
            <a:xfrm>
              <a:off x="0" y="0"/>
              <a:ext cx="1255347" cy="5129800"/>
            </a:xfrm>
            <a:custGeom>
              <a:avLst/>
              <a:gdLst/>
              <a:ahLst/>
              <a:cxnLst/>
              <a:rect l="l" t="t" r="r" b="b"/>
              <a:pathLst>
                <a:path w="1255347" h="5129800">
                  <a:moveTo>
                    <a:pt x="0" y="0"/>
                  </a:moveTo>
                  <a:lnTo>
                    <a:pt x="1255347" y="0"/>
                  </a:lnTo>
                  <a:lnTo>
                    <a:pt x="1255347" y="5129800"/>
                  </a:lnTo>
                  <a:lnTo>
                    <a:pt x="0" y="5129800"/>
                  </a:lnTo>
                  <a:close/>
                </a:path>
              </a:pathLst>
            </a:custGeom>
            <a:solidFill>
              <a:srgbClr val="00467F"/>
            </a:solidFill>
          </p:spPr>
          <p:txBody>
            <a:bodyPr/>
            <a:lstStyle/>
            <a:p>
              <a:endParaRPr lang="en-US"/>
            </a:p>
          </p:txBody>
        </p:sp>
      </p:grpSp>
      <p:grpSp>
        <p:nvGrpSpPr>
          <p:cNvPr id="6" name="Group 6"/>
          <p:cNvGrpSpPr/>
          <p:nvPr/>
        </p:nvGrpSpPr>
        <p:grpSpPr>
          <a:xfrm>
            <a:off x="-1621989" y="-47988"/>
            <a:ext cx="1979233" cy="7521397"/>
            <a:chOff x="0" y="0"/>
            <a:chExt cx="1255347" cy="4770516"/>
          </a:xfrm>
        </p:grpSpPr>
        <p:sp>
          <p:nvSpPr>
            <p:cNvPr id="7" name="Freeform 7"/>
            <p:cNvSpPr/>
            <p:nvPr/>
          </p:nvSpPr>
          <p:spPr>
            <a:xfrm>
              <a:off x="0" y="0"/>
              <a:ext cx="1255347" cy="4770516"/>
            </a:xfrm>
            <a:custGeom>
              <a:avLst/>
              <a:gdLst/>
              <a:ahLst/>
              <a:cxnLst/>
              <a:rect l="l" t="t" r="r" b="b"/>
              <a:pathLst>
                <a:path w="1255347" h="4770516">
                  <a:moveTo>
                    <a:pt x="0" y="0"/>
                  </a:moveTo>
                  <a:lnTo>
                    <a:pt x="1255347" y="0"/>
                  </a:lnTo>
                  <a:lnTo>
                    <a:pt x="1255347" y="4770516"/>
                  </a:lnTo>
                  <a:lnTo>
                    <a:pt x="0" y="4770516"/>
                  </a:lnTo>
                  <a:close/>
                </a:path>
              </a:pathLst>
            </a:custGeom>
            <a:solidFill>
              <a:srgbClr val="009DD5"/>
            </a:solidFill>
          </p:spPr>
          <p:txBody>
            <a:bodyPr/>
            <a:lstStyle/>
            <a:p>
              <a:endParaRPr lang="en-US"/>
            </a:p>
          </p:txBody>
        </p:sp>
      </p:grpSp>
      <p:grpSp>
        <p:nvGrpSpPr>
          <p:cNvPr id="8" name="Group 8"/>
          <p:cNvGrpSpPr/>
          <p:nvPr/>
        </p:nvGrpSpPr>
        <p:grpSpPr>
          <a:xfrm>
            <a:off x="-479972" y="-47988"/>
            <a:ext cx="676232" cy="7788351"/>
            <a:chOff x="0" y="0"/>
            <a:chExt cx="152400" cy="1755232"/>
          </a:xfrm>
        </p:grpSpPr>
        <p:sp>
          <p:nvSpPr>
            <p:cNvPr id="9" name="Freeform 9"/>
            <p:cNvSpPr/>
            <p:nvPr/>
          </p:nvSpPr>
          <p:spPr>
            <a:xfrm>
              <a:off x="0" y="0"/>
              <a:ext cx="152400" cy="1755232"/>
            </a:xfrm>
            <a:custGeom>
              <a:avLst/>
              <a:gdLst/>
              <a:ahLst/>
              <a:cxnLst/>
              <a:rect l="l" t="t" r="r" b="b"/>
              <a:pathLst>
                <a:path w="152400" h="1755232">
                  <a:moveTo>
                    <a:pt x="0" y="0"/>
                  </a:moveTo>
                  <a:lnTo>
                    <a:pt x="152400" y="0"/>
                  </a:lnTo>
                  <a:lnTo>
                    <a:pt x="152400" y="1755232"/>
                  </a:lnTo>
                  <a:lnTo>
                    <a:pt x="0" y="1755232"/>
                  </a:lnTo>
                  <a:close/>
                </a:path>
              </a:pathLst>
            </a:custGeom>
            <a:solidFill>
              <a:srgbClr val="B7BE34"/>
            </a:solidFill>
          </p:spPr>
          <p:txBody>
            <a:bodyPr/>
            <a:lstStyle/>
            <a:p>
              <a:endParaRPr lang="en-US"/>
            </a:p>
          </p:txBody>
        </p:sp>
      </p:grpSp>
      <p:sp>
        <p:nvSpPr>
          <p:cNvPr id="10" name="TextBox 10"/>
          <p:cNvSpPr txBox="1"/>
          <p:nvPr/>
        </p:nvSpPr>
        <p:spPr>
          <a:xfrm>
            <a:off x="762000" y="579906"/>
            <a:ext cx="8794577" cy="615553"/>
          </a:xfrm>
          <a:prstGeom prst="rect">
            <a:avLst/>
          </a:prstGeom>
        </p:spPr>
        <p:txBody>
          <a:bodyPr wrap="square" lIns="0" tIns="0" rIns="0" bIns="0" rtlCol="0" anchor="t">
            <a:spAutoFit/>
          </a:bodyPr>
          <a:lstStyle/>
          <a:p>
            <a:r>
              <a:rPr lang="en-US" sz="4000" dirty="0">
                <a:solidFill>
                  <a:srgbClr val="00467F"/>
                </a:solidFill>
                <a:latin typeface="Montserrat Ultra-Bold"/>
              </a:rPr>
              <a:t>The Current State Of Healthcare</a:t>
            </a:r>
          </a:p>
        </p:txBody>
      </p:sp>
      <p:sp>
        <p:nvSpPr>
          <p:cNvPr id="14" name="TextBox 4"/>
          <p:cNvSpPr txBox="1"/>
          <p:nvPr/>
        </p:nvSpPr>
        <p:spPr>
          <a:xfrm>
            <a:off x="963706" y="1864485"/>
            <a:ext cx="8458200" cy="1384995"/>
          </a:xfrm>
          <a:prstGeom prst="rect">
            <a:avLst/>
          </a:prstGeom>
        </p:spPr>
        <p:txBody>
          <a:bodyPr wrap="square" lIns="0" tIns="0" rIns="0" bIns="0" rtlCol="0" anchor="t">
            <a:spAutoFit/>
          </a:bodyPr>
          <a:lstStyle/>
          <a:p>
            <a:pPr marL="342900" indent="-342900">
              <a:buFont typeface="Arial" panose="020B0604020202020204" pitchFamily="34" charset="0"/>
              <a:buChar char="•"/>
            </a:pPr>
            <a:r>
              <a:rPr lang="en-US" dirty="0">
                <a:solidFill>
                  <a:schemeClr val="tx1">
                    <a:lumMod val="75000"/>
                    <a:lumOff val="25000"/>
                  </a:schemeClr>
                </a:solidFill>
                <a:latin typeface="Poppins Light" panose="020B0604020202020204" charset="0"/>
                <a:cs typeface="Poppins Light" panose="020B0604020202020204" charset="0"/>
              </a:rPr>
              <a:t>Post COVID, Health Care experienced the emergence of some big challenges. These challenges were many, but primarily Workforce and Cost increases. Though these challenges had been present in the past, they emerged in a heightened state in recent years. These challenge are still present today. </a:t>
            </a:r>
          </a:p>
        </p:txBody>
      </p:sp>
      <p:pic>
        <p:nvPicPr>
          <p:cNvPr id="16" name="Picture 15"/>
          <p:cNvPicPr>
            <a:picLocks noChangeAspect="1"/>
          </p:cNvPicPr>
          <p:nvPr/>
        </p:nvPicPr>
        <p:blipFill>
          <a:blip r:embed="rId2"/>
          <a:stretch>
            <a:fillRect/>
          </a:stretch>
        </p:blipFill>
        <p:spPr>
          <a:xfrm>
            <a:off x="2209800" y="3657600"/>
            <a:ext cx="3825918" cy="2302224"/>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321692218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p:cNvSpPr/>
          <p:nvPr/>
        </p:nvSpPr>
        <p:spPr>
          <a:xfrm>
            <a:off x="1145254" y="2809325"/>
            <a:ext cx="28575" cy="5344118"/>
          </a:xfrm>
          <a:prstGeom prst="line">
            <a:avLst/>
          </a:prstGeom>
          <a:ln w="57150" cap="flat">
            <a:solidFill>
              <a:srgbClr val="FFFFFF"/>
            </a:solidFill>
            <a:prstDash val="solid"/>
            <a:headEnd type="none" w="sm" len="sm"/>
            <a:tailEnd type="none" w="sm" len="sm"/>
          </a:ln>
        </p:spPr>
        <p:txBody>
          <a:bodyPr/>
          <a:lstStyle/>
          <a:p>
            <a:endParaRPr lang="en-US"/>
          </a:p>
        </p:txBody>
      </p:sp>
      <p:sp>
        <p:nvSpPr>
          <p:cNvPr id="3" name="AutoShape 3"/>
          <p:cNvSpPr/>
          <p:nvPr/>
        </p:nvSpPr>
        <p:spPr>
          <a:xfrm>
            <a:off x="837815" y="1447800"/>
            <a:ext cx="3338670" cy="0"/>
          </a:xfrm>
          <a:prstGeom prst="line">
            <a:avLst/>
          </a:prstGeom>
          <a:ln w="57150" cap="flat">
            <a:solidFill>
              <a:srgbClr val="B7BE34"/>
            </a:solidFill>
            <a:prstDash val="solid"/>
            <a:headEnd type="none" w="sm" len="sm"/>
            <a:tailEnd type="none" w="sm" len="sm"/>
          </a:ln>
        </p:spPr>
        <p:txBody>
          <a:bodyPr/>
          <a:lstStyle/>
          <a:p>
            <a:endParaRPr lang="en-US"/>
          </a:p>
        </p:txBody>
      </p:sp>
      <p:grpSp>
        <p:nvGrpSpPr>
          <p:cNvPr id="4" name="Group 4"/>
          <p:cNvGrpSpPr/>
          <p:nvPr/>
        </p:nvGrpSpPr>
        <p:grpSpPr>
          <a:xfrm>
            <a:off x="-1449705" y="-233930"/>
            <a:ext cx="1979233" cy="8087861"/>
            <a:chOff x="0" y="0"/>
            <a:chExt cx="1255347" cy="5129801"/>
          </a:xfrm>
        </p:grpSpPr>
        <p:sp>
          <p:nvSpPr>
            <p:cNvPr id="5" name="Freeform 5"/>
            <p:cNvSpPr/>
            <p:nvPr/>
          </p:nvSpPr>
          <p:spPr>
            <a:xfrm>
              <a:off x="0" y="0"/>
              <a:ext cx="1255347" cy="5129800"/>
            </a:xfrm>
            <a:custGeom>
              <a:avLst/>
              <a:gdLst/>
              <a:ahLst/>
              <a:cxnLst/>
              <a:rect l="l" t="t" r="r" b="b"/>
              <a:pathLst>
                <a:path w="1255347" h="5129800">
                  <a:moveTo>
                    <a:pt x="0" y="0"/>
                  </a:moveTo>
                  <a:lnTo>
                    <a:pt x="1255347" y="0"/>
                  </a:lnTo>
                  <a:lnTo>
                    <a:pt x="1255347" y="5129800"/>
                  </a:lnTo>
                  <a:lnTo>
                    <a:pt x="0" y="5129800"/>
                  </a:lnTo>
                  <a:close/>
                </a:path>
              </a:pathLst>
            </a:custGeom>
            <a:solidFill>
              <a:srgbClr val="00467F"/>
            </a:solidFill>
          </p:spPr>
          <p:txBody>
            <a:bodyPr/>
            <a:lstStyle/>
            <a:p>
              <a:endParaRPr lang="en-US"/>
            </a:p>
          </p:txBody>
        </p:sp>
      </p:grpSp>
      <p:grpSp>
        <p:nvGrpSpPr>
          <p:cNvPr id="6" name="Group 6"/>
          <p:cNvGrpSpPr/>
          <p:nvPr/>
        </p:nvGrpSpPr>
        <p:grpSpPr>
          <a:xfrm>
            <a:off x="-1621989" y="-47988"/>
            <a:ext cx="1979233" cy="7521397"/>
            <a:chOff x="0" y="0"/>
            <a:chExt cx="1255347" cy="4770516"/>
          </a:xfrm>
        </p:grpSpPr>
        <p:sp>
          <p:nvSpPr>
            <p:cNvPr id="7" name="Freeform 7"/>
            <p:cNvSpPr/>
            <p:nvPr/>
          </p:nvSpPr>
          <p:spPr>
            <a:xfrm>
              <a:off x="0" y="0"/>
              <a:ext cx="1255347" cy="4770516"/>
            </a:xfrm>
            <a:custGeom>
              <a:avLst/>
              <a:gdLst/>
              <a:ahLst/>
              <a:cxnLst/>
              <a:rect l="l" t="t" r="r" b="b"/>
              <a:pathLst>
                <a:path w="1255347" h="4770516">
                  <a:moveTo>
                    <a:pt x="0" y="0"/>
                  </a:moveTo>
                  <a:lnTo>
                    <a:pt x="1255347" y="0"/>
                  </a:lnTo>
                  <a:lnTo>
                    <a:pt x="1255347" y="4770516"/>
                  </a:lnTo>
                  <a:lnTo>
                    <a:pt x="0" y="4770516"/>
                  </a:lnTo>
                  <a:close/>
                </a:path>
              </a:pathLst>
            </a:custGeom>
            <a:solidFill>
              <a:srgbClr val="009DD5"/>
            </a:solidFill>
          </p:spPr>
          <p:txBody>
            <a:bodyPr/>
            <a:lstStyle/>
            <a:p>
              <a:endParaRPr lang="en-US"/>
            </a:p>
          </p:txBody>
        </p:sp>
      </p:grpSp>
      <p:grpSp>
        <p:nvGrpSpPr>
          <p:cNvPr id="8" name="Group 8"/>
          <p:cNvGrpSpPr/>
          <p:nvPr/>
        </p:nvGrpSpPr>
        <p:grpSpPr>
          <a:xfrm>
            <a:off x="-479972" y="-47988"/>
            <a:ext cx="676232" cy="7788351"/>
            <a:chOff x="0" y="0"/>
            <a:chExt cx="152400" cy="1755232"/>
          </a:xfrm>
        </p:grpSpPr>
        <p:sp>
          <p:nvSpPr>
            <p:cNvPr id="9" name="Freeform 9"/>
            <p:cNvSpPr/>
            <p:nvPr/>
          </p:nvSpPr>
          <p:spPr>
            <a:xfrm>
              <a:off x="0" y="0"/>
              <a:ext cx="152400" cy="1755232"/>
            </a:xfrm>
            <a:custGeom>
              <a:avLst/>
              <a:gdLst/>
              <a:ahLst/>
              <a:cxnLst/>
              <a:rect l="l" t="t" r="r" b="b"/>
              <a:pathLst>
                <a:path w="152400" h="1755232">
                  <a:moveTo>
                    <a:pt x="0" y="0"/>
                  </a:moveTo>
                  <a:lnTo>
                    <a:pt x="152400" y="0"/>
                  </a:lnTo>
                  <a:lnTo>
                    <a:pt x="152400" y="1755232"/>
                  </a:lnTo>
                  <a:lnTo>
                    <a:pt x="0" y="1755232"/>
                  </a:lnTo>
                  <a:close/>
                </a:path>
              </a:pathLst>
            </a:custGeom>
            <a:solidFill>
              <a:srgbClr val="B7BE34"/>
            </a:solidFill>
          </p:spPr>
          <p:txBody>
            <a:bodyPr/>
            <a:lstStyle/>
            <a:p>
              <a:endParaRPr lang="en-US"/>
            </a:p>
          </p:txBody>
        </p:sp>
      </p:grpSp>
      <p:sp>
        <p:nvSpPr>
          <p:cNvPr id="10" name="TextBox 10"/>
          <p:cNvSpPr txBox="1"/>
          <p:nvPr/>
        </p:nvSpPr>
        <p:spPr>
          <a:xfrm>
            <a:off x="762000" y="608684"/>
            <a:ext cx="8849243" cy="615553"/>
          </a:xfrm>
          <a:prstGeom prst="rect">
            <a:avLst/>
          </a:prstGeom>
        </p:spPr>
        <p:txBody>
          <a:bodyPr wrap="square" lIns="0" tIns="0" rIns="0" bIns="0" rtlCol="0" anchor="t">
            <a:spAutoFit/>
          </a:bodyPr>
          <a:lstStyle/>
          <a:p>
            <a:r>
              <a:rPr lang="en-US" sz="4000" dirty="0">
                <a:solidFill>
                  <a:srgbClr val="00467F"/>
                </a:solidFill>
                <a:latin typeface="Montserrat Ultra-Bold"/>
              </a:rPr>
              <a:t>The Current State of Healthcare</a:t>
            </a:r>
          </a:p>
        </p:txBody>
      </p:sp>
      <p:sp>
        <p:nvSpPr>
          <p:cNvPr id="14" name="TextBox 4"/>
          <p:cNvSpPr txBox="1"/>
          <p:nvPr/>
        </p:nvSpPr>
        <p:spPr>
          <a:xfrm>
            <a:off x="969066" y="1730341"/>
            <a:ext cx="8327334" cy="3046988"/>
          </a:xfrm>
          <a:prstGeom prst="rect">
            <a:avLst/>
          </a:prstGeom>
        </p:spPr>
        <p:txBody>
          <a:bodyPr wrap="square" lIns="0" tIns="0" rIns="0" bIns="0" rtlCol="0" anchor="t">
            <a:spAutoFit/>
          </a:bodyPr>
          <a:lstStyle/>
          <a:p>
            <a:pPr marL="342900" indent="-342900">
              <a:buFont typeface="Arial" panose="020B0604020202020204" pitchFamily="34" charset="0"/>
              <a:buChar char="•"/>
            </a:pPr>
            <a:r>
              <a:rPr lang="en-US" dirty="0">
                <a:solidFill>
                  <a:schemeClr val="tx1">
                    <a:lumMod val="75000"/>
                    <a:lumOff val="25000"/>
                  </a:schemeClr>
                </a:solidFill>
                <a:latin typeface="Poppins Light" panose="020B0604020202020204" charset="0"/>
                <a:cs typeface="Poppins Light" panose="020B0604020202020204" charset="0"/>
              </a:rPr>
              <a:t>These challenges have resulted in decreased Operating Margins for both Critical Access and Larger hospital systems as well.</a:t>
            </a:r>
            <a:br>
              <a:rPr lang="en-US" dirty="0">
                <a:solidFill>
                  <a:schemeClr val="tx1">
                    <a:lumMod val="75000"/>
                    <a:lumOff val="25000"/>
                  </a:schemeClr>
                </a:solidFill>
                <a:latin typeface="Poppins Light" panose="020B0604020202020204" charset="0"/>
                <a:cs typeface="Poppins Light" panose="020B0604020202020204" charset="0"/>
              </a:rPr>
            </a:br>
            <a:r>
              <a:rPr lang="en-US" dirty="0">
                <a:solidFill>
                  <a:schemeClr val="tx1">
                    <a:lumMod val="75000"/>
                    <a:lumOff val="25000"/>
                  </a:schemeClr>
                </a:solidFill>
                <a:latin typeface="Poppins Light" panose="020B0604020202020204" charset="0"/>
                <a:cs typeface="Poppins Light" panose="020B0604020202020204" charset="0"/>
              </a:rPr>
              <a:t> </a:t>
            </a:r>
          </a:p>
          <a:p>
            <a:pPr marL="800100" lvl="1" indent="-342900">
              <a:buFont typeface="Courier New" panose="02070309020205020404" pitchFamily="49" charset="0"/>
              <a:buChar char="o"/>
            </a:pPr>
            <a:r>
              <a:rPr lang="en-US" dirty="0">
                <a:solidFill>
                  <a:schemeClr val="tx1">
                    <a:lumMod val="75000"/>
                    <a:lumOff val="25000"/>
                  </a:schemeClr>
                </a:solidFill>
                <a:latin typeface="Poppins Light" panose="020B0604020202020204" charset="0"/>
                <a:cs typeface="Poppins Light" panose="020B0604020202020204" charset="0"/>
              </a:rPr>
              <a:t>According to recent pulse surveys conducted by the Nebraska Hospital Association, more than 50% of Nebraska Hospitals are operating at a negative margin. Rural hospitals are hurting at an even higher percentage. </a:t>
            </a:r>
            <a:br>
              <a:rPr lang="en-US" dirty="0">
                <a:solidFill>
                  <a:schemeClr val="tx1">
                    <a:lumMod val="75000"/>
                    <a:lumOff val="25000"/>
                  </a:schemeClr>
                </a:solidFill>
                <a:latin typeface="Poppins Light" panose="020B0604020202020204" charset="0"/>
                <a:cs typeface="Poppins Light" panose="020B0604020202020204" charset="0"/>
              </a:rPr>
            </a:br>
            <a:endParaRPr lang="en-US" dirty="0">
              <a:solidFill>
                <a:schemeClr val="tx1">
                  <a:lumMod val="75000"/>
                  <a:lumOff val="25000"/>
                </a:schemeClr>
              </a:solidFill>
              <a:latin typeface="Poppins Light" panose="020B0604020202020204" charset="0"/>
              <a:cs typeface="Poppins Light" panose="020B0604020202020204" charset="0"/>
            </a:endParaRPr>
          </a:p>
          <a:p>
            <a:pPr marL="342900" indent="-342900">
              <a:buFont typeface="Arial" panose="020B0604020202020204" pitchFamily="34" charset="0"/>
              <a:buChar char="•"/>
            </a:pPr>
            <a:r>
              <a:rPr lang="en-US" dirty="0">
                <a:solidFill>
                  <a:schemeClr val="tx1">
                    <a:lumMod val="75000"/>
                    <a:lumOff val="25000"/>
                  </a:schemeClr>
                </a:solidFill>
                <a:latin typeface="Poppins Light" panose="020B0604020202020204" charset="0"/>
                <a:cs typeface="Poppins Light" panose="020B0604020202020204" charset="0"/>
              </a:rPr>
              <a:t>The Long Term Care sector of the Health Care Industry has the same major challenges. Unfortunately,  many communities experienced the closure of their nursing home in recent years.</a:t>
            </a:r>
          </a:p>
        </p:txBody>
      </p:sp>
      <p:pic>
        <p:nvPicPr>
          <p:cNvPr id="12" name="Picture 11"/>
          <p:cNvPicPr>
            <a:picLocks noChangeAspect="1"/>
          </p:cNvPicPr>
          <p:nvPr/>
        </p:nvPicPr>
        <p:blipFill>
          <a:blip r:embed="rId2"/>
          <a:stretch>
            <a:fillRect/>
          </a:stretch>
        </p:blipFill>
        <p:spPr>
          <a:xfrm>
            <a:off x="5638800" y="5059869"/>
            <a:ext cx="3331412" cy="1866232"/>
          </a:xfrm>
          <a:prstGeom prst="rect">
            <a:avLst/>
          </a:prstGeom>
        </p:spPr>
      </p:pic>
    </p:spTree>
    <p:extLst>
      <p:ext uri="{BB962C8B-B14F-4D97-AF65-F5344CB8AC3E}">
        <p14:creationId xmlns:p14="http://schemas.microsoft.com/office/powerpoint/2010/main" val="64439637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p:cNvSpPr/>
          <p:nvPr/>
        </p:nvSpPr>
        <p:spPr>
          <a:xfrm>
            <a:off x="1145254" y="2809325"/>
            <a:ext cx="28575" cy="5344118"/>
          </a:xfrm>
          <a:prstGeom prst="line">
            <a:avLst/>
          </a:prstGeom>
          <a:ln w="57150" cap="flat">
            <a:solidFill>
              <a:srgbClr val="FFFFFF"/>
            </a:solidFill>
            <a:prstDash val="solid"/>
            <a:headEnd type="none" w="sm" len="sm"/>
            <a:tailEnd type="none" w="sm" len="sm"/>
          </a:ln>
        </p:spPr>
        <p:txBody>
          <a:bodyPr/>
          <a:lstStyle/>
          <a:p>
            <a:endParaRPr lang="en-US"/>
          </a:p>
        </p:txBody>
      </p:sp>
      <p:sp>
        <p:nvSpPr>
          <p:cNvPr id="3" name="AutoShape 3"/>
          <p:cNvSpPr/>
          <p:nvPr/>
        </p:nvSpPr>
        <p:spPr>
          <a:xfrm>
            <a:off x="999017" y="1295400"/>
            <a:ext cx="3338670" cy="0"/>
          </a:xfrm>
          <a:prstGeom prst="line">
            <a:avLst/>
          </a:prstGeom>
          <a:ln w="57150" cap="flat">
            <a:solidFill>
              <a:srgbClr val="B7BE34"/>
            </a:solidFill>
            <a:prstDash val="solid"/>
            <a:headEnd type="none" w="sm" len="sm"/>
            <a:tailEnd type="none" w="sm" len="sm"/>
          </a:ln>
        </p:spPr>
        <p:txBody>
          <a:bodyPr/>
          <a:lstStyle/>
          <a:p>
            <a:endParaRPr lang="en-US"/>
          </a:p>
        </p:txBody>
      </p:sp>
      <p:grpSp>
        <p:nvGrpSpPr>
          <p:cNvPr id="4" name="Group 4"/>
          <p:cNvGrpSpPr/>
          <p:nvPr/>
        </p:nvGrpSpPr>
        <p:grpSpPr>
          <a:xfrm>
            <a:off x="-1449705" y="-233930"/>
            <a:ext cx="1979233" cy="8087861"/>
            <a:chOff x="0" y="0"/>
            <a:chExt cx="1255347" cy="5129801"/>
          </a:xfrm>
        </p:grpSpPr>
        <p:sp>
          <p:nvSpPr>
            <p:cNvPr id="5" name="Freeform 5"/>
            <p:cNvSpPr/>
            <p:nvPr/>
          </p:nvSpPr>
          <p:spPr>
            <a:xfrm>
              <a:off x="0" y="0"/>
              <a:ext cx="1255347" cy="5129800"/>
            </a:xfrm>
            <a:custGeom>
              <a:avLst/>
              <a:gdLst/>
              <a:ahLst/>
              <a:cxnLst/>
              <a:rect l="l" t="t" r="r" b="b"/>
              <a:pathLst>
                <a:path w="1255347" h="5129800">
                  <a:moveTo>
                    <a:pt x="0" y="0"/>
                  </a:moveTo>
                  <a:lnTo>
                    <a:pt x="1255347" y="0"/>
                  </a:lnTo>
                  <a:lnTo>
                    <a:pt x="1255347" y="5129800"/>
                  </a:lnTo>
                  <a:lnTo>
                    <a:pt x="0" y="5129800"/>
                  </a:lnTo>
                  <a:close/>
                </a:path>
              </a:pathLst>
            </a:custGeom>
            <a:solidFill>
              <a:srgbClr val="00467F"/>
            </a:solidFill>
          </p:spPr>
          <p:txBody>
            <a:bodyPr/>
            <a:lstStyle/>
            <a:p>
              <a:endParaRPr lang="en-US"/>
            </a:p>
          </p:txBody>
        </p:sp>
      </p:grpSp>
      <p:grpSp>
        <p:nvGrpSpPr>
          <p:cNvPr id="6" name="Group 6"/>
          <p:cNvGrpSpPr/>
          <p:nvPr/>
        </p:nvGrpSpPr>
        <p:grpSpPr>
          <a:xfrm>
            <a:off x="-1621989" y="-47988"/>
            <a:ext cx="1979233" cy="7521397"/>
            <a:chOff x="0" y="0"/>
            <a:chExt cx="1255347" cy="4770516"/>
          </a:xfrm>
        </p:grpSpPr>
        <p:sp>
          <p:nvSpPr>
            <p:cNvPr id="7" name="Freeform 7"/>
            <p:cNvSpPr/>
            <p:nvPr/>
          </p:nvSpPr>
          <p:spPr>
            <a:xfrm>
              <a:off x="0" y="0"/>
              <a:ext cx="1255347" cy="4770516"/>
            </a:xfrm>
            <a:custGeom>
              <a:avLst/>
              <a:gdLst/>
              <a:ahLst/>
              <a:cxnLst/>
              <a:rect l="l" t="t" r="r" b="b"/>
              <a:pathLst>
                <a:path w="1255347" h="4770516">
                  <a:moveTo>
                    <a:pt x="0" y="0"/>
                  </a:moveTo>
                  <a:lnTo>
                    <a:pt x="1255347" y="0"/>
                  </a:lnTo>
                  <a:lnTo>
                    <a:pt x="1255347" y="4770516"/>
                  </a:lnTo>
                  <a:lnTo>
                    <a:pt x="0" y="4770516"/>
                  </a:lnTo>
                  <a:close/>
                </a:path>
              </a:pathLst>
            </a:custGeom>
            <a:solidFill>
              <a:srgbClr val="009DD5"/>
            </a:solidFill>
          </p:spPr>
          <p:txBody>
            <a:bodyPr/>
            <a:lstStyle/>
            <a:p>
              <a:endParaRPr lang="en-US"/>
            </a:p>
          </p:txBody>
        </p:sp>
      </p:grpSp>
      <p:grpSp>
        <p:nvGrpSpPr>
          <p:cNvPr id="8" name="Group 8"/>
          <p:cNvGrpSpPr/>
          <p:nvPr/>
        </p:nvGrpSpPr>
        <p:grpSpPr>
          <a:xfrm>
            <a:off x="-479972" y="-47988"/>
            <a:ext cx="676232" cy="7788351"/>
            <a:chOff x="0" y="0"/>
            <a:chExt cx="152400" cy="1755232"/>
          </a:xfrm>
        </p:grpSpPr>
        <p:sp>
          <p:nvSpPr>
            <p:cNvPr id="9" name="Freeform 9"/>
            <p:cNvSpPr/>
            <p:nvPr/>
          </p:nvSpPr>
          <p:spPr>
            <a:xfrm>
              <a:off x="0" y="0"/>
              <a:ext cx="152400" cy="1755232"/>
            </a:xfrm>
            <a:custGeom>
              <a:avLst/>
              <a:gdLst/>
              <a:ahLst/>
              <a:cxnLst/>
              <a:rect l="l" t="t" r="r" b="b"/>
              <a:pathLst>
                <a:path w="152400" h="1755232">
                  <a:moveTo>
                    <a:pt x="0" y="0"/>
                  </a:moveTo>
                  <a:lnTo>
                    <a:pt x="152400" y="0"/>
                  </a:lnTo>
                  <a:lnTo>
                    <a:pt x="152400" y="1755232"/>
                  </a:lnTo>
                  <a:lnTo>
                    <a:pt x="0" y="1755232"/>
                  </a:lnTo>
                  <a:close/>
                </a:path>
              </a:pathLst>
            </a:custGeom>
            <a:solidFill>
              <a:srgbClr val="B7BE34"/>
            </a:solidFill>
          </p:spPr>
          <p:txBody>
            <a:bodyPr/>
            <a:lstStyle/>
            <a:p>
              <a:endParaRPr lang="en-US"/>
            </a:p>
          </p:txBody>
        </p:sp>
      </p:grpSp>
      <p:sp>
        <p:nvSpPr>
          <p:cNvPr id="10" name="TextBox 10"/>
          <p:cNvSpPr txBox="1"/>
          <p:nvPr/>
        </p:nvSpPr>
        <p:spPr>
          <a:xfrm>
            <a:off x="838200" y="600291"/>
            <a:ext cx="8498541" cy="615553"/>
          </a:xfrm>
          <a:prstGeom prst="rect">
            <a:avLst/>
          </a:prstGeom>
        </p:spPr>
        <p:txBody>
          <a:bodyPr wrap="square" lIns="0" tIns="0" rIns="0" bIns="0" rtlCol="0" anchor="t">
            <a:spAutoFit/>
          </a:bodyPr>
          <a:lstStyle/>
          <a:p>
            <a:r>
              <a:rPr lang="en-US" sz="4000" dirty="0">
                <a:solidFill>
                  <a:srgbClr val="00467F"/>
                </a:solidFill>
                <a:latin typeface="Montserrat Ultra-Bold"/>
              </a:rPr>
              <a:t>The Future</a:t>
            </a:r>
          </a:p>
        </p:txBody>
      </p:sp>
      <p:sp>
        <p:nvSpPr>
          <p:cNvPr id="14" name="TextBox 4"/>
          <p:cNvSpPr txBox="1"/>
          <p:nvPr/>
        </p:nvSpPr>
        <p:spPr>
          <a:xfrm>
            <a:off x="990600" y="2138222"/>
            <a:ext cx="8382000" cy="2662267"/>
          </a:xfrm>
          <a:prstGeom prst="rect">
            <a:avLst/>
          </a:prstGeom>
        </p:spPr>
        <p:txBody>
          <a:bodyPr wrap="square" lIns="0" tIns="0" rIns="0" bIns="0" rtlCol="0" anchor="t">
            <a:spAutoFit/>
          </a:bodyPr>
          <a:lstStyle/>
          <a:p>
            <a:pPr marL="342900" indent="-342900">
              <a:buFont typeface="Arial" panose="020B0604020202020204" pitchFamily="34" charset="0"/>
              <a:buChar char="•"/>
            </a:pPr>
            <a:r>
              <a:rPr lang="en-US" b="1" dirty="0">
                <a:solidFill>
                  <a:schemeClr val="tx1">
                    <a:lumMod val="75000"/>
                    <a:lumOff val="25000"/>
                  </a:schemeClr>
                </a:solidFill>
                <a:latin typeface="Poppins Light" panose="020B0604020202020204" charset="0"/>
                <a:cs typeface="Poppins Light" panose="020B0604020202020204" charset="0"/>
              </a:rPr>
              <a:t>In the short-term</a:t>
            </a:r>
            <a:r>
              <a:rPr lang="en-US" dirty="0">
                <a:solidFill>
                  <a:schemeClr val="tx1">
                    <a:lumMod val="75000"/>
                    <a:lumOff val="25000"/>
                  </a:schemeClr>
                </a:solidFill>
                <a:latin typeface="Poppins Light" panose="020B0604020202020204" charset="0"/>
                <a:cs typeface="Poppins Light" panose="020B0604020202020204" charset="0"/>
              </a:rPr>
              <a:t>, Once CMS approval is obtained, Nebraska Hospitals will have greatly enhanced Medicaid reimbursement with the recent passage of LB 1087 this past legislative session. LB 1087 Hospital Quality Assurance and Access Assessment Act. </a:t>
            </a:r>
            <a:br>
              <a:rPr lang="en-US" dirty="0">
                <a:solidFill>
                  <a:schemeClr val="tx1">
                    <a:lumMod val="75000"/>
                    <a:lumOff val="25000"/>
                  </a:schemeClr>
                </a:solidFill>
                <a:latin typeface="Poppins Light" panose="020B0604020202020204" charset="0"/>
                <a:cs typeface="Poppins Light" panose="020B0604020202020204" charset="0"/>
              </a:rPr>
            </a:br>
            <a:endParaRPr lang="en-US" sz="1000" dirty="0">
              <a:solidFill>
                <a:schemeClr val="tx1">
                  <a:lumMod val="75000"/>
                  <a:lumOff val="25000"/>
                </a:schemeClr>
              </a:solidFill>
              <a:latin typeface="Poppins Light" panose="020B0604020202020204" charset="0"/>
              <a:cs typeface="Poppins Light" panose="020B0604020202020204" charset="0"/>
            </a:endParaRPr>
          </a:p>
          <a:p>
            <a:pPr marL="342900" indent="-342900">
              <a:buFont typeface="Arial" panose="020B0604020202020204" pitchFamily="34" charset="0"/>
              <a:buChar char="•"/>
            </a:pPr>
            <a:r>
              <a:rPr lang="en-US" dirty="0">
                <a:solidFill>
                  <a:schemeClr val="tx1">
                    <a:lumMod val="75000"/>
                    <a:lumOff val="25000"/>
                  </a:schemeClr>
                </a:solidFill>
                <a:latin typeface="Poppins Light" panose="020B0604020202020204" charset="0"/>
                <a:cs typeface="Poppins Light" panose="020B0604020202020204" charset="0"/>
              </a:rPr>
              <a:t>This provider assessment will provide more dollars to go with the State’s appropriations for Medicaid to enable an increase in our Federal draw-down of more than a billion dollars per year. This will be split up, after administrative fees, to all Nebraska Hospitals based on their Medicaid patient utilization. </a:t>
            </a:r>
          </a:p>
        </p:txBody>
      </p:sp>
      <p:sp>
        <p:nvSpPr>
          <p:cNvPr id="13" name="TextBox 2"/>
          <p:cNvSpPr txBox="1"/>
          <p:nvPr/>
        </p:nvSpPr>
        <p:spPr>
          <a:xfrm>
            <a:off x="990600" y="1374957"/>
            <a:ext cx="5774165" cy="495905"/>
          </a:xfrm>
          <a:prstGeom prst="rect">
            <a:avLst/>
          </a:prstGeom>
        </p:spPr>
        <p:txBody>
          <a:bodyPr wrap="square" lIns="0" tIns="0" rIns="0" bIns="0" rtlCol="0" anchor="t">
            <a:spAutoFit/>
          </a:bodyPr>
          <a:lstStyle/>
          <a:p>
            <a:pPr>
              <a:lnSpc>
                <a:spcPts val="4279"/>
              </a:lnSpc>
            </a:pPr>
            <a:r>
              <a:rPr lang="en-US" sz="2139" dirty="0">
                <a:solidFill>
                  <a:srgbClr val="00467F"/>
                </a:solidFill>
                <a:latin typeface="Poppins Light"/>
              </a:rPr>
              <a:t>What can we expect?</a:t>
            </a:r>
          </a:p>
        </p:txBody>
      </p:sp>
      <p:pic>
        <p:nvPicPr>
          <p:cNvPr id="15" name="Picture 14"/>
          <p:cNvPicPr>
            <a:picLocks noChangeAspect="1"/>
          </p:cNvPicPr>
          <p:nvPr/>
        </p:nvPicPr>
        <p:blipFill>
          <a:blip r:embed="rId2"/>
          <a:stretch>
            <a:fillRect/>
          </a:stretch>
        </p:blipFill>
        <p:spPr>
          <a:xfrm>
            <a:off x="5239870" y="5002459"/>
            <a:ext cx="3167016" cy="1875567"/>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34543115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p:cNvSpPr/>
          <p:nvPr/>
        </p:nvSpPr>
        <p:spPr>
          <a:xfrm>
            <a:off x="1145254" y="2809325"/>
            <a:ext cx="28575" cy="5344118"/>
          </a:xfrm>
          <a:prstGeom prst="line">
            <a:avLst/>
          </a:prstGeom>
          <a:ln w="57150" cap="flat">
            <a:solidFill>
              <a:srgbClr val="FFFFFF"/>
            </a:solidFill>
            <a:prstDash val="solid"/>
            <a:headEnd type="none" w="sm" len="sm"/>
            <a:tailEnd type="none" w="sm" len="sm"/>
          </a:ln>
        </p:spPr>
        <p:txBody>
          <a:bodyPr/>
          <a:lstStyle/>
          <a:p>
            <a:endParaRPr lang="en-US"/>
          </a:p>
        </p:txBody>
      </p:sp>
      <p:sp>
        <p:nvSpPr>
          <p:cNvPr id="3" name="AutoShape 3"/>
          <p:cNvSpPr/>
          <p:nvPr/>
        </p:nvSpPr>
        <p:spPr>
          <a:xfrm>
            <a:off x="990600" y="1350070"/>
            <a:ext cx="3338670" cy="0"/>
          </a:xfrm>
          <a:prstGeom prst="line">
            <a:avLst/>
          </a:prstGeom>
          <a:ln w="57150" cap="flat">
            <a:solidFill>
              <a:srgbClr val="B7BE34"/>
            </a:solidFill>
            <a:prstDash val="solid"/>
            <a:headEnd type="none" w="sm" len="sm"/>
            <a:tailEnd type="none" w="sm" len="sm"/>
          </a:ln>
        </p:spPr>
        <p:txBody>
          <a:bodyPr/>
          <a:lstStyle/>
          <a:p>
            <a:endParaRPr lang="en-US"/>
          </a:p>
        </p:txBody>
      </p:sp>
      <p:grpSp>
        <p:nvGrpSpPr>
          <p:cNvPr id="4" name="Group 4"/>
          <p:cNvGrpSpPr/>
          <p:nvPr/>
        </p:nvGrpSpPr>
        <p:grpSpPr>
          <a:xfrm>
            <a:off x="-1449705" y="-233930"/>
            <a:ext cx="1979233" cy="8087861"/>
            <a:chOff x="0" y="0"/>
            <a:chExt cx="1255347" cy="5129801"/>
          </a:xfrm>
        </p:grpSpPr>
        <p:sp>
          <p:nvSpPr>
            <p:cNvPr id="5" name="Freeform 5"/>
            <p:cNvSpPr/>
            <p:nvPr/>
          </p:nvSpPr>
          <p:spPr>
            <a:xfrm>
              <a:off x="0" y="0"/>
              <a:ext cx="1255347" cy="5129800"/>
            </a:xfrm>
            <a:custGeom>
              <a:avLst/>
              <a:gdLst/>
              <a:ahLst/>
              <a:cxnLst/>
              <a:rect l="l" t="t" r="r" b="b"/>
              <a:pathLst>
                <a:path w="1255347" h="5129800">
                  <a:moveTo>
                    <a:pt x="0" y="0"/>
                  </a:moveTo>
                  <a:lnTo>
                    <a:pt x="1255347" y="0"/>
                  </a:lnTo>
                  <a:lnTo>
                    <a:pt x="1255347" y="5129800"/>
                  </a:lnTo>
                  <a:lnTo>
                    <a:pt x="0" y="5129800"/>
                  </a:lnTo>
                  <a:close/>
                </a:path>
              </a:pathLst>
            </a:custGeom>
            <a:solidFill>
              <a:srgbClr val="00467F"/>
            </a:solidFill>
          </p:spPr>
          <p:txBody>
            <a:bodyPr/>
            <a:lstStyle/>
            <a:p>
              <a:endParaRPr lang="en-US"/>
            </a:p>
          </p:txBody>
        </p:sp>
      </p:grpSp>
      <p:grpSp>
        <p:nvGrpSpPr>
          <p:cNvPr id="6" name="Group 6"/>
          <p:cNvGrpSpPr/>
          <p:nvPr/>
        </p:nvGrpSpPr>
        <p:grpSpPr>
          <a:xfrm>
            <a:off x="-1621989" y="-47988"/>
            <a:ext cx="1979233" cy="7521397"/>
            <a:chOff x="0" y="0"/>
            <a:chExt cx="1255347" cy="4770516"/>
          </a:xfrm>
        </p:grpSpPr>
        <p:sp>
          <p:nvSpPr>
            <p:cNvPr id="7" name="Freeform 7"/>
            <p:cNvSpPr/>
            <p:nvPr/>
          </p:nvSpPr>
          <p:spPr>
            <a:xfrm>
              <a:off x="0" y="0"/>
              <a:ext cx="1255347" cy="4770516"/>
            </a:xfrm>
            <a:custGeom>
              <a:avLst/>
              <a:gdLst/>
              <a:ahLst/>
              <a:cxnLst/>
              <a:rect l="l" t="t" r="r" b="b"/>
              <a:pathLst>
                <a:path w="1255347" h="4770516">
                  <a:moveTo>
                    <a:pt x="0" y="0"/>
                  </a:moveTo>
                  <a:lnTo>
                    <a:pt x="1255347" y="0"/>
                  </a:lnTo>
                  <a:lnTo>
                    <a:pt x="1255347" y="4770516"/>
                  </a:lnTo>
                  <a:lnTo>
                    <a:pt x="0" y="4770516"/>
                  </a:lnTo>
                  <a:close/>
                </a:path>
              </a:pathLst>
            </a:custGeom>
            <a:solidFill>
              <a:srgbClr val="009DD5"/>
            </a:solidFill>
          </p:spPr>
          <p:txBody>
            <a:bodyPr/>
            <a:lstStyle/>
            <a:p>
              <a:endParaRPr lang="en-US"/>
            </a:p>
          </p:txBody>
        </p:sp>
      </p:grpSp>
      <p:grpSp>
        <p:nvGrpSpPr>
          <p:cNvPr id="8" name="Group 8"/>
          <p:cNvGrpSpPr/>
          <p:nvPr/>
        </p:nvGrpSpPr>
        <p:grpSpPr>
          <a:xfrm>
            <a:off x="-479972" y="-47988"/>
            <a:ext cx="676232" cy="7788351"/>
            <a:chOff x="0" y="0"/>
            <a:chExt cx="152400" cy="1755232"/>
          </a:xfrm>
        </p:grpSpPr>
        <p:sp>
          <p:nvSpPr>
            <p:cNvPr id="9" name="Freeform 9"/>
            <p:cNvSpPr/>
            <p:nvPr/>
          </p:nvSpPr>
          <p:spPr>
            <a:xfrm>
              <a:off x="0" y="0"/>
              <a:ext cx="152400" cy="1755232"/>
            </a:xfrm>
            <a:custGeom>
              <a:avLst/>
              <a:gdLst/>
              <a:ahLst/>
              <a:cxnLst/>
              <a:rect l="l" t="t" r="r" b="b"/>
              <a:pathLst>
                <a:path w="152400" h="1755232">
                  <a:moveTo>
                    <a:pt x="0" y="0"/>
                  </a:moveTo>
                  <a:lnTo>
                    <a:pt x="152400" y="0"/>
                  </a:lnTo>
                  <a:lnTo>
                    <a:pt x="152400" y="1755232"/>
                  </a:lnTo>
                  <a:lnTo>
                    <a:pt x="0" y="1755232"/>
                  </a:lnTo>
                  <a:close/>
                </a:path>
              </a:pathLst>
            </a:custGeom>
            <a:solidFill>
              <a:srgbClr val="B7BE34"/>
            </a:solidFill>
          </p:spPr>
          <p:txBody>
            <a:bodyPr/>
            <a:lstStyle/>
            <a:p>
              <a:endParaRPr lang="en-US"/>
            </a:p>
          </p:txBody>
        </p:sp>
      </p:grpSp>
      <p:sp>
        <p:nvSpPr>
          <p:cNvPr id="10" name="TextBox 10"/>
          <p:cNvSpPr txBox="1"/>
          <p:nvPr/>
        </p:nvSpPr>
        <p:spPr>
          <a:xfrm>
            <a:off x="838200" y="620696"/>
            <a:ext cx="8511988" cy="615553"/>
          </a:xfrm>
          <a:prstGeom prst="rect">
            <a:avLst/>
          </a:prstGeom>
        </p:spPr>
        <p:txBody>
          <a:bodyPr wrap="square" lIns="0" tIns="0" rIns="0" bIns="0" rtlCol="0" anchor="t">
            <a:spAutoFit/>
          </a:bodyPr>
          <a:lstStyle/>
          <a:p>
            <a:r>
              <a:rPr lang="en-US" sz="4000" dirty="0">
                <a:solidFill>
                  <a:srgbClr val="00467F"/>
                </a:solidFill>
                <a:latin typeface="Montserrat Ultra-Bold"/>
              </a:rPr>
              <a:t>The Future</a:t>
            </a:r>
          </a:p>
        </p:txBody>
      </p:sp>
      <p:sp>
        <p:nvSpPr>
          <p:cNvPr id="14" name="TextBox 4"/>
          <p:cNvSpPr txBox="1"/>
          <p:nvPr/>
        </p:nvSpPr>
        <p:spPr>
          <a:xfrm>
            <a:off x="990600" y="2138222"/>
            <a:ext cx="8382000" cy="4154984"/>
          </a:xfrm>
          <a:prstGeom prst="rect">
            <a:avLst/>
          </a:prstGeom>
        </p:spPr>
        <p:txBody>
          <a:bodyPr wrap="square" lIns="0" tIns="0" rIns="0" bIns="0" rtlCol="0" anchor="t">
            <a:spAutoFit/>
          </a:bodyPr>
          <a:lstStyle/>
          <a:p>
            <a:pPr marL="342900" indent="-342900">
              <a:buFont typeface="Arial" panose="020B0604020202020204" pitchFamily="34" charset="0"/>
              <a:buChar char="•"/>
            </a:pPr>
            <a:r>
              <a:rPr lang="en-US" b="1" dirty="0">
                <a:solidFill>
                  <a:schemeClr val="tx1">
                    <a:lumMod val="75000"/>
                    <a:lumOff val="25000"/>
                  </a:schemeClr>
                </a:solidFill>
                <a:latin typeface="Poppins Light" panose="020B0604020202020204" charset="0"/>
                <a:cs typeface="Poppins Light" panose="020B0604020202020204" charset="0"/>
              </a:rPr>
              <a:t>In the long-term, </a:t>
            </a:r>
            <a:r>
              <a:rPr lang="en-US" dirty="0">
                <a:solidFill>
                  <a:schemeClr val="tx1">
                    <a:lumMod val="75000"/>
                    <a:lumOff val="25000"/>
                  </a:schemeClr>
                </a:solidFill>
                <a:latin typeface="Poppins Light" panose="020B0604020202020204" charset="0"/>
                <a:cs typeface="Poppins Light" panose="020B0604020202020204" charset="0"/>
              </a:rPr>
              <a:t>The American Hospital Association through their Pathways Workgroup, in the summer of 2023, provided their Regional Policy Boards their look into the future of health care.</a:t>
            </a:r>
            <a:br>
              <a:rPr lang="en-US" dirty="0">
                <a:solidFill>
                  <a:schemeClr val="tx1">
                    <a:lumMod val="75000"/>
                    <a:lumOff val="25000"/>
                  </a:schemeClr>
                </a:solidFill>
                <a:latin typeface="Poppins Light" panose="020B0604020202020204" charset="0"/>
                <a:cs typeface="Poppins Light" panose="020B0604020202020204" charset="0"/>
              </a:rPr>
            </a:br>
            <a:endParaRPr lang="en-US" sz="1000" dirty="0">
              <a:solidFill>
                <a:schemeClr val="tx1">
                  <a:lumMod val="75000"/>
                  <a:lumOff val="25000"/>
                </a:schemeClr>
              </a:solidFill>
              <a:latin typeface="Poppins Light" panose="020B0604020202020204" charset="0"/>
              <a:cs typeface="Poppins Light" panose="020B0604020202020204" charset="0"/>
            </a:endParaRPr>
          </a:p>
          <a:p>
            <a:pPr marL="342900" indent="-342900">
              <a:buFont typeface="Arial" panose="020B0604020202020204" pitchFamily="34" charset="0"/>
              <a:buChar char="•"/>
            </a:pPr>
            <a:r>
              <a:rPr lang="en-US" dirty="0">
                <a:solidFill>
                  <a:schemeClr val="tx1">
                    <a:lumMod val="75000"/>
                    <a:lumOff val="25000"/>
                  </a:schemeClr>
                </a:solidFill>
                <a:latin typeface="Poppins Light" panose="020B0604020202020204" charset="0"/>
                <a:cs typeface="Poppins Light" panose="020B0604020202020204" charset="0"/>
              </a:rPr>
              <a:t>10 potential pathways include:</a:t>
            </a:r>
          </a:p>
          <a:p>
            <a:pPr marL="800100" lvl="1" indent="-342900">
              <a:buFont typeface="Courier New" panose="02070309020205020404" pitchFamily="49" charset="0"/>
              <a:buChar char="o"/>
            </a:pPr>
            <a:r>
              <a:rPr lang="en-US" dirty="0">
                <a:solidFill>
                  <a:schemeClr val="tx1">
                    <a:lumMod val="75000"/>
                    <a:lumOff val="25000"/>
                  </a:schemeClr>
                </a:solidFill>
                <a:latin typeface="Poppins Light" panose="020B0604020202020204" charset="0"/>
                <a:cs typeface="Poppins Light" panose="020B0604020202020204" charset="0"/>
              </a:rPr>
              <a:t>Person-centered</a:t>
            </a:r>
          </a:p>
          <a:p>
            <a:pPr marL="800100" lvl="1" indent="-342900">
              <a:buFont typeface="Courier New" panose="02070309020205020404" pitchFamily="49" charset="0"/>
              <a:buChar char="o"/>
            </a:pPr>
            <a:r>
              <a:rPr lang="en-US" dirty="0">
                <a:solidFill>
                  <a:schemeClr val="tx1">
                    <a:lumMod val="75000"/>
                    <a:lumOff val="25000"/>
                  </a:schemeClr>
                </a:solidFill>
                <a:latin typeface="Poppins Light" panose="020B0604020202020204" charset="0"/>
                <a:cs typeface="Poppins Light" panose="020B0604020202020204" charset="0"/>
              </a:rPr>
              <a:t>Coordinated</a:t>
            </a:r>
          </a:p>
          <a:p>
            <a:pPr marL="800100" lvl="1" indent="-342900">
              <a:buFont typeface="Courier New" panose="02070309020205020404" pitchFamily="49" charset="0"/>
              <a:buChar char="o"/>
            </a:pPr>
            <a:r>
              <a:rPr lang="en-US" dirty="0">
                <a:solidFill>
                  <a:schemeClr val="tx1">
                    <a:lumMod val="75000"/>
                    <a:lumOff val="25000"/>
                  </a:schemeClr>
                </a:solidFill>
                <a:latin typeface="Poppins Light" panose="020B0604020202020204" charset="0"/>
                <a:cs typeface="Poppins Light" panose="020B0604020202020204" charset="0"/>
              </a:rPr>
              <a:t>Safe and high quality</a:t>
            </a:r>
          </a:p>
          <a:p>
            <a:pPr marL="800100" lvl="1" indent="-342900">
              <a:buFont typeface="Courier New" panose="02070309020205020404" pitchFamily="49" charset="0"/>
              <a:buChar char="o"/>
            </a:pPr>
            <a:r>
              <a:rPr lang="en-US" dirty="0">
                <a:solidFill>
                  <a:schemeClr val="tx1">
                    <a:lumMod val="75000"/>
                    <a:lumOff val="25000"/>
                  </a:schemeClr>
                </a:solidFill>
                <a:latin typeface="Poppins Light" panose="020B0604020202020204" charset="0"/>
                <a:cs typeface="Poppins Light" panose="020B0604020202020204" charset="0"/>
              </a:rPr>
              <a:t>Equitable</a:t>
            </a:r>
          </a:p>
          <a:p>
            <a:pPr marL="800100" lvl="1" indent="-342900">
              <a:buFont typeface="Courier New" panose="02070309020205020404" pitchFamily="49" charset="0"/>
              <a:buChar char="o"/>
            </a:pPr>
            <a:r>
              <a:rPr lang="en-US" dirty="0">
                <a:solidFill>
                  <a:schemeClr val="tx1">
                    <a:lumMod val="75000"/>
                    <a:lumOff val="25000"/>
                  </a:schemeClr>
                </a:solidFill>
                <a:latin typeface="Poppins Light" panose="020B0604020202020204" charset="0"/>
                <a:cs typeface="Poppins Light" panose="020B0604020202020204" charset="0"/>
              </a:rPr>
              <a:t>Sustainably Staffed</a:t>
            </a:r>
          </a:p>
          <a:p>
            <a:pPr marL="800100" lvl="1" indent="-342900">
              <a:buFont typeface="Courier New" panose="02070309020205020404" pitchFamily="49" charset="0"/>
              <a:buChar char="o"/>
            </a:pPr>
            <a:r>
              <a:rPr lang="en-US" dirty="0">
                <a:solidFill>
                  <a:schemeClr val="tx1">
                    <a:lumMod val="75000"/>
                    <a:lumOff val="25000"/>
                  </a:schemeClr>
                </a:solidFill>
                <a:latin typeface="Poppins Light" panose="020B0604020202020204" charset="0"/>
                <a:cs typeface="Poppins Light" panose="020B0604020202020204" charset="0"/>
              </a:rPr>
              <a:t>Innovative</a:t>
            </a:r>
          </a:p>
          <a:p>
            <a:pPr marL="800100" lvl="1" indent="-342900">
              <a:buFont typeface="Courier New" panose="02070309020205020404" pitchFamily="49" charset="0"/>
              <a:buChar char="o"/>
            </a:pPr>
            <a:r>
              <a:rPr lang="en-US" dirty="0">
                <a:solidFill>
                  <a:schemeClr val="tx1">
                    <a:lumMod val="75000"/>
                    <a:lumOff val="25000"/>
                  </a:schemeClr>
                </a:solidFill>
                <a:latin typeface="Poppins Light" panose="020B0604020202020204" charset="0"/>
                <a:cs typeface="Poppins Light" panose="020B0604020202020204" charset="0"/>
              </a:rPr>
              <a:t>Accessible</a:t>
            </a:r>
          </a:p>
          <a:p>
            <a:pPr marL="800100" lvl="1" indent="-342900">
              <a:buFont typeface="Courier New" panose="02070309020205020404" pitchFamily="49" charset="0"/>
              <a:buChar char="o"/>
            </a:pPr>
            <a:r>
              <a:rPr lang="en-US" dirty="0">
                <a:solidFill>
                  <a:schemeClr val="tx1">
                    <a:lumMod val="75000"/>
                    <a:lumOff val="25000"/>
                  </a:schemeClr>
                </a:solidFill>
                <a:latin typeface="Poppins Light" panose="020B0604020202020204" charset="0"/>
                <a:cs typeface="Poppins Light" panose="020B0604020202020204" charset="0"/>
              </a:rPr>
              <a:t>Affordable</a:t>
            </a:r>
          </a:p>
          <a:p>
            <a:pPr marL="800100" lvl="1" indent="-342900">
              <a:buFont typeface="Courier New" panose="02070309020205020404" pitchFamily="49" charset="0"/>
              <a:buChar char="o"/>
            </a:pPr>
            <a:r>
              <a:rPr lang="en-US" dirty="0">
                <a:solidFill>
                  <a:schemeClr val="tx1">
                    <a:lumMod val="75000"/>
                    <a:lumOff val="25000"/>
                  </a:schemeClr>
                </a:solidFill>
                <a:latin typeface="Poppins Light" panose="020B0604020202020204" charset="0"/>
                <a:cs typeface="Poppins Light" panose="020B0604020202020204" charset="0"/>
              </a:rPr>
              <a:t>Economically sustainable</a:t>
            </a:r>
          </a:p>
          <a:p>
            <a:pPr marL="800100" lvl="1" indent="-342900">
              <a:buFont typeface="Courier New" panose="02070309020205020404" pitchFamily="49" charset="0"/>
              <a:buChar char="o"/>
            </a:pPr>
            <a:r>
              <a:rPr lang="en-US" dirty="0">
                <a:solidFill>
                  <a:schemeClr val="tx1">
                    <a:lumMod val="75000"/>
                    <a:lumOff val="25000"/>
                  </a:schemeClr>
                </a:solidFill>
                <a:latin typeface="Poppins Light" panose="020B0604020202020204" charset="0"/>
                <a:cs typeface="Poppins Light" panose="020B0604020202020204" charset="0"/>
              </a:rPr>
              <a:t>Appropriately resourced </a:t>
            </a:r>
          </a:p>
        </p:txBody>
      </p:sp>
      <p:sp>
        <p:nvSpPr>
          <p:cNvPr id="13" name="TextBox 2"/>
          <p:cNvSpPr txBox="1"/>
          <p:nvPr/>
        </p:nvSpPr>
        <p:spPr>
          <a:xfrm>
            <a:off x="990600" y="1354552"/>
            <a:ext cx="6094903" cy="495905"/>
          </a:xfrm>
          <a:prstGeom prst="rect">
            <a:avLst/>
          </a:prstGeom>
        </p:spPr>
        <p:txBody>
          <a:bodyPr wrap="square" lIns="0" tIns="0" rIns="0" bIns="0" rtlCol="0" anchor="t">
            <a:spAutoFit/>
          </a:bodyPr>
          <a:lstStyle/>
          <a:p>
            <a:pPr>
              <a:lnSpc>
                <a:spcPts val="4279"/>
              </a:lnSpc>
            </a:pPr>
            <a:r>
              <a:rPr lang="en-US" sz="2139" dirty="0">
                <a:solidFill>
                  <a:srgbClr val="00467F"/>
                </a:solidFill>
                <a:latin typeface="Poppins Light"/>
              </a:rPr>
              <a:t>What can we expect?</a:t>
            </a:r>
          </a:p>
        </p:txBody>
      </p:sp>
      <p:pic>
        <p:nvPicPr>
          <p:cNvPr id="16" name="Picture 15"/>
          <p:cNvPicPr>
            <a:picLocks noChangeAspect="1"/>
          </p:cNvPicPr>
          <p:nvPr/>
        </p:nvPicPr>
        <p:blipFill>
          <a:blip r:embed="rId2"/>
          <a:stretch>
            <a:fillRect/>
          </a:stretch>
        </p:blipFill>
        <p:spPr>
          <a:xfrm>
            <a:off x="5638800" y="4191000"/>
            <a:ext cx="3422431" cy="1143000"/>
          </a:xfrm>
          <a:prstGeom prst="rect">
            <a:avLst/>
          </a:prstGeom>
        </p:spPr>
      </p:pic>
    </p:spTree>
    <p:extLst>
      <p:ext uri="{BB962C8B-B14F-4D97-AF65-F5344CB8AC3E}">
        <p14:creationId xmlns:p14="http://schemas.microsoft.com/office/powerpoint/2010/main" val="220222137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p:cNvSpPr/>
          <p:nvPr/>
        </p:nvSpPr>
        <p:spPr>
          <a:xfrm>
            <a:off x="1145254" y="2809325"/>
            <a:ext cx="28575" cy="5344118"/>
          </a:xfrm>
          <a:prstGeom prst="line">
            <a:avLst/>
          </a:prstGeom>
          <a:ln w="57150" cap="flat">
            <a:solidFill>
              <a:srgbClr val="FFFFFF"/>
            </a:solidFill>
            <a:prstDash val="solid"/>
            <a:headEnd type="none" w="sm" len="sm"/>
            <a:tailEnd type="none" w="sm" len="sm"/>
          </a:ln>
        </p:spPr>
        <p:txBody>
          <a:bodyPr/>
          <a:lstStyle/>
          <a:p>
            <a:endParaRPr lang="en-US"/>
          </a:p>
        </p:txBody>
      </p:sp>
      <p:sp>
        <p:nvSpPr>
          <p:cNvPr id="3" name="AutoShape 3"/>
          <p:cNvSpPr/>
          <p:nvPr/>
        </p:nvSpPr>
        <p:spPr>
          <a:xfrm>
            <a:off x="914400" y="1295400"/>
            <a:ext cx="3338670" cy="0"/>
          </a:xfrm>
          <a:prstGeom prst="line">
            <a:avLst/>
          </a:prstGeom>
          <a:ln w="57150" cap="flat">
            <a:solidFill>
              <a:srgbClr val="B7BE34"/>
            </a:solidFill>
            <a:prstDash val="solid"/>
            <a:headEnd type="none" w="sm" len="sm"/>
            <a:tailEnd type="none" w="sm" len="sm"/>
          </a:ln>
        </p:spPr>
        <p:txBody>
          <a:bodyPr/>
          <a:lstStyle/>
          <a:p>
            <a:endParaRPr lang="en-US"/>
          </a:p>
        </p:txBody>
      </p:sp>
      <p:grpSp>
        <p:nvGrpSpPr>
          <p:cNvPr id="4" name="Group 4"/>
          <p:cNvGrpSpPr/>
          <p:nvPr/>
        </p:nvGrpSpPr>
        <p:grpSpPr>
          <a:xfrm>
            <a:off x="-1449705" y="-233930"/>
            <a:ext cx="1979233" cy="8087861"/>
            <a:chOff x="0" y="0"/>
            <a:chExt cx="1255347" cy="5129801"/>
          </a:xfrm>
        </p:grpSpPr>
        <p:sp>
          <p:nvSpPr>
            <p:cNvPr id="5" name="Freeform 5"/>
            <p:cNvSpPr/>
            <p:nvPr/>
          </p:nvSpPr>
          <p:spPr>
            <a:xfrm>
              <a:off x="0" y="0"/>
              <a:ext cx="1255347" cy="5129800"/>
            </a:xfrm>
            <a:custGeom>
              <a:avLst/>
              <a:gdLst/>
              <a:ahLst/>
              <a:cxnLst/>
              <a:rect l="l" t="t" r="r" b="b"/>
              <a:pathLst>
                <a:path w="1255347" h="5129800">
                  <a:moveTo>
                    <a:pt x="0" y="0"/>
                  </a:moveTo>
                  <a:lnTo>
                    <a:pt x="1255347" y="0"/>
                  </a:lnTo>
                  <a:lnTo>
                    <a:pt x="1255347" y="5129800"/>
                  </a:lnTo>
                  <a:lnTo>
                    <a:pt x="0" y="5129800"/>
                  </a:lnTo>
                  <a:close/>
                </a:path>
              </a:pathLst>
            </a:custGeom>
            <a:solidFill>
              <a:srgbClr val="00467F"/>
            </a:solidFill>
          </p:spPr>
          <p:txBody>
            <a:bodyPr/>
            <a:lstStyle/>
            <a:p>
              <a:endParaRPr lang="en-US"/>
            </a:p>
          </p:txBody>
        </p:sp>
      </p:grpSp>
      <p:grpSp>
        <p:nvGrpSpPr>
          <p:cNvPr id="6" name="Group 6"/>
          <p:cNvGrpSpPr/>
          <p:nvPr/>
        </p:nvGrpSpPr>
        <p:grpSpPr>
          <a:xfrm>
            <a:off x="-1621989" y="-47988"/>
            <a:ext cx="1979233" cy="7521397"/>
            <a:chOff x="0" y="0"/>
            <a:chExt cx="1255347" cy="4770516"/>
          </a:xfrm>
        </p:grpSpPr>
        <p:sp>
          <p:nvSpPr>
            <p:cNvPr id="7" name="Freeform 7"/>
            <p:cNvSpPr/>
            <p:nvPr/>
          </p:nvSpPr>
          <p:spPr>
            <a:xfrm>
              <a:off x="0" y="0"/>
              <a:ext cx="1255347" cy="4770516"/>
            </a:xfrm>
            <a:custGeom>
              <a:avLst/>
              <a:gdLst/>
              <a:ahLst/>
              <a:cxnLst/>
              <a:rect l="l" t="t" r="r" b="b"/>
              <a:pathLst>
                <a:path w="1255347" h="4770516">
                  <a:moveTo>
                    <a:pt x="0" y="0"/>
                  </a:moveTo>
                  <a:lnTo>
                    <a:pt x="1255347" y="0"/>
                  </a:lnTo>
                  <a:lnTo>
                    <a:pt x="1255347" y="4770516"/>
                  </a:lnTo>
                  <a:lnTo>
                    <a:pt x="0" y="4770516"/>
                  </a:lnTo>
                  <a:close/>
                </a:path>
              </a:pathLst>
            </a:custGeom>
            <a:solidFill>
              <a:srgbClr val="009DD5"/>
            </a:solidFill>
          </p:spPr>
          <p:txBody>
            <a:bodyPr/>
            <a:lstStyle/>
            <a:p>
              <a:endParaRPr lang="en-US"/>
            </a:p>
          </p:txBody>
        </p:sp>
      </p:grpSp>
      <p:grpSp>
        <p:nvGrpSpPr>
          <p:cNvPr id="8" name="Group 8"/>
          <p:cNvGrpSpPr/>
          <p:nvPr/>
        </p:nvGrpSpPr>
        <p:grpSpPr>
          <a:xfrm>
            <a:off x="-479972" y="-47988"/>
            <a:ext cx="676232" cy="7788351"/>
            <a:chOff x="0" y="0"/>
            <a:chExt cx="152400" cy="1755232"/>
          </a:xfrm>
        </p:grpSpPr>
        <p:sp>
          <p:nvSpPr>
            <p:cNvPr id="9" name="Freeform 9"/>
            <p:cNvSpPr/>
            <p:nvPr/>
          </p:nvSpPr>
          <p:spPr>
            <a:xfrm>
              <a:off x="0" y="0"/>
              <a:ext cx="152400" cy="1755232"/>
            </a:xfrm>
            <a:custGeom>
              <a:avLst/>
              <a:gdLst/>
              <a:ahLst/>
              <a:cxnLst/>
              <a:rect l="l" t="t" r="r" b="b"/>
              <a:pathLst>
                <a:path w="152400" h="1755232">
                  <a:moveTo>
                    <a:pt x="0" y="0"/>
                  </a:moveTo>
                  <a:lnTo>
                    <a:pt x="152400" y="0"/>
                  </a:lnTo>
                  <a:lnTo>
                    <a:pt x="152400" y="1755232"/>
                  </a:lnTo>
                  <a:lnTo>
                    <a:pt x="0" y="1755232"/>
                  </a:lnTo>
                  <a:close/>
                </a:path>
              </a:pathLst>
            </a:custGeom>
            <a:solidFill>
              <a:srgbClr val="B7BE34"/>
            </a:solidFill>
          </p:spPr>
          <p:txBody>
            <a:bodyPr/>
            <a:lstStyle/>
            <a:p>
              <a:endParaRPr lang="en-US"/>
            </a:p>
          </p:txBody>
        </p:sp>
      </p:grpSp>
      <p:sp>
        <p:nvSpPr>
          <p:cNvPr id="10" name="TextBox 10"/>
          <p:cNvSpPr txBox="1"/>
          <p:nvPr/>
        </p:nvSpPr>
        <p:spPr>
          <a:xfrm>
            <a:off x="914400" y="399630"/>
            <a:ext cx="8606116" cy="771173"/>
          </a:xfrm>
          <a:prstGeom prst="rect">
            <a:avLst/>
          </a:prstGeom>
        </p:spPr>
        <p:txBody>
          <a:bodyPr wrap="square" lIns="0" tIns="0" rIns="0" bIns="0" rtlCol="0" anchor="t">
            <a:spAutoFit/>
          </a:bodyPr>
          <a:lstStyle/>
          <a:p>
            <a:pPr>
              <a:lnSpc>
                <a:spcPts val="6719"/>
              </a:lnSpc>
            </a:pPr>
            <a:r>
              <a:rPr lang="en-US" sz="4000" dirty="0">
                <a:solidFill>
                  <a:srgbClr val="00467F"/>
                </a:solidFill>
                <a:latin typeface="Montserrat Ultra-Bold"/>
              </a:rPr>
              <a:t>The Importance of Advocacy</a:t>
            </a:r>
          </a:p>
        </p:txBody>
      </p:sp>
      <p:sp>
        <p:nvSpPr>
          <p:cNvPr id="13" name="TextBox 2"/>
          <p:cNvSpPr txBox="1"/>
          <p:nvPr/>
        </p:nvSpPr>
        <p:spPr>
          <a:xfrm>
            <a:off x="838201" y="1419998"/>
            <a:ext cx="7162800" cy="1102866"/>
          </a:xfrm>
          <a:prstGeom prst="rect">
            <a:avLst/>
          </a:prstGeom>
        </p:spPr>
        <p:txBody>
          <a:bodyPr wrap="square" lIns="0" tIns="0" rIns="0" bIns="0" rtlCol="0" anchor="t">
            <a:spAutoFit/>
          </a:bodyPr>
          <a:lstStyle/>
          <a:p>
            <a:pPr>
              <a:lnSpc>
                <a:spcPts val="4279"/>
              </a:lnSpc>
            </a:pPr>
            <a:r>
              <a:rPr lang="en-US" dirty="0">
                <a:solidFill>
                  <a:srgbClr val="00467F"/>
                </a:solidFill>
                <a:latin typeface="Poppins Light"/>
              </a:rPr>
              <a:t>The need for strong advocacy efforts through a financial lens.</a:t>
            </a:r>
          </a:p>
          <a:p>
            <a:pPr>
              <a:lnSpc>
                <a:spcPts val="4279"/>
              </a:lnSpc>
            </a:pPr>
            <a:endParaRPr lang="en-US" sz="2139" dirty="0">
              <a:solidFill>
                <a:srgbClr val="00467F"/>
              </a:solidFill>
              <a:latin typeface="Poppins Light"/>
            </a:endParaRPr>
          </a:p>
        </p:txBody>
      </p:sp>
      <p:pic>
        <p:nvPicPr>
          <p:cNvPr id="14" name="Picture 13"/>
          <p:cNvPicPr>
            <a:picLocks noChangeAspect="1"/>
          </p:cNvPicPr>
          <p:nvPr/>
        </p:nvPicPr>
        <p:blipFill>
          <a:blip r:embed="rId2"/>
          <a:stretch>
            <a:fillRect/>
          </a:stretch>
        </p:blipFill>
        <p:spPr>
          <a:xfrm>
            <a:off x="6125658" y="2500491"/>
            <a:ext cx="2876550" cy="1714500"/>
          </a:xfrm>
          <a:prstGeom prst="rect">
            <a:avLst/>
          </a:prstGeom>
        </p:spPr>
      </p:pic>
      <p:sp>
        <p:nvSpPr>
          <p:cNvPr id="16" name="TextBox 15"/>
          <p:cNvSpPr txBox="1"/>
          <p:nvPr/>
        </p:nvSpPr>
        <p:spPr>
          <a:xfrm>
            <a:off x="838201" y="1989088"/>
            <a:ext cx="5181599" cy="2862322"/>
          </a:xfrm>
          <a:prstGeom prst="rect">
            <a:avLst/>
          </a:prstGeom>
          <a:noFill/>
        </p:spPr>
        <p:txBody>
          <a:bodyPr wrap="square" rtlCol="0">
            <a:spAutoFit/>
          </a:bodyPr>
          <a:lstStyle/>
          <a:p>
            <a:pPr marL="285750" indent="-285750">
              <a:buFont typeface="Arial" panose="020B0604020202020204" pitchFamily="34" charset="0"/>
              <a:buChar char="•"/>
            </a:pPr>
            <a:r>
              <a:rPr lang="en-US" dirty="0">
                <a:solidFill>
                  <a:schemeClr val="tx1">
                    <a:lumMod val="75000"/>
                    <a:lumOff val="25000"/>
                  </a:schemeClr>
                </a:solidFill>
                <a:latin typeface="Poppins Light" panose="020B0604020202020204" charset="0"/>
                <a:cs typeface="Poppins Light" panose="020B0604020202020204" charset="0"/>
              </a:rPr>
              <a:t>Tight operating margins, and the need for enhance revenue through strong local healthcare delivery, and controlling costs.</a:t>
            </a:r>
          </a:p>
          <a:p>
            <a:pPr marL="285750" indent="-285750">
              <a:buFont typeface="Arial" panose="020B0604020202020204" pitchFamily="34" charset="0"/>
              <a:buChar char="•"/>
            </a:pPr>
            <a:r>
              <a:rPr lang="en-US" dirty="0">
                <a:solidFill>
                  <a:schemeClr val="tx1">
                    <a:lumMod val="75000"/>
                    <a:lumOff val="25000"/>
                  </a:schemeClr>
                </a:solidFill>
                <a:latin typeface="Poppins Light" panose="020B0604020202020204" charset="0"/>
                <a:cs typeface="Poppins Light" panose="020B0604020202020204" charset="0"/>
              </a:rPr>
              <a:t>Helping to ensure local access to care through minimizing regulations, increase the coverage of services through insurance, and increasing our reimbursement levels from Medicare and Medicaid.</a:t>
            </a:r>
          </a:p>
        </p:txBody>
      </p:sp>
      <p:sp>
        <p:nvSpPr>
          <p:cNvPr id="18" name="TextBox 17"/>
          <p:cNvSpPr txBox="1"/>
          <p:nvPr/>
        </p:nvSpPr>
        <p:spPr>
          <a:xfrm>
            <a:off x="838201" y="4812445"/>
            <a:ext cx="8534400" cy="2308324"/>
          </a:xfrm>
          <a:prstGeom prst="rect">
            <a:avLst/>
          </a:prstGeom>
          <a:noFill/>
        </p:spPr>
        <p:txBody>
          <a:bodyPr wrap="square" rtlCol="0">
            <a:spAutoFit/>
          </a:bodyPr>
          <a:lstStyle/>
          <a:p>
            <a:pPr marL="285750" indent="-285750">
              <a:buFont typeface="Arial" panose="020B0604020202020204" pitchFamily="34" charset="0"/>
              <a:buChar char="•"/>
            </a:pPr>
            <a:r>
              <a:rPr lang="en-US" dirty="0">
                <a:solidFill>
                  <a:schemeClr val="tx1">
                    <a:lumMod val="75000"/>
                    <a:lumOff val="25000"/>
                  </a:schemeClr>
                </a:solidFill>
                <a:latin typeface="Poppins Light" panose="020B0604020202020204" charset="0"/>
                <a:cs typeface="Poppins Light" panose="020B0604020202020204" charset="0"/>
              </a:rPr>
              <a:t>Promoting the importance of healthcare in communities and rural areas.  “Strong healthcare foster strong communities, and strong communities enable strong healthcare”.  Healthcare is a strong economic driver in communities.</a:t>
            </a:r>
          </a:p>
          <a:p>
            <a:pPr marL="285750" indent="-285750">
              <a:buFont typeface="Arial" panose="020B0604020202020204" pitchFamily="34" charset="0"/>
              <a:buChar char="•"/>
            </a:pPr>
            <a:r>
              <a:rPr lang="en-US" dirty="0">
                <a:solidFill>
                  <a:schemeClr val="tx1">
                    <a:lumMod val="75000"/>
                    <a:lumOff val="25000"/>
                  </a:schemeClr>
                </a:solidFill>
                <a:latin typeface="Poppins Light" panose="020B0604020202020204" charset="0"/>
                <a:cs typeface="Poppins Light" panose="020B0604020202020204" charset="0"/>
              </a:rPr>
              <a:t>To achieve these goals – Support the NHA PAC, build relationships with our local, state, and national delegations and educate on our issues and needs.  Get to know your representatives by name.  Be present and at the table.</a:t>
            </a:r>
          </a:p>
        </p:txBody>
      </p:sp>
    </p:spTree>
    <p:extLst>
      <p:ext uri="{BB962C8B-B14F-4D97-AF65-F5344CB8AC3E}">
        <p14:creationId xmlns:p14="http://schemas.microsoft.com/office/powerpoint/2010/main" val="42095370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183688" y="2752945"/>
            <a:ext cx="10120975" cy="1809310"/>
            <a:chOff x="0" y="0"/>
            <a:chExt cx="4470210" cy="799132"/>
          </a:xfrm>
        </p:grpSpPr>
        <p:sp>
          <p:nvSpPr>
            <p:cNvPr id="3" name="Freeform 3"/>
            <p:cNvSpPr/>
            <p:nvPr/>
          </p:nvSpPr>
          <p:spPr>
            <a:xfrm>
              <a:off x="0" y="0"/>
              <a:ext cx="4470210" cy="799132"/>
            </a:xfrm>
            <a:custGeom>
              <a:avLst/>
              <a:gdLst/>
              <a:ahLst/>
              <a:cxnLst/>
              <a:rect l="l" t="t" r="r" b="b"/>
              <a:pathLst>
                <a:path w="4470210" h="799132">
                  <a:moveTo>
                    <a:pt x="0" y="0"/>
                  </a:moveTo>
                  <a:lnTo>
                    <a:pt x="4470210" y="0"/>
                  </a:lnTo>
                  <a:lnTo>
                    <a:pt x="4470210" y="799132"/>
                  </a:lnTo>
                  <a:lnTo>
                    <a:pt x="0" y="799132"/>
                  </a:lnTo>
                  <a:close/>
                </a:path>
              </a:pathLst>
            </a:custGeom>
            <a:solidFill>
              <a:srgbClr val="009DD5"/>
            </a:solidFill>
          </p:spPr>
          <p:txBody>
            <a:bodyPr/>
            <a:lstStyle/>
            <a:p>
              <a:endParaRPr lang="en-US"/>
            </a:p>
          </p:txBody>
        </p:sp>
      </p:grpSp>
      <p:sp>
        <p:nvSpPr>
          <p:cNvPr id="4" name="TextBox 4"/>
          <p:cNvSpPr txBox="1"/>
          <p:nvPr/>
        </p:nvSpPr>
        <p:spPr>
          <a:xfrm>
            <a:off x="583639" y="3330083"/>
            <a:ext cx="8656320" cy="580865"/>
          </a:xfrm>
          <a:prstGeom prst="rect">
            <a:avLst/>
          </a:prstGeom>
        </p:spPr>
        <p:txBody>
          <a:bodyPr lIns="0" tIns="0" rIns="0" bIns="0" rtlCol="0" anchor="t">
            <a:spAutoFit/>
          </a:bodyPr>
          <a:lstStyle/>
          <a:p>
            <a:pPr algn="ctr">
              <a:lnSpc>
                <a:spcPts val="4689"/>
              </a:lnSpc>
            </a:pPr>
            <a:r>
              <a:rPr lang="en-US" sz="3781" spc="75" dirty="0">
                <a:solidFill>
                  <a:srgbClr val="FFFFFF"/>
                </a:solidFill>
                <a:latin typeface="Montserrat Ultra-Bold"/>
              </a:rPr>
              <a:t>QUESTIONS?</a:t>
            </a:r>
          </a:p>
        </p:txBody>
      </p:sp>
      <p:grpSp>
        <p:nvGrpSpPr>
          <p:cNvPr id="5" name="Group 5"/>
          <p:cNvGrpSpPr/>
          <p:nvPr/>
        </p:nvGrpSpPr>
        <p:grpSpPr>
          <a:xfrm>
            <a:off x="-1449705" y="-233930"/>
            <a:ext cx="1979233" cy="8087861"/>
            <a:chOff x="0" y="0"/>
            <a:chExt cx="1255347" cy="5129801"/>
          </a:xfrm>
        </p:grpSpPr>
        <p:sp>
          <p:nvSpPr>
            <p:cNvPr id="6" name="Freeform 6"/>
            <p:cNvSpPr/>
            <p:nvPr/>
          </p:nvSpPr>
          <p:spPr>
            <a:xfrm>
              <a:off x="0" y="0"/>
              <a:ext cx="1255347" cy="5129800"/>
            </a:xfrm>
            <a:custGeom>
              <a:avLst/>
              <a:gdLst/>
              <a:ahLst/>
              <a:cxnLst/>
              <a:rect l="l" t="t" r="r" b="b"/>
              <a:pathLst>
                <a:path w="1255347" h="5129800">
                  <a:moveTo>
                    <a:pt x="0" y="0"/>
                  </a:moveTo>
                  <a:lnTo>
                    <a:pt x="1255347" y="0"/>
                  </a:lnTo>
                  <a:lnTo>
                    <a:pt x="1255347" y="5129800"/>
                  </a:lnTo>
                  <a:lnTo>
                    <a:pt x="0" y="5129800"/>
                  </a:lnTo>
                  <a:close/>
                </a:path>
              </a:pathLst>
            </a:custGeom>
            <a:solidFill>
              <a:srgbClr val="00467F"/>
            </a:solidFill>
          </p:spPr>
          <p:txBody>
            <a:bodyPr/>
            <a:lstStyle/>
            <a:p>
              <a:endParaRPr lang="en-US"/>
            </a:p>
          </p:txBody>
        </p:sp>
      </p:grpSp>
      <p:grpSp>
        <p:nvGrpSpPr>
          <p:cNvPr id="7" name="Group 7"/>
          <p:cNvGrpSpPr/>
          <p:nvPr/>
        </p:nvGrpSpPr>
        <p:grpSpPr>
          <a:xfrm>
            <a:off x="-1621989" y="-47988"/>
            <a:ext cx="1979233" cy="7521397"/>
            <a:chOff x="0" y="0"/>
            <a:chExt cx="1255347" cy="4770516"/>
          </a:xfrm>
        </p:grpSpPr>
        <p:sp>
          <p:nvSpPr>
            <p:cNvPr id="8" name="Freeform 8"/>
            <p:cNvSpPr/>
            <p:nvPr/>
          </p:nvSpPr>
          <p:spPr>
            <a:xfrm>
              <a:off x="0" y="0"/>
              <a:ext cx="1255347" cy="4770516"/>
            </a:xfrm>
            <a:custGeom>
              <a:avLst/>
              <a:gdLst/>
              <a:ahLst/>
              <a:cxnLst/>
              <a:rect l="l" t="t" r="r" b="b"/>
              <a:pathLst>
                <a:path w="1255347" h="4770516">
                  <a:moveTo>
                    <a:pt x="0" y="0"/>
                  </a:moveTo>
                  <a:lnTo>
                    <a:pt x="1255347" y="0"/>
                  </a:lnTo>
                  <a:lnTo>
                    <a:pt x="1255347" y="4770516"/>
                  </a:lnTo>
                  <a:lnTo>
                    <a:pt x="0" y="4770516"/>
                  </a:lnTo>
                  <a:close/>
                </a:path>
              </a:pathLst>
            </a:custGeom>
            <a:solidFill>
              <a:srgbClr val="009DD5"/>
            </a:solidFill>
          </p:spPr>
          <p:txBody>
            <a:bodyPr/>
            <a:lstStyle/>
            <a:p>
              <a:endParaRPr lang="en-US"/>
            </a:p>
          </p:txBody>
        </p:sp>
      </p:grpSp>
      <p:grpSp>
        <p:nvGrpSpPr>
          <p:cNvPr id="9" name="Group 9"/>
          <p:cNvGrpSpPr/>
          <p:nvPr/>
        </p:nvGrpSpPr>
        <p:grpSpPr>
          <a:xfrm>
            <a:off x="-479972" y="-47988"/>
            <a:ext cx="676232" cy="7788351"/>
            <a:chOff x="0" y="0"/>
            <a:chExt cx="152400" cy="1755232"/>
          </a:xfrm>
        </p:grpSpPr>
        <p:sp>
          <p:nvSpPr>
            <p:cNvPr id="10" name="Freeform 10"/>
            <p:cNvSpPr/>
            <p:nvPr/>
          </p:nvSpPr>
          <p:spPr>
            <a:xfrm>
              <a:off x="0" y="0"/>
              <a:ext cx="152400" cy="1755232"/>
            </a:xfrm>
            <a:custGeom>
              <a:avLst/>
              <a:gdLst/>
              <a:ahLst/>
              <a:cxnLst/>
              <a:rect l="l" t="t" r="r" b="b"/>
              <a:pathLst>
                <a:path w="152400" h="1755232">
                  <a:moveTo>
                    <a:pt x="0" y="0"/>
                  </a:moveTo>
                  <a:lnTo>
                    <a:pt x="152400" y="0"/>
                  </a:lnTo>
                  <a:lnTo>
                    <a:pt x="152400" y="1755232"/>
                  </a:lnTo>
                  <a:lnTo>
                    <a:pt x="0" y="1755232"/>
                  </a:lnTo>
                  <a:close/>
                </a:path>
              </a:pathLst>
            </a:custGeom>
            <a:solidFill>
              <a:srgbClr val="B7BE34"/>
            </a:solidFill>
          </p:spPr>
          <p:txBody>
            <a:bodyPr/>
            <a:lstStyle/>
            <a:p>
              <a:endParaRPr lang="en-US"/>
            </a:p>
          </p:txBody>
        </p:sp>
      </p:gr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p:cNvSpPr/>
          <p:nvPr/>
        </p:nvSpPr>
        <p:spPr>
          <a:xfrm>
            <a:off x="1145254" y="2809325"/>
            <a:ext cx="28575" cy="5344118"/>
          </a:xfrm>
          <a:prstGeom prst="line">
            <a:avLst/>
          </a:prstGeom>
          <a:ln w="57150" cap="flat">
            <a:solidFill>
              <a:srgbClr val="FFFFFF"/>
            </a:solidFill>
            <a:prstDash val="solid"/>
            <a:headEnd type="none" w="sm" len="sm"/>
            <a:tailEnd type="none" w="sm" len="sm"/>
          </a:ln>
        </p:spPr>
        <p:txBody>
          <a:bodyPr/>
          <a:lstStyle/>
          <a:p>
            <a:endParaRPr lang="en-US"/>
          </a:p>
        </p:txBody>
      </p:sp>
      <p:sp>
        <p:nvSpPr>
          <p:cNvPr id="3" name="AutoShape 3"/>
          <p:cNvSpPr/>
          <p:nvPr/>
        </p:nvSpPr>
        <p:spPr>
          <a:xfrm>
            <a:off x="914400" y="1295400"/>
            <a:ext cx="3338670" cy="0"/>
          </a:xfrm>
          <a:prstGeom prst="line">
            <a:avLst/>
          </a:prstGeom>
          <a:ln w="57150" cap="flat">
            <a:solidFill>
              <a:srgbClr val="B7BE34"/>
            </a:solidFill>
            <a:prstDash val="solid"/>
            <a:headEnd type="none" w="sm" len="sm"/>
            <a:tailEnd type="none" w="sm" len="sm"/>
          </a:ln>
        </p:spPr>
        <p:txBody>
          <a:bodyPr/>
          <a:lstStyle/>
          <a:p>
            <a:endParaRPr lang="en-US"/>
          </a:p>
        </p:txBody>
      </p:sp>
      <p:grpSp>
        <p:nvGrpSpPr>
          <p:cNvPr id="4" name="Group 4"/>
          <p:cNvGrpSpPr/>
          <p:nvPr/>
        </p:nvGrpSpPr>
        <p:grpSpPr>
          <a:xfrm>
            <a:off x="-1449705" y="-233930"/>
            <a:ext cx="1979233" cy="8087861"/>
            <a:chOff x="0" y="0"/>
            <a:chExt cx="1255347" cy="5129801"/>
          </a:xfrm>
        </p:grpSpPr>
        <p:sp>
          <p:nvSpPr>
            <p:cNvPr id="5" name="Freeform 5"/>
            <p:cNvSpPr/>
            <p:nvPr/>
          </p:nvSpPr>
          <p:spPr>
            <a:xfrm>
              <a:off x="0" y="0"/>
              <a:ext cx="1255347" cy="5129800"/>
            </a:xfrm>
            <a:custGeom>
              <a:avLst/>
              <a:gdLst/>
              <a:ahLst/>
              <a:cxnLst/>
              <a:rect l="l" t="t" r="r" b="b"/>
              <a:pathLst>
                <a:path w="1255347" h="5129800">
                  <a:moveTo>
                    <a:pt x="0" y="0"/>
                  </a:moveTo>
                  <a:lnTo>
                    <a:pt x="1255347" y="0"/>
                  </a:lnTo>
                  <a:lnTo>
                    <a:pt x="1255347" y="5129800"/>
                  </a:lnTo>
                  <a:lnTo>
                    <a:pt x="0" y="5129800"/>
                  </a:lnTo>
                  <a:close/>
                </a:path>
              </a:pathLst>
            </a:custGeom>
            <a:solidFill>
              <a:srgbClr val="00467F"/>
            </a:solidFill>
          </p:spPr>
          <p:txBody>
            <a:bodyPr/>
            <a:lstStyle/>
            <a:p>
              <a:endParaRPr lang="en-US"/>
            </a:p>
          </p:txBody>
        </p:sp>
      </p:grpSp>
      <p:grpSp>
        <p:nvGrpSpPr>
          <p:cNvPr id="6" name="Group 6"/>
          <p:cNvGrpSpPr/>
          <p:nvPr/>
        </p:nvGrpSpPr>
        <p:grpSpPr>
          <a:xfrm>
            <a:off x="-1621989" y="-47988"/>
            <a:ext cx="1979233" cy="7521397"/>
            <a:chOff x="0" y="0"/>
            <a:chExt cx="1255347" cy="4770516"/>
          </a:xfrm>
        </p:grpSpPr>
        <p:sp>
          <p:nvSpPr>
            <p:cNvPr id="7" name="Freeform 7"/>
            <p:cNvSpPr/>
            <p:nvPr/>
          </p:nvSpPr>
          <p:spPr>
            <a:xfrm>
              <a:off x="0" y="0"/>
              <a:ext cx="1255347" cy="4770516"/>
            </a:xfrm>
            <a:custGeom>
              <a:avLst/>
              <a:gdLst/>
              <a:ahLst/>
              <a:cxnLst/>
              <a:rect l="l" t="t" r="r" b="b"/>
              <a:pathLst>
                <a:path w="1255347" h="4770516">
                  <a:moveTo>
                    <a:pt x="0" y="0"/>
                  </a:moveTo>
                  <a:lnTo>
                    <a:pt x="1255347" y="0"/>
                  </a:lnTo>
                  <a:lnTo>
                    <a:pt x="1255347" y="4770516"/>
                  </a:lnTo>
                  <a:lnTo>
                    <a:pt x="0" y="4770516"/>
                  </a:lnTo>
                  <a:close/>
                </a:path>
              </a:pathLst>
            </a:custGeom>
            <a:solidFill>
              <a:srgbClr val="009DD5"/>
            </a:solidFill>
          </p:spPr>
          <p:txBody>
            <a:bodyPr/>
            <a:lstStyle/>
            <a:p>
              <a:endParaRPr lang="en-US"/>
            </a:p>
          </p:txBody>
        </p:sp>
      </p:grpSp>
      <p:grpSp>
        <p:nvGrpSpPr>
          <p:cNvPr id="8" name="Group 8"/>
          <p:cNvGrpSpPr/>
          <p:nvPr/>
        </p:nvGrpSpPr>
        <p:grpSpPr>
          <a:xfrm>
            <a:off x="-479972" y="-47988"/>
            <a:ext cx="676232" cy="7788351"/>
            <a:chOff x="0" y="0"/>
            <a:chExt cx="152400" cy="1755232"/>
          </a:xfrm>
        </p:grpSpPr>
        <p:sp>
          <p:nvSpPr>
            <p:cNvPr id="9" name="Freeform 9"/>
            <p:cNvSpPr/>
            <p:nvPr/>
          </p:nvSpPr>
          <p:spPr>
            <a:xfrm>
              <a:off x="0" y="0"/>
              <a:ext cx="152400" cy="1755232"/>
            </a:xfrm>
            <a:custGeom>
              <a:avLst/>
              <a:gdLst/>
              <a:ahLst/>
              <a:cxnLst/>
              <a:rect l="l" t="t" r="r" b="b"/>
              <a:pathLst>
                <a:path w="152400" h="1755232">
                  <a:moveTo>
                    <a:pt x="0" y="0"/>
                  </a:moveTo>
                  <a:lnTo>
                    <a:pt x="152400" y="0"/>
                  </a:lnTo>
                  <a:lnTo>
                    <a:pt x="152400" y="1755232"/>
                  </a:lnTo>
                  <a:lnTo>
                    <a:pt x="0" y="1755232"/>
                  </a:lnTo>
                  <a:close/>
                </a:path>
              </a:pathLst>
            </a:custGeom>
            <a:solidFill>
              <a:srgbClr val="B7BE34"/>
            </a:solidFill>
          </p:spPr>
          <p:txBody>
            <a:bodyPr/>
            <a:lstStyle/>
            <a:p>
              <a:endParaRPr lang="en-US"/>
            </a:p>
          </p:txBody>
        </p:sp>
      </p:grpSp>
      <p:sp>
        <p:nvSpPr>
          <p:cNvPr id="10" name="TextBox 10"/>
          <p:cNvSpPr txBox="1"/>
          <p:nvPr/>
        </p:nvSpPr>
        <p:spPr>
          <a:xfrm>
            <a:off x="914400" y="399630"/>
            <a:ext cx="8606116" cy="758477"/>
          </a:xfrm>
          <a:prstGeom prst="rect">
            <a:avLst/>
          </a:prstGeom>
        </p:spPr>
        <p:txBody>
          <a:bodyPr wrap="square" lIns="0" tIns="0" rIns="0" bIns="0" rtlCol="0" anchor="t">
            <a:spAutoFit/>
          </a:bodyPr>
          <a:lstStyle/>
          <a:p>
            <a:pPr>
              <a:lnSpc>
                <a:spcPts val="6719"/>
              </a:lnSpc>
            </a:pPr>
            <a:r>
              <a:rPr lang="en-US" sz="3600" dirty="0">
                <a:solidFill>
                  <a:srgbClr val="00467F"/>
                </a:solidFill>
                <a:latin typeface="Montserrat Ultra-Bold"/>
              </a:rPr>
              <a:t>Healthcare Finance 101 - Objectives</a:t>
            </a:r>
          </a:p>
        </p:txBody>
      </p:sp>
      <p:sp>
        <p:nvSpPr>
          <p:cNvPr id="13" name="TextBox 2"/>
          <p:cNvSpPr txBox="1"/>
          <p:nvPr/>
        </p:nvSpPr>
        <p:spPr>
          <a:xfrm>
            <a:off x="914400" y="1473028"/>
            <a:ext cx="8261837" cy="490391"/>
          </a:xfrm>
          <a:prstGeom prst="rect">
            <a:avLst/>
          </a:prstGeom>
        </p:spPr>
        <p:txBody>
          <a:bodyPr wrap="square" lIns="0" tIns="0" rIns="0" bIns="0" rtlCol="0" anchor="t">
            <a:spAutoFit/>
          </a:bodyPr>
          <a:lstStyle/>
          <a:p>
            <a:pPr>
              <a:lnSpc>
                <a:spcPts val="4279"/>
              </a:lnSpc>
            </a:pPr>
            <a:r>
              <a:rPr lang="en-US" sz="2139" dirty="0">
                <a:solidFill>
                  <a:srgbClr val="00467F"/>
                </a:solidFill>
                <a:latin typeface="Poppins Light"/>
              </a:rPr>
              <a:t>The main objectives of this session are listed below:</a:t>
            </a:r>
          </a:p>
        </p:txBody>
      </p:sp>
      <p:sp>
        <p:nvSpPr>
          <p:cNvPr id="14" name="TextBox 13"/>
          <p:cNvSpPr txBox="1"/>
          <p:nvPr/>
        </p:nvSpPr>
        <p:spPr>
          <a:xfrm>
            <a:off x="914401" y="2219993"/>
            <a:ext cx="7772400" cy="4493538"/>
          </a:xfrm>
          <a:prstGeom prst="rect">
            <a:avLst/>
          </a:prstGeom>
          <a:noFill/>
        </p:spPr>
        <p:txBody>
          <a:bodyPr wrap="square" rtlCol="0">
            <a:spAutoFit/>
          </a:bodyPr>
          <a:lstStyle/>
          <a:p>
            <a:pPr marL="342900" indent="-342900">
              <a:buFont typeface="+mj-lt"/>
              <a:buAutoNum type="arabicPeriod"/>
            </a:pPr>
            <a:r>
              <a:rPr lang="en-US" dirty="0">
                <a:solidFill>
                  <a:schemeClr val="tx1">
                    <a:lumMod val="75000"/>
                    <a:lumOff val="25000"/>
                  </a:schemeClr>
                </a:solidFill>
                <a:latin typeface="Poppins Light" panose="020B0604020202020204" charset="0"/>
                <a:cs typeface="Poppins Light" panose="020B0604020202020204" charset="0"/>
              </a:rPr>
              <a:t>Hospital Financial Components</a:t>
            </a:r>
          </a:p>
          <a:p>
            <a:pPr marL="800100" lvl="1" indent="-342900">
              <a:buFont typeface="+mj-lt"/>
              <a:buAutoNum type="alphaLcPeriod"/>
            </a:pPr>
            <a:r>
              <a:rPr lang="en-US" sz="1400" dirty="0">
                <a:solidFill>
                  <a:schemeClr val="tx1">
                    <a:lumMod val="75000"/>
                    <a:lumOff val="25000"/>
                  </a:schemeClr>
                </a:solidFill>
                <a:latin typeface="Poppins Light" panose="020B0604020202020204" charset="0"/>
                <a:cs typeface="Poppins Light" panose="020B0604020202020204" charset="0"/>
              </a:rPr>
              <a:t>What’s Core to a Hospital’s Financial Infrastructure?</a:t>
            </a:r>
          </a:p>
          <a:p>
            <a:pPr lvl="1"/>
            <a:endParaRPr lang="en-US" sz="1400" dirty="0">
              <a:solidFill>
                <a:schemeClr val="tx1">
                  <a:lumMod val="75000"/>
                  <a:lumOff val="25000"/>
                </a:schemeClr>
              </a:solidFill>
              <a:latin typeface="Poppins Light" panose="020B0604020202020204" charset="0"/>
              <a:cs typeface="Poppins Light" panose="020B0604020202020204" charset="0"/>
            </a:endParaRPr>
          </a:p>
          <a:p>
            <a:pPr marL="342900" indent="-342900">
              <a:buFont typeface="+mj-lt"/>
              <a:buAutoNum type="arabicPeriod"/>
            </a:pPr>
            <a:r>
              <a:rPr lang="en-US" dirty="0">
                <a:solidFill>
                  <a:schemeClr val="tx1">
                    <a:lumMod val="75000"/>
                    <a:lumOff val="25000"/>
                  </a:schemeClr>
                </a:solidFill>
                <a:latin typeface="Poppins Light" panose="020B0604020202020204" charset="0"/>
                <a:cs typeface="Poppins Light" panose="020B0604020202020204" charset="0"/>
              </a:rPr>
              <a:t>Healthcare Insurance Landscape</a:t>
            </a:r>
          </a:p>
          <a:p>
            <a:pPr marL="800100" lvl="1" indent="-342900">
              <a:buAutoNum type="alphaLcPeriod"/>
            </a:pPr>
            <a:r>
              <a:rPr lang="en-US" sz="1400" dirty="0" err="1">
                <a:solidFill>
                  <a:schemeClr val="tx1">
                    <a:lumMod val="75000"/>
                    <a:lumOff val="25000"/>
                  </a:schemeClr>
                </a:solidFill>
                <a:latin typeface="Poppins Light" panose="020B0604020202020204" charset="0"/>
                <a:cs typeface="Poppins Light" panose="020B0604020202020204" charset="0"/>
              </a:rPr>
              <a:t>Payors</a:t>
            </a:r>
            <a:r>
              <a:rPr lang="en-US" sz="1400" dirty="0">
                <a:solidFill>
                  <a:schemeClr val="tx1">
                    <a:lumMod val="75000"/>
                    <a:lumOff val="25000"/>
                  </a:schemeClr>
                </a:solidFill>
                <a:latin typeface="Poppins Light" panose="020B0604020202020204" charset="0"/>
                <a:cs typeface="Poppins Light" panose="020B0604020202020204" charset="0"/>
              </a:rPr>
              <a:t> Present in our Organizations</a:t>
            </a:r>
          </a:p>
          <a:p>
            <a:pPr marL="800100" lvl="1" indent="-342900">
              <a:buFont typeface="+mj-lt"/>
              <a:buAutoNum type="alphaLcPeriod"/>
            </a:pPr>
            <a:r>
              <a:rPr lang="en-US" sz="1400" dirty="0">
                <a:solidFill>
                  <a:schemeClr val="tx1">
                    <a:lumMod val="75000"/>
                    <a:lumOff val="25000"/>
                  </a:schemeClr>
                </a:solidFill>
                <a:latin typeface="Poppins Light" panose="020B0604020202020204" charset="0"/>
                <a:cs typeface="Poppins Light" panose="020B0604020202020204" charset="0"/>
              </a:rPr>
              <a:t>Payment Models Present in our Organizations</a:t>
            </a:r>
          </a:p>
          <a:p>
            <a:pPr lvl="1"/>
            <a:endParaRPr lang="en-US" sz="1400" dirty="0">
              <a:solidFill>
                <a:schemeClr val="tx1">
                  <a:lumMod val="75000"/>
                  <a:lumOff val="25000"/>
                </a:schemeClr>
              </a:solidFill>
              <a:latin typeface="Poppins Light" panose="020B0604020202020204" charset="0"/>
              <a:cs typeface="Poppins Light" panose="020B0604020202020204" charset="0"/>
            </a:endParaRPr>
          </a:p>
          <a:p>
            <a:pPr marL="342900" indent="-342900">
              <a:buFont typeface="+mj-lt"/>
              <a:buAutoNum type="arabicPeriod"/>
            </a:pPr>
            <a:r>
              <a:rPr lang="en-US" dirty="0">
                <a:solidFill>
                  <a:schemeClr val="tx1">
                    <a:lumMod val="75000"/>
                    <a:lumOff val="25000"/>
                  </a:schemeClr>
                </a:solidFill>
                <a:latin typeface="Poppins Light" panose="020B0604020202020204" charset="0"/>
                <a:cs typeface="Poppins Light" panose="020B0604020202020204" charset="0"/>
              </a:rPr>
              <a:t>Sample Hospital Statement of Operations</a:t>
            </a:r>
          </a:p>
          <a:p>
            <a:endParaRPr lang="en-US" dirty="0">
              <a:solidFill>
                <a:schemeClr val="tx1">
                  <a:lumMod val="75000"/>
                  <a:lumOff val="25000"/>
                </a:schemeClr>
              </a:solidFill>
              <a:latin typeface="Poppins Light" panose="020B0604020202020204" charset="0"/>
              <a:cs typeface="Poppins Light" panose="020B0604020202020204" charset="0"/>
            </a:endParaRPr>
          </a:p>
          <a:p>
            <a:r>
              <a:rPr lang="en-US" dirty="0">
                <a:solidFill>
                  <a:schemeClr val="tx1">
                    <a:lumMod val="75000"/>
                    <a:lumOff val="25000"/>
                  </a:schemeClr>
                </a:solidFill>
                <a:latin typeface="Poppins Light" panose="020B0604020202020204" charset="0"/>
                <a:cs typeface="Poppins Light" panose="020B0604020202020204" charset="0"/>
              </a:rPr>
              <a:t>4.   The Current State of Healthcare</a:t>
            </a:r>
          </a:p>
          <a:p>
            <a:endParaRPr lang="en-US" dirty="0">
              <a:solidFill>
                <a:schemeClr val="tx1">
                  <a:lumMod val="75000"/>
                  <a:lumOff val="25000"/>
                </a:schemeClr>
              </a:solidFill>
              <a:latin typeface="Poppins Light" panose="020B0604020202020204" charset="0"/>
              <a:cs typeface="Poppins Light" panose="020B0604020202020204" charset="0"/>
            </a:endParaRPr>
          </a:p>
          <a:p>
            <a:pPr marL="342900" indent="-342900">
              <a:buAutoNum type="arabicPeriod" startAt="5"/>
            </a:pPr>
            <a:r>
              <a:rPr lang="en-US" dirty="0">
                <a:solidFill>
                  <a:schemeClr val="tx1">
                    <a:lumMod val="75000"/>
                    <a:lumOff val="25000"/>
                  </a:schemeClr>
                </a:solidFill>
                <a:latin typeface="Poppins Light" panose="020B0604020202020204" charset="0"/>
                <a:cs typeface="Poppins Light" panose="020B0604020202020204" charset="0"/>
              </a:rPr>
              <a:t>The Future of Healthcare</a:t>
            </a:r>
          </a:p>
          <a:p>
            <a:endParaRPr lang="en-US" dirty="0">
              <a:solidFill>
                <a:schemeClr val="tx1">
                  <a:lumMod val="75000"/>
                  <a:lumOff val="25000"/>
                </a:schemeClr>
              </a:solidFill>
              <a:latin typeface="Poppins Light" panose="020B0604020202020204" charset="0"/>
              <a:cs typeface="Poppins Light" panose="020B0604020202020204" charset="0"/>
            </a:endParaRPr>
          </a:p>
          <a:p>
            <a:pPr marL="342900" indent="-342900">
              <a:buAutoNum type="arabicPeriod" startAt="6"/>
            </a:pPr>
            <a:r>
              <a:rPr lang="en-US" dirty="0">
                <a:solidFill>
                  <a:schemeClr val="tx1">
                    <a:lumMod val="75000"/>
                    <a:lumOff val="25000"/>
                  </a:schemeClr>
                </a:solidFill>
                <a:latin typeface="Poppins Light" panose="020B0604020202020204" charset="0"/>
                <a:cs typeface="Poppins Light" panose="020B0604020202020204" charset="0"/>
              </a:rPr>
              <a:t>The Importance of Advocacy</a:t>
            </a:r>
          </a:p>
          <a:p>
            <a:endParaRPr lang="en-US" dirty="0">
              <a:solidFill>
                <a:schemeClr val="tx1">
                  <a:lumMod val="75000"/>
                  <a:lumOff val="25000"/>
                </a:schemeClr>
              </a:solidFill>
              <a:latin typeface="Poppins Light" panose="020B0604020202020204" charset="0"/>
              <a:cs typeface="Poppins Light" panose="020B0604020202020204" charset="0"/>
            </a:endParaRPr>
          </a:p>
          <a:p>
            <a:r>
              <a:rPr lang="en-US" dirty="0">
                <a:solidFill>
                  <a:schemeClr val="tx1">
                    <a:lumMod val="75000"/>
                    <a:lumOff val="25000"/>
                  </a:schemeClr>
                </a:solidFill>
                <a:latin typeface="Poppins Light" panose="020B0604020202020204" charset="0"/>
                <a:cs typeface="Poppins Light" panose="020B0604020202020204" charset="0"/>
              </a:rPr>
              <a:t>7.   Questions</a:t>
            </a:r>
          </a:p>
          <a:p>
            <a:pPr marL="342900" indent="-342900">
              <a:buFont typeface="+mj-lt"/>
              <a:buAutoNum type="arabicPeriod"/>
            </a:pPr>
            <a:endParaRPr lang="en-US" dirty="0">
              <a:solidFill>
                <a:schemeClr val="tx1">
                  <a:lumMod val="75000"/>
                  <a:lumOff val="25000"/>
                </a:schemeClr>
              </a:solidFill>
              <a:latin typeface="Poppins Light" panose="020B0604020202020204" charset="0"/>
              <a:cs typeface="Poppins Light" panose="020B0604020202020204" charset="0"/>
            </a:endParaRPr>
          </a:p>
        </p:txBody>
      </p:sp>
    </p:spTree>
    <p:extLst>
      <p:ext uri="{BB962C8B-B14F-4D97-AF65-F5344CB8AC3E}">
        <p14:creationId xmlns:p14="http://schemas.microsoft.com/office/powerpoint/2010/main" val="395143817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p:cNvSpPr/>
          <p:nvPr/>
        </p:nvSpPr>
        <p:spPr>
          <a:xfrm>
            <a:off x="1145254" y="2809325"/>
            <a:ext cx="28575" cy="5344118"/>
          </a:xfrm>
          <a:prstGeom prst="line">
            <a:avLst/>
          </a:prstGeom>
          <a:ln w="57150" cap="flat">
            <a:solidFill>
              <a:srgbClr val="FFFFFF"/>
            </a:solidFill>
            <a:prstDash val="solid"/>
            <a:headEnd type="none" w="sm" len="sm"/>
            <a:tailEnd type="none" w="sm" len="sm"/>
          </a:ln>
        </p:spPr>
        <p:txBody>
          <a:bodyPr/>
          <a:lstStyle/>
          <a:p>
            <a:endParaRPr lang="en-US"/>
          </a:p>
        </p:txBody>
      </p:sp>
      <p:sp>
        <p:nvSpPr>
          <p:cNvPr id="3" name="AutoShape 3"/>
          <p:cNvSpPr/>
          <p:nvPr/>
        </p:nvSpPr>
        <p:spPr>
          <a:xfrm>
            <a:off x="914400" y="1295400"/>
            <a:ext cx="3338670" cy="0"/>
          </a:xfrm>
          <a:prstGeom prst="line">
            <a:avLst/>
          </a:prstGeom>
          <a:ln w="57150" cap="flat">
            <a:solidFill>
              <a:srgbClr val="B7BE34"/>
            </a:solidFill>
            <a:prstDash val="solid"/>
            <a:headEnd type="none" w="sm" len="sm"/>
            <a:tailEnd type="none" w="sm" len="sm"/>
          </a:ln>
        </p:spPr>
        <p:txBody>
          <a:bodyPr/>
          <a:lstStyle/>
          <a:p>
            <a:endParaRPr lang="en-US"/>
          </a:p>
        </p:txBody>
      </p:sp>
      <p:grpSp>
        <p:nvGrpSpPr>
          <p:cNvPr id="4" name="Group 4"/>
          <p:cNvGrpSpPr/>
          <p:nvPr/>
        </p:nvGrpSpPr>
        <p:grpSpPr>
          <a:xfrm>
            <a:off x="-1449705" y="-233930"/>
            <a:ext cx="1979233" cy="8087861"/>
            <a:chOff x="0" y="0"/>
            <a:chExt cx="1255347" cy="5129801"/>
          </a:xfrm>
        </p:grpSpPr>
        <p:sp>
          <p:nvSpPr>
            <p:cNvPr id="5" name="Freeform 5"/>
            <p:cNvSpPr/>
            <p:nvPr/>
          </p:nvSpPr>
          <p:spPr>
            <a:xfrm>
              <a:off x="0" y="0"/>
              <a:ext cx="1255347" cy="5129800"/>
            </a:xfrm>
            <a:custGeom>
              <a:avLst/>
              <a:gdLst/>
              <a:ahLst/>
              <a:cxnLst/>
              <a:rect l="l" t="t" r="r" b="b"/>
              <a:pathLst>
                <a:path w="1255347" h="5129800">
                  <a:moveTo>
                    <a:pt x="0" y="0"/>
                  </a:moveTo>
                  <a:lnTo>
                    <a:pt x="1255347" y="0"/>
                  </a:lnTo>
                  <a:lnTo>
                    <a:pt x="1255347" y="5129800"/>
                  </a:lnTo>
                  <a:lnTo>
                    <a:pt x="0" y="5129800"/>
                  </a:lnTo>
                  <a:close/>
                </a:path>
              </a:pathLst>
            </a:custGeom>
            <a:solidFill>
              <a:srgbClr val="00467F"/>
            </a:solidFill>
          </p:spPr>
          <p:txBody>
            <a:bodyPr/>
            <a:lstStyle/>
            <a:p>
              <a:endParaRPr lang="en-US"/>
            </a:p>
          </p:txBody>
        </p:sp>
      </p:grpSp>
      <p:grpSp>
        <p:nvGrpSpPr>
          <p:cNvPr id="6" name="Group 6"/>
          <p:cNvGrpSpPr/>
          <p:nvPr/>
        </p:nvGrpSpPr>
        <p:grpSpPr>
          <a:xfrm>
            <a:off x="-1621989" y="-47988"/>
            <a:ext cx="1979233" cy="7521397"/>
            <a:chOff x="0" y="0"/>
            <a:chExt cx="1255347" cy="4770516"/>
          </a:xfrm>
        </p:grpSpPr>
        <p:sp>
          <p:nvSpPr>
            <p:cNvPr id="7" name="Freeform 7"/>
            <p:cNvSpPr/>
            <p:nvPr/>
          </p:nvSpPr>
          <p:spPr>
            <a:xfrm>
              <a:off x="0" y="0"/>
              <a:ext cx="1255347" cy="4770516"/>
            </a:xfrm>
            <a:custGeom>
              <a:avLst/>
              <a:gdLst/>
              <a:ahLst/>
              <a:cxnLst/>
              <a:rect l="l" t="t" r="r" b="b"/>
              <a:pathLst>
                <a:path w="1255347" h="4770516">
                  <a:moveTo>
                    <a:pt x="0" y="0"/>
                  </a:moveTo>
                  <a:lnTo>
                    <a:pt x="1255347" y="0"/>
                  </a:lnTo>
                  <a:lnTo>
                    <a:pt x="1255347" y="4770516"/>
                  </a:lnTo>
                  <a:lnTo>
                    <a:pt x="0" y="4770516"/>
                  </a:lnTo>
                  <a:close/>
                </a:path>
              </a:pathLst>
            </a:custGeom>
            <a:solidFill>
              <a:srgbClr val="009DD5"/>
            </a:solidFill>
          </p:spPr>
          <p:txBody>
            <a:bodyPr/>
            <a:lstStyle/>
            <a:p>
              <a:endParaRPr lang="en-US"/>
            </a:p>
          </p:txBody>
        </p:sp>
      </p:grpSp>
      <p:grpSp>
        <p:nvGrpSpPr>
          <p:cNvPr id="8" name="Group 8"/>
          <p:cNvGrpSpPr/>
          <p:nvPr/>
        </p:nvGrpSpPr>
        <p:grpSpPr>
          <a:xfrm>
            <a:off x="-479972" y="-47988"/>
            <a:ext cx="676232" cy="7788351"/>
            <a:chOff x="0" y="0"/>
            <a:chExt cx="152400" cy="1755232"/>
          </a:xfrm>
        </p:grpSpPr>
        <p:sp>
          <p:nvSpPr>
            <p:cNvPr id="9" name="Freeform 9"/>
            <p:cNvSpPr/>
            <p:nvPr/>
          </p:nvSpPr>
          <p:spPr>
            <a:xfrm>
              <a:off x="0" y="0"/>
              <a:ext cx="152400" cy="1755232"/>
            </a:xfrm>
            <a:custGeom>
              <a:avLst/>
              <a:gdLst/>
              <a:ahLst/>
              <a:cxnLst/>
              <a:rect l="l" t="t" r="r" b="b"/>
              <a:pathLst>
                <a:path w="152400" h="1755232">
                  <a:moveTo>
                    <a:pt x="0" y="0"/>
                  </a:moveTo>
                  <a:lnTo>
                    <a:pt x="152400" y="0"/>
                  </a:lnTo>
                  <a:lnTo>
                    <a:pt x="152400" y="1755232"/>
                  </a:lnTo>
                  <a:lnTo>
                    <a:pt x="0" y="1755232"/>
                  </a:lnTo>
                  <a:close/>
                </a:path>
              </a:pathLst>
            </a:custGeom>
            <a:solidFill>
              <a:srgbClr val="B7BE34"/>
            </a:solidFill>
          </p:spPr>
          <p:txBody>
            <a:bodyPr/>
            <a:lstStyle/>
            <a:p>
              <a:endParaRPr lang="en-US"/>
            </a:p>
          </p:txBody>
        </p:sp>
      </p:grpSp>
      <p:sp>
        <p:nvSpPr>
          <p:cNvPr id="10" name="TextBox 10"/>
          <p:cNvSpPr txBox="1"/>
          <p:nvPr/>
        </p:nvSpPr>
        <p:spPr>
          <a:xfrm>
            <a:off x="914400" y="399630"/>
            <a:ext cx="8606116" cy="771173"/>
          </a:xfrm>
          <a:prstGeom prst="rect">
            <a:avLst/>
          </a:prstGeom>
        </p:spPr>
        <p:txBody>
          <a:bodyPr wrap="square" lIns="0" tIns="0" rIns="0" bIns="0" rtlCol="0" anchor="t">
            <a:spAutoFit/>
          </a:bodyPr>
          <a:lstStyle/>
          <a:p>
            <a:pPr>
              <a:lnSpc>
                <a:spcPts val="6719"/>
              </a:lnSpc>
            </a:pPr>
            <a:r>
              <a:rPr lang="en-US" sz="4000" dirty="0">
                <a:solidFill>
                  <a:srgbClr val="00467F"/>
                </a:solidFill>
                <a:latin typeface="Montserrat Ultra-Bold"/>
              </a:rPr>
              <a:t>Hospital Financial Components</a:t>
            </a:r>
          </a:p>
        </p:txBody>
      </p:sp>
      <p:sp>
        <p:nvSpPr>
          <p:cNvPr id="13" name="TextBox 2"/>
          <p:cNvSpPr txBox="1"/>
          <p:nvPr/>
        </p:nvSpPr>
        <p:spPr>
          <a:xfrm>
            <a:off x="914400" y="1473028"/>
            <a:ext cx="8261837" cy="490391"/>
          </a:xfrm>
          <a:prstGeom prst="rect">
            <a:avLst/>
          </a:prstGeom>
        </p:spPr>
        <p:txBody>
          <a:bodyPr wrap="square" lIns="0" tIns="0" rIns="0" bIns="0" rtlCol="0" anchor="t">
            <a:spAutoFit/>
          </a:bodyPr>
          <a:lstStyle/>
          <a:p>
            <a:pPr>
              <a:lnSpc>
                <a:spcPts val="4279"/>
              </a:lnSpc>
            </a:pPr>
            <a:r>
              <a:rPr lang="en-US" sz="2139" dirty="0">
                <a:solidFill>
                  <a:srgbClr val="00467F"/>
                </a:solidFill>
                <a:latin typeface="Poppins Light"/>
              </a:rPr>
              <a:t>What’s Core To A Hospital’s Financial Infrastructure?</a:t>
            </a:r>
          </a:p>
        </p:txBody>
      </p:sp>
      <p:sp>
        <p:nvSpPr>
          <p:cNvPr id="17" name="Content Placeholder 16"/>
          <p:cNvSpPr>
            <a:spLocks noGrp="1"/>
          </p:cNvSpPr>
          <p:nvPr>
            <p:ph sz="half" idx="1"/>
          </p:nvPr>
        </p:nvSpPr>
        <p:spPr>
          <a:xfrm>
            <a:off x="990147" y="2176905"/>
            <a:ext cx="4443461" cy="4525963"/>
          </a:xfrm>
        </p:spPr>
        <p:txBody>
          <a:bodyPr>
            <a:normAutofit/>
          </a:bodyPr>
          <a:lstStyle/>
          <a:p>
            <a:r>
              <a:rPr lang="en-US" sz="1800" dirty="0">
                <a:solidFill>
                  <a:schemeClr val="tx1">
                    <a:lumMod val="75000"/>
                    <a:lumOff val="25000"/>
                  </a:schemeClr>
                </a:solidFill>
                <a:latin typeface="Poppins Light" panose="020B0604020202020204" charset="0"/>
                <a:cs typeface="Poppins Light" panose="020B0604020202020204" charset="0"/>
              </a:rPr>
              <a:t>Payor Contracts</a:t>
            </a:r>
          </a:p>
          <a:p>
            <a:r>
              <a:rPr lang="en-US" sz="1800" dirty="0">
                <a:solidFill>
                  <a:schemeClr val="tx1">
                    <a:lumMod val="75000"/>
                    <a:lumOff val="25000"/>
                  </a:schemeClr>
                </a:solidFill>
                <a:latin typeface="Poppins Light" panose="020B0604020202020204" charset="0"/>
                <a:cs typeface="Poppins Light" panose="020B0604020202020204" charset="0"/>
              </a:rPr>
              <a:t>Contract Management System</a:t>
            </a:r>
          </a:p>
          <a:p>
            <a:r>
              <a:rPr lang="en-US" sz="1800" dirty="0">
                <a:solidFill>
                  <a:schemeClr val="tx1">
                    <a:lumMod val="75000"/>
                    <a:lumOff val="25000"/>
                  </a:schemeClr>
                </a:solidFill>
                <a:latin typeface="Poppins Light" panose="020B0604020202020204" charset="0"/>
                <a:cs typeface="Poppins Light" panose="020B0604020202020204" charset="0"/>
              </a:rPr>
              <a:t>Charge Description Master</a:t>
            </a:r>
          </a:p>
          <a:p>
            <a:r>
              <a:rPr lang="en-US" sz="1800" dirty="0">
                <a:solidFill>
                  <a:schemeClr val="tx1">
                    <a:lumMod val="75000"/>
                    <a:lumOff val="25000"/>
                  </a:schemeClr>
                </a:solidFill>
                <a:latin typeface="Poppins Light" panose="020B0604020202020204" charset="0"/>
                <a:cs typeface="Poppins Light" panose="020B0604020202020204" charset="0"/>
              </a:rPr>
              <a:t>General Ledger</a:t>
            </a:r>
          </a:p>
          <a:p>
            <a:r>
              <a:rPr lang="en-US" sz="1800" dirty="0">
                <a:solidFill>
                  <a:schemeClr val="tx1">
                    <a:lumMod val="75000"/>
                    <a:lumOff val="25000"/>
                  </a:schemeClr>
                </a:solidFill>
                <a:latin typeface="Poppins Light" panose="020B0604020202020204" charset="0"/>
                <a:cs typeface="Poppins Light" panose="020B0604020202020204" charset="0"/>
              </a:rPr>
              <a:t>Medicare Cost Report</a:t>
            </a:r>
          </a:p>
          <a:p>
            <a:r>
              <a:rPr lang="en-US" sz="1800" dirty="0">
                <a:solidFill>
                  <a:schemeClr val="tx1">
                    <a:lumMod val="75000"/>
                    <a:lumOff val="25000"/>
                  </a:schemeClr>
                </a:solidFill>
                <a:latin typeface="Poppins Light" panose="020B0604020202020204" charset="0"/>
                <a:cs typeface="Poppins Light" panose="020B0604020202020204" charset="0"/>
              </a:rPr>
              <a:t>Hospital Accounting System</a:t>
            </a:r>
          </a:p>
          <a:p>
            <a:r>
              <a:rPr lang="en-US" sz="1800" dirty="0">
                <a:solidFill>
                  <a:schemeClr val="tx1">
                    <a:lumMod val="75000"/>
                    <a:lumOff val="25000"/>
                  </a:schemeClr>
                </a:solidFill>
                <a:latin typeface="Poppins Light" panose="020B0604020202020204" charset="0"/>
                <a:cs typeface="Poppins Light" panose="020B0604020202020204" charset="0"/>
              </a:rPr>
              <a:t>Revenue Cycle Systems</a:t>
            </a:r>
          </a:p>
          <a:p>
            <a:r>
              <a:rPr lang="en-US" sz="1800" dirty="0">
                <a:solidFill>
                  <a:schemeClr val="tx1">
                    <a:lumMod val="75000"/>
                    <a:lumOff val="25000"/>
                  </a:schemeClr>
                </a:solidFill>
                <a:latin typeface="Poppins Light" panose="020B0604020202020204" charset="0"/>
                <a:cs typeface="Poppins Light" panose="020B0604020202020204" charset="0"/>
              </a:rPr>
              <a:t>Hospital EHR</a:t>
            </a:r>
          </a:p>
          <a:p>
            <a:r>
              <a:rPr lang="en-US" sz="1800" dirty="0">
                <a:solidFill>
                  <a:schemeClr val="tx1">
                    <a:lumMod val="75000"/>
                    <a:lumOff val="25000"/>
                  </a:schemeClr>
                </a:solidFill>
                <a:latin typeface="Poppins Light" panose="020B0604020202020204" charset="0"/>
                <a:cs typeface="Poppins Light" panose="020B0604020202020204" charset="0"/>
              </a:rPr>
              <a:t>Payroll System</a:t>
            </a:r>
          </a:p>
          <a:p>
            <a:r>
              <a:rPr lang="en-US" sz="1800" dirty="0">
                <a:solidFill>
                  <a:schemeClr val="tx1">
                    <a:lumMod val="75000"/>
                    <a:lumOff val="25000"/>
                  </a:schemeClr>
                </a:solidFill>
                <a:latin typeface="Poppins Light" panose="020B0604020202020204" charset="0"/>
                <a:cs typeface="Poppins Light" panose="020B0604020202020204" charset="0"/>
              </a:rPr>
              <a:t>Fixed Asset System</a:t>
            </a:r>
          </a:p>
          <a:p>
            <a:r>
              <a:rPr lang="en-US" sz="1800" dirty="0">
                <a:solidFill>
                  <a:schemeClr val="tx1">
                    <a:lumMod val="75000"/>
                    <a:lumOff val="25000"/>
                  </a:schemeClr>
                </a:solidFill>
                <a:latin typeface="Poppins Light" panose="020B0604020202020204" charset="0"/>
                <a:cs typeface="Poppins Light" panose="020B0604020202020204" charset="0"/>
              </a:rPr>
              <a:t>Supply Chain System</a:t>
            </a:r>
          </a:p>
          <a:p>
            <a:r>
              <a:rPr lang="en-US" sz="1800" dirty="0">
                <a:solidFill>
                  <a:schemeClr val="tx1">
                    <a:lumMod val="75000"/>
                    <a:lumOff val="25000"/>
                  </a:schemeClr>
                </a:solidFill>
                <a:latin typeface="Poppins Light" panose="020B0604020202020204" charset="0"/>
                <a:cs typeface="Poppins Light" panose="020B0604020202020204" charset="0"/>
              </a:rPr>
              <a:t>Operating and Capital Budgeting</a:t>
            </a:r>
          </a:p>
          <a:p>
            <a:r>
              <a:rPr lang="en-US" sz="1800" dirty="0">
                <a:solidFill>
                  <a:schemeClr val="tx1">
                    <a:lumMod val="75000"/>
                    <a:lumOff val="25000"/>
                  </a:schemeClr>
                </a:solidFill>
                <a:latin typeface="Poppins Light" panose="020B0604020202020204" charset="0"/>
                <a:cs typeface="Poppins Light" panose="020B0604020202020204" charset="0"/>
              </a:rPr>
              <a:t>…. and many, many more!</a:t>
            </a:r>
          </a:p>
        </p:txBody>
      </p:sp>
      <p:pic>
        <p:nvPicPr>
          <p:cNvPr id="19" name="Content Placeholder 18"/>
          <p:cNvPicPr>
            <a:picLocks noGrp="1" noChangeAspect="1"/>
          </p:cNvPicPr>
          <p:nvPr>
            <p:ph sz="half" idx="2"/>
          </p:nvPr>
        </p:nvPicPr>
        <p:blipFill>
          <a:blip r:embed="rId2"/>
          <a:stretch>
            <a:fillRect/>
          </a:stretch>
        </p:blipFill>
        <p:spPr>
          <a:xfrm>
            <a:off x="5240961" y="2809325"/>
            <a:ext cx="4038600" cy="2583516"/>
          </a:xfrm>
          <a:prstGeom prst="rect">
            <a:avLst/>
          </a:prstGeom>
        </p:spPr>
      </p:pic>
    </p:spTree>
    <p:extLst>
      <p:ext uri="{BB962C8B-B14F-4D97-AF65-F5344CB8AC3E}">
        <p14:creationId xmlns:p14="http://schemas.microsoft.com/office/powerpoint/2010/main" val="187741437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82FF436-8485-D63F-6A8E-BC1EF6DAC3AA}"/>
            </a:ext>
          </a:extLst>
        </p:cNvPr>
        <p:cNvGrpSpPr/>
        <p:nvPr/>
      </p:nvGrpSpPr>
      <p:grpSpPr>
        <a:xfrm>
          <a:off x="0" y="0"/>
          <a:ext cx="0" cy="0"/>
          <a:chOff x="0" y="0"/>
          <a:chExt cx="0" cy="0"/>
        </a:xfrm>
      </p:grpSpPr>
      <p:sp>
        <p:nvSpPr>
          <p:cNvPr id="2" name="AutoShape 2">
            <a:extLst>
              <a:ext uri="{FF2B5EF4-FFF2-40B4-BE49-F238E27FC236}">
                <a16:creationId xmlns:a16="http://schemas.microsoft.com/office/drawing/2014/main" id="{B4130274-9CB9-97B3-5DCE-5BB7CB86A643}"/>
              </a:ext>
            </a:extLst>
          </p:cNvPr>
          <p:cNvSpPr/>
          <p:nvPr/>
        </p:nvSpPr>
        <p:spPr>
          <a:xfrm>
            <a:off x="1145254" y="2809325"/>
            <a:ext cx="28575" cy="5344118"/>
          </a:xfrm>
          <a:prstGeom prst="line">
            <a:avLst/>
          </a:prstGeom>
          <a:ln w="57150" cap="flat">
            <a:solidFill>
              <a:srgbClr val="FFFFFF"/>
            </a:solidFill>
            <a:prstDash val="solid"/>
            <a:headEnd type="none" w="sm" len="sm"/>
            <a:tailEnd type="none" w="sm" len="sm"/>
          </a:ln>
        </p:spPr>
        <p:txBody>
          <a:bodyPr/>
          <a:lstStyle/>
          <a:p>
            <a:endParaRPr lang="en-US"/>
          </a:p>
        </p:txBody>
      </p:sp>
      <p:sp>
        <p:nvSpPr>
          <p:cNvPr id="3" name="AutoShape 3">
            <a:extLst>
              <a:ext uri="{FF2B5EF4-FFF2-40B4-BE49-F238E27FC236}">
                <a16:creationId xmlns:a16="http://schemas.microsoft.com/office/drawing/2014/main" id="{157FD17C-A1CD-A749-5C30-879FF53C6446}"/>
              </a:ext>
            </a:extLst>
          </p:cNvPr>
          <p:cNvSpPr/>
          <p:nvPr/>
        </p:nvSpPr>
        <p:spPr>
          <a:xfrm>
            <a:off x="990600" y="1286119"/>
            <a:ext cx="3338670" cy="0"/>
          </a:xfrm>
          <a:prstGeom prst="line">
            <a:avLst/>
          </a:prstGeom>
          <a:ln w="57150" cap="flat">
            <a:solidFill>
              <a:srgbClr val="B7BE34"/>
            </a:solidFill>
            <a:prstDash val="solid"/>
            <a:headEnd type="none" w="sm" len="sm"/>
            <a:tailEnd type="none" w="sm" len="sm"/>
          </a:ln>
        </p:spPr>
        <p:txBody>
          <a:bodyPr/>
          <a:lstStyle/>
          <a:p>
            <a:endParaRPr lang="en-US"/>
          </a:p>
        </p:txBody>
      </p:sp>
      <p:grpSp>
        <p:nvGrpSpPr>
          <p:cNvPr id="4" name="Group 4">
            <a:extLst>
              <a:ext uri="{FF2B5EF4-FFF2-40B4-BE49-F238E27FC236}">
                <a16:creationId xmlns:a16="http://schemas.microsoft.com/office/drawing/2014/main" id="{8B5A9410-3257-FC6D-DFD7-8EE6A907E97C}"/>
              </a:ext>
            </a:extLst>
          </p:cNvPr>
          <p:cNvGrpSpPr/>
          <p:nvPr/>
        </p:nvGrpSpPr>
        <p:grpSpPr>
          <a:xfrm>
            <a:off x="-1449705" y="-233930"/>
            <a:ext cx="1979233" cy="8087861"/>
            <a:chOff x="0" y="0"/>
            <a:chExt cx="1255347" cy="5129801"/>
          </a:xfrm>
        </p:grpSpPr>
        <p:sp>
          <p:nvSpPr>
            <p:cNvPr id="5" name="Freeform 5">
              <a:extLst>
                <a:ext uri="{FF2B5EF4-FFF2-40B4-BE49-F238E27FC236}">
                  <a16:creationId xmlns:a16="http://schemas.microsoft.com/office/drawing/2014/main" id="{0BE45BDF-A751-DF32-8874-AD1A4636CEF4}"/>
                </a:ext>
              </a:extLst>
            </p:cNvPr>
            <p:cNvSpPr/>
            <p:nvPr/>
          </p:nvSpPr>
          <p:spPr>
            <a:xfrm>
              <a:off x="0" y="0"/>
              <a:ext cx="1255347" cy="5129800"/>
            </a:xfrm>
            <a:custGeom>
              <a:avLst/>
              <a:gdLst/>
              <a:ahLst/>
              <a:cxnLst/>
              <a:rect l="l" t="t" r="r" b="b"/>
              <a:pathLst>
                <a:path w="1255347" h="5129800">
                  <a:moveTo>
                    <a:pt x="0" y="0"/>
                  </a:moveTo>
                  <a:lnTo>
                    <a:pt x="1255347" y="0"/>
                  </a:lnTo>
                  <a:lnTo>
                    <a:pt x="1255347" y="5129800"/>
                  </a:lnTo>
                  <a:lnTo>
                    <a:pt x="0" y="5129800"/>
                  </a:lnTo>
                  <a:close/>
                </a:path>
              </a:pathLst>
            </a:custGeom>
            <a:solidFill>
              <a:srgbClr val="00467F"/>
            </a:solidFill>
          </p:spPr>
          <p:txBody>
            <a:bodyPr/>
            <a:lstStyle/>
            <a:p>
              <a:endParaRPr lang="en-US"/>
            </a:p>
          </p:txBody>
        </p:sp>
      </p:grpSp>
      <p:grpSp>
        <p:nvGrpSpPr>
          <p:cNvPr id="6" name="Group 6">
            <a:extLst>
              <a:ext uri="{FF2B5EF4-FFF2-40B4-BE49-F238E27FC236}">
                <a16:creationId xmlns:a16="http://schemas.microsoft.com/office/drawing/2014/main" id="{9FBC564C-08F0-13B0-95F5-5BC9D1E8D02A}"/>
              </a:ext>
            </a:extLst>
          </p:cNvPr>
          <p:cNvGrpSpPr/>
          <p:nvPr/>
        </p:nvGrpSpPr>
        <p:grpSpPr>
          <a:xfrm>
            <a:off x="-1621989" y="-47988"/>
            <a:ext cx="1979233" cy="7521397"/>
            <a:chOff x="0" y="0"/>
            <a:chExt cx="1255347" cy="4770516"/>
          </a:xfrm>
        </p:grpSpPr>
        <p:sp>
          <p:nvSpPr>
            <p:cNvPr id="7" name="Freeform 7">
              <a:extLst>
                <a:ext uri="{FF2B5EF4-FFF2-40B4-BE49-F238E27FC236}">
                  <a16:creationId xmlns:a16="http://schemas.microsoft.com/office/drawing/2014/main" id="{152C5E42-27B0-CB14-A2BB-4E86A5A7F099}"/>
                </a:ext>
              </a:extLst>
            </p:cNvPr>
            <p:cNvSpPr/>
            <p:nvPr/>
          </p:nvSpPr>
          <p:spPr>
            <a:xfrm>
              <a:off x="0" y="0"/>
              <a:ext cx="1255347" cy="4770516"/>
            </a:xfrm>
            <a:custGeom>
              <a:avLst/>
              <a:gdLst/>
              <a:ahLst/>
              <a:cxnLst/>
              <a:rect l="l" t="t" r="r" b="b"/>
              <a:pathLst>
                <a:path w="1255347" h="4770516">
                  <a:moveTo>
                    <a:pt x="0" y="0"/>
                  </a:moveTo>
                  <a:lnTo>
                    <a:pt x="1255347" y="0"/>
                  </a:lnTo>
                  <a:lnTo>
                    <a:pt x="1255347" y="4770516"/>
                  </a:lnTo>
                  <a:lnTo>
                    <a:pt x="0" y="4770516"/>
                  </a:lnTo>
                  <a:close/>
                </a:path>
              </a:pathLst>
            </a:custGeom>
            <a:solidFill>
              <a:srgbClr val="009DD5"/>
            </a:solidFill>
          </p:spPr>
          <p:txBody>
            <a:bodyPr/>
            <a:lstStyle/>
            <a:p>
              <a:endParaRPr lang="en-US"/>
            </a:p>
          </p:txBody>
        </p:sp>
      </p:grpSp>
      <p:grpSp>
        <p:nvGrpSpPr>
          <p:cNvPr id="8" name="Group 8">
            <a:extLst>
              <a:ext uri="{FF2B5EF4-FFF2-40B4-BE49-F238E27FC236}">
                <a16:creationId xmlns:a16="http://schemas.microsoft.com/office/drawing/2014/main" id="{706348A2-A51A-99F4-C16D-DEF6DE9E203E}"/>
              </a:ext>
            </a:extLst>
          </p:cNvPr>
          <p:cNvGrpSpPr/>
          <p:nvPr/>
        </p:nvGrpSpPr>
        <p:grpSpPr>
          <a:xfrm>
            <a:off x="-479972" y="-47988"/>
            <a:ext cx="676232" cy="7788351"/>
            <a:chOff x="0" y="0"/>
            <a:chExt cx="152400" cy="1755232"/>
          </a:xfrm>
        </p:grpSpPr>
        <p:sp>
          <p:nvSpPr>
            <p:cNvPr id="9" name="Freeform 9">
              <a:extLst>
                <a:ext uri="{FF2B5EF4-FFF2-40B4-BE49-F238E27FC236}">
                  <a16:creationId xmlns:a16="http://schemas.microsoft.com/office/drawing/2014/main" id="{DE477506-89A3-FBA3-7837-616151C75AAB}"/>
                </a:ext>
              </a:extLst>
            </p:cNvPr>
            <p:cNvSpPr/>
            <p:nvPr/>
          </p:nvSpPr>
          <p:spPr>
            <a:xfrm>
              <a:off x="0" y="0"/>
              <a:ext cx="152400" cy="1755232"/>
            </a:xfrm>
            <a:custGeom>
              <a:avLst/>
              <a:gdLst/>
              <a:ahLst/>
              <a:cxnLst/>
              <a:rect l="l" t="t" r="r" b="b"/>
              <a:pathLst>
                <a:path w="152400" h="1755232">
                  <a:moveTo>
                    <a:pt x="0" y="0"/>
                  </a:moveTo>
                  <a:lnTo>
                    <a:pt x="152400" y="0"/>
                  </a:lnTo>
                  <a:lnTo>
                    <a:pt x="152400" y="1755232"/>
                  </a:lnTo>
                  <a:lnTo>
                    <a:pt x="0" y="1755232"/>
                  </a:lnTo>
                  <a:close/>
                </a:path>
              </a:pathLst>
            </a:custGeom>
            <a:solidFill>
              <a:srgbClr val="B7BE34"/>
            </a:solidFill>
          </p:spPr>
          <p:txBody>
            <a:bodyPr/>
            <a:lstStyle/>
            <a:p>
              <a:endParaRPr lang="en-US"/>
            </a:p>
          </p:txBody>
        </p:sp>
      </p:grpSp>
      <p:sp>
        <p:nvSpPr>
          <p:cNvPr id="10" name="TextBox 10">
            <a:extLst>
              <a:ext uri="{FF2B5EF4-FFF2-40B4-BE49-F238E27FC236}">
                <a16:creationId xmlns:a16="http://schemas.microsoft.com/office/drawing/2014/main" id="{F87605EF-997C-37C2-9785-1CF3B5452848}"/>
              </a:ext>
            </a:extLst>
          </p:cNvPr>
          <p:cNvSpPr txBox="1"/>
          <p:nvPr/>
        </p:nvSpPr>
        <p:spPr>
          <a:xfrm>
            <a:off x="947710" y="409599"/>
            <a:ext cx="8763000" cy="771173"/>
          </a:xfrm>
          <a:prstGeom prst="rect">
            <a:avLst/>
          </a:prstGeom>
        </p:spPr>
        <p:txBody>
          <a:bodyPr wrap="square" lIns="0" tIns="0" rIns="0" bIns="0" rtlCol="0" anchor="t">
            <a:spAutoFit/>
          </a:bodyPr>
          <a:lstStyle/>
          <a:p>
            <a:pPr>
              <a:lnSpc>
                <a:spcPts val="6719"/>
              </a:lnSpc>
            </a:pPr>
            <a:r>
              <a:rPr lang="en-US" sz="4000" dirty="0">
                <a:solidFill>
                  <a:srgbClr val="00467F"/>
                </a:solidFill>
                <a:latin typeface="Montserrat Ultra-Bold"/>
              </a:rPr>
              <a:t>Hospital Financial Components</a:t>
            </a:r>
          </a:p>
        </p:txBody>
      </p:sp>
      <p:sp>
        <p:nvSpPr>
          <p:cNvPr id="13" name="TextBox 2">
            <a:extLst>
              <a:ext uri="{FF2B5EF4-FFF2-40B4-BE49-F238E27FC236}">
                <a16:creationId xmlns:a16="http://schemas.microsoft.com/office/drawing/2014/main" id="{3E9EDAB4-E4FE-096B-4EA8-FFB17073316F}"/>
              </a:ext>
            </a:extLst>
          </p:cNvPr>
          <p:cNvSpPr txBox="1"/>
          <p:nvPr/>
        </p:nvSpPr>
        <p:spPr>
          <a:xfrm>
            <a:off x="990600" y="1371600"/>
            <a:ext cx="8458200" cy="490391"/>
          </a:xfrm>
          <a:prstGeom prst="rect">
            <a:avLst/>
          </a:prstGeom>
        </p:spPr>
        <p:txBody>
          <a:bodyPr wrap="square" lIns="0" tIns="0" rIns="0" bIns="0" rtlCol="0" anchor="t">
            <a:spAutoFit/>
          </a:bodyPr>
          <a:lstStyle/>
          <a:p>
            <a:pPr>
              <a:lnSpc>
                <a:spcPts val="4279"/>
              </a:lnSpc>
            </a:pPr>
            <a:r>
              <a:rPr lang="en-US" sz="2139" dirty="0">
                <a:solidFill>
                  <a:srgbClr val="00467F"/>
                </a:solidFill>
                <a:latin typeface="Poppins Light"/>
              </a:rPr>
              <a:t>Payor Contracts</a:t>
            </a:r>
          </a:p>
        </p:txBody>
      </p:sp>
      <p:sp>
        <p:nvSpPr>
          <p:cNvPr id="14" name="TextBox 4">
            <a:extLst>
              <a:ext uri="{FF2B5EF4-FFF2-40B4-BE49-F238E27FC236}">
                <a16:creationId xmlns:a16="http://schemas.microsoft.com/office/drawing/2014/main" id="{F13B800B-6190-7E1F-9D7C-161B5339B7E7}"/>
              </a:ext>
            </a:extLst>
          </p:cNvPr>
          <p:cNvSpPr txBox="1"/>
          <p:nvPr/>
        </p:nvSpPr>
        <p:spPr>
          <a:xfrm>
            <a:off x="1060870" y="2052819"/>
            <a:ext cx="7547476" cy="3293209"/>
          </a:xfrm>
          <a:prstGeom prst="rect">
            <a:avLst/>
          </a:prstGeom>
        </p:spPr>
        <p:txBody>
          <a:bodyPr wrap="square" lIns="0" tIns="0" rIns="0" bIns="0" rtlCol="0" anchor="t">
            <a:spAutoFit/>
          </a:bodyPr>
          <a:lstStyle/>
          <a:p>
            <a:pPr marL="342900" indent="-342900">
              <a:buFont typeface="Arial" panose="020B0604020202020204" pitchFamily="34" charset="0"/>
              <a:buChar char="•"/>
            </a:pPr>
            <a:r>
              <a:rPr lang="en-US" dirty="0">
                <a:solidFill>
                  <a:schemeClr val="tx1">
                    <a:lumMod val="75000"/>
                    <a:lumOff val="25000"/>
                  </a:schemeClr>
                </a:solidFill>
                <a:latin typeface="Poppins Light" panose="020B0604020202020204" charset="0"/>
                <a:cs typeface="Poppins Light" panose="020B0604020202020204" charset="0"/>
              </a:rPr>
              <a:t>Hospital and physician reimbursement rates</a:t>
            </a:r>
            <a:br>
              <a:rPr lang="en-US" dirty="0">
                <a:solidFill>
                  <a:schemeClr val="tx1">
                    <a:lumMod val="75000"/>
                    <a:lumOff val="25000"/>
                  </a:schemeClr>
                </a:solidFill>
                <a:latin typeface="Poppins Light" panose="020B0604020202020204" charset="0"/>
                <a:cs typeface="Poppins Light" panose="020B0604020202020204" charset="0"/>
              </a:rPr>
            </a:br>
            <a:endParaRPr lang="en-US" sz="1000" dirty="0">
              <a:solidFill>
                <a:schemeClr val="tx1">
                  <a:lumMod val="75000"/>
                  <a:lumOff val="25000"/>
                </a:schemeClr>
              </a:solidFill>
              <a:latin typeface="Poppins Light" panose="020B0604020202020204" charset="0"/>
              <a:cs typeface="Poppins Light" panose="020B0604020202020204" charset="0"/>
            </a:endParaRPr>
          </a:p>
          <a:p>
            <a:pPr marL="342900" indent="-342900">
              <a:buFont typeface="Arial" panose="020B0604020202020204" pitchFamily="34" charset="0"/>
              <a:buChar char="•"/>
            </a:pPr>
            <a:r>
              <a:rPr lang="en-US" dirty="0">
                <a:solidFill>
                  <a:schemeClr val="tx1">
                    <a:lumMod val="75000"/>
                    <a:lumOff val="25000"/>
                  </a:schemeClr>
                </a:solidFill>
                <a:latin typeface="Poppins Light" panose="020B0604020202020204" charset="0"/>
                <a:cs typeface="Poppins Light" panose="020B0604020202020204" charset="0"/>
              </a:rPr>
              <a:t>Hospital and physician reimbursement methodologies</a:t>
            </a:r>
            <a:br>
              <a:rPr lang="en-US" dirty="0">
                <a:solidFill>
                  <a:schemeClr val="tx1">
                    <a:lumMod val="75000"/>
                    <a:lumOff val="25000"/>
                  </a:schemeClr>
                </a:solidFill>
                <a:latin typeface="Poppins Light" panose="020B0604020202020204" charset="0"/>
                <a:cs typeface="Poppins Light" panose="020B0604020202020204" charset="0"/>
              </a:rPr>
            </a:br>
            <a:endParaRPr lang="en-US" sz="1000" dirty="0">
              <a:solidFill>
                <a:schemeClr val="tx1">
                  <a:lumMod val="75000"/>
                  <a:lumOff val="25000"/>
                </a:schemeClr>
              </a:solidFill>
              <a:latin typeface="Poppins Light" panose="020B0604020202020204" charset="0"/>
              <a:cs typeface="Poppins Light" panose="020B0604020202020204" charset="0"/>
            </a:endParaRPr>
          </a:p>
          <a:p>
            <a:pPr marL="342900" indent="-342900">
              <a:buFont typeface="Arial" panose="020B0604020202020204" pitchFamily="34" charset="0"/>
              <a:buChar char="•"/>
            </a:pPr>
            <a:r>
              <a:rPr lang="en-US" dirty="0">
                <a:solidFill>
                  <a:schemeClr val="tx1">
                    <a:lumMod val="75000"/>
                    <a:lumOff val="25000"/>
                  </a:schemeClr>
                </a:solidFill>
                <a:latin typeface="Poppins Light" panose="020B0604020202020204" charset="0"/>
                <a:cs typeface="Poppins Light" panose="020B0604020202020204" charset="0"/>
              </a:rPr>
              <a:t>Provider Enrollment Requirements</a:t>
            </a:r>
            <a:br>
              <a:rPr lang="en-US" dirty="0">
                <a:solidFill>
                  <a:schemeClr val="tx1">
                    <a:lumMod val="75000"/>
                    <a:lumOff val="25000"/>
                  </a:schemeClr>
                </a:solidFill>
                <a:latin typeface="Poppins Light" panose="020B0604020202020204" charset="0"/>
                <a:cs typeface="Poppins Light" panose="020B0604020202020204" charset="0"/>
              </a:rPr>
            </a:br>
            <a:endParaRPr lang="en-US" sz="1000" dirty="0">
              <a:solidFill>
                <a:schemeClr val="tx1">
                  <a:lumMod val="75000"/>
                  <a:lumOff val="25000"/>
                </a:schemeClr>
              </a:solidFill>
              <a:latin typeface="Poppins Light" panose="020B0604020202020204" charset="0"/>
              <a:cs typeface="Poppins Light" panose="020B0604020202020204" charset="0"/>
            </a:endParaRPr>
          </a:p>
          <a:p>
            <a:pPr marL="342900" indent="-342900">
              <a:buFont typeface="Arial" panose="020B0604020202020204" pitchFamily="34" charset="0"/>
              <a:buChar char="•"/>
            </a:pPr>
            <a:r>
              <a:rPr lang="en-US" dirty="0">
                <a:solidFill>
                  <a:schemeClr val="tx1">
                    <a:lumMod val="75000"/>
                    <a:lumOff val="25000"/>
                  </a:schemeClr>
                </a:solidFill>
                <a:latin typeface="Poppins Light" panose="020B0604020202020204" charset="0"/>
                <a:cs typeface="Poppins Light" panose="020B0604020202020204" charset="0"/>
              </a:rPr>
              <a:t>Claim Submission Requirements</a:t>
            </a:r>
            <a:br>
              <a:rPr lang="en-US" dirty="0">
                <a:solidFill>
                  <a:schemeClr val="tx1">
                    <a:lumMod val="75000"/>
                    <a:lumOff val="25000"/>
                  </a:schemeClr>
                </a:solidFill>
                <a:latin typeface="Poppins Light" panose="020B0604020202020204" charset="0"/>
                <a:cs typeface="Poppins Light" panose="020B0604020202020204" charset="0"/>
              </a:rPr>
            </a:br>
            <a:endParaRPr lang="en-US" sz="1000" dirty="0">
              <a:solidFill>
                <a:schemeClr val="tx1">
                  <a:lumMod val="75000"/>
                  <a:lumOff val="25000"/>
                </a:schemeClr>
              </a:solidFill>
              <a:latin typeface="Poppins Light" panose="020B0604020202020204" charset="0"/>
              <a:cs typeface="Poppins Light" panose="020B0604020202020204" charset="0"/>
            </a:endParaRPr>
          </a:p>
          <a:p>
            <a:pPr marL="342900" indent="-342900">
              <a:buFont typeface="Arial" panose="020B0604020202020204" pitchFamily="34" charset="0"/>
              <a:buChar char="•"/>
            </a:pPr>
            <a:r>
              <a:rPr lang="en-US" dirty="0">
                <a:solidFill>
                  <a:schemeClr val="tx1">
                    <a:lumMod val="75000"/>
                    <a:lumOff val="25000"/>
                  </a:schemeClr>
                </a:solidFill>
                <a:latin typeface="Poppins Light" panose="020B0604020202020204" charset="0"/>
                <a:cs typeface="Poppins Light" panose="020B0604020202020204" charset="0"/>
              </a:rPr>
              <a:t>Clean Claims Parameters</a:t>
            </a:r>
            <a:br>
              <a:rPr lang="en-US" dirty="0">
                <a:solidFill>
                  <a:schemeClr val="tx1">
                    <a:lumMod val="75000"/>
                    <a:lumOff val="25000"/>
                  </a:schemeClr>
                </a:solidFill>
                <a:latin typeface="Poppins Light" panose="020B0604020202020204" charset="0"/>
                <a:cs typeface="Poppins Light" panose="020B0604020202020204" charset="0"/>
              </a:rPr>
            </a:br>
            <a:endParaRPr lang="en-US" sz="1000" dirty="0">
              <a:solidFill>
                <a:schemeClr val="tx1">
                  <a:lumMod val="75000"/>
                  <a:lumOff val="25000"/>
                </a:schemeClr>
              </a:solidFill>
              <a:latin typeface="Poppins Light" panose="020B0604020202020204" charset="0"/>
              <a:cs typeface="Poppins Light" panose="020B0604020202020204" charset="0"/>
            </a:endParaRPr>
          </a:p>
          <a:p>
            <a:pPr marL="342900" indent="-342900">
              <a:buFont typeface="Arial" panose="020B0604020202020204" pitchFamily="34" charset="0"/>
              <a:buChar char="•"/>
            </a:pPr>
            <a:r>
              <a:rPr lang="en-US" dirty="0">
                <a:solidFill>
                  <a:schemeClr val="tx1">
                    <a:lumMod val="75000"/>
                    <a:lumOff val="25000"/>
                  </a:schemeClr>
                </a:solidFill>
                <a:latin typeface="Poppins Light" panose="020B0604020202020204" charset="0"/>
                <a:cs typeface="Poppins Light" panose="020B0604020202020204" charset="0"/>
              </a:rPr>
              <a:t>Billing, Claims &amp; Medical Necessity Guidelines</a:t>
            </a:r>
            <a:br>
              <a:rPr lang="en-US" dirty="0">
                <a:solidFill>
                  <a:schemeClr val="tx1">
                    <a:lumMod val="75000"/>
                    <a:lumOff val="25000"/>
                  </a:schemeClr>
                </a:solidFill>
                <a:latin typeface="Poppins Light" panose="020B0604020202020204" charset="0"/>
                <a:cs typeface="Poppins Light" panose="020B0604020202020204" charset="0"/>
              </a:rPr>
            </a:br>
            <a:endParaRPr lang="en-US" sz="1000" dirty="0">
              <a:solidFill>
                <a:schemeClr val="tx1">
                  <a:lumMod val="75000"/>
                  <a:lumOff val="25000"/>
                </a:schemeClr>
              </a:solidFill>
              <a:latin typeface="Poppins Light" panose="020B0604020202020204" charset="0"/>
              <a:cs typeface="Poppins Light" panose="020B0604020202020204" charset="0"/>
            </a:endParaRPr>
          </a:p>
          <a:p>
            <a:pPr marL="342900" indent="-342900">
              <a:buFont typeface="Arial" panose="020B0604020202020204" pitchFamily="34" charset="0"/>
              <a:buChar char="•"/>
            </a:pPr>
            <a:r>
              <a:rPr lang="en-US" dirty="0">
                <a:solidFill>
                  <a:schemeClr val="tx1">
                    <a:lumMod val="75000"/>
                    <a:lumOff val="25000"/>
                  </a:schemeClr>
                </a:solidFill>
                <a:latin typeface="Poppins Light" panose="020B0604020202020204" charset="0"/>
                <a:cs typeface="Poppins Light" panose="020B0604020202020204" charset="0"/>
              </a:rPr>
              <a:t>Responding to Payor Medical Records Requests</a:t>
            </a:r>
            <a:br>
              <a:rPr lang="en-US" dirty="0">
                <a:solidFill>
                  <a:schemeClr val="tx1">
                    <a:lumMod val="75000"/>
                    <a:lumOff val="25000"/>
                  </a:schemeClr>
                </a:solidFill>
                <a:latin typeface="Poppins Light" panose="020B0604020202020204" charset="0"/>
                <a:cs typeface="Poppins Light" panose="020B0604020202020204" charset="0"/>
              </a:rPr>
            </a:br>
            <a:endParaRPr lang="en-US" sz="1000" dirty="0">
              <a:solidFill>
                <a:schemeClr val="tx1">
                  <a:lumMod val="75000"/>
                  <a:lumOff val="25000"/>
                </a:schemeClr>
              </a:solidFill>
              <a:latin typeface="Poppins Light" panose="020B0604020202020204" charset="0"/>
              <a:cs typeface="Poppins Light" panose="020B0604020202020204" charset="0"/>
            </a:endParaRPr>
          </a:p>
          <a:p>
            <a:pPr marL="342900" indent="-342900">
              <a:buFont typeface="Arial" panose="020B0604020202020204" pitchFamily="34" charset="0"/>
              <a:buChar char="•"/>
            </a:pPr>
            <a:r>
              <a:rPr lang="en-US" dirty="0">
                <a:solidFill>
                  <a:schemeClr val="tx1">
                    <a:lumMod val="75000"/>
                    <a:lumOff val="25000"/>
                  </a:schemeClr>
                </a:solidFill>
                <a:latin typeface="Poppins Light" panose="020B0604020202020204" charset="0"/>
                <a:cs typeface="Poppins Light" panose="020B0604020202020204" charset="0"/>
              </a:rPr>
              <a:t>Provider Appeals</a:t>
            </a:r>
          </a:p>
        </p:txBody>
      </p:sp>
      <p:pic>
        <p:nvPicPr>
          <p:cNvPr id="18" name="Picture 17" descr="Close-up of hands shaking with a insurance label">
            <a:extLst>
              <a:ext uri="{FF2B5EF4-FFF2-40B4-BE49-F238E27FC236}">
                <a16:creationId xmlns:a16="http://schemas.microsoft.com/office/drawing/2014/main" id="{26E0DA6E-8883-7E38-E495-B48B6FA65C46}"/>
              </a:ext>
            </a:extLst>
          </p:cNvPr>
          <p:cNvPicPr>
            <a:picLocks noChangeAspect="1"/>
          </p:cNvPicPr>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6324927" y="5257800"/>
            <a:ext cx="2647136" cy="1762236"/>
          </a:xfrm>
          <a:prstGeom prst="rect">
            <a:avLst/>
          </a:prstGeom>
        </p:spPr>
      </p:pic>
    </p:spTree>
    <p:extLst>
      <p:ext uri="{BB962C8B-B14F-4D97-AF65-F5344CB8AC3E}">
        <p14:creationId xmlns:p14="http://schemas.microsoft.com/office/powerpoint/2010/main" val="387841525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A5753F7-CE42-483D-B2A4-DE5E92FA0329}"/>
            </a:ext>
          </a:extLst>
        </p:cNvPr>
        <p:cNvGrpSpPr/>
        <p:nvPr/>
      </p:nvGrpSpPr>
      <p:grpSpPr>
        <a:xfrm>
          <a:off x="0" y="0"/>
          <a:ext cx="0" cy="0"/>
          <a:chOff x="0" y="0"/>
          <a:chExt cx="0" cy="0"/>
        </a:xfrm>
      </p:grpSpPr>
      <p:sp>
        <p:nvSpPr>
          <p:cNvPr id="2" name="AutoShape 2">
            <a:extLst>
              <a:ext uri="{FF2B5EF4-FFF2-40B4-BE49-F238E27FC236}">
                <a16:creationId xmlns:a16="http://schemas.microsoft.com/office/drawing/2014/main" id="{96457557-5612-06C4-1591-E1365A964579}"/>
              </a:ext>
            </a:extLst>
          </p:cNvPr>
          <p:cNvSpPr/>
          <p:nvPr/>
        </p:nvSpPr>
        <p:spPr>
          <a:xfrm>
            <a:off x="1145254" y="2809325"/>
            <a:ext cx="28575" cy="5344118"/>
          </a:xfrm>
          <a:prstGeom prst="line">
            <a:avLst/>
          </a:prstGeom>
          <a:ln w="57150" cap="flat">
            <a:solidFill>
              <a:srgbClr val="FFFFFF"/>
            </a:solidFill>
            <a:prstDash val="solid"/>
            <a:headEnd type="none" w="sm" len="sm"/>
            <a:tailEnd type="none" w="sm" len="sm"/>
          </a:ln>
        </p:spPr>
        <p:txBody>
          <a:bodyPr/>
          <a:lstStyle/>
          <a:p>
            <a:endParaRPr lang="en-US"/>
          </a:p>
        </p:txBody>
      </p:sp>
      <p:sp>
        <p:nvSpPr>
          <p:cNvPr id="3" name="AutoShape 3">
            <a:extLst>
              <a:ext uri="{FF2B5EF4-FFF2-40B4-BE49-F238E27FC236}">
                <a16:creationId xmlns:a16="http://schemas.microsoft.com/office/drawing/2014/main" id="{693A6946-3C21-94D8-AF62-905E7BD47FB5}"/>
              </a:ext>
            </a:extLst>
          </p:cNvPr>
          <p:cNvSpPr/>
          <p:nvPr/>
        </p:nvSpPr>
        <p:spPr>
          <a:xfrm>
            <a:off x="990600" y="1286119"/>
            <a:ext cx="3338670" cy="0"/>
          </a:xfrm>
          <a:prstGeom prst="line">
            <a:avLst/>
          </a:prstGeom>
          <a:ln w="57150" cap="flat">
            <a:solidFill>
              <a:srgbClr val="B7BE34"/>
            </a:solidFill>
            <a:prstDash val="solid"/>
            <a:headEnd type="none" w="sm" len="sm"/>
            <a:tailEnd type="none" w="sm" len="sm"/>
          </a:ln>
        </p:spPr>
        <p:txBody>
          <a:bodyPr/>
          <a:lstStyle/>
          <a:p>
            <a:endParaRPr lang="en-US"/>
          </a:p>
        </p:txBody>
      </p:sp>
      <p:grpSp>
        <p:nvGrpSpPr>
          <p:cNvPr id="4" name="Group 4">
            <a:extLst>
              <a:ext uri="{FF2B5EF4-FFF2-40B4-BE49-F238E27FC236}">
                <a16:creationId xmlns:a16="http://schemas.microsoft.com/office/drawing/2014/main" id="{4689A2FC-1509-AE0E-0854-B22A6AEBE42E}"/>
              </a:ext>
            </a:extLst>
          </p:cNvPr>
          <p:cNvGrpSpPr/>
          <p:nvPr/>
        </p:nvGrpSpPr>
        <p:grpSpPr>
          <a:xfrm>
            <a:off x="-1449705" y="-233930"/>
            <a:ext cx="1979233" cy="8087861"/>
            <a:chOff x="0" y="0"/>
            <a:chExt cx="1255347" cy="5129801"/>
          </a:xfrm>
        </p:grpSpPr>
        <p:sp>
          <p:nvSpPr>
            <p:cNvPr id="5" name="Freeform 5">
              <a:extLst>
                <a:ext uri="{FF2B5EF4-FFF2-40B4-BE49-F238E27FC236}">
                  <a16:creationId xmlns:a16="http://schemas.microsoft.com/office/drawing/2014/main" id="{787DAEB4-E1A6-BE80-FDDF-982FAFD7CD70}"/>
                </a:ext>
              </a:extLst>
            </p:cNvPr>
            <p:cNvSpPr/>
            <p:nvPr/>
          </p:nvSpPr>
          <p:spPr>
            <a:xfrm>
              <a:off x="0" y="0"/>
              <a:ext cx="1255347" cy="5129800"/>
            </a:xfrm>
            <a:custGeom>
              <a:avLst/>
              <a:gdLst/>
              <a:ahLst/>
              <a:cxnLst/>
              <a:rect l="l" t="t" r="r" b="b"/>
              <a:pathLst>
                <a:path w="1255347" h="5129800">
                  <a:moveTo>
                    <a:pt x="0" y="0"/>
                  </a:moveTo>
                  <a:lnTo>
                    <a:pt x="1255347" y="0"/>
                  </a:lnTo>
                  <a:lnTo>
                    <a:pt x="1255347" y="5129800"/>
                  </a:lnTo>
                  <a:lnTo>
                    <a:pt x="0" y="5129800"/>
                  </a:lnTo>
                  <a:close/>
                </a:path>
              </a:pathLst>
            </a:custGeom>
            <a:solidFill>
              <a:srgbClr val="00467F"/>
            </a:solidFill>
          </p:spPr>
          <p:txBody>
            <a:bodyPr/>
            <a:lstStyle/>
            <a:p>
              <a:endParaRPr lang="en-US"/>
            </a:p>
          </p:txBody>
        </p:sp>
      </p:grpSp>
      <p:grpSp>
        <p:nvGrpSpPr>
          <p:cNvPr id="6" name="Group 6">
            <a:extLst>
              <a:ext uri="{FF2B5EF4-FFF2-40B4-BE49-F238E27FC236}">
                <a16:creationId xmlns:a16="http://schemas.microsoft.com/office/drawing/2014/main" id="{2C3A2663-7BF8-07A8-6652-F87B59F64653}"/>
              </a:ext>
            </a:extLst>
          </p:cNvPr>
          <p:cNvGrpSpPr/>
          <p:nvPr/>
        </p:nvGrpSpPr>
        <p:grpSpPr>
          <a:xfrm>
            <a:off x="-1621989" y="-76200"/>
            <a:ext cx="1979233" cy="7521397"/>
            <a:chOff x="0" y="0"/>
            <a:chExt cx="1255347" cy="4770516"/>
          </a:xfrm>
        </p:grpSpPr>
        <p:sp>
          <p:nvSpPr>
            <p:cNvPr id="7" name="Freeform 7">
              <a:extLst>
                <a:ext uri="{FF2B5EF4-FFF2-40B4-BE49-F238E27FC236}">
                  <a16:creationId xmlns:a16="http://schemas.microsoft.com/office/drawing/2014/main" id="{F7BF8439-CA28-B567-8E22-FCC5648C9161}"/>
                </a:ext>
              </a:extLst>
            </p:cNvPr>
            <p:cNvSpPr/>
            <p:nvPr/>
          </p:nvSpPr>
          <p:spPr>
            <a:xfrm>
              <a:off x="0" y="0"/>
              <a:ext cx="1255347" cy="4770516"/>
            </a:xfrm>
            <a:custGeom>
              <a:avLst/>
              <a:gdLst/>
              <a:ahLst/>
              <a:cxnLst/>
              <a:rect l="l" t="t" r="r" b="b"/>
              <a:pathLst>
                <a:path w="1255347" h="4770516">
                  <a:moveTo>
                    <a:pt x="0" y="0"/>
                  </a:moveTo>
                  <a:lnTo>
                    <a:pt x="1255347" y="0"/>
                  </a:lnTo>
                  <a:lnTo>
                    <a:pt x="1255347" y="4770516"/>
                  </a:lnTo>
                  <a:lnTo>
                    <a:pt x="0" y="4770516"/>
                  </a:lnTo>
                  <a:close/>
                </a:path>
              </a:pathLst>
            </a:custGeom>
            <a:solidFill>
              <a:srgbClr val="009DD5"/>
            </a:solidFill>
          </p:spPr>
          <p:txBody>
            <a:bodyPr/>
            <a:lstStyle/>
            <a:p>
              <a:endParaRPr lang="en-US"/>
            </a:p>
          </p:txBody>
        </p:sp>
      </p:grpSp>
      <p:grpSp>
        <p:nvGrpSpPr>
          <p:cNvPr id="8" name="Group 8">
            <a:extLst>
              <a:ext uri="{FF2B5EF4-FFF2-40B4-BE49-F238E27FC236}">
                <a16:creationId xmlns:a16="http://schemas.microsoft.com/office/drawing/2014/main" id="{4C7A868E-54A9-EE71-49FD-7B689E69529D}"/>
              </a:ext>
            </a:extLst>
          </p:cNvPr>
          <p:cNvGrpSpPr/>
          <p:nvPr/>
        </p:nvGrpSpPr>
        <p:grpSpPr>
          <a:xfrm>
            <a:off x="-479972" y="-47988"/>
            <a:ext cx="676232" cy="7788351"/>
            <a:chOff x="0" y="0"/>
            <a:chExt cx="152400" cy="1755232"/>
          </a:xfrm>
        </p:grpSpPr>
        <p:sp>
          <p:nvSpPr>
            <p:cNvPr id="9" name="Freeform 9">
              <a:extLst>
                <a:ext uri="{FF2B5EF4-FFF2-40B4-BE49-F238E27FC236}">
                  <a16:creationId xmlns:a16="http://schemas.microsoft.com/office/drawing/2014/main" id="{D7476767-261B-E8CE-921A-2E6148CBF9DF}"/>
                </a:ext>
              </a:extLst>
            </p:cNvPr>
            <p:cNvSpPr/>
            <p:nvPr/>
          </p:nvSpPr>
          <p:spPr>
            <a:xfrm>
              <a:off x="0" y="0"/>
              <a:ext cx="152400" cy="1755232"/>
            </a:xfrm>
            <a:custGeom>
              <a:avLst/>
              <a:gdLst/>
              <a:ahLst/>
              <a:cxnLst/>
              <a:rect l="l" t="t" r="r" b="b"/>
              <a:pathLst>
                <a:path w="152400" h="1755232">
                  <a:moveTo>
                    <a:pt x="0" y="0"/>
                  </a:moveTo>
                  <a:lnTo>
                    <a:pt x="152400" y="0"/>
                  </a:lnTo>
                  <a:lnTo>
                    <a:pt x="152400" y="1755232"/>
                  </a:lnTo>
                  <a:lnTo>
                    <a:pt x="0" y="1755232"/>
                  </a:lnTo>
                  <a:close/>
                </a:path>
              </a:pathLst>
            </a:custGeom>
            <a:solidFill>
              <a:srgbClr val="B7BE34"/>
            </a:solidFill>
          </p:spPr>
          <p:txBody>
            <a:bodyPr/>
            <a:lstStyle/>
            <a:p>
              <a:endParaRPr lang="en-US"/>
            </a:p>
          </p:txBody>
        </p:sp>
      </p:grpSp>
      <p:sp>
        <p:nvSpPr>
          <p:cNvPr id="10" name="TextBox 10">
            <a:extLst>
              <a:ext uri="{FF2B5EF4-FFF2-40B4-BE49-F238E27FC236}">
                <a16:creationId xmlns:a16="http://schemas.microsoft.com/office/drawing/2014/main" id="{22625D21-9B6D-565A-4F6E-3342F9F0E8AC}"/>
              </a:ext>
            </a:extLst>
          </p:cNvPr>
          <p:cNvSpPr txBox="1"/>
          <p:nvPr/>
        </p:nvSpPr>
        <p:spPr>
          <a:xfrm>
            <a:off x="947710" y="409599"/>
            <a:ext cx="8763000" cy="771173"/>
          </a:xfrm>
          <a:prstGeom prst="rect">
            <a:avLst/>
          </a:prstGeom>
        </p:spPr>
        <p:txBody>
          <a:bodyPr wrap="square" lIns="0" tIns="0" rIns="0" bIns="0" rtlCol="0" anchor="t">
            <a:spAutoFit/>
          </a:bodyPr>
          <a:lstStyle/>
          <a:p>
            <a:pPr>
              <a:lnSpc>
                <a:spcPts val="6719"/>
              </a:lnSpc>
            </a:pPr>
            <a:r>
              <a:rPr lang="en-US" sz="4000" dirty="0">
                <a:solidFill>
                  <a:srgbClr val="00467F"/>
                </a:solidFill>
                <a:latin typeface="Montserrat Ultra-Bold"/>
              </a:rPr>
              <a:t>Hospital Financial Components</a:t>
            </a:r>
          </a:p>
        </p:txBody>
      </p:sp>
      <p:sp>
        <p:nvSpPr>
          <p:cNvPr id="13" name="TextBox 2">
            <a:extLst>
              <a:ext uri="{FF2B5EF4-FFF2-40B4-BE49-F238E27FC236}">
                <a16:creationId xmlns:a16="http://schemas.microsoft.com/office/drawing/2014/main" id="{96DB5236-7ED4-3A7B-C874-988AE3D97DC0}"/>
              </a:ext>
            </a:extLst>
          </p:cNvPr>
          <p:cNvSpPr txBox="1"/>
          <p:nvPr/>
        </p:nvSpPr>
        <p:spPr>
          <a:xfrm>
            <a:off x="990600" y="1371600"/>
            <a:ext cx="8458200" cy="490391"/>
          </a:xfrm>
          <a:prstGeom prst="rect">
            <a:avLst/>
          </a:prstGeom>
        </p:spPr>
        <p:txBody>
          <a:bodyPr wrap="square" lIns="0" tIns="0" rIns="0" bIns="0" rtlCol="0" anchor="t">
            <a:spAutoFit/>
          </a:bodyPr>
          <a:lstStyle/>
          <a:p>
            <a:pPr>
              <a:lnSpc>
                <a:spcPts val="4279"/>
              </a:lnSpc>
            </a:pPr>
            <a:r>
              <a:rPr lang="en-US" sz="2139" dirty="0">
                <a:solidFill>
                  <a:srgbClr val="00467F"/>
                </a:solidFill>
                <a:latin typeface="Poppins Light"/>
              </a:rPr>
              <a:t>Charge Description Master</a:t>
            </a:r>
          </a:p>
        </p:txBody>
      </p:sp>
      <p:sp>
        <p:nvSpPr>
          <p:cNvPr id="14" name="TextBox 4">
            <a:extLst>
              <a:ext uri="{FF2B5EF4-FFF2-40B4-BE49-F238E27FC236}">
                <a16:creationId xmlns:a16="http://schemas.microsoft.com/office/drawing/2014/main" id="{BD9EDEAB-9AFE-55EB-1521-B647017B79AD}"/>
              </a:ext>
            </a:extLst>
          </p:cNvPr>
          <p:cNvSpPr txBox="1"/>
          <p:nvPr/>
        </p:nvSpPr>
        <p:spPr>
          <a:xfrm>
            <a:off x="995082" y="2021443"/>
            <a:ext cx="7547476" cy="4431983"/>
          </a:xfrm>
          <a:prstGeom prst="rect">
            <a:avLst/>
          </a:prstGeom>
        </p:spPr>
        <p:txBody>
          <a:bodyPr wrap="square" lIns="0" tIns="0" rIns="0" bIns="0" rtlCol="0" anchor="t">
            <a:spAutoFit/>
          </a:bodyPr>
          <a:lstStyle/>
          <a:p>
            <a:pPr marL="342900" indent="-342900">
              <a:buFont typeface="Arial" panose="020B0604020202020204" pitchFamily="34" charset="0"/>
              <a:buChar char="•"/>
            </a:pPr>
            <a:r>
              <a:rPr lang="en-US" dirty="0">
                <a:solidFill>
                  <a:schemeClr val="tx1">
                    <a:lumMod val="75000"/>
                    <a:lumOff val="25000"/>
                  </a:schemeClr>
                </a:solidFill>
                <a:latin typeface="Poppins Light" panose="020B0604020202020204" charset="0"/>
                <a:cs typeface="Poppins Light" panose="020B0604020202020204" charset="0"/>
              </a:rPr>
              <a:t>Digital “master list” or database of all items charged to patients in the hospital – includes facility fees, diagnostic services, therapeutic services, medical supplies, pharmaceuticals, equipment, procedures, etc.</a:t>
            </a:r>
            <a:br>
              <a:rPr lang="en-US" dirty="0">
                <a:solidFill>
                  <a:schemeClr val="tx1">
                    <a:lumMod val="75000"/>
                    <a:lumOff val="25000"/>
                  </a:schemeClr>
                </a:solidFill>
                <a:latin typeface="Poppins Light" panose="020B0604020202020204" charset="0"/>
                <a:cs typeface="Poppins Light" panose="020B0604020202020204" charset="0"/>
              </a:rPr>
            </a:br>
            <a:endParaRPr lang="en-US" sz="1200" dirty="0">
              <a:solidFill>
                <a:schemeClr val="tx1">
                  <a:lumMod val="75000"/>
                  <a:lumOff val="25000"/>
                </a:schemeClr>
              </a:solidFill>
              <a:latin typeface="Poppins Light" panose="020B0604020202020204" charset="0"/>
              <a:cs typeface="Poppins Light" panose="020B0604020202020204" charset="0"/>
            </a:endParaRPr>
          </a:p>
          <a:p>
            <a:pPr marL="342900" indent="-342900">
              <a:buFont typeface="Arial" panose="020B0604020202020204" pitchFamily="34" charset="0"/>
              <a:buChar char="•"/>
            </a:pPr>
            <a:r>
              <a:rPr lang="en-US" dirty="0">
                <a:solidFill>
                  <a:schemeClr val="tx1">
                    <a:lumMod val="75000"/>
                    <a:lumOff val="25000"/>
                  </a:schemeClr>
                </a:solidFill>
                <a:latin typeface="Poppins Light" panose="020B0604020202020204" charset="0"/>
                <a:cs typeface="Poppins Light" panose="020B0604020202020204" charset="0"/>
              </a:rPr>
              <a:t>Hospital charges are the same for all patients for the same service regardless of insurance type.</a:t>
            </a:r>
            <a:br>
              <a:rPr lang="en-US" dirty="0">
                <a:solidFill>
                  <a:schemeClr val="tx1">
                    <a:lumMod val="75000"/>
                    <a:lumOff val="25000"/>
                  </a:schemeClr>
                </a:solidFill>
                <a:latin typeface="Poppins Light" panose="020B0604020202020204" charset="0"/>
                <a:cs typeface="Poppins Light" panose="020B0604020202020204" charset="0"/>
              </a:rPr>
            </a:br>
            <a:endParaRPr lang="en-US" sz="1200" dirty="0">
              <a:solidFill>
                <a:schemeClr val="tx1">
                  <a:lumMod val="75000"/>
                  <a:lumOff val="25000"/>
                </a:schemeClr>
              </a:solidFill>
              <a:latin typeface="Poppins Light" panose="020B0604020202020204" charset="0"/>
              <a:cs typeface="Poppins Light" panose="020B0604020202020204" charset="0"/>
            </a:endParaRPr>
          </a:p>
          <a:p>
            <a:pPr marL="342900" indent="-342900">
              <a:buFont typeface="Arial" panose="020B0604020202020204" pitchFamily="34" charset="0"/>
              <a:buChar char="•"/>
            </a:pPr>
            <a:r>
              <a:rPr lang="en-US" dirty="0">
                <a:solidFill>
                  <a:schemeClr val="tx1">
                    <a:lumMod val="75000"/>
                    <a:lumOff val="25000"/>
                  </a:schemeClr>
                </a:solidFill>
                <a:latin typeface="Poppins Light" panose="020B0604020202020204" charset="0"/>
                <a:cs typeface="Poppins Light" panose="020B0604020202020204" charset="0"/>
              </a:rPr>
              <a:t>Each charge includes a wide range of specific attributes including Revenue Department Number, Charge Code, Charge Code Description, Charge Amount, National Revenue Code, CPT/HCPCS Code, Modifier, Unit of Measure</a:t>
            </a:r>
            <a:br>
              <a:rPr lang="en-US" dirty="0">
                <a:solidFill>
                  <a:schemeClr val="tx1">
                    <a:lumMod val="75000"/>
                    <a:lumOff val="25000"/>
                  </a:schemeClr>
                </a:solidFill>
                <a:latin typeface="Poppins Light" panose="020B0604020202020204" charset="0"/>
                <a:cs typeface="Poppins Light" panose="020B0604020202020204" charset="0"/>
              </a:rPr>
            </a:br>
            <a:endParaRPr lang="en-US" sz="1200" dirty="0">
              <a:solidFill>
                <a:schemeClr val="tx1">
                  <a:lumMod val="75000"/>
                  <a:lumOff val="25000"/>
                </a:schemeClr>
              </a:solidFill>
              <a:latin typeface="Poppins Light" panose="020B0604020202020204" charset="0"/>
              <a:cs typeface="Poppins Light" panose="020B0604020202020204" charset="0"/>
            </a:endParaRPr>
          </a:p>
          <a:p>
            <a:pPr marL="342900" indent="-342900">
              <a:buFont typeface="Arial" panose="020B0604020202020204" pitchFamily="34" charset="0"/>
              <a:buChar char="•"/>
            </a:pPr>
            <a:r>
              <a:rPr lang="en-US" dirty="0">
                <a:solidFill>
                  <a:schemeClr val="tx1">
                    <a:lumMod val="75000"/>
                    <a:lumOff val="25000"/>
                  </a:schemeClr>
                </a:solidFill>
                <a:latin typeface="Poppins Light" panose="020B0604020202020204" charset="0"/>
                <a:cs typeface="Poppins Light" panose="020B0604020202020204" charset="0"/>
              </a:rPr>
              <a:t>The “charge amount” for the same service</a:t>
            </a:r>
            <a:br>
              <a:rPr lang="en-US" dirty="0">
                <a:solidFill>
                  <a:schemeClr val="tx1">
                    <a:lumMod val="75000"/>
                    <a:lumOff val="25000"/>
                  </a:schemeClr>
                </a:solidFill>
                <a:latin typeface="Poppins Light" panose="020B0604020202020204" charset="0"/>
                <a:cs typeface="Poppins Light" panose="020B0604020202020204" charset="0"/>
              </a:rPr>
            </a:br>
            <a:r>
              <a:rPr lang="en-US" dirty="0">
                <a:solidFill>
                  <a:schemeClr val="tx1">
                    <a:lumMod val="75000"/>
                    <a:lumOff val="25000"/>
                  </a:schemeClr>
                </a:solidFill>
                <a:latin typeface="Poppins Light" panose="020B0604020202020204" charset="0"/>
                <a:cs typeface="Poppins Light" panose="020B0604020202020204" charset="0"/>
              </a:rPr>
              <a:t>can vary widely hospital-to-hospital and is</a:t>
            </a:r>
            <a:br>
              <a:rPr lang="en-US" dirty="0">
                <a:solidFill>
                  <a:schemeClr val="tx1">
                    <a:lumMod val="75000"/>
                    <a:lumOff val="25000"/>
                  </a:schemeClr>
                </a:solidFill>
                <a:latin typeface="Poppins Light" panose="020B0604020202020204" charset="0"/>
                <a:cs typeface="Poppins Light" panose="020B0604020202020204" charset="0"/>
              </a:rPr>
            </a:br>
            <a:r>
              <a:rPr lang="en-US" dirty="0">
                <a:solidFill>
                  <a:schemeClr val="tx1">
                    <a:lumMod val="75000"/>
                    <a:lumOff val="25000"/>
                  </a:schemeClr>
                </a:solidFill>
                <a:latin typeface="Poppins Light" panose="020B0604020202020204" charset="0"/>
                <a:cs typeface="Poppins Light" panose="020B0604020202020204" charset="0"/>
              </a:rPr>
              <a:t>set using a wide range of different and</a:t>
            </a:r>
            <a:br>
              <a:rPr lang="en-US" dirty="0">
                <a:solidFill>
                  <a:schemeClr val="tx1">
                    <a:lumMod val="75000"/>
                    <a:lumOff val="25000"/>
                  </a:schemeClr>
                </a:solidFill>
                <a:latin typeface="Poppins Light" panose="020B0604020202020204" charset="0"/>
                <a:cs typeface="Poppins Light" panose="020B0604020202020204" charset="0"/>
              </a:rPr>
            </a:br>
            <a:r>
              <a:rPr lang="en-US" dirty="0">
                <a:solidFill>
                  <a:schemeClr val="tx1">
                    <a:lumMod val="75000"/>
                    <a:lumOff val="25000"/>
                  </a:schemeClr>
                </a:solidFill>
                <a:latin typeface="Poppins Light" panose="020B0604020202020204" charset="0"/>
                <a:cs typeface="Poppins Light" panose="020B0604020202020204" charset="0"/>
              </a:rPr>
              <a:t>unique charge-setting methodologies</a:t>
            </a:r>
          </a:p>
        </p:txBody>
      </p:sp>
      <p:pic>
        <p:nvPicPr>
          <p:cNvPr id="15" name="Picture 14" descr="A stethoscope and a calculator on a medical billing form">
            <a:extLst>
              <a:ext uri="{FF2B5EF4-FFF2-40B4-BE49-F238E27FC236}">
                <a16:creationId xmlns:a16="http://schemas.microsoft.com/office/drawing/2014/main" id="{1437BDA8-3EE3-79D9-3FBD-CE6BFB5C3F13}"/>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324600" y="5109045"/>
            <a:ext cx="2917803" cy="1669109"/>
          </a:xfrm>
          <a:prstGeom prst="rect">
            <a:avLst/>
          </a:prstGeom>
        </p:spPr>
      </p:pic>
    </p:spTree>
    <p:extLst>
      <p:ext uri="{BB962C8B-B14F-4D97-AF65-F5344CB8AC3E}">
        <p14:creationId xmlns:p14="http://schemas.microsoft.com/office/powerpoint/2010/main" val="272516119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CAE4E4E-764B-C5EC-633D-A1A8F8EF5B0E}"/>
            </a:ext>
          </a:extLst>
        </p:cNvPr>
        <p:cNvGrpSpPr/>
        <p:nvPr/>
      </p:nvGrpSpPr>
      <p:grpSpPr>
        <a:xfrm>
          <a:off x="0" y="0"/>
          <a:ext cx="0" cy="0"/>
          <a:chOff x="0" y="0"/>
          <a:chExt cx="0" cy="0"/>
        </a:xfrm>
      </p:grpSpPr>
      <p:sp>
        <p:nvSpPr>
          <p:cNvPr id="2" name="AutoShape 2">
            <a:extLst>
              <a:ext uri="{FF2B5EF4-FFF2-40B4-BE49-F238E27FC236}">
                <a16:creationId xmlns:a16="http://schemas.microsoft.com/office/drawing/2014/main" id="{94A506F4-449F-E621-9C5C-5AFDDABFCCF6}"/>
              </a:ext>
            </a:extLst>
          </p:cNvPr>
          <p:cNvSpPr/>
          <p:nvPr/>
        </p:nvSpPr>
        <p:spPr>
          <a:xfrm>
            <a:off x="1145254" y="2809325"/>
            <a:ext cx="28575" cy="5344118"/>
          </a:xfrm>
          <a:prstGeom prst="line">
            <a:avLst/>
          </a:prstGeom>
          <a:ln w="57150" cap="flat">
            <a:solidFill>
              <a:srgbClr val="FFFFFF"/>
            </a:solidFill>
            <a:prstDash val="solid"/>
            <a:headEnd type="none" w="sm" len="sm"/>
            <a:tailEnd type="none" w="sm" len="sm"/>
          </a:ln>
        </p:spPr>
        <p:txBody>
          <a:bodyPr/>
          <a:lstStyle/>
          <a:p>
            <a:endParaRPr lang="en-US"/>
          </a:p>
        </p:txBody>
      </p:sp>
      <p:sp>
        <p:nvSpPr>
          <p:cNvPr id="3" name="AutoShape 3">
            <a:extLst>
              <a:ext uri="{FF2B5EF4-FFF2-40B4-BE49-F238E27FC236}">
                <a16:creationId xmlns:a16="http://schemas.microsoft.com/office/drawing/2014/main" id="{7DFB5BE5-D2AE-1EF4-45FC-C330341E018D}"/>
              </a:ext>
            </a:extLst>
          </p:cNvPr>
          <p:cNvSpPr/>
          <p:nvPr/>
        </p:nvSpPr>
        <p:spPr>
          <a:xfrm>
            <a:off x="990600" y="1286119"/>
            <a:ext cx="3338670" cy="0"/>
          </a:xfrm>
          <a:prstGeom prst="line">
            <a:avLst/>
          </a:prstGeom>
          <a:ln w="57150" cap="flat">
            <a:solidFill>
              <a:srgbClr val="B7BE34"/>
            </a:solidFill>
            <a:prstDash val="solid"/>
            <a:headEnd type="none" w="sm" len="sm"/>
            <a:tailEnd type="none" w="sm" len="sm"/>
          </a:ln>
        </p:spPr>
        <p:txBody>
          <a:bodyPr/>
          <a:lstStyle/>
          <a:p>
            <a:endParaRPr lang="en-US"/>
          </a:p>
        </p:txBody>
      </p:sp>
      <p:grpSp>
        <p:nvGrpSpPr>
          <p:cNvPr id="4" name="Group 4">
            <a:extLst>
              <a:ext uri="{FF2B5EF4-FFF2-40B4-BE49-F238E27FC236}">
                <a16:creationId xmlns:a16="http://schemas.microsoft.com/office/drawing/2014/main" id="{DE843306-D489-72FD-8D4E-59F5AB1C54AB}"/>
              </a:ext>
            </a:extLst>
          </p:cNvPr>
          <p:cNvGrpSpPr/>
          <p:nvPr/>
        </p:nvGrpSpPr>
        <p:grpSpPr>
          <a:xfrm>
            <a:off x="-1449705" y="-233930"/>
            <a:ext cx="1979233" cy="8087861"/>
            <a:chOff x="0" y="0"/>
            <a:chExt cx="1255347" cy="5129801"/>
          </a:xfrm>
        </p:grpSpPr>
        <p:sp>
          <p:nvSpPr>
            <p:cNvPr id="5" name="Freeform 5">
              <a:extLst>
                <a:ext uri="{FF2B5EF4-FFF2-40B4-BE49-F238E27FC236}">
                  <a16:creationId xmlns:a16="http://schemas.microsoft.com/office/drawing/2014/main" id="{AECCE931-6CE7-6A45-00A2-8CFF67A774D5}"/>
                </a:ext>
              </a:extLst>
            </p:cNvPr>
            <p:cNvSpPr/>
            <p:nvPr/>
          </p:nvSpPr>
          <p:spPr>
            <a:xfrm>
              <a:off x="0" y="0"/>
              <a:ext cx="1255347" cy="5129800"/>
            </a:xfrm>
            <a:custGeom>
              <a:avLst/>
              <a:gdLst/>
              <a:ahLst/>
              <a:cxnLst/>
              <a:rect l="l" t="t" r="r" b="b"/>
              <a:pathLst>
                <a:path w="1255347" h="5129800">
                  <a:moveTo>
                    <a:pt x="0" y="0"/>
                  </a:moveTo>
                  <a:lnTo>
                    <a:pt x="1255347" y="0"/>
                  </a:lnTo>
                  <a:lnTo>
                    <a:pt x="1255347" y="5129800"/>
                  </a:lnTo>
                  <a:lnTo>
                    <a:pt x="0" y="5129800"/>
                  </a:lnTo>
                  <a:close/>
                </a:path>
              </a:pathLst>
            </a:custGeom>
            <a:solidFill>
              <a:srgbClr val="00467F"/>
            </a:solidFill>
          </p:spPr>
          <p:txBody>
            <a:bodyPr/>
            <a:lstStyle/>
            <a:p>
              <a:endParaRPr lang="en-US"/>
            </a:p>
          </p:txBody>
        </p:sp>
      </p:grpSp>
      <p:grpSp>
        <p:nvGrpSpPr>
          <p:cNvPr id="6" name="Group 6">
            <a:extLst>
              <a:ext uri="{FF2B5EF4-FFF2-40B4-BE49-F238E27FC236}">
                <a16:creationId xmlns:a16="http://schemas.microsoft.com/office/drawing/2014/main" id="{321AEE8E-BC92-ABFF-492A-4696AFAEFC78}"/>
              </a:ext>
            </a:extLst>
          </p:cNvPr>
          <p:cNvGrpSpPr/>
          <p:nvPr/>
        </p:nvGrpSpPr>
        <p:grpSpPr>
          <a:xfrm>
            <a:off x="-1621989" y="-47988"/>
            <a:ext cx="1979233" cy="7521397"/>
            <a:chOff x="0" y="0"/>
            <a:chExt cx="1255347" cy="4770516"/>
          </a:xfrm>
        </p:grpSpPr>
        <p:sp>
          <p:nvSpPr>
            <p:cNvPr id="7" name="Freeform 7">
              <a:extLst>
                <a:ext uri="{FF2B5EF4-FFF2-40B4-BE49-F238E27FC236}">
                  <a16:creationId xmlns:a16="http://schemas.microsoft.com/office/drawing/2014/main" id="{A3635DD2-8358-EC87-06DD-79DA252B2B48}"/>
                </a:ext>
              </a:extLst>
            </p:cNvPr>
            <p:cNvSpPr/>
            <p:nvPr/>
          </p:nvSpPr>
          <p:spPr>
            <a:xfrm>
              <a:off x="0" y="0"/>
              <a:ext cx="1255347" cy="4770516"/>
            </a:xfrm>
            <a:custGeom>
              <a:avLst/>
              <a:gdLst/>
              <a:ahLst/>
              <a:cxnLst/>
              <a:rect l="l" t="t" r="r" b="b"/>
              <a:pathLst>
                <a:path w="1255347" h="4770516">
                  <a:moveTo>
                    <a:pt x="0" y="0"/>
                  </a:moveTo>
                  <a:lnTo>
                    <a:pt x="1255347" y="0"/>
                  </a:lnTo>
                  <a:lnTo>
                    <a:pt x="1255347" y="4770516"/>
                  </a:lnTo>
                  <a:lnTo>
                    <a:pt x="0" y="4770516"/>
                  </a:lnTo>
                  <a:close/>
                </a:path>
              </a:pathLst>
            </a:custGeom>
            <a:solidFill>
              <a:srgbClr val="009DD5"/>
            </a:solidFill>
          </p:spPr>
          <p:txBody>
            <a:bodyPr/>
            <a:lstStyle/>
            <a:p>
              <a:endParaRPr lang="en-US"/>
            </a:p>
          </p:txBody>
        </p:sp>
      </p:grpSp>
      <p:grpSp>
        <p:nvGrpSpPr>
          <p:cNvPr id="8" name="Group 8">
            <a:extLst>
              <a:ext uri="{FF2B5EF4-FFF2-40B4-BE49-F238E27FC236}">
                <a16:creationId xmlns:a16="http://schemas.microsoft.com/office/drawing/2014/main" id="{8B536CC8-91D4-2C1A-D0EB-39B39929A347}"/>
              </a:ext>
            </a:extLst>
          </p:cNvPr>
          <p:cNvGrpSpPr/>
          <p:nvPr/>
        </p:nvGrpSpPr>
        <p:grpSpPr>
          <a:xfrm>
            <a:off x="-479972" y="-47988"/>
            <a:ext cx="676232" cy="7788351"/>
            <a:chOff x="0" y="0"/>
            <a:chExt cx="152400" cy="1755232"/>
          </a:xfrm>
        </p:grpSpPr>
        <p:sp>
          <p:nvSpPr>
            <p:cNvPr id="9" name="Freeform 9">
              <a:extLst>
                <a:ext uri="{FF2B5EF4-FFF2-40B4-BE49-F238E27FC236}">
                  <a16:creationId xmlns:a16="http://schemas.microsoft.com/office/drawing/2014/main" id="{233C024B-FD10-5166-90AA-CC5074657BF3}"/>
                </a:ext>
              </a:extLst>
            </p:cNvPr>
            <p:cNvSpPr/>
            <p:nvPr/>
          </p:nvSpPr>
          <p:spPr>
            <a:xfrm>
              <a:off x="0" y="0"/>
              <a:ext cx="152400" cy="1755232"/>
            </a:xfrm>
            <a:custGeom>
              <a:avLst/>
              <a:gdLst/>
              <a:ahLst/>
              <a:cxnLst/>
              <a:rect l="l" t="t" r="r" b="b"/>
              <a:pathLst>
                <a:path w="152400" h="1755232">
                  <a:moveTo>
                    <a:pt x="0" y="0"/>
                  </a:moveTo>
                  <a:lnTo>
                    <a:pt x="152400" y="0"/>
                  </a:lnTo>
                  <a:lnTo>
                    <a:pt x="152400" y="1755232"/>
                  </a:lnTo>
                  <a:lnTo>
                    <a:pt x="0" y="1755232"/>
                  </a:lnTo>
                  <a:close/>
                </a:path>
              </a:pathLst>
            </a:custGeom>
            <a:solidFill>
              <a:srgbClr val="B7BE34"/>
            </a:solidFill>
          </p:spPr>
          <p:txBody>
            <a:bodyPr/>
            <a:lstStyle/>
            <a:p>
              <a:endParaRPr lang="en-US"/>
            </a:p>
          </p:txBody>
        </p:sp>
      </p:grpSp>
      <p:sp>
        <p:nvSpPr>
          <p:cNvPr id="10" name="TextBox 10">
            <a:extLst>
              <a:ext uri="{FF2B5EF4-FFF2-40B4-BE49-F238E27FC236}">
                <a16:creationId xmlns:a16="http://schemas.microsoft.com/office/drawing/2014/main" id="{D2AFA2C9-3267-44EB-C839-0A69CEE6FD97}"/>
              </a:ext>
            </a:extLst>
          </p:cNvPr>
          <p:cNvSpPr txBox="1"/>
          <p:nvPr/>
        </p:nvSpPr>
        <p:spPr>
          <a:xfrm>
            <a:off x="947710" y="409599"/>
            <a:ext cx="8763000" cy="771173"/>
          </a:xfrm>
          <a:prstGeom prst="rect">
            <a:avLst/>
          </a:prstGeom>
        </p:spPr>
        <p:txBody>
          <a:bodyPr wrap="square" lIns="0" tIns="0" rIns="0" bIns="0" rtlCol="0" anchor="t">
            <a:spAutoFit/>
          </a:bodyPr>
          <a:lstStyle/>
          <a:p>
            <a:pPr>
              <a:lnSpc>
                <a:spcPts val="6719"/>
              </a:lnSpc>
            </a:pPr>
            <a:r>
              <a:rPr lang="en-US" sz="4000" dirty="0">
                <a:solidFill>
                  <a:srgbClr val="00467F"/>
                </a:solidFill>
                <a:latin typeface="Montserrat Ultra-Bold"/>
              </a:rPr>
              <a:t>Hospital Financial Components</a:t>
            </a:r>
          </a:p>
        </p:txBody>
      </p:sp>
      <p:sp>
        <p:nvSpPr>
          <p:cNvPr id="13" name="TextBox 2">
            <a:extLst>
              <a:ext uri="{FF2B5EF4-FFF2-40B4-BE49-F238E27FC236}">
                <a16:creationId xmlns:a16="http://schemas.microsoft.com/office/drawing/2014/main" id="{578F23D9-0A49-AAB9-4A5A-04FE27F04D6B}"/>
              </a:ext>
            </a:extLst>
          </p:cNvPr>
          <p:cNvSpPr txBox="1"/>
          <p:nvPr/>
        </p:nvSpPr>
        <p:spPr>
          <a:xfrm>
            <a:off x="990600" y="1371600"/>
            <a:ext cx="8458200" cy="490391"/>
          </a:xfrm>
          <a:prstGeom prst="rect">
            <a:avLst/>
          </a:prstGeom>
        </p:spPr>
        <p:txBody>
          <a:bodyPr wrap="square" lIns="0" tIns="0" rIns="0" bIns="0" rtlCol="0" anchor="t">
            <a:spAutoFit/>
          </a:bodyPr>
          <a:lstStyle/>
          <a:p>
            <a:pPr>
              <a:lnSpc>
                <a:spcPts val="4279"/>
              </a:lnSpc>
            </a:pPr>
            <a:r>
              <a:rPr lang="en-US" sz="2139" dirty="0">
                <a:solidFill>
                  <a:srgbClr val="00467F"/>
                </a:solidFill>
                <a:latin typeface="Poppins Light"/>
              </a:rPr>
              <a:t>Hospital General Ledger</a:t>
            </a:r>
          </a:p>
        </p:txBody>
      </p:sp>
      <p:sp>
        <p:nvSpPr>
          <p:cNvPr id="14" name="TextBox 4">
            <a:extLst>
              <a:ext uri="{FF2B5EF4-FFF2-40B4-BE49-F238E27FC236}">
                <a16:creationId xmlns:a16="http://schemas.microsoft.com/office/drawing/2014/main" id="{4C63C29E-CA9E-1837-C365-EC3484F6D23E}"/>
              </a:ext>
            </a:extLst>
          </p:cNvPr>
          <p:cNvSpPr txBox="1"/>
          <p:nvPr/>
        </p:nvSpPr>
        <p:spPr>
          <a:xfrm>
            <a:off x="990600" y="2052819"/>
            <a:ext cx="7800975" cy="3862596"/>
          </a:xfrm>
          <a:prstGeom prst="rect">
            <a:avLst/>
          </a:prstGeom>
        </p:spPr>
        <p:txBody>
          <a:bodyPr wrap="square" lIns="0" tIns="0" rIns="0" bIns="0" rtlCol="0" anchor="t">
            <a:spAutoFit/>
          </a:bodyPr>
          <a:lstStyle/>
          <a:p>
            <a:pPr marL="342900" indent="-342900">
              <a:buFont typeface="Arial" panose="020B0604020202020204" pitchFamily="34" charset="0"/>
              <a:buChar char="•"/>
            </a:pPr>
            <a:r>
              <a:rPr lang="en-US" dirty="0">
                <a:solidFill>
                  <a:schemeClr val="tx1">
                    <a:lumMod val="75000"/>
                    <a:lumOff val="25000"/>
                  </a:schemeClr>
                </a:solidFill>
                <a:latin typeface="Poppins Light" panose="020B0604020202020204" charset="0"/>
                <a:cs typeface="Poppins Light" panose="020B0604020202020204" charset="0"/>
              </a:rPr>
              <a:t>Digital “ledger” that includes a tracking of virtually all financial transactions occurring in the hospital including patient revenue, contractual allowances, reimbursements, non-operating revenue, bad debt, expenses, assets, liabilities, etc.</a:t>
            </a:r>
            <a:br>
              <a:rPr lang="en-US" dirty="0">
                <a:solidFill>
                  <a:schemeClr val="tx1">
                    <a:lumMod val="75000"/>
                    <a:lumOff val="25000"/>
                  </a:schemeClr>
                </a:solidFill>
                <a:latin typeface="Poppins Light" panose="020B0604020202020204" charset="0"/>
                <a:cs typeface="Poppins Light" panose="020B0604020202020204" charset="0"/>
              </a:rPr>
            </a:br>
            <a:endParaRPr lang="en-US" sz="1200" dirty="0">
              <a:solidFill>
                <a:schemeClr val="tx1">
                  <a:lumMod val="75000"/>
                  <a:lumOff val="25000"/>
                </a:schemeClr>
              </a:solidFill>
              <a:latin typeface="Poppins Light" panose="020B0604020202020204" charset="0"/>
              <a:cs typeface="Poppins Light" panose="020B0604020202020204" charset="0"/>
            </a:endParaRPr>
          </a:p>
          <a:p>
            <a:pPr marL="342900" indent="-342900">
              <a:buFont typeface="Arial" panose="020B0604020202020204" pitchFamily="34" charset="0"/>
              <a:buChar char="•"/>
            </a:pPr>
            <a:r>
              <a:rPr lang="en-US" dirty="0">
                <a:solidFill>
                  <a:schemeClr val="tx1">
                    <a:lumMod val="75000"/>
                    <a:lumOff val="25000"/>
                  </a:schemeClr>
                </a:solidFill>
                <a:latin typeface="Poppins Light" panose="020B0604020202020204" charset="0"/>
                <a:cs typeface="Poppins Light" panose="020B0604020202020204" charset="0"/>
              </a:rPr>
              <a:t>Revenue is typically broken out and tracked by department, payor and patient type (inpatient, outpatient, etc.)</a:t>
            </a:r>
            <a:br>
              <a:rPr lang="en-US" dirty="0">
                <a:solidFill>
                  <a:schemeClr val="tx1">
                    <a:lumMod val="75000"/>
                    <a:lumOff val="25000"/>
                  </a:schemeClr>
                </a:solidFill>
                <a:latin typeface="Poppins Light" panose="020B0604020202020204" charset="0"/>
                <a:cs typeface="Poppins Light" panose="020B0604020202020204" charset="0"/>
              </a:rPr>
            </a:br>
            <a:endParaRPr lang="en-US" sz="1200" dirty="0">
              <a:solidFill>
                <a:schemeClr val="tx1">
                  <a:lumMod val="75000"/>
                  <a:lumOff val="25000"/>
                </a:schemeClr>
              </a:solidFill>
              <a:latin typeface="Poppins Light" panose="020B0604020202020204" charset="0"/>
              <a:cs typeface="Poppins Light" panose="020B0604020202020204" charset="0"/>
            </a:endParaRPr>
          </a:p>
          <a:p>
            <a:pPr marL="342900" indent="-342900">
              <a:buFont typeface="Arial" panose="020B0604020202020204" pitchFamily="34" charset="0"/>
              <a:buChar char="•"/>
            </a:pPr>
            <a:r>
              <a:rPr lang="en-US" dirty="0">
                <a:solidFill>
                  <a:schemeClr val="tx1">
                    <a:lumMod val="75000"/>
                    <a:lumOff val="25000"/>
                  </a:schemeClr>
                </a:solidFill>
                <a:latin typeface="Poppins Light" panose="020B0604020202020204" charset="0"/>
                <a:cs typeface="Poppins Light" panose="020B0604020202020204" charset="0"/>
              </a:rPr>
              <a:t>Expenses are typically grouped into common account types and tracked by department (salaries &amp; wages, professional fees, purchased services, medical supplies, pharmaceuticals, etc.)</a:t>
            </a:r>
            <a:br>
              <a:rPr lang="en-US" dirty="0">
                <a:solidFill>
                  <a:schemeClr val="tx1">
                    <a:lumMod val="75000"/>
                    <a:lumOff val="25000"/>
                  </a:schemeClr>
                </a:solidFill>
                <a:latin typeface="Poppins Light" panose="020B0604020202020204" charset="0"/>
                <a:cs typeface="Poppins Light" panose="020B0604020202020204" charset="0"/>
              </a:rPr>
            </a:br>
            <a:endParaRPr lang="en-US" sz="1200" dirty="0">
              <a:solidFill>
                <a:schemeClr val="tx1">
                  <a:lumMod val="75000"/>
                  <a:lumOff val="25000"/>
                </a:schemeClr>
              </a:solidFill>
              <a:latin typeface="Poppins Light" panose="020B0604020202020204" charset="0"/>
              <a:cs typeface="Poppins Light" panose="020B0604020202020204" charset="0"/>
            </a:endParaRPr>
          </a:p>
          <a:p>
            <a:pPr marL="342900" indent="-342900">
              <a:buFont typeface="Arial" panose="020B0604020202020204" pitchFamily="34" charset="0"/>
              <a:buChar char="•"/>
            </a:pPr>
            <a:r>
              <a:rPr lang="en-US" dirty="0">
                <a:solidFill>
                  <a:schemeClr val="tx1">
                    <a:lumMod val="75000"/>
                    <a:lumOff val="25000"/>
                  </a:schemeClr>
                </a:solidFill>
                <a:latin typeface="Poppins Light" panose="020B0604020202020204" charset="0"/>
                <a:cs typeface="Poppins Light" panose="020B0604020202020204" charset="0"/>
              </a:rPr>
              <a:t>For real, genuine GEEKS… the hospital</a:t>
            </a:r>
            <a:br>
              <a:rPr lang="en-US" dirty="0">
                <a:solidFill>
                  <a:schemeClr val="tx1">
                    <a:lumMod val="75000"/>
                    <a:lumOff val="25000"/>
                  </a:schemeClr>
                </a:solidFill>
                <a:latin typeface="Poppins Light" panose="020B0604020202020204" charset="0"/>
                <a:cs typeface="Poppins Light" panose="020B0604020202020204" charset="0"/>
              </a:rPr>
            </a:br>
            <a:r>
              <a:rPr lang="en-US" dirty="0">
                <a:solidFill>
                  <a:schemeClr val="tx1">
                    <a:lumMod val="75000"/>
                    <a:lumOff val="25000"/>
                  </a:schemeClr>
                </a:solidFill>
                <a:latin typeface="Poppins Light" panose="020B0604020202020204" charset="0"/>
                <a:cs typeface="Poppins Light" panose="020B0604020202020204" charset="0"/>
              </a:rPr>
              <a:t>General Ledger or “GL” is one of the</a:t>
            </a:r>
            <a:br>
              <a:rPr lang="en-US" dirty="0">
                <a:solidFill>
                  <a:schemeClr val="tx1">
                    <a:lumMod val="75000"/>
                    <a:lumOff val="25000"/>
                  </a:schemeClr>
                </a:solidFill>
                <a:latin typeface="Poppins Light" panose="020B0604020202020204" charset="0"/>
                <a:cs typeface="Poppins Light" panose="020B0604020202020204" charset="0"/>
              </a:rPr>
            </a:br>
            <a:r>
              <a:rPr lang="en-US" dirty="0">
                <a:solidFill>
                  <a:schemeClr val="tx1">
                    <a:lumMod val="75000"/>
                    <a:lumOff val="25000"/>
                  </a:schemeClr>
                </a:solidFill>
                <a:latin typeface="Poppins Light" panose="020B0604020202020204" charset="0"/>
                <a:cs typeface="Poppins Light" panose="020B0604020202020204" charset="0"/>
              </a:rPr>
              <a:t>coolest repositories of data ever!</a:t>
            </a:r>
          </a:p>
        </p:txBody>
      </p:sp>
      <p:pic>
        <p:nvPicPr>
          <p:cNvPr id="17" name="Picture 16" descr="A person using a calculator">
            <a:extLst>
              <a:ext uri="{FF2B5EF4-FFF2-40B4-BE49-F238E27FC236}">
                <a16:creationId xmlns:a16="http://schemas.microsoft.com/office/drawing/2014/main" id="{A3F9F7DE-829D-73DE-8A3F-A31D8008AF3F}"/>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933750" y="5126915"/>
            <a:ext cx="2674596" cy="1745003"/>
          </a:xfrm>
          <a:prstGeom prst="rect">
            <a:avLst/>
          </a:prstGeom>
        </p:spPr>
      </p:pic>
    </p:spTree>
    <p:extLst>
      <p:ext uri="{BB962C8B-B14F-4D97-AF65-F5344CB8AC3E}">
        <p14:creationId xmlns:p14="http://schemas.microsoft.com/office/powerpoint/2010/main" val="204091815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9E77EBE-655E-55BB-5080-15D1F856DDAB}"/>
            </a:ext>
          </a:extLst>
        </p:cNvPr>
        <p:cNvGrpSpPr/>
        <p:nvPr/>
      </p:nvGrpSpPr>
      <p:grpSpPr>
        <a:xfrm>
          <a:off x="0" y="0"/>
          <a:ext cx="0" cy="0"/>
          <a:chOff x="0" y="0"/>
          <a:chExt cx="0" cy="0"/>
        </a:xfrm>
      </p:grpSpPr>
      <p:sp>
        <p:nvSpPr>
          <p:cNvPr id="2" name="AutoShape 2">
            <a:extLst>
              <a:ext uri="{FF2B5EF4-FFF2-40B4-BE49-F238E27FC236}">
                <a16:creationId xmlns:a16="http://schemas.microsoft.com/office/drawing/2014/main" id="{C1F4D820-E52E-D771-D237-C619ACA9872C}"/>
              </a:ext>
            </a:extLst>
          </p:cNvPr>
          <p:cNvSpPr/>
          <p:nvPr/>
        </p:nvSpPr>
        <p:spPr>
          <a:xfrm>
            <a:off x="1145254" y="2809325"/>
            <a:ext cx="28575" cy="5344118"/>
          </a:xfrm>
          <a:prstGeom prst="line">
            <a:avLst/>
          </a:prstGeom>
          <a:ln w="57150" cap="flat">
            <a:solidFill>
              <a:srgbClr val="FFFFFF"/>
            </a:solidFill>
            <a:prstDash val="solid"/>
            <a:headEnd type="none" w="sm" len="sm"/>
            <a:tailEnd type="none" w="sm" len="sm"/>
          </a:ln>
        </p:spPr>
        <p:txBody>
          <a:bodyPr/>
          <a:lstStyle/>
          <a:p>
            <a:endParaRPr lang="en-US"/>
          </a:p>
        </p:txBody>
      </p:sp>
      <p:sp>
        <p:nvSpPr>
          <p:cNvPr id="3" name="AutoShape 3">
            <a:extLst>
              <a:ext uri="{FF2B5EF4-FFF2-40B4-BE49-F238E27FC236}">
                <a16:creationId xmlns:a16="http://schemas.microsoft.com/office/drawing/2014/main" id="{FD9931A4-0F5C-50B2-8513-804CFE15A199}"/>
              </a:ext>
            </a:extLst>
          </p:cNvPr>
          <p:cNvSpPr/>
          <p:nvPr/>
        </p:nvSpPr>
        <p:spPr>
          <a:xfrm>
            <a:off x="990600" y="1286119"/>
            <a:ext cx="3338670" cy="0"/>
          </a:xfrm>
          <a:prstGeom prst="line">
            <a:avLst/>
          </a:prstGeom>
          <a:ln w="57150" cap="flat">
            <a:solidFill>
              <a:srgbClr val="B7BE34"/>
            </a:solidFill>
            <a:prstDash val="solid"/>
            <a:headEnd type="none" w="sm" len="sm"/>
            <a:tailEnd type="none" w="sm" len="sm"/>
          </a:ln>
        </p:spPr>
        <p:txBody>
          <a:bodyPr/>
          <a:lstStyle/>
          <a:p>
            <a:endParaRPr lang="en-US"/>
          </a:p>
        </p:txBody>
      </p:sp>
      <p:grpSp>
        <p:nvGrpSpPr>
          <p:cNvPr id="4" name="Group 4">
            <a:extLst>
              <a:ext uri="{FF2B5EF4-FFF2-40B4-BE49-F238E27FC236}">
                <a16:creationId xmlns:a16="http://schemas.microsoft.com/office/drawing/2014/main" id="{1D2FB0CD-0B99-75C0-E13F-12D1DE433FE5}"/>
              </a:ext>
            </a:extLst>
          </p:cNvPr>
          <p:cNvGrpSpPr/>
          <p:nvPr/>
        </p:nvGrpSpPr>
        <p:grpSpPr>
          <a:xfrm>
            <a:off x="-1449705" y="-233930"/>
            <a:ext cx="1979233" cy="8087861"/>
            <a:chOff x="0" y="0"/>
            <a:chExt cx="1255347" cy="5129801"/>
          </a:xfrm>
        </p:grpSpPr>
        <p:sp>
          <p:nvSpPr>
            <p:cNvPr id="5" name="Freeform 5">
              <a:extLst>
                <a:ext uri="{FF2B5EF4-FFF2-40B4-BE49-F238E27FC236}">
                  <a16:creationId xmlns:a16="http://schemas.microsoft.com/office/drawing/2014/main" id="{F09A6E0A-5B9D-C6C0-0A76-CAFDE6E952BA}"/>
                </a:ext>
              </a:extLst>
            </p:cNvPr>
            <p:cNvSpPr/>
            <p:nvPr/>
          </p:nvSpPr>
          <p:spPr>
            <a:xfrm>
              <a:off x="0" y="0"/>
              <a:ext cx="1255347" cy="5129800"/>
            </a:xfrm>
            <a:custGeom>
              <a:avLst/>
              <a:gdLst/>
              <a:ahLst/>
              <a:cxnLst/>
              <a:rect l="l" t="t" r="r" b="b"/>
              <a:pathLst>
                <a:path w="1255347" h="5129800">
                  <a:moveTo>
                    <a:pt x="0" y="0"/>
                  </a:moveTo>
                  <a:lnTo>
                    <a:pt x="1255347" y="0"/>
                  </a:lnTo>
                  <a:lnTo>
                    <a:pt x="1255347" y="5129800"/>
                  </a:lnTo>
                  <a:lnTo>
                    <a:pt x="0" y="5129800"/>
                  </a:lnTo>
                  <a:close/>
                </a:path>
              </a:pathLst>
            </a:custGeom>
            <a:solidFill>
              <a:srgbClr val="00467F"/>
            </a:solidFill>
          </p:spPr>
          <p:txBody>
            <a:bodyPr/>
            <a:lstStyle/>
            <a:p>
              <a:endParaRPr lang="en-US"/>
            </a:p>
          </p:txBody>
        </p:sp>
      </p:grpSp>
      <p:grpSp>
        <p:nvGrpSpPr>
          <p:cNvPr id="6" name="Group 6">
            <a:extLst>
              <a:ext uri="{FF2B5EF4-FFF2-40B4-BE49-F238E27FC236}">
                <a16:creationId xmlns:a16="http://schemas.microsoft.com/office/drawing/2014/main" id="{FC043A95-17A2-E36C-FE31-EB4916E7EB1E}"/>
              </a:ext>
            </a:extLst>
          </p:cNvPr>
          <p:cNvGrpSpPr/>
          <p:nvPr/>
        </p:nvGrpSpPr>
        <p:grpSpPr>
          <a:xfrm>
            <a:off x="-1621989" y="-47988"/>
            <a:ext cx="1979233" cy="7521397"/>
            <a:chOff x="0" y="0"/>
            <a:chExt cx="1255347" cy="4770516"/>
          </a:xfrm>
        </p:grpSpPr>
        <p:sp>
          <p:nvSpPr>
            <p:cNvPr id="7" name="Freeform 7">
              <a:extLst>
                <a:ext uri="{FF2B5EF4-FFF2-40B4-BE49-F238E27FC236}">
                  <a16:creationId xmlns:a16="http://schemas.microsoft.com/office/drawing/2014/main" id="{EEEE88CB-37A7-1B14-0C2E-74045C3389F9}"/>
                </a:ext>
              </a:extLst>
            </p:cNvPr>
            <p:cNvSpPr/>
            <p:nvPr/>
          </p:nvSpPr>
          <p:spPr>
            <a:xfrm>
              <a:off x="0" y="0"/>
              <a:ext cx="1255347" cy="4770516"/>
            </a:xfrm>
            <a:custGeom>
              <a:avLst/>
              <a:gdLst/>
              <a:ahLst/>
              <a:cxnLst/>
              <a:rect l="l" t="t" r="r" b="b"/>
              <a:pathLst>
                <a:path w="1255347" h="4770516">
                  <a:moveTo>
                    <a:pt x="0" y="0"/>
                  </a:moveTo>
                  <a:lnTo>
                    <a:pt x="1255347" y="0"/>
                  </a:lnTo>
                  <a:lnTo>
                    <a:pt x="1255347" y="4770516"/>
                  </a:lnTo>
                  <a:lnTo>
                    <a:pt x="0" y="4770516"/>
                  </a:lnTo>
                  <a:close/>
                </a:path>
              </a:pathLst>
            </a:custGeom>
            <a:solidFill>
              <a:srgbClr val="009DD5"/>
            </a:solidFill>
          </p:spPr>
          <p:txBody>
            <a:bodyPr/>
            <a:lstStyle/>
            <a:p>
              <a:endParaRPr lang="en-US"/>
            </a:p>
          </p:txBody>
        </p:sp>
      </p:grpSp>
      <p:grpSp>
        <p:nvGrpSpPr>
          <p:cNvPr id="8" name="Group 8">
            <a:extLst>
              <a:ext uri="{FF2B5EF4-FFF2-40B4-BE49-F238E27FC236}">
                <a16:creationId xmlns:a16="http://schemas.microsoft.com/office/drawing/2014/main" id="{DCBCF761-8DF7-B232-A26B-966EFDF29D19}"/>
              </a:ext>
            </a:extLst>
          </p:cNvPr>
          <p:cNvGrpSpPr/>
          <p:nvPr/>
        </p:nvGrpSpPr>
        <p:grpSpPr>
          <a:xfrm>
            <a:off x="-479972" y="-47988"/>
            <a:ext cx="676232" cy="7788351"/>
            <a:chOff x="0" y="0"/>
            <a:chExt cx="152400" cy="1755232"/>
          </a:xfrm>
        </p:grpSpPr>
        <p:sp>
          <p:nvSpPr>
            <p:cNvPr id="9" name="Freeform 9">
              <a:extLst>
                <a:ext uri="{FF2B5EF4-FFF2-40B4-BE49-F238E27FC236}">
                  <a16:creationId xmlns:a16="http://schemas.microsoft.com/office/drawing/2014/main" id="{1B82B453-39F0-C40F-9F81-EB6C00E40BAC}"/>
                </a:ext>
              </a:extLst>
            </p:cNvPr>
            <p:cNvSpPr/>
            <p:nvPr/>
          </p:nvSpPr>
          <p:spPr>
            <a:xfrm>
              <a:off x="0" y="0"/>
              <a:ext cx="152400" cy="1755232"/>
            </a:xfrm>
            <a:custGeom>
              <a:avLst/>
              <a:gdLst/>
              <a:ahLst/>
              <a:cxnLst/>
              <a:rect l="l" t="t" r="r" b="b"/>
              <a:pathLst>
                <a:path w="152400" h="1755232">
                  <a:moveTo>
                    <a:pt x="0" y="0"/>
                  </a:moveTo>
                  <a:lnTo>
                    <a:pt x="152400" y="0"/>
                  </a:lnTo>
                  <a:lnTo>
                    <a:pt x="152400" y="1755232"/>
                  </a:lnTo>
                  <a:lnTo>
                    <a:pt x="0" y="1755232"/>
                  </a:lnTo>
                  <a:close/>
                </a:path>
              </a:pathLst>
            </a:custGeom>
            <a:solidFill>
              <a:srgbClr val="B7BE34"/>
            </a:solidFill>
          </p:spPr>
          <p:txBody>
            <a:bodyPr/>
            <a:lstStyle/>
            <a:p>
              <a:endParaRPr lang="en-US"/>
            </a:p>
          </p:txBody>
        </p:sp>
      </p:grpSp>
      <p:sp>
        <p:nvSpPr>
          <p:cNvPr id="10" name="TextBox 10">
            <a:extLst>
              <a:ext uri="{FF2B5EF4-FFF2-40B4-BE49-F238E27FC236}">
                <a16:creationId xmlns:a16="http://schemas.microsoft.com/office/drawing/2014/main" id="{20E52D29-B98C-0A9C-16C7-C529A4559389}"/>
              </a:ext>
            </a:extLst>
          </p:cNvPr>
          <p:cNvSpPr txBox="1"/>
          <p:nvPr/>
        </p:nvSpPr>
        <p:spPr>
          <a:xfrm>
            <a:off x="947710" y="409599"/>
            <a:ext cx="8763000" cy="771173"/>
          </a:xfrm>
          <a:prstGeom prst="rect">
            <a:avLst/>
          </a:prstGeom>
        </p:spPr>
        <p:txBody>
          <a:bodyPr wrap="square" lIns="0" tIns="0" rIns="0" bIns="0" rtlCol="0" anchor="t">
            <a:spAutoFit/>
          </a:bodyPr>
          <a:lstStyle/>
          <a:p>
            <a:pPr>
              <a:lnSpc>
                <a:spcPts val="6719"/>
              </a:lnSpc>
            </a:pPr>
            <a:r>
              <a:rPr lang="en-US" sz="4000" dirty="0">
                <a:solidFill>
                  <a:srgbClr val="00467F"/>
                </a:solidFill>
                <a:latin typeface="Montserrat Ultra-Bold"/>
              </a:rPr>
              <a:t>Hospital Financial Components</a:t>
            </a:r>
          </a:p>
        </p:txBody>
      </p:sp>
      <p:sp>
        <p:nvSpPr>
          <p:cNvPr id="13" name="TextBox 2">
            <a:extLst>
              <a:ext uri="{FF2B5EF4-FFF2-40B4-BE49-F238E27FC236}">
                <a16:creationId xmlns:a16="http://schemas.microsoft.com/office/drawing/2014/main" id="{47FA14D7-7757-9721-B408-F13081001BF6}"/>
              </a:ext>
            </a:extLst>
          </p:cNvPr>
          <p:cNvSpPr txBox="1"/>
          <p:nvPr/>
        </p:nvSpPr>
        <p:spPr>
          <a:xfrm>
            <a:off x="990600" y="1338409"/>
            <a:ext cx="8458200" cy="490391"/>
          </a:xfrm>
          <a:prstGeom prst="rect">
            <a:avLst/>
          </a:prstGeom>
        </p:spPr>
        <p:txBody>
          <a:bodyPr wrap="square" lIns="0" tIns="0" rIns="0" bIns="0" rtlCol="0" anchor="t">
            <a:spAutoFit/>
          </a:bodyPr>
          <a:lstStyle/>
          <a:p>
            <a:pPr>
              <a:lnSpc>
                <a:spcPts val="4279"/>
              </a:lnSpc>
            </a:pPr>
            <a:r>
              <a:rPr lang="en-US" sz="2139" dirty="0">
                <a:solidFill>
                  <a:srgbClr val="00467F"/>
                </a:solidFill>
                <a:latin typeface="Poppins Light"/>
              </a:rPr>
              <a:t>Medicare Cost Report</a:t>
            </a:r>
          </a:p>
        </p:txBody>
      </p:sp>
      <p:sp>
        <p:nvSpPr>
          <p:cNvPr id="14" name="TextBox 4">
            <a:extLst>
              <a:ext uri="{FF2B5EF4-FFF2-40B4-BE49-F238E27FC236}">
                <a16:creationId xmlns:a16="http://schemas.microsoft.com/office/drawing/2014/main" id="{B8263F07-377E-E052-53A4-1BA8E707F429}"/>
              </a:ext>
            </a:extLst>
          </p:cNvPr>
          <p:cNvSpPr txBox="1"/>
          <p:nvPr/>
        </p:nvSpPr>
        <p:spPr>
          <a:xfrm>
            <a:off x="1004047" y="2031303"/>
            <a:ext cx="7547476" cy="4431983"/>
          </a:xfrm>
          <a:prstGeom prst="rect">
            <a:avLst/>
          </a:prstGeom>
        </p:spPr>
        <p:txBody>
          <a:bodyPr wrap="square" lIns="0" tIns="0" rIns="0" bIns="0" rtlCol="0" anchor="t">
            <a:spAutoFit/>
          </a:bodyPr>
          <a:lstStyle/>
          <a:p>
            <a:pPr marL="342900" indent="-342900">
              <a:buFont typeface="Arial" panose="020B0604020202020204" pitchFamily="34" charset="0"/>
              <a:buChar char="•"/>
            </a:pPr>
            <a:r>
              <a:rPr lang="en-US" dirty="0">
                <a:solidFill>
                  <a:schemeClr val="tx1">
                    <a:lumMod val="75000"/>
                    <a:lumOff val="25000"/>
                  </a:schemeClr>
                </a:solidFill>
                <a:latin typeface="Poppins Light" panose="020B0604020202020204" charset="0"/>
                <a:cs typeface="Poppins Light" panose="020B0604020202020204" charset="0"/>
              </a:rPr>
              <a:t>Best equated to submission of an annual tax return, the Medicare Cost Report is used to “settle” or reconcile interim Medicare payments versus final amounts owed by CMS</a:t>
            </a:r>
            <a:br>
              <a:rPr lang="en-US" dirty="0">
                <a:solidFill>
                  <a:schemeClr val="tx1">
                    <a:lumMod val="75000"/>
                    <a:lumOff val="25000"/>
                  </a:schemeClr>
                </a:solidFill>
                <a:latin typeface="Poppins Light" panose="020B0604020202020204" charset="0"/>
                <a:cs typeface="Poppins Light" panose="020B0604020202020204" charset="0"/>
              </a:rPr>
            </a:br>
            <a:endParaRPr lang="en-US" sz="1200" dirty="0">
              <a:solidFill>
                <a:schemeClr val="tx1">
                  <a:lumMod val="75000"/>
                  <a:lumOff val="25000"/>
                </a:schemeClr>
              </a:solidFill>
              <a:latin typeface="Poppins Light" panose="020B0604020202020204" charset="0"/>
              <a:cs typeface="Poppins Light" panose="020B0604020202020204" charset="0"/>
            </a:endParaRPr>
          </a:p>
          <a:p>
            <a:pPr marL="342900" indent="-342900">
              <a:buFont typeface="Arial" panose="020B0604020202020204" pitchFamily="34" charset="0"/>
              <a:buChar char="•"/>
            </a:pPr>
            <a:r>
              <a:rPr lang="en-US" dirty="0">
                <a:solidFill>
                  <a:schemeClr val="tx1">
                    <a:lumMod val="75000"/>
                    <a:lumOff val="25000"/>
                  </a:schemeClr>
                </a:solidFill>
                <a:latin typeface="Poppins Light" panose="020B0604020202020204" charset="0"/>
                <a:cs typeface="Poppins Light" panose="020B0604020202020204" charset="0"/>
              </a:rPr>
              <a:t>Due to the current reimbursement method used by CMS to pay Critical Access Hospitals, the Cost Report is considered a critical financial component for most Nebraska rural hospitals</a:t>
            </a:r>
          </a:p>
          <a:p>
            <a:pPr marL="342900" indent="-342900">
              <a:buFont typeface="Arial" panose="020B0604020202020204" pitchFamily="34" charset="0"/>
              <a:buChar char="•"/>
            </a:pPr>
            <a:endParaRPr lang="en-US" sz="1200" dirty="0">
              <a:solidFill>
                <a:schemeClr val="tx1">
                  <a:lumMod val="75000"/>
                  <a:lumOff val="25000"/>
                </a:schemeClr>
              </a:solidFill>
              <a:latin typeface="Poppins Light" panose="020B0604020202020204" charset="0"/>
              <a:cs typeface="Poppins Light" panose="020B0604020202020204" charset="0"/>
            </a:endParaRPr>
          </a:p>
          <a:p>
            <a:pPr marL="342900" indent="-342900">
              <a:buFont typeface="Arial" panose="020B0604020202020204" pitchFamily="34" charset="0"/>
              <a:buChar char="•"/>
            </a:pPr>
            <a:r>
              <a:rPr lang="en-US" dirty="0">
                <a:solidFill>
                  <a:schemeClr val="tx1">
                    <a:lumMod val="75000"/>
                    <a:lumOff val="25000"/>
                  </a:schemeClr>
                </a:solidFill>
                <a:latin typeface="Poppins Light" panose="020B0604020202020204" charset="0"/>
                <a:cs typeface="Poppins Light" panose="020B0604020202020204" charset="0"/>
              </a:rPr>
              <a:t>The Cost Report includes a wide range of schedules that incorporate data such as: patient utilization, revenue, expenses, overhead &amp; indirect cost allocation statistics, interim reimbursements, provider FTE information, RHC visits, etc.</a:t>
            </a:r>
            <a:br>
              <a:rPr lang="en-US" dirty="0">
                <a:solidFill>
                  <a:schemeClr val="tx1">
                    <a:lumMod val="75000"/>
                    <a:lumOff val="25000"/>
                  </a:schemeClr>
                </a:solidFill>
                <a:latin typeface="Poppins Light" panose="020B0604020202020204" charset="0"/>
                <a:cs typeface="Poppins Light" panose="020B0604020202020204" charset="0"/>
              </a:rPr>
            </a:br>
            <a:endParaRPr lang="en-US" sz="1200" dirty="0">
              <a:solidFill>
                <a:schemeClr val="tx1">
                  <a:lumMod val="75000"/>
                  <a:lumOff val="25000"/>
                </a:schemeClr>
              </a:solidFill>
              <a:latin typeface="Poppins Light" panose="020B0604020202020204" charset="0"/>
              <a:cs typeface="Poppins Light" panose="020B0604020202020204" charset="0"/>
            </a:endParaRPr>
          </a:p>
          <a:p>
            <a:pPr marL="342900" indent="-342900">
              <a:buFont typeface="Arial" panose="020B0604020202020204" pitchFamily="34" charset="0"/>
              <a:buChar char="•"/>
            </a:pPr>
            <a:r>
              <a:rPr lang="en-US" dirty="0">
                <a:solidFill>
                  <a:schemeClr val="tx1">
                    <a:lumMod val="75000"/>
                    <a:lumOff val="25000"/>
                  </a:schemeClr>
                </a:solidFill>
                <a:latin typeface="Poppins Light" panose="020B0604020202020204" charset="0"/>
                <a:cs typeface="Poppins Light" panose="020B0604020202020204" charset="0"/>
              </a:rPr>
              <a:t>By far, the most important step in filing the</a:t>
            </a:r>
            <a:br>
              <a:rPr lang="en-US" dirty="0">
                <a:solidFill>
                  <a:schemeClr val="tx1">
                    <a:lumMod val="75000"/>
                    <a:lumOff val="25000"/>
                  </a:schemeClr>
                </a:solidFill>
                <a:latin typeface="Poppins Light" panose="020B0604020202020204" charset="0"/>
                <a:cs typeface="Poppins Light" panose="020B0604020202020204" charset="0"/>
              </a:rPr>
            </a:br>
            <a:r>
              <a:rPr lang="en-US" dirty="0">
                <a:solidFill>
                  <a:schemeClr val="tx1">
                    <a:lumMod val="75000"/>
                    <a:lumOff val="25000"/>
                  </a:schemeClr>
                </a:solidFill>
                <a:latin typeface="Poppins Light" panose="020B0604020202020204" charset="0"/>
                <a:cs typeface="Poppins Light" panose="020B0604020202020204" charset="0"/>
              </a:rPr>
              <a:t>annual Cost Report is to ensure the accuracy</a:t>
            </a:r>
            <a:br>
              <a:rPr lang="en-US" dirty="0">
                <a:solidFill>
                  <a:schemeClr val="tx1">
                    <a:lumMod val="75000"/>
                    <a:lumOff val="25000"/>
                  </a:schemeClr>
                </a:solidFill>
                <a:latin typeface="Poppins Light" panose="020B0604020202020204" charset="0"/>
                <a:cs typeface="Poppins Light" panose="020B0604020202020204" charset="0"/>
              </a:rPr>
            </a:br>
            <a:r>
              <a:rPr lang="en-US" dirty="0">
                <a:solidFill>
                  <a:schemeClr val="tx1">
                    <a:lumMod val="75000"/>
                    <a:lumOff val="25000"/>
                  </a:schemeClr>
                </a:solidFill>
                <a:latin typeface="Poppins Light" panose="020B0604020202020204" charset="0"/>
                <a:cs typeface="Poppins Light" panose="020B0604020202020204" charset="0"/>
              </a:rPr>
              <a:t>of the underlying financial data upon which</a:t>
            </a:r>
            <a:br>
              <a:rPr lang="en-US" dirty="0">
                <a:solidFill>
                  <a:schemeClr val="tx1">
                    <a:lumMod val="75000"/>
                    <a:lumOff val="25000"/>
                  </a:schemeClr>
                </a:solidFill>
                <a:latin typeface="Poppins Light" panose="020B0604020202020204" charset="0"/>
                <a:cs typeface="Poppins Light" panose="020B0604020202020204" charset="0"/>
              </a:rPr>
            </a:br>
            <a:r>
              <a:rPr lang="en-US" dirty="0">
                <a:solidFill>
                  <a:schemeClr val="tx1">
                    <a:lumMod val="75000"/>
                    <a:lumOff val="25000"/>
                  </a:schemeClr>
                </a:solidFill>
                <a:latin typeface="Poppins Light" panose="020B0604020202020204" charset="0"/>
                <a:cs typeface="Poppins Light" panose="020B0604020202020204" charset="0"/>
              </a:rPr>
              <a:t>it is built</a:t>
            </a:r>
          </a:p>
        </p:txBody>
      </p:sp>
      <p:pic>
        <p:nvPicPr>
          <p:cNvPr id="15" name="Picture 14" descr="Close-up of a paper clip and a blue label">
            <a:extLst>
              <a:ext uri="{FF2B5EF4-FFF2-40B4-BE49-F238E27FC236}">
                <a16:creationId xmlns:a16="http://schemas.microsoft.com/office/drawing/2014/main" id="{7B2BBE74-A00C-BD2A-BBF6-2FF6CCF0210E}"/>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664901" y="5449057"/>
            <a:ext cx="2502348" cy="1606088"/>
          </a:xfrm>
          <a:prstGeom prst="rect">
            <a:avLst/>
          </a:prstGeom>
        </p:spPr>
      </p:pic>
    </p:spTree>
    <p:extLst>
      <p:ext uri="{BB962C8B-B14F-4D97-AF65-F5344CB8AC3E}">
        <p14:creationId xmlns:p14="http://schemas.microsoft.com/office/powerpoint/2010/main" val="316448895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84D3B8A-523D-6945-87FF-6A71E5B630E8}"/>
            </a:ext>
          </a:extLst>
        </p:cNvPr>
        <p:cNvGrpSpPr/>
        <p:nvPr/>
      </p:nvGrpSpPr>
      <p:grpSpPr>
        <a:xfrm>
          <a:off x="0" y="0"/>
          <a:ext cx="0" cy="0"/>
          <a:chOff x="0" y="0"/>
          <a:chExt cx="0" cy="0"/>
        </a:xfrm>
      </p:grpSpPr>
      <p:sp>
        <p:nvSpPr>
          <p:cNvPr id="2" name="AutoShape 2">
            <a:extLst>
              <a:ext uri="{FF2B5EF4-FFF2-40B4-BE49-F238E27FC236}">
                <a16:creationId xmlns:a16="http://schemas.microsoft.com/office/drawing/2014/main" id="{BA26B3F5-6F6C-79FB-A819-DD53A69DD7B8}"/>
              </a:ext>
            </a:extLst>
          </p:cNvPr>
          <p:cNvSpPr/>
          <p:nvPr/>
        </p:nvSpPr>
        <p:spPr>
          <a:xfrm>
            <a:off x="1145254" y="2809325"/>
            <a:ext cx="28575" cy="5344118"/>
          </a:xfrm>
          <a:prstGeom prst="line">
            <a:avLst/>
          </a:prstGeom>
          <a:ln w="57150" cap="flat">
            <a:solidFill>
              <a:srgbClr val="FFFFFF"/>
            </a:solidFill>
            <a:prstDash val="solid"/>
            <a:headEnd type="none" w="sm" len="sm"/>
            <a:tailEnd type="none" w="sm" len="sm"/>
          </a:ln>
        </p:spPr>
        <p:txBody>
          <a:bodyPr/>
          <a:lstStyle/>
          <a:p>
            <a:endParaRPr lang="en-US"/>
          </a:p>
        </p:txBody>
      </p:sp>
      <p:sp>
        <p:nvSpPr>
          <p:cNvPr id="3" name="AutoShape 3">
            <a:extLst>
              <a:ext uri="{FF2B5EF4-FFF2-40B4-BE49-F238E27FC236}">
                <a16:creationId xmlns:a16="http://schemas.microsoft.com/office/drawing/2014/main" id="{BF3237E3-D36C-C08A-AE2B-7AC1E8789B31}"/>
              </a:ext>
            </a:extLst>
          </p:cNvPr>
          <p:cNvSpPr/>
          <p:nvPr/>
        </p:nvSpPr>
        <p:spPr>
          <a:xfrm>
            <a:off x="990600" y="1286119"/>
            <a:ext cx="3338670" cy="0"/>
          </a:xfrm>
          <a:prstGeom prst="line">
            <a:avLst/>
          </a:prstGeom>
          <a:ln w="57150" cap="flat">
            <a:solidFill>
              <a:srgbClr val="B7BE34"/>
            </a:solidFill>
            <a:prstDash val="solid"/>
            <a:headEnd type="none" w="sm" len="sm"/>
            <a:tailEnd type="none" w="sm" len="sm"/>
          </a:ln>
        </p:spPr>
        <p:txBody>
          <a:bodyPr/>
          <a:lstStyle/>
          <a:p>
            <a:endParaRPr lang="en-US"/>
          </a:p>
        </p:txBody>
      </p:sp>
      <p:grpSp>
        <p:nvGrpSpPr>
          <p:cNvPr id="4" name="Group 4">
            <a:extLst>
              <a:ext uri="{FF2B5EF4-FFF2-40B4-BE49-F238E27FC236}">
                <a16:creationId xmlns:a16="http://schemas.microsoft.com/office/drawing/2014/main" id="{809EA68B-FF9E-F9FF-7774-3ED59285E3E2}"/>
              </a:ext>
            </a:extLst>
          </p:cNvPr>
          <p:cNvGrpSpPr/>
          <p:nvPr/>
        </p:nvGrpSpPr>
        <p:grpSpPr>
          <a:xfrm>
            <a:off x="-1449705" y="-233930"/>
            <a:ext cx="1979233" cy="8087861"/>
            <a:chOff x="0" y="0"/>
            <a:chExt cx="1255347" cy="5129801"/>
          </a:xfrm>
        </p:grpSpPr>
        <p:sp>
          <p:nvSpPr>
            <p:cNvPr id="5" name="Freeform 5">
              <a:extLst>
                <a:ext uri="{FF2B5EF4-FFF2-40B4-BE49-F238E27FC236}">
                  <a16:creationId xmlns:a16="http://schemas.microsoft.com/office/drawing/2014/main" id="{C7596CE8-EFD5-2502-D6CE-FDFDEC2ED3B3}"/>
                </a:ext>
              </a:extLst>
            </p:cNvPr>
            <p:cNvSpPr/>
            <p:nvPr/>
          </p:nvSpPr>
          <p:spPr>
            <a:xfrm>
              <a:off x="0" y="0"/>
              <a:ext cx="1255347" cy="5129800"/>
            </a:xfrm>
            <a:custGeom>
              <a:avLst/>
              <a:gdLst/>
              <a:ahLst/>
              <a:cxnLst/>
              <a:rect l="l" t="t" r="r" b="b"/>
              <a:pathLst>
                <a:path w="1255347" h="5129800">
                  <a:moveTo>
                    <a:pt x="0" y="0"/>
                  </a:moveTo>
                  <a:lnTo>
                    <a:pt x="1255347" y="0"/>
                  </a:lnTo>
                  <a:lnTo>
                    <a:pt x="1255347" y="5129800"/>
                  </a:lnTo>
                  <a:lnTo>
                    <a:pt x="0" y="5129800"/>
                  </a:lnTo>
                  <a:close/>
                </a:path>
              </a:pathLst>
            </a:custGeom>
            <a:solidFill>
              <a:srgbClr val="00467F"/>
            </a:solidFill>
          </p:spPr>
          <p:txBody>
            <a:bodyPr/>
            <a:lstStyle/>
            <a:p>
              <a:endParaRPr lang="en-US"/>
            </a:p>
          </p:txBody>
        </p:sp>
      </p:grpSp>
      <p:grpSp>
        <p:nvGrpSpPr>
          <p:cNvPr id="6" name="Group 6">
            <a:extLst>
              <a:ext uri="{FF2B5EF4-FFF2-40B4-BE49-F238E27FC236}">
                <a16:creationId xmlns:a16="http://schemas.microsoft.com/office/drawing/2014/main" id="{53BB0BAF-56E1-CAF8-917B-2F2A9C449E08}"/>
              </a:ext>
            </a:extLst>
          </p:cNvPr>
          <p:cNvGrpSpPr/>
          <p:nvPr/>
        </p:nvGrpSpPr>
        <p:grpSpPr>
          <a:xfrm>
            <a:off x="-1621989" y="-47988"/>
            <a:ext cx="1979233" cy="7521397"/>
            <a:chOff x="0" y="0"/>
            <a:chExt cx="1255347" cy="4770516"/>
          </a:xfrm>
        </p:grpSpPr>
        <p:sp>
          <p:nvSpPr>
            <p:cNvPr id="7" name="Freeform 7">
              <a:extLst>
                <a:ext uri="{FF2B5EF4-FFF2-40B4-BE49-F238E27FC236}">
                  <a16:creationId xmlns:a16="http://schemas.microsoft.com/office/drawing/2014/main" id="{E9846FDB-3CD4-39A1-EC40-3F745615CEE5}"/>
                </a:ext>
              </a:extLst>
            </p:cNvPr>
            <p:cNvSpPr/>
            <p:nvPr/>
          </p:nvSpPr>
          <p:spPr>
            <a:xfrm>
              <a:off x="0" y="0"/>
              <a:ext cx="1255347" cy="4770516"/>
            </a:xfrm>
            <a:custGeom>
              <a:avLst/>
              <a:gdLst/>
              <a:ahLst/>
              <a:cxnLst/>
              <a:rect l="l" t="t" r="r" b="b"/>
              <a:pathLst>
                <a:path w="1255347" h="4770516">
                  <a:moveTo>
                    <a:pt x="0" y="0"/>
                  </a:moveTo>
                  <a:lnTo>
                    <a:pt x="1255347" y="0"/>
                  </a:lnTo>
                  <a:lnTo>
                    <a:pt x="1255347" y="4770516"/>
                  </a:lnTo>
                  <a:lnTo>
                    <a:pt x="0" y="4770516"/>
                  </a:lnTo>
                  <a:close/>
                </a:path>
              </a:pathLst>
            </a:custGeom>
            <a:solidFill>
              <a:srgbClr val="009DD5"/>
            </a:solidFill>
          </p:spPr>
          <p:txBody>
            <a:bodyPr/>
            <a:lstStyle/>
            <a:p>
              <a:endParaRPr lang="en-US"/>
            </a:p>
          </p:txBody>
        </p:sp>
      </p:grpSp>
      <p:grpSp>
        <p:nvGrpSpPr>
          <p:cNvPr id="8" name="Group 8">
            <a:extLst>
              <a:ext uri="{FF2B5EF4-FFF2-40B4-BE49-F238E27FC236}">
                <a16:creationId xmlns:a16="http://schemas.microsoft.com/office/drawing/2014/main" id="{B03D2DFF-C0B4-3151-89CA-0B1CCC64DE13}"/>
              </a:ext>
            </a:extLst>
          </p:cNvPr>
          <p:cNvGrpSpPr/>
          <p:nvPr/>
        </p:nvGrpSpPr>
        <p:grpSpPr>
          <a:xfrm>
            <a:off x="-479972" y="-47988"/>
            <a:ext cx="676232" cy="7788351"/>
            <a:chOff x="0" y="0"/>
            <a:chExt cx="152400" cy="1755232"/>
          </a:xfrm>
        </p:grpSpPr>
        <p:sp>
          <p:nvSpPr>
            <p:cNvPr id="9" name="Freeform 9">
              <a:extLst>
                <a:ext uri="{FF2B5EF4-FFF2-40B4-BE49-F238E27FC236}">
                  <a16:creationId xmlns:a16="http://schemas.microsoft.com/office/drawing/2014/main" id="{66C2F557-C8A3-0C10-3F00-8BE81B34A3A1}"/>
                </a:ext>
              </a:extLst>
            </p:cNvPr>
            <p:cNvSpPr/>
            <p:nvPr/>
          </p:nvSpPr>
          <p:spPr>
            <a:xfrm>
              <a:off x="0" y="0"/>
              <a:ext cx="152400" cy="1755232"/>
            </a:xfrm>
            <a:custGeom>
              <a:avLst/>
              <a:gdLst/>
              <a:ahLst/>
              <a:cxnLst/>
              <a:rect l="l" t="t" r="r" b="b"/>
              <a:pathLst>
                <a:path w="152400" h="1755232">
                  <a:moveTo>
                    <a:pt x="0" y="0"/>
                  </a:moveTo>
                  <a:lnTo>
                    <a:pt x="152400" y="0"/>
                  </a:lnTo>
                  <a:lnTo>
                    <a:pt x="152400" y="1755232"/>
                  </a:lnTo>
                  <a:lnTo>
                    <a:pt x="0" y="1755232"/>
                  </a:lnTo>
                  <a:close/>
                </a:path>
              </a:pathLst>
            </a:custGeom>
            <a:solidFill>
              <a:srgbClr val="B7BE34"/>
            </a:solidFill>
          </p:spPr>
          <p:txBody>
            <a:bodyPr/>
            <a:lstStyle/>
            <a:p>
              <a:endParaRPr lang="en-US"/>
            </a:p>
          </p:txBody>
        </p:sp>
      </p:grpSp>
      <p:sp>
        <p:nvSpPr>
          <p:cNvPr id="10" name="TextBox 10">
            <a:extLst>
              <a:ext uri="{FF2B5EF4-FFF2-40B4-BE49-F238E27FC236}">
                <a16:creationId xmlns:a16="http://schemas.microsoft.com/office/drawing/2014/main" id="{AD65EFC6-27BA-ABEA-A424-91F805275807}"/>
              </a:ext>
            </a:extLst>
          </p:cNvPr>
          <p:cNvSpPr txBox="1"/>
          <p:nvPr/>
        </p:nvSpPr>
        <p:spPr>
          <a:xfrm>
            <a:off x="947710" y="409599"/>
            <a:ext cx="8763000" cy="771173"/>
          </a:xfrm>
          <a:prstGeom prst="rect">
            <a:avLst/>
          </a:prstGeom>
        </p:spPr>
        <p:txBody>
          <a:bodyPr wrap="square" lIns="0" tIns="0" rIns="0" bIns="0" rtlCol="0" anchor="t">
            <a:spAutoFit/>
          </a:bodyPr>
          <a:lstStyle/>
          <a:p>
            <a:pPr>
              <a:lnSpc>
                <a:spcPts val="6719"/>
              </a:lnSpc>
            </a:pPr>
            <a:r>
              <a:rPr lang="en-US" sz="4000" dirty="0">
                <a:solidFill>
                  <a:srgbClr val="00467F"/>
                </a:solidFill>
                <a:latin typeface="Montserrat Ultra-Bold"/>
              </a:rPr>
              <a:t>Hospital Financial Components</a:t>
            </a:r>
          </a:p>
        </p:txBody>
      </p:sp>
      <p:sp>
        <p:nvSpPr>
          <p:cNvPr id="13" name="TextBox 2">
            <a:extLst>
              <a:ext uri="{FF2B5EF4-FFF2-40B4-BE49-F238E27FC236}">
                <a16:creationId xmlns:a16="http://schemas.microsoft.com/office/drawing/2014/main" id="{3F826F2F-0268-4D2B-2F86-5E5C1EEC4F7C}"/>
              </a:ext>
            </a:extLst>
          </p:cNvPr>
          <p:cNvSpPr txBox="1"/>
          <p:nvPr/>
        </p:nvSpPr>
        <p:spPr>
          <a:xfrm>
            <a:off x="990600" y="1371600"/>
            <a:ext cx="8458200" cy="490391"/>
          </a:xfrm>
          <a:prstGeom prst="rect">
            <a:avLst/>
          </a:prstGeom>
        </p:spPr>
        <p:txBody>
          <a:bodyPr wrap="square" lIns="0" tIns="0" rIns="0" bIns="0" rtlCol="0" anchor="t">
            <a:spAutoFit/>
          </a:bodyPr>
          <a:lstStyle/>
          <a:p>
            <a:pPr>
              <a:lnSpc>
                <a:spcPts val="4279"/>
              </a:lnSpc>
            </a:pPr>
            <a:r>
              <a:rPr lang="en-US" sz="2139" dirty="0">
                <a:solidFill>
                  <a:srgbClr val="00467F"/>
                </a:solidFill>
                <a:latin typeface="Poppins Light"/>
              </a:rPr>
              <a:t>Revenue Cycle Systems (front-end)</a:t>
            </a:r>
          </a:p>
        </p:txBody>
      </p:sp>
      <p:sp>
        <p:nvSpPr>
          <p:cNvPr id="14" name="TextBox 4">
            <a:extLst>
              <a:ext uri="{FF2B5EF4-FFF2-40B4-BE49-F238E27FC236}">
                <a16:creationId xmlns:a16="http://schemas.microsoft.com/office/drawing/2014/main" id="{53F21CF4-86DA-6340-ABCD-F2C9F3E4AFFD}"/>
              </a:ext>
            </a:extLst>
          </p:cNvPr>
          <p:cNvSpPr txBox="1"/>
          <p:nvPr/>
        </p:nvSpPr>
        <p:spPr>
          <a:xfrm>
            <a:off x="990600" y="2022338"/>
            <a:ext cx="7547476" cy="4616648"/>
          </a:xfrm>
          <a:prstGeom prst="rect">
            <a:avLst/>
          </a:prstGeom>
        </p:spPr>
        <p:txBody>
          <a:bodyPr wrap="square" lIns="0" tIns="0" rIns="0" bIns="0" rtlCol="0" anchor="t">
            <a:spAutoFit/>
          </a:bodyPr>
          <a:lstStyle/>
          <a:p>
            <a:pPr marL="342900" indent="-342900">
              <a:buFont typeface="Arial" panose="020B0604020202020204" pitchFamily="34" charset="0"/>
              <a:buChar char="•"/>
            </a:pPr>
            <a:r>
              <a:rPr lang="en-US" dirty="0">
                <a:solidFill>
                  <a:schemeClr val="tx1">
                    <a:lumMod val="75000"/>
                    <a:lumOff val="25000"/>
                  </a:schemeClr>
                </a:solidFill>
                <a:latin typeface="Poppins Light" panose="020B0604020202020204" charset="0"/>
                <a:cs typeface="Poppins Light" panose="020B0604020202020204" charset="0"/>
              </a:rPr>
              <a:t>Payor contracting and provider enrollment/credentialing are critical first steps in the process</a:t>
            </a:r>
            <a:br>
              <a:rPr lang="en-US" dirty="0">
                <a:solidFill>
                  <a:schemeClr val="tx1">
                    <a:lumMod val="75000"/>
                    <a:lumOff val="25000"/>
                  </a:schemeClr>
                </a:solidFill>
                <a:latin typeface="Poppins Light" panose="020B0604020202020204" charset="0"/>
                <a:cs typeface="Poppins Light" panose="020B0604020202020204" charset="0"/>
              </a:rPr>
            </a:br>
            <a:endParaRPr lang="en-US" sz="1200" dirty="0">
              <a:solidFill>
                <a:schemeClr val="tx1">
                  <a:lumMod val="75000"/>
                  <a:lumOff val="25000"/>
                </a:schemeClr>
              </a:solidFill>
              <a:latin typeface="Poppins Light" panose="020B0604020202020204" charset="0"/>
              <a:cs typeface="Poppins Light" panose="020B0604020202020204" charset="0"/>
            </a:endParaRPr>
          </a:p>
          <a:p>
            <a:pPr marL="342900" indent="-342900">
              <a:buFont typeface="Arial" panose="020B0604020202020204" pitchFamily="34" charset="0"/>
              <a:buChar char="•"/>
            </a:pPr>
            <a:r>
              <a:rPr lang="en-US" dirty="0">
                <a:solidFill>
                  <a:schemeClr val="tx1">
                    <a:lumMod val="75000"/>
                    <a:lumOff val="25000"/>
                  </a:schemeClr>
                </a:solidFill>
                <a:latin typeface="Poppins Light" panose="020B0604020202020204" charset="0"/>
                <a:cs typeface="Poppins Light" panose="020B0604020202020204" charset="0"/>
              </a:rPr>
              <a:t>Vital infrastructure updates are necessary before seeing the first covered patient: Insurance Master, Charge Master, EHR documentation, payor claims/coding/billing logic, claim submission attributes – and LOTS of training</a:t>
            </a:r>
            <a:br>
              <a:rPr lang="en-US" dirty="0">
                <a:solidFill>
                  <a:schemeClr val="tx1">
                    <a:lumMod val="75000"/>
                    <a:lumOff val="25000"/>
                  </a:schemeClr>
                </a:solidFill>
                <a:latin typeface="Poppins Light" panose="020B0604020202020204" charset="0"/>
                <a:cs typeface="Poppins Light" panose="020B0604020202020204" charset="0"/>
              </a:rPr>
            </a:br>
            <a:endParaRPr lang="en-US" sz="1200" dirty="0">
              <a:solidFill>
                <a:schemeClr val="tx1">
                  <a:lumMod val="75000"/>
                  <a:lumOff val="25000"/>
                </a:schemeClr>
              </a:solidFill>
              <a:latin typeface="Poppins Light" panose="020B0604020202020204" charset="0"/>
              <a:cs typeface="Poppins Light" panose="020B0604020202020204" charset="0"/>
            </a:endParaRPr>
          </a:p>
          <a:p>
            <a:pPr marL="342900" indent="-342900">
              <a:buFont typeface="Arial" panose="020B0604020202020204" pitchFamily="34" charset="0"/>
              <a:buChar char="•"/>
            </a:pPr>
            <a:r>
              <a:rPr lang="en-US" dirty="0">
                <a:solidFill>
                  <a:schemeClr val="tx1">
                    <a:lumMod val="75000"/>
                    <a:lumOff val="25000"/>
                  </a:schemeClr>
                </a:solidFill>
                <a:latin typeface="Poppins Light" panose="020B0604020202020204" charset="0"/>
                <a:cs typeface="Poppins Light" panose="020B0604020202020204" charset="0"/>
              </a:rPr>
              <a:t>Next, we can tackle patient scheduling, insurance verification and pre-authorizations</a:t>
            </a:r>
            <a:br>
              <a:rPr lang="en-US" dirty="0">
                <a:solidFill>
                  <a:schemeClr val="tx1">
                    <a:lumMod val="75000"/>
                    <a:lumOff val="25000"/>
                  </a:schemeClr>
                </a:solidFill>
                <a:latin typeface="Poppins Light" panose="020B0604020202020204" charset="0"/>
                <a:cs typeface="Poppins Light" panose="020B0604020202020204" charset="0"/>
              </a:rPr>
            </a:br>
            <a:endParaRPr lang="en-US" sz="1200" dirty="0">
              <a:solidFill>
                <a:schemeClr val="tx1">
                  <a:lumMod val="75000"/>
                  <a:lumOff val="25000"/>
                </a:schemeClr>
              </a:solidFill>
              <a:latin typeface="Poppins Light" panose="020B0604020202020204" charset="0"/>
              <a:cs typeface="Poppins Light" panose="020B0604020202020204" charset="0"/>
            </a:endParaRPr>
          </a:p>
          <a:p>
            <a:pPr marL="342900" indent="-342900">
              <a:buFont typeface="Arial" panose="020B0604020202020204" pitchFamily="34" charset="0"/>
              <a:buChar char="•"/>
            </a:pPr>
            <a:r>
              <a:rPr lang="en-US" dirty="0">
                <a:solidFill>
                  <a:schemeClr val="tx1">
                    <a:lumMod val="75000"/>
                    <a:lumOff val="25000"/>
                  </a:schemeClr>
                </a:solidFill>
                <a:latin typeface="Poppins Light" panose="020B0604020202020204" charset="0"/>
                <a:cs typeface="Poppins Light" panose="020B0604020202020204" charset="0"/>
              </a:rPr>
              <a:t>Patient Access is typically the “entry point” and traditionally includes registration, cash collections and financial counseling</a:t>
            </a:r>
            <a:br>
              <a:rPr lang="en-US" dirty="0">
                <a:solidFill>
                  <a:schemeClr val="tx1">
                    <a:lumMod val="75000"/>
                    <a:lumOff val="25000"/>
                  </a:schemeClr>
                </a:solidFill>
                <a:latin typeface="Poppins Light" panose="020B0604020202020204" charset="0"/>
                <a:cs typeface="Poppins Light" panose="020B0604020202020204" charset="0"/>
              </a:rPr>
            </a:br>
            <a:endParaRPr lang="en-US" sz="1200" dirty="0">
              <a:solidFill>
                <a:schemeClr val="tx1">
                  <a:lumMod val="75000"/>
                  <a:lumOff val="25000"/>
                </a:schemeClr>
              </a:solidFill>
              <a:latin typeface="Poppins Light" panose="020B0604020202020204" charset="0"/>
              <a:cs typeface="Poppins Light" panose="020B0604020202020204" charset="0"/>
            </a:endParaRPr>
          </a:p>
          <a:p>
            <a:pPr marL="342900" indent="-342900">
              <a:buFont typeface="Arial" panose="020B0604020202020204" pitchFamily="34" charset="0"/>
              <a:buChar char="•"/>
            </a:pPr>
            <a:r>
              <a:rPr lang="en-US" dirty="0">
                <a:solidFill>
                  <a:schemeClr val="tx1">
                    <a:lumMod val="75000"/>
                    <a:lumOff val="25000"/>
                  </a:schemeClr>
                </a:solidFill>
                <a:latin typeface="Poppins Light" panose="020B0604020202020204" charset="0"/>
                <a:cs typeface="Poppins Light" panose="020B0604020202020204" charset="0"/>
              </a:rPr>
              <a:t>During the patient stay, efficient/effective</a:t>
            </a:r>
            <a:br>
              <a:rPr lang="en-US" dirty="0">
                <a:solidFill>
                  <a:schemeClr val="tx1">
                    <a:lumMod val="75000"/>
                    <a:lumOff val="25000"/>
                  </a:schemeClr>
                </a:solidFill>
                <a:latin typeface="Poppins Light" panose="020B0604020202020204" charset="0"/>
                <a:cs typeface="Poppins Light" panose="020B0604020202020204" charset="0"/>
              </a:rPr>
            </a:br>
            <a:r>
              <a:rPr lang="en-US" dirty="0">
                <a:solidFill>
                  <a:schemeClr val="tx1">
                    <a:lumMod val="75000"/>
                    <a:lumOff val="25000"/>
                  </a:schemeClr>
                </a:solidFill>
                <a:latin typeface="Poppins Light" panose="020B0604020202020204" charset="0"/>
                <a:cs typeface="Poppins Light" panose="020B0604020202020204" charset="0"/>
              </a:rPr>
              <a:t>charge capture processes and case</a:t>
            </a:r>
            <a:br>
              <a:rPr lang="en-US" dirty="0">
                <a:solidFill>
                  <a:schemeClr val="tx1">
                    <a:lumMod val="75000"/>
                    <a:lumOff val="25000"/>
                  </a:schemeClr>
                </a:solidFill>
                <a:latin typeface="Poppins Light" panose="020B0604020202020204" charset="0"/>
                <a:cs typeface="Poppins Light" panose="020B0604020202020204" charset="0"/>
              </a:rPr>
            </a:br>
            <a:r>
              <a:rPr lang="en-US" dirty="0">
                <a:solidFill>
                  <a:schemeClr val="tx1">
                    <a:lumMod val="75000"/>
                    <a:lumOff val="25000"/>
                  </a:schemeClr>
                </a:solidFill>
                <a:latin typeface="Poppins Light" panose="020B0604020202020204" charset="0"/>
                <a:cs typeface="Poppins Light" panose="020B0604020202020204" charset="0"/>
              </a:rPr>
              <a:t>management both play important roles </a:t>
            </a:r>
            <a:br>
              <a:rPr lang="en-US" dirty="0">
                <a:solidFill>
                  <a:schemeClr val="tx1">
                    <a:lumMod val="75000"/>
                    <a:lumOff val="25000"/>
                  </a:schemeClr>
                </a:solidFill>
                <a:latin typeface="Poppins Light" panose="020B0604020202020204" charset="0"/>
                <a:cs typeface="Poppins Light" panose="020B0604020202020204" charset="0"/>
              </a:rPr>
            </a:br>
            <a:endParaRPr lang="en-US" dirty="0">
              <a:solidFill>
                <a:schemeClr val="tx1">
                  <a:lumMod val="75000"/>
                  <a:lumOff val="25000"/>
                </a:schemeClr>
              </a:solidFill>
              <a:latin typeface="Poppins Light" panose="020B0604020202020204" charset="0"/>
              <a:cs typeface="Poppins Light" panose="020B0604020202020204" charset="0"/>
            </a:endParaRPr>
          </a:p>
        </p:txBody>
      </p:sp>
      <p:pic>
        <p:nvPicPr>
          <p:cNvPr id="12" name="Picture 11" descr="A person in blue scrubs talking on the phone">
            <a:extLst>
              <a:ext uri="{FF2B5EF4-FFF2-40B4-BE49-F238E27FC236}">
                <a16:creationId xmlns:a16="http://schemas.microsoft.com/office/drawing/2014/main" id="{1EFF2E2A-4F12-176E-A3BF-114D5AB05F6D}"/>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380739" y="5456333"/>
            <a:ext cx="2382261" cy="1343000"/>
          </a:xfrm>
          <a:prstGeom prst="rect">
            <a:avLst/>
          </a:prstGeom>
        </p:spPr>
      </p:pic>
    </p:spTree>
    <p:extLst>
      <p:ext uri="{BB962C8B-B14F-4D97-AF65-F5344CB8AC3E}">
        <p14:creationId xmlns:p14="http://schemas.microsoft.com/office/powerpoint/2010/main" val="126966040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FD0FB71-43BD-864D-F1CC-466B4A98D404}"/>
            </a:ext>
          </a:extLst>
        </p:cNvPr>
        <p:cNvGrpSpPr/>
        <p:nvPr/>
      </p:nvGrpSpPr>
      <p:grpSpPr>
        <a:xfrm>
          <a:off x="0" y="0"/>
          <a:ext cx="0" cy="0"/>
          <a:chOff x="0" y="0"/>
          <a:chExt cx="0" cy="0"/>
        </a:xfrm>
      </p:grpSpPr>
      <p:sp>
        <p:nvSpPr>
          <p:cNvPr id="2" name="AutoShape 2">
            <a:extLst>
              <a:ext uri="{FF2B5EF4-FFF2-40B4-BE49-F238E27FC236}">
                <a16:creationId xmlns:a16="http://schemas.microsoft.com/office/drawing/2014/main" id="{4F42E4BA-0DDF-A6E8-A569-C8E758FA5925}"/>
              </a:ext>
            </a:extLst>
          </p:cNvPr>
          <p:cNvSpPr/>
          <p:nvPr/>
        </p:nvSpPr>
        <p:spPr>
          <a:xfrm>
            <a:off x="1145254" y="2809325"/>
            <a:ext cx="28575" cy="5344118"/>
          </a:xfrm>
          <a:prstGeom prst="line">
            <a:avLst/>
          </a:prstGeom>
          <a:ln w="57150" cap="flat">
            <a:solidFill>
              <a:srgbClr val="FFFFFF"/>
            </a:solidFill>
            <a:prstDash val="solid"/>
            <a:headEnd type="none" w="sm" len="sm"/>
            <a:tailEnd type="none" w="sm" len="sm"/>
          </a:ln>
        </p:spPr>
        <p:txBody>
          <a:bodyPr/>
          <a:lstStyle/>
          <a:p>
            <a:endParaRPr lang="en-US"/>
          </a:p>
        </p:txBody>
      </p:sp>
      <p:sp>
        <p:nvSpPr>
          <p:cNvPr id="3" name="AutoShape 3">
            <a:extLst>
              <a:ext uri="{FF2B5EF4-FFF2-40B4-BE49-F238E27FC236}">
                <a16:creationId xmlns:a16="http://schemas.microsoft.com/office/drawing/2014/main" id="{F1780A68-6B99-A1D6-CD5B-C27D995C6357}"/>
              </a:ext>
            </a:extLst>
          </p:cNvPr>
          <p:cNvSpPr/>
          <p:nvPr/>
        </p:nvSpPr>
        <p:spPr>
          <a:xfrm>
            <a:off x="990600" y="1286119"/>
            <a:ext cx="3338670" cy="0"/>
          </a:xfrm>
          <a:prstGeom prst="line">
            <a:avLst/>
          </a:prstGeom>
          <a:ln w="57150" cap="flat">
            <a:solidFill>
              <a:srgbClr val="B7BE34"/>
            </a:solidFill>
            <a:prstDash val="solid"/>
            <a:headEnd type="none" w="sm" len="sm"/>
            <a:tailEnd type="none" w="sm" len="sm"/>
          </a:ln>
        </p:spPr>
        <p:txBody>
          <a:bodyPr/>
          <a:lstStyle/>
          <a:p>
            <a:endParaRPr lang="en-US"/>
          </a:p>
        </p:txBody>
      </p:sp>
      <p:grpSp>
        <p:nvGrpSpPr>
          <p:cNvPr id="4" name="Group 4">
            <a:extLst>
              <a:ext uri="{FF2B5EF4-FFF2-40B4-BE49-F238E27FC236}">
                <a16:creationId xmlns:a16="http://schemas.microsoft.com/office/drawing/2014/main" id="{51ADCF6A-F982-C484-4A76-4B19F67E80ED}"/>
              </a:ext>
            </a:extLst>
          </p:cNvPr>
          <p:cNvGrpSpPr/>
          <p:nvPr/>
        </p:nvGrpSpPr>
        <p:grpSpPr>
          <a:xfrm>
            <a:off x="-1449705" y="-233930"/>
            <a:ext cx="1979233" cy="8087861"/>
            <a:chOff x="0" y="0"/>
            <a:chExt cx="1255347" cy="5129801"/>
          </a:xfrm>
        </p:grpSpPr>
        <p:sp>
          <p:nvSpPr>
            <p:cNvPr id="5" name="Freeform 5">
              <a:extLst>
                <a:ext uri="{FF2B5EF4-FFF2-40B4-BE49-F238E27FC236}">
                  <a16:creationId xmlns:a16="http://schemas.microsoft.com/office/drawing/2014/main" id="{87E0757B-AE12-2A56-9921-2EC0A19B3B60}"/>
                </a:ext>
              </a:extLst>
            </p:cNvPr>
            <p:cNvSpPr/>
            <p:nvPr/>
          </p:nvSpPr>
          <p:spPr>
            <a:xfrm>
              <a:off x="0" y="0"/>
              <a:ext cx="1255347" cy="5129800"/>
            </a:xfrm>
            <a:custGeom>
              <a:avLst/>
              <a:gdLst/>
              <a:ahLst/>
              <a:cxnLst/>
              <a:rect l="l" t="t" r="r" b="b"/>
              <a:pathLst>
                <a:path w="1255347" h="5129800">
                  <a:moveTo>
                    <a:pt x="0" y="0"/>
                  </a:moveTo>
                  <a:lnTo>
                    <a:pt x="1255347" y="0"/>
                  </a:lnTo>
                  <a:lnTo>
                    <a:pt x="1255347" y="5129800"/>
                  </a:lnTo>
                  <a:lnTo>
                    <a:pt x="0" y="5129800"/>
                  </a:lnTo>
                  <a:close/>
                </a:path>
              </a:pathLst>
            </a:custGeom>
            <a:solidFill>
              <a:srgbClr val="00467F"/>
            </a:solidFill>
          </p:spPr>
          <p:txBody>
            <a:bodyPr/>
            <a:lstStyle/>
            <a:p>
              <a:endParaRPr lang="en-US"/>
            </a:p>
          </p:txBody>
        </p:sp>
      </p:grpSp>
      <p:grpSp>
        <p:nvGrpSpPr>
          <p:cNvPr id="6" name="Group 6">
            <a:extLst>
              <a:ext uri="{FF2B5EF4-FFF2-40B4-BE49-F238E27FC236}">
                <a16:creationId xmlns:a16="http://schemas.microsoft.com/office/drawing/2014/main" id="{21DB4A7E-34F1-40E1-98B5-BE3FCC9E2CF1}"/>
              </a:ext>
            </a:extLst>
          </p:cNvPr>
          <p:cNvGrpSpPr/>
          <p:nvPr/>
        </p:nvGrpSpPr>
        <p:grpSpPr>
          <a:xfrm>
            <a:off x="-1621989" y="-47988"/>
            <a:ext cx="1979233" cy="7521397"/>
            <a:chOff x="0" y="0"/>
            <a:chExt cx="1255347" cy="4770516"/>
          </a:xfrm>
        </p:grpSpPr>
        <p:sp>
          <p:nvSpPr>
            <p:cNvPr id="7" name="Freeform 7">
              <a:extLst>
                <a:ext uri="{FF2B5EF4-FFF2-40B4-BE49-F238E27FC236}">
                  <a16:creationId xmlns:a16="http://schemas.microsoft.com/office/drawing/2014/main" id="{8D2D1634-7777-4955-DC44-18721392D13A}"/>
                </a:ext>
              </a:extLst>
            </p:cNvPr>
            <p:cNvSpPr/>
            <p:nvPr/>
          </p:nvSpPr>
          <p:spPr>
            <a:xfrm>
              <a:off x="0" y="0"/>
              <a:ext cx="1255347" cy="4770516"/>
            </a:xfrm>
            <a:custGeom>
              <a:avLst/>
              <a:gdLst/>
              <a:ahLst/>
              <a:cxnLst/>
              <a:rect l="l" t="t" r="r" b="b"/>
              <a:pathLst>
                <a:path w="1255347" h="4770516">
                  <a:moveTo>
                    <a:pt x="0" y="0"/>
                  </a:moveTo>
                  <a:lnTo>
                    <a:pt x="1255347" y="0"/>
                  </a:lnTo>
                  <a:lnTo>
                    <a:pt x="1255347" y="4770516"/>
                  </a:lnTo>
                  <a:lnTo>
                    <a:pt x="0" y="4770516"/>
                  </a:lnTo>
                  <a:close/>
                </a:path>
              </a:pathLst>
            </a:custGeom>
            <a:solidFill>
              <a:srgbClr val="009DD5"/>
            </a:solidFill>
          </p:spPr>
          <p:txBody>
            <a:bodyPr/>
            <a:lstStyle/>
            <a:p>
              <a:endParaRPr lang="en-US"/>
            </a:p>
          </p:txBody>
        </p:sp>
      </p:grpSp>
      <p:grpSp>
        <p:nvGrpSpPr>
          <p:cNvPr id="8" name="Group 8">
            <a:extLst>
              <a:ext uri="{FF2B5EF4-FFF2-40B4-BE49-F238E27FC236}">
                <a16:creationId xmlns:a16="http://schemas.microsoft.com/office/drawing/2014/main" id="{2D5CB5E2-B98F-0153-5777-91BA20A8D80E}"/>
              </a:ext>
            </a:extLst>
          </p:cNvPr>
          <p:cNvGrpSpPr/>
          <p:nvPr/>
        </p:nvGrpSpPr>
        <p:grpSpPr>
          <a:xfrm>
            <a:off x="-479972" y="-47988"/>
            <a:ext cx="676232" cy="7788351"/>
            <a:chOff x="0" y="0"/>
            <a:chExt cx="152400" cy="1755232"/>
          </a:xfrm>
        </p:grpSpPr>
        <p:sp>
          <p:nvSpPr>
            <p:cNvPr id="9" name="Freeform 9">
              <a:extLst>
                <a:ext uri="{FF2B5EF4-FFF2-40B4-BE49-F238E27FC236}">
                  <a16:creationId xmlns:a16="http://schemas.microsoft.com/office/drawing/2014/main" id="{8AAA6F67-EBBD-A44A-783B-7265F8A0A931}"/>
                </a:ext>
              </a:extLst>
            </p:cNvPr>
            <p:cNvSpPr/>
            <p:nvPr/>
          </p:nvSpPr>
          <p:spPr>
            <a:xfrm>
              <a:off x="0" y="0"/>
              <a:ext cx="152400" cy="1755232"/>
            </a:xfrm>
            <a:custGeom>
              <a:avLst/>
              <a:gdLst/>
              <a:ahLst/>
              <a:cxnLst/>
              <a:rect l="l" t="t" r="r" b="b"/>
              <a:pathLst>
                <a:path w="152400" h="1755232">
                  <a:moveTo>
                    <a:pt x="0" y="0"/>
                  </a:moveTo>
                  <a:lnTo>
                    <a:pt x="152400" y="0"/>
                  </a:lnTo>
                  <a:lnTo>
                    <a:pt x="152400" y="1755232"/>
                  </a:lnTo>
                  <a:lnTo>
                    <a:pt x="0" y="1755232"/>
                  </a:lnTo>
                  <a:close/>
                </a:path>
              </a:pathLst>
            </a:custGeom>
            <a:solidFill>
              <a:srgbClr val="B7BE34"/>
            </a:solidFill>
          </p:spPr>
          <p:txBody>
            <a:bodyPr/>
            <a:lstStyle/>
            <a:p>
              <a:endParaRPr lang="en-US"/>
            </a:p>
          </p:txBody>
        </p:sp>
      </p:grpSp>
      <p:sp>
        <p:nvSpPr>
          <p:cNvPr id="10" name="TextBox 10">
            <a:extLst>
              <a:ext uri="{FF2B5EF4-FFF2-40B4-BE49-F238E27FC236}">
                <a16:creationId xmlns:a16="http://schemas.microsoft.com/office/drawing/2014/main" id="{B02D1F7F-FB0E-B459-3F50-2CC44AEBEC5B}"/>
              </a:ext>
            </a:extLst>
          </p:cNvPr>
          <p:cNvSpPr txBox="1"/>
          <p:nvPr/>
        </p:nvSpPr>
        <p:spPr>
          <a:xfrm>
            <a:off x="947710" y="409599"/>
            <a:ext cx="8763000" cy="771173"/>
          </a:xfrm>
          <a:prstGeom prst="rect">
            <a:avLst/>
          </a:prstGeom>
        </p:spPr>
        <p:txBody>
          <a:bodyPr wrap="square" lIns="0" tIns="0" rIns="0" bIns="0" rtlCol="0" anchor="t">
            <a:spAutoFit/>
          </a:bodyPr>
          <a:lstStyle/>
          <a:p>
            <a:pPr>
              <a:lnSpc>
                <a:spcPts val="6719"/>
              </a:lnSpc>
            </a:pPr>
            <a:r>
              <a:rPr lang="en-US" sz="4000" dirty="0">
                <a:solidFill>
                  <a:srgbClr val="00467F"/>
                </a:solidFill>
                <a:latin typeface="Montserrat Ultra-Bold"/>
              </a:rPr>
              <a:t>Hospital Financial Components</a:t>
            </a:r>
          </a:p>
        </p:txBody>
      </p:sp>
      <p:sp>
        <p:nvSpPr>
          <p:cNvPr id="13" name="TextBox 2">
            <a:extLst>
              <a:ext uri="{FF2B5EF4-FFF2-40B4-BE49-F238E27FC236}">
                <a16:creationId xmlns:a16="http://schemas.microsoft.com/office/drawing/2014/main" id="{AA1476DD-7A15-67CA-ACEE-9A0C3A8408AD}"/>
              </a:ext>
            </a:extLst>
          </p:cNvPr>
          <p:cNvSpPr txBox="1"/>
          <p:nvPr/>
        </p:nvSpPr>
        <p:spPr>
          <a:xfrm>
            <a:off x="990600" y="1371600"/>
            <a:ext cx="8458200" cy="490391"/>
          </a:xfrm>
          <a:prstGeom prst="rect">
            <a:avLst/>
          </a:prstGeom>
        </p:spPr>
        <p:txBody>
          <a:bodyPr wrap="square" lIns="0" tIns="0" rIns="0" bIns="0" rtlCol="0" anchor="t">
            <a:spAutoFit/>
          </a:bodyPr>
          <a:lstStyle/>
          <a:p>
            <a:pPr>
              <a:lnSpc>
                <a:spcPts val="4279"/>
              </a:lnSpc>
            </a:pPr>
            <a:r>
              <a:rPr lang="en-US" sz="2139" dirty="0">
                <a:solidFill>
                  <a:srgbClr val="00467F"/>
                </a:solidFill>
                <a:latin typeface="Poppins Light"/>
              </a:rPr>
              <a:t>Revenue Cycle Systems (middle / back-end)</a:t>
            </a:r>
          </a:p>
        </p:txBody>
      </p:sp>
      <p:sp>
        <p:nvSpPr>
          <p:cNvPr id="11" name="TextBox 4">
            <a:extLst>
              <a:ext uri="{FF2B5EF4-FFF2-40B4-BE49-F238E27FC236}">
                <a16:creationId xmlns:a16="http://schemas.microsoft.com/office/drawing/2014/main" id="{BD179810-5D18-4F3B-F5E5-981525D2E883}"/>
              </a:ext>
            </a:extLst>
          </p:cNvPr>
          <p:cNvSpPr txBox="1"/>
          <p:nvPr/>
        </p:nvSpPr>
        <p:spPr>
          <a:xfrm>
            <a:off x="990600" y="2022338"/>
            <a:ext cx="7547476" cy="4708981"/>
          </a:xfrm>
          <a:prstGeom prst="rect">
            <a:avLst/>
          </a:prstGeom>
        </p:spPr>
        <p:txBody>
          <a:bodyPr wrap="square" lIns="0" tIns="0" rIns="0" bIns="0" rtlCol="0" anchor="t">
            <a:spAutoFit/>
          </a:bodyPr>
          <a:lstStyle/>
          <a:p>
            <a:pPr marL="342900" indent="-342900">
              <a:buFont typeface="Arial" panose="020B0604020202020204" pitchFamily="34" charset="0"/>
              <a:buChar char="•"/>
            </a:pPr>
            <a:r>
              <a:rPr lang="en-US" dirty="0">
                <a:solidFill>
                  <a:schemeClr val="tx1">
                    <a:lumMod val="75000"/>
                    <a:lumOff val="25000"/>
                  </a:schemeClr>
                </a:solidFill>
                <a:latin typeface="Poppins Light" panose="020B0604020202020204" charset="0"/>
                <a:cs typeface="Poppins Light" panose="020B0604020202020204" charset="0"/>
              </a:rPr>
              <a:t>Upon patient is discharge, the hospital’s “DNFB” clock starts to run – charges, coding &amp; supporting documentation</a:t>
            </a:r>
            <a:br>
              <a:rPr lang="en-US" dirty="0">
                <a:solidFill>
                  <a:schemeClr val="tx1">
                    <a:lumMod val="75000"/>
                    <a:lumOff val="25000"/>
                  </a:schemeClr>
                </a:solidFill>
                <a:latin typeface="Poppins Light" panose="020B0604020202020204" charset="0"/>
                <a:cs typeface="Poppins Light" panose="020B0604020202020204" charset="0"/>
              </a:rPr>
            </a:br>
            <a:endParaRPr lang="en-US" sz="1200" dirty="0">
              <a:solidFill>
                <a:schemeClr val="tx1">
                  <a:lumMod val="75000"/>
                  <a:lumOff val="25000"/>
                </a:schemeClr>
              </a:solidFill>
              <a:latin typeface="Poppins Light" panose="020B0604020202020204" charset="0"/>
              <a:cs typeface="Poppins Light" panose="020B0604020202020204" charset="0"/>
            </a:endParaRPr>
          </a:p>
          <a:p>
            <a:pPr marL="342900" indent="-342900">
              <a:buFont typeface="Arial" panose="020B0604020202020204" pitchFamily="34" charset="0"/>
              <a:buChar char="•"/>
            </a:pPr>
            <a:r>
              <a:rPr lang="en-US" dirty="0">
                <a:solidFill>
                  <a:schemeClr val="tx1">
                    <a:lumMod val="75000"/>
                    <a:lumOff val="25000"/>
                  </a:schemeClr>
                </a:solidFill>
                <a:latin typeface="Poppins Light" panose="020B0604020202020204" charset="0"/>
                <a:cs typeface="Poppins Light" panose="020B0604020202020204" charset="0"/>
              </a:rPr>
              <a:t>Now, final charges are posted, the claims drop, the “scrubber” takes over and claims are electronically submitted to the hospital’s contracted “clearinghouse”</a:t>
            </a:r>
            <a:br>
              <a:rPr lang="en-US" dirty="0">
                <a:solidFill>
                  <a:schemeClr val="tx1">
                    <a:lumMod val="75000"/>
                    <a:lumOff val="25000"/>
                  </a:schemeClr>
                </a:solidFill>
                <a:latin typeface="Poppins Light" panose="020B0604020202020204" charset="0"/>
                <a:cs typeface="Poppins Light" panose="020B0604020202020204" charset="0"/>
              </a:rPr>
            </a:br>
            <a:endParaRPr lang="en-US" dirty="0">
              <a:solidFill>
                <a:schemeClr val="tx1">
                  <a:lumMod val="75000"/>
                  <a:lumOff val="25000"/>
                </a:schemeClr>
              </a:solidFill>
              <a:latin typeface="Poppins Light" panose="020B0604020202020204" charset="0"/>
              <a:cs typeface="Poppins Light" panose="020B0604020202020204" charset="0"/>
            </a:endParaRPr>
          </a:p>
          <a:p>
            <a:pPr marL="342900" indent="-342900">
              <a:buFont typeface="Arial" panose="020B0604020202020204" pitchFamily="34" charset="0"/>
              <a:buChar char="•"/>
            </a:pPr>
            <a:r>
              <a:rPr lang="en-US" dirty="0">
                <a:solidFill>
                  <a:schemeClr val="tx1">
                    <a:lumMod val="75000"/>
                    <a:lumOff val="25000"/>
                  </a:schemeClr>
                </a:solidFill>
                <a:latin typeface="Poppins Light" panose="020B0604020202020204" charset="0"/>
                <a:cs typeface="Poppins Light" panose="020B0604020202020204" charset="0"/>
              </a:rPr>
              <a:t>If a claim is not “clean”, it may require follow-up by either human intervention or a wide range of other operational steps</a:t>
            </a:r>
            <a:br>
              <a:rPr lang="en-US" dirty="0">
                <a:solidFill>
                  <a:schemeClr val="tx1">
                    <a:lumMod val="75000"/>
                    <a:lumOff val="25000"/>
                  </a:schemeClr>
                </a:solidFill>
                <a:latin typeface="Poppins Light" panose="020B0604020202020204" charset="0"/>
                <a:cs typeface="Poppins Light" panose="020B0604020202020204" charset="0"/>
              </a:rPr>
            </a:br>
            <a:endParaRPr lang="en-US" sz="1200" dirty="0">
              <a:solidFill>
                <a:schemeClr val="tx1">
                  <a:lumMod val="75000"/>
                  <a:lumOff val="25000"/>
                </a:schemeClr>
              </a:solidFill>
              <a:latin typeface="Poppins Light" panose="020B0604020202020204" charset="0"/>
              <a:cs typeface="Poppins Light" panose="020B0604020202020204" charset="0"/>
            </a:endParaRPr>
          </a:p>
          <a:p>
            <a:pPr marL="342900" indent="-342900">
              <a:buFont typeface="Arial" panose="020B0604020202020204" pitchFamily="34" charset="0"/>
              <a:buChar char="•"/>
            </a:pPr>
            <a:r>
              <a:rPr lang="en-US" dirty="0">
                <a:solidFill>
                  <a:schemeClr val="tx1">
                    <a:lumMod val="75000"/>
                    <a:lumOff val="25000"/>
                  </a:schemeClr>
                </a:solidFill>
                <a:latin typeface="Poppins Light" panose="020B0604020202020204" charset="0"/>
                <a:cs typeface="Poppins Light" panose="020B0604020202020204" charset="0"/>
              </a:rPr>
              <a:t>Once a claim is clean, most insurer payments are now completed electronically. “835 remittance advices” are received from the payor and auto-posted to the hospital’s bank account</a:t>
            </a:r>
            <a:br>
              <a:rPr lang="en-US" dirty="0">
                <a:solidFill>
                  <a:schemeClr val="tx1">
                    <a:lumMod val="75000"/>
                    <a:lumOff val="25000"/>
                  </a:schemeClr>
                </a:solidFill>
                <a:latin typeface="Poppins Light" panose="020B0604020202020204" charset="0"/>
                <a:cs typeface="Poppins Light" panose="020B0604020202020204" charset="0"/>
              </a:rPr>
            </a:br>
            <a:endParaRPr lang="en-US" sz="1200" dirty="0">
              <a:solidFill>
                <a:schemeClr val="tx1">
                  <a:lumMod val="75000"/>
                  <a:lumOff val="25000"/>
                </a:schemeClr>
              </a:solidFill>
              <a:latin typeface="Poppins Light" panose="020B0604020202020204" charset="0"/>
              <a:cs typeface="Poppins Light" panose="020B0604020202020204" charset="0"/>
            </a:endParaRPr>
          </a:p>
          <a:p>
            <a:pPr marL="342900" indent="-342900">
              <a:buFont typeface="Arial" panose="020B0604020202020204" pitchFamily="34" charset="0"/>
              <a:buChar char="•"/>
            </a:pPr>
            <a:r>
              <a:rPr lang="en-US" dirty="0">
                <a:solidFill>
                  <a:schemeClr val="tx1">
                    <a:lumMod val="75000"/>
                    <a:lumOff val="25000"/>
                  </a:schemeClr>
                </a:solidFill>
                <a:latin typeface="Poppins Light" panose="020B0604020202020204" charset="0"/>
                <a:cs typeface="Poppins Light" panose="020B0604020202020204" charset="0"/>
              </a:rPr>
              <a:t>The back-end may also include denials management, payor appeals, patient balance </a:t>
            </a:r>
            <a:r>
              <a:rPr lang="en-US" dirty="0" err="1">
                <a:solidFill>
                  <a:schemeClr val="tx1">
                    <a:lumMod val="75000"/>
                    <a:lumOff val="25000"/>
                  </a:schemeClr>
                </a:solidFill>
                <a:latin typeface="Poppins Light" panose="020B0604020202020204" charset="0"/>
                <a:cs typeface="Poppins Light" panose="020B0604020202020204" charset="0"/>
              </a:rPr>
              <a:t>collectionS</a:t>
            </a:r>
            <a:r>
              <a:rPr lang="en-US" dirty="0">
                <a:solidFill>
                  <a:schemeClr val="tx1">
                    <a:lumMod val="75000"/>
                    <a:lumOff val="25000"/>
                  </a:schemeClr>
                </a:solidFill>
                <a:latin typeface="Poppins Light" panose="020B0604020202020204" charset="0"/>
                <a:cs typeface="Poppins Light" panose="020B0604020202020204" charset="0"/>
              </a:rPr>
              <a:t> or other similar processes </a:t>
            </a:r>
            <a:br>
              <a:rPr lang="en-US" dirty="0">
                <a:solidFill>
                  <a:schemeClr val="tx1">
                    <a:lumMod val="75000"/>
                    <a:lumOff val="25000"/>
                  </a:schemeClr>
                </a:solidFill>
                <a:latin typeface="Poppins Light" panose="020B0604020202020204" charset="0"/>
                <a:cs typeface="Poppins Light" panose="020B0604020202020204" charset="0"/>
              </a:rPr>
            </a:br>
            <a:endParaRPr lang="en-US" dirty="0">
              <a:solidFill>
                <a:schemeClr val="tx1">
                  <a:lumMod val="75000"/>
                  <a:lumOff val="25000"/>
                </a:schemeClr>
              </a:solidFill>
              <a:latin typeface="Poppins Light" panose="020B0604020202020204" charset="0"/>
              <a:cs typeface="Poppins Light" panose="020B0604020202020204" charset="0"/>
            </a:endParaRPr>
          </a:p>
        </p:txBody>
      </p:sp>
    </p:spTree>
    <p:extLst>
      <p:ext uri="{BB962C8B-B14F-4D97-AF65-F5344CB8AC3E}">
        <p14:creationId xmlns:p14="http://schemas.microsoft.com/office/powerpoint/2010/main" val="404847651"/>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587</TotalTime>
  <Words>1543</Words>
  <Application>Microsoft Office PowerPoint</Application>
  <PresentationFormat>Custom</PresentationFormat>
  <Paragraphs>139</Paragraphs>
  <Slides>19</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19</vt:i4>
      </vt:variant>
    </vt:vector>
  </HeadingPairs>
  <TitlesOfParts>
    <vt:vector size="25" baseType="lpstr">
      <vt:lpstr>Poppins Light</vt:lpstr>
      <vt:lpstr>Calibri</vt:lpstr>
      <vt:lpstr>Arial</vt:lpstr>
      <vt:lpstr>Montserrat Ultra-Bold</vt:lpstr>
      <vt:lpstr>Courier New</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2024 Spring Forums Power Point Template</dc:title>
  <dc:creator>Morgan Peterson</dc:creator>
  <cp:lastModifiedBy>Timothy Johnson</cp:lastModifiedBy>
  <cp:revision>63</cp:revision>
  <dcterms:created xsi:type="dcterms:W3CDTF">2006-08-16T00:00:00Z</dcterms:created>
  <dcterms:modified xsi:type="dcterms:W3CDTF">2024-12-11T17:29:06Z</dcterms:modified>
  <dc:identifier>DAF_Omejdus</dc:identifier>
</cp:coreProperties>
</file>