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4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9144000" cy="5143500" type="screen16x9"/>
  <p:notesSz cx="6858000" cy="9144000"/>
  <p:embeddedFontLst>
    <p:embeddedFont>
      <p:font typeface="Proxima Nova"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40F4B-AB5D-8261-3BDD-08B99BD1F57A}" v="8" dt="2025-11-07T21:36:07.738"/>
    <p1510:client id="{C0AE4012-3A5A-649C-32BC-9CC375220F31}" v="4" dt="2025-11-07T20:38:14.788"/>
  </p1510:revLst>
</p1510:revInfo>
</file>

<file path=ppt/tableStyles.xml><?xml version="1.0" encoding="utf-8"?>
<a:tblStyleLst xmlns:a="http://schemas.openxmlformats.org/drawingml/2006/main" def="{DFE8BB9C-D42A-4890-A204-159BAF4DAB7E}">
  <a:tblStyle styleId="{DFE8BB9C-D42A-4890-A204-159BAF4DAB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0000" autoAdjust="0"/>
  </p:normalViewPr>
  <p:slideViewPr>
    <p:cSldViewPr snapToGrid="0">
      <p:cViewPr varScale="1">
        <p:scale>
          <a:sx n="68" d="100"/>
          <a:sy n="68" d="100"/>
        </p:scale>
        <p:origin x="2742" y="60"/>
      </p:cViewPr>
      <p:guideLst>
        <p:guide orient="horz" pos="162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Hello everyone! We are so thrilled to share our quality improvement efforts surrounding sepsis and  positively affecting patient outcomes.</a:t>
            </a:r>
            <a:endParaRPr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7e14355da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7e14355da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 PDSA cycles, the “Plan” phase sets the foundation for REPEATABLE improvement. Skipping or rushing this phase undermines the entire cycle. The statistics do not lie on this one guys. 70% of projects fail due to poor planning.  Projects are more likely to succeed when 20-33% of the effort is spent in the planning phase. </a:t>
            </a:r>
            <a:endParaRPr b="1" dirty="0">
              <a:solidFill>
                <a:schemeClr val="dk1"/>
              </a:solidFill>
            </a:endParaRPr>
          </a:p>
          <a:p>
            <a:pPr marL="0" lvl="0" indent="0" algn="l" rtl="0">
              <a:spcBef>
                <a:spcPts val="0"/>
              </a:spcBef>
              <a:spcAft>
                <a:spcPts val="0"/>
              </a:spcAft>
              <a:buNone/>
            </a:pPr>
            <a:endParaRPr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839bd9124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839bd9124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I’m not afraid to brag a bit here. I’m proud of our facility.  We have an extremely solid PDSA foundation and we utilize many different tools during our PDSA cycles.  Here is an example of one of our tools that we used.– We call it the PROJECT IDEA WORKSHEET.  </a:t>
            </a:r>
            <a:r>
              <a:rPr lang="en-US" b="1" dirty="0">
                <a:solidFill>
                  <a:schemeClr val="dk1"/>
                </a:solidFill>
              </a:rPr>
              <a:t>It addresses why we want to do the project, what is the problem? Does it align with one of the Institute of Medicine’s 6 quality aims –, safe, effective, patient centered, timely , efficient, equitable? What is the current situation?  Where does it fall in the priorities? Is it safety, regulatory, technological?  </a:t>
            </a:r>
            <a:endParaRPr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8abcb03df7_0_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8abcb03df7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Here is another tool that we used. The ANALYSIS OR REVIEW OF SYSTEMS.  We evaluated documentation, methods, measurement, matrials, machines, etc.  It helped us evaluate &amp;  identify the problem areas related to sepsis. These are great tools to help us document and refer back to as the project moves along.  They’re also what we included in our approval presentation to our Senior Leaders and to the governing Board to show we completed a thorough analysis &amp; evaluation.  Our CEO and Board actually signed a letter of commitment to creating an effective and efficient SEPSIS COLLABORATIVE.  And thus it was born – The sepsis collaborative.  </a:t>
            </a:r>
            <a:endParaRPr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8abcb03df7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8abcb03df7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After we completed our project idea worksheet and gained approval to initiate the Sepsis Collaborative, we began to use another tool, the PDSA PROJECT FORM to help us compile members of the team, define the scope and what was not in the scope, what barriers we might encounter, what resources we would need, what metrics we would use, and most importantly, develop an AIM statement,  Our AIM statement or definition of the problem was </a:t>
            </a:r>
            <a:r>
              <a:rPr lang="en-US" b="1" i="1" dirty="0"/>
              <a:t>“</a:t>
            </a:r>
            <a:r>
              <a:rPr lang="en-US" sz="1100" b="1" i="1" u="none" strike="noStrike" cap="none" dirty="0">
                <a:solidFill>
                  <a:srgbClr val="000000"/>
                </a:solidFill>
                <a:effectLst/>
                <a:latin typeface="Arial"/>
                <a:ea typeface="Arial"/>
                <a:cs typeface="Arial"/>
                <a:sym typeface="Arial"/>
              </a:rPr>
              <a:t>A lack of a systematic standardized approach for recognition and treatment of sepsis is leading to incomplete and inconsistent screening and treatment of sepsis resulting in an above state benchmark mortality rate. “</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8abcb03df7_0_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8abcb03df7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Initially the project began with myself, the infection preventionist, Stephanie (our pharmacist) and Beth (our Quality Assurance Coordinator). As we sat at the table, we identified many more stakeholders that could lend their expertise to make this project successful.  What started out as 4 people, ended up with the 10 roles you see listed here. It was truly a collaborative as we made this as multidisciplinary as we possibly could. </a:t>
            </a:r>
            <a:endParaRPr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8abcb03df7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8abcb03df7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That completes my portion of the Planning phase of PDSA. My message to you is “don’t skimp on the planning!”  I’m happy to share our tools with you if you’d like to reach out to me.  Now, I will turn it over to Beth, our Quality Assurance Coordinator. She will talk about the data, which is still in the planning phase as the data helped us develop baseline metrics to help define the project’s success.  She has the data!  </a:t>
            </a:r>
            <a:r>
              <a:rPr lang="en" b="1" dirty="0">
                <a:sym typeface="Wingdings" panose="05000000000000000000" pitchFamily="2" charset="2"/>
              </a:rPr>
              <a:t></a:t>
            </a:r>
            <a:endParaRPr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7e14355da3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7e14355da3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Questions I often ask myself in my Quality Role: What happened? What was supposed to happen? Where were the gaps? By asking ourselves what happened we had to establish a baseline, what was our current state before Sepsis work started? The intended outcome (or the “what was supposed to happen”) in this project we used the NHA tool kit and/or best practices for Sep. 1 bundle. To identify the gaps we used 2 different gap analysis. </a:t>
            </a:r>
            <a:endParaRPr sz="1800"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8e0d31ba1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8e0d31ba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So what happened? To establish some baseline data of our current state prior to implementing the project I went back and audited 3 years of charts. We did this by having our HIM department pull a report of ICD Diagnosis codes for Sepsis, I then used this report to audit charts- and yes unfortunately this was a manual audit, but the data we obtained told the story and set the baseline for the project, something my nerdy self enjoys “telling the story with data”. We stratified the data in several different ways but mainly focused on the Sep. 1 bundle compliance. As you can see our compliance rate of 54% “was not even close”. </a:t>
            </a:r>
            <a:endParaRPr sz="1800"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80b0d31d59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80b0d31d59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We were also at the beginning of this project receiving scorecards from NHA with Sepsis Mortality Rates. We were also missing the mark here with a 24% mortality rate. </a:t>
            </a:r>
            <a:endParaRPr sz="1800"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8d9bd0d384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8d9bd0d38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Once audits and baseline data were complete, we sat down with the team and went through both the gap analysis from NHA and CDC. We found several gaps when comparing our current state, with expected state, and were only 4-5% compliant with the gap analysis.</a:t>
            </a:r>
            <a:endParaRPr sz="1800"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7e14355da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7e14355da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I am Jenn Schaaf, I am the Chief Performance Officer and Compliance Officer at Jennie Melham. I am a pharmacist by trade, and I joke that I  do all the things other people don’t want to do, Compliance, Risk Management, Quality &amp; Patient Safety.  Beth Lehmkuhler is our Quality Assurance Coordinator.  She is a nurse by trade and loves all things data. She is experienced in Hospice, Case Management, Quality and Patient Safety.  Stephanie is our Pharmacy Manager.  She has retail and hospital pharmacy experience and does a wonderful job keeping our patients safe!</a:t>
            </a:r>
            <a:endParaRPr b="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8d9bd0d38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8d9bd0d3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We looked at the NHA toolkit measures and aligned them with committee meeting dates to establish some deadlines for the project. We created a timeline based on goals and deadlines to help provide a us with a road map. </a:t>
            </a:r>
            <a:endParaRPr sz="1800"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9d8ef899fd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9d8ef899fd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The timeline as seen here helped keep us on task with the ultimate goal of having implemented the project by 9/30/2025 (end of our fiscal year).</a:t>
            </a:r>
            <a:endParaRPr sz="1800"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8e0d31ba19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8e0d31ba1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After establishing baseline data, gaps, and goals, we needed a way to track and monitor progress. A share file was created between the Lab and Pharmacy, this allowed a timilier audit based on the diagnosis codes provided by our HIM department. The Sep. 1 bundle compliance data was then shared via the pharmacy pillars. These pillars periodically get reported through Quality, Medical Staff, and the Board. This allowed not only tracking and monitoring of the data improvement efforts but as a communication tool between committees and staff.</a:t>
            </a:r>
            <a:endParaRPr sz="1800"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8abcb03df7_0_7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8abcb03df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Now that we established the what happened, what was supposed to happen, the gaps, and then how we were going to continue tracking, trending, and reporting the data for the project. Now it was time to get down to the nitty gritty. The action stage or “Do” portion of our PDSA and to go over that I will now hand off to our Pharmacy Manager and our “heavy lifter” of the group Stephanie Wetovick. </a:t>
            </a:r>
            <a:endParaRPr sz="1800"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7e14355da3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7e14355da3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Clinical informaticist engaged EHR team to help make improvements in our abilities to detect sepsis earlier.  First, we opted to shift from our original screening tool - qSOFA - to the MEWS and utilized this within the EHR build, which allowed to better alert for sepsis potential based on vital sign input by nursing staff.</a:t>
            </a:r>
            <a:endParaRPr sz="1600"/>
          </a:p>
          <a:p>
            <a:pPr marL="0" lvl="0" indent="0" algn="l" rtl="0">
              <a:spcBef>
                <a:spcPts val="0"/>
              </a:spcBef>
              <a:spcAft>
                <a:spcPts val="0"/>
              </a:spcAft>
              <a:buNone/>
            </a:pPr>
            <a:r>
              <a:rPr lang="en" sz="1600"/>
              <a:t>Simultaneously, the Sepsis Collaborative Committee worked together to develop protocols for the facility.  Based on previous audit information, we were able to stratify data according to age and focus our efforts on adult protocols, as 90% of our septic patients were 60 years of age and older.</a:t>
            </a:r>
            <a:endParaRPr sz="1600"/>
          </a:p>
          <a:p>
            <a:pPr marL="0" lvl="0" indent="0" algn="l" rtl="0">
              <a:spcBef>
                <a:spcPts val="0"/>
              </a:spcBef>
              <a:spcAft>
                <a:spcPts val="0"/>
              </a:spcAft>
              <a:buNone/>
            </a:pPr>
            <a:r>
              <a:rPr lang="en" sz="1600"/>
              <a:t>By utilizing the collaborative team to develop the protocols, we were able to use a multidisciplinary approach for development.  This also streamlined the approval process for the facility as input and consensus was gained during the development process.</a:t>
            </a:r>
            <a:endParaRPr sz="16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8abcb03df7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8abcb03df7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a05e4ea4f3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a05e4ea4f3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We measured success or need for continued improvement of the Sepsis Collaborative efforts through a variety of ways.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Initially, the Sepsis Collaborative Committee met post-implementation to revisit the gap analyses to verify if improvement was gained throughout the efforts.</a:t>
            </a:r>
            <a:endParaRPr sz="1600"/>
          </a:p>
          <a:p>
            <a:pPr marL="0" lvl="0" indent="0" algn="l" rtl="0">
              <a:spcBef>
                <a:spcPts val="0"/>
              </a:spcBef>
              <a:spcAft>
                <a:spcPts val="0"/>
              </a:spcAft>
              <a:buNone/>
            </a:pPr>
            <a:r>
              <a:rPr lang="en" sz="1600"/>
              <a:t>The NHA Clinical Gap Analysis (for sepsis) improved from a compliance rate of 5% to 59%.</a:t>
            </a:r>
            <a:endParaRPr sz="1600"/>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7e14355da3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7e14355da3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The CDC Sepsis Core Elements Gap Analysis improved from a compliance rate of 4% to 54%.</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Examples of measured components in the gap analyses include: availability of order sets and monitoring of appropriate use, evaluation of sepsis outcomes, availability of education to facility staff, and department-specific goals (nursing, laboratory, pharmacy, IT, etc)</a:t>
            </a:r>
            <a:endParaRPr sz="16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68eb42b98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68eb42b9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We also saw an improvement of compliance with the SEP-1 Bundle.  For our facility, we define compliance with the SEP-1 bundle as having a lactate drawn, blood cultures drawn (prior to the antibiotic), and initiation of an antibiotic within 3 hours of suspicion of sepsis.</a:t>
            </a:r>
            <a:endParaRPr sz="1600"/>
          </a:p>
          <a:p>
            <a:pPr marL="0" lvl="0" indent="0" algn="l" rtl="0">
              <a:spcBef>
                <a:spcPts val="0"/>
              </a:spcBef>
              <a:spcAft>
                <a:spcPts val="0"/>
              </a:spcAft>
              <a:buNone/>
            </a:pPr>
            <a:r>
              <a:rPr lang="en" sz="1600"/>
              <a:t>Based on the above table, we were able to stratify data per bundle component.  It allowed us to see that, historically, initiating the antibiotic in a timely manner presented a greater clinical challenge than ordering the laboratory markers.  However, we were also able to see that the implementation of the collaborative improved each bundle individually.</a:t>
            </a:r>
            <a:endParaRPr sz="16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a05e4ea4f3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a05e4ea4f3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sz="1600" dirty="0">
                <a:solidFill>
                  <a:schemeClr val="dk1"/>
                </a:solidFill>
              </a:rPr>
              <a:t>We also measured compliance with the SEP-1 bundle as a whole.  We can see that when the collaborative began their work and subsequent education efforts, SEP-1 bundle compliance improved with the trendline moving upward and in the right direction.</a:t>
            </a:r>
            <a:endParaRPr sz="1600" dirty="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indent="0">
              <a:buClr>
                <a:schemeClr val="dk1"/>
              </a:buClr>
              <a:buNone/>
            </a:pPr>
            <a:r>
              <a:rPr lang="en" sz="1600" dirty="0">
                <a:solidFill>
                  <a:schemeClr val="dk1"/>
                </a:solidFill>
              </a:rPr>
              <a:t>Initially, this graph was developed for data through roughly Q2 of this fiscal year.  Since these figures were developed, there was a dip in SEP-1 bundle compliance to 67% at the end of June 2025.  This decrease was solely due to the timely of antibiotics within 3 hours, with some antibiotics falling out of compliance by almost an hour.  After education was provided to ordering providers, SEP-1 bundle compliance rebounded to 82% by the end of September 2025.</a:t>
            </a:r>
            <a:endParaRPr sz="1600" dirty="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e14355d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e14355d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Here is our disclosure statement.  We do not have any disclosures.  We are healthcare providers just like you!</a:t>
            </a:r>
            <a:endParaRPr b="1"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68eb42b98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68eb42b98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Our initial monitoring goal, an improvement of sepsis mortality rate, was achieved by reducing our rate from 24% at the end of CY2023 to 0% at the beginning of CY2025.</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One limitation from tracking the mortality rate at our facility is our small patient population and, as a critical access hospital, many of our sickest patients are transferred to a higher level of care.  Moving forward, we will be looking to measure other sepsis markers, such as sepsis-related readmissions and the effects on length of stay.</a:t>
            </a:r>
            <a:endParaRPr sz="16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68eb42b98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68eb42b98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An unanticipated yet positive outcome emerged during implementation of the Sepsis Charter: increased awareness and recognition of sepsis and sepsis-like illness.  Prior to implementation, retrospective audits identified that our facility identified not more than 20 patients per year with sepsis.  After implementation and extensive educational initiatives, the number of patients identified with sepsis has increased, as reflected in the table: 21 patients in 2024 and 34 patients in 2025 (through September).</a:t>
            </a:r>
            <a:endParaRPr sz="1600"/>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68eb42b98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68eb42b98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Through focused discharge education efforts, the nursing and case management team engaged patients in their post-sepsis care.  During the project, dedicated discharge packets were developed specifically for sepsis patients, incorporating tailored educational materials focused on recognizing and managing potential post-sepsis complications, as well as highlighting important follow-up care.  Melham patients are equipped with essential information about their care prior to discharge, enabling them to actively participate in their recovery and successfully navigate their transition of care.</a:t>
            </a:r>
            <a:endParaRPr sz="1600"/>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a05e4ea4f3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a05e4ea4f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68eb42b983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68eb42b98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 sz="1600">
                <a:solidFill>
                  <a:schemeClr val="dk1"/>
                </a:solidFill>
              </a:rPr>
              <a:t>Continued monitoring is necessary to ensure that the efforts of the Sepsis Collaborative are maintained.  As stated earlier, the SEP-1 bundle will continue to be monitored to ensure that the key components of timely and effective sepsis treatment are being met.  Primarily, we will continue to ensure that our providers recognize the importance of initiating the antibiotic while the patient is in the ED, so that it is initiated as soon as possible.  Additionally, we determined that it was difficult to determine “time zero” for sepsis suspicion as it was not universally documented by all providers.  Ultimately, we opted to cite “time zero” in relation to the timing of when sepsis-related labs were initially ordered.</a:t>
            </a:r>
            <a:endParaRPr sz="1600">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sz="1600">
                <a:solidFill>
                  <a:schemeClr val="dk1"/>
                </a:solidFill>
              </a:rPr>
              <a:t>An additional barrier that we continue to troubleshoot is the functionality and minimal integration of our EHR.  It is important to note that during the project charter, our facility was simultaneously undergoing a large, facility-wide EHR upgrade.  While this ultimately greatly improved a variety of systems and processes, including the expansion of CPOE and barcode medication administration (patient safety win!), it complicated other workflows.  Specifically, we continue to troubleshoot the fluid resuscitation portion of our sepsis order set, which lacks an easily navigable method for ensuring that the appropriate, weight-based amount of fluid is administered while also displaying it clearly, should the patient be transferred (to the floor or from the facility) prior to bolus completion.  Additionally, we continue to work with our EHR vendor on a rules engine function to display sepsis alerts based on vital signs.</a:t>
            </a:r>
            <a:endParaRPr sz="1600">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sz="1600">
                <a:solidFill>
                  <a:schemeClr val="dk1"/>
                </a:solidFill>
              </a:rPr>
              <a:t>Another goal for continued improvement of our Sepsis Charter is to further our educational efforts, not only internally but outside the facility as well.  Our goal is to collaborate with outside healthcare providers to enhance early recognition and response to sepsis by equipping them with the knowledge and tools necessary to identify symptoms promptly and initiate timely treatment.</a:t>
            </a:r>
            <a:endParaRPr sz="1600">
              <a:solidFill>
                <a:schemeClr val="dk1"/>
              </a:solidFill>
            </a:endParaRPr>
          </a:p>
          <a:p>
            <a:pPr marL="0" lvl="0" indent="0" algn="l" rtl="0">
              <a:lnSpc>
                <a:spcPct val="100000"/>
              </a:lnSpc>
              <a:spcBef>
                <a:spcPts val="1200"/>
              </a:spcBef>
              <a:spcAft>
                <a:spcPts val="0"/>
              </a:spcAft>
              <a:buNone/>
            </a:pPr>
            <a:endParaRPr sz="16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8abcb03df7_0_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8abcb03df7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Many important lessons learned through the work of the sepsis initiative, which have been highlighted through this presentation.</a:t>
            </a:r>
          </a:p>
          <a:p>
            <a:pPr marL="0" indent="0">
              <a:buNone/>
            </a:pPr>
            <a:endParaRPr lang="en" sz="1600" dirty="0"/>
          </a:p>
          <a:p>
            <a:pPr marL="0" indent="0">
              <a:buNone/>
            </a:pPr>
            <a:r>
              <a:rPr lang="en" sz="1600" dirty="0"/>
              <a:t>The critical importance of initial project planning, the necessity of identifying stakeholders early in the project, engaging a multidisciplinary team and continuing the work to further improve outcomes.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9d8ef899f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9d8ef899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600" dirty="0"/>
              <a:t>We wanted to note that we submitted the work of our Sepsis Collaborative for this year’s Quest for Excellence through the NHA. </a:t>
            </a:r>
            <a:endParaRPr sz="16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839bd9124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839bd9124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In case you’d like to fact check us, here are our references</a:t>
            </a:r>
            <a:endParaRPr sz="16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7e14355da3_0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7e14355d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a05e4ea4f3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a05e4ea4f3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7e14355da3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7e14355da3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Our objectives today address the importance of project planning, the role that data plays into making data driven decisions, and why early recognition is key to reducing sepsis mortality.</a:t>
            </a:r>
            <a:endParaRPr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7e14355da3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7e14355da3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1" dirty="0"/>
              <a:t>Here’s our hospital.  Jennie M. Melham Memorial Medical Center.  That’s a mouthful, so we call ourselves Melham Medical Center.  Our hospital was founded by a gentleman </a:t>
            </a:r>
            <a:r>
              <a:rPr lang="en-US" sz="1100" b="1" dirty="0"/>
              <a:t>who wanted to create a memorial in Broken Bow to his mother, Jennie M. Melham, whose strength and spirit guided her in raising three young sons after the death of her husband, Charles. Due to her deteriorating health, she spent considerable time at the Broken Bow Community Hospital.  Unfortunately, at that time, the old Broken Bow Community Hospital, was in jeopardy of losing accreditation due to structural &amp; safety issues. Creating a modern medical center in a rural community was the dream that became a reality in 1972. The staff continues to carry that dream into the future, guided by our motto, "Large enough to serve, small enough to care.“  We are a 23-bed critical access hospital located in Central Nebraska. We care for many patients, inpatient and outpatient.  Our ED sees 180-200 patients per month and is a designated level 4 trauma center.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lvl="0" indent="0" algn="l" rtl="0">
              <a:spcBef>
                <a:spcPts val="0"/>
              </a:spcBef>
              <a:spcAft>
                <a:spcPts val="0"/>
              </a:spcAft>
              <a:buNone/>
            </a:pPr>
            <a:endParaRPr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8abcb03df7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8abcb03df7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So, now let’s dive into the actual project.  First, Why did we choose sepsis as a project?  </a:t>
            </a:r>
            <a:endParaRPr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839bd9124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839bd9124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One of our first triggers points was our sepsis mortality rate. It was was above the state benchmark as reported through NHA data.  We had a 24% mortality rate while the state benchmark at the time was18%. We had no standardized sepsis protocols, and our nursing staff inconsitently utilized qSOFA screening tools. Then there’s the statistics - you see here.  We all track readmissions right?  The readmission rate at 90 days is staggering.  And delaying treatment is significant to patient outcomes with mortality increasing for every hour treatment is delayed!  We needed to do something and do it as quickly and efficiently as possible.  </a:t>
            </a:r>
            <a:endParaRPr b="1"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80b0d31d59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80b0d31d59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The unsatisfactory benchmark made a significant impact during the infection preventionist’s IP Risk Assessment. The risk assessment identified Sepsis as the number one Risk Priority.  The risk is assigned by evaluating the </a:t>
            </a:r>
            <a:r>
              <a:rPr lang="en-US" b="1" cap="all" baseline="0" dirty="0"/>
              <a:t>probability</a:t>
            </a:r>
            <a:r>
              <a:rPr lang="en-US" b="1" dirty="0"/>
              <a:t> or likelihood of sepsis occurring, the </a:t>
            </a:r>
            <a:r>
              <a:rPr lang="en-US" b="1" cap="all" baseline="0" dirty="0"/>
              <a:t>impact</a:t>
            </a:r>
            <a:r>
              <a:rPr lang="en-US" b="1" dirty="0"/>
              <a:t> or severity if it does occur, and the </a:t>
            </a:r>
            <a:r>
              <a:rPr lang="en-US" b="1" cap="all" baseline="0" dirty="0"/>
              <a:t>frequency</a:t>
            </a:r>
            <a:r>
              <a:rPr lang="en-US" b="1" dirty="0"/>
              <a:t> or how often it occurs.  In our case, Sepsis scored the highest of all of the items evaluated with high marks across the board in probability, severity and frequency.</a:t>
            </a:r>
            <a:r>
              <a:rPr lang="en" b="1" dirty="0"/>
              <a:t> Let me also mention that we were in the middle of an enormous electronic health record upgrade, implementing CPOE &amp; barcoded medication administration in the ED, so this seemed like the perfect time to implement a sepsis protocol in the ED. </a:t>
            </a:r>
            <a:endParaRPr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8d9bd0d384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8d9bd0d384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Once we identified the immediate need to address sepsis, we then utilized our quality improvement framework, PDSA.  I’m sure most of you are familiar with PDSA, and we know the first step is planning.</a:t>
            </a:r>
            <a:endParaRPr b="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hyperlink" Target="http://www.sepsis.org"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www.pmi.org/learning/library/importance-planning-phase-project-success-6021" TargetMode="External"/><Relationship Id="rId4" Type="http://schemas.openxmlformats.org/officeDocument/2006/relationships/hyperlink" Target="https://teamstage.io/project-management-statistic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mailto:Stephanie.Wetovick@melham.org"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mailto:Beth.Lehmkuhler@melham.org" TargetMode="External"/><Relationship Id="rId5" Type="http://schemas.openxmlformats.org/officeDocument/2006/relationships/hyperlink" Target="mailto:Jennifer.Schaaf@melham.org"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592800"/>
            <a:ext cx="8123100" cy="2253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latin typeface="+mj-lt"/>
              </a:rPr>
              <a:t>Standardizing Sepsis Management to Elevate Quality Care and Patient Outcomes</a:t>
            </a:r>
            <a:endParaRPr dirty="0">
              <a:latin typeface="+mj-lt"/>
            </a:endParaRPr>
          </a:p>
        </p:txBody>
      </p:sp>
      <p:sp>
        <p:nvSpPr>
          <p:cNvPr id="60" name="Google Shape;60;p13"/>
          <p:cNvSpPr txBox="1">
            <a:spLocks noGrp="1"/>
          </p:cNvSpPr>
          <p:nvPr>
            <p:ph type="subTitle" idx="1"/>
          </p:nvPr>
        </p:nvSpPr>
        <p:spPr>
          <a:xfrm>
            <a:off x="510450" y="3182343"/>
            <a:ext cx="8123100" cy="152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mj-lt"/>
              </a:rPr>
              <a:t>Jennie M. Melham Memorial Medical Center</a:t>
            </a:r>
            <a:endParaRPr dirty="0">
              <a:latin typeface="+mj-lt"/>
            </a:endParaRPr>
          </a:p>
          <a:p>
            <a:pPr marL="0" lvl="0" indent="0" algn="l" rtl="0">
              <a:spcBef>
                <a:spcPts val="0"/>
              </a:spcBef>
              <a:spcAft>
                <a:spcPts val="0"/>
              </a:spcAft>
              <a:buNone/>
            </a:pPr>
            <a:r>
              <a:rPr lang="en" dirty="0">
                <a:latin typeface="+mj-lt"/>
              </a:rPr>
              <a:t>Broken Bow, Nebraska</a:t>
            </a:r>
            <a:endParaRPr dirty="0">
              <a:latin typeface="+mj-lt"/>
            </a:endParaRPr>
          </a:p>
          <a:p>
            <a:pPr marL="0" lvl="0" indent="0" algn="l" rtl="0">
              <a:spcBef>
                <a:spcPts val="0"/>
              </a:spcBef>
              <a:spcAft>
                <a:spcPts val="0"/>
              </a:spcAft>
              <a:buNone/>
            </a:pPr>
            <a:endParaRPr dirty="0"/>
          </a:p>
        </p:txBody>
      </p:sp>
      <p:pic>
        <p:nvPicPr>
          <p:cNvPr id="61" name="Google Shape;61;p13" title="JMMMMC Full logo M-no background.png"/>
          <p:cNvPicPr preferRelativeResize="0"/>
          <p:nvPr/>
        </p:nvPicPr>
        <p:blipFill>
          <a:blip r:embed="rId3">
            <a:alphaModFix/>
          </a:blip>
          <a:stretch>
            <a:fillRect/>
          </a:stretch>
        </p:blipFill>
        <p:spPr>
          <a:xfrm>
            <a:off x="6108799" y="3182350"/>
            <a:ext cx="2864049" cy="1746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183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11" b="1" dirty="0">
                <a:solidFill>
                  <a:schemeClr val="dk2"/>
                </a:solidFill>
              </a:rPr>
              <a:t>IMPORTANCE OF PROJECT PLANNING</a:t>
            </a:r>
            <a:r>
              <a:rPr lang="en" sz="3211" b="1" dirty="0"/>
              <a:t>  </a:t>
            </a:r>
            <a:endParaRPr sz="3211" b="1" dirty="0"/>
          </a:p>
        </p:txBody>
      </p:sp>
      <p:pic>
        <p:nvPicPr>
          <p:cNvPr id="122" name="Google Shape;122;p22" descr="Project planning abstract concept vector illustration. (Provided by Getty Images)"/>
          <p:cNvPicPr preferRelativeResize="0"/>
          <p:nvPr/>
        </p:nvPicPr>
        <p:blipFill>
          <a:blip r:embed="rId3">
            <a:alphaModFix/>
          </a:blip>
          <a:stretch>
            <a:fillRect/>
          </a:stretch>
        </p:blipFill>
        <p:spPr>
          <a:xfrm rot="-853847">
            <a:off x="270338" y="1202137"/>
            <a:ext cx="2511722" cy="2512939"/>
          </a:xfrm>
          <a:prstGeom prst="rect">
            <a:avLst/>
          </a:prstGeom>
          <a:noFill/>
          <a:ln>
            <a:noFill/>
          </a:ln>
        </p:spPr>
      </p:pic>
      <p:sp>
        <p:nvSpPr>
          <p:cNvPr id="123" name="Google Shape;123;p22"/>
          <p:cNvSpPr txBox="1">
            <a:spLocks noGrp="1"/>
          </p:cNvSpPr>
          <p:nvPr>
            <p:ph type="body" idx="1"/>
          </p:nvPr>
        </p:nvSpPr>
        <p:spPr>
          <a:xfrm>
            <a:off x="2541250" y="814675"/>
            <a:ext cx="6411000" cy="3854400"/>
          </a:xfrm>
          <a:prstGeom prst="rect">
            <a:avLst/>
          </a:prstGeom>
        </p:spPr>
        <p:txBody>
          <a:bodyPr spcFirstLastPara="1" wrap="square" lIns="91425" tIns="91425" rIns="91425" bIns="91425" anchor="t" anchorCtr="0">
            <a:normAutofit fontScale="92500"/>
          </a:bodyPr>
          <a:lstStyle/>
          <a:p>
            <a:pPr marL="457200" lvl="0" indent="-381000" algn="l" rtl="0">
              <a:spcBef>
                <a:spcPts val="0"/>
              </a:spcBef>
              <a:spcAft>
                <a:spcPts val="0"/>
              </a:spcAft>
              <a:buSzPts val="2400"/>
              <a:buChar char="★"/>
            </a:pPr>
            <a:r>
              <a:rPr lang="en" sz="2400" dirty="0"/>
              <a:t>70% of projects fail to deliver promised outcomes, due to poor planning and lack of clear objectives</a:t>
            </a:r>
            <a:endParaRPr sz="2400" dirty="0"/>
          </a:p>
          <a:p>
            <a:pPr marL="457200" lvl="0" indent="-381000" algn="l" rtl="0">
              <a:spcBef>
                <a:spcPts val="0"/>
              </a:spcBef>
              <a:spcAft>
                <a:spcPts val="0"/>
              </a:spcAft>
              <a:buSzPts val="2400"/>
              <a:buChar char="★"/>
            </a:pPr>
            <a:r>
              <a:rPr lang="en" sz="2400" dirty="0"/>
              <a:t>Projects are 2.5 times more successful when robust project management practices - including planning - are implemented</a:t>
            </a:r>
            <a:endParaRPr sz="2400" dirty="0"/>
          </a:p>
          <a:p>
            <a:pPr marL="457200" lvl="0" indent="-381000" algn="l" rtl="0">
              <a:spcBef>
                <a:spcPts val="0"/>
              </a:spcBef>
              <a:spcAft>
                <a:spcPts val="0"/>
              </a:spcAft>
              <a:buSzPts val="2400"/>
              <a:buChar char="★"/>
            </a:pPr>
            <a:r>
              <a:rPr lang="en" sz="2400" dirty="0"/>
              <a:t>20-33% of total project effort is typically spent on planning &amp; this investment significantly improves outcomes</a:t>
            </a:r>
            <a:endParaRPr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4132225" y="129025"/>
            <a:ext cx="4576800" cy="921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solidFill>
                  <a:schemeClr val="dk2"/>
                </a:solidFill>
              </a:rPr>
              <a:t>PDSA - </a:t>
            </a:r>
            <a:r>
              <a:rPr lang="en" b="1" i="1">
                <a:solidFill>
                  <a:schemeClr val="dk2"/>
                </a:solidFill>
              </a:rPr>
              <a:t>Plan</a:t>
            </a:r>
            <a:endParaRPr b="1" i="1">
              <a:solidFill>
                <a:schemeClr val="dk2"/>
              </a:solidFill>
            </a:endParaRPr>
          </a:p>
          <a:p>
            <a:pPr marL="0" lvl="0" indent="0" algn="ctr" rtl="0">
              <a:spcBef>
                <a:spcPts val="0"/>
              </a:spcBef>
              <a:spcAft>
                <a:spcPts val="0"/>
              </a:spcAft>
              <a:buNone/>
            </a:pPr>
            <a:r>
              <a:rPr lang="en" b="1" i="1">
                <a:solidFill>
                  <a:schemeClr val="dk2"/>
                </a:solidFill>
              </a:rPr>
              <a:t>Tool: Project Idea Worksheet</a:t>
            </a:r>
            <a:endParaRPr b="1" i="1">
              <a:solidFill>
                <a:schemeClr val="dk2"/>
              </a:solidFill>
            </a:endParaRPr>
          </a:p>
        </p:txBody>
      </p:sp>
      <p:pic>
        <p:nvPicPr>
          <p:cNvPr id="129" name="Google Shape;129;p23"/>
          <p:cNvPicPr preferRelativeResize="0"/>
          <p:nvPr/>
        </p:nvPicPr>
        <p:blipFill>
          <a:blip r:embed="rId3">
            <a:alphaModFix/>
          </a:blip>
          <a:stretch>
            <a:fillRect/>
          </a:stretch>
        </p:blipFill>
        <p:spPr>
          <a:xfrm>
            <a:off x="441647" y="451050"/>
            <a:ext cx="3570725" cy="4482249"/>
          </a:xfrm>
          <a:prstGeom prst="rect">
            <a:avLst/>
          </a:prstGeom>
          <a:noFill/>
          <a:ln w="9525" cap="flat" cmpd="sng">
            <a:solidFill>
              <a:schemeClr val="dk2"/>
            </a:solidFill>
            <a:prstDash val="solid"/>
            <a:round/>
            <a:headEnd type="none" w="sm" len="sm"/>
            <a:tailEnd type="none" w="sm" len="sm"/>
          </a:ln>
        </p:spPr>
      </p:pic>
      <p:sp>
        <p:nvSpPr>
          <p:cNvPr id="130" name="Google Shape;130;p23"/>
          <p:cNvSpPr txBox="1"/>
          <p:nvPr/>
        </p:nvSpPr>
        <p:spPr>
          <a:xfrm>
            <a:off x="4404675" y="1181250"/>
            <a:ext cx="4467900" cy="36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a:t>Purpose:</a:t>
            </a:r>
            <a:endParaRPr sz="2000"/>
          </a:p>
          <a:p>
            <a:pPr marL="457200" lvl="0" indent="-355600" algn="l" rtl="0">
              <a:spcBef>
                <a:spcPts val="0"/>
              </a:spcBef>
              <a:spcAft>
                <a:spcPts val="0"/>
              </a:spcAft>
              <a:buClr>
                <a:srgbClr val="000000"/>
              </a:buClr>
              <a:buSzPts val="2000"/>
              <a:buFont typeface="Arial"/>
              <a:buChar char="●"/>
            </a:pPr>
            <a:r>
              <a:rPr lang="en" sz="2000"/>
              <a:t>Define the problem</a:t>
            </a:r>
            <a:endParaRPr sz="2000"/>
          </a:p>
          <a:p>
            <a:pPr marL="457200" lvl="0" indent="-355600" algn="l" rtl="0">
              <a:spcBef>
                <a:spcPts val="0"/>
              </a:spcBef>
              <a:spcAft>
                <a:spcPts val="0"/>
              </a:spcAft>
              <a:buClr>
                <a:srgbClr val="000000"/>
              </a:buClr>
              <a:buSzPts val="2000"/>
              <a:buFont typeface="Arial"/>
              <a:buChar char="●"/>
            </a:pPr>
            <a:r>
              <a:rPr lang="en" sz="2000"/>
              <a:t>Provide background context</a:t>
            </a:r>
            <a:endParaRPr sz="2000"/>
          </a:p>
          <a:p>
            <a:pPr marL="457200" lvl="0" indent="-355600" algn="l" rtl="0">
              <a:spcBef>
                <a:spcPts val="0"/>
              </a:spcBef>
              <a:spcAft>
                <a:spcPts val="0"/>
              </a:spcAft>
              <a:buClr>
                <a:srgbClr val="000000"/>
              </a:buClr>
              <a:buSzPts val="2000"/>
              <a:buFont typeface="Arial"/>
              <a:buChar char="●"/>
            </a:pPr>
            <a:r>
              <a:rPr lang="en" sz="2000"/>
              <a:t>Assess current state</a:t>
            </a:r>
            <a:endParaRPr sz="2000"/>
          </a:p>
          <a:p>
            <a:pPr marL="457200" lvl="0" indent="-355600" algn="l" rtl="0">
              <a:spcBef>
                <a:spcPts val="0"/>
              </a:spcBef>
              <a:spcAft>
                <a:spcPts val="0"/>
              </a:spcAft>
              <a:buClr>
                <a:srgbClr val="000000"/>
              </a:buClr>
              <a:buSzPts val="2000"/>
              <a:buFont typeface="Arial"/>
              <a:buChar char="●"/>
            </a:pPr>
            <a:r>
              <a:rPr lang="en" sz="2000"/>
              <a:t>Identify issues before implementation</a:t>
            </a:r>
            <a:endParaRPr sz="2000"/>
          </a:p>
          <a:p>
            <a:pPr marL="457200" lvl="0" indent="-355600" algn="l" rtl="0">
              <a:spcBef>
                <a:spcPts val="0"/>
              </a:spcBef>
              <a:spcAft>
                <a:spcPts val="0"/>
              </a:spcAft>
              <a:buClr>
                <a:srgbClr val="000000"/>
              </a:buClr>
              <a:buSzPts val="2000"/>
              <a:buFont typeface="Arial"/>
              <a:buChar char="●"/>
            </a:pPr>
            <a:r>
              <a:rPr lang="en" sz="2000"/>
              <a:t>Justify the need </a:t>
            </a:r>
            <a:endParaRPr sz="2000"/>
          </a:p>
          <a:p>
            <a:pPr marL="457200" lvl="0" indent="-355600" algn="l" rtl="0">
              <a:spcBef>
                <a:spcPts val="0"/>
              </a:spcBef>
              <a:spcAft>
                <a:spcPts val="0"/>
              </a:spcAft>
              <a:buClr>
                <a:srgbClr val="000000"/>
              </a:buClr>
              <a:buSzPts val="2000"/>
              <a:buFont typeface="Arial"/>
              <a:buChar char="●"/>
            </a:pPr>
            <a:r>
              <a:rPr lang="en" sz="2000"/>
              <a:t>Ensure resource allocation </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213625" y="96300"/>
            <a:ext cx="8520600" cy="845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rPr>
              <a:t>PDSA - </a:t>
            </a:r>
            <a:r>
              <a:rPr lang="en" b="1" i="1">
                <a:solidFill>
                  <a:schemeClr val="dk2"/>
                </a:solidFill>
              </a:rPr>
              <a:t>Plan</a:t>
            </a:r>
            <a:endParaRPr b="1" i="1">
              <a:solidFill>
                <a:schemeClr val="dk2"/>
              </a:solidFill>
            </a:endParaRPr>
          </a:p>
          <a:p>
            <a:pPr marL="0" lvl="0" indent="0" algn="ctr" rtl="0">
              <a:spcBef>
                <a:spcPts val="0"/>
              </a:spcBef>
              <a:spcAft>
                <a:spcPts val="0"/>
              </a:spcAft>
              <a:buNone/>
            </a:pPr>
            <a:r>
              <a:rPr lang="en" b="1" i="1">
                <a:solidFill>
                  <a:schemeClr val="dk2"/>
                </a:solidFill>
              </a:rPr>
              <a:t>Tool: Analysis/Review of Systems</a:t>
            </a:r>
            <a:endParaRPr b="1">
              <a:solidFill>
                <a:schemeClr val="dk2"/>
              </a:solidFill>
            </a:endParaRPr>
          </a:p>
        </p:txBody>
      </p:sp>
      <p:pic>
        <p:nvPicPr>
          <p:cNvPr id="136" name="Google Shape;136;p24"/>
          <p:cNvPicPr preferRelativeResize="0"/>
          <p:nvPr/>
        </p:nvPicPr>
        <p:blipFill>
          <a:blip r:embed="rId3">
            <a:alphaModFix/>
          </a:blip>
          <a:stretch>
            <a:fillRect/>
          </a:stretch>
        </p:blipFill>
        <p:spPr>
          <a:xfrm>
            <a:off x="2127150" y="941400"/>
            <a:ext cx="5270731" cy="4042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219000" y="172725"/>
            <a:ext cx="5389800" cy="845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chemeClr val="dk2"/>
                </a:solidFill>
                <a:latin typeface="+mj-lt"/>
              </a:rPr>
              <a:t>PDSA - </a:t>
            </a:r>
            <a:r>
              <a:rPr lang="en-US" b="1" i="1" dirty="0">
                <a:solidFill>
                  <a:schemeClr val="dk2"/>
                </a:solidFill>
                <a:latin typeface="+mj-lt"/>
              </a:rPr>
              <a:t>Plan</a:t>
            </a:r>
          </a:p>
          <a:p>
            <a:pPr marL="0" lvl="0" indent="0" algn="l" rtl="0">
              <a:spcBef>
                <a:spcPts val="0"/>
              </a:spcBef>
              <a:spcAft>
                <a:spcPts val="0"/>
              </a:spcAft>
              <a:buNone/>
            </a:pPr>
            <a:r>
              <a:rPr lang="en-US" b="1" i="1" dirty="0">
                <a:solidFill>
                  <a:schemeClr val="dk2"/>
                </a:solidFill>
                <a:latin typeface="+mj-lt"/>
              </a:rPr>
              <a:t>Tool: PDSA Project Form</a:t>
            </a:r>
          </a:p>
        </p:txBody>
      </p:sp>
      <p:sp>
        <p:nvSpPr>
          <p:cNvPr id="142" name="Google Shape;142;p25"/>
          <p:cNvSpPr txBox="1">
            <a:spLocks noGrp="1"/>
          </p:cNvSpPr>
          <p:nvPr>
            <p:ph type="body" idx="1"/>
          </p:nvPr>
        </p:nvSpPr>
        <p:spPr>
          <a:xfrm>
            <a:off x="311700" y="1152475"/>
            <a:ext cx="49539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000" b="1" dirty="0">
                <a:solidFill>
                  <a:srgbClr val="000000"/>
                </a:solidFill>
                <a:latin typeface="+mj-lt"/>
                <a:ea typeface="Arial"/>
                <a:cs typeface="Arial"/>
                <a:sym typeface="Arial"/>
              </a:rPr>
              <a:t>Purpose:</a:t>
            </a:r>
            <a:endParaRPr sz="2000" dirty="0">
              <a:solidFill>
                <a:srgbClr val="000000"/>
              </a:solidFill>
              <a:latin typeface="+mj-lt"/>
              <a:ea typeface="Arial"/>
              <a:cs typeface="Arial"/>
              <a:sym typeface="Arial"/>
            </a:endParaRPr>
          </a:p>
          <a:p>
            <a:pPr marL="457200" lvl="0" indent="-355600" algn="l" rtl="0">
              <a:lnSpc>
                <a:spcPct val="100000"/>
              </a:lnSpc>
              <a:spcBef>
                <a:spcPts val="0"/>
              </a:spcBef>
              <a:spcAft>
                <a:spcPts val="0"/>
              </a:spcAft>
              <a:buClr>
                <a:srgbClr val="000000"/>
              </a:buClr>
              <a:buSzPts val="2000"/>
              <a:buFont typeface="Arial"/>
              <a:buChar char="●"/>
            </a:pPr>
            <a:r>
              <a:rPr lang="en" sz="2000" dirty="0">
                <a:solidFill>
                  <a:srgbClr val="000000"/>
                </a:solidFill>
                <a:latin typeface="+mj-lt"/>
                <a:ea typeface="Arial"/>
                <a:cs typeface="Arial"/>
                <a:sym typeface="Arial"/>
              </a:rPr>
              <a:t>Identify stakeholders, roles &amp; responsibilities	</a:t>
            </a:r>
            <a:endParaRPr sz="2000" dirty="0">
              <a:solidFill>
                <a:srgbClr val="000000"/>
              </a:solidFill>
              <a:latin typeface="+mj-lt"/>
              <a:ea typeface="Arial"/>
              <a:cs typeface="Arial"/>
              <a:sym typeface="Arial"/>
            </a:endParaRPr>
          </a:p>
          <a:p>
            <a:pPr marL="457200" lvl="0" indent="-355600" algn="l" rtl="0">
              <a:lnSpc>
                <a:spcPct val="100000"/>
              </a:lnSpc>
              <a:spcBef>
                <a:spcPts val="0"/>
              </a:spcBef>
              <a:spcAft>
                <a:spcPts val="0"/>
              </a:spcAft>
              <a:buClr>
                <a:srgbClr val="000000"/>
              </a:buClr>
              <a:buSzPts val="2000"/>
              <a:buFont typeface="Arial"/>
              <a:buChar char="●"/>
            </a:pPr>
            <a:r>
              <a:rPr lang="en" sz="2000" dirty="0">
                <a:solidFill>
                  <a:srgbClr val="000000"/>
                </a:solidFill>
                <a:latin typeface="+mj-lt"/>
                <a:ea typeface="Arial"/>
                <a:cs typeface="Arial"/>
                <a:sym typeface="Arial"/>
              </a:rPr>
              <a:t>Set timeline, meeting cadence &amp; deadlines</a:t>
            </a:r>
            <a:endParaRPr sz="2000" dirty="0">
              <a:solidFill>
                <a:srgbClr val="000000"/>
              </a:solidFill>
              <a:latin typeface="+mj-lt"/>
              <a:ea typeface="Arial"/>
              <a:cs typeface="Arial"/>
              <a:sym typeface="Arial"/>
            </a:endParaRPr>
          </a:p>
          <a:p>
            <a:pPr marL="457200" lvl="0" indent="-355600" algn="l" rtl="0">
              <a:lnSpc>
                <a:spcPct val="100000"/>
              </a:lnSpc>
              <a:spcBef>
                <a:spcPts val="0"/>
              </a:spcBef>
              <a:spcAft>
                <a:spcPts val="0"/>
              </a:spcAft>
              <a:buClr>
                <a:srgbClr val="000000"/>
              </a:buClr>
              <a:buSzPts val="2000"/>
              <a:buFont typeface="Arial"/>
              <a:buChar char="●"/>
            </a:pPr>
            <a:r>
              <a:rPr lang="en" sz="2000" dirty="0">
                <a:solidFill>
                  <a:srgbClr val="000000"/>
                </a:solidFill>
                <a:latin typeface="+mj-lt"/>
                <a:ea typeface="Arial"/>
                <a:cs typeface="Arial"/>
                <a:sym typeface="Arial"/>
              </a:rPr>
              <a:t>State objectives &amp; success metrics	</a:t>
            </a:r>
            <a:endParaRPr sz="2000" dirty="0">
              <a:solidFill>
                <a:srgbClr val="000000"/>
              </a:solidFill>
              <a:latin typeface="+mj-lt"/>
              <a:ea typeface="Arial"/>
              <a:cs typeface="Arial"/>
              <a:sym typeface="Arial"/>
            </a:endParaRPr>
          </a:p>
          <a:p>
            <a:pPr marL="457200" lvl="0" indent="-355600" algn="l" rtl="0">
              <a:lnSpc>
                <a:spcPct val="100000"/>
              </a:lnSpc>
              <a:spcBef>
                <a:spcPts val="0"/>
              </a:spcBef>
              <a:spcAft>
                <a:spcPts val="0"/>
              </a:spcAft>
              <a:buClr>
                <a:srgbClr val="000000"/>
              </a:buClr>
              <a:buSzPts val="2000"/>
              <a:buFont typeface="Arial"/>
              <a:buChar char="●"/>
            </a:pPr>
            <a:r>
              <a:rPr lang="en" sz="2000" dirty="0">
                <a:solidFill>
                  <a:srgbClr val="000000"/>
                </a:solidFill>
                <a:latin typeface="+mj-lt"/>
                <a:ea typeface="Arial"/>
                <a:cs typeface="Arial"/>
                <a:sym typeface="Arial"/>
              </a:rPr>
              <a:t>Define the problem statement &amp; AIM statement</a:t>
            </a:r>
            <a:endParaRPr sz="2000" dirty="0">
              <a:solidFill>
                <a:srgbClr val="000000"/>
              </a:solidFill>
              <a:latin typeface="+mj-lt"/>
              <a:ea typeface="Arial"/>
              <a:cs typeface="Arial"/>
              <a:sym typeface="Arial"/>
            </a:endParaRPr>
          </a:p>
          <a:p>
            <a:pPr marL="457200" lvl="0" indent="-355600" algn="l" rtl="0">
              <a:lnSpc>
                <a:spcPct val="100000"/>
              </a:lnSpc>
              <a:spcBef>
                <a:spcPts val="0"/>
              </a:spcBef>
              <a:spcAft>
                <a:spcPts val="0"/>
              </a:spcAft>
              <a:buClr>
                <a:srgbClr val="000000"/>
              </a:buClr>
              <a:buSzPts val="2000"/>
              <a:buFont typeface="Arial"/>
              <a:buChar char="●"/>
            </a:pPr>
            <a:r>
              <a:rPr lang="en" sz="2000" dirty="0">
                <a:solidFill>
                  <a:srgbClr val="000000"/>
                </a:solidFill>
                <a:latin typeface="+mj-lt"/>
                <a:ea typeface="Arial"/>
                <a:cs typeface="Arial"/>
                <a:sym typeface="Arial"/>
              </a:rPr>
              <a:t>Identify risks, barriers, assumptions</a:t>
            </a:r>
            <a:endParaRPr sz="2000" dirty="0">
              <a:solidFill>
                <a:srgbClr val="000000"/>
              </a:solidFill>
              <a:latin typeface="+mj-lt"/>
              <a:ea typeface="Arial"/>
              <a:cs typeface="Arial"/>
              <a:sym typeface="Arial"/>
            </a:endParaRPr>
          </a:p>
          <a:p>
            <a:pPr marL="457200" lvl="0" indent="-355600" algn="l" rtl="0">
              <a:lnSpc>
                <a:spcPct val="100000"/>
              </a:lnSpc>
              <a:spcBef>
                <a:spcPts val="0"/>
              </a:spcBef>
              <a:spcAft>
                <a:spcPts val="0"/>
              </a:spcAft>
              <a:buClr>
                <a:srgbClr val="000000"/>
              </a:buClr>
              <a:buSzPts val="2000"/>
              <a:buFont typeface="Arial"/>
              <a:buChar char="●"/>
            </a:pPr>
            <a:r>
              <a:rPr lang="en" sz="2000" dirty="0">
                <a:solidFill>
                  <a:srgbClr val="000000"/>
                </a:solidFill>
                <a:latin typeface="+mj-lt"/>
                <a:ea typeface="Arial"/>
                <a:cs typeface="Arial"/>
                <a:sym typeface="Arial"/>
              </a:rPr>
              <a:t>Allocate resources</a:t>
            </a:r>
            <a:endParaRPr sz="2000" dirty="0">
              <a:latin typeface="+mj-lt"/>
            </a:endParaRPr>
          </a:p>
        </p:txBody>
      </p:sp>
      <p:pic>
        <p:nvPicPr>
          <p:cNvPr id="143" name="Google Shape;143;p25"/>
          <p:cNvPicPr preferRelativeResize="0"/>
          <p:nvPr/>
        </p:nvPicPr>
        <p:blipFill>
          <a:blip r:embed="rId3">
            <a:alphaModFix/>
          </a:blip>
          <a:stretch>
            <a:fillRect/>
          </a:stretch>
        </p:blipFill>
        <p:spPr>
          <a:xfrm>
            <a:off x="5084122" y="451050"/>
            <a:ext cx="3642476" cy="44822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311700" y="177250"/>
            <a:ext cx="8520600" cy="87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chemeClr val="dk2"/>
                </a:solidFill>
                <a:latin typeface="+mj-lt"/>
              </a:rPr>
              <a:t>PDSA - </a:t>
            </a:r>
            <a:r>
              <a:rPr lang="en" b="1" i="1" dirty="0">
                <a:solidFill>
                  <a:schemeClr val="dk2"/>
                </a:solidFill>
                <a:latin typeface="+mj-lt"/>
              </a:rPr>
              <a:t>Plan</a:t>
            </a:r>
            <a:endParaRPr b="1" i="1" dirty="0">
              <a:solidFill>
                <a:schemeClr val="dk2"/>
              </a:solidFill>
              <a:latin typeface="+mj-lt"/>
            </a:endParaRPr>
          </a:p>
          <a:p>
            <a:pPr marL="0" lvl="0" indent="0" algn="l" rtl="0">
              <a:spcBef>
                <a:spcPts val="0"/>
              </a:spcBef>
              <a:spcAft>
                <a:spcPts val="0"/>
              </a:spcAft>
              <a:buNone/>
            </a:pPr>
            <a:r>
              <a:rPr lang="en" b="1" i="1" dirty="0">
                <a:solidFill>
                  <a:schemeClr val="dk2"/>
                </a:solidFill>
                <a:latin typeface="+mj-lt"/>
              </a:rPr>
              <a:t>Stakeholders</a:t>
            </a:r>
            <a:endParaRPr dirty="0">
              <a:solidFill>
                <a:schemeClr val="dk2"/>
              </a:solidFill>
              <a:latin typeface="+mj-lt"/>
            </a:endParaRPr>
          </a:p>
        </p:txBody>
      </p:sp>
      <p:sp>
        <p:nvSpPr>
          <p:cNvPr id="149" name="Google Shape;149;p26"/>
          <p:cNvSpPr txBox="1">
            <a:spLocks noGrp="1"/>
          </p:cNvSpPr>
          <p:nvPr>
            <p:ph type="body" idx="1"/>
          </p:nvPr>
        </p:nvSpPr>
        <p:spPr>
          <a:xfrm>
            <a:off x="204537" y="1055050"/>
            <a:ext cx="4181163" cy="38883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2400" b="1" u="sng" dirty="0">
                <a:latin typeface="+mj-lt"/>
              </a:rPr>
              <a:t>Team members</a:t>
            </a:r>
            <a:r>
              <a:rPr lang="en" sz="2400" b="1" dirty="0">
                <a:latin typeface="+mj-lt"/>
              </a:rPr>
              <a:t>:</a:t>
            </a:r>
            <a:endParaRPr sz="2400" b="1" dirty="0">
              <a:latin typeface="+mj-lt"/>
            </a:endParaRPr>
          </a:p>
          <a:p>
            <a:pPr marL="457200" lvl="0" indent="-358140" algn="l" rtl="0">
              <a:spcBef>
                <a:spcPts val="1200"/>
              </a:spcBef>
              <a:spcAft>
                <a:spcPts val="0"/>
              </a:spcAft>
              <a:buSzPct val="100000"/>
              <a:buChar char="●"/>
            </a:pPr>
            <a:r>
              <a:rPr lang="en" sz="2400" dirty="0">
                <a:latin typeface="+mj-lt"/>
              </a:rPr>
              <a:t>Chief Performance Officer </a:t>
            </a:r>
            <a:endParaRPr sz="2400" dirty="0">
              <a:latin typeface="+mj-lt"/>
            </a:endParaRPr>
          </a:p>
          <a:p>
            <a:pPr marL="457200" lvl="0" indent="-358140" algn="l" rtl="0">
              <a:spcBef>
                <a:spcPts val="0"/>
              </a:spcBef>
              <a:spcAft>
                <a:spcPts val="0"/>
              </a:spcAft>
              <a:buSzPct val="100000"/>
              <a:buChar char="●"/>
            </a:pPr>
            <a:r>
              <a:rPr lang="en" sz="2400" dirty="0">
                <a:latin typeface="+mj-lt"/>
              </a:rPr>
              <a:t>Pharmacy Manager </a:t>
            </a:r>
            <a:endParaRPr sz="2400" dirty="0">
              <a:latin typeface="+mj-lt"/>
            </a:endParaRPr>
          </a:p>
          <a:p>
            <a:pPr marL="457200" lvl="0" indent="-358140" algn="l" rtl="0">
              <a:spcBef>
                <a:spcPts val="0"/>
              </a:spcBef>
              <a:spcAft>
                <a:spcPts val="0"/>
              </a:spcAft>
              <a:buSzPct val="100000"/>
              <a:buChar char="●"/>
            </a:pPr>
            <a:r>
              <a:rPr lang="en" sz="2400" dirty="0">
                <a:latin typeface="+mj-lt"/>
              </a:rPr>
              <a:t>Quality Assurance Coordinator</a:t>
            </a:r>
            <a:endParaRPr sz="2400" dirty="0">
              <a:latin typeface="+mj-lt"/>
            </a:endParaRPr>
          </a:p>
          <a:p>
            <a:pPr marL="457200" lvl="0" indent="-358140" algn="l" rtl="0">
              <a:spcBef>
                <a:spcPts val="0"/>
              </a:spcBef>
              <a:spcAft>
                <a:spcPts val="0"/>
              </a:spcAft>
              <a:buSzPct val="100000"/>
              <a:buChar char="●"/>
            </a:pPr>
            <a:r>
              <a:rPr lang="en" sz="2400" i="1" dirty="0">
                <a:latin typeface="+mj-lt"/>
              </a:rPr>
              <a:t>Infection Preventionist</a:t>
            </a:r>
            <a:endParaRPr sz="2400" i="1" dirty="0">
              <a:latin typeface="+mj-lt"/>
            </a:endParaRPr>
          </a:p>
          <a:p>
            <a:pPr marL="457200" lvl="0" indent="-358140" algn="l" rtl="0">
              <a:spcBef>
                <a:spcPts val="0"/>
              </a:spcBef>
              <a:spcAft>
                <a:spcPts val="0"/>
              </a:spcAft>
              <a:buSzPct val="100000"/>
              <a:buChar char="●"/>
            </a:pPr>
            <a:r>
              <a:rPr lang="en" sz="2400" dirty="0">
                <a:latin typeface="+mj-lt"/>
              </a:rPr>
              <a:t>Chief Nursing Officer</a:t>
            </a:r>
            <a:endParaRPr sz="2400" dirty="0">
              <a:latin typeface="+mj-lt"/>
            </a:endParaRPr>
          </a:p>
          <a:p>
            <a:pPr marL="457200" lvl="0" indent="-358140" algn="l" rtl="0">
              <a:spcBef>
                <a:spcPts val="0"/>
              </a:spcBef>
              <a:spcAft>
                <a:spcPts val="0"/>
              </a:spcAft>
              <a:buSzPct val="100000"/>
              <a:buChar char="●"/>
            </a:pPr>
            <a:r>
              <a:rPr lang="en" sz="2400" dirty="0">
                <a:latin typeface="+mj-lt"/>
              </a:rPr>
              <a:t>Clinical Informaticist</a:t>
            </a:r>
            <a:endParaRPr sz="2400" dirty="0">
              <a:latin typeface="+mj-lt"/>
            </a:endParaRPr>
          </a:p>
          <a:p>
            <a:pPr marL="457200" lvl="0" indent="-358140" algn="l" rtl="0">
              <a:spcBef>
                <a:spcPts val="0"/>
              </a:spcBef>
              <a:spcAft>
                <a:spcPts val="0"/>
              </a:spcAft>
              <a:buSzPct val="100000"/>
              <a:buChar char="●"/>
            </a:pPr>
            <a:r>
              <a:rPr lang="en" sz="2400" dirty="0">
                <a:latin typeface="+mj-lt"/>
              </a:rPr>
              <a:t>Case Manager</a:t>
            </a:r>
            <a:endParaRPr sz="2400" dirty="0">
              <a:latin typeface="+mj-lt"/>
            </a:endParaRPr>
          </a:p>
          <a:p>
            <a:pPr marL="457200" lvl="0" indent="-358140" algn="l" rtl="0">
              <a:spcBef>
                <a:spcPts val="0"/>
              </a:spcBef>
              <a:spcAft>
                <a:spcPts val="0"/>
              </a:spcAft>
              <a:buSzPct val="100000"/>
              <a:buChar char="●"/>
            </a:pPr>
            <a:r>
              <a:rPr lang="en" sz="2400" dirty="0">
                <a:latin typeface="+mj-lt"/>
              </a:rPr>
              <a:t>ED &amp; Acute Care RN’s</a:t>
            </a:r>
            <a:endParaRPr sz="2400" dirty="0">
              <a:latin typeface="+mj-lt"/>
            </a:endParaRPr>
          </a:p>
          <a:p>
            <a:pPr marL="457200" lvl="0" indent="-358140" algn="l" rtl="0">
              <a:spcBef>
                <a:spcPts val="0"/>
              </a:spcBef>
              <a:spcAft>
                <a:spcPts val="0"/>
              </a:spcAft>
              <a:buSzPct val="100000"/>
              <a:buChar char="●"/>
            </a:pPr>
            <a:r>
              <a:rPr lang="en" sz="2400" dirty="0">
                <a:latin typeface="+mj-lt"/>
              </a:rPr>
              <a:t>Advanced Practice Provider</a:t>
            </a:r>
            <a:r>
              <a:rPr lang="en" sz="2400" b="1" dirty="0">
                <a:latin typeface="+mj-lt"/>
              </a:rPr>
              <a:t> </a:t>
            </a:r>
            <a:endParaRPr sz="2400" b="1" dirty="0">
              <a:latin typeface="+mj-lt"/>
            </a:endParaRPr>
          </a:p>
        </p:txBody>
      </p:sp>
      <p:pic>
        <p:nvPicPr>
          <p:cNvPr id="150" name="Google Shape;150;p26" descr="a man in a suit and bow tie says if we think together in front of a netflix logo (Provided by Tenor)"/>
          <p:cNvPicPr preferRelativeResize="0"/>
          <p:nvPr/>
        </p:nvPicPr>
        <p:blipFill>
          <a:blip r:embed="rId3">
            <a:alphaModFix/>
          </a:blip>
          <a:stretch>
            <a:fillRect/>
          </a:stretch>
        </p:blipFill>
        <p:spPr>
          <a:xfrm>
            <a:off x="4289275" y="200025"/>
            <a:ext cx="4743450" cy="4743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311700" y="445025"/>
            <a:ext cx="8520600" cy="899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400" b="1" dirty="0">
                <a:solidFill>
                  <a:schemeClr val="dk2"/>
                </a:solidFill>
                <a:latin typeface="+mj-lt"/>
              </a:rPr>
              <a:t>PDSA - </a:t>
            </a:r>
            <a:r>
              <a:rPr lang="en" sz="4400" b="1" i="1" dirty="0">
                <a:solidFill>
                  <a:schemeClr val="dk2"/>
                </a:solidFill>
                <a:latin typeface="+mj-lt"/>
              </a:rPr>
              <a:t>Plan</a:t>
            </a:r>
            <a:endParaRPr lang="en-US" sz="4400" b="1" i="1" dirty="0">
              <a:solidFill>
                <a:schemeClr val="dk2"/>
              </a:solidFill>
              <a:latin typeface="+mj-lt"/>
            </a:endParaRPr>
          </a:p>
          <a:p>
            <a:pPr marL="0" lvl="0" indent="0" algn="ctr" rtl="0">
              <a:spcBef>
                <a:spcPts val="0"/>
              </a:spcBef>
              <a:spcAft>
                <a:spcPts val="0"/>
              </a:spcAft>
              <a:buNone/>
            </a:pPr>
            <a:r>
              <a:rPr lang="en" sz="3600" b="1" i="1" dirty="0">
                <a:solidFill>
                  <a:schemeClr val="dk2"/>
                </a:solidFill>
                <a:latin typeface="+mj-lt"/>
              </a:rPr>
              <a:t>Tool:  Data Collection</a:t>
            </a:r>
            <a:endParaRPr sz="3600" b="1" dirty="0">
              <a:solidFill>
                <a:schemeClr val="dk2"/>
              </a:solidFill>
              <a:latin typeface="+mj-lt"/>
            </a:endParaRPr>
          </a:p>
          <a:p>
            <a:pPr marL="0" lvl="0" indent="0" algn="l" rtl="0">
              <a:spcBef>
                <a:spcPts val="0"/>
              </a:spcBef>
              <a:spcAft>
                <a:spcPts val="0"/>
              </a:spcAft>
              <a:buNone/>
            </a:pPr>
            <a:endParaRPr dirty="0">
              <a:solidFill>
                <a:schemeClr val="dk2"/>
              </a:solidFill>
              <a:latin typeface="+mj-lt"/>
            </a:endParaRPr>
          </a:p>
        </p:txBody>
      </p:sp>
      <p:pic>
        <p:nvPicPr>
          <p:cNvPr id="156" name="Google Shape;156;p27" descr="a man with his arms outstretched and the words i have the data (Provided by Tenor)"/>
          <p:cNvPicPr preferRelativeResize="0"/>
          <p:nvPr/>
        </p:nvPicPr>
        <p:blipFill>
          <a:blip r:embed="rId3">
            <a:alphaModFix/>
          </a:blip>
          <a:stretch>
            <a:fillRect/>
          </a:stretch>
        </p:blipFill>
        <p:spPr>
          <a:xfrm>
            <a:off x="2200275" y="2063750"/>
            <a:ext cx="4743450" cy="2371725"/>
          </a:xfrm>
          <a:prstGeom prst="rect">
            <a:avLst/>
          </a:prstGeom>
          <a:noFill/>
          <a:ln>
            <a:noFill/>
          </a:ln>
        </p:spPr>
      </p:pic>
      <p:pic>
        <p:nvPicPr>
          <p:cNvPr id="157" name="Google Shape;157;p27" title="Beth Lehmkuhler 2.0.JPG"/>
          <p:cNvPicPr preferRelativeResize="0"/>
          <p:nvPr/>
        </p:nvPicPr>
        <p:blipFill>
          <a:blip r:embed="rId4">
            <a:alphaModFix/>
          </a:blip>
          <a:stretch>
            <a:fillRect/>
          </a:stretch>
        </p:blipFill>
        <p:spPr>
          <a:xfrm>
            <a:off x="3892700" y="2729725"/>
            <a:ext cx="1091052" cy="14268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311700" y="164600"/>
            <a:ext cx="4692900" cy="77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a:solidFill>
                  <a:schemeClr val="dk2"/>
                </a:solidFill>
              </a:rPr>
              <a:t>COLLECTING THE DATA </a:t>
            </a:r>
            <a:endParaRPr sz="3220" b="1">
              <a:solidFill>
                <a:schemeClr val="dk2"/>
              </a:solidFill>
            </a:endParaRPr>
          </a:p>
        </p:txBody>
      </p:sp>
      <p:sp>
        <p:nvSpPr>
          <p:cNvPr id="163" name="Google Shape;163;p28"/>
          <p:cNvSpPr txBox="1">
            <a:spLocks noGrp="1"/>
          </p:cNvSpPr>
          <p:nvPr>
            <p:ph type="body" idx="1"/>
          </p:nvPr>
        </p:nvSpPr>
        <p:spPr>
          <a:xfrm>
            <a:off x="397775" y="1344175"/>
            <a:ext cx="4174200" cy="1971600"/>
          </a:xfrm>
          <a:prstGeom prst="rect">
            <a:avLst/>
          </a:prstGeom>
        </p:spPr>
        <p:txBody>
          <a:bodyPr spcFirstLastPara="1" wrap="square" lIns="91425" tIns="91425" rIns="91425" bIns="91425" anchor="t" anchorCtr="0">
            <a:normAutofit fontScale="25000" lnSpcReduction="20000"/>
          </a:bodyPr>
          <a:lstStyle/>
          <a:p>
            <a:pPr marL="457200" lvl="0" indent="-342900" algn="l" rtl="0">
              <a:spcBef>
                <a:spcPts val="0"/>
              </a:spcBef>
              <a:spcAft>
                <a:spcPts val="0"/>
              </a:spcAft>
              <a:buSzPct val="100000"/>
              <a:buAutoNum type="arabicPeriod"/>
            </a:pPr>
            <a:r>
              <a:rPr lang="en" sz="7200" b="1"/>
              <a:t>What is the Actual Outcome?</a:t>
            </a:r>
            <a:endParaRPr sz="7200" b="1"/>
          </a:p>
          <a:p>
            <a:pPr marL="457200" lvl="0" indent="-342900" algn="l" rtl="0">
              <a:spcBef>
                <a:spcPts val="0"/>
              </a:spcBef>
              <a:spcAft>
                <a:spcPts val="0"/>
              </a:spcAft>
              <a:buSzPct val="100000"/>
              <a:buChar char="-"/>
            </a:pPr>
            <a:r>
              <a:rPr lang="en" sz="7200"/>
              <a:t>Current State/Baseline</a:t>
            </a:r>
            <a:endParaRPr sz="7200"/>
          </a:p>
          <a:p>
            <a:pPr marL="457200" lvl="0" indent="-342900" algn="l" rtl="0">
              <a:spcBef>
                <a:spcPts val="0"/>
              </a:spcBef>
              <a:spcAft>
                <a:spcPts val="0"/>
              </a:spcAft>
              <a:buSzPct val="100000"/>
              <a:buAutoNum type="arabicPeriod"/>
            </a:pPr>
            <a:r>
              <a:rPr lang="en" sz="7200" b="1"/>
              <a:t>What is the Intended Outcome? </a:t>
            </a:r>
            <a:endParaRPr sz="7200" b="1"/>
          </a:p>
          <a:p>
            <a:pPr marL="457200" lvl="0" indent="-342900" algn="l" rtl="0">
              <a:spcBef>
                <a:spcPts val="0"/>
              </a:spcBef>
              <a:spcAft>
                <a:spcPts val="0"/>
              </a:spcAft>
              <a:buSzPct val="100000"/>
              <a:buChar char="-"/>
            </a:pPr>
            <a:r>
              <a:rPr lang="en" sz="7200"/>
              <a:t>SEP-1 Bundle/Best Practice</a:t>
            </a:r>
            <a:endParaRPr sz="7200"/>
          </a:p>
          <a:p>
            <a:pPr marL="457200" lvl="0" indent="-342900" algn="l" rtl="0">
              <a:spcBef>
                <a:spcPts val="0"/>
              </a:spcBef>
              <a:spcAft>
                <a:spcPts val="0"/>
              </a:spcAft>
              <a:buSzPct val="100000"/>
              <a:buAutoNum type="arabicPeriod"/>
            </a:pPr>
            <a:r>
              <a:rPr lang="en" sz="7200" b="1"/>
              <a:t>What are the Identified Gaps?</a:t>
            </a:r>
            <a:endParaRPr sz="7200" b="1"/>
          </a:p>
          <a:p>
            <a:pPr marL="457200" lvl="0" indent="-342900" algn="l" rtl="0">
              <a:spcBef>
                <a:spcPts val="0"/>
              </a:spcBef>
              <a:spcAft>
                <a:spcPts val="0"/>
              </a:spcAft>
              <a:buSzPct val="100000"/>
              <a:buChar char="-"/>
            </a:pPr>
            <a:r>
              <a:rPr lang="en" sz="7200"/>
              <a:t>Gap Analysis</a:t>
            </a:r>
            <a:endParaRPr sz="7200"/>
          </a:p>
          <a:p>
            <a:pPr marL="0" lvl="0" indent="0" algn="l" rtl="0">
              <a:spcBef>
                <a:spcPts val="1200"/>
              </a:spcBef>
              <a:spcAft>
                <a:spcPts val="0"/>
              </a:spcAft>
              <a:buNone/>
            </a:pPr>
            <a:endParaRPr/>
          </a:p>
          <a:p>
            <a:pPr marL="0" lvl="0" indent="0" algn="l" rtl="0">
              <a:spcBef>
                <a:spcPts val="1200"/>
              </a:spcBef>
              <a:spcAft>
                <a:spcPts val="0"/>
              </a:spcAft>
              <a:buNone/>
            </a:pPr>
            <a:endParaRPr/>
          </a:p>
          <a:p>
            <a:pPr marL="457200" lvl="0" indent="0" algn="l" rtl="0">
              <a:spcBef>
                <a:spcPts val="1200"/>
              </a:spcBef>
              <a:spcAft>
                <a:spcPts val="0"/>
              </a:spcAft>
              <a:buNone/>
            </a:pPr>
            <a:endParaRPr/>
          </a:p>
          <a:p>
            <a:pPr marL="0" lvl="0" indent="0" algn="ctr" rtl="0">
              <a:spcBef>
                <a:spcPts val="1200"/>
              </a:spcBef>
              <a:spcAft>
                <a:spcPts val="0"/>
              </a:spcAft>
              <a:buNone/>
            </a:pPr>
            <a:endParaRPr sz="2300"/>
          </a:p>
          <a:p>
            <a:pPr marL="0" lvl="0" indent="0" algn="ctr" rtl="0">
              <a:spcBef>
                <a:spcPts val="1200"/>
              </a:spcBef>
              <a:spcAft>
                <a:spcPts val="1200"/>
              </a:spcAft>
              <a:buNone/>
            </a:pPr>
            <a:endParaRPr sz="3250" b="1"/>
          </a:p>
        </p:txBody>
      </p:sp>
      <p:pic>
        <p:nvPicPr>
          <p:cNvPr id="164" name="Google Shape;164;p28" descr="a cat wearing a pair of glasses with the words talk data to me above it (Provided by Tenor)"/>
          <p:cNvPicPr preferRelativeResize="0"/>
          <p:nvPr/>
        </p:nvPicPr>
        <p:blipFill>
          <a:blip r:embed="rId3">
            <a:alphaModFix/>
          </a:blip>
          <a:stretch>
            <a:fillRect/>
          </a:stretch>
        </p:blipFill>
        <p:spPr>
          <a:xfrm>
            <a:off x="5135775" y="1269350"/>
            <a:ext cx="2370875" cy="2370875"/>
          </a:xfrm>
          <a:prstGeom prst="rect">
            <a:avLst/>
          </a:prstGeom>
          <a:noFill/>
          <a:ln>
            <a:noFill/>
          </a:ln>
        </p:spPr>
      </p:pic>
      <p:sp>
        <p:nvSpPr>
          <p:cNvPr id="165" name="Google Shape;165;p28"/>
          <p:cNvSpPr txBox="1"/>
          <p:nvPr/>
        </p:nvSpPr>
        <p:spPr>
          <a:xfrm>
            <a:off x="716250" y="3955950"/>
            <a:ext cx="7711500" cy="74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 sz="1800" b="1">
                <a:solidFill>
                  <a:schemeClr val="accent3"/>
                </a:solidFill>
                <a:latin typeface="Proxima Nova"/>
                <a:ea typeface="Proxima Nova"/>
                <a:cs typeface="Proxima Nova"/>
                <a:sym typeface="Proxima Nova"/>
              </a:rPr>
              <a:t>What happened, what was supposed to happen, and where are the gaps?</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311700" y="164600"/>
            <a:ext cx="8434500" cy="83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a:solidFill>
                  <a:schemeClr val="dk2"/>
                </a:solidFill>
              </a:rPr>
              <a:t>COLLECTING THE DATA (what happened)</a:t>
            </a:r>
            <a:endParaRPr sz="3220" b="1">
              <a:solidFill>
                <a:schemeClr val="dk2"/>
              </a:solidFill>
            </a:endParaRPr>
          </a:p>
        </p:txBody>
      </p:sp>
      <p:sp>
        <p:nvSpPr>
          <p:cNvPr id="171" name="Google Shape;171;p29"/>
          <p:cNvSpPr txBox="1">
            <a:spLocks noGrp="1"/>
          </p:cNvSpPr>
          <p:nvPr>
            <p:ph type="body" idx="1"/>
          </p:nvPr>
        </p:nvSpPr>
        <p:spPr>
          <a:xfrm>
            <a:off x="354750" y="1034475"/>
            <a:ext cx="8434500" cy="1227600"/>
          </a:xfrm>
          <a:prstGeom prst="rect">
            <a:avLst/>
          </a:prstGeom>
        </p:spPr>
        <p:txBody>
          <a:bodyPr spcFirstLastPara="1" wrap="square" lIns="91425" tIns="91425" rIns="91425" bIns="91425" anchor="t" anchorCtr="0">
            <a:noAutofit/>
          </a:bodyPr>
          <a:lstStyle/>
          <a:p>
            <a:pPr marL="0" lvl="0" indent="0" algn="ctr" rtl="0">
              <a:lnSpc>
                <a:spcPct val="105000"/>
              </a:lnSpc>
              <a:spcBef>
                <a:spcPts val="0"/>
              </a:spcBef>
              <a:spcAft>
                <a:spcPts val="0"/>
              </a:spcAft>
              <a:buSzPts val="605"/>
              <a:buNone/>
            </a:pPr>
            <a:r>
              <a:rPr lang="en" b="1" u="sng"/>
              <a:t>Retrospective Chart Review = Establishing Baseline</a:t>
            </a:r>
            <a:endParaRPr b="1" u="sng"/>
          </a:p>
          <a:p>
            <a:pPr marL="0" lvl="0" indent="0" algn="l" rtl="0">
              <a:lnSpc>
                <a:spcPct val="105000"/>
              </a:lnSpc>
              <a:spcBef>
                <a:spcPts val="1200"/>
              </a:spcBef>
              <a:spcAft>
                <a:spcPts val="0"/>
              </a:spcAft>
              <a:buSzPts val="605"/>
              <a:buNone/>
            </a:pPr>
            <a:r>
              <a:rPr lang="en" b="1"/>
              <a:t>Approximately </a:t>
            </a:r>
            <a:r>
              <a:rPr lang="en" b="1">
                <a:solidFill>
                  <a:schemeClr val="accent5"/>
                </a:solidFill>
              </a:rPr>
              <a:t>54%</a:t>
            </a:r>
            <a:r>
              <a:rPr lang="en" b="1"/>
              <a:t> of the time, the Sepsis Bundle Treatment guidelines were not met in our facility, excluding locum providers. </a:t>
            </a:r>
            <a:endParaRPr b="1"/>
          </a:p>
          <a:p>
            <a:pPr marL="0" lvl="0" indent="0" algn="l" rtl="0">
              <a:lnSpc>
                <a:spcPct val="105000"/>
              </a:lnSpc>
              <a:spcBef>
                <a:spcPts val="1200"/>
              </a:spcBef>
              <a:spcAft>
                <a:spcPts val="0"/>
              </a:spcAft>
              <a:buSzPts val="605"/>
              <a:buNone/>
            </a:pPr>
            <a:endParaRPr/>
          </a:p>
          <a:p>
            <a:pPr marL="0" lvl="0" indent="0" algn="l" rtl="0">
              <a:lnSpc>
                <a:spcPct val="105000"/>
              </a:lnSpc>
              <a:spcBef>
                <a:spcPts val="1200"/>
              </a:spcBef>
              <a:spcAft>
                <a:spcPts val="1200"/>
              </a:spcAft>
              <a:buSzPts val="605"/>
              <a:buNone/>
            </a:pPr>
            <a:endParaRPr/>
          </a:p>
        </p:txBody>
      </p:sp>
      <p:pic>
        <p:nvPicPr>
          <p:cNvPr id="172" name="Google Shape;172;p29"/>
          <p:cNvPicPr preferRelativeResize="0"/>
          <p:nvPr/>
        </p:nvPicPr>
        <p:blipFill>
          <a:blip r:embed="rId3">
            <a:alphaModFix/>
          </a:blip>
          <a:stretch>
            <a:fillRect/>
          </a:stretch>
        </p:blipFill>
        <p:spPr>
          <a:xfrm>
            <a:off x="717450" y="2301850"/>
            <a:ext cx="3854551" cy="2247875"/>
          </a:xfrm>
          <a:prstGeom prst="rect">
            <a:avLst/>
          </a:prstGeom>
          <a:noFill/>
          <a:ln>
            <a:noFill/>
          </a:ln>
        </p:spPr>
      </p:pic>
      <p:pic>
        <p:nvPicPr>
          <p:cNvPr id="173" name="Google Shape;173;p29" descr="a woman in a lab coat stands in front of a group of doctors and says nope not even close . (Provided by Tenor)"/>
          <p:cNvPicPr preferRelativeResize="0"/>
          <p:nvPr/>
        </p:nvPicPr>
        <p:blipFill>
          <a:blip r:embed="rId4">
            <a:alphaModFix/>
          </a:blip>
          <a:stretch>
            <a:fillRect/>
          </a:stretch>
        </p:blipFill>
        <p:spPr>
          <a:xfrm>
            <a:off x="5132050" y="2301850"/>
            <a:ext cx="2968350" cy="1668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title"/>
          </p:nvPr>
        </p:nvSpPr>
        <p:spPr>
          <a:xfrm>
            <a:off x="311700" y="164600"/>
            <a:ext cx="8024400" cy="7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a:solidFill>
                  <a:schemeClr val="dk2"/>
                </a:solidFill>
              </a:rPr>
              <a:t>COLLECTING THE DATA (what happened)</a:t>
            </a:r>
            <a:endParaRPr sz="3220" b="1">
              <a:solidFill>
                <a:schemeClr val="dk2"/>
              </a:solidFill>
            </a:endParaRPr>
          </a:p>
        </p:txBody>
      </p:sp>
      <p:sp>
        <p:nvSpPr>
          <p:cNvPr id="179" name="Google Shape;179;p30"/>
          <p:cNvSpPr txBox="1">
            <a:spLocks noGrp="1"/>
          </p:cNvSpPr>
          <p:nvPr>
            <p:ph type="body" idx="1"/>
          </p:nvPr>
        </p:nvSpPr>
        <p:spPr>
          <a:xfrm>
            <a:off x="331400" y="963800"/>
            <a:ext cx="8061600" cy="13914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sz="1900" b="1" u="sng"/>
              <a:t>Comparison Data</a:t>
            </a:r>
            <a:r>
              <a:rPr lang="en" sz="1900" u="sng"/>
              <a:t> </a:t>
            </a:r>
            <a:endParaRPr sz="1900" u="sng"/>
          </a:p>
          <a:p>
            <a:pPr marL="457200" lvl="0" indent="-340201" algn="l" rtl="0">
              <a:spcBef>
                <a:spcPts val="1200"/>
              </a:spcBef>
              <a:spcAft>
                <a:spcPts val="0"/>
              </a:spcAft>
              <a:buSzPct val="100000"/>
              <a:buChar char="●"/>
            </a:pPr>
            <a:r>
              <a:rPr lang="en" sz="1900" b="1"/>
              <a:t>Sepsis Mortality (Claims) 4th Quarter 2023: </a:t>
            </a:r>
            <a:r>
              <a:rPr lang="en" sz="1900" b="1">
                <a:solidFill>
                  <a:schemeClr val="accent5"/>
                </a:solidFill>
              </a:rPr>
              <a:t>24.00%</a:t>
            </a:r>
            <a:r>
              <a:rPr lang="en" sz="1900" b="1"/>
              <a:t> per NHA Scorecard.</a:t>
            </a:r>
            <a:br>
              <a:rPr lang="en" sz="1900" b="1"/>
            </a:br>
            <a:endParaRPr sz="1900" b="1"/>
          </a:p>
          <a:p>
            <a:pPr marL="457200" lvl="0" indent="-340201" algn="l" rtl="0">
              <a:spcBef>
                <a:spcPts val="0"/>
              </a:spcBef>
              <a:spcAft>
                <a:spcPts val="0"/>
              </a:spcAft>
              <a:buSzPct val="100000"/>
              <a:buChar char="●"/>
            </a:pPr>
            <a:r>
              <a:rPr lang="en" sz="1900" b="1"/>
              <a:t>NHA Benchmark= </a:t>
            </a:r>
            <a:r>
              <a:rPr lang="en" sz="1900" b="1">
                <a:solidFill>
                  <a:schemeClr val="dk2"/>
                </a:solidFill>
              </a:rPr>
              <a:t>18.00%</a:t>
            </a:r>
            <a:endParaRPr sz="1900" b="1">
              <a:solidFill>
                <a:schemeClr val="dk2"/>
              </a:solidFill>
            </a:endParaRPr>
          </a:p>
        </p:txBody>
      </p:sp>
      <p:pic>
        <p:nvPicPr>
          <p:cNvPr id="180" name="Google Shape;180;p30"/>
          <p:cNvPicPr preferRelativeResize="0"/>
          <p:nvPr/>
        </p:nvPicPr>
        <p:blipFill>
          <a:blip r:embed="rId3">
            <a:alphaModFix/>
          </a:blip>
          <a:stretch>
            <a:fillRect/>
          </a:stretch>
        </p:blipFill>
        <p:spPr>
          <a:xfrm>
            <a:off x="1426801" y="2355200"/>
            <a:ext cx="6178350" cy="2134025"/>
          </a:xfrm>
          <a:prstGeom prst="rect">
            <a:avLst/>
          </a:prstGeom>
          <a:noFill/>
          <a:ln>
            <a:noFill/>
          </a:ln>
        </p:spPr>
      </p:pic>
      <p:pic>
        <p:nvPicPr>
          <p:cNvPr id="181" name="Google Shape;181;p30" descr="Grave line icon. After human death gravestone with RIP sign. Halloween vector design concept, outline style pictogram on white background, use for web and app. Eps 10. (Provided by Getty Images)"/>
          <p:cNvPicPr preferRelativeResize="0"/>
          <p:nvPr/>
        </p:nvPicPr>
        <p:blipFill>
          <a:blip r:embed="rId4">
            <a:alphaModFix/>
          </a:blip>
          <a:stretch>
            <a:fillRect/>
          </a:stretch>
        </p:blipFill>
        <p:spPr>
          <a:xfrm>
            <a:off x="7544725" y="3647500"/>
            <a:ext cx="1187574" cy="1187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311700" y="164600"/>
            <a:ext cx="4824000" cy="91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a:solidFill>
                  <a:schemeClr val="dk2"/>
                </a:solidFill>
              </a:rPr>
              <a:t>COLLECTING THE DATA </a:t>
            </a:r>
            <a:endParaRPr sz="3220" b="1">
              <a:solidFill>
                <a:schemeClr val="dk2"/>
              </a:solidFill>
            </a:endParaRPr>
          </a:p>
          <a:p>
            <a:pPr marL="0" lvl="0" indent="0" algn="l" rtl="0">
              <a:spcBef>
                <a:spcPts val="0"/>
              </a:spcBef>
              <a:spcAft>
                <a:spcPts val="0"/>
              </a:spcAft>
              <a:buSzPts val="990"/>
              <a:buNone/>
            </a:pPr>
            <a:r>
              <a:rPr lang="en" sz="1800" b="1">
                <a:solidFill>
                  <a:schemeClr val="dk2"/>
                </a:solidFill>
              </a:rPr>
              <a:t>(What’s supposed to happen and the gaps)</a:t>
            </a:r>
            <a:endParaRPr sz="1800" b="1">
              <a:solidFill>
                <a:schemeClr val="dk2"/>
              </a:solidFill>
            </a:endParaRPr>
          </a:p>
        </p:txBody>
      </p:sp>
      <p:sp>
        <p:nvSpPr>
          <p:cNvPr id="187" name="Google Shape;187;p31"/>
          <p:cNvSpPr txBox="1">
            <a:spLocks noGrp="1"/>
          </p:cNvSpPr>
          <p:nvPr>
            <p:ph type="body" idx="1"/>
          </p:nvPr>
        </p:nvSpPr>
        <p:spPr>
          <a:xfrm>
            <a:off x="443600" y="1109250"/>
            <a:ext cx="3928800" cy="1002600"/>
          </a:xfrm>
          <a:prstGeom prst="rect">
            <a:avLst/>
          </a:prstGeom>
        </p:spPr>
        <p:txBody>
          <a:bodyPr spcFirstLastPara="1" wrap="square" lIns="91425" tIns="91425" rIns="91425" bIns="91425" anchor="t" anchorCtr="0">
            <a:noAutofit/>
          </a:bodyPr>
          <a:lstStyle/>
          <a:p>
            <a:pPr marL="457200" lvl="0" indent="-344805" algn="l" rtl="0">
              <a:lnSpc>
                <a:spcPct val="95000"/>
              </a:lnSpc>
              <a:spcBef>
                <a:spcPts val="0"/>
              </a:spcBef>
              <a:spcAft>
                <a:spcPts val="0"/>
              </a:spcAft>
              <a:buSzPts val="1830"/>
              <a:buChar char="●"/>
            </a:pPr>
            <a:r>
              <a:rPr lang="en" sz="1829" b="1"/>
              <a:t>NHA Gap analysis</a:t>
            </a:r>
            <a:endParaRPr sz="1829" b="1"/>
          </a:p>
          <a:p>
            <a:pPr marL="457200" lvl="0" indent="-344805" algn="l" rtl="0">
              <a:lnSpc>
                <a:spcPct val="95000"/>
              </a:lnSpc>
              <a:spcBef>
                <a:spcPts val="0"/>
              </a:spcBef>
              <a:spcAft>
                <a:spcPts val="0"/>
              </a:spcAft>
              <a:buSzPts val="1830"/>
              <a:buChar char="-"/>
            </a:pPr>
            <a:r>
              <a:rPr lang="en" sz="1829" b="1"/>
              <a:t>2/42 components met (</a:t>
            </a:r>
            <a:r>
              <a:rPr lang="en" sz="1829" b="1">
                <a:solidFill>
                  <a:schemeClr val="accent5"/>
                </a:solidFill>
              </a:rPr>
              <a:t>5%</a:t>
            </a:r>
            <a:r>
              <a:rPr lang="en" sz="1829" b="1"/>
              <a:t>)</a:t>
            </a:r>
            <a:endParaRPr sz="1829" b="1"/>
          </a:p>
          <a:p>
            <a:pPr marL="0" lvl="0" indent="0" algn="l" rtl="0">
              <a:lnSpc>
                <a:spcPct val="95000"/>
              </a:lnSpc>
              <a:spcBef>
                <a:spcPts val="1200"/>
              </a:spcBef>
              <a:spcAft>
                <a:spcPts val="1200"/>
              </a:spcAft>
              <a:buSzPts val="935"/>
              <a:buNone/>
            </a:pPr>
            <a:endParaRPr sz="1530"/>
          </a:p>
        </p:txBody>
      </p:sp>
      <p:pic>
        <p:nvPicPr>
          <p:cNvPr id="188" name="Google Shape;188;p31"/>
          <p:cNvPicPr preferRelativeResize="0"/>
          <p:nvPr/>
        </p:nvPicPr>
        <p:blipFill>
          <a:blip r:embed="rId3">
            <a:alphaModFix/>
          </a:blip>
          <a:stretch>
            <a:fillRect/>
          </a:stretch>
        </p:blipFill>
        <p:spPr>
          <a:xfrm>
            <a:off x="916000" y="1785323"/>
            <a:ext cx="2235425" cy="2783551"/>
          </a:xfrm>
          <a:prstGeom prst="rect">
            <a:avLst/>
          </a:prstGeom>
          <a:noFill/>
          <a:ln>
            <a:noFill/>
          </a:ln>
        </p:spPr>
      </p:pic>
      <p:pic>
        <p:nvPicPr>
          <p:cNvPr id="189" name="Google Shape;189;p31"/>
          <p:cNvPicPr preferRelativeResize="0"/>
          <p:nvPr/>
        </p:nvPicPr>
        <p:blipFill>
          <a:blip r:embed="rId4">
            <a:alphaModFix/>
          </a:blip>
          <a:stretch>
            <a:fillRect/>
          </a:stretch>
        </p:blipFill>
        <p:spPr>
          <a:xfrm>
            <a:off x="3655251" y="1818825"/>
            <a:ext cx="2006098" cy="2750049"/>
          </a:xfrm>
          <a:prstGeom prst="rect">
            <a:avLst/>
          </a:prstGeom>
          <a:noFill/>
          <a:ln>
            <a:noFill/>
          </a:ln>
        </p:spPr>
      </p:pic>
      <p:pic>
        <p:nvPicPr>
          <p:cNvPr id="190" name="Google Shape;190;p31"/>
          <p:cNvPicPr preferRelativeResize="0"/>
          <p:nvPr/>
        </p:nvPicPr>
        <p:blipFill>
          <a:blip r:embed="rId5">
            <a:alphaModFix/>
          </a:blip>
          <a:stretch>
            <a:fillRect/>
          </a:stretch>
        </p:blipFill>
        <p:spPr>
          <a:xfrm>
            <a:off x="5937320" y="1818825"/>
            <a:ext cx="2084280" cy="2750050"/>
          </a:xfrm>
          <a:prstGeom prst="rect">
            <a:avLst/>
          </a:prstGeom>
          <a:noFill/>
          <a:ln>
            <a:noFill/>
          </a:ln>
        </p:spPr>
      </p:pic>
      <p:pic>
        <p:nvPicPr>
          <p:cNvPr id="191" name="Google Shape;191;p31" descr="bad words icon vector. Isolated contour symbol illustration (Provided by Getty Images)"/>
          <p:cNvPicPr preferRelativeResize="0"/>
          <p:nvPr/>
        </p:nvPicPr>
        <p:blipFill>
          <a:blip r:embed="rId6">
            <a:alphaModFix/>
          </a:blip>
          <a:stretch>
            <a:fillRect/>
          </a:stretch>
        </p:blipFill>
        <p:spPr>
          <a:xfrm>
            <a:off x="6448475" y="164575"/>
            <a:ext cx="1573125" cy="913551"/>
          </a:xfrm>
          <a:prstGeom prst="rect">
            <a:avLst/>
          </a:prstGeom>
          <a:noFill/>
          <a:ln>
            <a:noFill/>
          </a:ln>
        </p:spPr>
      </p:pic>
      <p:sp>
        <p:nvSpPr>
          <p:cNvPr id="192" name="Google Shape;192;p31"/>
          <p:cNvSpPr txBox="1"/>
          <p:nvPr/>
        </p:nvSpPr>
        <p:spPr>
          <a:xfrm>
            <a:off x="4773375" y="1047825"/>
            <a:ext cx="3732300" cy="771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Proxima Nova"/>
              <a:buChar char="●"/>
            </a:pPr>
            <a:r>
              <a:rPr lang="en" sz="1800" b="1">
                <a:solidFill>
                  <a:schemeClr val="accent3"/>
                </a:solidFill>
                <a:latin typeface="Proxima Nova"/>
                <a:ea typeface="Proxima Nova"/>
                <a:cs typeface="Proxima Nova"/>
                <a:sym typeface="Proxima Nova"/>
              </a:rPr>
              <a:t>CDC Gap Analysis                    - 2/52</a:t>
            </a:r>
            <a:r>
              <a:rPr lang="en" sz="1800" b="1">
                <a:solidFill>
                  <a:srgbClr val="FF0000"/>
                </a:solidFill>
                <a:latin typeface="Proxima Nova"/>
                <a:ea typeface="Proxima Nova"/>
                <a:cs typeface="Proxima Nova"/>
                <a:sym typeface="Proxima Nova"/>
              </a:rPr>
              <a:t> </a:t>
            </a:r>
            <a:r>
              <a:rPr lang="en" sz="1800" b="1">
                <a:solidFill>
                  <a:schemeClr val="dk1"/>
                </a:solidFill>
                <a:latin typeface="Proxima Nova"/>
                <a:ea typeface="Proxima Nova"/>
                <a:cs typeface="Proxima Nova"/>
                <a:sym typeface="Proxima Nova"/>
              </a:rPr>
              <a:t>components met (</a:t>
            </a:r>
            <a:r>
              <a:rPr lang="en" sz="1800" b="1">
                <a:solidFill>
                  <a:srgbClr val="FF0000"/>
                </a:solidFill>
                <a:latin typeface="Proxima Nova"/>
                <a:ea typeface="Proxima Nova"/>
                <a:cs typeface="Proxima Nova"/>
                <a:sym typeface="Proxima Nova"/>
              </a:rPr>
              <a:t>4%</a:t>
            </a:r>
            <a:r>
              <a:rPr lang="en" sz="1800" b="1">
                <a:solidFill>
                  <a:schemeClr val="dk1"/>
                </a:solidFill>
                <a:latin typeface="Proxima Nova"/>
                <a:ea typeface="Proxima Nova"/>
                <a:cs typeface="Proxima Nova"/>
                <a:sym typeface="Proxima Nova"/>
              </a:rPr>
              <a:t>)</a:t>
            </a:r>
            <a:endParaRPr sz="1800">
              <a:solidFill>
                <a:schemeClr val="dk1"/>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2161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577" b="1" dirty="0">
                <a:latin typeface="+mj-lt"/>
              </a:rPr>
              <a:t>PRESENTERS</a:t>
            </a:r>
            <a:endParaRPr sz="3688" b="1" dirty="0">
              <a:latin typeface="+mj-lt"/>
            </a:endParaRPr>
          </a:p>
          <a:p>
            <a:pPr marL="0" lvl="0" indent="0" algn="l" rtl="0">
              <a:spcBef>
                <a:spcPts val="0"/>
              </a:spcBef>
              <a:spcAft>
                <a:spcPts val="0"/>
              </a:spcAft>
              <a:buNone/>
            </a:pPr>
            <a:endParaRPr dirty="0"/>
          </a:p>
        </p:txBody>
      </p:sp>
      <p:pic>
        <p:nvPicPr>
          <p:cNvPr id="67" name="Google Shape;67;p14" title="Schaaf-1920w.jpg"/>
          <p:cNvPicPr preferRelativeResize="0"/>
          <p:nvPr/>
        </p:nvPicPr>
        <p:blipFill>
          <a:blip r:embed="rId3">
            <a:alphaModFix/>
          </a:blip>
          <a:stretch>
            <a:fillRect/>
          </a:stretch>
        </p:blipFill>
        <p:spPr>
          <a:xfrm flipH="1">
            <a:off x="289276" y="847350"/>
            <a:ext cx="1943099" cy="2690527"/>
          </a:xfrm>
          <a:prstGeom prst="rect">
            <a:avLst/>
          </a:prstGeom>
          <a:noFill/>
          <a:ln>
            <a:noFill/>
          </a:ln>
        </p:spPr>
      </p:pic>
      <p:pic>
        <p:nvPicPr>
          <p:cNvPr id="68" name="Google Shape;68;p14" title="Beth Lehmkuhler 2.0.JPG"/>
          <p:cNvPicPr preferRelativeResize="0"/>
          <p:nvPr/>
        </p:nvPicPr>
        <p:blipFill>
          <a:blip r:embed="rId4">
            <a:alphaModFix/>
          </a:blip>
          <a:stretch>
            <a:fillRect/>
          </a:stretch>
        </p:blipFill>
        <p:spPr>
          <a:xfrm>
            <a:off x="3472402" y="1152475"/>
            <a:ext cx="2016847" cy="2637624"/>
          </a:xfrm>
          <a:prstGeom prst="rect">
            <a:avLst/>
          </a:prstGeom>
          <a:noFill/>
          <a:ln>
            <a:noFill/>
          </a:ln>
        </p:spPr>
      </p:pic>
      <p:pic>
        <p:nvPicPr>
          <p:cNvPr id="69" name="Google Shape;69;p14" title="Stephanie Wetovick.JPG"/>
          <p:cNvPicPr preferRelativeResize="0"/>
          <p:nvPr/>
        </p:nvPicPr>
        <p:blipFill>
          <a:blip r:embed="rId5">
            <a:alphaModFix/>
          </a:blip>
          <a:stretch>
            <a:fillRect/>
          </a:stretch>
        </p:blipFill>
        <p:spPr>
          <a:xfrm>
            <a:off x="6668100" y="791737"/>
            <a:ext cx="2164200" cy="2637624"/>
          </a:xfrm>
          <a:prstGeom prst="rect">
            <a:avLst/>
          </a:prstGeom>
          <a:noFill/>
          <a:ln>
            <a:noFill/>
          </a:ln>
        </p:spPr>
      </p:pic>
      <p:sp>
        <p:nvSpPr>
          <p:cNvPr id="70" name="Google Shape;70;p14"/>
          <p:cNvSpPr txBox="1"/>
          <p:nvPr/>
        </p:nvSpPr>
        <p:spPr>
          <a:xfrm>
            <a:off x="289275" y="3692475"/>
            <a:ext cx="2421300" cy="12348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accent3"/>
                </a:solidFill>
                <a:latin typeface="+mj-lt"/>
                <a:ea typeface="Proxima Nova"/>
                <a:cs typeface="Proxima Nova"/>
                <a:sym typeface="Proxima Nova"/>
              </a:rPr>
              <a:t>Jennifer Schaaf</a:t>
            </a:r>
            <a:endParaRPr sz="1800" dirty="0">
              <a:solidFill>
                <a:schemeClr val="accent3"/>
              </a:solidFill>
              <a:latin typeface="+mj-lt"/>
              <a:ea typeface="Proxima Nova"/>
              <a:cs typeface="Proxima Nova"/>
              <a:sym typeface="Proxima Nova"/>
            </a:endParaRPr>
          </a:p>
          <a:p>
            <a:pPr marL="0" lvl="0" indent="0" algn="l" rtl="0">
              <a:spcBef>
                <a:spcPts val="0"/>
              </a:spcBef>
              <a:spcAft>
                <a:spcPts val="0"/>
              </a:spcAft>
              <a:buNone/>
            </a:pPr>
            <a:r>
              <a:rPr lang="en" sz="1800" dirty="0">
                <a:solidFill>
                  <a:schemeClr val="accent3"/>
                </a:solidFill>
                <a:latin typeface="+mj-lt"/>
                <a:ea typeface="Proxima Nova"/>
                <a:cs typeface="Proxima Nova"/>
                <a:sym typeface="Proxima Nova"/>
              </a:rPr>
              <a:t>Chief Performance Officer, PharmD, RP, CPHQ, CHC</a:t>
            </a:r>
            <a:endParaRPr sz="1800" dirty="0">
              <a:solidFill>
                <a:schemeClr val="accent3"/>
              </a:solidFill>
              <a:latin typeface="+mj-lt"/>
              <a:ea typeface="Proxima Nova"/>
              <a:cs typeface="Proxima Nova"/>
              <a:sym typeface="Proxima Nova"/>
            </a:endParaRPr>
          </a:p>
        </p:txBody>
      </p:sp>
      <p:sp>
        <p:nvSpPr>
          <p:cNvPr id="71" name="Google Shape;71;p14"/>
          <p:cNvSpPr txBox="1"/>
          <p:nvPr/>
        </p:nvSpPr>
        <p:spPr>
          <a:xfrm>
            <a:off x="3472400" y="3790099"/>
            <a:ext cx="2421300" cy="12348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accent3"/>
                </a:solidFill>
                <a:latin typeface="+mj-lt"/>
                <a:ea typeface="Proxima Nova"/>
                <a:cs typeface="Proxima Nova"/>
                <a:sym typeface="Proxima Nova"/>
              </a:rPr>
              <a:t>Beth Lehmkuhler, Quality Assurance Coordinator, RN, CPHQ</a:t>
            </a:r>
            <a:endParaRPr sz="1800" dirty="0">
              <a:solidFill>
                <a:schemeClr val="accent3"/>
              </a:solidFill>
              <a:latin typeface="+mj-lt"/>
              <a:ea typeface="Proxima Nova"/>
              <a:cs typeface="Proxima Nova"/>
              <a:sym typeface="Proxima Nova"/>
            </a:endParaRPr>
          </a:p>
        </p:txBody>
      </p:sp>
      <p:sp>
        <p:nvSpPr>
          <p:cNvPr id="72" name="Google Shape;72;p14"/>
          <p:cNvSpPr txBox="1"/>
          <p:nvPr/>
        </p:nvSpPr>
        <p:spPr>
          <a:xfrm>
            <a:off x="6668100" y="3692475"/>
            <a:ext cx="242130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accent3"/>
                </a:solidFill>
                <a:latin typeface="+mj-lt"/>
                <a:ea typeface="Proxima Nova"/>
                <a:cs typeface="Proxima Nova"/>
                <a:sym typeface="Proxima Nova"/>
              </a:rPr>
              <a:t>Stephanie Wetovick, Pharmacy Manager, PharmD, RP</a:t>
            </a:r>
            <a:endParaRPr sz="1800" dirty="0">
              <a:solidFill>
                <a:schemeClr val="accent3"/>
              </a:solidFill>
              <a:latin typeface="+mj-lt"/>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311700" y="164600"/>
            <a:ext cx="4878000" cy="6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a:solidFill>
                  <a:schemeClr val="dk2"/>
                </a:solidFill>
              </a:rPr>
              <a:t>COLLECTING THE DATA </a:t>
            </a:r>
            <a:endParaRPr sz="3220" b="1">
              <a:solidFill>
                <a:schemeClr val="dk2"/>
              </a:solidFill>
            </a:endParaRPr>
          </a:p>
        </p:txBody>
      </p:sp>
      <p:sp>
        <p:nvSpPr>
          <p:cNvPr id="198" name="Google Shape;198;p32"/>
          <p:cNvSpPr txBox="1">
            <a:spLocks noGrp="1"/>
          </p:cNvSpPr>
          <p:nvPr>
            <p:ph type="body" idx="1"/>
          </p:nvPr>
        </p:nvSpPr>
        <p:spPr>
          <a:xfrm>
            <a:off x="397775" y="1344175"/>
            <a:ext cx="8434500" cy="322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sp>
        <p:nvSpPr>
          <p:cNvPr id="199" name="Google Shape;199;p32"/>
          <p:cNvSpPr txBox="1"/>
          <p:nvPr/>
        </p:nvSpPr>
        <p:spPr>
          <a:xfrm>
            <a:off x="863050" y="1170375"/>
            <a:ext cx="4783800" cy="255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u="sng">
                <a:solidFill>
                  <a:schemeClr val="accent3"/>
                </a:solidFill>
                <a:latin typeface="Proxima Nova"/>
                <a:ea typeface="Proxima Nova"/>
                <a:cs typeface="Proxima Nova"/>
                <a:sym typeface="Proxima Nova"/>
              </a:rPr>
              <a:t>Setting of Goals and Deadlines</a:t>
            </a:r>
            <a:endParaRPr sz="1800" b="1" u="sng">
              <a:solidFill>
                <a:schemeClr val="accent3"/>
              </a:solidFill>
              <a:latin typeface="Proxima Nova"/>
              <a:ea typeface="Proxima Nova"/>
              <a:cs typeface="Proxima Nova"/>
              <a:sym typeface="Proxima Nova"/>
            </a:endParaRPr>
          </a:p>
          <a:p>
            <a:pPr marL="457200" lvl="0" indent="-342900" algn="l" rtl="0">
              <a:lnSpc>
                <a:spcPct val="115000"/>
              </a:lnSpc>
              <a:spcBef>
                <a:spcPts val="1200"/>
              </a:spcBef>
              <a:spcAft>
                <a:spcPts val="0"/>
              </a:spcAft>
              <a:buClr>
                <a:schemeClr val="accent3"/>
              </a:buClr>
              <a:buSzPts val="1800"/>
              <a:buFont typeface="Proxima Nova"/>
              <a:buChar char="●"/>
            </a:pPr>
            <a:r>
              <a:rPr lang="en" sz="1800" b="1">
                <a:solidFill>
                  <a:schemeClr val="accent3"/>
                </a:solidFill>
                <a:latin typeface="Proxima Nova"/>
                <a:ea typeface="Proxima Nova"/>
                <a:cs typeface="Proxima Nova"/>
                <a:sym typeface="Proxima Nova"/>
              </a:rPr>
              <a:t>Use of NHA Sepsis Toolkit = Road Map</a:t>
            </a:r>
            <a:endParaRPr sz="1800" b="1">
              <a:solidFill>
                <a:schemeClr val="accent3"/>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accent3"/>
              </a:buClr>
              <a:buSzPts val="1800"/>
              <a:buFont typeface="Proxima Nova"/>
              <a:buChar char="-"/>
            </a:pPr>
            <a:r>
              <a:rPr lang="en" sz="1800" b="1">
                <a:solidFill>
                  <a:schemeClr val="accent3"/>
                </a:solidFill>
                <a:latin typeface="Proxima Nova"/>
                <a:ea typeface="Proxima Nova"/>
                <a:cs typeface="Proxima Nova"/>
                <a:sym typeface="Proxima Nova"/>
              </a:rPr>
              <a:t>Aligning steps in the toolkit and setting deadlines.</a:t>
            </a:r>
            <a:endParaRPr sz="1800" b="1">
              <a:solidFill>
                <a:schemeClr val="accent3"/>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accent3"/>
              </a:buClr>
              <a:buSzPts val="1800"/>
              <a:buFont typeface="Proxima Nova"/>
              <a:buChar char="-"/>
            </a:pPr>
            <a:r>
              <a:rPr lang="en" sz="1800" b="1">
                <a:solidFill>
                  <a:schemeClr val="accent3"/>
                </a:solidFill>
                <a:latin typeface="Proxima Nova"/>
                <a:ea typeface="Proxima Nova"/>
                <a:cs typeface="Proxima Nova"/>
                <a:sym typeface="Proxima Nova"/>
              </a:rPr>
              <a:t>Creating a Timeline</a:t>
            </a:r>
            <a:endParaRPr sz="1800">
              <a:solidFill>
                <a:schemeClr val="accent3"/>
              </a:solidFill>
              <a:latin typeface="Proxima Nova"/>
              <a:ea typeface="Proxima Nova"/>
              <a:cs typeface="Proxima Nova"/>
              <a:sym typeface="Proxima Nova"/>
            </a:endParaRPr>
          </a:p>
        </p:txBody>
      </p:sp>
      <p:pic>
        <p:nvPicPr>
          <p:cNvPr id="200" name="Google Shape;200;p32" descr="a woman with curly hair is sitting in front of a computer and says &quot; but you know what i do have &quot; (Provided by Tenor)"/>
          <p:cNvPicPr preferRelativeResize="0"/>
          <p:nvPr/>
        </p:nvPicPr>
        <p:blipFill>
          <a:blip r:embed="rId3">
            <a:alphaModFix/>
          </a:blip>
          <a:stretch>
            <a:fillRect/>
          </a:stretch>
        </p:blipFill>
        <p:spPr>
          <a:xfrm>
            <a:off x="4518450" y="2571750"/>
            <a:ext cx="3366075" cy="1892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311700" y="164600"/>
            <a:ext cx="4878000" cy="6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a:solidFill>
                  <a:schemeClr val="dk2"/>
                </a:solidFill>
              </a:rPr>
              <a:t>COLLECTING THE DATA </a:t>
            </a:r>
            <a:endParaRPr sz="3220" b="1">
              <a:solidFill>
                <a:schemeClr val="dk2"/>
              </a:solidFill>
            </a:endParaRPr>
          </a:p>
        </p:txBody>
      </p:sp>
      <p:sp>
        <p:nvSpPr>
          <p:cNvPr id="206" name="Google Shape;206;p33"/>
          <p:cNvSpPr txBox="1">
            <a:spLocks noGrp="1"/>
          </p:cNvSpPr>
          <p:nvPr>
            <p:ph type="body" idx="1"/>
          </p:nvPr>
        </p:nvSpPr>
        <p:spPr>
          <a:xfrm>
            <a:off x="397775" y="1344175"/>
            <a:ext cx="8434500" cy="322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207" name="Google Shape;207;p33"/>
          <p:cNvPicPr preferRelativeResize="0"/>
          <p:nvPr/>
        </p:nvPicPr>
        <p:blipFill>
          <a:blip r:embed="rId3">
            <a:alphaModFix/>
          </a:blip>
          <a:stretch>
            <a:fillRect/>
          </a:stretch>
        </p:blipFill>
        <p:spPr>
          <a:xfrm>
            <a:off x="343800" y="894525"/>
            <a:ext cx="8620800" cy="3867974"/>
          </a:xfrm>
          <a:prstGeom prst="rect">
            <a:avLst/>
          </a:prstGeom>
          <a:noFill/>
          <a:ln>
            <a:noFill/>
          </a:ln>
        </p:spPr>
      </p:pic>
      <p:pic>
        <p:nvPicPr>
          <p:cNvPr id="208" name="Google Shape;208;p33" descr="Location optimization icon / vector graphics (Provided by Getty Images)"/>
          <p:cNvPicPr preferRelativeResize="0"/>
          <p:nvPr/>
        </p:nvPicPr>
        <p:blipFill>
          <a:blip r:embed="rId4">
            <a:alphaModFix/>
          </a:blip>
          <a:stretch>
            <a:fillRect/>
          </a:stretch>
        </p:blipFill>
        <p:spPr>
          <a:xfrm>
            <a:off x="928400" y="3342025"/>
            <a:ext cx="1508398" cy="15083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311700" y="164600"/>
            <a:ext cx="4870500" cy="69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a:solidFill>
                  <a:schemeClr val="dk2"/>
                </a:solidFill>
              </a:rPr>
              <a:t>COLLECTING THE DATA</a:t>
            </a:r>
            <a:endParaRPr sz="3220" b="1">
              <a:solidFill>
                <a:schemeClr val="dk2"/>
              </a:solidFill>
            </a:endParaRPr>
          </a:p>
        </p:txBody>
      </p:sp>
      <p:sp>
        <p:nvSpPr>
          <p:cNvPr id="214" name="Google Shape;214;p34"/>
          <p:cNvSpPr txBox="1">
            <a:spLocks noGrp="1"/>
          </p:cNvSpPr>
          <p:nvPr>
            <p:ph type="body" idx="1"/>
          </p:nvPr>
        </p:nvSpPr>
        <p:spPr>
          <a:xfrm>
            <a:off x="436350" y="912325"/>
            <a:ext cx="6372900" cy="48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u="sng"/>
              <a:t>Tracking and Reporting the Data</a:t>
            </a:r>
            <a:r>
              <a:rPr lang="en" u="sng"/>
              <a:t> </a:t>
            </a:r>
            <a:endParaRPr u="sng"/>
          </a:p>
          <a:p>
            <a:pPr marL="457200" lvl="0" indent="0" algn="l" rtl="0">
              <a:spcBef>
                <a:spcPts val="1200"/>
              </a:spcBef>
              <a:spcAft>
                <a:spcPts val="1200"/>
              </a:spcAft>
              <a:buNone/>
            </a:pPr>
            <a:endParaRPr b="1">
              <a:solidFill>
                <a:schemeClr val="dk1"/>
              </a:solidFill>
            </a:endParaRPr>
          </a:p>
        </p:txBody>
      </p:sp>
      <p:pic>
        <p:nvPicPr>
          <p:cNvPr id="215" name="Google Shape;215;p34"/>
          <p:cNvPicPr preferRelativeResize="0"/>
          <p:nvPr/>
        </p:nvPicPr>
        <p:blipFill>
          <a:blip r:embed="rId3">
            <a:alphaModFix/>
          </a:blip>
          <a:stretch>
            <a:fillRect/>
          </a:stretch>
        </p:blipFill>
        <p:spPr>
          <a:xfrm>
            <a:off x="5578849" y="547500"/>
            <a:ext cx="3127326" cy="4046676"/>
          </a:xfrm>
          <a:prstGeom prst="rect">
            <a:avLst/>
          </a:prstGeom>
          <a:noFill/>
          <a:ln>
            <a:noFill/>
          </a:ln>
        </p:spPr>
      </p:pic>
      <p:sp>
        <p:nvSpPr>
          <p:cNvPr id="216" name="Google Shape;216;p34"/>
          <p:cNvSpPr txBox="1"/>
          <p:nvPr/>
        </p:nvSpPr>
        <p:spPr>
          <a:xfrm>
            <a:off x="516675" y="1480600"/>
            <a:ext cx="4634400" cy="3200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Proxima Nova"/>
              <a:buAutoNum type="arabicPeriod"/>
            </a:pPr>
            <a:r>
              <a:rPr lang="en" sz="1800" b="1">
                <a:solidFill>
                  <a:schemeClr val="dk1"/>
                </a:solidFill>
                <a:latin typeface="Proxima Nova"/>
                <a:ea typeface="Proxima Nova"/>
                <a:cs typeface="Proxima Nova"/>
                <a:sym typeface="Proxima Nova"/>
              </a:rPr>
              <a:t>Timely Audits</a:t>
            </a:r>
            <a:endParaRPr sz="1800" b="1">
              <a:solidFill>
                <a:schemeClr val="dk1"/>
              </a:solidFill>
              <a:latin typeface="Proxima Nova"/>
              <a:ea typeface="Proxima Nova"/>
              <a:cs typeface="Proxima Nova"/>
              <a:sym typeface="Proxima Nova"/>
            </a:endParaRPr>
          </a:p>
          <a:p>
            <a:pPr marL="914400" lvl="0" indent="-342900" algn="l" rtl="0">
              <a:lnSpc>
                <a:spcPct val="115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Share File between Lab and Pharmacy</a:t>
            </a:r>
            <a:endParaRPr sz="1800">
              <a:solidFill>
                <a:schemeClr val="dk1"/>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dk1"/>
              </a:buClr>
              <a:buSzPts val="1800"/>
              <a:buFont typeface="Proxima Nova"/>
              <a:buAutoNum type="arabicPeriod"/>
            </a:pPr>
            <a:r>
              <a:rPr lang="en" sz="1800" b="1">
                <a:solidFill>
                  <a:schemeClr val="dk1"/>
                </a:solidFill>
                <a:latin typeface="Proxima Nova"/>
                <a:ea typeface="Proxima Nova"/>
                <a:cs typeface="Proxima Nova"/>
                <a:sym typeface="Proxima Nova"/>
              </a:rPr>
              <a:t>Inclusion of Sep. 1 Bundle Compliance on Pharmacy Quality Pillars and Hospital Wide Pillars.</a:t>
            </a:r>
            <a:endParaRPr sz="1800" b="1">
              <a:solidFill>
                <a:schemeClr val="dk1"/>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dk1"/>
              </a:buClr>
              <a:buSzPts val="1800"/>
              <a:buFont typeface="Proxima Nova"/>
              <a:buAutoNum type="arabicPeriod"/>
            </a:pPr>
            <a:r>
              <a:rPr lang="en" sz="1800" b="1">
                <a:solidFill>
                  <a:schemeClr val="dk1"/>
                </a:solidFill>
                <a:latin typeface="Proxima Nova"/>
                <a:ea typeface="Proxima Nova"/>
                <a:cs typeface="Proxima Nova"/>
                <a:sym typeface="Proxima Nova"/>
              </a:rPr>
              <a:t>Quarterly numbers (via Pillars) shared up through Quality meetings, Medical Staff, and Board. </a:t>
            </a:r>
            <a:endParaRPr sz="1800" b="1">
              <a:solidFill>
                <a:schemeClr val="dk1"/>
              </a:solidFill>
              <a:latin typeface="Proxima Nova"/>
              <a:ea typeface="Proxima Nova"/>
              <a:cs typeface="Proxima Nova"/>
              <a:sym typeface="Proxima Nova"/>
            </a:endParaRPr>
          </a:p>
          <a:p>
            <a:pPr marL="0" lvl="0" indent="0" algn="l" rtl="0">
              <a:spcBef>
                <a:spcPts val="1200"/>
              </a:spcBef>
              <a:spcAft>
                <a:spcPts val="0"/>
              </a:spcAft>
              <a:buNone/>
            </a:pPr>
            <a:endParaRPr sz="1800">
              <a:solidFill>
                <a:schemeClr val="accent3"/>
              </a:solidFill>
              <a:latin typeface="Proxima Nova"/>
              <a:ea typeface="Proxima Nova"/>
              <a:cs typeface="Proxima Nova"/>
              <a:sym typeface="Proxima Nova"/>
            </a:endParaRPr>
          </a:p>
        </p:txBody>
      </p:sp>
      <p:pic>
        <p:nvPicPr>
          <p:cNvPr id="217" name="Google Shape;217;p34" descr="Sales Team with Financial Business Growth Development from People Working and Brainstorming. Analytics of Company Information Vector Illustration (Provided by Getty Images)"/>
          <p:cNvPicPr preferRelativeResize="0"/>
          <p:nvPr/>
        </p:nvPicPr>
        <p:blipFill>
          <a:blip r:embed="rId4">
            <a:alphaModFix/>
          </a:blip>
          <a:stretch>
            <a:fillRect/>
          </a:stretch>
        </p:blipFill>
        <p:spPr>
          <a:xfrm>
            <a:off x="5097225" y="69475"/>
            <a:ext cx="1197025" cy="8428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1"/>
        <p:cNvGrpSpPr/>
        <p:nvPr/>
      </p:nvGrpSpPr>
      <p:grpSpPr>
        <a:xfrm>
          <a:off x="0" y="0"/>
          <a:ext cx="0" cy="0"/>
          <a:chOff x="0" y="0"/>
          <a:chExt cx="0" cy="0"/>
        </a:xfrm>
      </p:grpSpPr>
      <p:sp>
        <p:nvSpPr>
          <p:cNvPr id="222" name="Google Shape;222;p35"/>
          <p:cNvSpPr txBox="1">
            <a:spLocks noGrp="1"/>
          </p:cNvSpPr>
          <p:nvPr>
            <p:ph type="title"/>
          </p:nvPr>
        </p:nvSpPr>
        <p:spPr>
          <a:xfrm>
            <a:off x="4350375" y="1655250"/>
            <a:ext cx="4601100" cy="1345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400" b="1" dirty="0">
                <a:solidFill>
                  <a:schemeClr val="dk2"/>
                </a:solidFill>
                <a:latin typeface="Arial"/>
              </a:rPr>
              <a:t>PDSA - </a:t>
            </a:r>
            <a:r>
              <a:rPr lang="en" sz="4400" b="1" i="1" dirty="0">
                <a:solidFill>
                  <a:schemeClr val="dk2"/>
                </a:solidFill>
                <a:latin typeface="Arial"/>
              </a:rPr>
              <a:t>Do</a:t>
            </a:r>
            <a:endParaRPr lang="en-US" sz="4400" b="1" i="1" dirty="0">
              <a:solidFill>
                <a:schemeClr val="dk2"/>
              </a:solidFill>
              <a:latin typeface="Arial"/>
            </a:endParaRPr>
          </a:p>
          <a:p>
            <a:pPr marL="0" lvl="0" indent="0" algn="ctr" rtl="0">
              <a:spcBef>
                <a:spcPts val="0"/>
              </a:spcBef>
              <a:spcAft>
                <a:spcPts val="0"/>
              </a:spcAft>
              <a:buNone/>
            </a:pPr>
            <a:r>
              <a:rPr lang="en" sz="3200" b="1" i="1" dirty="0">
                <a:solidFill>
                  <a:schemeClr val="dk2"/>
                </a:solidFill>
                <a:latin typeface="Arial"/>
              </a:rPr>
              <a:t>Build &amp; Implementation</a:t>
            </a:r>
            <a:endParaRPr sz="3200" b="1" i="1" dirty="0">
              <a:solidFill>
                <a:schemeClr val="dk2"/>
              </a:solidFill>
              <a:latin typeface="Arial"/>
            </a:endParaRPr>
          </a:p>
        </p:txBody>
      </p:sp>
      <p:pic>
        <p:nvPicPr>
          <p:cNvPr id="223" name="Google Shape;223;p35" descr="a penguin in a suit and bow tie with the words let 's build (Provided by Tenor)"/>
          <p:cNvPicPr preferRelativeResize="0"/>
          <p:nvPr/>
        </p:nvPicPr>
        <p:blipFill>
          <a:blip r:embed="rId3">
            <a:alphaModFix/>
          </a:blip>
          <a:stretch>
            <a:fillRect/>
          </a:stretch>
        </p:blipFill>
        <p:spPr>
          <a:xfrm>
            <a:off x="562849" y="914325"/>
            <a:ext cx="3787525" cy="3787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BUILD &amp; IMPLEMENTATION</a:t>
            </a:r>
            <a:endParaRPr sz="3200" b="1" dirty="0">
              <a:solidFill>
                <a:schemeClr val="dk2"/>
              </a:solidFill>
              <a:latin typeface="Arial"/>
            </a:endParaRPr>
          </a:p>
        </p:txBody>
      </p:sp>
      <p:sp>
        <p:nvSpPr>
          <p:cNvPr id="229" name="Google Shape;229;p36"/>
          <p:cNvSpPr txBox="1">
            <a:spLocks noGrp="1"/>
          </p:cNvSpPr>
          <p:nvPr>
            <p:ph type="body" idx="1"/>
          </p:nvPr>
        </p:nvSpPr>
        <p:spPr>
          <a:xfrm>
            <a:off x="311700" y="1152475"/>
            <a:ext cx="5737800" cy="38178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dirty="0">
                <a:latin typeface="Arial"/>
              </a:rPr>
              <a:t>EHR Improvement - Sepsis Flowsheets</a:t>
            </a:r>
            <a:endParaRPr lang="en-US" sz="2000" dirty="0">
              <a:latin typeface="Arial"/>
            </a:endParaRPr>
          </a:p>
          <a:p>
            <a:pPr marL="914400" lvl="1" indent="-330200" algn="l" rtl="0">
              <a:spcBef>
                <a:spcPts val="0"/>
              </a:spcBef>
              <a:spcAft>
                <a:spcPts val="0"/>
              </a:spcAft>
              <a:buSzPts val="1600"/>
              <a:buChar char="○"/>
            </a:pPr>
            <a:r>
              <a:rPr lang="en" sz="1600" dirty="0">
                <a:latin typeface="Arial"/>
              </a:rPr>
              <a:t>Clinical Informaticist engaged EHR team to create sepsis-based flowsheets and screening tools</a:t>
            </a:r>
            <a:br>
              <a:rPr lang="en" sz="1600" dirty="0">
                <a:latin typeface="Arial"/>
              </a:rPr>
            </a:br>
            <a:endParaRPr sz="1600">
              <a:latin typeface="Arial"/>
            </a:endParaRPr>
          </a:p>
          <a:p>
            <a:pPr marL="457200" lvl="0" indent="-355600" algn="l" rtl="0">
              <a:spcBef>
                <a:spcPts val="0"/>
              </a:spcBef>
              <a:spcAft>
                <a:spcPts val="0"/>
              </a:spcAft>
              <a:buSzPts val="2000"/>
              <a:buChar char="●"/>
            </a:pPr>
            <a:r>
              <a:rPr lang="en" sz="2000" dirty="0">
                <a:latin typeface="Arial"/>
              </a:rPr>
              <a:t>Development and approval of two sepsis treatment protocols - Acute/ED</a:t>
            </a:r>
            <a:endParaRPr sz="2000" dirty="0">
              <a:latin typeface="Arial"/>
            </a:endParaRPr>
          </a:p>
          <a:p>
            <a:pPr marL="914400" lvl="1" indent="-330200" algn="l" rtl="0">
              <a:spcBef>
                <a:spcPts val="0"/>
              </a:spcBef>
              <a:spcAft>
                <a:spcPts val="0"/>
              </a:spcAft>
              <a:buSzPts val="1600"/>
              <a:buChar char="○"/>
            </a:pPr>
            <a:r>
              <a:rPr lang="en" sz="1600" dirty="0">
                <a:latin typeface="Arial"/>
              </a:rPr>
              <a:t>Prioritized adult treatment protocols</a:t>
            </a:r>
            <a:endParaRPr sz="1600" dirty="0">
              <a:latin typeface="Arial"/>
            </a:endParaRPr>
          </a:p>
          <a:p>
            <a:pPr marL="914400" lvl="1" indent="-330200" algn="l" rtl="0">
              <a:spcBef>
                <a:spcPts val="0"/>
              </a:spcBef>
              <a:spcAft>
                <a:spcPts val="0"/>
              </a:spcAft>
              <a:buSzPts val="1600"/>
              <a:buChar char="○"/>
            </a:pPr>
            <a:r>
              <a:rPr lang="en" sz="1600" dirty="0">
                <a:latin typeface="Arial"/>
              </a:rPr>
              <a:t>Multidisciplinary approach for development utilized input from nursing, laboratory, radiology, pharmacy and a clinical provider.</a:t>
            </a:r>
            <a:endParaRPr sz="1600" dirty="0">
              <a:latin typeface="Arial"/>
            </a:endParaRPr>
          </a:p>
          <a:p>
            <a:pPr marL="914400" lvl="1" indent="-330200" algn="l" rtl="0">
              <a:spcBef>
                <a:spcPts val="0"/>
              </a:spcBef>
              <a:spcAft>
                <a:spcPts val="0"/>
              </a:spcAft>
              <a:buSzPts val="1600"/>
              <a:buChar char="○"/>
            </a:pPr>
            <a:r>
              <a:rPr lang="en" sz="1600" dirty="0">
                <a:latin typeface="Arial"/>
              </a:rPr>
              <a:t>Treatment based on suspected source of infection</a:t>
            </a:r>
            <a:endParaRPr sz="1600" dirty="0">
              <a:latin typeface="Arial"/>
            </a:endParaRPr>
          </a:p>
          <a:p>
            <a:pPr marL="0" lvl="0" indent="0" algn="l" rtl="0">
              <a:spcBef>
                <a:spcPts val="1200"/>
              </a:spcBef>
              <a:spcAft>
                <a:spcPts val="1200"/>
              </a:spcAft>
              <a:buNone/>
            </a:pPr>
            <a:endParaRPr/>
          </a:p>
        </p:txBody>
      </p:sp>
      <p:graphicFrame>
        <p:nvGraphicFramePr>
          <p:cNvPr id="230" name="Google Shape;230;p36"/>
          <p:cNvGraphicFramePr/>
          <p:nvPr/>
        </p:nvGraphicFramePr>
        <p:xfrm>
          <a:off x="6049500" y="1982525"/>
          <a:ext cx="2874400" cy="2460300"/>
        </p:xfrm>
        <a:graphic>
          <a:graphicData uri="http://schemas.openxmlformats.org/drawingml/2006/table">
            <a:tbl>
              <a:tblPr>
                <a:noFill/>
                <a:tableStyleId>{DFE8BB9C-D42A-4890-A204-159BAF4DAB7E}</a:tableStyleId>
              </a:tblPr>
              <a:tblGrid>
                <a:gridCol w="2013625">
                  <a:extLst>
                    <a:ext uri="{9D8B030D-6E8A-4147-A177-3AD203B41FA5}">
                      <a16:colId xmlns:a16="http://schemas.microsoft.com/office/drawing/2014/main" val="20000"/>
                    </a:ext>
                  </a:extLst>
                </a:gridCol>
                <a:gridCol w="860775">
                  <a:extLst>
                    <a:ext uri="{9D8B030D-6E8A-4147-A177-3AD203B41FA5}">
                      <a16:colId xmlns:a16="http://schemas.microsoft.com/office/drawing/2014/main" val="20001"/>
                    </a:ext>
                  </a:extLst>
                </a:gridCol>
              </a:tblGrid>
              <a:tr h="410050">
                <a:tc gridSpan="2">
                  <a:txBody>
                    <a:bodyPr/>
                    <a:lstStyle/>
                    <a:p>
                      <a:pPr marL="0" lvl="0" indent="0" algn="ctr" rtl="0">
                        <a:spcBef>
                          <a:spcPts val="0"/>
                        </a:spcBef>
                        <a:spcAft>
                          <a:spcPts val="0"/>
                        </a:spcAft>
                        <a:buNone/>
                      </a:pPr>
                      <a:r>
                        <a:rPr lang="en" b="1"/>
                        <a:t>Patient Ages (CY2021 - CY2023)</a:t>
                      </a:r>
                      <a:endParaRPr b="1"/>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410050">
                <a:tc>
                  <a:txBody>
                    <a:bodyPr/>
                    <a:lstStyle/>
                    <a:p>
                      <a:pPr marL="0" lvl="0" indent="0" algn="l" rtl="0">
                        <a:spcBef>
                          <a:spcPts val="0"/>
                        </a:spcBef>
                        <a:spcAft>
                          <a:spcPts val="0"/>
                        </a:spcAft>
                        <a:buNone/>
                      </a:pPr>
                      <a:r>
                        <a:rPr lang="en"/>
                        <a:t>0 - 20</a:t>
                      </a:r>
                      <a:endParaRPr/>
                    </a:p>
                  </a:txBody>
                  <a:tcPr marL="91425" marR="91425" marT="91425" marB="91425"/>
                </a:tc>
                <a:tc>
                  <a:txBody>
                    <a:bodyPr/>
                    <a:lstStyle/>
                    <a:p>
                      <a:pPr marL="0" lvl="0" indent="0" algn="l" rtl="0">
                        <a:spcBef>
                          <a:spcPts val="0"/>
                        </a:spcBef>
                        <a:spcAft>
                          <a:spcPts val="0"/>
                        </a:spcAft>
                        <a:buNone/>
                      </a:pPr>
                      <a:r>
                        <a:rPr lang="en"/>
                        <a:t>1</a:t>
                      </a:r>
                      <a:endParaRPr/>
                    </a:p>
                  </a:txBody>
                  <a:tcPr marL="91425" marR="91425" marT="91425" marB="91425"/>
                </a:tc>
                <a:extLst>
                  <a:ext uri="{0D108BD9-81ED-4DB2-BD59-A6C34878D82A}">
                    <a16:rowId xmlns:a16="http://schemas.microsoft.com/office/drawing/2014/main" val="10001"/>
                  </a:ext>
                </a:extLst>
              </a:tr>
              <a:tr h="410050">
                <a:tc>
                  <a:txBody>
                    <a:bodyPr/>
                    <a:lstStyle/>
                    <a:p>
                      <a:pPr marL="0" lvl="0" indent="0" algn="l" rtl="0">
                        <a:spcBef>
                          <a:spcPts val="0"/>
                        </a:spcBef>
                        <a:spcAft>
                          <a:spcPts val="0"/>
                        </a:spcAft>
                        <a:buNone/>
                      </a:pPr>
                      <a:r>
                        <a:rPr lang="en"/>
                        <a:t>21 - 40</a:t>
                      </a:r>
                      <a:endParaRPr/>
                    </a:p>
                  </a:txBody>
                  <a:tcPr marL="91425" marR="91425" marT="91425" marB="91425"/>
                </a:tc>
                <a:tc>
                  <a:txBody>
                    <a:bodyPr/>
                    <a:lstStyle/>
                    <a:p>
                      <a:pPr marL="0" lvl="0" indent="0" algn="l" rtl="0">
                        <a:spcBef>
                          <a:spcPts val="0"/>
                        </a:spcBef>
                        <a:spcAft>
                          <a:spcPts val="0"/>
                        </a:spcAft>
                        <a:buNone/>
                      </a:pPr>
                      <a:r>
                        <a:rPr lang="en"/>
                        <a:t>1</a:t>
                      </a:r>
                      <a:endParaRPr/>
                    </a:p>
                  </a:txBody>
                  <a:tcPr marL="91425" marR="91425" marT="91425" marB="91425"/>
                </a:tc>
                <a:extLst>
                  <a:ext uri="{0D108BD9-81ED-4DB2-BD59-A6C34878D82A}">
                    <a16:rowId xmlns:a16="http://schemas.microsoft.com/office/drawing/2014/main" val="10002"/>
                  </a:ext>
                </a:extLst>
              </a:tr>
              <a:tr h="410050">
                <a:tc>
                  <a:txBody>
                    <a:bodyPr/>
                    <a:lstStyle/>
                    <a:p>
                      <a:pPr marL="0" lvl="0" indent="0" algn="l" rtl="0">
                        <a:spcBef>
                          <a:spcPts val="0"/>
                        </a:spcBef>
                        <a:spcAft>
                          <a:spcPts val="0"/>
                        </a:spcAft>
                        <a:buNone/>
                      </a:pPr>
                      <a:r>
                        <a:rPr lang="en"/>
                        <a:t>41 - 60</a:t>
                      </a:r>
                      <a:endParaRPr/>
                    </a:p>
                  </a:txBody>
                  <a:tcPr marL="91425" marR="91425" marT="91425" marB="91425"/>
                </a:tc>
                <a:tc>
                  <a:txBody>
                    <a:bodyPr/>
                    <a:lstStyle/>
                    <a:p>
                      <a:pPr marL="0" lvl="0" indent="0" algn="l" rtl="0">
                        <a:spcBef>
                          <a:spcPts val="0"/>
                        </a:spcBef>
                        <a:spcAft>
                          <a:spcPts val="0"/>
                        </a:spcAft>
                        <a:buNone/>
                      </a:pPr>
                      <a:r>
                        <a:rPr lang="en"/>
                        <a:t>3</a:t>
                      </a:r>
                      <a:endParaRPr/>
                    </a:p>
                  </a:txBody>
                  <a:tcPr marL="91425" marR="91425" marT="91425" marB="91425"/>
                </a:tc>
                <a:extLst>
                  <a:ext uri="{0D108BD9-81ED-4DB2-BD59-A6C34878D82A}">
                    <a16:rowId xmlns:a16="http://schemas.microsoft.com/office/drawing/2014/main" val="10003"/>
                  </a:ext>
                </a:extLst>
              </a:tr>
              <a:tr h="410050">
                <a:tc>
                  <a:txBody>
                    <a:bodyPr/>
                    <a:lstStyle/>
                    <a:p>
                      <a:pPr marL="0" lvl="0" indent="0" algn="l" rtl="0">
                        <a:spcBef>
                          <a:spcPts val="0"/>
                        </a:spcBef>
                        <a:spcAft>
                          <a:spcPts val="0"/>
                        </a:spcAft>
                        <a:buNone/>
                      </a:pPr>
                      <a:r>
                        <a:rPr lang="en"/>
                        <a:t>61 - 80</a:t>
                      </a:r>
                      <a:endParaRPr/>
                    </a:p>
                  </a:txBody>
                  <a:tcPr marL="91425" marR="91425" marT="91425" marB="91425"/>
                </a:tc>
                <a:tc>
                  <a:txBody>
                    <a:bodyPr/>
                    <a:lstStyle/>
                    <a:p>
                      <a:pPr marL="0" lvl="0" indent="0" algn="l" rtl="0">
                        <a:spcBef>
                          <a:spcPts val="0"/>
                        </a:spcBef>
                        <a:spcAft>
                          <a:spcPts val="0"/>
                        </a:spcAft>
                        <a:buNone/>
                      </a:pPr>
                      <a:r>
                        <a:rPr lang="en"/>
                        <a:t>22</a:t>
                      </a:r>
                      <a:endParaRPr/>
                    </a:p>
                  </a:txBody>
                  <a:tcPr marL="91425" marR="91425" marT="91425" marB="91425"/>
                </a:tc>
                <a:extLst>
                  <a:ext uri="{0D108BD9-81ED-4DB2-BD59-A6C34878D82A}">
                    <a16:rowId xmlns:a16="http://schemas.microsoft.com/office/drawing/2014/main" val="10004"/>
                  </a:ext>
                </a:extLst>
              </a:tr>
              <a:tr h="410050">
                <a:tc>
                  <a:txBody>
                    <a:bodyPr/>
                    <a:lstStyle/>
                    <a:p>
                      <a:pPr marL="0" lvl="0" indent="0" algn="l" rtl="0">
                        <a:spcBef>
                          <a:spcPts val="0"/>
                        </a:spcBef>
                        <a:spcAft>
                          <a:spcPts val="0"/>
                        </a:spcAft>
                        <a:buNone/>
                      </a:pPr>
                      <a:r>
                        <a:rPr lang="en"/>
                        <a:t>81 - ≥100</a:t>
                      </a:r>
                      <a:endParaRPr/>
                    </a:p>
                  </a:txBody>
                  <a:tcPr marL="91425" marR="91425" marT="91425" marB="91425"/>
                </a:tc>
                <a:tc>
                  <a:txBody>
                    <a:bodyPr/>
                    <a:lstStyle/>
                    <a:p>
                      <a:pPr marL="0" lvl="0" indent="0" algn="l" rtl="0">
                        <a:spcBef>
                          <a:spcPts val="0"/>
                        </a:spcBef>
                        <a:spcAft>
                          <a:spcPts val="0"/>
                        </a:spcAft>
                        <a:buNone/>
                      </a:pPr>
                      <a:r>
                        <a:rPr lang="en"/>
                        <a:t>23</a:t>
                      </a:r>
                      <a:endParaRPr/>
                    </a:p>
                  </a:txBody>
                  <a:tcPr marL="91425" marR="91425" marT="91425" marB="91425"/>
                </a:tc>
                <a:extLst>
                  <a:ext uri="{0D108BD9-81ED-4DB2-BD59-A6C34878D82A}">
                    <a16:rowId xmlns:a16="http://schemas.microsoft.com/office/drawing/2014/main" val="10005"/>
                  </a:ext>
                </a:extLst>
              </a:tr>
            </a:tbl>
          </a:graphicData>
        </a:graphic>
      </p:graphicFrame>
      <p:pic>
        <p:nvPicPr>
          <p:cNvPr id="231" name="Google Shape;231;p36" descr="Folder with medical cross line and solid icon, medicine concept, patient medical record sign on white background, Health Record Folder icon in outline style for mobile and web design. Vector graphics. (Provided by Getty Images)"/>
          <p:cNvPicPr preferRelativeResize="0"/>
          <p:nvPr/>
        </p:nvPicPr>
        <p:blipFill rotWithShape="1">
          <a:blip r:embed="rId3">
            <a:alphaModFix/>
          </a:blip>
          <a:srcRect t="22404" b="21330"/>
          <a:stretch/>
        </p:blipFill>
        <p:spPr>
          <a:xfrm>
            <a:off x="6348888" y="508325"/>
            <a:ext cx="2275625" cy="12804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5"/>
        <p:cNvGrpSpPr/>
        <p:nvPr/>
      </p:nvGrpSpPr>
      <p:grpSpPr>
        <a:xfrm>
          <a:off x="0" y="0"/>
          <a:ext cx="0" cy="0"/>
          <a:chOff x="0" y="0"/>
          <a:chExt cx="0" cy="0"/>
        </a:xfrm>
      </p:grpSpPr>
      <p:sp>
        <p:nvSpPr>
          <p:cNvPr id="236" name="Google Shape;236;p37"/>
          <p:cNvSpPr txBox="1">
            <a:spLocks noGrp="1"/>
          </p:cNvSpPr>
          <p:nvPr>
            <p:ph type="title"/>
          </p:nvPr>
        </p:nvSpPr>
        <p:spPr>
          <a:xfrm>
            <a:off x="-39400" y="2051819"/>
            <a:ext cx="4245000" cy="1031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400" b="1" dirty="0">
                <a:solidFill>
                  <a:schemeClr val="dk2"/>
                </a:solidFill>
                <a:latin typeface="Arial"/>
              </a:rPr>
              <a:t>PDSA - </a:t>
            </a:r>
            <a:r>
              <a:rPr lang="en" sz="4400" b="1" i="1" dirty="0">
                <a:solidFill>
                  <a:schemeClr val="dk2"/>
                </a:solidFill>
                <a:latin typeface="Arial"/>
              </a:rPr>
              <a:t>Study</a:t>
            </a:r>
            <a:endParaRPr lang="en-US" sz="4400" b="1" i="1" dirty="0">
              <a:solidFill>
                <a:schemeClr val="dk2"/>
              </a:solidFill>
              <a:latin typeface="Arial"/>
            </a:endParaRPr>
          </a:p>
          <a:p>
            <a:pPr marL="0" lvl="0" indent="0" algn="ctr" rtl="0">
              <a:spcBef>
                <a:spcPts val="0"/>
              </a:spcBef>
              <a:spcAft>
                <a:spcPts val="0"/>
              </a:spcAft>
              <a:buNone/>
            </a:pPr>
            <a:r>
              <a:rPr lang="en" sz="3100" b="1" i="1" dirty="0">
                <a:solidFill>
                  <a:schemeClr val="dk2"/>
                </a:solidFill>
                <a:latin typeface="Arial"/>
              </a:rPr>
              <a:t>Monitoring &amp; Results</a:t>
            </a:r>
            <a:endParaRPr sz="3100" b="1" i="1" dirty="0">
              <a:solidFill>
                <a:schemeClr val="dk2"/>
              </a:solidFill>
              <a:latin typeface="Arial"/>
            </a:endParaRPr>
          </a:p>
          <a:p>
            <a:pPr marL="0" lvl="0" indent="0" algn="l" rtl="0">
              <a:spcBef>
                <a:spcPts val="0"/>
              </a:spcBef>
              <a:spcAft>
                <a:spcPts val="0"/>
              </a:spcAft>
              <a:buNone/>
            </a:pPr>
            <a:endParaRPr/>
          </a:p>
        </p:txBody>
      </p:sp>
      <p:pic>
        <p:nvPicPr>
          <p:cNvPr id="237" name="Google Shape;237;p37" descr="a man wearing glasses is standing in front of a brick wall and says `` the results are in ... '' . (Provided by Tenor)"/>
          <p:cNvPicPr preferRelativeResize="0"/>
          <p:nvPr/>
        </p:nvPicPr>
        <p:blipFill>
          <a:blip r:embed="rId3">
            <a:alphaModFix/>
          </a:blip>
          <a:stretch>
            <a:fillRect/>
          </a:stretch>
        </p:blipFill>
        <p:spPr>
          <a:xfrm>
            <a:off x="4210475" y="1348675"/>
            <a:ext cx="4572000" cy="2571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MONITORING &amp; RESULTS</a:t>
            </a:r>
            <a:endParaRPr sz="3200" b="1" dirty="0">
              <a:solidFill>
                <a:schemeClr val="dk2"/>
              </a:solidFill>
              <a:latin typeface="Arial"/>
            </a:endParaRPr>
          </a:p>
        </p:txBody>
      </p:sp>
      <p:sp>
        <p:nvSpPr>
          <p:cNvPr id="243" name="Google Shape;243;p38"/>
          <p:cNvSpPr txBox="1">
            <a:spLocks noGrp="1"/>
          </p:cNvSpPr>
          <p:nvPr>
            <p:ph type="body" idx="1"/>
          </p:nvPr>
        </p:nvSpPr>
        <p:spPr>
          <a:xfrm>
            <a:off x="138800" y="1152475"/>
            <a:ext cx="8868000" cy="380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Arial"/>
              </a:rPr>
              <a:t>Gap Analyses Revisited - NHA Clinical Gap Analysis</a:t>
            </a:r>
            <a:r>
              <a:rPr lang="en" dirty="0"/>
              <a:t>	     </a:t>
            </a:r>
            <a:endParaRPr lang="en-US" b="1" dirty="0"/>
          </a:p>
          <a:p>
            <a:pPr marL="0" indent="0">
              <a:spcBef>
                <a:spcPts val="1200"/>
              </a:spcBef>
              <a:spcAft>
                <a:spcPts val="1200"/>
              </a:spcAft>
              <a:buNone/>
            </a:pPr>
            <a:r>
              <a:rPr lang="en-US" dirty="0"/>
              <a:t>  </a:t>
            </a:r>
            <a:r>
              <a:rPr lang="en-US" u="sng" dirty="0">
                <a:latin typeface="Arial"/>
              </a:rPr>
              <a:t>Pre-Implementation:</a:t>
            </a:r>
            <a:r>
              <a:rPr lang="en-US" dirty="0">
                <a:latin typeface="Arial"/>
              </a:rPr>
              <a:t> </a:t>
            </a:r>
            <a:r>
              <a:rPr lang="en-US" dirty="0"/>
              <a:t>              </a:t>
            </a:r>
            <a:r>
              <a:rPr lang="en-US" u="sng" dirty="0">
                <a:latin typeface="Arial"/>
              </a:rPr>
              <a:t>Post-Implementation:</a:t>
            </a:r>
          </a:p>
        </p:txBody>
      </p:sp>
      <p:pic>
        <p:nvPicPr>
          <p:cNvPr id="244" name="Google Shape;244;p38"/>
          <p:cNvPicPr preferRelativeResize="0"/>
          <p:nvPr/>
        </p:nvPicPr>
        <p:blipFill>
          <a:blip r:embed="rId3">
            <a:alphaModFix/>
          </a:blip>
          <a:stretch>
            <a:fillRect/>
          </a:stretch>
        </p:blipFill>
        <p:spPr>
          <a:xfrm>
            <a:off x="311700" y="2258575"/>
            <a:ext cx="4219501" cy="2533801"/>
          </a:xfrm>
          <a:prstGeom prst="rect">
            <a:avLst/>
          </a:prstGeom>
          <a:noFill/>
          <a:ln>
            <a:noFill/>
          </a:ln>
        </p:spPr>
      </p:pic>
      <p:pic>
        <p:nvPicPr>
          <p:cNvPr id="245" name="Google Shape;245;p38"/>
          <p:cNvPicPr preferRelativeResize="0"/>
          <p:nvPr/>
        </p:nvPicPr>
        <p:blipFill>
          <a:blip r:embed="rId4">
            <a:alphaModFix/>
          </a:blip>
          <a:stretch>
            <a:fillRect/>
          </a:stretch>
        </p:blipFill>
        <p:spPr>
          <a:xfrm>
            <a:off x="4768998" y="2258575"/>
            <a:ext cx="3996902" cy="2533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MONITORING &amp; RESULTS</a:t>
            </a:r>
            <a:endParaRPr sz="3200" b="1" dirty="0">
              <a:solidFill>
                <a:schemeClr val="dk2"/>
              </a:solidFill>
              <a:latin typeface="Arial"/>
            </a:endParaRPr>
          </a:p>
        </p:txBody>
      </p:sp>
      <p:sp>
        <p:nvSpPr>
          <p:cNvPr id="252" name="Google Shape;252;p39"/>
          <p:cNvSpPr txBox="1">
            <a:spLocks noGrp="1"/>
          </p:cNvSpPr>
          <p:nvPr>
            <p:ph type="body" idx="1"/>
          </p:nvPr>
        </p:nvSpPr>
        <p:spPr>
          <a:xfrm>
            <a:off x="138800" y="1152475"/>
            <a:ext cx="8868000" cy="3806100"/>
          </a:xfrm>
          <a:prstGeom prst="rect">
            <a:avLst/>
          </a:prstGeom>
        </p:spPr>
        <p:txBody>
          <a:bodyPr spcFirstLastPara="1" wrap="square" lIns="91425" tIns="91425" rIns="91425" bIns="91425" anchor="t" anchorCtr="0">
            <a:normAutofit/>
          </a:bodyPr>
          <a:lstStyle/>
          <a:p>
            <a:pPr marL="0" indent="0">
              <a:lnSpc>
                <a:spcPct val="100000"/>
              </a:lnSpc>
              <a:buNone/>
            </a:pPr>
            <a:r>
              <a:rPr lang="en" sz="2000" dirty="0">
                <a:latin typeface="Arial"/>
              </a:rPr>
              <a:t>Gap Analyses Revisited - CDC Sepsis Core Elements Gap Analysis</a:t>
            </a:r>
            <a:r>
              <a:rPr lang="en" dirty="0"/>
              <a:t>		     </a:t>
            </a:r>
            <a:endParaRPr lang="en-US" b="1" dirty="0"/>
          </a:p>
          <a:p>
            <a:pPr marL="0" indent="0">
              <a:lnSpc>
                <a:spcPct val="100000"/>
              </a:lnSpc>
              <a:spcBef>
                <a:spcPts val="1200"/>
              </a:spcBef>
              <a:spcAft>
                <a:spcPts val="1200"/>
              </a:spcAft>
              <a:buNone/>
            </a:pPr>
            <a:r>
              <a:rPr lang="en-US" dirty="0">
                <a:latin typeface="Arial"/>
              </a:rPr>
              <a:t> </a:t>
            </a:r>
            <a:r>
              <a:rPr lang="en-US" u="sng" dirty="0">
                <a:latin typeface="Arial"/>
              </a:rPr>
              <a:t> Pre-Implementation:</a:t>
            </a:r>
            <a:r>
              <a:rPr lang="en-US" dirty="0">
                <a:latin typeface="Arial"/>
              </a:rPr>
              <a:t>                      </a:t>
            </a:r>
            <a:r>
              <a:rPr lang="en-US" u="sng" dirty="0">
                <a:latin typeface="Arial"/>
              </a:rPr>
              <a:t>Post-Implementation:</a:t>
            </a:r>
          </a:p>
        </p:txBody>
      </p:sp>
      <p:pic>
        <p:nvPicPr>
          <p:cNvPr id="253" name="Google Shape;253;p39"/>
          <p:cNvPicPr preferRelativeResize="0"/>
          <p:nvPr/>
        </p:nvPicPr>
        <p:blipFill>
          <a:blip r:embed="rId3">
            <a:alphaModFix/>
          </a:blip>
          <a:stretch>
            <a:fillRect/>
          </a:stretch>
        </p:blipFill>
        <p:spPr>
          <a:xfrm>
            <a:off x="311700" y="2258575"/>
            <a:ext cx="4147899" cy="2584200"/>
          </a:xfrm>
          <a:prstGeom prst="rect">
            <a:avLst/>
          </a:prstGeom>
          <a:noFill/>
          <a:ln>
            <a:noFill/>
          </a:ln>
        </p:spPr>
      </p:pic>
      <p:pic>
        <p:nvPicPr>
          <p:cNvPr id="254" name="Google Shape;254;p39"/>
          <p:cNvPicPr preferRelativeResize="0"/>
          <p:nvPr/>
        </p:nvPicPr>
        <p:blipFill>
          <a:blip r:embed="rId4">
            <a:alphaModFix/>
          </a:blip>
          <a:stretch>
            <a:fillRect/>
          </a:stretch>
        </p:blipFill>
        <p:spPr>
          <a:xfrm>
            <a:off x="4684400" y="2257237"/>
            <a:ext cx="4147900" cy="258553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MONITORING &amp; RESULTS </a:t>
            </a:r>
            <a:endParaRPr sz="3200" b="1" dirty="0">
              <a:solidFill>
                <a:schemeClr val="dk2"/>
              </a:solidFill>
              <a:latin typeface="Arial"/>
            </a:endParaRPr>
          </a:p>
        </p:txBody>
      </p:sp>
      <p:sp>
        <p:nvSpPr>
          <p:cNvPr id="261" name="Google Shape;261;p40"/>
          <p:cNvSpPr txBox="1">
            <a:spLocks noGrp="1"/>
          </p:cNvSpPr>
          <p:nvPr>
            <p:ph type="body" idx="1"/>
          </p:nvPr>
        </p:nvSpPr>
        <p:spPr>
          <a:xfrm>
            <a:off x="177350" y="1152475"/>
            <a:ext cx="8821500" cy="383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Arial"/>
              </a:rPr>
              <a:t>Improvement in SEP-1 Bundle Compliance (within 3 hours of suspicion of sepsis)</a:t>
            </a:r>
            <a:endParaRPr sz="2000" dirty="0">
              <a:latin typeface="Arial"/>
            </a:endParaRPr>
          </a:p>
          <a:p>
            <a:pPr marL="457200" lvl="0" indent="-342900" algn="l" rtl="0">
              <a:spcBef>
                <a:spcPts val="1200"/>
              </a:spcBef>
              <a:spcAft>
                <a:spcPts val="0"/>
              </a:spcAft>
              <a:buSzPts val="1800"/>
              <a:buChar char="●"/>
            </a:pPr>
            <a:r>
              <a:rPr lang="en" dirty="0">
                <a:latin typeface="Arial"/>
              </a:rPr>
              <a:t>Lactate drawn</a:t>
            </a:r>
            <a:endParaRPr dirty="0">
              <a:latin typeface="Arial"/>
            </a:endParaRPr>
          </a:p>
          <a:p>
            <a:pPr marL="457200" lvl="0" indent="-342900" algn="l" rtl="0">
              <a:spcBef>
                <a:spcPts val="0"/>
              </a:spcBef>
              <a:spcAft>
                <a:spcPts val="0"/>
              </a:spcAft>
              <a:buSzPts val="1800"/>
              <a:buChar char="●"/>
            </a:pPr>
            <a:r>
              <a:rPr lang="en" dirty="0">
                <a:latin typeface="Arial"/>
              </a:rPr>
              <a:t>Blood cultures drawn </a:t>
            </a:r>
            <a:br>
              <a:rPr lang="en" dirty="0">
                <a:latin typeface="Arial"/>
              </a:rPr>
            </a:br>
            <a:r>
              <a:rPr lang="en" dirty="0">
                <a:latin typeface="Arial"/>
              </a:rPr>
              <a:t>(prior to</a:t>
            </a:r>
            <a:br>
              <a:rPr lang="en" dirty="0">
                <a:latin typeface="Arial"/>
              </a:rPr>
            </a:br>
            <a:r>
              <a:rPr lang="en" dirty="0">
                <a:latin typeface="Arial"/>
              </a:rPr>
              <a:t>antibiotic start)</a:t>
            </a:r>
            <a:endParaRPr dirty="0">
              <a:latin typeface="Arial"/>
            </a:endParaRPr>
          </a:p>
          <a:p>
            <a:pPr marL="457200" lvl="0" indent="-342900" algn="l" rtl="0">
              <a:spcBef>
                <a:spcPts val="0"/>
              </a:spcBef>
              <a:spcAft>
                <a:spcPts val="0"/>
              </a:spcAft>
              <a:buSzPts val="1800"/>
              <a:buChar char="●"/>
            </a:pPr>
            <a:r>
              <a:rPr lang="en" dirty="0">
                <a:latin typeface="Arial"/>
              </a:rPr>
              <a:t>Antibiotic initiated</a:t>
            </a:r>
            <a:endParaRPr dirty="0">
              <a:latin typeface="Arial"/>
            </a:endParaRPr>
          </a:p>
          <a:p>
            <a:pPr marL="0" lvl="0" indent="0" algn="l" rtl="0">
              <a:spcBef>
                <a:spcPts val="1200"/>
              </a:spcBef>
              <a:spcAft>
                <a:spcPts val="1200"/>
              </a:spcAft>
              <a:buNone/>
            </a:pPr>
            <a:endParaRPr/>
          </a:p>
        </p:txBody>
      </p:sp>
      <p:pic>
        <p:nvPicPr>
          <p:cNvPr id="262" name="Google Shape;262;p40"/>
          <p:cNvPicPr preferRelativeResize="0"/>
          <p:nvPr/>
        </p:nvPicPr>
        <p:blipFill>
          <a:blip r:embed="rId3">
            <a:alphaModFix/>
          </a:blip>
          <a:stretch>
            <a:fillRect/>
          </a:stretch>
        </p:blipFill>
        <p:spPr>
          <a:xfrm>
            <a:off x="2979825" y="1666700"/>
            <a:ext cx="6080150" cy="3100674"/>
          </a:xfrm>
          <a:prstGeom prst="rect">
            <a:avLst/>
          </a:prstGeom>
          <a:noFill/>
          <a:ln>
            <a:noFill/>
          </a:ln>
        </p:spPr>
      </p:pic>
      <p:sp>
        <p:nvSpPr>
          <p:cNvPr id="263" name="Google Shape;263;p40"/>
          <p:cNvSpPr txBox="1"/>
          <p:nvPr/>
        </p:nvSpPr>
        <p:spPr>
          <a:xfrm>
            <a:off x="7063650" y="3570300"/>
            <a:ext cx="17352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solidFill>
                <a:schemeClr val="accent3"/>
              </a:solidFill>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MONITORING &amp; RESULTS </a:t>
            </a:r>
            <a:endParaRPr sz="3200" b="1" dirty="0">
              <a:solidFill>
                <a:schemeClr val="dk2"/>
              </a:solidFill>
              <a:latin typeface="Arial"/>
            </a:endParaRPr>
          </a:p>
        </p:txBody>
      </p:sp>
      <p:sp>
        <p:nvSpPr>
          <p:cNvPr id="269" name="Google Shape;269;p41"/>
          <p:cNvSpPr txBox="1">
            <a:spLocks noGrp="1"/>
          </p:cNvSpPr>
          <p:nvPr>
            <p:ph type="body" idx="1"/>
          </p:nvPr>
        </p:nvSpPr>
        <p:spPr>
          <a:xfrm>
            <a:off x="177350" y="1152475"/>
            <a:ext cx="8821500" cy="38367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p>
          <a:p>
            <a:pPr marL="0" lvl="0" indent="0" algn="l" rtl="0">
              <a:spcBef>
                <a:spcPts val="1200"/>
              </a:spcBef>
              <a:spcAft>
                <a:spcPts val="1200"/>
              </a:spcAft>
              <a:buNone/>
            </a:pPr>
            <a:endParaRPr/>
          </a:p>
        </p:txBody>
      </p:sp>
      <p:pic>
        <p:nvPicPr>
          <p:cNvPr id="270" name="Google Shape;270;p41"/>
          <p:cNvPicPr preferRelativeResize="0"/>
          <p:nvPr/>
        </p:nvPicPr>
        <p:blipFill>
          <a:blip r:embed="rId3">
            <a:alphaModFix/>
          </a:blip>
          <a:stretch>
            <a:fillRect/>
          </a:stretch>
        </p:blipFill>
        <p:spPr>
          <a:xfrm>
            <a:off x="1309600" y="1226750"/>
            <a:ext cx="6680851" cy="3688149"/>
          </a:xfrm>
          <a:prstGeom prst="rect">
            <a:avLst/>
          </a:prstGeom>
          <a:noFill/>
          <a:ln>
            <a:noFill/>
          </a:ln>
        </p:spPr>
      </p:pic>
      <p:pic>
        <p:nvPicPr>
          <p:cNvPr id="271" name="Google Shape;271;p41"/>
          <p:cNvPicPr preferRelativeResize="0"/>
          <p:nvPr/>
        </p:nvPicPr>
        <p:blipFill>
          <a:blip r:embed="rId4">
            <a:alphaModFix/>
          </a:blip>
          <a:stretch>
            <a:fillRect/>
          </a:stretch>
        </p:blipFill>
        <p:spPr>
          <a:xfrm>
            <a:off x="5867400" y="2347950"/>
            <a:ext cx="138800" cy="859625"/>
          </a:xfrm>
          <a:prstGeom prst="rect">
            <a:avLst/>
          </a:prstGeom>
          <a:noFill/>
          <a:ln>
            <a:noFill/>
          </a:ln>
        </p:spPr>
      </p:pic>
      <p:sp>
        <p:nvSpPr>
          <p:cNvPr id="272" name="Google Shape;272;p41"/>
          <p:cNvSpPr txBox="1"/>
          <p:nvPr/>
        </p:nvSpPr>
        <p:spPr>
          <a:xfrm>
            <a:off x="5317500" y="3120000"/>
            <a:ext cx="17352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accent3"/>
                </a:solidFill>
                <a:latin typeface="Proxima Nova"/>
                <a:ea typeface="Proxima Nova"/>
                <a:cs typeface="Proxima Nova"/>
                <a:sym typeface="Proxima Nova"/>
              </a:rPr>
              <a:t>February 2024: Sepsis identified as a high priority risk and project is initiated.</a:t>
            </a:r>
            <a:endParaRPr sz="1100" b="1">
              <a:solidFill>
                <a:schemeClr val="accent3"/>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dirty="0">
                <a:latin typeface="+mj-lt"/>
              </a:rPr>
              <a:t>DISCLOSURE</a:t>
            </a:r>
            <a:r>
              <a:rPr lang="en" sz="3220" dirty="0">
                <a:latin typeface="+mj-lt"/>
              </a:rPr>
              <a:t>:</a:t>
            </a:r>
            <a:endParaRPr sz="3220" dirty="0">
              <a:latin typeface="+mj-lt"/>
            </a:endParaRPr>
          </a:p>
        </p:txBody>
      </p:sp>
      <p:sp>
        <p:nvSpPr>
          <p:cNvPr id="78" name="Google Shape;78;p15"/>
          <p:cNvSpPr txBox="1">
            <a:spLocks noGrp="1"/>
          </p:cNvSpPr>
          <p:nvPr>
            <p:ph type="body" idx="1"/>
          </p:nvPr>
        </p:nvSpPr>
        <p:spPr>
          <a:xfrm>
            <a:off x="311700" y="1152475"/>
            <a:ext cx="8520600" cy="245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latin typeface="+mj-lt"/>
              </a:rPr>
              <a:t>None of the presenters for this educational activity have relevant financial relationship(s) to disclose with ineligible companies whose primary business is producing, marketing selling, re-selling, or distributing health care products used by or on patients.</a:t>
            </a:r>
            <a:endParaRPr sz="2400" dirty="0">
              <a:latin typeface="+mj-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MONITORING &amp; RESULTS </a:t>
            </a:r>
            <a:endParaRPr sz="3200" b="1" dirty="0">
              <a:solidFill>
                <a:schemeClr val="dk2"/>
              </a:solidFill>
              <a:latin typeface="Arial"/>
            </a:endParaRPr>
          </a:p>
        </p:txBody>
      </p:sp>
      <p:sp>
        <p:nvSpPr>
          <p:cNvPr id="278" name="Google Shape;278;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Arial"/>
              </a:rPr>
              <a:t>Improvement in sepsis mortality rate</a:t>
            </a:r>
            <a:endParaRPr lang="en-US" sz="2000" dirty="0">
              <a:latin typeface="Arial"/>
            </a:endParaRPr>
          </a:p>
          <a:p>
            <a:pPr marL="457200" lvl="0" indent="-342900" algn="l" rtl="0">
              <a:spcBef>
                <a:spcPts val="1200"/>
              </a:spcBef>
              <a:spcAft>
                <a:spcPts val="0"/>
              </a:spcAft>
              <a:buSzPts val="1800"/>
              <a:buChar char="●"/>
            </a:pPr>
            <a:r>
              <a:rPr lang="en" dirty="0">
                <a:latin typeface="Arial"/>
              </a:rPr>
              <a:t>CY2023 Q4 - 24% mortality rate</a:t>
            </a:r>
            <a:endParaRPr>
              <a:latin typeface="Arial"/>
            </a:endParaRPr>
          </a:p>
          <a:p>
            <a:pPr marL="457200" lvl="0" indent="-342900" algn="l" rtl="0">
              <a:spcBef>
                <a:spcPts val="0"/>
              </a:spcBef>
              <a:spcAft>
                <a:spcPts val="0"/>
              </a:spcAft>
              <a:buSzPts val="1800"/>
              <a:buChar char="●"/>
            </a:pPr>
            <a:r>
              <a:rPr lang="en" dirty="0">
                <a:latin typeface="Arial"/>
              </a:rPr>
              <a:t>CY2025 Q1 - 0% mortality rate</a:t>
            </a:r>
            <a:endParaRPr dirty="0">
              <a:latin typeface="Arial"/>
            </a:endParaRPr>
          </a:p>
          <a:p>
            <a:pPr marL="0" lvl="0" indent="0" algn="l" rtl="0">
              <a:spcBef>
                <a:spcPts val="1200"/>
              </a:spcBef>
              <a:spcAft>
                <a:spcPts val="0"/>
              </a:spcAft>
              <a:buNone/>
            </a:pPr>
            <a:endParaRPr/>
          </a:p>
          <a:p>
            <a:pPr marL="0" lvl="0" indent="0" algn="l" rtl="0">
              <a:spcBef>
                <a:spcPts val="1200"/>
              </a:spcBef>
              <a:spcAft>
                <a:spcPts val="1200"/>
              </a:spcAft>
              <a:buNone/>
            </a:pPr>
            <a:endParaRPr>
              <a:highlight>
                <a:schemeClr val="accent6"/>
              </a:highlight>
            </a:endParaRPr>
          </a:p>
        </p:txBody>
      </p:sp>
      <p:pic>
        <p:nvPicPr>
          <p:cNvPr id="279" name="Google Shape;279;p42" descr="a group of people applauding with barbarosgif written in the corner (Provided by Tenor)"/>
          <p:cNvPicPr preferRelativeResize="0"/>
          <p:nvPr/>
        </p:nvPicPr>
        <p:blipFill>
          <a:blip r:embed="rId3">
            <a:alphaModFix/>
          </a:blip>
          <a:stretch>
            <a:fillRect/>
          </a:stretch>
        </p:blipFill>
        <p:spPr>
          <a:xfrm>
            <a:off x="3117650" y="2436586"/>
            <a:ext cx="5308199" cy="2070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MONITORING &amp; RESULTS</a:t>
            </a:r>
            <a:r>
              <a:rPr lang="en" sz="3200" b="1" dirty="0">
                <a:solidFill>
                  <a:schemeClr val="dk2"/>
                </a:solidFill>
              </a:rPr>
              <a:t> </a:t>
            </a:r>
            <a:endParaRPr sz="3200" b="1" dirty="0">
              <a:solidFill>
                <a:schemeClr val="dk2"/>
              </a:solidFill>
            </a:endParaRPr>
          </a:p>
        </p:txBody>
      </p:sp>
      <p:sp>
        <p:nvSpPr>
          <p:cNvPr id="285" name="Google Shape;285;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Arial"/>
              </a:rPr>
              <a:t>Improvement in sepsis recognition</a:t>
            </a:r>
            <a:endParaRPr lang="en-US" sz="2000" dirty="0">
              <a:latin typeface="Arial"/>
            </a:endParaRPr>
          </a:p>
          <a:p>
            <a:pPr marL="457200" lvl="0" indent="-342900" algn="l" rtl="0">
              <a:spcBef>
                <a:spcPts val="1200"/>
              </a:spcBef>
              <a:spcAft>
                <a:spcPts val="0"/>
              </a:spcAft>
              <a:buSzPts val="1800"/>
              <a:buChar char="●"/>
            </a:pPr>
            <a:r>
              <a:rPr lang="en" dirty="0">
                <a:latin typeface="Arial"/>
              </a:rPr>
              <a:t>Increased awareness of sepsis</a:t>
            </a:r>
            <a:endParaRPr dirty="0">
              <a:latin typeface="Arial"/>
            </a:endParaRPr>
          </a:p>
          <a:p>
            <a:pPr marL="457200" lvl="0" indent="-342900" algn="l" rtl="0">
              <a:spcBef>
                <a:spcPts val="0"/>
              </a:spcBef>
              <a:spcAft>
                <a:spcPts val="0"/>
              </a:spcAft>
              <a:buSzPts val="1800"/>
              <a:buChar char="●"/>
            </a:pPr>
            <a:r>
              <a:rPr lang="en" dirty="0">
                <a:latin typeface="Arial"/>
              </a:rPr>
              <a:t>Earlier detection of sepsis </a:t>
            </a:r>
            <a:br>
              <a:rPr lang="en" dirty="0">
                <a:latin typeface="Arial"/>
              </a:rPr>
            </a:br>
            <a:r>
              <a:rPr lang="en" dirty="0">
                <a:latin typeface="Arial"/>
              </a:rPr>
              <a:t>and sepsis-like illness</a:t>
            </a:r>
            <a:endParaRPr dirty="0">
              <a:latin typeface="Arial"/>
            </a:endParaRPr>
          </a:p>
        </p:txBody>
      </p:sp>
      <p:graphicFrame>
        <p:nvGraphicFramePr>
          <p:cNvPr id="286" name="Google Shape;286;p43"/>
          <p:cNvGraphicFramePr/>
          <p:nvPr/>
        </p:nvGraphicFramePr>
        <p:xfrm>
          <a:off x="4610550" y="1515600"/>
          <a:ext cx="4262500" cy="2590620"/>
        </p:xfrm>
        <a:graphic>
          <a:graphicData uri="http://schemas.openxmlformats.org/drawingml/2006/table">
            <a:tbl>
              <a:tblPr>
                <a:noFill/>
                <a:tableStyleId>{DFE8BB9C-D42A-4890-A204-159BAF4DAB7E}</a:tableStyleId>
              </a:tblPr>
              <a:tblGrid>
                <a:gridCol w="2131250">
                  <a:extLst>
                    <a:ext uri="{9D8B030D-6E8A-4147-A177-3AD203B41FA5}">
                      <a16:colId xmlns:a16="http://schemas.microsoft.com/office/drawing/2014/main" val="20000"/>
                    </a:ext>
                  </a:extLst>
                </a:gridCol>
                <a:gridCol w="2131250">
                  <a:extLst>
                    <a:ext uri="{9D8B030D-6E8A-4147-A177-3AD203B41FA5}">
                      <a16:colId xmlns:a16="http://schemas.microsoft.com/office/drawing/2014/main" val="20001"/>
                    </a:ext>
                  </a:extLst>
                </a:gridCol>
              </a:tblGrid>
              <a:tr h="585950">
                <a:tc>
                  <a:txBody>
                    <a:bodyPr/>
                    <a:lstStyle/>
                    <a:p>
                      <a:pPr marL="0" lvl="0" indent="0" algn="l" rtl="0">
                        <a:spcBef>
                          <a:spcPts val="0"/>
                        </a:spcBef>
                        <a:spcAft>
                          <a:spcPts val="0"/>
                        </a:spcAft>
                        <a:buNone/>
                      </a:pPr>
                      <a:r>
                        <a:rPr lang="en" b="1"/>
                        <a:t>Calendar Year</a:t>
                      </a:r>
                      <a:endParaRPr b="1"/>
                    </a:p>
                  </a:txBody>
                  <a:tcPr marL="91425" marR="91425" marT="91425" marB="91425"/>
                </a:tc>
                <a:tc>
                  <a:txBody>
                    <a:bodyPr/>
                    <a:lstStyle/>
                    <a:p>
                      <a:pPr marL="0" lvl="0" indent="0" algn="l" rtl="0">
                        <a:spcBef>
                          <a:spcPts val="0"/>
                        </a:spcBef>
                        <a:spcAft>
                          <a:spcPts val="0"/>
                        </a:spcAft>
                        <a:buNone/>
                      </a:pPr>
                      <a:r>
                        <a:rPr lang="en" b="1"/>
                        <a:t>Total Patients Identified</a:t>
                      </a:r>
                      <a:endParaRPr b="1"/>
                    </a:p>
                  </a:txBody>
                  <a:tcPr marL="91425" marR="91425" marT="91425" marB="91425"/>
                </a:tc>
                <a:extLst>
                  <a:ext uri="{0D108BD9-81ED-4DB2-BD59-A6C34878D82A}">
                    <a16:rowId xmlns:a16="http://schemas.microsoft.com/office/drawing/2014/main" val="10000"/>
                  </a:ext>
                </a:extLst>
              </a:tr>
              <a:tr h="380875">
                <a:tc>
                  <a:txBody>
                    <a:bodyPr/>
                    <a:lstStyle/>
                    <a:p>
                      <a:pPr marL="0" lvl="0" indent="0" algn="l" rtl="0">
                        <a:spcBef>
                          <a:spcPts val="0"/>
                        </a:spcBef>
                        <a:spcAft>
                          <a:spcPts val="0"/>
                        </a:spcAft>
                        <a:buNone/>
                      </a:pPr>
                      <a:r>
                        <a:rPr lang="en"/>
                        <a:t>2021</a:t>
                      </a:r>
                      <a:endParaRPr/>
                    </a:p>
                  </a:txBody>
                  <a:tcPr marL="91425" marR="91425" marT="91425" marB="91425"/>
                </a:tc>
                <a:tc>
                  <a:txBody>
                    <a:bodyPr/>
                    <a:lstStyle/>
                    <a:p>
                      <a:pPr marL="0" lvl="0" indent="0" algn="l" rtl="0">
                        <a:spcBef>
                          <a:spcPts val="0"/>
                        </a:spcBef>
                        <a:spcAft>
                          <a:spcPts val="0"/>
                        </a:spcAft>
                        <a:buNone/>
                      </a:pPr>
                      <a:r>
                        <a:rPr lang="en"/>
                        <a:t>17</a:t>
                      </a:r>
                      <a:endParaRPr/>
                    </a:p>
                  </a:txBody>
                  <a:tcPr marL="91425" marR="91425" marT="91425" marB="91425"/>
                </a:tc>
                <a:extLst>
                  <a:ext uri="{0D108BD9-81ED-4DB2-BD59-A6C34878D82A}">
                    <a16:rowId xmlns:a16="http://schemas.microsoft.com/office/drawing/2014/main" val="10001"/>
                  </a:ext>
                </a:extLst>
              </a:tr>
              <a:tr h="380875">
                <a:tc>
                  <a:txBody>
                    <a:bodyPr/>
                    <a:lstStyle/>
                    <a:p>
                      <a:pPr marL="0" lvl="0" indent="0" algn="l" rtl="0">
                        <a:spcBef>
                          <a:spcPts val="0"/>
                        </a:spcBef>
                        <a:spcAft>
                          <a:spcPts val="0"/>
                        </a:spcAft>
                        <a:buNone/>
                      </a:pPr>
                      <a:r>
                        <a:rPr lang="en"/>
                        <a:t>2022</a:t>
                      </a:r>
                      <a:endParaRPr/>
                    </a:p>
                  </a:txBody>
                  <a:tcPr marL="91425" marR="91425" marT="91425" marB="91425"/>
                </a:tc>
                <a:tc>
                  <a:txBody>
                    <a:bodyPr/>
                    <a:lstStyle/>
                    <a:p>
                      <a:pPr marL="0" lvl="0" indent="0" algn="l" rtl="0">
                        <a:spcBef>
                          <a:spcPts val="0"/>
                        </a:spcBef>
                        <a:spcAft>
                          <a:spcPts val="0"/>
                        </a:spcAft>
                        <a:buNone/>
                      </a:pPr>
                      <a:r>
                        <a:rPr lang="en"/>
                        <a:t>14</a:t>
                      </a:r>
                      <a:endParaRPr/>
                    </a:p>
                  </a:txBody>
                  <a:tcPr marL="91425" marR="91425" marT="91425" marB="91425"/>
                </a:tc>
                <a:extLst>
                  <a:ext uri="{0D108BD9-81ED-4DB2-BD59-A6C34878D82A}">
                    <a16:rowId xmlns:a16="http://schemas.microsoft.com/office/drawing/2014/main" val="10002"/>
                  </a:ext>
                </a:extLst>
              </a:tr>
              <a:tr h="380875">
                <a:tc>
                  <a:txBody>
                    <a:bodyPr/>
                    <a:lstStyle/>
                    <a:p>
                      <a:pPr marL="0" lvl="0" indent="0" algn="l" rtl="0">
                        <a:spcBef>
                          <a:spcPts val="0"/>
                        </a:spcBef>
                        <a:spcAft>
                          <a:spcPts val="0"/>
                        </a:spcAft>
                        <a:buNone/>
                      </a:pPr>
                      <a:r>
                        <a:rPr lang="en"/>
                        <a:t>2023</a:t>
                      </a:r>
                      <a:endParaRPr/>
                    </a:p>
                  </a:txBody>
                  <a:tcPr marL="91425" marR="91425" marT="91425" marB="91425"/>
                </a:tc>
                <a:tc>
                  <a:txBody>
                    <a:bodyPr/>
                    <a:lstStyle/>
                    <a:p>
                      <a:pPr marL="0" lvl="0" indent="0" algn="l" rtl="0">
                        <a:spcBef>
                          <a:spcPts val="0"/>
                        </a:spcBef>
                        <a:spcAft>
                          <a:spcPts val="0"/>
                        </a:spcAft>
                        <a:buNone/>
                      </a:pPr>
                      <a:r>
                        <a:rPr lang="en"/>
                        <a:t>19</a:t>
                      </a:r>
                      <a:endParaRPr/>
                    </a:p>
                  </a:txBody>
                  <a:tcPr marL="91425" marR="91425" marT="91425" marB="91425"/>
                </a:tc>
                <a:extLst>
                  <a:ext uri="{0D108BD9-81ED-4DB2-BD59-A6C34878D82A}">
                    <a16:rowId xmlns:a16="http://schemas.microsoft.com/office/drawing/2014/main" val="10003"/>
                  </a:ext>
                </a:extLst>
              </a:tr>
              <a:tr h="380875">
                <a:tc>
                  <a:txBody>
                    <a:bodyPr/>
                    <a:lstStyle/>
                    <a:p>
                      <a:pPr marL="0" lvl="0" indent="0" algn="l" rtl="0">
                        <a:spcBef>
                          <a:spcPts val="0"/>
                        </a:spcBef>
                        <a:spcAft>
                          <a:spcPts val="0"/>
                        </a:spcAft>
                        <a:buNone/>
                      </a:pPr>
                      <a:r>
                        <a:rPr lang="en"/>
                        <a:t>2024</a:t>
                      </a:r>
                      <a:endParaRPr/>
                    </a:p>
                  </a:txBody>
                  <a:tcPr marL="91425" marR="91425" marT="91425" marB="91425"/>
                </a:tc>
                <a:tc>
                  <a:txBody>
                    <a:bodyPr/>
                    <a:lstStyle/>
                    <a:p>
                      <a:pPr marL="0" lvl="0" indent="0" algn="l" rtl="0">
                        <a:spcBef>
                          <a:spcPts val="0"/>
                        </a:spcBef>
                        <a:spcAft>
                          <a:spcPts val="0"/>
                        </a:spcAft>
                        <a:buNone/>
                      </a:pPr>
                      <a:r>
                        <a:rPr lang="en"/>
                        <a:t>21</a:t>
                      </a:r>
                      <a:endParaRPr/>
                    </a:p>
                  </a:txBody>
                  <a:tcPr marL="91425" marR="91425" marT="91425" marB="91425"/>
                </a:tc>
                <a:extLst>
                  <a:ext uri="{0D108BD9-81ED-4DB2-BD59-A6C34878D82A}">
                    <a16:rowId xmlns:a16="http://schemas.microsoft.com/office/drawing/2014/main" val="10004"/>
                  </a:ext>
                </a:extLst>
              </a:tr>
              <a:tr h="380875">
                <a:tc>
                  <a:txBody>
                    <a:bodyPr/>
                    <a:lstStyle/>
                    <a:p>
                      <a:pPr marL="0" lvl="0" indent="0" algn="l" rtl="0">
                        <a:spcBef>
                          <a:spcPts val="0"/>
                        </a:spcBef>
                        <a:spcAft>
                          <a:spcPts val="0"/>
                        </a:spcAft>
                        <a:buNone/>
                      </a:pPr>
                      <a:r>
                        <a:rPr lang="en"/>
                        <a:t>2025 (through Sept)</a:t>
                      </a:r>
                      <a:endParaRPr/>
                    </a:p>
                  </a:txBody>
                  <a:tcPr marL="91425" marR="91425" marT="91425" marB="91425"/>
                </a:tc>
                <a:tc>
                  <a:txBody>
                    <a:bodyPr/>
                    <a:lstStyle/>
                    <a:p>
                      <a:pPr marL="0" lvl="0" indent="0" algn="l" rtl="0">
                        <a:spcBef>
                          <a:spcPts val="0"/>
                        </a:spcBef>
                        <a:spcAft>
                          <a:spcPts val="0"/>
                        </a:spcAft>
                        <a:buNone/>
                      </a:pPr>
                      <a:r>
                        <a:rPr lang="en"/>
                        <a:t>34</a:t>
                      </a:r>
                      <a:endParaRPr/>
                    </a:p>
                  </a:txBody>
                  <a:tcPr marL="91425" marR="91425" marT="91425" marB="91425"/>
                </a:tc>
                <a:extLst>
                  <a:ext uri="{0D108BD9-81ED-4DB2-BD59-A6C34878D82A}">
                    <a16:rowId xmlns:a16="http://schemas.microsoft.com/office/drawing/2014/main" val="10005"/>
                  </a:ext>
                </a:extLst>
              </a:tr>
            </a:tbl>
          </a:graphicData>
        </a:graphic>
      </p:graphicFrame>
      <p:pic>
        <p:nvPicPr>
          <p:cNvPr id="287" name="Google Shape;287;p43" descr="Free picture: stethoscope, coat, doctor, pen, fabric, medicine"/>
          <p:cNvPicPr preferRelativeResize="0"/>
          <p:nvPr/>
        </p:nvPicPr>
        <p:blipFill>
          <a:blip r:embed="rId3">
            <a:alphaModFix/>
          </a:blip>
          <a:stretch>
            <a:fillRect/>
          </a:stretch>
        </p:blipFill>
        <p:spPr>
          <a:xfrm>
            <a:off x="381100" y="2776100"/>
            <a:ext cx="3968125" cy="17927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4"/>
          <p:cNvSpPr txBox="1">
            <a:spLocks noGrp="1"/>
          </p:cNvSpPr>
          <p:nvPr>
            <p:ph type="title"/>
          </p:nvPr>
        </p:nvSpPr>
        <p:spPr>
          <a:xfrm>
            <a:off x="311700" y="28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MONITORING &amp; RESULTS</a:t>
            </a:r>
            <a:endParaRPr sz="3200" b="1" dirty="0">
              <a:solidFill>
                <a:schemeClr val="dk2"/>
              </a:solidFill>
              <a:latin typeface="Arial"/>
            </a:endParaRPr>
          </a:p>
        </p:txBody>
      </p:sp>
      <p:sp>
        <p:nvSpPr>
          <p:cNvPr id="293" name="Google Shape;293;p44"/>
          <p:cNvSpPr txBox="1">
            <a:spLocks noGrp="1"/>
          </p:cNvSpPr>
          <p:nvPr>
            <p:ph type="body" idx="1"/>
          </p:nvPr>
        </p:nvSpPr>
        <p:spPr>
          <a:xfrm>
            <a:off x="311699" y="950495"/>
            <a:ext cx="4404679" cy="361838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Arial"/>
                <a:ea typeface="Arial"/>
                <a:cs typeface="Arial"/>
                <a:sym typeface="Arial"/>
              </a:rPr>
              <a:t>Improvement in patient education process for post-sepsis care</a:t>
            </a:r>
            <a:endParaRPr lang="en-US" sz="2000">
              <a:latin typeface="Arial"/>
              <a:ea typeface="Arial"/>
              <a:cs typeface="Arial"/>
            </a:endParaRPr>
          </a:p>
          <a:p>
            <a:pPr marL="457200" lvl="0" indent="-330200" algn="l" rtl="0">
              <a:lnSpc>
                <a:spcPct val="100000"/>
              </a:lnSpc>
              <a:spcBef>
                <a:spcPts val="1200"/>
              </a:spcBef>
              <a:spcAft>
                <a:spcPts val="0"/>
              </a:spcAft>
              <a:buSzPts val="1600"/>
              <a:buFont typeface="Arial"/>
              <a:buChar char="●"/>
            </a:pPr>
            <a:r>
              <a:rPr lang="en" sz="1800" dirty="0">
                <a:latin typeface="Arial"/>
                <a:ea typeface="Arial"/>
                <a:cs typeface="Arial"/>
                <a:sym typeface="Arial"/>
              </a:rPr>
              <a:t>Discharge packets developed specifically for sepsis patients</a:t>
            </a:r>
            <a:endParaRPr sz="1800">
              <a:latin typeface="Arial"/>
              <a:ea typeface="Arial"/>
              <a:cs typeface="Arial"/>
            </a:endParaRPr>
          </a:p>
          <a:p>
            <a:pPr marL="914400" lvl="1" indent="-304800" algn="l" rtl="0">
              <a:lnSpc>
                <a:spcPct val="100000"/>
              </a:lnSpc>
              <a:spcBef>
                <a:spcPts val="0"/>
              </a:spcBef>
              <a:spcAft>
                <a:spcPts val="0"/>
              </a:spcAft>
              <a:buSzPts val="1200"/>
              <a:buFont typeface="Arial"/>
              <a:buChar char="○"/>
            </a:pPr>
            <a:r>
              <a:rPr lang="en" sz="1600" dirty="0">
                <a:latin typeface="Arial"/>
                <a:ea typeface="Arial"/>
                <a:cs typeface="Arial"/>
                <a:sym typeface="Arial"/>
              </a:rPr>
              <a:t>Important follow-up care (transitions of care)</a:t>
            </a:r>
            <a:endParaRPr sz="1600">
              <a:latin typeface="Arial"/>
              <a:ea typeface="Arial"/>
              <a:cs typeface="Arial"/>
            </a:endParaRPr>
          </a:p>
          <a:p>
            <a:pPr marL="914400" lvl="1" indent="-317500" algn="l" rtl="0">
              <a:lnSpc>
                <a:spcPct val="100000"/>
              </a:lnSpc>
              <a:spcBef>
                <a:spcPts val="0"/>
              </a:spcBef>
              <a:spcAft>
                <a:spcPts val="0"/>
              </a:spcAft>
              <a:buSzPts val="1400"/>
              <a:buFont typeface="Arial"/>
              <a:buChar char="○"/>
            </a:pPr>
            <a:r>
              <a:rPr lang="en" sz="1600" dirty="0">
                <a:latin typeface="Arial"/>
                <a:ea typeface="Arial"/>
                <a:cs typeface="Arial"/>
                <a:sym typeface="Arial"/>
              </a:rPr>
              <a:t>Recognizing signs/symptoms and when to return for treatment</a:t>
            </a:r>
            <a:endParaRPr sz="1600">
              <a:latin typeface="Arial"/>
              <a:ea typeface="Arial"/>
              <a:cs typeface="Arial"/>
            </a:endParaRPr>
          </a:p>
          <a:p>
            <a:pPr marL="457200" lvl="0" indent="-330200" algn="l" rtl="0">
              <a:lnSpc>
                <a:spcPct val="100000"/>
              </a:lnSpc>
              <a:spcBef>
                <a:spcPts val="0"/>
              </a:spcBef>
              <a:spcAft>
                <a:spcPts val="0"/>
              </a:spcAft>
              <a:buSzPts val="1600"/>
              <a:buFont typeface="Arial"/>
              <a:buChar char="●"/>
            </a:pPr>
            <a:r>
              <a:rPr lang="en" sz="1800" dirty="0">
                <a:latin typeface="Arial"/>
                <a:ea typeface="Arial"/>
                <a:cs typeface="Arial"/>
                <a:sym typeface="Arial"/>
              </a:rPr>
              <a:t>Hospital Discharge Checklist</a:t>
            </a:r>
            <a:endParaRPr sz="1800">
              <a:latin typeface="Arial"/>
              <a:ea typeface="Arial"/>
              <a:cs typeface="Arial"/>
            </a:endParaRPr>
          </a:p>
          <a:p>
            <a:pPr marL="914400" lvl="1" indent="-317500" algn="l" rtl="0">
              <a:lnSpc>
                <a:spcPct val="100000"/>
              </a:lnSpc>
              <a:spcBef>
                <a:spcPts val="0"/>
              </a:spcBef>
              <a:spcAft>
                <a:spcPts val="0"/>
              </a:spcAft>
              <a:buSzPts val="1400"/>
              <a:buFont typeface="Arial"/>
              <a:buChar char="○"/>
            </a:pPr>
            <a:r>
              <a:rPr lang="en" sz="1600" dirty="0">
                <a:latin typeface="Arial"/>
                <a:ea typeface="Arial"/>
                <a:cs typeface="Arial"/>
                <a:sym typeface="Arial"/>
              </a:rPr>
              <a:t>Discharge plan, follow-up appointments, medications, etc.</a:t>
            </a:r>
            <a:endParaRPr sz="1600" dirty="0">
              <a:latin typeface="Arial"/>
              <a:ea typeface="Arial"/>
              <a:cs typeface="Arial"/>
            </a:endParaRPr>
          </a:p>
        </p:txBody>
      </p:sp>
      <p:pic>
        <p:nvPicPr>
          <p:cNvPr id="294" name="Google Shape;294;p44"/>
          <p:cNvPicPr preferRelativeResize="0"/>
          <p:nvPr/>
        </p:nvPicPr>
        <p:blipFill>
          <a:blip r:embed="rId3">
            <a:alphaModFix/>
          </a:blip>
          <a:stretch>
            <a:fillRect/>
          </a:stretch>
        </p:blipFill>
        <p:spPr>
          <a:xfrm>
            <a:off x="5390145" y="1167063"/>
            <a:ext cx="3442154" cy="31852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9"/>
        <p:cNvGrpSpPr/>
        <p:nvPr/>
      </p:nvGrpSpPr>
      <p:grpSpPr>
        <a:xfrm>
          <a:off x="0" y="0"/>
          <a:ext cx="0" cy="0"/>
          <a:chOff x="0" y="0"/>
          <a:chExt cx="0" cy="0"/>
        </a:xfrm>
      </p:grpSpPr>
      <p:sp>
        <p:nvSpPr>
          <p:cNvPr id="300" name="Google Shape;300;p45"/>
          <p:cNvSpPr txBox="1">
            <a:spLocks noGrp="1"/>
          </p:cNvSpPr>
          <p:nvPr>
            <p:ph type="title"/>
          </p:nvPr>
        </p:nvSpPr>
        <p:spPr>
          <a:xfrm>
            <a:off x="4502225" y="1655250"/>
            <a:ext cx="4601100" cy="1345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4000" b="1" dirty="0">
                <a:solidFill>
                  <a:schemeClr val="dk2"/>
                </a:solidFill>
                <a:latin typeface="Arial"/>
              </a:rPr>
              <a:t>PDSA - </a:t>
            </a:r>
            <a:r>
              <a:rPr lang="en" sz="4000" b="1" i="1" dirty="0">
                <a:solidFill>
                  <a:schemeClr val="dk2"/>
                </a:solidFill>
                <a:latin typeface="Arial"/>
              </a:rPr>
              <a:t>Act</a:t>
            </a:r>
            <a:endParaRPr lang="en-US" sz="4000" b="1" i="1" dirty="0">
              <a:solidFill>
                <a:schemeClr val="dk2"/>
              </a:solidFill>
              <a:latin typeface="Arial"/>
            </a:endParaRPr>
          </a:p>
          <a:p>
            <a:pPr marL="0" lvl="0" indent="0" algn="ctr" rtl="0">
              <a:spcBef>
                <a:spcPts val="0"/>
              </a:spcBef>
              <a:spcAft>
                <a:spcPts val="0"/>
              </a:spcAft>
              <a:buNone/>
            </a:pPr>
            <a:r>
              <a:rPr lang="en" sz="3200" b="1" i="1" dirty="0">
                <a:solidFill>
                  <a:schemeClr val="dk2"/>
                </a:solidFill>
                <a:latin typeface="Arial"/>
              </a:rPr>
              <a:t>Continued Actions</a:t>
            </a:r>
            <a:endParaRPr sz="3200" b="1" i="1" dirty="0">
              <a:solidFill>
                <a:schemeClr val="dk2"/>
              </a:solidFill>
              <a:latin typeface="Arial"/>
            </a:endParaRPr>
          </a:p>
        </p:txBody>
      </p:sp>
      <p:pic>
        <p:nvPicPr>
          <p:cNvPr id="301" name="Google Shape;301;p45" descr="a cartoon fish with big eyes and the words just keep swimming below it . (Provided by Tenor)"/>
          <p:cNvPicPr preferRelativeResize="0"/>
          <p:nvPr/>
        </p:nvPicPr>
        <p:blipFill>
          <a:blip r:embed="rId3">
            <a:alphaModFix/>
          </a:blip>
          <a:stretch>
            <a:fillRect/>
          </a:stretch>
        </p:blipFill>
        <p:spPr>
          <a:xfrm>
            <a:off x="569375" y="597850"/>
            <a:ext cx="4230376" cy="3824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CONTINUED ACTIONS </a:t>
            </a:r>
            <a:endParaRPr sz="3200" b="1" dirty="0">
              <a:solidFill>
                <a:schemeClr val="dk2"/>
              </a:solidFill>
              <a:latin typeface="Arial"/>
            </a:endParaRPr>
          </a:p>
        </p:txBody>
      </p:sp>
      <p:sp>
        <p:nvSpPr>
          <p:cNvPr id="307" name="Google Shape;307;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Font typeface="Arial"/>
              <a:buChar char="●"/>
            </a:pPr>
            <a:r>
              <a:rPr lang="en" sz="2000" dirty="0">
                <a:latin typeface="Arial"/>
                <a:ea typeface="Arial"/>
                <a:cs typeface="Arial"/>
                <a:sym typeface="Arial"/>
              </a:rPr>
              <a:t>Improvement in SEP-1 bundle compliance</a:t>
            </a:r>
            <a:endParaRPr sz="2000" dirty="0">
              <a:latin typeface="Arial"/>
              <a:ea typeface="Arial"/>
              <a:cs typeface="Arial"/>
              <a:sym typeface="Arial"/>
            </a:endParaRPr>
          </a:p>
          <a:p>
            <a:pPr marL="914400" lvl="1" indent="-342900" algn="l" rtl="0">
              <a:spcBef>
                <a:spcPts val="0"/>
              </a:spcBef>
              <a:spcAft>
                <a:spcPts val="0"/>
              </a:spcAft>
              <a:buSzPts val="1800"/>
              <a:buFont typeface="Arial"/>
              <a:buChar char="○"/>
            </a:pPr>
            <a:r>
              <a:rPr lang="en" sz="1800" dirty="0">
                <a:latin typeface="Arial"/>
                <a:ea typeface="Arial"/>
                <a:cs typeface="Arial"/>
                <a:sym typeface="Arial"/>
              </a:rPr>
              <a:t>Education provided to providers regarding initial dose of antibiotic</a:t>
            </a:r>
            <a:endParaRPr sz="1800" dirty="0">
              <a:latin typeface="Arial"/>
              <a:ea typeface="Arial"/>
              <a:cs typeface="Arial"/>
              <a:sym typeface="Arial"/>
            </a:endParaRPr>
          </a:p>
          <a:p>
            <a:pPr marL="914400" lvl="1" indent="-342900" algn="l" rtl="0">
              <a:spcBef>
                <a:spcPts val="0"/>
              </a:spcBef>
              <a:spcAft>
                <a:spcPts val="0"/>
              </a:spcAft>
              <a:buSzPts val="1800"/>
              <a:buFont typeface="Arial"/>
              <a:buChar char="○"/>
            </a:pPr>
            <a:r>
              <a:rPr lang="en" sz="1800" dirty="0">
                <a:latin typeface="Arial"/>
                <a:ea typeface="Arial"/>
                <a:cs typeface="Arial"/>
                <a:sym typeface="Arial"/>
              </a:rPr>
              <a:t>Time zero documentation</a:t>
            </a:r>
            <a:endParaRPr sz="1800" dirty="0">
              <a:latin typeface="Arial"/>
              <a:ea typeface="Arial"/>
              <a:cs typeface="Arial"/>
              <a:sym typeface="Arial"/>
            </a:endParaRPr>
          </a:p>
          <a:p>
            <a:pPr marL="457200" lvl="0" indent="-355600" algn="l" rtl="0">
              <a:spcBef>
                <a:spcPts val="0"/>
              </a:spcBef>
              <a:spcAft>
                <a:spcPts val="0"/>
              </a:spcAft>
              <a:buSzPts val="2000"/>
              <a:buFont typeface="Arial"/>
              <a:buChar char="●"/>
            </a:pPr>
            <a:r>
              <a:rPr lang="en" sz="2000" dirty="0">
                <a:latin typeface="Arial"/>
                <a:ea typeface="Arial"/>
                <a:cs typeface="Arial"/>
                <a:sym typeface="Arial"/>
              </a:rPr>
              <a:t>Barrier - Integration and functionality of EHR system </a:t>
            </a:r>
            <a:endParaRPr sz="2000" dirty="0">
              <a:latin typeface="Arial"/>
              <a:ea typeface="Arial"/>
              <a:cs typeface="Arial"/>
              <a:sym typeface="Arial"/>
            </a:endParaRPr>
          </a:p>
          <a:p>
            <a:pPr marL="914400" lvl="1" indent="-342900" algn="l" rtl="0">
              <a:spcBef>
                <a:spcPts val="0"/>
              </a:spcBef>
              <a:spcAft>
                <a:spcPts val="0"/>
              </a:spcAft>
              <a:buSzPts val="1800"/>
              <a:buFont typeface="Arial"/>
              <a:buChar char="○"/>
            </a:pPr>
            <a:r>
              <a:rPr lang="en" sz="1800" dirty="0">
                <a:latin typeface="Arial"/>
                <a:ea typeface="Arial"/>
                <a:cs typeface="Arial"/>
                <a:sym typeface="Arial"/>
              </a:rPr>
              <a:t>Order set: fluid resuscitation </a:t>
            </a:r>
            <a:endParaRPr sz="1800" dirty="0">
              <a:latin typeface="Arial"/>
              <a:ea typeface="Arial"/>
              <a:cs typeface="Arial"/>
              <a:sym typeface="Arial"/>
            </a:endParaRPr>
          </a:p>
          <a:p>
            <a:pPr marL="914400" lvl="1" indent="-342900" algn="l" rtl="0">
              <a:spcBef>
                <a:spcPts val="0"/>
              </a:spcBef>
              <a:spcAft>
                <a:spcPts val="0"/>
              </a:spcAft>
              <a:buSzPts val="1800"/>
              <a:buFont typeface="Arial"/>
              <a:buChar char="○"/>
            </a:pPr>
            <a:r>
              <a:rPr lang="en" sz="1800" dirty="0">
                <a:latin typeface="Arial"/>
                <a:ea typeface="Arial"/>
                <a:cs typeface="Arial"/>
                <a:sym typeface="Arial"/>
              </a:rPr>
              <a:t>Development of rules engine for vital signs alert</a:t>
            </a:r>
            <a:endParaRPr sz="1800" dirty="0">
              <a:latin typeface="Arial"/>
              <a:ea typeface="Arial"/>
              <a:cs typeface="Arial"/>
              <a:sym typeface="Arial"/>
            </a:endParaRPr>
          </a:p>
          <a:p>
            <a:pPr marL="457200" lvl="0" indent="-355600" algn="l" rtl="0">
              <a:spcBef>
                <a:spcPts val="0"/>
              </a:spcBef>
              <a:spcAft>
                <a:spcPts val="0"/>
              </a:spcAft>
              <a:buSzPts val="2000"/>
              <a:buFont typeface="Arial"/>
              <a:buChar char="●"/>
            </a:pPr>
            <a:r>
              <a:rPr lang="en" sz="2000" dirty="0">
                <a:latin typeface="Arial"/>
                <a:ea typeface="Arial"/>
                <a:cs typeface="Arial"/>
                <a:sym typeface="Arial"/>
              </a:rPr>
              <a:t>Education and Collaboration</a:t>
            </a:r>
            <a:endParaRPr sz="2000" dirty="0">
              <a:latin typeface="Arial"/>
              <a:ea typeface="Arial"/>
              <a:cs typeface="Arial"/>
              <a:sym typeface="Arial"/>
            </a:endParaRPr>
          </a:p>
          <a:p>
            <a:pPr marL="914400" lvl="1" indent="-342900" algn="l" rtl="0">
              <a:spcBef>
                <a:spcPts val="0"/>
              </a:spcBef>
              <a:spcAft>
                <a:spcPts val="0"/>
              </a:spcAft>
              <a:buSzPts val="1800"/>
              <a:buFont typeface="Arial"/>
              <a:buChar char="○"/>
            </a:pPr>
            <a:r>
              <a:rPr lang="en" sz="1800" dirty="0">
                <a:latin typeface="Arial"/>
                <a:ea typeface="Arial"/>
                <a:cs typeface="Arial"/>
                <a:sym typeface="Arial"/>
              </a:rPr>
              <a:t>Internal - staff, providers</a:t>
            </a:r>
            <a:endParaRPr sz="1800" dirty="0">
              <a:latin typeface="Arial"/>
              <a:ea typeface="Arial"/>
              <a:cs typeface="Arial"/>
              <a:sym typeface="Arial"/>
            </a:endParaRPr>
          </a:p>
          <a:p>
            <a:pPr marL="914400" lvl="1" indent="-342900" algn="l" rtl="0">
              <a:spcBef>
                <a:spcPts val="0"/>
              </a:spcBef>
              <a:spcAft>
                <a:spcPts val="0"/>
              </a:spcAft>
              <a:buSzPts val="1800"/>
              <a:buFont typeface="Arial"/>
              <a:buChar char="○"/>
            </a:pPr>
            <a:r>
              <a:rPr lang="en" sz="1800" dirty="0">
                <a:latin typeface="Arial"/>
                <a:ea typeface="Arial"/>
                <a:cs typeface="Arial"/>
                <a:sym typeface="Arial"/>
              </a:rPr>
              <a:t>External - LTC, assisted living, EMS, community</a:t>
            </a:r>
            <a:endParaRPr sz="1800" dirty="0">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1"/>
        <p:cNvGrpSpPr/>
        <p:nvPr/>
      </p:nvGrpSpPr>
      <p:grpSpPr>
        <a:xfrm>
          <a:off x="0" y="0"/>
          <a:ext cx="0" cy="0"/>
          <a:chOff x="0" y="0"/>
          <a:chExt cx="0" cy="0"/>
        </a:xfrm>
      </p:grpSpPr>
      <p:sp>
        <p:nvSpPr>
          <p:cNvPr id="312" name="Google Shape;312;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CONCLUSIONS &amp; LESSONS LEARNED</a:t>
            </a:r>
            <a:endParaRPr sz="3200" b="1" dirty="0">
              <a:solidFill>
                <a:schemeClr val="dk2"/>
              </a:solidFill>
              <a:latin typeface="Arial"/>
            </a:endParaRPr>
          </a:p>
        </p:txBody>
      </p:sp>
      <p:sp>
        <p:nvSpPr>
          <p:cNvPr id="313" name="Google Shape;313;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FFFFFF"/>
              </a:buClr>
              <a:buSzPts val="2000"/>
              <a:buChar char="●"/>
            </a:pPr>
            <a:r>
              <a:rPr lang="en" sz="2000" dirty="0">
                <a:solidFill>
                  <a:srgbClr val="FFFFFF"/>
                </a:solidFill>
                <a:latin typeface="Arial"/>
              </a:rPr>
              <a:t>Comprehensive project planning</a:t>
            </a:r>
            <a:endParaRPr lang="en-US" sz="2000" dirty="0">
              <a:solidFill>
                <a:srgbClr val="FFFFFF"/>
              </a:solidFill>
              <a:latin typeface="Arial"/>
            </a:endParaRPr>
          </a:p>
          <a:p>
            <a:pPr marL="457200" lvl="0" indent="-355600" algn="l" rtl="0">
              <a:spcBef>
                <a:spcPts val="0"/>
              </a:spcBef>
              <a:spcAft>
                <a:spcPts val="0"/>
              </a:spcAft>
              <a:buClr>
                <a:srgbClr val="FFFFFF"/>
              </a:buClr>
              <a:buSzPts val="2000"/>
              <a:buChar char="●"/>
            </a:pPr>
            <a:r>
              <a:rPr lang="en" sz="2000" dirty="0">
                <a:solidFill>
                  <a:srgbClr val="FFFFFF"/>
                </a:solidFill>
                <a:latin typeface="Arial"/>
              </a:rPr>
              <a:t>Early identification of stakeholders</a:t>
            </a:r>
            <a:endParaRPr sz="2000" dirty="0">
              <a:solidFill>
                <a:srgbClr val="FFFFFF"/>
              </a:solidFill>
              <a:latin typeface="Arial"/>
            </a:endParaRPr>
          </a:p>
          <a:p>
            <a:pPr marL="457200" lvl="0" indent="-355600" algn="l" rtl="0">
              <a:spcBef>
                <a:spcPts val="0"/>
              </a:spcBef>
              <a:spcAft>
                <a:spcPts val="0"/>
              </a:spcAft>
              <a:buClr>
                <a:srgbClr val="FFFFFF"/>
              </a:buClr>
              <a:buSzPts val="2000"/>
              <a:buChar char="●"/>
            </a:pPr>
            <a:r>
              <a:rPr lang="en" sz="2000" dirty="0">
                <a:solidFill>
                  <a:srgbClr val="FFFFFF"/>
                </a:solidFill>
                <a:latin typeface="Arial"/>
              </a:rPr>
              <a:t>Multidisciplinary teamwork</a:t>
            </a:r>
            <a:endParaRPr sz="2000" dirty="0">
              <a:solidFill>
                <a:srgbClr val="FFFFFF"/>
              </a:solidFill>
              <a:latin typeface="Arial"/>
            </a:endParaRPr>
          </a:p>
          <a:p>
            <a:pPr marL="457200" lvl="0" indent="-355600" algn="l" rtl="0">
              <a:spcBef>
                <a:spcPts val="0"/>
              </a:spcBef>
              <a:spcAft>
                <a:spcPts val="0"/>
              </a:spcAft>
              <a:buClr>
                <a:srgbClr val="FFFFFF"/>
              </a:buClr>
              <a:buSzPts val="2000"/>
              <a:buChar char="●"/>
            </a:pPr>
            <a:r>
              <a:rPr lang="en" sz="2000" dirty="0">
                <a:solidFill>
                  <a:srgbClr val="FFFFFF"/>
                </a:solidFill>
                <a:latin typeface="Arial"/>
              </a:rPr>
              <a:t>Continued monitoring and follow-up</a:t>
            </a:r>
            <a:endParaRPr sz="2000" dirty="0">
              <a:solidFill>
                <a:srgbClr val="FFFFFF"/>
              </a:solidFill>
              <a:latin typeface="Arial"/>
            </a:endParaRPr>
          </a:p>
          <a:p>
            <a:pPr marL="0" lvl="0" indent="0" algn="l" rtl="0">
              <a:spcBef>
                <a:spcPts val="1200"/>
              </a:spcBef>
              <a:spcAft>
                <a:spcPts val="1200"/>
              </a:spcAft>
              <a:buNone/>
            </a:pPr>
            <a:endParaRPr/>
          </a:p>
        </p:txBody>
      </p:sp>
      <p:pic>
        <p:nvPicPr>
          <p:cNvPr id="314" name="Google Shape;314;p47" descr="a group of people are dancing in a hallway and the word team work is visible (Provided by Tenor)"/>
          <p:cNvPicPr preferRelativeResize="0"/>
          <p:nvPr/>
        </p:nvPicPr>
        <p:blipFill>
          <a:blip r:embed="rId3">
            <a:alphaModFix/>
          </a:blip>
          <a:stretch>
            <a:fillRect/>
          </a:stretch>
        </p:blipFill>
        <p:spPr>
          <a:xfrm>
            <a:off x="2150750" y="2765775"/>
            <a:ext cx="4743450" cy="2143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QUEST FOR EXCELLENCE </a:t>
            </a:r>
            <a:endParaRPr sz="3200" b="1" dirty="0">
              <a:solidFill>
                <a:schemeClr val="dk2"/>
              </a:solidFill>
              <a:latin typeface="Arial"/>
            </a:endParaRPr>
          </a:p>
        </p:txBody>
      </p:sp>
      <p:sp>
        <p:nvSpPr>
          <p:cNvPr id="320" name="Google Shape;320;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1" name="Google Shape;321;p48"/>
          <p:cNvPicPr preferRelativeResize="0"/>
          <p:nvPr/>
        </p:nvPicPr>
        <p:blipFill>
          <a:blip r:embed="rId3">
            <a:alphaModFix/>
          </a:blip>
          <a:stretch>
            <a:fillRect/>
          </a:stretch>
        </p:blipFill>
        <p:spPr>
          <a:xfrm>
            <a:off x="311700" y="1152475"/>
            <a:ext cx="8520602" cy="3817924"/>
          </a:xfrm>
          <a:prstGeom prst="rect">
            <a:avLst/>
          </a:prstGeom>
          <a:noFill/>
          <a:ln>
            <a:noFill/>
          </a:ln>
        </p:spPr>
      </p:pic>
      <p:pic>
        <p:nvPicPr>
          <p:cNvPr id="322" name="Google Shape;322;p48"/>
          <p:cNvPicPr preferRelativeResize="0"/>
          <p:nvPr/>
        </p:nvPicPr>
        <p:blipFill>
          <a:blip r:embed="rId4">
            <a:alphaModFix/>
          </a:blip>
          <a:stretch>
            <a:fillRect/>
          </a:stretch>
        </p:blipFill>
        <p:spPr>
          <a:xfrm>
            <a:off x="5461450" y="249450"/>
            <a:ext cx="844275" cy="834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b="1" dirty="0">
                <a:solidFill>
                  <a:schemeClr val="dk2"/>
                </a:solidFill>
                <a:latin typeface="Arial"/>
              </a:rPr>
              <a:t>REFERENCES</a:t>
            </a:r>
            <a:endParaRPr sz="3200" b="1" dirty="0">
              <a:solidFill>
                <a:schemeClr val="dk2"/>
              </a:solidFill>
              <a:latin typeface="Arial"/>
            </a:endParaRPr>
          </a:p>
        </p:txBody>
      </p:sp>
      <p:sp>
        <p:nvSpPr>
          <p:cNvPr id="328" name="Google Shape;328;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Arial"/>
              <a:buAutoNum type="arabicPeriod"/>
            </a:pPr>
            <a:r>
              <a:rPr lang="en" dirty="0">
                <a:latin typeface="Arial"/>
                <a:ea typeface="Arial"/>
                <a:cs typeface="Arial"/>
                <a:sym typeface="Arial"/>
              </a:rPr>
              <a:t>Sepsis Alliance, </a:t>
            </a:r>
            <a:r>
              <a:rPr lang="en" u="sng" dirty="0">
                <a:solidFill>
                  <a:schemeClr val="hlink"/>
                </a:solidFill>
                <a:latin typeface="Arial"/>
                <a:ea typeface="Arial"/>
                <a:cs typeface="Arial"/>
                <a:sym typeface="Arial"/>
                <a:hlinkClick r:id="rId3">
                  <a:extLst>
                    <a:ext uri="{A12FA001-AC4F-418D-AE19-62706E023703}">
                      <ahyp:hlinkClr xmlns:ahyp="http://schemas.microsoft.com/office/drawing/2018/hyperlinkcolor" val="tx"/>
                    </a:ext>
                  </a:extLst>
                </a:hlinkClick>
              </a:rPr>
              <a:t>www.sepsis.org</a:t>
            </a:r>
            <a:r>
              <a:rPr lang="en" dirty="0">
                <a:latin typeface="Arial"/>
                <a:ea typeface="Arial"/>
                <a:cs typeface="Arial"/>
                <a:sym typeface="Arial"/>
              </a:rPr>
              <a:t> </a:t>
            </a:r>
            <a:endParaRPr dirty="0">
              <a:latin typeface="Arial"/>
              <a:ea typeface="Arial"/>
              <a:cs typeface="Arial"/>
              <a:sym typeface="Arial"/>
            </a:endParaRPr>
          </a:p>
          <a:p>
            <a:pPr marL="457200" lvl="0" indent="-342900" algn="l" rtl="0">
              <a:spcBef>
                <a:spcPts val="0"/>
              </a:spcBef>
              <a:spcAft>
                <a:spcPts val="0"/>
              </a:spcAft>
              <a:buSzPts val="1800"/>
              <a:buFont typeface="Arial"/>
              <a:buAutoNum type="arabicPeriod"/>
            </a:pPr>
            <a:r>
              <a:rPr lang="en" dirty="0">
                <a:latin typeface="Arial"/>
                <a:ea typeface="Arial"/>
                <a:cs typeface="Arial"/>
                <a:sym typeface="Arial"/>
              </a:rPr>
              <a:t>Project management statistics; trends and common mistakes in 2024, </a:t>
            </a:r>
            <a:r>
              <a:rPr lang="en" dirty="0" err="1">
                <a:latin typeface="Arial"/>
                <a:ea typeface="Arial"/>
                <a:cs typeface="Arial"/>
                <a:sym typeface="Arial"/>
              </a:rPr>
              <a:t>TeamStage</a:t>
            </a:r>
            <a:r>
              <a:rPr lang="en" dirty="0">
                <a:latin typeface="Arial"/>
                <a:ea typeface="Arial"/>
                <a:cs typeface="Arial"/>
                <a:sym typeface="Arial"/>
              </a:rPr>
              <a:t>, </a:t>
            </a:r>
            <a:r>
              <a:rPr lang="en" u="sng" dirty="0">
                <a:solidFill>
                  <a:schemeClr val="hlink"/>
                </a:solidFill>
                <a:latin typeface="Arial"/>
                <a:ea typeface="Arial"/>
                <a:cs typeface="Arial"/>
                <a:sym typeface="Arial"/>
                <a:hlinkClick r:id="rId4">
                  <a:extLst>
                    <a:ext uri="{A12FA001-AC4F-418D-AE19-62706E023703}">
                      <ahyp:hlinkClr xmlns:ahyp="http://schemas.microsoft.com/office/drawing/2018/hyperlinkcolor" val="tx"/>
                    </a:ext>
                  </a:extLst>
                </a:hlinkClick>
              </a:rPr>
              <a:t>https://teamstage.io/project-management-statistics/</a:t>
            </a:r>
            <a:endParaRPr dirty="0">
              <a:solidFill>
                <a:schemeClr val="hlink"/>
              </a:solidFill>
              <a:latin typeface="Arial"/>
              <a:ea typeface="Arial"/>
              <a:cs typeface="Arial"/>
              <a:sym typeface="Arial"/>
            </a:endParaRPr>
          </a:p>
          <a:p>
            <a:pPr marL="457200" lvl="0" indent="-342900" algn="l" rtl="0">
              <a:spcBef>
                <a:spcPts val="0"/>
              </a:spcBef>
              <a:spcAft>
                <a:spcPts val="0"/>
              </a:spcAft>
              <a:buSzPts val="1800"/>
              <a:buFont typeface="Arial"/>
              <a:buAutoNum type="arabicPeriod"/>
            </a:pPr>
            <a:r>
              <a:rPr lang="en" dirty="0">
                <a:latin typeface="Arial"/>
                <a:ea typeface="Arial"/>
                <a:cs typeface="Arial"/>
                <a:sym typeface="Arial"/>
              </a:rPr>
              <a:t>The importance of the planning phase to project success, Project Management Institute, </a:t>
            </a:r>
            <a:r>
              <a:rPr lang="en" sz="1700" u="sng" dirty="0">
                <a:solidFill>
                  <a:schemeClr val="hlink"/>
                </a:solidFill>
                <a:latin typeface="Arial"/>
                <a:ea typeface="Arial"/>
                <a:cs typeface="Arial"/>
                <a:sym typeface="Arial"/>
                <a:hlinkClick r:id="rId5">
                  <a:extLst>
                    <a:ext uri="{A12FA001-AC4F-418D-AE19-62706E023703}">
                      <ahyp:hlinkClr xmlns:ahyp="http://schemas.microsoft.com/office/drawing/2018/hyperlinkcolor" val="tx"/>
                    </a:ext>
                  </a:extLst>
                </a:hlinkClick>
              </a:rPr>
              <a:t>www.pmi.org/learning/library/importance-planning-phase-project-success-6021</a:t>
            </a:r>
            <a:r>
              <a:rPr lang="en" sz="1700" dirty="0">
                <a:latin typeface="Arial"/>
                <a:ea typeface="Arial"/>
                <a:cs typeface="Arial"/>
                <a:sym typeface="Arial"/>
              </a:rPr>
              <a:t> </a:t>
            </a:r>
            <a:endParaRPr sz="1700" dirty="0">
              <a:latin typeface="Arial"/>
              <a:ea typeface="Arial"/>
              <a:cs typeface="Arial"/>
              <a:sym typeface="Arial"/>
            </a:endParaRPr>
          </a:p>
          <a:p>
            <a:pPr>
              <a:buFont typeface="Arial"/>
              <a:buAutoNum type="arabicPeriod"/>
            </a:pPr>
            <a:r>
              <a:rPr lang="en" dirty="0">
                <a:latin typeface="Arial"/>
                <a:ea typeface="Arial"/>
                <a:cs typeface="Arial"/>
                <a:sym typeface="Arial"/>
              </a:rPr>
              <a:t>NHA Sepsis Toolkit, NHA 2020</a:t>
            </a:r>
            <a:endParaRPr dirty="0">
              <a:latin typeface="Arial"/>
              <a:ea typeface="Arial"/>
              <a:cs typeface="Arial"/>
              <a:sym typeface="Arial"/>
            </a:endParaRPr>
          </a:p>
          <a:p>
            <a:pPr lvl="0" indent="0" algn="l">
              <a:spcBef>
                <a:spcPts val="1200"/>
              </a:spcBef>
              <a:spcAft>
                <a:spcPts val="1200"/>
              </a:spcAft>
              <a:buNone/>
            </a:pPr>
            <a:endParaRPr lang="en-US" sz="1500">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sp>
        <p:nvSpPr>
          <p:cNvPr id="333" name="Google Shape;333;p50"/>
          <p:cNvSpPr txBox="1">
            <a:spLocks noGrp="1"/>
          </p:cNvSpPr>
          <p:nvPr>
            <p:ph type="title"/>
          </p:nvPr>
        </p:nvSpPr>
        <p:spPr>
          <a:xfrm>
            <a:off x="311700" y="1577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00" b="1" dirty="0">
                <a:solidFill>
                  <a:schemeClr val="dk2"/>
                </a:solidFill>
                <a:latin typeface="Arial"/>
              </a:rPr>
              <a:t>QUESTIONS?</a:t>
            </a:r>
            <a:endParaRPr sz="3200" b="1" dirty="0">
              <a:solidFill>
                <a:schemeClr val="dk2"/>
              </a:solidFill>
              <a:latin typeface="Arial"/>
            </a:endParaRPr>
          </a:p>
        </p:txBody>
      </p:sp>
      <p:pic>
        <p:nvPicPr>
          <p:cNvPr id="334" name="Google Shape;334;p50" descr="a row of colorful neon lights with the letters o o o o o o o o o (Provided by Tenor)"/>
          <p:cNvPicPr preferRelativeResize="0"/>
          <p:nvPr/>
        </p:nvPicPr>
        <p:blipFill>
          <a:blip r:embed="rId3">
            <a:alphaModFix/>
          </a:blip>
          <a:stretch>
            <a:fillRect/>
          </a:stretch>
        </p:blipFill>
        <p:spPr>
          <a:xfrm>
            <a:off x="1581150" y="872050"/>
            <a:ext cx="6084300" cy="3860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51" title="JMMMMC Full logo M-no background.png"/>
          <p:cNvPicPr preferRelativeResize="0"/>
          <p:nvPr/>
        </p:nvPicPr>
        <p:blipFill>
          <a:blip r:embed="rId3">
            <a:alphaModFix/>
          </a:blip>
          <a:stretch>
            <a:fillRect/>
          </a:stretch>
        </p:blipFill>
        <p:spPr>
          <a:xfrm>
            <a:off x="52325" y="134675"/>
            <a:ext cx="3997100" cy="2437075"/>
          </a:xfrm>
          <a:prstGeom prst="rect">
            <a:avLst/>
          </a:prstGeom>
          <a:noFill/>
          <a:ln>
            <a:noFill/>
          </a:ln>
        </p:spPr>
      </p:pic>
      <p:pic>
        <p:nvPicPr>
          <p:cNvPr id="340" name="Google Shape;340;p51"/>
          <p:cNvPicPr preferRelativeResize="0"/>
          <p:nvPr/>
        </p:nvPicPr>
        <p:blipFill>
          <a:blip r:embed="rId4">
            <a:alphaModFix/>
          </a:blip>
          <a:stretch>
            <a:fillRect/>
          </a:stretch>
        </p:blipFill>
        <p:spPr>
          <a:xfrm>
            <a:off x="3621452" y="1279302"/>
            <a:ext cx="5374301" cy="3616675"/>
          </a:xfrm>
          <a:prstGeom prst="rect">
            <a:avLst/>
          </a:prstGeom>
          <a:noFill/>
          <a:ln>
            <a:noFill/>
          </a:ln>
        </p:spPr>
      </p:pic>
      <p:sp>
        <p:nvSpPr>
          <p:cNvPr id="341" name="Google Shape;341;p51"/>
          <p:cNvSpPr txBox="1"/>
          <p:nvPr/>
        </p:nvSpPr>
        <p:spPr>
          <a:xfrm>
            <a:off x="4383361" y="242530"/>
            <a:ext cx="3473205" cy="83266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b="1" dirty="0">
                <a:solidFill>
                  <a:schemeClr val="accent3"/>
                </a:solidFill>
              </a:rPr>
              <a:t>THANK YOU!</a:t>
            </a:r>
            <a:endParaRPr sz="3700" b="1" dirty="0">
              <a:solidFill>
                <a:schemeClr val="accent3"/>
              </a:solidFill>
            </a:endParaRPr>
          </a:p>
        </p:txBody>
      </p:sp>
      <p:sp>
        <p:nvSpPr>
          <p:cNvPr id="2" name="TextBox 1">
            <a:extLst>
              <a:ext uri="{FF2B5EF4-FFF2-40B4-BE49-F238E27FC236}">
                <a16:creationId xmlns:a16="http://schemas.microsoft.com/office/drawing/2014/main" id="{7546D018-3B6F-5C3F-3621-284FD2564986}"/>
              </a:ext>
            </a:extLst>
          </p:cNvPr>
          <p:cNvSpPr txBox="1"/>
          <p:nvPr/>
        </p:nvSpPr>
        <p:spPr>
          <a:xfrm>
            <a:off x="148247" y="2755232"/>
            <a:ext cx="3473205" cy="1323439"/>
          </a:xfrm>
          <a:prstGeom prst="rect">
            <a:avLst/>
          </a:prstGeom>
          <a:noFill/>
        </p:spPr>
        <p:txBody>
          <a:bodyPr wrap="square" rtlCol="0">
            <a:spAutoFit/>
          </a:bodyPr>
          <a:lstStyle/>
          <a:p>
            <a:r>
              <a:rPr lang="en-US" sz="1600" b="1" dirty="0">
                <a:solidFill>
                  <a:schemeClr val="tx1"/>
                </a:solidFill>
                <a:hlinkClick r:id="rId5">
                  <a:extLst>
                    <a:ext uri="{A12FA001-AC4F-418D-AE19-62706E023703}">
                      <ahyp:hlinkClr xmlns:ahyp="http://schemas.microsoft.com/office/drawing/2018/hyperlinkcolor" val="tx"/>
                    </a:ext>
                  </a:extLst>
                </a:hlinkClick>
              </a:rPr>
              <a:t>Jennifer.Schaaf@melham.org</a:t>
            </a:r>
            <a:endParaRPr lang="en-US" sz="1600" b="1" dirty="0">
              <a:solidFill>
                <a:schemeClr val="tx1"/>
              </a:solidFill>
            </a:endParaRPr>
          </a:p>
          <a:p>
            <a:endParaRPr lang="en-US" sz="1600" b="1" dirty="0">
              <a:solidFill>
                <a:schemeClr val="tx1"/>
              </a:solidFill>
            </a:endParaRPr>
          </a:p>
          <a:p>
            <a:r>
              <a:rPr lang="en-US" sz="1600" b="1" dirty="0">
                <a:solidFill>
                  <a:schemeClr val="tx1"/>
                </a:solidFill>
                <a:hlinkClick r:id="rId6">
                  <a:extLst>
                    <a:ext uri="{A12FA001-AC4F-418D-AE19-62706E023703}">
                      <ahyp:hlinkClr xmlns:ahyp="http://schemas.microsoft.com/office/drawing/2018/hyperlinkcolor" val="tx"/>
                    </a:ext>
                  </a:extLst>
                </a:hlinkClick>
              </a:rPr>
              <a:t>Beth.Lehmkuhler@melham.org</a:t>
            </a:r>
            <a:endParaRPr lang="en-US" sz="1600" b="1" dirty="0">
              <a:solidFill>
                <a:schemeClr val="tx1"/>
              </a:solidFill>
            </a:endParaRPr>
          </a:p>
          <a:p>
            <a:endParaRPr lang="en-US" sz="1600" b="1" dirty="0">
              <a:solidFill>
                <a:schemeClr val="tx1"/>
              </a:solidFill>
            </a:endParaRPr>
          </a:p>
          <a:p>
            <a:r>
              <a:rPr lang="en-US" sz="1600" b="1" dirty="0">
                <a:solidFill>
                  <a:schemeClr val="tx1"/>
                </a:solidFill>
                <a:hlinkClick r:id="rId7">
                  <a:extLst>
                    <a:ext uri="{A12FA001-AC4F-418D-AE19-62706E023703}">
                      <ahyp:hlinkClr xmlns:ahyp="http://schemas.microsoft.com/office/drawing/2018/hyperlinkcolor" val="tx"/>
                    </a:ext>
                  </a:extLst>
                </a:hlinkClick>
              </a:rPr>
              <a:t>Stephanie.Wetovick@melham.org</a:t>
            </a:r>
            <a:r>
              <a:rPr lang="en-US" sz="1600" b="1" dirty="0">
                <a:solidFill>
                  <a:schemeClr val="tx1"/>
                </a:solidFill>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dirty="0">
                <a:latin typeface="+mj-lt"/>
              </a:rPr>
              <a:t>OBJECTIVES</a:t>
            </a:r>
            <a:r>
              <a:rPr lang="en" sz="3220" dirty="0"/>
              <a:t>:</a:t>
            </a:r>
            <a:endParaRPr sz="3220" dirty="0"/>
          </a:p>
        </p:txBody>
      </p:sp>
      <p:sp>
        <p:nvSpPr>
          <p:cNvPr id="84" name="Google Shape;84;p16"/>
          <p:cNvSpPr txBox="1"/>
          <p:nvPr/>
        </p:nvSpPr>
        <p:spPr>
          <a:xfrm>
            <a:off x="277600" y="1241525"/>
            <a:ext cx="8554800" cy="31032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1200"/>
              </a:spcBef>
              <a:spcAft>
                <a:spcPts val="0"/>
              </a:spcAft>
              <a:buSzPts val="2400"/>
              <a:buAutoNum type="arabicPeriod"/>
            </a:pPr>
            <a:r>
              <a:rPr lang="en" sz="2400" dirty="0"/>
              <a:t>Recognize the critical role of thorough project planning in achieving successful project outcomes.</a:t>
            </a:r>
            <a:endParaRPr sz="2400" dirty="0"/>
          </a:p>
          <a:p>
            <a:pPr marL="457200" lvl="0" indent="-381000" algn="l" rtl="0">
              <a:lnSpc>
                <a:spcPct val="115000"/>
              </a:lnSpc>
              <a:spcBef>
                <a:spcPts val="0"/>
              </a:spcBef>
              <a:spcAft>
                <a:spcPts val="0"/>
              </a:spcAft>
              <a:buSzPts val="2400"/>
              <a:buAutoNum type="arabicPeriod"/>
            </a:pPr>
            <a:r>
              <a:rPr lang="en" sz="2400" dirty="0"/>
              <a:t>Explain the importance of leveraging data to inform decision-making and identify key benefits of data-driven strategies in improving outcomes.</a:t>
            </a:r>
            <a:endParaRPr sz="2400" dirty="0"/>
          </a:p>
          <a:p>
            <a:pPr marL="457200" lvl="0" indent="-381000" algn="l" rtl="0">
              <a:lnSpc>
                <a:spcPct val="115000"/>
              </a:lnSpc>
              <a:spcBef>
                <a:spcPts val="0"/>
              </a:spcBef>
              <a:spcAft>
                <a:spcPts val="0"/>
              </a:spcAft>
              <a:buSzPts val="2400"/>
              <a:buAutoNum type="arabicPeriod"/>
            </a:pPr>
            <a:r>
              <a:rPr lang="en" sz="2400" dirty="0"/>
              <a:t>Explain the importance of early recognition and standardized care in reducing sepsis mortality. </a:t>
            </a:r>
            <a:endParaRPr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11700" y="150800"/>
            <a:ext cx="8520600" cy="8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20" b="1" dirty="0">
                <a:solidFill>
                  <a:schemeClr val="dk2"/>
                </a:solidFill>
                <a:latin typeface="+mj-lt"/>
              </a:rPr>
              <a:t>JENNIE M. MELHAM </a:t>
            </a:r>
            <a:endParaRPr sz="2720" b="1" dirty="0">
              <a:solidFill>
                <a:schemeClr val="dk2"/>
              </a:solidFill>
              <a:latin typeface="+mj-lt"/>
            </a:endParaRPr>
          </a:p>
          <a:p>
            <a:pPr marL="0" lvl="0" indent="0" algn="ctr" rtl="0">
              <a:spcBef>
                <a:spcPts val="0"/>
              </a:spcBef>
              <a:spcAft>
                <a:spcPts val="0"/>
              </a:spcAft>
              <a:buSzPts val="990"/>
              <a:buNone/>
            </a:pPr>
            <a:r>
              <a:rPr lang="en" sz="2720" b="1" dirty="0">
                <a:solidFill>
                  <a:schemeClr val="dk2"/>
                </a:solidFill>
                <a:latin typeface="+mj-lt"/>
              </a:rPr>
              <a:t>MEMORIAL MEDICAL CENTER</a:t>
            </a:r>
            <a:endParaRPr sz="2720" b="1" dirty="0">
              <a:solidFill>
                <a:schemeClr val="dk2"/>
              </a:solidFill>
              <a:latin typeface="+mj-lt"/>
            </a:endParaRPr>
          </a:p>
        </p:txBody>
      </p:sp>
      <p:sp>
        <p:nvSpPr>
          <p:cNvPr id="90" name="Google Shape;90;p17"/>
          <p:cNvSpPr txBox="1">
            <a:spLocks noGrp="1"/>
          </p:cNvSpPr>
          <p:nvPr>
            <p:ph type="body" idx="1"/>
          </p:nvPr>
        </p:nvSpPr>
        <p:spPr>
          <a:xfrm>
            <a:off x="4870200" y="1098631"/>
            <a:ext cx="3962100" cy="3933900"/>
          </a:xfrm>
          <a:prstGeom prst="rect">
            <a:avLst/>
          </a:prstGeom>
        </p:spPr>
        <p:txBody>
          <a:bodyPr spcFirstLastPara="1" wrap="square" lIns="91425" tIns="91425" rIns="91425" bIns="91425" anchor="t" anchorCtr="0">
            <a:normAutofit fontScale="70000" lnSpcReduction="20000"/>
          </a:bodyPr>
          <a:lstStyle/>
          <a:p>
            <a:pPr marL="457200" lvl="0" indent="-335280" algn="l" rtl="0">
              <a:spcBef>
                <a:spcPts val="0"/>
              </a:spcBef>
              <a:spcAft>
                <a:spcPts val="0"/>
              </a:spcAft>
              <a:buSzPct val="100000"/>
              <a:buChar char="★"/>
            </a:pPr>
            <a:r>
              <a:rPr lang="en" sz="2400" dirty="0">
                <a:latin typeface="+mj-lt"/>
              </a:rPr>
              <a:t>23 Bed Critical Access Hospital in Central Nebraska</a:t>
            </a:r>
            <a:endParaRPr sz="2400" dirty="0">
              <a:latin typeface="+mj-lt"/>
            </a:endParaRPr>
          </a:p>
          <a:p>
            <a:pPr marL="457200" lvl="0" indent="-335280" algn="l" rtl="0">
              <a:spcBef>
                <a:spcPts val="0"/>
              </a:spcBef>
              <a:spcAft>
                <a:spcPts val="0"/>
              </a:spcAft>
              <a:buSzPct val="100000"/>
              <a:buChar char="★"/>
            </a:pPr>
            <a:r>
              <a:rPr lang="en" sz="2400" dirty="0">
                <a:latin typeface="+mj-lt"/>
              </a:rPr>
              <a:t>Inpatient, Observation, Swingbed </a:t>
            </a:r>
            <a:endParaRPr sz="2400" dirty="0">
              <a:latin typeface="+mj-lt"/>
            </a:endParaRPr>
          </a:p>
          <a:p>
            <a:pPr marL="457200" lvl="0" indent="-335280" algn="l" rtl="0">
              <a:spcBef>
                <a:spcPts val="0"/>
              </a:spcBef>
              <a:spcAft>
                <a:spcPts val="0"/>
              </a:spcAft>
              <a:buSzPct val="100000"/>
              <a:buChar char="★"/>
            </a:pPr>
            <a:r>
              <a:rPr lang="en" sz="2400" dirty="0">
                <a:latin typeface="+mj-lt"/>
              </a:rPr>
              <a:t>Emergency Department, Surgery, Specialty Clinic, IV Infusion, Pharmacy, Lab, Radiology, CardioPulmonary, Cardiac Rehab, Nuclear Med</a:t>
            </a:r>
            <a:endParaRPr sz="2400" dirty="0">
              <a:latin typeface="+mj-lt"/>
            </a:endParaRPr>
          </a:p>
          <a:p>
            <a:pPr marL="457200" lvl="0" indent="-335280" algn="l" rtl="0">
              <a:spcBef>
                <a:spcPts val="0"/>
              </a:spcBef>
              <a:spcAft>
                <a:spcPts val="0"/>
              </a:spcAft>
              <a:buSzPct val="100000"/>
              <a:buChar char="★"/>
            </a:pPr>
            <a:r>
              <a:rPr lang="en" sz="2400" dirty="0">
                <a:latin typeface="+mj-lt"/>
              </a:rPr>
              <a:t>Level IV Trauma Designation</a:t>
            </a:r>
            <a:endParaRPr sz="2400" dirty="0">
              <a:latin typeface="+mj-lt"/>
            </a:endParaRPr>
          </a:p>
          <a:p>
            <a:pPr marL="457200" lvl="0" indent="-335280" algn="l" rtl="0">
              <a:spcBef>
                <a:spcPts val="0"/>
              </a:spcBef>
              <a:spcAft>
                <a:spcPts val="0"/>
              </a:spcAft>
              <a:buSzPct val="100000"/>
              <a:buChar char="★"/>
            </a:pPr>
            <a:r>
              <a:rPr lang="en" sz="2400" dirty="0">
                <a:latin typeface="+mj-lt"/>
              </a:rPr>
              <a:t>Average Daily Inpatient Census: </a:t>
            </a:r>
            <a:r>
              <a:rPr lang="en" sz="2400" dirty="0">
                <a:highlight>
                  <a:schemeClr val="lt1"/>
                </a:highlight>
                <a:latin typeface="+mj-lt"/>
              </a:rPr>
              <a:t>2.5</a:t>
            </a:r>
            <a:endParaRPr sz="2400" dirty="0">
              <a:highlight>
                <a:schemeClr val="lt1"/>
              </a:highlight>
              <a:latin typeface="+mj-lt"/>
            </a:endParaRPr>
          </a:p>
          <a:p>
            <a:pPr marL="457200" lvl="0" indent="-335280" algn="l" rtl="0">
              <a:spcBef>
                <a:spcPts val="0"/>
              </a:spcBef>
              <a:spcAft>
                <a:spcPts val="0"/>
              </a:spcAft>
              <a:buSzPct val="100000"/>
              <a:buChar char="★"/>
            </a:pPr>
            <a:r>
              <a:rPr lang="en" sz="2400" dirty="0">
                <a:highlight>
                  <a:schemeClr val="lt1"/>
                </a:highlight>
                <a:latin typeface="+mj-lt"/>
              </a:rPr>
              <a:t>Emergency Department Average Volume: 180/month</a:t>
            </a:r>
            <a:endParaRPr sz="2400" dirty="0">
              <a:highlight>
                <a:schemeClr val="lt1"/>
              </a:highlight>
              <a:latin typeface="+mj-lt"/>
            </a:endParaRPr>
          </a:p>
        </p:txBody>
      </p:sp>
      <p:pic>
        <p:nvPicPr>
          <p:cNvPr id="91" name="Google Shape;91;p17"/>
          <p:cNvPicPr preferRelativeResize="0"/>
          <p:nvPr/>
        </p:nvPicPr>
        <p:blipFill>
          <a:blip r:embed="rId3">
            <a:alphaModFix/>
          </a:blip>
          <a:stretch>
            <a:fillRect/>
          </a:stretch>
        </p:blipFill>
        <p:spPr>
          <a:xfrm>
            <a:off x="222554" y="1098631"/>
            <a:ext cx="4543425" cy="3057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2611243" y="282909"/>
            <a:ext cx="3661500" cy="1046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rgbClr val="000000"/>
              </a:buClr>
              <a:buSzPts val="990"/>
              <a:buFont typeface="Arial"/>
              <a:buNone/>
            </a:pPr>
            <a:r>
              <a:rPr lang="en" sz="4720" b="1" i="1" dirty="0">
                <a:solidFill>
                  <a:schemeClr val="dk2"/>
                </a:solidFill>
              </a:rPr>
              <a:t>WHY SEPSIS?</a:t>
            </a:r>
            <a:endParaRPr sz="4333" b="1" i="1" dirty="0">
              <a:solidFill>
                <a:schemeClr val="lt2"/>
              </a:solidFill>
            </a:endParaRPr>
          </a:p>
        </p:txBody>
      </p:sp>
      <p:pic>
        <p:nvPicPr>
          <p:cNvPr id="97" name="Google Shape;97;p18"/>
          <p:cNvPicPr preferRelativeResize="0"/>
          <p:nvPr/>
        </p:nvPicPr>
        <p:blipFill>
          <a:blip r:embed="rId3">
            <a:alphaModFix/>
          </a:blip>
          <a:stretch>
            <a:fillRect/>
          </a:stretch>
        </p:blipFill>
        <p:spPr>
          <a:xfrm>
            <a:off x="2611243" y="1530200"/>
            <a:ext cx="3449766" cy="31352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150800"/>
            <a:ext cx="8520600" cy="76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dirty="0">
                <a:solidFill>
                  <a:schemeClr val="dk2"/>
                </a:solidFill>
                <a:latin typeface="+mj-lt"/>
              </a:rPr>
              <a:t>SEPSIS…</a:t>
            </a:r>
            <a:endParaRPr sz="3220" b="1" dirty="0">
              <a:solidFill>
                <a:schemeClr val="dk2"/>
              </a:solidFill>
              <a:latin typeface="+mj-lt"/>
            </a:endParaRPr>
          </a:p>
        </p:txBody>
      </p:sp>
      <p:sp>
        <p:nvSpPr>
          <p:cNvPr id="103" name="Google Shape;103;p19"/>
          <p:cNvSpPr txBox="1">
            <a:spLocks noGrp="1"/>
          </p:cNvSpPr>
          <p:nvPr>
            <p:ph type="body" idx="1"/>
          </p:nvPr>
        </p:nvSpPr>
        <p:spPr>
          <a:xfrm>
            <a:off x="263250" y="832650"/>
            <a:ext cx="8652150" cy="3988200"/>
          </a:xfrm>
          <a:prstGeom prst="rect">
            <a:avLst/>
          </a:prstGeom>
        </p:spPr>
        <p:txBody>
          <a:bodyPr spcFirstLastPara="1" wrap="square" lIns="91425" tIns="91425" rIns="91425" bIns="91425" anchor="t" anchorCtr="0">
            <a:normAutofit fontScale="92500" lnSpcReduction="10000"/>
          </a:bodyPr>
          <a:lstStyle/>
          <a:p>
            <a:pPr marL="457200" lvl="0" indent="-346710" algn="l" rtl="0">
              <a:spcBef>
                <a:spcPts val="0"/>
              </a:spcBef>
              <a:spcAft>
                <a:spcPts val="0"/>
              </a:spcAft>
              <a:buSzPct val="100000"/>
              <a:buChar char="★"/>
            </a:pPr>
            <a:r>
              <a:rPr lang="en" sz="2400" dirty="0">
                <a:latin typeface="+mj-lt"/>
              </a:rPr>
              <a:t>The body’s overwhelming and life-threatening response to infection which can lead to tissue damage, organ failure, &amp; death</a:t>
            </a:r>
            <a:endParaRPr sz="2400" dirty="0">
              <a:latin typeface="+mj-lt"/>
            </a:endParaRPr>
          </a:p>
          <a:p>
            <a:pPr marL="457200" lvl="0" indent="-346710" algn="l" rtl="0">
              <a:spcBef>
                <a:spcPts val="0"/>
              </a:spcBef>
              <a:spcAft>
                <a:spcPts val="0"/>
              </a:spcAft>
              <a:buSzPct val="100000"/>
              <a:buChar char="★"/>
            </a:pPr>
            <a:r>
              <a:rPr lang="en" sz="2400" dirty="0">
                <a:latin typeface="+mj-lt"/>
              </a:rPr>
              <a:t>The leading cause of death in U.S. hospitals</a:t>
            </a:r>
            <a:endParaRPr sz="2400" dirty="0">
              <a:latin typeface="+mj-lt"/>
            </a:endParaRPr>
          </a:p>
          <a:p>
            <a:pPr lvl="0" indent="-346710">
              <a:buSzPct val="100000"/>
              <a:buChar char="★"/>
            </a:pPr>
            <a:r>
              <a:rPr lang="en-US" sz="2400" dirty="0">
                <a:latin typeface="+mj-lt"/>
              </a:rPr>
              <a:t>The leading cause of readmissions</a:t>
            </a:r>
          </a:p>
          <a:p>
            <a:pPr lvl="1" indent="-346710">
              <a:buSzPct val="100000"/>
            </a:pPr>
            <a:r>
              <a:rPr lang="en-US" sz="2400" dirty="0">
                <a:latin typeface="+mj-lt"/>
              </a:rPr>
              <a:t>19% are </a:t>
            </a:r>
            <a:r>
              <a:rPr lang="en-US" sz="2400" dirty="0" err="1">
                <a:latin typeface="+mj-lt"/>
              </a:rPr>
              <a:t>rehospitalized</a:t>
            </a:r>
            <a:r>
              <a:rPr lang="en-US" sz="2400" dirty="0">
                <a:latin typeface="+mj-lt"/>
              </a:rPr>
              <a:t> in 30 days</a:t>
            </a:r>
          </a:p>
          <a:p>
            <a:pPr lvl="1" indent="-346710">
              <a:buSzPct val="100000"/>
            </a:pPr>
            <a:r>
              <a:rPr lang="en-US" sz="2400" dirty="0">
                <a:latin typeface="+mj-lt"/>
              </a:rPr>
              <a:t>40% are </a:t>
            </a:r>
            <a:r>
              <a:rPr lang="en-US" sz="2400" dirty="0" err="1">
                <a:latin typeface="+mj-lt"/>
              </a:rPr>
              <a:t>rehospitalized</a:t>
            </a:r>
            <a:r>
              <a:rPr lang="en-US" sz="2400" dirty="0">
                <a:latin typeface="+mj-lt"/>
              </a:rPr>
              <a:t> in 90 days</a:t>
            </a:r>
          </a:p>
          <a:p>
            <a:pPr marL="457200" lvl="0" indent="-346710" algn="l" rtl="0">
              <a:spcBef>
                <a:spcPts val="0"/>
              </a:spcBef>
              <a:spcAft>
                <a:spcPts val="0"/>
              </a:spcAft>
              <a:buSzPct val="100000"/>
              <a:buChar char="★"/>
            </a:pPr>
            <a:r>
              <a:rPr lang="en" sz="2400" dirty="0">
                <a:latin typeface="+mj-lt"/>
              </a:rPr>
              <a:t>The risk of mortality increases 4-9% for every hour treatment is delayed. </a:t>
            </a:r>
          </a:p>
          <a:p>
            <a:pPr marL="457200" lvl="0" indent="-346710" algn="l" rtl="0">
              <a:spcBef>
                <a:spcPts val="0"/>
              </a:spcBef>
              <a:spcAft>
                <a:spcPts val="0"/>
              </a:spcAft>
              <a:buSzPct val="100000"/>
              <a:buChar char="★"/>
            </a:pPr>
            <a:r>
              <a:rPr lang="en" sz="2400" dirty="0">
                <a:latin typeface="+mj-lt"/>
              </a:rPr>
              <a:t>Up to 80% of septic shock patients can be saved with rapid treatment</a:t>
            </a:r>
            <a:endParaRPr sz="2400"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311700" y="164600"/>
            <a:ext cx="8520600" cy="77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dirty="0">
                <a:solidFill>
                  <a:schemeClr val="dk2"/>
                </a:solidFill>
                <a:latin typeface="+mj-lt"/>
              </a:rPr>
              <a:t>WHY SEPSIS?</a:t>
            </a:r>
            <a:endParaRPr sz="3220" b="1" dirty="0">
              <a:latin typeface="+mj-lt"/>
            </a:endParaRPr>
          </a:p>
        </p:txBody>
      </p:sp>
      <p:sp>
        <p:nvSpPr>
          <p:cNvPr id="109" name="Google Shape;109;p20"/>
          <p:cNvSpPr txBox="1">
            <a:spLocks noGrp="1"/>
          </p:cNvSpPr>
          <p:nvPr>
            <p:ph type="body" idx="1"/>
          </p:nvPr>
        </p:nvSpPr>
        <p:spPr>
          <a:xfrm>
            <a:off x="354750" y="773300"/>
            <a:ext cx="8434500" cy="566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400" b="1" dirty="0">
                <a:latin typeface="+mj-lt"/>
              </a:rPr>
              <a:t>Infection Prevention Risk Assessment</a:t>
            </a:r>
            <a:endParaRPr sz="2400" b="1" dirty="0">
              <a:latin typeface="+mj-lt"/>
            </a:endParaRPr>
          </a:p>
        </p:txBody>
      </p:sp>
      <p:graphicFrame>
        <p:nvGraphicFramePr>
          <p:cNvPr id="110" name="Google Shape;110;p20"/>
          <p:cNvGraphicFramePr/>
          <p:nvPr>
            <p:extLst>
              <p:ext uri="{D42A27DB-BD31-4B8C-83A1-F6EECF244321}">
                <p14:modId xmlns:p14="http://schemas.microsoft.com/office/powerpoint/2010/main" val="2573173490"/>
              </p:ext>
            </p:extLst>
          </p:nvPr>
        </p:nvGraphicFramePr>
        <p:xfrm>
          <a:off x="311675" y="1550300"/>
          <a:ext cx="8520600" cy="3342601"/>
        </p:xfrm>
        <a:graphic>
          <a:graphicData uri="http://schemas.openxmlformats.org/drawingml/2006/table">
            <a:tbl>
              <a:tblPr>
                <a:noFill/>
                <a:tableStyleId>{DFE8BB9C-D42A-4890-A204-159BAF4DAB7E}</a:tableStyleId>
              </a:tblPr>
              <a:tblGrid>
                <a:gridCol w="2182479">
                  <a:extLst>
                    <a:ext uri="{9D8B030D-6E8A-4147-A177-3AD203B41FA5}">
                      <a16:colId xmlns:a16="http://schemas.microsoft.com/office/drawing/2014/main" val="20000"/>
                    </a:ext>
                  </a:extLst>
                </a:gridCol>
                <a:gridCol w="6338121">
                  <a:extLst>
                    <a:ext uri="{9D8B030D-6E8A-4147-A177-3AD203B41FA5}">
                      <a16:colId xmlns:a16="http://schemas.microsoft.com/office/drawing/2014/main" val="20001"/>
                    </a:ext>
                  </a:extLst>
                </a:gridCol>
              </a:tblGrid>
              <a:tr h="339092">
                <a:tc gridSpan="2">
                  <a:txBody>
                    <a:bodyPr/>
                    <a:lstStyle/>
                    <a:p>
                      <a:pPr marL="0" lvl="0" indent="0" algn="ctr" rtl="0">
                        <a:spcBef>
                          <a:spcPts val="0"/>
                        </a:spcBef>
                        <a:spcAft>
                          <a:spcPts val="0"/>
                        </a:spcAft>
                        <a:buNone/>
                      </a:pPr>
                      <a:r>
                        <a:rPr lang="en" sz="900" b="1"/>
                        <a:t>Risk Priority One: Sepsis</a:t>
                      </a:r>
                      <a:endParaRPr sz="900" b="1"/>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39092">
                <a:tc>
                  <a:txBody>
                    <a:bodyPr/>
                    <a:lstStyle/>
                    <a:p>
                      <a:pPr marL="0" lvl="0" indent="0" algn="l" rtl="0">
                        <a:spcBef>
                          <a:spcPts val="0"/>
                        </a:spcBef>
                        <a:spcAft>
                          <a:spcPts val="0"/>
                        </a:spcAft>
                        <a:buNone/>
                      </a:pPr>
                      <a:r>
                        <a:rPr lang="en" sz="900" b="1"/>
                        <a:t>Objective(s)</a:t>
                      </a:r>
                      <a:endParaRPr sz="900" b="1"/>
                    </a:p>
                  </a:txBody>
                  <a:tcPr marL="91425" marR="91425" marT="91425" marB="91425"/>
                </a:tc>
                <a:tc>
                  <a:txBody>
                    <a:bodyPr/>
                    <a:lstStyle/>
                    <a:p>
                      <a:pPr marL="457200" lvl="0" indent="-285750" algn="l" rtl="0">
                        <a:spcBef>
                          <a:spcPts val="0"/>
                        </a:spcBef>
                        <a:spcAft>
                          <a:spcPts val="0"/>
                        </a:spcAft>
                        <a:buSzPts val="900"/>
                        <a:buAutoNum type="arabicPeriod"/>
                      </a:pPr>
                      <a:r>
                        <a:rPr lang="en" sz="900"/>
                        <a:t>Develop a comprehensive Sepsis protocol by 09/30/2024</a:t>
                      </a:r>
                      <a:endParaRPr sz="900"/>
                    </a:p>
                  </a:txBody>
                  <a:tcPr marL="91425" marR="91425" marT="91425" marB="91425"/>
                </a:tc>
                <a:extLst>
                  <a:ext uri="{0D108BD9-81ED-4DB2-BD59-A6C34878D82A}">
                    <a16:rowId xmlns:a16="http://schemas.microsoft.com/office/drawing/2014/main" val="10001"/>
                  </a:ext>
                </a:extLst>
              </a:tr>
              <a:tr h="484431">
                <a:tc>
                  <a:txBody>
                    <a:bodyPr/>
                    <a:lstStyle/>
                    <a:p>
                      <a:pPr marL="0" lvl="0" indent="0" algn="l" rtl="0">
                        <a:spcBef>
                          <a:spcPts val="0"/>
                        </a:spcBef>
                        <a:spcAft>
                          <a:spcPts val="0"/>
                        </a:spcAft>
                        <a:buNone/>
                      </a:pPr>
                      <a:r>
                        <a:rPr lang="en" sz="900" b="1"/>
                        <a:t>Measure(s)</a:t>
                      </a:r>
                      <a:endParaRPr sz="900" b="1"/>
                    </a:p>
                  </a:txBody>
                  <a:tcPr marL="91425" marR="91425" marT="91425" marB="91425"/>
                </a:tc>
                <a:tc>
                  <a:txBody>
                    <a:bodyPr/>
                    <a:lstStyle/>
                    <a:p>
                      <a:pPr marL="457200" lvl="0" indent="-285750" algn="l" rtl="0">
                        <a:spcBef>
                          <a:spcPts val="0"/>
                        </a:spcBef>
                        <a:spcAft>
                          <a:spcPts val="0"/>
                        </a:spcAft>
                        <a:buSzPts val="900"/>
                        <a:buAutoNum type="arabicPeriod"/>
                      </a:pPr>
                      <a:r>
                        <a:rPr lang="en" sz="900" dirty="0"/>
                        <a:t>Development of project charter</a:t>
                      </a:r>
                      <a:endParaRPr sz="900" dirty="0"/>
                    </a:p>
                    <a:p>
                      <a:pPr marL="457200" lvl="0" indent="-285750" algn="l" rtl="0">
                        <a:spcBef>
                          <a:spcPts val="0"/>
                        </a:spcBef>
                        <a:spcAft>
                          <a:spcPts val="0"/>
                        </a:spcAft>
                        <a:buSzPts val="900"/>
                        <a:buAutoNum type="arabicPeriod"/>
                      </a:pPr>
                      <a:r>
                        <a:rPr lang="en" sz="900" dirty="0"/>
                        <a:t># Sepsis education events and attendance</a:t>
                      </a:r>
                      <a:endParaRPr sz="900" dirty="0"/>
                    </a:p>
                  </a:txBody>
                  <a:tcPr marL="91425" marR="91425" marT="91425" marB="91425"/>
                </a:tc>
                <a:extLst>
                  <a:ext uri="{0D108BD9-81ED-4DB2-BD59-A6C34878D82A}">
                    <a16:rowId xmlns:a16="http://schemas.microsoft.com/office/drawing/2014/main" val="10002"/>
                  </a:ext>
                </a:extLst>
              </a:tr>
              <a:tr h="920447">
                <a:tc>
                  <a:txBody>
                    <a:bodyPr/>
                    <a:lstStyle/>
                    <a:p>
                      <a:pPr marL="0" lvl="0" indent="0" algn="l" rtl="0">
                        <a:spcBef>
                          <a:spcPts val="0"/>
                        </a:spcBef>
                        <a:spcAft>
                          <a:spcPts val="0"/>
                        </a:spcAft>
                        <a:buNone/>
                      </a:pPr>
                      <a:r>
                        <a:rPr lang="en" sz="900" b="1"/>
                        <a:t>Strategies</a:t>
                      </a:r>
                      <a:endParaRPr sz="900" b="1"/>
                    </a:p>
                  </a:txBody>
                  <a:tcPr marL="91425" marR="91425" marT="91425" marB="91425"/>
                </a:tc>
                <a:tc>
                  <a:txBody>
                    <a:bodyPr/>
                    <a:lstStyle/>
                    <a:p>
                      <a:pPr marL="457200" lvl="0" indent="-285750" algn="l" rtl="0">
                        <a:spcBef>
                          <a:spcPts val="0"/>
                        </a:spcBef>
                        <a:spcAft>
                          <a:spcPts val="0"/>
                        </a:spcAft>
                        <a:buSzPts val="900"/>
                        <a:buAutoNum type="arabicPeriod"/>
                      </a:pPr>
                      <a:r>
                        <a:rPr lang="en" sz="900"/>
                        <a:t>Create a multidisciplinary sepsis project team including but not limited to: Pharmacy, Lab, IP, frontline staff, Clinical informatics, RT, Nursing Educator, and Medical Staff Provider. </a:t>
                      </a:r>
                      <a:endParaRPr sz="900"/>
                    </a:p>
                    <a:p>
                      <a:pPr marL="457200" lvl="0" indent="-285750" algn="l" rtl="0">
                        <a:spcBef>
                          <a:spcPts val="0"/>
                        </a:spcBef>
                        <a:spcAft>
                          <a:spcPts val="0"/>
                        </a:spcAft>
                        <a:buSzPts val="900"/>
                        <a:buAutoNum type="arabicPeriod"/>
                      </a:pPr>
                      <a:r>
                        <a:rPr lang="en" sz="900"/>
                        <a:t>Initiate development of sepsis protocol utilizing all interdisciplinary factors.</a:t>
                      </a:r>
                      <a:endParaRPr sz="900"/>
                    </a:p>
                    <a:p>
                      <a:pPr marL="457200" lvl="0" indent="-285750" algn="l" rtl="0">
                        <a:spcBef>
                          <a:spcPts val="0"/>
                        </a:spcBef>
                        <a:spcAft>
                          <a:spcPts val="0"/>
                        </a:spcAft>
                        <a:buSzPts val="900"/>
                        <a:buAutoNum type="arabicPeriod"/>
                      </a:pPr>
                      <a:r>
                        <a:rPr lang="en" sz="900"/>
                        <a:t>Implement a consistently used scoring tool.</a:t>
                      </a:r>
                      <a:endParaRPr sz="900"/>
                    </a:p>
                    <a:p>
                      <a:pPr marL="457200" lvl="0" indent="-285750" algn="l" rtl="0">
                        <a:spcBef>
                          <a:spcPts val="0"/>
                        </a:spcBef>
                        <a:spcAft>
                          <a:spcPts val="0"/>
                        </a:spcAft>
                        <a:buSzPts val="900"/>
                        <a:buAutoNum type="arabicPeriod"/>
                      </a:pPr>
                      <a:r>
                        <a:rPr lang="en" sz="900"/>
                        <a:t>Provide educational opportunities and training related sepsis to frontline staff and Medical Staff Providers. </a:t>
                      </a:r>
                      <a:endParaRPr sz="900"/>
                    </a:p>
                  </a:txBody>
                  <a:tcPr marL="91425" marR="91425" marT="91425" marB="91425"/>
                </a:tc>
                <a:extLst>
                  <a:ext uri="{0D108BD9-81ED-4DB2-BD59-A6C34878D82A}">
                    <a16:rowId xmlns:a16="http://schemas.microsoft.com/office/drawing/2014/main" val="10003"/>
                  </a:ext>
                </a:extLst>
              </a:tr>
              <a:tr h="339092">
                <a:tc>
                  <a:txBody>
                    <a:bodyPr/>
                    <a:lstStyle/>
                    <a:p>
                      <a:pPr marL="0" lvl="0" indent="0" algn="l" rtl="0">
                        <a:spcBef>
                          <a:spcPts val="0"/>
                        </a:spcBef>
                        <a:spcAft>
                          <a:spcPts val="0"/>
                        </a:spcAft>
                        <a:buNone/>
                      </a:pPr>
                      <a:r>
                        <a:rPr lang="en" sz="900" b="1"/>
                        <a:t>Responsibility</a:t>
                      </a:r>
                      <a:endParaRPr sz="900" b="1"/>
                    </a:p>
                  </a:txBody>
                  <a:tcPr marL="91425" marR="91425" marT="91425" marB="91425"/>
                </a:tc>
                <a:tc>
                  <a:txBody>
                    <a:bodyPr/>
                    <a:lstStyle/>
                    <a:p>
                      <a:pPr marL="0" lvl="0" indent="0" algn="l" rtl="0">
                        <a:spcBef>
                          <a:spcPts val="0"/>
                        </a:spcBef>
                        <a:spcAft>
                          <a:spcPts val="0"/>
                        </a:spcAft>
                        <a:buNone/>
                      </a:pPr>
                      <a:r>
                        <a:rPr lang="en" sz="900"/>
                        <a:t>ASP Team, Sepsis Project Team</a:t>
                      </a:r>
                      <a:endParaRPr sz="900"/>
                    </a:p>
                  </a:txBody>
                  <a:tcPr marL="91425" marR="91425" marT="91425" marB="91425"/>
                </a:tc>
                <a:extLst>
                  <a:ext uri="{0D108BD9-81ED-4DB2-BD59-A6C34878D82A}">
                    <a16:rowId xmlns:a16="http://schemas.microsoft.com/office/drawing/2014/main" val="10004"/>
                  </a:ext>
                </a:extLst>
              </a:tr>
              <a:tr h="920447">
                <a:tc>
                  <a:txBody>
                    <a:bodyPr/>
                    <a:lstStyle/>
                    <a:p>
                      <a:pPr marL="0" lvl="0" indent="0" algn="l" rtl="0">
                        <a:spcBef>
                          <a:spcPts val="0"/>
                        </a:spcBef>
                        <a:spcAft>
                          <a:spcPts val="0"/>
                        </a:spcAft>
                        <a:buNone/>
                      </a:pPr>
                      <a:r>
                        <a:rPr lang="en" sz="900" b="1"/>
                        <a:t>Evaluation/Progress</a:t>
                      </a:r>
                      <a:endParaRPr sz="900" b="1"/>
                    </a:p>
                  </a:txBody>
                  <a:tcPr marL="91425" marR="91425" marT="91425" marB="91425"/>
                </a:tc>
                <a:tc>
                  <a:txBody>
                    <a:bodyPr/>
                    <a:lstStyle/>
                    <a:p>
                      <a:pPr marL="457200" lvl="0" indent="-285750" algn="l" rtl="0">
                        <a:spcBef>
                          <a:spcPts val="0"/>
                        </a:spcBef>
                        <a:spcAft>
                          <a:spcPts val="0"/>
                        </a:spcAft>
                        <a:buSzPts val="900"/>
                        <a:buAutoNum type="arabicPeriod"/>
                      </a:pPr>
                      <a:r>
                        <a:rPr lang="en" sz="900" dirty="0"/>
                        <a:t>CDC’s Hospital Sepsis Program Core Elements Self-Assessment tool completed by ASP team on 02/28/2024. Resulted in 2 out of 52 elements met (4%).</a:t>
                      </a:r>
                      <a:endParaRPr sz="900" dirty="0"/>
                    </a:p>
                    <a:p>
                      <a:pPr marL="457200" lvl="0" indent="-285750" algn="l" rtl="0">
                        <a:spcBef>
                          <a:spcPts val="0"/>
                        </a:spcBef>
                        <a:spcAft>
                          <a:spcPts val="0"/>
                        </a:spcAft>
                        <a:buSzPts val="900"/>
                        <a:buAutoNum type="arabicPeriod"/>
                      </a:pPr>
                      <a:r>
                        <a:rPr lang="en" sz="900" dirty="0"/>
                        <a:t>NHA clinical Sepsis gap analysis completed by ASP team on 03/19/2024. Resulted in 2/42 components met (5%). </a:t>
                      </a:r>
                      <a:endParaRPr sz="900" dirty="0"/>
                    </a:p>
                    <a:p>
                      <a:pPr marL="457200" lvl="0" indent="-285750" algn="l" rtl="0">
                        <a:spcBef>
                          <a:spcPts val="0"/>
                        </a:spcBef>
                        <a:spcAft>
                          <a:spcPts val="0"/>
                        </a:spcAft>
                        <a:buSzPts val="900"/>
                        <a:buAutoNum type="arabicPeriod"/>
                      </a:pPr>
                      <a:r>
                        <a:rPr lang="en" sz="900" dirty="0"/>
                        <a:t>Quality improvement project idea worksheet completed on 04/04/2024 by ASP Team.</a:t>
                      </a:r>
                      <a:endParaRPr sz="900" dirty="0"/>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3609225" y="636175"/>
            <a:ext cx="4903800" cy="3040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166" b="1" dirty="0">
                <a:solidFill>
                  <a:schemeClr val="lt2"/>
                </a:solidFill>
                <a:latin typeface="+mj-lt"/>
              </a:rPr>
              <a:t>PDSA</a:t>
            </a:r>
            <a:endParaRPr sz="3166" b="1" dirty="0">
              <a:solidFill>
                <a:schemeClr val="lt2"/>
              </a:solidFill>
              <a:latin typeface="+mj-lt"/>
            </a:endParaRPr>
          </a:p>
          <a:p>
            <a:pPr marL="0" lvl="0" indent="0" algn="ctr" rtl="0">
              <a:spcBef>
                <a:spcPts val="0"/>
              </a:spcBef>
              <a:spcAft>
                <a:spcPts val="0"/>
              </a:spcAft>
              <a:buNone/>
            </a:pPr>
            <a:r>
              <a:rPr lang="en" sz="3166" b="1" i="1" dirty="0">
                <a:solidFill>
                  <a:schemeClr val="lt2"/>
                </a:solidFill>
                <a:latin typeface="+mj-lt"/>
              </a:rPr>
              <a:t>Plan - Do - Study - Ac</a:t>
            </a:r>
            <a:r>
              <a:rPr lang="en" sz="2722" b="1" i="1" dirty="0">
                <a:solidFill>
                  <a:schemeClr val="lt2"/>
                </a:solidFill>
                <a:latin typeface="+mj-lt"/>
              </a:rPr>
              <a:t>t</a:t>
            </a:r>
            <a:endParaRPr sz="2722" b="1" i="1" dirty="0">
              <a:solidFill>
                <a:schemeClr val="lt2"/>
              </a:solidFill>
              <a:latin typeface="+mj-lt"/>
            </a:endParaRPr>
          </a:p>
          <a:p>
            <a:pPr marL="0" lvl="0" indent="0" algn="ctr" rtl="0">
              <a:spcBef>
                <a:spcPts val="0"/>
              </a:spcBef>
              <a:spcAft>
                <a:spcPts val="0"/>
              </a:spcAft>
              <a:buNone/>
            </a:pPr>
            <a:endParaRPr sz="2722" b="1" i="1" dirty="0">
              <a:solidFill>
                <a:schemeClr val="lt2"/>
              </a:solidFill>
              <a:latin typeface="+mj-lt"/>
            </a:endParaRPr>
          </a:p>
          <a:p>
            <a:pPr marL="0" lvl="0" indent="0" algn="ctr" rtl="0">
              <a:spcBef>
                <a:spcPts val="0"/>
              </a:spcBef>
              <a:spcAft>
                <a:spcPts val="0"/>
              </a:spcAft>
              <a:buNone/>
            </a:pPr>
            <a:r>
              <a:rPr lang="en" sz="2833" b="1" i="1" dirty="0">
                <a:solidFill>
                  <a:schemeClr val="lt2"/>
                </a:solidFill>
                <a:latin typeface="+mj-lt"/>
              </a:rPr>
              <a:t>PLAN </a:t>
            </a:r>
            <a:endParaRPr sz="2833" b="1" i="1" dirty="0">
              <a:solidFill>
                <a:schemeClr val="lt2"/>
              </a:solidFill>
              <a:latin typeface="+mj-lt"/>
            </a:endParaRPr>
          </a:p>
          <a:p>
            <a:pPr marL="0" lvl="0" indent="0" algn="ctr" rtl="0">
              <a:spcBef>
                <a:spcPts val="0"/>
              </a:spcBef>
              <a:spcAft>
                <a:spcPts val="0"/>
              </a:spcAft>
              <a:buNone/>
            </a:pPr>
            <a:r>
              <a:rPr lang="en" sz="2833" b="1" i="1" dirty="0">
                <a:solidFill>
                  <a:schemeClr val="lt2"/>
                </a:solidFill>
                <a:latin typeface="+mj-lt"/>
              </a:rPr>
              <a:t>for</a:t>
            </a:r>
            <a:endParaRPr sz="2833" b="1" i="1" dirty="0">
              <a:solidFill>
                <a:schemeClr val="lt2"/>
              </a:solidFill>
              <a:latin typeface="+mj-lt"/>
            </a:endParaRPr>
          </a:p>
          <a:p>
            <a:pPr marL="0" lvl="0" indent="0" algn="ctr" rtl="0">
              <a:spcBef>
                <a:spcPts val="0"/>
              </a:spcBef>
              <a:spcAft>
                <a:spcPts val="0"/>
              </a:spcAft>
              <a:buNone/>
            </a:pPr>
            <a:r>
              <a:rPr lang="en" sz="2833" b="1" i="1" dirty="0">
                <a:solidFill>
                  <a:schemeClr val="lt2"/>
                </a:solidFill>
                <a:latin typeface="+mj-lt"/>
              </a:rPr>
              <a:t>The Sepsis Collaborative</a:t>
            </a:r>
            <a:endParaRPr sz="2833" b="1" i="1" dirty="0">
              <a:solidFill>
                <a:schemeClr val="lt2"/>
              </a:solidFill>
              <a:latin typeface="+mj-lt"/>
            </a:endParaRPr>
          </a:p>
        </p:txBody>
      </p:sp>
      <p:pic>
        <p:nvPicPr>
          <p:cNvPr id="116" name="Google Shape;116;p21"/>
          <p:cNvPicPr preferRelativeResize="0"/>
          <p:nvPr/>
        </p:nvPicPr>
        <p:blipFill>
          <a:blip r:embed="rId3">
            <a:alphaModFix/>
          </a:blip>
          <a:stretch>
            <a:fillRect/>
          </a:stretch>
        </p:blipFill>
        <p:spPr>
          <a:xfrm>
            <a:off x="366151" y="636175"/>
            <a:ext cx="3101350" cy="3871150"/>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5" ma:contentTypeDescription="Create a new document." ma:contentTypeScope="" ma:versionID="8ea9b18e08c5d6948f8d002b6077ae9e">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1353690ba5fd531ef1bcaf4b7cd3538e"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Props1.xml><?xml version="1.0" encoding="utf-8"?>
<ds:datastoreItem xmlns:ds="http://schemas.openxmlformats.org/officeDocument/2006/customXml" ds:itemID="{E6ED5226-491B-47C2-94A1-F1D61901E7E2}"/>
</file>

<file path=customXml/itemProps2.xml><?xml version="1.0" encoding="utf-8"?>
<ds:datastoreItem xmlns:ds="http://schemas.openxmlformats.org/officeDocument/2006/customXml" ds:itemID="{AB92ACA2-23BF-4CC2-9E91-253E79F9058C}">
  <ds:schemaRefs>
    <ds:schemaRef ds:uri="http://schemas.microsoft.com/sharepoint/v3/contenttype/forms"/>
  </ds:schemaRefs>
</ds:datastoreItem>
</file>

<file path=customXml/itemProps3.xml><?xml version="1.0" encoding="utf-8"?>
<ds:datastoreItem xmlns:ds="http://schemas.openxmlformats.org/officeDocument/2006/customXml" ds:itemID="{0CCDA541-C5B4-4B0B-B013-42A618C10E39}">
  <ds:schemaRefs>
    <ds:schemaRef ds:uri="667f8d2d-c5d9-4b55-8f6e-f1799d730274"/>
    <ds:schemaRef ds:uri="http://schemas.microsoft.com/office/2006/metadata/properties"/>
    <ds:schemaRef ds:uri="http://schemas.openxmlformats.org/package/2006/metadata/core-properties"/>
    <ds:schemaRef ds:uri="http://schemas.microsoft.com/office/infopath/2007/PartnerControls"/>
    <ds:schemaRef ds:uri="d90bb48e-10ab-490d-b97d-f0fce93f9c27"/>
    <ds:schemaRef ds:uri="http://purl.org/dc/dcmitype/"/>
    <ds:schemaRef ds:uri="http://schemas.microsoft.com/office/2006/documentManagement/types"/>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138</TotalTime>
  <Words>4394</Words>
  <Application>Microsoft Office PowerPoint</Application>
  <PresentationFormat>On-screen Show (16:9)</PresentationFormat>
  <Paragraphs>273</Paragraphs>
  <Slides>39</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Proxima Nova</vt:lpstr>
      <vt:lpstr>Wingdings</vt:lpstr>
      <vt:lpstr>Arial</vt:lpstr>
      <vt:lpstr>Spearmint</vt:lpstr>
      <vt:lpstr>Standardizing Sepsis Management to Elevate Quality Care and Patient Outcomes</vt:lpstr>
      <vt:lpstr>PRESENTERS </vt:lpstr>
      <vt:lpstr>DISCLOSURE:</vt:lpstr>
      <vt:lpstr>OBJECTIVES:</vt:lpstr>
      <vt:lpstr>JENNIE M. MELHAM  MEMORIAL MEDICAL CENTER</vt:lpstr>
      <vt:lpstr>WHY SEPSIS?</vt:lpstr>
      <vt:lpstr>SEPSIS…</vt:lpstr>
      <vt:lpstr>WHY SEPSIS?</vt:lpstr>
      <vt:lpstr>PDSA Plan - Do - Study - Act  PLAN  for The Sepsis Collaborative</vt:lpstr>
      <vt:lpstr>IMPORTANCE OF PROJECT PLANNING  </vt:lpstr>
      <vt:lpstr>PDSA - Plan Tool: Project Idea Worksheet</vt:lpstr>
      <vt:lpstr>PDSA - Plan Tool: Analysis/Review of Systems</vt:lpstr>
      <vt:lpstr>PDSA - Plan Tool: PDSA Project Form</vt:lpstr>
      <vt:lpstr>PDSA - Plan Stakeholders</vt:lpstr>
      <vt:lpstr>PDSA - Plan Tool:  Data Collection </vt:lpstr>
      <vt:lpstr>COLLECTING THE DATA </vt:lpstr>
      <vt:lpstr>COLLECTING THE DATA (what happened)</vt:lpstr>
      <vt:lpstr>COLLECTING THE DATA (what happened)</vt:lpstr>
      <vt:lpstr>COLLECTING THE DATA  (What’s supposed to happen and the gaps)</vt:lpstr>
      <vt:lpstr>COLLECTING THE DATA </vt:lpstr>
      <vt:lpstr>COLLECTING THE DATA </vt:lpstr>
      <vt:lpstr>COLLECTING THE DATA</vt:lpstr>
      <vt:lpstr>PDSA - Do Build &amp; Implementation</vt:lpstr>
      <vt:lpstr>BUILD &amp; IMPLEMENTATION</vt:lpstr>
      <vt:lpstr>PDSA - Study Monitoring &amp; Results </vt:lpstr>
      <vt:lpstr>MONITORING &amp; RESULTS</vt:lpstr>
      <vt:lpstr>MONITORING &amp; RESULTS</vt:lpstr>
      <vt:lpstr>MONITORING &amp; RESULTS </vt:lpstr>
      <vt:lpstr>MONITORING &amp; RESULTS </vt:lpstr>
      <vt:lpstr>MONITORING &amp; RESULTS </vt:lpstr>
      <vt:lpstr>MONITORING &amp; RESULTS </vt:lpstr>
      <vt:lpstr>MONITORING &amp; RESULTS</vt:lpstr>
      <vt:lpstr>PDSA - Act Continued Actions</vt:lpstr>
      <vt:lpstr>CONTINUED ACTIONS </vt:lpstr>
      <vt:lpstr>CONCLUSIONS &amp; LESSONS LEARNED</vt:lpstr>
      <vt:lpstr>QUEST FOR EXCELLENCE </vt:lpstr>
      <vt:lpstr>REFERENCES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Jennifer L. Schaaf</dc:creator>
  <cp:lastModifiedBy>Amber Kavan</cp:lastModifiedBy>
  <cp:revision>104</cp:revision>
  <dcterms:modified xsi:type="dcterms:W3CDTF">2025-11-07T21:46:35Z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ies>
</file>