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5"/>
  </p:notesMasterIdLst>
  <p:handoutMasterIdLst>
    <p:handoutMasterId r:id="rId36"/>
  </p:handoutMasterIdLst>
  <p:sldIdLst>
    <p:sldId id="340" r:id="rId5"/>
    <p:sldId id="263" r:id="rId6"/>
    <p:sldId id="2147478080" r:id="rId7"/>
    <p:sldId id="2147478081" r:id="rId8"/>
    <p:sldId id="264" r:id="rId9"/>
    <p:sldId id="258" r:id="rId10"/>
    <p:sldId id="259" r:id="rId11"/>
    <p:sldId id="2147478103" r:id="rId12"/>
    <p:sldId id="2147478090" r:id="rId13"/>
    <p:sldId id="2147478091" r:id="rId14"/>
    <p:sldId id="2147478092" r:id="rId15"/>
    <p:sldId id="2147478093" r:id="rId16"/>
    <p:sldId id="2147478085" r:id="rId17"/>
    <p:sldId id="261" r:id="rId18"/>
    <p:sldId id="2147478095" r:id="rId19"/>
    <p:sldId id="2147478097" r:id="rId20"/>
    <p:sldId id="2147478098" r:id="rId21"/>
    <p:sldId id="2147478099" r:id="rId22"/>
    <p:sldId id="2147478096" r:id="rId23"/>
    <p:sldId id="260" r:id="rId24"/>
    <p:sldId id="2147478094" r:id="rId25"/>
    <p:sldId id="2147478101" r:id="rId26"/>
    <p:sldId id="2147478089" r:id="rId27"/>
    <p:sldId id="262" r:id="rId28"/>
    <p:sldId id="2147478086" r:id="rId29"/>
    <p:sldId id="2147478102" r:id="rId30"/>
    <p:sldId id="2147478087" r:id="rId31"/>
    <p:sldId id="271" r:id="rId32"/>
    <p:sldId id="276" r:id="rId33"/>
    <p:sldId id="34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C2E0E1-44D2-4248-868C-2644535FB3D2}">
          <p14:sldIdLst/>
        </p14:section>
        <p14:section name="General covers" id="{E66E2235-8C9B-EC4D-9393-EE82415BEECD}">
          <p14:sldIdLst>
            <p14:sldId id="340"/>
          </p14:sldIdLst>
        </p14:section>
        <p14:section name="Agenda / Intros" id="{E257AF29-BE07-3547-870D-CFEA12181286}">
          <p14:sldIdLst>
            <p14:sldId id="263"/>
            <p14:sldId id="2147478080"/>
          </p14:sldIdLst>
        </p14:section>
        <p14:section name="Learning Objectives" id="{E991FA24-5932-FB4B-861F-3D71597BA7B3}">
          <p14:sldIdLst>
            <p14:sldId id="2147478081"/>
            <p14:sldId id="264"/>
            <p14:sldId id="258"/>
            <p14:sldId id="259"/>
            <p14:sldId id="2147478103"/>
            <p14:sldId id="2147478090"/>
            <p14:sldId id="2147478091"/>
            <p14:sldId id="2147478092"/>
            <p14:sldId id="2147478093"/>
            <p14:sldId id="2147478085"/>
            <p14:sldId id="261"/>
            <p14:sldId id="2147478095"/>
            <p14:sldId id="2147478097"/>
            <p14:sldId id="2147478098"/>
            <p14:sldId id="2147478099"/>
            <p14:sldId id="2147478096"/>
            <p14:sldId id="260"/>
            <p14:sldId id="2147478094"/>
            <p14:sldId id="2147478101"/>
            <p14:sldId id="2147478089"/>
            <p14:sldId id="262"/>
            <p14:sldId id="2147478086"/>
            <p14:sldId id="2147478102"/>
          </p14:sldIdLst>
        </p14:section>
        <p14:section name="Closing / Q&amp;A" id="{24FB7F8C-E1C1-E649-8E0F-7EF649CEAAF6}">
          <p14:sldIdLst>
            <p14:sldId id="2147478087"/>
            <p14:sldId id="271"/>
            <p14:sldId id="276"/>
            <p14:sldId id="342"/>
          </p14:sldIdLst>
        </p14:section>
      </p14:sectionLst>
    </p:ext>
    <p:ext uri="{EFAFB233-063F-42B5-8137-9DF3F51BA10A}">
      <p15:sldGuideLst xmlns:p15="http://schemas.microsoft.com/office/powerpoint/2012/main">
        <p15:guide id="2" pos="3816"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0D5843-5D90-7D35-B0FA-217D025CAB3E}" name="Ramirez, Kaley" initials="RK" userId="S::kaley.ramirez@us.forvismazars.com::f4f1a23a-ff37-4b74-be74-4b097fee9e11" providerId="AD"/>
  <p188:author id="{96431C74-C0CC-3879-3B91-F9BD356E7DD6}" name="Carman, Angie" initials="AC" userId="S::Angie.Carman@us.forvismazars.com::d93fa86a-6a04-4a20-a72e-268dfbfc25fa" providerId="AD"/>
  <p188:author id="{3F8AD6B9-0601-0925-F898-D815D7DAB328}" name="Faust, Alicia" initials="AF" userId="S::Alicia.Faust@us.forvismazars.com::1026dfd7-c8f2-4ec3-ac19-cf01e5eddb48" providerId="AD"/>
  <p188:author id="{011313C9-B304-749C-B5D2-77386A7784D2}" name="Faust, Alicia" initials="FA" userId="S::alicia.faust@us.forvismazars.com::1026dfd7-c8f2-4ec3-ac19-cf01e5eddb48" providerId="AD"/>
  <p188:author id="{2566CDF2-2B5B-E696-2F72-3062D0BAC90A}" name="Boswell, Bartley" initials="BB" userId="S::bartley.boswell@us.forvismazars.com::5ee1d3a8-242d-4bc7-83a9-9a93d1036331" providerId="AD"/>
  <p188:author id="{CEEB58FB-75ED-A41C-E9A8-16679D3570B7}" name="Morrisson, Clay" initials="CM" userId="S::Clay.Morrisson@us.forvismazars.com::c19be58d-2e59-4ece-85e2-dbbb986f3e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A7B7"/>
    <a:srgbClr val="E66C73"/>
    <a:srgbClr val="FFFF99"/>
    <a:srgbClr val="FFCCCC"/>
    <a:srgbClr val="B1B3B3"/>
    <a:srgbClr val="FFFFFF"/>
    <a:srgbClr val="E1E7E9"/>
    <a:srgbClr val="F4F4F4"/>
    <a:srgbClr val="994878"/>
    <a:srgbClr val="27B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33F127-F8AC-4C96-AECA-DB30E25A125D}" v="10" dt="2025-05-31T04:22:59.465"/>
    <p1510:client id="{F558AFAF-9652-4E78-AB8B-D94532CFFD63}" v="3" dt="2025-05-31T04:41:55.8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74" y="306"/>
      </p:cViewPr>
      <p:guideLst>
        <p:guide pos="3816"/>
        <p:guide orient="horz"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man, Angie" userId="d93fa86a-6a04-4a20-a72e-268dfbfc25fa" providerId="ADAL" clId="{F558AFAF-9652-4E78-AB8B-D94532CFFD63}"/>
    <pc:docChg chg="undo custSel addSld modSld">
      <pc:chgData name="Carman, Angie" userId="d93fa86a-6a04-4a20-a72e-268dfbfc25fa" providerId="ADAL" clId="{F558AFAF-9652-4E78-AB8B-D94532CFFD63}" dt="2025-05-31T04:42:59.831" v="176" actId="20577"/>
      <pc:docMkLst>
        <pc:docMk/>
      </pc:docMkLst>
      <pc:sldChg chg="modSp mod">
        <pc:chgData name="Carman, Angie" userId="d93fa86a-6a04-4a20-a72e-268dfbfc25fa" providerId="ADAL" clId="{F558AFAF-9652-4E78-AB8B-D94532CFFD63}" dt="2025-05-31T04:32:20.682" v="12" actId="20577"/>
        <pc:sldMkLst>
          <pc:docMk/>
          <pc:sldMk cId="1323438543" sldId="340"/>
        </pc:sldMkLst>
        <pc:spChg chg="mod">
          <ac:chgData name="Carman, Angie" userId="d93fa86a-6a04-4a20-a72e-268dfbfc25fa" providerId="ADAL" clId="{F558AFAF-9652-4E78-AB8B-D94532CFFD63}" dt="2025-05-31T04:32:20.682" v="12" actId="20577"/>
          <ac:spMkLst>
            <pc:docMk/>
            <pc:sldMk cId="1323438543" sldId="340"/>
            <ac:spMk id="24" creationId="{F6792FEA-B7CB-C3F0-A7BB-38651CED35D8}"/>
          </ac:spMkLst>
        </pc:spChg>
      </pc:sldChg>
      <pc:sldChg chg="modSp add mod modTransition">
        <pc:chgData name="Carman, Angie" userId="d93fa86a-6a04-4a20-a72e-268dfbfc25fa" providerId="ADAL" clId="{F558AFAF-9652-4E78-AB8B-D94532CFFD63}" dt="2025-05-31T04:42:26.597" v="133" actId="20577"/>
        <pc:sldMkLst>
          <pc:docMk/>
          <pc:sldMk cId="822859930" sldId="342"/>
        </pc:sldMkLst>
        <pc:spChg chg="mod">
          <ac:chgData name="Carman, Angie" userId="d93fa86a-6a04-4a20-a72e-268dfbfc25fa" providerId="ADAL" clId="{F558AFAF-9652-4E78-AB8B-D94532CFFD63}" dt="2025-05-31T04:42:26.597" v="133" actId="20577"/>
          <ac:spMkLst>
            <pc:docMk/>
            <pc:sldMk cId="822859930" sldId="342"/>
            <ac:spMk id="18" creationId="{5B1BD08E-EC17-9FC0-4CBA-62B5647F1CF2}"/>
          </ac:spMkLst>
        </pc:spChg>
      </pc:sldChg>
      <pc:sldChg chg="modSp mod">
        <pc:chgData name="Carman, Angie" userId="d93fa86a-6a04-4a20-a72e-268dfbfc25fa" providerId="ADAL" clId="{F558AFAF-9652-4E78-AB8B-D94532CFFD63}" dt="2025-05-31T04:42:59.831" v="176" actId="20577"/>
        <pc:sldMkLst>
          <pc:docMk/>
          <pc:sldMk cId="1658057397" sldId="2147478080"/>
        </pc:sldMkLst>
        <pc:spChg chg="mod">
          <ac:chgData name="Carman, Angie" userId="d93fa86a-6a04-4a20-a72e-268dfbfc25fa" providerId="ADAL" clId="{F558AFAF-9652-4E78-AB8B-D94532CFFD63}" dt="2025-05-31T04:42:59.831" v="176" actId="20577"/>
          <ac:spMkLst>
            <pc:docMk/>
            <pc:sldMk cId="1658057397" sldId="2147478080"/>
            <ac:spMk id="7" creationId="{ABE96FEB-0E3D-6BEA-9C3A-0B2B7342FA32}"/>
          </ac:spMkLst>
        </pc:spChg>
        <pc:spChg chg="mod">
          <ac:chgData name="Carman, Angie" userId="d93fa86a-6a04-4a20-a72e-268dfbfc25fa" providerId="ADAL" clId="{F558AFAF-9652-4E78-AB8B-D94532CFFD63}" dt="2025-05-31T04:42:44.825" v="157" actId="20577"/>
          <ac:spMkLst>
            <pc:docMk/>
            <pc:sldMk cId="1658057397" sldId="2147478080"/>
            <ac:spMk id="8" creationId="{07655CAE-8FF2-AC23-603B-CB87632A479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Total POS Collections - Hospital</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Sheet1!$D$5</c:f>
              <c:strCache>
                <c:ptCount val="1"/>
                <c:pt idx="0">
                  <c:v>Total POS Collections - Hospital2</c:v>
                </c:pt>
              </c:strCache>
            </c:strRef>
          </c:tx>
          <c:spPr>
            <a:ln w="28575" cap="rnd">
              <a:solidFill>
                <a:srgbClr val="5489A3"/>
              </a:solidFill>
              <a:round/>
            </a:ln>
            <a:effectLst/>
          </c:spPr>
          <c:marker>
            <c:symbol val="none"/>
          </c:marker>
          <c:dLbls>
            <c:spPr>
              <a:noFill/>
              <a:ln>
                <a:noFill/>
              </a:ln>
              <a:effectLst/>
            </c:spPr>
            <c:txPr>
              <a:bodyPr rot="-5400000" spcFirstLastPara="1" vertOverflow="ellipsis" wrap="square" lIns="38100" tIns="19050" rIns="38100" bIns="19050" anchor="ctr" anchorCtr="0">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Sheet1!$E$4:$U$4</c:f>
              <c:numCache>
                <c:formatCode>[$-409]mmm\-yy;@</c:formatCode>
                <c:ptCount val="17"/>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pt idx="12">
                  <c:v>45658</c:v>
                </c:pt>
                <c:pt idx="13">
                  <c:v>45689</c:v>
                </c:pt>
                <c:pt idx="14">
                  <c:v>45717</c:v>
                </c:pt>
                <c:pt idx="15">
                  <c:v>45748</c:v>
                </c:pt>
                <c:pt idx="16">
                  <c:v>45778</c:v>
                </c:pt>
              </c:numCache>
            </c:numRef>
          </c:cat>
          <c:val>
            <c:numRef>
              <c:f>Sheet1!$E$5:$T$5</c:f>
              <c:numCache>
                <c:formatCode>"$"#,##0</c:formatCode>
                <c:ptCount val="16"/>
                <c:pt idx="0">
                  <c:v>7252.4499999999989</c:v>
                </c:pt>
                <c:pt idx="1">
                  <c:v>6100.95</c:v>
                </c:pt>
                <c:pt idx="2">
                  <c:v>8229.9699999999993</c:v>
                </c:pt>
                <c:pt idx="3">
                  <c:v>8778.66</c:v>
                </c:pt>
                <c:pt idx="4">
                  <c:v>6986.25</c:v>
                </c:pt>
                <c:pt idx="5">
                  <c:v>5088.17</c:v>
                </c:pt>
                <c:pt idx="6">
                  <c:v>11046.32</c:v>
                </c:pt>
                <c:pt idx="7">
                  <c:v>11064.35</c:v>
                </c:pt>
                <c:pt idx="8">
                  <c:v>7551.0600000000013</c:v>
                </c:pt>
                <c:pt idx="9">
                  <c:v>6928.27</c:v>
                </c:pt>
                <c:pt idx="10">
                  <c:v>3891.2699999999995</c:v>
                </c:pt>
                <c:pt idx="11">
                  <c:v>6435.37</c:v>
                </c:pt>
                <c:pt idx="12">
                  <c:v>62186.58</c:v>
                </c:pt>
                <c:pt idx="13">
                  <c:v>138781.19</c:v>
                </c:pt>
                <c:pt idx="14">
                  <c:v>142165.84</c:v>
                </c:pt>
                <c:pt idx="15">
                  <c:v>144212.88</c:v>
                </c:pt>
              </c:numCache>
            </c:numRef>
          </c:val>
          <c:smooth val="0"/>
          <c:extLst>
            <c:ext xmlns:c16="http://schemas.microsoft.com/office/drawing/2014/chart" uri="{C3380CC4-5D6E-409C-BE32-E72D297353CC}">
              <c16:uniqueId val="{00000000-348B-4D4A-8F93-665378D0CEE3}"/>
            </c:ext>
          </c:extLst>
        </c:ser>
        <c:dLbls>
          <c:showLegendKey val="0"/>
          <c:showVal val="0"/>
          <c:showCatName val="0"/>
          <c:showSerName val="0"/>
          <c:showPercent val="0"/>
          <c:showBubbleSize val="0"/>
        </c:dLbls>
        <c:upDownBars>
          <c:gapWidth val="219"/>
          <c:upBars>
            <c:spPr>
              <a:solidFill>
                <a:schemeClr val="lt1"/>
              </a:solidFill>
              <a:ln w="9525">
                <a:solidFill>
                  <a:schemeClr val="tx1">
                    <a:lumMod val="15000"/>
                    <a:lumOff val="85000"/>
                  </a:schemeClr>
                </a:solidFill>
              </a:ln>
              <a:effectLst/>
            </c:spPr>
          </c:upBars>
          <c:downBars>
            <c:spPr>
              <a:solidFill>
                <a:schemeClr val="dk1">
                  <a:lumMod val="65000"/>
                  <a:lumOff val="35000"/>
                </a:schemeClr>
              </a:solidFill>
              <a:ln w="9525">
                <a:solidFill>
                  <a:schemeClr val="tx1">
                    <a:lumMod val="65000"/>
                    <a:lumOff val="35000"/>
                  </a:schemeClr>
                </a:solidFill>
              </a:ln>
              <a:effectLst/>
            </c:spPr>
          </c:downBars>
        </c:upDownBars>
        <c:smooth val="0"/>
        <c:axId val="224563152"/>
        <c:axId val="224547792"/>
      </c:lineChart>
      <c:dateAx>
        <c:axId val="224563152"/>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24547792"/>
        <c:crosses val="autoZero"/>
        <c:auto val="1"/>
        <c:lblOffset val="100"/>
        <c:baseTimeUnit val="months"/>
      </c:dateAx>
      <c:valAx>
        <c:axId val="224547792"/>
        <c:scaling>
          <c:orientation val="minMax"/>
          <c:max val="150000"/>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24563152"/>
        <c:crosses val="autoZero"/>
        <c:crossBetween val="midCat"/>
        <c:majorUnit val="25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1.svg"/></Relationships>
</file>

<file path=ppt/diagrams/_rels/data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ata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0.png"/><Relationship Id="rId7" Type="http://schemas.openxmlformats.org/officeDocument/2006/relationships/image" Target="../media/image33.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1.svg"/></Relationships>
</file>

<file path=ppt/diagrams/_rels/data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22.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14.png"/><Relationship Id="rId7" Type="http://schemas.openxmlformats.org/officeDocument/2006/relationships/image" Target="../media/image49.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rawing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0.png"/><Relationship Id="rId7" Type="http://schemas.openxmlformats.org/officeDocument/2006/relationships/image" Target="../media/image33.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1.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22.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14.png"/><Relationship Id="rId7" Type="http://schemas.openxmlformats.org/officeDocument/2006/relationships/image" Target="../media/image49.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5C99C4-5CBE-4FA9-A0C9-9117F25C6C6D}" type="doc">
      <dgm:prSet loTypeId="urn:microsoft.com/office/officeart/2018/2/layout/IconVerticalSolidList" loCatId="icon" qsTypeId="urn:microsoft.com/office/officeart/2005/8/quickstyle/3d2" qsCatId="3D" csTypeId="urn:microsoft.com/office/officeart/2005/8/colors/accent2_2" csCatId="accent2" phldr="1"/>
      <dgm:spPr/>
      <dgm:t>
        <a:bodyPr/>
        <a:lstStyle/>
        <a:p>
          <a:endParaRPr lang="en-US"/>
        </a:p>
      </dgm:t>
    </dgm:pt>
    <dgm:pt modelId="{7E3C3C6F-7AE8-4F2D-96EA-ECA35A4EAD90}">
      <dgm:prSet/>
      <dgm:spPr/>
      <dgm:t>
        <a:bodyPr/>
        <a:lstStyle/>
        <a:p>
          <a:pPr>
            <a:lnSpc>
              <a:spcPct val="100000"/>
            </a:lnSpc>
          </a:pPr>
          <a:r>
            <a:rPr lang="en-US" dirty="0"/>
            <a:t>- Standardize and centralize pre-registration and insurance validation processes to ensure consistency and accountability </a:t>
          </a:r>
        </a:p>
      </dgm:t>
    </dgm:pt>
    <dgm:pt modelId="{66241866-0323-4DFA-AF25-E37CF39734BF}" type="parTrans" cxnId="{2444FA00-70CF-41D0-A856-FA2F2471AF89}">
      <dgm:prSet/>
      <dgm:spPr/>
      <dgm:t>
        <a:bodyPr/>
        <a:lstStyle/>
        <a:p>
          <a:endParaRPr lang="en-US"/>
        </a:p>
      </dgm:t>
    </dgm:pt>
    <dgm:pt modelId="{77B60C2B-522F-46D9-8BA0-BA7BB0329985}" type="sibTrans" cxnId="{2444FA00-70CF-41D0-A856-FA2F2471AF89}">
      <dgm:prSet/>
      <dgm:spPr/>
      <dgm:t>
        <a:bodyPr/>
        <a:lstStyle/>
        <a:p>
          <a:endParaRPr lang="en-US"/>
        </a:p>
      </dgm:t>
    </dgm:pt>
    <dgm:pt modelId="{FAAAE950-B765-4DCA-9AD5-FCC9D6B172F7}">
      <dgm:prSet/>
      <dgm:spPr/>
      <dgm:t>
        <a:bodyPr/>
        <a:lstStyle/>
        <a:p>
          <a:pPr>
            <a:lnSpc>
              <a:spcPct val="100000"/>
            </a:lnSpc>
          </a:pPr>
          <a:r>
            <a:rPr lang="en-US" dirty="0"/>
            <a:t>- Implement technology such as digital front door, real-time eligibility, electronic prior authorization (ePA) and price estimation tools</a:t>
          </a:r>
        </a:p>
      </dgm:t>
    </dgm:pt>
    <dgm:pt modelId="{926362A1-EFDA-4573-9C75-D6A3560BF942}" type="parTrans" cxnId="{591A8D0B-0E68-4114-9284-7D3232360890}">
      <dgm:prSet/>
      <dgm:spPr/>
      <dgm:t>
        <a:bodyPr/>
        <a:lstStyle/>
        <a:p>
          <a:endParaRPr lang="en-US"/>
        </a:p>
      </dgm:t>
    </dgm:pt>
    <dgm:pt modelId="{F02F8EC1-AE9F-411C-AFE1-1EE40341CBAD}" type="sibTrans" cxnId="{591A8D0B-0E68-4114-9284-7D3232360890}">
      <dgm:prSet/>
      <dgm:spPr/>
      <dgm:t>
        <a:bodyPr/>
        <a:lstStyle/>
        <a:p>
          <a:endParaRPr lang="en-US"/>
        </a:p>
      </dgm:t>
    </dgm:pt>
    <dgm:pt modelId="{57A93133-3CA6-4E4C-8FF7-83184F06B79D}">
      <dgm:prSet/>
      <dgm:spPr/>
      <dgm:t>
        <a:bodyPr/>
        <a:lstStyle/>
        <a:p>
          <a:pPr>
            <a:lnSpc>
              <a:spcPct val="100000"/>
            </a:lnSpc>
          </a:pPr>
          <a:r>
            <a:rPr lang="en-US" dirty="0"/>
            <a:t>- Train front-end staff on effective financial clearance workflows and establish payer liaisons for support at high-volume insurers</a:t>
          </a:r>
        </a:p>
      </dgm:t>
    </dgm:pt>
    <dgm:pt modelId="{9CE1AE67-9DB0-44EA-BB5E-B2E0E3F4CC44}" type="parTrans" cxnId="{07B20D90-F8F8-44F5-91B8-9BACF2CEB447}">
      <dgm:prSet/>
      <dgm:spPr/>
      <dgm:t>
        <a:bodyPr/>
        <a:lstStyle/>
        <a:p>
          <a:endParaRPr lang="en-US"/>
        </a:p>
      </dgm:t>
    </dgm:pt>
    <dgm:pt modelId="{3B523375-1A3C-42EF-A421-61088825DFD9}" type="sibTrans" cxnId="{07B20D90-F8F8-44F5-91B8-9BACF2CEB447}">
      <dgm:prSet/>
      <dgm:spPr/>
      <dgm:t>
        <a:bodyPr/>
        <a:lstStyle/>
        <a:p>
          <a:endParaRPr lang="en-US"/>
        </a:p>
      </dgm:t>
    </dgm:pt>
    <dgm:pt modelId="{6F0B01AF-8222-421A-9854-5C15E0532C70}">
      <dgm:prSet/>
      <dgm:spPr/>
      <dgm:t>
        <a:bodyPr/>
        <a:lstStyle/>
        <a:p>
          <a:pPr>
            <a:lnSpc>
              <a:spcPct val="100000"/>
            </a:lnSpc>
          </a:pPr>
          <a:r>
            <a:rPr lang="en-US" dirty="0"/>
            <a:t>- Improve patient financial communications by offering patient payment options, integrating financial counseling, and implementing up front collections processes</a:t>
          </a:r>
        </a:p>
      </dgm:t>
    </dgm:pt>
    <dgm:pt modelId="{C2FD2B04-C979-4A24-A0DC-F47EA2FC89B1}" type="parTrans" cxnId="{E600D1DA-F07F-41E4-8C0A-9CB21066A102}">
      <dgm:prSet/>
      <dgm:spPr/>
      <dgm:t>
        <a:bodyPr/>
        <a:lstStyle/>
        <a:p>
          <a:endParaRPr lang="en-US"/>
        </a:p>
      </dgm:t>
    </dgm:pt>
    <dgm:pt modelId="{0EF3DBB3-BFEC-4F11-83BE-DADADDFDF49B}" type="sibTrans" cxnId="{E600D1DA-F07F-41E4-8C0A-9CB21066A102}">
      <dgm:prSet/>
      <dgm:spPr/>
      <dgm:t>
        <a:bodyPr/>
        <a:lstStyle/>
        <a:p>
          <a:endParaRPr lang="en-US"/>
        </a:p>
      </dgm:t>
    </dgm:pt>
    <dgm:pt modelId="{30817BB9-632D-459D-A2C6-853CA0464CEC}" type="pres">
      <dgm:prSet presAssocID="{FF5C99C4-5CBE-4FA9-A0C9-9117F25C6C6D}" presName="root" presStyleCnt="0">
        <dgm:presLayoutVars>
          <dgm:dir/>
          <dgm:resizeHandles val="exact"/>
        </dgm:presLayoutVars>
      </dgm:prSet>
      <dgm:spPr/>
    </dgm:pt>
    <dgm:pt modelId="{74CB67F1-EA29-4626-9E83-F81DE925000E}" type="pres">
      <dgm:prSet presAssocID="{7E3C3C6F-7AE8-4F2D-96EA-ECA35A4EAD90}" presName="compNode" presStyleCnt="0"/>
      <dgm:spPr/>
    </dgm:pt>
    <dgm:pt modelId="{697F226E-7BE7-402C-8F07-5757919F9254}" type="pres">
      <dgm:prSet presAssocID="{7E3C3C6F-7AE8-4F2D-96EA-ECA35A4EAD90}" presName="bgRect" presStyleLbl="bgShp" presStyleIdx="0" presStyleCnt="4"/>
      <dgm:spPr/>
    </dgm:pt>
    <dgm:pt modelId="{FF30576E-BA2E-4190-A32E-18449693D028}" type="pres">
      <dgm:prSet presAssocID="{7E3C3C6F-7AE8-4F2D-96EA-ECA35A4EAD9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lowchart"/>
        </a:ext>
      </dgm:extLst>
    </dgm:pt>
    <dgm:pt modelId="{2C89EA3E-656C-406E-83C6-92AD16D335A3}" type="pres">
      <dgm:prSet presAssocID="{7E3C3C6F-7AE8-4F2D-96EA-ECA35A4EAD90}" presName="spaceRect" presStyleCnt="0"/>
      <dgm:spPr/>
    </dgm:pt>
    <dgm:pt modelId="{BC12EC84-2721-46FD-AC85-9071D23A283F}" type="pres">
      <dgm:prSet presAssocID="{7E3C3C6F-7AE8-4F2D-96EA-ECA35A4EAD90}" presName="parTx" presStyleLbl="revTx" presStyleIdx="0" presStyleCnt="4">
        <dgm:presLayoutVars>
          <dgm:chMax val="0"/>
          <dgm:chPref val="0"/>
        </dgm:presLayoutVars>
      </dgm:prSet>
      <dgm:spPr/>
    </dgm:pt>
    <dgm:pt modelId="{1B03CE8F-9873-49E9-8636-80F85B389C78}" type="pres">
      <dgm:prSet presAssocID="{77B60C2B-522F-46D9-8BA0-BA7BB0329985}" presName="sibTrans" presStyleCnt="0"/>
      <dgm:spPr/>
    </dgm:pt>
    <dgm:pt modelId="{4F97C04B-B0E6-4437-8A09-82DB3F1772D5}" type="pres">
      <dgm:prSet presAssocID="{FAAAE950-B765-4DCA-9AD5-FCC9D6B172F7}" presName="compNode" presStyleCnt="0"/>
      <dgm:spPr/>
    </dgm:pt>
    <dgm:pt modelId="{295F7E9D-85F7-46DE-9B45-30BC202BA454}" type="pres">
      <dgm:prSet presAssocID="{FAAAE950-B765-4DCA-9AD5-FCC9D6B172F7}" presName="bgRect" presStyleLbl="bgShp" presStyleIdx="1" presStyleCnt="4"/>
      <dgm:spPr/>
    </dgm:pt>
    <dgm:pt modelId="{1B8388CC-49D5-4BFA-9C1B-B54788016891}" type="pres">
      <dgm:prSet presAssocID="{FAAAE950-B765-4DCA-9AD5-FCC9D6B172F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ools"/>
        </a:ext>
      </dgm:extLst>
    </dgm:pt>
    <dgm:pt modelId="{28264DA3-792E-4363-8C89-14836E1EBF88}" type="pres">
      <dgm:prSet presAssocID="{FAAAE950-B765-4DCA-9AD5-FCC9D6B172F7}" presName="spaceRect" presStyleCnt="0"/>
      <dgm:spPr/>
    </dgm:pt>
    <dgm:pt modelId="{98D4026E-036B-4656-AFF8-5652F0677825}" type="pres">
      <dgm:prSet presAssocID="{FAAAE950-B765-4DCA-9AD5-FCC9D6B172F7}" presName="parTx" presStyleLbl="revTx" presStyleIdx="1" presStyleCnt="4">
        <dgm:presLayoutVars>
          <dgm:chMax val="0"/>
          <dgm:chPref val="0"/>
        </dgm:presLayoutVars>
      </dgm:prSet>
      <dgm:spPr/>
    </dgm:pt>
    <dgm:pt modelId="{B79209FD-0E49-4C3E-82DC-1CB4E1D078B0}" type="pres">
      <dgm:prSet presAssocID="{F02F8EC1-AE9F-411C-AFE1-1EE40341CBAD}" presName="sibTrans" presStyleCnt="0"/>
      <dgm:spPr/>
    </dgm:pt>
    <dgm:pt modelId="{FE195B9E-5731-4CD9-BB82-1ED1AB498780}" type="pres">
      <dgm:prSet presAssocID="{57A93133-3CA6-4E4C-8FF7-83184F06B79D}" presName="compNode" presStyleCnt="0"/>
      <dgm:spPr/>
    </dgm:pt>
    <dgm:pt modelId="{FF6C4086-2850-485C-8ABD-365A82B4E781}" type="pres">
      <dgm:prSet presAssocID="{57A93133-3CA6-4E4C-8FF7-83184F06B79D}" presName="bgRect" presStyleLbl="bgShp" presStyleIdx="2" presStyleCnt="4"/>
      <dgm:spPr/>
    </dgm:pt>
    <dgm:pt modelId="{23B0E250-F776-453E-96D3-07F9DEB0DCA3}" type="pres">
      <dgm:prSet presAssocID="{57A93133-3CA6-4E4C-8FF7-83184F06B79D}"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eacher with solid fill"/>
        </a:ext>
      </dgm:extLst>
    </dgm:pt>
    <dgm:pt modelId="{D798FC22-A8B4-4BC8-8D73-A6E87B6120CC}" type="pres">
      <dgm:prSet presAssocID="{57A93133-3CA6-4E4C-8FF7-83184F06B79D}" presName="spaceRect" presStyleCnt="0"/>
      <dgm:spPr/>
    </dgm:pt>
    <dgm:pt modelId="{69CE77DC-B896-4724-89BB-583BF8261667}" type="pres">
      <dgm:prSet presAssocID="{57A93133-3CA6-4E4C-8FF7-83184F06B79D}" presName="parTx" presStyleLbl="revTx" presStyleIdx="2" presStyleCnt="4">
        <dgm:presLayoutVars>
          <dgm:chMax val="0"/>
          <dgm:chPref val="0"/>
        </dgm:presLayoutVars>
      </dgm:prSet>
      <dgm:spPr/>
    </dgm:pt>
    <dgm:pt modelId="{91310599-116F-4928-A9C0-D311B7370C53}" type="pres">
      <dgm:prSet presAssocID="{3B523375-1A3C-42EF-A421-61088825DFD9}" presName="sibTrans" presStyleCnt="0"/>
      <dgm:spPr/>
    </dgm:pt>
    <dgm:pt modelId="{E1FD79D7-BF47-4747-A6CD-51408F6B8C09}" type="pres">
      <dgm:prSet presAssocID="{6F0B01AF-8222-421A-9854-5C15E0532C70}" presName="compNode" presStyleCnt="0"/>
      <dgm:spPr/>
    </dgm:pt>
    <dgm:pt modelId="{17B4B4D0-274F-4373-8F1F-3D0E2725F63C}" type="pres">
      <dgm:prSet presAssocID="{6F0B01AF-8222-421A-9854-5C15E0532C70}" presName="bgRect" presStyleLbl="bgShp" presStyleIdx="3" presStyleCnt="4"/>
      <dgm:spPr/>
    </dgm:pt>
    <dgm:pt modelId="{448EC596-DDCA-41D4-9603-AFD028482514}" type="pres">
      <dgm:prSet presAssocID="{6F0B01AF-8222-421A-9854-5C15E0532C7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at"/>
        </a:ext>
      </dgm:extLst>
    </dgm:pt>
    <dgm:pt modelId="{D19914A5-7D40-4BE9-B3AC-F937E6E8CC29}" type="pres">
      <dgm:prSet presAssocID="{6F0B01AF-8222-421A-9854-5C15E0532C70}" presName="spaceRect" presStyleCnt="0"/>
      <dgm:spPr/>
    </dgm:pt>
    <dgm:pt modelId="{A0F137A9-5DE7-4442-AA1C-04D960A05AAB}" type="pres">
      <dgm:prSet presAssocID="{6F0B01AF-8222-421A-9854-5C15E0532C70}" presName="parTx" presStyleLbl="revTx" presStyleIdx="3" presStyleCnt="4">
        <dgm:presLayoutVars>
          <dgm:chMax val="0"/>
          <dgm:chPref val="0"/>
        </dgm:presLayoutVars>
      </dgm:prSet>
      <dgm:spPr/>
    </dgm:pt>
  </dgm:ptLst>
  <dgm:cxnLst>
    <dgm:cxn modelId="{2444FA00-70CF-41D0-A856-FA2F2471AF89}" srcId="{FF5C99C4-5CBE-4FA9-A0C9-9117F25C6C6D}" destId="{7E3C3C6F-7AE8-4F2D-96EA-ECA35A4EAD90}" srcOrd="0" destOrd="0" parTransId="{66241866-0323-4DFA-AF25-E37CF39734BF}" sibTransId="{77B60C2B-522F-46D9-8BA0-BA7BB0329985}"/>
    <dgm:cxn modelId="{591A8D0B-0E68-4114-9284-7D3232360890}" srcId="{FF5C99C4-5CBE-4FA9-A0C9-9117F25C6C6D}" destId="{FAAAE950-B765-4DCA-9AD5-FCC9D6B172F7}" srcOrd="1" destOrd="0" parTransId="{926362A1-EFDA-4573-9C75-D6A3560BF942}" sibTransId="{F02F8EC1-AE9F-411C-AFE1-1EE40341CBAD}"/>
    <dgm:cxn modelId="{C6B84014-DE04-489A-A492-596F6328C0A1}" type="presOf" srcId="{57A93133-3CA6-4E4C-8FF7-83184F06B79D}" destId="{69CE77DC-B896-4724-89BB-583BF8261667}" srcOrd="0" destOrd="0" presId="urn:microsoft.com/office/officeart/2018/2/layout/IconVerticalSolidList"/>
    <dgm:cxn modelId="{07B20D90-F8F8-44F5-91B8-9BACF2CEB447}" srcId="{FF5C99C4-5CBE-4FA9-A0C9-9117F25C6C6D}" destId="{57A93133-3CA6-4E4C-8FF7-83184F06B79D}" srcOrd="2" destOrd="0" parTransId="{9CE1AE67-9DB0-44EA-BB5E-B2E0E3F4CC44}" sibTransId="{3B523375-1A3C-42EF-A421-61088825DFD9}"/>
    <dgm:cxn modelId="{E085A1AC-06CE-445B-B1A7-27AD68484E89}" type="presOf" srcId="{FF5C99C4-5CBE-4FA9-A0C9-9117F25C6C6D}" destId="{30817BB9-632D-459D-A2C6-853CA0464CEC}" srcOrd="0" destOrd="0" presId="urn:microsoft.com/office/officeart/2018/2/layout/IconVerticalSolidList"/>
    <dgm:cxn modelId="{C7FCEEBC-5698-47DE-8985-C295312214FE}" type="presOf" srcId="{6F0B01AF-8222-421A-9854-5C15E0532C70}" destId="{A0F137A9-5DE7-4442-AA1C-04D960A05AAB}" srcOrd="0" destOrd="0" presId="urn:microsoft.com/office/officeart/2018/2/layout/IconVerticalSolidList"/>
    <dgm:cxn modelId="{34BCD5D4-A766-46E2-9D89-43C6BB27DDA7}" type="presOf" srcId="{7E3C3C6F-7AE8-4F2D-96EA-ECA35A4EAD90}" destId="{BC12EC84-2721-46FD-AC85-9071D23A283F}" srcOrd="0" destOrd="0" presId="urn:microsoft.com/office/officeart/2018/2/layout/IconVerticalSolidList"/>
    <dgm:cxn modelId="{9CF812D6-3AD0-4155-9B39-495AF3130C1C}" type="presOf" srcId="{FAAAE950-B765-4DCA-9AD5-FCC9D6B172F7}" destId="{98D4026E-036B-4656-AFF8-5652F0677825}" srcOrd="0" destOrd="0" presId="urn:microsoft.com/office/officeart/2018/2/layout/IconVerticalSolidList"/>
    <dgm:cxn modelId="{E600D1DA-F07F-41E4-8C0A-9CB21066A102}" srcId="{FF5C99C4-5CBE-4FA9-A0C9-9117F25C6C6D}" destId="{6F0B01AF-8222-421A-9854-5C15E0532C70}" srcOrd="3" destOrd="0" parTransId="{C2FD2B04-C979-4A24-A0DC-F47EA2FC89B1}" sibTransId="{0EF3DBB3-BFEC-4F11-83BE-DADADDFDF49B}"/>
    <dgm:cxn modelId="{E76F1D77-8E68-42A1-B726-740EBCE48F3C}" type="presParOf" srcId="{30817BB9-632D-459D-A2C6-853CA0464CEC}" destId="{74CB67F1-EA29-4626-9E83-F81DE925000E}" srcOrd="0" destOrd="0" presId="urn:microsoft.com/office/officeart/2018/2/layout/IconVerticalSolidList"/>
    <dgm:cxn modelId="{E1A3FA93-5049-4310-942F-66C94569D1A1}" type="presParOf" srcId="{74CB67F1-EA29-4626-9E83-F81DE925000E}" destId="{697F226E-7BE7-402C-8F07-5757919F9254}" srcOrd="0" destOrd="0" presId="urn:microsoft.com/office/officeart/2018/2/layout/IconVerticalSolidList"/>
    <dgm:cxn modelId="{F5B1A9F8-4BE4-4B85-9E84-5F48CC1EEFBF}" type="presParOf" srcId="{74CB67F1-EA29-4626-9E83-F81DE925000E}" destId="{FF30576E-BA2E-4190-A32E-18449693D028}" srcOrd="1" destOrd="0" presId="urn:microsoft.com/office/officeart/2018/2/layout/IconVerticalSolidList"/>
    <dgm:cxn modelId="{6535F8BB-AB36-477A-A156-23185824437F}" type="presParOf" srcId="{74CB67F1-EA29-4626-9E83-F81DE925000E}" destId="{2C89EA3E-656C-406E-83C6-92AD16D335A3}" srcOrd="2" destOrd="0" presId="urn:microsoft.com/office/officeart/2018/2/layout/IconVerticalSolidList"/>
    <dgm:cxn modelId="{E765EE3B-50B5-464D-8B03-5CC8C11B039B}" type="presParOf" srcId="{74CB67F1-EA29-4626-9E83-F81DE925000E}" destId="{BC12EC84-2721-46FD-AC85-9071D23A283F}" srcOrd="3" destOrd="0" presId="urn:microsoft.com/office/officeart/2018/2/layout/IconVerticalSolidList"/>
    <dgm:cxn modelId="{2EECF118-7DB9-47D9-8813-B197ED2B2C78}" type="presParOf" srcId="{30817BB9-632D-459D-A2C6-853CA0464CEC}" destId="{1B03CE8F-9873-49E9-8636-80F85B389C78}" srcOrd="1" destOrd="0" presId="urn:microsoft.com/office/officeart/2018/2/layout/IconVerticalSolidList"/>
    <dgm:cxn modelId="{3970EF93-3692-4E77-923D-193C18E48CD2}" type="presParOf" srcId="{30817BB9-632D-459D-A2C6-853CA0464CEC}" destId="{4F97C04B-B0E6-4437-8A09-82DB3F1772D5}" srcOrd="2" destOrd="0" presId="urn:microsoft.com/office/officeart/2018/2/layout/IconVerticalSolidList"/>
    <dgm:cxn modelId="{4A867BA7-A5FD-4C68-929E-8893F7314661}" type="presParOf" srcId="{4F97C04B-B0E6-4437-8A09-82DB3F1772D5}" destId="{295F7E9D-85F7-46DE-9B45-30BC202BA454}" srcOrd="0" destOrd="0" presId="urn:microsoft.com/office/officeart/2018/2/layout/IconVerticalSolidList"/>
    <dgm:cxn modelId="{92605CE6-6F1E-4E50-81D2-82FB864FDFFB}" type="presParOf" srcId="{4F97C04B-B0E6-4437-8A09-82DB3F1772D5}" destId="{1B8388CC-49D5-4BFA-9C1B-B54788016891}" srcOrd="1" destOrd="0" presId="urn:microsoft.com/office/officeart/2018/2/layout/IconVerticalSolidList"/>
    <dgm:cxn modelId="{1B7C375A-ACE1-45B4-87E1-BCC719BF827B}" type="presParOf" srcId="{4F97C04B-B0E6-4437-8A09-82DB3F1772D5}" destId="{28264DA3-792E-4363-8C89-14836E1EBF88}" srcOrd="2" destOrd="0" presId="urn:microsoft.com/office/officeart/2018/2/layout/IconVerticalSolidList"/>
    <dgm:cxn modelId="{586382A0-9430-4319-AC0A-174BBFA45867}" type="presParOf" srcId="{4F97C04B-B0E6-4437-8A09-82DB3F1772D5}" destId="{98D4026E-036B-4656-AFF8-5652F0677825}" srcOrd="3" destOrd="0" presId="urn:microsoft.com/office/officeart/2018/2/layout/IconVerticalSolidList"/>
    <dgm:cxn modelId="{B34BD49C-C95A-4A9D-A692-652756B7B573}" type="presParOf" srcId="{30817BB9-632D-459D-A2C6-853CA0464CEC}" destId="{B79209FD-0E49-4C3E-82DC-1CB4E1D078B0}" srcOrd="3" destOrd="0" presId="urn:microsoft.com/office/officeart/2018/2/layout/IconVerticalSolidList"/>
    <dgm:cxn modelId="{FB8E07F2-9DD9-4A2A-8051-8C5C8F328FB7}" type="presParOf" srcId="{30817BB9-632D-459D-A2C6-853CA0464CEC}" destId="{FE195B9E-5731-4CD9-BB82-1ED1AB498780}" srcOrd="4" destOrd="0" presId="urn:microsoft.com/office/officeart/2018/2/layout/IconVerticalSolidList"/>
    <dgm:cxn modelId="{447B2CF9-DEB2-4F55-9785-7EE16C224C93}" type="presParOf" srcId="{FE195B9E-5731-4CD9-BB82-1ED1AB498780}" destId="{FF6C4086-2850-485C-8ABD-365A82B4E781}" srcOrd="0" destOrd="0" presId="urn:microsoft.com/office/officeart/2018/2/layout/IconVerticalSolidList"/>
    <dgm:cxn modelId="{6FD58C0B-7CEC-4A8C-ADD0-BAEECC7E35AA}" type="presParOf" srcId="{FE195B9E-5731-4CD9-BB82-1ED1AB498780}" destId="{23B0E250-F776-453E-96D3-07F9DEB0DCA3}" srcOrd="1" destOrd="0" presId="urn:microsoft.com/office/officeart/2018/2/layout/IconVerticalSolidList"/>
    <dgm:cxn modelId="{8B419A6B-4EBE-4A14-8C84-BEEA4E6A703C}" type="presParOf" srcId="{FE195B9E-5731-4CD9-BB82-1ED1AB498780}" destId="{D798FC22-A8B4-4BC8-8D73-A6E87B6120CC}" srcOrd="2" destOrd="0" presId="urn:microsoft.com/office/officeart/2018/2/layout/IconVerticalSolidList"/>
    <dgm:cxn modelId="{51D5425D-1026-4CEF-8750-A8669914C3A3}" type="presParOf" srcId="{FE195B9E-5731-4CD9-BB82-1ED1AB498780}" destId="{69CE77DC-B896-4724-89BB-583BF8261667}" srcOrd="3" destOrd="0" presId="urn:microsoft.com/office/officeart/2018/2/layout/IconVerticalSolidList"/>
    <dgm:cxn modelId="{4A5E9E66-5D03-4B66-900A-DB978CD21C89}" type="presParOf" srcId="{30817BB9-632D-459D-A2C6-853CA0464CEC}" destId="{91310599-116F-4928-A9C0-D311B7370C53}" srcOrd="5" destOrd="0" presId="urn:microsoft.com/office/officeart/2018/2/layout/IconVerticalSolidList"/>
    <dgm:cxn modelId="{9750C2A9-570E-45F1-9FF6-A22952E629A7}" type="presParOf" srcId="{30817BB9-632D-459D-A2C6-853CA0464CEC}" destId="{E1FD79D7-BF47-4747-A6CD-51408F6B8C09}" srcOrd="6" destOrd="0" presId="urn:microsoft.com/office/officeart/2018/2/layout/IconVerticalSolidList"/>
    <dgm:cxn modelId="{A4451F96-83EC-4A5C-8176-464BBF47ED51}" type="presParOf" srcId="{E1FD79D7-BF47-4747-A6CD-51408F6B8C09}" destId="{17B4B4D0-274F-4373-8F1F-3D0E2725F63C}" srcOrd="0" destOrd="0" presId="urn:microsoft.com/office/officeart/2018/2/layout/IconVerticalSolidList"/>
    <dgm:cxn modelId="{399B18DE-453F-4D9A-B206-94BFFB333F42}" type="presParOf" srcId="{E1FD79D7-BF47-4747-A6CD-51408F6B8C09}" destId="{448EC596-DDCA-41D4-9603-AFD028482514}" srcOrd="1" destOrd="0" presId="urn:microsoft.com/office/officeart/2018/2/layout/IconVerticalSolidList"/>
    <dgm:cxn modelId="{613F6EF7-0CD0-469D-956C-2F4F7082C47A}" type="presParOf" srcId="{E1FD79D7-BF47-4747-A6CD-51408F6B8C09}" destId="{D19914A5-7D40-4BE9-B3AC-F937E6E8CC29}" srcOrd="2" destOrd="0" presId="urn:microsoft.com/office/officeart/2018/2/layout/IconVerticalSolidList"/>
    <dgm:cxn modelId="{DD7B629E-0A65-45CF-A436-3128B8A5AB4E}" type="presParOf" srcId="{E1FD79D7-BF47-4747-A6CD-51408F6B8C09}" destId="{A0F137A9-5DE7-4442-AA1C-04D960A05AA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5C99C4-5CBE-4FA9-A0C9-9117F25C6C6D}" type="doc">
      <dgm:prSet loTypeId="urn:microsoft.com/office/officeart/2018/2/layout/IconVerticalSolidList" loCatId="icon" qsTypeId="urn:microsoft.com/office/officeart/2005/8/quickstyle/3d2" qsCatId="3D" csTypeId="urn:microsoft.com/office/officeart/2005/8/colors/accent2_2" csCatId="accent2" phldr="1"/>
      <dgm:spPr/>
      <dgm:t>
        <a:bodyPr/>
        <a:lstStyle/>
        <a:p>
          <a:endParaRPr lang="en-US"/>
        </a:p>
      </dgm:t>
    </dgm:pt>
    <dgm:pt modelId="{7E3C3C6F-7AE8-4F2D-96EA-ECA35A4EAD90}">
      <dgm:prSet custT="1"/>
      <dgm:spPr/>
      <dgm:t>
        <a:bodyPr/>
        <a:lstStyle/>
        <a:p>
          <a:pPr algn="l">
            <a:lnSpc>
              <a:spcPct val="100000"/>
            </a:lnSpc>
          </a:pPr>
          <a:r>
            <a:rPr lang="en-US" sz="2500" dirty="0"/>
            <a:t>- Continuous education and training keeps staff updated with latest coding practices while improving accuracy and workflow efficiency</a:t>
          </a:r>
        </a:p>
      </dgm:t>
    </dgm:pt>
    <dgm:pt modelId="{66241866-0323-4DFA-AF25-E37CF39734BF}" type="parTrans" cxnId="{2444FA00-70CF-41D0-A856-FA2F2471AF89}">
      <dgm:prSet/>
      <dgm:spPr/>
      <dgm:t>
        <a:bodyPr/>
        <a:lstStyle/>
        <a:p>
          <a:endParaRPr lang="en-US"/>
        </a:p>
      </dgm:t>
    </dgm:pt>
    <dgm:pt modelId="{77B60C2B-522F-46D9-8BA0-BA7BB0329985}" type="sibTrans" cxnId="{2444FA00-70CF-41D0-A856-FA2F2471AF89}">
      <dgm:prSet/>
      <dgm:spPr/>
      <dgm:t>
        <a:bodyPr/>
        <a:lstStyle/>
        <a:p>
          <a:endParaRPr lang="en-US"/>
        </a:p>
      </dgm:t>
    </dgm:pt>
    <dgm:pt modelId="{FAAAE950-B765-4DCA-9AD5-FCC9D6B172F7}">
      <dgm:prSet/>
      <dgm:spPr/>
      <dgm:t>
        <a:bodyPr/>
        <a:lstStyle/>
        <a:p>
          <a:pPr>
            <a:lnSpc>
              <a:spcPct val="100000"/>
            </a:lnSpc>
          </a:pPr>
          <a:r>
            <a:rPr lang="en-US" dirty="0"/>
            <a:t>- AI assistance to monitor coding processes can help reduce errors and enhance compliance</a:t>
          </a:r>
        </a:p>
      </dgm:t>
    </dgm:pt>
    <dgm:pt modelId="{926362A1-EFDA-4573-9C75-D6A3560BF942}" type="parTrans" cxnId="{591A8D0B-0E68-4114-9284-7D3232360890}">
      <dgm:prSet/>
      <dgm:spPr/>
      <dgm:t>
        <a:bodyPr/>
        <a:lstStyle/>
        <a:p>
          <a:endParaRPr lang="en-US"/>
        </a:p>
      </dgm:t>
    </dgm:pt>
    <dgm:pt modelId="{F02F8EC1-AE9F-411C-AFE1-1EE40341CBAD}" type="sibTrans" cxnId="{591A8D0B-0E68-4114-9284-7D3232360890}">
      <dgm:prSet/>
      <dgm:spPr/>
      <dgm:t>
        <a:bodyPr/>
        <a:lstStyle/>
        <a:p>
          <a:endParaRPr lang="en-US"/>
        </a:p>
      </dgm:t>
    </dgm:pt>
    <dgm:pt modelId="{57A93133-3CA6-4E4C-8FF7-83184F06B79D}">
      <dgm:prSet/>
      <dgm:spPr/>
      <dgm:t>
        <a:bodyPr/>
        <a:lstStyle/>
        <a:p>
          <a:pPr>
            <a:lnSpc>
              <a:spcPct val="100000"/>
            </a:lnSpc>
          </a:pPr>
          <a:r>
            <a:rPr lang="en-US" dirty="0"/>
            <a:t>- Be proactive by developing processes to meet payer requirements and minimize risk of non-compliance</a:t>
          </a:r>
        </a:p>
      </dgm:t>
    </dgm:pt>
    <dgm:pt modelId="{9CE1AE67-9DB0-44EA-BB5E-B2E0E3F4CC44}" type="parTrans" cxnId="{07B20D90-F8F8-44F5-91B8-9BACF2CEB447}">
      <dgm:prSet/>
      <dgm:spPr/>
      <dgm:t>
        <a:bodyPr/>
        <a:lstStyle/>
        <a:p>
          <a:endParaRPr lang="en-US"/>
        </a:p>
      </dgm:t>
    </dgm:pt>
    <dgm:pt modelId="{3B523375-1A3C-42EF-A421-61088825DFD9}" type="sibTrans" cxnId="{07B20D90-F8F8-44F5-91B8-9BACF2CEB447}">
      <dgm:prSet/>
      <dgm:spPr/>
      <dgm:t>
        <a:bodyPr/>
        <a:lstStyle/>
        <a:p>
          <a:endParaRPr lang="en-US"/>
        </a:p>
      </dgm:t>
    </dgm:pt>
    <dgm:pt modelId="{30817BB9-632D-459D-A2C6-853CA0464CEC}" type="pres">
      <dgm:prSet presAssocID="{FF5C99C4-5CBE-4FA9-A0C9-9117F25C6C6D}" presName="root" presStyleCnt="0">
        <dgm:presLayoutVars>
          <dgm:dir/>
          <dgm:resizeHandles val="exact"/>
        </dgm:presLayoutVars>
      </dgm:prSet>
      <dgm:spPr/>
    </dgm:pt>
    <dgm:pt modelId="{74CB67F1-EA29-4626-9E83-F81DE925000E}" type="pres">
      <dgm:prSet presAssocID="{7E3C3C6F-7AE8-4F2D-96EA-ECA35A4EAD90}" presName="compNode" presStyleCnt="0"/>
      <dgm:spPr/>
    </dgm:pt>
    <dgm:pt modelId="{697F226E-7BE7-402C-8F07-5757919F9254}" type="pres">
      <dgm:prSet presAssocID="{7E3C3C6F-7AE8-4F2D-96EA-ECA35A4EAD90}" presName="bgRect" presStyleLbl="bgShp" presStyleIdx="0" presStyleCnt="3"/>
      <dgm:spPr/>
    </dgm:pt>
    <dgm:pt modelId="{FF30576E-BA2E-4190-A32E-18449693D028}" type="pres">
      <dgm:prSet presAssocID="{7E3C3C6F-7AE8-4F2D-96EA-ECA35A4EAD9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lowchart"/>
        </a:ext>
      </dgm:extLst>
    </dgm:pt>
    <dgm:pt modelId="{2C89EA3E-656C-406E-83C6-92AD16D335A3}" type="pres">
      <dgm:prSet presAssocID="{7E3C3C6F-7AE8-4F2D-96EA-ECA35A4EAD90}" presName="spaceRect" presStyleCnt="0"/>
      <dgm:spPr/>
    </dgm:pt>
    <dgm:pt modelId="{BC12EC84-2721-46FD-AC85-9071D23A283F}" type="pres">
      <dgm:prSet presAssocID="{7E3C3C6F-7AE8-4F2D-96EA-ECA35A4EAD90}" presName="parTx" presStyleLbl="revTx" presStyleIdx="0" presStyleCnt="3">
        <dgm:presLayoutVars>
          <dgm:chMax val="0"/>
          <dgm:chPref val="0"/>
        </dgm:presLayoutVars>
      </dgm:prSet>
      <dgm:spPr/>
    </dgm:pt>
    <dgm:pt modelId="{1B03CE8F-9873-49E9-8636-80F85B389C78}" type="pres">
      <dgm:prSet presAssocID="{77B60C2B-522F-46D9-8BA0-BA7BB0329985}" presName="sibTrans" presStyleCnt="0"/>
      <dgm:spPr/>
    </dgm:pt>
    <dgm:pt modelId="{4F97C04B-B0E6-4437-8A09-82DB3F1772D5}" type="pres">
      <dgm:prSet presAssocID="{FAAAE950-B765-4DCA-9AD5-FCC9D6B172F7}" presName="compNode" presStyleCnt="0"/>
      <dgm:spPr/>
    </dgm:pt>
    <dgm:pt modelId="{295F7E9D-85F7-46DE-9B45-30BC202BA454}" type="pres">
      <dgm:prSet presAssocID="{FAAAE950-B765-4DCA-9AD5-FCC9D6B172F7}" presName="bgRect" presStyleLbl="bgShp" presStyleIdx="1" presStyleCnt="3"/>
      <dgm:spPr/>
    </dgm:pt>
    <dgm:pt modelId="{1B8388CC-49D5-4BFA-9C1B-B54788016891}" type="pres">
      <dgm:prSet presAssocID="{FAAAE950-B765-4DCA-9AD5-FCC9D6B172F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ools"/>
        </a:ext>
      </dgm:extLst>
    </dgm:pt>
    <dgm:pt modelId="{28264DA3-792E-4363-8C89-14836E1EBF88}" type="pres">
      <dgm:prSet presAssocID="{FAAAE950-B765-4DCA-9AD5-FCC9D6B172F7}" presName="spaceRect" presStyleCnt="0"/>
      <dgm:spPr/>
    </dgm:pt>
    <dgm:pt modelId="{98D4026E-036B-4656-AFF8-5652F0677825}" type="pres">
      <dgm:prSet presAssocID="{FAAAE950-B765-4DCA-9AD5-FCC9D6B172F7}" presName="parTx" presStyleLbl="revTx" presStyleIdx="1" presStyleCnt="3">
        <dgm:presLayoutVars>
          <dgm:chMax val="0"/>
          <dgm:chPref val="0"/>
        </dgm:presLayoutVars>
      </dgm:prSet>
      <dgm:spPr/>
    </dgm:pt>
    <dgm:pt modelId="{B79209FD-0E49-4C3E-82DC-1CB4E1D078B0}" type="pres">
      <dgm:prSet presAssocID="{F02F8EC1-AE9F-411C-AFE1-1EE40341CBAD}" presName="sibTrans" presStyleCnt="0"/>
      <dgm:spPr/>
    </dgm:pt>
    <dgm:pt modelId="{FE195B9E-5731-4CD9-BB82-1ED1AB498780}" type="pres">
      <dgm:prSet presAssocID="{57A93133-3CA6-4E4C-8FF7-83184F06B79D}" presName="compNode" presStyleCnt="0"/>
      <dgm:spPr/>
    </dgm:pt>
    <dgm:pt modelId="{FF6C4086-2850-485C-8ABD-365A82B4E781}" type="pres">
      <dgm:prSet presAssocID="{57A93133-3CA6-4E4C-8FF7-83184F06B79D}" presName="bgRect" presStyleLbl="bgShp" presStyleIdx="2" presStyleCnt="3" custLinFactNeighborX="-12310" custLinFactNeighborY="732"/>
      <dgm:spPr/>
    </dgm:pt>
    <dgm:pt modelId="{23B0E250-F776-453E-96D3-07F9DEB0DCA3}" type="pres">
      <dgm:prSet presAssocID="{57A93133-3CA6-4E4C-8FF7-83184F06B79D}"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r graph with upward trend with solid fill"/>
        </a:ext>
      </dgm:extLst>
    </dgm:pt>
    <dgm:pt modelId="{D798FC22-A8B4-4BC8-8D73-A6E87B6120CC}" type="pres">
      <dgm:prSet presAssocID="{57A93133-3CA6-4E4C-8FF7-83184F06B79D}" presName="spaceRect" presStyleCnt="0"/>
      <dgm:spPr/>
    </dgm:pt>
    <dgm:pt modelId="{69CE77DC-B896-4724-89BB-583BF8261667}" type="pres">
      <dgm:prSet presAssocID="{57A93133-3CA6-4E4C-8FF7-83184F06B79D}" presName="parTx" presStyleLbl="revTx" presStyleIdx="2" presStyleCnt="3">
        <dgm:presLayoutVars>
          <dgm:chMax val="0"/>
          <dgm:chPref val="0"/>
        </dgm:presLayoutVars>
      </dgm:prSet>
      <dgm:spPr/>
    </dgm:pt>
  </dgm:ptLst>
  <dgm:cxnLst>
    <dgm:cxn modelId="{2444FA00-70CF-41D0-A856-FA2F2471AF89}" srcId="{FF5C99C4-5CBE-4FA9-A0C9-9117F25C6C6D}" destId="{7E3C3C6F-7AE8-4F2D-96EA-ECA35A4EAD90}" srcOrd="0" destOrd="0" parTransId="{66241866-0323-4DFA-AF25-E37CF39734BF}" sibTransId="{77B60C2B-522F-46D9-8BA0-BA7BB0329985}"/>
    <dgm:cxn modelId="{591A8D0B-0E68-4114-9284-7D3232360890}" srcId="{FF5C99C4-5CBE-4FA9-A0C9-9117F25C6C6D}" destId="{FAAAE950-B765-4DCA-9AD5-FCC9D6B172F7}" srcOrd="1" destOrd="0" parTransId="{926362A1-EFDA-4573-9C75-D6A3560BF942}" sibTransId="{F02F8EC1-AE9F-411C-AFE1-1EE40341CBAD}"/>
    <dgm:cxn modelId="{C6B84014-DE04-489A-A492-596F6328C0A1}" type="presOf" srcId="{57A93133-3CA6-4E4C-8FF7-83184F06B79D}" destId="{69CE77DC-B896-4724-89BB-583BF8261667}" srcOrd="0" destOrd="0" presId="urn:microsoft.com/office/officeart/2018/2/layout/IconVerticalSolidList"/>
    <dgm:cxn modelId="{07B20D90-F8F8-44F5-91B8-9BACF2CEB447}" srcId="{FF5C99C4-5CBE-4FA9-A0C9-9117F25C6C6D}" destId="{57A93133-3CA6-4E4C-8FF7-83184F06B79D}" srcOrd="2" destOrd="0" parTransId="{9CE1AE67-9DB0-44EA-BB5E-B2E0E3F4CC44}" sibTransId="{3B523375-1A3C-42EF-A421-61088825DFD9}"/>
    <dgm:cxn modelId="{E085A1AC-06CE-445B-B1A7-27AD68484E89}" type="presOf" srcId="{FF5C99C4-5CBE-4FA9-A0C9-9117F25C6C6D}" destId="{30817BB9-632D-459D-A2C6-853CA0464CEC}" srcOrd="0" destOrd="0" presId="urn:microsoft.com/office/officeart/2018/2/layout/IconVerticalSolidList"/>
    <dgm:cxn modelId="{34BCD5D4-A766-46E2-9D89-43C6BB27DDA7}" type="presOf" srcId="{7E3C3C6F-7AE8-4F2D-96EA-ECA35A4EAD90}" destId="{BC12EC84-2721-46FD-AC85-9071D23A283F}" srcOrd="0" destOrd="0" presId="urn:microsoft.com/office/officeart/2018/2/layout/IconVerticalSolidList"/>
    <dgm:cxn modelId="{9CF812D6-3AD0-4155-9B39-495AF3130C1C}" type="presOf" srcId="{FAAAE950-B765-4DCA-9AD5-FCC9D6B172F7}" destId="{98D4026E-036B-4656-AFF8-5652F0677825}" srcOrd="0" destOrd="0" presId="urn:microsoft.com/office/officeart/2018/2/layout/IconVerticalSolidList"/>
    <dgm:cxn modelId="{E76F1D77-8E68-42A1-B726-740EBCE48F3C}" type="presParOf" srcId="{30817BB9-632D-459D-A2C6-853CA0464CEC}" destId="{74CB67F1-EA29-4626-9E83-F81DE925000E}" srcOrd="0" destOrd="0" presId="urn:microsoft.com/office/officeart/2018/2/layout/IconVerticalSolidList"/>
    <dgm:cxn modelId="{E1A3FA93-5049-4310-942F-66C94569D1A1}" type="presParOf" srcId="{74CB67F1-EA29-4626-9E83-F81DE925000E}" destId="{697F226E-7BE7-402C-8F07-5757919F9254}" srcOrd="0" destOrd="0" presId="urn:microsoft.com/office/officeart/2018/2/layout/IconVerticalSolidList"/>
    <dgm:cxn modelId="{F5B1A9F8-4BE4-4B85-9E84-5F48CC1EEFBF}" type="presParOf" srcId="{74CB67F1-EA29-4626-9E83-F81DE925000E}" destId="{FF30576E-BA2E-4190-A32E-18449693D028}" srcOrd="1" destOrd="0" presId="urn:microsoft.com/office/officeart/2018/2/layout/IconVerticalSolidList"/>
    <dgm:cxn modelId="{6535F8BB-AB36-477A-A156-23185824437F}" type="presParOf" srcId="{74CB67F1-EA29-4626-9E83-F81DE925000E}" destId="{2C89EA3E-656C-406E-83C6-92AD16D335A3}" srcOrd="2" destOrd="0" presId="urn:microsoft.com/office/officeart/2018/2/layout/IconVerticalSolidList"/>
    <dgm:cxn modelId="{E765EE3B-50B5-464D-8B03-5CC8C11B039B}" type="presParOf" srcId="{74CB67F1-EA29-4626-9E83-F81DE925000E}" destId="{BC12EC84-2721-46FD-AC85-9071D23A283F}" srcOrd="3" destOrd="0" presId="urn:microsoft.com/office/officeart/2018/2/layout/IconVerticalSolidList"/>
    <dgm:cxn modelId="{2EECF118-7DB9-47D9-8813-B197ED2B2C78}" type="presParOf" srcId="{30817BB9-632D-459D-A2C6-853CA0464CEC}" destId="{1B03CE8F-9873-49E9-8636-80F85B389C78}" srcOrd="1" destOrd="0" presId="urn:microsoft.com/office/officeart/2018/2/layout/IconVerticalSolidList"/>
    <dgm:cxn modelId="{3970EF93-3692-4E77-923D-193C18E48CD2}" type="presParOf" srcId="{30817BB9-632D-459D-A2C6-853CA0464CEC}" destId="{4F97C04B-B0E6-4437-8A09-82DB3F1772D5}" srcOrd="2" destOrd="0" presId="urn:microsoft.com/office/officeart/2018/2/layout/IconVerticalSolidList"/>
    <dgm:cxn modelId="{4A867BA7-A5FD-4C68-929E-8893F7314661}" type="presParOf" srcId="{4F97C04B-B0E6-4437-8A09-82DB3F1772D5}" destId="{295F7E9D-85F7-46DE-9B45-30BC202BA454}" srcOrd="0" destOrd="0" presId="urn:microsoft.com/office/officeart/2018/2/layout/IconVerticalSolidList"/>
    <dgm:cxn modelId="{92605CE6-6F1E-4E50-81D2-82FB864FDFFB}" type="presParOf" srcId="{4F97C04B-B0E6-4437-8A09-82DB3F1772D5}" destId="{1B8388CC-49D5-4BFA-9C1B-B54788016891}" srcOrd="1" destOrd="0" presId="urn:microsoft.com/office/officeart/2018/2/layout/IconVerticalSolidList"/>
    <dgm:cxn modelId="{1B7C375A-ACE1-45B4-87E1-BCC719BF827B}" type="presParOf" srcId="{4F97C04B-B0E6-4437-8A09-82DB3F1772D5}" destId="{28264DA3-792E-4363-8C89-14836E1EBF88}" srcOrd="2" destOrd="0" presId="urn:microsoft.com/office/officeart/2018/2/layout/IconVerticalSolidList"/>
    <dgm:cxn modelId="{586382A0-9430-4319-AC0A-174BBFA45867}" type="presParOf" srcId="{4F97C04B-B0E6-4437-8A09-82DB3F1772D5}" destId="{98D4026E-036B-4656-AFF8-5652F0677825}" srcOrd="3" destOrd="0" presId="urn:microsoft.com/office/officeart/2018/2/layout/IconVerticalSolidList"/>
    <dgm:cxn modelId="{B34BD49C-C95A-4A9D-A692-652756B7B573}" type="presParOf" srcId="{30817BB9-632D-459D-A2C6-853CA0464CEC}" destId="{B79209FD-0E49-4C3E-82DC-1CB4E1D078B0}" srcOrd="3" destOrd="0" presId="urn:microsoft.com/office/officeart/2018/2/layout/IconVerticalSolidList"/>
    <dgm:cxn modelId="{FB8E07F2-9DD9-4A2A-8051-8C5C8F328FB7}" type="presParOf" srcId="{30817BB9-632D-459D-A2C6-853CA0464CEC}" destId="{FE195B9E-5731-4CD9-BB82-1ED1AB498780}" srcOrd="4" destOrd="0" presId="urn:microsoft.com/office/officeart/2018/2/layout/IconVerticalSolidList"/>
    <dgm:cxn modelId="{447B2CF9-DEB2-4F55-9785-7EE16C224C93}" type="presParOf" srcId="{FE195B9E-5731-4CD9-BB82-1ED1AB498780}" destId="{FF6C4086-2850-485C-8ABD-365A82B4E781}" srcOrd="0" destOrd="0" presId="urn:microsoft.com/office/officeart/2018/2/layout/IconVerticalSolidList"/>
    <dgm:cxn modelId="{6FD58C0B-7CEC-4A8C-ADD0-BAEECC7E35AA}" type="presParOf" srcId="{FE195B9E-5731-4CD9-BB82-1ED1AB498780}" destId="{23B0E250-F776-453E-96D3-07F9DEB0DCA3}" srcOrd="1" destOrd="0" presId="urn:microsoft.com/office/officeart/2018/2/layout/IconVerticalSolidList"/>
    <dgm:cxn modelId="{8B419A6B-4EBE-4A14-8C84-BEEA4E6A703C}" type="presParOf" srcId="{FE195B9E-5731-4CD9-BB82-1ED1AB498780}" destId="{D798FC22-A8B4-4BC8-8D73-A6E87B6120CC}" srcOrd="2" destOrd="0" presId="urn:microsoft.com/office/officeart/2018/2/layout/IconVerticalSolidList"/>
    <dgm:cxn modelId="{51D5425D-1026-4CEF-8750-A8669914C3A3}" type="presParOf" srcId="{FE195B9E-5731-4CD9-BB82-1ED1AB498780}" destId="{69CE77DC-B896-4724-89BB-583BF826166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7F0784-098E-44D4-9D0B-6AC4659A9CA0}" type="doc">
      <dgm:prSet loTypeId="urn:microsoft.com/office/officeart/2005/8/layout/vList5" loCatId="list" qsTypeId="urn:microsoft.com/office/officeart/2005/8/quickstyle/simple2" qsCatId="simple" csTypeId="urn:microsoft.com/office/officeart/2005/8/colors/accent2_3" csCatId="accent2" phldr="1"/>
      <dgm:spPr/>
      <dgm:t>
        <a:bodyPr/>
        <a:lstStyle/>
        <a:p>
          <a:endParaRPr lang="en-US"/>
        </a:p>
      </dgm:t>
    </dgm:pt>
    <dgm:pt modelId="{72B4EBD2-6B95-4B8F-B3E0-F13DFE68EB08}">
      <dgm:prSet/>
      <dgm:spPr>
        <a:scene3d>
          <a:camera prst="orthographicFront"/>
          <a:lightRig rig="threePt" dir="t"/>
        </a:scene3d>
        <a:sp3d>
          <a:bevelT/>
        </a:sp3d>
      </dgm:spPr>
      <dgm:t>
        <a:bodyPr/>
        <a:lstStyle/>
        <a:p>
          <a:r>
            <a:rPr lang="en-US" dirty="0"/>
            <a:t>Interoperability Challenges</a:t>
          </a:r>
        </a:p>
      </dgm:t>
    </dgm:pt>
    <dgm:pt modelId="{EB2C5C05-B4A1-47FB-9D3B-0BC92F4A5969}" type="parTrans" cxnId="{5D2BE7EB-CFE2-4A77-BD51-48032B616A40}">
      <dgm:prSet/>
      <dgm:spPr/>
      <dgm:t>
        <a:bodyPr/>
        <a:lstStyle/>
        <a:p>
          <a:endParaRPr lang="en-US"/>
        </a:p>
      </dgm:t>
    </dgm:pt>
    <dgm:pt modelId="{B1E82964-4433-4C78-A813-FC8DABE06991}" type="sibTrans" cxnId="{5D2BE7EB-CFE2-4A77-BD51-48032B616A40}">
      <dgm:prSet/>
      <dgm:spPr/>
      <dgm:t>
        <a:bodyPr/>
        <a:lstStyle/>
        <a:p>
          <a:endParaRPr lang="en-US"/>
        </a:p>
      </dgm:t>
    </dgm:pt>
    <dgm:pt modelId="{87CB10DD-9C88-42B5-8383-2E0462A3D5E5}">
      <dgm:prSet/>
      <dgm:spPr>
        <a:scene3d>
          <a:camera prst="orthographicFront"/>
          <a:lightRig rig="threePt" dir="t"/>
        </a:scene3d>
        <a:sp3d>
          <a:bevelT/>
        </a:sp3d>
      </dgm:spPr>
      <dgm:t>
        <a:bodyPr/>
        <a:lstStyle/>
        <a:p>
          <a:r>
            <a:rPr lang="en-US" dirty="0"/>
            <a:t>Integration difficulties between EHR systems</a:t>
          </a:r>
        </a:p>
      </dgm:t>
    </dgm:pt>
    <dgm:pt modelId="{F9F217E9-3CE2-409F-842A-DB4DE4008A7A}" type="parTrans" cxnId="{F3EF5BCC-4C14-44C8-A0FB-C16CE5E8E23B}">
      <dgm:prSet/>
      <dgm:spPr/>
      <dgm:t>
        <a:bodyPr/>
        <a:lstStyle/>
        <a:p>
          <a:endParaRPr lang="en-US"/>
        </a:p>
      </dgm:t>
    </dgm:pt>
    <dgm:pt modelId="{7E504278-1226-4F19-9AA1-F42388E6EF0A}" type="sibTrans" cxnId="{F3EF5BCC-4C14-44C8-A0FB-C16CE5E8E23B}">
      <dgm:prSet/>
      <dgm:spPr/>
      <dgm:t>
        <a:bodyPr/>
        <a:lstStyle/>
        <a:p>
          <a:endParaRPr lang="en-US"/>
        </a:p>
      </dgm:t>
    </dgm:pt>
    <dgm:pt modelId="{478DB6E5-25A9-4574-9F4A-4330388D5730}">
      <dgm:prSet/>
      <dgm:spPr>
        <a:scene3d>
          <a:camera prst="orthographicFront"/>
          <a:lightRig rig="threePt" dir="t"/>
        </a:scene3d>
        <a:sp3d>
          <a:bevelT/>
        </a:sp3d>
      </dgm:spPr>
      <dgm:t>
        <a:bodyPr/>
        <a:lstStyle/>
        <a:p>
          <a:r>
            <a:rPr lang="en-US" dirty="0"/>
            <a:t>Processing delays due to lack of compatibility</a:t>
          </a:r>
        </a:p>
      </dgm:t>
    </dgm:pt>
    <dgm:pt modelId="{BA91C66A-0DBF-4A96-92B0-D4E2A823619A}" type="parTrans" cxnId="{FE1EDFC1-E879-4143-9B04-E02CE82306A2}">
      <dgm:prSet/>
      <dgm:spPr/>
      <dgm:t>
        <a:bodyPr/>
        <a:lstStyle/>
        <a:p>
          <a:endParaRPr lang="en-US"/>
        </a:p>
      </dgm:t>
    </dgm:pt>
    <dgm:pt modelId="{CC5F058E-3627-467B-AE41-D65315551493}" type="sibTrans" cxnId="{FE1EDFC1-E879-4143-9B04-E02CE82306A2}">
      <dgm:prSet/>
      <dgm:spPr/>
      <dgm:t>
        <a:bodyPr/>
        <a:lstStyle/>
        <a:p>
          <a:endParaRPr lang="en-US"/>
        </a:p>
      </dgm:t>
    </dgm:pt>
    <dgm:pt modelId="{A3E8CF28-5D5B-4C5B-8F31-5AAF4790BEBB}">
      <dgm:prSet/>
      <dgm:spPr>
        <a:scene3d>
          <a:camera prst="orthographicFront"/>
          <a:lightRig rig="threePt" dir="t"/>
        </a:scene3d>
        <a:sp3d>
          <a:bevelT/>
        </a:sp3d>
      </dgm:spPr>
      <dgm:t>
        <a:bodyPr/>
        <a:lstStyle/>
        <a:p>
          <a:r>
            <a:rPr lang="en-US" dirty="0"/>
            <a:t>Data Transmission Errors</a:t>
          </a:r>
        </a:p>
      </dgm:t>
    </dgm:pt>
    <dgm:pt modelId="{D8B05696-CB9E-4595-A61C-B0A01A68F16D}" type="parTrans" cxnId="{C72DBB62-5540-48F1-B4DC-6208F081AED5}">
      <dgm:prSet/>
      <dgm:spPr/>
      <dgm:t>
        <a:bodyPr/>
        <a:lstStyle/>
        <a:p>
          <a:endParaRPr lang="en-US"/>
        </a:p>
      </dgm:t>
    </dgm:pt>
    <dgm:pt modelId="{661BC4BE-ECB5-4125-BD63-75F2FD04AF44}" type="sibTrans" cxnId="{C72DBB62-5540-48F1-B4DC-6208F081AED5}">
      <dgm:prSet/>
      <dgm:spPr/>
      <dgm:t>
        <a:bodyPr/>
        <a:lstStyle/>
        <a:p>
          <a:endParaRPr lang="en-US"/>
        </a:p>
      </dgm:t>
    </dgm:pt>
    <dgm:pt modelId="{68FD9E9D-1746-4F86-B169-FED0AF7239DC}">
      <dgm:prSet/>
      <dgm:spPr>
        <a:scene3d>
          <a:camera prst="orthographicFront"/>
          <a:lightRig rig="threePt" dir="t"/>
        </a:scene3d>
        <a:sp3d>
          <a:bevelT/>
        </a:sp3d>
      </dgm:spPr>
      <dgm:t>
        <a:bodyPr/>
        <a:lstStyle/>
        <a:p>
          <a:r>
            <a:rPr lang="en-US" dirty="0"/>
            <a:t>Missing data elements</a:t>
          </a:r>
        </a:p>
      </dgm:t>
    </dgm:pt>
    <dgm:pt modelId="{859898C1-1967-447B-BDF0-7193C6DD611E}" type="parTrans" cxnId="{A3B23572-9A9A-4EF3-A2F6-1239442A9FBF}">
      <dgm:prSet/>
      <dgm:spPr/>
      <dgm:t>
        <a:bodyPr/>
        <a:lstStyle/>
        <a:p>
          <a:endParaRPr lang="en-US"/>
        </a:p>
      </dgm:t>
    </dgm:pt>
    <dgm:pt modelId="{BA3B4018-9C86-44E3-8BE0-38A8F9673F87}" type="sibTrans" cxnId="{A3B23572-9A9A-4EF3-A2F6-1239442A9FBF}">
      <dgm:prSet/>
      <dgm:spPr/>
      <dgm:t>
        <a:bodyPr/>
        <a:lstStyle/>
        <a:p>
          <a:endParaRPr lang="en-US"/>
        </a:p>
      </dgm:t>
    </dgm:pt>
    <dgm:pt modelId="{50B0035A-D9B0-4F72-A88B-8339075977AC}">
      <dgm:prSet/>
      <dgm:spPr>
        <a:scene3d>
          <a:camera prst="orthographicFront"/>
          <a:lightRig rig="threePt" dir="t"/>
        </a:scene3d>
        <a:sp3d>
          <a:bevelT/>
        </a:sp3d>
      </dgm:spPr>
      <dgm:t>
        <a:bodyPr/>
        <a:lstStyle/>
        <a:p>
          <a:r>
            <a:rPr lang="en-US" dirty="0"/>
            <a:t>Claim denials resulting from incomplete information</a:t>
          </a:r>
        </a:p>
      </dgm:t>
    </dgm:pt>
    <dgm:pt modelId="{C25F7262-DE66-4C8F-B3B4-E1B1D74FECA5}" type="parTrans" cxnId="{BE26B892-E47C-4A27-8F45-C236556B6109}">
      <dgm:prSet/>
      <dgm:spPr/>
      <dgm:t>
        <a:bodyPr/>
        <a:lstStyle/>
        <a:p>
          <a:endParaRPr lang="en-US"/>
        </a:p>
      </dgm:t>
    </dgm:pt>
    <dgm:pt modelId="{5E63E489-5458-4E5D-9605-4F2D6FCC52AD}" type="sibTrans" cxnId="{BE26B892-E47C-4A27-8F45-C236556B6109}">
      <dgm:prSet/>
      <dgm:spPr/>
      <dgm:t>
        <a:bodyPr/>
        <a:lstStyle/>
        <a:p>
          <a:endParaRPr lang="en-US"/>
        </a:p>
      </dgm:t>
    </dgm:pt>
    <dgm:pt modelId="{E9CD3651-164C-4CF9-8F2F-ADE1110DE64C}">
      <dgm:prSet/>
      <dgm:spPr>
        <a:scene3d>
          <a:camera prst="orthographicFront"/>
          <a:lightRig rig="threePt" dir="t"/>
        </a:scene3d>
        <a:sp3d>
          <a:bevelT/>
        </a:sp3d>
      </dgm:spPr>
      <dgm:t>
        <a:bodyPr/>
        <a:lstStyle/>
        <a:p>
          <a:r>
            <a:rPr lang="en-US" dirty="0"/>
            <a:t>Payer-Specific Rules</a:t>
          </a:r>
        </a:p>
      </dgm:t>
    </dgm:pt>
    <dgm:pt modelId="{ECF61E5C-FED4-4D21-949B-5629C42E530F}" type="parTrans" cxnId="{F45F03F6-AD97-4FA0-90C9-220B262A7415}">
      <dgm:prSet/>
      <dgm:spPr/>
      <dgm:t>
        <a:bodyPr/>
        <a:lstStyle/>
        <a:p>
          <a:endParaRPr lang="en-US"/>
        </a:p>
      </dgm:t>
    </dgm:pt>
    <dgm:pt modelId="{4BB2A973-BD3C-4B51-A945-7A2D64DCA929}" type="sibTrans" cxnId="{F45F03F6-AD97-4FA0-90C9-220B262A7415}">
      <dgm:prSet/>
      <dgm:spPr/>
      <dgm:t>
        <a:bodyPr/>
        <a:lstStyle/>
        <a:p>
          <a:endParaRPr lang="en-US"/>
        </a:p>
      </dgm:t>
    </dgm:pt>
    <dgm:pt modelId="{234C5B38-6198-431E-A8F5-817F2A807CA5}">
      <dgm:prSet/>
      <dgm:spPr>
        <a:scene3d>
          <a:camera prst="orthographicFront"/>
          <a:lightRig rig="threePt" dir="t"/>
        </a:scene3d>
        <a:sp3d>
          <a:bevelT/>
        </a:sp3d>
      </dgm:spPr>
      <dgm:t>
        <a:bodyPr/>
        <a:lstStyle/>
        <a:p>
          <a:r>
            <a:rPr lang="en-US" dirty="0"/>
            <a:t>Unique requirements for each payer</a:t>
          </a:r>
        </a:p>
      </dgm:t>
    </dgm:pt>
    <dgm:pt modelId="{6614C8A1-465F-452C-B999-C68B8F4B7299}" type="parTrans" cxnId="{FE04A91A-0316-47A5-AA8D-F4121BE8AE80}">
      <dgm:prSet/>
      <dgm:spPr/>
      <dgm:t>
        <a:bodyPr/>
        <a:lstStyle/>
        <a:p>
          <a:endParaRPr lang="en-US"/>
        </a:p>
      </dgm:t>
    </dgm:pt>
    <dgm:pt modelId="{74BAB19C-D066-4BBC-A58A-5304F77FD81F}" type="sibTrans" cxnId="{FE04A91A-0316-47A5-AA8D-F4121BE8AE80}">
      <dgm:prSet/>
      <dgm:spPr/>
      <dgm:t>
        <a:bodyPr/>
        <a:lstStyle/>
        <a:p>
          <a:endParaRPr lang="en-US"/>
        </a:p>
      </dgm:t>
    </dgm:pt>
    <dgm:pt modelId="{9663684F-E8E5-46D8-A8B3-E67039DF60F0}">
      <dgm:prSet/>
      <dgm:spPr>
        <a:scene3d>
          <a:camera prst="orthographicFront"/>
          <a:lightRig rig="threePt" dir="t"/>
        </a:scene3d>
        <a:sp3d>
          <a:bevelT/>
        </a:sp3d>
      </dgm:spPr>
      <dgm:t>
        <a:bodyPr/>
        <a:lstStyle/>
        <a:p>
          <a:r>
            <a:rPr lang="en-US" dirty="0"/>
            <a:t>Complications in standardized submission processes</a:t>
          </a:r>
        </a:p>
      </dgm:t>
    </dgm:pt>
    <dgm:pt modelId="{DEB93DB8-072F-42BA-B2ED-622895501820}" type="parTrans" cxnId="{6AABD2D3-B28A-452E-805B-C1499861FD4C}">
      <dgm:prSet/>
      <dgm:spPr/>
      <dgm:t>
        <a:bodyPr/>
        <a:lstStyle/>
        <a:p>
          <a:endParaRPr lang="en-US"/>
        </a:p>
      </dgm:t>
    </dgm:pt>
    <dgm:pt modelId="{F2BF977D-BC6A-48A1-8996-085B2C0995AD}" type="sibTrans" cxnId="{6AABD2D3-B28A-452E-805B-C1499861FD4C}">
      <dgm:prSet/>
      <dgm:spPr/>
      <dgm:t>
        <a:bodyPr/>
        <a:lstStyle/>
        <a:p>
          <a:endParaRPr lang="en-US"/>
        </a:p>
      </dgm:t>
    </dgm:pt>
    <dgm:pt modelId="{0311A2B0-4086-4CF1-B347-EADFCF8EF8F5}">
      <dgm:prSet/>
      <dgm:spPr>
        <a:scene3d>
          <a:camera prst="orthographicFront"/>
          <a:lightRig rig="threePt" dir="t"/>
        </a:scene3d>
        <a:sp3d>
          <a:bevelT/>
        </a:sp3d>
      </dgm:spPr>
      <dgm:t>
        <a:bodyPr/>
        <a:lstStyle/>
        <a:p>
          <a:r>
            <a:rPr lang="en-US" dirty="0"/>
            <a:t>Delayed Responses</a:t>
          </a:r>
        </a:p>
      </dgm:t>
    </dgm:pt>
    <dgm:pt modelId="{1262E561-7D90-4A8F-8553-A9E92E961273}" type="parTrans" cxnId="{920D1A58-42BA-4C5B-ABCC-3249260EACAA}">
      <dgm:prSet/>
      <dgm:spPr/>
      <dgm:t>
        <a:bodyPr/>
        <a:lstStyle/>
        <a:p>
          <a:endParaRPr lang="en-US"/>
        </a:p>
      </dgm:t>
    </dgm:pt>
    <dgm:pt modelId="{1EF8363B-68D8-42E9-A365-3A2EED69A626}" type="sibTrans" cxnId="{920D1A58-42BA-4C5B-ABCC-3249260EACAA}">
      <dgm:prSet/>
      <dgm:spPr/>
      <dgm:t>
        <a:bodyPr/>
        <a:lstStyle/>
        <a:p>
          <a:endParaRPr lang="en-US"/>
        </a:p>
      </dgm:t>
    </dgm:pt>
    <dgm:pt modelId="{4162BAFE-CA26-4491-B165-581724027414}">
      <dgm:prSet/>
      <dgm:spPr>
        <a:scene3d>
          <a:camera prst="orthographicFront"/>
          <a:lightRig rig="threePt" dir="t"/>
        </a:scene3d>
        <a:sp3d>
          <a:bevelT/>
        </a:sp3d>
      </dgm:spPr>
      <dgm:t>
        <a:bodyPr/>
        <a:lstStyle/>
        <a:p>
          <a:r>
            <a:rPr lang="en-US" dirty="0"/>
            <a:t>Slow updates from clearinghouses</a:t>
          </a:r>
        </a:p>
      </dgm:t>
    </dgm:pt>
    <dgm:pt modelId="{3F3EDF30-6104-4CE7-B8C4-CFC8A84BE4CE}" type="parTrans" cxnId="{9E7C4F61-176C-449B-BBAF-9F7D34281765}">
      <dgm:prSet/>
      <dgm:spPr/>
      <dgm:t>
        <a:bodyPr/>
        <a:lstStyle/>
        <a:p>
          <a:endParaRPr lang="en-US"/>
        </a:p>
      </dgm:t>
    </dgm:pt>
    <dgm:pt modelId="{7162D80A-291F-4ED3-B7C4-4BC390EBBC97}" type="sibTrans" cxnId="{9E7C4F61-176C-449B-BBAF-9F7D34281765}">
      <dgm:prSet/>
      <dgm:spPr/>
      <dgm:t>
        <a:bodyPr/>
        <a:lstStyle/>
        <a:p>
          <a:endParaRPr lang="en-US"/>
        </a:p>
      </dgm:t>
    </dgm:pt>
    <dgm:pt modelId="{CADCCA06-B1E8-483F-9A01-12300A294E3C}">
      <dgm:prSet/>
      <dgm:spPr>
        <a:scene3d>
          <a:camera prst="orthographicFront"/>
          <a:lightRig rig="threePt" dir="t"/>
        </a:scene3d>
        <a:sp3d>
          <a:bevelT/>
        </a:sp3d>
      </dgm:spPr>
      <dgm:t>
        <a:bodyPr/>
        <a:lstStyle/>
        <a:p>
          <a:r>
            <a:rPr lang="en-US" dirty="0"/>
            <a:t>Impact on revenue cycle speed</a:t>
          </a:r>
        </a:p>
      </dgm:t>
    </dgm:pt>
    <dgm:pt modelId="{64EFD868-101D-41C1-A6AC-B1511CD66DB6}" type="parTrans" cxnId="{0041142D-0C60-4FFD-B495-2FC376407224}">
      <dgm:prSet/>
      <dgm:spPr/>
      <dgm:t>
        <a:bodyPr/>
        <a:lstStyle/>
        <a:p>
          <a:endParaRPr lang="en-US"/>
        </a:p>
      </dgm:t>
    </dgm:pt>
    <dgm:pt modelId="{37147D4E-6BA2-4BB3-AC25-86EF1D313EE9}" type="sibTrans" cxnId="{0041142D-0C60-4FFD-B495-2FC376407224}">
      <dgm:prSet/>
      <dgm:spPr/>
      <dgm:t>
        <a:bodyPr/>
        <a:lstStyle/>
        <a:p>
          <a:endParaRPr lang="en-US"/>
        </a:p>
      </dgm:t>
    </dgm:pt>
    <dgm:pt modelId="{F2098133-20CC-419D-8F6D-F327FDDCA172}" type="pres">
      <dgm:prSet presAssocID="{097F0784-098E-44D4-9D0B-6AC4659A9CA0}" presName="Name0" presStyleCnt="0">
        <dgm:presLayoutVars>
          <dgm:dir/>
          <dgm:animLvl val="lvl"/>
          <dgm:resizeHandles val="exact"/>
        </dgm:presLayoutVars>
      </dgm:prSet>
      <dgm:spPr/>
    </dgm:pt>
    <dgm:pt modelId="{63EF84A1-7145-4780-9A78-68C5A3FFD73B}" type="pres">
      <dgm:prSet presAssocID="{72B4EBD2-6B95-4B8F-B3E0-F13DFE68EB08}" presName="linNode" presStyleCnt="0"/>
      <dgm:spPr>
        <a:scene3d>
          <a:camera prst="orthographicFront"/>
          <a:lightRig rig="threePt" dir="t"/>
        </a:scene3d>
        <a:sp3d>
          <a:bevelT/>
        </a:sp3d>
      </dgm:spPr>
    </dgm:pt>
    <dgm:pt modelId="{D5FB1DEC-2371-40A2-AA1B-AD0C60C28989}" type="pres">
      <dgm:prSet presAssocID="{72B4EBD2-6B95-4B8F-B3E0-F13DFE68EB08}" presName="parentText" presStyleLbl="node1" presStyleIdx="0" presStyleCnt="4">
        <dgm:presLayoutVars>
          <dgm:chMax val="1"/>
          <dgm:bulletEnabled val="1"/>
        </dgm:presLayoutVars>
      </dgm:prSet>
      <dgm:spPr/>
    </dgm:pt>
    <dgm:pt modelId="{2E7DFF7A-7E5A-454D-AEE0-E30076995973}" type="pres">
      <dgm:prSet presAssocID="{72B4EBD2-6B95-4B8F-B3E0-F13DFE68EB08}" presName="descendantText" presStyleLbl="alignAccFollowNode1" presStyleIdx="0" presStyleCnt="4">
        <dgm:presLayoutVars>
          <dgm:bulletEnabled val="1"/>
        </dgm:presLayoutVars>
      </dgm:prSet>
      <dgm:spPr/>
    </dgm:pt>
    <dgm:pt modelId="{D1B6D105-59F8-4E87-8E80-FD0EEC98AE4B}" type="pres">
      <dgm:prSet presAssocID="{B1E82964-4433-4C78-A813-FC8DABE06991}" presName="sp" presStyleCnt="0"/>
      <dgm:spPr>
        <a:scene3d>
          <a:camera prst="orthographicFront"/>
          <a:lightRig rig="threePt" dir="t"/>
        </a:scene3d>
        <a:sp3d>
          <a:bevelT/>
        </a:sp3d>
      </dgm:spPr>
    </dgm:pt>
    <dgm:pt modelId="{6BB5D007-953B-4794-B14D-7A1A41FFE786}" type="pres">
      <dgm:prSet presAssocID="{A3E8CF28-5D5B-4C5B-8F31-5AAF4790BEBB}" presName="linNode" presStyleCnt="0"/>
      <dgm:spPr>
        <a:scene3d>
          <a:camera prst="orthographicFront"/>
          <a:lightRig rig="threePt" dir="t"/>
        </a:scene3d>
        <a:sp3d>
          <a:bevelT/>
        </a:sp3d>
      </dgm:spPr>
    </dgm:pt>
    <dgm:pt modelId="{76625D73-1FFE-4175-90E6-6B4D1CBDBDF3}" type="pres">
      <dgm:prSet presAssocID="{A3E8CF28-5D5B-4C5B-8F31-5AAF4790BEBB}" presName="parentText" presStyleLbl="node1" presStyleIdx="1" presStyleCnt="4">
        <dgm:presLayoutVars>
          <dgm:chMax val="1"/>
          <dgm:bulletEnabled val="1"/>
        </dgm:presLayoutVars>
      </dgm:prSet>
      <dgm:spPr/>
    </dgm:pt>
    <dgm:pt modelId="{36BA82C9-7872-4951-A61B-89164789ABD6}" type="pres">
      <dgm:prSet presAssocID="{A3E8CF28-5D5B-4C5B-8F31-5AAF4790BEBB}" presName="descendantText" presStyleLbl="alignAccFollowNode1" presStyleIdx="1" presStyleCnt="4">
        <dgm:presLayoutVars>
          <dgm:bulletEnabled val="1"/>
        </dgm:presLayoutVars>
      </dgm:prSet>
      <dgm:spPr/>
    </dgm:pt>
    <dgm:pt modelId="{2DF4E82E-DB00-40D0-A38A-B9AA461D87AB}" type="pres">
      <dgm:prSet presAssocID="{661BC4BE-ECB5-4125-BD63-75F2FD04AF44}" presName="sp" presStyleCnt="0"/>
      <dgm:spPr>
        <a:scene3d>
          <a:camera prst="orthographicFront"/>
          <a:lightRig rig="threePt" dir="t"/>
        </a:scene3d>
        <a:sp3d>
          <a:bevelT/>
        </a:sp3d>
      </dgm:spPr>
    </dgm:pt>
    <dgm:pt modelId="{6CC13F4E-35BB-4169-B2B7-D1737BAE5AA6}" type="pres">
      <dgm:prSet presAssocID="{E9CD3651-164C-4CF9-8F2F-ADE1110DE64C}" presName="linNode" presStyleCnt="0"/>
      <dgm:spPr>
        <a:scene3d>
          <a:camera prst="orthographicFront"/>
          <a:lightRig rig="threePt" dir="t"/>
        </a:scene3d>
        <a:sp3d>
          <a:bevelT/>
        </a:sp3d>
      </dgm:spPr>
    </dgm:pt>
    <dgm:pt modelId="{81CBF94E-8F30-4B17-9CBE-64CE34C0EAFE}" type="pres">
      <dgm:prSet presAssocID="{E9CD3651-164C-4CF9-8F2F-ADE1110DE64C}" presName="parentText" presStyleLbl="node1" presStyleIdx="2" presStyleCnt="4">
        <dgm:presLayoutVars>
          <dgm:chMax val="1"/>
          <dgm:bulletEnabled val="1"/>
        </dgm:presLayoutVars>
      </dgm:prSet>
      <dgm:spPr/>
    </dgm:pt>
    <dgm:pt modelId="{CE9F7BC9-4B96-473A-A73C-5914047F8196}" type="pres">
      <dgm:prSet presAssocID="{E9CD3651-164C-4CF9-8F2F-ADE1110DE64C}" presName="descendantText" presStyleLbl="alignAccFollowNode1" presStyleIdx="2" presStyleCnt="4">
        <dgm:presLayoutVars>
          <dgm:bulletEnabled val="1"/>
        </dgm:presLayoutVars>
      </dgm:prSet>
      <dgm:spPr/>
    </dgm:pt>
    <dgm:pt modelId="{5910E24C-A27A-4EB8-B34A-050D6E5377D2}" type="pres">
      <dgm:prSet presAssocID="{4BB2A973-BD3C-4B51-A945-7A2D64DCA929}" presName="sp" presStyleCnt="0"/>
      <dgm:spPr>
        <a:scene3d>
          <a:camera prst="orthographicFront"/>
          <a:lightRig rig="threePt" dir="t"/>
        </a:scene3d>
        <a:sp3d>
          <a:bevelT/>
        </a:sp3d>
      </dgm:spPr>
    </dgm:pt>
    <dgm:pt modelId="{F20A3FAD-59BF-4859-A344-5728D38ADBA9}" type="pres">
      <dgm:prSet presAssocID="{0311A2B0-4086-4CF1-B347-EADFCF8EF8F5}" presName="linNode" presStyleCnt="0"/>
      <dgm:spPr>
        <a:scene3d>
          <a:camera prst="orthographicFront"/>
          <a:lightRig rig="threePt" dir="t"/>
        </a:scene3d>
        <a:sp3d>
          <a:bevelT/>
        </a:sp3d>
      </dgm:spPr>
    </dgm:pt>
    <dgm:pt modelId="{A9FC0649-B9FB-458A-A7A2-C14F764B4DA7}" type="pres">
      <dgm:prSet presAssocID="{0311A2B0-4086-4CF1-B347-EADFCF8EF8F5}" presName="parentText" presStyleLbl="node1" presStyleIdx="3" presStyleCnt="4">
        <dgm:presLayoutVars>
          <dgm:chMax val="1"/>
          <dgm:bulletEnabled val="1"/>
        </dgm:presLayoutVars>
      </dgm:prSet>
      <dgm:spPr/>
    </dgm:pt>
    <dgm:pt modelId="{2E061321-5263-4710-A86C-E17470839614}" type="pres">
      <dgm:prSet presAssocID="{0311A2B0-4086-4CF1-B347-EADFCF8EF8F5}" presName="descendantText" presStyleLbl="alignAccFollowNode1" presStyleIdx="3" presStyleCnt="4">
        <dgm:presLayoutVars>
          <dgm:bulletEnabled val="1"/>
        </dgm:presLayoutVars>
      </dgm:prSet>
      <dgm:spPr/>
    </dgm:pt>
  </dgm:ptLst>
  <dgm:cxnLst>
    <dgm:cxn modelId="{E05D7E09-2685-4502-85A8-DF674C4E6711}" type="presOf" srcId="{097F0784-098E-44D4-9D0B-6AC4659A9CA0}" destId="{F2098133-20CC-419D-8F6D-F327FDDCA172}" srcOrd="0" destOrd="0" presId="urn:microsoft.com/office/officeart/2005/8/layout/vList5"/>
    <dgm:cxn modelId="{27852714-BD5B-47C6-8B6F-A38CBCB36600}" type="presOf" srcId="{478DB6E5-25A9-4574-9F4A-4330388D5730}" destId="{2E7DFF7A-7E5A-454D-AEE0-E30076995973}" srcOrd="0" destOrd="1" presId="urn:microsoft.com/office/officeart/2005/8/layout/vList5"/>
    <dgm:cxn modelId="{FE04A91A-0316-47A5-AA8D-F4121BE8AE80}" srcId="{E9CD3651-164C-4CF9-8F2F-ADE1110DE64C}" destId="{234C5B38-6198-431E-A8F5-817F2A807CA5}" srcOrd="0" destOrd="0" parTransId="{6614C8A1-465F-452C-B999-C68B8F4B7299}" sibTransId="{74BAB19C-D066-4BBC-A58A-5304F77FD81F}"/>
    <dgm:cxn modelId="{1ECB302A-7665-4CBD-84AA-36BA79A4C567}" type="presOf" srcId="{0311A2B0-4086-4CF1-B347-EADFCF8EF8F5}" destId="{A9FC0649-B9FB-458A-A7A2-C14F764B4DA7}" srcOrd="0" destOrd="0" presId="urn:microsoft.com/office/officeart/2005/8/layout/vList5"/>
    <dgm:cxn modelId="{0041142D-0C60-4FFD-B495-2FC376407224}" srcId="{0311A2B0-4086-4CF1-B347-EADFCF8EF8F5}" destId="{CADCCA06-B1E8-483F-9A01-12300A294E3C}" srcOrd="1" destOrd="0" parTransId="{64EFD868-101D-41C1-A6AC-B1511CD66DB6}" sibTransId="{37147D4E-6BA2-4BB3-AC25-86EF1D313EE9}"/>
    <dgm:cxn modelId="{AC0FB433-42DB-4D0A-824E-AC1D6C399E43}" type="presOf" srcId="{9663684F-E8E5-46D8-A8B3-E67039DF60F0}" destId="{CE9F7BC9-4B96-473A-A73C-5914047F8196}" srcOrd="0" destOrd="1" presId="urn:microsoft.com/office/officeart/2005/8/layout/vList5"/>
    <dgm:cxn modelId="{EC96E85F-5B65-457C-9447-70F6BC7DDFA1}" type="presOf" srcId="{E9CD3651-164C-4CF9-8F2F-ADE1110DE64C}" destId="{81CBF94E-8F30-4B17-9CBE-64CE34C0EAFE}" srcOrd="0" destOrd="0" presId="urn:microsoft.com/office/officeart/2005/8/layout/vList5"/>
    <dgm:cxn modelId="{9E7C4F61-176C-449B-BBAF-9F7D34281765}" srcId="{0311A2B0-4086-4CF1-B347-EADFCF8EF8F5}" destId="{4162BAFE-CA26-4491-B165-581724027414}" srcOrd="0" destOrd="0" parTransId="{3F3EDF30-6104-4CE7-B8C4-CFC8A84BE4CE}" sibTransId="{7162D80A-291F-4ED3-B7C4-4BC390EBBC97}"/>
    <dgm:cxn modelId="{C72DBB62-5540-48F1-B4DC-6208F081AED5}" srcId="{097F0784-098E-44D4-9D0B-6AC4659A9CA0}" destId="{A3E8CF28-5D5B-4C5B-8F31-5AAF4790BEBB}" srcOrd="1" destOrd="0" parTransId="{D8B05696-CB9E-4595-A61C-B0A01A68F16D}" sibTransId="{661BC4BE-ECB5-4125-BD63-75F2FD04AF44}"/>
    <dgm:cxn modelId="{8FD2B947-DFFB-4A49-9F1F-FA885CCC68DE}" type="presOf" srcId="{CADCCA06-B1E8-483F-9A01-12300A294E3C}" destId="{2E061321-5263-4710-A86C-E17470839614}" srcOrd="0" destOrd="1" presId="urn:microsoft.com/office/officeart/2005/8/layout/vList5"/>
    <dgm:cxn modelId="{8039AC50-44BC-4EA0-9F45-66C40C5A2440}" type="presOf" srcId="{50B0035A-D9B0-4F72-A88B-8339075977AC}" destId="{36BA82C9-7872-4951-A61B-89164789ABD6}" srcOrd="0" destOrd="1" presId="urn:microsoft.com/office/officeart/2005/8/layout/vList5"/>
    <dgm:cxn modelId="{A3B23572-9A9A-4EF3-A2F6-1239442A9FBF}" srcId="{A3E8CF28-5D5B-4C5B-8F31-5AAF4790BEBB}" destId="{68FD9E9D-1746-4F86-B169-FED0AF7239DC}" srcOrd="0" destOrd="0" parTransId="{859898C1-1967-447B-BDF0-7193C6DD611E}" sibTransId="{BA3B4018-9C86-44E3-8BE0-38A8F9673F87}"/>
    <dgm:cxn modelId="{7D757575-CD7E-4E5F-9061-0984CE5C0CDD}" type="presOf" srcId="{68FD9E9D-1746-4F86-B169-FED0AF7239DC}" destId="{36BA82C9-7872-4951-A61B-89164789ABD6}" srcOrd="0" destOrd="0" presId="urn:microsoft.com/office/officeart/2005/8/layout/vList5"/>
    <dgm:cxn modelId="{920D1A58-42BA-4C5B-ABCC-3249260EACAA}" srcId="{097F0784-098E-44D4-9D0B-6AC4659A9CA0}" destId="{0311A2B0-4086-4CF1-B347-EADFCF8EF8F5}" srcOrd="3" destOrd="0" parTransId="{1262E561-7D90-4A8F-8553-A9E92E961273}" sibTransId="{1EF8363B-68D8-42E9-A365-3A2EED69A626}"/>
    <dgm:cxn modelId="{27D9F388-7640-488C-A152-2D164BD47D3F}" type="presOf" srcId="{72B4EBD2-6B95-4B8F-B3E0-F13DFE68EB08}" destId="{D5FB1DEC-2371-40A2-AA1B-AD0C60C28989}" srcOrd="0" destOrd="0" presId="urn:microsoft.com/office/officeart/2005/8/layout/vList5"/>
    <dgm:cxn modelId="{E3F5FE89-AE01-4002-A5BB-5C0D92F40202}" type="presOf" srcId="{87CB10DD-9C88-42B5-8383-2E0462A3D5E5}" destId="{2E7DFF7A-7E5A-454D-AEE0-E30076995973}" srcOrd="0" destOrd="0" presId="urn:microsoft.com/office/officeart/2005/8/layout/vList5"/>
    <dgm:cxn modelId="{5289048A-877C-4FA0-8ED3-67C7350D2500}" type="presOf" srcId="{4162BAFE-CA26-4491-B165-581724027414}" destId="{2E061321-5263-4710-A86C-E17470839614}" srcOrd="0" destOrd="0" presId="urn:microsoft.com/office/officeart/2005/8/layout/vList5"/>
    <dgm:cxn modelId="{BE26B892-E47C-4A27-8F45-C236556B6109}" srcId="{A3E8CF28-5D5B-4C5B-8F31-5AAF4790BEBB}" destId="{50B0035A-D9B0-4F72-A88B-8339075977AC}" srcOrd="1" destOrd="0" parTransId="{C25F7262-DE66-4C8F-B3B4-E1B1D74FECA5}" sibTransId="{5E63E489-5458-4E5D-9605-4F2D6FCC52AD}"/>
    <dgm:cxn modelId="{BD0576B4-9883-4AD1-87A4-352A5A1873C8}" type="presOf" srcId="{A3E8CF28-5D5B-4C5B-8F31-5AAF4790BEBB}" destId="{76625D73-1FFE-4175-90E6-6B4D1CBDBDF3}" srcOrd="0" destOrd="0" presId="urn:microsoft.com/office/officeart/2005/8/layout/vList5"/>
    <dgm:cxn modelId="{FE1EDFC1-E879-4143-9B04-E02CE82306A2}" srcId="{72B4EBD2-6B95-4B8F-B3E0-F13DFE68EB08}" destId="{478DB6E5-25A9-4574-9F4A-4330388D5730}" srcOrd="1" destOrd="0" parTransId="{BA91C66A-0DBF-4A96-92B0-D4E2A823619A}" sibTransId="{CC5F058E-3627-467B-AE41-D65315551493}"/>
    <dgm:cxn modelId="{F3EF5BCC-4C14-44C8-A0FB-C16CE5E8E23B}" srcId="{72B4EBD2-6B95-4B8F-B3E0-F13DFE68EB08}" destId="{87CB10DD-9C88-42B5-8383-2E0462A3D5E5}" srcOrd="0" destOrd="0" parTransId="{F9F217E9-3CE2-409F-842A-DB4DE4008A7A}" sibTransId="{7E504278-1226-4F19-9AA1-F42388E6EF0A}"/>
    <dgm:cxn modelId="{159C12D0-AC10-40A2-A233-CFF027226187}" type="presOf" srcId="{234C5B38-6198-431E-A8F5-817F2A807CA5}" destId="{CE9F7BC9-4B96-473A-A73C-5914047F8196}" srcOrd="0" destOrd="0" presId="urn:microsoft.com/office/officeart/2005/8/layout/vList5"/>
    <dgm:cxn modelId="{6AABD2D3-B28A-452E-805B-C1499861FD4C}" srcId="{E9CD3651-164C-4CF9-8F2F-ADE1110DE64C}" destId="{9663684F-E8E5-46D8-A8B3-E67039DF60F0}" srcOrd="1" destOrd="0" parTransId="{DEB93DB8-072F-42BA-B2ED-622895501820}" sibTransId="{F2BF977D-BC6A-48A1-8996-085B2C0995AD}"/>
    <dgm:cxn modelId="{5D2BE7EB-CFE2-4A77-BD51-48032B616A40}" srcId="{097F0784-098E-44D4-9D0B-6AC4659A9CA0}" destId="{72B4EBD2-6B95-4B8F-B3E0-F13DFE68EB08}" srcOrd="0" destOrd="0" parTransId="{EB2C5C05-B4A1-47FB-9D3B-0BC92F4A5969}" sibTransId="{B1E82964-4433-4C78-A813-FC8DABE06991}"/>
    <dgm:cxn modelId="{F45F03F6-AD97-4FA0-90C9-220B262A7415}" srcId="{097F0784-098E-44D4-9D0B-6AC4659A9CA0}" destId="{E9CD3651-164C-4CF9-8F2F-ADE1110DE64C}" srcOrd="2" destOrd="0" parTransId="{ECF61E5C-FED4-4D21-949B-5629C42E530F}" sibTransId="{4BB2A973-BD3C-4B51-A945-7A2D64DCA929}"/>
    <dgm:cxn modelId="{DBF2C38C-13AA-45DC-BC17-1BC69CEE2826}" type="presParOf" srcId="{F2098133-20CC-419D-8F6D-F327FDDCA172}" destId="{63EF84A1-7145-4780-9A78-68C5A3FFD73B}" srcOrd="0" destOrd="0" presId="urn:microsoft.com/office/officeart/2005/8/layout/vList5"/>
    <dgm:cxn modelId="{D4228B54-6101-438C-B85C-CB2C320AA569}" type="presParOf" srcId="{63EF84A1-7145-4780-9A78-68C5A3FFD73B}" destId="{D5FB1DEC-2371-40A2-AA1B-AD0C60C28989}" srcOrd="0" destOrd="0" presId="urn:microsoft.com/office/officeart/2005/8/layout/vList5"/>
    <dgm:cxn modelId="{E1C76E53-9156-431B-885B-7CE6FC648B61}" type="presParOf" srcId="{63EF84A1-7145-4780-9A78-68C5A3FFD73B}" destId="{2E7DFF7A-7E5A-454D-AEE0-E30076995973}" srcOrd="1" destOrd="0" presId="urn:microsoft.com/office/officeart/2005/8/layout/vList5"/>
    <dgm:cxn modelId="{8A62207A-D81E-4A1D-9083-30CBFBC8EC9F}" type="presParOf" srcId="{F2098133-20CC-419D-8F6D-F327FDDCA172}" destId="{D1B6D105-59F8-4E87-8E80-FD0EEC98AE4B}" srcOrd="1" destOrd="0" presId="urn:microsoft.com/office/officeart/2005/8/layout/vList5"/>
    <dgm:cxn modelId="{1ADF528E-26CB-45BB-B02B-2DCEE0E02472}" type="presParOf" srcId="{F2098133-20CC-419D-8F6D-F327FDDCA172}" destId="{6BB5D007-953B-4794-B14D-7A1A41FFE786}" srcOrd="2" destOrd="0" presId="urn:microsoft.com/office/officeart/2005/8/layout/vList5"/>
    <dgm:cxn modelId="{01CC436D-6F53-49E1-B5D7-AD263CF54F52}" type="presParOf" srcId="{6BB5D007-953B-4794-B14D-7A1A41FFE786}" destId="{76625D73-1FFE-4175-90E6-6B4D1CBDBDF3}" srcOrd="0" destOrd="0" presId="urn:microsoft.com/office/officeart/2005/8/layout/vList5"/>
    <dgm:cxn modelId="{6B1D3A0F-222C-4D96-8D90-526108BAD9EA}" type="presParOf" srcId="{6BB5D007-953B-4794-B14D-7A1A41FFE786}" destId="{36BA82C9-7872-4951-A61B-89164789ABD6}" srcOrd="1" destOrd="0" presId="urn:microsoft.com/office/officeart/2005/8/layout/vList5"/>
    <dgm:cxn modelId="{D08354FC-3901-4392-A403-79F48AB87946}" type="presParOf" srcId="{F2098133-20CC-419D-8F6D-F327FDDCA172}" destId="{2DF4E82E-DB00-40D0-A38A-B9AA461D87AB}" srcOrd="3" destOrd="0" presId="urn:microsoft.com/office/officeart/2005/8/layout/vList5"/>
    <dgm:cxn modelId="{9AA67868-D5AE-4832-8FDF-08C582F94364}" type="presParOf" srcId="{F2098133-20CC-419D-8F6D-F327FDDCA172}" destId="{6CC13F4E-35BB-4169-B2B7-D1737BAE5AA6}" srcOrd="4" destOrd="0" presId="urn:microsoft.com/office/officeart/2005/8/layout/vList5"/>
    <dgm:cxn modelId="{6D406581-A73D-418A-BFA5-4B40CAF8FC61}" type="presParOf" srcId="{6CC13F4E-35BB-4169-B2B7-D1737BAE5AA6}" destId="{81CBF94E-8F30-4B17-9CBE-64CE34C0EAFE}" srcOrd="0" destOrd="0" presId="urn:microsoft.com/office/officeart/2005/8/layout/vList5"/>
    <dgm:cxn modelId="{FE50D031-36AF-444C-94BC-CF311D4DEBC4}" type="presParOf" srcId="{6CC13F4E-35BB-4169-B2B7-D1737BAE5AA6}" destId="{CE9F7BC9-4B96-473A-A73C-5914047F8196}" srcOrd="1" destOrd="0" presId="urn:microsoft.com/office/officeart/2005/8/layout/vList5"/>
    <dgm:cxn modelId="{9AE722A9-2E69-4587-95A8-1101C6D66350}" type="presParOf" srcId="{F2098133-20CC-419D-8F6D-F327FDDCA172}" destId="{5910E24C-A27A-4EB8-B34A-050D6E5377D2}" srcOrd="5" destOrd="0" presId="urn:microsoft.com/office/officeart/2005/8/layout/vList5"/>
    <dgm:cxn modelId="{7BABDA6E-F73D-443D-835B-B946FED8FB09}" type="presParOf" srcId="{F2098133-20CC-419D-8F6D-F327FDDCA172}" destId="{F20A3FAD-59BF-4859-A344-5728D38ADBA9}" srcOrd="6" destOrd="0" presId="urn:microsoft.com/office/officeart/2005/8/layout/vList5"/>
    <dgm:cxn modelId="{C2AD1361-AD45-4BD9-826B-FB4D346E847E}" type="presParOf" srcId="{F20A3FAD-59BF-4859-A344-5728D38ADBA9}" destId="{A9FC0649-B9FB-458A-A7A2-C14F764B4DA7}" srcOrd="0" destOrd="0" presId="urn:microsoft.com/office/officeart/2005/8/layout/vList5"/>
    <dgm:cxn modelId="{1B66929E-B98D-48E6-9A2E-8C9A48959B28}" type="presParOf" srcId="{F20A3FAD-59BF-4859-A344-5728D38ADBA9}" destId="{2E061321-5263-4710-A86C-E1747083961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ADB896-455D-44DB-9B70-51737C3C19F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3374AA3-33B3-4C49-890E-7CFCC602324C}">
      <dgm:prSet custT="1"/>
      <dgm:spPr>
        <a:scene3d>
          <a:camera prst="orthographicFront"/>
          <a:lightRig rig="threePt" dir="t"/>
        </a:scene3d>
        <a:sp3d>
          <a:bevelT/>
        </a:sp3d>
      </dgm:spPr>
      <dgm:t>
        <a:bodyPr/>
        <a:lstStyle/>
        <a:p>
          <a:pPr>
            <a:lnSpc>
              <a:spcPct val="100000"/>
            </a:lnSpc>
          </a:pPr>
          <a:r>
            <a:rPr lang="en-US" sz="2000" b="0" dirty="0"/>
            <a:t>Vendor Collaboration</a:t>
          </a:r>
        </a:p>
      </dgm:t>
    </dgm:pt>
    <dgm:pt modelId="{C725C587-0EF7-4696-AA41-BF823202417F}" type="parTrans" cxnId="{2A8459AE-02F9-4C79-B71C-7A89FCF07C9E}">
      <dgm:prSet/>
      <dgm:spPr/>
      <dgm:t>
        <a:bodyPr/>
        <a:lstStyle/>
        <a:p>
          <a:endParaRPr lang="en-US" sz="2000" b="0"/>
        </a:p>
      </dgm:t>
    </dgm:pt>
    <dgm:pt modelId="{116310DF-CD36-404C-94A7-4FD2AE54DCC8}" type="sibTrans" cxnId="{2A8459AE-02F9-4C79-B71C-7A89FCF07C9E}">
      <dgm:prSet/>
      <dgm:spPr/>
      <dgm:t>
        <a:bodyPr/>
        <a:lstStyle/>
        <a:p>
          <a:endParaRPr lang="en-US" sz="2000" b="0"/>
        </a:p>
      </dgm:t>
    </dgm:pt>
    <dgm:pt modelId="{F5F8E9D4-5C8A-4006-9D82-82F6A6CDD1A5}">
      <dgm:prSet custT="1"/>
      <dgm:spPr>
        <a:scene3d>
          <a:camera prst="orthographicFront"/>
          <a:lightRig rig="threePt" dir="t"/>
        </a:scene3d>
        <a:sp3d>
          <a:bevelT/>
        </a:sp3d>
      </dgm:spPr>
      <dgm:t>
        <a:bodyPr/>
        <a:lstStyle/>
        <a:p>
          <a:pPr>
            <a:lnSpc>
              <a:spcPct val="100000"/>
            </a:lnSpc>
          </a:pPr>
          <a:r>
            <a:rPr lang="en-US" sz="2000" b="0" dirty="0"/>
            <a:t>Enhancing partnerships with vendors for better claim processing</a:t>
          </a:r>
        </a:p>
      </dgm:t>
    </dgm:pt>
    <dgm:pt modelId="{029688D7-D45A-4B76-AE6E-C5DF21599B00}" type="parTrans" cxnId="{03382D64-A439-46F9-87C0-D612A6488936}">
      <dgm:prSet/>
      <dgm:spPr/>
      <dgm:t>
        <a:bodyPr/>
        <a:lstStyle/>
        <a:p>
          <a:endParaRPr lang="en-US" sz="2000" b="0"/>
        </a:p>
      </dgm:t>
    </dgm:pt>
    <dgm:pt modelId="{2CF8534F-D178-45EA-B1D7-8F55487F0B23}" type="sibTrans" cxnId="{03382D64-A439-46F9-87C0-D612A6488936}">
      <dgm:prSet/>
      <dgm:spPr/>
      <dgm:t>
        <a:bodyPr/>
        <a:lstStyle/>
        <a:p>
          <a:endParaRPr lang="en-US" sz="2000" b="0"/>
        </a:p>
      </dgm:t>
    </dgm:pt>
    <dgm:pt modelId="{CE15016E-3474-4B88-9AAC-FAF89EBC6FF4}">
      <dgm:prSet custT="1"/>
      <dgm:spPr>
        <a:scene3d>
          <a:camera prst="orthographicFront"/>
          <a:lightRig rig="threePt" dir="t"/>
        </a:scene3d>
        <a:sp3d>
          <a:bevelT/>
        </a:sp3d>
      </dgm:spPr>
      <dgm:t>
        <a:bodyPr/>
        <a:lstStyle/>
        <a:p>
          <a:pPr>
            <a:lnSpc>
              <a:spcPct val="100000"/>
            </a:lnSpc>
          </a:pPr>
          <a:r>
            <a:rPr lang="en-US" sz="2000" b="0" dirty="0"/>
            <a:t>Automated Claim Validation</a:t>
          </a:r>
        </a:p>
      </dgm:t>
    </dgm:pt>
    <dgm:pt modelId="{6C432950-977E-40AD-8FFC-5BF7EA915BBE}" type="parTrans" cxnId="{D6B0B2C2-9CE1-4D89-AFDE-F851DCB85D62}">
      <dgm:prSet/>
      <dgm:spPr/>
      <dgm:t>
        <a:bodyPr/>
        <a:lstStyle/>
        <a:p>
          <a:endParaRPr lang="en-US" sz="2000" b="0"/>
        </a:p>
      </dgm:t>
    </dgm:pt>
    <dgm:pt modelId="{77183950-7043-4524-A751-8C1D4ABD57DA}" type="sibTrans" cxnId="{D6B0B2C2-9CE1-4D89-AFDE-F851DCB85D62}">
      <dgm:prSet/>
      <dgm:spPr/>
      <dgm:t>
        <a:bodyPr/>
        <a:lstStyle/>
        <a:p>
          <a:endParaRPr lang="en-US" sz="2000" b="0"/>
        </a:p>
      </dgm:t>
    </dgm:pt>
    <dgm:pt modelId="{361C8FEA-3361-42C0-809B-D2BBCB967BED}">
      <dgm:prSet custT="1"/>
      <dgm:spPr>
        <a:scene3d>
          <a:camera prst="orthographicFront"/>
          <a:lightRig rig="threePt" dir="t"/>
        </a:scene3d>
        <a:sp3d>
          <a:bevelT/>
        </a:sp3d>
      </dgm:spPr>
      <dgm:t>
        <a:bodyPr/>
        <a:lstStyle/>
        <a:p>
          <a:pPr>
            <a:lnSpc>
              <a:spcPct val="100000"/>
            </a:lnSpc>
          </a:pPr>
          <a:r>
            <a:rPr lang="en-US" sz="2000" b="0" dirty="0"/>
            <a:t>Implementing systems for automatic validation of claims</a:t>
          </a:r>
        </a:p>
      </dgm:t>
    </dgm:pt>
    <dgm:pt modelId="{DA365022-53A4-43B0-9CBB-F6B1448F35A6}" type="parTrans" cxnId="{08A83F4C-B5D0-4C62-9438-95B21C13982B}">
      <dgm:prSet/>
      <dgm:spPr/>
      <dgm:t>
        <a:bodyPr/>
        <a:lstStyle/>
        <a:p>
          <a:endParaRPr lang="en-US" sz="2000" b="0"/>
        </a:p>
      </dgm:t>
    </dgm:pt>
    <dgm:pt modelId="{17DFD811-ECAA-4967-98E9-7651202E33B6}" type="sibTrans" cxnId="{08A83F4C-B5D0-4C62-9438-95B21C13982B}">
      <dgm:prSet/>
      <dgm:spPr/>
      <dgm:t>
        <a:bodyPr/>
        <a:lstStyle/>
        <a:p>
          <a:endParaRPr lang="en-US" sz="2000" b="0"/>
        </a:p>
      </dgm:t>
    </dgm:pt>
    <dgm:pt modelId="{295B95F5-94C3-4D70-BB78-AEBB36D568B8}">
      <dgm:prSet custT="1"/>
      <dgm:spPr>
        <a:scene3d>
          <a:camera prst="orthographicFront"/>
          <a:lightRig rig="threePt" dir="t"/>
        </a:scene3d>
        <a:sp3d>
          <a:bevelT/>
        </a:sp3d>
      </dgm:spPr>
      <dgm:t>
        <a:bodyPr/>
        <a:lstStyle/>
        <a:p>
          <a:pPr>
            <a:lnSpc>
              <a:spcPct val="100000"/>
            </a:lnSpc>
          </a:pPr>
          <a:r>
            <a:rPr lang="en-US" sz="2000" b="0" dirty="0"/>
            <a:t>Real-Time Error Detection</a:t>
          </a:r>
        </a:p>
      </dgm:t>
    </dgm:pt>
    <dgm:pt modelId="{712C77FE-1EC4-461A-8DAB-E9A568DF5640}" type="parTrans" cxnId="{ABD28386-7381-417D-87AA-F561FCA4F8A2}">
      <dgm:prSet/>
      <dgm:spPr/>
      <dgm:t>
        <a:bodyPr/>
        <a:lstStyle/>
        <a:p>
          <a:endParaRPr lang="en-US" sz="2000" b="0"/>
        </a:p>
      </dgm:t>
    </dgm:pt>
    <dgm:pt modelId="{072359A3-D2EE-407E-B535-DDBB1631E47A}" type="sibTrans" cxnId="{ABD28386-7381-417D-87AA-F561FCA4F8A2}">
      <dgm:prSet/>
      <dgm:spPr/>
      <dgm:t>
        <a:bodyPr/>
        <a:lstStyle/>
        <a:p>
          <a:endParaRPr lang="en-US" sz="2000" b="0"/>
        </a:p>
      </dgm:t>
    </dgm:pt>
    <dgm:pt modelId="{5801CB91-8466-477E-A4BB-350262933CD5}">
      <dgm:prSet custT="1"/>
      <dgm:spPr>
        <a:scene3d>
          <a:camera prst="orthographicFront"/>
          <a:lightRig rig="threePt" dir="t"/>
        </a:scene3d>
        <a:sp3d>
          <a:bevelT/>
        </a:sp3d>
      </dgm:spPr>
      <dgm:t>
        <a:bodyPr/>
        <a:lstStyle/>
        <a:p>
          <a:pPr>
            <a:lnSpc>
              <a:spcPct val="100000"/>
            </a:lnSpc>
          </a:pPr>
          <a:r>
            <a:rPr lang="en-US" sz="2000" b="0" dirty="0"/>
            <a:t>Identifying and correcting errors as they occur</a:t>
          </a:r>
        </a:p>
      </dgm:t>
    </dgm:pt>
    <dgm:pt modelId="{DB201AA2-533A-423D-8678-CC3903C35DC7}" type="parTrans" cxnId="{0948F43D-8978-4645-B214-5FFB2B2F6F2F}">
      <dgm:prSet/>
      <dgm:spPr/>
      <dgm:t>
        <a:bodyPr/>
        <a:lstStyle/>
        <a:p>
          <a:endParaRPr lang="en-US" sz="2000" b="0"/>
        </a:p>
      </dgm:t>
    </dgm:pt>
    <dgm:pt modelId="{96E8AE9C-AB62-49B0-8C36-FF3DB6F2937A}" type="sibTrans" cxnId="{0948F43D-8978-4645-B214-5FFB2B2F6F2F}">
      <dgm:prSet/>
      <dgm:spPr/>
      <dgm:t>
        <a:bodyPr/>
        <a:lstStyle/>
        <a:p>
          <a:endParaRPr lang="en-US" sz="2000" b="0"/>
        </a:p>
      </dgm:t>
    </dgm:pt>
    <dgm:pt modelId="{D91A2D18-D049-478E-98FB-C35B50E71DEE}">
      <dgm:prSet custT="1"/>
      <dgm:spPr>
        <a:scene3d>
          <a:camera prst="orthographicFront"/>
          <a:lightRig rig="threePt" dir="t"/>
        </a:scene3d>
        <a:sp3d>
          <a:bevelT/>
        </a:sp3d>
      </dgm:spPr>
      <dgm:t>
        <a:bodyPr/>
        <a:lstStyle/>
        <a:p>
          <a:pPr>
            <a:lnSpc>
              <a:spcPct val="100000"/>
            </a:lnSpc>
          </a:pPr>
          <a:r>
            <a:rPr lang="en-US" sz="2000" b="0" dirty="0"/>
            <a:t>Staff Training on Data Entry Standards</a:t>
          </a:r>
        </a:p>
      </dgm:t>
    </dgm:pt>
    <dgm:pt modelId="{7F61F81F-8D2C-46E9-B3A6-82BD503160C1}" type="parTrans" cxnId="{431B7754-12E3-49D6-ADB2-A0E67FA9DE54}">
      <dgm:prSet/>
      <dgm:spPr/>
      <dgm:t>
        <a:bodyPr/>
        <a:lstStyle/>
        <a:p>
          <a:endParaRPr lang="en-US" sz="2000" b="0"/>
        </a:p>
      </dgm:t>
    </dgm:pt>
    <dgm:pt modelId="{18C68165-7629-4451-9717-332A46F3AEDE}" type="sibTrans" cxnId="{431B7754-12E3-49D6-ADB2-A0E67FA9DE54}">
      <dgm:prSet/>
      <dgm:spPr/>
      <dgm:t>
        <a:bodyPr/>
        <a:lstStyle/>
        <a:p>
          <a:endParaRPr lang="en-US" sz="2000" b="0"/>
        </a:p>
      </dgm:t>
    </dgm:pt>
    <dgm:pt modelId="{4A0EE9E7-55A8-4043-AB6C-05E9D2BA23B8}">
      <dgm:prSet custT="1"/>
      <dgm:spPr>
        <a:scene3d>
          <a:camera prst="orthographicFront"/>
          <a:lightRig rig="threePt" dir="t"/>
        </a:scene3d>
        <a:sp3d>
          <a:bevelT/>
        </a:sp3d>
      </dgm:spPr>
      <dgm:t>
        <a:bodyPr/>
        <a:lstStyle/>
        <a:p>
          <a:pPr>
            <a:lnSpc>
              <a:spcPct val="100000"/>
            </a:lnSpc>
          </a:pPr>
          <a:r>
            <a:rPr lang="en-US" sz="2000" b="0" dirty="0"/>
            <a:t>Educating staff on proper data entry protocols</a:t>
          </a:r>
        </a:p>
      </dgm:t>
    </dgm:pt>
    <dgm:pt modelId="{538EFC12-1682-479C-8489-2AF540F6D431}" type="parTrans" cxnId="{2CBF3408-BD82-417A-948D-2DFB19998EEE}">
      <dgm:prSet/>
      <dgm:spPr/>
      <dgm:t>
        <a:bodyPr/>
        <a:lstStyle/>
        <a:p>
          <a:endParaRPr lang="en-US" sz="2000" b="0"/>
        </a:p>
      </dgm:t>
    </dgm:pt>
    <dgm:pt modelId="{39B8AD1F-FD35-4E7F-BBC2-E1C3D6905D69}" type="sibTrans" cxnId="{2CBF3408-BD82-417A-948D-2DFB19998EEE}">
      <dgm:prSet/>
      <dgm:spPr/>
      <dgm:t>
        <a:bodyPr/>
        <a:lstStyle/>
        <a:p>
          <a:endParaRPr lang="en-US" sz="2000" b="0"/>
        </a:p>
      </dgm:t>
    </dgm:pt>
    <dgm:pt modelId="{096C5247-27DA-47BE-A0C9-AF472178C71D}">
      <dgm:prSet custT="1"/>
      <dgm:spPr>
        <a:scene3d>
          <a:camera prst="orthographicFront"/>
          <a:lightRig rig="threePt" dir="t"/>
        </a:scene3d>
        <a:sp3d>
          <a:bevelT/>
        </a:sp3d>
      </dgm:spPr>
      <dgm:t>
        <a:bodyPr/>
        <a:lstStyle/>
        <a:p>
          <a:pPr>
            <a:lnSpc>
              <a:spcPct val="100000"/>
            </a:lnSpc>
          </a:pPr>
          <a:r>
            <a:rPr lang="en-US" sz="2000" b="0" dirty="0"/>
            <a:t>Centralized Payer Guidelines Repository</a:t>
          </a:r>
        </a:p>
      </dgm:t>
    </dgm:pt>
    <dgm:pt modelId="{DDF03694-C59B-419E-A052-A22299A6DE4B}" type="parTrans" cxnId="{E1A9B7BE-9355-414A-ADF3-222E1A096CBE}">
      <dgm:prSet/>
      <dgm:spPr/>
      <dgm:t>
        <a:bodyPr/>
        <a:lstStyle/>
        <a:p>
          <a:endParaRPr lang="en-US" sz="2000" b="0"/>
        </a:p>
      </dgm:t>
    </dgm:pt>
    <dgm:pt modelId="{CAE2C00E-E8E3-4DBC-92F8-C27D9B5E7ADF}" type="sibTrans" cxnId="{E1A9B7BE-9355-414A-ADF3-222E1A096CBE}">
      <dgm:prSet/>
      <dgm:spPr/>
      <dgm:t>
        <a:bodyPr/>
        <a:lstStyle/>
        <a:p>
          <a:endParaRPr lang="en-US" sz="2000" b="0"/>
        </a:p>
      </dgm:t>
    </dgm:pt>
    <dgm:pt modelId="{5E0119A7-0BE6-46D3-8FD6-AF7DB408FC65}">
      <dgm:prSet custT="1"/>
      <dgm:spPr>
        <a:scene3d>
          <a:camera prst="orthographicFront"/>
          <a:lightRig rig="threePt" dir="t"/>
        </a:scene3d>
        <a:sp3d>
          <a:bevelT/>
        </a:sp3d>
      </dgm:spPr>
      <dgm:t>
        <a:bodyPr/>
        <a:lstStyle/>
        <a:p>
          <a:pPr>
            <a:lnSpc>
              <a:spcPct val="100000"/>
            </a:lnSpc>
          </a:pPr>
          <a:r>
            <a:rPr lang="en-US" sz="2000" b="0" dirty="0"/>
            <a:t>Maintaining a single source of payer guidelines</a:t>
          </a:r>
        </a:p>
      </dgm:t>
    </dgm:pt>
    <dgm:pt modelId="{965F420A-B5D3-479E-A18D-0356F99E0D32}" type="parTrans" cxnId="{383AFAFF-FFA4-428F-BB4B-89D85E64592E}">
      <dgm:prSet/>
      <dgm:spPr/>
      <dgm:t>
        <a:bodyPr/>
        <a:lstStyle/>
        <a:p>
          <a:endParaRPr lang="en-US" sz="2000" b="0"/>
        </a:p>
      </dgm:t>
    </dgm:pt>
    <dgm:pt modelId="{CD99B0ED-C851-4FF6-AE50-29890F396459}" type="sibTrans" cxnId="{383AFAFF-FFA4-428F-BB4B-89D85E64592E}">
      <dgm:prSet/>
      <dgm:spPr/>
      <dgm:t>
        <a:bodyPr/>
        <a:lstStyle/>
        <a:p>
          <a:endParaRPr lang="en-US" sz="2000" b="0"/>
        </a:p>
      </dgm:t>
    </dgm:pt>
    <dgm:pt modelId="{25177D1F-32F3-4D5F-BCEA-C3D8F9D80A02}">
      <dgm:prSet custT="1"/>
      <dgm:spPr>
        <a:scene3d>
          <a:camera prst="orthographicFront"/>
          <a:lightRig rig="threePt" dir="t"/>
        </a:scene3d>
        <a:sp3d>
          <a:bevelT/>
        </a:sp3d>
      </dgm:spPr>
      <dgm:t>
        <a:bodyPr/>
        <a:lstStyle/>
        <a:p>
          <a:pPr>
            <a:lnSpc>
              <a:spcPct val="100000"/>
            </a:lnSpc>
          </a:pPr>
          <a:r>
            <a:rPr lang="en-US" sz="2000" b="0" dirty="0"/>
            <a:t>Clearinghouse Performance Monitoring</a:t>
          </a:r>
        </a:p>
      </dgm:t>
    </dgm:pt>
    <dgm:pt modelId="{6EA9D859-1D2C-4065-BC43-973330517857}" type="parTrans" cxnId="{BBA08CBA-277D-42CA-A2FF-1DBC6250B187}">
      <dgm:prSet/>
      <dgm:spPr/>
      <dgm:t>
        <a:bodyPr/>
        <a:lstStyle/>
        <a:p>
          <a:endParaRPr lang="en-US" sz="2000" b="0"/>
        </a:p>
      </dgm:t>
    </dgm:pt>
    <dgm:pt modelId="{165D7878-ED00-48B0-AEE8-B9DC43870A76}" type="sibTrans" cxnId="{BBA08CBA-277D-42CA-A2FF-1DBC6250B187}">
      <dgm:prSet/>
      <dgm:spPr/>
      <dgm:t>
        <a:bodyPr/>
        <a:lstStyle/>
        <a:p>
          <a:endParaRPr lang="en-US" sz="2000" b="0"/>
        </a:p>
      </dgm:t>
    </dgm:pt>
    <dgm:pt modelId="{ED1887E8-F0AF-440D-B6DE-CA1A5C15ED65}">
      <dgm:prSet custT="1"/>
      <dgm:spPr>
        <a:scene3d>
          <a:camera prst="orthographicFront"/>
          <a:lightRig rig="threePt" dir="t"/>
        </a:scene3d>
        <a:sp3d>
          <a:bevelT/>
        </a:sp3d>
      </dgm:spPr>
      <dgm:t>
        <a:bodyPr/>
        <a:lstStyle/>
        <a:p>
          <a:pPr>
            <a:lnSpc>
              <a:spcPct val="100000"/>
            </a:lnSpc>
          </a:pPr>
          <a:r>
            <a:rPr lang="en-US" sz="2000" b="0" dirty="0"/>
            <a:t>Tracking and improving clearinghouse efficiency</a:t>
          </a:r>
        </a:p>
      </dgm:t>
    </dgm:pt>
    <dgm:pt modelId="{F1C86605-20E1-4D8F-9991-89646BEB8A93}" type="parTrans" cxnId="{FCAF0096-9BDC-4E98-ABE8-7D61D972D3C0}">
      <dgm:prSet/>
      <dgm:spPr/>
      <dgm:t>
        <a:bodyPr/>
        <a:lstStyle/>
        <a:p>
          <a:endParaRPr lang="en-US" sz="2000" b="0"/>
        </a:p>
      </dgm:t>
    </dgm:pt>
    <dgm:pt modelId="{F8FC9DC9-C0F2-4565-9C74-2B4B7602367F}" type="sibTrans" cxnId="{FCAF0096-9BDC-4E98-ABE8-7D61D972D3C0}">
      <dgm:prSet/>
      <dgm:spPr/>
      <dgm:t>
        <a:bodyPr/>
        <a:lstStyle/>
        <a:p>
          <a:endParaRPr lang="en-US" sz="2000" b="0"/>
        </a:p>
      </dgm:t>
    </dgm:pt>
    <dgm:pt modelId="{DD85C20A-04B2-452D-B434-8F9A6C87EC30}" type="pres">
      <dgm:prSet presAssocID="{2AADB896-455D-44DB-9B70-51737C3C19F2}" presName="root" presStyleCnt="0">
        <dgm:presLayoutVars>
          <dgm:dir/>
          <dgm:resizeHandles val="exact"/>
        </dgm:presLayoutVars>
      </dgm:prSet>
      <dgm:spPr/>
    </dgm:pt>
    <dgm:pt modelId="{1FB8FA79-2D0D-4DFA-999B-146F7A73F28D}" type="pres">
      <dgm:prSet presAssocID="{23374AA3-33B3-4C49-890E-7CFCC602324C}" presName="compNode" presStyleCnt="0"/>
      <dgm:spPr>
        <a:scene3d>
          <a:camera prst="orthographicFront"/>
          <a:lightRig rig="threePt" dir="t"/>
        </a:scene3d>
        <a:sp3d>
          <a:bevelT/>
        </a:sp3d>
      </dgm:spPr>
    </dgm:pt>
    <dgm:pt modelId="{8264F523-A728-4F5D-B4AA-762731DC2060}" type="pres">
      <dgm:prSet presAssocID="{23374AA3-33B3-4C49-890E-7CFCC602324C}" presName="bgRect" presStyleLbl="bgShp" presStyleIdx="0" presStyleCnt="6"/>
      <dgm:spPr>
        <a:scene3d>
          <a:camera prst="orthographicFront"/>
          <a:lightRig rig="threePt" dir="t"/>
        </a:scene3d>
        <a:sp3d>
          <a:bevelT/>
        </a:sp3d>
      </dgm:spPr>
    </dgm:pt>
    <dgm:pt modelId="{93556477-1EDF-4ABF-972B-1422862F3265}" type="pres">
      <dgm:prSet presAssocID="{23374AA3-33B3-4C49-890E-7CFCC602324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scene3d>
          <a:camera prst="orthographicFront"/>
          <a:lightRig rig="threePt" dir="t"/>
        </a:scene3d>
        <a:sp3d>
          <a:bevelT/>
        </a:sp3d>
      </dgm:spPr>
      <dgm:extLst>
        <a:ext uri="{E40237B7-FDA0-4F09-8148-C483321AD2D9}">
          <dgm14:cNvPr xmlns:dgm14="http://schemas.microsoft.com/office/drawing/2010/diagram" id="0" name="" descr="Handshake"/>
        </a:ext>
      </dgm:extLst>
    </dgm:pt>
    <dgm:pt modelId="{E4974499-509B-4347-A346-24C6F305C503}" type="pres">
      <dgm:prSet presAssocID="{23374AA3-33B3-4C49-890E-7CFCC602324C}" presName="spaceRect" presStyleCnt="0"/>
      <dgm:spPr>
        <a:scene3d>
          <a:camera prst="orthographicFront"/>
          <a:lightRig rig="threePt" dir="t"/>
        </a:scene3d>
        <a:sp3d>
          <a:bevelT/>
        </a:sp3d>
      </dgm:spPr>
    </dgm:pt>
    <dgm:pt modelId="{AE453E99-E62B-4DE2-9253-75F25EA0BF22}" type="pres">
      <dgm:prSet presAssocID="{23374AA3-33B3-4C49-890E-7CFCC602324C}" presName="parTx" presStyleLbl="revTx" presStyleIdx="0" presStyleCnt="12">
        <dgm:presLayoutVars>
          <dgm:chMax val="0"/>
          <dgm:chPref val="0"/>
        </dgm:presLayoutVars>
      </dgm:prSet>
      <dgm:spPr/>
    </dgm:pt>
    <dgm:pt modelId="{B68C5AB5-7695-4C8F-8EF4-641DCD32273A}" type="pres">
      <dgm:prSet presAssocID="{23374AA3-33B3-4C49-890E-7CFCC602324C}" presName="desTx" presStyleLbl="revTx" presStyleIdx="1" presStyleCnt="12">
        <dgm:presLayoutVars/>
      </dgm:prSet>
      <dgm:spPr/>
    </dgm:pt>
    <dgm:pt modelId="{A2F4C445-CE4F-47E1-9167-53AA0918C45B}" type="pres">
      <dgm:prSet presAssocID="{116310DF-CD36-404C-94A7-4FD2AE54DCC8}" presName="sibTrans" presStyleCnt="0"/>
      <dgm:spPr>
        <a:scene3d>
          <a:camera prst="orthographicFront"/>
          <a:lightRig rig="threePt" dir="t"/>
        </a:scene3d>
        <a:sp3d>
          <a:bevelT/>
        </a:sp3d>
      </dgm:spPr>
    </dgm:pt>
    <dgm:pt modelId="{AC2BB70B-6C04-40B6-8696-431C4019E4B6}" type="pres">
      <dgm:prSet presAssocID="{CE15016E-3474-4B88-9AAC-FAF89EBC6FF4}" presName="compNode" presStyleCnt="0"/>
      <dgm:spPr>
        <a:scene3d>
          <a:camera prst="orthographicFront"/>
          <a:lightRig rig="threePt" dir="t"/>
        </a:scene3d>
        <a:sp3d>
          <a:bevelT/>
        </a:sp3d>
      </dgm:spPr>
    </dgm:pt>
    <dgm:pt modelId="{7386EA65-1B71-43F5-9F0F-FDDC1B84A89E}" type="pres">
      <dgm:prSet presAssocID="{CE15016E-3474-4B88-9AAC-FAF89EBC6FF4}" presName="bgRect" presStyleLbl="bgShp" presStyleIdx="1" presStyleCnt="6"/>
      <dgm:spPr>
        <a:scene3d>
          <a:camera prst="orthographicFront"/>
          <a:lightRig rig="threePt" dir="t"/>
        </a:scene3d>
        <a:sp3d>
          <a:bevelT/>
        </a:sp3d>
      </dgm:spPr>
    </dgm:pt>
    <dgm:pt modelId="{595762E0-4007-43B1-9F32-28B15DFCA183}" type="pres">
      <dgm:prSet presAssocID="{CE15016E-3474-4B88-9AAC-FAF89EBC6FF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scene3d>
          <a:camera prst="orthographicFront"/>
          <a:lightRig rig="threePt" dir="t"/>
        </a:scene3d>
        <a:sp3d>
          <a:bevelT/>
        </a:sp3d>
      </dgm:spPr>
      <dgm:extLst>
        <a:ext uri="{E40237B7-FDA0-4F09-8148-C483321AD2D9}">
          <dgm14:cNvPr xmlns:dgm14="http://schemas.microsoft.com/office/drawing/2010/diagram" id="0" name="" descr="Gears"/>
        </a:ext>
      </dgm:extLst>
    </dgm:pt>
    <dgm:pt modelId="{AFB6F870-0699-4FEF-A512-BEC1883920E0}" type="pres">
      <dgm:prSet presAssocID="{CE15016E-3474-4B88-9AAC-FAF89EBC6FF4}" presName="spaceRect" presStyleCnt="0"/>
      <dgm:spPr>
        <a:scene3d>
          <a:camera prst="orthographicFront"/>
          <a:lightRig rig="threePt" dir="t"/>
        </a:scene3d>
        <a:sp3d>
          <a:bevelT/>
        </a:sp3d>
      </dgm:spPr>
    </dgm:pt>
    <dgm:pt modelId="{BCADF349-DE4E-4B09-8300-A1614142E361}" type="pres">
      <dgm:prSet presAssocID="{CE15016E-3474-4B88-9AAC-FAF89EBC6FF4}" presName="parTx" presStyleLbl="revTx" presStyleIdx="2" presStyleCnt="12">
        <dgm:presLayoutVars>
          <dgm:chMax val="0"/>
          <dgm:chPref val="0"/>
        </dgm:presLayoutVars>
      </dgm:prSet>
      <dgm:spPr/>
    </dgm:pt>
    <dgm:pt modelId="{2F0DD824-2D83-43FE-8BBE-45C0209D8096}" type="pres">
      <dgm:prSet presAssocID="{CE15016E-3474-4B88-9AAC-FAF89EBC6FF4}" presName="desTx" presStyleLbl="revTx" presStyleIdx="3" presStyleCnt="12">
        <dgm:presLayoutVars/>
      </dgm:prSet>
      <dgm:spPr/>
    </dgm:pt>
    <dgm:pt modelId="{BFF1C85B-5A21-428B-97D0-5541AA859B3C}" type="pres">
      <dgm:prSet presAssocID="{77183950-7043-4524-A751-8C1D4ABD57DA}" presName="sibTrans" presStyleCnt="0"/>
      <dgm:spPr>
        <a:scene3d>
          <a:camera prst="orthographicFront"/>
          <a:lightRig rig="threePt" dir="t"/>
        </a:scene3d>
        <a:sp3d>
          <a:bevelT/>
        </a:sp3d>
      </dgm:spPr>
    </dgm:pt>
    <dgm:pt modelId="{B738EEDA-AB3A-49F2-9E58-2D3CE9E180A3}" type="pres">
      <dgm:prSet presAssocID="{295B95F5-94C3-4D70-BB78-AEBB36D568B8}" presName="compNode" presStyleCnt="0"/>
      <dgm:spPr>
        <a:scene3d>
          <a:camera prst="orthographicFront"/>
          <a:lightRig rig="threePt" dir="t"/>
        </a:scene3d>
        <a:sp3d>
          <a:bevelT/>
        </a:sp3d>
      </dgm:spPr>
    </dgm:pt>
    <dgm:pt modelId="{FF85514F-DE3E-439C-A266-19AC938E2D80}" type="pres">
      <dgm:prSet presAssocID="{295B95F5-94C3-4D70-BB78-AEBB36D568B8}" presName="bgRect" presStyleLbl="bgShp" presStyleIdx="2" presStyleCnt="6"/>
      <dgm:spPr>
        <a:scene3d>
          <a:camera prst="orthographicFront"/>
          <a:lightRig rig="threePt" dir="t"/>
        </a:scene3d>
        <a:sp3d>
          <a:bevelT/>
        </a:sp3d>
      </dgm:spPr>
    </dgm:pt>
    <dgm:pt modelId="{D6CFEF24-F240-47AA-B186-517B7CDBF8B2}" type="pres">
      <dgm:prSet presAssocID="{295B95F5-94C3-4D70-BB78-AEBB36D568B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scene3d>
          <a:camera prst="orthographicFront"/>
          <a:lightRig rig="threePt" dir="t"/>
        </a:scene3d>
        <a:sp3d>
          <a:bevelT/>
        </a:sp3d>
      </dgm:spPr>
      <dgm:extLst>
        <a:ext uri="{E40237B7-FDA0-4F09-8148-C483321AD2D9}">
          <dgm14:cNvPr xmlns:dgm14="http://schemas.microsoft.com/office/drawing/2010/diagram" id="0" name="" descr="Warning"/>
        </a:ext>
      </dgm:extLst>
    </dgm:pt>
    <dgm:pt modelId="{EFE8288D-32C0-4885-9A78-464047578BE4}" type="pres">
      <dgm:prSet presAssocID="{295B95F5-94C3-4D70-BB78-AEBB36D568B8}" presName="spaceRect" presStyleCnt="0"/>
      <dgm:spPr>
        <a:scene3d>
          <a:camera prst="orthographicFront"/>
          <a:lightRig rig="threePt" dir="t"/>
        </a:scene3d>
        <a:sp3d>
          <a:bevelT/>
        </a:sp3d>
      </dgm:spPr>
    </dgm:pt>
    <dgm:pt modelId="{B8D9AC0A-9B0F-4524-A2C5-EB59C27A3E09}" type="pres">
      <dgm:prSet presAssocID="{295B95F5-94C3-4D70-BB78-AEBB36D568B8}" presName="parTx" presStyleLbl="revTx" presStyleIdx="4" presStyleCnt="12">
        <dgm:presLayoutVars>
          <dgm:chMax val="0"/>
          <dgm:chPref val="0"/>
        </dgm:presLayoutVars>
      </dgm:prSet>
      <dgm:spPr/>
    </dgm:pt>
    <dgm:pt modelId="{1889AF73-A652-4C9B-B43D-8E77213937ED}" type="pres">
      <dgm:prSet presAssocID="{295B95F5-94C3-4D70-BB78-AEBB36D568B8}" presName="desTx" presStyleLbl="revTx" presStyleIdx="5" presStyleCnt="12">
        <dgm:presLayoutVars/>
      </dgm:prSet>
      <dgm:spPr/>
    </dgm:pt>
    <dgm:pt modelId="{6EC6BC85-7E3C-447E-A664-A8D439105628}" type="pres">
      <dgm:prSet presAssocID="{072359A3-D2EE-407E-B535-DDBB1631E47A}" presName="sibTrans" presStyleCnt="0"/>
      <dgm:spPr>
        <a:scene3d>
          <a:camera prst="orthographicFront"/>
          <a:lightRig rig="threePt" dir="t"/>
        </a:scene3d>
        <a:sp3d>
          <a:bevelT/>
        </a:sp3d>
      </dgm:spPr>
    </dgm:pt>
    <dgm:pt modelId="{727F7E94-8B44-4A44-9E4E-43BC6C235C1F}" type="pres">
      <dgm:prSet presAssocID="{D91A2D18-D049-478E-98FB-C35B50E71DEE}" presName="compNode" presStyleCnt="0"/>
      <dgm:spPr>
        <a:scene3d>
          <a:camera prst="orthographicFront"/>
          <a:lightRig rig="threePt" dir="t"/>
        </a:scene3d>
        <a:sp3d>
          <a:bevelT/>
        </a:sp3d>
      </dgm:spPr>
    </dgm:pt>
    <dgm:pt modelId="{F0006934-98A5-4577-9B91-F6810C69DBFA}" type="pres">
      <dgm:prSet presAssocID="{D91A2D18-D049-478E-98FB-C35B50E71DEE}" presName="bgRect" presStyleLbl="bgShp" presStyleIdx="3" presStyleCnt="6"/>
      <dgm:spPr>
        <a:scene3d>
          <a:camera prst="orthographicFront"/>
          <a:lightRig rig="threePt" dir="t"/>
        </a:scene3d>
        <a:sp3d>
          <a:bevelT/>
        </a:sp3d>
      </dgm:spPr>
    </dgm:pt>
    <dgm:pt modelId="{7855871C-09E7-4F57-8133-95650CE4894F}" type="pres">
      <dgm:prSet presAssocID="{D91A2D18-D049-478E-98FB-C35B50E71DE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scene3d>
          <a:camera prst="orthographicFront"/>
          <a:lightRig rig="threePt" dir="t"/>
        </a:scene3d>
        <a:sp3d>
          <a:bevelT/>
        </a:sp3d>
      </dgm:spPr>
      <dgm:extLst>
        <a:ext uri="{E40237B7-FDA0-4F09-8148-C483321AD2D9}">
          <dgm14:cNvPr xmlns:dgm14="http://schemas.microsoft.com/office/drawing/2010/diagram" id="0" name="" descr="Lock"/>
        </a:ext>
      </dgm:extLst>
    </dgm:pt>
    <dgm:pt modelId="{BD721C4E-58A3-4041-95F8-B45CCD793829}" type="pres">
      <dgm:prSet presAssocID="{D91A2D18-D049-478E-98FB-C35B50E71DEE}" presName="spaceRect" presStyleCnt="0"/>
      <dgm:spPr>
        <a:scene3d>
          <a:camera prst="orthographicFront"/>
          <a:lightRig rig="threePt" dir="t"/>
        </a:scene3d>
        <a:sp3d>
          <a:bevelT/>
        </a:sp3d>
      </dgm:spPr>
    </dgm:pt>
    <dgm:pt modelId="{B7D08CB8-BDA9-429B-B95B-F7605B2DC229}" type="pres">
      <dgm:prSet presAssocID="{D91A2D18-D049-478E-98FB-C35B50E71DEE}" presName="parTx" presStyleLbl="revTx" presStyleIdx="6" presStyleCnt="12">
        <dgm:presLayoutVars>
          <dgm:chMax val="0"/>
          <dgm:chPref val="0"/>
        </dgm:presLayoutVars>
      </dgm:prSet>
      <dgm:spPr/>
    </dgm:pt>
    <dgm:pt modelId="{D2F7C4F0-0DD2-463D-BD0C-BDFBAE4559F6}" type="pres">
      <dgm:prSet presAssocID="{D91A2D18-D049-478E-98FB-C35B50E71DEE}" presName="desTx" presStyleLbl="revTx" presStyleIdx="7" presStyleCnt="12">
        <dgm:presLayoutVars/>
      </dgm:prSet>
      <dgm:spPr/>
    </dgm:pt>
    <dgm:pt modelId="{3A751793-708D-49AB-B7EA-E49B063A4992}" type="pres">
      <dgm:prSet presAssocID="{18C68165-7629-4451-9717-332A46F3AEDE}" presName="sibTrans" presStyleCnt="0"/>
      <dgm:spPr>
        <a:scene3d>
          <a:camera prst="orthographicFront"/>
          <a:lightRig rig="threePt" dir="t"/>
        </a:scene3d>
        <a:sp3d>
          <a:bevelT/>
        </a:sp3d>
      </dgm:spPr>
    </dgm:pt>
    <dgm:pt modelId="{68CBF576-2CEE-4C96-9836-8656B1CA4C62}" type="pres">
      <dgm:prSet presAssocID="{096C5247-27DA-47BE-A0C9-AF472178C71D}" presName="compNode" presStyleCnt="0"/>
      <dgm:spPr>
        <a:scene3d>
          <a:camera prst="orthographicFront"/>
          <a:lightRig rig="threePt" dir="t"/>
        </a:scene3d>
        <a:sp3d>
          <a:bevelT/>
        </a:sp3d>
      </dgm:spPr>
    </dgm:pt>
    <dgm:pt modelId="{B21B2B25-6670-4031-A504-240C4C9CCB00}" type="pres">
      <dgm:prSet presAssocID="{096C5247-27DA-47BE-A0C9-AF472178C71D}" presName="bgRect" presStyleLbl="bgShp" presStyleIdx="4" presStyleCnt="6"/>
      <dgm:spPr>
        <a:scene3d>
          <a:camera prst="orthographicFront"/>
          <a:lightRig rig="threePt" dir="t"/>
        </a:scene3d>
        <a:sp3d>
          <a:bevelT/>
        </a:sp3d>
      </dgm:spPr>
    </dgm:pt>
    <dgm:pt modelId="{8CBF785C-BF03-46C2-89BC-08427C990875}" type="pres">
      <dgm:prSet presAssocID="{096C5247-27DA-47BE-A0C9-AF472178C71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scene3d>
          <a:camera prst="orthographicFront"/>
          <a:lightRig rig="threePt" dir="t"/>
        </a:scene3d>
        <a:sp3d>
          <a:bevelT/>
        </a:sp3d>
      </dgm:spPr>
      <dgm:extLst>
        <a:ext uri="{E40237B7-FDA0-4F09-8148-C483321AD2D9}">
          <dgm14:cNvPr xmlns:dgm14="http://schemas.microsoft.com/office/drawing/2010/diagram" id="0" name="" descr="Database"/>
        </a:ext>
      </dgm:extLst>
    </dgm:pt>
    <dgm:pt modelId="{950C793B-C49A-46A6-9C2C-97D660B3DDA9}" type="pres">
      <dgm:prSet presAssocID="{096C5247-27DA-47BE-A0C9-AF472178C71D}" presName="spaceRect" presStyleCnt="0"/>
      <dgm:spPr>
        <a:scene3d>
          <a:camera prst="orthographicFront"/>
          <a:lightRig rig="threePt" dir="t"/>
        </a:scene3d>
        <a:sp3d>
          <a:bevelT/>
        </a:sp3d>
      </dgm:spPr>
    </dgm:pt>
    <dgm:pt modelId="{FB6BB7EF-04E2-4C05-B1ED-1D12E747EF55}" type="pres">
      <dgm:prSet presAssocID="{096C5247-27DA-47BE-A0C9-AF472178C71D}" presName="parTx" presStyleLbl="revTx" presStyleIdx="8" presStyleCnt="12">
        <dgm:presLayoutVars>
          <dgm:chMax val="0"/>
          <dgm:chPref val="0"/>
        </dgm:presLayoutVars>
      </dgm:prSet>
      <dgm:spPr/>
    </dgm:pt>
    <dgm:pt modelId="{0884FA0D-1018-421E-980A-79CD4A90ADD4}" type="pres">
      <dgm:prSet presAssocID="{096C5247-27DA-47BE-A0C9-AF472178C71D}" presName="desTx" presStyleLbl="revTx" presStyleIdx="9" presStyleCnt="12">
        <dgm:presLayoutVars/>
      </dgm:prSet>
      <dgm:spPr/>
    </dgm:pt>
    <dgm:pt modelId="{4574F250-3720-4B7A-B1AB-E24E05463C4B}" type="pres">
      <dgm:prSet presAssocID="{CAE2C00E-E8E3-4DBC-92F8-C27D9B5E7ADF}" presName="sibTrans" presStyleCnt="0"/>
      <dgm:spPr>
        <a:scene3d>
          <a:camera prst="orthographicFront"/>
          <a:lightRig rig="threePt" dir="t"/>
        </a:scene3d>
        <a:sp3d>
          <a:bevelT/>
        </a:sp3d>
      </dgm:spPr>
    </dgm:pt>
    <dgm:pt modelId="{B12CDD57-D85E-4F57-8565-614426EE657E}" type="pres">
      <dgm:prSet presAssocID="{25177D1F-32F3-4D5F-BCEA-C3D8F9D80A02}" presName="compNode" presStyleCnt="0"/>
      <dgm:spPr>
        <a:scene3d>
          <a:camera prst="orthographicFront"/>
          <a:lightRig rig="threePt" dir="t"/>
        </a:scene3d>
        <a:sp3d>
          <a:bevelT/>
        </a:sp3d>
      </dgm:spPr>
    </dgm:pt>
    <dgm:pt modelId="{659E7B19-001F-4AD6-83E2-49F3D253D00B}" type="pres">
      <dgm:prSet presAssocID="{25177D1F-32F3-4D5F-BCEA-C3D8F9D80A02}" presName="bgRect" presStyleLbl="bgShp" presStyleIdx="5" presStyleCnt="6"/>
      <dgm:spPr>
        <a:scene3d>
          <a:camera prst="orthographicFront"/>
          <a:lightRig rig="threePt" dir="t"/>
        </a:scene3d>
        <a:sp3d>
          <a:bevelT/>
        </a:sp3d>
      </dgm:spPr>
    </dgm:pt>
    <dgm:pt modelId="{17D9DA4E-4B5D-4D34-AD16-B80469DFA6BA}" type="pres">
      <dgm:prSet presAssocID="{25177D1F-32F3-4D5F-BCEA-C3D8F9D80A0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scene3d>
          <a:camera prst="orthographicFront"/>
          <a:lightRig rig="threePt" dir="t"/>
        </a:scene3d>
        <a:sp3d>
          <a:bevelT/>
        </a:sp3d>
      </dgm:spPr>
      <dgm:extLst>
        <a:ext uri="{E40237B7-FDA0-4F09-8148-C483321AD2D9}">
          <dgm14:cNvPr xmlns:dgm14="http://schemas.microsoft.com/office/drawing/2010/diagram" id="0" name="" descr="Bar chart"/>
        </a:ext>
      </dgm:extLst>
    </dgm:pt>
    <dgm:pt modelId="{30593EB5-AB39-43D4-B494-4A93F64C84B4}" type="pres">
      <dgm:prSet presAssocID="{25177D1F-32F3-4D5F-BCEA-C3D8F9D80A02}" presName="spaceRect" presStyleCnt="0"/>
      <dgm:spPr>
        <a:scene3d>
          <a:camera prst="orthographicFront"/>
          <a:lightRig rig="threePt" dir="t"/>
        </a:scene3d>
        <a:sp3d>
          <a:bevelT/>
        </a:sp3d>
      </dgm:spPr>
    </dgm:pt>
    <dgm:pt modelId="{469A127D-71C0-4075-B151-2458C9033BFC}" type="pres">
      <dgm:prSet presAssocID="{25177D1F-32F3-4D5F-BCEA-C3D8F9D80A02}" presName="parTx" presStyleLbl="revTx" presStyleIdx="10" presStyleCnt="12">
        <dgm:presLayoutVars>
          <dgm:chMax val="0"/>
          <dgm:chPref val="0"/>
        </dgm:presLayoutVars>
      </dgm:prSet>
      <dgm:spPr/>
    </dgm:pt>
    <dgm:pt modelId="{644D7E66-1F86-4EF4-A113-8BA971106EB8}" type="pres">
      <dgm:prSet presAssocID="{25177D1F-32F3-4D5F-BCEA-C3D8F9D80A02}" presName="desTx" presStyleLbl="revTx" presStyleIdx="11" presStyleCnt="12">
        <dgm:presLayoutVars/>
      </dgm:prSet>
      <dgm:spPr/>
    </dgm:pt>
  </dgm:ptLst>
  <dgm:cxnLst>
    <dgm:cxn modelId="{2CBF3408-BD82-417A-948D-2DFB19998EEE}" srcId="{D91A2D18-D049-478E-98FB-C35B50E71DEE}" destId="{4A0EE9E7-55A8-4043-AB6C-05E9D2BA23B8}" srcOrd="0" destOrd="0" parTransId="{538EFC12-1682-479C-8489-2AF540F6D431}" sibTransId="{39B8AD1F-FD35-4E7F-BBC2-E1C3D6905D69}"/>
    <dgm:cxn modelId="{9F9A4310-152C-4168-8BEF-B0C7ED49A40E}" type="presOf" srcId="{361C8FEA-3361-42C0-809B-D2BBCB967BED}" destId="{2F0DD824-2D83-43FE-8BBE-45C0209D8096}" srcOrd="0" destOrd="0" presId="urn:microsoft.com/office/officeart/2018/2/layout/IconVerticalSolidList"/>
    <dgm:cxn modelId="{4EC6D21C-AB37-436A-8EF6-219047093241}" type="presOf" srcId="{ED1887E8-F0AF-440D-B6DE-CA1A5C15ED65}" destId="{644D7E66-1F86-4EF4-A113-8BA971106EB8}" srcOrd="0" destOrd="0" presId="urn:microsoft.com/office/officeart/2018/2/layout/IconVerticalSolidList"/>
    <dgm:cxn modelId="{EEC35A1F-5A99-423E-A4E6-4734A1B45CBF}" type="presOf" srcId="{F5F8E9D4-5C8A-4006-9D82-82F6A6CDD1A5}" destId="{B68C5AB5-7695-4C8F-8EF4-641DCD32273A}" srcOrd="0" destOrd="0" presId="urn:microsoft.com/office/officeart/2018/2/layout/IconVerticalSolidList"/>
    <dgm:cxn modelId="{D7180525-5320-446C-B2D3-9B6376628403}" type="presOf" srcId="{096C5247-27DA-47BE-A0C9-AF472178C71D}" destId="{FB6BB7EF-04E2-4C05-B1ED-1D12E747EF55}" srcOrd="0" destOrd="0" presId="urn:microsoft.com/office/officeart/2018/2/layout/IconVerticalSolidList"/>
    <dgm:cxn modelId="{E29FF727-0FC1-4549-8F95-D86195476296}" type="presOf" srcId="{295B95F5-94C3-4D70-BB78-AEBB36D568B8}" destId="{B8D9AC0A-9B0F-4524-A2C5-EB59C27A3E09}" srcOrd="0" destOrd="0" presId="urn:microsoft.com/office/officeart/2018/2/layout/IconVerticalSolidList"/>
    <dgm:cxn modelId="{0948F43D-8978-4645-B214-5FFB2B2F6F2F}" srcId="{295B95F5-94C3-4D70-BB78-AEBB36D568B8}" destId="{5801CB91-8466-477E-A4BB-350262933CD5}" srcOrd="0" destOrd="0" parTransId="{DB201AA2-533A-423D-8678-CC3903C35DC7}" sibTransId="{96E8AE9C-AB62-49B0-8C36-FF3DB6F2937A}"/>
    <dgm:cxn modelId="{6F79DC5F-2415-42CF-AA18-794A4B5A6143}" type="presOf" srcId="{25177D1F-32F3-4D5F-BCEA-C3D8F9D80A02}" destId="{469A127D-71C0-4075-B151-2458C9033BFC}" srcOrd="0" destOrd="0" presId="urn:microsoft.com/office/officeart/2018/2/layout/IconVerticalSolidList"/>
    <dgm:cxn modelId="{03382D64-A439-46F9-87C0-D612A6488936}" srcId="{23374AA3-33B3-4C49-890E-7CFCC602324C}" destId="{F5F8E9D4-5C8A-4006-9D82-82F6A6CDD1A5}" srcOrd="0" destOrd="0" parTransId="{029688D7-D45A-4B76-AE6E-C5DF21599B00}" sibTransId="{2CF8534F-D178-45EA-B1D7-8F55487F0B23}"/>
    <dgm:cxn modelId="{08A83F4C-B5D0-4C62-9438-95B21C13982B}" srcId="{CE15016E-3474-4B88-9AAC-FAF89EBC6FF4}" destId="{361C8FEA-3361-42C0-809B-D2BBCB967BED}" srcOrd="0" destOrd="0" parTransId="{DA365022-53A4-43B0-9CBB-F6B1448F35A6}" sibTransId="{17DFD811-ECAA-4967-98E9-7651202E33B6}"/>
    <dgm:cxn modelId="{431B7754-12E3-49D6-ADB2-A0E67FA9DE54}" srcId="{2AADB896-455D-44DB-9B70-51737C3C19F2}" destId="{D91A2D18-D049-478E-98FB-C35B50E71DEE}" srcOrd="3" destOrd="0" parTransId="{7F61F81F-8D2C-46E9-B3A6-82BD503160C1}" sibTransId="{18C68165-7629-4451-9717-332A46F3AEDE}"/>
    <dgm:cxn modelId="{8A94907C-7BE2-4C5B-830C-BA4F3BF9F9BA}" type="presOf" srcId="{CE15016E-3474-4B88-9AAC-FAF89EBC6FF4}" destId="{BCADF349-DE4E-4B09-8300-A1614142E361}" srcOrd="0" destOrd="0" presId="urn:microsoft.com/office/officeart/2018/2/layout/IconVerticalSolidList"/>
    <dgm:cxn modelId="{832B277F-9E29-488E-BF39-DBEAF475D863}" type="presOf" srcId="{23374AA3-33B3-4C49-890E-7CFCC602324C}" destId="{AE453E99-E62B-4DE2-9253-75F25EA0BF22}" srcOrd="0" destOrd="0" presId="urn:microsoft.com/office/officeart/2018/2/layout/IconVerticalSolidList"/>
    <dgm:cxn modelId="{6C595284-9062-48AD-8833-69AC4A148586}" type="presOf" srcId="{D91A2D18-D049-478E-98FB-C35B50E71DEE}" destId="{B7D08CB8-BDA9-429B-B95B-F7605B2DC229}" srcOrd="0" destOrd="0" presId="urn:microsoft.com/office/officeart/2018/2/layout/IconVerticalSolidList"/>
    <dgm:cxn modelId="{ABD28386-7381-417D-87AA-F561FCA4F8A2}" srcId="{2AADB896-455D-44DB-9B70-51737C3C19F2}" destId="{295B95F5-94C3-4D70-BB78-AEBB36D568B8}" srcOrd="2" destOrd="0" parTransId="{712C77FE-1EC4-461A-8DAB-E9A568DF5640}" sibTransId="{072359A3-D2EE-407E-B535-DDBB1631E47A}"/>
    <dgm:cxn modelId="{FCAF0096-9BDC-4E98-ABE8-7D61D972D3C0}" srcId="{25177D1F-32F3-4D5F-BCEA-C3D8F9D80A02}" destId="{ED1887E8-F0AF-440D-B6DE-CA1A5C15ED65}" srcOrd="0" destOrd="0" parTransId="{F1C86605-20E1-4D8F-9991-89646BEB8A93}" sibTransId="{F8FC9DC9-C0F2-4565-9C74-2B4B7602367F}"/>
    <dgm:cxn modelId="{FA95F8A2-BBDC-4411-B7DC-22AEE8710E19}" type="presOf" srcId="{4A0EE9E7-55A8-4043-AB6C-05E9D2BA23B8}" destId="{D2F7C4F0-0DD2-463D-BD0C-BDFBAE4559F6}" srcOrd="0" destOrd="0" presId="urn:microsoft.com/office/officeart/2018/2/layout/IconVerticalSolidList"/>
    <dgm:cxn modelId="{6EF306A7-7489-441E-9219-D638700C8B43}" type="presOf" srcId="{2AADB896-455D-44DB-9B70-51737C3C19F2}" destId="{DD85C20A-04B2-452D-B434-8F9A6C87EC30}" srcOrd="0" destOrd="0" presId="urn:microsoft.com/office/officeart/2018/2/layout/IconVerticalSolidList"/>
    <dgm:cxn modelId="{2A8459AE-02F9-4C79-B71C-7A89FCF07C9E}" srcId="{2AADB896-455D-44DB-9B70-51737C3C19F2}" destId="{23374AA3-33B3-4C49-890E-7CFCC602324C}" srcOrd="0" destOrd="0" parTransId="{C725C587-0EF7-4696-AA41-BF823202417F}" sibTransId="{116310DF-CD36-404C-94A7-4FD2AE54DCC8}"/>
    <dgm:cxn modelId="{BBA08CBA-277D-42CA-A2FF-1DBC6250B187}" srcId="{2AADB896-455D-44DB-9B70-51737C3C19F2}" destId="{25177D1F-32F3-4D5F-BCEA-C3D8F9D80A02}" srcOrd="5" destOrd="0" parTransId="{6EA9D859-1D2C-4065-BC43-973330517857}" sibTransId="{165D7878-ED00-48B0-AEE8-B9DC43870A76}"/>
    <dgm:cxn modelId="{E1A9B7BE-9355-414A-ADF3-222E1A096CBE}" srcId="{2AADB896-455D-44DB-9B70-51737C3C19F2}" destId="{096C5247-27DA-47BE-A0C9-AF472178C71D}" srcOrd="4" destOrd="0" parTransId="{DDF03694-C59B-419E-A052-A22299A6DE4B}" sibTransId="{CAE2C00E-E8E3-4DBC-92F8-C27D9B5E7ADF}"/>
    <dgm:cxn modelId="{D6B0B2C2-9CE1-4D89-AFDE-F851DCB85D62}" srcId="{2AADB896-455D-44DB-9B70-51737C3C19F2}" destId="{CE15016E-3474-4B88-9AAC-FAF89EBC6FF4}" srcOrd="1" destOrd="0" parTransId="{6C432950-977E-40AD-8FFC-5BF7EA915BBE}" sibTransId="{77183950-7043-4524-A751-8C1D4ABD57DA}"/>
    <dgm:cxn modelId="{1EBE8AC5-9C24-434E-88A6-3EA5F5F6CE28}" type="presOf" srcId="{5E0119A7-0BE6-46D3-8FD6-AF7DB408FC65}" destId="{0884FA0D-1018-421E-980A-79CD4A90ADD4}" srcOrd="0" destOrd="0" presId="urn:microsoft.com/office/officeart/2018/2/layout/IconVerticalSolidList"/>
    <dgm:cxn modelId="{5BC86BF5-1111-46D3-9F67-FCB136FE4A08}" type="presOf" srcId="{5801CB91-8466-477E-A4BB-350262933CD5}" destId="{1889AF73-A652-4C9B-B43D-8E77213937ED}" srcOrd="0" destOrd="0" presId="urn:microsoft.com/office/officeart/2018/2/layout/IconVerticalSolidList"/>
    <dgm:cxn modelId="{383AFAFF-FFA4-428F-BB4B-89D85E64592E}" srcId="{096C5247-27DA-47BE-A0C9-AF472178C71D}" destId="{5E0119A7-0BE6-46D3-8FD6-AF7DB408FC65}" srcOrd="0" destOrd="0" parTransId="{965F420A-B5D3-479E-A18D-0356F99E0D32}" sibTransId="{CD99B0ED-C851-4FF6-AE50-29890F396459}"/>
    <dgm:cxn modelId="{A827E7EA-937E-409A-9DF8-9537673C4AF3}" type="presParOf" srcId="{DD85C20A-04B2-452D-B434-8F9A6C87EC30}" destId="{1FB8FA79-2D0D-4DFA-999B-146F7A73F28D}" srcOrd="0" destOrd="0" presId="urn:microsoft.com/office/officeart/2018/2/layout/IconVerticalSolidList"/>
    <dgm:cxn modelId="{7E2C11CC-9869-458C-91AF-9EDDD1026670}" type="presParOf" srcId="{1FB8FA79-2D0D-4DFA-999B-146F7A73F28D}" destId="{8264F523-A728-4F5D-B4AA-762731DC2060}" srcOrd="0" destOrd="0" presId="urn:microsoft.com/office/officeart/2018/2/layout/IconVerticalSolidList"/>
    <dgm:cxn modelId="{54D4483A-9D28-47BC-951D-4F32361E217E}" type="presParOf" srcId="{1FB8FA79-2D0D-4DFA-999B-146F7A73F28D}" destId="{93556477-1EDF-4ABF-972B-1422862F3265}" srcOrd="1" destOrd="0" presId="urn:microsoft.com/office/officeart/2018/2/layout/IconVerticalSolidList"/>
    <dgm:cxn modelId="{BA9CA343-08AF-4949-93E9-5019BA2352E3}" type="presParOf" srcId="{1FB8FA79-2D0D-4DFA-999B-146F7A73F28D}" destId="{E4974499-509B-4347-A346-24C6F305C503}" srcOrd="2" destOrd="0" presId="urn:microsoft.com/office/officeart/2018/2/layout/IconVerticalSolidList"/>
    <dgm:cxn modelId="{4FD0A352-02AA-428F-AD51-22451A3001B5}" type="presParOf" srcId="{1FB8FA79-2D0D-4DFA-999B-146F7A73F28D}" destId="{AE453E99-E62B-4DE2-9253-75F25EA0BF22}" srcOrd="3" destOrd="0" presId="urn:microsoft.com/office/officeart/2018/2/layout/IconVerticalSolidList"/>
    <dgm:cxn modelId="{C6C21A92-08AC-4241-9256-F11167C366F4}" type="presParOf" srcId="{1FB8FA79-2D0D-4DFA-999B-146F7A73F28D}" destId="{B68C5AB5-7695-4C8F-8EF4-641DCD32273A}" srcOrd="4" destOrd="0" presId="urn:microsoft.com/office/officeart/2018/2/layout/IconVerticalSolidList"/>
    <dgm:cxn modelId="{5B97A134-63F1-4042-9BA7-92EC259613E4}" type="presParOf" srcId="{DD85C20A-04B2-452D-B434-8F9A6C87EC30}" destId="{A2F4C445-CE4F-47E1-9167-53AA0918C45B}" srcOrd="1" destOrd="0" presId="urn:microsoft.com/office/officeart/2018/2/layout/IconVerticalSolidList"/>
    <dgm:cxn modelId="{94E7F407-49B6-4BB5-9A83-9826688EFAE9}" type="presParOf" srcId="{DD85C20A-04B2-452D-B434-8F9A6C87EC30}" destId="{AC2BB70B-6C04-40B6-8696-431C4019E4B6}" srcOrd="2" destOrd="0" presId="urn:microsoft.com/office/officeart/2018/2/layout/IconVerticalSolidList"/>
    <dgm:cxn modelId="{F04EE0E7-931F-40A9-8DF4-E45C6AB92218}" type="presParOf" srcId="{AC2BB70B-6C04-40B6-8696-431C4019E4B6}" destId="{7386EA65-1B71-43F5-9F0F-FDDC1B84A89E}" srcOrd="0" destOrd="0" presId="urn:microsoft.com/office/officeart/2018/2/layout/IconVerticalSolidList"/>
    <dgm:cxn modelId="{066CA506-E877-48C0-9211-6AA589E23412}" type="presParOf" srcId="{AC2BB70B-6C04-40B6-8696-431C4019E4B6}" destId="{595762E0-4007-43B1-9F32-28B15DFCA183}" srcOrd="1" destOrd="0" presId="urn:microsoft.com/office/officeart/2018/2/layout/IconVerticalSolidList"/>
    <dgm:cxn modelId="{1B5B42D2-213D-4F25-B8C2-EC22EAF702A4}" type="presParOf" srcId="{AC2BB70B-6C04-40B6-8696-431C4019E4B6}" destId="{AFB6F870-0699-4FEF-A512-BEC1883920E0}" srcOrd="2" destOrd="0" presId="urn:microsoft.com/office/officeart/2018/2/layout/IconVerticalSolidList"/>
    <dgm:cxn modelId="{0FD31834-1F02-4259-AF21-4792E3995637}" type="presParOf" srcId="{AC2BB70B-6C04-40B6-8696-431C4019E4B6}" destId="{BCADF349-DE4E-4B09-8300-A1614142E361}" srcOrd="3" destOrd="0" presId="urn:microsoft.com/office/officeart/2018/2/layout/IconVerticalSolidList"/>
    <dgm:cxn modelId="{3FD898E7-8692-4D1A-956F-66C123866654}" type="presParOf" srcId="{AC2BB70B-6C04-40B6-8696-431C4019E4B6}" destId="{2F0DD824-2D83-43FE-8BBE-45C0209D8096}" srcOrd="4" destOrd="0" presId="urn:microsoft.com/office/officeart/2018/2/layout/IconVerticalSolidList"/>
    <dgm:cxn modelId="{98558EFC-CC22-4C4D-8AF1-75016A230089}" type="presParOf" srcId="{DD85C20A-04B2-452D-B434-8F9A6C87EC30}" destId="{BFF1C85B-5A21-428B-97D0-5541AA859B3C}" srcOrd="3" destOrd="0" presId="urn:microsoft.com/office/officeart/2018/2/layout/IconVerticalSolidList"/>
    <dgm:cxn modelId="{1AFD9FC4-900A-4AC1-A2A7-DCCC2CDE8210}" type="presParOf" srcId="{DD85C20A-04B2-452D-B434-8F9A6C87EC30}" destId="{B738EEDA-AB3A-49F2-9E58-2D3CE9E180A3}" srcOrd="4" destOrd="0" presId="urn:microsoft.com/office/officeart/2018/2/layout/IconVerticalSolidList"/>
    <dgm:cxn modelId="{3018DA7C-3943-49DF-A436-47414649AE86}" type="presParOf" srcId="{B738EEDA-AB3A-49F2-9E58-2D3CE9E180A3}" destId="{FF85514F-DE3E-439C-A266-19AC938E2D80}" srcOrd="0" destOrd="0" presId="urn:microsoft.com/office/officeart/2018/2/layout/IconVerticalSolidList"/>
    <dgm:cxn modelId="{E76255E7-2354-4F7A-9DD4-89EB1251007D}" type="presParOf" srcId="{B738EEDA-AB3A-49F2-9E58-2D3CE9E180A3}" destId="{D6CFEF24-F240-47AA-B186-517B7CDBF8B2}" srcOrd="1" destOrd="0" presId="urn:microsoft.com/office/officeart/2018/2/layout/IconVerticalSolidList"/>
    <dgm:cxn modelId="{4E8B3534-F4F4-4528-9F21-ADC47EDAF8A3}" type="presParOf" srcId="{B738EEDA-AB3A-49F2-9E58-2D3CE9E180A3}" destId="{EFE8288D-32C0-4885-9A78-464047578BE4}" srcOrd="2" destOrd="0" presId="urn:microsoft.com/office/officeart/2018/2/layout/IconVerticalSolidList"/>
    <dgm:cxn modelId="{D6ED0E67-E590-4633-8182-174CCFCB0433}" type="presParOf" srcId="{B738EEDA-AB3A-49F2-9E58-2D3CE9E180A3}" destId="{B8D9AC0A-9B0F-4524-A2C5-EB59C27A3E09}" srcOrd="3" destOrd="0" presId="urn:microsoft.com/office/officeart/2018/2/layout/IconVerticalSolidList"/>
    <dgm:cxn modelId="{AB088735-F668-46E6-BB0F-665949F79191}" type="presParOf" srcId="{B738EEDA-AB3A-49F2-9E58-2D3CE9E180A3}" destId="{1889AF73-A652-4C9B-B43D-8E77213937ED}" srcOrd="4" destOrd="0" presId="urn:microsoft.com/office/officeart/2018/2/layout/IconVerticalSolidList"/>
    <dgm:cxn modelId="{2BED5598-1F59-4FD6-B2CC-2A8B8F01E1C8}" type="presParOf" srcId="{DD85C20A-04B2-452D-B434-8F9A6C87EC30}" destId="{6EC6BC85-7E3C-447E-A664-A8D439105628}" srcOrd="5" destOrd="0" presId="urn:microsoft.com/office/officeart/2018/2/layout/IconVerticalSolidList"/>
    <dgm:cxn modelId="{B657E168-ECDB-40C4-8942-A5E71BF6377F}" type="presParOf" srcId="{DD85C20A-04B2-452D-B434-8F9A6C87EC30}" destId="{727F7E94-8B44-4A44-9E4E-43BC6C235C1F}" srcOrd="6" destOrd="0" presId="urn:microsoft.com/office/officeart/2018/2/layout/IconVerticalSolidList"/>
    <dgm:cxn modelId="{F5F497AB-04F9-4243-80EC-A43C2F23FEAF}" type="presParOf" srcId="{727F7E94-8B44-4A44-9E4E-43BC6C235C1F}" destId="{F0006934-98A5-4577-9B91-F6810C69DBFA}" srcOrd="0" destOrd="0" presId="urn:microsoft.com/office/officeart/2018/2/layout/IconVerticalSolidList"/>
    <dgm:cxn modelId="{80799DAC-DB7F-46F5-B016-B2F7002ACD24}" type="presParOf" srcId="{727F7E94-8B44-4A44-9E4E-43BC6C235C1F}" destId="{7855871C-09E7-4F57-8133-95650CE4894F}" srcOrd="1" destOrd="0" presId="urn:microsoft.com/office/officeart/2018/2/layout/IconVerticalSolidList"/>
    <dgm:cxn modelId="{90865393-8D2F-4547-9DE8-7746A3F18DBA}" type="presParOf" srcId="{727F7E94-8B44-4A44-9E4E-43BC6C235C1F}" destId="{BD721C4E-58A3-4041-95F8-B45CCD793829}" srcOrd="2" destOrd="0" presId="urn:microsoft.com/office/officeart/2018/2/layout/IconVerticalSolidList"/>
    <dgm:cxn modelId="{0F5CF855-EA29-4B21-869C-9A63A02C2FDF}" type="presParOf" srcId="{727F7E94-8B44-4A44-9E4E-43BC6C235C1F}" destId="{B7D08CB8-BDA9-429B-B95B-F7605B2DC229}" srcOrd="3" destOrd="0" presId="urn:microsoft.com/office/officeart/2018/2/layout/IconVerticalSolidList"/>
    <dgm:cxn modelId="{AF6517AC-1BE8-4BE0-9980-6244A9AC35A8}" type="presParOf" srcId="{727F7E94-8B44-4A44-9E4E-43BC6C235C1F}" destId="{D2F7C4F0-0DD2-463D-BD0C-BDFBAE4559F6}" srcOrd="4" destOrd="0" presId="urn:microsoft.com/office/officeart/2018/2/layout/IconVerticalSolidList"/>
    <dgm:cxn modelId="{776674B9-2D2F-4536-8433-4AEBF262879F}" type="presParOf" srcId="{DD85C20A-04B2-452D-B434-8F9A6C87EC30}" destId="{3A751793-708D-49AB-B7EA-E49B063A4992}" srcOrd="7" destOrd="0" presId="urn:microsoft.com/office/officeart/2018/2/layout/IconVerticalSolidList"/>
    <dgm:cxn modelId="{0B58EE58-1051-4B7D-9D6D-C6221F57E045}" type="presParOf" srcId="{DD85C20A-04B2-452D-B434-8F9A6C87EC30}" destId="{68CBF576-2CEE-4C96-9836-8656B1CA4C62}" srcOrd="8" destOrd="0" presId="urn:microsoft.com/office/officeart/2018/2/layout/IconVerticalSolidList"/>
    <dgm:cxn modelId="{22832EBC-74F4-4187-94BB-AFAF8ECC38CF}" type="presParOf" srcId="{68CBF576-2CEE-4C96-9836-8656B1CA4C62}" destId="{B21B2B25-6670-4031-A504-240C4C9CCB00}" srcOrd="0" destOrd="0" presId="urn:microsoft.com/office/officeart/2018/2/layout/IconVerticalSolidList"/>
    <dgm:cxn modelId="{CB0E6A50-26FD-4CFB-A148-A0DAAA55DBB2}" type="presParOf" srcId="{68CBF576-2CEE-4C96-9836-8656B1CA4C62}" destId="{8CBF785C-BF03-46C2-89BC-08427C990875}" srcOrd="1" destOrd="0" presId="urn:microsoft.com/office/officeart/2018/2/layout/IconVerticalSolidList"/>
    <dgm:cxn modelId="{782E880B-757D-46AD-A39C-1E4B8D08AC12}" type="presParOf" srcId="{68CBF576-2CEE-4C96-9836-8656B1CA4C62}" destId="{950C793B-C49A-46A6-9C2C-97D660B3DDA9}" srcOrd="2" destOrd="0" presId="urn:microsoft.com/office/officeart/2018/2/layout/IconVerticalSolidList"/>
    <dgm:cxn modelId="{9BB15DD5-EED3-4F02-B999-B1640B6C5B7E}" type="presParOf" srcId="{68CBF576-2CEE-4C96-9836-8656B1CA4C62}" destId="{FB6BB7EF-04E2-4C05-B1ED-1D12E747EF55}" srcOrd="3" destOrd="0" presId="urn:microsoft.com/office/officeart/2018/2/layout/IconVerticalSolidList"/>
    <dgm:cxn modelId="{84A02056-A60E-4230-A318-35718441428C}" type="presParOf" srcId="{68CBF576-2CEE-4C96-9836-8656B1CA4C62}" destId="{0884FA0D-1018-421E-980A-79CD4A90ADD4}" srcOrd="4" destOrd="0" presId="urn:microsoft.com/office/officeart/2018/2/layout/IconVerticalSolidList"/>
    <dgm:cxn modelId="{4BFE683C-70DE-4386-A3F8-28298942DD66}" type="presParOf" srcId="{DD85C20A-04B2-452D-B434-8F9A6C87EC30}" destId="{4574F250-3720-4B7A-B1AB-E24E05463C4B}" srcOrd="9" destOrd="0" presId="urn:microsoft.com/office/officeart/2018/2/layout/IconVerticalSolidList"/>
    <dgm:cxn modelId="{E3EA100D-3DD6-42FB-938A-7B0142C11E5B}" type="presParOf" srcId="{DD85C20A-04B2-452D-B434-8F9A6C87EC30}" destId="{B12CDD57-D85E-4F57-8565-614426EE657E}" srcOrd="10" destOrd="0" presId="urn:microsoft.com/office/officeart/2018/2/layout/IconVerticalSolidList"/>
    <dgm:cxn modelId="{4C8B59F3-0B7F-46C1-BC2D-540083D0796C}" type="presParOf" srcId="{B12CDD57-D85E-4F57-8565-614426EE657E}" destId="{659E7B19-001F-4AD6-83E2-49F3D253D00B}" srcOrd="0" destOrd="0" presId="urn:microsoft.com/office/officeart/2018/2/layout/IconVerticalSolidList"/>
    <dgm:cxn modelId="{96EEB59B-2239-4E45-B282-EE23E645AB22}" type="presParOf" srcId="{B12CDD57-D85E-4F57-8565-614426EE657E}" destId="{17D9DA4E-4B5D-4D34-AD16-B80469DFA6BA}" srcOrd="1" destOrd="0" presId="urn:microsoft.com/office/officeart/2018/2/layout/IconVerticalSolidList"/>
    <dgm:cxn modelId="{ACEA1885-4AA6-42F2-BFE3-A242ED053690}" type="presParOf" srcId="{B12CDD57-D85E-4F57-8565-614426EE657E}" destId="{30593EB5-AB39-43D4-B494-4A93F64C84B4}" srcOrd="2" destOrd="0" presId="urn:microsoft.com/office/officeart/2018/2/layout/IconVerticalSolidList"/>
    <dgm:cxn modelId="{88A2AD43-AC68-44EC-8946-C2FCE40897C5}" type="presParOf" srcId="{B12CDD57-D85E-4F57-8565-614426EE657E}" destId="{469A127D-71C0-4075-B151-2458C9033BFC}" srcOrd="3" destOrd="0" presId="urn:microsoft.com/office/officeart/2018/2/layout/IconVerticalSolidList"/>
    <dgm:cxn modelId="{201BFFD1-C9B5-43EB-BE3C-5C4B8BBE1E19}" type="presParOf" srcId="{B12CDD57-D85E-4F57-8565-614426EE657E}" destId="{644D7E66-1F86-4EF4-A113-8BA971106EB8}"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F5C99C4-5CBE-4FA9-A0C9-9117F25C6C6D}" type="doc">
      <dgm:prSet loTypeId="urn:microsoft.com/office/officeart/2018/2/layout/IconVerticalSolidList" loCatId="icon" qsTypeId="urn:microsoft.com/office/officeart/2005/8/quickstyle/3d2" qsCatId="3D" csTypeId="urn:microsoft.com/office/officeart/2005/8/colors/accent2_2" csCatId="accent2" phldr="1"/>
      <dgm:spPr/>
      <dgm:t>
        <a:bodyPr/>
        <a:lstStyle/>
        <a:p>
          <a:endParaRPr lang="en-US"/>
        </a:p>
      </dgm:t>
    </dgm:pt>
    <dgm:pt modelId="{7E3C3C6F-7AE8-4F2D-96EA-ECA35A4EAD90}">
      <dgm:prSet/>
      <dgm:spPr/>
      <dgm:t>
        <a:bodyPr/>
        <a:lstStyle/>
        <a:p>
          <a:pPr>
            <a:lnSpc>
              <a:spcPct val="100000"/>
            </a:lnSpc>
          </a:pPr>
          <a:r>
            <a:rPr lang="en-US" dirty="0"/>
            <a:t>- Segment and prioritize A/R to help staff focus on high-value or at-risk accounts to help improve recovery rates. Consider predictive analytics tools for efficiency.</a:t>
          </a:r>
        </a:p>
      </dgm:t>
    </dgm:pt>
    <dgm:pt modelId="{66241866-0323-4DFA-AF25-E37CF39734BF}" type="parTrans" cxnId="{2444FA00-70CF-41D0-A856-FA2F2471AF89}">
      <dgm:prSet/>
      <dgm:spPr/>
      <dgm:t>
        <a:bodyPr/>
        <a:lstStyle/>
        <a:p>
          <a:endParaRPr lang="en-US"/>
        </a:p>
      </dgm:t>
    </dgm:pt>
    <dgm:pt modelId="{77B60C2B-522F-46D9-8BA0-BA7BB0329985}" type="sibTrans" cxnId="{2444FA00-70CF-41D0-A856-FA2F2471AF89}">
      <dgm:prSet/>
      <dgm:spPr/>
      <dgm:t>
        <a:bodyPr/>
        <a:lstStyle/>
        <a:p>
          <a:endParaRPr lang="en-US"/>
        </a:p>
      </dgm:t>
    </dgm:pt>
    <dgm:pt modelId="{FAAAE950-B765-4DCA-9AD5-FCC9D6B172F7}">
      <dgm:prSet/>
      <dgm:spPr/>
      <dgm:t>
        <a:bodyPr/>
        <a:lstStyle/>
        <a:p>
          <a:pPr>
            <a:lnSpc>
              <a:spcPct val="100000"/>
            </a:lnSpc>
          </a:pPr>
          <a:r>
            <a:rPr lang="en-US" dirty="0"/>
            <a:t>- Use automation to drive follow-up workflows such as claim status checks and patient payment reminders</a:t>
          </a:r>
        </a:p>
      </dgm:t>
    </dgm:pt>
    <dgm:pt modelId="{926362A1-EFDA-4573-9C75-D6A3560BF942}" type="parTrans" cxnId="{591A8D0B-0E68-4114-9284-7D3232360890}">
      <dgm:prSet/>
      <dgm:spPr/>
      <dgm:t>
        <a:bodyPr/>
        <a:lstStyle/>
        <a:p>
          <a:endParaRPr lang="en-US"/>
        </a:p>
      </dgm:t>
    </dgm:pt>
    <dgm:pt modelId="{F02F8EC1-AE9F-411C-AFE1-1EE40341CBAD}" type="sibTrans" cxnId="{591A8D0B-0E68-4114-9284-7D3232360890}">
      <dgm:prSet/>
      <dgm:spPr/>
      <dgm:t>
        <a:bodyPr/>
        <a:lstStyle/>
        <a:p>
          <a:endParaRPr lang="en-US"/>
        </a:p>
      </dgm:t>
    </dgm:pt>
    <dgm:pt modelId="{57A93133-3CA6-4E4C-8FF7-83184F06B79D}">
      <dgm:prSet/>
      <dgm:spPr/>
      <dgm:t>
        <a:bodyPr/>
        <a:lstStyle/>
        <a:p>
          <a:pPr>
            <a:lnSpc>
              <a:spcPct val="100000"/>
            </a:lnSpc>
          </a:pPr>
          <a:r>
            <a:rPr lang="en-US" dirty="0"/>
            <a:t>- Monitor Key Performance Indicators (KPIs) like Days Not Final Billed (DNFB) </a:t>
          </a:r>
        </a:p>
        <a:p>
          <a:pPr>
            <a:lnSpc>
              <a:spcPct val="100000"/>
            </a:lnSpc>
          </a:pPr>
          <a:r>
            <a:rPr lang="en-US" dirty="0"/>
            <a:t>and cash collections</a:t>
          </a:r>
        </a:p>
      </dgm:t>
    </dgm:pt>
    <dgm:pt modelId="{9CE1AE67-9DB0-44EA-BB5E-B2E0E3F4CC44}" type="parTrans" cxnId="{07B20D90-F8F8-44F5-91B8-9BACF2CEB447}">
      <dgm:prSet/>
      <dgm:spPr/>
      <dgm:t>
        <a:bodyPr/>
        <a:lstStyle/>
        <a:p>
          <a:endParaRPr lang="en-US"/>
        </a:p>
      </dgm:t>
    </dgm:pt>
    <dgm:pt modelId="{3B523375-1A3C-42EF-A421-61088825DFD9}" type="sibTrans" cxnId="{07B20D90-F8F8-44F5-91B8-9BACF2CEB447}">
      <dgm:prSet/>
      <dgm:spPr/>
      <dgm:t>
        <a:bodyPr/>
        <a:lstStyle/>
        <a:p>
          <a:endParaRPr lang="en-US"/>
        </a:p>
      </dgm:t>
    </dgm:pt>
    <dgm:pt modelId="{6F0B01AF-8222-421A-9854-5C15E0532C70}">
      <dgm:prSet/>
      <dgm:spPr/>
      <dgm:t>
        <a:bodyPr/>
        <a:lstStyle/>
        <a:p>
          <a:pPr>
            <a:lnSpc>
              <a:spcPct val="100000"/>
            </a:lnSpc>
          </a:pPr>
          <a:r>
            <a:rPr lang="en-US" dirty="0"/>
            <a:t>- Establish payer scorecards to track and evaluate performance across metrics such as claims processing time, denial rates, and reimbursement accuracy</a:t>
          </a:r>
        </a:p>
      </dgm:t>
    </dgm:pt>
    <dgm:pt modelId="{C2FD2B04-C979-4A24-A0DC-F47EA2FC89B1}" type="parTrans" cxnId="{E600D1DA-F07F-41E4-8C0A-9CB21066A102}">
      <dgm:prSet/>
      <dgm:spPr/>
      <dgm:t>
        <a:bodyPr/>
        <a:lstStyle/>
        <a:p>
          <a:endParaRPr lang="en-US"/>
        </a:p>
      </dgm:t>
    </dgm:pt>
    <dgm:pt modelId="{0EF3DBB3-BFEC-4F11-83BE-DADADDFDF49B}" type="sibTrans" cxnId="{E600D1DA-F07F-41E4-8C0A-9CB21066A102}">
      <dgm:prSet/>
      <dgm:spPr/>
      <dgm:t>
        <a:bodyPr/>
        <a:lstStyle/>
        <a:p>
          <a:endParaRPr lang="en-US"/>
        </a:p>
      </dgm:t>
    </dgm:pt>
    <dgm:pt modelId="{30817BB9-632D-459D-A2C6-853CA0464CEC}" type="pres">
      <dgm:prSet presAssocID="{FF5C99C4-5CBE-4FA9-A0C9-9117F25C6C6D}" presName="root" presStyleCnt="0">
        <dgm:presLayoutVars>
          <dgm:dir/>
          <dgm:resizeHandles val="exact"/>
        </dgm:presLayoutVars>
      </dgm:prSet>
      <dgm:spPr/>
    </dgm:pt>
    <dgm:pt modelId="{74CB67F1-EA29-4626-9E83-F81DE925000E}" type="pres">
      <dgm:prSet presAssocID="{7E3C3C6F-7AE8-4F2D-96EA-ECA35A4EAD90}" presName="compNode" presStyleCnt="0"/>
      <dgm:spPr/>
    </dgm:pt>
    <dgm:pt modelId="{697F226E-7BE7-402C-8F07-5757919F9254}" type="pres">
      <dgm:prSet presAssocID="{7E3C3C6F-7AE8-4F2D-96EA-ECA35A4EAD90}" presName="bgRect" presStyleLbl="bgShp" presStyleIdx="0" presStyleCnt="4"/>
      <dgm:spPr/>
    </dgm:pt>
    <dgm:pt modelId="{FF30576E-BA2E-4190-A32E-18449693D028}" type="pres">
      <dgm:prSet presAssocID="{7E3C3C6F-7AE8-4F2D-96EA-ECA35A4EAD9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lowchart"/>
        </a:ext>
      </dgm:extLst>
    </dgm:pt>
    <dgm:pt modelId="{2C89EA3E-656C-406E-83C6-92AD16D335A3}" type="pres">
      <dgm:prSet presAssocID="{7E3C3C6F-7AE8-4F2D-96EA-ECA35A4EAD90}" presName="spaceRect" presStyleCnt="0"/>
      <dgm:spPr/>
    </dgm:pt>
    <dgm:pt modelId="{BC12EC84-2721-46FD-AC85-9071D23A283F}" type="pres">
      <dgm:prSet presAssocID="{7E3C3C6F-7AE8-4F2D-96EA-ECA35A4EAD90}" presName="parTx" presStyleLbl="revTx" presStyleIdx="0" presStyleCnt="4">
        <dgm:presLayoutVars>
          <dgm:chMax val="0"/>
          <dgm:chPref val="0"/>
        </dgm:presLayoutVars>
      </dgm:prSet>
      <dgm:spPr/>
    </dgm:pt>
    <dgm:pt modelId="{1B03CE8F-9873-49E9-8636-80F85B389C78}" type="pres">
      <dgm:prSet presAssocID="{77B60C2B-522F-46D9-8BA0-BA7BB0329985}" presName="sibTrans" presStyleCnt="0"/>
      <dgm:spPr/>
    </dgm:pt>
    <dgm:pt modelId="{4F97C04B-B0E6-4437-8A09-82DB3F1772D5}" type="pres">
      <dgm:prSet presAssocID="{FAAAE950-B765-4DCA-9AD5-FCC9D6B172F7}" presName="compNode" presStyleCnt="0"/>
      <dgm:spPr/>
    </dgm:pt>
    <dgm:pt modelId="{295F7E9D-85F7-46DE-9B45-30BC202BA454}" type="pres">
      <dgm:prSet presAssocID="{FAAAE950-B765-4DCA-9AD5-FCC9D6B172F7}" presName="bgRect" presStyleLbl="bgShp" presStyleIdx="1" presStyleCnt="4"/>
      <dgm:spPr/>
    </dgm:pt>
    <dgm:pt modelId="{1B8388CC-49D5-4BFA-9C1B-B54788016891}" type="pres">
      <dgm:prSet presAssocID="{FAAAE950-B765-4DCA-9AD5-FCC9D6B172F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ools"/>
        </a:ext>
      </dgm:extLst>
    </dgm:pt>
    <dgm:pt modelId="{28264DA3-792E-4363-8C89-14836E1EBF88}" type="pres">
      <dgm:prSet presAssocID="{FAAAE950-B765-4DCA-9AD5-FCC9D6B172F7}" presName="spaceRect" presStyleCnt="0"/>
      <dgm:spPr/>
    </dgm:pt>
    <dgm:pt modelId="{98D4026E-036B-4656-AFF8-5652F0677825}" type="pres">
      <dgm:prSet presAssocID="{FAAAE950-B765-4DCA-9AD5-FCC9D6B172F7}" presName="parTx" presStyleLbl="revTx" presStyleIdx="1" presStyleCnt="4">
        <dgm:presLayoutVars>
          <dgm:chMax val="0"/>
          <dgm:chPref val="0"/>
        </dgm:presLayoutVars>
      </dgm:prSet>
      <dgm:spPr/>
    </dgm:pt>
    <dgm:pt modelId="{B79209FD-0E49-4C3E-82DC-1CB4E1D078B0}" type="pres">
      <dgm:prSet presAssocID="{F02F8EC1-AE9F-411C-AFE1-1EE40341CBAD}" presName="sibTrans" presStyleCnt="0"/>
      <dgm:spPr/>
    </dgm:pt>
    <dgm:pt modelId="{FE195B9E-5731-4CD9-BB82-1ED1AB498780}" type="pres">
      <dgm:prSet presAssocID="{57A93133-3CA6-4E4C-8FF7-83184F06B79D}" presName="compNode" presStyleCnt="0"/>
      <dgm:spPr/>
    </dgm:pt>
    <dgm:pt modelId="{FF6C4086-2850-485C-8ABD-365A82B4E781}" type="pres">
      <dgm:prSet presAssocID="{57A93133-3CA6-4E4C-8FF7-83184F06B79D}" presName="bgRect" presStyleLbl="bgShp" presStyleIdx="2" presStyleCnt="4"/>
      <dgm:spPr/>
    </dgm:pt>
    <dgm:pt modelId="{23B0E250-F776-453E-96D3-07F9DEB0DCA3}" type="pres">
      <dgm:prSet presAssocID="{57A93133-3CA6-4E4C-8FF7-83184F06B79D}"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r graph with upward trend with solid fill"/>
        </a:ext>
      </dgm:extLst>
    </dgm:pt>
    <dgm:pt modelId="{D798FC22-A8B4-4BC8-8D73-A6E87B6120CC}" type="pres">
      <dgm:prSet presAssocID="{57A93133-3CA6-4E4C-8FF7-83184F06B79D}" presName="spaceRect" presStyleCnt="0"/>
      <dgm:spPr/>
    </dgm:pt>
    <dgm:pt modelId="{69CE77DC-B896-4724-89BB-583BF8261667}" type="pres">
      <dgm:prSet presAssocID="{57A93133-3CA6-4E4C-8FF7-83184F06B79D}" presName="parTx" presStyleLbl="revTx" presStyleIdx="2" presStyleCnt="4">
        <dgm:presLayoutVars>
          <dgm:chMax val="0"/>
          <dgm:chPref val="0"/>
        </dgm:presLayoutVars>
      </dgm:prSet>
      <dgm:spPr/>
    </dgm:pt>
    <dgm:pt modelId="{91310599-116F-4928-A9C0-D311B7370C53}" type="pres">
      <dgm:prSet presAssocID="{3B523375-1A3C-42EF-A421-61088825DFD9}" presName="sibTrans" presStyleCnt="0"/>
      <dgm:spPr/>
    </dgm:pt>
    <dgm:pt modelId="{E1FD79D7-BF47-4747-A6CD-51408F6B8C09}" type="pres">
      <dgm:prSet presAssocID="{6F0B01AF-8222-421A-9854-5C15E0532C70}" presName="compNode" presStyleCnt="0"/>
      <dgm:spPr/>
    </dgm:pt>
    <dgm:pt modelId="{17B4B4D0-274F-4373-8F1F-3D0E2725F63C}" type="pres">
      <dgm:prSet presAssocID="{6F0B01AF-8222-421A-9854-5C15E0532C70}" presName="bgRect" presStyleLbl="bgShp" presStyleIdx="3" presStyleCnt="4"/>
      <dgm:spPr/>
    </dgm:pt>
    <dgm:pt modelId="{448EC596-DDCA-41D4-9603-AFD028482514}" type="pres">
      <dgm:prSet presAssocID="{6F0B01AF-8222-421A-9854-5C15E0532C70}"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hecklist with solid fill"/>
        </a:ext>
      </dgm:extLst>
    </dgm:pt>
    <dgm:pt modelId="{D19914A5-7D40-4BE9-B3AC-F937E6E8CC29}" type="pres">
      <dgm:prSet presAssocID="{6F0B01AF-8222-421A-9854-5C15E0532C70}" presName="spaceRect" presStyleCnt="0"/>
      <dgm:spPr/>
    </dgm:pt>
    <dgm:pt modelId="{A0F137A9-5DE7-4442-AA1C-04D960A05AAB}" type="pres">
      <dgm:prSet presAssocID="{6F0B01AF-8222-421A-9854-5C15E0532C70}" presName="parTx" presStyleLbl="revTx" presStyleIdx="3" presStyleCnt="4">
        <dgm:presLayoutVars>
          <dgm:chMax val="0"/>
          <dgm:chPref val="0"/>
        </dgm:presLayoutVars>
      </dgm:prSet>
      <dgm:spPr/>
    </dgm:pt>
  </dgm:ptLst>
  <dgm:cxnLst>
    <dgm:cxn modelId="{2444FA00-70CF-41D0-A856-FA2F2471AF89}" srcId="{FF5C99C4-5CBE-4FA9-A0C9-9117F25C6C6D}" destId="{7E3C3C6F-7AE8-4F2D-96EA-ECA35A4EAD90}" srcOrd="0" destOrd="0" parTransId="{66241866-0323-4DFA-AF25-E37CF39734BF}" sibTransId="{77B60C2B-522F-46D9-8BA0-BA7BB0329985}"/>
    <dgm:cxn modelId="{591A8D0B-0E68-4114-9284-7D3232360890}" srcId="{FF5C99C4-5CBE-4FA9-A0C9-9117F25C6C6D}" destId="{FAAAE950-B765-4DCA-9AD5-FCC9D6B172F7}" srcOrd="1" destOrd="0" parTransId="{926362A1-EFDA-4573-9C75-D6A3560BF942}" sibTransId="{F02F8EC1-AE9F-411C-AFE1-1EE40341CBAD}"/>
    <dgm:cxn modelId="{C6B84014-DE04-489A-A492-596F6328C0A1}" type="presOf" srcId="{57A93133-3CA6-4E4C-8FF7-83184F06B79D}" destId="{69CE77DC-B896-4724-89BB-583BF8261667}" srcOrd="0" destOrd="0" presId="urn:microsoft.com/office/officeart/2018/2/layout/IconVerticalSolidList"/>
    <dgm:cxn modelId="{07B20D90-F8F8-44F5-91B8-9BACF2CEB447}" srcId="{FF5C99C4-5CBE-4FA9-A0C9-9117F25C6C6D}" destId="{57A93133-3CA6-4E4C-8FF7-83184F06B79D}" srcOrd="2" destOrd="0" parTransId="{9CE1AE67-9DB0-44EA-BB5E-B2E0E3F4CC44}" sibTransId="{3B523375-1A3C-42EF-A421-61088825DFD9}"/>
    <dgm:cxn modelId="{E085A1AC-06CE-445B-B1A7-27AD68484E89}" type="presOf" srcId="{FF5C99C4-5CBE-4FA9-A0C9-9117F25C6C6D}" destId="{30817BB9-632D-459D-A2C6-853CA0464CEC}" srcOrd="0" destOrd="0" presId="urn:microsoft.com/office/officeart/2018/2/layout/IconVerticalSolidList"/>
    <dgm:cxn modelId="{C7FCEEBC-5698-47DE-8985-C295312214FE}" type="presOf" srcId="{6F0B01AF-8222-421A-9854-5C15E0532C70}" destId="{A0F137A9-5DE7-4442-AA1C-04D960A05AAB}" srcOrd="0" destOrd="0" presId="urn:microsoft.com/office/officeart/2018/2/layout/IconVerticalSolidList"/>
    <dgm:cxn modelId="{34BCD5D4-A766-46E2-9D89-43C6BB27DDA7}" type="presOf" srcId="{7E3C3C6F-7AE8-4F2D-96EA-ECA35A4EAD90}" destId="{BC12EC84-2721-46FD-AC85-9071D23A283F}" srcOrd="0" destOrd="0" presId="urn:microsoft.com/office/officeart/2018/2/layout/IconVerticalSolidList"/>
    <dgm:cxn modelId="{9CF812D6-3AD0-4155-9B39-495AF3130C1C}" type="presOf" srcId="{FAAAE950-B765-4DCA-9AD5-FCC9D6B172F7}" destId="{98D4026E-036B-4656-AFF8-5652F0677825}" srcOrd="0" destOrd="0" presId="urn:microsoft.com/office/officeart/2018/2/layout/IconVerticalSolidList"/>
    <dgm:cxn modelId="{E600D1DA-F07F-41E4-8C0A-9CB21066A102}" srcId="{FF5C99C4-5CBE-4FA9-A0C9-9117F25C6C6D}" destId="{6F0B01AF-8222-421A-9854-5C15E0532C70}" srcOrd="3" destOrd="0" parTransId="{C2FD2B04-C979-4A24-A0DC-F47EA2FC89B1}" sibTransId="{0EF3DBB3-BFEC-4F11-83BE-DADADDFDF49B}"/>
    <dgm:cxn modelId="{E76F1D77-8E68-42A1-B726-740EBCE48F3C}" type="presParOf" srcId="{30817BB9-632D-459D-A2C6-853CA0464CEC}" destId="{74CB67F1-EA29-4626-9E83-F81DE925000E}" srcOrd="0" destOrd="0" presId="urn:microsoft.com/office/officeart/2018/2/layout/IconVerticalSolidList"/>
    <dgm:cxn modelId="{E1A3FA93-5049-4310-942F-66C94569D1A1}" type="presParOf" srcId="{74CB67F1-EA29-4626-9E83-F81DE925000E}" destId="{697F226E-7BE7-402C-8F07-5757919F9254}" srcOrd="0" destOrd="0" presId="urn:microsoft.com/office/officeart/2018/2/layout/IconVerticalSolidList"/>
    <dgm:cxn modelId="{F5B1A9F8-4BE4-4B85-9E84-5F48CC1EEFBF}" type="presParOf" srcId="{74CB67F1-EA29-4626-9E83-F81DE925000E}" destId="{FF30576E-BA2E-4190-A32E-18449693D028}" srcOrd="1" destOrd="0" presId="urn:microsoft.com/office/officeart/2018/2/layout/IconVerticalSolidList"/>
    <dgm:cxn modelId="{6535F8BB-AB36-477A-A156-23185824437F}" type="presParOf" srcId="{74CB67F1-EA29-4626-9E83-F81DE925000E}" destId="{2C89EA3E-656C-406E-83C6-92AD16D335A3}" srcOrd="2" destOrd="0" presId="urn:microsoft.com/office/officeart/2018/2/layout/IconVerticalSolidList"/>
    <dgm:cxn modelId="{E765EE3B-50B5-464D-8B03-5CC8C11B039B}" type="presParOf" srcId="{74CB67F1-EA29-4626-9E83-F81DE925000E}" destId="{BC12EC84-2721-46FD-AC85-9071D23A283F}" srcOrd="3" destOrd="0" presId="urn:microsoft.com/office/officeart/2018/2/layout/IconVerticalSolidList"/>
    <dgm:cxn modelId="{2EECF118-7DB9-47D9-8813-B197ED2B2C78}" type="presParOf" srcId="{30817BB9-632D-459D-A2C6-853CA0464CEC}" destId="{1B03CE8F-9873-49E9-8636-80F85B389C78}" srcOrd="1" destOrd="0" presId="urn:microsoft.com/office/officeart/2018/2/layout/IconVerticalSolidList"/>
    <dgm:cxn modelId="{3970EF93-3692-4E77-923D-193C18E48CD2}" type="presParOf" srcId="{30817BB9-632D-459D-A2C6-853CA0464CEC}" destId="{4F97C04B-B0E6-4437-8A09-82DB3F1772D5}" srcOrd="2" destOrd="0" presId="urn:microsoft.com/office/officeart/2018/2/layout/IconVerticalSolidList"/>
    <dgm:cxn modelId="{4A867BA7-A5FD-4C68-929E-8893F7314661}" type="presParOf" srcId="{4F97C04B-B0E6-4437-8A09-82DB3F1772D5}" destId="{295F7E9D-85F7-46DE-9B45-30BC202BA454}" srcOrd="0" destOrd="0" presId="urn:microsoft.com/office/officeart/2018/2/layout/IconVerticalSolidList"/>
    <dgm:cxn modelId="{92605CE6-6F1E-4E50-81D2-82FB864FDFFB}" type="presParOf" srcId="{4F97C04B-B0E6-4437-8A09-82DB3F1772D5}" destId="{1B8388CC-49D5-4BFA-9C1B-B54788016891}" srcOrd="1" destOrd="0" presId="urn:microsoft.com/office/officeart/2018/2/layout/IconVerticalSolidList"/>
    <dgm:cxn modelId="{1B7C375A-ACE1-45B4-87E1-BCC719BF827B}" type="presParOf" srcId="{4F97C04B-B0E6-4437-8A09-82DB3F1772D5}" destId="{28264DA3-792E-4363-8C89-14836E1EBF88}" srcOrd="2" destOrd="0" presId="urn:microsoft.com/office/officeart/2018/2/layout/IconVerticalSolidList"/>
    <dgm:cxn modelId="{586382A0-9430-4319-AC0A-174BBFA45867}" type="presParOf" srcId="{4F97C04B-B0E6-4437-8A09-82DB3F1772D5}" destId="{98D4026E-036B-4656-AFF8-5652F0677825}" srcOrd="3" destOrd="0" presId="urn:microsoft.com/office/officeart/2018/2/layout/IconVerticalSolidList"/>
    <dgm:cxn modelId="{B34BD49C-C95A-4A9D-A692-652756B7B573}" type="presParOf" srcId="{30817BB9-632D-459D-A2C6-853CA0464CEC}" destId="{B79209FD-0E49-4C3E-82DC-1CB4E1D078B0}" srcOrd="3" destOrd="0" presId="urn:microsoft.com/office/officeart/2018/2/layout/IconVerticalSolidList"/>
    <dgm:cxn modelId="{FB8E07F2-9DD9-4A2A-8051-8C5C8F328FB7}" type="presParOf" srcId="{30817BB9-632D-459D-A2C6-853CA0464CEC}" destId="{FE195B9E-5731-4CD9-BB82-1ED1AB498780}" srcOrd="4" destOrd="0" presId="urn:microsoft.com/office/officeart/2018/2/layout/IconVerticalSolidList"/>
    <dgm:cxn modelId="{447B2CF9-DEB2-4F55-9785-7EE16C224C93}" type="presParOf" srcId="{FE195B9E-5731-4CD9-BB82-1ED1AB498780}" destId="{FF6C4086-2850-485C-8ABD-365A82B4E781}" srcOrd="0" destOrd="0" presId="urn:microsoft.com/office/officeart/2018/2/layout/IconVerticalSolidList"/>
    <dgm:cxn modelId="{6FD58C0B-7CEC-4A8C-ADD0-BAEECC7E35AA}" type="presParOf" srcId="{FE195B9E-5731-4CD9-BB82-1ED1AB498780}" destId="{23B0E250-F776-453E-96D3-07F9DEB0DCA3}" srcOrd="1" destOrd="0" presId="urn:microsoft.com/office/officeart/2018/2/layout/IconVerticalSolidList"/>
    <dgm:cxn modelId="{8B419A6B-4EBE-4A14-8C84-BEEA4E6A703C}" type="presParOf" srcId="{FE195B9E-5731-4CD9-BB82-1ED1AB498780}" destId="{D798FC22-A8B4-4BC8-8D73-A6E87B6120CC}" srcOrd="2" destOrd="0" presId="urn:microsoft.com/office/officeart/2018/2/layout/IconVerticalSolidList"/>
    <dgm:cxn modelId="{51D5425D-1026-4CEF-8750-A8669914C3A3}" type="presParOf" srcId="{FE195B9E-5731-4CD9-BB82-1ED1AB498780}" destId="{69CE77DC-B896-4724-89BB-583BF8261667}" srcOrd="3" destOrd="0" presId="urn:microsoft.com/office/officeart/2018/2/layout/IconVerticalSolidList"/>
    <dgm:cxn modelId="{4A5E9E66-5D03-4B66-900A-DB978CD21C89}" type="presParOf" srcId="{30817BB9-632D-459D-A2C6-853CA0464CEC}" destId="{91310599-116F-4928-A9C0-D311B7370C53}" srcOrd="5" destOrd="0" presId="urn:microsoft.com/office/officeart/2018/2/layout/IconVerticalSolidList"/>
    <dgm:cxn modelId="{9750C2A9-570E-45F1-9FF6-A22952E629A7}" type="presParOf" srcId="{30817BB9-632D-459D-A2C6-853CA0464CEC}" destId="{E1FD79D7-BF47-4747-A6CD-51408F6B8C09}" srcOrd="6" destOrd="0" presId="urn:microsoft.com/office/officeart/2018/2/layout/IconVerticalSolidList"/>
    <dgm:cxn modelId="{A4451F96-83EC-4A5C-8176-464BBF47ED51}" type="presParOf" srcId="{E1FD79D7-BF47-4747-A6CD-51408F6B8C09}" destId="{17B4B4D0-274F-4373-8F1F-3D0E2725F63C}" srcOrd="0" destOrd="0" presId="urn:microsoft.com/office/officeart/2018/2/layout/IconVerticalSolidList"/>
    <dgm:cxn modelId="{399B18DE-453F-4D9A-B206-94BFFB333F42}" type="presParOf" srcId="{E1FD79D7-BF47-4747-A6CD-51408F6B8C09}" destId="{448EC596-DDCA-41D4-9603-AFD028482514}" srcOrd="1" destOrd="0" presId="urn:microsoft.com/office/officeart/2018/2/layout/IconVerticalSolidList"/>
    <dgm:cxn modelId="{613F6EF7-0CD0-469D-956C-2F4F7082C47A}" type="presParOf" srcId="{E1FD79D7-BF47-4747-A6CD-51408F6B8C09}" destId="{D19914A5-7D40-4BE9-B3AC-F937E6E8CC29}" srcOrd="2" destOrd="0" presId="urn:microsoft.com/office/officeart/2018/2/layout/IconVerticalSolidList"/>
    <dgm:cxn modelId="{DD7B629E-0A65-45CF-A436-3128B8A5AB4E}" type="presParOf" srcId="{E1FD79D7-BF47-4747-A6CD-51408F6B8C09}" destId="{A0F137A9-5DE7-4442-AA1C-04D960A05AA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CEA3FBE-C468-4814-9B12-7D116768A3D6}" type="doc">
      <dgm:prSet loTypeId="urn:microsoft.com/office/officeart/2018/2/layout/IconVerticalSolidList" loCatId="icon" qsTypeId="urn:microsoft.com/office/officeart/2005/8/quickstyle/3d2" qsCatId="3D" csTypeId="urn:microsoft.com/office/officeart/2005/8/colors/accent2_2" csCatId="accent2" phldr="1"/>
      <dgm:spPr/>
      <dgm:t>
        <a:bodyPr/>
        <a:lstStyle/>
        <a:p>
          <a:endParaRPr lang="en-US"/>
        </a:p>
      </dgm:t>
    </dgm:pt>
    <dgm:pt modelId="{71F76D38-5449-428E-8B6C-B84EFFCC9967}">
      <dgm:prSet/>
      <dgm:spPr/>
      <dgm:t>
        <a:bodyPr/>
        <a:lstStyle/>
        <a:p>
          <a:pPr>
            <a:lnSpc>
              <a:spcPct val="100000"/>
            </a:lnSpc>
          </a:pPr>
          <a:r>
            <a:rPr lang="en-US" dirty="0"/>
            <a:t>- Implement denial categorization and analytics tools</a:t>
          </a:r>
        </a:p>
      </dgm:t>
    </dgm:pt>
    <dgm:pt modelId="{8D11C128-F564-4D72-BAA8-5F115E968ED8}" type="parTrans" cxnId="{5091BEC1-1B4D-43AB-9D7B-975B36C5DB85}">
      <dgm:prSet/>
      <dgm:spPr/>
      <dgm:t>
        <a:bodyPr/>
        <a:lstStyle/>
        <a:p>
          <a:endParaRPr lang="en-US"/>
        </a:p>
      </dgm:t>
    </dgm:pt>
    <dgm:pt modelId="{80EC3580-CB7C-4625-B492-A75145F1828C}" type="sibTrans" cxnId="{5091BEC1-1B4D-43AB-9D7B-975B36C5DB85}">
      <dgm:prSet/>
      <dgm:spPr/>
      <dgm:t>
        <a:bodyPr/>
        <a:lstStyle/>
        <a:p>
          <a:endParaRPr lang="en-US"/>
        </a:p>
      </dgm:t>
    </dgm:pt>
    <dgm:pt modelId="{58F4C2AA-6F3B-4E92-824C-D5CEDE5B63C8}">
      <dgm:prSet/>
      <dgm:spPr/>
      <dgm:t>
        <a:bodyPr/>
        <a:lstStyle/>
        <a:p>
          <a:pPr>
            <a:lnSpc>
              <a:spcPct val="100000"/>
            </a:lnSpc>
          </a:pPr>
          <a:r>
            <a:rPr lang="en-US" dirty="0"/>
            <a:t>- Address root causes upstream in patient access and documentation</a:t>
          </a:r>
        </a:p>
      </dgm:t>
    </dgm:pt>
    <dgm:pt modelId="{6A0545D4-B793-49D4-994D-69D32CC665FF}" type="parTrans" cxnId="{DC372563-762E-4629-A062-ACE2791741DB}">
      <dgm:prSet/>
      <dgm:spPr/>
      <dgm:t>
        <a:bodyPr/>
        <a:lstStyle/>
        <a:p>
          <a:endParaRPr lang="en-US"/>
        </a:p>
      </dgm:t>
    </dgm:pt>
    <dgm:pt modelId="{CB61361A-BA03-4E97-B1F2-63BADFEDA5C1}" type="sibTrans" cxnId="{DC372563-762E-4629-A062-ACE2791741DB}">
      <dgm:prSet/>
      <dgm:spPr/>
      <dgm:t>
        <a:bodyPr/>
        <a:lstStyle/>
        <a:p>
          <a:endParaRPr lang="en-US"/>
        </a:p>
      </dgm:t>
    </dgm:pt>
    <dgm:pt modelId="{3371D4B5-C776-49E6-A8AD-5B9B604405E0}">
      <dgm:prSet/>
      <dgm:spPr/>
      <dgm:t>
        <a:bodyPr/>
        <a:lstStyle/>
        <a:p>
          <a:pPr>
            <a:lnSpc>
              <a:spcPct val="100000"/>
            </a:lnSpc>
          </a:pPr>
          <a:r>
            <a:rPr lang="en-US" dirty="0"/>
            <a:t>- Standardize appeal letter templates and timelines</a:t>
          </a:r>
        </a:p>
      </dgm:t>
    </dgm:pt>
    <dgm:pt modelId="{2D6CE360-C177-41A0-83D0-3DDDD10D99CC}" type="parTrans" cxnId="{DF87E928-01F0-4E43-B1A2-35E2A6EBAD96}">
      <dgm:prSet/>
      <dgm:spPr/>
      <dgm:t>
        <a:bodyPr/>
        <a:lstStyle/>
        <a:p>
          <a:endParaRPr lang="en-US"/>
        </a:p>
      </dgm:t>
    </dgm:pt>
    <dgm:pt modelId="{72F8B6F6-74D2-42D6-88FE-F368367C8B72}" type="sibTrans" cxnId="{DF87E928-01F0-4E43-B1A2-35E2A6EBAD96}">
      <dgm:prSet/>
      <dgm:spPr/>
      <dgm:t>
        <a:bodyPr/>
        <a:lstStyle/>
        <a:p>
          <a:endParaRPr lang="en-US"/>
        </a:p>
      </dgm:t>
    </dgm:pt>
    <dgm:pt modelId="{6BE3B0E0-210C-4335-8FCB-4A8F5FCD340D}">
      <dgm:prSet/>
      <dgm:spPr/>
      <dgm:t>
        <a:bodyPr/>
        <a:lstStyle/>
        <a:p>
          <a:pPr>
            <a:lnSpc>
              <a:spcPct val="100000"/>
            </a:lnSpc>
          </a:pPr>
          <a:r>
            <a:rPr lang="en-US" dirty="0"/>
            <a:t>- Build cross-functional feedback loops</a:t>
          </a:r>
        </a:p>
      </dgm:t>
    </dgm:pt>
    <dgm:pt modelId="{CA5AD5AE-64E1-4B4F-A523-2091BA8E4BF9}" type="parTrans" cxnId="{55264CEE-7553-45F3-8C63-22267B5271A7}">
      <dgm:prSet/>
      <dgm:spPr/>
      <dgm:t>
        <a:bodyPr/>
        <a:lstStyle/>
        <a:p>
          <a:endParaRPr lang="en-US"/>
        </a:p>
      </dgm:t>
    </dgm:pt>
    <dgm:pt modelId="{00C4B370-F46D-4CF5-A7B2-9E94B900904E}" type="sibTrans" cxnId="{55264CEE-7553-45F3-8C63-22267B5271A7}">
      <dgm:prSet/>
      <dgm:spPr/>
      <dgm:t>
        <a:bodyPr/>
        <a:lstStyle/>
        <a:p>
          <a:endParaRPr lang="en-US"/>
        </a:p>
      </dgm:t>
    </dgm:pt>
    <dgm:pt modelId="{57BAD636-F231-4E2E-8734-FE5758503FFD}" type="pres">
      <dgm:prSet presAssocID="{DCEA3FBE-C468-4814-9B12-7D116768A3D6}" presName="root" presStyleCnt="0">
        <dgm:presLayoutVars>
          <dgm:dir/>
          <dgm:resizeHandles val="exact"/>
        </dgm:presLayoutVars>
      </dgm:prSet>
      <dgm:spPr/>
    </dgm:pt>
    <dgm:pt modelId="{F7876E1D-8090-49D4-A183-FF778E75E214}" type="pres">
      <dgm:prSet presAssocID="{71F76D38-5449-428E-8B6C-B84EFFCC9967}" presName="compNode" presStyleCnt="0"/>
      <dgm:spPr/>
    </dgm:pt>
    <dgm:pt modelId="{E30543D3-360F-46DA-8CA2-A05374EE3F4F}" type="pres">
      <dgm:prSet presAssocID="{71F76D38-5449-428E-8B6C-B84EFFCC9967}" presName="bgRect" presStyleLbl="bgShp" presStyleIdx="0" presStyleCnt="4"/>
      <dgm:spPr/>
    </dgm:pt>
    <dgm:pt modelId="{6065869B-60E6-4CCC-BE10-557B8E41FE70}" type="pres">
      <dgm:prSet presAssocID="{71F76D38-5449-428E-8B6C-B84EFFCC996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3C106FD1-36A1-4D61-841B-59C20F5F4021}" type="pres">
      <dgm:prSet presAssocID="{71F76D38-5449-428E-8B6C-B84EFFCC9967}" presName="spaceRect" presStyleCnt="0"/>
      <dgm:spPr/>
    </dgm:pt>
    <dgm:pt modelId="{B9B7DF05-B197-4A71-8D58-AB1C40339E94}" type="pres">
      <dgm:prSet presAssocID="{71F76D38-5449-428E-8B6C-B84EFFCC9967}" presName="parTx" presStyleLbl="revTx" presStyleIdx="0" presStyleCnt="4">
        <dgm:presLayoutVars>
          <dgm:chMax val="0"/>
          <dgm:chPref val="0"/>
        </dgm:presLayoutVars>
      </dgm:prSet>
      <dgm:spPr/>
    </dgm:pt>
    <dgm:pt modelId="{7E63EAFC-E443-43B2-B0B3-BD1936F54A4E}" type="pres">
      <dgm:prSet presAssocID="{80EC3580-CB7C-4625-B492-A75145F1828C}" presName="sibTrans" presStyleCnt="0"/>
      <dgm:spPr/>
    </dgm:pt>
    <dgm:pt modelId="{4A08A385-527B-4F4D-9964-67BB2CB784BC}" type="pres">
      <dgm:prSet presAssocID="{58F4C2AA-6F3B-4E92-824C-D5CEDE5B63C8}" presName="compNode" presStyleCnt="0"/>
      <dgm:spPr/>
    </dgm:pt>
    <dgm:pt modelId="{C2263929-9642-4D7D-86EF-CE9DE93C0104}" type="pres">
      <dgm:prSet presAssocID="{58F4C2AA-6F3B-4E92-824C-D5CEDE5B63C8}" presName="bgRect" presStyleLbl="bgShp" presStyleIdx="1" presStyleCnt="4"/>
      <dgm:spPr/>
    </dgm:pt>
    <dgm:pt modelId="{CDD64854-44FF-474C-88D0-335CC501FF29}" type="pres">
      <dgm:prSet presAssocID="{58F4C2AA-6F3B-4E92-824C-D5CEDE5B63C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ethoscope"/>
        </a:ext>
      </dgm:extLst>
    </dgm:pt>
    <dgm:pt modelId="{809C2F00-F2DE-4551-A148-3C1169A69495}" type="pres">
      <dgm:prSet presAssocID="{58F4C2AA-6F3B-4E92-824C-D5CEDE5B63C8}" presName="spaceRect" presStyleCnt="0"/>
      <dgm:spPr/>
    </dgm:pt>
    <dgm:pt modelId="{FDCF0FC6-BF69-46ED-AC5B-0993848332FF}" type="pres">
      <dgm:prSet presAssocID="{58F4C2AA-6F3B-4E92-824C-D5CEDE5B63C8}" presName="parTx" presStyleLbl="revTx" presStyleIdx="1" presStyleCnt="4">
        <dgm:presLayoutVars>
          <dgm:chMax val="0"/>
          <dgm:chPref val="0"/>
        </dgm:presLayoutVars>
      </dgm:prSet>
      <dgm:spPr/>
    </dgm:pt>
    <dgm:pt modelId="{BCDB932F-62A0-46F5-8DAC-27FFCE98CCBD}" type="pres">
      <dgm:prSet presAssocID="{CB61361A-BA03-4E97-B1F2-63BADFEDA5C1}" presName="sibTrans" presStyleCnt="0"/>
      <dgm:spPr/>
    </dgm:pt>
    <dgm:pt modelId="{8DC161F5-EE9D-4644-90FF-096B4233C3C2}" type="pres">
      <dgm:prSet presAssocID="{3371D4B5-C776-49E6-A8AD-5B9B604405E0}" presName="compNode" presStyleCnt="0"/>
      <dgm:spPr/>
    </dgm:pt>
    <dgm:pt modelId="{F6941503-D99D-495C-9276-0A000455FA8F}" type="pres">
      <dgm:prSet presAssocID="{3371D4B5-C776-49E6-A8AD-5B9B604405E0}" presName="bgRect" presStyleLbl="bgShp" presStyleIdx="2" presStyleCnt="4"/>
      <dgm:spPr/>
    </dgm:pt>
    <dgm:pt modelId="{58C57EC0-562B-4851-BD80-C544C5549E6D}" type="pres">
      <dgm:prSet presAssocID="{3371D4B5-C776-49E6-A8AD-5B9B604405E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ument"/>
        </a:ext>
      </dgm:extLst>
    </dgm:pt>
    <dgm:pt modelId="{86A53983-A0BC-4388-85CA-0148B98E0F57}" type="pres">
      <dgm:prSet presAssocID="{3371D4B5-C776-49E6-A8AD-5B9B604405E0}" presName="spaceRect" presStyleCnt="0"/>
      <dgm:spPr/>
    </dgm:pt>
    <dgm:pt modelId="{0ACBB75C-8803-4235-8455-D2C3CBED722A}" type="pres">
      <dgm:prSet presAssocID="{3371D4B5-C776-49E6-A8AD-5B9B604405E0}" presName="parTx" presStyleLbl="revTx" presStyleIdx="2" presStyleCnt="4">
        <dgm:presLayoutVars>
          <dgm:chMax val="0"/>
          <dgm:chPref val="0"/>
        </dgm:presLayoutVars>
      </dgm:prSet>
      <dgm:spPr/>
    </dgm:pt>
    <dgm:pt modelId="{97C82EAC-8160-41CB-BBB2-5504D07FA4D4}" type="pres">
      <dgm:prSet presAssocID="{72F8B6F6-74D2-42D6-88FE-F368367C8B72}" presName="sibTrans" presStyleCnt="0"/>
      <dgm:spPr/>
    </dgm:pt>
    <dgm:pt modelId="{E3E4EDC2-C135-4A7C-968F-BF45F5159AEE}" type="pres">
      <dgm:prSet presAssocID="{6BE3B0E0-210C-4335-8FCB-4A8F5FCD340D}" presName="compNode" presStyleCnt="0"/>
      <dgm:spPr/>
    </dgm:pt>
    <dgm:pt modelId="{BA207713-F8B9-4777-9E38-C6C815A76E10}" type="pres">
      <dgm:prSet presAssocID="{6BE3B0E0-210C-4335-8FCB-4A8F5FCD340D}" presName="bgRect" presStyleLbl="bgShp" presStyleIdx="3" presStyleCnt="4"/>
      <dgm:spPr/>
    </dgm:pt>
    <dgm:pt modelId="{75AE1052-4F55-483B-A753-0A3CC7F03B05}" type="pres">
      <dgm:prSet presAssocID="{6BE3B0E0-210C-4335-8FCB-4A8F5FCD340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Arrow Circle"/>
        </a:ext>
      </dgm:extLst>
    </dgm:pt>
    <dgm:pt modelId="{DE0E5CF8-8C4B-453F-BF6A-080C788D9BBD}" type="pres">
      <dgm:prSet presAssocID="{6BE3B0E0-210C-4335-8FCB-4A8F5FCD340D}" presName="spaceRect" presStyleCnt="0"/>
      <dgm:spPr/>
    </dgm:pt>
    <dgm:pt modelId="{E22EC8A8-140E-4ED1-941F-42AAC61D7AAE}" type="pres">
      <dgm:prSet presAssocID="{6BE3B0E0-210C-4335-8FCB-4A8F5FCD340D}" presName="parTx" presStyleLbl="revTx" presStyleIdx="3" presStyleCnt="4">
        <dgm:presLayoutVars>
          <dgm:chMax val="0"/>
          <dgm:chPref val="0"/>
        </dgm:presLayoutVars>
      </dgm:prSet>
      <dgm:spPr/>
    </dgm:pt>
  </dgm:ptLst>
  <dgm:cxnLst>
    <dgm:cxn modelId="{617AC615-0751-43A7-BAE1-F46B6C2C7553}" type="presOf" srcId="{3371D4B5-C776-49E6-A8AD-5B9B604405E0}" destId="{0ACBB75C-8803-4235-8455-D2C3CBED722A}" srcOrd="0" destOrd="0" presId="urn:microsoft.com/office/officeart/2018/2/layout/IconVerticalSolidList"/>
    <dgm:cxn modelId="{DF87E928-01F0-4E43-B1A2-35E2A6EBAD96}" srcId="{DCEA3FBE-C468-4814-9B12-7D116768A3D6}" destId="{3371D4B5-C776-49E6-A8AD-5B9B604405E0}" srcOrd="2" destOrd="0" parTransId="{2D6CE360-C177-41A0-83D0-3DDDD10D99CC}" sibTransId="{72F8B6F6-74D2-42D6-88FE-F368367C8B72}"/>
    <dgm:cxn modelId="{DC372563-762E-4629-A062-ACE2791741DB}" srcId="{DCEA3FBE-C468-4814-9B12-7D116768A3D6}" destId="{58F4C2AA-6F3B-4E92-824C-D5CEDE5B63C8}" srcOrd="1" destOrd="0" parTransId="{6A0545D4-B793-49D4-994D-69D32CC665FF}" sibTransId="{CB61361A-BA03-4E97-B1F2-63BADFEDA5C1}"/>
    <dgm:cxn modelId="{F3C7F863-BBB7-4EBE-96D5-BC305CDFA2AD}" type="presOf" srcId="{6BE3B0E0-210C-4335-8FCB-4A8F5FCD340D}" destId="{E22EC8A8-140E-4ED1-941F-42AAC61D7AAE}" srcOrd="0" destOrd="0" presId="urn:microsoft.com/office/officeart/2018/2/layout/IconVerticalSolidList"/>
    <dgm:cxn modelId="{D07FA66F-B378-40C4-9D6A-6736BD5CB0C2}" type="presOf" srcId="{DCEA3FBE-C468-4814-9B12-7D116768A3D6}" destId="{57BAD636-F231-4E2E-8734-FE5758503FFD}" srcOrd="0" destOrd="0" presId="urn:microsoft.com/office/officeart/2018/2/layout/IconVerticalSolidList"/>
    <dgm:cxn modelId="{5091BEC1-1B4D-43AB-9D7B-975B36C5DB85}" srcId="{DCEA3FBE-C468-4814-9B12-7D116768A3D6}" destId="{71F76D38-5449-428E-8B6C-B84EFFCC9967}" srcOrd="0" destOrd="0" parTransId="{8D11C128-F564-4D72-BAA8-5F115E968ED8}" sibTransId="{80EC3580-CB7C-4625-B492-A75145F1828C}"/>
    <dgm:cxn modelId="{A14CF4CD-EC61-4844-8C8B-CF052AAE4BFA}" type="presOf" srcId="{58F4C2AA-6F3B-4E92-824C-D5CEDE5B63C8}" destId="{FDCF0FC6-BF69-46ED-AC5B-0993848332FF}" srcOrd="0" destOrd="0" presId="urn:microsoft.com/office/officeart/2018/2/layout/IconVerticalSolidList"/>
    <dgm:cxn modelId="{404E79E1-14F3-4692-929C-35924CADB750}" type="presOf" srcId="{71F76D38-5449-428E-8B6C-B84EFFCC9967}" destId="{B9B7DF05-B197-4A71-8D58-AB1C40339E94}" srcOrd="0" destOrd="0" presId="urn:microsoft.com/office/officeart/2018/2/layout/IconVerticalSolidList"/>
    <dgm:cxn modelId="{55264CEE-7553-45F3-8C63-22267B5271A7}" srcId="{DCEA3FBE-C468-4814-9B12-7D116768A3D6}" destId="{6BE3B0E0-210C-4335-8FCB-4A8F5FCD340D}" srcOrd="3" destOrd="0" parTransId="{CA5AD5AE-64E1-4B4F-A523-2091BA8E4BF9}" sibTransId="{00C4B370-F46D-4CF5-A7B2-9E94B900904E}"/>
    <dgm:cxn modelId="{D33938F3-EB6E-41DA-BC78-1CC7ABDE0BFC}" type="presParOf" srcId="{57BAD636-F231-4E2E-8734-FE5758503FFD}" destId="{F7876E1D-8090-49D4-A183-FF778E75E214}" srcOrd="0" destOrd="0" presId="urn:microsoft.com/office/officeart/2018/2/layout/IconVerticalSolidList"/>
    <dgm:cxn modelId="{59635B6E-4B9F-466D-98F5-98B9390E826C}" type="presParOf" srcId="{F7876E1D-8090-49D4-A183-FF778E75E214}" destId="{E30543D3-360F-46DA-8CA2-A05374EE3F4F}" srcOrd="0" destOrd="0" presId="urn:microsoft.com/office/officeart/2018/2/layout/IconVerticalSolidList"/>
    <dgm:cxn modelId="{3CAAE52B-45AE-45B7-9768-23760C4BACA8}" type="presParOf" srcId="{F7876E1D-8090-49D4-A183-FF778E75E214}" destId="{6065869B-60E6-4CCC-BE10-557B8E41FE70}" srcOrd="1" destOrd="0" presId="urn:microsoft.com/office/officeart/2018/2/layout/IconVerticalSolidList"/>
    <dgm:cxn modelId="{9DA3D944-715D-4AA1-93E6-249C92FDBA88}" type="presParOf" srcId="{F7876E1D-8090-49D4-A183-FF778E75E214}" destId="{3C106FD1-36A1-4D61-841B-59C20F5F4021}" srcOrd="2" destOrd="0" presId="urn:microsoft.com/office/officeart/2018/2/layout/IconVerticalSolidList"/>
    <dgm:cxn modelId="{71633DF5-3999-4928-A188-0A37243DA8A6}" type="presParOf" srcId="{F7876E1D-8090-49D4-A183-FF778E75E214}" destId="{B9B7DF05-B197-4A71-8D58-AB1C40339E94}" srcOrd="3" destOrd="0" presId="urn:microsoft.com/office/officeart/2018/2/layout/IconVerticalSolidList"/>
    <dgm:cxn modelId="{3E837C73-BEF6-40E1-A563-4C7048AC2B6E}" type="presParOf" srcId="{57BAD636-F231-4E2E-8734-FE5758503FFD}" destId="{7E63EAFC-E443-43B2-B0B3-BD1936F54A4E}" srcOrd="1" destOrd="0" presId="urn:microsoft.com/office/officeart/2018/2/layout/IconVerticalSolidList"/>
    <dgm:cxn modelId="{E42D0F5D-070B-42C5-B63B-BE3B53F1A95C}" type="presParOf" srcId="{57BAD636-F231-4E2E-8734-FE5758503FFD}" destId="{4A08A385-527B-4F4D-9964-67BB2CB784BC}" srcOrd="2" destOrd="0" presId="urn:microsoft.com/office/officeart/2018/2/layout/IconVerticalSolidList"/>
    <dgm:cxn modelId="{E2A8726C-2B27-420E-9F4A-1908DBC671FB}" type="presParOf" srcId="{4A08A385-527B-4F4D-9964-67BB2CB784BC}" destId="{C2263929-9642-4D7D-86EF-CE9DE93C0104}" srcOrd="0" destOrd="0" presId="urn:microsoft.com/office/officeart/2018/2/layout/IconVerticalSolidList"/>
    <dgm:cxn modelId="{F379DF6D-8531-42FE-96B2-338DC324BCBA}" type="presParOf" srcId="{4A08A385-527B-4F4D-9964-67BB2CB784BC}" destId="{CDD64854-44FF-474C-88D0-335CC501FF29}" srcOrd="1" destOrd="0" presId="urn:microsoft.com/office/officeart/2018/2/layout/IconVerticalSolidList"/>
    <dgm:cxn modelId="{8C11DE9B-B02F-4498-AC95-F49DD07A83B6}" type="presParOf" srcId="{4A08A385-527B-4F4D-9964-67BB2CB784BC}" destId="{809C2F00-F2DE-4551-A148-3C1169A69495}" srcOrd="2" destOrd="0" presId="urn:microsoft.com/office/officeart/2018/2/layout/IconVerticalSolidList"/>
    <dgm:cxn modelId="{025B149E-A685-418C-A8CF-3FC33C20B134}" type="presParOf" srcId="{4A08A385-527B-4F4D-9964-67BB2CB784BC}" destId="{FDCF0FC6-BF69-46ED-AC5B-0993848332FF}" srcOrd="3" destOrd="0" presId="urn:microsoft.com/office/officeart/2018/2/layout/IconVerticalSolidList"/>
    <dgm:cxn modelId="{35A6A26D-84FB-4AA2-90D7-0F3BB2594A1F}" type="presParOf" srcId="{57BAD636-F231-4E2E-8734-FE5758503FFD}" destId="{BCDB932F-62A0-46F5-8DAC-27FFCE98CCBD}" srcOrd="3" destOrd="0" presId="urn:microsoft.com/office/officeart/2018/2/layout/IconVerticalSolidList"/>
    <dgm:cxn modelId="{4DA2A5FE-88EA-4593-B333-D475EC6003C2}" type="presParOf" srcId="{57BAD636-F231-4E2E-8734-FE5758503FFD}" destId="{8DC161F5-EE9D-4644-90FF-096B4233C3C2}" srcOrd="4" destOrd="0" presId="urn:microsoft.com/office/officeart/2018/2/layout/IconVerticalSolidList"/>
    <dgm:cxn modelId="{36CA2DBC-B695-4367-B792-590A1F5EB277}" type="presParOf" srcId="{8DC161F5-EE9D-4644-90FF-096B4233C3C2}" destId="{F6941503-D99D-495C-9276-0A000455FA8F}" srcOrd="0" destOrd="0" presId="urn:microsoft.com/office/officeart/2018/2/layout/IconVerticalSolidList"/>
    <dgm:cxn modelId="{FBE8A212-ED8D-43C2-96E8-0C2A7CE88919}" type="presParOf" srcId="{8DC161F5-EE9D-4644-90FF-096B4233C3C2}" destId="{58C57EC0-562B-4851-BD80-C544C5549E6D}" srcOrd="1" destOrd="0" presId="urn:microsoft.com/office/officeart/2018/2/layout/IconVerticalSolidList"/>
    <dgm:cxn modelId="{0992CB42-3D3A-447F-891E-41F4725C17A5}" type="presParOf" srcId="{8DC161F5-EE9D-4644-90FF-096B4233C3C2}" destId="{86A53983-A0BC-4388-85CA-0148B98E0F57}" srcOrd="2" destOrd="0" presId="urn:microsoft.com/office/officeart/2018/2/layout/IconVerticalSolidList"/>
    <dgm:cxn modelId="{8B406040-556C-423C-98AB-491CF4E7F5AF}" type="presParOf" srcId="{8DC161F5-EE9D-4644-90FF-096B4233C3C2}" destId="{0ACBB75C-8803-4235-8455-D2C3CBED722A}" srcOrd="3" destOrd="0" presId="urn:microsoft.com/office/officeart/2018/2/layout/IconVerticalSolidList"/>
    <dgm:cxn modelId="{94435B53-F2D8-491F-9691-C0711B12209C}" type="presParOf" srcId="{57BAD636-F231-4E2E-8734-FE5758503FFD}" destId="{97C82EAC-8160-41CB-BBB2-5504D07FA4D4}" srcOrd="5" destOrd="0" presId="urn:microsoft.com/office/officeart/2018/2/layout/IconVerticalSolidList"/>
    <dgm:cxn modelId="{DD8D7A58-B3A9-44AE-926C-640ABEDBB342}" type="presParOf" srcId="{57BAD636-F231-4E2E-8734-FE5758503FFD}" destId="{E3E4EDC2-C135-4A7C-968F-BF45F5159AEE}" srcOrd="6" destOrd="0" presId="urn:microsoft.com/office/officeart/2018/2/layout/IconVerticalSolidList"/>
    <dgm:cxn modelId="{42D5C0B1-A3F0-4CEC-B66F-5C8F0AEFD091}" type="presParOf" srcId="{E3E4EDC2-C135-4A7C-968F-BF45F5159AEE}" destId="{BA207713-F8B9-4777-9E38-C6C815A76E10}" srcOrd="0" destOrd="0" presId="urn:microsoft.com/office/officeart/2018/2/layout/IconVerticalSolidList"/>
    <dgm:cxn modelId="{369A12A1-6403-438E-B5C2-004753DFBE83}" type="presParOf" srcId="{E3E4EDC2-C135-4A7C-968F-BF45F5159AEE}" destId="{75AE1052-4F55-483B-A753-0A3CC7F03B05}" srcOrd="1" destOrd="0" presId="urn:microsoft.com/office/officeart/2018/2/layout/IconVerticalSolidList"/>
    <dgm:cxn modelId="{55416A8D-D0AE-43F6-B3C0-7B1E8F34A7F5}" type="presParOf" srcId="{E3E4EDC2-C135-4A7C-968F-BF45F5159AEE}" destId="{DE0E5CF8-8C4B-453F-BF6A-080C788D9BBD}" srcOrd="2" destOrd="0" presId="urn:microsoft.com/office/officeart/2018/2/layout/IconVerticalSolidList"/>
    <dgm:cxn modelId="{F185B247-7D8B-4718-BD0B-090E8DFE08D0}" type="presParOf" srcId="{E3E4EDC2-C135-4A7C-968F-BF45F5159AEE}" destId="{E22EC8A8-140E-4ED1-941F-42AAC61D7AA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9547234-CFFB-4F2E-8085-1B7CA2B75284}" type="doc">
      <dgm:prSet loTypeId="urn:microsoft.com/office/officeart/2018/2/layout/IconLabelList" loCatId="icon" qsTypeId="urn:microsoft.com/office/officeart/2005/8/quickstyle/3d2" qsCatId="3D" csTypeId="urn:microsoft.com/office/officeart/2005/8/colors/accent2_2" csCatId="accent2" phldr="1"/>
      <dgm:spPr/>
      <dgm:t>
        <a:bodyPr/>
        <a:lstStyle/>
        <a:p>
          <a:endParaRPr lang="en-US"/>
        </a:p>
      </dgm:t>
    </dgm:pt>
    <dgm:pt modelId="{D07BDA62-E7D6-4CEF-B771-A7B27DDDBE5B}">
      <dgm:prSet custT="1"/>
      <dgm:spPr/>
      <dgm:t>
        <a:bodyPr/>
        <a:lstStyle/>
        <a:p>
          <a:pPr>
            <a:lnSpc>
              <a:spcPct val="100000"/>
            </a:lnSpc>
          </a:pPr>
          <a:r>
            <a:rPr lang="en-US" sz="1600" dirty="0">
              <a:latin typeface="+mj-lt"/>
            </a:rPr>
            <a:t>Price transparency and digital access boosts positive patient experience</a:t>
          </a:r>
        </a:p>
      </dgm:t>
    </dgm:pt>
    <dgm:pt modelId="{93EF9B72-34BE-4413-B7DF-78CB9C314967}" type="parTrans" cxnId="{0BBA2096-211E-4764-98F7-CEE27B26F59C}">
      <dgm:prSet/>
      <dgm:spPr/>
      <dgm:t>
        <a:bodyPr/>
        <a:lstStyle/>
        <a:p>
          <a:endParaRPr lang="en-US"/>
        </a:p>
      </dgm:t>
    </dgm:pt>
    <dgm:pt modelId="{699B6C70-571C-4BA9-826C-C748C91A474F}" type="sibTrans" cxnId="{0BBA2096-211E-4764-98F7-CEE27B26F59C}">
      <dgm:prSet/>
      <dgm:spPr/>
      <dgm:t>
        <a:bodyPr/>
        <a:lstStyle/>
        <a:p>
          <a:endParaRPr lang="en-US"/>
        </a:p>
      </dgm:t>
    </dgm:pt>
    <dgm:pt modelId="{24F7E862-90CE-419A-9D00-FA42BD3411B3}">
      <dgm:prSet custT="1"/>
      <dgm:spPr/>
      <dgm:t>
        <a:bodyPr/>
        <a:lstStyle/>
        <a:p>
          <a:pPr>
            <a:lnSpc>
              <a:spcPct val="100000"/>
            </a:lnSpc>
          </a:pPr>
          <a:r>
            <a:rPr lang="en-US" sz="1600" dirty="0">
              <a:latin typeface="+mj-lt"/>
            </a:rPr>
            <a:t>Clear communication regarding patient financials to expedite payments  </a:t>
          </a:r>
        </a:p>
      </dgm:t>
    </dgm:pt>
    <dgm:pt modelId="{A57C57B7-7B5B-4C5C-8F45-26F3822EFA65}" type="parTrans" cxnId="{A79E6A1B-7BE2-467F-AAA5-86E8DD9F78F3}">
      <dgm:prSet/>
      <dgm:spPr/>
      <dgm:t>
        <a:bodyPr/>
        <a:lstStyle/>
        <a:p>
          <a:endParaRPr lang="en-US"/>
        </a:p>
      </dgm:t>
    </dgm:pt>
    <dgm:pt modelId="{4053E401-6C29-4DB1-8295-D74D284651A5}" type="sibTrans" cxnId="{A79E6A1B-7BE2-467F-AAA5-86E8DD9F78F3}">
      <dgm:prSet/>
      <dgm:spPr/>
      <dgm:t>
        <a:bodyPr/>
        <a:lstStyle/>
        <a:p>
          <a:endParaRPr lang="en-US"/>
        </a:p>
      </dgm:t>
    </dgm:pt>
    <dgm:pt modelId="{B1D78D43-DA38-4D45-BA08-5ED8027D8273}">
      <dgm:prSet custT="1"/>
      <dgm:spPr/>
      <dgm:t>
        <a:bodyPr/>
        <a:lstStyle/>
        <a:p>
          <a:pPr>
            <a:lnSpc>
              <a:spcPct val="100000"/>
            </a:lnSpc>
          </a:pPr>
          <a:r>
            <a:rPr lang="en-US" sz="1600" dirty="0">
              <a:latin typeface="+mj-lt"/>
            </a:rPr>
            <a:t>AI and automation can help alleviate manual work efforts and reduce errors</a:t>
          </a:r>
        </a:p>
      </dgm:t>
    </dgm:pt>
    <dgm:pt modelId="{2FEE7110-BDBB-412C-8EDC-BB1EADB91B11}" type="parTrans" cxnId="{73AE2092-3B32-4582-B904-73D1A87F6E6A}">
      <dgm:prSet/>
      <dgm:spPr/>
      <dgm:t>
        <a:bodyPr/>
        <a:lstStyle/>
        <a:p>
          <a:endParaRPr lang="en-US"/>
        </a:p>
      </dgm:t>
    </dgm:pt>
    <dgm:pt modelId="{8429FB9B-0984-4850-90AC-180FCD73F836}" type="sibTrans" cxnId="{73AE2092-3B32-4582-B904-73D1A87F6E6A}">
      <dgm:prSet/>
      <dgm:spPr/>
      <dgm:t>
        <a:bodyPr/>
        <a:lstStyle/>
        <a:p>
          <a:endParaRPr lang="en-US"/>
        </a:p>
      </dgm:t>
    </dgm:pt>
    <dgm:pt modelId="{8EFC1928-7DA0-4A90-8C44-7F6067DD40E2}">
      <dgm:prSet custT="1"/>
      <dgm:spPr/>
      <dgm:t>
        <a:bodyPr/>
        <a:lstStyle/>
        <a:p>
          <a:pPr>
            <a:lnSpc>
              <a:spcPct val="100000"/>
            </a:lnSpc>
          </a:pPr>
          <a:r>
            <a:rPr lang="en-US" sz="1600" dirty="0">
              <a:latin typeface="+mj-lt"/>
            </a:rPr>
            <a:t>Real-time analytics to guide workflow efficiency and  improvement opportunities</a:t>
          </a:r>
        </a:p>
      </dgm:t>
    </dgm:pt>
    <dgm:pt modelId="{3796A4CA-D21B-4A83-8CE3-45A5A9ADFE4F}" type="parTrans" cxnId="{FF9BAED3-3591-48B2-8BD5-CDCEAC269AF0}">
      <dgm:prSet/>
      <dgm:spPr/>
      <dgm:t>
        <a:bodyPr/>
        <a:lstStyle/>
        <a:p>
          <a:endParaRPr lang="en-US"/>
        </a:p>
      </dgm:t>
    </dgm:pt>
    <dgm:pt modelId="{B06244E3-AB8F-4A3F-B688-8A5D431624BB}" type="sibTrans" cxnId="{FF9BAED3-3591-48B2-8BD5-CDCEAC269AF0}">
      <dgm:prSet/>
      <dgm:spPr/>
      <dgm:t>
        <a:bodyPr/>
        <a:lstStyle/>
        <a:p>
          <a:endParaRPr lang="en-US"/>
        </a:p>
      </dgm:t>
    </dgm:pt>
    <dgm:pt modelId="{4B791129-F499-4AC2-A100-1CEB9D847AE0}">
      <dgm:prSet custT="1"/>
      <dgm:spPr/>
      <dgm:t>
        <a:bodyPr/>
        <a:lstStyle/>
        <a:p>
          <a:pPr>
            <a:lnSpc>
              <a:spcPct val="100000"/>
            </a:lnSpc>
          </a:pPr>
          <a:r>
            <a:rPr lang="en-US" sz="1600" dirty="0">
              <a:latin typeface="+mj-lt"/>
            </a:rPr>
            <a:t>Cross-functional collaboration as the norm</a:t>
          </a:r>
        </a:p>
      </dgm:t>
    </dgm:pt>
    <dgm:pt modelId="{A5AF9204-9D88-48B8-8D1E-7459A046CA4C}" type="parTrans" cxnId="{51C97848-26F3-4C5D-BFD2-BD4332F5BA0D}">
      <dgm:prSet/>
      <dgm:spPr/>
      <dgm:t>
        <a:bodyPr/>
        <a:lstStyle/>
        <a:p>
          <a:endParaRPr lang="en-US"/>
        </a:p>
      </dgm:t>
    </dgm:pt>
    <dgm:pt modelId="{5B2CDB3B-9281-41DF-9591-054DDAA068B1}" type="sibTrans" cxnId="{51C97848-26F3-4C5D-BFD2-BD4332F5BA0D}">
      <dgm:prSet/>
      <dgm:spPr/>
      <dgm:t>
        <a:bodyPr/>
        <a:lstStyle/>
        <a:p>
          <a:endParaRPr lang="en-US"/>
        </a:p>
      </dgm:t>
    </dgm:pt>
    <dgm:pt modelId="{D7925F48-AE2B-4292-BE99-6E3CB84E41C2}" type="pres">
      <dgm:prSet presAssocID="{49547234-CFFB-4F2E-8085-1B7CA2B75284}" presName="root" presStyleCnt="0">
        <dgm:presLayoutVars>
          <dgm:dir/>
          <dgm:resizeHandles val="exact"/>
        </dgm:presLayoutVars>
      </dgm:prSet>
      <dgm:spPr/>
    </dgm:pt>
    <dgm:pt modelId="{602EC64B-73CD-440F-887A-B01EECC4863B}" type="pres">
      <dgm:prSet presAssocID="{D07BDA62-E7D6-4CEF-B771-A7B27DDDBE5B}" presName="compNode" presStyleCnt="0"/>
      <dgm:spPr/>
    </dgm:pt>
    <dgm:pt modelId="{B1C0061F-750C-46B7-8C35-0B01FEB9B690}" type="pres">
      <dgm:prSet presAssocID="{D07BDA62-E7D6-4CEF-B771-A7B27DDDBE5B}" presName="iconRect" presStyleLbl="node1" presStyleIdx="0" presStyleCnt="5" custLinFactNeighborX="-3229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gnifying glass"/>
        </a:ext>
      </dgm:extLst>
    </dgm:pt>
    <dgm:pt modelId="{91161DBB-CF5D-4558-969A-843DFB7BBCDE}" type="pres">
      <dgm:prSet presAssocID="{D07BDA62-E7D6-4CEF-B771-A7B27DDDBE5B}" presName="spaceRect" presStyleCnt="0"/>
      <dgm:spPr/>
    </dgm:pt>
    <dgm:pt modelId="{F7B5037A-F634-4F24-B3CD-2D1FA288D690}" type="pres">
      <dgm:prSet presAssocID="{D07BDA62-E7D6-4CEF-B771-A7B27DDDBE5B}" presName="textRect" presStyleLbl="revTx" presStyleIdx="0" presStyleCnt="5" custScaleX="123114" custLinFactNeighborX="-12031" custLinFactNeighborY="-4666">
        <dgm:presLayoutVars>
          <dgm:chMax val="1"/>
          <dgm:chPref val="1"/>
        </dgm:presLayoutVars>
      </dgm:prSet>
      <dgm:spPr/>
    </dgm:pt>
    <dgm:pt modelId="{DC40C12E-CD7C-4D2C-B6C7-856D0F0FCCBF}" type="pres">
      <dgm:prSet presAssocID="{699B6C70-571C-4BA9-826C-C748C91A474F}" presName="sibTrans" presStyleCnt="0"/>
      <dgm:spPr/>
    </dgm:pt>
    <dgm:pt modelId="{CA0708B6-582E-499C-BE5E-E4017498F6B2}" type="pres">
      <dgm:prSet presAssocID="{24F7E862-90CE-419A-9D00-FA42BD3411B3}" presName="compNode" presStyleCnt="0"/>
      <dgm:spPr/>
    </dgm:pt>
    <dgm:pt modelId="{12654E8A-4502-4688-89C2-EA01001A57DA}" type="pres">
      <dgm:prSet presAssocID="{24F7E862-90CE-419A-9D00-FA42BD3411B3}" presName="iconRect" presStyleLbl="node1" presStyleIdx="1" presStyleCnt="5" custLinFactNeighborX="-3229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at with solid fill"/>
        </a:ext>
      </dgm:extLst>
    </dgm:pt>
    <dgm:pt modelId="{94CC6305-23DE-4071-BF8C-3715364B757E}" type="pres">
      <dgm:prSet presAssocID="{24F7E862-90CE-419A-9D00-FA42BD3411B3}" presName="spaceRect" presStyleCnt="0"/>
      <dgm:spPr/>
    </dgm:pt>
    <dgm:pt modelId="{A35F6849-74CC-4249-9624-59A2864E0CBB}" type="pres">
      <dgm:prSet presAssocID="{24F7E862-90CE-419A-9D00-FA42BD3411B3}" presName="textRect" presStyleLbl="revTx" presStyleIdx="1" presStyleCnt="5" custScaleX="144633" custLinFactNeighborX="-13656" custLinFactNeighborY="-3732">
        <dgm:presLayoutVars>
          <dgm:chMax val="1"/>
          <dgm:chPref val="1"/>
        </dgm:presLayoutVars>
      </dgm:prSet>
      <dgm:spPr/>
    </dgm:pt>
    <dgm:pt modelId="{5938FECA-37CF-4BEC-BD76-608EDD935DB5}" type="pres">
      <dgm:prSet presAssocID="{4053E401-6C29-4DB1-8295-D74D284651A5}" presName="sibTrans" presStyleCnt="0"/>
      <dgm:spPr/>
    </dgm:pt>
    <dgm:pt modelId="{9728DA1C-E76C-4665-9795-109FB7FB0425}" type="pres">
      <dgm:prSet presAssocID="{B1D78D43-DA38-4D45-BA08-5ED8027D8273}" presName="compNode" presStyleCnt="0"/>
      <dgm:spPr/>
    </dgm:pt>
    <dgm:pt modelId="{2A4B7C69-255C-4D1A-882E-2818069E7E68}" type="pres">
      <dgm:prSet presAssocID="{B1D78D43-DA38-4D45-BA08-5ED8027D8273}" presName="iconRect" presStyleLbl="node1" presStyleIdx="2" presStyleCnt="5" custLinFactNeighborX="-3229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obot"/>
        </a:ext>
      </dgm:extLst>
    </dgm:pt>
    <dgm:pt modelId="{52682D04-540B-4174-A8F6-E7F6408F4735}" type="pres">
      <dgm:prSet presAssocID="{B1D78D43-DA38-4D45-BA08-5ED8027D8273}" presName="spaceRect" presStyleCnt="0"/>
      <dgm:spPr/>
    </dgm:pt>
    <dgm:pt modelId="{C4D747DF-CC4F-4E70-9246-66B07D6E212E}" type="pres">
      <dgm:prSet presAssocID="{B1D78D43-DA38-4D45-BA08-5ED8027D8273}" presName="textRect" presStyleLbl="revTx" presStyleIdx="2" presStyleCnt="5" custScaleX="163675" custLinFactNeighborX="-11471" custLinFactNeighborY="-933">
        <dgm:presLayoutVars>
          <dgm:chMax val="1"/>
          <dgm:chPref val="1"/>
        </dgm:presLayoutVars>
      </dgm:prSet>
      <dgm:spPr/>
    </dgm:pt>
    <dgm:pt modelId="{0E34F637-F2B9-403F-BC57-88C38114899B}" type="pres">
      <dgm:prSet presAssocID="{8429FB9B-0984-4850-90AC-180FCD73F836}" presName="sibTrans" presStyleCnt="0"/>
      <dgm:spPr/>
    </dgm:pt>
    <dgm:pt modelId="{D89C891A-706C-49A1-B703-0CD731762D6E}" type="pres">
      <dgm:prSet presAssocID="{8EFC1928-7DA0-4A90-8C44-7F6067DD40E2}" presName="compNode" presStyleCnt="0"/>
      <dgm:spPr/>
    </dgm:pt>
    <dgm:pt modelId="{ED1CC0E9-865A-4994-9B7E-6FA00BDCDE54}" type="pres">
      <dgm:prSet presAssocID="{8EFC1928-7DA0-4A90-8C44-7F6067DD40E2}" presName="iconRect" presStyleLbl="node1" presStyleIdx="3" presStyleCnt="5" custLinFactNeighborX="-3229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tatistics"/>
        </a:ext>
      </dgm:extLst>
    </dgm:pt>
    <dgm:pt modelId="{AD54C39E-EB05-4341-910A-DE7990987056}" type="pres">
      <dgm:prSet presAssocID="{8EFC1928-7DA0-4A90-8C44-7F6067DD40E2}" presName="spaceRect" presStyleCnt="0"/>
      <dgm:spPr/>
    </dgm:pt>
    <dgm:pt modelId="{80F00F12-8E51-4999-BB40-39A92962DD1C}" type="pres">
      <dgm:prSet presAssocID="{8EFC1928-7DA0-4A90-8C44-7F6067DD40E2}" presName="textRect" presStyleLbl="revTx" presStyleIdx="3" presStyleCnt="5" custScaleX="174681" custLinFactNeighborX="-11471" custLinFactNeighborY="-933">
        <dgm:presLayoutVars>
          <dgm:chMax val="1"/>
          <dgm:chPref val="1"/>
        </dgm:presLayoutVars>
      </dgm:prSet>
      <dgm:spPr/>
    </dgm:pt>
    <dgm:pt modelId="{F97E7269-FC41-4452-972C-4735D555A684}" type="pres">
      <dgm:prSet presAssocID="{B06244E3-AB8F-4A3F-B688-8A5D431624BB}" presName="sibTrans" presStyleCnt="0"/>
      <dgm:spPr/>
    </dgm:pt>
    <dgm:pt modelId="{4B5F5057-7B56-45EC-A6FF-B91CC251BD24}" type="pres">
      <dgm:prSet presAssocID="{4B791129-F499-4AC2-A100-1CEB9D847AE0}" presName="compNode" presStyleCnt="0"/>
      <dgm:spPr/>
    </dgm:pt>
    <dgm:pt modelId="{9172C726-E73C-40DE-BD4D-9426FDAE0761}" type="pres">
      <dgm:prSet presAssocID="{4B791129-F499-4AC2-A100-1CEB9D847AE0}" presName="iconRect" presStyleLbl="node1" presStyleIdx="4" presStyleCnt="5" custLinFactNeighborX="-3229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sers"/>
        </a:ext>
      </dgm:extLst>
    </dgm:pt>
    <dgm:pt modelId="{702C2D32-DDFC-4E2A-9AED-4747A05CA7A3}" type="pres">
      <dgm:prSet presAssocID="{4B791129-F499-4AC2-A100-1CEB9D847AE0}" presName="spaceRect" presStyleCnt="0"/>
      <dgm:spPr/>
    </dgm:pt>
    <dgm:pt modelId="{FBC8DDE5-528A-421D-856E-040BADECA304}" type="pres">
      <dgm:prSet presAssocID="{4B791129-F499-4AC2-A100-1CEB9D847AE0}" presName="textRect" presStyleLbl="revTx" presStyleIdx="4" presStyleCnt="5" custLinFactNeighborX="-14202">
        <dgm:presLayoutVars>
          <dgm:chMax val="1"/>
          <dgm:chPref val="1"/>
        </dgm:presLayoutVars>
      </dgm:prSet>
      <dgm:spPr/>
    </dgm:pt>
  </dgm:ptLst>
  <dgm:cxnLst>
    <dgm:cxn modelId="{48EBD313-CE08-463A-800C-1662ECEF2EC5}" type="presOf" srcId="{B1D78D43-DA38-4D45-BA08-5ED8027D8273}" destId="{C4D747DF-CC4F-4E70-9246-66B07D6E212E}" srcOrd="0" destOrd="0" presId="urn:microsoft.com/office/officeart/2018/2/layout/IconLabelList"/>
    <dgm:cxn modelId="{A79E6A1B-7BE2-467F-AAA5-86E8DD9F78F3}" srcId="{49547234-CFFB-4F2E-8085-1B7CA2B75284}" destId="{24F7E862-90CE-419A-9D00-FA42BD3411B3}" srcOrd="1" destOrd="0" parTransId="{A57C57B7-7B5B-4C5C-8F45-26F3822EFA65}" sibTransId="{4053E401-6C29-4DB1-8295-D74D284651A5}"/>
    <dgm:cxn modelId="{51C97848-26F3-4C5D-BFD2-BD4332F5BA0D}" srcId="{49547234-CFFB-4F2E-8085-1B7CA2B75284}" destId="{4B791129-F499-4AC2-A100-1CEB9D847AE0}" srcOrd="4" destOrd="0" parTransId="{A5AF9204-9D88-48B8-8D1E-7459A046CA4C}" sibTransId="{5B2CDB3B-9281-41DF-9591-054DDAA068B1}"/>
    <dgm:cxn modelId="{251E114C-3C2B-4584-8C24-D87A9ACF4C38}" type="presOf" srcId="{49547234-CFFB-4F2E-8085-1B7CA2B75284}" destId="{D7925F48-AE2B-4292-BE99-6E3CB84E41C2}" srcOrd="0" destOrd="0" presId="urn:microsoft.com/office/officeart/2018/2/layout/IconLabelList"/>
    <dgm:cxn modelId="{4D57C778-D807-414C-BEDE-9CAD77156475}" type="presOf" srcId="{24F7E862-90CE-419A-9D00-FA42BD3411B3}" destId="{A35F6849-74CC-4249-9624-59A2864E0CBB}" srcOrd="0" destOrd="0" presId="urn:microsoft.com/office/officeart/2018/2/layout/IconLabelList"/>
    <dgm:cxn modelId="{73AE2092-3B32-4582-B904-73D1A87F6E6A}" srcId="{49547234-CFFB-4F2E-8085-1B7CA2B75284}" destId="{B1D78D43-DA38-4D45-BA08-5ED8027D8273}" srcOrd="2" destOrd="0" parTransId="{2FEE7110-BDBB-412C-8EDC-BB1EADB91B11}" sibTransId="{8429FB9B-0984-4850-90AC-180FCD73F836}"/>
    <dgm:cxn modelId="{75491D96-5667-4C2E-B790-685AA776496F}" type="presOf" srcId="{8EFC1928-7DA0-4A90-8C44-7F6067DD40E2}" destId="{80F00F12-8E51-4999-BB40-39A92962DD1C}" srcOrd="0" destOrd="0" presId="urn:microsoft.com/office/officeart/2018/2/layout/IconLabelList"/>
    <dgm:cxn modelId="{0BBA2096-211E-4764-98F7-CEE27B26F59C}" srcId="{49547234-CFFB-4F2E-8085-1B7CA2B75284}" destId="{D07BDA62-E7D6-4CEF-B771-A7B27DDDBE5B}" srcOrd="0" destOrd="0" parTransId="{93EF9B72-34BE-4413-B7DF-78CB9C314967}" sibTransId="{699B6C70-571C-4BA9-826C-C748C91A474F}"/>
    <dgm:cxn modelId="{FF9BAED3-3591-48B2-8BD5-CDCEAC269AF0}" srcId="{49547234-CFFB-4F2E-8085-1B7CA2B75284}" destId="{8EFC1928-7DA0-4A90-8C44-7F6067DD40E2}" srcOrd="3" destOrd="0" parTransId="{3796A4CA-D21B-4A83-8CE3-45A5A9ADFE4F}" sibTransId="{B06244E3-AB8F-4A3F-B688-8A5D431624BB}"/>
    <dgm:cxn modelId="{E68C96E0-0102-4DBB-9D7C-9306EA365B67}" type="presOf" srcId="{4B791129-F499-4AC2-A100-1CEB9D847AE0}" destId="{FBC8DDE5-528A-421D-856E-040BADECA304}" srcOrd="0" destOrd="0" presId="urn:microsoft.com/office/officeart/2018/2/layout/IconLabelList"/>
    <dgm:cxn modelId="{1A9E91E5-7D03-44EB-9CE5-895279A23775}" type="presOf" srcId="{D07BDA62-E7D6-4CEF-B771-A7B27DDDBE5B}" destId="{F7B5037A-F634-4F24-B3CD-2D1FA288D690}" srcOrd="0" destOrd="0" presId="urn:microsoft.com/office/officeart/2018/2/layout/IconLabelList"/>
    <dgm:cxn modelId="{6F324D1B-B5D5-40AE-AE19-9FEDCC112A4E}" type="presParOf" srcId="{D7925F48-AE2B-4292-BE99-6E3CB84E41C2}" destId="{602EC64B-73CD-440F-887A-B01EECC4863B}" srcOrd="0" destOrd="0" presId="urn:microsoft.com/office/officeart/2018/2/layout/IconLabelList"/>
    <dgm:cxn modelId="{3D234F79-AE69-40A5-AC80-F2E9BA998C51}" type="presParOf" srcId="{602EC64B-73CD-440F-887A-B01EECC4863B}" destId="{B1C0061F-750C-46B7-8C35-0B01FEB9B690}" srcOrd="0" destOrd="0" presId="urn:microsoft.com/office/officeart/2018/2/layout/IconLabelList"/>
    <dgm:cxn modelId="{A45A8EAB-A3C9-4019-BB68-6C105AD9DCC1}" type="presParOf" srcId="{602EC64B-73CD-440F-887A-B01EECC4863B}" destId="{91161DBB-CF5D-4558-969A-843DFB7BBCDE}" srcOrd="1" destOrd="0" presId="urn:microsoft.com/office/officeart/2018/2/layout/IconLabelList"/>
    <dgm:cxn modelId="{254BDD71-FD73-43A7-8B04-0533FC462C65}" type="presParOf" srcId="{602EC64B-73CD-440F-887A-B01EECC4863B}" destId="{F7B5037A-F634-4F24-B3CD-2D1FA288D690}" srcOrd="2" destOrd="0" presId="urn:microsoft.com/office/officeart/2018/2/layout/IconLabelList"/>
    <dgm:cxn modelId="{F4AC8481-1ACC-458E-AD0A-EADA0D9A1968}" type="presParOf" srcId="{D7925F48-AE2B-4292-BE99-6E3CB84E41C2}" destId="{DC40C12E-CD7C-4D2C-B6C7-856D0F0FCCBF}" srcOrd="1" destOrd="0" presId="urn:microsoft.com/office/officeart/2018/2/layout/IconLabelList"/>
    <dgm:cxn modelId="{8C1AABD4-E5E2-473F-BF70-9BF7A7227049}" type="presParOf" srcId="{D7925F48-AE2B-4292-BE99-6E3CB84E41C2}" destId="{CA0708B6-582E-499C-BE5E-E4017498F6B2}" srcOrd="2" destOrd="0" presId="urn:microsoft.com/office/officeart/2018/2/layout/IconLabelList"/>
    <dgm:cxn modelId="{4A611A27-E803-4DAA-B0FF-753F9C0DD2AC}" type="presParOf" srcId="{CA0708B6-582E-499C-BE5E-E4017498F6B2}" destId="{12654E8A-4502-4688-89C2-EA01001A57DA}" srcOrd="0" destOrd="0" presId="urn:microsoft.com/office/officeart/2018/2/layout/IconLabelList"/>
    <dgm:cxn modelId="{1719A128-71CC-4C81-AA25-A3F0CC45D79B}" type="presParOf" srcId="{CA0708B6-582E-499C-BE5E-E4017498F6B2}" destId="{94CC6305-23DE-4071-BF8C-3715364B757E}" srcOrd="1" destOrd="0" presId="urn:microsoft.com/office/officeart/2018/2/layout/IconLabelList"/>
    <dgm:cxn modelId="{50572982-1C79-49F3-A5FB-C5577CF0B28B}" type="presParOf" srcId="{CA0708B6-582E-499C-BE5E-E4017498F6B2}" destId="{A35F6849-74CC-4249-9624-59A2864E0CBB}" srcOrd="2" destOrd="0" presId="urn:microsoft.com/office/officeart/2018/2/layout/IconLabelList"/>
    <dgm:cxn modelId="{83A56D1A-6748-4384-9644-92BDCE296716}" type="presParOf" srcId="{D7925F48-AE2B-4292-BE99-6E3CB84E41C2}" destId="{5938FECA-37CF-4BEC-BD76-608EDD935DB5}" srcOrd="3" destOrd="0" presId="urn:microsoft.com/office/officeart/2018/2/layout/IconLabelList"/>
    <dgm:cxn modelId="{DA3634A8-91DD-4A67-9724-547233F2F87C}" type="presParOf" srcId="{D7925F48-AE2B-4292-BE99-6E3CB84E41C2}" destId="{9728DA1C-E76C-4665-9795-109FB7FB0425}" srcOrd="4" destOrd="0" presId="urn:microsoft.com/office/officeart/2018/2/layout/IconLabelList"/>
    <dgm:cxn modelId="{5D5E123A-A7E6-4DE4-8348-6B20BC216AA8}" type="presParOf" srcId="{9728DA1C-E76C-4665-9795-109FB7FB0425}" destId="{2A4B7C69-255C-4D1A-882E-2818069E7E68}" srcOrd="0" destOrd="0" presId="urn:microsoft.com/office/officeart/2018/2/layout/IconLabelList"/>
    <dgm:cxn modelId="{F9E1E570-C0E8-4492-81E4-4C2A7DFA8250}" type="presParOf" srcId="{9728DA1C-E76C-4665-9795-109FB7FB0425}" destId="{52682D04-540B-4174-A8F6-E7F6408F4735}" srcOrd="1" destOrd="0" presId="urn:microsoft.com/office/officeart/2018/2/layout/IconLabelList"/>
    <dgm:cxn modelId="{80413707-E00E-4AF5-B871-7CCEA25739B3}" type="presParOf" srcId="{9728DA1C-E76C-4665-9795-109FB7FB0425}" destId="{C4D747DF-CC4F-4E70-9246-66B07D6E212E}" srcOrd="2" destOrd="0" presId="urn:microsoft.com/office/officeart/2018/2/layout/IconLabelList"/>
    <dgm:cxn modelId="{960BCAD7-0755-46E3-9AA7-D7B34187DC3B}" type="presParOf" srcId="{D7925F48-AE2B-4292-BE99-6E3CB84E41C2}" destId="{0E34F637-F2B9-403F-BC57-88C38114899B}" srcOrd="5" destOrd="0" presId="urn:microsoft.com/office/officeart/2018/2/layout/IconLabelList"/>
    <dgm:cxn modelId="{FAA3C5F9-05EE-47EA-A04B-7DCA40E9BF58}" type="presParOf" srcId="{D7925F48-AE2B-4292-BE99-6E3CB84E41C2}" destId="{D89C891A-706C-49A1-B703-0CD731762D6E}" srcOrd="6" destOrd="0" presId="urn:microsoft.com/office/officeart/2018/2/layout/IconLabelList"/>
    <dgm:cxn modelId="{C1931CE9-32FF-401B-87DA-BBDC96679E02}" type="presParOf" srcId="{D89C891A-706C-49A1-B703-0CD731762D6E}" destId="{ED1CC0E9-865A-4994-9B7E-6FA00BDCDE54}" srcOrd="0" destOrd="0" presId="urn:microsoft.com/office/officeart/2018/2/layout/IconLabelList"/>
    <dgm:cxn modelId="{B6D32174-15DA-45BF-9F8D-2ECC260149CE}" type="presParOf" srcId="{D89C891A-706C-49A1-B703-0CD731762D6E}" destId="{AD54C39E-EB05-4341-910A-DE7990987056}" srcOrd="1" destOrd="0" presId="urn:microsoft.com/office/officeart/2018/2/layout/IconLabelList"/>
    <dgm:cxn modelId="{A520AC84-07E7-4CA7-BD13-53A6EE62380E}" type="presParOf" srcId="{D89C891A-706C-49A1-B703-0CD731762D6E}" destId="{80F00F12-8E51-4999-BB40-39A92962DD1C}" srcOrd="2" destOrd="0" presId="urn:microsoft.com/office/officeart/2018/2/layout/IconLabelList"/>
    <dgm:cxn modelId="{A1EE3A75-C9D9-403D-BDA4-A5519C42E460}" type="presParOf" srcId="{D7925F48-AE2B-4292-BE99-6E3CB84E41C2}" destId="{F97E7269-FC41-4452-972C-4735D555A684}" srcOrd="7" destOrd="0" presId="urn:microsoft.com/office/officeart/2018/2/layout/IconLabelList"/>
    <dgm:cxn modelId="{27C1622F-D4EA-487C-8694-4073723E029A}" type="presParOf" srcId="{D7925F48-AE2B-4292-BE99-6E3CB84E41C2}" destId="{4B5F5057-7B56-45EC-A6FF-B91CC251BD24}" srcOrd="8" destOrd="0" presId="urn:microsoft.com/office/officeart/2018/2/layout/IconLabelList"/>
    <dgm:cxn modelId="{3C312106-1EC3-4901-871E-66F700E2E280}" type="presParOf" srcId="{4B5F5057-7B56-45EC-A6FF-B91CC251BD24}" destId="{9172C726-E73C-40DE-BD4D-9426FDAE0761}" srcOrd="0" destOrd="0" presId="urn:microsoft.com/office/officeart/2018/2/layout/IconLabelList"/>
    <dgm:cxn modelId="{4FBF5B13-9831-4D83-9728-E1F32D343B1E}" type="presParOf" srcId="{4B5F5057-7B56-45EC-A6FF-B91CC251BD24}" destId="{702C2D32-DDFC-4E2A-9AED-4747A05CA7A3}" srcOrd="1" destOrd="0" presId="urn:microsoft.com/office/officeart/2018/2/layout/IconLabelList"/>
    <dgm:cxn modelId="{10F12745-26EB-4C5E-805D-4069D6E840C7}" type="presParOf" srcId="{4B5F5057-7B56-45EC-A6FF-B91CC251BD24}" destId="{FBC8DDE5-528A-421D-856E-040BADECA30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F226E-7BE7-402C-8F07-5757919F9254}">
      <dsp:nvSpPr>
        <dsp:cNvPr id="0" name=""/>
        <dsp:cNvSpPr/>
      </dsp:nvSpPr>
      <dsp:spPr>
        <a:xfrm>
          <a:off x="0" y="1951"/>
          <a:ext cx="11581200" cy="989062"/>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FF30576E-BA2E-4190-A32E-18449693D028}">
      <dsp:nvSpPr>
        <dsp:cNvPr id="0" name=""/>
        <dsp:cNvSpPr/>
      </dsp:nvSpPr>
      <dsp:spPr>
        <a:xfrm>
          <a:off x="299191" y="224490"/>
          <a:ext cx="543984" cy="5439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C12EC84-2721-46FD-AC85-9071D23A283F}">
      <dsp:nvSpPr>
        <dsp:cNvPr id="0" name=""/>
        <dsp:cNvSpPr/>
      </dsp:nvSpPr>
      <dsp:spPr>
        <a:xfrm>
          <a:off x="1142366" y="1951"/>
          <a:ext cx="10438833" cy="98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76" tIns="104676" rIns="104676" bIns="104676" numCol="1" spcCol="1270" anchor="ctr" anchorCtr="0">
          <a:noAutofit/>
        </a:bodyPr>
        <a:lstStyle/>
        <a:p>
          <a:pPr marL="0" lvl="0" indent="0" algn="l" defTabSz="977900">
            <a:lnSpc>
              <a:spcPct val="100000"/>
            </a:lnSpc>
            <a:spcBef>
              <a:spcPct val="0"/>
            </a:spcBef>
            <a:spcAft>
              <a:spcPct val="35000"/>
            </a:spcAft>
            <a:buNone/>
          </a:pPr>
          <a:r>
            <a:rPr lang="en-US" sz="2200" kern="1200" dirty="0"/>
            <a:t>- Standardize and centralize pre-registration and insurance validation processes to ensure consistency and accountability </a:t>
          </a:r>
        </a:p>
      </dsp:txBody>
      <dsp:txXfrm>
        <a:off x="1142366" y="1951"/>
        <a:ext cx="10438833" cy="989062"/>
      </dsp:txXfrm>
    </dsp:sp>
    <dsp:sp modelId="{295F7E9D-85F7-46DE-9B45-30BC202BA454}">
      <dsp:nvSpPr>
        <dsp:cNvPr id="0" name=""/>
        <dsp:cNvSpPr/>
      </dsp:nvSpPr>
      <dsp:spPr>
        <a:xfrm>
          <a:off x="0" y="1238279"/>
          <a:ext cx="11581200" cy="989062"/>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1B8388CC-49D5-4BFA-9C1B-B54788016891}">
      <dsp:nvSpPr>
        <dsp:cNvPr id="0" name=""/>
        <dsp:cNvSpPr/>
      </dsp:nvSpPr>
      <dsp:spPr>
        <a:xfrm>
          <a:off x="299191" y="1460818"/>
          <a:ext cx="543984" cy="5439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8D4026E-036B-4656-AFF8-5652F0677825}">
      <dsp:nvSpPr>
        <dsp:cNvPr id="0" name=""/>
        <dsp:cNvSpPr/>
      </dsp:nvSpPr>
      <dsp:spPr>
        <a:xfrm>
          <a:off x="1142366" y="1238279"/>
          <a:ext cx="10438833" cy="98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76" tIns="104676" rIns="104676" bIns="104676" numCol="1" spcCol="1270" anchor="ctr" anchorCtr="0">
          <a:noAutofit/>
        </a:bodyPr>
        <a:lstStyle/>
        <a:p>
          <a:pPr marL="0" lvl="0" indent="0" algn="l" defTabSz="977900">
            <a:lnSpc>
              <a:spcPct val="100000"/>
            </a:lnSpc>
            <a:spcBef>
              <a:spcPct val="0"/>
            </a:spcBef>
            <a:spcAft>
              <a:spcPct val="35000"/>
            </a:spcAft>
            <a:buNone/>
          </a:pPr>
          <a:r>
            <a:rPr lang="en-US" sz="2200" kern="1200" dirty="0"/>
            <a:t>- Implement technology such as digital front door, real-time eligibility, electronic prior authorization (ePA) and price estimation tools</a:t>
          </a:r>
        </a:p>
      </dsp:txBody>
      <dsp:txXfrm>
        <a:off x="1142366" y="1238279"/>
        <a:ext cx="10438833" cy="989062"/>
      </dsp:txXfrm>
    </dsp:sp>
    <dsp:sp modelId="{FF6C4086-2850-485C-8ABD-365A82B4E781}">
      <dsp:nvSpPr>
        <dsp:cNvPr id="0" name=""/>
        <dsp:cNvSpPr/>
      </dsp:nvSpPr>
      <dsp:spPr>
        <a:xfrm>
          <a:off x="0" y="2474606"/>
          <a:ext cx="11581200" cy="989062"/>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3B0E250-F776-453E-96D3-07F9DEB0DCA3}">
      <dsp:nvSpPr>
        <dsp:cNvPr id="0" name=""/>
        <dsp:cNvSpPr/>
      </dsp:nvSpPr>
      <dsp:spPr>
        <a:xfrm>
          <a:off x="299191" y="2697145"/>
          <a:ext cx="543984" cy="54398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9CE77DC-B896-4724-89BB-583BF8261667}">
      <dsp:nvSpPr>
        <dsp:cNvPr id="0" name=""/>
        <dsp:cNvSpPr/>
      </dsp:nvSpPr>
      <dsp:spPr>
        <a:xfrm>
          <a:off x="1142366" y="2474606"/>
          <a:ext cx="10438833" cy="98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76" tIns="104676" rIns="104676" bIns="104676" numCol="1" spcCol="1270" anchor="ctr" anchorCtr="0">
          <a:noAutofit/>
        </a:bodyPr>
        <a:lstStyle/>
        <a:p>
          <a:pPr marL="0" lvl="0" indent="0" algn="l" defTabSz="977900">
            <a:lnSpc>
              <a:spcPct val="100000"/>
            </a:lnSpc>
            <a:spcBef>
              <a:spcPct val="0"/>
            </a:spcBef>
            <a:spcAft>
              <a:spcPct val="35000"/>
            </a:spcAft>
            <a:buNone/>
          </a:pPr>
          <a:r>
            <a:rPr lang="en-US" sz="2200" kern="1200" dirty="0"/>
            <a:t>- Train front-end staff on effective financial clearance workflows and establish payer liaisons for support at high-volume insurers</a:t>
          </a:r>
        </a:p>
      </dsp:txBody>
      <dsp:txXfrm>
        <a:off x="1142366" y="2474606"/>
        <a:ext cx="10438833" cy="989062"/>
      </dsp:txXfrm>
    </dsp:sp>
    <dsp:sp modelId="{17B4B4D0-274F-4373-8F1F-3D0E2725F63C}">
      <dsp:nvSpPr>
        <dsp:cNvPr id="0" name=""/>
        <dsp:cNvSpPr/>
      </dsp:nvSpPr>
      <dsp:spPr>
        <a:xfrm>
          <a:off x="0" y="3710934"/>
          <a:ext cx="11581200" cy="989062"/>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448EC596-DDCA-41D4-9603-AFD028482514}">
      <dsp:nvSpPr>
        <dsp:cNvPr id="0" name=""/>
        <dsp:cNvSpPr/>
      </dsp:nvSpPr>
      <dsp:spPr>
        <a:xfrm>
          <a:off x="299191" y="3933473"/>
          <a:ext cx="543984" cy="5439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0F137A9-5DE7-4442-AA1C-04D960A05AAB}">
      <dsp:nvSpPr>
        <dsp:cNvPr id="0" name=""/>
        <dsp:cNvSpPr/>
      </dsp:nvSpPr>
      <dsp:spPr>
        <a:xfrm>
          <a:off x="1142366" y="3710934"/>
          <a:ext cx="10438833" cy="98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76" tIns="104676" rIns="104676" bIns="104676" numCol="1" spcCol="1270" anchor="ctr" anchorCtr="0">
          <a:noAutofit/>
        </a:bodyPr>
        <a:lstStyle/>
        <a:p>
          <a:pPr marL="0" lvl="0" indent="0" algn="l" defTabSz="977900">
            <a:lnSpc>
              <a:spcPct val="100000"/>
            </a:lnSpc>
            <a:spcBef>
              <a:spcPct val="0"/>
            </a:spcBef>
            <a:spcAft>
              <a:spcPct val="35000"/>
            </a:spcAft>
            <a:buNone/>
          </a:pPr>
          <a:r>
            <a:rPr lang="en-US" sz="2200" kern="1200" dirty="0"/>
            <a:t>- Improve patient financial communications by offering patient payment options, integrating financial counseling, and implementing up front collections processes</a:t>
          </a:r>
        </a:p>
      </dsp:txBody>
      <dsp:txXfrm>
        <a:off x="1142366" y="3710934"/>
        <a:ext cx="10438833" cy="9890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F226E-7BE7-402C-8F07-5757919F9254}">
      <dsp:nvSpPr>
        <dsp:cNvPr id="0" name=""/>
        <dsp:cNvSpPr/>
      </dsp:nvSpPr>
      <dsp:spPr>
        <a:xfrm>
          <a:off x="0" y="573"/>
          <a:ext cx="11581200" cy="1343085"/>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FF30576E-BA2E-4190-A32E-18449693D028}">
      <dsp:nvSpPr>
        <dsp:cNvPr id="0" name=""/>
        <dsp:cNvSpPr/>
      </dsp:nvSpPr>
      <dsp:spPr>
        <a:xfrm>
          <a:off x="406283" y="302768"/>
          <a:ext cx="738697" cy="7386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C12EC84-2721-46FD-AC85-9071D23A283F}">
      <dsp:nvSpPr>
        <dsp:cNvPr id="0" name=""/>
        <dsp:cNvSpPr/>
      </dsp:nvSpPr>
      <dsp:spPr>
        <a:xfrm>
          <a:off x="1551264" y="573"/>
          <a:ext cx="10029935" cy="1343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143" tIns="142143" rIns="142143" bIns="142143" numCol="1" spcCol="1270" anchor="ctr" anchorCtr="0">
          <a:noAutofit/>
        </a:bodyPr>
        <a:lstStyle/>
        <a:p>
          <a:pPr marL="0" lvl="0" indent="0" algn="l" defTabSz="1111250">
            <a:lnSpc>
              <a:spcPct val="100000"/>
            </a:lnSpc>
            <a:spcBef>
              <a:spcPct val="0"/>
            </a:spcBef>
            <a:spcAft>
              <a:spcPct val="35000"/>
            </a:spcAft>
            <a:buNone/>
          </a:pPr>
          <a:r>
            <a:rPr lang="en-US" sz="2500" kern="1200" dirty="0"/>
            <a:t>- Continuous education and training keeps staff updated with latest coding practices while improving accuracy and workflow efficiency</a:t>
          </a:r>
        </a:p>
      </dsp:txBody>
      <dsp:txXfrm>
        <a:off x="1551264" y="573"/>
        <a:ext cx="10029935" cy="1343085"/>
      </dsp:txXfrm>
    </dsp:sp>
    <dsp:sp modelId="{295F7E9D-85F7-46DE-9B45-30BC202BA454}">
      <dsp:nvSpPr>
        <dsp:cNvPr id="0" name=""/>
        <dsp:cNvSpPr/>
      </dsp:nvSpPr>
      <dsp:spPr>
        <a:xfrm>
          <a:off x="0" y="1679431"/>
          <a:ext cx="11581200" cy="1343085"/>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1B8388CC-49D5-4BFA-9C1B-B54788016891}">
      <dsp:nvSpPr>
        <dsp:cNvPr id="0" name=""/>
        <dsp:cNvSpPr/>
      </dsp:nvSpPr>
      <dsp:spPr>
        <a:xfrm>
          <a:off x="406283" y="1981625"/>
          <a:ext cx="738697" cy="7386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8D4026E-036B-4656-AFF8-5652F0677825}">
      <dsp:nvSpPr>
        <dsp:cNvPr id="0" name=""/>
        <dsp:cNvSpPr/>
      </dsp:nvSpPr>
      <dsp:spPr>
        <a:xfrm>
          <a:off x="1551264" y="1679431"/>
          <a:ext cx="10029935" cy="1343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143" tIns="142143" rIns="142143" bIns="142143" numCol="1" spcCol="1270" anchor="ctr" anchorCtr="0">
          <a:noAutofit/>
        </a:bodyPr>
        <a:lstStyle/>
        <a:p>
          <a:pPr marL="0" lvl="0" indent="0" algn="l" defTabSz="1111250">
            <a:lnSpc>
              <a:spcPct val="100000"/>
            </a:lnSpc>
            <a:spcBef>
              <a:spcPct val="0"/>
            </a:spcBef>
            <a:spcAft>
              <a:spcPct val="35000"/>
            </a:spcAft>
            <a:buNone/>
          </a:pPr>
          <a:r>
            <a:rPr lang="en-US" sz="2500" kern="1200" dirty="0"/>
            <a:t>- AI assistance to monitor coding processes can help reduce errors and enhance compliance</a:t>
          </a:r>
        </a:p>
      </dsp:txBody>
      <dsp:txXfrm>
        <a:off x="1551264" y="1679431"/>
        <a:ext cx="10029935" cy="1343085"/>
      </dsp:txXfrm>
    </dsp:sp>
    <dsp:sp modelId="{FF6C4086-2850-485C-8ABD-365A82B4E781}">
      <dsp:nvSpPr>
        <dsp:cNvPr id="0" name=""/>
        <dsp:cNvSpPr/>
      </dsp:nvSpPr>
      <dsp:spPr>
        <a:xfrm>
          <a:off x="0" y="3358862"/>
          <a:ext cx="11581200" cy="1343085"/>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3B0E250-F776-453E-96D3-07F9DEB0DCA3}">
      <dsp:nvSpPr>
        <dsp:cNvPr id="0" name=""/>
        <dsp:cNvSpPr/>
      </dsp:nvSpPr>
      <dsp:spPr>
        <a:xfrm>
          <a:off x="406283" y="3660482"/>
          <a:ext cx="738697" cy="73869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9CE77DC-B896-4724-89BB-583BF8261667}">
      <dsp:nvSpPr>
        <dsp:cNvPr id="0" name=""/>
        <dsp:cNvSpPr/>
      </dsp:nvSpPr>
      <dsp:spPr>
        <a:xfrm>
          <a:off x="1551264" y="3358288"/>
          <a:ext cx="10029935" cy="1343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143" tIns="142143" rIns="142143" bIns="142143" numCol="1" spcCol="1270" anchor="ctr" anchorCtr="0">
          <a:noAutofit/>
        </a:bodyPr>
        <a:lstStyle/>
        <a:p>
          <a:pPr marL="0" lvl="0" indent="0" algn="l" defTabSz="1111250">
            <a:lnSpc>
              <a:spcPct val="100000"/>
            </a:lnSpc>
            <a:spcBef>
              <a:spcPct val="0"/>
            </a:spcBef>
            <a:spcAft>
              <a:spcPct val="35000"/>
            </a:spcAft>
            <a:buNone/>
          </a:pPr>
          <a:r>
            <a:rPr lang="en-US" sz="2500" kern="1200" dirty="0"/>
            <a:t>- Be proactive by developing processes to meet payer requirements and minimize risk of non-compliance</a:t>
          </a:r>
        </a:p>
      </dsp:txBody>
      <dsp:txXfrm>
        <a:off x="1551264" y="3358288"/>
        <a:ext cx="10029935" cy="13430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DFF7A-7E5A-454D-AEE0-E30076995973}">
      <dsp:nvSpPr>
        <dsp:cNvPr id="0" name=""/>
        <dsp:cNvSpPr/>
      </dsp:nvSpPr>
      <dsp:spPr>
        <a:xfrm rot="5400000">
          <a:off x="7412133" y="-3124724"/>
          <a:ext cx="926164" cy="7411968"/>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Integration difficulties between EHR systems</a:t>
          </a:r>
        </a:p>
        <a:p>
          <a:pPr marL="228600" lvl="1" indent="-228600" algn="l" defTabSz="1022350">
            <a:lnSpc>
              <a:spcPct val="90000"/>
            </a:lnSpc>
            <a:spcBef>
              <a:spcPct val="0"/>
            </a:spcBef>
            <a:spcAft>
              <a:spcPct val="15000"/>
            </a:spcAft>
            <a:buChar char="•"/>
          </a:pPr>
          <a:r>
            <a:rPr lang="en-US" sz="2300" kern="1200" dirty="0"/>
            <a:t>Processing delays due to lack of compatibility</a:t>
          </a:r>
        </a:p>
      </dsp:txBody>
      <dsp:txXfrm rot="-5400000">
        <a:off x="4169231" y="163390"/>
        <a:ext cx="7366756" cy="835740"/>
      </dsp:txXfrm>
    </dsp:sp>
    <dsp:sp modelId="{D5FB1DEC-2371-40A2-AA1B-AD0C60C28989}">
      <dsp:nvSpPr>
        <dsp:cNvPr id="0" name=""/>
        <dsp:cNvSpPr/>
      </dsp:nvSpPr>
      <dsp:spPr>
        <a:xfrm>
          <a:off x="0" y="2406"/>
          <a:ext cx="4169232" cy="1157705"/>
        </a:xfrm>
        <a:prstGeom prst="roundRect">
          <a:avLst/>
        </a:prstGeom>
        <a:solidFill>
          <a:schemeClr val="accent2">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3">
          <a:scrgbClr r="0" g="0" b="0"/>
        </a:lnRef>
        <a:fillRef idx="1">
          <a:scrgbClr r="0" g="0" b="0"/>
        </a:fillRef>
        <a:effectRef idx="1">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Interoperability Challenges</a:t>
          </a:r>
        </a:p>
      </dsp:txBody>
      <dsp:txXfrm>
        <a:off x="56514" y="58920"/>
        <a:ext cx="4056204" cy="1044677"/>
      </dsp:txXfrm>
    </dsp:sp>
    <dsp:sp modelId="{36BA82C9-7872-4951-A61B-89164789ABD6}">
      <dsp:nvSpPr>
        <dsp:cNvPr id="0" name=""/>
        <dsp:cNvSpPr/>
      </dsp:nvSpPr>
      <dsp:spPr>
        <a:xfrm rot="5400000">
          <a:off x="7412133" y="-1909134"/>
          <a:ext cx="926164" cy="7411968"/>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Missing data elements</a:t>
          </a:r>
        </a:p>
        <a:p>
          <a:pPr marL="228600" lvl="1" indent="-228600" algn="l" defTabSz="1022350">
            <a:lnSpc>
              <a:spcPct val="90000"/>
            </a:lnSpc>
            <a:spcBef>
              <a:spcPct val="0"/>
            </a:spcBef>
            <a:spcAft>
              <a:spcPct val="15000"/>
            </a:spcAft>
            <a:buChar char="•"/>
          </a:pPr>
          <a:r>
            <a:rPr lang="en-US" sz="2300" kern="1200" dirty="0"/>
            <a:t>Claim denials resulting from incomplete information</a:t>
          </a:r>
        </a:p>
      </dsp:txBody>
      <dsp:txXfrm rot="-5400000">
        <a:off x="4169231" y="1378980"/>
        <a:ext cx="7366756" cy="835740"/>
      </dsp:txXfrm>
    </dsp:sp>
    <dsp:sp modelId="{76625D73-1FFE-4175-90E6-6B4D1CBDBDF3}">
      <dsp:nvSpPr>
        <dsp:cNvPr id="0" name=""/>
        <dsp:cNvSpPr/>
      </dsp:nvSpPr>
      <dsp:spPr>
        <a:xfrm>
          <a:off x="0" y="1217997"/>
          <a:ext cx="4169232" cy="1157705"/>
        </a:xfrm>
        <a:prstGeom prst="roundRect">
          <a:avLst/>
        </a:prstGeom>
        <a:solidFill>
          <a:schemeClr val="accent2">
            <a:shade val="80000"/>
            <a:hueOff val="49906"/>
            <a:satOff val="-2874"/>
            <a:lumOff val="8868"/>
            <a:alphaOff val="0"/>
          </a:schemeClr>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3">
          <a:scrgbClr r="0" g="0" b="0"/>
        </a:lnRef>
        <a:fillRef idx="1">
          <a:scrgbClr r="0" g="0" b="0"/>
        </a:fillRef>
        <a:effectRef idx="1">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Data Transmission Errors</a:t>
          </a:r>
        </a:p>
      </dsp:txBody>
      <dsp:txXfrm>
        <a:off x="56514" y="1274511"/>
        <a:ext cx="4056204" cy="1044677"/>
      </dsp:txXfrm>
    </dsp:sp>
    <dsp:sp modelId="{CE9F7BC9-4B96-473A-A73C-5914047F8196}">
      <dsp:nvSpPr>
        <dsp:cNvPr id="0" name=""/>
        <dsp:cNvSpPr/>
      </dsp:nvSpPr>
      <dsp:spPr>
        <a:xfrm rot="5400000">
          <a:off x="7412133" y="-693543"/>
          <a:ext cx="926164" cy="7411968"/>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Unique requirements for each payer</a:t>
          </a:r>
        </a:p>
        <a:p>
          <a:pPr marL="228600" lvl="1" indent="-228600" algn="l" defTabSz="1022350">
            <a:lnSpc>
              <a:spcPct val="90000"/>
            </a:lnSpc>
            <a:spcBef>
              <a:spcPct val="0"/>
            </a:spcBef>
            <a:spcAft>
              <a:spcPct val="15000"/>
            </a:spcAft>
            <a:buChar char="•"/>
          </a:pPr>
          <a:r>
            <a:rPr lang="en-US" sz="2300" kern="1200" dirty="0"/>
            <a:t>Complications in standardized submission processes</a:t>
          </a:r>
        </a:p>
      </dsp:txBody>
      <dsp:txXfrm rot="-5400000">
        <a:off x="4169231" y="2594571"/>
        <a:ext cx="7366756" cy="835740"/>
      </dsp:txXfrm>
    </dsp:sp>
    <dsp:sp modelId="{81CBF94E-8F30-4B17-9CBE-64CE34C0EAFE}">
      <dsp:nvSpPr>
        <dsp:cNvPr id="0" name=""/>
        <dsp:cNvSpPr/>
      </dsp:nvSpPr>
      <dsp:spPr>
        <a:xfrm>
          <a:off x="0" y="2433587"/>
          <a:ext cx="4169232" cy="1157705"/>
        </a:xfrm>
        <a:prstGeom prst="roundRect">
          <a:avLst/>
        </a:prstGeom>
        <a:solidFill>
          <a:schemeClr val="accent2">
            <a:shade val="80000"/>
            <a:hueOff val="99812"/>
            <a:satOff val="-5749"/>
            <a:lumOff val="17735"/>
            <a:alphaOff val="0"/>
          </a:schemeClr>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3">
          <a:scrgbClr r="0" g="0" b="0"/>
        </a:lnRef>
        <a:fillRef idx="1">
          <a:scrgbClr r="0" g="0" b="0"/>
        </a:fillRef>
        <a:effectRef idx="1">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Payer-Specific Rules</a:t>
          </a:r>
        </a:p>
      </dsp:txBody>
      <dsp:txXfrm>
        <a:off x="56514" y="2490101"/>
        <a:ext cx="4056204" cy="1044677"/>
      </dsp:txXfrm>
    </dsp:sp>
    <dsp:sp modelId="{2E061321-5263-4710-A86C-E17470839614}">
      <dsp:nvSpPr>
        <dsp:cNvPr id="0" name=""/>
        <dsp:cNvSpPr/>
      </dsp:nvSpPr>
      <dsp:spPr>
        <a:xfrm rot="5400000">
          <a:off x="7412133" y="522046"/>
          <a:ext cx="926164" cy="7411968"/>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Slow updates from clearinghouses</a:t>
          </a:r>
        </a:p>
        <a:p>
          <a:pPr marL="228600" lvl="1" indent="-228600" algn="l" defTabSz="1022350">
            <a:lnSpc>
              <a:spcPct val="90000"/>
            </a:lnSpc>
            <a:spcBef>
              <a:spcPct val="0"/>
            </a:spcBef>
            <a:spcAft>
              <a:spcPct val="15000"/>
            </a:spcAft>
            <a:buChar char="•"/>
          </a:pPr>
          <a:r>
            <a:rPr lang="en-US" sz="2300" kern="1200" dirty="0"/>
            <a:t>Impact on revenue cycle speed</a:t>
          </a:r>
        </a:p>
      </dsp:txBody>
      <dsp:txXfrm rot="-5400000">
        <a:off x="4169231" y="3810160"/>
        <a:ext cx="7366756" cy="835740"/>
      </dsp:txXfrm>
    </dsp:sp>
    <dsp:sp modelId="{A9FC0649-B9FB-458A-A7A2-C14F764B4DA7}">
      <dsp:nvSpPr>
        <dsp:cNvPr id="0" name=""/>
        <dsp:cNvSpPr/>
      </dsp:nvSpPr>
      <dsp:spPr>
        <a:xfrm>
          <a:off x="0" y="3649177"/>
          <a:ext cx="4169232" cy="1157705"/>
        </a:xfrm>
        <a:prstGeom prst="roundRect">
          <a:avLst/>
        </a:prstGeom>
        <a:solidFill>
          <a:schemeClr val="accent2">
            <a:shade val="80000"/>
            <a:hueOff val="149718"/>
            <a:satOff val="-8623"/>
            <a:lumOff val="26603"/>
            <a:alphaOff val="0"/>
          </a:schemeClr>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3">
          <a:scrgbClr r="0" g="0" b="0"/>
        </a:lnRef>
        <a:fillRef idx="1">
          <a:scrgbClr r="0" g="0" b="0"/>
        </a:fillRef>
        <a:effectRef idx="1">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Delayed Responses</a:t>
          </a:r>
        </a:p>
      </dsp:txBody>
      <dsp:txXfrm>
        <a:off x="56514" y="3705691"/>
        <a:ext cx="4056204" cy="10446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4F523-A728-4F5D-B4AA-762731DC2060}">
      <dsp:nvSpPr>
        <dsp:cNvPr id="0" name=""/>
        <dsp:cNvSpPr/>
      </dsp:nvSpPr>
      <dsp:spPr>
        <a:xfrm>
          <a:off x="0" y="4053"/>
          <a:ext cx="11581200" cy="687818"/>
        </a:xfrm>
        <a:prstGeom prst="roundRect">
          <a:avLst>
            <a:gd name="adj" fmla="val 10000"/>
          </a:avLst>
        </a:prstGeom>
        <a:solidFill>
          <a:schemeClr val="accent2">
            <a:tint val="4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sp>
    <dsp:sp modelId="{93556477-1EDF-4ABF-972B-1422862F3265}">
      <dsp:nvSpPr>
        <dsp:cNvPr id="0" name=""/>
        <dsp:cNvSpPr/>
      </dsp:nvSpPr>
      <dsp:spPr>
        <a:xfrm>
          <a:off x="208064" y="158812"/>
          <a:ext cx="378299" cy="3782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AE453E99-E62B-4DE2-9253-75F25EA0BF22}">
      <dsp:nvSpPr>
        <dsp:cNvPr id="0" name=""/>
        <dsp:cNvSpPr/>
      </dsp:nvSpPr>
      <dsp:spPr>
        <a:xfrm>
          <a:off x="794429" y="4053"/>
          <a:ext cx="5211539" cy="687818"/>
        </a:xfrm>
        <a:prstGeom prst="rect">
          <a:avLst/>
        </a:prstGeom>
        <a:noFill/>
        <a:ln>
          <a:noFill/>
        </a:ln>
        <a:effectLst/>
        <a:scene3d>
          <a:camera prst="orthographicFront"/>
          <a:lightRig rig="threePt" dir="t"/>
        </a:scene3d>
        <a:sp3d>
          <a:bevelT/>
        </a:sp3d>
      </dsp:spPr>
      <dsp:style>
        <a:lnRef idx="0">
          <a:scrgbClr r="0" g="0" b="0"/>
        </a:lnRef>
        <a:fillRef idx="0">
          <a:scrgbClr r="0" g="0" b="0"/>
        </a:fillRef>
        <a:effectRef idx="0">
          <a:scrgbClr r="0" g="0" b="0"/>
        </a:effectRef>
        <a:fontRef idx="minor"/>
      </dsp:style>
      <dsp:txBody>
        <a:bodyPr spcFirstLastPara="0" vert="horz" wrap="square" lIns="72794" tIns="72794" rIns="72794" bIns="72794" numCol="1" spcCol="1270" anchor="ctr" anchorCtr="0">
          <a:noAutofit/>
        </a:bodyPr>
        <a:lstStyle/>
        <a:p>
          <a:pPr marL="0" lvl="0" indent="0" algn="l" defTabSz="889000">
            <a:lnSpc>
              <a:spcPct val="100000"/>
            </a:lnSpc>
            <a:spcBef>
              <a:spcPct val="0"/>
            </a:spcBef>
            <a:spcAft>
              <a:spcPct val="35000"/>
            </a:spcAft>
            <a:buNone/>
          </a:pPr>
          <a:r>
            <a:rPr lang="en-US" sz="2000" b="0" kern="1200" dirty="0"/>
            <a:t>Vendor Collaboration</a:t>
          </a:r>
        </a:p>
      </dsp:txBody>
      <dsp:txXfrm>
        <a:off x="794429" y="4053"/>
        <a:ext cx="5211539" cy="687818"/>
      </dsp:txXfrm>
    </dsp:sp>
    <dsp:sp modelId="{B68C5AB5-7695-4C8F-8EF4-641DCD32273A}">
      <dsp:nvSpPr>
        <dsp:cNvPr id="0" name=""/>
        <dsp:cNvSpPr/>
      </dsp:nvSpPr>
      <dsp:spPr>
        <a:xfrm>
          <a:off x="6005969" y="4053"/>
          <a:ext cx="5574453" cy="687818"/>
        </a:xfrm>
        <a:prstGeom prst="rect">
          <a:avLst/>
        </a:prstGeom>
        <a:noFill/>
        <a:ln>
          <a:noFill/>
        </a:ln>
        <a:effectLst/>
        <a:scene3d>
          <a:camera prst="orthographicFront"/>
          <a:lightRig rig="threePt" dir="t"/>
        </a:scene3d>
        <a:sp3d>
          <a:bevelT/>
        </a:sp3d>
      </dsp:spPr>
      <dsp:style>
        <a:lnRef idx="0">
          <a:scrgbClr r="0" g="0" b="0"/>
        </a:lnRef>
        <a:fillRef idx="0">
          <a:scrgbClr r="0" g="0" b="0"/>
        </a:fillRef>
        <a:effectRef idx="0">
          <a:scrgbClr r="0" g="0" b="0"/>
        </a:effectRef>
        <a:fontRef idx="minor"/>
      </dsp:style>
      <dsp:txBody>
        <a:bodyPr spcFirstLastPara="0" vert="horz" wrap="square" lIns="72794" tIns="72794" rIns="72794" bIns="72794" numCol="1" spcCol="1270" anchor="ctr" anchorCtr="0">
          <a:noAutofit/>
        </a:bodyPr>
        <a:lstStyle/>
        <a:p>
          <a:pPr marL="0" lvl="0" indent="0" algn="l" defTabSz="889000">
            <a:lnSpc>
              <a:spcPct val="100000"/>
            </a:lnSpc>
            <a:spcBef>
              <a:spcPct val="0"/>
            </a:spcBef>
            <a:spcAft>
              <a:spcPct val="35000"/>
            </a:spcAft>
            <a:buNone/>
          </a:pPr>
          <a:r>
            <a:rPr lang="en-US" sz="2000" b="0" kern="1200" dirty="0"/>
            <a:t>Enhancing partnerships with vendors for better claim processing</a:t>
          </a:r>
        </a:p>
      </dsp:txBody>
      <dsp:txXfrm>
        <a:off x="6005969" y="4053"/>
        <a:ext cx="5574453" cy="687818"/>
      </dsp:txXfrm>
    </dsp:sp>
    <dsp:sp modelId="{7386EA65-1B71-43F5-9F0F-FDDC1B84A89E}">
      <dsp:nvSpPr>
        <dsp:cNvPr id="0" name=""/>
        <dsp:cNvSpPr/>
      </dsp:nvSpPr>
      <dsp:spPr>
        <a:xfrm>
          <a:off x="0" y="863825"/>
          <a:ext cx="11581200" cy="687818"/>
        </a:xfrm>
        <a:prstGeom prst="roundRect">
          <a:avLst>
            <a:gd name="adj" fmla="val 10000"/>
          </a:avLst>
        </a:prstGeom>
        <a:solidFill>
          <a:schemeClr val="accent2">
            <a:tint val="4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sp>
    <dsp:sp modelId="{595762E0-4007-43B1-9F32-28B15DFCA183}">
      <dsp:nvSpPr>
        <dsp:cNvPr id="0" name=""/>
        <dsp:cNvSpPr/>
      </dsp:nvSpPr>
      <dsp:spPr>
        <a:xfrm>
          <a:off x="208064" y="1018584"/>
          <a:ext cx="378299" cy="3782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BCADF349-DE4E-4B09-8300-A1614142E361}">
      <dsp:nvSpPr>
        <dsp:cNvPr id="0" name=""/>
        <dsp:cNvSpPr/>
      </dsp:nvSpPr>
      <dsp:spPr>
        <a:xfrm>
          <a:off x="794429" y="863825"/>
          <a:ext cx="5211539" cy="687818"/>
        </a:xfrm>
        <a:prstGeom prst="rect">
          <a:avLst/>
        </a:prstGeom>
        <a:noFill/>
        <a:ln>
          <a:noFill/>
        </a:ln>
        <a:effectLst/>
        <a:scene3d>
          <a:camera prst="orthographicFront"/>
          <a:lightRig rig="threePt" dir="t"/>
        </a:scene3d>
        <a:sp3d>
          <a:bevelT/>
        </a:sp3d>
      </dsp:spPr>
      <dsp:style>
        <a:lnRef idx="0">
          <a:scrgbClr r="0" g="0" b="0"/>
        </a:lnRef>
        <a:fillRef idx="0">
          <a:scrgbClr r="0" g="0" b="0"/>
        </a:fillRef>
        <a:effectRef idx="0">
          <a:scrgbClr r="0" g="0" b="0"/>
        </a:effectRef>
        <a:fontRef idx="minor"/>
      </dsp:style>
      <dsp:txBody>
        <a:bodyPr spcFirstLastPara="0" vert="horz" wrap="square" lIns="72794" tIns="72794" rIns="72794" bIns="72794" numCol="1" spcCol="1270" anchor="ctr" anchorCtr="0">
          <a:noAutofit/>
        </a:bodyPr>
        <a:lstStyle/>
        <a:p>
          <a:pPr marL="0" lvl="0" indent="0" algn="l" defTabSz="889000">
            <a:lnSpc>
              <a:spcPct val="100000"/>
            </a:lnSpc>
            <a:spcBef>
              <a:spcPct val="0"/>
            </a:spcBef>
            <a:spcAft>
              <a:spcPct val="35000"/>
            </a:spcAft>
            <a:buNone/>
          </a:pPr>
          <a:r>
            <a:rPr lang="en-US" sz="2000" b="0" kern="1200" dirty="0"/>
            <a:t>Automated Claim Validation</a:t>
          </a:r>
        </a:p>
      </dsp:txBody>
      <dsp:txXfrm>
        <a:off x="794429" y="863825"/>
        <a:ext cx="5211539" cy="687818"/>
      </dsp:txXfrm>
    </dsp:sp>
    <dsp:sp modelId="{2F0DD824-2D83-43FE-8BBE-45C0209D8096}">
      <dsp:nvSpPr>
        <dsp:cNvPr id="0" name=""/>
        <dsp:cNvSpPr/>
      </dsp:nvSpPr>
      <dsp:spPr>
        <a:xfrm>
          <a:off x="6005969" y="863825"/>
          <a:ext cx="5574453" cy="687818"/>
        </a:xfrm>
        <a:prstGeom prst="rect">
          <a:avLst/>
        </a:prstGeom>
        <a:noFill/>
        <a:ln>
          <a:noFill/>
        </a:ln>
        <a:effectLst/>
        <a:scene3d>
          <a:camera prst="orthographicFront"/>
          <a:lightRig rig="threePt" dir="t"/>
        </a:scene3d>
        <a:sp3d>
          <a:bevelT/>
        </a:sp3d>
      </dsp:spPr>
      <dsp:style>
        <a:lnRef idx="0">
          <a:scrgbClr r="0" g="0" b="0"/>
        </a:lnRef>
        <a:fillRef idx="0">
          <a:scrgbClr r="0" g="0" b="0"/>
        </a:fillRef>
        <a:effectRef idx="0">
          <a:scrgbClr r="0" g="0" b="0"/>
        </a:effectRef>
        <a:fontRef idx="minor"/>
      </dsp:style>
      <dsp:txBody>
        <a:bodyPr spcFirstLastPara="0" vert="horz" wrap="square" lIns="72794" tIns="72794" rIns="72794" bIns="72794" numCol="1" spcCol="1270" anchor="ctr" anchorCtr="0">
          <a:noAutofit/>
        </a:bodyPr>
        <a:lstStyle/>
        <a:p>
          <a:pPr marL="0" lvl="0" indent="0" algn="l" defTabSz="889000">
            <a:lnSpc>
              <a:spcPct val="100000"/>
            </a:lnSpc>
            <a:spcBef>
              <a:spcPct val="0"/>
            </a:spcBef>
            <a:spcAft>
              <a:spcPct val="35000"/>
            </a:spcAft>
            <a:buNone/>
          </a:pPr>
          <a:r>
            <a:rPr lang="en-US" sz="2000" b="0" kern="1200" dirty="0"/>
            <a:t>Implementing systems for automatic validation of claims</a:t>
          </a:r>
        </a:p>
      </dsp:txBody>
      <dsp:txXfrm>
        <a:off x="6005969" y="863825"/>
        <a:ext cx="5574453" cy="687818"/>
      </dsp:txXfrm>
    </dsp:sp>
    <dsp:sp modelId="{FF85514F-DE3E-439C-A266-19AC938E2D80}">
      <dsp:nvSpPr>
        <dsp:cNvPr id="0" name=""/>
        <dsp:cNvSpPr/>
      </dsp:nvSpPr>
      <dsp:spPr>
        <a:xfrm>
          <a:off x="0" y="1723598"/>
          <a:ext cx="11581200" cy="687818"/>
        </a:xfrm>
        <a:prstGeom prst="roundRect">
          <a:avLst>
            <a:gd name="adj" fmla="val 10000"/>
          </a:avLst>
        </a:prstGeom>
        <a:solidFill>
          <a:schemeClr val="accent2">
            <a:tint val="4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sp>
    <dsp:sp modelId="{D6CFEF24-F240-47AA-B186-517B7CDBF8B2}">
      <dsp:nvSpPr>
        <dsp:cNvPr id="0" name=""/>
        <dsp:cNvSpPr/>
      </dsp:nvSpPr>
      <dsp:spPr>
        <a:xfrm>
          <a:off x="208064" y="1878357"/>
          <a:ext cx="378299" cy="3782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B8D9AC0A-9B0F-4524-A2C5-EB59C27A3E09}">
      <dsp:nvSpPr>
        <dsp:cNvPr id="0" name=""/>
        <dsp:cNvSpPr/>
      </dsp:nvSpPr>
      <dsp:spPr>
        <a:xfrm>
          <a:off x="794429" y="1723598"/>
          <a:ext cx="5211539" cy="687818"/>
        </a:xfrm>
        <a:prstGeom prst="rect">
          <a:avLst/>
        </a:prstGeom>
        <a:noFill/>
        <a:ln>
          <a:noFill/>
        </a:ln>
        <a:effectLst/>
        <a:scene3d>
          <a:camera prst="orthographicFront"/>
          <a:lightRig rig="threePt" dir="t"/>
        </a:scene3d>
        <a:sp3d>
          <a:bevelT/>
        </a:sp3d>
      </dsp:spPr>
      <dsp:style>
        <a:lnRef idx="0">
          <a:scrgbClr r="0" g="0" b="0"/>
        </a:lnRef>
        <a:fillRef idx="0">
          <a:scrgbClr r="0" g="0" b="0"/>
        </a:fillRef>
        <a:effectRef idx="0">
          <a:scrgbClr r="0" g="0" b="0"/>
        </a:effectRef>
        <a:fontRef idx="minor"/>
      </dsp:style>
      <dsp:txBody>
        <a:bodyPr spcFirstLastPara="0" vert="horz" wrap="square" lIns="72794" tIns="72794" rIns="72794" bIns="72794" numCol="1" spcCol="1270" anchor="ctr" anchorCtr="0">
          <a:noAutofit/>
        </a:bodyPr>
        <a:lstStyle/>
        <a:p>
          <a:pPr marL="0" lvl="0" indent="0" algn="l" defTabSz="889000">
            <a:lnSpc>
              <a:spcPct val="100000"/>
            </a:lnSpc>
            <a:spcBef>
              <a:spcPct val="0"/>
            </a:spcBef>
            <a:spcAft>
              <a:spcPct val="35000"/>
            </a:spcAft>
            <a:buNone/>
          </a:pPr>
          <a:r>
            <a:rPr lang="en-US" sz="2000" b="0" kern="1200" dirty="0"/>
            <a:t>Real-Time Error Detection</a:t>
          </a:r>
        </a:p>
      </dsp:txBody>
      <dsp:txXfrm>
        <a:off x="794429" y="1723598"/>
        <a:ext cx="5211539" cy="687818"/>
      </dsp:txXfrm>
    </dsp:sp>
    <dsp:sp modelId="{1889AF73-A652-4C9B-B43D-8E77213937ED}">
      <dsp:nvSpPr>
        <dsp:cNvPr id="0" name=""/>
        <dsp:cNvSpPr/>
      </dsp:nvSpPr>
      <dsp:spPr>
        <a:xfrm>
          <a:off x="6005969" y="1723598"/>
          <a:ext cx="5574453" cy="687818"/>
        </a:xfrm>
        <a:prstGeom prst="rect">
          <a:avLst/>
        </a:prstGeom>
        <a:noFill/>
        <a:ln>
          <a:noFill/>
        </a:ln>
        <a:effectLst/>
        <a:scene3d>
          <a:camera prst="orthographicFront"/>
          <a:lightRig rig="threePt" dir="t"/>
        </a:scene3d>
        <a:sp3d>
          <a:bevelT/>
        </a:sp3d>
      </dsp:spPr>
      <dsp:style>
        <a:lnRef idx="0">
          <a:scrgbClr r="0" g="0" b="0"/>
        </a:lnRef>
        <a:fillRef idx="0">
          <a:scrgbClr r="0" g="0" b="0"/>
        </a:fillRef>
        <a:effectRef idx="0">
          <a:scrgbClr r="0" g="0" b="0"/>
        </a:effectRef>
        <a:fontRef idx="minor"/>
      </dsp:style>
      <dsp:txBody>
        <a:bodyPr spcFirstLastPara="0" vert="horz" wrap="square" lIns="72794" tIns="72794" rIns="72794" bIns="72794" numCol="1" spcCol="1270" anchor="ctr" anchorCtr="0">
          <a:noAutofit/>
        </a:bodyPr>
        <a:lstStyle/>
        <a:p>
          <a:pPr marL="0" lvl="0" indent="0" algn="l" defTabSz="889000">
            <a:lnSpc>
              <a:spcPct val="100000"/>
            </a:lnSpc>
            <a:spcBef>
              <a:spcPct val="0"/>
            </a:spcBef>
            <a:spcAft>
              <a:spcPct val="35000"/>
            </a:spcAft>
            <a:buNone/>
          </a:pPr>
          <a:r>
            <a:rPr lang="en-US" sz="2000" b="0" kern="1200" dirty="0"/>
            <a:t>Identifying and correcting errors as they occur</a:t>
          </a:r>
        </a:p>
      </dsp:txBody>
      <dsp:txXfrm>
        <a:off x="6005969" y="1723598"/>
        <a:ext cx="5574453" cy="687818"/>
      </dsp:txXfrm>
    </dsp:sp>
    <dsp:sp modelId="{F0006934-98A5-4577-9B91-F6810C69DBFA}">
      <dsp:nvSpPr>
        <dsp:cNvPr id="0" name=""/>
        <dsp:cNvSpPr/>
      </dsp:nvSpPr>
      <dsp:spPr>
        <a:xfrm>
          <a:off x="0" y="2583370"/>
          <a:ext cx="11581200" cy="687818"/>
        </a:xfrm>
        <a:prstGeom prst="roundRect">
          <a:avLst>
            <a:gd name="adj" fmla="val 10000"/>
          </a:avLst>
        </a:prstGeom>
        <a:solidFill>
          <a:schemeClr val="accent2">
            <a:tint val="4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sp>
    <dsp:sp modelId="{7855871C-09E7-4F57-8133-95650CE4894F}">
      <dsp:nvSpPr>
        <dsp:cNvPr id="0" name=""/>
        <dsp:cNvSpPr/>
      </dsp:nvSpPr>
      <dsp:spPr>
        <a:xfrm>
          <a:off x="208064" y="2738129"/>
          <a:ext cx="378299" cy="3782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B7D08CB8-BDA9-429B-B95B-F7605B2DC229}">
      <dsp:nvSpPr>
        <dsp:cNvPr id="0" name=""/>
        <dsp:cNvSpPr/>
      </dsp:nvSpPr>
      <dsp:spPr>
        <a:xfrm>
          <a:off x="794429" y="2583370"/>
          <a:ext cx="5211539" cy="687818"/>
        </a:xfrm>
        <a:prstGeom prst="rect">
          <a:avLst/>
        </a:prstGeom>
        <a:noFill/>
        <a:ln>
          <a:noFill/>
        </a:ln>
        <a:effectLst/>
        <a:scene3d>
          <a:camera prst="orthographicFront"/>
          <a:lightRig rig="threePt" dir="t"/>
        </a:scene3d>
        <a:sp3d>
          <a:bevelT/>
        </a:sp3d>
      </dsp:spPr>
      <dsp:style>
        <a:lnRef idx="0">
          <a:scrgbClr r="0" g="0" b="0"/>
        </a:lnRef>
        <a:fillRef idx="0">
          <a:scrgbClr r="0" g="0" b="0"/>
        </a:fillRef>
        <a:effectRef idx="0">
          <a:scrgbClr r="0" g="0" b="0"/>
        </a:effectRef>
        <a:fontRef idx="minor"/>
      </dsp:style>
      <dsp:txBody>
        <a:bodyPr spcFirstLastPara="0" vert="horz" wrap="square" lIns="72794" tIns="72794" rIns="72794" bIns="72794" numCol="1" spcCol="1270" anchor="ctr" anchorCtr="0">
          <a:noAutofit/>
        </a:bodyPr>
        <a:lstStyle/>
        <a:p>
          <a:pPr marL="0" lvl="0" indent="0" algn="l" defTabSz="889000">
            <a:lnSpc>
              <a:spcPct val="100000"/>
            </a:lnSpc>
            <a:spcBef>
              <a:spcPct val="0"/>
            </a:spcBef>
            <a:spcAft>
              <a:spcPct val="35000"/>
            </a:spcAft>
            <a:buNone/>
          </a:pPr>
          <a:r>
            <a:rPr lang="en-US" sz="2000" b="0" kern="1200" dirty="0"/>
            <a:t>Staff Training on Data Entry Standards</a:t>
          </a:r>
        </a:p>
      </dsp:txBody>
      <dsp:txXfrm>
        <a:off x="794429" y="2583370"/>
        <a:ext cx="5211539" cy="687818"/>
      </dsp:txXfrm>
    </dsp:sp>
    <dsp:sp modelId="{D2F7C4F0-0DD2-463D-BD0C-BDFBAE4559F6}">
      <dsp:nvSpPr>
        <dsp:cNvPr id="0" name=""/>
        <dsp:cNvSpPr/>
      </dsp:nvSpPr>
      <dsp:spPr>
        <a:xfrm>
          <a:off x="6005969" y="2583370"/>
          <a:ext cx="5574453" cy="687818"/>
        </a:xfrm>
        <a:prstGeom prst="rect">
          <a:avLst/>
        </a:prstGeom>
        <a:noFill/>
        <a:ln>
          <a:noFill/>
        </a:ln>
        <a:effectLst/>
        <a:scene3d>
          <a:camera prst="orthographicFront"/>
          <a:lightRig rig="threePt" dir="t"/>
        </a:scene3d>
        <a:sp3d>
          <a:bevelT/>
        </a:sp3d>
      </dsp:spPr>
      <dsp:style>
        <a:lnRef idx="0">
          <a:scrgbClr r="0" g="0" b="0"/>
        </a:lnRef>
        <a:fillRef idx="0">
          <a:scrgbClr r="0" g="0" b="0"/>
        </a:fillRef>
        <a:effectRef idx="0">
          <a:scrgbClr r="0" g="0" b="0"/>
        </a:effectRef>
        <a:fontRef idx="minor"/>
      </dsp:style>
      <dsp:txBody>
        <a:bodyPr spcFirstLastPara="0" vert="horz" wrap="square" lIns="72794" tIns="72794" rIns="72794" bIns="72794" numCol="1" spcCol="1270" anchor="ctr" anchorCtr="0">
          <a:noAutofit/>
        </a:bodyPr>
        <a:lstStyle/>
        <a:p>
          <a:pPr marL="0" lvl="0" indent="0" algn="l" defTabSz="889000">
            <a:lnSpc>
              <a:spcPct val="100000"/>
            </a:lnSpc>
            <a:spcBef>
              <a:spcPct val="0"/>
            </a:spcBef>
            <a:spcAft>
              <a:spcPct val="35000"/>
            </a:spcAft>
            <a:buNone/>
          </a:pPr>
          <a:r>
            <a:rPr lang="en-US" sz="2000" b="0" kern="1200" dirty="0"/>
            <a:t>Educating staff on proper data entry protocols</a:t>
          </a:r>
        </a:p>
      </dsp:txBody>
      <dsp:txXfrm>
        <a:off x="6005969" y="2583370"/>
        <a:ext cx="5574453" cy="687818"/>
      </dsp:txXfrm>
    </dsp:sp>
    <dsp:sp modelId="{B21B2B25-6670-4031-A504-240C4C9CCB00}">
      <dsp:nvSpPr>
        <dsp:cNvPr id="0" name=""/>
        <dsp:cNvSpPr/>
      </dsp:nvSpPr>
      <dsp:spPr>
        <a:xfrm>
          <a:off x="0" y="3443143"/>
          <a:ext cx="11581200" cy="687818"/>
        </a:xfrm>
        <a:prstGeom prst="roundRect">
          <a:avLst>
            <a:gd name="adj" fmla="val 10000"/>
          </a:avLst>
        </a:prstGeom>
        <a:solidFill>
          <a:schemeClr val="accent2">
            <a:tint val="4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sp>
    <dsp:sp modelId="{8CBF785C-BF03-46C2-89BC-08427C990875}">
      <dsp:nvSpPr>
        <dsp:cNvPr id="0" name=""/>
        <dsp:cNvSpPr/>
      </dsp:nvSpPr>
      <dsp:spPr>
        <a:xfrm>
          <a:off x="208064" y="3597902"/>
          <a:ext cx="378299" cy="37829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FB6BB7EF-04E2-4C05-B1ED-1D12E747EF55}">
      <dsp:nvSpPr>
        <dsp:cNvPr id="0" name=""/>
        <dsp:cNvSpPr/>
      </dsp:nvSpPr>
      <dsp:spPr>
        <a:xfrm>
          <a:off x="794429" y="3443143"/>
          <a:ext cx="5211539" cy="687818"/>
        </a:xfrm>
        <a:prstGeom prst="rect">
          <a:avLst/>
        </a:prstGeom>
        <a:noFill/>
        <a:ln>
          <a:noFill/>
        </a:ln>
        <a:effectLst/>
        <a:scene3d>
          <a:camera prst="orthographicFront"/>
          <a:lightRig rig="threePt" dir="t"/>
        </a:scene3d>
        <a:sp3d>
          <a:bevelT/>
        </a:sp3d>
      </dsp:spPr>
      <dsp:style>
        <a:lnRef idx="0">
          <a:scrgbClr r="0" g="0" b="0"/>
        </a:lnRef>
        <a:fillRef idx="0">
          <a:scrgbClr r="0" g="0" b="0"/>
        </a:fillRef>
        <a:effectRef idx="0">
          <a:scrgbClr r="0" g="0" b="0"/>
        </a:effectRef>
        <a:fontRef idx="minor"/>
      </dsp:style>
      <dsp:txBody>
        <a:bodyPr spcFirstLastPara="0" vert="horz" wrap="square" lIns="72794" tIns="72794" rIns="72794" bIns="72794" numCol="1" spcCol="1270" anchor="ctr" anchorCtr="0">
          <a:noAutofit/>
        </a:bodyPr>
        <a:lstStyle/>
        <a:p>
          <a:pPr marL="0" lvl="0" indent="0" algn="l" defTabSz="889000">
            <a:lnSpc>
              <a:spcPct val="100000"/>
            </a:lnSpc>
            <a:spcBef>
              <a:spcPct val="0"/>
            </a:spcBef>
            <a:spcAft>
              <a:spcPct val="35000"/>
            </a:spcAft>
            <a:buNone/>
          </a:pPr>
          <a:r>
            <a:rPr lang="en-US" sz="2000" b="0" kern="1200" dirty="0"/>
            <a:t>Centralized Payer Guidelines Repository</a:t>
          </a:r>
        </a:p>
      </dsp:txBody>
      <dsp:txXfrm>
        <a:off x="794429" y="3443143"/>
        <a:ext cx="5211539" cy="687818"/>
      </dsp:txXfrm>
    </dsp:sp>
    <dsp:sp modelId="{0884FA0D-1018-421E-980A-79CD4A90ADD4}">
      <dsp:nvSpPr>
        <dsp:cNvPr id="0" name=""/>
        <dsp:cNvSpPr/>
      </dsp:nvSpPr>
      <dsp:spPr>
        <a:xfrm>
          <a:off x="6005969" y="3443143"/>
          <a:ext cx="5574453" cy="687818"/>
        </a:xfrm>
        <a:prstGeom prst="rect">
          <a:avLst/>
        </a:prstGeom>
        <a:noFill/>
        <a:ln>
          <a:noFill/>
        </a:ln>
        <a:effectLst/>
        <a:scene3d>
          <a:camera prst="orthographicFront"/>
          <a:lightRig rig="threePt" dir="t"/>
        </a:scene3d>
        <a:sp3d>
          <a:bevelT/>
        </a:sp3d>
      </dsp:spPr>
      <dsp:style>
        <a:lnRef idx="0">
          <a:scrgbClr r="0" g="0" b="0"/>
        </a:lnRef>
        <a:fillRef idx="0">
          <a:scrgbClr r="0" g="0" b="0"/>
        </a:fillRef>
        <a:effectRef idx="0">
          <a:scrgbClr r="0" g="0" b="0"/>
        </a:effectRef>
        <a:fontRef idx="minor"/>
      </dsp:style>
      <dsp:txBody>
        <a:bodyPr spcFirstLastPara="0" vert="horz" wrap="square" lIns="72794" tIns="72794" rIns="72794" bIns="72794" numCol="1" spcCol="1270" anchor="ctr" anchorCtr="0">
          <a:noAutofit/>
        </a:bodyPr>
        <a:lstStyle/>
        <a:p>
          <a:pPr marL="0" lvl="0" indent="0" algn="l" defTabSz="889000">
            <a:lnSpc>
              <a:spcPct val="100000"/>
            </a:lnSpc>
            <a:spcBef>
              <a:spcPct val="0"/>
            </a:spcBef>
            <a:spcAft>
              <a:spcPct val="35000"/>
            </a:spcAft>
            <a:buNone/>
          </a:pPr>
          <a:r>
            <a:rPr lang="en-US" sz="2000" b="0" kern="1200" dirty="0"/>
            <a:t>Maintaining a single source of payer guidelines</a:t>
          </a:r>
        </a:p>
      </dsp:txBody>
      <dsp:txXfrm>
        <a:off x="6005969" y="3443143"/>
        <a:ext cx="5574453" cy="687818"/>
      </dsp:txXfrm>
    </dsp:sp>
    <dsp:sp modelId="{659E7B19-001F-4AD6-83E2-49F3D253D00B}">
      <dsp:nvSpPr>
        <dsp:cNvPr id="0" name=""/>
        <dsp:cNvSpPr/>
      </dsp:nvSpPr>
      <dsp:spPr>
        <a:xfrm>
          <a:off x="0" y="4302915"/>
          <a:ext cx="11581200" cy="687818"/>
        </a:xfrm>
        <a:prstGeom prst="roundRect">
          <a:avLst>
            <a:gd name="adj" fmla="val 10000"/>
          </a:avLst>
        </a:prstGeom>
        <a:solidFill>
          <a:schemeClr val="accent2">
            <a:tint val="40000"/>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dsp:style>
    </dsp:sp>
    <dsp:sp modelId="{17D9DA4E-4B5D-4D34-AD16-B80469DFA6BA}">
      <dsp:nvSpPr>
        <dsp:cNvPr id="0" name=""/>
        <dsp:cNvSpPr/>
      </dsp:nvSpPr>
      <dsp:spPr>
        <a:xfrm>
          <a:off x="208064" y="4457674"/>
          <a:ext cx="378299" cy="37829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469A127D-71C0-4075-B151-2458C9033BFC}">
      <dsp:nvSpPr>
        <dsp:cNvPr id="0" name=""/>
        <dsp:cNvSpPr/>
      </dsp:nvSpPr>
      <dsp:spPr>
        <a:xfrm>
          <a:off x="794429" y="4302915"/>
          <a:ext cx="5211539" cy="687818"/>
        </a:xfrm>
        <a:prstGeom prst="rect">
          <a:avLst/>
        </a:prstGeom>
        <a:noFill/>
        <a:ln>
          <a:noFill/>
        </a:ln>
        <a:effectLst/>
        <a:scene3d>
          <a:camera prst="orthographicFront"/>
          <a:lightRig rig="threePt" dir="t"/>
        </a:scene3d>
        <a:sp3d>
          <a:bevelT/>
        </a:sp3d>
      </dsp:spPr>
      <dsp:style>
        <a:lnRef idx="0">
          <a:scrgbClr r="0" g="0" b="0"/>
        </a:lnRef>
        <a:fillRef idx="0">
          <a:scrgbClr r="0" g="0" b="0"/>
        </a:fillRef>
        <a:effectRef idx="0">
          <a:scrgbClr r="0" g="0" b="0"/>
        </a:effectRef>
        <a:fontRef idx="minor"/>
      </dsp:style>
      <dsp:txBody>
        <a:bodyPr spcFirstLastPara="0" vert="horz" wrap="square" lIns="72794" tIns="72794" rIns="72794" bIns="72794" numCol="1" spcCol="1270" anchor="ctr" anchorCtr="0">
          <a:noAutofit/>
        </a:bodyPr>
        <a:lstStyle/>
        <a:p>
          <a:pPr marL="0" lvl="0" indent="0" algn="l" defTabSz="889000">
            <a:lnSpc>
              <a:spcPct val="100000"/>
            </a:lnSpc>
            <a:spcBef>
              <a:spcPct val="0"/>
            </a:spcBef>
            <a:spcAft>
              <a:spcPct val="35000"/>
            </a:spcAft>
            <a:buNone/>
          </a:pPr>
          <a:r>
            <a:rPr lang="en-US" sz="2000" b="0" kern="1200" dirty="0"/>
            <a:t>Clearinghouse Performance Monitoring</a:t>
          </a:r>
        </a:p>
      </dsp:txBody>
      <dsp:txXfrm>
        <a:off x="794429" y="4302915"/>
        <a:ext cx="5211539" cy="687818"/>
      </dsp:txXfrm>
    </dsp:sp>
    <dsp:sp modelId="{644D7E66-1F86-4EF4-A113-8BA971106EB8}">
      <dsp:nvSpPr>
        <dsp:cNvPr id="0" name=""/>
        <dsp:cNvSpPr/>
      </dsp:nvSpPr>
      <dsp:spPr>
        <a:xfrm>
          <a:off x="6005969" y="4302915"/>
          <a:ext cx="5574453" cy="687818"/>
        </a:xfrm>
        <a:prstGeom prst="rect">
          <a:avLst/>
        </a:prstGeom>
        <a:noFill/>
        <a:ln>
          <a:noFill/>
        </a:ln>
        <a:effectLst/>
        <a:scene3d>
          <a:camera prst="orthographicFront"/>
          <a:lightRig rig="threePt" dir="t"/>
        </a:scene3d>
        <a:sp3d>
          <a:bevelT/>
        </a:sp3d>
      </dsp:spPr>
      <dsp:style>
        <a:lnRef idx="0">
          <a:scrgbClr r="0" g="0" b="0"/>
        </a:lnRef>
        <a:fillRef idx="0">
          <a:scrgbClr r="0" g="0" b="0"/>
        </a:fillRef>
        <a:effectRef idx="0">
          <a:scrgbClr r="0" g="0" b="0"/>
        </a:effectRef>
        <a:fontRef idx="minor"/>
      </dsp:style>
      <dsp:txBody>
        <a:bodyPr spcFirstLastPara="0" vert="horz" wrap="square" lIns="72794" tIns="72794" rIns="72794" bIns="72794" numCol="1" spcCol="1270" anchor="ctr" anchorCtr="0">
          <a:noAutofit/>
        </a:bodyPr>
        <a:lstStyle/>
        <a:p>
          <a:pPr marL="0" lvl="0" indent="0" algn="l" defTabSz="889000">
            <a:lnSpc>
              <a:spcPct val="100000"/>
            </a:lnSpc>
            <a:spcBef>
              <a:spcPct val="0"/>
            </a:spcBef>
            <a:spcAft>
              <a:spcPct val="35000"/>
            </a:spcAft>
            <a:buNone/>
          </a:pPr>
          <a:r>
            <a:rPr lang="en-US" sz="2000" b="0" kern="1200" dirty="0"/>
            <a:t>Tracking and improving clearinghouse efficiency</a:t>
          </a:r>
        </a:p>
      </dsp:txBody>
      <dsp:txXfrm>
        <a:off x="6005969" y="4302915"/>
        <a:ext cx="5574453" cy="6878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F226E-7BE7-402C-8F07-5757919F9254}">
      <dsp:nvSpPr>
        <dsp:cNvPr id="0" name=""/>
        <dsp:cNvSpPr/>
      </dsp:nvSpPr>
      <dsp:spPr>
        <a:xfrm>
          <a:off x="0" y="1951"/>
          <a:ext cx="11581200" cy="989062"/>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FF30576E-BA2E-4190-A32E-18449693D028}">
      <dsp:nvSpPr>
        <dsp:cNvPr id="0" name=""/>
        <dsp:cNvSpPr/>
      </dsp:nvSpPr>
      <dsp:spPr>
        <a:xfrm>
          <a:off x="299191" y="224490"/>
          <a:ext cx="543984" cy="5439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C12EC84-2721-46FD-AC85-9071D23A283F}">
      <dsp:nvSpPr>
        <dsp:cNvPr id="0" name=""/>
        <dsp:cNvSpPr/>
      </dsp:nvSpPr>
      <dsp:spPr>
        <a:xfrm>
          <a:off x="1142366" y="1951"/>
          <a:ext cx="10438833" cy="98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76" tIns="104676" rIns="104676" bIns="104676" numCol="1" spcCol="1270" anchor="ctr" anchorCtr="0">
          <a:noAutofit/>
        </a:bodyPr>
        <a:lstStyle/>
        <a:p>
          <a:pPr marL="0" lvl="0" indent="0" algn="l" defTabSz="977900">
            <a:lnSpc>
              <a:spcPct val="100000"/>
            </a:lnSpc>
            <a:spcBef>
              <a:spcPct val="0"/>
            </a:spcBef>
            <a:spcAft>
              <a:spcPct val="35000"/>
            </a:spcAft>
            <a:buNone/>
          </a:pPr>
          <a:r>
            <a:rPr lang="en-US" sz="2200" kern="1200" dirty="0"/>
            <a:t>- Segment and prioritize A/R to help staff focus on high-value or at-risk accounts to help improve recovery rates. Consider predictive analytics tools for efficiency.</a:t>
          </a:r>
        </a:p>
      </dsp:txBody>
      <dsp:txXfrm>
        <a:off x="1142366" y="1951"/>
        <a:ext cx="10438833" cy="989062"/>
      </dsp:txXfrm>
    </dsp:sp>
    <dsp:sp modelId="{295F7E9D-85F7-46DE-9B45-30BC202BA454}">
      <dsp:nvSpPr>
        <dsp:cNvPr id="0" name=""/>
        <dsp:cNvSpPr/>
      </dsp:nvSpPr>
      <dsp:spPr>
        <a:xfrm>
          <a:off x="0" y="1238279"/>
          <a:ext cx="11581200" cy="989062"/>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1B8388CC-49D5-4BFA-9C1B-B54788016891}">
      <dsp:nvSpPr>
        <dsp:cNvPr id="0" name=""/>
        <dsp:cNvSpPr/>
      </dsp:nvSpPr>
      <dsp:spPr>
        <a:xfrm>
          <a:off x="299191" y="1460818"/>
          <a:ext cx="543984" cy="5439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8D4026E-036B-4656-AFF8-5652F0677825}">
      <dsp:nvSpPr>
        <dsp:cNvPr id="0" name=""/>
        <dsp:cNvSpPr/>
      </dsp:nvSpPr>
      <dsp:spPr>
        <a:xfrm>
          <a:off x="1142366" y="1238279"/>
          <a:ext cx="10438833" cy="98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76" tIns="104676" rIns="104676" bIns="104676" numCol="1" spcCol="1270" anchor="ctr" anchorCtr="0">
          <a:noAutofit/>
        </a:bodyPr>
        <a:lstStyle/>
        <a:p>
          <a:pPr marL="0" lvl="0" indent="0" algn="l" defTabSz="977900">
            <a:lnSpc>
              <a:spcPct val="100000"/>
            </a:lnSpc>
            <a:spcBef>
              <a:spcPct val="0"/>
            </a:spcBef>
            <a:spcAft>
              <a:spcPct val="35000"/>
            </a:spcAft>
            <a:buNone/>
          </a:pPr>
          <a:r>
            <a:rPr lang="en-US" sz="2200" kern="1200" dirty="0"/>
            <a:t>- Use automation to drive follow-up workflows such as claim status checks and patient payment reminders</a:t>
          </a:r>
        </a:p>
      </dsp:txBody>
      <dsp:txXfrm>
        <a:off x="1142366" y="1238279"/>
        <a:ext cx="10438833" cy="989062"/>
      </dsp:txXfrm>
    </dsp:sp>
    <dsp:sp modelId="{FF6C4086-2850-485C-8ABD-365A82B4E781}">
      <dsp:nvSpPr>
        <dsp:cNvPr id="0" name=""/>
        <dsp:cNvSpPr/>
      </dsp:nvSpPr>
      <dsp:spPr>
        <a:xfrm>
          <a:off x="0" y="2474606"/>
          <a:ext cx="11581200" cy="989062"/>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3B0E250-F776-453E-96D3-07F9DEB0DCA3}">
      <dsp:nvSpPr>
        <dsp:cNvPr id="0" name=""/>
        <dsp:cNvSpPr/>
      </dsp:nvSpPr>
      <dsp:spPr>
        <a:xfrm>
          <a:off x="299191" y="2697145"/>
          <a:ext cx="543984" cy="54398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9CE77DC-B896-4724-89BB-583BF8261667}">
      <dsp:nvSpPr>
        <dsp:cNvPr id="0" name=""/>
        <dsp:cNvSpPr/>
      </dsp:nvSpPr>
      <dsp:spPr>
        <a:xfrm>
          <a:off x="1142366" y="2474606"/>
          <a:ext cx="10438833" cy="98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76" tIns="104676" rIns="104676" bIns="104676" numCol="1" spcCol="1270" anchor="ctr" anchorCtr="0">
          <a:noAutofit/>
        </a:bodyPr>
        <a:lstStyle/>
        <a:p>
          <a:pPr marL="0" lvl="0" indent="0" algn="l" defTabSz="977900">
            <a:lnSpc>
              <a:spcPct val="100000"/>
            </a:lnSpc>
            <a:spcBef>
              <a:spcPct val="0"/>
            </a:spcBef>
            <a:spcAft>
              <a:spcPct val="35000"/>
            </a:spcAft>
            <a:buNone/>
          </a:pPr>
          <a:r>
            <a:rPr lang="en-US" sz="2200" kern="1200" dirty="0"/>
            <a:t>- Monitor Key Performance Indicators (KPIs) like Days Not Final Billed (DNFB) </a:t>
          </a:r>
        </a:p>
        <a:p>
          <a:pPr marL="0" lvl="0" indent="0" algn="l" defTabSz="977900">
            <a:lnSpc>
              <a:spcPct val="100000"/>
            </a:lnSpc>
            <a:spcBef>
              <a:spcPct val="0"/>
            </a:spcBef>
            <a:spcAft>
              <a:spcPct val="35000"/>
            </a:spcAft>
            <a:buNone/>
          </a:pPr>
          <a:r>
            <a:rPr lang="en-US" sz="2200" kern="1200" dirty="0"/>
            <a:t>and cash collections</a:t>
          </a:r>
        </a:p>
      </dsp:txBody>
      <dsp:txXfrm>
        <a:off x="1142366" y="2474606"/>
        <a:ext cx="10438833" cy="989062"/>
      </dsp:txXfrm>
    </dsp:sp>
    <dsp:sp modelId="{17B4B4D0-274F-4373-8F1F-3D0E2725F63C}">
      <dsp:nvSpPr>
        <dsp:cNvPr id="0" name=""/>
        <dsp:cNvSpPr/>
      </dsp:nvSpPr>
      <dsp:spPr>
        <a:xfrm>
          <a:off x="0" y="3710934"/>
          <a:ext cx="11581200" cy="989062"/>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448EC596-DDCA-41D4-9603-AFD028482514}">
      <dsp:nvSpPr>
        <dsp:cNvPr id="0" name=""/>
        <dsp:cNvSpPr/>
      </dsp:nvSpPr>
      <dsp:spPr>
        <a:xfrm>
          <a:off x="299191" y="3933473"/>
          <a:ext cx="543984" cy="54398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0F137A9-5DE7-4442-AA1C-04D960A05AAB}">
      <dsp:nvSpPr>
        <dsp:cNvPr id="0" name=""/>
        <dsp:cNvSpPr/>
      </dsp:nvSpPr>
      <dsp:spPr>
        <a:xfrm>
          <a:off x="1142366" y="3710934"/>
          <a:ext cx="10438833" cy="98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76" tIns="104676" rIns="104676" bIns="104676" numCol="1" spcCol="1270" anchor="ctr" anchorCtr="0">
          <a:noAutofit/>
        </a:bodyPr>
        <a:lstStyle/>
        <a:p>
          <a:pPr marL="0" lvl="0" indent="0" algn="l" defTabSz="977900">
            <a:lnSpc>
              <a:spcPct val="100000"/>
            </a:lnSpc>
            <a:spcBef>
              <a:spcPct val="0"/>
            </a:spcBef>
            <a:spcAft>
              <a:spcPct val="35000"/>
            </a:spcAft>
            <a:buNone/>
          </a:pPr>
          <a:r>
            <a:rPr lang="en-US" sz="2200" kern="1200" dirty="0"/>
            <a:t>- Establish payer scorecards to track and evaluate performance across metrics such as claims processing time, denial rates, and reimbursement accuracy</a:t>
          </a:r>
        </a:p>
      </dsp:txBody>
      <dsp:txXfrm>
        <a:off x="1142366" y="3710934"/>
        <a:ext cx="10438833" cy="9890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543D3-360F-46DA-8CA2-A05374EE3F4F}">
      <dsp:nvSpPr>
        <dsp:cNvPr id="0" name=""/>
        <dsp:cNvSpPr/>
      </dsp:nvSpPr>
      <dsp:spPr>
        <a:xfrm>
          <a:off x="0" y="1951"/>
          <a:ext cx="11581200" cy="989062"/>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6065869B-60E6-4CCC-BE10-557B8E41FE70}">
      <dsp:nvSpPr>
        <dsp:cNvPr id="0" name=""/>
        <dsp:cNvSpPr/>
      </dsp:nvSpPr>
      <dsp:spPr>
        <a:xfrm>
          <a:off x="299191" y="224490"/>
          <a:ext cx="543984" cy="5439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9B7DF05-B197-4A71-8D58-AB1C40339E94}">
      <dsp:nvSpPr>
        <dsp:cNvPr id="0" name=""/>
        <dsp:cNvSpPr/>
      </dsp:nvSpPr>
      <dsp:spPr>
        <a:xfrm>
          <a:off x="1142366" y="1951"/>
          <a:ext cx="10438833" cy="98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76" tIns="104676" rIns="104676" bIns="104676" numCol="1" spcCol="1270" anchor="ctr" anchorCtr="0">
          <a:noAutofit/>
        </a:bodyPr>
        <a:lstStyle/>
        <a:p>
          <a:pPr marL="0" lvl="0" indent="0" algn="l" defTabSz="977900">
            <a:lnSpc>
              <a:spcPct val="100000"/>
            </a:lnSpc>
            <a:spcBef>
              <a:spcPct val="0"/>
            </a:spcBef>
            <a:spcAft>
              <a:spcPct val="35000"/>
            </a:spcAft>
            <a:buNone/>
          </a:pPr>
          <a:r>
            <a:rPr lang="en-US" sz="2200" kern="1200" dirty="0"/>
            <a:t>- Implement denial categorization and analytics tools</a:t>
          </a:r>
        </a:p>
      </dsp:txBody>
      <dsp:txXfrm>
        <a:off x="1142366" y="1951"/>
        <a:ext cx="10438833" cy="989062"/>
      </dsp:txXfrm>
    </dsp:sp>
    <dsp:sp modelId="{C2263929-9642-4D7D-86EF-CE9DE93C0104}">
      <dsp:nvSpPr>
        <dsp:cNvPr id="0" name=""/>
        <dsp:cNvSpPr/>
      </dsp:nvSpPr>
      <dsp:spPr>
        <a:xfrm>
          <a:off x="0" y="1238279"/>
          <a:ext cx="11581200" cy="989062"/>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CDD64854-44FF-474C-88D0-335CC501FF29}">
      <dsp:nvSpPr>
        <dsp:cNvPr id="0" name=""/>
        <dsp:cNvSpPr/>
      </dsp:nvSpPr>
      <dsp:spPr>
        <a:xfrm>
          <a:off x="299191" y="1460818"/>
          <a:ext cx="543984" cy="5439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DCF0FC6-BF69-46ED-AC5B-0993848332FF}">
      <dsp:nvSpPr>
        <dsp:cNvPr id="0" name=""/>
        <dsp:cNvSpPr/>
      </dsp:nvSpPr>
      <dsp:spPr>
        <a:xfrm>
          <a:off x="1142366" y="1238279"/>
          <a:ext cx="10438833" cy="98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76" tIns="104676" rIns="104676" bIns="104676" numCol="1" spcCol="1270" anchor="ctr" anchorCtr="0">
          <a:noAutofit/>
        </a:bodyPr>
        <a:lstStyle/>
        <a:p>
          <a:pPr marL="0" lvl="0" indent="0" algn="l" defTabSz="977900">
            <a:lnSpc>
              <a:spcPct val="100000"/>
            </a:lnSpc>
            <a:spcBef>
              <a:spcPct val="0"/>
            </a:spcBef>
            <a:spcAft>
              <a:spcPct val="35000"/>
            </a:spcAft>
            <a:buNone/>
          </a:pPr>
          <a:r>
            <a:rPr lang="en-US" sz="2200" kern="1200" dirty="0"/>
            <a:t>- Address root causes upstream in patient access and documentation</a:t>
          </a:r>
        </a:p>
      </dsp:txBody>
      <dsp:txXfrm>
        <a:off x="1142366" y="1238279"/>
        <a:ext cx="10438833" cy="989062"/>
      </dsp:txXfrm>
    </dsp:sp>
    <dsp:sp modelId="{F6941503-D99D-495C-9276-0A000455FA8F}">
      <dsp:nvSpPr>
        <dsp:cNvPr id="0" name=""/>
        <dsp:cNvSpPr/>
      </dsp:nvSpPr>
      <dsp:spPr>
        <a:xfrm>
          <a:off x="0" y="2474606"/>
          <a:ext cx="11581200" cy="989062"/>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8C57EC0-562B-4851-BD80-C544C5549E6D}">
      <dsp:nvSpPr>
        <dsp:cNvPr id="0" name=""/>
        <dsp:cNvSpPr/>
      </dsp:nvSpPr>
      <dsp:spPr>
        <a:xfrm>
          <a:off x="299191" y="2697145"/>
          <a:ext cx="543984" cy="5439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ACBB75C-8803-4235-8455-D2C3CBED722A}">
      <dsp:nvSpPr>
        <dsp:cNvPr id="0" name=""/>
        <dsp:cNvSpPr/>
      </dsp:nvSpPr>
      <dsp:spPr>
        <a:xfrm>
          <a:off x="1142366" y="2474606"/>
          <a:ext cx="10438833" cy="98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76" tIns="104676" rIns="104676" bIns="104676" numCol="1" spcCol="1270" anchor="ctr" anchorCtr="0">
          <a:noAutofit/>
        </a:bodyPr>
        <a:lstStyle/>
        <a:p>
          <a:pPr marL="0" lvl="0" indent="0" algn="l" defTabSz="977900">
            <a:lnSpc>
              <a:spcPct val="100000"/>
            </a:lnSpc>
            <a:spcBef>
              <a:spcPct val="0"/>
            </a:spcBef>
            <a:spcAft>
              <a:spcPct val="35000"/>
            </a:spcAft>
            <a:buNone/>
          </a:pPr>
          <a:r>
            <a:rPr lang="en-US" sz="2200" kern="1200" dirty="0"/>
            <a:t>- Standardize appeal letter templates and timelines</a:t>
          </a:r>
        </a:p>
      </dsp:txBody>
      <dsp:txXfrm>
        <a:off x="1142366" y="2474606"/>
        <a:ext cx="10438833" cy="989062"/>
      </dsp:txXfrm>
    </dsp:sp>
    <dsp:sp modelId="{BA207713-F8B9-4777-9E38-C6C815A76E10}">
      <dsp:nvSpPr>
        <dsp:cNvPr id="0" name=""/>
        <dsp:cNvSpPr/>
      </dsp:nvSpPr>
      <dsp:spPr>
        <a:xfrm>
          <a:off x="0" y="3710934"/>
          <a:ext cx="11581200" cy="989062"/>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5AE1052-4F55-483B-A753-0A3CC7F03B05}">
      <dsp:nvSpPr>
        <dsp:cNvPr id="0" name=""/>
        <dsp:cNvSpPr/>
      </dsp:nvSpPr>
      <dsp:spPr>
        <a:xfrm>
          <a:off x="299191" y="3933473"/>
          <a:ext cx="543984" cy="5439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22EC8A8-140E-4ED1-941F-42AAC61D7AAE}">
      <dsp:nvSpPr>
        <dsp:cNvPr id="0" name=""/>
        <dsp:cNvSpPr/>
      </dsp:nvSpPr>
      <dsp:spPr>
        <a:xfrm>
          <a:off x="1142366" y="3710934"/>
          <a:ext cx="10438833" cy="98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676" tIns="104676" rIns="104676" bIns="104676" numCol="1" spcCol="1270" anchor="ctr" anchorCtr="0">
          <a:noAutofit/>
        </a:bodyPr>
        <a:lstStyle/>
        <a:p>
          <a:pPr marL="0" lvl="0" indent="0" algn="l" defTabSz="977900">
            <a:lnSpc>
              <a:spcPct val="100000"/>
            </a:lnSpc>
            <a:spcBef>
              <a:spcPct val="0"/>
            </a:spcBef>
            <a:spcAft>
              <a:spcPct val="35000"/>
            </a:spcAft>
            <a:buNone/>
          </a:pPr>
          <a:r>
            <a:rPr lang="en-US" sz="2200" kern="1200" dirty="0"/>
            <a:t>- Build cross-functional feedback loops</a:t>
          </a:r>
        </a:p>
      </dsp:txBody>
      <dsp:txXfrm>
        <a:off x="1142366" y="3710934"/>
        <a:ext cx="10438833" cy="9890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0061F-750C-46B7-8C35-0B01FEB9B690}">
      <dsp:nvSpPr>
        <dsp:cNvPr id="0" name=""/>
        <dsp:cNvSpPr/>
      </dsp:nvSpPr>
      <dsp:spPr>
        <a:xfrm>
          <a:off x="372788" y="916731"/>
          <a:ext cx="683437" cy="68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7B5037A-F634-4F24-B3CD-2D1FA288D690}">
      <dsp:nvSpPr>
        <dsp:cNvPr id="0" name=""/>
        <dsp:cNvSpPr/>
      </dsp:nvSpPr>
      <dsp:spPr>
        <a:xfrm>
          <a:off x="0" y="1830896"/>
          <a:ext cx="1869793" cy="847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mj-lt"/>
            </a:rPr>
            <a:t>Price transparency and digital access boosts positive patient experience</a:t>
          </a:r>
        </a:p>
      </dsp:txBody>
      <dsp:txXfrm>
        <a:off x="0" y="1830896"/>
        <a:ext cx="1869793" cy="847956"/>
      </dsp:txXfrm>
    </dsp:sp>
    <dsp:sp modelId="{12654E8A-4502-4688-89C2-EA01001A57DA}">
      <dsp:nvSpPr>
        <dsp:cNvPr id="0" name=""/>
        <dsp:cNvSpPr/>
      </dsp:nvSpPr>
      <dsp:spPr>
        <a:xfrm>
          <a:off x="2671773" y="916731"/>
          <a:ext cx="683437" cy="68343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35F6849-74CC-4249-9624-59A2864E0CBB}">
      <dsp:nvSpPr>
        <dsp:cNvPr id="0" name=""/>
        <dsp:cNvSpPr/>
      </dsp:nvSpPr>
      <dsp:spPr>
        <a:xfrm>
          <a:off x="1928480" y="1838816"/>
          <a:ext cx="2196613" cy="847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mj-lt"/>
            </a:rPr>
            <a:t>Clear communication regarding patient financials to expedite payments  </a:t>
          </a:r>
        </a:p>
      </dsp:txBody>
      <dsp:txXfrm>
        <a:off x="1928480" y="1838816"/>
        <a:ext cx="2196613" cy="847956"/>
      </dsp:txXfrm>
    </dsp:sp>
    <dsp:sp modelId="{2A4B7C69-255C-4D1A-882E-2818069E7E68}">
      <dsp:nvSpPr>
        <dsp:cNvPr id="0" name=""/>
        <dsp:cNvSpPr/>
      </dsp:nvSpPr>
      <dsp:spPr>
        <a:xfrm>
          <a:off x="5278769" y="916731"/>
          <a:ext cx="683437" cy="68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4D747DF-CC4F-4E70-9246-66B07D6E212E}">
      <dsp:nvSpPr>
        <dsp:cNvPr id="0" name=""/>
        <dsp:cNvSpPr/>
      </dsp:nvSpPr>
      <dsp:spPr>
        <a:xfrm>
          <a:off x="4424060" y="1862550"/>
          <a:ext cx="2485814" cy="847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mj-lt"/>
            </a:rPr>
            <a:t>AI and automation can help alleviate manual work efforts and reduce errors</a:t>
          </a:r>
        </a:p>
      </dsp:txBody>
      <dsp:txXfrm>
        <a:off x="4424060" y="1862550"/>
        <a:ext cx="2485814" cy="847956"/>
      </dsp:txXfrm>
    </dsp:sp>
    <dsp:sp modelId="{ED1CC0E9-865A-4994-9B7E-6FA00BDCDE54}">
      <dsp:nvSpPr>
        <dsp:cNvPr id="0" name=""/>
        <dsp:cNvSpPr/>
      </dsp:nvSpPr>
      <dsp:spPr>
        <a:xfrm>
          <a:off x="8113941" y="916731"/>
          <a:ext cx="683437" cy="6834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0F00F12-8E51-4999-BB40-39A92962DD1C}">
      <dsp:nvSpPr>
        <dsp:cNvPr id="0" name=""/>
        <dsp:cNvSpPr/>
      </dsp:nvSpPr>
      <dsp:spPr>
        <a:xfrm>
          <a:off x="7175655" y="1862550"/>
          <a:ext cx="2652967" cy="847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mj-lt"/>
            </a:rPr>
            <a:t>Real-time analytics to guide workflow efficiency and  improvement opportunities</a:t>
          </a:r>
        </a:p>
      </dsp:txBody>
      <dsp:txXfrm>
        <a:off x="7175655" y="1862550"/>
        <a:ext cx="2652967" cy="847956"/>
      </dsp:txXfrm>
    </dsp:sp>
    <dsp:sp modelId="{9172C726-E73C-40DE-BD4D-9426FDAE0761}">
      <dsp:nvSpPr>
        <dsp:cNvPr id="0" name=""/>
        <dsp:cNvSpPr/>
      </dsp:nvSpPr>
      <dsp:spPr>
        <a:xfrm>
          <a:off x="10465581" y="916731"/>
          <a:ext cx="683437" cy="68343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BC8DDE5-528A-421D-856E-040BADECA304}">
      <dsp:nvSpPr>
        <dsp:cNvPr id="0" name=""/>
        <dsp:cNvSpPr/>
      </dsp:nvSpPr>
      <dsp:spPr>
        <a:xfrm>
          <a:off x="10052927" y="1870462"/>
          <a:ext cx="1518750" cy="847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mj-lt"/>
            </a:rPr>
            <a:t>Cross-functional collaboration as the norm</a:t>
          </a:r>
        </a:p>
      </dsp:txBody>
      <dsp:txXfrm>
        <a:off x="10052927" y="1870462"/>
        <a:ext cx="1518750" cy="84795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9AAD27-AF1E-3276-F64C-E24DD3C9D6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DC106297-72C7-0612-7611-0739473673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71FD7E-7453-412A-9D9A-67248BEACEC8}" type="datetimeFigureOut">
              <a:rPr lang="en-GB" smtClean="0"/>
              <a:t>30/05/2025</a:t>
            </a:fld>
            <a:endParaRPr lang="en-GB" dirty="0"/>
          </a:p>
        </p:txBody>
      </p:sp>
      <p:sp>
        <p:nvSpPr>
          <p:cNvPr id="4" name="Footer Placeholder 3">
            <a:extLst>
              <a:ext uri="{FF2B5EF4-FFF2-40B4-BE49-F238E27FC236}">
                <a16:creationId xmlns:a16="http://schemas.microsoft.com/office/drawing/2014/main" id="{657DE446-DCD2-634E-6E7D-2B6CC9FA70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96E7209B-478D-FE16-8BB2-A67423D4E2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D9B360-C774-49CA-835F-5A4EA981ED5F}" type="slidenum">
              <a:rPr lang="en-GB" smtClean="0"/>
              <a:t>‹#›</a:t>
            </a:fld>
            <a:endParaRPr lang="en-GB" dirty="0"/>
          </a:p>
        </p:txBody>
      </p:sp>
    </p:spTree>
    <p:extLst>
      <p:ext uri="{BB962C8B-B14F-4D97-AF65-F5344CB8AC3E}">
        <p14:creationId xmlns:p14="http://schemas.microsoft.com/office/powerpoint/2010/main" val="370500622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735BF1-9CEA-4069-8947-4F338367F244}" type="datetimeFigureOut">
              <a:rPr lang="en-GB" smtClean="0"/>
              <a:t>30/05/2025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5652C4-8DDB-4486-9682-2F893AB472AD}" type="slidenum">
              <a:rPr lang="en-GB" smtClean="0"/>
              <a:t>‹#›</a:t>
            </a:fld>
            <a:endParaRPr lang="en-GB" dirty="0"/>
          </a:p>
        </p:txBody>
      </p:sp>
    </p:spTree>
    <p:extLst>
      <p:ext uri="{BB962C8B-B14F-4D97-AF65-F5344CB8AC3E}">
        <p14:creationId xmlns:p14="http://schemas.microsoft.com/office/powerpoint/2010/main" val="1592522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DA59E-27DE-481C-9EF8-ADA0E59A2CA9}" type="slidenum">
              <a:rPr lang="en-US" smtClean="0"/>
              <a:t>2</a:t>
            </a:fld>
            <a:endParaRPr lang="en-US" dirty="0"/>
          </a:p>
        </p:txBody>
      </p:sp>
    </p:spTree>
    <p:extLst>
      <p:ext uri="{BB962C8B-B14F-4D97-AF65-F5344CB8AC3E}">
        <p14:creationId xmlns:p14="http://schemas.microsoft.com/office/powerpoint/2010/main" val="2403951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D7FE8-830E-B9C9-E71F-ED035B31DE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A6B54E-3270-09C6-1F39-0C15FE9F7755}"/>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D726DAB7-9DDC-06BF-0E3F-3332D8AEF058}"/>
              </a:ext>
            </a:extLst>
          </p:cNvPr>
          <p:cNvSpPr>
            <a:spLocks noGrp="1"/>
          </p:cNvSpPr>
          <p:nvPr>
            <p:ph type="body" sz="quarter" idx="3"/>
          </p:nvPr>
        </p:nvSpPr>
        <p:spPr/>
        <p:txBody>
          <a:bodyPr/>
          <a:lstStyle/>
          <a:p>
            <a:r>
              <a:rPr lang="en-US" dirty="0"/>
              <a:t>Effective coding and compliance require continuous education and training, AI-assisted coding oversight, and proactive payer compliance strategies. These approaches ensure staff stays updated, utilizes AI for monitoring, and develops strategies to meet payer requirements.</a:t>
            </a:r>
            <a:endParaRPr dirty="0"/>
          </a:p>
        </p:txBody>
      </p:sp>
      <p:sp>
        <p:nvSpPr>
          <p:cNvPr id="4" name="Slide Number Placeholder 3">
            <a:extLst>
              <a:ext uri="{FF2B5EF4-FFF2-40B4-BE49-F238E27FC236}">
                <a16:creationId xmlns:a16="http://schemas.microsoft.com/office/drawing/2014/main" id="{0D4ECB3F-6528-7E99-3AA9-EC5492E03AEE}"/>
              </a:ext>
            </a:extLst>
          </p:cNvPr>
          <p:cNvSpPr>
            <a:spLocks noGrp="1"/>
          </p:cNvSpPr>
          <p:nvPr>
            <p:ph type="sldNum" sz="quarter" idx="5"/>
          </p:nvPr>
        </p:nvSpPr>
        <p:spPr/>
      </p:sp>
    </p:spTree>
    <p:extLst>
      <p:ext uri="{BB962C8B-B14F-4D97-AF65-F5344CB8AC3E}">
        <p14:creationId xmlns:p14="http://schemas.microsoft.com/office/powerpoint/2010/main" val="1200670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facing issues with over 200 encounters billed with incorrect CPT codes for nursing home visits. Additionally, inactive diagnosis and J codes in the EMR are causing delays in claim submission, leading to increased DNFB and denials.
Original Content:
Real Scenario
200+ encounters billed with incorrect CPT codes for nursing home visits
Inactive dx codes and J Codes in EMR causing delays in claim submission as well as increased DNFB and denials
</a:t>
            </a:r>
          </a:p>
        </p:txBody>
      </p:sp>
      <p:sp>
        <p:nvSpPr>
          <p:cNvPr id="4" name="Slide Number Placeholder 3"/>
          <p:cNvSpPr>
            <a:spLocks noGrp="1"/>
          </p:cNvSpPr>
          <p:nvPr>
            <p:ph type="sldNum" sz="quarter" idx="5"/>
          </p:nvPr>
        </p:nvSpPr>
        <p:spPr/>
        <p:txBody>
          <a:bodyPr/>
          <a:lstStyle/>
          <a:p>
            <a:fld id="{BEF9B2E5-5CA0-4729-AEB2-C16565B6F4DD}" type="slidenum">
              <a:t>14</a:t>
            </a:fld>
            <a:endParaRPr lang="en-US" dirty="0"/>
          </a:p>
        </p:txBody>
      </p:sp>
    </p:spTree>
    <p:extLst>
      <p:ext uri="{BB962C8B-B14F-4D97-AF65-F5344CB8AC3E}">
        <p14:creationId xmlns:p14="http://schemas.microsoft.com/office/powerpoint/2010/main" val="1317248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Healthcare data management faces several challenges. Integration difficulties between EHR systems cause delays. Missing data elements lead to claim denials. Unique payer requirements complicate submissions. Slow clearinghouse updates affect revenue cycle speed.
Original Content:
1. Interoperability Challenges
Integration difficulties between EHR systems cause processing delays.
2. Data Transmission Errors
Missing data elements result in claim denials.
3. Payer-Specific Rules
Unique requirements complicate standardized submission.
4. Delayed Responses
Slow clearinghouse updates affect revenue cycle speed.
</a:t>
            </a:r>
          </a:p>
        </p:txBody>
      </p:sp>
      <p:sp>
        <p:nvSpPr>
          <p:cNvPr id="4" name="Slide Number Placeholder 3"/>
          <p:cNvSpPr>
            <a:spLocks noGrp="1"/>
          </p:cNvSpPr>
          <p:nvPr>
            <p:ph type="sldNum" sz="quarter" idx="5"/>
          </p:nvPr>
        </p:nvSpPr>
        <p:spPr/>
        <p:txBody>
          <a:bodyPr/>
          <a:lstStyle/>
          <a:p>
            <a:fld id="{BEF9B2E5-5CA0-4729-AEB2-C16565B6F4DD}" type="slidenum">
              <a:t>16</a:t>
            </a:fld>
            <a:endParaRPr lang="en-US" dirty="0"/>
          </a:p>
        </p:txBody>
      </p:sp>
    </p:spTree>
    <p:extLst>
      <p:ext uri="{BB962C8B-B14F-4D97-AF65-F5344CB8AC3E}">
        <p14:creationId xmlns:p14="http://schemas.microsoft.com/office/powerpoint/2010/main" val="2062416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improve claim processing, we focus on vendor collaboration, automated claim validation, real-time error detection, staff training on data entry standards, a centralized payer guidelines repository, and clearinghouse performance monitoring.
Original Content:
Vendor Collaboration: 
Automated Claim Validation: 
Real-Time Error Detection: 
Staff Training on Data Entry Standards: 
Centralized Payer Guidelines Repository
Clearinghouse Performance Monitoring
</a:t>
            </a:r>
          </a:p>
        </p:txBody>
      </p:sp>
      <p:sp>
        <p:nvSpPr>
          <p:cNvPr id="4" name="Slide Number Placeholder 3"/>
          <p:cNvSpPr>
            <a:spLocks noGrp="1"/>
          </p:cNvSpPr>
          <p:nvPr>
            <p:ph type="sldNum" sz="quarter" idx="5"/>
          </p:nvPr>
        </p:nvSpPr>
        <p:spPr/>
        <p:txBody>
          <a:bodyPr/>
          <a:lstStyle/>
          <a:p>
            <a:fld id="{BEF9B2E5-5CA0-4729-AEB2-C16565B6F4DD}" type="slidenum">
              <a:t>17</a:t>
            </a:fld>
            <a:endParaRPr lang="en-US" dirty="0"/>
          </a:p>
        </p:txBody>
      </p:sp>
    </p:spTree>
    <p:extLst>
      <p:ext uri="{BB962C8B-B14F-4D97-AF65-F5344CB8AC3E}">
        <p14:creationId xmlns:p14="http://schemas.microsoft.com/office/powerpoint/2010/main" val="1575043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lack of implementation of a payer-specific rule for bundling a CPT code led to manual work and claim errors. Staff faced difficulties, resulting in increased DNFB and missed filing deadlines.
Original Content:
Real Scenario
Payer specific rule not implemented for bundling a CPT code for a lab panel caused significant manual work to fix claims until the rule could be implemented
Staff struggled to understand the errors on claims which caused increased DNFB and some claims to miss timely filing requirements
</a:t>
            </a:r>
          </a:p>
        </p:txBody>
      </p:sp>
      <p:sp>
        <p:nvSpPr>
          <p:cNvPr id="4" name="Slide Number Placeholder 3"/>
          <p:cNvSpPr>
            <a:spLocks noGrp="1"/>
          </p:cNvSpPr>
          <p:nvPr>
            <p:ph type="sldNum" sz="quarter" idx="5"/>
          </p:nvPr>
        </p:nvSpPr>
        <p:spPr/>
        <p:txBody>
          <a:bodyPr/>
          <a:lstStyle/>
          <a:p>
            <a:fld id="{BEF9B2E5-5CA0-4729-AEB2-C16565B6F4DD}" type="slidenum">
              <a:t>18</a:t>
            </a:fld>
            <a:endParaRPr lang="en-US" dirty="0"/>
          </a:p>
        </p:txBody>
      </p:sp>
    </p:spTree>
    <p:extLst>
      <p:ext uri="{BB962C8B-B14F-4D97-AF65-F5344CB8AC3E}">
        <p14:creationId xmlns:p14="http://schemas.microsoft.com/office/powerpoint/2010/main" val="3012666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Highlight the inefficiencies that lead to aged receivables and the importance of prioritizing work queues effectively.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Accounts Receivable often becomes a bottleneck when work queues are unmanaged or prioritized poorly. Without automation or denial analytics, staff spend more time manually chasing claims. Additionally, poor payer transparency limits our ability to negotiate or escalate issues.</a:t>
            </a:r>
          </a:p>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3E201-7441-BE9C-71F2-231F66DA22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5D2E41-A327-AB4B-84E8-7524D4209EB0}"/>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5725D317-5BBD-CDA9-B3D1-A31A0FE0D31B}"/>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address A/R challenges by segmenting accounts and automating follow-up. KPIs like DNFB and collection ratios help track performance. Using payer scorecards ensures that external partners are also held accountable for delays or underpayments.</a:t>
            </a:r>
          </a:p>
          <a:p>
            <a:endParaRPr dirty="0"/>
          </a:p>
        </p:txBody>
      </p:sp>
      <p:sp>
        <p:nvSpPr>
          <p:cNvPr id="4" name="Slide Number Placeholder 3">
            <a:extLst>
              <a:ext uri="{FF2B5EF4-FFF2-40B4-BE49-F238E27FC236}">
                <a16:creationId xmlns:a16="http://schemas.microsoft.com/office/drawing/2014/main" id="{36AD6AF9-0CA8-34E4-90EF-F58DFDE7105F}"/>
              </a:ext>
            </a:extLst>
          </p:cNvPr>
          <p:cNvSpPr>
            <a:spLocks noGrp="1"/>
          </p:cNvSpPr>
          <p:nvPr>
            <p:ph type="sldNum" sz="quarter" idx="5"/>
          </p:nvPr>
        </p:nvSpPr>
        <p:spPr/>
      </p:sp>
    </p:spTree>
    <p:extLst>
      <p:ext uri="{BB962C8B-B14F-4D97-AF65-F5344CB8AC3E}">
        <p14:creationId xmlns:p14="http://schemas.microsoft.com/office/powerpoint/2010/main" val="1329724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145F8-06E7-DA81-6CEC-1C3588203E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9C75DE-4972-1246-8815-FBDAE591F2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8FA329-FE87-6A7C-8AE7-8CFF9556DA9F}"/>
              </a:ext>
            </a:extLst>
          </p:cNvPr>
          <p:cNvSpPr>
            <a:spLocks noGrp="1"/>
          </p:cNvSpPr>
          <p:nvPr>
            <p:ph type="body" idx="1"/>
          </p:nvPr>
        </p:nvSpPr>
        <p:spPr/>
        <p:txBody>
          <a:bodyPr/>
          <a:lstStyle/>
          <a:p>
            <a:r>
              <a:rPr lang="en-US" dirty="0"/>
              <a:t>
Original Content:
Real Scenario
Payer specific rule not implemented for bundling a CPT code for a lab panel caused significant manual work to fix claims until the rule could be implemented
Staff struggled to understand the errors on claims which caused increased DNFB and some claims to miss timely filing requirements
</a:t>
            </a:r>
          </a:p>
        </p:txBody>
      </p:sp>
      <p:sp>
        <p:nvSpPr>
          <p:cNvPr id="4" name="Slide Number Placeholder 3">
            <a:extLst>
              <a:ext uri="{FF2B5EF4-FFF2-40B4-BE49-F238E27FC236}">
                <a16:creationId xmlns:a16="http://schemas.microsoft.com/office/drawing/2014/main" id="{230707A2-3127-A6ED-1319-1A753A2C4F82}"/>
              </a:ext>
            </a:extLst>
          </p:cNvPr>
          <p:cNvSpPr>
            <a:spLocks noGrp="1"/>
          </p:cNvSpPr>
          <p:nvPr>
            <p:ph type="sldNum" sz="quarter" idx="5"/>
          </p:nvPr>
        </p:nvSpPr>
        <p:spPr/>
        <p:txBody>
          <a:bodyPr/>
          <a:lstStyle/>
          <a:p>
            <a:fld id="{BEF9B2E5-5CA0-4729-AEB2-C16565B6F4DD}" type="slidenum">
              <a:t>22</a:t>
            </a:fld>
            <a:endParaRPr lang="en-US" dirty="0"/>
          </a:p>
        </p:txBody>
      </p:sp>
    </p:spTree>
    <p:extLst>
      <p:ext uri="{BB962C8B-B14F-4D97-AF65-F5344CB8AC3E}">
        <p14:creationId xmlns:p14="http://schemas.microsoft.com/office/powerpoint/2010/main" val="1998450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Explain how lack of coordination and root cause tracking leads to recurring denial patterns.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Denials Management, the same preventable issues happen over and over again when we don’t track root causes. Appeals often fall through due to unstandardized processes. A major contributor is the disconnect between front-end and back-end operations.</a:t>
            </a:r>
          </a:p>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Show the value of a proactive, analytical approach to denial prevention and appeals.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cut denials by classifying them, analyzing trends, and feeding that data upstream to registration and documentation teams. Appeal letters should be templated and timely. Feedback loops between departments ensure ongoing process improvement.</a:t>
            </a:r>
          </a:p>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19D51-4672-4613-DEEE-FB080FFE7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18702-B1F7-F790-3F6D-852C6375B7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1E76CB-E478-9BA0-7109-8359F1F36D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0A1D06-EEFC-3CB7-DD9B-AF5EE10792D6}"/>
              </a:ext>
            </a:extLst>
          </p:cNvPr>
          <p:cNvSpPr>
            <a:spLocks noGrp="1"/>
          </p:cNvSpPr>
          <p:nvPr>
            <p:ph type="sldNum" sz="quarter" idx="5"/>
          </p:nvPr>
        </p:nvSpPr>
        <p:spPr/>
        <p:txBody>
          <a:bodyPr/>
          <a:lstStyle/>
          <a:p>
            <a:fld id="{6E2DA59E-27DE-481C-9EF8-ADA0E59A2CA9}" type="slidenum">
              <a:rPr lang="en-US" smtClean="0"/>
              <a:t>3</a:t>
            </a:fld>
            <a:endParaRPr lang="en-US" dirty="0"/>
          </a:p>
        </p:txBody>
      </p:sp>
    </p:spTree>
    <p:extLst>
      <p:ext uri="{BB962C8B-B14F-4D97-AF65-F5344CB8AC3E}">
        <p14:creationId xmlns:p14="http://schemas.microsoft.com/office/powerpoint/2010/main" val="3517963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18C74-1863-1143-9F13-F5D6FF3DE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ECCD2-5715-0FBC-B7BF-828664ADD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D60EE1-1D7A-72D3-F0AE-8DAFE3F2EBAA}"/>
              </a:ext>
            </a:extLst>
          </p:cNvPr>
          <p:cNvSpPr>
            <a:spLocks noGrp="1"/>
          </p:cNvSpPr>
          <p:nvPr>
            <p:ph type="body" idx="1"/>
          </p:nvPr>
        </p:nvSpPr>
        <p:spPr/>
        <p:txBody>
          <a:bodyPr/>
          <a:lstStyle/>
          <a:p>
            <a:r>
              <a:rPr lang="en-US" dirty="0"/>
              <a:t>
Original Content:
Real Scenario
Payer specific rule not implemented for bundling a CPT code for a lab panel caused significant manual work to fix claims until the rule could be implemented
Staff struggled to understand the errors on claims which caused increased DNFB and some claims to miss timely filing requirements
</a:t>
            </a:r>
          </a:p>
        </p:txBody>
      </p:sp>
      <p:sp>
        <p:nvSpPr>
          <p:cNvPr id="4" name="Slide Number Placeholder 3">
            <a:extLst>
              <a:ext uri="{FF2B5EF4-FFF2-40B4-BE49-F238E27FC236}">
                <a16:creationId xmlns:a16="http://schemas.microsoft.com/office/drawing/2014/main" id="{7EE2D974-84C6-5EA4-C51D-192FA5FF0487}"/>
              </a:ext>
            </a:extLst>
          </p:cNvPr>
          <p:cNvSpPr>
            <a:spLocks noGrp="1"/>
          </p:cNvSpPr>
          <p:nvPr>
            <p:ph type="sldNum" sz="quarter" idx="5"/>
          </p:nvPr>
        </p:nvSpPr>
        <p:spPr/>
        <p:txBody>
          <a:bodyPr/>
          <a:lstStyle/>
          <a:p>
            <a:fld id="{BEF9B2E5-5CA0-4729-AEB2-C16565B6F4DD}" type="slidenum">
              <a:t>26</a:t>
            </a:fld>
            <a:endParaRPr lang="en-US" dirty="0"/>
          </a:p>
        </p:txBody>
      </p:sp>
    </p:spTree>
    <p:extLst>
      <p:ext uri="{BB962C8B-B14F-4D97-AF65-F5344CB8AC3E}">
        <p14:creationId xmlns:p14="http://schemas.microsoft.com/office/powerpoint/2010/main" val="751408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Close by connecting current healthcare trends to the need for modernized, data-driven, and patient-centric revenue cycle practices.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connects everything to the bigger picture. Patients want transparency and digital tools. Patient satisfaction AI and real-time data help us work smarter, and collaboration is now essential—not optional—for operational excellence.</a:t>
            </a:r>
          </a:p>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DA59E-27DE-481C-9EF8-ADA0E59A2CA9}" type="slidenum">
              <a:rPr lang="en-US" smtClean="0"/>
              <a:t>28</a:t>
            </a:fld>
            <a:endParaRPr lang="en-US" dirty="0"/>
          </a:p>
        </p:txBody>
      </p:sp>
    </p:spTree>
    <p:extLst>
      <p:ext uri="{BB962C8B-B14F-4D97-AF65-F5344CB8AC3E}">
        <p14:creationId xmlns:p14="http://schemas.microsoft.com/office/powerpoint/2010/main" val="3522265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DA59E-27DE-481C-9EF8-ADA0E59A2CA9}" type="slidenum">
              <a:rPr lang="en-US" smtClean="0"/>
              <a:t>29</a:t>
            </a:fld>
            <a:endParaRPr lang="en-US" dirty="0"/>
          </a:p>
        </p:txBody>
      </p:sp>
    </p:spTree>
    <p:extLst>
      <p:ext uri="{BB962C8B-B14F-4D97-AF65-F5344CB8AC3E}">
        <p14:creationId xmlns:p14="http://schemas.microsoft.com/office/powerpoint/2010/main" val="1892949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DA59E-27DE-481C-9EF8-ADA0E59A2CA9}" type="slidenum">
              <a:rPr lang="en-US" smtClean="0"/>
              <a:t>4</a:t>
            </a:fld>
            <a:endParaRPr lang="en-US" dirty="0"/>
          </a:p>
        </p:txBody>
      </p:sp>
    </p:spTree>
    <p:extLst>
      <p:ext uri="{BB962C8B-B14F-4D97-AF65-F5344CB8AC3E}">
        <p14:creationId xmlns:p14="http://schemas.microsoft.com/office/powerpoint/2010/main" val="4057352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Patient Access, errors made during registration or insurance verification can ripple through the entire revenue cycle. A lack of price transparency frustrates patients and hinders collections, and missing eligibility checks lead to claim denials.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treatments and services now require prior authorization, increasing the administrative burden on providers and staff. This can lead to delays in highly sensitive patient populations such as oncology, cardiology, and orthopedics.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Insurers are becoming more stringent especially for high cost and or new therapies which have led to spikes in denials. Appeals can be complex and time-consuming, requiring extensive follow up which can delay are and strain staff further.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PRICE TRANSPARENCY: Lack of price transparency can burden patients with unpredictable and high out of pocket costs if they don’t know the estimate beforehand. Without clear pricing, patients are limited in comparing costs across providers and potentially unable to make an informed decision about their care. Unclear financial expectations and planning can erode trust between patients and providers, especially in small rural communities where providers may more easily face reputational damage due to billing issues. </a:t>
            </a:r>
          </a:p>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Stress how technology and staff training can minimize errors and improve revenue collection at the front end.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improve Patient Access by standardizing processes and adopting tools that allow real-time eligibility checks. Staff need regular training to ensure consistency. When patients receive clear estimates upfront, it also improves their trust and likelihood of payment.</a:t>
            </a:r>
          </a:p>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2C887-AF86-88B4-E61C-56962AF34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85EFF0-755D-269B-74C6-C511D75354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9E80C8-A651-CDEC-2779-DDCB5C620CDA}"/>
              </a:ext>
            </a:extLst>
          </p:cNvPr>
          <p:cNvSpPr>
            <a:spLocks noGrp="1"/>
          </p:cNvSpPr>
          <p:nvPr>
            <p:ph type="body" idx="1"/>
          </p:nvPr>
        </p:nvSpPr>
        <p:spPr/>
        <p:txBody>
          <a:bodyPr/>
          <a:lstStyle/>
          <a:p>
            <a:r>
              <a:rPr lang="en-US" dirty="0"/>
              <a:t>
Original Content:
Real Scenario
Payer specific rule not implemented for bundling a CPT code for a lab panel caused significant manual work to fix claims until the rule could be implemented
Staff struggled to understand the errors on claims which caused increased DNFB and some claims to miss timely filing requirements
</a:t>
            </a:r>
          </a:p>
        </p:txBody>
      </p:sp>
      <p:sp>
        <p:nvSpPr>
          <p:cNvPr id="4" name="Slide Number Placeholder 3">
            <a:extLst>
              <a:ext uri="{FF2B5EF4-FFF2-40B4-BE49-F238E27FC236}">
                <a16:creationId xmlns:a16="http://schemas.microsoft.com/office/drawing/2014/main" id="{85D21E3E-84C3-7773-F3F1-0197A1184A0A}"/>
              </a:ext>
            </a:extLst>
          </p:cNvPr>
          <p:cNvSpPr>
            <a:spLocks noGrp="1"/>
          </p:cNvSpPr>
          <p:nvPr>
            <p:ph type="sldNum" sz="quarter" idx="5"/>
          </p:nvPr>
        </p:nvSpPr>
        <p:spPr/>
        <p:txBody>
          <a:bodyPr/>
          <a:lstStyle/>
          <a:p>
            <a:fld id="{BEF9B2E5-5CA0-4729-AEB2-C16565B6F4DD}" type="slidenum">
              <a:t>8</a:t>
            </a:fld>
            <a:endParaRPr lang="en-US" dirty="0"/>
          </a:p>
        </p:txBody>
      </p:sp>
    </p:spTree>
    <p:extLst>
      <p:ext uri="{BB962C8B-B14F-4D97-AF65-F5344CB8AC3E}">
        <p14:creationId xmlns:p14="http://schemas.microsoft.com/office/powerpoint/2010/main" val="1523757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2925A-E80D-B3CB-4112-852397E421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DD64F-F9CC-E795-5B0E-1998789F8138}"/>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5B894CB5-CA13-3D10-4BA0-C371A8862421}"/>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Case: Rural hospital in west Texas facing rising Self Pay AR, decreased patient collections, and increased bad debt write offs</a:t>
            </a:r>
          </a:p>
          <a:p>
            <a:endParaRPr dirty="0"/>
          </a:p>
        </p:txBody>
      </p:sp>
      <p:sp>
        <p:nvSpPr>
          <p:cNvPr id="4" name="Slide Number Placeholder 3">
            <a:extLst>
              <a:ext uri="{FF2B5EF4-FFF2-40B4-BE49-F238E27FC236}">
                <a16:creationId xmlns:a16="http://schemas.microsoft.com/office/drawing/2014/main" id="{36DE55C4-A3FC-AAEA-2DF4-2147B8D2DF4D}"/>
              </a:ext>
            </a:extLst>
          </p:cNvPr>
          <p:cNvSpPr>
            <a:spLocks noGrp="1"/>
          </p:cNvSpPr>
          <p:nvPr>
            <p:ph type="sldNum" sz="quarter" idx="5"/>
          </p:nvPr>
        </p:nvSpPr>
        <p:spPr/>
      </p:sp>
    </p:spTree>
    <p:extLst>
      <p:ext uri="{BB962C8B-B14F-4D97-AF65-F5344CB8AC3E}">
        <p14:creationId xmlns:p14="http://schemas.microsoft.com/office/powerpoint/2010/main" val="2530314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AF451-BB33-57B0-A7B3-ECFAE71572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C06C1C-84D6-805E-9680-570D98232014}"/>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9D2E24B8-53F3-3EF7-3035-2B4940DA4396}"/>
              </a:ext>
            </a:extLst>
          </p:cNvPr>
          <p:cNvSpPr>
            <a:spLocks noGrp="1"/>
          </p:cNvSpPr>
          <p:nvPr>
            <p:ph type="body" sz="quarter" idx="3"/>
          </p:nvPr>
        </p:nvSpPr>
        <p:spPr/>
        <p:txBody>
          <a:bodyPr/>
          <a:lstStyle/>
          <a:p>
            <a:endParaRPr dirty="0"/>
          </a:p>
        </p:txBody>
      </p:sp>
      <p:sp>
        <p:nvSpPr>
          <p:cNvPr id="4" name="Slide Number Placeholder 3">
            <a:extLst>
              <a:ext uri="{FF2B5EF4-FFF2-40B4-BE49-F238E27FC236}">
                <a16:creationId xmlns:a16="http://schemas.microsoft.com/office/drawing/2014/main" id="{07DCFF30-DF66-786C-3380-7C5BCBFAFE35}"/>
              </a:ext>
            </a:extLst>
          </p:cNvPr>
          <p:cNvSpPr>
            <a:spLocks noGrp="1"/>
          </p:cNvSpPr>
          <p:nvPr>
            <p:ph type="sldNum" sz="quarter" idx="5"/>
          </p:nvPr>
        </p:nvSpPr>
        <p:spPr/>
      </p:sp>
    </p:spTree>
    <p:extLst>
      <p:ext uri="{BB962C8B-B14F-4D97-AF65-F5344CB8AC3E}">
        <p14:creationId xmlns:p14="http://schemas.microsoft.com/office/powerpoint/2010/main" val="2620002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coding faces several challenges including frequent code updates, AI-assisted coding limitations, documentation gaps, and increased payer scrutiny. Continuous education is needed for code revisions, AI requires human oversight, incomplete notes lead to errors, and stricter audits increase rejection risks.
Original Content:
1. Frequent Code Updates
ICD-10 and CPT code revisions require continuous education.
2. AI-Assisted Coding Limitations
AI improves accuracy but requires human oversight to prevent errors.
3. Documentation Gaps
Incomplete or vague physician notes lead to incorrect coding.
4. Increased Payer Scrutiny
Stricter audits raise claim rejection risks.
</a:t>
            </a:r>
          </a:p>
        </p:txBody>
      </p:sp>
      <p:sp>
        <p:nvSpPr>
          <p:cNvPr id="4" name="Slide Number Placeholder 3"/>
          <p:cNvSpPr>
            <a:spLocks noGrp="1"/>
          </p:cNvSpPr>
          <p:nvPr>
            <p:ph type="sldNum" sz="quarter" idx="5"/>
          </p:nvPr>
        </p:nvSpPr>
        <p:spPr/>
        <p:txBody>
          <a:bodyPr/>
          <a:lstStyle/>
          <a:p>
            <a:fld id="{BEF9B2E5-5CA0-4729-AEB2-C16565B6F4DD}" type="slidenum">
              <a:t>12</a:t>
            </a:fld>
            <a:endParaRPr lang="en-US" dirty="0"/>
          </a:p>
        </p:txBody>
      </p:sp>
    </p:spTree>
    <p:extLst>
      <p:ext uri="{BB962C8B-B14F-4D97-AF65-F5344CB8AC3E}">
        <p14:creationId xmlns:p14="http://schemas.microsoft.com/office/powerpoint/2010/main" val="41545493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eneric cover with supergraphic_1">
    <p:spTree>
      <p:nvGrpSpPr>
        <p:cNvPr id="1" name=""/>
        <p:cNvGrpSpPr/>
        <p:nvPr/>
      </p:nvGrpSpPr>
      <p:grpSpPr>
        <a:xfrm>
          <a:off x="0" y="0"/>
          <a:ext cx="0" cy="0"/>
          <a:chOff x="0" y="0"/>
          <a:chExt cx="0" cy="0"/>
        </a:xfrm>
      </p:grpSpPr>
      <p:pic>
        <p:nvPicPr>
          <p:cNvPr id="7" name="Picture 6" descr="A city skyline at night&#10;&#10;Description automatically generated">
            <a:extLst>
              <a:ext uri="{FF2B5EF4-FFF2-40B4-BE49-F238E27FC236}">
                <a16:creationId xmlns:a16="http://schemas.microsoft.com/office/drawing/2014/main" id="{9EEC3377-B5CF-F7A7-47A6-9D63CCB1C531}"/>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304800" y="304800"/>
            <a:ext cx="11581200" cy="3881177"/>
          </a:xfrm>
          <a:prstGeom prst="rect">
            <a:avLst/>
          </a:prstGeom>
        </p:spPr>
      </p:pic>
      <p:sp>
        <p:nvSpPr>
          <p:cNvPr id="6" name="Parallelogram 5">
            <a:extLst>
              <a:ext uri="{FF2B5EF4-FFF2-40B4-BE49-F238E27FC236}">
                <a16:creationId xmlns:a16="http://schemas.microsoft.com/office/drawing/2014/main" id="{0E1B6B13-5282-0107-6418-11F68AA95B7A}"/>
              </a:ext>
            </a:extLst>
          </p:cNvPr>
          <p:cNvSpPr/>
          <p:nvPr userDrawn="1"/>
        </p:nvSpPr>
        <p:spPr>
          <a:xfrm>
            <a:off x="6095400" y="304800"/>
            <a:ext cx="3780186" cy="3880800"/>
          </a:xfrm>
          <a:prstGeom prst="parallelogram">
            <a:avLst>
              <a:gd name="adj" fmla="val 34323"/>
            </a:avLst>
          </a:prstGeom>
          <a:solidFill>
            <a:schemeClr val="bg1">
              <a:alpha val="212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noProof="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Subtitle, Industry, or Service line</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noProof="0"/>
              <a:t>Name, Date, Year</a:t>
            </a:r>
          </a:p>
        </p:txBody>
      </p:sp>
      <p:pic>
        <p:nvPicPr>
          <p:cNvPr id="4" name="Picture 3" descr="Blue letters on a black background&#10;&#10;Description automatically generated">
            <a:extLst>
              <a:ext uri="{FF2B5EF4-FFF2-40B4-BE49-F238E27FC236}">
                <a16:creationId xmlns:a16="http://schemas.microsoft.com/office/drawing/2014/main" id="{28B181CC-55E0-AD06-7D70-004589E9BB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Tree>
    <p:extLst>
      <p:ext uri="{BB962C8B-B14F-4D97-AF65-F5344CB8AC3E}">
        <p14:creationId xmlns:p14="http://schemas.microsoft.com/office/powerpoint/2010/main" val="23877221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 No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5999" y="306000"/>
            <a:ext cx="11585963" cy="360000"/>
          </a:xfrm>
        </p:spPr>
        <p:txBody>
          <a:bodyPr anchor="ctr"/>
          <a:lstStyle>
            <a:lvl1pPr>
              <a:defRPr/>
            </a:lvl1pPr>
          </a:lstStyle>
          <a:p>
            <a:r>
              <a:rPr lang="en-US" noProof="0"/>
              <a:t>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58888"/>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0887"/>
            <a:ext cx="3668400" cy="42590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1258888"/>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1690887"/>
            <a:ext cx="3668400" cy="42590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1258888"/>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1690887"/>
            <a:ext cx="3668400" cy="42590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Slide Number Placeholder 5">
            <a:extLst>
              <a:ext uri="{FF2B5EF4-FFF2-40B4-BE49-F238E27FC236}">
                <a16:creationId xmlns:a16="http://schemas.microsoft.com/office/drawing/2014/main" id="{BF6C2242-D542-24E6-0810-EADE2AD31C5D}"/>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Tree>
    <p:extLst>
      <p:ext uri="{BB962C8B-B14F-4D97-AF65-F5344CB8AC3E}">
        <p14:creationId xmlns:p14="http://schemas.microsoft.com/office/powerpoint/2010/main" val="2624633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no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5999" y="306000"/>
            <a:ext cx="11585963"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5999" y="673200"/>
            <a:ext cx="11585963"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36684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1692000"/>
            <a:ext cx="36684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1692000"/>
            <a:ext cx="36684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5">
            <a:extLst>
              <a:ext uri="{FF2B5EF4-FFF2-40B4-BE49-F238E27FC236}">
                <a16:creationId xmlns:a16="http://schemas.microsoft.com/office/drawing/2014/main" id="{33C69BA3-657C-FB39-17B2-BE1C9C4384DD}"/>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Tree>
    <p:extLst>
      <p:ext uri="{BB962C8B-B14F-4D97-AF65-F5344CB8AC3E}">
        <p14:creationId xmlns:p14="http://schemas.microsoft.com/office/powerpoint/2010/main" val="1650293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facts with image-No Intro, No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991F-3718-8448-0675-092878A5CA7A}"/>
              </a:ext>
            </a:extLst>
          </p:cNvPr>
          <p:cNvSpPr>
            <a:spLocks noGrp="1"/>
          </p:cNvSpPr>
          <p:nvPr>
            <p:ph type="title" hasCustomPrompt="1"/>
          </p:nvPr>
        </p:nvSpPr>
        <p:spPr>
          <a:xfrm>
            <a:off x="306000" y="306000"/>
            <a:ext cx="5648397" cy="360000"/>
          </a:xfrm>
        </p:spPr>
        <p:txBody>
          <a:bodyPr anchor="ctr"/>
          <a:lstStyle>
            <a:lvl1pPr>
              <a:defRPr/>
            </a:lvl1pPr>
          </a:lstStyle>
          <a:p>
            <a:r>
              <a:rPr lang="en-US" noProof="0"/>
              <a:t>Title</a:t>
            </a:r>
          </a:p>
        </p:txBody>
      </p:sp>
      <p:sp>
        <p:nvSpPr>
          <p:cNvPr id="8" name="Text Placeholder 8">
            <a:extLst>
              <a:ext uri="{FF2B5EF4-FFF2-40B4-BE49-F238E27FC236}">
                <a16:creationId xmlns:a16="http://schemas.microsoft.com/office/drawing/2014/main" id="{4EBE3D16-79BC-145D-104A-8871C7542EF4}"/>
              </a:ext>
            </a:extLst>
          </p:cNvPr>
          <p:cNvSpPr>
            <a:spLocks noGrp="1"/>
          </p:cNvSpPr>
          <p:nvPr>
            <p:ph type="body" sz="quarter" idx="14" hasCustomPrompt="1"/>
          </p:nvPr>
        </p:nvSpPr>
        <p:spPr>
          <a:xfrm>
            <a:off x="305998" y="1269774"/>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2" name="Text Placeholder 11">
            <a:extLst>
              <a:ext uri="{FF2B5EF4-FFF2-40B4-BE49-F238E27FC236}">
                <a16:creationId xmlns:a16="http://schemas.microsoft.com/office/drawing/2014/main" id="{E2439DE8-BAC6-1132-9C68-89C2D648A13A}"/>
              </a:ext>
            </a:extLst>
          </p:cNvPr>
          <p:cNvSpPr>
            <a:spLocks noGrp="1"/>
          </p:cNvSpPr>
          <p:nvPr>
            <p:ph type="body" sz="quarter" idx="25" hasCustomPrompt="1"/>
          </p:nvPr>
        </p:nvSpPr>
        <p:spPr>
          <a:xfrm>
            <a:off x="306000" y="1701774"/>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a:t>XX%</a:t>
            </a:r>
          </a:p>
        </p:txBody>
      </p:sp>
      <p:sp>
        <p:nvSpPr>
          <p:cNvPr id="14" name="Text Placeholder 13">
            <a:extLst>
              <a:ext uri="{FF2B5EF4-FFF2-40B4-BE49-F238E27FC236}">
                <a16:creationId xmlns:a16="http://schemas.microsoft.com/office/drawing/2014/main" id="{B883744B-F36D-8700-9654-01B67F49DCB9}"/>
              </a:ext>
            </a:extLst>
          </p:cNvPr>
          <p:cNvSpPr>
            <a:spLocks noGrp="1"/>
          </p:cNvSpPr>
          <p:nvPr>
            <p:ph type="body" sz="quarter" idx="26"/>
          </p:nvPr>
        </p:nvSpPr>
        <p:spPr>
          <a:xfrm>
            <a:off x="306000" y="2403774"/>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16" name="Text Placeholder 11">
            <a:extLst>
              <a:ext uri="{FF2B5EF4-FFF2-40B4-BE49-F238E27FC236}">
                <a16:creationId xmlns:a16="http://schemas.microsoft.com/office/drawing/2014/main" id="{51514F61-BD65-F287-0158-FE1E635CA310}"/>
              </a:ext>
            </a:extLst>
          </p:cNvPr>
          <p:cNvSpPr>
            <a:spLocks noGrp="1"/>
          </p:cNvSpPr>
          <p:nvPr>
            <p:ph type="body" sz="quarter" idx="27" hasCustomPrompt="1"/>
          </p:nvPr>
        </p:nvSpPr>
        <p:spPr>
          <a:xfrm>
            <a:off x="3272397" y="1701774"/>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a:t>XX%</a:t>
            </a:r>
          </a:p>
        </p:txBody>
      </p:sp>
      <p:sp>
        <p:nvSpPr>
          <p:cNvPr id="17" name="Text Placeholder 13">
            <a:extLst>
              <a:ext uri="{FF2B5EF4-FFF2-40B4-BE49-F238E27FC236}">
                <a16:creationId xmlns:a16="http://schemas.microsoft.com/office/drawing/2014/main" id="{B9D29752-2CDB-6A63-C2F8-9A45E5BA0A9D}"/>
              </a:ext>
            </a:extLst>
          </p:cNvPr>
          <p:cNvSpPr>
            <a:spLocks noGrp="1"/>
          </p:cNvSpPr>
          <p:nvPr>
            <p:ph type="body" sz="quarter" idx="28"/>
          </p:nvPr>
        </p:nvSpPr>
        <p:spPr>
          <a:xfrm>
            <a:off x="3272397" y="2403774"/>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18" name="Text Placeholder 8">
            <a:extLst>
              <a:ext uri="{FF2B5EF4-FFF2-40B4-BE49-F238E27FC236}">
                <a16:creationId xmlns:a16="http://schemas.microsoft.com/office/drawing/2014/main" id="{E4A55E5F-94F9-02B6-D5BF-BB64FCC807DB}"/>
              </a:ext>
            </a:extLst>
          </p:cNvPr>
          <p:cNvSpPr>
            <a:spLocks noGrp="1"/>
          </p:cNvSpPr>
          <p:nvPr>
            <p:ph type="body" sz="quarter" idx="29" hasCustomPrompt="1"/>
          </p:nvPr>
        </p:nvSpPr>
        <p:spPr>
          <a:xfrm>
            <a:off x="305998" y="3721374"/>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9" name="Text Placeholder 11">
            <a:extLst>
              <a:ext uri="{FF2B5EF4-FFF2-40B4-BE49-F238E27FC236}">
                <a16:creationId xmlns:a16="http://schemas.microsoft.com/office/drawing/2014/main" id="{0BE7F8DB-0BE1-7B02-DE2F-3FD6C246656E}"/>
              </a:ext>
            </a:extLst>
          </p:cNvPr>
          <p:cNvSpPr>
            <a:spLocks noGrp="1"/>
          </p:cNvSpPr>
          <p:nvPr>
            <p:ph type="body" sz="quarter" idx="30" hasCustomPrompt="1"/>
          </p:nvPr>
        </p:nvSpPr>
        <p:spPr>
          <a:xfrm>
            <a:off x="306000" y="4153374"/>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a:t>XX%</a:t>
            </a:r>
          </a:p>
        </p:txBody>
      </p:sp>
      <p:sp>
        <p:nvSpPr>
          <p:cNvPr id="20" name="Text Placeholder 13">
            <a:extLst>
              <a:ext uri="{FF2B5EF4-FFF2-40B4-BE49-F238E27FC236}">
                <a16:creationId xmlns:a16="http://schemas.microsoft.com/office/drawing/2014/main" id="{D19DCBF7-FA68-3F27-5043-B2A09AA01ED5}"/>
              </a:ext>
            </a:extLst>
          </p:cNvPr>
          <p:cNvSpPr>
            <a:spLocks noGrp="1"/>
          </p:cNvSpPr>
          <p:nvPr>
            <p:ph type="body" sz="quarter" idx="31"/>
          </p:nvPr>
        </p:nvSpPr>
        <p:spPr>
          <a:xfrm>
            <a:off x="306000" y="4855374"/>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21" name="Text Placeholder 11">
            <a:extLst>
              <a:ext uri="{FF2B5EF4-FFF2-40B4-BE49-F238E27FC236}">
                <a16:creationId xmlns:a16="http://schemas.microsoft.com/office/drawing/2014/main" id="{A0F35B88-6ACA-37E3-019C-B70CD5D6FF76}"/>
              </a:ext>
            </a:extLst>
          </p:cNvPr>
          <p:cNvSpPr>
            <a:spLocks noGrp="1"/>
          </p:cNvSpPr>
          <p:nvPr>
            <p:ph type="body" sz="quarter" idx="32" hasCustomPrompt="1"/>
          </p:nvPr>
        </p:nvSpPr>
        <p:spPr>
          <a:xfrm>
            <a:off x="3272397" y="4153374"/>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a:t>XX%</a:t>
            </a:r>
          </a:p>
        </p:txBody>
      </p:sp>
      <p:sp>
        <p:nvSpPr>
          <p:cNvPr id="22" name="Text Placeholder 13">
            <a:extLst>
              <a:ext uri="{FF2B5EF4-FFF2-40B4-BE49-F238E27FC236}">
                <a16:creationId xmlns:a16="http://schemas.microsoft.com/office/drawing/2014/main" id="{F1908FB4-6C1F-E2A9-2C17-0800D5C45C5F}"/>
              </a:ext>
            </a:extLst>
          </p:cNvPr>
          <p:cNvSpPr>
            <a:spLocks noGrp="1"/>
          </p:cNvSpPr>
          <p:nvPr>
            <p:ph type="body" sz="quarter" idx="33"/>
          </p:nvPr>
        </p:nvSpPr>
        <p:spPr>
          <a:xfrm>
            <a:off x="3272397" y="4855374"/>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9" name="Espace réservé pour une image  29">
            <a:extLst>
              <a:ext uri="{FF2B5EF4-FFF2-40B4-BE49-F238E27FC236}">
                <a16:creationId xmlns:a16="http://schemas.microsoft.com/office/drawing/2014/main" id="{ED358CFF-706E-64A6-81F1-82F7B43F79A4}"/>
              </a:ext>
            </a:extLst>
          </p:cNvPr>
          <p:cNvSpPr>
            <a:spLocks noGrp="1" noChangeAspect="1"/>
          </p:cNvSpPr>
          <p:nvPr>
            <p:ph type="pic" sz="quarter" idx="21"/>
          </p:nvPr>
        </p:nvSpPr>
        <p:spPr>
          <a:xfrm>
            <a:off x="6387206" y="304800"/>
            <a:ext cx="5498794" cy="5645150"/>
          </a:xfrm>
          <a:prstGeom prst="parallelogram">
            <a:avLst>
              <a:gd name="adj" fmla="val 34601"/>
            </a:avLst>
          </a:prstGeom>
          <a:solidFill>
            <a:schemeClr val="bg1">
              <a:lumMod val="95000"/>
            </a:schemeClr>
          </a:solidFill>
          <a:ln>
            <a:noFill/>
          </a:ln>
          <a:effectLst/>
        </p:spPr>
        <p:txBody>
          <a:bodyPr anchor="ctr"/>
          <a:lstStyle>
            <a:lvl1pPr marL="0" indent="0" algn="ctr">
              <a:buNone/>
              <a:defRPr/>
            </a:lvl1pPr>
          </a:lstStyle>
          <a:p>
            <a:r>
              <a:rPr lang="en-US" noProof="0" dirty="0"/>
              <a:t>Click icon to add picture</a:t>
            </a:r>
          </a:p>
        </p:txBody>
      </p:sp>
      <p:sp>
        <p:nvSpPr>
          <p:cNvPr id="11" name="Slide Number Placeholder 5">
            <a:extLst>
              <a:ext uri="{FF2B5EF4-FFF2-40B4-BE49-F238E27FC236}">
                <a16:creationId xmlns:a16="http://schemas.microsoft.com/office/drawing/2014/main" id="{ED519130-316D-2693-42B1-4FF3B1C956AF}"/>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Tree>
    <p:extLst>
      <p:ext uri="{BB962C8B-B14F-4D97-AF65-F5344CB8AC3E}">
        <p14:creationId xmlns:p14="http://schemas.microsoft.com/office/powerpoint/2010/main" val="1233843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with introduction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11585448"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11585448"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09634"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09635" y="2592000"/>
            <a:ext cx="30600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868416"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868417" y="2592000"/>
            <a:ext cx="30600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US" noProof="0" smtClean="0"/>
              <a:pPr/>
              <a:t>‹#›</a:t>
            </a:fld>
            <a:endParaRPr lang="en-US" noProof="0"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827198"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827199" y="2592000"/>
            <a:ext cx="30600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noProof="0"/>
              <a:t>Room for introductory text (2 lines maximum)</a:t>
            </a:r>
          </a:p>
        </p:txBody>
      </p:sp>
      <p:sp>
        <p:nvSpPr>
          <p:cNvPr id="15" name="Picture Placeholder 14">
            <a:extLst>
              <a:ext uri="{FF2B5EF4-FFF2-40B4-BE49-F238E27FC236}">
                <a16:creationId xmlns:a16="http://schemas.microsoft.com/office/drawing/2014/main" id="{3D13B656-6467-C073-C26F-9B2F8CE5D052}"/>
              </a:ext>
            </a:extLst>
          </p:cNvPr>
          <p:cNvSpPr>
            <a:spLocks noGrp="1"/>
          </p:cNvSpPr>
          <p:nvPr>
            <p:ph type="pic" sz="quarter" idx="24"/>
          </p:nvPr>
        </p:nvSpPr>
        <p:spPr>
          <a:xfrm>
            <a:off x="304801" y="1990800"/>
            <a:ext cx="502962" cy="504000"/>
          </a:xfrm>
        </p:spPr>
        <p:txBody>
          <a:bodyPr anchor="ctr"/>
          <a:lstStyle>
            <a:lvl1pPr marL="0" indent="0" algn="ctr">
              <a:buNone/>
              <a:defRPr sz="800"/>
            </a:lvl1pPr>
          </a:lstStyle>
          <a:p>
            <a:r>
              <a:rPr lang="en-US" noProof="0" dirty="0"/>
              <a:t>Click icon to add picture</a:t>
            </a:r>
          </a:p>
        </p:txBody>
      </p:sp>
      <p:sp>
        <p:nvSpPr>
          <p:cNvPr id="16" name="Picture Placeholder 14">
            <a:extLst>
              <a:ext uri="{FF2B5EF4-FFF2-40B4-BE49-F238E27FC236}">
                <a16:creationId xmlns:a16="http://schemas.microsoft.com/office/drawing/2014/main" id="{730BD01E-9314-90AA-551D-128BC858C47A}"/>
              </a:ext>
            </a:extLst>
          </p:cNvPr>
          <p:cNvSpPr>
            <a:spLocks noGrp="1"/>
          </p:cNvSpPr>
          <p:nvPr>
            <p:ph type="pic" sz="quarter" idx="25"/>
          </p:nvPr>
        </p:nvSpPr>
        <p:spPr>
          <a:xfrm>
            <a:off x="4263584" y="1990800"/>
            <a:ext cx="502962" cy="504000"/>
          </a:xfrm>
        </p:spPr>
        <p:txBody>
          <a:bodyPr anchor="ctr"/>
          <a:lstStyle>
            <a:lvl1pPr marL="0" indent="0" algn="ctr">
              <a:buNone/>
              <a:defRPr sz="800"/>
            </a:lvl1pPr>
          </a:lstStyle>
          <a:p>
            <a:r>
              <a:rPr lang="en-US" noProof="0" dirty="0"/>
              <a:t>Click icon to add picture</a:t>
            </a:r>
          </a:p>
        </p:txBody>
      </p:sp>
      <p:sp>
        <p:nvSpPr>
          <p:cNvPr id="17" name="Picture Placeholder 14">
            <a:extLst>
              <a:ext uri="{FF2B5EF4-FFF2-40B4-BE49-F238E27FC236}">
                <a16:creationId xmlns:a16="http://schemas.microsoft.com/office/drawing/2014/main" id="{85CF624A-A380-99FE-C23C-D960C6B51AC7}"/>
              </a:ext>
            </a:extLst>
          </p:cNvPr>
          <p:cNvSpPr>
            <a:spLocks noGrp="1"/>
          </p:cNvSpPr>
          <p:nvPr>
            <p:ph type="pic" sz="quarter" idx="26"/>
          </p:nvPr>
        </p:nvSpPr>
        <p:spPr>
          <a:xfrm>
            <a:off x="8222367" y="1990800"/>
            <a:ext cx="502962" cy="504000"/>
          </a:xfrm>
        </p:spPr>
        <p:txBody>
          <a:bodyPr anchor="ctr"/>
          <a:lstStyle>
            <a:lvl1pPr marL="0" indent="0" algn="ctr">
              <a:buNone/>
              <a:defRPr sz="800"/>
            </a:lvl1pPr>
          </a:lstStyle>
          <a:p>
            <a:r>
              <a:rPr lang="en-US" noProof="0" dirty="0"/>
              <a:t>Click icon to add picture</a:t>
            </a:r>
          </a:p>
        </p:txBody>
      </p:sp>
    </p:spTree>
    <p:extLst>
      <p:ext uri="{BB962C8B-B14F-4D97-AF65-F5344CB8AC3E}">
        <p14:creationId xmlns:p14="http://schemas.microsoft.com/office/powerpoint/2010/main" val="1132819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ternative_Quote layout 1-No Subhea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44ABC-A943-3ED6-C41B-5AFF1F1E01A8}"/>
              </a:ext>
            </a:extLst>
          </p:cNvPr>
          <p:cNvSpPr/>
          <p:nvPr userDrawn="1"/>
        </p:nvSpPr>
        <p:spPr>
          <a:xfrm>
            <a:off x="7569201" y="1"/>
            <a:ext cx="4622800" cy="68548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B40BEE27-6D9E-2EA1-121A-B2BD253AB8CA}"/>
              </a:ext>
            </a:extLst>
          </p:cNvPr>
          <p:cNvSpPr>
            <a:spLocks noGrp="1"/>
          </p:cNvSpPr>
          <p:nvPr>
            <p:ph type="title" hasCustomPrompt="1"/>
          </p:nvPr>
        </p:nvSpPr>
        <p:spPr>
          <a:xfrm>
            <a:off x="305999" y="306000"/>
            <a:ext cx="7093283" cy="360000"/>
          </a:xfrm>
        </p:spPr>
        <p:txBody>
          <a:bodyPr anchor="ctr"/>
          <a:lstStyle>
            <a:lvl1pPr>
              <a:defRPr/>
            </a:lvl1pPr>
          </a:lstStyle>
          <a:p>
            <a:r>
              <a:rPr lang="en-US" noProof="0"/>
              <a:t>Title</a:t>
            </a:r>
          </a:p>
        </p:txBody>
      </p:sp>
      <p:sp>
        <p:nvSpPr>
          <p:cNvPr id="9" name="Text Placeholder 8">
            <a:extLst>
              <a:ext uri="{FF2B5EF4-FFF2-40B4-BE49-F238E27FC236}">
                <a16:creationId xmlns:a16="http://schemas.microsoft.com/office/drawing/2014/main" id="{75E81BA9-7009-A36E-9F02-FC2536F7D46E}"/>
              </a:ext>
            </a:extLst>
          </p:cNvPr>
          <p:cNvSpPr>
            <a:spLocks noGrp="1"/>
          </p:cNvSpPr>
          <p:nvPr>
            <p:ph type="body" sz="quarter" idx="15" hasCustomPrompt="1"/>
          </p:nvPr>
        </p:nvSpPr>
        <p:spPr>
          <a:xfrm>
            <a:off x="7997735" y="1260000"/>
            <a:ext cx="3748720" cy="4546440"/>
          </a:xfrm>
        </p:spPr>
        <p:txBody>
          <a:bodyPr/>
          <a:lstStyle>
            <a:lvl1pPr marL="120650" indent="-120650">
              <a:buNone/>
              <a:defRPr sz="2400" b="0"/>
            </a:lvl1pPr>
            <a:lvl2pPr marL="176213" indent="0">
              <a:buNone/>
              <a:defRPr sz="2400" b="1"/>
            </a:lvl2pPr>
            <a:lvl3pPr marL="357188" indent="0">
              <a:buNone/>
              <a:defRPr sz="2400" b="1"/>
            </a:lvl3pPr>
            <a:lvl4pPr marL="534988" indent="0">
              <a:buNone/>
              <a:defRPr sz="2400" b="1"/>
            </a:lvl4pPr>
            <a:lvl5pPr marL="715963" indent="0">
              <a:buNone/>
              <a:defRPr sz="2400" b="1"/>
            </a:lvl5pPr>
          </a:lstStyle>
          <a:p>
            <a:pPr lvl="0"/>
            <a:r>
              <a:rPr lang="en-US" noProof="0"/>
              <a:t>“Click to edit Master text styles</a:t>
            </a:r>
          </a:p>
        </p:txBody>
      </p:sp>
      <p:sp>
        <p:nvSpPr>
          <p:cNvPr id="11" name="Content Placeholder 10">
            <a:extLst>
              <a:ext uri="{FF2B5EF4-FFF2-40B4-BE49-F238E27FC236}">
                <a16:creationId xmlns:a16="http://schemas.microsoft.com/office/drawing/2014/main" id="{F390D26B-A5B3-53AF-787D-CA185DA722E3}"/>
              </a:ext>
            </a:extLst>
          </p:cNvPr>
          <p:cNvSpPr>
            <a:spLocks noGrp="1"/>
          </p:cNvSpPr>
          <p:nvPr>
            <p:ph sz="quarter" idx="18"/>
          </p:nvPr>
        </p:nvSpPr>
        <p:spPr>
          <a:xfrm>
            <a:off x="305998" y="1258888"/>
            <a:ext cx="7200000" cy="46910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0" name="Picture 9" descr="Blue letters on a black background&#10;&#10;Description automatically generated">
            <a:extLst>
              <a:ext uri="{FF2B5EF4-FFF2-40B4-BE49-F238E27FC236}">
                <a16:creationId xmlns:a16="http://schemas.microsoft.com/office/drawing/2014/main" id="{A695A264-93AA-CE06-BF63-CD04C406C7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
        <p:nvSpPr>
          <p:cNvPr id="13" name="Slide Number Placeholder 5">
            <a:extLst>
              <a:ext uri="{FF2B5EF4-FFF2-40B4-BE49-F238E27FC236}">
                <a16:creationId xmlns:a16="http://schemas.microsoft.com/office/drawing/2014/main" id="{43F6ADDE-66A9-D1EF-6733-3E5D0C7CFEB7}"/>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
        <p:nvSpPr>
          <p:cNvPr id="15" name="Footer Placeholder 4">
            <a:extLst>
              <a:ext uri="{FF2B5EF4-FFF2-40B4-BE49-F238E27FC236}">
                <a16:creationId xmlns:a16="http://schemas.microsoft.com/office/drawing/2014/main" id="{7B3D1193-D735-6630-8AB1-B763AE0F87B5}"/>
              </a:ext>
            </a:extLst>
          </p:cNvPr>
          <p:cNvSpPr txBox="1">
            <a:spLocks/>
          </p:cNvSpPr>
          <p:nvPr userDrawn="1"/>
        </p:nvSpPr>
        <p:spPr>
          <a:xfrm>
            <a:off x="8529638" y="6417000"/>
            <a:ext cx="2014537"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noProof="0" dirty="0"/>
              <a:t>© 2025 Forvis Mazars, LLP. All rights reserved.</a:t>
            </a:r>
          </a:p>
        </p:txBody>
      </p:sp>
    </p:spTree>
    <p:extLst>
      <p:ext uri="{BB962C8B-B14F-4D97-AF65-F5344CB8AC3E}">
        <p14:creationId xmlns:p14="http://schemas.microsoft.com/office/powerpoint/2010/main" val="300952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BEE27-6D9E-2EA1-121A-B2BD253AB8CA}"/>
              </a:ext>
            </a:extLst>
          </p:cNvPr>
          <p:cNvSpPr>
            <a:spLocks noGrp="1"/>
          </p:cNvSpPr>
          <p:nvPr>
            <p:ph type="title" hasCustomPrompt="1"/>
          </p:nvPr>
        </p:nvSpPr>
        <p:spPr>
          <a:xfrm>
            <a:off x="305999" y="306000"/>
            <a:ext cx="11585963" cy="360000"/>
          </a:xfrm>
        </p:spPr>
        <p:txBody>
          <a:bodyPr anchor="ctr"/>
          <a:lstStyle>
            <a:lvl1pPr>
              <a:defRPr/>
            </a:lvl1pPr>
          </a:lstStyle>
          <a:p>
            <a:r>
              <a:rPr lang="en-US" noProof="0"/>
              <a:t>Title</a:t>
            </a:r>
          </a:p>
        </p:txBody>
      </p:sp>
      <p:sp>
        <p:nvSpPr>
          <p:cNvPr id="15" name="Text Placeholder 14">
            <a:extLst>
              <a:ext uri="{FF2B5EF4-FFF2-40B4-BE49-F238E27FC236}">
                <a16:creationId xmlns:a16="http://schemas.microsoft.com/office/drawing/2014/main" id="{672A2661-F0D3-EA1A-1204-1F0DD202305C}"/>
              </a:ext>
            </a:extLst>
          </p:cNvPr>
          <p:cNvSpPr>
            <a:spLocks noGrp="1"/>
          </p:cNvSpPr>
          <p:nvPr>
            <p:ph type="body" sz="quarter" idx="14" hasCustomPrompt="1"/>
          </p:nvPr>
        </p:nvSpPr>
        <p:spPr>
          <a:xfrm>
            <a:off x="306000" y="1260000"/>
            <a:ext cx="3276128" cy="360000"/>
          </a:xfrm>
        </p:spPr>
        <p:txBody>
          <a:bodyPr/>
          <a:lstStyle>
            <a:lvl1pPr marL="0" indent="0">
              <a:buNone/>
              <a:defRPr/>
            </a:lvl1pPr>
          </a:lstStyle>
          <a:p>
            <a:pPr lvl="0"/>
            <a:r>
              <a:rPr lang="en-US" noProof="0"/>
              <a:t>Our team</a:t>
            </a:r>
          </a:p>
        </p:txBody>
      </p:sp>
      <p:sp>
        <p:nvSpPr>
          <p:cNvPr id="17" name="Text Placeholder 16">
            <a:extLst>
              <a:ext uri="{FF2B5EF4-FFF2-40B4-BE49-F238E27FC236}">
                <a16:creationId xmlns:a16="http://schemas.microsoft.com/office/drawing/2014/main" id="{06AAF7BD-B690-19AE-85DD-D64C07178B94}"/>
              </a:ext>
            </a:extLst>
          </p:cNvPr>
          <p:cNvSpPr>
            <a:spLocks noGrp="1"/>
          </p:cNvSpPr>
          <p:nvPr>
            <p:ph type="body" sz="quarter" idx="15"/>
          </p:nvPr>
        </p:nvSpPr>
        <p:spPr>
          <a:xfrm>
            <a:off x="304800" y="1692000"/>
            <a:ext cx="3277200" cy="1501775"/>
          </a:xfrm>
        </p:spPr>
        <p:txBody>
          <a:bodyPr/>
          <a:lstStyle>
            <a:lvl1pPr marL="0" indent="0">
              <a:buNone/>
              <a:defRPr sz="2400" b="1"/>
            </a:lvl1pPr>
            <a:lvl2pPr marL="176213" indent="0">
              <a:buNone/>
              <a:defRPr sz="2400" b="1"/>
            </a:lvl2pPr>
            <a:lvl3pPr marL="357188" indent="0">
              <a:buNone/>
              <a:defRPr sz="2400" b="1"/>
            </a:lvl3pPr>
            <a:lvl4pPr marL="534988" indent="0">
              <a:buNone/>
              <a:defRPr sz="2400" b="1"/>
            </a:lvl4pPr>
            <a:lvl5pPr marL="715963" indent="0">
              <a:buNone/>
              <a:defRPr sz="2400" b="1"/>
            </a:lvl5pPr>
          </a:lstStyle>
          <a:p>
            <a:pPr lvl="0"/>
            <a:r>
              <a:rPr lang="en-US" noProof="0"/>
              <a:t>Click to edit Master text styles</a:t>
            </a:r>
          </a:p>
        </p:txBody>
      </p:sp>
      <p:sp>
        <p:nvSpPr>
          <p:cNvPr id="20" name="Picture Placeholder 19">
            <a:extLst>
              <a:ext uri="{FF2B5EF4-FFF2-40B4-BE49-F238E27FC236}">
                <a16:creationId xmlns:a16="http://schemas.microsoft.com/office/drawing/2014/main" id="{8D23521A-6BFC-0413-2BE0-68637565C490}"/>
              </a:ext>
            </a:extLst>
          </p:cNvPr>
          <p:cNvSpPr>
            <a:spLocks noGrp="1"/>
          </p:cNvSpPr>
          <p:nvPr>
            <p:ph type="pic" sz="quarter" idx="16"/>
          </p:nvPr>
        </p:nvSpPr>
        <p:spPr>
          <a:xfrm>
            <a:off x="3821498" y="1260000"/>
            <a:ext cx="1638000" cy="1638000"/>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21" name="Picture Placeholder 19">
            <a:extLst>
              <a:ext uri="{FF2B5EF4-FFF2-40B4-BE49-F238E27FC236}">
                <a16:creationId xmlns:a16="http://schemas.microsoft.com/office/drawing/2014/main" id="{777DA299-DF9F-AA0B-EBD9-B89A2B27B94D}"/>
              </a:ext>
            </a:extLst>
          </p:cNvPr>
          <p:cNvSpPr>
            <a:spLocks noGrp="1"/>
          </p:cNvSpPr>
          <p:nvPr>
            <p:ph type="pic" sz="quarter" idx="17"/>
          </p:nvPr>
        </p:nvSpPr>
        <p:spPr>
          <a:xfrm>
            <a:off x="7973498" y="1260000"/>
            <a:ext cx="1638000" cy="1638000"/>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22" name="Picture Placeholder 19">
            <a:extLst>
              <a:ext uri="{FF2B5EF4-FFF2-40B4-BE49-F238E27FC236}">
                <a16:creationId xmlns:a16="http://schemas.microsoft.com/office/drawing/2014/main" id="{9EDEE6B0-32AE-5C3F-B6C7-53332D9C70E4}"/>
              </a:ext>
            </a:extLst>
          </p:cNvPr>
          <p:cNvSpPr>
            <a:spLocks noGrp="1"/>
          </p:cNvSpPr>
          <p:nvPr>
            <p:ph type="pic" sz="quarter" idx="18"/>
          </p:nvPr>
        </p:nvSpPr>
        <p:spPr>
          <a:xfrm>
            <a:off x="3821498" y="3652524"/>
            <a:ext cx="1638000" cy="1638000"/>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23" name="Picture Placeholder 19">
            <a:extLst>
              <a:ext uri="{FF2B5EF4-FFF2-40B4-BE49-F238E27FC236}">
                <a16:creationId xmlns:a16="http://schemas.microsoft.com/office/drawing/2014/main" id="{62F9F762-D9F9-DA71-29D1-C79016D1A8D0}"/>
              </a:ext>
            </a:extLst>
          </p:cNvPr>
          <p:cNvSpPr>
            <a:spLocks noGrp="1"/>
          </p:cNvSpPr>
          <p:nvPr>
            <p:ph type="pic" sz="quarter" idx="19"/>
          </p:nvPr>
        </p:nvSpPr>
        <p:spPr>
          <a:xfrm>
            <a:off x="7973498" y="3652524"/>
            <a:ext cx="1638000" cy="1638000"/>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25" name="Text Placeholder 24">
            <a:extLst>
              <a:ext uri="{FF2B5EF4-FFF2-40B4-BE49-F238E27FC236}">
                <a16:creationId xmlns:a16="http://schemas.microsoft.com/office/drawing/2014/main" id="{E33872C5-04BF-F8E7-4D24-9D0D57B1BB24}"/>
              </a:ext>
            </a:extLst>
          </p:cNvPr>
          <p:cNvSpPr>
            <a:spLocks noGrp="1"/>
          </p:cNvSpPr>
          <p:nvPr>
            <p:ph type="body" sz="quarter" idx="20" hasCustomPrompt="1"/>
          </p:nvPr>
        </p:nvSpPr>
        <p:spPr>
          <a:xfrm>
            <a:off x="5706949" y="2117664"/>
            <a:ext cx="2027051" cy="360000"/>
          </a:xfrm>
        </p:spPr>
        <p:txBody>
          <a:bodyPr/>
          <a:lstStyle>
            <a:lvl1pPr marL="0" indent="0">
              <a:buNone/>
              <a:defRPr b="1"/>
            </a:lvl1pPr>
          </a:lstStyle>
          <a:p>
            <a:pPr lvl="0"/>
            <a:r>
              <a:rPr lang="en-US" noProof="0"/>
              <a:t>Name surname</a:t>
            </a:r>
          </a:p>
        </p:txBody>
      </p:sp>
      <p:sp>
        <p:nvSpPr>
          <p:cNvPr id="26" name="Text Placeholder 24">
            <a:extLst>
              <a:ext uri="{FF2B5EF4-FFF2-40B4-BE49-F238E27FC236}">
                <a16:creationId xmlns:a16="http://schemas.microsoft.com/office/drawing/2014/main" id="{FBD4C676-D3A0-7C78-8E0C-1156D9E4EFC2}"/>
              </a:ext>
            </a:extLst>
          </p:cNvPr>
          <p:cNvSpPr>
            <a:spLocks noGrp="1"/>
          </p:cNvSpPr>
          <p:nvPr>
            <p:ph type="body" sz="quarter" idx="21" hasCustomPrompt="1"/>
          </p:nvPr>
        </p:nvSpPr>
        <p:spPr>
          <a:xfrm>
            <a:off x="5706949" y="2538000"/>
            <a:ext cx="2027051" cy="360000"/>
          </a:xfrm>
        </p:spPr>
        <p:txBody>
          <a:bodyPr/>
          <a:lstStyle>
            <a:lvl1pPr marL="0" indent="0">
              <a:buNone/>
              <a:defRPr b="0"/>
            </a:lvl1pPr>
          </a:lstStyle>
          <a:p>
            <a:pPr lvl="0"/>
            <a:r>
              <a:rPr lang="en-US" noProof="0"/>
              <a:t>Job title</a:t>
            </a:r>
          </a:p>
        </p:txBody>
      </p:sp>
      <p:sp>
        <p:nvSpPr>
          <p:cNvPr id="27" name="Text Placeholder 24">
            <a:extLst>
              <a:ext uri="{FF2B5EF4-FFF2-40B4-BE49-F238E27FC236}">
                <a16:creationId xmlns:a16="http://schemas.microsoft.com/office/drawing/2014/main" id="{5A2D47DF-6C80-9D62-8F40-BED8626C265A}"/>
              </a:ext>
            </a:extLst>
          </p:cNvPr>
          <p:cNvSpPr>
            <a:spLocks noGrp="1"/>
          </p:cNvSpPr>
          <p:nvPr>
            <p:ph type="body" sz="quarter" idx="22" hasCustomPrompt="1"/>
          </p:nvPr>
        </p:nvSpPr>
        <p:spPr>
          <a:xfrm>
            <a:off x="9858949" y="2117664"/>
            <a:ext cx="2027051" cy="360000"/>
          </a:xfrm>
        </p:spPr>
        <p:txBody>
          <a:bodyPr/>
          <a:lstStyle>
            <a:lvl1pPr marL="0" indent="0">
              <a:buNone/>
              <a:defRPr b="1"/>
            </a:lvl1pPr>
          </a:lstStyle>
          <a:p>
            <a:pPr lvl="0"/>
            <a:r>
              <a:rPr lang="en-US" noProof="0"/>
              <a:t>Name surname</a:t>
            </a:r>
          </a:p>
        </p:txBody>
      </p:sp>
      <p:sp>
        <p:nvSpPr>
          <p:cNvPr id="28" name="Text Placeholder 24">
            <a:extLst>
              <a:ext uri="{FF2B5EF4-FFF2-40B4-BE49-F238E27FC236}">
                <a16:creationId xmlns:a16="http://schemas.microsoft.com/office/drawing/2014/main" id="{124E0AA2-5A10-C4F8-7FF7-3331E936DA95}"/>
              </a:ext>
            </a:extLst>
          </p:cNvPr>
          <p:cNvSpPr>
            <a:spLocks noGrp="1"/>
          </p:cNvSpPr>
          <p:nvPr>
            <p:ph type="body" sz="quarter" idx="23" hasCustomPrompt="1"/>
          </p:nvPr>
        </p:nvSpPr>
        <p:spPr>
          <a:xfrm>
            <a:off x="9858949" y="2538000"/>
            <a:ext cx="2027051" cy="360000"/>
          </a:xfrm>
        </p:spPr>
        <p:txBody>
          <a:bodyPr/>
          <a:lstStyle>
            <a:lvl1pPr marL="0" indent="0">
              <a:buNone/>
              <a:defRPr b="0"/>
            </a:lvl1pPr>
          </a:lstStyle>
          <a:p>
            <a:pPr lvl="0"/>
            <a:r>
              <a:rPr lang="en-US" noProof="0"/>
              <a:t>Job title</a:t>
            </a:r>
          </a:p>
        </p:txBody>
      </p:sp>
      <p:sp>
        <p:nvSpPr>
          <p:cNvPr id="29" name="Text Placeholder 24">
            <a:extLst>
              <a:ext uri="{FF2B5EF4-FFF2-40B4-BE49-F238E27FC236}">
                <a16:creationId xmlns:a16="http://schemas.microsoft.com/office/drawing/2014/main" id="{8BDB34A3-36A9-DFDC-3C94-2120F1A7EB46}"/>
              </a:ext>
            </a:extLst>
          </p:cNvPr>
          <p:cNvSpPr>
            <a:spLocks noGrp="1"/>
          </p:cNvSpPr>
          <p:nvPr>
            <p:ph type="body" sz="quarter" idx="24" hasCustomPrompt="1"/>
          </p:nvPr>
        </p:nvSpPr>
        <p:spPr>
          <a:xfrm>
            <a:off x="5706949" y="4510188"/>
            <a:ext cx="2027051" cy="360000"/>
          </a:xfrm>
        </p:spPr>
        <p:txBody>
          <a:bodyPr/>
          <a:lstStyle>
            <a:lvl1pPr marL="0" indent="0">
              <a:buNone/>
              <a:defRPr b="1"/>
            </a:lvl1pPr>
          </a:lstStyle>
          <a:p>
            <a:pPr lvl="0"/>
            <a:r>
              <a:rPr lang="en-US" noProof="0"/>
              <a:t>Name surname</a:t>
            </a:r>
          </a:p>
        </p:txBody>
      </p:sp>
      <p:sp>
        <p:nvSpPr>
          <p:cNvPr id="30" name="Text Placeholder 24">
            <a:extLst>
              <a:ext uri="{FF2B5EF4-FFF2-40B4-BE49-F238E27FC236}">
                <a16:creationId xmlns:a16="http://schemas.microsoft.com/office/drawing/2014/main" id="{A3717ED6-BDEA-E997-D0EF-C7FC7E6B0A2F}"/>
              </a:ext>
            </a:extLst>
          </p:cNvPr>
          <p:cNvSpPr>
            <a:spLocks noGrp="1"/>
          </p:cNvSpPr>
          <p:nvPr>
            <p:ph type="body" sz="quarter" idx="25" hasCustomPrompt="1"/>
          </p:nvPr>
        </p:nvSpPr>
        <p:spPr>
          <a:xfrm>
            <a:off x="5706949" y="4930524"/>
            <a:ext cx="2027051" cy="360000"/>
          </a:xfrm>
        </p:spPr>
        <p:txBody>
          <a:bodyPr/>
          <a:lstStyle>
            <a:lvl1pPr marL="0" indent="0">
              <a:buNone/>
              <a:defRPr b="0"/>
            </a:lvl1pPr>
          </a:lstStyle>
          <a:p>
            <a:pPr lvl="0"/>
            <a:r>
              <a:rPr lang="en-US" noProof="0"/>
              <a:t>Job title</a:t>
            </a:r>
          </a:p>
        </p:txBody>
      </p:sp>
      <p:sp>
        <p:nvSpPr>
          <p:cNvPr id="31" name="Text Placeholder 24">
            <a:extLst>
              <a:ext uri="{FF2B5EF4-FFF2-40B4-BE49-F238E27FC236}">
                <a16:creationId xmlns:a16="http://schemas.microsoft.com/office/drawing/2014/main" id="{46608C4E-A3D0-8547-0277-9E3C281776B0}"/>
              </a:ext>
            </a:extLst>
          </p:cNvPr>
          <p:cNvSpPr>
            <a:spLocks noGrp="1"/>
          </p:cNvSpPr>
          <p:nvPr>
            <p:ph type="body" sz="quarter" idx="26" hasCustomPrompt="1"/>
          </p:nvPr>
        </p:nvSpPr>
        <p:spPr>
          <a:xfrm>
            <a:off x="9858949" y="4510188"/>
            <a:ext cx="2027051" cy="360000"/>
          </a:xfrm>
        </p:spPr>
        <p:txBody>
          <a:bodyPr/>
          <a:lstStyle>
            <a:lvl1pPr marL="0" indent="0">
              <a:buNone/>
              <a:defRPr b="1"/>
            </a:lvl1pPr>
          </a:lstStyle>
          <a:p>
            <a:pPr lvl="0"/>
            <a:r>
              <a:rPr lang="en-US" noProof="0"/>
              <a:t>Name surname</a:t>
            </a:r>
          </a:p>
        </p:txBody>
      </p:sp>
      <p:sp>
        <p:nvSpPr>
          <p:cNvPr id="32" name="Text Placeholder 24">
            <a:extLst>
              <a:ext uri="{FF2B5EF4-FFF2-40B4-BE49-F238E27FC236}">
                <a16:creationId xmlns:a16="http://schemas.microsoft.com/office/drawing/2014/main" id="{2F90C55D-5300-4742-EBF6-164AB6B4FC38}"/>
              </a:ext>
            </a:extLst>
          </p:cNvPr>
          <p:cNvSpPr>
            <a:spLocks noGrp="1"/>
          </p:cNvSpPr>
          <p:nvPr>
            <p:ph type="body" sz="quarter" idx="27" hasCustomPrompt="1"/>
          </p:nvPr>
        </p:nvSpPr>
        <p:spPr>
          <a:xfrm>
            <a:off x="9858949" y="4930524"/>
            <a:ext cx="2027051" cy="360000"/>
          </a:xfrm>
        </p:spPr>
        <p:txBody>
          <a:bodyPr/>
          <a:lstStyle>
            <a:lvl1pPr marL="0" indent="0">
              <a:buNone/>
              <a:defRPr b="0"/>
            </a:lvl1pPr>
          </a:lstStyle>
          <a:p>
            <a:pPr lvl="0"/>
            <a:r>
              <a:rPr lang="en-US" noProof="0"/>
              <a:t>Job title</a:t>
            </a:r>
          </a:p>
        </p:txBody>
      </p:sp>
      <p:sp>
        <p:nvSpPr>
          <p:cNvPr id="8" name="Slide Number Placeholder 5">
            <a:extLst>
              <a:ext uri="{FF2B5EF4-FFF2-40B4-BE49-F238E27FC236}">
                <a16:creationId xmlns:a16="http://schemas.microsoft.com/office/drawing/2014/main" id="{43BEF7F3-FAA5-3B3B-894A-21DA2B118A0B}"/>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Tree>
    <p:extLst>
      <p:ext uri="{BB962C8B-B14F-4D97-AF65-F5344CB8AC3E}">
        <p14:creationId xmlns:p14="http://schemas.microsoft.com/office/powerpoint/2010/main" val="2577402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utro - indigo background">
    <p:bg>
      <p:bgPr>
        <a:solidFill>
          <a:schemeClr val="accent3"/>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US" sz="2400" noProof="0" dirty="0">
                <a:solidFill>
                  <a:schemeClr val="bg1"/>
                </a:solidFill>
              </a:rPr>
              <a:t>Contact</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US" b="1" noProof="0" dirty="0">
                <a:solidFill>
                  <a:schemeClr val="bg1"/>
                </a:solidFill>
              </a:rPr>
              <a:t>Forvis Mazars</a:t>
            </a:r>
          </a:p>
        </p:txBody>
      </p:sp>
      <p:pic>
        <p:nvPicPr>
          <p:cNvPr id="14" name="Picture 13">
            <a:extLst>
              <a:ext uri="{FF2B5EF4-FFF2-40B4-BE49-F238E27FC236}">
                <a16:creationId xmlns:a16="http://schemas.microsoft.com/office/drawing/2014/main" id="{4E953B84-1292-D8C9-56C7-D9928E6570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
        <p:nvSpPr>
          <p:cNvPr id="6" name="Content Placeholder 8">
            <a:extLst>
              <a:ext uri="{FF2B5EF4-FFF2-40B4-BE49-F238E27FC236}">
                <a16:creationId xmlns:a16="http://schemas.microsoft.com/office/drawing/2014/main" id="{CB522F6C-316E-F8B1-1069-3B105F27FB1D}"/>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solidFill>
                  <a:schemeClr val="bg1"/>
                </a:solidFill>
              </a:defRPr>
            </a:lvl1pPr>
            <a:lvl2pPr marL="0" indent="0">
              <a:spcAft>
                <a:spcPts val="0"/>
              </a:spcAft>
              <a:buNone/>
              <a:defRPr sz="1000">
                <a:solidFill>
                  <a:schemeClr val="bg1"/>
                </a:solidFill>
              </a:defRPr>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en-US" noProof="0"/>
              <a:t>Click to edit Master text styles</a:t>
            </a:r>
          </a:p>
          <a:p>
            <a:pPr lvl="1"/>
            <a:r>
              <a:rPr lang="en-US" noProof="0"/>
              <a:t>Second level</a:t>
            </a:r>
          </a:p>
        </p:txBody>
      </p:sp>
      <p:sp>
        <p:nvSpPr>
          <p:cNvPr id="4" name="TextBox 3">
            <a:extLst>
              <a:ext uri="{FF2B5EF4-FFF2-40B4-BE49-F238E27FC236}">
                <a16:creationId xmlns:a16="http://schemas.microsoft.com/office/drawing/2014/main" id="{27BDEE42-353D-000C-7FB9-677FC15FB131}"/>
              </a:ext>
            </a:extLst>
          </p:cNvPr>
          <p:cNvSpPr txBox="1"/>
          <p:nvPr userDrawn="1"/>
        </p:nvSpPr>
        <p:spPr>
          <a:xfrm>
            <a:off x="304799" y="4536000"/>
            <a:ext cx="7672553" cy="1137600"/>
          </a:xfrm>
          <a:prstGeom prst="rect">
            <a:avLst/>
          </a:prstGeom>
          <a:noFill/>
        </p:spPr>
        <p:txBody>
          <a:bodyPr wrap="square" lIns="0" tIns="0" rIns="0" bIns="0" numCol="1" spcCol="144000" rtlCol="0">
            <a:noAutofit/>
          </a:bodyPr>
          <a:lstStyle/>
          <a:p>
            <a:pPr>
              <a:lnSpc>
                <a:spcPct val="107000"/>
              </a:lnSpc>
              <a:spcAft>
                <a:spcPts val="800"/>
              </a:spcAft>
            </a:pPr>
            <a:r>
              <a:rPr lang="en-US" sz="1000" kern="100" noProof="0" dirty="0">
                <a:solidFill>
                  <a:schemeClr val="bg1"/>
                </a:solidFill>
                <a:effectLst/>
                <a:latin typeface="+mj-lt"/>
                <a:cs typeface="Times New Roman" panose="02020603050405020304" pitchFamily="18" charset="0"/>
              </a:rPr>
              <a:t>The information set forth in this presentation contains the analysis and conclusions of the author(s) based upon his/her/their research and analysis of industry information and legal authorities. Such analysis and conclusions should not be deemed opinions or conclusions by Forvis Mazars or the author(s) as to any individual situation as situations are fact-specific. The reader should perform their own analysis and form their own conclusions regarding any specific situation. Further, the author(s)’ conclusions may be revised without notice with </a:t>
            </a:r>
            <a:br>
              <a:rPr lang="en-US" sz="1000" kern="100" noProof="0" dirty="0">
                <a:solidFill>
                  <a:schemeClr val="bg1"/>
                </a:solidFill>
                <a:effectLst/>
                <a:latin typeface="+mj-lt"/>
                <a:cs typeface="Times New Roman" panose="02020603050405020304" pitchFamily="18" charset="0"/>
              </a:rPr>
            </a:br>
            <a:r>
              <a:rPr lang="en-US" sz="1000" kern="100" noProof="0" dirty="0">
                <a:solidFill>
                  <a:schemeClr val="bg1"/>
                </a:solidFill>
                <a:effectLst/>
                <a:latin typeface="+mj-lt"/>
                <a:cs typeface="Times New Roman" panose="02020603050405020304" pitchFamily="18" charset="0"/>
              </a:rPr>
              <a:t>or without changes in industry information and legal authorities.</a:t>
            </a:r>
            <a:endParaRPr lang="en-US" sz="1000" kern="100" noProof="0" dirty="0">
              <a:solidFill>
                <a:schemeClr val="bg1"/>
              </a:solidFill>
              <a:effectLst/>
              <a:latin typeface="+mj-lt"/>
              <a:ea typeface="Aptos" panose="020B000402020202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BC07936C-48E7-A507-69B6-73F81D1F42D9}"/>
              </a:ext>
            </a:extLst>
          </p:cNvPr>
          <p:cNvSpPr txBox="1">
            <a:spLocks/>
          </p:cNvSpPr>
          <p:nvPr userDrawn="1"/>
        </p:nvSpPr>
        <p:spPr>
          <a:xfrm>
            <a:off x="304799" y="5585255"/>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noProof="0" dirty="0">
                <a:solidFill>
                  <a:schemeClr val="bg1"/>
                </a:solidFill>
              </a:rPr>
              <a:t>© 2025 Forvis Mazars, LLP. All rights reserved.</a:t>
            </a:r>
          </a:p>
        </p:txBody>
      </p:sp>
    </p:spTree>
    <p:extLst>
      <p:ext uri="{BB962C8B-B14F-4D97-AF65-F5344CB8AC3E}">
        <p14:creationId xmlns:p14="http://schemas.microsoft.com/office/powerpoint/2010/main" val="39057102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417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6AF8A-8016-BCC9-12B5-1D618C6DBF9E}"/>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94C624DD-685D-7847-6014-2018E3CA64B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8" name="Slide Number Placeholder 5">
            <a:extLst>
              <a:ext uri="{FF2B5EF4-FFF2-40B4-BE49-F238E27FC236}">
                <a16:creationId xmlns:a16="http://schemas.microsoft.com/office/drawing/2014/main" id="{DEB2BA38-83AE-9A7F-AC2D-D73DBE6031E8}"/>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Tree>
    <p:extLst>
      <p:ext uri="{BB962C8B-B14F-4D97-AF65-F5344CB8AC3E}">
        <p14:creationId xmlns:p14="http://schemas.microsoft.com/office/powerpoint/2010/main" val="2597745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ctrTitle"/>
          </p:nvPr>
        </p:nvSpPr>
        <p:spPr>
          <a:xfrm>
            <a:off x="412376" y="519955"/>
            <a:ext cx="11233171" cy="812565"/>
          </a:xfrm>
        </p:spPr>
        <p:txBody>
          <a:bodyPr anchor="t">
            <a:normAutofit/>
          </a:bodyPr>
          <a:lstStyle>
            <a:lvl1pPr algn="l" fontAlgn="b">
              <a:lnSpc>
                <a:spcPts val="4267"/>
              </a:lnSpc>
              <a:defRPr sz="4267" b="1" i="0" baseline="0">
                <a:solidFill>
                  <a:srgbClr val="444545"/>
                </a:solidFill>
                <a:latin typeface="arial" charset="0"/>
              </a:defRPr>
            </a:lvl1pPr>
          </a:lstStyle>
          <a:p>
            <a:r>
              <a:rPr lang="en-US"/>
              <a:t>Click to edit Master title style</a:t>
            </a:r>
          </a:p>
        </p:txBody>
      </p:sp>
      <p:sp>
        <p:nvSpPr>
          <p:cNvPr id="8" name="Subtitle 2"/>
          <p:cNvSpPr>
            <a:spLocks noGrp="1"/>
          </p:cNvSpPr>
          <p:nvPr>
            <p:ph type="subTitle" idx="1"/>
          </p:nvPr>
        </p:nvSpPr>
        <p:spPr>
          <a:xfrm>
            <a:off x="430107" y="1720677"/>
            <a:ext cx="11220140" cy="754304"/>
          </a:xfrm>
        </p:spPr>
        <p:txBody>
          <a:bodyPr/>
          <a:lstStyle>
            <a:lvl1pPr marL="0" indent="0" algn="l">
              <a:lnSpc>
                <a:spcPct val="90000"/>
              </a:lnSpc>
              <a:buNone/>
              <a:defRPr sz="3200" b="1" baseline="0">
                <a:solidFill>
                  <a:srgbClr val="00829C"/>
                </a:solidFill>
                <a:latin typeface="arial"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9" name="Text Placeholder 2"/>
          <p:cNvSpPr>
            <a:spLocks noGrp="1"/>
          </p:cNvSpPr>
          <p:nvPr>
            <p:ph type="body" sz="quarter" idx="10"/>
          </p:nvPr>
        </p:nvSpPr>
        <p:spPr>
          <a:xfrm>
            <a:off x="429685" y="2895601"/>
            <a:ext cx="11220449" cy="3115735"/>
          </a:xfrm>
        </p:spPr>
        <p:txBody>
          <a:bodyPr/>
          <a:lstStyle>
            <a:lvl1pPr marL="0" indent="0">
              <a:buNone/>
              <a:defRPr sz="3200" b="0" baseline="0">
                <a:solidFill>
                  <a:srgbClr val="69767D"/>
                </a:solidFill>
                <a:latin typeface="Arial" charset="0"/>
                <a:ea typeface="Arial" charset="0"/>
                <a:cs typeface="Arial" charset="0"/>
              </a:defRPr>
            </a:lvl1pPr>
            <a:lvl2pPr marL="609585" indent="0">
              <a:buNone/>
              <a:defRPr baseline="0">
                <a:solidFill>
                  <a:schemeClr val="tx1">
                    <a:lumMod val="50000"/>
                    <a:lumOff val="50000"/>
                  </a:schemeClr>
                </a:solidFill>
              </a:defRPr>
            </a:lvl2pPr>
            <a:lvl3pPr marL="1219170" indent="0">
              <a:buNone/>
              <a:defRPr baseline="0">
                <a:solidFill>
                  <a:schemeClr val="tx1">
                    <a:lumMod val="50000"/>
                    <a:lumOff val="50000"/>
                  </a:schemeClr>
                </a:solidFill>
              </a:defRPr>
            </a:lvl3pPr>
            <a:lvl4pPr marL="1828754" indent="0">
              <a:buNone/>
              <a:defRPr baseline="0">
                <a:solidFill>
                  <a:schemeClr val="tx1">
                    <a:lumMod val="50000"/>
                    <a:lumOff val="50000"/>
                  </a:schemeClr>
                </a:solidFill>
              </a:defRPr>
            </a:lvl4pPr>
            <a:lvl5pPr marL="2438339" indent="0">
              <a:buNone/>
              <a:defRPr baseline="0">
                <a:solidFill>
                  <a:schemeClr val="tx1">
                    <a:lumMod val="50000"/>
                    <a:lumOff val="50000"/>
                  </a:schemeClr>
                </a:solidFill>
              </a:defRPr>
            </a:lvl5pPr>
          </a:lstStyle>
          <a:p>
            <a:pPr lvl="0"/>
            <a:r>
              <a:rPr lang="en-US"/>
              <a:t>Click to edit Master text styles</a:t>
            </a:r>
          </a:p>
        </p:txBody>
      </p:sp>
      <p:sp>
        <p:nvSpPr>
          <p:cNvPr id="11" name="TextBox 10"/>
          <p:cNvSpPr txBox="1"/>
          <p:nvPr userDrawn="1"/>
        </p:nvSpPr>
        <p:spPr>
          <a:xfrm>
            <a:off x="158377" y="6353202"/>
            <a:ext cx="715384" cy="338554"/>
          </a:xfrm>
          <a:prstGeom prst="rect">
            <a:avLst/>
          </a:prstGeom>
          <a:noFill/>
        </p:spPr>
        <p:txBody>
          <a:bodyPr wrap="square" rtlCol="0">
            <a:spAutoFit/>
          </a:bodyPr>
          <a:lstStyle/>
          <a:p>
            <a:pPr algn="ctr"/>
            <a:fld id="{3988A49C-778B-EF45-9D5D-8EAA2E36A3FB}" type="slidenum">
              <a:rPr lang="en-US" sz="1600" b="1" i="0" baseline="0" smtClean="0">
                <a:solidFill>
                  <a:srgbClr val="444545"/>
                </a:solidFill>
                <a:latin typeface="arial" charset="0"/>
              </a:rPr>
              <a:pPr algn="ctr"/>
              <a:t>‹#›</a:t>
            </a:fld>
            <a:endParaRPr lang="en-US" sz="1600" b="1" i="0" baseline="0" dirty="0">
              <a:solidFill>
                <a:srgbClr val="444545"/>
              </a:solidFill>
              <a:latin typeface="arial" charset="0"/>
            </a:endParaRPr>
          </a:p>
        </p:txBody>
      </p:sp>
      <p:sp>
        <p:nvSpPr>
          <p:cNvPr id="12" name="TextBox 11"/>
          <p:cNvSpPr txBox="1"/>
          <p:nvPr userDrawn="1"/>
        </p:nvSpPr>
        <p:spPr>
          <a:xfrm>
            <a:off x="873762" y="6394240"/>
            <a:ext cx="5872095" cy="297454"/>
          </a:xfrm>
          <a:prstGeom prst="rect">
            <a:avLst/>
          </a:prstGeom>
          <a:noFill/>
        </p:spPr>
        <p:txBody>
          <a:bodyPr wrap="square" rtlCol="0">
            <a:spAutoFit/>
          </a:bodyPr>
          <a:lstStyle/>
          <a:p>
            <a:r>
              <a:rPr lang="en-US" sz="1333" baseline="0" dirty="0">
                <a:solidFill>
                  <a:srgbClr val="444545"/>
                </a:solidFill>
                <a:latin typeface="arial" charset="0"/>
              </a:rPr>
              <a:t>NHA | A Detailed Look at Maximizing Overall Revenue Cycle Performance</a:t>
            </a:r>
          </a:p>
        </p:txBody>
      </p:sp>
    </p:spTree>
    <p:extLst>
      <p:ext uri="{BB962C8B-B14F-4D97-AF65-F5344CB8AC3E}">
        <p14:creationId xmlns:p14="http://schemas.microsoft.com/office/powerpoint/2010/main" val="3706198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775372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Generic cover with supergraphic_7">
    <p:bg>
      <p:bgPr>
        <a:solidFill>
          <a:schemeClr val="accent3"/>
        </a:solidFill>
        <a:effectLst/>
      </p:bgPr>
    </p:bg>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01FE8226-377E-BB0D-9F56-D283E5F48EA0}"/>
              </a:ext>
            </a:extLst>
          </p:cNvPr>
          <p:cNvSpPr/>
          <p:nvPr userDrawn="1"/>
        </p:nvSpPr>
        <p:spPr>
          <a:xfrm>
            <a:off x="5969613" y="304800"/>
            <a:ext cx="3780186" cy="3880800"/>
          </a:xfrm>
          <a:prstGeom prst="parallelogram">
            <a:avLst>
              <a:gd name="adj" fmla="val 34323"/>
            </a:avLst>
          </a:prstGeom>
          <a:solidFill>
            <a:schemeClr val="bg1">
              <a:alpha val="3142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chemeClr val="bg1"/>
                </a:solidFill>
              </a:defRPr>
            </a:lvl1pPr>
          </a:lstStyle>
          <a:p>
            <a:r>
              <a:rPr lang="en-US" noProof="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Subtitle, Industry, or Service line</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bg1"/>
                </a:solidFill>
              </a:defRPr>
            </a:lvl1pPr>
          </a:lstStyle>
          <a:p>
            <a:pPr lvl="0"/>
            <a:r>
              <a:rPr lang="en-US" noProof="0"/>
              <a:t>Name, Date, Year</a:t>
            </a:r>
          </a:p>
        </p:txBody>
      </p:sp>
      <p:pic>
        <p:nvPicPr>
          <p:cNvPr id="7" name="Picture 6">
            <a:extLst>
              <a:ext uri="{FF2B5EF4-FFF2-40B4-BE49-F238E27FC236}">
                <a16:creationId xmlns:a16="http://schemas.microsoft.com/office/drawing/2014/main" id="{FE3DF71B-CC11-9878-CBC3-7DC35BA86A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pic>
        <p:nvPicPr>
          <p:cNvPr id="8" name="Picture 7" descr="A building with a lot of windows&#10;&#10;Description automatically generated">
            <a:extLst>
              <a:ext uri="{FF2B5EF4-FFF2-40B4-BE49-F238E27FC236}">
                <a16:creationId xmlns:a16="http://schemas.microsoft.com/office/drawing/2014/main" id="{9A2D16D1-4518-2627-7F54-FA361E6CAD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5004" y="304800"/>
            <a:ext cx="10843403" cy="3880800"/>
          </a:xfrm>
          <a:prstGeom prst="rect">
            <a:avLst/>
          </a:prstGeom>
        </p:spPr>
      </p:pic>
    </p:spTree>
    <p:extLst>
      <p:ext uri="{BB962C8B-B14F-4D97-AF65-F5344CB8AC3E}">
        <p14:creationId xmlns:p14="http://schemas.microsoft.com/office/powerpoint/2010/main" val="37153451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Agenda layou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a:xfrm>
            <a:off x="305999" y="306000"/>
            <a:ext cx="11581200" cy="360000"/>
          </a:xfrm>
        </p:spPr>
        <p:txBody>
          <a:bodyPr/>
          <a:lstStyle>
            <a:lvl1pPr>
              <a:defRPr/>
            </a:lvl1pPr>
          </a:lstStyle>
          <a:p>
            <a:r>
              <a:rPr lang="en-US" noProof="0"/>
              <a:t>Agenda</a:t>
            </a:r>
          </a:p>
        </p:txBody>
      </p:sp>
      <p:sp>
        <p:nvSpPr>
          <p:cNvPr id="7" name="Text Placeholder 6">
            <a:extLst>
              <a:ext uri="{FF2B5EF4-FFF2-40B4-BE49-F238E27FC236}">
                <a16:creationId xmlns:a16="http://schemas.microsoft.com/office/drawing/2014/main" id="{D6E4DFDC-8584-AECD-0F9B-87A8C0C63B40}"/>
              </a:ext>
            </a:extLst>
          </p:cNvPr>
          <p:cNvSpPr>
            <a:spLocks noGrp="1"/>
          </p:cNvSpPr>
          <p:nvPr>
            <p:ph type="body" sz="quarter" idx="13"/>
          </p:nvPr>
        </p:nvSpPr>
        <p:spPr>
          <a:xfrm>
            <a:off x="305999" y="3688080"/>
            <a:ext cx="11581200" cy="2261870"/>
          </a:xfrm>
        </p:spPr>
        <p:txBody>
          <a:bodyPr numCol="2" spcCol="288000"/>
          <a:lstStyle>
            <a:lvl1pPr marL="271463" indent="-271463">
              <a:spcAft>
                <a:spcPts val="1200"/>
              </a:spcAft>
              <a:buClr>
                <a:schemeClr val="tx2"/>
              </a:buClr>
              <a:buFont typeface="+mj-lt"/>
              <a:buAutoNum type="arabicPeriod"/>
              <a:defRPr sz="1800"/>
            </a:lvl1pPr>
            <a:lvl2pPr marL="717550" indent="-361950">
              <a:buClr>
                <a:schemeClr val="tx2"/>
              </a:buClr>
              <a:buFont typeface="+mj-lt"/>
              <a:buAutoNum type="arabicPeriod"/>
              <a:defRPr sz="2400"/>
            </a:lvl2pPr>
            <a:lvl3pPr marL="717550" indent="-361950">
              <a:buClr>
                <a:schemeClr val="tx2"/>
              </a:buClr>
              <a:buFont typeface="+mj-lt"/>
              <a:buAutoNum type="arabicPeriod"/>
              <a:defRPr sz="2400"/>
            </a:lvl3pPr>
            <a:lvl4pPr marL="717550" indent="-361950">
              <a:buClr>
                <a:schemeClr val="tx2"/>
              </a:buClr>
              <a:buFont typeface="+mj-lt"/>
              <a:buAutoNum type="arabicPeriod"/>
              <a:defRPr sz="2400"/>
            </a:lvl4pPr>
            <a:lvl5pPr marL="717550" indent="-361950">
              <a:buClr>
                <a:schemeClr val="tx2"/>
              </a:buClr>
              <a:buFont typeface="+mj-lt"/>
              <a:buAutoNum type="arabicPeriod"/>
              <a:defRPr sz="2400"/>
            </a:lvl5pPr>
          </a:lstStyle>
          <a:p>
            <a:pPr lvl="0"/>
            <a:r>
              <a:rPr lang="en-US" noProof="0"/>
              <a:t>Click to edit Master text styles</a:t>
            </a:r>
          </a:p>
        </p:txBody>
      </p:sp>
      <p:sp>
        <p:nvSpPr>
          <p:cNvPr id="8" name="Picture Placeholder 7">
            <a:extLst>
              <a:ext uri="{FF2B5EF4-FFF2-40B4-BE49-F238E27FC236}">
                <a16:creationId xmlns:a16="http://schemas.microsoft.com/office/drawing/2014/main" id="{75339831-9579-422A-5FD3-167E83B82B34}"/>
              </a:ext>
            </a:extLst>
          </p:cNvPr>
          <p:cNvSpPr>
            <a:spLocks noGrp="1"/>
          </p:cNvSpPr>
          <p:nvPr>
            <p:ph type="pic" sz="quarter" idx="14"/>
          </p:nvPr>
        </p:nvSpPr>
        <p:spPr>
          <a:xfrm>
            <a:off x="0" y="1260000"/>
            <a:ext cx="12192000" cy="2160587"/>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6" name="Footer Placeholder 4">
            <a:extLst>
              <a:ext uri="{FF2B5EF4-FFF2-40B4-BE49-F238E27FC236}">
                <a16:creationId xmlns:a16="http://schemas.microsoft.com/office/drawing/2014/main" id="{303663BA-E9C1-01A6-B24F-0580859C78AD}"/>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endParaRPr lang="en-US" dirty="0"/>
          </a:p>
        </p:txBody>
      </p:sp>
      <p:sp>
        <p:nvSpPr>
          <p:cNvPr id="9" name="Slide Number Placeholder 5">
            <a:extLst>
              <a:ext uri="{FF2B5EF4-FFF2-40B4-BE49-F238E27FC236}">
                <a16:creationId xmlns:a16="http://schemas.microsoft.com/office/drawing/2014/main" id="{0F5E29FC-9039-53D4-BFF3-69BACC2E73AB}"/>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148CC95F-0247-41B6-91CF-DC97C76A7088}" type="slidenum">
              <a:rPr lang="en-US" smtClean="0"/>
              <a:pPr/>
              <a:t>‹#›</a:t>
            </a:fld>
            <a:endParaRPr lang="en-US" dirty="0"/>
          </a:p>
        </p:txBody>
      </p:sp>
      <p:sp>
        <p:nvSpPr>
          <p:cNvPr id="10" name="Date Placeholder 3">
            <a:extLst>
              <a:ext uri="{FF2B5EF4-FFF2-40B4-BE49-F238E27FC236}">
                <a16:creationId xmlns:a16="http://schemas.microsoft.com/office/drawing/2014/main" id="{C0F18BE8-FAF9-F6F2-1085-B00E5E902291}"/>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fld id="{E80C50CD-E178-4744-9B35-B2F624D6C5E9}" type="datetimeFigureOut">
              <a:rPr lang="en-US" smtClean="0"/>
              <a:pPr/>
              <a:t>5/30/2025</a:t>
            </a:fld>
            <a:endParaRPr lang="en-US" dirty="0"/>
          </a:p>
        </p:txBody>
      </p:sp>
    </p:spTree>
    <p:extLst>
      <p:ext uri="{BB962C8B-B14F-4D97-AF65-F5344CB8AC3E}">
        <p14:creationId xmlns:p14="http://schemas.microsoft.com/office/powerpoint/2010/main" val="93755639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Divider - picture layout - white background">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6243562" y="306393"/>
            <a:ext cx="5648400" cy="6249600"/>
          </a:xfrm>
          <a:prstGeom prst="rect">
            <a:avLst/>
          </a:prstGeom>
          <a:solidFill>
            <a:schemeClr val="bg1">
              <a:lumMod val="95000"/>
            </a:schemeClr>
          </a:solidFill>
          <a:effectLst/>
        </p:spPr>
        <p:txBody>
          <a:bodyPr anchor="ctr"/>
          <a:lstStyle>
            <a:lvl1pPr marL="0" indent="0" algn="ctr">
              <a:buNone/>
              <a:defRPr/>
            </a:lvl1pPr>
          </a:lstStyle>
          <a:p>
            <a:r>
              <a:rPr lang="en-US" noProof="0" dirty="0"/>
              <a:t>Click icon to add picture</a:t>
            </a:r>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314800"/>
            <a:ext cx="4852800" cy="360000"/>
          </a:xfrm>
        </p:spPr>
        <p:txBody>
          <a:bodyPr/>
          <a:lstStyle/>
          <a:p>
            <a:r>
              <a:rPr lang="en-US" noProof="0"/>
              <a:t>Click to edit Master title style</a:t>
            </a:r>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4852800" cy="25884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306000" y="1270800"/>
            <a:ext cx="1800000" cy="900000"/>
          </a:xfrm>
        </p:spPr>
        <p:txBody>
          <a:bodyPr/>
          <a:lstStyle>
            <a:lvl1pPr marL="0" indent="0">
              <a:buNone/>
              <a:defRPr sz="6400" b="1"/>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a:t>XX</a:t>
            </a:r>
          </a:p>
        </p:txBody>
      </p:sp>
    </p:spTree>
    <p:extLst>
      <p:ext uri="{BB962C8B-B14F-4D97-AF65-F5344CB8AC3E}">
        <p14:creationId xmlns:p14="http://schemas.microsoft.com/office/powerpoint/2010/main" val="420489582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5/30/2025</a:t>
            </a:fld>
            <a:endParaRPr lang="en-US" dirty="0"/>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3449357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a:xfrm>
            <a:off x="306000" y="306000"/>
            <a:ext cx="5648400" cy="360000"/>
          </a:xfrm>
        </p:spPr>
        <p:txBody>
          <a:bodyPr/>
          <a:lstStyle>
            <a:lvl1pPr>
              <a:defRPr/>
            </a:lvl1pPr>
          </a:lstStyle>
          <a:p>
            <a:r>
              <a:rPr lang="en-US" noProof="0"/>
              <a:t>Agenda</a:t>
            </a:r>
          </a:p>
        </p:txBody>
      </p:sp>
      <p:sp>
        <p:nvSpPr>
          <p:cNvPr id="5" name="Slide Number Placeholder 4">
            <a:extLst>
              <a:ext uri="{FF2B5EF4-FFF2-40B4-BE49-F238E27FC236}">
                <a16:creationId xmlns:a16="http://schemas.microsoft.com/office/drawing/2014/main" id="{ACC2D7ED-E3D6-D344-4CBF-39C6CFF13EA1}"/>
              </a:ext>
            </a:extLst>
          </p:cNvPr>
          <p:cNvSpPr>
            <a:spLocks noGrp="1"/>
          </p:cNvSpPr>
          <p:nvPr>
            <p:ph type="sldNum" sz="quarter" idx="12"/>
          </p:nvPr>
        </p:nvSpPr>
        <p:spPr/>
        <p:txBody>
          <a:bodyPr/>
          <a:lstStyle/>
          <a:p>
            <a:fld id="{721C06D9-4617-44B0-8711-1EF1C439A609}" type="slidenum">
              <a:rPr lang="en-US" noProof="0" smtClean="0"/>
              <a:pPr/>
              <a:t>‹#›</a:t>
            </a:fld>
            <a:endParaRPr lang="en-US" noProof="0" dirty="0"/>
          </a:p>
        </p:txBody>
      </p:sp>
      <p:sp>
        <p:nvSpPr>
          <p:cNvPr id="8" name="Picture Placeholder 7">
            <a:extLst>
              <a:ext uri="{FF2B5EF4-FFF2-40B4-BE49-F238E27FC236}">
                <a16:creationId xmlns:a16="http://schemas.microsoft.com/office/drawing/2014/main" id="{75339831-9579-422A-5FD3-167E83B82B34}"/>
              </a:ext>
            </a:extLst>
          </p:cNvPr>
          <p:cNvSpPr>
            <a:spLocks noGrp="1"/>
          </p:cNvSpPr>
          <p:nvPr>
            <p:ph type="pic" sz="quarter" idx="14"/>
          </p:nvPr>
        </p:nvSpPr>
        <p:spPr>
          <a:xfrm>
            <a:off x="6237601" y="305999"/>
            <a:ext cx="5648400" cy="5643951"/>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6" name="Text Placeholder 6">
            <a:extLst>
              <a:ext uri="{FF2B5EF4-FFF2-40B4-BE49-F238E27FC236}">
                <a16:creationId xmlns:a16="http://schemas.microsoft.com/office/drawing/2014/main" id="{2C271A1C-536E-3E60-3582-8E73B02B9B84}"/>
              </a:ext>
            </a:extLst>
          </p:cNvPr>
          <p:cNvSpPr>
            <a:spLocks noGrp="1"/>
          </p:cNvSpPr>
          <p:nvPr>
            <p:ph type="body" sz="quarter" idx="13"/>
          </p:nvPr>
        </p:nvSpPr>
        <p:spPr>
          <a:xfrm>
            <a:off x="305999" y="1268413"/>
            <a:ext cx="5648400" cy="4681537"/>
          </a:xfrm>
        </p:spPr>
        <p:txBody>
          <a:bodyPr/>
          <a:lstStyle>
            <a:lvl1pPr marL="271463" indent="-271463">
              <a:spcBef>
                <a:spcPts val="600"/>
              </a:spcBef>
              <a:spcAft>
                <a:spcPts val="600"/>
              </a:spcAft>
              <a:buClr>
                <a:schemeClr val="tx2"/>
              </a:buClr>
              <a:buFont typeface="+mj-lt"/>
              <a:buAutoNum type="arabicPeriod"/>
              <a:defRPr sz="1800"/>
            </a:lvl1pPr>
            <a:lvl2pPr marL="625475" indent="-269875">
              <a:buClr>
                <a:schemeClr val="tx2"/>
              </a:buClr>
              <a:buFont typeface="+mj-lt"/>
              <a:buAutoNum type="arabicPeriod"/>
              <a:defRPr sz="1400"/>
            </a:lvl2pPr>
            <a:lvl3pPr marL="808038" indent="-188913">
              <a:buClr>
                <a:schemeClr val="tx2"/>
              </a:buClr>
              <a:buFont typeface="+mj-lt"/>
              <a:buAutoNum type="arabicPeriod"/>
              <a:defRPr sz="1400"/>
            </a:lvl3pPr>
            <a:lvl4pPr marL="1165225" indent="-276225">
              <a:buClr>
                <a:schemeClr val="tx2"/>
              </a:buClr>
              <a:buFont typeface="+mj-lt"/>
              <a:buAutoNum type="arabicPeriod"/>
              <a:defRPr sz="1400"/>
            </a:lvl4pPr>
            <a:lvl5pPr marL="717550" indent="-361950">
              <a:buClr>
                <a:schemeClr val="tx2"/>
              </a:buClr>
              <a:buFont typeface="+mj-lt"/>
              <a:buAutoNum type="arabicPeriod"/>
              <a:defRPr sz="2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2702849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picture layout - indigo background">
    <p:bg>
      <p:bgPr>
        <a:solidFill>
          <a:schemeClr val="accent3"/>
        </a:solidFill>
        <a:effectLst/>
      </p:bgPr>
    </p:bg>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6243562" y="306393"/>
            <a:ext cx="5648400" cy="6249600"/>
          </a:xfrm>
          <a:prstGeom prst="rect">
            <a:avLst/>
          </a:prstGeom>
          <a:solidFill>
            <a:schemeClr val="bg1">
              <a:lumMod val="95000"/>
            </a:schemeClr>
          </a:solidFill>
          <a:effectLst/>
        </p:spPr>
        <p:txBody>
          <a:bodyPr anchor="ctr"/>
          <a:lstStyle>
            <a:lvl1pPr marL="0" indent="0" algn="ctr">
              <a:buNone/>
              <a:defRPr/>
            </a:lvl1pPr>
          </a:lstStyle>
          <a:p>
            <a:r>
              <a:rPr lang="en-US" noProof="0" dirty="0"/>
              <a:t>Click icon to add picture</a:t>
            </a:r>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314800"/>
            <a:ext cx="4852800" cy="360000"/>
          </a:xfrm>
        </p:spPr>
        <p:txBody>
          <a:bodyPr/>
          <a:lstStyle>
            <a:lvl1pPr>
              <a:defRPr>
                <a:solidFill>
                  <a:schemeClr val="bg1"/>
                </a:solidFill>
              </a:defRPr>
            </a:lvl1pPr>
          </a:lstStyle>
          <a:p>
            <a:r>
              <a:rPr lang="en-US" noProof="0"/>
              <a:t>Click to edit Master title style</a:t>
            </a:r>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306000" y="1270800"/>
            <a:ext cx="1800000" cy="900000"/>
          </a:xfrm>
        </p:spPr>
        <p:txBody>
          <a:bodyPr/>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a:t>XX</a:t>
            </a:r>
          </a:p>
        </p:txBody>
      </p:sp>
    </p:spTree>
    <p:extLst>
      <p:ext uri="{BB962C8B-B14F-4D97-AF65-F5344CB8AC3E}">
        <p14:creationId xmlns:p14="http://schemas.microsoft.com/office/powerpoint/2010/main" val="210565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basic layout - indigo backgroun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023200"/>
            <a:ext cx="5642487" cy="360000"/>
          </a:xfrm>
        </p:spPr>
        <p:txBody>
          <a:bodyPr/>
          <a:lstStyle>
            <a:lvl1pPr>
              <a:defRPr b="1">
                <a:solidFill>
                  <a:schemeClr val="bg1"/>
                </a:solidFill>
              </a:defRPr>
            </a:lvl1pPr>
          </a:lstStyle>
          <a:p>
            <a:r>
              <a:rPr lang="en-US" noProof="0"/>
              <a:t>Click to edit Master title style</a:t>
            </a:r>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5642048"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9012163" y="215900"/>
            <a:ext cx="2886150" cy="1602000"/>
          </a:xfrm>
        </p:spPr>
        <p:txBody>
          <a:bodyPr anchor="ctr"/>
          <a:lstStyle>
            <a:lvl1pPr marL="0" indent="0" algn="r">
              <a:buNone/>
              <a:defRPr sz="138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a:t>XX</a:t>
            </a:r>
          </a:p>
        </p:txBody>
      </p:sp>
      <p:sp>
        <p:nvSpPr>
          <p:cNvPr id="4" name="Text Placeholder 3">
            <a:extLst>
              <a:ext uri="{FF2B5EF4-FFF2-40B4-BE49-F238E27FC236}">
                <a16:creationId xmlns:a16="http://schemas.microsoft.com/office/drawing/2014/main" id="{FC9983F1-ACEA-BDAB-C2D4-50FBD45F23A3}"/>
              </a:ext>
            </a:extLst>
          </p:cNvPr>
          <p:cNvSpPr>
            <a:spLocks noGrp="1"/>
          </p:cNvSpPr>
          <p:nvPr>
            <p:ph type="body" sz="quarter" idx="12" hasCustomPrompt="1"/>
          </p:nvPr>
        </p:nvSpPr>
        <p:spPr>
          <a:xfrm>
            <a:off x="306000" y="1557338"/>
            <a:ext cx="5648400" cy="360000"/>
          </a:xfrm>
        </p:spPr>
        <p:txBody>
          <a:bodyPr/>
          <a:lstStyle>
            <a:lvl1pPr marL="0" indent="0">
              <a:buNone/>
              <a:defRPr sz="2400">
                <a:solidFill>
                  <a:schemeClr val="bg1"/>
                </a:solidFill>
              </a:defRPr>
            </a:lvl1pPr>
            <a:lvl2pPr>
              <a:defRPr sz="2400"/>
            </a:lvl2pPr>
            <a:lvl3pPr>
              <a:defRPr sz="2400"/>
            </a:lvl3pPr>
            <a:lvl4pPr>
              <a:defRPr sz="2400"/>
            </a:lvl4pPr>
            <a:lvl5pPr>
              <a:defRPr sz="2400"/>
            </a:lvl5pPr>
          </a:lstStyle>
          <a:p>
            <a:pPr lvl="0"/>
            <a:r>
              <a:rPr lang="en-US" noProof="0"/>
              <a:t>Section XX</a:t>
            </a:r>
          </a:p>
        </p:txBody>
      </p:sp>
    </p:spTree>
    <p:extLst>
      <p:ext uri="{BB962C8B-B14F-4D97-AF65-F5344CB8AC3E}">
        <p14:creationId xmlns:p14="http://schemas.microsoft.com/office/powerpoint/2010/main" val="3428296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11585448"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5999" y="673200"/>
            <a:ext cx="11581199"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11581200" cy="334800"/>
          </a:xfrm>
        </p:spPr>
        <p:txBody>
          <a:bodyPr anchor="t"/>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11581200" cy="3969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5">
            <a:extLst>
              <a:ext uri="{FF2B5EF4-FFF2-40B4-BE49-F238E27FC236}">
                <a16:creationId xmlns:a16="http://schemas.microsoft.com/office/drawing/2014/main" id="{AE11DA95-C8F9-1229-7960-439A25632547}"/>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Tree>
    <p:extLst>
      <p:ext uri="{BB962C8B-B14F-4D97-AF65-F5344CB8AC3E}">
        <p14:creationId xmlns:p14="http://schemas.microsoft.com/office/powerpoint/2010/main" val="3203442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No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11585448" cy="356616"/>
          </a:xfrm>
        </p:spPr>
        <p:txBody>
          <a:bodyPr anchor="ctr"/>
          <a:lstStyle>
            <a:lvl1pPr>
              <a:defRPr/>
            </a:lvl1pPr>
          </a:lstStyle>
          <a:p>
            <a:r>
              <a:rPr lang="en-US" noProof="0"/>
              <a:t>Title</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258888"/>
            <a:ext cx="11581200" cy="470194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5">
            <a:extLst>
              <a:ext uri="{FF2B5EF4-FFF2-40B4-BE49-F238E27FC236}">
                <a16:creationId xmlns:a16="http://schemas.microsoft.com/office/drawing/2014/main" id="{AE11DA95-C8F9-1229-7960-439A25632547}"/>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Tree>
    <p:extLst>
      <p:ext uri="{BB962C8B-B14F-4D97-AF65-F5344CB8AC3E}">
        <p14:creationId xmlns:p14="http://schemas.microsoft.com/office/powerpoint/2010/main" val="1143623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ternative content layout 2-No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11585448" cy="356616"/>
          </a:xfrm>
        </p:spPr>
        <p:txBody>
          <a:bodyPr anchor="ctr"/>
          <a:lstStyle>
            <a:lvl1pPr>
              <a:defRPr/>
            </a:lvl1pPr>
          </a:lstStyle>
          <a:p>
            <a:r>
              <a:rPr lang="en-US" noProof="0"/>
              <a:t>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361621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4035136"/>
            <a:ext cx="11581200" cy="1683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Picture Placeholder 7">
            <a:extLst>
              <a:ext uri="{FF2B5EF4-FFF2-40B4-BE49-F238E27FC236}">
                <a16:creationId xmlns:a16="http://schemas.microsoft.com/office/drawing/2014/main" id="{88B080B3-7B7C-93B4-F84D-78B5211F63C3}"/>
              </a:ext>
            </a:extLst>
          </p:cNvPr>
          <p:cNvSpPr>
            <a:spLocks noGrp="1"/>
          </p:cNvSpPr>
          <p:nvPr>
            <p:ph type="pic" sz="quarter" idx="16"/>
          </p:nvPr>
        </p:nvSpPr>
        <p:spPr>
          <a:xfrm>
            <a:off x="0" y="1258888"/>
            <a:ext cx="12193200" cy="2165702"/>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10" name="Slide Number Placeholder 5">
            <a:extLst>
              <a:ext uri="{FF2B5EF4-FFF2-40B4-BE49-F238E27FC236}">
                <a16:creationId xmlns:a16="http://schemas.microsoft.com/office/drawing/2014/main" id="{B22E80F9-4058-7688-6166-6354BA30F76A}"/>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Tree>
    <p:extLst>
      <p:ext uri="{BB962C8B-B14F-4D97-AF65-F5344CB8AC3E}">
        <p14:creationId xmlns:p14="http://schemas.microsoft.com/office/powerpoint/2010/main" val="3149124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 No Intro, No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11585448" cy="360000"/>
          </a:xfrm>
        </p:spPr>
        <p:txBody>
          <a:bodyPr anchor="ctr"/>
          <a:lstStyle>
            <a:lvl1pPr>
              <a:defRPr/>
            </a:lvl1pPr>
          </a:lstStyle>
          <a:p>
            <a:r>
              <a:rPr lang="en-US" noProof="0"/>
              <a:t>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57093"/>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79713"/>
            <a:ext cx="5648400" cy="427023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6243562" y="1258205"/>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6243563" y="1679713"/>
            <a:ext cx="5648400" cy="427023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Slide Number Placeholder 5">
            <a:extLst>
              <a:ext uri="{FF2B5EF4-FFF2-40B4-BE49-F238E27FC236}">
                <a16:creationId xmlns:a16="http://schemas.microsoft.com/office/drawing/2014/main" id="{E536738E-DF17-53B8-55D2-88C87B1F86AD}"/>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Tree>
    <p:extLst>
      <p:ext uri="{BB962C8B-B14F-4D97-AF65-F5344CB8AC3E}">
        <p14:creationId xmlns:p14="http://schemas.microsoft.com/office/powerpoint/2010/main" val="1036164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FE9FD2-6995-74C6-059B-87A19EAFB965}"/>
              </a:ext>
            </a:extLst>
          </p:cNvPr>
          <p:cNvSpPr>
            <a:spLocks noGrp="1"/>
          </p:cNvSpPr>
          <p:nvPr>
            <p:ph type="title"/>
          </p:nvPr>
        </p:nvSpPr>
        <p:spPr>
          <a:xfrm>
            <a:off x="306000" y="306000"/>
            <a:ext cx="11581200" cy="360000"/>
          </a:xfrm>
          <a:prstGeom prst="rect">
            <a:avLst/>
          </a:prstGeom>
        </p:spPr>
        <p:txBody>
          <a:bodyPr vert="horz" lIns="0" tIns="0" rIns="0" bIns="0" rtlCol="0" anchor="ctr">
            <a:noAutofit/>
          </a:bodyPr>
          <a:lstStyle/>
          <a:p>
            <a:r>
              <a:rPr lang="en-US" noProof="0"/>
              <a:t>Click to edit Master title style</a:t>
            </a:r>
          </a:p>
        </p:txBody>
      </p:sp>
      <p:sp>
        <p:nvSpPr>
          <p:cNvPr id="3" name="Text Placeholder 2">
            <a:extLst>
              <a:ext uri="{FF2B5EF4-FFF2-40B4-BE49-F238E27FC236}">
                <a16:creationId xmlns:a16="http://schemas.microsoft.com/office/drawing/2014/main" id="{B1BC34D3-7536-C818-EFDA-AFF20251F0DA}"/>
              </a:ext>
            </a:extLst>
          </p:cNvPr>
          <p:cNvSpPr>
            <a:spLocks noGrp="1"/>
          </p:cNvSpPr>
          <p:nvPr>
            <p:ph type="body" idx="1"/>
          </p:nvPr>
        </p:nvSpPr>
        <p:spPr>
          <a:xfrm>
            <a:off x="306000" y="1620000"/>
            <a:ext cx="11581200" cy="43200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4" name="Picture 13" descr="Blue letters on a black background&#10;&#10;Description automatically generated">
            <a:extLst>
              <a:ext uri="{FF2B5EF4-FFF2-40B4-BE49-F238E27FC236}">
                <a16:creationId xmlns:a16="http://schemas.microsoft.com/office/drawing/2014/main" id="{31A72188-4963-E80C-F9A0-77D81B83095B}"/>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
        <p:nvSpPr>
          <p:cNvPr id="8" name="Slide Number Placeholder 5">
            <a:extLst>
              <a:ext uri="{FF2B5EF4-FFF2-40B4-BE49-F238E27FC236}">
                <a16:creationId xmlns:a16="http://schemas.microsoft.com/office/drawing/2014/main" id="{CDEDD379-0657-EF27-927D-37AAA8E96822}"/>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
        <p:nvSpPr>
          <p:cNvPr id="15" name="Footer Placeholder 4">
            <a:extLst>
              <a:ext uri="{FF2B5EF4-FFF2-40B4-BE49-F238E27FC236}">
                <a16:creationId xmlns:a16="http://schemas.microsoft.com/office/drawing/2014/main" id="{53F142C4-AB57-FCD8-68F8-10B24D8226CE}"/>
              </a:ext>
            </a:extLst>
          </p:cNvPr>
          <p:cNvSpPr txBox="1">
            <a:spLocks/>
          </p:cNvSpPr>
          <p:nvPr userDrawn="1"/>
        </p:nvSpPr>
        <p:spPr>
          <a:xfrm>
            <a:off x="8529638" y="6417000"/>
            <a:ext cx="2014537"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noProof="0" dirty="0"/>
              <a:t>© 2025 Forvis Mazars, LLP. All rights reserved.</a:t>
            </a:r>
          </a:p>
        </p:txBody>
      </p:sp>
    </p:spTree>
    <p:extLst>
      <p:ext uri="{BB962C8B-B14F-4D97-AF65-F5344CB8AC3E}">
        <p14:creationId xmlns:p14="http://schemas.microsoft.com/office/powerpoint/2010/main" val="2439936518"/>
      </p:ext>
    </p:extLst>
  </p:cSld>
  <p:clrMap bg1="lt1" tx1="dk1" bg2="lt2" tx2="dk2" accent1="accent1" accent2="accent2" accent3="accent3" accent4="accent4" accent5="accent5" accent6="accent6" hlink="hlink" folHlink="folHlink"/>
  <p:sldLayoutIdLst>
    <p:sldLayoutId id="2147483724" r:id="rId1"/>
    <p:sldLayoutId id="2147483730" r:id="rId2"/>
    <p:sldLayoutId id="2147483732" r:id="rId3"/>
    <p:sldLayoutId id="2147483658" r:id="rId4"/>
    <p:sldLayoutId id="2147483661" r:id="rId5"/>
    <p:sldLayoutId id="2147483663" r:id="rId6"/>
    <p:sldLayoutId id="2147483737" r:id="rId7"/>
    <p:sldLayoutId id="2147483738" r:id="rId8"/>
    <p:sldLayoutId id="2147483749" r:id="rId9"/>
    <p:sldLayoutId id="2147483741" r:id="rId10"/>
    <p:sldLayoutId id="2147483673" r:id="rId11"/>
    <p:sldLayoutId id="2147483744" r:id="rId12"/>
    <p:sldLayoutId id="2147483733" r:id="rId13"/>
    <p:sldLayoutId id="2147483747" r:id="rId14"/>
    <p:sldLayoutId id="2147483691" r:id="rId15"/>
    <p:sldLayoutId id="2147483717" r:id="rId16"/>
    <p:sldLayoutId id="2147483711" r:id="rId17"/>
    <p:sldLayoutId id="2147483752" r:id="rId18"/>
    <p:sldLayoutId id="2147483753" r:id="rId19"/>
    <p:sldLayoutId id="2147483754" r:id="rId20"/>
    <p:sldLayoutId id="2147483755" r:id="rId21"/>
    <p:sldLayoutId id="2147483756" r:id="rId22"/>
  </p:sldLayoutIdLst>
  <p:hf hdr="0"/>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4" orient="horz" pos="192" userDrawn="1">
          <p15:clr>
            <a:srgbClr val="F26B43"/>
          </p15:clr>
        </p15:guide>
        <p15:guide id="5" orient="horz" pos="420" userDrawn="1">
          <p15:clr>
            <a:srgbClr val="F26B43"/>
          </p15:clr>
        </p15:guide>
        <p15:guide id="7" orient="horz" pos="3748" userDrawn="1">
          <p15:clr>
            <a:srgbClr val="F26B43"/>
          </p15:clr>
        </p15:guide>
        <p15:guide id="9" pos="7491" userDrawn="1">
          <p15:clr>
            <a:srgbClr val="F26B43"/>
          </p15:clr>
        </p15:guide>
        <p15:guide id="10" orient="horz" pos="650" userDrawn="1">
          <p15:clr>
            <a:srgbClr val="F26B43"/>
          </p15:clr>
        </p15:guide>
        <p15:guide id="12" pos="192" userDrawn="1">
          <p15:clr>
            <a:srgbClr val="F26B43"/>
          </p15:clr>
        </p15:guide>
        <p15:guide id="13" orient="horz" pos="79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hyperlink" Target="https://authornikay.blogspot.com/2012/02/storms-how-to-jump-hurdles.html"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hyperlink" Target="https://www.wallpaperflare.com/sky-starry-night-matterhorn-bokeh-swiss-alps-switzerland-wallpaper-upmiu"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hyperlink" Target="https://www.quoteinspector.com/images/car-insurance/claim-approved-denied/"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hyperlink" Target="mailto:meghan.smith@us.forvis.com" TargetMode="External"/><Relationship Id="rId5" Type="http://schemas.openxmlformats.org/officeDocument/2006/relationships/image" Target="../media/image6.jpeg"/><Relationship Id="rId4" Type="http://schemas.openxmlformats.org/officeDocument/2006/relationships/hyperlink" Target="mailto:alicia.faust@us.forvismazars.co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hyperlink" Target="https://www.wallpaperflare.com/search?wallpaper=another"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2BC5A635-F3A0-DAFF-5F44-1B4030B61F0E}"/>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CDED19C8-DAB6-0A26-4A1A-1E3114D8E5B0}"/>
              </a:ext>
            </a:extLst>
          </p:cNvPr>
          <p:cNvSpPr>
            <a:spLocks noGrp="1"/>
          </p:cNvSpPr>
          <p:nvPr>
            <p:ph type="ctrTitle"/>
          </p:nvPr>
        </p:nvSpPr>
        <p:spPr/>
        <p:txBody>
          <a:bodyPr/>
          <a:lstStyle/>
          <a:p>
            <a:r>
              <a:rPr lang="en-US" dirty="0"/>
              <a:t>Challenges in Revenue Cycle Operations</a:t>
            </a:r>
            <a:endParaRPr lang="en-US" noProof="0" dirty="0"/>
          </a:p>
        </p:txBody>
      </p:sp>
      <p:sp>
        <p:nvSpPr>
          <p:cNvPr id="23" name="Subtitle 22">
            <a:extLst>
              <a:ext uri="{FF2B5EF4-FFF2-40B4-BE49-F238E27FC236}">
                <a16:creationId xmlns:a16="http://schemas.microsoft.com/office/drawing/2014/main" id="{4B8F5987-4BBD-E4A6-BA97-2C3889F023C0}"/>
              </a:ext>
            </a:extLst>
          </p:cNvPr>
          <p:cNvSpPr>
            <a:spLocks noGrp="1"/>
          </p:cNvSpPr>
          <p:nvPr>
            <p:ph type="subTitle" idx="1"/>
          </p:nvPr>
        </p:nvSpPr>
        <p:spPr/>
        <p:txBody>
          <a:bodyPr/>
          <a:lstStyle/>
          <a:p>
            <a:r>
              <a:rPr lang="en-US" noProof="0" dirty="0"/>
              <a:t>A Detailed Look at Maximizing Overall Revenue Cycle Performance </a:t>
            </a:r>
            <a:endParaRPr lang="en-US" dirty="0"/>
          </a:p>
          <a:p>
            <a:endParaRPr lang="en-US" noProof="0" dirty="0"/>
          </a:p>
        </p:txBody>
      </p:sp>
      <p:sp>
        <p:nvSpPr>
          <p:cNvPr id="24" name="Text Placeholder 23">
            <a:extLst>
              <a:ext uri="{FF2B5EF4-FFF2-40B4-BE49-F238E27FC236}">
                <a16:creationId xmlns:a16="http://schemas.microsoft.com/office/drawing/2014/main" id="{F6792FEA-B7CB-C3F0-A7BB-38651CED35D8}"/>
              </a:ext>
            </a:extLst>
          </p:cNvPr>
          <p:cNvSpPr>
            <a:spLocks noGrp="1"/>
          </p:cNvSpPr>
          <p:nvPr>
            <p:ph type="body" sz="quarter" idx="11"/>
          </p:nvPr>
        </p:nvSpPr>
        <p:spPr/>
        <p:txBody>
          <a:bodyPr/>
          <a:lstStyle/>
          <a:p>
            <a:r>
              <a:rPr lang="en-US" noProof="0" dirty="0"/>
              <a:t>Nebraska</a:t>
            </a:r>
            <a:r>
              <a:rPr lang="en-US" dirty="0"/>
              <a:t> 2025</a:t>
            </a:r>
            <a:r>
              <a:rPr lang="en-US" noProof="0" dirty="0"/>
              <a:t> Rural Health Conference</a:t>
            </a:r>
          </a:p>
          <a:p>
            <a:endParaRPr lang="en-US" noProof="0" dirty="0"/>
          </a:p>
        </p:txBody>
      </p:sp>
    </p:spTree>
    <p:extLst>
      <p:ext uri="{BB962C8B-B14F-4D97-AF65-F5344CB8AC3E}">
        <p14:creationId xmlns:p14="http://schemas.microsoft.com/office/powerpoint/2010/main" val="1323438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FDEB0-4093-2D5B-065C-D933F532C9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25F55C-D13E-03CB-743B-D2BA28CAB787}"/>
              </a:ext>
            </a:extLst>
          </p:cNvPr>
          <p:cNvSpPr>
            <a:spLocks noGrp="1"/>
          </p:cNvSpPr>
          <p:nvPr>
            <p:ph type="ctrTitle"/>
          </p:nvPr>
        </p:nvSpPr>
        <p:spPr>
          <a:xfrm>
            <a:off x="273921" y="184707"/>
            <a:ext cx="11376213" cy="812565"/>
          </a:xfrm>
        </p:spPr>
        <p:txBody>
          <a:bodyPr anchor="t">
            <a:normAutofit/>
          </a:bodyPr>
          <a:lstStyle/>
          <a:p>
            <a:r>
              <a:rPr lang="en-US" sz="3600" dirty="0"/>
              <a:t>Use Case: Pre-Service Collections Improvement  </a:t>
            </a:r>
          </a:p>
        </p:txBody>
      </p:sp>
      <p:sp>
        <p:nvSpPr>
          <p:cNvPr id="4" name="Rectangle 3">
            <a:extLst>
              <a:ext uri="{FF2B5EF4-FFF2-40B4-BE49-F238E27FC236}">
                <a16:creationId xmlns:a16="http://schemas.microsoft.com/office/drawing/2014/main" id="{931CCD60-5A43-571E-5FA8-D4350E91BF97}"/>
              </a:ext>
            </a:extLst>
          </p:cNvPr>
          <p:cNvSpPr/>
          <p:nvPr/>
        </p:nvSpPr>
        <p:spPr>
          <a:xfrm>
            <a:off x="0" y="0"/>
            <a:ext cx="12192000" cy="1219200"/>
          </a:xfrm>
          <a:prstGeom prst="rect">
            <a:avLst/>
          </a:prstGeom>
          <a:solidFill>
            <a:schemeClr val="accent2">
              <a:alpha val="15000"/>
            </a:schemeClr>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aphicFrame>
        <p:nvGraphicFramePr>
          <p:cNvPr id="5" name="Chart 4">
            <a:extLst>
              <a:ext uri="{FF2B5EF4-FFF2-40B4-BE49-F238E27FC236}">
                <a16:creationId xmlns:a16="http://schemas.microsoft.com/office/drawing/2014/main" id="{CACEA3A5-6707-6ABC-0223-5387A3C9AC91}"/>
              </a:ext>
            </a:extLst>
          </p:cNvPr>
          <p:cNvGraphicFramePr>
            <a:graphicFrameLocks/>
          </p:cNvGraphicFramePr>
          <p:nvPr>
            <p:extLst>
              <p:ext uri="{D42A27DB-BD31-4B8C-83A1-F6EECF244321}">
                <p14:modId xmlns:p14="http://schemas.microsoft.com/office/powerpoint/2010/main" val="3836033099"/>
              </p:ext>
            </p:extLst>
          </p:nvPr>
        </p:nvGraphicFramePr>
        <p:xfrm>
          <a:off x="344130" y="1563329"/>
          <a:ext cx="6253316" cy="4385187"/>
        </p:xfrm>
        <a:graphic>
          <a:graphicData uri="http://schemas.openxmlformats.org/drawingml/2006/chart">
            <c:chart xmlns:c="http://schemas.openxmlformats.org/drawingml/2006/chart" xmlns:r="http://schemas.openxmlformats.org/officeDocument/2006/relationships" r:id="rId3"/>
          </a:graphicData>
        </a:graphic>
      </p:graphicFrame>
      <p:sp>
        <p:nvSpPr>
          <p:cNvPr id="15" name="Star: 5 Points 14">
            <a:extLst>
              <a:ext uri="{FF2B5EF4-FFF2-40B4-BE49-F238E27FC236}">
                <a16:creationId xmlns:a16="http://schemas.microsoft.com/office/drawing/2014/main" id="{9E0CFDCB-4162-A7EC-8A01-A292486D22C4}"/>
              </a:ext>
            </a:extLst>
          </p:cNvPr>
          <p:cNvSpPr/>
          <p:nvPr/>
        </p:nvSpPr>
        <p:spPr>
          <a:xfrm>
            <a:off x="5342595" y="3682895"/>
            <a:ext cx="314632" cy="304800"/>
          </a:xfrm>
          <a:prstGeom prst="star5">
            <a:avLst/>
          </a:prstGeom>
          <a:solidFill>
            <a:srgbClr val="E66C73"/>
          </a:solidFill>
          <a:ln>
            <a:solidFill>
              <a:srgbClr val="E66C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4561C71-399B-57EA-9881-0CEBFCBD9886}"/>
              </a:ext>
            </a:extLst>
          </p:cNvPr>
          <p:cNvSpPr txBox="1"/>
          <p:nvPr/>
        </p:nvSpPr>
        <p:spPr>
          <a:xfrm>
            <a:off x="6951405" y="2371454"/>
            <a:ext cx="5240595" cy="3477875"/>
          </a:xfrm>
          <a:prstGeom prst="rect">
            <a:avLst/>
          </a:prstGeom>
          <a:noFill/>
        </p:spPr>
        <p:txBody>
          <a:bodyPr wrap="square" rtlCol="0">
            <a:spAutoFit/>
          </a:bodyPr>
          <a:lstStyle/>
          <a:p>
            <a:r>
              <a:rPr lang="en-US" sz="1600" dirty="0"/>
              <a:t>Notable callouts:</a:t>
            </a:r>
          </a:p>
          <a:p>
            <a:endParaRPr lang="en-US" sz="1600" dirty="0"/>
          </a:p>
          <a:p>
            <a:pPr marL="285750" indent="-285750">
              <a:buFont typeface="Wingdings" panose="05000000000000000000" pitchFamily="2" charset="2"/>
              <a:buChar char="Ø"/>
            </a:pPr>
            <a:r>
              <a:rPr lang="en-US" sz="1600" dirty="0"/>
              <a:t>Kicked off January 2025 starting with surgeries then expanding into outpatient services February 2025</a:t>
            </a:r>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r>
              <a:rPr lang="en-US" sz="1600" dirty="0"/>
              <a:t>Baseline monthly average for 2024 = $7.4K</a:t>
            </a:r>
          </a:p>
          <a:p>
            <a:pPr marL="285750" indent="-285750">
              <a:buFont typeface="Wingdings" panose="05000000000000000000" pitchFamily="2" charset="2"/>
              <a:buChar char="Ø"/>
            </a:pPr>
            <a:r>
              <a:rPr lang="en-US" sz="1600" dirty="0"/>
              <a:t>Baseline monthly average for 2025 = $121.8K</a:t>
            </a:r>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r>
              <a:rPr lang="en-US" sz="1600" dirty="0"/>
              <a:t>Total Pre-service collections 2024 = $89K</a:t>
            </a:r>
          </a:p>
          <a:p>
            <a:pPr marL="285750" indent="-285750">
              <a:buFont typeface="Wingdings" panose="05000000000000000000" pitchFamily="2" charset="2"/>
              <a:buChar char="Ø"/>
            </a:pPr>
            <a:r>
              <a:rPr lang="en-US" sz="1600" dirty="0"/>
              <a:t>Total Pre-service collections 2025 (YTD) = $487K</a:t>
            </a:r>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r>
              <a:rPr lang="en-US" sz="1600" dirty="0"/>
              <a:t>YOY Increase = $398K (447%)</a:t>
            </a:r>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endParaRPr lang="en-US" sz="1400" dirty="0"/>
          </a:p>
        </p:txBody>
      </p:sp>
    </p:spTree>
    <p:extLst>
      <p:ext uri="{BB962C8B-B14F-4D97-AF65-F5344CB8AC3E}">
        <p14:creationId xmlns:p14="http://schemas.microsoft.com/office/powerpoint/2010/main" val="1242119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7D7BF-ED62-66B2-9EF4-C2504644330C}"/>
            </a:ext>
          </a:extLst>
        </p:cNvPr>
        <p:cNvGrpSpPr/>
        <p:nvPr/>
      </p:nvGrpSpPr>
      <p:grpSpPr>
        <a:xfrm>
          <a:off x="0" y="0"/>
          <a:ext cx="0" cy="0"/>
          <a:chOff x="0" y="0"/>
          <a:chExt cx="0" cy="0"/>
        </a:xfrm>
      </p:grpSpPr>
      <p:pic>
        <p:nvPicPr>
          <p:cNvPr id="10" name="Espace réservé pour une image  6" descr="Une image contenant Symétrie, bleu, bâtiment, Éclairage naturel&#10;&#10;Description générée automatiquement">
            <a:extLst>
              <a:ext uri="{FF2B5EF4-FFF2-40B4-BE49-F238E27FC236}">
                <a16:creationId xmlns:a16="http://schemas.microsoft.com/office/drawing/2014/main" id="{63AC8237-A9BB-755A-E0DF-B81CE5DC3BE9}"/>
              </a:ext>
            </a:extLst>
          </p:cNvPr>
          <p:cNvPicPr>
            <a:picLocks noGrp="1" noChangeAspect="1"/>
          </p:cNvPicPr>
          <p:nvPr>
            <p:ph type="pic" sz="quarter" idx="21"/>
          </p:nvPr>
        </p:nvPicPr>
        <p:blipFill>
          <a:blip r:embed="rId2"/>
          <a:srcRect l="19876" r="19876"/>
          <a:stretch>
            <a:fillRect/>
          </a:stretch>
        </p:blipFill>
        <p:spPr>
          <a:xfrm>
            <a:off x="6243638" y="306388"/>
            <a:ext cx="5648325" cy="6249987"/>
          </a:xfrm>
        </p:spPr>
      </p:pic>
      <p:sp>
        <p:nvSpPr>
          <p:cNvPr id="3" name="Text Placeholder 2">
            <a:extLst>
              <a:ext uri="{FF2B5EF4-FFF2-40B4-BE49-F238E27FC236}">
                <a16:creationId xmlns:a16="http://schemas.microsoft.com/office/drawing/2014/main" id="{2938122A-6C16-E9F1-C0C0-7BAF814D4601}"/>
              </a:ext>
            </a:extLst>
          </p:cNvPr>
          <p:cNvSpPr>
            <a:spLocks noGrp="1"/>
          </p:cNvSpPr>
          <p:nvPr>
            <p:ph type="body" sz="quarter" idx="11"/>
          </p:nvPr>
        </p:nvSpPr>
        <p:spPr/>
        <p:txBody>
          <a:bodyPr/>
          <a:lstStyle/>
          <a:p>
            <a:r>
              <a:rPr lang="en-US" dirty="0"/>
              <a:t>02</a:t>
            </a:r>
          </a:p>
        </p:txBody>
      </p:sp>
      <p:sp>
        <p:nvSpPr>
          <p:cNvPr id="4" name="TextBox 3">
            <a:extLst>
              <a:ext uri="{FF2B5EF4-FFF2-40B4-BE49-F238E27FC236}">
                <a16:creationId xmlns:a16="http://schemas.microsoft.com/office/drawing/2014/main" id="{1041117A-D21D-BDFF-739D-67FDA17866B7}"/>
              </a:ext>
            </a:extLst>
          </p:cNvPr>
          <p:cNvSpPr txBox="1"/>
          <p:nvPr/>
        </p:nvSpPr>
        <p:spPr>
          <a:xfrm>
            <a:off x="300037" y="3013501"/>
            <a:ext cx="5212080" cy="830997"/>
          </a:xfrm>
          <a:prstGeom prst="rect">
            <a:avLst/>
          </a:prstGeom>
          <a:noFill/>
        </p:spPr>
        <p:txBody>
          <a:bodyPr wrap="square" rtlCol="0">
            <a:spAutoFit/>
          </a:bodyPr>
          <a:lstStyle/>
          <a:p>
            <a:r>
              <a:rPr lang="en-US" sz="4800" b="1" dirty="0">
                <a:solidFill>
                  <a:schemeClr val="bg1"/>
                </a:solidFill>
              </a:rPr>
              <a:t>Coding</a:t>
            </a:r>
          </a:p>
        </p:txBody>
      </p:sp>
    </p:spTree>
    <p:extLst>
      <p:ext uri="{BB962C8B-B14F-4D97-AF65-F5344CB8AC3E}">
        <p14:creationId xmlns:p14="http://schemas.microsoft.com/office/powerpoint/2010/main" val="1783283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0E007A7-5699-C5E4-A9B6-1D99492B7307}"/>
              </a:ext>
            </a:extLst>
          </p:cNvPr>
          <p:cNvSpPr txBox="1">
            <a:spLocks/>
          </p:cNvSpPr>
          <p:nvPr/>
        </p:nvSpPr>
        <p:spPr>
          <a:xfrm>
            <a:off x="606552" y="390084"/>
            <a:ext cx="11585448" cy="35661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r>
              <a:rPr lang="en-US" sz="3600" b="1" dirty="0"/>
              <a:t>Coding Challenges</a:t>
            </a:r>
          </a:p>
        </p:txBody>
      </p:sp>
      <p:sp>
        <p:nvSpPr>
          <p:cNvPr id="8" name="Rectangle 7">
            <a:extLst>
              <a:ext uri="{FF2B5EF4-FFF2-40B4-BE49-F238E27FC236}">
                <a16:creationId xmlns:a16="http://schemas.microsoft.com/office/drawing/2014/main" id="{EFBF8D0D-803F-FDC0-65A8-1AAF28F67704}"/>
              </a:ext>
            </a:extLst>
          </p:cNvPr>
          <p:cNvSpPr/>
          <p:nvPr/>
        </p:nvSpPr>
        <p:spPr>
          <a:xfrm>
            <a:off x="0" y="0"/>
            <a:ext cx="12192000" cy="1259662"/>
          </a:xfrm>
          <a:prstGeom prst="rect">
            <a:avLst/>
          </a:prstGeom>
          <a:solidFill>
            <a:schemeClr val="accent2">
              <a:alpha val="15000"/>
            </a:schemeClr>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8708BDBD-D4B5-B61C-415C-7DCD4685DF20}"/>
              </a:ext>
            </a:extLst>
          </p:cNvPr>
          <p:cNvSpPr txBox="1">
            <a:spLocks/>
          </p:cNvSpPr>
          <p:nvPr/>
        </p:nvSpPr>
        <p:spPr>
          <a:xfrm>
            <a:off x="360746" y="1387016"/>
            <a:ext cx="11220449" cy="3115735"/>
          </a:xfrm>
          <a:prstGeom prst="rect">
            <a:avLst/>
          </a:prstGeom>
        </p:spPr>
        <p:txBody>
          <a:bodyPr>
            <a:noAutofit/>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3600" dirty="0"/>
              <a:t>Frequent ICD-10 and CPT code updates require continuous education</a:t>
            </a:r>
          </a:p>
          <a:p>
            <a:pPr>
              <a:buFontTx/>
              <a:buChar char="-"/>
            </a:pPr>
            <a:r>
              <a:rPr lang="en-US" sz="3600" dirty="0"/>
              <a:t>AI-assisted coding can improve accuracy but needs human oversight to prevent errors</a:t>
            </a:r>
          </a:p>
          <a:p>
            <a:pPr>
              <a:buFontTx/>
              <a:buChar char="-"/>
            </a:pPr>
            <a:r>
              <a:rPr lang="en-US" sz="3600" dirty="0"/>
              <a:t> Provider documentation gaps can lead to incorrect coding</a:t>
            </a:r>
          </a:p>
          <a:p>
            <a:pPr>
              <a:buFontTx/>
              <a:buChar char="-"/>
            </a:pPr>
            <a:r>
              <a:rPr lang="en-US" sz="3600" dirty="0"/>
              <a:t>Increased payer scrutiny and stricter audits can raise claim rejection risks</a:t>
            </a:r>
          </a:p>
          <a:p>
            <a:pPr marL="0" indent="0">
              <a:buNone/>
            </a:pPr>
            <a:endParaRPr lang="en-US" sz="3600" dirty="0"/>
          </a:p>
        </p:txBody>
      </p:sp>
    </p:spTree>
    <p:extLst>
      <p:ext uri="{BB962C8B-B14F-4D97-AF65-F5344CB8AC3E}">
        <p14:creationId xmlns:p14="http://schemas.microsoft.com/office/powerpoint/2010/main" val="154041006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FE432-3CF8-EAE4-72E0-740D8163F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99C10F-8073-A1AB-2E0E-F9C41FE8D8E3}"/>
              </a:ext>
            </a:extLst>
          </p:cNvPr>
          <p:cNvSpPr>
            <a:spLocks noGrp="1"/>
          </p:cNvSpPr>
          <p:nvPr>
            <p:ph type="title"/>
          </p:nvPr>
        </p:nvSpPr>
        <p:spPr>
          <a:xfrm>
            <a:off x="306000" y="306000"/>
            <a:ext cx="11585448" cy="356616"/>
          </a:xfrm>
        </p:spPr>
        <p:txBody>
          <a:bodyPr anchor="ctr">
            <a:noAutofit/>
          </a:bodyPr>
          <a:lstStyle/>
          <a:p>
            <a:r>
              <a:rPr lang="en-US" sz="3600" b="1" dirty="0"/>
              <a:t>Coding </a:t>
            </a:r>
            <a:r>
              <a:rPr sz="3600" b="1" dirty="0"/>
              <a:t>Strategies</a:t>
            </a:r>
          </a:p>
        </p:txBody>
      </p:sp>
      <p:sp>
        <p:nvSpPr>
          <p:cNvPr id="16" name="Slide Number Placeholder 3">
            <a:extLst>
              <a:ext uri="{FF2B5EF4-FFF2-40B4-BE49-F238E27FC236}">
                <a16:creationId xmlns:a16="http://schemas.microsoft.com/office/drawing/2014/main" id="{E9C0F1FA-E9D7-608C-D0DC-82AEF0234AD0}"/>
              </a:ext>
            </a:extLst>
          </p:cNvPr>
          <p:cNvSpPr>
            <a:spLocks noGrp="1"/>
          </p:cNvSpPr>
          <p:nvPr>
            <p:ph type="sldNum" sz="quarter" idx="4"/>
          </p:nvPr>
        </p:nvSpPr>
        <p:spPr>
          <a:xfrm>
            <a:off x="300037" y="6417000"/>
            <a:ext cx="900000" cy="270000"/>
          </a:xfrm>
        </p:spPr>
        <p:txBody>
          <a:bodyPr/>
          <a:lstStyle/>
          <a:p>
            <a:pPr>
              <a:spcAft>
                <a:spcPts val="600"/>
              </a:spcAft>
            </a:pPr>
            <a:fld id="{721C06D9-4617-44B0-8711-1EF1C439A609}" type="slidenum">
              <a:rPr lang="en-US" noProof="0" smtClean="0"/>
              <a:pPr>
                <a:spcAft>
                  <a:spcPts val="600"/>
                </a:spcAft>
              </a:pPr>
              <a:t>13</a:t>
            </a:fld>
            <a:endParaRPr lang="en-US" noProof="0" dirty="0"/>
          </a:p>
        </p:txBody>
      </p:sp>
      <p:graphicFrame>
        <p:nvGraphicFramePr>
          <p:cNvPr id="17" name="Content Placeholder 2">
            <a:extLst>
              <a:ext uri="{FF2B5EF4-FFF2-40B4-BE49-F238E27FC236}">
                <a16:creationId xmlns:a16="http://schemas.microsoft.com/office/drawing/2014/main" id="{586C1368-C6BE-8A4E-6FD1-873DF4EBA5BC}"/>
              </a:ext>
            </a:extLst>
          </p:cNvPr>
          <p:cNvGraphicFramePr>
            <a:graphicFrameLocks noGrp="1"/>
          </p:cNvGraphicFramePr>
          <p:nvPr>
            <p:ph sz="quarter" idx="15"/>
            <p:extLst>
              <p:ext uri="{D42A27DB-BD31-4B8C-83A1-F6EECF244321}">
                <p14:modId xmlns:p14="http://schemas.microsoft.com/office/powerpoint/2010/main" val="2970789053"/>
              </p:ext>
            </p:extLst>
          </p:nvPr>
        </p:nvGraphicFramePr>
        <p:xfrm>
          <a:off x="306000" y="1258888"/>
          <a:ext cx="11581200" cy="4701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553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A7C54EC-D278-458B-973A-48C48693EDC7}"/>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719" b="719"/>
          <a:stretch/>
        </p:blipFill>
        <p:spPr>
          <a:xfrm>
            <a:off x="6517767" y="1497104"/>
            <a:ext cx="4852800" cy="4799013"/>
          </a:xfrm>
          <a:prstGeom prst="rect">
            <a:avLst/>
          </a:prstGeom>
          <a:noFill/>
        </p:spPr>
      </p:pic>
      <p:sp>
        <p:nvSpPr>
          <p:cNvPr id="2" name="Title 1">
            <a:extLst>
              <a:ext uri="{FF2B5EF4-FFF2-40B4-BE49-F238E27FC236}">
                <a16:creationId xmlns:a16="http://schemas.microsoft.com/office/drawing/2014/main" id="{7C8499D5-83F9-236A-0454-03F926DB9C99}"/>
              </a:ext>
            </a:extLst>
          </p:cNvPr>
          <p:cNvSpPr>
            <a:spLocks noGrp="1"/>
          </p:cNvSpPr>
          <p:nvPr>
            <p:ph type="title"/>
          </p:nvPr>
        </p:nvSpPr>
        <p:spPr>
          <a:xfrm>
            <a:off x="366384" y="237442"/>
            <a:ext cx="10213125" cy="648882"/>
          </a:xfrm>
        </p:spPr>
        <p:txBody>
          <a:bodyPr vert="horz" lIns="91440" tIns="45720" rIns="91440" bIns="45720" rtlCol="0" anchor="ctr">
            <a:noAutofit/>
          </a:bodyPr>
          <a:lstStyle/>
          <a:p>
            <a:r>
              <a:rPr lang="en-US" sz="3600" b="1" kern="1200" dirty="0"/>
              <a:t>Impact of Unaddressed Coding Challenges</a:t>
            </a:r>
          </a:p>
        </p:txBody>
      </p:sp>
      <p:sp>
        <p:nvSpPr>
          <p:cNvPr id="4" name="Content Placeholder 3">
            <a:extLst>
              <a:ext uri="{FF2B5EF4-FFF2-40B4-BE49-F238E27FC236}">
                <a16:creationId xmlns:a16="http://schemas.microsoft.com/office/drawing/2014/main" id="{F42E61BF-2CB1-1A5B-28E6-8669F0BFEEFA}"/>
              </a:ext>
            </a:extLst>
          </p:cNvPr>
          <p:cNvSpPr>
            <a:spLocks noGrp="1"/>
          </p:cNvSpPr>
          <p:nvPr>
            <p:ph type="body" sz="quarter" idx="10"/>
          </p:nvPr>
        </p:nvSpPr>
        <p:spPr>
          <a:xfrm>
            <a:off x="366384" y="1721920"/>
            <a:ext cx="5307850" cy="2588400"/>
          </a:xfrm>
        </p:spPr>
        <p:txBody>
          <a:bodyPr vert="horz" lIns="91440" tIns="45720" rIns="91440" bIns="45720" rtlCol="0">
            <a:noAutofit/>
          </a:bodyPr>
          <a:lstStyle/>
          <a:p>
            <a:r>
              <a:rPr lang="en-US" sz="2400" dirty="0"/>
              <a:t>Incorrect CPT Codes for Nursing Home Visits</a:t>
            </a:r>
          </a:p>
          <a:p>
            <a:pPr lvl="1"/>
            <a:r>
              <a:rPr lang="en-US" sz="2400" dirty="0"/>
              <a:t>Over 200 encounters billed with incorrect codes</a:t>
            </a:r>
          </a:p>
          <a:p>
            <a:r>
              <a:rPr lang="en-US" sz="2400" dirty="0"/>
              <a:t>Inactive Diagnosis and J Codes in EMR</a:t>
            </a:r>
          </a:p>
          <a:p>
            <a:pPr lvl="1"/>
            <a:r>
              <a:rPr lang="en-US" sz="2400" dirty="0"/>
              <a:t>Causing delays in claim submission</a:t>
            </a:r>
          </a:p>
          <a:p>
            <a:pPr lvl="1"/>
            <a:r>
              <a:rPr lang="en-US" sz="2400" dirty="0"/>
              <a:t>Increased DNFB (Discharged Not Final Billed) and denials</a:t>
            </a:r>
          </a:p>
        </p:txBody>
      </p:sp>
      <p:sp>
        <p:nvSpPr>
          <p:cNvPr id="3" name="Rectangle 2">
            <a:extLst>
              <a:ext uri="{FF2B5EF4-FFF2-40B4-BE49-F238E27FC236}">
                <a16:creationId xmlns:a16="http://schemas.microsoft.com/office/drawing/2014/main" id="{F8CE088D-29B6-783B-2937-F56BB7915125}"/>
              </a:ext>
            </a:extLst>
          </p:cNvPr>
          <p:cNvSpPr/>
          <p:nvPr/>
        </p:nvSpPr>
        <p:spPr>
          <a:xfrm>
            <a:off x="0" y="0"/>
            <a:ext cx="12192000" cy="1259662"/>
          </a:xfrm>
          <a:prstGeom prst="rect">
            <a:avLst/>
          </a:prstGeom>
          <a:solidFill>
            <a:schemeClr val="accent2">
              <a:alpha val="15000"/>
            </a:schemeClr>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531067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55B67-9CF0-4019-1F56-D9AD709C0C5B}"/>
            </a:ext>
          </a:extLst>
        </p:cNvPr>
        <p:cNvGrpSpPr/>
        <p:nvPr/>
      </p:nvGrpSpPr>
      <p:grpSpPr>
        <a:xfrm>
          <a:off x="0" y="0"/>
          <a:ext cx="0" cy="0"/>
          <a:chOff x="0" y="0"/>
          <a:chExt cx="0" cy="0"/>
        </a:xfrm>
      </p:grpSpPr>
      <p:pic>
        <p:nvPicPr>
          <p:cNvPr id="10" name="Espace réservé pour une image  6" descr="Une image contenant Symétrie, bleu, bâtiment, Éclairage naturel&#10;&#10;Description générée automatiquement">
            <a:extLst>
              <a:ext uri="{FF2B5EF4-FFF2-40B4-BE49-F238E27FC236}">
                <a16:creationId xmlns:a16="http://schemas.microsoft.com/office/drawing/2014/main" id="{F681C106-F594-244A-5E63-DF2C2CEB333F}"/>
              </a:ext>
            </a:extLst>
          </p:cNvPr>
          <p:cNvPicPr>
            <a:picLocks noGrp="1" noChangeAspect="1"/>
          </p:cNvPicPr>
          <p:nvPr>
            <p:ph type="pic" sz="quarter" idx="21"/>
          </p:nvPr>
        </p:nvPicPr>
        <p:blipFill>
          <a:blip r:embed="rId2"/>
          <a:srcRect l="19876" r="19876"/>
          <a:stretch>
            <a:fillRect/>
          </a:stretch>
        </p:blipFill>
        <p:spPr>
          <a:xfrm>
            <a:off x="6243638" y="306388"/>
            <a:ext cx="5648325" cy="6249987"/>
          </a:xfrm>
        </p:spPr>
      </p:pic>
      <p:sp>
        <p:nvSpPr>
          <p:cNvPr id="3" name="Text Placeholder 2">
            <a:extLst>
              <a:ext uri="{FF2B5EF4-FFF2-40B4-BE49-F238E27FC236}">
                <a16:creationId xmlns:a16="http://schemas.microsoft.com/office/drawing/2014/main" id="{351912CA-6D49-7DF5-C312-BEF29DACCB6C}"/>
              </a:ext>
            </a:extLst>
          </p:cNvPr>
          <p:cNvSpPr>
            <a:spLocks noGrp="1"/>
          </p:cNvSpPr>
          <p:nvPr>
            <p:ph type="body" sz="quarter" idx="11"/>
          </p:nvPr>
        </p:nvSpPr>
        <p:spPr/>
        <p:txBody>
          <a:bodyPr/>
          <a:lstStyle/>
          <a:p>
            <a:r>
              <a:rPr lang="en-US" dirty="0"/>
              <a:t>03</a:t>
            </a:r>
          </a:p>
        </p:txBody>
      </p:sp>
      <p:sp>
        <p:nvSpPr>
          <p:cNvPr id="4" name="TextBox 3">
            <a:extLst>
              <a:ext uri="{FF2B5EF4-FFF2-40B4-BE49-F238E27FC236}">
                <a16:creationId xmlns:a16="http://schemas.microsoft.com/office/drawing/2014/main" id="{5B517561-F35C-0AE0-2E99-EA8FB1A949DC}"/>
              </a:ext>
            </a:extLst>
          </p:cNvPr>
          <p:cNvSpPr txBox="1"/>
          <p:nvPr/>
        </p:nvSpPr>
        <p:spPr>
          <a:xfrm>
            <a:off x="300037" y="3013501"/>
            <a:ext cx="5212080" cy="830997"/>
          </a:xfrm>
          <a:prstGeom prst="rect">
            <a:avLst/>
          </a:prstGeom>
          <a:noFill/>
        </p:spPr>
        <p:txBody>
          <a:bodyPr wrap="square" rtlCol="0">
            <a:spAutoFit/>
          </a:bodyPr>
          <a:lstStyle/>
          <a:p>
            <a:r>
              <a:rPr lang="en-US" sz="4800" b="1" dirty="0">
                <a:solidFill>
                  <a:schemeClr val="bg1"/>
                </a:solidFill>
              </a:rPr>
              <a:t>Clearinghouse</a:t>
            </a:r>
          </a:p>
        </p:txBody>
      </p:sp>
    </p:spTree>
    <p:extLst>
      <p:ext uri="{BB962C8B-B14F-4D97-AF65-F5344CB8AC3E}">
        <p14:creationId xmlns:p14="http://schemas.microsoft.com/office/powerpoint/2010/main" val="1873379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7B96C-3FB1-192E-EB05-2C29E618C727}"/>
              </a:ext>
            </a:extLst>
          </p:cNvPr>
          <p:cNvSpPr>
            <a:spLocks noGrp="1"/>
          </p:cNvSpPr>
          <p:nvPr>
            <p:ph type="title"/>
          </p:nvPr>
        </p:nvSpPr>
        <p:spPr>
          <a:xfrm>
            <a:off x="306000" y="306000"/>
            <a:ext cx="11581200" cy="360000"/>
          </a:xfrm>
        </p:spPr>
        <p:txBody>
          <a:bodyPr anchor="ctr">
            <a:noAutofit/>
          </a:bodyPr>
          <a:lstStyle/>
          <a:p>
            <a:r>
              <a:rPr lang="en-US" sz="3600" b="1" dirty="0"/>
              <a:t>Clearinghouse Challenges</a:t>
            </a:r>
          </a:p>
        </p:txBody>
      </p:sp>
      <p:graphicFrame>
        <p:nvGraphicFramePr>
          <p:cNvPr id="5" name="Content Placeholder 2">
            <a:extLst>
              <a:ext uri="{FF2B5EF4-FFF2-40B4-BE49-F238E27FC236}">
                <a16:creationId xmlns:a16="http://schemas.microsoft.com/office/drawing/2014/main" id="{6E89894F-09CC-32A2-40C8-64D0E5C90D0A}"/>
              </a:ext>
            </a:extLst>
          </p:cNvPr>
          <p:cNvGraphicFramePr>
            <a:graphicFrameLocks noGrp="1"/>
          </p:cNvGraphicFramePr>
          <p:nvPr>
            <p:ph idx="1"/>
            <p:extLst>
              <p:ext uri="{D42A27DB-BD31-4B8C-83A1-F6EECF244321}">
                <p14:modId xmlns:p14="http://schemas.microsoft.com/office/powerpoint/2010/main" val="3654495966"/>
              </p:ext>
            </p:extLst>
          </p:nvPr>
        </p:nvGraphicFramePr>
        <p:xfrm>
          <a:off x="306000" y="1130710"/>
          <a:ext cx="11581200" cy="4809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0766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E32B-F55E-80DF-F410-2CDE79983EFF}"/>
              </a:ext>
            </a:extLst>
          </p:cNvPr>
          <p:cNvSpPr>
            <a:spLocks noGrp="1"/>
          </p:cNvSpPr>
          <p:nvPr>
            <p:ph type="title"/>
          </p:nvPr>
        </p:nvSpPr>
        <p:spPr>
          <a:xfrm>
            <a:off x="306000" y="306000"/>
            <a:ext cx="11581200" cy="360000"/>
          </a:xfrm>
        </p:spPr>
        <p:txBody>
          <a:bodyPr anchor="ctr">
            <a:noAutofit/>
          </a:bodyPr>
          <a:lstStyle/>
          <a:p>
            <a:r>
              <a:rPr lang="en-US" sz="3600" b="1" dirty="0"/>
              <a:t>Clearinghouse Strategies</a:t>
            </a:r>
          </a:p>
        </p:txBody>
      </p:sp>
      <p:graphicFrame>
        <p:nvGraphicFramePr>
          <p:cNvPr id="5" name="Content Placeholder 2">
            <a:extLst>
              <a:ext uri="{FF2B5EF4-FFF2-40B4-BE49-F238E27FC236}">
                <a16:creationId xmlns:a16="http://schemas.microsoft.com/office/drawing/2014/main" id="{E46FC1E1-47C4-1E2D-B424-3807D0651A0D}"/>
              </a:ext>
            </a:extLst>
          </p:cNvPr>
          <p:cNvGraphicFramePr>
            <a:graphicFrameLocks noGrp="1"/>
          </p:cNvGraphicFramePr>
          <p:nvPr>
            <p:ph idx="1"/>
            <p:extLst>
              <p:ext uri="{D42A27DB-BD31-4B8C-83A1-F6EECF244321}">
                <p14:modId xmlns:p14="http://schemas.microsoft.com/office/powerpoint/2010/main" val="1672335305"/>
              </p:ext>
            </p:extLst>
          </p:nvPr>
        </p:nvGraphicFramePr>
        <p:xfrm>
          <a:off x="306000" y="1101213"/>
          <a:ext cx="11581200" cy="4994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4166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F3B7C-281B-D76D-A372-8EF32FEC9BC1}"/>
              </a:ext>
            </a:extLst>
          </p:cNvPr>
          <p:cNvSpPr>
            <a:spLocks noGrp="1"/>
          </p:cNvSpPr>
          <p:nvPr>
            <p:ph type="title"/>
          </p:nvPr>
        </p:nvSpPr>
        <p:spPr>
          <a:xfrm>
            <a:off x="338425" y="191827"/>
            <a:ext cx="11519277" cy="1463040"/>
          </a:xfrm>
        </p:spPr>
        <p:txBody>
          <a:bodyPr vert="horz" lIns="91440" tIns="45720" rIns="91440" bIns="45720" rtlCol="0" anchor="t">
            <a:normAutofit/>
          </a:bodyPr>
          <a:lstStyle/>
          <a:p>
            <a:pPr>
              <a:lnSpc>
                <a:spcPct val="90000"/>
              </a:lnSpc>
            </a:pPr>
            <a:r>
              <a:rPr lang="en-US" sz="3700" b="1" kern="1200" dirty="0">
                <a:solidFill>
                  <a:schemeClr val="tx1"/>
                </a:solidFill>
                <a:latin typeface="+mj-lt"/>
                <a:ea typeface="+mj-ea"/>
                <a:cs typeface="+mj-cs"/>
              </a:rPr>
              <a:t>Impact of Unaddressed </a:t>
            </a:r>
            <a:r>
              <a:rPr lang="en-US" sz="3600" b="1" kern="1200" dirty="0">
                <a:solidFill>
                  <a:schemeClr val="tx1"/>
                </a:solidFill>
                <a:latin typeface="+mj-lt"/>
                <a:ea typeface="+mj-ea"/>
                <a:cs typeface="+mj-cs"/>
              </a:rPr>
              <a:t>Clearinghouse</a:t>
            </a:r>
            <a:r>
              <a:rPr lang="en-US" sz="3700" b="1" kern="1200" dirty="0">
                <a:solidFill>
                  <a:schemeClr val="tx1"/>
                </a:solidFill>
                <a:latin typeface="+mj-lt"/>
                <a:ea typeface="+mj-ea"/>
                <a:cs typeface="+mj-cs"/>
              </a:rPr>
              <a:t> Challenges</a:t>
            </a:r>
          </a:p>
        </p:txBody>
      </p:sp>
      <p:pic>
        <p:nvPicPr>
          <p:cNvPr id="5" name="Content Placeholder 4">
            <a:extLst>
              <a:ext uri="{FF2B5EF4-FFF2-40B4-BE49-F238E27FC236}">
                <a16:creationId xmlns:a16="http://schemas.microsoft.com/office/drawing/2014/main" id="{5FCCFD1A-6F25-4D68-AF32-AB1D24A4B69E}"/>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545" r="21545"/>
          <a:stretch/>
        </p:blipFill>
        <p:spPr>
          <a:xfrm>
            <a:off x="852166" y="1654867"/>
            <a:ext cx="4634234" cy="4586035"/>
          </a:xfrm>
          <a:prstGeom prst="rect">
            <a:avLst/>
          </a:prstGeom>
        </p:spPr>
      </p:pic>
      <p:sp>
        <p:nvSpPr>
          <p:cNvPr id="4" name="Content Placeholder 3">
            <a:extLst>
              <a:ext uri="{FF2B5EF4-FFF2-40B4-BE49-F238E27FC236}">
                <a16:creationId xmlns:a16="http://schemas.microsoft.com/office/drawing/2014/main" id="{60E51B6D-6E4E-67C3-4E01-EDA0DABB9CDD}"/>
              </a:ext>
            </a:extLst>
          </p:cNvPr>
          <p:cNvSpPr>
            <a:spLocks noGrp="1"/>
          </p:cNvSpPr>
          <p:nvPr>
            <p:ph sz="half" idx="2"/>
          </p:nvPr>
        </p:nvSpPr>
        <p:spPr>
          <a:xfrm>
            <a:off x="6096000" y="1984346"/>
            <a:ext cx="6236208" cy="3767328"/>
          </a:xfrm>
        </p:spPr>
        <p:txBody>
          <a:bodyPr vert="horz" lIns="91440" tIns="45720" rIns="91440" bIns="45720" rtlCol="0">
            <a:normAutofit/>
          </a:bodyPr>
          <a:lstStyle/>
          <a:p>
            <a:r>
              <a:rPr lang="en-US" sz="2400" dirty="0"/>
              <a:t>Payer specific rule not implemented</a:t>
            </a:r>
          </a:p>
          <a:p>
            <a:pPr lvl="1"/>
            <a:r>
              <a:rPr lang="en-US" sz="2400" dirty="0"/>
              <a:t>Bundling a CPT code for a lab panel</a:t>
            </a:r>
          </a:p>
          <a:p>
            <a:pPr lvl="1"/>
            <a:r>
              <a:rPr lang="en-US" sz="2400" dirty="0"/>
              <a:t>Caused significant manual work to fix claims</a:t>
            </a:r>
          </a:p>
          <a:p>
            <a:r>
              <a:rPr lang="en-US" sz="2400" dirty="0"/>
              <a:t>Staff struggled with claim errors</a:t>
            </a:r>
          </a:p>
          <a:p>
            <a:pPr lvl="1"/>
            <a:r>
              <a:rPr lang="en-US" sz="2400" dirty="0"/>
              <a:t>Increased DNFB</a:t>
            </a:r>
          </a:p>
          <a:p>
            <a:pPr lvl="1"/>
            <a:r>
              <a:rPr lang="en-US" sz="2400" dirty="0"/>
              <a:t>Some claims missed timely filing requirements</a:t>
            </a:r>
          </a:p>
        </p:txBody>
      </p:sp>
      <p:sp>
        <p:nvSpPr>
          <p:cNvPr id="3" name="Rectangle 2">
            <a:extLst>
              <a:ext uri="{FF2B5EF4-FFF2-40B4-BE49-F238E27FC236}">
                <a16:creationId xmlns:a16="http://schemas.microsoft.com/office/drawing/2014/main" id="{A24E3BA6-3FAF-25C3-102B-AA16967F2E02}"/>
              </a:ext>
            </a:extLst>
          </p:cNvPr>
          <p:cNvSpPr/>
          <p:nvPr/>
        </p:nvSpPr>
        <p:spPr>
          <a:xfrm>
            <a:off x="0" y="0"/>
            <a:ext cx="12192000" cy="1259662"/>
          </a:xfrm>
          <a:prstGeom prst="rect">
            <a:avLst/>
          </a:prstGeom>
          <a:solidFill>
            <a:schemeClr val="accent2">
              <a:alpha val="15000"/>
            </a:schemeClr>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6042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B7904-3B3F-8819-C57D-0AD13DE0CD37}"/>
            </a:ext>
          </a:extLst>
        </p:cNvPr>
        <p:cNvGrpSpPr/>
        <p:nvPr/>
      </p:nvGrpSpPr>
      <p:grpSpPr>
        <a:xfrm>
          <a:off x="0" y="0"/>
          <a:ext cx="0" cy="0"/>
          <a:chOff x="0" y="0"/>
          <a:chExt cx="0" cy="0"/>
        </a:xfrm>
      </p:grpSpPr>
      <p:pic>
        <p:nvPicPr>
          <p:cNvPr id="10" name="Espace réservé pour une image  6" descr="Une image contenant Symétrie, bleu, bâtiment, Éclairage naturel&#10;&#10;Description générée automatiquement">
            <a:extLst>
              <a:ext uri="{FF2B5EF4-FFF2-40B4-BE49-F238E27FC236}">
                <a16:creationId xmlns:a16="http://schemas.microsoft.com/office/drawing/2014/main" id="{175374E4-C2A5-ADBB-91FE-CA9ED6F8A632}"/>
              </a:ext>
            </a:extLst>
          </p:cNvPr>
          <p:cNvPicPr>
            <a:picLocks noGrp="1" noChangeAspect="1"/>
          </p:cNvPicPr>
          <p:nvPr>
            <p:ph type="pic" sz="quarter" idx="21"/>
          </p:nvPr>
        </p:nvPicPr>
        <p:blipFill>
          <a:blip r:embed="rId2"/>
          <a:srcRect l="19876" r="19876"/>
          <a:stretch>
            <a:fillRect/>
          </a:stretch>
        </p:blipFill>
        <p:spPr>
          <a:xfrm>
            <a:off x="6243638" y="306388"/>
            <a:ext cx="5648325" cy="6249987"/>
          </a:xfrm>
        </p:spPr>
      </p:pic>
      <p:sp>
        <p:nvSpPr>
          <p:cNvPr id="3" name="Text Placeholder 2">
            <a:extLst>
              <a:ext uri="{FF2B5EF4-FFF2-40B4-BE49-F238E27FC236}">
                <a16:creationId xmlns:a16="http://schemas.microsoft.com/office/drawing/2014/main" id="{EE94267A-9B7D-0988-BCE8-12BEB8E0F0C1}"/>
              </a:ext>
            </a:extLst>
          </p:cNvPr>
          <p:cNvSpPr>
            <a:spLocks noGrp="1"/>
          </p:cNvSpPr>
          <p:nvPr>
            <p:ph type="body" sz="quarter" idx="11"/>
          </p:nvPr>
        </p:nvSpPr>
        <p:spPr/>
        <p:txBody>
          <a:bodyPr/>
          <a:lstStyle/>
          <a:p>
            <a:r>
              <a:rPr lang="en-US" dirty="0"/>
              <a:t>04</a:t>
            </a:r>
          </a:p>
        </p:txBody>
      </p:sp>
      <p:sp>
        <p:nvSpPr>
          <p:cNvPr id="4" name="TextBox 3">
            <a:extLst>
              <a:ext uri="{FF2B5EF4-FFF2-40B4-BE49-F238E27FC236}">
                <a16:creationId xmlns:a16="http://schemas.microsoft.com/office/drawing/2014/main" id="{DE1952BE-A3AE-4DB1-EB6A-7F32D5D10708}"/>
              </a:ext>
            </a:extLst>
          </p:cNvPr>
          <p:cNvSpPr txBox="1"/>
          <p:nvPr/>
        </p:nvSpPr>
        <p:spPr>
          <a:xfrm>
            <a:off x="300037" y="3013501"/>
            <a:ext cx="5212080" cy="1569660"/>
          </a:xfrm>
          <a:prstGeom prst="rect">
            <a:avLst/>
          </a:prstGeom>
          <a:noFill/>
        </p:spPr>
        <p:txBody>
          <a:bodyPr wrap="square" rtlCol="0">
            <a:spAutoFit/>
          </a:bodyPr>
          <a:lstStyle/>
          <a:p>
            <a:r>
              <a:rPr lang="en-US" sz="4800" b="1" dirty="0">
                <a:solidFill>
                  <a:schemeClr val="bg1"/>
                </a:solidFill>
              </a:rPr>
              <a:t>Accounts Receivable</a:t>
            </a:r>
          </a:p>
        </p:txBody>
      </p:sp>
    </p:spTree>
    <p:extLst>
      <p:ext uri="{BB962C8B-B14F-4D97-AF65-F5344CB8AC3E}">
        <p14:creationId xmlns:p14="http://schemas.microsoft.com/office/powerpoint/2010/main" val="1713776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D445E-E52A-6DE8-E813-30A2995FE616}"/>
              </a:ext>
            </a:extLst>
          </p:cNvPr>
          <p:cNvSpPr>
            <a:spLocks noGrp="1"/>
          </p:cNvSpPr>
          <p:nvPr>
            <p:ph type="ctrTitle"/>
          </p:nvPr>
        </p:nvSpPr>
        <p:spPr>
          <a:xfrm>
            <a:off x="430107" y="283980"/>
            <a:ext cx="11233171" cy="812565"/>
          </a:xfrm>
        </p:spPr>
        <p:txBody>
          <a:bodyPr/>
          <a:lstStyle/>
          <a:p>
            <a:r>
              <a:rPr lang="en-US" sz="3600" dirty="0"/>
              <a:t>Agenda</a:t>
            </a:r>
            <a:r>
              <a:rPr lang="en-US" dirty="0"/>
              <a:t> </a:t>
            </a:r>
            <a:endParaRPr lang="en-US" sz="2000" dirty="0">
              <a:solidFill>
                <a:srgbClr val="FF0000"/>
              </a:solidFill>
              <a:highlight>
                <a:srgbClr val="FFFF00"/>
              </a:highlight>
            </a:endParaRPr>
          </a:p>
        </p:txBody>
      </p:sp>
      <p:sp>
        <p:nvSpPr>
          <p:cNvPr id="3" name="Subtitle 2">
            <a:extLst>
              <a:ext uri="{FF2B5EF4-FFF2-40B4-BE49-F238E27FC236}">
                <a16:creationId xmlns:a16="http://schemas.microsoft.com/office/drawing/2014/main" id="{C8E94CEC-0E75-2564-8678-9FBEE21DAF0A}"/>
              </a:ext>
            </a:extLst>
          </p:cNvPr>
          <p:cNvSpPr>
            <a:spLocks noGrp="1"/>
          </p:cNvSpPr>
          <p:nvPr>
            <p:ph type="subTitle" idx="1"/>
          </p:nvPr>
        </p:nvSpPr>
        <p:spPr>
          <a:xfrm>
            <a:off x="430107" y="1720678"/>
            <a:ext cx="11220140" cy="3707413"/>
          </a:xfrm>
        </p:spPr>
        <p:txBody>
          <a:bodyPr>
            <a:normAutofit/>
          </a:bodyPr>
          <a:lstStyle/>
          <a:p>
            <a:pPr marL="609585" indent="-609585">
              <a:buFont typeface="+mj-lt"/>
              <a:buAutoNum type="arabicPeriod"/>
            </a:pPr>
            <a:r>
              <a:rPr lang="en-US" dirty="0"/>
              <a:t>Presenter Introductions</a:t>
            </a:r>
          </a:p>
          <a:p>
            <a:pPr marL="609585" indent="-609585">
              <a:buFont typeface="+mj-lt"/>
              <a:buAutoNum type="arabicPeriod"/>
            </a:pPr>
            <a:r>
              <a:rPr lang="en-US" dirty="0"/>
              <a:t>Learning Objectives</a:t>
            </a:r>
          </a:p>
          <a:p>
            <a:pPr marL="609585" indent="-609585">
              <a:buFont typeface="+mj-lt"/>
              <a:buAutoNum type="arabicPeriod"/>
            </a:pPr>
            <a:r>
              <a:rPr lang="en-US" dirty="0"/>
              <a:t>Closing Thoughts</a:t>
            </a:r>
          </a:p>
          <a:p>
            <a:pPr marL="609585" indent="-609585">
              <a:buFont typeface="+mj-lt"/>
              <a:buAutoNum type="arabicPeriod"/>
            </a:pPr>
            <a:r>
              <a:rPr lang="en-US" dirty="0"/>
              <a:t>Q&amp;A</a:t>
            </a:r>
          </a:p>
        </p:txBody>
      </p:sp>
      <p:sp>
        <p:nvSpPr>
          <p:cNvPr id="4" name="Rectangle 3">
            <a:extLst>
              <a:ext uri="{FF2B5EF4-FFF2-40B4-BE49-F238E27FC236}">
                <a16:creationId xmlns:a16="http://schemas.microsoft.com/office/drawing/2014/main" id="{6DC2C423-FE87-2017-96B5-FF024501408D}"/>
              </a:ext>
            </a:extLst>
          </p:cNvPr>
          <p:cNvSpPr/>
          <p:nvPr/>
        </p:nvSpPr>
        <p:spPr>
          <a:xfrm>
            <a:off x="0" y="0"/>
            <a:ext cx="12221496" cy="1259662"/>
          </a:xfrm>
          <a:prstGeom prst="rect">
            <a:avLst/>
          </a:prstGeom>
          <a:solidFill>
            <a:schemeClr val="accent2">
              <a:alpha val="15000"/>
            </a:schemeClr>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85432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2376" y="313477"/>
            <a:ext cx="11233171" cy="812565"/>
          </a:xfrm>
        </p:spPr>
        <p:txBody>
          <a:bodyPr anchor="t">
            <a:normAutofit/>
          </a:bodyPr>
          <a:lstStyle/>
          <a:p>
            <a:r>
              <a:rPr sz="3600" dirty="0"/>
              <a:t>Accounts Receivable</a:t>
            </a:r>
            <a:r>
              <a:rPr lang="en-US" sz="3600" dirty="0"/>
              <a:t> (A/R) Challenges</a:t>
            </a:r>
            <a:endParaRPr sz="3600" dirty="0"/>
          </a:p>
        </p:txBody>
      </p:sp>
      <p:sp>
        <p:nvSpPr>
          <p:cNvPr id="3" name="Content Placeholder 2"/>
          <p:cNvSpPr>
            <a:spLocks noGrp="1"/>
          </p:cNvSpPr>
          <p:nvPr>
            <p:ph type="body" sz="quarter" idx="10"/>
          </p:nvPr>
        </p:nvSpPr>
        <p:spPr>
          <a:xfrm>
            <a:off x="485775" y="1981200"/>
            <a:ext cx="11220449" cy="3115735"/>
          </a:xfrm>
        </p:spPr>
        <p:txBody>
          <a:bodyPr>
            <a:normAutofit/>
          </a:bodyPr>
          <a:lstStyle/>
          <a:p>
            <a:r>
              <a:rPr sz="3600" dirty="0">
                <a:solidFill>
                  <a:schemeClr val="tx1"/>
                </a:solidFill>
              </a:rPr>
              <a:t>- Aged A/R and slow follow-up processes</a:t>
            </a:r>
          </a:p>
          <a:p>
            <a:r>
              <a:rPr sz="3600" dirty="0">
                <a:solidFill>
                  <a:schemeClr val="tx1"/>
                </a:solidFill>
              </a:rPr>
              <a:t>- Inconsistent work queue prioritization</a:t>
            </a:r>
          </a:p>
          <a:p>
            <a:r>
              <a:rPr sz="3600" dirty="0">
                <a:solidFill>
                  <a:schemeClr val="tx1"/>
                </a:solidFill>
              </a:rPr>
              <a:t>- Limited automation or denial analytics</a:t>
            </a:r>
          </a:p>
          <a:p>
            <a:r>
              <a:rPr sz="3600" dirty="0">
                <a:solidFill>
                  <a:schemeClr val="tx1"/>
                </a:solidFill>
              </a:rPr>
              <a:t>- Lack of visibility into payer performance</a:t>
            </a:r>
          </a:p>
        </p:txBody>
      </p:sp>
      <p:sp>
        <p:nvSpPr>
          <p:cNvPr id="4" name="Rectangle 3">
            <a:extLst>
              <a:ext uri="{FF2B5EF4-FFF2-40B4-BE49-F238E27FC236}">
                <a16:creationId xmlns:a16="http://schemas.microsoft.com/office/drawing/2014/main" id="{CF2B66BA-91F5-4ED4-526C-67034DE3D6B5}"/>
              </a:ext>
            </a:extLst>
          </p:cNvPr>
          <p:cNvSpPr/>
          <p:nvPr/>
        </p:nvSpPr>
        <p:spPr>
          <a:xfrm>
            <a:off x="0" y="0"/>
            <a:ext cx="12192000" cy="1259662"/>
          </a:xfrm>
          <a:prstGeom prst="rect">
            <a:avLst/>
          </a:prstGeom>
          <a:solidFill>
            <a:schemeClr val="accent2">
              <a:alpha val="15000"/>
            </a:schemeClr>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7FF0F-A92A-32FA-9E79-34224397BF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437AF-122C-1558-440A-BE1CAE1F8E49}"/>
              </a:ext>
            </a:extLst>
          </p:cNvPr>
          <p:cNvSpPr>
            <a:spLocks noGrp="1"/>
          </p:cNvSpPr>
          <p:nvPr>
            <p:ph type="title"/>
          </p:nvPr>
        </p:nvSpPr>
        <p:spPr>
          <a:xfrm>
            <a:off x="306000" y="306000"/>
            <a:ext cx="11585448" cy="356616"/>
          </a:xfrm>
        </p:spPr>
        <p:txBody>
          <a:bodyPr anchor="ctr">
            <a:noAutofit/>
          </a:bodyPr>
          <a:lstStyle/>
          <a:p>
            <a:r>
              <a:rPr lang="en-US" sz="3600" b="1" dirty="0"/>
              <a:t>Accounts Receivable (A/R) </a:t>
            </a:r>
            <a:r>
              <a:rPr sz="3600" b="1" dirty="0"/>
              <a:t>Strategies</a:t>
            </a:r>
          </a:p>
        </p:txBody>
      </p:sp>
      <p:sp>
        <p:nvSpPr>
          <p:cNvPr id="16" name="Slide Number Placeholder 3">
            <a:extLst>
              <a:ext uri="{FF2B5EF4-FFF2-40B4-BE49-F238E27FC236}">
                <a16:creationId xmlns:a16="http://schemas.microsoft.com/office/drawing/2014/main" id="{3C61337C-948A-4CE5-3239-D4320FFAC980}"/>
              </a:ext>
            </a:extLst>
          </p:cNvPr>
          <p:cNvSpPr>
            <a:spLocks noGrp="1"/>
          </p:cNvSpPr>
          <p:nvPr>
            <p:ph type="sldNum" sz="quarter" idx="4"/>
          </p:nvPr>
        </p:nvSpPr>
        <p:spPr>
          <a:xfrm>
            <a:off x="300037" y="6417000"/>
            <a:ext cx="900000" cy="270000"/>
          </a:xfrm>
        </p:spPr>
        <p:txBody>
          <a:bodyPr/>
          <a:lstStyle/>
          <a:p>
            <a:pPr>
              <a:spcAft>
                <a:spcPts val="600"/>
              </a:spcAft>
            </a:pPr>
            <a:fld id="{721C06D9-4617-44B0-8711-1EF1C439A609}" type="slidenum">
              <a:rPr lang="en-US" noProof="0" smtClean="0"/>
              <a:pPr>
                <a:spcAft>
                  <a:spcPts val="600"/>
                </a:spcAft>
              </a:pPr>
              <a:t>21</a:t>
            </a:fld>
            <a:endParaRPr lang="en-US" noProof="0" dirty="0"/>
          </a:p>
        </p:txBody>
      </p:sp>
      <p:graphicFrame>
        <p:nvGraphicFramePr>
          <p:cNvPr id="17" name="Content Placeholder 2">
            <a:extLst>
              <a:ext uri="{FF2B5EF4-FFF2-40B4-BE49-F238E27FC236}">
                <a16:creationId xmlns:a16="http://schemas.microsoft.com/office/drawing/2014/main" id="{ABAE21F6-B5DE-4104-804B-69E800441632}"/>
              </a:ext>
            </a:extLst>
          </p:cNvPr>
          <p:cNvGraphicFramePr>
            <a:graphicFrameLocks noGrp="1"/>
          </p:cNvGraphicFramePr>
          <p:nvPr>
            <p:ph sz="quarter" idx="15"/>
            <p:extLst>
              <p:ext uri="{D42A27DB-BD31-4B8C-83A1-F6EECF244321}">
                <p14:modId xmlns:p14="http://schemas.microsoft.com/office/powerpoint/2010/main" val="788819535"/>
              </p:ext>
            </p:extLst>
          </p:nvPr>
        </p:nvGraphicFramePr>
        <p:xfrm>
          <a:off x="306000" y="1258888"/>
          <a:ext cx="11581200" cy="4701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4138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18148-5C70-3ED8-A765-F238EF12D9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80024-9A55-D24A-A685-352F9A633985}"/>
              </a:ext>
            </a:extLst>
          </p:cNvPr>
          <p:cNvSpPr>
            <a:spLocks noGrp="1"/>
          </p:cNvSpPr>
          <p:nvPr>
            <p:ph type="title"/>
          </p:nvPr>
        </p:nvSpPr>
        <p:spPr>
          <a:xfrm>
            <a:off x="338425" y="191827"/>
            <a:ext cx="11519277" cy="1463040"/>
          </a:xfrm>
        </p:spPr>
        <p:txBody>
          <a:bodyPr vert="horz" lIns="91440" tIns="45720" rIns="91440" bIns="45720" rtlCol="0" anchor="t">
            <a:normAutofit/>
          </a:bodyPr>
          <a:lstStyle/>
          <a:p>
            <a:pPr>
              <a:lnSpc>
                <a:spcPct val="90000"/>
              </a:lnSpc>
            </a:pPr>
            <a:r>
              <a:rPr lang="en-US" sz="3700" b="1" kern="1200" dirty="0">
                <a:solidFill>
                  <a:schemeClr val="tx1"/>
                </a:solidFill>
                <a:latin typeface="+mj-lt"/>
                <a:ea typeface="+mj-ea"/>
                <a:cs typeface="+mj-cs"/>
              </a:rPr>
              <a:t>Impact of Unaddressed </a:t>
            </a:r>
            <a:r>
              <a:rPr lang="en-US" sz="3600" b="1" kern="1200" dirty="0">
                <a:solidFill>
                  <a:schemeClr val="tx1"/>
                </a:solidFill>
                <a:latin typeface="+mj-lt"/>
                <a:ea typeface="+mj-ea"/>
                <a:cs typeface="+mj-cs"/>
              </a:rPr>
              <a:t>A/R</a:t>
            </a:r>
            <a:r>
              <a:rPr lang="en-US" sz="3700" b="1" kern="1200" dirty="0">
                <a:solidFill>
                  <a:schemeClr val="tx1"/>
                </a:solidFill>
                <a:latin typeface="+mj-lt"/>
                <a:ea typeface="+mj-ea"/>
                <a:cs typeface="+mj-cs"/>
              </a:rPr>
              <a:t> Challenges</a:t>
            </a:r>
          </a:p>
        </p:txBody>
      </p:sp>
      <p:pic>
        <p:nvPicPr>
          <p:cNvPr id="5" name="Content Placeholder 4" descr="Stressed healthcare worker">
            <a:extLst>
              <a:ext uri="{FF2B5EF4-FFF2-40B4-BE49-F238E27FC236}">
                <a16:creationId xmlns:a16="http://schemas.microsoft.com/office/drawing/2014/main" id="{CD4C8A8F-DB8A-C120-6811-A5689A73A18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16283" r="16283"/>
          <a:stretch/>
        </p:blipFill>
        <p:spPr>
          <a:xfrm>
            <a:off x="6987495" y="1459551"/>
            <a:ext cx="4634234" cy="4586035"/>
          </a:xfrm>
          <a:prstGeom prst="rect">
            <a:avLst/>
          </a:prstGeom>
        </p:spPr>
      </p:pic>
      <p:sp>
        <p:nvSpPr>
          <p:cNvPr id="4" name="Content Placeholder 3">
            <a:extLst>
              <a:ext uri="{FF2B5EF4-FFF2-40B4-BE49-F238E27FC236}">
                <a16:creationId xmlns:a16="http://schemas.microsoft.com/office/drawing/2014/main" id="{880ADBD6-F1C3-FA45-36B5-8408AF339B27}"/>
              </a:ext>
            </a:extLst>
          </p:cNvPr>
          <p:cNvSpPr>
            <a:spLocks noGrp="1"/>
          </p:cNvSpPr>
          <p:nvPr>
            <p:ph sz="half" idx="2"/>
          </p:nvPr>
        </p:nvSpPr>
        <p:spPr>
          <a:xfrm>
            <a:off x="334298" y="1545336"/>
            <a:ext cx="6105831" cy="3767328"/>
          </a:xfrm>
        </p:spPr>
        <p:txBody>
          <a:bodyPr vert="horz" lIns="91440" tIns="45720" rIns="91440" bIns="45720" rtlCol="0">
            <a:noAutofit/>
          </a:bodyPr>
          <a:lstStyle/>
          <a:p>
            <a:r>
              <a:rPr lang="en-US" sz="2400" dirty="0"/>
              <a:t>Cash flow disruption due to delayed payments, making it harder for rural practices and hospitals to meet expenses, expand services, and invest in technology</a:t>
            </a:r>
          </a:p>
          <a:p>
            <a:r>
              <a:rPr lang="en-US" sz="2400" dirty="0"/>
              <a:t>Increased admin costs and staff burnout/turnover due to repetitive workflows</a:t>
            </a:r>
          </a:p>
          <a:p>
            <a:r>
              <a:rPr lang="en-US" sz="2400" dirty="0"/>
              <a:t>Patient dissatisfaction resulting from billing errors, delays, and lack of transparency</a:t>
            </a:r>
          </a:p>
          <a:p>
            <a:endParaRPr lang="en-US" sz="2400" dirty="0"/>
          </a:p>
        </p:txBody>
      </p:sp>
      <p:sp>
        <p:nvSpPr>
          <p:cNvPr id="3" name="Rectangle 2">
            <a:extLst>
              <a:ext uri="{FF2B5EF4-FFF2-40B4-BE49-F238E27FC236}">
                <a16:creationId xmlns:a16="http://schemas.microsoft.com/office/drawing/2014/main" id="{B5B268D5-71F8-2787-9736-C99D3CF204D3}"/>
              </a:ext>
            </a:extLst>
          </p:cNvPr>
          <p:cNvSpPr/>
          <p:nvPr/>
        </p:nvSpPr>
        <p:spPr>
          <a:xfrm>
            <a:off x="0" y="0"/>
            <a:ext cx="12192000" cy="1259662"/>
          </a:xfrm>
          <a:prstGeom prst="rect">
            <a:avLst/>
          </a:prstGeom>
          <a:solidFill>
            <a:schemeClr val="accent2">
              <a:alpha val="15000"/>
            </a:schemeClr>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0195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13D83-92F0-0DF5-26E6-00B1BB53FFA7}"/>
            </a:ext>
          </a:extLst>
        </p:cNvPr>
        <p:cNvGrpSpPr/>
        <p:nvPr/>
      </p:nvGrpSpPr>
      <p:grpSpPr>
        <a:xfrm>
          <a:off x="0" y="0"/>
          <a:ext cx="0" cy="0"/>
          <a:chOff x="0" y="0"/>
          <a:chExt cx="0" cy="0"/>
        </a:xfrm>
      </p:grpSpPr>
      <p:pic>
        <p:nvPicPr>
          <p:cNvPr id="10" name="Espace réservé pour une image  6" descr="Une image contenant Symétrie, bleu, bâtiment, Éclairage naturel&#10;&#10;Description générée automatiquement">
            <a:extLst>
              <a:ext uri="{FF2B5EF4-FFF2-40B4-BE49-F238E27FC236}">
                <a16:creationId xmlns:a16="http://schemas.microsoft.com/office/drawing/2014/main" id="{83F61776-3EB2-5CB9-63EE-6CDE34B4E3BF}"/>
              </a:ext>
            </a:extLst>
          </p:cNvPr>
          <p:cNvPicPr>
            <a:picLocks noGrp="1" noChangeAspect="1"/>
          </p:cNvPicPr>
          <p:nvPr>
            <p:ph type="pic" sz="quarter" idx="21"/>
          </p:nvPr>
        </p:nvPicPr>
        <p:blipFill>
          <a:blip r:embed="rId2"/>
          <a:srcRect l="19876" r="19876"/>
          <a:stretch>
            <a:fillRect/>
          </a:stretch>
        </p:blipFill>
        <p:spPr>
          <a:xfrm>
            <a:off x="6243638" y="306388"/>
            <a:ext cx="5648325" cy="6249987"/>
          </a:xfrm>
        </p:spPr>
      </p:pic>
      <p:sp>
        <p:nvSpPr>
          <p:cNvPr id="3" name="Text Placeholder 2">
            <a:extLst>
              <a:ext uri="{FF2B5EF4-FFF2-40B4-BE49-F238E27FC236}">
                <a16:creationId xmlns:a16="http://schemas.microsoft.com/office/drawing/2014/main" id="{F508C793-CE38-0F7E-1E46-3263C0D6EE1A}"/>
              </a:ext>
            </a:extLst>
          </p:cNvPr>
          <p:cNvSpPr>
            <a:spLocks noGrp="1"/>
          </p:cNvSpPr>
          <p:nvPr>
            <p:ph type="body" sz="quarter" idx="11"/>
          </p:nvPr>
        </p:nvSpPr>
        <p:spPr/>
        <p:txBody>
          <a:bodyPr vert="horz" lIns="0" tIns="0" rIns="0" bIns="0" rtlCol="0" anchor="t">
            <a:noAutofit/>
          </a:bodyPr>
          <a:lstStyle/>
          <a:p>
            <a:r>
              <a:rPr lang="en-US" dirty="0"/>
              <a:t>05</a:t>
            </a:r>
          </a:p>
        </p:txBody>
      </p:sp>
      <p:sp>
        <p:nvSpPr>
          <p:cNvPr id="4" name="TextBox 3">
            <a:extLst>
              <a:ext uri="{FF2B5EF4-FFF2-40B4-BE49-F238E27FC236}">
                <a16:creationId xmlns:a16="http://schemas.microsoft.com/office/drawing/2014/main" id="{30A6FF9C-89CD-AA0D-7E97-8F35C347BF48}"/>
              </a:ext>
            </a:extLst>
          </p:cNvPr>
          <p:cNvSpPr txBox="1"/>
          <p:nvPr/>
        </p:nvSpPr>
        <p:spPr>
          <a:xfrm>
            <a:off x="300037" y="3013501"/>
            <a:ext cx="5212080" cy="1569660"/>
          </a:xfrm>
          <a:prstGeom prst="rect">
            <a:avLst/>
          </a:prstGeom>
          <a:noFill/>
        </p:spPr>
        <p:txBody>
          <a:bodyPr wrap="square" lIns="91440" tIns="45720" rIns="91440" bIns="45720" rtlCol="0" anchor="t">
            <a:spAutoFit/>
          </a:bodyPr>
          <a:lstStyle/>
          <a:p>
            <a:r>
              <a:rPr lang="en-US" sz="4800" b="1" dirty="0">
                <a:solidFill>
                  <a:schemeClr val="bg1"/>
                </a:solidFill>
              </a:rPr>
              <a:t>Denials Management</a:t>
            </a:r>
            <a:endParaRPr lang="en-US" sz="4800" b="1" dirty="0">
              <a:solidFill>
                <a:schemeClr val="bg1"/>
              </a:solidFill>
              <a:cs typeface="Arial"/>
            </a:endParaRPr>
          </a:p>
        </p:txBody>
      </p:sp>
    </p:spTree>
    <p:extLst>
      <p:ext uri="{BB962C8B-B14F-4D97-AF65-F5344CB8AC3E}">
        <p14:creationId xmlns:p14="http://schemas.microsoft.com/office/powerpoint/2010/main" val="3338816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2376" y="372471"/>
            <a:ext cx="11233171" cy="812565"/>
          </a:xfrm>
        </p:spPr>
        <p:txBody>
          <a:bodyPr anchor="t">
            <a:normAutofit/>
          </a:bodyPr>
          <a:lstStyle/>
          <a:p>
            <a:r>
              <a:rPr sz="3600" dirty="0"/>
              <a:t>Denials Management</a:t>
            </a:r>
            <a:r>
              <a:rPr lang="en-US" sz="3600" dirty="0"/>
              <a:t> Challenges</a:t>
            </a:r>
            <a:endParaRPr sz="3600" dirty="0"/>
          </a:p>
        </p:txBody>
      </p:sp>
      <p:sp>
        <p:nvSpPr>
          <p:cNvPr id="3" name="Content Placeholder 2"/>
          <p:cNvSpPr>
            <a:spLocks noGrp="1"/>
          </p:cNvSpPr>
          <p:nvPr>
            <p:ph type="body" sz="quarter" idx="10"/>
          </p:nvPr>
        </p:nvSpPr>
        <p:spPr>
          <a:xfrm>
            <a:off x="425098" y="2030363"/>
            <a:ext cx="11220449" cy="3115735"/>
          </a:xfrm>
        </p:spPr>
        <p:txBody>
          <a:bodyPr>
            <a:normAutofit/>
          </a:bodyPr>
          <a:lstStyle/>
          <a:p>
            <a:r>
              <a:rPr sz="3600" dirty="0">
                <a:solidFill>
                  <a:schemeClr val="tx1"/>
                </a:solidFill>
              </a:rPr>
              <a:t>- High volume of preventable denials</a:t>
            </a:r>
          </a:p>
          <a:p>
            <a:r>
              <a:rPr sz="3600" dirty="0">
                <a:solidFill>
                  <a:schemeClr val="tx1"/>
                </a:solidFill>
              </a:rPr>
              <a:t>- Lack of root cause tracking</a:t>
            </a:r>
          </a:p>
          <a:p>
            <a:r>
              <a:rPr sz="3600" dirty="0">
                <a:solidFill>
                  <a:schemeClr val="tx1"/>
                </a:solidFill>
              </a:rPr>
              <a:t>- Inadequate appeal processes</a:t>
            </a:r>
          </a:p>
          <a:p>
            <a:r>
              <a:rPr sz="3600" dirty="0">
                <a:solidFill>
                  <a:schemeClr val="tx1"/>
                </a:solidFill>
              </a:rPr>
              <a:t>- Disconnected front-end and back-end communication</a:t>
            </a:r>
          </a:p>
        </p:txBody>
      </p:sp>
      <p:sp>
        <p:nvSpPr>
          <p:cNvPr id="4" name="Rectangle 3">
            <a:extLst>
              <a:ext uri="{FF2B5EF4-FFF2-40B4-BE49-F238E27FC236}">
                <a16:creationId xmlns:a16="http://schemas.microsoft.com/office/drawing/2014/main" id="{0046BEBD-6FE8-5497-9C3B-E074EC7F725B}"/>
              </a:ext>
            </a:extLst>
          </p:cNvPr>
          <p:cNvSpPr/>
          <p:nvPr/>
        </p:nvSpPr>
        <p:spPr>
          <a:xfrm>
            <a:off x="0" y="0"/>
            <a:ext cx="12192000" cy="1259662"/>
          </a:xfrm>
          <a:prstGeom prst="rect">
            <a:avLst/>
          </a:prstGeom>
          <a:solidFill>
            <a:schemeClr val="accent2">
              <a:alpha val="15000"/>
            </a:schemeClr>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37" y="335497"/>
            <a:ext cx="11585448" cy="356616"/>
          </a:xfrm>
        </p:spPr>
        <p:txBody>
          <a:bodyPr anchor="ctr">
            <a:noAutofit/>
          </a:bodyPr>
          <a:lstStyle/>
          <a:p>
            <a:r>
              <a:rPr sz="3600" b="1" dirty="0">
                <a:latin typeface="+mn-lt"/>
              </a:rPr>
              <a:t>Denials Management: Effective Strategies</a:t>
            </a:r>
          </a:p>
        </p:txBody>
      </p:sp>
      <p:sp>
        <p:nvSpPr>
          <p:cNvPr id="9" name="Slide Number Placeholder 3">
            <a:extLst>
              <a:ext uri="{FF2B5EF4-FFF2-40B4-BE49-F238E27FC236}">
                <a16:creationId xmlns:a16="http://schemas.microsoft.com/office/drawing/2014/main" id="{75B6C26E-BABC-21C4-7631-76D441B926CA}"/>
              </a:ext>
            </a:extLst>
          </p:cNvPr>
          <p:cNvSpPr>
            <a:spLocks noGrp="1"/>
          </p:cNvSpPr>
          <p:nvPr>
            <p:ph type="sldNum" sz="quarter" idx="4"/>
          </p:nvPr>
        </p:nvSpPr>
        <p:spPr>
          <a:xfrm>
            <a:off x="300037" y="6417000"/>
            <a:ext cx="900000" cy="270000"/>
          </a:xfrm>
        </p:spPr>
        <p:txBody>
          <a:bodyPr/>
          <a:lstStyle/>
          <a:p>
            <a:pPr>
              <a:spcAft>
                <a:spcPts val="600"/>
              </a:spcAft>
            </a:pPr>
            <a:fld id="{721C06D9-4617-44B0-8711-1EF1C439A609}" type="slidenum">
              <a:rPr lang="en-US" noProof="0" smtClean="0"/>
              <a:pPr>
                <a:spcAft>
                  <a:spcPts val="600"/>
                </a:spcAft>
              </a:pPr>
              <a:t>25</a:t>
            </a:fld>
            <a:endParaRPr lang="en-US" noProof="0" dirty="0"/>
          </a:p>
        </p:txBody>
      </p:sp>
      <p:graphicFrame>
        <p:nvGraphicFramePr>
          <p:cNvPr id="5" name="Content Placeholder 2">
            <a:extLst>
              <a:ext uri="{FF2B5EF4-FFF2-40B4-BE49-F238E27FC236}">
                <a16:creationId xmlns:a16="http://schemas.microsoft.com/office/drawing/2014/main" id="{F45489BD-4753-393D-AF89-F2654AA3B900}"/>
              </a:ext>
            </a:extLst>
          </p:cNvPr>
          <p:cNvGraphicFramePr>
            <a:graphicFrameLocks noGrp="1"/>
          </p:cNvGraphicFramePr>
          <p:nvPr>
            <p:ph sz="quarter" idx="15"/>
            <p:extLst>
              <p:ext uri="{D42A27DB-BD31-4B8C-83A1-F6EECF244321}">
                <p14:modId xmlns:p14="http://schemas.microsoft.com/office/powerpoint/2010/main" val="2381983782"/>
              </p:ext>
            </p:extLst>
          </p:nvPr>
        </p:nvGraphicFramePr>
        <p:xfrm>
          <a:off x="306000" y="1258888"/>
          <a:ext cx="11581200" cy="4701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8C7B7-7B3B-2FB0-63DF-A03BB34991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D3459B-795B-7990-F941-A7F48715E885}"/>
              </a:ext>
            </a:extLst>
          </p:cNvPr>
          <p:cNvSpPr>
            <a:spLocks noGrp="1"/>
          </p:cNvSpPr>
          <p:nvPr>
            <p:ph type="title"/>
          </p:nvPr>
        </p:nvSpPr>
        <p:spPr>
          <a:xfrm>
            <a:off x="338425" y="191827"/>
            <a:ext cx="11519277" cy="1463040"/>
          </a:xfrm>
        </p:spPr>
        <p:txBody>
          <a:bodyPr vert="horz" lIns="91440" tIns="45720" rIns="91440" bIns="45720" rtlCol="0" anchor="t">
            <a:normAutofit/>
          </a:bodyPr>
          <a:lstStyle/>
          <a:p>
            <a:pPr>
              <a:lnSpc>
                <a:spcPct val="90000"/>
              </a:lnSpc>
            </a:pPr>
            <a:r>
              <a:rPr lang="en-US" sz="3700" b="1" kern="1200" dirty="0">
                <a:solidFill>
                  <a:schemeClr val="tx1"/>
                </a:solidFill>
                <a:latin typeface="+mj-lt"/>
                <a:ea typeface="+mj-ea"/>
                <a:cs typeface="+mj-cs"/>
              </a:rPr>
              <a:t>Impact of Unaddressed </a:t>
            </a:r>
            <a:r>
              <a:rPr lang="en-US" sz="3600" b="1" dirty="0"/>
              <a:t>Denials</a:t>
            </a:r>
            <a:r>
              <a:rPr lang="en-US" sz="3700" b="1" kern="1200" dirty="0">
                <a:solidFill>
                  <a:schemeClr val="tx1"/>
                </a:solidFill>
                <a:latin typeface="+mj-lt"/>
                <a:ea typeface="+mj-ea"/>
                <a:cs typeface="+mj-cs"/>
              </a:rPr>
              <a:t> Challenges</a:t>
            </a:r>
          </a:p>
        </p:txBody>
      </p:sp>
      <p:pic>
        <p:nvPicPr>
          <p:cNvPr id="5" name="Content Placeholder 4">
            <a:extLst>
              <a:ext uri="{FF2B5EF4-FFF2-40B4-BE49-F238E27FC236}">
                <a16:creationId xmlns:a16="http://schemas.microsoft.com/office/drawing/2014/main" id="{CFCBFA21-C7E3-2979-9358-FBBDB8E4E91C}"/>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316" r="16316"/>
          <a:stretch/>
        </p:blipFill>
        <p:spPr>
          <a:xfrm>
            <a:off x="6987495" y="1459551"/>
            <a:ext cx="4634234" cy="4586035"/>
          </a:xfrm>
          <a:prstGeom prst="rect">
            <a:avLst/>
          </a:prstGeom>
        </p:spPr>
      </p:pic>
      <p:sp>
        <p:nvSpPr>
          <p:cNvPr id="4" name="Content Placeholder 3">
            <a:extLst>
              <a:ext uri="{FF2B5EF4-FFF2-40B4-BE49-F238E27FC236}">
                <a16:creationId xmlns:a16="http://schemas.microsoft.com/office/drawing/2014/main" id="{266D867C-2B98-6D0D-5324-77A654FE1A0C}"/>
              </a:ext>
            </a:extLst>
          </p:cNvPr>
          <p:cNvSpPr>
            <a:spLocks noGrp="1"/>
          </p:cNvSpPr>
          <p:nvPr>
            <p:ph sz="half" idx="2"/>
          </p:nvPr>
        </p:nvSpPr>
        <p:spPr>
          <a:xfrm>
            <a:off x="334298" y="1545336"/>
            <a:ext cx="6105831" cy="3767328"/>
          </a:xfrm>
        </p:spPr>
        <p:txBody>
          <a:bodyPr vert="horz" lIns="91440" tIns="45720" rIns="91440" bIns="45720" rtlCol="0">
            <a:noAutofit/>
          </a:bodyPr>
          <a:lstStyle/>
          <a:p>
            <a:r>
              <a:rPr lang="en-US" sz="2400" dirty="0"/>
              <a:t>Lost revenue from denied claims resulting in costly write-offs</a:t>
            </a:r>
          </a:p>
          <a:p>
            <a:r>
              <a:rPr lang="en-US" sz="2400" dirty="0"/>
              <a:t>Lack of denials tracking and root cause analysis can keep organizations repeating the same mistakes, many of which are preventable (i.e. incorrect patient data, missing prior auths, coding mistakes)</a:t>
            </a:r>
          </a:p>
          <a:p>
            <a:r>
              <a:rPr lang="en-US" sz="2400" dirty="0"/>
              <a:t>Technology gaps can put providers at a disadvantage against payers using AI to process and deny claims</a:t>
            </a:r>
          </a:p>
          <a:p>
            <a:endParaRPr lang="en-US" sz="2400" dirty="0"/>
          </a:p>
          <a:p>
            <a:endParaRPr lang="en-US" sz="2400" dirty="0"/>
          </a:p>
        </p:txBody>
      </p:sp>
      <p:sp>
        <p:nvSpPr>
          <p:cNvPr id="3" name="Rectangle 2">
            <a:extLst>
              <a:ext uri="{FF2B5EF4-FFF2-40B4-BE49-F238E27FC236}">
                <a16:creationId xmlns:a16="http://schemas.microsoft.com/office/drawing/2014/main" id="{FD6255C7-9705-C20C-51BE-55B9C0642BBE}"/>
              </a:ext>
            </a:extLst>
          </p:cNvPr>
          <p:cNvSpPr/>
          <p:nvPr/>
        </p:nvSpPr>
        <p:spPr>
          <a:xfrm>
            <a:off x="0" y="0"/>
            <a:ext cx="12192000" cy="1259662"/>
          </a:xfrm>
          <a:prstGeom prst="rect">
            <a:avLst/>
          </a:prstGeom>
          <a:solidFill>
            <a:schemeClr val="accent2">
              <a:alpha val="15000"/>
            </a:schemeClr>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0243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000" y="306000"/>
            <a:ext cx="11585448" cy="360000"/>
          </a:xfrm>
        </p:spPr>
        <p:txBody>
          <a:bodyPr anchor="ctr">
            <a:noAutofit/>
          </a:bodyPr>
          <a:lstStyle/>
          <a:p>
            <a:r>
              <a:rPr sz="3600" b="1" dirty="0"/>
              <a:t>Trends Leading to Revenue Cycle Excellence</a:t>
            </a:r>
          </a:p>
        </p:txBody>
      </p:sp>
      <p:sp>
        <p:nvSpPr>
          <p:cNvPr id="11" name="Text Placeholder 3">
            <a:extLst>
              <a:ext uri="{FF2B5EF4-FFF2-40B4-BE49-F238E27FC236}">
                <a16:creationId xmlns:a16="http://schemas.microsoft.com/office/drawing/2014/main" id="{35E64D37-476B-2513-F04F-DD52FF0A217E}"/>
              </a:ext>
            </a:extLst>
          </p:cNvPr>
          <p:cNvSpPr>
            <a:spLocks noGrp="1"/>
          </p:cNvSpPr>
          <p:nvPr>
            <p:ph type="body" sz="quarter" idx="14"/>
          </p:nvPr>
        </p:nvSpPr>
        <p:spPr>
          <a:xfrm>
            <a:off x="300037" y="1770406"/>
            <a:ext cx="11581200" cy="334800"/>
          </a:xfrm>
        </p:spPr>
        <p:txBody>
          <a:bodyPr/>
          <a:lstStyle/>
          <a:p>
            <a:r>
              <a:rPr lang="en-US" sz="2200" b="1" dirty="0">
                <a:solidFill>
                  <a:srgbClr val="4AA7B7"/>
                </a:solidFill>
              </a:rPr>
              <a:t>Let’s take a look at healthcare trends impacting revenue cycle operational standards:</a:t>
            </a:r>
          </a:p>
        </p:txBody>
      </p:sp>
      <p:sp>
        <p:nvSpPr>
          <p:cNvPr id="13" name="Slide Number Placeholder 5">
            <a:extLst>
              <a:ext uri="{FF2B5EF4-FFF2-40B4-BE49-F238E27FC236}">
                <a16:creationId xmlns:a16="http://schemas.microsoft.com/office/drawing/2014/main" id="{BA29C6CA-638D-40FD-893D-F4DB1DE97D1F}"/>
              </a:ext>
            </a:extLst>
          </p:cNvPr>
          <p:cNvSpPr>
            <a:spLocks noGrp="1"/>
          </p:cNvSpPr>
          <p:nvPr>
            <p:ph type="sldNum" sz="quarter" idx="4"/>
          </p:nvPr>
        </p:nvSpPr>
        <p:spPr>
          <a:xfrm>
            <a:off x="300037" y="6417000"/>
            <a:ext cx="900000" cy="270000"/>
          </a:xfrm>
        </p:spPr>
        <p:txBody>
          <a:bodyPr/>
          <a:lstStyle/>
          <a:p>
            <a:pPr>
              <a:spcAft>
                <a:spcPts val="600"/>
              </a:spcAft>
            </a:pPr>
            <a:fld id="{721C06D9-4617-44B0-8711-1EF1C439A609}" type="slidenum">
              <a:rPr lang="en-US" noProof="0" smtClean="0"/>
              <a:pPr>
                <a:spcAft>
                  <a:spcPts val="600"/>
                </a:spcAft>
              </a:pPr>
              <a:t>27</a:t>
            </a:fld>
            <a:endParaRPr lang="en-US" noProof="0" dirty="0"/>
          </a:p>
        </p:txBody>
      </p:sp>
      <p:graphicFrame>
        <p:nvGraphicFramePr>
          <p:cNvPr id="5" name="Content Placeholder 2">
            <a:extLst>
              <a:ext uri="{FF2B5EF4-FFF2-40B4-BE49-F238E27FC236}">
                <a16:creationId xmlns:a16="http://schemas.microsoft.com/office/drawing/2014/main" id="{6BE5D492-E324-D9CC-62D7-7FBB6BDCE177}"/>
              </a:ext>
            </a:extLst>
          </p:cNvPr>
          <p:cNvGraphicFramePr>
            <a:graphicFrameLocks noGrp="1"/>
          </p:cNvGraphicFramePr>
          <p:nvPr>
            <p:ph sz="quarter" idx="15"/>
            <p:extLst>
              <p:ext uri="{D42A27DB-BD31-4B8C-83A1-F6EECF244321}">
                <p14:modId xmlns:p14="http://schemas.microsoft.com/office/powerpoint/2010/main" val="3804538275"/>
              </p:ext>
            </p:extLst>
          </p:nvPr>
        </p:nvGraphicFramePr>
        <p:xfrm>
          <a:off x="300037" y="2105206"/>
          <a:ext cx="11787677" cy="3635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511C046C-DAEB-8C57-0A68-182177C620E9}"/>
              </a:ext>
            </a:extLst>
          </p:cNvPr>
          <p:cNvSpPr/>
          <p:nvPr/>
        </p:nvSpPr>
        <p:spPr>
          <a:xfrm>
            <a:off x="0" y="0"/>
            <a:ext cx="12192000" cy="1259662"/>
          </a:xfrm>
          <a:prstGeom prst="rect">
            <a:avLst/>
          </a:prstGeom>
          <a:solidFill>
            <a:schemeClr val="accent2">
              <a:alpha val="15000"/>
            </a:schemeClr>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D445E-E52A-6DE8-E813-30A2995FE616}"/>
              </a:ext>
            </a:extLst>
          </p:cNvPr>
          <p:cNvSpPr>
            <a:spLocks noGrp="1"/>
          </p:cNvSpPr>
          <p:nvPr>
            <p:ph type="ctrTitle"/>
          </p:nvPr>
        </p:nvSpPr>
        <p:spPr>
          <a:xfrm>
            <a:off x="417076" y="234820"/>
            <a:ext cx="11233171" cy="812565"/>
          </a:xfrm>
        </p:spPr>
        <p:txBody>
          <a:bodyPr>
            <a:normAutofit/>
          </a:bodyPr>
          <a:lstStyle/>
          <a:p>
            <a:r>
              <a:rPr lang="en-US" sz="3600" dirty="0"/>
              <a:t>Closing Thoughts</a:t>
            </a:r>
          </a:p>
        </p:txBody>
      </p:sp>
      <p:sp>
        <p:nvSpPr>
          <p:cNvPr id="3" name="Subtitle 2">
            <a:extLst>
              <a:ext uri="{FF2B5EF4-FFF2-40B4-BE49-F238E27FC236}">
                <a16:creationId xmlns:a16="http://schemas.microsoft.com/office/drawing/2014/main" id="{C8E94CEC-0E75-2564-8678-9FBEE21DAF0A}"/>
              </a:ext>
            </a:extLst>
          </p:cNvPr>
          <p:cNvSpPr>
            <a:spLocks noGrp="1"/>
          </p:cNvSpPr>
          <p:nvPr>
            <p:ph type="subTitle" idx="1"/>
          </p:nvPr>
        </p:nvSpPr>
        <p:spPr>
          <a:xfrm>
            <a:off x="417076" y="1332520"/>
            <a:ext cx="11220140" cy="845613"/>
          </a:xfrm>
        </p:spPr>
        <p:txBody>
          <a:bodyPr>
            <a:normAutofit/>
          </a:bodyPr>
          <a:lstStyle/>
          <a:p>
            <a:r>
              <a:rPr lang="en-US" sz="2600" b="0" dirty="0"/>
              <a:t>Analyzing current trends and exploring effective strategies can lead to successful and sustainable revenue cycle operations. To recap:</a:t>
            </a:r>
          </a:p>
        </p:txBody>
      </p:sp>
      <p:sp>
        <p:nvSpPr>
          <p:cNvPr id="4" name="Text Placeholder 3">
            <a:extLst>
              <a:ext uri="{FF2B5EF4-FFF2-40B4-BE49-F238E27FC236}">
                <a16:creationId xmlns:a16="http://schemas.microsoft.com/office/drawing/2014/main" id="{3BC61FFB-567A-6BE8-D1BB-6EA1E1FAE89B}"/>
              </a:ext>
            </a:extLst>
          </p:cNvPr>
          <p:cNvSpPr>
            <a:spLocks noGrp="1"/>
          </p:cNvSpPr>
          <p:nvPr>
            <p:ph type="body" sz="quarter" idx="10"/>
          </p:nvPr>
        </p:nvSpPr>
        <p:spPr>
          <a:xfrm>
            <a:off x="417076" y="2178133"/>
            <a:ext cx="11476069" cy="3867840"/>
          </a:xfrm>
        </p:spPr>
        <p:txBody>
          <a:bodyPr>
            <a:normAutofit/>
          </a:bodyPr>
          <a:lstStyle/>
          <a:p>
            <a:pPr marL="609585" indent="-609585">
              <a:buFont typeface="+mj-lt"/>
              <a:buAutoNum type="arabicPeriod"/>
            </a:pPr>
            <a:r>
              <a:rPr lang="en-US" sz="2600" dirty="0">
                <a:solidFill>
                  <a:schemeClr val="tx1"/>
                </a:solidFill>
              </a:rPr>
              <a:t>Revenue cycle success starts with strong patient access processes</a:t>
            </a:r>
          </a:p>
          <a:p>
            <a:pPr marL="609585" indent="-609585">
              <a:buFont typeface="+mj-lt"/>
              <a:buAutoNum type="arabicPeriod"/>
            </a:pPr>
            <a:r>
              <a:rPr lang="en-US" sz="2600" dirty="0">
                <a:solidFill>
                  <a:schemeClr val="tx1"/>
                </a:solidFill>
              </a:rPr>
              <a:t>Proactive accounts receivable management improves cash flow and accountability</a:t>
            </a:r>
          </a:p>
          <a:p>
            <a:pPr marL="609585" indent="-609585">
              <a:buFont typeface="+mj-lt"/>
              <a:buAutoNum type="arabicPeriod"/>
            </a:pPr>
            <a:r>
              <a:rPr lang="en-US" sz="2600" dirty="0">
                <a:solidFill>
                  <a:schemeClr val="tx1"/>
                </a:solidFill>
              </a:rPr>
              <a:t>Denials must be addressed with analytics and cross-functional feedback for prevention efforts</a:t>
            </a:r>
          </a:p>
          <a:p>
            <a:pPr marL="609585" indent="-609585">
              <a:buFont typeface="+mj-lt"/>
              <a:buAutoNum type="arabicPeriod"/>
            </a:pPr>
            <a:r>
              <a:rPr lang="en-US" sz="2600" dirty="0">
                <a:solidFill>
                  <a:schemeClr val="tx1"/>
                </a:solidFill>
              </a:rPr>
              <a:t>Alignment between operations, organizational values, and patient experience is critical for long-term sustainability</a:t>
            </a:r>
          </a:p>
          <a:p>
            <a:pPr marL="609585" indent="-609585">
              <a:buFont typeface="+mj-lt"/>
              <a:buAutoNum type="arabicPeriod"/>
            </a:pPr>
            <a:r>
              <a:rPr lang="en-US" sz="2600" dirty="0">
                <a:solidFill>
                  <a:schemeClr val="tx1"/>
                </a:solidFill>
              </a:rPr>
              <a:t>Continuous improvement will drive performance excellence</a:t>
            </a:r>
          </a:p>
        </p:txBody>
      </p:sp>
      <p:sp>
        <p:nvSpPr>
          <p:cNvPr id="5" name="Rectangle 4">
            <a:extLst>
              <a:ext uri="{FF2B5EF4-FFF2-40B4-BE49-F238E27FC236}">
                <a16:creationId xmlns:a16="http://schemas.microsoft.com/office/drawing/2014/main" id="{9C95E166-82DD-0B43-F709-1B2E9C625C92}"/>
              </a:ext>
            </a:extLst>
          </p:cNvPr>
          <p:cNvSpPr/>
          <p:nvPr/>
        </p:nvSpPr>
        <p:spPr>
          <a:xfrm>
            <a:off x="0" y="-22891"/>
            <a:ext cx="12192000" cy="1259662"/>
          </a:xfrm>
          <a:prstGeom prst="rect">
            <a:avLst/>
          </a:prstGeom>
          <a:solidFill>
            <a:schemeClr val="accent2">
              <a:alpha val="15000"/>
            </a:schemeClr>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7644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D445E-E52A-6DE8-E813-30A2995FE616}"/>
              </a:ext>
            </a:extLst>
          </p:cNvPr>
          <p:cNvSpPr>
            <a:spLocks noGrp="1"/>
          </p:cNvSpPr>
          <p:nvPr>
            <p:ph type="ctrTitle"/>
          </p:nvPr>
        </p:nvSpPr>
        <p:spPr>
          <a:xfrm>
            <a:off x="479414" y="431464"/>
            <a:ext cx="11233171" cy="812565"/>
          </a:xfrm>
        </p:spPr>
        <p:txBody>
          <a:bodyPr>
            <a:normAutofit/>
          </a:bodyPr>
          <a:lstStyle/>
          <a:p>
            <a:r>
              <a:rPr lang="en-US" sz="3600" dirty="0"/>
              <a:t>Q&amp;A</a:t>
            </a:r>
          </a:p>
        </p:txBody>
      </p:sp>
      <p:sp>
        <p:nvSpPr>
          <p:cNvPr id="3" name="Subtitle 2">
            <a:extLst>
              <a:ext uri="{FF2B5EF4-FFF2-40B4-BE49-F238E27FC236}">
                <a16:creationId xmlns:a16="http://schemas.microsoft.com/office/drawing/2014/main" id="{C8E94CEC-0E75-2564-8678-9FBEE21DAF0A}"/>
              </a:ext>
            </a:extLst>
          </p:cNvPr>
          <p:cNvSpPr>
            <a:spLocks noGrp="1"/>
          </p:cNvSpPr>
          <p:nvPr>
            <p:ph type="subTitle" idx="1"/>
          </p:nvPr>
        </p:nvSpPr>
        <p:spPr>
          <a:xfrm>
            <a:off x="479414" y="2910380"/>
            <a:ext cx="11220140" cy="754304"/>
          </a:xfrm>
        </p:spPr>
        <p:txBody>
          <a:bodyPr/>
          <a:lstStyle/>
          <a:p>
            <a:r>
              <a:rPr lang="en-US" dirty="0"/>
              <a:t>Thank you for your attention!</a:t>
            </a:r>
          </a:p>
        </p:txBody>
      </p:sp>
      <p:sp>
        <p:nvSpPr>
          <p:cNvPr id="4" name="Rectangle 3">
            <a:extLst>
              <a:ext uri="{FF2B5EF4-FFF2-40B4-BE49-F238E27FC236}">
                <a16:creationId xmlns:a16="http://schemas.microsoft.com/office/drawing/2014/main" id="{E8AB395F-167C-8299-EBF0-6893037D3F1B}"/>
              </a:ext>
            </a:extLst>
          </p:cNvPr>
          <p:cNvSpPr/>
          <p:nvPr/>
        </p:nvSpPr>
        <p:spPr>
          <a:xfrm>
            <a:off x="0" y="0"/>
            <a:ext cx="12192000" cy="1259662"/>
          </a:xfrm>
          <a:prstGeom prst="rect">
            <a:avLst/>
          </a:prstGeom>
          <a:solidFill>
            <a:schemeClr val="accent2">
              <a:alpha val="15000"/>
            </a:schemeClr>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56924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876DD-ACCE-8741-5B18-EFBED6C7E9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C84271-B874-EFDB-B36B-529A44C2B6DB}"/>
              </a:ext>
            </a:extLst>
          </p:cNvPr>
          <p:cNvSpPr>
            <a:spLocks noGrp="1"/>
          </p:cNvSpPr>
          <p:nvPr>
            <p:ph type="ctrTitle"/>
          </p:nvPr>
        </p:nvSpPr>
        <p:spPr>
          <a:xfrm>
            <a:off x="479414" y="369916"/>
            <a:ext cx="11233171" cy="812565"/>
          </a:xfrm>
        </p:spPr>
        <p:txBody>
          <a:bodyPr>
            <a:normAutofit/>
          </a:bodyPr>
          <a:lstStyle/>
          <a:p>
            <a:r>
              <a:rPr lang="en-US" sz="3600" dirty="0"/>
              <a:t>Meet the Presenters</a:t>
            </a:r>
            <a:endParaRPr lang="en-US" sz="3600" dirty="0">
              <a:solidFill>
                <a:srgbClr val="FF0000"/>
              </a:solidFill>
              <a:highlight>
                <a:srgbClr val="FFFF00"/>
              </a:highlight>
            </a:endParaRPr>
          </a:p>
        </p:txBody>
      </p:sp>
      <p:pic>
        <p:nvPicPr>
          <p:cNvPr id="6" name="Picture 5" descr="A person with long brown hair&#10;&#10;Description automatically generated with low confidence">
            <a:extLst>
              <a:ext uri="{FF2B5EF4-FFF2-40B4-BE49-F238E27FC236}">
                <a16:creationId xmlns:a16="http://schemas.microsoft.com/office/drawing/2014/main" id="{3A826924-6C69-FE15-B381-224382B6893A}"/>
              </a:ext>
            </a:extLst>
          </p:cNvPr>
          <p:cNvPicPr>
            <a:picLocks noChangeAspect="1"/>
          </p:cNvPicPr>
          <p:nvPr/>
        </p:nvPicPr>
        <p:blipFill>
          <a:blip r:embed="rId3"/>
          <a:stretch>
            <a:fillRect/>
          </a:stretch>
        </p:blipFill>
        <p:spPr>
          <a:xfrm>
            <a:off x="2804823" y="1629578"/>
            <a:ext cx="1925439" cy="2530492"/>
          </a:xfrm>
          <a:prstGeom prst="rect">
            <a:avLst/>
          </a:prstGeom>
        </p:spPr>
      </p:pic>
      <p:sp>
        <p:nvSpPr>
          <p:cNvPr id="7" name="TextBox 6">
            <a:extLst>
              <a:ext uri="{FF2B5EF4-FFF2-40B4-BE49-F238E27FC236}">
                <a16:creationId xmlns:a16="http://schemas.microsoft.com/office/drawing/2014/main" id="{ABE96FEB-0E3D-6BEA-9C3A-0B2B7342FA32}"/>
              </a:ext>
            </a:extLst>
          </p:cNvPr>
          <p:cNvSpPr txBox="1"/>
          <p:nvPr/>
        </p:nvSpPr>
        <p:spPr>
          <a:xfrm>
            <a:off x="2860963" y="4373193"/>
            <a:ext cx="2868389" cy="1082348"/>
          </a:xfrm>
          <a:prstGeom prst="rect">
            <a:avLst/>
          </a:prstGeom>
          <a:noFill/>
        </p:spPr>
        <p:txBody>
          <a:bodyPr wrap="square" rtlCol="0">
            <a:spAutoFit/>
          </a:bodyPr>
          <a:lstStyle/>
          <a:p>
            <a:pPr defTabSz="609585">
              <a:lnSpc>
                <a:spcPts val="1733"/>
              </a:lnSpc>
            </a:pPr>
            <a:r>
              <a:rPr lang="en-US" sz="1200" spc="67" dirty="0">
                <a:solidFill>
                  <a:srgbClr val="474C4D"/>
                </a:solidFill>
                <a:latin typeface="Arial" panose="020B0604020202020204" pitchFamily="34" charset="0"/>
                <a:ea typeface="Times New Roman" panose="02020603050405020304" pitchFamily="18" charset="0"/>
              </a:rPr>
              <a:t>Angie Carman</a:t>
            </a:r>
            <a:endParaRPr lang="en-US" sz="1200" spc="67" dirty="0">
              <a:solidFill>
                <a:srgbClr val="464B4B"/>
              </a:solidFill>
              <a:latin typeface="Arial" panose="020B0604020202020204" pitchFamily="34" charset="0"/>
              <a:ea typeface="Times New Roman" panose="02020603050405020304" pitchFamily="18" charset="0"/>
            </a:endParaRPr>
          </a:p>
          <a:p>
            <a:pPr defTabSz="609585">
              <a:lnSpc>
                <a:spcPts val="1733"/>
              </a:lnSpc>
            </a:pPr>
            <a:r>
              <a:rPr lang="en-US" sz="1200" dirty="0">
                <a:solidFill>
                  <a:srgbClr val="474C4D"/>
                </a:solidFill>
                <a:latin typeface="Arial" panose="020B0604020202020204" pitchFamily="34" charset="0"/>
                <a:ea typeface="Arial" panose="020B0604020202020204" pitchFamily="34" charset="0"/>
                <a:cs typeface="Times New Roman" panose="02020603050405020304" pitchFamily="18" charset="0"/>
              </a:rPr>
              <a:t>Manager</a:t>
            </a:r>
            <a:endParaRPr lang="en-US" sz="1200" dirty="0">
              <a:solidFill>
                <a:srgbClr val="464B4B"/>
              </a:solidFill>
              <a:latin typeface="Arial" panose="020B0604020202020204" pitchFamily="34" charset="0"/>
              <a:ea typeface="Arial" panose="020B0604020202020204" pitchFamily="34" charset="0"/>
              <a:cs typeface="Times New Roman" panose="02020603050405020304" pitchFamily="18" charset="0"/>
            </a:endParaRPr>
          </a:p>
          <a:p>
            <a:pPr defTabSz="609585"/>
            <a:r>
              <a:rPr lang="en-US" sz="1200" dirty="0">
                <a:solidFill>
                  <a:srgbClr val="474C4D"/>
                </a:solidFill>
                <a:latin typeface="Arial" panose="020B0604020202020204" pitchFamily="34" charset="0"/>
                <a:ea typeface="Times New Roman" panose="02020603050405020304" pitchFamily="18" charset="0"/>
                <a:cs typeface="Times New Roman" panose="02020603050405020304" pitchFamily="18" charset="0"/>
              </a:rPr>
              <a:t>Virtual - IL</a:t>
            </a:r>
            <a:br>
              <a:rPr lang="en-US" sz="1200" dirty="0">
                <a:solidFill>
                  <a:srgbClr val="474C4D"/>
                </a:solidFill>
                <a:latin typeface="Arial" panose="020B0604020202020204" pitchFamily="34" charset="0"/>
                <a:ea typeface="Times New Roman" panose="02020603050405020304" pitchFamily="18" charset="0"/>
                <a:cs typeface="Times New Roman" panose="02020603050405020304" pitchFamily="18" charset="0"/>
              </a:rPr>
            </a:br>
            <a:r>
              <a:rPr lang="en-US" sz="1200" dirty="0">
                <a:solidFill>
                  <a:srgbClr val="474C4D"/>
                </a:solidFill>
                <a:latin typeface="Arial" panose="020B0604020202020204" pitchFamily="34" charset="0"/>
                <a:ea typeface="Times New Roman" panose="02020603050405020304" pitchFamily="18" charset="0"/>
                <a:cs typeface="Times New Roman" panose="02020603050405020304" pitchFamily="18" charset="0"/>
              </a:rPr>
              <a:t>P: </a:t>
            </a:r>
            <a:r>
              <a:rPr lang="en-US" sz="1200" u="sng" dirty="0">
                <a:solidFill>
                  <a:srgbClr val="474C4D"/>
                </a:solidFill>
                <a:latin typeface="Arial" panose="020B0604020202020204" pitchFamily="34" charset="0"/>
                <a:ea typeface="Times New Roman" panose="02020603050405020304" pitchFamily="18" charset="0"/>
                <a:cs typeface="Times New Roman" panose="02020603050405020304" pitchFamily="18" charset="0"/>
              </a:rPr>
              <a:t>785.220.9954</a:t>
            </a:r>
            <a:br>
              <a:rPr lang="en-US" sz="1200" dirty="0">
                <a:solidFill>
                  <a:srgbClr val="474C4D"/>
                </a:solidFill>
                <a:latin typeface="Arial" panose="020B0604020202020204" pitchFamily="34" charset="0"/>
                <a:ea typeface="Times New Roman" panose="02020603050405020304" pitchFamily="18" charset="0"/>
                <a:cs typeface="Times New Roman" panose="02020603050405020304" pitchFamily="18" charset="0"/>
              </a:rPr>
            </a:br>
            <a:r>
              <a:rPr lang="en-US" sz="1200" u="sng" dirty="0">
                <a:solidFill>
                  <a:srgbClr val="5489A3"/>
                </a:solidFill>
                <a:latin typeface="Arial" panose="020B0604020202020204" pitchFamily="34" charset="0"/>
                <a:ea typeface="Times New Roman" panose="02020603050405020304" pitchFamily="18" charset="0"/>
                <a:cs typeface="Times New Roman" panose="02020603050405020304" pitchFamily="18" charset="0"/>
                <a:hlinkClick r:id="rId4"/>
              </a:rPr>
              <a:t>angie.carman@us.forvismazars.com</a:t>
            </a:r>
            <a:endParaRPr lang="en-US" sz="1200" dirty="0">
              <a:solidFill>
                <a:prstClr val="black"/>
              </a:solidFill>
              <a:latin typeface="Calibri"/>
            </a:endParaRPr>
          </a:p>
        </p:txBody>
      </p:sp>
      <p:pic>
        <p:nvPicPr>
          <p:cNvPr id="4" name="Picture 3" descr="A person with red hair smiling&#10;&#10;AI-generated content may be incorrect.">
            <a:extLst>
              <a:ext uri="{FF2B5EF4-FFF2-40B4-BE49-F238E27FC236}">
                <a16:creationId xmlns:a16="http://schemas.microsoft.com/office/drawing/2014/main" id="{2F580E97-A356-3B0E-6221-1B8034DF6668}"/>
              </a:ext>
            </a:extLst>
          </p:cNvPr>
          <p:cNvPicPr>
            <a:picLocks noChangeAspect="1"/>
          </p:cNvPicPr>
          <p:nvPr/>
        </p:nvPicPr>
        <p:blipFill>
          <a:blip r:embed="rId5">
            <a:extLst>
              <a:ext uri="{28A0092B-C50C-407E-A947-70E740481C1C}">
                <a14:useLocalDpi xmlns:a14="http://schemas.microsoft.com/office/drawing/2010/main" val="0"/>
              </a:ext>
            </a:extLst>
          </a:blip>
          <a:srcRect l="1794" t="8140" r="15093" b="-9061"/>
          <a:stretch/>
        </p:blipFill>
        <p:spPr>
          <a:xfrm>
            <a:off x="6462648" y="1629578"/>
            <a:ext cx="1925439" cy="2817632"/>
          </a:xfrm>
          <a:prstGeom prst="rect">
            <a:avLst/>
          </a:prstGeom>
        </p:spPr>
      </p:pic>
      <p:sp>
        <p:nvSpPr>
          <p:cNvPr id="8" name="TextBox 7">
            <a:extLst>
              <a:ext uri="{FF2B5EF4-FFF2-40B4-BE49-F238E27FC236}">
                <a16:creationId xmlns:a16="http://schemas.microsoft.com/office/drawing/2014/main" id="{07655CAE-8FF2-AC23-603B-CB87632A479F}"/>
              </a:ext>
            </a:extLst>
          </p:cNvPr>
          <p:cNvSpPr txBox="1"/>
          <p:nvPr/>
        </p:nvSpPr>
        <p:spPr>
          <a:xfrm>
            <a:off x="6462648" y="4373193"/>
            <a:ext cx="2868389" cy="1267014"/>
          </a:xfrm>
          <a:prstGeom prst="rect">
            <a:avLst/>
          </a:prstGeom>
          <a:noFill/>
        </p:spPr>
        <p:txBody>
          <a:bodyPr wrap="square" lIns="91440" tIns="45720" rIns="91440" bIns="45720" rtlCol="0" anchor="t">
            <a:spAutoFit/>
          </a:bodyPr>
          <a:lstStyle/>
          <a:p>
            <a:pPr defTabSz="609585">
              <a:lnSpc>
                <a:spcPts val="1733"/>
              </a:lnSpc>
            </a:pPr>
            <a:r>
              <a:rPr lang="en-US" sz="1200" spc="67" dirty="0">
                <a:solidFill>
                  <a:srgbClr val="474C4D"/>
                </a:solidFill>
                <a:latin typeface="Arial" panose="020B0604020202020204" pitchFamily="34" charset="0"/>
                <a:ea typeface="Times New Roman" panose="02020603050405020304" pitchFamily="18" charset="0"/>
              </a:rPr>
              <a:t>Meghan Smith </a:t>
            </a:r>
            <a:endParaRPr lang="en-US" sz="1200" spc="67" dirty="0">
              <a:solidFill>
                <a:srgbClr val="464B4B"/>
              </a:solidFill>
              <a:latin typeface="Arial" panose="020B0604020202020204" pitchFamily="34" charset="0"/>
              <a:ea typeface="Times New Roman" panose="02020603050405020304" pitchFamily="18" charset="0"/>
            </a:endParaRPr>
          </a:p>
          <a:p>
            <a:pPr defTabSz="609585">
              <a:lnSpc>
                <a:spcPts val="1733"/>
              </a:lnSpc>
            </a:pPr>
            <a:r>
              <a:rPr lang="en-US" sz="1200" dirty="0">
                <a:solidFill>
                  <a:srgbClr val="474C4D"/>
                </a:solidFill>
                <a:latin typeface="Arial" panose="020B0604020202020204" pitchFamily="34" charset="0"/>
                <a:ea typeface="Arial" panose="020B0604020202020204" pitchFamily="34" charset="0"/>
                <a:cs typeface="Times New Roman" panose="02020603050405020304" pitchFamily="18" charset="0"/>
              </a:rPr>
              <a:t>Senior Consultant</a:t>
            </a:r>
            <a:endParaRPr lang="en-US" sz="1200" dirty="0">
              <a:solidFill>
                <a:srgbClr val="464B4B"/>
              </a:solidFill>
              <a:latin typeface="Arial" panose="020B0604020202020204" pitchFamily="34" charset="0"/>
              <a:ea typeface="Arial" panose="020B0604020202020204" pitchFamily="34" charset="0"/>
              <a:cs typeface="Times New Roman" panose="02020603050405020304" pitchFamily="18" charset="0"/>
            </a:endParaRPr>
          </a:p>
          <a:p>
            <a:pPr defTabSz="609585"/>
            <a:r>
              <a:rPr lang="en-US" sz="1200" dirty="0">
                <a:latin typeface="Arial"/>
                <a:ea typeface="Times New Roman" panose="02020603050405020304" pitchFamily="18" charset="0"/>
                <a:cs typeface="Times New Roman"/>
              </a:rPr>
              <a:t>Virtual - NC</a:t>
            </a:r>
            <a:br>
              <a:rPr lang="en-US" sz="1200" dirty="0">
                <a:latin typeface="Arial" panose="020B0604020202020204" pitchFamily="34" charset="0"/>
                <a:ea typeface="Times New Roman" panose="02020603050405020304" pitchFamily="18" charset="0"/>
                <a:cs typeface="Times New Roman" panose="02020603050405020304" pitchFamily="18" charset="0"/>
              </a:rPr>
            </a:br>
            <a:r>
              <a:rPr lang="en-US" sz="1200" dirty="0">
                <a:solidFill>
                  <a:srgbClr val="474C4D"/>
                </a:solidFill>
                <a:latin typeface="Arial"/>
                <a:ea typeface="Times New Roman" panose="02020603050405020304" pitchFamily="18" charset="0"/>
                <a:cs typeface="Times New Roman"/>
              </a:rPr>
              <a:t>P: </a:t>
            </a:r>
            <a:r>
              <a:rPr lang="en-US" sz="1200" u="sng" dirty="0">
                <a:solidFill>
                  <a:srgbClr val="474C4D"/>
                </a:solidFill>
                <a:latin typeface="Arial"/>
                <a:ea typeface="Times New Roman" panose="02020603050405020304" pitchFamily="18" charset="0"/>
                <a:cs typeface="Times New Roman"/>
              </a:rPr>
              <a:t>918.636.2908</a:t>
            </a:r>
            <a:br>
              <a:rPr lang="en-US" sz="1200" dirty="0">
                <a:latin typeface="Arial" panose="020B0604020202020204" pitchFamily="34" charset="0"/>
                <a:ea typeface="Times New Roman" panose="02020603050405020304" pitchFamily="18" charset="0"/>
                <a:cs typeface="Times New Roman" panose="02020603050405020304" pitchFamily="18" charset="0"/>
              </a:rPr>
            </a:br>
            <a:r>
              <a:rPr lang="en-US" sz="1200" u="sng" dirty="0">
                <a:solidFill>
                  <a:srgbClr val="5489A3"/>
                </a:solidFill>
                <a:latin typeface="Arial"/>
                <a:ea typeface="Times New Roman" panose="02020603050405020304" pitchFamily="18" charset="0"/>
                <a:cs typeface="Times New Roman"/>
                <a:hlinkClick r:id="rId6"/>
              </a:rPr>
              <a:t>meghan.smith@us.forvis.com</a:t>
            </a:r>
            <a:endParaRPr lang="en-US" sz="1200" u="sng" dirty="0">
              <a:solidFill>
                <a:srgbClr val="5489A3"/>
              </a:solidFill>
              <a:latin typeface="Arial"/>
              <a:ea typeface="Times New Roman" panose="02020603050405020304" pitchFamily="18" charset="0"/>
              <a:cs typeface="Times New Roman"/>
            </a:endParaRPr>
          </a:p>
          <a:p>
            <a:pPr defTabSz="609585"/>
            <a:endParaRPr lang="en-US" sz="1200" u="sng" dirty="0">
              <a:solidFill>
                <a:srgbClr val="5489A3"/>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5E11FAF-6D3F-4416-183D-7FC885F4932E}"/>
              </a:ext>
            </a:extLst>
          </p:cNvPr>
          <p:cNvSpPr/>
          <p:nvPr/>
        </p:nvSpPr>
        <p:spPr>
          <a:xfrm>
            <a:off x="0" y="0"/>
            <a:ext cx="12221496" cy="1259662"/>
          </a:xfrm>
          <a:prstGeom prst="rect">
            <a:avLst/>
          </a:prstGeom>
          <a:solidFill>
            <a:schemeClr val="accent2">
              <a:alpha val="15000"/>
            </a:schemeClr>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8057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6C710-753B-7C55-3617-C841E61A4547}"/>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5B1BD08E-EC17-9FC0-4CBA-62B5647F1CF2}"/>
              </a:ext>
            </a:extLst>
          </p:cNvPr>
          <p:cNvSpPr>
            <a:spLocks noGrp="1"/>
          </p:cNvSpPr>
          <p:nvPr>
            <p:ph sz="quarter" idx="10"/>
          </p:nvPr>
        </p:nvSpPr>
        <p:spPr>
          <a:xfrm>
            <a:off x="304800" y="1728788"/>
            <a:ext cx="7558088" cy="2520950"/>
          </a:xfrm>
        </p:spPr>
        <p:txBody>
          <a:bodyPr/>
          <a:lstStyle/>
          <a:p>
            <a:r>
              <a:rPr lang="en-US" dirty="0"/>
              <a:t>Angie Carman</a:t>
            </a:r>
            <a:endParaRPr lang="en-US" noProof="0" dirty="0"/>
          </a:p>
          <a:p>
            <a:pPr lvl="1"/>
            <a:r>
              <a:rPr lang="en-US" noProof="0" dirty="0"/>
              <a:t>Manager</a:t>
            </a:r>
          </a:p>
          <a:p>
            <a:pPr lvl="1"/>
            <a:r>
              <a:rPr lang="en-US" noProof="0" dirty="0"/>
              <a:t>Angie.Carman@us.forvismazars.com</a:t>
            </a:r>
          </a:p>
          <a:p>
            <a:pPr lvl="1"/>
            <a:endParaRPr lang="en-US" noProof="0" dirty="0"/>
          </a:p>
          <a:p>
            <a:pPr lvl="1"/>
            <a:r>
              <a:rPr lang="en-US" dirty="0"/>
              <a:t>Meghan Smith</a:t>
            </a:r>
          </a:p>
          <a:p>
            <a:pPr lvl="1"/>
            <a:r>
              <a:rPr lang="en-US" dirty="0"/>
              <a:t>Senior Consultant</a:t>
            </a:r>
          </a:p>
          <a:p>
            <a:pPr lvl="1"/>
            <a:r>
              <a:rPr lang="en-US" noProof="0" dirty="0" err="1"/>
              <a:t>Meghan.Smith@us.forvis</a:t>
            </a:r>
            <a:r>
              <a:rPr lang="en-US" dirty="0"/>
              <a:t>mazars.com</a:t>
            </a:r>
            <a:endParaRPr lang="en-US" noProof="0" dirty="0"/>
          </a:p>
          <a:p>
            <a:pPr lvl="1"/>
            <a:endParaRPr lang="en-US" noProof="0" dirty="0"/>
          </a:p>
          <a:p>
            <a:pPr lvl="1"/>
            <a:endParaRPr lang="en-US" noProof="0" dirty="0"/>
          </a:p>
          <a:p>
            <a:pPr lvl="1"/>
            <a:endParaRPr lang="en-US" noProof="0" dirty="0"/>
          </a:p>
          <a:p>
            <a:pPr lvl="1"/>
            <a:endParaRPr lang="en-US" noProof="0" dirty="0"/>
          </a:p>
          <a:p>
            <a:pPr lvl="1"/>
            <a:endParaRPr lang="en-US" noProof="0" dirty="0"/>
          </a:p>
          <a:p>
            <a:pPr lvl="1"/>
            <a:endParaRPr lang="en-US" noProof="0" dirty="0"/>
          </a:p>
          <a:p>
            <a:endParaRPr lang="en-US" noProof="0" dirty="0"/>
          </a:p>
          <a:p>
            <a:pPr lvl="1"/>
            <a:endParaRPr lang="en-US" noProof="0" dirty="0"/>
          </a:p>
          <a:p>
            <a:endParaRPr lang="en-US" noProof="0" dirty="0"/>
          </a:p>
          <a:p>
            <a:endParaRPr lang="en-US" noProof="0" dirty="0"/>
          </a:p>
        </p:txBody>
      </p:sp>
    </p:spTree>
    <p:extLst>
      <p:ext uri="{BB962C8B-B14F-4D97-AF65-F5344CB8AC3E}">
        <p14:creationId xmlns:p14="http://schemas.microsoft.com/office/powerpoint/2010/main" val="822859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D445E-E52A-6DE8-E813-30A2995FE616}"/>
              </a:ext>
            </a:extLst>
          </p:cNvPr>
          <p:cNvSpPr>
            <a:spLocks noGrp="1"/>
          </p:cNvSpPr>
          <p:nvPr>
            <p:ph type="ctrTitle"/>
          </p:nvPr>
        </p:nvSpPr>
        <p:spPr>
          <a:xfrm>
            <a:off x="416808" y="227768"/>
            <a:ext cx="11233171" cy="812565"/>
          </a:xfrm>
        </p:spPr>
        <p:txBody>
          <a:bodyPr>
            <a:normAutofit/>
          </a:bodyPr>
          <a:lstStyle/>
          <a:p>
            <a:r>
              <a:rPr lang="en-US" sz="3600" dirty="0"/>
              <a:t>Learning Objectives</a:t>
            </a:r>
          </a:p>
        </p:txBody>
      </p:sp>
      <p:sp>
        <p:nvSpPr>
          <p:cNvPr id="3" name="Subtitle 2">
            <a:extLst>
              <a:ext uri="{FF2B5EF4-FFF2-40B4-BE49-F238E27FC236}">
                <a16:creationId xmlns:a16="http://schemas.microsoft.com/office/drawing/2014/main" id="{C8E94CEC-0E75-2564-8678-9FBEE21DAF0A}"/>
              </a:ext>
            </a:extLst>
          </p:cNvPr>
          <p:cNvSpPr>
            <a:spLocks noGrp="1"/>
          </p:cNvSpPr>
          <p:nvPr>
            <p:ph type="subTitle" idx="1"/>
          </p:nvPr>
        </p:nvSpPr>
        <p:spPr>
          <a:xfrm>
            <a:off x="429839" y="1390781"/>
            <a:ext cx="11220140" cy="754304"/>
          </a:xfrm>
        </p:spPr>
        <p:txBody>
          <a:bodyPr/>
          <a:lstStyle/>
          <a:p>
            <a:r>
              <a:rPr lang="en-US" b="0" dirty="0"/>
              <a:t>At the end of this session, you should be able to…</a:t>
            </a:r>
          </a:p>
        </p:txBody>
      </p:sp>
      <p:sp>
        <p:nvSpPr>
          <p:cNvPr id="4" name="Text Placeholder 3">
            <a:extLst>
              <a:ext uri="{FF2B5EF4-FFF2-40B4-BE49-F238E27FC236}">
                <a16:creationId xmlns:a16="http://schemas.microsoft.com/office/drawing/2014/main" id="{3BC61FFB-567A-6BE8-D1BB-6EA1E1FAE89B}"/>
              </a:ext>
            </a:extLst>
          </p:cNvPr>
          <p:cNvSpPr>
            <a:spLocks noGrp="1"/>
          </p:cNvSpPr>
          <p:nvPr>
            <p:ph type="body" sz="quarter" idx="10"/>
          </p:nvPr>
        </p:nvSpPr>
        <p:spPr>
          <a:xfrm>
            <a:off x="429839" y="2166402"/>
            <a:ext cx="11220449" cy="3672582"/>
          </a:xfrm>
        </p:spPr>
        <p:txBody>
          <a:bodyPr>
            <a:normAutofit lnSpcReduction="10000"/>
          </a:bodyPr>
          <a:lstStyle/>
          <a:p>
            <a:pPr marL="609585" indent="-609585">
              <a:buAutoNum type="arabicPeriod"/>
            </a:pPr>
            <a:r>
              <a:rPr lang="en-US" dirty="0">
                <a:solidFill>
                  <a:schemeClr val="tx1"/>
                </a:solidFill>
              </a:rPr>
              <a:t>Analyze current issues impacting the revenue cycle operations of organizations</a:t>
            </a:r>
          </a:p>
          <a:p>
            <a:pPr marL="609585" indent="-609585">
              <a:buAutoNum type="arabicPeriod"/>
            </a:pPr>
            <a:r>
              <a:rPr lang="en-US" dirty="0">
                <a:solidFill>
                  <a:schemeClr val="tx1"/>
                </a:solidFill>
              </a:rPr>
              <a:t>Explore effective strategies for solving challenges related to accounts receivable and denial management</a:t>
            </a:r>
          </a:p>
          <a:p>
            <a:pPr marL="609585" indent="-609585">
              <a:buAutoNum type="arabicPeriod"/>
            </a:pPr>
            <a:r>
              <a:rPr lang="en-US" dirty="0">
                <a:solidFill>
                  <a:schemeClr val="tx1"/>
                </a:solidFill>
              </a:rPr>
              <a:t>Synthesize trends in healthcare leading to successful standards of operation around maximizing revenue cycle management</a:t>
            </a:r>
          </a:p>
          <a:p>
            <a:pPr marL="609585" indent="-609585">
              <a:buAutoNum type="arabicPeriod"/>
            </a:pPr>
            <a:endParaRPr lang="en-US" dirty="0"/>
          </a:p>
        </p:txBody>
      </p:sp>
      <p:sp>
        <p:nvSpPr>
          <p:cNvPr id="5" name="Rectangle 4">
            <a:extLst>
              <a:ext uri="{FF2B5EF4-FFF2-40B4-BE49-F238E27FC236}">
                <a16:creationId xmlns:a16="http://schemas.microsoft.com/office/drawing/2014/main" id="{5178F277-4B71-1CB7-394A-3932C28C429E}"/>
              </a:ext>
            </a:extLst>
          </p:cNvPr>
          <p:cNvSpPr/>
          <p:nvPr/>
        </p:nvSpPr>
        <p:spPr>
          <a:xfrm>
            <a:off x="0" y="0"/>
            <a:ext cx="12221496" cy="1259662"/>
          </a:xfrm>
          <a:prstGeom prst="rect">
            <a:avLst/>
          </a:prstGeom>
          <a:solidFill>
            <a:schemeClr val="accent2">
              <a:alpha val="15000"/>
            </a:schemeClr>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9879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pour une image  6" descr="Une image contenant Symétrie, bleu, bâtiment, Éclairage naturel&#10;&#10;Description générée automatiquement">
            <a:extLst>
              <a:ext uri="{FF2B5EF4-FFF2-40B4-BE49-F238E27FC236}">
                <a16:creationId xmlns:a16="http://schemas.microsoft.com/office/drawing/2014/main" id="{C51B44C2-2DCF-C762-F2FE-7BB1434CCA07}"/>
              </a:ext>
            </a:extLst>
          </p:cNvPr>
          <p:cNvPicPr>
            <a:picLocks noGrp="1" noChangeAspect="1"/>
          </p:cNvPicPr>
          <p:nvPr>
            <p:ph type="pic" sz="quarter" idx="21"/>
          </p:nvPr>
        </p:nvPicPr>
        <p:blipFill>
          <a:blip r:embed="rId2"/>
          <a:srcRect l="19876" r="19876"/>
          <a:stretch>
            <a:fillRect/>
          </a:stretch>
        </p:blipFill>
        <p:spPr>
          <a:xfrm>
            <a:off x="6243638" y="306388"/>
            <a:ext cx="5648325" cy="6249987"/>
          </a:xfrm>
        </p:spPr>
      </p:pic>
      <p:sp>
        <p:nvSpPr>
          <p:cNvPr id="3" name="Text Placeholder 2">
            <a:extLst>
              <a:ext uri="{FF2B5EF4-FFF2-40B4-BE49-F238E27FC236}">
                <a16:creationId xmlns:a16="http://schemas.microsoft.com/office/drawing/2014/main" id="{F7475CF5-A5B1-7B45-1446-C858450601CA}"/>
              </a:ext>
            </a:extLst>
          </p:cNvPr>
          <p:cNvSpPr>
            <a:spLocks noGrp="1"/>
          </p:cNvSpPr>
          <p:nvPr>
            <p:ph type="body" sz="quarter" idx="11"/>
          </p:nvPr>
        </p:nvSpPr>
        <p:spPr/>
        <p:txBody>
          <a:bodyPr/>
          <a:lstStyle/>
          <a:p>
            <a:r>
              <a:rPr lang="en-US" dirty="0"/>
              <a:t>01</a:t>
            </a:r>
          </a:p>
        </p:txBody>
      </p:sp>
      <p:sp>
        <p:nvSpPr>
          <p:cNvPr id="4" name="TextBox 3">
            <a:extLst>
              <a:ext uri="{FF2B5EF4-FFF2-40B4-BE49-F238E27FC236}">
                <a16:creationId xmlns:a16="http://schemas.microsoft.com/office/drawing/2014/main" id="{633765EE-7A39-A46F-4081-11D6157DD4DC}"/>
              </a:ext>
            </a:extLst>
          </p:cNvPr>
          <p:cNvSpPr txBox="1"/>
          <p:nvPr/>
        </p:nvSpPr>
        <p:spPr>
          <a:xfrm>
            <a:off x="300037" y="3013501"/>
            <a:ext cx="5212080" cy="830997"/>
          </a:xfrm>
          <a:prstGeom prst="rect">
            <a:avLst/>
          </a:prstGeom>
          <a:noFill/>
        </p:spPr>
        <p:txBody>
          <a:bodyPr wrap="square" rtlCol="0">
            <a:spAutoFit/>
          </a:bodyPr>
          <a:lstStyle/>
          <a:p>
            <a:r>
              <a:rPr lang="en-US" sz="4800" b="1" dirty="0">
                <a:solidFill>
                  <a:schemeClr val="bg1"/>
                </a:solidFill>
              </a:rPr>
              <a:t>Patient Access </a:t>
            </a:r>
          </a:p>
        </p:txBody>
      </p:sp>
    </p:spTree>
    <p:extLst>
      <p:ext uri="{BB962C8B-B14F-4D97-AF65-F5344CB8AC3E}">
        <p14:creationId xmlns:p14="http://schemas.microsoft.com/office/powerpoint/2010/main" val="216776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0148" y="345262"/>
            <a:ext cx="6214566" cy="812565"/>
          </a:xfrm>
        </p:spPr>
        <p:txBody>
          <a:bodyPr anchor="t">
            <a:normAutofit/>
          </a:bodyPr>
          <a:lstStyle/>
          <a:p>
            <a:r>
              <a:rPr lang="en-US" sz="3600" dirty="0"/>
              <a:t>Patient Access Challenges</a:t>
            </a:r>
          </a:p>
        </p:txBody>
      </p:sp>
      <p:sp>
        <p:nvSpPr>
          <p:cNvPr id="34" name="Content Placeholder 2"/>
          <p:cNvSpPr>
            <a:spLocks noGrp="1"/>
          </p:cNvSpPr>
          <p:nvPr>
            <p:ph type="body" sz="quarter" idx="10"/>
          </p:nvPr>
        </p:nvSpPr>
        <p:spPr>
          <a:xfrm>
            <a:off x="485775" y="2163766"/>
            <a:ext cx="11220449" cy="3115735"/>
          </a:xfrm>
        </p:spPr>
        <p:txBody>
          <a:bodyPr>
            <a:normAutofit lnSpcReduction="10000"/>
          </a:bodyPr>
          <a:lstStyle/>
          <a:p>
            <a:pPr marL="0" indent="0">
              <a:buNone/>
            </a:pPr>
            <a:r>
              <a:rPr sz="3600" dirty="0">
                <a:solidFill>
                  <a:schemeClr val="tx1"/>
                </a:solidFill>
              </a:rPr>
              <a:t>- Inaccurate registration and insurance verification</a:t>
            </a:r>
            <a:endParaRPr lang="en-US" sz="3600" dirty="0">
              <a:solidFill>
                <a:schemeClr val="tx1"/>
              </a:solidFill>
            </a:endParaRPr>
          </a:p>
          <a:p>
            <a:pPr marL="0" indent="0">
              <a:buNone/>
            </a:pPr>
            <a:r>
              <a:rPr lang="en-US" sz="3600" dirty="0">
                <a:solidFill>
                  <a:schemeClr val="tx1"/>
                </a:solidFill>
              </a:rPr>
              <a:t>- Rising prior authorization denial rates</a:t>
            </a:r>
            <a:endParaRPr sz="3600" dirty="0">
              <a:solidFill>
                <a:schemeClr val="tx1"/>
              </a:solidFill>
            </a:endParaRPr>
          </a:p>
          <a:p>
            <a:pPr marL="0" indent="0">
              <a:buNone/>
            </a:pPr>
            <a:r>
              <a:rPr sz="3600" dirty="0">
                <a:solidFill>
                  <a:schemeClr val="tx1"/>
                </a:solidFill>
              </a:rPr>
              <a:t>- Lack of price transparency</a:t>
            </a:r>
          </a:p>
          <a:p>
            <a:pPr marL="0" indent="0">
              <a:buNone/>
            </a:pPr>
            <a:r>
              <a:rPr sz="3600" dirty="0">
                <a:solidFill>
                  <a:schemeClr val="tx1"/>
                </a:solidFill>
              </a:rPr>
              <a:t>- </a:t>
            </a:r>
            <a:r>
              <a:rPr lang="en-US" sz="3600" dirty="0">
                <a:solidFill>
                  <a:schemeClr val="tx1"/>
                </a:solidFill>
              </a:rPr>
              <a:t>Pre-service (upfront) </a:t>
            </a:r>
            <a:r>
              <a:rPr sz="3600" dirty="0">
                <a:solidFill>
                  <a:schemeClr val="tx1"/>
                </a:solidFill>
              </a:rPr>
              <a:t>collection inconsistencies</a:t>
            </a:r>
          </a:p>
          <a:p>
            <a:pPr marL="0" indent="0">
              <a:buNone/>
            </a:pPr>
            <a:r>
              <a:rPr sz="3600" dirty="0">
                <a:solidFill>
                  <a:schemeClr val="tx1"/>
                </a:solidFill>
              </a:rPr>
              <a:t>- Eligibility errors leading to downstream denials</a:t>
            </a:r>
            <a:endParaRPr lang="en-US" sz="3600" dirty="0">
              <a:solidFill>
                <a:schemeClr val="tx1"/>
              </a:solidFill>
            </a:endParaRPr>
          </a:p>
          <a:p>
            <a:pPr marL="0" indent="0">
              <a:buNone/>
            </a:pPr>
            <a:endParaRPr sz="3600" dirty="0">
              <a:solidFill>
                <a:schemeClr val="tx1"/>
              </a:solidFill>
            </a:endParaRPr>
          </a:p>
        </p:txBody>
      </p:sp>
      <p:sp>
        <p:nvSpPr>
          <p:cNvPr id="10" name="Rectangle 9">
            <a:extLst>
              <a:ext uri="{FF2B5EF4-FFF2-40B4-BE49-F238E27FC236}">
                <a16:creationId xmlns:a16="http://schemas.microsoft.com/office/drawing/2014/main" id="{391BA853-D5B3-EF26-DE66-24CDE1B102A1}"/>
              </a:ext>
            </a:extLst>
          </p:cNvPr>
          <p:cNvSpPr/>
          <p:nvPr/>
        </p:nvSpPr>
        <p:spPr>
          <a:xfrm>
            <a:off x="0" y="0"/>
            <a:ext cx="12221496" cy="1259662"/>
          </a:xfrm>
          <a:prstGeom prst="rect">
            <a:avLst/>
          </a:prstGeom>
          <a:solidFill>
            <a:schemeClr val="accent2">
              <a:alpha val="15000"/>
            </a:schemeClr>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228" y="335497"/>
            <a:ext cx="11585448" cy="356616"/>
          </a:xfrm>
        </p:spPr>
        <p:txBody>
          <a:bodyPr anchor="ctr">
            <a:noAutofit/>
          </a:bodyPr>
          <a:lstStyle/>
          <a:p>
            <a:r>
              <a:rPr sz="3600" b="1" dirty="0"/>
              <a:t>Patient Access</a:t>
            </a:r>
            <a:r>
              <a:rPr lang="en-US" sz="3600" b="1" dirty="0"/>
              <a:t> </a:t>
            </a:r>
            <a:r>
              <a:rPr sz="3600" b="1" dirty="0"/>
              <a:t>Strategies</a:t>
            </a:r>
          </a:p>
        </p:txBody>
      </p:sp>
      <p:sp>
        <p:nvSpPr>
          <p:cNvPr id="16" name="Slide Number Placeholder 3">
            <a:extLst>
              <a:ext uri="{FF2B5EF4-FFF2-40B4-BE49-F238E27FC236}">
                <a16:creationId xmlns:a16="http://schemas.microsoft.com/office/drawing/2014/main" id="{AD002D19-FC16-6DB4-AC4E-4BC1AFC81290}"/>
              </a:ext>
            </a:extLst>
          </p:cNvPr>
          <p:cNvSpPr>
            <a:spLocks noGrp="1"/>
          </p:cNvSpPr>
          <p:nvPr>
            <p:ph type="sldNum" sz="quarter" idx="4"/>
          </p:nvPr>
        </p:nvSpPr>
        <p:spPr>
          <a:xfrm>
            <a:off x="300037" y="6417000"/>
            <a:ext cx="900000" cy="270000"/>
          </a:xfrm>
        </p:spPr>
        <p:txBody>
          <a:bodyPr/>
          <a:lstStyle/>
          <a:p>
            <a:pPr>
              <a:spcAft>
                <a:spcPts val="600"/>
              </a:spcAft>
            </a:pPr>
            <a:fld id="{721C06D9-4617-44B0-8711-1EF1C439A609}" type="slidenum">
              <a:rPr lang="en-US" noProof="0" smtClean="0"/>
              <a:pPr>
                <a:spcAft>
                  <a:spcPts val="600"/>
                </a:spcAft>
              </a:pPr>
              <a:t>7</a:t>
            </a:fld>
            <a:endParaRPr lang="en-US" noProof="0" dirty="0"/>
          </a:p>
        </p:txBody>
      </p:sp>
      <p:graphicFrame>
        <p:nvGraphicFramePr>
          <p:cNvPr id="17" name="Content Placeholder 2">
            <a:extLst>
              <a:ext uri="{FF2B5EF4-FFF2-40B4-BE49-F238E27FC236}">
                <a16:creationId xmlns:a16="http://schemas.microsoft.com/office/drawing/2014/main" id="{8F6D541D-29D0-2389-1C74-C2EB52A9529E}"/>
              </a:ext>
            </a:extLst>
          </p:cNvPr>
          <p:cNvGraphicFramePr>
            <a:graphicFrameLocks noGrp="1"/>
          </p:cNvGraphicFramePr>
          <p:nvPr>
            <p:ph sz="quarter" idx="15"/>
            <p:extLst>
              <p:ext uri="{D42A27DB-BD31-4B8C-83A1-F6EECF244321}">
                <p14:modId xmlns:p14="http://schemas.microsoft.com/office/powerpoint/2010/main" val="3496159809"/>
              </p:ext>
            </p:extLst>
          </p:nvPr>
        </p:nvGraphicFramePr>
        <p:xfrm>
          <a:off x="306000" y="1258888"/>
          <a:ext cx="11581200" cy="4701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D81A9-1662-17E7-CDFC-48D4139F89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836314-6E79-B0FD-B18D-65B8911568B3}"/>
              </a:ext>
            </a:extLst>
          </p:cNvPr>
          <p:cNvSpPr>
            <a:spLocks noGrp="1"/>
          </p:cNvSpPr>
          <p:nvPr>
            <p:ph type="title"/>
          </p:nvPr>
        </p:nvSpPr>
        <p:spPr>
          <a:xfrm>
            <a:off x="338425" y="191827"/>
            <a:ext cx="11519277" cy="1463040"/>
          </a:xfrm>
        </p:spPr>
        <p:txBody>
          <a:bodyPr vert="horz" lIns="91440" tIns="45720" rIns="91440" bIns="45720" rtlCol="0" anchor="t">
            <a:normAutofit/>
          </a:bodyPr>
          <a:lstStyle/>
          <a:p>
            <a:pPr>
              <a:lnSpc>
                <a:spcPct val="90000"/>
              </a:lnSpc>
            </a:pPr>
            <a:r>
              <a:rPr lang="en-US" sz="3700" b="1" kern="1200" dirty="0">
                <a:solidFill>
                  <a:schemeClr val="tx1"/>
                </a:solidFill>
                <a:latin typeface="+mj-lt"/>
                <a:ea typeface="+mj-ea"/>
                <a:cs typeface="+mj-cs"/>
              </a:rPr>
              <a:t>Impact of Unaddressed </a:t>
            </a:r>
            <a:r>
              <a:rPr lang="en-US" sz="3600" b="1" kern="1200" dirty="0">
                <a:solidFill>
                  <a:schemeClr val="tx1"/>
                </a:solidFill>
                <a:latin typeface="+mj-lt"/>
                <a:ea typeface="+mj-ea"/>
                <a:cs typeface="+mj-cs"/>
              </a:rPr>
              <a:t>Patient Access</a:t>
            </a:r>
            <a:r>
              <a:rPr lang="en-US" sz="3700" b="1" kern="1200" dirty="0">
                <a:solidFill>
                  <a:schemeClr val="tx1"/>
                </a:solidFill>
                <a:latin typeface="+mj-lt"/>
                <a:ea typeface="+mj-ea"/>
                <a:cs typeface="+mj-cs"/>
              </a:rPr>
              <a:t> Challenges</a:t>
            </a:r>
          </a:p>
        </p:txBody>
      </p:sp>
      <p:pic>
        <p:nvPicPr>
          <p:cNvPr id="5" name="Content Placeholder 4">
            <a:extLst>
              <a:ext uri="{FF2B5EF4-FFF2-40B4-BE49-F238E27FC236}">
                <a16:creationId xmlns:a16="http://schemas.microsoft.com/office/drawing/2014/main" id="{6CB8BDBB-BC3B-B627-B98D-55B4260B571B}"/>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793" r="23793"/>
          <a:stretch/>
        </p:blipFill>
        <p:spPr>
          <a:xfrm>
            <a:off x="6987495" y="1459551"/>
            <a:ext cx="4634234" cy="4586035"/>
          </a:xfrm>
          <a:prstGeom prst="rect">
            <a:avLst/>
          </a:prstGeom>
        </p:spPr>
      </p:pic>
      <p:sp>
        <p:nvSpPr>
          <p:cNvPr id="4" name="Content Placeholder 3">
            <a:extLst>
              <a:ext uri="{FF2B5EF4-FFF2-40B4-BE49-F238E27FC236}">
                <a16:creationId xmlns:a16="http://schemas.microsoft.com/office/drawing/2014/main" id="{C08F2A18-2AD1-D762-3F37-3A9467E82A85}"/>
              </a:ext>
            </a:extLst>
          </p:cNvPr>
          <p:cNvSpPr>
            <a:spLocks noGrp="1"/>
          </p:cNvSpPr>
          <p:nvPr>
            <p:ph sz="half" idx="2"/>
          </p:nvPr>
        </p:nvSpPr>
        <p:spPr>
          <a:xfrm>
            <a:off x="334298" y="1545336"/>
            <a:ext cx="6105831" cy="3767328"/>
          </a:xfrm>
        </p:spPr>
        <p:txBody>
          <a:bodyPr vert="horz" lIns="91440" tIns="45720" rIns="91440" bIns="45720" rtlCol="0">
            <a:noAutofit/>
          </a:bodyPr>
          <a:lstStyle/>
          <a:p>
            <a:r>
              <a:rPr lang="en-US" sz="2400" dirty="0"/>
              <a:t>Insurance verification issues can lead to longer wait times, reduced patient throughput, and increased no-show rates</a:t>
            </a:r>
          </a:p>
          <a:p>
            <a:r>
              <a:rPr lang="en-US" sz="2400" dirty="0"/>
              <a:t>Missed revenue due to prior authorization bottlenecks that can lead to postponed or canceled appointments</a:t>
            </a:r>
          </a:p>
          <a:p>
            <a:r>
              <a:rPr lang="en-US" sz="2400" dirty="0"/>
              <a:t>Lack of digital literacy and internet access disproportionately affect rural populations</a:t>
            </a:r>
          </a:p>
          <a:p>
            <a:r>
              <a:rPr lang="en-US" sz="2400" dirty="0"/>
              <a:t>Increased patient financial stress due to high out-of-pocket costs may deter patients from seeking care</a:t>
            </a:r>
          </a:p>
        </p:txBody>
      </p:sp>
      <p:sp>
        <p:nvSpPr>
          <p:cNvPr id="3" name="Rectangle 2">
            <a:extLst>
              <a:ext uri="{FF2B5EF4-FFF2-40B4-BE49-F238E27FC236}">
                <a16:creationId xmlns:a16="http://schemas.microsoft.com/office/drawing/2014/main" id="{4D5A0E5D-7B70-5000-FB80-308962525D52}"/>
              </a:ext>
            </a:extLst>
          </p:cNvPr>
          <p:cNvSpPr/>
          <p:nvPr/>
        </p:nvSpPr>
        <p:spPr>
          <a:xfrm>
            <a:off x="0" y="0"/>
            <a:ext cx="12192000" cy="1259662"/>
          </a:xfrm>
          <a:prstGeom prst="rect">
            <a:avLst/>
          </a:prstGeom>
          <a:solidFill>
            <a:schemeClr val="accent2">
              <a:alpha val="15000"/>
            </a:schemeClr>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1418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3F8E7-77B1-A594-F42D-1C291108F0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314FAC-1F32-323C-1285-5A0604EE62AC}"/>
              </a:ext>
            </a:extLst>
          </p:cNvPr>
          <p:cNvSpPr>
            <a:spLocks noGrp="1"/>
          </p:cNvSpPr>
          <p:nvPr>
            <p:ph type="ctrTitle"/>
          </p:nvPr>
        </p:nvSpPr>
        <p:spPr>
          <a:xfrm>
            <a:off x="273921" y="184707"/>
            <a:ext cx="11376213" cy="812565"/>
          </a:xfrm>
        </p:spPr>
        <p:txBody>
          <a:bodyPr anchor="t">
            <a:normAutofit/>
          </a:bodyPr>
          <a:lstStyle/>
          <a:p>
            <a:r>
              <a:rPr lang="en-US" sz="3600" dirty="0"/>
              <a:t>Use Case: Pre-Service Collections Improvement  </a:t>
            </a:r>
          </a:p>
        </p:txBody>
      </p:sp>
      <p:sp>
        <p:nvSpPr>
          <p:cNvPr id="10" name="Rectangle 9">
            <a:extLst>
              <a:ext uri="{FF2B5EF4-FFF2-40B4-BE49-F238E27FC236}">
                <a16:creationId xmlns:a16="http://schemas.microsoft.com/office/drawing/2014/main" id="{E33DF335-E6B2-3D65-9166-E52148D97A22}"/>
              </a:ext>
            </a:extLst>
          </p:cNvPr>
          <p:cNvSpPr/>
          <p:nvPr/>
        </p:nvSpPr>
        <p:spPr>
          <a:xfrm>
            <a:off x="0" y="0"/>
            <a:ext cx="12192000" cy="1219200"/>
          </a:xfrm>
          <a:prstGeom prst="rect">
            <a:avLst/>
          </a:prstGeom>
          <a:solidFill>
            <a:schemeClr val="accent2">
              <a:alpha val="15000"/>
            </a:schemeClr>
          </a:solidFill>
          <a:ln>
            <a:noFill/>
          </a:ln>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Arrow: Pentagon 5">
            <a:extLst>
              <a:ext uri="{FF2B5EF4-FFF2-40B4-BE49-F238E27FC236}">
                <a16:creationId xmlns:a16="http://schemas.microsoft.com/office/drawing/2014/main" id="{43F2CD9E-91BE-7E9E-F10B-E11824DC95CA}"/>
              </a:ext>
            </a:extLst>
          </p:cNvPr>
          <p:cNvSpPr/>
          <p:nvPr/>
        </p:nvSpPr>
        <p:spPr>
          <a:xfrm>
            <a:off x="548564" y="1837615"/>
            <a:ext cx="3865830" cy="878186"/>
          </a:xfrm>
          <a:prstGeom prst="homePlate">
            <a:avLst>
              <a:gd name="adj" fmla="val 44845"/>
            </a:avLst>
          </a:prstGeom>
          <a:solidFill>
            <a:srgbClr val="B8D0DB"/>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Arial" panose="020B0604020202020204" pitchFamily="34" charset="0"/>
                <a:cs typeface="Arial" panose="020B0604020202020204" pitchFamily="34" charset="0"/>
              </a:rPr>
              <a:t>PROBLEM</a:t>
            </a:r>
          </a:p>
        </p:txBody>
      </p:sp>
      <p:sp>
        <p:nvSpPr>
          <p:cNvPr id="7" name="Arrow: Pentagon 6">
            <a:extLst>
              <a:ext uri="{FF2B5EF4-FFF2-40B4-BE49-F238E27FC236}">
                <a16:creationId xmlns:a16="http://schemas.microsoft.com/office/drawing/2014/main" id="{232BAB5F-9E34-BF3C-6C1E-D43D036A99D6}"/>
              </a:ext>
            </a:extLst>
          </p:cNvPr>
          <p:cNvSpPr/>
          <p:nvPr/>
        </p:nvSpPr>
        <p:spPr>
          <a:xfrm>
            <a:off x="548564" y="2822179"/>
            <a:ext cx="3865830" cy="878186"/>
          </a:xfrm>
          <a:prstGeom prst="homePlate">
            <a:avLst>
              <a:gd name="adj" fmla="val 44845"/>
            </a:avLst>
          </a:prstGeom>
          <a:solidFill>
            <a:srgbClr val="89B2C4"/>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Arial" panose="020B0604020202020204" pitchFamily="34" charset="0"/>
                <a:cs typeface="Arial" panose="020B0604020202020204" pitchFamily="34" charset="0"/>
              </a:rPr>
              <a:t>CHALLENGES</a:t>
            </a:r>
          </a:p>
        </p:txBody>
      </p:sp>
      <p:sp>
        <p:nvSpPr>
          <p:cNvPr id="8" name="Arrow: Pentagon 7">
            <a:extLst>
              <a:ext uri="{FF2B5EF4-FFF2-40B4-BE49-F238E27FC236}">
                <a16:creationId xmlns:a16="http://schemas.microsoft.com/office/drawing/2014/main" id="{A6DE35FA-2AF0-781E-9AD3-09A6E9ADDD0E}"/>
              </a:ext>
            </a:extLst>
          </p:cNvPr>
          <p:cNvSpPr/>
          <p:nvPr/>
        </p:nvSpPr>
        <p:spPr>
          <a:xfrm>
            <a:off x="548564" y="3794672"/>
            <a:ext cx="3865830" cy="878186"/>
          </a:xfrm>
          <a:prstGeom prst="homePlate">
            <a:avLst>
              <a:gd name="adj" fmla="val 44845"/>
            </a:avLst>
          </a:prstGeom>
          <a:solidFill>
            <a:srgbClr val="5489A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Arial" panose="020B0604020202020204" pitchFamily="34" charset="0"/>
                <a:cs typeface="Arial" panose="020B0604020202020204" pitchFamily="34" charset="0"/>
              </a:rPr>
              <a:t>SOLUTIONS</a:t>
            </a:r>
          </a:p>
        </p:txBody>
      </p:sp>
      <p:sp>
        <p:nvSpPr>
          <p:cNvPr id="9" name="Arrow: Pentagon 8">
            <a:extLst>
              <a:ext uri="{FF2B5EF4-FFF2-40B4-BE49-F238E27FC236}">
                <a16:creationId xmlns:a16="http://schemas.microsoft.com/office/drawing/2014/main" id="{784AEE40-2A4D-7F1C-7DED-26652A0472B8}"/>
              </a:ext>
            </a:extLst>
          </p:cNvPr>
          <p:cNvSpPr/>
          <p:nvPr/>
        </p:nvSpPr>
        <p:spPr>
          <a:xfrm>
            <a:off x="548564" y="4767165"/>
            <a:ext cx="3865830" cy="878186"/>
          </a:xfrm>
          <a:prstGeom prst="homePlate">
            <a:avLst>
              <a:gd name="adj" fmla="val 44845"/>
            </a:avLst>
          </a:prstGeom>
          <a:solidFill>
            <a:srgbClr val="34657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Arial" panose="020B0604020202020204" pitchFamily="34" charset="0"/>
                <a:cs typeface="Arial" panose="020B0604020202020204" pitchFamily="34" charset="0"/>
              </a:rPr>
              <a:t>RESULTS</a:t>
            </a:r>
          </a:p>
        </p:txBody>
      </p:sp>
      <p:sp>
        <p:nvSpPr>
          <p:cNvPr id="11" name="Rectangle: Rounded Corners 10">
            <a:extLst>
              <a:ext uri="{FF2B5EF4-FFF2-40B4-BE49-F238E27FC236}">
                <a16:creationId xmlns:a16="http://schemas.microsoft.com/office/drawing/2014/main" id="{F434F7C0-085A-E40D-8006-DA0832EFA91A}"/>
              </a:ext>
            </a:extLst>
          </p:cNvPr>
          <p:cNvSpPr/>
          <p:nvPr/>
        </p:nvSpPr>
        <p:spPr>
          <a:xfrm>
            <a:off x="5078215" y="1837615"/>
            <a:ext cx="6280085" cy="878186"/>
          </a:xfrm>
          <a:prstGeom prst="roundRect">
            <a:avLst/>
          </a:prstGeom>
          <a:solidFill>
            <a:schemeClr val="accent2">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Self pay A/R balance inflated due to unsuccessful patient liability collections efforts pre- and post-discharge</a:t>
            </a:r>
          </a:p>
        </p:txBody>
      </p:sp>
      <p:sp>
        <p:nvSpPr>
          <p:cNvPr id="12" name="Rectangle: Rounded Corners 11">
            <a:extLst>
              <a:ext uri="{FF2B5EF4-FFF2-40B4-BE49-F238E27FC236}">
                <a16:creationId xmlns:a16="http://schemas.microsoft.com/office/drawing/2014/main" id="{BF6B7C06-D937-6D2C-7C3C-B5F44999E46A}"/>
              </a:ext>
            </a:extLst>
          </p:cNvPr>
          <p:cNvSpPr/>
          <p:nvPr/>
        </p:nvSpPr>
        <p:spPr>
          <a:xfrm>
            <a:off x="5078214" y="2822178"/>
            <a:ext cx="6280085" cy="878186"/>
          </a:xfrm>
          <a:prstGeom prst="roundRect">
            <a:avLst/>
          </a:prstGeom>
          <a:solidFill>
            <a:schemeClr val="accent2">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Lack of resources and training support to educate staff to implement a successful pre-service collections program</a:t>
            </a:r>
          </a:p>
        </p:txBody>
      </p:sp>
      <p:sp>
        <p:nvSpPr>
          <p:cNvPr id="13" name="Rectangle: Rounded Corners 12">
            <a:extLst>
              <a:ext uri="{FF2B5EF4-FFF2-40B4-BE49-F238E27FC236}">
                <a16:creationId xmlns:a16="http://schemas.microsoft.com/office/drawing/2014/main" id="{1AD60AD1-46FB-80BF-749F-DEE13453831F}"/>
              </a:ext>
            </a:extLst>
          </p:cNvPr>
          <p:cNvSpPr/>
          <p:nvPr/>
        </p:nvSpPr>
        <p:spPr>
          <a:xfrm>
            <a:off x="5078214" y="3796307"/>
            <a:ext cx="6280085" cy="878186"/>
          </a:xfrm>
          <a:prstGeom prst="roundRect">
            <a:avLst/>
          </a:prstGeom>
          <a:solidFill>
            <a:schemeClr val="accent2">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Forvis Mazars assistance with baseline trending, policy  and process design, community outreach, staff training, and reporting</a:t>
            </a:r>
          </a:p>
        </p:txBody>
      </p:sp>
      <p:sp>
        <p:nvSpPr>
          <p:cNvPr id="14" name="Rectangle: Rounded Corners 13">
            <a:extLst>
              <a:ext uri="{FF2B5EF4-FFF2-40B4-BE49-F238E27FC236}">
                <a16:creationId xmlns:a16="http://schemas.microsoft.com/office/drawing/2014/main" id="{4087A86D-55B8-4B90-5926-8D7322397535}"/>
              </a:ext>
            </a:extLst>
          </p:cNvPr>
          <p:cNvSpPr/>
          <p:nvPr/>
        </p:nvSpPr>
        <p:spPr>
          <a:xfrm>
            <a:off x="5078213" y="4767165"/>
            <a:ext cx="6280085" cy="878186"/>
          </a:xfrm>
          <a:prstGeom prst="roundRect">
            <a:avLst/>
          </a:prstGeom>
          <a:solidFill>
            <a:schemeClr val="accent2">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Immediate increase in overall patient collections, positive shift in staff engagement, and higher patient satisfaction</a:t>
            </a:r>
          </a:p>
        </p:txBody>
      </p:sp>
    </p:spTree>
    <p:extLst>
      <p:ext uri="{BB962C8B-B14F-4D97-AF65-F5344CB8AC3E}">
        <p14:creationId xmlns:p14="http://schemas.microsoft.com/office/powerpoint/2010/main" val="6434947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SET_SIZE_ON_INSERT" val="1393,467"/>
</p:tagLst>
</file>

<file path=ppt/theme/theme1.xml><?xml version="1.0" encoding="utf-8"?>
<a:theme xmlns:a="http://schemas.openxmlformats.org/drawingml/2006/main" name="Office Theme">
  <a:themeElements>
    <a:clrScheme name="Forvis Mazars">
      <a:dk1>
        <a:srgbClr val="464B4B"/>
      </a:dk1>
      <a:lt1>
        <a:srgbClr val="FFFFFF"/>
      </a:lt1>
      <a:dk2>
        <a:srgbClr val="0072CE"/>
      </a:dk2>
      <a:lt2>
        <a:srgbClr val="F4F4F4"/>
      </a:lt2>
      <a:accent1>
        <a:srgbClr val="0072CE"/>
      </a:accent1>
      <a:accent2>
        <a:srgbClr val="4AA7B7"/>
      </a:accent2>
      <a:accent3>
        <a:srgbClr val="171C8F"/>
      </a:accent3>
      <a:accent4>
        <a:srgbClr val="27B093"/>
      </a:accent4>
      <a:accent5>
        <a:srgbClr val="B1B3B3"/>
      </a:accent5>
      <a:accent6>
        <a:srgbClr val="5D93CD"/>
      </a:accent6>
      <a:hlink>
        <a:srgbClr val="0072CE"/>
      </a:hlink>
      <a:folHlink>
        <a:srgbClr val="0072C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 Forvis Mazars_PPT Simplified Template_U.S. English.potx" id="{F5B42E4F-3E53-5E47-B0AE-D750FFEEB9CB}" vid="{7FE6E145-6D89-404C-91CA-B0C4094496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ervice xmlns="d6cb3a88-e620-40c8-867c-3fd51c863df6" xsi:nil="true"/>
    <Industry xmlns="d6cb3a88-e620-40c8-867c-3fd51c863df6" xsi:nil="true"/>
    <PublishingExpirationDate xmlns="http://schemas.microsoft.com/sharepoint/v3" xsi:nil="true"/>
    <PublishingStartDate xmlns="http://schemas.microsoft.com/sharepoint/v3" xsi:nil="true"/>
    <TaxCatchAll xmlns="36888353-22fa-4058-97b3-220a5ac5ab59" xsi:nil="true"/>
    <lcf76f155ced4ddcb4097134ff3c332f xmlns="d6cb3a88-e620-40c8-867c-3fd51c863df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7FD3E8DE801C848BB2AF252D19E56E2" ma:contentTypeVersion="24" ma:contentTypeDescription="Create a new document." ma:contentTypeScope="" ma:versionID="962afd8d847edcaefaaf0b577065c652">
  <xsd:schema xmlns:xsd="http://www.w3.org/2001/XMLSchema" xmlns:xs="http://www.w3.org/2001/XMLSchema" xmlns:p="http://schemas.microsoft.com/office/2006/metadata/properties" xmlns:ns1="http://schemas.microsoft.com/sharepoint/v3" xmlns:ns2="36888353-22fa-4058-97b3-220a5ac5ab59" xmlns:ns3="d6cb3a88-e620-40c8-867c-3fd51c863df6" targetNamespace="http://schemas.microsoft.com/office/2006/metadata/properties" ma:root="true" ma:fieldsID="3311340cb67a75b9a6ebbbdd58ec6658" ns1:_="" ns2:_="" ns3:_="">
    <xsd:import namespace="http://schemas.microsoft.com/sharepoint/v3"/>
    <xsd:import namespace="36888353-22fa-4058-97b3-220a5ac5ab59"/>
    <xsd:import namespace="d6cb3a88-e620-40c8-867c-3fd51c863df6"/>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Industry" minOccurs="0"/>
                <xsd:element ref="ns3:Service"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5"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6"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6888353-22fa-4058-97b3-220a5ac5ab5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1dc1f61-ca5b-4b38-b8e9-384fa89aaf5f}" ma:internalName="TaxCatchAll" ma:showField="CatchAllData" ma:web="36888353-22fa-4058-97b3-220a5ac5ab5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6cb3a88-e620-40c8-867c-3fd51c863df6"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Industry" ma:index="16" nillable="true" ma:displayName="Industry" ma:format="Dropdown" ma:internalName="Industry">
      <xsd:complexType>
        <xsd:complexContent>
          <xsd:extension base="dms:MultiChoice">
            <xsd:sequence>
              <xsd:element name="Value" maxOccurs="unbounded" minOccurs="0" nillable="true">
                <xsd:simpleType>
                  <xsd:restriction base="dms:Choice">
                    <xsd:enumeration value="Academic Medical Centers &amp; Teaching Hospitals"/>
                    <xsd:enumeration value="Agribusiness"/>
                    <xsd:enumeration value="Architecture &amp; Engineering"/>
                    <xsd:enumeration value="Asset Management"/>
                    <xsd:enumeration value="Banking"/>
                    <xsd:enumeration value="Commercial Products"/>
                    <xsd:enumeration value="Community Health Centers"/>
                    <xsd:enumeration value="Construction"/>
                    <xsd:enumeration value="Construction &amp; Real Estate"/>
                    <xsd:enumeration value="Credit Unions"/>
                    <xsd:enumeration value="Dealerships"/>
                    <xsd:enumeration value="Energy &amp; Natural Resources"/>
                    <xsd:enumeration value="Financial Services"/>
                    <xsd:enumeration value="Government Contracting"/>
                    <xsd:enumeration value="Healthcare"/>
                    <xsd:enumeration value="Higher Education"/>
                    <xsd:enumeration value="Higher Education Consulting"/>
                    <xsd:enumeration value="Home Care &amp; Hospice"/>
                    <xsd:enumeration value="Hospitality"/>
                    <xsd:enumeration value="Hospitals &amp; Health Systems"/>
                    <xsd:enumeration value="Insurance"/>
                    <xsd:enumeration value="Intellectual &amp; Developmental Disabilities"/>
                    <xsd:enumeration value="Life Sciences"/>
                    <xsd:enumeration value="Manufacturing, Wholesale, &amp; Distribution"/>
                    <xsd:enumeration value="Multifamily Housing"/>
                    <xsd:enumeration value="Nonprofit"/>
                    <xsd:enumeration value="Nonprofit Advisory Services"/>
                    <xsd:enumeration value="Physician Enterprise"/>
                    <xsd:enumeration value="Private Client"/>
                    <xsd:enumeration value="Private Equity"/>
                    <xsd:enumeration value="Professional Services"/>
                    <xsd:enumeration value="Public Sector"/>
                    <xsd:enumeration value="Real Estate"/>
                    <xsd:enumeration value="Retail"/>
                    <xsd:enumeration value="Senior Living &amp; Long-Term Care"/>
                    <xsd:enumeration value="Software &amp; Technology"/>
                    <xsd:enumeration value="Technology &amp; Services"/>
                    <xsd:enumeration value="Telecommunications"/>
                    <xsd:enumeration value="Transportation &amp; Logistics"/>
                    <xsd:enumeration value="Wealth Management"/>
                  </xsd:restriction>
                </xsd:simpleType>
              </xsd:element>
            </xsd:sequence>
          </xsd:extension>
        </xsd:complexContent>
      </xsd:complexType>
    </xsd:element>
    <xsd:element name="Service" ma:index="17" nillable="true" ma:displayName="Service" ma:format="Dropdown" ma:internalName="Service">
      <xsd:complexType>
        <xsd:complexContent>
          <xsd:extension base="dms:MultiChoice">
            <xsd:sequence>
              <xsd:element name="Value" maxOccurs="unbounded" minOccurs="0" nillable="true">
                <xsd:simpleType>
                  <xsd:restriction base="dms:Choice">
                    <xsd:enumeration value="Agency"/>
                    <xsd:enumeration value="Analytics"/>
                    <xsd:enumeration value="Assurance"/>
                    <xsd:enumeration value="Business Technology Solutions"/>
                    <xsd:enumeration value="Capital Advisors"/>
                    <xsd:enumeration value="CFO &amp; Business Consulting"/>
                    <xsd:enumeration value="Deal Advisory"/>
                    <xsd:enumeration value="EDGE"/>
                    <xsd:enumeration value="Education Services"/>
                    <xsd:enumeration value="Enterprise Risk &amp; Quantitative Consulting"/>
                    <xsd:enumeration value="Executive Search"/>
                    <xsd:enumeration value="Federal Tax Specialty"/>
                    <xsd:enumeration value="Financial Services Regulatory"/>
                    <xsd:enumeration value="Forensics &amp; Valuation"/>
                    <xsd:enumeration value="Healthcare Consulting"/>
                    <xsd:enumeration value="Healthcare Finance &amp; Strategy"/>
                    <xsd:enumeration value="HCPAS"/>
                    <xsd:enumeration value="Healthcare Performance Improvement"/>
                    <xsd:enumeration value="Healthcare Regulatory"/>
                    <xsd:enumeration value="Internal Audit"/>
                    <xsd:enumeration value="International Tax Services"/>
                    <xsd:enumeration value="IT Risk &amp; Compliance"/>
                    <xsd:enumeration value="Lease Accounting"/>
                    <xsd:enumeration value="Loan Review"/>
                    <xsd:enumeration value="Outsourced Accounting Services"/>
                    <xsd:enumeration value="Public Sector Advisory"/>
                    <xsd:enumeration value="RAS 1"/>
                    <xsd:enumeration value="RAS 2"/>
                    <xsd:enumeration value="Regulatory Compliance"/>
                    <xsd:enumeration value="Restructuring &amp; Special Situations"/>
                    <xsd:enumeration value="Retirement Plan Consulting"/>
                    <xsd:enumeration value="SOC &amp; HITRUST"/>
                    <xsd:enumeration value="State &amp; Local Tax"/>
                    <xsd:enumeration value="TALENT SHIFT"/>
                    <xsd:enumeration value="Tax"/>
                    <xsd:enumeration value="Tax Specialty Services"/>
                    <xsd:enumeration value="Technology Consulting"/>
                    <xsd:enumeration value="Transaction Advisory"/>
                    <xsd:enumeration value="Wealth Advisory"/>
                  </xsd:restriction>
                </xsd:simpleType>
              </xsd:element>
            </xsd:sequence>
          </xsd:extension>
        </xsd:complexContent>
      </xsd:complex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1e874ca1-6181-4beb-ab40-42f883e41f7b"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FD7993-1C4A-4B0A-BB38-4674B64AA39B}">
  <ds:schemaRefs>
    <ds:schemaRef ds:uri="http://purl.org/dc/terms/"/>
    <ds:schemaRef ds:uri="http://www.w3.org/XML/1998/namespace"/>
    <ds:schemaRef ds:uri="http://purl.org/dc/dcmitype/"/>
    <ds:schemaRef ds:uri="d6cb3a88-e620-40c8-867c-3fd51c863df6"/>
    <ds:schemaRef ds:uri="http://schemas.microsoft.com/sharepoint/v3"/>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36888353-22fa-4058-97b3-220a5ac5ab59"/>
    <ds:schemaRef ds:uri="http://purl.org/dc/elements/1.1/"/>
  </ds:schemaRefs>
</ds:datastoreItem>
</file>

<file path=customXml/itemProps2.xml><?xml version="1.0" encoding="utf-8"?>
<ds:datastoreItem xmlns:ds="http://schemas.openxmlformats.org/officeDocument/2006/customXml" ds:itemID="{A05A034C-9A65-4ECD-988D-7A55C25B1796}">
  <ds:schemaRefs>
    <ds:schemaRef ds:uri="http://schemas.microsoft.com/sharepoint/v3/contenttype/forms"/>
  </ds:schemaRefs>
</ds:datastoreItem>
</file>

<file path=customXml/itemProps3.xml><?xml version="1.0" encoding="utf-8"?>
<ds:datastoreItem xmlns:ds="http://schemas.openxmlformats.org/officeDocument/2006/customXml" ds:itemID="{DB00857B-683B-460D-A485-61D7817C7F93}">
  <ds:schemaRefs>
    <ds:schemaRef ds:uri="36888353-22fa-4058-97b3-220a5ac5ab59"/>
    <ds:schemaRef ds:uri="d6cb3a88-e620-40c8-867c-3fd51c863d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2 Forvis Mazars_PPT Simplified Template_U.S. English</Template>
  <TotalTime>30</TotalTime>
  <Words>2494</Words>
  <Application>Microsoft Office PowerPoint</Application>
  <PresentationFormat>Widescreen</PresentationFormat>
  <Paragraphs>219</Paragraphs>
  <Slides>30</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Aptos</vt:lpstr>
      <vt:lpstr>Arial</vt:lpstr>
      <vt:lpstr>Arial</vt:lpstr>
      <vt:lpstr>Calibri</vt:lpstr>
      <vt:lpstr>Wingdings</vt:lpstr>
      <vt:lpstr>Office Theme</vt:lpstr>
      <vt:lpstr>Challenges in Revenue Cycle Operations</vt:lpstr>
      <vt:lpstr>Agenda </vt:lpstr>
      <vt:lpstr>Meet the Presenters</vt:lpstr>
      <vt:lpstr>Learning Objectives</vt:lpstr>
      <vt:lpstr>PowerPoint Presentation</vt:lpstr>
      <vt:lpstr>Patient Access Challenges</vt:lpstr>
      <vt:lpstr>Patient Access Strategies</vt:lpstr>
      <vt:lpstr>Impact of Unaddressed Patient Access Challenges</vt:lpstr>
      <vt:lpstr>Use Case: Pre-Service Collections Improvement  </vt:lpstr>
      <vt:lpstr>Use Case: Pre-Service Collections Improvement  </vt:lpstr>
      <vt:lpstr>PowerPoint Presentation</vt:lpstr>
      <vt:lpstr>PowerPoint Presentation</vt:lpstr>
      <vt:lpstr>Coding Strategies</vt:lpstr>
      <vt:lpstr>Impact of Unaddressed Coding Challenges</vt:lpstr>
      <vt:lpstr>PowerPoint Presentation</vt:lpstr>
      <vt:lpstr>Clearinghouse Challenges</vt:lpstr>
      <vt:lpstr>Clearinghouse Strategies</vt:lpstr>
      <vt:lpstr>Impact of Unaddressed Clearinghouse Challenges</vt:lpstr>
      <vt:lpstr>PowerPoint Presentation</vt:lpstr>
      <vt:lpstr>Accounts Receivable (A/R) Challenges</vt:lpstr>
      <vt:lpstr>Accounts Receivable (A/R) Strategies</vt:lpstr>
      <vt:lpstr>Impact of Unaddressed A/R Challenges</vt:lpstr>
      <vt:lpstr>PowerPoint Presentation</vt:lpstr>
      <vt:lpstr>Denials Management Challenges</vt:lpstr>
      <vt:lpstr>Denials Management: Effective Strategies</vt:lpstr>
      <vt:lpstr>Impact of Unaddressed Denials Challenges</vt:lpstr>
      <vt:lpstr>Trends Leading to Revenue Cycle Excellence</vt:lpstr>
      <vt:lpstr>Closing Thoughts</vt:lpstr>
      <vt:lpstr>Q&amp;A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Carman, Angie</dc:creator>
  <cp:lastModifiedBy>Carman, Angie</cp:lastModifiedBy>
  <cp:revision>2</cp:revision>
  <dcterms:created xsi:type="dcterms:W3CDTF">2025-02-24T22:39:19Z</dcterms:created>
  <dcterms:modified xsi:type="dcterms:W3CDTF">2025-05-31T04:43:05Z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0x010100F7FD3E8DE801C848BB2AF252D19E56E2</vt:lpwstr>
  </property>
</Properties>
</file>