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7"/>
  </p:notesMasterIdLst>
  <p:sldIdLst>
    <p:sldId id="256" r:id="rId5"/>
    <p:sldId id="257" r:id="rId6"/>
    <p:sldId id="274" r:id="rId7"/>
    <p:sldId id="280" r:id="rId8"/>
    <p:sldId id="282" r:id="rId9"/>
    <p:sldId id="283" r:id="rId10"/>
    <p:sldId id="284" r:id="rId11"/>
    <p:sldId id="285" r:id="rId12"/>
    <p:sldId id="286" r:id="rId13"/>
    <p:sldId id="287" r:id="rId14"/>
    <p:sldId id="313" r:id="rId15"/>
    <p:sldId id="279" r:id="rId16"/>
    <p:sldId id="314" r:id="rId17"/>
    <p:sldId id="312" r:id="rId18"/>
    <p:sldId id="288" r:id="rId19"/>
    <p:sldId id="311" r:id="rId20"/>
    <p:sldId id="289" r:id="rId21"/>
    <p:sldId id="290" r:id="rId22"/>
    <p:sldId id="291" r:id="rId23"/>
    <p:sldId id="292" r:id="rId24"/>
    <p:sldId id="293" r:id="rId25"/>
    <p:sldId id="294" r:id="rId26"/>
    <p:sldId id="295" r:id="rId27"/>
    <p:sldId id="296" r:id="rId28"/>
    <p:sldId id="297" r:id="rId29"/>
    <p:sldId id="298" r:id="rId30"/>
    <p:sldId id="299" r:id="rId31"/>
    <p:sldId id="275" r:id="rId32"/>
    <p:sldId id="300" r:id="rId33"/>
    <p:sldId id="301" r:id="rId34"/>
    <p:sldId id="302" r:id="rId35"/>
    <p:sldId id="303" r:id="rId36"/>
    <p:sldId id="315" r:id="rId37"/>
    <p:sldId id="304" r:id="rId38"/>
    <p:sldId id="305" r:id="rId39"/>
    <p:sldId id="306" r:id="rId40"/>
    <p:sldId id="307" r:id="rId41"/>
    <p:sldId id="308" r:id="rId42"/>
    <p:sldId id="309" r:id="rId43"/>
    <p:sldId id="310" r:id="rId44"/>
    <p:sldId id="316" r:id="rId45"/>
    <p:sldId id="263" r:id="rId46"/>
  </p:sldIdLst>
  <p:sldSz cx="18288000" cy="10287000"/>
  <p:notesSz cx="6858000" cy="9144000"/>
  <p:embeddedFontLst>
    <p:embeddedFont>
      <p:font typeface="Montserrat Classic" panose="020B0604020202020204" charset="0"/>
      <p:regular r:id="rId48"/>
    </p:embeddedFont>
    <p:embeddedFont>
      <p:font typeface="Montserrat Extra-Bold" panose="020B0604020202020204" charset="0"/>
      <p:regular r:id="rId49"/>
    </p:embeddedFont>
    <p:embeddedFont>
      <p:font typeface="Montserrat Extra-Bold Bold" panose="020B0604020202020204" charset="0"/>
      <p:regular r:id="rId50"/>
    </p:embeddedFont>
    <p:embeddedFont>
      <p:font typeface="Tempus Sans ITC" panose="04020404030D07020202" pitchFamily="82"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B1DD"/>
    <a:srgbClr val="BFD734"/>
    <a:srgbClr val="1E3262"/>
    <a:srgbClr val="ECF3C3"/>
    <a:srgbClr val="DDEA92"/>
    <a:srgbClr val="B1E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38A0D-325E-46A8-BA0E-8BD93200C5D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54375CED-EEF7-4194-8328-343894695BC3}">
      <dgm:prSet phldrT="[Text]" phldr="0" custT="1"/>
      <dgm:spPr>
        <a:solidFill>
          <a:srgbClr val="1E3262"/>
        </a:solidFill>
      </dgm:spPr>
      <dgm:t>
        <a:bodyPr/>
        <a:lstStyle/>
        <a:p>
          <a:r>
            <a:rPr lang="en-US" sz="1800" dirty="0">
              <a:latin typeface="Montserrat Classic" panose="020B0604020202020204" charset="0"/>
            </a:rPr>
            <a:t>Predisposing Factors</a:t>
          </a:r>
        </a:p>
      </dgm:t>
    </dgm:pt>
    <dgm:pt modelId="{C0592A10-C41C-4C32-97E8-7657C848A366}" type="parTrans" cxnId="{0FD0BA0F-15A3-4191-B616-591B0543EFF6}">
      <dgm:prSet/>
      <dgm:spPr/>
      <dgm:t>
        <a:bodyPr/>
        <a:lstStyle/>
        <a:p>
          <a:endParaRPr lang="en-US" sz="2800">
            <a:latin typeface="Montserrat Classic" panose="020B0604020202020204" charset="0"/>
          </a:endParaRPr>
        </a:p>
      </dgm:t>
    </dgm:pt>
    <dgm:pt modelId="{1159F182-9F08-4F45-9657-B03FAA4E3CA8}" type="sibTrans" cxnId="{0FD0BA0F-15A3-4191-B616-591B0543EFF6}">
      <dgm:prSet custT="1"/>
      <dgm:spPr>
        <a:solidFill>
          <a:srgbClr val="BFD734"/>
        </a:solidFill>
      </dgm:spPr>
      <dgm:t>
        <a:bodyPr/>
        <a:lstStyle/>
        <a:p>
          <a:endParaRPr lang="en-US" sz="1200">
            <a:latin typeface="Montserrat Classic" panose="020B0604020202020204" charset="0"/>
          </a:endParaRPr>
        </a:p>
      </dgm:t>
    </dgm:pt>
    <dgm:pt modelId="{90C4C76A-69F6-43BF-9FAE-F141C50718B6}">
      <dgm:prSet phldrT="[Text]" phldr="0" custT="1"/>
      <dgm:spPr>
        <a:ln>
          <a:solidFill>
            <a:srgbClr val="1E3262"/>
          </a:solidFill>
        </a:ln>
      </dgm:spPr>
      <dgm:t>
        <a:bodyPr/>
        <a:lstStyle/>
        <a:p>
          <a:r>
            <a:rPr lang="en-US" sz="1800" dirty="0">
              <a:latin typeface="Montserrat Classic" panose="020B0604020202020204" charset="0"/>
            </a:rPr>
            <a:t>Age 65+</a:t>
          </a:r>
        </a:p>
      </dgm:t>
    </dgm:pt>
    <dgm:pt modelId="{EF013797-2900-4903-AA7E-FD6D03916EB4}" type="parTrans" cxnId="{9BA454B5-B4FB-4B8B-B9C0-6C12D2511823}">
      <dgm:prSet/>
      <dgm:spPr/>
      <dgm:t>
        <a:bodyPr/>
        <a:lstStyle/>
        <a:p>
          <a:endParaRPr lang="en-US" sz="2800">
            <a:latin typeface="Montserrat Classic" panose="020B0604020202020204" charset="0"/>
          </a:endParaRPr>
        </a:p>
      </dgm:t>
    </dgm:pt>
    <dgm:pt modelId="{1616779C-F3E7-4A08-951A-71D4D80CE567}" type="sibTrans" cxnId="{9BA454B5-B4FB-4B8B-B9C0-6C12D2511823}">
      <dgm:prSet/>
      <dgm:spPr/>
      <dgm:t>
        <a:bodyPr/>
        <a:lstStyle/>
        <a:p>
          <a:endParaRPr lang="en-US" sz="2800">
            <a:latin typeface="Montserrat Classic" panose="020B0604020202020204" charset="0"/>
          </a:endParaRPr>
        </a:p>
      </dgm:t>
    </dgm:pt>
    <dgm:pt modelId="{F63A047E-5037-46F8-916E-0B753F983139}">
      <dgm:prSet phldrT="[Text]" phldr="0" custT="1"/>
      <dgm:spPr>
        <a:solidFill>
          <a:srgbClr val="1E3262"/>
        </a:solidFill>
      </dgm:spPr>
      <dgm:t>
        <a:bodyPr/>
        <a:lstStyle/>
        <a:p>
          <a:r>
            <a:rPr lang="en-US" sz="1800" dirty="0">
              <a:latin typeface="Montserrat Classic" panose="020B0604020202020204" charset="0"/>
            </a:rPr>
            <a:t>Participating Factors</a:t>
          </a:r>
        </a:p>
      </dgm:t>
    </dgm:pt>
    <dgm:pt modelId="{153457C0-D53C-446A-A3E2-23C5C4E81905}" type="parTrans" cxnId="{01B47CAF-1A4B-4FA4-BB59-8E770501FB31}">
      <dgm:prSet/>
      <dgm:spPr/>
      <dgm:t>
        <a:bodyPr/>
        <a:lstStyle/>
        <a:p>
          <a:endParaRPr lang="en-US" sz="2800">
            <a:latin typeface="Montserrat Classic" panose="020B0604020202020204" charset="0"/>
          </a:endParaRPr>
        </a:p>
      </dgm:t>
    </dgm:pt>
    <dgm:pt modelId="{4ADBB815-C22D-4024-BA5E-C9C223346888}" type="sibTrans" cxnId="{01B47CAF-1A4B-4FA4-BB59-8E770501FB31}">
      <dgm:prSet custT="1"/>
      <dgm:spPr>
        <a:solidFill>
          <a:srgbClr val="BFD734"/>
        </a:solidFill>
      </dgm:spPr>
      <dgm:t>
        <a:bodyPr/>
        <a:lstStyle/>
        <a:p>
          <a:endParaRPr lang="en-US" sz="1200">
            <a:latin typeface="Montserrat Classic" panose="020B0604020202020204" charset="0"/>
          </a:endParaRPr>
        </a:p>
      </dgm:t>
    </dgm:pt>
    <dgm:pt modelId="{801C7A9B-3157-43FA-BC4B-6254691C7921}">
      <dgm:prSet phldrT="[Text]" phldr="0" custT="1"/>
      <dgm:spPr>
        <a:ln>
          <a:solidFill>
            <a:srgbClr val="1E3262"/>
          </a:solidFill>
        </a:ln>
      </dgm:spPr>
      <dgm:t>
        <a:bodyPr/>
        <a:lstStyle/>
        <a:p>
          <a:r>
            <a:rPr lang="en-US" sz="1800" dirty="0">
              <a:latin typeface="Montserrat Classic" panose="020B0604020202020204" charset="0"/>
            </a:rPr>
            <a:t>Burns</a:t>
          </a:r>
        </a:p>
      </dgm:t>
    </dgm:pt>
    <dgm:pt modelId="{7AFC24B3-AD39-4D4E-8917-DC26C9F9048C}" type="parTrans" cxnId="{9587BB68-E137-4B81-B6A1-186ED21548C3}">
      <dgm:prSet/>
      <dgm:spPr/>
      <dgm:t>
        <a:bodyPr/>
        <a:lstStyle/>
        <a:p>
          <a:endParaRPr lang="en-US" sz="2800">
            <a:latin typeface="Montserrat Classic" panose="020B0604020202020204" charset="0"/>
          </a:endParaRPr>
        </a:p>
      </dgm:t>
    </dgm:pt>
    <dgm:pt modelId="{BDBDE611-67C4-4BE3-8E24-98D8A1A0CF8B}" type="sibTrans" cxnId="{9587BB68-E137-4B81-B6A1-186ED21548C3}">
      <dgm:prSet/>
      <dgm:spPr/>
      <dgm:t>
        <a:bodyPr/>
        <a:lstStyle/>
        <a:p>
          <a:endParaRPr lang="en-US" sz="2800">
            <a:latin typeface="Montserrat Classic" panose="020B0604020202020204" charset="0"/>
          </a:endParaRPr>
        </a:p>
      </dgm:t>
    </dgm:pt>
    <dgm:pt modelId="{0DBF3159-033B-4D5A-A1CC-00AA10C65368}">
      <dgm:prSet phldrT="[Text]" phldr="0" custT="1"/>
      <dgm:spPr>
        <a:solidFill>
          <a:srgbClr val="1E3262"/>
        </a:solidFill>
      </dgm:spPr>
      <dgm:t>
        <a:bodyPr/>
        <a:lstStyle/>
        <a:p>
          <a:r>
            <a:rPr lang="en-US" sz="1800" dirty="0">
              <a:latin typeface="Montserrat Classic" panose="020B0604020202020204" charset="0"/>
            </a:rPr>
            <a:t>Delirium-Inducing Medications</a:t>
          </a:r>
        </a:p>
      </dgm:t>
    </dgm:pt>
    <dgm:pt modelId="{A7B92D72-D790-4386-9B7E-FC3EAB1348B3}" type="parTrans" cxnId="{8F4AC413-957B-40E5-8306-CDFCDBCBCC8C}">
      <dgm:prSet/>
      <dgm:spPr/>
      <dgm:t>
        <a:bodyPr/>
        <a:lstStyle/>
        <a:p>
          <a:endParaRPr lang="en-US" sz="2800">
            <a:latin typeface="Montserrat Classic" panose="020B0604020202020204" charset="0"/>
          </a:endParaRPr>
        </a:p>
      </dgm:t>
    </dgm:pt>
    <dgm:pt modelId="{7DDA4C5A-6390-48B5-B19F-554A8D85411A}" type="sibTrans" cxnId="{8F4AC413-957B-40E5-8306-CDFCDBCBCC8C}">
      <dgm:prSet/>
      <dgm:spPr/>
      <dgm:t>
        <a:bodyPr/>
        <a:lstStyle/>
        <a:p>
          <a:endParaRPr lang="en-US" sz="2800">
            <a:latin typeface="Montserrat Classic" panose="020B0604020202020204" charset="0"/>
          </a:endParaRPr>
        </a:p>
      </dgm:t>
    </dgm:pt>
    <dgm:pt modelId="{BFEE497F-4EE6-4B38-BF2F-F66CBF127064}">
      <dgm:prSet phldrT="[Text]" phldr="0" custT="1"/>
      <dgm:spPr>
        <a:ln>
          <a:solidFill>
            <a:srgbClr val="1E3262"/>
          </a:solidFill>
        </a:ln>
      </dgm:spPr>
      <dgm:t>
        <a:bodyPr/>
        <a:lstStyle/>
        <a:p>
          <a:r>
            <a:rPr lang="en-US" sz="1800" dirty="0">
              <a:latin typeface="Montserrat Classic" panose="020B0604020202020204" charset="0"/>
            </a:rPr>
            <a:t>Analgesics</a:t>
          </a:r>
        </a:p>
      </dgm:t>
    </dgm:pt>
    <dgm:pt modelId="{D8FE2939-FB1C-4201-9A7D-5979113B049F}" type="parTrans" cxnId="{DBDAAC92-B2C0-4DFF-BE70-413CA401C337}">
      <dgm:prSet/>
      <dgm:spPr/>
      <dgm:t>
        <a:bodyPr/>
        <a:lstStyle/>
        <a:p>
          <a:endParaRPr lang="en-US" sz="2800">
            <a:latin typeface="Montserrat Classic" panose="020B0604020202020204" charset="0"/>
          </a:endParaRPr>
        </a:p>
      </dgm:t>
    </dgm:pt>
    <dgm:pt modelId="{81CC2DA2-C59C-4ACE-A7D5-F39253645B54}" type="sibTrans" cxnId="{DBDAAC92-B2C0-4DFF-BE70-413CA401C337}">
      <dgm:prSet/>
      <dgm:spPr/>
      <dgm:t>
        <a:bodyPr/>
        <a:lstStyle/>
        <a:p>
          <a:endParaRPr lang="en-US" sz="2800">
            <a:latin typeface="Montserrat Classic" panose="020B0604020202020204" charset="0"/>
          </a:endParaRPr>
        </a:p>
      </dgm:t>
    </dgm:pt>
    <dgm:pt modelId="{88B213CC-95D6-4D0C-93BC-20DC20D81E9D}">
      <dgm:prSet phldrT="[Text]" phldr="0" custT="1"/>
      <dgm:spPr>
        <a:ln>
          <a:solidFill>
            <a:srgbClr val="1E3262"/>
          </a:solidFill>
        </a:ln>
      </dgm:spPr>
      <dgm:t>
        <a:bodyPr/>
        <a:lstStyle/>
        <a:p>
          <a:r>
            <a:rPr lang="en-US" sz="1800">
              <a:latin typeface="Montserrat Classic" panose="020B0604020202020204" charset="0"/>
            </a:rPr>
            <a:t>Hospitalized</a:t>
          </a:r>
          <a:endParaRPr lang="en-US" sz="1800" dirty="0">
            <a:latin typeface="Montserrat Classic" panose="020B0604020202020204" charset="0"/>
          </a:endParaRPr>
        </a:p>
      </dgm:t>
    </dgm:pt>
    <dgm:pt modelId="{400D6A87-10CE-40EB-A321-D7329842BFC1}" type="parTrans" cxnId="{91E1C69B-02DB-41E1-8C95-83B7AEB99B49}">
      <dgm:prSet/>
      <dgm:spPr/>
      <dgm:t>
        <a:bodyPr/>
        <a:lstStyle/>
        <a:p>
          <a:endParaRPr lang="en-US" sz="2800">
            <a:latin typeface="Montserrat Classic" panose="020B0604020202020204" charset="0"/>
          </a:endParaRPr>
        </a:p>
      </dgm:t>
    </dgm:pt>
    <dgm:pt modelId="{D6AAE6E6-723D-4DB6-91B0-E70E8BDEFA35}" type="sibTrans" cxnId="{91E1C69B-02DB-41E1-8C95-83B7AEB99B49}">
      <dgm:prSet/>
      <dgm:spPr/>
      <dgm:t>
        <a:bodyPr/>
        <a:lstStyle/>
        <a:p>
          <a:endParaRPr lang="en-US" sz="2800">
            <a:latin typeface="Montserrat Classic" panose="020B0604020202020204" charset="0"/>
          </a:endParaRPr>
        </a:p>
      </dgm:t>
    </dgm:pt>
    <dgm:pt modelId="{236458D1-AD56-4255-9AEF-64B54DA8CCFD}">
      <dgm:prSet phldrT="[Text]" phldr="0" custT="1"/>
      <dgm:spPr>
        <a:ln>
          <a:solidFill>
            <a:srgbClr val="1E3262"/>
          </a:solidFill>
        </a:ln>
      </dgm:spPr>
      <dgm:t>
        <a:bodyPr/>
        <a:lstStyle/>
        <a:p>
          <a:r>
            <a:rPr lang="en-US" sz="1800" dirty="0">
              <a:latin typeface="Montserrat Classic" panose="020B0604020202020204" charset="0"/>
            </a:rPr>
            <a:t>Multiple co-morbidities</a:t>
          </a:r>
        </a:p>
      </dgm:t>
    </dgm:pt>
    <dgm:pt modelId="{76BB3D31-676F-4D07-9A4D-E9EA7A81D58D}" type="parTrans" cxnId="{8044EDBF-F77F-4D01-B650-D43D6DC4EAB5}">
      <dgm:prSet/>
      <dgm:spPr/>
      <dgm:t>
        <a:bodyPr/>
        <a:lstStyle/>
        <a:p>
          <a:endParaRPr lang="en-US" sz="2800">
            <a:latin typeface="Montserrat Classic" panose="020B0604020202020204" charset="0"/>
          </a:endParaRPr>
        </a:p>
      </dgm:t>
    </dgm:pt>
    <dgm:pt modelId="{D5DFBF47-EB46-4AFC-9EF6-1A26DAAAB229}" type="sibTrans" cxnId="{8044EDBF-F77F-4D01-B650-D43D6DC4EAB5}">
      <dgm:prSet/>
      <dgm:spPr/>
      <dgm:t>
        <a:bodyPr/>
        <a:lstStyle/>
        <a:p>
          <a:endParaRPr lang="en-US" sz="2800">
            <a:latin typeface="Montserrat Classic" panose="020B0604020202020204" charset="0"/>
          </a:endParaRPr>
        </a:p>
      </dgm:t>
    </dgm:pt>
    <dgm:pt modelId="{76BA0CAF-A09B-41A8-AF5D-8DA1F43B0309}">
      <dgm:prSet phldrT="[Text]" phldr="0" custT="1"/>
      <dgm:spPr>
        <a:ln>
          <a:solidFill>
            <a:srgbClr val="1E3262"/>
          </a:solidFill>
        </a:ln>
      </dgm:spPr>
      <dgm:t>
        <a:bodyPr/>
        <a:lstStyle/>
        <a:p>
          <a:r>
            <a:rPr lang="en-US" sz="1800" dirty="0">
              <a:latin typeface="Montserrat Classic" panose="020B0604020202020204" charset="0"/>
            </a:rPr>
            <a:t>Polypharmacy</a:t>
          </a:r>
        </a:p>
      </dgm:t>
    </dgm:pt>
    <dgm:pt modelId="{4F08DD44-D06A-49A5-B4D8-B55DB82776BC}" type="parTrans" cxnId="{DC5AF8DD-1146-4A69-A2F7-00D4B19781B9}">
      <dgm:prSet/>
      <dgm:spPr/>
      <dgm:t>
        <a:bodyPr/>
        <a:lstStyle/>
        <a:p>
          <a:endParaRPr lang="en-US" sz="2800">
            <a:latin typeface="Montserrat Classic" panose="020B0604020202020204" charset="0"/>
          </a:endParaRPr>
        </a:p>
      </dgm:t>
    </dgm:pt>
    <dgm:pt modelId="{A6C4209E-C90E-44D0-AD56-273FF49726C9}" type="sibTrans" cxnId="{DC5AF8DD-1146-4A69-A2F7-00D4B19781B9}">
      <dgm:prSet/>
      <dgm:spPr/>
      <dgm:t>
        <a:bodyPr/>
        <a:lstStyle/>
        <a:p>
          <a:endParaRPr lang="en-US" sz="2800">
            <a:latin typeface="Montserrat Classic" panose="020B0604020202020204" charset="0"/>
          </a:endParaRPr>
        </a:p>
      </dgm:t>
    </dgm:pt>
    <dgm:pt modelId="{3B99DCD1-6EAA-4CF8-A04E-564D1BB51209}">
      <dgm:prSet phldrT="[Text]" phldr="0" custT="1"/>
      <dgm:spPr>
        <a:ln>
          <a:solidFill>
            <a:srgbClr val="1E3262"/>
          </a:solidFill>
        </a:ln>
      </dgm:spPr>
      <dgm:t>
        <a:bodyPr/>
        <a:lstStyle/>
        <a:p>
          <a:r>
            <a:rPr lang="en-US" sz="1800" dirty="0">
              <a:latin typeface="Montserrat Classic" panose="020B0604020202020204" charset="0"/>
            </a:rPr>
            <a:t>Poor functional status</a:t>
          </a:r>
        </a:p>
      </dgm:t>
    </dgm:pt>
    <dgm:pt modelId="{803239BF-3B30-4943-9CFA-53015F24C569}" type="parTrans" cxnId="{C2135F42-B37B-4038-A562-97ED3D15D31C}">
      <dgm:prSet/>
      <dgm:spPr/>
      <dgm:t>
        <a:bodyPr/>
        <a:lstStyle/>
        <a:p>
          <a:endParaRPr lang="en-US" sz="2800">
            <a:latin typeface="Montserrat Classic" panose="020B0604020202020204" charset="0"/>
          </a:endParaRPr>
        </a:p>
      </dgm:t>
    </dgm:pt>
    <dgm:pt modelId="{76FC59B8-8B83-40BC-B195-6C1FDC33744F}" type="sibTrans" cxnId="{C2135F42-B37B-4038-A562-97ED3D15D31C}">
      <dgm:prSet/>
      <dgm:spPr/>
      <dgm:t>
        <a:bodyPr/>
        <a:lstStyle/>
        <a:p>
          <a:endParaRPr lang="en-US" sz="2800">
            <a:latin typeface="Montserrat Classic" panose="020B0604020202020204" charset="0"/>
          </a:endParaRPr>
        </a:p>
      </dgm:t>
    </dgm:pt>
    <dgm:pt modelId="{86C25294-D0BE-4C9A-8CF5-9BE9B0EC25F7}">
      <dgm:prSet phldrT="[Text]" phldr="0" custT="1"/>
      <dgm:spPr>
        <a:ln>
          <a:solidFill>
            <a:srgbClr val="1E3262"/>
          </a:solidFill>
        </a:ln>
      </dgm:spPr>
      <dgm:t>
        <a:bodyPr/>
        <a:lstStyle/>
        <a:p>
          <a:r>
            <a:rPr lang="en-US" sz="1800" dirty="0">
              <a:latin typeface="Montserrat Classic" panose="020B0604020202020204" charset="0"/>
            </a:rPr>
            <a:t>Sensory deprivation</a:t>
          </a:r>
        </a:p>
      </dgm:t>
    </dgm:pt>
    <dgm:pt modelId="{61C69999-EB8C-4775-9D91-AB59CB8D1478}" type="parTrans" cxnId="{CDCE272F-663B-47D9-B538-BAAFBF17BF58}">
      <dgm:prSet/>
      <dgm:spPr/>
      <dgm:t>
        <a:bodyPr/>
        <a:lstStyle/>
        <a:p>
          <a:endParaRPr lang="en-US" sz="2800">
            <a:latin typeface="Montserrat Classic" panose="020B0604020202020204" charset="0"/>
          </a:endParaRPr>
        </a:p>
      </dgm:t>
    </dgm:pt>
    <dgm:pt modelId="{3696F248-9444-4A57-8381-ED5F94A7CA65}" type="sibTrans" cxnId="{CDCE272F-663B-47D9-B538-BAAFBF17BF58}">
      <dgm:prSet/>
      <dgm:spPr/>
      <dgm:t>
        <a:bodyPr/>
        <a:lstStyle/>
        <a:p>
          <a:endParaRPr lang="en-US" sz="2800">
            <a:latin typeface="Montserrat Classic" panose="020B0604020202020204" charset="0"/>
          </a:endParaRPr>
        </a:p>
      </dgm:t>
    </dgm:pt>
    <dgm:pt modelId="{C75597D2-9D96-440E-8179-14221AEE9221}">
      <dgm:prSet phldrT="[Text]" phldr="0" custT="1"/>
      <dgm:spPr>
        <a:ln>
          <a:solidFill>
            <a:srgbClr val="1E3262"/>
          </a:solidFill>
        </a:ln>
      </dgm:spPr>
      <dgm:t>
        <a:bodyPr/>
        <a:lstStyle/>
        <a:p>
          <a:r>
            <a:rPr lang="en-US" sz="1800" dirty="0">
              <a:latin typeface="Montserrat Classic" panose="020B0604020202020204" charset="0"/>
            </a:rPr>
            <a:t>Terminally ill</a:t>
          </a:r>
        </a:p>
      </dgm:t>
    </dgm:pt>
    <dgm:pt modelId="{A0BD62A4-7970-466C-BBC2-E61456412670}" type="parTrans" cxnId="{86503ED4-A749-44B4-ADBE-CCCE02938100}">
      <dgm:prSet/>
      <dgm:spPr/>
      <dgm:t>
        <a:bodyPr/>
        <a:lstStyle/>
        <a:p>
          <a:endParaRPr lang="en-US" sz="2800">
            <a:latin typeface="Montserrat Classic" panose="020B0604020202020204" charset="0"/>
          </a:endParaRPr>
        </a:p>
      </dgm:t>
    </dgm:pt>
    <dgm:pt modelId="{05EBD5EC-9DBB-49D8-81A6-7E607EC2165F}" type="sibTrans" cxnId="{86503ED4-A749-44B4-ADBE-CCCE02938100}">
      <dgm:prSet/>
      <dgm:spPr/>
      <dgm:t>
        <a:bodyPr/>
        <a:lstStyle/>
        <a:p>
          <a:endParaRPr lang="en-US" sz="2800">
            <a:latin typeface="Montserrat Classic" panose="020B0604020202020204" charset="0"/>
          </a:endParaRPr>
        </a:p>
      </dgm:t>
    </dgm:pt>
    <dgm:pt modelId="{AE33D46B-E427-4126-8BC9-84A80F51466F}">
      <dgm:prSet phldrT="[Text]" phldr="0" custT="1"/>
      <dgm:spPr>
        <a:ln>
          <a:solidFill>
            <a:srgbClr val="1E3262"/>
          </a:solidFill>
        </a:ln>
      </dgm:spPr>
      <dgm:t>
        <a:bodyPr/>
        <a:lstStyle/>
        <a:p>
          <a:r>
            <a:rPr lang="en-US" sz="1800" dirty="0">
              <a:latin typeface="Montserrat Classic" panose="020B0604020202020204" charset="0"/>
            </a:rPr>
            <a:t>Chronic heart, kidney, liver, or lung disease</a:t>
          </a:r>
        </a:p>
      </dgm:t>
    </dgm:pt>
    <dgm:pt modelId="{A07557B5-2112-4108-9282-21BA61FCDDD1}" type="parTrans" cxnId="{162868F6-69BB-4202-A42D-03313B9D2973}">
      <dgm:prSet/>
      <dgm:spPr/>
      <dgm:t>
        <a:bodyPr/>
        <a:lstStyle/>
        <a:p>
          <a:endParaRPr lang="en-US" sz="2800">
            <a:latin typeface="Montserrat Classic" panose="020B0604020202020204" charset="0"/>
          </a:endParaRPr>
        </a:p>
      </dgm:t>
    </dgm:pt>
    <dgm:pt modelId="{1103EBE5-EF2C-4F5F-B83D-B5F42D4913BB}" type="sibTrans" cxnId="{162868F6-69BB-4202-A42D-03313B9D2973}">
      <dgm:prSet/>
      <dgm:spPr/>
      <dgm:t>
        <a:bodyPr/>
        <a:lstStyle/>
        <a:p>
          <a:endParaRPr lang="en-US" sz="2800">
            <a:latin typeface="Montserrat Classic" panose="020B0604020202020204" charset="0"/>
          </a:endParaRPr>
        </a:p>
      </dgm:t>
    </dgm:pt>
    <dgm:pt modelId="{CB8139AC-6EF7-4C1C-8194-5B67B856E88F}">
      <dgm:prSet phldrT="[Text]" phldr="0" custT="1"/>
      <dgm:spPr>
        <a:ln>
          <a:solidFill>
            <a:srgbClr val="1E3262"/>
          </a:solidFill>
        </a:ln>
      </dgm:spPr>
      <dgm:t>
        <a:bodyPr/>
        <a:lstStyle/>
        <a:p>
          <a:r>
            <a:rPr lang="en-US" sz="1800" dirty="0">
              <a:latin typeface="Montserrat Classic" panose="020B0604020202020204" charset="0"/>
            </a:rPr>
            <a:t>Dementias/degenerative disorders</a:t>
          </a:r>
        </a:p>
      </dgm:t>
    </dgm:pt>
    <dgm:pt modelId="{87DAD285-4639-4465-B72B-8BDED44F8C9E}" type="parTrans" cxnId="{ED2E1F4E-5324-4593-A93B-DA5CC4DAF237}">
      <dgm:prSet/>
      <dgm:spPr/>
      <dgm:t>
        <a:bodyPr/>
        <a:lstStyle/>
        <a:p>
          <a:endParaRPr lang="en-US" sz="2800">
            <a:latin typeface="Montserrat Classic" panose="020B0604020202020204" charset="0"/>
          </a:endParaRPr>
        </a:p>
      </dgm:t>
    </dgm:pt>
    <dgm:pt modelId="{DD15D89C-F21E-42E5-BE6E-281A34B107BE}" type="sibTrans" cxnId="{ED2E1F4E-5324-4593-A93B-DA5CC4DAF237}">
      <dgm:prSet/>
      <dgm:spPr/>
      <dgm:t>
        <a:bodyPr/>
        <a:lstStyle/>
        <a:p>
          <a:endParaRPr lang="en-US" sz="2800">
            <a:latin typeface="Montserrat Classic" panose="020B0604020202020204" charset="0"/>
          </a:endParaRPr>
        </a:p>
      </dgm:t>
    </dgm:pt>
    <dgm:pt modelId="{637A907B-55E5-46A0-A08C-26C3312EF140}">
      <dgm:prSet phldrT="[Text]" phldr="0" custT="1"/>
      <dgm:spPr>
        <a:ln>
          <a:solidFill>
            <a:srgbClr val="1E3262"/>
          </a:solidFill>
        </a:ln>
      </dgm:spPr>
      <dgm:t>
        <a:bodyPr/>
        <a:lstStyle/>
        <a:p>
          <a:r>
            <a:rPr lang="en-US" sz="1800" dirty="0">
              <a:latin typeface="Montserrat Classic" panose="020B0604020202020204" charset="0"/>
            </a:rPr>
            <a:t>Dialysis-dependent</a:t>
          </a:r>
        </a:p>
      </dgm:t>
    </dgm:pt>
    <dgm:pt modelId="{2AD64FA1-B1D0-43B4-9E4E-FECEE0DE46D5}" type="parTrans" cxnId="{E62F43A9-B777-406B-8D67-83485EB0EC7C}">
      <dgm:prSet/>
      <dgm:spPr/>
      <dgm:t>
        <a:bodyPr/>
        <a:lstStyle/>
        <a:p>
          <a:endParaRPr lang="en-US" sz="2800">
            <a:latin typeface="Montserrat Classic" panose="020B0604020202020204" charset="0"/>
          </a:endParaRPr>
        </a:p>
      </dgm:t>
    </dgm:pt>
    <dgm:pt modelId="{B9573A96-02EA-4CD0-8232-89A3B5075FC7}" type="sibTrans" cxnId="{E62F43A9-B777-406B-8D67-83485EB0EC7C}">
      <dgm:prSet/>
      <dgm:spPr/>
      <dgm:t>
        <a:bodyPr/>
        <a:lstStyle/>
        <a:p>
          <a:endParaRPr lang="en-US" sz="2800">
            <a:latin typeface="Montserrat Classic" panose="020B0604020202020204" charset="0"/>
          </a:endParaRPr>
        </a:p>
      </dgm:t>
    </dgm:pt>
    <dgm:pt modelId="{DDBA12F6-9EFA-4F75-9674-2A398C3031D4}">
      <dgm:prSet phldrT="[Text]" phldr="0" custT="1"/>
      <dgm:spPr>
        <a:ln>
          <a:solidFill>
            <a:srgbClr val="1E3262"/>
          </a:solidFill>
        </a:ln>
      </dgm:spPr>
      <dgm:t>
        <a:bodyPr/>
        <a:lstStyle/>
        <a:p>
          <a:r>
            <a:rPr lang="en-US" sz="1800" dirty="0">
              <a:latin typeface="Montserrat Classic" panose="020B0604020202020204" charset="0"/>
            </a:rPr>
            <a:t>Malnutrition</a:t>
          </a:r>
        </a:p>
      </dgm:t>
    </dgm:pt>
    <dgm:pt modelId="{F6904275-C188-4EF0-995F-4111EDDDE7D8}" type="parTrans" cxnId="{C7306E8F-AAF4-47B0-8FB9-AFCA8AC901D2}">
      <dgm:prSet/>
      <dgm:spPr/>
      <dgm:t>
        <a:bodyPr/>
        <a:lstStyle/>
        <a:p>
          <a:endParaRPr lang="en-US" sz="2800">
            <a:latin typeface="Montserrat Classic" panose="020B0604020202020204" charset="0"/>
          </a:endParaRPr>
        </a:p>
      </dgm:t>
    </dgm:pt>
    <dgm:pt modelId="{866F7B1F-6A6C-4FD1-9709-8EBDFC7B1F9D}" type="sibTrans" cxnId="{C7306E8F-AAF4-47B0-8FB9-AFCA8AC901D2}">
      <dgm:prSet/>
      <dgm:spPr/>
      <dgm:t>
        <a:bodyPr/>
        <a:lstStyle/>
        <a:p>
          <a:endParaRPr lang="en-US" sz="2800">
            <a:latin typeface="Montserrat Classic" panose="020B0604020202020204" charset="0"/>
          </a:endParaRPr>
        </a:p>
      </dgm:t>
    </dgm:pt>
    <dgm:pt modelId="{09AD19AF-6118-4FFB-A9EC-5DDC74D0BCB3}">
      <dgm:prSet phldrT="[Text]" phldr="0" custT="1"/>
      <dgm:spPr>
        <a:ln>
          <a:solidFill>
            <a:srgbClr val="1E3262"/>
          </a:solidFill>
        </a:ln>
      </dgm:spPr>
      <dgm:t>
        <a:bodyPr/>
        <a:lstStyle/>
        <a:p>
          <a:r>
            <a:rPr lang="en-US" sz="1800" dirty="0">
              <a:latin typeface="Montserrat Classic" panose="020B0604020202020204" charset="0"/>
            </a:rPr>
            <a:t>Psychiatric conditions</a:t>
          </a:r>
        </a:p>
      </dgm:t>
    </dgm:pt>
    <dgm:pt modelId="{6E15EF43-3347-434B-8954-CF3DA39A68B8}" type="parTrans" cxnId="{CF167BD5-DDE2-4F78-B3C0-77D6CF97D97C}">
      <dgm:prSet/>
      <dgm:spPr/>
      <dgm:t>
        <a:bodyPr/>
        <a:lstStyle/>
        <a:p>
          <a:endParaRPr lang="en-US" sz="2800">
            <a:latin typeface="Montserrat Classic" panose="020B0604020202020204" charset="0"/>
          </a:endParaRPr>
        </a:p>
      </dgm:t>
    </dgm:pt>
    <dgm:pt modelId="{D144A190-3D21-45FE-B986-B261DC4EC8D2}" type="sibTrans" cxnId="{CF167BD5-DDE2-4F78-B3C0-77D6CF97D97C}">
      <dgm:prSet/>
      <dgm:spPr/>
      <dgm:t>
        <a:bodyPr/>
        <a:lstStyle/>
        <a:p>
          <a:endParaRPr lang="en-US" sz="2800">
            <a:latin typeface="Montserrat Classic" panose="020B0604020202020204" charset="0"/>
          </a:endParaRPr>
        </a:p>
      </dgm:t>
    </dgm:pt>
    <dgm:pt modelId="{B32C9991-8640-4EA1-9ED1-2EF715A3F5F7}">
      <dgm:prSet phldrT="[Text]" phldr="0" custT="1"/>
      <dgm:spPr>
        <a:ln>
          <a:solidFill>
            <a:srgbClr val="1E3262"/>
          </a:solidFill>
        </a:ln>
      </dgm:spPr>
      <dgm:t>
        <a:bodyPr/>
        <a:lstStyle/>
        <a:p>
          <a:r>
            <a:rPr lang="en-US" sz="1800" dirty="0">
              <a:latin typeface="Montserrat Classic" panose="020B0604020202020204" charset="0"/>
            </a:rPr>
            <a:t>Substance use disorder</a:t>
          </a:r>
        </a:p>
      </dgm:t>
    </dgm:pt>
    <dgm:pt modelId="{E2A47F39-72E9-4992-9226-774F413896A3}" type="parTrans" cxnId="{3D784A12-3DE3-461B-87D3-A30B553A36F2}">
      <dgm:prSet/>
      <dgm:spPr/>
      <dgm:t>
        <a:bodyPr/>
        <a:lstStyle/>
        <a:p>
          <a:endParaRPr lang="en-US" sz="2800">
            <a:latin typeface="Montserrat Classic" panose="020B0604020202020204" charset="0"/>
          </a:endParaRPr>
        </a:p>
      </dgm:t>
    </dgm:pt>
    <dgm:pt modelId="{C2F92F32-BB91-4F2F-AAAC-496E83B29159}" type="sibTrans" cxnId="{3D784A12-3DE3-461B-87D3-A30B553A36F2}">
      <dgm:prSet/>
      <dgm:spPr/>
      <dgm:t>
        <a:bodyPr/>
        <a:lstStyle/>
        <a:p>
          <a:endParaRPr lang="en-US" sz="2800">
            <a:latin typeface="Montserrat Classic" panose="020B0604020202020204" charset="0"/>
          </a:endParaRPr>
        </a:p>
      </dgm:t>
    </dgm:pt>
    <dgm:pt modelId="{1BE9DAA3-7A1F-4EB9-96A2-ADD8E9EBC42E}">
      <dgm:prSet phldrT="[Text]" phldr="0" custT="1"/>
      <dgm:spPr>
        <a:ln>
          <a:solidFill>
            <a:srgbClr val="1E3262"/>
          </a:solidFill>
        </a:ln>
      </dgm:spPr>
      <dgm:t>
        <a:bodyPr/>
        <a:lstStyle/>
        <a:p>
          <a:r>
            <a:rPr lang="en-US" sz="1800" dirty="0">
              <a:latin typeface="Montserrat Classic" panose="020B0604020202020204" charset="0"/>
            </a:rPr>
            <a:t>Dehydration</a:t>
          </a:r>
        </a:p>
      </dgm:t>
    </dgm:pt>
    <dgm:pt modelId="{26E77C4F-4253-40F8-9D10-A081CC770203}" type="parTrans" cxnId="{04863BEE-1350-40B1-AD96-948CDA3462A1}">
      <dgm:prSet/>
      <dgm:spPr/>
      <dgm:t>
        <a:bodyPr/>
        <a:lstStyle/>
        <a:p>
          <a:endParaRPr lang="en-US" sz="2800">
            <a:latin typeface="Montserrat Classic" panose="020B0604020202020204" charset="0"/>
          </a:endParaRPr>
        </a:p>
      </dgm:t>
    </dgm:pt>
    <dgm:pt modelId="{FF115D3B-F3A6-4CD0-A423-57C6DC1F4A13}" type="sibTrans" cxnId="{04863BEE-1350-40B1-AD96-948CDA3462A1}">
      <dgm:prSet/>
      <dgm:spPr/>
      <dgm:t>
        <a:bodyPr/>
        <a:lstStyle/>
        <a:p>
          <a:endParaRPr lang="en-US" sz="2800">
            <a:latin typeface="Montserrat Classic" panose="020B0604020202020204" charset="0"/>
          </a:endParaRPr>
        </a:p>
      </dgm:t>
    </dgm:pt>
    <dgm:pt modelId="{5122A3D8-8A16-4C75-BC3E-4ED482C6AAA1}">
      <dgm:prSet phldrT="[Text]" phldr="0" custT="1"/>
      <dgm:spPr>
        <a:ln>
          <a:solidFill>
            <a:srgbClr val="1E3262"/>
          </a:solidFill>
        </a:ln>
      </dgm:spPr>
      <dgm:t>
        <a:bodyPr/>
        <a:lstStyle/>
        <a:p>
          <a:r>
            <a:rPr lang="en-US" sz="1800" dirty="0">
              <a:latin typeface="Montserrat Classic" panose="020B0604020202020204" charset="0"/>
            </a:rPr>
            <a:t>Hypoxia</a:t>
          </a:r>
        </a:p>
      </dgm:t>
    </dgm:pt>
    <dgm:pt modelId="{305E75E1-FA5E-4FEC-A0D2-641037914016}" type="parTrans" cxnId="{EC991C01-F77A-451E-8839-AA760C214E62}">
      <dgm:prSet/>
      <dgm:spPr/>
      <dgm:t>
        <a:bodyPr/>
        <a:lstStyle/>
        <a:p>
          <a:endParaRPr lang="en-US" sz="2800">
            <a:latin typeface="Montserrat Classic" panose="020B0604020202020204" charset="0"/>
          </a:endParaRPr>
        </a:p>
      </dgm:t>
    </dgm:pt>
    <dgm:pt modelId="{745C2C50-1BA3-4F18-9FBC-272BCC1601A3}" type="sibTrans" cxnId="{EC991C01-F77A-451E-8839-AA760C214E62}">
      <dgm:prSet/>
      <dgm:spPr/>
      <dgm:t>
        <a:bodyPr/>
        <a:lstStyle/>
        <a:p>
          <a:endParaRPr lang="en-US" sz="2800">
            <a:latin typeface="Montserrat Classic" panose="020B0604020202020204" charset="0"/>
          </a:endParaRPr>
        </a:p>
      </dgm:t>
    </dgm:pt>
    <dgm:pt modelId="{6A96C618-0299-4E16-8807-DE15A983C0F1}">
      <dgm:prSet phldrT="[Text]" phldr="0" custT="1"/>
      <dgm:spPr>
        <a:ln>
          <a:solidFill>
            <a:srgbClr val="1E3262"/>
          </a:solidFill>
        </a:ln>
      </dgm:spPr>
      <dgm:t>
        <a:bodyPr/>
        <a:lstStyle/>
        <a:p>
          <a:r>
            <a:rPr lang="en-US" sz="1800" dirty="0">
              <a:latin typeface="Montserrat Classic" panose="020B0604020202020204" charset="0"/>
            </a:rPr>
            <a:t>Infection</a:t>
          </a:r>
        </a:p>
      </dgm:t>
    </dgm:pt>
    <dgm:pt modelId="{2CBAB094-D95D-4127-BE10-473D773DF55A}" type="parTrans" cxnId="{8EEB8894-6933-4A54-8A69-5DF9141173DA}">
      <dgm:prSet/>
      <dgm:spPr/>
      <dgm:t>
        <a:bodyPr/>
        <a:lstStyle/>
        <a:p>
          <a:endParaRPr lang="en-US" sz="2800">
            <a:latin typeface="Montserrat Classic" panose="020B0604020202020204" charset="0"/>
          </a:endParaRPr>
        </a:p>
      </dgm:t>
    </dgm:pt>
    <dgm:pt modelId="{6ED7ADD7-3F75-4498-A57A-FBAD59171E62}" type="sibTrans" cxnId="{8EEB8894-6933-4A54-8A69-5DF9141173DA}">
      <dgm:prSet/>
      <dgm:spPr/>
      <dgm:t>
        <a:bodyPr/>
        <a:lstStyle/>
        <a:p>
          <a:endParaRPr lang="en-US" sz="2800">
            <a:latin typeface="Montserrat Classic" panose="020B0604020202020204" charset="0"/>
          </a:endParaRPr>
        </a:p>
      </dgm:t>
    </dgm:pt>
    <dgm:pt modelId="{8759C8FE-C446-4148-8FDF-458BBFF04966}">
      <dgm:prSet phldrT="[Text]" phldr="0" custT="1"/>
      <dgm:spPr>
        <a:ln>
          <a:solidFill>
            <a:srgbClr val="1E3262"/>
          </a:solidFill>
        </a:ln>
      </dgm:spPr>
      <dgm:t>
        <a:bodyPr/>
        <a:lstStyle/>
        <a:p>
          <a:r>
            <a:rPr lang="en-US" sz="1800" dirty="0">
              <a:latin typeface="Montserrat Classic" panose="020B0604020202020204" charset="0"/>
            </a:rPr>
            <a:t>Ischemia</a:t>
          </a:r>
        </a:p>
      </dgm:t>
    </dgm:pt>
    <dgm:pt modelId="{EA1C94A8-9E15-424F-903D-3439E5AA0B5C}" type="parTrans" cxnId="{557C87D5-C666-4404-B8FC-2FC61D9D73CF}">
      <dgm:prSet/>
      <dgm:spPr/>
      <dgm:t>
        <a:bodyPr/>
        <a:lstStyle/>
        <a:p>
          <a:endParaRPr lang="en-US" sz="2800">
            <a:latin typeface="Montserrat Classic" panose="020B0604020202020204" charset="0"/>
          </a:endParaRPr>
        </a:p>
      </dgm:t>
    </dgm:pt>
    <dgm:pt modelId="{E0086278-00BE-4094-A13A-B1FF3286D991}" type="sibTrans" cxnId="{557C87D5-C666-4404-B8FC-2FC61D9D73CF}">
      <dgm:prSet/>
      <dgm:spPr/>
      <dgm:t>
        <a:bodyPr/>
        <a:lstStyle/>
        <a:p>
          <a:endParaRPr lang="en-US" sz="2800">
            <a:latin typeface="Montserrat Classic" panose="020B0604020202020204" charset="0"/>
          </a:endParaRPr>
        </a:p>
      </dgm:t>
    </dgm:pt>
    <dgm:pt modelId="{FDAAFD8E-85BF-437F-A1A2-F42DDB751B92}">
      <dgm:prSet phldrT="[Text]" phldr="0" custT="1"/>
      <dgm:spPr>
        <a:ln>
          <a:solidFill>
            <a:srgbClr val="1E3262"/>
          </a:solidFill>
        </a:ln>
      </dgm:spPr>
      <dgm:t>
        <a:bodyPr/>
        <a:lstStyle/>
        <a:p>
          <a:r>
            <a:rPr lang="en-US" sz="1800" dirty="0">
              <a:latin typeface="Montserrat Classic" panose="020B0604020202020204" charset="0"/>
            </a:rPr>
            <a:t>Medication Adverse Effects</a:t>
          </a:r>
        </a:p>
      </dgm:t>
    </dgm:pt>
    <dgm:pt modelId="{818CD077-95CA-4B7F-891C-9BA2A4ADE871}" type="parTrans" cxnId="{0FC15EFF-D249-4882-B06D-F5D035026F5C}">
      <dgm:prSet/>
      <dgm:spPr/>
      <dgm:t>
        <a:bodyPr/>
        <a:lstStyle/>
        <a:p>
          <a:endParaRPr lang="en-US" sz="2800">
            <a:latin typeface="Montserrat Classic" panose="020B0604020202020204" charset="0"/>
          </a:endParaRPr>
        </a:p>
      </dgm:t>
    </dgm:pt>
    <dgm:pt modelId="{A2ACAADB-A66C-45CC-8C00-B593BD23FDA7}" type="sibTrans" cxnId="{0FC15EFF-D249-4882-B06D-F5D035026F5C}">
      <dgm:prSet/>
      <dgm:spPr/>
      <dgm:t>
        <a:bodyPr/>
        <a:lstStyle/>
        <a:p>
          <a:endParaRPr lang="en-US" sz="2800">
            <a:latin typeface="Montserrat Classic" panose="020B0604020202020204" charset="0"/>
          </a:endParaRPr>
        </a:p>
      </dgm:t>
    </dgm:pt>
    <dgm:pt modelId="{E5796682-EFBB-4113-A1FA-4E7D4E42A019}">
      <dgm:prSet phldrT="[Text]" phldr="0" custT="1"/>
      <dgm:spPr>
        <a:ln>
          <a:solidFill>
            <a:srgbClr val="1E3262"/>
          </a:solidFill>
        </a:ln>
      </dgm:spPr>
      <dgm:t>
        <a:bodyPr/>
        <a:lstStyle/>
        <a:p>
          <a:r>
            <a:rPr lang="en-US" sz="1800" dirty="0">
              <a:latin typeface="Montserrat Classic" panose="020B0604020202020204" charset="0"/>
            </a:rPr>
            <a:t>Metabolic disturbances</a:t>
          </a:r>
        </a:p>
      </dgm:t>
    </dgm:pt>
    <dgm:pt modelId="{BD080A94-86F8-4980-AAEA-852F118B5206}" type="parTrans" cxnId="{3EF28B9D-B3B4-40C4-971E-FFDB3F6E378D}">
      <dgm:prSet/>
      <dgm:spPr/>
      <dgm:t>
        <a:bodyPr/>
        <a:lstStyle/>
        <a:p>
          <a:endParaRPr lang="en-US" sz="2800">
            <a:latin typeface="Montserrat Classic" panose="020B0604020202020204" charset="0"/>
          </a:endParaRPr>
        </a:p>
      </dgm:t>
    </dgm:pt>
    <dgm:pt modelId="{21C937BC-9AA7-4A9C-A15E-7F6644DD4B39}" type="sibTrans" cxnId="{3EF28B9D-B3B4-40C4-971E-FFDB3F6E378D}">
      <dgm:prSet/>
      <dgm:spPr/>
      <dgm:t>
        <a:bodyPr/>
        <a:lstStyle/>
        <a:p>
          <a:endParaRPr lang="en-US" sz="2800">
            <a:latin typeface="Montserrat Classic" panose="020B0604020202020204" charset="0"/>
          </a:endParaRPr>
        </a:p>
      </dgm:t>
    </dgm:pt>
    <dgm:pt modelId="{9E8D585A-F63A-4397-8A52-05455C42CECB}">
      <dgm:prSet phldrT="[Text]" phldr="0" custT="1"/>
      <dgm:spPr>
        <a:ln>
          <a:solidFill>
            <a:srgbClr val="1E3262"/>
          </a:solidFill>
        </a:ln>
      </dgm:spPr>
      <dgm:t>
        <a:bodyPr/>
        <a:lstStyle/>
        <a:p>
          <a:r>
            <a:rPr lang="en-US" sz="1800" dirty="0">
              <a:latin typeface="Montserrat Classic" panose="020B0604020202020204" charset="0"/>
            </a:rPr>
            <a:t>Seizures</a:t>
          </a:r>
        </a:p>
      </dgm:t>
    </dgm:pt>
    <dgm:pt modelId="{09B59E91-2341-4EC1-97FA-E20EDB76B9CA}" type="parTrans" cxnId="{3A91E0E6-2B91-44AB-BA81-EC392AA14914}">
      <dgm:prSet/>
      <dgm:spPr/>
      <dgm:t>
        <a:bodyPr/>
        <a:lstStyle/>
        <a:p>
          <a:endParaRPr lang="en-US" sz="2800">
            <a:latin typeface="Montserrat Classic" panose="020B0604020202020204" charset="0"/>
          </a:endParaRPr>
        </a:p>
      </dgm:t>
    </dgm:pt>
    <dgm:pt modelId="{54668F3E-AE81-4B55-8961-A8A1BB52987A}" type="sibTrans" cxnId="{3A91E0E6-2B91-44AB-BA81-EC392AA14914}">
      <dgm:prSet/>
      <dgm:spPr/>
      <dgm:t>
        <a:bodyPr/>
        <a:lstStyle/>
        <a:p>
          <a:endParaRPr lang="en-US" sz="2800">
            <a:latin typeface="Montserrat Classic" panose="020B0604020202020204" charset="0"/>
          </a:endParaRPr>
        </a:p>
      </dgm:t>
    </dgm:pt>
    <dgm:pt modelId="{E705E0A7-67B7-42DC-980F-A1D02A2E7A07}">
      <dgm:prSet phldrT="[Text]" phldr="0" custT="1"/>
      <dgm:spPr>
        <a:ln>
          <a:solidFill>
            <a:srgbClr val="1E3262"/>
          </a:solidFill>
        </a:ln>
      </dgm:spPr>
      <dgm:t>
        <a:bodyPr/>
        <a:lstStyle/>
        <a:p>
          <a:r>
            <a:rPr lang="en-US" sz="1800" dirty="0">
              <a:latin typeface="Montserrat Classic" panose="020B0604020202020204" charset="0"/>
            </a:rPr>
            <a:t>Sever Illness</a:t>
          </a:r>
        </a:p>
      </dgm:t>
    </dgm:pt>
    <dgm:pt modelId="{7BEF8276-CAA5-49F0-8D9F-F69003DA2785}" type="parTrans" cxnId="{BF6C44AE-0BFA-41FA-9879-156B7807D6C5}">
      <dgm:prSet/>
      <dgm:spPr/>
      <dgm:t>
        <a:bodyPr/>
        <a:lstStyle/>
        <a:p>
          <a:endParaRPr lang="en-US" sz="2800">
            <a:latin typeface="Montserrat Classic" panose="020B0604020202020204" charset="0"/>
          </a:endParaRPr>
        </a:p>
      </dgm:t>
    </dgm:pt>
    <dgm:pt modelId="{AF3E153F-EAFD-4A95-BC7C-454AAC0EC26B}" type="sibTrans" cxnId="{BF6C44AE-0BFA-41FA-9879-156B7807D6C5}">
      <dgm:prSet/>
      <dgm:spPr/>
      <dgm:t>
        <a:bodyPr/>
        <a:lstStyle/>
        <a:p>
          <a:endParaRPr lang="en-US" sz="2800">
            <a:latin typeface="Montserrat Classic" panose="020B0604020202020204" charset="0"/>
          </a:endParaRPr>
        </a:p>
      </dgm:t>
    </dgm:pt>
    <dgm:pt modelId="{45DDAC97-251D-422C-8B4B-5F55671240E2}">
      <dgm:prSet phldrT="[Text]" phldr="0" custT="1"/>
      <dgm:spPr>
        <a:ln>
          <a:solidFill>
            <a:srgbClr val="1E3262"/>
          </a:solidFill>
        </a:ln>
      </dgm:spPr>
      <dgm:t>
        <a:bodyPr/>
        <a:lstStyle/>
        <a:p>
          <a:r>
            <a:rPr lang="en-US" sz="1800" dirty="0">
              <a:latin typeface="Montserrat Classic" panose="020B0604020202020204" charset="0"/>
            </a:rPr>
            <a:t>Shock</a:t>
          </a:r>
        </a:p>
      </dgm:t>
    </dgm:pt>
    <dgm:pt modelId="{F891DFDD-9E24-4C40-B5B1-C7C25F9EAAA3}" type="parTrans" cxnId="{B46A3624-1DEA-4B64-A0DD-CD4AB630096A}">
      <dgm:prSet/>
      <dgm:spPr/>
      <dgm:t>
        <a:bodyPr/>
        <a:lstStyle/>
        <a:p>
          <a:endParaRPr lang="en-US" sz="2800">
            <a:latin typeface="Montserrat Classic" panose="020B0604020202020204" charset="0"/>
          </a:endParaRPr>
        </a:p>
      </dgm:t>
    </dgm:pt>
    <dgm:pt modelId="{68E7AAD4-A0A7-4FA2-9504-507E181E5BB4}" type="sibTrans" cxnId="{B46A3624-1DEA-4B64-A0DD-CD4AB630096A}">
      <dgm:prSet/>
      <dgm:spPr/>
      <dgm:t>
        <a:bodyPr/>
        <a:lstStyle/>
        <a:p>
          <a:endParaRPr lang="en-US" sz="2800">
            <a:latin typeface="Montserrat Classic" panose="020B0604020202020204" charset="0"/>
          </a:endParaRPr>
        </a:p>
      </dgm:t>
    </dgm:pt>
    <dgm:pt modelId="{D599FEDD-F4CB-451C-A5FB-7F0207867553}">
      <dgm:prSet phldrT="[Text]" phldr="0" custT="1"/>
      <dgm:spPr>
        <a:ln>
          <a:solidFill>
            <a:srgbClr val="1E3262"/>
          </a:solidFill>
        </a:ln>
      </dgm:spPr>
      <dgm:t>
        <a:bodyPr/>
        <a:lstStyle/>
        <a:p>
          <a:r>
            <a:rPr lang="en-US" sz="1800" dirty="0">
              <a:latin typeface="Montserrat Classic" panose="020B0604020202020204" charset="0"/>
            </a:rPr>
            <a:t>Sleep deprivation</a:t>
          </a:r>
        </a:p>
      </dgm:t>
    </dgm:pt>
    <dgm:pt modelId="{59E5F5CB-6D32-4F76-AF02-8EECDD7541EB}" type="parTrans" cxnId="{51E75408-533A-473C-9F86-6B40A8899FBC}">
      <dgm:prSet/>
      <dgm:spPr/>
      <dgm:t>
        <a:bodyPr/>
        <a:lstStyle/>
        <a:p>
          <a:endParaRPr lang="en-US" sz="2800">
            <a:latin typeface="Montserrat Classic" panose="020B0604020202020204" charset="0"/>
          </a:endParaRPr>
        </a:p>
      </dgm:t>
    </dgm:pt>
    <dgm:pt modelId="{45F86292-6D6B-4731-B603-4C3E4BA16C8D}" type="sibTrans" cxnId="{51E75408-533A-473C-9F86-6B40A8899FBC}">
      <dgm:prSet/>
      <dgm:spPr/>
      <dgm:t>
        <a:bodyPr/>
        <a:lstStyle/>
        <a:p>
          <a:endParaRPr lang="en-US" sz="2800">
            <a:latin typeface="Montserrat Classic" panose="020B0604020202020204" charset="0"/>
          </a:endParaRPr>
        </a:p>
      </dgm:t>
    </dgm:pt>
    <dgm:pt modelId="{986AB3B2-C399-47D2-A13D-8BD60EB5A033}">
      <dgm:prSet phldrT="[Text]" phldr="0" custT="1"/>
      <dgm:spPr>
        <a:ln>
          <a:solidFill>
            <a:srgbClr val="1E3262"/>
          </a:solidFill>
        </a:ln>
      </dgm:spPr>
      <dgm:t>
        <a:bodyPr/>
        <a:lstStyle/>
        <a:p>
          <a:r>
            <a:rPr lang="en-US" sz="1800" dirty="0">
              <a:latin typeface="Montserrat Classic" panose="020B0604020202020204" charset="0"/>
            </a:rPr>
            <a:t>Surgery/anesthesia</a:t>
          </a:r>
        </a:p>
      </dgm:t>
    </dgm:pt>
    <dgm:pt modelId="{07ECF1F1-430F-44B4-8F18-4CB57516BD6A}" type="parTrans" cxnId="{20F3DDB6-2DE7-47A8-9FA2-C5B18B1CABFA}">
      <dgm:prSet/>
      <dgm:spPr/>
      <dgm:t>
        <a:bodyPr/>
        <a:lstStyle/>
        <a:p>
          <a:endParaRPr lang="en-US" sz="2800">
            <a:latin typeface="Montserrat Classic" panose="020B0604020202020204" charset="0"/>
          </a:endParaRPr>
        </a:p>
      </dgm:t>
    </dgm:pt>
    <dgm:pt modelId="{1DF9480F-50DA-4F7B-98B1-8E2546629C73}" type="sibTrans" cxnId="{20F3DDB6-2DE7-47A8-9FA2-C5B18B1CABFA}">
      <dgm:prSet/>
      <dgm:spPr/>
      <dgm:t>
        <a:bodyPr/>
        <a:lstStyle/>
        <a:p>
          <a:endParaRPr lang="en-US" sz="2800">
            <a:latin typeface="Montserrat Classic" panose="020B0604020202020204" charset="0"/>
          </a:endParaRPr>
        </a:p>
      </dgm:t>
    </dgm:pt>
    <dgm:pt modelId="{0BF74FE5-7AB3-406A-A2F6-9ABEA783C146}">
      <dgm:prSet phldrT="[Text]" phldr="0" custT="1"/>
      <dgm:spPr>
        <a:ln>
          <a:solidFill>
            <a:srgbClr val="1E3262"/>
          </a:solidFill>
        </a:ln>
      </dgm:spPr>
      <dgm:t>
        <a:bodyPr/>
        <a:lstStyle/>
        <a:p>
          <a:r>
            <a:rPr lang="en-US" sz="1800" dirty="0">
              <a:latin typeface="Montserrat Classic" panose="020B0604020202020204" charset="0"/>
            </a:rPr>
            <a:t>Tethers (catheters, restraints)</a:t>
          </a:r>
        </a:p>
      </dgm:t>
    </dgm:pt>
    <dgm:pt modelId="{96D92EFB-66E5-41DF-B962-38D7DBA41EA8}" type="parTrans" cxnId="{74886BF9-FDA2-4AAE-957A-2449E265A590}">
      <dgm:prSet/>
      <dgm:spPr/>
      <dgm:t>
        <a:bodyPr/>
        <a:lstStyle/>
        <a:p>
          <a:endParaRPr lang="en-US" sz="2800">
            <a:latin typeface="Montserrat Classic" panose="020B0604020202020204" charset="0"/>
          </a:endParaRPr>
        </a:p>
      </dgm:t>
    </dgm:pt>
    <dgm:pt modelId="{A0BB6428-ECFD-4BD2-BD33-D9689671C502}" type="sibTrans" cxnId="{74886BF9-FDA2-4AAE-957A-2449E265A590}">
      <dgm:prSet/>
      <dgm:spPr/>
      <dgm:t>
        <a:bodyPr/>
        <a:lstStyle/>
        <a:p>
          <a:endParaRPr lang="en-US" sz="2800">
            <a:latin typeface="Montserrat Classic" panose="020B0604020202020204" charset="0"/>
          </a:endParaRPr>
        </a:p>
      </dgm:t>
    </dgm:pt>
    <dgm:pt modelId="{EDDB990C-D724-4EE3-AD08-542584239910}">
      <dgm:prSet phldrT="[Text]" phldr="0" custT="1"/>
      <dgm:spPr>
        <a:ln>
          <a:solidFill>
            <a:srgbClr val="1E3262"/>
          </a:solidFill>
        </a:ln>
      </dgm:spPr>
      <dgm:t>
        <a:bodyPr/>
        <a:lstStyle/>
        <a:p>
          <a:r>
            <a:rPr lang="en-US" sz="1800" dirty="0">
              <a:latin typeface="Montserrat Classic" panose="020B0604020202020204" charset="0"/>
            </a:rPr>
            <a:t>Trauma (fractures, head injury)</a:t>
          </a:r>
        </a:p>
      </dgm:t>
    </dgm:pt>
    <dgm:pt modelId="{CE80E2A4-88F1-42AF-9213-C58238441603}" type="parTrans" cxnId="{18700CF9-917E-4AA3-8F95-254118F57A2A}">
      <dgm:prSet/>
      <dgm:spPr/>
      <dgm:t>
        <a:bodyPr/>
        <a:lstStyle/>
        <a:p>
          <a:endParaRPr lang="en-US" sz="2800">
            <a:latin typeface="Montserrat Classic" panose="020B0604020202020204" charset="0"/>
          </a:endParaRPr>
        </a:p>
      </dgm:t>
    </dgm:pt>
    <dgm:pt modelId="{1C0F1B73-C146-447D-A68E-9F43D0C27157}" type="sibTrans" cxnId="{18700CF9-917E-4AA3-8F95-254118F57A2A}">
      <dgm:prSet/>
      <dgm:spPr/>
      <dgm:t>
        <a:bodyPr/>
        <a:lstStyle/>
        <a:p>
          <a:endParaRPr lang="en-US" sz="2800">
            <a:latin typeface="Montserrat Classic" panose="020B0604020202020204" charset="0"/>
          </a:endParaRPr>
        </a:p>
      </dgm:t>
    </dgm:pt>
    <dgm:pt modelId="{56373B37-839D-43E3-93C0-5E31209BF6B8}">
      <dgm:prSet phldrT="[Text]" phldr="0" custT="1"/>
      <dgm:spPr>
        <a:ln>
          <a:solidFill>
            <a:srgbClr val="1E3262"/>
          </a:solidFill>
        </a:ln>
      </dgm:spPr>
      <dgm:t>
        <a:bodyPr/>
        <a:lstStyle/>
        <a:p>
          <a:r>
            <a:rPr lang="en-US" sz="1800" dirty="0">
              <a:latin typeface="Montserrat Classic" panose="020B0604020202020204" charset="0"/>
            </a:rPr>
            <a:t>Uncontrolled pain</a:t>
          </a:r>
        </a:p>
      </dgm:t>
    </dgm:pt>
    <dgm:pt modelId="{A2292EAB-C038-42F0-87C2-B73838D86BDC}" type="parTrans" cxnId="{2092DCF0-B03B-4105-8EB0-A96A1B43D9F6}">
      <dgm:prSet/>
      <dgm:spPr/>
      <dgm:t>
        <a:bodyPr/>
        <a:lstStyle/>
        <a:p>
          <a:endParaRPr lang="en-US" sz="2800">
            <a:latin typeface="Montserrat Classic" panose="020B0604020202020204" charset="0"/>
          </a:endParaRPr>
        </a:p>
      </dgm:t>
    </dgm:pt>
    <dgm:pt modelId="{020CA2D5-D325-4920-B824-8E131B46ACFB}" type="sibTrans" cxnId="{2092DCF0-B03B-4105-8EB0-A96A1B43D9F6}">
      <dgm:prSet/>
      <dgm:spPr/>
      <dgm:t>
        <a:bodyPr/>
        <a:lstStyle/>
        <a:p>
          <a:endParaRPr lang="en-US" sz="2800">
            <a:latin typeface="Montserrat Classic" panose="020B0604020202020204" charset="0"/>
          </a:endParaRPr>
        </a:p>
      </dgm:t>
    </dgm:pt>
    <dgm:pt modelId="{C1633957-F9F3-4A50-834E-8EA18AFCFE17}">
      <dgm:prSet phldrT="[Text]" phldr="0" custT="1"/>
      <dgm:spPr>
        <a:ln>
          <a:solidFill>
            <a:srgbClr val="1E3262"/>
          </a:solidFill>
        </a:ln>
      </dgm:spPr>
      <dgm:t>
        <a:bodyPr/>
        <a:lstStyle/>
        <a:p>
          <a:r>
            <a:rPr lang="en-US" sz="1800" dirty="0">
              <a:latin typeface="Montserrat Classic" panose="020B0604020202020204" charset="0"/>
            </a:rPr>
            <a:t>Urinary or stool retention</a:t>
          </a:r>
        </a:p>
      </dgm:t>
    </dgm:pt>
    <dgm:pt modelId="{571B621F-1BB8-40E1-8FEE-C88E97E6CCBC}" type="parTrans" cxnId="{FCAADDBE-7A71-4F00-8CCD-C1B508538F0B}">
      <dgm:prSet/>
      <dgm:spPr/>
      <dgm:t>
        <a:bodyPr/>
        <a:lstStyle/>
        <a:p>
          <a:endParaRPr lang="en-US" sz="2800">
            <a:latin typeface="Montserrat Classic" panose="020B0604020202020204" charset="0"/>
          </a:endParaRPr>
        </a:p>
      </dgm:t>
    </dgm:pt>
    <dgm:pt modelId="{AD428CEB-F4C2-4828-8755-5DD84163AEF7}" type="sibTrans" cxnId="{FCAADDBE-7A71-4F00-8CCD-C1B508538F0B}">
      <dgm:prSet/>
      <dgm:spPr/>
      <dgm:t>
        <a:bodyPr/>
        <a:lstStyle/>
        <a:p>
          <a:endParaRPr lang="en-US" sz="2800">
            <a:latin typeface="Montserrat Classic" panose="020B0604020202020204" charset="0"/>
          </a:endParaRPr>
        </a:p>
      </dgm:t>
    </dgm:pt>
    <dgm:pt modelId="{6AEC239B-F3E0-42D3-BD59-EF39A1D52B79}">
      <dgm:prSet phldrT="[Text]" phldr="0" custT="1"/>
      <dgm:spPr>
        <a:ln>
          <a:solidFill>
            <a:srgbClr val="1E3262"/>
          </a:solidFill>
        </a:ln>
      </dgm:spPr>
      <dgm:t>
        <a:bodyPr/>
        <a:lstStyle/>
        <a:p>
          <a:r>
            <a:rPr lang="en-US" sz="1800" dirty="0">
              <a:latin typeface="Montserrat Classic" panose="020B0604020202020204" charset="0"/>
            </a:rPr>
            <a:t>Withdrawal from alcohol, illicit drugs, or benzodiazepines</a:t>
          </a:r>
        </a:p>
      </dgm:t>
    </dgm:pt>
    <dgm:pt modelId="{25921542-FF64-4080-BE73-4DEB35AA52F5}" type="parTrans" cxnId="{CA691491-39EA-41DB-9B58-99F247E51BE1}">
      <dgm:prSet/>
      <dgm:spPr/>
      <dgm:t>
        <a:bodyPr/>
        <a:lstStyle/>
        <a:p>
          <a:endParaRPr lang="en-US" sz="2800">
            <a:latin typeface="Montserrat Classic" panose="020B0604020202020204" charset="0"/>
          </a:endParaRPr>
        </a:p>
      </dgm:t>
    </dgm:pt>
    <dgm:pt modelId="{8118290F-4431-4E68-8C60-E4396ACCC44D}" type="sibTrans" cxnId="{CA691491-39EA-41DB-9B58-99F247E51BE1}">
      <dgm:prSet/>
      <dgm:spPr/>
      <dgm:t>
        <a:bodyPr/>
        <a:lstStyle/>
        <a:p>
          <a:endParaRPr lang="en-US" sz="2800">
            <a:latin typeface="Montserrat Classic" panose="020B0604020202020204" charset="0"/>
          </a:endParaRPr>
        </a:p>
      </dgm:t>
    </dgm:pt>
    <dgm:pt modelId="{51DD801B-8AB0-47F7-B581-CF9FABF7A56E}">
      <dgm:prSet phldrT="[Text]" phldr="0" custT="1"/>
      <dgm:spPr>
        <a:ln>
          <a:solidFill>
            <a:srgbClr val="1E3262"/>
          </a:solidFill>
        </a:ln>
      </dgm:spPr>
      <dgm:t>
        <a:bodyPr/>
        <a:lstStyle/>
        <a:p>
          <a:r>
            <a:rPr lang="en-US" sz="1800" dirty="0">
              <a:latin typeface="Montserrat Classic" panose="020B0604020202020204" charset="0"/>
            </a:rPr>
            <a:t>Antiarrhythmics</a:t>
          </a:r>
        </a:p>
      </dgm:t>
    </dgm:pt>
    <dgm:pt modelId="{52D777C0-CEE9-4F32-A498-B2DB0D828925}" type="parTrans" cxnId="{79599224-46DF-4E65-B798-C79E59BFAA27}">
      <dgm:prSet/>
      <dgm:spPr/>
      <dgm:t>
        <a:bodyPr/>
        <a:lstStyle/>
        <a:p>
          <a:endParaRPr lang="en-US" sz="2800">
            <a:latin typeface="Montserrat Classic" panose="020B0604020202020204" charset="0"/>
          </a:endParaRPr>
        </a:p>
      </dgm:t>
    </dgm:pt>
    <dgm:pt modelId="{58EC2E2E-A9F6-4963-8D60-D5ADB67D639D}" type="sibTrans" cxnId="{79599224-46DF-4E65-B798-C79E59BFAA27}">
      <dgm:prSet/>
      <dgm:spPr/>
      <dgm:t>
        <a:bodyPr/>
        <a:lstStyle/>
        <a:p>
          <a:endParaRPr lang="en-US" sz="2800">
            <a:latin typeface="Montserrat Classic" panose="020B0604020202020204" charset="0"/>
          </a:endParaRPr>
        </a:p>
      </dgm:t>
    </dgm:pt>
    <dgm:pt modelId="{96498F5B-8452-4598-A032-9057D4F66523}">
      <dgm:prSet phldrT="[Text]" phldr="0" custT="1"/>
      <dgm:spPr>
        <a:ln>
          <a:solidFill>
            <a:srgbClr val="1E3262"/>
          </a:solidFill>
        </a:ln>
      </dgm:spPr>
      <dgm:t>
        <a:bodyPr/>
        <a:lstStyle/>
        <a:p>
          <a:r>
            <a:rPr lang="en-US" sz="1800" dirty="0">
              <a:latin typeface="Montserrat Classic" panose="020B0604020202020204" charset="0"/>
            </a:rPr>
            <a:t>Antibiotics</a:t>
          </a:r>
        </a:p>
      </dgm:t>
    </dgm:pt>
    <dgm:pt modelId="{DE9F7885-BA11-4E61-BE00-08F442544A53}" type="parTrans" cxnId="{7C89F0FC-0FF5-4FD9-A860-EF2AC7C10245}">
      <dgm:prSet/>
      <dgm:spPr/>
      <dgm:t>
        <a:bodyPr/>
        <a:lstStyle/>
        <a:p>
          <a:endParaRPr lang="en-US" sz="2800">
            <a:latin typeface="Montserrat Classic" panose="020B0604020202020204" charset="0"/>
          </a:endParaRPr>
        </a:p>
      </dgm:t>
    </dgm:pt>
    <dgm:pt modelId="{13075568-9BA9-4088-828A-EF6128517899}" type="sibTrans" cxnId="{7C89F0FC-0FF5-4FD9-A860-EF2AC7C10245}">
      <dgm:prSet/>
      <dgm:spPr/>
      <dgm:t>
        <a:bodyPr/>
        <a:lstStyle/>
        <a:p>
          <a:endParaRPr lang="en-US" sz="2800">
            <a:latin typeface="Montserrat Classic" panose="020B0604020202020204" charset="0"/>
          </a:endParaRPr>
        </a:p>
      </dgm:t>
    </dgm:pt>
    <dgm:pt modelId="{9E0A79B1-82E9-4DB6-8423-A1BCB268667C}">
      <dgm:prSet phldrT="[Text]" phldr="0" custT="1"/>
      <dgm:spPr>
        <a:ln>
          <a:solidFill>
            <a:srgbClr val="1E3262"/>
          </a:solidFill>
        </a:ln>
      </dgm:spPr>
      <dgm:t>
        <a:bodyPr/>
        <a:lstStyle/>
        <a:p>
          <a:r>
            <a:rPr lang="en-US" sz="1800" dirty="0">
              <a:latin typeface="Montserrat Classic" panose="020B0604020202020204" charset="0"/>
            </a:rPr>
            <a:t>Anticholinergics</a:t>
          </a:r>
        </a:p>
      </dgm:t>
    </dgm:pt>
    <dgm:pt modelId="{D8E613CD-B469-4E2B-926C-22749C4FB202}" type="parTrans" cxnId="{D79F43A5-FDAF-42D7-A22E-5644C84776A9}">
      <dgm:prSet/>
      <dgm:spPr/>
      <dgm:t>
        <a:bodyPr/>
        <a:lstStyle/>
        <a:p>
          <a:endParaRPr lang="en-US" sz="2800">
            <a:latin typeface="Montserrat Classic" panose="020B0604020202020204" charset="0"/>
          </a:endParaRPr>
        </a:p>
      </dgm:t>
    </dgm:pt>
    <dgm:pt modelId="{2A2617C5-A6AF-4D4A-8729-D358CBC254CF}" type="sibTrans" cxnId="{D79F43A5-FDAF-42D7-A22E-5644C84776A9}">
      <dgm:prSet/>
      <dgm:spPr/>
      <dgm:t>
        <a:bodyPr/>
        <a:lstStyle/>
        <a:p>
          <a:endParaRPr lang="en-US" sz="2800">
            <a:latin typeface="Montserrat Classic" panose="020B0604020202020204" charset="0"/>
          </a:endParaRPr>
        </a:p>
      </dgm:t>
    </dgm:pt>
    <dgm:pt modelId="{87C845E9-3A53-457E-B81A-543682E0D161}">
      <dgm:prSet phldrT="[Text]" phldr="0" custT="1"/>
      <dgm:spPr>
        <a:ln>
          <a:solidFill>
            <a:srgbClr val="1E3262"/>
          </a:solidFill>
        </a:ln>
      </dgm:spPr>
      <dgm:t>
        <a:bodyPr/>
        <a:lstStyle/>
        <a:p>
          <a:r>
            <a:rPr lang="en-US" sz="1800" dirty="0">
              <a:latin typeface="Montserrat Classic" panose="020B0604020202020204" charset="0"/>
            </a:rPr>
            <a:t>Anticonvulsants</a:t>
          </a:r>
        </a:p>
      </dgm:t>
    </dgm:pt>
    <dgm:pt modelId="{CAA833B8-D53B-424F-82B4-9C46104C0774}" type="parTrans" cxnId="{7D97C4C4-6904-44DC-A7E6-2AEACDAA30E5}">
      <dgm:prSet/>
      <dgm:spPr/>
      <dgm:t>
        <a:bodyPr/>
        <a:lstStyle/>
        <a:p>
          <a:endParaRPr lang="en-US" sz="2800">
            <a:latin typeface="Montserrat Classic" panose="020B0604020202020204" charset="0"/>
          </a:endParaRPr>
        </a:p>
      </dgm:t>
    </dgm:pt>
    <dgm:pt modelId="{C67EFA9D-0D04-42C1-8CFF-C99E2ADA5379}" type="sibTrans" cxnId="{7D97C4C4-6904-44DC-A7E6-2AEACDAA30E5}">
      <dgm:prSet/>
      <dgm:spPr/>
      <dgm:t>
        <a:bodyPr/>
        <a:lstStyle/>
        <a:p>
          <a:endParaRPr lang="en-US" sz="2800">
            <a:latin typeface="Montserrat Classic" panose="020B0604020202020204" charset="0"/>
          </a:endParaRPr>
        </a:p>
      </dgm:t>
    </dgm:pt>
    <dgm:pt modelId="{A30FF433-73DD-4E24-888E-F6F48EB27F5E}">
      <dgm:prSet phldrT="[Text]" phldr="0" custT="1"/>
      <dgm:spPr>
        <a:ln>
          <a:solidFill>
            <a:srgbClr val="1E3262"/>
          </a:solidFill>
        </a:ln>
      </dgm:spPr>
      <dgm:t>
        <a:bodyPr/>
        <a:lstStyle/>
        <a:p>
          <a:r>
            <a:rPr lang="en-US" sz="1800" dirty="0">
              <a:latin typeface="Montserrat Classic" panose="020B0604020202020204" charset="0"/>
            </a:rPr>
            <a:t>Antidepressants</a:t>
          </a:r>
        </a:p>
      </dgm:t>
    </dgm:pt>
    <dgm:pt modelId="{984BB10F-37D8-4E63-A6EA-016CC02E2F39}" type="parTrans" cxnId="{DB794CE0-7AD4-499E-BB43-29D5CE501953}">
      <dgm:prSet/>
      <dgm:spPr/>
      <dgm:t>
        <a:bodyPr/>
        <a:lstStyle/>
        <a:p>
          <a:endParaRPr lang="en-US" sz="2800">
            <a:latin typeface="Montserrat Classic" panose="020B0604020202020204" charset="0"/>
          </a:endParaRPr>
        </a:p>
      </dgm:t>
    </dgm:pt>
    <dgm:pt modelId="{8DA9E74C-AD66-442A-9869-07DEA99E4918}" type="sibTrans" cxnId="{DB794CE0-7AD4-499E-BB43-29D5CE501953}">
      <dgm:prSet/>
      <dgm:spPr/>
      <dgm:t>
        <a:bodyPr/>
        <a:lstStyle/>
        <a:p>
          <a:endParaRPr lang="en-US" sz="2800">
            <a:latin typeface="Montserrat Classic" panose="020B0604020202020204" charset="0"/>
          </a:endParaRPr>
        </a:p>
      </dgm:t>
    </dgm:pt>
    <dgm:pt modelId="{79FE1112-4575-43F3-87F9-CBB6CE789595}">
      <dgm:prSet phldrT="[Text]" phldr="0" custT="1"/>
      <dgm:spPr>
        <a:ln>
          <a:solidFill>
            <a:srgbClr val="1E3262"/>
          </a:solidFill>
        </a:ln>
      </dgm:spPr>
      <dgm:t>
        <a:bodyPr/>
        <a:lstStyle/>
        <a:p>
          <a:r>
            <a:rPr lang="en-US" sz="1800" dirty="0">
              <a:latin typeface="Montserrat Classic" panose="020B0604020202020204" charset="0"/>
            </a:rPr>
            <a:t>Antihistamines</a:t>
          </a:r>
        </a:p>
      </dgm:t>
    </dgm:pt>
    <dgm:pt modelId="{080C249A-61AA-409E-B10B-21E3763354A4}" type="parTrans" cxnId="{10D6A791-DA92-4DBA-A219-D4C56C6855D5}">
      <dgm:prSet/>
      <dgm:spPr/>
      <dgm:t>
        <a:bodyPr/>
        <a:lstStyle/>
        <a:p>
          <a:endParaRPr lang="en-US" sz="2800">
            <a:latin typeface="Montserrat Classic" panose="020B0604020202020204" charset="0"/>
          </a:endParaRPr>
        </a:p>
      </dgm:t>
    </dgm:pt>
    <dgm:pt modelId="{12DD36C2-8AEE-46B8-8744-1F09E51A046B}" type="sibTrans" cxnId="{10D6A791-DA92-4DBA-A219-D4C56C6855D5}">
      <dgm:prSet/>
      <dgm:spPr/>
      <dgm:t>
        <a:bodyPr/>
        <a:lstStyle/>
        <a:p>
          <a:endParaRPr lang="en-US" sz="2800">
            <a:latin typeface="Montserrat Classic" panose="020B0604020202020204" charset="0"/>
          </a:endParaRPr>
        </a:p>
      </dgm:t>
    </dgm:pt>
    <dgm:pt modelId="{43034C63-CC7A-4CB1-B684-1DCCF1803965}">
      <dgm:prSet phldrT="[Text]" phldr="0" custT="1"/>
      <dgm:spPr>
        <a:ln>
          <a:solidFill>
            <a:srgbClr val="1E3262"/>
          </a:solidFill>
        </a:ln>
      </dgm:spPr>
      <dgm:t>
        <a:bodyPr/>
        <a:lstStyle/>
        <a:p>
          <a:r>
            <a:rPr lang="en-US" sz="1800" dirty="0">
              <a:latin typeface="Montserrat Classic" panose="020B0604020202020204" charset="0"/>
            </a:rPr>
            <a:t>Antihypertensives</a:t>
          </a:r>
        </a:p>
      </dgm:t>
    </dgm:pt>
    <dgm:pt modelId="{6563A76C-3E94-4D07-9CB5-EC7F9A895BBC}" type="parTrans" cxnId="{1FD9EB21-F9B3-4EAE-B7A5-2C4C02551451}">
      <dgm:prSet/>
      <dgm:spPr/>
      <dgm:t>
        <a:bodyPr/>
        <a:lstStyle/>
        <a:p>
          <a:endParaRPr lang="en-US" sz="2800">
            <a:latin typeface="Montserrat Classic" panose="020B0604020202020204" charset="0"/>
          </a:endParaRPr>
        </a:p>
      </dgm:t>
    </dgm:pt>
    <dgm:pt modelId="{ABF217EB-238C-4BDC-ACDF-C0FD8D74C83F}" type="sibTrans" cxnId="{1FD9EB21-F9B3-4EAE-B7A5-2C4C02551451}">
      <dgm:prSet/>
      <dgm:spPr/>
      <dgm:t>
        <a:bodyPr/>
        <a:lstStyle/>
        <a:p>
          <a:endParaRPr lang="en-US" sz="2800">
            <a:latin typeface="Montserrat Classic" panose="020B0604020202020204" charset="0"/>
          </a:endParaRPr>
        </a:p>
      </dgm:t>
    </dgm:pt>
    <dgm:pt modelId="{ABA0A1C7-E9B3-491A-9D44-AF95ADB322E6}">
      <dgm:prSet phldrT="[Text]" phldr="0" custT="1"/>
      <dgm:spPr>
        <a:ln>
          <a:solidFill>
            <a:srgbClr val="1E3262"/>
          </a:solidFill>
        </a:ln>
      </dgm:spPr>
      <dgm:t>
        <a:bodyPr/>
        <a:lstStyle/>
        <a:p>
          <a:r>
            <a:rPr lang="en-US" sz="1800" dirty="0">
              <a:latin typeface="Montserrat Classic" panose="020B0604020202020204" charset="0"/>
            </a:rPr>
            <a:t>Antipsychotics</a:t>
          </a:r>
        </a:p>
      </dgm:t>
    </dgm:pt>
    <dgm:pt modelId="{CCEA57C8-A0FF-47A5-A2CD-0BC053479C3A}" type="parTrans" cxnId="{4E945840-BE1B-4152-9043-2506814740EA}">
      <dgm:prSet/>
      <dgm:spPr/>
      <dgm:t>
        <a:bodyPr/>
        <a:lstStyle/>
        <a:p>
          <a:endParaRPr lang="en-US" sz="2800">
            <a:latin typeface="Montserrat Classic" panose="020B0604020202020204" charset="0"/>
          </a:endParaRPr>
        </a:p>
      </dgm:t>
    </dgm:pt>
    <dgm:pt modelId="{B5B6178D-F67B-47E3-B50A-07B2CECFB462}" type="sibTrans" cxnId="{4E945840-BE1B-4152-9043-2506814740EA}">
      <dgm:prSet/>
      <dgm:spPr/>
      <dgm:t>
        <a:bodyPr/>
        <a:lstStyle/>
        <a:p>
          <a:endParaRPr lang="en-US" sz="2800">
            <a:latin typeface="Montserrat Classic" panose="020B0604020202020204" charset="0"/>
          </a:endParaRPr>
        </a:p>
      </dgm:t>
    </dgm:pt>
    <dgm:pt modelId="{13415BD2-F22F-4074-B471-A760524C9E49}">
      <dgm:prSet phldrT="[Text]" phldr="0" custT="1"/>
      <dgm:spPr>
        <a:ln>
          <a:solidFill>
            <a:srgbClr val="1E3262"/>
          </a:solidFill>
        </a:ln>
      </dgm:spPr>
      <dgm:t>
        <a:bodyPr/>
        <a:lstStyle/>
        <a:p>
          <a:r>
            <a:rPr lang="en-US" sz="1800" dirty="0">
              <a:latin typeface="Montserrat Classic" panose="020B0604020202020204" charset="0"/>
            </a:rPr>
            <a:t>Antivirals</a:t>
          </a:r>
        </a:p>
      </dgm:t>
    </dgm:pt>
    <dgm:pt modelId="{F67D482C-3909-4EA4-9662-20B85DAE481D}" type="parTrans" cxnId="{CAE68D2E-5F35-4186-8AB2-E9A3A4C6B51F}">
      <dgm:prSet/>
      <dgm:spPr/>
      <dgm:t>
        <a:bodyPr/>
        <a:lstStyle/>
        <a:p>
          <a:endParaRPr lang="en-US" sz="2800">
            <a:latin typeface="Montserrat Classic" panose="020B0604020202020204" charset="0"/>
          </a:endParaRPr>
        </a:p>
      </dgm:t>
    </dgm:pt>
    <dgm:pt modelId="{1C503E67-B1C5-4762-B3EC-A7C75C85BC8A}" type="sibTrans" cxnId="{CAE68D2E-5F35-4186-8AB2-E9A3A4C6B51F}">
      <dgm:prSet/>
      <dgm:spPr/>
      <dgm:t>
        <a:bodyPr/>
        <a:lstStyle/>
        <a:p>
          <a:endParaRPr lang="en-US" sz="2800">
            <a:latin typeface="Montserrat Classic" panose="020B0604020202020204" charset="0"/>
          </a:endParaRPr>
        </a:p>
      </dgm:t>
    </dgm:pt>
    <dgm:pt modelId="{62E92C67-F2AA-4C89-8F77-7A369E6F560F}">
      <dgm:prSet phldrT="[Text]" phldr="0" custT="1"/>
      <dgm:spPr>
        <a:ln>
          <a:solidFill>
            <a:srgbClr val="1E3262"/>
          </a:solidFill>
        </a:ln>
      </dgm:spPr>
      <dgm:t>
        <a:bodyPr/>
        <a:lstStyle/>
        <a:p>
          <a:r>
            <a:rPr lang="en-US" sz="1800" dirty="0">
              <a:latin typeface="Montserrat Classic" panose="020B0604020202020204" charset="0"/>
            </a:rPr>
            <a:t>Corticosteroids</a:t>
          </a:r>
        </a:p>
      </dgm:t>
    </dgm:pt>
    <dgm:pt modelId="{BD088E03-71EF-4A95-9EF8-E9C33B118B2F}" type="parTrans" cxnId="{7D05CFE5-FD6F-435A-9784-2824DF64CF62}">
      <dgm:prSet/>
      <dgm:spPr/>
      <dgm:t>
        <a:bodyPr/>
        <a:lstStyle/>
        <a:p>
          <a:endParaRPr lang="en-US" sz="2800">
            <a:latin typeface="Montserrat Classic" panose="020B0604020202020204" charset="0"/>
          </a:endParaRPr>
        </a:p>
      </dgm:t>
    </dgm:pt>
    <dgm:pt modelId="{7C70D24F-CE42-4B24-879F-CEAF2CE3FD21}" type="sibTrans" cxnId="{7D05CFE5-FD6F-435A-9784-2824DF64CF62}">
      <dgm:prSet/>
      <dgm:spPr/>
      <dgm:t>
        <a:bodyPr/>
        <a:lstStyle/>
        <a:p>
          <a:endParaRPr lang="en-US" sz="2800">
            <a:latin typeface="Montserrat Classic" panose="020B0604020202020204" charset="0"/>
          </a:endParaRPr>
        </a:p>
      </dgm:t>
    </dgm:pt>
    <dgm:pt modelId="{C51E3F1D-8158-4DE6-B94D-2A3935B3632D}">
      <dgm:prSet phldrT="[Text]" phldr="0" custT="1"/>
      <dgm:spPr>
        <a:ln>
          <a:solidFill>
            <a:srgbClr val="1E3262"/>
          </a:solidFill>
        </a:ln>
      </dgm:spPr>
      <dgm:t>
        <a:bodyPr/>
        <a:lstStyle/>
        <a:p>
          <a:r>
            <a:rPr lang="en-US" sz="1800" dirty="0">
              <a:latin typeface="Montserrat Classic" panose="020B0604020202020204" charset="0"/>
            </a:rPr>
            <a:t>Dopamine agonists</a:t>
          </a:r>
        </a:p>
      </dgm:t>
    </dgm:pt>
    <dgm:pt modelId="{60AD5C81-AA95-466D-A9C3-4AB38794C454}" type="parTrans" cxnId="{875BBFBC-E6CA-4E25-82DD-B60F190C5F9C}">
      <dgm:prSet/>
      <dgm:spPr/>
      <dgm:t>
        <a:bodyPr/>
        <a:lstStyle/>
        <a:p>
          <a:endParaRPr lang="en-US" sz="2800">
            <a:latin typeface="Montserrat Classic" panose="020B0604020202020204" charset="0"/>
          </a:endParaRPr>
        </a:p>
      </dgm:t>
    </dgm:pt>
    <dgm:pt modelId="{320532F8-4774-4BD2-82DA-DDF0E91D1491}" type="sibTrans" cxnId="{875BBFBC-E6CA-4E25-82DD-B60F190C5F9C}">
      <dgm:prSet/>
      <dgm:spPr/>
      <dgm:t>
        <a:bodyPr/>
        <a:lstStyle/>
        <a:p>
          <a:endParaRPr lang="en-US" sz="2800">
            <a:latin typeface="Montserrat Classic" panose="020B0604020202020204" charset="0"/>
          </a:endParaRPr>
        </a:p>
      </dgm:t>
    </dgm:pt>
    <dgm:pt modelId="{ACDE276A-E945-4254-9FFC-02D928BDE26C}">
      <dgm:prSet phldrT="[Text]" phldr="0" custT="1"/>
      <dgm:spPr>
        <a:ln>
          <a:solidFill>
            <a:srgbClr val="1E3262"/>
          </a:solidFill>
        </a:ln>
      </dgm:spPr>
      <dgm:t>
        <a:bodyPr/>
        <a:lstStyle/>
        <a:p>
          <a:r>
            <a:rPr lang="en-US" sz="1800" dirty="0">
              <a:latin typeface="Montserrat Classic" panose="020B0604020202020204" charset="0"/>
            </a:rPr>
            <a:t>Gastrointestinal agents</a:t>
          </a:r>
        </a:p>
      </dgm:t>
    </dgm:pt>
    <dgm:pt modelId="{3F1285F1-4C29-4E0E-B030-7CF406E73948}" type="parTrans" cxnId="{59413389-6247-4F01-89F4-9CF398B85A28}">
      <dgm:prSet/>
      <dgm:spPr/>
      <dgm:t>
        <a:bodyPr/>
        <a:lstStyle/>
        <a:p>
          <a:endParaRPr lang="en-US" sz="2800">
            <a:latin typeface="Montserrat Classic" panose="020B0604020202020204" charset="0"/>
          </a:endParaRPr>
        </a:p>
      </dgm:t>
    </dgm:pt>
    <dgm:pt modelId="{E9DA8DE7-357C-4648-BF9D-D2C1D16ED5B9}" type="sibTrans" cxnId="{59413389-6247-4F01-89F4-9CF398B85A28}">
      <dgm:prSet/>
      <dgm:spPr/>
      <dgm:t>
        <a:bodyPr/>
        <a:lstStyle/>
        <a:p>
          <a:endParaRPr lang="en-US" sz="2800">
            <a:latin typeface="Montserrat Classic" panose="020B0604020202020204" charset="0"/>
          </a:endParaRPr>
        </a:p>
      </dgm:t>
    </dgm:pt>
    <dgm:pt modelId="{6C1B1AC5-A56A-4F8E-A55F-9AE8CEF8732A}">
      <dgm:prSet phldrT="[Text]" phldr="0" custT="1"/>
      <dgm:spPr>
        <a:ln>
          <a:solidFill>
            <a:srgbClr val="1E3262"/>
          </a:solidFill>
        </a:ln>
      </dgm:spPr>
      <dgm:t>
        <a:bodyPr/>
        <a:lstStyle/>
        <a:p>
          <a:r>
            <a:rPr lang="en-US" sz="1800" dirty="0">
              <a:latin typeface="Montserrat Classic" panose="020B0604020202020204" charset="0"/>
            </a:rPr>
            <a:t>Herbal supplements</a:t>
          </a:r>
        </a:p>
      </dgm:t>
    </dgm:pt>
    <dgm:pt modelId="{11252A5F-1A63-4CB9-B005-E73E9C334D94}" type="parTrans" cxnId="{D8A75F5A-0D07-4D73-9011-71A30D31489F}">
      <dgm:prSet/>
      <dgm:spPr/>
      <dgm:t>
        <a:bodyPr/>
        <a:lstStyle/>
        <a:p>
          <a:endParaRPr lang="en-US" sz="2800">
            <a:latin typeface="Montserrat Classic" panose="020B0604020202020204" charset="0"/>
          </a:endParaRPr>
        </a:p>
      </dgm:t>
    </dgm:pt>
    <dgm:pt modelId="{383FF63F-EC65-450A-AAB1-1E750A132A25}" type="sibTrans" cxnId="{D8A75F5A-0D07-4D73-9011-71A30D31489F}">
      <dgm:prSet/>
      <dgm:spPr/>
      <dgm:t>
        <a:bodyPr/>
        <a:lstStyle/>
        <a:p>
          <a:endParaRPr lang="en-US" sz="2800">
            <a:latin typeface="Montserrat Classic" panose="020B0604020202020204" charset="0"/>
          </a:endParaRPr>
        </a:p>
      </dgm:t>
    </dgm:pt>
    <dgm:pt modelId="{44C009E0-85AC-44F0-B03A-B9B3B75D7A86}">
      <dgm:prSet phldrT="[Text]" phldr="0" custT="1"/>
      <dgm:spPr>
        <a:ln>
          <a:solidFill>
            <a:srgbClr val="1E3262"/>
          </a:solidFill>
        </a:ln>
      </dgm:spPr>
      <dgm:t>
        <a:bodyPr/>
        <a:lstStyle/>
        <a:p>
          <a:r>
            <a:rPr lang="en-US" sz="1800" dirty="0">
              <a:latin typeface="Montserrat Classic" panose="020B0604020202020204" charset="0"/>
            </a:rPr>
            <a:t>Hypnotics and sedatives</a:t>
          </a:r>
        </a:p>
      </dgm:t>
    </dgm:pt>
    <dgm:pt modelId="{884362EF-9756-4799-92FD-3AACAAA80E6C}" type="parTrans" cxnId="{5340431B-9AC7-4A0C-A8C5-CB9F3A9B205C}">
      <dgm:prSet/>
      <dgm:spPr/>
      <dgm:t>
        <a:bodyPr/>
        <a:lstStyle/>
        <a:p>
          <a:endParaRPr lang="en-US" sz="2800">
            <a:latin typeface="Montserrat Classic" panose="020B0604020202020204" charset="0"/>
          </a:endParaRPr>
        </a:p>
      </dgm:t>
    </dgm:pt>
    <dgm:pt modelId="{DEDA8A6C-30A3-471D-9E6E-FD4F370A9886}" type="sibTrans" cxnId="{5340431B-9AC7-4A0C-A8C5-CB9F3A9B205C}">
      <dgm:prSet/>
      <dgm:spPr/>
      <dgm:t>
        <a:bodyPr/>
        <a:lstStyle/>
        <a:p>
          <a:endParaRPr lang="en-US" sz="2800">
            <a:latin typeface="Montserrat Classic" panose="020B0604020202020204" charset="0"/>
          </a:endParaRPr>
        </a:p>
      </dgm:t>
    </dgm:pt>
    <dgm:pt modelId="{1F425D11-CEFF-4DA1-81A5-7EA41B83B415}">
      <dgm:prSet phldrT="[Text]" phldr="0" custT="1"/>
      <dgm:spPr>
        <a:ln>
          <a:solidFill>
            <a:srgbClr val="1E3262"/>
          </a:solidFill>
        </a:ln>
      </dgm:spPr>
      <dgm:t>
        <a:bodyPr/>
        <a:lstStyle/>
        <a:p>
          <a:r>
            <a:rPr lang="en-US" sz="1800" dirty="0">
              <a:latin typeface="Montserrat Classic" panose="020B0604020202020204" charset="0"/>
            </a:rPr>
            <a:t>Hypoglycemic agents</a:t>
          </a:r>
        </a:p>
      </dgm:t>
    </dgm:pt>
    <dgm:pt modelId="{7A0E3D33-6905-4F75-B44D-D3CACFF46948}" type="parTrans" cxnId="{F1170878-FC96-4B00-840E-536CFBDB720F}">
      <dgm:prSet/>
      <dgm:spPr/>
      <dgm:t>
        <a:bodyPr/>
        <a:lstStyle/>
        <a:p>
          <a:endParaRPr lang="en-US" sz="2800">
            <a:latin typeface="Montserrat Classic" panose="020B0604020202020204" charset="0"/>
          </a:endParaRPr>
        </a:p>
      </dgm:t>
    </dgm:pt>
    <dgm:pt modelId="{E8402EA2-4D0A-4EAE-BF2F-010C6F93E5E5}" type="sibTrans" cxnId="{F1170878-FC96-4B00-840E-536CFBDB720F}">
      <dgm:prSet/>
      <dgm:spPr/>
      <dgm:t>
        <a:bodyPr/>
        <a:lstStyle/>
        <a:p>
          <a:endParaRPr lang="en-US" sz="2800">
            <a:latin typeface="Montserrat Classic" panose="020B0604020202020204" charset="0"/>
          </a:endParaRPr>
        </a:p>
      </dgm:t>
    </dgm:pt>
    <dgm:pt modelId="{558EE988-2A61-4F26-ACD5-F6BD1C2E8020}">
      <dgm:prSet phldrT="[Text]" phldr="0" custT="1"/>
      <dgm:spPr>
        <a:ln>
          <a:solidFill>
            <a:srgbClr val="1E3262"/>
          </a:solidFill>
        </a:ln>
      </dgm:spPr>
      <dgm:t>
        <a:bodyPr/>
        <a:lstStyle/>
        <a:p>
          <a:r>
            <a:rPr lang="en-US" sz="1800" dirty="0">
              <a:latin typeface="Montserrat Classic" panose="020B0604020202020204" charset="0"/>
            </a:rPr>
            <a:t>Muscle relaxants</a:t>
          </a:r>
        </a:p>
      </dgm:t>
    </dgm:pt>
    <dgm:pt modelId="{0B9C1F61-84A8-4FC0-ACDD-E60D5209EA8E}" type="parTrans" cxnId="{A09E2572-7D4C-4380-BA02-DE27FB6C24A5}">
      <dgm:prSet/>
      <dgm:spPr/>
      <dgm:t>
        <a:bodyPr/>
        <a:lstStyle/>
        <a:p>
          <a:endParaRPr lang="en-US" sz="2800">
            <a:latin typeface="Montserrat Classic" panose="020B0604020202020204" charset="0"/>
          </a:endParaRPr>
        </a:p>
      </dgm:t>
    </dgm:pt>
    <dgm:pt modelId="{FD41E1C3-A2F8-4700-A329-B4C63B168F32}" type="sibTrans" cxnId="{A09E2572-7D4C-4380-BA02-DE27FB6C24A5}">
      <dgm:prSet/>
      <dgm:spPr/>
      <dgm:t>
        <a:bodyPr/>
        <a:lstStyle/>
        <a:p>
          <a:endParaRPr lang="en-US" sz="2800">
            <a:latin typeface="Montserrat Classic" panose="020B0604020202020204" charset="0"/>
          </a:endParaRPr>
        </a:p>
      </dgm:t>
    </dgm:pt>
    <dgm:pt modelId="{99D95C3C-0BED-4726-A799-DE0B6DEC19A2}" type="pres">
      <dgm:prSet presAssocID="{CF138A0D-325E-46A8-BA0E-8BD93200C5D1}" presName="linearFlow" presStyleCnt="0">
        <dgm:presLayoutVars>
          <dgm:dir/>
          <dgm:animLvl val="lvl"/>
          <dgm:resizeHandles val="exact"/>
        </dgm:presLayoutVars>
      </dgm:prSet>
      <dgm:spPr/>
    </dgm:pt>
    <dgm:pt modelId="{BAC266DD-D0EF-406F-8627-A0E6B4830CC6}" type="pres">
      <dgm:prSet presAssocID="{54375CED-EEF7-4194-8328-343894695BC3}" presName="composite" presStyleCnt="0"/>
      <dgm:spPr/>
    </dgm:pt>
    <dgm:pt modelId="{4810853F-09F7-4FBC-A8E7-BF570094AD99}" type="pres">
      <dgm:prSet presAssocID="{54375CED-EEF7-4194-8328-343894695BC3}" presName="parTx" presStyleLbl="node1" presStyleIdx="0" presStyleCnt="3">
        <dgm:presLayoutVars>
          <dgm:chMax val="0"/>
          <dgm:chPref val="0"/>
          <dgm:bulletEnabled val="1"/>
        </dgm:presLayoutVars>
      </dgm:prSet>
      <dgm:spPr/>
    </dgm:pt>
    <dgm:pt modelId="{A2A1FDD4-9B2E-45D8-B90E-75A09C51D324}" type="pres">
      <dgm:prSet presAssocID="{54375CED-EEF7-4194-8328-343894695BC3}" presName="parSh" presStyleLbl="node1" presStyleIdx="0" presStyleCnt="3"/>
      <dgm:spPr/>
    </dgm:pt>
    <dgm:pt modelId="{050C0803-BDBC-45FD-88AB-827127E89593}" type="pres">
      <dgm:prSet presAssocID="{54375CED-EEF7-4194-8328-343894695BC3}" presName="desTx" presStyleLbl="fgAcc1" presStyleIdx="0" presStyleCnt="3" custScaleX="134971">
        <dgm:presLayoutVars>
          <dgm:bulletEnabled val="1"/>
        </dgm:presLayoutVars>
      </dgm:prSet>
      <dgm:spPr/>
    </dgm:pt>
    <dgm:pt modelId="{D8F9A758-D2FC-4023-80DC-16E73A322D88}" type="pres">
      <dgm:prSet presAssocID="{1159F182-9F08-4F45-9657-B03FAA4E3CA8}" presName="sibTrans" presStyleLbl="sibTrans2D1" presStyleIdx="0" presStyleCnt="2"/>
      <dgm:spPr/>
    </dgm:pt>
    <dgm:pt modelId="{6DC1287C-2B62-46F6-8277-560D600DC1BB}" type="pres">
      <dgm:prSet presAssocID="{1159F182-9F08-4F45-9657-B03FAA4E3CA8}" presName="connTx" presStyleLbl="sibTrans2D1" presStyleIdx="0" presStyleCnt="2"/>
      <dgm:spPr/>
    </dgm:pt>
    <dgm:pt modelId="{D9528EB9-2880-4162-8999-44BF8B03998C}" type="pres">
      <dgm:prSet presAssocID="{F63A047E-5037-46F8-916E-0B753F983139}" presName="composite" presStyleCnt="0"/>
      <dgm:spPr/>
    </dgm:pt>
    <dgm:pt modelId="{7733FBB0-FFA5-4637-BFDF-E7E8D59FFD4A}" type="pres">
      <dgm:prSet presAssocID="{F63A047E-5037-46F8-916E-0B753F983139}" presName="parTx" presStyleLbl="node1" presStyleIdx="0" presStyleCnt="3">
        <dgm:presLayoutVars>
          <dgm:chMax val="0"/>
          <dgm:chPref val="0"/>
          <dgm:bulletEnabled val="1"/>
        </dgm:presLayoutVars>
      </dgm:prSet>
      <dgm:spPr/>
    </dgm:pt>
    <dgm:pt modelId="{DF0148FE-9AB7-4274-A012-2A1A6F14F58A}" type="pres">
      <dgm:prSet presAssocID="{F63A047E-5037-46F8-916E-0B753F983139}" presName="parSh" presStyleLbl="node1" presStyleIdx="1" presStyleCnt="3"/>
      <dgm:spPr/>
    </dgm:pt>
    <dgm:pt modelId="{2728EDA9-5CCD-4B62-A758-A48BE32D70BD}" type="pres">
      <dgm:prSet presAssocID="{F63A047E-5037-46F8-916E-0B753F983139}" presName="desTx" presStyleLbl="fgAcc1" presStyleIdx="1" presStyleCnt="3" custScaleX="140086">
        <dgm:presLayoutVars>
          <dgm:bulletEnabled val="1"/>
        </dgm:presLayoutVars>
      </dgm:prSet>
      <dgm:spPr/>
    </dgm:pt>
    <dgm:pt modelId="{2A3248E9-7192-4910-A547-130E7E3451CA}" type="pres">
      <dgm:prSet presAssocID="{4ADBB815-C22D-4024-BA5E-C9C223346888}" presName="sibTrans" presStyleLbl="sibTrans2D1" presStyleIdx="1" presStyleCnt="2"/>
      <dgm:spPr/>
    </dgm:pt>
    <dgm:pt modelId="{BB6DDE2B-4285-4C5A-815F-19AB9FE42C56}" type="pres">
      <dgm:prSet presAssocID="{4ADBB815-C22D-4024-BA5E-C9C223346888}" presName="connTx" presStyleLbl="sibTrans2D1" presStyleIdx="1" presStyleCnt="2"/>
      <dgm:spPr/>
    </dgm:pt>
    <dgm:pt modelId="{C02C838F-1F42-415A-B053-509049272F0C}" type="pres">
      <dgm:prSet presAssocID="{0DBF3159-033B-4D5A-A1CC-00AA10C65368}" presName="composite" presStyleCnt="0"/>
      <dgm:spPr/>
    </dgm:pt>
    <dgm:pt modelId="{7AF7EDEE-2268-4382-A834-ABB74C296F49}" type="pres">
      <dgm:prSet presAssocID="{0DBF3159-033B-4D5A-A1CC-00AA10C65368}" presName="parTx" presStyleLbl="node1" presStyleIdx="1" presStyleCnt="3">
        <dgm:presLayoutVars>
          <dgm:chMax val="0"/>
          <dgm:chPref val="0"/>
          <dgm:bulletEnabled val="1"/>
        </dgm:presLayoutVars>
      </dgm:prSet>
      <dgm:spPr/>
    </dgm:pt>
    <dgm:pt modelId="{8BEC2C3D-3BD6-43BF-9910-9FA4DF9C797B}" type="pres">
      <dgm:prSet presAssocID="{0DBF3159-033B-4D5A-A1CC-00AA10C65368}" presName="parSh" presStyleLbl="node1" presStyleIdx="2" presStyleCnt="3"/>
      <dgm:spPr/>
    </dgm:pt>
    <dgm:pt modelId="{F476FC32-F425-4D65-91ED-E4BDF1E82282}" type="pres">
      <dgm:prSet presAssocID="{0DBF3159-033B-4D5A-A1CC-00AA10C65368}" presName="desTx" presStyleLbl="fgAcc1" presStyleIdx="2" presStyleCnt="3" custScaleX="133546">
        <dgm:presLayoutVars>
          <dgm:bulletEnabled val="1"/>
        </dgm:presLayoutVars>
      </dgm:prSet>
      <dgm:spPr/>
    </dgm:pt>
  </dgm:ptLst>
  <dgm:cxnLst>
    <dgm:cxn modelId="{EC991C01-F77A-451E-8839-AA760C214E62}" srcId="{F63A047E-5037-46F8-916E-0B753F983139}" destId="{5122A3D8-8A16-4C75-BC3E-4ED482C6AAA1}" srcOrd="2" destOrd="0" parTransId="{305E75E1-FA5E-4FEC-A0D2-641037914016}" sibTransId="{745C2C50-1BA3-4F18-9FBC-272BCC1601A3}"/>
    <dgm:cxn modelId="{51E75408-533A-473C-9F86-6B40A8899FBC}" srcId="{F63A047E-5037-46F8-916E-0B753F983139}" destId="{D599FEDD-F4CB-451C-A5FB-7F0207867553}" srcOrd="10" destOrd="0" parTransId="{59E5F5CB-6D32-4F76-AF02-8EECDD7541EB}" sibTransId="{45F86292-6D6B-4731-B603-4C3E4BA16C8D}"/>
    <dgm:cxn modelId="{6D7EE309-F047-4684-825D-D256BD58A5C8}" type="presOf" srcId="{C75597D2-9D96-440E-8179-14221AEE9221}" destId="{050C0803-BDBC-45FD-88AB-827127E89593}" srcOrd="0" destOrd="6" presId="urn:microsoft.com/office/officeart/2005/8/layout/process3"/>
    <dgm:cxn modelId="{16A3FD09-9D11-4007-8E90-337C77795094}" type="presOf" srcId="{13415BD2-F22F-4074-B471-A760524C9E49}" destId="{F476FC32-F425-4D65-91ED-E4BDF1E82282}" srcOrd="0" destOrd="9" presId="urn:microsoft.com/office/officeart/2005/8/layout/process3"/>
    <dgm:cxn modelId="{0FD0BA0F-15A3-4191-B616-591B0543EFF6}" srcId="{CF138A0D-325E-46A8-BA0E-8BD93200C5D1}" destId="{54375CED-EEF7-4194-8328-343894695BC3}" srcOrd="0" destOrd="0" parTransId="{C0592A10-C41C-4C32-97E8-7657C848A366}" sibTransId="{1159F182-9F08-4F45-9657-B03FAA4E3CA8}"/>
    <dgm:cxn modelId="{3D784A12-3DE3-461B-87D3-A30B553A36F2}" srcId="{54375CED-EEF7-4194-8328-343894695BC3}" destId="{B32C9991-8640-4EA1-9ED1-2EF715A3F5F7}" srcOrd="12" destOrd="0" parTransId="{E2A47F39-72E9-4992-9226-774F413896A3}" sibTransId="{C2F92F32-BB91-4F2F-AAAC-496E83B29159}"/>
    <dgm:cxn modelId="{8F4AC413-957B-40E5-8306-CDFCDBCBCC8C}" srcId="{CF138A0D-325E-46A8-BA0E-8BD93200C5D1}" destId="{0DBF3159-033B-4D5A-A1CC-00AA10C65368}" srcOrd="2" destOrd="0" parTransId="{A7B92D72-D790-4386-9B7E-FC3EAB1348B3}" sibTransId="{7DDA4C5A-6390-48B5-B19F-554A8D85411A}"/>
    <dgm:cxn modelId="{D2C62819-BBC1-4E11-985A-80AE79A647B0}" type="presOf" srcId="{BFEE497F-4EE6-4B38-BF2F-F66CBF127064}" destId="{F476FC32-F425-4D65-91ED-E4BDF1E82282}" srcOrd="0" destOrd="0" presId="urn:microsoft.com/office/officeart/2005/8/layout/process3"/>
    <dgm:cxn modelId="{6AB0481A-3341-4655-92D8-DBAD8DC9BF12}" type="presOf" srcId="{88B213CC-95D6-4D0C-93BC-20DC20D81E9D}" destId="{050C0803-BDBC-45FD-88AB-827127E89593}" srcOrd="0" destOrd="1" presId="urn:microsoft.com/office/officeart/2005/8/layout/process3"/>
    <dgm:cxn modelId="{5340431B-9AC7-4A0C-A8C5-CB9F3A9B205C}" srcId="{0DBF3159-033B-4D5A-A1CC-00AA10C65368}" destId="{44C009E0-85AC-44F0-B03A-B9B3B75D7A86}" srcOrd="14" destOrd="0" parTransId="{884362EF-9756-4799-92FD-3AACAAA80E6C}" sibTransId="{DEDA8A6C-30A3-471D-9E6E-FD4F370A9886}"/>
    <dgm:cxn modelId="{40653A21-D4B1-435E-A0F8-04792912977D}" type="presOf" srcId="{6AEC239B-F3E0-42D3-BD59-EF39A1D52B79}" destId="{2728EDA9-5CCD-4B62-A758-A48BE32D70BD}" srcOrd="0" destOrd="16" presId="urn:microsoft.com/office/officeart/2005/8/layout/process3"/>
    <dgm:cxn modelId="{1FD9EB21-F9B3-4EAE-B7A5-2C4C02551451}" srcId="{0DBF3159-033B-4D5A-A1CC-00AA10C65368}" destId="{43034C63-CC7A-4CB1-B684-1DCCF1803965}" srcOrd="7" destOrd="0" parTransId="{6563A76C-3E94-4D07-9CB5-EC7F9A895BBC}" sibTransId="{ABF217EB-238C-4BDC-ACDF-C0FD8D74C83F}"/>
    <dgm:cxn modelId="{B46A3624-1DEA-4B64-A0DD-CD4AB630096A}" srcId="{F63A047E-5037-46F8-916E-0B753F983139}" destId="{45DDAC97-251D-422C-8B4B-5F55671240E2}" srcOrd="9" destOrd="0" parTransId="{F891DFDD-9E24-4C40-B5B1-C7C25F9EAAA3}" sibTransId="{68E7AAD4-A0A7-4FA2-9504-507E181E5BB4}"/>
    <dgm:cxn modelId="{79599224-46DF-4E65-B798-C79E59BFAA27}" srcId="{0DBF3159-033B-4D5A-A1CC-00AA10C65368}" destId="{51DD801B-8AB0-47F7-B581-CF9FABF7A56E}" srcOrd="1" destOrd="0" parTransId="{52D777C0-CEE9-4F32-A498-B2DB0D828925}" sibTransId="{58EC2E2E-A9F6-4963-8D60-D5ADB67D639D}"/>
    <dgm:cxn modelId="{CAE68D2E-5F35-4186-8AB2-E9A3A4C6B51F}" srcId="{0DBF3159-033B-4D5A-A1CC-00AA10C65368}" destId="{13415BD2-F22F-4074-B471-A760524C9E49}" srcOrd="9" destOrd="0" parTransId="{F67D482C-3909-4EA4-9662-20B85DAE481D}" sibTransId="{1C503E67-B1C5-4762-B3EC-A7C75C85BC8A}"/>
    <dgm:cxn modelId="{CDCE272F-663B-47D9-B538-BAAFBF17BF58}" srcId="{54375CED-EEF7-4194-8328-343894695BC3}" destId="{86C25294-D0BE-4C9A-8CF5-9BE9B0EC25F7}" srcOrd="5" destOrd="0" parTransId="{61C69999-EB8C-4775-9D91-AB59CB8D1478}" sibTransId="{3696F248-9444-4A57-8381-ED5F94A7CA65}"/>
    <dgm:cxn modelId="{5492942F-D920-477A-9F03-04D56BEF441B}" type="presOf" srcId="{54375CED-EEF7-4194-8328-343894695BC3}" destId="{A2A1FDD4-9B2E-45D8-B90E-75A09C51D324}" srcOrd="1" destOrd="0" presId="urn:microsoft.com/office/officeart/2005/8/layout/process3"/>
    <dgm:cxn modelId="{CB97A02F-F293-4B19-B9F8-AA558D734387}" type="presOf" srcId="{DDBA12F6-9EFA-4F75-9674-2A398C3031D4}" destId="{050C0803-BDBC-45FD-88AB-827127E89593}" srcOrd="0" destOrd="10" presId="urn:microsoft.com/office/officeart/2005/8/layout/process3"/>
    <dgm:cxn modelId="{BD179C32-088D-425C-A0C7-B28A45BF7712}" type="presOf" srcId="{44C009E0-85AC-44F0-B03A-B9B3B75D7A86}" destId="{F476FC32-F425-4D65-91ED-E4BDF1E82282}" srcOrd="0" destOrd="14" presId="urn:microsoft.com/office/officeart/2005/8/layout/process3"/>
    <dgm:cxn modelId="{8058593A-B855-4CB2-A9E4-1F97AFBC091B}" type="presOf" srcId="{51DD801B-8AB0-47F7-B581-CF9FABF7A56E}" destId="{F476FC32-F425-4D65-91ED-E4BDF1E82282}" srcOrd="0" destOrd="1" presId="urn:microsoft.com/office/officeart/2005/8/layout/process3"/>
    <dgm:cxn modelId="{3FB5093B-6537-4163-A668-0A454EE754CF}" type="presOf" srcId="{4ADBB815-C22D-4024-BA5E-C9C223346888}" destId="{2A3248E9-7192-4910-A547-130E7E3451CA}" srcOrd="0" destOrd="0" presId="urn:microsoft.com/office/officeart/2005/8/layout/process3"/>
    <dgm:cxn modelId="{6A6A483B-40AB-474B-84AD-C6A4CDD3F7AB}" type="presOf" srcId="{F63A047E-5037-46F8-916E-0B753F983139}" destId="{DF0148FE-9AB7-4274-A012-2A1A6F14F58A}" srcOrd="1" destOrd="0" presId="urn:microsoft.com/office/officeart/2005/8/layout/process3"/>
    <dgm:cxn modelId="{42ED083F-FEF0-4C14-924E-6BE1820C3CC8}" type="presOf" srcId="{986AB3B2-C399-47D2-A13D-8BD60EB5A033}" destId="{2728EDA9-5CCD-4B62-A758-A48BE32D70BD}" srcOrd="0" destOrd="11" presId="urn:microsoft.com/office/officeart/2005/8/layout/process3"/>
    <dgm:cxn modelId="{4E945840-BE1B-4152-9043-2506814740EA}" srcId="{0DBF3159-033B-4D5A-A1CC-00AA10C65368}" destId="{ABA0A1C7-E9B3-491A-9D44-AF95ADB322E6}" srcOrd="8" destOrd="0" parTransId="{CCEA57C8-A0FF-47A5-A2CD-0BC053479C3A}" sibTransId="{B5B6178D-F67B-47E3-B50A-07B2CECFB462}"/>
    <dgm:cxn modelId="{3A6C515F-997F-4DC9-B9B1-06AEE4910BF8}" type="presOf" srcId="{56373B37-839D-43E3-93C0-5E31209BF6B8}" destId="{2728EDA9-5CCD-4B62-A758-A48BE32D70BD}" srcOrd="0" destOrd="14" presId="urn:microsoft.com/office/officeart/2005/8/layout/process3"/>
    <dgm:cxn modelId="{4126B861-65AC-4E3D-8203-E8D49F843775}" type="presOf" srcId="{5122A3D8-8A16-4C75-BC3E-4ED482C6AAA1}" destId="{2728EDA9-5CCD-4B62-A758-A48BE32D70BD}" srcOrd="0" destOrd="2" presId="urn:microsoft.com/office/officeart/2005/8/layout/process3"/>
    <dgm:cxn modelId="{C2135F42-B37B-4038-A562-97ED3D15D31C}" srcId="{54375CED-EEF7-4194-8328-343894695BC3}" destId="{3B99DCD1-6EAA-4CF8-A04E-564D1BB51209}" srcOrd="4" destOrd="0" parTransId="{803239BF-3B30-4943-9CFA-53015F24C569}" sibTransId="{76FC59B8-8B83-40BC-B195-6C1FDC33744F}"/>
    <dgm:cxn modelId="{77DCBF43-E232-4AD2-81BB-15F3E02DD859}" type="presOf" srcId="{B32C9991-8640-4EA1-9ED1-2EF715A3F5F7}" destId="{050C0803-BDBC-45FD-88AB-827127E89593}" srcOrd="0" destOrd="12" presId="urn:microsoft.com/office/officeart/2005/8/layout/process3"/>
    <dgm:cxn modelId="{6191BB64-450B-4858-93ED-2997853DC613}" type="presOf" srcId="{FDAAFD8E-85BF-437F-A1A2-F42DDB751B92}" destId="{2728EDA9-5CCD-4B62-A758-A48BE32D70BD}" srcOrd="0" destOrd="5" presId="urn:microsoft.com/office/officeart/2005/8/layout/process3"/>
    <dgm:cxn modelId="{64B59D45-4E55-4B49-A92A-FD6EDC5B2217}" type="presOf" srcId="{3B99DCD1-6EAA-4CF8-A04E-564D1BB51209}" destId="{050C0803-BDBC-45FD-88AB-827127E89593}" srcOrd="0" destOrd="4" presId="urn:microsoft.com/office/officeart/2005/8/layout/process3"/>
    <dgm:cxn modelId="{F4332668-168E-4CBC-AA45-E079A2C5A037}" type="presOf" srcId="{CB8139AC-6EF7-4C1C-8194-5B67B856E88F}" destId="{050C0803-BDBC-45FD-88AB-827127E89593}" srcOrd="0" destOrd="8" presId="urn:microsoft.com/office/officeart/2005/8/layout/process3"/>
    <dgm:cxn modelId="{9587BB68-E137-4B81-B6A1-186ED21548C3}" srcId="{F63A047E-5037-46F8-916E-0B753F983139}" destId="{801C7A9B-3157-43FA-BC4B-6254691C7921}" srcOrd="0" destOrd="0" parTransId="{7AFC24B3-AD39-4D4E-8917-DC26C9F9048C}" sibTransId="{BDBDE611-67C4-4BE3-8E24-98D8A1A0CF8B}"/>
    <dgm:cxn modelId="{B4E7DE68-AF74-484F-9AA6-B67E29B62A8D}" type="presOf" srcId="{E705E0A7-67B7-42DC-980F-A1D02A2E7A07}" destId="{2728EDA9-5CCD-4B62-A758-A48BE32D70BD}" srcOrd="0" destOrd="8" presId="urn:microsoft.com/office/officeart/2005/8/layout/process3"/>
    <dgm:cxn modelId="{ED2E1F4E-5324-4593-A93B-DA5CC4DAF237}" srcId="{54375CED-EEF7-4194-8328-343894695BC3}" destId="{CB8139AC-6EF7-4C1C-8194-5B67B856E88F}" srcOrd="8" destOrd="0" parTransId="{87DAD285-4639-4465-B72B-8BDED44F8C9E}" sibTransId="{DD15D89C-F21E-42E5-BE6E-281A34B107BE}"/>
    <dgm:cxn modelId="{E0F3C26E-73F5-459D-A33C-8600ACA2BCFF}" type="presOf" srcId="{E5796682-EFBB-4113-A1FA-4E7D4E42A019}" destId="{2728EDA9-5CCD-4B62-A758-A48BE32D70BD}" srcOrd="0" destOrd="6" presId="urn:microsoft.com/office/officeart/2005/8/layout/process3"/>
    <dgm:cxn modelId="{A969016F-6115-4076-A726-077ACA3570D4}" type="presOf" srcId="{9E0A79B1-82E9-4DB6-8423-A1BCB268667C}" destId="{F476FC32-F425-4D65-91ED-E4BDF1E82282}" srcOrd="0" destOrd="3" presId="urn:microsoft.com/office/officeart/2005/8/layout/process3"/>
    <dgm:cxn modelId="{6B22476F-47A6-4481-A33A-F11FA8858181}" type="presOf" srcId="{CF138A0D-325E-46A8-BA0E-8BD93200C5D1}" destId="{99D95C3C-0BED-4726-A799-DE0B6DEC19A2}" srcOrd="0" destOrd="0" presId="urn:microsoft.com/office/officeart/2005/8/layout/process3"/>
    <dgm:cxn modelId="{3E7E864F-BC5D-4022-A3A0-9654AC5A6B40}" type="presOf" srcId="{62E92C67-F2AA-4C89-8F77-7A369E6F560F}" destId="{F476FC32-F425-4D65-91ED-E4BDF1E82282}" srcOrd="0" destOrd="10" presId="urn:microsoft.com/office/officeart/2005/8/layout/process3"/>
    <dgm:cxn modelId="{FBEFDC6F-4DC1-4D27-9B5C-1BFEA0432868}" type="presOf" srcId="{8759C8FE-C446-4148-8FDF-458BBFF04966}" destId="{2728EDA9-5CCD-4B62-A758-A48BE32D70BD}" srcOrd="0" destOrd="4" presId="urn:microsoft.com/office/officeart/2005/8/layout/process3"/>
    <dgm:cxn modelId="{F7B01E52-700D-48C3-B9AE-6EA3EEE75C69}" type="presOf" srcId="{A30FF433-73DD-4E24-888E-F6F48EB27F5E}" destId="{F476FC32-F425-4D65-91ED-E4BDF1E82282}" srcOrd="0" destOrd="5" presId="urn:microsoft.com/office/officeart/2005/8/layout/process3"/>
    <dgm:cxn modelId="{A09E2572-7D4C-4380-BA02-DE27FB6C24A5}" srcId="{0DBF3159-033B-4D5A-A1CC-00AA10C65368}" destId="{558EE988-2A61-4F26-ACD5-F6BD1C2E8020}" srcOrd="16" destOrd="0" parTransId="{0B9C1F61-84A8-4FC0-ACDD-E60D5209EA8E}" sibTransId="{FD41E1C3-A2F8-4700-A329-B4C63B168F32}"/>
    <dgm:cxn modelId="{6BCD7672-EAD6-4082-BFC8-46FEBC34ABB1}" type="presOf" srcId="{1BE9DAA3-7A1F-4EB9-96A2-ADD8E9EBC42E}" destId="{2728EDA9-5CCD-4B62-A758-A48BE32D70BD}" srcOrd="0" destOrd="1" presId="urn:microsoft.com/office/officeart/2005/8/layout/process3"/>
    <dgm:cxn modelId="{67EDFE77-94FA-4B05-953E-6446F8D9B5AD}" type="presOf" srcId="{6A96C618-0299-4E16-8807-DE15A983C0F1}" destId="{2728EDA9-5CCD-4B62-A758-A48BE32D70BD}" srcOrd="0" destOrd="3" presId="urn:microsoft.com/office/officeart/2005/8/layout/process3"/>
    <dgm:cxn modelId="{F1170878-FC96-4B00-840E-536CFBDB720F}" srcId="{0DBF3159-033B-4D5A-A1CC-00AA10C65368}" destId="{1F425D11-CEFF-4DA1-81A5-7EA41B83B415}" srcOrd="15" destOrd="0" parTransId="{7A0E3D33-6905-4F75-B44D-D3CACFF46948}" sibTransId="{E8402EA2-4D0A-4EAE-BF2F-010C6F93E5E5}"/>
    <dgm:cxn modelId="{D8A75F5A-0D07-4D73-9011-71A30D31489F}" srcId="{0DBF3159-033B-4D5A-A1CC-00AA10C65368}" destId="{6C1B1AC5-A56A-4F8E-A55F-9AE8CEF8732A}" srcOrd="13" destOrd="0" parTransId="{11252A5F-1A63-4CB9-B005-E73E9C334D94}" sibTransId="{383FF63F-EC65-450A-AAB1-1E750A132A25}"/>
    <dgm:cxn modelId="{2F8D1F80-7DDD-4926-8E6E-2ADF71544A10}" type="presOf" srcId="{0DBF3159-033B-4D5A-A1CC-00AA10C65368}" destId="{8BEC2C3D-3BD6-43BF-9910-9FA4DF9C797B}" srcOrd="1" destOrd="0" presId="urn:microsoft.com/office/officeart/2005/8/layout/process3"/>
    <dgm:cxn modelId="{1B0E5D81-6F89-43C9-948E-CC28769AF62D}" type="presOf" srcId="{76BA0CAF-A09B-41A8-AF5D-8DA1F43B0309}" destId="{050C0803-BDBC-45FD-88AB-827127E89593}" srcOrd="0" destOrd="3" presId="urn:microsoft.com/office/officeart/2005/8/layout/process3"/>
    <dgm:cxn modelId="{59413389-6247-4F01-89F4-9CF398B85A28}" srcId="{0DBF3159-033B-4D5A-A1CC-00AA10C65368}" destId="{ACDE276A-E945-4254-9FFC-02D928BDE26C}" srcOrd="12" destOrd="0" parTransId="{3F1285F1-4C29-4E0E-B030-7CF406E73948}" sibTransId="{E9DA8DE7-357C-4648-BF9D-D2C1D16ED5B9}"/>
    <dgm:cxn modelId="{2A479689-8FB3-46F1-804C-FBBF6C0F36E3}" type="presOf" srcId="{1159F182-9F08-4F45-9657-B03FAA4E3CA8}" destId="{6DC1287C-2B62-46F6-8277-560D600DC1BB}" srcOrd="1" destOrd="0" presId="urn:microsoft.com/office/officeart/2005/8/layout/process3"/>
    <dgm:cxn modelId="{C7306E8F-AAF4-47B0-8FB9-AFCA8AC901D2}" srcId="{54375CED-EEF7-4194-8328-343894695BC3}" destId="{DDBA12F6-9EFA-4F75-9674-2A398C3031D4}" srcOrd="10" destOrd="0" parTransId="{F6904275-C188-4EF0-995F-4111EDDDE7D8}" sibTransId="{866F7B1F-6A6C-4FD1-9709-8EBDFC7B1F9D}"/>
    <dgm:cxn modelId="{CA691491-39EA-41DB-9B58-99F247E51BE1}" srcId="{F63A047E-5037-46F8-916E-0B753F983139}" destId="{6AEC239B-F3E0-42D3-BD59-EF39A1D52B79}" srcOrd="16" destOrd="0" parTransId="{25921542-FF64-4080-BE73-4DEB35AA52F5}" sibTransId="{8118290F-4431-4E68-8C60-E4396ACCC44D}"/>
    <dgm:cxn modelId="{10D6A791-DA92-4DBA-A219-D4C56C6855D5}" srcId="{0DBF3159-033B-4D5A-A1CC-00AA10C65368}" destId="{79FE1112-4575-43F3-87F9-CBB6CE789595}" srcOrd="6" destOrd="0" parTransId="{080C249A-61AA-409E-B10B-21E3763354A4}" sibTransId="{12DD36C2-8AEE-46B8-8744-1F09E51A046B}"/>
    <dgm:cxn modelId="{DBDAAC92-B2C0-4DFF-BE70-413CA401C337}" srcId="{0DBF3159-033B-4D5A-A1CC-00AA10C65368}" destId="{BFEE497F-4EE6-4B38-BF2F-F66CBF127064}" srcOrd="0" destOrd="0" parTransId="{D8FE2939-FB1C-4201-9A7D-5979113B049F}" sibTransId="{81CC2DA2-C59C-4ACE-A7D5-F39253645B54}"/>
    <dgm:cxn modelId="{8EEB8894-6933-4A54-8A69-5DF9141173DA}" srcId="{F63A047E-5037-46F8-916E-0B753F983139}" destId="{6A96C618-0299-4E16-8807-DE15A983C0F1}" srcOrd="3" destOrd="0" parTransId="{2CBAB094-D95D-4127-BE10-473D773DF55A}" sibTransId="{6ED7ADD7-3F75-4498-A57A-FBAD59171E62}"/>
    <dgm:cxn modelId="{91E1C69B-02DB-41E1-8C95-83B7AEB99B49}" srcId="{54375CED-EEF7-4194-8328-343894695BC3}" destId="{88B213CC-95D6-4D0C-93BC-20DC20D81E9D}" srcOrd="1" destOrd="0" parTransId="{400D6A87-10CE-40EB-A321-D7329842BFC1}" sibTransId="{D6AAE6E6-723D-4DB6-91B0-E70E8BDEFA35}"/>
    <dgm:cxn modelId="{3EF28B9D-B3B4-40C4-971E-FFDB3F6E378D}" srcId="{F63A047E-5037-46F8-916E-0B753F983139}" destId="{E5796682-EFBB-4113-A1FA-4E7D4E42A019}" srcOrd="6" destOrd="0" parTransId="{BD080A94-86F8-4980-AAEA-852F118B5206}" sibTransId="{21C937BC-9AA7-4A9C-A15E-7F6644DD4B39}"/>
    <dgm:cxn modelId="{110EC39E-B3F1-46A7-91BE-BED19E6E20E7}" type="presOf" srcId="{236458D1-AD56-4255-9AEF-64B54DA8CCFD}" destId="{050C0803-BDBC-45FD-88AB-827127E89593}" srcOrd="0" destOrd="2" presId="urn:microsoft.com/office/officeart/2005/8/layout/process3"/>
    <dgm:cxn modelId="{AEF807A1-C51A-4C5B-964C-DEDDDC3C4F9A}" type="presOf" srcId="{AE33D46B-E427-4126-8BC9-84A80F51466F}" destId="{050C0803-BDBC-45FD-88AB-827127E89593}" srcOrd="0" destOrd="7" presId="urn:microsoft.com/office/officeart/2005/8/layout/process3"/>
    <dgm:cxn modelId="{2A4232A2-FD3E-416B-ABC4-D92A4ABB241A}" type="presOf" srcId="{4ADBB815-C22D-4024-BA5E-C9C223346888}" destId="{BB6DDE2B-4285-4C5A-815F-19AB9FE42C56}" srcOrd="1" destOrd="0" presId="urn:microsoft.com/office/officeart/2005/8/layout/process3"/>
    <dgm:cxn modelId="{769E69A3-1CFB-4D47-AB42-D4CBEEE5D4BA}" type="presOf" srcId="{09AD19AF-6118-4FFB-A9EC-5DDC74D0BCB3}" destId="{050C0803-BDBC-45FD-88AB-827127E89593}" srcOrd="0" destOrd="11" presId="urn:microsoft.com/office/officeart/2005/8/layout/process3"/>
    <dgm:cxn modelId="{EAA1F0A3-4091-483C-845A-16AA73DDBBB3}" type="presOf" srcId="{1159F182-9F08-4F45-9657-B03FAA4E3CA8}" destId="{D8F9A758-D2FC-4023-80DC-16E73A322D88}" srcOrd="0" destOrd="0" presId="urn:microsoft.com/office/officeart/2005/8/layout/process3"/>
    <dgm:cxn modelId="{D79F43A5-FDAF-42D7-A22E-5644C84776A9}" srcId="{0DBF3159-033B-4D5A-A1CC-00AA10C65368}" destId="{9E0A79B1-82E9-4DB6-8423-A1BCB268667C}" srcOrd="3" destOrd="0" parTransId="{D8E613CD-B469-4E2B-926C-22749C4FB202}" sibTransId="{2A2617C5-A6AF-4D4A-8729-D358CBC254CF}"/>
    <dgm:cxn modelId="{A9633AA9-C888-4181-982F-9EE276AC9C55}" type="presOf" srcId="{87C845E9-3A53-457E-B81A-543682E0D161}" destId="{F476FC32-F425-4D65-91ED-E4BDF1E82282}" srcOrd="0" destOrd="4" presId="urn:microsoft.com/office/officeart/2005/8/layout/process3"/>
    <dgm:cxn modelId="{E62F43A9-B777-406B-8D67-83485EB0EC7C}" srcId="{54375CED-EEF7-4194-8328-343894695BC3}" destId="{637A907B-55E5-46A0-A08C-26C3312EF140}" srcOrd="9" destOrd="0" parTransId="{2AD64FA1-B1D0-43B4-9E4E-FECEE0DE46D5}" sibTransId="{B9573A96-02EA-4CD0-8232-89A3B5075FC7}"/>
    <dgm:cxn modelId="{58AAEAA9-E2B7-4112-8B8E-96624832BB19}" type="presOf" srcId="{801C7A9B-3157-43FA-BC4B-6254691C7921}" destId="{2728EDA9-5CCD-4B62-A758-A48BE32D70BD}" srcOrd="0" destOrd="0" presId="urn:microsoft.com/office/officeart/2005/8/layout/process3"/>
    <dgm:cxn modelId="{BF6C44AE-0BFA-41FA-9879-156B7807D6C5}" srcId="{F63A047E-5037-46F8-916E-0B753F983139}" destId="{E705E0A7-67B7-42DC-980F-A1D02A2E7A07}" srcOrd="8" destOrd="0" parTransId="{7BEF8276-CAA5-49F0-8D9F-F69003DA2785}" sibTransId="{AF3E153F-EAFD-4A95-BC7C-454AAC0EC26B}"/>
    <dgm:cxn modelId="{01B47CAF-1A4B-4FA4-BB59-8E770501FB31}" srcId="{CF138A0D-325E-46A8-BA0E-8BD93200C5D1}" destId="{F63A047E-5037-46F8-916E-0B753F983139}" srcOrd="1" destOrd="0" parTransId="{153457C0-D53C-446A-A3E2-23C5C4E81905}" sibTransId="{4ADBB815-C22D-4024-BA5E-C9C223346888}"/>
    <dgm:cxn modelId="{1767DEB3-40AF-45B3-A9F3-05AC1FC7B0E9}" type="presOf" srcId="{D599FEDD-F4CB-451C-A5FB-7F0207867553}" destId="{2728EDA9-5CCD-4B62-A758-A48BE32D70BD}" srcOrd="0" destOrd="10" presId="urn:microsoft.com/office/officeart/2005/8/layout/process3"/>
    <dgm:cxn modelId="{5AEE94B4-4D03-43F3-8826-127A91F0D3C8}" type="presOf" srcId="{ACDE276A-E945-4254-9FFC-02D928BDE26C}" destId="{F476FC32-F425-4D65-91ED-E4BDF1E82282}" srcOrd="0" destOrd="12" presId="urn:microsoft.com/office/officeart/2005/8/layout/process3"/>
    <dgm:cxn modelId="{9BA454B5-B4FB-4B8B-B9C0-6C12D2511823}" srcId="{54375CED-EEF7-4194-8328-343894695BC3}" destId="{90C4C76A-69F6-43BF-9FAE-F141C50718B6}" srcOrd="0" destOrd="0" parTransId="{EF013797-2900-4903-AA7E-FD6D03916EB4}" sibTransId="{1616779C-F3E7-4A08-951A-71D4D80CE567}"/>
    <dgm:cxn modelId="{20F3DDB6-2DE7-47A8-9FA2-C5B18B1CABFA}" srcId="{F63A047E-5037-46F8-916E-0B753F983139}" destId="{986AB3B2-C399-47D2-A13D-8BD60EB5A033}" srcOrd="11" destOrd="0" parTransId="{07ECF1F1-430F-44B4-8F18-4CB57516BD6A}" sibTransId="{1DF9480F-50DA-4F7B-98B1-8E2546629C73}"/>
    <dgm:cxn modelId="{3E0393B7-4A53-4328-B7C7-7D22235FB812}" type="presOf" srcId="{ABA0A1C7-E9B3-491A-9D44-AF95ADB322E6}" destId="{F476FC32-F425-4D65-91ED-E4BDF1E82282}" srcOrd="0" destOrd="8" presId="urn:microsoft.com/office/officeart/2005/8/layout/process3"/>
    <dgm:cxn modelId="{875BBFBC-E6CA-4E25-82DD-B60F190C5F9C}" srcId="{0DBF3159-033B-4D5A-A1CC-00AA10C65368}" destId="{C51E3F1D-8158-4DE6-B94D-2A3935B3632D}" srcOrd="11" destOrd="0" parTransId="{60AD5C81-AA95-466D-A9C3-4AB38794C454}" sibTransId="{320532F8-4774-4BD2-82DA-DDF0E91D1491}"/>
    <dgm:cxn modelId="{6A2D9CBD-303B-4D17-A847-FEB7A98265CD}" type="presOf" srcId="{9E8D585A-F63A-4397-8A52-05455C42CECB}" destId="{2728EDA9-5CCD-4B62-A758-A48BE32D70BD}" srcOrd="0" destOrd="7" presId="urn:microsoft.com/office/officeart/2005/8/layout/process3"/>
    <dgm:cxn modelId="{FCAADDBE-7A71-4F00-8CCD-C1B508538F0B}" srcId="{F63A047E-5037-46F8-916E-0B753F983139}" destId="{C1633957-F9F3-4A50-834E-8EA18AFCFE17}" srcOrd="15" destOrd="0" parTransId="{571B621F-1BB8-40E1-8FEE-C88E97E6CCBC}" sibTransId="{AD428CEB-F4C2-4828-8755-5DD84163AEF7}"/>
    <dgm:cxn modelId="{8044EDBF-F77F-4D01-B650-D43D6DC4EAB5}" srcId="{54375CED-EEF7-4194-8328-343894695BC3}" destId="{236458D1-AD56-4255-9AEF-64B54DA8CCFD}" srcOrd="2" destOrd="0" parTransId="{76BB3D31-676F-4D07-9A4D-E9EA7A81D58D}" sibTransId="{D5DFBF47-EB46-4AFC-9EF6-1A26DAAAB229}"/>
    <dgm:cxn modelId="{5FB027C0-962A-43F2-8995-C5D38109C813}" type="presOf" srcId="{54375CED-EEF7-4194-8328-343894695BC3}" destId="{4810853F-09F7-4FBC-A8E7-BF570094AD99}" srcOrd="0" destOrd="0" presId="urn:microsoft.com/office/officeart/2005/8/layout/process3"/>
    <dgm:cxn modelId="{7D97C4C4-6904-44DC-A7E6-2AEACDAA30E5}" srcId="{0DBF3159-033B-4D5A-A1CC-00AA10C65368}" destId="{87C845E9-3A53-457E-B81A-543682E0D161}" srcOrd="4" destOrd="0" parTransId="{CAA833B8-D53B-424F-82B4-9C46104C0774}" sibTransId="{C67EFA9D-0D04-42C1-8CFF-C99E2ADA5379}"/>
    <dgm:cxn modelId="{5106BAC8-B30F-405F-86B6-940E534F33BA}" type="presOf" srcId="{C51E3F1D-8158-4DE6-B94D-2A3935B3632D}" destId="{F476FC32-F425-4D65-91ED-E4BDF1E82282}" srcOrd="0" destOrd="11" presId="urn:microsoft.com/office/officeart/2005/8/layout/process3"/>
    <dgm:cxn modelId="{3D633BC9-2132-4A4C-BAC0-4CA10F14DFAB}" type="presOf" srcId="{86C25294-D0BE-4C9A-8CF5-9BE9B0EC25F7}" destId="{050C0803-BDBC-45FD-88AB-827127E89593}" srcOrd="0" destOrd="5" presId="urn:microsoft.com/office/officeart/2005/8/layout/process3"/>
    <dgm:cxn modelId="{11D695C9-38A8-449E-B3D9-B2D5BB34C67B}" type="presOf" srcId="{558EE988-2A61-4F26-ACD5-F6BD1C2E8020}" destId="{F476FC32-F425-4D65-91ED-E4BDF1E82282}" srcOrd="0" destOrd="16" presId="urn:microsoft.com/office/officeart/2005/8/layout/process3"/>
    <dgm:cxn modelId="{D14BC6CC-DD1F-4909-8AE5-B680DF40CE6C}" type="presOf" srcId="{96498F5B-8452-4598-A032-9057D4F66523}" destId="{F476FC32-F425-4D65-91ED-E4BDF1E82282}" srcOrd="0" destOrd="2" presId="urn:microsoft.com/office/officeart/2005/8/layout/process3"/>
    <dgm:cxn modelId="{B9DEFFCD-A3CB-405B-A7A8-C75D147FBF11}" type="presOf" srcId="{45DDAC97-251D-422C-8B4B-5F55671240E2}" destId="{2728EDA9-5CCD-4B62-A758-A48BE32D70BD}" srcOrd="0" destOrd="9" presId="urn:microsoft.com/office/officeart/2005/8/layout/process3"/>
    <dgm:cxn modelId="{FFA8CECF-785D-46B8-AA68-1705EB5DE8CF}" type="presOf" srcId="{F63A047E-5037-46F8-916E-0B753F983139}" destId="{7733FBB0-FFA5-4637-BFDF-E7E8D59FFD4A}" srcOrd="0" destOrd="0" presId="urn:microsoft.com/office/officeart/2005/8/layout/process3"/>
    <dgm:cxn modelId="{9E45F5D3-A419-4FE3-8F08-78F32ABDBA6F}" type="presOf" srcId="{90C4C76A-69F6-43BF-9FAE-F141C50718B6}" destId="{050C0803-BDBC-45FD-88AB-827127E89593}" srcOrd="0" destOrd="0" presId="urn:microsoft.com/office/officeart/2005/8/layout/process3"/>
    <dgm:cxn modelId="{86503ED4-A749-44B4-ADBE-CCCE02938100}" srcId="{54375CED-EEF7-4194-8328-343894695BC3}" destId="{C75597D2-9D96-440E-8179-14221AEE9221}" srcOrd="6" destOrd="0" parTransId="{A0BD62A4-7970-466C-BBC2-E61456412670}" sibTransId="{05EBD5EC-9DBB-49D8-81A6-7E607EC2165F}"/>
    <dgm:cxn modelId="{CF167BD5-DDE2-4F78-B3C0-77D6CF97D97C}" srcId="{54375CED-EEF7-4194-8328-343894695BC3}" destId="{09AD19AF-6118-4FFB-A9EC-5DDC74D0BCB3}" srcOrd="11" destOrd="0" parTransId="{6E15EF43-3347-434B-8954-CF3DA39A68B8}" sibTransId="{D144A190-3D21-45FE-B986-B261DC4EC8D2}"/>
    <dgm:cxn modelId="{557C87D5-C666-4404-B8FC-2FC61D9D73CF}" srcId="{F63A047E-5037-46F8-916E-0B753F983139}" destId="{8759C8FE-C446-4148-8FDF-458BBFF04966}" srcOrd="4" destOrd="0" parTransId="{EA1C94A8-9E15-424F-903D-3439E5AA0B5C}" sibTransId="{E0086278-00BE-4094-A13A-B1FF3286D991}"/>
    <dgm:cxn modelId="{026ECFD9-B630-495D-A157-7038A0F61979}" type="presOf" srcId="{79FE1112-4575-43F3-87F9-CBB6CE789595}" destId="{F476FC32-F425-4D65-91ED-E4BDF1E82282}" srcOrd="0" destOrd="6" presId="urn:microsoft.com/office/officeart/2005/8/layout/process3"/>
    <dgm:cxn modelId="{D980A5DB-CB54-43D9-938A-38A8C9AA9CA7}" type="presOf" srcId="{0DBF3159-033B-4D5A-A1CC-00AA10C65368}" destId="{7AF7EDEE-2268-4382-A834-ABB74C296F49}" srcOrd="0" destOrd="0" presId="urn:microsoft.com/office/officeart/2005/8/layout/process3"/>
    <dgm:cxn modelId="{DC5AF8DD-1146-4A69-A2F7-00D4B19781B9}" srcId="{54375CED-EEF7-4194-8328-343894695BC3}" destId="{76BA0CAF-A09B-41A8-AF5D-8DA1F43B0309}" srcOrd="3" destOrd="0" parTransId="{4F08DD44-D06A-49A5-B4D8-B55DB82776BC}" sibTransId="{A6C4209E-C90E-44D0-AD56-273FF49726C9}"/>
    <dgm:cxn modelId="{DB794CE0-7AD4-499E-BB43-29D5CE501953}" srcId="{0DBF3159-033B-4D5A-A1CC-00AA10C65368}" destId="{A30FF433-73DD-4E24-888E-F6F48EB27F5E}" srcOrd="5" destOrd="0" parTransId="{984BB10F-37D8-4E63-A6EA-016CC02E2F39}" sibTransId="{8DA9E74C-AD66-442A-9869-07DEA99E4918}"/>
    <dgm:cxn modelId="{1D7816E5-5820-4075-A22C-8AADA29B786C}" type="presOf" srcId="{1F425D11-CEFF-4DA1-81A5-7EA41B83B415}" destId="{F476FC32-F425-4D65-91ED-E4BDF1E82282}" srcOrd="0" destOrd="15" presId="urn:microsoft.com/office/officeart/2005/8/layout/process3"/>
    <dgm:cxn modelId="{7D05CFE5-FD6F-435A-9784-2824DF64CF62}" srcId="{0DBF3159-033B-4D5A-A1CC-00AA10C65368}" destId="{62E92C67-F2AA-4C89-8F77-7A369E6F560F}" srcOrd="10" destOrd="0" parTransId="{BD088E03-71EF-4A95-9EF8-E9C33B118B2F}" sibTransId="{7C70D24F-CE42-4B24-879F-CEAF2CE3FD21}"/>
    <dgm:cxn modelId="{8A594DE6-84E9-4B07-88B8-F24A1E4631A6}" type="presOf" srcId="{0BF74FE5-7AB3-406A-A2F6-9ABEA783C146}" destId="{2728EDA9-5CCD-4B62-A758-A48BE32D70BD}" srcOrd="0" destOrd="12" presId="urn:microsoft.com/office/officeart/2005/8/layout/process3"/>
    <dgm:cxn modelId="{3A91E0E6-2B91-44AB-BA81-EC392AA14914}" srcId="{F63A047E-5037-46F8-916E-0B753F983139}" destId="{9E8D585A-F63A-4397-8A52-05455C42CECB}" srcOrd="7" destOrd="0" parTransId="{09B59E91-2341-4EC1-97FA-E20EDB76B9CA}" sibTransId="{54668F3E-AE81-4B55-8961-A8A1BB52987A}"/>
    <dgm:cxn modelId="{24C2F4E9-599A-40DA-9756-A25F168ECD0B}" type="presOf" srcId="{637A907B-55E5-46A0-A08C-26C3312EF140}" destId="{050C0803-BDBC-45FD-88AB-827127E89593}" srcOrd="0" destOrd="9" presId="urn:microsoft.com/office/officeart/2005/8/layout/process3"/>
    <dgm:cxn modelId="{04863BEE-1350-40B1-AD96-948CDA3462A1}" srcId="{F63A047E-5037-46F8-916E-0B753F983139}" destId="{1BE9DAA3-7A1F-4EB9-96A2-ADD8E9EBC42E}" srcOrd="1" destOrd="0" parTransId="{26E77C4F-4253-40F8-9D10-A081CC770203}" sibTransId="{FF115D3B-F3A6-4CD0-A423-57C6DC1F4A13}"/>
    <dgm:cxn modelId="{2092DCF0-B03B-4105-8EB0-A96A1B43D9F6}" srcId="{F63A047E-5037-46F8-916E-0B753F983139}" destId="{56373B37-839D-43E3-93C0-5E31209BF6B8}" srcOrd="14" destOrd="0" parTransId="{A2292EAB-C038-42F0-87C2-B73838D86BDC}" sibTransId="{020CA2D5-D325-4920-B824-8E131B46ACFB}"/>
    <dgm:cxn modelId="{D735CCF4-1786-48A0-A26B-46596AF76577}" type="presOf" srcId="{6C1B1AC5-A56A-4F8E-A55F-9AE8CEF8732A}" destId="{F476FC32-F425-4D65-91ED-E4BDF1E82282}" srcOrd="0" destOrd="13" presId="urn:microsoft.com/office/officeart/2005/8/layout/process3"/>
    <dgm:cxn modelId="{825EEDF5-FBF1-4A73-A5BB-18A0B361DEEC}" type="presOf" srcId="{43034C63-CC7A-4CB1-B684-1DCCF1803965}" destId="{F476FC32-F425-4D65-91ED-E4BDF1E82282}" srcOrd="0" destOrd="7" presId="urn:microsoft.com/office/officeart/2005/8/layout/process3"/>
    <dgm:cxn modelId="{162868F6-69BB-4202-A42D-03313B9D2973}" srcId="{54375CED-EEF7-4194-8328-343894695BC3}" destId="{AE33D46B-E427-4126-8BC9-84A80F51466F}" srcOrd="7" destOrd="0" parTransId="{A07557B5-2112-4108-9282-21BA61FCDDD1}" sibTransId="{1103EBE5-EF2C-4F5F-B83D-B5F42D4913BB}"/>
    <dgm:cxn modelId="{9F5389F6-1DE5-4288-BE14-806A793AB277}" type="presOf" srcId="{EDDB990C-D724-4EE3-AD08-542584239910}" destId="{2728EDA9-5CCD-4B62-A758-A48BE32D70BD}" srcOrd="0" destOrd="13" presId="urn:microsoft.com/office/officeart/2005/8/layout/process3"/>
    <dgm:cxn modelId="{9942CAF8-730F-4E9A-9266-19810813AFD4}" type="presOf" srcId="{C1633957-F9F3-4A50-834E-8EA18AFCFE17}" destId="{2728EDA9-5CCD-4B62-A758-A48BE32D70BD}" srcOrd="0" destOrd="15" presId="urn:microsoft.com/office/officeart/2005/8/layout/process3"/>
    <dgm:cxn modelId="{18700CF9-917E-4AA3-8F95-254118F57A2A}" srcId="{F63A047E-5037-46F8-916E-0B753F983139}" destId="{EDDB990C-D724-4EE3-AD08-542584239910}" srcOrd="13" destOrd="0" parTransId="{CE80E2A4-88F1-42AF-9213-C58238441603}" sibTransId="{1C0F1B73-C146-447D-A68E-9F43D0C27157}"/>
    <dgm:cxn modelId="{74886BF9-FDA2-4AAE-957A-2449E265A590}" srcId="{F63A047E-5037-46F8-916E-0B753F983139}" destId="{0BF74FE5-7AB3-406A-A2F6-9ABEA783C146}" srcOrd="12" destOrd="0" parTransId="{96D92EFB-66E5-41DF-B962-38D7DBA41EA8}" sibTransId="{A0BB6428-ECFD-4BD2-BD33-D9689671C502}"/>
    <dgm:cxn modelId="{7C89F0FC-0FF5-4FD9-A860-EF2AC7C10245}" srcId="{0DBF3159-033B-4D5A-A1CC-00AA10C65368}" destId="{96498F5B-8452-4598-A032-9057D4F66523}" srcOrd="2" destOrd="0" parTransId="{DE9F7885-BA11-4E61-BE00-08F442544A53}" sibTransId="{13075568-9BA9-4088-828A-EF6128517899}"/>
    <dgm:cxn modelId="{0FC15EFF-D249-4882-B06D-F5D035026F5C}" srcId="{F63A047E-5037-46F8-916E-0B753F983139}" destId="{FDAAFD8E-85BF-437F-A1A2-F42DDB751B92}" srcOrd="5" destOrd="0" parTransId="{818CD077-95CA-4B7F-891C-9BA2A4ADE871}" sibTransId="{A2ACAADB-A66C-45CC-8C00-B593BD23FDA7}"/>
    <dgm:cxn modelId="{1E041FF2-C359-4D6C-845D-2682709C5239}" type="presParOf" srcId="{99D95C3C-0BED-4726-A799-DE0B6DEC19A2}" destId="{BAC266DD-D0EF-406F-8627-A0E6B4830CC6}" srcOrd="0" destOrd="0" presId="urn:microsoft.com/office/officeart/2005/8/layout/process3"/>
    <dgm:cxn modelId="{B7265047-9603-4156-803A-8BDA43EDA156}" type="presParOf" srcId="{BAC266DD-D0EF-406F-8627-A0E6B4830CC6}" destId="{4810853F-09F7-4FBC-A8E7-BF570094AD99}" srcOrd="0" destOrd="0" presId="urn:microsoft.com/office/officeart/2005/8/layout/process3"/>
    <dgm:cxn modelId="{2E00FFE2-625F-4FA3-9C58-DB98674449B3}" type="presParOf" srcId="{BAC266DD-D0EF-406F-8627-A0E6B4830CC6}" destId="{A2A1FDD4-9B2E-45D8-B90E-75A09C51D324}" srcOrd="1" destOrd="0" presId="urn:microsoft.com/office/officeart/2005/8/layout/process3"/>
    <dgm:cxn modelId="{98C6F3C4-8CD2-4055-9975-7CF69098D417}" type="presParOf" srcId="{BAC266DD-D0EF-406F-8627-A0E6B4830CC6}" destId="{050C0803-BDBC-45FD-88AB-827127E89593}" srcOrd="2" destOrd="0" presId="urn:microsoft.com/office/officeart/2005/8/layout/process3"/>
    <dgm:cxn modelId="{EC35DD58-B860-4F77-89DC-5648787EE8DC}" type="presParOf" srcId="{99D95C3C-0BED-4726-A799-DE0B6DEC19A2}" destId="{D8F9A758-D2FC-4023-80DC-16E73A322D88}" srcOrd="1" destOrd="0" presId="urn:microsoft.com/office/officeart/2005/8/layout/process3"/>
    <dgm:cxn modelId="{5A55C46E-26A3-4396-B0D9-905D8A215DC4}" type="presParOf" srcId="{D8F9A758-D2FC-4023-80DC-16E73A322D88}" destId="{6DC1287C-2B62-46F6-8277-560D600DC1BB}" srcOrd="0" destOrd="0" presId="urn:microsoft.com/office/officeart/2005/8/layout/process3"/>
    <dgm:cxn modelId="{84E26EC0-8A47-47AB-8918-36BE34EACDFD}" type="presParOf" srcId="{99D95C3C-0BED-4726-A799-DE0B6DEC19A2}" destId="{D9528EB9-2880-4162-8999-44BF8B03998C}" srcOrd="2" destOrd="0" presId="urn:microsoft.com/office/officeart/2005/8/layout/process3"/>
    <dgm:cxn modelId="{954C275A-3A38-49FE-BD53-20DD34AFB200}" type="presParOf" srcId="{D9528EB9-2880-4162-8999-44BF8B03998C}" destId="{7733FBB0-FFA5-4637-BFDF-E7E8D59FFD4A}" srcOrd="0" destOrd="0" presId="urn:microsoft.com/office/officeart/2005/8/layout/process3"/>
    <dgm:cxn modelId="{A06765F3-F076-4FB1-BA3A-93AA3F4ECF8F}" type="presParOf" srcId="{D9528EB9-2880-4162-8999-44BF8B03998C}" destId="{DF0148FE-9AB7-4274-A012-2A1A6F14F58A}" srcOrd="1" destOrd="0" presId="urn:microsoft.com/office/officeart/2005/8/layout/process3"/>
    <dgm:cxn modelId="{B57A0D43-A2E2-4563-BC03-591F625A72C0}" type="presParOf" srcId="{D9528EB9-2880-4162-8999-44BF8B03998C}" destId="{2728EDA9-5CCD-4B62-A758-A48BE32D70BD}" srcOrd="2" destOrd="0" presId="urn:microsoft.com/office/officeart/2005/8/layout/process3"/>
    <dgm:cxn modelId="{3786B713-0399-4445-9B93-2E11D44745F6}" type="presParOf" srcId="{99D95C3C-0BED-4726-A799-DE0B6DEC19A2}" destId="{2A3248E9-7192-4910-A547-130E7E3451CA}" srcOrd="3" destOrd="0" presId="urn:microsoft.com/office/officeart/2005/8/layout/process3"/>
    <dgm:cxn modelId="{01CD8628-33CE-4AFC-A8B1-83DC13F25BBF}" type="presParOf" srcId="{2A3248E9-7192-4910-A547-130E7E3451CA}" destId="{BB6DDE2B-4285-4C5A-815F-19AB9FE42C56}" srcOrd="0" destOrd="0" presId="urn:microsoft.com/office/officeart/2005/8/layout/process3"/>
    <dgm:cxn modelId="{3A983FA2-1360-497F-8429-3BFF98DACD4F}" type="presParOf" srcId="{99D95C3C-0BED-4726-A799-DE0B6DEC19A2}" destId="{C02C838F-1F42-415A-B053-509049272F0C}" srcOrd="4" destOrd="0" presId="urn:microsoft.com/office/officeart/2005/8/layout/process3"/>
    <dgm:cxn modelId="{7695FBFE-5853-40CD-BFEA-12975566C3B6}" type="presParOf" srcId="{C02C838F-1F42-415A-B053-509049272F0C}" destId="{7AF7EDEE-2268-4382-A834-ABB74C296F49}" srcOrd="0" destOrd="0" presId="urn:microsoft.com/office/officeart/2005/8/layout/process3"/>
    <dgm:cxn modelId="{DC49F8DB-E0D0-4559-8CF8-1725B71BE355}" type="presParOf" srcId="{C02C838F-1F42-415A-B053-509049272F0C}" destId="{8BEC2C3D-3BD6-43BF-9910-9FA4DF9C797B}" srcOrd="1" destOrd="0" presId="urn:microsoft.com/office/officeart/2005/8/layout/process3"/>
    <dgm:cxn modelId="{B9A1FEC9-AA34-4B92-9E24-C8E25D12EE83}" type="presParOf" srcId="{C02C838F-1F42-415A-B053-509049272F0C}" destId="{F476FC32-F425-4D65-91ED-E4BDF1E82282}"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1FDD4-9B2E-45D8-B90E-75A09C51D324}">
      <dsp:nvSpPr>
        <dsp:cNvPr id="0" name=""/>
        <dsp:cNvSpPr/>
      </dsp:nvSpPr>
      <dsp:spPr>
        <a:xfrm>
          <a:off x="13984" y="-349313"/>
          <a:ext cx="2575991" cy="1047941"/>
        </a:xfrm>
        <a:prstGeom prst="roundRect">
          <a:avLst>
            <a:gd name="adj" fmla="val 10000"/>
          </a:avLst>
        </a:prstGeom>
        <a:solidFill>
          <a:srgbClr val="1E32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ontserrat Classic" panose="020B0604020202020204" charset="0"/>
            </a:rPr>
            <a:t>Predisposing Factors</a:t>
          </a:r>
        </a:p>
      </dsp:txBody>
      <dsp:txXfrm>
        <a:off x="13984" y="-349313"/>
        <a:ext cx="2575991" cy="698627"/>
      </dsp:txXfrm>
    </dsp:sp>
    <dsp:sp modelId="{050C0803-BDBC-45FD-88AB-827127E89593}">
      <dsp:nvSpPr>
        <dsp:cNvPr id="0" name=""/>
        <dsp:cNvSpPr/>
      </dsp:nvSpPr>
      <dsp:spPr>
        <a:xfrm>
          <a:off x="90230" y="349313"/>
          <a:ext cx="3476841" cy="6561789"/>
        </a:xfrm>
        <a:prstGeom prst="roundRect">
          <a:avLst>
            <a:gd name="adj" fmla="val 10000"/>
          </a:avLst>
        </a:prstGeom>
        <a:solidFill>
          <a:schemeClr val="lt1">
            <a:alpha val="90000"/>
            <a:hueOff val="0"/>
            <a:satOff val="0"/>
            <a:lumOff val="0"/>
            <a:alphaOff val="0"/>
          </a:schemeClr>
        </a:solidFill>
        <a:ln w="25400" cap="flat" cmpd="sng" algn="ctr">
          <a:solidFill>
            <a:srgbClr val="1E326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Age 65+</a:t>
          </a:r>
        </a:p>
        <a:p>
          <a:pPr marL="171450" lvl="1" indent="-171450" algn="l" defTabSz="800100">
            <a:lnSpc>
              <a:spcPct val="90000"/>
            </a:lnSpc>
            <a:spcBef>
              <a:spcPct val="0"/>
            </a:spcBef>
            <a:spcAft>
              <a:spcPct val="15000"/>
            </a:spcAft>
            <a:buChar char="•"/>
          </a:pPr>
          <a:r>
            <a:rPr lang="en-US" sz="1800" kern="1200">
              <a:latin typeface="Montserrat Classic" panose="020B0604020202020204" charset="0"/>
            </a:rPr>
            <a:t>Hospitalized</a:t>
          </a:r>
          <a:endParaRPr lang="en-US" sz="1800" kern="1200" dirty="0">
            <a:latin typeface="Montserrat Classic" panose="020B0604020202020204" charset="0"/>
          </a:endParaRP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Multiple co-morbidities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Polypharmacy</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Poor functional status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Sensory deprivation</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Terminally ill</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Chronic heart, kidney, liver, or lung disease</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Dementias/degenerative disorders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Dialysis-dependent</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Malnutrition</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Psychiatric conditions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Substance use disorder</a:t>
          </a:r>
        </a:p>
      </dsp:txBody>
      <dsp:txXfrm>
        <a:off x="192063" y="451146"/>
        <a:ext cx="3273175" cy="6358123"/>
      </dsp:txXfrm>
    </dsp:sp>
    <dsp:sp modelId="{D8F9A758-D2FC-4023-80DC-16E73A322D88}">
      <dsp:nvSpPr>
        <dsp:cNvPr id="0" name=""/>
        <dsp:cNvSpPr/>
      </dsp:nvSpPr>
      <dsp:spPr>
        <a:xfrm>
          <a:off x="3092605" y="-320360"/>
          <a:ext cx="1065573" cy="640721"/>
        </a:xfrm>
        <a:prstGeom prst="rightArrow">
          <a:avLst>
            <a:gd name="adj1" fmla="val 60000"/>
            <a:gd name="adj2" fmla="val 50000"/>
          </a:avLst>
        </a:prstGeom>
        <a:solidFill>
          <a:srgbClr val="BFD73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ontserrat Classic" panose="020B0604020202020204" charset="0"/>
          </a:endParaRPr>
        </a:p>
      </dsp:txBody>
      <dsp:txXfrm>
        <a:off x="3092605" y="-192216"/>
        <a:ext cx="873357" cy="384433"/>
      </dsp:txXfrm>
    </dsp:sp>
    <dsp:sp modelId="{DF0148FE-9AB7-4274-A012-2A1A6F14F58A}">
      <dsp:nvSpPr>
        <dsp:cNvPr id="0" name=""/>
        <dsp:cNvSpPr/>
      </dsp:nvSpPr>
      <dsp:spPr>
        <a:xfrm>
          <a:off x="4600493" y="-349313"/>
          <a:ext cx="2575991" cy="1047941"/>
        </a:xfrm>
        <a:prstGeom prst="roundRect">
          <a:avLst>
            <a:gd name="adj" fmla="val 10000"/>
          </a:avLst>
        </a:prstGeom>
        <a:solidFill>
          <a:srgbClr val="1E32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ontserrat Classic" panose="020B0604020202020204" charset="0"/>
            </a:rPr>
            <a:t>Participating Factors</a:t>
          </a:r>
        </a:p>
      </dsp:txBody>
      <dsp:txXfrm>
        <a:off x="4600493" y="-349313"/>
        <a:ext cx="2575991" cy="698627"/>
      </dsp:txXfrm>
    </dsp:sp>
    <dsp:sp modelId="{2728EDA9-5CCD-4B62-A758-A48BE32D70BD}">
      <dsp:nvSpPr>
        <dsp:cNvPr id="0" name=""/>
        <dsp:cNvSpPr/>
      </dsp:nvSpPr>
      <dsp:spPr>
        <a:xfrm>
          <a:off x="4610857" y="349313"/>
          <a:ext cx="3608603" cy="6561789"/>
        </a:xfrm>
        <a:prstGeom prst="roundRect">
          <a:avLst>
            <a:gd name="adj" fmla="val 10000"/>
          </a:avLst>
        </a:prstGeom>
        <a:solidFill>
          <a:schemeClr val="lt1">
            <a:alpha val="90000"/>
            <a:hueOff val="0"/>
            <a:satOff val="0"/>
            <a:lumOff val="0"/>
            <a:alphaOff val="0"/>
          </a:schemeClr>
        </a:solidFill>
        <a:ln w="25400" cap="flat" cmpd="sng" algn="ctr">
          <a:solidFill>
            <a:srgbClr val="1E326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Burns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Dehydration</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Hypoxia</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Infection</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Ischemia</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Medication Adverse Effects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Metabolic disturbances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Seizures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Sever Illness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Shock</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Sleep deprivation</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Surgery/anesthesia</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Tethers (catheters, restraints)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Trauma (fractures, head injury)</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Uncontrolled pain</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Urinary or stool retention</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Withdrawal from alcohol, illicit drugs, or benzodiazepines</a:t>
          </a:r>
        </a:p>
      </dsp:txBody>
      <dsp:txXfrm>
        <a:off x="4716549" y="455005"/>
        <a:ext cx="3397219" cy="6350405"/>
      </dsp:txXfrm>
    </dsp:sp>
    <dsp:sp modelId="{2A3248E9-7192-4910-A547-130E7E3451CA}">
      <dsp:nvSpPr>
        <dsp:cNvPr id="0" name=""/>
        <dsp:cNvSpPr/>
      </dsp:nvSpPr>
      <dsp:spPr>
        <a:xfrm>
          <a:off x="7695584" y="-320360"/>
          <a:ext cx="1100490" cy="640721"/>
        </a:xfrm>
        <a:prstGeom prst="rightArrow">
          <a:avLst>
            <a:gd name="adj1" fmla="val 60000"/>
            <a:gd name="adj2" fmla="val 50000"/>
          </a:avLst>
        </a:prstGeom>
        <a:solidFill>
          <a:srgbClr val="BFD73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ontserrat Classic" panose="020B0604020202020204" charset="0"/>
          </a:endParaRPr>
        </a:p>
      </dsp:txBody>
      <dsp:txXfrm>
        <a:off x="7695584" y="-192216"/>
        <a:ext cx="908274" cy="384433"/>
      </dsp:txXfrm>
    </dsp:sp>
    <dsp:sp modelId="{8BEC2C3D-3BD6-43BF-9910-9FA4DF9C797B}">
      <dsp:nvSpPr>
        <dsp:cNvPr id="0" name=""/>
        <dsp:cNvSpPr/>
      </dsp:nvSpPr>
      <dsp:spPr>
        <a:xfrm>
          <a:off x="9252882" y="-349313"/>
          <a:ext cx="2575991" cy="1047941"/>
        </a:xfrm>
        <a:prstGeom prst="roundRect">
          <a:avLst>
            <a:gd name="adj" fmla="val 10000"/>
          </a:avLst>
        </a:prstGeom>
        <a:solidFill>
          <a:srgbClr val="1E32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ontserrat Classic" panose="020B0604020202020204" charset="0"/>
            </a:rPr>
            <a:t>Delirium-Inducing Medications</a:t>
          </a:r>
        </a:p>
      </dsp:txBody>
      <dsp:txXfrm>
        <a:off x="9252882" y="-349313"/>
        <a:ext cx="2575991" cy="698627"/>
      </dsp:txXfrm>
    </dsp:sp>
    <dsp:sp modelId="{F476FC32-F425-4D65-91ED-E4BDF1E82282}">
      <dsp:nvSpPr>
        <dsp:cNvPr id="0" name=""/>
        <dsp:cNvSpPr/>
      </dsp:nvSpPr>
      <dsp:spPr>
        <a:xfrm>
          <a:off x="9347481" y="349313"/>
          <a:ext cx="3440133" cy="6561789"/>
        </a:xfrm>
        <a:prstGeom prst="roundRect">
          <a:avLst>
            <a:gd name="adj" fmla="val 10000"/>
          </a:avLst>
        </a:prstGeom>
        <a:solidFill>
          <a:schemeClr val="lt1">
            <a:alpha val="90000"/>
            <a:hueOff val="0"/>
            <a:satOff val="0"/>
            <a:lumOff val="0"/>
            <a:alphaOff val="0"/>
          </a:schemeClr>
        </a:solidFill>
        <a:ln w="25400" cap="flat" cmpd="sng" algn="ctr">
          <a:solidFill>
            <a:srgbClr val="1E326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Analgesics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Antiarrhythmics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Antibiotics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Anticholinergics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Anticonvulsants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Antidepressants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Antihistamines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Antihypertensives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Antipsychotics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Antivirals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Corticosteroids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Dopamine agonists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Gastrointestinal agents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Herbal supplements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Hypnotics and sedatives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Hypoglycemic agents</a:t>
          </a:r>
        </a:p>
        <a:p>
          <a:pPr marL="171450" lvl="1" indent="-171450" algn="l" defTabSz="800100">
            <a:lnSpc>
              <a:spcPct val="90000"/>
            </a:lnSpc>
            <a:spcBef>
              <a:spcPct val="0"/>
            </a:spcBef>
            <a:spcAft>
              <a:spcPct val="15000"/>
            </a:spcAft>
            <a:buChar char="•"/>
          </a:pPr>
          <a:r>
            <a:rPr lang="en-US" sz="1800" kern="1200" dirty="0">
              <a:latin typeface="Montserrat Classic" panose="020B0604020202020204" charset="0"/>
            </a:rPr>
            <a:t>Muscle relaxants</a:t>
          </a:r>
        </a:p>
      </dsp:txBody>
      <dsp:txXfrm>
        <a:off x="9448239" y="450071"/>
        <a:ext cx="3238617" cy="63602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7E5C1-8127-4E62-9F8F-A2E179D0CE04}"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9A7DC-8657-488A-9B29-EFEEF4DE7718}" type="slidenum">
              <a:rPr lang="en-US" smtClean="0"/>
              <a:t>‹#›</a:t>
            </a:fld>
            <a:endParaRPr lang="en-US"/>
          </a:p>
        </p:txBody>
      </p:sp>
    </p:spTree>
    <p:extLst>
      <p:ext uri="{BB962C8B-B14F-4D97-AF65-F5344CB8AC3E}">
        <p14:creationId xmlns:p14="http://schemas.microsoft.com/office/powerpoint/2010/main" val="391446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434 July 1, 2024</a:t>
            </a:r>
          </a:p>
        </p:txBody>
      </p:sp>
      <p:sp>
        <p:nvSpPr>
          <p:cNvPr id="4" name="Slide Number Placeholder 3"/>
          <p:cNvSpPr>
            <a:spLocks noGrp="1"/>
          </p:cNvSpPr>
          <p:nvPr>
            <p:ph type="sldNum" sz="quarter" idx="5"/>
          </p:nvPr>
        </p:nvSpPr>
        <p:spPr/>
        <p:txBody>
          <a:bodyPr/>
          <a:lstStyle/>
          <a:p>
            <a:fld id="{D3A9A7DC-8657-488A-9B29-EFEEF4DE7718}" type="slidenum">
              <a:rPr lang="en-US" smtClean="0"/>
              <a:t>4</a:t>
            </a:fld>
            <a:endParaRPr lang="en-US"/>
          </a:p>
        </p:txBody>
      </p:sp>
    </p:spTree>
    <p:extLst>
      <p:ext uri="{BB962C8B-B14F-4D97-AF65-F5344CB8AC3E}">
        <p14:creationId xmlns:p14="http://schemas.microsoft.com/office/powerpoint/2010/main" val="57250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36A20-CC60-958B-791C-0168F2C6F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98814-7ED0-6E21-BEFA-909FD43E2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53770-C15B-5148-41D0-F38907B0E3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7E2C17-12C3-8E75-14EB-38F731CCFCAA}"/>
              </a:ext>
            </a:extLst>
          </p:cNvPr>
          <p:cNvSpPr>
            <a:spLocks noGrp="1"/>
          </p:cNvSpPr>
          <p:nvPr>
            <p:ph type="sldNum" sz="quarter" idx="5"/>
          </p:nvPr>
        </p:nvSpPr>
        <p:spPr/>
        <p:txBody>
          <a:bodyPr/>
          <a:lstStyle/>
          <a:p>
            <a:fld id="{D3A9A7DC-8657-488A-9B29-EFEEF4DE7718}" type="slidenum">
              <a:rPr lang="en-US" smtClean="0"/>
              <a:t>37</a:t>
            </a:fld>
            <a:endParaRPr lang="en-US"/>
          </a:p>
        </p:txBody>
      </p:sp>
    </p:spTree>
    <p:extLst>
      <p:ext uri="{BB962C8B-B14F-4D97-AF65-F5344CB8AC3E}">
        <p14:creationId xmlns:p14="http://schemas.microsoft.com/office/powerpoint/2010/main" val="195835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7D04E-D2F2-9141-684A-DF3324643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E840E-70F4-93C0-DBE3-6C9D7E99F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3E4D8-A272-A6C4-2A3D-84E0FBD08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54A5C6-5289-F892-ABBA-D16EABDF51C0}"/>
              </a:ext>
            </a:extLst>
          </p:cNvPr>
          <p:cNvSpPr>
            <a:spLocks noGrp="1"/>
          </p:cNvSpPr>
          <p:nvPr>
            <p:ph type="sldNum" sz="quarter" idx="5"/>
          </p:nvPr>
        </p:nvSpPr>
        <p:spPr/>
        <p:txBody>
          <a:bodyPr/>
          <a:lstStyle/>
          <a:p>
            <a:fld id="{D3A9A7DC-8657-488A-9B29-EFEEF4DE7718}" type="slidenum">
              <a:rPr lang="en-US" smtClean="0"/>
              <a:t>38</a:t>
            </a:fld>
            <a:endParaRPr lang="en-US"/>
          </a:p>
        </p:txBody>
      </p:sp>
    </p:spTree>
    <p:extLst>
      <p:ext uri="{BB962C8B-B14F-4D97-AF65-F5344CB8AC3E}">
        <p14:creationId xmlns:p14="http://schemas.microsoft.com/office/powerpoint/2010/main" val="94384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D4DA-C709-E954-BCB5-30F6458FE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1D3EE-19CF-8177-A5C6-65F1500A6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1B24E-183E-7CCF-C838-8D9790B68A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0228D1-ECF4-7CC8-4C76-8E3F97041CB4}"/>
              </a:ext>
            </a:extLst>
          </p:cNvPr>
          <p:cNvSpPr>
            <a:spLocks noGrp="1"/>
          </p:cNvSpPr>
          <p:nvPr>
            <p:ph type="sldNum" sz="quarter" idx="5"/>
          </p:nvPr>
        </p:nvSpPr>
        <p:spPr/>
        <p:txBody>
          <a:bodyPr/>
          <a:lstStyle/>
          <a:p>
            <a:fld id="{D3A9A7DC-8657-488A-9B29-EFEEF4DE7718}" type="slidenum">
              <a:rPr lang="en-US" smtClean="0"/>
              <a:t>39</a:t>
            </a:fld>
            <a:endParaRPr lang="en-US"/>
          </a:p>
        </p:txBody>
      </p:sp>
    </p:spTree>
    <p:extLst>
      <p:ext uri="{BB962C8B-B14F-4D97-AF65-F5344CB8AC3E}">
        <p14:creationId xmlns:p14="http://schemas.microsoft.com/office/powerpoint/2010/main" val="188129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E8E36-A099-1A09-1F6A-D936FF3A9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7F125-D303-8113-9B9B-34DEA4344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679C7-7AA4-19B7-52DB-6A14365AB7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946882-BBC7-75E3-04A9-0A00B6A7FF1F}"/>
              </a:ext>
            </a:extLst>
          </p:cNvPr>
          <p:cNvSpPr>
            <a:spLocks noGrp="1"/>
          </p:cNvSpPr>
          <p:nvPr>
            <p:ph type="sldNum" sz="quarter" idx="5"/>
          </p:nvPr>
        </p:nvSpPr>
        <p:spPr/>
        <p:txBody>
          <a:bodyPr/>
          <a:lstStyle/>
          <a:p>
            <a:fld id="{D3A9A7DC-8657-488A-9B29-EFEEF4DE7718}" type="slidenum">
              <a:rPr lang="en-US" smtClean="0"/>
              <a:t>40</a:t>
            </a:fld>
            <a:endParaRPr lang="en-US"/>
          </a:p>
        </p:txBody>
      </p:sp>
    </p:spTree>
    <p:extLst>
      <p:ext uri="{BB962C8B-B14F-4D97-AF65-F5344CB8AC3E}">
        <p14:creationId xmlns:p14="http://schemas.microsoft.com/office/powerpoint/2010/main" val="210810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173C4-F849-F966-189C-15549F39E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17745D-5B35-8708-7CDC-BA02F1964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2059C-DCA7-D624-E1EE-853FF21D7C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6E0B29-A4D1-5214-F3E0-EEDBC5056D72}"/>
              </a:ext>
            </a:extLst>
          </p:cNvPr>
          <p:cNvSpPr>
            <a:spLocks noGrp="1"/>
          </p:cNvSpPr>
          <p:nvPr>
            <p:ph type="sldNum" sz="quarter" idx="5"/>
          </p:nvPr>
        </p:nvSpPr>
        <p:spPr/>
        <p:txBody>
          <a:bodyPr/>
          <a:lstStyle/>
          <a:p>
            <a:fld id="{D3A9A7DC-8657-488A-9B29-EFEEF4DE7718}" type="slidenum">
              <a:rPr lang="en-US" smtClean="0"/>
              <a:t>41</a:t>
            </a:fld>
            <a:endParaRPr lang="en-US"/>
          </a:p>
        </p:txBody>
      </p:sp>
    </p:spTree>
    <p:extLst>
      <p:ext uri="{BB962C8B-B14F-4D97-AF65-F5344CB8AC3E}">
        <p14:creationId xmlns:p14="http://schemas.microsoft.com/office/powerpoint/2010/main" val="209984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9A7DC-8657-488A-9B29-EFEEF4DE7718}" type="slidenum">
              <a:rPr lang="en-US" smtClean="0"/>
              <a:t>26</a:t>
            </a:fld>
            <a:endParaRPr lang="en-US"/>
          </a:p>
        </p:txBody>
      </p:sp>
    </p:spTree>
    <p:extLst>
      <p:ext uri="{BB962C8B-B14F-4D97-AF65-F5344CB8AC3E}">
        <p14:creationId xmlns:p14="http://schemas.microsoft.com/office/powerpoint/2010/main" val="422512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5DD67-C1B6-9545-A9BB-A903C464C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3B9BD-791E-A09B-BA63-0BECE8DF3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50535-216D-CF22-DF24-397D12C2D3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342ED4-EA56-7330-7107-5ECA66D4CEC1}"/>
              </a:ext>
            </a:extLst>
          </p:cNvPr>
          <p:cNvSpPr>
            <a:spLocks noGrp="1"/>
          </p:cNvSpPr>
          <p:nvPr>
            <p:ph type="sldNum" sz="quarter" idx="5"/>
          </p:nvPr>
        </p:nvSpPr>
        <p:spPr/>
        <p:txBody>
          <a:bodyPr/>
          <a:lstStyle/>
          <a:p>
            <a:fld id="{D3A9A7DC-8657-488A-9B29-EFEEF4DE7718}" type="slidenum">
              <a:rPr lang="en-US" smtClean="0"/>
              <a:t>27</a:t>
            </a:fld>
            <a:endParaRPr lang="en-US"/>
          </a:p>
        </p:txBody>
      </p:sp>
    </p:spTree>
    <p:extLst>
      <p:ext uri="{BB962C8B-B14F-4D97-AF65-F5344CB8AC3E}">
        <p14:creationId xmlns:p14="http://schemas.microsoft.com/office/powerpoint/2010/main" val="137140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6C0F1-84D5-7D48-1ACB-128FC0921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2EC85-F415-4D84-9F7B-F5BF6894B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5CBE5-FE1E-402C-A98C-824F3817A5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07E96E-0B42-D05F-B044-53DE94C61836}"/>
              </a:ext>
            </a:extLst>
          </p:cNvPr>
          <p:cNvSpPr>
            <a:spLocks noGrp="1"/>
          </p:cNvSpPr>
          <p:nvPr>
            <p:ph type="sldNum" sz="quarter" idx="5"/>
          </p:nvPr>
        </p:nvSpPr>
        <p:spPr/>
        <p:txBody>
          <a:bodyPr/>
          <a:lstStyle/>
          <a:p>
            <a:fld id="{D3A9A7DC-8657-488A-9B29-EFEEF4DE7718}" type="slidenum">
              <a:rPr lang="en-US" smtClean="0"/>
              <a:t>30</a:t>
            </a:fld>
            <a:endParaRPr lang="en-US"/>
          </a:p>
        </p:txBody>
      </p:sp>
    </p:spTree>
    <p:extLst>
      <p:ext uri="{BB962C8B-B14F-4D97-AF65-F5344CB8AC3E}">
        <p14:creationId xmlns:p14="http://schemas.microsoft.com/office/powerpoint/2010/main" val="162031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C123-0F23-EC63-99D7-A690BAEAA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1CC08C-90EF-8EFF-3408-60A1C5E5A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7DD06-9008-0801-DEDA-D84075AC3E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9163D1-1244-FA22-810F-34C5161B2D2C}"/>
              </a:ext>
            </a:extLst>
          </p:cNvPr>
          <p:cNvSpPr>
            <a:spLocks noGrp="1"/>
          </p:cNvSpPr>
          <p:nvPr>
            <p:ph type="sldNum" sz="quarter" idx="5"/>
          </p:nvPr>
        </p:nvSpPr>
        <p:spPr/>
        <p:txBody>
          <a:bodyPr/>
          <a:lstStyle/>
          <a:p>
            <a:fld id="{D3A9A7DC-8657-488A-9B29-EFEEF4DE7718}" type="slidenum">
              <a:rPr lang="en-US" smtClean="0"/>
              <a:t>31</a:t>
            </a:fld>
            <a:endParaRPr lang="en-US"/>
          </a:p>
        </p:txBody>
      </p:sp>
    </p:spTree>
    <p:extLst>
      <p:ext uri="{BB962C8B-B14F-4D97-AF65-F5344CB8AC3E}">
        <p14:creationId xmlns:p14="http://schemas.microsoft.com/office/powerpoint/2010/main" val="109674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08D55-649C-6259-8472-C706E4F18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F77E8-68AD-BD97-0C74-705E3776C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F6435-1D9B-CDD3-D596-C5801CC58F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53DB06-E615-73FE-C279-E1A6E6F1CE47}"/>
              </a:ext>
            </a:extLst>
          </p:cNvPr>
          <p:cNvSpPr>
            <a:spLocks noGrp="1"/>
          </p:cNvSpPr>
          <p:nvPr>
            <p:ph type="sldNum" sz="quarter" idx="5"/>
          </p:nvPr>
        </p:nvSpPr>
        <p:spPr/>
        <p:txBody>
          <a:bodyPr/>
          <a:lstStyle/>
          <a:p>
            <a:fld id="{D3A9A7DC-8657-488A-9B29-EFEEF4DE7718}" type="slidenum">
              <a:rPr lang="en-US" smtClean="0"/>
              <a:t>32</a:t>
            </a:fld>
            <a:endParaRPr lang="en-US"/>
          </a:p>
        </p:txBody>
      </p:sp>
    </p:spTree>
    <p:extLst>
      <p:ext uri="{BB962C8B-B14F-4D97-AF65-F5344CB8AC3E}">
        <p14:creationId xmlns:p14="http://schemas.microsoft.com/office/powerpoint/2010/main" val="50215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DCCD7-D567-A10D-2B73-1258137F2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4EFEF-644F-3C59-DF6D-CA8F365C4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1A5A5-2F4B-93BF-5D63-2963B5C084AF}"/>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 recent survey conducted by the University of Nebraska–Lincoln's Bureau of Sociological Research highlights the prevalence of loneliness among Nebraskans</a:t>
            </a:r>
            <a:endParaRPr lang="en-US" dirty="0"/>
          </a:p>
        </p:txBody>
      </p:sp>
      <p:sp>
        <p:nvSpPr>
          <p:cNvPr id="4" name="Slide Number Placeholder 3">
            <a:extLst>
              <a:ext uri="{FF2B5EF4-FFF2-40B4-BE49-F238E27FC236}">
                <a16:creationId xmlns:a16="http://schemas.microsoft.com/office/drawing/2014/main" id="{CE5B8B9B-4C28-80D1-82D7-2BC061F4C444}"/>
              </a:ext>
            </a:extLst>
          </p:cNvPr>
          <p:cNvSpPr>
            <a:spLocks noGrp="1"/>
          </p:cNvSpPr>
          <p:nvPr>
            <p:ph type="sldNum" sz="quarter" idx="5"/>
          </p:nvPr>
        </p:nvSpPr>
        <p:spPr/>
        <p:txBody>
          <a:bodyPr/>
          <a:lstStyle/>
          <a:p>
            <a:fld id="{D3A9A7DC-8657-488A-9B29-EFEEF4DE7718}" type="slidenum">
              <a:rPr lang="en-US" smtClean="0"/>
              <a:t>33</a:t>
            </a:fld>
            <a:endParaRPr lang="en-US"/>
          </a:p>
        </p:txBody>
      </p:sp>
    </p:spTree>
    <p:extLst>
      <p:ext uri="{BB962C8B-B14F-4D97-AF65-F5344CB8AC3E}">
        <p14:creationId xmlns:p14="http://schemas.microsoft.com/office/powerpoint/2010/main" val="2055344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E80D0-9F13-3CE4-BD15-1D88A92461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6AECD-43B8-4841-1579-D6570F6E3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B758D-E9F7-2A17-A202-6D24409349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712B30-3AD7-C425-4F5B-0A44E9B5ED96}"/>
              </a:ext>
            </a:extLst>
          </p:cNvPr>
          <p:cNvSpPr>
            <a:spLocks noGrp="1"/>
          </p:cNvSpPr>
          <p:nvPr>
            <p:ph type="sldNum" sz="quarter" idx="5"/>
          </p:nvPr>
        </p:nvSpPr>
        <p:spPr/>
        <p:txBody>
          <a:bodyPr/>
          <a:lstStyle/>
          <a:p>
            <a:fld id="{D3A9A7DC-8657-488A-9B29-EFEEF4DE7718}" type="slidenum">
              <a:rPr lang="en-US" smtClean="0"/>
              <a:t>35</a:t>
            </a:fld>
            <a:endParaRPr lang="en-US"/>
          </a:p>
        </p:txBody>
      </p:sp>
    </p:spTree>
    <p:extLst>
      <p:ext uri="{BB962C8B-B14F-4D97-AF65-F5344CB8AC3E}">
        <p14:creationId xmlns:p14="http://schemas.microsoft.com/office/powerpoint/2010/main" val="151534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B7DBF-F817-EEEC-ABE5-48FB89D50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F628E-2C1C-CA95-D731-4AF5F38B99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945A0-6392-3C07-97FB-E750248C4C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D288F5-5D63-6C9A-F553-AB44BC776E30}"/>
              </a:ext>
            </a:extLst>
          </p:cNvPr>
          <p:cNvSpPr>
            <a:spLocks noGrp="1"/>
          </p:cNvSpPr>
          <p:nvPr>
            <p:ph type="sldNum" sz="quarter" idx="5"/>
          </p:nvPr>
        </p:nvSpPr>
        <p:spPr/>
        <p:txBody>
          <a:bodyPr/>
          <a:lstStyle/>
          <a:p>
            <a:fld id="{D3A9A7DC-8657-488A-9B29-EFEEF4DE7718}" type="slidenum">
              <a:rPr lang="en-US" smtClean="0"/>
              <a:t>36</a:t>
            </a:fld>
            <a:endParaRPr lang="en-US"/>
          </a:p>
        </p:txBody>
      </p:sp>
    </p:spTree>
    <p:extLst>
      <p:ext uri="{BB962C8B-B14F-4D97-AF65-F5344CB8AC3E}">
        <p14:creationId xmlns:p14="http://schemas.microsoft.com/office/powerpoint/2010/main" val="94472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unmc.edu/publichealth/_documents/healthcare-workforce-2024.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dhhs.ne.gov/Reports/UNO%20State%20Aging%20Plan%20Report%20-%202022.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2.sv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hyperlink" Target="https://dhhs.ne.gov/Reports/UNO%20State%20Aging%20Plan%20Report%20-%202022.pdf" TargetMode="External"/><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CAPABLEinfo@capablenationalcenter.org" TargetMode="External"/><Relationship Id="rId5" Type="http://schemas.openxmlformats.org/officeDocument/2006/relationships/hyperlink" Target="https://capablenationalcenter.org/" TargetMode="External"/><Relationship Id="rId4" Type="http://schemas.openxmlformats.org/officeDocument/2006/relationships/hyperlink" Target="https://nursing.jhu.edu/faculty-research/research/projects/capabl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aha.org/fact-sheets/2024-08-06-fact-sheet-extending-hospital-home-progra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www.businesswire.com/news/home/20251006563968/en/" TargetMode="Externa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pn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hyperlink" Target="https://preec.unl.edu/news/connecting-through-service-how-volunteering-can-combat-loneliness-nebraska/" TargetMode="External"/><Relationship Id="rId4" Type="http://schemas.openxmlformats.org/officeDocument/2006/relationships/image" Target="../media/image2.svg"/><Relationship Id="rId9"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svg"/><Relationship Id="rId9" Type="http://schemas.microsoft.com/office/2007/relationships/diagramDrawing" Target="../diagrams/drawing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826258" y="3719767"/>
            <a:ext cx="13248425" cy="2215991"/>
          </a:xfrm>
          <a:prstGeom prst="rect">
            <a:avLst/>
          </a:prstGeom>
        </p:spPr>
        <p:txBody>
          <a:bodyPr wrap="square" lIns="0" tIns="0" rIns="0" bIns="0" rtlCol="0" anchor="t">
            <a:spAutoFit/>
          </a:bodyPr>
          <a:lstStyle/>
          <a:p>
            <a:r>
              <a:rPr lang="en-US" sz="7200" dirty="0">
                <a:solidFill>
                  <a:srgbClr val="1E3262"/>
                </a:solidFill>
                <a:latin typeface="Montserrat Extra-Bold"/>
              </a:rPr>
              <a:t>The Future of Aging in Nebraska:</a:t>
            </a:r>
          </a:p>
        </p:txBody>
      </p:sp>
      <p:sp>
        <p:nvSpPr>
          <p:cNvPr id="10" name="TextBox 10"/>
          <p:cNvSpPr txBox="1"/>
          <p:nvPr/>
        </p:nvSpPr>
        <p:spPr>
          <a:xfrm>
            <a:off x="2857910" y="5882930"/>
            <a:ext cx="12943625" cy="677108"/>
          </a:xfrm>
          <a:prstGeom prst="rect">
            <a:avLst/>
          </a:prstGeom>
        </p:spPr>
        <p:txBody>
          <a:bodyPr wrap="square" lIns="0" tIns="0" rIns="0" bIns="0" rtlCol="0" anchor="t">
            <a:spAutoFit/>
          </a:bodyPr>
          <a:lstStyle/>
          <a:p>
            <a:r>
              <a:rPr lang="en-US" sz="4400" dirty="0">
                <a:solidFill>
                  <a:srgbClr val="BFD734"/>
                </a:solidFill>
                <a:latin typeface="Montserrat Extra-Bold"/>
              </a:rPr>
              <a:t>Challenges, Opportunities, &amp; Innovations</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2" name="TextBox 12"/>
          <p:cNvSpPr txBox="1"/>
          <p:nvPr/>
        </p:nvSpPr>
        <p:spPr>
          <a:xfrm>
            <a:off x="2829775" y="7008131"/>
            <a:ext cx="14010425" cy="944874"/>
          </a:xfrm>
          <a:prstGeom prst="rect">
            <a:avLst/>
          </a:prstGeom>
        </p:spPr>
        <p:txBody>
          <a:bodyPr wrap="square" lIns="0" tIns="0" rIns="0" bIns="0" rtlCol="0" anchor="t">
            <a:spAutoFit/>
          </a:bodyPr>
          <a:lstStyle/>
          <a:p>
            <a:pPr>
              <a:lnSpc>
                <a:spcPts val="3920"/>
              </a:lnSpc>
            </a:pPr>
            <a:r>
              <a:rPr lang="en-US" sz="2800" dirty="0">
                <a:solidFill>
                  <a:srgbClr val="25B1DD"/>
                </a:solidFill>
                <a:latin typeface="Montserrat Classic"/>
              </a:rPr>
              <a:t>Dana Steiner, MSN, MBA, CPHQ</a:t>
            </a:r>
          </a:p>
          <a:p>
            <a:pPr>
              <a:lnSpc>
                <a:spcPts val="3920"/>
              </a:lnSpc>
            </a:pPr>
            <a:r>
              <a:rPr lang="en-US" sz="2800" dirty="0">
                <a:solidFill>
                  <a:srgbClr val="25B1DD"/>
                </a:solidFill>
                <a:latin typeface="Montserrat Classic"/>
              </a:rPr>
              <a:t>Amber Kavan, BSN, RN, CPHQ</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07EBD-62BB-7D84-43F1-A574794B5EC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CA34EFD-71CC-CF6E-440C-079061451BCC}"/>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06AFA7BB-33CC-ACC8-E4BE-C9950E216F4F}"/>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C0EB150C-863B-1038-DACC-87763DA8D1B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8D7CB582-800F-1788-54BA-190F87D77045}"/>
              </a:ext>
            </a:extLst>
          </p:cNvPr>
          <p:cNvSpPr txBox="1"/>
          <p:nvPr/>
        </p:nvSpPr>
        <p:spPr>
          <a:xfrm>
            <a:off x="2794627" y="4105507"/>
            <a:ext cx="12614283" cy="2031325"/>
          </a:xfrm>
          <a:prstGeom prst="rect">
            <a:avLst/>
          </a:prstGeom>
        </p:spPr>
        <p:txBody>
          <a:bodyPr wrap="square" lIns="0" tIns="0" rIns="0" bIns="0" rtlCol="0" anchor="t">
            <a:spAutoFit/>
          </a:bodyPr>
          <a:lstStyle/>
          <a:p>
            <a:r>
              <a:rPr lang="en-US" sz="6600" dirty="0">
                <a:solidFill>
                  <a:srgbClr val="1E3262"/>
                </a:solidFill>
                <a:latin typeface="Montserrat Extra-Bold"/>
              </a:rPr>
              <a:t>Why Age-Friendly Metrics are Important…</a:t>
            </a:r>
          </a:p>
        </p:txBody>
      </p:sp>
      <p:sp>
        <p:nvSpPr>
          <p:cNvPr id="6" name="TextBox 6">
            <a:extLst>
              <a:ext uri="{FF2B5EF4-FFF2-40B4-BE49-F238E27FC236}">
                <a16:creationId xmlns:a16="http://schemas.microsoft.com/office/drawing/2014/main" id="{1B43FE06-B958-ECC3-FB43-090E4D9FCC35}"/>
              </a:ext>
            </a:extLst>
          </p:cNvPr>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grpSp>
        <p:nvGrpSpPr>
          <p:cNvPr id="8" name="Group 8">
            <a:extLst>
              <a:ext uri="{FF2B5EF4-FFF2-40B4-BE49-F238E27FC236}">
                <a16:creationId xmlns:a16="http://schemas.microsoft.com/office/drawing/2014/main" id="{959B9FF4-349B-F2DB-3FBA-9CEEADB77EF2}"/>
              </a:ext>
            </a:extLst>
          </p:cNvPr>
          <p:cNvGrpSpPr/>
          <p:nvPr/>
        </p:nvGrpSpPr>
        <p:grpSpPr>
          <a:xfrm>
            <a:off x="14500955" y="1866623"/>
            <a:ext cx="2758345" cy="245871"/>
            <a:chOff x="0" y="0"/>
            <a:chExt cx="726478" cy="64756"/>
          </a:xfrm>
        </p:grpSpPr>
        <p:sp>
          <p:nvSpPr>
            <p:cNvPr id="9" name="Freeform 9">
              <a:extLst>
                <a:ext uri="{FF2B5EF4-FFF2-40B4-BE49-F238E27FC236}">
                  <a16:creationId xmlns:a16="http://schemas.microsoft.com/office/drawing/2014/main" id="{B4D76B51-C2E4-0670-61B1-36E3D43FF474}"/>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0" name="TextBox 10">
              <a:extLst>
                <a:ext uri="{FF2B5EF4-FFF2-40B4-BE49-F238E27FC236}">
                  <a16:creationId xmlns:a16="http://schemas.microsoft.com/office/drawing/2014/main" id="{2AB35510-1A36-810E-C38E-35E0D30973C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a:extLst>
              <a:ext uri="{FF2B5EF4-FFF2-40B4-BE49-F238E27FC236}">
                <a16:creationId xmlns:a16="http://schemas.microsoft.com/office/drawing/2014/main" id="{97D73694-5B9C-62B1-41B7-4F07977C0B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Tree>
    <p:extLst>
      <p:ext uri="{BB962C8B-B14F-4D97-AF65-F5344CB8AC3E}">
        <p14:creationId xmlns:p14="http://schemas.microsoft.com/office/powerpoint/2010/main" val="1744669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8F5CF-BE97-97B8-45E7-1CAEB3CE9BA7}"/>
            </a:ext>
          </a:extLst>
        </p:cNvPr>
        <p:cNvGrpSpPr/>
        <p:nvPr/>
      </p:nvGrpSpPr>
      <p:grpSpPr>
        <a:xfrm>
          <a:off x="0" y="0"/>
          <a:ext cx="0" cy="0"/>
          <a:chOff x="0" y="0"/>
          <a:chExt cx="0" cy="0"/>
        </a:xfrm>
      </p:grpSpPr>
      <p:pic>
        <p:nvPicPr>
          <p:cNvPr id="8194" name="Picture 2" descr="Creating an Age-Friendly and Livable Community - San Rafael">
            <a:extLst>
              <a:ext uri="{FF2B5EF4-FFF2-40B4-BE49-F238E27FC236}">
                <a16:creationId xmlns:a16="http://schemas.microsoft.com/office/drawing/2014/main" id="{65BB2081-6D14-9C34-8E20-D35C543392BA}"/>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2528" b="2345"/>
          <a:stretch>
            <a:fillRect/>
          </a:stretch>
        </p:blipFill>
        <p:spPr bwMode="auto">
          <a:xfrm>
            <a:off x="10972800" y="1504431"/>
            <a:ext cx="6974528" cy="69700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a:extLst>
              <a:ext uri="{FF2B5EF4-FFF2-40B4-BE49-F238E27FC236}">
                <a16:creationId xmlns:a16="http://schemas.microsoft.com/office/drawing/2014/main" id="{9877DF6C-867B-38FC-784B-361D401EAEF2}"/>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It’s All Connected…</a:t>
            </a:r>
          </a:p>
        </p:txBody>
      </p:sp>
      <p:grpSp>
        <p:nvGrpSpPr>
          <p:cNvPr id="15" name="Group 15">
            <a:extLst>
              <a:ext uri="{FF2B5EF4-FFF2-40B4-BE49-F238E27FC236}">
                <a16:creationId xmlns:a16="http://schemas.microsoft.com/office/drawing/2014/main" id="{CB767293-C2D4-80BE-2458-54A228E7109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7CD409D0-8A17-D25F-5037-17CE0CD70B1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960A99A3-F0AD-B356-C6B1-7EF31489F2A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52F7CEC5-019C-1886-0855-4CD49E9DA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E151C2E7-89D0-6921-301D-9536EFEBBAAF}"/>
              </a:ext>
            </a:extLst>
          </p:cNvPr>
          <p:cNvSpPr txBox="1"/>
          <p:nvPr/>
        </p:nvSpPr>
        <p:spPr>
          <a:xfrm>
            <a:off x="1026242" y="2873296"/>
            <a:ext cx="10327558" cy="5372689"/>
          </a:xfrm>
          <a:prstGeom prst="rect">
            <a:avLst/>
          </a:prstGeom>
        </p:spPr>
        <p:txBody>
          <a:bodyPr wrap="square" lIns="0" tIns="0" rIns="0" bIns="0" rtlCol="0" anchor="t">
            <a:spAutoFit/>
          </a:bodyPr>
          <a:lstStyle/>
          <a:p>
            <a:pPr marL="742950" indent="-742950">
              <a:lnSpc>
                <a:spcPct val="150000"/>
              </a:lnSpc>
              <a:buFont typeface="+mj-lt"/>
              <a:buAutoNum type="arabicPeriod"/>
            </a:pPr>
            <a:r>
              <a:rPr lang="en-US" sz="3600" dirty="0">
                <a:latin typeface="Montserrat Classic" panose="020B0604020202020204" charset="0"/>
              </a:rPr>
              <a:t>Guide improvements in care and services</a:t>
            </a:r>
          </a:p>
          <a:p>
            <a:pPr marL="742950" indent="-742950">
              <a:lnSpc>
                <a:spcPct val="150000"/>
              </a:lnSpc>
              <a:buFont typeface="+mj-lt"/>
              <a:buAutoNum type="arabicPeriod"/>
            </a:pPr>
            <a:r>
              <a:rPr lang="en-US" sz="3600" dirty="0">
                <a:latin typeface="Montserrat Classic" panose="020B0604020202020204" charset="0"/>
              </a:rPr>
              <a:t>Promote health equity</a:t>
            </a:r>
          </a:p>
          <a:p>
            <a:pPr marL="742950" indent="-742950">
              <a:lnSpc>
                <a:spcPct val="150000"/>
              </a:lnSpc>
              <a:buFont typeface="+mj-lt"/>
              <a:buAutoNum type="arabicPeriod"/>
            </a:pPr>
            <a:r>
              <a:rPr lang="en-US" sz="3600" dirty="0">
                <a:latin typeface="Montserrat Classic" panose="020B0604020202020204" charset="0"/>
              </a:rPr>
              <a:t>Enhance quality of life</a:t>
            </a:r>
          </a:p>
          <a:p>
            <a:pPr marL="742950" indent="-742950">
              <a:lnSpc>
                <a:spcPct val="150000"/>
              </a:lnSpc>
              <a:buFont typeface="+mj-lt"/>
              <a:buAutoNum type="arabicPeriod"/>
            </a:pPr>
            <a:r>
              <a:rPr lang="en-US" sz="3600" dirty="0">
                <a:latin typeface="Montserrat Classic" panose="020B0604020202020204" charset="0"/>
              </a:rPr>
              <a:t>Support policy and funding decisions</a:t>
            </a:r>
          </a:p>
          <a:p>
            <a:pPr marL="742950" indent="-742950">
              <a:lnSpc>
                <a:spcPct val="150000"/>
              </a:lnSpc>
              <a:buFont typeface="+mj-lt"/>
              <a:buAutoNum type="arabicPeriod"/>
            </a:pPr>
            <a:r>
              <a:rPr lang="en-US" sz="3600" dirty="0">
                <a:latin typeface="Montserrat Classic" panose="020B0604020202020204" charset="0"/>
              </a:rPr>
              <a:t>Enable benchmarking and accountability</a:t>
            </a:r>
          </a:p>
          <a:p>
            <a:pPr marL="742950" indent="-742950">
              <a:lnSpc>
                <a:spcPct val="150000"/>
              </a:lnSpc>
              <a:buFont typeface="+mj-lt"/>
              <a:buAutoNum type="arabicPeriod"/>
            </a:pPr>
            <a:r>
              <a:rPr lang="en-US" sz="3600" dirty="0">
                <a:latin typeface="Montserrat Classic" panose="020B0604020202020204" charset="0"/>
              </a:rPr>
              <a:t>Facilitate person-centered care</a:t>
            </a:r>
          </a:p>
          <a:p>
            <a:pPr>
              <a:lnSpc>
                <a:spcPts val="3359"/>
              </a:lnSpc>
            </a:pPr>
            <a:endParaRPr lang="en-US" sz="2400" dirty="0">
              <a:solidFill>
                <a:srgbClr val="2D262A"/>
              </a:solidFill>
              <a:latin typeface="Montserrat Classic"/>
            </a:endParaRPr>
          </a:p>
        </p:txBody>
      </p:sp>
      <p:sp>
        <p:nvSpPr>
          <p:cNvPr id="4" name="TextBox 2">
            <a:extLst>
              <a:ext uri="{FF2B5EF4-FFF2-40B4-BE49-F238E27FC236}">
                <a16:creationId xmlns:a16="http://schemas.microsoft.com/office/drawing/2014/main" id="{B6F5385A-15F0-EF20-C152-AC49E211D2D0}"/>
              </a:ext>
            </a:extLst>
          </p:cNvPr>
          <p:cNvSpPr txBox="1"/>
          <p:nvPr/>
        </p:nvSpPr>
        <p:spPr>
          <a:xfrm>
            <a:off x="4114799" y="9045183"/>
            <a:ext cx="14897100" cy="817531"/>
          </a:xfrm>
          <a:prstGeom prst="rect">
            <a:avLst/>
          </a:prstGeom>
        </p:spPr>
        <p:txBody>
          <a:bodyPr wrap="square" lIns="0" tIns="0" rIns="0" bIns="0" rtlCol="0" anchor="t">
            <a:spAutoFit/>
          </a:bodyPr>
          <a:lstStyle/>
          <a:p>
            <a:pPr>
              <a:lnSpc>
                <a:spcPts val="3947"/>
              </a:lnSpc>
            </a:pPr>
            <a:r>
              <a:rPr lang="en-US" sz="11500" b="1" dirty="0">
                <a:solidFill>
                  <a:srgbClr val="1E3262"/>
                </a:solidFill>
                <a:latin typeface="Tempus Sans ITC" panose="04020404030D07020202" pitchFamily="82" charset="0"/>
              </a:rPr>
              <a:t>It takes a Village!</a:t>
            </a:r>
          </a:p>
        </p:txBody>
      </p:sp>
    </p:spTree>
    <p:extLst>
      <p:ext uri="{BB962C8B-B14F-4D97-AF65-F5344CB8AC3E}">
        <p14:creationId xmlns:p14="http://schemas.microsoft.com/office/powerpoint/2010/main" val="307344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We are in Trouble…</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6" name="Picture 5">
            <a:extLst>
              <a:ext uri="{FF2B5EF4-FFF2-40B4-BE49-F238E27FC236}">
                <a16:creationId xmlns:a16="http://schemas.microsoft.com/office/drawing/2014/main" id="{6732F1AE-4B29-C955-8C3F-BE1855B3DBCA}"/>
              </a:ext>
            </a:extLst>
          </p:cNvPr>
          <p:cNvPicPr>
            <a:picLocks noChangeAspect="1"/>
          </p:cNvPicPr>
          <p:nvPr/>
        </p:nvPicPr>
        <p:blipFill>
          <a:blip r:embed="rId4"/>
          <a:srcRect b="43228"/>
          <a:stretch>
            <a:fillRect/>
          </a:stretch>
        </p:blipFill>
        <p:spPr>
          <a:xfrm>
            <a:off x="637140" y="4076701"/>
            <a:ext cx="5309210" cy="2437546"/>
          </a:xfrm>
          <a:prstGeom prst="rect">
            <a:avLst/>
          </a:prstGeom>
        </p:spPr>
      </p:pic>
      <p:pic>
        <p:nvPicPr>
          <p:cNvPr id="4" name="Picture 3">
            <a:extLst>
              <a:ext uri="{FF2B5EF4-FFF2-40B4-BE49-F238E27FC236}">
                <a16:creationId xmlns:a16="http://schemas.microsoft.com/office/drawing/2014/main" id="{D1276A34-B421-AEAB-8036-76FE25AFCAEE}"/>
              </a:ext>
            </a:extLst>
          </p:cNvPr>
          <p:cNvPicPr>
            <a:picLocks noChangeAspect="1"/>
          </p:cNvPicPr>
          <p:nvPr/>
        </p:nvPicPr>
        <p:blipFill>
          <a:blip r:embed="rId5"/>
          <a:stretch>
            <a:fillRect/>
          </a:stretch>
        </p:blipFill>
        <p:spPr>
          <a:xfrm>
            <a:off x="6760172" y="3376640"/>
            <a:ext cx="10817504" cy="5322534"/>
          </a:xfrm>
          <a:prstGeom prst="rect">
            <a:avLst/>
          </a:prstGeom>
        </p:spPr>
      </p:pic>
      <p:pic>
        <p:nvPicPr>
          <p:cNvPr id="13" name="Picture 12">
            <a:extLst>
              <a:ext uri="{FF2B5EF4-FFF2-40B4-BE49-F238E27FC236}">
                <a16:creationId xmlns:a16="http://schemas.microsoft.com/office/drawing/2014/main" id="{FDC80341-AB54-BB0D-DAE8-FBAEA9933268}"/>
              </a:ext>
            </a:extLst>
          </p:cNvPr>
          <p:cNvPicPr>
            <a:picLocks noChangeAspect="1"/>
          </p:cNvPicPr>
          <p:nvPr/>
        </p:nvPicPr>
        <p:blipFill>
          <a:blip r:embed="rId6"/>
          <a:stretch>
            <a:fillRect/>
          </a:stretch>
        </p:blipFill>
        <p:spPr>
          <a:xfrm>
            <a:off x="838200" y="6643323"/>
            <a:ext cx="4182059" cy="2572109"/>
          </a:xfrm>
          <a:prstGeom prst="rect">
            <a:avLst/>
          </a:prstGeom>
        </p:spPr>
      </p:pic>
    </p:spTree>
    <p:extLst>
      <p:ext uri="{BB962C8B-B14F-4D97-AF65-F5344CB8AC3E}">
        <p14:creationId xmlns:p14="http://schemas.microsoft.com/office/powerpoint/2010/main" val="48970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2507-569C-C9D7-396B-1B67CD0BBFB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CC73F0-D701-9034-2DCA-B3DE2E8EA309}"/>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We are in Trouble…</a:t>
            </a:r>
          </a:p>
        </p:txBody>
      </p:sp>
      <p:grpSp>
        <p:nvGrpSpPr>
          <p:cNvPr id="10" name="Group 10">
            <a:extLst>
              <a:ext uri="{FF2B5EF4-FFF2-40B4-BE49-F238E27FC236}">
                <a16:creationId xmlns:a16="http://schemas.microsoft.com/office/drawing/2014/main" id="{6732366E-A1EC-2055-AB1C-ECBFEA2183A5}"/>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80090A8C-AF1D-A260-7BDD-4E34E5F5627F}"/>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FED4CE24-276D-ED36-3FBF-EE345D520EB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1E5F166C-95B0-A38B-39CC-3F0F120E51DC}"/>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432B8E93-8BED-7AC0-0E78-5C5D24EB5C04}"/>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2C63CEDD-C0C7-8652-505C-E2187DCD5A1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11CAB7CF-72BD-27CD-9CC0-59F2788EEC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5" name="Rectangle 4">
            <a:extLst>
              <a:ext uri="{FF2B5EF4-FFF2-40B4-BE49-F238E27FC236}">
                <a16:creationId xmlns:a16="http://schemas.microsoft.com/office/drawing/2014/main" id="{B0D109D1-E8C5-4AA5-AEF8-C79B8B3C5A1B}"/>
              </a:ext>
            </a:extLst>
          </p:cNvPr>
          <p:cNvSpPr/>
          <p:nvPr/>
        </p:nvSpPr>
        <p:spPr>
          <a:xfrm>
            <a:off x="808381" y="3811637"/>
            <a:ext cx="3562350" cy="2389498"/>
          </a:xfrm>
          <a:prstGeom prst="rect">
            <a:avLst/>
          </a:prstGeom>
          <a:solidFill>
            <a:srgbClr val="1E32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47.8%</a:t>
            </a:r>
          </a:p>
          <a:p>
            <a:pPr algn="ctr"/>
            <a:r>
              <a:rPr lang="en-US" sz="2800" dirty="0">
                <a:latin typeface="Montserrat Classic" panose="020B0604020202020204" charset="0"/>
              </a:rPr>
              <a:t>Physicians</a:t>
            </a:r>
          </a:p>
          <a:p>
            <a:pPr algn="ctr"/>
            <a:r>
              <a:rPr lang="en-US" sz="2800" dirty="0">
                <a:latin typeface="Montserrat Classic" panose="020B0604020202020204" charset="0"/>
              </a:rPr>
              <a:t>50 +</a:t>
            </a:r>
          </a:p>
        </p:txBody>
      </p:sp>
      <p:sp>
        <p:nvSpPr>
          <p:cNvPr id="22" name="Rectangle 21">
            <a:extLst>
              <a:ext uri="{FF2B5EF4-FFF2-40B4-BE49-F238E27FC236}">
                <a16:creationId xmlns:a16="http://schemas.microsoft.com/office/drawing/2014/main" id="{8BB646C0-2368-943F-8AA8-2D1CE0C35B81}"/>
              </a:ext>
            </a:extLst>
          </p:cNvPr>
          <p:cNvSpPr/>
          <p:nvPr/>
        </p:nvSpPr>
        <p:spPr>
          <a:xfrm>
            <a:off x="828701" y="6742875"/>
            <a:ext cx="3562350" cy="2389498"/>
          </a:xfrm>
          <a:prstGeom prst="rect">
            <a:avLst/>
          </a:prstGeom>
          <a:solidFill>
            <a:srgbClr val="25B1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11.6%</a:t>
            </a:r>
          </a:p>
          <a:p>
            <a:pPr algn="ctr"/>
            <a:r>
              <a:rPr lang="en-US" sz="2800" dirty="0">
                <a:latin typeface="Montserrat Classic" panose="020B0604020202020204" charset="0"/>
              </a:rPr>
              <a:t>Physicians</a:t>
            </a:r>
          </a:p>
          <a:p>
            <a:pPr algn="ctr"/>
            <a:r>
              <a:rPr lang="en-US" sz="2800" dirty="0">
                <a:latin typeface="Montserrat Classic" panose="020B0604020202020204" charset="0"/>
              </a:rPr>
              <a:t>65 +</a:t>
            </a:r>
          </a:p>
        </p:txBody>
      </p:sp>
      <p:sp>
        <p:nvSpPr>
          <p:cNvPr id="23" name="Rectangle 22">
            <a:extLst>
              <a:ext uri="{FF2B5EF4-FFF2-40B4-BE49-F238E27FC236}">
                <a16:creationId xmlns:a16="http://schemas.microsoft.com/office/drawing/2014/main" id="{6AE00333-0B6A-916A-D500-580F4C3BC1BE}"/>
              </a:ext>
            </a:extLst>
          </p:cNvPr>
          <p:cNvSpPr/>
          <p:nvPr/>
        </p:nvSpPr>
        <p:spPr>
          <a:xfrm>
            <a:off x="4968681" y="3811637"/>
            <a:ext cx="3562350" cy="2389498"/>
          </a:xfrm>
          <a:prstGeom prst="rect">
            <a:avLst/>
          </a:prstGeom>
          <a:solidFill>
            <a:srgbClr val="1E32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22.4%</a:t>
            </a:r>
          </a:p>
          <a:p>
            <a:pPr algn="ctr"/>
            <a:r>
              <a:rPr lang="en-US" sz="2800" dirty="0">
                <a:latin typeface="Montserrat Classic" panose="020B0604020202020204" charset="0"/>
              </a:rPr>
              <a:t>PAs</a:t>
            </a:r>
          </a:p>
          <a:p>
            <a:pPr algn="ctr"/>
            <a:r>
              <a:rPr lang="en-US" sz="2800" dirty="0">
                <a:latin typeface="Montserrat Classic" panose="020B0604020202020204" charset="0"/>
              </a:rPr>
              <a:t>50 +</a:t>
            </a:r>
          </a:p>
        </p:txBody>
      </p:sp>
      <p:sp>
        <p:nvSpPr>
          <p:cNvPr id="24" name="Rectangle 23">
            <a:extLst>
              <a:ext uri="{FF2B5EF4-FFF2-40B4-BE49-F238E27FC236}">
                <a16:creationId xmlns:a16="http://schemas.microsoft.com/office/drawing/2014/main" id="{F27998AA-E36E-3870-85D7-3B3F4BFFE197}"/>
              </a:ext>
            </a:extLst>
          </p:cNvPr>
          <p:cNvSpPr/>
          <p:nvPr/>
        </p:nvSpPr>
        <p:spPr>
          <a:xfrm>
            <a:off x="4978841" y="6742875"/>
            <a:ext cx="3562350" cy="2389498"/>
          </a:xfrm>
          <a:prstGeom prst="rect">
            <a:avLst/>
          </a:prstGeom>
          <a:solidFill>
            <a:srgbClr val="25B1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2.4%</a:t>
            </a:r>
          </a:p>
          <a:p>
            <a:pPr algn="ctr"/>
            <a:r>
              <a:rPr lang="en-US" sz="2800" dirty="0">
                <a:latin typeface="Montserrat Classic" panose="020B0604020202020204" charset="0"/>
              </a:rPr>
              <a:t>PAs</a:t>
            </a:r>
          </a:p>
          <a:p>
            <a:pPr algn="ctr"/>
            <a:r>
              <a:rPr lang="en-US" sz="2800" dirty="0">
                <a:latin typeface="Montserrat Classic" panose="020B0604020202020204" charset="0"/>
              </a:rPr>
              <a:t>65 +</a:t>
            </a:r>
          </a:p>
        </p:txBody>
      </p:sp>
      <p:sp>
        <p:nvSpPr>
          <p:cNvPr id="25" name="Rectangle 24">
            <a:extLst>
              <a:ext uri="{FF2B5EF4-FFF2-40B4-BE49-F238E27FC236}">
                <a16:creationId xmlns:a16="http://schemas.microsoft.com/office/drawing/2014/main" id="{92104961-6426-B59B-0D84-71CAA08359C6}"/>
              </a:ext>
            </a:extLst>
          </p:cNvPr>
          <p:cNvSpPr/>
          <p:nvPr/>
        </p:nvSpPr>
        <p:spPr>
          <a:xfrm>
            <a:off x="9128981" y="3811637"/>
            <a:ext cx="3562350" cy="2389498"/>
          </a:xfrm>
          <a:prstGeom prst="rect">
            <a:avLst/>
          </a:prstGeom>
          <a:solidFill>
            <a:srgbClr val="1E32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26.8%</a:t>
            </a:r>
          </a:p>
          <a:p>
            <a:pPr algn="ctr"/>
            <a:r>
              <a:rPr lang="en-US" sz="2800" dirty="0">
                <a:latin typeface="Montserrat Classic" panose="020B0604020202020204" charset="0"/>
              </a:rPr>
              <a:t>APRNs</a:t>
            </a:r>
          </a:p>
          <a:p>
            <a:pPr algn="ctr"/>
            <a:r>
              <a:rPr lang="en-US" sz="2800" dirty="0">
                <a:latin typeface="Montserrat Classic" panose="020B0604020202020204" charset="0"/>
              </a:rPr>
              <a:t>50 +</a:t>
            </a:r>
          </a:p>
        </p:txBody>
      </p:sp>
      <p:sp>
        <p:nvSpPr>
          <p:cNvPr id="26" name="Rectangle 25">
            <a:extLst>
              <a:ext uri="{FF2B5EF4-FFF2-40B4-BE49-F238E27FC236}">
                <a16:creationId xmlns:a16="http://schemas.microsoft.com/office/drawing/2014/main" id="{3CC81395-5565-ECC5-22FF-4D699758F8AC}"/>
              </a:ext>
            </a:extLst>
          </p:cNvPr>
          <p:cNvSpPr/>
          <p:nvPr/>
        </p:nvSpPr>
        <p:spPr>
          <a:xfrm>
            <a:off x="9128981" y="6742875"/>
            <a:ext cx="3562350" cy="2389498"/>
          </a:xfrm>
          <a:prstGeom prst="rect">
            <a:avLst/>
          </a:prstGeom>
          <a:solidFill>
            <a:srgbClr val="25B1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5.2%</a:t>
            </a:r>
          </a:p>
          <a:p>
            <a:pPr algn="ctr"/>
            <a:r>
              <a:rPr lang="en-US" sz="2800" dirty="0">
                <a:latin typeface="Montserrat Classic" panose="020B0604020202020204" charset="0"/>
              </a:rPr>
              <a:t>APRNs</a:t>
            </a:r>
          </a:p>
          <a:p>
            <a:pPr algn="ctr"/>
            <a:r>
              <a:rPr lang="en-US" sz="2800" dirty="0">
                <a:latin typeface="Montserrat Classic" panose="020B0604020202020204" charset="0"/>
              </a:rPr>
              <a:t>65 +</a:t>
            </a:r>
          </a:p>
        </p:txBody>
      </p:sp>
      <p:sp>
        <p:nvSpPr>
          <p:cNvPr id="27" name="Rectangle 26">
            <a:extLst>
              <a:ext uri="{FF2B5EF4-FFF2-40B4-BE49-F238E27FC236}">
                <a16:creationId xmlns:a16="http://schemas.microsoft.com/office/drawing/2014/main" id="{7BA6DE50-0245-231E-6F06-5B2B78701A7B}"/>
              </a:ext>
            </a:extLst>
          </p:cNvPr>
          <p:cNvSpPr/>
          <p:nvPr/>
        </p:nvSpPr>
        <p:spPr>
          <a:xfrm>
            <a:off x="13289280" y="3811637"/>
            <a:ext cx="3562350" cy="2389498"/>
          </a:xfrm>
          <a:prstGeom prst="rect">
            <a:avLst/>
          </a:prstGeom>
          <a:solidFill>
            <a:srgbClr val="1E32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36.5%</a:t>
            </a:r>
          </a:p>
          <a:p>
            <a:pPr algn="ctr"/>
            <a:r>
              <a:rPr lang="en-US" sz="2800" dirty="0">
                <a:latin typeface="Montserrat Classic" panose="020B0604020202020204" charset="0"/>
              </a:rPr>
              <a:t>RNs</a:t>
            </a:r>
          </a:p>
          <a:p>
            <a:pPr algn="ctr"/>
            <a:r>
              <a:rPr lang="en-US" sz="2800" dirty="0">
                <a:latin typeface="Montserrat Classic" panose="020B0604020202020204" charset="0"/>
              </a:rPr>
              <a:t>50 +</a:t>
            </a:r>
          </a:p>
        </p:txBody>
      </p:sp>
      <p:sp>
        <p:nvSpPr>
          <p:cNvPr id="28" name="Rectangle 27">
            <a:extLst>
              <a:ext uri="{FF2B5EF4-FFF2-40B4-BE49-F238E27FC236}">
                <a16:creationId xmlns:a16="http://schemas.microsoft.com/office/drawing/2014/main" id="{D3CF2EF5-97AD-AB80-8084-EF91A9CBD718}"/>
              </a:ext>
            </a:extLst>
          </p:cNvPr>
          <p:cNvSpPr/>
          <p:nvPr/>
        </p:nvSpPr>
        <p:spPr>
          <a:xfrm>
            <a:off x="13279120" y="6742875"/>
            <a:ext cx="3562350" cy="2389498"/>
          </a:xfrm>
          <a:prstGeom prst="rect">
            <a:avLst/>
          </a:prstGeom>
          <a:solidFill>
            <a:srgbClr val="25B1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10.1%</a:t>
            </a:r>
          </a:p>
          <a:p>
            <a:pPr algn="ctr"/>
            <a:r>
              <a:rPr lang="en-US" sz="2800" dirty="0">
                <a:latin typeface="Montserrat Classic" panose="020B0604020202020204" charset="0"/>
              </a:rPr>
              <a:t>RNs</a:t>
            </a:r>
          </a:p>
          <a:p>
            <a:pPr algn="ctr"/>
            <a:r>
              <a:rPr lang="en-US" sz="2800" dirty="0">
                <a:latin typeface="Montserrat Classic" panose="020B0604020202020204" charset="0"/>
              </a:rPr>
              <a:t>65 +</a:t>
            </a:r>
          </a:p>
        </p:txBody>
      </p:sp>
      <p:sp>
        <p:nvSpPr>
          <p:cNvPr id="29" name="TextBox 4">
            <a:extLst>
              <a:ext uri="{FF2B5EF4-FFF2-40B4-BE49-F238E27FC236}">
                <a16:creationId xmlns:a16="http://schemas.microsoft.com/office/drawing/2014/main" id="{FC88BFBF-3C08-DAB2-644A-450FB3F02A29}"/>
              </a:ext>
            </a:extLst>
          </p:cNvPr>
          <p:cNvSpPr txBox="1"/>
          <p:nvPr/>
        </p:nvSpPr>
        <p:spPr>
          <a:xfrm>
            <a:off x="971550" y="3108695"/>
            <a:ext cx="16230600" cy="436017"/>
          </a:xfrm>
          <a:prstGeom prst="rect">
            <a:avLst/>
          </a:prstGeom>
        </p:spPr>
        <p:txBody>
          <a:bodyPr wrap="square" lIns="0" tIns="0" rIns="0" bIns="0" rtlCol="0" anchor="t">
            <a:spAutoFit/>
          </a:bodyPr>
          <a:lstStyle/>
          <a:p>
            <a:pPr>
              <a:lnSpc>
                <a:spcPts val="3359"/>
              </a:lnSpc>
            </a:pPr>
            <a:r>
              <a:rPr lang="en-US" sz="3200" dirty="0">
                <a:solidFill>
                  <a:srgbClr val="2D262A"/>
                </a:solidFill>
                <a:latin typeface="Montserrat Classic"/>
              </a:rPr>
              <a:t>According to the 2023 Status of the Nebraska Healthcare Workforce Report</a:t>
            </a:r>
            <a:r>
              <a:rPr lang="en-US" sz="3600" dirty="0">
                <a:solidFill>
                  <a:srgbClr val="2D262A"/>
                </a:solidFill>
                <a:latin typeface="Montserrat Classic"/>
              </a:rPr>
              <a:t>…</a:t>
            </a:r>
          </a:p>
        </p:txBody>
      </p:sp>
      <p:sp>
        <p:nvSpPr>
          <p:cNvPr id="30" name="TextBox 29">
            <a:extLst>
              <a:ext uri="{FF2B5EF4-FFF2-40B4-BE49-F238E27FC236}">
                <a16:creationId xmlns:a16="http://schemas.microsoft.com/office/drawing/2014/main" id="{4A32ED7F-54A1-EC82-F09D-A4EE77693990}"/>
              </a:ext>
            </a:extLst>
          </p:cNvPr>
          <p:cNvSpPr txBox="1"/>
          <p:nvPr/>
        </p:nvSpPr>
        <p:spPr>
          <a:xfrm>
            <a:off x="10800131" y="9643963"/>
            <a:ext cx="9144000" cy="276999"/>
          </a:xfrm>
          <a:prstGeom prst="rect">
            <a:avLst/>
          </a:prstGeom>
          <a:noFill/>
        </p:spPr>
        <p:txBody>
          <a:bodyPr wrap="square">
            <a:spAutoFit/>
          </a:bodyPr>
          <a:lstStyle/>
          <a:p>
            <a:r>
              <a:rPr lang="en-US" sz="1200" dirty="0">
                <a:latin typeface="Montserrat Classic" panose="020B0604020202020204" charset="0"/>
                <a:hlinkClick r:id="rId4"/>
              </a:rPr>
              <a:t>https://www.unmc.edu/publichealth/_documents/healthcare-workforce-2024.pdf</a:t>
            </a:r>
            <a:r>
              <a:rPr lang="en-US" sz="1200" dirty="0">
                <a:latin typeface="Montserrat Classic" panose="020B0604020202020204" charset="0"/>
              </a:rPr>
              <a:t> </a:t>
            </a:r>
          </a:p>
        </p:txBody>
      </p:sp>
    </p:spTree>
    <p:extLst>
      <p:ext uri="{BB962C8B-B14F-4D97-AF65-F5344CB8AC3E}">
        <p14:creationId xmlns:p14="http://schemas.microsoft.com/office/powerpoint/2010/main" val="3337894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B8BC7-2EF2-5460-F475-E4B249EBC5A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C59E357-F1BD-49A3-4E1F-CB2BCFB21004}"/>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Our Country is Aging</a:t>
            </a:r>
          </a:p>
        </p:txBody>
      </p:sp>
      <p:grpSp>
        <p:nvGrpSpPr>
          <p:cNvPr id="10" name="Group 10">
            <a:extLst>
              <a:ext uri="{FF2B5EF4-FFF2-40B4-BE49-F238E27FC236}">
                <a16:creationId xmlns:a16="http://schemas.microsoft.com/office/drawing/2014/main" id="{EFD646C6-7E6E-11D1-C275-03C795F1B27E}"/>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0D670A45-4CA0-4E10-9FB2-24D7EA9C751E}"/>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A6A6012D-5C85-A67D-67B2-10AF52A3DD9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5915E9F1-6A46-DCD0-52CB-1DF76B598899}"/>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73C13794-FC68-4CD5-915B-792AAD134F4F}"/>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8E0BA0F9-FCAA-17E4-E79F-86B13F094AA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61FC4DC4-063E-6FD0-CD91-332AE13DB2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2050" name="Picture 2" descr="We're older than we used to be, particularly in the New England states - NH  Business Review">
            <a:extLst>
              <a:ext uri="{FF2B5EF4-FFF2-40B4-BE49-F238E27FC236}">
                <a16:creationId xmlns:a16="http://schemas.microsoft.com/office/drawing/2014/main" id="{ABA8BE87-96E1-C251-1A6C-5A4574340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868" y="3009900"/>
            <a:ext cx="8634696" cy="55401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 Aging Nation: Projected Number of Children and Older Adults">
            <a:extLst>
              <a:ext uri="{FF2B5EF4-FFF2-40B4-BE49-F238E27FC236}">
                <a16:creationId xmlns:a16="http://schemas.microsoft.com/office/drawing/2014/main" id="{0A291536-DF46-69D7-EBE4-8E47224442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1802" y="1209157"/>
            <a:ext cx="7620000" cy="806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3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D899D-6786-FA69-71A1-60C2ABCCF07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D22DF37-F9AC-FF85-7567-F888ED5C8095}"/>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Nebraska is Aging</a:t>
            </a:r>
          </a:p>
        </p:txBody>
      </p:sp>
      <p:grpSp>
        <p:nvGrpSpPr>
          <p:cNvPr id="10" name="Group 10">
            <a:extLst>
              <a:ext uri="{FF2B5EF4-FFF2-40B4-BE49-F238E27FC236}">
                <a16:creationId xmlns:a16="http://schemas.microsoft.com/office/drawing/2014/main" id="{45569ECD-F6A5-9563-C192-C3E3CD551AAA}"/>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03384A2C-F16E-8AA5-A05C-842BE0EF367F}"/>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9CC29916-1583-D87F-043D-032208BDA5F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BFF04168-12A4-2FA2-77EC-32D596BCE2BD}"/>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AA6080C1-6F73-1DFD-7566-715CCE75A966}"/>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0DC91F3B-B302-2114-2782-C72A60BF3B1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55BC3BD1-9ED1-4111-DD87-D230E48723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7000B777-CFFC-815D-E195-08905EBD30D9}"/>
              </a:ext>
            </a:extLst>
          </p:cNvPr>
          <p:cNvSpPr txBox="1"/>
          <p:nvPr/>
        </p:nvSpPr>
        <p:spPr>
          <a:xfrm>
            <a:off x="971550" y="3108695"/>
            <a:ext cx="16230600" cy="436017"/>
          </a:xfrm>
          <a:prstGeom prst="rect">
            <a:avLst/>
          </a:prstGeom>
        </p:spPr>
        <p:txBody>
          <a:bodyPr wrap="square" lIns="0" tIns="0" rIns="0" bIns="0" rtlCol="0" anchor="t">
            <a:spAutoFit/>
          </a:bodyPr>
          <a:lstStyle/>
          <a:p>
            <a:pPr>
              <a:lnSpc>
                <a:spcPts val="3359"/>
              </a:lnSpc>
            </a:pPr>
            <a:r>
              <a:rPr lang="en-US" sz="3600" dirty="0">
                <a:solidFill>
                  <a:srgbClr val="2D262A"/>
                </a:solidFill>
                <a:latin typeface="Montserrat Classic"/>
              </a:rPr>
              <a:t>Percent of Nebraska’s total population age 50 and older</a:t>
            </a:r>
          </a:p>
        </p:txBody>
      </p:sp>
      <p:grpSp>
        <p:nvGrpSpPr>
          <p:cNvPr id="19" name="Group 18">
            <a:extLst>
              <a:ext uri="{FF2B5EF4-FFF2-40B4-BE49-F238E27FC236}">
                <a16:creationId xmlns:a16="http://schemas.microsoft.com/office/drawing/2014/main" id="{A01D4CD7-F8DA-3391-4ECD-DA0C8962D00F}"/>
              </a:ext>
            </a:extLst>
          </p:cNvPr>
          <p:cNvGrpSpPr/>
          <p:nvPr/>
        </p:nvGrpSpPr>
        <p:grpSpPr>
          <a:xfrm>
            <a:off x="808381" y="3815740"/>
            <a:ext cx="16556938" cy="2389498"/>
            <a:chOff x="1030117" y="3815740"/>
            <a:chExt cx="16556938" cy="2389498"/>
          </a:xfrm>
        </p:grpSpPr>
        <p:sp>
          <p:nvSpPr>
            <p:cNvPr id="4" name="Rectangle 3">
              <a:extLst>
                <a:ext uri="{FF2B5EF4-FFF2-40B4-BE49-F238E27FC236}">
                  <a16:creationId xmlns:a16="http://schemas.microsoft.com/office/drawing/2014/main" id="{063226C1-E695-7A23-4D7F-8F7544E265C6}"/>
                </a:ext>
              </a:extLst>
            </p:cNvPr>
            <p:cNvSpPr/>
            <p:nvPr/>
          </p:nvSpPr>
          <p:spPr>
            <a:xfrm>
              <a:off x="1030117" y="3815740"/>
              <a:ext cx="2362200" cy="2389498"/>
            </a:xfrm>
            <a:prstGeom prst="rect">
              <a:avLst/>
            </a:prstGeom>
            <a:solidFill>
              <a:srgbClr val="1E32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5.6%</a:t>
              </a:r>
            </a:p>
            <a:p>
              <a:pPr algn="ctr"/>
              <a:r>
                <a:rPr lang="en-US" sz="2800" dirty="0">
                  <a:latin typeface="Montserrat Classic" panose="020B0604020202020204" charset="0"/>
                </a:rPr>
                <a:t>age</a:t>
              </a:r>
            </a:p>
            <a:p>
              <a:pPr algn="ctr"/>
              <a:r>
                <a:rPr lang="en-US" sz="2800" dirty="0">
                  <a:latin typeface="Montserrat Classic" panose="020B0604020202020204" charset="0"/>
                </a:rPr>
                <a:t>50 - 54</a:t>
              </a:r>
            </a:p>
          </p:txBody>
        </p:sp>
        <p:sp>
          <p:nvSpPr>
            <p:cNvPr id="5" name="Rectangle 4">
              <a:extLst>
                <a:ext uri="{FF2B5EF4-FFF2-40B4-BE49-F238E27FC236}">
                  <a16:creationId xmlns:a16="http://schemas.microsoft.com/office/drawing/2014/main" id="{B1157423-D4BD-1211-BEAB-C0FB6F09085A}"/>
                </a:ext>
              </a:extLst>
            </p:cNvPr>
            <p:cNvSpPr/>
            <p:nvPr/>
          </p:nvSpPr>
          <p:spPr>
            <a:xfrm>
              <a:off x="3512429" y="3815740"/>
              <a:ext cx="2667000" cy="2389498"/>
            </a:xfrm>
            <a:prstGeom prst="rect">
              <a:avLst/>
            </a:prstGeom>
            <a:solidFill>
              <a:srgbClr val="BFD7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6.0%</a:t>
              </a:r>
            </a:p>
            <a:p>
              <a:pPr algn="ctr"/>
              <a:r>
                <a:rPr lang="en-US" sz="2800" dirty="0">
                  <a:latin typeface="Montserrat Classic" panose="020B0604020202020204" charset="0"/>
                </a:rPr>
                <a:t>age</a:t>
              </a:r>
            </a:p>
            <a:p>
              <a:pPr algn="ctr"/>
              <a:r>
                <a:rPr lang="en-US" sz="2800" dirty="0">
                  <a:latin typeface="Montserrat Classic" panose="020B0604020202020204" charset="0"/>
                </a:rPr>
                <a:t>55 - 59</a:t>
              </a:r>
            </a:p>
          </p:txBody>
        </p:sp>
        <p:sp>
          <p:nvSpPr>
            <p:cNvPr id="6" name="Rectangle 5">
              <a:extLst>
                <a:ext uri="{FF2B5EF4-FFF2-40B4-BE49-F238E27FC236}">
                  <a16:creationId xmlns:a16="http://schemas.microsoft.com/office/drawing/2014/main" id="{79154D88-DABD-11AF-05D3-2BF7663D9640}"/>
                </a:ext>
              </a:extLst>
            </p:cNvPr>
            <p:cNvSpPr/>
            <p:nvPr/>
          </p:nvSpPr>
          <p:spPr>
            <a:xfrm>
              <a:off x="6299541" y="3815740"/>
              <a:ext cx="2858917" cy="2389498"/>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6.2%</a:t>
              </a:r>
            </a:p>
            <a:p>
              <a:pPr algn="ctr"/>
              <a:r>
                <a:rPr lang="en-US" sz="2800" dirty="0">
                  <a:latin typeface="Montserrat Classic" panose="020B0604020202020204" charset="0"/>
                </a:rPr>
                <a:t>age</a:t>
              </a:r>
            </a:p>
            <a:p>
              <a:pPr algn="ctr"/>
              <a:r>
                <a:rPr lang="en-US" sz="2800" dirty="0">
                  <a:latin typeface="Montserrat Classic" panose="020B0604020202020204" charset="0"/>
                </a:rPr>
                <a:t>60 - 64</a:t>
              </a:r>
            </a:p>
          </p:txBody>
        </p:sp>
        <p:sp>
          <p:nvSpPr>
            <p:cNvPr id="7" name="Rectangle 6">
              <a:extLst>
                <a:ext uri="{FF2B5EF4-FFF2-40B4-BE49-F238E27FC236}">
                  <a16:creationId xmlns:a16="http://schemas.microsoft.com/office/drawing/2014/main" id="{B399D378-A3E5-0B27-FBB8-410B28F449E8}"/>
                </a:ext>
              </a:extLst>
            </p:cNvPr>
            <p:cNvSpPr/>
            <p:nvPr/>
          </p:nvSpPr>
          <p:spPr>
            <a:xfrm>
              <a:off x="9278570" y="3815740"/>
              <a:ext cx="2272275" cy="238949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Montserrat Classic" panose="020B0604020202020204" charset="0"/>
                </a:rPr>
                <a:t>5.5%</a:t>
              </a:r>
            </a:p>
            <a:p>
              <a:pPr algn="ctr"/>
              <a:r>
                <a:rPr lang="en-US" sz="2800" dirty="0">
                  <a:latin typeface="Montserrat Classic" panose="020B0604020202020204" charset="0"/>
                </a:rPr>
                <a:t>age</a:t>
              </a:r>
            </a:p>
            <a:p>
              <a:pPr algn="ctr"/>
              <a:r>
                <a:rPr lang="en-US" sz="2800" dirty="0">
                  <a:latin typeface="Montserrat Classic" panose="020B0604020202020204" charset="0"/>
                </a:rPr>
                <a:t>65 - 69</a:t>
              </a:r>
            </a:p>
          </p:txBody>
        </p:sp>
        <p:sp>
          <p:nvSpPr>
            <p:cNvPr id="8" name="Rectangle 7">
              <a:extLst>
                <a:ext uri="{FF2B5EF4-FFF2-40B4-BE49-F238E27FC236}">
                  <a16:creationId xmlns:a16="http://schemas.microsoft.com/office/drawing/2014/main" id="{079B296F-CDE1-6967-12A9-1FDB199A7E10}"/>
                </a:ext>
              </a:extLst>
            </p:cNvPr>
            <p:cNvSpPr/>
            <p:nvPr/>
          </p:nvSpPr>
          <p:spPr>
            <a:xfrm>
              <a:off x="11670957" y="3815740"/>
              <a:ext cx="1616761" cy="2389498"/>
            </a:xfrm>
            <a:prstGeom prst="rect">
              <a:avLst/>
            </a:prstGeom>
            <a:solidFill>
              <a:srgbClr val="DDEA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ontserrat Classic" panose="020B0604020202020204" charset="0"/>
                </a:rPr>
                <a:t>4.4%</a:t>
              </a:r>
            </a:p>
            <a:p>
              <a:pPr algn="ctr"/>
              <a:r>
                <a:rPr lang="en-US" sz="2800" dirty="0">
                  <a:solidFill>
                    <a:schemeClr val="tx1"/>
                  </a:solidFill>
                  <a:latin typeface="Montserrat Classic" panose="020B0604020202020204" charset="0"/>
                </a:rPr>
                <a:t>age</a:t>
              </a:r>
            </a:p>
            <a:p>
              <a:pPr algn="ctr"/>
              <a:r>
                <a:rPr lang="en-US" sz="2800" dirty="0">
                  <a:solidFill>
                    <a:schemeClr val="tx1"/>
                  </a:solidFill>
                  <a:latin typeface="Montserrat Classic" panose="020B0604020202020204" charset="0"/>
                </a:rPr>
                <a:t>70 - 74</a:t>
              </a:r>
            </a:p>
          </p:txBody>
        </p:sp>
        <p:sp>
          <p:nvSpPr>
            <p:cNvPr id="9" name="Rectangle 8">
              <a:extLst>
                <a:ext uri="{FF2B5EF4-FFF2-40B4-BE49-F238E27FC236}">
                  <a16:creationId xmlns:a16="http://schemas.microsoft.com/office/drawing/2014/main" id="{F71B4A0D-F1A5-0859-7706-145E1BDE5861}"/>
                </a:ext>
              </a:extLst>
            </p:cNvPr>
            <p:cNvSpPr/>
            <p:nvPr/>
          </p:nvSpPr>
          <p:spPr>
            <a:xfrm>
              <a:off x="13407830" y="3815740"/>
              <a:ext cx="1411117" cy="2389498"/>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Montserrat Classic" panose="020B0604020202020204" charset="0"/>
                </a:rPr>
                <a:t>2.7%</a:t>
              </a:r>
            </a:p>
            <a:p>
              <a:pPr algn="ctr"/>
              <a:r>
                <a:rPr lang="en-US" sz="2800" dirty="0">
                  <a:solidFill>
                    <a:schemeClr val="tx1"/>
                  </a:solidFill>
                  <a:latin typeface="Montserrat Classic" panose="020B0604020202020204" charset="0"/>
                </a:rPr>
                <a:t>age</a:t>
              </a:r>
            </a:p>
            <a:p>
              <a:pPr algn="ctr"/>
              <a:r>
                <a:rPr lang="en-US" sz="2800" dirty="0">
                  <a:solidFill>
                    <a:schemeClr val="tx1"/>
                  </a:solidFill>
                  <a:latin typeface="Montserrat Classic" panose="020B0604020202020204" charset="0"/>
                </a:rPr>
                <a:t>75 - 79</a:t>
              </a:r>
            </a:p>
          </p:txBody>
        </p:sp>
        <p:sp>
          <p:nvSpPr>
            <p:cNvPr id="13" name="Rectangle 12">
              <a:extLst>
                <a:ext uri="{FF2B5EF4-FFF2-40B4-BE49-F238E27FC236}">
                  <a16:creationId xmlns:a16="http://schemas.microsoft.com/office/drawing/2014/main" id="{1376CD5C-6D04-E4A8-8024-8311E237F939}"/>
                </a:ext>
              </a:extLst>
            </p:cNvPr>
            <p:cNvSpPr/>
            <p:nvPr/>
          </p:nvSpPr>
          <p:spPr>
            <a:xfrm>
              <a:off x="14939059" y="3815740"/>
              <a:ext cx="1309616" cy="238949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Montserrat Classic" panose="020B0604020202020204" charset="0"/>
                </a:rPr>
                <a:t>1.8%</a:t>
              </a:r>
            </a:p>
            <a:p>
              <a:pPr algn="ctr"/>
              <a:r>
                <a:rPr lang="en-US" sz="2400" dirty="0">
                  <a:solidFill>
                    <a:schemeClr val="tx1"/>
                  </a:solidFill>
                  <a:latin typeface="Montserrat Classic" panose="020B0604020202020204" charset="0"/>
                </a:rPr>
                <a:t>age</a:t>
              </a:r>
            </a:p>
            <a:p>
              <a:pPr algn="ctr"/>
              <a:r>
                <a:rPr lang="en-US" sz="2400" dirty="0">
                  <a:solidFill>
                    <a:schemeClr val="tx1"/>
                  </a:solidFill>
                  <a:latin typeface="Montserrat Classic" panose="020B0604020202020204" charset="0"/>
                </a:rPr>
                <a:t>80 - 84</a:t>
              </a:r>
            </a:p>
          </p:txBody>
        </p:sp>
        <p:sp>
          <p:nvSpPr>
            <p:cNvPr id="14" name="Rectangle 13">
              <a:extLst>
                <a:ext uri="{FF2B5EF4-FFF2-40B4-BE49-F238E27FC236}">
                  <a16:creationId xmlns:a16="http://schemas.microsoft.com/office/drawing/2014/main" id="{25FB0C47-906C-D15B-DDCC-E3A6071EE9AF}"/>
                </a:ext>
              </a:extLst>
            </p:cNvPr>
            <p:cNvSpPr/>
            <p:nvPr/>
          </p:nvSpPr>
          <p:spPr>
            <a:xfrm>
              <a:off x="16368785" y="3815740"/>
              <a:ext cx="1218270" cy="2389498"/>
            </a:xfrm>
            <a:prstGeom prst="rect">
              <a:avLst/>
            </a:prstGeom>
            <a:solidFill>
              <a:srgbClr val="ECF3C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Montserrat Classic" panose="020B0604020202020204" charset="0"/>
                </a:rPr>
                <a:t>1.9%</a:t>
              </a:r>
            </a:p>
            <a:p>
              <a:pPr algn="ctr"/>
              <a:r>
                <a:rPr lang="en-US" sz="2400" dirty="0">
                  <a:solidFill>
                    <a:schemeClr val="tx1"/>
                  </a:solidFill>
                  <a:latin typeface="Montserrat Classic" panose="020B0604020202020204" charset="0"/>
                </a:rPr>
                <a:t>age</a:t>
              </a:r>
            </a:p>
            <a:p>
              <a:pPr algn="ctr"/>
              <a:r>
                <a:rPr lang="en-US" sz="2400" dirty="0">
                  <a:solidFill>
                    <a:schemeClr val="tx1"/>
                  </a:solidFill>
                  <a:latin typeface="Montserrat Classic" panose="020B0604020202020204" charset="0"/>
                </a:rPr>
                <a:t>85+</a:t>
              </a:r>
            </a:p>
          </p:txBody>
        </p:sp>
      </p:grpSp>
      <p:sp>
        <p:nvSpPr>
          <p:cNvPr id="20" name="TextBox 2">
            <a:extLst>
              <a:ext uri="{FF2B5EF4-FFF2-40B4-BE49-F238E27FC236}">
                <a16:creationId xmlns:a16="http://schemas.microsoft.com/office/drawing/2014/main" id="{DC273729-8AA4-A9A3-E166-2354C5FBA1DB}"/>
              </a:ext>
            </a:extLst>
          </p:cNvPr>
          <p:cNvSpPr txBox="1"/>
          <p:nvPr/>
        </p:nvSpPr>
        <p:spPr>
          <a:xfrm>
            <a:off x="3053176" y="6821566"/>
            <a:ext cx="130302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Making up 34.1% of the total population</a:t>
            </a:r>
          </a:p>
        </p:txBody>
      </p:sp>
      <p:sp>
        <p:nvSpPr>
          <p:cNvPr id="21" name="TextBox 2">
            <a:extLst>
              <a:ext uri="{FF2B5EF4-FFF2-40B4-BE49-F238E27FC236}">
                <a16:creationId xmlns:a16="http://schemas.microsoft.com/office/drawing/2014/main" id="{8F02FBFD-B8E0-CD7D-540A-2C2C08AFF4F6}"/>
              </a:ext>
            </a:extLst>
          </p:cNvPr>
          <p:cNvSpPr txBox="1"/>
          <p:nvPr/>
        </p:nvSpPr>
        <p:spPr>
          <a:xfrm>
            <a:off x="3020194" y="7937494"/>
            <a:ext cx="4487069" cy="1508426"/>
          </a:xfrm>
          <a:prstGeom prst="rect">
            <a:avLst/>
          </a:prstGeom>
        </p:spPr>
        <p:txBody>
          <a:bodyPr wrap="square" lIns="0" tIns="0" rIns="0" bIns="0" rtlCol="0" anchor="t">
            <a:spAutoFit/>
          </a:bodyPr>
          <a:lstStyle/>
          <a:p>
            <a:pPr algn="ctr">
              <a:lnSpc>
                <a:spcPts val="3947"/>
              </a:lnSpc>
            </a:pPr>
            <a:r>
              <a:rPr lang="en-US" sz="4200" dirty="0">
                <a:solidFill>
                  <a:srgbClr val="25B1DD"/>
                </a:solidFill>
                <a:latin typeface="Montserrat Extra-Bold Bold"/>
              </a:rPr>
              <a:t>43% live in non-metro counties</a:t>
            </a:r>
          </a:p>
        </p:txBody>
      </p:sp>
      <p:sp>
        <p:nvSpPr>
          <p:cNvPr id="22" name="TextBox 2">
            <a:extLst>
              <a:ext uri="{FF2B5EF4-FFF2-40B4-BE49-F238E27FC236}">
                <a16:creationId xmlns:a16="http://schemas.microsoft.com/office/drawing/2014/main" id="{F142082C-E69F-2F7E-3655-5AF5DB80A99C}"/>
              </a:ext>
            </a:extLst>
          </p:cNvPr>
          <p:cNvSpPr txBox="1"/>
          <p:nvPr/>
        </p:nvSpPr>
        <p:spPr>
          <a:xfrm>
            <a:off x="10014067" y="7937494"/>
            <a:ext cx="4311534" cy="1508426"/>
          </a:xfrm>
          <a:prstGeom prst="rect">
            <a:avLst/>
          </a:prstGeom>
        </p:spPr>
        <p:txBody>
          <a:bodyPr wrap="square" lIns="0" tIns="0" rIns="0" bIns="0" rtlCol="0" anchor="t">
            <a:spAutoFit/>
          </a:bodyPr>
          <a:lstStyle/>
          <a:p>
            <a:pPr algn="ctr">
              <a:lnSpc>
                <a:spcPts val="3947"/>
              </a:lnSpc>
            </a:pPr>
            <a:r>
              <a:rPr lang="en-US" sz="4200" dirty="0">
                <a:solidFill>
                  <a:srgbClr val="25B1DD"/>
                </a:solidFill>
                <a:latin typeface="Montserrat Extra-Bold Bold"/>
              </a:rPr>
              <a:t>33% live in metro counties</a:t>
            </a:r>
          </a:p>
        </p:txBody>
      </p:sp>
      <p:sp>
        <p:nvSpPr>
          <p:cNvPr id="24" name="TextBox 23">
            <a:extLst>
              <a:ext uri="{FF2B5EF4-FFF2-40B4-BE49-F238E27FC236}">
                <a16:creationId xmlns:a16="http://schemas.microsoft.com/office/drawing/2014/main" id="{55A001FA-E347-C3E7-B5FC-610E727F4007}"/>
              </a:ext>
            </a:extLst>
          </p:cNvPr>
          <p:cNvSpPr txBox="1"/>
          <p:nvPr/>
        </p:nvSpPr>
        <p:spPr>
          <a:xfrm>
            <a:off x="10800131" y="9643963"/>
            <a:ext cx="9144000" cy="276999"/>
          </a:xfrm>
          <a:prstGeom prst="rect">
            <a:avLst/>
          </a:prstGeom>
          <a:noFill/>
        </p:spPr>
        <p:txBody>
          <a:bodyPr wrap="square">
            <a:spAutoFit/>
          </a:bodyPr>
          <a:lstStyle/>
          <a:p>
            <a:r>
              <a:rPr lang="en-US" sz="1200" dirty="0">
                <a:latin typeface="Montserrat Classic" panose="020B0604020202020204" charset="0"/>
                <a:hlinkClick r:id="rId4"/>
              </a:rPr>
              <a:t>https://dhhs.ne.gov/Reports/UNO%20State%20Aging%20Plan%20Report%20-%202022.pdf</a:t>
            </a:r>
            <a:r>
              <a:rPr lang="en-US" sz="1200" dirty="0">
                <a:latin typeface="Montserrat Classic" panose="020B0604020202020204" charset="0"/>
              </a:rPr>
              <a:t> </a:t>
            </a:r>
          </a:p>
        </p:txBody>
      </p:sp>
    </p:spTree>
    <p:extLst>
      <p:ext uri="{BB962C8B-B14F-4D97-AF65-F5344CB8AC3E}">
        <p14:creationId xmlns:p14="http://schemas.microsoft.com/office/powerpoint/2010/main" val="189819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443F2-5222-FB99-5DF6-FD7E71DCD5C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4B9974F-C8E2-346E-D73E-1F92B3296ACD}"/>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Top 5 Concerns of Aging Nebraskans</a:t>
            </a:r>
          </a:p>
        </p:txBody>
      </p:sp>
      <p:grpSp>
        <p:nvGrpSpPr>
          <p:cNvPr id="10" name="Group 10">
            <a:extLst>
              <a:ext uri="{FF2B5EF4-FFF2-40B4-BE49-F238E27FC236}">
                <a16:creationId xmlns:a16="http://schemas.microsoft.com/office/drawing/2014/main" id="{B8CC23B5-699A-BCC0-8920-A0C98C3A96F7}"/>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3376D0AC-25C8-77A4-C06F-60B6BCB7012F}"/>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04BB69B4-8E55-B04B-E339-956E0C328CD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E2E56283-0FE2-BDED-5DA4-AB431586919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1BE5B239-C628-7AFC-E7B1-3FB0E0B3D8EE}"/>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8DCA7F10-D85A-8014-B452-19851C4D8B4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1DD08E00-F4A7-C09D-F642-465C43287F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4" name="TextBox 23">
            <a:extLst>
              <a:ext uri="{FF2B5EF4-FFF2-40B4-BE49-F238E27FC236}">
                <a16:creationId xmlns:a16="http://schemas.microsoft.com/office/drawing/2014/main" id="{4550715B-6329-7E86-4E1C-36678F932D47}"/>
              </a:ext>
            </a:extLst>
          </p:cNvPr>
          <p:cNvSpPr txBox="1"/>
          <p:nvPr/>
        </p:nvSpPr>
        <p:spPr>
          <a:xfrm>
            <a:off x="10800131" y="9643963"/>
            <a:ext cx="9144000" cy="276999"/>
          </a:xfrm>
          <a:prstGeom prst="rect">
            <a:avLst/>
          </a:prstGeom>
          <a:noFill/>
        </p:spPr>
        <p:txBody>
          <a:bodyPr wrap="square">
            <a:spAutoFit/>
          </a:bodyPr>
          <a:lstStyle/>
          <a:p>
            <a:r>
              <a:rPr lang="en-US" sz="1200" dirty="0">
                <a:latin typeface="Montserrat Classic" panose="020B0604020202020204" charset="0"/>
                <a:hlinkClick r:id="rId4"/>
              </a:rPr>
              <a:t>https://dhhs.ne.gov/Reports/UNO%20State%20Aging%20Plan%20Report%20-%202022.pdf</a:t>
            </a:r>
            <a:r>
              <a:rPr lang="en-US" sz="1200" dirty="0">
                <a:latin typeface="Montserrat Classic" panose="020B0604020202020204" charset="0"/>
              </a:rPr>
              <a:t> </a:t>
            </a:r>
          </a:p>
        </p:txBody>
      </p:sp>
      <p:grpSp>
        <p:nvGrpSpPr>
          <p:cNvPr id="30" name="Group 29">
            <a:extLst>
              <a:ext uri="{FF2B5EF4-FFF2-40B4-BE49-F238E27FC236}">
                <a16:creationId xmlns:a16="http://schemas.microsoft.com/office/drawing/2014/main" id="{93A9CC60-6454-C1C5-B106-CB229B6762FF}"/>
              </a:ext>
            </a:extLst>
          </p:cNvPr>
          <p:cNvGrpSpPr/>
          <p:nvPr/>
        </p:nvGrpSpPr>
        <p:grpSpPr>
          <a:xfrm>
            <a:off x="727909" y="4112217"/>
            <a:ext cx="16444933" cy="2667000"/>
            <a:chOff x="727909" y="4112217"/>
            <a:chExt cx="16444933" cy="2667000"/>
          </a:xfrm>
        </p:grpSpPr>
        <p:sp>
          <p:nvSpPr>
            <p:cNvPr id="25" name="Oval 24">
              <a:extLst>
                <a:ext uri="{FF2B5EF4-FFF2-40B4-BE49-F238E27FC236}">
                  <a16:creationId xmlns:a16="http://schemas.microsoft.com/office/drawing/2014/main" id="{C57B0502-AD23-62C8-E982-D533F3A1DF87}"/>
                </a:ext>
              </a:extLst>
            </p:cNvPr>
            <p:cNvSpPr/>
            <p:nvPr/>
          </p:nvSpPr>
          <p:spPr>
            <a:xfrm>
              <a:off x="727909" y="4112217"/>
              <a:ext cx="2819400" cy="2667000"/>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D3E8241-8599-53A9-FDFB-B7BB45D2F546}"/>
                </a:ext>
              </a:extLst>
            </p:cNvPr>
            <p:cNvSpPr/>
            <p:nvPr/>
          </p:nvSpPr>
          <p:spPr>
            <a:xfrm>
              <a:off x="4134292" y="4112217"/>
              <a:ext cx="2819400" cy="2667000"/>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1F1CB0A-0466-22EA-866E-1D633EFCB7A1}"/>
                </a:ext>
              </a:extLst>
            </p:cNvPr>
            <p:cNvSpPr/>
            <p:nvPr/>
          </p:nvSpPr>
          <p:spPr>
            <a:xfrm>
              <a:off x="7540675" y="4112217"/>
              <a:ext cx="2819400" cy="2667000"/>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B72AE9F-764F-7B80-74DB-207971CD1069}"/>
                </a:ext>
              </a:extLst>
            </p:cNvPr>
            <p:cNvSpPr/>
            <p:nvPr/>
          </p:nvSpPr>
          <p:spPr>
            <a:xfrm>
              <a:off x="10947058" y="4112217"/>
              <a:ext cx="2819400" cy="2667000"/>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4EEBEA6-8F9A-F5EE-00FB-E152750F5915}"/>
                </a:ext>
              </a:extLst>
            </p:cNvPr>
            <p:cNvSpPr/>
            <p:nvPr/>
          </p:nvSpPr>
          <p:spPr>
            <a:xfrm>
              <a:off x="14353442" y="4112217"/>
              <a:ext cx="2819400" cy="2667000"/>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Graphic 31" descr="Brain in head with solid fill">
            <a:extLst>
              <a:ext uri="{FF2B5EF4-FFF2-40B4-BE49-F238E27FC236}">
                <a16:creationId xmlns:a16="http://schemas.microsoft.com/office/drawing/2014/main" id="{5F07AE09-3775-3FDF-8AC3-C40B754D97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04479" y="4157715"/>
            <a:ext cx="2488709" cy="2488709"/>
          </a:xfrm>
          <a:prstGeom prst="rect">
            <a:avLst/>
          </a:prstGeom>
        </p:spPr>
      </p:pic>
      <p:pic>
        <p:nvPicPr>
          <p:cNvPr id="34" name="Graphic 33" descr="House with solid fill">
            <a:extLst>
              <a:ext uri="{FF2B5EF4-FFF2-40B4-BE49-F238E27FC236}">
                <a16:creationId xmlns:a16="http://schemas.microsoft.com/office/drawing/2014/main" id="{C04188EA-688E-F352-AC8A-C90379C9F5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51424" y="4064231"/>
            <a:ext cx="2410668" cy="2410668"/>
          </a:xfrm>
          <a:prstGeom prst="rect">
            <a:avLst/>
          </a:prstGeom>
        </p:spPr>
      </p:pic>
      <p:pic>
        <p:nvPicPr>
          <p:cNvPr id="36" name="Graphic 35" descr="Table setting with solid fill">
            <a:extLst>
              <a:ext uri="{FF2B5EF4-FFF2-40B4-BE49-F238E27FC236}">
                <a16:creationId xmlns:a16="http://schemas.microsoft.com/office/drawing/2014/main" id="{606C264F-59A1-6C18-A72B-3BDF0308F4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47310" y="4110237"/>
            <a:ext cx="2583666" cy="2583666"/>
          </a:xfrm>
          <a:prstGeom prst="rect">
            <a:avLst/>
          </a:prstGeom>
        </p:spPr>
      </p:pic>
      <p:pic>
        <p:nvPicPr>
          <p:cNvPr id="38" name="Graphic 37" descr="Money with solid fill">
            <a:extLst>
              <a:ext uri="{FF2B5EF4-FFF2-40B4-BE49-F238E27FC236}">
                <a16:creationId xmlns:a16="http://schemas.microsoft.com/office/drawing/2014/main" id="{CD902714-7578-8B51-EB4B-58F9A27A5DC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407915" y="4133488"/>
            <a:ext cx="2272154" cy="2272154"/>
          </a:xfrm>
          <a:prstGeom prst="rect">
            <a:avLst/>
          </a:prstGeom>
        </p:spPr>
      </p:pic>
      <p:pic>
        <p:nvPicPr>
          <p:cNvPr id="40" name="Graphic 39" descr="Heart with pulse with solid fill">
            <a:extLst>
              <a:ext uri="{FF2B5EF4-FFF2-40B4-BE49-F238E27FC236}">
                <a16:creationId xmlns:a16="http://schemas.microsoft.com/office/drawing/2014/main" id="{F81C959C-C3A1-0801-97BD-C049CCBB82C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45776" y="4207909"/>
            <a:ext cx="2583666" cy="2583666"/>
          </a:xfrm>
          <a:prstGeom prst="rect">
            <a:avLst/>
          </a:prstGeom>
        </p:spPr>
      </p:pic>
      <p:sp>
        <p:nvSpPr>
          <p:cNvPr id="41" name="TextBox 4">
            <a:extLst>
              <a:ext uri="{FF2B5EF4-FFF2-40B4-BE49-F238E27FC236}">
                <a16:creationId xmlns:a16="http://schemas.microsoft.com/office/drawing/2014/main" id="{72ECC67C-3A5D-8B11-A040-7D26E9C05D6A}"/>
              </a:ext>
            </a:extLst>
          </p:cNvPr>
          <p:cNvSpPr txBox="1"/>
          <p:nvPr/>
        </p:nvSpPr>
        <p:spPr>
          <a:xfrm>
            <a:off x="727909" y="7124700"/>
            <a:ext cx="2819400" cy="832664"/>
          </a:xfrm>
          <a:prstGeom prst="rect">
            <a:avLst/>
          </a:prstGeom>
        </p:spPr>
        <p:txBody>
          <a:bodyPr wrap="square" lIns="0" tIns="0" rIns="0" bIns="0" rtlCol="0" anchor="t">
            <a:spAutoFit/>
          </a:bodyPr>
          <a:lstStyle/>
          <a:p>
            <a:pPr algn="ctr">
              <a:lnSpc>
                <a:spcPts val="3359"/>
              </a:lnSpc>
            </a:pPr>
            <a:r>
              <a:rPr lang="en-US" sz="3600" dirty="0">
                <a:solidFill>
                  <a:srgbClr val="2D262A"/>
                </a:solidFill>
                <a:latin typeface="Montserrat Classic"/>
              </a:rPr>
              <a:t>85.2%</a:t>
            </a:r>
          </a:p>
          <a:p>
            <a:pPr algn="ctr">
              <a:lnSpc>
                <a:spcPts val="3359"/>
              </a:lnSpc>
            </a:pPr>
            <a:r>
              <a:rPr lang="en-US" sz="2400" dirty="0">
                <a:solidFill>
                  <a:srgbClr val="2D262A"/>
                </a:solidFill>
                <a:latin typeface="Montserrat Classic"/>
              </a:rPr>
              <a:t>Health Care</a:t>
            </a:r>
          </a:p>
        </p:txBody>
      </p:sp>
      <p:sp>
        <p:nvSpPr>
          <p:cNvPr id="42" name="TextBox 4">
            <a:extLst>
              <a:ext uri="{FF2B5EF4-FFF2-40B4-BE49-F238E27FC236}">
                <a16:creationId xmlns:a16="http://schemas.microsoft.com/office/drawing/2014/main" id="{6F2DDF47-1C1E-419E-7922-3DC9DBBEA212}"/>
              </a:ext>
            </a:extLst>
          </p:cNvPr>
          <p:cNvSpPr txBox="1"/>
          <p:nvPr/>
        </p:nvSpPr>
        <p:spPr>
          <a:xfrm>
            <a:off x="4134292" y="7124700"/>
            <a:ext cx="2819400" cy="832664"/>
          </a:xfrm>
          <a:prstGeom prst="rect">
            <a:avLst/>
          </a:prstGeom>
        </p:spPr>
        <p:txBody>
          <a:bodyPr wrap="square" lIns="0" tIns="0" rIns="0" bIns="0" rtlCol="0" anchor="t">
            <a:spAutoFit/>
          </a:bodyPr>
          <a:lstStyle/>
          <a:p>
            <a:pPr algn="ctr">
              <a:lnSpc>
                <a:spcPts val="3359"/>
              </a:lnSpc>
            </a:pPr>
            <a:r>
              <a:rPr lang="en-US" sz="3600" dirty="0">
                <a:solidFill>
                  <a:srgbClr val="2D262A"/>
                </a:solidFill>
                <a:latin typeface="Montserrat Classic"/>
              </a:rPr>
              <a:t>72.1%</a:t>
            </a:r>
          </a:p>
          <a:p>
            <a:pPr algn="ctr">
              <a:lnSpc>
                <a:spcPts val="3359"/>
              </a:lnSpc>
            </a:pPr>
            <a:r>
              <a:rPr lang="en-US" sz="2400" dirty="0">
                <a:solidFill>
                  <a:srgbClr val="2D262A"/>
                </a:solidFill>
                <a:latin typeface="Montserrat Classic"/>
              </a:rPr>
              <a:t>Financial Security</a:t>
            </a:r>
          </a:p>
        </p:txBody>
      </p:sp>
      <p:sp>
        <p:nvSpPr>
          <p:cNvPr id="43" name="TextBox 4">
            <a:extLst>
              <a:ext uri="{FF2B5EF4-FFF2-40B4-BE49-F238E27FC236}">
                <a16:creationId xmlns:a16="http://schemas.microsoft.com/office/drawing/2014/main" id="{F8D41E3F-394C-9D40-2455-E7BC14CBB86B}"/>
              </a:ext>
            </a:extLst>
          </p:cNvPr>
          <p:cNvSpPr txBox="1"/>
          <p:nvPr/>
        </p:nvSpPr>
        <p:spPr>
          <a:xfrm>
            <a:off x="7529443" y="7124700"/>
            <a:ext cx="2819400" cy="1258743"/>
          </a:xfrm>
          <a:prstGeom prst="rect">
            <a:avLst/>
          </a:prstGeom>
        </p:spPr>
        <p:txBody>
          <a:bodyPr wrap="square" lIns="0" tIns="0" rIns="0" bIns="0" rtlCol="0" anchor="t">
            <a:spAutoFit/>
          </a:bodyPr>
          <a:lstStyle/>
          <a:p>
            <a:pPr algn="ctr">
              <a:lnSpc>
                <a:spcPts val="3359"/>
              </a:lnSpc>
            </a:pPr>
            <a:r>
              <a:rPr lang="en-US" sz="3600" dirty="0">
                <a:solidFill>
                  <a:srgbClr val="2D262A"/>
                </a:solidFill>
                <a:latin typeface="Montserrat Classic"/>
              </a:rPr>
              <a:t>64.2%</a:t>
            </a:r>
          </a:p>
          <a:p>
            <a:pPr algn="ctr">
              <a:lnSpc>
                <a:spcPts val="3359"/>
              </a:lnSpc>
            </a:pPr>
            <a:r>
              <a:rPr lang="en-US" sz="2400" dirty="0">
                <a:solidFill>
                  <a:srgbClr val="2D262A"/>
                </a:solidFill>
                <a:latin typeface="Montserrat Classic"/>
              </a:rPr>
              <a:t>Having enough</a:t>
            </a:r>
          </a:p>
          <a:p>
            <a:pPr algn="ctr">
              <a:lnSpc>
                <a:spcPts val="3359"/>
              </a:lnSpc>
            </a:pPr>
            <a:r>
              <a:rPr lang="en-US" sz="2400" dirty="0">
                <a:solidFill>
                  <a:srgbClr val="2D262A"/>
                </a:solidFill>
                <a:latin typeface="Montserrat Classic"/>
              </a:rPr>
              <a:t>food to eat</a:t>
            </a:r>
          </a:p>
        </p:txBody>
      </p:sp>
      <p:sp>
        <p:nvSpPr>
          <p:cNvPr id="44" name="TextBox 4">
            <a:extLst>
              <a:ext uri="{FF2B5EF4-FFF2-40B4-BE49-F238E27FC236}">
                <a16:creationId xmlns:a16="http://schemas.microsoft.com/office/drawing/2014/main" id="{277113E6-A513-5685-55C1-A9BD4CED1D78}"/>
              </a:ext>
            </a:extLst>
          </p:cNvPr>
          <p:cNvSpPr txBox="1"/>
          <p:nvPr/>
        </p:nvSpPr>
        <p:spPr>
          <a:xfrm>
            <a:off x="10964643" y="7100668"/>
            <a:ext cx="2819400" cy="1694759"/>
          </a:xfrm>
          <a:prstGeom prst="rect">
            <a:avLst/>
          </a:prstGeom>
        </p:spPr>
        <p:txBody>
          <a:bodyPr wrap="square" lIns="0" tIns="0" rIns="0" bIns="0" rtlCol="0" anchor="t">
            <a:spAutoFit/>
          </a:bodyPr>
          <a:lstStyle/>
          <a:p>
            <a:pPr algn="ctr">
              <a:lnSpc>
                <a:spcPts val="3359"/>
              </a:lnSpc>
            </a:pPr>
            <a:r>
              <a:rPr lang="en-US" sz="3600" dirty="0">
                <a:solidFill>
                  <a:srgbClr val="2D262A"/>
                </a:solidFill>
                <a:latin typeface="Montserrat Classic"/>
              </a:rPr>
              <a:t>59.7%</a:t>
            </a:r>
          </a:p>
          <a:p>
            <a:pPr algn="ctr">
              <a:lnSpc>
                <a:spcPts val="3359"/>
              </a:lnSpc>
            </a:pPr>
            <a:r>
              <a:rPr lang="en-US" sz="2400" dirty="0">
                <a:solidFill>
                  <a:srgbClr val="2D262A"/>
                </a:solidFill>
                <a:latin typeface="Montserrat Classic"/>
              </a:rPr>
              <a:t>Affordable and</a:t>
            </a:r>
            <a:br>
              <a:rPr lang="en-US" sz="2400" dirty="0">
                <a:solidFill>
                  <a:srgbClr val="2D262A"/>
                </a:solidFill>
                <a:latin typeface="Montserrat Classic"/>
              </a:rPr>
            </a:br>
            <a:r>
              <a:rPr lang="en-US" sz="2400" dirty="0">
                <a:solidFill>
                  <a:srgbClr val="2D262A"/>
                </a:solidFill>
                <a:latin typeface="Montserrat Classic"/>
              </a:rPr>
              <a:t>accessible housing</a:t>
            </a:r>
          </a:p>
        </p:txBody>
      </p:sp>
      <p:sp>
        <p:nvSpPr>
          <p:cNvPr id="45" name="TextBox 4">
            <a:extLst>
              <a:ext uri="{FF2B5EF4-FFF2-40B4-BE49-F238E27FC236}">
                <a16:creationId xmlns:a16="http://schemas.microsoft.com/office/drawing/2014/main" id="{B6186BFF-35C0-73EF-5FF5-A6167E8CDAD8}"/>
              </a:ext>
            </a:extLst>
          </p:cNvPr>
          <p:cNvSpPr txBox="1"/>
          <p:nvPr/>
        </p:nvSpPr>
        <p:spPr>
          <a:xfrm>
            <a:off x="14439133" y="7100668"/>
            <a:ext cx="2819400" cy="2130776"/>
          </a:xfrm>
          <a:prstGeom prst="rect">
            <a:avLst/>
          </a:prstGeom>
        </p:spPr>
        <p:txBody>
          <a:bodyPr wrap="square" lIns="0" tIns="0" rIns="0" bIns="0" rtlCol="0" anchor="t">
            <a:spAutoFit/>
          </a:bodyPr>
          <a:lstStyle/>
          <a:p>
            <a:pPr algn="ctr">
              <a:lnSpc>
                <a:spcPts val="3359"/>
              </a:lnSpc>
            </a:pPr>
            <a:r>
              <a:rPr lang="en-US" sz="3600" dirty="0">
                <a:solidFill>
                  <a:srgbClr val="2D262A"/>
                </a:solidFill>
                <a:latin typeface="Montserrat Classic"/>
              </a:rPr>
              <a:t>56.4%</a:t>
            </a:r>
          </a:p>
          <a:p>
            <a:pPr algn="ctr">
              <a:lnSpc>
                <a:spcPts val="3359"/>
              </a:lnSpc>
            </a:pPr>
            <a:r>
              <a:rPr lang="en-US" sz="2400" dirty="0">
                <a:solidFill>
                  <a:srgbClr val="2D262A"/>
                </a:solidFill>
                <a:latin typeface="Montserrat Classic"/>
              </a:rPr>
              <a:t>Programs to help persons with dementia and their families</a:t>
            </a:r>
          </a:p>
        </p:txBody>
      </p:sp>
      <p:pic>
        <p:nvPicPr>
          <p:cNvPr id="47" name="Graphic 46" descr="Badge 4 with solid fill">
            <a:extLst>
              <a:ext uri="{FF2B5EF4-FFF2-40B4-BE49-F238E27FC236}">
                <a16:creationId xmlns:a16="http://schemas.microsoft.com/office/drawing/2014/main" id="{077F4B6E-6BC8-657B-F585-EBADFF11DD9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097288" y="3773658"/>
            <a:ext cx="914400" cy="914400"/>
          </a:xfrm>
          <a:prstGeom prst="rect">
            <a:avLst/>
          </a:prstGeom>
        </p:spPr>
      </p:pic>
      <p:pic>
        <p:nvPicPr>
          <p:cNvPr id="49" name="Graphic 48" descr="Badge with solid fill">
            <a:extLst>
              <a:ext uri="{FF2B5EF4-FFF2-40B4-BE49-F238E27FC236}">
                <a16:creationId xmlns:a16="http://schemas.microsoft.com/office/drawing/2014/main" id="{27D99ACF-EB6E-AF32-4A79-97EFD9FA8C4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236216" y="3773658"/>
            <a:ext cx="914400" cy="914400"/>
          </a:xfrm>
          <a:prstGeom prst="rect">
            <a:avLst/>
          </a:prstGeom>
        </p:spPr>
      </p:pic>
      <p:pic>
        <p:nvPicPr>
          <p:cNvPr id="51" name="Graphic 50" descr="Badge 3 with solid fill">
            <a:extLst>
              <a:ext uri="{FF2B5EF4-FFF2-40B4-BE49-F238E27FC236}">
                <a16:creationId xmlns:a16="http://schemas.microsoft.com/office/drawing/2014/main" id="{EC5D6677-9C8A-9EBA-4CBD-BBA58CAC51F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666752" y="3773658"/>
            <a:ext cx="914400" cy="914400"/>
          </a:xfrm>
          <a:prstGeom prst="rect">
            <a:avLst/>
          </a:prstGeom>
        </p:spPr>
      </p:pic>
      <p:pic>
        <p:nvPicPr>
          <p:cNvPr id="53" name="Graphic 52" descr="Badge 5 with solid fill">
            <a:extLst>
              <a:ext uri="{FF2B5EF4-FFF2-40B4-BE49-F238E27FC236}">
                <a16:creationId xmlns:a16="http://schemas.microsoft.com/office/drawing/2014/main" id="{4BDFA2E8-FB4D-24AC-02A4-B0B82370F56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6527824" y="3773658"/>
            <a:ext cx="914400" cy="914400"/>
          </a:xfrm>
          <a:prstGeom prst="rect">
            <a:avLst/>
          </a:prstGeom>
        </p:spPr>
      </p:pic>
      <p:pic>
        <p:nvPicPr>
          <p:cNvPr id="55" name="Graphic 54" descr="Badge 1 with solid fill">
            <a:extLst>
              <a:ext uri="{FF2B5EF4-FFF2-40B4-BE49-F238E27FC236}">
                <a16:creationId xmlns:a16="http://schemas.microsoft.com/office/drawing/2014/main" id="{68A4CF6F-96AC-1ED3-AFC7-C3731C7FF0A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805680" y="3773658"/>
            <a:ext cx="914400" cy="914400"/>
          </a:xfrm>
          <a:prstGeom prst="rect">
            <a:avLst/>
          </a:prstGeom>
        </p:spPr>
      </p:pic>
    </p:spTree>
    <p:extLst>
      <p:ext uri="{BB962C8B-B14F-4D97-AF65-F5344CB8AC3E}">
        <p14:creationId xmlns:p14="http://schemas.microsoft.com/office/powerpoint/2010/main" val="2263457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45261-13B5-0768-D74B-A9FBFD6C6BC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57A1C40F-D7CD-879A-95AC-C575872F3001}"/>
              </a:ext>
            </a:extLst>
          </p:cNvPr>
          <p:cNvSpPr/>
          <p:nvPr/>
        </p:nvSpPr>
        <p:spPr>
          <a:xfrm>
            <a:off x="7162800" y="6616489"/>
            <a:ext cx="9525000" cy="2108411"/>
          </a:xfrm>
          <a:prstGeom prst="rect">
            <a:avLst/>
          </a:prstGeom>
          <a:noFill/>
          <a:ln>
            <a:solidFill>
              <a:srgbClr val="1E3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Montserrat Classic" panose="020B0604020202020204" charset="0"/>
            </a:endParaRPr>
          </a:p>
        </p:txBody>
      </p:sp>
      <p:grpSp>
        <p:nvGrpSpPr>
          <p:cNvPr id="2" name="Group 2">
            <a:extLst>
              <a:ext uri="{FF2B5EF4-FFF2-40B4-BE49-F238E27FC236}">
                <a16:creationId xmlns:a16="http://schemas.microsoft.com/office/drawing/2014/main" id="{184CDAA9-CA28-A601-AB6D-6B6400AD6F79}"/>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A57718AD-6F1B-F7C8-4A4E-45AAEB23B5E1}"/>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7BD585E1-5FB6-C34C-1ED4-9270DEB16DE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F026773A-6D6D-1A1C-6B47-A37A81DAED6F}"/>
              </a:ext>
            </a:extLst>
          </p:cNvPr>
          <p:cNvSpPr txBox="1"/>
          <p:nvPr/>
        </p:nvSpPr>
        <p:spPr>
          <a:xfrm>
            <a:off x="2794627" y="4105507"/>
            <a:ext cx="12614283" cy="1228606"/>
          </a:xfrm>
          <a:prstGeom prst="rect">
            <a:avLst/>
          </a:prstGeom>
        </p:spPr>
        <p:txBody>
          <a:bodyPr wrap="square" lIns="0" tIns="0" rIns="0" bIns="0" rtlCol="0" anchor="t">
            <a:spAutoFit/>
          </a:bodyPr>
          <a:lstStyle/>
          <a:p>
            <a:pPr>
              <a:lnSpc>
                <a:spcPts val="10560"/>
              </a:lnSpc>
            </a:pPr>
            <a:r>
              <a:rPr lang="en-US" sz="6600" dirty="0">
                <a:solidFill>
                  <a:srgbClr val="1E3262"/>
                </a:solidFill>
                <a:latin typeface="Montserrat Extra-Bold"/>
              </a:rPr>
              <a:t>Aging in Place</a:t>
            </a:r>
          </a:p>
        </p:txBody>
      </p:sp>
      <p:sp>
        <p:nvSpPr>
          <p:cNvPr id="6" name="TextBox 6">
            <a:extLst>
              <a:ext uri="{FF2B5EF4-FFF2-40B4-BE49-F238E27FC236}">
                <a16:creationId xmlns:a16="http://schemas.microsoft.com/office/drawing/2014/main" id="{E86B1D03-3B20-A37D-1A88-5C1E183C086E}"/>
              </a:ext>
            </a:extLst>
          </p:cNvPr>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grpSp>
        <p:nvGrpSpPr>
          <p:cNvPr id="8" name="Group 8">
            <a:extLst>
              <a:ext uri="{FF2B5EF4-FFF2-40B4-BE49-F238E27FC236}">
                <a16:creationId xmlns:a16="http://schemas.microsoft.com/office/drawing/2014/main" id="{FFAFAE66-559B-C7E5-DF1C-50AC652F3963}"/>
              </a:ext>
            </a:extLst>
          </p:cNvPr>
          <p:cNvGrpSpPr/>
          <p:nvPr/>
        </p:nvGrpSpPr>
        <p:grpSpPr>
          <a:xfrm>
            <a:off x="14500955" y="1866623"/>
            <a:ext cx="2758345" cy="245871"/>
            <a:chOff x="0" y="0"/>
            <a:chExt cx="726478" cy="64756"/>
          </a:xfrm>
        </p:grpSpPr>
        <p:sp>
          <p:nvSpPr>
            <p:cNvPr id="9" name="Freeform 9">
              <a:extLst>
                <a:ext uri="{FF2B5EF4-FFF2-40B4-BE49-F238E27FC236}">
                  <a16:creationId xmlns:a16="http://schemas.microsoft.com/office/drawing/2014/main" id="{2602AEB6-8438-E7A7-6D6B-D40276C525E9}"/>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0" name="TextBox 10">
              <a:extLst>
                <a:ext uri="{FF2B5EF4-FFF2-40B4-BE49-F238E27FC236}">
                  <a16:creationId xmlns:a16="http://schemas.microsoft.com/office/drawing/2014/main" id="{C7A5ACB5-242B-29C4-9F09-D7131F2AB70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a:extLst>
              <a:ext uri="{FF2B5EF4-FFF2-40B4-BE49-F238E27FC236}">
                <a16:creationId xmlns:a16="http://schemas.microsoft.com/office/drawing/2014/main" id="{D9041AA0-6D33-1A53-3B02-22DB4E7196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7" name="Rectangle 6">
            <a:extLst>
              <a:ext uri="{FF2B5EF4-FFF2-40B4-BE49-F238E27FC236}">
                <a16:creationId xmlns:a16="http://schemas.microsoft.com/office/drawing/2014/main" id="{B2C1A7BC-5A43-E0BA-B753-705E2E42B0D3}"/>
              </a:ext>
            </a:extLst>
          </p:cNvPr>
          <p:cNvSpPr/>
          <p:nvPr/>
        </p:nvSpPr>
        <p:spPr>
          <a:xfrm>
            <a:off x="7391400" y="6235106"/>
            <a:ext cx="9448800" cy="2329932"/>
          </a:xfrm>
          <a:prstGeom prst="rect">
            <a:avLst/>
          </a:prstGeom>
          <a:solidFill>
            <a:srgbClr val="1E32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Montserrat Classic" panose="020B0604020202020204" charset="0"/>
              </a:rPr>
              <a:t>Most Nebraskans age 65 and older live in the same home as they did the year prior (93%), suggesting many in Nebraska choose to age in place.</a:t>
            </a:r>
          </a:p>
          <a:p>
            <a:pPr algn="ctr"/>
            <a:endParaRPr lang="en-US" sz="2800" dirty="0">
              <a:latin typeface="Montserrat Classic" panose="020B0604020202020204" charset="0"/>
            </a:endParaRPr>
          </a:p>
        </p:txBody>
      </p:sp>
      <p:sp>
        <p:nvSpPr>
          <p:cNvPr id="12" name="TextBox 11">
            <a:extLst>
              <a:ext uri="{FF2B5EF4-FFF2-40B4-BE49-F238E27FC236}">
                <a16:creationId xmlns:a16="http://schemas.microsoft.com/office/drawing/2014/main" id="{73EDF586-A52A-2601-B79E-A6B67C81E93E}"/>
              </a:ext>
            </a:extLst>
          </p:cNvPr>
          <p:cNvSpPr txBox="1"/>
          <p:nvPr/>
        </p:nvSpPr>
        <p:spPr>
          <a:xfrm>
            <a:off x="11734800" y="8082192"/>
            <a:ext cx="6096000" cy="276999"/>
          </a:xfrm>
          <a:prstGeom prst="rect">
            <a:avLst/>
          </a:prstGeom>
          <a:noFill/>
        </p:spPr>
        <p:txBody>
          <a:bodyPr wrap="square" rtlCol="0">
            <a:spAutoFit/>
          </a:bodyPr>
          <a:lstStyle/>
          <a:p>
            <a:r>
              <a:rPr lang="en-US" sz="1200" dirty="0">
                <a:solidFill>
                  <a:srgbClr val="BFD734"/>
                </a:solidFill>
                <a:latin typeface="Montserrat Classic" panose="020B0604020202020204" charset="0"/>
              </a:rPr>
              <a:t>Source: U.S. Census Bureau, American Community Survey 2020</a:t>
            </a:r>
          </a:p>
        </p:txBody>
      </p:sp>
      <p:sp>
        <p:nvSpPr>
          <p:cNvPr id="14" name="Rectangle 13">
            <a:extLst>
              <a:ext uri="{FF2B5EF4-FFF2-40B4-BE49-F238E27FC236}">
                <a16:creationId xmlns:a16="http://schemas.microsoft.com/office/drawing/2014/main" id="{084B103E-5948-6CCF-C728-019E1FCBFC0F}"/>
              </a:ext>
            </a:extLst>
          </p:cNvPr>
          <p:cNvSpPr/>
          <p:nvPr/>
        </p:nvSpPr>
        <p:spPr>
          <a:xfrm>
            <a:off x="7505700" y="5972138"/>
            <a:ext cx="9563100" cy="2461721"/>
          </a:xfrm>
          <a:prstGeom prst="rect">
            <a:avLst/>
          </a:prstGeom>
          <a:noFill/>
          <a:ln>
            <a:solidFill>
              <a:srgbClr val="BFD7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Montserrat Classic" panose="020B0604020202020204" charset="0"/>
            </a:endParaRPr>
          </a:p>
        </p:txBody>
      </p:sp>
    </p:spTree>
    <p:extLst>
      <p:ext uri="{BB962C8B-B14F-4D97-AF65-F5344CB8AC3E}">
        <p14:creationId xmlns:p14="http://schemas.microsoft.com/office/powerpoint/2010/main" val="57527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5B74A-0487-03AC-C4F1-C556014B868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057C340-C4C8-5A5E-9B80-C7C6ED510010}"/>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is Aging in Place</a:t>
            </a:r>
          </a:p>
        </p:txBody>
      </p:sp>
      <p:grpSp>
        <p:nvGrpSpPr>
          <p:cNvPr id="10" name="Group 10">
            <a:extLst>
              <a:ext uri="{FF2B5EF4-FFF2-40B4-BE49-F238E27FC236}">
                <a16:creationId xmlns:a16="http://schemas.microsoft.com/office/drawing/2014/main" id="{CA37A712-8F20-0D2C-4A93-BBF0821104A6}"/>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4B8741E7-B480-00E6-C180-3D43F2807BAA}"/>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B654D196-054A-76E4-6607-A1A43D08E12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45C08CBE-F848-3811-5F4C-B4F083D32F47}"/>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F6F48DDA-9C46-7119-23DA-FD6F2144630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1A676613-7422-1E18-6A0F-D15F3CBE553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9A5D7DFF-2BC3-2859-D333-2A2522D28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452AD4D0-AD4C-8D33-8614-9C355ABEE063}"/>
              </a:ext>
            </a:extLst>
          </p:cNvPr>
          <p:cNvSpPr txBox="1"/>
          <p:nvPr/>
        </p:nvSpPr>
        <p:spPr>
          <a:xfrm>
            <a:off x="971550" y="3108695"/>
            <a:ext cx="16230600" cy="5926687"/>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dirty="0">
                <a:latin typeface="Montserrat Classic" panose="020B0604020202020204" charset="0"/>
              </a:rPr>
              <a:t>‘Aging in place’ is the ability to remain in one's own home and community as one ages, with access to the necessary support and services to maintain quality of life.</a:t>
            </a:r>
            <a:br>
              <a:rPr lang="en-US" sz="3600" dirty="0">
                <a:latin typeface="Montserrat Classic" panose="020B0604020202020204" charset="0"/>
              </a:rPr>
            </a:br>
            <a:endParaRPr lang="en-US" sz="3600" dirty="0">
              <a:latin typeface="Montserrat Classic" panose="020B0604020202020204" charset="0"/>
            </a:endParaRPr>
          </a:p>
          <a:p>
            <a:pPr marL="1485900" lvl="2" indent="-571500">
              <a:buFont typeface="Wingdings" panose="05000000000000000000" pitchFamily="2" charset="2"/>
              <a:buChar char="ü"/>
            </a:pPr>
            <a:r>
              <a:rPr lang="en-US" sz="3600" dirty="0">
                <a:latin typeface="Montserrat Classic" panose="020B0604020202020204" charset="0"/>
              </a:rPr>
              <a:t>According to AARP (2018) – 86% of adults age 65+ reported wanting to stay in their own homes as long as possible.</a:t>
            </a:r>
            <a:br>
              <a:rPr lang="en-US" sz="3600" dirty="0">
                <a:latin typeface="Montserrat Classic" panose="020B0604020202020204" charset="0"/>
              </a:rPr>
            </a:br>
            <a:endParaRPr lang="en-US" sz="3600" dirty="0">
              <a:latin typeface="Montserrat Classic" panose="020B0604020202020204" charset="0"/>
            </a:endParaRPr>
          </a:p>
          <a:p>
            <a:pPr marL="457200" indent="-457200">
              <a:buFont typeface="Arial" panose="020B0604020202020204" pitchFamily="34" charset="0"/>
              <a:buChar char="•"/>
            </a:pPr>
            <a:r>
              <a:rPr lang="en-US" sz="3600" dirty="0">
                <a:latin typeface="Montserrat Classic" panose="020B0604020202020204" charset="0"/>
              </a:rPr>
              <a:t>Aging in place is a necessary option, as the population continues to age – and post-acute availability continues to create barriers to placement.</a:t>
            </a:r>
          </a:p>
          <a:p>
            <a:pPr>
              <a:lnSpc>
                <a:spcPts val="3359"/>
              </a:lnSpc>
            </a:pPr>
            <a:endParaRPr lang="en-US" sz="2400" dirty="0">
              <a:solidFill>
                <a:srgbClr val="2D262A"/>
              </a:solidFill>
              <a:latin typeface="Montserrat Classic"/>
            </a:endParaRPr>
          </a:p>
        </p:txBody>
      </p:sp>
    </p:spTree>
    <p:extLst>
      <p:ext uri="{BB962C8B-B14F-4D97-AF65-F5344CB8AC3E}">
        <p14:creationId xmlns:p14="http://schemas.microsoft.com/office/powerpoint/2010/main" val="384502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C9535-122A-31EF-874E-491F0F3A98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BC47A70-9463-3730-446B-7AC0315B3664}"/>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Why Age in Place?</a:t>
            </a:r>
          </a:p>
        </p:txBody>
      </p:sp>
      <p:grpSp>
        <p:nvGrpSpPr>
          <p:cNvPr id="10" name="Group 10">
            <a:extLst>
              <a:ext uri="{FF2B5EF4-FFF2-40B4-BE49-F238E27FC236}">
                <a16:creationId xmlns:a16="http://schemas.microsoft.com/office/drawing/2014/main" id="{9A2F088E-7228-C2D1-5576-4264FB3AB985}"/>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6FAE9751-2133-311A-D92D-DF3D9AA1B4B1}"/>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1DD886ED-B60B-65B2-3C42-FC2485EE97D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41B6045C-4B4E-B047-FB6C-A1E703C189A1}"/>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862F540F-2153-7019-8167-F5393B5F8E5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ADA56242-DD08-0219-3F82-67F16A72163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185EA90E-EE2B-5C46-616B-91637ADB37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46E11723-BFB3-6EF5-9948-C0B8AE13D3CA}"/>
              </a:ext>
            </a:extLst>
          </p:cNvPr>
          <p:cNvSpPr txBox="1"/>
          <p:nvPr/>
        </p:nvSpPr>
        <p:spPr>
          <a:xfrm>
            <a:off x="1021666" y="2933700"/>
            <a:ext cx="16230600" cy="648068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latin typeface="Montserrat Classic" panose="020B0604020202020204" charset="0"/>
              </a:rPr>
              <a:t>Safe alternative to placement in a post-acute setting.</a:t>
            </a:r>
            <a:br>
              <a:rPr lang="en-US" sz="3600" dirty="0">
                <a:latin typeface="Montserrat Classic" panose="020B0604020202020204" charset="0"/>
              </a:rPr>
            </a:b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Links to several health benefits:</a:t>
            </a:r>
          </a:p>
          <a:p>
            <a:pPr marL="1657350" lvl="2" indent="-742950">
              <a:buFont typeface="+mj-lt"/>
              <a:buAutoNum type="arabicPeriod"/>
            </a:pPr>
            <a:r>
              <a:rPr lang="en-US" sz="3600" dirty="0">
                <a:latin typeface="Montserrat Classic" panose="020B0604020202020204" charset="0"/>
              </a:rPr>
              <a:t>Improved quality of life</a:t>
            </a:r>
          </a:p>
          <a:p>
            <a:pPr marL="1657350" lvl="2" indent="-742950">
              <a:buFont typeface="+mj-lt"/>
              <a:buAutoNum type="arabicPeriod"/>
            </a:pPr>
            <a:r>
              <a:rPr lang="en-US" sz="3600" dirty="0">
                <a:latin typeface="Montserrat Classic" panose="020B0604020202020204" charset="0"/>
              </a:rPr>
              <a:t>Reduced health care costs</a:t>
            </a:r>
          </a:p>
          <a:p>
            <a:pPr marL="1657350" lvl="2" indent="-742950">
              <a:buFont typeface="+mj-lt"/>
              <a:buAutoNum type="arabicPeriod"/>
            </a:pPr>
            <a:r>
              <a:rPr lang="en-US" sz="3600" dirty="0">
                <a:latin typeface="Montserrat Classic" panose="020B0604020202020204" charset="0"/>
              </a:rPr>
              <a:t>Decrease stress of moving</a:t>
            </a:r>
            <a:br>
              <a:rPr lang="en-US" sz="3600" dirty="0">
                <a:latin typeface="Montserrat Classic" panose="020B0604020202020204" charset="0"/>
              </a:rPr>
            </a:b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People with functional limitations and chronic conditions are 4x more likely than the general population to be among the 5% costliest users of health services.</a:t>
            </a:r>
          </a:p>
          <a:p>
            <a:pPr marL="1485900" lvl="2" indent="-571500">
              <a:buFont typeface="Arial" panose="020B0604020202020204" pitchFamily="34" charset="0"/>
              <a:buChar char="•"/>
            </a:pPr>
            <a:r>
              <a:rPr lang="en-US" sz="3600" dirty="0">
                <a:latin typeface="Montserrat Classic" panose="020B0604020202020204" charset="0"/>
              </a:rPr>
              <a:t>Yet function is rarely addressed at medical visits</a:t>
            </a:r>
          </a:p>
          <a:p>
            <a:pPr>
              <a:lnSpc>
                <a:spcPts val="3359"/>
              </a:lnSpc>
            </a:pPr>
            <a:endParaRPr lang="en-US" sz="2400" dirty="0">
              <a:solidFill>
                <a:srgbClr val="2D262A"/>
              </a:solidFill>
              <a:latin typeface="Montserrat Classic"/>
            </a:endParaRPr>
          </a:p>
        </p:txBody>
      </p:sp>
    </p:spTree>
    <p:extLst>
      <p:ext uri="{BB962C8B-B14F-4D97-AF65-F5344CB8AC3E}">
        <p14:creationId xmlns:p14="http://schemas.microsoft.com/office/powerpoint/2010/main" val="53862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Objectives</a:t>
            </a:r>
          </a:p>
        </p:txBody>
      </p:sp>
      <p:sp>
        <p:nvSpPr>
          <p:cNvPr id="4" name="TextBox 4"/>
          <p:cNvSpPr txBox="1"/>
          <p:nvPr/>
        </p:nvSpPr>
        <p:spPr>
          <a:xfrm>
            <a:off x="1028700" y="3184352"/>
            <a:ext cx="16230600" cy="5808706"/>
          </a:xfrm>
          <a:prstGeom prst="rect">
            <a:avLst/>
          </a:prstGeom>
        </p:spPr>
        <p:txBody>
          <a:bodyPr wrap="square" lIns="0" tIns="0" rIns="0" bIns="0" rtlCol="0" anchor="t">
            <a:spAutoFit/>
          </a:bodyPr>
          <a:lstStyle/>
          <a:p>
            <a:pPr marL="571500" lvl="0" indent="-571500">
              <a:buFont typeface="Arial" panose="020B0604020202020204" pitchFamily="34" charset="0"/>
              <a:buChar char="•"/>
            </a:pPr>
            <a:r>
              <a:rPr lang="en-US" sz="3600" dirty="0">
                <a:latin typeface="Montserrat Classic" panose="020B0604020202020204" charset="0"/>
              </a:rPr>
              <a:t>Describe the key principles of Age-Friendly Health Systems and their application across Nebraska healthcare settings.</a:t>
            </a:r>
            <a:br>
              <a:rPr lang="en-US" sz="3600" dirty="0">
                <a:latin typeface="Montserrat Classic" panose="020B0604020202020204" charset="0"/>
              </a:rPr>
            </a:br>
            <a:endParaRPr lang="en-US" sz="3600" dirty="0">
              <a:latin typeface="Montserrat Classic" panose="020B0604020202020204" charset="0"/>
            </a:endParaRPr>
          </a:p>
          <a:p>
            <a:pPr marL="571500" lvl="0" indent="-571500">
              <a:buFont typeface="Arial" panose="020B0604020202020204" pitchFamily="34" charset="0"/>
              <a:buChar char="•"/>
            </a:pPr>
            <a:r>
              <a:rPr lang="en-US" sz="3600" dirty="0">
                <a:latin typeface="Montserrat Classic" panose="020B0604020202020204" charset="0"/>
              </a:rPr>
              <a:t>Recognize the signs, risks, and consequences of delirium in older adults and explore evidence-based approaches to prevention and management.</a:t>
            </a:r>
            <a:br>
              <a:rPr lang="en-US" sz="3600" dirty="0">
                <a:latin typeface="Montserrat Classic" panose="020B0604020202020204" charset="0"/>
              </a:rPr>
            </a:br>
            <a:endParaRPr lang="en-US" sz="3600" dirty="0">
              <a:latin typeface="Montserrat Classic" panose="020B0604020202020204" charset="0"/>
            </a:endParaRPr>
          </a:p>
          <a:p>
            <a:pPr marL="571500" lvl="0" indent="-571500">
              <a:buFont typeface="Arial" panose="020B0604020202020204" pitchFamily="34" charset="0"/>
              <a:buChar char="•"/>
            </a:pPr>
            <a:r>
              <a:rPr lang="en-US" sz="3600" dirty="0">
                <a:latin typeface="Montserrat Classic" panose="020B0604020202020204" charset="0"/>
              </a:rPr>
              <a:t>Explore innovative models and collaborative efforts addressing the evolving needs of Nebraska’s aging population.</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A5792-A959-A79A-2CB5-115D15A4BE3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BB85EB1-D2C0-CB05-8EC5-E284B9B8780F}"/>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Barriers to Aging in Place</a:t>
            </a:r>
          </a:p>
        </p:txBody>
      </p:sp>
      <p:grpSp>
        <p:nvGrpSpPr>
          <p:cNvPr id="10" name="Group 10">
            <a:extLst>
              <a:ext uri="{FF2B5EF4-FFF2-40B4-BE49-F238E27FC236}">
                <a16:creationId xmlns:a16="http://schemas.microsoft.com/office/drawing/2014/main" id="{E31D4519-B585-29A1-2FEF-0FBCB1970C4A}"/>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6B1C46C7-2468-4EE5-6827-D15FAF99CB1C}"/>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FDBC68A9-0E4D-8D68-E7D3-CD8C2F8D5FA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06148B9B-E7CF-22A5-840F-BA068142DEC4}"/>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934018E7-4B7F-F6E1-0D02-65CD197823C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9AEA32D6-CF6D-55B9-AE3D-69CACC115EC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109376CF-48A1-1B3B-F646-6DAA5AE6A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27F3002C-6E5A-7B0A-9042-C4E76EB76BF2}"/>
              </a:ext>
            </a:extLst>
          </p:cNvPr>
          <p:cNvSpPr txBox="1"/>
          <p:nvPr/>
        </p:nvSpPr>
        <p:spPr>
          <a:xfrm>
            <a:off x="1021666" y="2933700"/>
            <a:ext cx="16230600" cy="4818691"/>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latin typeface="Montserrat Classic" panose="020B0604020202020204" charset="0"/>
              </a:rPr>
              <a:t>Lack of formal programming to support safety and well-being</a:t>
            </a:r>
          </a:p>
          <a:p>
            <a:pPr marL="571500" indent="-571500">
              <a:buFont typeface="Arial" panose="020B0604020202020204" pitchFamily="34" charset="0"/>
              <a:buChar char="•"/>
            </a:pP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Homes are not prepared for declines in mobility and other health needs</a:t>
            </a:r>
          </a:p>
          <a:p>
            <a:pPr marL="571500" indent="-571500">
              <a:buFont typeface="Arial" panose="020B0604020202020204" pitchFamily="34" charset="0"/>
              <a:buChar char="•"/>
            </a:pP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Loneliness</a:t>
            </a:r>
          </a:p>
          <a:p>
            <a:pPr marL="571500" indent="-571500">
              <a:buFont typeface="Arial" panose="020B0604020202020204" pitchFamily="34" charset="0"/>
              <a:buChar char="•"/>
            </a:pP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Financial constraints</a:t>
            </a:r>
          </a:p>
          <a:p>
            <a:pPr>
              <a:lnSpc>
                <a:spcPts val="3359"/>
              </a:lnSpc>
            </a:pPr>
            <a:endParaRPr lang="en-US" sz="2400" dirty="0">
              <a:solidFill>
                <a:srgbClr val="2D262A"/>
              </a:solidFill>
              <a:latin typeface="Montserrat Classic"/>
            </a:endParaRPr>
          </a:p>
        </p:txBody>
      </p:sp>
    </p:spTree>
    <p:extLst>
      <p:ext uri="{BB962C8B-B14F-4D97-AF65-F5344CB8AC3E}">
        <p14:creationId xmlns:p14="http://schemas.microsoft.com/office/powerpoint/2010/main" val="194169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05E10-82DE-9841-0C51-3D5DC637E8B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B1A42E6-2C4B-BFB7-EDCD-B852009DA801}"/>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Ideas to Promote Aging in Place</a:t>
            </a:r>
          </a:p>
        </p:txBody>
      </p:sp>
      <p:grpSp>
        <p:nvGrpSpPr>
          <p:cNvPr id="10" name="Group 10">
            <a:extLst>
              <a:ext uri="{FF2B5EF4-FFF2-40B4-BE49-F238E27FC236}">
                <a16:creationId xmlns:a16="http://schemas.microsoft.com/office/drawing/2014/main" id="{B4D494A3-56FF-E9FB-7A21-DF1B4C28F577}"/>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041EF252-17C2-FA1F-7EAE-5A26A4D97831}"/>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E6566166-3C26-80DC-D97D-FBA5BA3F947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3FD79A58-EB91-EECE-E7EA-AE6A7DEA4226}"/>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CD23E97D-FD6B-1C5D-3B89-D47431F0B9E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A3572A1F-A758-9DB7-D0F7-67D3565C1FC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04A81716-0FFD-5865-EF47-1E1FA54931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AFFEF907-6C7E-507A-DBD3-E5FB2E87D192}"/>
              </a:ext>
            </a:extLst>
          </p:cNvPr>
          <p:cNvSpPr txBox="1"/>
          <p:nvPr/>
        </p:nvSpPr>
        <p:spPr>
          <a:xfrm>
            <a:off x="1021666" y="2933700"/>
            <a:ext cx="16230600" cy="5372689"/>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latin typeface="Montserrat Classic" panose="020B0604020202020204" charset="0"/>
              </a:rPr>
              <a:t>Formal programming – CAPABLE</a:t>
            </a:r>
          </a:p>
          <a:p>
            <a:pPr marL="571500" indent="-571500">
              <a:buFont typeface="Arial" panose="020B0604020202020204" pitchFamily="34" charset="0"/>
              <a:buChar char="•"/>
            </a:pP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Home visits – nursing, occupational therapy, physical therapy</a:t>
            </a:r>
          </a:p>
          <a:p>
            <a:pPr marL="571500" indent="-571500">
              <a:buFont typeface="Arial" panose="020B0604020202020204" pitchFamily="34" charset="0"/>
              <a:buChar char="•"/>
            </a:pP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Assistance with ADLs</a:t>
            </a:r>
          </a:p>
          <a:p>
            <a:pPr marL="571500" indent="-571500">
              <a:buFont typeface="Arial" panose="020B0604020202020204" pitchFamily="34" charset="0"/>
              <a:buChar char="•"/>
            </a:pP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Help create a safe living space</a:t>
            </a:r>
          </a:p>
          <a:p>
            <a:pPr marL="571500" indent="-571500">
              <a:buFont typeface="Arial" panose="020B0604020202020204" pitchFamily="34" charset="0"/>
              <a:buChar char="•"/>
            </a:pP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Assess changes in needs before crisis</a:t>
            </a:r>
          </a:p>
          <a:p>
            <a:pPr>
              <a:lnSpc>
                <a:spcPts val="3359"/>
              </a:lnSpc>
            </a:pPr>
            <a:endParaRPr lang="en-US" sz="2400" dirty="0">
              <a:solidFill>
                <a:srgbClr val="2D262A"/>
              </a:solidFill>
              <a:latin typeface="Montserrat Classic"/>
            </a:endParaRPr>
          </a:p>
        </p:txBody>
      </p:sp>
    </p:spTree>
    <p:extLst>
      <p:ext uri="{BB962C8B-B14F-4D97-AF65-F5344CB8AC3E}">
        <p14:creationId xmlns:p14="http://schemas.microsoft.com/office/powerpoint/2010/main" val="337915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B2571-893E-DB1D-7628-90158EDDF84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7AE132A-6ABA-EFEA-6D3E-A3ADE348E3F1}"/>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CAPABLE</a:t>
            </a:r>
          </a:p>
        </p:txBody>
      </p:sp>
      <p:grpSp>
        <p:nvGrpSpPr>
          <p:cNvPr id="10" name="Group 10">
            <a:extLst>
              <a:ext uri="{FF2B5EF4-FFF2-40B4-BE49-F238E27FC236}">
                <a16:creationId xmlns:a16="http://schemas.microsoft.com/office/drawing/2014/main" id="{E796FAC5-7672-BA89-1E27-D6CDA7FC3655}"/>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74275B52-6296-DD0A-54D9-1DE11BDFF386}"/>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C66E03CF-E887-8BA8-1788-90D89F53C9E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B03BA5D1-16DE-722B-AE65-E1A0B23B6413}"/>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163A5E35-BE97-23C4-B3C7-5B3861D77E58}"/>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7150F975-F9A4-2E9D-D77C-9CA2EEE45AD4}"/>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D061DD4B-98E4-2C5E-9E90-C5A6E2E9B0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59D703A0-5599-3814-E425-77DB7D6C12AF}"/>
              </a:ext>
            </a:extLst>
          </p:cNvPr>
          <p:cNvSpPr txBox="1"/>
          <p:nvPr/>
        </p:nvSpPr>
        <p:spPr>
          <a:xfrm>
            <a:off x="1021666" y="2933700"/>
            <a:ext cx="16230600" cy="648068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latin typeface="Montserrat Classic" panose="020B0604020202020204" charset="0"/>
              </a:rPr>
              <a:t>Person-direct, home-based program that addresses function, safety, and healthcare</a:t>
            </a:r>
          </a:p>
          <a:p>
            <a:pPr marL="571500" indent="-571500">
              <a:buFont typeface="Arial" panose="020B0604020202020204" pitchFamily="34" charset="0"/>
              <a:buChar char="•"/>
            </a:pPr>
            <a:r>
              <a:rPr lang="en-US" sz="3600" dirty="0">
                <a:latin typeface="Montserrat Classic" panose="020B0604020202020204" charset="0"/>
              </a:rPr>
              <a:t>4-5 month program that integrates services from PT/OT, RN and ADL support.</a:t>
            </a:r>
          </a:p>
          <a:p>
            <a:pPr lvl="2">
              <a:buFont typeface="Wingdings" panose="05000000000000000000" pitchFamily="2" charset="2"/>
              <a:buChar char="ü"/>
            </a:pPr>
            <a:r>
              <a:rPr lang="en-US" sz="3600" dirty="0">
                <a:latin typeface="Montserrat Classic" panose="020B0604020202020204" charset="0"/>
              </a:rPr>
              <a:t>Set goals</a:t>
            </a:r>
          </a:p>
          <a:p>
            <a:pPr lvl="2">
              <a:buFont typeface="Wingdings" panose="05000000000000000000" pitchFamily="2" charset="2"/>
              <a:buChar char="ü"/>
            </a:pPr>
            <a:r>
              <a:rPr lang="en-US" sz="3600" dirty="0">
                <a:latin typeface="Montserrat Classic" panose="020B0604020202020204" charset="0"/>
              </a:rPr>
              <a:t>Direct action plans </a:t>
            </a:r>
          </a:p>
          <a:p>
            <a:pPr lvl="2">
              <a:buFont typeface="Wingdings" panose="05000000000000000000" pitchFamily="2" charset="2"/>
              <a:buChar char="ü"/>
            </a:pPr>
            <a:r>
              <a:rPr lang="en-US" sz="3600" dirty="0">
                <a:latin typeface="Montserrat Classic" panose="020B0604020202020204" charset="0"/>
              </a:rPr>
              <a:t>Change behaviors to improve health, independence, safety </a:t>
            </a:r>
          </a:p>
          <a:p>
            <a:pPr marL="571500" indent="-571500">
              <a:buFont typeface="Arial" panose="020B0604020202020204" pitchFamily="34" charset="0"/>
              <a:buChar char="•"/>
            </a:pPr>
            <a:r>
              <a:rPr lang="en-US" sz="3600" dirty="0">
                <a:latin typeface="Montserrat Classic" panose="020B0604020202020204" charset="0"/>
              </a:rPr>
              <a:t>Participants learn new skills, exercises, and new tools / equipment to improve function and safety</a:t>
            </a:r>
          </a:p>
          <a:p>
            <a:pPr marL="571500" indent="-571500">
              <a:buFont typeface="Arial" panose="020B0604020202020204" pitchFamily="34" charset="0"/>
              <a:buChar char="•"/>
            </a:pPr>
            <a:r>
              <a:rPr lang="en-US" sz="3600" dirty="0">
                <a:latin typeface="Montserrat Classic" panose="020B0604020202020204" charset="0"/>
              </a:rPr>
              <a:t>Focuses on prevention and problem-solving, building skills to drive long-term independence.  </a:t>
            </a:r>
          </a:p>
          <a:p>
            <a:pPr>
              <a:lnSpc>
                <a:spcPts val="3359"/>
              </a:lnSpc>
            </a:pPr>
            <a:endParaRPr lang="en-US" sz="2400" dirty="0">
              <a:solidFill>
                <a:srgbClr val="2D262A"/>
              </a:solidFill>
              <a:latin typeface="Montserrat Classic"/>
            </a:endParaRPr>
          </a:p>
        </p:txBody>
      </p:sp>
      <p:sp>
        <p:nvSpPr>
          <p:cNvPr id="4" name="Content Placeholder 7">
            <a:extLst>
              <a:ext uri="{FF2B5EF4-FFF2-40B4-BE49-F238E27FC236}">
                <a16:creationId xmlns:a16="http://schemas.microsoft.com/office/drawing/2014/main" id="{C22FC1F7-95A7-6648-5F34-1FFE063628BE}"/>
              </a:ext>
            </a:extLst>
          </p:cNvPr>
          <p:cNvSpPr txBox="1">
            <a:spLocks/>
          </p:cNvSpPr>
          <p:nvPr/>
        </p:nvSpPr>
        <p:spPr>
          <a:xfrm>
            <a:off x="7071454" y="8648700"/>
            <a:ext cx="10515600" cy="535241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1400" dirty="0">
                <a:latin typeface="Montserrat Classic" panose="020B0604020202020204" charset="0"/>
                <a:hlinkClick r:id="rId4"/>
              </a:rPr>
              <a:t>Community Aging in Place—Advancing Better Living for Elders (CAPABLE) - Johns Hopkins School of Nursing</a:t>
            </a:r>
            <a:endParaRPr lang="en-US" sz="1400" dirty="0">
              <a:latin typeface="Montserrat Classic" panose="020B0604020202020204" charset="0"/>
            </a:endParaRPr>
          </a:p>
          <a:p>
            <a:pPr marL="457200" lvl="1" indent="0">
              <a:buFont typeface="Arial" pitchFamily="34" charset="0"/>
              <a:buNone/>
            </a:pPr>
            <a:endParaRPr lang="en-US" sz="1400" dirty="0">
              <a:latin typeface="Montserrat Classic" panose="020B0604020202020204" charset="0"/>
            </a:endParaRPr>
          </a:p>
          <a:p>
            <a:pPr marL="457200" lvl="1" indent="0" algn="r">
              <a:buFont typeface="Arial" pitchFamily="34" charset="0"/>
              <a:buNone/>
            </a:pPr>
            <a:r>
              <a:rPr lang="en-US" sz="1400" u="sng" dirty="0">
                <a:latin typeface="Montserrat Classic" panose="020B0604020202020204" charset="0"/>
                <a:hlinkClick r:id="rId5"/>
              </a:rPr>
              <a:t>CAPABLE National Center</a:t>
            </a:r>
            <a:endParaRPr lang="en-US" sz="1400" u="sng" dirty="0">
              <a:latin typeface="Montserrat Classic" panose="020B0604020202020204" charset="0"/>
            </a:endParaRPr>
          </a:p>
          <a:p>
            <a:pPr marL="457200" lvl="1" indent="0" algn="r">
              <a:buFont typeface="Arial" pitchFamily="34" charset="0"/>
              <a:buNone/>
            </a:pPr>
            <a:r>
              <a:rPr lang="en-US" sz="1400" u="sng" dirty="0">
                <a:latin typeface="Montserrat Classic" panose="020B0604020202020204" charset="0"/>
                <a:hlinkClick r:id="rId6"/>
              </a:rPr>
              <a:t>CAPABLEinfo@capablenationalcenter.org</a:t>
            </a:r>
            <a:endParaRPr lang="en-US" sz="1400" dirty="0">
              <a:latin typeface="Montserrat Classic" panose="020B0604020202020204" charset="0"/>
            </a:endParaRPr>
          </a:p>
        </p:txBody>
      </p:sp>
    </p:spTree>
    <p:extLst>
      <p:ext uri="{BB962C8B-B14F-4D97-AF65-F5344CB8AC3E}">
        <p14:creationId xmlns:p14="http://schemas.microsoft.com/office/powerpoint/2010/main" val="264830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5A044-B244-E315-6B3C-F3F23A68224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6C05814-81A9-8577-1AE0-CDA7C0CF2243}"/>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0BAE503C-B9F3-AA24-B983-E605D179FFE2}"/>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BE8E7A40-16CD-3E55-FFCC-DA8B80DEF73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2D60489D-2CF1-5033-8839-7EE1B7E5FEA0}"/>
              </a:ext>
            </a:extLst>
          </p:cNvPr>
          <p:cNvSpPr txBox="1"/>
          <p:nvPr/>
        </p:nvSpPr>
        <p:spPr>
          <a:xfrm>
            <a:off x="2794627" y="4105507"/>
            <a:ext cx="12614283" cy="1228606"/>
          </a:xfrm>
          <a:prstGeom prst="rect">
            <a:avLst/>
          </a:prstGeom>
        </p:spPr>
        <p:txBody>
          <a:bodyPr wrap="square" lIns="0" tIns="0" rIns="0" bIns="0" rtlCol="0" anchor="t">
            <a:spAutoFit/>
          </a:bodyPr>
          <a:lstStyle/>
          <a:p>
            <a:pPr>
              <a:lnSpc>
                <a:spcPts val="10560"/>
              </a:lnSpc>
            </a:pPr>
            <a:r>
              <a:rPr lang="en-US" sz="6600" dirty="0">
                <a:solidFill>
                  <a:srgbClr val="1E3262"/>
                </a:solidFill>
                <a:latin typeface="Montserrat Extra-Bold"/>
              </a:rPr>
              <a:t>Hospital-at-Home Model</a:t>
            </a:r>
          </a:p>
        </p:txBody>
      </p:sp>
      <p:sp>
        <p:nvSpPr>
          <p:cNvPr id="6" name="TextBox 6">
            <a:extLst>
              <a:ext uri="{FF2B5EF4-FFF2-40B4-BE49-F238E27FC236}">
                <a16:creationId xmlns:a16="http://schemas.microsoft.com/office/drawing/2014/main" id="{044DB45E-AF7B-6AEC-7E7A-1E0484371087}"/>
              </a:ext>
            </a:extLst>
          </p:cNvPr>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grpSp>
        <p:nvGrpSpPr>
          <p:cNvPr id="8" name="Group 8">
            <a:extLst>
              <a:ext uri="{FF2B5EF4-FFF2-40B4-BE49-F238E27FC236}">
                <a16:creationId xmlns:a16="http://schemas.microsoft.com/office/drawing/2014/main" id="{3035AE61-F9C1-E6FB-6F70-2E2F9F45F091}"/>
              </a:ext>
            </a:extLst>
          </p:cNvPr>
          <p:cNvGrpSpPr/>
          <p:nvPr/>
        </p:nvGrpSpPr>
        <p:grpSpPr>
          <a:xfrm>
            <a:off x="14500955" y="1866623"/>
            <a:ext cx="2758345" cy="245871"/>
            <a:chOff x="0" y="0"/>
            <a:chExt cx="726478" cy="64756"/>
          </a:xfrm>
        </p:grpSpPr>
        <p:sp>
          <p:nvSpPr>
            <p:cNvPr id="9" name="Freeform 9">
              <a:extLst>
                <a:ext uri="{FF2B5EF4-FFF2-40B4-BE49-F238E27FC236}">
                  <a16:creationId xmlns:a16="http://schemas.microsoft.com/office/drawing/2014/main" id="{221E25A4-0A3C-DF3A-9179-7F35C6258B50}"/>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0" name="TextBox 10">
              <a:extLst>
                <a:ext uri="{FF2B5EF4-FFF2-40B4-BE49-F238E27FC236}">
                  <a16:creationId xmlns:a16="http://schemas.microsoft.com/office/drawing/2014/main" id="{CC149DAD-D2BF-26F9-238C-AC13AD03A24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a:extLst>
              <a:ext uri="{FF2B5EF4-FFF2-40B4-BE49-F238E27FC236}">
                <a16:creationId xmlns:a16="http://schemas.microsoft.com/office/drawing/2014/main" id="{EFBFBBD9-A534-3FC4-73D7-5DFBCB35FE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7" name="TextBox 10">
            <a:extLst>
              <a:ext uri="{FF2B5EF4-FFF2-40B4-BE49-F238E27FC236}">
                <a16:creationId xmlns:a16="http://schemas.microsoft.com/office/drawing/2014/main" id="{E18A3C12-47A2-3AAA-A6CC-48979741F5F7}"/>
              </a:ext>
            </a:extLst>
          </p:cNvPr>
          <p:cNvSpPr txBox="1"/>
          <p:nvPr/>
        </p:nvSpPr>
        <p:spPr>
          <a:xfrm>
            <a:off x="2794627" y="5334113"/>
            <a:ext cx="1790290" cy="677108"/>
          </a:xfrm>
          <a:prstGeom prst="rect">
            <a:avLst/>
          </a:prstGeom>
        </p:spPr>
        <p:txBody>
          <a:bodyPr wrap="square" lIns="0" tIns="0" rIns="0" bIns="0" rtlCol="0" anchor="t">
            <a:spAutoFit/>
          </a:bodyPr>
          <a:lstStyle/>
          <a:p>
            <a:r>
              <a:rPr lang="en-US" sz="4400" dirty="0">
                <a:solidFill>
                  <a:srgbClr val="BFD734"/>
                </a:solidFill>
                <a:latin typeface="Montserrat Extra-Bold"/>
              </a:rPr>
              <a:t>H@H</a:t>
            </a:r>
          </a:p>
        </p:txBody>
      </p:sp>
    </p:spTree>
    <p:extLst>
      <p:ext uri="{BB962C8B-B14F-4D97-AF65-F5344CB8AC3E}">
        <p14:creationId xmlns:p14="http://schemas.microsoft.com/office/powerpoint/2010/main" val="194311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4AD80-0DDD-F93E-69E5-64FF0F3B7A2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91F7B88-96C0-7DC6-B2C8-EB43D41A0ACB}"/>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is Hospital-at-Home Model?</a:t>
            </a:r>
          </a:p>
        </p:txBody>
      </p:sp>
      <p:grpSp>
        <p:nvGrpSpPr>
          <p:cNvPr id="10" name="Group 10">
            <a:extLst>
              <a:ext uri="{FF2B5EF4-FFF2-40B4-BE49-F238E27FC236}">
                <a16:creationId xmlns:a16="http://schemas.microsoft.com/office/drawing/2014/main" id="{DEB11481-E042-8121-CCCD-EF8B4DEB0E5B}"/>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AA82E129-21C7-7D20-E8A9-12520EA229F5}"/>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5464DA48-D386-7046-193A-20103A9F506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7AA71390-01C0-7446-184A-06FD1D6B8B85}"/>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B33C1AE0-FD64-4BDF-94F3-17304F4429FA}"/>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1C1E4938-365E-FD0C-6863-FA4A085361D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8DAD5946-1643-CA8B-BBB0-38B9044711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BF10E3A2-2B9F-6EE5-DE3B-C4E90FA0A425}"/>
              </a:ext>
            </a:extLst>
          </p:cNvPr>
          <p:cNvSpPr txBox="1"/>
          <p:nvPr/>
        </p:nvSpPr>
        <p:spPr>
          <a:xfrm>
            <a:off x="1021666" y="2933700"/>
            <a:ext cx="16230600" cy="7034683"/>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latin typeface="Montserrat Classic" panose="020B0604020202020204" charset="0"/>
              </a:rPr>
              <a:t>Patients receive acute level care in their homes, rather than in a hospital </a:t>
            </a:r>
            <a:br>
              <a:rPr lang="en-US" sz="3600" dirty="0">
                <a:latin typeface="Montserrat Classic" panose="020B0604020202020204" charset="0"/>
              </a:rPr>
            </a:b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Innovative and promising approach to provide high quality care to patients in the comfort of their homes</a:t>
            </a:r>
            <a:br>
              <a:rPr lang="en-US" sz="3600" dirty="0">
                <a:latin typeface="Montserrat Classic" panose="020B0604020202020204" charset="0"/>
              </a:rPr>
            </a:b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Well suited for medium acuity patients who need hospital-level care but are considered stable enough to be safely monitored from home.</a:t>
            </a:r>
            <a:br>
              <a:rPr lang="en-US" sz="3600" dirty="0">
                <a:latin typeface="Montserrat Classic" panose="020B0604020202020204" charset="0"/>
              </a:rPr>
            </a:br>
            <a:r>
              <a:rPr lang="en-US" sz="3600" dirty="0">
                <a:latin typeface="Montserrat Classic" panose="020B0604020202020204" charset="0"/>
              </a:rPr>
              <a:t> </a:t>
            </a:r>
          </a:p>
          <a:p>
            <a:pPr marL="1485900" lvl="2" indent="-571500">
              <a:buFont typeface="Arial" panose="020B0604020202020204" pitchFamily="34" charset="0"/>
              <a:buChar char="•"/>
            </a:pPr>
            <a:r>
              <a:rPr lang="en-US" sz="3600" dirty="0">
                <a:latin typeface="Montserrat Classic" panose="020B0604020202020204" charset="0"/>
              </a:rPr>
              <a:t>Rather than staying in the hospital, these patients can be treated safely by their doctor and a team of medical professionals along with the patient’s support system at home.</a:t>
            </a:r>
          </a:p>
          <a:p>
            <a:pPr>
              <a:lnSpc>
                <a:spcPts val="3359"/>
              </a:lnSpc>
            </a:pPr>
            <a:endParaRPr lang="en-US" sz="2400" dirty="0">
              <a:solidFill>
                <a:srgbClr val="2D262A"/>
              </a:solidFill>
              <a:latin typeface="Montserrat Classic"/>
            </a:endParaRPr>
          </a:p>
        </p:txBody>
      </p:sp>
    </p:spTree>
    <p:extLst>
      <p:ext uri="{BB962C8B-B14F-4D97-AF65-F5344CB8AC3E}">
        <p14:creationId xmlns:p14="http://schemas.microsoft.com/office/powerpoint/2010/main" val="63135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840A9-ACE4-E14D-72D9-B58EBBE1FAB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7F873D1-47E6-DD5E-9DE6-E12FCEBB5A74}"/>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History of Hospital-at-Home Model</a:t>
            </a:r>
          </a:p>
        </p:txBody>
      </p:sp>
      <p:grpSp>
        <p:nvGrpSpPr>
          <p:cNvPr id="10" name="Group 10">
            <a:extLst>
              <a:ext uri="{FF2B5EF4-FFF2-40B4-BE49-F238E27FC236}">
                <a16:creationId xmlns:a16="http://schemas.microsoft.com/office/drawing/2014/main" id="{29E279B5-18FA-A9CF-8B04-4E3E1BA074E7}"/>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37CE92A5-E101-3BD4-6842-1C0BD1397F7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13B30EF2-D83A-5203-5788-2E3520E083E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27F8DD3C-7F8B-9BB8-A463-24422189CB40}"/>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70B3C20B-30BC-A251-0552-54E82CF3E9F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080C700C-92DA-6E16-5BB5-D92E25D0A93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61D68A20-AA06-DB54-1814-9CFBEF3C75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11AC92F0-8B63-FBBD-EF9E-840E9D85E6A1}"/>
              </a:ext>
            </a:extLst>
          </p:cNvPr>
          <p:cNvSpPr txBox="1"/>
          <p:nvPr/>
        </p:nvSpPr>
        <p:spPr>
          <a:xfrm>
            <a:off x="1021666" y="2933700"/>
            <a:ext cx="16230600" cy="5803576"/>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latin typeface="Montserrat Classic" panose="020B0604020202020204" charset="0"/>
              </a:rPr>
              <a:t>Started in the US in 2020 – CMS passed Acute Hospital Care at Home Individual Waiver (</a:t>
            </a:r>
            <a:r>
              <a:rPr lang="en-US" sz="3200" dirty="0" err="1">
                <a:latin typeface="Montserrat Classic" panose="020B0604020202020204" charset="0"/>
              </a:rPr>
              <a:t>AHCaH</a:t>
            </a:r>
            <a:r>
              <a:rPr lang="en-US" sz="3200" dirty="0">
                <a:latin typeface="Montserrat Classic" panose="020B0604020202020204" charset="0"/>
              </a:rPr>
              <a:t>) – part of COVID 19 Public Health Emergency.</a:t>
            </a:r>
            <a:br>
              <a:rPr lang="en-US" sz="3200" dirty="0">
                <a:latin typeface="Montserrat Classic" panose="020B0604020202020204" charset="0"/>
              </a:rPr>
            </a:br>
            <a:endParaRPr lang="en-US" sz="3200" dirty="0">
              <a:latin typeface="Montserrat Classic" panose="020B0604020202020204" charset="0"/>
            </a:endParaRPr>
          </a:p>
          <a:p>
            <a:pPr marL="571500" indent="-571500">
              <a:buFont typeface="Arial" panose="020B0604020202020204" pitchFamily="34" charset="0"/>
              <a:buChar char="•"/>
            </a:pPr>
            <a:r>
              <a:rPr lang="en-US" sz="3200" dirty="0">
                <a:latin typeface="Montserrat Classic" panose="020B0604020202020204" charset="0"/>
              </a:rPr>
              <a:t>Since the start of the program, Congress has extended it three times:</a:t>
            </a:r>
          </a:p>
          <a:p>
            <a:pPr marL="1485900" lvl="2" indent="-571500">
              <a:buFont typeface="Arial" panose="020B0604020202020204" pitchFamily="34" charset="0"/>
              <a:buChar char="•"/>
            </a:pPr>
            <a:r>
              <a:rPr lang="en-US" sz="3200" dirty="0">
                <a:latin typeface="Montserrat Classic" panose="020B0604020202020204" charset="0"/>
              </a:rPr>
              <a:t>#1: 2022 (Consolidated Appropriations Act of 2023) for 2 years;</a:t>
            </a:r>
          </a:p>
          <a:p>
            <a:pPr marL="1485900" lvl="2" indent="-571500">
              <a:buFont typeface="Arial" panose="020B0604020202020204" pitchFamily="34" charset="0"/>
              <a:buChar char="•"/>
            </a:pPr>
            <a:r>
              <a:rPr lang="en-US" sz="3200" dirty="0">
                <a:latin typeface="Montserrat Classic" panose="020B0604020202020204" charset="0"/>
              </a:rPr>
              <a:t>#2: 2024 (H.R. 10545, the American Relief Act) for 90 days;</a:t>
            </a:r>
          </a:p>
          <a:p>
            <a:pPr marL="1485900" lvl="2" indent="-571500">
              <a:buFont typeface="Arial" panose="020B0604020202020204" pitchFamily="34" charset="0"/>
              <a:buChar char="•"/>
            </a:pPr>
            <a:r>
              <a:rPr lang="en-US" sz="3200" dirty="0">
                <a:latin typeface="Montserrat Classic" panose="020B0604020202020204" charset="0"/>
              </a:rPr>
              <a:t>#3: 2025 (H.R. 1968, the Full-Year Continuing Appropriations and Extensions Act) for 6-months. </a:t>
            </a:r>
            <a:br>
              <a:rPr lang="en-US" sz="3200" dirty="0">
                <a:latin typeface="Montserrat Classic" panose="020B0604020202020204" charset="0"/>
              </a:rPr>
            </a:br>
            <a:endParaRPr lang="en-US" sz="3200" dirty="0">
              <a:latin typeface="Montserrat Classic" panose="020B0604020202020204" charset="0"/>
            </a:endParaRPr>
          </a:p>
          <a:p>
            <a:pPr marL="1485900" lvl="2" indent="-571500">
              <a:buFont typeface="Arial" panose="020B0604020202020204" pitchFamily="34" charset="0"/>
              <a:buChar char="•"/>
            </a:pPr>
            <a:r>
              <a:rPr lang="en-US" sz="3200" dirty="0">
                <a:latin typeface="Montserrat Classic" panose="020B0604020202020204" charset="0"/>
              </a:rPr>
              <a:t>Expired Sept. 30, 2025</a:t>
            </a:r>
          </a:p>
          <a:p>
            <a:pPr marL="571500" indent="-571500">
              <a:buFont typeface="Arial" panose="020B0604020202020204" pitchFamily="34" charset="0"/>
              <a:buChar char="•"/>
            </a:pPr>
            <a:endParaRPr lang="en-US" sz="3200" dirty="0">
              <a:latin typeface="Montserrat Classic" panose="020B0604020202020204" charset="0"/>
            </a:endParaRPr>
          </a:p>
          <a:p>
            <a:pPr>
              <a:lnSpc>
                <a:spcPts val="3359"/>
              </a:lnSpc>
            </a:pPr>
            <a:endParaRPr lang="en-US" sz="2400" dirty="0">
              <a:solidFill>
                <a:srgbClr val="2D262A"/>
              </a:solidFill>
              <a:latin typeface="Montserrat Classic"/>
            </a:endParaRPr>
          </a:p>
        </p:txBody>
      </p:sp>
    </p:spTree>
    <p:extLst>
      <p:ext uri="{BB962C8B-B14F-4D97-AF65-F5344CB8AC3E}">
        <p14:creationId xmlns:p14="http://schemas.microsoft.com/office/powerpoint/2010/main" val="617697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E327-A9EC-4BF9-6959-34F6207F79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C004FFE-6D5A-95F4-8732-D694DC8DDA95}"/>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is Next for Hospital-at-Home Model?</a:t>
            </a:r>
          </a:p>
        </p:txBody>
      </p:sp>
      <p:grpSp>
        <p:nvGrpSpPr>
          <p:cNvPr id="10" name="Group 10">
            <a:extLst>
              <a:ext uri="{FF2B5EF4-FFF2-40B4-BE49-F238E27FC236}">
                <a16:creationId xmlns:a16="http://schemas.microsoft.com/office/drawing/2014/main" id="{FF620893-10B8-8EAA-D242-6B5E0A408953}"/>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6CFE5C66-6C34-41A9-D80A-230902D8F5BC}"/>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D389F418-CEC3-942A-6B63-A63D7BE190C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72A0EEF4-8C48-F618-492C-9DDF8D79D70D}"/>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F423A36A-9898-DED8-FBE2-23A779CA311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91AB3CA2-C502-7E5A-D26C-EA89F27A20F4}"/>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16D10F25-7A9D-1147-D93B-4103DA74F3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D5B528DC-6546-24BB-C449-9CB8AA8A01E1}"/>
              </a:ext>
            </a:extLst>
          </p:cNvPr>
          <p:cNvSpPr txBox="1"/>
          <p:nvPr/>
        </p:nvSpPr>
        <p:spPr>
          <a:xfrm>
            <a:off x="1021666" y="2933700"/>
            <a:ext cx="16230600" cy="7270965"/>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latin typeface="Montserrat Classic" panose="020B0604020202020204" charset="0"/>
              </a:rPr>
              <a:t>The AHA supports the </a:t>
            </a:r>
            <a:r>
              <a:rPr lang="en-US" sz="3200" b="1" dirty="0">
                <a:latin typeface="Montserrat Classic" panose="020B0604020202020204" charset="0"/>
              </a:rPr>
              <a:t>Hospital Inpatient Services Modernization Act (H.R. 4313 / S.2237)</a:t>
            </a:r>
            <a:r>
              <a:rPr lang="en-US" sz="3200" dirty="0">
                <a:latin typeface="Montserrat Classic" panose="020B0604020202020204" charset="0"/>
              </a:rPr>
              <a:t> introduced in the House.</a:t>
            </a:r>
          </a:p>
          <a:p>
            <a:pPr marL="1485900" lvl="2" indent="-571500">
              <a:buFont typeface="Arial" panose="020B0604020202020204" pitchFamily="34" charset="0"/>
              <a:buChar char="•"/>
            </a:pPr>
            <a:r>
              <a:rPr lang="en-US" sz="3200" dirty="0">
                <a:latin typeface="Montserrat Classic" panose="020B0604020202020204" charset="0"/>
              </a:rPr>
              <a:t>The bill extends the H@H waiver for five years through the end of 2030 and directs the CMS to conduct a new study of the program.</a:t>
            </a:r>
            <a:br>
              <a:rPr lang="en-US" sz="3200" dirty="0">
                <a:latin typeface="Montserrat Classic" panose="020B0604020202020204" charset="0"/>
              </a:rPr>
            </a:br>
            <a:endParaRPr lang="en-US" sz="3200" dirty="0">
              <a:latin typeface="Montserrat Classic" panose="020B0604020202020204" charset="0"/>
            </a:endParaRPr>
          </a:p>
          <a:p>
            <a:pPr marL="571500" indent="-571500">
              <a:buFont typeface="Arial" panose="020B0604020202020204" pitchFamily="34" charset="0"/>
              <a:buChar char="•"/>
            </a:pPr>
            <a:r>
              <a:rPr lang="en-US" sz="3200" dirty="0">
                <a:latin typeface="Montserrat Classic" panose="020B0604020202020204" charset="0"/>
              </a:rPr>
              <a:t>To receive approval to participate in the H@H program, hospitals must submit an individual waiver request to CMS.</a:t>
            </a:r>
          </a:p>
          <a:p>
            <a:pPr marL="1485900" lvl="2" indent="-571500">
              <a:buFont typeface="Arial" panose="020B0604020202020204" pitchFamily="34" charset="0"/>
              <a:buChar char="•"/>
            </a:pPr>
            <a:r>
              <a:rPr lang="en-US" sz="3200" dirty="0">
                <a:latin typeface="Montserrat Classic" panose="020B0604020202020204" charset="0"/>
              </a:rPr>
              <a:t>Asks CMS to waive §422.23(b) and (b)(1) of the Medicare CoPs, which require nursing services to be provided on premises 24 hours/day, 7 days/week, as well as the immediate availability of a registered nurse for the care of any patient.</a:t>
            </a:r>
            <a:br>
              <a:rPr lang="en-US" sz="3200" dirty="0">
                <a:latin typeface="Montserrat Classic" panose="020B0604020202020204" charset="0"/>
              </a:rPr>
            </a:br>
            <a:endParaRPr lang="en-US" sz="3200" dirty="0">
              <a:latin typeface="Montserrat Classic" panose="020B0604020202020204" charset="0"/>
            </a:endParaRPr>
          </a:p>
          <a:p>
            <a:pPr marL="571500" indent="-571500">
              <a:buFont typeface="Arial" panose="020B0604020202020204" pitchFamily="34" charset="0"/>
              <a:buChar char="•"/>
            </a:pPr>
            <a:r>
              <a:rPr lang="en-US" sz="3200" dirty="0">
                <a:latin typeface="Montserrat Classic" panose="020B0604020202020204" charset="0"/>
              </a:rPr>
              <a:t>As of July 2025, 400 hospitals across 142 systems and 39 states had been approved to provide H@H services to patients.</a:t>
            </a:r>
          </a:p>
          <a:p>
            <a:pPr>
              <a:lnSpc>
                <a:spcPts val="3359"/>
              </a:lnSpc>
            </a:pPr>
            <a:endParaRPr lang="en-US" sz="2000" dirty="0">
              <a:solidFill>
                <a:srgbClr val="2D262A"/>
              </a:solidFill>
              <a:latin typeface="Montserrat Classic"/>
            </a:endParaRPr>
          </a:p>
        </p:txBody>
      </p:sp>
    </p:spTree>
    <p:extLst>
      <p:ext uri="{BB962C8B-B14F-4D97-AF65-F5344CB8AC3E}">
        <p14:creationId xmlns:p14="http://schemas.microsoft.com/office/powerpoint/2010/main" val="515981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52185-436F-C30D-3994-DE431604624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DC28BF7-E79E-4EAA-1251-CBE922F411B7}"/>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H@H Outcomes:</a:t>
            </a:r>
          </a:p>
        </p:txBody>
      </p:sp>
      <p:grpSp>
        <p:nvGrpSpPr>
          <p:cNvPr id="10" name="Group 10">
            <a:extLst>
              <a:ext uri="{FF2B5EF4-FFF2-40B4-BE49-F238E27FC236}">
                <a16:creationId xmlns:a16="http://schemas.microsoft.com/office/drawing/2014/main" id="{507274C8-F996-C37F-5BD0-4AC97C11AF55}"/>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8AE8A14C-B2DE-C255-C9F4-C5B01FA82326}"/>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A2E947EE-E9E1-7E2E-EE5A-D9C8FB49999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A18EC6D4-78EF-6F70-94B0-ADFD9EDF0662}"/>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29FBB9BA-2F79-E50C-E480-10411279A0B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A9CE2ACC-87B6-3389-8AAB-7CDB614FF07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1EFEC14C-B97E-69C2-167A-3A427852F8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5E0FBA1B-669C-0ADB-1EBA-C78C24C0C174}"/>
              </a:ext>
            </a:extLst>
          </p:cNvPr>
          <p:cNvSpPr txBox="1"/>
          <p:nvPr/>
        </p:nvSpPr>
        <p:spPr>
          <a:xfrm>
            <a:off x="1021666" y="2933700"/>
            <a:ext cx="16230600" cy="579363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latin typeface="Montserrat Classic" panose="020B0604020202020204" charset="0"/>
              </a:rPr>
              <a:t>October 2024, CMS released a report showing H@H is a safe, effective program.</a:t>
            </a:r>
          </a:p>
          <a:p>
            <a:pPr marL="1485900" lvl="2" indent="-571500">
              <a:buFont typeface="Arial" panose="020B0604020202020204" pitchFamily="34" charset="0"/>
              <a:buChar char="•"/>
            </a:pPr>
            <a:r>
              <a:rPr lang="en-US" sz="3200" dirty="0">
                <a:latin typeface="Montserrat Classic" panose="020B0604020202020204" charset="0"/>
              </a:rPr>
              <a:t>Lower mortality rates, </a:t>
            </a:r>
          </a:p>
          <a:p>
            <a:pPr marL="1485900" lvl="2" indent="-571500">
              <a:buFont typeface="Arial" panose="020B0604020202020204" pitchFamily="34" charset="0"/>
              <a:buChar char="•"/>
            </a:pPr>
            <a:r>
              <a:rPr lang="en-US" sz="3200" dirty="0">
                <a:latin typeface="Montserrat Classic" panose="020B0604020202020204" charset="0"/>
              </a:rPr>
              <a:t>Lower readmission rates,</a:t>
            </a:r>
          </a:p>
          <a:p>
            <a:pPr marL="1485900" lvl="2" indent="-571500">
              <a:buFont typeface="Arial" panose="020B0604020202020204" pitchFamily="34" charset="0"/>
              <a:buChar char="•"/>
            </a:pPr>
            <a:r>
              <a:rPr lang="en-US" sz="3200" dirty="0">
                <a:latin typeface="Montserrat Classic" panose="020B0604020202020204" charset="0"/>
              </a:rPr>
              <a:t>Lower spending in the 30 days post-discharge. </a:t>
            </a:r>
          </a:p>
          <a:p>
            <a:pPr marL="571500" indent="-571500">
              <a:buFont typeface="Arial" panose="020B0604020202020204" pitchFamily="34" charset="0"/>
              <a:buChar char="•"/>
            </a:pPr>
            <a:r>
              <a:rPr lang="en-US" sz="3200" dirty="0">
                <a:latin typeface="Montserrat Classic" panose="020B0604020202020204" charset="0"/>
              </a:rPr>
              <a:t>Patients and caregivers expressed positive experiences with the program. </a:t>
            </a:r>
          </a:p>
          <a:p>
            <a:pPr marL="571500" indent="-571500">
              <a:buFont typeface="Arial" panose="020B0604020202020204" pitchFamily="34" charset="0"/>
              <a:buChar char="•"/>
            </a:pPr>
            <a:r>
              <a:rPr lang="en-US" sz="3200" dirty="0">
                <a:latin typeface="Montserrat Classic" panose="020B0604020202020204" charset="0"/>
              </a:rPr>
              <a:t>H@H patients are more likely to be white and live in an urban location and less likely to receive Medicaid or low-income subsidies:</a:t>
            </a:r>
          </a:p>
          <a:p>
            <a:pPr marL="1485900" lvl="2" indent="-571500">
              <a:buFont typeface="Arial" panose="020B0604020202020204" pitchFamily="34" charset="0"/>
              <a:buChar char="•"/>
            </a:pPr>
            <a:r>
              <a:rPr lang="en-US" sz="3200" dirty="0">
                <a:latin typeface="Montserrat Classic" panose="020B0604020202020204" charset="0"/>
              </a:rPr>
              <a:t>Attributed to the variability in state Medicaid coverage of H@H programs. </a:t>
            </a:r>
          </a:p>
          <a:p>
            <a:pPr marL="1485900" lvl="2" indent="-571500">
              <a:buFont typeface="Arial" panose="020B0604020202020204" pitchFamily="34" charset="0"/>
              <a:buChar char="•"/>
            </a:pPr>
            <a:r>
              <a:rPr lang="en-US" sz="3200" dirty="0">
                <a:latin typeface="Montserrat Classic" panose="020B0604020202020204" charset="0"/>
              </a:rPr>
              <a:t>As of June 2024, only 12 states provide Medicaid coverage for H@H.</a:t>
            </a:r>
          </a:p>
          <a:p>
            <a:pPr>
              <a:lnSpc>
                <a:spcPts val="3359"/>
              </a:lnSpc>
            </a:pPr>
            <a:endParaRPr lang="en-US" dirty="0">
              <a:solidFill>
                <a:srgbClr val="2D262A"/>
              </a:solidFill>
              <a:latin typeface="Montserrat Classic"/>
            </a:endParaRPr>
          </a:p>
        </p:txBody>
      </p:sp>
    </p:spTree>
    <p:extLst>
      <p:ext uri="{BB962C8B-B14F-4D97-AF65-F5344CB8AC3E}">
        <p14:creationId xmlns:p14="http://schemas.microsoft.com/office/powerpoint/2010/main" val="1564395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6F3DC-A54F-E9E7-63B1-C40FE9215ECA}"/>
            </a:ext>
          </a:extLst>
        </p:cNvPr>
        <p:cNvGrpSpPr/>
        <p:nvPr/>
      </p:nvGrpSpPr>
      <p:grpSpPr>
        <a:xfrm>
          <a:off x="0" y="0"/>
          <a:ext cx="0" cy="0"/>
          <a:chOff x="0" y="0"/>
          <a:chExt cx="0" cy="0"/>
        </a:xfrm>
      </p:grpSpPr>
      <p:pic>
        <p:nvPicPr>
          <p:cNvPr id="9" name="Picture 8" descr="A close-up of a document&#10;&#10;AI-generated content may be incorrect.">
            <a:extLst>
              <a:ext uri="{FF2B5EF4-FFF2-40B4-BE49-F238E27FC236}">
                <a16:creationId xmlns:a16="http://schemas.microsoft.com/office/drawing/2014/main" id="{70532C70-6D2B-E0DB-3639-544C23350495}"/>
              </a:ext>
            </a:extLst>
          </p:cNvPr>
          <p:cNvPicPr>
            <a:picLocks noChangeAspect="1"/>
          </p:cNvPicPr>
          <p:nvPr/>
        </p:nvPicPr>
        <p:blipFill>
          <a:blip r:embed="rId2"/>
          <a:stretch>
            <a:fillRect/>
          </a:stretch>
        </p:blipFill>
        <p:spPr>
          <a:xfrm>
            <a:off x="1729394" y="965199"/>
            <a:ext cx="6413688" cy="7909053"/>
          </a:xfrm>
          <a:prstGeom prst="rect">
            <a:avLst/>
          </a:prstGeom>
        </p:spPr>
      </p:pic>
      <p:pic>
        <p:nvPicPr>
          <p:cNvPr id="5" name="Picture 4" descr="A poster of a medical service&#10;&#10;AI-generated content may be incorrect.">
            <a:extLst>
              <a:ext uri="{FF2B5EF4-FFF2-40B4-BE49-F238E27FC236}">
                <a16:creationId xmlns:a16="http://schemas.microsoft.com/office/drawing/2014/main" id="{5AAE1F9B-3500-D309-CC2C-AD3B10A940E1}"/>
              </a:ext>
            </a:extLst>
          </p:cNvPr>
          <p:cNvPicPr>
            <a:picLocks noChangeAspect="1"/>
          </p:cNvPicPr>
          <p:nvPr/>
        </p:nvPicPr>
        <p:blipFill>
          <a:blip r:embed="rId3"/>
          <a:stretch>
            <a:fillRect/>
          </a:stretch>
        </p:blipFill>
        <p:spPr>
          <a:xfrm>
            <a:off x="10656760" y="965201"/>
            <a:ext cx="6076760" cy="7909052"/>
          </a:xfrm>
          <a:prstGeom prst="rect">
            <a:avLst/>
          </a:prstGeom>
        </p:spPr>
      </p:pic>
      <p:sp>
        <p:nvSpPr>
          <p:cNvPr id="11" name="TextBox 10">
            <a:extLst>
              <a:ext uri="{FF2B5EF4-FFF2-40B4-BE49-F238E27FC236}">
                <a16:creationId xmlns:a16="http://schemas.microsoft.com/office/drawing/2014/main" id="{FE0A4689-EDB6-E3D6-3A2F-9EE946F68359}"/>
              </a:ext>
            </a:extLst>
          </p:cNvPr>
          <p:cNvSpPr txBox="1"/>
          <p:nvPr/>
        </p:nvSpPr>
        <p:spPr>
          <a:xfrm>
            <a:off x="4344911" y="8943582"/>
            <a:ext cx="9144000" cy="507831"/>
          </a:xfrm>
          <a:prstGeom prst="rect">
            <a:avLst/>
          </a:prstGeom>
          <a:noFill/>
        </p:spPr>
        <p:txBody>
          <a:bodyPr wrap="square">
            <a:spAutoFit/>
          </a:bodyPr>
          <a:lstStyle/>
          <a:p>
            <a:r>
              <a:rPr lang="en-US" sz="2700" dirty="0">
                <a:hlinkClick r:id="rId4"/>
              </a:rPr>
              <a:t>Fact Sheet: Extending the Hospital-at-Home Program | AHA</a:t>
            </a:r>
            <a:endParaRPr lang="en-US" sz="2700" dirty="0"/>
          </a:p>
        </p:txBody>
      </p:sp>
    </p:spTree>
    <p:extLst>
      <p:ext uri="{BB962C8B-B14F-4D97-AF65-F5344CB8AC3E}">
        <p14:creationId xmlns:p14="http://schemas.microsoft.com/office/powerpoint/2010/main" val="4170422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9D46-C339-1998-AD9D-89CBB5F3CDD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859F5EE-8DF8-F52A-10D6-998419723B23}"/>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19356685-5251-78A8-0BAC-05BB304C2982}"/>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C32EAF9E-D726-B948-311E-79080906DD2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8CDACD6C-45D2-61CF-F899-52E4583DD2C7}"/>
              </a:ext>
            </a:extLst>
          </p:cNvPr>
          <p:cNvSpPr txBox="1"/>
          <p:nvPr/>
        </p:nvSpPr>
        <p:spPr>
          <a:xfrm>
            <a:off x="2794627" y="4105507"/>
            <a:ext cx="12614283" cy="3046988"/>
          </a:xfrm>
          <a:prstGeom prst="rect">
            <a:avLst/>
          </a:prstGeom>
        </p:spPr>
        <p:txBody>
          <a:bodyPr wrap="square" lIns="0" tIns="0" rIns="0" bIns="0" rtlCol="0" anchor="t">
            <a:spAutoFit/>
          </a:bodyPr>
          <a:lstStyle/>
          <a:p>
            <a:r>
              <a:rPr lang="en-US" sz="6600" dirty="0">
                <a:solidFill>
                  <a:srgbClr val="1E3262"/>
                </a:solidFill>
                <a:latin typeface="Montserrat Extra-Bold"/>
              </a:rPr>
              <a:t>The Importance of Socialization in the Aging Population</a:t>
            </a:r>
          </a:p>
        </p:txBody>
      </p:sp>
      <p:sp>
        <p:nvSpPr>
          <p:cNvPr id="6" name="TextBox 6">
            <a:extLst>
              <a:ext uri="{FF2B5EF4-FFF2-40B4-BE49-F238E27FC236}">
                <a16:creationId xmlns:a16="http://schemas.microsoft.com/office/drawing/2014/main" id="{2B2AE9E1-9F13-5D26-1B5B-9A6954601ECF}"/>
              </a:ext>
            </a:extLst>
          </p:cNvPr>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grpSp>
        <p:nvGrpSpPr>
          <p:cNvPr id="8" name="Group 8">
            <a:extLst>
              <a:ext uri="{FF2B5EF4-FFF2-40B4-BE49-F238E27FC236}">
                <a16:creationId xmlns:a16="http://schemas.microsoft.com/office/drawing/2014/main" id="{149B3481-89AA-AD5D-03EB-662E3E29DF82}"/>
              </a:ext>
            </a:extLst>
          </p:cNvPr>
          <p:cNvGrpSpPr/>
          <p:nvPr/>
        </p:nvGrpSpPr>
        <p:grpSpPr>
          <a:xfrm>
            <a:off x="14500955" y="1866623"/>
            <a:ext cx="2758345" cy="245871"/>
            <a:chOff x="0" y="0"/>
            <a:chExt cx="726478" cy="64756"/>
          </a:xfrm>
        </p:grpSpPr>
        <p:sp>
          <p:nvSpPr>
            <p:cNvPr id="9" name="Freeform 9">
              <a:extLst>
                <a:ext uri="{FF2B5EF4-FFF2-40B4-BE49-F238E27FC236}">
                  <a16:creationId xmlns:a16="http://schemas.microsoft.com/office/drawing/2014/main" id="{35435B20-57F8-2B61-79D3-2A73F3A213B9}"/>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0" name="TextBox 10">
              <a:extLst>
                <a:ext uri="{FF2B5EF4-FFF2-40B4-BE49-F238E27FC236}">
                  <a16:creationId xmlns:a16="http://schemas.microsoft.com/office/drawing/2014/main" id="{4AB78B79-A096-D85B-838B-CBED236FFA9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a:extLst>
              <a:ext uri="{FF2B5EF4-FFF2-40B4-BE49-F238E27FC236}">
                <a16:creationId xmlns:a16="http://schemas.microsoft.com/office/drawing/2014/main" id="{DEEF1A0D-81F9-4E63-E638-103FDFD240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12" name="Rectangle 11">
            <a:extLst>
              <a:ext uri="{FF2B5EF4-FFF2-40B4-BE49-F238E27FC236}">
                <a16:creationId xmlns:a16="http://schemas.microsoft.com/office/drawing/2014/main" id="{ED28BAB9-FDF1-B4B7-5251-4EED7E0CC268}"/>
              </a:ext>
            </a:extLst>
          </p:cNvPr>
          <p:cNvSpPr/>
          <p:nvPr/>
        </p:nvSpPr>
        <p:spPr>
          <a:xfrm>
            <a:off x="7909654" y="7497534"/>
            <a:ext cx="9525000" cy="2108411"/>
          </a:xfrm>
          <a:prstGeom prst="rect">
            <a:avLst/>
          </a:prstGeom>
          <a:noFill/>
          <a:ln>
            <a:solidFill>
              <a:srgbClr val="1E3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Montserrat Classic" panose="020B0604020202020204" charset="0"/>
            </a:endParaRPr>
          </a:p>
        </p:txBody>
      </p:sp>
      <p:sp>
        <p:nvSpPr>
          <p:cNvPr id="13" name="Rectangle 12">
            <a:extLst>
              <a:ext uri="{FF2B5EF4-FFF2-40B4-BE49-F238E27FC236}">
                <a16:creationId xmlns:a16="http://schemas.microsoft.com/office/drawing/2014/main" id="{9F55C8A1-E584-BE98-C086-589C848B43DA}"/>
              </a:ext>
            </a:extLst>
          </p:cNvPr>
          <p:cNvSpPr/>
          <p:nvPr/>
        </p:nvSpPr>
        <p:spPr>
          <a:xfrm>
            <a:off x="8138254" y="7116151"/>
            <a:ext cx="9448800" cy="2329932"/>
          </a:xfrm>
          <a:prstGeom prst="rect">
            <a:avLst/>
          </a:prstGeom>
          <a:solidFill>
            <a:srgbClr val="1E326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Montserrat Classic" panose="020B0604020202020204" charset="0"/>
              </a:rPr>
              <a:t>29% of Nebraskans 65+ reported </a:t>
            </a:r>
            <a:br>
              <a:rPr lang="en-US" sz="2800" dirty="0">
                <a:latin typeface="Montserrat Classic" panose="020B0604020202020204" charset="0"/>
              </a:rPr>
            </a:br>
            <a:r>
              <a:rPr lang="en-US" sz="2800" dirty="0">
                <a:latin typeface="Montserrat Classic" panose="020B0604020202020204" charset="0"/>
              </a:rPr>
              <a:t>being lonely in the past 4 weeks.</a:t>
            </a:r>
          </a:p>
          <a:p>
            <a:pPr algn="ctr"/>
            <a:endParaRPr lang="en-US" sz="2800" dirty="0">
              <a:latin typeface="Montserrat Classic" panose="020B0604020202020204" charset="0"/>
            </a:endParaRPr>
          </a:p>
        </p:txBody>
      </p:sp>
      <p:sp>
        <p:nvSpPr>
          <p:cNvPr id="14" name="Rectangle 13">
            <a:extLst>
              <a:ext uri="{FF2B5EF4-FFF2-40B4-BE49-F238E27FC236}">
                <a16:creationId xmlns:a16="http://schemas.microsoft.com/office/drawing/2014/main" id="{F622C80C-0294-3820-59DE-BAA53AEF7681}"/>
              </a:ext>
            </a:extLst>
          </p:cNvPr>
          <p:cNvSpPr/>
          <p:nvPr/>
        </p:nvSpPr>
        <p:spPr>
          <a:xfrm>
            <a:off x="8252554" y="6853183"/>
            <a:ext cx="9563100" cy="2461721"/>
          </a:xfrm>
          <a:prstGeom prst="rect">
            <a:avLst/>
          </a:prstGeom>
          <a:noFill/>
          <a:ln>
            <a:solidFill>
              <a:srgbClr val="BFD7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Montserrat Classic" panose="020B0604020202020204" charset="0"/>
            </a:endParaRPr>
          </a:p>
        </p:txBody>
      </p:sp>
      <p:sp>
        <p:nvSpPr>
          <p:cNvPr id="15" name="TextBox 14">
            <a:extLst>
              <a:ext uri="{FF2B5EF4-FFF2-40B4-BE49-F238E27FC236}">
                <a16:creationId xmlns:a16="http://schemas.microsoft.com/office/drawing/2014/main" id="{0874B078-1817-E8DF-BE45-FFA530BC8FDC}"/>
              </a:ext>
            </a:extLst>
          </p:cNvPr>
          <p:cNvSpPr txBox="1"/>
          <p:nvPr/>
        </p:nvSpPr>
        <p:spPr>
          <a:xfrm>
            <a:off x="9677400" y="8918312"/>
            <a:ext cx="8610600" cy="276999"/>
          </a:xfrm>
          <a:prstGeom prst="rect">
            <a:avLst/>
          </a:prstGeom>
          <a:noFill/>
        </p:spPr>
        <p:txBody>
          <a:bodyPr wrap="square" rtlCol="0">
            <a:spAutoFit/>
          </a:bodyPr>
          <a:lstStyle/>
          <a:p>
            <a:r>
              <a:rPr lang="en-US" sz="1200" dirty="0">
                <a:solidFill>
                  <a:srgbClr val="BFD734"/>
                </a:solidFill>
                <a:latin typeface="Montserrat Classic" panose="020B0604020202020204" charset="0"/>
              </a:rPr>
              <a:t>https://news.unl.edu/article/survey-younger-unemployed-nebraskans-more-likely-to-report-loneliness</a:t>
            </a:r>
          </a:p>
        </p:txBody>
      </p:sp>
    </p:spTree>
    <p:extLst>
      <p:ext uri="{BB962C8B-B14F-4D97-AF65-F5344CB8AC3E}">
        <p14:creationId xmlns:p14="http://schemas.microsoft.com/office/powerpoint/2010/main" val="161766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CMS Measures Approved</a:t>
            </a:r>
          </a:p>
        </p:txBody>
      </p:sp>
      <p:grpSp>
        <p:nvGrpSpPr>
          <p:cNvPr id="10" name="Group 10"/>
          <p:cNvGrpSpPr/>
          <p:nvPr/>
        </p:nvGrpSpPr>
        <p:grpSpPr>
          <a:xfrm>
            <a:off x="14500955" y="2413635"/>
            <a:ext cx="2758345" cy="245871"/>
            <a:chOff x="0" y="0"/>
            <a:chExt cx="726478" cy="64756"/>
          </a:xfrm>
        </p:grpSpPr>
        <p:sp>
          <p:nvSpPr>
            <p:cNvPr id="11" name="Freeform 11"/>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028700" y="1595293"/>
            <a:ext cx="2758345" cy="47625"/>
            <a:chOff x="0" y="0"/>
            <a:chExt cx="726478" cy="12543"/>
          </a:xfrm>
        </p:grpSpPr>
        <p:sp>
          <p:nvSpPr>
            <p:cNvPr id="16" name="Freeform 16"/>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89D734BF-A8C4-57BF-0A46-074C64B9AEE7}"/>
              </a:ext>
            </a:extLst>
          </p:cNvPr>
          <p:cNvSpPr txBox="1"/>
          <p:nvPr/>
        </p:nvSpPr>
        <p:spPr>
          <a:xfrm>
            <a:off x="971550" y="3108695"/>
            <a:ext cx="16230600" cy="592668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u="sng" dirty="0">
                <a:latin typeface="Montserrat Classic" panose="020B0604020202020204" charset="0"/>
              </a:rPr>
              <a:t>Structural Measures: </a:t>
            </a:r>
            <a:r>
              <a:rPr lang="en-US" sz="3600" dirty="0">
                <a:latin typeface="Montserrat Classic" panose="020B0604020202020204" charset="0"/>
              </a:rPr>
              <a:t>CMS expects that by attesting to these measures, hospitals will develop evidence-based programs and processes to support improvements in high impact areas.</a:t>
            </a:r>
            <a:br>
              <a:rPr lang="en-US" sz="3600" dirty="0">
                <a:latin typeface="Montserrat Classic" panose="020B0604020202020204" charset="0"/>
              </a:rPr>
            </a:b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Hospitals must attest to activities within the 5 domains deemed essential to providing clinical care to patients over 65 years old. </a:t>
            </a:r>
            <a:br>
              <a:rPr lang="en-US" sz="3600" dirty="0">
                <a:latin typeface="Montserrat Classic" panose="020B0604020202020204" charset="0"/>
              </a:rPr>
            </a:br>
            <a:endParaRPr lang="en-US" sz="3600" dirty="0">
              <a:latin typeface="Montserrat Classic" panose="020B0604020202020204" charset="0"/>
            </a:endParaRPr>
          </a:p>
          <a:p>
            <a:pPr marL="571500" indent="-571500">
              <a:buFont typeface="Arial" panose="020B0604020202020204" pitchFamily="34" charset="0"/>
              <a:buChar char="•"/>
            </a:pPr>
            <a:r>
              <a:rPr lang="en-US" sz="3600" dirty="0">
                <a:latin typeface="Montserrat Classic" panose="020B0604020202020204" charset="0"/>
              </a:rPr>
              <a:t>Each domain is worth one point, for a total of five (5) points. The hospital must meet each element within a domain to receive a point. No partial credit is given within the domain.</a:t>
            </a: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Tree>
    <p:extLst>
      <p:ext uri="{BB962C8B-B14F-4D97-AF65-F5344CB8AC3E}">
        <p14:creationId xmlns:p14="http://schemas.microsoft.com/office/powerpoint/2010/main" val="3348670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53A79-B5B7-4C1B-C3FD-A8A8844C01F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07B5119-4918-C9EA-94FE-2F28EA4F80E3}"/>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Hospital Elder Life Program (HELP)</a:t>
            </a:r>
          </a:p>
        </p:txBody>
      </p:sp>
      <p:grpSp>
        <p:nvGrpSpPr>
          <p:cNvPr id="10" name="Group 10">
            <a:extLst>
              <a:ext uri="{FF2B5EF4-FFF2-40B4-BE49-F238E27FC236}">
                <a16:creationId xmlns:a16="http://schemas.microsoft.com/office/drawing/2014/main" id="{40076C0D-EB56-D8F8-186B-E3390726A260}"/>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AD3B123A-D78B-6A58-5681-C39C5BD39A93}"/>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A00DF2BD-97FB-AA68-3BD6-1E56B705E79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AD4DA77D-AC88-5337-ADB5-106CB86A806D}"/>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13723E95-091E-3B2C-6C08-1B687AC105D7}"/>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7BF9B475-DA29-A0BD-11FE-2AB50FDED61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D5CD9445-E46B-6970-2954-73BC2DB20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917C88F1-F822-F85D-A26E-722AC190AEB2}"/>
              </a:ext>
            </a:extLst>
          </p:cNvPr>
          <p:cNvSpPr txBox="1"/>
          <p:nvPr/>
        </p:nvSpPr>
        <p:spPr>
          <a:xfrm>
            <a:off x="1021666" y="2933700"/>
            <a:ext cx="16428134" cy="5357749"/>
          </a:xfrm>
          <a:prstGeom prst="rect">
            <a:avLst/>
          </a:prstGeom>
        </p:spPr>
        <p:txBody>
          <a:bodyPr wrap="square" lIns="0" tIns="0" rIns="0" bIns="0" rtlCol="0" anchor="t">
            <a:spAutoFit/>
          </a:bodyPr>
          <a:lstStyle/>
          <a:p>
            <a:pPr marL="457200" indent="-457200" fontAlgn="base">
              <a:buFont typeface="Arial" panose="020B0604020202020204" pitchFamily="34" charset="0"/>
              <a:buChar char="•"/>
            </a:pPr>
            <a:r>
              <a:rPr lang="en-US" sz="3600" dirty="0">
                <a:latin typeface="Montserrat Classic" panose="020B0604020202020204" charset="0"/>
              </a:rPr>
              <a:t>Delirium = Loss of independence, strength and new confusion are frequent outcomes of hospital stays for elderly patients.</a:t>
            </a:r>
          </a:p>
          <a:p>
            <a:pPr fontAlgn="base"/>
            <a:endParaRPr lang="en-US" sz="3600" dirty="0">
              <a:latin typeface="Montserrat Classic" panose="020B0604020202020204" charset="0"/>
            </a:endParaRPr>
          </a:p>
          <a:p>
            <a:pPr marL="457200" indent="-457200" fontAlgn="base">
              <a:buFont typeface="Arial" panose="020B0604020202020204" pitchFamily="34" charset="0"/>
              <a:buChar char="•"/>
            </a:pPr>
            <a:r>
              <a:rPr lang="en-US" sz="3600" dirty="0">
                <a:latin typeface="Montserrat Classic" panose="020B0604020202020204" charset="0"/>
              </a:rPr>
              <a:t>Research shows that functional and cognitive decline occur in up to 50% of hospitalized older people </a:t>
            </a:r>
            <a:r>
              <a:rPr lang="en-US" sz="3600" dirty="0">
                <a:latin typeface="Montserrat Classic" panose="020B0604020202020204" charset="0"/>
                <a:sym typeface="Wingdings" panose="05000000000000000000" pitchFamily="2" charset="2"/>
              </a:rPr>
              <a:t> </a:t>
            </a:r>
            <a:r>
              <a:rPr lang="en-US" sz="3600" dirty="0">
                <a:latin typeface="Montserrat Classic" panose="020B0604020202020204" charset="0"/>
              </a:rPr>
              <a:t>these declines can be prevented.   </a:t>
            </a:r>
            <a:br>
              <a:rPr lang="en-US" sz="3600" dirty="0">
                <a:latin typeface="Montserrat Classic" panose="020B0604020202020204" charset="0"/>
              </a:rPr>
            </a:br>
            <a:endParaRPr lang="en-US" sz="3600" dirty="0">
              <a:latin typeface="Montserrat Classic" panose="020B0604020202020204" charset="0"/>
            </a:endParaRPr>
          </a:p>
          <a:p>
            <a:pPr marL="457200" indent="-457200" fontAlgn="base">
              <a:buFont typeface="Arial" panose="020B0604020202020204" pitchFamily="34" charset="0"/>
              <a:buChar char="•"/>
            </a:pPr>
            <a:r>
              <a:rPr lang="en-US" sz="3600" dirty="0">
                <a:latin typeface="Montserrat Classic" panose="020B0604020202020204" charset="0"/>
              </a:rPr>
              <a:t>The Hospital Elder Life Program (HELP) has been successful in returning older adults to their homes or previous living situations with maintained or improved ability to function.</a:t>
            </a:r>
          </a:p>
          <a:p>
            <a:pPr>
              <a:lnSpc>
                <a:spcPts val="3359"/>
              </a:lnSpc>
            </a:pPr>
            <a:endParaRPr lang="en-US" dirty="0">
              <a:solidFill>
                <a:srgbClr val="2D262A"/>
              </a:solidFill>
              <a:latin typeface="Montserrat Classic"/>
            </a:endParaRPr>
          </a:p>
        </p:txBody>
      </p:sp>
    </p:spTree>
    <p:extLst>
      <p:ext uri="{BB962C8B-B14F-4D97-AF65-F5344CB8AC3E}">
        <p14:creationId xmlns:p14="http://schemas.microsoft.com/office/powerpoint/2010/main" val="14707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C60AE-0D3A-66F7-90BC-48EA8FEC0D6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2410A6D-ED5D-560D-9ABC-C88E7B143562}"/>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Hospital Elder Life Program (HELP)</a:t>
            </a:r>
          </a:p>
        </p:txBody>
      </p:sp>
      <p:grpSp>
        <p:nvGrpSpPr>
          <p:cNvPr id="10" name="Group 10">
            <a:extLst>
              <a:ext uri="{FF2B5EF4-FFF2-40B4-BE49-F238E27FC236}">
                <a16:creationId xmlns:a16="http://schemas.microsoft.com/office/drawing/2014/main" id="{0477C704-EF95-ECAC-8358-54E67B51CB1D}"/>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432258A3-ED99-3A15-F060-1249981F3EF2}"/>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46427D9D-85F9-D667-12B1-272C4C1AD87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4AC41C88-088A-50EC-C107-DCA4DFF5B110}"/>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9B9A18AA-4EEF-501F-5413-548069BF2AE7}"/>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D1D41637-C28E-CED5-C11D-189927CE39D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ED4C8BAE-FA93-1871-1F5D-EC36C1BDEB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DF555DAA-E8C1-CE40-88F7-AB3AFDC18D39}"/>
              </a:ext>
            </a:extLst>
          </p:cNvPr>
          <p:cNvSpPr txBox="1"/>
          <p:nvPr/>
        </p:nvSpPr>
        <p:spPr>
          <a:xfrm>
            <a:off x="1021666" y="2933700"/>
            <a:ext cx="16230600" cy="7265963"/>
          </a:xfrm>
          <a:prstGeom prst="rect">
            <a:avLst/>
          </a:prstGeom>
        </p:spPr>
        <p:txBody>
          <a:bodyPr wrap="square" lIns="0" tIns="0" rIns="0" bIns="0" rtlCol="0" anchor="t">
            <a:spAutoFit/>
          </a:bodyPr>
          <a:lstStyle/>
          <a:p>
            <a:pPr marL="285750" indent="-285750" fontAlgn="base">
              <a:buFont typeface="Arial" panose="020B0604020202020204" pitchFamily="34" charset="0"/>
              <a:buChar char="•"/>
            </a:pPr>
            <a:r>
              <a:rPr lang="en-US" sz="3200" dirty="0">
                <a:latin typeface="Montserrat Classic" panose="020B0604020202020204" charset="0"/>
              </a:rPr>
              <a:t>HELP utilizes specific interventions and specially trained volunteers to keep older people oriented to surroundings, mobile within their limitations while meeting their needs of nutrition, hydration and sleep.</a:t>
            </a:r>
          </a:p>
          <a:p>
            <a:pPr fontAlgn="base"/>
            <a:endParaRPr lang="en-US" sz="3200" dirty="0">
              <a:latin typeface="Montserrat Classic" panose="020B0604020202020204" charset="0"/>
            </a:endParaRPr>
          </a:p>
          <a:p>
            <a:pPr marL="285750" indent="-285750" fontAlgn="base">
              <a:buFont typeface="Arial" panose="020B0604020202020204" pitchFamily="34" charset="0"/>
              <a:buChar char="•"/>
            </a:pPr>
            <a:r>
              <a:rPr lang="en-US" sz="3200" dirty="0">
                <a:latin typeface="Montserrat Classic" panose="020B0604020202020204" charset="0"/>
              </a:rPr>
              <a:t>Through a screening process a specific “care plan” is created, listing specific interventions for volunteers to carry-out to keep the mind and body as active as possible during hospitalization.</a:t>
            </a:r>
            <a:br>
              <a:rPr lang="en-US" sz="3200" dirty="0">
                <a:latin typeface="Montserrat Classic" panose="020B0604020202020204" charset="0"/>
              </a:rPr>
            </a:br>
            <a:endParaRPr lang="en-US" sz="3200" dirty="0">
              <a:latin typeface="Montserrat Classic" panose="020B0604020202020204" charset="0"/>
            </a:endParaRPr>
          </a:p>
          <a:p>
            <a:pPr marL="285750" indent="-285750" fontAlgn="base">
              <a:buFont typeface="Arial" panose="020B0604020202020204" pitchFamily="34" charset="0"/>
              <a:buChar char="•"/>
            </a:pPr>
            <a:r>
              <a:rPr lang="en-US" sz="3200" dirty="0">
                <a:latin typeface="Montserrat Classic" panose="020B0604020202020204" charset="0"/>
              </a:rPr>
              <a:t>Interventions include:</a:t>
            </a:r>
          </a:p>
          <a:p>
            <a:pPr marL="1200150" lvl="2" indent="-285750" fontAlgn="base">
              <a:buFont typeface="Arial" panose="020B0604020202020204" pitchFamily="34" charset="0"/>
              <a:buChar char="•"/>
            </a:pPr>
            <a:r>
              <a:rPr lang="en-US" sz="3200" dirty="0">
                <a:latin typeface="Montserrat Classic" panose="020B0604020202020204" charset="0"/>
              </a:rPr>
              <a:t>Regular orientation, socialization and mental stimulation</a:t>
            </a:r>
          </a:p>
          <a:p>
            <a:pPr marL="1200150" lvl="2" indent="-285750" fontAlgn="base">
              <a:buFont typeface="Arial" panose="020B0604020202020204" pitchFamily="34" charset="0"/>
              <a:buChar char="•"/>
            </a:pPr>
            <a:r>
              <a:rPr lang="en-US" sz="3200" dirty="0">
                <a:latin typeface="Montserrat Classic" panose="020B0604020202020204" charset="0"/>
              </a:rPr>
              <a:t>Therapeutic activities — friendly visiting, newspaper, cards, word puzzles</a:t>
            </a:r>
          </a:p>
          <a:p>
            <a:pPr marL="1200150" lvl="2" indent="-285750" fontAlgn="base">
              <a:buFont typeface="Arial" panose="020B0604020202020204" pitchFamily="34" charset="0"/>
              <a:buChar char="•"/>
            </a:pPr>
            <a:r>
              <a:rPr lang="en-US" sz="3200" dirty="0">
                <a:latin typeface="Montserrat Classic" panose="020B0604020202020204" charset="0"/>
              </a:rPr>
              <a:t>Promotion of regular exercise / mobility </a:t>
            </a:r>
          </a:p>
          <a:p>
            <a:pPr marL="1200150" lvl="2" indent="-285750" fontAlgn="base">
              <a:buFont typeface="Arial" panose="020B0604020202020204" pitchFamily="34" charset="0"/>
              <a:buChar char="•"/>
            </a:pPr>
            <a:r>
              <a:rPr lang="en-US" sz="3200" dirty="0">
                <a:latin typeface="Montserrat Classic" panose="020B0604020202020204" charset="0"/>
              </a:rPr>
              <a:t>Encouragement and set-up for meals and fluids</a:t>
            </a:r>
          </a:p>
          <a:p>
            <a:pPr marL="1200150" lvl="2" indent="-285750" fontAlgn="base">
              <a:buFont typeface="Arial" panose="020B0604020202020204" pitchFamily="34" charset="0"/>
              <a:buChar char="•"/>
            </a:pPr>
            <a:r>
              <a:rPr lang="en-US" sz="3200" dirty="0">
                <a:latin typeface="Montserrat Classic" panose="020B0604020202020204" charset="0"/>
              </a:rPr>
              <a:t>Promotion of healthy sleep</a:t>
            </a:r>
          </a:p>
          <a:p>
            <a:pPr>
              <a:lnSpc>
                <a:spcPts val="3359"/>
              </a:lnSpc>
            </a:pPr>
            <a:endParaRPr lang="en-US" dirty="0">
              <a:solidFill>
                <a:srgbClr val="2D262A"/>
              </a:solidFill>
              <a:latin typeface="Montserrat Classic"/>
            </a:endParaRPr>
          </a:p>
        </p:txBody>
      </p:sp>
    </p:spTree>
    <p:extLst>
      <p:ext uri="{BB962C8B-B14F-4D97-AF65-F5344CB8AC3E}">
        <p14:creationId xmlns:p14="http://schemas.microsoft.com/office/powerpoint/2010/main" val="4106342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5E4B9-568F-BF14-3773-E69306D7D80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9B0B2B4-CC89-BF45-1E68-0389DD4C30CC}"/>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Wisdo Health</a:t>
            </a:r>
          </a:p>
        </p:txBody>
      </p:sp>
      <p:grpSp>
        <p:nvGrpSpPr>
          <p:cNvPr id="10" name="Group 10">
            <a:extLst>
              <a:ext uri="{FF2B5EF4-FFF2-40B4-BE49-F238E27FC236}">
                <a16:creationId xmlns:a16="http://schemas.microsoft.com/office/drawing/2014/main" id="{52732245-3F78-1CA4-61DA-2100044C2E97}"/>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7CD25D2D-7720-6D61-AAF8-3EC7AEEA1531}"/>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B7067559-FEEF-ABC9-3DAA-A1649E0A68D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6B986A6B-2A12-3AAC-D045-653AE480B212}"/>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849E160B-BB10-F9C6-3F02-47198210D22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5C4077B7-EC7D-9DD7-A32D-833845D24D9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819E397F-1901-E21D-111E-78E572495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FB4A559F-A24F-7C10-6378-37C9C2EF55BB}"/>
              </a:ext>
            </a:extLst>
          </p:cNvPr>
          <p:cNvSpPr txBox="1"/>
          <p:nvPr/>
        </p:nvSpPr>
        <p:spPr>
          <a:xfrm>
            <a:off x="1021666" y="2933700"/>
            <a:ext cx="16230600" cy="6465744"/>
          </a:xfrm>
          <a:prstGeom prst="rect">
            <a:avLst/>
          </a:prstGeom>
        </p:spPr>
        <p:txBody>
          <a:bodyPr wrap="square" lIns="0" tIns="0" rIns="0" bIns="0" rtlCol="0" anchor="t">
            <a:spAutoFit/>
          </a:bodyPr>
          <a:lstStyle/>
          <a:p>
            <a:pPr marL="285750" indent="-285750" fontAlgn="base">
              <a:spcAft>
                <a:spcPts val="600"/>
              </a:spcAft>
              <a:buFont typeface="Arial" panose="020B0604020202020204" pitchFamily="34" charset="0"/>
              <a:buChar char="•"/>
            </a:pPr>
            <a:r>
              <a:rPr lang="en-US" sz="2400" dirty="0">
                <a:latin typeface="Montserrat Classic" panose="020B0604020202020204" charset="0"/>
              </a:rPr>
              <a:t>A clinically-proven and AI-powered social health and peer support platform.</a:t>
            </a:r>
          </a:p>
          <a:p>
            <a:pPr marL="285750" indent="-285750" fontAlgn="base">
              <a:spcAft>
                <a:spcPts val="600"/>
              </a:spcAft>
              <a:buFont typeface="Arial" panose="020B0604020202020204" pitchFamily="34" charset="0"/>
              <a:buChar char="•"/>
            </a:pPr>
            <a:r>
              <a:rPr lang="en-US" sz="2400" dirty="0">
                <a:latin typeface="Montserrat Classic" panose="020B0604020202020204" charset="0"/>
              </a:rPr>
              <a:t>Social health and the presence of supportive human connections are critical components of health.</a:t>
            </a:r>
          </a:p>
          <a:p>
            <a:pPr marL="285750" indent="-285750" fontAlgn="base">
              <a:spcAft>
                <a:spcPts val="600"/>
              </a:spcAft>
              <a:buFont typeface="Arial" panose="020B0604020202020204" pitchFamily="34" charset="0"/>
              <a:buChar char="•"/>
            </a:pPr>
            <a:r>
              <a:rPr lang="en-US" sz="2400" dirty="0">
                <a:latin typeface="Montserrat Classic" panose="020B0604020202020204" charset="0"/>
              </a:rPr>
              <a:t>The platform addresses loneliness and isolation which affect nearly 1/2 of U.S. adults, drive significant costs, and were declared a public health crisis by the U.S. Surgeon General. </a:t>
            </a:r>
          </a:p>
          <a:p>
            <a:pPr marL="285750" indent="-285750" fontAlgn="base">
              <a:spcAft>
                <a:spcPts val="600"/>
              </a:spcAft>
              <a:buFont typeface="Arial" panose="020B0604020202020204" pitchFamily="34" charset="0"/>
              <a:buChar char="•"/>
            </a:pPr>
            <a:r>
              <a:rPr lang="en-US" sz="2400" dirty="0">
                <a:latin typeface="Montserrat Classic" panose="020B0604020202020204" charset="0"/>
              </a:rPr>
              <a:t>Loneliness is linked to higher rates of:</a:t>
            </a:r>
          </a:p>
          <a:p>
            <a:pPr marL="1200150" lvl="2" indent="-285750" fontAlgn="base">
              <a:spcAft>
                <a:spcPts val="600"/>
              </a:spcAft>
              <a:buFont typeface="Arial" panose="020B0604020202020204" pitchFamily="34" charset="0"/>
              <a:buChar char="•"/>
            </a:pPr>
            <a:r>
              <a:rPr lang="en-US" sz="2400" dirty="0">
                <a:latin typeface="Montserrat Classic" panose="020B0604020202020204" charset="0"/>
              </a:rPr>
              <a:t>Heart disease</a:t>
            </a:r>
          </a:p>
          <a:p>
            <a:pPr marL="1200150" lvl="2" indent="-285750" fontAlgn="base">
              <a:spcAft>
                <a:spcPts val="600"/>
              </a:spcAft>
              <a:buFont typeface="Arial" panose="020B0604020202020204" pitchFamily="34" charset="0"/>
              <a:buChar char="•"/>
            </a:pPr>
            <a:r>
              <a:rPr lang="en-US" sz="2400" dirty="0">
                <a:latin typeface="Montserrat Classic" panose="020B0604020202020204" charset="0"/>
              </a:rPr>
              <a:t>Stroke</a:t>
            </a:r>
          </a:p>
          <a:p>
            <a:pPr marL="1200150" lvl="2" indent="-285750" fontAlgn="base">
              <a:spcAft>
                <a:spcPts val="600"/>
              </a:spcAft>
              <a:buFont typeface="Arial" panose="020B0604020202020204" pitchFamily="34" charset="0"/>
              <a:buChar char="•"/>
            </a:pPr>
            <a:r>
              <a:rPr lang="en-US" sz="2400" dirty="0">
                <a:latin typeface="Montserrat Classic" panose="020B0604020202020204" charset="0"/>
              </a:rPr>
              <a:t>Dementia</a:t>
            </a:r>
          </a:p>
          <a:p>
            <a:pPr marL="1200150" lvl="2" indent="-285750" fontAlgn="base">
              <a:spcAft>
                <a:spcPts val="600"/>
              </a:spcAft>
              <a:buFont typeface="Arial" panose="020B0604020202020204" pitchFamily="34" charset="0"/>
              <a:buChar char="•"/>
            </a:pPr>
            <a:r>
              <a:rPr lang="en-US" sz="2400" dirty="0">
                <a:latin typeface="Montserrat Classic" panose="020B0604020202020204" charset="0"/>
              </a:rPr>
              <a:t>Depression</a:t>
            </a:r>
          </a:p>
          <a:p>
            <a:pPr marL="1200150" lvl="2" indent="-285750" fontAlgn="base">
              <a:spcAft>
                <a:spcPts val="600"/>
              </a:spcAft>
              <a:buFont typeface="Arial" panose="020B0604020202020204" pitchFamily="34" charset="0"/>
              <a:buChar char="•"/>
            </a:pPr>
            <a:r>
              <a:rPr lang="en-US" sz="2400" dirty="0">
                <a:latin typeface="Montserrat Classic" panose="020B0604020202020204" charset="0"/>
              </a:rPr>
              <a:t>Anxiety</a:t>
            </a:r>
          </a:p>
          <a:p>
            <a:pPr marL="1200150" lvl="2" indent="-285750" fontAlgn="base">
              <a:spcAft>
                <a:spcPts val="600"/>
              </a:spcAft>
              <a:buFont typeface="Arial" panose="020B0604020202020204" pitchFamily="34" charset="0"/>
              <a:buChar char="•"/>
            </a:pPr>
            <a:r>
              <a:rPr lang="en-US" sz="2400" dirty="0">
                <a:latin typeface="Montserrat Classic" panose="020B0604020202020204" charset="0"/>
              </a:rPr>
              <a:t>Suicidal ideation</a:t>
            </a:r>
          </a:p>
          <a:p>
            <a:pPr marL="285750" indent="-285750" fontAlgn="base">
              <a:spcAft>
                <a:spcPts val="600"/>
              </a:spcAft>
              <a:buFont typeface="Arial" panose="020B0604020202020204" pitchFamily="34" charset="0"/>
              <a:buChar char="•"/>
            </a:pPr>
            <a:r>
              <a:rPr lang="en-US" sz="2400" dirty="0">
                <a:latin typeface="Montserrat Classic" panose="020B0604020202020204" charset="0"/>
              </a:rPr>
              <a:t>Addressing social health is vital for improving outcomes and ensuring individuals seek and sustain care.</a:t>
            </a:r>
          </a:p>
          <a:p>
            <a:pPr marL="285750" indent="-285750" fontAlgn="base">
              <a:spcAft>
                <a:spcPts val="600"/>
              </a:spcAft>
              <a:buFont typeface="Arial" panose="020B0604020202020204" pitchFamily="34" charset="0"/>
              <a:buChar char="•"/>
            </a:pPr>
            <a:r>
              <a:rPr lang="en-US" sz="2400" dirty="0">
                <a:latin typeface="Montserrat Classic" panose="020B0604020202020204" charset="0"/>
              </a:rPr>
              <a:t>Backed by peer-reviewed research, Wisdo showed improvements in health outcomes, including reductions in loneliness and depression of up to 28%, alongside measurable gains in quality of life.</a:t>
            </a:r>
          </a:p>
          <a:p>
            <a:pPr>
              <a:lnSpc>
                <a:spcPts val="3359"/>
              </a:lnSpc>
            </a:pPr>
            <a:endParaRPr lang="en-US" dirty="0">
              <a:solidFill>
                <a:srgbClr val="2D262A"/>
              </a:solidFill>
              <a:latin typeface="Montserrat Classic"/>
            </a:endParaRPr>
          </a:p>
        </p:txBody>
      </p:sp>
      <p:sp>
        <p:nvSpPr>
          <p:cNvPr id="4" name="TextBox 3">
            <a:extLst>
              <a:ext uri="{FF2B5EF4-FFF2-40B4-BE49-F238E27FC236}">
                <a16:creationId xmlns:a16="http://schemas.microsoft.com/office/drawing/2014/main" id="{0EF2969F-9784-267C-D5F8-ECD9BD697D1B}"/>
              </a:ext>
            </a:extLst>
          </p:cNvPr>
          <p:cNvSpPr txBox="1"/>
          <p:nvPr/>
        </p:nvSpPr>
        <p:spPr>
          <a:xfrm>
            <a:off x="12573000" y="9676443"/>
            <a:ext cx="6094476" cy="276999"/>
          </a:xfrm>
          <a:prstGeom prst="rect">
            <a:avLst/>
          </a:prstGeom>
          <a:noFill/>
        </p:spPr>
        <p:txBody>
          <a:bodyPr wrap="square">
            <a:spAutoFit/>
          </a:bodyPr>
          <a:lstStyle/>
          <a:p>
            <a:r>
              <a:rPr lang="en-US" sz="1200" b="0" i="0" dirty="0">
                <a:solidFill>
                  <a:srgbClr val="1967D2"/>
                </a:solidFill>
                <a:effectLst/>
                <a:latin typeface="Montserrat Classic" panose="020B0604020202020204" charset="0"/>
                <a:hlinkClick r:id="rId5"/>
              </a:rPr>
              <a:t>https://www.businesswire.com/news/home/20251006563968/en/</a:t>
            </a:r>
            <a:endParaRPr lang="en-US" sz="1200" dirty="0">
              <a:latin typeface="Montserrat Classic" panose="020B0604020202020204" charset="0"/>
            </a:endParaRPr>
          </a:p>
        </p:txBody>
      </p:sp>
    </p:spTree>
    <p:extLst>
      <p:ext uri="{BB962C8B-B14F-4D97-AF65-F5344CB8AC3E}">
        <p14:creationId xmlns:p14="http://schemas.microsoft.com/office/powerpoint/2010/main" val="1383368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4FFF8-5487-F57C-8C13-92993536656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90A3743-4EB6-3BAA-16C3-BC29165B6814}"/>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Connecting Through Service</a:t>
            </a:r>
          </a:p>
        </p:txBody>
      </p:sp>
      <p:grpSp>
        <p:nvGrpSpPr>
          <p:cNvPr id="10" name="Group 10">
            <a:extLst>
              <a:ext uri="{FF2B5EF4-FFF2-40B4-BE49-F238E27FC236}">
                <a16:creationId xmlns:a16="http://schemas.microsoft.com/office/drawing/2014/main" id="{02F6038A-4AA7-00B2-00A3-EBA04E35624D}"/>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7E022F03-2FCD-ACCC-F68C-795791E4DCD9}"/>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466F58C7-8920-8697-5B2A-0A32075A782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505519F1-A85F-7B05-FC50-D995B9542CB2}"/>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B2232E4D-CE8F-B12E-4215-65C9FB27F0C7}"/>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ED1396E5-2F99-0595-BA6B-6F5F83E8F7F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4F58D23A-0A5E-CD12-C5B5-90D71BAE62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E167AB38-026D-37EF-2442-78C0BDDFCBBD}"/>
              </a:ext>
            </a:extLst>
          </p:cNvPr>
          <p:cNvSpPr txBox="1"/>
          <p:nvPr/>
        </p:nvSpPr>
        <p:spPr>
          <a:xfrm>
            <a:off x="1021666" y="2933700"/>
            <a:ext cx="16230600" cy="6186309"/>
          </a:xfrm>
          <a:prstGeom prst="rect">
            <a:avLst/>
          </a:prstGeom>
        </p:spPr>
        <p:txBody>
          <a:bodyPr wrap="square" lIns="0" tIns="0" rIns="0" bIns="0" rtlCol="0" anchor="t">
            <a:spAutoFit/>
          </a:bodyPr>
          <a:lstStyle/>
          <a:p>
            <a:pPr fontAlgn="base"/>
            <a:r>
              <a:rPr lang="en-US" sz="3200" dirty="0">
                <a:latin typeface="Montserrat Classic" panose="020B0604020202020204" charset="0"/>
              </a:rPr>
              <a:t>Who is lonely in Nebraska?</a:t>
            </a:r>
          </a:p>
          <a:p>
            <a:pPr marL="742950" lvl="1" indent="-285750" fontAlgn="base">
              <a:buFont typeface="Arial" panose="020B0604020202020204" pitchFamily="34" charset="0"/>
              <a:buChar char="•"/>
            </a:pPr>
            <a:r>
              <a:rPr lang="en-US" sz="3200" dirty="0">
                <a:latin typeface="Montserrat Classic" panose="020B0604020202020204" charset="0"/>
              </a:rPr>
              <a:t>1 in 6 Nebraskans </a:t>
            </a:r>
          </a:p>
          <a:p>
            <a:pPr marL="742950" lvl="1" indent="-285750" fontAlgn="base">
              <a:buFont typeface="Arial" panose="020B0604020202020204" pitchFamily="34" charset="0"/>
              <a:buChar char="•"/>
            </a:pPr>
            <a:r>
              <a:rPr lang="en-US" sz="3200" dirty="0">
                <a:latin typeface="Montserrat Classic" panose="020B0604020202020204" charset="0"/>
              </a:rPr>
              <a:t>40% of unemployed</a:t>
            </a:r>
          </a:p>
          <a:p>
            <a:pPr marL="742950" lvl="1" indent="-285750" fontAlgn="base">
              <a:buFont typeface="Arial" panose="020B0604020202020204" pitchFamily="34" charset="0"/>
              <a:buChar char="•"/>
            </a:pPr>
            <a:r>
              <a:rPr lang="en-US" sz="3200" dirty="0">
                <a:solidFill>
                  <a:srgbClr val="2D262A"/>
                </a:solidFill>
                <a:latin typeface="Montserrat Classic" panose="020B0604020202020204" charset="0"/>
              </a:rPr>
              <a:t>30% of unmarried individuals</a:t>
            </a:r>
          </a:p>
          <a:p>
            <a:pPr marL="742950" lvl="1" indent="-285750" fontAlgn="base">
              <a:buFont typeface="Arial" panose="020B0604020202020204" pitchFamily="34" charset="0"/>
              <a:buChar char="•"/>
            </a:pPr>
            <a:r>
              <a:rPr lang="en-US" sz="3200" dirty="0">
                <a:solidFill>
                  <a:srgbClr val="2D262A"/>
                </a:solidFill>
                <a:latin typeface="Montserrat Classic" panose="020B0604020202020204" charset="0"/>
              </a:rPr>
              <a:t>52% earning less than $50,000 annually</a:t>
            </a:r>
          </a:p>
          <a:p>
            <a:pPr lvl="1" fontAlgn="base"/>
            <a:endParaRPr lang="en-US" sz="3200" dirty="0">
              <a:solidFill>
                <a:srgbClr val="2D262A"/>
              </a:solidFill>
              <a:latin typeface="Montserrat Classic" panose="020B0604020202020204" charset="0"/>
            </a:endParaRPr>
          </a:p>
          <a:p>
            <a:pPr marL="0" lvl="1" fontAlgn="base"/>
            <a:r>
              <a:rPr lang="en-US" sz="3200" dirty="0">
                <a:solidFill>
                  <a:srgbClr val="2D262A"/>
                </a:solidFill>
                <a:latin typeface="Montserrat Classic" panose="020B0604020202020204" charset="0"/>
              </a:rPr>
              <a:t>Finding purpose</a:t>
            </a:r>
          </a:p>
          <a:p>
            <a:pPr marL="800100" lvl="1" indent="-342900" fontAlgn="base">
              <a:buFont typeface="Arial" panose="020B0604020202020204" pitchFamily="34" charset="0"/>
              <a:buChar char="•"/>
            </a:pPr>
            <a:r>
              <a:rPr lang="en-US" sz="3200" dirty="0">
                <a:solidFill>
                  <a:srgbClr val="2D262A"/>
                </a:solidFill>
                <a:latin typeface="Montserrat Classic" panose="020B0604020202020204" charset="0"/>
              </a:rPr>
              <a:t>Volunteering </a:t>
            </a:r>
          </a:p>
          <a:p>
            <a:pPr marL="1257300" lvl="2" indent="-342900" fontAlgn="base">
              <a:buFont typeface="Arial" panose="020B0604020202020204" pitchFamily="34" charset="0"/>
              <a:buChar char="•"/>
            </a:pPr>
            <a:r>
              <a:rPr lang="en-US" sz="3200" dirty="0">
                <a:solidFill>
                  <a:srgbClr val="2D262A"/>
                </a:solidFill>
                <a:latin typeface="Montserrat Classic" panose="020B0604020202020204" charset="0"/>
              </a:rPr>
              <a:t>Increases social interactions</a:t>
            </a:r>
          </a:p>
          <a:p>
            <a:pPr marL="1257300" lvl="2" indent="-342900" fontAlgn="base">
              <a:buFont typeface="Arial" panose="020B0604020202020204" pitchFamily="34" charset="0"/>
              <a:buChar char="•"/>
            </a:pPr>
            <a:r>
              <a:rPr lang="en-US" sz="3200" dirty="0">
                <a:solidFill>
                  <a:srgbClr val="2D262A"/>
                </a:solidFill>
                <a:latin typeface="Montserrat Classic" panose="020B0604020202020204" charset="0"/>
              </a:rPr>
              <a:t>Helps relationship building</a:t>
            </a:r>
          </a:p>
          <a:p>
            <a:pPr marL="1257300" lvl="2" indent="-342900" fontAlgn="base">
              <a:buFont typeface="Arial" panose="020B0604020202020204" pitchFamily="34" charset="0"/>
              <a:buChar char="•"/>
            </a:pPr>
            <a:r>
              <a:rPr lang="en-US" sz="3200" dirty="0">
                <a:solidFill>
                  <a:srgbClr val="2D262A"/>
                </a:solidFill>
                <a:latin typeface="Montserrat Classic" panose="020B0604020202020204" charset="0"/>
              </a:rPr>
              <a:t>Makes a positive impact</a:t>
            </a:r>
          </a:p>
          <a:p>
            <a:pPr marL="1257300" lvl="2" indent="-342900" fontAlgn="base">
              <a:buFont typeface="Arial" panose="020B0604020202020204" pitchFamily="34" charset="0"/>
              <a:buChar char="•"/>
            </a:pPr>
            <a:r>
              <a:rPr lang="en-US" sz="3200" dirty="0">
                <a:solidFill>
                  <a:srgbClr val="2D262A"/>
                </a:solidFill>
                <a:latin typeface="Montserrat Classic" panose="020B0604020202020204" charset="0"/>
              </a:rPr>
              <a:t>Strengthens community</a:t>
            </a:r>
          </a:p>
          <a:p>
            <a:pPr marL="285750" indent="-285750" fontAlgn="base">
              <a:buFont typeface="Arial" panose="020B0604020202020204" pitchFamily="34" charset="0"/>
              <a:buChar char="•"/>
            </a:pPr>
            <a:endParaRPr lang="en-US" dirty="0">
              <a:solidFill>
                <a:srgbClr val="2D262A"/>
              </a:solidFill>
              <a:latin typeface="Montserrat Classic"/>
            </a:endParaRPr>
          </a:p>
        </p:txBody>
      </p:sp>
      <p:sp>
        <p:nvSpPr>
          <p:cNvPr id="4" name="TextBox 3">
            <a:extLst>
              <a:ext uri="{FF2B5EF4-FFF2-40B4-BE49-F238E27FC236}">
                <a16:creationId xmlns:a16="http://schemas.microsoft.com/office/drawing/2014/main" id="{28601387-21F6-0495-EED9-81BBEE535924}"/>
              </a:ext>
            </a:extLst>
          </p:cNvPr>
          <p:cNvSpPr txBox="1"/>
          <p:nvPr/>
        </p:nvSpPr>
        <p:spPr>
          <a:xfrm>
            <a:off x="9753600" y="9676443"/>
            <a:ext cx="8913876" cy="276999"/>
          </a:xfrm>
          <a:prstGeom prst="rect">
            <a:avLst/>
          </a:prstGeom>
          <a:noFill/>
        </p:spPr>
        <p:txBody>
          <a:bodyPr wrap="square">
            <a:spAutoFit/>
          </a:bodyPr>
          <a:lstStyle/>
          <a:p>
            <a:r>
              <a:rPr lang="en-US" sz="1200" dirty="0">
                <a:latin typeface="Montserrat Classic" panose="020B0604020202020204" charset="0"/>
                <a:hlinkClick r:id="rId5"/>
              </a:rPr>
              <a:t>https://preec.unl.edu/news/connecting-through-service-how-volunteering-can-combat-loneliness-nebraska/</a:t>
            </a:r>
            <a:r>
              <a:rPr lang="en-US" sz="1200" dirty="0">
                <a:latin typeface="Montserrat Classic" panose="020B0604020202020204" charset="0"/>
              </a:rPr>
              <a:t> </a:t>
            </a:r>
          </a:p>
        </p:txBody>
      </p:sp>
      <p:pic>
        <p:nvPicPr>
          <p:cNvPr id="9218" name="Picture 2" descr="person painting mural on street walkway">
            <a:extLst>
              <a:ext uri="{FF2B5EF4-FFF2-40B4-BE49-F238E27FC236}">
                <a16:creationId xmlns:a16="http://schemas.microsoft.com/office/drawing/2014/main" id="{F26BCAD3-A275-FD19-3D62-6F0F4E4C6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10577" y="4627294"/>
            <a:ext cx="5026024" cy="282713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tired Adults Volunteer as Hospital Baby Cuddlers">
            <a:extLst>
              <a:ext uri="{FF2B5EF4-FFF2-40B4-BE49-F238E27FC236}">
                <a16:creationId xmlns:a16="http://schemas.microsoft.com/office/drawing/2014/main" id="{9A2E619B-1A52-3F4B-7577-E6EA474A9E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46696" y="325292"/>
            <a:ext cx="477232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Visit Speare's New Gift Shop - Speare Memorial Hospital">
            <a:extLst>
              <a:ext uri="{FF2B5EF4-FFF2-40B4-BE49-F238E27FC236}">
                <a16:creationId xmlns:a16="http://schemas.microsoft.com/office/drawing/2014/main" id="{5DE648F6-B9B3-A85A-71E3-FF9E871FD1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0" y="2325925"/>
            <a:ext cx="452437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Volunteers provide a kind smile and comfort items to make patient  experience more pleasant | Carle.org">
            <a:extLst>
              <a:ext uri="{FF2B5EF4-FFF2-40B4-BE49-F238E27FC236}">
                <a16:creationId xmlns:a16="http://schemas.microsoft.com/office/drawing/2014/main" id="{085AA9A1-841D-FB1D-1C04-149F67529B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1146" y="5989926"/>
            <a:ext cx="4330578" cy="324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40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73B1-98EE-87C2-815E-EB2716B6191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C98924-678F-92CE-5507-4EA6C2DBA6C9}"/>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1FA64D84-AB13-C48B-13A6-7875D4A1BC7F}"/>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CE6CF5B3-7E2D-B8AD-A3F7-18822446D4A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4242002E-793A-A127-85AE-F570134403C0}"/>
              </a:ext>
            </a:extLst>
          </p:cNvPr>
          <p:cNvSpPr txBox="1"/>
          <p:nvPr/>
        </p:nvSpPr>
        <p:spPr>
          <a:xfrm>
            <a:off x="2794627" y="4105507"/>
            <a:ext cx="12614283" cy="2031325"/>
          </a:xfrm>
          <a:prstGeom prst="rect">
            <a:avLst/>
          </a:prstGeom>
        </p:spPr>
        <p:txBody>
          <a:bodyPr wrap="square" lIns="0" tIns="0" rIns="0" bIns="0" rtlCol="0" anchor="t">
            <a:spAutoFit/>
          </a:bodyPr>
          <a:lstStyle/>
          <a:p>
            <a:r>
              <a:rPr lang="en-US" sz="6600" dirty="0">
                <a:solidFill>
                  <a:srgbClr val="1E3262"/>
                </a:solidFill>
                <a:latin typeface="Montserrat Extra-Bold"/>
              </a:rPr>
              <a:t>Keys to Supportive Care for Elderly Patients</a:t>
            </a:r>
          </a:p>
        </p:txBody>
      </p:sp>
      <p:sp>
        <p:nvSpPr>
          <p:cNvPr id="6" name="TextBox 6">
            <a:extLst>
              <a:ext uri="{FF2B5EF4-FFF2-40B4-BE49-F238E27FC236}">
                <a16:creationId xmlns:a16="http://schemas.microsoft.com/office/drawing/2014/main" id="{7FFDFF18-4C13-20AB-0C15-B843DA55E1A8}"/>
              </a:ext>
            </a:extLst>
          </p:cNvPr>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grpSp>
        <p:nvGrpSpPr>
          <p:cNvPr id="8" name="Group 8">
            <a:extLst>
              <a:ext uri="{FF2B5EF4-FFF2-40B4-BE49-F238E27FC236}">
                <a16:creationId xmlns:a16="http://schemas.microsoft.com/office/drawing/2014/main" id="{20DE4ABE-2757-50C1-57B7-4BD40123D325}"/>
              </a:ext>
            </a:extLst>
          </p:cNvPr>
          <p:cNvGrpSpPr/>
          <p:nvPr/>
        </p:nvGrpSpPr>
        <p:grpSpPr>
          <a:xfrm>
            <a:off x="14500955" y="1866623"/>
            <a:ext cx="2758345" cy="245871"/>
            <a:chOff x="0" y="0"/>
            <a:chExt cx="726478" cy="64756"/>
          </a:xfrm>
        </p:grpSpPr>
        <p:sp>
          <p:nvSpPr>
            <p:cNvPr id="9" name="Freeform 9">
              <a:extLst>
                <a:ext uri="{FF2B5EF4-FFF2-40B4-BE49-F238E27FC236}">
                  <a16:creationId xmlns:a16="http://schemas.microsoft.com/office/drawing/2014/main" id="{3B890843-8758-A9F5-9267-65DE2E7D9C2C}"/>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0" name="TextBox 10">
              <a:extLst>
                <a:ext uri="{FF2B5EF4-FFF2-40B4-BE49-F238E27FC236}">
                  <a16:creationId xmlns:a16="http://schemas.microsoft.com/office/drawing/2014/main" id="{62930D82-5975-2288-27A0-2888900586E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a:extLst>
              <a:ext uri="{FF2B5EF4-FFF2-40B4-BE49-F238E27FC236}">
                <a16:creationId xmlns:a16="http://schemas.microsoft.com/office/drawing/2014/main" id="{238AEF48-FA88-49AE-7A05-EA2E2AFBAC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Tree>
    <p:extLst>
      <p:ext uri="{BB962C8B-B14F-4D97-AF65-F5344CB8AC3E}">
        <p14:creationId xmlns:p14="http://schemas.microsoft.com/office/powerpoint/2010/main" val="3404302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CDCB7-B358-1FCA-E9C6-4AAB9A20FCF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3830AB0-FFC6-A1CD-24D8-D77E5B74E46D}"/>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Delirium in the Hospital</a:t>
            </a:r>
          </a:p>
        </p:txBody>
      </p:sp>
      <p:grpSp>
        <p:nvGrpSpPr>
          <p:cNvPr id="15" name="Group 15">
            <a:extLst>
              <a:ext uri="{FF2B5EF4-FFF2-40B4-BE49-F238E27FC236}">
                <a16:creationId xmlns:a16="http://schemas.microsoft.com/office/drawing/2014/main" id="{AD018522-9A3E-7185-1CD6-BE5DE3E3588E}"/>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0A3777BC-3D42-C13E-D52B-09BBDF0ADC2D}"/>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F74FCB2F-26F3-5222-BF52-55C93CE7C12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B2F77227-A596-2007-4BE4-ED8CAE8D27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graphicFrame>
        <p:nvGraphicFramePr>
          <p:cNvPr id="5" name="Table 4">
            <a:extLst>
              <a:ext uri="{FF2B5EF4-FFF2-40B4-BE49-F238E27FC236}">
                <a16:creationId xmlns:a16="http://schemas.microsoft.com/office/drawing/2014/main" id="{CE48289D-A4DB-E976-89FE-4B06BEF14C58}"/>
              </a:ext>
            </a:extLst>
          </p:cNvPr>
          <p:cNvGraphicFramePr>
            <a:graphicFrameLocks noGrp="1"/>
          </p:cNvGraphicFramePr>
          <p:nvPr>
            <p:extLst>
              <p:ext uri="{D42A27DB-BD31-4B8C-83A1-F6EECF244321}">
                <p14:modId xmlns:p14="http://schemas.microsoft.com/office/powerpoint/2010/main" val="4233121456"/>
              </p:ext>
            </p:extLst>
          </p:nvPr>
        </p:nvGraphicFramePr>
        <p:xfrm>
          <a:off x="12526987" y="152690"/>
          <a:ext cx="5486400" cy="2595880"/>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val="601718125"/>
                    </a:ext>
                  </a:extLst>
                </a:gridCol>
                <a:gridCol w="2286000">
                  <a:extLst>
                    <a:ext uri="{9D8B030D-6E8A-4147-A177-3AD203B41FA5}">
                      <a16:colId xmlns:a16="http://schemas.microsoft.com/office/drawing/2014/main" val="2066161383"/>
                    </a:ext>
                  </a:extLst>
                </a:gridCol>
              </a:tblGrid>
              <a:tr h="370840">
                <a:tc gridSpan="2">
                  <a:txBody>
                    <a:bodyPr/>
                    <a:lstStyle/>
                    <a:p>
                      <a:pPr algn="ctr"/>
                      <a:r>
                        <a:rPr lang="en-US" b="1" dirty="0">
                          <a:solidFill>
                            <a:schemeClr val="bg1"/>
                          </a:solidFill>
                          <a:latin typeface="Montserrat Classic" panose="020B0604020202020204" charset="0"/>
                        </a:rPr>
                        <a:t>Incidence of Delirium in Health Care Settings</a:t>
                      </a:r>
                    </a:p>
                  </a:txBody>
                  <a:tcPr>
                    <a:solidFill>
                      <a:srgbClr val="1E3262"/>
                    </a:solidFill>
                  </a:tcPr>
                </a:tc>
                <a:tc hMerge="1">
                  <a:txBody>
                    <a:bodyPr/>
                    <a:lstStyle/>
                    <a:p>
                      <a:endParaRPr lang="en-US" dirty="0"/>
                    </a:p>
                  </a:txBody>
                  <a:tcPr/>
                </a:tc>
                <a:extLst>
                  <a:ext uri="{0D108BD9-81ED-4DB2-BD59-A6C34878D82A}">
                    <a16:rowId xmlns:a16="http://schemas.microsoft.com/office/drawing/2014/main" val="2576278479"/>
                  </a:ext>
                </a:extLst>
              </a:tr>
              <a:tr h="370840">
                <a:tc>
                  <a:txBody>
                    <a:bodyPr/>
                    <a:lstStyle/>
                    <a:p>
                      <a:pPr algn="ctr"/>
                      <a:r>
                        <a:rPr lang="en-US" b="1" dirty="0">
                          <a:latin typeface="Montserrat Classic" panose="020B0604020202020204" charset="0"/>
                        </a:rPr>
                        <a:t>Setting</a:t>
                      </a:r>
                    </a:p>
                  </a:txBody>
                  <a:tcPr>
                    <a:solidFill>
                      <a:srgbClr val="BFD734"/>
                    </a:solidFill>
                  </a:tcPr>
                </a:tc>
                <a:tc>
                  <a:txBody>
                    <a:bodyPr/>
                    <a:lstStyle/>
                    <a:p>
                      <a:pPr algn="ctr"/>
                      <a:r>
                        <a:rPr lang="en-US" b="1" dirty="0">
                          <a:latin typeface="Montserrat Classic" panose="020B0604020202020204" charset="0"/>
                        </a:rPr>
                        <a:t>Incidence (%)</a:t>
                      </a:r>
                    </a:p>
                  </a:txBody>
                  <a:tcPr>
                    <a:solidFill>
                      <a:srgbClr val="BFD734"/>
                    </a:solidFill>
                  </a:tcPr>
                </a:tc>
                <a:extLst>
                  <a:ext uri="{0D108BD9-81ED-4DB2-BD59-A6C34878D82A}">
                    <a16:rowId xmlns:a16="http://schemas.microsoft.com/office/drawing/2014/main" val="3994389292"/>
                  </a:ext>
                </a:extLst>
              </a:tr>
              <a:tr h="370840">
                <a:tc>
                  <a:txBody>
                    <a:bodyPr/>
                    <a:lstStyle/>
                    <a:p>
                      <a:r>
                        <a:rPr lang="en-US" dirty="0">
                          <a:latin typeface="Montserrat Classic" panose="020B0604020202020204" charset="0"/>
                        </a:rPr>
                        <a:t>ICU</a:t>
                      </a:r>
                    </a:p>
                  </a:txBody>
                  <a:tcPr/>
                </a:tc>
                <a:tc>
                  <a:txBody>
                    <a:bodyPr/>
                    <a:lstStyle/>
                    <a:p>
                      <a:pPr algn="ctr"/>
                      <a:r>
                        <a:rPr lang="en-US" dirty="0">
                          <a:latin typeface="Montserrat Classic" panose="020B0604020202020204" charset="0"/>
                        </a:rPr>
                        <a:t>19% - 82%</a:t>
                      </a:r>
                    </a:p>
                  </a:txBody>
                  <a:tcPr/>
                </a:tc>
                <a:extLst>
                  <a:ext uri="{0D108BD9-81ED-4DB2-BD59-A6C34878D82A}">
                    <a16:rowId xmlns:a16="http://schemas.microsoft.com/office/drawing/2014/main" val="2715657038"/>
                  </a:ext>
                </a:extLst>
              </a:tr>
              <a:tr h="370840">
                <a:tc>
                  <a:txBody>
                    <a:bodyPr/>
                    <a:lstStyle/>
                    <a:p>
                      <a:r>
                        <a:rPr lang="en-US" dirty="0">
                          <a:latin typeface="Montserrat Classic" panose="020B0604020202020204" charset="0"/>
                        </a:rPr>
                        <a:t>Medical Service</a:t>
                      </a:r>
                    </a:p>
                  </a:txBody>
                  <a:tcPr/>
                </a:tc>
                <a:tc>
                  <a:txBody>
                    <a:bodyPr/>
                    <a:lstStyle/>
                    <a:p>
                      <a:pPr algn="ctr"/>
                      <a:r>
                        <a:rPr lang="en-US" dirty="0">
                          <a:latin typeface="Montserrat Classic" panose="020B0604020202020204" charset="0"/>
                        </a:rPr>
                        <a:t>11% - 29%</a:t>
                      </a:r>
                    </a:p>
                  </a:txBody>
                  <a:tcPr/>
                </a:tc>
                <a:extLst>
                  <a:ext uri="{0D108BD9-81ED-4DB2-BD59-A6C34878D82A}">
                    <a16:rowId xmlns:a16="http://schemas.microsoft.com/office/drawing/2014/main" val="1836477016"/>
                  </a:ext>
                </a:extLst>
              </a:tr>
              <a:tr h="370840">
                <a:tc>
                  <a:txBody>
                    <a:bodyPr/>
                    <a:lstStyle/>
                    <a:p>
                      <a:r>
                        <a:rPr lang="en-US" dirty="0">
                          <a:latin typeface="Montserrat Classic" panose="020B0604020202020204" charset="0"/>
                        </a:rPr>
                        <a:t>Nursing Home</a:t>
                      </a:r>
                    </a:p>
                  </a:txBody>
                  <a:tcPr/>
                </a:tc>
                <a:tc>
                  <a:txBody>
                    <a:bodyPr/>
                    <a:lstStyle/>
                    <a:p>
                      <a:pPr algn="ctr"/>
                      <a:r>
                        <a:rPr lang="en-US" dirty="0">
                          <a:latin typeface="Montserrat Classic" panose="020B0604020202020204" charset="0"/>
                        </a:rPr>
                        <a:t>20% - 22%</a:t>
                      </a:r>
                    </a:p>
                  </a:txBody>
                  <a:tcPr/>
                </a:tc>
                <a:extLst>
                  <a:ext uri="{0D108BD9-81ED-4DB2-BD59-A6C34878D82A}">
                    <a16:rowId xmlns:a16="http://schemas.microsoft.com/office/drawing/2014/main" val="116268880"/>
                  </a:ext>
                </a:extLst>
              </a:tr>
              <a:tr h="370840">
                <a:tc>
                  <a:txBody>
                    <a:bodyPr/>
                    <a:lstStyle/>
                    <a:p>
                      <a:r>
                        <a:rPr lang="en-US" dirty="0">
                          <a:latin typeface="Montserrat Classic" panose="020B0604020202020204" charset="0"/>
                        </a:rPr>
                        <a:t>Palliative Care (Inpatient)</a:t>
                      </a:r>
                    </a:p>
                  </a:txBody>
                  <a:tcPr/>
                </a:tc>
                <a:tc>
                  <a:txBody>
                    <a:bodyPr/>
                    <a:lstStyle/>
                    <a:p>
                      <a:pPr algn="ctr"/>
                      <a:r>
                        <a:rPr lang="en-US" dirty="0">
                          <a:latin typeface="Montserrat Classic" panose="020B0604020202020204" charset="0"/>
                        </a:rPr>
                        <a:t>3% - 45%</a:t>
                      </a:r>
                    </a:p>
                  </a:txBody>
                  <a:tcPr/>
                </a:tc>
                <a:extLst>
                  <a:ext uri="{0D108BD9-81ED-4DB2-BD59-A6C34878D82A}">
                    <a16:rowId xmlns:a16="http://schemas.microsoft.com/office/drawing/2014/main" val="1334768902"/>
                  </a:ext>
                </a:extLst>
              </a:tr>
              <a:tr h="370840">
                <a:tc>
                  <a:txBody>
                    <a:bodyPr/>
                    <a:lstStyle/>
                    <a:p>
                      <a:r>
                        <a:rPr lang="en-US" dirty="0">
                          <a:latin typeface="Montserrat Classic" panose="020B0604020202020204" charset="0"/>
                        </a:rPr>
                        <a:t>Post-Operative</a:t>
                      </a:r>
                    </a:p>
                  </a:txBody>
                  <a:tcPr/>
                </a:tc>
                <a:tc>
                  <a:txBody>
                    <a:bodyPr/>
                    <a:lstStyle/>
                    <a:p>
                      <a:pPr algn="ctr"/>
                      <a:r>
                        <a:rPr lang="en-US" dirty="0">
                          <a:latin typeface="Montserrat Classic" panose="020B0604020202020204" charset="0"/>
                        </a:rPr>
                        <a:t>11% -51%</a:t>
                      </a:r>
                    </a:p>
                  </a:txBody>
                  <a:tcPr/>
                </a:tc>
                <a:extLst>
                  <a:ext uri="{0D108BD9-81ED-4DB2-BD59-A6C34878D82A}">
                    <a16:rowId xmlns:a16="http://schemas.microsoft.com/office/drawing/2014/main" val="866361086"/>
                  </a:ext>
                </a:extLst>
              </a:tr>
            </a:tbl>
          </a:graphicData>
        </a:graphic>
      </p:graphicFrame>
      <p:graphicFrame>
        <p:nvGraphicFramePr>
          <p:cNvPr id="6" name="Diagram 5">
            <a:extLst>
              <a:ext uri="{FF2B5EF4-FFF2-40B4-BE49-F238E27FC236}">
                <a16:creationId xmlns:a16="http://schemas.microsoft.com/office/drawing/2014/main" id="{1ED7D930-A883-6397-F499-498D1BE034A0}"/>
              </a:ext>
            </a:extLst>
          </p:cNvPr>
          <p:cNvGraphicFramePr/>
          <p:nvPr>
            <p:extLst>
              <p:ext uri="{D42A27DB-BD31-4B8C-83A1-F6EECF244321}">
                <p14:modId xmlns:p14="http://schemas.microsoft.com/office/powerpoint/2010/main" val="3927903353"/>
              </p:ext>
            </p:extLst>
          </p:nvPr>
        </p:nvGraphicFramePr>
        <p:xfrm>
          <a:off x="1028700" y="3172208"/>
          <a:ext cx="12801600" cy="6561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77966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A0ED3-319B-2E0E-ABDC-5B30C3E9ED4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51250E0-7E13-6455-0BB3-1645C62666F0}"/>
              </a:ext>
            </a:extLst>
          </p:cNvPr>
          <p:cNvSpPr txBox="1"/>
          <p:nvPr/>
        </p:nvSpPr>
        <p:spPr>
          <a:xfrm>
            <a:off x="1028700" y="2159559"/>
            <a:ext cx="16040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Delirium in the Hospital – Clinical Recommendations</a:t>
            </a:r>
          </a:p>
        </p:txBody>
      </p:sp>
      <p:grpSp>
        <p:nvGrpSpPr>
          <p:cNvPr id="15" name="Group 15">
            <a:extLst>
              <a:ext uri="{FF2B5EF4-FFF2-40B4-BE49-F238E27FC236}">
                <a16:creationId xmlns:a16="http://schemas.microsoft.com/office/drawing/2014/main" id="{89EFCFAE-5D4C-6C8D-2C97-9A8D31B2BB88}"/>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E85DF8E5-E5D8-EEC0-867F-5B1D6F2E32EB}"/>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860034B0-53CC-4C50-6C7D-56A69B7F012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87BFA3EF-6C0B-7AD4-02AB-ECEBC6940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4FF12B1A-22A3-2731-1215-5DE849179E53}"/>
              </a:ext>
            </a:extLst>
          </p:cNvPr>
          <p:cNvSpPr txBox="1"/>
          <p:nvPr/>
        </p:nvSpPr>
        <p:spPr>
          <a:xfrm>
            <a:off x="1021666" y="2933700"/>
            <a:ext cx="16230600" cy="5296193"/>
          </a:xfrm>
          <a:prstGeom prst="rect">
            <a:avLst/>
          </a:prstGeom>
        </p:spPr>
        <p:txBody>
          <a:bodyPr wrap="square" lIns="0" tIns="0" rIns="0" bIns="0" rtlCol="0" anchor="t">
            <a:spAutoFit/>
          </a:bodyPr>
          <a:lstStyle/>
          <a:p>
            <a:pPr marL="285750" indent="-285750" fontAlgn="base">
              <a:buFont typeface="Arial" panose="020B0604020202020204" pitchFamily="34" charset="0"/>
              <a:buChar char="•"/>
            </a:pPr>
            <a:r>
              <a:rPr lang="en-US" sz="3200" dirty="0">
                <a:latin typeface="Montserrat Classic" panose="020B0604020202020204" charset="0"/>
              </a:rPr>
              <a:t>The Confusion Assessment Method (CAM) is the most accurate tool for diagnosing delirium in adults.</a:t>
            </a:r>
            <a:br>
              <a:rPr lang="en-US" sz="3200" dirty="0">
                <a:latin typeface="Montserrat Classic" panose="020B0604020202020204" charset="0"/>
              </a:rPr>
            </a:br>
            <a:endParaRPr lang="en-US" sz="3200" dirty="0">
              <a:latin typeface="Montserrat Classic" panose="020B0604020202020204" charset="0"/>
            </a:endParaRPr>
          </a:p>
          <a:p>
            <a:pPr marL="285750" indent="-285750" fontAlgn="base">
              <a:buFont typeface="Arial" panose="020B0604020202020204" pitchFamily="34" charset="0"/>
              <a:buChar char="•"/>
            </a:pPr>
            <a:r>
              <a:rPr lang="en-US" sz="3200" dirty="0">
                <a:latin typeface="Montserrat Classic" panose="020B0604020202020204" charset="0"/>
              </a:rPr>
              <a:t>The Hospital Elder Life Program (HELP) is a multidisciplinary strategy that addresses sleep hygiene, cognitive impairment, immobility, visual and hearing impairment, and dehydration and should be used to prevent delirium.</a:t>
            </a:r>
          </a:p>
          <a:p>
            <a:pPr fontAlgn="base"/>
            <a:endParaRPr lang="en-US" sz="3200" dirty="0">
              <a:latin typeface="Montserrat Classic" panose="020B0604020202020204" charset="0"/>
            </a:endParaRPr>
          </a:p>
          <a:p>
            <a:pPr marL="285750" indent="-285750" fontAlgn="base">
              <a:buFont typeface="Arial" panose="020B0604020202020204" pitchFamily="34" charset="0"/>
              <a:buChar char="•"/>
            </a:pPr>
            <a:r>
              <a:rPr lang="en-US" sz="3200" dirty="0">
                <a:latin typeface="Montserrat Classic" panose="020B0604020202020204" charset="0"/>
              </a:rPr>
              <a:t>Medications should not be used for the prevention of delirium in hospitalized patients.</a:t>
            </a:r>
            <a:br>
              <a:rPr lang="en-US" sz="3200" dirty="0">
                <a:latin typeface="Montserrat Classic" panose="020B0604020202020204" charset="0"/>
              </a:rPr>
            </a:br>
            <a:endParaRPr lang="en-US" sz="3200" dirty="0">
              <a:latin typeface="Montserrat Classic" panose="020B0604020202020204" charset="0"/>
            </a:endParaRPr>
          </a:p>
          <a:p>
            <a:pPr>
              <a:lnSpc>
                <a:spcPts val="3359"/>
              </a:lnSpc>
            </a:pPr>
            <a:endParaRPr lang="en-US" dirty="0">
              <a:solidFill>
                <a:srgbClr val="2D262A"/>
              </a:solidFill>
              <a:latin typeface="Montserrat Classic"/>
            </a:endParaRPr>
          </a:p>
        </p:txBody>
      </p:sp>
    </p:spTree>
    <p:extLst>
      <p:ext uri="{BB962C8B-B14F-4D97-AF65-F5344CB8AC3E}">
        <p14:creationId xmlns:p14="http://schemas.microsoft.com/office/powerpoint/2010/main" val="3919876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F1724-B888-200A-30B5-734345D57BF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D6AE7E1-4C69-4C78-0A7F-8BBA7EDF04A5}"/>
              </a:ext>
            </a:extLst>
          </p:cNvPr>
          <p:cNvSpPr txBox="1"/>
          <p:nvPr/>
        </p:nvSpPr>
        <p:spPr>
          <a:xfrm>
            <a:off x="1028700" y="2159559"/>
            <a:ext cx="16040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Delirium Reduction Strategy</a:t>
            </a:r>
          </a:p>
        </p:txBody>
      </p:sp>
      <p:grpSp>
        <p:nvGrpSpPr>
          <p:cNvPr id="15" name="Group 15">
            <a:extLst>
              <a:ext uri="{FF2B5EF4-FFF2-40B4-BE49-F238E27FC236}">
                <a16:creationId xmlns:a16="http://schemas.microsoft.com/office/drawing/2014/main" id="{C87AF3AF-87E9-09DF-B01A-3C7FD25DAB8B}"/>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CFDF063C-BA2C-D6DD-CCA0-DFDDE9C40CC7}"/>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AF2D4CE-4172-F4F2-0F2B-51716953CA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148B1EC9-B647-8722-C856-8196AC839D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EE994285-3D66-E507-7E1A-08A2529B9FEC}"/>
              </a:ext>
            </a:extLst>
          </p:cNvPr>
          <p:cNvSpPr txBox="1"/>
          <p:nvPr/>
        </p:nvSpPr>
        <p:spPr>
          <a:xfrm>
            <a:off x="1021666" y="2933700"/>
            <a:ext cx="16885334" cy="7635295"/>
          </a:xfrm>
          <a:prstGeom prst="rect">
            <a:avLst/>
          </a:prstGeom>
        </p:spPr>
        <p:txBody>
          <a:bodyPr wrap="square" lIns="0" tIns="0" rIns="0" bIns="0" rtlCol="0" anchor="t">
            <a:spAutoFit/>
          </a:bodyPr>
          <a:lstStyle/>
          <a:p>
            <a:pPr fontAlgn="base"/>
            <a:r>
              <a:rPr lang="en-US" sz="3200" dirty="0">
                <a:latin typeface="Montserrat Classic" panose="020B0604020202020204" charset="0"/>
              </a:rPr>
              <a:t>The ESCAPE Bundle: evidence-based program designed to reduce delirium in hospitalized patients:  </a:t>
            </a:r>
          </a:p>
          <a:p>
            <a:pPr marL="1252538" lvl="2" indent="-338138">
              <a:buFont typeface="Wingdings" panose="05000000000000000000" pitchFamily="2" charset="2"/>
              <a:buChar char="ü"/>
            </a:pPr>
            <a:r>
              <a:rPr lang="en-US" sz="3200" b="1" u="sng" dirty="0">
                <a:solidFill>
                  <a:srgbClr val="25B1DD"/>
                </a:solidFill>
                <a:latin typeface="Montserrat Classic" panose="020B0604020202020204" charset="0"/>
              </a:rPr>
              <a:t>E</a:t>
            </a:r>
            <a:r>
              <a:rPr lang="en-US" sz="3200" b="1" dirty="0">
                <a:solidFill>
                  <a:srgbClr val="25B1DD"/>
                </a:solidFill>
                <a:latin typeface="Montserrat Classic" panose="020B0604020202020204" charset="0"/>
              </a:rPr>
              <a:t>arly Mobilization</a:t>
            </a:r>
            <a:r>
              <a:rPr lang="en-US" sz="3200" dirty="0">
                <a:latin typeface="Montserrat Classic" panose="020B0604020202020204" charset="0"/>
              </a:rPr>
              <a:t>: Encouraging patients to move around to prevent falls and improve mobility.</a:t>
            </a:r>
          </a:p>
          <a:p>
            <a:pPr marL="1252538" lvl="2" indent="-338138">
              <a:buFont typeface="Wingdings" panose="05000000000000000000" pitchFamily="2" charset="2"/>
              <a:buChar char="ü"/>
            </a:pPr>
            <a:r>
              <a:rPr lang="en-US" sz="3200" b="1" u="sng" dirty="0">
                <a:solidFill>
                  <a:srgbClr val="25B1DD"/>
                </a:solidFill>
                <a:latin typeface="Montserrat Classic" panose="020B0604020202020204" charset="0"/>
              </a:rPr>
              <a:t>S</a:t>
            </a:r>
            <a:r>
              <a:rPr lang="en-US" sz="3200" b="1" dirty="0">
                <a:solidFill>
                  <a:srgbClr val="25B1DD"/>
                </a:solidFill>
                <a:latin typeface="Montserrat Classic" panose="020B0604020202020204" charset="0"/>
              </a:rPr>
              <a:t>unlight and Sleep</a:t>
            </a:r>
            <a:r>
              <a:rPr lang="en-US" sz="3200" dirty="0">
                <a:latin typeface="Montserrat Classic" panose="020B0604020202020204" charset="0"/>
              </a:rPr>
              <a:t>: Ensuring adequate light exposure and rest to support      cognitive function.</a:t>
            </a:r>
          </a:p>
          <a:p>
            <a:pPr marL="1252538" lvl="2" indent="-338138">
              <a:buFont typeface="Wingdings" panose="05000000000000000000" pitchFamily="2" charset="2"/>
              <a:buChar char="ü"/>
            </a:pPr>
            <a:r>
              <a:rPr lang="en-US" sz="3200" b="1" u="sng" dirty="0">
                <a:solidFill>
                  <a:srgbClr val="25B1DD"/>
                </a:solidFill>
                <a:latin typeface="Montserrat Classic" panose="020B0604020202020204" charset="0"/>
              </a:rPr>
              <a:t>C</a:t>
            </a:r>
            <a:r>
              <a:rPr lang="en-US" sz="3200" b="1" dirty="0">
                <a:solidFill>
                  <a:srgbClr val="25B1DD"/>
                </a:solidFill>
                <a:latin typeface="Montserrat Classic" panose="020B0604020202020204" charset="0"/>
              </a:rPr>
              <a:t>onstant Reorientation</a:t>
            </a:r>
            <a:r>
              <a:rPr lang="en-US" sz="3200" dirty="0">
                <a:latin typeface="Montserrat Classic" panose="020B0604020202020204" charset="0"/>
              </a:rPr>
              <a:t>: Regularly reminding patients of their </a:t>
            </a:r>
            <a:br>
              <a:rPr lang="en-US" sz="3200" dirty="0">
                <a:latin typeface="Montserrat Classic" panose="020B0604020202020204" charset="0"/>
              </a:rPr>
            </a:br>
            <a:r>
              <a:rPr lang="en-US" sz="3200" dirty="0">
                <a:latin typeface="Montserrat Classic" panose="020B0604020202020204" charset="0"/>
              </a:rPr>
              <a:t>surroundings and time to maintain awareness.</a:t>
            </a:r>
          </a:p>
          <a:p>
            <a:pPr marL="1252538" lvl="2" indent="-338138">
              <a:buFont typeface="Wingdings" panose="05000000000000000000" pitchFamily="2" charset="2"/>
              <a:buChar char="ü"/>
            </a:pPr>
            <a:r>
              <a:rPr lang="en-US" sz="3200" b="1" u="sng" dirty="0">
                <a:solidFill>
                  <a:srgbClr val="25B1DD"/>
                </a:solidFill>
                <a:latin typeface="Montserrat Classic" panose="020B0604020202020204" charset="0"/>
              </a:rPr>
              <a:t>A</a:t>
            </a:r>
            <a:r>
              <a:rPr lang="en-US" sz="3200" b="1" dirty="0">
                <a:solidFill>
                  <a:srgbClr val="25B1DD"/>
                </a:solidFill>
                <a:latin typeface="Montserrat Classic" panose="020B0604020202020204" charset="0"/>
              </a:rPr>
              <a:t>voiding Stimulants</a:t>
            </a:r>
            <a:r>
              <a:rPr lang="en-US" sz="3200" dirty="0">
                <a:latin typeface="Montserrat Classic" panose="020B0604020202020204" charset="0"/>
              </a:rPr>
              <a:t>: Reducing exposure to stimulants that can </a:t>
            </a:r>
            <a:br>
              <a:rPr lang="en-US" sz="3200" dirty="0">
                <a:latin typeface="Montserrat Classic" panose="020B0604020202020204" charset="0"/>
              </a:rPr>
            </a:br>
            <a:r>
              <a:rPr lang="en-US" sz="3200" dirty="0">
                <a:latin typeface="Montserrat Classic" panose="020B0604020202020204" charset="0"/>
              </a:rPr>
              <a:t>exacerbate delirium.</a:t>
            </a:r>
          </a:p>
          <a:p>
            <a:pPr marL="1252538" lvl="2" indent="-338138">
              <a:buFont typeface="Wingdings" panose="05000000000000000000" pitchFamily="2" charset="2"/>
              <a:buChar char="ü"/>
            </a:pPr>
            <a:r>
              <a:rPr lang="en-US" sz="3200" b="1" u="sng" dirty="0">
                <a:solidFill>
                  <a:srgbClr val="25B1DD"/>
                </a:solidFill>
                <a:latin typeface="Montserrat Classic" panose="020B0604020202020204" charset="0"/>
              </a:rPr>
              <a:t>P</a:t>
            </a:r>
            <a:r>
              <a:rPr lang="en-US" sz="3200" b="1" dirty="0">
                <a:solidFill>
                  <a:srgbClr val="25B1DD"/>
                </a:solidFill>
                <a:latin typeface="Montserrat Classic" panose="020B0604020202020204" charset="0"/>
              </a:rPr>
              <a:t>ain Control</a:t>
            </a:r>
            <a:r>
              <a:rPr lang="en-US" sz="3200" dirty="0">
                <a:latin typeface="Montserrat Classic" panose="020B0604020202020204" charset="0"/>
              </a:rPr>
              <a:t>: Addressing pain effectively to minimize agitation and </a:t>
            </a:r>
            <a:br>
              <a:rPr lang="en-US" sz="3200" dirty="0">
                <a:latin typeface="Montserrat Classic" panose="020B0604020202020204" charset="0"/>
              </a:rPr>
            </a:br>
            <a:r>
              <a:rPr lang="en-US" sz="3200" dirty="0">
                <a:latin typeface="Montserrat Classic" panose="020B0604020202020204" charset="0"/>
              </a:rPr>
              <a:t>confusion.</a:t>
            </a:r>
          </a:p>
          <a:p>
            <a:pPr marL="1252538" lvl="2" indent="-338138">
              <a:buFont typeface="Wingdings" panose="05000000000000000000" pitchFamily="2" charset="2"/>
              <a:buChar char="ü"/>
            </a:pPr>
            <a:r>
              <a:rPr lang="en-US" sz="3200" b="1" u="sng" dirty="0">
                <a:solidFill>
                  <a:srgbClr val="25B1DD"/>
                </a:solidFill>
                <a:latin typeface="Montserrat Classic" panose="020B0604020202020204" charset="0"/>
              </a:rPr>
              <a:t>E</a:t>
            </a:r>
            <a:r>
              <a:rPr lang="en-US" sz="3200" b="1" dirty="0">
                <a:solidFill>
                  <a:srgbClr val="25B1DD"/>
                </a:solidFill>
                <a:latin typeface="Montserrat Classic" panose="020B0604020202020204" charset="0"/>
              </a:rPr>
              <a:t>ffective Communication</a:t>
            </a:r>
            <a:r>
              <a:rPr lang="en-US" sz="3200" dirty="0">
                <a:latin typeface="Montserrat Classic" panose="020B0604020202020204" charset="0"/>
              </a:rPr>
              <a:t>: Ensuring clear and respectful communication </a:t>
            </a:r>
            <a:br>
              <a:rPr lang="en-US" sz="3200" dirty="0">
                <a:latin typeface="Montserrat Classic" panose="020B0604020202020204" charset="0"/>
              </a:rPr>
            </a:br>
            <a:r>
              <a:rPr lang="en-US" sz="3200" dirty="0">
                <a:latin typeface="Montserrat Classic" panose="020B0604020202020204" charset="0"/>
              </a:rPr>
              <a:t>to enhance patient understanding and safety.</a:t>
            </a:r>
          </a:p>
          <a:p>
            <a:pPr marL="285750" indent="-285750" fontAlgn="base">
              <a:buFont typeface="Arial" panose="020B0604020202020204" pitchFamily="34" charset="0"/>
              <a:buChar char="•"/>
            </a:pPr>
            <a:endParaRPr lang="en-US" sz="2400" dirty="0">
              <a:latin typeface="Montserrat Classic" panose="020B0604020202020204" charset="0"/>
            </a:endParaRPr>
          </a:p>
          <a:p>
            <a:pPr>
              <a:lnSpc>
                <a:spcPts val="3359"/>
              </a:lnSpc>
            </a:pPr>
            <a:endParaRPr lang="en-US" dirty="0">
              <a:solidFill>
                <a:srgbClr val="2D262A"/>
              </a:solidFill>
              <a:latin typeface="Montserrat Classic"/>
            </a:endParaRPr>
          </a:p>
        </p:txBody>
      </p:sp>
    </p:spTree>
    <p:extLst>
      <p:ext uri="{BB962C8B-B14F-4D97-AF65-F5344CB8AC3E}">
        <p14:creationId xmlns:p14="http://schemas.microsoft.com/office/powerpoint/2010/main" val="1960875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B5973-142B-396D-905D-EA3C797727B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D5D756B-3CA5-6BB2-D7B3-49F599846B2E}"/>
              </a:ext>
            </a:extLst>
          </p:cNvPr>
          <p:cNvSpPr txBox="1"/>
          <p:nvPr/>
        </p:nvSpPr>
        <p:spPr>
          <a:xfrm>
            <a:off x="1028700" y="2159559"/>
            <a:ext cx="16040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Keep Moving… Safe Mobility Programs</a:t>
            </a:r>
          </a:p>
        </p:txBody>
      </p:sp>
      <p:grpSp>
        <p:nvGrpSpPr>
          <p:cNvPr id="15" name="Group 15">
            <a:extLst>
              <a:ext uri="{FF2B5EF4-FFF2-40B4-BE49-F238E27FC236}">
                <a16:creationId xmlns:a16="http://schemas.microsoft.com/office/drawing/2014/main" id="{31817593-1CAD-C978-D058-A8128B385571}"/>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F78BF24E-850A-2FBE-4108-56D87DD8C44D}"/>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E7F6BD1A-9880-1129-C006-41510A942864}"/>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98C41A70-73CB-57B8-A747-2FECF05289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ECCC52BA-6F4C-B4B1-E84B-225AA3350388}"/>
              </a:ext>
            </a:extLst>
          </p:cNvPr>
          <p:cNvSpPr txBox="1"/>
          <p:nvPr/>
        </p:nvSpPr>
        <p:spPr>
          <a:xfrm>
            <a:off x="1021666" y="2933700"/>
            <a:ext cx="16230600" cy="4803751"/>
          </a:xfrm>
          <a:prstGeom prst="rect">
            <a:avLst/>
          </a:prstGeom>
        </p:spPr>
        <p:txBody>
          <a:bodyPr wrap="square" lIns="0" tIns="0" rIns="0" bIns="0" rtlCol="0" anchor="t">
            <a:spAutoFit/>
          </a:bodyPr>
          <a:lstStyle/>
          <a:p>
            <a:pPr marL="571500" indent="-571500">
              <a:lnSpc>
                <a:spcPct val="100000"/>
              </a:lnSpc>
              <a:buFont typeface="Arial" panose="020B0604020202020204" pitchFamily="34" charset="0"/>
              <a:buChar char="•"/>
            </a:pPr>
            <a:r>
              <a:rPr lang="en-US" altLang="en-US" sz="3600" dirty="0">
                <a:latin typeface="Montserrat Classic" panose="020B0604020202020204" charset="0"/>
                <a:ea typeface="Calibri" panose="020F0502020204030204" pitchFamily="34" charset="0"/>
                <a:cs typeface="Calibri" panose="020F0502020204030204" pitchFamily="34" charset="0"/>
              </a:rPr>
              <a:t>Integrates strategies to promote movement while preventing harm from immobility and falls.</a:t>
            </a:r>
            <a:br>
              <a:rPr lang="en-US" altLang="en-US" sz="3600" dirty="0">
                <a:latin typeface="Montserrat Classic" panose="020B0604020202020204" charset="0"/>
                <a:ea typeface="Calibri" panose="020F0502020204030204" pitchFamily="34" charset="0"/>
                <a:cs typeface="Calibri" panose="020F0502020204030204" pitchFamily="34" charset="0"/>
              </a:rPr>
            </a:br>
            <a:endParaRPr lang="en-US" altLang="en-US" sz="3600" dirty="0">
              <a:latin typeface="Montserrat Classic" panose="020B0604020202020204" charset="0"/>
              <a:ea typeface="Calibri" panose="020F0502020204030204" pitchFamily="34" charset="0"/>
              <a:cs typeface="Calibri" panose="020F0502020204030204" pitchFamily="34" charset="0"/>
            </a:endParaRPr>
          </a:p>
          <a:p>
            <a:pPr marL="571500" indent="-571500">
              <a:lnSpc>
                <a:spcPct val="100000"/>
              </a:lnSpc>
              <a:buFont typeface="Arial" panose="020B0604020202020204" pitchFamily="34" charset="0"/>
              <a:buChar char="•"/>
            </a:pPr>
            <a:r>
              <a:rPr lang="en-US" altLang="en-US" sz="3600" dirty="0">
                <a:latin typeface="Montserrat Classic" panose="020B0604020202020204" charset="0"/>
                <a:ea typeface="Calibri" panose="020F0502020204030204" pitchFamily="34" charset="0"/>
                <a:cs typeface="Calibri" panose="020F0502020204030204" pitchFamily="34" charset="0"/>
              </a:rPr>
              <a:t>Key goals include:</a:t>
            </a:r>
          </a:p>
          <a:p>
            <a:pPr marL="1485900" lvl="2" indent="-571500">
              <a:buFont typeface="Arial" panose="020B0604020202020204" pitchFamily="34" charset="0"/>
              <a:buChar char="•"/>
            </a:pPr>
            <a:r>
              <a:rPr lang="en-US" altLang="en-US" sz="3600" dirty="0">
                <a:latin typeface="Montserrat Classic" panose="020B0604020202020204" charset="0"/>
                <a:ea typeface="Calibri" panose="020F0502020204030204" pitchFamily="34" charset="0"/>
                <a:cs typeface="Calibri" panose="020F0502020204030204" pitchFamily="34" charset="0"/>
              </a:rPr>
              <a:t>Maintaining function</a:t>
            </a:r>
          </a:p>
          <a:p>
            <a:pPr marL="1485900" lvl="2" indent="-571500">
              <a:buFont typeface="Arial" panose="020B0604020202020204" pitchFamily="34" charset="0"/>
              <a:buChar char="•"/>
            </a:pPr>
            <a:r>
              <a:rPr lang="en-US" altLang="en-US" sz="3600" dirty="0">
                <a:latin typeface="Montserrat Classic" panose="020B0604020202020204" charset="0"/>
                <a:ea typeface="Calibri" panose="020F0502020204030204" pitchFamily="34" charset="0"/>
                <a:cs typeface="Calibri" panose="020F0502020204030204" pitchFamily="34" charset="0"/>
              </a:rPr>
              <a:t>Preventing complications like pressure injuries and blood clots</a:t>
            </a:r>
          </a:p>
          <a:p>
            <a:pPr marL="1485900" lvl="2" indent="-571500">
              <a:buFont typeface="Arial" panose="020B0604020202020204" pitchFamily="34" charset="0"/>
              <a:buChar char="•"/>
            </a:pPr>
            <a:r>
              <a:rPr lang="en-US" altLang="en-US" sz="3600" dirty="0">
                <a:latin typeface="Montserrat Classic" panose="020B0604020202020204" charset="0"/>
                <a:ea typeface="Calibri" panose="020F0502020204030204" pitchFamily="34" charset="0"/>
                <a:cs typeface="Calibri" panose="020F0502020204030204" pitchFamily="34" charset="0"/>
              </a:rPr>
              <a:t>Improving the overall patient experience by supporting independence and reducing hospital stays</a:t>
            </a:r>
            <a:endParaRPr lang="en-US" sz="3600" dirty="0">
              <a:latin typeface="Montserrat Classic" panose="020B0604020202020204" charset="0"/>
            </a:endParaRPr>
          </a:p>
          <a:p>
            <a:pPr>
              <a:lnSpc>
                <a:spcPts val="3359"/>
              </a:lnSpc>
            </a:pPr>
            <a:endParaRPr lang="en-US" dirty="0">
              <a:solidFill>
                <a:srgbClr val="2D262A"/>
              </a:solidFill>
              <a:latin typeface="Montserrat Classic"/>
            </a:endParaRPr>
          </a:p>
        </p:txBody>
      </p:sp>
    </p:spTree>
    <p:extLst>
      <p:ext uri="{BB962C8B-B14F-4D97-AF65-F5344CB8AC3E}">
        <p14:creationId xmlns:p14="http://schemas.microsoft.com/office/powerpoint/2010/main" val="54718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303FE-4D48-6782-C95A-7F0DC45B400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530088A-7615-61EA-72F0-A6B27C68031A}"/>
              </a:ext>
            </a:extLst>
          </p:cNvPr>
          <p:cNvSpPr txBox="1"/>
          <p:nvPr/>
        </p:nvSpPr>
        <p:spPr>
          <a:xfrm>
            <a:off x="1028700" y="2159559"/>
            <a:ext cx="16040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Components of a Safe Mobility Program</a:t>
            </a:r>
          </a:p>
        </p:txBody>
      </p:sp>
      <p:grpSp>
        <p:nvGrpSpPr>
          <p:cNvPr id="15" name="Group 15">
            <a:extLst>
              <a:ext uri="{FF2B5EF4-FFF2-40B4-BE49-F238E27FC236}">
                <a16:creationId xmlns:a16="http://schemas.microsoft.com/office/drawing/2014/main" id="{DAF191C1-6E62-8C26-350A-EEE29AC06C30}"/>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32FB3039-EA91-AA05-068C-B19D044DF89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703CF2C8-E50B-0EFD-D959-1428075335E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CD54AF4E-9407-EBBC-40EB-D415B4EB3C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EA7C32B0-4098-95E4-E1BB-E685EB37F10A}"/>
              </a:ext>
            </a:extLst>
          </p:cNvPr>
          <p:cNvSpPr txBox="1"/>
          <p:nvPr/>
        </p:nvSpPr>
        <p:spPr>
          <a:xfrm>
            <a:off x="1021666" y="2933700"/>
            <a:ext cx="16230600" cy="6773521"/>
          </a:xfrm>
          <a:prstGeom prst="rect">
            <a:avLst/>
          </a:prstGeom>
        </p:spPr>
        <p:txBody>
          <a:bodyPr wrap="square" lIns="0" tIns="0" rIns="0" bIns="0" rtlCol="0" anchor="t">
            <a:spAutoFit/>
          </a:bodyPr>
          <a:lstStyle/>
          <a:p>
            <a:pPr marL="571500" indent="-5715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Early and Progressive Mobility</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Implementing protocols that encourage early out-of-bed activity and gradually increasing intensity.</a:t>
            </a:r>
          </a:p>
          <a:p>
            <a:pPr marL="571500" indent="-5715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Patient-Centered Assessment</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Evaluating an individual's functional status, "What Matters?" to them, and developing an individualized care plan to promote safe mobility. </a:t>
            </a:r>
          </a:p>
          <a:p>
            <a:pPr marL="571500" indent="-5715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Assistive Devices</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Using equipment to reduce manual stress on caregivers and ensure safe patient transfers. </a:t>
            </a:r>
          </a:p>
          <a:p>
            <a:pPr marL="571500" indent="-5715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Team-Based Approach</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Involving interprofessional teams to implement mobility protocols, train staff, and identify patient needs. </a:t>
            </a:r>
          </a:p>
          <a:p>
            <a:pPr marL="571500" indent="-5715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Environmental Safety</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Modifying the hospital environment to minimize fall risks.</a:t>
            </a:r>
          </a:p>
          <a:p>
            <a:pPr marL="571500" indent="-5715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Monitoring and Evaluation</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Regularly assessing patient mobility, tracking outcomes like functional decline and length of stay.</a:t>
            </a:r>
          </a:p>
          <a:p>
            <a:pPr marL="285750" indent="-285750">
              <a:lnSpc>
                <a:spcPts val="3359"/>
              </a:lnSpc>
              <a:buFont typeface="Arial" panose="020B0604020202020204" pitchFamily="34" charset="0"/>
              <a:buChar char="•"/>
            </a:pPr>
            <a:endParaRPr lang="en-US" sz="1600" dirty="0">
              <a:solidFill>
                <a:srgbClr val="2D262A"/>
              </a:solidFill>
              <a:latin typeface="Montserrat Classic" panose="020B0604020202020204" charset="0"/>
            </a:endParaRPr>
          </a:p>
        </p:txBody>
      </p:sp>
    </p:spTree>
    <p:extLst>
      <p:ext uri="{BB962C8B-B14F-4D97-AF65-F5344CB8AC3E}">
        <p14:creationId xmlns:p14="http://schemas.microsoft.com/office/powerpoint/2010/main" val="254789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28700" y="2151354"/>
            <a:ext cx="12344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CMS Measures Approved</a:t>
            </a:r>
          </a:p>
        </p:txBody>
      </p:sp>
      <p:sp>
        <p:nvSpPr>
          <p:cNvPr id="14" name="Freeform 14"/>
          <p:cNvSpPr/>
          <p:nvPr/>
        </p:nvSpPr>
        <p:spPr>
          <a:xfrm>
            <a:off x="1028700" y="1595293"/>
            <a:ext cx="2758345" cy="47625"/>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4">
            <a:extLst>
              <a:ext uri="{FF2B5EF4-FFF2-40B4-BE49-F238E27FC236}">
                <a16:creationId xmlns:a16="http://schemas.microsoft.com/office/drawing/2014/main" id="{F7CEF42C-F60C-3F30-66A5-6E3795A93E0A}"/>
              </a:ext>
            </a:extLst>
          </p:cNvPr>
          <p:cNvSpPr txBox="1"/>
          <p:nvPr/>
        </p:nvSpPr>
        <p:spPr>
          <a:xfrm>
            <a:off x="1028700" y="2747005"/>
            <a:ext cx="16230600" cy="1494705"/>
          </a:xfrm>
          <a:prstGeom prst="rect">
            <a:avLst/>
          </a:prstGeom>
        </p:spPr>
        <p:txBody>
          <a:bodyPr wrap="square" lIns="0" tIns="0" rIns="0" bIns="0" rtlCol="0" anchor="t">
            <a:spAutoFit/>
          </a:bodyPr>
          <a:lstStyle/>
          <a:p>
            <a:pPr algn="ctr"/>
            <a:r>
              <a:rPr lang="en-US" sz="3600" dirty="0">
                <a:solidFill>
                  <a:srgbClr val="2D262A"/>
                </a:solidFill>
                <a:latin typeface="Montserrat Classic"/>
              </a:rPr>
              <a:t>Beginning in 2025, as part of the IQR program, hospitals will be required to report on protocols in place to: </a:t>
            </a:r>
          </a:p>
          <a:p>
            <a:pPr>
              <a:lnSpc>
                <a:spcPts val="3359"/>
              </a:lnSpc>
            </a:pPr>
            <a:endParaRPr lang="en-US" sz="2400" dirty="0">
              <a:solidFill>
                <a:srgbClr val="2D262A"/>
              </a:solidFill>
              <a:latin typeface="Montserrat Classic"/>
            </a:endParaRPr>
          </a:p>
        </p:txBody>
      </p:sp>
      <p:sp>
        <p:nvSpPr>
          <p:cNvPr id="8" name="TextBox 4">
            <a:extLst>
              <a:ext uri="{FF2B5EF4-FFF2-40B4-BE49-F238E27FC236}">
                <a16:creationId xmlns:a16="http://schemas.microsoft.com/office/drawing/2014/main" id="{4384F013-3CB7-BFDB-4D31-91C85B32289D}"/>
              </a:ext>
            </a:extLst>
          </p:cNvPr>
          <p:cNvSpPr txBox="1"/>
          <p:nvPr/>
        </p:nvSpPr>
        <p:spPr>
          <a:xfrm>
            <a:off x="1001737" y="4076700"/>
            <a:ext cx="10759963" cy="5668218"/>
          </a:xfrm>
          <a:prstGeom prst="rect">
            <a:avLst/>
          </a:prstGeom>
        </p:spPr>
        <p:txBody>
          <a:bodyPr wrap="square" lIns="0" tIns="0" rIns="0" bIns="0" rtlCol="0" anchor="t">
            <a:spAutoFit/>
          </a:bodyPr>
          <a:lstStyle/>
          <a:p>
            <a:pPr marL="742950" indent="-742950">
              <a:buAutoNum type="arabicPeriod"/>
            </a:pPr>
            <a:r>
              <a:rPr lang="en-US" sz="3400" dirty="0">
                <a:solidFill>
                  <a:srgbClr val="2D262A"/>
                </a:solidFill>
                <a:latin typeface="Montserrat Classic"/>
              </a:rPr>
              <a:t>Elicit patient health care goals, </a:t>
            </a:r>
            <a:br>
              <a:rPr lang="en-US" sz="3400" dirty="0">
                <a:solidFill>
                  <a:srgbClr val="2D262A"/>
                </a:solidFill>
                <a:latin typeface="Montserrat Classic"/>
              </a:rPr>
            </a:br>
            <a:r>
              <a:rPr lang="en-US" sz="3400" dirty="0">
                <a:solidFill>
                  <a:srgbClr val="2D262A"/>
                </a:solidFill>
                <a:latin typeface="Montserrat Classic"/>
              </a:rPr>
              <a:t>(</a:t>
            </a:r>
            <a:r>
              <a:rPr lang="en-US" sz="3400" dirty="0">
                <a:solidFill>
                  <a:srgbClr val="25B1DD"/>
                </a:solidFill>
                <a:latin typeface="Montserrat Classic"/>
              </a:rPr>
              <a:t>What </a:t>
            </a:r>
            <a:r>
              <a:rPr lang="en-US" sz="3400" b="1" u="sng" dirty="0">
                <a:solidFill>
                  <a:srgbClr val="25B1DD"/>
                </a:solidFill>
                <a:latin typeface="Montserrat Classic"/>
              </a:rPr>
              <a:t>M</a:t>
            </a:r>
            <a:r>
              <a:rPr lang="en-US" sz="3400" dirty="0">
                <a:solidFill>
                  <a:srgbClr val="25B1DD"/>
                </a:solidFill>
                <a:latin typeface="Montserrat Classic"/>
              </a:rPr>
              <a:t>atters</a:t>
            </a:r>
            <a:r>
              <a:rPr lang="en-US" sz="3400" dirty="0">
                <a:solidFill>
                  <a:srgbClr val="2D262A"/>
                </a:solidFill>
                <a:latin typeface="Montserrat Classic"/>
              </a:rPr>
              <a:t>?)</a:t>
            </a:r>
          </a:p>
          <a:p>
            <a:pPr marL="742950" indent="-742950">
              <a:buAutoNum type="arabicPeriod"/>
            </a:pPr>
            <a:r>
              <a:rPr lang="en-US" sz="3400" dirty="0">
                <a:solidFill>
                  <a:srgbClr val="2D262A"/>
                </a:solidFill>
                <a:latin typeface="Montserrat Classic"/>
              </a:rPr>
              <a:t>Responsibly manage medications, (</a:t>
            </a:r>
            <a:r>
              <a:rPr lang="en-US" sz="3400" b="1" u="sng" dirty="0">
                <a:solidFill>
                  <a:srgbClr val="25B1DD"/>
                </a:solidFill>
                <a:latin typeface="Montserrat Classic"/>
              </a:rPr>
              <a:t>M</a:t>
            </a:r>
            <a:r>
              <a:rPr lang="en-US" sz="3400" dirty="0">
                <a:solidFill>
                  <a:srgbClr val="25B1DD"/>
                </a:solidFill>
                <a:latin typeface="Montserrat Classic"/>
              </a:rPr>
              <a:t>edication</a:t>
            </a:r>
            <a:r>
              <a:rPr lang="en-US" sz="3400" dirty="0">
                <a:solidFill>
                  <a:srgbClr val="2D262A"/>
                </a:solidFill>
                <a:latin typeface="Montserrat Classic"/>
              </a:rPr>
              <a:t>)</a:t>
            </a:r>
          </a:p>
          <a:p>
            <a:pPr marL="742950" indent="-742950">
              <a:buAutoNum type="arabicPeriod"/>
            </a:pPr>
            <a:r>
              <a:rPr lang="en-US" sz="3400" dirty="0">
                <a:solidFill>
                  <a:srgbClr val="2D262A"/>
                </a:solidFill>
                <a:latin typeface="Montserrat Classic"/>
              </a:rPr>
              <a:t>Implement frailty screening and intervention (including cognition and mobility), </a:t>
            </a:r>
            <a:br>
              <a:rPr lang="en-US" sz="3400" dirty="0">
                <a:solidFill>
                  <a:srgbClr val="2D262A"/>
                </a:solidFill>
                <a:latin typeface="Montserrat Classic"/>
              </a:rPr>
            </a:br>
            <a:r>
              <a:rPr lang="en-US" sz="3400" dirty="0">
                <a:solidFill>
                  <a:srgbClr val="2D262A"/>
                </a:solidFill>
                <a:latin typeface="Montserrat Classic"/>
              </a:rPr>
              <a:t>(</a:t>
            </a:r>
            <a:r>
              <a:rPr lang="en-US" sz="3400" b="1" u="sng" dirty="0">
                <a:solidFill>
                  <a:srgbClr val="25B1DD"/>
                </a:solidFill>
                <a:latin typeface="Montserrat Classic"/>
              </a:rPr>
              <a:t>M</a:t>
            </a:r>
            <a:r>
              <a:rPr lang="en-US" sz="3400" dirty="0">
                <a:solidFill>
                  <a:srgbClr val="25B1DD"/>
                </a:solidFill>
                <a:latin typeface="Montserrat Classic"/>
              </a:rPr>
              <a:t>obility</a:t>
            </a:r>
            <a:r>
              <a:rPr lang="en-US" sz="3400" dirty="0">
                <a:solidFill>
                  <a:srgbClr val="2D262A"/>
                </a:solidFill>
                <a:latin typeface="Montserrat Classic"/>
              </a:rPr>
              <a:t> and </a:t>
            </a:r>
            <a:r>
              <a:rPr lang="en-US" sz="3400" b="1" u="sng" dirty="0">
                <a:solidFill>
                  <a:srgbClr val="25B1DD"/>
                </a:solidFill>
                <a:latin typeface="Montserrat Classic"/>
              </a:rPr>
              <a:t>M</a:t>
            </a:r>
            <a:r>
              <a:rPr lang="en-US" sz="3400" dirty="0">
                <a:solidFill>
                  <a:srgbClr val="25B1DD"/>
                </a:solidFill>
                <a:latin typeface="Montserrat Classic"/>
              </a:rPr>
              <a:t>entation</a:t>
            </a:r>
            <a:r>
              <a:rPr lang="en-US" sz="3400" dirty="0">
                <a:solidFill>
                  <a:srgbClr val="2D262A"/>
                </a:solidFill>
                <a:latin typeface="Montserrat Classic"/>
              </a:rPr>
              <a:t>)</a:t>
            </a:r>
          </a:p>
          <a:p>
            <a:pPr marL="742950" indent="-742950">
              <a:buAutoNum type="arabicPeriod"/>
            </a:pPr>
            <a:r>
              <a:rPr lang="en-US" sz="3400" dirty="0">
                <a:solidFill>
                  <a:srgbClr val="2D262A"/>
                </a:solidFill>
                <a:latin typeface="Montserrat Classic"/>
              </a:rPr>
              <a:t>Assess social vulnerability (e.g. social isolation, caregiver stress, elder abuse),</a:t>
            </a:r>
          </a:p>
          <a:p>
            <a:pPr marL="742950" indent="-742950">
              <a:buAutoNum type="arabicPeriod"/>
            </a:pPr>
            <a:r>
              <a:rPr lang="en-US" sz="3400" dirty="0">
                <a:solidFill>
                  <a:srgbClr val="2D262A"/>
                </a:solidFill>
                <a:latin typeface="Montserrat Classic"/>
              </a:rPr>
              <a:t>Designate Age-Friendly leadership</a:t>
            </a:r>
          </a:p>
          <a:p>
            <a:pPr>
              <a:lnSpc>
                <a:spcPts val="3359"/>
              </a:lnSpc>
            </a:pPr>
            <a:endParaRPr lang="en-US" sz="3400" dirty="0">
              <a:solidFill>
                <a:srgbClr val="2D262A"/>
              </a:solidFill>
              <a:latin typeface="Montserrat Classic"/>
            </a:endParaRPr>
          </a:p>
        </p:txBody>
      </p:sp>
      <p:pic>
        <p:nvPicPr>
          <p:cNvPr id="1026" name="Picture 2" descr="Age-Friendly Care">
            <a:extLst>
              <a:ext uri="{FF2B5EF4-FFF2-40B4-BE49-F238E27FC236}">
                <a16:creationId xmlns:a16="http://schemas.microsoft.com/office/drawing/2014/main" id="{54562036-0586-1550-9CE9-8BCDAD736B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98337" y="4076700"/>
            <a:ext cx="5825354" cy="55244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FCD3FB7-5DBD-F4C6-06AC-801626AB0520}"/>
              </a:ext>
            </a:extLst>
          </p:cNvPr>
          <p:cNvSpPr/>
          <p:nvPr/>
        </p:nvSpPr>
        <p:spPr>
          <a:xfrm>
            <a:off x="851619" y="3999166"/>
            <a:ext cx="10896600" cy="5524411"/>
          </a:xfrm>
          <a:prstGeom prst="rect">
            <a:avLst/>
          </a:prstGeom>
          <a:noFill/>
          <a:ln w="57150">
            <a:solidFill>
              <a:srgbClr val="1E3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8158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0A8B4-A1F3-2DD8-52BB-C0EB219C38F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66DE549-A44A-29A0-DC9A-44C5494599E0}"/>
              </a:ext>
            </a:extLst>
          </p:cNvPr>
          <p:cNvSpPr txBox="1"/>
          <p:nvPr/>
        </p:nvSpPr>
        <p:spPr>
          <a:xfrm>
            <a:off x="1028700" y="2159559"/>
            <a:ext cx="16040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Benefits of a Safe Mobility Program</a:t>
            </a:r>
          </a:p>
        </p:txBody>
      </p:sp>
      <p:grpSp>
        <p:nvGrpSpPr>
          <p:cNvPr id="15" name="Group 15">
            <a:extLst>
              <a:ext uri="{FF2B5EF4-FFF2-40B4-BE49-F238E27FC236}">
                <a16:creationId xmlns:a16="http://schemas.microsoft.com/office/drawing/2014/main" id="{C0695899-D5C7-7577-F5D8-1AF4CF2A9DAD}"/>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2F00ED00-79D2-419A-4B25-B25E354642D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1513E607-22AA-EFB8-98A6-CE4FA508164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5A3B8AA6-5EF9-55E8-A6F7-4D14E4AFDD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0D8DEFB7-B95C-50B0-21D2-FAD60870D4C5}"/>
              </a:ext>
            </a:extLst>
          </p:cNvPr>
          <p:cNvSpPr txBox="1"/>
          <p:nvPr/>
        </p:nvSpPr>
        <p:spPr>
          <a:xfrm>
            <a:off x="1021666" y="2933700"/>
            <a:ext cx="16230600" cy="6276142"/>
          </a:xfrm>
          <a:prstGeom prst="rect">
            <a:avLst/>
          </a:prstGeom>
        </p:spPr>
        <p:txBody>
          <a:bodyPr wrap="square" lIns="0" tIns="0" rIns="0" bIns="0" rtlCol="0" anchor="t">
            <a:spAutoFit/>
          </a:bodyPr>
          <a:lstStyle/>
          <a:p>
            <a:pPr marL="457200" indent="-4572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Prevention of Functional Decline</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Counteracts the rapid muscle loss and weakness that occurs from immobility, which can begin within 48 hours of admission. </a:t>
            </a:r>
          </a:p>
          <a:p>
            <a:pPr marL="457200" indent="-4572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Reduced Complications</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Decreases the risk of hospital-acquired conditions like pressure injuries, blood clots, and cognitive decline / delirium. </a:t>
            </a:r>
          </a:p>
          <a:p>
            <a:pPr marL="457200" indent="-4572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Improved Patient Experience</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Fosters mental health, confidence, and independence, leading to a better quality of life during and after hospitalization. </a:t>
            </a:r>
          </a:p>
          <a:p>
            <a:pPr marL="457200" indent="-4572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Reduced Hospitalization Costs</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Shorter hospital stays and fewer readmissions contribute to lower healthcare costs. </a:t>
            </a:r>
          </a:p>
          <a:p>
            <a:pPr marL="457200" indent="-457200">
              <a:lnSpc>
                <a:spcPct val="100000"/>
              </a:lnSpc>
              <a:buFont typeface="Arial" panose="020B0604020202020204" pitchFamily="34" charset="0"/>
              <a:buChar char="•"/>
            </a:pPr>
            <a:r>
              <a:rPr lang="en-US" altLang="en-US" sz="3200" b="1" dirty="0">
                <a:solidFill>
                  <a:srgbClr val="25B1DD"/>
                </a:solidFill>
                <a:latin typeface="Montserrat Classic" panose="020B0604020202020204" charset="0"/>
                <a:ea typeface="Calibri" panose="020F0502020204030204" pitchFamily="34" charset="0"/>
                <a:cs typeface="Calibri" panose="020F0502020204030204" pitchFamily="34" charset="0"/>
              </a:rPr>
              <a:t>Improved Staff Safety</a:t>
            </a:r>
            <a:r>
              <a:rPr lang="en-US" altLang="en-US" sz="3200" b="1" dirty="0">
                <a:latin typeface="Montserrat Classic" panose="020B0604020202020204" charset="0"/>
                <a:ea typeface="Calibri" panose="020F0502020204030204" pitchFamily="34" charset="0"/>
                <a:cs typeface="Calibri" panose="020F0502020204030204" pitchFamily="34" charset="0"/>
              </a:rPr>
              <a:t>: </a:t>
            </a:r>
            <a:r>
              <a:rPr lang="en-US" altLang="en-US" sz="3200" dirty="0">
                <a:latin typeface="Montserrat Classic" panose="020B0604020202020204" charset="0"/>
                <a:ea typeface="Calibri" panose="020F0502020204030204" pitchFamily="34" charset="0"/>
                <a:cs typeface="Calibri" panose="020F0502020204030204" pitchFamily="34" charset="0"/>
              </a:rPr>
              <a:t>Reduces the musculoskeletal injuries common among healthcare workers who perform manual patient handling.</a:t>
            </a:r>
          </a:p>
          <a:p>
            <a:pPr marL="285750" indent="-285750">
              <a:lnSpc>
                <a:spcPts val="3359"/>
              </a:lnSpc>
              <a:buFont typeface="Arial" panose="020B0604020202020204" pitchFamily="34" charset="0"/>
              <a:buChar char="•"/>
            </a:pPr>
            <a:endParaRPr lang="en-US" sz="1600" dirty="0">
              <a:solidFill>
                <a:srgbClr val="2D262A"/>
              </a:solidFill>
              <a:latin typeface="Montserrat Classic" panose="020B0604020202020204" charset="0"/>
            </a:endParaRPr>
          </a:p>
        </p:txBody>
      </p:sp>
    </p:spTree>
    <p:extLst>
      <p:ext uri="{BB962C8B-B14F-4D97-AF65-F5344CB8AC3E}">
        <p14:creationId xmlns:p14="http://schemas.microsoft.com/office/powerpoint/2010/main" val="4246125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FDB34-FA68-E26A-4E20-6944581860C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F6AD49F-D1BE-43B8-33C7-AB2F44625198}"/>
              </a:ext>
            </a:extLst>
          </p:cNvPr>
          <p:cNvSpPr txBox="1"/>
          <p:nvPr/>
        </p:nvSpPr>
        <p:spPr>
          <a:xfrm>
            <a:off x="1028700" y="2159559"/>
            <a:ext cx="16040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What’s Next?</a:t>
            </a:r>
          </a:p>
        </p:txBody>
      </p:sp>
      <p:grpSp>
        <p:nvGrpSpPr>
          <p:cNvPr id="15" name="Group 15">
            <a:extLst>
              <a:ext uri="{FF2B5EF4-FFF2-40B4-BE49-F238E27FC236}">
                <a16:creationId xmlns:a16="http://schemas.microsoft.com/office/drawing/2014/main" id="{01B495E8-0BA3-4E13-6BBE-53005B18EEB2}"/>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78F0ADE1-C18D-2266-C2F9-AF469FC71944}"/>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0542AB0-9C74-D803-5C49-557D4C48961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A1488484-F1F3-322B-46B3-E6980BB7E7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E3BA670A-7BAA-5691-92CF-7FD64494794D}"/>
              </a:ext>
            </a:extLst>
          </p:cNvPr>
          <p:cNvSpPr txBox="1"/>
          <p:nvPr/>
        </p:nvSpPr>
        <p:spPr>
          <a:xfrm>
            <a:off x="1021666" y="2933700"/>
            <a:ext cx="16230600" cy="3436838"/>
          </a:xfrm>
          <a:prstGeom prst="rect">
            <a:avLst/>
          </a:prstGeom>
        </p:spPr>
        <p:txBody>
          <a:bodyPr wrap="square" lIns="0" tIns="0" rIns="0" bIns="0" rtlCol="0" anchor="t">
            <a:spAutoFit/>
          </a:bodyPr>
          <a:lstStyle/>
          <a:p>
            <a:pPr marL="285750" indent="-285750">
              <a:lnSpc>
                <a:spcPts val="3359"/>
              </a:lnSpc>
              <a:spcAft>
                <a:spcPts val="600"/>
              </a:spcAft>
              <a:buFont typeface="Arial" panose="020B0604020202020204" pitchFamily="34" charset="0"/>
              <a:buChar char="•"/>
            </a:pPr>
            <a:r>
              <a:rPr lang="en-US" sz="3000" dirty="0">
                <a:solidFill>
                  <a:srgbClr val="2D262A"/>
                </a:solidFill>
                <a:latin typeface="Montserrat Classic" panose="020B0604020202020204" charset="0"/>
              </a:rPr>
              <a:t>The U.S. and the Nebraska population is getting older –patients and providers</a:t>
            </a:r>
          </a:p>
          <a:p>
            <a:pPr>
              <a:lnSpc>
                <a:spcPts val="3359"/>
              </a:lnSpc>
              <a:spcAft>
                <a:spcPts val="600"/>
              </a:spcAft>
            </a:pPr>
            <a:endParaRPr lang="en-US" sz="3000" dirty="0">
              <a:solidFill>
                <a:srgbClr val="2D262A"/>
              </a:solidFill>
              <a:latin typeface="Montserrat Classic" panose="020B0604020202020204" charset="0"/>
            </a:endParaRPr>
          </a:p>
          <a:p>
            <a:pPr marL="285750" indent="-285750">
              <a:lnSpc>
                <a:spcPts val="3359"/>
              </a:lnSpc>
              <a:spcAft>
                <a:spcPts val="600"/>
              </a:spcAft>
              <a:buFont typeface="Arial" panose="020B0604020202020204" pitchFamily="34" charset="0"/>
              <a:buChar char="•"/>
            </a:pPr>
            <a:r>
              <a:rPr lang="en-US" sz="3000" dirty="0">
                <a:solidFill>
                  <a:srgbClr val="2D262A"/>
                </a:solidFill>
                <a:latin typeface="Montserrat Classic" panose="020B0604020202020204" charset="0"/>
              </a:rPr>
              <a:t>There are fewer resources available to support the older adults</a:t>
            </a:r>
          </a:p>
          <a:p>
            <a:pPr>
              <a:lnSpc>
                <a:spcPts val="3359"/>
              </a:lnSpc>
              <a:spcAft>
                <a:spcPts val="600"/>
              </a:spcAft>
            </a:pPr>
            <a:endParaRPr lang="en-US" sz="3000" dirty="0">
              <a:solidFill>
                <a:srgbClr val="2D262A"/>
              </a:solidFill>
              <a:latin typeface="Montserrat Classic" panose="020B0604020202020204" charset="0"/>
            </a:endParaRPr>
          </a:p>
          <a:p>
            <a:pPr marL="285750" indent="-285750">
              <a:lnSpc>
                <a:spcPts val="3359"/>
              </a:lnSpc>
              <a:spcAft>
                <a:spcPts val="600"/>
              </a:spcAft>
              <a:buFont typeface="Arial" panose="020B0604020202020204" pitchFamily="34" charset="0"/>
              <a:buChar char="•"/>
            </a:pPr>
            <a:r>
              <a:rPr lang="en-US" sz="3000" dirty="0">
                <a:solidFill>
                  <a:srgbClr val="2D262A"/>
                </a:solidFill>
                <a:latin typeface="Montserrat Classic" panose="020B0604020202020204" charset="0"/>
              </a:rPr>
              <a:t>Call to Action – think outside of the box, implement new programming, ensure that patients 65+ years old get the care that they deserve.</a:t>
            </a:r>
          </a:p>
          <a:p>
            <a:pPr marL="285750" indent="-285750">
              <a:lnSpc>
                <a:spcPts val="3359"/>
              </a:lnSpc>
              <a:buFont typeface="Arial" panose="020B0604020202020204" pitchFamily="34" charset="0"/>
              <a:buChar char="•"/>
            </a:pPr>
            <a:endParaRPr lang="en-US" sz="3000" dirty="0">
              <a:solidFill>
                <a:srgbClr val="2D262A"/>
              </a:solidFill>
              <a:latin typeface="Montserrat Classic" panose="020B0604020202020204" charset="0"/>
            </a:endParaRPr>
          </a:p>
        </p:txBody>
      </p:sp>
    </p:spTree>
    <p:extLst>
      <p:ext uri="{BB962C8B-B14F-4D97-AF65-F5344CB8AC3E}">
        <p14:creationId xmlns:p14="http://schemas.microsoft.com/office/powerpoint/2010/main" val="2567160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794627" y="4105507"/>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a:t>
            </a:r>
          </a:p>
        </p:txBody>
      </p:sp>
      <p:sp>
        <p:nvSpPr>
          <p:cNvPr id="6" name="TextBox 6"/>
          <p:cNvSpPr txBox="1"/>
          <p:nvPr/>
        </p:nvSpPr>
        <p:spPr>
          <a:xfrm rot="-5400000">
            <a:off x="-775100" y="68901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7" name="TextBox 7"/>
          <p:cNvSpPr txBox="1"/>
          <p:nvPr/>
        </p:nvSpPr>
        <p:spPr>
          <a:xfrm>
            <a:off x="4953000" y="5676900"/>
            <a:ext cx="3910973" cy="444737"/>
          </a:xfrm>
          <a:prstGeom prst="rect">
            <a:avLst/>
          </a:prstGeom>
        </p:spPr>
        <p:txBody>
          <a:bodyPr wrap="square" lIns="0" tIns="0" rIns="0" bIns="0" rtlCol="0" anchor="t">
            <a:spAutoFit/>
          </a:bodyPr>
          <a:lstStyle/>
          <a:p>
            <a:pPr>
              <a:lnSpc>
                <a:spcPts val="3920"/>
              </a:lnSpc>
            </a:pPr>
            <a:r>
              <a:rPr lang="en-US" sz="2800" spc="963" dirty="0">
                <a:solidFill>
                  <a:srgbClr val="25B1DD"/>
                </a:solidFill>
                <a:latin typeface="Montserrat Classic"/>
              </a:rPr>
              <a:t>Questions???</a:t>
            </a:r>
          </a:p>
        </p:txBody>
      </p:sp>
      <p:grpSp>
        <p:nvGrpSpPr>
          <p:cNvPr id="8" name="Group 8"/>
          <p:cNvGrpSpPr/>
          <p:nvPr/>
        </p:nvGrpSpPr>
        <p:grpSpPr>
          <a:xfrm>
            <a:off x="14500955" y="1866623"/>
            <a:ext cx="2758345" cy="245871"/>
            <a:chOff x="0" y="0"/>
            <a:chExt cx="726478" cy="64756"/>
          </a:xfrm>
        </p:grpSpPr>
        <p:sp>
          <p:nvSpPr>
            <p:cNvPr id="9" name="Freeform 9"/>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FA7F9-D959-BF32-29A0-6F6BB63F181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FFC0BCF-2F32-E74E-3476-950E020BC4DE}"/>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Diving into the 4Ms…</a:t>
            </a:r>
          </a:p>
        </p:txBody>
      </p:sp>
      <p:grpSp>
        <p:nvGrpSpPr>
          <p:cNvPr id="10" name="Group 10">
            <a:extLst>
              <a:ext uri="{FF2B5EF4-FFF2-40B4-BE49-F238E27FC236}">
                <a16:creationId xmlns:a16="http://schemas.microsoft.com/office/drawing/2014/main" id="{6075C916-E4D2-BFD0-B2BD-835AA1971784}"/>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51A0F89D-EB56-7EB5-F8F5-A056DFD8979E}"/>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6CF9A95E-D34D-D08C-E1F2-458BE05384A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360076EE-40CB-F390-6822-7C71BD488377}"/>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537DB6BB-11A1-1BE2-194C-1ADDC9CE8B09}"/>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88731990-F1D7-3ADB-9E6F-47D91F2D494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996B8095-D083-EAD5-A6F4-D65F409CDD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3C0A150C-1081-9FE1-CC6C-8D80D0AD666B}"/>
              </a:ext>
            </a:extLst>
          </p:cNvPr>
          <p:cNvSpPr txBox="1"/>
          <p:nvPr/>
        </p:nvSpPr>
        <p:spPr>
          <a:xfrm>
            <a:off x="994503" y="2921801"/>
            <a:ext cx="16230600" cy="1494705"/>
          </a:xfrm>
          <a:prstGeom prst="rect">
            <a:avLst/>
          </a:prstGeom>
        </p:spPr>
        <p:txBody>
          <a:bodyPr wrap="square" lIns="0" tIns="0" rIns="0" bIns="0" rtlCol="0" anchor="t">
            <a:spAutoFit/>
          </a:bodyPr>
          <a:lstStyle/>
          <a:p>
            <a:r>
              <a:rPr lang="en-US" sz="3600" u="sng" dirty="0">
                <a:solidFill>
                  <a:srgbClr val="25B1DD"/>
                </a:solidFill>
                <a:latin typeface="Montserrat Classic" panose="020B0604020202020204" charset="0"/>
              </a:rPr>
              <a:t>What Matters?</a:t>
            </a:r>
          </a:p>
          <a:p>
            <a:pPr marL="1028700" lvl="1" indent="-571500">
              <a:buFont typeface="Arial" panose="020B0604020202020204" pitchFamily="34" charset="0"/>
              <a:buChar char="•"/>
            </a:pPr>
            <a:r>
              <a:rPr lang="en-US" sz="3600" dirty="0">
                <a:solidFill>
                  <a:srgbClr val="2D262A"/>
                </a:solidFill>
                <a:latin typeface="Montserrat Classic" panose="020B0604020202020204" charset="0"/>
              </a:rPr>
              <a:t>Elicit patient health care goals.</a:t>
            </a:r>
            <a:endParaRPr lang="en-US" sz="36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
        <p:nvSpPr>
          <p:cNvPr id="4" name="Rectangle 3">
            <a:extLst>
              <a:ext uri="{FF2B5EF4-FFF2-40B4-BE49-F238E27FC236}">
                <a16:creationId xmlns:a16="http://schemas.microsoft.com/office/drawing/2014/main" id="{5E319407-E93F-1CE0-86DF-386C6469883C}"/>
              </a:ext>
            </a:extLst>
          </p:cNvPr>
          <p:cNvSpPr/>
          <p:nvPr/>
        </p:nvSpPr>
        <p:spPr>
          <a:xfrm>
            <a:off x="1442812" y="4603400"/>
            <a:ext cx="14940188" cy="4088307"/>
          </a:xfrm>
          <a:prstGeom prst="rect">
            <a:avLst/>
          </a:prstGeom>
          <a:noFill/>
          <a:ln w="57150">
            <a:solidFill>
              <a:srgbClr val="1E3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C7763D-7C92-67C1-67D8-4A54C03B3052}"/>
              </a:ext>
            </a:extLst>
          </p:cNvPr>
          <p:cNvSpPr txBox="1"/>
          <p:nvPr/>
        </p:nvSpPr>
        <p:spPr>
          <a:xfrm>
            <a:off x="2175603" y="4868099"/>
            <a:ext cx="13868401" cy="3323987"/>
          </a:xfrm>
          <a:prstGeom prst="rect">
            <a:avLst/>
          </a:prstGeom>
        </p:spPr>
        <p:txBody>
          <a:bodyPr wrap="square" lIns="0" tIns="0" rIns="0" bIns="0" rtlCol="0" anchor="t">
            <a:spAutoFit/>
          </a:bodyPr>
          <a:lstStyle/>
          <a:p>
            <a:r>
              <a:rPr lang="en-US" sz="3600" dirty="0">
                <a:latin typeface="Montserrat Classic" panose="020B0604020202020204" charset="0"/>
              </a:rPr>
              <a:t>Established protocols are in place to ensure patient goals related to healthcare (health goals, treatment goals, living wills, identification of healthcare proxies, advance care planning) are obtained/reviewed and documented in the medical record. These goals are updated before major procedures and upon significant changes in clinical status.</a:t>
            </a:r>
          </a:p>
        </p:txBody>
      </p:sp>
    </p:spTree>
    <p:extLst>
      <p:ext uri="{BB962C8B-B14F-4D97-AF65-F5344CB8AC3E}">
        <p14:creationId xmlns:p14="http://schemas.microsoft.com/office/powerpoint/2010/main" val="80188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FA6DE-A016-671B-7530-065D9EB7AD3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7E8D302-7707-BE9A-39A0-90416BFD3440}"/>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Diving into the 4Ms…</a:t>
            </a:r>
          </a:p>
        </p:txBody>
      </p:sp>
      <p:grpSp>
        <p:nvGrpSpPr>
          <p:cNvPr id="10" name="Group 10">
            <a:extLst>
              <a:ext uri="{FF2B5EF4-FFF2-40B4-BE49-F238E27FC236}">
                <a16:creationId xmlns:a16="http://schemas.microsoft.com/office/drawing/2014/main" id="{81D497AA-2531-9F87-012E-BCD287EF683B}"/>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DC8D5D97-C3BA-9C48-9FBF-B99B36B06656}"/>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627563B6-89BC-35C6-9E5A-631FB8F44F2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C9394592-A189-2420-2FC7-147035BD8591}"/>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CC7DD5C7-EE82-F486-471F-D4410DA92065}"/>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09A9D755-EE6B-A21F-02F8-5839A38F013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55AECDC1-9AC1-31ED-15C6-FC9A560EA2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5B8955EC-150F-008E-F0FA-D753FC0ED62F}"/>
              </a:ext>
            </a:extLst>
          </p:cNvPr>
          <p:cNvSpPr txBox="1"/>
          <p:nvPr/>
        </p:nvSpPr>
        <p:spPr>
          <a:xfrm>
            <a:off x="1028700" y="2940826"/>
            <a:ext cx="16230600" cy="1494705"/>
          </a:xfrm>
          <a:prstGeom prst="rect">
            <a:avLst/>
          </a:prstGeom>
        </p:spPr>
        <p:txBody>
          <a:bodyPr wrap="square" lIns="0" tIns="0" rIns="0" bIns="0" rtlCol="0" anchor="t">
            <a:spAutoFit/>
          </a:bodyPr>
          <a:lstStyle/>
          <a:p>
            <a:r>
              <a:rPr lang="en-US" sz="3600" u="sng" dirty="0">
                <a:solidFill>
                  <a:srgbClr val="25B1DD"/>
                </a:solidFill>
                <a:latin typeface="Montserrat Classic" panose="020B0604020202020204" charset="0"/>
              </a:rPr>
              <a:t>Medication</a:t>
            </a:r>
          </a:p>
          <a:p>
            <a:pPr marL="1028700" lvl="1" indent="-571500">
              <a:buFont typeface="Arial" panose="020B0604020202020204" pitchFamily="34" charset="0"/>
              <a:buChar char="•"/>
            </a:pPr>
            <a:r>
              <a:rPr lang="en-US" sz="3600" dirty="0">
                <a:solidFill>
                  <a:srgbClr val="2D262A"/>
                </a:solidFill>
                <a:latin typeface="Montserrat Classic" panose="020B0604020202020204" charset="0"/>
              </a:rPr>
              <a:t>Responsibly manage medications.</a:t>
            </a:r>
            <a:endParaRPr lang="en-US" sz="36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
        <p:nvSpPr>
          <p:cNvPr id="4" name="Rectangle 3">
            <a:extLst>
              <a:ext uri="{FF2B5EF4-FFF2-40B4-BE49-F238E27FC236}">
                <a16:creationId xmlns:a16="http://schemas.microsoft.com/office/drawing/2014/main" id="{64703B43-5136-6776-C56C-9D8A4C7D0AE8}"/>
              </a:ext>
            </a:extLst>
          </p:cNvPr>
          <p:cNvSpPr/>
          <p:nvPr/>
        </p:nvSpPr>
        <p:spPr>
          <a:xfrm>
            <a:off x="1442812" y="4603400"/>
            <a:ext cx="14940188" cy="4431983"/>
          </a:xfrm>
          <a:prstGeom prst="rect">
            <a:avLst/>
          </a:prstGeom>
          <a:noFill/>
          <a:ln w="57150">
            <a:solidFill>
              <a:srgbClr val="1E3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DE5DE13-4179-8B94-9D09-04A86CB846F2}"/>
              </a:ext>
            </a:extLst>
          </p:cNvPr>
          <p:cNvSpPr txBox="1"/>
          <p:nvPr/>
        </p:nvSpPr>
        <p:spPr>
          <a:xfrm>
            <a:off x="2175603" y="4868099"/>
            <a:ext cx="13868401" cy="4431983"/>
          </a:xfrm>
          <a:prstGeom prst="rect">
            <a:avLst/>
          </a:prstGeom>
        </p:spPr>
        <p:txBody>
          <a:bodyPr wrap="square" lIns="0" tIns="0" rIns="0" bIns="0" rtlCol="0" anchor="t">
            <a:spAutoFit/>
          </a:bodyPr>
          <a:lstStyle/>
          <a:p>
            <a:r>
              <a:rPr lang="en-US" sz="3600" dirty="0">
                <a:latin typeface="Montserrat Classic" panose="020B0604020202020204" charset="0"/>
              </a:rPr>
              <a:t>Medications are reviewed for the purpose of identifying potentially inappropriate medications (PIMs) for older adults as defined by standard evidence-based guidelines, criteria, or protocols. Review should be undertaken upon admission, before major procedures, and/or upon significant changes in clinical status. Once identified, PIMS should be considered for discontinuation, and/ or dose adjustment as indicated.</a:t>
            </a:r>
          </a:p>
          <a:p>
            <a:pPr algn="ctr"/>
            <a:endParaRPr lang="en-US" sz="3600" dirty="0">
              <a:latin typeface="Montserrat Classic" panose="020B0604020202020204" charset="0"/>
            </a:endParaRPr>
          </a:p>
        </p:txBody>
      </p:sp>
    </p:spTree>
    <p:extLst>
      <p:ext uri="{BB962C8B-B14F-4D97-AF65-F5344CB8AC3E}">
        <p14:creationId xmlns:p14="http://schemas.microsoft.com/office/powerpoint/2010/main" val="117928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21160-82EB-38C0-32DE-AE36AA841E3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F0B35F4-3F76-9B85-F68B-27F36F6DE447}"/>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Diving into the 4Ms…</a:t>
            </a:r>
          </a:p>
        </p:txBody>
      </p:sp>
      <p:grpSp>
        <p:nvGrpSpPr>
          <p:cNvPr id="10" name="Group 10">
            <a:extLst>
              <a:ext uri="{FF2B5EF4-FFF2-40B4-BE49-F238E27FC236}">
                <a16:creationId xmlns:a16="http://schemas.microsoft.com/office/drawing/2014/main" id="{63BBE733-2184-B103-16D9-6D9F1AEA79E1}"/>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293DFAB4-2FC5-6E69-669B-24B151558768}"/>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194EAD6A-B68E-30EE-818A-3B4C2F97B21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AF6C9B1A-D04A-2995-A116-CBCC27D2EB0F}"/>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C4D8C33B-8C27-0826-9FE1-B08070E88A4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4A55C684-8748-3A8F-E2E2-7135817AAB9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4E1AFE74-5E8C-B714-7025-E4FFDB0356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9C9A0585-B6F3-92F9-4E27-CCFE1DF43D7B}"/>
              </a:ext>
            </a:extLst>
          </p:cNvPr>
          <p:cNvSpPr txBox="1"/>
          <p:nvPr/>
        </p:nvSpPr>
        <p:spPr>
          <a:xfrm>
            <a:off x="976863" y="2784519"/>
            <a:ext cx="16472935" cy="1402372"/>
          </a:xfrm>
          <a:prstGeom prst="rect">
            <a:avLst/>
          </a:prstGeom>
        </p:spPr>
        <p:txBody>
          <a:bodyPr wrap="square" lIns="0" tIns="0" rIns="0" bIns="0" rtlCol="0" anchor="t">
            <a:spAutoFit/>
          </a:bodyPr>
          <a:lstStyle/>
          <a:p>
            <a:r>
              <a:rPr lang="en-US" sz="3600" u="sng" dirty="0">
                <a:solidFill>
                  <a:srgbClr val="25B1DD"/>
                </a:solidFill>
                <a:latin typeface="Montserrat Classic" panose="020B0604020202020204" charset="0"/>
              </a:rPr>
              <a:t>Mobility and Mentation</a:t>
            </a:r>
          </a:p>
          <a:p>
            <a:pPr marL="1028700" lvl="1" indent="-571500">
              <a:buFont typeface="Arial" panose="020B0604020202020204" pitchFamily="34" charset="0"/>
              <a:buChar char="•"/>
            </a:pPr>
            <a:r>
              <a:rPr lang="en-US" sz="3000" dirty="0">
                <a:solidFill>
                  <a:srgbClr val="2D262A"/>
                </a:solidFill>
                <a:latin typeface="Montserrat Classic" panose="020B0604020202020204" charset="0"/>
              </a:rPr>
              <a:t>Implement frailty screening and intervention – including cognition and mobility</a:t>
            </a:r>
            <a:endParaRPr lang="en-US" sz="30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
        <p:nvSpPr>
          <p:cNvPr id="4" name="Rectangle 3">
            <a:extLst>
              <a:ext uri="{FF2B5EF4-FFF2-40B4-BE49-F238E27FC236}">
                <a16:creationId xmlns:a16="http://schemas.microsoft.com/office/drawing/2014/main" id="{CB0A18B9-4096-6BC6-0DF8-67A093348001}"/>
              </a:ext>
            </a:extLst>
          </p:cNvPr>
          <p:cNvSpPr/>
          <p:nvPr/>
        </p:nvSpPr>
        <p:spPr>
          <a:xfrm>
            <a:off x="1466847" y="4618145"/>
            <a:ext cx="15982951" cy="4810925"/>
          </a:xfrm>
          <a:prstGeom prst="rect">
            <a:avLst/>
          </a:prstGeom>
          <a:noFill/>
          <a:ln w="57150">
            <a:solidFill>
              <a:srgbClr val="1E3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8E80F99-EA82-FA8C-6BED-2CE4C87D961D}"/>
              </a:ext>
            </a:extLst>
          </p:cNvPr>
          <p:cNvSpPr txBox="1"/>
          <p:nvPr/>
        </p:nvSpPr>
        <p:spPr>
          <a:xfrm>
            <a:off x="1800222" y="4826106"/>
            <a:ext cx="15316199" cy="3924151"/>
          </a:xfrm>
          <a:prstGeom prst="rect">
            <a:avLst/>
          </a:prstGeom>
        </p:spPr>
        <p:txBody>
          <a:bodyPr wrap="square" lIns="0" tIns="0" rIns="0" bIns="0" rtlCol="0" anchor="t">
            <a:spAutoFit/>
          </a:bodyPr>
          <a:lstStyle/>
          <a:p>
            <a:pPr marL="514350" indent="-514350">
              <a:spcAft>
                <a:spcPts val="600"/>
              </a:spcAft>
              <a:buFont typeface="+mj-lt"/>
              <a:buAutoNum type="arabicPeriod"/>
            </a:pPr>
            <a:r>
              <a:rPr lang="en-US" sz="2400" dirty="0">
                <a:latin typeface="Montserrat Classic" panose="020B0604020202020204" charset="0"/>
              </a:rPr>
              <a:t>Patients are screened for risks regarding mentation, mobility, and malnutrition (ideally upon admission, before major procedures, and/or upon significant changes in clinical status).</a:t>
            </a:r>
          </a:p>
          <a:p>
            <a:pPr marL="514350" indent="-514350">
              <a:spcAft>
                <a:spcPts val="600"/>
              </a:spcAft>
              <a:buFont typeface="+mj-lt"/>
              <a:buAutoNum type="arabicPeriod"/>
            </a:pPr>
            <a:r>
              <a:rPr lang="en-US" sz="2400" dirty="0">
                <a:latin typeface="Montserrat Classic" panose="020B0604020202020204" charset="0"/>
              </a:rPr>
              <a:t>Positive screens result in management plans including minimizing delirium risks, encouraging early mobility, and implementing nutrition plans where appropriate. The plans should be included in discharge instructions and communicated to post-discharge facilities.</a:t>
            </a:r>
          </a:p>
          <a:p>
            <a:pPr marL="514350" indent="-514350">
              <a:spcAft>
                <a:spcPts val="600"/>
              </a:spcAft>
              <a:buFont typeface="+mj-lt"/>
              <a:buAutoNum type="arabicPeriod"/>
            </a:pPr>
            <a:r>
              <a:rPr lang="en-US" sz="2400" dirty="0">
                <a:latin typeface="Montserrat Classic" panose="020B0604020202020204" charset="0"/>
              </a:rPr>
              <a:t>Data is collected on the rate of falls, decubitus ulcers, and 30-day readmissions for patients &gt;65. Data is stratified by demographic and/or social factors.</a:t>
            </a:r>
          </a:p>
          <a:p>
            <a:pPr marL="514350" indent="-514350">
              <a:spcAft>
                <a:spcPts val="600"/>
              </a:spcAft>
              <a:buFont typeface="+mj-lt"/>
              <a:buAutoNum type="arabicPeriod"/>
            </a:pPr>
            <a:r>
              <a:rPr lang="en-US" sz="2400" dirty="0">
                <a:latin typeface="Montserrat Classic" panose="020B0604020202020204" charset="0"/>
              </a:rPr>
              <a:t>Protocols exist to reduce the risk of emergency department delirium by reducing length of emergency department stay with a goal moving older patients out of the ED within 8 hours of arrival and/or within 3 hours of the decision to admit.</a:t>
            </a:r>
          </a:p>
        </p:txBody>
      </p:sp>
    </p:spTree>
    <p:extLst>
      <p:ext uri="{BB962C8B-B14F-4D97-AF65-F5344CB8AC3E}">
        <p14:creationId xmlns:p14="http://schemas.microsoft.com/office/powerpoint/2010/main" val="76203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EE050-CD76-1124-F658-307952B6881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167F03B-83CE-7548-F542-D9776D11135A}"/>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Diving into the 4Ms…</a:t>
            </a:r>
          </a:p>
        </p:txBody>
      </p:sp>
      <p:grpSp>
        <p:nvGrpSpPr>
          <p:cNvPr id="10" name="Group 10">
            <a:extLst>
              <a:ext uri="{FF2B5EF4-FFF2-40B4-BE49-F238E27FC236}">
                <a16:creationId xmlns:a16="http://schemas.microsoft.com/office/drawing/2014/main" id="{8E968743-6F3C-3D5F-CE8B-2064FAA4D2B5}"/>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64BC5953-1317-03EB-F1B1-67C336B64266}"/>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0ACF5DEB-96C4-2759-CF0D-F225C0F36B6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6AD57414-8C95-9299-4FFC-588230E8A273}"/>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2206531E-7CCA-4C50-A113-4EEE9A93D99F}"/>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013F5FFD-B5A3-71DE-153F-7AF3E0C93A4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A23D68C9-A640-B8C6-A936-FEF2D0DE89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2B7BED0C-33E8-8F1F-3D6C-DF83060750CF}"/>
              </a:ext>
            </a:extLst>
          </p:cNvPr>
          <p:cNvSpPr txBox="1"/>
          <p:nvPr/>
        </p:nvSpPr>
        <p:spPr>
          <a:xfrm>
            <a:off x="971550" y="3108695"/>
            <a:ext cx="16230600" cy="879151"/>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200" dirty="0">
                <a:solidFill>
                  <a:srgbClr val="2D262A"/>
                </a:solidFill>
                <a:latin typeface="Montserrat Classic" panose="020B0604020202020204" charset="0"/>
              </a:rPr>
              <a:t>Assess social vulnerability (e.g. social isolation, caregiver stress, elder abuse)</a:t>
            </a:r>
            <a:endParaRPr lang="en-US" sz="32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
        <p:nvSpPr>
          <p:cNvPr id="4" name="Rectangle 3">
            <a:extLst>
              <a:ext uri="{FF2B5EF4-FFF2-40B4-BE49-F238E27FC236}">
                <a16:creationId xmlns:a16="http://schemas.microsoft.com/office/drawing/2014/main" id="{26541BBC-8BFB-06F1-EC47-BAC3FA42B05C}"/>
              </a:ext>
            </a:extLst>
          </p:cNvPr>
          <p:cNvSpPr/>
          <p:nvPr/>
        </p:nvSpPr>
        <p:spPr>
          <a:xfrm>
            <a:off x="1411651" y="4514399"/>
            <a:ext cx="15982951" cy="4591502"/>
          </a:xfrm>
          <a:prstGeom prst="rect">
            <a:avLst/>
          </a:prstGeom>
          <a:noFill/>
          <a:ln w="57150">
            <a:solidFill>
              <a:srgbClr val="1E3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39127E-C7DB-E7E7-076A-AF8CC8039998}"/>
              </a:ext>
            </a:extLst>
          </p:cNvPr>
          <p:cNvSpPr txBox="1"/>
          <p:nvPr/>
        </p:nvSpPr>
        <p:spPr>
          <a:xfrm>
            <a:off x="1649778" y="5207998"/>
            <a:ext cx="15316199" cy="2954655"/>
          </a:xfrm>
          <a:prstGeom prst="rect">
            <a:avLst/>
          </a:prstGeom>
        </p:spPr>
        <p:txBody>
          <a:bodyPr wrap="square" lIns="0" tIns="0" rIns="0" bIns="0" rtlCol="0" anchor="t">
            <a:spAutoFit/>
          </a:bodyPr>
          <a:lstStyle/>
          <a:p>
            <a:r>
              <a:rPr lang="en-US" sz="3200" dirty="0">
                <a:latin typeface="Montserrat Classic" panose="020B0604020202020204" charset="0"/>
              </a:rPr>
              <a:t>Older adults are screened for geriatric specific social vulnerability including social isolation, economic insecurity, limited access to healthcare, caregiver stress, and elder abuse.</a:t>
            </a:r>
          </a:p>
          <a:p>
            <a:r>
              <a:rPr lang="en-US" sz="3200" dirty="0">
                <a:latin typeface="Montserrat Classic" panose="020B0604020202020204" charset="0"/>
              </a:rPr>
              <a:t>The assessments are performed on admission and again prior to discharge. </a:t>
            </a:r>
          </a:p>
          <a:p>
            <a:r>
              <a:rPr lang="en-US" sz="3200" dirty="0">
                <a:latin typeface="Montserrat Classic" panose="020B0604020202020204" charset="0"/>
              </a:rPr>
              <a:t>Positive screens for social vulnerability are addressed through intervention strategies: appropriate referrals and resources for patients upon discharge.</a:t>
            </a:r>
          </a:p>
        </p:txBody>
      </p:sp>
    </p:spTree>
    <p:extLst>
      <p:ext uri="{BB962C8B-B14F-4D97-AF65-F5344CB8AC3E}">
        <p14:creationId xmlns:p14="http://schemas.microsoft.com/office/powerpoint/2010/main" val="155489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690D5-388F-0C29-10DC-6797C4DA994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91C38FB-79F3-CCF3-BCF9-61F4CA828030}"/>
              </a:ext>
            </a:extLst>
          </p:cNvPr>
          <p:cNvSpPr txBox="1"/>
          <p:nvPr/>
        </p:nvSpPr>
        <p:spPr>
          <a:xfrm>
            <a:off x="1028700" y="2159559"/>
            <a:ext cx="14897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Diving into the 4Ms…</a:t>
            </a:r>
          </a:p>
        </p:txBody>
      </p:sp>
      <p:grpSp>
        <p:nvGrpSpPr>
          <p:cNvPr id="10" name="Group 10">
            <a:extLst>
              <a:ext uri="{FF2B5EF4-FFF2-40B4-BE49-F238E27FC236}">
                <a16:creationId xmlns:a16="http://schemas.microsoft.com/office/drawing/2014/main" id="{F1BBECF7-2D3D-7C30-265E-08ED512BB97E}"/>
              </a:ext>
            </a:extLst>
          </p:cNvPr>
          <p:cNvGrpSpPr/>
          <p:nvPr/>
        </p:nvGrpSpPr>
        <p:grpSpPr>
          <a:xfrm>
            <a:off x="14500955" y="2413635"/>
            <a:ext cx="2758345" cy="245871"/>
            <a:chOff x="0" y="0"/>
            <a:chExt cx="726478" cy="64756"/>
          </a:xfrm>
        </p:grpSpPr>
        <p:sp>
          <p:nvSpPr>
            <p:cNvPr id="11" name="Freeform 11">
              <a:extLst>
                <a:ext uri="{FF2B5EF4-FFF2-40B4-BE49-F238E27FC236}">
                  <a16:creationId xmlns:a16="http://schemas.microsoft.com/office/drawing/2014/main" id="{2F321A1A-6205-C523-5593-B423FC6AA82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12" name="TextBox 12">
              <a:extLst>
                <a:ext uri="{FF2B5EF4-FFF2-40B4-BE49-F238E27FC236}">
                  <a16:creationId xmlns:a16="http://schemas.microsoft.com/office/drawing/2014/main" id="{3AA084E8-1EBD-C8FA-448C-B074A605B7D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a:extLst>
              <a:ext uri="{FF2B5EF4-FFF2-40B4-BE49-F238E27FC236}">
                <a16:creationId xmlns:a16="http://schemas.microsoft.com/office/drawing/2014/main" id="{36FD8CAE-E8AA-2332-7BE4-DCDEAAD85983}"/>
              </a:ext>
            </a:extLst>
          </p:cNvPr>
          <p:cNvGrpSpPr/>
          <p:nvPr/>
        </p:nvGrpSpPr>
        <p:grpSpPr>
          <a:xfrm>
            <a:off x="1028700" y="1595293"/>
            <a:ext cx="2758345" cy="47625"/>
            <a:chOff x="0" y="0"/>
            <a:chExt cx="726478" cy="12543"/>
          </a:xfrm>
        </p:grpSpPr>
        <p:sp>
          <p:nvSpPr>
            <p:cNvPr id="16" name="Freeform 16">
              <a:extLst>
                <a:ext uri="{FF2B5EF4-FFF2-40B4-BE49-F238E27FC236}">
                  <a16:creationId xmlns:a16="http://schemas.microsoft.com/office/drawing/2014/main" id="{D12774A6-BADF-3995-D4E8-8FC183A7929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7" name="TextBox 17">
              <a:extLst>
                <a:ext uri="{FF2B5EF4-FFF2-40B4-BE49-F238E27FC236}">
                  <a16:creationId xmlns:a16="http://schemas.microsoft.com/office/drawing/2014/main" id="{3DC16D8C-7534-BB3E-9888-16A79E873D6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a:extLst>
              <a:ext uri="{FF2B5EF4-FFF2-40B4-BE49-F238E27FC236}">
                <a16:creationId xmlns:a16="http://schemas.microsoft.com/office/drawing/2014/main" id="{32BF06AB-4F62-58C9-9958-FD3D866C8F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4">
            <a:extLst>
              <a:ext uri="{FF2B5EF4-FFF2-40B4-BE49-F238E27FC236}">
                <a16:creationId xmlns:a16="http://schemas.microsoft.com/office/drawing/2014/main" id="{A1F3D71B-0DC3-CBB9-2717-A9B0E7A0AF10}"/>
              </a:ext>
            </a:extLst>
          </p:cNvPr>
          <p:cNvSpPr txBox="1"/>
          <p:nvPr/>
        </p:nvSpPr>
        <p:spPr>
          <a:xfrm>
            <a:off x="971550" y="3108695"/>
            <a:ext cx="16230600" cy="940707"/>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sz="3600" dirty="0">
                <a:solidFill>
                  <a:srgbClr val="2D262A"/>
                </a:solidFill>
                <a:latin typeface="Montserrat Classic" panose="020B0604020202020204" charset="0"/>
              </a:rPr>
              <a:t>Designate Age-Friendly Leadership:</a:t>
            </a:r>
            <a:endParaRPr lang="en-US" sz="36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sp>
        <p:nvSpPr>
          <p:cNvPr id="4" name="Rectangle 3">
            <a:extLst>
              <a:ext uri="{FF2B5EF4-FFF2-40B4-BE49-F238E27FC236}">
                <a16:creationId xmlns:a16="http://schemas.microsoft.com/office/drawing/2014/main" id="{1D7D22FE-F629-7660-6E29-35A00E733CE6}"/>
              </a:ext>
            </a:extLst>
          </p:cNvPr>
          <p:cNvSpPr/>
          <p:nvPr/>
        </p:nvSpPr>
        <p:spPr>
          <a:xfrm>
            <a:off x="1447800" y="4133487"/>
            <a:ext cx="15982951" cy="5076669"/>
          </a:xfrm>
          <a:prstGeom prst="rect">
            <a:avLst/>
          </a:prstGeom>
          <a:noFill/>
          <a:ln w="57150">
            <a:solidFill>
              <a:srgbClr val="1E32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4541B5-AC9E-709D-E3E0-591AE9913E81}"/>
              </a:ext>
            </a:extLst>
          </p:cNvPr>
          <p:cNvSpPr txBox="1"/>
          <p:nvPr/>
        </p:nvSpPr>
        <p:spPr>
          <a:xfrm>
            <a:off x="1649778" y="4377093"/>
            <a:ext cx="15316199" cy="3939540"/>
          </a:xfrm>
          <a:prstGeom prst="rect">
            <a:avLst/>
          </a:prstGeom>
        </p:spPr>
        <p:txBody>
          <a:bodyPr wrap="square" lIns="0" tIns="0" rIns="0" bIns="0" rtlCol="0" anchor="t">
            <a:spAutoFit/>
          </a:bodyPr>
          <a:lstStyle/>
          <a:p>
            <a:pPr marL="742950" lvl="1" indent="-285750">
              <a:buFont typeface="Wingdings" panose="05000000000000000000" pitchFamily="2" charset="2"/>
              <a:buChar char="ü"/>
            </a:pPr>
            <a:r>
              <a:rPr lang="en-US" sz="3200" dirty="0">
                <a:latin typeface="Montserrat Classic" panose="020B0604020202020204" charset="0"/>
              </a:rPr>
              <a:t>Our hospital designates a point person and/or interprofessional committee to specifically ensure age friendly care issues are prioritized to oversee quality related to older patients, identify opportunities to provide education to staff, and update hospital leadership on needs related to providing age friendly care.</a:t>
            </a:r>
          </a:p>
          <a:p>
            <a:pPr marL="742950" lvl="1" indent="-285750">
              <a:buFont typeface="Wingdings" panose="05000000000000000000" pitchFamily="2" charset="2"/>
              <a:buChar char="ü"/>
            </a:pPr>
            <a:r>
              <a:rPr lang="en-US" sz="3200" dirty="0">
                <a:latin typeface="Montserrat Classic" panose="020B0604020202020204" charset="0"/>
              </a:rPr>
              <a:t>Our hospital compiles quality data related to the Age-Friendly Hospital measures. Data is stratified by demographic and/or social factors and should be used to drive improvement cycles.</a:t>
            </a:r>
          </a:p>
        </p:txBody>
      </p:sp>
    </p:spTree>
    <p:extLst>
      <p:ext uri="{BB962C8B-B14F-4D97-AF65-F5344CB8AC3E}">
        <p14:creationId xmlns:p14="http://schemas.microsoft.com/office/powerpoint/2010/main" val="1513094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Props1.xml><?xml version="1.0" encoding="utf-8"?>
<ds:datastoreItem xmlns:ds="http://schemas.openxmlformats.org/officeDocument/2006/customXml" ds:itemID="{FEF0D13E-9D84-45AA-B435-9CEC20030D08}">
  <ds:schemaRefs>
    <ds:schemaRef ds:uri="http://schemas.microsoft.com/sharepoint/v3/contenttype/forms"/>
  </ds:schemaRefs>
</ds:datastoreItem>
</file>

<file path=customXml/itemProps2.xml><?xml version="1.0" encoding="utf-8"?>
<ds:datastoreItem xmlns:ds="http://schemas.openxmlformats.org/officeDocument/2006/customXml" ds:itemID="{BCC09294-0695-4DA2-84AF-92A0966BA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de594-a3b1-4008-a780-ca9741a96185"/>
    <ds:schemaRef ds:uri="93b2944e-2a71-41f0-bb35-6ef2c31de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73BDB5-5D5C-4F0F-806F-54D91C1F8DD4}">
  <ds:schemaRefs>
    <ds:schemaRef ds:uri="http://schemas.microsoft.com/office/2006/metadata/properties"/>
    <ds:schemaRef ds:uri="http://schemas.microsoft.com/office/infopath/2007/PartnerControls"/>
    <ds:schemaRef ds:uri="e11de594-a3b1-4008-a780-ca9741a96185"/>
    <ds:schemaRef ds:uri="93b2944e-2a71-41f0-bb35-6ef2c31de7bf"/>
  </ds:schemaRefs>
</ds:datastoreItem>
</file>

<file path=docProps/app.xml><?xml version="1.0" encoding="utf-8"?>
<Properties xmlns="http://schemas.openxmlformats.org/officeDocument/2006/extended-properties" xmlns:vt="http://schemas.openxmlformats.org/officeDocument/2006/docPropsVTypes">
  <TotalTime>6462</TotalTime>
  <Words>3073</Words>
  <Application>Microsoft Office PowerPoint</Application>
  <PresentationFormat>Custom</PresentationFormat>
  <Paragraphs>373</Paragraphs>
  <Slides>42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Tempus Sans ITC</vt:lpstr>
      <vt:lpstr>Wingdings</vt:lpstr>
      <vt:lpstr>Montserrat Extra-Bold Bold</vt:lpstr>
      <vt:lpstr>Arial</vt:lpstr>
      <vt:lpstr>Montserrat Extra-Bold</vt:lpstr>
      <vt:lpstr>Montserrat Classic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Amber Kavan</dc:creator>
  <cp:lastModifiedBy>Amber Kavan</cp:lastModifiedBy>
  <cp:revision>35</cp:revision>
  <dcterms:created xsi:type="dcterms:W3CDTF">2006-08-16T00:00:00Z</dcterms:created>
  <dcterms:modified xsi:type="dcterms:W3CDTF">2025-10-07T20:48:58Z</dcterms:modified>
  <dc:identifier>DAFdG9NIIkM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y fmtid="{D5CDD505-2E9C-101B-9397-08002B2CF9AE}" pid="3" name="MediaServiceImageTags">
    <vt:lpwstr/>
  </property>
</Properties>
</file>