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4"/>
  </p:sldMasterIdLst>
  <p:notesMasterIdLst>
    <p:notesMasterId r:id="rId20"/>
  </p:notesMasterIdLst>
  <p:sldIdLst>
    <p:sldId id="262" r:id="rId5"/>
    <p:sldId id="259" r:id="rId6"/>
    <p:sldId id="270" r:id="rId7"/>
    <p:sldId id="278" r:id="rId8"/>
    <p:sldId id="269" r:id="rId9"/>
    <p:sldId id="279" r:id="rId10"/>
    <p:sldId id="272" r:id="rId11"/>
    <p:sldId id="273" r:id="rId12"/>
    <p:sldId id="274" r:id="rId13"/>
    <p:sldId id="275" r:id="rId14"/>
    <p:sldId id="267" r:id="rId15"/>
    <p:sldId id="266" r:id="rId16"/>
    <p:sldId id="276" r:id="rId17"/>
    <p:sldId id="303" r:id="rId18"/>
    <p:sldId id="30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61C"/>
    <a:srgbClr val="4E87A0"/>
    <a:srgbClr val="FE5000"/>
    <a:srgbClr val="262626"/>
    <a:srgbClr val="86B1C4"/>
    <a:srgbClr val="ADCA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411" autoAdjust="0"/>
  </p:normalViewPr>
  <p:slideViewPr>
    <p:cSldViewPr snapToGrid="0">
      <p:cViewPr varScale="1">
        <p:scale>
          <a:sx n="53" d="100"/>
          <a:sy n="53" d="100"/>
        </p:scale>
        <p:origin x="1152" y="36"/>
      </p:cViewPr>
      <p:guideLst/>
    </p:cSldViewPr>
  </p:slideViewPr>
  <p:notesTextViewPr>
    <p:cViewPr>
      <p:scale>
        <a:sx n="1" d="1"/>
        <a:sy n="1" d="1"/>
      </p:scale>
      <p:origin x="0" y="0"/>
    </p:cViewPr>
  </p:notesTextViewPr>
  <p:sorterViewPr>
    <p:cViewPr varScale="1">
      <p:scale>
        <a:sx n="100" d="100"/>
        <a:sy n="100" d="100"/>
      </p:scale>
      <p:origin x="0" y="-1315"/>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ly Marshall" userId="f8b9fae0-3a25-44e0-bfbe-3a7dc6b8b698" providerId="ADAL" clId="{19D547F9-7339-43B4-932C-8E6AB53FCBE7}"/>
    <pc:docChg chg="custSel modSld modShowInfo">
      <pc:chgData name="Kelly Marshall" userId="f8b9fae0-3a25-44e0-bfbe-3a7dc6b8b698" providerId="ADAL" clId="{19D547F9-7339-43B4-932C-8E6AB53FCBE7}" dt="2025-10-06T20:12:55.550" v="2815" actId="20577"/>
      <pc:docMkLst>
        <pc:docMk/>
      </pc:docMkLst>
      <pc:sldChg chg="modNotesTx">
        <pc:chgData name="Kelly Marshall" userId="f8b9fae0-3a25-44e0-bfbe-3a7dc6b8b698" providerId="ADAL" clId="{19D547F9-7339-43B4-932C-8E6AB53FCBE7}" dt="2025-10-06T19:15:00.803" v="201" actId="20577"/>
        <pc:sldMkLst>
          <pc:docMk/>
          <pc:sldMk cId="3050803293" sldId="259"/>
        </pc:sldMkLst>
      </pc:sldChg>
      <pc:sldChg chg="mod modShow modNotesTx">
        <pc:chgData name="Kelly Marshall" userId="f8b9fae0-3a25-44e0-bfbe-3a7dc6b8b698" providerId="ADAL" clId="{19D547F9-7339-43B4-932C-8E6AB53FCBE7}" dt="2025-10-06T20:12:55.550" v="2815" actId="20577"/>
        <pc:sldMkLst>
          <pc:docMk/>
          <pc:sldMk cId="344452913" sldId="262"/>
        </pc:sldMkLst>
      </pc:sldChg>
      <pc:sldChg chg="modNotesTx">
        <pc:chgData name="Kelly Marshall" userId="f8b9fae0-3a25-44e0-bfbe-3a7dc6b8b698" providerId="ADAL" clId="{19D547F9-7339-43B4-932C-8E6AB53FCBE7}" dt="2025-10-02T16:29:08.436" v="6" actId="20577"/>
        <pc:sldMkLst>
          <pc:docMk/>
          <pc:sldMk cId="4043013906" sldId="270"/>
        </pc:sldMkLst>
      </pc:sldChg>
      <pc:sldChg chg="modNotesTx">
        <pc:chgData name="Kelly Marshall" userId="f8b9fae0-3a25-44e0-bfbe-3a7dc6b8b698" providerId="ADAL" clId="{19D547F9-7339-43B4-932C-8E6AB53FCBE7}" dt="2025-10-06T19:30:35.847" v="772" actId="20577"/>
        <pc:sldMkLst>
          <pc:docMk/>
          <pc:sldMk cId="266418857" sldId="272"/>
        </pc:sldMkLst>
      </pc:sldChg>
      <pc:sldChg chg="modNotesTx">
        <pc:chgData name="Kelly Marshall" userId="f8b9fae0-3a25-44e0-bfbe-3a7dc6b8b698" providerId="ADAL" clId="{19D547F9-7339-43B4-932C-8E6AB53FCBE7}" dt="2025-10-06T19:41:22.678" v="1596" actId="20577"/>
        <pc:sldMkLst>
          <pc:docMk/>
          <pc:sldMk cId="855584555" sldId="273"/>
        </pc:sldMkLst>
      </pc:sldChg>
      <pc:sldChg chg="modNotesTx">
        <pc:chgData name="Kelly Marshall" userId="f8b9fae0-3a25-44e0-bfbe-3a7dc6b8b698" providerId="ADAL" clId="{19D547F9-7339-43B4-932C-8E6AB53FCBE7}" dt="2025-10-06T19:52:13.463" v="2182" actId="20577"/>
        <pc:sldMkLst>
          <pc:docMk/>
          <pc:sldMk cId="669766137" sldId="274"/>
        </pc:sldMkLst>
      </pc:sldChg>
      <pc:sldChg chg="modNotesTx">
        <pc:chgData name="Kelly Marshall" userId="f8b9fae0-3a25-44e0-bfbe-3a7dc6b8b698" providerId="ADAL" clId="{19D547F9-7339-43B4-932C-8E6AB53FCBE7}" dt="2025-10-06T19:32:51.817" v="1017" actId="20577"/>
        <pc:sldMkLst>
          <pc:docMk/>
          <pc:sldMk cId="2317014768" sldId="275"/>
        </pc:sldMkLst>
      </pc:sldChg>
      <pc:sldChg chg="modNotesTx">
        <pc:chgData name="Kelly Marshall" userId="f8b9fae0-3a25-44e0-bfbe-3a7dc6b8b698" providerId="ADAL" clId="{19D547F9-7339-43B4-932C-8E6AB53FCBE7}" dt="2025-10-06T19:44:07.436" v="2050" actId="20577"/>
        <pc:sldMkLst>
          <pc:docMk/>
          <pc:sldMk cId="3158416470" sldId="279"/>
        </pc:sldMkLst>
      </pc:sldChg>
      <pc:sldChg chg="modNotesTx">
        <pc:chgData name="Kelly Marshall" userId="f8b9fae0-3a25-44e0-bfbe-3a7dc6b8b698" providerId="ADAL" clId="{19D547F9-7339-43B4-932C-8E6AB53FCBE7}" dt="2025-10-06T19:39:38.279" v="1520" actId="20577"/>
        <pc:sldMkLst>
          <pc:docMk/>
          <pc:sldMk cId="2279202796" sldId="303"/>
        </pc:sldMkLst>
      </pc:sldChg>
    </pc:docChg>
  </pc:docChgLst>
</pc:chgInfo>
</file>

<file path=ppt/diagrams/_rels/data1.xml.rels><?xml version="1.0" encoding="UTF-8" standalone="yes"?>
<Relationships xmlns="http://schemas.openxmlformats.org/package/2006/relationships"><Relationship Id="rId1" Type="http://schemas.openxmlformats.org/officeDocument/2006/relationships/hyperlink" Target="https://www.paylocity.com/resources/glossary/cost-per-hire/" TargetMode="External"/></Relationships>
</file>

<file path=ppt/diagrams/_rels/data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_rels/drawing1.xml.rels><?xml version="1.0" encoding="UTF-8" standalone="yes"?>
<Relationships xmlns="http://schemas.openxmlformats.org/package/2006/relationships"><Relationship Id="rId1" Type="http://schemas.openxmlformats.org/officeDocument/2006/relationships/hyperlink" Target="https://www.paylocity.com/resources/glossary/cost-per-hire/" TargetMode="External"/></Relationships>
</file>

<file path=ppt/diagrams/_rels/drawing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781397-A6FE-41F4-AC3C-28B21DE17235}" type="doc">
      <dgm:prSet loTypeId="urn:microsoft.com/office/officeart/2005/8/layout/list1" loCatId="list" qsTypeId="urn:microsoft.com/office/officeart/2005/8/quickstyle/simple2" qsCatId="simple" csTypeId="urn:microsoft.com/office/officeart/2005/8/colors/accent1_2" csCatId="accent1"/>
      <dgm:spPr/>
      <dgm:t>
        <a:bodyPr/>
        <a:lstStyle/>
        <a:p>
          <a:endParaRPr lang="en-US"/>
        </a:p>
      </dgm:t>
    </dgm:pt>
    <dgm:pt modelId="{455320BE-5EDD-4712-9F51-9EFB6052D81F}">
      <dgm:prSet/>
      <dgm:spPr/>
      <dgm:t>
        <a:bodyPr/>
        <a:lstStyle/>
        <a:p>
          <a:r>
            <a:rPr lang="en-US" dirty="0">
              <a:latin typeface="Segoe UI Semibold" panose="020B0702040204020203" pitchFamily="34" charset="0"/>
              <a:cs typeface="Segoe UI Semibold" panose="020B0702040204020203" pitchFamily="34" charset="0"/>
            </a:rPr>
            <a:t>Average cost to hire? </a:t>
          </a:r>
        </a:p>
      </dgm:t>
    </dgm:pt>
    <dgm:pt modelId="{DF2AB3F2-91D0-4513-9619-86F6000F8AC8}" type="parTrans" cxnId="{D9782DC8-E274-4077-9DB1-0643143D168A}">
      <dgm:prSet/>
      <dgm:spPr/>
      <dgm:t>
        <a:bodyPr/>
        <a:lstStyle/>
        <a:p>
          <a:endParaRPr lang="en-US"/>
        </a:p>
      </dgm:t>
    </dgm:pt>
    <dgm:pt modelId="{6DA247A3-249B-43D4-AB4B-D7E7049BA82A}" type="sibTrans" cxnId="{D9782DC8-E274-4077-9DB1-0643143D168A}">
      <dgm:prSet/>
      <dgm:spPr/>
      <dgm:t>
        <a:bodyPr/>
        <a:lstStyle/>
        <a:p>
          <a:endParaRPr lang="en-US"/>
        </a:p>
      </dgm:t>
    </dgm:pt>
    <dgm:pt modelId="{7A1039D5-A781-4C8D-A156-0AEF4A73C431}">
      <dgm:prSet/>
      <dgm:spPr/>
      <dgm:t>
        <a:bodyPr/>
        <a:lstStyle/>
        <a:p>
          <a:pPr>
            <a:buFont typeface="Wingdings" panose="05000000000000000000" pitchFamily="2" charset="2"/>
            <a:buChar char="§"/>
          </a:pPr>
          <a:r>
            <a:rPr lang="en-US" dirty="0">
              <a:latin typeface="Segoe UI" panose="020B0502040204020203" pitchFamily="34" charset="0"/>
              <a:cs typeface="Segoe UI" panose="020B0502040204020203" pitchFamily="34" charset="0"/>
            </a:rPr>
            <a:t>$4,770 per employee</a:t>
          </a:r>
        </a:p>
      </dgm:t>
    </dgm:pt>
    <dgm:pt modelId="{21772A6E-E167-4259-A7C9-960B3AF1DC87}" type="parTrans" cxnId="{E93BD2B9-9431-4E65-A3A2-4B067C1F27C6}">
      <dgm:prSet/>
      <dgm:spPr/>
      <dgm:t>
        <a:bodyPr/>
        <a:lstStyle/>
        <a:p>
          <a:endParaRPr lang="en-US"/>
        </a:p>
      </dgm:t>
    </dgm:pt>
    <dgm:pt modelId="{07D352D3-FA2C-4667-BB56-2E3F0D811CB9}" type="sibTrans" cxnId="{E93BD2B9-9431-4E65-A3A2-4B067C1F27C6}">
      <dgm:prSet/>
      <dgm:spPr/>
      <dgm:t>
        <a:bodyPr/>
        <a:lstStyle/>
        <a:p>
          <a:endParaRPr lang="en-US"/>
        </a:p>
      </dgm:t>
    </dgm:pt>
    <dgm:pt modelId="{9E5A3A58-25CF-48BE-B8A4-795572C650A0}">
      <dgm:prSet/>
      <dgm:spPr/>
      <dgm:t>
        <a:bodyPr/>
        <a:lstStyle/>
        <a:p>
          <a:r>
            <a:rPr lang="en-US" dirty="0">
              <a:latin typeface="Segoe UI Semibold" panose="020B0702040204020203" pitchFamily="34" charset="0"/>
              <a:cs typeface="Segoe UI Semibold" panose="020B0702040204020203" pitchFamily="34" charset="0"/>
            </a:rPr>
            <a:t>Average number of days to fill a position?</a:t>
          </a:r>
        </a:p>
      </dgm:t>
    </dgm:pt>
    <dgm:pt modelId="{125BB44E-EFC0-4F7C-AAFA-CAE72BDFAC48}" type="parTrans" cxnId="{F0820A97-27E4-4CF9-9B5D-ADCCDB0E8DCF}">
      <dgm:prSet/>
      <dgm:spPr/>
      <dgm:t>
        <a:bodyPr/>
        <a:lstStyle/>
        <a:p>
          <a:endParaRPr lang="en-US"/>
        </a:p>
      </dgm:t>
    </dgm:pt>
    <dgm:pt modelId="{82930D52-5E32-47F4-B344-D0E4E42646E4}" type="sibTrans" cxnId="{F0820A97-27E4-4CF9-9B5D-ADCCDB0E8DCF}">
      <dgm:prSet/>
      <dgm:spPr/>
      <dgm:t>
        <a:bodyPr/>
        <a:lstStyle/>
        <a:p>
          <a:endParaRPr lang="en-US"/>
        </a:p>
      </dgm:t>
    </dgm:pt>
    <dgm:pt modelId="{4068566A-CFCD-4359-9457-88AA4E9CFB9B}">
      <dgm:prSet/>
      <dgm:spPr/>
      <dgm:t>
        <a:bodyPr/>
        <a:lstStyle/>
        <a:p>
          <a:pPr>
            <a:buFont typeface="Wingdings" panose="05000000000000000000" pitchFamily="2" charset="2"/>
            <a:buChar char="§"/>
          </a:pPr>
          <a:r>
            <a:rPr lang="en-US" dirty="0">
              <a:latin typeface="Segoe UI" panose="020B0502040204020203" pitchFamily="34" charset="0"/>
              <a:cs typeface="Segoe UI" panose="020B0502040204020203" pitchFamily="34" charset="0"/>
            </a:rPr>
            <a:t>49</a:t>
          </a:r>
        </a:p>
      </dgm:t>
    </dgm:pt>
    <dgm:pt modelId="{37189DEC-889B-44C5-9671-3FFDC06073DF}" type="parTrans" cxnId="{1B99087A-8756-4120-ADF8-EEA759C8D001}">
      <dgm:prSet/>
      <dgm:spPr/>
      <dgm:t>
        <a:bodyPr/>
        <a:lstStyle/>
        <a:p>
          <a:endParaRPr lang="en-US"/>
        </a:p>
      </dgm:t>
    </dgm:pt>
    <dgm:pt modelId="{AC912C48-D224-46B2-9F66-CE8A059D710E}" type="sibTrans" cxnId="{1B99087A-8756-4120-ADF8-EEA759C8D001}">
      <dgm:prSet/>
      <dgm:spPr/>
      <dgm:t>
        <a:bodyPr/>
        <a:lstStyle/>
        <a:p>
          <a:endParaRPr lang="en-US"/>
        </a:p>
      </dgm:t>
    </dgm:pt>
    <dgm:pt modelId="{458AD371-BB5A-4588-BD02-31E43C7CB06D}">
      <dgm:prSet/>
      <dgm:spPr/>
      <dgm:t>
        <a:bodyPr/>
        <a:lstStyle/>
        <a:p>
          <a:r>
            <a:rPr lang="en-US" dirty="0">
              <a:latin typeface="Segoe UI Semibold" panose="020B0702040204020203" pitchFamily="34" charset="0"/>
              <a:cs typeface="Segoe UI Semibold" panose="020B0702040204020203" pitchFamily="34" charset="0"/>
            </a:rPr>
            <a:t>Average staff time required to interview? </a:t>
          </a:r>
        </a:p>
      </dgm:t>
    </dgm:pt>
    <dgm:pt modelId="{C893BB76-163C-4F88-AAC6-595846E30707}" type="parTrans" cxnId="{AB4135B8-C9F5-4CAC-9F36-7CFED5485618}">
      <dgm:prSet/>
      <dgm:spPr/>
      <dgm:t>
        <a:bodyPr/>
        <a:lstStyle/>
        <a:p>
          <a:endParaRPr lang="en-US"/>
        </a:p>
      </dgm:t>
    </dgm:pt>
    <dgm:pt modelId="{2D5943F9-D2DE-4E32-A70B-C0F0A6B895B9}" type="sibTrans" cxnId="{AB4135B8-C9F5-4CAC-9F36-7CFED5485618}">
      <dgm:prSet/>
      <dgm:spPr/>
      <dgm:t>
        <a:bodyPr/>
        <a:lstStyle/>
        <a:p>
          <a:endParaRPr lang="en-US"/>
        </a:p>
      </dgm:t>
    </dgm:pt>
    <dgm:pt modelId="{225AEF18-74D9-4BB4-ADDA-18D1E16234AA}">
      <dgm:prSet/>
      <dgm:spPr/>
      <dgm:t>
        <a:bodyPr/>
        <a:lstStyle/>
        <a:p>
          <a:pPr>
            <a:buFont typeface="Wingdings" panose="05000000000000000000" pitchFamily="2" charset="2"/>
            <a:buChar char="§"/>
          </a:pPr>
          <a:r>
            <a:rPr lang="en-US" dirty="0">
              <a:latin typeface="Segoe UI" panose="020B0502040204020203" pitchFamily="34" charset="0"/>
              <a:cs typeface="Segoe UI" panose="020B0502040204020203" pitchFamily="34" charset="0"/>
            </a:rPr>
            <a:t>17 interviews per hire</a:t>
          </a:r>
        </a:p>
      </dgm:t>
    </dgm:pt>
    <dgm:pt modelId="{53338AFE-8381-4B89-ADD0-881F047CD574}" type="parTrans" cxnId="{DC12635E-6504-4696-8CFA-FA7365021F03}">
      <dgm:prSet/>
      <dgm:spPr/>
      <dgm:t>
        <a:bodyPr/>
        <a:lstStyle/>
        <a:p>
          <a:endParaRPr lang="en-US"/>
        </a:p>
      </dgm:t>
    </dgm:pt>
    <dgm:pt modelId="{D6EFAD1E-A3EE-4F24-93AF-E0DEA427EFDB}" type="sibTrans" cxnId="{DC12635E-6504-4696-8CFA-FA7365021F03}">
      <dgm:prSet/>
      <dgm:spPr/>
      <dgm:t>
        <a:bodyPr/>
        <a:lstStyle/>
        <a:p>
          <a:endParaRPr lang="en-US"/>
        </a:p>
      </dgm:t>
    </dgm:pt>
    <dgm:pt modelId="{2F0650D2-5C2B-4407-8876-C0BD0B27E6D4}">
      <dgm:prSet/>
      <dgm:spPr/>
      <dgm:t>
        <a:bodyPr/>
        <a:lstStyle/>
        <a:p>
          <a:pPr>
            <a:buFont typeface="Wingdings" panose="05000000000000000000" pitchFamily="2" charset="2"/>
            <a:buChar char="§"/>
          </a:pPr>
          <a:r>
            <a:rPr lang="en-US" dirty="0">
              <a:latin typeface="Segoe UI" panose="020B0502040204020203" pitchFamily="34" charset="0"/>
              <a:cs typeface="Segoe UI" panose="020B0502040204020203" pitchFamily="34" charset="0"/>
            </a:rPr>
            <a:t>1 hour per interview</a:t>
          </a:r>
        </a:p>
      </dgm:t>
    </dgm:pt>
    <dgm:pt modelId="{591C6429-169B-4C95-8261-93DCED9389E1}" type="parTrans" cxnId="{6E33BA6B-9144-419A-9282-148BA5F82F64}">
      <dgm:prSet/>
      <dgm:spPr/>
      <dgm:t>
        <a:bodyPr/>
        <a:lstStyle/>
        <a:p>
          <a:endParaRPr lang="en-US"/>
        </a:p>
      </dgm:t>
    </dgm:pt>
    <dgm:pt modelId="{6624AAE4-7713-44F6-B17F-AE91A744723B}" type="sibTrans" cxnId="{6E33BA6B-9144-419A-9282-148BA5F82F64}">
      <dgm:prSet/>
      <dgm:spPr/>
      <dgm:t>
        <a:bodyPr/>
        <a:lstStyle/>
        <a:p>
          <a:endParaRPr lang="en-US"/>
        </a:p>
      </dgm:t>
    </dgm:pt>
    <dgm:pt modelId="{2A0AAB13-CDF3-42A9-B400-4F1E0B589703}">
      <dgm:prSet/>
      <dgm:spPr/>
      <dgm:t>
        <a:bodyPr/>
        <a:lstStyle/>
        <a:p>
          <a:pPr>
            <a:buFont typeface="Wingdings" panose="05000000000000000000" pitchFamily="2" charset="2"/>
            <a:buChar char="§"/>
          </a:pPr>
          <a:r>
            <a:rPr lang="en-US" dirty="0">
              <a:latin typeface="Segoe UI" panose="020B0502040204020203" pitchFamily="34" charset="0"/>
              <a:cs typeface="Segoe UI" panose="020B0502040204020203" pitchFamily="34" charset="0"/>
            </a:rPr>
            <a:t>= 17 hours per position! </a:t>
          </a:r>
        </a:p>
      </dgm:t>
    </dgm:pt>
    <dgm:pt modelId="{5A99AE72-665B-4AE0-B35A-1B64531A51AF}" type="parTrans" cxnId="{8105A6E6-66BA-4CC0-9688-A61402CD0852}">
      <dgm:prSet/>
      <dgm:spPr/>
      <dgm:t>
        <a:bodyPr/>
        <a:lstStyle/>
        <a:p>
          <a:endParaRPr lang="en-US"/>
        </a:p>
      </dgm:t>
    </dgm:pt>
    <dgm:pt modelId="{3D3FEACF-07F1-4670-A8C2-C5E5A3CFA374}" type="sibTrans" cxnId="{8105A6E6-66BA-4CC0-9688-A61402CD0852}">
      <dgm:prSet/>
      <dgm:spPr/>
      <dgm:t>
        <a:bodyPr/>
        <a:lstStyle/>
        <a:p>
          <a:endParaRPr lang="en-US"/>
        </a:p>
      </dgm:t>
    </dgm:pt>
    <dgm:pt modelId="{8BD95834-E8B4-4C82-B8B3-03EF9892C277}">
      <dgm:prSet/>
      <dgm:spPr/>
      <dgm:t>
        <a:bodyPr/>
        <a:lstStyle/>
        <a:p>
          <a:pPr>
            <a:buFont typeface="Wingdings" panose="05000000000000000000" pitchFamily="2" charset="2"/>
            <a:buChar char="§"/>
          </a:pPr>
          <a:r>
            <a:rPr lang="en-US" dirty="0">
              <a:latin typeface="Segoe UI" panose="020B0502040204020203" pitchFamily="34" charset="0"/>
              <a:cs typeface="Segoe UI" panose="020B0502040204020203" pitchFamily="34" charset="0"/>
              <a:hlinkClick xmlns:r="http://schemas.openxmlformats.org/officeDocument/2006/relationships" r:id="rId1"/>
            </a:rPr>
            <a:t>https://www.paylocity.com/resources/glossary/cost-per-hire/</a:t>
          </a:r>
          <a:r>
            <a:rPr lang="en-US" dirty="0">
              <a:latin typeface="Segoe UI" panose="020B0502040204020203" pitchFamily="34" charset="0"/>
              <a:cs typeface="Segoe UI" panose="020B0502040204020203" pitchFamily="34" charset="0"/>
            </a:rPr>
            <a:t> </a:t>
          </a:r>
        </a:p>
      </dgm:t>
    </dgm:pt>
    <dgm:pt modelId="{E71B67CE-F9FE-4676-844B-EBB44B062897}" type="parTrans" cxnId="{A913D364-64D7-4F94-B889-C61A23BFCB45}">
      <dgm:prSet/>
      <dgm:spPr/>
      <dgm:t>
        <a:bodyPr/>
        <a:lstStyle/>
        <a:p>
          <a:endParaRPr lang="en-US"/>
        </a:p>
      </dgm:t>
    </dgm:pt>
    <dgm:pt modelId="{DD34FD85-1DED-44BE-AE63-6F64326BD05A}" type="sibTrans" cxnId="{A913D364-64D7-4F94-B889-C61A23BFCB45}">
      <dgm:prSet/>
      <dgm:spPr/>
      <dgm:t>
        <a:bodyPr/>
        <a:lstStyle/>
        <a:p>
          <a:endParaRPr lang="en-US"/>
        </a:p>
      </dgm:t>
    </dgm:pt>
    <dgm:pt modelId="{C5310C6E-772F-4F7D-99A0-8EA2CD23E9FD}" type="pres">
      <dgm:prSet presAssocID="{3D781397-A6FE-41F4-AC3C-28B21DE17235}" presName="linear" presStyleCnt="0">
        <dgm:presLayoutVars>
          <dgm:dir/>
          <dgm:animLvl val="lvl"/>
          <dgm:resizeHandles val="exact"/>
        </dgm:presLayoutVars>
      </dgm:prSet>
      <dgm:spPr/>
    </dgm:pt>
    <dgm:pt modelId="{B3CC635F-F31B-4102-9EA4-0E993BA1075F}" type="pres">
      <dgm:prSet presAssocID="{455320BE-5EDD-4712-9F51-9EFB6052D81F}" presName="parentLin" presStyleCnt="0"/>
      <dgm:spPr/>
    </dgm:pt>
    <dgm:pt modelId="{25418F96-7AC3-47D6-8992-E767CA1151C8}" type="pres">
      <dgm:prSet presAssocID="{455320BE-5EDD-4712-9F51-9EFB6052D81F}" presName="parentLeftMargin" presStyleLbl="node1" presStyleIdx="0" presStyleCnt="3"/>
      <dgm:spPr/>
    </dgm:pt>
    <dgm:pt modelId="{A6E00B60-B2B3-4D2E-B903-7821B248DE47}" type="pres">
      <dgm:prSet presAssocID="{455320BE-5EDD-4712-9F51-9EFB6052D81F}" presName="parentText" presStyleLbl="node1" presStyleIdx="0" presStyleCnt="3">
        <dgm:presLayoutVars>
          <dgm:chMax val="0"/>
          <dgm:bulletEnabled val="1"/>
        </dgm:presLayoutVars>
      </dgm:prSet>
      <dgm:spPr/>
    </dgm:pt>
    <dgm:pt modelId="{09247DF4-0097-47A8-A680-13A6E3337902}" type="pres">
      <dgm:prSet presAssocID="{455320BE-5EDD-4712-9F51-9EFB6052D81F}" presName="negativeSpace" presStyleCnt="0"/>
      <dgm:spPr/>
    </dgm:pt>
    <dgm:pt modelId="{DE76DA14-2257-4ACF-B7FF-932E086037FC}" type="pres">
      <dgm:prSet presAssocID="{455320BE-5EDD-4712-9F51-9EFB6052D81F}" presName="childText" presStyleLbl="conFgAcc1" presStyleIdx="0" presStyleCnt="3">
        <dgm:presLayoutVars>
          <dgm:bulletEnabled val="1"/>
        </dgm:presLayoutVars>
      </dgm:prSet>
      <dgm:spPr/>
    </dgm:pt>
    <dgm:pt modelId="{5510F949-0311-416F-AB1F-1DA976DA02CD}" type="pres">
      <dgm:prSet presAssocID="{6DA247A3-249B-43D4-AB4B-D7E7049BA82A}" presName="spaceBetweenRectangles" presStyleCnt="0"/>
      <dgm:spPr/>
    </dgm:pt>
    <dgm:pt modelId="{04A8273E-0485-4E7C-830C-084DEC281977}" type="pres">
      <dgm:prSet presAssocID="{9E5A3A58-25CF-48BE-B8A4-795572C650A0}" presName="parentLin" presStyleCnt="0"/>
      <dgm:spPr/>
    </dgm:pt>
    <dgm:pt modelId="{650733E9-DB56-47BD-8396-C8227AB43DC1}" type="pres">
      <dgm:prSet presAssocID="{9E5A3A58-25CF-48BE-B8A4-795572C650A0}" presName="parentLeftMargin" presStyleLbl="node1" presStyleIdx="0" presStyleCnt="3"/>
      <dgm:spPr/>
    </dgm:pt>
    <dgm:pt modelId="{BC40E3AA-D1B3-4042-A95E-280C3558F169}" type="pres">
      <dgm:prSet presAssocID="{9E5A3A58-25CF-48BE-B8A4-795572C650A0}" presName="parentText" presStyleLbl="node1" presStyleIdx="1" presStyleCnt="3">
        <dgm:presLayoutVars>
          <dgm:chMax val="0"/>
          <dgm:bulletEnabled val="1"/>
        </dgm:presLayoutVars>
      </dgm:prSet>
      <dgm:spPr/>
    </dgm:pt>
    <dgm:pt modelId="{8164B76A-0017-4229-AECB-9262962ACF81}" type="pres">
      <dgm:prSet presAssocID="{9E5A3A58-25CF-48BE-B8A4-795572C650A0}" presName="negativeSpace" presStyleCnt="0"/>
      <dgm:spPr/>
    </dgm:pt>
    <dgm:pt modelId="{8D6BB967-5AFD-41A9-890F-212A943257C9}" type="pres">
      <dgm:prSet presAssocID="{9E5A3A58-25CF-48BE-B8A4-795572C650A0}" presName="childText" presStyleLbl="conFgAcc1" presStyleIdx="1" presStyleCnt="3">
        <dgm:presLayoutVars>
          <dgm:bulletEnabled val="1"/>
        </dgm:presLayoutVars>
      </dgm:prSet>
      <dgm:spPr/>
    </dgm:pt>
    <dgm:pt modelId="{0F56A7BE-9A60-402E-A38A-4F2F31E8ED81}" type="pres">
      <dgm:prSet presAssocID="{82930D52-5E32-47F4-B344-D0E4E42646E4}" presName="spaceBetweenRectangles" presStyleCnt="0"/>
      <dgm:spPr/>
    </dgm:pt>
    <dgm:pt modelId="{E207D213-1626-4EB7-AFE5-EFCB7BFB29BB}" type="pres">
      <dgm:prSet presAssocID="{458AD371-BB5A-4588-BD02-31E43C7CB06D}" presName="parentLin" presStyleCnt="0"/>
      <dgm:spPr/>
    </dgm:pt>
    <dgm:pt modelId="{2A8EB37C-3DA5-4CBB-9722-E452DF840750}" type="pres">
      <dgm:prSet presAssocID="{458AD371-BB5A-4588-BD02-31E43C7CB06D}" presName="parentLeftMargin" presStyleLbl="node1" presStyleIdx="1" presStyleCnt="3"/>
      <dgm:spPr/>
    </dgm:pt>
    <dgm:pt modelId="{4E92D67E-64C1-4F90-9C9A-B4109B966EBE}" type="pres">
      <dgm:prSet presAssocID="{458AD371-BB5A-4588-BD02-31E43C7CB06D}" presName="parentText" presStyleLbl="node1" presStyleIdx="2" presStyleCnt="3">
        <dgm:presLayoutVars>
          <dgm:chMax val="0"/>
          <dgm:bulletEnabled val="1"/>
        </dgm:presLayoutVars>
      </dgm:prSet>
      <dgm:spPr/>
    </dgm:pt>
    <dgm:pt modelId="{27D90494-BB90-4A83-BA80-755A54A0E67C}" type="pres">
      <dgm:prSet presAssocID="{458AD371-BB5A-4588-BD02-31E43C7CB06D}" presName="negativeSpace" presStyleCnt="0"/>
      <dgm:spPr/>
    </dgm:pt>
    <dgm:pt modelId="{006497E6-EE0C-428D-9F27-8A594C423E7A}" type="pres">
      <dgm:prSet presAssocID="{458AD371-BB5A-4588-BD02-31E43C7CB06D}" presName="childText" presStyleLbl="conFgAcc1" presStyleIdx="2" presStyleCnt="3">
        <dgm:presLayoutVars>
          <dgm:bulletEnabled val="1"/>
        </dgm:presLayoutVars>
      </dgm:prSet>
      <dgm:spPr/>
    </dgm:pt>
  </dgm:ptLst>
  <dgm:cxnLst>
    <dgm:cxn modelId="{F2391C0E-7CDD-4CF9-A6C3-BE83C8E0EA73}" type="presOf" srcId="{455320BE-5EDD-4712-9F51-9EFB6052D81F}" destId="{25418F96-7AC3-47D6-8992-E767CA1151C8}" srcOrd="0" destOrd="0" presId="urn:microsoft.com/office/officeart/2005/8/layout/list1"/>
    <dgm:cxn modelId="{AF054819-6FC8-42E5-908A-D10ED59700FF}" type="presOf" srcId="{9E5A3A58-25CF-48BE-B8A4-795572C650A0}" destId="{BC40E3AA-D1B3-4042-A95E-280C3558F169}" srcOrd="1" destOrd="0" presId="urn:microsoft.com/office/officeart/2005/8/layout/list1"/>
    <dgm:cxn modelId="{0B732122-DE96-4D30-A656-80023CF584DF}" type="presOf" srcId="{8BD95834-E8B4-4C82-B8B3-03EF9892C277}" destId="{006497E6-EE0C-428D-9F27-8A594C423E7A}" srcOrd="0" destOrd="3" presId="urn:microsoft.com/office/officeart/2005/8/layout/list1"/>
    <dgm:cxn modelId="{0D00EE40-36DC-4CC1-89B0-FBEEB3EBABA8}" type="presOf" srcId="{225AEF18-74D9-4BB4-ADDA-18D1E16234AA}" destId="{006497E6-EE0C-428D-9F27-8A594C423E7A}" srcOrd="0" destOrd="0" presId="urn:microsoft.com/office/officeart/2005/8/layout/list1"/>
    <dgm:cxn modelId="{DC12635E-6504-4696-8CFA-FA7365021F03}" srcId="{458AD371-BB5A-4588-BD02-31E43C7CB06D}" destId="{225AEF18-74D9-4BB4-ADDA-18D1E16234AA}" srcOrd="0" destOrd="0" parTransId="{53338AFE-8381-4B89-ADD0-881F047CD574}" sibTransId="{D6EFAD1E-A3EE-4F24-93AF-E0DEA427EFDB}"/>
    <dgm:cxn modelId="{C887B042-5337-4286-9763-C63341234F3E}" type="presOf" srcId="{7A1039D5-A781-4C8D-A156-0AEF4A73C431}" destId="{DE76DA14-2257-4ACF-B7FF-932E086037FC}" srcOrd="0" destOrd="0" presId="urn:microsoft.com/office/officeart/2005/8/layout/list1"/>
    <dgm:cxn modelId="{62996964-F657-442C-ACCD-1CF64F373C97}" type="presOf" srcId="{9E5A3A58-25CF-48BE-B8A4-795572C650A0}" destId="{650733E9-DB56-47BD-8396-C8227AB43DC1}" srcOrd="0" destOrd="0" presId="urn:microsoft.com/office/officeart/2005/8/layout/list1"/>
    <dgm:cxn modelId="{A913D364-64D7-4F94-B889-C61A23BFCB45}" srcId="{2F0650D2-5C2B-4407-8876-C0BD0B27E6D4}" destId="{8BD95834-E8B4-4C82-B8B3-03EF9892C277}" srcOrd="1" destOrd="0" parTransId="{E71B67CE-F9FE-4676-844B-EBB44B062897}" sibTransId="{DD34FD85-1DED-44BE-AE63-6F64326BD05A}"/>
    <dgm:cxn modelId="{B6942F46-B1BD-43FE-998F-D19B38574EC9}" type="presOf" srcId="{2F0650D2-5C2B-4407-8876-C0BD0B27E6D4}" destId="{006497E6-EE0C-428D-9F27-8A594C423E7A}" srcOrd="0" destOrd="1" presId="urn:microsoft.com/office/officeart/2005/8/layout/list1"/>
    <dgm:cxn modelId="{75BF3C47-FE82-415B-8517-B4528A4B80B7}" type="presOf" srcId="{455320BE-5EDD-4712-9F51-9EFB6052D81F}" destId="{A6E00B60-B2B3-4D2E-B903-7821B248DE47}" srcOrd="1" destOrd="0" presId="urn:microsoft.com/office/officeart/2005/8/layout/list1"/>
    <dgm:cxn modelId="{6E33BA6B-9144-419A-9282-148BA5F82F64}" srcId="{458AD371-BB5A-4588-BD02-31E43C7CB06D}" destId="{2F0650D2-5C2B-4407-8876-C0BD0B27E6D4}" srcOrd="1" destOrd="0" parTransId="{591C6429-169B-4C95-8261-93DCED9389E1}" sibTransId="{6624AAE4-7713-44F6-B17F-AE91A744723B}"/>
    <dgm:cxn modelId="{F0F27356-6A5C-4F0B-9B7E-5168F133682E}" type="presOf" srcId="{2A0AAB13-CDF3-42A9-B400-4F1E0B589703}" destId="{006497E6-EE0C-428D-9F27-8A594C423E7A}" srcOrd="0" destOrd="2" presId="urn:microsoft.com/office/officeart/2005/8/layout/list1"/>
    <dgm:cxn modelId="{1B99087A-8756-4120-ADF8-EEA759C8D001}" srcId="{9E5A3A58-25CF-48BE-B8A4-795572C650A0}" destId="{4068566A-CFCD-4359-9457-88AA4E9CFB9B}" srcOrd="0" destOrd="0" parTransId="{37189DEC-889B-44C5-9671-3FFDC06073DF}" sibTransId="{AC912C48-D224-46B2-9F66-CE8A059D710E}"/>
    <dgm:cxn modelId="{F0820A97-27E4-4CF9-9B5D-ADCCDB0E8DCF}" srcId="{3D781397-A6FE-41F4-AC3C-28B21DE17235}" destId="{9E5A3A58-25CF-48BE-B8A4-795572C650A0}" srcOrd="1" destOrd="0" parTransId="{125BB44E-EFC0-4F7C-AAFA-CAE72BDFAC48}" sibTransId="{82930D52-5E32-47F4-B344-D0E4E42646E4}"/>
    <dgm:cxn modelId="{93BD01B5-F220-4BF6-9616-4902A35577B2}" type="presOf" srcId="{3D781397-A6FE-41F4-AC3C-28B21DE17235}" destId="{C5310C6E-772F-4F7D-99A0-8EA2CD23E9FD}" srcOrd="0" destOrd="0" presId="urn:microsoft.com/office/officeart/2005/8/layout/list1"/>
    <dgm:cxn modelId="{AB4135B8-C9F5-4CAC-9F36-7CFED5485618}" srcId="{3D781397-A6FE-41F4-AC3C-28B21DE17235}" destId="{458AD371-BB5A-4588-BD02-31E43C7CB06D}" srcOrd="2" destOrd="0" parTransId="{C893BB76-163C-4F88-AAC6-595846E30707}" sibTransId="{2D5943F9-D2DE-4E32-A70B-C0F0A6B895B9}"/>
    <dgm:cxn modelId="{E93BD2B9-9431-4E65-A3A2-4B067C1F27C6}" srcId="{455320BE-5EDD-4712-9F51-9EFB6052D81F}" destId="{7A1039D5-A781-4C8D-A156-0AEF4A73C431}" srcOrd="0" destOrd="0" parTransId="{21772A6E-E167-4259-A7C9-960B3AF1DC87}" sibTransId="{07D352D3-FA2C-4667-BB56-2E3F0D811CB9}"/>
    <dgm:cxn modelId="{D9782DC8-E274-4077-9DB1-0643143D168A}" srcId="{3D781397-A6FE-41F4-AC3C-28B21DE17235}" destId="{455320BE-5EDD-4712-9F51-9EFB6052D81F}" srcOrd="0" destOrd="0" parTransId="{DF2AB3F2-91D0-4513-9619-86F6000F8AC8}" sibTransId="{6DA247A3-249B-43D4-AB4B-D7E7049BA82A}"/>
    <dgm:cxn modelId="{2BC030D2-D158-446C-BF57-FC8FD948B55F}" type="presOf" srcId="{4068566A-CFCD-4359-9457-88AA4E9CFB9B}" destId="{8D6BB967-5AFD-41A9-890F-212A943257C9}" srcOrd="0" destOrd="0" presId="urn:microsoft.com/office/officeart/2005/8/layout/list1"/>
    <dgm:cxn modelId="{041856D6-01D9-4011-8A26-ADF899157C11}" type="presOf" srcId="{458AD371-BB5A-4588-BD02-31E43C7CB06D}" destId="{2A8EB37C-3DA5-4CBB-9722-E452DF840750}" srcOrd="0" destOrd="0" presId="urn:microsoft.com/office/officeart/2005/8/layout/list1"/>
    <dgm:cxn modelId="{8105A6E6-66BA-4CC0-9688-A61402CD0852}" srcId="{2F0650D2-5C2B-4407-8876-C0BD0B27E6D4}" destId="{2A0AAB13-CDF3-42A9-B400-4F1E0B589703}" srcOrd="0" destOrd="0" parTransId="{5A99AE72-665B-4AE0-B35A-1B64531A51AF}" sibTransId="{3D3FEACF-07F1-4670-A8C2-C5E5A3CFA374}"/>
    <dgm:cxn modelId="{EEAE08F8-5E9A-4DD6-907F-1B6D7349F420}" type="presOf" srcId="{458AD371-BB5A-4588-BD02-31E43C7CB06D}" destId="{4E92D67E-64C1-4F90-9C9A-B4109B966EBE}" srcOrd="1" destOrd="0" presId="urn:microsoft.com/office/officeart/2005/8/layout/list1"/>
    <dgm:cxn modelId="{C163FD32-AADF-4F0B-AB51-FAB3417AB1FB}" type="presParOf" srcId="{C5310C6E-772F-4F7D-99A0-8EA2CD23E9FD}" destId="{B3CC635F-F31B-4102-9EA4-0E993BA1075F}" srcOrd="0" destOrd="0" presId="urn:microsoft.com/office/officeart/2005/8/layout/list1"/>
    <dgm:cxn modelId="{9EF02541-B07F-4B44-BA1E-65BE7E8D2EA2}" type="presParOf" srcId="{B3CC635F-F31B-4102-9EA4-0E993BA1075F}" destId="{25418F96-7AC3-47D6-8992-E767CA1151C8}" srcOrd="0" destOrd="0" presId="urn:microsoft.com/office/officeart/2005/8/layout/list1"/>
    <dgm:cxn modelId="{8ECC3D6A-EB78-4115-89DC-96A6177D4FAF}" type="presParOf" srcId="{B3CC635F-F31B-4102-9EA4-0E993BA1075F}" destId="{A6E00B60-B2B3-4D2E-B903-7821B248DE47}" srcOrd="1" destOrd="0" presId="urn:microsoft.com/office/officeart/2005/8/layout/list1"/>
    <dgm:cxn modelId="{B4D6F326-930A-4637-BC1F-29C3A7C48DD7}" type="presParOf" srcId="{C5310C6E-772F-4F7D-99A0-8EA2CD23E9FD}" destId="{09247DF4-0097-47A8-A680-13A6E3337902}" srcOrd="1" destOrd="0" presId="urn:microsoft.com/office/officeart/2005/8/layout/list1"/>
    <dgm:cxn modelId="{6224ACCB-669D-4810-967A-DE1F3C850AF1}" type="presParOf" srcId="{C5310C6E-772F-4F7D-99A0-8EA2CD23E9FD}" destId="{DE76DA14-2257-4ACF-B7FF-932E086037FC}" srcOrd="2" destOrd="0" presId="urn:microsoft.com/office/officeart/2005/8/layout/list1"/>
    <dgm:cxn modelId="{D3A0D2F0-F31C-4376-B771-A8D720B3B4D6}" type="presParOf" srcId="{C5310C6E-772F-4F7D-99A0-8EA2CD23E9FD}" destId="{5510F949-0311-416F-AB1F-1DA976DA02CD}" srcOrd="3" destOrd="0" presId="urn:microsoft.com/office/officeart/2005/8/layout/list1"/>
    <dgm:cxn modelId="{43CD98D6-FFAF-4394-85F3-FAF14B01DD01}" type="presParOf" srcId="{C5310C6E-772F-4F7D-99A0-8EA2CD23E9FD}" destId="{04A8273E-0485-4E7C-830C-084DEC281977}" srcOrd="4" destOrd="0" presId="urn:microsoft.com/office/officeart/2005/8/layout/list1"/>
    <dgm:cxn modelId="{7B0C4BD8-0984-4F5D-B7AD-D642447680BF}" type="presParOf" srcId="{04A8273E-0485-4E7C-830C-084DEC281977}" destId="{650733E9-DB56-47BD-8396-C8227AB43DC1}" srcOrd="0" destOrd="0" presId="urn:microsoft.com/office/officeart/2005/8/layout/list1"/>
    <dgm:cxn modelId="{59FA0E17-318B-40C7-B3F4-3C6C9859337A}" type="presParOf" srcId="{04A8273E-0485-4E7C-830C-084DEC281977}" destId="{BC40E3AA-D1B3-4042-A95E-280C3558F169}" srcOrd="1" destOrd="0" presId="urn:microsoft.com/office/officeart/2005/8/layout/list1"/>
    <dgm:cxn modelId="{5BD77A74-B0B5-4DC9-AB30-F838D2F8856C}" type="presParOf" srcId="{C5310C6E-772F-4F7D-99A0-8EA2CD23E9FD}" destId="{8164B76A-0017-4229-AECB-9262962ACF81}" srcOrd="5" destOrd="0" presId="urn:microsoft.com/office/officeart/2005/8/layout/list1"/>
    <dgm:cxn modelId="{3BDCC726-E8CC-4AA9-9E1C-CA5EADEC9A8C}" type="presParOf" srcId="{C5310C6E-772F-4F7D-99A0-8EA2CD23E9FD}" destId="{8D6BB967-5AFD-41A9-890F-212A943257C9}" srcOrd="6" destOrd="0" presId="urn:microsoft.com/office/officeart/2005/8/layout/list1"/>
    <dgm:cxn modelId="{E1CE7D6C-1C67-4520-9C9C-EEE328F5971C}" type="presParOf" srcId="{C5310C6E-772F-4F7D-99A0-8EA2CD23E9FD}" destId="{0F56A7BE-9A60-402E-A38A-4F2F31E8ED81}" srcOrd="7" destOrd="0" presId="urn:microsoft.com/office/officeart/2005/8/layout/list1"/>
    <dgm:cxn modelId="{8545BC3F-82AF-4D8C-831E-C4DF29E8A310}" type="presParOf" srcId="{C5310C6E-772F-4F7D-99A0-8EA2CD23E9FD}" destId="{E207D213-1626-4EB7-AFE5-EFCB7BFB29BB}" srcOrd="8" destOrd="0" presId="urn:microsoft.com/office/officeart/2005/8/layout/list1"/>
    <dgm:cxn modelId="{FFF39E07-8C28-44BD-8671-433CB07AB1CD}" type="presParOf" srcId="{E207D213-1626-4EB7-AFE5-EFCB7BFB29BB}" destId="{2A8EB37C-3DA5-4CBB-9722-E452DF840750}" srcOrd="0" destOrd="0" presId="urn:microsoft.com/office/officeart/2005/8/layout/list1"/>
    <dgm:cxn modelId="{5871A3F4-50F9-4F82-BB17-7C512688C1F1}" type="presParOf" srcId="{E207D213-1626-4EB7-AFE5-EFCB7BFB29BB}" destId="{4E92D67E-64C1-4F90-9C9A-B4109B966EBE}" srcOrd="1" destOrd="0" presId="urn:microsoft.com/office/officeart/2005/8/layout/list1"/>
    <dgm:cxn modelId="{4DFFFB85-E90E-4FD9-8269-20575DDFF958}" type="presParOf" srcId="{C5310C6E-772F-4F7D-99A0-8EA2CD23E9FD}" destId="{27D90494-BB90-4A83-BA80-755A54A0E67C}" srcOrd="9" destOrd="0" presId="urn:microsoft.com/office/officeart/2005/8/layout/list1"/>
    <dgm:cxn modelId="{54013B21-9257-427A-8589-3DCC02AAB31C}" type="presParOf" srcId="{C5310C6E-772F-4F7D-99A0-8EA2CD23E9FD}" destId="{006497E6-EE0C-428D-9F27-8A594C423E7A}"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092E92-B5A1-4F8E-9B05-EC9992EB15B0}"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F6820DED-21C0-4CC2-8787-EEF0310B0A55}">
      <dgm:prSet/>
      <dgm:spPr/>
      <dgm:t>
        <a:bodyPr/>
        <a:lstStyle/>
        <a:p>
          <a:r>
            <a:rPr lang="en-US" dirty="0">
              <a:latin typeface="Segoe UI" panose="020B0502040204020203" pitchFamily="34" charset="0"/>
              <a:cs typeface="Segoe UI" panose="020B0502040204020203" pitchFamily="34" charset="0"/>
            </a:rPr>
            <a:t>Use written job descriptions. </a:t>
          </a:r>
        </a:p>
      </dgm:t>
    </dgm:pt>
    <dgm:pt modelId="{EFDA06F3-5AD1-47AC-86D4-1AEA2C8AE6F7}" type="parTrans" cxnId="{BD82F322-E2DD-4AEC-BF4D-500A87D27B72}">
      <dgm:prSet/>
      <dgm:spPr/>
      <dgm:t>
        <a:bodyPr/>
        <a:lstStyle/>
        <a:p>
          <a:endParaRPr lang="en-US"/>
        </a:p>
      </dgm:t>
    </dgm:pt>
    <dgm:pt modelId="{E506AB1E-B784-4ECB-AED2-68A56995C686}" type="sibTrans" cxnId="{BD82F322-E2DD-4AEC-BF4D-500A87D27B72}">
      <dgm:prSet/>
      <dgm:spPr/>
      <dgm:t>
        <a:bodyPr/>
        <a:lstStyle/>
        <a:p>
          <a:endParaRPr lang="en-US"/>
        </a:p>
      </dgm:t>
    </dgm:pt>
    <dgm:pt modelId="{01CC48B2-5E19-4657-9D0E-A8214EA37E47}">
      <dgm:prSet/>
      <dgm:spPr/>
      <dgm:t>
        <a:bodyPr/>
        <a:lstStyle/>
        <a:p>
          <a:r>
            <a:rPr lang="en-US" dirty="0">
              <a:latin typeface="Segoe UI" panose="020B0502040204020203" pitchFamily="34" charset="0"/>
              <a:cs typeface="Segoe UI" panose="020B0502040204020203" pitchFamily="34" charset="0"/>
            </a:rPr>
            <a:t>Include job-specific physical requirements. </a:t>
          </a:r>
        </a:p>
      </dgm:t>
    </dgm:pt>
    <dgm:pt modelId="{BFE41D7F-A5A3-4FB3-9993-BB10CCD01729}" type="parTrans" cxnId="{BFCEF438-271D-43D3-AA9C-7DF85C349DE2}">
      <dgm:prSet/>
      <dgm:spPr/>
      <dgm:t>
        <a:bodyPr/>
        <a:lstStyle/>
        <a:p>
          <a:endParaRPr lang="en-US"/>
        </a:p>
      </dgm:t>
    </dgm:pt>
    <dgm:pt modelId="{CD5BBFB9-85FC-45D5-87E4-1B23DB3A9AEC}" type="sibTrans" cxnId="{BFCEF438-271D-43D3-AA9C-7DF85C349DE2}">
      <dgm:prSet/>
      <dgm:spPr/>
      <dgm:t>
        <a:bodyPr/>
        <a:lstStyle/>
        <a:p>
          <a:endParaRPr lang="en-US"/>
        </a:p>
      </dgm:t>
    </dgm:pt>
    <dgm:pt modelId="{CEFBA7B1-6C49-4645-B03C-E8B6408D5D71}">
      <dgm:prSet/>
      <dgm:spPr/>
      <dgm:t>
        <a:bodyPr/>
        <a:lstStyle/>
        <a:p>
          <a:r>
            <a:rPr lang="en-US">
              <a:latin typeface="Segoe UI" panose="020B0502040204020203" pitchFamily="34" charset="0"/>
              <a:cs typeface="Segoe UI" panose="020B0502040204020203" pitchFamily="34" charset="0"/>
            </a:rPr>
            <a:t>Objectively measure the physical requirements. </a:t>
          </a:r>
        </a:p>
      </dgm:t>
    </dgm:pt>
    <dgm:pt modelId="{477FD7C7-D117-4032-AF92-21D681DFFE6D}" type="parTrans" cxnId="{67383201-673B-4FE1-A732-2CB4405535FD}">
      <dgm:prSet/>
      <dgm:spPr/>
      <dgm:t>
        <a:bodyPr/>
        <a:lstStyle/>
        <a:p>
          <a:endParaRPr lang="en-US"/>
        </a:p>
      </dgm:t>
    </dgm:pt>
    <dgm:pt modelId="{5DF3BEED-CCB3-4586-8334-3B802B17664B}" type="sibTrans" cxnId="{67383201-673B-4FE1-A732-2CB4405535FD}">
      <dgm:prSet/>
      <dgm:spPr/>
      <dgm:t>
        <a:bodyPr/>
        <a:lstStyle/>
        <a:p>
          <a:endParaRPr lang="en-US"/>
        </a:p>
      </dgm:t>
    </dgm:pt>
    <dgm:pt modelId="{FCBC5283-1F7A-4DB6-8FB1-6314C6663E62}">
      <dgm:prSet/>
      <dgm:spPr/>
      <dgm:t>
        <a:bodyPr/>
        <a:lstStyle/>
        <a:p>
          <a:r>
            <a:rPr lang="en-US">
              <a:latin typeface="Segoe UI" panose="020B0502040204020203" pitchFamily="34" charset="0"/>
              <a:cs typeface="Segoe UI" panose="020B0502040204020203" pitchFamily="34" charset="0"/>
            </a:rPr>
            <a:t>Review job descriptions with applicants during hiring. </a:t>
          </a:r>
        </a:p>
      </dgm:t>
    </dgm:pt>
    <dgm:pt modelId="{8B1F71BE-054E-4437-BB53-1EAA56D16469}" type="parTrans" cxnId="{D80116AE-561A-4814-8740-5BC0A4EDD878}">
      <dgm:prSet/>
      <dgm:spPr/>
      <dgm:t>
        <a:bodyPr/>
        <a:lstStyle/>
        <a:p>
          <a:endParaRPr lang="en-US"/>
        </a:p>
      </dgm:t>
    </dgm:pt>
    <dgm:pt modelId="{F4D79767-FAFA-4F20-B095-57EBE4AF38D0}" type="sibTrans" cxnId="{D80116AE-561A-4814-8740-5BC0A4EDD878}">
      <dgm:prSet/>
      <dgm:spPr/>
      <dgm:t>
        <a:bodyPr/>
        <a:lstStyle/>
        <a:p>
          <a:endParaRPr lang="en-US"/>
        </a:p>
      </dgm:t>
    </dgm:pt>
    <dgm:pt modelId="{67E290F1-FC7F-4CF2-AF7C-A12927616CD5}">
      <dgm:prSet/>
      <dgm:spPr/>
      <dgm:t>
        <a:bodyPr/>
        <a:lstStyle/>
        <a:p>
          <a:r>
            <a:rPr lang="en-US">
              <a:latin typeface="Segoe UI" panose="020B0502040204020203" pitchFamily="34" charset="0"/>
              <a:cs typeface="Segoe UI" panose="020B0502040204020203" pitchFamily="34" charset="0"/>
            </a:rPr>
            <a:t>Implement job-specific, pre-employment functional testing. </a:t>
          </a:r>
        </a:p>
      </dgm:t>
    </dgm:pt>
    <dgm:pt modelId="{7904E409-D71E-4144-A570-F9CFF6694027}" type="parTrans" cxnId="{8974F269-85C0-427A-8632-8F7356CB544D}">
      <dgm:prSet/>
      <dgm:spPr/>
      <dgm:t>
        <a:bodyPr/>
        <a:lstStyle/>
        <a:p>
          <a:endParaRPr lang="en-US"/>
        </a:p>
      </dgm:t>
    </dgm:pt>
    <dgm:pt modelId="{E732DAEF-DB1E-4160-9F41-E4360EBE4EE8}" type="sibTrans" cxnId="{8974F269-85C0-427A-8632-8F7356CB544D}">
      <dgm:prSet/>
      <dgm:spPr/>
      <dgm:t>
        <a:bodyPr/>
        <a:lstStyle/>
        <a:p>
          <a:endParaRPr lang="en-US"/>
        </a:p>
      </dgm:t>
    </dgm:pt>
    <dgm:pt modelId="{0740A751-952D-41F0-9531-12EFBACC77AE}" type="pres">
      <dgm:prSet presAssocID="{17092E92-B5A1-4F8E-9B05-EC9992EB15B0}" presName="root" presStyleCnt="0">
        <dgm:presLayoutVars>
          <dgm:dir/>
          <dgm:resizeHandles val="exact"/>
        </dgm:presLayoutVars>
      </dgm:prSet>
      <dgm:spPr/>
    </dgm:pt>
    <dgm:pt modelId="{2ED0EF4D-4CF3-4D34-8851-F87D4B19CFCA}" type="pres">
      <dgm:prSet presAssocID="{F6820DED-21C0-4CC2-8787-EEF0310B0A55}" presName="compNode" presStyleCnt="0"/>
      <dgm:spPr/>
    </dgm:pt>
    <dgm:pt modelId="{4A54D471-ABC5-49A2-A4CD-159257D0BFCC}" type="pres">
      <dgm:prSet presAssocID="{F6820DED-21C0-4CC2-8787-EEF0310B0A55}" presName="bgRect" presStyleLbl="bgShp" presStyleIdx="0" presStyleCnt="5"/>
      <dgm:spPr/>
    </dgm:pt>
    <dgm:pt modelId="{AE32EB87-4600-482F-88A1-44B191A7A1B2}" type="pres">
      <dgm:prSet presAssocID="{F6820DED-21C0-4CC2-8787-EEF0310B0A55}"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ument"/>
        </a:ext>
      </dgm:extLst>
    </dgm:pt>
    <dgm:pt modelId="{A77AB6FD-2164-40A7-94E6-E3DB0179779F}" type="pres">
      <dgm:prSet presAssocID="{F6820DED-21C0-4CC2-8787-EEF0310B0A55}" presName="spaceRect" presStyleCnt="0"/>
      <dgm:spPr/>
    </dgm:pt>
    <dgm:pt modelId="{321CA9CF-95E7-4773-A9ED-EF0D4C42FE39}" type="pres">
      <dgm:prSet presAssocID="{F6820DED-21C0-4CC2-8787-EEF0310B0A55}" presName="parTx" presStyleLbl="revTx" presStyleIdx="0" presStyleCnt="5">
        <dgm:presLayoutVars>
          <dgm:chMax val="0"/>
          <dgm:chPref val="0"/>
        </dgm:presLayoutVars>
      </dgm:prSet>
      <dgm:spPr/>
    </dgm:pt>
    <dgm:pt modelId="{EDE60E09-3EEC-4BE7-B383-B88E50E7A653}" type="pres">
      <dgm:prSet presAssocID="{E506AB1E-B784-4ECB-AED2-68A56995C686}" presName="sibTrans" presStyleCnt="0"/>
      <dgm:spPr/>
    </dgm:pt>
    <dgm:pt modelId="{1E6A0FBF-1BA1-49D6-A506-58250082DDF1}" type="pres">
      <dgm:prSet presAssocID="{01CC48B2-5E19-4657-9D0E-A8214EA37E47}" presName="compNode" presStyleCnt="0"/>
      <dgm:spPr/>
    </dgm:pt>
    <dgm:pt modelId="{9B4610B8-8042-4D7A-BB28-59E3945ECE8F}" type="pres">
      <dgm:prSet presAssocID="{01CC48B2-5E19-4657-9D0E-A8214EA37E47}" presName="bgRect" presStyleLbl="bgShp" presStyleIdx="1" presStyleCnt="5"/>
      <dgm:spPr/>
    </dgm:pt>
    <dgm:pt modelId="{0D63BD20-13ED-4699-A3E6-6F415B875CB8}" type="pres">
      <dgm:prSet presAssocID="{01CC48B2-5E19-4657-9D0E-A8214EA37E47}"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mployee Badge"/>
        </a:ext>
      </dgm:extLst>
    </dgm:pt>
    <dgm:pt modelId="{71E0CA3F-CD83-4523-B7B7-DE8FC38B4AFD}" type="pres">
      <dgm:prSet presAssocID="{01CC48B2-5E19-4657-9D0E-A8214EA37E47}" presName="spaceRect" presStyleCnt="0"/>
      <dgm:spPr/>
    </dgm:pt>
    <dgm:pt modelId="{12208B7C-BAA1-413E-9758-A95656E778EF}" type="pres">
      <dgm:prSet presAssocID="{01CC48B2-5E19-4657-9D0E-A8214EA37E47}" presName="parTx" presStyleLbl="revTx" presStyleIdx="1" presStyleCnt="5">
        <dgm:presLayoutVars>
          <dgm:chMax val="0"/>
          <dgm:chPref val="0"/>
        </dgm:presLayoutVars>
      </dgm:prSet>
      <dgm:spPr/>
    </dgm:pt>
    <dgm:pt modelId="{7D8BF887-BC26-4E98-A0AC-46A6A853F282}" type="pres">
      <dgm:prSet presAssocID="{CD5BBFB9-85FC-45D5-87E4-1B23DB3A9AEC}" presName="sibTrans" presStyleCnt="0"/>
      <dgm:spPr/>
    </dgm:pt>
    <dgm:pt modelId="{5FF6E2B8-6073-4997-9D86-C0D451A8B012}" type="pres">
      <dgm:prSet presAssocID="{CEFBA7B1-6C49-4645-B03C-E8B6408D5D71}" presName="compNode" presStyleCnt="0"/>
      <dgm:spPr/>
    </dgm:pt>
    <dgm:pt modelId="{2F8542D5-52EB-40B6-84B7-7D4F90B64253}" type="pres">
      <dgm:prSet presAssocID="{CEFBA7B1-6C49-4645-B03C-E8B6408D5D71}" presName="bgRect" presStyleLbl="bgShp" presStyleIdx="2" presStyleCnt="5"/>
      <dgm:spPr/>
    </dgm:pt>
    <dgm:pt modelId="{B04FD058-7E20-4133-B0CE-28E2BEC8A1C2}" type="pres">
      <dgm:prSet presAssocID="{CEFBA7B1-6C49-4645-B03C-E8B6408D5D71}"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ale"/>
        </a:ext>
      </dgm:extLst>
    </dgm:pt>
    <dgm:pt modelId="{3DB40C68-625A-4947-AFF4-9140AC43EFF2}" type="pres">
      <dgm:prSet presAssocID="{CEFBA7B1-6C49-4645-B03C-E8B6408D5D71}" presName="spaceRect" presStyleCnt="0"/>
      <dgm:spPr/>
    </dgm:pt>
    <dgm:pt modelId="{A0F35AFB-A061-4A71-90FC-9F58191D5B2C}" type="pres">
      <dgm:prSet presAssocID="{CEFBA7B1-6C49-4645-B03C-E8B6408D5D71}" presName="parTx" presStyleLbl="revTx" presStyleIdx="2" presStyleCnt="5">
        <dgm:presLayoutVars>
          <dgm:chMax val="0"/>
          <dgm:chPref val="0"/>
        </dgm:presLayoutVars>
      </dgm:prSet>
      <dgm:spPr/>
    </dgm:pt>
    <dgm:pt modelId="{D9EC0710-76A2-4B2E-B36E-6EFEDD4CEEAE}" type="pres">
      <dgm:prSet presAssocID="{5DF3BEED-CCB3-4586-8334-3B802B17664B}" presName="sibTrans" presStyleCnt="0"/>
      <dgm:spPr/>
    </dgm:pt>
    <dgm:pt modelId="{34023CC6-6F3A-440E-84F0-5564D38A553D}" type="pres">
      <dgm:prSet presAssocID="{FCBC5283-1F7A-4DB6-8FB1-6314C6663E62}" presName="compNode" presStyleCnt="0"/>
      <dgm:spPr/>
    </dgm:pt>
    <dgm:pt modelId="{0D3B02DB-FB24-4A72-AA49-8DACF37FB985}" type="pres">
      <dgm:prSet presAssocID="{FCBC5283-1F7A-4DB6-8FB1-6314C6663E62}" presName="bgRect" presStyleLbl="bgShp" presStyleIdx="3" presStyleCnt="5"/>
      <dgm:spPr/>
    </dgm:pt>
    <dgm:pt modelId="{641AC4B6-35BE-40E8-A778-E4A7E41B6125}" type="pres">
      <dgm:prSet presAssocID="{FCBC5283-1F7A-4DB6-8FB1-6314C6663E62}"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Office Worker"/>
        </a:ext>
      </dgm:extLst>
    </dgm:pt>
    <dgm:pt modelId="{7AC5454A-C3DD-4225-8761-50245101D537}" type="pres">
      <dgm:prSet presAssocID="{FCBC5283-1F7A-4DB6-8FB1-6314C6663E62}" presName="spaceRect" presStyleCnt="0"/>
      <dgm:spPr/>
    </dgm:pt>
    <dgm:pt modelId="{FE08BD94-7D58-4DC6-BD02-ED5CEC94E834}" type="pres">
      <dgm:prSet presAssocID="{FCBC5283-1F7A-4DB6-8FB1-6314C6663E62}" presName="parTx" presStyleLbl="revTx" presStyleIdx="3" presStyleCnt="5">
        <dgm:presLayoutVars>
          <dgm:chMax val="0"/>
          <dgm:chPref val="0"/>
        </dgm:presLayoutVars>
      </dgm:prSet>
      <dgm:spPr/>
    </dgm:pt>
    <dgm:pt modelId="{27BEEF3B-3C07-4BEF-8D15-1F92D1B2DEE7}" type="pres">
      <dgm:prSet presAssocID="{F4D79767-FAFA-4F20-B095-57EBE4AF38D0}" presName="sibTrans" presStyleCnt="0"/>
      <dgm:spPr/>
    </dgm:pt>
    <dgm:pt modelId="{F822A35B-BB4E-4B53-9841-6C54D8447475}" type="pres">
      <dgm:prSet presAssocID="{67E290F1-FC7F-4CF2-AF7C-A12927616CD5}" presName="compNode" presStyleCnt="0"/>
      <dgm:spPr/>
    </dgm:pt>
    <dgm:pt modelId="{BA4888B2-390E-4068-8C2B-43442FF85BDA}" type="pres">
      <dgm:prSet presAssocID="{67E290F1-FC7F-4CF2-AF7C-A12927616CD5}" presName="bgRect" presStyleLbl="bgShp" presStyleIdx="4" presStyleCnt="5"/>
      <dgm:spPr/>
    </dgm:pt>
    <dgm:pt modelId="{D379A6EC-6025-4660-8DB0-94B1BAE53F11}" type="pres">
      <dgm:prSet presAssocID="{67E290F1-FC7F-4CF2-AF7C-A12927616CD5}"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Programmer"/>
        </a:ext>
      </dgm:extLst>
    </dgm:pt>
    <dgm:pt modelId="{8140AF36-884C-4AE8-8F4D-F6333164F6F1}" type="pres">
      <dgm:prSet presAssocID="{67E290F1-FC7F-4CF2-AF7C-A12927616CD5}" presName="spaceRect" presStyleCnt="0"/>
      <dgm:spPr/>
    </dgm:pt>
    <dgm:pt modelId="{12514567-D4A8-41E5-A20F-E2EAF79716A5}" type="pres">
      <dgm:prSet presAssocID="{67E290F1-FC7F-4CF2-AF7C-A12927616CD5}" presName="parTx" presStyleLbl="revTx" presStyleIdx="4" presStyleCnt="5">
        <dgm:presLayoutVars>
          <dgm:chMax val="0"/>
          <dgm:chPref val="0"/>
        </dgm:presLayoutVars>
      </dgm:prSet>
      <dgm:spPr/>
    </dgm:pt>
  </dgm:ptLst>
  <dgm:cxnLst>
    <dgm:cxn modelId="{8A196900-43BB-42D4-A5CF-FCF2AD6148BD}" type="presOf" srcId="{CEFBA7B1-6C49-4645-B03C-E8B6408D5D71}" destId="{A0F35AFB-A061-4A71-90FC-9F58191D5B2C}" srcOrd="0" destOrd="0" presId="urn:microsoft.com/office/officeart/2018/2/layout/IconVerticalSolidList"/>
    <dgm:cxn modelId="{67383201-673B-4FE1-A732-2CB4405535FD}" srcId="{17092E92-B5A1-4F8E-9B05-EC9992EB15B0}" destId="{CEFBA7B1-6C49-4645-B03C-E8B6408D5D71}" srcOrd="2" destOrd="0" parTransId="{477FD7C7-D117-4032-AF92-21D681DFFE6D}" sibTransId="{5DF3BEED-CCB3-4586-8334-3B802B17664B}"/>
    <dgm:cxn modelId="{0F452008-6369-4C74-A0E8-376912BB6DDD}" type="presOf" srcId="{17092E92-B5A1-4F8E-9B05-EC9992EB15B0}" destId="{0740A751-952D-41F0-9531-12EFBACC77AE}" srcOrd="0" destOrd="0" presId="urn:microsoft.com/office/officeart/2018/2/layout/IconVerticalSolidList"/>
    <dgm:cxn modelId="{83E1A119-7FD4-4F94-BDEC-F74B91C02ED9}" type="presOf" srcId="{01CC48B2-5E19-4657-9D0E-A8214EA37E47}" destId="{12208B7C-BAA1-413E-9758-A95656E778EF}" srcOrd="0" destOrd="0" presId="urn:microsoft.com/office/officeart/2018/2/layout/IconVerticalSolidList"/>
    <dgm:cxn modelId="{BD82F322-E2DD-4AEC-BF4D-500A87D27B72}" srcId="{17092E92-B5A1-4F8E-9B05-EC9992EB15B0}" destId="{F6820DED-21C0-4CC2-8787-EEF0310B0A55}" srcOrd="0" destOrd="0" parTransId="{EFDA06F3-5AD1-47AC-86D4-1AEA2C8AE6F7}" sibTransId="{E506AB1E-B784-4ECB-AED2-68A56995C686}"/>
    <dgm:cxn modelId="{C6513524-82B5-4E09-B98A-9FFF6DA65961}" type="presOf" srcId="{67E290F1-FC7F-4CF2-AF7C-A12927616CD5}" destId="{12514567-D4A8-41E5-A20F-E2EAF79716A5}" srcOrd="0" destOrd="0" presId="urn:microsoft.com/office/officeart/2018/2/layout/IconVerticalSolidList"/>
    <dgm:cxn modelId="{BFCEF438-271D-43D3-AA9C-7DF85C349DE2}" srcId="{17092E92-B5A1-4F8E-9B05-EC9992EB15B0}" destId="{01CC48B2-5E19-4657-9D0E-A8214EA37E47}" srcOrd="1" destOrd="0" parTransId="{BFE41D7F-A5A3-4FB3-9993-BB10CCD01729}" sibTransId="{CD5BBFB9-85FC-45D5-87E4-1B23DB3A9AEC}"/>
    <dgm:cxn modelId="{8974F269-85C0-427A-8632-8F7356CB544D}" srcId="{17092E92-B5A1-4F8E-9B05-EC9992EB15B0}" destId="{67E290F1-FC7F-4CF2-AF7C-A12927616CD5}" srcOrd="4" destOrd="0" parTransId="{7904E409-D71E-4144-A570-F9CFF6694027}" sibTransId="{E732DAEF-DB1E-4160-9F41-E4360EBE4EE8}"/>
    <dgm:cxn modelId="{D80116AE-561A-4814-8740-5BC0A4EDD878}" srcId="{17092E92-B5A1-4F8E-9B05-EC9992EB15B0}" destId="{FCBC5283-1F7A-4DB6-8FB1-6314C6663E62}" srcOrd="3" destOrd="0" parTransId="{8B1F71BE-054E-4437-BB53-1EAA56D16469}" sibTransId="{F4D79767-FAFA-4F20-B095-57EBE4AF38D0}"/>
    <dgm:cxn modelId="{795B75D0-03E1-4174-B24D-CBECB87A4649}" type="presOf" srcId="{F6820DED-21C0-4CC2-8787-EEF0310B0A55}" destId="{321CA9CF-95E7-4773-A9ED-EF0D4C42FE39}" srcOrd="0" destOrd="0" presId="urn:microsoft.com/office/officeart/2018/2/layout/IconVerticalSolidList"/>
    <dgm:cxn modelId="{ADFB47D4-B1BF-4151-8D53-BB2E610CD3DA}" type="presOf" srcId="{FCBC5283-1F7A-4DB6-8FB1-6314C6663E62}" destId="{FE08BD94-7D58-4DC6-BD02-ED5CEC94E834}" srcOrd="0" destOrd="0" presId="urn:microsoft.com/office/officeart/2018/2/layout/IconVerticalSolidList"/>
    <dgm:cxn modelId="{EA2A157B-882C-463C-B97B-D97EFD3E2531}" type="presParOf" srcId="{0740A751-952D-41F0-9531-12EFBACC77AE}" destId="{2ED0EF4D-4CF3-4D34-8851-F87D4B19CFCA}" srcOrd="0" destOrd="0" presId="urn:microsoft.com/office/officeart/2018/2/layout/IconVerticalSolidList"/>
    <dgm:cxn modelId="{EE6F2E07-BBD8-44DB-8A7F-132918860E02}" type="presParOf" srcId="{2ED0EF4D-4CF3-4D34-8851-F87D4B19CFCA}" destId="{4A54D471-ABC5-49A2-A4CD-159257D0BFCC}" srcOrd="0" destOrd="0" presId="urn:microsoft.com/office/officeart/2018/2/layout/IconVerticalSolidList"/>
    <dgm:cxn modelId="{1741AD89-5992-4EAF-983D-7257E51C2EF9}" type="presParOf" srcId="{2ED0EF4D-4CF3-4D34-8851-F87D4B19CFCA}" destId="{AE32EB87-4600-482F-88A1-44B191A7A1B2}" srcOrd="1" destOrd="0" presId="urn:microsoft.com/office/officeart/2018/2/layout/IconVerticalSolidList"/>
    <dgm:cxn modelId="{6660EFE6-0E53-453C-8BF2-D1A6BE776FCA}" type="presParOf" srcId="{2ED0EF4D-4CF3-4D34-8851-F87D4B19CFCA}" destId="{A77AB6FD-2164-40A7-94E6-E3DB0179779F}" srcOrd="2" destOrd="0" presId="urn:microsoft.com/office/officeart/2018/2/layout/IconVerticalSolidList"/>
    <dgm:cxn modelId="{B17FFBA1-6187-4873-8E1F-89C875422A4B}" type="presParOf" srcId="{2ED0EF4D-4CF3-4D34-8851-F87D4B19CFCA}" destId="{321CA9CF-95E7-4773-A9ED-EF0D4C42FE39}" srcOrd="3" destOrd="0" presId="urn:microsoft.com/office/officeart/2018/2/layout/IconVerticalSolidList"/>
    <dgm:cxn modelId="{21973F3F-4147-42B5-8FA9-21A6668B021A}" type="presParOf" srcId="{0740A751-952D-41F0-9531-12EFBACC77AE}" destId="{EDE60E09-3EEC-4BE7-B383-B88E50E7A653}" srcOrd="1" destOrd="0" presId="urn:microsoft.com/office/officeart/2018/2/layout/IconVerticalSolidList"/>
    <dgm:cxn modelId="{D49ABD3C-6C73-4972-A036-E2F099ED1988}" type="presParOf" srcId="{0740A751-952D-41F0-9531-12EFBACC77AE}" destId="{1E6A0FBF-1BA1-49D6-A506-58250082DDF1}" srcOrd="2" destOrd="0" presId="urn:microsoft.com/office/officeart/2018/2/layout/IconVerticalSolidList"/>
    <dgm:cxn modelId="{4597B3F1-A346-4B5C-A619-E096B06A3FD2}" type="presParOf" srcId="{1E6A0FBF-1BA1-49D6-A506-58250082DDF1}" destId="{9B4610B8-8042-4D7A-BB28-59E3945ECE8F}" srcOrd="0" destOrd="0" presId="urn:microsoft.com/office/officeart/2018/2/layout/IconVerticalSolidList"/>
    <dgm:cxn modelId="{1E4EBD58-4F5B-409B-873B-00D7B37B1D2E}" type="presParOf" srcId="{1E6A0FBF-1BA1-49D6-A506-58250082DDF1}" destId="{0D63BD20-13ED-4699-A3E6-6F415B875CB8}" srcOrd="1" destOrd="0" presId="urn:microsoft.com/office/officeart/2018/2/layout/IconVerticalSolidList"/>
    <dgm:cxn modelId="{6590B4D3-1B50-4D0B-9040-339A9858B42B}" type="presParOf" srcId="{1E6A0FBF-1BA1-49D6-A506-58250082DDF1}" destId="{71E0CA3F-CD83-4523-B7B7-DE8FC38B4AFD}" srcOrd="2" destOrd="0" presId="urn:microsoft.com/office/officeart/2018/2/layout/IconVerticalSolidList"/>
    <dgm:cxn modelId="{68234442-DAE4-4CBB-B7F7-249D828EE418}" type="presParOf" srcId="{1E6A0FBF-1BA1-49D6-A506-58250082DDF1}" destId="{12208B7C-BAA1-413E-9758-A95656E778EF}" srcOrd="3" destOrd="0" presId="urn:microsoft.com/office/officeart/2018/2/layout/IconVerticalSolidList"/>
    <dgm:cxn modelId="{8CC8F589-155B-40C4-B2E9-E8B9EF48E57C}" type="presParOf" srcId="{0740A751-952D-41F0-9531-12EFBACC77AE}" destId="{7D8BF887-BC26-4E98-A0AC-46A6A853F282}" srcOrd="3" destOrd="0" presId="urn:microsoft.com/office/officeart/2018/2/layout/IconVerticalSolidList"/>
    <dgm:cxn modelId="{9264D5D9-31A1-44D1-A1A1-C9FC518EB215}" type="presParOf" srcId="{0740A751-952D-41F0-9531-12EFBACC77AE}" destId="{5FF6E2B8-6073-4997-9D86-C0D451A8B012}" srcOrd="4" destOrd="0" presId="urn:microsoft.com/office/officeart/2018/2/layout/IconVerticalSolidList"/>
    <dgm:cxn modelId="{97F26C78-520B-43F1-9B6E-AA4499DE6103}" type="presParOf" srcId="{5FF6E2B8-6073-4997-9D86-C0D451A8B012}" destId="{2F8542D5-52EB-40B6-84B7-7D4F90B64253}" srcOrd="0" destOrd="0" presId="urn:microsoft.com/office/officeart/2018/2/layout/IconVerticalSolidList"/>
    <dgm:cxn modelId="{6A896A8F-8E99-42A1-9760-5830ADF8708E}" type="presParOf" srcId="{5FF6E2B8-6073-4997-9D86-C0D451A8B012}" destId="{B04FD058-7E20-4133-B0CE-28E2BEC8A1C2}" srcOrd="1" destOrd="0" presId="urn:microsoft.com/office/officeart/2018/2/layout/IconVerticalSolidList"/>
    <dgm:cxn modelId="{7DC92110-2CCF-4EA8-B52B-172E2D829CF2}" type="presParOf" srcId="{5FF6E2B8-6073-4997-9D86-C0D451A8B012}" destId="{3DB40C68-625A-4947-AFF4-9140AC43EFF2}" srcOrd="2" destOrd="0" presId="urn:microsoft.com/office/officeart/2018/2/layout/IconVerticalSolidList"/>
    <dgm:cxn modelId="{73BD5390-0179-4A6B-AF42-CD99523BA4EB}" type="presParOf" srcId="{5FF6E2B8-6073-4997-9D86-C0D451A8B012}" destId="{A0F35AFB-A061-4A71-90FC-9F58191D5B2C}" srcOrd="3" destOrd="0" presId="urn:microsoft.com/office/officeart/2018/2/layout/IconVerticalSolidList"/>
    <dgm:cxn modelId="{94A0517F-8A5C-4D11-B831-3DFA7F21CB6E}" type="presParOf" srcId="{0740A751-952D-41F0-9531-12EFBACC77AE}" destId="{D9EC0710-76A2-4B2E-B36E-6EFEDD4CEEAE}" srcOrd="5" destOrd="0" presId="urn:microsoft.com/office/officeart/2018/2/layout/IconVerticalSolidList"/>
    <dgm:cxn modelId="{61997D66-A23D-46E1-AD57-09A24C60C4B0}" type="presParOf" srcId="{0740A751-952D-41F0-9531-12EFBACC77AE}" destId="{34023CC6-6F3A-440E-84F0-5564D38A553D}" srcOrd="6" destOrd="0" presId="urn:microsoft.com/office/officeart/2018/2/layout/IconVerticalSolidList"/>
    <dgm:cxn modelId="{35229BBB-C081-4066-B016-67D9C73AB6AD}" type="presParOf" srcId="{34023CC6-6F3A-440E-84F0-5564D38A553D}" destId="{0D3B02DB-FB24-4A72-AA49-8DACF37FB985}" srcOrd="0" destOrd="0" presId="urn:microsoft.com/office/officeart/2018/2/layout/IconVerticalSolidList"/>
    <dgm:cxn modelId="{075F9B35-5988-433C-8A09-15B584D87351}" type="presParOf" srcId="{34023CC6-6F3A-440E-84F0-5564D38A553D}" destId="{641AC4B6-35BE-40E8-A778-E4A7E41B6125}" srcOrd="1" destOrd="0" presId="urn:microsoft.com/office/officeart/2018/2/layout/IconVerticalSolidList"/>
    <dgm:cxn modelId="{1D8BD9F2-2BEC-47F2-B982-14BFBDC8FB84}" type="presParOf" srcId="{34023CC6-6F3A-440E-84F0-5564D38A553D}" destId="{7AC5454A-C3DD-4225-8761-50245101D537}" srcOrd="2" destOrd="0" presId="urn:microsoft.com/office/officeart/2018/2/layout/IconVerticalSolidList"/>
    <dgm:cxn modelId="{20C840A4-E2F7-4234-8611-6999C4D6CD66}" type="presParOf" srcId="{34023CC6-6F3A-440E-84F0-5564D38A553D}" destId="{FE08BD94-7D58-4DC6-BD02-ED5CEC94E834}" srcOrd="3" destOrd="0" presId="urn:microsoft.com/office/officeart/2018/2/layout/IconVerticalSolidList"/>
    <dgm:cxn modelId="{5FC29140-BDF8-4968-9E6E-BD6E3754E8A7}" type="presParOf" srcId="{0740A751-952D-41F0-9531-12EFBACC77AE}" destId="{27BEEF3B-3C07-4BEF-8D15-1F92D1B2DEE7}" srcOrd="7" destOrd="0" presId="urn:microsoft.com/office/officeart/2018/2/layout/IconVerticalSolidList"/>
    <dgm:cxn modelId="{F6AF3797-6DAD-445A-949F-2BA263E9D63C}" type="presParOf" srcId="{0740A751-952D-41F0-9531-12EFBACC77AE}" destId="{F822A35B-BB4E-4B53-9841-6C54D8447475}" srcOrd="8" destOrd="0" presId="urn:microsoft.com/office/officeart/2018/2/layout/IconVerticalSolidList"/>
    <dgm:cxn modelId="{4CEE751E-C145-4032-BB55-E75D2D56E40A}" type="presParOf" srcId="{F822A35B-BB4E-4B53-9841-6C54D8447475}" destId="{BA4888B2-390E-4068-8C2B-43442FF85BDA}" srcOrd="0" destOrd="0" presId="urn:microsoft.com/office/officeart/2018/2/layout/IconVerticalSolidList"/>
    <dgm:cxn modelId="{E983CA8A-C5DE-44F2-8070-37C45AE31D3C}" type="presParOf" srcId="{F822A35B-BB4E-4B53-9841-6C54D8447475}" destId="{D379A6EC-6025-4660-8DB0-94B1BAE53F11}" srcOrd="1" destOrd="0" presId="urn:microsoft.com/office/officeart/2018/2/layout/IconVerticalSolidList"/>
    <dgm:cxn modelId="{9F8408E5-1766-4528-89DC-8DDADD2A0458}" type="presParOf" srcId="{F822A35B-BB4E-4B53-9841-6C54D8447475}" destId="{8140AF36-884C-4AE8-8F4D-F6333164F6F1}" srcOrd="2" destOrd="0" presId="urn:microsoft.com/office/officeart/2018/2/layout/IconVerticalSolidList"/>
    <dgm:cxn modelId="{EC6FB31E-AF6C-44D6-B9EF-6C16B0ED533E}" type="presParOf" srcId="{F822A35B-BB4E-4B53-9841-6C54D8447475}" destId="{12514567-D4A8-41E5-A20F-E2EAF79716A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0FB23D1-3A3E-4CA8-A1B3-B9CA37B8A7D3}"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en-US"/>
        </a:p>
      </dgm:t>
    </dgm:pt>
    <dgm:pt modelId="{6189DE24-B366-45DD-8F44-30D280A640E7}">
      <dgm:prSet phldrT="[Text]" phldr="0" custT="1"/>
      <dgm:spPr/>
      <dgm:t>
        <a:bodyPr/>
        <a:lstStyle/>
        <a:p>
          <a:pPr rtl="0"/>
          <a:r>
            <a:rPr lang="en-US" sz="2000" b="0" dirty="0">
              <a:latin typeface="Segoe UI"/>
              <a:cs typeface="Segoe UI"/>
            </a:rPr>
            <a:t>Objective information for providers </a:t>
          </a:r>
        </a:p>
      </dgm:t>
    </dgm:pt>
    <dgm:pt modelId="{5CE928C9-C95A-4006-8C46-930833AF86A7}" type="parTrans" cxnId="{23287D90-CCF0-4C78-8073-51ECCFD544A0}">
      <dgm:prSet/>
      <dgm:spPr/>
      <dgm:t>
        <a:bodyPr/>
        <a:lstStyle/>
        <a:p>
          <a:endParaRPr lang="en-US"/>
        </a:p>
      </dgm:t>
    </dgm:pt>
    <dgm:pt modelId="{5357BABB-AE10-4049-B7ED-47F9E946A099}" type="sibTrans" cxnId="{23287D90-CCF0-4C78-8073-51ECCFD544A0}">
      <dgm:prSet/>
      <dgm:spPr/>
      <dgm:t>
        <a:bodyPr/>
        <a:lstStyle/>
        <a:p>
          <a:endParaRPr lang="en-US"/>
        </a:p>
      </dgm:t>
    </dgm:pt>
    <dgm:pt modelId="{4FFFD9FA-ED42-4B69-A958-B9CB9F57B62A}">
      <dgm:prSet phldrT="[Text]" phldr="0"/>
      <dgm:spPr/>
      <dgm:t>
        <a:bodyPr/>
        <a:lstStyle/>
        <a:p>
          <a:pPr rtl="0"/>
          <a:r>
            <a:rPr lang="en-US" sz="2000" b="0" dirty="0">
              <a:latin typeface="Segoe UI"/>
              <a:cs typeface="Segoe UI"/>
            </a:rPr>
            <a:t>What employees CAN do</a:t>
          </a:r>
        </a:p>
      </dgm:t>
    </dgm:pt>
    <dgm:pt modelId="{56097296-4F0A-4270-BA92-68BF441F67FA}" type="parTrans" cxnId="{408C72EA-C859-4D27-A7C4-178E9417DB69}">
      <dgm:prSet/>
      <dgm:spPr/>
      <dgm:t>
        <a:bodyPr/>
        <a:lstStyle/>
        <a:p>
          <a:endParaRPr lang="en-US"/>
        </a:p>
      </dgm:t>
    </dgm:pt>
    <dgm:pt modelId="{C6F84C54-E396-4099-9809-8671767EB4E0}" type="sibTrans" cxnId="{408C72EA-C859-4D27-A7C4-178E9417DB69}">
      <dgm:prSet/>
      <dgm:spPr/>
      <dgm:t>
        <a:bodyPr/>
        <a:lstStyle/>
        <a:p>
          <a:endParaRPr lang="en-US"/>
        </a:p>
      </dgm:t>
    </dgm:pt>
    <dgm:pt modelId="{B6A73A59-D8DC-468A-A345-A8532F0682BB}">
      <dgm:prSet phldrT="[Text]" phldr="0"/>
      <dgm:spPr/>
      <dgm:t>
        <a:bodyPr/>
        <a:lstStyle/>
        <a:p>
          <a:pPr rtl="0"/>
          <a:r>
            <a:rPr lang="en-US" sz="2000" b="0" dirty="0">
              <a:latin typeface="Segoe UI"/>
              <a:cs typeface="Segoe UI"/>
            </a:rPr>
            <a:t>Transitional duty opportunities</a:t>
          </a:r>
        </a:p>
      </dgm:t>
    </dgm:pt>
    <dgm:pt modelId="{0F27CAA2-683D-4DA1-93B5-C6D181D22E70}" type="parTrans" cxnId="{837C06F5-14A1-4DA4-A27C-D810EF02D380}">
      <dgm:prSet/>
      <dgm:spPr/>
      <dgm:t>
        <a:bodyPr/>
        <a:lstStyle/>
        <a:p>
          <a:endParaRPr lang="en-US"/>
        </a:p>
      </dgm:t>
    </dgm:pt>
    <dgm:pt modelId="{8A9B0584-FABA-4122-AB4B-EE1F9B78551F}" type="sibTrans" cxnId="{837C06F5-14A1-4DA4-A27C-D810EF02D380}">
      <dgm:prSet/>
      <dgm:spPr/>
      <dgm:t>
        <a:bodyPr/>
        <a:lstStyle/>
        <a:p>
          <a:endParaRPr lang="en-US"/>
        </a:p>
      </dgm:t>
    </dgm:pt>
    <dgm:pt modelId="{8C47502F-855D-4BE1-A830-DE697DE52A2C}">
      <dgm:prSet phldr="0"/>
      <dgm:spPr/>
      <dgm:t>
        <a:bodyPr/>
        <a:lstStyle/>
        <a:p>
          <a:pPr rtl="0"/>
          <a:r>
            <a:rPr lang="en-US" sz="2000" b="0" dirty="0">
              <a:latin typeface="Segoe UI"/>
              <a:cs typeface="Segoe UI"/>
            </a:rPr>
            <a:t>Reduces unnecessary time off work</a:t>
          </a:r>
        </a:p>
      </dgm:t>
    </dgm:pt>
    <dgm:pt modelId="{80A3F2A5-14F4-4AD6-A62F-A76AFDB3E861}" type="parTrans" cxnId="{5719D336-75A7-4934-A568-744850EAF3DC}">
      <dgm:prSet/>
      <dgm:spPr/>
    </dgm:pt>
    <dgm:pt modelId="{41C70EED-C747-449C-BA16-E716C145E9B0}" type="sibTrans" cxnId="{5719D336-75A7-4934-A568-744850EAF3DC}">
      <dgm:prSet/>
      <dgm:spPr/>
    </dgm:pt>
    <dgm:pt modelId="{2C4A04FA-1D2E-4529-8DF8-436013681DA3}">
      <dgm:prSet phldr="0"/>
      <dgm:spPr/>
      <dgm:t>
        <a:bodyPr/>
        <a:lstStyle/>
        <a:p>
          <a:pPr rtl="0"/>
          <a:r>
            <a:rPr lang="en-US" sz="2000" b="0" dirty="0">
              <a:latin typeface="Segoe UI"/>
              <a:cs typeface="Segoe UI"/>
            </a:rPr>
            <a:t>Improves employee confidence in ability to RTW</a:t>
          </a:r>
        </a:p>
      </dgm:t>
    </dgm:pt>
    <dgm:pt modelId="{A1A6EF97-D9D4-482D-ABE3-63DB973FBFDD}" type="parTrans" cxnId="{84137955-4846-4590-8DCF-25F6411A1882}">
      <dgm:prSet/>
      <dgm:spPr/>
    </dgm:pt>
    <dgm:pt modelId="{B77E6FC0-CB34-4ACB-A9A4-AD6DDDBFBDFD}" type="sibTrans" cxnId="{84137955-4846-4590-8DCF-25F6411A1882}">
      <dgm:prSet/>
      <dgm:spPr/>
    </dgm:pt>
    <dgm:pt modelId="{288BAF1B-14ED-4D76-AA2C-745E1977976C}">
      <dgm:prSet phldr="0"/>
      <dgm:spPr/>
      <dgm:t>
        <a:bodyPr/>
        <a:lstStyle/>
        <a:p>
          <a:pPr rtl="0"/>
          <a:r>
            <a:rPr lang="en-US" sz="2000" b="0" dirty="0">
              <a:latin typeface="Segoe UI"/>
              <a:cs typeface="Segoe UI"/>
            </a:rPr>
            <a:t>Provides a road map to full duty</a:t>
          </a:r>
        </a:p>
      </dgm:t>
    </dgm:pt>
    <dgm:pt modelId="{CE84F00F-1E44-4925-AB71-B12190B4C1F3}" type="parTrans" cxnId="{B115B9FA-EF13-4B9A-AFD1-6AF8A2CE6497}">
      <dgm:prSet/>
      <dgm:spPr/>
    </dgm:pt>
    <dgm:pt modelId="{D0E170C3-7411-4041-9B04-81A9183F1C2D}" type="sibTrans" cxnId="{B115B9FA-EF13-4B9A-AFD1-6AF8A2CE6497}">
      <dgm:prSet/>
      <dgm:spPr/>
    </dgm:pt>
    <dgm:pt modelId="{1807A3D9-952F-4593-A38A-4D6EFB54F57D}" type="pres">
      <dgm:prSet presAssocID="{60FB23D1-3A3E-4CA8-A1B3-B9CA37B8A7D3}" presName="linear" presStyleCnt="0">
        <dgm:presLayoutVars>
          <dgm:dir/>
          <dgm:animLvl val="lvl"/>
          <dgm:resizeHandles val="exact"/>
        </dgm:presLayoutVars>
      </dgm:prSet>
      <dgm:spPr/>
    </dgm:pt>
    <dgm:pt modelId="{7B4511F7-C1EA-4195-BB91-F7A946CB8B59}" type="pres">
      <dgm:prSet presAssocID="{6189DE24-B366-45DD-8F44-30D280A640E7}" presName="parentLin" presStyleCnt="0"/>
      <dgm:spPr/>
    </dgm:pt>
    <dgm:pt modelId="{ADD0703D-66DA-4809-9612-8D3E6EFD272D}" type="pres">
      <dgm:prSet presAssocID="{6189DE24-B366-45DD-8F44-30D280A640E7}" presName="parentLeftMargin" presStyleLbl="node1" presStyleIdx="0" presStyleCnt="6"/>
      <dgm:spPr/>
    </dgm:pt>
    <dgm:pt modelId="{C35B1F5B-5D8D-4DC3-AF7B-E78EB80A4E67}" type="pres">
      <dgm:prSet presAssocID="{6189DE24-B366-45DD-8F44-30D280A640E7}" presName="parentText" presStyleLbl="node1" presStyleIdx="0" presStyleCnt="6">
        <dgm:presLayoutVars>
          <dgm:chMax val="0"/>
          <dgm:bulletEnabled val="1"/>
        </dgm:presLayoutVars>
      </dgm:prSet>
      <dgm:spPr/>
    </dgm:pt>
    <dgm:pt modelId="{B77D0789-0A7F-4E05-9F95-830CD09FC04B}" type="pres">
      <dgm:prSet presAssocID="{6189DE24-B366-45DD-8F44-30D280A640E7}" presName="negativeSpace" presStyleCnt="0"/>
      <dgm:spPr/>
    </dgm:pt>
    <dgm:pt modelId="{6CD2DC28-9431-4192-9068-0948D70E83AD}" type="pres">
      <dgm:prSet presAssocID="{6189DE24-B366-45DD-8F44-30D280A640E7}" presName="childText" presStyleLbl="conFgAcc1" presStyleIdx="0" presStyleCnt="6">
        <dgm:presLayoutVars>
          <dgm:bulletEnabled val="1"/>
        </dgm:presLayoutVars>
      </dgm:prSet>
      <dgm:spPr/>
    </dgm:pt>
    <dgm:pt modelId="{739F9EE4-3CAB-4D18-BC20-6B14959EFC96}" type="pres">
      <dgm:prSet presAssocID="{5357BABB-AE10-4049-B7ED-47F9E946A099}" presName="spaceBetweenRectangles" presStyleCnt="0"/>
      <dgm:spPr/>
    </dgm:pt>
    <dgm:pt modelId="{EECD9C67-6E3F-46A2-BCE4-CC1C4702943F}" type="pres">
      <dgm:prSet presAssocID="{4FFFD9FA-ED42-4B69-A958-B9CB9F57B62A}" presName="parentLin" presStyleCnt="0"/>
      <dgm:spPr/>
    </dgm:pt>
    <dgm:pt modelId="{5F165990-F077-41FF-8192-502649E385AD}" type="pres">
      <dgm:prSet presAssocID="{4FFFD9FA-ED42-4B69-A958-B9CB9F57B62A}" presName="parentLeftMargin" presStyleLbl="node1" presStyleIdx="0" presStyleCnt="6"/>
      <dgm:spPr/>
    </dgm:pt>
    <dgm:pt modelId="{B52B8AB5-1D41-485A-84FE-F74B7A80E0FB}" type="pres">
      <dgm:prSet presAssocID="{4FFFD9FA-ED42-4B69-A958-B9CB9F57B62A}" presName="parentText" presStyleLbl="node1" presStyleIdx="1" presStyleCnt="6">
        <dgm:presLayoutVars>
          <dgm:chMax val="0"/>
          <dgm:bulletEnabled val="1"/>
        </dgm:presLayoutVars>
      </dgm:prSet>
      <dgm:spPr/>
    </dgm:pt>
    <dgm:pt modelId="{3CDB4F7F-926A-476A-A0D9-DE42A9577363}" type="pres">
      <dgm:prSet presAssocID="{4FFFD9FA-ED42-4B69-A958-B9CB9F57B62A}" presName="negativeSpace" presStyleCnt="0"/>
      <dgm:spPr/>
    </dgm:pt>
    <dgm:pt modelId="{522A99B2-A0F1-4CD6-A1A7-0A3A7F0A073A}" type="pres">
      <dgm:prSet presAssocID="{4FFFD9FA-ED42-4B69-A958-B9CB9F57B62A}" presName="childText" presStyleLbl="conFgAcc1" presStyleIdx="1" presStyleCnt="6">
        <dgm:presLayoutVars>
          <dgm:bulletEnabled val="1"/>
        </dgm:presLayoutVars>
      </dgm:prSet>
      <dgm:spPr/>
    </dgm:pt>
    <dgm:pt modelId="{A2868FC6-8411-4537-B907-F325908E2630}" type="pres">
      <dgm:prSet presAssocID="{C6F84C54-E396-4099-9809-8671767EB4E0}" presName="spaceBetweenRectangles" presStyleCnt="0"/>
      <dgm:spPr/>
    </dgm:pt>
    <dgm:pt modelId="{5593E29E-2ADC-4FE5-B1BB-EA36B23DD042}" type="pres">
      <dgm:prSet presAssocID="{B6A73A59-D8DC-468A-A345-A8532F0682BB}" presName="parentLin" presStyleCnt="0"/>
      <dgm:spPr/>
    </dgm:pt>
    <dgm:pt modelId="{D132666A-C9C3-4F2D-B0BE-37FBAA5B48A1}" type="pres">
      <dgm:prSet presAssocID="{B6A73A59-D8DC-468A-A345-A8532F0682BB}" presName="parentLeftMargin" presStyleLbl="node1" presStyleIdx="1" presStyleCnt="6"/>
      <dgm:spPr/>
    </dgm:pt>
    <dgm:pt modelId="{FBF6EE91-0643-4D92-B851-41ABABF82471}" type="pres">
      <dgm:prSet presAssocID="{B6A73A59-D8DC-468A-A345-A8532F0682BB}" presName="parentText" presStyleLbl="node1" presStyleIdx="2" presStyleCnt="6">
        <dgm:presLayoutVars>
          <dgm:chMax val="0"/>
          <dgm:bulletEnabled val="1"/>
        </dgm:presLayoutVars>
      </dgm:prSet>
      <dgm:spPr/>
    </dgm:pt>
    <dgm:pt modelId="{8596D3B9-4501-493C-A07D-169975576966}" type="pres">
      <dgm:prSet presAssocID="{B6A73A59-D8DC-468A-A345-A8532F0682BB}" presName="negativeSpace" presStyleCnt="0"/>
      <dgm:spPr/>
    </dgm:pt>
    <dgm:pt modelId="{E162E9F4-56D4-4272-9850-126CECED67C8}" type="pres">
      <dgm:prSet presAssocID="{B6A73A59-D8DC-468A-A345-A8532F0682BB}" presName="childText" presStyleLbl="conFgAcc1" presStyleIdx="2" presStyleCnt="6">
        <dgm:presLayoutVars>
          <dgm:bulletEnabled val="1"/>
        </dgm:presLayoutVars>
      </dgm:prSet>
      <dgm:spPr/>
    </dgm:pt>
    <dgm:pt modelId="{ED987821-DD40-4284-9919-3E22BDD2ADC2}" type="pres">
      <dgm:prSet presAssocID="{8A9B0584-FABA-4122-AB4B-EE1F9B78551F}" presName="spaceBetweenRectangles" presStyleCnt="0"/>
      <dgm:spPr/>
    </dgm:pt>
    <dgm:pt modelId="{987F08D2-C7E0-40A0-B8F1-E66DE7C11872}" type="pres">
      <dgm:prSet presAssocID="{8C47502F-855D-4BE1-A830-DE697DE52A2C}" presName="parentLin" presStyleCnt="0"/>
      <dgm:spPr/>
    </dgm:pt>
    <dgm:pt modelId="{34767FC7-AE55-46CC-B480-552989AA594A}" type="pres">
      <dgm:prSet presAssocID="{8C47502F-855D-4BE1-A830-DE697DE52A2C}" presName="parentLeftMargin" presStyleLbl="node1" presStyleIdx="2" presStyleCnt="6"/>
      <dgm:spPr/>
    </dgm:pt>
    <dgm:pt modelId="{6BD46C3B-5994-41CE-9CC2-A448EAD1F31C}" type="pres">
      <dgm:prSet presAssocID="{8C47502F-855D-4BE1-A830-DE697DE52A2C}" presName="parentText" presStyleLbl="node1" presStyleIdx="3" presStyleCnt="6">
        <dgm:presLayoutVars>
          <dgm:chMax val="0"/>
          <dgm:bulletEnabled val="1"/>
        </dgm:presLayoutVars>
      </dgm:prSet>
      <dgm:spPr/>
    </dgm:pt>
    <dgm:pt modelId="{1730773C-FD09-4211-A378-FFC5A1A61A40}" type="pres">
      <dgm:prSet presAssocID="{8C47502F-855D-4BE1-A830-DE697DE52A2C}" presName="negativeSpace" presStyleCnt="0"/>
      <dgm:spPr/>
    </dgm:pt>
    <dgm:pt modelId="{CC441D7F-2D22-432A-ABF3-41A18984B1B5}" type="pres">
      <dgm:prSet presAssocID="{8C47502F-855D-4BE1-A830-DE697DE52A2C}" presName="childText" presStyleLbl="conFgAcc1" presStyleIdx="3" presStyleCnt="6">
        <dgm:presLayoutVars>
          <dgm:bulletEnabled val="1"/>
        </dgm:presLayoutVars>
      </dgm:prSet>
      <dgm:spPr/>
    </dgm:pt>
    <dgm:pt modelId="{F74F494A-FD46-4594-9B2E-546EFE7E4036}" type="pres">
      <dgm:prSet presAssocID="{41C70EED-C747-449C-BA16-E716C145E9B0}" presName="spaceBetweenRectangles" presStyleCnt="0"/>
      <dgm:spPr/>
    </dgm:pt>
    <dgm:pt modelId="{F5F295E1-E6DF-4ABF-B68D-1D45F1B4ADC5}" type="pres">
      <dgm:prSet presAssocID="{2C4A04FA-1D2E-4529-8DF8-436013681DA3}" presName="parentLin" presStyleCnt="0"/>
      <dgm:spPr/>
    </dgm:pt>
    <dgm:pt modelId="{63C122DD-41A6-40AA-9FE2-509DD89CD21D}" type="pres">
      <dgm:prSet presAssocID="{2C4A04FA-1D2E-4529-8DF8-436013681DA3}" presName="parentLeftMargin" presStyleLbl="node1" presStyleIdx="3" presStyleCnt="6"/>
      <dgm:spPr/>
    </dgm:pt>
    <dgm:pt modelId="{8FA1E673-D172-45AA-93EA-9B25CE4A1780}" type="pres">
      <dgm:prSet presAssocID="{2C4A04FA-1D2E-4529-8DF8-436013681DA3}" presName="parentText" presStyleLbl="node1" presStyleIdx="4" presStyleCnt="6">
        <dgm:presLayoutVars>
          <dgm:chMax val="0"/>
          <dgm:bulletEnabled val="1"/>
        </dgm:presLayoutVars>
      </dgm:prSet>
      <dgm:spPr/>
    </dgm:pt>
    <dgm:pt modelId="{56A90702-1601-4DE7-8243-41577A3D24A3}" type="pres">
      <dgm:prSet presAssocID="{2C4A04FA-1D2E-4529-8DF8-436013681DA3}" presName="negativeSpace" presStyleCnt="0"/>
      <dgm:spPr/>
    </dgm:pt>
    <dgm:pt modelId="{B7805342-B4A6-46B3-B689-0FB4B64416A9}" type="pres">
      <dgm:prSet presAssocID="{2C4A04FA-1D2E-4529-8DF8-436013681DA3}" presName="childText" presStyleLbl="conFgAcc1" presStyleIdx="4" presStyleCnt="6">
        <dgm:presLayoutVars>
          <dgm:bulletEnabled val="1"/>
        </dgm:presLayoutVars>
      </dgm:prSet>
      <dgm:spPr/>
    </dgm:pt>
    <dgm:pt modelId="{6E52CEF9-4B7A-44D4-94D2-55D7AB7CA015}" type="pres">
      <dgm:prSet presAssocID="{B77E6FC0-CB34-4ACB-A9A4-AD6DDDBFBDFD}" presName="spaceBetweenRectangles" presStyleCnt="0"/>
      <dgm:spPr/>
    </dgm:pt>
    <dgm:pt modelId="{17C0F695-EAE0-4D61-8F16-6BBB5B84C451}" type="pres">
      <dgm:prSet presAssocID="{288BAF1B-14ED-4D76-AA2C-745E1977976C}" presName="parentLin" presStyleCnt="0"/>
      <dgm:spPr/>
    </dgm:pt>
    <dgm:pt modelId="{CF1C629F-A31E-4B81-BE15-F1B37B637EDD}" type="pres">
      <dgm:prSet presAssocID="{288BAF1B-14ED-4D76-AA2C-745E1977976C}" presName="parentLeftMargin" presStyleLbl="node1" presStyleIdx="4" presStyleCnt="6"/>
      <dgm:spPr/>
    </dgm:pt>
    <dgm:pt modelId="{82407395-C37B-4FAF-809F-B6E9E8FA4C7A}" type="pres">
      <dgm:prSet presAssocID="{288BAF1B-14ED-4D76-AA2C-745E1977976C}" presName="parentText" presStyleLbl="node1" presStyleIdx="5" presStyleCnt="6">
        <dgm:presLayoutVars>
          <dgm:chMax val="0"/>
          <dgm:bulletEnabled val="1"/>
        </dgm:presLayoutVars>
      </dgm:prSet>
      <dgm:spPr/>
    </dgm:pt>
    <dgm:pt modelId="{75D9B2BE-7E72-46AD-8FF7-F38EB9FEA838}" type="pres">
      <dgm:prSet presAssocID="{288BAF1B-14ED-4D76-AA2C-745E1977976C}" presName="negativeSpace" presStyleCnt="0"/>
      <dgm:spPr/>
    </dgm:pt>
    <dgm:pt modelId="{FDF0B498-6210-4D70-BBA1-90541AFDBC3E}" type="pres">
      <dgm:prSet presAssocID="{288BAF1B-14ED-4D76-AA2C-745E1977976C}" presName="childText" presStyleLbl="conFgAcc1" presStyleIdx="5" presStyleCnt="6">
        <dgm:presLayoutVars>
          <dgm:bulletEnabled val="1"/>
        </dgm:presLayoutVars>
      </dgm:prSet>
      <dgm:spPr/>
    </dgm:pt>
  </dgm:ptLst>
  <dgm:cxnLst>
    <dgm:cxn modelId="{B36D0D0C-0E7F-47B0-82D7-FAB6D151BFBC}" type="presOf" srcId="{2C4A04FA-1D2E-4529-8DF8-436013681DA3}" destId="{8FA1E673-D172-45AA-93EA-9B25CE4A1780}" srcOrd="1" destOrd="0" presId="urn:microsoft.com/office/officeart/2005/8/layout/list1"/>
    <dgm:cxn modelId="{D5539519-F913-47FA-AD7D-FDE1C1CBBF7F}" type="presOf" srcId="{60FB23D1-3A3E-4CA8-A1B3-B9CA37B8A7D3}" destId="{1807A3D9-952F-4593-A38A-4D6EFB54F57D}" srcOrd="0" destOrd="0" presId="urn:microsoft.com/office/officeart/2005/8/layout/list1"/>
    <dgm:cxn modelId="{96424E22-135A-40F5-A989-7D4F36CDAC1F}" type="presOf" srcId="{4FFFD9FA-ED42-4B69-A958-B9CB9F57B62A}" destId="{5F165990-F077-41FF-8192-502649E385AD}" srcOrd="0" destOrd="0" presId="urn:microsoft.com/office/officeart/2005/8/layout/list1"/>
    <dgm:cxn modelId="{5719D336-75A7-4934-A568-744850EAF3DC}" srcId="{60FB23D1-3A3E-4CA8-A1B3-B9CA37B8A7D3}" destId="{8C47502F-855D-4BE1-A830-DE697DE52A2C}" srcOrd="3" destOrd="0" parTransId="{80A3F2A5-14F4-4AD6-A62F-A76AFDB3E861}" sibTransId="{41C70EED-C747-449C-BA16-E716C145E9B0}"/>
    <dgm:cxn modelId="{FA37713D-9ACE-4B53-96F6-C81AB8C29A32}" type="presOf" srcId="{8C47502F-855D-4BE1-A830-DE697DE52A2C}" destId="{34767FC7-AE55-46CC-B480-552989AA594A}" srcOrd="0" destOrd="0" presId="urn:microsoft.com/office/officeart/2005/8/layout/list1"/>
    <dgm:cxn modelId="{6C644A3E-4F27-4A23-93F3-D5185BA2F564}" type="presOf" srcId="{288BAF1B-14ED-4D76-AA2C-745E1977976C}" destId="{82407395-C37B-4FAF-809F-B6E9E8FA4C7A}" srcOrd="1" destOrd="0" presId="urn:microsoft.com/office/officeart/2005/8/layout/list1"/>
    <dgm:cxn modelId="{8093C961-BE8F-4993-9CFD-95D068A11E26}" type="presOf" srcId="{4FFFD9FA-ED42-4B69-A958-B9CB9F57B62A}" destId="{B52B8AB5-1D41-485A-84FE-F74B7A80E0FB}" srcOrd="1" destOrd="0" presId="urn:microsoft.com/office/officeart/2005/8/layout/list1"/>
    <dgm:cxn modelId="{76F7C868-DB2A-4C8A-A615-4C7F04C21886}" type="presOf" srcId="{2C4A04FA-1D2E-4529-8DF8-436013681DA3}" destId="{63C122DD-41A6-40AA-9FE2-509DD89CD21D}" srcOrd="0" destOrd="0" presId="urn:microsoft.com/office/officeart/2005/8/layout/list1"/>
    <dgm:cxn modelId="{5381B770-D67E-45F0-84F6-132C03071690}" type="presOf" srcId="{288BAF1B-14ED-4D76-AA2C-745E1977976C}" destId="{CF1C629F-A31E-4B81-BE15-F1B37B637EDD}" srcOrd="0" destOrd="0" presId="urn:microsoft.com/office/officeart/2005/8/layout/list1"/>
    <dgm:cxn modelId="{68B63E52-44BD-43D3-A393-BCD97AF82B46}" type="presOf" srcId="{6189DE24-B366-45DD-8F44-30D280A640E7}" destId="{C35B1F5B-5D8D-4DC3-AF7B-E78EB80A4E67}" srcOrd="1" destOrd="0" presId="urn:microsoft.com/office/officeart/2005/8/layout/list1"/>
    <dgm:cxn modelId="{84137955-4846-4590-8DCF-25F6411A1882}" srcId="{60FB23D1-3A3E-4CA8-A1B3-B9CA37B8A7D3}" destId="{2C4A04FA-1D2E-4529-8DF8-436013681DA3}" srcOrd="4" destOrd="0" parTransId="{A1A6EF97-D9D4-482D-ABE3-63DB973FBFDD}" sibTransId="{B77E6FC0-CB34-4ACB-A9A4-AD6DDDBFBDFD}"/>
    <dgm:cxn modelId="{23287D90-CCF0-4C78-8073-51ECCFD544A0}" srcId="{60FB23D1-3A3E-4CA8-A1B3-B9CA37B8A7D3}" destId="{6189DE24-B366-45DD-8F44-30D280A640E7}" srcOrd="0" destOrd="0" parTransId="{5CE928C9-C95A-4006-8C46-930833AF86A7}" sibTransId="{5357BABB-AE10-4049-B7ED-47F9E946A099}"/>
    <dgm:cxn modelId="{59837D9D-F241-4645-9A4D-B5097CCF26DA}" type="presOf" srcId="{B6A73A59-D8DC-468A-A345-A8532F0682BB}" destId="{FBF6EE91-0643-4D92-B851-41ABABF82471}" srcOrd="1" destOrd="0" presId="urn:microsoft.com/office/officeart/2005/8/layout/list1"/>
    <dgm:cxn modelId="{ECB140B6-34B6-4629-8BBD-D78302EAB682}" type="presOf" srcId="{8C47502F-855D-4BE1-A830-DE697DE52A2C}" destId="{6BD46C3B-5994-41CE-9CC2-A448EAD1F31C}" srcOrd="1" destOrd="0" presId="urn:microsoft.com/office/officeart/2005/8/layout/list1"/>
    <dgm:cxn modelId="{9324E2C1-4D34-4AF2-B136-E3DD7351D5A7}" type="presOf" srcId="{B6A73A59-D8DC-468A-A345-A8532F0682BB}" destId="{D132666A-C9C3-4F2D-B0BE-37FBAA5B48A1}" srcOrd="0" destOrd="0" presId="urn:microsoft.com/office/officeart/2005/8/layout/list1"/>
    <dgm:cxn modelId="{408C72EA-C859-4D27-A7C4-178E9417DB69}" srcId="{60FB23D1-3A3E-4CA8-A1B3-B9CA37B8A7D3}" destId="{4FFFD9FA-ED42-4B69-A958-B9CB9F57B62A}" srcOrd="1" destOrd="0" parTransId="{56097296-4F0A-4270-BA92-68BF441F67FA}" sibTransId="{C6F84C54-E396-4099-9809-8671767EB4E0}"/>
    <dgm:cxn modelId="{837C06F5-14A1-4DA4-A27C-D810EF02D380}" srcId="{60FB23D1-3A3E-4CA8-A1B3-B9CA37B8A7D3}" destId="{B6A73A59-D8DC-468A-A345-A8532F0682BB}" srcOrd="2" destOrd="0" parTransId="{0F27CAA2-683D-4DA1-93B5-C6D181D22E70}" sibTransId="{8A9B0584-FABA-4122-AB4B-EE1F9B78551F}"/>
    <dgm:cxn modelId="{DE3AB8FA-7A99-4172-8F42-D38470DBEA4C}" type="presOf" srcId="{6189DE24-B366-45DD-8F44-30D280A640E7}" destId="{ADD0703D-66DA-4809-9612-8D3E6EFD272D}" srcOrd="0" destOrd="0" presId="urn:microsoft.com/office/officeart/2005/8/layout/list1"/>
    <dgm:cxn modelId="{B115B9FA-EF13-4B9A-AFD1-6AF8A2CE6497}" srcId="{60FB23D1-3A3E-4CA8-A1B3-B9CA37B8A7D3}" destId="{288BAF1B-14ED-4D76-AA2C-745E1977976C}" srcOrd="5" destOrd="0" parTransId="{CE84F00F-1E44-4925-AB71-B12190B4C1F3}" sibTransId="{D0E170C3-7411-4041-9B04-81A9183F1C2D}"/>
    <dgm:cxn modelId="{36ABF566-01B2-40B7-9D97-3AA8A7819E72}" type="presParOf" srcId="{1807A3D9-952F-4593-A38A-4D6EFB54F57D}" destId="{7B4511F7-C1EA-4195-BB91-F7A946CB8B59}" srcOrd="0" destOrd="0" presId="urn:microsoft.com/office/officeart/2005/8/layout/list1"/>
    <dgm:cxn modelId="{1CB97111-5259-40DE-83DC-8CF36563E8C4}" type="presParOf" srcId="{7B4511F7-C1EA-4195-BB91-F7A946CB8B59}" destId="{ADD0703D-66DA-4809-9612-8D3E6EFD272D}" srcOrd="0" destOrd="0" presId="urn:microsoft.com/office/officeart/2005/8/layout/list1"/>
    <dgm:cxn modelId="{0D79EA40-7FE2-4C8E-BBE9-45FBEC9211E5}" type="presParOf" srcId="{7B4511F7-C1EA-4195-BB91-F7A946CB8B59}" destId="{C35B1F5B-5D8D-4DC3-AF7B-E78EB80A4E67}" srcOrd="1" destOrd="0" presId="urn:microsoft.com/office/officeart/2005/8/layout/list1"/>
    <dgm:cxn modelId="{B0A7BA57-E3DB-49F1-A9A7-7346936E4F31}" type="presParOf" srcId="{1807A3D9-952F-4593-A38A-4D6EFB54F57D}" destId="{B77D0789-0A7F-4E05-9F95-830CD09FC04B}" srcOrd="1" destOrd="0" presId="urn:microsoft.com/office/officeart/2005/8/layout/list1"/>
    <dgm:cxn modelId="{857C55E2-66F3-4277-A6DD-43A9E53040EE}" type="presParOf" srcId="{1807A3D9-952F-4593-A38A-4D6EFB54F57D}" destId="{6CD2DC28-9431-4192-9068-0948D70E83AD}" srcOrd="2" destOrd="0" presId="urn:microsoft.com/office/officeart/2005/8/layout/list1"/>
    <dgm:cxn modelId="{C5BFDDB1-1CF6-4EEB-A19E-ABD11D027D69}" type="presParOf" srcId="{1807A3D9-952F-4593-A38A-4D6EFB54F57D}" destId="{739F9EE4-3CAB-4D18-BC20-6B14959EFC96}" srcOrd="3" destOrd="0" presId="urn:microsoft.com/office/officeart/2005/8/layout/list1"/>
    <dgm:cxn modelId="{66CB34CE-4DAF-4C9B-8DBF-07A74839E260}" type="presParOf" srcId="{1807A3D9-952F-4593-A38A-4D6EFB54F57D}" destId="{EECD9C67-6E3F-46A2-BCE4-CC1C4702943F}" srcOrd="4" destOrd="0" presId="urn:microsoft.com/office/officeart/2005/8/layout/list1"/>
    <dgm:cxn modelId="{E911172A-0D77-4727-AA93-9286CAC40273}" type="presParOf" srcId="{EECD9C67-6E3F-46A2-BCE4-CC1C4702943F}" destId="{5F165990-F077-41FF-8192-502649E385AD}" srcOrd="0" destOrd="0" presId="urn:microsoft.com/office/officeart/2005/8/layout/list1"/>
    <dgm:cxn modelId="{34AC22EC-9B87-4747-9FE5-6D7586A45650}" type="presParOf" srcId="{EECD9C67-6E3F-46A2-BCE4-CC1C4702943F}" destId="{B52B8AB5-1D41-485A-84FE-F74B7A80E0FB}" srcOrd="1" destOrd="0" presId="urn:microsoft.com/office/officeart/2005/8/layout/list1"/>
    <dgm:cxn modelId="{AE700C2A-F09D-40EC-9444-DD83DF2AB4C6}" type="presParOf" srcId="{1807A3D9-952F-4593-A38A-4D6EFB54F57D}" destId="{3CDB4F7F-926A-476A-A0D9-DE42A9577363}" srcOrd="5" destOrd="0" presId="urn:microsoft.com/office/officeart/2005/8/layout/list1"/>
    <dgm:cxn modelId="{2BCA12E5-A254-4A70-963A-D290D5373562}" type="presParOf" srcId="{1807A3D9-952F-4593-A38A-4D6EFB54F57D}" destId="{522A99B2-A0F1-4CD6-A1A7-0A3A7F0A073A}" srcOrd="6" destOrd="0" presId="urn:microsoft.com/office/officeart/2005/8/layout/list1"/>
    <dgm:cxn modelId="{6D7C23ED-9583-4016-9E2C-FB2493B62F06}" type="presParOf" srcId="{1807A3D9-952F-4593-A38A-4D6EFB54F57D}" destId="{A2868FC6-8411-4537-B907-F325908E2630}" srcOrd="7" destOrd="0" presId="urn:microsoft.com/office/officeart/2005/8/layout/list1"/>
    <dgm:cxn modelId="{CDB33D2E-B65D-4B9A-B3E3-1413C5312B2E}" type="presParOf" srcId="{1807A3D9-952F-4593-A38A-4D6EFB54F57D}" destId="{5593E29E-2ADC-4FE5-B1BB-EA36B23DD042}" srcOrd="8" destOrd="0" presId="urn:microsoft.com/office/officeart/2005/8/layout/list1"/>
    <dgm:cxn modelId="{208202A0-B093-47B1-8BF6-896E1B0C050C}" type="presParOf" srcId="{5593E29E-2ADC-4FE5-B1BB-EA36B23DD042}" destId="{D132666A-C9C3-4F2D-B0BE-37FBAA5B48A1}" srcOrd="0" destOrd="0" presId="urn:microsoft.com/office/officeart/2005/8/layout/list1"/>
    <dgm:cxn modelId="{D3431952-DAFC-4F30-8F58-5E7BF474237B}" type="presParOf" srcId="{5593E29E-2ADC-4FE5-B1BB-EA36B23DD042}" destId="{FBF6EE91-0643-4D92-B851-41ABABF82471}" srcOrd="1" destOrd="0" presId="urn:microsoft.com/office/officeart/2005/8/layout/list1"/>
    <dgm:cxn modelId="{60CEAD6E-B2AA-4B71-9C89-9904B6D646D2}" type="presParOf" srcId="{1807A3D9-952F-4593-A38A-4D6EFB54F57D}" destId="{8596D3B9-4501-493C-A07D-169975576966}" srcOrd="9" destOrd="0" presId="urn:microsoft.com/office/officeart/2005/8/layout/list1"/>
    <dgm:cxn modelId="{8D1074BB-4F9E-4687-A2FB-B9E23F128994}" type="presParOf" srcId="{1807A3D9-952F-4593-A38A-4D6EFB54F57D}" destId="{E162E9F4-56D4-4272-9850-126CECED67C8}" srcOrd="10" destOrd="0" presId="urn:microsoft.com/office/officeart/2005/8/layout/list1"/>
    <dgm:cxn modelId="{B4BC2340-00EA-4E6A-AD0B-34286C91015C}" type="presParOf" srcId="{1807A3D9-952F-4593-A38A-4D6EFB54F57D}" destId="{ED987821-DD40-4284-9919-3E22BDD2ADC2}" srcOrd="11" destOrd="0" presId="urn:microsoft.com/office/officeart/2005/8/layout/list1"/>
    <dgm:cxn modelId="{BDB9C2CF-64C2-4BCD-8496-0C49DCA66609}" type="presParOf" srcId="{1807A3D9-952F-4593-A38A-4D6EFB54F57D}" destId="{987F08D2-C7E0-40A0-B8F1-E66DE7C11872}" srcOrd="12" destOrd="0" presId="urn:microsoft.com/office/officeart/2005/8/layout/list1"/>
    <dgm:cxn modelId="{60557C35-51D3-4CC7-AB5F-27BDB9E153CC}" type="presParOf" srcId="{987F08D2-C7E0-40A0-B8F1-E66DE7C11872}" destId="{34767FC7-AE55-46CC-B480-552989AA594A}" srcOrd="0" destOrd="0" presId="urn:microsoft.com/office/officeart/2005/8/layout/list1"/>
    <dgm:cxn modelId="{45EFD963-94D8-4958-B7D7-D384F3DE1FB4}" type="presParOf" srcId="{987F08D2-C7E0-40A0-B8F1-E66DE7C11872}" destId="{6BD46C3B-5994-41CE-9CC2-A448EAD1F31C}" srcOrd="1" destOrd="0" presId="urn:microsoft.com/office/officeart/2005/8/layout/list1"/>
    <dgm:cxn modelId="{70E3596C-7742-4411-BE62-7E5F0F931B93}" type="presParOf" srcId="{1807A3D9-952F-4593-A38A-4D6EFB54F57D}" destId="{1730773C-FD09-4211-A378-FFC5A1A61A40}" srcOrd="13" destOrd="0" presId="urn:microsoft.com/office/officeart/2005/8/layout/list1"/>
    <dgm:cxn modelId="{1299D377-C0A3-407A-862C-18D97D13C39B}" type="presParOf" srcId="{1807A3D9-952F-4593-A38A-4D6EFB54F57D}" destId="{CC441D7F-2D22-432A-ABF3-41A18984B1B5}" srcOrd="14" destOrd="0" presId="urn:microsoft.com/office/officeart/2005/8/layout/list1"/>
    <dgm:cxn modelId="{51395D37-97EB-4301-B277-8EDD1F609B7D}" type="presParOf" srcId="{1807A3D9-952F-4593-A38A-4D6EFB54F57D}" destId="{F74F494A-FD46-4594-9B2E-546EFE7E4036}" srcOrd="15" destOrd="0" presId="urn:microsoft.com/office/officeart/2005/8/layout/list1"/>
    <dgm:cxn modelId="{63F89FB3-B46F-4395-A58B-BD96631B34DC}" type="presParOf" srcId="{1807A3D9-952F-4593-A38A-4D6EFB54F57D}" destId="{F5F295E1-E6DF-4ABF-B68D-1D45F1B4ADC5}" srcOrd="16" destOrd="0" presId="urn:microsoft.com/office/officeart/2005/8/layout/list1"/>
    <dgm:cxn modelId="{9605CCDA-AA35-489C-9E9C-2A6E04C1ED3C}" type="presParOf" srcId="{F5F295E1-E6DF-4ABF-B68D-1D45F1B4ADC5}" destId="{63C122DD-41A6-40AA-9FE2-509DD89CD21D}" srcOrd="0" destOrd="0" presId="urn:microsoft.com/office/officeart/2005/8/layout/list1"/>
    <dgm:cxn modelId="{0A33E5D9-4523-4592-87E7-6B04EBFC2D0B}" type="presParOf" srcId="{F5F295E1-E6DF-4ABF-B68D-1D45F1B4ADC5}" destId="{8FA1E673-D172-45AA-93EA-9B25CE4A1780}" srcOrd="1" destOrd="0" presId="urn:microsoft.com/office/officeart/2005/8/layout/list1"/>
    <dgm:cxn modelId="{8041D3FD-48D2-48B3-A75E-CD34FF87DC05}" type="presParOf" srcId="{1807A3D9-952F-4593-A38A-4D6EFB54F57D}" destId="{56A90702-1601-4DE7-8243-41577A3D24A3}" srcOrd="17" destOrd="0" presId="urn:microsoft.com/office/officeart/2005/8/layout/list1"/>
    <dgm:cxn modelId="{60D0C3D1-8E28-43FB-B740-005B07402976}" type="presParOf" srcId="{1807A3D9-952F-4593-A38A-4D6EFB54F57D}" destId="{B7805342-B4A6-46B3-B689-0FB4B64416A9}" srcOrd="18" destOrd="0" presId="urn:microsoft.com/office/officeart/2005/8/layout/list1"/>
    <dgm:cxn modelId="{84792DFD-7569-4803-AD7E-919F51BFC114}" type="presParOf" srcId="{1807A3D9-952F-4593-A38A-4D6EFB54F57D}" destId="{6E52CEF9-4B7A-44D4-94D2-55D7AB7CA015}" srcOrd="19" destOrd="0" presId="urn:microsoft.com/office/officeart/2005/8/layout/list1"/>
    <dgm:cxn modelId="{F2FB8B89-155F-4BE9-9472-42960E287B06}" type="presParOf" srcId="{1807A3D9-952F-4593-A38A-4D6EFB54F57D}" destId="{17C0F695-EAE0-4D61-8F16-6BBB5B84C451}" srcOrd="20" destOrd="0" presId="urn:microsoft.com/office/officeart/2005/8/layout/list1"/>
    <dgm:cxn modelId="{2AABEFBD-F968-419C-B007-10E9879414A1}" type="presParOf" srcId="{17C0F695-EAE0-4D61-8F16-6BBB5B84C451}" destId="{CF1C629F-A31E-4B81-BE15-F1B37B637EDD}" srcOrd="0" destOrd="0" presId="urn:microsoft.com/office/officeart/2005/8/layout/list1"/>
    <dgm:cxn modelId="{F2804D71-61FC-4C1D-8DDD-7CB28C428EC4}" type="presParOf" srcId="{17C0F695-EAE0-4D61-8F16-6BBB5B84C451}" destId="{82407395-C37B-4FAF-809F-B6E9E8FA4C7A}" srcOrd="1" destOrd="0" presId="urn:microsoft.com/office/officeart/2005/8/layout/list1"/>
    <dgm:cxn modelId="{9B9E3AC5-641A-4CA2-910C-0617090514DF}" type="presParOf" srcId="{1807A3D9-952F-4593-A38A-4D6EFB54F57D}" destId="{75D9B2BE-7E72-46AD-8FF7-F38EB9FEA838}" srcOrd="21" destOrd="0" presId="urn:microsoft.com/office/officeart/2005/8/layout/list1"/>
    <dgm:cxn modelId="{75858FEF-1521-49B8-AE3F-0E05679E9C40}" type="presParOf" srcId="{1807A3D9-952F-4593-A38A-4D6EFB54F57D}" destId="{FDF0B498-6210-4D70-BBA1-90541AFDBC3E}"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76DA14-2257-4ACF-B7FF-932E086037FC}">
      <dsp:nvSpPr>
        <dsp:cNvPr id="0" name=""/>
        <dsp:cNvSpPr/>
      </dsp:nvSpPr>
      <dsp:spPr>
        <a:xfrm>
          <a:off x="0" y="734883"/>
          <a:ext cx="6838950" cy="7796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0779" tIns="374904" rIns="530779" bIns="128016" numCol="1" spcCol="1270" anchor="t" anchorCtr="0">
          <a:noAutofit/>
        </a:bodyPr>
        <a:lstStyle/>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latin typeface="Segoe UI" panose="020B0502040204020203" pitchFamily="34" charset="0"/>
              <a:cs typeface="Segoe UI" panose="020B0502040204020203" pitchFamily="34" charset="0"/>
            </a:rPr>
            <a:t>$4,770 per employee</a:t>
          </a:r>
        </a:p>
      </dsp:txBody>
      <dsp:txXfrm>
        <a:off x="0" y="734883"/>
        <a:ext cx="6838950" cy="779625"/>
      </dsp:txXfrm>
    </dsp:sp>
    <dsp:sp modelId="{A6E00B60-B2B3-4D2E-B903-7821B248DE47}">
      <dsp:nvSpPr>
        <dsp:cNvPr id="0" name=""/>
        <dsp:cNvSpPr/>
      </dsp:nvSpPr>
      <dsp:spPr>
        <a:xfrm>
          <a:off x="341947" y="469203"/>
          <a:ext cx="4787265" cy="5313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80947" tIns="0" rIns="180947" bIns="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Segoe UI Semibold" panose="020B0702040204020203" pitchFamily="34" charset="0"/>
              <a:cs typeface="Segoe UI Semibold" panose="020B0702040204020203" pitchFamily="34" charset="0"/>
            </a:rPr>
            <a:t>Average cost to hire? </a:t>
          </a:r>
        </a:p>
      </dsp:txBody>
      <dsp:txXfrm>
        <a:off x="367886" y="495142"/>
        <a:ext cx="4735387" cy="479482"/>
      </dsp:txXfrm>
    </dsp:sp>
    <dsp:sp modelId="{8D6BB967-5AFD-41A9-890F-212A943257C9}">
      <dsp:nvSpPr>
        <dsp:cNvPr id="0" name=""/>
        <dsp:cNvSpPr/>
      </dsp:nvSpPr>
      <dsp:spPr>
        <a:xfrm>
          <a:off x="0" y="1877389"/>
          <a:ext cx="6838950" cy="7796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0779" tIns="374904" rIns="530779" bIns="128016" numCol="1" spcCol="1270" anchor="t" anchorCtr="0">
          <a:noAutofit/>
        </a:bodyPr>
        <a:lstStyle/>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latin typeface="Segoe UI" panose="020B0502040204020203" pitchFamily="34" charset="0"/>
              <a:cs typeface="Segoe UI" panose="020B0502040204020203" pitchFamily="34" charset="0"/>
            </a:rPr>
            <a:t>49</a:t>
          </a:r>
        </a:p>
      </dsp:txBody>
      <dsp:txXfrm>
        <a:off x="0" y="1877389"/>
        <a:ext cx="6838950" cy="779625"/>
      </dsp:txXfrm>
    </dsp:sp>
    <dsp:sp modelId="{BC40E3AA-D1B3-4042-A95E-280C3558F169}">
      <dsp:nvSpPr>
        <dsp:cNvPr id="0" name=""/>
        <dsp:cNvSpPr/>
      </dsp:nvSpPr>
      <dsp:spPr>
        <a:xfrm>
          <a:off x="341947" y="1611708"/>
          <a:ext cx="4787265" cy="5313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80947" tIns="0" rIns="180947" bIns="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Segoe UI Semibold" panose="020B0702040204020203" pitchFamily="34" charset="0"/>
              <a:cs typeface="Segoe UI Semibold" panose="020B0702040204020203" pitchFamily="34" charset="0"/>
            </a:rPr>
            <a:t>Average number of days to fill a position?</a:t>
          </a:r>
        </a:p>
      </dsp:txBody>
      <dsp:txXfrm>
        <a:off x="367886" y="1637647"/>
        <a:ext cx="4735387" cy="479482"/>
      </dsp:txXfrm>
    </dsp:sp>
    <dsp:sp modelId="{006497E6-EE0C-428D-9F27-8A594C423E7A}">
      <dsp:nvSpPr>
        <dsp:cNvPr id="0" name=""/>
        <dsp:cNvSpPr/>
      </dsp:nvSpPr>
      <dsp:spPr>
        <a:xfrm>
          <a:off x="0" y="3019894"/>
          <a:ext cx="6838950" cy="2041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0779" tIns="374904" rIns="530779" bIns="128016" numCol="1" spcCol="1270" anchor="t" anchorCtr="0">
          <a:noAutofit/>
        </a:bodyPr>
        <a:lstStyle/>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latin typeface="Segoe UI" panose="020B0502040204020203" pitchFamily="34" charset="0"/>
              <a:cs typeface="Segoe UI" panose="020B0502040204020203" pitchFamily="34" charset="0"/>
            </a:rPr>
            <a:t>17 interviews per hire</a:t>
          </a:r>
        </a:p>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latin typeface="Segoe UI" panose="020B0502040204020203" pitchFamily="34" charset="0"/>
              <a:cs typeface="Segoe UI" panose="020B0502040204020203" pitchFamily="34" charset="0"/>
            </a:rPr>
            <a:t>1 hour per interview</a:t>
          </a:r>
        </a:p>
        <a:p>
          <a:pPr marL="342900" lvl="2" indent="-171450" algn="l" defTabSz="800100">
            <a:lnSpc>
              <a:spcPct val="90000"/>
            </a:lnSpc>
            <a:spcBef>
              <a:spcPct val="0"/>
            </a:spcBef>
            <a:spcAft>
              <a:spcPct val="15000"/>
            </a:spcAft>
            <a:buFont typeface="Wingdings" panose="05000000000000000000" pitchFamily="2" charset="2"/>
            <a:buChar char="§"/>
          </a:pPr>
          <a:r>
            <a:rPr lang="en-US" sz="1800" kern="1200" dirty="0">
              <a:latin typeface="Segoe UI" panose="020B0502040204020203" pitchFamily="34" charset="0"/>
              <a:cs typeface="Segoe UI" panose="020B0502040204020203" pitchFamily="34" charset="0"/>
            </a:rPr>
            <a:t>= 17 hours per position! </a:t>
          </a:r>
        </a:p>
        <a:p>
          <a:pPr marL="342900" lvl="2" indent="-171450" algn="l" defTabSz="800100">
            <a:lnSpc>
              <a:spcPct val="90000"/>
            </a:lnSpc>
            <a:spcBef>
              <a:spcPct val="0"/>
            </a:spcBef>
            <a:spcAft>
              <a:spcPct val="15000"/>
            </a:spcAft>
            <a:buFont typeface="Wingdings" panose="05000000000000000000" pitchFamily="2" charset="2"/>
            <a:buChar char="§"/>
          </a:pPr>
          <a:r>
            <a:rPr lang="en-US" sz="1800" kern="1200" dirty="0">
              <a:latin typeface="Segoe UI" panose="020B0502040204020203" pitchFamily="34" charset="0"/>
              <a:cs typeface="Segoe UI" panose="020B0502040204020203" pitchFamily="34" charset="0"/>
              <a:hlinkClick xmlns:r="http://schemas.openxmlformats.org/officeDocument/2006/relationships" r:id="rId1"/>
            </a:rPr>
            <a:t>https://www.paylocity.com/resources/glossary/cost-per-hire/</a:t>
          </a:r>
          <a:r>
            <a:rPr lang="en-US" sz="1800" kern="1200" dirty="0">
              <a:latin typeface="Segoe UI" panose="020B0502040204020203" pitchFamily="34" charset="0"/>
              <a:cs typeface="Segoe UI" panose="020B0502040204020203" pitchFamily="34" charset="0"/>
            </a:rPr>
            <a:t> </a:t>
          </a:r>
        </a:p>
      </dsp:txBody>
      <dsp:txXfrm>
        <a:off x="0" y="3019894"/>
        <a:ext cx="6838950" cy="2041200"/>
      </dsp:txXfrm>
    </dsp:sp>
    <dsp:sp modelId="{4E92D67E-64C1-4F90-9C9A-B4109B966EBE}">
      <dsp:nvSpPr>
        <dsp:cNvPr id="0" name=""/>
        <dsp:cNvSpPr/>
      </dsp:nvSpPr>
      <dsp:spPr>
        <a:xfrm>
          <a:off x="341947" y="2754214"/>
          <a:ext cx="4787265" cy="5313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80947" tIns="0" rIns="180947" bIns="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Segoe UI Semibold" panose="020B0702040204020203" pitchFamily="34" charset="0"/>
              <a:cs typeface="Segoe UI Semibold" panose="020B0702040204020203" pitchFamily="34" charset="0"/>
            </a:rPr>
            <a:t>Average staff time required to interview? </a:t>
          </a:r>
        </a:p>
      </dsp:txBody>
      <dsp:txXfrm>
        <a:off x="367886" y="2780153"/>
        <a:ext cx="4735387" cy="4794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54D471-ABC5-49A2-A4CD-159257D0BFCC}">
      <dsp:nvSpPr>
        <dsp:cNvPr id="0" name=""/>
        <dsp:cNvSpPr/>
      </dsp:nvSpPr>
      <dsp:spPr>
        <a:xfrm>
          <a:off x="0" y="4320"/>
          <a:ext cx="6838950" cy="92027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32EB87-4600-482F-88A1-44B191A7A1B2}">
      <dsp:nvSpPr>
        <dsp:cNvPr id="0" name=""/>
        <dsp:cNvSpPr/>
      </dsp:nvSpPr>
      <dsp:spPr>
        <a:xfrm>
          <a:off x="278383" y="211382"/>
          <a:ext cx="506151" cy="5061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1CA9CF-95E7-4773-A9ED-EF0D4C42FE39}">
      <dsp:nvSpPr>
        <dsp:cNvPr id="0" name=""/>
        <dsp:cNvSpPr/>
      </dsp:nvSpPr>
      <dsp:spPr>
        <a:xfrm>
          <a:off x="1062918" y="4320"/>
          <a:ext cx="5776031" cy="9202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396" tIns="97396" rIns="97396" bIns="97396" numCol="1" spcCol="1270" anchor="ctr" anchorCtr="0">
          <a:noAutofit/>
        </a:bodyPr>
        <a:lstStyle/>
        <a:p>
          <a:pPr marL="0" lvl="0" indent="0" algn="l" defTabSz="844550">
            <a:lnSpc>
              <a:spcPct val="90000"/>
            </a:lnSpc>
            <a:spcBef>
              <a:spcPct val="0"/>
            </a:spcBef>
            <a:spcAft>
              <a:spcPct val="35000"/>
            </a:spcAft>
            <a:buNone/>
          </a:pPr>
          <a:r>
            <a:rPr lang="en-US" sz="1900" kern="1200" dirty="0">
              <a:latin typeface="Segoe UI" panose="020B0502040204020203" pitchFamily="34" charset="0"/>
              <a:cs typeface="Segoe UI" panose="020B0502040204020203" pitchFamily="34" charset="0"/>
            </a:rPr>
            <a:t>Use written job descriptions. </a:t>
          </a:r>
        </a:p>
      </dsp:txBody>
      <dsp:txXfrm>
        <a:off x="1062918" y="4320"/>
        <a:ext cx="5776031" cy="920276"/>
      </dsp:txXfrm>
    </dsp:sp>
    <dsp:sp modelId="{9B4610B8-8042-4D7A-BB28-59E3945ECE8F}">
      <dsp:nvSpPr>
        <dsp:cNvPr id="0" name=""/>
        <dsp:cNvSpPr/>
      </dsp:nvSpPr>
      <dsp:spPr>
        <a:xfrm>
          <a:off x="0" y="1154665"/>
          <a:ext cx="6838950" cy="92027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63BD20-13ED-4699-A3E6-6F415B875CB8}">
      <dsp:nvSpPr>
        <dsp:cNvPr id="0" name=""/>
        <dsp:cNvSpPr/>
      </dsp:nvSpPr>
      <dsp:spPr>
        <a:xfrm>
          <a:off x="278383" y="1361727"/>
          <a:ext cx="506151" cy="5061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2208B7C-BAA1-413E-9758-A95656E778EF}">
      <dsp:nvSpPr>
        <dsp:cNvPr id="0" name=""/>
        <dsp:cNvSpPr/>
      </dsp:nvSpPr>
      <dsp:spPr>
        <a:xfrm>
          <a:off x="1062918" y="1154665"/>
          <a:ext cx="5776031" cy="9202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396" tIns="97396" rIns="97396" bIns="97396" numCol="1" spcCol="1270" anchor="ctr" anchorCtr="0">
          <a:noAutofit/>
        </a:bodyPr>
        <a:lstStyle/>
        <a:p>
          <a:pPr marL="0" lvl="0" indent="0" algn="l" defTabSz="844550">
            <a:lnSpc>
              <a:spcPct val="90000"/>
            </a:lnSpc>
            <a:spcBef>
              <a:spcPct val="0"/>
            </a:spcBef>
            <a:spcAft>
              <a:spcPct val="35000"/>
            </a:spcAft>
            <a:buNone/>
          </a:pPr>
          <a:r>
            <a:rPr lang="en-US" sz="1900" kern="1200" dirty="0">
              <a:latin typeface="Segoe UI" panose="020B0502040204020203" pitchFamily="34" charset="0"/>
              <a:cs typeface="Segoe UI" panose="020B0502040204020203" pitchFamily="34" charset="0"/>
            </a:rPr>
            <a:t>Include job-specific physical requirements. </a:t>
          </a:r>
        </a:p>
      </dsp:txBody>
      <dsp:txXfrm>
        <a:off x="1062918" y="1154665"/>
        <a:ext cx="5776031" cy="920276"/>
      </dsp:txXfrm>
    </dsp:sp>
    <dsp:sp modelId="{2F8542D5-52EB-40B6-84B7-7D4F90B64253}">
      <dsp:nvSpPr>
        <dsp:cNvPr id="0" name=""/>
        <dsp:cNvSpPr/>
      </dsp:nvSpPr>
      <dsp:spPr>
        <a:xfrm>
          <a:off x="0" y="2305010"/>
          <a:ext cx="6838950" cy="92027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4FD058-7E20-4133-B0CE-28E2BEC8A1C2}">
      <dsp:nvSpPr>
        <dsp:cNvPr id="0" name=""/>
        <dsp:cNvSpPr/>
      </dsp:nvSpPr>
      <dsp:spPr>
        <a:xfrm>
          <a:off x="278383" y="2512073"/>
          <a:ext cx="506151" cy="50615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0F35AFB-A061-4A71-90FC-9F58191D5B2C}">
      <dsp:nvSpPr>
        <dsp:cNvPr id="0" name=""/>
        <dsp:cNvSpPr/>
      </dsp:nvSpPr>
      <dsp:spPr>
        <a:xfrm>
          <a:off x="1062918" y="2305010"/>
          <a:ext cx="5776031" cy="9202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396" tIns="97396" rIns="97396" bIns="97396" numCol="1" spcCol="1270" anchor="ctr" anchorCtr="0">
          <a:noAutofit/>
        </a:bodyPr>
        <a:lstStyle/>
        <a:p>
          <a:pPr marL="0" lvl="0" indent="0" algn="l" defTabSz="844550">
            <a:lnSpc>
              <a:spcPct val="90000"/>
            </a:lnSpc>
            <a:spcBef>
              <a:spcPct val="0"/>
            </a:spcBef>
            <a:spcAft>
              <a:spcPct val="35000"/>
            </a:spcAft>
            <a:buNone/>
          </a:pPr>
          <a:r>
            <a:rPr lang="en-US" sz="1900" kern="1200">
              <a:latin typeface="Segoe UI" panose="020B0502040204020203" pitchFamily="34" charset="0"/>
              <a:cs typeface="Segoe UI" panose="020B0502040204020203" pitchFamily="34" charset="0"/>
            </a:rPr>
            <a:t>Objectively measure the physical requirements. </a:t>
          </a:r>
        </a:p>
      </dsp:txBody>
      <dsp:txXfrm>
        <a:off x="1062918" y="2305010"/>
        <a:ext cx="5776031" cy="920276"/>
      </dsp:txXfrm>
    </dsp:sp>
    <dsp:sp modelId="{0D3B02DB-FB24-4A72-AA49-8DACF37FB985}">
      <dsp:nvSpPr>
        <dsp:cNvPr id="0" name=""/>
        <dsp:cNvSpPr/>
      </dsp:nvSpPr>
      <dsp:spPr>
        <a:xfrm>
          <a:off x="0" y="3455356"/>
          <a:ext cx="6838950" cy="92027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1AC4B6-35BE-40E8-A778-E4A7E41B6125}">
      <dsp:nvSpPr>
        <dsp:cNvPr id="0" name=""/>
        <dsp:cNvSpPr/>
      </dsp:nvSpPr>
      <dsp:spPr>
        <a:xfrm>
          <a:off x="278383" y="3662418"/>
          <a:ext cx="506151" cy="50615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E08BD94-7D58-4DC6-BD02-ED5CEC94E834}">
      <dsp:nvSpPr>
        <dsp:cNvPr id="0" name=""/>
        <dsp:cNvSpPr/>
      </dsp:nvSpPr>
      <dsp:spPr>
        <a:xfrm>
          <a:off x="1062918" y="3455356"/>
          <a:ext cx="5776031" cy="9202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396" tIns="97396" rIns="97396" bIns="97396" numCol="1" spcCol="1270" anchor="ctr" anchorCtr="0">
          <a:noAutofit/>
        </a:bodyPr>
        <a:lstStyle/>
        <a:p>
          <a:pPr marL="0" lvl="0" indent="0" algn="l" defTabSz="844550">
            <a:lnSpc>
              <a:spcPct val="90000"/>
            </a:lnSpc>
            <a:spcBef>
              <a:spcPct val="0"/>
            </a:spcBef>
            <a:spcAft>
              <a:spcPct val="35000"/>
            </a:spcAft>
            <a:buNone/>
          </a:pPr>
          <a:r>
            <a:rPr lang="en-US" sz="1900" kern="1200">
              <a:latin typeface="Segoe UI" panose="020B0502040204020203" pitchFamily="34" charset="0"/>
              <a:cs typeface="Segoe UI" panose="020B0502040204020203" pitchFamily="34" charset="0"/>
            </a:rPr>
            <a:t>Review job descriptions with applicants during hiring. </a:t>
          </a:r>
        </a:p>
      </dsp:txBody>
      <dsp:txXfrm>
        <a:off x="1062918" y="3455356"/>
        <a:ext cx="5776031" cy="920276"/>
      </dsp:txXfrm>
    </dsp:sp>
    <dsp:sp modelId="{BA4888B2-390E-4068-8C2B-43442FF85BDA}">
      <dsp:nvSpPr>
        <dsp:cNvPr id="0" name=""/>
        <dsp:cNvSpPr/>
      </dsp:nvSpPr>
      <dsp:spPr>
        <a:xfrm>
          <a:off x="0" y="4605701"/>
          <a:ext cx="6838950" cy="92027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79A6EC-6025-4660-8DB0-94B1BAE53F11}">
      <dsp:nvSpPr>
        <dsp:cNvPr id="0" name=""/>
        <dsp:cNvSpPr/>
      </dsp:nvSpPr>
      <dsp:spPr>
        <a:xfrm>
          <a:off x="278383" y="4812763"/>
          <a:ext cx="506151" cy="50615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2514567-D4A8-41E5-A20F-E2EAF79716A5}">
      <dsp:nvSpPr>
        <dsp:cNvPr id="0" name=""/>
        <dsp:cNvSpPr/>
      </dsp:nvSpPr>
      <dsp:spPr>
        <a:xfrm>
          <a:off x="1062918" y="4605701"/>
          <a:ext cx="5776031" cy="9202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396" tIns="97396" rIns="97396" bIns="97396" numCol="1" spcCol="1270" anchor="ctr" anchorCtr="0">
          <a:noAutofit/>
        </a:bodyPr>
        <a:lstStyle/>
        <a:p>
          <a:pPr marL="0" lvl="0" indent="0" algn="l" defTabSz="844550">
            <a:lnSpc>
              <a:spcPct val="90000"/>
            </a:lnSpc>
            <a:spcBef>
              <a:spcPct val="0"/>
            </a:spcBef>
            <a:spcAft>
              <a:spcPct val="35000"/>
            </a:spcAft>
            <a:buNone/>
          </a:pPr>
          <a:r>
            <a:rPr lang="en-US" sz="1900" kern="1200">
              <a:latin typeface="Segoe UI" panose="020B0502040204020203" pitchFamily="34" charset="0"/>
              <a:cs typeface="Segoe UI" panose="020B0502040204020203" pitchFamily="34" charset="0"/>
            </a:rPr>
            <a:t>Implement job-specific, pre-employment functional testing. </a:t>
          </a:r>
        </a:p>
      </dsp:txBody>
      <dsp:txXfrm>
        <a:off x="1062918" y="4605701"/>
        <a:ext cx="5776031" cy="9202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D2DC28-9431-4192-9068-0948D70E83AD}">
      <dsp:nvSpPr>
        <dsp:cNvPr id="0" name=""/>
        <dsp:cNvSpPr/>
      </dsp:nvSpPr>
      <dsp:spPr>
        <a:xfrm>
          <a:off x="0" y="326721"/>
          <a:ext cx="9432322" cy="4788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5B1F5B-5D8D-4DC3-AF7B-E78EB80A4E67}">
      <dsp:nvSpPr>
        <dsp:cNvPr id="0" name=""/>
        <dsp:cNvSpPr/>
      </dsp:nvSpPr>
      <dsp:spPr>
        <a:xfrm>
          <a:off x="471616" y="46281"/>
          <a:ext cx="6602625" cy="56088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9564" tIns="0" rIns="249564" bIns="0" numCol="1" spcCol="1270" anchor="ctr" anchorCtr="0">
          <a:noAutofit/>
        </a:bodyPr>
        <a:lstStyle/>
        <a:p>
          <a:pPr marL="0" lvl="0" indent="0" algn="l" defTabSz="889000" rtl="0">
            <a:lnSpc>
              <a:spcPct val="90000"/>
            </a:lnSpc>
            <a:spcBef>
              <a:spcPct val="0"/>
            </a:spcBef>
            <a:spcAft>
              <a:spcPct val="35000"/>
            </a:spcAft>
            <a:buNone/>
          </a:pPr>
          <a:r>
            <a:rPr lang="en-US" sz="2000" b="0" kern="1200" dirty="0">
              <a:latin typeface="Segoe UI"/>
              <a:cs typeface="Segoe UI"/>
            </a:rPr>
            <a:t>Objective information for providers </a:t>
          </a:r>
        </a:p>
      </dsp:txBody>
      <dsp:txXfrm>
        <a:off x="498996" y="73661"/>
        <a:ext cx="6547865" cy="506120"/>
      </dsp:txXfrm>
    </dsp:sp>
    <dsp:sp modelId="{522A99B2-A0F1-4CD6-A1A7-0A3A7F0A073A}">
      <dsp:nvSpPr>
        <dsp:cNvPr id="0" name=""/>
        <dsp:cNvSpPr/>
      </dsp:nvSpPr>
      <dsp:spPr>
        <a:xfrm>
          <a:off x="0" y="1188561"/>
          <a:ext cx="9432322" cy="4788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52B8AB5-1D41-485A-84FE-F74B7A80E0FB}">
      <dsp:nvSpPr>
        <dsp:cNvPr id="0" name=""/>
        <dsp:cNvSpPr/>
      </dsp:nvSpPr>
      <dsp:spPr>
        <a:xfrm>
          <a:off x="471616" y="908121"/>
          <a:ext cx="6602625" cy="56088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9564" tIns="0" rIns="249564" bIns="0" numCol="1" spcCol="1270" anchor="ctr" anchorCtr="0">
          <a:noAutofit/>
        </a:bodyPr>
        <a:lstStyle/>
        <a:p>
          <a:pPr marL="0" lvl="0" indent="0" algn="l" defTabSz="844550" rtl="0">
            <a:lnSpc>
              <a:spcPct val="90000"/>
            </a:lnSpc>
            <a:spcBef>
              <a:spcPct val="0"/>
            </a:spcBef>
            <a:spcAft>
              <a:spcPct val="35000"/>
            </a:spcAft>
            <a:buNone/>
          </a:pPr>
          <a:r>
            <a:rPr lang="en-US" sz="1900" b="0" kern="1200" dirty="0">
              <a:latin typeface="Segoe UI"/>
              <a:cs typeface="Segoe UI"/>
            </a:rPr>
            <a:t>What employees CAN do</a:t>
          </a:r>
        </a:p>
      </dsp:txBody>
      <dsp:txXfrm>
        <a:off x="498996" y="935501"/>
        <a:ext cx="6547865" cy="506120"/>
      </dsp:txXfrm>
    </dsp:sp>
    <dsp:sp modelId="{E162E9F4-56D4-4272-9850-126CECED67C8}">
      <dsp:nvSpPr>
        <dsp:cNvPr id="0" name=""/>
        <dsp:cNvSpPr/>
      </dsp:nvSpPr>
      <dsp:spPr>
        <a:xfrm>
          <a:off x="0" y="2050401"/>
          <a:ext cx="9432322" cy="4788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F6EE91-0643-4D92-B851-41ABABF82471}">
      <dsp:nvSpPr>
        <dsp:cNvPr id="0" name=""/>
        <dsp:cNvSpPr/>
      </dsp:nvSpPr>
      <dsp:spPr>
        <a:xfrm>
          <a:off x="471616" y="1769961"/>
          <a:ext cx="6602625" cy="56088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9564" tIns="0" rIns="249564" bIns="0" numCol="1" spcCol="1270" anchor="ctr" anchorCtr="0">
          <a:noAutofit/>
        </a:bodyPr>
        <a:lstStyle/>
        <a:p>
          <a:pPr marL="0" lvl="0" indent="0" algn="l" defTabSz="844550" rtl="0">
            <a:lnSpc>
              <a:spcPct val="90000"/>
            </a:lnSpc>
            <a:spcBef>
              <a:spcPct val="0"/>
            </a:spcBef>
            <a:spcAft>
              <a:spcPct val="35000"/>
            </a:spcAft>
            <a:buNone/>
          </a:pPr>
          <a:r>
            <a:rPr lang="en-US" sz="1900" b="0" kern="1200" dirty="0">
              <a:latin typeface="Segoe UI"/>
              <a:cs typeface="Segoe UI"/>
            </a:rPr>
            <a:t>Transitional duty opportunities</a:t>
          </a:r>
        </a:p>
      </dsp:txBody>
      <dsp:txXfrm>
        <a:off x="498996" y="1797341"/>
        <a:ext cx="6547865" cy="506120"/>
      </dsp:txXfrm>
    </dsp:sp>
    <dsp:sp modelId="{CC441D7F-2D22-432A-ABF3-41A18984B1B5}">
      <dsp:nvSpPr>
        <dsp:cNvPr id="0" name=""/>
        <dsp:cNvSpPr/>
      </dsp:nvSpPr>
      <dsp:spPr>
        <a:xfrm>
          <a:off x="0" y="2912241"/>
          <a:ext cx="9432322" cy="4788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BD46C3B-5994-41CE-9CC2-A448EAD1F31C}">
      <dsp:nvSpPr>
        <dsp:cNvPr id="0" name=""/>
        <dsp:cNvSpPr/>
      </dsp:nvSpPr>
      <dsp:spPr>
        <a:xfrm>
          <a:off x="471616" y="2631801"/>
          <a:ext cx="6602625" cy="56088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9564" tIns="0" rIns="249564" bIns="0" numCol="1" spcCol="1270" anchor="ctr" anchorCtr="0">
          <a:noAutofit/>
        </a:bodyPr>
        <a:lstStyle/>
        <a:p>
          <a:pPr marL="0" lvl="0" indent="0" algn="l" defTabSz="844550" rtl="0">
            <a:lnSpc>
              <a:spcPct val="90000"/>
            </a:lnSpc>
            <a:spcBef>
              <a:spcPct val="0"/>
            </a:spcBef>
            <a:spcAft>
              <a:spcPct val="35000"/>
            </a:spcAft>
            <a:buNone/>
          </a:pPr>
          <a:r>
            <a:rPr lang="en-US" sz="1900" b="0" kern="1200" dirty="0">
              <a:latin typeface="Segoe UI"/>
              <a:cs typeface="Segoe UI"/>
            </a:rPr>
            <a:t>Reduces unnecessary time off work</a:t>
          </a:r>
        </a:p>
      </dsp:txBody>
      <dsp:txXfrm>
        <a:off x="498996" y="2659181"/>
        <a:ext cx="6547865" cy="506120"/>
      </dsp:txXfrm>
    </dsp:sp>
    <dsp:sp modelId="{B7805342-B4A6-46B3-B689-0FB4B64416A9}">
      <dsp:nvSpPr>
        <dsp:cNvPr id="0" name=""/>
        <dsp:cNvSpPr/>
      </dsp:nvSpPr>
      <dsp:spPr>
        <a:xfrm>
          <a:off x="0" y="3774081"/>
          <a:ext cx="9432322" cy="4788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FA1E673-D172-45AA-93EA-9B25CE4A1780}">
      <dsp:nvSpPr>
        <dsp:cNvPr id="0" name=""/>
        <dsp:cNvSpPr/>
      </dsp:nvSpPr>
      <dsp:spPr>
        <a:xfrm>
          <a:off x="471616" y="3493641"/>
          <a:ext cx="6602625" cy="56088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9564" tIns="0" rIns="249564" bIns="0" numCol="1" spcCol="1270" anchor="ctr" anchorCtr="0">
          <a:noAutofit/>
        </a:bodyPr>
        <a:lstStyle/>
        <a:p>
          <a:pPr marL="0" lvl="0" indent="0" algn="l" defTabSz="844550" rtl="0">
            <a:lnSpc>
              <a:spcPct val="90000"/>
            </a:lnSpc>
            <a:spcBef>
              <a:spcPct val="0"/>
            </a:spcBef>
            <a:spcAft>
              <a:spcPct val="35000"/>
            </a:spcAft>
            <a:buNone/>
          </a:pPr>
          <a:r>
            <a:rPr lang="en-US" sz="1900" b="0" kern="1200" dirty="0">
              <a:latin typeface="Segoe UI"/>
              <a:cs typeface="Segoe UI"/>
            </a:rPr>
            <a:t>Improves employee confidence in ability to RTW</a:t>
          </a:r>
        </a:p>
      </dsp:txBody>
      <dsp:txXfrm>
        <a:off x="498996" y="3521021"/>
        <a:ext cx="6547865" cy="506120"/>
      </dsp:txXfrm>
    </dsp:sp>
    <dsp:sp modelId="{FDF0B498-6210-4D70-BBA1-90541AFDBC3E}">
      <dsp:nvSpPr>
        <dsp:cNvPr id="0" name=""/>
        <dsp:cNvSpPr/>
      </dsp:nvSpPr>
      <dsp:spPr>
        <a:xfrm>
          <a:off x="0" y="4635921"/>
          <a:ext cx="9432322" cy="4788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2407395-C37B-4FAF-809F-B6E9E8FA4C7A}">
      <dsp:nvSpPr>
        <dsp:cNvPr id="0" name=""/>
        <dsp:cNvSpPr/>
      </dsp:nvSpPr>
      <dsp:spPr>
        <a:xfrm>
          <a:off x="471616" y="4355481"/>
          <a:ext cx="6602625" cy="56088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9564" tIns="0" rIns="249564" bIns="0" numCol="1" spcCol="1270" anchor="ctr" anchorCtr="0">
          <a:noAutofit/>
        </a:bodyPr>
        <a:lstStyle/>
        <a:p>
          <a:pPr marL="0" lvl="0" indent="0" algn="l" defTabSz="844550" rtl="0">
            <a:lnSpc>
              <a:spcPct val="90000"/>
            </a:lnSpc>
            <a:spcBef>
              <a:spcPct val="0"/>
            </a:spcBef>
            <a:spcAft>
              <a:spcPct val="35000"/>
            </a:spcAft>
            <a:buNone/>
          </a:pPr>
          <a:r>
            <a:rPr lang="en-US" sz="1900" b="0" kern="1200" dirty="0">
              <a:latin typeface="Segoe UI"/>
              <a:cs typeface="Segoe UI"/>
            </a:rPr>
            <a:t>Provides a road map to full duty</a:t>
          </a:r>
        </a:p>
      </dsp:txBody>
      <dsp:txXfrm>
        <a:off x="498996" y="4382861"/>
        <a:ext cx="6547865" cy="50612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2A32E8-D3BD-4B3D-B1AC-87DD5504373A}" type="datetimeFigureOut">
              <a:rPr lang="en-US" smtClean="0"/>
              <a:t>10/2/2025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BDF8B2-E54F-4950-9569-21DA3E8E9B0F}" type="slidenum">
              <a:rPr lang="en-US" smtClean="0"/>
              <a:t>‹#›</a:t>
            </a:fld>
            <a:endParaRPr lang="en-US"/>
          </a:p>
        </p:txBody>
      </p:sp>
    </p:spTree>
    <p:extLst>
      <p:ext uri="{BB962C8B-B14F-4D97-AF65-F5344CB8AC3E}">
        <p14:creationId xmlns:p14="http://schemas.microsoft.com/office/powerpoint/2010/main" val="875607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often say that our People are our greatest asset. </a:t>
            </a:r>
          </a:p>
          <a:p>
            <a:r>
              <a:rPr lang="en-US" sz="1200" kern="1200" dirty="0">
                <a:solidFill>
                  <a:schemeClr val="tx1"/>
                </a:solidFill>
                <a:effectLst/>
                <a:latin typeface="+mn-lt"/>
                <a:ea typeface="+mn-ea"/>
                <a:cs typeface="+mn-cs"/>
              </a:rPr>
              <a:t>But that’s only true when we have the RIGHT people in the RIGHT roles </a:t>
            </a:r>
          </a:p>
          <a:p>
            <a:endParaRPr lang="en-US" sz="1200" kern="1200" dirty="0">
              <a:solidFill>
                <a:schemeClr val="tx1"/>
              </a:solidFill>
              <a:effectLst/>
              <a:latin typeface="+mn-lt"/>
              <a:ea typeface="+mn-ea"/>
              <a:cs typeface="+mn-cs"/>
            </a:endParaRPr>
          </a:p>
          <a:p>
            <a:r>
              <a:rPr lang="en-US" sz="1200" kern="1200">
                <a:solidFill>
                  <a:schemeClr val="tx1"/>
                </a:solidFill>
                <a:effectLst/>
                <a:latin typeface="+mn-lt"/>
                <a:ea typeface="+mn-ea"/>
                <a:cs typeface="+mn-cs"/>
              </a:rPr>
              <a:t>Every hire </a:t>
            </a:r>
            <a:r>
              <a:rPr lang="en-US" sz="1200" kern="1200" dirty="0">
                <a:solidFill>
                  <a:schemeClr val="tx1"/>
                </a:solidFill>
                <a:effectLst/>
                <a:latin typeface="+mn-lt"/>
                <a:ea typeface="+mn-ea"/>
                <a:cs typeface="+mn-cs"/>
              </a:rPr>
              <a:t>impacts not only a departments workload, but also our team morale, patient care, and even our organization’s reputation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Recruiting isn’t just </a:t>
            </a:r>
            <a:r>
              <a:rPr lang="en-US" sz="1200" kern="1200" dirty="0" err="1">
                <a:solidFill>
                  <a:schemeClr val="tx1"/>
                </a:solidFill>
                <a:effectLst/>
                <a:latin typeface="+mn-lt"/>
                <a:ea typeface="+mn-ea"/>
                <a:cs typeface="+mn-cs"/>
              </a:rPr>
              <a:t>abot</a:t>
            </a:r>
            <a:r>
              <a:rPr lang="en-US" sz="1200" kern="1200" dirty="0">
                <a:solidFill>
                  <a:schemeClr val="tx1"/>
                </a:solidFill>
                <a:effectLst/>
                <a:latin typeface="+mn-lt"/>
                <a:ea typeface="+mn-ea"/>
                <a:cs typeface="+mn-cs"/>
              </a:rPr>
              <a:t> filling a vacancy. It’s about building your culture. When we take the time to recruit the right fit from the start, we’re not only investing in the employee, but protecting our overall mission and value that define who we are as </a:t>
            </a:r>
            <a:r>
              <a:rPr lang="en-US" sz="1200" kern="1200" dirty="0" err="1">
                <a:solidFill>
                  <a:schemeClr val="tx1"/>
                </a:solidFill>
                <a:effectLst/>
                <a:latin typeface="+mn-lt"/>
                <a:ea typeface="+mn-ea"/>
                <a:cs typeface="+mn-cs"/>
              </a:rPr>
              <a:t>organizaitons</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B7BDF8B2-E54F-4950-9569-21DA3E8E9B0F}" type="slidenum">
              <a:rPr lang="en-US" smtClean="0"/>
              <a:t>1</a:t>
            </a:fld>
            <a:endParaRPr lang="en-US"/>
          </a:p>
        </p:txBody>
      </p:sp>
    </p:spTree>
    <p:extLst>
      <p:ext uri="{BB962C8B-B14F-4D97-AF65-F5344CB8AC3E}">
        <p14:creationId xmlns:p14="http://schemas.microsoft.com/office/powerpoint/2010/main" val="16296273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Unfamiliar with the job</a:t>
            </a:r>
          </a:p>
          <a:p>
            <a:r>
              <a:rPr lang="en-US">
                <a:latin typeface="Calibri"/>
                <a:ea typeface="Calibri"/>
                <a:cs typeface="Calibri"/>
              </a:rPr>
              <a:t>Not fit for the job</a:t>
            </a:r>
          </a:p>
          <a:p>
            <a:r>
              <a:rPr lang="en-US" dirty="0">
                <a:latin typeface="Calibri"/>
                <a:ea typeface="Calibri"/>
                <a:cs typeface="Calibri"/>
              </a:rPr>
              <a:t>Lack of training about the job </a:t>
            </a:r>
          </a:p>
        </p:txBody>
      </p:sp>
      <p:sp>
        <p:nvSpPr>
          <p:cNvPr id="4" name="Slide Number Placeholder 3"/>
          <p:cNvSpPr>
            <a:spLocks noGrp="1"/>
          </p:cNvSpPr>
          <p:nvPr>
            <p:ph type="sldNum" sz="quarter" idx="5"/>
          </p:nvPr>
        </p:nvSpPr>
        <p:spPr/>
        <p:txBody>
          <a:bodyPr/>
          <a:lstStyle/>
          <a:p>
            <a:fld id="{B7BDF8B2-E54F-4950-9569-21DA3E8E9B0F}" type="slidenum">
              <a:rPr lang="en-US" smtClean="0"/>
              <a:t>12</a:t>
            </a:fld>
            <a:endParaRPr lang="en-US"/>
          </a:p>
        </p:txBody>
      </p:sp>
    </p:spTree>
    <p:extLst>
      <p:ext uri="{BB962C8B-B14F-4D97-AF65-F5344CB8AC3E}">
        <p14:creationId xmlns:p14="http://schemas.microsoft.com/office/powerpoint/2010/main" val="4262851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of your providers are those who are also seeing your injured workers?</a:t>
            </a:r>
          </a:p>
          <a:p>
            <a:r>
              <a:rPr lang="en-US" dirty="0"/>
              <a:t>How many are occ med providers?</a:t>
            </a:r>
          </a:p>
          <a:p>
            <a:endParaRPr lang="en-US" dirty="0"/>
          </a:p>
          <a:p>
            <a:r>
              <a:rPr lang="en-US" dirty="0"/>
              <a:t>FOR PROVIDERS: </a:t>
            </a:r>
          </a:p>
          <a:p>
            <a:pPr marL="171450" indent="-171450">
              <a:buFont typeface="Arial" panose="020B0604020202020204" pitchFamily="34" charset="0"/>
              <a:buChar char="•"/>
            </a:pPr>
            <a:r>
              <a:rPr lang="en-US" dirty="0"/>
              <a:t>Eliminates subjectivity in making RTW decisions</a:t>
            </a:r>
          </a:p>
          <a:p>
            <a:pPr marL="171450" indent="-171450">
              <a:buFont typeface="Arial" panose="020B0604020202020204" pitchFamily="34" charset="0"/>
              <a:buChar char="•"/>
            </a:pPr>
            <a:r>
              <a:rPr lang="en-US" dirty="0"/>
              <a:t>Not the bad guy!</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FOR EMPLOYEES: </a:t>
            </a:r>
          </a:p>
          <a:p>
            <a:pPr marL="171450" indent="-171450">
              <a:buFont typeface="Arial" panose="020B0604020202020204" pitchFamily="34" charset="0"/>
              <a:buChar char="•"/>
            </a:pPr>
            <a:r>
              <a:rPr lang="en-US" dirty="0"/>
              <a:t>Tells what they CAN do </a:t>
            </a:r>
          </a:p>
          <a:p>
            <a:pPr marL="171450" indent="-171450">
              <a:buFont typeface="Arial" panose="020B0604020202020204" pitchFamily="34" charset="0"/>
              <a:buChar char="•"/>
            </a:pPr>
            <a:r>
              <a:rPr lang="en-US" dirty="0"/>
              <a:t>Helps insure they feel confident in RTW safely; less fear of re-injury</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FOR SUPERVISORS: </a:t>
            </a:r>
          </a:p>
          <a:p>
            <a:pPr marL="171450" indent="-171450">
              <a:buFont typeface="Arial" panose="020B0604020202020204" pitchFamily="34" charset="0"/>
              <a:buChar char="•"/>
            </a:pPr>
            <a:r>
              <a:rPr lang="en-US" dirty="0"/>
              <a:t>Provides light duty ideas</a:t>
            </a:r>
          </a:p>
          <a:p>
            <a:pPr marL="171450" indent="-171450">
              <a:buFont typeface="Arial" panose="020B0604020202020204" pitchFamily="34" charset="0"/>
              <a:buChar char="•"/>
            </a:pPr>
            <a:r>
              <a:rPr lang="en-US" dirty="0"/>
              <a:t>Concrete ideas, NOT “don’t lift more than 10# with R arm”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B7BDF8B2-E54F-4950-9569-21DA3E8E9B0F}" type="slidenum">
              <a:rPr lang="en-US" smtClean="0"/>
              <a:t>14</a:t>
            </a:fld>
            <a:endParaRPr lang="en-US"/>
          </a:p>
        </p:txBody>
      </p:sp>
    </p:spTree>
    <p:extLst>
      <p:ext uri="{BB962C8B-B14F-4D97-AF65-F5344CB8AC3E}">
        <p14:creationId xmlns:p14="http://schemas.microsoft.com/office/powerpoint/2010/main" val="2772756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A147A2-F6BC-4152-B820-F86B4CA9E771}" type="slidenum">
              <a:rPr lang="en-US" smtClean="0"/>
              <a:pPr/>
              <a:t>15</a:t>
            </a:fld>
            <a:endParaRPr lang="en-US"/>
          </a:p>
        </p:txBody>
      </p:sp>
    </p:spTree>
    <p:extLst>
      <p:ext uri="{BB962C8B-B14F-4D97-AF65-F5344CB8AC3E}">
        <p14:creationId xmlns:p14="http://schemas.microsoft.com/office/powerpoint/2010/main" val="2793101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of hands: </a:t>
            </a:r>
          </a:p>
          <a:p>
            <a:r>
              <a:rPr lang="en-US" dirty="0"/>
              <a:t>Actively recruiting for an employee? i.e. have a recruiter working on the position? </a:t>
            </a:r>
          </a:p>
          <a:p>
            <a:endParaRPr lang="en-US" dirty="0"/>
          </a:p>
          <a:p>
            <a:r>
              <a:rPr lang="en-US" dirty="0"/>
              <a:t>Have been recruiting for more than 1 month?</a:t>
            </a:r>
          </a:p>
          <a:p>
            <a:r>
              <a:rPr lang="en-US" dirty="0"/>
              <a:t>3 months?</a:t>
            </a:r>
          </a:p>
          <a:p>
            <a:r>
              <a:rPr lang="en-US" dirty="0"/>
              <a:t>6 months?</a:t>
            </a:r>
          </a:p>
          <a:p>
            <a:r>
              <a:rPr lang="en-US" dirty="0"/>
              <a:t>1 year? </a:t>
            </a:r>
          </a:p>
        </p:txBody>
      </p:sp>
      <p:sp>
        <p:nvSpPr>
          <p:cNvPr id="4" name="Slide Number Placeholder 3"/>
          <p:cNvSpPr>
            <a:spLocks noGrp="1"/>
          </p:cNvSpPr>
          <p:nvPr>
            <p:ph type="sldNum" sz="quarter" idx="5"/>
          </p:nvPr>
        </p:nvSpPr>
        <p:spPr/>
        <p:txBody>
          <a:bodyPr/>
          <a:lstStyle/>
          <a:p>
            <a:fld id="{B7BDF8B2-E54F-4950-9569-21DA3E8E9B0F}" type="slidenum">
              <a:rPr lang="en-US" smtClean="0"/>
              <a:t>2</a:t>
            </a:fld>
            <a:endParaRPr lang="en-US"/>
          </a:p>
        </p:txBody>
      </p:sp>
    </p:spTree>
    <p:extLst>
      <p:ext uri="{BB962C8B-B14F-4D97-AF65-F5344CB8AC3E}">
        <p14:creationId xmlns:p14="http://schemas.microsoft.com/office/powerpoint/2010/main" val="346946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 average cost of recruiting a healthcare employee today is just under $5,000. </a:t>
            </a:r>
          </a:p>
          <a:p>
            <a:r>
              <a:rPr lang="en-US" dirty="0"/>
              <a:t>Physicians can be over $200,000! </a:t>
            </a:r>
          </a:p>
          <a:p>
            <a:endParaRPr lang="en-US" dirty="0"/>
          </a:p>
          <a:p>
            <a:pPr marL="171450" indent="-171450">
              <a:buFont typeface="Arial" panose="020B0604020202020204" pitchFamily="34" charset="0"/>
              <a:buChar char="•"/>
            </a:pPr>
            <a:r>
              <a:rPr lang="en-US" dirty="0"/>
              <a:t>According to a 2025 benchmarking study by Paylocity and </a:t>
            </a:r>
            <a:r>
              <a:rPr lang="en-US" dirty="0" err="1"/>
              <a:t>Recruiterflow</a:t>
            </a:r>
            <a:r>
              <a:rPr lang="en-US" dirty="0"/>
              <a:t> and the Society of Human Resource Management (SHRM)</a:t>
            </a:r>
          </a:p>
          <a:p>
            <a:endParaRPr lang="en-US" dirty="0"/>
          </a:p>
          <a:p>
            <a:r>
              <a:rPr lang="en-US" dirty="0"/>
              <a:t>Hard vs. soft costs: </a:t>
            </a:r>
          </a:p>
          <a:p>
            <a:r>
              <a:rPr lang="en-US" dirty="0"/>
              <a:t>Advertising, agency fees, screening, vs. time spent recruiting and hiring </a:t>
            </a:r>
          </a:p>
          <a:p>
            <a:endParaRPr lang="en-US" dirty="0"/>
          </a:p>
          <a:p>
            <a:r>
              <a:rPr lang="en-US" dirty="0"/>
              <a:t>Also consider: </a:t>
            </a:r>
          </a:p>
          <a:p>
            <a:pPr marL="171450" indent="-171450">
              <a:buFontTx/>
              <a:buChar char="-"/>
            </a:pPr>
            <a:r>
              <a:rPr lang="en-US" dirty="0"/>
              <a:t>Lost revenue per day with unfilled positions</a:t>
            </a:r>
          </a:p>
          <a:p>
            <a:pPr marL="0" indent="0">
              <a:buFontTx/>
              <a:buNone/>
            </a:pPr>
            <a:endParaRPr lang="en-US" dirty="0"/>
          </a:p>
          <a:p>
            <a:pPr marL="0" indent="0">
              <a:buFontTx/>
              <a:buNone/>
            </a:pPr>
            <a:r>
              <a:rPr lang="en-US" dirty="0"/>
              <a:t>Time to fill position: </a:t>
            </a:r>
          </a:p>
          <a:p>
            <a:pPr marL="171450" indent="-171450">
              <a:buFont typeface="Arial" panose="020B0604020202020204" pitchFamily="34" charset="0"/>
              <a:buChar char="•"/>
            </a:pPr>
            <a:r>
              <a:rPr lang="en-US" dirty="0"/>
              <a:t>Talent shortages</a:t>
            </a:r>
          </a:p>
          <a:p>
            <a:pPr marL="171450" indent="-171450">
              <a:buFont typeface="Arial" panose="020B0604020202020204" pitchFamily="34" charset="0"/>
              <a:buChar char="•"/>
            </a:pPr>
            <a:r>
              <a:rPr lang="en-US" dirty="0"/>
              <a:t>Credentialing and compliance : long process, state requirements are more stringent compared to other industries</a:t>
            </a:r>
          </a:p>
          <a:p>
            <a:pPr marL="171450" indent="-171450">
              <a:buFont typeface="Arial" panose="020B0604020202020204" pitchFamily="34" charset="0"/>
              <a:buChar cha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B7BDF8B2-E54F-4950-9569-21DA3E8E9B0F}" type="slidenum">
              <a:rPr lang="en-US" smtClean="0"/>
              <a:t>3</a:t>
            </a:fld>
            <a:endParaRPr lang="en-US"/>
          </a:p>
        </p:txBody>
      </p:sp>
    </p:spTree>
    <p:extLst>
      <p:ext uri="{BB962C8B-B14F-4D97-AF65-F5344CB8AC3E}">
        <p14:creationId xmlns:p14="http://schemas.microsoft.com/office/powerpoint/2010/main" val="1918789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80C1EF-7AE3-584F-E3D2-B1AEF1252B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4AC802-9CAE-8C6A-3602-3796FB326D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554079-8520-2442-8D5F-3A8296F8BDA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984450D-512F-C9D0-3D83-B4F070AF8177}"/>
              </a:ext>
            </a:extLst>
          </p:cNvPr>
          <p:cNvSpPr>
            <a:spLocks noGrp="1"/>
          </p:cNvSpPr>
          <p:nvPr>
            <p:ph type="sldNum" sz="quarter" idx="5"/>
          </p:nvPr>
        </p:nvSpPr>
        <p:spPr/>
        <p:txBody>
          <a:bodyPr/>
          <a:lstStyle/>
          <a:p>
            <a:fld id="{B7BDF8B2-E54F-4950-9569-21DA3E8E9B0F}" type="slidenum">
              <a:rPr lang="en-US" smtClean="0"/>
              <a:t>4</a:t>
            </a:fld>
            <a:endParaRPr lang="en-US"/>
          </a:p>
        </p:txBody>
      </p:sp>
    </p:spTree>
    <p:extLst>
      <p:ext uri="{BB962C8B-B14F-4D97-AF65-F5344CB8AC3E}">
        <p14:creationId xmlns:p14="http://schemas.microsoft.com/office/powerpoint/2010/main" val="2218488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4AA101-70B9-305E-0DE5-6B45888508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4E3854-B110-DA52-FDD5-3651EB3829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5C9C13-0EF9-C900-74BD-36978A75392C}"/>
              </a:ext>
            </a:extLst>
          </p:cNvPr>
          <p:cNvSpPr>
            <a:spLocks noGrp="1"/>
          </p:cNvSpPr>
          <p:nvPr>
            <p:ph type="body" idx="1"/>
          </p:nvPr>
        </p:nvSpPr>
        <p:spPr/>
        <p:txBody>
          <a:bodyPr/>
          <a:lstStyle/>
          <a:p>
            <a:pPr marL="0" indent="0">
              <a:buFontTx/>
              <a:buNone/>
            </a:pPr>
            <a:r>
              <a:rPr lang="en-US" dirty="0"/>
              <a:t>KEY info</a:t>
            </a:r>
          </a:p>
          <a:p>
            <a:pPr marL="171450" lvl="0" indent="-171450">
              <a:buFont typeface="Arial" panose="020B0604020202020204" pitchFamily="34" charset="0"/>
              <a:buChar char="•"/>
            </a:pPr>
            <a:r>
              <a:rPr lang="en-US" dirty="0"/>
              <a:t>Company name</a:t>
            </a:r>
          </a:p>
          <a:p>
            <a:pPr marL="171450" lvl="0" indent="-171450">
              <a:buFont typeface="Arial" panose="020B0604020202020204" pitchFamily="34" charset="0"/>
              <a:buChar char="•"/>
            </a:pPr>
            <a:r>
              <a:rPr lang="en-US" dirty="0"/>
              <a:t>Job title </a:t>
            </a:r>
          </a:p>
          <a:p>
            <a:pPr marL="171450" lvl="0" indent="-171450">
              <a:buFont typeface="Arial" panose="020B0604020202020204" pitchFamily="34" charset="0"/>
              <a:buChar char="•"/>
            </a:pPr>
            <a:r>
              <a:rPr lang="en-US" dirty="0"/>
              <a:t>Division/department</a:t>
            </a:r>
          </a:p>
          <a:p>
            <a:pPr marL="171450" lvl="0" indent="-171450">
              <a:buFont typeface="Arial" panose="020B0604020202020204" pitchFamily="34" charset="0"/>
              <a:buChar char="•"/>
            </a:pPr>
            <a:r>
              <a:rPr lang="en-US" dirty="0"/>
              <a:t>Job number (if applicable)</a:t>
            </a:r>
          </a:p>
          <a:p>
            <a:pPr marL="171450" lvl="0" indent="-171450">
              <a:buFont typeface="Arial" panose="020B0604020202020204" pitchFamily="34" charset="0"/>
              <a:buChar char="•"/>
            </a:pPr>
            <a:r>
              <a:rPr lang="en-US" dirty="0"/>
              <a:t>To whom the employee reports</a:t>
            </a:r>
          </a:p>
          <a:p>
            <a:pPr marL="171450" lvl="0" indent="-171450">
              <a:buFont typeface="Arial" panose="020B0604020202020204" pitchFamily="34" charset="0"/>
              <a:buChar char="•"/>
            </a:pPr>
            <a:r>
              <a:rPr lang="en-US" dirty="0"/>
              <a:t>Date the job description was last updated </a:t>
            </a:r>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General statement (CNA) provides basic patient care and support, assists with ADLs, </a:t>
            </a:r>
            <a:r>
              <a:rPr lang="en-US" dirty="0" err="1"/>
              <a:t>etc</a:t>
            </a:r>
            <a:r>
              <a:rPr lang="en-US" dirty="0"/>
              <a:t> *Because job titles can be misleading! </a:t>
            </a:r>
          </a:p>
          <a:p>
            <a:pPr marL="0" lvl="0" indent="0">
              <a:buFont typeface="Arial" panose="020B0604020202020204" pitchFamily="34" charset="0"/>
              <a:buNone/>
            </a:pPr>
            <a:endParaRPr lang="en-US" dirty="0"/>
          </a:p>
          <a:p>
            <a:pPr marL="0" lvl="0" indent="0">
              <a:buFont typeface="Arial" panose="020B0604020202020204" pitchFamily="34" charset="0"/>
              <a:buNone/>
            </a:pPr>
            <a:r>
              <a:rPr lang="en-US" b="1" dirty="0"/>
              <a:t>Additional info:</a:t>
            </a:r>
          </a:p>
          <a:p>
            <a:pPr marL="171450" lvl="0" indent="-171450">
              <a:buFont typeface="Arial" panose="020B0604020202020204" pitchFamily="34" charset="0"/>
              <a:buChar char="•"/>
            </a:pPr>
            <a:r>
              <a:rPr lang="en-US" dirty="0"/>
              <a:t>Work environment (inside, outside, conditions, </a:t>
            </a:r>
            <a:r>
              <a:rPr lang="en-US" dirty="0" err="1"/>
              <a:t>etc</a:t>
            </a:r>
            <a:r>
              <a:rPr lang="en-US" dirty="0"/>
              <a:t>)</a:t>
            </a:r>
          </a:p>
          <a:p>
            <a:pPr marL="171450" lvl="0" indent="-171450">
              <a:buFont typeface="Arial" panose="020B0604020202020204" pitchFamily="34" charset="0"/>
              <a:buChar char="•"/>
            </a:pPr>
            <a:r>
              <a:rPr lang="en-US" dirty="0"/>
              <a:t>Exposures that may be present – confined spaces, heights, </a:t>
            </a:r>
            <a:r>
              <a:rPr lang="en-US" dirty="0" err="1"/>
              <a:t>etc</a:t>
            </a:r>
            <a:r>
              <a:rPr lang="en-US" dirty="0"/>
              <a:t> </a:t>
            </a:r>
          </a:p>
          <a:p>
            <a:pPr marL="171450" lvl="0" indent="-171450">
              <a:buFont typeface="Arial" panose="020B0604020202020204" pitchFamily="34" charset="0"/>
              <a:buChar char="•"/>
            </a:pPr>
            <a:r>
              <a:rPr lang="en-US" dirty="0"/>
              <a:t>Other certifications required; can be significant in healthcare </a:t>
            </a:r>
          </a:p>
          <a:p>
            <a:pPr marL="0" lvl="0" indent="0">
              <a:buFont typeface="Arial" panose="020B0604020202020204" pitchFamily="34" charset="0"/>
              <a:buNone/>
            </a:pPr>
            <a:endParaRPr lang="en-US" dirty="0"/>
          </a:p>
          <a:p>
            <a:pPr marL="0" lvl="0" indent="0">
              <a:buFont typeface="Arial" panose="020B0604020202020204" pitchFamily="34" charset="0"/>
              <a:buNone/>
            </a:pPr>
            <a:r>
              <a:rPr lang="en-US" dirty="0"/>
              <a:t>Conditions: </a:t>
            </a:r>
          </a:p>
          <a:p>
            <a:pPr marL="171450" lvl="0" indent="-171450">
              <a:buFont typeface="Arial" panose="020B0604020202020204" pitchFamily="34" charset="0"/>
              <a:buChar char="•"/>
            </a:pPr>
            <a:r>
              <a:rPr lang="en-US" dirty="0"/>
              <a:t>Processes required: drug screen, driving exam, physical exam, background investigation, etc. </a:t>
            </a:r>
          </a:p>
          <a:p>
            <a:pPr marL="171450" lvl="0" indent="-171450">
              <a:buFont typeface="Arial" panose="020B0604020202020204" pitchFamily="34" charset="0"/>
              <a:buChar char="•"/>
            </a:pPr>
            <a:endParaRPr lang="en-US" dirty="0"/>
          </a:p>
          <a:p>
            <a:pPr marL="171450" indent="-171450">
              <a:buFontTx/>
              <a:buChar char="-"/>
            </a:pPr>
            <a:endParaRPr lang="en-US" dirty="0"/>
          </a:p>
        </p:txBody>
      </p:sp>
      <p:sp>
        <p:nvSpPr>
          <p:cNvPr id="4" name="Slide Number Placeholder 3">
            <a:extLst>
              <a:ext uri="{FF2B5EF4-FFF2-40B4-BE49-F238E27FC236}">
                <a16:creationId xmlns:a16="http://schemas.microsoft.com/office/drawing/2014/main" id="{826DF4F2-60AB-2E99-AC78-E822E2EF414F}"/>
              </a:ext>
            </a:extLst>
          </p:cNvPr>
          <p:cNvSpPr>
            <a:spLocks noGrp="1"/>
          </p:cNvSpPr>
          <p:nvPr>
            <p:ph type="sldNum" sz="quarter" idx="5"/>
          </p:nvPr>
        </p:nvSpPr>
        <p:spPr/>
        <p:txBody>
          <a:bodyPr/>
          <a:lstStyle/>
          <a:p>
            <a:fld id="{B7BDF8B2-E54F-4950-9569-21DA3E8E9B0F}" type="slidenum">
              <a:rPr lang="en-US" smtClean="0"/>
              <a:t>6</a:t>
            </a:fld>
            <a:endParaRPr lang="en-US"/>
          </a:p>
        </p:txBody>
      </p:sp>
    </p:spTree>
    <p:extLst>
      <p:ext uri="{BB962C8B-B14F-4D97-AF65-F5344CB8AC3E}">
        <p14:creationId xmlns:p14="http://schemas.microsoft.com/office/powerpoint/2010/main" val="1589314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0CA8AB-8105-6E9D-22D5-7AEAB5B0CD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A36FF0-CF31-CC58-793E-07BF47C3D6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5142DD-5355-3A09-EC9A-9562C0B139DE}"/>
              </a:ext>
            </a:extLst>
          </p:cNvPr>
          <p:cNvSpPr>
            <a:spLocks noGrp="1"/>
          </p:cNvSpPr>
          <p:nvPr>
            <p:ph type="body" idx="1"/>
          </p:nvPr>
        </p:nvSpPr>
        <p:spPr/>
        <p:txBody>
          <a:bodyPr/>
          <a:lstStyle/>
          <a:p>
            <a:pPr marL="171450" indent="-171450">
              <a:buFontTx/>
              <a:buChar char="-"/>
            </a:pPr>
            <a:r>
              <a:rPr lang="en-US" dirty="0"/>
              <a:t>Legal implications if generic and not objectively measured, especially if used to eliminate employee from hiring pool </a:t>
            </a:r>
          </a:p>
        </p:txBody>
      </p:sp>
      <p:sp>
        <p:nvSpPr>
          <p:cNvPr id="4" name="Slide Number Placeholder 3">
            <a:extLst>
              <a:ext uri="{FF2B5EF4-FFF2-40B4-BE49-F238E27FC236}">
                <a16:creationId xmlns:a16="http://schemas.microsoft.com/office/drawing/2014/main" id="{1F7E08C5-644D-5833-021D-C193D2720804}"/>
              </a:ext>
            </a:extLst>
          </p:cNvPr>
          <p:cNvSpPr>
            <a:spLocks noGrp="1"/>
          </p:cNvSpPr>
          <p:nvPr>
            <p:ph type="sldNum" sz="quarter" idx="5"/>
          </p:nvPr>
        </p:nvSpPr>
        <p:spPr/>
        <p:txBody>
          <a:bodyPr/>
          <a:lstStyle/>
          <a:p>
            <a:fld id="{B7BDF8B2-E54F-4950-9569-21DA3E8E9B0F}" type="slidenum">
              <a:rPr lang="en-US" smtClean="0"/>
              <a:t>7</a:t>
            </a:fld>
            <a:endParaRPr lang="en-US"/>
          </a:p>
        </p:txBody>
      </p:sp>
    </p:spTree>
    <p:extLst>
      <p:ext uri="{BB962C8B-B14F-4D97-AF65-F5344CB8AC3E}">
        <p14:creationId xmlns:p14="http://schemas.microsoft.com/office/powerpoint/2010/main" val="723170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D58261-B397-1C01-FBC8-01315E97E0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A29AFE-E5BA-C754-75E5-0E43AB5183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4CE929-59C2-8A02-B37D-B56FBE2B9A6A}"/>
              </a:ext>
            </a:extLst>
          </p:cNvPr>
          <p:cNvSpPr>
            <a:spLocks noGrp="1"/>
          </p:cNvSpPr>
          <p:nvPr>
            <p:ph type="body" idx="1"/>
          </p:nvPr>
        </p:nvSpPr>
        <p:spPr/>
        <p:txBody>
          <a:bodyPr/>
          <a:lstStyle/>
          <a:p>
            <a:pPr marL="171450" indent="-171450">
              <a:buFontTx/>
              <a:buChar char="-"/>
            </a:pPr>
            <a:r>
              <a:rPr lang="en-US" dirty="0"/>
              <a:t>Measure, document with employees who DO the work in the actual work environment </a:t>
            </a:r>
          </a:p>
          <a:p>
            <a:pPr marL="171450" indent="-171450">
              <a:buFontTx/>
              <a:buChar char="-"/>
            </a:pPr>
            <a:endParaRPr lang="en-US" dirty="0"/>
          </a:p>
          <a:p>
            <a:pPr marL="171450" indent="-171450">
              <a:buFontTx/>
              <a:buChar char="-"/>
            </a:pPr>
            <a:r>
              <a:rPr lang="en-US" dirty="0"/>
              <a:t>Validate the information (and test) with employees who perform the work </a:t>
            </a:r>
          </a:p>
          <a:p>
            <a:pPr marL="171450" indent="-171450">
              <a:buFontTx/>
              <a:buChar char="-"/>
            </a:pPr>
            <a:endParaRPr lang="en-US" dirty="0"/>
          </a:p>
        </p:txBody>
      </p:sp>
      <p:sp>
        <p:nvSpPr>
          <p:cNvPr id="4" name="Slide Number Placeholder 3">
            <a:extLst>
              <a:ext uri="{FF2B5EF4-FFF2-40B4-BE49-F238E27FC236}">
                <a16:creationId xmlns:a16="http://schemas.microsoft.com/office/drawing/2014/main" id="{605A2BFF-DA89-DB40-49E7-1315C0CF2B56}"/>
              </a:ext>
            </a:extLst>
          </p:cNvPr>
          <p:cNvSpPr>
            <a:spLocks noGrp="1"/>
          </p:cNvSpPr>
          <p:nvPr>
            <p:ph type="sldNum" sz="quarter" idx="5"/>
          </p:nvPr>
        </p:nvSpPr>
        <p:spPr/>
        <p:txBody>
          <a:bodyPr/>
          <a:lstStyle/>
          <a:p>
            <a:fld id="{B7BDF8B2-E54F-4950-9569-21DA3E8E9B0F}" type="slidenum">
              <a:rPr lang="en-US" smtClean="0"/>
              <a:t>8</a:t>
            </a:fld>
            <a:endParaRPr lang="en-US"/>
          </a:p>
        </p:txBody>
      </p:sp>
    </p:spTree>
    <p:extLst>
      <p:ext uri="{BB962C8B-B14F-4D97-AF65-F5344CB8AC3E}">
        <p14:creationId xmlns:p14="http://schemas.microsoft.com/office/powerpoint/2010/main" val="4190940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7C09CD-983C-DD9E-43C1-0A059C073F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EEED7E-8722-06F4-C096-984E8EC7F0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C0F902-AD19-F8A1-8BE9-0D1BB0C084BC}"/>
              </a:ext>
            </a:extLst>
          </p:cNvPr>
          <p:cNvSpPr>
            <a:spLocks noGrp="1"/>
          </p:cNvSpPr>
          <p:nvPr>
            <p:ph type="body" idx="1"/>
          </p:nvPr>
        </p:nvSpPr>
        <p:spPr/>
        <p:txBody>
          <a:bodyPr/>
          <a:lstStyle/>
          <a:p>
            <a:pPr marL="171450" indent="-171450">
              <a:buFontTx/>
              <a:buChar char="-"/>
            </a:pPr>
            <a:r>
              <a:rPr lang="en-US" dirty="0"/>
              <a:t>Also gives employees opportunity to self-select (or DE select) themselves from the hiring process </a:t>
            </a:r>
          </a:p>
          <a:p>
            <a:pPr marL="171450" indent="-171450">
              <a:buFontTx/>
              <a:buChar char="-"/>
            </a:pPr>
            <a:r>
              <a:rPr lang="en-US" dirty="0"/>
              <a:t>Employees may sign or simply just verbally agree that they feel they are physically capable of performing the essential functions of the job </a:t>
            </a:r>
          </a:p>
          <a:p>
            <a:pPr marL="171450" indent="-171450">
              <a:buFontTx/>
              <a:buChar char="-"/>
            </a:pPr>
            <a:endParaRPr lang="en-US" dirty="0"/>
          </a:p>
          <a:p>
            <a:pPr marL="171450" indent="-171450">
              <a:buFontTx/>
              <a:buChar char="-"/>
            </a:pPr>
            <a:r>
              <a:rPr lang="en-US" dirty="0"/>
              <a:t>_LEAST costly at this point! You don’t go through any pre employment testing, exams, drug screens etc. </a:t>
            </a:r>
          </a:p>
        </p:txBody>
      </p:sp>
      <p:sp>
        <p:nvSpPr>
          <p:cNvPr id="4" name="Slide Number Placeholder 3">
            <a:extLst>
              <a:ext uri="{FF2B5EF4-FFF2-40B4-BE49-F238E27FC236}">
                <a16:creationId xmlns:a16="http://schemas.microsoft.com/office/drawing/2014/main" id="{CFD5786D-1B28-FC87-3C7A-158D77F7EE4E}"/>
              </a:ext>
            </a:extLst>
          </p:cNvPr>
          <p:cNvSpPr>
            <a:spLocks noGrp="1"/>
          </p:cNvSpPr>
          <p:nvPr>
            <p:ph type="sldNum" sz="quarter" idx="5"/>
          </p:nvPr>
        </p:nvSpPr>
        <p:spPr/>
        <p:txBody>
          <a:bodyPr/>
          <a:lstStyle/>
          <a:p>
            <a:fld id="{B7BDF8B2-E54F-4950-9569-21DA3E8E9B0F}" type="slidenum">
              <a:rPr lang="en-US" smtClean="0"/>
              <a:t>9</a:t>
            </a:fld>
            <a:endParaRPr lang="en-US"/>
          </a:p>
        </p:txBody>
      </p:sp>
    </p:spTree>
    <p:extLst>
      <p:ext uri="{BB962C8B-B14F-4D97-AF65-F5344CB8AC3E}">
        <p14:creationId xmlns:p14="http://schemas.microsoft.com/office/powerpoint/2010/main" val="2559221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A8735E-7277-82C3-0ED8-A23D684223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109DD8-505E-63B8-9ADA-F015A00AB0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B2942B-F17D-CB28-6421-4BAAA588048C}"/>
              </a:ext>
            </a:extLst>
          </p:cNvPr>
          <p:cNvSpPr>
            <a:spLocks noGrp="1"/>
          </p:cNvSpPr>
          <p:nvPr>
            <p:ph type="body" idx="1"/>
          </p:nvPr>
        </p:nvSpPr>
        <p:spPr/>
        <p:txBody>
          <a:bodyPr/>
          <a:lstStyle/>
          <a:p>
            <a:pPr marL="171450" indent="-171450">
              <a:buFontTx/>
              <a:buChar char="-"/>
            </a:pPr>
            <a:r>
              <a:rPr lang="en-US" dirty="0"/>
              <a:t>RN example </a:t>
            </a:r>
          </a:p>
          <a:p>
            <a:pPr marL="171450" indent="-171450">
              <a:buFontTx/>
              <a:buChar char="-"/>
            </a:pPr>
            <a:r>
              <a:rPr lang="en-US" dirty="0"/>
              <a:t>Employer simply receives a pass/fail result and can then rescind offer of employment if pre-employment physical testing is one of the contingencies of successful hire (similar to clean drug screen results) </a:t>
            </a:r>
          </a:p>
        </p:txBody>
      </p:sp>
      <p:sp>
        <p:nvSpPr>
          <p:cNvPr id="4" name="Slide Number Placeholder 3">
            <a:extLst>
              <a:ext uri="{FF2B5EF4-FFF2-40B4-BE49-F238E27FC236}">
                <a16:creationId xmlns:a16="http://schemas.microsoft.com/office/drawing/2014/main" id="{CDA11224-EE97-21D8-3319-62A86EEE59DB}"/>
              </a:ext>
            </a:extLst>
          </p:cNvPr>
          <p:cNvSpPr>
            <a:spLocks noGrp="1"/>
          </p:cNvSpPr>
          <p:nvPr>
            <p:ph type="sldNum" sz="quarter" idx="5"/>
          </p:nvPr>
        </p:nvSpPr>
        <p:spPr/>
        <p:txBody>
          <a:bodyPr/>
          <a:lstStyle/>
          <a:p>
            <a:fld id="{B7BDF8B2-E54F-4950-9569-21DA3E8E9B0F}" type="slidenum">
              <a:rPr lang="en-US" smtClean="0"/>
              <a:t>10</a:t>
            </a:fld>
            <a:endParaRPr lang="en-US"/>
          </a:p>
        </p:txBody>
      </p:sp>
    </p:spTree>
    <p:extLst>
      <p:ext uri="{BB962C8B-B14F-4D97-AF65-F5344CB8AC3E}">
        <p14:creationId xmlns:p14="http://schemas.microsoft.com/office/powerpoint/2010/main" val="37050597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s://ward.aon.com/ward-benchmarking/wards50/property-casualty"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michaelwoolheater.com/" TargetMode="External"/><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F0E63E5-478B-413A-B002-4EDD54F1EC45}"/>
              </a:ext>
            </a:extLst>
          </p:cNvPr>
          <p:cNvSpPr/>
          <p:nvPr userDrawn="1"/>
        </p:nvSpPr>
        <p:spPr>
          <a:xfrm>
            <a:off x="9492511" y="715963"/>
            <a:ext cx="1828800" cy="1600200"/>
          </a:xfrm>
          <a:prstGeom prst="rect">
            <a:avLst/>
          </a:prstGeom>
          <a:solidFill>
            <a:srgbClr val="FE50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itle 1">
            <a:extLst>
              <a:ext uri="{FF2B5EF4-FFF2-40B4-BE49-F238E27FC236}">
                <a16:creationId xmlns:a16="http://schemas.microsoft.com/office/drawing/2014/main" id="{4BBCC73C-3CC7-4D77-A129-266C70C48650}"/>
              </a:ext>
            </a:extLst>
          </p:cNvPr>
          <p:cNvSpPr>
            <a:spLocks noGrp="1"/>
          </p:cNvSpPr>
          <p:nvPr>
            <p:ph type="title"/>
          </p:nvPr>
        </p:nvSpPr>
        <p:spPr>
          <a:xfrm>
            <a:off x="805711" y="2766218"/>
            <a:ext cx="10515600" cy="1325563"/>
          </a:xfrm>
        </p:spPr>
        <p:txBody>
          <a:bodyPr/>
          <a:lstStyle>
            <a:lvl1pPr algn="r">
              <a:defRPr>
                <a:solidFill>
                  <a:srgbClr val="FE5000"/>
                </a:solidFill>
              </a:defRPr>
            </a:lvl1pPr>
          </a:lstStyle>
          <a:p>
            <a:r>
              <a:rPr lang="en-US"/>
              <a:t>Click to edit Master title style</a:t>
            </a:r>
          </a:p>
        </p:txBody>
      </p:sp>
      <p:sp>
        <p:nvSpPr>
          <p:cNvPr id="12" name="Content Placeholder 2">
            <a:extLst>
              <a:ext uri="{FF2B5EF4-FFF2-40B4-BE49-F238E27FC236}">
                <a16:creationId xmlns:a16="http://schemas.microsoft.com/office/drawing/2014/main" id="{8D6DEAED-7C4A-49B8-99A5-5B9E96E51944}"/>
              </a:ext>
            </a:extLst>
          </p:cNvPr>
          <p:cNvSpPr>
            <a:spLocks noGrp="1"/>
          </p:cNvSpPr>
          <p:nvPr>
            <p:ph idx="1"/>
          </p:nvPr>
        </p:nvSpPr>
        <p:spPr>
          <a:xfrm>
            <a:off x="838200" y="4253704"/>
            <a:ext cx="10515600" cy="576264"/>
          </a:xfrm>
        </p:spPr>
        <p:txBody>
          <a:bodyPr/>
          <a:lstStyle>
            <a:lvl1pPr marL="0" indent="0" algn="r">
              <a:buNone/>
              <a:defRPr/>
            </a:lvl1pPr>
          </a:lstStyle>
          <a:p>
            <a:pPr lvl="0"/>
            <a:r>
              <a:rPr lang="en-US" dirty="0"/>
              <a:t>Click to edit Master text styles</a:t>
            </a:r>
          </a:p>
          <a:p>
            <a:pPr lvl="1"/>
            <a:endParaRPr lang="en-US" dirty="0"/>
          </a:p>
        </p:txBody>
      </p:sp>
      <p:pic>
        <p:nvPicPr>
          <p:cNvPr id="2" name="Content Placeholder 4" descr="A logo with a orange ribbon&#10;&#10;Description automatically generated with medium confidence">
            <a:extLst>
              <a:ext uri="{FF2B5EF4-FFF2-40B4-BE49-F238E27FC236}">
                <a16:creationId xmlns:a16="http://schemas.microsoft.com/office/drawing/2014/main" id="{D577B726-D1D3-F47E-979C-66CC0741FB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5394" y="5247583"/>
            <a:ext cx="3938840" cy="1125383"/>
          </a:xfrm>
          <a:prstGeom prst="rect">
            <a:avLst/>
          </a:prstGeom>
        </p:spPr>
      </p:pic>
    </p:spTree>
    <p:extLst>
      <p:ext uri="{BB962C8B-B14F-4D97-AF65-F5344CB8AC3E}">
        <p14:creationId xmlns:p14="http://schemas.microsoft.com/office/powerpoint/2010/main" val="1170362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Custom Layout">
    <p:bg>
      <p:bgPr>
        <a:gradFill>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88214-0C46-36E2-AFB7-2FCC157BCC76}"/>
              </a:ext>
            </a:extLst>
          </p:cNvPr>
          <p:cNvSpPr>
            <a:spLocks noGrp="1"/>
          </p:cNvSpPr>
          <p:nvPr>
            <p:ph type="title"/>
          </p:nvPr>
        </p:nvSpPr>
        <p:spPr/>
        <p:txBody>
          <a:bodyPr/>
          <a:lstStyle>
            <a:lvl1pPr algn="ctr">
              <a:defRPr/>
            </a:lvl1pPr>
          </a:lstStyle>
          <a:p>
            <a:r>
              <a:rPr lang="en-US" dirty="0"/>
              <a:t>Click to edit Master title style</a:t>
            </a:r>
          </a:p>
        </p:txBody>
      </p:sp>
      <p:sp>
        <p:nvSpPr>
          <p:cNvPr id="3" name="Text Placeholder 2">
            <a:extLst>
              <a:ext uri="{FF2B5EF4-FFF2-40B4-BE49-F238E27FC236}">
                <a16:creationId xmlns:a16="http://schemas.microsoft.com/office/drawing/2014/main" id="{C2C5EAAD-EEFC-BC21-44FD-6C2D73162E2D}"/>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1103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Custom Layout">
    <p:bg>
      <p:bgPr>
        <a:gradFill>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88214-0C46-36E2-AFB7-2FCC157BCC76}"/>
              </a:ext>
            </a:extLst>
          </p:cNvPr>
          <p:cNvSpPr>
            <a:spLocks noGrp="1"/>
          </p:cNvSpPr>
          <p:nvPr>
            <p:ph type="title"/>
          </p:nvPr>
        </p:nvSpPr>
        <p:spPr/>
        <p:txBody>
          <a:bodyPr/>
          <a:lstStyle>
            <a:lvl1pPr algn="ctr">
              <a:defRPr/>
            </a:lvl1pPr>
          </a:lstStyle>
          <a:p>
            <a:r>
              <a:rPr lang="en-US" dirty="0"/>
              <a:t>Click to edit Master title style</a:t>
            </a:r>
          </a:p>
        </p:txBody>
      </p:sp>
      <p:sp>
        <p:nvSpPr>
          <p:cNvPr id="3" name="Text Placeholder 2">
            <a:extLst>
              <a:ext uri="{FF2B5EF4-FFF2-40B4-BE49-F238E27FC236}">
                <a16:creationId xmlns:a16="http://schemas.microsoft.com/office/drawing/2014/main" id="{C2C5EAAD-EEFC-BC21-44FD-6C2D73162E2D}"/>
              </a:ext>
            </a:extLst>
          </p:cNvPr>
          <p:cNvSpPr>
            <a:spLocks noGrp="1"/>
          </p:cNvSpPr>
          <p:nvPr>
            <p:ph idx="1"/>
          </p:nvPr>
        </p:nvSpPr>
        <p:spPr>
          <a:xfrm>
            <a:off x="838200" y="1928191"/>
            <a:ext cx="4966252" cy="295192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2">
            <a:extLst>
              <a:ext uri="{FF2B5EF4-FFF2-40B4-BE49-F238E27FC236}">
                <a16:creationId xmlns:a16="http://schemas.microsoft.com/office/drawing/2014/main" id="{0C535F55-F275-A5F8-25C9-01D092E90E9E}"/>
              </a:ext>
            </a:extLst>
          </p:cNvPr>
          <p:cNvSpPr>
            <a:spLocks noGrp="1"/>
          </p:cNvSpPr>
          <p:nvPr>
            <p:ph idx="10"/>
          </p:nvPr>
        </p:nvSpPr>
        <p:spPr>
          <a:xfrm>
            <a:off x="6387550" y="1928191"/>
            <a:ext cx="4965192" cy="295192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A person and person holding papers and a computer&#10;&#10;Description automatically generated">
            <a:extLst>
              <a:ext uri="{FF2B5EF4-FFF2-40B4-BE49-F238E27FC236}">
                <a16:creationId xmlns:a16="http://schemas.microsoft.com/office/drawing/2014/main" id="{35A63075-9BB5-6163-D0C7-4A1992038D2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558" t="10273" r="29337"/>
          <a:stretch/>
        </p:blipFill>
        <p:spPr>
          <a:xfrm>
            <a:off x="4938275" y="4537583"/>
            <a:ext cx="2715363" cy="2318683"/>
          </a:xfrm>
          <a:prstGeom prst="rect">
            <a:avLst/>
          </a:prstGeom>
        </p:spPr>
      </p:pic>
    </p:spTree>
    <p:extLst>
      <p:ext uri="{BB962C8B-B14F-4D97-AF65-F5344CB8AC3E}">
        <p14:creationId xmlns:p14="http://schemas.microsoft.com/office/powerpoint/2010/main" val="4387759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121A4-9D59-B745-3E4A-CCBD5AB3E5F4}"/>
              </a:ext>
            </a:extLst>
          </p:cNvPr>
          <p:cNvSpPr>
            <a:spLocks noGrp="1"/>
          </p:cNvSpPr>
          <p:nvPr>
            <p:ph type="title"/>
          </p:nvPr>
        </p:nvSpPr>
        <p:spPr>
          <a:xfrm>
            <a:off x="581024" y="2841624"/>
            <a:ext cx="3712464" cy="2148840"/>
          </a:xfrm>
        </p:spPr>
        <p:txBody>
          <a:bodyPr>
            <a:normAutofit/>
          </a:bodyPr>
          <a:lstStyle>
            <a:lvl1pPr>
              <a:defRPr sz="3700">
                <a:solidFill>
                  <a:srgbClr val="FE5000"/>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B9391030-F910-BAA7-E048-0C0CA32E378A}"/>
              </a:ext>
            </a:extLst>
          </p:cNvPr>
          <p:cNvSpPr>
            <a:spLocks noGrp="1"/>
          </p:cNvSpPr>
          <p:nvPr>
            <p:ph type="pic" idx="1"/>
          </p:nvPr>
        </p:nvSpPr>
        <p:spPr>
          <a:xfrm>
            <a:off x="581024" y="1025525"/>
            <a:ext cx="3712463" cy="1450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Text Placeholder 2">
            <a:extLst>
              <a:ext uri="{FF2B5EF4-FFF2-40B4-BE49-F238E27FC236}">
                <a16:creationId xmlns:a16="http://schemas.microsoft.com/office/drawing/2014/main" id="{A278A862-B016-479F-2DC3-0199523490EA}"/>
              </a:ext>
            </a:extLst>
          </p:cNvPr>
          <p:cNvSpPr>
            <a:spLocks noGrp="1"/>
          </p:cNvSpPr>
          <p:nvPr>
            <p:ph idx="10" hasCustomPrompt="1"/>
          </p:nvPr>
        </p:nvSpPr>
        <p:spPr>
          <a:xfrm>
            <a:off x="4578843" y="1025525"/>
            <a:ext cx="3319671" cy="4997588"/>
          </a:xfrm>
          <a:prstGeom prst="rect">
            <a:avLst/>
          </a:prstGeom>
        </p:spPr>
        <p:txBody>
          <a:bodyPr vert="horz" lIns="91440" tIns="45720" rIns="91440" bIns="45720" rtlCol="0">
            <a:normAutofit/>
          </a:bodyPr>
          <a:lstStyle>
            <a:lvl1pPr marL="0" indent="0">
              <a:buNone/>
              <a:defRPr sz="2400" b="1">
                <a:solidFill>
                  <a:srgbClr val="4E87A0"/>
                </a:solidFill>
              </a:defRPr>
            </a:lvl1pPr>
            <a:lvl2pPr marL="228600" indent="-228600">
              <a:defRPr sz="1800"/>
            </a:lvl2pPr>
            <a:lvl3pPr marL="517525" indent="0">
              <a:buNone/>
              <a:defRPr/>
            </a:lvl3pPr>
          </a:lstStyle>
          <a:p>
            <a:pPr lvl="0"/>
            <a:r>
              <a:rPr lang="en-US" dirty="0"/>
              <a:t>Click to edit Master text styles</a:t>
            </a:r>
          </a:p>
          <a:p>
            <a:pPr lvl="1"/>
            <a:r>
              <a:rPr lang="en-US" dirty="0"/>
              <a:t>Second level</a:t>
            </a:r>
          </a:p>
        </p:txBody>
      </p:sp>
      <p:sp>
        <p:nvSpPr>
          <p:cNvPr id="6" name="Text Placeholder 2">
            <a:extLst>
              <a:ext uri="{FF2B5EF4-FFF2-40B4-BE49-F238E27FC236}">
                <a16:creationId xmlns:a16="http://schemas.microsoft.com/office/drawing/2014/main" id="{09A00D25-9403-83AE-8581-863A2986E8D8}"/>
              </a:ext>
            </a:extLst>
          </p:cNvPr>
          <p:cNvSpPr>
            <a:spLocks noGrp="1"/>
          </p:cNvSpPr>
          <p:nvPr>
            <p:ph idx="11" hasCustomPrompt="1"/>
          </p:nvPr>
        </p:nvSpPr>
        <p:spPr>
          <a:xfrm>
            <a:off x="8291305" y="1025525"/>
            <a:ext cx="3319671" cy="4997588"/>
          </a:xfrm>
          <a:prstGeom prst="rect">
            <a:avLst/>
          </a:prstGeom>
        </p:spPr>
        <p:txBody>
          <a:bodyPr vert="horz" lIns="91440" tIns="45720" rIns="91440" bIns="45720" rtlCol="0">
            <a:normAutofit/>
          </a:bodyPr>
          <a:lstStyle>
            <a:lvl1pPr marL="0" indent="0">
              <a:buNone/>
              <a:defRPr sz="2400" b="1">
                <a:solidFill>
                  <a:srgbClr val="4E87A0"/>
                </a:solidFill>
              </a:defRPr>
            </a:lvl1pPr>
            <a:lvl2pPr marL="228600" indent="-228600">
              <a:defRPr sz="1800"/>
            </a:lvl2pPr>
            <a:lvl3pPr marL="517525" indent="0">
              <a:buNone/>
              <a:defRPr/>
            </a:lvl3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7779879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E26B-EC93-4D85-AAE1-0A2F8BBFC24D}"/>
              </a:ext>
            </a:extLst>
          </p:cNvPr>
          <p:cNvSpPr>
            <a:spLocks noGrp="1"/>
          </p:cNvSpPr>
          <p:nvPr>
            <p:ph type="title"/>
          </p:nvPr>
        </p:nvSpPr>
        <p:spPr>
          <a:xfrm>
            <a:off x="838200" y="365125"/>
            <a:ext cx="87249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436EF4A6-59EF-4B97-98DC-493A1DF79845}"/>
              </a:ext>
            </a:extLst>
          </p:cNvPr>
          <p:cNvSpPr>
            <a:spLocks noGrp="1"/>
          </p:cNvSpPr>
          <p:nvPr>
            <p:ph idx="1"/>
          </p:nvPr>
        </p:nvSpPr>
        <p:spPr>
          <a:xfrm>
            <a:off x="838200" y="1825625"/>
            <a:ext cx="87249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95BA525E-DAB3-4459-9842-BCA2BE9E60C5}"/>
              </a:ext>
            </a:extLst>
          </p:cNvPr>
          <p:cNvSpPr/>
          <p:nvPr userDrawn="1"/>
        </p:nvSpPr>
        <p:spPr>
          <a:xfrm>
            <a:off x="9991898" y="0"/>
            <a:ext cx="2200102" cy="6096001"/>
          </a:xfrm>
          <a:prstGeom prst="rect">
            <a:avLst/>
          </a:prstGeom>
          <a:solidFill>
            <a:srgbClr val="4E87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 Placeholder 8">
            <a:extLst>
              <a:ext uri="{FF2B5EF4-FFF2-40B4-BE49-F238E27FC236}">
                <a16:creationId xmlns:a16="http://schemas.microsoft.com/office/drawing/2014/main" id="{85977481-8087-4C6F-A237-C363E37FE6F8}"/>
              </a:ext>
            </a:extLst>
          </p:cNvPr>
          <p:cNvSpPr>
            <a:spLocks noGrp="1"/>
          </p:cNvSpPr>
          <p:nvPr>
            <p:ph type="body" sz="quarter" idx="10"/>
          </p:nvPr>
        </p:nvSpPr>
        <p:spPr>
          <a:xfrm>
            <a:off x="10210800" y="762000"/>
            <a:ext cx="1724025" cy="4676776"/>
          </a:xfrm>
        </p:spPr>
        <p:txBody>
          <a:bodyPr/>
          <a:lstStyle>
            <a:lvl1pPr marL="0" indent="0">
              <a:buNone/>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1628607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6EF4A6-59EF-4B97-98DC-493A1DF79845}"/>
              </a:ext>
            </a:extLst>
          </p:cNvPr>
          <p:cNvSpPr>
            <a:spLocks noGrp="1"/>
          </p:cNvSpPr>
          <p:nvPr>
            <p:ph idx="1"/>
          </p:nvPr>
        </p:nvSpPr>
        <p:spPr>
          <a:xfrm>
            <a:off x="838199" y="2857500"/>
            <a:ext cx="10753725" cy="3319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D08C09D8-5A40-4DD5-A284-FEEE0BDD1A9C}"/>
              </a:ext>
            </a:extLst>
          </p:cNvPr>
          <p:cNvSpPr/>
          <p:nvPr userDrawn="1"/>
        </p:nvSpPr>
        <p:spPr>
          <a:xfrm>
            <a:off x="0" y="0"/>
            <a:ext cx="12192000" cy="2493818"/>
          </a:xfrm>
          <a:prstGeom prst="rect">
            <a:avLst/>
          </a:prstGeom>
          <a:solidFill>
            <a:srgbClr val="4E87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860E26B-EC93-4D85-AAE1-0A2F8BBFC24D}"/>
              </a:ext>
            </a:extLst>
          </p:cNvPr>
          <p:cNvSpPr>
            <a:spLocks noGrp="1"/>
          </p:cNvSpPr>
          <p:nvPr>
            <p:ph type="title"/>
          </p:nvPr>
        </p:nvSpPr>
        <p:spPr>
          <a:xfrm>
            <a:off x="838200" y="723034"/>
            <a:ext cx="10753724" cy="1047750"/>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20444538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bg>
      <p:bgPr>
        <a:solidFill>
          <a:srgbClr val="86B1C4"/>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5F462C0-153E-4424-8120-CFB84D6769FE}"/>
              </a:ext>
            </a:extLst>
          </p:cNvPr>
          <p:cNvSpPr>
            <a:spLocks noGrp="1"/>
          </p:cNvSpPr>
          <p:nvPr>
            <p:ph type="title"/>
          </p:nvPr>
        </p:nvSpPr>
        <p:spPr>
          <a:xfrm>
            <a:off x="838200" y="723034"/>
            <a:ext cx="10753724" cy="1047750"/>
          </a:xfrm>
        </p:spPr>
        <p:txBody>
          <a:bodyPr/>
          <a:lstStyle>
            <a:lvl1pPr>
              <a:defRPr>
                <a:solidFill>
                  <a:schemeClr val="bg1"/>
                </a:solidFill>
              </a:defRPr>
            </a:lvl1pPr>
          </a:lstStyle>
          <a:p>
            <a:r>
              <a:rPr lang="en-US"/>
              <a:t>Click to edit Master title style</a:t>
            </a:r>
          </a:p>
        </p:txBody>
      </p:sp>
      <p:sp>
        <p:nvSpPr>
          <p:cNvPr id="5" name="Content Placeholder 2">
            <a:extLst>
              <a:ext uri="{FF2B5EF4-FFF2-40B4-BE49-F238E27FC236}">
                <a16:creationId xmlns:a16="http://schemas.microsoft.com/office/drawing/2014/main" id="{AA12E596-0117-4EAC-93C8-706ED9E78132}"/>
              </a:ext>
            </a:extLst>
          </p:cNvPr>
          <p:cNvSpPr>
            <a:spLocks noGrp="1"/>
          </p:cNvSpPr>
          <p:nvPr>
            <p:ph idx="1"/>
          </p:nvPr>
        </p:nvSpPr>
        <p:spPr>
          <a:xfrm>
            <a:off x="838199" y="1981200"/>
            <a:ext cx="10753725" cy="419576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57186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5_Title and Content">
    <p:spTree>
      <p:nvGrpSpPr>
        <p:cNvPr id="1" name=""/>
        <p:cNvGrpSpPr/>
        <p:nvPr/>
      </p:nvGrpSpPr>
      <p:grpSpPr>
        <a:xfrm>
          <a:off x="0" y="0"/>
          <a:ext cx="0" cy="0"/>
          <a:chOff x="0" y="0"/>
          <a:chExt cx="0" cy="0"/>
        </a:xfrm>
      </p:grpSpPr>
      <p:pic>
        <p:nvPicPr>
          <p:cNvPr id="4" name="Picture 3" descr="A close-up of a white wall&#10;&#10;Description automatically generated with medium confidence">
            <a:extLst>
              <a:ext uri="{FF2B5EF4-FFF2-40B4-BE49-F238E27FC236}">
                <a16:creationId xmlns:a16="http://schemas.microsoft.com/office/drawing/2014/main" id="{62399444-40FA-45E0-A863-F316A263C92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15491"/>
          <a:stretch/>
        </p:blipFill>
        <p:spPr>
          <a:xfrm>
            <a:off x="0" y="-10948"/>
            <a:ext cx="12192000" cy="6868948"/>
          </a:xfrm>
          <a:prstGeom prst="rect">
            <a:avLst/>
          </a:prstGeom>
        </p:spPr>
      </p:pic>
      <p:sp>
        <p:nvSpPr>
          <p:cNvPr id="5" name="Wave 4">
            <a:extLst>
              <a:ext uri="{FF2B5EF4-FFF2-40B4-BE49-F238E27FC236}">
                <a16:creationId xmlns:a16="http://schemas.microsoft.com/office/drawing/2014/main" id="{38FF331E-4C3F-4BDD-959E-00AD3DD358F5}"/>
              </a:ext>
            </a:extLst>
          </p:cNvPr>
          <p:cNvSpPr/>
          <p:nvPr userDrawn="1"/>
        </p:nvSpPr>
        <p:spPr bwMode="auto">
          <a:xfrm>
            <a:off x="-1" y="1193668"/>
            <a:ext cx="12192001" cy="4151020"/>
          </a:xfrm>
          <a:prstGeom prst="wave">
            <a:avLst>
              <a:gd name="adj1" fmla="val 12500"/>
              <a:gd name="adj2" fmla="val 0"/>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8" charset="0"/>
              <a:ea typeface="+mn-ea"/>
              <a:cs typeface="+mn-cs"/>
            </a:endParaRPr>
          </a:p>
        </p:txBody>
      </p:sp>
      <p:sp>
        <p:nvSpPr>
          <p:cNvPr id="7" name="Title 1">
            <a:extLst>
              <a:ext uri="{FF2B5EF4-FFF2-40B4-BE49-F238E27FC236}">
                <a16:creationId xmlns:a16="http://schemas.microsoft.com/office/drawing/2014/main" id="{8932EFA8-3B85-41E3-857B-A00515DEF06E}"/>
              </a:ext>
            </a:extLst>
          </p:cNvPr>
          <p:cNvSpPr>
            <a:spLocks noGrp="1"/>
          </p:cNvSpPr>
          <p:nvPr>
            <p:ph type="title"/>
          </p:nvPr>
        </p:nvSpPr>
        <p:spPr>
          <a:xfrm>
            <a:off x="542925" y="2308225"/>
            <a:ext cx="10515600" cy="1325563"/>
          </a:xfrm>
        </p:spPr>
        <p:txBody>
          <a:bodyPr>
            <a:normAutofit/>
          </a:bodyPr>
          <a:lstStyle>
            <a:lvl1pPr>
              <a:defRPr sz="3000">
                <a:solidFill>
                  <a:srgbClr val="FE5000"/>
                </a:solidFill>
              </a:defRPr>
            </a:lvl1pPr>
          </a:lstStyle>
          <a:p>
            <a:r>
              <a:rPr lang="en-US"/>
              <a:t>Click to edit Master title style</a:t>
            </a:r>
          </a:p>
        </p:txBody>
      </p:sp>
    </p:spTree>
    <p:extLst>
      <p:ext uri="{BB962C8B-B14F-4D97-AF65-F5344CB8AC3E}">
        <p14:creationId xmlns:p14="http://schemas.microsoft.com/office/powerpoint/2010/main" val="39621423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4_Title and Content">
    <p:bg>
      <p:bgPr>
        <a:solidFill>
          <a:srgbClr val="86B1C4"/>
        </a:solidFill>
        <a:effectLst/>
      </p:bgPr>
    </p:bg>
    <p:spTree>
      <p:nvGrpSpPr>
        <p:cNvPr id="1" name=""/>
        <p:cNvGrpSpPr/>
        <p:nvPr/>
      </p:nvGrpSpPr>
      <p:grpSpPr>
        <a:xfrm>
          <a:off x="0" y="0"/>
          <a:ext cx="0" cy="0"/>
          <a:chOff x="0" y="0"/>
          <a:chExt cx="0" cy="0"/>
        </a:xfrm>
      </p:grpSpPr>
      <p:sp>
        <p:nvSpPr>
          <p:cNvPr id="4" name="Wave 3">
            <a:extLst>
              <a:ext uri="{FF2B5EF4-FFF2-40B4-BE49-F238E27FC236}">
                <a16:creationId xmlns:a16="http://schemas.microsoft.com/office/drawing/2014/main" id="{747C07E8-66E0-440D-BC90-A31EFDE90242}"/>
              </a:ext>
            </a:extLst>
          </p:cNvPr>
          <p:cNvSpPr/>
          <p:nvPr userDrawn="1"/>
        </p:nvSpPr>
        <p:spPr bwMode="auto">
          <a:xfrm>
            <a:off x="0" y="4798241"/>
            <a:ext cx="12192000" cy="1410875"/>
          </a:xfrm>
          <a:prstGeom prst="wave">
            <a:avLst>
              <a:gd name="adj1" fmla="val 12500"/>
              <a:gd name="adj2" fmla="val 0"/>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8" charset="0"/>
              <a:ea typeface="+mn-ea"/>
              <a:cs typeface="+mn-cs"/>
            </a:endParaRPr>
          </a:p>
        </p:txBody>
      </p:sp>
      <p:pic>
        <p:nvPicPr>
          <p:cNvPr id="5" name="Picture 4" descr="A close up of a logo&#10;&#10;Description automatically generated">
            <a:extLst>
              <a:ext uri="{FF2B5EF4-FFF2-40B4-BE49-F238E27FC236}">
                <a16:creationId xmlns:a16="http://schemas.microsoft.com/office/drawing/2014/main" id="{B388BAA1-2F5C-4C3C-B106-CA6E2ED5BF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44789" y="5272709"/>
            <a:ext cx="2215046" cy="664514"/>
          </a:xfrm>
          <a:prstGeom prst="rect">
            <a:avLst/>
          </a:prstGeom>
        </p:spPr>
      </p:pic>
    </p:spTree>
    <p:extLst>
      <p:ext uri="{BB962C8B-B14F-4D97-AF65-F5344CB8AC3E}">
        <p14:creationId xmlns:p14="http://schemas.microsoft.com/office/powerpoint/2010/main" val="3997570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0C44073-6301-20B1-A514-DBBD72CE3D5C}"/>
              </a:ext>
            </a:extLst>
          </p:cNvPr>
          <p:cNvSpPr/>
          <p:nvPr userDrawn="1"/>
        </p:nvSpPr>
        <p:spPr>
          <a:xfrm>
            <a:off x="0" y="0"/>
            <a:ext cx="12192000" cy="3085841"/>
          </a:xfrm>
          <a:prstGeom prst="rect">
            <a:avLst/>
          </a:prstGeom>
          <a:solidFill>
            <a:srgbClr val="4E87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Wave 3">
            <a:extLst>
              <a:ext uri="{FF2B5EF4-FFF2-40B4-BE49-F238E27FC236}">
                <a16:creationId xmlns:a16="http://schemas.microsoft.com/office/drawing/2014/main" id="{5AC7CE7B-B963-FCB6-7D31-9E34D69116D0}"/>
              </a:ext>
            </a:extLst>
          </p:cNvPr>
          <p:cNvSpPr/>
          <p:nvPr userDrawn="1"/>
        </p:nvSpPr>
        <p:spPr bwMode="auto">
          <a:xfrm rot="10800000">
            <a:off x="0" y="2800349"/>
            <a:ext cx="12192000" cy="1099187"/>
          </a:xfrm>
          <a:prstGeom prst="wave">
            <a:avLst>
              <a:gd name="adj1" fmla="val 12500"/>
              <a:gd name="adj2" fmla="val 0"/>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62626"/>
              </a:solidFill>
              <a:effectLst/>
              <a:uLnTx/>
              <a:uFillTx/>
              <a:latin typeface="Times" pitchFamily="18" charset="0"/>
              <a:ea typeface="+mn-ea"/>
              <a:cs typeface="+mn-cs"/>
            </a:endParaRPr>
          </a:p>
        </p:txBody>
      </p:sp>
      <p:pic>
        <p:nvPicPr>
          <p:cNvPr id="5" name="Picture 4" descr="A logo with a orange ribbon&#10;&#10;Description automatically generated with medium confidence">
            <a:extLst>
              <a:ext uri="{FF2B5EF4-FFF2-40B4-BE49-F238E27FC236}">
                <a16:creationId xmlns:a16="http://schemas.microsoft.com/office/drawing/2014/main" id="{55842D05-226E-3B17-8BAE-B70653E46E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4529" y="3004710"/>
            <a:ext cx="5532869" cy="1580820"/>
          </a:xfrm>
          <a:prstGeom prst="rect">
            <a:avLst/>
          </a:prstGeom>
        </p:spPr>
      </p:pic>
      <p:pic>
        <p:nvPicPr>
          <p:cNvPr id="6" name="Picture 5">
            <a:extLst>
              <a:ext uri="{FF2B5EF4-FFF2-40B4-BE49-F238E27FC236}">
                <a16:creationId xmlns:a16="http://schemas.microsoft.com/office/drawing/2014/main" id="{E49F9972-E536-F549-5055-F8BA9695CA4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62141" y="5952970"/>
            <a:ext cx="457149" cy="457149"/>
          </a:xfrm>
          <a:prstGeom prst="rect">
            <a:avLst/>
          </a:prstGeom>
        </p:spPr>
      </p:pic>
      <p:sp>
        <p:nvSpPr>
          <p:cNvPr id="7" name="TextBox 6">
            <a:extLst>
              <a:ext uri="{FF2B5EF4-FFF2-40B4-BE49-F238E27FC236}">
                <a16:creationId xmlns:a16="http://schemas.microsoft.com/office/drawing/2014/main" id="{5275581E-18E9-AF5F-7286-50214F19C632}"/>
              </a:ext>
            </a:extLst>
          </p:cNvPr>
          <p:cNvSpPr txBox="1"/>
          <p:nvPr userDrawn="1"/>
        </p:nvSpPr>
        <p:spPr>
          <a:xfrm>
            <a:off x="3766584" y="6027657"/>
            <a:ext cx="198125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62626"/>
                </a:solidFill>
                <a:effectLst/>
                <a:uLnTx/>
                <a:uFillTx/>
                <a:latin typeface="Calibri" panose="020F0502020204030204" pitchFamily="34" charset="0"/>
                <a:ea typeface="+mn-ea"/>
                <a:cs typeface="Calibri" panose="020F0502020204030204" pitchFamily="34" charset="0"/>
              </a:rPr>
              <a:t>@RASWorkComp</a:t>
            </a:r>
          </a:p>
        </p:txBody>
      </p:sp>
      <p:sp>
        <p:nvSpPr>
          <p:cNvPr id="8" name="TextBox 7">
            <a:extLst>
              <a:ext uri="{FF2B5EF4-FFF2-40B4-BE49-F238E27FC236}">
                <a16:creationId xmlns:a16="http://schemas.microsoft.com/office/drawing/2014/main" id="{42B806D7-6C4B-F815-2BFD-091B0CB0C2AC}"/>
              </a:ext>
            </a:extLst>
          </p:cNvPr>
          <p:cNvSpPr txBox="1"/>
          <p:nvPr userDrawn="1"/>
        </p:nvSpPr>
        <p:spPr>
          <a:xfrm>
            <a:off x="766201" y="4563532"/>
            <a:ext cx="4669523" cy="8925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E5000"/>
                </a:solidFill>
                <a:effectLst/>
                <a:uLnTx/>
                <a:uFillTx/>
                <a:latin typeface="Segoe UI" panose="020B0502040204020203" pitchFamily="34" charset="0"/>
                <a:ea typeface="+mn-ea"/>
                <a:cs typeface="Segoe UI" panose="020B0502040204020203" pitchFamily="34" charset="0"/>
              </a:rPr>
              <a:t>Workers’ Compensation.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8C8279"/>
                </a:solidFill>
                <a:effectLst/>
                <a:uLnTx/>
                <a:uFillTx/>
                <a:latin typeface="Segoe UI Light" panose="020B0502040204020203" pitchFamily="34" charset="0"/>
                <a:ea typeface="+mn-ea"/>
                <a:cs typeface="Segoe UI Light" panose="020B0502040204020203" pitchFamily="34" charset="0"/>
              </a:rPr>
              <a:t>It’s what we do. It’s who we are.</a:t>
            </a:r>
          </a:p>
        </p:txBody>
      </p:sp>
      <p:pic>
        <p:nvPicPr>
          <p:cNvPr id="9" name="Picture 8" descr="A close up of a logo&#10;&#10;Description automatically generated">
            <a:hlinkClick r:id="rId4"/>
            <a:extLst>
              <a:ext uri="{FF2B5EF4-FFF2-40B4-BE49-F238E27FC236}">
                <a16:creationId xmlns:a16="http://schemas.microsoft.com/office/drawing/2014/main" id="{56000FD8-7885-57F9-D38C-AADE73A41A1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56152" y="5845849"/>
            <a:ext cx="654720" cy="651587"/>
          </a:xfrm>
          <a:prstGeom prst="rect">
            <a:avLst/>
          </a:prstGeom>
        </p:spPr>
      </p:pic>
      <p:sp>
        <p:nvSpPr>
          <p:cNvPr id="10" name="TextBox 9">
            <a:extLst>
              <a:ext uri="{FF2B5EF4-FFF2-40B4-BE49-F238E27FC236}">
                <a16:creationId xmlns:a16="http://schemas.microsoft.com/office/drawing/2014/main" id="{DA6CCE0E-6831-3FDD-B280-A20761F586DA}"/>
              </a:ext>
            </a:extLst>
          </p:cNvPr>
          <p:cNvSpPr txBox="1"/>
          <p:nvPr userDrawn="1"/>
        </p:nvSpPr>
        <p:spPr>
          <a:xfrm>
            <a:off x="871699" y="6502189"/>
            <a:ext cx="1223626"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262626"/>
                </a:solidFill>
                <a:effectLst/>
                <a:uLnTx/>
                <a:uFillTx/>
                <a:latin typeface="Segoe UI" panose="020B0502040204020203" pitchFamily="34" charset="0"/>
                <a:ea typeface="+mn-ea"/>
                <a:cs typeface="Segoe UI" panose="020B0502040204020203" pitchFamily="34" charset="0"/>
              </a:rPr>
              <a:t>2020-2024</a:t>
            </a:r>
          </a:p>
        </p:txBody>
      </p:sp>
      <p:pic>
        <p:nvPicPr>
          <p:cNvPr id="11" name="Picture 10" descr="A white and black sign with black text&#10;&#10;Description automatically generated">
            <a:extLst>
              <a:ext uri="{FF2B5EF4-FFF2-40B4-BE49-F238E27FC236}">
                <a16:creationId xmlns:a16="http://schemas.microsoft.com/office/drawing/2014/main" id="{5AAE38ED-24B3-3839-52D8-C75F4985EC7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016640" y="5985053"/>
            <a:ext cx="1143279" cy="434684"/>
          </a:xfrm>
          <a:prstGeom prst="rect">
            <a:avLst/>
          </a:prstGeom>
        </p:spPr>
      </p:pic>
      <p:sp>
        <p:nvSpPr>
          <p:cNvPr id="2" name="Title 1">
            <a:extLst>
              <a:ext uri="{FF2B5EF4-FFF2-40B4-BE49-F238E27FC236}">
                <a16:creationId xmlns:a16="http://schemas.microsoft.com/office/drawing/2014/main" id="{896BA3B5-BFB3-65F5-C6C5-9E98DEEA9BC6}"/>
              </a:ext>
            </a:extLst>
          </p:cNvPr>
          <p:cNvSpPr>
            <a:spLocks noGrp="1"/>
          </p:cNvSpPr>
          <p:nvPr>
            <p:ph type="title"/>
          </p:nvPr>
        </p:nvSpPr>
        <p:spPr>
          <a:xfrm>
            <a:off x="6629400" y="4106812"/>
            <a:ext cx="5009322" cy="674899"/>
          </a:xfrm>
        </p:spPr>
        <p:txBody>
          <a:bodyPr>
            <a:normAutofit/>
          </a:bodyPr>
          <a:lstStyle>
            <a:lvl1pPr>
              <a:defRPr sz="2800">
                <a:solidFill>
                  <a:srgbClr val="4E87A0"/>
                </a:solidFill>
              </a:defRPr>
            </a:lvl1pPr>
          </a:lstStyle>
          <a:p>
            <a:r>
              <a:rPr lang="en-US" dirty="0"/>
              <a:t>Click to edit Master title style</a:t>
            </a:r>
          </a:p>
        </p:txBody>
      </p:sp>
      <p:sp>
        <p:nvSpPr>
          <p:cNvPr id="12" name="Title 1">
            <a:extLst>
              <a:ext uri="{FF2B5EF4-FFF2-40B4-BE49-F238E27FC236}">
                <a16:creationId xmlns:a16="http://schemas.microsoft.com/office/drawing/2014/main" id="{9EBD9007-AE75-01D9-DC4E-F5A552F306E7}"/>
              </a:ext>
            </a:extLst>
          </p:cNvPr>
          <p:cNvSpPr txBox="1">
            <a:spLocks/>
          </p:cNvSpPr>
          <p:nvPr userDrawn="1"/>
        </p:nvSpPr>
        <p:spPr>
          <a:xfrm>
            <a:off x="6629400" y="4875438"/>
            <a:ext cx="5009322" cy="6748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a:solidFill>
                  <a:srgbClr val="4E87A0"/>
                </a:solidFill>
                <a:latin typeface="Segoe UI Semibold" panose="020B0702040204020203" pitchFamily="34" charset="0"/>
                <a:ea typeface="+mj-ea"/>
                <a:cs typeface="Segoe UI Semibold" panose="020B0702040204020203" pitchFamily="34" charset="0"/>
              </a:defRPr>
            </a:lvl1pPr>
          </a:lstStyle>
          <a:p>
            <a:r>
              <a:rPr lang="en-US" sz="2000" dirty="0">
                <a:solidFill>
                  <a:srgbClr val="262626"/>
                </a:solidFill>
                <a:latin typeface="Segoe UI" panose="020B0502040204020203" pitchFamily="34" charset="0"/>
                <a:cs typeface="Segoe UI" panose="020B0502040204020203" pitchFamily="34" charset="0"/>
              </a:rPr>
              <a:t>Click to edit Master title style</a:t>
            </a:r>
          </a:p>
        </p:txBody>
      </p:sp>
      <p:sp>
        <p:nvSpPr>
          <p:cNvPr id="13" name="Picture Placeholder 8">
            <a:extLst>
              <a:ext uri="{FF2B5EF4-FFF2-40B4-BE49-F238E27FC236}">
                <a16:creationId xmlns:a16="http://schemas.microsoft.com/office/drawing/2014/main" id="{70ADB50D-02A0-FBE2-FA5D-4EC9F97422FB}"/>
              </a:ext>
            </a:extLst>
          </p:cNvPr>
          <p:cNvSpPr>
            <a:spLocks noGrp="1"/>
          </p:cNvSpPr>
          <p:nvPr>
            <p:ph type="pic" sz="quarter" idx="10" hasCustomPrompt="1"/>
          </p:nvPr>
        </p:nvSpPr>
        <p:spPr>
          <a:xfrm>
            <a:off x="6632613" y="35565"/>
            <a:ext cx="3326396" cy="3661791"/>
          </a:xfrm>
        </p:spPr>
        <p:txBody>
          <a:bodyPr/>
          <a:lstStyle>
            <a:lvl1pPr marL="0" indent="0">
              <a:buNone/>
              <a:defRPr/>
            </a:lvl1pPr>
          </a:lstStyle>
          <a:p>
            <a:r>
              <a:rPr lang="en-US"/>
              <a:t>[Insert Business Portrait Here]</a:t>
            </a:r>
          </a:p>
        </p:txBody>
      </p:sp>
    </p:spTree>
    <p:extLst>
      <p:ext uri="{BB962C8B-B14F-4D97-AF65-F5344CB8AC3E}">
        <p14:creationId xmlns:p14="http://schemas.microsoft.com/office/powerpoint/2010/main" val="29326346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C95A5-B45F-0568-BDA0-F1FF8DFF248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47914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pic>
        <p:nvPicPr>
          <p:cNvPr id="2" name="Content Placeholder 4" descr="A logo with a orange ribbon&#10;&#10;Description automatically generated with medium confidence">
            <a:extLst>
              <a:ext uri="{FF2B5EF4-FFF2-40B4-BE49-F238E27FC236}">
                <a16:creationId xmlns:a16="http://schemas.microsoft.com/office/drawing/2014/main" id="{D577B726-D1D3-F47E-979C-66CC0741FB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5394" y="5247583"/>
            <a:ext cx="3938840" cy="1125383"/>
          </a:xfrm>
          <a:prstGeom prst="rect">
            <a:avLst/>
          </a:prstGeom>
        </p:spPr>
      </p:pic>
      <p:sp>
        <p:nvSpPr>
          <p:cNvPr id="3" name="Rectangle 2">
            <a:extLst>
              <a:ext uri="{FF2B5EF4-FFF2-40B4-BE49-F238E27FC236}">
                <a16:creationId xmlns:a16="http://schemas.microsoft.com/office/drawing/2014/main" id="{6609B358-3E3F-5038-403A-058103AAED1B}"/>
              </a:ext>
            </a:extLst>
          </p:cNvPr>
          <p:cNvSpPr/>
          <p:nvPr userDrawn="1"/>
        </p:nvSpPr>
        <p:spPr>
          <a:xfrm>
            <a:off x="301657" y="0"/>
            <a:ext cx="4213781" cy="4911365"/>
          </a:xfrm>
          <a:prstGeom prst="rect">
            <a:avLst/>
          </a:prstGeom>
          <a:solidFill>
            <a:srgbClr val="DBE7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22860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1">
            <a:extLst>
              <a:ext uri="{FF2B5EF4-FFF2-40B4-BE49-F238E27FC236}">
                <a16:creationId xmlns:a16="http://schemas.microsoft.com/office/drawing/2014/main" id="{D5E3AEF1-4D00-637C-71AE-2D9C24FD3184}"/>
              </a:ext>
            </a:extLst>
          </p:cNvPr>
          <p:cNvSpPr>
            <a:spLocks noGrp="1"/>
          </p:cNvSpPr>
          <p:nvPr>
            <p:ph type="title"/>
          </p:nvPr>
        </p:nvSpPr>
        <p:spPr>
          <a:xfrm>
            <a:off x="4924423" y="2588852"/>
            <a:ext cx="6669809" cy="758825"/>
          </a:xfrm>
        </p:spPr>
        <p:txBody>
          <a:bodyPr>
            <a:normAutofit/>
          </a:bodyPr>
          <a:lstStyle>
            <a:lvl1pPr>
              <a:defRPr sz="3200"/>
            </a:lvl1pPr>
          </a:lstStyle>
          <a:p>
            <a:r>
              <a:rPr lang="en-US" dirty="0"/>
              <a:t>Click to edit Master title style</a:t>
            </a:r>
          </a:p>
        </p:txBody>
      </p:sp>
      <p:pic>
        <p:nvPicPr>
          <p:cNvPr id="8" name="Picture Placeholder 6" descr="A person and person looking at a paper&#10;&#10;Description automatically generated">
            <a:extLst>
              <a:ext uri="{FF2B5EF4-FFF2-40B4-BE49-F238E27FC236}">
                <a16:creationId xmlns:a16="http://schemas.microsoft.com/office/drawing/2014/main" id="{1C240CB8-1BB4-4E9F-D9BC-9CE157440ABA}"/>
              </a:ext>
            </a:extLst>
          </p:cNvPr>
          <p:cNvPicPr>
            <a:picLocks noChangeAspect="1"/>
          </p:cNvPicPr>
          <p:nvPr userDrawn="1"/>
        </p:nvPicPr>
        <p:blipFill>
          <a:blip r:embed="rId3">
            <a:extLst>
              <a:ext uri="{28A0092B-C50C-407E-A947-70E740481C1C}">
                <a14:useLocalDpi xmlns:a14="http://schemas.microsoft.com/office/drawing/2010/main" val="0"/>
              </a:ext>
            </a:extLst>
          </a:blip>
          <a:srcRect l="1979" r="1979"/>
          <a:stretch>
            <a:fillRect/>
          </a:stretch>
        </p:blipFill>
        <p:spPr>
          <a:xfrm>
            <a:off x="610500" y="1846582"/>
            <a:ext cx="3895344" cy="2706624"/>
          </a:xfrm>
          <a:prstGeom prst="rect">
            <a:avLst/>
          </a:prstGeom>
        </p:spPr>
      </p:pic>
    </p:spTree>
    <p:extLst>
      <p:ext uri="{BB962C8B-B14F-4D97-AF65-F5344CB8AC3E}">
        <p14:creationId xmlns:p14="http://schemas.microsoft.com/office/powerpoint/2010/main" val="1110883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61662-18A9-480F-8584-F21E1CFE49C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E15BE16-7E47-4D53-8543-D2ED7D1E4D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8554226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2B055-9A54-44D5-86F3-5D6E6800A0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9A6923-415A-41FD-8AC9-624910246B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DEB398-2EB5-4CC9-AB12-5EF539F7E17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427200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B5C0E-8D88-4F18-B5D4-79A311AD515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A7531C6-AE9E-46C9-B13A-EAE66FCBBE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BB2937A-FE25-446F-B82E-B75C3AA37C9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6FA7A55-DBDA-4132-AAAC-0FD2DBA02C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51A67B-648D-431D-90D5-16DE14D9BCB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75664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CBB4A-2CDF-4DA2-AD24-A12763554F1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984373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46977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FA4BC-D10B-4C16-93E4-8C4A9717FA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F798A10-A168-49C2-932C-8E41A90757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E51DE7-63EE-453E-BEBA-B19B1815B7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914682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488F1-9D26-4A49-93DF-CE7496F679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AA33DFC-9684-40D9-AEBC-8C707175C0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25E58C6-CD50-45EB-994B-46EB636D51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0349804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ABC3B-D117-4EF6-8BE0-F6E2CD21AFE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74EA94-3CBB-4867-BE12-EAF6468816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77030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3F60A3-F35D-474E-9D3E-5ED2BE1B08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24119B-80C9-428D-9FBE-892A59426F9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554178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059DA-A75C-7A58-194A-D5614A932CA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42521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BFFB31B-0453-C23F-91F8-45357B6CE9E4}"/>
              </a:ext>
            </a:extLst>
          </p:cNvPr>
          <p:cNvSpPr/>
          <p:nvPr userDrawn="1"/>
        </p:nvSpPr>
        <p:spPr>
          <a:xfrm>
            <a:off x="0" y="716437"/>
            <a:ext cx="12192000" cy="4025246"/>
          </a:xfrm>
          <a:prstGeom prst="rect">
            <a:avLst/>
          </a:prstGeom>
          <a:solidFill>
            <a:srgbClr val="DBE7EC"/>
          </a:solidFill>
          <a:ln w="25400" cap="flat" cmpd="sng" algn="ctr">
            <a:noFill/>
            <a:prstDash val="solid"/>
          </a:ln>
          <a:effectLst/>
        </p:spPr>
        <p:txBody>
          <a:bodyPr rtlCol="0" anchor="ctr"/>
          <a:lstStyle/>
          <a:p>
            <a:pPr marL="0" marR="0" lvl="0" indent="-228600" algn="ctr" defTabSz="91440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2" name="Content Placeholder 4" descr="A logo with a orange ribbon&#10;&#10;Description automatically generated with medium confidence">
            <a:extLst>
              <a:ext uri="{FF2B5EF4-FFF2-40B4-BE49-F238E27FC236}">
                <a16:creationId xmlns:a16="http://schemas.microsoft.com/office/drawing/2014/main" id="{D577B726-D1D3-F47E-979C-66CC0741FB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5394" y="5247583"/>
            <a:ext cx="3938840" cy="1125383"/>
          </a:xfrm>
          <a:prstGeom prst="rect">
            <a:avLst/>
          </a:prstGeom>
        </p:spPr>
      </p:pic>
      <p:sp>
        <p:nvSpPr>
          <p:cNvPr id="4" name="Title 1">
            <a:extLst>
              <a:ext uri="{FF2B5EF4-FFF2-40B4-BE49-F238E27FC236}">
                <a16:creationId xmlns:a16="http://schemas.microsoft.com/office/drawing/2014/main" id="{D5E3AEF1-4D00-637C-71AE-2D9C24FD3184}"/>
              </a:ext>
            </a:extLst>
          </p:cNvPr>
          <p:cNvSpPr>
            <a:spLocks noGrp="1"/>
          </p:cNvSpPr>
          <p:nvPr>
            <p:ph type="title"/>
          </p:nvPr>
        </p:nvSpPr>
        <p:spPr>
          <a:xfrm>
            <a:off x="3794760" y="1252728"/>
            <a:ext cx="8012832" cy="758825"/>
          </a:xfrm>
        </p:spPr>
        <p:txBody>
          <a:bodyPr>
            <a:noAutofit/>
          </a:bodyPr>
          <a:lstStyle>
            <a:lvl1pPr>
              <a:defRPr sz="4500">
                <a:solidFill>
                  <a:srgbClr val="4E87A0"/>
                </a:solidFill>
                <a:latin typeface="Segoe UI Semibold" panose="020B0702040204020203" pitchFamily="34" charset="0"/>
                <a:cs typeface="Segoe UI Semibold" panose="020B0702040204020203" pitchFamily="34" charset="0"/>
              </a:defRPr>
            </a:lvl1pPr>
          </a:lstStyle>
          <a:p>
            <a:r>
              <a:rPr lang="en-US" dirty="0"/>
              <a:t>Click to edit Master title style</a:t>
            </a:r>
          </a:p>
        </p:txBody>
      </p:sp>
      <p:sp>
        <p:nvSpPr>
          <p:cNvPr id="5" name="Title 1">
            <a:extLst>
              <a:ext uri="{FF2B5EF4-FFF2-40B4-BE49-F238E27FC236}">
                <a16:creationId xmlns:a16="http://schemas.microsoft.com/office/drawing/2014/main" id="{21E60A83-9CF3-FFA5-1434-D9A1BBBF0E95}"/>
              </a:ext>
            </a:extLst>
          </p:cNvPr>
          <p:cNvSpPr txBox="1">
            <a:spLocks/>
          </p:cNvSpPr>
          <p:nvPr userDrawn="1"/>
        </p:nvSpPr>
        <p:spPr>
          <a:xfrm>
            <a:off x="3794760" y="3209544"/>
            <a:ext cx="8498606" cy="5861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lumMod val="85000"/>
                    <a:lumOff val="15000"/>
                  </a:schemeClr>
                </a:solidFill>
                <a:latin typeface="Segoe UI Semibold" panose="020B0702040204020203" pitchFamily="34" charset="0"/>
                <a:ea typeface="+mj-ea"/>
                <a:cs typeface="Segoe UI Semibold" panose="020B0702040204020203" pitchFamily="34" charset="0"/>
              </a:defRPr>
            </a:lvl1pPr>
          </a:lstStyle>
          <a:p>
            <a:r>
              <a:rPr lang="en-US" sz="2800" dirty="0">
                <a:solidFill>
                  <a:srgbClr val="4E87A0"/>
                </a:solidFill>
                <a:latin typeface="Segoe UI Semibold" panose="020B0702040204020203" pitchFamily="34" charset="0"/>
                <a:cs typeface="Segoe UI Semibold" panose="020B0702040204020203" pitchFamily="34" charset="0"/>
              </a:rPr>
              <a:t>Click to edit Master title style</a:t>
            </a:r>
          </a:p>
        </p:txBody>
      </p:sp>
      <p:sp>
        <p:nvSpPr>
          <p:cNvPr id="7" name="Title 1">
            <a:extLst>
              <a:ext uri="{FF2B5EF4-FFF2-40B4-BE49-F238E27FC236}">
                <a16:creationId xmlns:a16="http://schemas.microsoft.com/office/drawing/2014/main" id="{081CF352-CFD6-F661-3A1B-F7C18AE82E6A}"/>
              </a:ext>
            </a:extLst>
          </p:cNvPr>
          <p:cNvSpPr txBox="1">
            <a:spLocks/>
          </p:cNvSpPr>
          <p:nvPr userDrawn="1"/>
        </p:nvSpPr>
        <p:spPr>
          <a:xfrm>
            <a:off x="3794760" y="1929384"/>
            <a:ext cx="8012832" cy="7588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500" kern="1200">
                <a:solidFill>
                  <a:srgbClr val="4E87A0"/>
                </a:solidFill>
                <a:latin typeface="Segoe UI Semibold" panose="020B0702040204020203" pitchFamily="34" charset="0"/>
                <a:ea typeface="+mj-ea"/>
                <a:cs typeface="Segoe UI Semibold" panose="020B0702040204020203" pitchFamily="34" charset="0"/>
              </a:defRPr>
            </a:lvl1pPr>
          </a:lstStyle>
          <a:p>
            <a:r>
              <a:rPr lang="en-US" dirty="0">
                <a:solidFill>
                  <a:srgbClr val="FE5000"/>
                </a:solidFill>
              </a:rPr>
              <a:t>Click to edit Master title style</a:t>
            </a:r>
          </a:p>
        </p:txBody>
      </p:sp>
      <p:sp>
        <p:nvSpPr>
          <p:cNvPr id="9" name="Title 1">
            <a:extLst>
              <a:ext uri="{FF2B5EF4-FFF2-40B4-BE49-F238E27FC236}">
                <a16:creationId xmlns:a16="http://schemas.microsoft.com/office/drawing/2014/main" id="{129FFC9F-F462-AD46-21AD-62932FD12098}"/>
              </a:ext>
            </a:extLst>
          </p:cNvPr>
          <p:cNvSpPr txBox="1">
            <a:spLocks/>
          </p:cNvSpPr>
          <p:nvPr userDrawn="1"/>
        </p:nvSpPr>
        <p:spPr>
          <a:xfrm>
            <a:off x="3794760" y="3827102"/>
            <a:ext cx="8498606" cy="5861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lumMod val="85000"/>
                    <a:lumOff val="15000"/>
                  </a:schemeClr>
                </a:solidFill>
                <a:latin typeface="Segoe UI Semibold" panose="020B0702040204020203" pitchFamily="34" charset="0"/>
                <a:ea typeface="+mj-ea"/>
                <a:cs typeface="Segoe UI Semibold" panose="020B0702040204020203" pitchFamily="34" charset="0"/>
              </a:defRPr>
            </a:lvl1pPr>
          </a:lstStyle>
          <a:p>
            <a:r>
              <a:rPr lang="en-US" sz="2400" b="0" dirty="0">
                <a:solidFill>
                  <a:schemeClr val="tx1"/>
                </a:solidFill>
                <a:latin typeface="Segoe UI" panose="020B0502040204020203" pitchFamily="34" charset="0"/>
                <a:cs typeface="Segoe UI" panose="020B0502040204020203" pitchFamily="34" charset="0"/>
              </a:rPr>
              <a:t>Click to edit Master title style</a:t>
            </a:r>
          </a:p>
        </p:txBody>
      </p:sp>
      <p:sp>
        <p:nvSpPr>
          <p:cNvPr id="10" name="Picture Placeholder 2">
            <a:extLst>
              <a:ext uri="{FF2B5EF4-FFF2-40B4-BE49-F238E27FC236}">
                <a16:creationId xmlns:a16="http://schemas.microsoft.com/office/drawing/2014/main" id="{243CF293-B0B5-693D-EFF3-86590E3F9348}"/>
              </a:ext>
            </a:extLst>
          </p:cNvPr>
          <p:cNvSpPr>
            <a:spLocks noGrp="1"/>
          </p:cNvSpPr>
          <p:nvPr>
            <p:ph type="pic" idx="1"/>
          </p:nvPr>
        </p:nvSpPr>
        <p:spPr>
          <a:xfrm>
            <a:off x="289691" y="1208572"/>
            <a:ext cx="3215378" cy="3040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636637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4" name="Picture 3" descr="A picture containing ship, large&#10;&#10;Description automatically generated">
            <a:extLst>
              <a:ext uri="{FF2B5EF4-FFF2-40B4-BE49-F238E27FC236}">
                <a16:creationId xmlns:a16="http://schemas.microsoft.com/office/drawing/2014/main" id="{B98F1F4B-4FEE-494B-9BF5-F90D9CCAA806}"/>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10836" t="9509" r="19673" b="21733"/>
          <a:stretch/>
        </p:blipFill>
        <p:spPr>
          <a:xfrm>
            <a:off x="0" y="0"/>
            <a:ext cx="12192001" cy="6858000"/>
          </a:xfrm>
          <a:prstGeom prst="rect">
            <a:avLst/>
          </a:prstGeom>
        </p:spPr>
      </p:pic>
      <p:sp>
        <p:nvSpPr>
          <p:cNvPr id="7" name="Rectangle 6">
            <a:extLst>
              <a:ext uri="{FF2B5EF4-FFF2-40B4-BE49-F238E27FC236}">
                <a16:creationId xmlns:a16="http://schemas.microsoft.com/office/drawing/2014/main" id="{6E6DC0CF-2046-42E3-9643-80BC02866DA4}"/>
              </a:ext>
            </a:extLst>
          </p:cNvPr>
          <p:cNvSpPr/>
          <p:nvPr userDrawn="1"/>
        </p:nvSpPr>
        <p:spPr>
          <a:xfrm>
            <a:off x="19049" y="0"/>
            <a:ext cx="12172951" cy="6858000"/>
          </a:xfrm>
          <a:prstGeom prst="rect">
            <a:avLst/>
          </a:prstGeom>
          <a:solidFill>
            <a:srgbClr val="4E87A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7CA464E-95BE-44A8-80CA-A8E4F6A01300}"/>
              </a:ext>
            </a:extLst>
          </p:cNvPr>
          <p:cNvSpPr txBox="1"/>
          <p:nvPr userDrawn="1"/>
        </p:nvSpPr>
        <p:spPr>
          <a:xfrm>
            <a:off x="408000" y="6418391"/>
            <a:ext cx="2443484"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Calibri Light" panose="020F0302020204030204"/>
                <a:ea typeface="+mn-ea"/>
                <a:cs typeface="+mn-cs"/>
              </a:rPr>
              <a:t>PHOTO CREDIT: </a:t>
            </a:r>
            <a:r>
              <a:rPr kumimoji="0" lang="en-US" sz="800" b="0" i="0" u="none" strike="noStrike" kern="1200" cap="none" spc="0" normalizeH="0" baseline="0" noProof="0">
                <a:ln>
                  <a:noFill/>
                </a:ln>
                <a:solidFill>
                  <a:prstClr val="white"/>
                </a:solidFill>
                <a:effectLst/>
                <a:uLnTx/>
                <a:uFillTx/>
                <a:latin typeface="Calibri Light" panose="020F0302020204030204"/>
                <a:ea typeface="+mn-ea"/>
                <a:cs typeface="+mn-cs"/>
                <a:hlinkClick r:id="rId3">
                  <a:extLst>
                    <a:ext uri="{A12FA001-AC4F-418D-AE19-62706E023703}">
                      <ahyp:hlinkClr xmlns:ahyp="http://schemas.microsoft.com/office/drawing/2018/hyperlinkcolor" val="tx"/>
                    </a:ext>
                  </a:extLst>
                </a:hlinkClick>
              </a:rPr>
              <a:t>MICHAEL WOOLHEATER</a:t>
            </a:r>
            <a:endParaRPr kumimoji="0" lang="en-US" sz="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 name="Title 1">
            <a:extLst>
              <a:ext uri="{FF2B5EF4-FFF2-40B4-BE49-F238E27FC236}">
                <a16:creationId xmlns:a16="http://schemas.microsoft.com/office/drawing/2014/main" id="{1449F9DB-F881-41D6-BD8B-84E533989898}"/>
              </a:ext>
            </a:extLst>
          </p:cNvPr>
          <p:cNvSpPr>
            <a:spLocks noGrp="1"/>
          </p:cNvSpPr>
          <p:nvPr>
            <p:ph type="title"/>
          </p:nvPr>
        </p:nvSpPr>
        <p:spPr>
          <a:xfrm>
            <a:off x="0" y="4137025"/>
            <a:ext cx="12192000" cy="1325563"/>
          </a:xfrm>
        </p:spPr>
        <p:txBody>
          <a:bodyPr>
            <a:normAutofit/>
          </a:bodyPr>
          <a:lstStyle>
            <a:lvl1pPr algn="ctr">
              <a:defRPr sz="4400" b="0">
                <a:solidFill>
                  <a:schemeClr val="bg1">
                    <a:lumMod val="95000"/>
                  </a:schemeClr>
                </a:solidFill>
                <a:latin typeface="Segoe UI Semibold" panose="020B0702040204020203" pitchFamily="34" charset="0"/>
                <a:cs typeface="Segoe UI Semibold" panose="020B0702040204020203" pitchFamily="34" charset="0"/>
              </a:defRPr>
            </a:lvl1pPr>
          </a:lstStyle>
          <a:p>
            <a:r>
              <a:rPr lang="en-US"/>
              <a:t>Click to edit Master title style</a:t>
            </a:r>
          </a:p>
        </p:txBody>
      </p:sp>
    </p:spTree>
    <p:extLst>
      <p:ext uri="{BB962C8B-B14F-4D97-AF65-F5344CB8AC3E}">
        <p14:creationId xmlns:p14="http://schemas.microsoft.com/office/powerpoint/2010/main" val="1005502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96539F-EF98-4F28-8D1D-5B87AD358160}"/>
              </a:ext>
            </a:extLst>
          </p:cNvPr>
          <p:cNvPicPr>
            <a:picLocks noChangeAspect="1"/>
          </p:cNvPicPr>
          <p:nvPr userDrawn="1"/>
        </p:nvPicPr>
        <p:blipFill rotWithShape="1">
          <a:blip r:embed="rId2">
            <a:grayscl/>
            <a:extLst>
              <a:ext uri="{28A0092B-C50C-407E-A947-70E740481C1C}">
                <a14:useLocalDpi xmlns:a14="http://schemas.microsoft.com/office/drawing/2010/main" val="0"/>
              </a:ext>
            </a:extLst>
          </a:blip>
          <a:srcRect l="-2" t="5495" r="39912" b="38127"/>
          <a:stretch/>
        </p:blipFill>
        <p:spPr>
          <a:xfrm>
            <a:off x="1" y="0"/>
            <a:ext cx="12192000" cy="7439891"/>
          </a:xfrm>
          <a:prstGeom prst="rect">
            <a:avLst/>
          </a:prstGeom>
        </p:spPr>
      </p:pic>
      <p:sp>
        <p:nvSpPr>
          <p:cNvPr id="11" name="Title 1">
            <a:extLst>
              <a:ext uri="{FF2B5EF4-FFF2-40B4-BE49-F238E27FC236}">
                <a16:creationId xmlns:a16="http://schemas.microsoft.com/office/drawing/2014/main" id="{868851CA-9A6B-4141-894F-CA198E2EBD62}"/>
              </a:ext>
            </a:extLst>
          </p:cNvPr>
          <p:cNvSpPr>
            <a:spLocks noGrp="1"/>
          </p:cNvSpPr>
          <p:nvPr>
            <p:ph type="title"/>
          </p:nvPr>
        </p:nvSpPr>
        <p:spPr>
          <a:xfrm>
            <a:off x="6096000" y="1012825"/>
            <a:ext cx="5362575" cy="1325563"/>
          </a:xfrm>
        </p:spPr>
        <p:txBody>
          <a:bodyPr/>
          <a:lstStyle>
            <a:lvl1pPr>
              <a:defRPr>
                <a:solidFill>
                  <a:schemeClr val="bg1">
                    <a:lumMod val="95000"/>
                  </a:schemeClr>
                </a:solidFill>
              </a:defRPr>
            </a:lvl1pPr>
          </a:lstStyle>
          <a:p>
            <a:r>
              <a:rPr lang="en-US"/>
              <a:t>Click to edit Master title style</a:t>
            </a:r>
          </a:p>
        </p:txBody>
      </p:sp>
    </p:spTree>
    <p:extLst>
      <p:ext uri="{BB962C8B-B14F-4D97-AF65-F5344CB8AC3E}">
        <p14:creationId xmlns:p14="http://schemas.microsoft.com/office/powerpoint/2010/main" val="1654206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F3AAD-7106-1C0D-E604-C8B8D1DDE31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70928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CB325-F144-6AA1-7A60-A93A39817DF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84012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E26B-EC93-4D85-AAE1-0A2F8BBFC2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6EF4A6-59EF-4B97-98DC-493A1DF7984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80971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EC1392E-A07D-8E82-9854-9BC6E02D7294}"/>
              </a:ext>
            </a:extLst>
          </p:cNvPr>
          <p:cNvSpPr/>
          <p:nvPr userDrawn="1"/>
        </p:nvSpPr>
        <p:spPr>
          <a:xfrm>
            <a:off x="0" y="0"/>
            <a:ext cx="4358936" cy="6858000"/>
          </a:xfrm>
          <a:prstGeom prst="rect">
            <a:avLst/>
          </a:prstGeom>
          <a:solidFill>
            <a:srgbClr val="86B1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8782B99E-AA81-633F-B4F5-8295BD0E3BB2}"/>
              </a:ext>
            </a:extLst>
          </p:cNvPr>
          <p:cNvSpPr>
            <a:spLocks noGrp="1"/>
          </p:cNvSpPr>
          <p:nvPr>
            <p:ph type="title"/>
          </p:nvPr>
        </p:nvSpPr>
        <p:spPr>
          <a:xfrm>
            <a:off x="276225" y="2627071"/>
            <a:ext cx="3962400" cy="1325563"/>
          </a:xfrm>
        </p:spPr>
        <p:txBody>
          <a:bodyPr>
            <a:normAutofit/>
          </a:bodyPr>
          <a:lstStyle>
            <a:lvl1pPr algn="l">
              <a:defRPr sz="3000">
                <a:solidFill>
                  <a:schemeClr val="bg1"/>
                </a:solidFill>
              </a:defRPr>
            </a:lvl1pPr>
          </a:lstStyle>
          <a:p>
            <a:r>
              <a:rPr lang="en-US" dirty="0"/>
              <a:t>Click to edit Master title style</a:t>
            </a:r>
          </a:p>
        </p:txBody>
      </p:sp>
      <p:sp>
        <p:nvSpPr>
          <p:cNvPr id="8" name="Text Placeholder 2">
            <a:extLst>
              <a:ext uri="{FF2B5EF4-FFF2-40B4-BE49-F238E27FC236}">
                <a16:creationId xmlns:a16="http://schemas.microsoft.com/office/drawing/2014/main" id="{145F0A7D-A3C3-2957-3160-27853C0D2779}"/>
              </a:ext>
            </a:extLst>
          </p:cNvPr>
          <p:cNvSpPr>
            <a:spLocks noGrp="1"/>
          </p:cNvSpPr>
          <p:nvPr>
            <p:ph idx="1"/>
          </p:nvPr>
        </p:nvSpPr>
        <p:spPr>
          <a:xfrm>
            <a:off x="4635161" y="451402"/>
            <a:ext cx="6838950" cy="553029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73755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7B470C-D407-465D-8DF5-A7C7D6EA77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DB134FB-B5EE-42A5-899F-91C018C991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7">
            <a:extLst>
              <a:ext uri="{FF2B5EF4-FFF2-40B4-BE49-F238E27FC236}">
                <a16:creationId xmlns:a16="http://schemas.microsoft.com/office/drawing/2014/main" id="{E2486665-5A5A-491E-9ED8-F92E87C1A843}"/>
              </a:ext>
            </a:extLst>
          </p:cNvPr>
          <p:cNvSpPr txBox="1"/>
          <p:nvPr userDrawn="1"/>
        </p:nvSpPr>
        <p:spPr>
          <a:xfrm>
            <a:off x="4903845" y="6502250"/>
            <a:ext cx="4978400"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8C8179"/>
                </a:solidFill>
                <a:effectLst/>
                <a:uLnTx/>
                <a:uFillTx/>
                <a:latin typeface="Calibri" panose="020F0502020204030204"/>
                <a:ea typeface="+mn-ea"/>
                <a:cs typeface="+mn-cs"/>
              </a:rPr>
              <a:t>Proprietary and Confidential  </a:t>
            </a:r>
            <a:r>
              <a:rPr kumimoji="0" lang="en-US" sz="800" b="0" i="0" u="none" strike="noStrike" kern="1200" cap="none" spc="0" normalizeH="0" baseline="0" noProof="0">
                <a:ln>
                  <a:noFill/>
                </a:ln>
                <a:solidFill>
                  <a:srgbClr val="EF6B00"/>
                </a:solidFill>
                <a:effectLst/>
                <a:uLnTx/>
                <a:uFillTx/>
                <a:latin typeface="Calibri" panose="020F0502020204030204"/>
                <a:ea typeface="+mn-ea"/>
                <a:cs typeface="+mn-cs"/>
              </a:rPr>
              <a:t>|  </a:t>
            </a:r>
            <a:r>
              <a:rPr kumimoji="0" lang="en-US" sz="800" b="0" i="0" u="none" strike="noStrike" kern="1200" cap="none" spc="0" normalizeH="0" baseline="0" noProof="0">
                <a:ln>
                  <a:noFill/>
                </a:ln>
                <a:solidFill>
                  <a:srgbClr val="8C8179"/>
                </a:solidFill>
                <a:effectLst/>
                <a:uLnTx/>
                <a:uFillTx/>
                <a:latin typeface="Calibri" panose="020F0502020204030204"/>
                <a:ea typeface="+mn-ea"/>
                <a:cs typeface="+mn-cs"/>
              </a:rPr>
              <a:t>©</a:t>
            </a:r>
            <a:r>
              <a:rPr kumimoji="0" lang="en-US" sz="750" b="0" i="0" u="none" strike="noStrike" kern="1200" cap="none" spc="0" normalizeH="0" baseline="0" noProof="0">
                <a:ln>
                  <a:noFill/>
                </a:ln>
                <a:solidFill>
                  <a:srgbClr val="8C8179"/>
                </a:solidFill>
                <a:effectLst/>
                <a:uLnTx/>
                <a:uFillTx/>
                <a:latin typeface="Calibri" panose="020F0502020204030204"/>
                <a:ea typeface="+mn-ea"/>
                <a:cs typeface="+mn-cs"/>
              </a:rPr>
              <a:t> RAS.ALL RIGHTS RESERVED</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8C8179"/>
              </a:solidFill>
              <a:effectLst/>
              <a:uLnTx/>
              <a:uFillTx/>
              <a:latin typeface="Calibri" panose="020F0502020204030204"/>
              <a:ea typeface="+mn-ea"/>
              <a:cs typeface="+mn-cs"/>
            </a:endParaRPr>
          </a:p>
        </p:txBody>
      </p:sp>
      <p:pic>
        <p:nvPicPr>
          <p:cNvPr id="5" name="Picture 4" descr="A logo with a orange ribbon&#10;&#10;Description automatically generated with medium confidence">
            <a:extLst>
              <a:ext uri="{FF2B5EF4-FFF2-40B4-BE49-F238E27FC236}">
                <a16:creationId xmlns:a16="http://schemas.microsoft.com/office/drawing/2014/main" id="{E1AD4BE5-1AB6-FAC3-3D39-98728EB1836A}"/>
              </a:ext>
            </a:extLst>
          </p:cNvPr>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a:off x="10075677" y="6095184"/>
            <a:ext cx="2116324" cy="604664"/>
          </a:xfrm>
          <a:prstGeom prst="rect">
            <a:avLst/>
          </a:prstGeom>
        </p:spPr>
      </p:pic>
    </p:spTree>
    <p:extLst>
      <p:ext uri="{BB962C8B-B14F-4D97-AF65-F5344CB8AC3E}">
        <p14:creationId xmlns:p14="http://schemas.microsoft.com/office/powerpoint/2010/main" val="1759309473"/>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713" r:id="rId3"/>
    <p:sldLayoutId id="2147483672" r:id="rId4"/>
    <p:sldLayoutId id="2147483673" r:id="rId5"/>
    <p:sldLayoutId id="2147483710" r:id="rId6"/>
    <p:sldLayoutId id="2147483712" r:id="rId7"/>
    <p:sldLayoutId id="2147483674" r:id="rId8"/>
    <p:sldLayoutId id="2147483714" r:id="rId9"/>
    <p:sldLayoutId id="2147483715" r:id="rId10"/>
    <p:sldLayoutId id="2147483716" r:id="rId11"/>
    <p:sldLayoutId id="2147483717" r:id="rId12"/>
    <p:sldLayoutId id="2147483675" r:id="rId13"/>
    <p:sldLayoutId id="2147483676" r:id="rId14"/>
    <p:sldLayoutId id="2147483677" r:id="rId15"/>
    <p:sldLayoutId id="2147483678" r:id="rId16"/>
    <p:sldLayoutId id="2147483679" r:id="rId17"/>
    <p:sldLayoutId id="2147483719" r:id="rId18"/>
    <p:sldLayoutId id="2147483718"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711" r:id="rId29"/>
  </p:sldLayoutIdLst>
  <p:txStyles>
    <p:titleStyle>
      <a:lvl1pPr algn="l" defTabSz="914400" rtl="0" eaLnBrk="1" latinLnBrk="0" hangingPunct="1">
        <a:lnSpc>
          <a:spcPct val="90000"/>
        </a:lnSpc>
        <a:spcBef>
          <a:spcPct val="0"/>
        </a:spcBef>
        <a:buNone/>
        <a:defRPr sz="4400" kern="1200">
          <a:solidFill>
            <a:schemeClr val="tx1">
              <a:lumMod val="85000"/>
              <a:lumOff val="15000"/>
            </a:schemeClr>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lumMod val="85000"/>
              <a:lumOff val="15000"/>
            </a:schemeClr>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lumMod val="85000"/>
              <a:lumOff val="15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lumMod val="85000"/>
              <a:lumOff val="15000"/>
            </a:schemeClr>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lumMod val="85000"/>
              <a:lumOff val="15000"/>
            </a:schemeClr>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lumMod val="85000"/>
              <a:lumOff val="15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20.svg"/></Relationships>
</file>

<file path=ppt/slides/_rels/slide11.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27.svg"/></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8.png"/><Relationship Id="rId7"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s://ward.aon.com/ward-benchmarking/wards50/property-casualty" TargetMode="External"/><Relationship Id="rId9"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12.sv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4.sv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16.sv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15.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1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A4498-1879-453B-9B7F-B1EF25C748F4}"/>
              </a:ext>
            </a:extLst>
          </p:cNvPr>
          <p:cNvSpPr>
            <a:spLocks noGrp="1"/>
          </p:cNvSpPr>
          <p:nvPr>
            <p:ph type="title"/>
          </p:nvPr>
        </p:nvSpPr>
        <p:spPr/>
        <p:txBody>
          <a:bodyPr>
            <a:normAutofit/>
          </a:bodyPr>
          <a:lstStyle/>
          <a:p>
            <a:r>
              <a:rPr lang="en-US" dirty="0"/>
              <a:t>Someone &gt; No One. </a:t>
            </a:r>
            <a:br>
              <a:rPr lang="en-US" dirty="0"/>
            </a:br>
            <a:r>
              <a:rPr lang="en-US" dirty="0"/>
              <a:t>Or Not?</a:t>
            </a:r>
          </a:p>
        </p:txBody>
      </p:sp>
      <p:sp>
        <p:nvSpPr>
          <p:cNvPr id="7" name="Content Placeholder 6">
            <a:extLst>
              <a:ext uri="{FF2B5EF4-FFF2-40B4-BE49-F238E27FC236}">
                <a16:creationId xmlns:a16="http://schemas.microsoft.com/office/drawing/2014/main" id="{67984397-F1A7-9750-E164-22E45AE90072}"/>
              </a:ext>
            </a:extLst>
          </p:cNvPr>
          <p:cNvSpPr>
            <a:spLocks noGrp="1"/>
          </p:cNvSpPr>
          <p:nvPr>
            <p:ph idx="1"/>
          </p:nvPr>
        </p:nvSpPr>
        <p:spPr/>
        <p:txBody>
          <a:bodyPr>
            <a:normAutofit fontScale="77500" lnSpcReduction="20000"/>
          </a:bodyPr>
          <a:lstStyle/>
          <a:p>
            <a:r>
              <a:rPr lang="en-US" dirty="0">
                <a:latin typeface="Segoe UI Semibold" panose="020B0702040204020203" pitchFamily="34" charset="0"/>
                <a:cs typeface="Segoe UI Semibold" panose="020B0702040204020203" pitchFamily="34" charset="0"/>
              </a:rPr>
              <a:t>Why Recruiting the </a:t>
            </a:r>
            <a:r>
              <a:rPr lang="en-US" i="1" dirty="0">
                <a:solidFill>
                  <a:srgbClr val="FE5000"/>
                </a:solidFill>
                <a:latin typeface="Segoe UI Semibold" panose="020B0702040204020203" pitchFamily="34" charset="0"/>
                <a:cs typeface="Segoe UI Semibold" panose="020B0702040204020203" pitchFamily="34" charset="0"/>
              </a:rPr>
              <a:t>Right</a:t>
            </a:r>
            <a:r>
              <a:rPr lang="en-US" dirty="0">
                <a:latin typeface="Segoe UI Semibold" panose="020B0702040204020203" pitchFamily="34" charset="0"/>
                <a:cs typeface="Segoe UI Semibold" panose="020B0702040204020203" pitchFamily="34" charset="0"/>
              </a:rPr>
              <a:t> Employee is Better Than Recruiting </a:t>
            </a:r>
            <a:r>
              <a:rPr lang="en-US" i="1" dirty="0">
                <a:solidFill>
                  <a:srgbClr val="FE5000"/>
                </a:solidFill>
                <a:latin typeface="Segoe UI Semibold" panose="020B0702040204020203" pitchFamily="34" charset="0"/>
                <a:cs typeface="Segoe UI Semibold" panose="020B0702040204020203" pitchFamily="34" charset="0"/>
              </a:rPr>
              <a:t>AN</a:t>
            </a:r>
            <a:r>
              <a:rPr lang="en-US" dirty="0">
                <a:latin typeface="Segoe UI Semibold" panose="020B0702040204020203" pitchFamily="34" charset="0"/>
                <a:cs typeface="Segoe UI Semibold" panose="020B0702040204020203" pitchFamily="34" charset="0"/>
              </a:rPr>
              <a:t> Employee</a:t>
            </a:r>
          </a:p>
        </p:txBody>
      </p:sp>
    </p:spTree>
    <p:extLst>
      <p:ext uri="{BB962C8B-B14F-4D97-AF65-F5344CB8AC3E}">
        <p14:creationId xmlns:p14="http://schemas.microsoft.com/office/powerpoint/2010/main" val="344452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E20ABE-7BA3-1E4E-EE7B-7133CE16B53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3D6EB26-ABD4-347B-CFAC-BA6EF01F55A7}"/>
              </a:ext>
            </a:extLst>
          </p:cNvPr>
          <p:cNvSpPr>
            <a:spLocks noGrp="1"/>
          </p:cNvSpPr>
          <p:nvPr>
            <p:ph type="title"/>
          </p:nvPr>
        </p:nvSpPr>
        <p:spPr/>
        <p:txBody>
          <a:bodyPr>
            <a:normAutofit fontScale="90000"/>
          </a:bodyPr>
          <a:lstStyle/>
          <a:p>
            <a:r>
              <a:rPr lang="en-US" dirty="0"/>
              <a:t>5. Implement job-specific, pre-employment functional testing</a:t>
            </a:r>
          </a:p>
        </p:txBody>
      </p:sp>
      <p:graphicFrame>
        <p:nvGraphicFramePr>
          <p:cNvPr id="6" name="Table 5">
            <a:extLst>
              <a:ext uri="{FF2B5EF4-FFF2-40B4-BE49-F238E27FC236}">
                <a16:creationId xmlns:a16="http://schemas.microsoft.com/office/drawing/2014/main" id="{FEE7357F-0EE9-60B7-2C80-B60819AD24AC}"/>
              </a:ext>
            </a:extLst>
          </p:cNvPr>
          <p:cNvGraphicFramePr>
            <a:graphicFrameLocks noGrp="1"/>
          </p:cNvGraphicFramePr>
          <p:nvPr>
            <p:extLst>
              <p:ext uri="{D42A27DB-BD31-4B8C-83A1-F6EECF244321}">
                <p14:modId xmlns:p14="http://schemas.microsoft.com/office/powerpoint/2010/main" val="1806698812"/>
              </p:ext>
            </p:extLst>
          </p:nvPr>
        </p:nvGraphicFramePr>
        <p:xfrm>
          <a:off x="4399005" y="311286"/>
          <a:ext cx="7685900" cy="5864096"/>
        </p:xfrm>
        <a:graphic>
          <a:graphicData uri="http://schemas.openxmlformats.org/drawingml/2006/table">
            <a:tbl>
              <a:tblPr firstRow="1" firstCol="1" bandRow="1"/>
              <a:tblGrid>
                <a:gridCol w="2679608">
                  <a:extLst>
                    <a:ext uri="{9D8B030D-6E8A-4147-A177-3AD203B41FA5}">
                      <a16:colId xmlns:a16="http://schemas.microsoft.com/office/drawing/2014/main" val="1650920655"/>
                    </a:ext>
                  </a:extLst>
                </a:gridCol>
                <a:gridCol w="2930360">
                  <a:extLst>
                    <a:ext uri="{9D8B030D-6E8A-4147-A177-3AD203B41FA5}">
                      <a16:colId xmlns:a16="http://schemas.microsoft.com/office/drawing/2014/main" val="1981789036"/>
                    </a:ext>
                  </a:extLst>
                </a:gridCol>
                <a:gridCol w="1210962">
                  <a:extLst>
                    <a:ext uri="{9D8B030D-6E8A-4147-A177-3AD203B41FA5}">
                      <a16:colId xmlns:a16="http://schemas.microsoft.com/office/drawing/2014/main" val="1577887518"/>
                    </a:ext>
                  </a:extLst>
                </a:gridCol>
                <a:gridCol w="864970">
                  <a:extLst>
                    <a:ext uri="{9D8B030D-6E8A-4147-A177-3AD203B41FA5}">
                      <a16:colId xmlns:a16="http://schemas.microsoft.com/office/drawing/2014/main" val="443502526"/>
                    </a:ext>
                  </a:extLst>
                </a:gridCol>
              </a:tblGrid>
              <a:tr h="120774">
                <a:tc>
                  <a:txBody>
                    <a:bodyPr/>
                    <a:lstStyle/>
                    <a:p>
                      <a:pPr marL="0" marR="0" algn="ctr">
                        <a:buNone/>
                      </a:pPr>
                      <a:r>
                        <a:rPr lang="en-US" sz="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JOB FUNCTION DEMANDS</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42" marR="476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indent="-160655" algn="ctr">
                        <a:buNone/>
                        <a:tabLst>
                          <a:tab pos="182245" algn="l"/>
                        </a:tabLst>
                      </a:pPr>
                      <a:r>
                        <a:rPr lang="en-US" sz="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JOB FUNCTION TEST</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42" marR="476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buNone/>
                      </a:pPr>
                      <a:r>
                        <a:rPr lang="en-US" sz="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 PASS</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42" marR="476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buNone/>
                      </a:pPr>
                      <a:r>
                        <a:rPr lang="en-US" sz="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SCORE</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42" marR="476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2440123890"/>
                  </a:ext>
                </a:extLst>
              </a:tr>
              <a:tr h="1630456">
                <a:tc rowSpan="3">
                  <a:txBody>
                    <a:bodyPr/>
                    <a:lstStyle/>
                    <a:p>
                      <a:pPr marL="342900" marR="0" lvl="0" indent="-342900">
                        <a:buFont typeface="+mj-lt"/>
                        <a:buAutoNum type="arabicPeriod"/>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Assessment of health condition of individual including Vital Signs, G-tube; nebulizer ;T-Vest, skin and neuro-assessments, glucose monitoring, monitor during restraints, assess after restraints and monitor after restraint</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42" marR="476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a:buSzPts val="1000"/>
                        <a:buFont typeface="Arial" panose="020B0604020202020204" pitchFamily="34" charset="0"/>
                        <a:buAutoNum type="alphaLcPeriod"/>
                        <a:tabLst>
                          <a:tab pos="182245" algn="l"/>
                        </a:tabLst>
                      </a:pPr>
                      <a:r>
                        <a:rPr lang="en-US" sz="1200">
                          <a:effectLst/>
                          <a:latin typeface="Arial" panose="020B0604020202020204" pitchFamily="34" charset="0"/>
                          <a:ea typeface="Times New Roman" panose="02020603050405020304" pitchFamily="18" charset="0"/>
                          <a:cs typeface="Times New Roman" panose="02020603050405020304" pitchFamily="18" charset="0"/>
                        </a:rPr>
                        <a:t>Lift up to 5# IV/feeding bag from 5” to 60”; carry up to 2’ and hang on IV pole up to 73”</a:t>
                      </a:r>
                      <a:br>
                        <a:rPr lang="en-US" sz="1200">
                          <a:effectLst/>
                          <a:latin typeface="Arial" panose="020B0604020202020204" pitchFamily="34" charset="0"/>
                          <a:ea typeface="Times New Roman" panose="02020603050405020304" pitchFamily="18" charset="0"/>
                          <a:cs typeface="Times New Roman" panose="02020603050405020304" pitchFamily="18" charset="0"/>
                        </a:rPr>
                      </a:br>
                      <a:br>
                        <a:rPr lang="en-US" sz="1200">
                          <a:effectLst/>
                          <a:latin typeface="Arial" panose="020B0604020202020204" pitchFamily="34" charset="0"/>
                          <a:ea typeface="Times New Roman" panose="02020603050405020304" pitchFamily="18" charset="0"/>
                          <a:cs typeface="Times New Roman" panose="02020603050405020304" pitchFamily="18" charset="0"/>
                        </a:rPr>
                      </a:br>
                      <a:r>
                        <a:rPr lang="en-US" sz="1200" u="sng">
                          <a:effectLst/>
                          <a:latin typeface="Arial" panose="020B0604020202020204" pitchFamily="34" charset="0"/>
                          <a:ea typeface="Times New Roman" panose="02020603050405020304" pitchFamily="18" charset="0"/>
                          <a:cs typeface="Times New Roman" panose="02020603050405020304" pitchFamily="18" charset="0"/>
                        </a:rPr>
                        <a:t>Lift  from 5”, carry 115’, place at 66”. (results to be used later)</a:t>
                      </a:r>
                      <a:br>
                        <a:rPr lang="en-US" sz="1200">
                          <a:effectLst/>
                          <a:latin typeface="Arial" panose="020B0604020202020204" pitchFamily="34" charset="0"/>
                          <a:ea typeface="Times New Roman" panose="02020603050405020304" pitchFamily="18" charset="0"/>
                          <a:cs typeface="Times New Roman" panose="02020603050405020304" pitchFamily="18" charset="0"/>
                        </a:rPr>
                      </a:br>
                      <a:br>
                        <a:rPr lang="en-US" sz="1200">
                          <a:effectLst/>
                          <a:latin typeface="Arial" panose="020B0604020202020204" pitchFamily="34" charset="0"/>
                          <a:ea typeface="Times New Roman" panose="02020603050405020304" pitchFamily="18" charset="0"/>
                          <a:cs typeface="Times New Roman" panose="02020603050405020304" pitchFamily="18" charset="0"/>
                        </a:rPr>
                      </a:br>
                      <a:r>
                        <a:rPr lang="en-US" sz="1200">
                          <a:effectLst/>
                          <a:latin typeface="Arial" panose="020B0604020202020204" pitchFamily="34" charset="0"/>
                          <a:ea typeface="Times New Roman" panose="02020603050405020304" pitchFamily="18" charset="0"/>
                          <a:cs typeface="Times New Roman" panose="02020603050405020304" pitchFamily="18" charset="0"/>
                        </a:rPr>
                        <a:t>  5# x1 rep ____</a:t>
                      </a:r>
                      <a:br>
                        <a:rPr lang="en-US" sz="1200">
                          <a:effectLst/>
                          <a:latin typeface="Arial" panose="020B0604020202020204" pitchFamily="34" charset="0"/>
                          <a:ea typeface="Times New Roman" panose="02020603050405020304" pitchFamily="18" charset="0"/>
                          <a:cs typeface="Times New Roman" panose="02020603050405020304" pitchFamily="18" charset="0"/>
                        </a:rPr>
                      </a:br>
                      <a:r>
                        <a:rPr lang="en-US" sz="1200">
                          <a:effectLst/>
                          <a:latin typeface="Arial" panose="020B0604020202020204" pitchFamily="34" charset="0"/>
                          <a:ea typeface="Times New Roman" panose="02020603050405020304" pitchFamily="18" charset="0"/>
                          <a:cs typeface="Times New Roman" panose="02020603050405020304" pitchFamily="18" charset="0"/>
                        </a:rPr>
                        <a:t>10#x 1 rep ____</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42" marR="476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1050" dirty="0">
                          <a:effectLst/>
                          <a:latin typeface="Arial" panose="020B0604020202020204" pitchFamily="34" charset="0"/>
                          <a:ea typeface="Times New Roman" panose="02020603050405020304" pitchFamily="18" charset="0"/>
                          <a:cs typeface="Times New Roman" panose="02020603050405020304" pitchFamily="18" charset="0"/>
                        </a:rPr>
                        <a:t>5#</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42" marR="476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600">
                          <a:effectLst/>
                          <a:latin typeface="Arial" panose="020B060402020202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42" marR="476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86994233"/>
                  </a:ext>
                </a:extLst>
              </a:tr>
              <a:tr h="2173941">
                <a:tc vMerge="1">
                  <a:txBody>
                    <a:bodyPr/>
                    <a:lstStyle/>
                    <a:p>
                      <a:endParaRPr lang="en-US"/>
                    </a:p>
                  </a:txBody>
                  <a:tcPr/>
                </a:tc>
                <a:tc>
                  <a:txBody>
                    <a:bodyPr/>
                    <a:lstStyle/>
                    <a:p>
                      <a:pPr marL="342900" marR="0" lvl="0" indent="-342900">
                        <a:buSzPts val="1000"/>
                        <a:buFont typeface="Arial" panose="020B0604020202020204" pitchFamily="34" charset="0"/>
                        <a:buAutoNum type="alphaLcPeriod"/>
                        <a:tabLst>
                          <a:tab pos="182245" algn="l"/>
                        </a:tabLst>
                      </a:pPr>
                      <a:r>
                        <a:rPr lang="en-US" sz="1200">
                          <a:effectLst/>
                          <a:latin typeface="Arial" panose="020B0604020202020204" pitchFamily="34" charset="0"/>
                          <a:ea typeface="Times New Roman" panose="02020603050405020304" pitchFamily="18" charset="0"/>
                          <a:cs typeface="Times New Roman" panose="02020603050405020304" pitchFamily="18" charset="0"/>
                        </a:rPr>
                        <a:t>Push up to 5# with one finger to activate buttons at 33” to 51”</a:t>
                      </a:r>
                      <a:br>
                        <a:rPr lang="en-US" sz="1200">
                          <a:effectLst/>
                          <a:latin typeface="Arial" panose="020B0604020202020204" pitchFamily="34" charset="0"/>
                          <a:ea typeface="Times New Roman" panose="02020603050405020304" pitchFamily="18" charset="0"/>
                          <a:cs typeface="Times New Roman" panose="02020603050405020304" pitchFamily="18" charset="0"/>
                        </a:rPr>
                      </a:br>
                      <a:br>
                        <a:rPr lang="en-US" sz="1200">
                          <a:effectLst/>
                          <a:latin typeface="Arial" panose="020B0604020202020204" pitchFamily="34" charset="0"/>
                          <a:ea typeface="Times New Roman" panose="02020603050405020304" pitchFamily="18" charset="0"/>
                          <a:cs typeface="Times New Roman" panose="02020603050405020304" pitchFamily="18" charset="0"/>
                        </a:rPr>
                      </a:br>
                      <a:r>
                        <a:rPr lang="en-US" sz="1200" u="sng">
                          <a:effectLst/>
                          <a:latin typeface="Arial" panose="020B0604020202020204" pitchFamily="34" charset="0"/>
                          <a:ea typeface="Times New Roman" panose="02020603050405020304" pitchFamily="18" charset="0"/>
                          <a:cs typeface="Times New Roman" panose="02020603050405020304" pitchFamily="18" charset="0"/>
                        </a:rPr>
                        <a:t>33”</a:t>
                      </a:r>
                      <a:br>
                        <a:rPr lang="en-US" sz="1200">
                          <a:effectLst/>
                          <a:latin typeface="Arial" panose="020B0604020202020204" pitchFamily="34" charset="0"/>
                          <a:ea typeface="Times New Roman" panose="02020603050405020304" pitchFamily="18" charset="0"/>
                          <a:cs typeface="Times New Roman" panose="02020603050405020304" pitchFamily="18" charset="0"/>
                        </a:rPr>
                      </a:br>
                      <a:r>
                        <a:rPr lang="en-US" sz="1200" u="sng">
                          <a:effectLst/>
                          <a:latin typeface="Arial" panose="020B0604020202020204" pitchFamily="34" charset="0"/>
                          <a:ea typeface="Times New Roman" panose="02020603050405020304" pitchFamily="18" charset="0"/>
                          <a:cs typeface="Times New Roman" panose="02020603050405020304" pitchFamily="18" charset="0"/>
                        </a:rPr>
                        <a:t>Push with one finger</a:t>
                      </a:r>
                      <a:r>
                        <a:rPr lang="en-US" sz="1200">
                          <a:effectLst/>
                          <a:latin typeface="Arial" panose="020B0604020202020204" pitchFamily="34" charset="0"/>
                          <a:ea typeface="Times New Roman" panose="02020603050405020304" pitchFamily="18" charset="0"/>
                          <a:cs typeface="Times New Roman" panose="02020603050405020304" pitchFamily="18" charset="0"/>
                        </a:rPr>
                        <a:t>             </a:t>
                      </a:r>
                      <a:br>
                        <a:rPr lang="en-US" sz="1200">
                          <a:effectLst/>
                          <a:latin typeface="Arial" panose="020B0604020202020204" pitchFamily="34" charset="0"/>
                          <a:ea typeface="Times New Roman" panose="02020603050405020304" pitchFamily="18" charset="0"/>
                          <a:cs typeface="Times New Roman" panose="02020603050405020304" pitchFamily="18" charset="0"/>
                        </a:rPr>
                      </a:br>
                      <a:r>
                        <a:rPr lang="en-US" sz="1200">
                          <a:effectLst/>
                          <a:latin typeface="Arial" panose="020B0604020202020204" pitchFamily="34" charset="0"/>
                          <a:ea typeface="Times New Roman" panose="02020603050405020304" pitchFamily="18" charset="0"/>
                          <a:cs typeface="Times New Roman" panose="02020603050405020304" pitchFamily="18" charset="0"/>
                        </a:rPr>
                        <a:t>Rep 1 ____   </a:t>
                      </a:r>
                      <a:br>
                        <a:rPr lang="en-US" sz="1200">
                          <a:effectLst/>
                          <a:latin typeface="Arial" panose="020B0604020202020204" pitchFamily="34" charset="0"/>
                          <a:ea typeface="Times New Roman" panose="02020603050405020304" pitchFamily="18" charset="0"/>
                          <a:cs typeface="Times New Roman" panose="02020603050405020304" pitchFamily="18" charset="0"/>
                        </a:rPr>
                      </a:br>
                      <a:r>
                        <a:rPr lang="en-US" sz="1200">
                          <a:effectLst/>
                          <a:latin typeface="Arial" panose="020B0604020202020204" pitchFamily="34" charset="0"/>
                          <a:ea typeface="Times New Roman" panose="02020603050405020304" pitchFamily="18" charset="0"/>
                          <a:cs typeface="Times New Roman" panose="02020603050405020304" pitchFamily="18" charset="0"/>
                        </a:rPr>
                        <a:t>Rep 2 ____  </a:t>
                      </a:r>
                      <a:br>
                        <a:rPr lang="en-US" sz="1200">
                          <a:effectLst/>
                          <a:latin typeface="Arial" panose="020B0604020202020204" pitchFamily="34" charset="0"/>
                          <a:ea typeface="Times New Roman" panose="02020603050405020304" pitchFamily="18" charset="0"/>
                          <a:cs typeface="Times New Roman" panose="02020603050405020304" pitchFamily="18" charset="0"/>
                        </a:rPr>
                      </a:br>
                      <a:br>
                        <a:rPr lang="en-US" sz="1200">
                          <a:effectLst/>
                          <a:latin typeface="Arial" panose="020B0604020202020204" pitchFamily="34" charset="0"/>
                          <a:ea typeface="Times New Roman" panose="02020603050405020304" pitchFamily="18" charset="0"/>
                          <a:cs typeface="Times New Roman" panose="02020603050405020304" pitchFamily="18" charset="0"/>
                        </a:rPr>
                      </a:br>
                      <a:r>
                        <a:rPr lang="en-US" sz="1200" u="sng">
                          <a:effectLst/>
                          <a:latin typeface="Arial" panose="020B0604020202020204" pitchFamily="34" charset="0"/>
                          <a:ea typeface="Times New Roman" panose="02020603050405020304" pitchFamily="18" charset="0"/>
                          <a:cs typeface="Times New Roman" panose="02020603050405020304" pitchFamily="18" charset="0"/>
                        </a:rPr>
                        <a:t>51”</a:t>
                      </a:r>
                      <a:br>
                        <a:rPr lang="en-US" sz="1200">
                          <a:effectLst/>
                          <a:latin typeface="Arial" panose="020B0604020202020204" pitchFamily="34" charset="0"/>
                          <a:ea typeface="Times New Roman" panose="02020603050405020304" pitchFamily="18" charset="0"/>
                          <a:cs typeface="Times New Roman" panose="02020603050405020304" pitchFamily="18" charset="0"/>
                        </a:rPr>
                      </a:br>
                      <a:r>
                        <a:rPr lang="en-US" sz="1200" u="sng">
                          <a:effectLst/>
                          <a:latin typeface="Arial" panose="020B0604020202020204" pitchFamily="34" charset="0"/>
                          <a:ea typeface="Times New Roman" panose="02020603050405020304" pitchFamily="18" charset="0"/>
                          <a:cs typeface="Times New Roman" panose="02020603050405020304" pitchFamily="18" charset="0"/>
                        </a:rPr>
                        <a:t>Push with one finger</a:t>
                      </a:r>
                      <a:r>
                        <a:rPr lang="en-US" sz="1200">
                          <a:effectLst/>
                          <a:latin typeface="Arial" panose="020B0604020202020204" pitchFamily="34" charset="0"/>
                          <a:ea typeface="Times New Roman" panose="02020603050405020304" pitchFamily="18" charset="0"/>
                          <a:cs typeface="Times New Roman" panose="02020603050405020304" pitchFamily="18" charset="0"/>
                        </a:rPr>
                        <a:t>             </a:t>
                      </a:r>
                      <a:br>
                        <a:rPr lang="en-US" sz="1200">
                          <a:effectLst/>
                          <a:latin typeface="Arial" panose="020B0604020202020204" pitchFamily="34" charset="0"/>
                          <a:ea typeface="Times New Roman" panose="02020603050405020304" pitchFamily="18" charset="0"/>
                          <a:cs typeface="Times New Roman" panose="02020603050405020304" pitchFamily="18" charset="0"/>
                        </a:rPr>
                      </a:br>
                      <a:r>
                        <a:rPr lang="en-US" sz="1200">
                          <a:effectLst/>
                          <a:latin typeface="Arial" panose="020B0604020202020204" pitchFamily="34" charset="0"/>
                          <a:ea typeface="Times New Roman" panose="02020603050405020304" pitchFamily="18" charset="0"/>
                          <a:cs typeface="Times New Roman" panose="02020603050405020304" pitchFamily="18" charset="0"/>
                        </a:rPr>
                        <a:t>Rep 1 ____   </a:t>
                      </a:r>
                      <a:br>
                        <a:rPr lang="en-US" sz="1200">
                          <a:effectLst/>
                          <a:latin typeface="Arial" panose="020B0604020202020204" pitchFamily="34" charset="0"/>
                          <a:ea typeface="Times New Roman" panose="02020603050405020304" pitchFamily="18" charset="0"/>
                          <a:cs typeface="Times New Roman" panose="02020603050405020304" pitchFamily="18" charset="0"/>
                        </a:rPr>
                      </a:br>
                      <a:r>
                        <a:rPr lang="en-US" sz="1200">
                          <a:effectLst/>
                          <a:latin typeface="Arial" panose="020B0604020202020204" pitchFamily="34" charset="0"/>
                          <a:ea typeface="Times New Roman" panose="02020603050405020304" pitchFamily="18" charset="0"/>
                          <a:cs typeface="Times New Roman" panose="02020603050405020304" pitchFamily="18" charset="0"/>
                        </a:rPr>
                        <a:t>Rep 2 ____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42" marR="476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1050" dirty="0">
                          <a:effectLst/>
                          <a:latin typeface="Arial" panose="020B0604020202020204" pitchFamily="34" charset="0"/>
                          <a:ea typeface="Times New Roman" panose="02020603050405020304" pitchFamily="18" charset="0"/>
                          <a:cs typeface="Times New Roman" panose="02020603050405020304" pitchFamily="18" charset="0"/>
                        </a:rPr>
                        <a:t>5#</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42" marR="476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6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42" marR="476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17130360"/>
                  </a:ext>
                </a:extLst>
              </a:tr>
              <a:tr h="1901696">
                <a:tc vMerge="1">
                  <a:txBody>
                    <a:bodyPr/>
                    <a:lstStyle/>
                    <a:p>
                      <a:endParaRPr lang="en-US"/>
                    </a:p>
                  </a:txBody>
                  <a:tcPr/>
                </a:tc>
                <a:tc>
                  <a:txBody>
                    <a:bodyPr/>
                    <a:lstStyle/>
                    <a:p>
                      <a:pPr marL="342900" marR="0" lvl="0" indent="-342900">
                        <a:buSzPts val="1000"/>
                        <a:buFont typeface="Arial" panose="020B0604020202020204" pitchFamily="34" charset="0"/>
                        <a:buAutoNum type="alphaLcPeriod"/>
                        <a:tabLst>
                          <a:tab pos="182245" algn="l"/>
                        </a:tabLs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Push/Pull up to 15# at 38” on machines or at self selected on IV pole.</a:t>
                      </a:r>
                      <a:br>
                        <a:rPr lang="en-US" sz="1200" dirty="0">
                          <a:effectLst/>
                          <a:latin typeface="Arial" panose="020B0604020202020204" pitchFamily="34" charset="0"/>
                          <a:ea typeface="Times New Roman" panose="02020603050405020304" pitchFamily="18" charset="0"/>
                          <a:cs typeface="Times New Roman" panose="02020603050405020304" pitchFamily="18" charset="0"/>
                        </a:rPr>
                      </a:br>
                      <a:br>
                        <a:rPr lang="en-US" sz="1200" dirty="0">
                          <a:effectLst/>
                          <a:latin typeface="Arial" panose="020B0604020202020204" pitchFamily="34" charset="0"/>
                          <a:ea typeface="Times New Roman" panose="02020603050405020304" pitchFamily="18" charset="0"/>
                          <a:cs typeface="Times New Roman" panose="02020603050405020304" pitchFamily="18" charset="0"/>
                        </a:rPr>
                      </a:br>
                      <a:br>
                        <a:rPr lang="en-US" sz="1200" dirty="0">
                          <a:effectLst/>
                          <a:latin typeface="Arial" panose="020B0604020202020204" pitchFamily="34" charset="0"/>
                          <a:ea typeface="Times New Roman" panose="02020603050405020304" pitchFamily="18" charset="0"/>
                          <a:cs typeface="Times New Roman" panose="02020603050405020304" pitchFamily="18" charset="0"/>
                        </a:rPr>
                      </a:br>
                      <a:br>
                        <a:rPr lang="en-US" sz="1200" dirty="0">
                          <a:effectLst/>
                          <a:latin typeface="Arial" panose="020B0604020202020204" pitchFamily="34" charset="0"/>
                          <a:ea typeface="Times New Roman" panose="02020603050405020304" pitchFamily="18" charset="0"/>
                          <a:cs typeface="Times New Roman" panose="02020603050405020304" pitchFamily="18" charset="0"/>
                        </a:rPr>
                      </a:br>
                      <a:r>
                        <a:rPr lang="en-US" sz="1200" u="sng" dirty="0">
                          <a:effectLst/>
                          <a:latin typeface="Arial" panose="020B0604020202020204" pitchFamily="34" charset="0"/>
                          <a:ea typeface="Times New Roman" panose="02020603050405020304" pitchFamily="18" charset="0"/>
                          <a:cs typeface="Times New Roman" panose="02020603050405020304" pitchFamily="18" charset="0"/>
                        </a:rPr>
                        <a:t>38”</a:t>
                      </a:r>
                      <a:br>
                        <a:rPr lang="en-US" sz="1200" dirty="0">
                          <a:effectLst/>
                          <a:latin typeface="Arial" panose="020B0604020202020204" pitchFamily="34" charset="0"/>
                          <a:ea typeface="Times New Roman" panose="02020603050405020304" pitchFamily="18" charset="0"/>
                          <a:cs typeface="Times New Roman" panose="02020603050405020304" pitchFamily="18" charset="0"/>
                        </a:rPr>
                      </a:br>
                      <a:r>
                        <a:rPr lang="en-US" sz="1200" u="sng" dirty="0">
                          <a:effectLst/>
                          <a:latin typeface="Arial" panose="020B0604020202020204" pitchFamily="34" charset="0"/>
                          <a:ea typeface="Times New Roman" panose="02020603050405020304" pitchFamily="18" charset="0"/>
                          <a:cs typeface="Times New Roman" panose="02020603050405020304" pitchFamily="18" charset="0"/>
                        </a:rPr>
                        <a:t>Push</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200" u="sng" dirty="0">
                          <a:effectLst/>
                          <a:latin typeface="Arial" panose="020B0604020202020204" pitchFamily="34" charset="0"/>
                          <a:ea typeface="Times New Roman" panose="02020603050405020304" pitchFamily="18" charset="0"/>
                          <a:cs typeface="Times New Roman" panose="02020603050405020304" pitchFamily="18" charset="0"/>
                        </a:rPr>
                        <a:t>Pull</a:t>
                      </a:r>
                      <a:br>
                        <a:rPr lang="en-US" sz="1200" dirty="0">
                          <a:effectLst/>
                          <a:latin typeface="Arial" panose="020B0604020202020204" pitchFamily="34" charset="0"/>
                          <a:ea typeface="Times New Roman" panose="02020603050405020304" pitchFamily="18" charset="0"/>
                          <a:cs typeface="Times New Roman" panose="02020603050405020304" pitchFamily="18" charset="0"/>
                        </a:rPr>
                      </a:br>
                      <a:r>
                        <a:rPr lang="en-US" sz="1200" dirty="0">
                          <a:effectLst/>
                          <a:latin typeface="Arial" panose="020B0604020202020204" pitchFamily="34" charset="0"/>
                          <a:ea typeface="Times New Roman" panose="02020603050405020304" pitchFamily="18" charset="0"/>
                          <a:cs typeface="Times New Roman" panose="02020603050405020304" pitchFamily="18" charset="0"/>
                        </a:rPr>
                        <a:t>Rep 1 ____     Rep 1 ____</a:t>
                      </a:r>
                      <a:br>
                        <a:rPr lang="en-US" sz="1200" dirty="0">
                          <a:effectLst/>
                          <a:latin typeface="Arial" panose="020B0604020202020204" pitchFamily="34" charset="0"/>
                          <a:ea typeface="Times New Roman" panose="02020603050405020304" pitchFamily="18" charset="0"/>
                          <a:cs typeface="Times New Roman" panose="02020603050405020304" pitchFamily="18" charset="0"/>
                        </a:rPr>
                      </a:br>
                      <a:r>
                        <a:rPr lang="en-US" sz="1200" dirty="0">
                          <a:effectLst/>
                          <a:latin typeface="Arial" panose="020B0604020202020204" pitchFamily="34" charset="0"/>
                          <a:ea typeface="Times New Roman" panose="02020603050405020304" pitchFamily="18" charset="0"/>
                          <a:cs typeface="Times New Roman" panose="02020603050405020304" pitchFamily="18" charset="0"/>
                        </a:rPr>
                        <a:t>Rep 2 ____     Rep 2 ____</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42" marR="476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1050" dirty="0">
                          <a:effectLst/>
                          <a:latin typeface="Arial" panose="020B0604020202020204" pitchFamily="34" charset="0"/>
                          <a:ea typeface="Times New Roman" panose="02020603050405020304" pitchFamily="18" charset="0"/>
                          <a:cs typeface="Times New Roman" panose="02020603050405020304" pitchFamily="18" charset="0"/>
                        </a:rPr>
                        <a:t>15#</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42" marR="476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6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42" marR="476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60258837"/>
                  </a:ext>
                </a:extLst>
              </a:tr>
            </a:tbl>
          </a:graphicData>
        </a:graphic>
      </p:graphicFrame>
      <p:sp>
        <p:nvSpPr>
          <p:cNvPr id="2" name="Rectangle 1" descr="Programmer">
            <a:extLst>
              <a:ext uri="{FF2B5EF4-FFF2-40B4-BE49-F238E27FC236}">
                <a16:creationId xmlns:a16="http://schemas.microsoft.com/office/drawing/2014/main" id="{A69868B0-D023-F787-9817-90FAD789054E}"/>
              </a:ext>
            </a:extLst>
          </p:cNvPr>
          <p:cNvSpPr/>
          <p:nvPr/>
        </p:nvSpPr>
        <p:spPr>
          <a:xfrm>
            <a:off x="1379567" y="823018"/>
            <a:ext cx="1419390" cy="1418377"/>
          </a:xfrm>
          <a:prstGeom prst="rect">
            <a:avLst/>
          </a:prstGeom>
          <a:blipFill>
            <a:blip r:embed="rId3">
              <a:biLevel thresh="25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spTree>
    <p:extLst>
      <p:ext uri="{BB962C8B-B14F-4D97-AF65-F5344CB8AC3E}">
        <p14:creationId xmlns:p14="http://schemas.microsoft.com/office/powerpoint/2010/main" val="2317014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73D2AE3-D8B2-AF29-2F02-62E28070EC48}"/>
              </a:ext>
            </a:extLst>
          </p:cNvPr>
          <p:cNvSpPr>
            <a:spLocks noGrp="1"/>
          </p:cNvSpPr>
          <p:nvPr>
            <p:ph type="title"/>
          </p:nvPr>
        </p:nvSpPr>
        <p:spPr>
          <a:xfrm>
            <a:off x="838200" y="365125"/>
            <a:ext cx="10515600" cy="1325563"/>
          </a:xfrm>
        </p:spPr>
        <p:txBody>
          <a:bodyPr anchor="ctr">
            <a:normAutofit/>
          </a:bodyPr>
          <a:lstStyle/>
          <a:p>
            <a:r>
              <a:rPr lang="en-US" dirty="0"/>
              <a:t>HIRED! </a:t>
            </a:r>
          </a:p>
        </p:txBody>
      </p:sp>
      <p:pic>
        <p:nvPicPr>
          <p:cNvPr id="5" name="Content Placeholder 4" descr="Checklist with solid fill">
            <a:extLst>
              <a:ext uri="{FF2B5EF4-FFF2-40B4-BE49-F238E27FC236}">
                <a16:creationId xmlns:a16="http://schemas.microsoft.com/office/drawing/2014/main" id="{FE23EA0E-540E-73E0-46DC-FCB4032F8896}"/>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3920331" y="1825625"/>
            <a:ext cx="4351338" cy="4351338"/>
          </a:xfrm>
        </p:spPr>
      </p:pic>
    </p:spTree>
    <p:extLst>
      <p:ext uri="{BB962C8B-B14F-4D97-AF65-F5344CB8AC3E}">
        <p14:creationId xmlns:p14="http://schemas.microsoft.com/office/powerpoint/2010/main" val="592944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2075F-B965-252B-623E-626878D3659D}"/>
              </a:ext>
            </a:extLst>
          </p:cNvPr>
          <p:cNvSpPr>
            <a:spLocks noGrp="1"/>
          </p:cNvSpPr>
          <p:nvPr>
            <p:ph type="title"/>
          </p:nvPr>
        </p:nvSpPr>
        <p:spPr/>
        <p:txBody>
          <a:bodyPr/>
          <a:lstStyle/>
          <a:p>
            <a:r>
              <a:rPr lang="en-US" dirty="0">
                <a:latin typeface="Segoe UI Semibold"/>
                <a:cs typeface="Segoe UI Semibold"/>
              </a:rPr>
              <a:t>And now: </a:t>
            </a:r>
            <a:r>
              <a:rPr lang="en-US" sz="7200" dirty="0">
                <a:solidFill>
                  <a:schemeClr val="tx2"/>
                </a:solidFill>
                <a:latin typeface="Segoe UI Semibold"/>
                <a:cs typeface="Segoe UI Semibold"/>
              </a:rPr>
              <a:t>INJURED</a:t>
            </a:r>
          </a:p>
        </p:txBody>
      </p:sp>
      <p:sp>
        <p:nvSpPr>
          <p:cNvPr id="3" name="Content Placeholder 2">
            <a:extLst>
              <a:ext uri="{FF2B5EF4-FFF2-40B4-BE49-F238E27FC236}">
                <a16:creationId xmlns:a16="http://schemas.microsoft.com/office/drawing/2014/main" id="{99B3CCC6-733A-0CFC-3B97-3CCB280837E0}"/>
              </a:ext>
            </a:extLst>
          </p:cNvPr>
          <p:cNvSpPr>
            <a:spLocks noGrp="1"/>
          </p:cNvSpPr>
          <p:nvPr>
            <p:ph idx="1"/>
          </p:nvPr>
        </p:nvSpPr>
        <p:spPr>
          <a:xfrm>
            <a:off x="4596713" y="1434328"/>
            <a:ext cx="6757087" cy="4742635"/>
          </a:xfrm>
        </p:spPr>
        <p:txBody>
          <a:bodyPr vert="horz" lIns="91440" tIns="45720" rIns="91440" bIns="45720" rtlCol="0" anchor="ctr">
            <a:normAutofit/>
          </a:bodyPr>
          <a:lstStyle/>
          <a:p>
            <a:pPr marL="0" indent="0" algn="ctr">
              <a:buNone/>
            </a:pPr>
            <a:r>
              <a:rPr lang="en-US" sz="3600" dirty="0">
                <a:latin typeface="Segoe UI"/>
                <a:cs typeface="Segoe UI"/>
              </a:rPr>
              <a:t>new employees are </a:t>
            </a:r>
            <a:endParaRPr lang="en-US" sz="3600" dirty="0"/>
          </a:p>
          <a:p>
            <a:pPr marL="0" indent="0" algn="ctr">
              <a:buNone/>
            </a:pPr>
            <a:r>
              <a:rPr lang="en-US" sz="6000" b="1" dirty="0">
                <a:solidFill>
                  <a:srgbClr val="FE5000"/>
                </a:solidFill>
                <a:latin typeface="Segoe UI"/>
                <a:cs typeface="Segoe UI"/>
              </a:rPr>
              <a:t>4-6 times </a:t>
            </a:r>
            <a:endParaRPr lang="en-US" sz="6000" dirty="0">
              <a:solidFill>
                <a:srgbClr val="FE5000"/>
              </a:solidFill>
            </a:endParaRPr>
          </a:p>
          <a:p>
            <a:pPr marL="0" indent="0" algn="ctr">
              <a:buNone/>
            </a:pPr>
            <a:r>
              <a:rPr lang="en-US" sz="3600" dirty="0">
                <a:latin typeface="Segoe UI"/>
                <a:cs typeface="Segoe UI"/>
              </a:rPr>
              <a:t>more likely to be injured within the first </a:t>
            </a:r>
            <a:endParaRPr lang="en-US" sz="3600"/>
          </a:p>
          <a:p>
            <a:pPr marL="0" indent="0" algn="ctr">
              <a:buNone/>
            </a:pPr>
            <a:r>
              <a:rPr lang="en-US" sz="6000" b="1" dirty="0">
                <a:solidFill>
                  <a:srgbClr val="FE5000"/>
                </a:solidFill>
                <a:latin typeface="Segoe UI"/>
                <a:cs typeface="Segoe UI"/>
              </a:rPr>
              <a:t>90 days</a:t>
            </a:r>
            <a:r>
              <a:rPr lang="en-US" sz="6000" b="1" dirty="0">
                <a:latin typeface="Segoe UI"/>
                <a:cs typeface="Segoe UI"/>
              </a:rPr>
              <a:t> </a:t>
            </a:r>
            <a:endParaRPr lang="en-US" sz="6000" b="1" dirty="0"/>
          </a:p>
          <a:p>
            <a:pPr marL="0" indent="0" algn="ctr">
              <a:buNone/>
            </a:pPr>
            <a:r>
              <a:rPr lang="en-US" sz="3600" dirty="0">
                <a:latin typeface="Segoe UI"/>
                <a:cs typeface="Segoe UI"/>
              </a:rPr>
              <a:t>of employment</a:t>
            </a:r>
            <a:endParaRPr lang="en-US" sz="3600" dirty="0"/>
          </a:p>
        </p:txBody>
      </p:sp>
      <p:pic>
        <p:nvPicPr>
          <p:cNvPr id="4" name="Graphic 3" descr="Daily calendar outline">
            <a:extLst>
              <a:ext uri="{FF2B5EF4-FFF2-40B4-BE49-F238E27FC236}">
                <a16:creationId xmlns:a16="http://schemas.microsoft.com/office/drawing/2014/main" id="{4638EED6-C188-D7C0-C1A2-FFE9A4206B0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5693" y="1849395"/>
            <a:ext cx="4497858" cy="4477264"/>
          </a:xfrm>
          <a:prstGeom prst="rect">
            <a:avLst/>
          </a:prstGeom>
        </p:spPr>
      </p:pic>
    </p:spTree>
    <p:extLst>
      <p:ext uri="{BB962C8B-B14F-4D97-AF65-F5344CB8AC3E}">
        <p14:creationId xmlns:p14="http://schemas.microsoft.com/office/powerpoint/2010/main" val="3455528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1CCDA-1C8D-E024-EB23-E32EB4B30BA4}"/>
              </a:ext>
            </a:extLst>
          </p:cNvPr>
          <p:cNvSpPr>
            <a:spLocks noGrp="1"/>
          </p:cNvSpPr>
          <p:nvPr>
            <p:ph type="title"/>
          </p:nvPr>
        </p:nvSpPr>
        <p:spPr>
          <a:xfrm>
            <a:off x="838200" y="723034"/>
            <a:ext cx="10753724" cy="1047750"/>
          </a:xfrm>
        </p:spPr>
        <p:txBody>
          <a:bodyPr anchor="ctr">
            <a:normAutofit/>
          </a:bodyPr>
          <a:lstStyle/>
          <a:p>
            <a:pPr algn="ctr"/>
            <a:r>
              <a:rPr lang="en-US" sz="4100" dirty="0">
                <a:latin typeface="Segoe UI Semibold"/>
                <a:cs typeface="Segoe UI Semibold"/>
              </a:rPr>
              <a:t>Post-Injury Functional Job Testing</a:t>
            </a:r>
            <a:endParaRPr lang="en-US" sz="4100" dirty="0"/>
          </a:p>
        </p:txBody>
      </p:sp>
      <p:pic>
        <p:nvPicPr>
          <p:cNvPr id="5" name="Picture 4" descr="Pen placed on top of a signature line">
            <a:extLst>
              <a:ext uri="{FF2B5EF4-FFF2-40B4-BE49-F238E27FC236}">
                <a16:creationId xmlns:a16="http://schemas.microsoft.com/office/drawing/2014/main" id="{0E667ACE-DB9C-E3DC-C7F9-0D8816850E76}"/>
              </a:ext>
            </a:extLst>
          </p:cNvPr>
          <p:cNvPicPr>
            <a:picLocks noChangeAspect="1"/>
          </p:cNvPicPr>
          <p:nvPr/>
        </p:nvPicPr>
        <p:blipFill>
          <a:blip r:embed="rId2"/>
          <a:srcRect t="1354" r="3" b="40108"/>
          <a:stretch>
            <a:fillRect/>
          </a:stretch>
        </p:blipFill>
        <p:spPr>
          <a:xfrm>
            <a:off x="838199" y="1981200"/>
            <a:ext cx="10753725" cy="4195763"/>
          </a:xfrm>
          <a:prstGeom prst="rect">
            <a:avLst/>
          </a:prstGeom>
          <a:noFill/>
        </p:spPr>
      </p:pic>
    </p:spTree>
    <p:extLst>
      <p:ext uri="{BB962C8B-B14F-4D97-AF65-F5344CB8AC3E}">
        <p14:creationId xmlns:p14="http://schemas.microsoft.com/office/powerpoint/2010/main" val="2475511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BA327-9B02-CC61-6C46-B9BD8A42E4DE}"/>
              </a:ext>
            </a:extLst>
          </p:cNvPr>
          <p:cNvSpPr>
            <a:spLocks noGrp="1"/>
          </p:cNvSpPr>
          <p:nvPr>
            <p:ph type="title"/>
          </p:nvPr>
        </p:nvSpPr>
        <p:spPr>
          <a:xfrm>
            <a:off x="838200" y="138584"/>
            <a:ext cx="10515600" cy="1325563"/>
          </a:xfrm>
        </p:spPr>
        <p:txBody>
          <a:bodyPr anchor="ctr">
            <a:normAutofit/>
          </a:bodyPr>
          <a:lstStyle/>
          <a:p>
            <a:r>
              <a:rPr lang="en-US"/>
              <a:t>BENEFITS</a:t>
            </a:r>
            <a:endParaRPr lang="en-US" dirty="0"/>
          </a:p>
        </p:txBody>
      </p:sp>
      <p:graphicFrame>
        <p:nvGraphicFramePr>
          <p:cNvPr id="29" name="Diagram 28">
            <a:extLst>
              <a:ext uri="{FF2B5EF4-FFF2-40B4-BE49-F238E27FC236}">
                <a16:creationId xmlns:a16="http://schemas.microsoft.com/office/drawing/2014/main" id="{64538865-9799-1506-13A9-6168C114978B}"/>
              </a:ext>
            </a:extLst>
          </p:cNvPr>
          <p:cNvGraphicFramePr/>
          <p:nvPr>
            <p:extLst>
              <p:ext uri="{D42A27DB-BD31-4B8C-83A1-F6EECF244321}">
                <p14:modId xmlns:p14="http://schemas.microsoft.com/office/powerpoint/2010/main" val="886915379"/>
              </p:ext>
            </p:extLst>
          </p:nvPr>
        </p:nvGraphicFramePr>
        <p:xfrm>
          <a:off x="1112109" y="1311877"/>
          <a:ext cx="9432322" cy="51610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79202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7416" y="5813766"/>
            <a:ext cx="457149" cy="457149"/>
          </a:xfrm>
          <a:prstGeom prst="rect">
            <a:avLst/>
          </a:prstGeom>
        </p:spPr>
      </p:pic>
      <p:sp>
        <p:nvSpPr>
          <p:cNvPr id="8" name="TextBox 7"/>
          <p:cNvSpPr txBox="1"/>
          <p:nvPr/>
        </p:nvSpPr>
        <p:spPr>
          <a:xfrm>
            <a:off x="3564603" y="5827460"/>
            <a:ext cx="198125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62626"/>
                </a:solidFill>
                <a:effectLst/>
                <a:uLnTx/>
                <a:uFillTx/>
                <a:latin typeface="Segoe UI" panose="020B0502040204020203" pitchFamily="34" charset="0"/>
                <a:cs typeface="Segoe UI" panose="020B0502040204020203" pitchFamily="34" charset="0"/>
              </a:rPr>
              <a:t>@RASWorkComp</a:t>
            </a:r>
          </a:p>
        </p:txBody>
      </p:sp>
      <p:sp>
        <p:nvSpPr>
          <p:cNvPr id="12" name="TextBox 11">
            <a:extLst>
              <a:ext uri="{FF2B5EF4-FFF2-40B4-BE49-F238E27FC236}">
                <a16:creationId xmlns:a16="http://schemas.microsoft.com/office/drawing/2014/main" id="{4D533831-87A1-4EA5-AA46-4DECCAAD35F9}"/>
              </a:ext>
            </a:extLst>
          </p:cNvPr>
          <p:cNvSpPr txBox="1"/>
          <p:nvPr/>
        </p:nvSpPr>
        <p:spPr>
          <a:xfrm>
            <a:off x="1679417" y="4840853"/>
            <a:ext cx="320146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E5000"/>
                </a:solidFill>
                <a:effectLst/>
                <a:uLnTx/>
                <a:uFillTx/>
                <a:latin typeface="Segoe UI" panose="020B0502040204020203" pitchFamily="34" charset="0"/>
                <a:cs typeface="Segoe UI" panose="020B0502040204020203" pitchFamily="34" charset="0"/>
              </a:rPr>
              <a:t>Workers’ Compensation.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E87A0"/>
                </a:solidFill>
                <a:effectLst/>
                <a:uLnTx/>
                <a:uFillTx/>
                <a:latin typeface="Segoe UI" panose="020B0502040204020203" pitchFamily="34" charset="0"/>
                <a:cs typeface="Segoe UI" panose="020B0502040204020203" pitchFamily="34" charset="0"/>
              </a:rPr>
              <a:t> </a:t>
            </a:r>
            <a:r>
              <a:rPr kumimoji="0" lang="en-US" sz="1100" b="0" i="0" u="none" strike="noStrike" kern="1200" cap="none" spc="0" normalizeH="0" baseline="0" noProof="0" dirty="0">
                <a:ln>
                  <a:noFill/>
                </a:ln>
                <a:solidFill>
                  <a:srgbClr val="8C8279"/>
                </a:solidFill>
                <a:effectLst/>
                <a:uLnTx/>
                <a:uFillTx/>
                <a:latin typeface="Segoe UI" panose="020B0502040204020203" pitchFamily="34" charset="0"/>
                <a:cs typeface="Segoe UI" panose="020B0502040204020203" pitchFamily="34" charset="0"/>
              </a:rPr>
              <a:t>It’s what we do. It’s who we are.</a:t>
            </a:r>
          </a:p>
        </p:txBody>
      </p:sp>
      <p:sp>
        <p:nvSpPr>
          <p:cNvPr id="7" name="Rectangle 6">
            <a:extLst>
              <a:ext uri="{FF2B5EF4-FFF2-40B4-BE49-F238E27FC236}">
                <a16:creationId xmlns:a16="http://schemas.microsoft.com/office/drawing/2014/main" id="{1D27FB0D-D760-490C-A23D-32E773316699}"/>
              </a:ext>
            </a:extLst>
          </p:cNvPr>
          <p:cNvSpPr/>
          <p:nvPr/>
        </p:nvSpPr>
        <p:spPr>
          <a:xfrm>
            <a:off x="0" y="0"/>
            <a:ext cx="12192000" cy="3429000"/>
          </a:xfrm>
          <a:prstGeom prst="rect">
            <a:avLst/>
          </a:prstGeom>
          <a:solidFill>
            <a:srgbClr val="4E87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panose="020B0502040204020203" pitchFamily="34" charset="0"/>
              <a:cs typeface="Segoe UI" panose="020B0502040204020203" pitchFamily="34" charset="0"/>
            </a:endParaRPr>
          </a:p>
        </p:txBody>
      </p:sp>
      <p:sp>
        <p:nvSpPr>
          <p:cNvPr id="14" name="TextBox 13">
            <a:extLst>
              <a:ext uri="{FF2B5EF4-FFF2-40B4-BE49-F238E27FC236}">
                <a16:creationId xmlns:a16="http://schemas.microsoft.com/office/drawing/2014/main" id="{8C71F8CA-BA00-4367-8B03-865C791946BF}"/>
              </a:ext>
            </a:extLst>
          </p:cNvPr>
          <p:cNvSpPr txBox="1"/>
          <p:nvPr/>
        </p:nvSpPr>
        <p:spPr>
          <a:xfrm>
            <a:off x="666974" y="1012151"/>
            <a:ext cx="772749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a:ln>
                  <a:noFill/>
                </a:ln>
                <a:solidFill>
                  <a:prstClr val="white"/>
                </a:solidFill>
                <a:effectLst/>
                <a:uLnTx/>
                <a:uFillTx/>
                <a:latin typeface="Segoe UI" panose="020B0502040204020203" pitchFamily="34" charset="0"/>
                <a:cs typeface="Segoe UI" panose="020B0502040204020203" pitchFamily="34" charset="0"/>
              </a:rPr>
              <a:t>Questions?</a:t>
            </a:r>
          </a:p>
        </p:txBody>
      </p:sp>
      <p:sp>
        <p:nvSpPr>
          <p:cNvPr id="17" name="Wave 16">
            <a:extLst>
              <a:ext uri="{FF2B5EF4-FFF2-40B4-BE49-F238E27FC236}">
                <a16:creationId xmlns:a16="http://schemas.microsoft.com/office/drawing/2014/main" id="{71AD34E5-B2FA-4773-B270-2CE58C86A067}"/>
              </a:ext>
            </a:extLst>
          </p:cNvPr>
          <p:cNvSpPr/>
          <p:nvPr/>
        </p:nvSpPr>
        <p:spPr bwMode="auto">
          <a:xfrm rot="10800000">
            <a:off x="0" y="3083275"/>
            <a:ext cx="12192000" cy="1099187"/>
          </a:xfrm>
          <a:prstGeom prst="wave">
            <a:avLst>
              <a:gd name="adj1" fmla="val 12500"/>
              <a:gd name="adj2" fmla="val 0"/>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62626"/>
              </a:solidFill>
              <a:effectLst/>
              <a:uLnTx/>
              <a:uFillTx/>
              <a:latin typeface="Segoe UI" panose="020B0502040204020203" pitchFamily="34" charset="0"/>
              <a:cs typeface="Segoe UI" panose="020B0502040204020203" pitchFamily="34" charset="0"/>
            </a:endParaRPr>
          </a:p>
        </p:txBody>
      </p:sp>
      <p:pic>
        <p:nvPicPr>
          <p:cNvPr id="18" name="Picture 17" descr="A close up of a logo&#10;&#10;Description automatically generated">
            <a:hlinkClick r:id="rId4"/>
            <a:extLst>
              <a:ext uri="{FF2B5EF4-FFF2-40B4-BE49-F238E27FC236}">
                <a16:creationId xmlns:a16="http://schemas.microsoft.com/office/drawing/2014/main" id="{1E0E6520-CE8B-477F-B53E-B234EED84E9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1427" y="5706645"/>
            <a:ext cx="654720" cy="651587"/>
          </a:xfrm>
          <a:prstGeom prst="rect">
            <a:avLst/>
          </a:prstGeom>
        </p:spPr>
      </p:pic>
      <p:sp>
        <p:nvSpPr>
          <p:cNvPr id="19" name="TextBox 18">
            <a:extLst>
              <a:ext uri="{FF2B5EF4-FFF2-40B4-BE49-F238E27FC236}">
                <a16:creationId xmlns:a16="http://schemas.microsoft.com/office/drawing/2014/main" id="{735B9928-E940-442F-B773-626617520A48}"/>
              </a:ext>
            </a:extLst>
          </p:cNvPr>
          <p:cNvSpPr txBox="1"/>
          <p:nvPr/>
        </p:nvSpPr>
        <p:spPr>
          <a:xfrm>
            <a:off x="666974" y="6396858"/>
            <a:ext cx="1223626"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262626"/>
                </a:solidFill>
                <a:effectLst/>
                <a:uLnTx/>
                <a:uFillTx/>
                <a:latin typeface="Segoe UI" panose="020B0502040204020203" pitchFamily="34" charset="0"/>
                <a:cs typeface="Segoe UI" panose="020B0502040204020203" pitchFamily="34" charset="0"/>
              </a:rPr>
              <a:t>2020-2025</a:t>
            </a:r>
          </a:p>
        </p:txBody>
      </p:sp>
      <p:pic>
        <p:nvPicPr>
          <p:cNvPr id="3" name="Picture 2" descr="A white and black sign with black text&#10;&#10;Description automatically generated">
            <a:extLst>
              <a:ext uri="{FF2B5EF4-FFF2-40B4-BE49-F238E27FC236}">
                <a16:creationId xmlns:a16="http://schemas.microsoft.com/office/drawing/2014/main" id="{05B36B6A-F8B5-0B63-992D-F5AC6404AE2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11915" y="5845849"/>
            <a:ext cx="1143279" cy="434684"/>
          </a:xfrm>
          <a:prstGeom prst="rect">
            <a:avLst/>
          </a:prstGeom>
        </p:spPr>
      </p:pic>
      <p:pic>
        <p:nvPicPr>
          <p:cNvPr id="11" name="Picture 10" descr="A logo with a orange ribbon&#10;&#10;Description automatically generated with medium confidence">
            <a:extLst>
              <a:ext uri="{FF2B5EF4-FFF2-40B4-BE49-F238E27FC236}">
                <a16:creationId xmlns:a16="http://schemas.microsoft.com/office/drawing/2014/main" id="{09B05D05-CF34-7DB5-950B-B9BBEDD1A3D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8112" y="3597110"/>
            <a:ext cx="3764715" cy="1075633"/>
          </a:xfrm>
          <a:prstGeom prst="rect">
            <a:avLst/>
          </a:prstGeom>
        </p:spPr>
      </p:pic>
      <p:pic>
        <p:nvPicPr>
          <p:cNvPr id="2" name="Picture 1">
            <a:extLst>
              <a:ext uri="{FF2B5EF4-FFF2-40B4-BE49-F238E27FC236}">
                <a16:creationId xmlns:a16="http://schemas.microsoft.com/office/drawing/2014/main" id="{92DFD2FC-C3B3-2122-519D-E4C228E9762A}"/>
              </a:ext>
            </a:extLst>
          </p:cNvPr>
          <p:cNvPicPr>
            <a:picLocks noChangeAspect="1"/>
          </p:cNvPicPr>
          <p:nvPr/>
        </p:nvPicPr>
        <p:blipFill>
          <a:blip r:embed="rId8" cstate="print">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895422" y="564202"/>
            <a:ext cx="2667000" cy="3730529"/>
          </a:xfrm>
          <a:prstGeom prst="rect">
            <a:avLst/>
          </a:prstGeom>
          <a:noFill/>
          <a:ln>
            <a:noFill/>
          </a:ln>
        </p:spPr>
      </p:pic>
      <p:sp>
        <p:nvSpPr>
          <p:cNvPr id="4" name="Rectangle 3">
            <a:extLst>
              <a:ext uri="{FF2B5EF4-FFF2-40B4-BE49-F238E27FC236}">
                <a16:creationId xmlns:a16="http://schemas.microsoft.com/office/drawing/2014/main" id="{BC5DA856-E5A9-3D43-34EB-2B8B56B12857}"/>
              </a:ext>
            </a:extLst>
          </p:cNvPr>
          <p:cNvSpPr/>
          <p:nvPr/>
        </p:nvSpPr>
        <p:spPr>
          <a:xfrm>
            <a:off x="6066622" y="4462404"/>
            <a:ext cx="6324600" cy="1015663"/>
          </a:xfrm>
          <a:prstGeom prst="rect">
            <a:avLst/>
          </a:prstGeom>
          <a:ln>
            <a:noFill/>
          </a:ln>
        </p:spPr>
        <p:txBody>
          <a:bodyPr wrap="square">
            <a:spAutoFit/>
          </a:bodyPr>
          <a:lstStyle/>
          <a:p>
            <a:pPr algn="ctr">
              <a:buFont typeface="Wingdings" pitchFamily="2" charset="2"/>
              <a:buNone/>
            </a:pPr>
            <a:r>
              <a:rPr lang="en-US" sz="2000" spc="200">
                <a:latin typeface="Segoe UI" panose="020B0502040204020203" pitchFamily="34" charset="0"/>
                <a:cs typeface="Segoe UI" panose="020B0502040204020203" pitchFamily="34" charset="0"/>
              </a:rPr>
              <a:t>KELLY MARSHALL</a:t>
            </a:r>
            <a:r>
              <a:rPr lang="en-US" sz="2000">
                <a:latin typeface="Segoe UI" panose="020B0502040204020203" pitchFamily="34" charset="0"/>
                <a:cs typeface="Segoe UI" panose="020B0502040204020203" pitchFamily="34" charset="0"/>
              </a:rPr>
              <a:t>, MS, OTR/L, CEES</a:t>
            </a:r>
          </a:p>
          <a:p>
            <a:pPr algn="ctr">
              <a:tabLst>
                <a:tab pos="401638" algn="l"/>
              </a:tabLst>
            </a:pPr>
            <a:r>
              <a:rPr lang="en-US" sz="2000">
                <a:latin typeface="Segoe UI" panose="020B0502040204020203" pitchFamily="34" charset="0"/>
                <a:cs typeface="Segoe UI" panose="020B0502040204020203" pitchFamily="34" charset="0"/>
              </a:rPr>
              <a:t>P. 605.361.5721</a:t>
            </a:r>
          </a:p>
          <a:p>
            <a:pPr algn="ctr">
              <a:tabLst>
                <a:tab pos="401638" algn="l"/>
              </a:tabLst>
            </a:pPr>
            <a:r>
              <a:rPr lang="en-US" sz="2000">
                <a:latin typeface="Segoe UI" panose="020B0502040204020203" pitchFamily="34" charset="0"/>
                <a:cs typeface="Segoe UI" panose="020B0502040204020203" pitchFamily="34" charset="0"/>
              </a:rPr>
              <a:t>E. </a:t>
            </a:r>
            <a:r>
              <a:rPr lang="en-US" sz="2000" u="sng">
                <a:solidFill>
                  <a:srgbClr val="FE5000"/>
                </a:solidFill>
                <a:latin typeface="Segoe UI" panose="020B0502040204020203" pitchFamily="34" charset="0"/>
                <a:cs typeface="Segoe UI" panose="020B0502040204020203" pitchFamily="34" charset="0"/>
              </a:rPr>
              <a:t>Kelly.Marshall@RASCompanies.com</a:t>
            </a:r>
            <a:endParaRPr lang="en-US" sz="2000">
              <a:solidFill>
                <a:srgbClr val="FE5000"/>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517264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187DF-A74B-445C-B605-49B0101F9918}"/>
              </a:ext>
            </a:extLst>
          </p:cNvPr>
          <p:cNvSpPr>
            <a:spLocks noGrp="1"/>
          </p:cNvSpPr>
          <p:nvPr>
            <p:ph type="title"/>
          </p:nvPr>
        </p:nvSpPr>
        <p:spPr>
          <a:xfrm>
            <a:off x="838200" y="365125"/>
            <a:ext cx="10515600" cy="1325563"/>
          </a:xfrm>
        </p:spPr>
        <p:txBody>
          <a:bodyPr anchor="ctr">
            <a:normAutofit/>
          </a:bodyPr>
          <a:lstStyle/>
          <a:p>
            <a:r>
              <a:rPr lang="en-US" dirty="0"/>
              <a:t>Objectives</a:t>
            </a:r>
          </a:p>
        </p:txBody>
      </p:sp>
      <p:sp>
        <p:nvSpPr>
          <p:cNvPr id="3" name="Content Placeholder 2">
            <a:extLst>
              <a:ext uri="{FF2B5EF4-FFF2-40B4-BE49-F238E27FC236}">
                <a16:creationId xmlns:a16="http://schemas.microsoft.com/office/drawing/2014/main" id="{3C49BCE1-3F70-4413-AFFF-C3CF94802294}"/>
              </a:ext>
            </a:extLst>
          </p:cNvPr>
          <p:cNvSpPr>
            <a:spLocks noGrp="1"/>
          </p:cNvSpPr>
          <p:nvPr>
            <p:ph idx="1"/>
          </p:nvPr>
        </p:nvSpPr>
        <p:spPr>
          <a:xfrm>
            <a:off x="838200" y="1825625"/>
            <a:ext cx="10515600" cy="4351338"/>
          </a:xfrm>
        </p:spPr>
        <p:txBody>
          <a:bodyPr>
            <a:normAutofit/>
          </a:bodyPr>
          <a:lstStyle/>
          <a:p>
            <a:r>
              <a:rPr lang="en-US" dirty="0"/>
              <a:t>Identify current challenges in employee recruitment + retention.</a:t>
            </a:r>
          </a:p>
          <a:p>
            <a:endParaRPr lang="en-US" dirty="0"/>
          </a:p>
          <a:p>
            <a:r>
              <a:rPr lang="en-US" dirty="0"/>
              <a:t>Define the importance of objective job descriptions in employee recruitment and placement. </a:t>
            </a:r>
          </a:p>
          <a:p>
            <a:endParaRPr lang="en-US" dirty="0"/>
          </a:p>
          <a:p>
            <a:r>
              <a:rPr lang="en-US" dirty="0"/>
              <a:t>Outline a process for incorporating functional job descriptions into your existing recruitment process. </a:t>
            </a:r>
          </a:p>
        </p:txBody>
      </p:sp>
    </p:spTree>
    <p:extLst>
      <p:ext uri="{BB962C8B-B14F-4D97-AF65-F5344CB8AC3E}">
        <p14:creationId xmlns:p14="http://schemas.microsoft.com/office/powerpoint/2010/main" val="3050803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1CAC98-6BF2-9386-655B-668F96985E38}"/>
              </a:ext>
            </a:extLst>
          </p:cNvPr>
          <p:cNvSpPr>
            <a:spLocks noGrp="1"/>
          </p:cNvSpPr>
          <p:nvPr>
            <p:ph type="title"/>
          </p:nvPr>
        </p:nvSpPr>
        <p:spPr>
          <a:xfrm>
            <a:off x="276225" y="2627071"/>
            <a:ext cx="3962400" cy="1325563"/>
          </a:xfrm>
        </p:spPr>
        <p:txBody>
          <a:bodyPr anchor="ctr">
            <a:normAutofit/>
          </a:bodyPr>
          <a:lstStyle/>
          <a:p>
            <a:r>
              <a:rPr lang="en-US" sz="3600" dirty="0"/>
              <a:t>The Cost To Hire</a:t>
            </a:r>
          </a:p>
        </p:txBody>
      </p:sp>
      <p:graphicFrame>
        <p:nvGraphicFramePr>
          <p:cNvPr id="5" name=" 1">
            <a:extLst>
              <a:ext uri="{FF2B5EF4-FFF2-40B4-BE49-F238E27FC236}">
                <a16:creationId xmlns:a16="http://schemas.microsoft.com/office/drawing/2014/main" id="{9F55220F-8EED-82C9-5025-491CC8A1AA3D}"/>
              </a:ext>
            </a:extLst>
          </p:cNvPr>
          <p:cNvGraphicFramePr>
            <a:graphicFrameLocks noGrp="1"/>
          </p:cNvGraphicFramePr>
          <p:nvPr>
            <p:ph idx="1"/>
            <p:extLst>
              <p:ext uri="{D42A27DB-BD31-4B8C-83A1-F6EECF244321}">
                <p14:modId xmlns:p14="http://schemas.microsoft.com/office/powerpoint/2010/main" val="3681407331"/>
              </p:ext>
            </p:extLst>
          </p:nvPr>
        </p:nvGraphicFramePr>
        <p:xfrm>
          <a:off x="4635161" y="451402"/>
          <a:ext cx="6838950" cy="55302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43013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BF108D-39C1-8F68-46FE-574882042919}"/>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22DAA8C-F64A-F066-7BC2-D298C06AC379}"/>
              </a:ext>
            </a:extLst>
          </p:cNvPr>
          <p:cNvSpPr>
            <a:spLocks noGrp="1"/>
          </p:cNvSpPr>
          <p:nvPr>
            <p:ph idx="1"/>
          </p:nvPr>
        </p:nvSpPr>
        <p:spPr>
          <a:xfrm>
            <a:off x="838200" y="2790413"/>
            <a:ext cx="4893527" cy="3319463"/>
          </a:xfrm>
        </p:spPr>
        <p:txBody>
          <a:bodyPr/>
          <a:lstStyle/>
          <a:p>
            <a:pPr marL="0" indent="0">
              <a:buNone/>
            </a:pPr>
            <a:r>
              <a:rPr lang="en-US" sz="3600" dirty="0"/>
              <a:t>Average tenure of a healthcare employee: </a:t>
            </a:r>
          </a:p>
          <a:p>
            <a:pPr marL="0" indent="0">
              <a:buNone/>
            </a:pPr>
            <a:r>
              <a:rPr lang="en-US" sz="6000" b="1" dirty="0">
                <a:solidFill>
                  <a:srgbClr val="FE5000"/>
                </a:solidFill>
              </a:rPr>
              <a:t>3.6 years </a:t>
            </a:r>
          </a:p>
          <a:p>
            <a:pPr marL="0" indent="0">
              <a:buNone/>
            </a:pPr>
            <a:endParaRPr lang="en-US" sz="1600" dirty="0"/>
          </a:p>
          <a:p>
            <a:pPr marL="0" indent="0">
              <a:buNone/>
            </a:pPr>
            <a:r>
              <a:rPr lang="en-US" sz="1600" dirty="0"/>
              <a:t>Bureau of Labor Statistics, 2025</a:t>
            </a:r>
          </a:p>
        </p:txBody>
      </p:sp>
      <p:sp>
        <p:nvSpPr>
          <p:cNvPr id="3" name="Title 2">
            <a:extLst>
              <a:ext uri="{FF2B5EF4-FFF2-40B4-BE49-F238E27FC236}">
                <a16:creationId xmlns:a16="http://schemas.microsoft.com/office/drawing/2014/main" id="{F93BD14F-DEAD-FDAC-F50E-98C2E02AB6C8}"/>
              </a:ext>
            </a:extLst>
          </p:cNvPr>
          <p:cNvSpPr>
            <a:spLocks noGrp="1"/>
          </p:cNvSpPr>
          <p:nvPr>
            <p:ph type="title"/>
          </p:nvPr>
        </p:nvSpPr>
        <p:spPr/>
        <p:txBody>
          <a:bodyPr>
            <a:normAutofit/>
          </a:bodyPr>
          <a:lstStyle/>
          <a:p>
            <a:r>
              <a:rPr lang="en-US" sz="6000" dirty="0"/>
              <a:t>Retaining (good) employees</a:t>
            </a:r>
          </a:p>
        </p:txBody>
      </p:sp>
      <p:sp>
        <p:nvSpPr>
          <p:cNvPr id="7" name="Content Placeholder 1">
            <a:extLst>
              <a:ext uri="{FF2B5EF4-FFF2-40B4-BE49-F238E27FC236}">
                <a16:creationId xmlns:a16="http://schemas.microsoft.com/office/drawing/2014/main" id="{53004E18-D4DF-625C-E35E-E9BC8D8EC7FA}"/>
              </a:ext>
            </a:extLst>
          </p:cNvPr>
          <p:cNvSpPr txBox="1">
            <a:spLocks/>
          </p:cNvSpPr>
          <p:nvPr/>
        </p:nvSpPr>
        <p:spPr>
          <a:xfrm>
            <a:off x="6698398" y="2815503"/>
            <a:ext cx="4893527" cy="33194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lumMod val="85000"/>
                    <a:lumOff val="15000"/>
                  </a:schemeClr>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lumMod val="85000"/>
                    <a:lumOff val="15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lumMod val="85000"/>
                    <a:lumOff val="15000"/>
                  </a:schemeClr>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lumMod val="85000"/>
                    <a:lumOff val="15000"/>
                  </a:schemeClr>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lumMod val="85000"/>
                    <a:lumOff val="15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3600" dirty="0"/>
              <a:t>Some roles (CNAs) are: </a:t>
            </a:r>
          </a:p>
          <a:p>
            <a:pPr marL="0" indent="0">
              <a:buFont typeface="Wingdings" panose="05000000000000000000" pitchFamily="2" charset="2"/>
              <a:buNone/>
            </a:pPr>
            <a:r>
              <a:rPr lang="en-US" sz="6000" b="1" dirty="0">
                <a:solidFill>
                  <a:srgbClr val="FE5000"/>
                </a:solidFill>
              </a:rPr>
              <a:t>&gt;1 year</a:t>
            </a:r>
          </a:p>
          <a:p>
            <a:pPr marL="0" indent="0">
              <a:buFont typeface="Wingdings" panose="05000000000000000000" pitchFamily="2" charset="2"/>
              <a:buNone/>
            </a:pPr>
            <a:endParaRPr lang="en-US" sz="1600" dirty="0"/>
          </a:p>
          <a:p>
            <a:pPr marL="0" indent="0">
              <a:buFont typeface="Wingdings" panose="05000000000000000000" pitchFamily="2" charset="2"/>
              <a:buNone/>
            </a:pPr>
            <a:r>
              <a:rPr lang="en-US" sz="1600" dirty="0"/>
              <a:t> </a:t>
            </a:r>
          </a:p>
        </p:txBody>
      </p:sp>
    </p:spTree>
    <p:extLst>
      <p:ext uri="{BB962C8B-B14F-4D97-AF65-F5344CB8AC3E}">
        <p14:creationId xmlns:p14="http://schemas.microsoft.com/office/powerpoint/2010/main" val="815454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76358-98D0-1E8B-0FEC-894E793B1D2A}"/>
              </a:ext>
            </a:extLst>
          </p:cNvPr>
          <p:cNvSpPr>
            <a:spLocks noGrp="1"/>
          </p:cNvSpPr>
          <p:nvPr>
            <p:ph type="title"/>
          </p:nvPr>
        </p:nvSpPr>
        <p:spPr>
          <a:xfrm>
            <a:off x="276225" y="2627071"/>
            <a:ext cx="3962400" cy="1325563"/>
          </a:xfrm>
        </p:spPr>
        <p:txBody>
          <a:bodyPr anchor="ctr">
            <a:normAutofit/>
          </a:bodyPr>
          <a:lstStyle/>
          <a:p>
            <a:r>
              <a:rPr lang="en-US" sz="3600" dirty="0"/>
              <a:t>Best Practices in Hiring</a:t>
            </a:r>
          </a:p>
        </p:txBody>
      </p:sp>
      <p:graphicFrame>
        <p:nvGraphicFramePr>
          <p:cNvPr id="5" name="Content Placeholder 2">
            <a:extLst>
              <a:ext uri="{FF2B5EF4-FFF2-40B4-BE49-F238E27FC236}">
                <a16:creationId xmlns:a16="http://schemas.microsoft.com/office/drawing/2014/main" id="{8527FD9B-751A-3067-C7A0-CFE3CCEBB755}"/>
              </a:ext>
            </a:extLst>
          </p:cNvPr>
          <p:cNvGraphicFramePr>
            <a:graphicFrameLocks noGrp="1"/>
          </p:cNvGraphicFramePr>
          <p:nvPr>
            <p:ph idx="1"/>
            <p:extLst>
              <p:ext uri="{D42A27DB-BD31-4B8C-83A1-F6EECF244321}">
                <p14:modId xmlns:p14="http://schemas.microsoft.com/office/powerpoint/2010/main" val="164557866"/>
              </p:ext>
            </p:extLst>
          </p:nvPr>
        </p:nvGraphicFramePr>
        <p:xfrm>
          <a:off x="4635161" y="451402"/>
          <a:ext cx="6838950" cy="55302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7689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882E2D-34FF-4952-F3AB-8A761A8F9839}"/>
            </a:ext>
          </a:extLst>
        </p:cNvPr>
        <p:cNvGrpSpPr/>
        <p:nvPr/>
      </p:nvGrpSpPr>
      <p:grpSpPr>
        <a:xfrm>
          <a:off x="0" y="0"/>
          <a:ext cx="0" cy="0"/>
          <a:chOff x="0" y="0"/>
          <a:chExt cx="0" cy="0"/>
        </a:xfrm>
      </p:grpSpPr>
      <p:sp>
        <p:nvSpPr>
          <p:cNvPr id="2" name=" 1">
            <a:extLst>
              <a:ext uri="{FF2B5EF4-FFF2-40B4-BE49-F238E27FC236}">
                <a16:creationId xmlns:a16="http://schemas.microsoft.com/office/drawing/2014/main" id="{8DEAC73B-8CDE-3BB8-3789-EC7DED82F7E2}"/>
              </a:ext>
            </a:extLst>
          </p:cNvPr>
          <p:cNvSpPr>
            <a:spLocks noGrp="1"/>
          </p:cNvSpPr>
          <p:nvPr>
            <p:ph idx="4294967295"/>
          </p:nvPr>
        </p:nvSpPr>
        <p:spPr>
          <a:xfrm>
            <a:off x="4510216" y="358346"/>
            <a:ext cx="7681784" cy="6141308"/>
          </a:xfrm>
          <a:prstGeom prst="rect">
            <a:avLst/>
          </a:prstGeom>
        </p:spPr>
        <p:txBody>
          <a:bodyPr>
            <a:normAutofit fontScale="92500" lnSpcReduction="10000"/>
          </a:bodyPr>
          <a:lstStyle/>
          <a:p>
            <a:pPr marL="0" indent="0">
              <a:buNone/>
            </a:pPr>
            <a:r>
              <a:rPr lang="en-US" sz="3900" dirty="0"/>
              <a:t>What should be included?</a:t>
            </a:r>
          </a:p>
          <a:p>
            <a:pPr marL="0" indent="0">
              <a:buNone/>
            </a:pPr>
            <a:endParaRPr lang="en-US" dirty="0"/>
          </a:p>
          <a:p>
            <a:pPr lvl="1">
              <a:lnSpc>
                <a:spcPct val="108000"/>
              </a:lnSpc>
              <a:spcBef>
                <a:spcPts val="0"/>
              </a:spcBef>
              <a:spcAft>
                <a:spcPts val="800"/>
              </a:spcAft>
            </a:pPr>
            <a:r>
              <a:rPr lang="en-US" dirty="0"/>
              <a:t>Key Information </a:t>
            </a:r>
          </a:p>
          <a:p>
            <a:pPr lvl="1">
              <a:lnSpc>
                <a:spcPct val="108000"/>
              </a:lnSpc>
              <a:spcBef>
                <a:spcPts val="0"/>
              </a:spcBef>
              <a:spcAft>
                <a:spcPts val="800"/>
              </a:spcAft>
            </a:pPr>
            <a:r>
              <a:rPr lang="en-US" dirty="0"/>
              <a:t>General Statement</a:t>
            </a:r>
          </a:p>
          <a:p>
            <a:pPr lvl="2">
              <a:lnSpc>
                <a:spcPct val="108000"/>
              </a:lnSpc>
              <a:spcBef>
                <a:spcPts val="0"/>
              </a:spcBef>
              <a:spcAft>
                <a:spcPts val="800"/>
              </a:spcAft>
            </a:pPr>
            <a:r>
              <a:rPr lang="en-US" dirty="0"/>
              <a:t>1-2 sentences that summarize the purpose of the job</a:t>
            </a:r>
          </a:p>
          <a:p>
            <a:pPr lvl="1">
              <a:lnSpc>
                <a:spcPct val="108000"/>
              </a:lnSpc>
              <a:spcBef>
                <a:spcPts val="0"/>
              </a:spcBef>
              <a:spcAft>
                <a:spcPts val="800"/>
              </a:spcAft>
            </a:pPr>
            <a:r>
              <a:rPr lang="en-US" dirty="0"/>
              <a:t>Essential Job Functions</a:t>
            </a:r>
          </a:p>
          <a:p>
            <a:pPr lvl="2">
              <a:lnSpc>
                <a:spcPct val="108000"/>
              </a:lnSpc>
              <a:spcBef>
                <a:spcPts val="0"/>
              </a:spcBef>
              <a:spcAft>
                <a:spcPts val="800"/>
              </a:spcAft>
            </a:pPr>
            <a:r>
              <a:rPr lang="en-US" dirty="0"/>
              <a:t>Functions that are critical to the job; all employees must perform</a:t>
            </a:r>
          </a:p>
          <a:p>
            <a:pPr lvl="2">
              <a:lnSpc>
                <a:spcPct val="108000"/>
              </a:lnSpc>
              <a:spcBef>
                <a:spcPts val="0"/>
              </a:spcBef>
              <a:spcAft>
                <a:spcPts val="800"/>
              </a:spcAft>
            </a:pPr>
            <a:r>
              <a:rPr lang="en-US" dirty="0"/>
              <a:t>No more than 10, if possible</a:t>
            </a:r>
          </a:p>
          <a:p>
            <a:pPr lvl="1">
              <a:lnSpc>
                <a:spcPct val="108000"/>
              </a:lnSpc>
              <a:spcBef>
                <a:spcPts val="0"/>
              </a:spcBef>
              <a:spcAft>
                <a:spcPts val="800"/>
              </a:spcAft>
            </a:pPr>
            <a:r>
              <a:rPr lang="en-US" dirty="0"/>
              <a:t>Knowledge, Skills, and Abilities</a:t>
            </a:r>
          </a:p>
          <a:p>
            <a:pPr lvl="2">
              <a:lnSpc>
                <a:spcPct val="108000"/>
              </a:lnSpc>
              <a:spcBef>
                <a:spcPts val="0"/>
              </a:spcBef>
              <a:spcAft>
                <a:spcPts val="800"/>
              </a:spcAft>
            </a:pPr>
            <a:r>
              <a:rPr lang="en-US" dirty="0"/>
              <a:t>Job qualifications that cannot be easily learned</a:t>
            </a:r>
          </a:p>
          <a:p>
            <a:pPr lvl="1">
              <a:lnSpc>
                <a:spcPct val="108000"/>
              </a:lnSpc>
              <a:spcBef>
                <a:spcPts val="0"/>
              </a:spcBef>
              <a:spcAft>
                <a:spcPts val="800"/>
              </a:spcAft>
            </a:pPr>
            <a:r>
              <a:rPr lang="en-US" dirty="0"/>
              <a:t>Physical Demands</a:t>
            </a:r>
          </a:p>
          <a:p>
            <a:pPr lvl="2">
              <a:lnSpc>
                <a:spcPct val="108000"/>
              </a:lnSpc>
              <a:spcBef>
                <a:spcPts val="0"/>
              </a:spcBef>
              <a:spcAft>
                <a:spcPts val="800"/>
              </a:spcAft>
            </a:pPr>
            <a:r>
              <a:rPr lang="en-US" dirty="0"/>
              <a:t>Objectively measured</a:t>
            </a:r>
          </a:p>
          <a:p>
            <a:pPr lvl="1">
              <a:lnSpc>
                <a:spcPct val="108000"/>
              </a:lnSpc>
              <a:spcBef>
                <a:spcPts val="0"/>
              </a:spcBef>
              <a:spcAft>
                <a:spcPts val="800"/>
              </a:spcAft>
            </a:pPr>
            <a:r>
              <a:rPr lang="en-US" dirty="0"/>
              <a:t>Additional Information</a:t>
            </a:r>
          </a:p>
          <a:p>
            <a:pPr lvl="1">
              <a:lnSpc>
                <a:spcPct val="108000"/>
              </a:lnSpc>
              <a:spcBef>
                <a:spcPts val="0"/>
              </a:spcBef>
              <a:spcAft>
                <a:spcPts val="800"/>
              </a:spcAft>
            </a:pPr>
            <a:r>
              <a:rPr lang="en-US" dirty="0"/>
              <a:t>Conditions of Employment</a:t>
            </a:r>
          </a:p>
        </p:txBody>
      </p:sp>
      <p:sp>
        <p:nvSpPr>
          <p:cNvPr id="3" name="Title 2">
            <a:extLst>
              <a:ext uri="{FF2B5EF4-FFF2-40B4-BE49-F238E27FC236}">
                <a16:creationId xmlns:a16="http://schemas.microsoft.com/office/drawing/2014/main" id="{DC8B7B4E-FFEA-B908-758F-0C0930A6368C}"/>
              </a:ext>
            </a:extLst>
          </p:cNvPr>
          <p:cNvSpPr>
            <a:spLocks noGrp="1"/>
          </p:cNvSpPr>
          <p:nvPr>
            <p:ph type="title"/>
          </p:nvPr>
        </p:nvSpPr>
        <p:spPr/>
        <p:txBody>
          <a:bodyPr/>
          <a:lstStyle/>
          <a:p>
            <a:r>
              <a:rPr lang="en-US" dirty="0"/>
              <a:t>1. Use written job descriptions</a:t>
            </a:r>
          </a:p>
        </p:txBody>
      </p:sp>
      <p:sp>
        <p:nvSpPr>
          <p:cNvPr id="4" name="Rectangle 3" descr="Document">
            <a:extLst>
              <a:ext uri="{FF2B5EF4-FFF2-40B4-BE49-F238E27FC236}">
                <a16:creationId xmlns:a16="http://schemas.microsoft.com/office/drawing/2014/main" id="{38DEF3E7-67D2-EAEA-5409-54A49BAAFF3C}"/>
              </a:ext>
            </a:extLst>
          </p:cNvPr>
          <p:cNvSpPr/>
          <p:nvPr/>
        </p:nvSpPr>
        <p:spPr>
          <a:xfrm>
            <a:off x="1349830" y="1213310"/>
            <a:ext cx="1325563" cy="1325563"/>
          </a:xfrm>
          <a:prstGeom prst="rect">
            <a:avLst/>
          </a:prstGeom>
          <a:blipFill>
            <a:blip r:embed="rId3">
              <a:biLevel thresh="25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spTree>
    <p:extLst>
      <p:ext uri="{BB962C8B-B14F-4D97-AF65-F5344CB8AC3E}">
        <p14:creationId xmlns:p14="http://schemas.microsoft.com/office/powerpoint/2010/main" val="3158416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FC759B-4B83-F3CC-9D93-E7B99C5911E1}"/>
            </a:ext>
          </a:extLst>
        </p:cNvPr>
        <p:cNvGrpSpPr/>
        <p:nvPr/>
      </p:nvGrpSpPr>
      <p:grpSpPr>
        <a:xfrm>
          <a:off x="0" y="0"/>
          <a:ext cx="0" cy="0"/>
          <a:chOff x="0" y="0"/>
          <a:chExt cx="0" cy="0"/>
        </a:xfrm>
      </p:grpSpPr>
      <p:sp>
        <p:nvSpPr>
          <p:cNvPr id="2" name=" 1">
            <a:extLst>
              <a:ext uri="{FF2B5EF4-FFF2-40B4-BE49-F238E27FC236}">
                <a16:creationId xmlns:a16="http://schemas.microsoft.com/office/drawing/2014/main" id="{B31E1FA6-90AA-D6C8-C7DD-A9E5DAC665A1}"/>
              </a:ext>
            </a:extLst>
          </p:cNvPr>
          <p:cNvSpPr>
            <a:spLocks noGrp="1"/>
          </p:cNvSpPr>
          <p:nvPr>
            <p:ph idx="4294967295"/>
          </p:nvPr>
        </p:nvSpPr>
        <p:spPr>
          <a:xfrm>
            <a:off x="4588275" y="252258"/>
            <a:ext cx="7232018" cy="6141308"/>
          </a:xfrm>
          <a:prstGeom prst="rect">
            <a:avLst/>
          </a:prstGeom>
        </p:spPr>
        <p:txBody>
          <a:bodyPr>
            <a:normAutofit fontScale="92500" lnSpcReduction="20000"/>
          </a:bodyPr>
          <a:lstStyle/>
          <a:p>
            <a:pPr marL="0" indent="0">
              <a:lnSpc>
                <a:spcPct val="118000"/>
              </a:lnSpc>
              <a:spcBef>
                <a:spcPts val="0"/>
              </a:spcBef>
              <a:spcAft>
                <a:spcPts val="1000"/>
              </a:spcAft>
              <a:buNone/>
            </a:pPr>
            <a:r>
              <a:rPr lang="en-US" sz="4200" b="1" dirty="0">
                <a:solidFill>
                  <a:srgbClr val="C00000"/>
                </a:solidFill>
              </a:rPr>
              <a:t>Good</a:t>
            </a:r>
            <a:r>
              <a:rPr lang="en-US" sz="4200" b="1" dirty="0"/>
              <a:t>: </a:t>
            </a:r>
          </a:p>
          <a:p>
            <a:pPr>
              <a:lnSpc>
                <a:spcPct val="118000"/>
              </a:lnSpc>
              <a:spcBef>
                <a:spcPts val="0"/>
              </a:spcBef>
              <a:spcAft>
                <a:spcPts val="1000"/>
              </a:spcAft>
            </a:pPr>
            <a:r>
              <a:rPr lang="en-US" dirty="0"/>
              <a:t>Lift patients and stand for long shifts. </a:t>
            </a:r>
          </a:p>
          <a:p>
            <a:pPr marL="0" indent="0">
              <a:lnSpc>
                <a:spcPct val="118000"/>
              </a:lnSpc>
              <a:spcBef>
                <a:spcPts val="0"/>
              </a:spcBef>
              <a:spcAft>
                <a:spcPts val="1000"/>
              </a:spcAft>
              <a:buNone/>
            </a:pPr>
            <a:r>
              <a:rPr lang="en-US" sz="4200" b="1" dirty="0">
                <a:solidFill>
                  <a:srgbClr val="FFC000"/>
                </a:solidFill>
              </a:rPr>
              <a:t>Better</a:t>
            </a:r>
            <a:r>
              <a:rPr lang="en-US" sz="4200" b="1" dirty="0"/>
              <a:t>: </a:t>
            </a:r>
          </a:p>
          <a:p>
            <a:pPr>
              <a:lnSpc>
                <a:spcPct val="118000"/>
              </a:lnSpc>
              <a:spcBef>
                <a:spcPts val="0"/>
              </a:spcBef>
              <a:spcAft>
                <a:spcPts val="1000"/>
              </a:spcAft>
            </a:pPr>
            <a:r>
              <a:rPr lang="en-US" dirty="0"/>
              <a:t>Lift up to 50# occasionally, assist with patient transfers, and stand and walk for most of a 12-hour shift.</a:t>
            </a:r>
          </a:p>
          <a:p>
            <a:pPr marL="0" indent="0">
              <a:lnSpc>
                <a:spcPct val="118000"/>
              </a:lnSpc>
              <a:spcBef>
                <a:spcPts val="0"/>
              </a:spcBef>
              <a:spcAft>
                <a:spcPts val="1000"/>
              </a:spcAft>
              <a:buNone/>
            </a:pPr>
            <a:r>
              <a:rPr lang="en-US" sz="4200" b="1" dirty="0">
                <a:solidFill>
                  <a:srgbClr val="00B050"/>
                </a:solidFill>
              </a:rPr>
              <a:t>Best</a:t>
            </a:r>
            <a:r>
              <a:rPr lang="en-US" sz="4200" b="1" dirty="0"/>
              <a:t>: </a:t>
            </a:r>
          </a:p>
          <a:p>
            <a:pPr>
              <a:lnSpc>
                <a:spcPct val="118000"/>
              </a:lnSpc>
              <a:spcBef>
                <a:spcPts val="0"/>
              </a:spcBef>
              <a:spcAft>
                <a:spcPts val="1000"/>
              </a:spcAft>
            </a:pPr>
            <a:r>
              <a:rPr lang="en-US" dirty="0"/>
              <a:t>Lift up to 50# from floor to shoulder height in order to safely transfer and reposition patients.</a:t>
            </a:r>
          </a:p>
          <a:p>
            <a:pPr>
              <a:lnSpc>
                <a:spcPct val="118000"/>
              </a:lnSpc>
              <a:spcBef>
                <a:spcPts val="0"/>
              </a:spcBef>
              <a:spcAft>
                <a:spcPts val="1000"/>
              </a:spcAft>
            </a:pPr>
            <a:r>
              <a:rPr lang="en-US" dirty="0"/>
              <a:t>Stand and walk on various floor surfaces for up to 4 hours at time. </a:t>
            </a:r>
          </a:p>
          <a:p>
            <a:pPr marL="0" indent="0">
              <a:buNone/>
            </a:pPr>
            <a:endParaRPr lang="en-US" dirty="0"/>
          </a:p>
        </p:txBody>
      </p:sp>
      <p:sp>
        <p:nvSpPr>
          <p:cNvPr id="3" name="Title 2">
            <a:extLst>
              <a:ext uri="{FF2B5EF4-FFF2-40B4-BE49-F238E27FC236}">
                <a16:creationId xmlns:a16="http://schemas.microsoft.com/office/drawing/2014/main" id="{DCD05DB9-D57C-A91F-4CFA-727B5938D88F}"/>
              </a:ext>
            </a:extLst>
          </p:cNvPr>
          <p:cNvSpPr>
            <a:spLocks noGrp="1"/>
          </p:cNvSpPr>
          <p:nvPr>
            <p:ph type="title"/>
          </p:nvPr>
        </p:nvSpPr>
        <p:spPr/>
        <p:txBody>
          <a:bodyPr>
            <a:normAutofit fontScale="90000"/>
          </a:bodyPr>
          <a:lstStyle/>
          <a:p>
            <a:r>
              <a:rPr lang="en-US" dirty="0"/>
              <a:t>2. Include Job-Specific Physical Requirements</a:t>
            </a:r>
          </a:p>
        </p:txBody>
      </p:sp>
      <p:sp>
        <p:nvSpPr>
          <p:cNvPr id="4" name="Rectangle 3" descr="Employee Badge">
            <a:extLst>
              <a:ext uri="{FF2B5EF4-FFF2-40B4-BE49-F238E27FC236}">
                <a16:creationId xmlns:a16="http://schemas.microsoft.com/office/drawing/2014/main" id="{2C60908F-0366-93A2-3B4D-888B930B6ED2}"/>
              </a:ext>
            </a:extLst>
          </p:cNvPr>
          <p:cNvSpPr/>
          <p:nvPr/>
        </p:nvSpPr>
        <p:spPr>
          <a:xfrm>
            <a:off x="1461342" y="1157554"/>
            <a:ext cx="1404521" cy="1325563"/>
          </a:xfrm>
          <a:prstGeom prst="rect">
            <a:avLst/>
          </a:prstGeom>
          <a:blipFill>
            <a:blip r:embed="rId3">
              <a:biLevel thresh="25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spTree>
    <p:extLst>
      <p:ext uri="{BB962C8B-B14F-4D97-AF65-F5344CB8AC3E}">
        <p14:creationId xmlns:p14="http://schemas.microsoft.com/office/powerpoint/2010/main" val="266418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8C04C-5660-110E-A0D6-3AE5704C95B0}"/>
            </a:ext>
          </a:extLst>
        </p:cNvPr>
        <p:cNvGrpSpPr/>
        <p:nvPr/>
      </p:nvGrpSpPr>
      <p:grpSpPr>
        <a:xfrm>
          <a:off x="0" y="0"/>
          <a:ext cx="0" cy="0"/>
          <a:chOff x="0" y="0"/>
          <a:chExt cx="0" cy="0"/>
        </a:xfrm>
      </p:grpSpPr>
      <p:sp>
        <p:nvSpPr>
          <p:cNvPr id="2" name=" 1">
            <a:extLst>
              <a:ext uri="{FF2B5EF4-FFF2-40B4-BE49-F238E27FC236}">
                <a16:creationId xmlns:a16="http://schemas.microsoft.com/office/drawing/2014/main" id="{40991466-B1CF-0C34-BA73-94D9B21EE570}"/>
              </a:ext>
            </a:extLst>
          </p:cNvPr>
          <p:cNvSpPr>
            <a:spLocks noGrp="1"/>
          </p:cNvSpPr>
          <p:nvPr>
            <p:ph idx="4294967295"/>
          </p:nvPr>
        </p:nvSpPr>
        <p:spPr>
          <a:xfrm>
            <a:off x="4910504" y="1635481"/>
            <a:ext cx="3962400" cy="5041556"/>
          </a:xfrm>
          <a:prstGeom prst="rect">
            <a:avLst/>
          </a:prstGeom>
        </p:spPr>
        <p:txBody>
          <a:bodyPr>
            <a:normAutofit/>
          </a:bodyPr>
          <a:lstStyle/>
          <a:p>
            <a:r>
              <a:rPr lang="en-US" dirty="0"/>
              <a:t>Weight</a:t>
            </a:r>
          </a:p>
          <a:p>
            <a:r>
              <a:rPr lang="en-US" dirty="0"/>
              <a:t>Distance</a:t>
            </a:r>
          </a:p>
          <a:p>
            <a:r>
              <a:rPr lang="en-US" dirty="0"/>
              <a:t>Lifting</a:t>
            </a:r>
          </a:p>
          <a:p>
            <a:r>
              <a:rPr lang="en-US" dirty="0"/>
              <a:t>Pushing/Pulling</a:t>
            </a:r>
          </a:p>
          <a:p>
            <a:r>
              <a:rPr lang="en-US" dirty="0"/>
              <a:t>Gripping</a:t>
            </a:r>
          </a:p>
          <a:p>
            <a:r>
              <a:rPr lang="en-US" dirty="0"/>
              <a:t>Pinching</a:t>
            </a:r>
          </a:p>
          <a:p>
            <a:pPr marL="0" indent="0">
              <a:buNone/>
            </a:pPr>
            <a:endParaRPr lang="en-US" dirty="0"/>
          </a:p>
        </p:txBody>
      </p:sp>
      <p:sp>
        <p:nvSpPr>
          <p:cNvPr id="3" name="Title 2">
            <a:extLst>
              <a:ext uri="{FF2B5EF4-FFF2-40B4-BE49-F238E27FC236}">
                <a16:creationId xmlns:a16="http://schemas.microsoft.com/office/drawing/2014/main" id="{867A8CCB-A970-F618-2E7D-18DBE60CB07C}"/>
              </a:ext>
            </a:extLst>
          </p:cNvPr>
          <p:cNvSpPr>
            <a:spLocks noGrp="1"/>
          </p:cNvSpPr>
          <p:nvPr>
            <p:ph type="title"/>
          </p:nvPr>
        </p:nvSpPr>
        <p:spPr/>
        <p:txBody>
          <a:bodyPr>
            <a:normAutofit fontScale="90000"/>
          </a:bodyPr>
          <a:lstStyle/>
          <a:p>
            <a:r>
              <a:rPr lang="en-US" dirty="0"/>
              <a:t>3. Objectively measure the physical requirements</a:t>
            </a:r>
          </a:p>
        </p:txBody>
      </p:sp>
      <p:pic>
        <p:nvPicPr>
          <p:cNvPr id="4" name="Picture 3">
            <a:extLst>
              <a:ext uri="{FF2B5EF4-FFF2-40B4-BE49-F238E27FC236}">
                <a16:creationId xmlns:a16="http://schemas.microsoft.com/office/drawing/2014/main" id="{0473FE9E-4E74-17FD-5652-54168C2F8CD4}"/>
              </a:ext>
            </a:extLst>
          </p:cNvPr>
          <p:cNvPicPr>
            <a:picLocks noChangeAspect="1"/>
          </p:cNvPicPr>
          <p:nvPr/>
        </p:nvPicPr>
        <p:blipFill>
          <a:blip r:embed="rId3"/>
          <a:stretch>
            <a:fillRect/>
          </a:stretch>
        </p:blipFill>
        <p:spPr>
          <a:xfrm>
            <a:off x="8081994" y="223057"/>
            <a:ext cx="2329234" cy="2287140"/>
          </a:xfrm>
          <a:prstGeom prst="rect">
            <a:avLst/>
          </a:prstGeom>
        </p:spPr>
      </p:pic>
      <p:pic>
        <p:nvPicPr>
          <p:cNvPr id="5" name="Picture 4">
            <a:extLst>
              <a:ext uri="{FF2B5EF4-FFF2-40B4-BE49-F238E27FC236}">
                <a16:creationId xmlns:a16="http://schemas.microsoft.com/office/drawing/2014/main" id="{96E74FF3-2ED3-B49B-CF9E-6A2A9C6489A6}"/>
              </a:ext>
            </a:extLst>
          </p:cNvPr>
          <p:cNvPicPr>
            <a:picLocks noChangeAspect="1"/>
          </p:cNvPicPr>
          <p:nvPr/>
        </p:nvPicPr>
        <p:blipFill>
          <a:blip r:embed="rId4"/>
          <a:stretch>
            <a:fillRect/>
          </a:stretch>
        </p:blipFill>
        <p:spPr>
          <a:xfrm>
            <a:off x="9831273" y="1894717"/>
            <a:ext cx="2329234" cy="2329234"/>
          </a:xfrm>
          <a:prstGeom prst="rect">
            <a:avLst/>
          </a:prstGeom>
        </p:spPr>
      </p:pic>
      <p:pic>
        <p:nvPicPr>
          <p:cNvPr id="6" name="Picture 5">
            <a:extLst>
              <a:ext uri="{FF2B5EF4-FFF2-40B4-BE49-F238E27FC236}">
                <a16:creationId xmlns:a16="http://schemas.microsoft.com/office/drawing/2014/main" id="{3F59ACB7-D41E-CBA9-20FA-AA8BD83A7023}"/>
              </a:ext>
            </a:extLst>
          </p:cNvPr>
          <p:cNvPicPr>
            <a:picLocks noChangeAspect="1"/>
          </p:cNvPicPr>
          <p:nvPr/>
        </p:nvPicPr>
        <p:blipFill>
          <a:blip r:embed="rId5"/>
          <a:stretch>
            <a:fillRect/>
          </a:stretch>
        </p:blipFill>
        <p:spPr>
          <a:xfrm>
            <a:off x="7866617" y="3799717"/>
            <a:ext cx="2329234" cy="2329234"/>
          </a:xfrm>
          <a:prstGeom prst="rect">
            <a:avLst/>
          </a:prstGeom>
        </p:spPr>
      </p:pic>
      <p:sp>
        <p:nvSpPr>
          <p:cNvPr id="7" name="Rectangle 6" descr="Scale">
            <a:extLst>
              <a:ext uri="{FF2B5EF4-FFF2-40B4-BE49-F238E27FC236}">
                <a16:creationId xmlns:a16="http://schemas.microsoft.com/office/drawing/2014/main" id="{38FEE2A0-F9B9-BE7C-D37C-258A931D1132}"/>
              </a:ext>
            </a:extLst>
          </p:cNvPr>
          <p:cNvSpPr/>
          <p:nvPr/>
        </p:nvSpPr>
        <p:spPr>
          <a:xfrm>
            <a:off x="1450109" y="1083178"/>
            <a:ext cx="1384925" cy="1384925"/>
          </a:xfrm>
          <a:prstGeom prst="rect">
            <a:avLst/>
          </a:prstGeom>
          <a:blipFill>
            <a:blip r:embed="rId6">
              <a:biLevel thresh="25000"/>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spTree>
    <p:extLst>
      <p:ext uri="{BB962C8B-B14F-4D97-AF65-F5344CB8AC3E}">
        <p14:creationId xmlns:p14="http://schemas.microsoft.com/office/powerpoint/2010/main" val="855584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B0240A-CFE2-F42A-1B04-7572E27664D6}"/>
            </a:ext>
          </a:extLst>
        </p:cNvPr>
        <p:cNvGrpSpPr/>
        <p:nvPr/>
      </p:nvGrpSpPr>
      <p:grpSpPr>
        <a:xfrm>
          <a:off x="0" y="0"/>
          <a:ext cx="0" cy="0"/>
          <a:chOff x="0" y="0"/>
          <a:chExt cx="0" cy="0"/>
        </a:xfrm>
      </p:grpSpPr>
      <p:sp>
        <p:nvSpPr>
          <p:cNvPr id="2" name=" 1">
            <a:extLst>
              <a:ext uri="{FF2B5EF4-FFF2-40B4-BE49-F238E27FC236}">
                <a16:creationId xmlns:a16="http://schemas.microsoft.com/office/drawing/2014/main" id="{CB593ED5-B79E-DDDB-DBC9-BE0E5EF80D94}"/>
              </a:ext>
            </a:extLst>
          </p:cNvPr>
          <p:cNvSpPr>
            <a:spLocks noGrp="1"/>
          </p:cNvSpPr>
          <p:nvPr>
            <p:ph idx="4294967295"/>
          </p:nvPr>
        </p:nvSpPr>
        <p:spPr>
          <a:xfrm>
            <a:off x="4800148" y="2627071"/>
            <a:ext cx="7391852" cy="2187147"/>
          </a:xfrm>
          <a:prstGeom prst="rect">
            <a:avLst/>
          </a:prstGeom>
        </p:spPr>
        <p:txBody>
          <a:bodyPr>
            <a:normAutofit/>
          </a:bodyPr>
          <a:lstStyle/>
          <a:p>
            <a:pPr marL="0" indent="0">
              <a:buNone/>
            </a:pPr>
            <a:r>
              <a:rPr lang="en-US" dirty="0"/>
              <a:t>This presents the opportunity to: </a:t>
            </a:r>
          </a:p>
          <a:p>
            <a:pPr lvl="1"/>
            <a:r>
              <a:rPr lang="en-US" dirty="0"/>
              <a:t>ask questions</a:t>
            </a:r>
          </a:p>
          <a:p>
            <a:pPr lvl="1"/>
            <a:r>
              <a:rPr lang="en-US" dirty="0"/>
              <a:t>request an accommodation </a:t>
            </a:r>
          </a:p>
        </p:txBody>
      </p:sp>
      <p:sp>
        <p:nvSpPr>
          <p:cNvPr id="3" name="Title 2">
            <a:extLst>
              <a:ext uri="{FF2B5EF4-FFF2-40B4-BE49-F238E27FC236}">
                <a16:creationId xmlns:a16="http://schemas.microsoft.com/office/drawing/2014/main" id="{B8A2EC9B-2687-9C76-7444-FC3EB251336E}"/>
              </a:ext>
            </a:extLst>
          </p:cNvPr>
          <p:cNvSpPr>
            <a:spLocks noGrp="1"/>
          </p:cNvSpPr>
          <p:nvPr>
            <p:ph type="title"/>
          </p:nvPr>
        </p:nvSpPr>
        <p:spPr/>
        <p:txBody>
          <a:bodyPr>
            <a:normAutofit fontScale="90000"/>
          </a:bodyPr>
          <a:lstStyle/>
          <a:p>
            <a:r>
              <a:rPr lang="en-US" dirty="0"/>
              <a:t>4. Review job descriptions with applicants during hiring</a:t>
            </a:r>
          </a:p>
        </p:txBody>
      </p:sp>
      <p:sp>
        <p:nvSpPr>
          <p:cNvPr id="4" name="Rectangle 3" descr="Office Worker">
            <a:extLst>
              <a:ext uri="{FF2B5EF4-FFF2-40B4-BE49-F238E27FC236}">
                <a16:creationId xmlns:a16="http://schemas.microsoft.com/office/drawing/2014/main" id="{468C7DC0-A41A-9D98-1640-C0A61F76F919}"/>
              </a:ext>
            </a:extLst>
          </p:cNvPr>
          <p:cNvSpPr/>
          <p:nvPr/>
        </p:nvSpPr>
        <p:spPr>
          <a:xfrm>
            <a:off x="1248622" y="875338"/>
            <a:ext cx="1585646" cy="1585646"/>
          </a:xfrm>
          <a:prstGeom prst="rect">
            <a:avLst/>
          </a:prstGeom>
          <a:blipFill>
            <a:blip r:embed="rId3">
              <a:biLevel thresh="25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spTree>
    <p:extLst>
      <p:ext uri="{BB962C8B-B14F-4D97-AF65-F5344CB8AC3E}">
        <p14:creationId xmlns:p14="http://schemas.microsoft.com/office/powerpoint/2010/main" val="669766137"/>
      </p:ext>
    </p:extLst>
  </p:cSld>
  <p:clrMapOvr>
    <a:masterClrMapping/>
  </p:clrMapOvr>
</p:sld>
</file>

<file path=ppt/theme/theme1.xml><?xml version="1.0" encoding="utf-8"?>
<a:theme xmlns:a="http://schemas.openxmlformats.org/drawingml/2006/main" name="1_RAS Custom Template">
  <a:themeElements>
    <a:clrScheme name="RAS Custom">
      <a:dk1>
        <a:srgbClr val="262626"/>
      </a:dk1>
      <a:lt1>
        <a:sysClr val="window" lastClr="FFFFFF"/>
      </a:lt1>
      <a:dk2>
        <a:srgbClr val="4E87A0"/>
      </a:dk2>
      <a:lt2>
        <a:srgbClr val="ADCAD7"/>
      </a:lt2>
      <a:accent1>
        <a:srgbClr val="FE5000"/>
      </a:accent1>
      <a:accent2>
        <a:srgbClr val="8C8279"/>
      </a:accent2>
      <a:accent3>
        <a:srgbClr val="929292"/>
      </a:accent3>
      <a:accent4>
        <a:srgbClr val="000000"/>
      </a:accent4>
      <a:accent5>
        <a:srgbClr val="86B1C4"/>
      </a:accent5>
      <a:accent6>
        <a:srgbClr val="404040"/>
      </a:accent6>
      <a:hlink>
        <a:srgbClr val="0563C1"/>
      </a:hlink>
      <a:folHlink>
        <a:srgbClr val="2E75B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EFB70BB9B01B2408811E034BBC665FF" ma:contentTypeVersion="13" ma:contentTypeDescription="Create a new document." ma:contentTypeScope="" ma:versionID="b5a146c49690fe666ee4fa0c2f268acd">
  <xsd:schema xmlns:xsd="http://www.w3.org/2001/XMLSchema" xmlns:xs="http://www.w3.org/2001/XMLSchema" xmlns:p="http://schemas.microsoft.com/office/2006/metadata/properties" xmlns:ns2="5f23524e-807d-4cb4-a928-6e5fd819523e" xmlns:ns3="96490157-b213-4cc0-9a09-5a37d9915caa" targetNamespace="http://schemas.microsoft.com/office/2006/metadata/properties" ma:root="true" ma:fieldsID="2b4b524192fd9b87543e2fab70297c6a" ns2:_="" ns3:_="">
    <xsd:import namespace="5f23524e-807d-4cb4-a928-6e5fd819523e"/>
    <xsd:import namespace="96490157-b213-4cc0-9a09-5a37d9915ca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23524e-807d-4cb4-a928-6e5fd81952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154adc43-4ef6-4af2-ab68-bccde54eecd1"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490157-b213-4cc0-9a09-5a37d9915ca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7fa059a4-ba99-4d5d-9982-b7c2c2668eaa}" ma:internalName="TaxCatchAll" ma:showField="CatchAllData" ma:web="96490157-b213-4cc0-9a09-5a37d9915c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6490157-b213-4cc0-9a09-5a37d9915caa" xsi:nil="true"/>
    <SharedWithUsers xmlns="96490157-b213-4cc0-9a09-5a37d9915caa">
      <UserInfo>
        <DisplayName>Tonia Swan</DisplayName>
        <AccountId>37</AccountId>
        <AccountType/>
      </UserInfo>
      <UserInfo>
        <DisplayName>Sheila Anderson</DisplayName>
        <AccountId>43</AccountId>
        <AccountType/>
      </UserInfo>
      <UserInfo>
        <DisplayName>Theresa Parish</DisplayName>
        <AccountId>129</AccountId>
        <AccountType/>
      </UserInfo>
    </SharedWithUsers>
    <lcf76f155ced4ddcb4097134ff3c332f xmlns="5f23524e-807d-4cb4-a928-6e5fd819523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65990C9-2818-4463-8447-BAA57BD6AD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f23524e-807d-4cb4-a928-6e5fd819523e"/>
    <ds:schemaRef ds:uri="96490157-b213-4cc0-9a09-5a37d9915c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03C5D38-7C8C-478E-9E41-E0E835585457}">
  <ds:schemaRefs>
    <ds:schemaRef ds:uri="http://schemas.microsoft.com/sharepoint/v3/contenttype/forms"/>
  </ds:schemaRefs>
</ds:datastoreItem>
</file>

<file path=customXml/itemProps3.xml><?xml version="1.0" encoding="utf-8"?>
<ds:datastoreItem xmlns:ds="http://schemas.openxmlformats.org/officeDocument/2006/customXml" ds:itemID="{A48F59D8-12B0-4685-89F0-1E5D86BB9935}">
  <ds:schemaRefs>
    <ds:schemaRef ds:uri="http://purl.org/dc/dcmitype/"/>
    <ds:schemaRef ds:uri="http://schemas.microsoft.com/office/2006/documentManagement/types"/>
    <ds:schemaRef ds:uri="http://purl.org/dc/terms/"/>
    <ds:schemaRef ds:uri="http://schemas.microsoft.com/office/infopath/2007/PartnerControls"/>
    <ds:schemaRef ds:uri="http://schemas.microsoft.com/office/2006/metadata/properties"/>
    <ds:schemaRef ds:uri="96490157-b213-4cc0-9a09-5a37d9915caa"/>
    <ds:schemaRef ds:uri="http://schemas.openxmlformats.org/package/2006/metadata/core-properties"/>
    <ds:schemaRef ds:uri="5f23524e-807d-4cb4-a928-6e5fd819523e"/>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6131</TotalTime>
  <Words>1268</Words>
  <Application>Microsoft Office PowerPoint</Application>
  <PresentationFormat>Widescreen</PresentationFormat>
  <Paragraphs>190</Paragraphs>
  <Slides>15</Slides>
  <Notes>12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vt:i4>
      </vt:variant>
    </vt:vector>
  </HeadingPairs>
  <TitlesOfParts>
    <vt:vector size="26" baseType="lpstr">
      <vt:lpstr>Aptos</vt:lpstr>
      <vt:lpstr>Arial</vt:lpstr>
      <vt:lpstr>Calibri</vt:lpstr>
      <vt:lpstr>Calibri Light</vt:lpstr>
      <vt:lpstr>Segoe UI</vt:lpstr>
      <vt:lpstr>Segoe UI Light</vt:lpstr>
      <vt:lpstr>Segoe UI Semibold</vt:lpstr>
      <vt:lpstr>Times</vt:lpstr>
      <vt:lpstr>Times New Roman</vt:lpstr>
      <vt:lpstr>Wingdings</vt:lpstr>
      <vt:lpstr>1_RAS Custom Template</vt:lpstr>
      <vt:lpstr>Someone &gt; No One.  Or Not?</vt:lpstr>
      <vt:lpstr>Objectives</vt:lpstr>
      <vt:lpstr>The Cost To Hire</vt:lpstr>
      <vt:lpstr>Retaining (good) employees</vt:lpstr>
      <vt:lpstr>Best Practices in Hiring</vt:lpstr>
      <vt:lpstr>1. Use written job descriptions</vt:lpstr>
      <vt:lpstr>2. Include Job-Specific Physical Requirements</vt:lpstr>
      <vt:lpstr>3. Objectively measure the physical requirements</vt:lpstr>
      <vt:lpstr>4. Review job descriptions with applicants during hiring</vt:lpstr>
      <vt:lpstr>5. Implement job-specific, pre-employment functional testing</vt:lpstr>
      <vt:lpstr>HIRED! </vt:lpstr>
      <vt:lpstr>And now: INJURED</vt:lpstr>
      <vt:lpstr>Post-Injury Functional Job Testing</vt:lpstr>
      <vt:lpstr>BENEFITS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Sheila Anderson</dc:creator>
  <cp:lastModifiedBy>Kelly Marshall</cp:lastModifiedBy>
  <cp:revision>157</cp:revision>
  <dcterms:created xsi:type="dcterms:W3CDTF">2022-01-05T14:28:30Z</dcterms:created>
  <dcterms:modified xsi:type="dcterms:W3CDTF">2025-10-06T20:13:04Z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0x010100BEFB70BB9B01B2408811E034BBC665FF</vt:lpwstr>
  </property>
  <property fmtid="{D5CDD505-2E9C-101B-9397-08002B2CF9AE}" pid="3" name="MediaServiceImageTags">
    <vt:lpwstr/>
  </property>
</Properties>
</file>