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4"/>
  </p:sldMasterIdLst>
  <p:notesMasterIdLst>
    <p:notesMasterId r:id="rId39"/>
  </p:notesMasterIdLst>
  <p:handoutMasterIdLst>
    <p:handoutMasterId r:id="rId40"/>
  </p:handoutMasterIdLst>
  <p:sldIdLst>
    <p:sldId id="1895" r:id="rId5"/>
    <p:sldId id="2147471440" r:id="rId6"/>
    <p:sldId id="2276" r:id="rId7"/>
    <p:sldId id="2147471425" r:id="rId8"/>
    <p:sldId id="2270" r:id="rId9"/>
    <p:sldId id="2147471426" r:id="rId10"/>
    <p:sldId id="2290" r:id="rId11"/>
    <p:sldId id="2214" r:id="rId12"/>
    <p:sldId id="2147471433" r:id="rId13"/>
    <p:sldId id="2261" r:id="rId14"/>
    <p:sldId id="2227" r:id="rId15"/>
    <p:sldId id="2217" r:id="rId16"/>
    <p:sldId id="2198" r:id="rId17"/>
    <p:sldId id="2269" r:id="rId18"/>
    <p:sldId id="2187" r:id="rId19"/>
    <p:sldId id="2281" r:id="rId20"/>
    <p:sldId id="2289" r:id="rId21"/>
    <p:sldId id="2292" r:id="rId22"/>
    <p:sldId id="2215" r:id="rId23"/>
    <p:sldId id="2267" r:id="rId24"/>
    <p:sldId id="2147471423" r:id="rId25"/>
    <p:sldId id="2229" r:id="rId26"/>
    <p:sldId id="2278" r:id="rId27"/>
    <p:sldId id="2273" r:id="rId28"/>
    <p:sldId id="2266" r:id="rId29"/>
    <p:sldId id="2147471447" r:id="rId30"/>
    <p:sldId id="2222" r:id="rId31"/>
    <p:sldId id="2223" r:id="rId32"/>
    <p:sldId id="2147471427" r:id="rId33"/>
    <p:sldId id="2224" r:id="rId34"/>
    <p:sldId id="2232" r:id="rId35"/>
    <p:sldId id="2147471448" r:id="rId36"/>
    <p:sldId id="2147471446" r:id="rId37"/>
    <p:sldId id="2226" r:id="rId38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6600"/>
    <a:srgbClr val="B2B2B2"/>
    <a:srgbClr val="996633"/>
    <a:srgbClr val="F3D3A3"/>
    <a:srgbClr val="66CCFF"/>
    <a:srgbClr val="FF9933"/>
    <a:srgbClr val="CC9900"/>
    <a:srgbClr val="FFCC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86" autoAdjust="0"/>
    <p:restoredTop sz="96327"/>
  </p:normalViewPr>
  <p:slideViewPr>
    <p:cSldViewPr snapToGrid="0">
      <p:cViewPr varScale="1">
        <p:scale>
          <a:sx n="104" d="100"/>
          <a:sy n="104" d="100"/>
        </p:scale>
        <p:origin x="150" y="2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974"/>
    </p:cViewPr>
  </p:sorterViewPr>
  <p:notesViewPr>
    <p:cSldViewPr snapToGrid="0">
      <p:cViewPr varScale="1">
        <p:scale>
          <a:sx n="86" d="100"/>
          <a:sy n="86" d="100"/>
        </p:scale>
        <p:origin x="369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F9A0AB-8B3B-4487-8D4B-CA3D57167961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BEC946-60E5-4B9F-9E9D-5A118007775E}">
      <dgm:prSet phldrT="[Text]"/>
      <dgm:spPr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Administrative</a:t>
          </a:r>
        </a:p>
        <a:p>
          <a:r>
            <a:rPr lang="en-US" b="1" dirty="0">
              <a:solidFill>
                <a:schemeClr val="tx1"/>
              </a:solidFill>
            </a:rPr>
            <a:t>Harm</a:t>
          </a:r>
        </a:p>
      </dgm:t>
    </dgm:pt>
    <dgm:pt modelId="{AC6E1E66-3DBA-4400-96EE-958417E275CA}" type="parTrans" cxnId="{FA4582AB-B7E8-43AD-8851-6F1C6F4B9335}">
      <dgm:prSet/>
      <dgm:spPr/>
      <dgm:t>
        <a:bodyPr/>
        <a:lstStyle/>
        <a:p>
          <a:endParaRPr lang="en-US"/>
        </a:p>
      </dgm:t>
    </dgm:pt>
    <dgm:pt modelId="{737F7CDF-81E2-481F-BEF3-625C25D4F222}" type="sibTrans" cxnId="{FA4582AB-B7E8-43AD-8851-6F1C6F4B9335}">
      <dgm:prSet/>
      <dgm:spPr/>
      <dgm:t>
        <a:bodyPr/>
        <a:lstStyle/>
        <a:p>
          <a:endParaRPr lang="en-US"/>
        </a:p>
      </dgm:t>
    </dgm:pt>
    <dgm:pt modelId="{84B38992-C227-43F9-B592-80CA1CB516A5}">
      <dgm:prSet phldrT="[Text]" custT="1"/>
      <dgm:spPr>
        <a:solidFill>
          <a:schemeClr val="bg2">
            <a:lumMod val="50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Insurance Cartels:</a:t>
          </a:r>
        </a:p>
        <a:p>
          <a:pPr>
            <a:lnSpc>
              <a:spcPct val="90000"/>
            </a:lnSpc>
          </a:pPr>
          <a:r>
            <a:rPr lang="en-US" sz="1600" b="1" dirty="0"/>
            <a:t>Delays, Denials * </a:t>
          </a:r>
          <a:r>
            <a:rPr lang="en-US" sz="1200" b="1" dirty="0"/>
            <a:t>You are  gambling with</a:t>
          </a:r>
          <a:r>
            <a:rPr lang="en-US" sz="1050" b="1" dirty="0"/>
            <a:t> </a:t>
          </a:r>
          <a:r>
            <a:rPr lang="en-US" sz="1200" b="1" dirty="0"/>
            <a:t>her Life</a:t>
          </a:r>
          <a:endParaRPr lang="en-US" sz="1600" b="1" dirty="0"/>
        </a:p>
      </dgm:t>
    </dgm:pt>
    <dgm:pt modelId="{3DF15D13-30DF-41FD-9B3C-3F97A47343B9}" type="parTrans" cxnId="{445F158D-98C2-457E-A731-00FBEAE8521D}">
      <dgm:prSet/>
      <dgm:spPr/>
      <dgm:t>
        <a:bodyPr/>
        <a:lstStyle/>
        <a:p>
          <a:endParaRPr lang="en-US"/>
        </a:p>
      </dgm:t>
    </dgm:pt>
    <dgm:pt modelId="{2E02CE23-B133-4FD9-BE0C-72F9696F7804}" type="sibTrans" cxnId="{445F158D-98C2-457E-A731-00FBEAE8521D}">
      <dgm:prSet/>
      <dgm:spPr/>
      <dgm:t>
        <a:bodyPr/>
        <a:lstStyle/>
        <a:p>
          <a:endParaRPr lang="en-US"/>
        </a:p>
      </dgm:t>
    </dgm:pt>
    <dgm:pt modelId="{B0303BD4-E169-4444-A88D-845D2F33A103}">
      <dgm:prSet phldrT="[Text]" custT="1"/>
      <dgm:spPr>
        <a:solidFill>
          <a:schemeClr val="accent4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Health Plans have turned Hospitals and Physicians into Sub-Prime Lenders  </a:t>
          </a:r>
          <a:r>
            <a:rPr lang="en-US" sz="1400" b="1" i="1" dirty="0">
              <a:solidFill>
                <a:schemeClr val="bg1"/>
              </a:solidFill>
            </a:rPr>
            <a:t>(forced to provide loans w/no collateral)</a:t>
          </a:r>
        </a:p>
      </dgm:t>
    </dgm:pt>
    <dgm:pt modelId="{E2FDFD53-257F-4DDA-88FA-1182D85DE0DA}" type="parTrans" cxnId="{55BF70B0-9854-49E2-9A09-C87D2BD2230B}">
      <dgm:prSet/>
      <dgm:spPr/>
      <dgm:t>
        <a:bodyPr/>
        <a:lstStyle/>
        <a:p>
          <a:endParaRPr lang="en-US"/>
        </a:p>
      </dgm:t>
    </dgm:pt>
    <dgm:pt modelId="{6F35992A-5895-4A20-BE6E-AF9683B09821}" type="sibTrans" cxnId="{55BF70B0-9854-49E2-9A09-C87D2BD2230B}">
      <dgm:prSet/>
      <dgm:spPr/>
      <dgm:t>
        <a:bodyPr/>
        <a:lstStyle/>
        <a:p>
          <a:endParaRPr lang="en-US"/>
        </a:p>
      </dgm:t>
    </dgm:pt>
    <dgm:pt modelId="{1CDA9295-E386-4ACC-87E7-21914CC3B18F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/>
            <a:t>Health System Bureaucracy &amp;  EMR</a:t>
          </a:r>
        </a:p>
      </dgm:t>
    </dgm:pt>
    <dgm:pt modelId="{1516034A-F3FF-46AF-B80F-DD4674B92185}" type="parTrans" cxnId="{ACDB0998-D201-4280-ABD5-55B987744305}">
      <dgm:prSet/>
      <dgm:spPr/>
      <dgm:t>
        <a:bodyPr/>
        <a:lstStyle/>
        <a:p>
          <a:endParaRPr lang="en-US"/>
        </a:p>
      </dgm:t>
    </dgm:pt>
    <dgm:pt modelId="{3E761C97-97DB-4329-9E34-E1B2B413E57C}" type="sibTrans" cxnId="{ACDB0998-D201-4280-ABD5-55B987744305}">
      <dgm:prSet/>
      <dgm:spPr/>
      <dgm:t>
        <a:bodyPr/>
        <a:lstStyle/>
        <a:p>
          <a:endParaRPr lang="en-US"/>
        </a:p>
      </dgm:t>
    </dgm:pt>
    <dgm:pt modelId="{DFDB1FE2-EE9E-4575-81F7-D9CB84769436}">
      <dgm:prSet/>
      <dgm:spPr>
        <a:solidFill>
          <a:schemeClr val="accent3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/>
            <a:t>Government</a:t>
          </a:r>
        </a:p>
      </dgm:t>
    </dgm:pt>
    <dgm:pt modelId="{0283A669-8027-4485-BE5C-AAC0C11872C5}" type="parTrans" cxnId="{CC66086B-425B-4538-8019-1A43DB31AC32}">
      <dgm:prSet/>
      <dgm:spPr/>
      <dgm:t>
        <a:bodyPr/>
        <a:lstStyle/>
        <a:p>
          <a:endParaRPr lang="en-US"/>
        </a:p>
      </dgm:t>
    </dgm:pt>
    <dgm:pt modelId="{B6CCF3BD-5EDD-461E-8217-ADB5F9FE6CA5}" type="sibTrans" cxnId="{CC66086B-425B-4538-8019-1A43DB31AC32}">
      <dgm:prSet/>
      <dgm:spPr/>
      <dgm:t>
        <a:bodyPr/>
        <a:lstStyle/>
        <a:p>
          <a:endParaRPr lang="en-US"/>
        </a:p>
      </dgm:t>
    </dgm:pt>
    <dgm:pt modelId="{726DF3CC-C5EF-4507-A314-74E4D6020E27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spcAft>
              <a:spcPts val="0"/>
            </a:spcAft>
          </a:pPr>
          <a:r>
            <a:rPr lang="en-US" b="1" dirty="0"/>
            <a:t>Venture-Funded</a:t>
          </a:r>
        </a:p>
        <a:p>
          <a:pPr>
            <a:spcAft>
              <a:spcPts val="0"/>
            </a:spcAft>
          </a:pPr>
          <a:r>
            <a:rPr lang="en-US" b="1" dirty="0"/>
            <a:t>Academics</a:t>
          </a:r>
        </a:p>
      </dgm:t>
    </dgm:pt>
    <dgm:pt modelId="{00CA9826-8F45-42C5-BCE2-FC7475FBD8F8}" type="parTrans" cxnId="{104B6051-7559-4465-B680-3ACD930B6D8A}">
      <dgm:prSet/>
      <dgm:spPr/>
      <dgm:t>
        <a:bodyPr/>
        <a:lstStyle/>
        <a:p>
          <a:endParaRPr lang="en-US"/>
        </a:p>
      </dgm:t>
    </dgm:pt>
    <dgm:pt modelId="{F9ECC386-23BD-43AF-B614-2E9C8AB94BB7}" type="sibTrans" cxnId="{104B6051-7559-4465-B680-3ACD930B6D8A}">
      <dgm:prSet/>
      <dgm:spPr/>
      <dgm:t>
        <a:bodyPr/>
        <a:lstStyle/>
        <a:p>
          <a:endParaRPr lang="en-US"/>
        </a:p>
      </dgm:t>
    </dgm:pt>
    <dgm:pt modelId="{7819DA3A-FCB1-463A-B034-83C49E94BAE8}" type="pres">
      <dgm:prSet presAssocID="{D6F9A0AB-8B3B-4487-8D4B-CA3D5716796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7515064-4D0D-43BA-8D95-CD82F6533FEB}" type="pres">
      <dgm:prSet presAssocID="{62BEC946-60E5-4B9F-9E9D-5A118007775E}" presName="singleCycle" presStyleCnt="0"/>
      <dgm:spPr/>
    </dgm:pt>
    <dgm:pt modelId="{8CEAE7FE-5ED9-480C-B923-CB1DC477CCFF}" type="pres">
      <dgm:prSet presAssocID="{62BEC946-60E5-4B9F-9E9D-5A118007775E}" presName="singleCenter" presStyleLbl="node1" presStyleIdx="0" presStyleCnt="6">
        <dgm:presLayoutVars>
          <dgm:chMax val="7"/>
          <dgm:chPref val="7"/>
        </dgm:presLayoutVars>
      </dgm:prSet>
      <dgm:spPr/>
    </dgm:pt>
    <dgm:pt modelId="{5796449E-E149-4175-93C1-A87E751D3909}" type="pres">
      <dgm:prSet presAssocID="{3DF15D13-30DF-41FD-9B3C-3F97A47343B9}" presName="Name56" presStyleLbl="parChTrans1D2" presStyleIdx="0" presStyleCnt="5"/>
      <dgm:spPr/>
    </dgm:pt>
    <dgm:pt modelId="{BA99C21E-BBAE-4D55-9AAC-43D22D16BEB7}" type="pres">
      <dgm:prSet presAssocID="{84B38992-C227-43F9-B592-80CA1CB516A5}" presName="text0" presStyleLbl="node1" presStyleIdx="1" presStyleCnt="6" custScaleX="168598" custScaleY="139629">
        <dgm:presLayoutVars>
          <dgm:bulletEnabled val="1"/>
        </dgm:presLayoutVars>
      </dgm:prSet>
      <dgm:spPr/>
    </dgm:pt>
    <dgm:pt modelId="{B022EC87-E968-4720-9970-EDE2CABBB320}" type="pres">
      <dgm:prSet presAssocID="{E2FDFD53-257F-4DDA-88FA-1182D85DE0DA}" presName="Name56" presStyleLbl="parChTrans1D2" presStyleIdx="1" presStyleCnt="5"/>
      <dgm:spPr/>
    </dgm:pt>
    <dgm:pt modelId="{B1342C58-E168-4EE1-A924-4C864A51455E}" type="pres">
      <dgm:prSet presAssocID="{B0303BD4-E169-4444-A88D-845D2F33A103}" presName="text0" presStyleLbl="node1" presStyleIdx="2" presStyleCnt="6" custScaleX="159151" custScaleY="191845">
        <dgm:presLayoutVars>
          <dgm:bulletEnabled val="1"/>
        </dgm:presLayoutVars>
      </dgm:prSet>
      <dgm:spPr/>
    </dgm:pt>
    <dgm:pt modelId="{7C945A64-D654-480B-8BC4-3D246AAB5CE6}" type="pres">
      <dgm:prSet presAssocID="{1516034A-F3FF-46AF-B80F-DD4674B92185}" presName="Name56" presStyleLbl="parChTrans1D2" presStyleIdx="2" presStyleCnt="5"/>
      <dgm:spPr/>
    </dgm:pt>
    <dgm:pt modelId="{F1C772CD-31A8-47E8-876E-32EE28606E17}" type="pres">
      <dgm:prSet presAssocID="{1CDA9295-E386-4ACC-87E7-21914CC3B18F}" presName="text0" presStyleLbl="node1" presStyleIdx="3" presStyleCnt="6" custScaleX="151542" custScaleY="116327" custRadScaleRad="111792" custRadScaleInc="-13563">
        <dgm:presLayoutVars>
          <dgm:bulletEnabled val="1"/>
        </dgm:presLayoutVars>
      </dgm:prSet>
      <dgm:spPr/>
    </dgm:pt>
    <dgm:pt modelId="{203EC108-65B7-47D1-A156-CDD0897C4747}" type="pres">
      <dgm:prSet presAssocID="{0283A669-8027-4485-BE5C-AAC0C11872C5}" presName="Name56" presStyleLbl="parChTrans1D2" presStyleIdx="3" presStyleCnt="5"/>
      <dgm:spPr/>
    </dgm:pt>
    <dgm:pt modelId="{38F412F8-F33D-4073-92C7-47BF37B99301}" type="pres">
      <dgm:prSet presAssocID="{DFDB1FE2-EE9E-4575-81F7-D9CB84769436}" presName="text0" presStyleLbl="node1" presStyleIdx="4" presStyleCnt="6" custScaleX="151234" custScaleY="122947">
        <dgm:presLayoutVars>
          <dgm:bulletEnabled val="1"/>
        </dgm:presLayoutVars>
      </dgm:prSet>
      <dgm:spPr/>
    </dgm:pt>
    <dgm:pt modelId="{D3F4501B-FC55-4372-B8D3-AA9D567EEA48}" type="pres">
      <dgm:prSet presAssocID="{00CA9826-8F45-42C5-BCE2-FC7475FBD8F8}" presName="Name56" presStyleLbl="parChTrans1D2" presStyleIdx="4" presStyleCnt="5"/>
      <dgm:spPr/>
    </dgm:pt>
    <dgm:pt modelId="{355C54B2-14E4-4BB5-82A5-88FA83CC8FBD}" type="pres">
      <dgm:prSet presAssocID="{726DF3CC-C5EF-4507-A314-74E4D6020E27}" presName="text0" presStyleLbl="node1" presStyleIdx="5" presStyleCnt="6" custScaleX="130621" custScaleY="115429">
        <dgm:presLayoutVars>
          <dgm:bulletEnabled val="1"/>
        </dgm:presLayoutVars>
      </dgm:prSet>
      <dgm:spPr/>
    </dgm:pt>
  </dgm:ptLst>
  <dgm:cxnLst>
    <dgm:cxn modelId="{4FDEC72A-64CB-4892-A61F-48EBA5258AE5}" type="presOf" srcId="{1CDA9295-E386-4ACC-87E7-21914CC3B18F}" destId="{F1C772CD-31A8-47E8-876E-32EE28606E17}" srcOrd="0" destOrd="0" presId="urn:microsoft.com/office/officeart/2008/layout/RadialCluster"/>
    <dgm:cxn modelId="{95A1412B-EBB0-4FE9-8AD2-3937D254537B}" type="presOf" srcId="{DFDB1FE2-EE9E-4575-81F7-D9CB84769436}" destId="{38F412F8-F33D-4073-92C7-47BF37B99301}" srcOrd="0" destOrd="0" presId="urn:microsoft.com/office/officeart/2008/layout/RadialCluster"/>
    <dgm:cxn modelId="{CC66086B-425B-4538-8019-1A43DB31AC32}" srcId="{62BEC946-60E5-4B9F-9E9D-5A118007775E}" destId="{DFDB1FE2-EE9E-4575-81F7-D9CB84769436}" srcOrd="3" destOrd="0" parTransId="{0283A669-8027-4485-BE5C-AAC0C11872C5}" sibTransId="{B6CCF3BD-5EDD-461E-8217-ADB5F9FE6CA5}"/>
    <dgm:cxn modelId="{5677456F-548D-4741-9C20-8AB0EFDB6F65}" type="presOf" srcId="{D6F9A0AB-8B3B-4487-8D4B-CA3D57167961}" destId="{7819DA3A-FCB1-463A-B034-83C49E94BAE8}" srcOrd="0" destOrd="0" presId="urn:microsoft.com/office/officeart/2008/layout/RadialCluster"/>
    <dgm:cxn modelId="{104B6051-7559-4465-B680-3ACD930B6D8A}" srcId="{62BEC946-60E5-4B9F-9E9D-5A118007775E}" destId="{726DF3CC-C5EF-4507-A314-74E4D6020E27}" srcOrd="4" destOrd="0" parTransId="{00CA9826-8F45-42C5-BCE2-FC7475FBD8F8}" sibTransId="{F9ECC386-23BD-43AF-B614-2E9C8AB94BB7}"/>
    <dgm:cxn modelId="{445F158D-98C2-457E-A731-00FBEAE8521D}" srcId="{62BEC946-60E5-4B9F-9E9D-5A118007775E}" destId="{84B38992-C227-43F9-B592-80CA1CB516A5}" srcOrd="0" destOrd="0" parTransId="{3DF15D13-30DF-41FD-9B3C-3F97A47343B9}" sibTransId="{2E02CE23-B133-4FD9-BE0C-72F9696F7804}"/>
    <dgm:cxn modelId="{ACDB0998-D201-4280-ABD5-55B987744305}" srcId="{62BEC946-60E5-4B9F-9E9D-5A118007775E}" destId="{1CDA9295-E386-4ACC-87E7-21914CC3B18F}" srcOrd="2" destOrd="0" parTransId="{1516034A-F3FF-46AF-B80F-DD4674B92185}" sibTransId="{3E761C97-97DB-4329-9E34-E1B2B413E57C}"/>
    <dgm:cxn modelId="{69A0619B-7615-4AE7-A436-D1C0804D4CBB}" type="presOf" srcId="{E2FDFD53-257F-4DDA-88FA-1182D85DE0DA}" destId="{B022EC87-E968-4720-9970-EDE2CABBB320}" srcOrd="0" destOrd="0" presId="urn:microsoft.com/office/officeart/2008/layout/RadialCluster"/>
    <dgm:cxn modelId="{A8B068A9-77D2-402A-A115-26AA6DD3D22E}" type="presOf" srcId="{3DF15D13-30DF-41FD-9B3C-3F97A47343B9}" destId="{5796449E-E149-4175-93C1-A87E751D3909}" srcOrd="0" destOrd="0" presId="urn:microsoft.com/office/officeart/2008/layout/RadialCluster"/>
    <dgm:cxn modelId="{FA4582AB-B7E8-43AD-8851-6F1C6F4B9335}" srcId="{D6F9A0AB-8B3B-4487-8D4B-CA3D57167961}" destId="{62BEC946-60E5-4B9F-9E9D-5A118007775E}" srcOrd="0" destOrd="0" parTransId="{AC6E1E66-3DBA-4400-96EE-958417E275CA}" sibTransId="{737F7CDF-81E2-481F-BEF3-625C25D4F222}"/>
    <dgm:cxn modelId="{55BF70B0-9854-49E2-9A09-C87D2BD2230B}" srcId="{62BEC946-60E5-4B9F-9E9D-5A118007775E}" destId="{B0303BD4-E169-4444-A88D-845D2F33A103}" srcOrd="1" destOrd="0" parTransId="{E2FDFD53-257F-4DDA-88FA-1182D85DE0DA}" sibTransId="{6F35992A-5895-4A20-BE6E-AF9683B09821}"/>
    <dgm:cxn modelId="{524262B3-DD0C-4474-8F79-37B0B69AAD6C}" type="presOf" srcId="{00CA9826-8F45-42C5-BCE2-FC7475FBD8F8}" destId="{D3F4501B-FC55-4372-B8D3-AA9D567EEA48}" srcOrd="0" destOrd="0" presId="urn:microsoft.com/office/officeart/2008/layout/RadialCluster"/>
    <dgm:cxn modelId="{0394A6C8-FA57-4A3D-9C2E-91EEA397ABA6}" type="presOf" srcId="{1516034A-F3FF-46AF-B80F-DD4674B92185}" destId="{7C945A64-D654-480B-8BC4-3D246AAB5CE6}" srcOrd="0" destOrd="0" presId="urn:microsoft.com/office/officeart/2008/layout/RadialCluster"/>
    <dgm:cxn modelId="{B86304D1-19B7-4D0C-A70C-F3D2BE2CE6BE}" type="presOf" srcId="{B0303BD4-E169-4444-A88D-845D2F33A103}" destId="{B1342C58-E168-4EE1-A924-4C864A51455E}" srcOrd="0" destOrd="0" presId="urn:microsoft.com/office/officeart/2008/layout/RadialCluster"/>
    <dgm:cxn modelId="{A3141BD9-BC18-457E-A3B6-CD7DE4D062D2}" type="presOf" srcId="{726DF3CC-C5EF-4507-A314-74E4D6020E27}" destId="{355C54B2-14E4-4BB5-82A5-88FA83CC8FBD}" srcOrd="0" destOrd="0" presId="urn:microsoft.com/office/officeart/2008/layout/RadialCluster"/>
    <dgm:cxn modelId="{50164FF1-FE37-457F-8C6A-E83F2FB357BF}" type="presOf" srcId="{84B38992-C227-43F9-B592-80CA1CB516A5}" destId="{BA99C21E-BBAE-4D55-9AAC-43D22D16BEB7}" srcOrd="0" destOrd="0" presId="urn:microsoft.com/office/officeart/2008/layout/RadialCluster"/>
    <dgm:cxn modelId="{36EBCEF4-16EF-428C-8B2C-470D498D3D6A}" type="presOf" srcId="{62BEC946-60E5-4B9F-9E9D-5A118007775E}" destId="{8CEAE7FE-5ED9-480C-B923-CB1DC477CCFF}" srcOrd="0" destOrd="0" presId="urn:microsoft.com/office/officeart/2008/layout/RadialCluster"/>
    <dgm:cxn modelId="{EFCFCAF5-4BAE-4BEC-B43E-5C1155E08287}" type="presOf" srcId="{0283A669-8027-4485-BE5C-AAC0C11872C5}" destId="{203EC108-65B7-47D1-A156-CDD0897C4747}" srcOrd="0" destOrd="0" presId="urn:microsoft.com/office/officeart/2008/layout/RadialCluster"/>
    <dgm:cxn modelId="{3BB7E2BF-9AA1-4AD3-ACF8-1754B0A22F9B}" type="presParOf" srcId="{7819DA3A-FCB1-463A-B034-83C49E94BAE8}" destId="{97515064-4D0D-43BA-8D95-CD82F6533FEB}" srcOrd="0" destOrd="0" presId="urn:microsoft.com/office/officeart/2008/layout/RadialCluster"/>
    <dgm:cxn modelId="{85541C1E-909D-41D9-9BFF-955714DCBCD6}" type="presParOf" srcId="{97515064-4D0D-43BA-8D95-CD82F6533FEB}" destId="{8CEAE7FE-5ED9-480C-B923-CB1DC477CCFF}" srcOrd="0" destOrd="0" presId="urn:microsoft.com/office/officeart/2008/layout/RadialCluster"/>
    <dgm:cxn modelId="{540ECB46-A407-4BDB-9C5F-1167C2E45AA1}" type="presParOf" srcId="{97515064-4D0D-43BA-8D95-CD82F6533FEB}" destId="{5796449E-E149-4175-93C1-A87E751D3909}" srcOrd="1" destOrd="0" presId="urn:microsoft.com/office/officeart/2008/layout/RadialCluster"/>
    <dgm:cxn modelId="{BB345958-7DC7-477A-B3A7-E0229A893543}" type="presParOf" srcId="{97515064-4D0D-43BA-8D95-CD82F6533FEB}" destId="{BA99C21E-BBAE-4D55-9AAC-43D22D16BEB7}" srcOrd="2" destOrd="0" presId="urn:microsoft.com/office/officeart/2008/layout/RadialCluster"/>
    <dgm:cxn modelId="{D7EB8EE1-D05A-4F14-BF8D-D525B657AC04}" type="presParOf" srcId="{97515064-4D0D-43BA-8D95-CD82F6533FEB}" destId="{B022EC87-E968-4720-9970-EDE2CABBB320}" srcOrd="3" destOrd="0" presId="urn:microsoft.com/office/officeart/2008/layout/RadialCluster"/>
    <dgm:cxn modelId="{32BDB62D-992B-478A-8AD8-57D63DB3DA6A}" type="presParOf" srcId="{97515064-4D0D-43BA-8D95-CD82F6533FEB}" destId="{B1342C58-E168-4EE1-A924-4C864A51455E}" srcOrd="4" destOrd="0" presId="urn:microsoft.com/office/officeart/2008/layout/RadialCluster"/>
    <dgm:cxn modelId="{5819FC36-47D3-4745-BABF-C174A12A3E38}" type="presParOf" srcId="{97515064-4D0D-43BA-8D95-CD82F6533FEB}" destId="{7C945A64-D654-480B-8BC4-3D246AAB5CE6}" srcOrd="5" destOrd="0" presId="urn:microsoft.com/office/officeart/2008/layout/RadialCluster"/>
    <dgm:cxn modelId="{D1483C40-805A-42EB-98FB-91ACEE202E86}" type="presParOf" srcId="{97515064-4D0D-43BA-8D95-CD82F6533FEB}" destId="{F1C772CD-31A8-47E8-876E-32EE28606E17}" srcOrd="6" destOrd="0" presId="urn:microsoft.com/office/officeart/2008/layout/RadialCluster"/>
    <dgm:cxn modelId="{1C3F4599-17B0-4E5B-BBB8-18EC3E8F4571}" type="presParOf" srcId="{97515064-4D0D-43BA-8D95-CD82F6533FEB}" destId="{203EC108-65B7-47D1-A156-CDD0897C4747}" srcOrd="7" destOrd="0" presId="urn:microsoft.com/office/officeart/2008/layout/RadialCluster"/>
    <dgm:cxn modelId="{25CC8BFF-77B8-4486-B95A-CE5C20B18FD0}" type="presParOf" srcId="{97515064-4D0D-43BA-8D95-CD82F6533FEB}" destId="{38F412F8-F33D-4073-92C7-47BF37B99301}" srcOrd="8" destOrd="0" presId="urn:microsoft.com/office/officeart/2008/layout/RadialCluster"/>
    <dgm:cxn modelId="{B048B347-18A8-44C4-A5E8-C9CE70777FDF}" type="presParOf" srcId="{97515064-4D0D-43BA-8D95-CD82F6533FEB}" destId="{D3F4501B-FC55-4372-B8D3-AA9D567EEA48}" srcOrd="9" destOrd="0" presId="urn:microsoft.com/office/officeart/2008/layout/RadialCluster"/>
    <dgm:cxn modelId="{4D3C4A2E-EBCD-4984-86A6-BAF7E29F5378}" type="presParOf" srcId="{97515064-4D0D-43BA-8D95-CD82F6533FEB}" destId="{355C54B2-14E4-4BB5-82A5-88FA83CC8FBD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03D363-3B70-45EE-9CEE-50DBE4D8A01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30EFBC-35DE-46B8-9463-EDE1791A7188}">
      <dgm:prSet phldrT="[Text]"/>
      <dgm:spPr/>
      <dgm:t>
        <a:bodyPr/>
        <a:lstStyle/>
        <a:p>
          <a:r>
            <a:rPr lang="en-US" dirty="0"/>
            <a:t>Trade-offs</a:t>
          </a:r>
        </a:p>
      </dgm:t>
    </dgm:pt>
    <dgm:pt modelId="{8EDD6790-C7E2-4CC8-9278-1999D702C594}" type="parTrans" cxnId="{A9E4E7F8-6C6E-469C-89C2-34FC80387A31}">
      <dgm:prSet/>
      <dgm:spPr/>
      <dgm:t>
        <a:bodyPr/>
        <a:lstStyle/>
        <a:p>
          <a:endParaRPr lang="en-US"/>
        </a:p>
      </dgm:t>
    </dgm:pt>
    <dgm:pt modelId="{1FE89A6A-6384-4477-8AE1-A38420E6E8C3}" type="sibTrans" cxnId="{A9E4E7F8-6C6E-469C-89C2-34FC80387A31}">
      <dgm:prSet/>
      <dgm:spPr/>
      <dgm:t>
        <a:bodyPr/>
        <a:lstStyle/>
        <a:p>
          <a:endParaRPr lang="en-US"/>
        </a:p>
      </dgm:t>
    </dgm:pt>
    <dgm:pt modelId="{6CA81417-74A0-4CC5-8166-A27DBA2D10C7}">
      <dgm:prSet phldrT="[Text]"/>
      <dgm:spPr/>
      <dgm:t>
        <a:bodyPr/>
        <a:lstStyle/>
        <a:p>
          <a:r>
            <a:rPr lang="en-US" dirty="0"/>
            <a:t>Cost</a:t>
          </a:r>
        </a:p>
      </dgm:t>
    </dgm:pt>
    <dgm:pt modelId="{15422D7B-D14A-4A8F-B01F-C4180EB9A4E0}" type="parTrans" cxnId="{35763E94-BC56-44B9-9DB8-21DF22CD8885}">
      <dgm:prSet/>
      <dgm:spPr/>
      <dgm:t>
        <a:bodyPr/>
        <a:lstStyle/>
        <a:p>
          <a:endParaRPr lang="en-US"/>
        </a:p>
      </dgm:t>
    </dgm:pt>
    <dgm:pt modelId="{88FFFFA4-1571-47E1-B844-6EFF25513021}" type="sibTrans" cxnId="{35763E94-BC56-44B9-9DB8-21DF22CD8885}">
      <dgm:prSet/>
      <dgm:spPr/>
      <dgm:t>
        <a:bodyPr/>
        <a:lstStyle/>
        <a:p>
          <a:endParaRPr lang="en-US"/>
        </a:p>
      </dgm:t>
    </dgm:pt>
    <dgm:pt modelId="{818261D1-5A52-4E1C-9A42-918EF5361FF7}">
      <dgm:prSet phldrT="[Text]"/>
      <dgm:spPr/>
      <dgm:t>
        <a:bodyPr/>
        <a:lstStyle/>
        <a:p>
          <a:r>
            <a:rPr lang="en-US" dirty="0"/>
            <a:t>Access</a:t>
          </a:r>
        </a:p>
      </dgm:t>
    </dgm:pt>
    <dgm:pt modelId="{B275FB9C-538C-4811-BDAF-9E56A761FD5A}" type="parTrans" cxnId="{93B54B09-F44D-408F-A218-EBAAD124B82C}">
      <dgm:prSet/>
      <dgm:spPr/>
      <dgm:t>
        <a:bodyPr/>
        <a:lstStyle/>
        <a:p>
          <a:endParaRPr lang="en-US"/>
        </a:p>
      </dgm:t>
    </dgm:pt>
    <dgm:pt modelId="{27D66D7A-1EF7-47AF-862C-AD852D3752AF}" type="sibTrans" cxnId="{93B54B09-F44D-408F-A218-EBAAD124B82C}">
      <dgm:prSet/>
      <dgm:spPr/>
      <dgm:t>
        <a:bodyPr/>
        <a:lstStyle/>
        <a:p>
          <a:endParaRPr lang="en-US"/>
        </a:p>
      </dgm:t>
    </dgm:pt>
    <dgm:pt modelId="{A85F2DF0-5CA4-4F54-855B-8F5BCC8B020B}">
      <dgm:prSet phldrT="[Text]"/>
      <dgm:spPr/>
      <dgm:t>
        <a:bodyPr/>
        <a:lstStyle/>
        <a:p>
          <a:r>
            <a:rPr lang="en-US" dirty="0"/>
            <a:t>Quality</a:t>
          </a:r>
        </a:p>
      </dgm:t>
    </dgm:pt>
    <dgm:pt modelId="{FA56C67F-EB87-425D-B71D-68A768B01688}" type="parTrans" cxnId="{A1FA233A-4A53-4248-9F6D-55D27EE9674D}">
      <dgm:prSet/>
      <dgm:spPr/>
      <dgm:t>
        <a:bodyPr/>
        <a:lstStyle/>
        <a:p>
          <a:endParaRPr lang="en-US"/>
        </a:p>
      </dgm:t>
    </dgm:pt>
    <dgm:pt modelId="{4F757794-E2F2-4934-BC18-A1D29A027B9A}" type="sibTrans" cxnId="{A1FA233A-4A53-4248-9F6D-55D27EE9674D}">
      <dgm:prSet/>
      <dgm:spPr/>
      <dgm:t>
        <a:bodyPr/>
        <a:lstStyle/>
        <a:p>
          <a:endParaRPr lang="en-US"/>
        </a:p>
      </dgm:t>
    </dgm:pt>
    <dgm:pt modelId="{DA3072C9-8351-4342-B06A-618976B4B32B}" type="pres">
      <dgm:prSet presAssocID="{7303D363-3B70-45EE-9CEE-50DBE4D8A01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D9D4D59-4B51-400F-88A7-3CF0EE7BAA8F}" type="pres">
      <dgm:prSet presAssocID="{D230EFBC-35DE-46B8-9463-EDE1791A7188}" presName="singleCycle" presStyleCnt="0"/>
      <dgm:spPr/>
    </dgm:pt>
    <dgm:pt modelId="{DD035AD8-C9BD-441D-B66D-5E76052246F9}" type="pres">
      <dgm:prSet presAssocID="{D230EFBC-35DE-46B8-9463-EDE1791A7188}" presName="singleCenter" presStyleLbl="node1" presStyleIdx="0" presStyleCnt="4" custLinFactNeighborX="-405" custLinFactNeighborY="-9463">
        <dgm:presLayoutVars>
          <dgm:chMax val="7"/>
          <dgm:chPref val="7"/>
        </dgm:presLayoutVars>
      </dgm:prSet>
      <dgm:spPr/>
    </dgm:pt>
    <dgm:pt modelId="{17568275-1CEA-4238-9002-952CEF8AD105}" type="pres">
      <dgm:prSet presAssocID="{15422D7B-D14A-4A8F-B01F-C4180EB9A4E0}" presName="Name56" presStyleLbl="parChTrans1D2" presStyleIdx="0" presStyleCnt="3"/>
      <dgm:spPr/>
    </dgm:pt>
    <dgm:pt modelId="{89AB73CA-E271-4D4F-B6DF-3058A2A5746D}" type="pres">
      <dgm:prSet presAssocID="{6CA81417-74A0-4CC5-8166-A27DBA2D10C7}" presName="text0" presStyleLbl="node1" presStyleIdx="1" presStyleCnt="4" custScaleX="166019" custScaleY="146553">
        <dgm:presLayoutVars>
          <dgm:bulletEnabled val="1"/>
        </dgm:presLayoutVars>
      </dgm:prSet>
      <dgm:spPr/>
    </dgm:pt>
    <dgm:pt modelId="{1305E306-344C-4112-93EF-723DCDD6381D}" type="pres">
      <dgm:prSet presAssocID="{B275FB9C-538C-4811-BDAF-9E56A761FD5A}" presName="Name56" presStyleLbl="parChTrans1D2" presStyleIdx="1" presStyleCnt="3"/>
      <dgm:spPr/>
    </dgm:pt>
    <dgm:pt modelId="{9A987730-D6E7-432A-A3F4-1A024EE4B508}" type="pres">
      <dgm:prSet presAssocID="{818261D1-5A52-4E1C-9A42-918EF5361FF7}" presName="text0" presStyleLbl="node1" presStyleIdx="2" presStyleCnt="4" custScaleX="136099" custScaleY="141085">
        <dgm:presLayoutVars>
          <dgm:bulletEnabled val="1"/>
        </dgm:presLayoutVars>
      </dgm:prSet>
      <dgm:spPr/>
    </dgm:pt>
    <dgm:pt modelId="{D739B5BB-47DB-4C4C-8EB4-8B8C5EABAEE3}" type="pres">
      <dgm:prSet presAssocID="{FA56C67F-EB87-425D-B71D-68A768B01688}" presName="Name56" presStyleLbl="parChTrans1D2" presStyleIdx="2" presStyleCnt="3"/>
      <dgm:spPr/>
    </dgm:pt>
    <dgm:pt modelId="{087859C5-2831-4343-AEEF-02E29F3AD002}" type="pres">
      <dgm:prSet presAssocID="{A85F2DF0-5CA4-4F54-855B-8F5BCC8B020B}" presName="text0" presStyleLbl="node1" presStyleIdx="3" presStyleCnt="4" custScaleX="151019" custScaleY="139318">
        <dgm:presLayoutVars>
          <dgm:bulletEnabled val="1"/>
        </dgm:presLayoutVars>
      </dgm:prSet>
      <dgm:spPr/>
    </dgm:pt>
  </dgm:ptLst>
  <dgm:cxnLst>
    <dgm:cxn modelId="{93B54B09-F44D-408F-A218-EBAAD124B82C}" srcId="{D230EFBC-35DE-46B8-9463-EDE1791A7188}" destId="{818261D1-5A52-4E1C-9A42-918EF5361FF7}" srcOrd="1" destOrd="0" parTransId="{B275FB9C-538C-4811-BDAF-9E56A761FD5A}" sibTransId="{27D66D7A-1EF7-47AF-862C-AD852D3752AF}"/>
    <dgm:cxn modelId="{15580F26-7F51-4825-8568-EB180F97B488}" type="presOf" srcId="{15422D7B-D14A-4A8F-B01F-C4180EB9A4E0}" destId="{17568275-1CEA-4238-9002-952CEF8AD105}" srcOrd="0" destOrd="0" presId="urn:microsoft.com/office/officeart/2008/layout/RadialCluster"/>
    <dgm:cxn modelId="{A1FA233A-4A53-4248-9F6D-55D27EE9674D}" srcId="{D230EFBC-35DE-46B8-9463-EDE1791A7188}" destId="{A85F2DF0-5CA4-4F54-855B-8F5BCC8B020B}" srcOrd="2" destOrd="0" parTransId="{FA56C67F-EB87-425D-B71D-68A768B01688}" sibTransId="{4F757794-E2F2-4934-BC18-A1D29A027B9A}"/>
    <dgm:cxn modelId="{CBA7733D-2E75-4769-A6D9-FBE85D4E472B}" type="presOf" srcId="{7303D363-3B70-45EE-9CEE-50DBE4D8A01D}" destId="{DA3072C9-8351-4342-B06A-618976B4B32B}" srcOrd="0" destOrd="0" presId="urn:microsoft.com/office/officeart/2008/layout/RadialCluster"/>
    <dgm:cxn modelId="{286B746B-45BA-43F6-9B82-8A3300B074F3}" type="presOf" srcId="{FA56C67F-EB87-425D-B71D-68A768B01688}" destId="{D739B5BB-47DB-4C4C-8EB4-8B8C5EABAEE3}" srcOrd="0" destOrd="0" presId="urn:microsoft.com/office/officeart/2008/layout/RadialCluster"/>
    <dgm:cxn modelId="{85AD924B-42F1-4AA0-B0B0-51C31C5DDE6F}" type="presOf" srcId="{D230EFBC-35DE-46B8-9463-EDE1791A7188}" destId="{DD035AD8-C9BD-441D-B66D-5E76052246F9}" srcOrd="0" destOrd="0" presId="urn:microsoft.com/office/officeart/2008/layout/RadialCluster"/>
    <dgm:cxn modelId="{4635216D-28C2-49B3-BAED-18248BA7FA00}" type="presOf" srcId="{A85F2DF0-5CA4-4F54-855B-8F5BCC8B020B}" destId="{087859C5-2831-4343-AEEF-02E29F3AD002}" srcOrd="0" destOrd="0" presId="urn:microsoft.com/office/officeart/2008/layout/RadialCluster"/>
    <dgm:cxn modelId="{35763E94-BC56-44B9-9DB8-21DF22CD8885}" srcId="{D230EFBC-35DE-46B8-9463-EDE1791A7188}" destId="{6CA81417-74A0-4CC5-8166-A27DBA2D10C7}" srcOrd="0" destOrd="0" parTransId="{15422D7B-D14A-4A8F-B01F-C4180EB9A4E0}" sibTransId="{88FFFFA4-1571-47E1-B844-6EFF25513021}"/>
    <dgm:cxn modelId="{8F8626BA-5293-4C25-93C9-E980152BF18E}" type="presOf" srcId="{818261D1-5A52-4E1C-9A42-918EF5361FF7}" destId="{9A987730-D6E7-432A-A3F4-1A024EE4B508}" srcOrd="0" destOrd="0" presId="urn:microsoft.com/office/officeart/2008/layout/RadialCluster"/>
    <dgm:cxn modelId="{FF8639D3-B9C9-4471-8784-FF7267E47A19}" type="presOf" srcId="{B275FB9C-538C-4811-BDAF-9E56A761FD5A}" destId="{1305E306-344C-4112-93EF-723DCDD6381D}" srcOrd="0" destOrd="0" presId="urn:microsoft.com/office/officeart/2008/layout/RadialCluster"/>
    <dgm:cxn modelId="{A53219EA-9CB0-4850-9114-2BB658EF3F8C}" type="presOf" srcId="{6CA81417-74A0-4CC5-8166-A27DBA2D10C7}" destId="{89AB73CA-E271-4D4F-B6DF-3058A2A5746D}" srcOrd="0" destOrd="0" presId="urn:microsoft.com/office/officeart/2008/layout/RadialCluster"/>
    <dgm:cxn modelId="{A9E4E7F8-6C6E-469C-89C2-34FC80387A31}" srcId="{7303D363-3B70-45EE-9CEE-50DBE4D8A01D}" destId="{D230EFBC-35DE-46B8-9463-EDE1791A7188}" srcOrd="0" destOrd="0" parTransId="{8EDD6790-C7E2-4CC8-9278-1999D702C594}" sibTransId="{1FE89A6A-6384-4477-8AE1-A38420E6E8C3}"/>
    <dgm:cxn modelId="{3E9D1DD0-2BA8-48CC-8E65-1A002161861F}" type="presParOf" srcId="{DA3072C9-8351-4342-B06A-618976B4B32B}" destId="{DD9D4D59-4B51-400F-88A7-3CF0EE7BAA8F}" srcOrd="0" destOrd="0" presId="urn:microsoft.com/office/officeart/2008/layout/RadialCluster"/>
    <dgm:cxn modelId="{A92D79E0-2478-44BA-801F-0041B2AC5759}" type="presParOf" srcId="{DD9D4D59-4B51-400F-88A7-3CF0EE7BAA8F}" destId="{DD035AD8-C9BD-441D-B66D-5E76052246F9}" srcOrd="0" destOrd="0" presId="urn:microsoft.com/office/officeart/2008/layout/RadialCluster"/>
    <dgm:cxn modelId="{3FC23DE0-BFB9-4F26-9DD7-B3AA24389B66}" type="presParOf" srcId="{DD9D4D59-4B51-400F-88A7-3CF0EE7BAA8F}" destId="{17568275-1CEA-4238-9002-952CEF8AD105}" srcOrd="1" destOrd="0" presId="urn:microsoft.com/office/officeart/2008/layout/RadialCluster"/>
    <dgm:cxn modelId="{4B1A92DB-B041-4D25-94A6-778228BF0851}" type="presParOf" srcId="{DD9D4D59-4B51-400F-88A7-3CF0EE7BAA8F}" destId="{89AB73CA-E271-4D4F-B6DF-3058A2A5746D}" srcOrd="2" destOrd="0" presId="urn:microsoft.com/office/officeart/2008/layout/RadialCluster"/>
    <dgm:cxn modelId="{BDDC07D5-67A0-4AF4-807D-78048AF54FE9}" type="presParOf" srcId="{DD9D4D59-4B51-400F-88A7-3CF0EE7BAA8F}" destId="{1305E306-344C-4112-93EF-723DCDD6381D}" srcOrd="3" destOrd="0" presId="urn:microsoft.com/office/officeart/2008/layout/RadialCluster"/>
    <dgm:cxn modelId="{14395711-47A5-4774-9C45-9E1FD8EE95A6}" type="presParOf" srcId="{DD9D4D59-4B51-400F-88A7-3CF0EE7BAA8F}" destId="{9A987730-D6E7-432A-A3F4-1A024EE4B508}" srcOrd="4" destOrd="0" presId="urn:microsoft.com/office/officeart/2008/layout/RadialCluster"/>
    <dgm:cxn modelId="{5741916A-27E1-4150-B903-58F2043E0579}" type="presParOf" srcId="{DD9D4D59-4B51-400F-88A7-3CF0EE7BAA8F}" destId="{D739B5BB-47DB-4C4C-8EB4-8B8C5EABAEE3}" srcOrd="5" destOrd="0" presId="urn:microsoft.com/office/officeart/2008/layout/RadialCluster"/>
    <dgm:cxn modelId="{31334DB9-DC6A-41CC-89B6-D06B6B9759FC}" type="presParOf" srcId="{DD9D4D59-4B51-400F-88A7-3CF0EE7BAA8F}" destId="{087859C5-2831-4343-AEEF-02E29F3AD002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AE7FE-5ED9-480C-B923-CB1DC477CCFF}">
      <dsp:nvSpPr>
        <dsp:cNvPr id="0" name=""/>
        <dsp:cNvSpPr/>
      </dsp:nvSpPr>
      <dsp:spPr>
        <a:xfrm>
          <a:off x="2636562" y="1859908"/>
          <a:ext cx="1400246" cy="1400246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Administrative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Harm</a:t>
          </a:r>
        </a:p>
      </dsp:txBody>
      <dsp:txXfrm>
        <a:off x="2704916" y="1928262"/>
        <a:ext cx="1263538" cy="1263538"/>
      </dsp:txXfrm>
    </dsp:sp>
    <dsp:sp modelId="{5796449E-E149-4175-93C1-A87E751D3909}">
      <dsp:nvSpPr>
        <dsp:cNvPr id="0" name=""/>
        <dsp:cNvSpPr/>
      </dsp:nvSpPr>
      <dsp:spPr>
        <a:xfrm rot="16200000">
          <a:off x="3034244" y="1557467"/>
          <a:ext cx="6048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4881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99C21E-BBAE-4D55-9AAC-43D22D16BEB7}">
      <dsp:nvSpPr>
        <dsp:cNvPr id="0" name=""/>
        <dsp:cNvSpPr/>
      </dsp:nvSpPr>
      <dsp:spPr>
        <a:xfrm>
          <a:off x="2545821" y="-54923"/>
          <a:ext cx="1581727" cy="1309950"/>
        </a:xfrm>
        <a:prstGeom prst="roundRect">
          <a:avLst/>
        </a:prstGeom>
        <a:solidFill>
          <a:schemeClr val="bg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Insurance Cartels: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Delays, Denials * </a:t>
          </a:r>
          <a:r>
            <a:rPr lang="en-US" sz="1200" b="1" kern="1200" dirty="0"/>
            <a:t>You are  gambling with</a:t>
          </a:r>
          <a:r>
            <a:rPr lang="en-US" sz="1050" b="1" kern="1200" dirty="0"/>
            <a:t> </a:t>
          </a:r>
          <a:r>
            <a:rPr lang="en-US" sz="1200" b="1" kern="1200" dirty="0"/>
            <a:t>her Life</a:t>
          </a:r>
          <a:endParaRPr lang="en-US" sz="1600" b="1" kern="1200" dirty="0"/>
        </a:p>
      </dsp:txBody>
      <dsp:txXfrm>
        <a:off x="2609767" y="9023"/>
        <a:ext cx="1453835" cy="1182058"/>
      </dsp:txXfrm>
    </dsp:sp>
    <dsp:sp modelId="{B022EC87-E968-4720-9970-EDE2CABBB320}">
      <dsp:nvSpPr>
        <dsp:cNvPr id="0" name=""/>
        <dsp:cNvSpPr/>
      </dsp:nvSpPr>
      <dsp:spPr>
        <a:xfrm rot="20520000">
          <a:off x="4026069" y="2264740"/>
          <a:ext cx="4388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8858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42C58-E168-4EE1-A924-4C864A51455E}">
      <dsp:nvSpPr>
        <dsp:cNvPr id="0" name=""/>
        <dsp:cNvSpPr/>
      </dsp:nvSpPr>
      <dsp:spPr>
        <a:xfrm>
          <a:off x="4454188" y="1054453"/>
          <a:ext cx="1493099" cy="1799823"/>
        </a:xfrm>
        <a:prstGeom prst="roundRect">
          <a:avLst/>
        </a:prstGeom>
        <a:solidFill>
          <a:schemeClr val="accent4">
            <a:lumMod val="50000"/>
          </a:scheme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Health Plans have turned Hospitals and Physicians into Sub-Prime Lenders  </a:t>
          </a:r>
          <a:r>
            <a:rPr lang="en-US" sz="1400" b="1" i="1" kern="1200" dirty="0">
              <a:solidFill>
                <a:schemeClr val="bg1"/>
              </a:solidFill>
            </a:rPr>
            <a:t>(forced to provide loans w/no collateral)</a:t>
          </a:r>
        </a:p>
      </dsp:txBody>
      <dsp:txXfrm>
        <a:off x="4527075" y="1127340"/>
        <a:ext cx="1347325" cy="1654049"/>
      </dsp:txXfrm>
    </dsp:sp>
    <dsp:sp modelId="{7C945A64-D654-480B-8BC4-3D246AAB5CE6}">
      <dsp:nvSpPr>
        <dsp:cNvPr id="0" name=""/>
        <dsp:cNvSpPr/>
      </dsp:nvSpPr>
      <dsp:spPr>
        <a:xfrm rot="2872388">
          <a:off x="3894458" y="3430087"/>
          <a:ext cx="4582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8247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772CD-31A8-47E8-876E-32EE28606E17}">
      <dsp:nvSpPr>
        <dsp:cNvPr id="0" name=""/>
        <dsp:cNvSpPr/>
      </dsp:nvSpPr>
      <dsp:spPr>
        <a:xfrm>
          <a:off x="4059931" y="3600020"/>
          <a:ext cx="1421714" cy="10913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Health System Bureaucracy &amp;  EMR</a:t>
          </a:r>
        </a:p>
      </dsp:txBody>
      <dsp:txXfrm>
        <a:off x="4113206" y="3653295"/>
        <a:ext cx="1315164" cy="984789"/>
      </dsp:txXfrm>
    </dsp:sp>
    <dsp:sp modelId="{203EC108-65B7-47D1-A156-CDD0897C4747}">
      <dsp:nvSpPr>
        <dsp:cNvPr id="0" name=""/>
        <dsp:cNvSpPr/>
      </dsp:nvSpPr>
      <dsp:spPr>
        <a:xfrm rot="7560000">
          <a:off x="2524977" y="3414561"/>
          <a:ext cx="3817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1711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412F8-F33D-4073-92C7-47BF37B99301}">
      <dsp:nvSpPr>
        <dsp:cNvPr id="0" name=""/>
        <dsp:cNvSpPr/>
      </dsp:nvSpPr>
      <dsp:spPr>
        <a:xfrm>
          <a:off x="1475225" y="3568966"/>
          <a:ext cx="1418824" cy="1153446"/>
        </a:xfrm>
        <a:prstGeom prst="roundRect">
          <a:avLst/>
        </a:prstGeom>
        <a:solidFill>
          <a:schemeClr val="accent3">
            <a:lumMod val="75000"/>
          </a:scheme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Government</a:t>
          </a:r>
        </a:p>
      </dsp:txBody>
      <dsp:txXfrm>
        <a:off x="1531532" y="3625273"/>
        <a:ext cx="1306210" cy="1040832"/>
      </dsp:txXfrm>
    </dsp:sp>
    <dsp:sp modelId="{D3F4501B-FC55-4372-B8D3-AA9D567EEA48}">
      <dsp:nvSpPr>
        <dsp:cNvPr id="0" name=""/>
        <dsp:cNvSpPr/>
      </dsp:nvSpPr>
      <dsp:spPr>
        <a:xfrm rot="11880000">
          <a:off x="2071170" y="2242999"/>
          <a:ext cx="5795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9575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C54B2-14E4-4BB5-82A5-88FA83CC8FBD}">
      <dsp:nvSpPr>
        <dsp:cNvPr id="0" name=""/>
        <dsp:cNvSpPr/>
      </dsp:nvSpPr>
      <dsp:spPr>
        <a:xfrm>
          <a:off x="859912" y="1412907"/>
          <a:ext cx="1225440" cy="1082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/>
            <a:t>Venture-Funded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700" b="1" kern="1200" dirty="0"/>
            <a:t>Academics</a:t>
          </a:r>
        </a:p>
      </dsp:txBody>
      <dsp:txXfrm>
        <a:off x="912776" y="1465771"/>
        <a:ext cx="1119712" cy="977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35AD8-C9BD-441D-B66D-5E76052246F9}">
      <dsp:nvSpPr>
        <dsp:cNvPr id="0" name=""/>
        <dsp:cNvSpPr/>
      </dsp:nvSpPr>
      <dsp:spPr>
        <a:xfrm>
          <a:off x="1010508" y="884996"/>
          <a:ext cx="697314" cy="6973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Trade-offs</a:t>
          </a:r>
        </a:p>
      </dsp:txBody>
      <dsp:txXfrm>
        <a:off x="1044548" y="919036"/>
        <a:ext cx="629234" cy="629234"/>
      </dsp:txXfrm>
    </dsp:sp>
    <dsp:sp modelId="{17568275-1CEA-4238-9002-952CEF8AD105}">
      <dsp:nvSpPr>
        <dsp:cNvPr id="0" name=""/>
        <dsp:cNvSpPr/>
      </dsp:nvSpPr>
      <dsp:spPr>
        <a:xfrm rot="16234345">
          <a:off x="1274724" y="796188"/>
          <a:ext cx="1776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7625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AB73CA-E271-4D4F-B6DF-3058A2A5746D}">
      <dsp:nvSpPr>
        <dsp:cNvPr id="0" name=""/>
        <dsp:cNvSpPr/>
      </dsp:nvSpPr>
      <dsp:spPr>
        <a:xfrm>
          <a:off x="980023" y="22683"/>
          <a:ext cx="775642" cy="6846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Cost</a:t>
          </a:r>
        </a:p>
      </dsp:txBody>
      <dsp:txXfrm>
        <a:off x="1013447" y="56107"/>
        <a:ext cx="708794" cy="617848"/>
      </dsp:txXfrm>
    </dsp:sp>
    <dsp:sp modelId="{1305E306-344C-4112-93EF-723DCDD6381D}">
      <dsp:nvSpPr>
        <dsp:cNvPr id="0" name=""/>
        <dsp:cNvSpPr/>
      </dsp:nvSpPr>
      <dsp:spPr>
        <a:xfrm rot="2295376">
          <a:off x="1670910" y="1615004"/>
          <a:ext cx="3437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3774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87730-D6E7-432A-A3F4-1A024EE4B508}">
      <dsp:nvSpPr>
        <dsp:cNvPr id="0" name=""/>
        <dsp:cNvSpPr/>
      </dsp:nvSpPr>
      <dsp:spPr>
        <a:xfrm>
          <a:off x="1977771" y="1642548"/>
          <a:ext cx="635855" cy="659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Access</a:t>
          </a:r>
        </a:p>
      </dsp:txBody>
      <dsp:txXfrm>
        <a:off x="2008811" y="1673588"/>
        <a:ext cx="573775" cy="597070"/>
      </dsp:txXfrm>
    </dsp:sp>
    <dsp:sp modelId="{D739B5BB-47DB-4C4C-8EB4-8B8C5EABAEE3}">
      <dsp:nvSpPr>
        <dsp:cNvPr id="0" name=""/>
        <dsp:cNvSpPr/>
      </dsp:nvSpPr>
      <dsp:spPr>
        <a:xfrm rot="8473290">
          <a:off x="761987" y="1601232"/>
          <a:ext cx="2793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9304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7859C5-2831-4343-AEEF-02E29F3AD002}">
      <dsp:nvSpPr>
        <dsp:cNvPr id="0" name=""/>
        <dsp:cNvSpPr/>
      </dsp:nvSpPr>
      <dsp:spPr>
        <a:xfrm>
          <a:off x="87208" y="1646676"/>
          <a:ext cx="705561" cy="6508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Quality</a:t>
          </a:r>
        </a:p>
      </dsp:txBody>
      <dsp:txXfrm>
        <a:off x="118982" y="1678450"/>
        <a:ext cx="642013" cy="587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93377-F709-4CAF-B1B7-282368EA7A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0" cy="481727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l">
              <a:defRPr sz="1300"/>
            </a:lvl1pPr>
          </a:lstStyle>
          <a:p>
            <a:r>
              <a:rPr lang="en-US"/>
              <a:t>Kaufman- NebraskaHA 102225  (Navigating Through Unpredictable Unknowns 101025)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07E50B-5914-40F3-87CD-30D8B677F0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8" y="1"/>
            <a:ext cx="3169920" cy="481727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r">
              <a:defRPr sz="1300"/>
            </a:lvl1pPr>
          </a:lstStyle>
          <a:p>
            <a:r>
              <a:rPr lang="en-US" dirty="0"/>
              <a:t>05/06/25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D127E-C3D2-406E-98FF-9CB4D102A7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119474"/>
            <a:ext cx="3169920" cy="481726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l">
              <a:defRPr sz="1300"/>
            </a:lvl1pPr>
          </a:lstStyle>
          <a:p>
            <a:r>
              <a:rPr lang="en-US" dirty="0"/>
              <a:t>Prepared by Nathan Kaufman, Kaufman Strategic Advisors, LLC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F6BBC-F831-4839-BF26-E3070E53A8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r">
              <a:defRPr sz="1300"/>
            </a:lvl1pPr>
          </a:lstStyle>
          <a:p>
            <a:fld id="{9A985E03-3203-43D2-8883-57CB941850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93843"/>
      </p:ext>
    </p:extLst>
  </p:cSld>
  <p:clrMap bg1="lt1" tx1="dk1" bg2="lt2" tx2="dk2" accent1="accent1" accent2="accent2" accent3="accent3" accent4="accent4" accent5="accent5" accent6="accent6" hlink="hlink" folHlink="folHlink"/>
  <p:hf dt="0"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20" cy="481727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l">
              <a:defRPr sz="1300"/>
            </a:lvl1pPr>
          </a:lstStyle>
          <a:p>
            <a:r>
              <a:rPr lang="en-US"/>
              <a:t>Kaufman- NebraskaHA 102225  (Navigating Through Unpredictable Unknowns 101025)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1727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r">
              <a:defRPr sz="1300"/>
            </a:lvl1pPr>
          </a:lstStyle>
          <a:p>
            <a:r>
              <a:rPr lang="en-US" dirty="0"/>
              <a:t>05/06/25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6288" y="1198563"/>
            <a:ext cx="576262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6" tIns="48324" rIns="96646" bIns="483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9"/>
            <a:ext cx="5852160" cy="3780473"/>
          </a:xfrm>
          <a:prstGeom prst="rect">
            <a:avLst/>
          </a:prstGeom>
        </p:spPr>
        <p:txBody>
          <a:bodyPr vert="horz" lIns="96646" tIns="48324" rIns="96646" bIns="4832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4446740" cy="481726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l">
              <a:defRPr sz="1300"/>
            </a:lvl1pPr>
          </a:lstStyle>
          <a:p>
            <a:r>
              <a:rPr lang="en-US" dirty="0"/>
              <a:t>Prepared by Nathan Kaufman, Kaufman Strategic Advisors,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r">
              <a:defRPr sz="1300"/>
            </a:lvl1pPr>
          </a:lstStyle>
          <a:p>
            <a:fld id="{D5093112-26E0-473B-8D56-81DA5C6BD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3317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0" y="1209675"/>
            <a:ext cx="5829300" cy="3278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Kaufman- NebraskaHA 102225  (Navigating Through Unpredictable Unknowns 101025)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Prepared by Nathan Kaufman, Kaufman Strategic Advisors,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2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Kaufman- NebraskaHA 102225  (Navigating Through Unpredictable Unknowns 101025)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Prepared by Nathan Kaufman, Kaufman Strategic Advisors,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93112-26E0-473B-8D56-81DA5C6BDE1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1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Kaufman- NebraskaHA 102225  (Navigating Through Unpredictable Unknowns 101025)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Prepared by Nathan Kaufman, Kaufman Strategic Advisors,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93112-26E0-473B-8D56-81DA5C6BDE1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427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Kaufman- NebraskaHA 102225  (Navigating Through Unpredictable Unknowns 101025)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Prepared by Nathan Kaufman, Kaufman Strategic Advisors,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93112-26E0-473B-8D56-81DA5C6BDE1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2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364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68655" y="6353752"/>
            <a:ext cx="1976582" cy="365125"/>
          </a:xfrm>
        </p:spPr>
        <p:txBody>
          <a:bodyPr/>
          <a:lstStyle/>
          <a:p>
            <a:pPr defTabSz="1097280"/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392" y="6367318"/>
            <a:ext cx="6374244" cy="365125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1097280"/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26254" y="6356350"/>
            <a:ext cx="1027545" cy="365125"/>
          </a:xfrm>
        </p:spPr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6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9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19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93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21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45146" y="6356350"/>
            <a:ext cx="2156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582" y="6356350"/>
            <a:ext cx="69014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13818" y="6356350"/>
            <a:ext cx="12399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6F980AF-A472-383B-8AF7-CB796AC23723}"/>
              </a:ext>
            </a:extLst>
          </p:cNvPr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22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bain.com/insights/boosting-physician-satisfaction-lessons-from-physician-owned-practi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kff.org/health-costs/10-things-to-know-about-rural-hospitals/?utm_medium=email&amp;_hsenc=p2ANqtz-_ktkpMzEi8AoISEfI7ostHR8pV4aD_XZxg5HylGL-QDMv0CS05OeNLJV7XTynnoUtwMa_vWsVMlgEKh2q3vTndU2Wi6g&amp;_hsmi=356855655&amp;utm_content=356855655&amp;utm_source=hs_emai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kershospitalreview.com/finance/duke-health-ceos-significant-concerns-about-unitedhealthcare-contract.html?origin=PayerE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hyperlink" Target="https://www.propublica.org/article/blue-cross-blue-shield-louisiana-insurance-lawsuit-breast-cancer-doctors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vizientinc.com/our-solutions/growth-strategy/data-on-the-edge/system-of-care-scorecard-q2-2024-to-q1-2025" TargetMode="Externa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jamanetwork.com/journals/jamainternalmedicine/fullarticle/2820266" TargetMode="Externa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8668632" y="5083024"/>
            <a:ext cx="2989109" cy="1106861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Kaufman Strategic Advisors, LLC</a:t>
            </a:r>
          </a:p>
          <a:p>
            <a:pPr algn="r"/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11440 West Bernardo Ct., Suite 155</a:t>
            </a:r>
          </a:p>
          <a:p>
            <a:pPr algn="r"/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 Diego, CA 92127</a:t>
            </a:r>
          </a:p>
          <a:p>
            <a:pPr algn="r"/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(858) 487-9771</a:t>
            </a:r>
          </a:p>
          <a:p>
            <a:pPr algn="r"/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N8@KaufmanSA.com</a:t>
            </a:r>
            <a:r>
              <a:rPr lang="en-US" sz="1400" dirty="0">
                <a:solidFill>
                  <a:srgbClr val="00206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www.KaufmanSA.com</a:t>
            </a:r>
          </a:p>
          <a:p>
            <a:pPr algn="r"/>
            <a:endParaRPr lang="en-US" sz="2668" dirty="0">
              <a:solidFill>
                <a:srgbClr val="002060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259" y="5083024"/>
            <a:ext cx="762442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Nathan Kaufman, Managing Director </a:t>
            </a:r>
          </a:p>
          <a:p>
            <a:r>
              <a:rPr lang="en-US" sz="19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Kaufman Strategic Advisors, LLC</a:t>
            </a:r>
            <a:r>
              <a:rPr lang="en-US" sz="168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</a:p>
          <a:p>
            <a:r>
              <a:rPr lang="en-US" sz="19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Matterhorn Strategic Advisors Investment Bank</a:t>
            </a:r>
            <a:r>
              <a:rPr lang="en-US" sz="168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19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06080-16FF-4482-B19A-C9F4A55A0C29}"/>
              </a:ext>
            </a:extLst>
          </p:cNvPr>
          <p:cNvSpPr/>
          <p:nvPr/>
        </p:nvSpPr>
        <p:spPr>
          <a:xfrm>
            <a:off x="6460461" y="2658714"/>
            <a:ext cx="2208172" cy="461665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l"/>
            <a:endParaRPr lang="en-US" sz="2400" b="1" dirty="0">
              <a:latin typeface="Traditional Arabic" panose="020B0604020202020204" pitchFamily="18" charset="-78"/>
              <a:cs typeface="Traditional Arabic" panose="020B0604020202020204" pitchFamily="18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737B53-487B-4C07-A301-EE8B93F4335A}"/>
              </a:ext>
            </a:extLst>
          </p:cNvPr>
          <p:cNvSpPr/>
          <p:nvPr/>
        </p:nvSpPr>
        <p:spPr>
          <a:xfrm>
            <a:off x="1565948" y="4323696"/>
            <a:ext cx="212521" cy="461665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l"/>
            <a:endParaRPr lang="en-US" sz="2400" b="1" dirty="0">
              <a:latin typeface="Traditional Arabic" panose="020B0604020202020204" pitchFamily="18" charset="-78"/>
              <a:cs typeface="Traditional Arabic" panose="020B0604020202020204" pitchFamily="18" charset="-78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A1558BA-6FE7-48D8-B0FA-F4DB81E86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7857" y="1635351"/>
            <a:ext cx="9802519" cy="29700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i="1" dirty="0">
                <a:highlight>
                  <a:srgbClr val="FFFFFF"/>
                </a:highlight>
              </a:rPr>
              <a:t>Surviving the Epidemic of Administrative Harm</a:t>
            </a:r>
            <a:br>
              <a:rPr lang="en-US" sz="4400" b="1" i="1" dirty="0">
                <a:solidFill>
                  <a:srgbClr val="111111"/>
                </a:solidFill>
                <a:effectLst/>
                <a:highlight>
                  <a:srgbClr val="FFFFFF"/>
                </a:highlight>
              </a:rPr>
            </a:br>
            <a:br>
              <a:rPr lang="en-US" sz="3200" b="1" i="1" dirty="0">
                <a:solidFill>
                  <a:srgbClr val="111111"/>
                </a:solidFill>
                <a:highlight>
                  <a:srgbClr val="FFFFFF"/>
                </a:highlight>
              </a:rPr>
            </a:br>
            <a:br>
              <a:rPr lang="en-US" sz="10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3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C7446C9-66C9-485D-9096-B82DE5F9F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2"/>
            <a:ext cx="2726647" cy="107185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0664D3-0254-E78B-B395-348D4C27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699" y="6343538"/>
            <a:ext cx="7007222" cy="365125"/>
          </a:xfrm>
        </p:spPr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A49F5-AAF5-EC4B-5022-8CCD072B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08D186-BF90-DD8F-D6A5-EE24A30F7E64}"/>
              </a:ext>
            </a:extLst>
          </p:cNvPr>
          <p:cNvSpPr txBox="1"/>
          <p:nvPr/>
        </p:nvSpPr>
        <p:spPr>
          <a:xfrm>
            <a:off x="3048866" y="2500450"/>
            <a:ext cx="60942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accent1"/>
                </a:solidFill>
                <a:highlight>
                  <a:srgbClr val="FFFFFF"/>
                </a:highlight>
              </a:rPr>
              <a:t>T</a:t>
            </a:r>
            <a:r>
              <a:rPr lang="en-US" sz="2800" b="1" i="1" dirty="0">
                <a:solidFill>
                  <a:schemeClr val="accent1"/>
                </a:solidFill>
                <a:effectLst/>
                <a:highlight>
                  <a:srgbClr val="FFFFFF"/>
                </a:highlight>
              </a:rPr>
              <a:t>her</a:t>
            </a:r>
            <a:r>
              <a:rPr lang="en-US" sz="2800" b="1" i="1" dirty="0">
                <a:solidFill>
                  <a:schemeClr val="accent1"/>
                </a:solidFill>
                <a:highlight>
                  <a:srgbClr val="FFFFFF"/>
                </a:highlight>
              </a:rPr>
              <a:t>e are no solutions, only tradeoffs.   </a:t>
            </a:r>
            <a:r>
              <a:rPr lang="en-US" sz="3200" b="1" i="1" dirty="0">
                <a:solidFill>
                  <a:schemeClr val="accent1"/>
                </a:solidFill>
                <a:highlight>
                  <a:srgbClr val="FFFFFF"/>
                </a:highlight>
              </a:rPr>
              <a:t>              									</a:t>
            </a:r>
            <a:r>
              <a:rPr lang="en-US" sz="1200" b="1" i="1" dirty="0">
                <a:solidFill>
                  <a:schemeClr val="accent1"/>
                </a:solidFill>
                <a:highlight>
                  <a:srgbClr val="FFFFFF"/>
                </a:highlight>
              </a:rPr>
              <a:t>~Tomas Sowell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71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0C3F-F947-FFF5-BA1B-64528708A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893"/>
            <a:ext cx="12192000" cy="916375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Insurance Shadow-Prices Medicare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1806B-7E9F-BB9D-F109-A26B618B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85DF1-3206-1619-432E-05CDA237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10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CB2CF4-645B-FDD0-EE4D-40B7526D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2" y="938987"/>
            <a:ext cx="7586940" cy="5508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A5DC6D-FA42-4623-243B-3C27C8419FC1}"/>
              </a:ext>
            </a:extLst>
          </p:cNvPr>
          <p:cNvSpPr txBox="1"/>
          <p:nvPr/>
        </p:nvSpPr>
        <p:spPr>
          <a:xfrm>
            <a:off x="8008104" y="1874728"/>
            <a:ext cx="3621207" cy="31085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b="1" dirty="0"/>
              <a:t>On average, physician practices complete 39 prior authorizations per physician per week, requiring 14 hours of physician and staff time combined.</a:t>
            </a:r>
            <a:endParaRPr lang="en-US" b="1" dirty="0"/>
          </a:p>
        </p:txBody>
      </p:sp>
      <p:pic>
        <p:nvPicPr>
          <p:cNvPr id="8" name="Graphic 7" descr="Arrow Right with solid fill">
            <a:extLst>
              <a:ext uri="{FF2B5EF4-FFF2-40B4-BE49-F238E27FC236}">
                <a16:creationId xmlns:a16="http://schemas.microsoft.com/office/drawing/2014/main" id="{51153739-04D3-FF2C-96A3-94ED0F023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373" y="2462645"/>
            <a:ext cx="633845" cy="6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771A5-1EA8-B458-50CE-FCF16858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82" y="-105458"/>
            <a:ext cx="11722800" cy="1325563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“There are No Solutions, Only Trade-offs.”   </a:t>
            </a:r>
            <a:r>
              <a:rPr lang="en-US" sz="1800" i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~Tomas Sowell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30C44-4AC8-B17C-5B38-DA9A785A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1C40C-A412-3994-58AB-B00964F0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11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3E651-1CB3-08A4-DA20-98B8F29CC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936" y="1027135"/>
            <a:ext cx="5971968" cy="502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8DBAAFD1-1DE6-3FB0-0DC0-50F81009AF53}"/>
              </a:ext>
            </a:extLst>
          </p:cNvPr>
          <p:cNvSpPr/>
          <p:nvPr/>
        </p:nvSpPr>
        <p:spPr>
          <a:xfrm>
            <a:off x="8439376" y="4313816"/>
            <a:ext cx="1635162" cy="860612"/>
          </a:xfrm>
          <a:prstGeom prst="lef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Payroll Taxes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19A9610F-1528-57FD-64C7-3C1C1E565AD4}"/>
              </a:ext>
            </a:extLst>
          </p:cNvPr>
          <p:cNvSpPr/>
          <p:nvPr/>
        </p:nvSpPr>
        <p:spPr>
          <a:xfrm>
            <a:off x="8462521" y="2862243"/>
            <a:ext cx="1635162" cy="860612"/>
          </a:xfrm>
          <a:prstGeom prst="leftArrow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Premiums</a:t>
            </a:r>
          </a:p>
        </p:txBody>
      </p:sp>
    </p:spTree>
    <p:extLst>
      <p:ext uri="{BB962C8B-B14F-4D97-AF65-F5344CB8AC3E}">
        <p14:creationId xmlns:p14="http://schemas.microsoft.com/office/powerpoint/2010/main" val="244666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1EC41-50DF-48F1-8072-A42C8EEF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314"/>
            <a:ext cx="12192000" cy="1269317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2060"/>
                </a:solidFill>
              </a:rPr>
              <a:t>Is Physician Employment a Disruptive Strategy </a:t>
            </a:r>
            <a:br>
              <a:rPr lang="en-US" sz="3480" dirty="0">
                <a:solidFill>
                  <a:srgbClr val="002060"/>
                </a:solidFill>
              </a:rPr>
            </a:br>
            <a:r>
              <a:rPr lang="en-US" sz="3480" dirty="0">
                <a:solidFill>
                  <a:srgbClr val="002060"/>
                </a:solidFill>
              </a:rPr>
              <a:t>or a Flight to Safety?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0F048-E4E5-4C7D-BEC6-DCB222B2A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19F54-DA3E-4D83-B370-C860CFA1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12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FE29D2-7774-5A8F-B51B-44B5099B8E6A}"/>
              </a:ext>
            </a:extLst>
          </p:cNvPr>
          <p:cNvSpPr txBox="1"/>
          <p:nvPr/>
        </p:nvSpPr>
        <p:spPr>
          <a:xfrm>
            <a:off x="8452624" y="5686940"/>
            <a:ext cx="356233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*Source: Policy Research Perspectives, Recent Changes in Physician Practice Arrangement: Shifts Away from Private Practice and Towards Larger Practice Size Continue Through 2022  AMA (ama-assn.org), Wall Street Research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C1E6A9-43B2-6AF7-DBDF-37CF143D2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36" y="1400548"/>
            <a:ext cx="9352194" cy="422225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0D36D25-41DB-7EBD-7636-C7E3F84C6078}"/>
              </a:ext>
            </a:extLst>
          </p:cNvPr>
          <p:cNvSpPr/>
          <p:nvPr/>
        </p:nvSpPr>
        <p:spPr>
          <a:xfrm>
            <a:off x="8452624" y="2349461"/>
            <a:ext cx="3562331" cy="2637209"/>
          </a:xfrm>
          <a:prstGeom prst="rect">
            <a:avLst/>
          </a:prstGeom>
          <a:solidFill>
            <a:srgbClr val="007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u="sng" dirty="0">
                <a:solidFill>
                  <a:schemeClr val="bg1"/>
                </a:solidFill>
                <a:latin typeface="+mj-lt"/>
              </a:rPr>
              <a:t>Primary Drivers for Physicians Seeking Hospital Employment*</a:t>
            </a:r>
          </a:p>
          <a:p>
            <a:pPr algn="ctr"/>
            <a:endParaRPr lang="en-US" sz="1600" b="1" u="sng" dirty="0">
              <a:solidFill>
                <a:schemeClr val="bg1"/>
              </a:solidFill>
              <a:latin typeface="+mj-lt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Higher payment rates with payers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Payers’ regulatory and administrative processes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Ability to recruit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Cyber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CCE971-0E38-ACDF-F8F2-98D1CFE0EB59}"/>
              </a:ext>
            </a:extLst>
          </p:cNvPr>
          <p:cNvSpPr txBox="1"/>
          <p:nvPr/>
        </p:nvSpPr>
        <p:spPr>
          <a:xfrm>
            <a:off x="509243" y="5902383"/>
            <a:ext cx="73858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PAI Updated Report: Hospital and Corporate Acquisition of Physician Practices and Physician Employment 2019-23 April 2024 by Avalere</a:t>
            </a:r>
          </a:p>
        </p:txBody>
      </p:sp>
    </p:spTree>
    <p:extLst>
      <p:ext uri="{BB962C8B-B14F-4D97-AF65-F5344CB8AC3E}">
        <p14:creationId xmlns:p14="http://schemas.microsoft.com/office/powerpoint/2010/main" val="19572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9D61-915F-300E-9630-E31EE1FF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743"/>
            <a:ext cx="12192000" cy="1142386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Physician Employment a Disruptive Strategy</a:t>
            </a:r>
            <a:br>
              <a:rPr lang="en-US" sz="348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48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a Flight to Safety?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B89DD-85BC-E620-9887-B41B7B50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B4E53-A599-3933-9F14-645A7CEC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13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87C97-7012-2DA1-3117-0BD01F1664ED}"/>
              </a:ext>
            </a:extLst>
          </p:cNvPr>
          <p:cNvSpPr txBox="1"/>
          <p:nvPr/>
        </p:nvSpPr>
        <p:spPr>
          <a:xfrm>
            <a:off x="787886" y="4108827"/>
            <a:ext cx="4664096" cy="20005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i="1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If my practice were paid at Medicaid rates, I would qualify for Medicaid!</a:t>
            </a:r>
          </a:p>
          <a:p>
            <a:pPr algn="ctr"/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31C5BD-AC57-2490-FEA4-B6A04FC7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300" y="4325320"/>
            <a:ext cx="4974767" cy="1700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B591A6-2B7F-EB47-973C-8E0144AEE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921" y="1373011"/>
            <a:ext cx="5525524" cy="278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FCF8A9-9D3A-1582-0558-CE740F84E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7" y="1611104"/>
            <a:ext cx="5827023" cy="15315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97A9E3-E840-2E77-4226-33A40F0CA2F1}"/>
              </a:ext>
            </a:extLst>
          </p:cNvPr>
          <p:cNvSpPr txBox="1"/>
          <p:nvPr/>
        </p:nvSpPr>
        <p:spPr>
          <a:xfrm>
            <a:off x="366310" y="3613867"/>
            <a:ext cx="6094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https://www.stratadecision.com/monthly-healthcare-industry-financial-benchmarks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FC428-8987-38E5-9C63-7104CA43E1A2}"/>
              </a:ext>
            </a:extLst>
          </p:cNvPr>
          <p:cNvSpPr txBox="1"/>
          <p:nvPr/>
        </p:nvSpPr>
        <p:spPr>
          <a:xfrm>
            <a:off x="90931" y="3151826"/>
            <a:ext cx="60949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Investment per physician full-time equivalent (FTE) reached $326,199 </a:t>
            </a:r>
          </a:p>
        </p:txBody>
      </p:sp>
    </p:spTree>
    <p:extLst>
      <p:ext uri="{BB962C8B-B14F-4D97-AF65-F5344CB8AC3E}">
        <p14:creationId xmlns:p14="http://schemas.microsoft.com/office/powerpoint/2010/main" val="5118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12969B-79F4-B97C-B642-0C767C2F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6A42DF-56F2-9B1E-E3FA-C2189B87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14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CB6BB-C0CC-8DF8-5858-4B872407ABD8}"/>
              </a:ext>
            </a:extLst>
          </p:cNvPr>
          <p:cNvSpPr txBox="1"/>
          <p:nvPr/>
        </p:nvSpPr>
        <p:spPr>
          <a:xfrm>
            <a:off x="0" y="216321"/>
            <a:ext cx="12192000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80" dirty="0">
                <a:solidFill>
                  <a:srgbClr val="00006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Critical Balance of Physician Satisfaction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C355F-9EEE-048E-DB0B-0B7DFC3915D7}"/>
              </a:ext>
            </a:extLst>
          </p:cNvPr>
          <p:cNvSpPr txBox="1"/>
          <p:nvPr/>
        </p:nvSpPr>
        <p:spPr>
          <a:xfrm>
            <a:off x="689741" y="5115134"/>
            <a:ext cx="63428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hlinkClick r:id="rId2"/>
              </a:rPr>
              <a:t>Boosting Physician Satisfaction: Lessons from Physician-Owned Practices | Bain &amp; Company</a:t>
            </a:r>
            <a:endParaRPr lang="en-US" sz="9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01CAAA-9CFD-4528-0B13-6BA725BA5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30" y="1596830"/>
            <a:ext cx="5514950" cy="3502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26520-E5C7-AF99-964D-7794A187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037" y="1661866"/>
            <a:ext cx="4654701" cy="335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9806-F228-4F3B-BDAD-5C4CB2E7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5743"/>
            <a:ext cx="12211337" cy="997739"/>
          </a:xfrm>
        </p:spPr>
        <p:txBody>
          <a:bodyPr>
            <a:noAutofit/>
          </a:bodyPr>
          <a:lstStyle/>
          <a:p>
            <a:pPr marL="227013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Industry-Wide Universal Equation Requires a Local Solution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FBCBA-63D3-45A7-9C32-DC478BA9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248" y="6375204"/>
            <a:ext cx="7007255" cy="239097"/>
          </a:xfrm>
        </p:spPr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84E072-4928-4D1B-8FEB-547E955F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15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59E22-EA21-F4FE-290E-2B4C21031675}"/>
              </a:ext>
            </a:extLst>
          </p:cNvPr>
          <p:cNvSpPr txBox="1"/>
          <p:nvPr/>
        </p:nvSpPr>
        <p:spPr>
          <a:xfrm>
            <a:off x="153445" y="1718887"/>
            <a:ext cx="11468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Revenue – Expenses = Survival (or Better)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D8AE32-4037-FF20-A9D7-EF56FAAAFF38}"/>
              </a:ext>
            </a:extLst>
          </p:cNvPr>
          <p:cNvSpPr/>
          <p:nvPr/>
        </p:nvSpPr>
        <p:spPr>
          <a:xfrm>
            <a:off x="654518" y="2544682"/>
            <a:ext cx="2704699" cy="408645"/>
          </a:xfrm>
          <a:prstGeom prst="rect">
            <a:avLst/>
          </a:prstGeom>
          <a:solidFill>
            <a:srgbClr val="1432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+mj-lt"/>
              </a:rPr>
              <a:t>((Volume x Price) + Philanthropy)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275B9-BA29-AA9D-17F9-4661397F9C47}"/>
              </a:ext>
            </a:extLst>
          </p:cNvPr>
          <p:cNvSpPr/>
          <p:nvPr/>
        </p:nvSpPr>
        <p:spPr>
          <a:xfrm>
            <a:off x="3497179" y="2544682"/>
            <a:ext cx="2598821" cy="408645"/>
          </a:xfrm>
          <a:prstGeom prst="rect">
            <a:avLst/>
          </a:prstGeom>
          <a:solidFill>
            <a:srgbClr val="007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+mj-lt"/>
              </a:rPr>
              <a:t>(Personnel + Supplies + Capital)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C2FF6F-D557-38BC-F2E2-4A8715F21CEE}"/>
              </a:ext>
            </a:extLst>
          </p:cNvPr>
          <p:cNvSpPr/>
          <p:nvPr/>
        </p:nvSpPr>
        <p:spPr>
          <a:xfrm>
            <a:off x="6337203" y="2544682"/>
            <a:ext cx="4770351" cy="408645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+mj-lt"/>
              </a:rPr>
              <a:t>(Producing superior outcomes, access and 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j-lt"/>
              </a:rPr>
              <a:t>maintaining the dignity of patients)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CF6EA-DE2A-58EA-93D5-89F0CE6701FB}"/>
              </a:ext>
            </a:extLst>
          </p:cNvPr>
          <p:cNvSpPr txBox="1"/>
          <p:nvPr/>
        </p:nvSpPr>
        <p:spPr>
          <a:xfrm>
            <a:off x="6337204" y="1336086"/>
            <a:ext cx="3990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Physician Compensation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293BB4-4D9C-C13E-744C-2BBDB419F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049" y="9427"/>
            <a:ext cx="1254289" cy="1414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CB3F05-975B-9AC1-D6F9-E6C9090A0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290" y="3059773"/>
            <a:ext cx="2598820" cy="309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0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0F64D0-9763-F9E9-6311-A07108E33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0FCAE-835B-82E2-F25B-4F9F961C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3D82DD-3892-B61D-30AC-45B5682967E8}"/>
              </a:ext>
            </a:extLst>
          </p:cNvPr>
          <p:cNvSpPr txBox="1">
            <a:spLocks/>
          </p:cNvSpPr>
          <p:nvPr/>
        </p:nvSpPr>
        <p:spPr>
          <a:xfrm>
            <a:off x="-388360" y="276198"/>
            <a:ext cx="12211337" cy="9977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7013" algn="ctr"/>
            <a:r>
              <a:rPr lang="en-US" sz="348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 Insurance Negotiations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8C6FC-9623-21C7-B8E0-476FD6C4F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25" y="3277271"/>
            <a:ext cx="8424141" cy="2425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2AF789-62B7-9500-8A80-00721A5BF7EE}"/>
              </a:ext>
            </a:extLst>
          </p:cNvPr>
          <p:cNvSpPr/>
          <p:nvPr/>
        </p:nvSpPr>
        <p:spPr>
          <a:xfrm>
            <a:off x="4539726" y="4324939"/>
            <a:ext cx="1145309" cy="2586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26CC6-E301-9C38-08B9-490F646A67E1}"/>
              </a:ext>
            </a:extLst>
          </p:cNvPr>
          <p:cNvSpPr/>
          <p:nvPr/>
        </p:nvSpPr>
        <p:spPr>
          <a:xfrm>
            <a:off x="9066780" y="4327842"/>
            <a:ext cx="1145309" cy="245325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D0E738-A0C2-13C0-A42E-637668D88374}"/>
              </a:ext>
            </a:extLst>
          </p:cNvPr>
          <p:cNvSpPr/>
          <p:nvPr/>
        </p:nvSpPr>
        <p:spPr>
          <a:xfrm>
            <a:off x="9066412" y="5439662"/>
            <a:ext cx="1182254" cy="263237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9A831D-A9D0-F6E4-7AD0-E8D56A645D6E}"/>
              </a:ext>
            </a:extLst>
          </p:cNvPr>
          <p:cNvCxnSpPr/>
          <p:nvPr/>
        </p:nvCxnSpPr>
        <p:spPr>
          <a:xfrm>
            <a:off x="5685035" y="4573167"/>
            <a:ext cx="3291609" cy="8347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rrow: Down 4">
            <a:extLst>
              <a:ext uri="{FF2B5EF4-FFF2-40B4-BE49-F238E27FC236}">
                <a16:creationId xmlns:a16="http://schemas.microsoft.com/office/drawing/2014/main" id="{2007CC13-38C3-BA03-3BED-661424A4AFFD}"/>
              </a:ext>
            </a:extLst>
          </p:cNvPr>
          <p:cNvSpPr/>
          <p:nvPr/>
        </p:nvSpPr>
        <p:spPr>
          <a:xfrm>
            <a:off x="6036595" y="2769316"/>
            <a:ext cx="358118" cy="5079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36DF03F-0F22-E47B-A42E-3DCFB19BCDED}"/>
              </a:ext>
            </a:extLst>
          </p:cNvPr>
          <p:cNvSpPr/>
          <p:nvPr/>
        </p:nvSpPr>
        <p:spPr>
          <a:xfrm>
            <a:off x="8222044" y="2764619"/>
            <a:ext cx="358118" cy="5079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DABACE-9BCC-C19B-834E-187D6CF81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446" y="1202435"/>
            <a:ext cx="8608298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EC50D-BA66-95E4-2236-F5FED7E7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365126"/>
          </a:xfrm>
        </p:spPr>
        <p:txBody>
          <a:bodyPr>
            <a:noAutofit/>
          </a:bodyPr>
          <a:lstStyle/>
          <a:p>
            <a:pPr algn="ctr"/>
            <a:r>
              <a:rPr lang="en-US" sz="3480" dirty="0">
                <a:solidFill>
                  <a:srgbClr val="000066"/>
                </a:solidFill>
              </a:rPr>
              <a:t>Dare to Compare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9698D-8B97-417D-6A7F-9F6048628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82" y="6310311"/>
            <a:ext cx="6901418" cy="365125"/>
          </a:xfrm>
        </p:spPr>
        <p:txBody>
          <a:bodyPr/>
          <a:lstStyle/>
          <a:p>
            <a:pPr defTabSz="109728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A2A85-539F-7A1C-6147-4809AB66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3818" y="6310311"/>
            <a:ext cx="1239982" cy="365125"/>
          </a:xfrm>
        </p:spPr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BE1999-871F-2947-1A4D-E13046F0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42" y="1049362"/>
            <a:ext cx="9816116" cy="3127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37F45-3881-327B-29E1-F5B804CB6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06" y="2685915"/>
            <a:ext cx="1146810" cy="743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C82573-D368-9055-DC9A-8B566EAA8ECE}"/>
              </a:ext>
            </a:extLst>
          </p:cNvPr>
          <p:cNvSpPr txBox="1"/>
          <p:nvPr/>
        </p:nvSpPr>
        <p:spPr>
          <a:xfrm>
            <a:off x="3117273" y="3314700"/>
            <a:ext cx="105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170%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C6C5B-D66A-02DF-4899-DAC081925E06}"/>
              </a:ext>
            </a:extLst>
          </p:cNvPr>
          <p:cNvSpPr txBox="1"/>
          <p:nvPr/>
        </p:nvSpPr>
        <p:spPr>
          <a:xfrm>
            <a:off x="6500079" y="3290804"/>
            <a:ext cx="105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345%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E5A26-C85E-9E65-2596-7831BBAA3655}"/>
              </a:ext>
            </a:extLst>
          </p:cNvPr>
          <p:cNvSpPr txBox="1"/>
          <p:nvPr/>
        </p:nvSpPr>
        <p:spPr>
          <a:xfrm>
            <a:off x="4278740" y="3313725"/>
            <a:ext cx="105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210%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291C18-F9CE-4491-A828-EA88119CE466}"/>
              </a:ext>
            </a:extLst>
          </p:cNvPr>
          <p:cNvSpPr txBox="1"/>
          <p:nvPr/>
        </p:nvSpPr>
        <p:spPr>
          <a:xfrm>
            <a:off x="5476673" y="3282434"/>
            <a:ext cx="105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280%</a:t>
            </a:r>
          </a:p>
        </p:txBody>
      </p:sp>
    </p:spTree>
    <p:extLst>
      <p:ext uri="{BB962C8B-B14F-4D97-AF65-F5344CB8AC3E}">
        <p14:creationId xmlns:p14="http://schemas.microsoft.com/office/powerpoint/2010/main" val="382651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2DCD-7659-765D-AFB8-F18C225F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842421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0066"/>
                </a:solidFill>
              </a:rPr>
              <a:t>Private Insurance Plans are Paying Rural Hospitals Less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71D50B-7217-2E50-F965-BECF4A056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002E6-26A4-68E3-D307-2FDBAB43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18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A727E5-9DEC-54CE-70A9-242D96D48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64" y="1266359"/>
            <a:ext cx="5750336" cy="4743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1B2BC0-868F-DD4F-7B79-460643CD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880" y="2793233"/>
            <a:ext cx="5594116" cy="174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3575CB-1A98-596D-8C22-82F50E738889}"/>
              </a:ext>
            </a:extLst>
          </p:cNvPr>
          <p:cNvSpPr txBox="1"/>
          <p:nvPr/>
        </p:nvSpPr>
        <p:spPr>
          <a:xfrm>
            <a:off x="9144866" y="4745857"/>
            <a:ext cx="60942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10 Things to Know About Rural Hospitals | KFF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716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2003-5DFE-FE27-F786-1B7A921D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34" y="-10217"/>
            <a:ext cx="10656131" cy="1142386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2060"/>
                </a:solidFill>
                <a:latin typeface="Calibri" panose="020F0502020204030204" pitchFamily="34" charset="0"/>
              </a:rPr>
              <a:t>Has the Journey to Value Taken a Wrong Turn?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2883D3-EBFA-8FAA-F68C-C457B3BB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99362-2E57-E733-03A7-2FC38245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AE7050-984F-16DB-E8A6-6A153191F224}"/>
              </a:ext>
            </a:extLst>
          </p:cNvPr>
          <p:cNvSpPr/>
          <p:nvPr/>
        </p:nvSpPr>
        <p:spPr>
          <a:xfrm>
            <a:off x="970767" y="959054"/>
            <a:ext cx="4467597" cy="1045624"/>
          </a:xfrm>
          <a:prstGeom prst="rect">
            <a:avLst/>
          </a:prstGeom>
          <a:solidFill>
            <a:srgbClr val="1432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Medicare Advantage payments are yielding</a:t>
            </a:r>
          </a:p>
          <a:p>
            <a:pPr algn="ctr"/>
            <a:r>
              <a:rPr lang="en-US" sz="16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critical-access hospitals 20% to 35% less than traditional Medicare for the same service.”</a:t>
            </a:r>
            <a:r>
              <a:rPr lang="en-US" sz="1600" b="1" baseline="30000" dirty="0">
                <a:solidFill>
                  <a:schemeClr val="bg1"/>
                </a:solidFill>
                <a:latin typeface="roboto" panose="02000000000000000000" pitchFamily="2" charset="0"/>
              </a:rPr>
              <a:t>1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ED23AC-5C12-6A0C-22F1-DE644696ADF3}"/>
              </a:ext>
            </a:extLst>
          </p:cNvPr>
          <p:cNvSpPr txBox="1"/>
          <p:nvPr/>
        </p:nvSpPr>
        <p:spPr>
          <a:xfrm>
            <a:off x="827499" y="5671042"/>
            <a:ext cx="419708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i="0" dirty="0">
                <a:solidFill>
                  <a:schemeClr val="tx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(1)Scott Taylor, administrator of Ozarks Community Hospital in Gravette, Arkansas MHC 1228/2023</a:t>
            </a:r>
            <a:endParaRPr lang="en-US" sz="7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6691D-1F1B-9CE2-DECE-D7AFDAD35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10" y="2042352"/>
            <a:ext cx="3662572" cy="3786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3AA46E-0ACD-5550-4672-D9789C6D5F0B}"/>
              </a:ext>
            </a:extLst>
          </p:cNvPr>
          <p:cNvSpPr txBox="1"/>
          <p:nvPr/>
        </p:nvSpPr>
        <p:spPr>
          <a:xfrm>
            <a:off x="1037276" y="5908771"/>
            <a:ext cx="3759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https://premierinc.com/newsroom/blog/trend-alert-private-payers-retain-profits-by-refusing-or-delaying-legitimate-medical-claims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23CC5F-3612-62BA-4E71-27EDD45B9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728" y="1362841"/>
            <a:ext cx="5359298" cy="4281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6A0B8F-0BE0-4DE6-27B6-8827CC7A7BA7}"/>
              </a:ext>
            </a:extLst>
          </p:cNvPr>
          <p:cNvSpPr txBox="1"/>
          <p:nvPr/>
        </p:nvSpPr>
        <p:spPr>
          <a:xfrm>
            <a:off x="5772728" y="5843116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file:///C:/Users/n8/Documents/Dropbox/6.5%20DB%20Research/Denials%20-%20Premier/state-of-claims-2025.pdf</a:t>
            </a:r>
          </a:p>
        </p:txBody>
      </p:sp>
    </p:spTree>
    <p:extLst>
      <p:ext uri="{BB962C8B-B14F-4D97-AF65-F5344CB8AC3E}">
        <p14:creationId xmlns:p14="http://schemas.microsoft.com/office/powerpoint/2010/main" val="27586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F38DF-1DD2-B781-B3E7-CCDFB83FD6AD}"/>
              </a:ext>
            </a:extLst>
          </p:cNvPr>
          <p:cNvSpPr txBox="1"/>
          <p:nvPr/>
        </p:nvSpPr>
        <p:spPr>
          <a:xfrm>
            <a:off x="749812" y="289419"/>
            <a:ext cx="3975642" cy="5632311"/>
          </a:xfrm>
          <a:prstGeom prst="rect">
            <a:avLst/>
          </a:prstGeom>
          <a:solidFill>
            <a:schemeClr val="bg2">
              <a:lumMod val="25000"/>
            </a:schemeClr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N8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Executive in Residence @ Health System:</a:t>
            </a:r>
          </a:p>
          <a:p>
            <a:pPr marL="28575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Ortho/spine &amp; Imaging Service Lines</a:t>
            </a:r>
          </a:p>
          <a:p>
            <a:pPr marL="28575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HBP Contracts</a:t>
            </a:r>
          </a:p>
          <a:p>
            <a:pPr marL="28575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JVs: Imaging ASCs</a:t>
            </a:r>
          </a:p>
          <a:p>
            <a:pPr marL="28575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Co-Management</a:t>
            </a:r>
          </a:p>
          <a:p>
            <a:pPr marL="28575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Managed Care Strategy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Expert Witness: Managed Care &amp; Physician Compensation Disputes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Physician-Hospital Transactions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Traditional Consulting, aka Carpet Bombing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Partner Matterhorn Investment Advisors</a:t>
            </a:r>
          </a:p>
          <a:p>
            <a:pPr marL="28575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Large Transactions</a:t>
            </a:r>
          </a:p>
          <a:p>
            <a:pPr marL="28575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JV Home Health</a:t>
            </a:r>
          </a:p>
          <a:p>
            <a:pPr marL="28575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JV Behavioral</a:t>
            </a:r>
          </a:p>
          <a:p>
            <a:pPr marL="285750" indent="-1143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JV Oncology groups</a:t>
            </a: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56986-1A81-411A-B26F-E6D1C932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571" y="6356350"/>
            <a:ext cx="6901418" cy="365125"/>
          </a:xfrm>
        </p:spPr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F16CD-5645-4D94-927B-F13616ED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0083B-8CCF-9FD1-271C-F90E5B4B7EE8}"/>
              </a:ext>
            </a:extLst>
          </p:cNvPr>
          <p:cNvSpPr txBox="1"/>
          <p:nvPr/>
        </p:nvSpPr>
        <p:spPr>
          <a:xfrm>
            <a:off x="7986136" y="2445052"/>
            <a:ext cx="3895145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LinkedIn’s ‘Kranky Kontrarian’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https://www.linkedin.com/in/nathan-n8-kaufman-07b8a03/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ED49D-9971-555B-B32C-C758D242235C}"/>
              </a:ext>
            </a:extLst>
          </p:cNvPr>
          <p:cNvSpPr txBox="1"/>
          <p:nvPr/>
        </p:nvSpPr>
        <p:spPr>
          <a:xfrm>
            <a:off x="7905639" y="674676"/>
            <a:ext cx="3975642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Aetna: $5 per month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Anthem: $330 per month</a:t>
            </a:r>
          </a:p>
          <a:p>
            <a:r>
              <a:rPr lang="en-US" sz="2800" b="1" dirty="0"/>
              <a:t>M. Cuban: $20 per month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4036C8-E7E9-9AF6-472D-96BCA6189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765" y="1837907"/>
            <a:ext cx="2203563" cy="23184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C10D49-ABBB-1E71-8F19-ECB54C56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131" y="3227064"/>
            <a:ext cx="4115157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6207-9C5E-444C-EB1A-FCFC3186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44" y="65988"/>
            <a:ext cx="11406288" cy="970875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Value-Scam Exposed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FE583-227C-B49C-7E4E-9D9FE1AA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E5C2E-69DF-E5E1-7D09-2975A1EB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20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39BCD-A1EB-C176-5C7E-8B56061D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01" y="1628161"/>
            <a:ext cx="5800360" cy="3299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D1F03-8BD8-72C7-FFBF-B862486A72E5}"/>
              </a:ext>
            </a:extLst>
          </p:cNvPr>
          <p:cNvSpPr txBox="1"/>
          <p:nvPr/>
        </p:nvSpPr>
        <p:spPr>
          <a:xfrm>
            <a:off x="6811372" y="985776"/>
            <a:ext cx="4886893" cy="2431435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92929"/>
                </a:solidFill>
                <a:effectLst/>
                <a:latin typeface="Helvetica" panose="020B0604020202020204" pitchFamily="34" charset="0"/>
              </a:rPr>
              <a:t>At Duke, we employ 236 people full-time to appeal all denials from payors…</a:t>
            </a:r>
            <a:endParaRPr lang="en-US" dirty="0">
              <a:solidFill>
                <a:srgbClr val="292929"/>
              </a:solidFill>
              <a:latin typeface="Helvetica" panose="020B0604020202020204" pitchFamily="34" charset="0"/>
            </a:endParaRPr>
          </a:p>
          <a:p>
            <a:pPr algn="l"/>
            <a:r>
              <a:rPr lang="en-US" sz="1200" dirty="0">
                <a:hlinkClick r:id="rId3"/>
              </a:rPr>
              <a:t>Duke Health CEO's 'significant concerns' about UnitedHealthcare contract (beckershospitalreview.com)</a:t>
            </a:r>
            <a:endParaRPr lang="en-US" sz="1200" b="0" i="0" dirty="0">
              <a:solidFill>
                <a:srgbClr val="292929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6D6986-C131-934A-2323-4E06476E3DA7}"/>
              </a:ext>
            </a:extLst>
          </p:cNvPr>
          <p:cNvSpPr txBox="1"/>
          <p:nvPr/>
        </p:nvSpPr>
        <p:spPr>
          <a:xfrm>
            <a:off x="6811372" y="5629997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Blue Cross Defrauded Breast Cancer Center, Must Pay $421M, Jury Finds — ProPublica</a:t>
            </a:r>
            <a:endParaRPr lang="en-US" sz="10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D05C89-1B7F-E976-91F1-85D88AFE5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793" y="3763277"/>
            <a:ext cx="5182049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3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AD6155-7396-36C3-2F5C-DEEC0984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1" y="570770"/>
            <a:ext cx="8220362" cy="528542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AEC18-5455-7F6B-5109-5C028760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398B9-9275-33DB-181F-C16EEF5E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21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5D66A4-2229-64E4-7D6C-B3CA2F089635}"/>
              </a:ext>
            </a:extLst>
          </p:cNvPr>
          <p:cNvSpPr txBox="1"/>
          <p:nvPr/>
        </p:nvSpPr>
        <p:spPr>
          <a:xfrm>
            <a:off x="7318197" y="1325755"/>
            <a:ext cx="3614659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444545"/>
                </a:solidFill>
                <a:effectLst/>
                <a:latin typeface="Fira Sans" panose="020B0503050000020004" pitchFamily="34" charset="0"/>
              </a:rPr>
              <a:t>Beginning in 2029, hospitals that exceed the Indiana state average</a:t>
            </a:r>
            <a:r>
              <a:rPr lang="en-US" sz="2400" b="1" dirty="0"/>
              <a:t> aggregate inpatient and outpatient charges</a:t>
            </a:r>
            <a:r>
              <a:rPr lang="en-US" sz="2400" b="0" i="0" dirty="0">
                <a:solidFill>
                  <a:srgbClr val="444545"/>
                </a:solidFill>
                <a:effectLst/>
                <a:latin typeface="Fira Sans" panose="020B0503050000020004" pitchFamily="34" charset="0"/>
              </a:rPr>
              <a:t> will lose their nonprofit designation but can regain it by returning to compliance.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259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2AE95-BE58-61E7-360F-1760B891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06357"/>
            <a:ext cx="12192000" cy="114238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00" dirty="0">
                <a:solidFill>
                  <a:srgbClr val="002060"/>
                </a:solidFill>
                <a:latin typeface="Calibri" panose="020F0502020204030204" pitchFamily="34" charset="0"/>
              </a:rPr>
              <a:t>Value and Cheap are Not the Same</a:t>
            </a:r>
            <a:br>
              <a:rPr lang="en-US" sz="348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sz="3100" b="1" dirty="0">
                <a:solidFill>
                  <a:srgbClr val="002060"/>
                </a:solidFill>
                <a:latin typeface="Calibri" panose="020F0502020204030204" pitchFamily="34" charset="0"/>
              </a:rPr>
              <a:t>Value = (Results + Service)/Cost</a:t>
            </a:r>
            <a:br>
              <a:rPr lang="en-US" sz="3480" dirty="0">
                <a:latin typeface="Calibri" panose="020F0502020204030204" pitchFamily="34" charset="0"/>
              </a:rPr>
            </a:br>
            <a:endParaRPr lang="en-US" sz="3480" dirty="0">
              <a:latin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C4E36-25BC-9AB1-0B31-60669E53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15" y="6356350"/>
            <a:ext cx="7051250" cy="365125"/>
          </a:xfrm>
        </p:spPr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1D3A9-A715-901A-791C-65E4E238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22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DF1167-DD80-0A10-BB2A-E725FBD600A4}"/>
              </a:ext>
            </a:extLst>
          </p:cNvPr>
          <p:cNvSpPr txBox="1"/>
          <p:nvPr/>
        </p:nvSpPr>
        <p:spPr>
          <a:xfrm>
            <a:off x="5769072" y="5771017"/>
            <a:ext cx="5692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baseline="30000" dirty="0"/>
              <a:t>1</a:t>
            </a:r>
            <a:r>
              <a:rPr lang="en-US" sz="900" b="1" dirty="0"/>
              <a:t>https://www.clinicbyclevelandclinic.com/blog/how-often-are-second-opinions-different/#:~:text=The%20Clinic%20by%20Cleveland%20Clinic's,modified%20after%20a%20second%20opinion.</a:t>
            </a:r>
            <a:endParaRPr lang="en-US" sz="1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EC467-0D70-FEDB-0BEE-55D5AFC69CB1}"/>
              </a:ext>
            </a:extLst>
          </p:cNvPr>
          <p:cNvSpPr/>
          <p:nvPr/>
        </p:nvSpPr>
        <p:spPr>
          <a:xfrm>
            <a:off x="2970973" y="3440325"/>
            <a:ext cx="6713487" cy="7843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Is anyone measuring diagnostic accuracy and the appropriateness of treatment per $ of Cost.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B7986-D2C7-9DD4-0353-22A5820C7FC0}"/>
              </a:ext>
            </a:extLst>
          </p:cNvPr>
          <p:cNvSpPr txBox="1"/>
          <p:nvPr/>
        </p:nvSpPr>
        <p:spPr>
          <a:xfrm>
            <a:off x="2970973" y="1726462"/>
            <a:ext cx="6713487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How much does a cheap misdiagnosis or the wrong treatment plan cost in the long run?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85E8CF-F99D-D985-796E-4AB3C2E9697E}"/>
              </a:ext>
            </a:extLst>
          </p:cNvPr>
          <p:cNvSpPr/>
          <p:nvPr/>
        </p:nvSpPr>
        <p:spPr>
          <a:xfrm>
            <a:off x="2970972" y="4446151"/>
            <a:ext cx="6713487" cy="78430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Not CMS, the insurance cartels, or </a:t>
            </a:r>
          </a:p>
          <a:p>
            <a:pPr algn="ctr"/>
            <a:r>
              <a:rPr lang="en-US" sz="2400" b="1" dirty="0"/>
              <a:t>most academic researchers.</a:t>
            </a:r>
          </a:p>
        </p:txBody>
      </p:sp>
    </p:spTree>
    <p:extLst>
      <p:ext uri="{BB962C8B-B14F-4D97-AF65-F5344CB8AC3E}">
        <p14:creationId xmlns:p14="http://schemas.microsoft.com/office/powerpoint/2010/main" val="408458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8EBE6-29E2-953F-F348-7E299344D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310" y="74104"/>
            <a:ext cx="9127501" cy="1847549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“Disruptors” Are Becoming the Disrupted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CEAC1-B7DD-3961-6460-9F55CAF0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33715-2B4F-D5A4-2C46-E2E744A6E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BFF9D-1C61-07DC-E975-CC77CA4E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444" y="2338339"/>
            <a:ext cx="2859547" cy="1847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B82740-6B74-BD2D-8706-BFED8F708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372" y="2418211"/>
            <a:ext cx="2839586" cy="302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4D38CB-8A89-299E-950C-71661D93AF33}"/>
              </a:ext>
            </a:extLst>
          </p:cNvPr>
          <p:cNvSpPr txBox="1"/>
          <p:nvPr/>
        </p:nvSpPr>
        <p:spPr>
          <a:xfrm>
            <a:off x="277665" y="4978954"/>
            <a:ext cx="5959767" cy="46166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Adjacency Strategies have a 75% Failure Rate.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426F87-2E81-97CB-72F3-5C8D9C3E2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13" y="2375968"/>
            <a:ext cx="2906936" cy="1867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D5718F-E180-C71B-92FC-450AA79BA8B6}"/>
              </a:ext>
            </a:extLst>
          </p:cNvPr>
          <p:cNvSpPr txBox="1"/>
          <p:nvPr/>
        </p:nvSpPr>
        <p:spPr>
          <a:xfrm>
            <a:off x="277665" y="4513171"/>
            <a:ext cx="595976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Geisinger Health Plan lost approximately $231 million in ‘24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A56631-0475-960B-0437-50EDDF3DA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830" y="2418211"/>
            <a:ext cx="2344829" cy="302240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15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EE4D-05B6-0E46-5A1E-D5A71357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22"/>
            <a:ext cx="12191999" cy="1142386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2060"/>
                </a:solidFill>
              </a:rPr>
              <a:t>Follow the Money: Why Price Transparency and Primary Care  </a:t>
            </a:r>
            <a:br>
              <a:rPr lang="en-US" sz="3480" dirty="0">
                <a:solidFill>
                  <a:srgbClr val="002060"/>
                </a:solidFill>
              </a:rPr>
            </a:br>
            <a:r>
              <a:rPr lang="en-US" sz="3480" dirty="0">
                <a:solidFill>
                  <a:srgbClr val="002060"/>
                </a:solidFill>
              </a:rPr>
              <a:t>Will Not Materially Impact Our Nation’s Healthcare Problems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335751-F495-C55D-14D6-CE8D3DFB9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06296-4928-85EA-F7EA-4F0129F6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24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179570C-7E41-66DD-7DF6-ABB39E0116A0}"/>
              </a:ext>
            </a:extLst>
          </p:cNvPr>
          <p:cNvSpPr txBox="1">
            <a:spLocks/>
          </p:cNvSpPr>
          <p:nvPr/>
        </p:nvSpPr>
        <p:spPr>
          <a:xfrm>
            <a:off x="514010" y="1613012"/>
            <a:ext cx="6650787" cy="365125"/>
          </a:xfrm>
          <a:prstGeom prst="rect">
            <a:avLst/>
          </a:prstGeom>
        </p:spPr>
        <p:txBody>
          <a:bodyPr/>
          <a:lstStyle>
            <a:lvl1pPr marL="304789" indent="-304789" algn="l" defTabSz="1219158" rtl="0" eaLnBrk="1" latinLnBrk="0" hangingPunct="1">
              <a:lnSpc>
                <a:spcPct val="9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26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78" indent="-243833" algn="l" defTabSz="1219158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8" indent="-239177" algn="l" defTabSz="1219158" rtl="0" eaLnBrk="1" latinLnBrk="0" hangingPunct="1">
              <a:lnSpc>
                <a:spcPct val="90000"/>
              </a:lnSpc>
              <a:spcBef>
                <a:spcPts val="1067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21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158" indent="-243833" algn="l" defTabSz="1219158" rtl="0" eaLnBrk="1" latinLnBrk="0" hangingPunct="1">
              <a:lnSpc>
                <a:spcPct val="90000"/>
              </a:lnSpc>
              <a:spcBef>
                <a:spcPts val="1067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46" indent="-239177" algn="l" defTabSz="1219158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736" indent="-243833" algn="l" defTabSz="1219158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3526" indent="-239177" algn="l" defTabSz="1219158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38315" indent="-243833" algn="l" defTabSz="1219158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04" indent="-239177" algn="l" defTabSz="1219158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5715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U.S. Healthcare Expenditures and Expenditure per Person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0612DD0-B841-B5B8-D191-FEF26517CE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296654"/>
              </p:ext>
            </p:extLst>
          </p:nvPr>
        </p:nvGraphicFramePr>
        <p:xfrm>
          <a:off x="749581" y="2055097"/>
          <a:ext cx="6419850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587257" imgH="3015888" progId="Word.Document.12">
                  <p:embed/>
                </p:oleObj>
              </mc:Choice>
              <mc:Fallback>
                <p:oleObj name="Document" r:id="rId2" imgW="4587257" imgH="3015888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0612DD0-B841-B5B8-D191-FEF26517CE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9581" y="2055097"/>
                        <a:ext cx="6419850" cy="421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3E569B-C2F4-0882-2C9D-AF69445A4CE4}"/>
              </a:ext>
            </a:extLst>
          </p:cNvPr>
          <p:cNvSpPr txBox="1"/>
          <p:nvPr/>
        </p:nvSpPr>
        <p:spPr>
          <a:xfrm>
            <a:off x="625451" y="5863540"/>
            <a:ext cx="6251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/>
              <a:t>Source: Agency for Healthcare Research and Quality, Medical Expenditure Panel Survey, Household Component, 2019, Wall Street Research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D8839-F714-4D3A-A68E-567B3A4ADCE7}"/>
              </a:ext>
            </a:extLst>
          </p:cNvPr>
          <p:cNvSpPr/>
          <p:nvPr/>
        </p:nvSpPr>
        <p:spPr>
          <a:xfrm>
            <a:off x="741730" y="4525428"/>
            <a:ext cx="6242805" cy="1246909"/>
          </a:xfrm>
          <a:prstGeom prst="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E0F5A4-D76B-BB6E-B536-F2AB21DABD65}"/>
              </a:ext>
            </a:extLst>
          </p:cNvPr>
          <p:cNvSpPr txBox="1"/>
          <p:nvPr/>
        </p:nvSpPr>
        <p:spPr>
          <a:xfrm>
            <a:off x="7659493" y="6217514"/>
            <a:ext cx="45435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https://www.ecgmc.com/insights/whitepaper/the-waiting-game-new-patient-appointment-access-for-us-physicians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6575C-01AF-AD0E-3774-27AFBA547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111" y="2240476"/>
            <a:ext cx="4863876" cy="2284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6C957D-0781-7D88-1ACA-B44C182B0FC4}"/>
              </a:ext>
            </a:extLst>
          </p:cNvPr>
          <p:cNvSpPr txBox="1"/>
          <p:nvPr/>
        </p:nvSpPr>
        <p:spPr>
          <a:xfrm>
            <a:off x="7829599" y="4787767"/>
            <a:ext cx="3424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System of CARE scorecard: Q2 2024 to Q1 2025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92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33B9A-304B-6CCE-4DA2-6E5BCD5F4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5CA0A-36A1-6B2F-A012-6BAA7112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47661D-CDD2-F93C-0957-6B633481FB6F}"/>
              </a:ext>
            </a:extLst>
          </p:cNvPr>
          <p:cNvSpPr txBox="1">
            <a:spLocks/>
          </p:cNvSpPr>
          <p:nvPr/>
        </p:nvSpPr>
        <p:spPr>
          <a:xfrm>
            <a:off x="517236" y="311871"/>
            <a:ext cx="10664424" cy="956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480" dirty="0">
                <a:solidFill>
                  <a:srgbClr val="000066"/>
                </a:solidFill>
              </a:rPr>
              <a:t>Certain Disruption: If Something Cannot Go On Forever, </a:t>
            </a:r>
          </a:p>
          <a:p>
            <a:pPr>
              <a:lnSpc>
                <a:spcPct val="100000"/>
              </a:lnSpc>
            </a:pPr>
            <a:r>
              <a:rPr lang="en-US" sz="3480" dirty="0">
                <a:solidFill>
                  <a:srgbClr val="000066"/>
                </a:solidFill>
              </a:rPr>
              <a:t>It Will Eventually Stop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15A93B-76F4-26E5-F9E8-E238E8DA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12" y="1434937"/>
            <a:ext cx="5287929" cy="3975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7004F-A037-FDDB-083B-F446F7BF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99" y="803593"/>
            <a:ext cx="6015911" cy="534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6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8D5D-8536-A072-CC93-912BACB6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27" y="1365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480" dirty="0">
                <a:solidFill>
                  <a:srgbClr val="002060"/>
                </a:solidFill>
              </a:rPr>
              <a:t>Projected Ten-Year Impact on Medicaid and Uninsured, and Hospitals Due to the New Legislation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C64126-0485-73A0-9691-971029CB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56B36-1D97-3252-E178-8649D81D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26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97CEB-9AE1-0AB0-3F2E-9FD5373D9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67" y="1462088"/>
            <a:ext cx="5420762" cy="21136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62E8A3-B009-43F7-A52F-D604280CDE85}"/>
              </a:ext>
            </a:extLst>
          </p:cNvPr>
          <p:cNvSpPr txBox="1"/>
          <p:nvPr/>
        </p:nvSpPr>
        <p:spPr>
          <a:xfrm>
            <a:off x="1157885" y="2611446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Employee Health Plan (reduction in provider tax)?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7EB04C-075A-4330-9DEA-AB064A987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411" y="3838177"/>
            <a:ext cx="5175953" cy="2255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04ADC-7B8D-3EAB-968B-513126E5C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773" y="1436051"/>
            <a:ext cx="4769875" cy="240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A440-78F2-8DEA-8835-83C8D5113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6909"/>
            <a:ext cx="9144000" cy="2182092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So, What Should We Do?</a:t>
            </a:r>
            <a:br>
              <a:rPr lang="en-US" sz="60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B8624-6FD7-05B8-0E8A-DA4EA654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36152-98D2-BCC1-E27D-54600D6F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1CB9B-7705-CC74-F812-E779787FE97E}"/>
              </a:ext>
            </a:extLst>
          </p:cNvPr>
          <p:cNvSpPr txBox="1"/>
          <p:nvPr/>
        </p:nvSpPr>
        <p:spPr>
          <a:xfrm>
            <a:off x="3242010" y="4088287"/>
            <a:ext cx="5742483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WE SHOULD PRAY (WHAT ELSE?)</a:t>
            </a:r>
          </a:p>
        </p:txBody>
      </p:sp>
    </p:spTree>
    <p:extLst>
      <p:ext uri="{BB962C8B-B14F-4D97-AF65-F5344CB8AC3E}">
        <p14:creationId xmlns:p14="http://schemas.microsoft.com/office/powerpoint/2010/main" val="404113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B8624-6FD7-05B8-0E8A-DA4EA654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36152-98D2-BCC1-E27D-54600D6F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289893-66EA-04CB-BA88-11AF13E3CA60}"/>
              </a:ext>
            </a:extLst>
          </p:cNvPr>
          <p:cNvSpPr txBox="1">
            <a:spLocks/>
          </p:cNvSpPr>
          <p:nvPr/>
        </p:nvSpPr>
        <p:spPr>
          <a:xfrm>
            <a:off x="742543" y="1311831"/>
            <a:ext cx="10740613" cy="333499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4538" algn="l">
              <a:lnSpc>
                <a:spcPct val="120000"/>
              </a:lnSpc>
            </a:pPr>
            <a:r>
              <a:rPr lang="en-US" sz="8900" b="1" dirty="0">
                <a:solidFill>
                  <a:schemeClr val="bg1"/>
                </a:solidFill>
              </a:rPr>
              <a:t>Grant me the serenity to accept the things I cannot change, </a:t>
            </a:r>
            <a:r>
              <a:rPr lang="en-US" sz="8900" b="1" i="1" u="sng" dirty="0">
                <a:solidFill>
                  <a:schemeClr val="bg1"/>
                </a:solidFill>
              </a:rPr>
              <a:t>the courage to change the things I can</a:t>
            </a:r>
            <a:r>
              <a:rPr lang="en-US" sz="8900" b="1" dirty="0">
                <a:solidFill>
                  <a:schemeClr val="bg1"/>
                </a:solidFill>
              </a:rPr>
              <a:t>, and the wisdom to know the difference</a:t>
            </a:r>
            <a:r>
              <a:rPr lang="en-US" sz="12000" b="1" dirty="0">
                <a:solidFill>
                  <a:schemeClr val="bg1"/>
                </a:solidFill>
              </a:rPr>
              <a:t>.</a:t>
            </a:r>
            <a:br>
              <a:rPr lang="en-US" sz="12000" b="1" dirty="0"/>
            </a:b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550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F272E-0B47-12F0-2EB7-0C52FD27F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18" y="357741"/>
            <a:ext cx="10574767" cy="91635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</a:rPr>
              <a:t>Strategy is a Commodity. Execution is an Art.                                                      </a:t>
            </a:r>
            <a:r>
              <a:rPr lang="en-US" sz="1400" dirty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en-US" sz="1400" dirty="0">
                <a:solidFill>
                  <a:schemeClr val="bg1"/>
                </a:solidFill>
              </a:rPr>
            </a:br>
            <a:br>
              <a:rPr lang="en-US" sz="200" dirty="0">
                <a:solidFill>
                  <a:schemeClr val="bg1"/>
                </a:solidFill>
              </a:rPr>
            </a:br>
            <a:r>
              <a:rPr lang="en-US" sz="1400" i="1" dirty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~ Peter Drucker</a:t>
            </a:r>
            <a:r>
              <a:rPr lang="en-US" sz="1400" dirty="0">
                <a:solidFill>
                  <a:schemeClr val="bg1"/>
                </a:solidFill>
              </a:rPr>
              <a:t>                                                                             </a:t>
            </a:r>
            <a:endParaRPr lang="en-US" sz="600" b="1" dirty="0">
              <a:solidFill>
                <a:srgbClr val="000066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7A492-6828-0810-9D64-F798F1C7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54C18-D03C-BFC6-191E-3C0DFA4F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D9FB43-0E1B-A47E-5429-B53DA24AF287}"/>
              </a:ext>
            </a:extLst>
          </p:cNvPr>
          <p:cNvSpPr/>
          <p:nvPr/>
        </p:nvSpPr>
        <p:spPr>
          <a:xfrm>
            <a:off x="7269550" y="3684245"/>
            <a:ext cx="4272122" cy="21842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  Your service and clinical care will be highly variable and no worse than that provided by our least competent department.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9E359-50FD-F264-3C83-9306E261D913}"/>
              </a:ext>
            </a:extLst>
          </p:cNvPr>
          <p:cNvSpPr/>
          <p:nvPr/>
        </p:nvSpPr>
        <p:spPr>
          <a:xfrm>
            <a:off x="641618" y="3687796"/>
            <a:ext cx="4269401" cy="21806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You will receive optimal    service and clinical care </a:t>
            </a:r>
          </a:p>
          <a:p>
            <a:pPr algn="ctr"/>
            <a:r>
              <a:rPr lang="en-US" sz="2400" b="1" i="1" dirty="0"/>
              <a:t>based on the best science </a:t>
            </a:r>
          </a:p>
          <a:p>
            <a:pPr algn="ctr"/>
            <a:r>
              <a:rPr lang="en-US" sz="2400" b="1" i="1" dirty="0"/>
              <a:t>in medicine every time.</a:t>
            </a:r>
          </a:p>
        </p:txBody>
      </p:sp>
      <p:pic>
        <p:nvPicPr>
          <p:cNvPr id="9" name="Graphic 8" descr="A scared face">
            <a:extLst>
              <a:ext uri="{FF2B5EF4-FFF2-40B4-BE49-F238E27FC236}">
                <a16:creationId xmlns:a16="http://schemas.microsoft.com/office/drawing/2014/main" id="{2AA32315-7CF3-EE21-9841-14D1DF6E1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4429" y="3732163"/>
            <a:ext cx="461980" cy="5179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614FE9-23F6-3AAD-5A39-B592A1550D3D}"/>
              </a:ext>
            </a:extLst>
          </p:cNvPr>
          <p:cNvSpPr txBox="1"/>
          <p:nvPr/>
        </p:nvSpPr>
        <p:spPr>
          <a:xfrm>
            <a:off x="5684982" y="3777564"/>
            <a:ext cx="82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OR</a:t>
            </a:r>
          </a:p>
        </p:txBody>
      </p:sp>
      <p:pic>
        <p:nvPicPr>
          <p:cNvPr id="12" name="Graphic 11" descr="A smiling face">
            <a:extLst>
              <a:ext uri="{FF2B5EF4-FFF2-40B4-BE49-F238E27FC236}">
                <a16:creationId xmlns:a16="http://schemas.microsoft.com/office/drawing/2014/main" id="{8122C74B-819D-16AF-A8CF-5923D7C7E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330" y="3728541"/>
            <a:ext cx="509305" cy="525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AC97E8-A16E-DFAE-C52D-E8D032CBDF22}"/>
              </a:ext>
            </a:extLst>
          </p:cNvPr>
          <p:cNvSpPr txBox="1"/>
          <p:nvPr/>
        </p:nvSpPr>
        <p:spPr>
          <a:xfrm>
            <a:off x="3636687" y="1692087"/>
            <a:ext cx="4918626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What is your “brand promise?”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BFFB6-B4E6-485C-908F-5AB48A3A26A9}"/>
              </a:ext>
            </a:extLst>
          </p:cNvPr>
          <p:cNvSpPr txBox="1"/>
          <p:nvPr/>
        </p:nvSpPr>
        <p:spPr>
          <a:xfrm>
            <a:off x="3636687" y="2577559"/>
            <a:ext cx="4918626" cy="6771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Amazon</a:t>
            </a:r>
          </a:p>
          <a:p>
            <a:pPr algn="ctr"/>
            <a:r>
              <a:rPr lang="en-US" dirty="0"/>
              <a:t>“</a:t>
            </a:r>
            <a:r>
              <a:rPr lang="en-US" b="1" i="1" dirty="0"/>
              <a:t>to be Earth’s most customer-centric company.</a:t>
            </a:r>
            <a:r>
              <a:rPr lang="en-US" dirty="0"/>
              <a:t>” </a:t>
            </a:r>
            <a:endParaRPr lang="en-US" sz="16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55FC2-E5E5-94B0-5C16-30CBF6DF14B9}"/>
              </a:ext>
            </a:extLst>
          </p:cNvPr>
          <p:cNvSpPr txBox="1"/>
          <p:nvPr/>
        </p:nvSpPr>
        <p:spPr>
          <a:xfrm>
            <a:off x="4995898" y="3684245"/>
            <a:ext cx="211610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Results Culture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Dashboards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DRIs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4129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/>
      <p:bldP spid="8" grpId="0" animBg="1"/>
      <p:bldP spid="1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A5BC-2935-CD77-A510-8382869B6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327"/>
            <a:ext cx="12292445" cy="1325563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0066"/>
                </a:solidFill>
              </a:rPr>
              <a:t>The Epidemic of “Administrative Harm”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35C16-DFD5-B109-955F-715885BC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D7C7F-122B-E414-989A-FC0215ADA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499E4-6AFC-FAB3-8E3B-99A43506E21C}"/>
              </a:ext>
            </a:extLst>
          </p:cNvPr>
          <p:cNvSpPr txBox="1"/>
          <p:nvPr/>
        </p:nvSpPr>
        <p:spPr>
          <a:xfrm>
            <a:off x="635693" y="1096019"/>
            <a:ext cx="5061527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Administrative Harm</a:t>
            </a:r>
          </a:p>
          <a:p>
            <a:endParaRPr lang="en-US" dirty="0"/>
          </a:p>
          <a:p>
            <a:r>
              <a:rPr lang="en-US" sz="3200" b="1" dirty="0"/>
              <a:t>The harm caused by administrative decisions that negatively impact patient care, outcomes, professional practice, and organizational efficiencies (and physician longevity).</a:t>
            </a:r>
          </a:p>
          <a:p>
            <a:endParaRPr lang="en-US" dirty="0"/>
          </a:p>
          <a:p>
            <a:r>
              <a:rPr lang="en-US" sz="1000" i="1" dirty="0">
                <a:hlinkClick r:id="rId2"/>
              </a:rPr>
              <a:t>Identifying and Measuring Administrative Harms Experienced by Hospitalists and Administrative Leaders | Hypertension | JAMA Internal Medicine | JAMA Network</a:t>
            </a:r>
            <a:endParaRPr lang="en-US" i="1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00E4B76-91F5-7381-7AA2-4DE70724FC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5367695"/>
              </p:ext>
            </p:extLst>
          </p:nvPr>
        </p:nvGraphicFramePr>
        <p:xfrm>
          <a:off x="5350480" y="1207959"/>
          <a:ext cx="6807200" cy="4667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c 6" descr="A surprised face">
            <a:extLst>
              <a:ext uri="{FF2B5EF4-FFF2-40B4-BE49-F238E27FC236}">
                <a16:creationId xmlns:a16="http://schemas.microsoft.com/office/drawing/2014/main" id="{BE28FBEF-F633-D788-0207-B937116CDF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3600" y="1138836"/>
            <a:ext cx="520598" cy="6182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3B9B49-F7DF-826A-4BDE-01ADB05E90DD}"/>
              </a:ext>
            </a:extLst>
          </p:cNvPr>
          <p:cNvSpPr txBox="1"/>
          <p:nvPr/>
        </p:nvSpPr>
        <p:spPr>
          <a:xfrm>
            <a:off x="7112000" y="6202461"/>
            <a:ext cx="5333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dirty="0"/>
              <a:t>*https://www.propublica.org/article/mental-health-insurance-denials-unitedhealthcare-cigna-doctors?utm_source=sailthru&amp;utm_medium=email&amp;utm_campaign=majorinvestigations&amp;utm_content=feature</a:t>
            </a:r>
          </a:p>
        </p:txBody>
      </p:sp>
    </p:spTree>
    <p:extLst>
      <p:ext uri="{BB962C8B-B14F-4D97-AF65-F5344CB8AC3E}">
        <p14:creationId xmlns:p14="http://schemas.microsoft.com/office/powerpoint/2010/main" val="350323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8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9806-F228-4F3B-BDAD-5C4CB2E7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8" y="291744"/>
            <a:ext cx="11222286" cy="997739"/>
          </a:xfrm>
        </p:spPr>
        <p:txBody>
          <a:bodyPr>
            <a:noAutofit/>
          </a:bodyPr>
          <a:lstStyle/>
          <a:p>
            <a:pPr marL="227013"/>
            <a:r>
              <a:rPr lang="en-US" sz="3300" dirty="0">
                <a:solidFill>
                  <a:srgbClr val="002060"/>
                </a:solidFill>
                <a:latin typeface="Calibri" panose="020F0502020204030204" pitchFamily="34" charset="0"/>
              </a:rPr>
              <a:t>The Industry-Wide Universal Equation Requires a Local Solution</a:t>
            </a:r>
            <a:br>
              <a:rPr lang="en-US" sz="3480" dirty="0">
                <a:solidFill>
                  <a:srgbClr val="002060"/>
                </a:solidFill>
                <a:latin typeface="+mn-lt"/>
              </a:rPr>
            </a:br>
            <a:r>
              <a:rPr lang="en-US" sz="3480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FBCBA-63D3-45A7-9C32-DC478BA9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007" y="6359667"/>
            <a:ext cx="7076914" cy="365124"/>
          </a:xfrm>
        </p:spPr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84E072-4928-4D1B-8FEB-547E955F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30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59E22-EA21-F4FE-290E-2B4C21031675}"/>
              </a:ext>
            </a:extLst>
          </p:cNvPr>
          <p:cNvSpPr txBox="1"/>
          <p:nvPr/>
        </p:nvSpPr>
        <p:spPr>
          <a:xfrm>
            <a:off x="360839" y="2029589"/>
            <a:ext cx="11468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Revenue – Expenses = Survival (or Better)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D8AE32-4037-FF20-A9D7-EF56FAAAFF38}"/>
              </a:ext>
            </a:extLst>
          </p:cNvPr>
          <p:cNvSpPr/>
          <p:nvPr/>
        </p:nvSpPr>
        <p:spPr>
          <a:xfrm>
            <a:off x="861912" y="2855384"/>
            <a:ext cx="2704699" cy="408645"/>
          </a:xfrm>
          <a:prstGeom prst="rect">
            <a:avLst/>
          </a:prstGeom>
          <a:solidFill>
            <a:srgbClr val="1432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+mj-lt"/>
              </a:rPr>
              <a:t>((Volume x Price) + Philanthropy)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275B9-BA29-AA9D-17F9-4661397F9C47}"/>
              </a:ext>
            </a:extLst>
          </p:cNvPr>
          <p:cNvSpPr/>
          <p:nvPr/>
        </p:nvSpPr>
        <p:spPr>
          <a:xfrm>
            <a:off x="3704573" y="2855384"/>
            <a:ext cx="2598821" cy="408645"/>
          </a:xfrm>
          <a:prstGeom prst="rect">
            <a:avLst/>
          </a:prstGeom>
          <a:solidFill>
            <a:srgbClr val="007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+mj-lt"/>
              </a:rPr>
              <a:t>(Personnel + Supplies + Capital)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C2FF6F-D557-38BC-F2E2-4A8715F21CEE}"/>
              </a:ext>
            </a:extLst>
          </p:cNvPr>
          <p:cNvSpPr/>
          <p:nvPr/>
        </p:nvSpPr>
        <p:spPr>
          <a:xfrm>
            <a:off x="6544597" y="2855384"/>
            <a:ext cx="4770351" cy="408645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+mj-lt"/>
              </a:rPr>
              <a:t>(Producing Superior Outcomes, Access, and 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j-lt"/>
              </a:rPr>
              <a:t>Maintaining the Dignity of Patients)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CF6EA-DE2A-58EA-93D5-89F0CE6701FB}"/>
              </a:ext>
            </a:extLst>
          </p:cNvPr>
          <p:cNvSpPr txBox="1"/>
          <p:nvPr/>
        </p:nvSpPr>
        <p:spPr>
          <a:xfrm>
            <a:off x="6544598" y="1646788"/>
            <a:ext cx="3990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Physician Compensation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293BB4-4D9C-C13E-744C-2BBDB419F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941" y="55416"/>
            <a:ext cx="1254289" cy="1414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5F2E8B-3789-B06B-745F-A1F0B5D64A5D}"/>
              </a:ext>
            </a:extLst>
          </p:cNvPr>
          <p:cNvSpPr txBox="1"/>
          <p:nvPr/>
        </p:nvSpPr>
        <p:spPr>
          <a:xfrm>
            <a:off x="3013418" y="3865037"/>
            <a:ext cx="6162868" cy="10772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“The Strategic Seven” Areas </a:t>
            </a:r>
          </a:p>
          <a:p>
            <a:pPr algn="ctr"/>
            <a:r>
              <a:rPr lang="en-US" sz="3200" b="1" dirty="0"/>
              <a:t>for Execution Excellence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0AB12-2337-E44C-757D-AE3CD1963F89}"/>
              </a:ext>
            </a:extLst>
          </p:cNvPr>
          <p:cNvSpPr txBox="1"/>
          <p:nvPr/>
        </p:nvSpPr>
        <p:spPr>
          <a:xfrm>
            <a:off x="3081039" y="5112352"/>
            <a:ext cx="6162868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Ownership is not a strategy</a:t>
            </a:r>
          </a:p>
        </p:txBody>
      </p:sp>
    </p:spTree>
    <p:extLst>
      <p:ext uri="{BB962C8B-B14F-4D97-AF65-F5344CB8AC3E}">
        <p14:creationId xmlns:p14="http://schemas.microsoft.com/office/powerpoint/2010/main" val="16744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CA67F-626E-920B-B13C-4C707657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936"/>
            <a:ext cx="12191999" cy="782233"/>
          </a:xfrm>
        </p:spPr>
        <p:txBody>
          <a:bodyPr>
            <a:normAutofit/>
          </a:bodyPr>
          <a:lstStyle/>
          <a:p>
            <a:pPr marL="519113" algn="ctr"/>
            <a:r>
              <a:rPr lang="en-US" sz="3480" i="0" u="sng" dirty="0">
                <a:solidFill>
                  <a:srgbClr val="002060"/>
                </a:solidFill>
                <a:effectLst/>
              </a:rPr>
              <a:t>“The </a:t>
            </a:r>
            <a:r>
              <a:rPr lang="en-US" sz="3480" u="sng" dirty="0">
                <a:solidFill>
                  <a:srgbClr val="002060"/>
                </a:solidFill>
              </a:rPr>
              <a:t>Strategic Seven</a:t>
            </a:r>
            <a:r>
              <a:rPr lang="en-US" sz="3480" i="0" u="sng" dirty="0">
                <a:solidFill>
                  <a:srgbClr val="002060"/>
                </a:solidFill>
                <a:effectLst/>
              </a:rPr>
              <a:t>” Areas for Execution Excellence</a:t>
            </a:r>
            <a:endParaRPr lang="en-US" sz="3480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A8F0D-ED9E-1340-26F2-AC4448A0C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728" y="1095036"/>
            <a:ext cx="11299594" cy="5081511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sz="2600" b="1" i="0" dirty="0">
                <a:effectLst/>
              </a:rPr>
              <a:t>Demand optimal </a:t>
            </a:r>
            <a:r>
              <a:rPr lang="en-US" sz="2600" b="1" dirty="0"/>
              <a:t>c</a:t>
            </a:r>
            <a:r>
              <a:rPr lang="en-US" sz="2600" b="1" i="0" dirty="0">
                <a:effectLst/>
              </a:rPr>
              <a:t>ommercial and MA rates and TERMS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+mj-lt"/>
              <a:buAutoNum type="arabicPeriod" startAt="2"/>
            </a:pPr>
            <a:r>
              <a:rPr lang="en-US" sz="2600" b="1" dirty="0"/>
              <a:t>Back to basics (more renovation vs. innovation) – Measure and optimize access, service, true quality, and efficiency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b="1" dirty="0"/>
              <a:t>Contingency plan for more uninsured and Medicaid cuts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 startAt="3"/>
            </a:pPr>
            <a:r>
              <a:rPr lang="en-US" sz="2600" b="1" dirty="0"/>
              <a:t>Organize clinical service lines as </a:t>
            </a:r>
            <a:r>
              <a:rPr lang="en-US" sz="2600" b="1" u="sng" dirty="0"/>
              <a:t>differently better </a:t>
            </a:r>
            <a:r>
              <a:rPr lang="en-US" sz="2600" b="1" i="1" u="sng" dirty="0"/>
              <a:t>clinical &amp;</a:t>
            </a:r>
            <a:r>
              <a:rPr lang="en-US" sz="2600" b="1" u="sng" dirty="0"/>
              <a:t> </a:t>
            </a:r>
            <a:r>
              <a:rPr lang="en-US" sz="2600" b="1" i="1" u="sng" dirty="0"/>
              <a:t>service</a:t>
            </a:r>
            <a:r>
              <a:rPr lang="en-US" sz="2600" b="1" u="sng" dirty="0"/>
              <a:t> </a:t>
            </a:r>
            <a:r>
              <a:rPr lang="en-US" sz="2600" b="1" dirty="0"/>
              <a:t>brands </a:t>
            </a:r>
          </a:p>
          <a:p>
            <a:pPr marL="971550" lvl="1" indent="-339725">
              <a:lnSpc>
                <a:spcPct val="100000"/>
              </a:lnSpc>
              <a:buFont typeface="+mj-lt"/>
              <a:buAutoNum type="alphaLcParenR"/>
            </a:pPr>
            <a:r>
              <a:rPr lang="en-US" sz="2200" b="1" dirty="0"/>
              <a:t>Build trust with your clinical workforce (</a:t>
            </a:r>
            <a:r>
              <a:rPr lang="en-US" sz="2200" b="1" i="1" dirty="0"/>
              <a:t>dyad leaders provide the leverage</a:t>
            </a:r>
            <a:r>
              <a:rPr lang="en-US" sz="2200" b="1" dirty="0"/>
              <a:t>)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 startAt="4"/>
            </a:pPr>
            <a:r>
              <a:rPr lang="en-US" sz="2600" b="1" dirty="0"/>
              <a:t>Aggressively explore partnerships and other affiliations where you lack core competencies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 startAt="4"/>
            </a:pPr>
            <a:r>
              <a:rPr lang="en-US" sz="2600" b="1" dirty="0"/>
              <a:t>Evaluate all programs and services for sunsetting -Eliminate ‘chunks’ of expense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b="1" dirty="0"/>
              <a:t> (AI Rev Cycle)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 startAt="4"/>
            </a:pPr>
            <a:r>
              <a:rPr lang="en-US" sz="2600" b="1" dirty="0"/>
              <a:t>Spend time on the front lines actively listening to physicians, nurses, patients, and others, and less time in meetings listening to each other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 startAt="7"/>
            </a:pPr>
            <a:r>
              <a:rPr lang="en-US" sz="2600" b="1" dirty="0"/>
              <a:t>Intensify advocacy and philanthropy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/>
          </a:p>
          <a:p>
            <a:pPr marL="514350" indent="-514350">
              <a:lnSpc>
                <a:spcPct val="100000"/>
              </a:lnSpc>
              <a:buFont typeface="+mj-lt"/>
              <a:buAutoNum type="arabicPeriod" startAt="5"/>
            </a:pPr>
            <a:endParaRPr lang="en-US" b="1" dirty="0"/>
          </a:p>
          <a:p>
            <a:pPr marL="514350" indent="-514350">
              <a:lnSpc>
                <a:spcPct val="100000"/>
              </a:lnSpc>
              <a:buFont typeface="+mj-lt"/>
              <a:buAutoNum type="arabicPeriod" startAt="3"/>
            </a:pPr>
            <a:endParaRPr lang="en-US" sz="3200" b="1" dirty="0"/>
          </a:p>
          <a:p>
            <a:pPr marL="514350" indent="-514350">
              <a:buAutoNum type="arabicPeriod"/>
            </a:pPr>
            <a:endParaRPr lang="en-US" sz="3000" b="1" i="0" dirty="0">
              <a:effectLst/>
            </a:endParaRPr>
          </a:p>
          <a:p>
            <a:pPr marL="51435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700" b="1" i="0" dirty="0">
              <a:effectLst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F3F6E-3B1F-6CA2-546D-B03576C9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15" y="6356350"/>
            <a:ext cx="6912988" cy="358547"/>
          </a:xfrm>
        </p:spPr>
        <p:txBody>
          <a:bodyPr/>
          <a:lstStyle/>
          <a:p>
            <a:pPr defTabSz="1097280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3CCA1-6B0F-9951-3FCB-25026D7D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31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28D24-EF29-59C3-F761-444E0FCAFA39}"/>
              </a:ext>
            </a:extLst>
          </p:cNvPr>
          <p:cNvSpPr txBox="1"/>
          <p:nvPr/>
        </p:nvSpPr>
        <p:spPr>
          <a:xfrm>
            <a:off x="1006762" y="5942042"/>
            <a:ext cx="8719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7140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B11E-9302-8045-C03D-54F39260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B1C532-EDA9-D260-B797-BEDC46A8D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770FF-96CE-9621-EC73-3B53F9C3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32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C514E-DCD2-C107-C521-054B24489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91" y="812800"/>
            <a:ext cx="11285637" cy="47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F44D3-D9D5-7510-4902-4DD24307F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DF37-B736-CA45-E808-1006DC25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18" y="130660"/>
            <a:ext cx="10141528" cy="1325563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2060"/>
                </a:solidFill>
              </a:rPr>
              <a:t>U.S. Health System – Politics and Profits</a:t>
            </a:r>
            <a:br>
              <a:rPr lang="en-US" sz="3480" dirty="0">
                <a:solidFill>
                  <a:srgbClr val="002060"/>
                </a:solidFill>
              </a:rPr>
            </a:br>
            <a:r>
              <a:rPr lang="en-US" sz="3480" dirty="0">
                <a:solidFill>
                  <a:srgbClr val="002060"/>
                </a:solidFill>
              </a:rPr>
              <a:t>What is the Health System’s Role?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3FA3D8-0211-8E24-0E9D-2945126F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A0FD5-43CC-A1EA-53C3-D1E94F0E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33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56759E-EE31-AC66-1343-50CF5F67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07" y="1356071"/>
            <a:ext cx="2312281" cy="24826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273331-36F1-D775-09D3-CAE956FDB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371" y="1365902"/>
            <a:ext cx="2078916" cy="2316681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916496D0-B180-6299-1DB1-86D3BCEEF85C}"/>
              </a:ext>
            </a:extLst>
          </p:cNvPr>
          <p:cNvSpPr/>
          <p:nvPr/>
        </p:nvSpPr>
        <p:spPr>
          <a:xfrm>
            <a:off x="5604731" y="3429000"/>
            <a:ext cx="405205" cy="6804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EAD88BCE-036D-B5BB-5CBC-0C6D7D5DD7C2}"/>
              </a:ext>
            </a:extLst>
          </p:cNvPr>
          <p:cNvSpPr/>
          <p:nvPr/>
        </p:nvSpPr>
        <p:spPr>
          <a:xfrm>
            <a:off x="7074518" y="3497030"/>
            <a:ext cx="505609" cy="60242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92ED76-E384-E2D2-BFF0-C4BF89312304}"/>
              </a:ext>
            </a:extLst>
          </p:cNvPr>
          <p:cNvSpPr/>
          <p:nvPr/>
        </p:nvSpPr>
        <p:spPr>
          <a:xfrm>
            <a:off x="5647762" y="2993265"/>
            <a:ext cx="1722855" cy="16156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D7432-7849-CD08-29E8-F22D7A7172DA}"/>
              </a:ext>
            </a:extLst>
          </p:cNvPr>
          <p:cNvSpPr/>
          <p:nvPr/>
        </p:nvSpPr>
        <p:spPr>
          <a:xfrm>
            <a:off x="5577021" y="5845078"/>
            <a:ext cx="2015177" cy="25619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900" b="1" kern="100" dirty="0">
                <a:solidFill>
                  <a:srgbClr val="FFFFFF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Graveyard of </a:t>
            </a:r>
            <a:r>
              <a:rPr lang="en-US" sz="900" b="1" kern="100">
                <a:solidFill>
                  <a:srgbClr val="FFFFFF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Misfit Strategies</a:t>
            </a:r>
            <a:endParaRPr lang="en-US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9643A9-F4C6-CC70-83D3-AF3287B0C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731" y="4460716"/>
            <a:ext cx="2015176" cy="13778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EB6A9B-F47A-386E-982F-8BAAF36AF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8" y="1194010"/>
            <a:ext cx="5669353" cy="3955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863341-C6E0-3450-3B83-F50E47FC7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672" y="3769210"/>
            <a:ext cx="3944454" cy="231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655DBF-49E2-1CCD-15B2-2E557AD1FAEC}"/>
              </a:ext>
            </a:extLst>
          </p:cNvPr>
          <p:cNvSpPr txBox="1"/>
          <p:nvPr/>
        </p:nvSpPr>
        <p:spPr>
          <a:xfrm>
            <a:off x="7902672" y="6195432"/>
            <a:ext cx="39906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https://www.healthscape.com/insights/unsustainable-regional-not-profit-health-plans-face-tough-choices-over-next-2-years</a:t>
            </a:r>
          </a:p>
        </p:txBody>
      </p:sp>
    </p:spTree>
    <p:extLst>
      <p:ext uri="{BB962C8B-B14F-4D97-AF65-F5344CB8AC3E}">
        <p14:creationId xmlns:p14="http://schemas.microsoft.com/office/powerpoint/2010/main" val="16641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A0E00-4BC5-36AE-596F-CBC14946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81" y="6356350"/>
            <a:ext cx="6868945" cy="365125"/>
          </a:xfrm>
        </p:spPr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FBCAD-393D-28DA-8838-2B8D3FDC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34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D3502E-C46B-C24B-DBD7-2BF580744862}"/>
              </a:ext>
            </a:extLst>
          </p:cNvPr>
          <p:cNvSpPr txBox="1"/>
          <p:nvPr/>
        </p:nvSpPr>
        <p:spPr>
          <a:xfrm>
            <a:off x="6273806" y="452330"/>
            <a:ext cx="5918194" cy="23083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339725"/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The measure of organizational intelligence is not your ability to acquire knowledge but how you handle uncertainty, navigate through it, and behave when you don't know what to do. </a:t>
            </a:r>
          </a:p>
          <a:p>
            <a:pPr defTabSz="1097280"/>
            <a:r>
              <a:rPr lang="en-US" sz="2400" b="1" i="1" dirty="0">
                <a:solidFill>
                  <a:schemeClr val="bg1"/>
                </a:solidFill>
                <a:latin typeface="Arial"/>
              </a:rPr>
              <a:t>                                           </a:t>
            </a:r>
            <a:r>
              <a:rPr lang="en-US" sz="1600" b="1" i="1" dirty="0">
                <a:solidFill>
                  <a:schemeClr val="bg1"/>
                </a:solidFill>
                <a:latin typeface="Arial"/>
              </a:rPr>
              <a:t>~ Prof. Feynman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6F5505-715F-EE7A-8B60-2C5C4F48C3C5}"/>
              </a:ext>
            </a:extLst>
          </p:cNvPr>
          <p:cNvGrpSpPr/>
          <p:nvPr/>
        </p:nvGrpSpPr>
        <p:grpSpPr>
          <a:xfrm>
            <a:off x="146935" y="1415005"/>
            <a:ext cx="2613143" cy="4027990"/>
            <a:chOff x="554476" y="1592347"/>
            <a:chExt cx="2613143" cy="40279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14244E3-1BE8-037B-4864-1F181077575B}"/>
                </a:ext>
              </a:extLst>
            </p:cNvPr>
            <p:cNvGrpSpPr/>
            <p:nvPr/>
          </p:nvGrpSpPr>
          <p:grpSpPr>
            <a:xfrm>
              <a:off x="554476" y="1611713"/>
              <a:ext cx="2552474" cy="3539284"/>
              <a:chOff x="1406205" y="1576806"/>
              <a:chExt cx="4071378" cy="3833232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441B1CC-0151-1EA0-F409-7F582C5678C9}"/>
                  </a:ext>
                </a:extLst>
              </p:cNvPr>
              <p:cNvCxnSpPr/>
              <p:nvPr/>
            </p:nvCxnSpPr>
            <p:spPr>
              <a:xfrm flipV="1">
                <a:off x="1517715" y="1621410"/>
                <a:ext cx="0" cy="3638747"/>
              </a:xfrm>
              <a:prstGeom prst="straightConnector1">
                <a:avLst/>
              </a:prstGeom>
              <a:ln w="28575" cap="sq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A76F8C6-F686-EAEB-F8D6-0BAF7544F6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7715" y="5279255"/>
                <a:ext cx="3894344" cy="0"/>
              </a:xfrm>
              <a:prstGeom prst="straightConnector1">
                <a:avLst/>
              </a:prstGeom>
              <a:ln w="28575" cap="sq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6F7E5C3-4F27-F378-7165-69FD44B238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7715" y="2022088"/>
                <a:ext cx="3013397" cy="3238069"/>
              </a:xfrm>
              <a:prstGeom prst="straightConnector1">
                <a:avLst/>
              </a:prstGeom>
              <a:ln w="38100" cap="sq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7D417E2E-E22B-E3DD-C554-40D28068EF9A}"/>
                  </a:ext>
                </a:extLst>
              </p:cNvPr>
              <p:cNvSpPr/>
              <p:nvPr/>
            </p:nvSpPr>
            <p:spPr>
              <a:xfrm>
                <a:off x="1406205" y="1576806"/>
                <a:ext cx="255327" cy="207390"/>
              </a:xfrm>
              <a:prstGeom prst="triangle">
                <a:avLst/>
              </a:prstGeom>
              <a:solidFill>
                <a:schemeClr val="tx1"/>
              </a:solidFill>
            </p:spPr>
            <p:txBody>
              <a:bodyPr rtlCol="0" anchor="ctr">
                <a:spAutoFit/>
              </a:bodyPr>
              <a:lstStyle/>
              <a:p>
                <a:pPr algn="l"/>
                <a:endParaRPr lang="en-US" b="1" dirty="0">
                  <a:latin typeface="Californian FB" panose="0207040306080B030204" pitchFamily="18" charset="0"/>
                  <a:ea typeface="Cambria" panose="02040503050406030204" pitchFamily="18" charset="0"/>
                  <a:cs typeface="Traditional Arabic" panose="020B0604020202020204" pitchFamily="18" charset="-78"/>
                </a:endParaRPr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847E8A2-B1FA-65A3-9178-86862CB27652}"/>
                  </a:ext>
                </a:extLst>
              </p:cNvPr>
              <p:cNvSpPr/>
              <p:nvPr/>
            </p:nvSpPr>
            <p:spPr>
              <a:xfrm rot="5400000">
                <a:off x="5246225" y="5178680"/>
                <a:ext cx="255326" cy="207390"/>
              </a:xfrm>
              <a:prstGeom prst="triangle">
                <a:avLst/>
              </a:prstGeom>
              <a:solidFill>
                <a:schemeClr val="tx1"/>
              </a:solidFill>
            </p:spPr>
            <p:txBody>
              <a:bodyPr rtlCol="0" anchor="ctr">
                <a:spAutoFit/>
              </a:bodyPr>
              <a:lstStyle/>
              <a:p>
                <a:pPr algn="l"/>
                <a:endParaRPr lang="en-US" b="1" dirty="0">
                  <a:latin typeface="Californian FB" panose="0207040306080B030204" pitchFamily="18" charset="0"/>
                  <a:ea typeface="Cambria" panose="02040503050406030204" pitchFamily="18" charset="0"/>
                  <a:cs typeface="Traditional Arabic" panose="020B0604020202020204" pitchFamily="18" charset="-78"/>
                </a:endParaRPr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2ECF4135-CE2D-BA64-E7DA-E381D2292919}"/>
                  </a:ext>
                </a:extLst>
              </p:cNvPr>
              <p:cNvSpPr/>
              <p:nvPr/>
            </p:nvSpPr>
            <p:spPr>
              <a:xfrm rot="1994934">
                <a:off x="4394732" y="1932880"/>
                <a:ext cx="255327" cy="207390"/>
              </a:xfrm>
              <a:prstGeom prst="triangle">
                <a:avLst/>
              </a:prstGeom>
              <a:solidFill>
                <a:schemeClr val="tx1"/>
              </a:solidFill>
            </p:spPr>
            <p:txBody>
              <a:bodyPr rtlCol="0" anchor="ctr">
                <a:spAutoFit/>
              </a:bodyPr>
              <a:lstStyle/>
              <a:p>
                <a:pPr algn="l"/>
                <a:endParaRPr lang="en-US" b="1" dirty="0">
                  <a:latin typeface="Californian FB" panose="0207040306080B030204" pitchFamily="18" charset="0"/>
                  <a:ea typeface="Cambria" panose="02040503050406030204" pitchFamily="18" charset="0"/>
                  <a:cs typeface="Traditional Arabic" panose="020B0604020202020204" pitchFamily="18" charset="-78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D2FB304-67D9-888E-461D-33ED4805468C}"/>
                </a:ext>
              </a:extLst>
            </p:cNvPr>
            <p:cNvSpPr txBox="1"/>
            <p:nvPr/>
          </p:nvSpPr>
          <p:spPr>
            <a:xfrm>
              <a:off x="650102" y="5097117"/>
              <a:ext cx="2252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Rounded MT Bold" panose="020F0704030504030204" pitchFamily="34" charset="0"/>
                </a:rPr>
                <a:t>Theory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474A44-DEA9-B7E2-36B1-627A74CB90DE}"/>
                </a:ext>
              </a:extLst>
            </p:cNvPr>
            <p:cNvSpPr txBox="1"/>
            <p:nvPr/>
          </p:nvSpPr>
          <p:spPr>
            <a:xfrm>
              <a:off x="2013983" y="1592347"/>
              <a:ext cx="11536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97280"/>
              <a:r>
                <a:rPr lang="en-US" sz="2400" b="1" dirty="0">
                  <a:solidFill>
                    <a:srgbClr val="FF0000"/>
                  </a:solidFill>
                  <a:latin typeface="Arial"/>
                </a:rPr>
                <a:t>Value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40C5E13-F62F-256B-294C-61DB539FB753}"/>
                </a:ext>
              </a:extLst>
            </p:cNvPr>
            <p:cNvSpPr txBox="1"/>
            <p:nvPr/>
          </p:nvSpPr>
          <p:spPr>
            <a:xfrm>
              <a:off x="928377" y="4541592"/>
              <a:ext cx="1306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97280"/>
              <a:r>
                <a:rPr lang="en-US" sz="2400" b="1" dirty="0">
                  <a:solidFill>
                    <a:srgbClr val="FF0000"/>
                  </a:solidFill>
                  <a:latin typeface="Arial"/>
                </a:rPr>
                <a:t>Volume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EFDFD70-F78E-B3B9-8C81-D8AC3F760F26}"/>
              </a:ext>
            </a:extLst>
          </p:cNvPr>
          <p:cNvGrpSpPr/>
          <p:nvPr/>
        </p:nvGrpSpPr>
        <p:grpSpPr>
          <a:xfrm>
            <a:off x="3013120" y="1415005"/>
            <a:ext cx="3033055" cy="4046329"/>
            <a:chOff x="3712513" y="1592859"/>
            <a:chExt cx="3033055" cy="404632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83503EC-9E67-1E5C-0A53-49EFC7FD27BF}"/>
                </a:ext>
              </a:extLst>
            </p:cNvPr>
            <p:cNvSpPr txBox="1"/>
            <p:nvPr/>
          </p:nvSpPr>
          <p:spPr>
            <a:xfrm>
              <a:off x="3977104" y="5115968"/>
              <a:ext cx="2245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Rounded MT Bold" panose="020F0704030504030204" pitchFamily="34" charset="0"/>
                </a:rPr>
                <a:t>Reality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5A9DE52-F101-6ECD-4E87-B76A3F771BBC}"/>
                </a:ext>
              </a:extLst>
            </p:cNvPr>
            <p:cNvGrpSpPr/>
            <p:nvPr/>
          </p:nvGrpSpPr>
          <p:grpSpPr>
            <a:xfrm>
              <a:off x="3712513" y="1592859"/>
              <a:ext cx="3033055" cy="3539285"/>
              <a:chOff x="3614379" y="1611712"/>
              <a:chExt cx="3033055" cy="3539285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34C200F-C79A-D428-10B0-D4ED1E448854}"/>
                  </a:ext>
                </a:extLst>
              </p:cNvPr>
              <p:cNvGrpSpPr/>
              <p:nvPr/>
            </p:nvGrpSpPr>
            <p:grpSpPr>
              <a:xfrm>
                <a:off x="3614379" y="1611712"/>
                <a:ext cx="3033055" cy="3539285"/>
                <a:chOff x="6431679" y="1584243"/>
                <a:chExt cx="4124740" cy="3833232"/>
              </a:xfrm>
            </p:grpSpPr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F5C62697-D3AF-57F6-E627-8145B0EDF7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76647" y="5275541"/>
                  <a:ext cx="3894344" cy="0"/>
                </a:xfrm>
                <a:prstGeom prst="straightConnector1">
                  <a:avLst/>
                </a:prstGeom>
                <a:ln w="28575" cap="sq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B4C5E621-3C11-0E76-A54F-20C89AF9FA1B}"/>
                    </a:ext>
                  </a:extLst>
                </p:cNvPr>
                <p:cNvGrpSpPr/>
                <p:nvPr/>
              </p:nvGrpSpPr>
              <p:grpSpPr>
                <a:xfrm>
                  <a:off x="6431679" y="1584243"/>
                  <a:ext cx="4124740" cy="3833232"/>
                  <a:chOff x="6465137" y="1573092"/>
                  <a:chExt cx="4124740" cy="3833232"/>
                </a:xfrm>
              </p:grpSpPr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87074321-1D8D-2727-22BF-9873705C27F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76647" y="1617696"/>
                    <a:ext cx="0" cy="3638747"/>
                  </a:xfrm>
                  <a:prstGeom prst="straightConnector1">
                    <a:avLst/>
                  </a:prstGeom>
                  <a:ln w="28575" cap="sq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Isosceles Triangle 27">
                    <a:extLst>
                      <a:ext uri="{FF2B5EF4-FFF2-40B4-BE49-F238E27FC236}">
                        <a16:creationId xmlns:a16="http://schemas.microsoft.com/office/drawing/2014/main" id="{4BEAC694-567B-6DC4-E0BE-34CDCAFA7ED6}"/>
                      </a:ext>
                    </a:extLst>
                  </p:cNvPr>
                  <p:cNvSpPr/>
                  <p:nvPr/>
                </p:nvSpPr>
                <p:spPr>
                  <a:xfrm>
                    <a:off x="6465137" y="1573092"/>
                    <a:ext cx="255327" cy="207390"/>
                  </a:xfrm>
                  <a:prstGeom prst="triangle">
                    <a:avLst/>
                  </a:prstGeom>
                  <a:solidFill>
                    <a:schemeClr val="tx1"/>
                  </a:solidFill>
                </p:spPr>
                <p:txBody>
                  <a:bodyPr rtlCol="0" anchor="ctr">
                    <a:spAutoFit/>
                  </a:bodyPr>
                  <a:lstStyle/>
                  <a:p>
                    <a:pPr algn="l"/>
                    <a:endParaRPr lang="en-US" b="1" dirty="0">
                      <a:latin typeface="Californian FB" panose="0207040306080B030204" pitchFamily="18" charset="0"/>
                      <a:ea typeface="Cambria" panose="02040503050406030204" pitchFamily="18" charset="0"/>
                      <a:cs typeface="Traditional Arabic" panose="020B0604020202020204" pitchFamily="18" charset="-78"/>
                    </a:endParaRPr>
                  </a:p>
                </p:txBody>
              </p:sp>
              <p:sp>
                <p:nvSpPr>
                  <p:cNvPr id="29" name="Isosceles Triangle 28">
                    <a:extLst>
                      <a:ext uri="{FF2B5EF4-FFF2-40B4-BE49-F238E27FC236}">
                        <a16:creationId xmlns:a16="http://schemas.microsoft.com/office/drawing/2014/main" id="{C2D1F5F8-D81B-CB17-AAFA-C970764899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358518" y="5174966"/>
                    <a:ext cx="255327" cy="207390"/>
                  </a:xfrm>
                  <a:prstGeom prst="triangle">
                    <a:avLst/>
                  </a:prstGeom>
                  <a:solidFill>
                    <a:schemeClr val="tx1"/>
                  </a:solidFill>
                </p:spPr>
                <p:txBody>
                  <a:bodyPr rtlCol="0" anchor="ctr">
                    <a:spAutoFit/>
                  </a:bodyPr>
                  <a:lstStyle/>
                  <a:p>
                    <a:pPr algn="l"/>
                    <a:endParaRPr lang="en-US" b="1" dirty="0">
                      <a:latin typeface="Californian FB" panose="0207040306080B030204" pitchFamily="18" charset="0"/>
                      <a:ea typeface="Cambria" panose="02040503050406030204" pitchFamily="18" charset="0"/>
                      <a:cs typeface="Traditional Arabic" panose="020B0604020202020204" pitchFamily="18" charset="-78"/>
                    </a:endParaRPr>
                  </a:p>
                </p:txBody>
              </p:sp>
              <p:sp>
                <p:nvSpPr>
                  <p:cNvPr id="30" name="Isosceles Triangle 29">
                    <a:extLst>
                      <a:ext uri="{FF2B5EF4-FFF2-40B4-BE49-F238E27FC236}">
                        <a16:creationId xmlns:a16="http://schemas.microsoft.com/office/drawing/2014/main" id="{79CDC8AA-6529-01BA-2BE1-86BF8E0BB14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507573" y="2076095"/>
                    <a:ext cx="255327" cy="207391"/>
                  </a:xfrm>
                  <a:prstGeom prst="triangle">
                    <a:avLst/>
                  </a:prstGeom>
                  <a:solidFill>
                    <a:schemeClr val="tx1"/>
                  </a:solidFill>
                </p:spPr>
                <p:txBody>
                  <a:bodyPr rtlCol="0" anchor="ctr">
                    <a:spAutoFit/>
                  </a:bodyPr>
                  <a:lstStyle/>
                  <a:p>
                    <a:pPr algn="l"/>
                    <a:endParaRPr lang="en-US" b="1" dirty="0">
                      <a:latin typeface="Californian FB" panose="0207040306080B030204" pitchFamily="18" charset="0"/>
                      <a:ea typeface="Cambria" panose="02040503050406030204" pitchFamily="18" charset="0"/>
                      <a:cs typeface="Traditional Arabic" panose="020B0604020202020204" pitchFamily="18" charset="-78"/>
                    </a:endParaRPr>
                  </a:p>
                </p:txBody>
              </p:sp>
            </p:grp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6EA88A2-825E-9531-3F34-C5DC6504C25A}"/>
                  </a:ext>
                </a:extLst>
              </p:cNvPr>
              <p:cNvSpPr txBox="1"/>
              <p:nvPr/>
            </p:nvSpPr>
            <p:spPr>
              <a:xfrm>
                <a:off x="4848992" y="1670098"/>
                <a:ext cx="14809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97280"/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WKW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EC3B0BF-F8A4-84BD-118A-A0B97B913559}"/>
                  </a:ext>
                </a:extLst>
              </p:cNvPr>
              <p:cNvSpPr txBox="1"/>
              <p:nvPr/>
            </p:nvSpPr>
            <p:spPr>
              <a:xfrm>
                <a:off x="4137217" y="4562006"/>
                <a:ext cx="16774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97280"/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Volume</a:t>
                </a: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08AEBA7-10A3-C468-5EC8-1BB2FDE41DC1}"/>
                  </a:ext>
                </a:extLst>
              </p:cNvPr>
              <p:cNvSpPr/>
              <p:nvPr/>
            </p:nvSpPr>
            <p:spPr>
              <a:xfrm>
                <a:off x="3718769" y="2174494"/>
                <a:ext cx="2482340" cy="2825769"/>
              </a:xfrm>
              <a:custGeom>
                <a:avLst/>
                <a:gdLst>
                  <a:gd name="connsiteX0" fmla="*/ 0 w 2482340"/>
                  <a:gd name="connsiteY0" fmla="*/ 2825769 h 2825769"/>
                  <a:gd name="connsiteX1" fmla="*/ 150471 w 2482340"/>
                  <a:gd name="connsiteY1" fmla="*/ 2698448 h 2825769"/>
                  <a:gd name="connsiteX2" fmla="*/ 266217 w 2482340"/>
                  <a:gd name="connsiteY2" fmla="*/ 2605850 h 2825769"/>
                  <a:gd name="connsiteX3" fmla="*/ 312516 w 2482340"/>
                  <a:gd name="connsiteY3" fmla="*/ 2582701 h 2825769"/>
                  <a:gd name="connsiteX4" fmla="*/ 532435 w 2482340"/>
                  <a:gd name="connsiteY4" fmla="*/ 2385931 h 2825769"/>
                  <a:gd name="connsiteX5" fmla="*/ 567159 w 2482340"/>
                  <a:gd name="connsiteY5" fmla="*/ 2328058 h 2825769"/>
                  <a:gd name="connsiteX6" fmla="*/ 601883 w 2482340"/>
                  <a:gd name="connsiteY6" fmla="*/ 2293334 h 2825769"/>
                  <a:gd name="connsiteX7" fmla="*/ 682906 w 2482340"/>
                  <a:gd name="connsiteY7" fmla="*/ 2131288 h 2825769"/>
                  <a:gd name="connsiteX8" fmla="*/ 706055 w 2482340"/>
                  <a:gd name="connsiteY8" fmla="*/ 2050265 h 2825769"/>
                  <a:gd name="connsiteX9" fmla="*/ 740779 w 2482340"/>
                  <a:gd name="connsiteY9" fmla="*/ 1957668 h 2825769"/>
                  <a:gd name="connsiteX10" fmla="*/ 752354 w 2482340"/>
                  <a:gd name="connsiteY10" fmla="*/ 1922944 h 2825769"/>
                  <a:gd name="connsiteX11" fmla="*/ 740779 w 2482340"/>
                  <a:gd name="connsiteY11" fmla="*/ 1656726 h 2825769"/>
                  <a:gd name="connsiteX12" fmla="*/ 694481 w 2482340"/>
                  <a:gd name="connsiteY12" fmla="*/ 1587278 h 2825769"/>
                  <a:gd name="connsiteX13" fmla="*/ 648182 w 2482340"/>
                  <a:gd name="connsiteY13" fmla="*/ 1540979 h 2825769"/>
                  <a:gd name="connsiteX14" fmla="*/ 520860 w 2482340"/>
                  <a:gd name="connsiteY14" fmla="*/ 1494681 h 2825769"/>
                  <a:gd name="connsiteX15" fmla="*/ 416688 w 2482340"/>
                  <a:gd name="connsiteY15" fmla="*/ 1459957 h 2825769"/>
                  <a:gd name="connsiteX16" fmla="*/ 312516 w 2482340"/>
                  <a:gd name="connsiteY16" fmla="*/ 1436807 h 2825769"/>
                  <a:gd name="connsiteX17" fmla="*/ 173620 w 2482340"/>
                  <a:gd name="connsiteY17" fmla="*/ 1471531 h 2825769"/>
                  <a:gd name="connsiteX18" fmla="*/ 127321 w 2482340"/>
                  <a:gd name="connsiteY18" fmla="*/ 1517830 h 2825769"/>
                  <a:gd name="connsiteX19" fmla="*/ 104172 w 2482340"/>
                  <a:gd name="connsiteY19" fmla="*/ 1564129 h 2825769"/>
                  <a:gd name="connsiteX20" fmla="*/ 104172 w 2482340"/>
                  <a:gd name="connsiteY20" fmla="*/ 1922944 h 2825769"/>
                  <a:gd name="connsiteX21" fmla="*/ 208344 w 2482340"/>
                  <a:gd name="connsiteY21" fmla="*/ 1969243 h 2825769"/>
                  <a:gd name="connsiteX22" fmla="*/ 393539 w 2482340"/>
                  <a:gd name="connsiteY22" fmla="*/ 1992392 h 2825769"/>
                  <a:gd name="connsiteX23" fmla="*/ 763929 w 2482340"/>
                  <a:gd name="connsiteY23" fmla="*/ 1946093 h 2825769"/>
                  <a:gd name="connsiteX24" fmla="*/ 972273 w 2482340"/>
                  <a:gd name="connsiteY24" fmla="*/ 1818772 h 2825769"/>
                  <a:gd name="connsiteX25" fmla="*/ 1041721 w 2482340"/>
                  <a:gd name="connsiteY25" fmla="*/ 1784048 h 2825769"/>
                  <a:gd name="connsiteX26" fmla="*/ 1145893 w 2482340"/>
                  <a:gd name="connsiteY26" fmla="*/ 1703025 h 2825769"/>
                  <a:gd name="connsiteX27" fmla="*/ 1215341 w 2482340"/>
                  <a:gd name="connsiteY27" fmla="*/ 1656726 h 2825769"/>
                  <a:gd name="connsiteX28" fmla="*/ 1261640 w 2482340"/>
                  <a:gd name="connsiteY28" fmla="*/ 1610428 h 2825769"/>
                  <a:gd name="connsiteX29" fmla="*/ 1377387 w 2482340"/>
                  <a:gd name="connsiteY29" fmla="*/ 1517830 h 2825769"/>
                  <a:gd name="connsiteX30" fmla="*/ 1435260 w 2482340"/>
                  <a:gd name="connsiteY30" fmla="*/ 1425233 h 2825769"/>
                  <a:gd name="connsiteX31" fmla="*/ 1469984 w 2482340"/>
                  <a:gd name="connsiteY31" fmla="*/ 1367359 h 2825769"/>
                  <a:gd name="connsiteX32" fmla="*/ 1516283 w 2482340"/>
                  <a:gd name="connsiteY32" fmla="*/ 1309486 h 2825769"/>
                  <a:gd name="connsiteX33" fmla="*/ 1574157 w 2482340"/>
                  <a:gd name="connsiteY33" fmla="*/ 1193739 h 2825769"/>
                  <a:gd name="connsiteX34" fmla="*/ 1620455 w 2482340"/>
                  <a:gd name="connsiteY34" fmla="*/ 939096 h 2825769"/>
                  <a:gd name="connsiteX35" fmla="*/ 1632030 w 2482340"/>
                  <a:gd name="connsiteY35" fmla="*/ 858073 h 2825769"/>
                  <a:gd name="connsiteX36" fmla="*/ 1632030 w 2482340"/>
                  <a:gd name="connsiteY36" fmla="*/ 383511 h 2825769"/>
                  <a:gd name="connsiteX37" fmla="*/ 1562582 w 2482340"/>
                  <a:gd name="connsiteY37" fmla="*/ 337212 h 2825769"/>
                  <a:gd name="connsiteX38" fmla="*/ 1250065 w 2482340"/>
                  <a:gd name="connsiteY38" fmla="*/ 221465 h 2825769"/>
                  <a:gd name="connsiteX39" fmla="*/ 1099595 w 2482340"/>
                  <a:gd name="connsiteY39" fmla="*/ 209891 h 2825769"/>
                  <a:gd name="connsiteX40" fmla="*/ 995422 w 2482340"/>
                  <a:gd name="connsiteY40" fmla="*/ 233040 h 2825769"/>
                  <a:gd name="connsiteX41" fmla="*/ 937549 w 2482340"/>
                  <a:gd name="connsiteY41" fmla="*/ 452959 h 2825769"/>
                  <a:gd name="connsiteX42" fmla="*/ 972273 w 2482340"/>
                  <a:gd name="connsiteY42" fmla="*/ 626579 h 2825769"/>
                  <a:gd name="connsiteX43" fmla="*/ 1296364 w 2482340"/>
                  <a:gd name="connsiteY43" fmla="*/ 1089567 h 2825769"/>
                  <a:gd name="connsiteX44" fmla="*/ 1759352 w 2482340"/>
                  <a:gd name="connsiteY44" fmla="*/ 1575703 h 2825769"/>
                  <a:gd name="connsiteX45" fmla="*/ 2060293 w 2482340"/>
                  <a:gd name="connsiteY45" fmla="*/ 1749324 h 2825769"/>
                  <a:gd name="connsiteX46" fmla="*/ 2361235 w 2482340"/>
                  <a:gd name="connsiteY46" fmla="*/ 1911369 h 2825769"/>
                  <a:gd name="connsiteX47" fmla="*/ 2465407 w 2482340"/>
                  <a:gd name="connsiteY47" fmla="*/ 2061840 h 2825769"/>
                  <a:gd name="connsiteX48" fmla="*/ 2476982 w 2482340"/>
                  <a:gd name="connsiteY48" fmla="*/ 2131288 h 2825769"/>
                  <a:gd name="connsiteX49" fmla="*/ 2199190 w 2482340"/>
                  <a:gd name="connsiteY49" fmla="*/ 2200736 h 2825769"/>
                  <a:gd name="connsiteX50" fmla="*/ 1828800 w 2482340"/>
                  <a:gd name="connsiteY50" fmla="*/ 2154438 h 2825769"/>
                  <a:gd name="connsiteX51" fmla="*/ 1481559 w 2482340"/>
                  <a:gd name="connsiteY51" fmla="*/ 2038691 h 2825769"/>
                  <a:gd name="connsiteX52" fmla="*/ 1018572 w 2482340"/>
                  <a:gd name="connsiteY52" fmla="*/ 1818772 h 2825769"/>
                  <a:gd name="connsiteX53" fmla="*/ 914400 w 2482340"/>
                  <a:gd name="connsiteY53" fmla="*/ 1691450 h 2825769"/>
                  <a:gd name="connsiteX54" fmla="*/ 925974 w 2482340"/>
                  <a:gd name="connsiteY54" fmla="*/ 1575703 h 2825769"/>
                  <a:gd name="connsiteX55" fmla="*/ 949124 w 2482340"/>
                  <a:gd name="connsiteY55" fmla="*/ 1540979 h 2825769"/>
                  <a:gd name="connsiteX56" fmla="*/ 1041721 w 2482340"/>
                  <a:gd name="connsiteY56" fmla="*/ 1448382 h 2825769"/>
                  <a:gd name="connsiteX57" fmla="*/ 1238491 w 2482340"/>
                  <a:gd name="connsiteY57" fmla="*/ 1321060 h 2825769"/>
                  <a:gd name="connsiteX58" fmla="*/ 1307939 w 2482340"/>
                  <a:gd name="connsiteY58" fmla="*/ 1286336 h 2825769"/>
                  <a:gd name="connsiteX59" fmla="*/ 1365812 w 2482340"/>
                  <a:gd name="connsiteY59" fmla="*/ 1240038 h 2825769"/>
                  <a:gd name="connsiteX60" fmla="*/ 1423686 w 2482340"/>
                  <a:gd name="connsiteY60" fmla="*/ 1205314 h 2825769"/>
                  <a:gd name="connsiteX61" fmla="*/ 1585731 w 2482340"/>
                  <a:gd name="connsiteY61" fmla="*/ 1112716 h 2825769"/>
                  <a:gd name="connsiteX62" fmla="*/ 1736202 w 2482340"/>
                  <a:gd name="connsiteY62" fmla="*/ 985395 h 2825769"/>
                  <a:gd name="connsiteX63" fmla="*/ 1863524 w 2482340"/>
                  <a:gd name="connsiteY63" fmla="*/ 811774 h 2825769"/>
                  <a:gd name="connsiteX64" fmla="*/ 1932972 w 2482340"/>
                  <a:gd name="connsiteY64" fmla="*/ 672878 h 2825769"/>
                  <a:gd name="connsiteX65" fmla="*/ 1967696 w 2482340"/>
                  <a:gd name="connsiteY65" fmla="*/ 603430 h 2825769"/>
                  <a:gd name="connsiteX66" fmla="*/ 2002420 w 2482340"/>
                  <a:gd name="connsiteY66" fmla="*/ 545557 h 2825769"/>
                  <a:gd name="connsiteX67" fmla="*/ 2048719 w 2482340"/>
                  <a:gd name="connsiteY67" fmla="*/ 406660 h 2825769"/>
                  <a:gd name="connsiteX68" fmla="*/ 2071868 w 2482340"/>
                  <a:gd name="connsiteY68" fmla="*/ 348787 h 2825769"/>
                  <a:gd name="connsiteX69" fmla="*/ 2095017 w 2482340"/>
                  <a:gd name="connsiteY69" fmla="*/ 279339 h 2825769"/>
                  <a:gd name="connsiteX70" fmla="*/ 2129741 w 2482340"/>
                  <a:gd name="connsiteY70" fmla="*/ 186741 h 2825769"/>
                  <a:gd name="connsiteX71" fmla="*/ 2118167 w 2482340"/>
                  <a:gd name="connsiteY71" fmla="*/ 117293 h 2825769"/>
                  <a:gd name="connsiteX72" fmla="*/ 2083443 w 2482340"/>
                  <a:gd name="connsiteY72" fmla="*/ 94144 h 2825769"/>
                  <a:gd name="connsiteX73" fmla="*/ 2048719 w 2482340"/>
                  <a:gd name="connsiteY73" fmla="*/ 59420 h 2825769"/>
                  <a:gd name="connsiteX74" fmla="*/ 1979271 w 2482340"/>
                  <a:gd name="connsiteY74" fmla="*/ 36271 h 2825769"/>
                  <a:gd name="connsiteX75" fmla="*/ 1932972 w 2482340"/>
                  <a:gd name="connsiteY75" fmla="*/ 13121 h 2825769"/>
                  <a:gd name="connsiteX76" fmla="*/ 1886673 w 2482340"/>
                  <a:gd name="connsiteY76" fmla="*/ 1547 h 2825769"/>
                  <a:gd name="connsiteX77" fmla="*/ 1458410 w 2482340"/>
                  <a:gd name="connsiteY77" fmla="*/ 1547 h 282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2482340" h="2825769">
                    <a:moveTo>
                      <a:pt x="0" y="2825769"/>
                    </a:moveTo>
                    <a:cubicBezTo>
                      <a:pt x="116373" y="2709396"/>
                      <a:pt x="60249" y="2743558"/>
                      <a:pt x="150471" y="2698448"/>
                    </a:cubicBezTo>
                    <a:cubicBezTo>
                      <a:pt x="186572" y="2662346"/>
                      <a:pt x="215551" y="2631183"/>
                      <a:pt x="266217" y="2605850"/>
                    </a:cubicBezTo>
                    <a:cubicBezTo>
                      <a:pt x="281650" y="2598134"/>
                      <a:pt x="298896" y="2593294"/>
                      <a:pt x="312516" y="2582701"/>
                    </a:cubicBezTo>
                    <a:cubicBezTo>
                      <a:pt x="315227" y="2580593"/>
                      <a:pt x="493303" y="2434846"/>
                      <a:pt x="532435" y="2385931"/>
                    </a:cubicBezTo>
                    <a:cubicBezTo>
                      <a:pt x="546489" y="2368364"/>
                      <a:pt x="553661" y="2346056"/>
                      <a:pt x="567159" y="2328058"/>
                    </a:cubicBezTo>
                    <a:cubicBezTo>
                      <a:pt x="576980" y="2314963"/>
                      <a:pt x="592496" y="2306744"/>
                      <a:pt x="601883" y="2293334"/>
                    </a:cubicBezTo>
                    <a:cubicBezTo>
                      <a:pt x="631570" y="2250924"/>
                      <a:pt x="665392" y="2180328"/>
                      <a:pt x="682906" y="2131288"/>
                    </a:cubicBezTo>
                    <a:cubicBezTo>
                      <a:pt x="692353" y="2104836"/>
                      <a:pt x="697173" y="2076912"/>
                      <a:pt x="706055" y="2050265"/>
                    </a:cubicBezTo>
                    <a:cubicBezTo>
                      <a:pt x="716479" y="2018992"/>
                      <a:pt x="729513" y="1988648"/>
                      <a:pt x="740779" y="1957668"/>
                    </a:cubicBezTo>
                    <a:cubicBezTo>
                      <a:pt x="744949" y="1946202"/>
                      <a:pt x="748496" y="1934519"/>
                      <a:pt x="752354" y="1922944"/>
                    </a:cubicBezTo>
                    <a:cubicBezTo>
                      <a:pt x="748496" y="1834205"/>
                      <a:pt x="755871" y="1744258"/>
                      <a:pt x="740779" y="1656726"/>
                    </a:cubicBezTo>
                    <a:cubicBezTo>
                      <a:pt x="736052" y="1629309"/>
                      <a:pt x="714154" y="1606951"/>
                      <a:pt x="694481" y="1587278"/>
                    </a:cubicBezTo>
                    <a:cubicBezTo>
                      <a:pt x="679048" y="1571845"/>
                      <a:pt x="666062" y="1553495"/>
                      <a:pt x="648182" y="1540979"/>
                    </a:cubicBezTo>
                    <a:cubicBezTo>
                      <a:pt x="580496" y="1493599"/>
                      <a:pt x="589398" y="1514263"/>
                      <a:pt x="520860" y="1494681"/>
                    </a:cubicBezTo>
                    <a:cubicBezTo>
                      <a:pt x="485666" y="1484626"/>
                      <a:pt x="452054" y="1469388"/>
                      <a:pt x="416688" y="1459957"/>
                    </a:cubicBezTo>
                    <a:cubicBezTo>
                      <a:pt x="212999" y="1405639"/>
                      <a:pt x="433037" y="1476982"/>
                      <a:pt x="312516" y="1436807"/>
                    </a:cubicBezTo>
                    <a:cubicBezTo>
                      <a:pt x="256249" y="1443841"/>
                      <a:pt x="218092" y="1438178"/>
                      <a:pt x="173620" y="1471531"/>
                    </a:cubicBezTo>
                    <a:cubicBezTo>
                      <a:pt x="156160" y="1484626"/>
                      <a:pt x="127321" y="1517830"/>
                      <a:pt x="127321" y="1517830"/>
                    </a:cubicBezTo>
                    <a:cubicBezTo>
                      <a:pt x="119605" y="1533263"/>
                      <a:pt x="108712" y="1547482"/>
                      <a:pt x="104172" y="1564129"/>
                    </a:cubicBezTo>
                    <a:cubicBezTo>
                      <a:pt x="78092" y="1659756"/>
                      <a:pt x="96210" y="1879950"/>
                      <a:pt x="104172" y="1922944"/>
                    </a:cubicBezTo>
                    <a:cubicBezTo>
                      <a:pt x="110518" y="1957213"/>
                      <a:pt x="188348" y="1966386"/>
                      <a:pt x="208344" y="1969243"/>
                    </a:cubicBezTo>
                    <a:cubicBezTo>
                      <a:pt x="269931" y="1978041"/>
                      <a:pt x="393539" y="1992392"/>
                      <a:pt x="393539" y="1992392"/>
                    </a:cubicBezTo>
                    <a:cubicBezTo>
                      <a:pt x="411940" y="1990859"/>
                      <a:pt x="680861" y="1983473"/>
                      <a:pt x="763929" y="1946093"/>
                    </a:cubicBezTo>
                    <a:cubicBezTo>
                      <a:pt x="901258" y="1884295"/>
                      <a:pt x="871515" y="1877548"/>
                      <a:pt x="972273" y="1818772"/>
                    </a:cubicBezTo>
                    <a:cubicBezTo>
                      <a:pt x="994629" y="1805731"/>
                      <a:pt x="1020186" y="1798405"/>
                      <a:pt x="1041721" y="1784048"/>
                    </a:cubicBezTo>
                    <a:cubicBezTo>
                      <a:pt x="1078323" y="1759646"/>
                      <a:pt x="1110419" y="1729040"/>
                      <a:pt x="1145893" y="1703025"/>
                    </a:cubicBezTo>
                    <a:cubicBezTo>
                      <a:pt x="1168329" y="1686572"/>
                      <a:pt x="1193616" y="1674106"/>
                      <a:pt x="1215341" y="1656726"/>
                    </a:cubicBezTo>
                    <a:cubicBezTo>
                      <a:pt x="1232384" y="1643092"/>
                      <a:pt x="1245069" y="1624632"/>
                      <a:pt x="1261640" y="1610428"/>
                    </a:cubicBezTo>
                    <a:cubicBezTo>
                      <a:pt x="1299155" y="1578273"/>
                      <a:pt x="1377387" y="1517830"/>
                      <a:pt x="1377387" y="1517830"/>
                    </a:cubicBezTo>
                    <a:cubicBezTo>
                      <a:pt x="1422603" y="1427396"/>
                      <a:pt x="1375157" y="1515387"/>
                      <a:pt x="1435260" y="1425233"/>
                    </a:cubicBezTo>
                    <a:cubicBezTo>
                      <a:pt x="1447739" y="1406514"/>
                      <a:pt x="1457083" y="1385789"/>
                      <a:pt x="1469984" y="1367359"/>
                    </a:cubicBezTo>
                    <a:cubicBezTo>
                      <a:pt x="1484151" y="1347120"/>
                      <a:pt x="1503572" y="1330670"/>
                      <a:pt x="1516283" y="1309486"/>
                    </a:cubicBezTo>
                    <a:cubicBezTo>
                      <a:pt x="1538477" y="1272497"/>
                      <a:pt x="1574157" y="1193739"/>
                      <a:pt x="1574157" y="1193739"/>
                    </a:cubicBezTo>
                    <a:cubicBezTo>
                      <a:pt x="1610540" y="1048205"/>
                      <a:pt x="1592806" y="1132640"/>
                      <a:pt x="1620455" y="939096"/>
                    </a:cubicBezTo>
                    <a:lnTo>
                      <a:pt x="1632030" y="858073"/>
                    </a:lnTo>
                    <a:cubicBezTo>
                      <a:pt x="1637702" y="750302"/>
                      <a:pt x="1658940" y="483462"/>
                      <a:pt x="1632030" y="383511"/>
                    </a:cubicBezTo>
                    <a:cubicBezTo>
                      <a:pt x="1624797" y="356646"/>
                      <a:pt x="1587701" y="349174"/>
                      <a:pt x="1562582" y="337212"/>
                    </a:cubicBezTo>
                    <a:cubicBezTo>
                      <a:pt x="1526146" y="319861"/>
                      <a:pt x="1305206" y="232493"/>
                      <a:pt x="1250065" y="221465"/>
                    </a:cubicBezTo>
                    <a:cubicBezTo>
                      <a:pt x="1200737" y="211599"/>
                      <a:pt x="1149752" y="213749"/>
                      <a:pt x="1099595" y="209891"/>
                    </a:cubicBezTo>
                    <a:cubicBezTo>
                      <a:pt x="1064871" y="217607"/>
                      <a:pt x="1023617" y="211352"/>
                      <a:pt x="995422" y="233040"/>
                    </a:cubicBezTo>
                    <a:cubicBezTo>
                      <a:pt x="937929" y="277265"/>
                      <a:pt x="942538" y="398076"/>
                      <a:pt x="937549" y="452959"/>
                    </a:cubicBezTo>
                    <a:cubicBezTo>
                      <a:pt x="949124" y="510832"/>
                      <a:pt x="950354" y="571781"/>
                      <a:pt x="972273" y="626579"/>
                    </a:cubicBezTo>
                    <a:cubicBezTo>
                      <a:pt x="1019726" y="745213"/>
                      <a:pt x="1249308" y="1031652"/>
                      <a:pt x="1296364" y="1089567"/>
                    </a:cubicBezTo>
                    <a:cubicBezTo>
                      <a:pt x="1398085" y="1214762"/>
                      <a:pt x="1623265" y="1475117"/>
                      <a:pt x="1759352" y="1575703"/>
                    </a:cubicBezTo>
                    <a:cubicBezTo>
                      <a:pt x="1852484" y="1644540"/>
                      <a:pt x="1957658" y="1695674"/>
                      <a:pt x="2060293" y="1749324"/>
                    </a:cubicBezTo>
                    <a:cubicBezTo>
                      <a:pt x="2220904" y="1833280"/>
                      <a:pt x="2249971" y="1808664"/>
                      <a:pt x="2361235" y="1911369"/>
                    </a:cubicBezTo>
                    <a:cubicBezTo>
                      <a:pt x="2412972" y="1959126"/>
                      <a:pt x="2431048" y="2001712"/>
                      <a:pt x="2465407" y="2061840"/>
                    </a:cubicBezTo>
                    <a:cubicBezTo>
                      <a:pt x="2469265" y="2084989"/>
                      <a:pt x="2492682" y="2113844"/>
                      <a:pt x="2476982" y="2131288"/>
                    </a:cubicBezTo>
                    <a:cubicBezTo>
                      <a:pt x="2432788" y="2180392"/>
                      <a:pt x="2241898" y="2194635"/>
                      <a:pt x="2199190" y="2200736"/>
                    </a:cubicBezTo>
                    <a:cubicBezTo>
                      <a:pt x="2078920" y="2191485"/>
                      <a:pt x="1944688" y="2185184"/>
                      <a:pt x="1828800" y="2154438"/>
                    </a:cubicBezTo>
                    <a:cubicBezTo>
                      <a:pt x="1710872" y="2123151"/>
                      <a:pt x="1595340" y="2082735"/>
                      <a:pt x="1481559" y="2038691"/>
                    </a:cubicBezTo>
                    <a:cubicBezTo>
                      <a:pt x="1397725" y="2006239"/>
                      <a:pt x="1139044" y="1909126"/>
                      <a:pt x="1018572" y="1818772"/>
                    </a:cubicBezTo>
                    <a:cubicBezTo>
                      <a:pt x="975637" y="1786571"/>
                      <a:pt x="944154" y="1733106"/>
                      <a:pt x="914400" y="1691450"/>
                    </a:cubicBezTo>
                    <a:cubicBezTo>
                      <a:pt x="918258" y="1652868"/>
                      <a:pt x="917255" y="1613485"/>
                      <a:pt x="925974" y="1575703"/>
                    </a:cubicBezTo>
                    <a:cubicBezTo>
                      <a:pt x="929102" y="1562148"/>
                      <a:pt x="939766" y="1551272"/>
                      <a:pt x="949124" y="1540979"/>
                    </a:cubicBezTo>
                    <a:cubicBezTo>
                      <a:pt x="978487" y="1508680"/>
                      <a:pt x="1007636" y="1475650"/>
                      <a:pt x="1041721" y="1448382"/>
                    </a:cubicBezTo>
                    <a:cubicBezTo>
                      <a:pt x="1120934" y="1385012"/>
                      <a:pt x="1122767" y="1378922"/>
                      <a:pt x="1238491" y="1321060"/>
                    </a:cubicBezTo>
                    <a:cubicBezTo>
                      <a:pt x="1261640" y="1309485"/>
                      <a:pt x="1286104" y="1300231"/>
                      <a:pt x="1307939" y="1286336"/>
                    </a:cubicBezTo>
                    <a:cubicBezTo>
                      <a:pt x="1328781" y="1273073"/>
                      <a:pt x="1345573" y="1254205"/>
                      <a:pt x="1365812" y="1240038"/>
                    </a:cubicBezTo>
                    <a:cubicBezTo>
                      <a:pt x="1384243" y="1227137"/>
                      <a:pt x="1404762" y="1217480"/>
                      <a:pt x="1423686" y="1205314"/>
                    </a:cubicBezTo>
                    <a:cubicBezTo>
                      <a:pt x="1557056" y="1119576"/>
                      <a:pt x="1483180" y="1153736"/>
                      <a:pt x="1585731" y="1112716"/>
                    </a:cubicBezTo>
                    <a:cubicBezTo>
                      <a:pt x="1635888" y="1070276"/>
                      <a:pt x="1695864" y="1037258"/>
                      <a:pt x="1736202" y="985395"/>
                    </a:cubicBezTo>
                    <a:cubicBezTo>
                      <a:pt x="1769093" y="943106"/>
                      <a:pt x="1834067" y="864796"/>
                      <a:pt x="1863524" y="811774"/>
                    </a:cubicBezTo>
                    <a:cubicBezTo>
                      <a:pt x="1888663" y="766525"/>
                      <a:pt x="1909823" y="719177"/>
                      <a:pt x="1932972" y="672878"/>
                    </a:cubicBezTo>
                    <a:cubicBezTo>
                      <a:pt x="1944547" y="649729"/>
                      <a:pt x="1954380" y="625623"/>
                      <a:pt x="1967696" y="603430"/>
                    </a:cubicBezTo>
                    <a:cubicBezTo>
                      <a:pt x="1979271" y="584139"/>
                      <a:pt x="1992359" y="565679"/>
                      <a:pt x="2002420" y="545557"/>
                    </a:cubicBezTo>
                    <a:cubicBezTo>
                      <a:pt x="2029880" y="490636"/>
                      <a:pt x="2028135" y="468413"/>
                      <a:pt x="2048719" y="406660"/>
                    </a:cubicBezTo>
                    <a:cubicBezTo>
                      <a:pt x="2055289" y="386949"/>
                      <a:pt x="2064768" y="368313"/>
                      <a:pt x="2071868" y="348787"/>
                    </a:cubicBezTo>
                    <a:cubicBezTo>
                      <a:pt x="2080207" y="325855"/>
                      <a:pt x="2086810" y="302319"/>
                      <a:pt x="2095017" y="279339"/>
                    </a:cubicBezTo>
                    <a:cubicBezTo>
                      <a:pt x="2106104" y="248295"/>
                      <a:pt x="2118166" y="217607"/>
                      <a:pt x="2129741" y="186741"/>
                    </a:cubicBezTo>
                    <a:cubicBezTo>
                      <a:pt x="2125883" y="163592"/>
                      <a:pt x="2128662" y="138284"/>
                      <a:pt x="2118167" y="117293"/>
                    </a:cubicBezTo>
                    <a:cubicBezTo>
                      <a:pt x="2111946" y="104851"/>
                      <a:pt x="2094130" y="103050"/>
                      <a:pt x="2083443" y="94144"/>
                    </a:cubicBezTo>
                    <a:cubicBezTo>
                      <a:pt x="2070868" y="83665"/>
                      <a:pt x="2063028" y="67369"/>
                      <a:pt x="2048719" y="59420"/>
                    </a:cubicBezTo>
                    <a:cubicBezTo>
                      <a:pt x="2027388" y="47570"/>
                      <a:pt x="2001096" y="47184"/>
                      <a:pt x="1979271" y="36271"/>
                    </a:cubicBezTo>
                    <a:cubicBezTo>
                      <a:pt x="1963838" y="28554"/>
                      <a:pt x="1949128" y="19179"/>
                      <a:pt x="1932972" y="13121"/>
                    </a:cubicBezTo>
                    <a:cubicBezTo>
                      <a:pt x="1918077" y="7535"/>
                      <a:pt x="1902576" y="1935"/>
                      <a:pt x="1886673" y="1547"/>
                    </a:cubicBezTo>
                    <a:cubicBezTo>
                      <a:pt x="1743961" y="-1934"/>
                      <a:pt x="1601164" y="1547"/>
                      <a:pt x="1458410" y="1547"/>
                    </a:cubicBezTo>
                  </a:path>
                </a:pathLst>
              </a:cu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2E1D87-233E-0C43-5B8C-62E48F7FC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927" y="2904340"/>
            <a:ext cx="4171028" cy="33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9A0FBC-018B-EC0B-B36E-6AC0256AB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291" y="6344853"/>
            <a:ext cx="6901418" cy="365125"/>
          </a:xfrm>
        </p:spPr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29288-9844-C701-34F2-4AD3D8E6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Graphic 4" descr="A surprised face">
            <a:extLst>
              <a:ext uri="{FF2B5EF4-FFF2-40B4-BE49-F238E27FC236}">
                <a16:creationId xmlns:a16="http://schemas.microsoft.com/office/drawing/2014/main" id="{2FC0792D-7275-483C-7B5A-8CCB11C5F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291" y="148022"/>
            <a:ext cx="1114137" cy="1323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E7168C-3FAE-FF25-10E7-4E660B83C4FF}"/>
              </a:ext>
            </a:extLst>
          </p:cNvPr>
          <p:cNvSpPr txBox="1"/>
          <p:nvPr/>
        </p:nvSpPr>
        <p:spPr>
          <a:xfrm>
            <a:off x="1111826" y="244413"/>
            <a:ext cx="9999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How Decisions are Made in Many Health Systems</a:t>
            </a:r>
            <a:endParaRPr lang="en-US" sz="360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22904-37B7-44D8-5A45-D1C7E889B6A1}"/>
              </a:ext>
            </a:extLst>
          </p:cNvPr>
          <p:cNvSpPr txBox="1"/>
          <p:nvPr/>
        </p:nvSpPr>
        <p:spPr>
          <a:xfrm>
            <a:off x="5949924" y="1600365"/>
            <a:ext cx="5541970" cy="29238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‘DRIs’: Antidote for Matrix Organizations</a:t>
            </a:r>
          </a:p>
          <a:p>
            <a:pPr algn="ctr"/>
            <a:r>
              <a:rPr lang="en-US" sz="1600" b="1" dirty="0"/>
              <a:t>(Directly Responsible Individual)</a:t>
            </a:r>
          </a:p>
          <a:p>
            <a:pPr algn="ctr"/>
            <a:endParaRPr lang="en-US" sz="1600" b="1" dirty="0"/>
          </a:p>
          <a:p>
            <a:pPr marL="742950" lvl="1" indent="-223838">
              <a:buFont typeface="Arial" panose="020B0604020202020204" pitchFamily="34" charset="0"/>
              <a:buChar char="•"/>
            </a:pPr>
            <a:r>
              <a:rPr lang="en-US" sz="2000" b="1" dirty="0"/>
              <a:t>The DRI is explicitly named as the sole owner of results, authority, and conflict resolution for their assigned area, ensuring zero ambiguity about responsibility</a:t>
            </a:r>
          </a:p>
          <a:p>
            <a:pPr marL="742950" lvl="1" indent="-223838">
              <a:buFont typeface="Arial" panose="020B0604020202020204" pitchFamily="34" charset="0"/>
              <a:buChar char="•"/>
            </a:pPr>
            <a:endParaRPr lang="en-US" dirty="0"/>
          </a:p>
          <a:p>
            <a:pPr marL="519112" lvl="1"/>
            <a:endParaRPr lang="en-US" dirty="0"/>
          </a:p>
          <a:p>
            <a:pPr lvl="1" algn="r"/>
            <a:r>
              <a:rPr lang="en-US" sz="1200" dirty="0"/>
              <a:t>~Steve Jobs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DC302F-826E-1AFE-5160-BB65673FF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428" y="1382248"/>
            <a:ext cx="4121256" cy="409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35CC3B-863A-DC52-88A0-559B92A0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72ED3-4173-7024-E1DF-B317A30C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7DE77-6277-01D2-F585-E7F9641F8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88" y="1576877"/>
            <a:ext cx="4958852" cy="371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777145-A92A-86C8-AD1D-772A0B3BB16A}"/>
              </a:ext>
            </a:extLst>
          </p:cNvPr>
          <p:cNvSpPr txBox="1"/>
          <p:nvPr/>
        </p:nvSpPr>
        <p:spPr>
          <a:xfrm>
            <a:off x="908591" y="5387398"/>
            <a:ext cx="5069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“A bee that is watched will work harder…”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8AD88-EFEB-D649-35DA-8384DE13D358}"/>
              </a:ext>
            </a:extLst>
          </p:cNvPr>
          <p:cNvSpPr txBox="1"/>
          <p:nvPr/>
        </p:nvSpPr>
        <p:spPr>
          <a:xfrm>
            <a:off x="908590" y="5756730"/>
            <a:ext cx="5069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https://badbeekeepingblog.com/2016/03/02/dr-seuss-b-day/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DA8A85-FF0F-0C21-947D-16C25127C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765" y="4135898"/>
            <a:ext cx="827692" cy="112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BF22A6-516C-FE40-9208-C047C721173D}"/>
              </a:ext>
            </a:extLst>
          </p:cNvPr>
          <p:cNvSpPr txBox="1"/>
          <p:nvPr/>
        </p:nvSpPr>
        <p:spPr>
          <a:xfrm>
            <a:off x="0" y="222027"/>
            <a:ext cx="12077700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8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Is Your Health “System” Driven by</a:t>
            </a:r>
          </a:p>
          <a:p>
            <a:pPr algn="ctr"/>
            <a:r>
              <a:rPr lang="en-US" sz="348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Performance </a:t>
            </a:r>
            <a:r>
              <a:rPr lang="en-US" sz="348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or </a:t>
            </a:r>
            <a:r>
              <a:rPr lang="en-US" sz="3480" b="1" i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Process</a:t>
            </a:r>
            <a:r>
              <a:rPr lang="en-US" sz="348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? – Facts or Opinions?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9AA78-C10C-5F1E-D2D9-C14C4040E43B}"/>
              </a:ext>
            </a:extLst>
          </p:cNvPr>
          <p:cNvSpPr txBox="1"/>
          <p:nvPr/>
        </p:nvSpPr>
        <p:spPr>
          <a:xfrm>
            <a:off x="6828251" y="2408588"/>
            <a:ext cx="4507661" cy="1754326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When you optimize individual parts of a system in isolation, you can unintentionally make the overall system perform worse. </a:t>
            </a:r>
          </a:p>
          <a:p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25683F-F222-E4C2-826E-68E82B23C7CE}"/>
              </a:ext>
            </a:extLst>
          </p:cNvPr>
          <p:cNvSpPr/>
          <p:nvPr/>
        </p:nvSpPr>
        <p:spPr>
          <a:xfrm>
            <a:off x="6828251" y="3948513"/>
            <a:ext cx="4507661" cy="476597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Supply Chain vs. Operations</a:t>
            </a:r>
          </a:p>
        </p:txBody>
      </p:sp>
      <p:sp>
        <p:nvSpPr>
          <p:cNvPr id="13" name="AutoShape 2" descr="Image result for Hollywood Squares Celebrities List">
            <a:extLst>
              <a:ext uri="{FF2B5EF4-FFF2-40B4-BE49-F238E27FC236}">
                <a16:creationId xmlns:a16="http://schemas.microsoft.com/office/drawing/2014/main" id="{A9E8CBC9-A4D6-97B3-D125-939E569F0B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48E7FE-79A0-B8AA-02A9-66BE9E84E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AAD8D-BDFF-D508-DCF8-6B3A1CDD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C3D96-3395-1DAB-DF52-53E06DAF0062}"/>
              </a:ext>
            </a:extLst>
          </p:cNvPr>
          <p:cNvSpPr txBox="1"/>
          <p:nvPr/>
        </p:nvSpPr>
        <p:spPr>
          <a:xfrm>
            <a:off x="377560" y="1502510"/>
            <a:ext cx="109762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Allocation of finite resources to get the greatest return.</a:t>
            </a:r>
          </a:p>
          <a:p>
            <a:endParaRPr lang="en-US" sz="3600" i="1" dirty="0"/>
          </a:p>
          <a:p>
            <a:endParaRPr lang="en-US" sz="3600" dirty="0"/>
          </a:p>
          <a:p>
            <a:pPr marL="1657350" lvl="2" indent="-742950">
              <a:buAutoNum type="arabicParenR"/>
            </a:pPr>
            <a:r>
              <a:rPr lang="en-US" sz="3200" dirty="0"/>
              <a:t>Attract and retain the best human capital</a:t>
            </a:r>
          </a:p>
          <a:p>
            <a:pPr marL="1657350" lvl="2" indent="-742950">
              <a:buAutoNum type="arabicParenR"/>
            </a:pPr>
            <a:r>
              <a:rPr lang="en-US" sz="3200" dirty="0"/>
              <a:t>Promote a culture focused on achieving results</a:t>
            </a:r>
          </a:p>
          <a:p>
            <a:pPr marL="1657350" lvl="2" indent="-742950">
              <a:buAutoNum type="arabicParenR"/>
            </a:pPr>
            <a:r>
              <a:rPr lang="en-US" sz="3200" dirty="0"/>
              <a:t>Obtain and use the best information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43CFB15-EDE7-AE50-AEA4-EAA7DA71DA35}"/>
              </a:ext>
            </a:extLst>
          </p:cNvPr>
          <p:cNvSpPr/>
          <p:nvPr/>
        </p:nvSpPr>
        <p:spPr>
          <a:xfrm>
            <a:off x="5402424" y="2227727"/>
            <a:ext cx="926511" cy="9083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2A262-5ACE-918F-71A0-A28CF629694C}"/>
              </a:ext>
            </a:extLst>
          </p:cNvPr>
          <p:cNvSpPr txBox="1"/>
          <p:nvPr/>
        </p:nvSpPr>
        <p:spPr>
          <a:xfrm>
            <a:off x="0" y="221024"/>
            <a:ext cx="12192000" cy="200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80" dirty="0">
                <a:solidFill>
                  <a:srgbClr val="000066"/>
                </a:solidFill>
              </a:rPr>
              <a:t>Leadership:</a:t>
            </a:r>
          </a:p>
          <a:p>
            <a:pPr algn="ctr"/>
            <a:r>
              <a:rPr lang="en-US" sz="2000" b="1" i="1" dirty="0"/>
              <a:t>"Management is doing things right. Leadership is doing the right things.“ </a:t>
            </a:r>
            <a:r>
              <a:rPr lang="en-US" sz="1100" dirty="0"/>
              <a:t>Peter Drucker</a:t>
            </a:r>
          </a:p>
          <a:p>
            <a:pPr algn="ctr"/>
            <a:endParaRPr lang="en-US" sz="3480" dirty="0">
              <a:solidFill>
                <a:srgbClr val="000066"/>
              </a:solidFill>
            </a:endParaRPr>
          </a:p>
          <a:p>
            <a:pPr algn="ctr"/>
            <a:r>
              <a:rPr lang="en-US" sz="3480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D17F0-C40C-E101-2B3F-0F126CC4A550}"/>
              </a:ext>
            </a:extLst>
          </p:cNvPr>
          <p:cNvSpPr txBox="1"/>
          <p:nvPr/>
        </p:nvSpPr>
        <p:spPr>
          <a:xfrm>
            <a:off x="377560" y="5830344"/>
            <a:ext cx="3996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From Prof. G “Raging Moderates” Podcast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A1C8A65-6A99-268D-C374-41A1582B2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0697813"/>
              </p:ext>
            </p:extLst>
          </p:nvPr>
        </p:nvGraphicFramePr>
        <p:xfrm>
          <a:off x="9383391" y="2793365"/>
          <a:ext cx="2700836" cy="2324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50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122A4FE-1B9A-8D13-BD6B-96EF3EAE5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176" y="1284332"/>
            <a:ext cx="5072757" cy="1001318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More fiction has been created in Excel than in literature.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5827A-97AC-AF64-6A4A-7FB26E2E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42" y="6348464"/>
            <a:ext cx="7074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67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42B78-7805-DD16-10C5-A10F2405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67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74ACFB-BB12-0A39-E4C5-F8FC6C539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58" y="940757"/>
            <a:ext cx="5757587" cy="44486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333486-3B7F-573F-C452-995C4A84B79F}"/>
              </a:ext>
            </a:extLst>
          </p:cNvPr>
          <p:cNvSpPr txBox="1"/>
          <p:nvPr/>
        </p:nvSpPr>
        <p:spPr>
          <a:xfrm>
            <a:off x="6441176" y="2476689"/>
            <a:ext cx="5102356" cy="193899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rPr>
              <a:t>At times of great change and uncertainty, people look for simple solutions to complex problems and thus are incurably susceptible to panacea peddlers.</a:t>
            </a:r>
            <a:r>
              <a:rPr lang="en-US" dirty="0"/>
              <a:t>,     </a:t>
            </a:r>
            <a:r>
              <a:rPr lang="en-US" sz="1200" dirty="0">
                <a:solidFill>
                  <a:schemeClr val="bg1"/>
                </a:solidFill>
              </a:rPr>
              <a:t>~Russell L. Ackoff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29139-A6FC-056C-905D-3B4B3B1F8EA6}"/>
              </a:ext>
            </a:extLst>
          </p:cNvPr>
          <p:cNvSpPr txBox="1"/>
          <p:nvPr/>
        </p:nvSpPr>
        <p:spPr>
          <a:xfrm>
            <a:off x="2715490" y="234295"/>
            <a:ext cx="5985163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8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Theme: Hope is Not a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A17B79-7EC8-587D-A4BE-54B14A92B290}"/>
              </a:ext>
            </a:extLst>
          </p:cNvPr>
          <p:cNvSpPr txBox="1"/>
          <p:nvPr/>
        </p:nvSpPr>
        <p:spPr>
          <a:xfrm>
            <a:off x="870543" y="3667647"/>
            <a:ext cx="75539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Volume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C3EDC-910D-2985-54CA-22EAE5D35C65}"/>
              </a:ext>
            </a:extLst>
          </p:cNvPr>
          <p:cNvSpPr txBox="1"/>
          <p:nvPr/>
        </p:nvSpPr>
        <p:spPr>
          <a:xfrm>
            <a:off x="4842027" y="1946051"/>
            <a:ext cx="71045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Value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DE834E-39A9-5303-CC67-A863C44A0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176" y="4606720"/>
            <a:ext cx="5102794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906F-3017-E398-94D7-DEA0587C9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612"/>
            <a:ext cx="12192000" cy="1142386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 Underfunding is a Key Driver of the Healthcare Crisis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A9BBD-97A8-BC5E-EBA6-903265E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728" y="6356350"/>
            <a:ext cx="6901418" cy="365125"/>
          </a:xfrm>
        </p:spPr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1F73A-B5CA-69DE-0FDE-E1F722A7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8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7DA8C-7A32-D450-C4B2-D2BCB2C11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72" y="846591"/>
            <a:ext cx="5351081" cy="3735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E2007-5736-25A4-1E26-63BBF5142A8F}"/>
              </a:ext>
            </a:extLst>
          </p:cNvPr>
          <p:cNvSpPr txBox="1"/>
          <p:nvPr/>
        </p:nvSpPr>
        <p:spPr>
          <a:xfrm>
            <a:off x="2290618" y="1510220"/>
            <a:ext cx="1228437" cy="230832"/>
          </a:xfrm>
          <a:prstGeom prst="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Traditional Medicare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E35444-FDA8-C172-12C9-87DF5205F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544" y="1935639"/>
            <a:ext cx="6008465" cy="373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2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33B4C-2D7F-FD1C-BF21-FE49B736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EC48-711E-4F45-0BC6-0B65DE6BF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612"/>
            <a:ext cx="12192000" cy="1142386"/>
          </a:xfrm>
        </p:spPr>
        <p:txBody>
          <a:bodyPr>
            <a:normAutofit/>
          </a:bodyPr>
          <a:lstStyle/>
          <a:p>
            <a:pPr algn="ctr"/>
            <a:r>
              <a:rPr lang="en-US" sz="348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 Underfunding is a Key Driver of the Healthcare Crisis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F177C-20ED-1870-8B48-D4DC26CC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728" y="6356350"/>
            <a:ext cx="6901418" cy="365125"/>
          </a:xfrm>
        </p:spPr>
        <p:txBody>
          <a:bodyPr/>
          <a:lstStyle/>
          <a:p>
            <a:pPr defTabSz="109728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Kaufman Strategic Advisors, LLC ~ 2025 ~ All Rights Reserved. Duplication and presentation of slides are permitted intact with no modifications, but no public posting is permitted. Kaufman requests full attribution. n8@kaufmansa.com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75D54-B058-2508-AC62-F6B79276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31375A4-56A4-47D6-9801-1991572033F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097280"/>
              <a:t>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4A5D97-4F09-7026-2A79-B1ED18541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673" y="1281496"/>
            <a:ext cx="5780756" cy="3978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5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6776222-1b87-4f74-b12e-b972448d033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5361751F224A45A2993F8752F15A17" ma:contentTypeVersion="12" ma:contentTypeDescription="Create a new document." ma:contentTypeScope="" ma:versionID="7831e3e8def69749a9912a0ce6ebe915">
  <xsd:schema xmlns:xsd="http://www.w3.org/2001/XMLSchema" xmlns:xs="http://www.w3.org/2001/XMLSchema" xmlns:p="http://schemas.microsoft.com/office/2006/metadata/properties" xmlns:ns3="06776222-1b87-4f74-b12e-b972448d033a" xmlns:ns4="af6395d1-4c53-4a65-b900-4628f5b17015" targetNamespace="http://schemas.microsoft.com/office/2006/metadata/properties" ma:root="true" ma:fieldsID="2f4cc5d9c8986233d2de6c76e04aadd4" ns3:_="" ns4:_="">
    <xsd:import namespace="06776222-1b87-4f74-b12e-b972448d033a"/>
    <xsd:import namespace="af6395d1-4c53-4a65-b900-4628f5b17015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776222-1b87-4f74-b12e-b972448d033a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395d1-4c53-4a65-b900-4628f5b1701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21E8DC-0121-44BA-A163-CFD29939F171}">
  <ds:schemaRefs>
    <ds:schemaRef ds:uri="http://schemas.microsoft.com/office/2006/documentManagement/types"/>
    <ds:schemaRef ds:uri="06776222-1b87-4f74-b12e-b972448d033a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f6395d1-4c53-4a65-b900-4628f5b1701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72F9948-845E-4EF1-807B-DA1F6DB18F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BB0DFA-828D-4F77-8513-FF13A05A3B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776222-1b87-4f74-b12e-b972448d033a"/>
    <ds:schemaRef ds:uri="af6395d1-4c53-4a65-b900-4628f5b170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23242</TotalTime>
  <Words>3175</Words>
  <Application>Microsoft Office PowerPoint</Application>
  <PresentationFormat>Widescreen</PresentationFormat>
  <Paragraphs>289</Paragraphs>
  <Slides>34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Aptos</vt:lpstr>
      <vt:lpstr>Aptos Display</vt:lpstr>
      <vt:lpstr>Arial</vt:lpstr>
      <vt:lpstr>Arial Narrow</vt:lpstr>
      <vt:lpstr>Arial Rounded MT Bold</vt:lpstr>
      <vt:lpstr>Calibri</vt:lpstr>
      <vt:lpstr>Californian FB</vt:lpstr>
      <vt:lpstr>Fira Sans</vt:lpstr>
      <vt:lpstr>Helvetica</vt:lpstr>
      <vt:lpstr>roboto</vt:lpstr>
      <vt:lpstr>Traditional Arabic</vt:lpstr>
      <vt:lpstr>Office Theme</vt:lpstr>
      <vt:lpstr>Document</vt:lpstr>
      <vt:lpstr>Surviving the Epidemic of Administrative Harm    </vt:lpstr>
      <vt:lpstr>PowerPoint Presentation</vt:lpstr>
      <vt:lpstr>The Epidemic of “Administrative Harm”</vt:lpstr>
      <vt:lpstr>PowerPoint Presentation</vt:lpstr>
      <vt:lpstr>PowerPoint Presentation</vt:lpstr>
      <vt:lpstr>PowerPoint Presentation</vt:lpstr>
      <vt:lpstr>More fiction has been created in Excel than in literature.</vt:lpstr>
      <vt:lpstr>Government Underfunding is a Key Driver of the Healthcare Crisis</vt:lpstr>
      <vt:lpstr>Government Underfunding is a Key Driver of the Healthcare Crisis</vt:lpstr>
      <vt:lpstr>Commercial Insurance Shadow-Prices Medicare</vt:lpstr>
      <vt:lpstr>“There are No Solutions, Only Trade-offs.”   ~Tomas Sowell</vt:lpstr>
      <vt:lpstr>Is Physician Employment a Disruptive Strategy  or a Flight to Safety?</vt:lpstr>
      <vt:lpstr>Is Physician Employment a Disruptive Strategy or a Flight to Safety?</vt:lpstr>
      <vt:lpstr>PowerPoint Presentation</vt:lpstr>
      <vt:lpstr>The Industry-Wide Universal Equation Requires a Local Solution </vt:lpstr>
      <vt:lpstr>PowerPoint Presentation</vt:lpstr>
      <vt:lpstr>Dare to Compare</vt:lpstr>
      <vt:lpstr>Private Insurance Plans are Paying Rural Hospitals Less</vt:lpstr>
      <vt:lpstr>Has the Journey to Value Taken a Wrong Turn? </vt:lpstr>
      <vt:lpstr>The Value-Scam Exposed</vt:lpstr>
      <vt:lpstr>PowerPoint Presentation</vt:lpstr>
      <vt:lpstr>Value and Cheap are Not the Same Value = (Results + Service)/Cost </vt:lpstr>
      <vt:lpstr>The “Disruptors” Are Becoming the Disrupted</vt:lpstr>
      <vt:lpstr>Follow the Money: Why Price Transparency and Primary Care   Will Not Materially Impact Our Nation’s Healthcare Problems</vt:lpstr>
      <vt:lpstr>PowerPoint Presentation</vt:lpstr>
      <vt:lpstr>Projected Ten-Year Impact on Medicaid and Uninsured, and Hospitals Due to the New Legislation</vt:lpstr>
      <vt:lpstr>So, What Should We Do? </vt:lpstr>
      <vt:lpstr>PowerPoint Presentation</vt:lpstr>
      <vt:lpstr>Strategy is a Commodity. Execution is an Art.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~ Peter Drucker                                                                             </vt:lpstr>
      <vt:lpstr>The Industry-Wide Universal Equation Requires a Local Solution  </vt:lpstr>
      <vt:lpstr>“The Strategic Seven” Areas for Execution Excellence</vt:lpstr>
      <vt:lpstr>PowerPoint Presentation</vt:lpstr>
      <vt:lpstr>U.S. Health System – Politics and Profits What is the Health System’s Role?</vt:lpstr>
      <vt:lpstr>PowerPoint Presentation</vt:lpstr>
    </vt:vector>
  </TitlesOfParts>
  <Company>American Hospital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Swift, Samantha</dc:creator>
  <cp:lastModifiedBy>Teri Rebelez</cp:lastModifiedBy>
  <cp:revision>1038</cp:revision>
  <cp:lastPrinted>2024-08-19T21:37:52Z</cp:lastPrinted>
  <dcterms:created xsi:type="dcterms:W3CDTF">2017-05-01T20:28:53Z</dcterms:created>
  <dcterms:modified xsi:type="dcterms:W3CDTF">2025-10-13T20:53:26Z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0x0101007F5361751F224A45A2993F8752F15A17</vt:lpwstr>
  </property>
  <property fmtid="{D5CDD505-2E9C-101B-9397-08002B2CF9AE}" pid="3" name="Order">
    <vt:r8>1265700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</Properties>
</file>