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3" r:id="rId11"/>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Fira Sans" panose="020B0503050000020004" pitchFamily="34" charset="0"/>
      <p:regular r:id="rId16"/>
      <p:bold r:id="rId17"/>
      <p:italic r:id="rId18"/>
      <p:boldItalic r:id="rId19"/>
    </p:embeddedFont>
    <p:embeddedFont>
      <p:font typeface="Montserrat Classic" panose="020B0604020202020204" charset="0"/>
      <p:regular r:id="rId20"/>
    </p:embeddedFont>
    <p:embeddedFont>
      <p:font typeface="Montserrat Extra-Bold" panose="020B0604020202020204" charset="0"/>
      <p:regular r:id="rId21"/>
    </p:embeddedFont>
    <p:embeddedFont>
      <p:font typeface="Montserrat Extra-Bold Bold"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9" d="100"/>
          <a:sy n="59" d="100"/>
        </p:scale>
        <p:origin x="7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Average Time Intervals ED 2024</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6CB-44E6-8846-D280B3AEEC4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6CB-44E6-8846-D280B3AEEC4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6CB-44E6-8846-D280B3AEEC4C}"/>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6CB-44E6-8846-D280B3AEEC4C}"/>
              </c:ext>
            </c:extLst>
          </c:dPt>
          <c:dLbls>
            <c:dLbl>
              <c:idx val="0"/>
              <c:layout>
                <c:manualLayout>
                  <c:x val="-6.4728094433646646E-2"/>
                  <c:y val="0.1670848146093977"/>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lt1"/>
                        </a:solidFill>
                        <a:latin typeface="+mn-lt"/>
                        <a:ea typeface="+mn-ea"/>
                        <a:cs typeface="+mn-cs"/>
                      </a:defRPr>
                    </a:pPr>
                    <a:fld id="{CA8C8413-9E70-4C71-AD86-2331C9CD3CC1}" type="VALUE">
                      <a:rPr lang="en-US" sz="1200" baseline="0"/>
                      <a:pPr>
                        <a:defRPr sz="1200"/>
                      </a:pPr>
                      <a:t>[VALUE]</a:t>
                    </a:fld>
                    <a:endParaRPr lang="en-US"/>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lt1"/>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15:layout>
                    <c:manualLayout>
                      <c:w val="7.1111104935980579E-2"/>
                      <c:h val="7.2909468649985459E-2"/>
                    </c:manualLayout>
                  </c15:layout>
                  <c15:dlblFieldTable/>
                  <c15:showDataLabelsRange val="0"/>
                </c:ext>
                <c:ext xmlns:c16="http://schemas.microsoft.com/office/drawing/2014/chart" uri="{C3380CC4-5D6E-409C-BE32-E72D297353CC}">
                  <c16:uniqueId val="{00000001-A6CB-44E6-8846-D280B3AEEC4C}"/>
                </c:ext>
              </c:extLst>
            </c:dLbl>
            <c:dLbl>
              <c:idx val="1"/>
              <c:layout>
                <c:manualLayout>
                  <c:x val="-0.1403842015692281"/>
                  <c:y val="-3.5827654477014907E-2"/>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lt1"/>
                        </a:solidFill>
                        <a:latin typeface="+mn-lt"/>
                        <a:ea typeface="+mn-ea"/>
                        <a:cs typeface="+mn-cs"/>
                      </a:defRPr>
                    </a:pPr>
                    <a:fld id="{799B64B3-100C-409E-9304-5069C1408BB9}" type="VALUE">
                      <a:rPr lang="en-US" sz="1200" baseline="0"/>
                      <a:pPr>
                        <a:defRPr sz="1200"/>
                      </a:pPr>
                      <a:t>[VALUE]</a:t>
                    </a:fld>
                    <a:endParaRPr lang="en-US"/>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lt1"/>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15:layout>
                    <c:manualLayout>
                      <c:w val="8.6550860970467686E-2"/>
                      <c:h val="6.93009892347978E-2"/>
                    </c:manualLayout>
                  </c15:layout>
                  <c15:dlblFieldTable/>
                  <c15:showDataLabelsRange val="0"/>
                </c:ext>
                <c:ext xmlns:c16="http://schemas.microsoft.com/office/drawing/2014/chart" uri="{C3380CC4-5D6E-409C-BE32-E72D297353CC}">
                  <c16:uniqueId val="{00000003-A6CB-44E6-8846-D280B3AEEC4C}"/>
                </c:ext>
              </c:extLst>
            </c:dLbl>
            <c:dLbl>
              <c:idx val="2"/>
              <c:layout>
                <c:manualLayout>
                  <c:x val="0.10471541264528177"/>
                  <c:y val="-0.15692623472505093"/>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lt1"/>
                        </a:solidFill>
                        <a:latin typeface="+mn-lt"/>
                        <a:ea typeface="+mn-ea"/>
                        <a:cs typeface="+mn-cs"/>
                      </a:defRPr>
                    </a:pPr>
                    <a:fld id="{87DD36FC-D2D5-4F94-AA4F-D06F719305AC}" type="VALUE">
                      <a:rPr lang="en-US" sz="1200" baseline="0"/>
                      <a:pPr>
                        <a:defRPr sz="1200"/>
                      </a:pPr>
                      <a:t>[VALUE]</a:t>
                    </a:fld>
                    <a:endParaRPr lang="en-US"/>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lt1"/>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15:layout>
                    <c:manualLayout>
                      <c:w val="7.4926930355932397E-2"/>
                      <c:h val="6.2084030404422459E-2"/>
                    </c:manualLayout>
                  </c15:layout>
                  <c15:dlblFieldTable/>
                  <c15:showDataLabelsRange val="0"/>
                </c:ext>
                <c:ext xmlns:c16="http://schemas.microsoft.com/office/drawing/2014/chart" uri="{C3380CC4-5D6E-409C-BE32-E72D297353CC}">
                  <c16:uniqueId val="{00000005-A6CB-44E6-8846-D280B3AEEC4C}"/>
                </c:ext>
              </c:extLst>
            </c:dLbl>
            <c:dLbl>
              <c:idx val="3"/>
              <c:layout>
                <c:manualLayout>
                  <c:x val="0.10279864248246263"/>
                  <c:y val="0.12569186199810886"/>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lt1"/>
                        </a:solidFill>
                        <a:latin typeface="+mn-lt"/>
                        <a:ea typeface="+mn-ea"/>
                        <a:cs typeface="+mn-cs"/>
                      </a:defRPr>
                    </a:pPr>
                    <a:fld id="{57063CC9-4E83-498B-8D3F-7A2B54F33549}" type="VALUE">
                      <a:rPr lang="en-US" sz="1200" baseline="0"/>
                      <a:pPr>
                        <a:defRPr sz="1200"/>
                      </a:pPr>
                      <a:t>[VALUE]</a:t>
                    </a:fld>
                    <a:endParaRPr lang="en-US"/>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lt1"/>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15:layout>
                    <c:manualLayout>
                      <c:w val="7.9933822669973204E-2"/>
                      <c:h val="5.8475550989234799E-2"/>
                    </c:manualLayout>
                  </c15:layout>
                  <c15:dlblFieldTable/>
                  <c15:showDataLabelsRange val="0"/>
                </c:ext>
                <c:ext xmlns:c16="http://schemas.microsoft.com/office/drawing/2014/chart" uri="{C3380CC4-5D6E-409C-BE32-E72D297353CC}">
                  <c16:uniqueId val="{00000007-A6CB-44E6-8846-D280B3AEEC4C}"/>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'Septic ER 2024'!$R$30:$U$30</c:f>
              <c:strCache>
                <c:ptCount val="4"/>
                <c:pt idx="0">
                  <c:v>Door to Lab Order</c:v>
                </c:pt>
                <c:pt idx="1">
                  <c:v>Lab Order to Lab Result</c:v>
                </c:pt>
                <c:pt idx="2">
                  <c:v>Lab result to ABX Order</c:v>
                </c:pt>
                <c:pt idx="3">
                  <c:v>ABX Order to Given</c:v>
                </c:pt>
              </c:strCache>
            </c:strRef>
          </c:cat>
          <c:val>
            <c:numRef>
              <c:f>'Septic ER 2024'!$R$29:$U$29</c:f>
              <c:numCache>
                <c:formatCode>h:mm</c:formatCode>
                <c:ptCount val="4"/>
                <c:pt idx="0">
                  <c:v>1.3770833333333326E-2</c:v>
                </c:pt>
                <c:pt idx="1">
                  <c:v>3.5951388888888894E-2</c:v>
                </c:pt>
                <c:pt idx="2">
                  <c:v>4.0104166666666663E-2</c:v>
                </c:pt>
                <c:pt idx="3">
                  <c:v>2.0451388888888873E-2</c:v>
                </c:pt>
              </c:numCache>
            </c:numRef>
          </c:val>
          <c:extLst>
            <c:ext xmlns:c16="http://schemas.microsoft.com/office/drawing/2014/chart" uri="{C3380CC4-5D6E-409C-BE32-E72D297353CC}">
              <c16:uniqueId val="{00000008-A6CB-44E6-8846-D280B3AEEC4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ayout>
        <c:manualLayout>
          <c:xMode val="edge"/>
          <c:yMode val="edge"/>
          <c:x val="0.74497596897452678"/>
          <c:y val="0.39254490649606294"/>
          <c:w val="0.24216137725599232"/>
          <c:h val="0.2460949803149606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1866623"/>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9" name="TextBox 9"/>
          <p:cNvSpPr txBox="1"/>
          <p:nvPr/>
        </p:nvSpPr>
        <p:spPr>
          <a:xfrm>
            <a:off x="2829775" y="4088040"/>
            <a:ext cx="13248425" cy="1359346"/>
          </a:xfrm>
          <a:prstGeom prst="rect">
            <a:avLst/>
          </a:prstGeom>
        </p:spPr>
        <p:txBody>
          <a:bodyPr wrap="square" lIns="0" tIns="0" rIns="0" bIns="0" rtlCol="0" anchor="t">
            <a:spAutoFit/>
          </a:bodyPr>
          <a:lstStyle/>
          <a:p>
            <a:pPr>
              <a:lnSpc>
                <a:spcPts val="10560"/>
              </a:lnSpc>
            </a:pPr>
            <a:r>
              <a:rPr lang="en-US" sz="9600" dirty="0">
                <a:solidFill>
                  <a:srgbClr val="1E3262"/>
                </a:solidFill>
                <a:latin typeface="Montserrat Extra-Bold"/>
              </a:rPr>
              <a:t>Quality Residency</a:t>
            </a:r>
          </a:p>
        </p:txBody>
      </p:sp>
      <p:sp>
        <p:nvSpPr>
          <p:cNvPr id="10" name="TextBox 10"/>
          <p:cNvSpPr txBox="1"/>
          <p:nvPr/>
        </p:nvSpPr>
        <p:spPr>
          <a:xfrm>
            <a:off x="2829775" y="5238750"/>
            <a:ext cx="12181625" cy="1359346"/>
          </a:xfrm>
          <a:prstGeom prst="rect">
            <a:avLst/>
          </a:prstGeom>
        </p:spPr>
        <p:txBody>
          <a:bodyPr wrap="square" lIns="0" tIns="0" rIns="0" bIns="0" rtlCol="0" anchor="t">
            <a:spAutoFit/>
          </a:bodyPr>
          <a:lstStyle/>
          <a:p>
            <a:pPr>
              <a:lnSpc>
                <a:spcPts val="10560"/>
              </a:lnSpc>
            </a:pPr>
            <a:r>
              <a:rPr lang="en-US" sz="9600" dirty="0">
                <a:solidFill>
                  <a:srgbClr val="BFD734"/>
                </a:solidFill>
                <a:latin typeface="Montserrat Extra-Bold"/>
              </a:rPr>
              <a:t>Capstone Project</a:t>
            </a:r>
          </a:p>
        </p:txBody>
      </p:sp>
      <p:sp>
        <p:nvSpPr>
          <p:cNvPr id="11" name="TextBox 11"/>
          <p:cNvSpPr txBox="1"/>
          <p:nvPr/>
        </p:nvSpPr>
        <p:spPr>
          <a:xfrm rot="-5400000">
            <a:off x="-746525" y="69282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
        <p:nvSpPr>
          <p:cNvPr id="12" name="TextBox 12"/>
          <p:cNvSpPr txBox="1"/>
          <p:nvPr/>
        </p:nvSpPr>
        <p:spPr>
          <a:xfrm>
            <a:off x="2829775" y="7008131"/>
            <a:ext cx="9288593" cy="944874"/>
          </a:xfrm>
          <a:prstGeom prst="rect">
            <a:avLst/>
          </a:prstGeom>
        </p:spPr>
        <p:txBody>
          <a:bodyPr lIns="0" tIns="0" rIns="0" bIns="0" rtlCol="0" anchor="t">
            <a:spAutoFit/>
          </a:bodyPr>
          <a:lstStyle/>
          <a:p>
            <a:pPr>
              <a:lnSpc>
                <a:spcPts val="3920"/>
              </a:lnSpc>
            </a:pPr>
            <a:r>
              <a:rPr lang="en-US" sz="2800" spc="963" dirty="0">
                <a:solidFill>
                  <a:srgbClr val="25B1DD"/>
                </a:solidFill>
                <a:latin typeface="Montserrat Classic"/>
              </a:rPr>
              <a:t>Danielle Morgan, October 4th, Kearney County Health Services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794627" y="4105507"/>
            <a:ext cx="15188573" cy="1359346"/>
          </a:xfrm>
          <a:prstGeom prst="rect">
            <a:avLst/>
          </a:prstGeom>
        </p:spPr>
        <p:txBody>
          <a:bodyPr wrap="square" lIns="0" tIns="0" rIns="0" bIns="0" rtlCol="0" anchor="t">
            <a:spAutoFit/>
          </a:bodyPr>
          <a:lstStyle/>
          <a:p>
            <a:pPr>
              <a:lnSpc>
                <a:spcPts val="10560"/>
              </a:lnSpc>
            </a:pPr>
            <a:r>
              <a:rPr lang="en-US" sz="9600" dirty="0">
                <a:solidFill>
                  <a:srgbClr val="1E3262"/>
                </a:solidFill>
                <a:latin typeface="Montserrat Extra-Bold"/>
              </a:rPr>
              <a:t>THANK YOU/Questions</a:t>
            </a:r>
          </a:p>
        </p:txBody>
      </p:sp>
      <p:sp>
        <p:nvSpPr>
          <p:cNvPr id="6" name="TextBox 6"/>
          <p:cNvSpPr txBox="1"/>
          <p:nvPr/>
        </p:nvSpPr>
        <p:spPr>
          <a:xfrm rot="-5400000">
            <a:off x="-775100" y="68901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
        <p:nvSpPr>
          <p:cNvPr id="7" name="TextBox 7"/>
          <p:cNvSpPr txBox="1"/>
          <p:nvPr/>
        </p:nvSpPr>
        <p:spPr>
          <a:xfrm>
            <a:off x="2794627" y="5795414"/>
            <a:ext cx="13359773" cy="1445011"/>
          </a:xfrm>
          <a:prstGeom prst="rect">
            <a:avLst/>
          </a:prstGeom>
        </p:spPr>
        <p:txBody>
          <a:bodyPr wrap="square" lIns="0" tIns="0" rIns="0" bIns="0" rtlCol="0" anchor="t">
            <a:spAutoFit/>
          </a:bodyPr>
          <a:lstStyle/>
          <a:p>
            <a:pPr>
              <a:lnSpc>
                <a:spcPts val="3920"/>
              </a:lnSpc>
            </a:pPr>
            <a:r>
              <a:rPr lang="en-US" sz="2800" spc="963" dirty="0">
                <a:solidFill>
                  <a:srgbClr val="101010"/>
                </a:solidFill>
                <a:latin typeface="Montserrat Classic"/>
              </a:rPr>
              <a:t>Danielle Morgan RN, BSN, Kearney County Health Services, Minden NE. 308-832-3400 </a:t>
            </a:r>
            <a:r>
              <a:rPr lang="en-US" sz="2800" spc="963" dirty="0" err="1">
                <a:solidFill>
                  <a:srgbClr val="101010"/>
                </a:solidFill>
                <a:latin typeface="Montserrat Classic"/>
              </a:rPr>
              <a:t>ext</a:t>
            </a:r>
            <a:r>
              <a:rPr lang="en-US" sz="2800" spc="963" dirty="0">
                <a:solidFill>
                  <a:srgbClr val="101010"/>
                </a:solidFill>
                <a:latin typeface="Montserrat Classic"/>
              </a:rPr>
              <a:t> 2674</a:t>
            </a:r>
          </a:p>
        </p:txBody>
      </p:sp>
      <p:grpSp>
        <p:nvGrpSpPr>
          <p:cNvPr id="8" name="Group 8"/>
          <p:cNvGrpSpPr/>
          <p:nvPr/>
        </p:nvGrpSpPr>
        <p:grpSpPr>
          <a:xfrm>
            <a:off x="14500955" y="1866623"/>
            <a:ext cx="2758345" cy="245871"/>
            <a:chOff x="0" y="0"/>
            <a:chExt cx="726478" cy="64756"/>
          </a:xfrm>
        </p:grpSpPr>
        <p:sp>
          <p:nvSpPr>
            <p:cNvPr id="9" name="Freeform 9"/>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162895"/>
            <a:ext cx="14897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Introduction to the Organization, Project, Team</a:t>
            </a:r>
          </a:p>
        </p:txBody>
      </p:sp>
      <p:sp>
        <p:nvSpPr>
          <p:cNvPr id="4" name="TextBox 4"/>
          <p:cNvSpPr txBox="1"/>
          <p:nvPr/>
        </p:nvSpPr>
        <p:spPr>
          <a:xfrm>
            <a:off x="1028700" y="4174436"/>
            <a:ext cx="16230600" cy="5182894"/>
          </a:xfrm>
          <a:prstGeom prst="rect">
            <a:avLst/>
          </a:prstGeom>
        </p:spPr>
        <p:txBody>
          <a:bodyPr wrap="square" lIns="0" tIns="0" rIns="0" bIns="0" rtlCol="0" anchor="t">
            <a:spAutoFit/>
          </a:bodyPr>
          <a:lstStyle/>
          <a:p>
            <a:pPr>
              <a:lnSpc>
                <a:spcPts val="3359"/>
              </a:lnSpc>
            </a:pPr>
            <a:r>
              <a:rPr lang="en-US" sz="2400" dirty="0">
                <a:solidFill>
                  <a:srgbClr val="2D262A"/>
                </a:solidFill>
                <a:latin typeface="Montserrat Classic"/>
              </a:rPr>
              <a:t>Kearney County Health Services is a 10-bed critical access hospital located in South Central Nebraska. Recently updated in 2013, our services include a 3-bay Emergency Department, Acute/Inpatient care, Observation, Swing Bed, Outpatient Surgery, Outpatient Infusion, Wound care, Lab and Radiology services, Cardiac Rehab, and host a wide variety of Outpatient Specialty Clinics. </a:t>
            </a:r>
          </a:p>
          <a:p>
            <a:pPr>
              <a:lnSpc>
                <a:spcPts val="3359"/>
              </a:lnSpc>
            </a:pPr>
            <a:endParaRPr lang="en-US" sz="2400" dirty="0">
              <a:solidFill>
                <a:srgbClr val="2D262A"/>
              </a:solidFill>
              <a:latin typeface="Montserrat Classic"/>
            </a:endParaRPr>
          </a:p>
          <a:p>
            <a:pPr>
              <a:lnSpc>
                <a:spcPts val="3359"/>
              </a:lnSpc>
            </a:pPr>
            <a:r>
              <a:rPr lang="en-US" sz="2400" dirty="0">
                <a:solidFill>
                  <a:srgbClr val="2D262A"/>
                </a:solidFill>
                <a:latin typeface="Montserrat Classic"/>
              </a:rPr>
              <a:t>Timely administration of antibiotics in patients who present to the Emergency Department with sepsis decreases the risk of hospital mortality and improves patient outcomes. My Capstone project  tracked our door to antibiotic time intervals in the Emergency Department. </a:t>
            </a:r>
          </a:p>
          <a:p>
            <a:pPr>
              <a:lnSpc>
                <a:spcPts val="3359"/>
              </a:lnSpc>
            </a:pPr>
            <a:endParaRPr lang="en-US" sz="2400" dirty="0">
              <a:solidFill>
                <a:srgbClr val="2D262A"/>
              </a:solidFill>
              <a:latin typeface="Montserrat Classic"/>
            </a:endParaRPr>
          </a:p>
          <a:p>
            <a:pPr>
              <a:lnSpc>
                <a:spcPts val="3359"/>
              </a:lnSpc>
            </a:pPr>
            <a:r>
              <a:rPr lang="en-US" sz="2400" dirty="0">
                <a:solidFill>
                  <a:srgbClr val="2D262A"/>
                </a:solidFill>
                <a:latin typeface="Montserrat Classic"/>
              </a:rPr>
              <a:t>My team members include Chief Nursing Operator, Quality Director, ED Providers, Acute Care RN and LPNs who work in the ED and Laboratory. These members are our front line staff who take care of and manage the care of patients who present to the ED. C-Suite support is essential in facilitating change and policy.</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28700" y="2476500"/>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AIM Statement</a:t>
            </a:r>
          </a:p>
        </p:txBody>
      </p:sp>
      <p:sp>
        <p:nvSpPr>
          <p:cNvPr id="17" name="TextBox 17"/>
          <p:cNvSpPr txBox="1"/>
          <p:nvPr/>
        </p:nvSpPr>
        <p:spPr>
          <a:xfrm>
            <a:off x="938475" y="3551935"/>
            <a:ext cx="16230600" cy="3002810"/>
          </a:xfrm>
          <a:prstGeom prst="rect">
            <a:avLst/>
          </a:prstGeom>
        </p:spPr>
        <p:txBody>
          <a:bodyPr wrap="square" lIns="0" tIns="0" rIns="0" bIns="0" rtlCol="0" anchor="t">
            <a:spAutoFit/>
          </a:bodyPr>
          <a:lstStyle/>
          <a:p>
            <a:pPr>
              <a:lnSpc>
                <a:spcPts val="3359"/>
              </a:lnSpc>
            </a:pPr>
            <a:endParaRPr lang="en-US" sz="2400" dirty="0">
              <a:solidFill>
                <a:srgbClr val="2D262A"/>
              </a:solidFill>
              <a:latin typeface="Montserrat Classic"/>
            </a:endParaRPr>
          </a:p>
          <a:p>
            <a:pPr>
              <a:lnSpc>
                <a:spcPts val="3359"/>
              </a:lnSpc>
            </a:pPr>
            <a:r>
              <a:rPr lang="en-US" sz="2800" dirty="0">
                <a:solidFill>
                  <a:srgbClr val="2D262A"/>
                </a:solidFill>
                <a:latin typeface="Montserrat Classic"/>
              </a:rPr>
              <a:t>The aim of this project is to improve antibiotic administration in the Emergency Department at Kearney County Health Services for patients with a diagnosis of Sepsis by 30 minutes within 1 year from July 2024-June 2025. Current recommendations include early administration of an intravenous broad-spectrum antimicrobial agent within 1 hour or sooner in patients who present to the ED with sepsis and septic shock. </a:t>
            </a:r>
            <a:endParaRPr lang="en-US" sz="2400" dirty="0">
              <a:solidFill>
                <a:srgbClr val="2D262A"/>
              </a:solidFill>
              <a:latin typeface="Montserrat Classic"/>
            </a:endParaRPr>
          </a:p>
          <a:p>
            <a:pPr>
              <a:lnSpc>
                <a:spcPts val="3359"/>
              </a:lnSpc>
            </a:pPr>
            <a:endParaRPr lang="en-US" sz="2400" dirty="0">
              <a:solidFill>
                <a:srgbClr val="2D262A"/>
              </a:solidFill>
              <a:latin typeface="Montserrat Classic"/>
            </a:endParaRP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7"/>
          <p:cNvSpPr txBox="1"/>
          <p:nvPr/>
        </p:nvSpPr>
        <p:spPr>
          <a:xfrm>
            <a:off x="4419600" y="1181100"/>
            <a:ext cx="9168075" cy="687176"/>
          </a:xfrm>
          <a:prstGeom prst="rect">
            <a:avLst/>
          </a:prstGeom>
        </p:spPr>
        <p:txBody>
          <a:bodyPr wrap="square" lIns="0" tIns="0" rIns="0" bIns="0" rtlCol="0" anchor="t">
            <a:spAutoFit/>
          </a:bodyPr>
          <a:lstStyle/>
          <a:p>
            <a:pPr algn="ctr">
              <a:lnSpc>
                <a:spcPts val="5264"/>
              </a:lnSpc>
            </a:pPr>
            <a:r>
              <a:rPr lang="en-US" sz="5600" dirty="0">
                <a:solidFill>
                  <a:srgbClr val="1E3262"/>
                </a:solidFill>
                <a:latin typeface="Montserrat Extra-Bold Bold"/>
              </a:rPr>
              <a:t>Measuring Success</a:t>
            </a:r>
          </a:p>
        </p:txBody>
      </p:sp>
      <p:sp>
        <p:nvSpPr>
          <p:cNvPr id="26" name="TextBox 26"/>
          <p:cNvSpPr txBox="1"/>
          <p:nvPr/>
        </p:nvSpPr>
        <p:spPr>
          <a:xfrm>
            <a:off x="1714500" y="3009900"/>
            <a:ext cx="14859000" cy="6490944"/>
          </a:xfrm>
          <a:prstGeom prst="rect">
            <a:avLst/>
          </a:prstGeom>
        </p:spPr>
        <p:txBody>
          <a:bodyPr wrap="square" lIns="0" tIns="0" rIns="0" bIns="0" rtlCol="0" anchor="t">
            <a:spAutoFit/>
          </a:bodyPr>
          <a:lstStyle/>
          <a:p>
            <a:pPr>
              <a:lnSpc>
                <a:spcPts val="3359"/>
              </a:lnSpc>
            </a:pPr>
            <a:r>
              <a:rPr lang="en-US" sz="2400" dirty="0">
                <a:solidFill>
                  <a:srgbClr val="2D262A"/>
                </a:solidFill>
                <a:latin typeface="Montserrat Classic"/>
              </a:rPr>
              <a:t>Sepsis DA2 monthly report from Cerner will be utilized to provide list of patients who present to the ED with a qualifying diagnosis of Sepsis. Time interval studies will be done to track patients, these include;  door to lab order, lab order to lab result, lab result to ABX order, and ABX order to administration time. Time interval also done from flagged EHR alert to ABX administration time. All patients will be placed in a spreadsheet and tracked. </a:t>
            </a:r>
          </a:p>
          <a:p>
            <a:pPr>
              <a:lnSpc>
                <a:spcPts val="3359"/>
              </a:lnSpc>
            </a:pPr>
            <a:endParaRPr lang="en-US" sz="2400" i="1" dirty="0">
              <a:solidFill>
                <a:srgbClr val="2D262A"/>
              </a:solidFill>
              <a:latin typeface="Montserrat Classic"/>
            </a:endParaRPr>
          </a:p>
          <a:p>
            <a:pPr marL="342900" indent="-342900">
              <a:lnSpc>
                <a:spcPts val="3359"/>
              </a:lnSpc>
              <a:buFont typeface="Wingdings" panose="05000000000000000000" pitchFamily="2" charset="2"/>
              <a:buChar char="ü"/>
            </a:pPr>
            <a:r>
              <a:rPr lang="en-US" sz="2400" i="1" dirty="0">
                <a:solidFill>
                  <a:srgbClr val="2D262A"/>
                </a:solidFill>
                <a:latin typeface="Montserrat Classic"/>
              </a:rPr>
              <a:t>810 total ED admissions from Jan 1 2024-August 31</a:t>
            </a:r>
            <a:r>
              <a:rPr lang="en-US" sz="2400" i="1" baseline="30000" dirty="0">
                <a:solidFill>
                  <a:srgbClr val="2D262A"/>
                </a:solidFill>
                <a:latin typeface="Montserrat Classic"/>
              </a:rPr>
              <a:t>st</a:t>
            </a:r>
            <a:r>
              <a:rPr lang="en-US" sz="2400" i="1" dirty="0">
                <a:solidFill>
                  <a:srgbClr val="2D262A"/>
                </a:solidFill>
                <a:latin typeface="Montserrat Classic"/>
              </a:rPr>
              <a:t> 2024</a:t>
            </a:r>
          </a:p>
          <a:p>
            <a:pPr marL="342900" indent="-342900">
              <a:lnSpc>
                <a:spcPts val="3359"/>
              </a:lnSpc>
              <a:buFont typeface="Wingdings" panose="05000000000000000000" pitchFamily="2" charset="2"/>
              <a:buChar char="ü"/>
            </a:pPr>
            <a:r>
              <a:rPr lang="en-US" sz="2400" i="1" dirty="0">
                <a:solidFill>
                  <a:srgbClr val="2D262A"/>
                </a:solidFill>
                <a:latin typeface="Montserrat Classic"/>
              </a:rPr>
              <a:t>20 patients had a final diagnosis of sepsis or severe sepsis. </a:t>
            </a:r>
          </a:p>
          <a:p>
            <a:pPr marL="342900" indent="-342900">
              <a:lnSpc>
                <a:spcPts val="3359"/>
              </a:lnSpc>
              <a:buFont typeface="Wingdings" panose="05000000000000000000" pitchFamily="2" charset="2"/>
              <a:buChar char="ü"/>
            </a:pPr>
            <a:r>
              <a:rPr lang="en-US" sz="2400" i="1" dirty="0">
                <a:solidFill>
                  <a:srgbClr val="2D262A"/>
                </a:solidFill>
                <a:latin typeface="Montserrat Classic"/>
              </a:rPr>
              <a:t>15  of those patients flagged the EHR for Sepsis ED Alert or  SIRS ED Alert</a:t>
            </a:r>
          </a:p>
          <a:p>
            <a:pPr marL="342900" indent="-342900">
              <a:lnSpc>
                <a:spcPts val="3359"/>
              </a:lnSpc>
              <a:buFont typeface="Wingdings" panose="05000000000000000000" pitchFamily="2" charset="2"/>
              <a:buChar char="ü"/>
            </a:pPr>
            <a:endParaRPr lang="en-US" sz="2400" i="1" dirty="0">
              <a:solidFill>
                <a:srgbClr val="2D262A"/>
              </a:solidFill>
              <a:latin typeface="Montserrat Classic"/>
            </a:endParaRPr>
          </a:p>
          <a:p>
            <a:pPr marL="342900" indent="-342900">
              <a:lnSpc>
                <a:spcPts val="3359"/>
              </a:lnSpc>
              <a:buFont typeface="Wingdings" panose="05000000000000000000" pitchFamily="2" charset="2"/>
              <a:buChar char="ü"/>
            </a:pPr>
            <a:endParaRPr lang="en-US" sz="2400" i="1" dirty="0">
              <a:solidFill>
                <a:srgbClr val="2D262A"/>
              </a:solidFill>
              <a:latin typeface="Montserrat Classic"/>
            </a:endParaRPr>
          </a:p>
          <a:p>
            <a:pPr marL="342900" indent="-342900">
              <a:lnSpc>
                <a:spcPts val="3359"/>
              </a:lnSpc>
              <a:buFont typeface="Wingdings" panose="05000000000000000000" pitchFamily="2" charset="2"/>
              <a:buChar char="ü"/>
            </a:pPr>
            <a:endParaRPr lang="en-US" sz="2400" i="1" dirty="0">
              <a:solidFill>
                <a:srgbClr val="2D262A"/>
              </a:solidFill>
              <a:latin typeface="Montserrat Classic"/>
            </a:endParaRPr>
          </a:p>
          <a:p>
            <a:pPr>
              <a:lnSpc>
                <a:spcPts val="3359"/>
              </a:lnSpc>
            </a:pPr>
            <a:r>
              <a:rPr lang="en-US" sz="2400" i="1" dirty="0">
                <a:solidFill>
                  <a:srgbClr val="FF0000"/>
                </a:solidFill>
                <a:latin typeface="Montserrat Classic" panose="020B0604020202020204" charset="0"/>
              </a:rPr>
              <a:t>**EXCLUSIONS  to Project:  Patients that presented to ED with Sepsis criteria and discharged to hospice care will not be included in results. </a:t>
            </a:r>
            <a:endParaRPr lang="en-US" sz="2400" i="1" dirty="0">
              <a:solidFill>
                <a:srgbClr val="2D262A"/>
              </a:solidFill>
              <a:latin typeface="Montserrat Classic"/>
            </a:endParaRPr>
          </a:p>
          <a:p>
            <a:pPr>
              <a:lnSpc>
                <a:spcPts val="3359"/>
              </a:lnSpc>
            </a:pPr>
            <a:endParaRPr lang="en-US" sz="2400" dirty="0">
              <a:solidFill>
                <a:srgbClr val="2D262A"/>
              </a:solidFill>
              <a:latin typeface="Montserrat Class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2413635"/>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600200" y="2396393"/>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Selecting Changes</a:t>
            </a:r>
          </a:p>
        </p:txBody>
      </p:sp>
      <p:sp>
        <p:nvSpPr>
          <p:cNvPr id="14" name="Freeform 14"/>
          <p:cNvSpPr/>
          <p:nvPr/>
        </p:nvSpPr>
        <p:spPr>
          <a:xfrm>
            <a:off x="1028700" y="1595293"/>
            <a:ext cx="2758345" cy="47625"/>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18" name="TextBox 17">
            <a:extLst>
              <a:ext uri="{FF2B5EF4-FFF2-40B4-BE49-F238E27FC236}">
                <a16:creationId xmlns:a16="http://schemas.microsoft.com/office/drawing/2014/main" id="{BF845833-5AC4-DE77-417A-A8BF6936C596}"/>
              </a:ext>
            </a:extLst>
          </p:cNvPr>
          <p:cNvSpPr txBox="1"/>
          <p:nvPr/>
        </p:nvSpPr>
        <p:spPr>
          <a:xfrm>
            <a:off x="1600200" y="3658020"/>
            <a:ext cx="15087600" cy="5016758"/>
          </a:xfrm>
          <a:prstGeom prst="rect">
            <a:avLst/>
          </a:prstGeom>
          <a:noFill/>
        </p:spPr>
        <p:txBody>
          <a:bodyPr wrap="square">
            <a:spAutoFit/>
          </a:bodyPr>
          <a:lstStyle/>
          <a:p>
            <a:r>
              <a:rPr lang="en-US" sz="3200" b="0" i="0" dirty="0">
                <a:solidFill>
                  <a:srgbClr val="333333"/>
                </a:solidFill>
                <a:effectLst/>
                <a:latin typeface="Fira Sans" panose="020B0503050000020004" pitchFamily="34" charset="0"/>
              </a:rPr>
              <a:t>A multidisciplinary team approach was done to organize and drive improvement in this project, included nursing, provider, leadership, quality, and lab services. The aim was to include leadership and front-line staff to ensure change and feasibility of interventions. </a:t>
            </a:r>
            <a:endParaRPr lang="en-US" sz="3000" dirty="0">
              <a:latin typeface="Montserrat Classic" panose="020B0604020202020204" charset="0"/>
            </a:endParaRPr>
          </a:p>
          <a:p>
            <a:pPr lvl="1"/>
            <a:r>
              <a:rPr lang="en-US" sz="2400" dirty="0">
                <a:latin typeface="Montserrat Classic" panose="020B0604020202020204" charset="0"/>
              </a:rPr>
              <a:t> </a:t>
            </a:r>
          </a:p>
          <a:p>
            <a:pPr marL="800100" lvl="1" indent="-342900">
              <a:buFont typeface="Arial" panose="020B0604020202020204" pitchFamily="34" charset="0"/>
              <a:buChar char="•"/>
            </a:pPr>
            <a:r>
              <a:rPr lang="en-US" sz="2400" dirty="0">
                <a:latin typeface="Montserrat Classic" panose="020B0604020202020204" charset="0"/>
              </a:rPr>
              <a:t>Staff education provided and re-enforcing importance of early antibiotic administration. </a:t>
            </a:r>
          </a:p>
          <a:p>
            <a:pPr marL="800100" lvl="1" indent="-342900">
              <a:buFont typeface="Arial" panose="020B0604020202020204" pitchFamily="34" charset="0"/>
              <a:buChar char="•"/>
            </a:pPr>
            <a:r>
              <a:rPr lang="en-US" sz="2400" dirty="0">
                <a:latin typeface="Montserrat Classic" panose="020B0604020202020204" charset="0"/>
              </a:rPr>
              <a:t>Lab specimens collected at the earliest time. </a:t>
            </a:r>
          </a:p>
          <a:p>
            <a:pPr marL="800100" lvl="1" indent="-342900">
              <a:buFont typeface="Arial" panose="020B0604020202020204" pitchFamily="34" charset="0"/>
              <a:buChar char="•"/>
            </a:pPr>
            <a:r>
              <a:rPr lang="en-US" sz="2400" dirty="0">
                <a:latin typeface="Montserrat Classic" panose="020B0604020202020204" charset="0"/>
              </a:rPr>
              <a:t>Antibiotic order time to administration time goal of 15 mins. </a:t>
            </a:r>
          </a:p>
          <a:p>
            <a:pPr marL="800100" lvl="1" indent="-342900">
              <a:buFont typeface="Arial" panose="020B0604020202020204" pitchFamily="34" charset="0"/>
              <a:buChar char="•"/>
            </a:pPr>
            <a:r>
              <a:rPr lang="en-US" sz="2400" dirty="0">
                <a:latin typeface="Montserrat Classic" panose="020B0604020202020204" charset="0"/>
              </a:rPr>
              <a:t>Working with lab to call back ED providers when labs are resulted in EHR.</a:t>
            </a:r>
          </a:p>
          <a:p>
            <a:pPr lvl="1"/>
            <a:endParaRPr lang="en-US" sz="2400" dirty="0">
              <a:latin typeface="Montserrat Classic" panose="020B0604020202020204" charset="0"/>
            </a:endParaRPr>
          </a:p>
          <a:p>
            <a:pPr lvl="1"/>
            <a:endParaRPr lang="en-US" sz="2400" i="1" dirty="0">
              <a:latin typeface="Montserrat Classic" panose="020B0604020202020204" charset="0"/>
            </a:endParaRPr>
          </a:p>
          <a:p>
            <a:pPr marL="800100" lvl="1" indent="-342900">
              <a:buFont typeface="Arial" panose="020B0604020202020204" pitchFamily="34" charset="0"/>
              <a:buChar char="•"/>
            </a:pPr>
            <a:endParaRPr lang="en-US" sz="2400" dirty="0">
              <a:latin typeface="Montserrat Classic" panose="020B060402020202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921881" y="9258300"/>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9" name="TextBox 19"/>
          <p:cNvSpPr txBox="1"/>
          <p:nvPr/>
        </p:nvSpPr>
        <p:spPr>
          <a:xfrm>
            <a:off x="417519" y="1638300"/>
            <a:ext cx="10549054" cy="8248412"/>
          </a:xfrm>
          <a:prstGeom prst="rect">
            <a:avLst/>
          </a:prstGeom>
        </p:spPr>
        <p:txBody>
          <a:bodyPr wrap="square" lIns="0" tIns="0" rIns="0" bIns="0" rtlCol="0" anchor="t">
            <a:spAutoFit/>
          </a:bodyPr>
          <a:lstStyle/>
          <a:p>
            <a:pPr algn="l"/>
            <a:r>
              <a:rPr lang="en-US" sz="2400" b="1" i="0" dirty="0">
                <a:solidFill>
                  <a:srgbClr val="1B1B1B"/>
                </a:solidFill>
                <a:effectLst/>
                <a:latin typeface="Montserrat Classic" panose="020B0604020202020204" charset="0"/>
              </a:rPr>
              <a:t>Plan</a:t>
            </a:r>
          </a:p>
          <a:p>
            <a:pPr marL="342900" indent="-342900" algn="l">
              <a:buFont typeface="Wingdings" panose="05000000000000000000" pitchFamily="2" charset="2"/>
              <a:buChar char="ü"/>
            </a:pPr>
            <a:r>
              <a:rPr lang="en-US" sz="2000" i="0" dirty="0">
                <a:solidFill>
                  <a:srgbClr val="1B1B1B"/>
                </a:solidFill>
                <a:effectLst/>
                <a:latin typeface="Montserrat Classic" panose="020B0604020202020204" charset="0"/>
              </a:rPr>
              <a:t> ER Charts reviewed and time intervals collected for all patients identified (diagnosed) with sepsis.</a:t>
            </a:r>
          </a:p>
          <a:p>
            <a:pPr marL="342900" indent="-342900" algn="l">
              <a:buFont typeface="Wingdings" panose="05000000000000000000" pitchFamily="2" charset="2"/>
              <a:buChar char="ü"/>
            </a:pPr>
            <a:r>
              <a:rPr lang="en-US" sz="2000" i="0" dirty="0">
                <a:solidFill>
                  <a:srgbClr val="1B1B1B"/>
                </a:solidFill>
                <a:effectLst/>
                <a:latin typeface="Montserrat Classic" panose="020B0604020202020204" charset="0"/>
              </a:rPr>
              <a:t>Time interval studies </a:t>
            </a:r>
            <a:r>
              <a:rPr lang="en-US" sz="2000" dirty="0">
                <a:solidFill>
                  <a:srgbClr val="1B1B1B"/>
                </a:solidFill>
                <a:latin typeface="Montserrat Classic" panose="020B0604020202020204" charset="0"/>
              </a:rPr>
              <a:t>from</a:t>
            </a:r>
            <a:r>
              <a:rPr lang="en-US" sz="2000" i="0" dirty="0">
                <a:solidFill>
                  <a:srgbClr val="1B1B1B"/>
                </a:solidFill>
                <a:effectLst/>
                <a:latin typeface="Montserrat Classic" panose="020B0604020202020204" charset="0"/>
              </a:rPr>
              <a:t> door to lab results, lab result to antibiotic order, antibiotic order to administration, and door to antibiotic </a:t>
            </a:r>
          </a:p>
          <a:p>
            <a:pPr marL="342900" indent="-342900" algn="l">
              <a:buFont typeface="Wingdings" panose="05000000000000000000" pitchFamily="2" charset="2"/>
              <a:buChar char="ü"/>
            </a:pPr>
            <a:r>
              <a:rPr lang="en-US" sz="2000" i="0" dirty="0">
                <a:solidFill>
                  <a:srgbClr val="1B1B1B"/>
                </a:solidFill>
                <a:effectLst/>
                <a:latin typeface="Montserrat Classic" panose="020B0604020202020204" charset="0"/>
              </a:rPr>
              <a:t>Monitor timely administration of antibiotic order once it is placed</a:t>
            </a:r>
          </a:p>
          <a:p>
            <a:pPr marL="342900" indent="-342900" algn="l">
              <a:buFont typeface="Wingdings" panose="05000000000000000000" pitchFamily="2" charset="2"/>
              <a:buChar char="ü"/>
            </a:pPr>
            <a:r>
              <a:rPr lang="en-US" sz="2000" i="0" dirty="0">
                <a:solidFill>
                  <a:srgbClr val="1B1B1B"/>
                </a:solidFill>
                <a:effectLst/>
                <a:latin typeface="Montserrat Classic" panose="020B0604020202020204" charset="0"/>
              </a:rPr>
              <a:t>Time interval and monitoring UA collection time to lab order placed</a:t>
            </a:r>
          </a:p>
          <a:p>
            <a:pPr marL="342900" indent="-342900" algn="l">
              <a:buFont typeface="Wingdings" panose="05000000000000000000" pitchFamily="2" charset="2"/>
              <a:buChar char="ü"/>
            </a:pPr>
            <a:r>
              <a:rPr lang="en-US" sz="2000" dirty="0">
                <a:solidFill>
                  <a:srgbClr val="1B1B1B"/>
                </a:solidFill>
                <a:latin typeface="Montserrat Classic" panose="020B0604020202020204" charset="0"/>
              </a:rPr>
              <a:t>Create Sepsis flowsheet for nursing staff</a:t>
            </a:r>
            <a:endParaRPr lang="en-US" sz="2000" i="0" dirty="0">
              <a:solidFill>
                <a:srgbClr val="1B1B1B"/>
              </a:solidFill>
              <a:effectLst/>
              <a:latin typeface="Montserrat Classic" panose="020B0604020202020204" charset="0"/>
            </a:endParaRPr>
          </a:p>
          <a:p>
            <a:pPr marL="342900" indent="-342900" algn="l">
              <a:buFont typeface="Wingdings" panose="05000000000000000000" pitchFamily="2" charset="2"/>
              <a:buChar char="ü"/>
            </a:pPr>
            <a:endParaRPr lang="en-US" sz="2000" i="0" dirty="0">
              <a:solidFill>
                <a:srgbClr val="1B1B1B"/>
              </a:solidFill>
              <a:effectLst/>
              <a:latin typeface="Montserrat Classic" panose="020B0604020202020204" charset="0"/>
            </a:endParaRPr>
          </a:p>
          <a:p>
            <a:pPr algn="l"/>
            <a:r>
              <a:rPr lang="en-US" sz="2000" dirty="0">
                <a:solidFill>
                  <a:srgbClr val="1B1B1B"/>
                </a:solidFill>
                <a:latin typeface="Montserrat Classic" panose="020B0604020202020204" charset="0"/>
              </a:rPr>
              <a:t>	This will help identify time gaps that result in a delay to antibiotic  	administration</a:t>
            </a:r>
          </a:p>
          <a:p>
            <a:pPr algn="l"/>
            <a:endParaRPr lang="en-US" sz="2000" i="0" dirty="0">
              <a:solidFill>
                <a:srgbClr val="1B1B1B"/>
              </a:solidFill>
              <a:effectLst/>
              <a:latin typeface="Montserrat Classic" panose="020B0604020202020204" charset="0"/>
            </a:endParaRPr>
          </a:p>
          <a:p>
            <a:pPr marL="342900" indent="-342900" algn="l">
              <a:buFont typeface="Wingdings" panose="05000000000000000000" pitchFamily="2" charset="2"/>
              <a:buChar char="ü"/>
            </a:pPr>
            <a:r>
              <a:rPr lang="en-US" sz="2000" dirty="0">
                <a:solidFill>
                  <a:srgbClr val="1B1B1B"/>
                </a:solidFill>
                <a:latin typeface="Montserrat Classic" panose="020B0604020202020204" charset="0"/>
              </a:rPr>
              <a:t>CNO, Quality Director, ED providers, and staff to facilitate improvement</a:t>
            </a:r>
            <a:endParaRPr lang="en-US" sz="2000" i="0" dirty="0">
              <a:solidFill>
                <a:srgbClr val="1B1B1B"/>
              </a:solidFill>
              <a:effectLst/>
              <a:latin typeface="Montserrat Classic" panose="020B0604020202020204" charset="0"/>
            </a:endParaRPr>
          </a:p>
          <a:p>
            <a:pPr algn="l"/>
            <a:r>
              <a:rPr lang="en-US" sz="2400" b="1" i="0" dirty="0">
                <a:solidFill>
                  <a:srgbClr val="1B1B1B"/>
                </a:solidFill>
                <a:effectLst/>
                <a:latin typeface="Montserrat Classic" panose="020B0604020202020204" charset="0"/>
              </a:rPr>
              <a:t>Do</a:t>
            </a:r>
          </a:p>
          <a:p>
            <a:pPr marL="342900" indent="-342900" algn="l">
              <a:buFont typeface="Wingdings" panose="05000000000000000000" pitchFamily="2" charset="2"/>
              <a:buChar char="ü"/>
            </a:pPr>
            <a:r>
              <a:rPr lang="en-US" sz="2000" i="0" dirty="0">
                <a:solidFill>
                  <a:srgbClr val="1B1B1B"/>
                </a:solidFill>
                <a:effectLst/>
                <a:latin typeface="Montserrat Classic" panose="020B0604020202020204" charset="0"/>
              </a:rPr>
              <a:t>Project is a work </a:t>
            </a:r>
            <a:r>
              <a:rPr lang="en-US" sz="2000" dirty="0">
                <a:solidFill>
                  <a:srgbClr val="1B1B1B"/>
                </a:solidFill>
                <a:latin typeface="Montserrat Classic" panose="020B0604020202020204" charset="0"/>
              </a:rPr>
              <a:t>in</a:t>
            </a:r>
            <a:r>
              <a:rPr lang="en-US" sz="2000" i="0" dirty="0">
                <a:solidFill>
                  <a:srgbClr val="1B1B1B"/>
                </a:solidFill>
                <a:effectLst/>
                <a:latin typeface="Montserrat Classic" panose="020B0604020202020204" charset="0"/>
              </a:rPr>
              <a:t> progress. </a:t>
            </a:r>
            <a:r>
              <a:rPr lang="en-US" sz="2000" dirty="0">
                <a:solidFill>
                  <a:srgbClr val="1B1B1B"/>
                </a:solidFill>
                <a:latin typeface="Montserrat Classic" panose="020B0604020202020204" charset="0"/>
              </a:rPr>
              <a:t>It</a:t>
            </a:r>
            <a:r>
              <a:rPr lang="en-US" sz="2000" i="0" dirty="0">
                <a:solidFill>
                  <a:srgbClr val="1B1B1B"/>
                </a:solidFill>
                <a:effectLst/>
                <a:latin typeface="Montserrat Classic" panose="020B0604020202020204" charset="0"/>
              </a:rPr>
              <a:t> will </a:t>
            </a:r>
            <a:r>
              <a:rPr lang="en-US" sz="2000" dirty="0">
                <a:solidFill>
                  <a:srgbClr val="1B1B1B"/>
                </a:solidFill>
                <a:latin typeface="Montserrat Classic" panose="020B0604020202020204" charset="0"/>
              </a:rPr>
              <a:t>need additional observation time to track changes. Additional data from DA2 reports needed to trend time intervals after implanting interventions in order to see if there was or will be an improvement in time of antibiotic administration </a:t>
            </a:r>
            <a:endParaRPr lang="en-US" sz="2000" i="0" dirty="0">
              <a:solidFill>
                <a:srgbClr val="1B1B1B"/>
              </a:solidFill>
              <a:effectLst/>
              <a:latin typeface="Montserrat Classic" panose="020B0604020202020204" charset="0"/>
            </a:endParaRPr>
          </a:p>
          <a:p>
            <a:pPr algn="l"/>
            <a:r>
              <a:rPr lang="en-US" sz="2400" b="1" i="0" dirty="0">
                <a:solidFill>
                  <a:srgbClr val="1B1B1B"/>
                </a:solidFill>
                <a:effectLst/>
                <a:latin typeface="Montserrat Classic" panose="020B0604020202020204" charset="0"/>
              </a:rPr>
              <a:t>Study</a:t>
            </a:r>
          </a:p>
          <a:p>
            <a:pPr marL="342900" indent="-342900" algn="l">
              <a:buFont typeface="Wingdings" panose="05000000000000000000" pitchFamily="2" charset="2"/>
              <a:buChar char="ü"/>
            </a:pPr>
            <a:r>
              <a:rPr lang="en-US" sz="2000" dirty="0">
                <a:solidFill>
                  <a:srgbClr val="1B1B1B"/>
                </a:solidFill>
                <a:latin typeface="Montserrat Classic" panose="020B0604020202020204" charset="0"/>
              </a:rPr>
              <a:t>Collect DA2 reports and place data into a spreadsheet. There are multiple variables</a:t>
            </a:r>
            <a:r>
              <a:rPr lang="en-US" sz="2000" dirty="0">
                <a:latin typeface="Montserrat Classic" panose="020B0604020202020204" charset="0"/>
              </a:rPr>
              <a:t> found in determining the </a:t>
            </a:r>
            <a:r>
              <a:rPr lang="en-US" sz="2000" dirty="0">
                <a:solidFill>
                  <a:srgbClr val="1B1B1B"/>
                </a:solidFill>
                <a:latin typeface="Montserrat Classic" panose="020B0604020202020204" charset="0"/>
              </a:rPr>
              <a:t>door to antibiotic administration times. Plan revised to try and improve shorter time intervals for nursing, laboratory, and providers. Overall more observation time is needed.</a:t>
            </a:r>
            <a:endParaRPr lang="en-US" sz="2000" i="0" dirty="0">
              <a:solidFill>
                <a:srgbClr val="1B1B1B"/>
              </a:solidFill>
              <a:effectLst/>
              <a:latin typeface="Montserrat Classic" panose="020B0604020202020204" charset="0"/>
            </a:endParaRPr>
          </a:p>
          <a:p>
            <a:pPr algn="l"/>
            <a:r>
              <a:rPr lang="en-US" sz="2400" b="1" i="0" dirty="0">
                <a:solidFill>
                  <a:srgbClr val="1B1B1B"/>
                </a:solidFill>
                <a:effectLst/>
                <a:latin typeface="Montserrat Classic" panose="020B0604020202020204" charset="0"/>
              </a:rPr>
              <a:t>Act</a:t>
            </a:r>
          </a:p>
          <a:p>
            <a:pPr marL="342900" indent="-342900" algn="l">
              <a:buFont typeface="Wingdings" panose="05000000000000000000" pitchFamily="2" charset="2"/>
              <a:buChar char="ü"/>
            </a:pPr>
            <a:r>
              <a:rPr lang="en-US" sz="2000" dirty="0">
                <a:solidFill>
                  <a:srgbClr val="1B1B1B"/>
                </a:solidFill>
                <a:latin typeface="Montserrat Classic" panose="020B0604020202020204" charset="0"/>
              </a:rPr>
              <a:t>Track and monitor progress.  Interventions  may need modified or changed depending on time intervals. </a:t>
            </a:r>
            <a:endParaRPr lang="en-US" sz="2000" i="0" dirty="0">
              <a:solidFill>
                <a:srgbClr val="1B1B1B"/>
              </a:solidFill>
              <a:effectLst/>
              <a:latin typeface="Montserrat Classic" panose="020B0604020202020204" charset="0"/>
            </a:endParaRPr>
          </a:p>
        </p:txBody>
      </p:sp>
      <p:sp>
        <p:nvSpPr>
          <p:cNvPr id="26" name="Freeform 26"/>
          <p:cNvSpPr/>
          <p:nvPr/>
        </p:nvSpPr>
        <p:spPr>
          <a:xfrm>
            <a:off x="1028699" y="1250106"/>
            <a:ext cx="2758345" cy="47625"/>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sp>
      <p:pic>
        <p:nvPicPr>
          <p:cNvPr id="28" name="Picture 2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711669"/>
            <a:ext cx="2758345" cy="412279"/>
          </a:xfrm>
          <a:prstGeom prst="rect">
            <a:avLst/>
          </a:prstGeom>
        </p:spPr>
      </p:pic>
      <p:sp>
        <p:nvSpPr>
          <p:cNvPr id="29" name="TextBox 7">
            <a:extLst>
              <a:ext uri="{FF2B5EF4-FFF2-40B4-BE49-F238E27FC236}">
                <a16:creationId xmlns:a16="http://schemas.microsoft.com/office/drawing/2014/main" id="{B313D652-9C39-7482-6AFD-DA9FBABC230A}"/>
              </a:ext>
            </a:extLst>
          </p:cNvPr>
          <p:cNvSpPr txBox="1"/>
          <p:nvPr/>
        </p:nvSpPr>
        <p:spPr>
          <a:xfrm>
            <a:off x="5692046" y="765767"/>
            <a:ext cx="76200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Plan ~ Do ~ Study ~ Act</a:t>
            </a:r>
          </a:p>
        </p:txBody>
      </p:sp>
      <p:pic>
        <p:nvPicPr>
          <p:cNvPr id="31" name="Picture 30">
            <a:extLst>
              <a:ext uri="{FF2B5EF4-FFF2-40B4-BE49-F238E27FC236}">
                <a16:creationId xmlns:a16="http://schemas.microsoft.com/office/drawing/2014/main" id="{D39FB019-C70B-6DDB-ECEA-95FB029A55C2}"/>
              </a:ext>
            </a:extLst>
          </p:cNvPr>
          <p:cNvPicPr>
            <a:picLocks noChangeAspect="1"/>
          </p:cNvPicPr>
          <p:nvPr/>
        </p:nvPicPr>
        <p:blipFill>
          <a:blip r:embed="rId4"/>
          <a:stretch>
            <a:fillRect/>
          </a:stretch>
        </p:blipFill>
        <p:spPr>
          <a:xfrm>
            <a:off x="12420600" y="1856916"/>
            <a:ext cx="3337654" cy="657316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4500955" y="2159559"/>
            <a:ext cx="2758345" cy="245871"/>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7" name="TextBox 7"/>
          <p:cNvSpPr txBox="1"/>
          <p:nvPr/>
        </p:nvSpPr>
        <p:spPr>
          <a:xfrm>
            <a:off x="1028700" y="2151354"/>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Data and Trends</a:t>
            </a:r>
          </a:p>
        </p:txBody>
      </p:sp>
      <p:grpSp>
        <p:nvGrpSpPr>
          <p:cNvPr id="13" name="Group 13"/>
          <p:cNvGrpSpPr/>
          <p:nvPr/>
        </p:nvGrpSpPr>
        <p:grpSpPr>
          <a:xfrm>
            <a:off x="1028700" y="1595293"/>
            <a:ext cx="2758345" cy="47625"/>
            <a:chOff x="0" y="0"/>
            <a:chExt cx="726478" cy="12543"/>
          </a:xfrm>
        </p:grpSpPr>
        <p:sp>
          <p:nvSpPr>
            <p:cNvPr id="14" name="Freeform 14"/>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2" name="TextBox 1">
            <a:extLst>
              <a:ext uri="{FF2B5EF4-FFF2-40B4-BE49-F238E27FC236}">
                <a16:creationId xmlns:a16="http://schemas.microsoft.com/office/drawing/2014/main" id="{5C81B433-80F2-4EBA-8FB0-E6389ED8999F}"/>
              </a:ext>
            </a:extLst>
          </p:cNvPr>
          <p:cNvSpPr txBox="1"/>
          <p:nvPr/>
        </p:nvSpPr>
        <p:spPr>
          <a:xfrm>
            <a:off x="152400" y="9590537"/>
            <a:ext cx="11106150" cy="461665"/>
          </a:xfrm>
          <a:prstGeom prst="rect">
            <a:avLst/>
          </a:prstGeom>
          <a:noFill/>
        </p:spPr>
        <p:txBody>
          <a:bodyPr wrap="square" rtlCol="0">
            <a:spAutoFit/>
          </a:bodyPr>
          <a:lstStyle/>
          <a:p>
            <a:r>
              <a:rPr lang="en-US" sz="2400" dirty="0"/>
              <a:t>Average time of Door to antibiotic administration from Jan1 2024-Aug 31 2024 is 2:15</a:t>
            </a:r>
          </a:p>
        </p:txBody>
      </p:sp>
      <p:graphicFrame>
        <p:nvGraphicFramePr>
          <p:cNvPr id="11" name="Chart 10">
            <a:extLst>
              <a:ext uri="{FF2B5EF4-FFF2-40B4-BE49-F238E27FC236}">
                <a16:creationId xmlns:a16="http://schemas.microsoft.com/office/drawing/2014/main" id="{198AA0E6-D722-4D9D-8E1C-B128AE784753}"/>
              </a:ext>
            </a:extLst>
          </p:cNvPr>
          <p:cNvGraphicFramePr>
            <a:graphicFrameLocks/>
          </p:cNvGraphicFramePr>
          <p:nvPr>
            <p:extLst>
              <p:ext uri="{D42A27DB-BD31-4B8C-83A1-F6EECF244321}">
                <p14:modId xmlns:p14="http://schemas.microsoft.com/office/powerpoint/2010/main" val="1401657802"/>
              </p:ext>
            </p:extLst>
          </p:nvPr>
        </p:nvGraphicFramePr>
        <p:xfrm>
          <a:off x="11071718" y="2812956"/>
          <a:ext cx="6911482" cy="4876800"/>
        </p:xfrm>
        <a:graphic>
          <a:graphicData uri="http://schemas.openxmlformats.org/drawingml/2006/chart">
            <c:chart xmlns:c="http://schemas.openxmlformats.org/drawingml/2006/chart" xmlns:r="http://schemas.openxmlformats.org/officeDocument/2006/relationships" r:id="rId4"/>
          </a:graphicData>
        </a:graphic>
      </p:graphicFrame>
      <p:pic>
        <p:nvPicPr>
          <p:cNvPr id="3" name="Chart 3">
            <a:extLst>
              <a:ext uri="{FF2B5EF4-FFF2-40B4-BE49-F238E27FC236}">
                <a16:creationId xmlns:a16="http://schemas.microsoft.com/office/drawing/2014/main" id="{4FB5E6A8-5273-4AEB-BD59-D5CF08EA9C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659506"/>
            <a:ext cx="10525702" cy="691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6886B95-AB4B-4073-83A9-1DB5FE4747DB}"/>
              </a:ext>
            </a:extLst>
          </p:cNvPr>
          <p:cNvSpPr txBox="1"/>
          <p:nvPr/>
        </p:nvSpPr>
        <p:spPr>
          <a:xfrm>
            <a:off x="11414855" y="8251709"/>
            <a:ext cx="6172200" cy="1569660"/>
          </a:xfrm>
          <a:prstGeom prst="rect">
            <a:avLst/>
          </a:prstGeom>
          <a:noFill/>
        </p:spPr>
        <p:txBody>
          <a:bodyPr wrap="square" rtlCol="0">
            <a:spAutoFit/>
          </a:bodyPr>
          <a:lstStyle/>
          <a:p>
            <a:pPr marL="342900" indent="-342900">
              <a:buFont typeface="Arial" panose="020B0604020202090204" pitchFamily="34" charset="0"/>
              <a:buChar char="•"/>
            </a:pPr>
            <a:r>
              <a:rPr lang="en-US" sz="2400" dirty="0"/>
              <a:t>Average time of ED EHR Sepsis Alert/Sirs Alert to ABX Administration time is 0:45</a:t>
            </a:r>
          </a:p>
          <a:p>
            <a:pPr marL="342900" indent="-342900">
              <a:buFont typeface="Arial" panose="020B0604020202090204" pitchFamily="34" charset="0"/>
              <a:buChar char="•"/>
            </a:pPr>
            <a:r>
              <a:rPr lang="en-US" sz="2400" dirty="0"/>
              <a:t>Average time of UA order to collection time is 1:41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4500955" y="2413635"/>
            <a:ext cx="2758345" cy="245871"/>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7" name="TextBox 7"/>
          <p:cNvSpPr txBox="1"/>
          <p:nvPr/>
        </p:nvSpPr>
        <p:spPr>
          <a:xfrm>
            <a:off x="1371600" y="2413635"/>
            <a:ext cx="9580722"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Return on Investment (ROI)</a:t>
            </a:r>
          </a:p>
        </p:txBody>
      </p:sp>
      <p:grpSp>
        <p:nvGrpSpPr>
          <p:cNvPr id="13" name="Group 13"/>
          <p:cNvGrpSpPr/>
          <p:nvPr/>
        </p:nvGrpSpPr>
        <p:grpSpPr>
          <a:xfrm>
            <a:off x="1028700" y="1595293"/>
            <a:ext cx="2758345" cy="47625"/>
            <a:chOff x="0" y="0"/>
            <a:chExt cx="726478" cy="12543"/>
          </a:xfrm>
        </p:grpSpPr>
        <p:sp>
          <p:nvSpPr>
            <p:cNvPr id="14" name="Freeform 14"/>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18" name="TextBox 17">
            <a:extLst>
              <a:ext uri="{FF2B5EF4-FFF2-40B4-BE49-F238E27FC236}">
                <a16:creationId xmlns:a16="http://schemas.microsoft.com/office/drawing/2014/main" id="{A3625C02-4935-4C92-3FAA-5D727F0CF65A}"/>
              </a:ext>
            </a:extLst>
          </p:cNvPr>
          <p:cNvSpPr txBox="1"/>
          <p:nvPr/>
        </p:nvSpPr>
        <p:spPr>
          <a:xfrm>
            <a:off x="1371600" y="3088721"/>
            <a:ext cx="15773400" cy="3970318"/>
          </a:xfrm>
          <a:prstGeom prst="rect">
            <a:avLst/>
          </a:prstGeom>
          <a:noFill/>
        </p:spPr>
        <p:txBody>
          <a:bodyPr wrap="square">
            <a:spAutoFit/>
          </a:bodyPr>
          <a:lstStyle/>
          <a:p>
            <a:r>
              <a:rPr lang="en-US" sz="3200" dirty="0">
                <a:latin typeface="Montserrat Classic" panose="020B0604020202020204" charset="0"/>
              </a:rPr>
              <a:t>Explore the financial implications of the project:</a:t>
            </a:r>
          </a:p>
          <a:p>
            <a:endParaRPr lang="en-US" sz="3200" dirty="0">
              <a:latin typeface="Montserrat Classic" panose="020B0604020202020204" charset="0"/>
            </a:endParaRPr>
          </a:p>
          <a:p>
            <a:pPr marL="342900" indent="-342900">
              <a:buFont typeface="Wingdings" panose="05000000000000000000" pitchFamily="2" charset="2"/>
              <a:buChar char="ü"/>
            </a:pPr>
            <a:r>
              <a:rPr lang="en-US" sz="2400" dirty="0">
                <a:latin typeface="Montserrat Classic" panose="020B0604020202020204" charset="0"/>
              </a:rPr>
              <a:t>Will costs/expenses be incurred to make noted changes?</a:t>
            </a:r>
          </a:p>
          <a:p>
            <a:pPr marL="800100" lvl="1" indent="-342900">
              <a:buFont typeface="Courier New" panose="02070309020205020404" pitchFamily="49" charset="0"/>
              <a:buChar char="o"/>
            </a:pPr>
            <a:r>
              <a:rPr lang="en-US" sz="2000" dirty="0">
                <a:latin typeface="Montserrat Classic" panose="020B0604020202020204" charset="0"/>
              </a:rPr>
              <a:t>Patient improvement outcome vs cost/expense incurred</a:t>
            </a:r>
          </a:p>
          <a:p>
            <a:pPr marL="1257300" lvl="2" indent="-342900">
              <a:buFont typeface="Courier New" panose="02070309020205020404" pitchFamily="49" charset="0"/>
              <a:buChar char="o"/>
            </a:pPr>
            <a:r>
              <a:rPr lang="en-US" sz="2000" dirty="0">
                <a:latin typeface="Montserrat Classic" panose="020B0604020202020204" charset="0"/>
              </a:rPr>
              <a:t>Earlier antibiotic administration time leads to improved patient mortality and improved patient outcomes which leads to a decrease in length of stay in the hospital and resources used. </a:t>
            </a:r>
          </a:p>
          <a:p>
            <a:pPr marL="800100" lvl="1" indent="-342900">
              <a:buFont typeface="Courier New" panose="02070309020205020404" pitchFamily="49" charset="0"/>
              <a:buChar char="o"/>
            </a:pPr>
            <a:endParaRPr lang="en-US" sz="2000" dirty="0">
              <a:latin typeface="Montserrat Classic" panose="020B0604020202020204" charset="0"/>
            </a:endParaRPr>
          </a:p>
          <a:p>
            <a:pPr marL="800100" lvl="1" indent="-342900">
              <a:buFont typeface="Courier New" panose="02070309020205020404" pitchFamily="49" charset="0"/>
              <a:buChar char="o"/>
            </a:pPr>
            <a:endParaRPr lang="en-US" sz="2000" dirty="0">
              <a:latin typeface="Montserrat Classic" panose="020B0604020202020204" charset="0"/>
            </a:endParaRPr>
          </a:p>
          <a:p>
            <a:pPr lvl="1"/>
            <a:endParaRPr lang="en-US" sz="2000" dirty="0">
              <a:latin typeface="Montserrat Classic" panose="020B0604020202020204" charset="0"/>
            </a:endParaRPr>
          </a:p>
          <a:p>
            <a:pPr marL="342900" indent="-342900">
              <a:buFont typeface="Wingdings" panose="05000000000000000000" pitchFamily="2" charset="2"/>
              <a:buChar char="ü"/>
            </a:pPr>
            <a:r>
              <a:rPr lang="en-US" sz="2400" dirty="0">
                <a:latin typeface="Montserrat Classic" panose="020B0604020202020204" charset="0"/>
              </a:rPr>
              <a:t>What savings/revenue will be noted?</a:t>
            </a:r>
          </a:p>
          <a:p>
            <a:pPr marL="800100" lvl="1" indent="-342900">
              <a:buFont typeface="Courier New" panose="02070309020205020404" pitchFamily="49" charset="0"/>
              <a:buChar char="o"/>
            </a:pPr>
            <a:r>
              <a:rPr lang="en-US" sz="2000" dirty="0">
                <a:latin typeface="Montserrat Classic" panose="020B0604020202020204" charset="0"/>
              </a:rPr>
              <a:t>Decrease use of hospital resources</a:t>
            </a:r>
          </a:p>
        </p:txBody>
      </p:sp>
    </p:spTree>
    <p:extLst>
      <p:ext uri="{BB962C8B-B14F-4D97-AF65-F5344CB8AC3E}">
        <p14:creationId xmlns:p14="http://schemas.microsoft.com/office/powerpoint/2010/main" val="3092679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4500955" y="2413635"/>
            <a:ext cx="2758345" cy="245871"/>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7" name="TextBox 7"/>
          <p:cNvSpPr txBox="1"/>
          <p:nvPr/>
        </p:nvSpPr>
        <p:spPr>
          <a:xfrm>
            <a:off x="1485900" y="1913128"/>
            <a:ext cx="157734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Spreading / Sustaining / Maintaining / Replicating</a:t>
            </a:r>
          </a:p>
        </p:txBody>
      </p:sp>
      <p:grpSp>
        <p:nvGrpSpPr>
          <p:cNvPr id="13" name="Group 13"/>
          <p:cNvGrpSpPr/>
          <p:nvPr/>
        </p:nvGrpSpPr>
        <p:grpSpPr>
          <a:xfrm>
            <a:off x="1028700" y="1595293"/>
            <a:ext cx="2758345" cy="47625"/>
            <a:chOff x="0" y="0"/>
            <a:chExt cx="726478" cy="12543"/>
          </a:xfrm>
        </p:grpSpPr>
        <p:sp>
          <p:nvSpPr>
            <p:cNvPr id="14" name="Freeform 14"/>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18" name="TextBox 17">
            <a:extLst>
              <a:ext uri="{FF2B5EF4-FFF2-40B4-BE49-F238E27FC236}">
                <a16:creationId xmlns:a16="http://schemas.microsoft.com/office/drawing/2014/main" id="{A3625C02-4935-4C92-3FAA-5D727F0CF65A}"/>
              </a:ext>
            </a:extLst>
          </p:cNvPr>
          <p:cNvSpPr txBox="1"/>
          <p:nvPr/>
        </p:nvSpPr>
        <p:spPr>
          <a:xfrm>
            <a:off x="1371600" y="3088721"/>
            <a:ext cx="15773400" cy="5447645"/>
          </a:xfrm>
          <a:prstGeom prst="rect">
            <a:avLst/>
          </a:prstGeom>
          <a:noFill/>
        </p:spPr>
        <p:txBody>
          <a:bodyPr wrap="square">
            <a:spAutoFit/>
          </a:bodyPr>
          <a:lstStyle/>
          <a:p>
            <a:r>
              <a:rPr lang="en-US" sz="3200" dirty="0">
                <a:latin typeface="Montserrat Classic" panose="020B0604020202020204" charset="0"/>
              </a:rPr>
              <a:t>Ensure successful changes is spread to all units, staff, appropriate areas</a:t>
            </a:r>
          </a:p>
          <a:p>
            <a:endParaRPr lang="en-US" sz="2400" dirty="0">
              <a:latin typeface="Montserrat Classic" panose="020B0604020202020204" charset="0"/>
            </a:endParaRPr>
          </a:p>
          <a:p>
            <a:pPr marL="914400" lvl="1" indent="-457200">
              <a:buFont typeface="Wingdings" panose="05000000000000000000" pitchFamily="2" charset="2"/>
              <a:buChar char="ü"/>
            </a:pPr>
            <a:r>
              <a:rPr lang="en-US" sz="2400" dirty="0">
                <a:latin typeface="Montserrat Classic" panose="020B0604020202020204" charset="0"/>
              </a:rPr>
              <a:t>Staff education in all patient care areas to facilitate change of process—Nursing, Providers, Lab, Pharmacy. New changes addressed in nursing unit meeting</a:t>
            </a:r>
          </a:p>
          <a:p>
            <a:endParaRPr lang="en-US" sz="3200" dirty="0">
              <a:latin typeface="Montserrat Classic" panose="020B0604020202020204" charset="0"/>
            </a:endParaRPr>
          </a:p>
          <a:p>
            <a:r>
              <a:rPr lang="en-US" sz="3200" dirty="0">
                <a:latin typeface="Montserrat Classic" panose="020B0604020202020204" charset="0"/>
              </a:rPr>
              <a:t>Audits and spot checks to assess sustainability and maintenance</a:t>
            </a:r>
          </a:p>
          <a:p>
            <a:r>
              <a:rPr lang="en-US" sz="2400" dirty="0">
                <a:latin typeface="Montserrat Classic" panose="020B0604020202020204" charset="0"/>
              </a:rPr>
              <a:t>	</a:t>
            </a:r>
          </a:p>
          <a:p>
            <a:pPr marL="914400" lvl="1" indent="-457200">
              <a:buFont typeface="Wingdings" panose="05000000000000000000" pitchFamily="2" charset="2"/>
              <a:buChar char="ü"/>
            </a:pPr>
            <a:r>
              <a:rPr lang="en-US" sz="2400" dirty="0">
                <a:latin typeface="Montserrat Classic" panose="020B0604020202020204" charset="0"/>
              </a:rPr>
              <a:t>Continue monitoring ED Sepsis metrics and DA2 report</a:t>
            </a:r>
          </a:p>
          <a:p>
            <a:pPr lvl="1"/>
            <a:endParaRPr lang="en-US" sz="2400" dirty="0">
              <a:latin typeface="Montserrat Classic" panose="020B0604020202020204" charset="0"/>
            </a:endParaRPr>
          </a:p>
          <a:p>
            <a:r>
              <a:rPr lang="en-US" sz="3200" dirty="0">
                <a:latin typeface="Montserrat Classic" panose="020B0604020202020204" charset="0"/>
              </a:rPr>
              <a:t>Can the program be replicated in other areas or organizations?</a:t>
            </a:r>
          </a:p>
          <a:p>
            <a:endParaRPr lang="en-US" sz="2000" dirty="0">
              <a:latin typeface="Montserrat Classic" panose="020B0604020202020204" charset="0"/>
            </a:endParaRPr>
          </a:p>
          <a:p>
            <a:pPr marL="800100" lvl="1" indent="-342900">
              <a:buFont typeface="Wingdings" panose="05000000000000000000" pitchFamily="2" charset="2"/>
              <a:buChar char="ü"/>
            </a:pPr>
            <a:r>
              <a:rPr lang="en-US" sz="2400" dirty="0">
                <a:latin typeface="Montserrat Classic" panose="020B0604020202020204" charset="0"/>
              </a:rPr>
              <a:t>Simple PDSA cycle used, yes program could be replicated for other areas. </a:t>
            </a:r>
          </a:p>
          <a:p>
            <a:endParaRPr lang="en-US" sz="2400" dirty="0">
              <a:latin typeface="Montserrat Classic" panose="020B0604020202020204" charset="0"/>
            </a:endParaRPr>
          </a:p>
        </p:txBody>
      </p:sp>
    </p:spTree>
    <p:extLst>
      <p:ext uri="{BB962C8B-B14F-4D97-AF65-F5344CB8AC3E}">
        <p14:creationId xmlns:p14="http://schemas.microsoft.com/office/powerpoint/2010/main" val="1815087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6229</TotalTime>
  <Words>965</Words>
  <Application>Microsoft Office PowerPoint</Application>
  <PresentationFormat>Custom</PresentationFormat>
  <Paragraphs>83</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Calibri</vt:lpstr>
      <vt:lpstr>Montserrat Extra-Bold</vt:lpstr>
      <vt:lpstr>Fira Sans</vt:lpstr>
      <vt:lpstr>Montserrat Extra-Bold Bold</vt:lpstr>
      <vt:lpstr>Wingdings</vt:lpstr>
      <vt:lpstr>Montserrat Classic</vt:lpstr>
      <vt:lpstr>Arial</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Danielle Morgan</dc:creator>
  <cp:lastModifiedBy>Danielle Morgan</cp:lastModifiedBy>
  <cp:revision>67</cp:revision>
  <dcterms:created xsi:type="dcterms:W3CDTF">2006-08-16T00:00:00Z</dcterms:created>
  <dcterms:modified xsi:type="dcterms:W3CDTF">2024-09-25T14:29:03Z</dcterms:modified>
  <dc:identifier>DAFdG9NIIkM</dc:identifier>
</cp:coreProperties>
</file>