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94C_326779F0.xml" ContentType="application/vnd.ms-powerpoint.comments+xml"/>
  <Override PartName="/ppt/comments/modernComment_94D_E8432C3C.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94E_AFA09C9D.xml" ContentType="application/vnd.ms-powerpoint.comments+xml"/>
  <Override PartName="/ppt/comments/modernComment_952_598B774B.xml" ContentType="application/vnd.ms-powerpoint.comments+xml"/>
  <Override PartName="/ppt/comments/modernComment_953_870374.xml" ContentType="application/vnd.ms-powerpoint.comments+xml"/>
  <Override PartName="/ppt/comments/modernComment_954_53DD71A1.xml" ContentType="application/vnd.ms-powerpoint.comments+xml"/>
  <Override PartName="/ppt/comments/modernComment_955_BD38FF61.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6"/>
  </p:notesMasterIdLst>
  <p:sldIdLst>
    <p:sldId id="256" r:id="rId5"/>
    <p:sldId id="303" r:id="rId6"/>
    <p:sldId id="351" r:id="rId7"/>
    <p:sldId id="2376" r:id="rId8"/>
    <p:sldId id="2391" r:id="rId9"/>
    <p:sldId id="2390" r:id="rId10"/>
    <p:sldId id="2377" r:id="rId11"/>
    <p:sldId id="2354" r:id="rId12"/>
    <p:sldId id="2373" r:id="rId13"/>
    <p:sldId id="2374" r:id="rId14"/>
    <p:sldId id="2375" r:id="rId15"/>
    <p:sldId id="2378" r:id="rId16"/>
    <p:sldId id="2380" r:id="rId17"/>
    <p:sldId id="2384" r:id="rId18"/>
    <p:sldId id="2381" r:id="rId19"/>
    <p:sldId id="2382" r:id="rId20"/>
    <p:sldId id="2386" r:id="rId21"/>
    <p:sldId id="2387" r:id="rId22"/>
    <p:sldId id="2388" r:id="rId23"/>
    <p:sldId id="2389" r:id="rId24"/>
    <p:sldId id="2379" r:id="rId25"/>
  </p:sldIdLst>
  <p:sldSz cx="18288000" cy="10287000"/>
  <p:notesSz cx="6858000" cy="9144000"/>
  <p:embeddedFontLst>
    <p:embeddedFont>
      <p:font typeface="Montserrat Classic" panose="020B0604020202020204" charset="0"/>
      <p:regular r:id="rId27"/>
    </p:embeddedFont>
    <p:embeddedFont>
      <p:font typeface="Montserrat Extra-Bold" panose="020B0604020202020204" charset="0"/>
      <p:regular r:id="rId28"/>
      <p:bold r:id="rId29"/>
    </p:embeddedFont>
    <p:embeddedFont>
      <p:font typeface="Roboto" panose="02000000000000000000" pitchFamily="2"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CD4AD1-4371-468E-3F71-65F68EF8576E}" name="Carraher, Sydnie M" initials="SC" userId="S::scarraher@unmc.edu::e4fde8da-10fd-45a3-87b8-e0fe51de989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DCE6F2"/>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C3B953-2860-4D01-ACDF-699903B2744F}" v="553" dt="2025-05-10T00:27:49.4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944" autoAdjust="0"/>
    <p:restoredTop sz="94622" autoAdjust="0"/>
  </p:normalViewPr>
  <p:slideViewPr>
    <p:cSldViewPr>
      <p:cViewPr varScale="1">
        <p:scale>
          <a:sx n="56" d="100"/>
          <a:sy n="56" d="100"/>
        </p:scale>
        <p:origin x="114" y="6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7.fntdata"/><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6.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2.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omments/modernComment_94C_326779F0.xml><?xml version="1.0" encoding="utf-8"?>
<p188:cmLst xmlns:a="http://schemas.openxmlformats.org/drawingml/2006/main" xmlns:r="http://schemas.openxmlformats.org/officeDocument/2006/relationships" xmlns:p188="http://schemas.microsoft.com/office/powerpoint/2018/8/main">
  <p188:cm id="{52332620-3D66-4417-8615-02E0D59ABF00}"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845642224" sldId="2380"/>
      <ac:spMk id="3" creationId="{EC351B87-F6D7-E7F4-055F-101B61C2CF69}"/>
      <ac:txMk cp="77">
        <ac:context len="340" hash="377016707"/>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4D_E8432C3C.xml><?xml version="1.0" encoding="utf-8"?>
<p188:cmLst xmlns:a="http://schemas.openxmlformats.org/drawingml/2006/main" xmlns:r="http://schemas.openxmlformats.org/officeDocument/2006/relationships" xmlns:p188="http://schemas.microsoft.com/office/powerpoint/2018/8/main">
  <p188:cm id="{E3045D50-622B-4B19-B00A-CB06B05A903B}"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845642224" sldId="2380"/>
      <ac:spMk id="3" creationId="{EC351B87-F6D7-E7F4-055F-101B61C2CF69}"/>
      <ac:txMk cp="77">
        <ac:context len="340" hash="377016707"/>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4E_AFA09C9D.xml><?xml version="1.0" encoding="utf-8"?>
<p188:cmLst xmlns:a="http://schemas.openxmlformats.org/drawingml/2006/main" xmlns:r="http://schemas.openxmlformats.org/officeDocument/2006/relationships" xmlns:p188="http://schemas.microsoft.com/office/powerpoint/2018/8/main">
  <p188:cm id="{7924EA59-023A-438F-AC64-A8CFB583EAD9}"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845642224" sldId="2380"/>
      <ac:spMk id="3" creationId="{EC351B87-F6D7-E7F4-055F-101B61C2CF69}"/>
      <ac:txMk cp="77">
        <ac:context len="340" hash="377016707"/>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52_598B774B.xml><?xml version="1.0" encoding="utf-8"?>
<p188:cmLst xmlns:a="http://schemas.openxmlformats.org/drawingml/2006/main" xmlns:r="http://schemas.openxmlformats.org/officeDocument/2006/relationships" xmlns:p188="http://schemas.microsoft.com/office/powerpoint/2018/8/main">
  <p188:cm id="{57666B2F-B550-4FDE-B602-DDBB68144D5C}"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1502312267" sldId="2386"/>
      <ac:spMk id="3" creationId="{D1A36F5F-67BF-C02F-2D55-5F5114715F5E}"/>
      <ac:txMk cp="77">
        <ac:context len="696" hash="2895931758"/>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53_870374.xml><?xml version="1.0" encoding="utf-8"?>
<p188:cmLst xmlns:a="http://schemas.openxmlformats.org/drawingml/2006/main" xmlns:r="http://schemas.openxmlformats.org/officeDocument/2006/relationships" xmlns:p188="http://schemas.microsoft.com/office/powerpoint/2018/8/main">
  <p188:cm id="{EA960053-19E6-489F-BCCC-24BD1BAEE8CF}"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8848244" sldId="2387"/>
      <ac:spMk id="3" creationId="{A17639E7-1DF1-9395-D42D-BC9A0CEE5193}"/>
      <ac:txMk cp="77">
        <ac:context len="637" hash="4187701500"/>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54_53DD71A1.xml><?xml version="1.0" encoding="utf-8"?>
<p188:cmLst xmlns:a="http://schemas.openxmlformats.org/drawingml/2006/main" xmlns:r="http://schemas.openxmlformats.org/officeDocument/2006/relationships" xmlns:p188="http://schemas.microsoft.com/office/powerpoint/2018/8/main">
  <p188:cm id="{701F7A2C-3CFF-4B3A-A58D-7FC956818688}"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1407021473" sldId="2388"/>
      <ac:spMk id="3" creationId="{F297C954-8B7D-439F-9B18-7BB52C654D8C}"/>
      <ac:txMk cp="77">
        <ac:context len="404" hash="4037473023"/>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comments/modernComment_955_BD38FF61.xml><?xml version="1.0" encoding="utf-8"?>
<p188:cmLst xmlns:a="http://schemas.openxmlformats.org/drawingml/2006/main" xmlns:r="http://schemas.openxmlformats.org/officeDocument/2006/relationships" xmlns:p188="http://schemas.microsoft.com/office/powerpoint/2018/8/main">
  <p188:cm id="{2BBAF5E2-28D4-4D14-826D-0C5D9693C18E}" authorId="{92CD4AD1-4371-468E-3F71-65F68EF8576E}" created="2024-11-12T21:49:51.384">
    <ac:txMkLst xmlns:ac="http://schemas.microsoft.com/office/drawing/2013/main/command">
      <pc:docMk xmlns:pc="http://schemas.microsoft.com/office/powerpoint/2013/main/command"/>
      <pc:sldMk xmlns:pc="http://schemas.microsoft.com/office/powerpoint/2013/main/command" cId="3174629217" sldId="2389"/>
      <ac:spMk id="3" creationId="{6339325B-39FD-830A-969B-EE8BFA6D3D91}"/>
      <ac:txMk cp="77">
        <ac:context len="460" hash="3558839489"/>
      </ac:txMk>
    </ac:txMkLst>
    <p188:txBody>
      <a:bodyPr/>
      <a:lstStyle/>
      <a:p>
        <a:r>
          <a:rPr lang="en-US"/>
          <a:t>I would use the language in the AMA bulletin: “ policies for transferring patients to the appropriate level of care, including among units within a facility and transfers to another hospital.”</a:t>
        </a:r>
      </a:p>
    </p188:txBody>
  </p188:cm>
</p188:cmLst>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03505C-D757-46D5-A14E-3ED67D5A382E}" type="doc">
      <dgm:prSet loTypeId="urn:microsoft.com/office/officeart/2005/8/layout/hList7" loCatId="list" qsTypeId="urn:microsoft.com/office/officeart/2005/8/quickstyle/simple1" qsCatId="simple" csTypeId="urn:microsoft.com/office/officeart/2005/8/colors/accent1_2" csCatId="accent1" phldr="1"/>
      <dgm:spPr/>
    </dgm:pt>
    <dgm:pt modelId="{2C482C61-0ACE-4E04-9409-259524C6C0E7}">
      <dgm:prSet phldrT="[Text]"/>
      <dgm:spPr/>
      <dgm:t>
        <a:bodyPr/>
        <a:lstStyle/>
        <a:p>
          <a:r>
            <a:rPr lang="en-US" dirty="0"/>
            <a:t>Readiness</a:t>
          </a:r>
        </a:p>
      </dgm:t>
    </dgm:pt>
    <dgm:pt modelId="{16EB99FB-4B28-47A0-89AC-551C2A15C398}" type="parTrans" cxnId="{4188A9BC-3A74-44C2-BD51-3C1BAF153B39}">
      <dgm:prSet/>
      <dgm:spPr/>
      <dgm:t>
        <a:bodyPr/>
        <a:lstStyle/>
        <a:p>
          <a:endParaRPr lang="en-US"/>
        </a:p>
      </dgm:t>
    </dgm:pt>
    <dgm:pt modelId="{561672F7-17B0-4FB4-A0A7-3B7B5E0CF13B}" type="sibTrans" cxnId="{4188A9BC-3A74-44C2-BD51-3C1BAF153B39}">
      <dgm:prSet/>
      <dgm:spPr/>
      <dgm:t>
        <a:bodyPr/>
        <a:lstStyle/>
        <a:p>
          <a:endParaRPr lang="en-US"/>
        </a:p>
      </dgm:t>
    </dgm:pt>
    <dgm:pt modelId="{205DBB28-9167-4716-AEC3-373F4608DADD}">
      <dgm:prSet phldrT="[Text]"/>
      <dgm:spPr/>
      <dgm:t>
        <a:bodyPr/>
        <a:lstStyle/>
        <a:p>
          <a:r>
            <a:rPr lang="en-US" dirty="0"/>
            <a:t>Recognition</a:t>
          </a:r>
        </a:p>
      </dgm:t>
    </dgm:pt>
    <dgm:pt modelId="{39F55D9C-9BA6-4888-BBCA-B26325366FA6}" type="parTrans" cxnId="{9A802C82-076F-4B29-942A-35C70B3A130F}">
      <dgm:prSet/>
      <dgm:spPr/>
      <dgm:t>
        <a:bodyPr/>
        <a:lstStyle/>
        <a:p>
          <a:endParaRPr lang="en-US"/>
        </a:p>
      </dgm:t>
    </dgm:pt>
    <dgm:pt modelId="{5841F244-20A9-4EBD-BFF6-FB39CFA45359}" type="sibTrans" cxnId="{9A802C82-076F-4B29-942A-35C70B3A130F}">
      <dgm:prSet/>
      <dgm:spPr/>
      <dgm:t>
        <a:bodyPr/>
        <a:lstStyle/>
        <a:p>
          <a:endParaRPr lang="en-US"/>
        </a:p>
      </dgm:t>
    </dgm:pt>
    <dgm:pt modelId="{8204DF7B-E505-4064-899A-F3CCF774B90C}">
      <dgm:prSet phldrT="[Text]"/>
      <dgm:spPr/>
      <dgm:t>
        <a:bodyPr/>
        <a:lstStyle/>
        <a:p>
          <a:r>
            <a:rPr lang="en-US" dirty="0"/>
            <a:t>Response</a:t>
          </a:r>
        </a:p>
      </dgm:t>
    </dgm:pt>
    <dgm:pt modelId="{C5725564-4007-484A-BA72-347E65A2546C}" type="parTrans" cxnId="{A81DC374-6C70-4E66-B485-95FEE14A6125}">
      <dgm:prSet/>
      <dgm:spPr/>
      <dgm:t>
        <a:bodyPr/>
        <a:lstStyle/>
        <a:p>
          <a:endParaRPr lang="en-US"/>
        </a:p>
      </dgm:t>
    </dgm:pt>
    <dgm:pt modelId="{929B1686-C5EA-44EF-9DA8-373AA95746AD}" type="sibTrans" cxnId="{A81DC374-6C70-4E66-B485-95FEE14A6125}">
      <dgm:prSet/>
      <dgm:spPr/>
      <dgm:t>
        <a:bodyPr/>
        <a:lstStyle/>
        <a:p>
          <a:endParaRPr lang="en-US"/>
        </a:p>
      </dgm:t>
    </dgm:pt>
    <dgm:pt modelId="{2903A3DB-562F-48A0-BD01-7D48AE88C829}">
      <dgm:prSet phldrT="[Text]"/>
      <dgm:spPr/>
      <dgm:t>
        <a:bodyPr/>
        <a:lstStyle/>
        <a:p>
          <a:r>
            <a:rPr lang="en-US" dirty="0"/>
            <a:t>Reporting</a:t>
          </a:r>
        </a:p>
      </dgm:t>
    </dgm:pt>
    <dgm:pt modelId="{8A2BE6C0-68AB-487E-A72F-7A59118DD20D}" type="parTrans" cxnId="{9B270BF3-3E80-4852-BFAE-9C7A2B3CA7D8}">
      <dgm:prSet/>
      <dgm:spPr/>
      <dgm:t>
        <a:bodyPr/>
        <a:lstStyle/>
        <a:p>
          <a:endParaRPr lang="en-US"/>
        </a:p>
      </dgm:t>
    </dgm:pt>
    <dgm:pt modelId="{30034E0C-08A0-415A-9D6D-F6E869850D45}" type="sibTrans" cxnId="{9B270BF3-3E80-4852-BFAE-9C7A2B3CA7D8}">
      <dgm:prSet/>
      <dgm:spPr/>
      <dgm:t>
        <a:bodyPr/>
        <a:lstStyle/>
        <a:p>
          <a:endParaRPr lang="en-US"/>
        </a:p>
      </dgm:t>
    </dgm:pt>
    <dgm:pt modelId="{626DD530-9CA1-4605-9F40-71C941FB1D14}">
      <dgm:prSet phldrT="[Text]"/>
      <dgm:spPr/>
      <dgm:t>
        <a:bodyPr/>
        <a:lstStyle/>
        <a:p>
          <a:r>
            <a:rPr lang="en-US" dirty="0"/>
            <a:t>Respectful</a:t>
          </a:r>
        </a:p>
      </dgm:t>
    </dgm:pt>
    <dgm:pt modelId="{C3E28723-22C0-4311-8201-FFC3EF7866C5}" type="parTrans" cxnId="{AB13ADC5-F5BE-435E-BC07-1AAD9B3421EF}">
      <dgm:prSet/>
      <dgm:spPr/>
      <dgm:t>
        <a:bodyPr/>
        <a:lstStyle/>
        <a:p>
          <a:endParaRPr lang="en-US"/>
        </a:p>
      </dgm:t>
    </dgm:pt>
    <dgm:pt modelId="{1F052C9F-6858-4ED3-8077-3DAAD2091AFD}" type="sibTrans" cxnId="{AB13ADC5-F5BE-435E-BC07-1AAD9B3421EF}">
      <dgm:prSet/>
      <dgm:spPr/>
      <dgm:t>
        <a:bodyPr/>
        <a:lstStyle/>
        <a:p>
          <a:endParaRPr lang="en-US"/>
        </a:p>
      </dgm:t>
    </dgm:pt>
    <dgm:pt modelId="{B32460E7-23D7-475A-8CA9-B801246FCCE9}" type="pres">
      <dgm:prSet presAssocID="{5703505C-D757-46D5-A14E-3ED67D5A382E}" presName="Name0" presStyleCnt="0">
        <dgm:presLayoutVars>
          <dgm:dir/>
          <dgm:resizeHandles val="exact"/>
        </dgm:presLayoutVars>
      </dgm:prSet>
      <dgm:spPr/>
    </dgm:pt>
    <dgm:pt modelId="{8801C19F-A8B1-4087-86E4-5F4E1FF00B46}" type="pres">
      <dgm:prSet presAssocID="{5703505C-D757-46D5-A14E-3ED67D5A382E}" presName="fgShape" presStyleLbl="fgShp" presStyleIdx="0" presStyleCnt="1"/>
      <dgm:spPr/>
    </dgm:pt>
    <dgm:pt modelId="{730EA44C-587C-4B2D-B9DE-D7A078FCBF23}" type="pres">
      <dgm:prSet presAssocID="{5703505C-D757-46D5-A14E-3ED67D5A382E}" presName="linComp" presStyleCnt="0"/>
      <dgm:spPr/>
    </dgm:pt>
    <dgm:pt modelId="{E506B76F-F8F0-4AD0-ABB1-5B7AC25B236A}" type="pres">
      <dgm:prSet presAssocID="{2C482C61-0ACE-4E04-9409-259524C6C0E7}" presName="compNode" presStyleCnt="0"/>
      <dgm:spPr/>
    </dgm:pt>
    <dgm:pt modelId="{28EEE2BE-FF6A-4659-B174-9FA7395C4A0A}" type="pres">
      <dgm:prSet presAssocID="{2C482C61-0ACE-4E04-9409-259524C6C0E7}" presName="bkgdShape" presStyleLbl="node1" presStyleIdx="0" presStyleCnt="5"/>
      <dgm:spPr/>
    </dgm:pt>
    <dgm:pt modelId="{F6C5A6C8-8BFA-430A-A3EA-06585F982079}" type="pres">
      <dgm:prSet presAssocID="{2C482C61-0ACE-4E04-9409-259524C6C0E7}" presName="nodeTx" presStyleLbl="node1" presStyleIdx="0" presStyleCnt="5">
        <dgm:presLayoutVars>
          <dgm:bulletEnabled val="1"/>
        </dgm:presLayoutVars>
      </dgm:prSet>
      <dgm:spPr/>
    </dgm:pt>
    <dgm:pt modelId="{90CADAC8-FB7C-493C-B4E0-C5C1A83300B0}" type="pres">
      <dgm:prSet presAssocID="{2C482C61-0ACE-4E04-9409-259524C6C0E7}" presName="invisiNode" presStyleLbl="node1" presStyleIdx="0" presStyleCnt="5"/>
      <dgm:spPr/>
    </dgm:pt>
    <dgm:pt modelId="{2666CA6D-669E-413B-89C9-45D5DB35C2FA}" type="pres">
      <dgm:prSet presAssocID="{2C482C61-0ACE-4E04-9409-259524C6C0E7}" presName="imagNode" presStyleLbl="fgImgPlace1" presStyleIdx="0" presStyleCnt="5"/>
      <dgm:spPr>
        <a:blipFill>
          <a:blip xmlns:r="http://schemas.openxmlformats.org/officeDocument/2006/relationships" r:embed="rId1">
            <a:extLst>
              <a:ext uri="{96DAC541-7B7A-43D3-8B79-37D633B846F1}">
                <asvg:svgBlip xmlns:asvg="http://schemas.microsoft.com/office/drawing/2016/SVG/main" r:embed="rId2"/>
              </a:ext>
            </a:extLst>
          </a:blip>
          <a:srcRect/>
          <a:stretch>
            <a:fillRect l="-10000" r="-10000"/>
          </a:stretch>
        </a:blipFill>
      </dgm:spPr>
      <dgm:extLst>
        <a:ext uri="{E40237B7-FDA0-4F09-8148-C483321AD2D9}">
          <dgm14:cNvPr xmlns:dgm14="http://schemas.microsoft.com/office/drawing/2010/diagram" id="0" name="" descr="Play outline"/>
        </a:ext>
      </dgm:extLst>
    </dgm:pt>
    <dgm:pt modelId="{2D4A9967-5A76-49BE-9594-1307CE750CD2}" type="pres">
      <dgm:prSet presAssocID="{561672F7-17B0-4FB4-A0A7-3B7B5E0CF13B}" presName="sibTrans" presStyleLbl="sibTrans2D1" presStyleIdx="0" presStyleCnt="0"/>
      <dgm:spPr/>
    </dgm:pt>
    <dgm:pt modelId="{274442F2-B74D-4661-8265-F67846BD2D90}" type="pres">
      <dgm:prSet presAssocID="{205DBB28-9167-4716-AEC3-373F4608DADD}" presName="compNode" presStyleCnt="0"/>
      <dgm:spPr/>
    </dgm:pt>
    <dgm:pt modelId="{4DF17933-5361-4BB6-B9F1-503C06B5A369}" type="pres">
      <dgm:prSet presAssocID="{205DBB28-9167-4716-AEC3-373F4608DADD}" presName="bkgdShape" presStyleLbl="node1" presStyleIdx="1" presStyleCnt="5"/>
      <dgm:spPr/>
    </dgm:pt>
    <dgm:pt modelId="{9AA5F466-8F3E-462C-88A9-CF74BCE9DE3B}" type="pres">
      <dgm:prSet presAssocID="{205DBB28-9167-4716-AEC3-373F4608DADD}" presName="nodeTx" presStyleLbl="node1" presStyleIdx="1" presStyleCnt="5">
        <dgm:presLayoutVars>
          <dgm:bulletEnabled val="1"/>
        </dgm:presLayoutVars>
      </dgm:prSet>
      <dgm:spPr/>
    </dgm:pt>
    <dgm:pt modelId="{C83AF4A7-167A-4C01-B471-BAF881BE91F4}" type="pres">
      <dgm:prSet presAssocID="{205DBB28-9167-4716-AEC3-373F4608DADD}" presName="invisiNode" presStyleLbl="node1" presStyleIdx="1" presStyleCnt="5"/>
      <dgm:spPr/>
    </dgm:pt>
    <dgm:pt modelId="{7018446F-6331-49C8-9235-64EE18BDE8A3}" type="pres">
      <dgm:prSet presAssocID="{205DBB28-9167-4716-AEC3-373F4608DADD}" presName="imagNode" presStyleLbl="fgImgPlace1" presStyleIdx="1" presStyleCnt="5"/>
      <dgm:spPr>
        <a:blipFill>
          <a:blip xmlns:r="http://schemas.openxmlformats.org/officeDocument/2006/relationships" r:embed="rId3">
            <a:extLst>
              <a:ext uri="{96DAC541-7B7A-43D3-8B79-37D633B846F1}">
                <asvg:svgBlip xmlns:asvg="http://schemas.microsoft.com/office/drawing/2016/SVG/main" r:embed="rId4"/>
              </a:ext>
            </a:extLst>
          </a:blip>
          <a:srcRect/>
          <a:stretch>
            <a:fillRect l="-10000" r="-10000"/>
          </a:stretch>
        </a:blipFill>
      </dgm:spPr>
      <dgm:extLst>
        <a:ext uri="{E40237B7-FDA0-4F09-8148-C483321AD2D9}">
          <dgm14:cNvPr xmlns:dgm14="http://schemas.microsoft.com/office/drawing/2010/diagram" id="0" name="" descr="Stop outline"/>
        </a:ext>
      </dgm:extLst>
    </dgm:pt>
    <dgm:pt modelId="{33058250-F4B9-4665-9351-8BA8FCB71E5F}" type="pres">
      <dgm:prSet presAssocID="{5841F244-20A9-4EBD-BFF6-FB39CFA45359}" presName="sibTrans" presStyleLbl="sibTrans2D1" presStyleIdx="0" presStyleCnt="0"/>
      <dgm:spPr/>
    </dgm:pt>
    <dgm:pt modelId="{26E59B19-0809-40C7-8432-6ABAB6536A0B}" type="pres">
      <dgm:prSet presAssocID="{8204DF7B-E505-4064-899A-F3CCF774B90C}" presName="compNode" presStyleCnt="0"/>
      <dgm:spPr/>
    </dgm:pt>
    <dgm:pt modelId="{FB443B02-6E3D-44A0-95AE-B1603FD692E4}" type="pres">
      <dgm:prSet presAssocID="{8204DF7B-E505-4064-899A-F3CCF774B90C}" presName="bkgdShape" presStyleLbl="node1" presStyleIdx="2" presStyleCnt="5"/>
      <dgm:spPr/>
    </dgm:pt>
    <dgm:pt modelId="{136696F6-BB19-49D8-8D4F-E56BD67560AC}" type="pres">
      <dgm:prSet presAssocID="{8204DF7B-E505-4064-899A-F3CCF774B90C}" presName="nodeTx" presStyleLbl="node1" presStyleIdx="2" presStyleCnt="5">
        <dgm:presLayoutVars>
          <dgm:bulletEnabled val="1"/>
        </dgm:presLayoutVars>
      </dgm:prSet>
      <dgm:spPr/>
    </dgm:pt>
    <dgm:pt modelId="{D044E2ED-BB11-422C-89B1-FD19226DF23B}" type="pres">
      <dgm:prSet presAssocID="{8204DF7B-E505-4064-899A-F3CCF774B90C}" presName="invisiNode" presStyleLbl="node1" presStyleIdx="2" presStyleCnt="5"/>
      <dgm:spPr/>
    </dgm:pt>
    <dgm:pt modelId="{8B28EE30-34E2-43AA-8F80-AD694EE3F43F}" type="pres">
      <dgm:prSet presAssocID="{8204DF7B-E505-4064-899A-F3CCF774B90C}" presName="imagNode" presStyleLbl="fgImgPlac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l="-10000" r="-10000"/>
          </a:stretch>
        </a:blipFill>
      </dgm:spPr>
      <dgm:extLst>
        <a:ext uri="{E40237B7-FDA0-4F09-8148-C483321AD2D9}">
          <dgm14:cNvPr xmlns:dgm14="http://schemas.microsoft.com/office/drawing/2010/diagram" id="0" name="" descr="Pregnant lady outline"/>
        </a:ext>
      </dgm:extLst>
    </dgm:pt>
    <dgm:pt modelId="{D3DCF472-5D80-4E54-A7BB-67E04959558F}" type="pres">
      <dgm:prSet presAssocID="{929B1686-C5EA-44EF-9DA8-373AA95746AD}" presName="sibTrans" presStyleLbl="sibTrans2D1" presStyleIdx="0" presStyleCnt="0"/>
      <dgm:spPr/>
    </dgm:pt>
    <dgm:pt modelId="{1512EA0E-0CD7-4F86-8C23-229687A3FA34}" type="pres">
      <dgm:prSet presAssocID="{2903A3DB-562F-48A0-BD01-7D48AE88C829}" presName="compNode" presStyleCnt="0"/>
      <dgm:spPr/>
    </dgm:pt>
    <dgm:pt modelId="{3D31F4ED-DF3E-4C4A-A87C-0A5FAF5605CD}" type="pres">
      <dgm:prSet presAssocID="{2903A3DB-562F-48A0-BD01-7D48AE88C829}" presName="bkgdShape" presStyleLbl="node1" presStyleIdx="3" presStyleCnt="5"/>
      <dgm:spPr/>
    </dgm:pt>
    <dgm:pt modelId="{341BD85D-02C4-4667-B94F-130AF0494FA8}" type="pres">
      <dgm:prSet presAssocID="{2903A3DB-562F-48A0-BD01-7D48AE88C829}" presName="nodeTx" presStyleLbl="node1" presStyleIdx="3" presStyleCnt="5">
        <dgm:presLayoutVars>
          <dgm:bulletEnabled val="1"/>
        </dgm:presLayoutVars>
      </dgm:prSet>
      <dgm:spPr/>
    </dgm:pt>
    <dgm:pt modelId="{188C8149-67CA-4DF5-8C06-E3EA1BF9E833}" type="pres">
      <dgm:prSet presAssocID="{2903A3DB-562F-48A0-BD01-7D48AE88C829}" presName="invisiNode" presStyleLbl="node1" presStyleIdx="3" presStyleCnt="5"/>
      <dgm:spPr/>
    </dgm:pt>
    <dgm:pt modelId="{BCD00DFC-C634-4D60-AFF9-35570B495FE2}" type="pres">
      <dgm:prSet presAssocID="{2903A3DB-562F-48A0-BD01-7D48AE88C829}" presName="imagNode" presStyleLbl="fgImgPlac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l="-10000" r="-10000"/>
          </a:stretch>
        </a:blipFill>
      </dgm:spPr>
      <dgm:extLst>
        <a:ext uri="{E40237B7-FDA0-4F09-8148-C483321AD2D9}">
          <dgm14:cNvPr xmlns:dgm14="http://schemas.microsoft.com/office/drawing/2010/diagram" id="0" name="" descr="Document outline"/>
        </a:ext>
      </dgm:extLst>
    </dgm:pt>
    <dgm:pt modelId="{735F5FFF-A5FE-4698-A187-0B3E879B56DC}" type="pres">
      <dgm:prSet presAssocID="{30034E0C-08A0-415A-9D6D-F6E869850D45}" presName="sibTrans" presStyleLbl="sibTrans2D1" presStyleIdx="0" presStyleCnt="0"/>
      <dgm:spPr/>
    </dgm:pt>
    <dgm:pt modelId="{3C123FC8-FFED-4170-A6E4-41C16FC6EB2E}" type="pres">
      <dgm:prSet presAssocID="{626DD530-9CA1-4605-9F40-71C941FB1D14}" presName="compNode" presStyleCnt="0"/>
      <dgm:spPr/>
    </dgm:pt>
    <dgm:pt modelId="{BBEC762D-9344-44BD-B139-9915670C4488}" type="pres">
      <dgm:prSet presAssocID="{626DD530-9CA1-4605-9F40-71C941FB1D14}" presName="bkgdShape" presStyleLbl="node1" presStyleIdx="4" presStyleCnt="5"/>
      <dgm:spPr/>
    </dgm:pt>
    <dgm:pt modelId="{7D65E2FA-2BEE-4545-AB43-7E628576A3DA}" type="pres">
      <dgm:prSet presAssocID="{626DD530-9CA1-4605-9F40-71C941FB1D14}" presName="nodeTx" presStyleLbl="node1" presStyleIdx="4" presStyleCnt="5">
        <dgm:presLayoutVars>
          <dgm:bulletEnabled val="1"/>
        </dgm:presLayoutVars>
      </dgm:prSet>
      <dgm:spPr/>
    </dgm:pt>
    <dgm:pt modelId="{5C24DD67-CD04-4B7D-A96F-6D57FD6ADA17}" type="pres">
      <dgm:prSet presAssocID="{626DD530-9CA1-4605-9F40-71C941FB1D14}" presName="invisiNode" presStyleLbl="node1" presStyleIdx="4" presStyleCnt="5"/>
      <dgm:spPr/>
    </dgm:pt>
    <dgm:pt modelId="{81A62874-CAC6-4F91-B3C7-29DB941DF59A}" type="pres">
      <dgm:prSet presAssocID="{626DD530-9CA1-4605-9F40-71C941FB1D14}" presName="imagNode" presStyleLbl="fgImgPlac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rcRect/>
          <a:stretch>
            <a:fillRect l="-10000" r="-10000"/>
          </a:stretch>
        </a:blipFill>
      </dgm:spPr>
      <dgm:extLst>
        <a:ext uri="{E40237B7-FDA0-4F09-8148-C483321AD2D9}">
          <dgm14:cNvPr xmlns:dgm14="http://schemas.microsoft.com/office/drawing/2010/diagram" id="0" name="" descr="Group outline"/>
        </a:ext>
      </dgm:extLst>
    </dgm:pt>
  </dgm:ptLst>
  <dgm:cxnLst>
    <dgm:cxn modelId="{1C4BC330-C9DE-45DD-9734-634FE383C64D}" type="presOf" srcId="{2C482C61-0ACE-4E04-9409-259524C6C0E7}" destId="{28EEE2BE-FF6A-4659-B174-9FA7395C4A0A}" srcOrd="0" destOrd="0" presId="urn:microsoft.com/office/officeart/2005/8/layout/hList7"/>
    <dgm:cxn modelId="{30641735-0FDD-4426-9D1A-C1ADBB210D8B}" type="presOf" srcId="{5841F244-20A9-4EBD-BFF6-FB39CFA45359}" destId="{33058250-F4B9-4665-9351-8BA8FCB71E5F}" srcOrd="0" destOrd="0" presId="urn:microsoft.com/office/officeart/2005/8/layout/hList7"/>
    <dgm:cxn modelId="{7A93F260-B4E5-4F40-AA2F-8BB037C7FD9C}" type="presOf" srcId="{8204DF7B-E505-4064-899A-F3CCF774B90C}" destId="{FB443B02-6E3D-44A0-95AE-B1603FD692E4}" srcOrd="0" destOrd="0" presId="urn:microsoft.com/office/officeart/2005/8/layout/hList7"/>
    <dgm:cxn modelId="{EE57AC43-50DE-47C6-8476-9B0243E0A849}" type="presOf" srcId="{205DBB28-9167-4716-AEC3-373F4608DADD}" destId="{4DF17933-5361-4BB6-B9F1-503C06B5A369}" srcOrd="0" destOrd="0" presId="urn:microsoft.com/office/officeart/2005/8/layout/hList7"/>
    <dgm:cxn modelId="{A81DC374-6C70-4E66-B485-95FEE14A6125}" srcId="{5703505C-D757-46D5-A14E-3ED67D5A382E}" destId="{8204DF7B-E505-4064-899A-F3CCF774B90C}" srcOrd="2" destOrd="0" parTransId="{C5725564-4007-484A-BA72-347E65A2546C}" sibTransId="{929B1686-C5EA-44EF-9DA8-373AA95746AD}"/>
    <dgm:cxn modelId="{F510FE57-A21F-490E-AF3D-E2BBD4C61D3D}" type="presOf" srcId="{2C482C61-0ACE-4E04-9409-259524C6C0E7}" destId="{F6C5A6C8-8BFA-430A-A3EA-06585F982079}" srcOrd="1" destOrd="0" presId="urn:microsoft.com/office/officeart/2005/8/layout/hList7"/>
    <dgm:cxn modelId="{36B5E481-DDB4-489D-9107-08BE62679063}" type="presOf" srcId="{2903A3DB-562F-48A0-BD01-7D48AE88C829}" destId="{3D31F4ED-DF3E-4C4A-A87C-0A5FAF5605CD}" srcOrd="0" destOrd="0" presId="urn:microsoft.com/office/officeart/2005/8/layout/hList7"/>
    <dgm:cxn modelId="{9A802C82-076F-4B29-942A-35C70B3A130F}" srcId="{5703505C-D757-46D5-A14E-3ED67D5A382E}" destId="{205DBB28-9167-4716-AEC3-373F4608DADD}" srcOrd="1" destOrd="0" parTransId="{39F55D9C-9BA6-4888-BBCA-B26325366FA6}" sibTransId="{5841F244-20A9-4EBD-BFF6-FB39CFA45359}"/>
    <dgm:cxn modelId="{FA90C5A8-74B2-45BE-A50D-556C17C97D0F}" type="presOf" srcId="{30034E0C-08A0-415A-9D6D-F6E869850D45}" destId="{735F5FFF-A5FE-4698-A187-0B3E879B56DC}" srcOrd="0" destOrd="0" presId="urn:microsoft.com/office/officeart/2005/8/layout/hList7"/>
    <dgm:cxn modelId="{FA83A0AF-4C95-47AC-B506-DE1A10A9B2C3}" type="presOf" srcId="{2903A3DB-562F-48A0-BD01-7D48AE88C829}" destId="{341BD85D-02C4-4667-B94F-130AF0494FA8}" srcOrd="1" destOrd="0" presId="urn:microsoft.com/office/officeart/2005/8/layout/hList7"/>
    <dgm:cxn modelId="{4188A9BC-3A74-44C2-BD51-3C1BAF153B39}" srcId="{5703505C-D757-46D5-A14E-3ED67D5A382E}" destId="{2C482C61-0ACE-4E04-9409-259524C6C0E7}" srcOrd="0" destOrd="0" parTransId="{16EB99FB-4B28-47A0-89AC-551C2A15C398}" sibTransId="{561672F7-17B0-4FB4-A0A7-3B7B5E0CF13B}"/>
    <dgm:cxn modelId="{AB13ADC5-F5BE-435E-BC07-1AAD9B3421EF}" srcId="{5703505C-D757-46D5-A14E-3ED67D5A382E}" destId="{626DD530-9CA1-4605-9F40-71C941FB1D14}" srcOrd="4" destOrd="0" parTransId="{C3E28723-22C0-4311-8201-FFC3EF7866C5}" sibTransId="{1F052C9F-6858-4ED3-8077-3DAAD2091AFD}"/>
    <dgm:cxn modelId="{C37C4FC7-AD65-4198-96ED-9725514F009A}" type="presOf" srcId="{561672F7-17B0-4FB4-A0A7-3B7B5E0CF13B}" destId="{2D4A9967-5A76-49BE-9594-1307CE750CD2}" srcOrd="0" destOrd="0" presId="urn:microsoft.com/office/officeart/2005/8/layout/hList7"/>
    <dgm:cxn modelId="{B6903EC9-7DD1-4F64-9B35-E7589A16D53F}" type="presOf" srcId="{205DBB28-9167-4716-AEC3-373F4608DADD}" destId="{9AA5F466-8F3E-462C-88A9-CF74BCE9DE3B}" srcOrd="1" destOrd="0" presId="urn:microsoft.com/office/officeart/2005/8/layout/hList7"/>
    <dgm:cxn modelId="{851FE6EC-1629-466C-A3CE-F8A81B4C81A3}" type="presOf" srcId="{626DD530-9CA1-4605-9F40-71C941FB1D14}" destId="{7D65E2FA-2BEE-4545-AB43-7E628576A3DA}" srcOrd="1" destOrd="0" presId="urn:microsoft.com/office/officeart/2005/8/layout/hList7"/>
    <dgm:cxn modelId="{40370AF3-277C-4B32-B4CD-858F73C88D2B}" type="presOf" srcId="{8204DF7B-E505-4064-899A-F3CCF774B90C}" destId="{136696F6-BB19-49D8-8D4F-E56BD67560AC}" srcOrd="1" destOrd="0" presId="urn:microsoft.com/office/officeart/2005/8/layout/hList7"/>
    <dgm:cxn modelId="{9B270BF3-3E80-4852-BFAE-9C7A2B3CA7D8}" srcId="{5703505C-D757-46D5-A14E-3ED67D5A382E}" destId="{2903A3DB-562F-48A0-BD01-7D48AE88C829}" srcOrd="3" destOrd="0" parTransId="{8A2BE6C0-68AB-487E-A72F-7A59118DD20D}" sibTransId="{30034E0C-08A0-415A-9D6D-F6E869850D45}"/>
    <dgm:cxn modelId="{C8A93BF3-3403-4B29-B107-EF5FFC5E23A6}" type="presOf" srcId="{5703505C-D757-46D5-A14E-3ED67D5A382E}" destId="{B32460E7-23D7-475A-8CA9-B801246FCCE9}" srcOrd="0" destOrd="0" presId="urn:microsoft.com/office/officeart/2005/8/layout/hList7"/>
    <dgm:cxn modelId="{F0351BF6-BE93-476E-A712-38CFA9D9A28A}" type="presOf" srcId="{929B1686-C5EA-44EF-9DA8-373AA95746AD}" destId="{D3DCF472-5D80-4E54-A7BB-67E04959558F}" srcOrd="0" destOrd="0" presId="urn:microsoft.com/office/officeart/2005/8/layout/hList7"/>
    <dgm:cxn modelId="{0CAF72FB-8DFF-44CB-9099-5C238BA17808}" type="presOf" srcId="{626DD530-9CA1-4605-9F40-71C941FB1D14}" destId="{BBEC762D-9344-44BD-B139-9915670C4488}" srcOrd="0" destOrd="0" presId="urn:microsoft.com/office/officeart/2005/8/layout/hList7"/>
    <dgm:cxn modelId="{9710E4B9-B9F3-4144-8599-D8C04ABEA6B8}" type="presParOf" srcId="{B32460E7-23D7-475A-8CA9-B801246FCCE9}" destId="{8801C19F-A8B1-4087-86E4-5F4E1FF00B46}" srcOrd="0" destOrd="0" presId="urn:microsoft.com/office/officeart/2005/8/layout/hList7"/>
    <dgm:cxn modelId="{EEB8B5FA-FECC-4DF7-8968-CCE5633104C1}" type="presParOf" srcId="{B32460E7-23D7-475A-8CA9-B801246FCCE9}" destId="{730EA44C-587C-4B2D-B9DE-D7A078FCBF23}" srcOrd="1" destOrd="0" presId="urn:microsoft.com/office/officeart/2005/8/layout/hList7"/>
    <dgm:cxn modelId="{5E0FFEE0-5224-4766-9142-0104BC49B393}" type="presParOf" srcId="{730EA44C-587C-4B2D-B9DE-D7A078FCBF23}" destId="{E506B76F-F8F0-4AD0-ABB1-5B7AC25B236A}" srcOrd="0" destOrd="0" presId="urn:microsoft.com/office/officeart/2005/8/layout/hList7"/>
    <dgm:cxn modelId="{965F634A-3A38-44BB-B593-8C64B48963FA}" type="presParOf" srcId="{E506B76F-F8F0-4AD0-ABB1-5B7AC25B236A}" destId="{28EEE2BE-FF6A-4659-B174-9FA7395C4A0A}" srcOrd="0" destOrd="0" presId="urn:microsoft.com/office/officeart/2005/8/layout/hList7"/>
    <dgm:cxn modelId="{8A7B0778-E9B2-4085-BF8C-2D5C10486B71}" type="presParOf" srcId="{E506B76F-F8F0-4AD0-ABB1-5B7AC25B236A}" destId="{F6C5A6C8-8BFA-430A-A3EA-06585F982079}" srcOrd="1" destOrd="0" presId="urn:microsoft.com/office/officeart/2005/8/layout/hList7"/>
    <dgm:cxn modelId="{7D752D6C-F8F0-441F-B95F-B77C1C8E23C7}" type="presParOf" srcId="{E506B76F-F8F0-4AD0-ABB1-5B7AC25B236A}" destId="{90CADAC8-FB7C-493C-B4E0-C5C1A83300B0}" srcOrd="2" destOrd="0" presId="urn:microsoft.com/office/officeart/2005/8/layout/hList7"/>
    <dgm:cxn modelId="{EC222666-6000-4D6F-87F9-FBB780345090}" type="presParOf" srcId="{E506B76F-F8F0-4AD0-ABB1-5B7AC25B236A}" destId="{2666CA6D-669E-413B-89C9-45D5DB35C2FA}" srcOrd="3" destOrd="0" presId="urn:microsoft.com/office/officeart/2005/8/layout/hList7"/>
    <dgm:cxn modelId="{A84099C1-0D69-4978-A282-8991A5BCDF25}" type="presParOf" srcId="{730EA44C-587C-4B2D-B9DE-D7A078FCBF23}" destId="{2D4A9967-5A76-49BE-9594-1307CE750CD2}" srcOrd="1" destOrd="0" presId="urn:microsoft.com/office/officeart/2005/8/layout/hList7"/>
    <dgm:cxn modelId="{E2092413-5E7A-49F1-9C57-FBADFEA81360}" type="presParOf" srcId="{730EA44C-587C-4B2D-B9DE-D7A078FCBF23}" destId="{274442F2-B74D-4661-8265-F67846BD2D90}" srcOrd="2" destOrd="0" presId="urn:microsoft.com/office/officeart/2005/8/layout/hList7"/>
    <dgm:cxn modelId="{BDA7473F-A173-4162-92D4-E630D369DA28}" type="presParOf" srcId="{274442F2-B74D-4661-8265-F67846BD2D90}" destId="{4DF17933-5361-4BB6-B9F1-503C06B5A369}" srcOrd="0" destOrd="0" presId="urn:microsoft.com/office/officeart/2005/8/layout/hList7"/>
    <dgm:cxn modelId="{7ED0D4D4-8446-43EB-8B1E-22231E5FF925}" type="presParOf" srcId="{274442F2-B74D-4661-8265-F67846BD2D90}" destId="{9AA5F466-8F3E-462C-88A9-CF74BCE9DE3B}" srcOrd="1" destOrd="0" presId="urn:microsoft.com/office/officeart/2005/8/layout/hList7"/>
    <dgm:cxn modelId="{48718E92-5A35-48DE-9975-1B12D8076B47}" type="presParOf" srcId="{274442F2-B74D-4661-8265-F67846BD2D90}" destId="{C83AF4A7-167A-4C01-B471-BAF881BE91F4}" srcOrd="2" destOrd="0" presId="urn:microsoft.com/office/officeart/2005/8/layout/hList7"/>
    <dgm:cxn modelId="{A1019A6D-EBD8-4C02-A346-046FE0A4983C}" type="presParOf" srcId="{274442F2-B74D-4661-8265-F67846BD2D90}" destId="{7018446F-6331-49C8-9235-64EE18BDE8A3}" srcOrd="3" destOrd="0" presId="urn:microsoft.com/office/officeart/2005/8/layout/hList7"/>
    <dgm:cxn modelId="{6D5A4AC9-79A6-4C9E-B43C-9D118568CEBC}" type="presParOf" srcId="{730EA44C-587C-4B2D-B9DE-D7A078FCBF23}" destId="{33058250-F4B9-4665-9351-8BA8FCB71E5F}" srcOrd="3" destOrd="0" presId="urn:microsoft.com/office/officeart/2005/8/layout/hList7"/>
    <dgm:cxn modelId="{B2F1DB51-5804-4F4F-9659-F17ECB5F7884}" type="presParOf" srcId="{730EA44C-587C-4B2D-B9DE-D7A078FCBF23}" destId="{26E59B19-0809-40C7-8432-6ABAB6536A0B}" srcOrd="4" destOrd="0" presId="urn:microsoft.com/office/officeart/2005/8/layout/hList7"/>
    <dgm:cxn modelId="{11AB7A67-820E-42F6-BC15-33EDF140B856}" type="presParOf" srcId="{26E59B19-0809-40C7-8432-6ABAB6536A0B}" destId="{FB443B02-6E3D-44A0-95AE-B1603FD692E4}" srcOrd="0" destOrd="0" presId="urn:microsoft.com/office/officeart/2005/8/layout/hList7"/>
    <dgm:cxn modelId="{707D0CCA-E771-4D80-A9A0-DA162643A1CB}" type="presParOf" srcId="{26E59B19-0809-40C7-8432-6ABAB6536A0B}" destId="{136696F6-BB19-49D8-8D4F-E56BD67560AC}" srcOrd="1" destOrd="0" presId="urn:microsoft.com/office/officeart/2005/8/layout/hList7"/>
    <dgm:cxn modelId="{F43DE79F-D826-4202-9C6C-46C2F3490FF1}" type="presParOf" srcId="{26E59B19-0809-40C7-8432-6ABAB6536A0B}" destId="{D044E2ED-BB11-422C-89B1-FD19226DF23B}" srcOrd="2" destOrd="0" presId="urn:microsoft.com/office/officeart/2005/8/layout/hList7"/>
    <dgm:cxn modelId="{8513E98E-31E4-40C7-A211-B9F557BFB3F6}" type="presParOf" srcId="{26E59B19-0809-40C7-8432-6ABAB6536A0B}" destId="{8B28EE30-34E2-43AA-8F80-AD694EE3F43F}" srcOrd="3" destOrd="0" presId="urn:microsoft.com/office/officeart/2005/8/layout/hList7"/>
    <dgm:cxn modelId="{5286075E-4E39-4E29-96EA-D55D5D6E4689}" type="presParOf" srcId="{730EA44C-587C-4B2D-B9DE-D7A078FCBF23}" destId="{D3DCF472-5D80-4E54-A7BB-67E04959558F}" srcOrd="5" destOrd="0" presId="urn:microsoft.com/office/officeart/2005/8/layout/hList7"/>
    <dgm:cxn modelId="{560825BA-00E0-4D28-8A51-C84F00AD782A}" type="presParOf" srcId="{730EA44C-587C-4B2D-B9DE-D7A078FCBF23}" destId="{1512EA0E-0CD7-4F86-8C23-229687A3FA34}" srcOrd="6" destOrd="0" presId="urn:microsoft.com/office/officeart/2005/8/layout/hList7"/>
    <dgm:cxn modelId="{5B4A992C-FD65-48FC-AC62-82183FC5A6CB}" type="presParOf" srcId="{1512EA0E-0CD7-4F86-8C23-229687A3FA34}" destId="{3D31F4ED-DF3E-4C4A-A87C-0A5FAF5605CD}" srcOrd="0" destOrd="0" presId="urn:microsoft.com/office/officeart/2005/8/layout/hList7"/>
    <dgm:cxn modelId="{91ED281F-FBE7-4959-AFDF-781E208AD5D3}" type="presParOf" srcId="{1512EA0E-0CD7-4F86-8C23-229687A3FA34}" destId="{341BD85D-02C4-4667-B94F-130AF0494FA8}" srcOrd="1" destOrd="0" presId="urn:microsoft.com/office/officeart/2005/8/layout/hList7"/>
    <dgm:cxn modelId="{647EB9FE-2F96-408D-8ECC-4B67916BA42A}" type="presParOf" srcId="{1512EA0E-0CD7-4F86-8C23-229687A3FA34}" destId="{188C8149-67CA-4DF5-8C06-E3EA1BF9E833}" srcOrd="2" destOrd="0" presId="urn:microsoft.com/office/officeart/2005/8/layout/hList7"/>
    <dgm:cxn modelId="{85CE10ED-A275-439A-A389-F4B1020E44BA}" type="presParOf" srcId="{1512EA0E-0CD7-4F86-8C23-229687A3FA34}" destId="{BCD00DFC-C634-4D60-AFF9-35570B495FE2}" srcOrd="3" destOrd="0" presId="urn:microsoft.com/office/officeart/2005/8/layout/hList7"/>
    <dgm:cxn modelId="{6D5440E1-ACAA-4692-947D-D14B769EE000}" type="presParOf" srcId="{730EA44C-587C-4B2D-B9DE-D7A078FCBF23}" destId="{735F5FFF-A5FE-4698-A187-0B3E879B56DC}" srcOrd="7" destOrd="0" presId="urn:microsoft.com/office/officeart/2005/8/layout/hList7"/>
    <dgm:cxn modelId="{91A24C41-5488-40E7-A620-D3CE8D69D6E2}" type="presParOf" srcId="{730EA44C-587C-4B2D-B9DE-D7A078FCBF23}" destId="{3C123FC8-FFED-4170-A6E4-41C16FC6EB2E}" srcOrd="8" destOrd="0" presId="urn:microsoft.com/office/officeart/2005/8/layout/hList7"/>
    <dgm:cxn modelId="{945773CB-9AFB-46D4-84A6-568CB872A677}" type="presParOf" srcId="{3C123FC8-FFED-4170-A6E4-41C16FC6EB2E}" destId="{BBEC762D-9344-44BD-B139-9915670C4488}" srcOrd="0" destOrd="0" presId="urn:microsoft.com/office/officeart/2005/8/layout/hList7"/>
    <dgm:cxn modelId="{975E8C07-DBEF-4D11-81CB-FEFFFF087AFF}" type="presParOf" srcId="{3C123FC8-FFED-4170-A6E4-41C16FC6EB2E}" destId="{7D65E2FA-2BEE-4545-AB43-7E628576A3DA}" srcOrd="1" destOrd="0" presId="urn:microsoft.com/office/officeart/2005/8/layout/hList7"/>
    <dgm:cxn modelId="{C3C517E3-93C5-4965-8250-97C7035224A2}" type="presParOf" srcId="{3C123FC8-FFED-4170-A6E4-41C16FC6EB2E}" destId="{5C24DD67-CD04-4B7D-A96F-6D57FD6ADA17}" srcOrd="2" destOrd="0" presId="urn:microsoft.com/office/officeart/2005/8/layout/hList7"/>
    <dgm:cxn modelId="{F7AB8135-7DEB-414E-8534-6CC099CBA1C1}" type="presParOf" srcId="{3C123FC8-FFED-4170-A6E4-41C16FC6EB2E}" destId="{81A62874-CAC6-4F91-B3C7-29DB941DF59A}" srcOrd="3" destOrd="0" presId="urn:microsoft.com/office/officeart/2005/8/layout/hList7"/>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EE2BE-FF6A-4659-B174-9FA7395C4A0A}">
      <dsp:nvSpPr>
        <dsp:cNvPr id="0" name=""/>
        <dsp:cNvSpPr/>
      </dsp:nvSpPr>
      <dsp:spPr>
        <a:xfrm>
          <a:off x="0" y="0"/>
          <a:ext cx="2827734" cy="53596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marL="0" lvl="0" indent="0" algn="ctr" defTabSz="1644650">
            <a:lnSpc>
              <a:spcPct val="90000"/>
            </a:lnSpc>
            <a:spcBef>
              <a:spcPct val="0"/>
            </a:spcBef>
            <a:spcAft>
              <a:spcPct val="35000"/>
            </a:spcAft>
            <a:buNone/>
          </a:pPr>
          <a:r>
            <a:rPr lang="en-US" sz="3700" kern="1200" dirty="0"/>
            <a:t>Readiness</a:t>
          </a:r>
        </a:p>
      </dsp:txBody>
      <dsp:txXfrm>
        <a:off x="0" y="2143844"/>
        <a:ext cx="2827734" cy="2143844"/>
      </dsp:txXfrm>
    </dsp:sp>
    <dsp:sp modelId="{2666CA6D-669E-413B-89C9-45D5DB35C2FA}">
      <dsp:nvSpPr>
        <dsp:cNvPr id="0" name=""/>
        <dsp:cNvSpPr/>
      </dsp:nvSpPr>
      <dsp:spPr>
        <a:xfrm>
          <a:off x="521491" y="321576"/>
          <a:ext cx="1784750" cy="1784750"/>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10000" r="-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F17933-5361-4BB6-B9F1-503C06B5A369}">
      <dsp:nvSpPr>
        <dsp:cNvPr id="0" name=""/>
        <dsp:cNvSpPr/>
      </dsp:nvSpPr>
      <dsp:spPr>
        <a:xfrm>
          <a:off x="2912566" y="0"/>
          <a:ext cx="2827734" cy="53596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marL="0" lvl="0" indent="0" algn="ctr" defTabSz="1644650">
            <a:lnSpc>
              <a:spcPct val="90000"/>
            </a:lnSpc>
            <a:spcBef>
              <a:spcPct val="0"/>
            </a:spcBef>
            <a:spcAft>
              <a:spcPct val="35000"/>
            </a:spcAft>
            <a:buNone/>
          </a:pPr>
          <a:r>
            <a:rPr lang="en-US" sz="3700" kern="1200" dirty="0"/>
            <a:t>Recognition</a:t>
          </a:r>
        </a:p>
      </dsp:txBody>
      <dsp:txXfrm>
        <a:off x="2912566" y="2143844"/>
        <a:ext cx="2827734" cy="2143844"/>
      </dsp:txXfrm>
    </dsp:sp>
    <dsp:sp modelId="{7018446F-6331-49C8-9235-64EE18BDE8A3}">
      <dsp:nvSpPr>
        <dsp:cNvPr id="0" name=""/>
        <dsp:cNvSpPr/>
      </dsp:nvSpPr>
      <dsp:spPr>
        <a:xfrm>
          <a:off x="3434058" y="321576"/>
          <a:ext cx="1784750" cy="1784750"/>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10000" r="-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443B02-6E3D-44A0-95AE-B1603FD692E4}">
      <dsp:nvSpPr>
        <dsp:cNvPr id="0" name=""/>
        <dsp:cNvSpPr/>
      </dsp:nvSpPr>
      <dsp:spPr>
        <a:xfrm>
          <a:off x="5825132" y="0"/>
          <a:ext cx="2827734" cy="53596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marL="0" lvl="0" indent="0" algn="ctr" defTabSz="1644650">
            <a:lnSpc>
              <a:spcPct val="90000"/>
            </a:lnSpc>
            <a:spcBef>
              <a:spcPct val="0"/>
            </a:spcBef>
            <a:spcAft>
              <a:spcPct val="35000"/>
            </a:spcAft>
            <a:buNone/>
          </a:pPr>
          <a:r>
            <a:rPr lang="en-US" sz="3700" kern="1200" dirty="0"/>
            <a:t>Response</a:t>
          </a:r>
        </a:p>
      </dsp:txBody>
      <dsp:txXfrm>
        <a:off x="5825132" y="2143844"/>
        <a:ext cx="2827734" cy="2143844"/>
      </dsp:txXfrm>
    </dsp:sp>
    <dsp:sp modelId="{8B28EE30-34E2-43AA-8F80-AD694EE3F43F}">
      <dsp:nvSpPr>
        <dsp:cNvPr id="0" name=""/>
        <dsp:cNvSpPr/>
      </dsp:nvSpPr>
      <dsp:spPr>
        <a:xfrm>
          <a:off x="6346624" y="321576"/>
          <a:ext cx="1784750" cy="1784750"/>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10000" r="-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31F4ED-DF3E-4C4A-A87C-0A5FAF5605CD}">
      <dsp:nvSpPr>
        <dsp:cNvPr id="0" name=""/>
        <dsp:cNvSpPr/>
      </dsp:nvSpPr>
      <dsp:spPr>
        <a:xfrm>
          <a:off x="8737699" y="0"/>
          <a:ext cx="2827734" cy="53596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marL="0" lvl="0" indent="0" algn="ctr" defTabSz="1644650">
            <a:lnSpc>
              <a:spcPct val="90000"/>
            </a:lnSpc>
            <a:spcBef>
              <a:spcPct val="0"/>
            </a:spcBef>
            <a:spcAft>
              <a:spcPct val="35000"/>
            </a:spcAft>
            <a:buNone/>
          </a:pPr>
          <a:r>
            <a:rPr lang="en-US" sz="3700" kern="1200" dirty="0"/>
            <a:t>Reporting</a:t>
          </a:r>
        </a:p>
      </dsp:txBody>
      <dsp:txXfrm>
        <a:off x="8737699" y="2143844"/>
        <a:ext cx="2827734" cy="2143844"/>
      </dsp:txXfrm>
    </dsp:sp>
    <dsp:sp modelId="{BCD00DFC-C634-4D60-AFF9-35570B495FE2}">
      <dsp:nvSpPr>
        <dsp:cNvPr id="0" name=""/>
        <dsp:cNvSpPr/>
      </dsp:nvSpPr>
      <dsp:spPr>
        <a:xfrm>
          <a:off x="9259191" y="321576"/>
          <a:ext cx="1784750" cy="1784750"/>
        </a:xfrm>
        <a:prstGeom prst="ellipse">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l="-10000" r="-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EC762D-9344-44BD-B139-9915670C4488}">
      <dsp:nvSpPr>
        <dsp:cNvPr id="0" name=""/>
        <dsp:cNvSpPr/>
      </dsp:nvSpPr>
      <dsp:spPr>
        <a:xfrm>
          <a:off x="11650265" y="0"/>
          <a:ext cx="2827734" cy="53596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marL="0" lvl="0" indent="0" algn="ctr" defTabSz="1644650">
            <a:lnSpc>
              <a:spcPct val="90000"/>
            </a:lnSpc>
            <a:spcBef>
              <a:spcPct val="0"/>
            </a:spcBef>
            <a:spcAft>
              <a:spcPct val="35000"/>
            </a:spcAft>
            <a:buNone/>
          </a:pPr>
          <a:r>
            <a:rPr lang="en-US" sz="3700" kern="1200" dirty="0"/>
            <a:t>Respectful</a:t>
          </a:r>
        </a:p>
      </dsp:txBody>
      <dsp:txXfrm>
        <a:off x="11650265" y="2143844"/>
        <a:ext cx="2827734" cy="2143844"/>
      </dsp:txXfrm>
    </dsp:sp>
    <dsp:sp modelId="{81A62874-CAC6-4F91-B3C7-29DB941DF59A}">
      <dsp:nvSpPr>
        <dsp:cNvPr id="0" name=""/>
        <dsp:cNvSpPr/>
      </dsp:nvSpPr>
      <dsp:spPr>
        <a:xfrm>
          <a:off x="12171757" y="321576"/>
          <a:ext cx="1784750" cy="1784750"/>
        </a:xfrm>
        <a:prstGeom prst="ellipse">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l="-10000" r="-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01C19F-A8B1-4087-86E4-5F4E1FF00B46}">
      <dsp:nvSpPr>
        <dsp:cNvPr id="0" name=""/>
        <dsp:cNvSpPr/>
      </dsp:nvSpPr>
      <dsp:spPr>
        <a:xfrm>
          <a:off x="579120" y="4287689"/>
          <a:ext cx="13319760" cy="803941"/>
        </a:xfrm>
        <a:prstGeom prst="leftRight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C3593F-CE9F-4BD5-B6BB-3AD9B39CDC49}" type="datetimeFigureOut">
              <a:rPr lang="en-US" smtClean="0"/>
              <a:t>5/9/2025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90618B-E3C3-4B2F-92D3-399B52775634}" type="slidenum">
              <a:rPr lang="en-US" smtClean="0"/>
              <a:t>‹#›</a:t>
            </a:fld>
            <a:endParaRPr lang="en-US"/>
          </a:p>
        </p:txBody>
      </p:sp>
    </p:spTree>
    <p:extLst>
      <p:ext uri="{BB962C8B-B14F-4D97-AF65-F5344CB8AC3E}">
        <p14:creationId xmlns:p14="http://schemas.microsoft.com/office/powerpoint/2010/main" val="402846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4C_326779F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microsoft.com/office/2018/10/relationships/comments" Target="../comments/modernComment_94D_E8432C3C.xml"/><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svg"/><Relationship Id="rId9" Type="http://schemas.microsoft.com/office/2007/relationships/diagramDrawing" Target="../diagrams/drawing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4E_AFA09C9D.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52_598B774B.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53_870374.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54_53DD71A1.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cms.gov/newsroom/fact-sheets/cy-2025-medicare-hospital-outpatient-prospective-payment-system-and-ambulatory-surgical-center-0"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955_BD38FF61.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mailto:scarraher@unmc.edu" TargetMode="External"/><Relationship Id="rId5" Type="http://schemas.openxmlformats.org/officeDocument/2006/relationships/hyperlink" Target="mailto:akavan@nebraskahospitals.org" TargetMode="External"/><Relationship Id="rId4" Type="http://schemas.openxmlformats.org/officeDocument/2006/relationships/hyperlink" Target="mailto:dsteiner@nebraskahospitals.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240790" y="0"/>
            <a:ext cx="212090" cy="5143500"/>
            <a:chOff x="0" y="0"/>
            <a:chExt cx="55859" cy="1354667"/>
          </a:xfrm>
        </p:grpSpPr>
        <p:sp>
          <p:nvSpPr>
            <p:cNvPr id="3"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4500955" y="1866623"/>
            <a:ext cx="2758345" cy="245871"/>
            <a:chOff x="0" y="0"/>
            <a:chExt cx="726478" cy="64756"/>
          </a:xfrm>
        </p:grpSpPr>
        <p:sp>
          <p:nvSpPr>
            <p:cNvPr id="6"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8" name="Picture 8"/>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
        <p:nvSpPr>
          <p:cNvPr id="9" name="TextBox 9"/>
          <p:cNvSpPr txBox="1"/>
          <p:nvPr/>
        </p:nvSpPr>
        <p:spPr>
          <a:xfrm>
            <a:off x="2829775" y="4088040"/>
            <a:ext cx="14757279" cy="2649700"/>
          </a:xfrm>
          <a:prstGeom prst="rect">
            <a:avLst/>
          </a:prstGeom>
        </p:spPr>
        <p:txBody>
          <a:bodyPr wrap="square" lIns="0" tIns="0" rIns="0" bIns="0" rtlCol="0" anchor="t">
            <a:spAutoFit/>
          </a:bodyPr>
          <a:lstStyle/>
          <a:p>
            <a:pPr>
              <a:lnSpc>
                <a:spcPts val="10560"/>
              </a:lnSpc>
            </a:pPr>
            <a:r>
              <a:rPr lang="en-US" sz="8000" dirty="0">
                <a:solidFill>
                  <a:srgbClr val="1E3262"/>
                </a:solidFill>
                <a:latin typeface="public_sans"/>
              </a:rPr>
              <a:t>CMS Final Rule – CoPs Changes: </a:t>
            </a:r>
            <a:r>
              <a:rPr lang="en-US" sz="8000">
                <a:solidFill>
                  <a:srgbClr val="1E3262"/>
                </a:solidFill>
                <a:latin typeface="public_sans"/>
              </a:rPr>
              <a:t>Emergency and Obstetrical </a:t>
            </a:r>
            <a:r>
              <a:rPr lang="en-US" sz="8000" dirty="0">
                <a:solidFill>
                  <a:srgbClr val="1E3262"/>
                </a:solidFill>
                <a:latin typeface="public_sans"/>
              </a:rPr>
              <a:t>Services</a:t>
            </a:r>
          </a:p>
        </p:txBody>
      </p:sp>
      <p:sp>
        <p:nvSpPr>
          <p:cNvPr id="11" name="TextBox 11"/>
          <p:cNvSpPr txBox="1"/>
          <p:nvPr/>
        </p:nvSpPr>
        <p:spPr>
          <a:xfrm rot="-5400000">
            <a:off x="-746525" y="69282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
        <p:nvSpPr>
          <p:cNvPr id="12" name="TextBox 12"/>
          <p:cNvSpPr txBox="1"/>
          <p:nvPr/>
        </p:nvSpPr>
        <p:spPr>
          <a:xfrm>
            <a:off x="2783842" y="8213149"/>
            <a:ext cx="13858025" cy="500137"/>
          </a:xfrm>
          <a:prstGeom prst="rect">
            <a:avLst/>
          </a:prstGeom>
        </p:spPr>
        <p:txBody>
          <a:bodyPr wrap="square" lIns="0" tIns="0" rIns="0" bIns="0" rtlCol="0" anchor="t">
            <a:spAutoFit/>
          </a:bodyPr>
          <a:lstStyle/>
          <a:p>
            <a:pPr>
              <a:lnSpc>
                <a:spcPts val="3920"/>
              </a:lnSpc>
            </a:pPr>
            <a:r>
              <a:rPr lang="en-US" sz="3600" spc="963" dirty="0">
                <a:solidFill>
                  <a:srgbClr val="25B1DD"/>
                </a:solidFill>
                <a:latin typeface="public_sans"/>
              </a:rPr>
              <a:t>May 12, 2025 at 11:00 AM CST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5DE22-5668-F007-1528-22376D080FCD}"/>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B3006618-8565-1F1E-A3CE-5D5B5FDBD7FA}"/>
              </a:ext>
            </a:extLst>
          </p:cNvPr>
          <p:cNvSpPr txBox="1"/>
          <p:nvPr/>
        </p:nvSpPr>
        <p:spPr>
          <a:xfrm>
            <a:off x="4724400" y="1023937"/>
            <a:ext cx="10706100"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Staff Training – Effective January 1, 2027</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7A44BC27-5D58-6FEE-CDB4-8DA31FAF9010}"/>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E2FD67F8-0580-FE42-8D9C-3C0F3444D207}"/>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8C2FD35A-B3CE-6AE7-2E62-613F1110E738}"/>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37AFACA6-B845-EBB6-2E3A-A54D0B0249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206CE2DA-4785-DA48-861C-1973475D411A}"/>
              </a:ext>
            </a:extLst>
          </p:cNvPr>
          <p:cNvSpPr/>
          <p:nvPr/>
        </p:nvSpPr>
        <p:spPr>
          <a:xfrm>
            <a:off x="533400" y="2327188"/>
            <a:ext cx="17145000" cy="7388312"/>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FF72E43-6401-76C1-F791-BC5152A7D891}"/>
              </a:ext>
            </a:extLst>
          </p:cNvPr>
          <p:cNvSpPr txBox="1"/>
          <p:nvPr/>
        </p:nvSpPr>
        <p:spPr>
          <a:xfrm>
            <a:off x="1028700" y="2528006"/>
            <a:ext cx="16230600" cy="6617196"/>
          </a:xfrm>
          <a:prstGeom prst="rect">
            <a:avLst/>
          </a:prstGeom>
          <a:noFill/>
        </p:spPr>
        <p:txBody>
          <a:bodyPr wrap="square" rtlCol="0">
            <a:spAutoFit/>
          </a:bodyPr>
          <a:lstStyle/>
          <a:p>
            <a:pPr marL="285750" indent="-285750">
              <a:buFont typeface="Arial" panose="020B0604020202020204" pitchFamily="34" charset="0"/>
              <a:buChar char="•"/>
            </a:pPr>
            <a:r>
              <a:rPr lang="en-US" sz="3000" b="0" i="0" dirty="0">
                <a:solidFill>
                  <a:srgbClr val="262626"/>
                </a:solidFill>
                <a:effectLst/>
                <a:latin typeface="public_sans"/>
              </a:rPr>
              <a:t>It will be required to </a:t>
            </a:r>
            <a:r>
              <a:rPr lang="en-US" sz="3200" b="0" i="0" dirty="0">
                <a:solidFill>
                  <a:srgbClr val="262626"/>
                </a:solidFill>
                <a:effectLst/>
                <a:latin typeface="public_sans"/>
              </a:rPr>
              <a:t>develop policies and procedures that ensure relevant staff are trained on certain topics aimed at improving the delivery of maternal care.</a:t>
            </a:r>
          </a:p>
          <a:p>
            <a:r>
              <a:rPr lang="en-US" sz="2600" b="1" i="0" dirty="0">
                <a:solidFill>
                  <a:schemeClr val="tx2"/>
                </a:solidFill>
                <a:effectLst/>
                <a:latin typeface="public_sans"/>
              </a:rPr>
              <a:t>*** Training topics should reflect scope and complexity of services offered</a:t>
            </a:r>
            <a:r>
              <a:rPr lang="en-US" sz="2600" b="1" dirty="0">
                <a:solidFill>
                  <a:schemeClr val="tx2"/>
                </a:solidFill>
                <a:latin typeface="public_sans"/>
              </a:rPr>
              <a:t> ***</a:t>
            </a:r>
            <a:endParaRPr lang="en-US" sz="2600" b="1" i="0" dirty="0">
              <a:solidFill>
                <a:schemeClr val="tx2"/>
              </a:solidFill>
              <a:effectLst/>
              <a:latin typeface="public_sans"/>
            </a:endParaRPr>
          </a:p>
          <a:p>
            <a:r>
              <a:rPr lang="en-US" sz="2600" b="1" i="0" dirty="0">
                <a:solidFill>
                  <a:schemeClr val="tx2"/>
                </a:solidFill>
                <a:effectLst/>
                <a:latin typeface="public_sans"/>
              </a:rPr>
              <a:t>*** Facility-identified, evidence-based, best practices and protocols to improve the delivery of maternal care within the facility ***  Have a standard process for identifying training topics.</a:t>
            </a:r>
          </a:p>
          <a:p>
            <a:endParaRPr lang="en-US" sz="2600" b="1" i="0" dirty="0">
              <a:solidFill>
                <a:schemeClr val="tx2"/>
              </a:solidFill>
              <a:effectLst/>
              <a:latin typeface="public_sans"/>
            </a:endParaRPr>
          </a:p>
          <a:p>
            <a:pPr marL="285750" indent="-285750">
              <a:buFont typeface="Arial" panose="020B0604020202020204" pitchFamily="34" charset="0"/>
              <a:buChar char="•"/>
            </a:pPr>
            <a:r>
              <a:rPr lang="en-US" sz="3200" b="0" i="0" dirty="0">
                <a:solidFill>
                  <a:srgbClr val="262626"/>
                </a:solidFill>
                <a:effectLst/>
                <a:latin typeface="public_sans"/>
              </a:rPr>
              <a:t>Facility must use findings from their QAPI programs to inform staff training needs and any additions, revisions, or updates to training topics on an ongoing basis.</a:t>
            </a:r>
          </a:p>
          <a:p>
            <a:endParaRPr lang="en-US" sz="3200" b="0" i="0" dirty="0">
              <a:solidFill>
                <a:srgbClr val="262626"/>
              </a:solidFill>
              <a:effectLst/>
              <a:latin typeface="public_sans"/>
            </a:endParaRPr>
          </a:p>
          <a:p>
            <a:pPr marL="285750" indent="-285750">
              <a:buFont typeface="Arial" panose="020B0604020202020204" pitchFamily="34" charset="0"/>
              <a:buChar char="•"/>
            </a:pPr>
            <a:r>
              <a:rPr lang="en-US" sz="3200" dirty="0">
                <a:solidFill>
                  <a:srgbClr val="262626"/>
                </a:solidFill>
                <a:latin typeface="public_sans"/>
              </a:rPr>
              <a:t>N</a:t>
            </a:r>
            <a:r>
              <a:rPr lang="en-US" sz="3200" b="0" i="0" dirty="0">
                <a:solidFill>
                  <a:srgbClr val="262626"/>
                </a:solidFill>
                <a:effectLst/>
                <a:latin typeface="public_sans"/>
              </a:rPr>
              <a:t>ew staff will receive initial training and the hospital will identify which staff must complete training at least every two years.</a:t>
            </a:r>
          </a:p>
          <a:p>
            <a:r>
              <a:rPr lang="en-US" sz="3200" b="0" i="0" dirty="0">
                <a:solidFill>
                  <a:srgbClr val="262626"/>
                </a:solidFill>
                <a:effectLst/>
                <a:latin typeface="public_sans"/>
              </a:rPr>
              <a:t> </a:t>
            </a:r>
          </a:p>
          <a:p>
            <a:pPr marL="285750" indent="-285750">
              <a:buFont typeface="Arial" panose="020B0604020202020204" pitchFamily="34" charset="0"/>
              <a:buChar char="•"/>
            </a:pPr>
            <a:r>
              <a:rPr lang="en-US" sz="3200" b="0" i="0" dirty="0">
                <a:solidFill>
                  <a:srgbClr val="262626"/>
                </a:solidFill>
                <a:effectLst/>
                <a:latin typeface="public_sans"/>
              </a:rPr>
              <a:t>Facility must document in staff personnel records that training was successfully completed and be able to demonstrate staff knowledge on the training topics identified. </a:t>
            </a:r>
          </a:p>
        </p:txBody>
      </p:sp>
    </p:spTree>
    <p:extLst>
      <p:ext uri="{BB962C8B-B14F-4D97-AF65-F5344CB8AC3E}">
        <p14:creationId xmlns:p14="http://schemas.microsoft.com/office/powerpoint/2010/main" val="2199609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59A06-4EC8-B06A-EFC7-C459B83A108D}"/>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4AC71E14-727A-1D25-C835-30FE7850C868}"/>
              </a:ext>
            </a:extLst>
          </p:cNvPr>
          <p:cNvSpPr txBox="1"/>
          <p:nvPr/>
        </p:nvSpPr>
        <p:spPr>
          <a:xfrm>
            <a:off x="4603275" y="673271"/>
            <a:ext cx="13563601" cy="1231106"/>
          </a:xfrm>
          <a:prstGeom prst="rect">
            <a:avLst/>
          </a:prstGeom>
        </p:spPr>
        <p:txBody>
          <a:bodyPr wrap="square" lIns="0" tIns="0" rIns="0" bIns="0" rtlCol="0" anchor="t">
            <a:spAutoFit/>
          </a:bodyPr>
          <a:lstStyle/>
          <a:p>
            <a:pPr algn="l"/>
            <a:r>
              <a:rPr lang="en-US" sz="4000" b="0" i="1" dirty="0">
                <a:solidFill>
                  <a:srgbClr val="262626"/>
                </a:solidFill>
                <a:effectLst/>
                <a:latin typeface="public_sans"/>
              </a:rPr>
              <a:t>Quality Assessment and Performance Improvement Program</a:t>
            </a:r>
          </a:p>
          <a:p>
            <a:pPr algn="l"/>
            <a:r>
              <a:rPr lang="en-US" sz="4000" b="0" i="1" dirty="0">
                <a:solidFill>
                  <a:srgbClr val="262626"/>
                </a:solidFill>
                <a:effectLst/>
                <a:latin typeface="public_sans"/>
              </a:rPr>
              <a:t>(QAPI) – Effective January 1, 2027</a:t>
            </a:r>
            <a:endParaRPr lang="en-US" sz="40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42CDBE4B-CCE2-CCED-6184-7A90C7EC3E70}"/>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CE24DC4C-25CE-8D23-FD9E-7508BCAE0CBA}"/>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025295CC-30FD-B530-09E8-578212910ECB}"/>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77B598CF-98C5-F651-88E3-93DD18D6AF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D693658A-E39C-94F3-8537-386EBD439EE0}"/>
              </a:ext>
            </a:extLst>
          </p:cNvPr>
          <p:cNvSpPr/>
          <p:nvPr/>
        </p:nvSpPr>
        <p:spPr>
          <a:xfrm>
            <a:off x="533400" y="2327188"/>
            <a:ext cx="17145000" cy="7388312"/>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6B79079-6CF9-2C83-B8C1-89E5CEB863D0}"/>
              </a:ext>
            </a:extLst>
          </p:cNvPr>
          <p:cNvSpPr txBox="1"/>
          <p:nvPr/>
        </p:nvSpPr>
        <p:spPr>
          <a:xfrm>
            <a:off x="1028700" y="2528006"/>
            <a:ext cx="16230600" cy="8125301"/>
          </a:xfrm>
          <a:prstGeom prst="rect">
            <a:avLst/>
          </a:prstGeom>
          <a:noFill/>
        </p:spPr>
        <p:txBody>
          <a:bodyPr wrap="square" rtlCol="0">
            <a:spAutoFit/>
          </a:bodyPr>
          <a:lstStyle/>
          <a:p>
            <a:pPr marL="285750" indent="-285750">
              <a:buFont typeface="Arial" panose="020B0604020202020204" pitchFamily="34" charset="0"/>
              <a:buChar char="•"/>
            </a:pPr>
            <a:r>
              <a:rPr lang="en-US" sz="3200" b="0" i="0" dirty="0">
                <a:solidFill>
                  <a:srgbClr val="262626"/>
                </a:solidFill>
                <a:effectLst/>
                <a:latin typeface="public_sans"/>
              </a:rPr>
              <a:t>Hospitals providing OB services must use their QAPI programs to assess and improve health outcomes and disparities among OB patients on an ongoing basis.  At a minimum:</a:t>
            </a:r>
          </a:p>
          <a:p>
            <a:pPr marL="514350" indent="-514350" algn="l">
              <a:buFont typeface="+mj-lt"/>
              <a:buAutoNum type="arabicPeriod"/>
            </a:pPr>
            <a:r>
              <a:rPr lang="en-US" sz="2600" b="0" i="0" dirty="0">
                <a:solidFill>
                  <a:schemeClr val="tx2"/>
                </a:solidFill>
                <a:effectLst/>
                <a:latin typeface="public_sans"/>
              </a:rPr>
              <a:t>Analyze data and quality indicators collected for the QAPI program by diverse subpopulations as identified by the facility among OB patients. </a:t>
            </a:r>
          </a:p>
          <a:p>
            <a:pPr marL="514350" indent="-514350" algn="l">
              <a:buFont typeface="+mj-lt"/>
              <a:buAutoNum type="arabicPeriod"/>
            </a:pPr>
            <a:r>
              <a:rPr lang="en-US" sz="2600" b="0" i="0" dirty="0">
                <a:solidFill>
                  <a:schemeClr val="tx2"/>
                </a:solidFill>
                <a:effectLst/>
                <a:latin typeface="public_sans"/>
              </a:rPr>
              <a:t>Measure, analyze, and track data, measures, and quality indicators on patient outcomes and disparities in processes of care, services and operations, and outcomes among obstetrical patients.</a:t>
            </a:r>
          </a:p>
          <a:p>
            <a:pPr marL="514350" indent="-514350" algn="l">
              <a:buFont typeface="+mj-lt"/>
              <a:buAutoNum type="arabicPeriod"/>
            </a:pPr>
            <a:r>
              <a:rPr lang="en-US" sz="2600" b="0" i="0" dirty="0">
                <a:solidFill>
                  <a:schemeClr val="tx2"/>
                </a:solidFill>
                <a:effectLst/>
                <a:latin typeface="public_sans"/>
              </a:rPr>
              <a:t>Analyze and prioritize patient health outcomes and disparities, develop and implement actions to improve patient health outcomes and disparities, measure results, and track performance to ensure improvements are sustained when disparities exist among obstetrical patients.</a:t>
            </a:r>
          </a:p>
          <a:p>
            <a:pPr marL="514350" indent="-514350" algn="l">
              <a:buFont typeface="+mj-lt"/>
              <a:buAutoNum type="arabicPeriod"/>
            </a:pPr>
            <a:r>
              <a:rPr lang="en-US" sz="2600" b="0" i="0" dirty="0">
                <a:solidFill>
                  <a:schemeClr val="tx2"/>
                </a:solidFill>
                <a:effectLst/>
                <a:latin typeface="public_sans"/>
              </a:rPr>
              <a:t>Conduct at least one performance improvement project focused on improving health outcomes and disparities among the hospital’s population(s) of obstetrical patients annually.</a:t>
            </a:r>
          </a:p>
          <a:p>
            <a:pPr marL="457200" indent="-457200" algn="l">
              <a:buFont typeface="Arial" panose="020B0604020202020204" pitchFamily="34" charset="0"/>
              <a:buChar char="•"/>
            </a:pPr>
            <a:r>
              <a:rPr lang="en-US" sz="3200" b="0" i="0" dirty="0">
                <a:solidFill>
                  <a:srgbClr val="262626"/>
                </a:solidFill>
                <a:effectLst/>
                <a:latin typeface="public_sans"/>
              </a:rPr>
              <a:t>It will be required that obstetrical services’ leadership engage in OB QAPI activities.</a:t>
            </a:r>
          </a:p>
          <a:p>
            <a:pPr marL="457200" indent="-457200" algn="l">
              <a:buFont typeface="Arial" panose="020B0604020202020204" pitchFamily="34" charset="0"/>
              <a:buChar char="•"/>
            </a:pPr>
            <a:r>
              <a:rPr lang="en-US" sz="3200" b="0" i="0" dirty="0">
                <a:solidFill>
                  <a:srgbClr val="262626"/>
                </a:solidFill>
                <a:effectLst/>
                <a:latin typeface="public_sans"/>
              </a:rPr>
              <a:t>CMS is finalizing a requirement that if a Maternal Mortality Review Committee (MMRC) is available at the state, Tribal, or local jurisdiction in which the facility is located, hospitals that offer OB services must have a process for incorporating publicly available information and data from the MMRC into the QAPI program.</a:t>
            </a:r>
          </a:p>
          <a:p>
            <a:pPr marL="285750" indent="-285750">
              <a:buFont typeface="Arial" panose="020B0604020202020204" pitchFamily="34" charset="0"/>
              <a:buChar char="•"/>
            </a:pPr>
            <a:endParaRPr lang="en-US" sz="3200" b="0" i="0" dirty="0">
              <a:solidFill>
                <a:srgbClr val="262626"/>
              </a:solidFill>
              <a:effectLst/>
              <a:latin typeface="public_sans"/>
            </a:endParaRPr>
          </a:p>
          <a:p>
            <a:pPr marL="285750" indent="-285750">
              <a:buFont typeface="Arial" panose="020B0604020202020204" pitchFamily="34" charset="0"/>
              <a:buChar char="•"/>
            </a:pPr>
            <a:endParaRPr lang="en-US" sz="3200" b="0" i="0" dirty="0">
              <a:solidFill>
                <a:srgbClr val="262626"/>
              </a:solidFill>
              <a:effectLst/>
              <a:latin typeface="public_sans"/>
            </a:endParaRPr>
          </a:p>
        </p:txBody>
      </p:sp>
    </p:spTree>
    <p:extLst>
      <p:ext uri="{BB962C8B-B14F-4D97-AF65-F5344CB8AC3E}">
        <p14:creationId xmlns:p14="http://schemas.microsoft.com/office/powerpoint/2010/main" val="3592458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5FB58-763D-6ECE-9621-74BAD249AD24}"/>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0CC37EC7-8681-86F6-6F38-12F00157BA72}"/>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Implementation Phase-In</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3CB01198-E930-69F2-3201-15CC1C2EB552}"/>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3DC7AC43-5010-7E08-95B8-9ADC3F353131}"/>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24F0E857-AAD5-236E-45B2-59F7BD6C004F}"/>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AB973F3A-6D79-ABF9-5A7B-A260F1BE089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2ECFEC23-8B3A-9E05-141B-89066BD0C8D1}"/>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473A58C-DD48-B725-8F82-A2EB971192EC}"/>
              </a:ext>
            </a:extLst>
          </p:cNvPr>
          <p:cNvSpPr txBox="1"/>
          <p:nvPr/>
        </p:nvSpPr>
        <p:spPr>
          <a:xfrm>
            <a:off x="914400" y="2064664"/>
            <a:ext cx="16230600" cy="6986528"/>
          </a:xfrm>
          <a:prstGeom prst="rect">
            <a:avLst/>
          </a:prstGeom>
          <a:noFill/>
        </p:spPr>
        <p:txBody>
          <a:bodyPr wrap="square" rtlCol="0">
            <a:spAutoFit/>
          </a:bodyPr>
          <a:lstStyle/>
          <a:p>
            <a:pPr algn="l"/>
            <a:r>
              <a:rPr lang="en-US" sz="3200" b="0" i="0" dirty="0">
                <a:solidFill>
                  <a:srgbClr val="262626"/>
                </a:solidFill>
                <a:effectLst/>
                <a:latin typeface="public_sans"/>
              </a:rPr>
              <a:t>CMS plans to implement provisions in 3 phases over 2 years: </a:t>
            </a:r>
          </a:p>
          <a:p>
            <a:pPr algn="l"/>
            <a:endParaRPr lang="en-US" sz="2600" b="0" i="0" dirty="0">
              <a:solidFill>
                <a:srgbClr val="262626"/>
              </a:solidFill>
              <a:effectLst/>
              <a:latin typeface="public_sans"/>
            </a:endParaRPr>
          </a:p>
          <a:p>
            <a:pPr algn="l"/>
            <a:r>
              <a:rPr lang="en-US" sz="3000" b="1" i="0" u="sng" dirty="0">
                <a:solidFill>
                  <a:srgbClr val="262626"/>
                </a:solidFill>
                <a:effectLst/>
                <a:latin typeface="public_sans"/>
              </a:rPr>
              <a:t>Phase 1:</a:t>
            </a:r>
            <a:r>
              <a:rPr lang="en-US" sz="3000" i="0" dirty="0">
                <a:solidFill>
                  <a:srgbClr val="262626"/>
                </a:solidFill>
                <a:effectLst/>
                <a:latin typeface="public_sans"/>
              </a:rPr>
              <a:t> To be implemented </a:t>
            </a:r>
            <a:r>
              <a:rPr lang="en-US" sz="3000" dirty="0">
                <a:solidFill>
                  <a:srgbClr val="262626"/>
                </a:solidFill>
                <a:latin typeface="public_sans"/>
              </a:rPr>
              <a:t>6-</a:t>
            </a:r>
            <a:r>
              <a:rPr lang="en-US" sz="3000" b="0" i="0" dirty="0">
                <a:solidFill>
                  <a:srgbClr val="262626"/>
                </a:solidFill>
                <a:effectLst/>
                <a:latin typeface="public_sans"/>
              </a:rPr>
              <a:t>months following the effective date of the final rule: </a:t>
            </a:r>
          </a:p>
          <a:p>
            <a:pPr marL="457200" indent="-457200" algn="l">
              <a:buFont typeface="Courier New" panose="02070309020205020404" pitchFamily="49" charset="0"/>
              <a:buChar char="o"/>
            </a:pPr>
            <a:r>
              <a:rPr lang="en-US" sz="3000" b="0" i="0" dirty="0">
                <a:solidFill>
                  <a:srgbClr val="262626"/>
                </a:solidFill>
                <a:effectLst/>
                <a:latin typeface="public_sans"/>
              </a:rPr>
              <a:t>Emergency services’ readiness for hospitals and CAHs.</a:t>
            </a:r>
          </a:p>
          <a:p>
            <a:pPr marL="457200" indent="-457200" algn="l">
              <a:buFont typeface="Courier New" panose="02070309020205020404" pitchFamily="49" charset="0"/>
              <a:buChar char="o"/>
            </a:pPr>
            <a:r>
              <a:rPr lang="en-US" sz="3000" b="0" i="0" dirty="0">
                <a:solidFill>
                  <a:srgbClr val="262626"/>
                </a:solidFill>
                <a:effectLst/>
                <a:latin typeface="public_sans"/>
              </a:rPr>
              <a:t>Transfer protocols for hospitals only.</a:t>
            </a:r>
          </a:p>
          <a:p>
            <a:pPr marL="457200" indent="-457200" algn="l">
              <a:buFont typeface="Courier New" panose="02070309020205020404" pitchFamily="49" charset="0"/>
              <a:buChar char="o"/>
            </a:pPr>
            <a:endParaRPr lang="en-US" sz="3000" b="0" i="0" dirty="0">
              <a:solidFill>
                <a:srgbClr val="262626"/>
              </a:solidFill>
              <a:effectLst/>
              <a:latin typeface="public_sans"/>
            </a:endParaRPr>
          </a:p>
          <a:p>
            <a:pPr algn="l"/>
            <a:r>
              <a:rPr lang="en-US" sz="3000" b="1" i="0" u="sng" dirty="0">
                <a:solidFill>
                  <a:srgbClr val="262626"/>
                </a:solidFill>
                <a:effectLst/>
                <a:latin typeface="public_sans"/>
              </a:rPr>
              <a:t>Phase 2:</a:t>
            </a:r>
            <a:r>
              <a:rPr lang="en-US" sz="3000" i="0" dirty="0">
                <a:solidFill>
                  <a:srgbClr val="262626"/>
                </a:solidFill>
                <a:effectLst/>
                <a:latin typeface="public_sans"/>
              </a:rPr>
              <a:t> </a:t>
            </a:r>
            <a:r>
              <a:rPr lang="en-US" sz="3000" b="0" i="0" dirty="0">
                <a:solidFill>
                  <a:srgbClr val="262626"/>
                </a:solidFill>
                <a:effectLst/>
                <a:latin typeface="public_sans"/>
              </a:rPr>
              <a:t>To be implemented 1-year following the effective date of the final rule:</a:t>
            </a:r>
          </a:p>
          <a:p>
            <a:pPr marL="457200" indent="-457200" algn="l">
              <a:buFont typeface="Courier New" panose="02070309020205020404" pitchFamily="49" charset="0"/>
              <a:buChar char="o"/>
            </a:pPr>
            <a:r>
              <a:rPr lang="en-US" sz="3000" b="0" i="0" dirty="0">
                <a:solidFill>
                  <a:srgbClr val="262626"/>
                </a:solidFill>
                <a:effectLst/>
                <a:latin typeface="public_sans"/>
              </a:rPr>
              <a:t>Organization, staffing, and delivery of services for hospitals and CAHs. </a:t>
            </a:r>
          </a:p>
          <a:p>
            <a:pPr algn="l"/>
            <a:endParaRPr lang="en-US" sz="3000" b="0" i="0" dirty="0">
              <a:solidFill>
                <a:srgbClr val="262626"/>
              </a:solidFill>
              <a:effectLst/>
              <a:latin typeface="public_sans"/>
            </a:endParaRPr>
          </a:p>
          <a:p>
            <a:pPr algn="l"/>
            <a:r>
              <a:rPr lang="en-US" sz="3000" b="1" i="0" u="sng" dirty="0">
                <a:solidFill>
                  <a:srgbClr val="262626"/>
                </a:solidFill>
                <a:effectLst/>
                <a:latin typeface="public_sans"/>
              </a:rPr>
              <a:t>Phase 3</a:t>
            </a:r>
            <a:r>
              <a:rPr lang="en-US" sz="3000" u="sng" dirty="0">
                <a:solidFill>
                  <a:srgbClr val="262626"/>
                </a:solidFill>
                <a:latin typeface="public_sans"/>
              </a:rPr>
              <a:t>:</a:t>
            </a:r>
            <a:r>
              <a:rPr lang="en-US" sz="3000" dirty="0">
                <a:solidFill>
                  <a:srgbClr val="262626"/>
                </a:solidFill>
                <a:latin typeface="public_sans"/>
              </a:rPr>
              <a:t> </a:t>
            </a:r>
            <a:r>
              <a:rPr lang="en-US" sz="3000" b="0" i="0" dirty="0">
                <a:solidFill>
                  <a:srgbClr val="262626"/>
                </a:solidFill>
                <a:effectLst/>
                <a:latin typeface="public_sans"/>
              </a:rPr>
              <a:t>To be implemented 2-years following the effective date of the final rule:</a:t>
            </a:r>
          </a:p>
          <a:p>
            <a:pPr marL="457200" indent="-457200" algn="l">
              <a:buFont typeface="Courier New" panose="02070309020205020404" pitchFamily="49" charset="0"/>
              <a:buChar char="o"/>
            </a:pPr>
            <a:r>
              <a:rPr lang="en-US" sz="3000" b="0" i="0" dirty="0">
                <a:solidFill>
                  <a:srgbClr val="262626"/>
                </a:solidFill>
                <a:effectLst/>
                <a:latin typeface="public_sans"/>
              </a:rPr>
              <a:t>OB staff training in hospitals and CAHs. </a:t>
            </a:r>
          </a:p>
          <a:p>
            <a:pPr marL="457200" indent="-457200" algn="l">
              <a:buFont typeface="Courier New" panose="02070309020205020404" pitchFamily="49" charset="0"/>
              <a:buChar char="o"/>
            </a:pPr>
            <a:r>
              <a:rPr lang="en-US" sz="3000" b="0" i="0" dirty="0">
                <a:solidFill>
                  <a:srgbClr val="262626"/>
                </a:solidFill>
                <a:effectLst/>
                <a:latin typeface="public_sans"/>
              </a:rPr>
              <a:t>QAPI program for OB services in hospitals and CAHs. </a:t>
            </a:r>
          </a:p>
          <a:p>
            <a:pPr algn="l"/>
            <a:endParaRPr lang="en-US" sz="2600" b="0" i="0" dirty="0">
              <a:solidFill>
                <a:srgbClr val="262626"/>
              </a:solidFill>
              <a:effectLst/>
              <a:latin typeface="public_sans"/>
            </a:endParaRPr>
          </a:p>
          <a:p>
            <a:endParaRPr lang="en-US" sz="3200" b="1" i="1" u="sng" dirty="0">
              <a:solidFill>
                <a:srgbClr val="262626"/>
              </a:solidFill>
              <a:effectLst/>
              <a:latin typeface="public_sans"/>
            </a:endParaRPr>
          </a:p>
          <a:p>
            <a:pPr marL="285750" indent="-285750">
              <a:buFont typeface="Arial" panose="020B0604020202020204" pitchFamily="34" charset="0"/>
              <a:buChar char="•"/>
            </a:pPr>
            <a:endParaRPr lang="en-US" sz="3200" b="0" i="0" dirty="0">
              <a:solidFill>
                <a:srgbClr val="262626"/>
              </a:solidFill>
              <a:effectLst/>
              <a:latin typeface="public_sans"/>
            </a:endParaRPr>
          </a:p>
        </p:txBody>
      </p:sp>
    </p:spTree>
    <p:extLst>
      <p:ext uri="{BB962C8B-B14F-4D97-AF65-F5344CB8AC3E}">
        <p14:creationId xmlns:p14="http://schemas.microsoft.com/office/powerpoint/2010/main" val="326739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0A940-8E0D-19B7-7D0B-938AE7CF3B6C}"/>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7DB253D9-127F-DDBD-CABE-E9E131607134}"/>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Effective Dates:</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35BA6A0A-876E-CC21-8760-84A1CF3B9F66}"/>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B294589C-2383-3ECB-2EB5-08D644EC2DA4}"/>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1DB6DD60-608B-4909-D027-F7BB14940B69}"/>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872EEE20-79ED-8BB3-276A-72164E2386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428CACED-0DD3-1860-62A6-F0E09509621B}"/>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1E2054A-6164-1039-D980-07836053175A}"/>
              </a:ext>
            </a:extLst>
          </p:cNvPr>
          <p:cNvPicPr>
            <a:picLocks noChangeAspect="1"/>
          </p:cNvPicPr>
          <p:nvPr/>
        </p:nvPicPr>
        <p:blipFill>
          <a:blip r:embed="rId5"/>
          <a:stretch>
            <a:fillRect/>
          </a:stretch>
        </p:blipFill>
        <p:spPr>
          <a:xfrm>
            <a:off x="903266" y="2424531"/>
            <a:ext cx="15784533" cy="6815158"/>
          </a:xfrm>
          <a:prstGeom prst="rect">
            <a:avLst/>
          </a:prstGeom>
        </p:spPr>
      </p:pic>
    </p:spTree>
    <p:extLst>
      <p:ext uri="{BB962C8B-B14F-4D97-AF65-F5344CB8AC3E}">
        <p14:creationId xmlns:p14="http://schemas.microsoft.com/office/powerpoint/2010/main" val="845642224"/>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A32FE-C6E0-AE76-ACFA-9D31A13B86D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83B23D5-C954-703D-36A4-B22CFD854F0A}"/>
              </a:ext>
            </a:extLst>
          </p:cNvPr>
          <p:cNvGrpSpPr/>
          <p:nvPr/>
        </p:nvGrpSpPr>
        <p:grpSpPr>
          <a:xfrm>
            <a:off x="1240790" y="0"/>
            <a:ext cx="212090" cy="5143500"/>
            <a:chOff x="0" y="0"/>
            <a:chExt cx="55859" cy="1354667"/>
          </a:xfrm>
        </p:grpSpPr>
        <p:sp>
          <p:nvSpPr>
            <p:cNvPr id="3" name="Freeform 3">
              <a:extLst>
                <a:ext uri="{FF2B5EF4-FFF2-40B4-BE49-F238E27FC236}">
                  <a16:creationId xmlns:a16="http://schemas.microsoft.com/office/drawing/2014/main" id="{BED1D201-E05B-5797-3661-A4142A67F53C}"/>
                </a:ext>
              </a:extLst>
            </p:cNvPr>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a:extLst>
                <a:ext uri="{FF2B5EF4-FFF2-40B4-BE49-F238E27FC236}">
                  <a16:creationId xmlns:a16="http://schemas.microsoft.com/office/drawing/2014/main" id="{58D30618-6FFE-361D-91B5-A29AEE7C969B}"/>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a:extLst>
              <a:ext uri="{FF2B5EF4-FFF2-40B4-BE49-F238E27FC236}">
                <a16:creationId xmlns:a16="http://schemas.microsoft.com/office/drawing/2014/main" id="{EF03774E-DFF4-3A4C-F66B-E803A13CD04C}"/>
              </a:ext>
            </a:extLst>
          </p:cNvPr>
          <p:cNvGrpSpPr/>
          <p:nvPr/>
        </p:nvGrpSpPr>
        <p:grpSpPr>
          <a:xfrm>
            <a:off x="14500955" y="1866623"/>
            <a:ext cx="2758345" cy="245871"/>
            <a:chOff x="0" y="0"/>
            <a:chExt cx="726478" cy="64756"/>
          </a:xfrm>
        </p:grpSpPr>
        <p:sp>
          <p:nvSpPr>
            <p:cNvPr id="6" name="Freeform 6">
              <a:extLst>
                <a:ext uri="{FF2B5EF4-FFF2-40B4-BE49-F238E27FC236}">
                  <a16:creationId xmlns:a16="http://schemas.microsoft.com/office/drawing/2014/main" id="{AA9F9610-40FA-AC1B-EA05-25A37AEAC52E}"/>
                </a:ext>
              </a:extLst>
            </p:cNvPr>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a:extLst>
                <a:ext uri="{FF2B5EF4-FFF2-40B4-BE49-F238E27FC236}">
                  <a16:creationId xmlns:a16="http://schemas.microsoft.com/office/drawing/2014/main" id="{22E9E18C-E2E0-D968-61B9-3D7124C1450B}"/>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8" name="Picture 8">
            <a:extLst>
              <a:ext uri="{FF2B5EF4-FFF2-40B4-BE49-F238E27FC236}">
                <a16:creationId xmlns:a16="http://schemas.microsoft.com/office/drawing/2014/main" id="{D6C16276-C95E-55D3-745E-9C991AFB7C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
        <p:nvSpPr>
          <p:cNvPr id="9" name="TextBox 9">
            <a:extLst>
              <a:ext uri="{FF2B5EF4-FFF2-40B4-BE49-F238E27FC236}">
                <a16:creationId xmlns:a16="http://schemas.microsoft.com/office/drawing/2014/main" id="{54B6E0FA-42B0-79FC-51B3-5E0EEBBA030D}"/>
              </a:ext>
            </a:extLst>
          </p:cNvPr>
          <p:cNvSpPr txBox="1"/>
          <p:nvPr/>
        </p:nvSpPr>
        <p:spPr>
          <a:xfrm>
            <a:off x="2829775" y="4088040"/>
            <a:ext cx="14757279" cy="2649700"/>
          </a:xfrm>
          <a:prstGeom prst="rect">
            <a:avLst/>
          </a:prstGeom>
        </p:spPr>
        <p:txBody>
          <a:bodyPr wrap="square" lIns="0" tIns="0" rIns="0" bIns="0" rtlCol="0" anchor="t">
            <a:spAutoFit/>
          </a:bodyPr>
          <a:lstStyle/>
          <a:p>
            <a:pPr>
              <a:lnSpc>
                <a:spcPts val="10560"/>
              </a:lnSpc>
            </a:pPr>
            <a:r>
              <a:rPr lang="en-US" sz="8000" dirty="0">
                <a:solidFill>
                  <a:srgbClr val="1E3262"/>
                </a:solidFill>
                <a:latin typeface="public_sans"/>
              </a:rPr>
              <a:t>Severe Hypertension in Pregnancy AIM Patient Safety Bundle</a:t>
            </a:r>
          </a:p>
        </p:txBody>
      </p:sp>
      <p:sp>
        <p:nvSpPr>
          <p:cNvPr id="11" name="TextBox 11">
            <a:extLst>
              <a:ext uri="{FF2B5EF4-FFF2-40B4-BE49-F238E27FC236}">
                <a16:creationId xmlns:a16="http://schemas.microsoft.com/office/drawing/2014/main" id="{BCDFE023-8C33-E46C-1757-BA16A6D8D232}"/>
              </a:ext>
            </a:extLst>
          </p:cNvPr>
          <p:cNvSpPr txBox="1"/>
          <p:nvPr/>
        </p:nvSpPr>
        <p:spPr>
          <a:xfrm rot="-5400000">
            <a:off x="-746525" y="69282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Tree>
    <p:extLst>
      <p:ext uri="{BB962C8B-B14F-4D97-AF65-F5344CB8AC3E}">
        <p14:creationId xmlns:p14="http://schemas.microsoft.com/office/powerpoint/2010/main" val="302679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30894-55D4-2748-5DA8-A2541A669C07}"/>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E7CE0D1D-434F-41FE-4F43-3D4DBA647E28}"/>
              </a:ext>
            </a:extLst>
          </p:cNvPr>
          <p:cNvSpPr txBox="1"/>
          <p:nvPr/>
        </p:nvSpPr>
        <p:spPr>
          <a:xfrm>
            <a:off x="4603275" y="673271"/>
            <a:ext cx="129989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Alliance for Innovation on Maternal Health (AIM) Bundles </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384DB94A-5FF7-6178-1E50-8E5C8523FBAE}"/>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27AF5EFB-F9C9-C3FE-A370-396EF586E825}"/>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82D96157-3A50-9581-D554-16C60B5A8CF3}"/>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C58277BD-6C23-7578-8693-8332627087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E9803A88-0990-57B3-F9B7-3438F429E26F}"/>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D2B0CFA-8D33-D47D-F6E6-AA7FA8F9B4F5}"/>
              </a:ext>
            </a:extLst>
          </p:cNvPr>
          <p:cNvSpPr txBox="1"/>
          <p:nvPr/>
        </p:nvSpPr>
        <p:spPr>
          <a:xfrm>
            <a:off x="685800" y="2141102"/>
            <a:ext cx="16764000" cy="1477328"/>
          </a:xfrm>
          <a:prstGeom prst="rect">
            <a:avLst/>
          </a:prstGeom>
          <a:noFill/>
        </p:spPr>
        <p:txBody>
          <a:bodyPr wrap="square">
            <a:spAutoFit/>
          </a:bodyPr>
          <a:lstStyle/>
          <a:p>
            <a:r>
              <a:rPr lang="en-US" sz="3000" dirty="0">
                <a:solidFill>
                  <a:srgbClr val="111111"/>
                </a:solidFill>
                <a:latin typeface="Roboto" panose="02000000000000000000" pitchFamily="2" charset="0"/>
              </a:rPr>
              <a:t>P</a:t>
            </a:r>
            <a:r>
              <a:rPr lang="en-US" sz="3000" b="0" i="0" dirty="0">
                <a:solidFill>
                  <a:srgbClr val="111111"/>
                </a:solidFill>
                <a:effectLst/>
                <a:latin typeface="Roboto" panose="02000000000000000000" pitchFamily="2" charset="0"/>
              </a:rPr>
              <a:t>rimary </a:t>
            </a:r>
            <a:r>
              <a:rPr lang="en-US" sz="3000" b="1" i="0" dirty="0">
                <a:solidFill>
                  <a:srgbClr val="111111"/>
                </a:solidFill>
                <a:effectLst/>
                <a:latin typeface="Roboto" panose="02000000000000000000" pitchFamily="2" charset="0"/>
              </a:rPr>
              <a:t>bundles</a:t>
            </a:r>
            <a:r>
              <a:rPr lang="en-US" sz="3000" b="0" i="0" dirty="0">
                <a:solidFill>
                  <a:srgbClr val="111111"/>
                </a:solidFill>
                <a:effectLst/>
                <a:latin typeface="Roboto" panose="02000000000000000000" pitchFamily="2" charset="0"/>
              </a:rPr>
              <a:t>, supported by specific quality metrics and measures through the </a:t>
            </a:r>
            <a:r>
              <a:rPr lang="en-US" sz="3000" b="1" i="0" dirty="0">
                <a:solidFill>
                  <a:srgbClr val="111111"/>
                </a:solidFill>
                <a:effectLst/>
                <a:latin typeface="Roboto" panose="02000000000000000000" pitchFamily="2" charset="0"/>
              </a:rPr>
              <a:t>AIM</a:t>
            </a:r>
            <a:r>
              <a:rPr lang="en-US" sz="3000" b="0" i="0" dirty="0">
                <a:solidFill>
                  <a:srgbClr val="111111"/>
                </a:solidFill>
                <a:effectLst/>
                <a:latin typeface="Roboto" panose="02000000000000000000" pitchFamily="2" charset="0"/>
              </a:rPr>
              <a:t> Data Center, are the core building blocks of the </a:t>
            </a:r>
            <a:r>
              <a:rPr lang="en-US" sz="3000" b="1" i="0" dirty="0">
                <a:solidFill>
                  <a:srgbClr val="111111"/>
                </a:solidFill>
                <a:effectLst/>
                <a:latin typeface="Roboto" panose="02000000000000000000" pitchFamily="2" charset="0"/>
              </a:rPr>
              <a:t>AIM</a:t>
            </a:r>
            <a:r>
              <a:rPr lang="en-US" sz="3000" b="0" i="0" dirty="0">
                <a:solidFill>
                  <a:srgbClr val="111111"/>
                </a:solidFill>
                <a:effectLst/>
                <a:latin typeface="Roboto" panose="02000000000000000000" pitchFamily="2" charset="0"/>
              </a:rPr>
              <a:t> program’s efforts to address the leading known causes of preventable severe </a:t>
            </a:r>
            <a:r>
              <a:rPr lang="en-US" sz="3000" b="1" i="0" dirty="0">
                <a:solidFill>
                  <a:srgbClr val="111111"/>
                </a:solidFill>
                <a:effectLst/>
                <a:latin typeface="Roboto" panose="02000000000000000000" pitchFamily="2" charset="0"/>
              </a:rPr>
              <a:t>maternal</a:t>
            </a:r>
            <a:r>
              <a:rPr lang="en-US" sz="3000" b="0" i="0" dirty="0">
                <a:solidFill>
                  <a:srgbClr val="111111"/>
                </a:solidFill>
                <a:effectLst/>
                <a:latin typeface="Roboto" panose="02000000000000000000" pitchFamily="2" charset="0"/>
              </a:rPr>
              <a:t> morbidity and mortality in the United States.</a:t>
            </a:r>
          </a:p>
        </p:txBody>
      </p:sp>
      <p:graphicFrame>
        <p:nvGraphicFramePr>
          <p:cNvPr id="6" name="Diagram 5">
            <a:extLst>
              <a:ext uri="{FF2B5EF4-FFF2-40B4-BE49-F238E27FC236}">
                <a16:creationId xmlns:a16="http://schemas.microsoft.com/office/drawing/2014/main" id="{05C7B398-D5AD-3AC3-38B9-77677C7087B0}"/>
              </a:ext>
            </a:extLst>
          </p:cNvPr>
          <p:cNvGraphicFramePr/>
          <p:nvPr>
            <p:extLst>
              <p:ext uri="{D42A27DB-BD31-4B8C-83A1-F6EECF244321}">
                <p14:modId xmlns:p14="http://schemas.microsoft.com/office/powerpoint/2010/main" val="1005025384"/>
              </p:ext>
            </p:extLst>
          </p:nvPr>
        </p:nvGraphicFramePr>
        <p:xfrm>
          <a:off x="1828800" y="4240785"/>
          <a:ext cx="14478000" cy="535961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896716348"/>
      </p:ext>
    </p:extLst>
  </p:cSld>
  <p:clrMapOvr>
    <a:masterClrMapping/>
  </p:clrMapOvr>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108E1-A3A1-0C0A-4AA8-D84071F22F90}"/>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5838E72E-A245-099D-A6F5-FB00F565B3DC}"/>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Readiness</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25103560-52EE-C9A0-927F-A31443EF8432}"/>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1AF748D0-442F-AE2E-D087-F2AB9CD52D59}"/>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8C25ACC5-464F-D06C-4573-544BB63FDF24}"/>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20C8652A-B70D-7F69-93AA-AF8592FCBC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F353C2F6-024F-D819-56BD-08AD2DFA3236}"/>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A00EB75-97A6-2D1E-9EE0-A8970B6C7BF6}"/>
              </a:ext>
            </a:extLst>
          </p:cNvPr>
          <p:cNvSpPr txBox="1"/>
          <p:nvPr/>
        </p:nvSpPr>
        <p:spPr>
          <a:xfrm>
            <a:off x="838200" y="2056202"/>
            <a:ext cx="16764000" cy="6494085"/>
          </a:xfrm>
          <a:prstGeom prst="rect">
            <a:avLst/>
          </a:prstGeom>
          <a:noFill/>
        </p:spPr>
        <p:txBody>
          <a:bodyPr wrap="square">
            <a:spAutoFit/>
          </a:bodyPr>
          <a:lstStyle/>
          <a:p>
            <a:r>
              <a:rPr lang="en-US" sz="2800" b="1" i="1" u="sng" dirty="0"/>
              <a:t>Readiness</a:t>
            </a:r>
            <a:r>
              <a:rPr lang="en-US" sz="2800" dirty="0"/>
              <a:t> — </a:t>
            </a:r>
            <a:r>
              <a:rPr lang="en-US" sz="2800" b="1" i="1" u="sng" dirty="0"/>
              <a:t>Every Care Setting </a:t>
            </a:r>
          </a:p>
          <a:p>
            <a:r>
              <a:rPr lang="en-US" sz="2800" dirty="0"/>
              <a:t>Develop processes for management of pregnant and postpartum patients with severe hypertension, including:</a:t>
            </a:r>
          </a:p>
          <a:p>
            <a:pPr marL="342900" indent="-342900">
              <a:buFont typeface="Arial" panose="020B0604020202020204" pitchFamily="34" charset="0"/>
              <a:buChar char="•"/>
            </a:pPr>
            <a:r>
              <a:rPr lang="en-US" sz="2800" dirty="0"/>
              <a:t>A standard protocol for maternal early warning signs, diagnostic criteria, monitoring and treatment of severe preeclampsia/eclampsia (including order sets and algorithms)</a:t>
            </a:r>
          </a:p>
          <a:p>
            <a:pPr marL="342900" indent="-342900">
              <a:buFont typeface="Arial" panose="020B0604020202020204" pitchFamily="34" charset="0"/>
              <a:buChar char="•"/>
            </a:pPr>
            <a:r>
              <a:rPr lang="en-US" sz="2800" dirty="0"/>
              <a:t>A process for the timely triage and evaluation of pregnant and postpartum patients with severe hypertension or related symptoms</a:t>
            </a:r>
          </a:p>
          <a:p>
            <a:pPr marL="342900" indent="-342900">
              <a:buFont typeface="Arial" panose="020B0604020202020204" pitchFamily="34" charset="0"/>
              <a:buChar char="•"/>
            </a:pPr>
            <a:r>
              <a:rPr lang="en-US" sz="2800" dirty="0"/>
              <a:t>A system plan for escalation, obtaining appropriate consultation, and maternal transfer as needed</a:t>
            </a:r>
          </a:p>
          <a:p>
            <a:pPr marL="342900" indent="-342900">
              <a:buFont typeface="Arial" panose="020B0604020202020204" pitchFamily="34" charset="0"/>
              <a:buChar char="•"/>
            </a:pPr>
            <a:endParaRPr lang="en-US" sz="2800" dirty="0"/>
          </a:p>
          <a:p>
            <a:r>
              <a:rPr lang="en-US" sz="2800" dirty="0"/>
              <a:t>Key Elements:</a:t>
            </a:r>
          </a:p>
          <a:p>
            <a:pPr marL="457200" indent="-457200">
              <a:buAutoNum type="arabicPeriod"/>
            </a:pPr>
            <a:r>
              <a:rPr lang="en-US" sz="2800" dirty="0"/>
              <a:t>Rapid access to medications for severe hypertension/eclampsia; brief guide for administration / dosage in all areas where patients may be treated.</a:t>
            </a:r>
          </a:p>
          <a:p>
            <a:pPr marL="457200" indent="-457200">
              <a:buAutoNum type="arabicPeriod"/>
            </a:pPr>
            <a:r>
              <a:rPr lang="en-US" sz="2800" dirty="0"/>
              <a:t>Interprofessional and interdepartmental team-based drills with timely debriefs.</a:t>
            </a:r>
          </a:p>
          <a:p>
            <a:pPr marL="457200" indent="-457200">
              <a:buAutoNum type="arabicPeriod"/>
            </a:pPr>
            <a:r>
              <a:rPr lang="en-US" sz="2800" dirty="0"/>
              <a:t>Develop and maintain a set of referral resources and communication pathways.</a:t>
            </a:r>
          </a:p>
          <a:p>
            <a:pPr marL="457200" indent="-457200">
              <a:buAutoNum type="arabicPeriod"/>
            </a:pPr>
            <a:r>
              <a:rPr lang="en-US" sz="2800" dirty="0"/>
              <a:t>Develop trauma-informed protocols to address needs of all patients.</a:t>
            </a:r>
          </a:p>
          <a:p>
            <a:pPr marL="457200" indent="-457200">
              <a:buAutoNum type="arabicPeriod"/>
            </a:pPr>
            <a:endParaRPr lang="en-US" sz="2400" dirty="0"/>
          </a:p>
        </p:txBody>
      </p:sp>
    </p:spTree>
    <p:extLst>
      <p:ext uri="{BB962C8B-B14F-4D97-AF65-F5344CB8AC3E}">
        <p14:creationId xmlns:p14="http://schemas.microsoft.com/office/powerpoint/2010/main" val="2946538653"/>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AFC3F-F6DB-65B6-6876-A9FF1EEE27E5}"/>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6A568543-C50F-5934-CB2B-795EE80CF187}"/>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Recognition &amp; Prevention</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5CE6D9C9-1F1D-768A-CE07-E1404B657C03}"/>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36656C5C-1F4C-D9E3-9E1C-7F3DF9EAF0D2}"/>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F1F340CF-02B2-ACFE-EF06-38BDC7B88474}"/>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6588CA44-300D-50C7-4E57-7479F14FA8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630F38C8-A024-BADA-86F8-B03F6FA97153}"/>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1A36F5F-67BF-C02F-2D55-5F5114715F5E}"/>
              </a:ext>
            </a:extLst>
          </p:cNvPr>
          <p:cNvSpPr txBox="1"/>
          <p:nvPr/>
        </p:nvSpPr>
        <p:spPr>
          <a:xfrm>
            <a:off x="838200" y="2056202"/>
            <a:ext cx="16764000" cy="5262979"/>
          </a:xfrm>
          <a:prstGeom prst="rect">
            <a:avLst/>
          </a:prstGeom>
          <a:noFill/>
        </p:spPr>
        <p:txBody>
          <a:bodyPr wrap="square">
            <a:spAutoFit/>
          </a:bodyPr>
          <a:lstStyle/>
          <a:p>
            <a:r>
              <a:rPr lang="en-US" sz="2800" b="1" i="1" u="sng" dirty="0"/>
              <a:t>Recognition &amp; Prevention — Every Patient</a:t>
            </a:r>
          </a:p>
          <a:p>
            <a:endParaRPr lang="en-US" sz="2800" dirty="0"/>
          </a:p>
          <a:p>
            <a:r>
              <a:rPr lang="en-US" sz="2800" dirty="0"/>
              <a:t>Key Elements:</a:t>
            </a:r>
          </a:p>
          <a:p>
            <a:pPr marL="457200" indent="-457200">
              <a:buAutoNum type="arabicPeriod"/>
            </a:pPr>
            <a:r>
              <a:rPr lang="en-US" sz="2800" dirty="0"/>
              <a:t>Assess and document if a patient presenting is pregnant or has been pregnant within the past year in all care settings. </a:t>
            </a:r>
          </a:p>
          <a:p>
            <a:pPr marL="457200" indent="-457200">
              <a:buAutoNum type="arabicPeriod"/>
            </a:pPr>
            <a:r>
              <a:rPr lang="en-US" sz="2800" dirty="0"/>
              <a:t>Accurate measurement and assessment of blood pressure for every pregnant and postpartum patient. </a:t>
            </a:r>
          </a:p>
          <a:p>
            <a:pPr marL="457200" indent="-457200">
              <a:buAutoNum type="arabicPeriod"/>
            </a:pPr>
            <a:r>
              <a:rPr lang="en-US" sz="2800" dirty="0"/>
              <a:t>Screen for structural and social drivers of health - provide linkage to resources that align with the pregnant or postpartum person’s health literacy, cultural needs, and language proficiency. </a:t>
            </a:r>
          </a:p>
          <a:p>
            <a:pPr marL="457200" indent="-457200">
              <a:buAutoNum type="arabicPeriod"/>
            </a:pPr>
            <a:r>
              <a:rPr lang="en-US" sz="2800" dirty="0"/>
              <a:t>Education to all patients on the signs and symptoms of hypertension and preeclampsia - empower them to seek care. </a:t>
            </a:r>
          </a:p>
          <a:p>
            <a:pPr marL="457200" indent="-457200">
              <a:buAutoNum type="arabicPeriod"/>
            </a:pPr>
            <a:r>
              <a:rPr lang="en-US" sz="2800" dirty="0"/>
              <a:t>Education to all health care team members on the recognition of signs, symptoms, and treatment of hypertension.</a:t>
            </a:r>
          </a:p>
        </p:txBody>
      </p:sp>
    </p:spTree>
    <p:extLst>
      <p:ext uri="{BB962C8B-B14F-4D97-AF65-F5344CB8AC3E}">
        <p14:creationId xmlns:p14="http://schemas.microsoft.com/office/powerpoint/2010/main" val="1502312267"/>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047BE-E826-0E23-06C6-0BB9AE7D0E9B}"/>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D122A6F6-AF83-CF73-7918-22596CB74187}"/>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Response</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1A4BD111-FD4E-4CF7-C042-04EC4D081525}"/>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5906C09C-AEA9-798D-020B-C8260ED8165B}"/>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E0DB7F89-364A-D376-141B-B32384F135C2}"/>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3AA26A03-FAF8-A639-44DC-E0A0667362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632168F4-508E-228E-B3E3-175A3D6EA71C}"/>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17639E7-1DF1-9395-D42D-BC9A0CEE5193}"/>
              </a:ext>
            </a:extLst>
          </p:cNvPr>
          <p:cNvSpPr txBox="1"/>
          <p:nvPr/>
        </p:nvSpPr>
        <p:spPr>
          <a:xfrm>
            <a:off x="838200" y="2056202"/>
            <a:ext cx="16764000" cy="7140416"/>
          </a:xfrm>
          <a:prstGeom prst="rect">
            <a:avLst/>
          </a:prstGeom>
          <a:noFill/>
        </p:spPr>
        <p:txBody>
          <a:bodyPr wrap="square">
            <a:spAutoFit/>
          </a:bodyPr>
          <a:lstStyle/>
          <a:p>
            <a:r>
              <a:rPr lang="en-US" sz="2800" b="1" i="1" u="sng" dirty="0"/>
              <a:t>Response — Every Event</a:t>
            </a:r>
          </a:p>
          <a:p>
            <a:endParaRPr lang="en-US" sz="2800" dirty="0"/>
          </a:p>
          <a:p>
            <a:r>
              <a:rPr lang="en-US" sz="2800" dirty="0"/>
              <a:t>Key Elements:</a:t>
            </a:r>
          </a:p>
          <a:p>
            <a:pPr marL="457200" indent="-457200">
              <a:buAutoNum type="arabicPeriod"/>
            </a:pPr>
            <a:r>
              <a:rPr lang="en-US" sz="2800" dirty="0"/>
              <a:t>Standardized protocol with checklists and escalation policies</a:t>
            </a:r>
          </a:p>
          <a:p>
            <a:pPr marL="971550" lvl="1" indent="-514350">
              <a:buFont typeface="+mj-lt"/>
              <a:buAutoNum type="alphaLcParenR"/>
            </a:pPr>
            <a:r>
              <a:rPr lang="en-US" sz="2800" dirty="0"/>
              <a:t>Maternal early warning signs;</a:t>
            </a:r>
          </a:p>
          <a:p>
            <a:pPr marL="971550" lvl="1" indent="-514350">
              <a:buFont typeface="+mj-lt"/>
              <a:buAutoNum type="alphaLcParenR"/>
            </a:pPr>
            <a:r>
              <a:rPr lang="en-US" sz="2800" dirty="0"/>
              <a:t>Listening and investigating patient-reported and observed symptoms;</a:t>
            </a:r>
          </a:p>
          <a:p>
            <a:pPr marL="971550" lvl="1" indent="-514350">
              <a:buFont typeface="+mj-lt"/>
              <a:buAutoNum type="alphaLcParenR"/>
            </a:pPr>
            <a:r>
              <a:rPr lang="en-US" sz="2800" dirty="0"/>
              <a:t>Standard labs for the management of patients with severe hypertension or related symptoms. </a:t>
            </a:r>
          </a:p>
          <a:p>
            <a:pPr lvl="1"/>
            <a:endParaRPr lang="en-US" sz="2800" dirty="0"/>
          </a:p>
          <a:p>
            <a:pPr marL="514350" indent="-514350">
              <a:spcAft>
                <a:spcPts val="1200"/>
              </a:spcAft>
              <a:buFont typeface="+mj-lt"/>
              <a:buAutoNum type="arabicPeriod"/>
            </a:pPr>
            <a:r>
              <a:rPr lang="en-US" sz="2800" dirty="0"/>
              <a:t>Postpartum follow-up visit to occur within 3 days of birth hospitalization discharge date for individuals whose pregnancy was complicated by hypertensive disorders. </a:t>
            </a:r>
          </a:p>
          <a:p>
            <a:pPr marL="514350" indent="-514350">
              <a:buFont typeface="+mj-lt"/>
              <a:buAutoNum type="arabicPeriod"/>
            </a:pPr>
            <a:r>
              <a:rPr lang="en-US" sz="2800" dirty="0"/>
              <a:t>Trauma-informed support for patients, identified support network, and staff for serious complications of severe hypertension:</a:t>
            </a:r>
          </a:p>
          <a:p>
            <a:pPr marL="971550" lvl="1" indent="-514350">
              <a:buFont typeface="+mj-lt"/>
              <a:buAutoNum type="alphaLcParenR"/>
            </a:pPr>
            <a:r>
              <a:rPr lang="en-US" sz="2800" dirty="0"/>
              <a:t>Birth events;</a:t>
            </a:r>
          </a:p>
          <a:p>
            <a:pPr marL="971550" lvl="1" indent="-514350">
              <a:buFont typeface="+mj-lt"/>
              <a:buAutoNum type="alphaLcParenR"/>
            </a:pPr>
            <a:r>
              <a:rPr lang="en-US" sz="2800" dirty="0"/>
              <a:t>Follow-up care;</a:t>
            </a:r>
          </a:p>
          <a:p>
            <a:pPr marL="971550" lvl="1" indent="-514350">
              <a:buFont typeface="+mj-lt"/>
              <a:buAutoNum type="alphaLcParenR"/>
            </a:pPr>
            <a:r>
              <a:rPr lang="en-US" sz="2800" dirty="0"/>
              <a:t>Resources;</a:t>
            </a:r>
          </a:p>
          <a:p>
            <a:pPr marL="971550" lvl="1" indent="-514350">
              <a:buFont typeface="+mj-lt"/>
              <a:buAutoNum type="alphaLcParenR"/>
            </a:pPr>
            <a:r>
              <a:rPr lang="en-US" sz="2800" dirty="0"/>
              <a:t>Appointments</a:t>
            </a:r>
          </a:p>
        </p:txBody>
      </p:sp>
    </p:spTree>
    <p:extLst>
      <p:ext uri="{BB962C8B-B14F-4D97-AF65-F5344CB8AC3E}">
        <p14:creationId xmlns:p14="http://schemas.microsoft.com/office/powerpoint/2010/main" val="8848244"/>
      </p:ext>
    </p:extLst>
  </p:cSld>
  <p:clrMapOvr>
    <a:masterClrMapping/>
  </p:clrMapOvr>
  <p:extLst>
    <p:ext uri="{6950BFC3-D8DA-4A85-94F7-54DA5524770B}">
      <p188:commentRel xmlns:p188="http://schemas.microsoft.com/office/powerpoint/2018/8/main" r:id="rId2"/>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F2A8C-E813-490C-4E70-5F0C23F030A7}"/>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84C15724-7ECE-647C-7A04-7EE6CC3081D9}"/>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Reporting and Systems Learning</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E8373C4D-D457-4A4E-F624-CED99BDFFCCA}"/>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51E36F53-13E3-E048-46D1-26482018958E}"/>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1B996810-2D4E-E7E5-CA29-9B1C7FCA8812}"/>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B522BBA2-4A76-A405-FD01-D9F62656D0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2B2D065F-11A6-21E6-2866-782FDB08A91B}"/>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297C954-8B7D-439F-9B18-7BB52C654D8C}"/>
              </a:ext>
            </a:extLst>
          </p:cNvPr>
          <p:cNvSpPr txBox="1"/>
          <p:nvPr/>
        </p:nvSpPr>
        <p:spPr>
          <a:xfrm>
            <a:off x="838200" y="2056202"/>
            <a:ext cx="16764000" cy="4832092"/>
          </a:xfrm>
          <a:prstGeom prst="rect">
            <a:avLst/>
          </a:prstGeom>
          <a:noFill/>
        </p:spPr>
        <p:txBody>
          <a:bodyPr wrap="square">
            <a:spAutoFit/>
          </a:bodyPr>
          <a:lstStyle/>
          <a:p>
            <a:r>
              <a:rPr lang="en-US" sz="2800" b="1" i="1" u="sng" dirty="0"/>
              <a:t>Reporting and Systems Learning — Every Unit </a:t>
            </a:r>
          </a:p>
          <a:p>
            <a:endParaRPr lang="en-US" sz="2800" dirty="0"/>
          </a:p>
          <a:p>
            <a:r>
              <a:rPr lang="en-US" sz="2800" dirty="0"/>
              <a:t>Key Elements:</a:t>
            </a:r>
          </a:p>
          <a:p>
            <a:pPr marL="514350" indent="-514350">
              <a:buFont typeface="+mj-lt"/>
              <a:buAutoNum type="arabicPeriod"/>
            </a:pPr>
            <a:r>
              <a:rPr lang="en-US" sz="2800" dirty="0"/>
              <a:t>Multidisciplinary planning, huddles, and post-event debriefs for every case of severe hypertension:</a:t>
            </a:r>
          </a:p>
          <a:p>
            <a:pPr marL="971550" lvl="1" indent="-514350">
              <a:buFont typeface="+mj-lt"/>
              <a:buAutoNum type="alphaLcParenR"/>
            </a:pPr>
            <a:r>
              <a:rPr lang="en-US" sz="2800" dirty="0"/>
              <a:t>Successes;</a:t>
            </a:r>
          </a:p>
          <a:p>
            <a:pPr marL="971550" lvl="1" indent="-514350">
              <a:buFont typeface="+mj-lt"/>
              <a:buAutoNum type="alphaLcParenR"/>
            </a:pPr>
            <a:r>
              <a:rPr lang="en-US" sz="2800" dirty="0"/>
              <a:t>Opportunities for improvement;</a:t>
            </a:r>
          </a:p>
          <a:p>
            <a:pPr marL="971550" lvl="1" indent="-514350">
              <a:buFont typeface="+mj-lt"/>
              <a:buAutoNum type="alphaLcParenR"/>
            </a:pPr>
            <a:r>
              <a:rPr lang="en-US" sz="2800" dirty="0"/>
              <a:t>Action planning for future events. </a:t>
            </a:r>
          </a:p>
          <a:p>
            <a:pPr lvl="1"/>
            <a:endParaRPr lang="en-US" sz="2800" dirty="0"/>
          </a:p>
          <a:p>
            <a:pPr marL="514350" indent="-514350">
              <a:buFont typeface="+mj-lt"/>
              <a:buAutoNum type="arabicPeriod"/>
            </a:pPr>
            <a:r>
              <a:rPr lang="en-US" sz="2800" dirty="0"/>
              <a:t>Multidisciplinary reviews of all severe hypertension/eclampsia cases to identify systems issues. </a:t>
            </a:r>
          </a:p>
          <a:p>
            <a:pPr marL="514350" indent="-514350">
              <a:buFont typeface="+mj-lt"/>
              <a:buAutoNum type="arabicPeriod"/>
            </a:pPr>
            <a:endParaRPr lang="en-US" sz="2800" dirty="0"/>
          </a:p>
          <a:p>
            <a:pPr marL="514350" indent="-514350">
              <a:buFont typeface="+mj-lt"/>
              <a:buAutoNum type="arabicPeriod"/>
            </a:pPr>
            <a:r>
              <a:rPr lang="en-US" sz="2800" dirty="0"/>
              <a:t>Monitor outcomes and process data related to severe hypertension.</a:t>
            </a:r>
          </a:p>
        </p:txBody>
      </p:sp>
    </p:spTree>
    <p:extLst>
      <p:ext uri="{BB962C8B-B14F-4D97-AF65-F5344CB8AC3E}">
        <p14:creationId xmlns:p14="http://schemas.microsoft.com/office/powerpoint/2010/main" val="1407021473"/>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4500955" y="9012429"/>
            <a:ext cx="2758345" cy="245871"/>
            <a:chOff x="0" y="0"/>
            <a:chExt cx="726478" cy="64756"/>
          </a:xfrm>
        </p:grpSpPr>
        <p:sp>
          <p:nvSpPr>
            <p:cNvPr id="5" name="Freeform 5"/>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6" name="TextBox 6"/>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15" name="TextBox 15"/>
          <p:cNvSpPr txBox="1"/>
          <p:nvPr/>
        </p:nvSpPr>
        <p:spPr>
          <a:xfrm>
            <a:off x="1028700" y="2286757"/>
            <a:ext cx="10706100" cy="517321"/>
          </a:xfrm>
          <a:prstGeom prst="rect">
            <a:avLst/>
          </a:prstGeom>
        </p:spPr>
        <p:txBody>
          <a:bodyPr wrap="square" lIns="0" tIns="0" rIns="0" bIns="0" rtlCol="0" anchor="t">
            <a:spAutoFit/>
          </a:bodyPr>
          <a:lstStyle/>
          <a:p>
            <a:pPr>
              <a:lnSpc>
                <a:spcPts val="3947"/>
              </a:lnSpc>
            </a:pPr>
            <a:r>
              <a:rPr lang="en-US" sz="4200" dirty="0">
                <a:solidFill>
                  <a:srgbClr val="1E3262"/>
                </a:solidFill>
                <a:latin typeface="public_sans"/>
              </a:rPr>
              <a:t>Why Behind the What?</a:t>
            </a:r>
          </a:p>
        </p:txBody>
      </p:sp>
      <p:sp>
        <p:nvSpPr>
          <p:cNvPr id="17" name="TextBox 17"/>
          <p:cNvSpPr txBox="1"/>
          <p:nvPr/>
        </p:nvSpPr>
        <p:spPr>
          <a:xfrm>
            <a:off x="1043940" y="2963172"/>
            <a:ext cx="16543114" cy="984885"/>
          </a:xfrm>
          <a:prstGeom prst="rect">
            <a:avLst/>
          </a:prstGeom>
        </p:spPr>
        <p:txBody>
          <a:bodyPr wrap="square" lIns="0" tIns="0" rIns="0" bIns="0" rtlCol="0" anchor="t">
            <a:spAutoFit/>
          </a:bodyPr>
          <a:lstStyle/>
          <a:p>
            <a:pPr marL="914400" lvl="1" indent="-457200">
              <a:buFont typeface="Courier New" panose="02070309020205020404" pitchFamily="49" charset="0"/>
              <a:buChar char="o"/>
            </a:pPr>
            <a:endParaRPr lang="en-US" sz="3200" dirty="0">
              <a:solidFill>
                <a:srgbClr val="2D262A"/>
              </a:solidFill>
              <a:latin typeface="Montserrat Classic" panose="020B0604020202020204" charset="0"/>
            </a:endParaRPr>
          </a:p>
          <a:p>
            <a:pPr marL="685800" indent="-685800">
              <a:buClr>
                <a:schemeClr val="tx2">
                  <a:lumMod val="75000"/>
                </a:schemeClr>
              </a:buClr>
              <a:buFont typeface="Arial" panose="020B0604020202020204" pitchFamily="34" charset="0"/>
              <a:buChar char="•"/>
            </a:pPr>
            <a:endParaRPr lang="en-US" sz="3200" dirty="0">
              <a:solidFill>
                <a:srgbClr val="2D262A"/>
              </a:solidFill>
              <a:latin typeface="Montserrat Classic" panose="020B0604020202020204" charset="0"/>
            </a:endParaRPr>
          </a:p>
        </p:txBody>
      </p:sp>
      <p:grpSp>
        <p:nvGrpSpPr>
          <p:cNvPr id="21" name="Group 21"/>
          <p:cNvGrpSpPr/>
          <p:nvPr/>
        </p:nvGrpSpPr>
        <p:grpSpPr>
          <a:xfrm>
            <a:off x="1028700" y="1595293"/>
            <a:ext cx="2758345" cy="47625"/>
            <a:chOff x="0" y="0"/>
            <a:chExt cx="726478" cy="12543"/>
          </a:xfrm>
        </p:grpSpPr>
        <p:sp>
          <p:nvSpPr>
            <p:cNvPr id="22" name="Freeform 22"/>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2" name="TextBox 1">
            <a:extLst>
              <a:ext uri="{FF2B5EF4-FFF2-40B4-BE49-F238E27FC236}">
                <a16:creationId xmlns:a16="http://schemas.microsoft.com/office/drawing/2014/main" id="{4551798B-F111-BF7C-97CE-3FF877886608}"/>
              </a:ext>
            </a:extLst>
          </p:cNvPr>
          <p:cNvSpPr txBox="1"/>
          <p:nvPr/>
        </p:nvSpPr>
        <p:spPr>
          <a:xfrm>
            <a:off x="1022168" y="3018206"/>
            <a:ext cx="16237131" cy="4216539"/>
          </a:xfrm>
          <a:prstGeom prst="rect">
            <a:avLst/>
          </a:prstGeom>
          <a:noFill/>
        </p:spPr>
        <p:txBody>
          <a:bodyPr wrap="square" rtlCol="0">
            <a:spAutoFit/>
          </a:bodyPr>
          <a:lstStyle/>
          <a:p>
            <a:pPr marL="285750" indent="-285750">
              <a:buFont typeface="Arial" panose="020B0604020202020204" pitchFamily="34" charset="0"/>
              <a:buChar char="•"/>
            </a:pPr>
            <a:r>
              <a:rPr lang="en-US" sz="3600" b="0" i="0" dirty="0">
                <a:solidFill>
                  <a:srgbClr val="333333"/>
                </a:solidFill>
                <a:effectLst/>
                <a:latin typeface="public_sans"/>
              </a:rPr>
              <a:t>US has one of the highest maternal mortality rates among high-income countries with disproportionate impact on racial and ethnic minorities.</a:t>
            </a:r>
          </a:p>
          <a:p>
            <a:pPr marL="285750" indent="-285750">
              <a:buFont typeface="Arial" panose="020B0604020202020204" pitchFamily="34" charset="0"/>
              <a:buChar char="•"/>
            </a:pPr>
            <a:r>
              <a:rPr lang="en-US" sz="3600" dirty="0">
                <a:solidFill>
                  <a:srgbClr val="333333"/>
                </a:solidFill>
                <a:latin typeface="public_sans"/>
              </a:rPr>
              <a:t>N</a:t>
            </a:r>
            <a:r>
              <a:rPr lang="en-US" sz="3600" b="0" i="0" dirty="0">
                <a:solidFill>
                  <a:srgbClr val="333333"/>
                </a:solidFill>
                <a:effectLst/>
                <a:latin typeface="public_sans"/>
              </a:rPr>
              <a:t>ew requirements for OB services are necessary to protect the health and safety of pregnant, birthing and postpartum patients.</a:t>
            </a:r>
          </a:p>
          <a:p>
            <a:pPr marL="285750" indent="-285750">
              <a:buFont typeface="Arial" panose="020B0604020202020204" pitchFamily="34" charset="0"/>
              <a:buChar char="•"/>
            </a:pPr>
            <a:r>
              <a:rPr lang="en-US" sz="3600" b="0" i="0" dirty="0">
                <a:solidFill>
                  <a:srgbClr val="333333"/>
                </a:solidFill>
                <a:effectLst/>
                <a:latin typeface="public_sans"/>
              </a:rPr>
              <a:t>Conditions of Participation changes for PPS and CAHs for OB services:</a:t>
            </a:r>
          </a:p>
          <a:p>
            <a:pPr marL="1028700" lvl="1" indent="-571500">
              <a:buFont typeface="Courier New" panose="02070309020205020404" pitchFamily="49" charset="0"/>
              <a:buChar char="o"/>
            </a:pPr>
            <a:r>
              <a:rPr lang="en-US" sz="2600" dirty="0">
                <a:solidFill>
                  <a:srgbClr val="333333"/>
                </a:solidFill>
                <a:latin typeface="public_sans"/>
              </a:rPr>
              <a:t>M</a:t>
            </a:r>
            <a:r>
              <a:rPr lang="en-US" sz="2600" b="0" i="0" dirty="0">
                <a:solidFill>
                  <a:srgbClr val="333333"/>
                </a:solidFill>
                <a:effectLst/>
                <a:latin typeface="public_sans"/>
              </a:rPr>
              <a:t>aternal quality assessment and performance improvement (QAPI),</a:t>
            </a:r>
          </a:p>
          <a:p>
            <a:pPr marL="1028700" lvl="1" indent="-571500">
              <a:buFont typeface="Courier New" panose="02070309020205020404" pitchFamily="49" charset="0"/>
              <a:buChar char="o"/>
            </a:pPr>
            <a:r>
              <a:rPr lang="en-US" sz="2600" dirty="0">
                <a:solidFill>
                  <a:srgbClr val="333333"/>
                </a:solidFill>
                <a:latin typeface="public_sans"/>
              </a:rPr>
              <a:t>B</a:t>
            </a:r>
            <a:r>
              <a:rPr lang="en-US" sz="2600" b="0" i="0" dirty="0">
                <a:solidFill>
                  <a:srgbClr val="333333"/>
                </a:solidFill>
                <a:effectLst/>
                <a:latin typeface="public_sans"/>
              </a:rPr>
              <a:t>aseline standards for the organization, staffing and delivery of care within OB units, and</a:t>
            </a:r>
            <a:r>
              <a:rPr lang="en-US" sz="3600" b="0" i="0" dirty="0">
                <a:solidFill>
                  <a:srgbClr val="333333"/>
                </a:solidFill>
                <a:effectLst/>
                <a:latin typeface="public_sans"/>
              </a:rPr>
              <a:t> </a:t>
            </a:r>
          </a:p>
          <a:p>
            <a:pPr marL="1028700" lvl="1" indent="-571500">
              <a:buFont typeface="Courier New" panose="02070309020205020404" pitchFamily="49" charset="0"/>
              <a:buChar char="o"/>
            </a:pPr>
            <a:r>
              <a:rPr lang="en-US" sz="2600" dirty="0">
                <a:solidFill>
                  <a:srgbClr val="333333"/>
                </a:solidFill>
                <a:latin typeface="public_sans"/>
              </a:rPr>
              <a:t>S</a:t>
            </a:r>
            <a:r>
              <a:rPr lang="en-US" sz="2600" b="0" i="0" dirty="0">
                <a:solidFill>
                  <a:srgbClr val="333333"/>
                </a:solidFill>
                <a:effectLst/>
                <a:latin typeface="public_sans"/>
              </a:rPr>
              <a:t>taff training on evidence-based best practices every two years.</a:t>
            </a:r>
            <a:endParaRPr lang="en-US" sz="2600" dirty="0">
              <a:latin typeface="public_sans"/>
            </a:endParaRPr>
          </a:p>
        </p:txBody>
      </p:sp>
      <p:sp>
        <p:nvSpPr>
          <p:cNvPr id="7" name="TextBox 6">
            <a:extLst>
              <a:ext uri="{FF2B5EF4-FFF2-40B4-BE49-F238E27FC236}">
                <a16:creationId xmlns:a16="http://schemas.microsoft.com/office/drawing/2014/main" id="{BF9BFABF-EAF6-C679-4ACC-145067656639}"/>
              </a:ext>
            </a:extLst>
          </p:cNvPr>
          <p:cNvSpPr txBox="1"/>
          <p:nvPr/>
        </p:nvSpPr>
        <p:spPr>
          <a:xfrm>
            <a:off x="1600200" y="8487719"/>
            <a:ext cx="14020800" cy="892552"/>
          </a:xfrm>
          <a:prstGeom prst="rect">
            <a:avLst/>
          </a:prstGeom>
          <a:noFill/>
        </p:spPr>
        <p:txBody>
          <a:bodyPr wrap="square">
            <a:spAutoFit/>
          </a:bodyPr>
          <a:lstStyle/>
          <a:p>
            <a:r>
              <a:rPr lang="en-US" sz="2600" dirty="0">
                <a:latin typeface="public_sans"/>
                <a:hlinkClick r:id="rId4"/>
              </a:rPr>
              <a:t>CY 2025 Medicare Hospital Outpatient Prospective Payment System and Ambulatory Surgical Center Payment System Final Rule (CMS 1809-FC) | CMS</a:t>
            </a:r>
            <a:endParaRPr lang="en-US" sz="2600" dirty="0">
              <a:latin typeface="public_sans"/>
            </a:endParaRPr>
          </a:p>
        </p:txBody>
      </p:sp>
    </p:spTree>
    <p:extLst>
      <p:ext uri="{BB962C8B-B14F-4D97-AF65-F5344CB8AC3E}">
        <p14:creationId xmlns:p14="http://schemas.microsoft.com/office/powerpoint/2010/main" val="388493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D201B-CC17-BC31-E622-862E9C2B5D03}"/>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038F2E6B-AE00-2980-082E-BEE1E3D2382B}"/>
              </a:ext>
            </a:extLst>
          </p:cNvPr>
          <p:cNvSpPr txBox="1"/>
          <p:nvPr/>
        </p:nvSpPr>
        <p:spPr>
          <a:xfrm>
            <a:off x="4603275" y="673271"/>
            <a:ext cx="78173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Respectful Care</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89D6ACC3-A2AC-62C8-0BFF-8F13BB9955C8}"/>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29AB3CCC-470E-0E22-60C7-8DF897D3A5C3}"/>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F0D070D0-7461-C7EB-8BA0-FAB45F466684}"/>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F2BBDAD9-5DE3-366C-32C9-7C291AF633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2035FEC6-0B8D-43E9-E809-3806D63A11E2}"/>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339325B-39FD-830A-969B-EE8BFA6D3D91}"/>
              </a:ext>
            </a:extLst>
          </p:cNvPr>
          <p:cNvSpPr txBox="1"/>
          <p:nvPr/>
        </p:nvSpPr>
        <p:spPr>
          <a:xfrm>
            <a:off x="838200" y="2056202"/>
            <a:ext cx="16764000" cy="5262979"/>
          </a:xfrm>
          <a:prstGeom prst="rect">
            <a:avLst/>
          </a:prstGeom>
          <a:noFill/>
        </p:spPr>
        <p:txBody>
          <a:bodyPr wrap="square">
            <a:spAutoFit/>
          </a:bodyPr>
          <a:lstStyle/>
          <a:p>
            <a:r>
              <a:rPr lang="en-US" sz="2800" b="1" i="1" u="sng" dirty="0"/>
              <a:t>Respectful and Supportive Care — Every Unit/Provider/Team Member </a:t>
            </a:r>
          </a:p>
          <a:p>
            <a:endParaRPr lang="en-US" sz="2800" dirty="0"/>
          </a:p>
          <a:p>
            <a:r>
              <a:rPr lang="en-US" sz="2800" dirty="0"/>
              <a:t>Key Elements:</a:t>
            </a:r>
          </a:p>
          <a:p>
            <a:pPr marL="514350" indent="-514350">
              <a:buFont typeface="+mj-lt"/>
              <a:buAutoNum type="arabicPeriod"/>
            </a:pPr>
            <a:r>
              <a:rPr lang="en-US" sz="2800" dirty="0"/>
              <a:t>Open, transparent, and empathetic communication with pregnant and postpartum people and their identified support network:</a:t>
            </a:r>
          </a:p>
          <a:p>
            <a:pPr marL="971550" lvl="1" indent="-514350">
              <a:buFont typeface="+mj-lt"/>
              <a:buAutoNum type="alphaLcParenR"/>
            </a:pPr>
            <a:r>
              <a:rPr lang="en-US" sz="2800" dirty="0"/>
              <a:t>Diagnoses;</a:t>
            </a:r>
          </a:p>
          <a:p>
            <a:pPr marL="971550" lvl="1" indent="-514350">
              <a:buFont typeface="+mj-lt"/>
              <a:buAutoNum type="alphaLcParenR"/>
            </a:pPr>
            <a:r>
              <a:rPr lang="en-US" sz="2800" dirty="0"/>
              <a:t>Options;</a:t>
            </a:r>
          </a:p>
          <a:p>
            <a:pPr marL="971550" lvl="1" indent="-514350">
              <a:buFont typeface="+mj-lt"/>
              <a:buAutoNum type="alphaLcParenR"/>
            </a:pPr>
            <a:r>
              <a:rPr lang="en-US" sz="2800" dirty="0"/>
              <a:t>Treatment plans. </a:t>
            </a:r>
          </a:p>
          <a:p>
            <a:pPr lvl="1"/>
            <a:endParaRPr lang="en-US" sz="2800" dirty="0"/>
          </a:p>
          <a:p>
            <a:pPr marL="514350" indent="-514350">
              <a:buFont typeface="+mj-lt"/>
              <a:buAutoNum type="arabicPeriod"/>
            </a:pPr>
            <a:r>
              <a:rPr lang="en-US" sz="2800" dirty="0"/>
              <a:t>Include pregnant and postpartum persons as part of the multidisciplinary care team - establish trust and ensure informed, shared decision-making that incorporates the pregnant and postpartum person’s values and goals.</a:t>
            </a:r>
          </a:p>
        </p:txBody>
      </p:sp>
    </p:spTree>
    <p:extLst>
      <p:ext uri="{BB962C8B-B14F-4D97-AF65-F5344CB8AC3E}">
        <p14:creationId xmlns:p14="http://schemas.microsoft.com/office/powerpoint/2010/main" val="3174629217"/>
      </p:ext>
    </p:extLst>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98588-3E8F-B212-C148-8BCD6D439CC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9BBA382-AC00-C628-FC86-293F166D50AA}"/>
              </a:ext>
            </a:extLst>
          </p:cNvPr>
          <p:cNvGrpSpPr/>
          <p:nvPr/>
        </p:nvGrpSpPr>
        <p:grpSpPr>
          <a:xfrm>
            <a:off x="1240790" y="0"/>
            <a:ext cx="212090" cy="5143500"/>
            <a:chOff x="0" y="0"/>
            <a:chExt cx="55859" cy="1354667"/>
          </a:xfrm>
        </p:grpSpPr>
        <p:sp>
          <p:nvSpPr>
            <p:cNvPr id="3" name="Freeform 3">
              <a:extLst>
                <a:ext uri="{FF2B5EF4-FFF2-40B4-BE49-F238E27FC236}">
                  <a16:creationId xmlns:a16="http://schemas.microsoft.com/office/drawing/2014/main" id="{56D6F6AF-E78E-FED0-E53B-728B56986AF5}"/>
                </a:ext>
              </a:extLst>
            </p:cNvPr>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a:extLst>
                <a:ext uri="{FF2B5EF4-FFF2-40B4-BE49-F238E27FC236}">
                  <a16:creationId xmlns:a16="http://schemas.microsoft.com/office/drawing/2014/main" id="{B4E19303-B033-A2EA-EBA3-1173E8B6B7B6}"/>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a:extLst>
              <a:ext uri="{FF2B5EF4-FFF2-40B4-BE49-F238E27FC236}">
                <a16:creationId xmlns:a16="http://schemas.microsoft.com/office/drawing/2014/main" id="{2C9F14B0-03C9-EE4F-EE4A-7450155FCA5E}"/>
              </a:ext>
            </a:extLst>
          </p:cNvPr>
          <p:cNvGrpSpPr/>
          <p:nvPr/>
        </p:nvGrpSpPr>
        <p:grpSpPr>
          <a:xfrm>
            <a:off x="14500955" y="1866623"/>
            <a:ext cx="2758345" cy="245871"/>
            <a:chOff x="0" y="0"/>
            <a:chExt cx="726478" cy="64756"/>
          </a:xfrm>
        </p:grpSpPr>
        <p:sp>
          <p:nvSpPr>
            <p:cNvPr id="6" name="Freeform 6">
              <a:extLst>
                <a:ext uri="{FF2B5EF4-FFF2-40B4-BE49-F238E27FC236}">
                  <a16:creationId xmlns:a16="http://schemas.microsoft.com/office/drawing/2014/main" id="{B551B357-B1B9-D4FC-DD4B-17AB4FCD009A}"/>
                </a:ext>
              </a:extLst>
            </p:cNvPr>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a:extLst>
                <a:ext uri="{FF2B5EF4-FFF2-40B4-BE49-F238E27FC236}">
                  <a16:creationId xmlns:a16="http://schemas.microsoft.com/office/drawing/2014/main" id="{FD35ECEC-0A0A-786B-2523-A3AC4776FBD5}"/>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8" name="Picture 8">
            <a:extLst>
              <a:ext uri="{FF2B5EF4-FFF2-40B4-BE49-F238E27FC236}">
                <a16:creationId xmlns:a16="http://schemas.microsoft.com/office/drawing/2014/main" id="{301A2FAC-C40F-86DB-EDDE-BFE6DAF58FA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
        <p:nvSpPr>
          <p:cNvPr id="9" name="TextBox 9">
            <a:extLst>
              <a:ext uri="{FF2B5EF4-FFF2-40B4-BE49-F238E27FC236}">
                <a16:creationId xmlns:a16="http://schemas.microsoft.com/office/drawing/2014/main" id="{506DEDAF-F0EC-8AFF-1C8A-CC6A2CA8E753}"/>
              </a:ext>
            </a:extLst>
          </p:cNvPr>
          <p:cNvSpPr txBox="1"/>
          <p:nvPr/>
        </p:nvSpPr>
        <p:spPr>
          <a:xfrm>
            <a:off x="2829775" y="4088040"/>
            <a:ext cx="14757279" cy="1290353"/>
          </a:xfrm>
          <a:prstGeom prst="rect">
            <a:avLst/>
          </a:prstGeom>
        </p:spPr>
        <p:txBody>
          <a:bodyPr wrap="square" lIns="0" tIns="0" rIns="0" bIns="0" rtlCol="0" anchor="t">
            <a:spAutoFit/>
          </a:bodyPr>
          <a:lstStyle/>
          <a:p>
            <a:pPr>
              <a:lnSpc>
                <a:spcPts val="10560"/>
              </a:lnSpc>
            </a:pPr>
            <a:r>
              <a:rPr lang="en-US" sz="8000" dirty="0">
                <a:solidFill>
                  <a:srgbClr val="1E3262"/>
                </a:solidFill>
                <a:latin typeface="Montserrat Extra-Bold"/>
              </a:rPr>
              <a:t>Thank you!</a:t>
            </a:r>
          </a:p>
        </p:txBody>
      </p:sp>
      <p:sp>
        <p:nvSpPr>
          <p:cNvPr id="11" name="TextBox 11">
            <a:extLst>
              <a:ext uri="{FF2B5EF4-FFF2-40B4-BE49-F238E27FC236}">
                <a16:creationId xmlns:a16="http://schemas.microsoft.com/office/drawing/2014/main" id="{03D8B609-AE62-C766-C687-F1BD29071FF1}"/>
              </a:ext>
            </a:extLst>
          </p:cNvPr>
          <p:cNvSpPr txBox="1"/>
          <p:nvPr/>
        </p:nvSpPr>
        <p:spPr>
          <a:xfrm rot="-5400000">
            <a:off x="-746525" y="69282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
        <p:nvSpPr>
          <p:cNvPr id="12" name="TextBox 12">
            <a:extLst>
              <a:ext uri="{FF2B5EF4-FFF2-40B4-BE49-F238E27FC236}">
                <a16:creationId xmlns:a16="http://schemas.microsoft.com/office/drawing/2014/main" id="{DC8F5DB2-2E2E-CE98-A9A2-E0EFD60FE9F8}"/>
              </a:ext>
            </a:extLst>
          </p:cNvPr>
          <p:cNvSpPr txBox="1"/>
          <p:nvPr/>
        </p:nvSpPr>
        <p:spPr>
          <a:xfrm>
            <a:off x="2829775" y="7008131"/>
            <a:ext cx="13858025" cy="2963760"/>
          </a:xfrm>
          <a:prstGeom prst="rect">
            <a:avLst/>
          </a:prstGeom>
        </p:spPr>
        <p:txBody>
          <a:bodyPr wrap="square" lIns="0" tIns="0" rIns="0" bIns="0" rtlCol="0" anchor="t">
            <a:spAutoFit/>
          </a:bodyPr>
          <a:lstStyle/>
          <a:p>
            <a:pPr>
              <a:lnSpc>
                <a:spcPts val="3920"/>
              </a:lnSpc>
            </a:pPr>
            <a:r>
              <a:rPr lang="en-US" sz="3600" spc="963" dirty="0">
                <a:solidFill>
                  <a:srgbClr val="25B1DD"/>
                </a:solidFill>
                <a:latin typeface="Montserrat Classic"/>
              </a:rPr>
              <a:t>For additional questions:</a:t>
            </a:r>
          </a:p>
          <a:p>
            <a:pPr>
              <a:lnSpc>
                <a:spcPts val="3920"/>
              </a:lnSpc>
            </a:pPr>
            <a:endParaRPr lang="en-US" sz="3600" spc="963" dirty="0">
              <a:solidFill>
                <a:srgbClr val="25B1DD"/>
              </a:solidFill>
              <a:latin typeface="Montserrat Classic"/>
            </a:endParaRPr>
          </a:p>
          <a:p>
            <a:pPr>
              <a:lnSpc>
                <a:spcPts val="3920"/>
              </a:lnSpc>
            </a:pPr>
            <a:r>
              <a:rPr lang="en-US" sz="2600" spc="963" dirty="0">
                <a:solidFill>
                  <a:srgbClr val="25B1DD"/>
                </a:solidFill>
                <a:latin typeface="Montserrat Classic"/>
              </a:rPr>
              <a:t>Dana Steiner – </a:t>
            </a:r>
            <a:r>
              <a:rPr lang="en-US" sz="2600" spc="963" dirty="0">
                <a:solidFill>
                  <a:srgbClr val="25B1DD"/>
                </a:solidFill>
                <a:latin typeface="Montserrat Classic"/>
                <a:hlinkClick r:id="rId4"/>
              </a:rPr>
              <a:t>dsteiner@nebraskahospitals.org</a:t>
            </a:r>
            <a:endParaRPr lang="en-US" sz="2600" spc="963" dirty="0">
              <a:solidFill>
                <a:srgbClr val="25B1DD"/>
              </a:solidFill>
              <a:latin typeface="Montserrat Classic"/>
            </a:endParaRPr>
          </a:p>
          <a:p>
            <a:pPr>
              <a:lnSpc>
                <a:spcPts val="3920"/>
              </a:lnSpc>
            </a:pPr>
            <a:r>
              <a:rPr lang="en-US" sz="2600" spc="963" dirty="0">
                <a:solidFill>
                  <a:srgbClr val="25B1DD"/>
                </a:solidFill>
                <a:latin typeface="Montserrat Classic"/>
              </a:rPr>
              <a:t>Amber Kavan – </a:t>
            </a:r>
            <a:r>
              <a:rPr lang="en-US" sz="2600" spc="963" dirty="0">
                <a:solidFill>
                  <a:srgbClr val="25B1DD"/>
                </a:solidFill>
                <a:latin typeface="Montserrat Classic"/>
                <a:hlinkClick r:id="rId5"/>
              </a:rPr>
              <a:t>akavan@nebraskahospitals.org</a:t>
            </a:r>
            <a:endParaRPr lang="en-US" sz="2600" spc="963" dirty="0">
              <a:solidFill>
                <a:srgbClr val="25B1DD"/>
              </a:solidFill>
              <a:latin typeface="Montserrat Classic"/>
            </a:endParaRPr>
          </a:p>
          <a:p>
            <a:pPr>
              <a:lnSpc>
                <a:spcPts val="3920"/>
              </a:lnSpc>
            </a:pPr>
            <a:r>
              <a:rPr lang="en-US" sz="2600" spc="963" dirty="0">
                <a:solidFill>
                  <a:srgbClr val="25B1DD"/>
                </a:solidFill>
                <a:latin typeface="Montserrat Classic"/>
              </a:rPr>
              <a:t>Sydnie Carraher -- </a:t>
            </a:r>
            <a:r>
              <a:rPr lang="en-US" sz="2600" spc="963" dirty="0">
                <a:solidFill>
                  <a:srgbClr val="25B1DD"/>
                </a:solidFill>
                <a:latin typeface="Montserrat Classic"/>
                <a:hlinkClick r:id="rId6"/>
              </a:rPr>
              <a:t>scarraher@unmc.edu</a:t>
            </a:r>
            <a:endParaRPr lang="en-US" sz="2600" spc="963" dirty="0">
              <a:solidFill>
                <a:srgbClr val="25B1DD"/>
              </a:solidFill>
              <a:latin typeface="Montserrat Classic"/>
            </a:endParaRPr>
          </a:p>
          <a:p>
            <a:pPr>
              <a:lnSpc>
                <a:spcPts val="3920"/>
              </a:lnSpc>
            </a:pPr>
            <a:endParaRPr lang="en-US" sz="2600" spc="963" dirty="0">
              <a:solidFill>
                <a:srgbClr val="25B1DD"/>
              </a:solidFill>
              <a:latin typeface="Montserrat Classic"/>
            </a:endParaRPr>
          </a:p>
        </p:txBody>
      </p:sp>
      <p:pic>
        <p:nvPicPr>
          <p:cNvPr id="13" name="Picture 12">
            <a:extLst>
              <a:ext uri="{FF2B5EF4-FFF2-40B4-BE49-F238E27FC236}">
                <a16:creationId xmlns:a16="http://schemas.microsoft.com/office/drawing/2014/main" id="{246AA2A1-67B4-3FAF-5FE4-5F665CA4BA88}"/>
              </a:ext>
            </a:extLst>
          </p:cNvPr>
          <p:cNvPicPr>
            <a:picLocks noChangeAspect="1"/>
          </p:cNvPicPr>
          <p:nvPr/>
        </p:nvPicPr>
        <p:blipFill>
          <a:blip r:embed="rId7"/>
          <a:stretch>
            <a:fillRect/>
          </a:stretch>
        </p:blipFill>
        <p:spPr>
          <a:xfrm>
            <a:off x="14495702" y="2387830"/>
            <a:ext cx="2758344" cy="1406480"/>
          </a:xfrm>
          <a:prstGeom prst="rect">
            <a:avLst/>
          </a:prstGeom>
        </p:spPr>
      </p:pic>
    </p:spTree>
    <p:extLst>
      <p:ext uri="{BB962C8B-B14F-4D97-AF65-F5344CB8AC3E}">
        <p14:creationId xmlns:p14="http://schemas.microsoft.com/office/powerpoint/2010/main" val="2704087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240790" y="0"/>
            <a:ext cx="212090" cy="5143500"/>
            <a:chOff x="0" y="0"/>
            <a:chExt cx="55859" cy="1354667"/>
          </a:xfrm>
        </p:grpSpPr>
        <p:sp>
          <p:nvSpPr>
            <p:cNvPr id="3"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4500955" y="1866623"/>
            <a:ext cx="2758345" cy="245871"/>
            <a:chOff x="0" y="0"/>
            <a:chExt cx="726478" cy="64756"/>
          </a:xfrm>
        </p:grpSpPr>
        <p:sp>
          <p:nvSpPr>
            <p:cNvPr id="6"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8" name="Picture 8"/>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
        <p:nvSpPr>
          <p:cNvPr id="9" name="TextBox 9"/>
          <p:cNvSpPr txBox="1"/>
          <p:nvPr/>
        </p:nvSpPr>
        <p:spPr>
          <a:xfrm>
            <a:off x="2176886" y="2988570"/>
            <a:ext cx="14224257" cy="6401753"/>
          </a:xfrm>
          <a:prstGeom prst="rect">
            <a:avLst/>
          </a:prstGeom>
        </p:spPr>
        <p:txBody>
          <a:bodyPr wrap="square" lIns="0" tIns="0" rIns="0" bIns="0" rtlCol="0" anchor="t">
            <a:spAutoFit/>
          </a:bodyPr>
          <a:lstStyle/>
          <a:p>
            <a:pPr algn="l" fontAlgn="base"/>
            <a:r>
              <a:rPr lang="en-US" sz="3200" b="1" i="0" dirty="0">
                <a:solidFill>
                  <a:srgbClr val="000000"/>
                </a:solidFill>
                <a:effectLst/>
                <a:latin typeface="public_sans"/>
              </a:rPr>
              <a:t>New Standard within Emergency Services CoP – Effective July 1, 2025</a:t>
            </a:r>
          </a:p>
          <a:p>
            <a:pPr algn="l" fontAlgn="base"/>
            <a:endParaRPr lang="en-US" sz="3200" b="1" i="0" dirty="0">
              <a:solidFill>
                <a:srgbClr val="000000"/>
              </a:solidFill>
              <a:effectLst/>
              <a:latin typeface="public_sans"/>
            </a:endParaRPr>
          </a:p>
          <a:p>
            <a:pPr algn="l" fontAlgn="base"/>
            <a:r>
              <a:rPr lang="en-US" sz="3200" b="0" i="0" dirty="0">
                <a:solidFill>
                  <a:srgbClr val="333333"/>
                </a:solidFill>
                <a:effectLst/>
                <a:latin typeface="public_sans"/>
              </a:rPr>
              <a:t>To improve care for all patients, including pregnant, birthing and postpartum women receiving emergency services, CMS proposed a new standard, "Emergency Services Readiness," within the Emergency Services CoPs.</a:t>
            </a:r>
          </a:p>
          <a:p>
            <a:pPr algn="l" fontAlgn="base"/>
            <a:endParaRPr lang="en-US" sz="3200" dirty="0">
              <a:solidFill>
                <a:srgbClr val="333333"/>
              </a:solidFill>
              <a:latin typeface="public_sans"/>
            </a:endParaRPr>
          </a:p>
          <a:p>
            <a:pPr algn="l" fontAlgn="base"/>
            <a:r>
              <a:rPr lang="en-US" sz="3200" dirty="0"/>
              <a:t>Maintain protocols consistent with Complexity and Scope of services offered and aligned with Nationally recognized evidence-based guidelines for care of patients with emergency conditions.</a:t>
            </a:r>
          </a:p>
          <a:p>
            <a:pPr marL="457200" indent="-457200" algn="l" fontAlgn="base">
              <a:buFont typeface="Arial" panose="020B0604020202020204" pitchFamily="34" charset="0"/>
              <a:buChar char="•"/>
            </a:pPr>
            <a:r>
              <a:rPr lang="en-US" sz="3200" dirty="0"/>
              <a:t>Including, but not limited to, OB emergencies, complications, and immediate post-delivery care.</a:t>
            </a:r>
          </a:p>
          <a:p>
            <a:pPr marL="457200" indent="-457200" algn="l" fontAlgn="base">
              <a:buFont typeface="Arial" panose="020B0604020202020204" pitchFamily="34" charset="0"/>
              <a:buChar char="•"/>
            </a:pPr>
            <a:r>
              <a:rPr lang="en-US" sz="3200" dirty="0"/>
              <a:t>Facility must “be able to articulate their standards and sources and to demonstrate that their standards are based on evidence and nationally recognized sources”.</a:t>
            </a:r>
            <a:endParaRPr lang="en-US" sz="3200" b="0" i="0" dirty="0">
              <a:solidFill>
                <a:srgbClr val="333333"/>
              </a:solidFill>
              <a:effectLst/>
              <a:latin typeface="public_sans"/>
            </a:endParaRPr>
          </a:p>
        </p:txBody>
      </p:sp>
      <p:sp>
        <p:nvSpPr>
          <p:cNvPr id="11" name="TextBox 11"/>
          <p:cNvSpPr txBox="1"/>
          <p:nvPr/>
        </p:nvSpPr>
        <p:spPr>
          <a:xfrm rot="-5400000">
            <a:off x="-746525" y="69282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Tree>
    <p:extLst>
      <p:ext uri="{BB962C8B-B14F-4D97-AF65-F5344CB8AC3E}">
        <p14:creationId xmlns:p14="http://schemas.microsoft.com/office/powerpoint/2010/main" val="384365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C163D-9505-5B1D-6746-76774722978F}"/>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0172DB3F-BB7A-AF71-58C1-F6102B7B22D9}"/>
              </a:ext>
            </a:extLst>
          </p:cNvPr>
          <p:cNvSpPr txBox="1"/>
          <p:nvPr/>
        </p:nvSpPr>
        <p:spPr>
          <a:xfrm>
            <a:off x="4603275" y="673271"/>
            <a:ext cx="128465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Emergency Services’ Readiness – Effective July 1, 2025</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63219D0C-8183-3CA9-DC5D-1B50FA97A453}"/>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3B68465A-8505-5D21-09D5-2C372F8F31E0}"/>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25179EBB-BF41-51E5-DAE6-5CE03AFF29FC}"/>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346FC0A5-D001-7BB9-0D77-ABB9F524A3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707E913A-1AF8-FD22-0855-02CB8D0649EC}"/>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1D3B4B5-9F45-0AC3-EDE0-12EF181EDB3B}"/>
              </a:ext>
            </a:extLst>
          </p:cNvPr>
          <p:cNvSpPr txBox="1"/>
          <p:nvPr/>
        </p:nvSpPr>
        <p:spPr>
          <a:xfrm>
            <a:off x="914400" y="2064664"/>
            <a:ext cx="16230600" cy="8617744"/>
          </a:xfrm>
          <a:prstGeom prst="rect">
            <a:avLst/>
          </a:prstGeom>
          <a:noFill/>
        </p:spPr>
        <p:txBody>
          <a:bodyPr wrap="square" rtlCol="0">
            <a:spAutoFit/>
          </a:bodyPr>
          <a:lstStyle/>
          <a:p>
            <a:pPr marL="285750" indent="-285750">
              <a:buFont typeface="Arial" panose="020B0604020202020204" pitchFamily="34" charset="0"/>
              <a:buChar char="•"/>
            </a:pPr>
            <a:r>
              <a:rPr lang="en-US" sz="3000" dirty="0">
                <a:solidFill>
                  <a:srgbClr val="262626"/>
                </a:solidFill>
                <a:latin typeface="public_sans"/>
              </a:rPr>
              <a:t>N</a:t>
            </a:r>
            <a:r>
              <a:rPr lang="en-US" sz="3000" b="0" i="0" dirty="0">
                <a:solidFill>
                  <a:srgbClr val="262626"/>
                </a:solidFill>
                <a:effectLst/>
                <a:latin typeface="public_sans"/>
              </a:rPr>
              <a:t>ew requirements apply to </a:t>
            </a:r>
            <a:r>
              <a:rPr lang="en-US" sz="3000" b="1" i="1" u="sng" dirty="0">
                <a:solidFill>
                  <a:srgbClr val="262626"/>
                </a:solidFill>
                <a:effectLst/>
                <a:latin typeface="public_sans"/>
              </a:rPr>
              <a:t>all</a:t>
            </a:r>
            <a:r>
              <a:rPr lang="en-US" sz="3000" b="0" i="0" dirty="0">
                <a:solidFill>
                  <a:srgbClr val="262626"/>
                </a:solidFill>
                <a:effectLst/>
                <a:latin typeface="public_sans"/>
              </a:rPr>
              <a:t> hospitals offering </a:t>
            </a:r>
            <a:r>
              <a:rPr lang="en-US" sz="3000" b="1" i="1" u="sng" dirty="0">
                <a:solidFill>
                  <a:srgbClr val="262626"/>
                </a:solidFill>
                <a:effectLst/>
                <a:latin typeface="public_sans"/>
              </a:rPr>
              <a:t>emergency services </a:t>
            </a:r>
            <a:r>
              <a:rPr lang="en-US" sz="3000" dirty="0">
                <a:solidFill>
                  <a:srgbClr val="262626"/>
                </a:solidFill>
                <a:effectLst/>
                <a:latin typeface="public_sans"/>
              </a:rPr>
              <a:t>– regardless if they offer OB services.</a:t>
            </a:r>
          </a:p>
          <a:p>
            <a:endParaRPr lang="en-US" sz="3200" dirty="0">
              <a:solidFill>
                <a:srgbClr val="262626"/>
              </a:solidFill>
              <a:effectLst/>
              <a:latin typeface="public_sans"/>
            </a:endParaRPr>
          </a:p>
          <a:p>
            <a:pPr marL="285750" indent="-285750">
              <a:buFont typeface="Arial" panose="020B0604020202020204" pitchFamily="34" charset="0"/>
              <a:buChar char="•"/>
            </a:pPr>
            <a:r>
              <a:rPr lang="en-US" sz="3000" b="0" i="0" dirty="0">
                <a:solidFill>
                  <a:srgbClr val="262626"/>
                </a:solidFill>
                <a:effectLst/>
                <a:latin typeface="public_sans"/>
              </a:rPr>
              <a:t>All hospitals must have adequate provisions and protocols to meet the emergency needs of patients, consistent with nationally recognized and evidence-based guidelines for the care of patients with emergency conditions – to include obstetric emergencies.</a:t>
            </a:r>
          </a:p>
          <a:p>
            <a:pPr marL="285750" indent="-285750">
              <a:buFont typeface="Arial" panose="020B0604020202020204" pitchFamily="34" charset="0"/>
              <a:buChar char="•"/>
            </a:pPr>
            <a:r>
              <a:rPr lang="en-US" sz="3000" dirty="0">
                <a:solidFill>
                  <a:srgbClr val="262626"/>
                </a:solidFill>
                <a:latin typeface="public_sans"/>
              </a:rPr>
              <a:t>A</a:t>
            </a:r>
            <a:r>
              <a:rPr lang="en-US" sz="3000" b="0" i="0" dirty="0">
                <a:solidFill>
                  <a:srgbClr val="262626"/>
                </a:solidFill>
                <a:effectLst/>
                <a:latin typeface="public_sans"/>
              </a:rPr>
              <a:t>pplicable staff must be trained on protocols and provisions annually, and documentation to prove staff have successfully completed training and can demonstrate knowledge.</a:t>
            </a:r>
          </a:p>
          <a:p>
            <a:pPr marL="285750" indent="-285750">
              <a:buFont typeface="Arial" panose="020B0604020202020204" pitchFamily="34" charset="0"/>
              <a:buChar char="•"/>
            </a:pPr>
            <a:r>
              <a:rPr lang="en-US" sz="3000" dirty="0">
                <a:solidFill>
                  <a:srgbClr val="262626"/>
                </a:solidFill>
                <a:latin typeface="public_sans"/>
              </a:rPr>
              <a:t>Hospitals must have emergency provisions to </a:t>
            </a:r>
            <a:r>
              <a:rPr lang="en-US" sz="3000" b="0" i="0" dirty="0">
                <a:solidFill>
                  <a:srgbClr val="262626"/>
                </a:solidFill>
                <a:effectLst/>
                <a:latin typeface="public_sans"/>
              </a:rPr>
              <a:t>include equipment, supplies, and medication used in treating emergency cases. Does not require specific items but must include:</a:t>
            </a:r>
          </a:p>
          <a:p>
            <a:endParaRPr lang="en-US" sz="3200" b="0" i="0" dirty="0">
              <a:solidFill>
                <a:srgbClr val="262626"/>
              </a:solidFill>
              <a:effectLst/>
              <a:latin typeface="public_sans"/>
            </a:endParaRPr>
          </a:p>
          <a:p>
            <a:pPr marL="514350" indent="-514350" algn="l">
              <a:buFont typeface="+mj-lt"/>
              <a:buAutoNum type="arabicPeriod"/>
            </a:pPr>
            <a:r>
              <a:rPr lang="en-US" sz="2600" b="0" i="0" dirty="0">
                <a:solidFill>
                  <a:schemeClr val="tx2"/>
                </a:solidFill>
                <a:effectLst/>
                <a:latin typeface="public_sans"/>
              </a:rPr>
              <a:t>Drugs, blood and blood products, and biologicals commonly used in lifesaving procedures.</a:t>
            </a:r>
          </a:p>
          <a:p>
            <a:pPr marL="514350" indent="-514350" algn="l">
              <a:buFont typeface="+mj-lt"/>
              <a:buAutoNum type="arabicPeriod"/>
            </a:pPr>
            <a:r>
              <a:rPr lang="en-US" sz="2600" b="0" i="0" dirty="0">
                <a:solidFill>
                  <a:schemeClr val="tx2"/>
                </a:solidFill>
                <a:effectLst/>
                <a:latin typeface="public_sans"/>
              </a:rPr>
              <a:t>Equipment and supplies commonly used in lifesaving procedures.</a:t>
            </a:r>
          </a:p>
          <a:p>
            <a:pPr marL="514350" indent="-514350" algn="l">
              <a:buFont typeface="+mj-lt"/>
              <a:buAutoNum type="arabicPeriod"/>
            </a:pPr>
            <a:r>
              <a:rPr lang="en-US" sz="2600" b="0" i="0" dirty="0">
                <a:solidFill>
                  <a:schemeClr val="tx2"/>
                </a:solidFill>
                <a:effectLst/>
                <a:latin typeface="public_sans"/>
              </a:rPr>
              <a:t>Call-in system for each patient in each emergency services’ treatment area.</a:t>
            </a:r>
          </a:p>
          <a:p>
            <a:pPr algn="l"/>
            <a:endParaRPr lang="en-US" sz="2600" b="0" i="0" dirty="0">
              <a:solidFill>
                <a:schemeClr val="tx2"/>
              </a:solidFill>
              <a:effectLst/>
              <a:latin typeface="public_sans"/>
            </a:endParaRPr>
          </a:p>
          <a:p>
            <a:pPr algn="l"/>
            <a:r>
              <a:rPr lang="en-US" sz="2600" b="0" i="0" dirty="0">
                <a:solidFill>
                  <a:schemeClr val="tx2"/>
                </a:solidFill>
                <a:effectLst/>
                <a:latin typeface="public_sans"/>
              </a:rPr>
              <a:t>Emergency supply requirements are not required for CAHs and REHs - already have emergency supply requirements included in their CoPs.</a:t>
            </a:r>
          </a:p>
          <a:p>
            <a:r>
              <a:rPr lang="en-US" sz="3200" b="0" i="0" dirty="0">
                <a:solidFill>
                  <a:srgbClr val="262626"/>
                </a:solidFill>
                <a:effectLst/>
                <a:latin typeface="public_sans"/>
              </a:rPr>
              <a:t> </a:t>
            </a:r>
            <a:endParaRPr lang="en-US" sz="3200" b="1" i="1" u="sng" dirty="0">
              <a:solidFill>
                <a:srgbClr val="262626"/>
              </a:solidFill>
              <a:effectLst/>
              <a:latin typeface="public_sans"/>
            </a:endParaRPr>
          </a:p>
          <a:p>
            <a:pPr marL="285750" indent="-285750">
              <a:buFont typeface="Arial" panose="020B0604020202020204" pitchFamily="34" charset="0"/>
              <a:buChar char="•"/>
            </a:pPr>
            <a:endParaRPr lang="en-US" sz="3200" b="0" i="0" dirty="0">
              <a:solidFill>
                <a:srgbClr val="262626"/>
              </a:solidFill>
              <a:effectLst/>
              <a:latin typeface="public_sans"/>
            </a:endParaRPr>
          </a:p>
        </p:txBody>
      </p:sp>
    </p:spTree>
    <p:extLst>
      <p:ext uri="{BB962C8B-B14F-4D97-AF65-F5344CB8AC3E}">
        <p14:creationId xmlns:p14="http://schemas.microsoft.com/office/powerpoint/2010/main" val="2486294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4B139-495D-FBF4-74B9-773006E3570D}"/>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7C2BA652-679C-3A0C-75D5-66A8118F8FE9}"/>
              </a:ext>
            </a:extLst>
          </p:cNvPr>
          <p:cNvSpPr txBox="1"/>
          <p:nvPr/>
        </p:nvSpPr>
        <p:spPr>
          <a:xfrm>
            <a:off x="4603275" y="673271"/>
            <a:ext cx="128465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Emergency Services’ Readiness – Effective July 1, 2025</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A947FFD3-1101-70A8-8D04-02A2586B2B66}"/>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B03A6E24-2631-0E33-48AD-B9186D77D1B2}"/>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8CEF19F0-D8BC-6A5A-C6E3-A10AA09276CC}"/>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BDB974A3-F860-98B9-4F93-E7FDB199BFB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30B301E0-F587-C5E7-4129-E3F4F8A9D599}"/>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8870EF7-24C4-930A-24B9-536974DACDEC}"/>
              </a:ext>
            </a:extLst>
          </p:cNvPr>
          <p:cNvSpPr txBox="1"/>
          <p:nvPr/>
        </p:nvSpPr>
        <p:spPr>
          <a:xfrm>
            <a:off x="914400" y="2064664"/>
            <a:ext cx="16230600" cy="1938992"/>
          </a:xfrm>
          <a:prstGeom prst="rect">
            <a:avLst/>
          </a:prstGeom>
          <a:noFill/>
        </p:spPr>
        <p:txBody>
          <a:bodyPr wrap="square" rtlCol="0">
            <a:spAutoFit/>
          </a:bodyPr>
          <a:lstStyle/>
          <a:p>
            <a:pPr marL="285750" indent="-285750">
              <a:buFont typeface="Arial" panose="020B0604020202020204" pitchFamily="34" charset="0"/>
              <a:buChar char="•"/>
            </a:pPr>
            <a:r>
              <a:rPr lang="en-US" sz="3000" dirty="0">
                <a:solidFill>
                  <a:srgbClr val="262626"/>
                </a:solidFill>
                <a:latin typeface="public_sans"/>
              </a:rPr>
              <a:t>Best Practices and Notes from Survey:</a:t>
            </a:r>
          </a:p>
          <a:p>
            <a:pPr marL="285750" indent="-285750">
              <a:buFont typeface="Arial" panose="020B0604020202020204" pitchFamily="34" charset="0"/>
              <a:buChar char="•"/>
            </a:pPr>
            <a:endParaRPr lang="en-US" sz="2600" b="0" i="0" dirty="0">
              <a:solidFill>
                <a:schemeClr val="tx2"/>
              </a:solidFill>
              <a:effectLst/>
              <a:latin typeface="public_sans"/>
            </a:endParaRPr>
          </a:p>
          <a:p>
            <a:r>
              <a:rPr lang="en-US" sz="3200" b="0" i="0" dirty="0">
                <a:solidFill>
                  <a:srgbClr val="262626"/>
                </a:solidFill>
                <a:effectLst/>
                <a:latin typeface="public_sans"/>
              </a:rPr>
              <a:t> </a:t>
            </a:r>
            <a:endParaRPr lang="en-US" sz="3200" b="1" i="1" u="sng" dirty="0">
              <a:solidFill>
                <a:srgbClr val="262626"/>
              </a:solidFill>
              <a:effectLst/>
              <a:latin typeface="public_sans"/>
            </a:endParaRPr>
          </a:p>
          <a:p>
            <a:pPr marL="285750" indent="-285750">
              <a:buFont typeface="Arial" panose="020B0604020202020204" pitchFamily="34" charset="0"/>
              <a:buChar char="•"/>
            </a:pPr>
            <a:endParaRPr lang="en-US" sz="3200" b="0" i="0" dirty="0">
              <a:solidFill>
                <a:srgbClr val="262626"/>
              </a:solidFill>
              <a:effectLst/>
              <a:latin typeface="public_sans"/>
            </a:endParaRPr>
          </a:p>
        </p:txBody>
      </p:sp>
      <p:graphicFrame>
        <p:nvGraphicFramePr>
          <p:cNvPr id="4" name="Table 3">
            <a:extLst>
              <a:ext uri="{FF2B5EF4-FFF2-40B4-BE49-F238E27FC236}">
                <a16:creationId xmlns:a16="http://schemas.microsoft.com/office/drawing/2014/main" id="{A78D4EDE-5BD3-A7DB-D076-DF3DDE4BE91F}"/>
              </a:ext>
            </a:extLst>
          </p:cNvPr>
          <p:cNvGraphicFramePr>
            <a:graphicFrameLocks noGrp="1"/>
          </p:cNvGraphicFramePr>
          <p:nvPr>
            <p:extLst>
              <p:ext uri="{D42A27DB-BD31-4B8C-83A1-F6EECF244321}">
                <p14:modId xmlns:p14="http://schemas.microsoft.com/office/powerpoint/2010/main" val="3207672528"/>
              </p:ext>
            </p:extLst>
          </p:nvPr>
        </p:nvGraphicFramePr>
        <p:xfrm>
          <a:off x="1219200" y="2794298"/>
          <a:ext cx="15849600" cy="6736080"/>
        </p:xfrm>
        <a:graphic>
          <a:graphicData uri="http://schemas.openxmlformats.org/drawingml/2006/table">
            <a:tbl>
              <a:tblPr firstRow="1" bandRow="1">
                <a:tableStyleId>{5940675A-B579-460E-94D1-54222C63F5DA}</a:tableStyleId>
              </a:tblPr>
              <a:tblGrid>
                <a:gridCol w="2641600">
                  <a:extLst>
                    <a:ext uri="{9D8B030D-6E8A-4147-A177-3AD203B41FA5}">
                      <a16:colId xmlns:a16="http://schemas.microsoft.com/office/drawing/2014/main" val="67196276"/>
                    </a:ext>
                  </a:extLst>
                </a:gridCol>
                <a:gridCol w="2641600">
                  <a:extLst>
                    <a:ext uri="{9D8B030D-6E8A-4147-A177-3AD203B41FA5}">
                      <a16:colId xmlns:a16="http://schemas.microsoft.com/office/drawing/2014/main" val="2226392046"/>
                    </a:ext>
                  </a:extLst>
                </a:gridCol>
                <a:gridCol w="2641600">
                  <a:extLst>
                    <a:ext uri="{9D8B030D-6E8A-4147-A177-3AD203B41FA5}">
                      <a16:colId xmlns:a16="http://schemas.microsoft.com/office/drawing/2014/main" val="1808766295"/>
                    </a:ext>
                  </a:extLst>
                </a:gridCol>
                <a:gridCol w="2641600">
                  <a:extLst>
                    <a:ext uri="{9D8B030D-6E8A-4147-A177-3AD203B41FA5}">
                      <a16:colId xmlns:a16="http://schemas.microsoft.com/office/drawing/2014/main" val="1984147248"/>
                    </a:ext>
                  </a:extLst>
                </a:gridCol>
                <a:gridCol w="2641600">
                  <a:extLst>
                    <a:ext uri="{9D8B030D-6E8A-4147-A177-3AD203B41FA5}">
                      <a16:colId xmlns:a16="http://schemas.microsoft.com/office/drawing/2014/main" val="2983419917"/>
                    </a:ext>
                  </a:extLst>
                </a:gridCol>
                <a:gridCol w="2641600">
                  <a:extLst>
                    <a:ext uri="{9D8B030D-6E8A-4147-A177-3AD203B41FA5}">
                      <a16:colId xmlns:a16="http://schemas.microsoft.com/office/drawing/2014/main" val="3764953427"/>
                    </a:ext>
                  </a:extLst>
                </a:gridCol>
              </a:tblGrid>
              <a:tr h="9516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40% do not have RRT</a:t>
                      </a: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60% of teams have access to needed medications and equipment</a:t>
                      </a: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33% do not have massive transfusion protocol, policy, or procedure</a:t>
                      </a: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40% do not have OB hemorrhage order set</a:t>
                      </a: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50% do not have team-based drills and simulations to maintain preparedness</a:t>
                      </a:r>
                    </a:p>
                    <a:p>
                      <a:pPr algn="ctr"/>
                      <a:endParaRPr lang="en-US" sz="2400" b="1" dirty="0"/>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74% do not have routine trainings such as BSLO and ALSO</a:t>
                      </a:r>
                    </a:p>
                  </a:txBody>
                  <a:tcPr anchor="ctr">
                    <a:solidFill>
                      <a:schemeClr val="bg1">
                        <a:lumMod val="85000"/>
                      </a:schemeClr>
                    </a:solidFill>
                  </a:tcPr>
                </a:tc>
                <a:extLst>
                  <a:ext uri="{0D108BD9-81ED-4DB2-BD59-A6C34878D82A}">
                    <a16:rowId xmlns:a16="http://schemas.microsoft.com/office/drawing/2014/main" val="596464551"/>
                  </a:ext>
                </a:extLst>
              </a:tr>
              <a:tr h="2953240">
                <a:tc>
                  <a:txBody>
                    <a:bodyPr/>
                    <a:lstStyle/>
                    <a:p>
                      <a:pPr marL="285750" lvl="0" indent="-285750">
                        <a:buFont typeface="Arial" panose="020B0604020202020204" pitchFamily="34" charset="0"/>
                        <a:buChar char="•"/>
                      </a:pPr>
                      <a:r>
                        <a:rPr lang="en-US" sz="2200" dirty="0"/>
                        <a:t>Multidisciplinary Team</a:t>
                      </a:r>
                    </a:p>
                    <a:p>
                      <a:pPr marL="285750" lvl="0" indent="-285750">
                        <a:buFont typeface="Arial" panose="020B0604020202020204" pitchFamily="34" charset="0"/>
                        <a:buChar char="•"/>
                      </a:pPr>
                      <a:r>
                        <a:rPr lang="en-US" sz="2200" dirty="0"/>
                        <a:t>Communicate how to call RRT</a:t>
                      </a:r>
                    </a:p>
                    <a:p>
                      <a:pPr marL="285750" lvl="0" indent="-285750">
                        <a:buFont typeface="Arial" panose="020B0604020202020204" pitchFamily="34" charset="0"/>
                        <a:buChar char="•"/>
                      </a:pPr>
                      <a:r>
                        <a:rPr lang="en-US" sz="2200" dirty="0"/>
                        <a:t>Patients and families can call RRT</a:t>
                      </a:r>
                    </a:p>
                    <a:p>
                      <a:pPr marL="285750" indent="-285750">
                        <a:buFont typeface="Arial" panose="020B0604020202020204" pitchFamily="34" charset="0"/>
                        <a:buChar char="•"/>
                      </a:pPr>
                      <a:endParaRPr lang="en-US" sz="2200" dirty="0"/>
                    </a:p>
                  </a:txBody>
                  <a:tcPr/>
                </a:tc>
                <a:tc>
                  <a:txBody>
                    <a:bodyPr/>
                    <a:lstStyle/>
                    <a:p>
                      <a:pPr marL="285750" lvl="0" indent="-285750">
                        <a:buFont typeface="Arial" panose="020B0604020202020204" pitchFamily="34" charset="0"/>
                        <a:buChar char="•"/>
                      </a:pPr>
                      <a:r>
                        <a:rPr lang="en-US" sz="2200" dirty="0"/>
                        <a:t>Supplies kept in ER Pyxis</a:t>
                      </a:r>
                    </a:p>
                    <a:p>
                      <a:pPr marL="285750" lvl="0" indent="-285750">
                        <a:buFont typeface="Arial" panose="020B0604020202020204" pitchFamily="34" charset="0"/>
                        <a:buChar char="•"/>
                      </a:pPr>
                      <a:r>
                        <a:rPr lang="en-US" sz="2200" dirty="0"/>
                        <a:t>OB hemorrhage kit</a:t>
                      </a:r>
                    </a:p>
                    <a:p>
                      <a:pPr marL="285750" lvl="0" indent="-285750">
                        <a:buFont typeface="Arial" panose="020B0604020202020204" pitchFamily="34" charset="0"/>
                        <a:buChar char="•"/>
                      </a:pPr>
                      <a:r>
                        <a:rPr lang="en-US" sz="2200" dirty="0"/>
                        <a:t>One dedicated location</a:t>
                      </a:r>
                    </a:p>
                    <a:p>
                      <a:pPr marL="285750" indent="-285750">
                        <a:buFont typeface="Arial" panose="020B0604020202020204" pitchFamily="34" charset="0"/>
                        <a:buChar char="•"/>
                      </a:pPr>
                      <a:endParaRPr lang="en-US" sz="2200" dirty="0"/>
                    </a:p>
                  </a:txBody>
                  <a:tcPr/>
                </a:tc>
                <a:tc>
                  <a:txBody>
                    <a:bodyPr/>
                    <a:lstStyle/>
                    <a:p>
                      <a:pPr marL="285750" lvl="0" indent="-285750">
                        <a:buFont typeface="Arial" panose="020B0604020202020204" pitchFamily="34" charset="0"/>
                        <a:buChar char="•"/>
                      </a:pPr>
                      <a:r>
                        <a:rPr lang="en-US" sz="2200" dirty="0"/>
                        <a:t>Infant transfusion policy</a:t>
                      </a:r>
                    </a:p>
                    <a:p>
                      <a:pPr marL="285750" lvl="0" indent="-285750">
                        <a:buFont typeface="Arial" panose="020B0604020202020204" pitchFamily="34" charset="0"/>
                        <a:buChar char="•"/>
                      </a:pPr>
                      <a:r>
                        <a:rPr lang="en-US" sz="2200" dirty="0"/>
                        <a:t>Older infant and children transfusion policy</a:t>
                      </a:r>
                    </a:p>
                    <a:p>
                      <a:pPr marL="285750" lvl="0" indent="-285750">
                        <a:buFont typeface="Arial" panose="020B0604020202020204" pitchFamily="34" charset="0"/>
                        <a:buChar char="•"/>
                      </a:pPr>
                      <a:r>
                        <a:rPr lang="en-US" sz="2200" dirty="0"/>
                        <a:t>CAH-specific MTP</a:t>
                      </a:r>
                    </a:p>
                    <a:p>
                      <a:pPr marL="285750" lvl="0" indent="-285750">
                        <a:buFont typeface="Arial" panose="020B0604020202020204" pitchFamily="34" charset="0"/>
                        <a:buChar char="•"/>
                      </a:pPr>
                      <a:r>
                        <a:rPr lang="en-US" sz="2200" dirty="0"/>
                        <a:t>*one hospital reported not having an MTP due to lack of blood products in the facility</a:t>
                      </a:r>
                    </a:p>
                    <a:p>
                      <a:pPr marL="285750" indent="-285750">
                        <a:buFont typeface="Arial" panose="020B0604020202020204" pitchFamily="34" charset="0"/>
                        <a:buChar char="•"/>
                      </a:pPr>
                      <a:endParaRPr lang="en-US" sz="2200" dirty="0"/>
                    </a:p>
                  </a:txBody>
                  <a:tcPr/>
                </a:tc>
                <a:tc>
                  <a:txBody>
                    <a:bodyPr/>
                    <a:lstStyle/>
                    <a:p>
                      <a:pPr marL="285750" lvl="0" indent="-285750">
                        <a:buFont typeface="Arial" panose="020B0604020202020204" pitchFamily="34" charset="0"/>
                        <a:buChar char="•"/>
                      </a:pPr>
                      <a:r>
                        <a:rPr lang="en-US" sz="2200" dirty="0"/>
                        <a:t>PPP Hemorrhage and Shock Policy</a:t>
                      </a:r>
                    </a:p>
                    <a:p>
                      <a:pPr marL="285750" lvl="0" indent="-285750">
                        <a:buFont typeface="Arial" panose="020B0604020202020204" pitchFamily="34" charset="0"/>
                        <a:buChar char="•"/>
                      </a:pPr>
                      <a:r>
                        <a:rPr lang="en-US" sz="2200" dirty="0"/>
                        <a:t>PP order set with major bleeding considerations</a:t>
                      </a:r>
                    </a:p>
                    <a:p>
                      <a:pPr marL="285750" indent="-285750">
                        <a:buFont typeface="Arial" panose="020B0604020202020204" pitchFamily="34" charset="0"/>
                        <a:buChar char="•"/>
                      </a:pPr>
                      <a:endParaRPr lang="en-US" sz="22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dirty="0"/>
                        <a:t>Annual training for precipitous deliveries, OB hemorrhage, shoulder dystocia, neonatal resuscitation, preeclampsia management, and magnesium administration</a:t>
                      </a:r>
                    </a:p>
                    <a:p>
                      <a:pPr marL="285750" indent="-285750">
                        <a:buFont typeface="Arial" panose="020B0604020202020204" pitchFamily="34" charset="0"/>
                        <a:buChar char="•"/>
                      </a:pPr>
                      <a:endParaRPr lang="en-US" sz="22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dirty="0"/>
                        <a:t>Hospitals do not currently require these classes</a:t>
                      </a:r>
                    </a:p>
                    <a:p>
                      <a:pPr marL="285750" indent="-285750">
                        <a:buFont typeface="Arial" panose="020B0604020202020204" pitchFamily="34" charset="0"/>
                        <a:buChar char="•"/>
                      </a:pPr>
                      <a:endParaRPr lang="en-US" sz="2200" dirty="0"/>
                    </a:p>
                  </a:txBody>
                  <a:tcPr/>
                </a:tc>
                <a:extLst>
                  <a:ext uri="{0D108BD9-81ED-4DB2-BD59-A6C34878D82A}">
                    <a16:rowId xmlns:a16="http://schemas.microsoft.com/office/drawing/2014/main" val="4101248646"/>
                  </a:ext>
                </a:extLst>
              </a:tr>
            </a:tbl>
          </a:graphicData>
        </a:graphic>
      </p:graphicFrame>
    </p:spTree>
    <p:extLst>
      <p:ext uri="{BB962C8B-B14F-4D97-AF65-F5344CB8AC3E}">
        <p14:creationId xmlns:p14="http://schemas.microsoft.com/office/powerpoint/2010/main" val="55739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77786-0141-2202-65A1-4DF94A6BB718}"/>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A71203A9-30A0-D895-2029-5175AE5470E9}"/>
              </a:ext>
            </a:extLst>
          </p:cNvPr>
          <p:cNvSpPr txBox="1"/>
          <p:nvPr/>
        </p:nvSpPr>
        <p:spPr>
          <a:xfrm>
            <a:off x="4603275" y="673271"/>
            <a:ext cx="12846525"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Emergency Services’ Readiness – Effective July 1, 2025</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E41EE29B-E4BA-5987-FD8E-583209B0A70A}"/>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7D53BE75-0885-45B2-D7D2-401D2D2F24B3}"/>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328CC548-7D98-0505-19DE-9CC54D77B38C}"/>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A3923D9A-C8E5-A189-5D39-56B47C491A8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69A3AC9F-C36D-EBC6-2470-985860394759}"/>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E25013-83F9-3CA5-D14A-B611F23C195B}"/>
              </a:ext>
            </a:extLst>
          </p:cNvPr>
          <p:cNvSpPr txBox="1"/>
          <p:nvPr/>
        </p:nvSpPr>
        <p:spPr>
          <a:xfrm>
            <a:off x="914400" y="2064664"/>
            <a:ext cx="16230600" cy="8802410"/>
          </a:xfrm>
          <a:prstGeom prst="rect">
            <a:avLst/>
          </a:prstGeom>
          <a:noFill/>
        </p:spPr>
        <p:txBody>
          <a:bodyPr wrap="square" rtlCol="0">
            <a:spAutoFit/>
          </a:bodyPr>
          <a:lstStyle/>
          <a:p>
            <a:pPr marL="285750" indent="-285750">
              <a:buFont typeface="Arial" panose="020B0604020202020204" pitchFamily="34" charset="0"/>
              <a:buChar char="•"/>
            </a:pPr>
            <a:r>
              <a:rPr lang="en-US" sz="3000" dirty="0">
                <a:solidFill>
                  <a:srgbClr val="262626"/>
                </a:solidFill>
                <a:latin typeface="public_sans"/>
              </a:rPr>
              <a:t>Best Practices and Notes from Survey:</a:t>
            </a:r>
            <a:br>
              <a:rPr lang="en-US" sz="3000" dirty="0">
                <a:solidFill>
                  <a:srgbClr val="262626"/>
                </a:solidFill>
                <a:latin typeface="public_sans"/>
              </a:rPr>
            </a:br>
            <a:endParaRPr lang="en-US" sz="3000" dirty="0">
              <a:solidFill>
                <a:srgbClr val="262626"/>
              </a:solidFill>
              <a:latin typeface="public_sans"/>
            </a:endParaRPr>
          </a:p>
          <a:p>
            <a:pPr marL="285750" indent="-285750">
              <a:buFont typeface="Arial" panose="020B0604020202020204" pitchFamily="34" charset="0"/>
              <a:buChar char="•"/>
            </a:pPr>
            <a:r>
              <a:rPr lang="en-US" sz="3200" dirty="0">
                <a:solidFill>
                  <a:schemeClr val="tx2"/>
                </a:solidFill>
                <a:latin typeface="public_sans"/>
              </a:rPr>
              <a:t>Key Policies, Protocols, and Treatment Algorithms</a:t>
            </a:r>
          </a:p>
          <a:p>
            <a:pPr marL="742950" lvl="1" indent="-285750">
              <a:buFont typeface="Arial" panose="020B0604020202020204" pitchFamily="34" charset="0"/>
              <a:buChar char="•"/>
            </a:pPr>
            <a:r>
              <a:rPr lang="en-US" sz="3200" b="1" i="0" dirty="0">
                <a:solidFill>
                  <a:schemeClr val="tx2"/>
                </a:solidFill>
                <a:effectLst/>
                <a:latin typeface="public_sans"/>
              </a:rPr>
              <a:t>Hypertensio</a:t>
            </a:r>
            <a:r>
              <a:rPr lang="en-US" sz="3200" b="1" dirty="0">
                <a:solidFill>
                  <a:schemeClr val="tx2"/>
                </a:solidFill>
                <a:latin typeface="public_sans"/>
              </a:rPr>
              <a:t>n</a:t>
            </a:r>
            <a:r>
              <a:rPr lang="en-US" sz="3200" dirty="0">
                <a:solidFill>
                  <a:schemeClr val="tx2"/>
                </a:solidFill>
                <a:latin typeface="public_sans"/>
              </a:rPr>
              <a:t> | 50% do not have</a:t>
            </a:r>
          </a:p>
          <a:p>
            <a:pPr marL="742950" lvl="1" indent="-285750">
              <a:buFont typeface="Arial" panose="020B0604020202020204" pitchFamily="34" charset="0"/>
              <a:buChar char="•"/>
            </a:pPr>
            <a:r>
              <a:rPr lang="en-US" sz="3200" b="1" i="0" dirty="0">
                <a:solidFill>
                  <a:schemeClr val="tx2"/>
                </a:solidFill>
                <a:effectLst/>
                <a:latin typeface="public_sans"/>
              </a:rPr>
              <a:t>Preeclampsia and E</a:t>
            </a:r>
            <a:r>
              <a:rPr lang="en-US" sz="3200" b="1" dirty="0">
                <a:solidFill>
                  <a:schemeClr val="tx2"/>
                </a:solidFill>
                <a:latin typeface="public_sans"/>
              </a:rPr>
              <a:t>clampsia </a:t>
            </a:r>
            <a:r>
              <a:rPr lang="en-US" sz="3200" dirty="0">
                <a:solidFill>
                  <a:schemeClr val="tx2"/>
                </a:solidFill>
                <a:latin typeface="public_sans"/>
              </a:rPr>
              <a:t>| 30% do not have</a:t>
            </a:r>
          </a:p>
          <a:p>
            <a:pPr marL="742950" lvl="1" indent="-285750">
              <a:buFont typeface="Arial" panose="020B0604020202020204" pitchFamily="34" charset="0"/>
              <a:buChar char="•"/>
            </a:pPr>
            <a:r>
              <a:rPr lang="en-US" sz="3200" b="1" i="0" dirty="0">
                <a:solidFill>
                  <a:schemeClr val="tx2"/>
                </a:solidFill>
                <a:effectLst/>
                <a:latin typeface="public_sans"/>
              </a:rPr>
              <a:t>Ma</a:t>
            </a:r>
            <a:r>
              <a:rPr lang="en-US" sz="3200" b="1" dirty="0">
                <a:solidFill>
                  <a:schemeClr val="tx2"/>
                </a:solidFill>
                <a:latin typeface="public_sans"/>
              </a:rPr>
              <a:t>gnesium Sulfate Administration </a:t>
            </a:r>
            <a:r>
              <a:rPr lang="en-US" sz="3200" dirty="0">
                <a:solidFill>
                  <a:schemeClr val="tx2"/>
                </a:solidFill>
                <a:latin typeface="public_sans"/>
              </a:rPr>
              <a:t>| 30% do not have</a:t>
            </a:r>
          </a:p>
          <a:p>
            <a:pPr marL="742950" lvl="1" indent="-285750">
              <a:buFont typeface="Arial" panose="020B0604020202020204" pitchFamily="34" charset="0"/>
              <a:buChar char="•"/>
            </a:pPr>
            <a:r>
              <a:rPr lang="en-US" sz="3200" b="1" dirty="0">
                <a:solidFill>
                  <a:schemeClr val="tx2"/>
                </a:solidFill>
                <a:latin typeface="public_sans"/>
              </a:rPr>
              <a:t>Cardiovascular Disease Assessment </a:t>
            </a:r>
            <a:r>
              <a:rPr lang="en-US" sz="3200" dirty="0">
                <a:solidFill>
                  <a:schemeClr val="tx2"/>
                </a:solidFill>
                <a:latin typeface="public_sans"/>
              </a:rPr>
              <a:t>| 40% do not have</a:t>
            </a:r>
          </a:p>
          <a:p>
            <a:pPr marL="742950" lvl="1" indent="-285750">
              <a:buFont typeface="Arial" panose="020B0604020202020204" pitchFamily="34" charset="0"/>
              <a:buChar char="•"/>
            </a:pPr>
            <a:r>
              <a:rPr lang="en-US" sz="3200" b="1" dirty="0">
                <a:solidFill>
                  <a:schemeClr val="tx2"/>
                </a:solidFill>
                <a:latin typeface="public_sans"/>
              </a:rPr>
              <a:t>Telemetry Monitoring </a:t>
            </a:r>
            <a:r>
              <a:rPr lang="en-US" sz="3200" dirty="0">
                <a:solidFill>
                  <a:schemeClr val="tx2"/>
                </a:solidFill>
                <a:latin typeface="public_sans"/>
              </a:rPr>
              <a:t>| 30% do not have</a:t>
            </a:r>
          </a:p>
          <a:p>
            <a:pPr marL="742950" lvl="1" indent="-285750">
              <a:buFont typeface="Arial" panose="020B0604020202020204" pitchFamily="34" charset="0"/>
              <a:buChar char="•"/>
            </a:pPr>
            <a:r>
              <a:rPr lang="en-US" sz="3200" b="1" dirty="0">
                <a:solidFill>
                  <a:schemeClr val="tx2"/>
                </a:solidFill>
                <a:latin typeface="public_sans"/>
              </a:rPr>
              <a:t>Care for Cardiac Patient </a:t>
            </a:r>
            <a:r>
              <a:rPr lang="en-US" sz="3200" dirty="0">
                <a:solidFill>
                  <a:schemeClr val="tx2"/>
                </a:solidFill>
                <a:latin typeface="public_sans"/>
              </a:rPr>
              <a:t>| 50% do not have</a:t>
            </a:r>
          </a:p>
          <a:p>
            <a:pPr marL="742950" lvl="1" indent="-285750">
              <a:buFont typeface="Arial" panose="020B0604020202020204" pitchFamily="34" charset="0"/>
              <a:buChar char="•"/>
            </a:pPr>
            <a:r>
              <a:rPr lang="en-US" sz="3200" b="1" dirty="0">
                <a:solidFill>
                  <a:schemeClr val="tx2"/>
                </a:solidFill>
                <a:latin typeface="public_sans"/>
              </a:rPr>
              <a:t>Sepsis Assessment </a:t>
            </a:r>
            <a:r>
              <a:rPr lang="en-US" sz="3200" dirty="0">
                <a:solidFill>
                  <a:schemeClr val="tx2"/>
                </a:solidFill>
                <a:latin typeface="public_sans"/>
              </a:rPr>
              <a:t>| 40% do not have</a:t>
            </a:r>
          </a:p>
          <a:p>
            <a:pPr marL="742950" lvl="1" indent="-285750">
              <a:buFont typeface="Arial" panose="020B0604020202020204" pitchFamily="34" charset="0"/>
              <a:buChar char="•"/>
            </a:pPr>
            <a:r>
              <a:rPr lang="en-US" sz="3200" b="1" dirty="0">
                <a:solidFill>
                  <a:schemeClr val="tx2"/>
                </a:solidFill>
                <a:latin typeface="public_sans"/>
              </a:rPr>
              <a:t>Universal Verbal Screening for SUD </a:t>
            </a:r>
            <a:r>
              <a:rPr lang="en-US" sz="3200" dirty="0">
                <a:solidFill>
                  <a:schemeClr val="tx2"/>
                </a:solidFill>
                <a:latin typeface="public_sans"/>
              </a:rPr>
              <a:t>| 30% do not have</a:t>
            </a:r>
          </a:p>
          <a:p>
            <a:pPr marL="742950" lvl="1" indent="-285750">
              <a:buFont typeface="Arial" panose="020B0604020202020204" pitchFamily="34" charset="0"/>
              <a:buChar char="•"/>
            </a:pPr>
            <a:r>
              <a:rPr lang="en-US" sz="3200" b="1" dirty="0">
                <a:solidFill>
                  <a:schemeClr val="tx2"/>
                </a:solidFill>
                <a:latin typeface="public_sans"/>
              </a:rPr>
              <a:t>Pain Protocol for Patients with SUD </a:t>
            </a:r>
            <a:r>
              <a:rPr lang="en-US" sz="3200" dirty="0">
                <a:solidFill>
                  <a:schemeClr val="tx2"/>
                </a:solidFill>
                <a:latin typeface="public_sans"/>
              </a:rPr>
              <a:t>| 40% do not have</a:t>
            </a:r>
          </a:p>
          <a:p>
            <a:pPr marL="742950" lvl="1" indent="-285750">
              <a:buFont typeface="Arial" panose="020B0604020202020204" pitchFamily="34" charset="0"/>
              <a:buChar char="•"/>
            </a:pPr>
            <a:r>
              <a:rPr lang="en-US" sz="3200" b="1" dirty="0">
                <a:solidFill>
                  <a:schemeClr val="tx2"/>
                </a:solidFill>
                <a:latin typeface="public_sans"/>
              </a:rPr>
              <a:t>Risk Assessment for Suicidal Ideation </a:t>
            </a:r>
            <a:r>
              <a:rPr lang="en-US" sz="3200" dirty="0">
                <a:solidFill>
                  <a:schemeClr val="tx2"/>
                </a:solidFill>
                <a:latin typeface="public_sans"/>
              </a:rPr>
              <a:t>| 20% do not have</a:t>
            </a:r>
          </a:p>
          <a:p>
            <a:pPr marL="742950" lvl="1" indent="-285750">
              <a:buFont typeface="Arial" panose="020B0604020202020204" pitchFamily="34" charset="0"/>
              <a:buChar char="•"/>
            </a:pPr>
            <a:r>
              <a:rPr lang="en-US" sz="3200" b="1" dirty="0">
                <a:solidFill>
                  <a:schemeClr val="tx2"/>
                </a:solidFill>
                <a:latin typeface="public_sans"/>
              </a:rPr>
              <a:t>Perinatal Mental Health Response </a:t>
            </a:r>
            <a:r>
              <a:rPr lang="en-US" sz="3200" dirty="0">
                <a:solidFill>
                  <a:schemeClr val="tx2"/>
                </a:solidFill>
                <a:latin typeface="public_sans"/>
              </a:rPr>
              <a:t>| 60% do not have</a:t>
            </a:r>
          </a:p>
          <a:p>
            <a:pPr marL="742950" lvl="1" indent="-285750">
              <a:buFont typeface="Arial" panose="020B0604020202020204" pitchFamily="34" charset="0"/>
              <a:buChar char="•"/>
            </a:pPr>
            <a:r>
              <a:rPr lang="en-US" sz="3200" b="1" dirty="0">
                <a:solidFill>
                  <a:schemeClr val="tx2"/>
                </a:solidFill>
                <a:latin typeface="public_sans"/>
              </a:rPr>
              <a:t>Perimortem Cesarean Delivery </a:t>
            </a:r>
            <a:r>
              <a:rPr lang="en-US" sz="3200" dirty="0">
                <a:solidFill>
                  <a:schemeClr val="tx2"/>
                </a:solidFill>
                <a:latin typeface="public_sans"/>
              </a:rPr>
              <a:t>| 73% do not have</a:t>
            </a:r>
          </a:p>
          <a:p>
            <a:pPr marL="742950" lvl="1" indent="-285750">
              <a:buFont typeface="Arial" panose="020B0604020202020204" pitchFamily="34" charset="0"/>
              <a:buChar char="•"/>
            </a:pPr>
            <a:endParaRPr lang="en-US" sz="2600" b="0" i="0" dirty="0">
              <a:solidFill>
                <a:schemeClr val="tx2"/>
              </a:solidFill>
              <a:effectLst/>
              <a:latin typeface="public_sans"/>
            </a:endParaRPr>
          </a:p>
          <a:p>
            <a:r>
              <a:rPr lang="en-US" sz="3200" b="0" i="0" dirty="0">
                <a:solidFill>
                  <a:srgbClr val="262626"/>
                </a:solidFill>
                <a:effectLst/>
                <a:latin typeface="public_sans"/>
              </a:rPr>
              <a:t> </a:t>
            </a:r>
            <a:endParaRPr lang="en-US" sz="3200" b="1" i="1" u="sng" dirty="0">
              <a:solidFill>
                <a:srgbClr val="262626"/>
              </a:solidFill>
              <a:effectLst/>
              <a:latin typeface="public_sans"/>
            </a:endParaRPr>
          </a:p>
          <a:p>
            <a:pPr marL="285750" indent="-285750">
              <a:buFont typeface="Arial" panose="020B0604020202020204" pitchFamily="34" charset="0"/>
              <a:buChar char="•"/>
            </a:pPr>
            <a:endParaRPr lang="en-US" sz="3200" b="0" i="0" dirty="0">
              <a:solidFill>
                <a:srgbClr val="262626"/>
              </a:solidFill>
              <a:effectLst/>
              <a:latin typeface="public_sans"/>
            </a:endParaRPr>
          </a:p>
        </p:txBody>
      </p:sp>
    </p:spTree>
    <p:extLst>
      <p:ext uri="{BB962C8B-B14F-4D97-AF65-F5344CB8AC3E}">
        <p14:creationId xmlns:p14="http://schemas.microsoft.com/office/powerpoint/2010/main" val="3571919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7F7AF-4EB1-7718-585E-A97210A59A3B}"/>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33C40CC0-B556-45D9-BA94-07276E1CC17A}"/>
              </a:ext>
            </a:extLst>
          </p:cNvPr>
          <p:cNvSpPr txBox="1"/>
          <p:nvPr/>
        </p:nvSpPr>
        <p:spPr>
          <a:xfrm>
            <a:off x="4495800" y="399734"/>
            <a:ext cx="11779725" cy="1354217"/>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Hospital Discharge Planning - Transfer Protocols – Effective July 1, 2025</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11E80805-0564-90BA-1CF2-8FD4E2DCD0C7}"/>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90795596-1D78-F37E-7BD6-20DF0765497A}"/>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A8ACA4AF-846B-91AA-4E3A-37B9A119AFF5}"/>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DFD5B5BD-27A1-E467-05B3-A9B58201A8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469C09A8-691B-3C7D-6721-D2683C737127}"/>
              </a:ext>
            </a:extLst>
          </p:cNvPr>
          <p:cNvSpPr/>
          <p:nvPr/>
        </p:nvSpPr>
        <p:spPr>
          <a:xfrm>
            <a:off x="457200" y="1872376"/>
            <a:ext cx="17145000" cy="8081245"/>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515464C-96DA-1B20-A2C4-0D42CFB2CB42}"/>
              </a:ext>
            </a:extLst>
          </p:cNvPr>
          <p:cNvSpPr txBox="1"/>
          <p:nvPr/>
        </p:nvSpPr>
        <p:spPr>
          <a:xfrm>
            <a:off x="914400" y="2064664"/>
            <a:ext cx="16230600" cy="6001643"/>
          </a:xfrm>
          <a:prstGeom prst="rect">
            <a:avLst/>
          </a:prstGeom>
          <a:noFill/>
        </p:spPr>
        <p:txBody>
          <a:bodyPr wrap="square" rtlCol="0">
            <a:spAutoFit/>
          </a:bodyPr>
          <a:lstStyle/>
          <a:p>
            <a:pPr marL="457200" indent="-457200">
              <a:buFont typeface="Arial" panose="020B0604020202020204" pitchFamily="34" charset="0"/>
              <a:buChar char="•"/>
            </a:pPr>
            <a:r>
              <a:rPr lang="en-US" sz="3200" dirty="0"/>
              <a:t>Maintain written Polices &amp; Procedures for transferring patients (not just OB patients) to appropriate level of care promptly and without delay to meet specific patient’s needs:</a:t>
            </a:r>
          </a:p>
          <a:p>
            <a:pPr marL="914400" lvl="1" indent="-457200">
              <a:buFont typeface="Courier New" panose="02070309020205020404" pitchFamily="49" charset="0"/>
              <a:buChar char="o"/>
            </a:pPr>
            <a:r>
              <a:rPr lang="en-US" sz="3200" dirty="0"/>
              <a:t>Including transfers from ED to inpatient admission, transfers between inpatient units within hospital, and inpatient transfers to different hospital</a:t>
            </a:r>
            <a:endParaRPr lang="en-US" sz="3200" b="0" i="0" dirty="0">
              <a:solidFill>
                <a:srgbClr val="262626"/>
              </a:solidFill>
              <a:effectLst/>
              <a:latin typeface="public_sans"/>
            </a:endParaRPr>
          </a:p>
          <a:p>
            <a:endParaRPr lang="en-US" sz="3200" dirty="0">
              <a:effectLst/>
              <a:latin typeface="public_sans"/>
            </a:endParaRPr>
          </a:p>
          <a:p>
            <a:pPr marL="457200" indent="-457200">
              <a:buFont typeface="Arial" panose="020B0604020202020204" pitchFamily="34" charset="0"/>
              <a:buChar char="•"/>
            </a:pPr>
            <a:r>
              <a:rPr lang="en-US" sz="3200" dirty="0">
                <a:solidFill>
                  <a:srgbClr val="262626"/>
                </a:solidFill>
                <a:latin typeface="public_sans"/>
              </a:rPr>
              <a:t>M</a:t>
            </a:r>
            <a:r>
              <a:rPr lang="en-US" sz="3200" b="0" i="0" dirty="0">
                <a:solidFill>
                  <a:srgbClr val="262626"/>
                </a:solidFill>
                <a:effectLst/>
                <a:latin typeface="public_sans"/>
              </a:rPr>
              <a:t>ust provide training to the relevant staff regarding the hospital policies and procedures for transferring patients - training must be done annually. </a:t>
            </a:r>
          </a:p>
          <a:p>
            <a:endParaRPr lang="en-US" sz="3200" b="1" i="1" u="sng" dirty="0">
              <a:solidFill>
                <a:srgbClr val="262626"/>
              </a:solidFill>
              <a:effectLst/>
              <a:latin typeface="Roboto" panose="02000000000000000000" pitchFamily="2" charset="0"/>
              <a:ea typeface="Roboto" panose="02000000000000000000" pitchFamily="2" charset="0"/>
              <a:cs typeface="Roboto" panose="02000000000000000000" pitchFamily="2" charset="0"/>
            </a:endParaRPr>
          </a:p>
          <a:p>
            <a:pPr marL="285750" indent="-285750">
              <a:buFont typeface="Arial" panose="020B0604020202020204" pitchFamily="34" charset="0"/>
              <a:buChar char="•"/>
            </a:pPr>
            <a:r>
              <a:rPr lang="en-US" sz="3200" dirty="0">
                <a:solidFill>
                  <a:srgbClr val="111111"/>
                </a:solidFill>
                <a:latin typeface="public_sans"/>
                <a:ea typeface="Roboto" panose="02000000000000000000" pitchFamily="2" charset="0"/>
                <a:cs typeface="Roboto" panose="02000000000000000000" pitchFamily="2" charset="0"/>
              </a:rPr>
              <a:t>O</a:t>
            </a:r>
            <a:r>
              <a:rPr lang="en-US" sz="3200" b="0" i="0" dirty="0">
                <a:solidFill>
                  <a:srgbClr val="111111"/>
                </a:solidFill>
                <a:effectLst/>
                <a:latin typeface="public_sans"/>
                <a:ea typeface="Roboto" panose="02000000000000000000" pitchFamily="2" charset="0"/>
                <a:cs typeface="Roboto" panose="02000000000000000000" pitchFamily="2" charset="0"/>
              </a:rPr>
              <a:t>nly PPS hospitals (not CAHs) are required to meet the revised discharge planning requirements in this phase.</a:t>
            </a:r>
          </a:p>
          <a:p>
            <a:pPr marL="285750" indent="-285750">
              <a:buFont typeface="Arial" panose="020B0604020202020204" pitchFamily="34" charset="0"/>
              <a:buChar char="•"/>
            </a:pPr>
            <a:endParaRPr lang="en-US" sz="3200" b="0" i="0" dirty="0">
              <a:solidFill>
                <a:srgbClr val="111111"/>
              </a:solidFill>
              <a:effectLst/>
              <a:latin typeface="public_sans"/>
              <a:ea typeface="Roboto" panose="02000000000000000000" pitchFamily="2" charset="0"/>
              <a:cs typeface="Roboto" panose="02000000000000000000" pitchFamily="2" charset="0"/>
            </a:endParaRPr>
          </a:p>
          <a:p>
            <a:pPr marL="285750" indent="-285750">
              <a:buFont typeface="Arial" panose="020B0604020202020204" pitchFamily="34" charset="0"/>
              <a:buChar char="•"/>
            </a:pPr>
            <a:r>
              <a:rPr lang="en-US" sz="3200" b="1" dirty="0">
                <a:solidFill>
                  <a:srgbClr val="111111"/>
                </a:solidFill>
                <a:latin typeface="public_sans"/>
                <a:ea typeface="Roboto" panose="02000000000000000000" pitchFamily="2" charset="0"/>
                <a:cs typeface="Roboto" panose="02000000000000000000" pitchFamily="2" charset="0"/>
              </a:rPr>
              <a:t>Survey indicates the majority of hospitals have appropriate protocols in place.</a:t>
            </a:r>
            <a:endParaRPr lang="en-US" sz="3200" b="1" i="0" dirty="0">
              <a:solidFill>
                <a:srgbClr val="262626"/>
              </a:solidFill>
              <a:effectLst/>
              <a:latin typeface="public_sans"/>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20264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DE83E-A36C-BE85-3951-C57BE2122470}"/>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2BBADF02-F157-F338-18FF-C629D36AB641}"/>
              </a:ext>
            </a:extLst>
          </p:cNvPr>
          <p:cNvSpPr txBox="1"/>
          <p:nvPr/>
        </p:nvSpPr>
        <p:spPr>
          <a:xfrm>
            <a:off x="4724400" y="1023937"/>
            <a:ext cx="12725400"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Organization and Staffing – Effective January 1, 2026</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40A4FCB3-8C48-8AED-9D92-BB895393872B}"/>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24446C39-7B6D-A9F1-33E3-D0E65062A3D8}"/>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F8A1F48B-1803-650D-37DF-8F5ED567466A}"/>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1D41C57C-DEB5-DDE2-438B-7E8212B423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6DB02391-EBDB-885B-3AB1-7FCD4A24CF69}"/>
              </a:ext>
            </a:extLst>
          </p:cNvPr>
          <p:cNvSpPr/>
          <p:nvPr/>
        </p:nvSpPr>
        <p:spPr>
          <a:xfrm>
            <a:off x="533400" y="2327188"/>
            <a:ext cx="17145000" cy="7388312"/>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3018172-E72D-6AD0-D1B0-28FD2DF9E6CB}"/>
              </a:ext>
            </a:extLst>
          </p:cNvPr>
          <p:cNvSpPr txBox="1"/>
          <p:nvPr/>
        </p:nvSpPr>
        <p:spPr>
          <a:xfrm>
            <a:off x="1600200" y="2933700"/>
            <a:ext cx="14706600" cy="6894195"/>
          </a:xfrm>
          <a:prstGeom prst="rect">
            <a:avLst/>
          </a:prstGeom>
          <a:noFill/>
        </p:spPr>
        <p:txBody>
          <a:bodyPr wrap="square" rtlCol="0">
            <a:spAutoFit/>
          </a:bodyPr>
          <a:lstStyle/>
          <a:p>
            <a:pPr marL="285750" indent="-285750">
              <a:buFont typeface="Arial" panose="020B0604020202020204" pitchFamily="34" charset="0"/>
              <a:buChar char="•"/>
            </a:pPr>
            <a:r>
              <a:rPr lang="en-US" sz="3000" b="0" i="0" dirty="0">
                <a:solidFill>
                  <a:srgbClr val="262626"/>
                </a:solidFill>
                <a:effectLst/>
                <a:latin typeface="public_sans"/>
              </a:rPr>
              <a:t>OB services should be well organized and provided in accordance with nationally recognized acceptable standards of practice for the health care (including physical and behavioral health and substance use disorders) of pregnant, birthing, and postpartum patients. </a:t>
            </a:r>
          </a:p>
          <a:p>
            <a:endParaRPr lang="en-US" sz="3000" b="0" i="0" dirty="0">
              <a:solidFill>
                <a:srgbClr val="262626"/>
              </a:solidFill>
              <a:effectLst/>
              <a:latin typeface="public_sans"/>
            </a:endParaRPr>
          </a:p>
          <a:p>
            <a:pPr marL="285750" indent="-285750">
              <a:buFont typeface="Arial" panose="020B0604020202020204" pitchFamily="34" charset="0"/>
              <a:buChar char="•"/>
            </a:pPr>
            <a:r>
              <a:rPr lang="en-US" sz="3000" dirty="0">
                <a:solidFill>
                  <a:srgbClr val="262626"/>
                </a:solidFill>
                <a:latin typeface="public_sans"/>
              </a:rPr>
              <a:t>O</a:t>
            </a:r>
            <a:r>
              <a:rPr lang="en-US" sz="3000" b="0" i="0" dirty="0">
                <a:solidFill>
                  <a:srgbClr val="262626"/>
                </a:solidFill>
                <a:effectLst/>
                <a:latin typeface="public_sans"/>
              </a:rPr>
              <a:t>rganization of the OB services should be appropriate to the scope of services offered by the facility and be integrated with other departments in the facility.</a:t>
            </a:r>
          </a:p>
          <a:p>
            <a:endParaRPr lang="en-US" sz="3000" b="0" i="0" dirty="0">
              <a:solidFill>
                <a:srgbClr val="262626"/>
              </a:solidFill>
              <a:effectLst/>
              <a:latin typeface="public_sans"/>
            </a:endParaRPr>
          </a:p>
          <a:p>
            <a:pPr marL="285750" indent="-285750">
              <a:buFont typeface="Arial" panose="020B0604020202020204" pitchFamily="34" charset="0"/>
              <a:buChar char="•"/>
            </a:pPr>
            <a:r>
              <a:rPr lang="en-US" sz="3000" b="0" i="0" dirty="0">
                <a:solidFill>
                  <a:srgbClr val="262626"/>
                </a:solidFill>
                <a:effectLst/>
                <a:latin typeface="public_sans"/>
              </a:rPr>
              <a:t>OB patient care units be supervised by an individual with the necessary education and training, such as an experienced registered nurse (RN), certified midwife, nurse practitioner, physician assistant, or Doctor of Medicine or osteopathy.</a:t>
            </a:r>
          </a:p>
          <a:p>
            <a:endParaRPr lang="en-US" sz="3000" b="0" i="0" dirty="0">
              <a:solidFill>
                <a:srgbClr val="262626"/>
              </a:solidFill>
              <a:effectLst/>
              <a:latin typeface="public_sans"/>
            </a:endParaRPr>
          </a:p>
          <a:p>
            <a:pPr marL="285750" indent="-285750">
              <a:buFont typeface="Arial" panose="020B0604020202020204" pitchFamily="34" charset="0"/>
              <a:buChar char="•"/>
            </a:pPr>
            <a:r>
              <a:rPr lang="en-US" sz="3000" b="0" i="0" dirty="0">
                <a:solidFill>
                  <a:srgbClr val="262626"/>
                </a:solidFill>
                <a:effectLst/>
                <a:latin typeface="public_sans"/>
              </a:rPr>
              <a:t>OB privileges be granted subject to written criteria for all practitioners providing OB care in accordance with the current requirements for hospitals and CAHs.</a:t>
            </a:r>
            <a:endParaRPr lang="en-US" sz="3000" dirty="0">
              <a:solidFill>
                <a:srgbClr val="262626"/>
              </a:solidFill>
              <a:latin typeface="public_sans"/>
            </a:endParaRPr>
          </a:p>
          <a:p>
            <a:endParaRPr lang="en-US" sz="2600" dirty="0">
              <a:solidFill>
                <a:srgbClr val="262626"/>
              </a:solidFill>
              <a:latin typeface="public_sans"/>
            </a:endParaRPr>
          </a:p>
          <a:p>
            <a:pPr marL="285750" indent="-285750">
              <a:buFont typeface="Arial" panose="020B0604020202020204" pitchFamily="34" charset="0"/>
              <a:buChar char="•"/>
            </a:pPr>
            <a:endParaRPr lang="en-US" sz="2600" dirty="0"/>
          </a:p>
        </p:txBody>
      </p:sp>
    </p:spTree>
    <p:extLst>
      <p:ext uri="{BB962C8B-B14F-4D97-AF65-F5344CB8AC3E}">
        <p14:creationId xmlns:p14="http://schemas.microsoft.com/office/powerpoint/2010/main" val="3472938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841CB-B730-7E93-D8D2-EDCF00B3327B}"/>
            </a:ext>
          </a:extLst>
        </p:cNvPr>
        <p:cNvGrpSpPr/>
        <p:nvPr/>
      </p:nvGrpSpPr>
      <p:grpSpPr>
        <a:xfrm>
          <a:off x="0" y="0"/>
          <a:ext cx="0" cy="0"/>
          <a:chOff x="0" y="0"/>
          <a:chExt cx="0" cy="0"/>
        </a:xfrm>
      </p:grpSpPr>
      <p:sp>
        <p:nvSpPr>
          <p:cNvPr id="15" name="TextBox 15">
            <a:extLst>
              <a:ext uri="{FF2B5EF4-FFF2-40B4-BE49-F238E27FC236}">
                <a16:creationId xmlns:a16="http://schemas.microsoft.com/office/drawing/2014/main" id="{3F0B6271-8345-A989-E691-05F119FB67D3}"/>
              </a:ext>
            </a:extLst>
          </p:cNvPr>
          <p:cNvSpPr txBox="1"/>
          <p:nvPr/>
        </p:nvSpPr>
        <p:spPr>
          <a:xfrm>
            <a:off x="4724400" y="1023937"/>
            <a:ext cx="10706100" cy="677108"/>
          </a:xfrm>
          <a:prstGeom prst="rect">
            <a:avLst/>
          </a:prstGeom>
        </p:spPr>
        <p:txBody>
          <a:bodyPr wrap="square" lIns="0" tIns="0" rIns="0" bIns="0" rtlCol="0" anchor="t">
            <a:spAutoFit/>
          </a:bodyPr>
          <a:lstStyle/>
          <a:p>
            <a:pPr algn="l"/>
            <a:r>
              <a:rPr lang="en-US" sz="4400" b="0" i="1" dirty="0">
                <a:solidFill>
                  <a:srgbClr val="262626"/>
                </a:solidFill>
                <a:effectLst/>
                <a:latin typeface="public_sans"/>
              </a:rPr>
              <a:t>Delivery of Service – Effective January 1, 2026</a:t>
            </a:r>
            <a:endParaRPr lang="en-US" sz="4400" b="0" i="0" dirty="0">
              <a:solidFill>
                <a:srgbClr val="262626"/>
              </a:solidFill>
              <a:effectLst/>
              <a:latin typeface="public_sans"/>
            </a:endParaRPr>
          </a:p>
        </p:txBody>
      </p:sp>
      <p:grpSp>
        <p:nvGrpSpPr>
          <p:cNvPr id="21" name="Group 21">
            <a:extLst>
              <a:ext uri="{FF2B5EF4-FFF2-40B4-BE49-F238E27FC236}">
                <a16:creationId xmlns:a16="http://schemas.microsoft.com/office/drawing/2014/main" id="{2CE965C5-58D8-1066-9D0D-D2078C74ACB6}"/>
              </a:ext>
            </a:extLst>
          </p:cNvPr>
          <p:cNvGrpSpPr/>
          <p:nvPr/>
        </p:nvGrpSpPr>
        <p:grpSpPr>
          <a:xfrm>
            <a:off x="1028700" y="1595293"/>
            <a:ext cx="2758345" cy="47625"/>
            <a:chOff x="0" y="0"/>
            <a:chExt cx="726478" cy="12543"/>
          </a:xfrm>
        </p:grpSpPr>
        <p:sp>
          <p:nvSpPr>
            <p:cNvPr id="22" name="Freeform 22">
              <a:extLst>
                <a:ext uri="{FF2B5EF4-FFF2-40B4-BE49-F238E27FC236}">
                  <a16:creationId xmlns:a16="http://schemas.microsoft.com/office/drawing/2014/main" id="{304C1757-0C40-81B4-3E0A-E57111423F5B}"/>
                </a:ext>
              </a:extLst>
            </p:cNvPr>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a:extLst>
                <a:ext uri="{FF2B5EF4-FFF2-40B4-BE49-F238E27FC236}">
                  <a16:creationId xmlns:a16="http://schemas.microsoft.com/office/drawing/2014/main" id="{39DCF93C-EF17-0FB6-B2DF-8638D543E78D}"/>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a:extLst>
              <a:ext uri="{FF2B5EF4-FFF2-40B4-BE49-F238E27FC236}">
                <a16:creationId xmlns:a16="http://schemas.microsoft.com/office/drawing/2014/main" id="{FABC47F3-2573-F643-2A65-DE736B08C3A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3" name="Rectangle 12">
            <a:extLst>
              <a:ext uri="{FF2B5EF4-FFF2-40B4-BE49-F238E27FC236}">
                <a16:creationId xmlns:a16="http://schemas.microsoft.com/office/drawing/2014/main" id="{00CA7942-9EFA-97C5-F33D-F8E77583711B}"/>
              </a:ext>
            </a:extLst>
          </p:cNvPr>
          <p:cNvSpPr/>
          <p:nvPr/>
        </p:nvSpPr>
        <p:spPr>
          <a:xfrm>
            <a:off x="533400" y="2327188"/>
            <a:ext cx="17145000" cy="7388312"/>
          </a:xfrm>
          <a:prstGeom prst="rect">
            <a:avLst/>
          </a:prstGeom>
          <a:noFill/>
          <a:ln>
            <a:solidFill>
              <a:srgbClr val="1F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25BCFAA-B64D-69F9-04B9-27D6E3979EDA}"/>
              </a:ext>
            </a:extLst>
          </p:cNvPr>
          <p:cNvSpPr txBox="1"/>
          <p:nvPr/>
        </p:nvSpPr>
        <p:spPr>
          <a:xfrm>
            <a:off x="1638300" y="2705100"/>
            <a:ext cx="15011400" cy="6617196"/>
          </a:xfrm>
          <a:prstGeom prst="rect">
            <a:avLst/>
          </a:prstGeom>
          <a:noFill/>
        </p:spPr>
        <p:txBody>
          <a:bodyPr wrap="square" rtlCol="0">
            <a:spAutoFit/>
          </a:bodyPr>
          <a:lstStyle/>
          <a:p>
            <a:pPr marL="285750" indent="-285750">
              <a:buFont typeface="Arial" panose="020B0604020202020204" pitchFamily="34" charset="0"/>
              <a:buChar char="•"/>
            </a:pPr>
            <a:r>
              <a:rPr lang="en-US" sz="3000" b="0" i="0" dirty="0">
                <a:solidFill>
                  <a:srgbClr val="262626"/>
                </a:solidFill>
                <a:effectLst/>
                <a:latin typeface="public_sans"/>
              </a:rPr>
              <a:t>It will be required that facilities have basic equipment for treating OB cases (including a call-in-system, cardiac monitor, and fetal doppler/monitor) be readily available in accordance with the scope, volume, and complexity of services offered by the facility.</a:t>
            </a:r>
          </a:p>
          <a:p>
            <a:endParaRPr lang="en-US" sz="3000" b="0" i="0" dirty="0">
              <a:solidFill>
                <a:srgbClr val="262626"/>
              </a:solidFill>
              <a:effectLst/>
              <a:latin typeface="public_sans"/>
            </a:endParaRPr>
          </a:p>
          <a:p>
            <a:r>
              <a:rPr lang="en-US" sz="2600" b="1" dirty="0">
                <a:solidFill>
                  <a:schemeClr val="tx2"/>
                </a:solidFill>
                <a:latin typeface="public_sans"/>
              </a:rPr>
              <a:t>*** Volume of equipment and location it is stored can be determined by the facility based on needs***</a:t>
            </a:r>
          </a:p>
          <a:p>
            <a:r>
              <a:rPr lang="en-US" sz="2600" b="1" i="0" dirty="0">
                <a:solidFill>
                  <a:schemeClr val="tx2"/>
                </a:solidFill>
                <a:effectLst/>
                <a:latin typeface="public_sans"/>
              </a:rPr>
              <a:t>*** Facilities maintain obstetrical emergency supplies in crash carts; obstetrical emergency bags/boxes/kits; OB hemorrhage carts; or other readily accessible method for use when and where needed***</a:t>
            </a:r>
          </a:p>
          <a:p>
            <a:endParaRPr lang="en-US" sz="2600" b="1" i="0" dirty="0">
              <a:solidFill>
                <a:schemeClr val="tx2"/>
              </a:solidFill>
              <a:effectLst/>
              <a:latin typeface="public_sans"/>
            </a:endParaRPr>
          </a:p>
          <a:p>
            <a:pPr marL="285750" indent="-285750">
              <a:buFont typeface="Arial" panose="020B0604020202020204" pitchFamily="34" charset="0"/>
              <a:buChar char="•"/>
            </a:pPr>
            <a:r>
              <a:rPr lang="en-US" sz="3000" dirty="0">
                <a:solidFill>
                  <a:srgbClr val="262626"/>
                </a:solidFill>
                <a:latin typeface="public_sans"/>
              </a:rPr>
              <a:t>T</a:t>
            </a:r>
            <a:r>
              <a:rPr lang="en-US" sz="3000" b="0" i="0" dirty="0">
                <a:solidFill>
                  <a:srgbClr val="262626"/>
                </a:solidFill>
                <a:effectLst/>
                <a:latin typeface="public_sans"/>
              </a:rPr>
              <a:t>he facility must ensure that it has adequate, readily available provisions / protocols consistent with nationally recognized and evidence-based guidelines for OB emergencies, complications, immediate post-delivery care, and other patient health and safety events.</a:t>
            </a:r>
          </a:p>
          <a:p>
            <a:endParaRPr lang="en-US" sz="3200" b="0" i="0" dirty="0">
              <a:solidFill>
                <a:srgbClr val="262626"/>
              </a:solidFill>
              <a:effectLst/>
              <a:latin typeface="public_sans"/>
            </a:endParaRPr>
          </a:p>
          <a:p>
            <a:r>
              <a:rPr lang="en-US" sz="2600" b="1" i="0" dirty="0">
                <a:solidFill>
                  <a:schemeClr val="tx2"/>
                </a:solidFill>
                <a:effectLst/>
                <a:latin typeface="public_sans"/>
              </a:rPr>
              <a:t>***Regs are not requiring specific items, examples of provisions would include equipment, supplies, and blood used in treating emergency cases***</a:t>
            </a:r>
            <a:endParaRPr lang="en-US" sz="2600" b="1" dirty="0">
              <a:solidFill>
                <a:schemeClr val="tx2"/>
              </a:solidFill>
              <a:latin typeface="public_sans"/>
            </a:endParaRPr>
          </a:p>
          <a:p>
            <a:pPr marL="285750" indent="-285750">
              <a:buFont typeface="Arial" panose="020B0604020202020204" pitchFamily="34" charset="0"/>
              <a:buChar char="•"/>
            </a:pPr>
            <a:endParaRPr lang="en-US" sz="2600" dirty="0"/>
          </a:p>
        </p:txBody>
      </p:sp>
    </p:spTree>
    <p:extLst>
      <p:ext uri="{BB962C8B-B14F-4D97-AF65-F5344CB8AC3E}">
        <p14:creationId xmlns:p14="http://schemas.microsoft.com/office/powerpoint/2010/main" val="1089870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F641BDD092BE548A795209E0B295E78" ma:contentTypeVersion="15" ma:contentTypeDescription="Create a new document." ma:contentTypeScope="" ma:versionID="965678c2b2513f2e6d938d490a6b5197">
  <xsd:schema xmlns:xsd="http://www.w3.org/2001/XMLSchema" xmlns:xs="http://www.w3.org/2001/XMLSchema" xmlns:p="http://schemas.microsoft.com/office/2006/metadata/properties" xmlns:ns2="e11de594-a3b1-4008-a780-ca9741a96185" xmlns:ns3="93b2944e-2a71-41f0-bb35-6ef2c31de7bf" targetNamespace="http://schemas.microsoft.com/office/2006/metadata/properties" ma:root="true" ma:fieldsID="6e6a8bc8e7e3a0826a56620005224849" ns2:_="" ns3:_="">
    <xsd:import namespace="e11de594-a3b1-4008-a780-ca9741a96185"/>
    <xsd:import namespace="93b2944e-2a71-41f0-bb35-6ef2c31de7b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1de594-a3b1-4008-a780-ca9741a961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00352fb-e6ad-431e-8ba3-84ffe306676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b2944e-2a71-41f0-bb35-6ef2c31de7b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fac811-9490-418a-b842-581e77bdd39f}" ma:internalName="TaxCatchAll" ma:showField="CatchAllData" ma:web="93b2944e-2a71-41f0-bb35-6ef2c31de7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1de594-a3b1-4008-a780-ca9741a96185">
      <Terms xmlns="http://schemas.microsoft.com/office/infopath/2007/PartnerControls"/>
    </lcf76f155ced4ddcb4097134ff3c332f>
    <TaxCatchAll xmlns="93b2944e-2a71-41f0-bb35-6ef2c31de7bf" xsi:nil="true"/>
  </documentManagement>
</p:properties>
</file>

<file path=customXml/itemProps1.xml><?xml version="1.0" encoding="utf-8"?>
<ds:datastoreItem xmlns:ds="http://schemas.openxmlformats.org/officeDocument/2006/customXml" ds:itemID="{62D33C4A-C902-4866-B9F9-4E2A001A47BD}">
  <ds:schemaRefs>
    <ds:schemaRef ds:uri="http://schemas.microsoft.com/sharepoint/v3/contenttype/forms"/>
  </ds:schemaRefs>
</ds:datastoreItem>
</file>

<file path=customXml/itemProps2.xml><?xml version="1.0" encoding="utf-8"?>
<ds:datastoreItem xmlns:ds="http://schemas.openxmlformats.org/officeDocument/2006/customXml" ds:itemID="{1889EE1B-E40A-4849-ADE5-911608D5D8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1de594-a3b1-4008-a780-ca9741a96185"/>
    <ds:schemaRef ds:uri="93b2944e-2a71-41f0-bb35-6ef2c31de7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270E1E-004B-4600-BB27-3D82C5C19C17}">
  <ds:schemaRef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93b2944e-2a71-41f0-bb35-6ef2c31de7bf"/>
    <ds:schemaRef ds:uri="e11de594-a3b1-4008-a780-ca9741a9618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61548</TotalTime>
  <Words>2273</Words>
  <Application>Microsoft Office PowerPoint</Application>
  <PresentationFormat>Custom</PresentationFormat>
  <Paragraphs>207</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Calibri</vt:lpstr>
      <vt:lpstr>Montserrat Classic</vt:lpstr>
      <vt:lpstr>Aptos</vt:lpstr>
      <vt:lpstr>Courier New</vt:lpstr>
      <vt:lpstr>public_sans</vt:lpstr>
      <vt:lpstr>Montserrat Extra-Bold</vt:lpstr>
      <vt:lpstr>Arial</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Amber Kavan</dc:creator>
  <cp:lastModifiedBy>Amber Kavan</cp:lastModifiedBy>
  <cp:revision>177</cp:revision>
  <dcterms:created xsi:type="dcterms:W3CDTF">2006-08-16T00:00:00Z</dcterms:created>
  <dcterms:modified xsi:type="dcterms:W3CDTF">2025-05-10T00:29:56Z</dcterms:modified>
  <dc:identifier>DAFdG9NIIkM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0x0101002F641BDD092BE548A795209E0B295E78</vt:lpwstr>
  </property>
  <property fmtid="{D5CDD505-2E9C-101B-9397-08002B2CF9AE}" pid="3" name="MediaServiceImageTags">
    <vt:lpwstr/>
  </property>
</Properties>
</file>