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803" r:id="rId5"/>
  </p:sldMasterIdLst>
  <p:notesMasterIdLst>
    <p:notesMasterId r:id="rId26"/>
  </p:notesMasterIdLst>
  <p:handoutMasterIdLst>
    <p:handoutMasterId r:id="rId27"/>
  </p:handoutMasterIdLst>
  <p:sldIdLst>
    <p:sldId id="265" r:id="rId6"/>
    <p:sldId id="353" r:id="rId7"/>
    <p:sldId id="317" r:id="rId8"/>
    <p:sldId id="319" r:id="rId9"/>
    <p:sldId id="309" r:id="rId10"/>
    <p:sldId id="273" r:id="rId11"/>
    <p:sldId id="345" r:id="rId12"/>
    <p:sldId id="346" r:id="rId13"/>
    <p:sldId id="350" r:id="rId14"/>
    <p:sldId id="351" r:id="rId15"/>
    <p:sldId id="343" r:id="rId16"/>
    <p:sldId id="336" r:id="rId17"/>
    <p:sldId id="331" r:id="rId18"/>
    <p:sldId id="340" r:id="rId19"/>
    <p:sldId id="354" r:id="rId20"/>
    <p:sldId id="355" r:id="rId21"/>
    <p:sldId id="349" r:id="rId22"/>
    <p:sldId id="359" r:id="rId23"/>
    <p:sldId id="358" r:id="rId24"/>
    <p:sldId id="356" r:id="rId25"/>
  </p:sldIdLst>
  <p:sldSz cx="12192000" cy="6858000"/>
  <p:notesSz cx="7010400" cy="9296400"/>
  <p:embeddedFontLst>
    <p:embeddedFont>
      <p:font typeface="Arial Bold" panose="020B0704020202020204" pitchFamily="34" charset="0"/>
      <p:bold r:id="rId28"/>
    </p:embeddedFont>
    <p:embeddedFont>
      <p:font typeface="Gisha" panose="020B0502040204020203" pitchFamily="34" charset="-79"/>
      <p:regular r:id="rId29"/>
      <p:bold r:id="rId30"/>
    </p:embeddedFont>
    <p:embeddedFont>
      <p:font typeface="Montserrat" panose="00000500000000000000" pitchFamily="50" charset="0"/>
      <p:regular r:id="rId31"/>
      <p:bold r:id="rId32"/>
    </p:embeddedFont>
    <p:embeddedFont>
      <p:font typeface="Montserrat Black" panose="00000A00000000000000" pitchFamily="50" charset="0"/>
      <p:bold r:id="rId33"/>
    </p:embeddedFont>
    <p:embeddedFont>
      <p:font typeface="Montserrat Semi Bold" panose="00000700000000000000" pitchFamily="50" charset="0"/>
      <p:bold r:id="rId34"/>
    </p:embeddedFont>
    <p:embeddedFont>
      <p:font typeface="Roboto" panose="02000000000000000000" pitchFamily="2" charset="0"/>
      <p:regular r:id="rId35"/>
      <p:bold r:id="rId36"/>
      <p:italic r:id="rId37"/>
      <p:boldItalic r:id="rId38"/>
    </p:embeddedFont>
    <p:embeddedFont>
      <p:font typeface="Wingdings 3" panose="05040102010807070707" pitchFamily="18" charset="2"/>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6080"/>
    <a:srgbClr val="7E99A9"/>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2732" autoAdjust="0"/>
  </p:normalViewPr>
  <p:slideViewPr>
    <p:cSldViewPr snapToGrid="0">
      <p:cViewPr varScale="1">
        <p:scale>
          <a:sx n="118" d="100"/>
          <a:sy n="118" d="100"/>
        </p:scale>
        <p:origin x="168"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27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7"/>
            <a:ext cx="3037840" cy="466725"/>
          </a:xfrm>
          <a:prstGeom prst="rect">
            <a:avLst/>
          </a:prstGeom>
        </p:spPr>
        <p:txBody>
          <a:bodyPr vert="horz" lIns="91440" tIns="45720" rIns="91440" bIns="45720" rtlCol="0"/>
          <a:lstStyle>
            <a:lvl1pPr algn="r">
              <a:defRPr sz="1200"/>
            </a:lvl1pPr>
          </a:lstStyle>
          <a:p>
            <a:fld id="{FA0657D6-E5BC-4EEE-9B53-1F84CEA62985}" type="datetimeFigureOut">
              <a:rPr lang="en-US" smtClean="0"/>
              <a:t>6/10/2025</a:t>
            </a:fld>
            <a:endParaRPr lang="en-US"/>
          </a:p>
        </p:txBody>
      </p:sp>
      <p:sp>
        <p:nvSpPr>
          <p:cNvPr id="4" name="Footer Placeholder 3"/>
          <p:cNvSpPr>
            <a:spLocks noGrp="1"/>
          </p:cNvSpPr>
          <p:nvPr>
            <p:ph type="ftr" sz="quarter" idx="2"/>
          </p:nvPr>
        </p:nvSpPr>
        <p:spPr>
          <a:xfrm>
            <a:off x="0" y="8829678"/>
            <a:ext cx="3037840" cy="466725"/>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829678"/>
            <a:ext cx="3037840" cy="466725"/>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2"/>
            <a:ext cx="3038475" cy="4656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5" y="2"/>
            <a:ext cx="3038475" cy="465621"/>
          </a:xfrm>
          <a:prstGeom prst="rect">
            <a:avLst/>
          </a:prstGeom>
        </p:spPr>
        <p:txBody>
          <a:bodyPr vert="horz" lIns="91440" tIns="45720" rIns="91440" bIns="45720" rtlCol="0"/>
          <a:lstStyle>
            <a:lvl1pPr algn="r">
              <a:defRPr sz="1200"/>
            </a:lvl1pPr>
          </a:lstStyle>
          <a:p>
            <a:fld id="{CD473510-9A33-4C2D-814F-062FEB88BA13}" type="datetimeFigureOut">
              <a:rPr lang="en-US" smtClean="0"/>
              <a:t>6/10/2025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792"/>
            <a:ext cx="5607050" cy="36609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8" y="8830780"/>
            <a:ext cx="3038475" cy="465620"/>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5" y="8830780"/>
            <a:ext cx="3038475" cy="465620"/>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a:t>
            </a:fld>
            <a:endParaRPr lang="en-US"/>
          </a:p>
        </p:txBody>
      </p:sp>
    </p:spTree>
    <p:extLst>
      <p:ext uri="{BB962C8B-B14F-4D97-AF65-F5344CB8AC3E}">
        <p14:creationId xmlns:p14="http://schemas.microsoft.com/office/powerpoint/2010/main" val="2415757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A358F-504B-4671-AC65-4FAFBFB36717}" type="slidenum">
              <a:rPr lang="en-US" smtClean="0"/>
              <a:t>15</a:t>
            </a:fld>
            <a:endParaRPr lang="en-US"/>
          </a:p>
        </p:txBody>
      </p:sp>
    </p:spTree>
    <p:extLst>
      <p:ext uri="{BB962C8B-B14F-4D97-AF65-F5344CB8AC3E}">
        <p14:creationId xmlns:p14="http://schemas.microsoft.com/office/powerpoint/2010/main" val="2635831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FA358F-504B-4671-AC65-4FAFBFB36717}" type="slidenum">
              <a:rPr lang="en-US" smtClean="0"/>
              <a:t>20</a:t>
            </a:fld>
            <a:endParaRPr lang="en-US"/>
          </a:p>
        </p:txBody>
      </p:sp>
    </p:spTree>
    <p:extLst>
      <p:ext uri="{BB962C8B-B14F-4D97-AF65-F5344CB8AC3E}">
        <p14:creationId xmlns:p14="http://schemas.microsoft.com/office/powerpoint/2010/main" val="1950548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a:t>
            </a:fld>
            <a:endParaRPr lang="en-US"/>
          </a:p>
        </p:txBody>
      </p:sp>
    </p:spTree>
    <p:extLst>
      <p:ext uri="{BB962C8B-B14F-4D97-AF65-F5344CB8AC3E}">
        <p14:creationId xmlns:p14="http://schemas.microsoft.com/office/powerpoint/2010/main" val="2295557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FA358F-504B-4671-AC65-4FAFBFB36717}" type="slidenum">
              <a:rPr lang="en-US" smtClean="0"/>
              <a:t>7</a:t>
            </a:fld>
            <a:endParaRPr lang="en-US"/>
          </a:p>
        </p:txBody>
      </p:sp>
    </p:spTree>
    <p:extLst>
      <p:ext uri="{BB962C8B-B14F-4D97-AF65-F5344CB8AC3E}">
        <p14:creationId xmlns:p14="http://schemas.microsoft.com/office/powerpoint/2010/main" val="36632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FA358F-504B-4671-AC65-4FAFBFB36717}" type="slidenum">
              <a:rPr lang="en-US" smtClean="0"/>
              <a:t>8</a:t>
            </a:fld>
            <a:endParaRPr lang="en-US"/>
          </a:p>
        </p:txBody>
      </p:sp>
    </p:spTree>
    <p:extLst>
      <p:ext uri="{BB962C8B-B14F-4D97-AF65-F5344CB8AC3E}">
        <p14:creationId xmlns:p14="http://schemas.microsoft.com/office/powerpoint/2010/main" val="241911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A358F-504B-4671-AC65-4FAFBFB36717}" type="slidenum">
              <a:rPr lang="en-US" smtClean="0"/>
              <a:t>9</a:t>
            </a:fld>
            <a:endParaRPr lang="en-US"/>
          </a:p>
        </p:txBody>
      </p:sp>
    </p:spTree>
    <p:extLst>
      <p:ext uri="{BB962C8B-B14F-4D97-AF65-F5344CB8AC3E}">
        <p14:creationId xmlns:p14="http://schemas.microsoft.com/office/powerpoint/2010/main" val="19189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A358F-504B-4671-AC65-4FAFBFB36717}" type="slidenum">
              <a:rPr lang="en-US" smtClean="0"/>
              <a:t>10</a:t>
            </a:fld>
            <a:endParaRPr lang="en-US"/>
          </a:p>
        </p:txBody>
      </p:sp>
    </p:spTree>
    <p:extLst>
      <p:ext uri="{BB962C8B-B14F-4D97-AF65-F5344CB8AC3E}">
        <p14:creationId xmlns:p14="http://schemas.microsoft.com/office/powerpoint/2010/main" val="126694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Helping People Live better Lives.</a:t>
            </a:r>
          </a:p>
        </p:txBody>
      </p:sp>
      <p:sp>
        <p:nvSpPr>
          <p:cNvPr id="5" name="Slide Number Placeholder 4"/>
          <p:cNvSpPr>
            <a:spLocks noGrp="1"/>
          </p:cNvSpPr>
          <p:nvPr>
            <p:ph type="sldNum" sz="quarter" idx="5"/>
          </p:nvPr>
        </p:nvSpPr>
        <p:spPr/>
        <p:txBody>
          <a:bodyPr/>
          <a:lstStyle/>
          <a:p>
            <a:fld id="{A06937D5-D888-482B-A8AA-31593E913E0B}" type="slidenum">
              <a:rPr lang="en-US" smtClean="0"/>
              <a:t>11</a:t>
            </a:fld>
            <a:endParaRPr lang="en-US"/>
          </a:p>
        </p:txBody>
      </p:sp>
    </p:spTree>
    <p:extLst>
      <p:ext uri="{BB962C8B-B14F-4D97-AF65-F5344CB8AC3E}">
        <p14:creationId xmlns:p14="http://schemas.microsoft.com/office/powerpoint/2010/main" val="392897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A358F-504B-4671-AC65-4FAFBFB36717}" type="slidenum">
              <a:rPr lang="en-US" smtClean="0"/>
              <a:t>12</a:t>
            </a:fld>
            <a:endParaRPr lang="en-US"/>
          </a:p>
        </p:txBody>
      </p:sp>
    </p:spTree>
    <p:extLst>
      <p:ext uri="{BB962C8B-B14F-4D97-AF65-F5344CB8AC3E}">
        <p14:creationId xmlns:p14="http://schemas.microsoft.com/office/powerpoint/2010/main" val="142112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A358F-504B-4671-AC65-4FAFBFB36717}" type="slidenum">
              <a:rPr lang="en-US" smtClean="0"/>
              <a:t>14</a:t>
            </a:fld>
            <a:endParaRPr lang="en-US"/>
          </a:p>
        </p:txBody>
      </p:sp>
    </p:spTree>
    <p:extLst>
      <p:ext uri="{BB962C8B-B14F-4D97-AF65-F5344CB8AC3E}">
        <p14:creationId xmlns:p14="http://schemas.microsoft.com/office/powerpoint/2010/main" val="1337295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hyperlink" Target="dhhs.ne.gov" TargetMode="External"/><Relationship Id="rId5" Type="http://schemas.openxmlformats.org/officeDocument/2006/relationships/hyperlink" Target="mailto:First.Last@nebraska.gov" TargetMode="External"/><Relationship Id="rId4"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1905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1-column bullet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456174" y="6356350"/>
            <a:ext cx="2283542" cy="365125"/>
          </a:xfrm>
          <a:prstGeom prst="rect">
            <a:avLst/>
          </a:prstGeom>
        </p:spPr>
        <p:txBody>
          <a:bodyPr/>
          <a:lstStyle/>
          <a:p>
            <a:fld id="{07E7C557-6977-4010-A8B0-973A074F99DE}" type="slidenum">
              <a:rPr lang="en-US" smtClean="0"/>
              <a:pPr/>
              <a:t>‹#›</a:t>
            </a:fld>
            <a:endParaRPr lang="en-US" dirty="0"/>
          </a:p>
        </p:txBody>
      </p:sp>
      <p:sp>
        <p:nvSpPr>
          <p:cNvPr id="5" name="Text Placeholder 3"/>
          <p:cNvSpPr>
            <a:spLocks noGrp="1"/>
          </p:cNvSpPr>
          <p:nvPr>
            <p:ph type="body" sz="quarter" idx="11" hasCustomPrompt="1"/>
          </p:nvPr>
        </p:nvSpPr>
        <p:spPr>
          <a:xfrm>
            <a:off x="365097" y="1081210"/>
            <a:ext cx="11560739" cy="4716953"/>
          </a:xfrm>
          <a:prstGeom prst="rect">
            <a:avLst/>
          </a:prstGeom>
        </p:spPr>
        <p:txBody>
          <a:bodyPr spcCol="274320"/>
          <a:lstStyle>
            <a:lvl2pPr marL="685800" indent="-2286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81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410983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F4C5EB-EEAD-48A7-8F21-82BEA8D29A65}" type="datetimeFigureOut">
              <a:rPr lang="en-US" smtClean="0"/>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E9246-A6C4-4600-B5F6-1CF69F592C57}" type="slidenum">
              <a:rPr lang="en-US" smtClean="0"/>
              <a:t>‹#›</a:t>
            </a:fld>
            <a:endParaRPr lang="en-US"/>
          </a:p>
        </p:txBody>
      </p:sp>
    </p:spTree>
    <p:extLst>
      <p:ext uri="{BB962C8B-B14F-4D97-AF65-F5344CB8AC3E}">
        <p14:creationId xmlns:p14="http://schemas.microsoft.com/office/powerpoint/2010/main" val="2166932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4C5EB-EEAD-48A7-8F21-82BEA8D29A65}"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E9246-A6C4-4600-B5F6-1CF69F592C57}" type="slidenum">
              <a:rPr lang="en-US" smtClean="0"/>
              <a:t>‹#›</a:t>
            </a:fld>
            <a:endParaRPr lang="en-US"/>
          </a:p>
        </p:txBody>
      </p:sp>
    </p:spTree>
    <p:extLst>
      <p:ext uri="{BB962C8B-B14F-4D97-AF65-F5344CB8AC3E}">
        <p14:creationId xmlns:p14="http://schemas.microsoft.com/office/powerpoint/2010/main" val="1469668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3558784"/>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1122363"/>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3703120"/>
            <a:ext cx="10515600" cy="1925893"/>
          </a:xfrm>
          <a:prstGeom prst="rect">
            <a:avLst/>
          </a:prstGeom>
        </p:spPr>
        <p:txBody>
          <a:bodyPr vert="horz" lIns="91440" tIns="45720" rIns="91440" bIns="45720" rtlCol="0">
            <a:normAutofit/>
          </a:bodyPr>
          <a:lstStyle>
            <a:lvl1pPr algn="ctr">
              <a:defRPr sz="320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145631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197393"/>
            <a:ext cx="11552349" cy="4390607"/>
          </a:xfrm>
          <a:prstGeom prst="rect">
            <a:avLst/>
          </a:prstGeom>
        </p:spPr>
        <p:txBody>
          <a:bodyPr/>
          <a:lstStyle>
            <a:lvl1pPr marL="0" indent="0" algn="l">
              <a:buNone/>
              <a:defRPr sz="2000">
                <a:solidFill>
                  <a:schemeClr val="tx1"/>
                </a:solidFill>
              </a:defRPr>
            </a:lvl1pPr>
          </a:lstStyle>
          <a:p>
            <a:pPr lvl="0"/>
            <a:r>
              <a:rPr lang="en-US" dirty="0"/>
              <a:t>Click to edit text</a:t>
            </a:r>
          </a:p>
        </p:txBody>
      </p: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a:t>Click to edit Master title style</a:t>
            </a:r>
            <a:endParaRPr lang="en-US" dirty="0"/>
          </a:p>
        </p:txBody>
      </p:sp>
      <p:cxnSp>
        <p:nvCxnSpPr>
          <p:cNvPr id="5" name="Title Page Rule Line"/>
          <p:cNvCxnSpPr/>
          <p:nvPr/>
        </p:nvCxnSpPr>
        <p:spPr>
          <a:xfrm>
            <a:off x="373487" y="106481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5129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200087"/>
            <a:ext cx="11552349" cy="4424858"/>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2233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787178"/>
            <a:ext cx="11552349" cy="3819295"/>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11" name="Page Subhead Bold"/>
          <p:cNvSpPr>
            <a:spLocks noGrp="1"/>
          </p:cNvSpPr>
          <p:nvPr>
            <p:ph type="body" sz="quarter" idx="12" hasCustomPrompt="1"/>
          </p:nvPr>
        </p:nvSpPr>
        <p:spPr>
          <a:xfrm>
            <a:off x="365097" y="121388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7415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6" name="Bulleted Text"/>
          <p:cNvSpPr>
            <a:spLocks noGrp="1"/>
          </p:cNvSpPr>
          <p:nvPr>
            <p:ph type="body" sz="quarter" idx="12" hasCustomPrompt="1"/>
          </p:nvPr>
        </p:nvSpPr>
        <p:spPr>
          <a:xfrm>
            <a:off x="365098" y="1206627"/>
            <a:ext cx="11552349" cy="4362900"/>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cxnSp>
        <p:nvCxnSpPr>
          <p:cNvPr id="10" name="Title Page Rule Line"/>
          <p:cNvCxnSpPr/>
          <p:nvPr/>
        </p:nvCxnSpPr>
        <p:spPr>
          <a:xfrm>
            <a:off x="373487" y="106481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60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20008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364502"/>
            <a:ext cx="11552349" cy="3230755"/>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4" name="Title Page Rule Line"/>
          <p:cNvCxnSpPr/>
          <p:nvPr/>
        </p:nvCxnSpPr>
        <p:spPr>
          <a:xfrm>
            <a:off x="36509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80108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Tree>
    <p:extLst>
      <p:ext uri="{BB962C8B-B14F-4D97-AF65-F5344CB8AC3E}">
        <p14:creationId xmlns:p14="http://schemas.microsoft.com/office/powerpoint/2010/main" val="148973415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42199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740925"/>
            <a:ext cx="11552349" cy="3810789"/>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1591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2344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32049876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238132"/>
            <a:ext cx="4178022" cy="4907973"/>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238132"/>
            <a:ext cx="4808380" cy="3988210"/>
          </a:xfrm>
          <a:prstGeom prst="rect">
            <a:avLst/>
          </a:prstGeom>
        </p:spPr>
        <p:txBody>
          <a:bodyPr/>
          <a:lstStyle/>
          <a:p>
            <a:r>
              <a:rPr lang="en-US"/>
              <a:t>Click icon to add picture</a:t>
            </a:r>
            <a:endParaRPr lang="en-US" dirty="0"/>
          </a:p>
        </p:txBody>
      </p:sp>
      <p:sp>
        <p:nvSpPr>
          <p:cNvPr id="15" name="Picture Placeholder 14"/>
          <p:cNvSpPr>
            <a:spLocks noGrp="1"/>
          </p:cNvSpPr>
          <p:nvPr>
            <p:ph type="pic" sz="quarter" idx="13"/>
          </p:nvPr>
        </p:nvSpPr>
        <p:spPr>
          <a:xfrm>
            <a:off x="4732338" y="1238132"/>
            <a:ext cx="2130729" cy="1966546"/>
          </a:xfrm>
          <a:prstGeom prst="rect">
            <a:avLst/>
          </a:prstGeom>
        </p:spPr>
        <p:txBody>
          <a:bodyPr/>
          <a:lstStyle/>
          <a:p>
            <a:r>
              <a:rPr lang="en-US"/>
              <a:t>Click icon to add picture</a:t>
            </a:r>
          </a:p>
        </p:txBody>
      </p:sp>
      <p:sp>
        <p:nvSpPr>
          <p:cNvPr id="17" name="Picture Placeholder 16"/>
          <p:cNvSpPr>
            <a:spLocks noGrp="1"/>
          </p:cNvSpPr>
          <p:nvPr>
            <p:ph type="pic" sz="quarter" idx="14"/>
          </p:nvPr>
        </p:nvSpPr>
        <p:spPr>
          <a:xfrm>
            <a:off x="4732338" y="3374906"/>
            <a:ext cx="2160587" cy="1851435"/>
          </a:xfrm>
          <a:prstGeom prst="rect">
            <a:avLst/>
          </a:prstGeom>
        </p:spPr>
        <p:txBody>
          <a:bodyPr/>
          <a:lstStyle/>
          <a:p>
            <a:r>
              <a:rPr lang="en-US"/>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0605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grpSp>
        <p:nvGrpSpPr>
          <p:cNvPr id="4" name="Group 3"/>
          <p:cNvGrpSpPr/>
          <p:nvPr/>
        </p:nvGrpSpPr>
        <p:grpSpPr>
          <a:xfrm>
            <a:off x="508289" y="6065378"/>
            <a:ext cx="1675916" cy="438850"/>
            <a:chOff x="4913982" y="5342258"/>
            <a:chExt cx="1675916" cy="463617"/>
          </a:xfrm>
          <a:effectLst>
            <a:reflection stA="41000" endPos="65000" dist="50800" dir="5400000" sy="-100000" algn="bl" rotWithShape="0"/>
          </a:effectLst>
        </p:grpSpPr>
        <p:pic>
          <p:nvPicPr>
            <p:cNvPr id="5" name="Twit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982" y="5342258"/>
              <a:ext cx="467498" cy="457200"/>
            </a:xfrm>
            <a:prstGeom prst="rect">
              <a:avLst/>
            </a:prstGeom>
          </p:spPr>
        </p:pic>
        <p:pic>
          <p:nvPicPr>
            <p:cNvPr id="6" name="You Tub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001" y="5348675"/>
              <a:ext cx="457200" cy="457200"/>
            </a:xfrm>
            <a:prstGeom prst="rect">
              <a:avLst/>
            </a:prstGeom>
          </p:spPr>
        </p:pic>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698" y="5342258"/>
              <a:ext cx="457200" cy="457200"/>
            </a:xfrm>
            <a:prstGeom prst="rect">
              <a:avLst/>
            </a:prstGeom>
          </p:spPr>
        </p:pic>
      </p:grpSp>
      <p:sp>
        <p:nvSpPr>
          <p:cNvPr id="11" name="Page Subhead Bold"/>
          <p:cNvSpPr>
            <a:spLocks noGrp="1"/>
          </p:cNvSpPr>
          <p:nvPr>
            <p:ph type="body" sz="quarter" idx="12" hasCustomPrompt="1"/>
          </p:nvPr>
        </p:nvSpPr>
        <p:spPr>
          <a:xfrm>
            <a:off x="838200" y="2240666"/>
            <a:ext cx="10478729" cy="469563"/>
          </a:xfrm>
          <a:prstGeom prst="rect">
            <a:avLst/>
          </a:prstGeom>
          <a:solidFill>
            <a:srgbClr val="BABF33"/>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28162"/>
            <a:ext cx="10478729" cy="657500"/>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644144"/>
            <a:ext cx="10478729" cy="405055"/>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5"/>
              </a:rPr>
              <a:t>First.Last@nebraska.gov</a:t>
            </a:r>
            <a:endParaRPr lang="en-US" dirty="0"/>
          </a:p>
        </p:txBody>
      </p:sp>
      <p:sp>
        <p:nvSpPr>
          <p:cNvPr id="16" name="Website"/>
          <p:cNvSpPr txBox="1">
            <a:spLocks/>
          </p:cNvSpPr>
          <p:nvPr/>
        </p:nvSpPr>
        <p:spPr>
          <a:xfrm>
            <a:off x="2318151" y="6123375"/>
            <a:ext cx="2148581" cy="427153"/>
          </a:xfrm>
          <a:prstGeom prst="rect">
            <a:avLst/>
          </a:prstGeom>
          <a:noFill/>
          <a:ln>
            <a:solidFill>
              <a:srgbClr val="5690E2"/>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36080"/>
                </a:solidFill>
                <a:latin typeface="Gisha" panose="020B0502040204020203" pitchFamily="34" charset="-79"/>
                <a:cs typeface="Gisha" panose="020B0502040204020203" pitchFamily="34" charset="-79"/>
                <a:hlinkClick r:id="rId6"/>
              </a:rPr>
              <a:t>dhhs.ne.gov</a:t>
            </a:r>
            <a:endParaRPr lang="en-US" sz="2400" b="1" dirty="0">
              <a:solidFill>
                <a:srgbClr val="036080"/>
              </a:solidFill>
              <a:latin typeface="Gisha" panose="020B0502040204020203" pitchFamily="34" charset="-79"/>
              <a:cs typeface="Gisha" panose="020B0502040204020203" pitchFamily="34" charset="-79"/>
            </a:endParaRPr>
          </a:p>
        </p:txBody>
      </p:sp>
      <p:sp>
        <p:nvSpPr>
          <p:cNvPr id="18" name="Website"/>
          <p:cNvSpPr txBox="1">
            <a:spLocks/>
          </p:cNvSpPr>
          <p:nvPr/>
        </p:nvSpPr>
        <p:spPr>
          <a:xfrm>
            <a:off x="5012550" y="5402453"/>
            <a:ext cx="2148581" cy="438851"/>
          </a:xfrm>
          <a:prstGeom prst="rect">
            <a:avLst/>
          </a:prstGeom>
          <a:noFill/>
          <a:ln>
            <a:no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pPr>
            <a:r>
              <a:rPr lang="en-US" sz="1400" b="1" dirty="0">
                <a:solidFill>
                  <a:schemeClr val="tx2"/>
                </a:solidFill>
                <a:latin typeface="Gisha" panose="020B0502040204020203" pitchFamily="34" charset="-79"/>
                <a:cs typeface="Gisha" panose="020B0502040204020203" pitchFamily="34" charset="-79"/>
              </a:rPr>
              <a:t>DHHS Helpline:</a:t>
            </a:r>
          </a:p>
          <a:p>
            <a:pPr>
              <a:lnSpc>
                <a:spcPts val="1200"/>
              </a:lnSpc>
            </a:pPr>
            <a:r>
              <a:rPr lang="en-US" sz="1050" b="0" dirty="0">
                <a:solidFill>
                  <a:schemeClr val="tx2"/>
                </a:solidFill>
                <a:latin typeface="Gisha" panose="020B0502040204020203" pitchFamily="34" charset="-79"/>
                <a:cs typeface="Gisha" panose="020B0502040204020203" pitchFamily="34" charset="-79"/>
              </a:rPr>
              <a:t>800-254-4202</a:t>
            </a:r>
          </a:p>
          <a:p>
            <a:pPr>
              <a:lnSpc>
                <a:spcPts val="1200"/>
              </a:lnSpc>
            </a:pPr>
            <a:r>
              <a:rPr lang="en-US" sz="1050" b="0" dirty="0">
                <a:solidFill>
                  <a:schemeClr val="tx2"/>
                </a:solidFill>
                <a:latin typeface="Gisha" panose="020B0502040204020203" pitchFamily="34" charset="-79"/>
                <a:cs typeface="Gisha" panose="020B0502040204020203" pitchFamily="34" charset="-79"/>
              </a:rPr>
              <a:t>DHHS.helpline@Nebraska.gov</a:t>
            </a:r>
          </a:p>
        </p:txBody>
      </p:sp>
      <p:sp>
        <p:nvSpPr>
          <p:cNvPr id="15" name="Phone"/>
          <p:cNvSpPr txBox="1"/>
          <p:nvPr/>
        </p:nvSpPr>
        <p:spPr>
          <a:xfrm>
            <a:off x="846763" y="4109007"/>
            <a:ext cx="10478729" cy="461665"/>
          </a:xfrm>
          <a:prstGeom prst="rect">
            <a:avLst/>
          </a:prstGeom>
          <a:noFill/>
        </p:spPr>
        <p:txBody>
          <a:bodyPr wrap="square" rtlCol="0">
            <a:spAutoFit/>
          </a:bodyPr>
          <a:lstStyle/>
          <a:p>
            <a:pPr algn="ctr"/>
            <a:r>
              <a:rPr lang="en-US" sz="2400" dirty="0">
                <a:solidFill>
                  <a:schemeClr val="tx2"/>
                </a:solidFill>
                <a:latin typeface="Montserrat Black" panose="00000A00000000000000" pitchFamily="50" charset="0"/>
              </a:rPr>
              <a:t>000-000-0000</a:t>
            </a:r>
          </a:p>
        </p:txBody>
      </p:sp>
    </p:spTree>
    <p:extLst>
      <p:ext uri="{BB962C8B-B14F-4D97-AF65-F5344CB8AC3E}">
        <p14:creationId xmlns:p14="http://schemas.microsoft.com/office/powerpoint/2010/main" val="30663161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1495192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362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2153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28568093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entered / n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16191"/>
          </a:xfrm>
          <a:prstGeom prst="rect">
            <a:avLst/>
          </a:prstGeom>
        </p:spPr>
        <p:txBody>
          <a:bodyPr/>
          <a:lstStyle>
            <a:lvl1pPr>
              <a:defRPr baseline="0">
                <a:latin typeface="+mj-lt"/>
                <a:cs typeface="Arial" panose="020B0604020202020204" pitchFamily="34" charset="0"/>
              </a:defRPr>
            </a:lvl1pPr>
          </a:lstStyle>
          <a:p>
            <a:r>
              <a:rPr lang="en-US" dirty="0"/>
              <a:t>Master Headline</a:t>
            </a:r>
          </a:p>
        </p:txBody>
      </p:sp>
    </p:spTree>
    <p:extLst>
      <p:ext uri="{BB962C8B-B14F-4D97-AF65-F5344CB8AC3E}">
        <p14:creationId xmlns:p14="http://schemas.microsoft.com/office/powerpoint/2010/main" val="32709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Title Page Rule Line"/>
          <p:cNvCxnSpPr/>
          <p:nvPr userDrawn="1"/>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5"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latin typeface="+mj-lt"/>
              </a:defRPr>
            </a:lvl1pPr>
          </a:lstStyle>
          <a:p>
            <a:r>
              <a:rPr lang="en-US" dirty="0"/>
              <a:t>Headline</a:t>
            </a:r>
          </a:p>
        </p:txBody>
      </p:sp>
      <p:sp>
        <p:nvSpPr>
          <p:cNvPr id="6"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mn-lt"/>
                <a:ea typeface="Roboto" panose="02000000000000000000" pitchFamily="2" charset="0"/>
                <a:cs typeface="Roboto" panose="02000000000000000000" pitchFamily="2" charset="0"/>
              </a:defRPr>
            </a:lvl1pPr>
          </a:lstStyle>
          <a:p>
            <a:pPr lvl="0"/>
            <a:r>
              <a:rPr lang="en-US" dirty="0"/>
              <a:t>Subtitle</a:t>
            </a:r>
          </a:p>
        </p:txBody>
      </p:sp>
    </p:spTree>
    <p:extLst>
      <p:ext uri="{BB962C8B-B14F-4D97-AF65-F5344CB8AC3E}">
        <p14:creationId xmlns:p14="http://schemas.microsoft.com/office/powerpoint/2010/main" val="388995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77126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35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87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2-column / bulleted">
    <p:spTree>
      <p:nvGrpSpPr>
        <p:cNvPr id="1" name=""/>
        <p:cNvGrpSpPr/>
        <p:nvPr/>
      </p:nvGrpSpPr>
      <p:grpSpPr>
        <a:xfrm>
          <a:off x="0" y="0"/>
          <a:ext cx="0" cy="0"/>
          <a:chOff x="0" y="0"/>
          <a:chExt cx="0" cy="0"/>
        </a:xfrm>
      </p:grpSpPr>
      <p:sp>
        <p:nvSpPr>
          <p:cNvPr id="8" name="Body Text 3-col"/>
          <p:cNvSpPr>
            <a:spLocks noGrp="1"/>
          </p:cNvSpPr>
          <p:nvPr>
            <p:ph type="body" sz="quarter" idx="11" hasCustomPrompt="1"/>
          </p:nvPr>
        </p:nvSpPr>
        <p:spPr>
          <a:xfrm>
            <a:off x="365097" y="1081210"/>
            <a:ext cx="11560739" cy="4936131"/>
          </a:xfrm>
          <a:prstGeom prst="rect">
            <a:avLst/>
          </a:prstGeom>
        </p:spPr>
        <p:txBody>
          <a:bodyPr wrap="none" numCol="2"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2-column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536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1-column / photos">
    <p:spTree>
      <p:nvGrpSpPr>
        <p:cNvPr id="1" name=""/>
        <p:cNvGrpSpPr/>
        <p:nvPr/>
      </p:nvGrpSpPr>
      <p:grpSpPr>
        <a:xfrm>
          <a:off x="0" y="0"/>
          <a:ext cx="0" cy="0"/>
          <a:chOff x="0" y="0"/>
          <a:chExt cx="0" cy="0"/>
        </a:xfrm>
      </p:grpSpPr>
      <p:sp>
        <p:nvSpPr>
          <p:cNvPr id="4" name="Smaller Body Text"/>
          <p:cNvSpPr>
            <a:spLocks noGrp="1"/>
          </p:cNvSpPr>
          <p:nvPr>
            <p:ph type="body" sz="quarter" idx="11" hasCustomPrompt="1"/>
          </p:nvPr>
        </p:nvSpPr>
        <p:spPr>
          <a:xfrm>
            <a:off x="373488" y="1081210"/>
            <a:ext cx="4178022" cy="4955448"/>
          </a:xfrm>
          <a:prstGeom prst="rect">
            <a:avLst/>
          </a:prstGeom>
        </p:spPr>
        <p:txBody>
          <a:bodyPr spcCol="274320">
            <a:normAutofit/>
          </a:bodyPr>
          <a:lstStyle>
            <a:lvl1pPr marL="0" indent="0" algn="l">
              <a:buNone/>
              <a:defRPr sz="2000">
                <a:solidFill>
                  <a:schemeClr val="tx1"/>
                </a:solidFill>
                <a:latin typeface="+mn-lt"/>
              </a:defRPr>
            </a:lvl1pPr>
          </a:lstStyle>
          <a:p>
            <a:pPr lvl="0"/>
            <a:r>
              <a:rPr lang="en-US" dirty="0"/>
              <a:t>1-column text</a:t>
            </a:r>
          </a:p>
        </p:txBody>
      </p:sp>
      <p:sp>
        <p:nvSpPr>
          <p:cNvPr id="5" name="Picture Placeholder 12"/>
          <p:cNvSpPr>
            <a:spLocks noGrp="1"/>
          </p:cNvSpPr>
          <p:nvPr>
            <p:ph type="pic" sz="quarter" idx="12" hasCustomPrompt="1"/>
          </p:nvPr>
        </p:nvSpPr>
        <p:spPr>
          <a:xfrm>
            <a:off x="7043895" y="1085118"/>
            <a:ext cx="4808380" cy="3818910"/>
          </a:xfrm>
          <a:prstGeom prst="rect">
            <a:avLst/>
          </a:prstGeom>
        </p:spPr>
        <p:txBody>
          <a:bodyPr/>
          <a:lstStyle>
            <a:lvl1pPr>
              <a:defRPr>
                <a:solidFill>
                  <a:srgbClr val="FFC843"/>
                </a:solidFill>
                <a:latin typeface="+mn-lt"/>
              </a:defRPr>
            </a:lvl1pPr>
          </a:lstStyle>
          <a:p>
            <a:r>
              <a:rPr lang="en-US" dirty="0"/>
              <a:t>photo</a:t>
            </a:r>
          </a:p>
        </p:txBody>
      </p:sp>
      <p:sp>
        <p:nvSpPr>
          <p:cNvPr id="6" name="Picture Placeholder 14"/>
          <p:cNvSpPr>
            <a:spLocks noGrp="1"/>
          </p:cNvSpPr>
          <p:nvPr>
            <p:ph type="pic" sz="quarter" idx="13" hasCustomPrompt="1"/>
          </p:nvPr>
        </p:nvSpPr>
        <p:spPr>
          <a:xfrm>
            <a:off x="4732338" y="1085118"/>
            <a:ext cx="2130729" cy="1819288"/>
          </a:xfrm>
          <a:prstGeom prst="rect">
            <a:avLst/>
          </a:prstGeom>
        </p:spPr>
        <p:txBody>
          <a:bodyPr/>
          <a:lstStyle>
            <a:lvl1pPr>
              <a:defRPr>
                <a:solidFill>
                  <a:srgbClr val="FFC843"/>
                </a:solidFill>
                <a:latin typeface="+mn-lt"/>
              </a:defRPr>
            </a:lvl1pPr>
          </a:lstStyle>
          <a:p>
            <a:r>
              <a:rPr lang="en-US" dirty="0"/>
              <a:t>photo</a:t>
            </a:r>
          </a:p>
        </p:txBody>
      </p:sp>
      <p:sp>
        <p:nvSpPr>
          <p:cNvPr id="7" name="Picture Placeholder 16"/>
          <p:cNvSpPr>
            <a:spLocks noGrp="1"/>
          </p:cNvSpPr>
          <p:nvPr>
            <p:ph type="pic" sz="quarter" idx="14" hasCustomPrompt="1"/>
          </p:nvPr>
        </p:nvSpPr>
        <p:spPr>
          <a:xfrm>
            <a:off x="4732338" y="3094901"/>
            <a:ext cx="2160587" cy="1809128"/>
          </a:xfrm>
          <a:prstGeom prst="rect">
            <a:avLst/>
          </a:prstGeom>
        </p:spPr>
        <p:txBody>
          <a:bodyPr/>
          <a:lstStyle>
            <a:lvl1pPr>
              <a:defRPr>
                <a:solidFill>
                  <a:srgbClr val="FFC843"/>
                </a:solidFill>
                <a:latin typeface="+mn-lt"/>
              </a:defRPr>
            </a:lvl1pPr>
          </a:lstStyle>
          <a:p>
            <a:r>
              <a:rPr lang="en-US" dirty="0"/>
              <a:t>photo</a:t>
            </a:r>
          </a:p>
        </p:txBody>
      </p:sp>
      <p:sp>
        <p:nvSpPr>
          <p:cNvPr id="8" name="Title 1"/>
          <p:cNvSpPr>
            <a:spLocks noGrp="1"/>
          </p:cNvSpPr>
          <p:nvPr>
            <p:ph type="title" hasCustomPrompt="1"/>
          </p:nvPr>
        </p:nvSpPr>
        <p:spPr>
          <a:xfrm>
            <a:off x="373488" y="365126"/>
            <a:ext cx="11478084"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69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eg"/><Relationship Id="rId2" Type="http://schemas.openxmlformats.org/officeDocument/2006/relationships/slideLayout" Target="../slideLayouts/slideLayout15.xml"/><Relationship Id="rId16" Type="http://schemas.openxmlformats.org/officeDocument/2006/relationships/image" Target="../media/image5.w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8"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
        <p:nvSpPr>
          <p:cNvPr id="4"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7" r:id="rId1"/>
    <p:sldLayoutId id="2147483801" r:id="rId2"/>
    <p:sldLayoutId id="2147483789" r:id="rId3"/>
    <p:sldLayoutId id="2147483798" r:id="rId4"/>
    <p:sldLayoutId id="2147483790" r:id="rId5"/>
    <p:sldLayoutId id="2147483792" r:id="rId6"/>
    <p:sldLayoutId id="2147483793" r:id="rId7"/>
    <p:sldLayoutId id="2147483795" r:id="rId8"/>
    <p:sldLayoutId id="2147483796" r:id="rId9"/>
    <p:sldLayoutId id="2147483797" r:id="rId10"/>
    <p:sldLayoutId id="2147483799" r:id="rId11"/>
    <p:sldLayoutId id="2147483817" r:id="rId12"/>
    <p:sldLayoutId id="2147483818" r:id="rId13"/>
  </p:sldLayoutIdLst>
  <p:txStyles>
    <p:title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sp>
        <p:nvSpPr>
          <p:cNvPr id="7" name="Rectangle 6"/>
          <p:cNvSpPr/>
          <p:nvPr/>
        </p:nvSpPr>
        <p:spPr>
          <a:xfrm>
            <a:off x="4777503" y="6278948"/>
            <a:ext cx="2644790" cy="278371"/>
          </a:xfrm>
          <a:prstGeom prst="rect">
            <a:avLst/>
          </a:prstGeom>
        </p:spPr>
        <p:txBody>
          <a:bodyPr wrap="square">
            <a:spAutoFit/>
          </a:bodyPr>
          <a:lstStyle/>
          <a:p>
            <a:r>
              <a:rPr lang="en-US" sz="1200" i="1" dirty="0">
                <a:solidFill>
                  <a:srgbClr val="036080"/>
                </a:solidFill>
              </a:rPr>
              <a:t>Helping People Live better Lives.</a:t>
            </a:r>
          </a:p>
        </p:txBody>
      </p:sp>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9" name="Rectangle 8"/>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10"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Tree>
    <p:extLst>
      <p:ext uri="{BB962C8B-B14F-4D97-AF65-F5344CB8AC3E}">
        <p14:creationId xmlns:p14="http://schemas.microsoft.com/office/powerpoint/2010/main" val="35362831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emf"/><Relationship Id="rId5" Type="http://schemas.openxmlformats.org/officeDocument/2006/relationships/oleObject" Target="../embeddings/oleObject6.bin"/><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www.flickr.com/photos/sanjoselibrary/4351741609/" TargetMode="External"/><Relationship Id="rId5" Type="http://schemas.openxmlformats.org/officeDocument/2006/relationships/image" Target="../media/image33.jp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creativecommons.org/licenses/by-nc/3.0/" TargetMode="External"/><Relationship Id="rId4" Type="http://schemas.openxmlformats.org/officeDocument/2006/relationships/hyperlink" Target="https://terceromirobriga.blogspot.com/2017/0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lyricbaritone/3659059294/" TargetMode="Externa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7.bin"/><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8.bin"/><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9.bin"/><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mailto:charles.craft@Nebraska.gov" TargetMode="External"/><Relationship Id="rId5" Type="http://schemas.openxmlformats.org/officeDocument/2006/relationships/image" Target="../media/image46.jpg"/><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0.gif"/><Relationship Id="rId7"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hyperlink" Target="http://www.google.com/url?sa=i&amp;rct=j&amp;q=&amp;esrc=s&amp;source=images&amp;cd=&amp;cad=rja&amp;uact=8&amp;ved=0CAcQjRw&amp;url=http://www.mplusa.com/public-health/varnishamerica.html&amp;ei=rSvQVOWmKIKhyAT6-4LABQ&amp;bvm=bv.85076809,d.aWw&amp;psig=AFQjCNEI28FroM98V2pJEy6Xke7BIwSohg&amp;ust=1423015005184423" TargetMode="External"/><Relationship Id="rId10" Type="http://schemas.openxmlformats.org/officeDocument/2006/relationships/image" Target="../media/image25.jpeg"/><Relationship Id="rId4" Type="http://schemas.openxmlformats.org/officeDocument/2006/relationships/image" Target="../media/image21.emf"/><Relationship Id="rId9"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857250"/>
            <a:ext cx="10979552" cy="833438"/>
          </a:xfrm>
        </p:spPr>
        <p:txBody>
          <a:bodyPr>
            <a:normAutofit fontScale="90000"/>
          </a:bodyPr>
          <a:lstStyle/>
          <a:p>
            <a:r>
              <a:rPr lang="en-US" dirty="0"/>
              <a:t>NEBRASKA CURRENT </a:t>
            </a:r>
            <a:br>
              <a:rPr lang="en-US" dirty="0"/>
            </a:br>
            <a:r>
              <a:rPr lang="en-US" dirty="0"/>
              <a:t>ORAL HEALTH STATUS</a:t>
            </a:r>
            <a:br>
              <a:rPr lang="en-US" dirty="0"/>
            </a:br>
            <a:endParaRPr lang="en-US" dirty="0"/>
          </a:p>
        </p:txBody>
      </p:sp>
      <p:sp>
        <p:nvSpPr>
          <p:cNvPr id="2" name="TextBox 1"/>
          <p:cNvSpPr txBox="1"/>
          <p:nvPr/>
        </p:nvSpPr>
        <p:spPr>
          <a:xfrm>
            <a:off x="3258355" y="3641886"/>
            <a:ext cx="5816197" cy="2092881"/>
          </a:xfrm>
          <a:prstGeom prst="rect">
            <a:avLst/>
          </a:prstGeom>
          <a:noFill/>
        </p:spPr>
        <p:txBody>
          <a:bodyPr wrap="square" rtlCol="0">
            <a:spAutoFit/>
          </a:bodyPr>
          <a:lstStyle/>
          <a:p>
            <a:r>
              <a:rPr lang="en-US" dirty="0"/>
              <a:t>                  </a:t>
            </a:r>
          </a:p>
          <a:p>
            <a:r>
              <a:rPr lang="en-US" sz="2800" dirty="0"/>
              <a:t>            </a:t>
            </a:r>
          </a:p>
          <a:p>
            <a:r>
              <a:rPr lang="en-US" sz="2800" dirty="0"/>
              <a:t>              Dr. Charles F. Craft</a:t>
            </a:r>
          </a:p>
          <a:p>
            <a:r>
              <a:rPr lang="en-US" sz="2800" dirty="0"/>
              <a:t>            Dental Health Director</a:t>
            </a:r>
          </a:p>
          <a:p>
            <a:r>
              <a:rPr lang="en-US" sz="2800" dirty="0"/>
              <a:t>               State of Nebraska </a:t>
            </a:r>
          </a:p>
        </p:txBody>
      </p:sp>
      <p:sp>
        <p:nvSpPr>
          <p:cNvPr id="3" name="TextBox 2"/>
          <p:cNvSpPr txBox="1"/>
          <p:nvPr/>
        </p:nvSpPr>
        <p:spPr>
          <a:xfrm>
            <a:off x="2916820" y="2279561"/>
            <a:ext cx="7789761" cy="1384995"/>
          </a:xfrm>
          <a:prstGeom prst="rect">
            <a:avLst/>
          </a:prstGeom>
          <a:noFill/>
        </p:spPr>
        <p:txBody>
          <a:bodyPr wrap="square" rtlCol="0">
            <a:spAutoFit/>
          </a:bodyPr>
          <a:lstStyle/>
          <a:p>
            <a:r>
              <a:rPr lang="en-US" dirty="0"/>
              <a:t>                                  </a:t>
            </a:r>
            <a:r>
              <a:rPr lang="en-US" sz="2800" dirty="0">
                <a:solidFill>
                  <a:srgbClr val="FF0000"/>
                </a:solidFill>
              </a:rPr>
              <a:t>Presented To </a:t>
            </a:r>
          </a:p>
          <a:p>
            <a:r>
              <a:rPr lang="en-US" sz="2800" dirty="0">
                <a:solidFill>
                  <a:srgbClr val="FF0000"/>
                </a:solidFill>
              </a:rPr>
              <a:t>           NE Rural Health Conference</a:t>
            </a:r>
          </a:p>
          <a:p>
            <a:r>
              <a:rPr lang="en-US" sz="2800" dirty="0">
                <a:solidFill>
                  <a:srgbClr val="FF0000"/>
                </a:solidFill>
              </a:rPr>
              <a:t>                      11 June 2025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1" y="4652009"/>
            <a:ext cx="2548890" cy="1348741"/>
          </a:xfrm>
          <a:prstGeom prst="rect">
            <a:avLst/>
          </a:prstGeom>
        </p:spPr>
      </p:pic>
    </p:spTree>
    <p:extLst>
      <p:ext uri="{BB962C8B-B14F-4D97-AF65-F5344CB8AC3E}">
        <p14:creationId xmlns:p14="http://schemas.microsoft.com/office/powerpoint/2010/main" val="255405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936264"/>
            <a:ext cx="4356100" cy="3829946"/>
          </a:xfrm>
          <a:prstGeom prst="rect">
            <a:avLst/>
          </a:prstGeom>
        </p:spPr>
      </p:pic>
      <p:graphicFrame>
        <p:nvGraphicFramePr>
          <p:cNvPr id="6" name="Object 5"/>
          <p:cNvGraphicFramePr>
            <a:graphicFrameLocks noChangeAspect="1"/>
          </p:cNvGraphicFramePr>
          <p:nvPr/>
        </p:nvGraphicFramePr>
        <p:xfrm>
          <a:off x="4621558" y="594700"/>
          <a:ext cx="2505075" cy="5829300"/>
        </p:xfrm>
        <a:graphic>
          <a:graphicData uri="http://schemas.openxmlformats.org/presentationml/2006/ole">
            <mc:AlternateContent xmlns:mc="http://schemas.openxmlformats.org/markup-compatibility/2006">
              <mc:Choice xmlns:v="urn:schemas-microsoft-com:vml" Requires="v">
                <p:oleObj name="Acrobat Document" r:id="rId4" imgW="2504891" imgH="5829300" progId="AcroExch.Document.DC">
                  <p:embed/>
                </p:oleObj>
              </mc:Choice>
              <mc:Fallback>
                <p:oleObj name="Acrobat Document" r:id="rId4" imgW="2504891" imgH="5829300" progId="AcroExch.Document.DC">
                  <p:embed/>
                  <p:pic>
                    <p:nvPicPr>
                      <p:cNvPr id="6" name="Object 5"/>
                      <p:cNvPicPr/>
                      <p:nvPr/>
                    </p:nvPicPr>
                    <p:blipFill>
                      <a:blip r:embed="rId5"/>
                      <a:stretch>
                        <a:fillRect/>
                      </a:stretch>
                    </p:blipFill>
                    <p:spPr>
                      <a:xfrm>
                        <a:off x="4621558" y="594700"/>
                        <a:ext cx="2505075" cy="58293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0D27B1D-9409-635B-6A7E-4515C366EA85}"/>
              </a:ext>
            </a:extLst>
          </p:cNvPr>
          <p:cNvSpPr txBox="1"/>
          <p:nvPr/>
        </p:nvSpPr>
        <p:spPr>
          <a:xfrm>
            <a:off x="4621558" y="6406634"/>
            <a:ext cx="2967764" cy="369332"/>
          </a:xfrm>
          <a:prstGeom prst="rect">
            <a:avLst/>
          </a:prstGeom>
          <a:noFill/>
        </p:spPr>
        <p:txBody>
          <a:bodyPr wrap="square" rtlCol="0">
            <a:spAutoFit/>
          </a:bodyPr>
          <a:lstStyle/>
          <a:p>
            <a:r>
              <a:rPr lang="en-US" b="1" dirty="0">
                <a:solidFill>
                  <a:srgbClr val="FF0000"/>
                </a:solidFill>
              </a:rPr>
              <a:t>#25,000 Kits per Year</a:t>
            </a:r>
          </a:p>
        </p:txBody>
      </p:sp>
      <p:sp>
        <p:nvSpPr>
          <p:cNvPr id="8" name="TextBox 7">
            <a:extLst>
              <a:ext uri="{FF2B5EF4-FFF2-40B4-BE49-F238E27FC236}">
                <a16:creationId xmlns:a16="http://schemas.microsoft.com/office/drawing/2014/main" id="{E5321449-2276-B8ED-5709-720A30162FF4}"/>
              </a:ext>
            </a:extLst>
          </p:cNvPr>
          <p:cNvSpPr txBox="1"/>
          <p:nvPr/>
        </p:nvSpPr>
        <p:spPr>
          <a:xfrm>
            <a:off x="484094" y="82034"/>
            <a:ext cx="11599940" cy="400110"/>
          </a:xfrm>
          <a:prstGeom prst="rect">
            <a:avLst/>
          </a:prstGeom>
          <a:noFill/>
        </p:spPr>
        <p:txBody>
          <a:bodyPr wrap="square">
            <a:spAutoFit/>
          </a:bodyPr>
          <a:lstStyle/>
          <a:p>
            <a:r>
              <a:rPr lang="en-US" sz="2000" b="1" dirty="0">
                <a:solidFill>
                  <a:srgbClr val="FF0000"/>
                </a:solidFill>
              </a:rPr>
              <a:t>                          EARLY DENTAL HEALTH STARTER KIT EDUCATIONAL PROGAM </a:t>
            </a:r>
            <a:endParaRPr lang="en-US" sz="2000" b="1" dirty="0"/>
          </a:p>
        </p:txBody>
      </p:sp>
      <p:pic>
        <p:nvPicPr>
          <p:cNvPr id="5" name="Picture 4" descr="A group of people posing for a photo&#10;&#10;AI-generated content may be incorrect.">
            <a:extLst>
              <a:ext uri="{FF2B5EF4-FFF2-40B4-BE49-F238E27FC236}">
                <a16:creationId xmlns:a16="http://schemas.microsoft.com/office/drawing/2014/main" id="{C7E182BA-C360-586E-B525-F5B1BF08A3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7791" y="936263"/>
            <a:ext cx="4493777" cy="3829947"/>
          </a:xfrm>
          <a:prstGeom prst="rect">
            <a:avLst/>
          </a:prstGeom>
        </p:spPr>
      </p:pic>
    </p:spTree>
    <p:extLst>
      <p:ext uri="{BB962C8B-B14F-4D97-AF65-F5344CB8AC3E}">
        <p14:creationId xmlns:p14="http://schemas.microsoft.com/office/powerpoint/2010/main" val="2359675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7C8D46E-2CBE-3E97-98DD-A807A6B4BDE7}"/>
              </a:ext>
            </a:extLst>
          </p:cNvPr>
          <p:cNvGraphicFramePr>
            <a:graphicFrameLocks noChangeAspect="1"/>
          </p:cNvGraphicFramePr>
          <p:nvPr/>
        </p:nvGraphicFramePr>
        <p:xfrm>
          <a:off x="5188939" y="993531"/>
          <a:ext cx="2971569" cy="3921660"/>
        </p:xfrm>
        <a:graphic>
          <a:graphicData uri="http://schemas.openxmlformats.org/presentationml/2006/ole">
            <mc:AlternateContent xmlns:mc="http://schemas.openxmlformats.org/markup-compatibility/2006">
              <mc:Choice xmlns:v="urn:schemas-microsoft-com:vml" Requires="v">
                <p:oleObj name="Acrobat Document" r:id="rId3" imgW="5829212" imgH="7543800" progId="AcroExch.Document.DC">
                  <p:embed/>
                </p:oleObj>
              </mc:Choice>
              <mc:Fallback>
                <p:oleObj name="Acrobat Document" r:id="rId3" imgW="5829212" imgH="7543800" progId="AcroExch.Document.DC">
                  <p:embed/>
                  <p:pic>
                    <p:nvPicPr>
                      <p:cNvPr id="3" name="Object 2">
                        <a:extLst>
                          <a:ext uri="{FF2B5EF4-FFF2-40B4-BE49-F238E27FC236}">
                            <a16:creationId xmlns:a16="http://schemas.microsoft.com/office/drawing/2014/main" id="{67C8D46E-2CBE-3E97-98DD-A807A6B4BDE7}"/>
                          </a:ext>
                        </a:extLst>
                      </p:cNvPr>
                      <p:cNvPicPr/>
                      <p:nvPr/>
                    </p:nvPicPr>
                    <p:blipFill>
                      <a:blip r:embed="rId4"/>
                      <a:stretch>
                        <a:fillRect/>
                      </a:stretch>
                    </p:blipFill>
                    <p:spPr>
                      <a:xfrm>
                        <a:off x="5188939" y="993531"/>
                        <a:ext cx="2971569" cy="392166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8A167B0-3282-8884-09E2-C726ADBF78D8}"/>
              </a:ext>
            </a:extLst>
          </p:cNvPr>
          <p:cNvGraphicFramePr>
            <a:graphicFrameLocks noChangeAspect="1"/>
          </p:cNvGraphicFramePr>
          <p:nvPr/>
        </p:nvGraphicFramePr>
        <p:xfrm>
          <a:off x="8765931" y="993531"/>
          <a:ext cx="2822332" cy="3921660"/>
        </p:xfrm>
        <a:graphic>
          <a:graphicData uri="http://schemas.openxmlformats.org/presentationml/2006/ole">
            <mc:AlternateContent xmlns:mc="http://schemas.openxmlformats.org/markup-compatibility/2006">
              <mc:Choice xmlns:v="urn:schemas-microsoft-com:vml" Requires="v">
                <p:oleObj name="Acrobat Document" r:id="rId5" imgW="5829212" imgH="7543800" progId="AcroExch.Document.DC">
                  <p:embed/>
                </p:oleObj>
              </mc:Choice>
              <mc:Fallback>
                <p:oleObj name="Acrobat Document" r:id="rId5" imgW="5829212" imgH="7543800" progId="AcroExch.Document.DC">
                  <p:embed/>
                  <p:pic>
                    <p:nvPicPr>
                      <p:cNvPr id="4" name="Object 3">
                        <a:extLst>
                          <a:ext uri="{FF2B5EF4-FFF2-40B4-BE49-F238E27FC236}">
                            <a16:creationId xmlns:a16="http://schemas.microsoft.com/office/drawing/2014/main" id="{98A167B0-3282-8884-09E2-C726ADBF78D8}"/>
                          </a:ext>
                        </a:extLst>
                      </p:cNvPr>
                      <p:cNvPicPr/>
                      <p:nvPr/>
                    </p:nvPicPr>
                    <p:blipFill>
                      <a:blip r:embed="rId6"/>
                      <a:stretch>
                        <a:fillRect/>
                      </a:stretch>
                    </p:blipFill>
                    <p:spPr>
                      <a:xfrm>
                        <a:off x="8765931" y="993531"/>
                        <a:ext cx="2822332" cy="392166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12382763-96B7-F704-BA11-EC9BF7879EE9}"/>
              </a:ext>
            </a:extLst>
          </p:cNvPr>
          <p:cNvSpPr txBox="1"/>
          <p:nvPr/>
        </p:nvSpPr>
        <p:spPr>
          <a:xfrm>
            <a:off x="167425" y="336177"/>
            <a:ext cx="11420838" cy="6509330"/>
          </a:xfrm>
          <a:prstGeom prst="rect">
            <a:avLst/>
          </a:prstGeom>
          <a:noFill/>
        </p:spPr>
        <p:txBody>
          <a:bodyPr wrap="square" rtlCol="0">
            <a:spAutoFit/>
          </a:bodyPr>
          <a:lstStyle/>
          <a:p>
            <a:r>
              <a:rPr lang="en-US" b="1" dirty="0">
                <a:solidFill>
                  <a:srgbClr val="FF0000"/>
                </a:solidFill>
              </a:rPr>
              <a:t>NE Public Health Authorization                              </a:t>
            </a:r>
            <a:r>
              <a:rPr lang="en-US" sz="3200" b="1" dirty="0">
                <a:solidFill>
                  <a:srgbClr val="FF0000"/>
                </a:solidFill>
              </a:rPr>
              <a:t>SERVICE TOTALS 2024</a:t>
            </a:r>
          </a:p>
          <a:p>
            <a:r>
              <a:rPr lang="en-US" b="1" dirty="0">
                <a:solidFill>
                  <a:srgbClr val="FF0000"/>
                </a:solidFill>
              </a:rPr>
              <a:t>Annual Survey by COPH Health </a:t>
            </a:r>
          </a:p>
          <a:p>
            <a:r>
              <a:rPr lang="en-US" b="1" dirty="0">
                <a:solidFill>
                  <a:srgbClr val="FF0000"/>
                </a:solidFill>
              </a:rPr>
              <a:t>Professional Tracking Service</a:t>
            </a:r>
          </a:p>
          <a:p>
            <a:endParaRPr lang="en-US" dirty="0"/>
          </a:p>
          <a:p>
            <a:r>
              <a:rPr lang="en-US" dirty="0"/>
              <a:t>   </a:t>
            </a:r>
            <a:r>
              <a:rPr lang="en-US" b="1" dirty="0"/>
              <a:t>2013   </a:t>
            </a:r>
            <a:r>
              <a:rPr lang="en-US" dirty="0"/>
              <a:t>                          </a:t>
            </a:r>
            <a:r>
              <a:rPr lang="en-US" b="1" dirty="0"/>
              <a:t>2024</a:t>
            </a:r>
          </a:p>
          <a:p>
            <a:pPr marL="342900" indent="-342900">
              <a:buAutoNum type="arabicPlain" startAt="2014"/>
            </a:pPr>
            <a:endParaRPr lang="en-US" dirty="0"/>
          </a:p>
          <a:p>
            <a:r>
              <a:rPr lang="en-US" dirty="0"/>
              <a:t>63 PHAs                        201 PHAs</a:t>
            </a:r>
          </a:p>
          <a:p>
            <a:r>
              <a:rPr lang="en-US" dirty="0"/>
              <a:t>16 Active                       57 Active</a:t>
            </a:r>
          </a:p>
          <a:p>
            <a:r>
              <a:rPr lang="en-US" dirty="0"/>
              <a:t>6839 Screenings          </a:t>
            </a:r>
            <a:r>
              <a:rPr lang="en-US" dirty="0">
                <a:highlight>
                  <a:srgbClr val="FFFF00"/>
                </a:highlight>
              </a:rPr>
              <a:t>47,272  Screenings</a:t>
            </a:r>
          </a:p>
          <a:p>
            <a:r>
              <a:rPr lang="en-US" dirty="0"/>
              <a:t>2340 Topical Fl             </a:t>
            </a:r>
            <a:r>
              <a:rPr lang="en-US" dirty="0">
                <a:highlight>
                  <a:srgbClr val="FFFF00"/>
                </a:highlight>
              </a:rPr>
              <a:t>31,860 Topical Fl</a:t>
            </a:r>
          </a:p>
          <a:p>
            <a:r>
              <a:rPr lang="en-US" dirty="0"/>
              <a:t>4362 Sealants              </a:t>
            </a:r>
            <a:r>
              <a:rPr lang="en-US" dirty="0">
                <a:highlight>
                  <a:srgbClr val="FFFF00"/>
                </a:highlight>
              </a:rPr>
              <a:t>19,312 Sealants</a:t>
            </a:r>
          </a:p>
          <a:p>
            <a:endParaRPr lang="en-US" dirty="0"/>
          </a:p>
          <a:p>
            <a:r>
              <a:rPr lang="en-US" b="1" dirty="0"/>
              <a:t>16,425 TOTAL              </a:t>
            </a:r>
            <a:r>
              <a:rPr lang="en-US" b="1" dirty="0">
                <a:highlight>
                  <a:srgbClr val="FFFF00"/>
                </a:highlight>
              </a:rPr>
              <a:t>166,812 Total</a:t>
            </a:r>
          </a:p>
          <a:p>
            <a:endParaRPr lang="en-US" dirty="0"/>
          </a:p>
          <a:p>
            <a:r>
              <a:rPr lang="en-US" dirty="0"/>
              <a:t> </a:t>
            </a:r>
          </a:p>
          <a:p>
            <a:r>
              <a:rPr lang="en-US" b="1" dirty="0"/>
              <a:t>Public Health Authorized Dental Hygienists provided educational and dental</a:t>
            </a:r>
          </a:p>
          <a:p>
            <a:r>
              <a:rPr lang="en-US" b="1" dirty="0"/>
              <a:t>disease prevention services in </a:t>
            </a:r>
            <a:r>
              <a:rPr lang="en-US" b="1" dirty="0">
                <a:highlight>
                  <a:srgbClr val="FFFF00"/>
                </a:highlight>
              </a:rPr>
              <a:t>124 sites and 79 counties, representing 85% of the</a:t>
            </a:r>
          </a:p>
          <a:p>
            <a:r>
              <a:rPr lang="en-US" b="1" dirty="0">
                <a:highlight>
                  <a:srgbClr val="FFFF00"/>
                </a:highlight>
              </a:rPr>
              <a:t>state. These services are offered at 15 of the 19 health departments. </a:t>
            </a:r>
            <a:r>
              <a:rPr lang="en-US" b="1" dirty="0"/>
              <a:t>Annual PHA </a:t>
            </a:r>
          </a:p>
          <a:p>
            <a:r>
              <a:rPr lang="en-US" b="1" dirty="0"/>
              <a:t>service report is submitted to the Clerk of the Legislature. </a:t>
            </a:r>
          </a:p>
          <a:p>
            <a:endParaRPr lang="en-US" dirty="0"/>
          </a:p>
          <a:p>
            <a:endParaRPr lang="en-US" dirty="0"/>
          </a:p>
          <a:p>
            <a:pPr marL="342900" indent="-342900">
              <a:buAutoNum type="arabicPlain" startAt="2014"/>
            </a:pPr>
            <a:endParaRPr lang="en-US" dirty="0"/>
          </a:p>
        </p:txBody>
      </p:sp>
    </p:spTree>
    <p:extLst>
      <p:ext uri="{BB962C8B-B14F-4D97-AF65-F5344CB8AC3E}">
        <p14:creationId xmlns:p14="http://schemas.microsoft.com/office/powerpoint/2010/main" val="1022635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thomasmillerdds.com/files/2013/08/Dental-Exam-Close-up.jpg"/>
          <p:cNvPicPr/>
          <p:nvPr/>
        </p:nvPicPr>
        <p:blipFill>
          <a:blip r:embed="rId3">
            <a:extLst>
              <a:ext uri="{28A0092B-C50C-407E-A947-70E740481C1C}">
                <a14:useLocalDpi xmlns:a14="http://schemas.microsoft.com/office/drawing/2010/main" val="0"/>
              </a:ext>
            </a:extLst>
          </a:blip>
          <a:srcRect/>
          <a:stretch>
            <a:fillRect/>
          </a:stretch>
        </p:blipFill>
        <p:spPr bwMode="auto">
          <a:xfrm>
            <a:off x="8642838" y="405245"/>
            <a:ext cx="3260206" cy="3571875"/>
          </a:xfrm>
          <a:prstGeom prst="rect">
            <a:avLst/>
          </a:prstGeom>
          <a:noFill/>
          <a:ln>
            <a:noFill/>
          </a:ln>
        </p:spPr>
      </p:pic>
      <p:pic>
        <p:nvPicPr>
          <p:cNvPr id="4" name="Picture 3" descr="http://www.urkidsdentist.com/images/tootheruption.jpg"/>
          <p:cNvPicPr/>
          <p:nvPr/>
        </p:nvPicPr>
        <p:blipFill>
          <a:blip r:embed="rId4">
            <a:extLst>
              <a:ext uri="{28A0092B-C50C-407E-A947-70E740481C1C}">
                <a14:useLocalDpi xmlns:a14="http://schemas.microsoft.com/office/drawing/2010/main" val="0"/>
              </a:ext>
            </a:extLst>
          </a:blip>
          <a:srcRect/>
          <a:stretch>
            <a:fillRect/>
          </a:stretch>
        </p:blipFill>
        <p:spPr bwMode="auto">
          <a:xfrm>
            <a:off x="4774809" y="405245"/>
            <a:ext cx="3530600" cy="3571875"/>
          </a:xfrm>
          <a:prstGeom prst="rect">
            <a:avLst/>
          </a:prstGeom>
          <a:noFill/>
          <a:ln>
            <a:noFill/>
          </a:ln>
        </p:spPr>
      </p:pic>
      <p:pic>
        <p:nvPicPr>
          <p:cNvPr id="5" name="Picture 4">
            <a:extLst>
              <a:ext uri="{FF2B5EF4-FFF2-40B4-BE49-F238E27FC236}">
                <a16:creationId xmlns:a16="http://schemas.microsoft.com/office/drawing/2014/main" id="{BB283ECC-BAEB-4CEF-0F19-B65EE5A8DB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4793" y="405245"/>
            <a:ext cx="3881022" cy="3571875"/>
          </a:xfrm>
          <a:prstGeom prst="rect">
            <a:avLst/>
          </a:prstGeom>
        </p:spPr>
      </p:pic>
      <p:sp>
        <p:nvSpPr>
          <p:cNvPr id="9" name="Title 8">
            <a:extLst>
              <a:ext uri="{FF2B5EF4-FFF2-40B4-BE49-F238E27FC236}">
                <a16:creationId xmlns:a16="http://schemas.microsoft.com/office/drawing/2014/main" id="{B4FC44B0-E55E-0C5D-D038-E4D39023555E}"/>
              </a:ext>
            </a:extLst>
          </p:cNvPr>
          <p:cNvSpPr>
            <a:spLocks noGrp="1"/>
          </p:cNvSpPr>
          <p:nvPr>
            <p:ph type="title"/>
          </p:nvPr>
        </p:nvSpPr>
        <p:spPr>
          <a:xfrm>
            <a:off x="684211" y="4519247"/>
            <a:ext cx="9387635" cy="859578"/>
          </a:xfrm>
        </p:spPr>
        <p:txBody>
          <a:bodyPr>
            <a:normAutofit fontScale="90000"/>
          </a:bodyPr>
          <a:lstStyle/>
          <a:p>
            <a:r>
              <a:rPr lang="en-US" dirty="0"/>
              <a:t>      </a:t>
            </a:r>
            <a:r>
              <a:rPr lang="en-US" sz="2700" b="1" dirty="0">
                <a:solidFill>
                  <a:srgbClr val="FF0000"/>
                </a:solidFill>
              </a:rPr>
              <a:t>Basic Screening Surveys for HS and 3</a:t>
            </a:r>
            <a:r>
              <a:rPr lang="en-US" sz="2700" b="1" baseline="30000" dirty="0">
                <a:solidFill>
                  <a:srgbClr val="FF0000"/>
                </a:solidFill>
              </a:rPr>
              <a:t>rd</a:t>
            </a:r>
            <a:r>
              <a:rPr lang="en-US" sz="2700" b="1" dirty="0">
                <a:solidFill>
                  <a:srgbClr val="FF0000"/>
                </a:solidFill>
              </a:rPr>
              <a:t> Grade Children </a:t>
            </a:r>
            <a:r>
              <a:rPr lang="en-US" dirty="0"/>
              <a:t>                        </a:t>
            </a:r>
            <a:r>
              <a:rPr lang="en-US" sz="2200" dirty="0"/>
              <a:t>                                                      </a:t>
            </a:r>
            <a:br>
              <a:rPr lang="en-US" sz="2200" dirty="0"/>
            </a:br>
            <a:r>
              <a:rPr lang="en-US" sz="2200" dirty="0"/>
              <a:t>                        - decay experience                       </a:t>
            </a:r>
            <a:br>
              <a:rPr lang="en-US" sz="2200" dirty="0"/>
            </a:br>
            <a:r>
              <a:rPr lang="en-US" sz="2200" dirty="0"/>
              <a:t>                       -untreated decay</a:t>
            </a:r>
            <a:br>
              <a:rPr lang="en-US" sz="2200" dirty="0"/>
            </a:br>
            <a:r>
              <a:rPr lang="en-US" sz="2200" dirty="0"/>
              <a:t>                      -dental sealants</a:t>
            </a:r>
            <a:br>
              <a:rPr lang="en-US" sz="2200" dirty="0"/>
            </a:br>
            <a:r>
              <a:rPr lang="en-US" sz="2200" dirty="0"/>
              <a:t>                      -urgency of care</a:t>
            </a:r>
          </a:p>
        </p:txBody>
      </p:sp>
    </p:spTree>
    <p:extLst>
      <p:ext uri="{BB962C8B-B14F-4D97-AF65-F5344CB8AC3E}">
        <p14:creationId xmlns:p14="http://schemas.microsoft.com/office/powerpoint/2010/main" val="1868486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5E6EB98-3F44-A380-84FD-DA830401FF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02305" y="1400674"/>
            <a:ext cx="5747530" cy="4156791"/>
          </a:xfrm>
          <a:prstGeom prst="rect">
            <a:avLst/>
          </a:prstGeom>
        </p:spPr>
      </p:pic>
      <p:pic>
        <p:nvPicPr>
          <p:cNvPr id="6" name="Picture 5" descr="Text&#10;&#10;Description automatically generated">
            <a:extLst>
              <a:ext uri="{FF2B5EF4-FFF2-40B4-BE49-F238E27FC236}">
                <a16:creationId xmlns:a16="http://schemas.microsoft.com/office/drawing/2014/main" id="{B486627A-B361-407B-5353-FCE16622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5012" y="1475561"/>
            <a:ext cx="5668585" cy="4156791"/>
          </a:xfrm>
          <a:prstGeom prst="rect">
            <a:avLst/>
          </a:prstGeom>
        </p:spPr>
      </p:pic>
      <p:sp>
        <p:nvSpPr>
          <p:cNvPr id="2" name="TextBox 1">
            <a:extLst>
              <a:ext uri="{FF2B5EF4-FFF2-40B4-BE49-F238E27FC236}">
                <a16:creationId xmlns:a16="http://schemas.microsoft.com/office/drawing/2014/main" id="{D19F2D21-CD1B-561D-A4AC-67E50D80522E}"/>
              </a:ext>
            </a:extLst>
          </p:cNvPr>
          <p:cNvSpPr txBox="1"/>
          <p:nvPr/>
        </p:nvSpPr>
        <p:spPr>
          <a:xfrm>
            <a:off x="2501153" y="165635"/>
            <a:ext cx="2302036" cy="400110"/>
          </a:xfrm>
          <a:prstGeom prst="rect">
            <a:avLst/>
          </a:prstGeom>
          <a:noFill/>
        </p:spPr>
        <p:txBody>
          <a:bodyPr wrap="square" rtlCol="0">
            <a:spAutoFit/>
          </a:bodyPr>
          <a:lstStyle/>
          <a:p>
            <a:r>
              <a:rPr lang="en-US" sz="2000" b="1" dirty="0"/>
              <a:t>    2015-2016</a:t>
            </a:r>
          </a:p>
        </p:txBody>
      </p:sp>
      <p:sp>
        <p:nvSpPr>
          <p:cNvPr id="3" name="TextBox 2">
            <a:extLst>
              <a:ext uri="{FF2B5EF4-FFF2-40B4-BE49-F238E27FC236}">
                <a16:creationId xmlns:a16="http://schemas.microsoft.com/office/drawing/2014/main" id="{67CD6B8D-89AD-FA37-7DFA-EB98BC0E5856}"/>
              </a:ext>
            </a:extLst>
          </p:cNvPr>
          <p:cNvSpPr txBox="1"/>
          <p:nvPr/>
        </p:nvSpPr>
        <p:spPr>
          <a:xfrm>
            <a:off x="8371268" y="-134471"/>
            <a:ext cx="2302036" cy="707886"/>
          </a:xfrm>
          <a:prstGeom prst="rect">
            <a:avLst/>
          </a:prstGeom>
          <a:noFill/>
        </p:spPr>
        <p:txBody>
          <a:bodyPr wrap="square" rtlCol="0">
            <a:spAutoFit/>
          </a:bodyPr>
          <a:lstStyle/>
          <a:p>
            <a:endParaRPr lang="en-US" sz="2000" b="1" dirty="0"/>
          </a:p>
          <a:p>
            <a:r>
              <a:rPr lang="en-US" sz="2000" b="1" dirty="0"/>
              <a:t>2021-2022</a:t>
            </a:r>
          </a:p>
        </p:txBody>
      </p:sp>
      <p:sp>
        <p:nvSpPr>
          <p:cNvPr id="5" name="TextBox 4">
            <a:extLst>
              <a:ext uri="{FF2B5EF4-FFF2-40B4-BE49-F238E27FC236}">
                <a16:creationId xmlns:a16="http://schemas.microsoft.com/office/drawing/2014/main" id="{F5D5DFC3-A45A-7562-AB21-32DE3D2D6D0E}"/>
              </a:ext>
            </a:extLst>
          </p:cNvPr>
          <p:cNvSpPr txBox="1"/>
          <p:nvPr/>
        </p:nvSpPr>
        <p:spPr>
          <a:xfrm>
            <a:off x="5694385" y="376518"/>
            <a:ext cx="1150167" cy="400110"/>
          </a:xfrm>
          <a:prstGeom prst="rect">
            <a:avLst/>
          </a:prstGeom>
          <a:noFill/>
        </p:spPr>
        <p:txBody>
          <a:bodyPr wrap="square" rtlCol="0">
            <a:spAutoFit/>
          </a:bodyPr>
          <a:lstStyle/>
          <a:p>
            <a:r>
              <a:rPr lang="en-US" sz="2000" b="1" dirty="0">
                <a:solidFill>
                  <a:srgbClr val="FF0000"/>
                </a:solidFill>
              </a:rPr>
              <a:t>IMPACT</a:t>
            </a:r>
          </a:p>
        </p:txBody>
      </p:sp>
    </p:spTree>
    <p:extLst>
      <p:ext uri="{BB962C8B-B14F-4D97-AF65-F5344CB8AC3E}">
        <p14:creationId xmlns:p14="http://schemas.microsoft.com/office/powerpoint/2010/main" val="2587066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BF98-771B-7243-61BB-59B36E8CD507}"/>
              </a:ext>
            </a:extLst>
          </p:cNvPr>
          <p:cNvSpPr>
            <a:spLocks noGrp="1"/>
          </p:cNvSpPr>
          <p:nvPr>
            <p:ph type="title"/>
          </p:nvPr>
        </p:nvSpPr>
        <p:spPr>
          <a:xfrm>
            <a:off x="684212" y="-115909"/>
            <a:ext cx="8534400" cy="1558344"/>
          </a:xfrm>
        </p:spPr>
        <p:txBody>
          <a:bodyPr>
            <a:normAutofit/>
          </a:bodyPr>
          <a:lstStyle/>
          <a:p>
            <a:r>
              <a:rPr lang="en-US" sz="2800" dirty="0"/>
              <a:t>          </a:t>
            </a:r>
            <a:r>
              <a:rPr lang="en-US" sz="2400" dirty="0">
                <a:solidFill>
                  <a:srgbClr val="FF0000"/>
                </a:solidFill>
              </a:rPr>
              <a:t>STATEWIDE</a:t>
            </a:r>
            <a:r>
              <a:rPr lang="en-US" sz="2800" dirty="0"/>
              <a:t> </a:t>
            </a:r>
            <a:r>
              <a:rPr lang="en-US" sz="2400" b="1" dirty="0">
                <a:solidFill>
                  <a:srgbClr val="FF0000"/>
                </a:solidFill>
              </a:rPr>
              <a:t>THIRD GRADE CHILDREN</a:t>
            </a:r>
          </a:p>
        </p:txBody>
      </p:sp>
      <p:pic>
        <p:nvPicPr>
          <p:cNvPr id="5" name="Picture 4" descr="A group of children posing for a photo&#10;&#10;Description automatically generated">
            <a:extLst>
              <a:ext uri="{FF2B5EF4-FFF2-40B4-BE49-F238E27FC236}">
                <a16:creationId xmlns:a16="http://schemas.microsoft.com/office/drawing/2014/main" id="{7FDE8DF1-FFBE-99D2-1B9B-81571C3AF00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56090" y="4447160"/>
            <a:ext cx="5249233" cy="1936809"/>
          </a:xfrm>
          <a:prstGeom prst="rect">
            <a:avLst/>
          </a:prstGeom>
        </p:spPr>
      </p:pic>
      <p:sp>
        <p:nvSpPr>
          <p:cNvPr id="6" name="TextBox 5">
            <a:extLst>
              <a:ext uri="{FF2B5EF4-FFF2-40B4-BE49-F238E27FC236}">
                <a16:creationId xmlns:a16="http://schemas.microsoft.com/office/drawing/2014/main" id="{9F03A12C-C2B4-6B2C-CBA4-204C3A044AA3}"/>
              </a:ext>
            </a:extLst>
          </p:cNvPr>
          <p:cNvSpPr txBox="1"/>
          <p:nvPr/>
        </p:nvSpPr>
        <p:spPr>
          <a:xfrm>
            <a:off x="1524000" y="6858000"/>
            <a:ext cx="9144000" cy="230832"/>
          </a:xfrm>
          <a:prstGeom prst="rect">
            <a:avLst/>
          </a:prstGeom>
          <a:noFill/>
        </p:spPr>
        <p:txBody>
          <a:bodyPr wrap="square" rtlCol="0">
            <a:spAutoFit/>
          </a:bodyPr>
          <a:lstStyle/>
          <a:p>
            <a:r>
              <a:rPr lang="en-US" sz="900">
                <a:hlinkClick r:id="rId4" tooltip="https://terceromirobriga.blogspot.com/2017/03/"/>
              </a:rPr>
              <a:t>This Photo</a:t>
            </a:r>
            <a:r>
              <a:rPr lang="en-US" sz="900"/>
              <a:t> by Unknown Author is licensed under </a:t>
            </a:r>
            <a:r>
              <a:rPr lang="en-US" sz="900">
                <a:hlinkClick r:id="rId5" tooltip="https://creativecommons.org/licenses/by-nc/3.0/"/>
              </a:rPr>
              <a:t>CC BY-NC</a:t>
            </a:r>
            <a:endParaRPr lang="en-US" sz="900"/>
          </a:p>
        </p:txBody>
      </p:sp>
      <p:sp>
        <p:nvSpPr>
          <p:cNvPr id="7" name="TextBox 6">
            <a:extLst>
              <a:ext uri="{FF2B5EF4-FFF2-40B4-BE49-F238E27FC236}">
                <a16:creationId xmlns:a16="http://schemas.microsoft.com/office/drawing/2014/main" id="{A7ED0FA5-8E63-0579-0C4E-7E421A632310}"/>
              </a:ext>
            </a:extLst>
          </p:cNvPr>
          <p:cNvSpPr txBox="1"/>
          <p:nvPr/>
        </p:nvSpPr>
        <p:spPr>
          <a:xfrm>
            <a:off x="2268415" y="1442435"/>
            <a:ext cx="10070465" cy="3416320"/>
          </a:xfrm>
          <a:prstGeom prst="rect">
            <a:avLst/>
          </a:prstGeom>
          <a:noFill/>
        </p:spPr>
        <p:txBody>
          <a:bodyPr wrap="square" rtlCol="0">
            <a:spAutoFit/>
          </a:bodyPr>
          <a:lstStyle/>
          <a:p>
            <a:r>
              <a:rPr lang="en-US" b="1" dirty="0"/>
              <a:t>                                       </a:t>
            </a:r>
            <a:r>
              <a:rPr lang="en-US" b="1" dirty="0">
                <a:solidFill>
                  <a:schemeClr val="bg1"/>
                </a:solidFill>
              </a:rPr>
              <a:t>NE 2016       NE2022</a:t>
            </a:r>
            <a:r>
              <a:rPr lang="en-US" b="1" dirty="0"/>
              <a:t>            </a:t>
            </a:r>
            <a:r>
              <a:rPr lang="en-US" b="1" dirty="0">
                <a:solidFill>
                  <a:schemeClr val="bg1"/>
                </a:solidFill>
              </a:rPr>
              <a:t>US 2022                 </a:t>
            </a:r>
          </a:p>
          <a:p>
            <a:r>
              <a:rPr lang="en-US" b="1" dirty="0"/>
              <a:t>                                       2016              2022                  US</a:t>
            </a:r>
          </a:p>
          <a:p>
            <a:endParaRPr lang="en-US" b="1" dirty="0"/>
          </a:p>
          <a:p>
            <a:r>
              <a:rPr lang="en-US" b="1" dirty="0">
                <a:highlight>
                  <a:srgbClr val="FFFF00"/>
                </a:highlight>
              </a:rPr>
              <a:t>Decay Experience</a:t>
            </a:r>
            <a:r>
              <a:rPr lang="en-US" b="1" dirty="0"/>
              <a:t>         64%              </a:t>
            </a:r>
            <a:r>
              <a:rPr lang="en-US" b="1" dirty="0">
                <a:solidFill>
                  <a:srgbClr val="52F44A"/>
                </a:solidFill>
              </a:rPr>
              <a:t>58%</a:t>
            </a:r>
            <a:r>
              <a:rPr lang="en-US" b="1" dirty="0">
                <a:solidFill>
                  <a:srgbClr val="92D050"/>
                </a:solidFill>
              </a:rPr>
              <a:t>                  </a:t>
            </a:r>
            <a:r>
              <a:rPr lang="en-US" b="1" dirty="0"/>
              <a:t>60%</a:t>
            </a:r>
          </a:p>
          <a:p>
            <a:endParaRPr lang="en-US" dirty="0"/>
          </a:p>
          <a:p>
            <a:r>
              <a:rPr lang="en-US" b="1" dirty="0">
                <a:highlight>
                  <a:srgbClr val="FFFF00"/>
                </a:highlight>
              </a:rPr>
              <a:t>Untreated Decay</a:t>
            </a:r>
            <a:r>
              <a:rPr lang="en-US" b="1" dirty="0"/>
              <a:t>           32%               </a:t>
            </a:r>
            <a:r>
              <a:rPr lang="en-US" b="1" dirty="0">
                <a:solidFill>
                  <a:srgbClr val="52F44A"/>
                </a:solidFill>
              </a:rPr>
              <a:t>24%</a:t>
            </a:r>
            <a:r>
              <a:rPr lang="en-US" b="1" dirty="0">
                <a:solidFill>
                  <a:schemeClr val="accent4">
                    <a:lumMod val="75000"/>
                  </a:schemeClr>
                </a:solidFill>
              </a:rPr>
              <a:t>                  </a:t>
            </a:r>
            <a:r>
              <a:rPr lang="en-US" b="1" dirty="0"/>
              <a:t>20%</a:t>
            </a:r>
          </a:p>
          <a:p>
            <a:endParaRPr lang="en-US" dirty="0"/>
          </a:p>
          <a:p>
            <a:r>
              <a:rPr lang="en-US" b="1" dirty="0"/>
              <a:t>Dental Sealants              56%              </a:t>
            </a:r>
            <a:r>
              <a:rPr lang="en-US" b="1" dirty="0">
                <a:solidFill>
                  <a:srgbClr val="FF0000"/>
                </a:solidFill>
              </a:rPr>
              <a:t>51%</a:t>
            </a:r>
            <a:r>
              <a:rPr lang="en-US" b="1" dirty="0">
                <a:solidFill>
                  <a:schemeClr val="accent6"/>
                </a:solidFill>
              </a:rPr>
              <a:t>                 </a:t>
            </a:r>
            <a:r>
              <a:rPr lang="en-US" b="1" dirty="0"/>
              <a:t>42%</a:t>
            </a:r>
          </a:p>
          <a:p>
            <a:endParaRPr lang="en-US" b="1" dirty="0"/>
          </a:p>
          <a:p>
            <a:r>
              <a:rPr lang="en-US" b="1" dirty="0"/>
              <a:t>Early / Urgent Care        19%              </a:t>
            </a:r>
            <a:r>
              <a:rPr lang="en-US" b="1" dirty="0">
                <a:solidFill>
                  <a:srgbClr val="52F44A"/>
                </a:solidFill>
              </a:rPr>
              <a:t>17%</a:t>
            </a:r>
            <a:r>
              <a:rPr lang="en-US" b="1" dirty="0"/>
              <a:t>                  ----</a:t>
            </a:r>
          </a:p>
          <a:p>
            <a:endParaRPr lang="en-US" dirty="0">
              <a:highlight>
                <a:srgbClr val="FFFF00"/>
              </a:highlight>
            </a:endParaRPr>
          </a:p>
          <a:p>
            <a:endParaRPr lang="en-US" b="1" dirty="0">
              <a:highlight>
                <a:srgbClr val="FFFF00"/>
              </a:highlight>
            </a:endParaRPr>
          </a:p>
        </p:txBody>
      </p:sp>
    </p:spTree>
    <p:extLst>
      <p:ext uri="{BB962C8B-B14F-4D97-AF65-F5344CB8AC3E}">
        <p14:creationId xmlns:p14="http://schemas.microsoft.com/office/powerpoint/2010/main" val="105044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881C-95E1-A177-617B-0B7142549A6A}"/>
              </a:ext>
            </a:extLst>
          </p:cNvPr>
          <p:cNvSpPr>
            <a:spLocks noGrp="1"/>
          </p:cNvSpPr>
          <p:nvPr>
            <p:ph type="title"/>
          </p:nvPr>
        </p:nvSpPr>
        <p:spPr>
          <a:xfrm>
            <a:off x="2743200" y="373488"/>
            <a:ext cx="6475412" cy="528033"/>
          </a:xfrm>
        </p:spPr>
        <p:txBody>
          <a:bodyPr>
            <a:normAutofit/>
          </a:bodyPr>
          <a:lstStyle/>
          <a:p>
            <a:r>
              <a:rPr lang="en-US" sz="2800" dirty="0">
                <a:solidFill>
                  <a:schemeClr val="bg1"/>
                </a:solidFill>
              </a:rPr>
              <a:t>        </a:t>
            </a:r>
            <a:r>
              <a:rPr lang="en-US" sz="2400" b="1" dirty="0">
                <a:solidFill>
                  <a:srgbClr val="FF0000"/>
                </a:solidFill>
              </a:rPr>
              <a:t>URBAN / RURAL DISPARITY</a:t>
            </a:r>
          </a:p>
        </p:txBody>
      </p:sp>
      <p:sp>
        <p:nvSpPr>
          <p:cNvPr id="3" name="TextBox 2">
            <a:extLst>
              <a:ext uri="{FF2B5EF4-FFF2-40B4-BE49-F238E27FC236}">
                <a16:creationId xmlns:a16="http://schemas.microsoft.com/office/drawing/2014/main" id="{30C4E7F2-D992-8033-B1D3-C10F73F782DF}"/>
              </a:ext>
            </a:extLst>
          </p:cNvPr>
          <p:cNvSpPr txBox="1"/>
          <p:nvPr/>
        </p:nvSpPr>
        <p:spPr>
          <a:xfrm>
            <a:off x="2931459" y="1089212"/>
            <a:ext cx="8135470" cy="3447098"/>
          </a:xfrm>
          <a:prstGeom prst="rect">
            <a:avLst/>
          </a:prstGeom>
          <a:noFill/>
        </p:spPr>
        <p:txBody>
          <a:bodyPr wrap="square" rtlCol="0">
            <a:spAutoFit/>
          </a:bodyPr>
          <a:lstStyle/>
          <a:p>
            <a:r>
              <a:rPr lang="en-US" dirty="0"/>
              <a:t>        </a:t>
            </a:r>
          </a:p>
          <a:p>
            <a:r>
              <a:rPr lang="en-US" b="1" dirty="0"/>
              <a:t>         THIRD GRADE                      2016                    2022</a:t>
            </a:r>
            <a:r>
              <a:rPr lang="en-US" sz="2000" b="1" dirty="0">
                <a:solidFill>
                  <a:schemeClr val="bg1"/>
                </a:solidFill>
              </a:rPr>
              <a:t>EGRADE                       2016              2022</a:t>
            </a:r>
          </a:p>
          <a:p>
            <a:r>
              <a:rPr lang="en-US" dirty="0"/>
              <a:t>      </a:t>
            </a:r>
            <a:r>
              <a:rPr lang="en-US" sz="2000" dirty="0">
                <a:highlight>
                  <a:srgbClr val="FFFF00"/>
                </a:highlight>
              </a:rPr>
              <a:t>Decay Experience</a:t>
            </a:r>
            <a:r>
              <a:rPr lang="en-US" sz="2000" dirty="0"/>
              <a:t>              81% R               </a:t>
            </a:r>
            <a:r>
              <a:rPr lang="en-US" sz="2000" b="1" dirty="0">
                <a:solidFill>
                  <a:srgbClr val="52F44A"/>
                </a:solidFill>
              </a:rPr>
              <a:t>66% R</a:t>
            </a:r>
          </a:p>
          <a:p>
            <a:r>
              <a:rPr lang="en-US" sz="2000" dirty="0"/>
              <a:t>                                                 55% U               54% U </a:t>
            </a:r>
          </a:p>
          <a:p>
            <a:r>
              <a:rPr lang="en-US" sz="2000" dirty="0"/>
              <a:t>     Untreated Decay                 53% R               </a:t>
            </a:r>
            <a:r>
              <a:rPr lang="en-US" sz="2000" b="1" dirty="0">
                <a:solidFill>
                  <a:srgbClr val="52F44A"/>
                </a:solidFill>
              </a:rPr>
              <a:t>25% R</a:t>
            </a:r>
          </a:p>
          <a:p>
            <a:r>
              <a:rPr lang="en-US" sz="2000" dirty="0"/>
              <a:t>                                                 21% U               24% U</a:t>
            </a:r>
          </a:p>
          <a:p>
            <a:r>
              <a:rPr lang="en-US" sz="2000" dirty="0"/>
              <a:t>     </a:t>
            </a:r>
            <a:r>
              <a:rPr lang="en-US" sz="2000" dirty="0">
                <a:highlight>
                  <a:srgbClr val="FFFF00"/>
                </a:highlight>
              </a:rPr>
              <a:t>Dental Sealants  </a:t>
            </a:r>
            <a:r>
              <a:rPr lang="en-US" sz="2000" dirty="0"/>
              <a:t>                49% R                </a:t>
            </a:r>
            <a:r>
              <a:rPr lang="en-US" sz="2000" b="1" dirty="0">
                <a:solidFill>
                  <a:srgbClr val="52F44A"/>
                </a:solidFill>
              </a:rPr>
              <a:t>55% R</a:t>
            </a:r>
          </a:p>
          <a:p>
            <a:r>
              <a:rPr lang="en-US" sz="2000" dirty="0"/>
              <a:t>                                                 60% U                </a:t>
            </a:r>
            <a:r>
              <a:rPr lang="en-US" sz="2000" b="1" dirty="0">
                <a:solidFill>
                  <a:schemeClr val="accent6"/>
                </a:solidFill>
              </a:rPr>
              <a:t>49% U</a:t>
            </a:r>
          </a:p>
          <a:p>
            <a:r>
              <a:rPr lang="en-US" sz="2000" dirty="0"/>
              <a:t>     Early / Urgent Care              28% R               22% R</a:t>
            </a:r>
          </a:p>
          <a:p>
            <a:r>
              <a:rPr lang="en-US" sz="2000" dirty="0"/>
              <a:t>                                                  14% U               15% U  </a:t>
            </a:r>
          </a:p>
        </p:txBody>
      </p:sp>
      <p:sp>
        <p:nvSpPr>
          <p:cNvPr id="4" name="TextBox 3">
            <a:extLst>
              <a:ext uri="{FF2B5EF4-FFF2-40B4-BE49-F238E27FC236}">
                <a16:creationId xmlns:a16="http://schemas.microsoft.com/office/drawing/2014/main" id="{35ED023C-6FD1-7B06-1034-E37675EB8646}"/>
              </a:ext>
            </a:extLst>
          </p:cNvPr>
          <p:cNvSpPr txBox="1"/>
          <p:nvPr/>
        </p:nvSpPr>
        <p:spPr>
          <a:xfrm>
            <a:off x="3509682" y="5109882"/>
            <a:ext cx="5970494" cy="646331"/>
          </a:xfrm>
          <a:prstGeom prst="rect">
            <a:avLst/>
          </a:prstGeom>
          <a:noFill/>
        </p:spPr>
        <p:txBody>
          <a:bodyPr wrap="square" rtlCol="0">
            <a:spAutoFit/>
          </a:bodyPr>
          <a:lstStyle/>
          <a:p>
            <a:r>
              <a:rPr lang="en-US" b="1" dirty="0"/>
              <a:t> The Pandemic seemed to affect urban area </a:t>
            </a:r>
          </a:p>
          <a:p>
            <a:r>
              <a:rPr lang="en-US" b="1" dirty="0"/>
              <a:t>                   numbers more than rural </a:t>
            </a:r>
          </a:p>
        </p:txBody>
      </p:sp>
      <p:pic>
        <p:nvPicPr>
          <p:cNvPr id="1028" name="Picture 4" descr="Rural Nebraska lawmaker sees wind energy as an urgent… | Canary Media">
            <a:extLst>
              <a:ext uri="{FF2B5EF4-FFF2-40B4-BE49-F238E27FC236}">
                <a16:creationId xmlns:a16="http://schemas.microsoft.com/office/drawing/2014/main" id="{99A69742-8401-1AB6-5F5D-34E0A1078D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8188" y="4692183"/>
            <a:ext cx="3388659" cy="19649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ity skyline at night with a river&#10;&#10;AI-generated content may be incorrect.">
            <a:extLst>
              <a:ext uri="{FF2B5EF4-FFF2-40B4-BE49-F238E27FC236}">
                <a16:creationId xmlns:a16="http://schemas.microsoft.com/office/drawing/2014/main" id="{4E28BC63-20C9-5EDE-02E6-8696D59CB7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5153" y="4692183"/>
            <a:ext cx="3388659" cy="2046911"/>
          </a:xfrm>
          <a:prstGeom prst="rect">
            <a:avLst/>
          </a:prstGeom>
        </p:spPr>
      </p:pic>
      <p:sp>
        <p:nvSpPr>
          <p:cNvPr id="21" name="TextBox 20">
            <a:extLst>
              <a:ext uri="{FF2B5EF4-FFF2-40B4-BE49-F238E27FC236}">
                <a16:creationId xmlns:a16="http://schemas.microsoft.com/office/drawing/2014/main" id="{830B118C-7C92-993A-2188-EF0BA14A9D15}"/>
              </a:ext>
            </a:extLst>
          </p:cNvPr>
          <p:cNvSpPr txBox="1"/>
          <p:nvPr/>
        </p:nvSpPr>
        <p:spPr>
          <a:xfrm>
            <a:off x="215153" y="6929519"/>
            <a:ext cx="3388659" cy="230832"/>
          </a:xfrm>
          <a:prstGeom prst="rect">
            <a:avLst/>
          </a:prstGeom>
          <a:noFill/>
        </p:spPr>
        <p:txBody>
          <a:bodyPr wrap="square" rtlCol="0">
            <a:spAutoFit/>
          </a:bodyPr>
          <a:lstStyle/>
          <a:p>
            <a:r>
              <a:rPr lang="en-US" sz="900">
                <a:hlinkClick r:id="rId5" tooltip="https://www.flickr.com/photos/lyricbaritone/3659059294/"/>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2892752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665A-F0EA-9F22-6672-FBFE70D1B9B7}"/>
              </a:ext>
            </a:extLst>
          </p:cNvPr>
          <p:cNvSpPr>
            <a:spLocks noGrp="1"/>
          </p:cNvSpPr>
          <p:nvPr>
            <p:ph type="title"/>
          </p:nvPr>
        </p:nvSpPr>
        <p:spPr>
          <a:xfrm>
            <a:off x="3321425" y="1256258"/>
            <a:ext cx="5680880" cy="4301544"/>
          </a:xfrm>
        </p:spPr>
        <p:txBody>
          <a:bodyPr>
            <a:normAutofit/>
          </a:bodyPr>
          <a:lstStyle/>
          <a:p>
            <a:r>
              <a:rPr lang="en-US" sz="1800" b="1" dirty="0"/>
              <a:t>   56% of LTCF residents  have less than 20 teeth</a:t>
            </a:r>
            <a:br>
              <a:rPr lang="en-US" sz="1800" b="1" dirty="0"/>
            </a:br>
            <a:br>
              <a:rPr lang="en-US" sz="1800" b="1" dirty="0"/>
            </a:br>
            <a:r>
              <a:rPr lang="en-US" sz="1800" b="1" dirty="0"/>
              <a:t>28% Of LTCF residents have no natural teeth</a:t>
            </a:r>
            <a:br>
              <a:rPr lang="en-US" sz="1800" b="1" dirty="0"/>
            </a:br>
            <a:br>
              <a:rPr lang="en-US" sz="1800" b="1" dirty="0"/>
            </a:br>
            <a:r>
              <a:rPr lang="en-US" sz="1800" b="1" dirty="0"/>
              <a:t> </a:t>
            </a:r>
            <a:r>
              <a:rPr lang="en-US" sz="1800" b="1" dirty="0">
                <a:highlight>
                  <a:srgbClr val="FFFF00"/>
                </a:highlight>
              </a:rPr>
              <a:t>47% of LTCF residents have untreaded decay</a:t>
            </a:r>
            <a:br>
              <a:rPr lang="en-US" sz="1800" b="1" dirty="0"/>
            </a:br>
            <a:br>
              <a:rPr lang="en-US" sz="1800" b="1" dirty="0"/>
            </a:br>
            <a:r>
              <a:rPr lang="en-US" sz="1800" b="1" dirty="0"/>
              <a:t>  </a:t>
            </a:r>
            <a:r>
              <a:rPr lang="en-US" sz="1800" b="1" dirty="0">
                <a:highlight>
                  <a:srgbClr val="FFFF00"/>
                </a:highlight>
              </a:rPr>
              <a:t>31% LTCF residents have severe gum disease</a:t>
            </a:r>
            <a:br>
              <a:rPr lang="en-US" sz="1800" b="1" dirty="0"/>
            </a:br>
            <a:br>
              <a:rPr lang="en-US" sz="1800" b="1" dirty="0"/>
            </a:br>
            <a:r>
              <a:rPr lang="en-US" sz="1800" b="1" dirty="0"/>
              <a:t>52% of rural residents need restorative </a:t>
            </a:r>
            <a:br>
              <a:rPr lang="en-US" sz="1800" b="1" dirty="0"/>
            </a:br>
            <a:r>
              <a:rPr lang="en-US" sz="1800" b="1" dirty="0"/>
              <a:t>37% urban</a:t>
            </a:r>
            <a:br>
              <a:rPr lang="en-US" sz="1800" b="1" dirty="0"/>
            </a:br>
            <a:br>
              <a:rPr lang="en-US" sz="1800" b="1" dirty="0"/>
            </a:br>
            <a:r>
              <a:rPr lang="en-US" sz="1800" b="1" dirty="0"/>
              <a:t> 40% of rural residents need Perio care </a:t>
            </a:r>
            <a:br>
              <a:rPr lang="en-US" sz="1800" b="1" dirty="0"/>
            </a:br>
            <a:r>
              <a:rPr lang="en-US" sz="1800" b="1" dirty="0"/>
              <a:t>15% urban </a:t>
            </a:r>
            <a:br>
              <a:rPr lang="en-US" sz="1800" b="1" dirty="0"/>
            </a:br>
            <a:endParaRPr lang="en-US" sz="1800" b="1" dirty="0"/>
          </a:p>
        </p:txBody>
      </p:sp>
      <p:sp>
        <p:nvSpPr>
          <p:cNvPr id="3" name="TextBox 2">
            <a:extLst>
              <a:ext uri="{FF2B5EF4-FFF2-40B4-BE49-F238E27FC236}">
                <a16:creationId xmlns:a16="http://schemas.microsoft.com/office/drawing/2014/main" id="{EFA5D082-7C42-F119-63D9-2500E75BA9BB}"/>
              </a:ext>
            </a:extLst>
          </p:cNvPr>
          <p:cNvSpPr txBox="1"/>
          <p:nvPr/>
        </p:nvSpPr>
        <p:spPr>
          <a:xfrm>
            <a:off x="2253803" y="502276"/>
            <a:ext cx="7360844" cy="461665"/>
          </a:xfrm>
          <a:prstGeom prst="rect">
            <a:avLst/>
          </a:prstGeom>
          <a:noFill/>
        </p:spPr>
        <p:txBody>
          <a:bodyPr wrap="square" rtlCol="0">
            <a:spAutoFit/>
          </a:bodyPr>
          <a:lstStyle/>
          <a:p>
            <a:r>
              <a:rPr lang="en-US" sz="2400" b="1" dirty="0">
                <a:solidFill>
                  <a:srgbClr val="FF0000"/>
                </a:solidFill>
              </a:rPr>
              <a:t>         2019 NEBRASKA OLDER ADULT SURVEY</a:t>
            </a:r>
          </a:p>
        </p:txBody>
      </p:sp>
      <p:graphicFrame>
        <p:nvGraphicFramePr>
          <p:cNvPr id="4" name="Object 3">
            <a:extLst>
              <a:ext uri="{FF2B5EF4-FFF2-40B4-BE49-F238E27FC236}">
                <a16:creationId xmlns:a16="http://schemas.microsoft.com/office/drawing/2014/main" id="{C52354ED-D4C1-8DB8-9868-B2B7FF82A7CA}"/>
              </a:ext>
            </a:extLst>
          </p:cNvPr>
          <p:cNvGraphicFramePr>
            <a:graphicFrameLocks noChangeAspect="1"/>
          </p:cNvGraphicFramePr>
          <p:nvPr>
            <p:extLst>
              <p:ext uri="{D42A27DB-BD31-4B8C-83A1-F6EECF244321}">
                <p14:modId xmlns:p14="http://schemas.microsoft.com/office/powerpoint/2010/main" val="1405239700"/>
              </p:ext>
            </p:extLst>
          </p:nvPr>
        </p:nvGraphicFramePr>
        <p:xfrm>
          <a:off x="166080" y="1256258"/>
          <a:ext cx="3357469" cy="4345484"/>
        </p:xfrm>
        <a:graphic>
          <a:graphicData uri="http://schemas.openxmlformats.org/presentationml/2006/ole">
            <mc:AlternateContent xmlns:mc="http://schemas.openxmlformats.org/markup-compatibility/2006">
              <mc:Choice xmlns:v="urn:schemas-microsoft-com:vml" Requires="v">
                <p:oleObj name="Acrobat Document" r:id="rId2" imgW="5829212" imgH="7543800" progId="AcroExch.Document.DC">
                  <p:embed/>
                </p:oleObj>
              </mc:Choice>
              <mc:Fallback>
                <p:oleObj name="Acrobat Document" r:id="rId2" imgW="5829212" imgH="7543800" progId="AcroExch.Document.DC">
                  <p:embed/>
                  <p:pic>
                    <p:nvPicPr>
                      <p:cNvPr id="0" name=""/>
                      <p:cNvPicPr/>
                      <p:nvPr/>
                    </p:nvPicPr>
                    <p:blipFill>
                      <a:blip r:embed="rId3"/>
                      <a:stretch>
                        <a:fillRect/>
                      </a:stretch>
                    </p:blipFill>
                    <p:spPr>
                      <a:xfrm>
                        <a:off x="166080" y="1256258"/>
                        <a:ext cx="3357469" cy="4345484"/>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6614842-AD30-A9DA-F0F6-FDE13A19BFA0}"/>
              </a:ext>
            </a:extLst>
          </p:cNvPr>
          <p:cNvSpPr txBox="1"/>
          <p:nvPr/>
        </p:nvSpPr>
        <p:spPr>
          <a:xfrm>
            <a:off x="3832412" y="5217459"/>
            <a:ext cx="5935955" cy="369332"/>
          </a:xfrm>
          <a:prstGeom prst="rect">
            <a:avLst/>
          </a:prstGeom>
          <a:noFill/>
        </p:spPr>
        <p:txBody>
          <a:bodyPr wrap="square" rtlCol="0">
            <a:spAutoFit/>
          </a:bodyPr>
          <a:lstStyle/>
          <a:p>
            <a:r>
              <a:rPr lang="en-US" b="1" dirty="0"/>
              <a:t>The OOHD will conduct new survey in 2025-26</a:t>
            </a:r>
          </a:p>
        </p:txBody>
      </p:sp>
      <p:pic>
        <p:nvPicPr>
          <p:cNvPr id="2050" name="Picture 2" descr="Aging and Dental Health ...">
            <a:extLst>
              <a:ext uri="{FF2B5EF4-FFF2-40B4-BE49-F238E27FC236}">
                <a16:creationId xmlns:a16="http://schemas.microsoft.com/office/drawing/2014/main" id="{2EA64419-F157-B924-8A58-2EC822FB8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8612" y="2057400"/>
            <a:ext cx="2628247" cy="227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05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61D7A-8651-C37C-9B7B-ED677A41C3BE}"/>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BE96CCA-12F5-007C-5208-AD688D0D0E59}"/>
              </a:ext>
            </a:extLst>
          </p:cNvPr>
          <p:cNvGraphicFramePr>
            <a:graphicFrameLocks noChangeAspect="1"/>
          </p:cNvGraphicFramePr>
          <p:nvPr>
            <p:extLst>
              <p:ext uri="{D42A27DB-BD31-4B8C-83A1-F6EECF244321}">
                <p14:modId xmlns:p14="http://schemas.microsoft.com/office/powerpoint/2010/main" val="3629508533"/>
              </p:ext>
            </p:extLst>
          </p:nvPr>
        </p:nvGraphicFramePr>
        <p:xfrm>
          <a:off x="407708" y="1053166"/>
          <a:ext cx="4186238" cy="5418138"/>
        </p:xfrm>
        <a:graphic>
          <a:graphicData uri="http://schemas.openxmlformats.org/presentationml/2006/ole">
            <mc:AlternateContent xmlns:mc="http://schemas.openxmlformats.org/markup-compatibility/2006">
              <mc:Choice xmlns:v="urn:schemas-microsoft-com:vml" Requires="v">
                <p:oleObj name="Acrobat Document" r:id="rId2" imgW="5829212" imgH="7543800" progId="AcroExch.Document.DC">
                  <p:embed/>
                </p:oleObj>
              </mc:Choice>
              <mc:Fallback>
                <p:oleObj name="Acrobat Document" r:id="rId2" imgW="5829212" imgH="7543800" progId="AcroExch.Document.DC">
                  <p:embed/>
                  <p:pic>
                    <p:nvPicPr>
                      <p:cNvPr id="0" name=""/>
                      <p:cNvPicPr/>
                      <p:nvPr/>
                    </p:nvPicPr>
                    <p:blipFill>
                      <a:blip r:embed="rId3"/>
                      <a:stretch>
                        <a:fillRect/>
                      </a:stretch>
                    </p:blipFill>
                    <p:spPr>
                      <a:xfrm>
                        <a:off x="407708" y="1053166"/>
                        <a:ext cx="4186238" cy="541813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04D60C5-E70D-CCB3-7B4A-47D1B5C37F0C}"/>
              </a:ext>
            </a:extLst>
          </p:cNvPr>
          <p:cNvSpPr txBox="1"/>
          <p:nvPr/>
        </p:nvSpPr>
        <p:spPr>
          <a:xfrm>
            <a:off x="1232647" y="491691"/>
            <a:ext cx="8899599" cy="461665"/>
          </a:xfrm>
          <a:prstGeom prst="rect">
            <a:avLst/>
          </a:prstGeom>
          <a:noFill/>
        </p:spPr>
        <p:txBody>
          <a:bodyPr wrap="square" rtlCol="0">
            <a:spAutoFit/>
          </a:bodyPr>
          <a:lstStyle/>
          <a:p>
            <a:r>
              <a:rPr lang="en-US" sz="2400" b="1" dirty="0">
                <a:solidFill>
                  <a:srgbClr val="FF0000"/>
                </a:solidFill>
              </a:rPr>
              <a:t>2019 NEBRASKA DENTAL PATIENT USE OF HOSPITAL ERs</a:t>
            </a:r>
            <a:r>
              <a:rPr lang="en-US" sz="2000" b="1" dirty="0">
                <a:solidFill>
                  <a:srgbClr val="FF0000"/>
                </a:solidFill>
              </a:rPr>
              <a:t> </a:t>
            </a:r>
          </a:p>
        </p:txBody>
      </p:sp>
      <p:sp>
        <p:nvSpPr>
          <p:cNvPr id="4" name="TextBox 3">
            <a:extLst>
              <a:ext uri="{FF2B5EF4-FFF2-40B4-BE49-F238E27FC236}">
                <a16:creationId xmlns:a16="http://schemas.microsoft.com/office/drawing/2014/main" id="{447872A6-CD5E-0D2E-AEEE-7AA570BE865A}"/>
              </a:ext>
            </a:extLst>
          </p:cNvPr>
          <p:cNvSpPr txBox="1"/>
          <p:nvPr/>
        </p:nvSpPr>
        <p:spPr>
          <a:xfrm>
            <a:off x="4830946" y="1132884"/>
            <a:ext cx="6128408" cy="7294305"/>
          </a:xfrm>
          <a:prstGeom prst="rect">
            <a:avLst/>
          </a:prstGeom>
          <a:noFill/>
        </p:spPr>
        <p:txBody>
          <a:bodyPr wrap="square" rtlCol="0">
            <a:spAutoFit/>
          </a:bodyPr>
          <a:lstStyle/>
          <a:p>
            <a:r>
              <a:rPr lang="en-US" dirty="0"/>
              <a:t>- </a:t>
            </a:r>
            <a:r>
              <a:rPr lang="en-US" dirty="0">
                <a:highlight>
                  <a:srgbClr val="FFFF00"/>
                </a:highlight>
              </a:rPr>
              <a:t>Average 7,982 dental patient visits per year</a:t>
            </a:r>
          </a:p>
          <a:p>
            <a:endParaRPr lang="en-US" dirty="0">
              <a:highlight>
                <a:srgbClr val="FFFF00"/>
              </a:highlight>
            </a:endParaRPr>
          </a:p>
          <a:p>
            <a:r>
              <a:rPr lang="en-US" dirty="0"/>
              <a:t>- </a:t>
            </a:r>
            <a:r>
              <a:rPr lang="en-US" dirty="0">
                <a:highlight>
                  <a:srgbClr val="FFFF00"/>
                </a:highlight>
              </a:rPr>
              <a:t>Average cost per ER visit was $1,375</a:t>
            </a:r>
          </a:p>
          <a:p>
            <a:endParaRPr lang="en-US" dirty="0"/>
          </a:p>
          <a:p>
            <a:r>
              <a:rPr lang="en-US" dirty="0"/>
              <a:t>- Average yearly cost was approx. $10 Million USD</a:t>
            </a:r>
          </a:p>
          <a:p>
            <a:pPr marL="285750" indent="-285750">
              <a:buFontTx/>
              <a:buChar char="-"/>
            </a:pPr>
            <a:endParaRPr lang="en-US" dirty="0"/>
          </a:p>
          <a:p>
            <a:r>
              <a:rPr lang="en-US" dirty="0"/>
              <a:t>- 45% of visits by patients 26-45 years old</a:t>
            </a:r>
          </a:p>
          <a:p>
            <a:pPr marL="285750" indent="-285750">
              <a:buFontTx/>
              <a:buChar char="-"/>
            </a:pPr>
            <a:endParaRPr lang="en-US" dirty="0"/>
          </a:p>
          <a:p>
            <a:r>
              <a:rPr lang="en-US" dirty="0"/>
              <a:t>- Dental ER visits in the US cost hospitals, taxpayers                    </a:t>
            </a:r>
          </a:p>
          <a:p>
            <a:r>
              <a:rPr lang="en-US" dirty="0"/>
              <a:t>  and the government approx. $2 Billion per year  </a:t>
            </a:r>
          </a:p>
          <a:p>
            <a:endParaRPr lang="en-US" dirty="0"/>
          </a:p>
          <a:p>
            <a:r>
              <a:rPr lang="en-US" dirty="0"/>
              <a:t>- </a:t>
            </a:r>
            <a:r>
              <a:rPr lang="en-US" dirty="0">
                <a:highlight>
                  <a:srgbClr val="FFFF00"/>
                </a:highlight>
              </a:rPr>
              <a:t>New 2025-26 report is being conducted by the OOHD       </a:t>
            </a:r>
          </a:p>
          <a:p>
            <a:r>
              <a:rPr lang="en-US" dirty="0">
                <a:highlight>
                  <a:srgbClr val="FFFF00"/>
                </a:highlight>
              </a:rPr>
              <a:t>  and Creighton that shows fewer ER dental patients</a:t>
            </a:r>
          </a:p>
          <a:p>
            <a:r>
              <a:rPr lang="en-US" dirty="0">
                <a:highlight>
                  <a:srgbClr val="FFFF00"/>
                </a:highlight>
              </a:rPr>
              <a:t>  but much higher costs</a:t>
            </a:r>
          </a:p>
          <a:p>
            <a:endParaRPr lang="en-US" dirty="0">
              <a:highlight>
                <a:srgbClr val="FFFF00"/>
              </a:highlight>
            </a:endParaRPr>
          </a:p>
          <a:p>
            <a:r>
              <a:rPr lang="en-US" dirty="0"/>
              <a:t>- </a:t>
            </a:r>
            <a:r>
              <a:rPr lang="en-US" dirty="0">
                <a:highlight>
                  <a:srgbClr val="FFFF00"/>
                </a:highlight>
              </a:rPr>
              <a:t>Free and Urgent Clinics are helping ease</a:t>
            </a:r>
          </a:p>
          <a:p>
            <a:r>
              <a:rPr lang="en-US" dirty="0">
                <a:highlight>
                  <a:srgbClr val="FFFF00"/>
                </a:highlight>
              </a:rPr>
              <a:t>  burden on ERs: CU Diversion, COD Sharing,</a:t>
            </a:r>
          </a:p>
          <a:p>
            <a:r>
              <a:rPr lang="en-US" dirty="0">
                <a:highlight>
                  <a:srgbClr val="FFFF00"/>
                </a:highlight>
              </a:rPr>
              <a:t>  PCM, CWAH, Heart Ministry, Dental Home </a:t>
            </a:r>
            <a:r>
              <a:rPr lang="en-US" dirty="0" err="1">
                <a:highlight>
                  <a:srgbClr val="FFFF00"/>
                </a:highlight>
              </a:rPr>
              <a:t>Innitative</a:t>
            </a:r>
            <a:endParaRPr lang="en-US" dirty="0">
              <a:highlight>
                <a:srgbClr val="FFFF00"/>
              </a:highlight>
            </a:endParaRPr>
          </a:p>
          <a:p>
            <a:r>
              <a:rPr lang="en-US" dirty="0"/>
              <a:t> </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951127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CCD3-03BA-9261-D4AD-07A900DCD1AD}"/>
              </a:ext>
            </a:extLst>
          </p:cNvPr>
          <p:cNvSpPr>
            <a:spLocks noGrp="1"/>
          </p:cNvSpPr>
          <p:nvPr>
            <p:ph type="title"/>
          </p:nvPr>
        </p:nvSpPr>
        <p:spPr>
          <a:xfrm>
            <a:off x="838200" y="-315589"/>
            <a:ext cx="10490650" cy="2006277"/>
          </a:xfrm>
        </p:spPr>
        <p:txBody>
          <a:bodyPr>
            <a:normAutofit/>
          </a:bodyPr>
          <a:lstStyle/>
          <a:p>
            <a:r>
              <a:rPr lang="en-US" sz="2400" dirty="0">
                <a:solidFill>
                  <a:srgbClr val="FF0000"/>
                </a:solidFill>
              </a:rPr>
              <a:t>NEBRASKA VETERAN SERVICES </a:t>
            </a:r>
            <a:br>
              <a:rPr lang="en-US" sz="2400" dirty="0">
                <a:solidFill>
                  <a:srgbClr val="FF0000"/>
                </a:solidFill>
              </a:rPr>
            </a:br>
            <a:r>
              <a:rPr lang="en-US" sz="2400" dirty="0">
                <a:solidFill>
                  <a:srgbClr val="FF0000"/>
                </a:solidFill>
              </a:rPr>
              <a:t>2023 VETMOM</a:t>
            </a:r>
            <a:br>
              <a:rPr lang="en-US" sz="2400" dirty="0">
                <a:solidFill>
                  <a:srgbClr val="FF0000"/>
                </a:solidFill>
              </a:rPr>
            </a:br>
            <a:r>
              <a:rPr lang="en-US" sz="2400" dirty="0">
                <a:solidFill>
                  <a:srgbClr val="FF0000"/>
                </a:solidFill>
              </a:rPr>
              <a:t>2024 VETSmile</a:t>
            </a:r>
          </a:p>
        </p:txBody>
      </p:sp>
      <p:graphicFrame>
        <p:nvGraphicFramePr>
          <p:cNvPr id="3" name="Object 2">
            <a:extLst>
              <a:ext uri="{FF2B5EF4-FFF2-40B4-BE49-F238E27FC236}">
                <a16:creationId xmlns:a16="http://schemas.microsoft.com/office/drawing/2014/main" id="{46DA87A2-FAF5-6DEB-DFBE-021959B91D74}"/>
              </a:ext>
            </a:extLst>
          </p:cNvPr>
          <p:cNvGraphicFramePr>
            <a:graphicFrameLocks noChangeAspect="1"/>
          </p:cNvGraphicFramePr>
          <p:nvPr>
            <p:extLst>
              <p:ext uri="{D42A27DB-BD31-4B8C-83A1-F6EECF244321}">
                <p14:modId xmlns:p14="http://schemas.microsoft.com/office/powerpoint/2010/main" val="1977728265"/>
              </p:ext>
            </p:extLst>
          </p:nvPr>
        </p:nvGraphicFramePr>
        <p:xfrm>
          <a:off x="3795165" y="1279861"/>
          <a:ext cx="4186238" cy="5418138"/>
        </p:xfrm>
        <a:graphic>
          <a:graphicData uri="http://schemas.openxmlformats.org/presentationml/2006/ole">
            <mc:AlternateContent xmlns:mc="http://schemas.openxmlformats.org/markup-compatibility/2006">
              <mc:Choice xmlns:v="urn:schemas-microsoft-com:vml" Requires="v">
                <p:oleObj name="Acrobat Document" r:id="rId2" imgW="5829212" imgH="7543800" progId="AcroExch.Document.DC">
                  <p:embed/>
                </p:oleObj>
              </mc:Choice>
              <mc:Fallback>
                <p:oleObj name="Acrobat Document" r:id="rId2" imgW="5829212" imgH="7543800" progId="AcroExch.Document.DC">
                  <p:embed/>
                  <p:pic>
                    <p:nvPicPr>
                      <p:cNvPr id="3" name="Object 2">
                        <a:extLst>
                          <a:ext uri="{FF2B5EF4-FFF2-40B4-BE49-F238E27FC236}">
                            <a16:creationId xmlns:a16="http://schemas.microsoft.com/office/drawing/2014/main" id="{46DA87A2-FAF5-6DEB-DFBE-021959B91D74}"/>
                          </a:ext>
                        </a:extLst>
                      </p:cNvPr>
                      <p:cNvPicPr/>
                      <p:nvPr/>
                    </p:nvPicPr>
                    <p:blipFill>
                      <a:blip r:embed="rId3"/>
                      <a:stretch>
                        <a:fillRect/>
                      </a:stretch>
                    </p:blipFill>
                    <p:spPr>
                      <a:xfrm>
                        <a:off x="3795165" y="1279861"/>
                        <a:ext cx="4186238" cy="5418138"/>
                      </a:xfrm>
                      <a:prstGeom prst="rect">
                        <a:avLst/>
                      </a:prstGeom>
                    </p:spPr>
                  </p:pic>
                </p:oleObj>
              </mc:Fallback>
            </mc:AlternateContent>
          </a:graphicData>
        </a:graphic>
      </p:graphicFrame>
      <p:pic>
        <p:nvPicPr>
          <p:cNvPr id="4" name="Picture 3" descr="A group of people saluting&#10;&#10;AI-generated content may be incorrect.">
            <a:extLst>
              <a:ext uri="{FF2B5EF4-FFF2-40B4-BE49-F238E27FC236}">
                <a16:creationId xmlns:a16="http://schemas.microsoft.com/office/drawing/2014/main" id="{9444F81B-42FF-E880-4A57-92B038A99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82" y="3028445"/>
            <a:ext cx="3673784" cy="2906692"/>
          </a:xfrm>
          <a:prstGeom prst="rect">
            <a:avLst/>
          </a:prstGeom>
        </p:spPr>
      </p:pic>
      <p:pic>
        <p:nvPicPr>
          <p:cNvPr id="6" name="Picture 5" descr="A group of people sitting in chairs&#10;&#10;AI-generated content may be incorrect.">
            <a:extLst>
              <a:ext uri="{FF2B5EF4-FFF2-40B4-BE49-F238E27FC236}">
                <a16:creationId xmlns:a16="http://schemas.microsoft.com/office/drawing/2014/main" id="{6375A82F-CDCA-80E7-8747-1F45261437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1403" y="3028445"/>
            <a:ext cx="4029833" cy="2906692"/>
          </a:xfrm>
          <a:prstGeom prst="rect">
            <a:avLst/>
          </a:prstGeom>
        </p:spPr>
      </p:pic>
    </p:spTree>
    <p:extLst>
      <p:ext uri="{BB962C8B-B14F-4D97-AF65-F5344CB8AC3E}">
        <p14:creationId xmlns:p14="http://schemas.microsoft.com/office/powerpoint/2010/main" val="3487384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99CB52-6CFB-9943-BC5C-2C32D8805356}"/>
              </a:ext>
            </a:extLst>
          </p:cNvPr>
          <p:cNvSpPr txBox="1"/>
          <p:nvPr/>
        </p:nvSpPr>
        <p:spPr>
          <a:xfrm>
            <a:off x="1035424" y="1586753"/>
            <a:ext cx="11443447" cy="4524315"/>
          </a:xfrm>
          <a:prstGeom prst="rect">
            <a:avLst/>
          </a:prstGeom>
          <a:noFill/>
        </p:spPr>
        <p:txBody>
          <a:bodyPr wrap="square" rtlCol="0">
            <a:spAutoFit/>
          </a:bodyPr>
          <a:lstStyle/>
          <a:p>
            <a:endParaRPr lang="en-US" dirty="0"/>
          </a:p>
          <a:p>
            <a:endParaRPr lang="en-US" dirty="0"/>
          </a:p>
          <a:p>
            <a:r>
              <a:rPr lang="en-US" dirty="0"/>
              <a:t>-   Need to increase Dentist workforce in rural shortage areas</a:t>
            </a:r>
          </a:p>
          <a:p>
            <a:endParaRPr lang="en-US" dirty="0"/>
          </a:p>
          <a:p>
            <a:r>
              <a:rPr lang="en-US" dirty="0"/>
              <a:t>-   Need to increase Medicaid providers for low-income patients</a:t>
            </a:r>
          </a:p>
          <a:p>
            <a:pPr marL="285750" indent="-285750">
              <a:buFontTx/>
              <a:buChar char="-"/>
            </a:pPr>
            <a:endParaRPr lang="en-US" dirty="0"/>
          </a:p>
          <a:p>
            <a:pPr marL="285750" indent="-285750">
              <a:buFontTx/>
              <a:buChar char="-"/>
            </a:pPr>
            <a:r>
              <a:rPr lang="en-US" dirty="0"/>
              <a:t>Need to support and increase PHA workforce and preventive care services</a:t>
            </a:r>
          </a:p>
          <a:p>
            <a:pPr marL="285750" indent="-285750">
              <a:buFontTx/>
              <a:buChar char="-"/>
            </a:pPr>
            <a:endParaRPr lang="en-US" dirty="0"/>
          </a:p>
          <a:p>
            <a:pPr marL="285750" indent="-285750">
              <a:buFontTx/>
              <a:buChar char="-"/>
            </a:pPr>
            <a:r>
              <a:rPr lang="en-US" dirty="0"/>
              <a:t>Need to expand urgent care programs to lessen burden on Hospital ERs</a:t>
            </a:r>
          </a:p>
          <a:p>
            <a:pPr marL="285750" indent="-285750">
              <a:buFontTx/>
              <a:buChar char="-"/>
            </a:pPr>
            <a:endParaRPr lang="en-US" dirty="0"/>
          </a:p>
          <a:p>
            <a:pPr marL="285750" indent="-285750">
              <a:buFontTx/>
              <a:buChar char="-"/>
            </a:pPr>
            <a:r>
              <a:rPr lang="en-US" dirty="0"/>
              <a:t>Need to expand access to dental services for older adults</a:t>
            </a:r>
          </a:p>
          <a:p>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8" name="TextBox 7">
            <a:extLst>
              <a:ext uri="{FF2B5EF4-FFF2-40B4-BE49-F238E27FC236}">
                <a16:creationId xmlns:a16="http://schemas.microsoft.com/office/drawing/2014/main" id="{75F2729C-BA37-4D25-1B6C-3F28D5AAA328}"/>
              </a:ext>
            </a:extLst>
          </p:cNvPr>
          <p:cNvSpPr txBox="1"/>
          <p:nvPr/>
        </p:nvSpPr>
        <p:spPr>
          <a:xfrm>
            <a:off x="2751292" y="790832"/>
            <a:ext cx="6933711" cy="461665"/>
          </a:xfrm>
          <a:prstGeom prst="rect">
            <a:avLst/>
          </a:prstGeom>
          <a:noFill/>
        </p:spPr>
        <p:txBody>
          <a:bodyPr wrap="square" rtlCol="0">
            <a:spAutoFit/>
          </a:bodyPr>
          <a:lstStyle/>
          <a:p>
            <a:r>
              <a:rPr lang="en-US" sz="2400" dirty="0">
                <a:solidFill>
                  <a:srgbClr val="FF0000"/>
                </a:solidFill>
              </a:rPr>
              <a:t>NEBRASKA ORAL HEALTH CHALLENGES </a:t>
            </a:r>
          </a:p>
        </p:txBody>
      </p:sp>
    </p:spTree>
    <p:extLst>
      <p:ext uri="{BB962C8B-B14F-4D97-AF65-F5344CB8AC3E}">
        <p14:creationId xmlns:p14="http://schemas.microsoft.com/office/powerpoint/2010/main" val="282547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Oral Health in America: Advances and Challen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2" name="Picture 4" descr="Oral Health in America: Advances and Challen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112" y="160338"/>
            <a:ext cx="4812273" cy="59506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13205" y="3896751"/>
            <a:ext cx="3338684" cy="923330"/>
          </a:xfrm>
          <a:prstGeom prst="rect">
            <a:avLst/>
          </a:prstGeom>
          <a:noFill/>
        </p:spPr>
        <p:txBody>
          <a:bodyPr wrap="square" rtlCol="0">
            <a:spAutoFit/>
          </a:bodyPr>
          <a:lstStyle/>
          <a:p>
            <a:r>
              <a:rPr lang="en-US" dirty="0"/>
              <a:t>Sylvia Trent-Adams.</a:t>
            </a:r>
          </a:p>
          <a:p>
            <a:r>
              <a:rPr lang="en-US" dirty="0"/>
              <a:t>Acting U.S. Surgeon General </a:t>
            </a:r>
          </a:p>
          <a:p>
            <a:r>
              <a:rPr lang="en-US" dirty="0"/>
              <a:t>New: Dr. Casey Means</a:t>
            </a:r>
          </a:p>
        </p:txBody>
      </p:sp>
      <p:sp>
        <p:nvSpPr>
          <p:cNvPr id="15" name="TextBox 14"/>
          <p:cNvSpPr txBox="1"/>
          <p:nvPr/>
        </p:nvSpPr>
        <p:spPr>
          <a:xfrm>
            <a:off x="7662930" y="6387921"/>
            <a:ext cx="3825025" cy="369332"/>
          </a:xfrm>
          <a:prstGeom prst="rect">
            <a:avLst/>
          </a:prstGeom>
          <a:noFill/>
        </p:spPr>
        <p:txBody>
          <a:bodyPr wrap="square" rtlCol="0">
            <a:spAutoFit/>
          </a:bodyPr>
          <a:lstStyle/>
          <a:p>
            <a:r>
              <a:rPr lang="en-US" dirty="0"/>
              <a:t>       </a:t>
            </a:r>
            <a:r>
              <a:rPr lang="en-US" b="1" dirty="0">
                <a:solidFill>
                  <a:srgbClr val="FF0000"/>
                </a:solidFill>
              </a:rPr>
              <a:t>Released December 2021 </a:t>
            </a:r>
          </a:p>
        </p:txBody>
      </p:sp>
      <p:sp>
        <p:nvSpPr>
          <p:cNvPr id="14" name="TextBox 13"/>
          <p:cNvSpPr txBox="1"/>
          <p:nvPr/>
        </p:nvSpPr>
        <p:spPr>
          <a:xfrm>
            <a:off x="1" y="4499172"/>
            <a:ext cx="6940112" cy="1815882"/>
          </a:xfrm>
          <a:prstGeom prst="rect">
            <a:avLst/>
          </a:prstGeom>
          <a:noFill/>
        </p:spPr>
        <p:txBody>
          <a:bodyPr wrap="square" rtlCol="0">
            <a:spAutoFit/>
          </a:bodyPr>
          <a:lstStyle/>
          <a:p>
            <a:r>
              <a:rPr lang="en-US" dirty="0"/>
              <a:t>  </a:t>
            </a:r>
          </a:p>
          <a:p>
            <a:endParaRPr lang="en-US" sz="2000" b="1" dirty="0">
              <a:solidFill>
                <a:srgbClr val="FF0000"/>
              </a:solidFill>
            </a:endParaRPr>
          </a:p>
          <a:p>
            <a:r>
              <a:rPr lang="en-US" sz="2000" b="1" dirty="0">
                <a:solidFill>
                  <a:srgbClr val="FF0000"/>
                </a:solidFill>
              </a:rPr>
              <a:t> Call to Action: Improve the Oral Health of the Nation</a:t>
            </a:r>
          </a:p>
          <a:p>
            <a:endParaRPr lang="en-US" dirty="0"/>
          </a:p>
          <a:p>
            <a:r>
              <a:rPr lang="en-US" dirty="0"/>
              <a:t> </a:t>
            </a:r>
          </a:p>
          <a:p>
            <a:r>
              <a:rPr lang="en-US" dirty="0"/>
              <a:t>   </a:t>
            </a:r>
          </a:p>
        </p:txBody>
      </p:sp>
      <p:pic>
        <p:nvPicPr>
          <p:cNvPr id="2" name="Picture 2" descr="5 Things to Know About Acting U.S. Surgeon General, Sylvia Trent-Adams">
            <a:extLst>
              <a:ext uri="{FF2B5EF4-FFF2-40B4-BE49-F238E27FC236}">
                <a16:creationId xmlns:a16="http://schemas.microsoft.com/office/drawing/2014/main" id="{4444B65C-506E-A271-1058-347F3C2DC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3049" y="388853"/>
            <a:ext cx="2806318" cy="350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06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192299709"/>
              </p:ext>
            </p:extLst>
          </p:nvPr>
        </p:nvGraphicFramePr>
        <p:xfrm>
          <a:off x="7665508" y="726141"/>
          <a:ext cx="3889081" cy="5029890"/>
        </p:xfrm>
        <a:graphic>
          <a:graphicData uri="http://schemas.openxmlformats.org/presentationml/2006/ole">
            <mc:AlternateContent xmlns:mc="http://schemas.openxmlformats.org/markup-compatibility/2006">
              <mc:Choice xmlns:v="urn:schemas-microsoft-com:vml" Requires="v">
                <p:oleObj name="Acrobat Document" r:id="rId3" imgW="5829199" imgH="7543800" progId="AcroExch.Document.DC">
                  <p:embed/>
                </p:oleObj>
              </mc:Choice>
              <mc:Fallback>
                <p:oleObj name="Acrobat Document" r:id="rId3" imgW="5829199" imgH="7543800" progId="AcroExch.Document.DC">
                  <p:embed/>
                  <p:pic>
                    <p:nvPicPr>
                      <p:cNvPr id="6" name="Object 5"/>
                      <p:cNvPicPr/>
                      <p:nvPr/>
                    </p:nvPicPr>
                    <p:blipFill>
                      <a:blip r:embed="rId4"/>
                      <a:stretch>
                        <a:fillRect/>
                      </a:stretch>
                    </p:blipFill>
                    <p:spPr>
                      <a:xfrm>
                        <a:off x="7665508" y="726141"/>
                        <a:ext cx="3889081" cy="5029890"/>
                      </a:xfrm>
                      <a:prstGeom prst="rect">
                        <a:avLst/>
                      </a:prstGeom>
                    </p:spPr>
                  </p:pic>
                </p:oleObj>
              </mc:Fallback>
            </mc:AlternateContent>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288" y="2519598"/>
            <a:ext cx="3889081" cy="2245702"/>
          </a:xfrm>
          <a:prstGeom prst="rect">
            <a:avLst/>
          </a:prstGeom>
        </p:spPr>
      </p:pic>
      <p:sp>
        <p:nvSpPr>
          <p:cNvPr id="4" name="TextBox 3"/>
          <p:cNvSpPr txBox="1"/>
          <p:nvPr/>
        </p:nvSpPr>
        <p:spPr>
          <a:xfrm>
            <a:off x="1937289" y="5002306"/>
            <a:ext cx="4158712" cy="923330"/>
          </a:xfrm>
          <a:prstGeom prst="rect">
            <a:avLst/>
          </a:prstGeom>
          <a:noFill/>
        </p:spPr>
        <p:txBody>
          <a:bodyPr wrap="square" rtlCol="0">
            <a:spAutoFit/>
          </a:bodyPr>
          <a:lstStyle/>
          <a:p>
            <a:r>
              <a:rPr lang="en-US" b="1" dirty="0"/>
              <a:t>Questions: Dr. Charles F. Craft</a:t>
            </a:r>
          </a:p>
          <a:p>
            <a:r>
              <a:rPr lang="en-US" b="1" dirty="0">
                <a:hlinkClick r:id="rId6">
                  <a:extLst>
                    <a:ext uri="{A12FA001-AC4F-418D-AE19-62706E023703}">
                      <ahyp:hlinkClr xmlns:ahyp="http://schemas.microsoft.com/office/drawing/2018/hyperlinkcolor" val="tx"/>
                    </a:ext>
                  </a:extLst>
                </a:hlinkClick>
              </a:rPr>
              <a:t>charles.craft@Nebraska.gov</a:t>
            </a:r>
            <a:endParaRPr lang="en-US" b="1" dirty="0"/>
          </a:p>
          <a:p>
            <a:r>
              <a:rPr lang="en-US" b="1" dirty="0"/>
              <a:t>#402-890-7400</a:t>
            </a:r>
          </a:p>
        </p:txBody>
      </p:sp>
      <p:sp>
        <p:nvSpPr>
          <p:cNvPr id="7" name="TextBox 6">
            <a:extLst>
              <a:ext uri="{FF2B5EF4-FFF2-40B4-BE49-F238E27FC236}">
                <a16:creationId xmlns:a16="http://schemas.microsoft.com/office/drawing/2014/main" id="{B227A0DA-4F7C-6470-52A7-F6A6ABC96167}"/>
              </a:ext>
            </a:extLst>
          </p:cNvPr>
          <p:cNvSpPr txBox="1"/>
          <p:nvPr/>
        </p:nvSpPr>
        <p:spPr>
          <a:xfrm>
            <a:off x="1506071" y="1169894"/>
            <a:ext cx="5513295" cy="646331"/>
          </a:xfrm>
          <a:prstGeom prst="rect">
            <a:avLst/>
          </a:prstGeom>
          <a:noFill/>
        </p:spPr>
        <p:txBody>
          <a:bodyPr wrap="square" rtlCol="0">
            <a:spAutoFit/>
          </a:bodyPr>
          <a:lstStyle/>
          <a:p>
            <a:r>
              <a:rPr lang="en-US" b="1" dirty="0"/>
              <a:t>Oral Health Reports, Resources and Educational </a:t>
            </a:r>
          </a:p>
          <a:p>
            <a:r>
              <a:rPr lang="en-US" b="1" dirty="0"/>
              <a:t>Resources can be found on the OOHD Website:</a:t>
            </a:r>
          </a:p>
        </p:txBody>
      </p:sp>
    </p:spTree>
    <p:extLst>
      <p:ext uri="{BB962C8B-B14F-4D97-AF65-F5344CB8AC3E}">
        <p14:creationId xmlns:p14="http://schemas.microsoft.com/office/powerpoint/2010/main" val="416990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026C-E3B9-C47E-A0E3-03678A403E72}"/>
              </a:ext>
            </a:extLst>
          </p:cNvPr>
          <p:cNvSpPr>
            <a:spLocks noGrp="1"/>
          </p:cNvSpPr>
          <p:nvPr>
            <p:ph type="title"/>
          </p:nvPr>
        </p:nvSpPr>
        <p:spPr/>
        <p:txBody>
          <a:bodyPr/>
          <a:lstStyle/>
          <a:p>
            <a:r>
              <a:rPr lang="en-US" dirty="0"/>
              <a:t>NE Oral Health Surveillance </a:t>
            </a:r>
            <a:br>
              <a:rPr lang="en-US" dirty="0"/>
            </a:br>
            <a:r>
              <a:rPr lang="en-US" dirty="0"/>
              <a:t>System Report 2024</a:t>
            </a:r>
          </a:p>
        </p:txBody>
      </p:sp>
      <p:graphicFrame>
        <p:nvGraphicFramePr>
          <p:cNvPr id="3" name="Object 2">
            <a:extLst>
              <a:ext uri="{FF2B5EF4-FFF2-40B4-BE49-F238E27FC236}">
                <a16:creationId xmlns:a16="http://schemas.microsoft.com/office/drawing/2014/main" id="{4B51C14B-EBB7-56A6-F346-3D323FDED291}"/>
              </a:ext>
            </a:extLst>
          </p:cNvPr>
          <p:cNvGraphicFramePr>
            <a:graphicFrameLocks noChangeAspect="1"/>
          </p:cNvGraphicFramePr>
          <p:nvPr>
            <p:extLst>
              <p:ext uri="{D42A27DB-BD31-4B8C-83A1-F6EECF244321}">
                <p14:modId xmlns:p14="http://schemas.microsoft.com/office/powerpoint/2010/main" val="2474319199"/>
              </p:ext>
            </p:extLst>
          </p:nvPr>
        </p:nvGraphicFramePr>
        <p:xfrm>
          <a:off x="240482" y="1608230"/>
          <a:ext cx="3565035" cy="4884645"/>
        </p:xfrm>
        <a:graphic>
          <a:graphicData uri="http://schemas.openxmlformats.org/presentationml/2006/ole">
            <mc:AlternateContent xmlns:mc="http://schemas.openxmlformats.org/markup-compatibility/2006">
              <mc:Choice xmlns:v="urn:schemas-microsoft-com:vml" Requires="v">
                <p:oleObj name="Acrobat Document" r:id="rId2" imgW="5829212" imgH="7543800" progId="AcroExch.Document.DC">
                  <p:embed/>
                </p:oleObj>
              </mc:Choice>
              <mc:Fallback>
                <p:oleObj name="Acrobat Document" r:id="rId2" imgW="5829212" imgH="7543800" progId="AcroExch.Document.DC">
                  <p:embed/>
                  <p:pic>
                    <p:nvPicPr>
                      <p:cNvPr id="5" name="Object 4">
                        <a:extLst>
                          <a:ext uri="{FF2B5EF4-FFF2-40B4-BE49-F238E27FC236}">
                            <a16:creationId xmlns:a16="http://schemas.microsoft.com/office/drawing/2014/main" id="{56809132-5BC1-A983-B2AA-FE2305D45463}"/>
                          </a:ext>
                        </a:extLst>
                      </p:cNvPr>
                      <p:cNvPicPr/>
                      <p:nvPr/>
                    </p:nvPicPr>
                    <p:blipFill>
                      <a:blip r:embed="rId3"/>
                      <a:stretch>
                        <a:fillRect/>
                      </a:stretch>
                    </p:blipFill>
                    <p:spPr>
                      <a:xfrm>
                        <a:off x="240482" y="1608230"/>
                        <a:ext cx="3565035" cy="488464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07047C6-7933-8719-5ED3-588AFE360055}"/>
              </a:ext>
            </a:extLst>
          </p:cNvPr>
          <p:cNvSpPr txBox="1"/>
          <p:nvPr/>
        </p:nvSpPr>
        <p:spPr>
          <a:xfrm>
            <a:off x="4504766" y="1815353"/>
            <a:ext cx="7446752" cy="3139321"/>
          </a:xfrm>
          <a:prstGeom prst="rect">
            <a:avLst/>
          </a:prstGeom>
          <a:noFill/>
        </p:spPr>
        <p:txBody>
          <a:bodyPr wrap="square" rtlCol="0">
            <a:spAutoFit/>
          </a:bodyPr>
          <a:lstStyle/>
          <a:p>
            <a:r>
              <a:rPr lang="en-US" dirty="0"/>
              <a:t>The DHHS Office of Oral Health monitors dental disease data within</a:t>
            </a:r>
          </a:p>
          <a:p>
            <a:r>
              <a:rPr lang="en-US" dirty="0"/>
              <a:t>Nebraska by analyzing 58 oral health indictors. These measures </a:t>
            </a:r>
          </a:p>
          <a:p>
            <a:r>
              <a:rPr lang="en-US" dirty="0"/>
              <a:t>are prioritized into Tier Groups of Priority, Recommended and Optional.</a:t>
            </a:r>
          </a:p>
          <a:p>
            <a:r>
              <a:rPr lang="en-US" dirty="0"/>
              <a:t>This report is released every 3-4 years. </a:t>
            </a:r>
          </a:p>
          <a:p>
            <a:endParaRPr lang="en-US" dirty="0"/>
          </a:p>
          <a:p>
            <a:r>
              <a:rPr lang="en-US" dirty="0"/>
              <a:t>NE Priority indicators follow the 15 CDC Health People 2030 Oral Health Objectives that track access to care, caries rates, missing </a:t>
            </a:r>
          </a:p>
          <a:p>
            <a:r>
              <a:rPr lang="en-US" dirty="0"/>
              <a:t>teeth, dental sealants and fluoridated community water systems. </a:t>
            </a:r>
          </a:p>
          <a:p>
            <a:r>
              <a:rPr lang="en-US" dirty="0"/>
              <a:t> </a:t>
            </a:r>
          </a:p>
          <a:p>
            <a:r>
              <a:rPr lang="en-US" dirty="0"/>
              <a:t>Nebraska can gather data on 9 of the 15 HP2030 Objectives.</a:t>
            </a:r>
          </a:p>
          <a:p>
            <a:endParaRPr lang="en-US" dirty="0"/>
          </a:p>
        </p:txBody>
      </p:sp>
    </p:spTree>
    <p:extLst>
      <p:ext uri="{BB962C8B-B14F-4D97-AF65-F5344CB8AC3E}">
        <p14:creationId xmlns:p14="http://schemas.microsoft.com/office/powerpoint/2010/main" val="363150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4430-2686-11A0-CE67-A4067DA48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1107F-E411-F98B-90C9-BB0CD5BB83A4}"/>
              </a:ext>
            </a:extLst>
          </p:cNvPr>
          <p:cNvSpPr>
            <a:spLocks noGrp="1"/>
          </p:cNvSpPr>
          <p:nvPr>
            <p:ph type="title"/>
          </p:nvPr>
        </p:nvSpPr>
        <p:spPr>
          <a:xfrm>
            <a:off x="838199" y="-376517"/>
            <a:ext cx="10515601" cy="1465730"/>
          </a:xfrm>
        </p:spPr>
        <p:txBody>
          <a:bodyPr>
            <a:normAutofit/>
          </a:bodyPr>
          <a:lstStyle/>
          <a:p>
            <a:r>
              <a:rPr lang="en-US" sz="2400" dirty="0"/>
              <a:t>Nebraska Significant OH Trends compared to US Average</a:t>
            </a:r>
          </a:p>
        </p:txBody>
      </p:sp>
      <p:sp>
        <p:nvSpPr>
          <p:cNvPr id="3" name="TextBox 2">
            <a:extLst>
              <a:ext uri="{FF2B5EF4-FFF2-40B4-BE49-F238E27FC236}">
                <a16:creationId xmlns:a16="http://schemas.microsoft.com/office/drawing/2014/main" id="{7C52C2D0-A3E6-73EB-1EBE-3FAE872B6AB9}"/>
              </a:ext>
            </a:extLst>
          </p:cNvPr>
          <p:cNvSpPr txBox="1"/>
          <p:nvPr/>
        </p:nvSpPr>
        <p:spPr>
          <a:xfrm>
            <a:off x="457200" y="1089213"/>
            <a:ext cx="10515601" cy="5078313"/>
          </a:xfrm>
          <a:prstGeom prst="rect">
            <a:avLst/>
          </a:prstGeom>
          <a:noFill/>
        </p:spPr>
        <p:txBody>
          <a:bodyPr wrap="square" rtlCol="0">
            <a:spAutoFit/>
          </a:bodyPr>
          <a:lstStyle/>
          <a:p>
            <a:r>
              <a:rPr lang="en-US" dirty="0">
                <a:highlight>
                  <a:srgbClr val="FFFF00"/>
                </a:highlight>
              </a:rPr>
              <a:t>OH-1 NE Dental Caries Experience rate for 3rd Graders is 58.1%, compared to National Avg of 60%</a:t>
            </a:r>
          </a:p>
          <a:p>
            <a:endParaRPr lang="en-US" dirty="0">
              <a:highlight>
                <a:srgbClr val="FFFF00"/>
              </a:highlight>
            </a:endParaRPr>
          </a:p>
          <a:p>
            <a:r>
              <a:rPr lang="en-US" dirty="0">
                <a:highlight>
                  <a:srgbClr val="FFFF00"/>
                </a:highlight>
              </a:rPr>
              <a:t>OH-2 NE Untreated Decay Rate for 3</a:t>
            </a:r>
            <a:r>
              <a:rPr lang="en-US" baseline="30000" dirty="0">
                <a:highlight>
                  <a:srgbClr val="FFFF00"/>
                </a:highlight>
              </a:rPr>
              <a:t>rd</a:t>
            </a:r>
            <a:r>
              <a:rPr lang="en-US" dirty="0">
                <a:highlight>
                  <a:srgbClr val="FFFF00"/>
                </a:highlight>
              </a:rPr>
              <a:t> Graders is 24.3%, compared to National Avg of 18%</a:t>
            </a:r>
          </a:p>
          <a:p>
            <a:endParaRPr lang="en-US" dirty="0"/>
          </a:p>
          <a:p>
            <a:r>
              <a:rPr lang="en-US" dirty="0">
                <a:highlight>
                  <a:srgbClr val="FFFF00"/>
                </a:highlight>
              </a:rPr>
              <a:t>OH-3 NE Untreated Decay Rate for Older Adults is 46.6%, National Avg approx. 20%</a:t>
            </a:r>
          </a:p>
          <a:p>
            <a:endParaRPr lang="en-US" dirty="0"/>
          </a:p>
          <a:p>
            <a:r>
              <a:rPr lang="en-US" dirty="0"/>
              <a:t>OH-5 NE Adults who have all Teeth Extracted is 9.5%, National Avg approx. 20%</a:t>
            </a:r>
          </a:p>
          <a:p>
            <a:endParaRPr lang="en-US" dirty="0"/>
          </a:p>
          <a:p>
            <a:r>
              <a:rPr lang="en-US" dirty="0"/>
              <a:t>OH-7 NE Incidence of Invasive Oral Cancer cases s #285, new cases in US about 50,000</a:t>
            </a:r>
          </a:p>
          <a:p>
            <a:endParaRPr lang="en-US" dirty="0"/>
          </a:p>
          <a:p>
            <a:r>
              <a:rPr lang="en-US" dirty="0"/>
              <a:t>OH-8 NE Adult use of the Oral Health Care System is 66.2%, compared to National Avg of 65.9%</a:t>
            </a:r>
          </a:p>
          <a:p>
            <a:endParaRPr lang="en-US" dirty="0"/>
          </a:p>
          <a:p>
            <a:r>
              <a:rPr lang="en-US" dirty="0"/>
              <a:t>OH-9 NE Low Income Children with Preventive Visit is 47%, National Avg is over 30-40%</a:t>
            </a:r>
          </a:p>
          <a:p>
            <a:endParaRPr lang="en-US" dirty="0"/>
          </a:p>
          <a:p>
            <a:r>
              <a:rPr lang="en-US" dirty="0">
                <a:highlight>
                  <a:srgbClr val="FFFF00"/>
                </a:highlight>
              </a:rPr>
              <a:t>OH-10 NE 3</a:t>
            </a:r>
            <a:r>
              <a:rPr lang="en-US" baseline="30000" dirty="0">
                <a:highlight>
                  <a:srgbClr val="FFFF00"/>
                </a:highlight>
              </a:rPr>
              <a:t>rd</a:t>
            </a:r>
            <a:r>
              <a:rPr lang="en-US" dirty="0">
                <a:highlight>
                  <a:srgbClr val="FFFF00"/>
                </a:highlight>
              </a:rPr>
              <a:t> Grade Children with Dental Sealants is 50.8%, compared to 42% Natl.</a:t>
            </a:r>
          </a:p>
          <a:p>
            <a:endParaRPr lang="en-US" dirty="0"/>
          </a:p>
          <a:p>
            <a:r>
              <a:rPr lang="en-US" dirty="0"/>
              <a:t>OH-11 NE Percent of Pop. with CWF is 74.2%, compared to 72.7% National Avg</a:t>
            </a:r>
          </a:p>
          <a:p>
            <a:endParaRPr lang="en-US" dirty="0"/>
          </a:p>
        </p:txBody>
      </p:sp>
    </p:spTree>
    <p:extLst>
      <p:ext uri="{BB962C8B-B14F-4D97-AF65-F5344CB8AC3E}">
        <p14:creationId xmlns:p14="http://schemas.microsoft.com/office/powerpoint/2010/main" val="252587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948195" y="1606640"/>
            <a:ext cx="5147805" cy="3644720"/>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6481817" y="1606640"/>
            <a:ext cx="5147805" cy="3644720"/>
          </a:xfrm>
          <a:prstGeom prst="rect">
            <a:avLst/>
          </a:prstGeom>
        </p:spPr>
      </p:pic>
    </p:spTree>
    <p:extLst>
      <p:ext uri="{BB962C8B-B14F-4D97-AF65-F5344CB8AC3E}">
        <p14:creationId xmlns:p14="http://schemas.microsoft.com/office/powerpoint/2010/main" val="111597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1529" y="796066"/>
            <a:ext cx="8057478" cy="5380897"/>
          </a:xfrm>
        </p:spPr>
      </p:pic>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3929" y="948466"/>
            <a:ext cx="8057478" cy="5380897"/>
          </a:xfrm>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07" y="334851"/>
            <a:ext cx="8010658" cy="5370491"/>
          </a:xfrm>
          <a:prstGeom prst="rect">
            <a:avLst/>
          </a:prstGeom>
        </p:spPr>
      </p:pic>
    </p:spTree>
    <p:extLst>
      <p:ext uri="{BB962C8B-B14F-4D97-AF65-F5344CB8AC3E}">
        <p14:creationId xmlns:p14="http://schemas.microsoft.com/office/powerpoint/2010/main" val="186729953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4845" y="3563472"/>
            <a:ext cx="6852254" cy="2431435"/>
          </a:xfrm>
          <a:prstGeom prst="rect">
            <a:avLst/>
          </a:prstGeom>
          <a:noFill/>
        </p:spPr>
        <p:txBody>
          <a:bodyPr wrap="square" rtlCol="0">
            <a:spAutoFit/>
          </a:bodyPr>
          <a:lstStyle/>
          <a:p>
            <a:r>
              <a:rPr lang="en-US" sz="2800" b="1" dirty="0">
                <a:solidFill>
                  <a:schemeClr val="bg1"/>
                </a:solidFill>
              </a:rPr>
              <a:t>NEBRASKA TEETH FOREVER PR  </a:t>
            </a:r>
          </a:p>
          <a:p>
            <a:r>
              <a:rPr lang="en-US" sz="2000" dirty="0"/>
              <a:t>Community Dental Disease Prevention Teams</a:t>
            </a:r>
          </a:p>
          <a:p>
            <a:r>
              <a:rPr lang="en-US" sz="2000" dirty="0"/>
              <a:t>Portable Dental Hygiene Units/Screenings &amp; Education</a:t>
            </a:r>
          </a:p>
          <a:p>
            <a:r>
              <a:rPr lang="en-US" sz="2000" dirty="0"/>
              <a:t>Children’s Centers: Fluoride Varnish</a:t>
            </a:r>
          </a:p>
          <a:p>
            <a:r>
              <a:rPr lang="en-US" sz="2000" dirty="0"/>
              <a:t>Elementary Schools: Dental Sealants</a:t>
            </a:r>
          </a:p>
          <a:p>
            <a:r>
              <a:rPr lang="en-US" sz="2000" dirty="0"/>
              <a:t>Elder Facilities: Cleaning/SDF/Refer</a:t>
            </a:r>
          </a:p>
          <a:p>
            <a:endParaRPr lang="en-US"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723" y="340212"/>
            <a:ext cx="4860902" cy="2954317"/>
          </a:xfrm>
          <a:prstGeom prst="rect">
            <a:avLst/>
          </a:prstGeom>
        </p:spPr>
      </p:pic>
      <p:sp>
        <p:nvSpPr>
          <p:cNvPr id="3" name="TextBox 2">
            <a:extLst>
              <a:ext uri="{FF2B5EF4-FFF2-40B4-BE49-F238E27FC236}">
                <a16:creationId xmlns:a16="http://schemas.microsoft.com/office/drawing/2014/main" id="{62108F55-FD27-DA6E-929B-037882B163BB}"/>
              </a:ext>
            </a:extLst>
          </p:cNvPr>
          <p:cNvSpPr txBox="1"/>
          <p:nvPr/>
        </p:nvSpPr>
        <p:spPr>
          <a:xfrm>
            <a:off x="6709893" y="3294529"/>
            <a:ext cx="3725025" cy="523220"/>
          </a:xfrm>
          <a:prstGeom prst="rect">
            <a:avLst/>
          </a:prstGeom>
          <a:noFill/>
        </p:spPr>
        <p:txBody>
          <a:bodyPr wrap="square" rtlCol="0">
            <a:spAutoFit/>
          </a:bodyPr>
          <a:lstStyle/>
          <a:p>
            <a:r>
              <a:rPr lang="en-US" sz="2800" b="1" dirty="0">
                <a:solidFill>
                  <a:srgbClr val="FF0000"/>
                </a:solidFill>
              </a:rPr>
              <a:t> </a:t>
            </a:r>
            <a:r>
              <a:rPr lang="en-US" sz="2000" b="1" dirty="0">
                <a:solidFill>
                  <a:srgbClr val="FF0000"/>
                </a:solidFill>
              </a:rPr>
              <a:t>OOHD</a:t>
            </a:r>
            <a:r>
              <a:rPr lang="en-US" sz="2800" b="1" dirty="0">
                <a:solidFill>
                  <a:srgbClr val="FF0000"/>
                </a:solidFill>
              </a:rPr>
              <a:t> </a:t>
            </a:r>
            <a:r>
              <a:rPr lang="en-US" sz="2000" b="1" dirty="0">
                <a:solidFill>
                  <a:srgbClr val="FF0000"/>
                </a:solidFill>
              </a:rPr>
              <a:t>STARTED 2017</a:t>
            </a:r>
          </a:p>
        </p:txBody>
      </p:sp>
      <p:graphicFrame>
        <p:nvGraphicFramePr>
          <p:cNvPr id="4" name="Object 3">
            <a:extLst>
              <a:ext uri="{FF2B5EF4-FFF2-40B4-BE49-F238E27FC236}">
                <a16:creationId xmlns:a16="http://schemas.microsoft.com/office/drawing/2014/main" id="{5AFA5BBD-40F7-236A-C49D-DC1D89AFB6A1}"/>
              </a:ext>
            </a:extLst>
          </p:cNvPr>
          <p:cNvGraphicFramePr>
            <a:graphicFrameLocks noChangeAspect="1"/>
          </p:cNvGraphicFramePr>
          <p:nvPr>
            <p:extLst>
              <p:ext uri="{D42A27DB-BD31-4B8C-83A1-F6EECF244321}">
                <p14:modId xmlns:p14="http://schemas.microsoft.com/office/powerpoint/2010/main" val="3767494047"/>
              </p:ext>
            </p:extLst>
          </p:nvPr>
        </p:nvGraphicFramePr>
        <p:xfrm>
          <a:off x="578224" y="331521"/>
          <a:ext cx="4254914" cy="5418138"/>
        </p:xfrm>
        <a:graphic>
          <a:graphicData uri="http://schemas.openxmlformats.org/presentationml/2006/ole">
            <mc:AlternateContent xmlns:mc="http://schemas.openxmlformats.org/markup-compatibility/2006">
              <mc:Choice xmlns:v="urn:schemas-microsoft-com:vml" Requires="v">
                <p:oleObj name="Acrobat Document" r:id="rId4" imgW="7543623" imgH="11658600" progId="AcroExch.Document.DC">
                  <p:embed/>
                </p:oleObj>
              </mc:Choice>
              <mc:Fallback>
                <p:oleObj name="Acrobat Document" r:id="rId4" imgW="7543623" imgH="11658600" progId="AcroExch.Document.DC">
                  <p:embed/>
                  <p:pic>
                    <p:nvPicPr>
                      <p:cNvPr id="0" name=""/>
                      <p:cNvPicPr/>
                      <p:nvPr/>
                    </p:nvPicPr>
                    <p:blipFill>
                      <a:blip r:embed="rId5"/>
                      <a:stretch>
                        <a:fillRect/>
                      </a:stretch>
                    </p:blipFill>
                    <p:spPr>
                      <a:xfrm>
                        <a:off x="578224" y="331521"/>
                        <a:ext cx="4254914" cy="5418138"/>
                      </a:xfrm>
                      <a:prstGeom prst="rect">
                        <a:avLst/>
                      </a:prstGeom>
                    </p:spPr>
                  </p:pic>
                </p:oleObj>
              </mc:Fallback>
            </mc:AlternateContent>
          </a:graphicData>
        </a:graphic>
      </p:graphicFrame>
    </p:spTree>
    <p:extLst>
      <p:ext uri="{BB962C8B-B14F-4D97-AF65-F5344CB8AC3E}">
        <p14:creationId xmlns:p14="http://schemas.microsoft.com/office/powerpoint/2010/main" val="199652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70100" y="0"/>
            <a:ext cx="9427134" cy="1508105"/>
          </a:xfrm>
          <a:prstGeom prst="rect">
            <a:avLst/>
          </a:prstGeom>
          <a:noFill/>
        </p:spPr>
        <p:txBody>
          <a:bodyPr wrap="square" rtlCol="0">
            <a:spAutoFit/>
          </a:bodyPr>
          <a:lstStyle/>
          <a:p>
            <a:r>
              <a:rPr lang="en-US" sz="3200" dirty="0"/>
              <a:t>                      </a:t>
            </a:r>
            <a:r>
              <a:rPr lang="en-US" sz="2000" b="1" dirty="0">
                <a:solidFill>
                  <a:srgbClr val="FF0000"/>
                </a:solidFill>
              </a:rPr>
              <a:t>UNIQUE NE WORKFORCE</a:t>
            </a:r>
            <a:endParaRPr lang="en-US" sz="2000" dirty="0"/>
          </a:p>
          <a:p>
            <a:r>
              <a:rPr lang="en-US" sz="2000" b="1" dirty="0">
                <a:solidFill>
                  <a:srgbClr val="FF0000"/>
                </a:solidFill>
              </a:rPr>
              <a:t>                                PUBLIC HEALTH HYGIENSITS</a:t>
            </a:r>
          </a:p>
          <a:p>
            <a:r>
              <a:rPr lang="en-US" sz="2000" b="1" dirty="0">
                <a:solidFill>
                  <a:srgbClr val="FF0000"/>
                </a:solidFill>
              </a:rPr>
              <a:t>                             COMMUNITY HEALTH WORKERS</a:t>
            </a:r>
          </a:p>
          <a:p>
            <a:r>
              <a:rPr lang="en-US" sz="2000" b="1" dirty="0">
                <a:solidFill>
                  <a:srgbClr val="FF0000"/>
                </a:solidFill>
              </a:rPr>
              <a:t>                                        </a:t>
            </a:r>
          </a:p>
        </p:txBody>
      </p:sp>
      <p:sp>
        <p:nvSpPr>
          <p:cNvPr id="5" name="TextBox 4"/>
          <p:cNvSpPr txBox="1"/>
          <p:nvPr/>
        </p:nvSpPr>
        <p:spPr>
          <a:xfrm>
            <a:off x="842682" y="4545106"/>
            <a:ext cx="8973671" cy="2185214"/>
          </a:xfrm>
          <a:prstGeom prst="rect">
            <a:avLst/>
          </a:prstGeom>
          <a:noFill/>
        </p:spPr>
        <p:txBody>
          <a:bodyPr wrap="square" rtlCol="0">
            <a:spAutoFit/>
          </a:bodyPr>
          <a:lstStyle/>
          <a:p>
            <a:endParaRPr lang="en-US" sz="3200" b="1" dirty="0"/>
          </a:p>
          <a:p>
            <a:r>
              <a:rPr lang="en-US" sz="2000" b="1" dirty="0"/>
              <a:t>SCREENING, PREVENTION &amp; REFERRAL SERVICES ACROSS THE LIFESPAN OFTEN WORK SIDE BY SIDE WITH SCHOOL NURSES</a:t>
            </a:r>
          </a:p>
          <a:p>
            <a:endParaRPr lang="en-US" sz="3200" dirty="0"/>
          </a:p>
          <a:p>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2" y="1248153"/>
            <a:ext cx="4455459" cy="352555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674" y="1248153"/>
            <a:ext cx="4101726" cy="3525554"/>
          </a:xfrm>
          <a:prstGeom prst="rect">
            <a:avLst/>
          </a:prstGeom>
        </p:spPr>
      </p:pic>
    </p:spTree>
    <p:extLst>
      <p:ext uri="{BB962C8B-B14F-4D97-AF65-F5344CB8AC3E}">
        <p14:creationId xmlns:p14="http://schemas.microsoft.com/office/powerpoint/2010/main" val="318052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mchoralhealth.org/seal/images/sealamerica.gif"/>
          <p:cNvPicPr/>
          <p:nvPr/>
        </p:nvPicPr>
        <p:blipFill>
          <a:blip r:embed="rId3">
            <a:extLst>
              <a:ext uri="{28A0092B-C50C-407E-A947-70E740481C1C}">
                <a14:useLocalDpi xmlns:a14="http://schemas.microsoft.com/office/drawing/2010/main" val="0"/>
              </a:ext>
            </a:extLst>
          </a:blip>
          <a:srcRect/>
          <a:stretch>
            <a:fillRect/>
          </a:stretch>
        </p:blipFill>
        <p:spPr bwMode="auto">
          <a:xfrm>
            <a:off x="4731621" y="717062"/>
            <a:ext cx="3429617" cy="2443799"/>
          </a:xfrm>
          <a:prstGeom prst="rect">
            <a:avLst/>
          </a:prstGeom>
          <a:noFill/>
          <a:ln>
            <a:noFill/>
          </a:ln>
        </p:spPr>
      </p:pic>
      <p:pic>
        <p:nvPicPr>
          <p:cNvPr id="3"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5644" y="3424301"/>
            <a:ext cx="3581572" cy="2306798"/>
          </a:xfrm>
          <a:prstGeom prst="rect">
            <a:avLst/>
          </a:prstGeom>
          <a:noFill/>
          <a:ln>
            <a:noFill/>
          </a:ln>
        </p:spPr>
      </p:pic>
      <p:pic>
        <p:nvPicPr>
          <p:cNvPr id="5" name="Picture 4" descr="https://encrypted-tbn0.gstatic.com/images?q=tbn:ANd9GcTIRlsNiOUF3ignMn4j-dwsPex7QJzDx8yQtgdNsOYSKZ0ugtgk">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82952" y="556974"/>
            <a:ext cx="3142073" cy="2443803"/>
          </a:xfrm>
          <a:prstGeom prst="rect">
            <a:avLst/>
          </a:prstGeom>
          <a:noFill/>
          <a:ln>
            <a:noFill/>
          </a:ln>
        </p:spPr>
      </p:pic>
      <p:sp>
        <p:nvSpPr>
          <p:cNvPr id="6" name="Rectangle 2"/>
          <p:cNvSpPr>
            <a:spLocks noChangeArrowheads="1"/>
          </p:cNvSpPr>
          <p:nvPr/>
        </p:nvSpPr>
        <p:spPr bwMode="auto">
          <a:xfrm>
            <a:off x="9679577" y="16677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386365" y="3424301"/>
          <a:ext cx="3696237" cy="2306798"/>
        </p:xfrm>
        <a:graphic>
          <a:graphicData uri="http://schemas.openxmlformats.org/presentationml/2006/ole">
            <mc:AlternateContent xmlns:mc="http://schemas.openxmlformats.org/markup-compatibility/2006">
              <mc:Choice xmlns:v="urn:schemas-microsoft-com:vml" Requires="v">
                <p:oleObj name="Acrobat Document" r:id="rId7" imgW="7543732" imgH="5829300" progId="AcroExch.Document.DC">
                  <p:embed/>
                </p:oleObj>
              </mc:Choice>
              <mc:Fallback>
                <p:oleObj name="Acrobat Document" r:id="rId7" imgW="7543732" imgH="5829300" progId="AcroExch.Document.DC">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365" y="3424301"/>
                        <a:ext cx="3696237" cy="2306798"/>
                      </a:xfrm>
                      <a:prstGeom prst="rect">
                        <a:avLst/>
                      </a:prstGeom>
                      <a:noFill/>
                    </p:spPr>
                  </p:pic>
                </p:oleObj>
              </mc:Fallback>
            </mc:AlternateContent>
          </a:graphicData>
        </a:graphic>
      </p:graphicFrame>
      <p:pic>
        <p:nvPicPr>
          <p:cNvPr id="9" name="Picture 8" descr="A picture containing website&#10;&#10;Description automatically generated">
            <a:extLst>
              <a:ext uri="{FF2B5EF4-FFF2-40B4-BE49-F238E27FC236}">
                <a16:creationId xmlns:a16="http://schemas.microsoft.com/office/drawing/2014/main" id="{C88EC5AA-942E-8EC2-F1B5-268734558F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0258" y="3445390"/>
            <a:ext cx="3039414" cy="2306798"/>
          </a:xfrm>
          <a:prstGeom prst="rect">
            <a:avLst/>
          </a:prstGeom>
        </p:spPr>
      </p:pic>
      <p:pic>
        <p:nvPicPr>
          <p:cNvPr id="11" name="Picture 10" descr="A picture containing text, toiletry&#10;&#10;Description automatically generated">
            <a:extLst>
              <a:ext uri="{FF2B5EF4-FFF2-40B4-BE49-F238E27FC236}">
                <a16:creationId xmlns:a16="http://schemas.microsoft.com/office/drawing/2014/main" id="{6095A0A6-2E3A-C1CB-114E-5D31BEFF4F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37051" y="556974"/>
            <a:ext cx="2785827" cy="2443798"/>
          </a:xfrm>
          <a:prstGeom prst="rect">
            <a:avLst/>
          </a:prstGeom>
        </p:spPr>
      </p:pic>
      <p:sp>
        <p:nvSpPr>
          <p:cNvPr id="12" name="TextBox 11">
            <a:extLst>
              <a:ext uri="{FF2B5EF4-FFF2-40B4-BE49-F238E27FC236}">
                <a16:creationId xmlns:a16="http://schemas.microsoft.com/office/drawing/2014/main" id="{E31D6FF2-28F6-B872-FB41-CF0BC0759134}"/>
              </a:ext>
            </a:extLst>
          </p:cNvPr>
          <p:cNvSpPr txBox="1"/>
          <p:nvPr/>
        </p:nvSpPr>
        <p:spPr>
          <a:xfrm>
            <a:off x="3490175" y="133446"/>
            <a:ext cx="6189402" cy="461665"/>
          </a:xfrm>
          <a:prstGeom prst="rect">
            <a:avLst/>
          </a:prstGeom>
          <a:noFill/>
        </p:spPr>
        <p:txBody>
          <a:bodyPr wrap="square" rtlCol="0">
            <a:spAutoFit/>
          </a:bodyPr>
          <a:lstStyle/>
          <a:p>
            <a:r>
              <a:rPr lang="en-US" dirty="0"/>
              <a:t>    </a:t>
            </a:r>
            <a:r>
              <a:rPr lang="en-US" sz="2400" b="1" dirty="0">
                <a:solidFill>
                  <a:srgbClr val="FF0000"/>
                </a:solidFill>
              </a:rPr>
              <a:t>Dental Disease Prevention Services</a:t>
            </a:r>
          </a:p>
        </p:txBody>
      </p:sp>
    </p:spTree>
    <p:extLst>
      <p:ext uri="{BB962C8B-B14F-4D97-AF65-F5344CB8AC3E}">
        <p14:creationId xmlns:p14="http://schemas.microsoft.com/office/powerpoint/2010/main" val="2679645720"/>
      </p:ext>
    </p:extLst>
  </p:cSld>
  <p:clrMapOvr>
    <a:masterClrMapping/>
  </p:clrMapOvr>
</p:sld>
</file>

<file path=ppt/theme/theme1.xml><?xml version="1.0" encoding="utf-8"?>
<a:theme xmlns:a="http://schemas.openxmlformats.org/drawingml/2006/main" name="Master / large logo">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Arial Brand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id="{D82FC7AA-3285-4959-9E2F-F8413559A783}" vid="{AA9EF2BD-29FF-47DC-B910-57C80A4538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Information about each of the prepared slides is provided in the Notes section.</Description0>
    <Category xmlns="2f9a96d6-9b2b-4797-a61c-7fe1f15b622d">PowerPoint Template</Category>
    <Sub_x002d_Category xmlns="2f9a96d6-9b2b-4797-a61c-7fe1f15b62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364444-3E31-4591-BF65-8E77F441987D}">
  <ds:schemaRef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elements/1.1/"/>
    <ds:schemaRef ds:uri="http://purl.org/dc/dcmitype/"/>
    <ds:schemaRef ds:uri="http://schemas.microsoft.com/office/infopath/2007/PartnerControls"/>
    <ds:schemaRef ds:uri="2f9a96d6-9b2b-4797-a61c-7fe1f15b622d"/>
    <ds:schemaRef ds:uri="http://purl.org/dc/terms/"/>
  </ds:schemaRefs>
</ds:datastoreItem>
</file>

<file path=customXml/itemProps2.xml><?xml version="1.0" encoding="utf-8"?>
<ds:datastoreItem xmlns:ds="http://schemas.openxmlformats.org/officeDocument/2006/customXml" ds:itemID="{9D962A91-727D-4433-AE21-DFF73B4AAD2C}">
  <ds:schemaRefs>
    <ds:schemaRef ds:uri="http://schemas.microsoft.com/sharepoint/v3/contenttype/forms"/>
  </ds:schemaRefs>
</ds:datastoreItem>
</file>

<file path=customXml/itemProps3.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2049</TotalTime>
  <Words>1063</Words>
  <Application>Microsoft Office PowerPoint</Application>
  <PresentationFormat>Widescreen</PresentationFormat>
  <Paragraphs>177</Paragraphs>
  <Slides>20</Slides>
  <Notes>11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2" baseType="lpstr">
      <vt:lpstr>Gisha</vt:lpstr>
      <vt:lpstr>Montserrat Black</vt:lpstr>
      <vt:lpstr>Arial</vt:lpstr>
      <vt:lpstr>Montserrat</vt:lpstr>
      <vt:lpstr>Calibri</vt:lpstr>
      <vt:lpstr>Arial Bold</vt:lpstr>
      <vt:lpstr>Montserrat Semi Bold</vt:lpstr>
      <vt:lpstr>Roboto</vt:lpstr>
      <vt:lpstr>Wingdings 3</vt:lpstr>
      <vt:lpstr>Master / large logo</vt:lpstr>
      <vt:lpstr>BRAND</vt:lpstr>
      <vt:lpstr>Acrobat Document</vt:lpstr>
      <vt:lpstr>NEBRASKA CURRENT  ORAL HEALTH STATUS </vt:lpstr>
      <vt:lpstr>PowerPoint Presentation</vt:lpstr>
      <vt:lpstr>NE Oral Health Surveillance  System Report 2024</vt:lpstr>
      <vt:lpstr>Nebraska Significant OH Trends compared to US Average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Basic Screening Surveys for HS and 3rd Grade Children                                                                                                        - decay experience                                               -untreated decay                       -dental sealants                       -urgency of care</vt:lpstr>
      <vt:lpstr>PowerPoint Presentation</vt:lpstr>
      <vt:lpstr>          STATEWIDE THIRD GRADE CHILDREN</vt:lpstr>
      <vt:lpstr>        URBAN / RURAL DISPARITY</vt:lpstr>
      <vt:lpstr>   56% of LTCF residents  have less than 20 teeth  28% Of LTCF residents have no natural teeth   47% of LTCF residents have untreaded decay    31% LTCF residents have severe gum disease  52% of rural residents need restorative  37% urban   40% of rural residents need Perio care  15% urban  </vt:lpstr>
      <vt:lpstr>PowerPoint Presentation</vt:lpstr>
      <vt:lpstr>NEBRASKA VETERAN SERVICES  2023 VETMOM 2024 VETSmile</vt:lpstr>
      <vt:lpstr>PowerPoint Presentation</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Charles Craft</cp:lastModifiedBy>
  <cp:revision>164</cp:revision>
  <cp:lastPrinted>2025-06-10T17:55:25Z</cp:lastPrinted>
  <dcterms:created xsi:type="dcterms:W3CDTF">2016-09-27T14:31:05Z</dcterms:created>
  <dcterms:modified xsi:type="dcterms:W3CDTF">2025-06-10T17:57:10Z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y fmtid="{D5CDD505-2E9C-101B-9397-08002B2CF9AE}" pid="8" name="ContentTypeId">
    <vt:lpwstr>0x01010052B6389463AD8D489B748E08E45C361A</vt:lpwstr>
  </property>
</Properties>
</file>