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30"/>
  </p:notesMasterIdLst>
  <p:sldIdLst>
    <p:sldId id="256" r:id="rId3"/>
    <p:sldId id="257" r:id="rId4"/>
    <p:sldId id="258" r:id="rId5"/>
    <p:sldId id="279" r:id="rId6"/>
    <p:sldId id="280" r:id="rId7"/>
    <p:sldId id="281" r:id="rId8"/>
    <p:sldId id="265" r:id="rId9"/>
    <p:sldId id="259" r:id="rId10"/>
    <p:sldId id="260" r:id="rId11"/>
    <p:sldId id="261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5" r:id="rId21"/>
    <p:sldId id="276" r:id="rId22"/>
    <p:sldId id="262" r:id="rId23"/>
    <p:sldId id="263" r:id="rId24"/>
    <p:sldId id="274" r:id="rId25"/>
    <p:sldId id="277" r:id="rId26"/>
    <p:sldId id="282" r:id="rId27"/>
    <p:sldId id="283" r:id="rId28"/>
    <p:sldId id="27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7FB2-FCB4-4211-AFC0-B3EFB749867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5FD5F-529D-4758-822D-0DABBA6383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FD5F-529D-4758-822D-0DABBA6383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6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82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24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6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03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35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13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73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32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8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2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msa.ca.gov/disaster-medical-services-division-hospital-incident-command-system-resources/#Purpose" TargetMode="External"/><Relationship Id="rId2" Type="http://schemas.openxmlformats.org/officeDocument/2006/relationships/hyperlink" Target="https://www.cms.gov/medicare/provider-enrollment-and-certification/guidanceforlawsandregulations/cah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lhospitalprepare.org/post/updated-hva-tool-kaiser-permanente" TargetMode="External"/><Relationship Id="rId4" Type="http://schemas.openxmlformats.org/officeDocument/2006/relationships/hyperlink" Target="https://www.fema.gov/emergency-managers/nims/implementation-training#:~:text=Local%2C%20state%2C%20tribal%20and%20territorial,in%20their%20implementation%20of%20NIMS.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regulations-and-guidance/guidance/manuals/downloads/som107ap_w_cah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Emergency Preparedness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Maxcey Smith B.S.N., R.N., CPHQ</a:t>
            </a:r>
          </a:p>
          <a:p>
            <a:r>
              <a:rPr lang="en-US" dirty="0"/>
              <a:t>Director of Quality/Safety-Risk Coordinator</a:t>
            </a:r>
          </a:p>
          <a:p>
            <a:r>
              <a:rPr lang="en-US" dirty="0"/>
              <a:t>Nemaha County Hospital</a:t>
            </a:r>
          </a:p>
        </p:txBody>
      </p:sp>
    </p:spTree>
    <p:extLst>
      <p:ext uri="{BB962C8B-B14F-4D97-AF65-F5344CB8AC3E}">
        <p14:creationId xmlns:p14="http://schemas.microsoft.com/office/powerpoint/2010/main" val="334275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506" y="0"/>
            <a:ext cx="5116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209868"/>
          </a:xfrm>
        </p:spPr>
        <p:txBody>
          <a:bodyPr/>
          <a:lstStyle/>
          <a:p>
            <a:r>
              <a:rPr lang="en-US" dirty="0"/>
              <a:t>Emergency Plan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51012" y="2258008"/>
            <a:ext cx="8676222" cy="353319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Purpose-provides effective response to external and internal disasters and emergencies.  Reviewed annually and as needed.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Statement of need-disasters and emergencies can impact the operation of a hospital.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Objectives-Provide alternative sources of essential utilities, alternative communication systems, facilities for isolation/ decontamination, evaluation of effectiveness of plan, ensure staff knowledge and define alternative roles/responsibilities of personnel.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924" y="209939"/>
            <a:ext cx="9039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32" y="209939"/>
            <a:ext cx="9039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2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401217"/>
            <a:ext cx="9905998" cy="5389984"/>
          </a:xfrm>
        </p:spPr>
        <p:txBody>
          <a:bodyPr/>
          <a:lstStyle/>
          <a:p>
            <a:r>
              <a:rPr lang="en-US" dirty="0"/>
              <a:t>Approach Overview-Based on annual risk assessment and incorporates and all hazards approach.  Goal is to save lives, limit casualties, limit damage and restore normalcy as soon as possible.</a:t>
            </a:r>
          </a:p>
          <a:p>
            <a:r>
              <a:rPr lang="en-US" dirty="0"/>
              <a:t>Information Gathering and Reporting-Response to disaster drills/events and identifying strengths/deficiencies.  Actions to correct deficiencies.  Actions to improve performance during emergency response.</a:t>
            </a:r>
          </a:p>
          <a:p>
            <a:r>
              <a:rPr lang="en-US" dirty="0"/>
              <a:t>Orientation and Training Programs-Facilitate training opportunities for dept. heads and staff in plans, procedures, assignments and responsibilities. </a:t>
            </a:r>
          </a:p>
          <a:p>
            <a:r>
              <a:rPr lang="en-US" dirty="0"/>
              <a:t>Statement of Authority and Approval- Will manage all incidents and pre-planned events in accordance with Incident Command System organizational structures as defined by NIMS (National Incident Management System)</a:t>
            </a:r>
          </a:p>
        </p:txBody>
      </p:sp>
    </p:spTree>
    <p:extLst>
      <p:ext uri="{BB962C8B-B14F-4D97-AF65-F5344CB8AC3E}">
        <p14:creationId xmlns:p14="http://schemas.microsoft.com/office/powerpoint/2010/main" val="53163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494523"/>
            <a:ext cx="9905998" cy="5296678"/>
          </a:xfrm>
        </p:spPr>
        <p:txBody>
          <a:bodyPr/>
          <a:lstStyle/>
          <a:p>
            <a:r>
              <a:rPr lang="en-US" dirty="0"/>
              <a:t>Additional Partners-Law Enforcement, Local Emergency Management, Local Health Department.</a:t>
            </a:r>
          </a:p>
          <a:p>
            <a:r>
              <a:rPr lang="en-US" dirty="0"/>
              <a:t>Control Area/Staff Assignments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Chain of Command </a:t>
            </a:r>
          </a:p>
          <a:p>
            <a:r>
              <a:rPr lang="en-US" dirty="0"/>
              <a:t>Local Facilities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37" y="1709349"/>
            <a:ext cx="67437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461318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Community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Location, Size</a:t>
            </a:r>
          </a:p>
          <a:p>
            <a:r>
              <a:rPr lang="en-US" dirty="0"/>
              <a:t>MD Coverage</a:t>
            </a:r>
          </a:p>
          <a:p>
            <a:r>
              <a:rPr lang="en-US" dirty="0"/>
              <a:t>Staffing</a:t>
            </a:r>
          </a:p>
          <a:p>
            <a:r>
              <a:rPr lang="en-US" dirty="0"/>
              <a:t>Radiology</a:t>
            </a:r>
          </a:p>
          <a:p>
            <a:r>
              <a:rPr lang="en-US" dirty="0"/>
              <a:t>Laboratory and Blood Bank</a:t>
            </a:r>
          </a:p>
          <a:p>
            <a:r>
              <a:rPr lang="en-US" dirty="0"/>
              <a:t>Surgery and Anesthesia</a:t>
            </a:r>
          </a:p>
          <a:p>
            <a:r>
              <a:rPr lang="en-US" dirty="0"/>
              <a:t>Respiratory Therapy </a:t>
            </a:r>
          </a:p>
          <a:p>
            <a:r>
              <a:rPr lang="en-US" dirty="0"/>
              <a:t>Central Supply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753" y="2065637"/>
            <a:ext cx="4876800" cy="3124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Ambulance</a:t>
            </a:r>
          </a:p>
          <a:p>
            <a:r>
              <a:rPr lang="en-US" dirty="0"/>
              <a:t>Transfer Protocol</a:t>
            </a:r>
          </a:p>
          <a:p>
            <a:r>
              <a:rPr lang="en-US" dirty="0"/>
              <a:t>Transfer Plan</a:t>
            </a:r>
          </a:p>
          <a:p>
            <a:r>
              <a:rPr lang="en-US" dirty="0"/>
              <a:t>External Communication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0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Emergency Plan Policies and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1412" y="2290120"/>
            <a:ext cx="4876800" cy="35010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Cardiac Arrest</a:t>
            </a:r>
          </a:p>
          <a:p>
            <a:r>
              <a:rPr lang="en-US" dirty="0"/>
              <a:t>Evacuation Procedure</a:t>
            </a:r>
          </a:p>
          <a:p>
            <a:r>
              <a:rPr lang="en-US" dirty="0"/>
              <a:t>Security Lockdown Plan</a:t>
            </a:r>
          </a:p>
          <a:p>
            <a:r>
              <a:rPr lang="en-US" dirty="0"/>
              <a:t>Abduction Plan</a:t>
            </a:r>
          </a:p>
          <a:p>
            <a:r>
              <a:rPr lang="en-US" dirty="0"/>
              <a:t>Fire</a:t>
            </a:r>
          </a:p>
          <a:p>
            <a:r>
              <a:rPr lang="en-US" dirty="0"/>
              <a:t>Active Shooter Plan</a:t>
            </a:r>
          </a:p>
          <a:p>
            <a:r>
              <a:rPr lang="en-US" dirty="0"/>
              <a:t>Bomb Threat Plan</a:t>
            </a:r>
          </a:p>
          <a:p>
            <a:r>
              <a:rPr lang="en-US" dirty="0"/>
              <a:t>Utility Management Plan</a:t>
            </a:r>
          </a:p>
          <a:p>
            <a:r>
              <a:rPr lang="en-US" dirty="0"/>
              <a:t>Medical Equipment Management Plan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0612" y="2290120"/>
            <a:ext cx="4876801" cy="3501079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Tornado</a:t>
            </a:r>
          </a:p>
          <a:p>
            <a:r>
              <a:rPr lang="en-US" sz="1700" dirty="0"/>
              <a:t>Emergency Winter Weather Plan</a:t>
            </a:r>
          </a:p>
          <a:p>
            <a:r>
              <a:rPr lang="en-US" sz="1700" dirty="0"/>
              <a:t>Evacuation of the city</a:t>
            </a:r>
          </a:p>
          <a:p>
            <a:r>
              <a:rPr lang="en-US" sz="1700" dirty="0"/>
              <a:t>Radiation Contamination Plan</a:t>
            </a:r>
          </a:p>
          <a:p>
            <a:r>
              <a:rPr lang="en-US" sz="1700" dirty="0"/>
              <a:t>Decontamination Plan</a:t>
            </a:r>
          </a:p>
          <a:p>
            <a:r>
              <a:rPr lang="en-US" sz="1700" dirty="0"/>
              <a:t>Hazard Communication Plan</a:t>
            </a:r>
          </a:p>
          <a:p>
            <a:r>
              <a:rPr lang="en-US" sz="1700" dirty="0"/>
              <a:t>Closed Pod Mass Prophylaxis Plan</a:t>
            </a:r>
          </a:p>
          <a:p>
            <a:r>
              <a:rPr lang="en-US" sz="1700" dirty="0"/>
              <a:t>Bioterrorism Readiness Plan</a:t>
            </a:r>
          </a:p>
          <a:p>
            <a:r>
              <a:rPr lang="en-US" sz="1700" dirty="0"/>
              <a:t>Water Management Plan</a:t>
            </a:r>
          </a:p>
          <a:p>
            <a:r>
              <a:rPr lang="en-US" sz="1700" dirty="0"/>
              <a:t>Communication Plan</a:t>
            </a:r>
          </a:p>
          <a:p>
            <a:pPr marL="0" indent="0">
              <a:buNone/>
            </a:pP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9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46920" y="157269"/>
            <a:ext cx="3698161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</a:pPr>
            <a:r>
              <a:rPr lang="en-US" sz="2800" spc="167" dirty="0">
                <a:solidFill>
                  <a:srgbClr val="FFFFFF"/>
                </a:solidFill>
                <a:latin typeface="Playfair Display Italics"/>
              </a:rPr>
              <a:t>HCCs in Nebraska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36" y="691069"/>
            <a:ext cx="9524249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9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944129"/>
          </a:xfrm>
        </p:spPr>
        <p:txBody>
          <a:bodyPr>
            <a:normAutofit/>
          </a:bodyPr>
          <a:lstStyle/>
          <a:p>
            <a:r>
              <a:rPr lang="en-US" sz="4400" dirty="0"/>
              <a:t>Hospital Incident Command System (HICS)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95" y="3722008"/>
            <a:ext cx="2038350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129" y="2873828"/>
            <a:ext cx="385400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Incident Management System (NIMS)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99" y="3684911"/>
            <a:ext cx="2657475" cy="98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76" y="2358993"/>
            <a:ext cx="5540966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5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6490"/>
            <a:ext cx="9905998" cy="923730"/>
          </a:xfrm>
        </p:spPr>
        <p:txBody>
          <a:bodyPr/>
          <a:lstStyle/>
          <a:p>
            <a:pPr algn="ctr"/>
            <a:r>
              <a:rPr lang="en-US" dirty="0"/>
              <a:t>Hazard Vulnerability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61" y="1530220"/>
            <a:ext cx="6746033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4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4973"/>
          </a:xfrm>
        </p:spPr>
        <p:txBody>
          <a:bodyPr/>
          <a:lstStyle/>
          <a:p>
            <a:pPr algn="ctr"/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72281"/>
            <a:ext cx="9905998" cy="3764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This presentation may contain references or links to statues, regulations, or other policy materials.  The information provided is only intended to be a general summary.  It is not intended to take the place of either the written law or regulations.  Please review the specific statues, regulations and other interpretive materials for a full and accurate statement of their contents. </a:t>
            </a:r>
          </a:p>
        </p:txBody>
      </p:sp>
    </p:spTree>
    <p:extLst>
      <p:ext uri="{BB962C8B-B14F-4D97-AF65-F5344CB8AC3E}">
        <p14:creationId xmlns:p14="http://schemas.microsoft.com/office/powerpoint/2010/main" val="261408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96 Hour Resource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Loss of Medical Supply</a:t>
            </a:r>
          </a:p>
          <a:p>
            <a:r>
              <a:rPr lang="en-US" dirty="0"/>
              <a:t>Loss of Nutrition and Food</a:t>
            </a:r>
          </a:p>
          <a:p>
            <a:r>
              <a:rPr lang="en-US" dirty="0"/>
              <a:t>Loss of Laundry Service</a:t>
            </a:r>
          </a:p>
          <a:p>
            <a:r>
              <a:rPr lang="en-US" dirty="0"/>
              <a:t>Sewer System Failure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Loss of Medication Supply</a:t>
            </a:r>
          </a:p>
          <a:p>
            <a:r>
              <a:rPr lang="en-US" dirty="0"/>
              <a:t>Loss of Hazardous Waste Pickup</a:t>
            </a:r>
          </a:p>
          <a:p>
            <a:r>
              <a:rPr lang="en-US" dirty="0"/>
              <a:t>Chiller System Failure</a:t>
            </a:r>
          </a:p>
          <a:p>
            <a:r>
              <a:rPr lang="en-US" dirty="0"/>
              <a:t>Loss Of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3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55" y="0"/>
            <a:ext cx="4739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6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516" y="0"/>
            <a:ext cx="5002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5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Emergency Preparedness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Drills</a:t>
            </a:r>
          </a:p>
          <a:p>
            <a:r>
              <a:rPr lang="en-US" dirty="0"/>
              <a:t>Nuclear Disaster Drills</a:t>
            </a:r>
          </a:p>
          <a:p>
            <a:r>
              <a:rPr lang="en-US" dirty="0"/>
              <a:t>Chlorine Chemical Spill/Leak at local pool</a:t>
            </a:r>
          </a:p>
          <a:p>
            <a:r>
              <a:rPr lang="en-US" dirty="0"/>
              <a:t>Mass Casualty Drill</a:t>
            </a:r>
          </a:p>
          <a:p>
            <a:r>
              <a:rPr lang="en-US" dirty="0"/>
              <a:t>Pandemic Tabletop</a:t>
            </a:r>
          </a:p>
          <a:p>
            <a:r>
              <a:rPr lang="en-US" dirty="0"/>
              <a:t>Active Shooter Tabletop</a:t>
            </a:r>
          </a:p>
          <a:p>
            <a:r>
              <a:rPr lang="en-US" dirty="0"/>
              <a:t>Safety/Risk Monthly Meeting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97" y="2514600"/>
            <a:ext cx="493039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4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 we prepare?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7000"/>
            <a:ext cx="4876800" cy="1951654"/>
          </a:xfrm>
        </p:spPr>
        <p:txBody>
          <a:bodyPr/>
          <a:lstStyle/>
          <a:p>
            <a:r>
              <a:rPr lang="en-US" dirty="0"/>
              <a:t>Tornadoes</a:t>
            </a:r>
          </a:p>
          <a:p>
            <a:r>
              <a:rPr lang="en-US" dirty="0"/>
              <a:t>Floods</a:t>
            </a:r>
          </a:p>
          <a:p>
            <a:r>
              <a:rPr lang="en-US" dirty="0"/>
              <a:t>Wildfires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1858347"/>
          </a:xfrm>
        </p:spPr>
        <p:txBody>
          <a:bodyPr/>
          <a:lstStyle/>
          <a:p>
            <a:r>
              <a:rPr lang="en-US" dirty="0"/>
              <a:t>School Shootings</a:t>
            </a:r>
          </a:p>
          <a:p>
            <a:r>
              <a:rPr lang="en-US" dirty="0"/>
              <a:t>Mass Casualty trauma’s </a:t>
            </a:r>
          </a:p>
          <a:p>
            <a:r>
              <a:rPr lang="en-US" dirty="0"/>
              <a:t>Pandemics</a:t>
            </a:r>
          </a:p>
        </p:txBody>
      </p:sp>
    </p:spTree>
    <p:extLst>
      <p:ext uri="{BB962C8B-B14F-4D97-AF65-F5344CB8AC3E}">
        <p14:creationId xmlns:p14="http://schemas.microsoft.com/office/powerpoint/2010/main" val="254239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Emergency and standby power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Generator location</a:t>
            </a:r>
          </a:p>
          <a:p>
            <a:r>
              <a:rPr lang="en-US" dirty="0"/>
              <a:t>Generator Inspection and Testing</a:t>
            </a:r>
          </a:p>
          <a:p>
            <a:r>
              <a:rPr lang="en-US" dirty="0"/>
              <a:t>Generator Fuel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9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786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CMS</a:t>
            </a:r>
            <a:endParaRPr lang="en-US" dirty="0"/>
          </a:p>
          <a:p>
            <a:r>
              <a:rPr lang="en-US" dirty="0">
                <a:hlinkClick r:id="rId3"/>
              </a:rPr>
              <a:t>HICS</a:t>
            </a:r>
            <a:endParaRPr lang="en-US" dirty="0"/>
          </a:p>
          <a:p>
            <a:r>
              <a:rPr lang="en-US" dirty="0">
                <a:hlinkClick r:id="rId4"/>
              </a:rPr>
              <a:t>NIMS</a:t>
            </a:r>
            <a:endParaRPr lang="en-US" dirty="0"/>
          </a:p>
          <a:p>
            <a:r>
              <a:rPr lang="en-US" dirty="0">
                <a:hlinkClick r:id="rId5"/>
              </a:rPr>
              <a:t>Hazard Vulnerability Assessment Tool</a:t>
            </a:r>
            <a:endParaRPr lang="en-US" dirty="0"/>
          </a:p>
          <a:p>
            <a:r>
              <a:rPr lang="en-US" dirty="0"/>
              <a:t>Health care Coalitions</a:t>
            </a:r>
          </a:p>
          <a:p>
            <a:r>
              <a:rPr lang="en-US" dirty="0"/>
              <a:t>Federal and Accrediting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68696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CMS Regulations and Interpretive Guidelines</a:t>
            </a:r>
          </a:p>
          <a:p>
            <a:r>
              <a:rPr lang="en-US" dirty="0"/>
              <a:t>Assessment and Implementation</a:t>
            </a:r>
          </a:p>
          <a:p>
            <a:r>
              <a:rPr lang="en-US" dirty="0"/>
              <a:t>Steps of Emergency Management</a:t>
            </a:r>
          </a:p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55662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CMS Emergency preparedness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Medicare and Medicaid Programs; Emergency Preparedness Requirements for Medicare and Medicaid Participating Providers and Suppliers</a:t>
            </a:r>
          </a:p>
          <a:p>
            <a:r>
              <a:rPr lang="en-US" dirty="0"/>
              <a:t>Published September 16, 2016</a:t>
            </a:r>
          </a:p>
          <a:p>
            <a:r>
              <a:rPr lang="en-US" dirty="0"/>
              <a:t>Applies to all 17 provider and supplier types</a:t>
            </a:r>
          </a:p>
          <a:p>
            <a:r>
              <a:rPr lang="en-US" dirty="0"/>
              <a:t>Implementation date November 15, 2017</a:t>
            </a:r>
          </a:p>
          <a:p>
            <a:r>
              <a:rPr lang="en-US" dirty="0"/>
              <a:t>Compliance required for participation in Medicare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3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70" y="1551505"/>
            <a:ext cx="6821886" cy="42062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2014" y="0"/>
            <a:ext cx="9905998" cy="1917441"/>
          </a:xfrm>
        </p:spPr>
        <p:txBody>
          <a:bodyPr/>
          <a:lstStyle/>
          <a:p>
            <a:pPr algn="ctr"/>
            <a:r>
              <a:rPr lang="en-US" dirty="0"/>
              <a:t>Four Core elements</a:t>
            </a:r>
          </a:p>
        </p:txBody>
      </p:sp>
    </p:spTree>
    <p:extLst>
      <p:ext uri="{BB962C8B-B14F-4D97-AF65-F5344CB8AC3E}">
        <p14:creationId xmlns:p14="http://schemas.microsoft.com/office/powerpoint/2010/main" val="222231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133739"/>
            <a:ext cx="9905998" cy="1265853"/>
          </a:xfrm>
        </p:spPr>
        <p:txBody>
          <a:bodyPr/>
          <a:lstStyle/>
          <a:p>
            <a:pPr algn="ctr"/>
            <a:r>
              <a:rPr lang="en-US" dirty="0"/>
              <a:t>Who is affected?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08" y="1221824"/>
            <a:ext cx="875879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1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Appendix W</a:t>
            </a:r>
            <a:br>
              <a:rPr lang="en-US" dirty="0"/>
            </a:br>
            <a:r>
              <a:rPr lang="en-US" dirty="0"/>
              <a:t>485.625 COP: Emergency Preparedness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https://www.cms.gov/regulations-and-guidance/guidance/manuals/downloads/som107ap_w_cah.pdf</a:t>
            </a:r>
            <a:endParaRPr lang="en-US" dirty="0"/>
          </a:p>
          <a:p>
            <a:r>
              <a:rPr lang="en-US" dirty="0"/>
              <a:t>Last Revised 02/21/2020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3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34" y="1570536"/>
            <a:ext cx="6309360" cy="23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9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337"/>
            <a:ext cx="54864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6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959</TotalTime>
  <Words>607</Words>
  <Application>Microsoft Office PowerPoint</Application>
  <PresentationFormat>Widescreen</PresentationFormat>
  <Paragraphs>117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Playfair Display Italics</vt:lpstr>
      <vt:lpstr>Mesh</vt:lpstr>
      <vt:lpstr>Office Theme</vt:lpstr>
      <vt:lpstr>Emergency Preparedness</vt:lpstr>
      <vt:lpstr>DISCLAIMER</vt:lpstr>
      <vt:lpstr>Agenda</vt:lpstr>
      <vt:lpstr>CMS Emergency preparedness rule</vt:lpstr>
      <vt:lpstr>Four Core elements</vt:lpstr>
      <vt:lpstr>Who is affected?</vt:lpstr>
      <vt:lpstr>Appendix W 485.625 COP: Emergency Preparedness </vt:lpstr>
      <vt:lpstr>PowerPoint Presentation</vt:lpstr>
      <vt:lpstr>PowerPoint Presentation</vt:lpstr>
      <vt:lpstr>PowerPoint Presentation</vt:lpstr>
      <vt:lpstr>Emergency Plan</vt:lpstr>
      <vt:lpstr>PowerPoint Presentation</vt:lpstr>
      <vt:lpstr>PowerPoint Presentation</vt:lpstr>
      <vt:lpstr>Community Plan</vt:lpstr>
      <vt:lpstr>Emergency Plan Policies and Procedures</vt:lpstr>
      <vt:lpstr>PowerPoint Presentation</vt:lpstr>
      <vt:lpstr>Hospital Incident Command System (HICS)</vt:lpstr>
      <vt:lpstr>National Incident Management System (NIMS)</vt:lpstr>
      <vt:lpstr>Hazard Vulnerability Assessment</vt:lpstr>
      <vt:lpstr>96 Hour Resource inventory</vt:lpstr>
      <vt:lpstr>PowerPoint Presentation</vt:lpstr>
      <vt:lpstr>PowerPoint Presentation</vt:lpstr>
      <vt:lpstr>Emergency Preparedness Exercises</vt:lpstr>
      <vt:lpstr>Why do we prepare?</vt:lpstr>
      <vt:lpstr>Emergency and standby power systems</vt:lpstr>
      <vt:lpstr>Questions?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Preparedness</dc:title>
  <dc:creator>Maxcey Smith</dc:creator>
  <cp:lastModifiedBy>Dana Steiner</cp:lastModifiedBy>
  <cp:revision>44</cp:revision>
  <dcterms:created xsi:type="dcterms:W3CDTF">2023-08-10T13:04:18Z</dcterms:created>
  <dcterms:modified xsi:type="dcterms:W3CDTF">2024-08-20T19:06:33Z</dcterms:modified>
</cp:coreProperties>
</file>