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7" r:id="rId5"/>
  </p:sldMasterIdLst>
  <p:notesMasterIdLst>
    <p:notesMasterId r:id="rId41"/>
  </p:notesMasterIdLst>
  <p:sldIdLst>
    <p:sldId id="383" r:id="rId6"/>
    <p:sldId id="353" r:id="rId7"/>
    <p:sldId id="350" r:id="rId8"/>
    <p:sldId id="691" r:id="rId9"/>
    <p:sldId id="704" r:id="rId10"/>
    <p:sldId id="689" r:id="rId11"/>
    <p:sldId id="687" r:id="rId12"/>
    <p:sldId id="690" r:id="rId13"/>
    <p:sldId id="714" r:id="rId14"/>
    <p:sldId id="381" r:id="rId15"/>
    <p:sldId id="709" r:id="rId16"/>
    <p:sldId id="688" r:id="rId17"/>
    <p:sldId id="380" r:id="rId18"/>
    <p:sldId id="336" r:id="rId19"/>
    <p:sldId id="715" r:id="rId20"/>
    <p:sldId id="705" r:id="rId21"/>
    <p:sldId id="697" r:id="rId22"/>
    <p:sldId id="273" r:id="rId23"/>
    <p:sldId id="397" r:id="rId24"/>
    <p:sldId id="418" r:id="rId25"/>
    <p:sldId id="706" r:id="rId26"/>
    <p:sldId id="699" r:id="rId27"/>
    <p:sldId id="707" r:id="rId28"/>
    <p:sldId id="693" r:id="rId29"/>
    <p:sldId id="708" r:id="rId30"/>
    <p:sldId id="692" r:id="rId31"/>
    <p:sldId id="716" r:id="rId32"/>
    <p:sldId id="702" r:id="rId33"/>
    <p:sldId id="717" r:id="rId34"/>
    <p:sldId id="433" r:id="rId35"/>
    <p:sldId id="414" r:id="rId36"/>
    <p:sldId id="700" r:id="rId37"/>
    <p:sldId id="703" r:id="rId38"/>
    <p:sldId id="272" r:id="rId39"/>
    <p:sldId id="39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9A9B"/>
    <a:srgbClr val="F0F0F0"/>
    <a:srgbClr val="F16738"/>
    <a:srgbClr val="091D41"/>
    <a:srgbClr val="F46639"/>
    <a:srgbClr val="FFCD32"/>
    <a:srgbClr val="349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5C337B-6C58-4C0F-8357-E6DEECE44D2F}" v="59" dt="2025-06-05T22:19:20.3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4BB2C0-72A4-49C9-A5EB-6B2AB3CB8842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B42DB29D-BF34-43F9-B7CE-4693F25165E7}">
      <dgm:prSet phldrT="[Text]"/>
      <dgm:spPr>
        <a:solidFill>
          <a:srgbClr val="FF0000">
            <a:alpha val="50000"/>
          </a:srgbClr>
        </a:solidFill>
      </dgm:spPr>
      <dgm:t>
        <a:bodyPr/>
        <a:lstStyle/>
        <a:p>
          <a:endParaRPr lang="en-US" dirty="0"/>
        </a:p>
      </dgm:t>
    </dgm:pt>
    <dgm:pt modelId="{B363D5C8-736D-44C1-959F-070D48EEF7D9}" type="parTrans" cxnId="{8FFBB8E7-CCD2-469E-8F82-FC1A3972A2E8}">
      <dgm:prSet/>
      <dgm:spPr/>
      <dgm:t>
        <a:bodyPr/>
        <a:lstStyle/>
        <a:p>
          <a:endParaRPr lang="en-US"/>
        </a:p>
      </dgm:t>
    </dgm:pt>
    <dgm:pt modelId="{B4061FFD-3EA4-4DBC-AA4B-281BAA2417F5}" type="sibTrans" cxnId="{8FFBB8E7-CCD2-469E-8F82-FC1A3972A2E8}">
      <dgm:prSet/>
      <dgm:spPr/>
      <dgm:t>
        <a:bodyPr/>
        <a:lstStyle/>
        <a:p>
          <a:endParaRPr lang="en-US"/>
        </a:p>
      </dgm:t>
    </dgm:pt>
    <dgm:pt modelId="{84D50F8B-8274-4472-A812-447580D8ED5E}">
      <dgm:prSet phldrT="[Text]"/>
      <dgm:spPr/>
      <dgm:t>
        <a:bodyPr/>
        <a:lstStyle/>
        <a:p>
          <a:endParaRPr lang="en-US" dirty="0"/>
        </a:p>
      </dgm:t>
    </dgm:pt>
    <dgm:pt modelId="{778832C4-0084-475E-80C3-99A324DF6CA5}" type="parTrans" cxnId="{A7A2CEC6-88DC-4BD2-BED6-E6C75E093F78}">
      <dgm:prSet/>
      <dgm:spPr/>
      <dgm:t>
        <a:bodyPr/>
        <a:lstStyle/>
        <a:p>
          <a:endParaRPr lang="en-US"/>
        </a:p>
      </dgm:t>
    </dgm:pt>
    <dgm:pt modelId="{3E4FEC93-1137-48DE-A2EB-DE2872EF7B95}" type="sibTrans" cxnId="{A7A2CEC6-88DC-4BD2-BED6-E6C75E093F78}">
      <dgm:prSet/>
      <dgm:spPr/>
      <dgm:t>
        <a:bodyPr/>
        <a:lstStyle/>
        <a:p>
          <a:endParaRPr lang="en-US"/>
        </a:p>
      </dgm:t>
    </dgm:pt>
    <dgm:pt modelId="{DA98B2BA-3E0F-4CCF-A6BE-1955BB206B67}">
      <dgm:prSet phldrT="[Text]"/>
      <dgm:spPr>
        <a:solidFill>
          <a:srgbClr val="FFFF00">
            <a:alpha val="50000"/>
          </a:srgbClr>
        </a:solidFill>
      </dgm:spPr>
      <dgm:t>
        <a:bodyPr/>
        <a:lstStyle/>
        <a:p>
          <a:endParaRPr lang="en-US" dirty="0"/>
        </a:p>
      </dgm:t>
    </dgm:pt>
    <dgm:pt modelId="{9A0116E0-3A51-4595-ACDC-5CE42552377C}" type="parTrans" cxnId="{E9644800-8B3F-41AB-ACEC-7363A2F32C9B}">
      <dgm:prSet/>
      <dgm:spPr/>
      <dgm:t>
        <a:bodyPr/>
        <a:lstStyle/>
        <a:p>
          <a:endParaRPr lang="en-US"/>
        </a:p>
      </dgm:t>
    </dgm:pt>
    <dgm:pt modelId="{CDE13A8B-85CC-4376-B6EA-7544E7AE8F89}" type="sibTrans" cxnId="{E9644800-8B3F-41AB-ACEC-7363A2F32C9B}">
      <dgm:prSet/>
      <dgm:spPr/>
      <dgm:t>
        <a:bodyPr/>
        <a:lstStyle/>
        <a:p>
          <a:endParaRPr lang="en-US"/>
        </a:p>
      </dgm:t>
    </dgm:pt>
    <dgm:pt modelId="{F63B31A0-E72E-49C9-BA34-EFFEE7029F85}" type="pres">
      <dgm:prSet presAssocID="{6E4BB2C0-72A4-49C9-A5EB-6B2AB3CB8842}" presName="Name0" presStyleCnt="0">
        <dgm:presLayoutVars>
          <dgm:chMax val="7"/>
          <dgm:dir/>
          <dgm:resizeHandles val="exact"/>
        </dgm:presLayoutVars>
      </dgm:prSet>
      <dgm:spPr/>
    </dgm:pt>
    <dgm:pt modelId="{71E78BE4-8534-4E93-8DAE-4D3B13E38586}" type="pres">
      <dgm:prSet presAssocID="{6E4BB2C0-72A4-49C9-A5EB-6B2AB3CB8842}" presName="ellipse1" presStyleLbl="vennNode1" presStyleIdx="0" presStyleCnt="3" custLinFactNeighborX="36143" custLinFactNeighborY="1478">
        <dgm:presLayoutVars>
          <dgm:bulletEnabled val="1"/>
        </dgm:presLayoutVars>
      </dgm:prSet>
      <dgm:spPr/>
    </dgm:pt>
    <dgm:pt modelId="{9DBE86FF-59DC-46E3-9FD3-27C94F9AE18C}" type="pres">
      <dgm:prSet presAssocID="{6E4BB2C0-72A4-49C9-A5EB-6B2AB3CB8842}" presName="ellipse2" presStyleLbl="vennNode1" presStyleIdx="1" presStyleCnt="3" custLinFactNeighborX="13092" custLinFactNeighborY="-10792">
        <dgm:presLayoutVars>
          <dgm:bulletEnabled val="1"/>
        </dgm:presLayoutVars>
      </dgm:prSet>
      <dgm:spPr/>
    </dgm:pt>
    <dgm:pt modelId="{F70AAC67-A915-47AA-A308-9B4387B7BE2E}" type="pres">
      <dgm:prSet presAssocID="{6E4BB2C0-72A4-49C9-A5EB-6B2AB3CB8842}" presName="ellipse3" presStyleLbl="vennNode1" presStyleIdx="2" presStyleCnt="3" custLinFactNeighborX="-10701">
        <dgm:presLayoutVars>
          <dgm:bulletEnabled val="1"/>
        </dgm:presLayoutVars>
      </dgm:prSet>
      <dgm:spPr/>
    </dgm:pt>
  </dgm:ptLst>
  <dgm:cxnLst>
    <dgm:cxn modelId="{E9644800-8B3F-41AB-ACEC-7363A2F32C9B}" srcId="{6E4BB2C0-72A4-49C9-A5EB-6B2AB3CB8842}" destId="{DA98B2BA-3E0F-4CCF-A6BE-1955BB206B67}" srcOrd="2" destOrd="0" parTransId="{9A0116E0-3A51-4595-ACDC-5CE42552377C}" sibTransId="{CDE13A8B-85CC-4376-B6EA-7544E7AE8F89}"/>
    <dgm:cxn modelId="{2B6BDB66-4619-4437-A43C-864A6A959682}" type="presOf" srcId="{DA98B2BA-3E0F-4CCF-A6BE-1955BB206B67}" destId="{F70AAC67-A915-47AA-A308-9B4387B7BE2E}" srcOrd="0" destOrd="0" presId="urn:microsoft.com/office/officeart/2005/8/layout/rings+Icon"/>
    <dgm:cxn modelId="{93A46380-FAAD-4331-8A3A-CBEDB8FF357F}" type="presOf" srcId="{84D50F8B-8274-4472-A812-447580D8ED5E}" destId="{9DBE86FF-59DC-46E3-9FD3-27C94F9AE18C}" srcOrd="0" destOrd="0" presId="urn:microsoft.com/office/officeart/2005/8/layout/rings+Icon"/>
    <dgm:cxn modelId="{32A54494-D4A1-4B3A-9D8C-3AA92C339542}" type="presOf" srcId="{B42DB29D-BF34-43F9-B7CE-4693F25165E7}" destId="{71E78BE4-8534-4E93-8DAE-4D3B13E38586}" srcOrd="0" destOrd="0" presId="urn:microsoft.com/office/officeart/2005/8/layout/rings+Icon"/>
    <dgm:cxn modelId="{A7A2CEC6-88DC-4BD2-BED6-E6C75E093F78}" srcId="{6E4BB2C0-72A4-49C9-A5EB-6B2AB3CB8842}" destId="{84D50F8B-8274-4472-A812-447580D8ED5E}" srcOrd="1" destOrd="0" parTransId="{778832C4-0084-475E-80C3-99A324DF6CA5}" sibTransId="{3E4FEC93-1137-48DE-A2EB-DE2872EF7B95}"/>
    <dgm:cxn modelId="{8FFBB8E7-CCD2-469E-8F82-FC1A3972A2E8}" srcId="{6E4BB2C0-72A4-49C9-A5EB-6B2AB3CB8842}" destId="{B42DB29D-BF34-43F9-B7CE-4693F25165E7}" srcOrd="0" destOrd="0" parTransId="{B363D5C8-736D-44C1-959F-070D48EEF7D9}" sibTransId="{B4061FFD-3EA4-4DBC-AA4B-281BAA2417F5}"/>
    <dgm:cxn modelId="{48C978EC-0D5A-4885-8277-33F4198E7BE2}" type="presOf" srcId="{6E4BB2C0-72A4-49C9-A5EB-6B2AB3CB8842}" destId="{F63B31A0-E72E-49C9-BA34-EFFEE7029F85}" srcOrd="0" destOrd="0" presId="urn:microsoft.com/office/officeart/2005/8/layout/rings+Icon"/>
    <dgm:cxn modelId="{CF01D64F-FCCA-4AB4-85A1-155ABDF7AD1B}" type="presParOf" srcId="{F63B31A0-E72E-49C9-BA34-EFFEE7029F85}" destId="{71E78BE4-8534-4E93-8DAE-4D3B13E38586}" srcOrd="0" destOrd="0" presId="urn:microsoft.com/office/officeart/2005/8/layout/rings+Icon"/>
    <dgm:cxn modelId="{7ECD1FFE-EE96-4757-9B64-9552041F835D}" type="presParOf" srcId="{F63B31A0-E72E-49C9-BA34-EFFEE7029F85}" destId="{9DBE86FF-59DC-46E3-9FD3-27C94F9AE18C}" srcOrd="1" destOrd="0" presId="urn:microsoft.com/office/officeart/2005/8/layout/rings+Icon"/>
    <dgm:cxn modelId="{EB0AB00F-5016-494C-BF92-E0EF5E491848}" type="presParOf" srcId="{F63B31A0-E72E-49C9-BA34-EFFEE7029F85}" destId="{F70AAC67-A915-47AA-A308-9B4387B7BE2E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78BE4-8534-4E93-8DAE-4D3B13E38586}">
      <dsp:nvSpPr>
        <dsp:cNvPr id="0" name=""/>
        <dsp:cNvSpPr/>
      </dsp:nvSpPr>
      <dsp:spPr>
        <a:xfrm>
          <a:off x="1968666" y="41515"/>
          <a:ext cx="2808921" cy="2808881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380023" y="452866"/>
        <a:ext cx="1986207" cy="1986179"/>
      </dsp:txXfrm>
    </dsp:sp>
    <dsp:sp modelId="{9DBE86FF-59DC-46E3-9FD3-27C94F9AE18C}">
      <dsp:nvSpPr>
        <dsp:cNvPr id="0" name=""/>
        <dsp:cNvSpPr/>
      </dsp:nvSpPr>
      <dsp:spPr>
        <a:xfrm>
          <a:off x="2766959" y="1570233"/>
          <a:ext cx="2808921" cy="28088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178316" y="1981584"/>
        <a:ext cx="1986207" cy="1986179"/>
      </dsp:txXfrm>
    </dsp:sp>
    <dsp:sp modelId="{F70AAC67-A915-47AA-A308-9B4387B7BE2E}">
      <dsp:nvSpPr>
        <dsp:cNvPr id="0" name=""/>
        <dsp:cNvSpPr/>
      </dsp:nvSpPr>
      <dsp:spPr>
        <a:xfrm>
          <a:off x="3542699" y="0"/>
          <a:ext cx="2808921" cy="2808881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954056" y="411351"/>
        <a:ext cx="1986207" cy="19861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27FCC-667B-4D7C-B85D-6E4FEBD6FEA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44BB9-C78A-45A8-8D4E-403E7E7E9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57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1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EF8C9-B5A9-FFFE-7F8B-7747E2729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466F5-57E0-8F11-BD16-1DA53FBC2F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744EF1-A398-E7FA-00B5-2F84812AB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DCDB3-08C3-DE31-68D4-52584A961D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04EE-8EC9-4D05-8B58-8D38FA2E51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86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8D738-F8D4-4456-0685-92999E484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C0EB85-DAE8-4104-6AE8-A44F73D4F5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0E549E-2D0C-C6A3-0AF4-DCB1F32264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A5935-11DA-47DB-DEE9-E34C10ACA9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04EE-8EC9-4D05-8B58-8D38FA2E51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63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88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33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92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93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26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97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8563A-0C08-0043-E4F2-35DA41246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23C45E-C561-20F9-FF7B-71BCDD5766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BA0919-72A2-1DC8-79AB-B99F628E9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D6740-1F9A-FBC8-AA62-C27A07FD30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66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27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79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F032C-4B7B-9E40-0486-9A29C6873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E70790-36BE-4AB0-8054-CE7598F920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4AF9F2-DFF5-DD1C-602E-0A3C3C15B3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58D56-C312-2170-A0DA-D549A76971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66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71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04043-CFE7-90AB-1E5C-C8A01D491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99F92F-F050-1912-B577-B3D8CB92AF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89E047-B9B4-9467-59C9-1CBD127F0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BBAD7-A1F7-AD03-B783-7ED774A8E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41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B54A8-4330-32E2-4AC9-D34FD4D66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934105-DEA8-DE3D-BD50-2AB5B7F7F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8E89FA-E9DB-C461-FB84-EDB35FF54D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5265A-68F6-EC9D-B648-809865E323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65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695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93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76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83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34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15AC6-CCA0-50B5-7D3D-E106BF447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676FA2-8ABE-AD4C-9684-C03B03739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6679A9-0593-E1F4-D0DF-DC287D484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D4ED2-7AB7-44A9-6DF7-231CD73BA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52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04EE-8EC9-4D05-8B58-8D38FA2E51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39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965BB-9C34-A8A1-702A-A5E70175E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147DE-662B-4E14-F518-BE324EFD5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47F4E-8A76-E168-3573-F52908A27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AB8A8-BC79-DD26-D4F0-706A20F50A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04EE-8EC9-4D05-8B58-8D38FA2E51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48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9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EB407-3A7E-BADA-7D42-8D5EBC70F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EC9565-A352-8270-3E73-2385E6731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AA0252-8520-BDAE-7E3A-AE750E9EAF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EF080-6226-3E59-621A-FDFC4B0FE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04EE-8EC9-4D05-8B58-8D38FA2E51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29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44BB9-C78A-45A8-8D4E-403E7E7E9D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72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E7F0B-2FE5-419E-95C2-8175B71D8D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6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A59D5-97FD-1581-C9B2-2EB2082D3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168" y="2342924"/>
            <a:ext cx="866639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7ACA8-D35A-7CEC-8D50-F8F23114B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9168" y="4822599"/>
            <a:ext cx="866639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148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A white surface with triangles&#10;&#10;Description automatically generated">
            <a:extLst>
              <a:ext uri="{FF2B5EF4-FFF2-40B4-BE49-F238E27FC236}">
                <a16:creationId xmlns:a16="http://schemas.microsoft.com/office/drawing/2014/main" id="{42A76C01-99C4-D751-2FB5-BAB4E394D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1"/>
          <a:stretch/>
        </p:blipFill>
        <p:spPr>
          <a:xfrm>
            <a:off x="0" y="-2"/>
            <a:ext cx="12192000" cy="6858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9BB550-BADA-E4BF-B9A3-18597E77C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74" y="276226"/>
            <a:ext cx="10515600" cy="73025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D6E8A-C111-2685-BB5D-A19AFC912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74" y="1664897"/>
            <a:ext cx="10981426" cy="4327915"/>
          </a:xfrm>
        </p:spPr>
        <p:txBody>
          <a:bodyPr/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E5C4E-9CE6-C497-308D-21D6EAB15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Wixcorp &amp; Hyve Health /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84BA-BE45-0681-F546-F0A73693D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172F-58C2-417B-9650-AD07F1FFB52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AD0A1F0-6599-C182-BC70-D675E0633E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063" y="1079022"/>
            <a:ext cx="10515600" cy="492125"/>
          </a:xfrm>
        </p:spPr>
        <p:txBody>
          <a:bodyPr>
            <a:normAutofit/>
          </a:bodyPr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1400">
                <a:latin typeface="Fira Sans Light" panose="020B04030500000200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698E517-4B88-0E63-B44A-58FACF94BCA5}"/>
              </a:ext>
            </a:extLst>
          </p:cNvPr>
          <p:cNvSpPr/>
          <p:nvPr userDrawn="1"/>
        </p:nvSpPr>
        <p:spPr>
          <a:xfrm flipV="1">
            <a:off x="54793" y="-3"/>
            <a:ext cx="12137207" cy="276224"/>
          </a:xfrm>
          <a:prstGeom prst="triangle">
            <a:avLst>
              <a:gd name="adj" fmla="val 97722"/>
            </a:avLst>
          </a:prstGeom>
          <a:gradFill flip="none" rotWithShape="1">
            <a:gsLst>
              <a:gs pos="0">
                <a:srgbClr val="66043E"/>
              </a:gs>
              <a:gs pos="100000">
                <a:schemeClr val="accent6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8DD0408-FA04-184E-9074-ED8D0C3AD89D}"/>
              </a:ext>
            </a:extLst>
          </p:cNvPr>
          <p:cNvSpPr/>
          <p:nvPr userDrawn="1"/>
        </p:nvSpPr>
        <p:spPr>
          <a:xfrm rot="5400000" flipV="1">
            <a:off x="8624890" y="3290888"/>
            <a:ext cx="6858000" cy="276227"/>
          </a:xfrm>
          <a:prstGeom prst="triangle">
            <a:avLst>
              <a:gd name="adj" fmla="val 3892"/>
            </a:avLst>
          </a:prstGeom>
          <a:gradFill flip="none" rotWithShape="1">
            <a:gsLst>
              <a:gs pos="0">
                <a:srgbClr val="66043E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47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9BC9-C87F-E252-750A-C427991F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634" y="276621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E4CC5-669B-9578-4ACB-359DF8D607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66634" y="4223369"/>
            <a:ext cx="5629848" cy="3349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315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FFDEE-8A77-2F6E-97F8-36B0CF481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B4131-4522-086C-4ADA-69D577997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645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62863-3BC9-5D25-624F-7ED9E1BA5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C1D7E-2684-43B7-A03F-4FA0BF393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7378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C2B53-0A3A-C225-89C3-B7A62005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E3BED-C994-C89B-D7C9-2F21E878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158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CF3BF-9BE7-D0BE-43B3-BA04D01A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EA38C-6E8F-E694-66AA-5B54D989F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EF2515-761A-1687-2074-9ADE5926B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8885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ADEE5-42C9-A68D-66A5-986E6FBEF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4C73C-4B06-04FE-1342-3A0A319CC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64092-5839-6D58-267F-CC965D5CD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1834C-35DA-0A65-11F3-244346C0A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9251D-80EE-304C-7E87-28E066023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0633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E8A5B-655A-3337-F7BC-DC51A1171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904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64B17-A10A-7089-07A8-0B41D70A1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530B2-9AA0-B9B1-44FA-92024606C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DA6EDA-6774-D491-DE7A-3F86DA499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6730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7616ADCD-8B54-F3D6-3D86-2FF90BB26D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26EBD-B229-AE0F-5567-5A64D0685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336" y="2766219"/>
            <a:ext cx="7997687" cy="1352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6293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D101389-CD58-A71D-CB1A-E6F5996D2C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15DB02-DC39-DAAC-23EC-FBF2A596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E8900-69EC-63D5-6C1C-8D603ED34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37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5" r:id="rId7"/>
    <p:sldLayoutId id="214748366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3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Travis.Gentry@HyveHealthcare.co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hyperlink" Target="http://www.payerscorecard.com/" TargetMode="External"/><Relationship Id="rId4" Type="http://schemas.openxmlformats.org/officeDocument/2006/relationships/hyperlink" Target="http://www.hyvehealthcare.com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BCFE6A7-15F4-40AE-1670-ABBF279ADD08}"/>
              </a:ext>
            </a:extLst>
          </p:cNvPr>
          <p:cNvSpPr txBox="1">
            <a:spLocks/>
          </p:cNvSpPr>
          <p:nvPr/>
        </p:nvSpPr>
        <p:spPr>
          <a:xfrm>
            <a:off x="4175488" y="2143125"/>
            <a:ext cx="7851755" cy="3588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b="1" dirty="0">
                <a:latin typeface="+mn-lt"/>
                <a:ea typeface="Adobe Fan Heiti Std B" panose="020B0700000000000000" pitchFamily="34" charset="-128"/>
              </a:rPr>
            </a:br>
            <a:r>
              <a:rPr lang="en-US" sz="8000" b="1" dirty="0">
                <a:latin typeface="+mn-lt"/>
                <a:ea typeface="Adobe Fan Heiti Std B" panose="020B0700000000000000" pitchFamily="34" charset="-128"/>
              </a:rPr>
              <a:t>Vitality </a:t>
            </a:r>
          </a:p>
          <a:p>
            <a:r>
              <a:rPr lang="en-US" sz="8000" b="1" dirty="0">
                <a:latin typeface="+mn-lt"/>
                <a:ea typeface="Adobe Fan Heiti Std B" panose="020B0700000000000000" pitchFamily="34" charset="-128"/>
              </a:rPr>
              <a:t>Payer Scorecard</a:t>
            </a:r>
            <a:br>
              <a:rPr lang="en-US" b="1" dirty="0">
                <a:latin typeface="+mn-lt"/>
                <a:ea typeface="Adobe Fan Heiti Std B" panose="020B0700000000000000" pitchFamily="34" charset="-128"/>
              </a:rPr>
            </a:br>
            <a:br>
              <a:rPr lang="en-US" b="1" dirty="0">
                <a:latin typeface="+mn-lt"/>
                <a:ea typeface="Adobe Fan Heiti Std B" panose="020B0700000000000000" pitchFamily="34" charset="-128"/>
              </a:rPr>
            </a:br>
            <a:r>
              <a:rPr lang="en-US" sz="4000" b="1" dirty="0">
                <a:latin typeface="+mn-lt"/>
                <a:ea typeface="Adobe Fan Heiti Std B" panose="020B0700000000000000" pitchFamily="34" charset="-128"/>
              </a:rPr>
              <a:t>Holding Payers Accountable</a:t>
            </a:r>
          </a:p>
          <a:p>
            <a:r>
              <a:rPr lang="en-US" sz="4000" b="1" dirty="0">
                <a:latin typeface="+mn-lt"/>
                <a:ea typeface="Adobe Fan Heiti Std B" panose="020B0700000000000000" pitchFamily="34" charset="-128"/>
              </a:rPr>
              <a:t>with Provider Data</a:t>
            </a:r>
          </a:p>
        </p:txBody>
      </p:sp>
      <p:pic>
        <p:nvPicPr>
          <p:cNvPr id="6" name="Picture 6" descr="324,661 Balanza Medica Royalty-Free Images, Stock Photos &amp; Pictures |  Shutterstock">
            <a:extLst>
              <a:ext uri="{FF2B5EF4-FFF2-40B4-BE49-F238E27FC236}">
                <a16:creationId xmlns:a16="http://schemas.microsoft.com/office/drawing/2014/main" id="{425E6104-4D91-E134-28B0-84D228C81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13045" r="12602" b="13292"/>
          <a:stretch/>
        </p:blipFill>
        <p:spPr bwMode="auto">
          <a:xfrm>
            <a:off x="9747115" y="248129"/>
            <a:ext cx="2182852" cy="163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315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8D90-1D45-7F06-1DC3-34C27A36D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168" y="2342924"/>
            <a:ext cx="8666390" cy="1577323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Providers’ Perspective</a:t>
            </a:r>
          </a:p>
        </p:txBody>
      </p:sp>
    </p:spTree>
    <p:extLst>
      <p:ext uri="{BB962C8B-B14F-4D97-AF65-F5344CB8AC3E}">
        <p14:creationId xmlns:p14="http://schemas.microsoft.com/office/powerpoint/2010/main" val="814961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74099-5974-9D9C-EB58-A01CC4441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53D05B-0028-5CD2-7FD7-97E8D190A2E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1588"/>
            <a:ext cx="12192001" cy="6854825"/>
            <a:chOff x="0" y="1588"/>
            <a:chExt cx="12192001" cy="6854825"/>
          </a:xfrm>
        </p:grpSpPr>
        <p:pic>
          <p:nvPicPr>
            <p:cNvPr id="3074" name="Picture 2" descr="A Bug's Life - The Collective Individual: How Family Movies Work">
              <a:extLst>
                <a:ext uri="{FF2B5EF4-FFF2-40B4-BE49-F238E27FC236}">
                  <a16:creationId xmlns:a16="http://schemas.microsoft.com/office/drawing/2014/main" id="{7C284124-D373-64A5-7B35-01CF17E2C68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12192000" cy="6854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C0B9A3-D2A9-611D-41AC-439D9B6D591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 r="6602"/>
            <a:stretch>
              <a:fillRect/>
            </a:stretch>
          </p:blipFill>
          <p:spPr>
            <a:xfrm>
              <a:off x="0" y="796149"/>
              <a:ext cx="12192001" cy="5265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5135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3C6AD-3616-BB00-1621-AADC829E0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Katherine Michalek | Children's Hospital Colorado">
            <a:extLst>
              <a:ext uri="{FF2B5EF4-FFF2-40B4-BE49-F238E27FC236}">
                <a16:creationId xmlns:a16="http://schemas.microsoft.com/office/drawing/2014/main" id="{070208BD-8E36-B28C-A0B9-6CAE5E7769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oogle Shape;375;p12">
            <a:extLst>
              <a:ext uri="{FF2B5EF4-FFF2-40B4-BE49-F238E27FC236}">
                <a16:creationId xmlns:a16="http://schemas.microsoft.com/office/drawing/2014/main" id="{525CD369-1E19-7649-54DC-6675430EDF1D}"/>
              </a:ext>
            </a:extLst>
          </p:cNvPr>
          <p:cNvCxnSpPr>
            <a:cxnSpLocks/>
            <a:stCxn id="1045" idx="6"/>
            <a:endCxn id="20" idx="2"/>
          </p:cNvCxnSpPr>
          <p:nvPr/>
        </p:nvCxnSpPr>
        <p:spPr>
          <a:xfrm flipV="1">
            <a:off x="3272788" y="766462"/>
            <a:ext cx="3458580" cy="2773077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" name="Google Shape;376;p12">
            <a:extLst>
              <a:ext uri="{FF2B5EF4-FFF2-40B4-BE49-F238E27FC236}">
                <a16:creationId xmlns:a16="http://schemas.microsoft.com/office/drawing/2014/main" id="{2BC883E5-0ECA-C019-7E72-43566620A448}"/>
              </a:ext>
            </a:extLst>
          </p:cNvPr>
          <p:cNvCxnSpPr>
            <a:cxnSpLocks/>
            <a:stCxn id="1045" idx="6"/>
            <a:endCxn id="34" idx="3"/>
          </p:cNvCxnSpPr>
          <p:nvPr/>
        </p:nvCxnSpPr>
        <p:spPr>
          <a:xfrm flipV="1">
            <a:off x="3272788" y="1752750"/>
            <a:ext cx="5569564" cy="1786789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" name="Google Shape;377;p12">
            <a:extLst>
              <a:ext uri="{FF2B5EF4-FFF2-40B4-BE49-F238E27FC236}">
                <a16:creationId xmlns:a16="http://schemas.microsoft.com/office/drawing/2014/main" id="{24BA5570-3DDC-4B0B-8D75-A246AFDCDAAF}"/>
              </a:ext>
            </a:extLst>
          </p:cNvPr>
          <p:cNvCxnSpPr>
            <a:cxnSpLocks/>
            <a:stCxn id="1045" idx="6"/>
            <a:endCxn id="26" idx="2"/>
          </p:cNvCxnSpPr>
          <p:nvPr/>
        </p:nvCxnSpPr>
        <p:spPr>
          <a:xfrm flipV="1">
            <a:off x="3272788" y="2539725"/>
            <a:ext cx="6476990" cy="999814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" name="Google Shape;378;p12">
            <a:extLst>
              <a:ext uri="{FF2B5EF4-FFF2-40B4-BE49-F238E27FC236}">
                <a16:creationId xmlns:a16="http://schemas.microsoft.com/office/drawing/2014/main" id="{8F099381-14A1-CF91-0F46-00B211A157DD}"/>
              </a:ext>
            </a:extLst>
          </p:cNvPr>
          <p:cNvCxnSpPr>
            <a:cxnSpLocks/>
            <a:stCxn id="1045" idx="6"/>
            <a:endCxn id="30" idx="2"/>
          </p:cNvCxnSpPr>
          <p:nvPr/>
        </p:nvCxnSpPr>
        <p:spPr>
          <a:xfrm>
            <a:off x="3272788" y="3539539"/>
            <a:ext cx="6476990" cy="731162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" name="Google Shape;379;p12">
            <a:extLst>
              <a:ext uri="{FF2B5EF4-FFF2-40B4-BE49-F238E27FC236}">
                <a16:creationId xmlns:a16="http://schemas.microsoft.com/office/drawing/2014/main" id="{A897A27A-97C9-7326-9937-C117037FE779}"/>
              </a:ext>
            </a:extLst>
          </p:cNvPr>
          <p:cNvCxnSpPr>
            <a:cxnSpLocks/>
            <a:stCxn id="1045" idx="6"/>
            <a:endCxn id="42" idx="1"/>
          </p:cNvCxnSpPr>
          <p:nvPr/>
        </p:nvCxnSpPr>
        <p:spPr>
          <a:xfrm>
            <a:off x="3272788" y="3539539"/>
            <a:ext cx="5595609" cy="1579172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" name="Google Shape;380;p12">
            <a:extLst>
              <a:ext uri="{FF2B5EF4-FFF2-40B4-BE49-F238E27FC236}">
                <a16:creationId xmlns:a16="http://schemas.microsoft.com/office/drawing/2014/main" id="{53CAD1BC-1FEE-2C55-047C-6B22F76CAD68}"/>
              </a:ext>
            </a:extLst>
          </p:cNvPr>
          <p:cNvCxnSpPr>
            <a:cxnSpLocks/>
            <a:stCxn id="1045" idx="6"/>
            <a:endCxn id="38" idx="2"/>
          </p:cNvCxnSpPr>
          <p:nvPr/>
        </p:nvCxnSpPr>
        <p:spPr>
          <a:xfrm>
            <a:off x="3272788" y="3539539"/>
            <a:ext cx="3458204" cy="2548189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D1031E-D7BC-C0A5-3009-847ADCFDA2F8}"/>
              </a:ext>
            </a:extLst>
          </p:cNvPr>
          <p:cNvGrpSpPr/>
          <p:nvPr/>
        </p:nvGrpSpPr>
        <p:grpSpPr>
          <a:xfrm>
            <a:off x="6731368" y="18065"/>
            <a:ext cx="1517931" cy="1496794"/>
            <a:chOff x="3476632" y="5764"/>
            <a:chExt cx="1517931" cy="150803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EAA2222-FDCD-393C-288D-AB9BF8604888}"/>
                </a:ext>
              </a:extLst>
            </p:cNvPr>
            <p:cNvSpPr/>
            <p:nvPr/>
          </p:nvSpPr>
          <p:spPr>
            <a:xfrm>
              <a:off x="3476632" y="5764"/>
              <a:ext cx="1517931" cy="150803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Google Shape;369;p12">
              <a:extLst>
                <a:ext uri="{FF2B5EF4-FFF2-40B4-BE49-F238E27FC236}">
                  <a16:creationId xmlns:a16="http://schemas.microsoft.com/office/drawing/2014/main" id="{759E5079-FAB9-89E8-358E-4C7C69FE785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71906" y="571211"/>
              <a:ext cx="1352897" cy="3545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9550D8-9890-EEAA-2349-A70D7ACF07FF}"/>
              </a:ext>
            </a:extLst>
          </p:cNvPr>
          <p:cNvGrpSpPr/>
          <p:nvPr/>
        </p:nvGrpSpPr>
        <p:grpSpPr>
          <a:xfrm>
            <a:off x="9749778" y="1791328"/>
            <a:ext cx="1517931" cy="1496794"/>
            <a:chOff x="642561" y="1999823"/>
            <a:chExt cx="1517931" cy="149679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65C671E-D830-1CFB-1615-49ED5C374E39}"/>
                </a:ext>
              </a:extLst>
            </p:cNvPr>
            <p:cNvSpPr/>
            <p:nvPr/>
          </p:nvSpPr>
          <p:spPr>
            <a:xfrm>
              <a:off x="642561" y="1999823"/>
              <a:ext cx="1517931" cy="1496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oogle Shape;381;p12" descr="economy1-5.jpg">
              <a:extLst>
                <a:ext uri="{FF2B5EF4-FFF2-40B4-BE49-F238E27FC236}">
                  <a16:creationId xmlns:a16="http://schemas.microsoft.com/office/drawing/2014/main" id="{C9190CED-D4AE-4D00-ED9B-626F8B4E60B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2914" y="2452287"/>
              <a:ext cx="1243584" cy="64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12EFD88-0DAF-8996-29FB-F44945A939C6}"/>
              </a:ext>
            </a:extLst>
          </p:cNvPr>
          <p:cNvGrpSpPr/>
          <p:nvPr/>
        </p:nvGrpSpPr>
        <p:grpSpPr>
          <a:xfrm>
            <a:off x="9749778" y="3522304"/>
            <a:ext cx="1517931" cy="1496794"/>
            <a:chOff x="9344188" y="4081864"/>
            <a:chExt cx="1517931" cy="149679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536DC92-D376-DF2A-49F0-A84DBF72239D}"/>
                </a:ext>
              </a:extLst>
            </p:cNvPr>
            <p:cNvSpPr/>
            <p:nvPr/>
          </p:nvSpPr>
          <p:spPr>
            <a:xfrm>
              <a:off x="9344188" y="4081864"/>
              <a:ext cx="1517931" cy="1496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Humana | World Economic Forum">
              <a:extLst>
                <a:ext uri="{FF2B5EF4-FFF2-40B4-BE49-F238E27FC236}">
                  <a16:creationId xmlns:a16="http://schemas.microsoft.com/office/drawing/2014/main" id="{B34DF6D3-702D-CD6F-E600-19A0E2751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9718" y="4658371"/>
              <a:ext cx="1386869" cy="35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66DD11-A47C-66D9-C476-634BDF79A631}"/>
              </a:ext>
            </a:extLst>
          </p:cNvPr>
          <p:cNvGrpSpPr/>
          <p:nvPr/>
        </p:nvGrpSpPr>
        <p:grpSpPr>
          <a:xfrm>
            <a:off x="8620056" y="475156"/>
            <a:ext cx="1517931" cy="1496794"/>
            <a:chOff x="8747903" y="4424828"/>
            <a:chExt cx="1517931" cy="1496794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C1A0835-F521-0F5A-03AE-FD489BF06E88}"/>
                </a:ext>
              </a:extLst>
            </p:cNvPr>
            <p:cNvSpPr/>
            <p:nvPr/>
          </p:nvSpPr>
          <p:spPr>
            <a:xfrm>
              <a:off x="8747903" y="4424828"/>
              <a:ext cx="1517931" cy="1496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oogle Shape;371;p12">
              <a:extLst>
                <a:ext uri="{FF2B5EF4-FFF2-40B4-BE49-F238E27FC236}">
                  <a16:creationId xmlns:a16="http://schemas.microsoft.com/office/drawing/2014/main" id="{34D10C33-DEF9-CFD4-2C05-91DD77D957E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9258" t="14815" r="8024" b="18106"/>
            <a:stretch/>
          </p:blipFill>
          <p:spPr>
            <a:xfrm>
              <a:off x="8996486" y="4905227"/>
              <a:ext cx="1020763" cy="6175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203E7CC-E5C5-DE32-6275-22A8796F9833}"/>
              </a:ext>
            </a:extLst>
          </p:cNvPr>
          <p:cNvGrpSpPr/>
          <p:nvPr/>
        </p:nvGrpSpPr>
        <p:grpSpPr>
          <a:xfrm>
            <a:off x="6730992" y="5339331"/>
            <a:ext cx="1517931" cy="1496794"/>
            <a:chOff x="959931" y="4312911"/>
            <a:chExt cx="1517931" cy="149679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0BFC9AB-F2F1-D08A-4080-776313A8F44F}"/>
                </a:ext>
              </a:extLst>
            </p:cNvPr>
            <p:cNvSpPr/>
            <p:nvPr/>
          </p:nvSpPr>
          <p:spPr>
            <a:xfrm>
              <a:off x="959931" y="4312911"/>
              <a:ext cx="1517931" cy="1496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oogle Shape;372;p12">
              <a:extLst>
                <a:ext uri="{FF2B5EF4-FFF2-40B4-BE49-F238E27FC236}">
                  <a16:creationId xmlns:a16="http://schemas.microsoft.com/office/drawing/2014/main" id="{6CEEA1DD-A270-978C-E497-038B02DD4C8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17233" y="4783495"/>
              <a:ext cx="1203325" cy="555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050859-2DAC-1981-D1D7-E3A263655AA9}"/>
              </a:ext>
            </a:extLst>
          </p:cNvPr>
          <p:cNvGrpSpPr/>
          <p:nvPr/>
        </p:nvGrpSpPr>
        <p:grpSpPr>
          <a:xfrm>
            <a:off x="8646101" y="4899511"/>
            <a:ext cx="1517931" cy="1496794"/>
            <a:chOff x="5440912" y="3017893"/>
            <a:chExt cx="1517931" cy="149679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3C57BE6-17DE-AD81-C57A-80D1F08461E1}"/>
                </a:ext>
              </a:extLst>
            </p:cNvPr>
            <p:cNvSpPr/>
            <p:nvPr/>
          </p:nvSpPr>
          <p:spPr>
            <a:xfrm>
              <a:off x="5440912" y="3017893"/>
              <a:ext cx="1517931" cy="1496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oogle Shape;373;p12">
              <a:extLst>
                <a:ext uri="{FF2B5EF4-FFF2-40B4-BE49-F238E27FC236}">
                  <a16:creationId xmlns:a16="http://schemas.microsoft.com/office/drawing/2014/main" id="{FAADF135-FEB0-FF1B-D6B9-C2A81163895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522014" y="3502497"/>
              <a:ext cx="1355725" cy="5635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47E6E3CF-4486-3451-2EDF-532235B369E7}"/>
              </a:ext>
            </a:extLst>
          </p:cNvPr>
          <p:cNvGrpSpPr/>
          <p:nvPr/>
        </p:nvGrpSpPr>
        <p:grpSpPr>
          <a:xfrm>
            <a:off x="1754857" y="2791142"/>
            <a:ext cx="1517931" cy="1496794"/>
            <a:chOff x="230857" y="2781679"/>
            <a:chExt cx="1517931" cy="1496794"/>
          </a:xfrm>
        </p:grpSpPr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81896402-177F-675B-F116-86B960239F7B}"/>
                </a:ext>
              </a:extLst>
            </p:cNvPr>
            <p:cNvSpPr/>
            <p:nvPr/>
          </p:nvSpPr>
          <p:spPr>
            <a:xfrm>
              <a:off x="230857" y="2781679"/>
              <a:ext cx="1517931" cy="1496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oogle Shape;374;p12" descr="hospital Icon">
              <a:extLst>
                <a:ext uri="{FF2B5EF4-FFF2-40B4-BE49-F238E27FC236}">
                  <a16:creationId xmlns:a16="http://schemas.microsoft.com/office/drawing/2014/main" id="{E0F27182-BAA5-CE13-ABE3-9E97564A580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57228" y="3089710"/>
              <a:ext cx="865187" cy="86518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6215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8D90-1D45-7F06-1DC3-34C27A36D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168" y="2342924"/>
            <a:ext cx="8666390" cy="1557867"/>
          </a:xfrm>
        </p:spPr>
        <p:txBody>
          <a:bodyPr>
            <a:noAutofit/>
          </a:bodyPr>
          <a:lstStyle/>
          <a:p>
            <a:pPr algn="l"/>
            <a:r>
              <a:rPr lang="en-US" b="1" dirty="0" err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Hyve’s</a:t>
            </a:r>
            <a:r>
              <a:rPr lang="en-US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Perspective</a:t>
            </a:r>
          </a:p>
        </p:txBody>
      </p:sp>
    </p:spTree>
    <p:extLst>
      <p:ext uri="{BB962C8B-B14F-4D97-AF65-F5344CB8AC3E}">
        <p14:creationId xmlns:p14="http://schemas.microsoft.com/office/powerpoint/2010/main" val="701526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ndy Clouds Wallpapers - Wallpaper Cave">
            <a:extLst>
              <a:ext uri="{FF2B5EF4-FFF2-40B4-BE49-F238E27FC236}">
                <a16:creationId xmlns:a16="http://schemas.microsoft.com/office/drawing/2014/main" id="{78A42020-3863-A03D-22D9-07CAD79C8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8" b="35656"/>
          <a:stretch/>
        </p:blipFill>
        <p:spPr bwMode="auto">
          <a:xfrm>
            <a:off x="0" y="0"/>
            <a:ext cx="12192000" cy="623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riding a unicorn&#10;&#10;Description automatically generated with low confidence">
            <a:extLst>
              <a:ext uri="{FF2B5EF4-FFF2-40B4-BE49-F238E27FC236}">
                <a16:creationId xmlns:a16="http://schemas.microsoft.com/office/drawing/2014/main" id="{0251E578-9093-5E55-2915-6BD1CFA5B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95" y="1057393"/>
            <a:ext cx="4333643" cy="49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06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151EF-6918-E755-330C-18A9C5704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B72B480E-9616-D860-B1D3-9619999848B3}"/>
              </a:ext>
            </a:extLst>
          </p:cNvPr>
          <p:cNvGrpSpPr/>
          <p:nvPr/>
        </p:nvGrpSpPr>
        <p:grpSpPr>
          <a:xfrm>
            <a:off x="0" y="1588"/>
            <a:ext cx="12192000" cy="6854825"/>
            <a:chOff x="0" y="1588"/>
            <a:chExt cx="12192000" cy="6854825"/>
          </a:xfrm>
        </p:grpSpPr>
        <p:pic>
          <p:nvPicPr>
            <p:cNvPr id="3074" name="Picture 2" descr="A Bug's Life - The Collective Individual: How Family Movies Work">
              <a:extLst>
                <a:ext uri="{FF2B5EF4-FFF2-40B4-BE49-F238E27FC236}">
                  <a16:creationId xmlns:a16="http://schemas.microsoft.com/office/drawing/2014/main" id="{EE76D87A-07D1-F9C2-49FB-8E3E5D8D4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12192000" cy="6854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Google Shape;828;p44" descr="Pixar Screenshots: A Bug's Life | Cartoon Amino">
              <a:extLst>
                <a:ext uri="{FF2B5EF4-FFF2-40B4-BE49-F238E27FC236}">
                  <a16:creationId xmlns:a16="http://schemas.microsoft.com/office/drawing/2014/main" id="{8CF84142-E982-598B-DDEC-9A783DAA3ED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817123"/>
              <a:ext cx="12192000" cy="52042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Google Shape;829;p44">
              <a:extLst>
                <a:ext uri="{FF2B5EF4-FFF2-40B4-BE49-F238E27FC236}">
                  <a16:creationId xmlns:a16="http://schemas.microsoft.com/office/drawing/2014/main" id="{C0616493-94BE-84FF-544E-9B81174B15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68189" y="2785157"/>
              <a:ext cx="2985336" cy="1015318"/>
            </a:xfrm>
            <a:prstGeom prst="straightConnector1">
              <a:avLst/>
            </a:prstGeom>
            <a:noFill/>
            <a:ln w="47625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7" name="Google Shape;830;p44">
              <a:extLst>
                <a:ext uri="{FF2B5EF4-FFF2-40B4-BE49-F238E27FC236}">
                  <a16:creationId xmlns:a16="http://schemas.microsoft.com/office/drawing/2014/main" id="{D05F934F-4F64-1AE3-8434-AA5DAB0200D4}"/>
                </a:ext>
              </a:extLst>
            </p:cNvPr>
            <p:cNvSpPr txBox="1"/>
            <p:nvPr/>
          </p:nvSpPr>
          <p:spPr>
            <a:xfrm>
              <a:off x="9153525" y="2523547"/>
              <a:ext cx="120967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PAYER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831;p44">
              <a:extLst>
                <a:ext uri="{FF2B5EF4-FFF2-40B4-BE49-F238E27FC236}">
                  <a16:creationId xmlns:a16="http://schemas.microsoft.com/office/drawing/2014/main" id="{A4B22B3C-BA7D-73A0-24F4-D5D283E7B194}"/>
                </a:ext>
              </a:extLst>
            </p:cNvPr>
            <p:cNvSpPr txBox="1"/>
            <p:nvPr/>
          </p:nvSpPr>
          <p:spPr>
            <a:xfrm>
              <a:off x="1971675" y="1714702"/>
              <a:ext cx="191452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PROVIDERS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" name="Google Shape;832;p44">
              <a:extLst>
                <a:ext uri="{FF2B5EF4-FFF2-40B4-BE49-F238E27FC236}">
                  <a16:creationId xmlns:a16="http://schemas.microsoft.com/office/drawing/2014/main" id="{E66A37EF-BF79-0307-608E-3B024B71DB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71638" y="2261936"/>
              <a:ext cx="957299" cy="2176786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1" name="Google Shape;833;p44">
              <a:extLst>
                <a:ext uri="{FF2B5EF4-FFF2-40B4-BE49-F238E27FC236}">
                  <a16:creationId xmlns:a16="http://schemas.microsoft.com/office/drawing/2014/main" id="{A5813E22-4658-4469-3078-A17D184F14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3465" y="2237922"/>
              <a:ext cx="275472" cy="2000703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2" name="Google Shape;834;p44">
              <a:extLst>
                <a:ext uri="{FF2B5EF4-FFF2-40B4-BE49-F238E27FC236}">
                  <a16:creationId xmlns:a16="http://schemas.microsoft.com/office/drawing/2014/main" id="{2854A138-4FF3-C3E3-24B3-E432A1EA41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3600" y="2237922"/>
              <a:ext cx="795337" cy="2953203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" name="Google Shape;835;p44">
              <a:extLst>
                <a:ext uri="{FF2B5EF4-FFF2-40B4-BE49-F238E27FC236}">
                  <a16:creationId xmlns:a16="http://schemas.microsoft.com/office/drawing/2014/main" id="{C146DA16-B38C-045E-5B75-24B14EA38629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2928938" y="2237922"/>
              <a:ext cx="76200" cy="2743800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4" name="Google Shape;836;p44">
              <a:extLst>
                <a:ext uri="{FF2B5EF4-FFF2-40B4-BE49-F238E27FC236}">
                  <a16:creationId xmlns:a16="http://schemas.microsoft.com/office/drawing/2014/main" id="{358C4773-4865-6139-061F-4EE51BD15682}"/>
                </a:ext>
              </a:extLst>
            </p:cNvPr>
            <p:cNvCxnSpPr>
              <a:cxnSpLocks/>
            </p:cNvCxnSpPr>
            <p:nvPr/>
          </p:nvCxnSpPr>
          <p:spPr>
            <a:xfrm>
              <a:off x="2949616" y="2261936"/>
              <a:ext cx="641422" cy="2605486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5" name="Google Shape;837;p44">
              <a:extLst>
                <a:ext uri="{FF2B5EF4-FFF2-40B4-BE49-F238E27FC236}">
                  <a16:creationId xmlns:a16="http://schemas.microsoft.com/office/drawing/2014/main" id="{B71EBDED-8603-FE1B-5EA9-90F9343C3AB5}"/>
                </a:ext>
              </a:extLst>
            </p:cNvPr>
            <p:cNvCxnSpPr>
              <a:cxnSpLocks/>
            </p:cNvCxnSpPr>
            <p:nvPr/>
          </p:nvCxnSpPr>
          <p:spPr>
            <a:xfrm>
              <a:off x="2908258" y="2237922"/>
              <a:ext cx="1730417" cy="876753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6" name="Google Shape;838;p44">
              <a:extLst>
                <a:ext uri="{FF2B5EF4-FFF2-40B4-BE49-F238E27FC236}">
                  <a16:creationId xmlns:a16="http://schemas.microsoft.com/office/drawing/2014/main" id="{B9BD865B-E0D7-1224-3D71-092D6250D6FC}"/>
                </a:ext>
              </a:extLst>
            </p:cNvPr>
            <p:cNvCxnSpPr>
              <a:cxnSpLocks/>
            </p:cNvCxnSpPr>
            <p:nvPr/>
          </p:nvCxnSpPr>
          <p:spPr>
            <a:xfrm>
              <a:off x="2928937" y="2237922"/>
              <a:ext cx="4176713" cy="2819853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" name="Google Shape;839;p44">
              <a:extLst>
                <a:ext uri="{FF2B5EF4-FFF2-40B4-BE49-F238E27FC236}">
                  <a16:creationId xmlns:a16="http://schemas.microsoft.com/office/drawing/2014/main" id="{27D9D049-1F04-A7D7-B920-7F72006A14E3}"/>
                </a:ext>
              </a:extLst>
            </p:cNvPr>
            <p:cNvCxnSpPr>
              <a:cxnSpLocks/>
            </p:cNvCxnSpPr>
            <p:nvPr/>
          </p:nvCxnSpPr>
          <p:spPr>
            <a:xfrm>
              <a:off x="2967037" y="2261936"/>
              <a:ext cx="1373981" cy="1612232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8" name="Google Shape;840;p44">
              <a:extLst>
                <a:ext uri="{FF2B5EF4-FFF2-40B4-BE49-F238E27FC236}">
                  <a16:creationId xmlns:a16="http://schemas.microsoft.com/office/drawing/2014/main" id="{52725A0C-D752-DC2D-1DE9-A1E9A3C943CD}"/>
                </a:ext>
              </a:extLst>
            </p:cNvPr>
            <p:cNvCxnSpPr>
              <a:cxnSpLocks/>
            </p:cNvCxnSpPr>
            <p:nvPr/>
          </p:nvCxnSpPr>
          <p:spPr>
            <a:xfrm>
              <a:off x="2908257" y="2235768"/>
              <a:ext cx="1672893" cy="2955357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70AADBD-56A6-93FA-215D-46F060C7A1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4920" r="4920"/>
          <a:stretch>
            <a:fillRect/>
          </a:stretch>
        </p:blipFill>
        <p:spPr>
          <a:xfrm>
            <a:off x="-630842" y="817123"/>
            <a:ext cx="12822842" cy="520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1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BAAA8-F813-2E7B-5842-63B372E3C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4837B92-9075-03AE-CFC2-091D2912B8AC}"/>
              </a:ext>
            </a:extLst>
          </p:cNvPr>
          <p:cNvGrpSpPr/>
          <p:nvPr/>
        </p:nvGrpSpPr>
        <p:grpSpPr>
          <a:xfrm>
            <a:off x="0" y="1588"/>
            <a:ext cx="12192000" cy="6854825"/>
            <a:chOff x="0" y="1588"/>
            <a:chExt cx="12192000" cy="6854825"/>
          </a:xfrm>
        </p:grpSpPr>
        <p:pic>
          <p:nvPicPr>
            <p:cNvPr id="3074" name="Picture 2" descr="A Bug's Life - The Collective Individual: How Family Movies Work">
              <a:extLst>
                <a:ext uri="{FF2B5EF4-FFF2-40B4-BE49-F238E27FC236}">
                  <a16:creationId xmlns:a16="http://schemas.microsoft.com/office/drawing/2014/main" id="{58D9CFDA-99B0-B313-136D-C7CEB8DD7F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12192000" cy="6854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Google Shape;828;p44" descr="Pixar Screenshots: A Bug's Life | Cartoon Amino">
              <a:extLst>
                <a:ext uri="{FF2B5EF4-FFF2-40B4-BE49-F238E27FC236}">
                  <a16:creationId xmlns:a16="http://schemas.microsoft.com/office/drawing/2014/main" id="{B068B847-5874-0CE3-0513-536975259CE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817123"/>
              <a:ext cx="12192000" cy="52042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Google Shape;829;p44">
              <a:extLst>
                <a:ext uri="{FF2B5EF4-FFF2-40B4-BE49-F238E27FC236}">
                  <a16:creationId xmlns:a16="http://schemas.microsoft.com/office/drawing/2014/main" id="{33EA1217-0520-1B26-0D4B-9C41684E1C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68189" y="2785157"/>
              <a:ext cx="2985336" cy="1015318"/>
            </a:xfrm>
            <a:prstGeom prst="straightConnector1">
              <a:avLst/>
            </a:prstGeom>
            <a:noFill/>
            <a:ln w="47625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7" name="Google Shape;830;p44">
              <a:extLst>
                <a:ext uri="{FF2B5EF4-FFF2-40B4-BE49-F238E27FC236}">
                  <a16:creationId xmlns:a16="http://schemas.microsoft.com/office/drawing/2014/main" id="{5965B63F-DECA-8E8E-679D-819E3DE3CE25}"/>
                </a:ext>
              </a:extLst>
            </p:cNvPr>
            <p:cNvSpPr txBox="1"/>
            <p:nvPr/>
          </p:nvSpPr>
          <p:spPr>
            <a:xfrm>
              <a:off x="9153525" y="2523547"/>
              <a:ext cx="120967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PAYER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831;p44">
              <a:extLst>
                <a:ext uri="{FF2B5EF4-FFF2-40B4-BE49-F238E27FC236}">
                  <a16:creationId xmlns:a16="http://schemas.microsoft.com/office/drawing/2014/main" id="{C4C457A9-CF08-4371-5B9F-4D54A71E3C9C}"/>
                </a:ext>
              </a:extLst>
            </p:cNvPr>
            <p:cNvSpPr txBox="1"/>
            <p:nvPr/>
          </p:nvSpPr>
          <p:spPr>
            <a:xfrm>
              <a:off x="1971675" y="1714702"/>
              <a:ext cx="191452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PROVIDERS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" name="Google Shape;832;p44">
              <a:extLst>
                <a:ext uri="{FF2B5EF4-FFF2-40B4-BE49-F238E27FC236}">
                  <a16:creationId xmlns:a16="http://schemas.microsoft.com/office/drawing/2014/main" id="{BE5B0B2B-4B0F-3A78-1B31-A1936F223C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71638" y="2261936"/>
              <a:ext cx="957299" cy="2176786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1" name="Google Shape;833;p44">
              <a:extLst>
                <a:ext uri="{FF2B5EF4-FFF2-40B4-BE49-F238E27FC236}">
                  <a16:creationId xmlns:a16="http://schemas.microsoft.com/office/drawing/2014/main" id="{774DB769-EFAB-97E2-88C5-6BE7443CA8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3465" y="2237922"/>
              <a:ext cx="275472" cy="2000703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2" name="Google Shape;834;p44">
              <a:extLst>
                <a:ext uri="{FF2B5EF4-FFF2-40B4-BE49-F238E27FC236}">
                  <a16:creationId xmlns:a16="http://schemas.microsoft.com/office/drawing/2014/main" id="{BDD2D3B5-A433-204E-DDD8-4C8120A200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3600" y="2237922"/>
              <a:ext cx="795337" cy="2953203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" name="Google Shape;835;p44">
              <a:extLst>
                <a:ext uri="{FF2B5EF4-FFF2-40B4-BE49-F238E27FC236}">
                  <a16:creationId xmlns:a16="http://schemas.microsoft.com/office/drawing/2014/main" id="{22A48BF7-E464-3842-D32F-D41BF71761A1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2928938" y="2237922"/>
              <a:ext cx="76200" cy="2743800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4" name="Google Shape;836;p44">
              <a:extLst>
                <a:ext uri="{FF2B5EF4-FFF2-40B4-BE49-F238E27FC236}">
                  <a16:creationId xmlns:a16="http://schemas.microsoft.com/office/drawing/2014/main" id="{F5B5C08C-EC26-8C4C-D0B1-8FFE4EDA69BC}"/>
                </a:ext>
              </a:extLst>
            </p:cNvPr>
            <p:cNvCxnSpPr>
              <a:cxnSpLocks/>
            </p:cNvCxnSpPr>
            <p:nvPr/>
          </p:nvCxnSpPr>
          <p:spPr>
            <a:xfrm>
              <a:off x="2949616" y="2261936"/>
              <a:ext cx="641422" cy="2605486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5" name="Google Shape;837;p44">
              <a:extLst>
                <a:ext uri="{FF2B5EF4-FFF2-40B4-BE49-F238E27FC236}">
                  <a16:creationId xmlns:a16="http://schemas.microsoft.com/office/drawing/2014/main" id="{B89C9841-0E9A-F835-1CAA-6C8766428A46}"/>
                </a:ext>
              </a:extLst>
            </p:cNvPr>
            <p:cNvCxnSpPr>
              <a:cxnSpLocks/>
            </p:cNvCxnSpPr>
            <p:nvPr/>
          </p:nvCxnSpPr>
          <p:spPr>
            <a:xfrm>
              <a:off x="2908258" y="2237922"/>
              <a:ext cx="1730417" cy="876753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6" name="Google Shape;838;p44">
              <a:extLst>
                <a:ext uri="{FF2B5EF4-FFF2-40B4-BE49-F238E27FC236}">
                  <a16:creationId xmlns:a16="http://schemas.microsoft.com/office/drawing/2014/main" id="{4E3DF942-B6FF-FBBE-C8C9-F4529000310A}"/>
                </a:ext>
              </a:extLst>
            </p:cNvPr>
            <p:cNvCxnSpPr>
              <a:cxnSpLocks/>
            </p:cNvCxnSpPr>
            <p:nvPr/>
          </p:nvCxnSpPr>
          <p:spPr>
            <a:xfrm>
              <a:off x="2928937" y="2237922"/>
              <a:ext cx="4176713" cy="2819853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" name="Google Shape;839;p44">
              <a:extLst>
                <a:ext uri="{FF2B5EF4-FFF2-40B4-BE49-F238E27FC236}">
                  <a16:creationId xmlns:a16="http://schemas.microsoft.com/office/drawing/2014/main" id="{4542DB60-594B-2152-D170-580FE6C1E5D0}"/>
                </a:ext>
              </a:extLst>
            </p:cNvPr>
            <p:cNvCxnSpPr>
              <a:cxnSpLocks/>
            </p:cNvCxnSpPr>
            <p:nvPr/>
          </p:nvCxnSpPr>
          <p:spPr>
            <a:xfrm>
              <a:off x="2967037" y="2261936"/>
              <a:ext cx="1373981" cy="1612232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8" name="Google Shape;840;p44">
              <a:extLst>
                <a:ext uri="{FF2B5EF4-FFF2-40B4-BE49-F238E27FC236}">
                  <a16:creationId xmlns:a16="http://schemas.microsoft.com/office/drawing/2014/main" id="{C3962AA5-99B9-EA88-D93E-DE2237C7AF2D}"/>
                </a:ext>
              </a:extLst>
            </p:cNvPr>
            <p:cNvCxnSpPr>
              <a:cxnSpLocks/>
            </p:cNvCxnSpPr>
            <p:nvPr/>
          </p:nvCxnSpPr>
          <p:spPr>
            <a:xfrm>
              <a:off x="2908257" y="2235768"/>
              <a:ext cx="1672893" cy="2955357"/>
            </a:xfrm>
            <a:prstGeom prst="straightConnector1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22955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inancial-data-and-graphs-on-a-blue-background-SBV-318925441-HD">
            <a:hlinkClick r:id="" action="ppaction://media"/>
            <a:extLst>
              <a:ext uri="{FF2B5EF4-FFF2-40B4-BE49-F238E27FC236}">
                <a16:creationId xmlns:a16="http://schemas.microsoft.com/office/drawing/2014/main" id="{E5B29464-032C-95BD-813A-92DB7236CF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EDC336F0-DFE4-537C-ECD4-5FA2908D5CFC}"/>
              </a:ext>
            </a:extLst>
          </p:cNvPr>
          <p:cNvSpPr txBox="1">
            <a:spLocks/>
          </p:cNvSpPr>
          <p:nvPr/>
        </p:nvSpPr>
        <p:spPr>
          <a:xfrm>
            <a:off x="489086" y="1884287"/>
            <a:ext cx="5461000" cy="1826457"/>
          </a:xfrm>
          <a:prstGeom prst="rect">
            <a:avLst/>
          </a:prstGeom>
          <a:solidFill>
            <a:schemeClr val="accent5">
              <a:lumMod val="60000"/>
              <a:lumOff val="40000"/>
              <a:alpha val="85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u="sng" dirty="0">
                <a:solidFill>
                  <a:schemeClr val="bg1"/>
                </a:solidFill>
              </a:rPr>
              <a:t>Create the most </a:t>
            </a:r>
            <a:r>
              <a:rPr lang="en-US" sz="3000" b="1" u="sng" dirty="0">
                <a:solidFill>
                  <a:srgbClr val="002060"/>
                </a:solidFill>
              </a:rPr>
              <a:t>CREDIBLE</a:t>
            </a:r>
            <a:r>
              <a:rPr lang="en-US" sz="3000" b="1" u="sng" dirty="0">
                <a:solidFill>
                  <a:schemeClr val="bg1"/>
                </a:solidFill>
              </a:rPr>
              <a:t> data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Harvest raw 837/835 data from the source.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Hospitals are the source.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835E7DC-0783-29ED-35F0-8750405A0B3B}"/>
              </a:ext>
            </a:extLst>
          </p:cNvPr>
          <p:cNvSpPr txBox="1">
            <a:spLocks/>
          </p:cNvSpPr>
          <p:nvPr/>
        </p:nvSpPr>
        <p:spPr>
          <a:xfrm>
            <a:off x="6241915" y="1895454"/>
            <a:ext cx="5461000" cy="1826457"/>
          </a:xfrm>
          <a:prstGeom prst="rect">
            <a:avLst/>
          </a:prstGeom>
          <a:solidFill>
            <a:schemeClr val="accent5">
              <a:lumMod val="60000"/>
              <a:lumOff val="40000"/>
              <a:alpha val="85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u="sng" dirty="0">
                <a:solidFill>
                  <a:schemeClr val="bg1"/>
                </a:solidFill>
              </a:rPr>
              <a:t>Create the most </a:t>
            </a:r>
            <a:r>
              <a:rPr lang="en-US" sz="3000" b="1" u="sng" dirty="0">
                <a:solidFill>
                  <a:srgbClr val="002060"/>
                </a:solidFill>
              </a:rPr>
              <a:t>TIMELY</a:t>
            </a:r>
            <a:r>
              <a:rPr lang="en-US" sz="3000" b="1" u="sng" dirty="0">
                <a:solidFill>
                  <a:schemeClr val="bg1"/>
                </a:solidFill>
              </a:rPr>
              <a:t> data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Timely data is needed to influence change.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6-18 month old data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C007C63-FA48-5020-7532-72D6E04228A8}"/>
              </a:ext>
            </a:extLst>
          </p:cNvPr>
          <p:cNvSpPr txBox="1">
            <a:spLocks/>
          </p:cNvSpPr>
          <p:nvPr/>
        </p:nvSpPr>
        <p:spPr>
          <a:xfrm>
            <a:off x="489086" y="3977173"/>
            <a:ext cx="5461000" cy="1826457"/>
          </a:xfrm>
          <a:prstGeom prst="rect">
            <a:avLst/>
          </a:prstGeom>
          <a:solidFill>
            <a:schemeClr val="accent5">
              <a:lumMod val="60000"/>
              <a:lumOff val="40000"/>
              <a:alpha val="85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u="sng" dirty="0">
                <a:solidFill>
                  <a:schemeClr val="bg1"/>
                </a:solidFill>
              </a:rPr>
              <a:t>Create the most </a:t>
            </a:r>
            <a:r>
              <a:rPr lang="en-US" sz="3000" b="1" u="sng" dirty="0">
                <a:solidFill>
                  <a:srgbClr val="002060"/>
                </a:solidFill>
              </a:rPr>
              <a:t>SECURE</a:t>
            </a:r>
            <a:r>
              <a:rPr lang="en-US" sz="3000" b="1" u="sng" dirty="0">
                <a:solidFill>
                  <a:schemeClr val="bg1"/>
                </a:solidFill>
              </a:rPr>
              <a:t> data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PHI from 837/835s is removed at the source.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No BAA needed.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B7D783A-4CBF-0EF7-2970-2303AE33C304}"/>
              </a:ext>
            </a:extLst>
          </p:cNvPr>
          <p:cNvSpPr txBox="1">
            <a:spLocks/>
          </p:cNvSpPr>
          <p:nvPr/>
        </p:nvSpPr>
        <p:spPr>
          <a:xfrm>
            <a:off x="6241914" y="3977172"/>
            <a:ext cx="5461000" cy="1826457"/>
          </a:xfrm>
          <a:prstGeom prst="rect">
            <a:avLst/>
          </a:prstGeom>
          <a:solidFill>
            <a:schemeClr val="accent5">
              <a:lumMod val="60000"/>
              <a:lumOff val="40000"/>
              <a:alpha val="85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u="sng" dirty="0">
                <a:solidFill>
                  <a:schemeClr val="bg1"/>
                </a:solidFill>
              </a:rPr>
              <a:t>Create the </a:t>
            </a:r>
            <a:r>
              <a:rPr lang="en-US" sz="3000" b="1" u="sng" dirty="0">
                <a:solidFill>
                  <a:srgbClr val="002060"/>
                </a:solidFill>
              </a:rPr>
              <a:t>SAFEST</a:t>
            </a:r>
            <a:r>
              <a:rPr lang="en-US" sz="3000" b="1" u="sng" dirty="0">
                <a:solidFill>
                  <a:schemeClr val="bg1"/>
                </a:solidFill>
              </a:rPr>
              <a:t> data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Hospitals cannot see each other’s data.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Anonymity is crucial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1C1038F-8AE2-D285-7FB9-289854ADB33C}"/>
              </a:ext>
            </a:extLst>
          </p:cNvPr>
          <p:cNvSpPr txBox="1">
            <a:spLocks/>
          </p:cNvSpPr>
          <p:nvPr/>
        </p:nvSpPr>
        <p:spPr>
          <a:xfrm>
            <a:off x="489084" y="348756"/>
            <a:ext cx="11213829" cy="886657"/>
          </a:xfrm>
          <a:prstGeom prst="rect">
            <a:avLst/>
          </a:prstGeom>
          <a:solidFill>
            <a:schemeClr val="accent5">
              <a:lumMod val="60000"/>
              <a:lumOff val="40000"/>
              <a:alpha val="85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Solution:  Aggregated, Democratized Data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4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loud-computing-network-data-wireless-connection-for-internet-of-things-iot-SBV-347494175-HD">
            <a:hlinkClick r:id="" action="ppaction://media"/>
            <a:extLst>
              <a:ext uri="{FF2B5EF4-FFF2-40B4-BE49-F238E27FC236}">
                <a16:creationId xmlns:a16="http://schemas.microsoft.com/office/drawing/2014/main" id="{BC47ED4A-9FC5-AA9A-919A-009E37BE10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5198"/>
            <a:ext cx="12324945" cy="6932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8059C7-F068-B0E6-0EBA-658A1F3C8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PHI Scrubber and Data Flow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D9C881E-2CFD-1844-38B8-011512078F37}"/>
              </a:ext>
            </a:extLst>
          </p:cNvPr>
          <p:cNvGrpSpPr/>
          <p:nvPr/>
        </p:nvGrpSpPr>
        <p:grpSpPr>
          <a:xfrm>
            <a:off x="4268741" y="1534647"/>
            <a:ext cx="4564532" cy="2156388"/>
            <a:chOff x="4268741" y="1534647"/>
            <a:chExt cx="4564532" cy="2156388"/>
          </a:xfrm>
          <a:solidFill>
            <a:schemeClr val="accent5">
              <a:lumMod val="75000"/>
              <a:alpha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ED67FF9-82DE-36F7-5265-31B0EF4CF89F}"/>
                </a:ext>
              </a:extLst>
            </p:cNvPr>
            <p:cNvSpPr/>
            <p:nvPr/>
          </p:nvSpPr>
          <p:spPr>
            <a:xfrm>
              <a:off x="4268741" y="1534647"/>
              <a:ext cx="4564532" cy="2156388"/>
            </a:xfrm>
            <a:prstGeom prst="roundRect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Hyve Health</a:t>
              </a:r>
            </a:p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16" name="Flowchart: Magnetic Disk 15">
              <a:extLst>
                <a:ext uri="{FF2B5EF4-FFF2-40B4-BE49-F238E27FC236}">
                  <a16:creationId xmlns:a16="http://schemas.microsoft.com/office/drawing/2014/main" id="{79687FDF-85A9-4405-193C-44A994A68D95}"/>
                </a:ext>
              </a:extLst>
            </p:cNvPr>
            <p:cNvSpPr/>
            <p:nvPr/>
          </p:nvSpPr>
          <p:spPr>
            <a:xfrm>
              <a:off x="4603070" y="1975309"/>
              <a:ext cx="496078" cy="624115"/>
            </a:xfrm>
            <a:prstGeom prst="flowChartMagneticDisk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837</a:t>
              </a:r>
            </a:p>
          </p:txBody>
        </p:sp>
        <p:sp>
          <p:nvSpPr>
            <p:cNvPr id="17" name="Flowchart: Magnetic Disk 16">
              <a:extLst>
                <a:ext uri="{FF2B5EF4-FFF2-40B4-BE49-F238E27FC236}">
                  <a16:creationId xmlns:a16="http://schemas.microsoft.com/office/drawing/2014/main" id="{D173B6D6-2609-9D26-E00C-F7D648257197}"/>
                </a:ext>
              </a:extLst>
            </p:cNvPr>
            <p:cNvSpPr/>
            <p:nvPr/>
          </p:nvSpPr>
          <p:spPr>
            <a:xfrm>
              <a:off x="4608381" y="2872494"/>
              <a:ext cx="496078" cy="624115"/>
            </a:xfrm>
            <a:prstGeom prst="flowChartMagneticDisk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835</a:t>
              </a:r>
            </a:p>
          </p:txBody>
        </p:sp>
        <p:sp>
          <p:nvSpPr>
            <p:cNvPr id="21" name="Flowchart: Magnetic Disk 20">
              <a:extLst>
                <a:ext uri="{FF2B5EF4-FFF2-40B4-BE49-F238E27FC236}">
                  <a16:creationId xmlns:a16="http://schemas.microsoft.com/office/drawing/2014/main" id="{A7B81DC4-A710-5F20-528E-26656289E1CF}"/>
                </a:ext>
              </a:extLst>
            </p:cNvPr>
            <p:cNvSpPr/>
            <p:nvPr/>
          </p:nvSpPr>
          <p:spPr>
            <a:xfrm>
              <a:off x="7023634" y="2177605"/>
              <a:ext cx="1250820" cy="1061964"/>
            </a:xfrm>
            <a:prstGeom prst="flowChartMagneticDisk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De-identified Matching Encounters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5A95D78-433B-20B1-ADBF-9AB8E961D96F}"/>
                </a:ext>
              </a:extLst>
            </p:cNvPr>
            <p:cNvCxnSpPr>
              <a:cxnSpLocks/>
              <a:stCxn id="17" idx="4"/>
              <a:endCxn id="21" idx="2"/>
            </p:cNvCxnSpPr>
            <p:nvPr/>
          </p:nvCxnSpPr>
          <p:spPr>
            <a:xfrm flipV="1">
              <a:off x="5104459" y="2708587"/>
              <a:ext cx="1919175" cy="475965"/>
            </a:xfrm>
            <a:prstGeom prst="straightConnector1">
              <a:avLst/>
            </a:prstGeom>
            <a:grpFill/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BDFB65A-DF92-32DF-E38F-8643E3069E64}"/>
                </a:ext>
              </a:extLst>
            </p:cNvPr>
            <p:cNvCxnSpPr>
              <a:cxnSpLocks/>
              <a:stCxn id="16" idx="4"/>
              <a:endCxn id="21" idx="2"/>
            </p:cNvCxnSpPr>
            <p:nvPr/>
          </p:nvCxnSpPr>
          <p:spPr>
            <a:xfrm>
              <a:off x="5099148" y="2287367"/>
              <a:ext cx="1924486" cy="421220"/>
            </a:xfrm>
            <a:prstGeom prst="straightConnector1">
              <a:avLst/>
            </a:prstGeom>
            <a:grpFill/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515AAE-EB92-68E4-90F3-43AED15C8EED}"/>
              </a:ext>
            </a:extLst>
          </p:cNvPr>
          <p:cNvGrpSpPr/>
          <p:nvPr/>
        </p:nvGrpSpPr>
        <p:grpSpPr>
          <a:xfrm>
            <a:off x="768446" y="1531031"/>
            <a:ext cx="1660849" cy="4027714"/>
            <a:chOff x="768446" y="1531031"/>
            <a:chExt cx="1660849" cy="4027714"/>
          </a:xfrm>
          <a:solidFill>
            <a:schemeClr val="accent5">
              <a:lumMod val="75000"/>
              <a:alpha val="5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8BD242-4330-EAE8-866B-38BCC284EA6E}"/>
                </a:ext>
              </a:extLst>
            </p:cNvPr>
            <p:cNvSpPr/>
            <p:nvPr/>
          </p:nvSpPr>
          <p:spPr>
            <a:xfrm>
              <a:off x="768446" y="1531031"/>
              <a:ext cx="1660849" cy="4027714"/>
            </a:xfrm>
            <a:prstGeom prst="roundRect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Hospital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DD6C7BF-420F-DAA6-BDC9-D9FC4A58D424}"/>
                </a:ext>
              </a:extLst>
            </p:cNvPr>
            <p:cNvSpPr/>
            <p:nvPr/>
          </p:nvSpPr>
          <p:spPr>
            <a:xfrm>
              <a:off x="1819178" y="2039846"/>
              <a:ext cx="387047" cy="1383956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1440" tIns="45720" rIns="91440" bIns="4572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PHI Scru</a:t>
              </a:r>
              <a:r>
                <a:rPr lang="en-US" dirty="0">
                  <a:solidFill>
                    <a:schemeClr val="bg1"/>
                  </a:solidFill>
                  <a:ea typeface="+mn-lt"/>
                  <a:cs typeface="+mn-lt"/>
                </a:rPr>
                <a:t>bber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Flowchart: Magnetic Disk 9">
              <a:extLst>
                <a:ext uri="{FF2B5EF4-FFF2-40B4-BE49-F238E27FC236}">
                  <a16:creationId xmlns:a16="http://schemas.microsoft.com/office/drawing/2014/main" id="{48C91B78-8A96-0429-1B26-1F76E1A36017}"/>
                </a:ext>
              </a:extLst>
            </p:cNvPr>
            <p:cNvSpPr/>
            <p:nvPr/>
          </p:nvSpPr>
          <p:spPr>
            <a:xfrm>
              <a:off x="1003786" y="1980974"/>
              <a:ext cx="496078" cy="624115"/>
            </a:xfrm>
            <a:prstGeom prst="flowChartMagneticDisk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837</a:t>
              </a:r>
            </a:p>
          </p:txBody>
        </p:sp>
        <p:sp>
          <p:nvSpPr>
            <p:cNvPr id="11" name="Flowchart: Magnetic Disk 10">
              <a:extLst>
                <a:ext uri="{FF2B5EF4-FFF2-40B4-BE49-F238E27FC236}">
                  <a16:creationId xmlns:a16="http://schemas.microsoft.com/office/drawing/2014/main" id="{A5E1F8D3-85B7-8F8C-BF9E-0A61237C1057}"/>
                </a:ext>
              </a:extLst>
            </p:cNvPr>
            <p:cNvSpPr/>
            <p:nvPr/>
          </p:nvSpPr>
          <p:spPr>
            <a:xfrm>
              <a:off x="1003786" y="2859089"/>
              <a:ext cx="496078" cy="624115"/>
            </a:xfrm>
            <a:prstGeom prst="flowChartMagneticDisk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835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A84F1C5-03AD-312C-931F-A004F2EAFD28}"/>
                </a:ext>
              </a:extLst>
            </p:cNvPr>
            <p:cNvCxnSpPr>
              <a:stCxn id="10" idx="4"/>
            </p:cNvCxnSpPr>
            <p:nvPr/>
          </p:nvCxnSpPr>
          <p:spPr>
            <a:xfrm flipV="1">
              <a:off x="1499864" y="2293031"/>
              <a:ext cx="319314" cy="1"/>
            </a:xfrm>
            <a:prstGeom prst="straightConnector1">
              <a:avLst/>
            </a:prstGeom>
            <a:grpFill/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FBBA107-0B12-1338-D009-133A8C9CD1FC}"/>
                </a:ext>
              </a:extLst>
            </p:cNvPr>
            <p:cNvCxnSpPr>
              <a:cxnSpLocks/>
              <a:stCxn id="11" idx="4"/>
            </p:cNvCxnSpPr>
            <p:nvPr/>
          </p:nvCxnSpPr>
          <p:spPr>
            <a:xfrm flipV="1">
              <a:off x="1499864" y="3171146"/>
              <a:ext cx="319314" cy="1"/>
            </a:xfrm>
            <a:prstGeom prst="straightConnector1">
              <a:avLst/>
            </a:prstGeom>
            <a:grpFill/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C18555-01DD-F8E6-1BC4-8C14503F0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58" y="3867226"/>
              <a:ext cx="1580848" cy="1185636"/>
            </a:xfrm>
            <a:prstGeom prst="rect">
              <a:avLst/>
            </a:prstGeom>
            <a:noFill/>
          </p:spPr>
        </p:pic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02E404-CA99-D610-7127-0607B1B68FF3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2405106" y="4441701"/>
            <a:ext cx="6861428" cy="2103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2AD686-03A2-165E-7AAE-019EB54011CD}"/>
              </a:ext>
            </a:extLst>
          </p:cNvPr>
          <p:cNvGrpSpPr/>
          <p:nvPr/>
        </p:nvGrpSpPr>
        <p:grpSpPr>
          <a:xfrm>
            <a:off x="4145700" y="5196707"/>
            <a:ext cx="3997874" cy="665454"/>
            <a:chOff x="4145700" y="5196707"/>
            <a:chExt cx="3997874" cy="665454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653BBF4-3CD9-EE79-9953-9105F617D2CD}"/>
                </a:ext>
              </a:extLst>
            </p:cNvPr>
            <p:cNvCxnSpPr/>
            <p:nvPr/>
          </p:nvCxnSpPr>
          <p:spPr>
            <a:xfrm flipV="1">
              <a:off x="4502291" y="5696112"/>
              <a:ext cx="319314" cy="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46B5B9A-3C8A-E86D-3A0D-7358D65755F6}"/>
                </a:ext>
              </a:extLst>
            </p:cNvPr>
            <p:cNvCxnSpPr>
              <a:cxnSpLocks/>
            </p:cNvCxnSpPr>
            <p:nvPr/>
          </p:nvCxnSpPr>
          <p:spPr>
            <a:xfrm>
              <a:off x="7498880" y="5696113"/>
              <a:ext cx="328819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2BA9FB7-7586-434C-B9CB-92DC0AA581F5}"/>
                </a:ext>
              </a:extLst>
            </p:cNvPr>
            <p:cNvSpPr/>
            <p:nvPr/>
          </p:nvSpPr>
          <p:spPr>
            <a:xfrm>
              <a:off x="4145700" y="5198821"/>
              <a:ext cx="989060" cy="66334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Identified Information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6075B00-147D-E306-4B5C-0CD13FC840F4}"/>
                </a:ext>
              </a:extLst>
            </p:cNvPr>
            <p:cNvSpPr/>
            <p:nvPr/>
          </p:nvSpPr>
          <p:spPr>
            <a:xfrm>
              <a:off x="7154514" y="5196707"/>
              <a:ext cx="989060" cy="663340"/>
            </a:xfrm>
            <a:prstGeom prst="round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De-Identified Information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13EE8F7-7C15-FCF0-3516-E72DCEB27E2A}"/>
              </a:ext>
            </a:extLst>
          </p:cNvPr>
          <p:cNvGrpSpPr/>
          <p:nvPr/>
        </p:nvGrpSpPr>
        <p:grpSpPr>
          <a:xfrm>
            <a:off x="2232917" y="2302514"/>
            <a:ext cx="990920" cy="877153"/>
            <a:chOff x="2206225" y="2293993"/>
            <a:chExt cx="990920" cy="87715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E29B742-A458-0202-9971-577B597CC35A}"/>
                </a:ext>
              </a:extLst>
            </p:cNvPr>
            <p:cNvGrpSpPr/>
            <p:nvPr/>
          </p:nvGrpSpPr>
          <p:grpSpPr>
            <a:xfrm>
              <a:off x="2206225" y="2293993"/>
              <a:ext cx="990920" cy="877153"/>
              <a:chOff x="2206225" y="2293993"/>
              <a:chExt cx="990920" cy="877153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8DB12E7-73B6-3ED8-BD4D-1621EB5994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6225" y="2293993"/>
                <a:ext cx="990920" cy="0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869F4D0B-448F-9142-69CB-6CB965730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6225" y="3166261"/>
                <a:ext cx="990920" cy="488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8BFAF53-1A95-81D8-5904-34A7E56FB384}"/>
                </a:ext>
              </a:extLst>
            </p:cNvPr>
            <p:cNvSpPr/>
            <p:nvPr/>
          </p:nvSpPr>
          <p:spPr>
            <a:xfrm rot="16200000">
              <a:off x="2242897" y="2564355"/>
              <a:ext cx="734176" cy="361823"/>
            </a:xfrm>
            <a:prstGeom prst="round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SFTP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E6A493-1EF2-AECF-342E-DD9B599B01B8}"/>
              </a:ext>
            </a:extLst>
          </p:cNvPr>
          <p:cNvGrpSpPr/>
          <p:nvPr/>
        </p:nvGrpSpPr>
        <p:grpSpPr>
          <a:xfrm>
            <a:off x="2812085" y="1538284"/>
            <a:ext cx="1167788" cy="2156388"/>
            <a:chOff x="2812085" y="1538284"/>
            <a:chExt cx="1167788" cy="2156388"/>
          </a:xfrm>
          <a:solidFill>
            <a:schemeClr val="accent5">
              <a:lumMod val="75000"/>
              <a:alpha val="50000"/>
            </a:schemeClr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85D2F109-600E-D892-E841-EEFA85AC193A}"/>
                </a:ext>
              </a:extLst>
            </p:cNvPr>
            <p:cNvSpPr/>
            <p:nvPr/>
          </p:nvSpPr>
          <p:spPr>
            <a:xfrm>
              <a:off x="2812085" y="1538284"/>
              <a:ext cx="1167788" cy="2156388"/>
            </a:xfrm>
            <a:prstGeom prst="roundRect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File Receiver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(Quarantine)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26D985B-D4C9-9A06-FAE4-7D38B0679DD5}"/>
                </a:ext>
              </a:extLst>
            </p:cNvPr>
            <p:cNvSpPr/>
            <p:nvPr/>
          </p:nvSpPr>
          <p:spPr>
            <a:xfrm>
              <a:off x="3197145" y="2055568"/>
              <a:ext cx="387047" cy="1383956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1440" tIns="45720" rIns="91440" bIns="45720" rtlCol="0" anchor="ctr"/>
            <a:lstStyle/>
            <a:p>
              <a:pPr algn="ctr"/>
              <a:r>
                <a:rPr lang="en-US" dirty="0"/>
                <a:t>PHI Scru</a:t>
              </a:r>
              <a:r>
                <a:rPr lang="en-US" dirty="0">
                  <a:ea typeface="+mn-lt"/>
                  <a:cs typeface="+mn-lt"/>
                </a:rPr>
                <a:t>bber</a:t>
              </a:r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B75A913-A0EB-B007-3087-9F7386EA90D1}"/>
              </a:ext>
            </a:extLst>
          </p:cNvPr>
          <p:cNvGrpSpPr/>
          <p:nvPr/>
        </p:nvGrpSpPr>
        <p:grpSpPr>
          <a:xfrm>
            <a:off x="3584192" y="2287367"/>
            <a:ext cx="1024189" cy="897185"/>
            <a:chOff x="3584192" y="2287367"/>
            <a:chExt cx="1024189" cy="897185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1CA915A6-8262-D5E9-525A-BCB5FDD6EBF9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3584192" y="2287367"/>
              <a:ext cx="1018878" cy="6626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6A66961-FA47-4355-DB99-DE68B663DFE5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>
              <a:off x="3584192" y="3179667"/>
              <a:ext cx="1024189" cy="4885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07631D6A-12B4-CB89-C10A-2F09A53171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42" t="2135" r="2054" b="1269"/>
          <a:stretch/>
        </p:blipFill>
        <p:spPr>
          <a:xfrm>
            <a:off x="9266534" y="3619977"/>
            <a:ext cx="2650135" cy="164765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ECE7C563-413F-5857-417A-FAF19F0B1D61}"/>
              </a:ext>
            </a:extLst>
          </p:cNvPr>
          <p:cNvCxnSpPr>
            <a:cxnSpLocks/>
            <a:stCxn id="14" idx="3"/>
            <a:endCxn id="49" idx="0"/>
          </p:cNvCxnSpPr>
          <p:nvPr/>
        </p:nvCxnSpPr>
        <p:spPr>
          <a:xfrm>
            <a:off x="8833273" y="2612841"/>
            <a:ext cx="1758329" cy="1007136"/>
          </a:xfrm>
          <a:prstGeom prst="bentConnector2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16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-business-lady-in-glasses-on-the-hologram-background-SBV-335171913-HD">
            <a:hlinkClick r:id="" action="ppaction://media"/>
            <a:extLst>
              <a:ext uri="{FF2B5EF4-FFF2-40B4-BE49-F238E27FC236}">
                <a16:creationId xmlns:a16="http://schemas.microsoft.com/office/drawing/2014/main" id="{CA493B7C-A9CF-3EC5-D438-79C17313B0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54D799-ABF8-671E-6928-F68BDA4E3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119" y="97277"/>
            <a:ext cx="10771762" cy="856034"/>
          </a:xfrm>
          <a:solidFill>
            <a:schemeClr val="accent5">
              <a:lumMod val="75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What can the Vitality Payer Scorecard tell you?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E630F9-73D5-DD85-6735-7E3908C3ADB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Discharge to claim (how fast do you drop a claim)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Clean Claims (what percent of my claims are paid first time)?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Prompt Pay (how fast do your clean claims get paid)?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Reimbursement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Downcoding (when are payers changing the level of care)?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Lessor Rate or Charge (when did my charges fall below contract)?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2 Midnight Rule – OBS (Medicare vs MA)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Denials</a:t>
            </a:r>
          </a:p>
        </p:txBody>
      </p:sp>
    </p:spTree>
    <p:extLst>
      <p:ext uri="{BB962C8B-B14F-4D97-AF65-F5344CB8AC3E}">
        <p14:creationId xmlns:p14="http://schemas.microsoft.com/office/powerpoint/2010/main" val="413959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hexagons on a white background&#10;&#10;AI-generated content may be incorrect.">
            <a:extLst>
              <a:ext uri="{FF2B5EF4-FFF2-40B4-BE49-F238E27FC236}">
                <a16:creationId xmlns:a16="http://schemas.microsoft.com/office/drawing/2014/main" id="{8E274576-AEE7-F099-1E4E-BCFEC5608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7735"/>
          <a:stretch/>
        </p:blipFill>
        <p:spPr>
          <a:xfrm>
            <a:off x="0" y="1824"/>
            <a:ext cx="12192000" cy="622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0FD67F-8086-752B-6558-CC95CB4F3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Nerd vs Geek by Don McMillan</a:t>
            </a:r>
            <a:endParaRPr lang="en-US" sz="2400" b="1" dirty="0"/>
          </a:p>
        </p:txBody>
      </p:sp>
      <p:pic>
        <p:nvPicPr>
          <p:cNvPr id="1026" name="Picture 2" descr="Don McMillan - YouTube">
            <a:extLst>
              <a:ext uri="{FF2B5EF4-FFF2-40B4-BE49-F238E27FC236}">
                <a16:creationId xmlns:a16="http://schemas.microsoft.com/office/drawing/2014/main" id="{0D1F8AB0-88A7-C3F7-1DD2-C9533D3F5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997" y="411727"/>
            <a:ext cx="1124572" cy="112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A8C0FC1-2994-2740-DF16-87E201E88E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4398022"/>
              </p:ext>
            </p:extLst>
          </p:nvPr>
        </p:nvGraphicFramePr>
        <p:xfrm>
          <a:off x="1542773" y="1494784"/>
          <a:ext cx="7605643" cy="4682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93DF5C9-9B99-CEE6-3B34-ABC41242821F}"/>
              </a:ext>
            </a:extLst>
          </p:cNvPr>
          <p:cNvSpPr txBox="1"/>
          <p:nvPr/>
        </p:nvSpPr>
        <p:spPr>
          <a:xfrm>
            <a:off x="5846416" y="3724185"/>
            <a:ext cx="1274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Stalker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86810-E64C-B8C8-7D74-6D9253063B2F}"/>
              </a:ext>
            </a:extLst>
          </p:cNvPr>
          <p:cNvSpPr txBox="1"/>
          <p:nvPr/>
        </p:nvSpPr>
        <p:spPr>
          <a:xfrm>
            <a:off x="3863559" y="2314161"/>
            <a:ext cx="1023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IQ</a:t>
            </a:r>
            <a:endParaRPr lang="en-US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B0DCDE-D90C-0AF4-FEEF-EBFCF9498FC7}"/>
              </a:ext>
            </a:extLst>
          </p:cNvPr>
          <p:cNvSpPr txBox="1"/>
          <p:nvPr/>
        </p:nvSpPr>
        <p:spPr>
          <a:xfrm>
            <a:off x="6384234" y="2037161"/>
            <a:ext cx="2232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Socially</a:t>
            </a:r>
          </a:p>
          <a:p>
            <a:r>
              <a:rPr lang="en-US" sz="2800" b="1" dirty="0"/>
              <a:t>Awkward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3B829B-4B54-FE3E-79EC-7061BCE01060}"/>
              </a:ext>
            </a:extLst>
          </p:cNvPr>
          <p:cNvSpPr txBox="1"/>
          <p:nvPr/>
        </p:nvSpPr>
        <p:spPr>
          <a:xfrm>
            <a:off x="4887290" y="4897668"/>
            <a:ext cx="2012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Obsession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BAE13-6F7F-4F43-53B2-695BB9791E9E}"/>
              </a:ext>
            </a:extLst>
          </p:cNvPr>
          <p:cNvSpPr txBox="1"/>
          <p:nvPr/>
        </p:nvSpPr>
        <p:spPr>
          <a:xfrm>
            <a:off x="5231296" y="3167390"/>
            <a:ext cx="1023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Nerd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692E6-353F-AA7D-5734-580C2C216B3D}"/>
              </a:ext>
            </a:extLst>
          </p:cNvPr>
          <p:cNvSpPr txBox="1"/>
          <p:nvPr/>
        </p:nvSpPr>
        <p:spPr>
          <a:xfrm>
            <a:off x="4449967" y="3672251"/>
            <a:ext cx="1023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Geek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964C20-3A21-E6CB-9A9C-30587D483C06}"/>
              </a:ext>
            </a:extLst>
          </p:cNvPr>
          <p:cNvSpPr txBox="1"/>
          <p:nvPr/>
        </p:nvSpPr>
        <p:spPr>
          <a:xfrm>
            <a:off x="5231295" y="2340951"/>
            <a:ext cx="1023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Dork</a:t>
            </a:r>
          </a:p>
        </p:txBody>
      </p:sp>
    </p:spTree>
    <p:extLst>
      <p:ext uri="{BB962C8B-B14F-4D97-AF65-F5344CB8AC3E}">
        <p14:creationId xmlns:p14="http://schemas.microsoft.com/office/powerpoint/2010/main" val="242506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ital-cyberspace-with-data-analysis-process-high-tech-concept-animation-blocks-of-SBV-348602548-HD">
            <a:hlinkClick r:id="" action="ppaction://media"/>
            <a:extLst>
              <a:ext uri="{FF2B5EF4-FFF2-40B4-BE49-F238E27FC236}">
                <a16:creationId xmlns:a16="http://schemas.microsoft.com/office/drawing/2014/main" id="{0FF26CB8-0A49-E775-33A4-99AD915194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9AD849-F675-FB76-1CB5-EE0EDF52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How can I compare?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B77C8-956E-F7F0-DF8E-6F8351DC0F7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75000"/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Financial Class (Comm, Medicare, MA, Medicaid, Managed Medicaid)</a:t>
            </a:r>
          </a:p>
          <a:p>
            <a:r>
              <a:rPr lang="en-US" dirty="0">
                <a:solidFill>
                  <a:schemeClr val="bg1"/>
                </a:solidFill>
              </a:rPr>
              <a:t>Payer (Aetna, BCBS, UHC, Cigna, Humana, </a:t>
            </a:r>
            <a:r>
              <a:rPr lang="en-US" dirty="0" err="1">
                <a:solidFill>
                  <a:schemeClr val="bg1"/>
                </a:solidFill>
              </a:rPr>
              <a:t>etc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Specialty (OB, Cardiac, Ortho, </a:t>
            </a:r>
            <a:r>
              <a:rPr lang="en-US" dirty="0" err="1">
                <a:solidFill>
                  <a:schemeClr val="bg1"/>
                </a:solidFill>
              </a:rPr>
              <a:t>etc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Patient Type (IP, OP, ED, OBS)</a:t>
            </a:r>
          </a:p>
          <a:p>
            <a:r>
              <a:rPr lang="en-US" dirty="0">
                <a:solidFill>
                  <a:schemeClr val="bg1"/>
                </a:solidFill>
              </a:rPr>
              <a:t>IP, Orthopedic, UnitedHealthcare Medicare Advantage</a:t>
            </a:r>
          </a:p>
          <a:p>
            <a:r>
              <a:rPr lang="en-US" dirty="0">
                <a:solidFill>
                  <a:schemeClr val="bg1"/>
                </a:solidFill>
              </a:rPr>
              <a:t>You vs the state</a:t>
            </a:r>
          </a:p>
          <a:p>
            <a:r>
              <a:rPr lang="en-US" dirty="0">
                <a:solidFill>
                  <a:schemeClr val="bg1"/>
                </a:solidFill>
              </a:rPr>
              <a:t>You across states</a:t>
            </a:r>
          </a:p>
          <a:p>
            <a:r>
              <a:rPr lang="en-US" dirty="0">
                <a:solidFill>
                  <a:schemeClr val="bg1"/>
                </a:solidFill>
              </a:rPr>
              <a:t>Not limit to your EHR, Clearinghouse, or other vendors. </a:t>
            </a:r>
          </a:p>
        </p:txBody>
      </p:sp>
    </p:spTree>
    <p:extLst>
      <p:ext uri="{BB962C8B-B14F-4D97-AF65-F5344CB8AC3E}">
        <p14:creationId xmlns:p14="http://schemas.microsoft.com/office/powerpoint/2010/main" val="205318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sa-american-map-reveal-intro-by-states-animation-SBV-347314370-HD">
            <a:hlinkClick r:id="" action="ppaction://media"/>
            <a:extLst>
              <a:ext uri="{FF2B5EF4-FFF2-40B4-BE49-F238E27FC236}">
                <a16:creationId xmlns:a16="http://schemas.microsoft.com/office/drawing/2014/main" id="{CE6D5CA3-B962-69F5-C56E-29A3297A3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0E853DA-AD98-B418-9C39-3824284B5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latin typeface="+mn-lt"/>
              </a:rPr>
              <a:t>Who and Where?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224406-2AAD-BE50-4D2D-7F5644980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7200" y="1698620"/>
            <a:ext cx="6079067" cy="2695575"/>
          </a:xfrm>
        </p:spPr>
        <p:txBody>
          <a:bodyPr>
            <a:normAutofit fontScale="62500" lnSpcReduction="20000"/>
          </a:bodyPr>
          <a:lstStyle/>
          <a:p>
            <a:r>
              <a:rPr lang="en-US" sz="4400" b="1" dirty="0"/>
              <a:t>25 state hospitals associations across the country and discussions with 5 more</a:t>
            </a:r>
          </a:p>
          <a:p>
            <a:r>
              <a:rPr lang="en-US" sz="4400" b="1" dirty="0"/>
              <a:t>National partnership with HFMA</a:t>
            </a:r>
          </a:p>
          <a:p>
            <a:r>
              <a:rPr lang="en-US" sz="4400" b="1" dirty="0"/>
              <a:t>National partnership with NRHA</a:t>
            </a:r>
          </a:p>
          <a:p>
            <a:r>
              <a:rPr lang="en-US" sz="4400" b="1" dirty="0"/>
              <a:t>In the last two years, Hyve have contracted with over 900 hospitals.</a:t>
            </a:r>
          </a:p>
        </p:txBody>
      </p:sp>
    </p:spTree>
    <p:extLst>
      <p:ext uri="{BB962C8B-B14F-4D97-AF65-F5344CB8AC3E}">
        <p14:creationId xmlns:p14="http://schemas.microsoft.com/office/powerpoint/2010/main" val="22486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F1CF8B-CB40-2817-2844-DA1D2A2502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4453" t="12624" r="4380" b="5389"/>
          <a:stretch/>
        </p:blipFill>
        <p:spPr>
          <a:xfrm>
            <a:off x="0" y="-30"/>
            <a:ext cx="12201728" cy="6858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960351-AD09-A681-A52A-D116AC2F465A}"/>
              </a:ext>
            </a:extLst>
          </p:cNvPr>
          <p:cNvSpPr txBox="1"/>
          <p:nvPr/>
        </p:nvSpPr>
        <p:spPr>
          <a:xfrm>
            <a:off x="4416357" y="2607172"/>
            <a:ext cx="270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www.payerscorecard.com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F8D92-B1FC-A4D1-A85E-15B4E92A36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2" t="2135" r="2054" b="10541"/>
          <a:stretch/>
        </p:blipFill>
        <p:spPr>
          <a:xfrm>
            <a:off x="0" y="-23597"/>
            <a:ext cx="12201728" cy="685802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A2BCDE0-8546-1B45-DA49-36CE4E3FD2D1}"/>
              </a:ext>
            </a:extLst>
          </p:cNvPr>
          <p:cNvSpPr/>
          <p:nvPr/>
        </p:nvSpPr>
        <p:spPr>
          <a:xfrm>
            <a:off x="5621774" y="3000232"/>
            <a:ext cx="1997413" cy="1189942"/>
          </a:xfrm>
          <a:prstGeom prst="wedgeEllipseCallout">
            <a:avLst>
              <a:gd name="adj1" fmla="val -199093"/>
              <a:gd name="adj2" fmla="val -33377"/>
            </a:avLst>
          </a:prstGeom>
          <a:solidFill>
            <a:srgbClr val="329A9B">
              <a:alpha val="7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Self-paced online training</a:t>
            </a:r>
          </a:p>
        </p:txBody>
      </p:sp>
    </p:spTree>
    <p:extLst>
      <p:ext uri="{BB962C8B-B14F-4D97-AF65-F5344CB8AC3E}">
        <p14:creationId xmlns:p14="http://schemas.microsoft.com/office/powerpoint/2010/main" val="105734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ntique-golden-jewelry-balance-scale-on-blue-background-seamless-animation-golden-t-SBV-347557696-HD">
            <a:hlinkClick r:id="" action="ppaction://media"/>
            <a:extLst>
              <a:ext uri="{FF2B5EF4-FFF2-40B4-BE49-F238E27FC236}">
                <a16:creationId xmlns:a16="http://schemas.microsoft.com/office/drawing/2014/main" id="{9F65F882-3A53-21A1-C617-09E694BB71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167D16-550D-C289-B4A3-AF3576792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6713951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Would you like to know…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EE943-DE66-7202-5FE7-5978F7FC1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0549" y="1681163"/>
            <a:ext cx="4144122" cy="82391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Worst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FD9AE8-DEC8-32B9-D1BD-9DCF0B6D1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17331" y="1681162"/>
            <a:ext cx="4002932" cy="82391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Best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7D1F26-E6DC-DBCE-08D7-5DF81D466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99" b="13352"/>
          <a:stretch/>
        </p:blipFill>
        <p:spPr>
          <a:xfrm>
            <a:off x="930549" y="2529643"/>
            <a:ext cx="914528" cy="31952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3E0B18-BD77-A422-F6A2-23A0D8BBEA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0556"/>
          <a:stretch/>
        </p:blipFill>
        <p:spPr>
          <a:xfrm>
            <a:off x="7117331" y="2529641"/>
            <a:ext cx="857370" cy="319529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D6A737-76C5-A583-F880-6FCF084915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1" r="44828" b="13329"/>
          <a:stretch/>
        </p:blipFill>
        <p:spPr>
          <a:xfrm>
            <a:off x="2095993" y="2529643"/>
            <a:ext cx="914528" cy="31952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58D5F9-A63F-861E-9931-A2EFC4BE9A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09" b="10422"/>
          <a:stretch/>
        </p:blipFill>
        <p:spPr>
          <a:xfrm>
            <a:off x="3261437" y="2529643"/>
            <a:ext cx="743054" cy="31952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730ADB-778B-D9C1-6A24-68B5067864A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3059"/>
          <a:stretch/>
        </p:blipFill>
        <p:spPr>
          <a:xfrm>
            <a:off x="4255407" y="2529642"/>
            <a:ext cx="819264" cy="31952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D2B14F-4F81-3699-EE8C-38EC9199E05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0076"/>
          <a:stretch/>
        </p:blipFill>
        <p:spPr>
          <a:xfrm>
            <a:off x="8218114" y="2529642"/>
            <a:ext cx="914528" cy="319529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10CFE3-C45B-6022-971B-DAE6A43D3D4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-1" b="10584"/>
          <a:stretch/>
        </p:blipFill>
        <p:spPr>
          <a:xfrm>
            <a:off x="9383558" y="2505075"/>
            <a:ext cx="790685" cy="32198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1EC7CB-85CD-F531-73C2-F2C364764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" r="34" b="881"/>
          <a:stretch/>
        </p:blipFill>
        <p:spPr>
          <a:xfrm>
            <a:off x="10415553" y="2505073"/>
            <a:ext cx="704710" cy="321986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752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3" grpId="0"/>
      <p:bldP spid="4" grpId="0" build="p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95BA9-3839-0269-0EA0-0634EDA7E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exagons on a white background&#10;&#10;AI-generated content may be incorrect.">
            <a:extLst>
              <a:ext uri="{FF2B5EF4-FFF2-40B4-BE49-F238E27FC236}">
                <a16:creationId xmlns:a16="http://schemas.microsoft.com/office/drawing/2014/main" id="{57A66296-05D0-C383-C614-87E76A053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7735"/>
          <a:stretch/>
        </p:blipFill>
        <p:spPr>
          <a:xfrm>
            <a:off x="0" y="1824"/>
            <a:ext cx="12192000" cy="6229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F455C-14E7-F8AE-4A6F-6BD510B3C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97462"/>
            <a:ext cx="10972800" cy="48389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1175B9-EC73-EECE-3C41-9D5B8795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99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High Denials </a:t>
            </a:r>
            <a:r>
              <a:rPr lang="en-US" b="1" dirty="0"/>
              <a:t>State Medicaid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07CB00-EFF3-43FA-41CA-1AC8D6764B9C}"/>
              </a:ext>
            </a:extLst>
          </p:cNvPr>
          <p:cNvSpPr/>
          <p:nvPr/>
        </p:nvSpPr>
        <p:spPr>
          <a:xfrm flipH="1">
            <a:off x="6675606" y="2623025"/>
            <a:ext cx="1361870" cy="1986367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84109A-8B7E-FEDF-6993-844615278DF3}"/>
              </a:ext>
            </a:extLst>
          </p:cNvPr>
          <p:cNvSpPr/>
          <p:nvPr/>
        </p:nvSpPr>
        <p:spPr>
          <a:xfrm>
            <a:off x="2041540" y="5481232"/>
            <a:ext cx="9627000" cy="164193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3B226D-0BC3-97B7-121F-25CEEC2C61C6}"/>
              </a:ext>
            </a:extLst>
          </p:cNvPr>
          <p:cNvSpPr/>
          <p:nvPr/>
        </p:nvSpPr>
        <p:spPr>
          <a:xfrm flipH="1">
            <a:off x="7771585" y="4446002"/>
            <a:ext cx="875491" cy="1690434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0F07B2B-C32C-45DF-9E59-39462163B12B}"/>
              </a:ext>
            </a:extLst>
          </p:cNvPr>
          <p:cNvSpPr/>
          <p:nvPr/>
        </p:nvSpPr>
        <p:spPr>
          <a:xfrm>
            <a:off x="8647076" y="3431317"/>
            <a:ext cx="1997413" cy="1189942"/>
          </a:xfrm>
          <a:prstGeom prst="wedgeEllipseCallout">
            <a:avLst>
              <a:gd name="adj1" fmla="val -58124"/>
              <a:gd name="adj2" fmla="val 130636"/>
            </a:avLst>
          </a:prstGeom>
          <a:solidFill>
            <a:srgbClr val="329A9B">
              <a:alpha val="7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State Medicaid</a:t>
            </a:r>
          </a:p>
        </p:txBody>
      </p:sp>
    </p:spTree>
    <p:extLst>
      <p:ext uri="{BB962C8B-B14F-4D97-AF65-F5344CB8AC3E}">
        <p14:creationId xmlns:p14="http://schemas.microsoft.com/office/powerpoint/2010/main" val="198649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CD8DE-D14D-C98B-7027-AC0A0C004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exagons on a white background&#10;&#10;AI-generated content may be incorrect.">
            <a:extLst>
              <a:ext uri="{FF2B5EF4-FFF2-40B4-BE49-F238E27FC236}">
                <a16:creationId xmlns:a16="http://schemas.microsoft.com/office/drawing/2014/main" id="{93CC837C-503E-0281-8F5C-5E820AA5C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7735"/>
          <a:stretch/>
        </p:blipFill>
        <p:spPr>
          <a:xfrm>
            <a:off x="0" y="1824"/>
            <a:ext cx="12192000" cy="6229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7844EE-A599-ED29-6402-FA716B7C5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68" y="2581404"/>
            <a:ext cx="10972800" cy="2155100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0D28CC-1356-C17E-C0C2-FAE147CE1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99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Late Payments</a:t>
            </a:r>
            <a:r>
              <a:rPr lang="en-US" b="1" dirty="0"/>
              <a:t> = Penalties?  Interest?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30988B-1754-AED5-312B-37B2FEC5B0CD}"/>
              </a:ext>
            </a:extLst>
          </p:cNvPr>
          <p:cNvSpPr/>
          <p:nvPr/>
        </p:nvSpPr>
        <p:spPr>
          <a:xfrm>
            <a:off x="457200" y="3615415"/>
            <a:ext cx="11165732" cy="161455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BE89F2-B0BD-F1F8-5DB7-0156B2011C28}"/>
              </a:ext>
            </a:extLst>
          </p:cNvPr>
          <p:cNvSpPr/>
          <p:nvPr/>
        </p:nvSpPr>
        <p:spPr>
          <a:xfrm flipH="1">
            <a:off x="8090166" y="2492090"/>
            <a:ext cx="1670059" cy="2348267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11F5F20-2C6F-674D-77D5-E1F514DA6C4B}"/>
              </a:ext>
            </a:extLst>
          </p:cNvPr>
          <p:cNvSpPr/>
          <p:nvPr/>
        </p:nvSpPr>
        <p:spPr>
          <a:xfrm>
            <a:off x="4856563" y="1302149"/>
            <a:ext cx="1997413" cy="1189942"/>
          </a:xfrm>
          <a:prstGeom prst="wedgeEllipseCallout">
            <a:avLst>
              <a:gd name="adj1" fmla="val 154171"/>
              <a:gd name="adj2" fmla="val 150079"/>
            </a:avLst>
          </a:prstGeom>
          <a:solidFill>
            <a:srgbClr val="329A9B">
              <a:alpha val="7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$51M??</a:t>
            </a:r>
          </a:p>
        </p:txBody>
      </p:sp>
    </p:spTree>
    <p:extLst>
      <p:ext uri="{BB962C8B-B14F-4D97-AF65-F5344CB8AC3E}">
        <p14:creationId xmlns:p14="http://schemas.microsoft.com/office/powerpoint/2010/main" val="40914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B43CD-DDF4-F548-8F2F-089B56AF4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exagons on a white background&#10;&#10;AI-generated content may be incorrect.">
            <a:extLst>
              <a:ext uri="{FF2B5EF4-FFF2-40B4-BE49-F238E27FC236}">
                <a16:creationId xmlns:a16="http://schemas.microsoft.com/office/drawing/2014/main" id="{AFC9E822-EDAA-601A-E874-4E365A3B4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7735"/>
          <a:stretch/>
        </p:blipFill>
        <p:spPr>
          <a:xfrm>
            <a:off x="0" y="0"/>
            <a:ext cx="12192000" cy="6229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AC0042-CD06-9C8E-1989-02FD23C2E7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844"/>
          <a:stretch>
            <a:fillRect/>
          </a:stretch>
        </p:blipFill>
        <p:spPr>
          <a:xfrm>
            <a:off x="609600" y="1347957"/>
            <a:ext cx="10972800" cy="451877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19FDD3-415E-5567-83B1-FDCB60D7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9900" cy="1325563"/>
          </a:xfrm>
        </p:spPr>
        <p:txBody>
          <a:bodyPr/>
          <a:lstStyle/>
          <a:p>
            <a:pPr algn="ctr"/>
            <a:r>
              <a:rPr lang="en-US" b="1" dirty="0"/>
              <a:t>Lessor Rate or Charge (LRC)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6115DD-3624-D65D-4B02-E22A8CC163BE}"/>
              </a:ext>
            </a:extLst>
          </p:cNvPr>
          <p:cNvSpPr/>
          <p:nvPr/>
        </p:nvSpPr>
        <p:spPr>
          <a:xfrm flipH="1">
            <a:off x="838199" y="1938131"/>
            <a:ext cx="7729329" cy="1490870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0D019-12AA-8104-9F42-3259CF8A5E37}"/>
              </a:ext>
            </a:extLst>
          </p:cNvPr>
          <p:cNvSpPr/>
          <p:nvPr/>
        </p:nvSpPr>
        <p:spPr>
          <a:xfrm flipH="1">
            <a:off x="8746434" y="3483744"/>
            <a:ext cx="2564296" cy="2564296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58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AED9A-FA17-0B18-954B-98E4E1FEF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exagons on a white background&#10;&#10;AI-generated content may be incorrect.">
            <a:extLst>
              <a:ext uri="{FF2B5EF4-FFF2-40B4-BE49-F238E27FC236}">
                <a16:creationId xmlns:a16="http://schemas.microsoft.com/office/drawing/2014/main" id="{6FC73D79-9958-FB63-0FB3-7CF223639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7735"/>
          <a:stretch/>
        </p:blipFill>
        <p:spPr>
          <a:xfrm>
            <a:off x="0" y="0"/>
            <a:ext cx="12192000" cy="6229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04A056-00B1-6223-D267-E5636C14D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565262"/>
            <a:ext cx="10972800" cy="441320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560131-51AC-6B0C-2122-69F2B46CC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9900" cy="1325563"/>
          </a:xfrm>
        </p:spPr>
        <p:txBody>
          <a:bodyPr/>
          <a:lstStyle/>
          <a:p>
            <a:pPr algn="ctr"/>
            <a:r>
              <a:rPr lang="en-US" b="1" dirty="0"/>
              <a:t>Downcoding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9A1AFE-F7F4-8D92-560F-7B6E7C92D68B}"/>
              </a:ext>
            </a:extLst>
          </p:cNvPr>
          <p:cNvSpPr/>
          <p:nvPr/>
        </p:nvSpPr>
        <p:spPr>
          <a:xfrm flipH="1">
            <a:off x="838199" y="2176667"/>
            <a:ext cx="7729329" cy="1490870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24E6E-9BF8-3BE4-FFC8-1DA4CC0FE02F}"/>
              </a:ext>
            </a:extLst>
          </p:cNvPr>
          <p:cNvSpPr/>
          <p:nvPr/>
        </p:nvSpPr>
        <p:spPr>
          <a:xfrm flipH="1">
            <a:off x="7523922" y="3806686"/>
            <a:ext cx="3786808" cy="2241353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52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52FBC-C809-6516-0D49-8B0FC19BD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exagons on a white background&#10;&#10;AI-generated content may be incorrect.">
            <a:extLst>
              <a:ext uri="{FF2B5EF4-FFF2-40B4-BE49-F238E27FC236}">
                <a16:creationId xmlns:a16="http://schemas.microsoft.com/office/drawing/2014/main" id="{5E687932-FF71-E134-F7A7-80B876E93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7735"/>
          <a:stretch/>
        </p:blipFill>
        <p:spPr>
          <a:xfrm>
            <a:off x="0" y="0"/>
            <a:ext cx="12192000" cy="6229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3228B-9D86-2CC2-0EBC-36F2779CF6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051"/>
          <a:stretch>
            <a:fillRect/>
          </a:stretch>
        </p:blipFill>
        <p:spPr>
          <a:xfrm>
            <a:off x="627434" y="1295577"/>
            <a:ext cx="10972800" cy="4864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EACFF5-2976-7782-8450-BB944696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94" y="365125"/>
            <a:ext cx="11177080" cy="1325563"/>
          </a:xfrm>
        </p:spPr>
        <p:txBody>
          <a:bodyPr/>
          <a:lstStyle/>
          <a:p>
            <a:pPr algn="ctr"/>
            <a:r>
              <a:rPr lang="en-US" b="1" dirty="0"/>
              <a:t>IP United Healthcare LRC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2053D4-AE35-2218-2463-89A16CD4B393}"/>
              </a:ext>
            </a:extLst>
          </p:cNvPr>
          <p:cNvSpPr/>
          <p:nvPr/>
        </p:nvSpPr>
        <p:spPr>
          <a:xfrm flipH="1">
            <a:off x="9372597" y="3607905"/>
            <a:ext cx="2066317" cy="2551872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51D97C-A82F-0B0C-1843-19F076D761D7}"/>
              </a:ext>
            </a:extLst>
          </p:cNvPr>
          <p:cNvSpPr/>
          <p:nvPr/>
        </p:nvSpPr>
        <p:spPr>
          <a:xfrm>
            <a:off x="725520" y="4668583"/>
            <a:ext cx="10713396" cy="201803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9F1CB7-8A41-C8AA-F73E-BCA746DAB0E4}"/>
              </a:ext>
            </a:extLst>
          </p:cNvPr>
          <p:cNvSpPr/>
          <p:nvPr/>
        </p:nvSpPr>
        <p:spPr>
          <a:xfrm>
            <a:off x="934277" y="1895329"/>
            <a:ext cx="7653131" cy="1434912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61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BF961-ED4B-27A1-5C75-0A3F3C5B2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exagons on a white background&#10;&#10;AI-generated content may be incorrect.">
            <a:extLst>
              <a:ext uri="{FF2B5EF4-FFF2-40B4-BE49-F238E27FC236}">
                <a16:creationId xmlns:a16="http://schemas.microsoft.com/office/drawing/2014/main" id="{DFD3E667-97B9-24F5-3550-687787FFF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7735"/>
          <a:stretch/>
        </p:blipFill>
        <p:spPr>
          <a:xfrm>
            <a:off x="0" y="0"/>
            <a:ext cx="12192000" cy="6229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91E14F-1C37-4C68-A99E-3203801A0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18" y="1228826"/>
            <a:ext cx="10972800" cy="489730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72A6BC-343C-67B2-EC69-C0C125AAA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94" y="365125"/>
            <a:ext cx="11177080" cy="1325563"/>
          </a:xfrm>
        </p:spPr>
        <p:txBody>
          <a:bodyPr/>
          <a:lstStyle/>
          <a:p>
            <a:pPr algn="ctr"/>
            <a:r>
              <a:rPr lang="en-US" b="1" dirty="0"/>
              <a:t>IP United Healthcare Downcoding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A5BF90-A0E4-621D-70A5-9465F44961AF}"/>
              </a:ext>
            </a:extLst>
          </p:cNvPr>
          <p:cNvSpPr/>
          <p:nvPr/>
        </p:nvSpPr>
        <p:spPr>
          <a:xfrm flipH="1">
            <a:off x="7414590" y="3677478"/>
            <a:ext cx="3756992" cy="2551872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6AB2B7-A967-568A-9A1B-5001DB96D806}"/>
              </a:ext>
            </a:extLst>
          </p:cNvPr>
          <p:cNvSpPr/>
          <p:nvPr/>
        </p:nvSpPr>
        <p:spPr>
          <a:xfrm>
            <a:off x="815466" y="5356787"/>
            <a:ext cx="10713396" cy="201803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B3E82C-22DB-EC60-8716-614105363C89}"/>
              </a:ext>
            </a:extLst>
          </p:cNvPr>
          <p:cNvSpPr/>
          <p:nvPr/>
        </p:nvSpPr>
        <p:spPr>
          <a:xfrm>
            <a:off x="7185991" y="1690688"/>
            <a:ext cx="626166" cy="1709126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9971A9-E302-51ED-CC9A-22F2BB679C2C}"/>
              </a:ext>
            </a:extLst>
          </p:cNvPr>
          <p:cNvSpPr/>
          <p:nvPr/>
        </p:nvSpPr>
        <p:spPr>
          <a:xfrm>
            <a:off x="815466" y="4751611"/>
            <a:ext cx="10713396" cy="201803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37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exagons on a white background&#10;&#10;AI-generated content may be incorrect.">
            <a:extLst>
              <a:ext uri="{FF2B5EF4-FFF2-40B4-BE49-F238E27FC236}">
                <a16:creationId xmlns:a16="http://schemas.microsoft.com/office/drawing/2014/main" id="{4EEDB684-74B6-C7CC-8B2F-66BAA6969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7735"/>
          <a:stretch/>
        </p:blipFill>
        <p:spPr>
          <a:xfrm>
            <a:off x="0" y="1824"/>
            <a:ext cx="12192000" cy="622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0FD67F-8086-752B-6558-CC95CB4F3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Statistics can be misleading by Don McMillan</a:t>
            </a:r>
            <a:endParaRPr lang="en-US" sz="2400" b="1" dirty="0"/>
          </a:p>
        </p:txBody>
      </p:sp>
      <p:pic>
        <p:nvPicPr>
          <p:cNvPr id="1026" name="Picture 2" descr="Don McMillan - YouTube">
            <a:extLst>
              <a:ext uri="{FF2B5EF4-FFF2-40B4-BE49-F238E27FC236}">
                <a16:creationId xmlns:a16="http://schemas.microsoft.com/office/drawing/2014/main" id="{0D1F8AB0-88A7-C3F7-1DD2-C9533D3F5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997" y="411727"/>
            <a:ext cx="1124572" cy="112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/notinteresting - Statistics show teen pregnancy drops off sharply at age 20">
            <a:extLst>
              <a:ext uri="{FF2B5EF4-FFF2-40B4-BE49-F238E27FC236}">
                <a16:creationId xmlns:a16="http://schemas.microsoft.com/office/drawing/2014/main" id="{5F3169EF-3E8F-E4C4-32EB-A2C5DD2CC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2" y="1791697"/>
            <a:ext cx="8372475" cy="384610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823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DB126-DAAB-6ED1-5FD2-C51ED4930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eatured-image">
            <a:extLst>
              <a:ext uri="{FF2B5EF4-FFF2-40B4-BE49-F238E27FC236}">
                <a16:creationId xmlns:a16="http://schemas.microsoft.com/office/drawing/2014/main" id="{9ABD9CE3-A475-40CB-F707-5DBA93609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56"/>
            <a:ext cx="12179927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DAA9B6-231F-A0D2-E259-A93016C1931D}"/>
              </a:ext>
            </a:extLst>
          </p:cNvPr>
          <p:cNvSpPr txBox="1"/>
          <p:nvPr/>
        </p:nvSpPr>
        <p:spPr>
          <a:xfrm rot="1438571">
            <a:off x="9771638" y="3062933"/>
            <a:ext cx="179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“</a:t>
            </a:r>
            <a:r>
              <a:rPr lang="en-US" sz="4000" b="1" u="sng" dirty="0">
                <a:solidFill>
                  <a:srgbClr val="FF0000"/>
                </a:solidFill>
              </a:rPr>
              <a:t>TAKE</a:t>
            </a:r>
            <a:r>
              <a:rPr lang="en-US" sz="4000" b="1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5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exagons on a white background&#10;&#10;AI-generated content may be incorrect.">
            <a:extLst>
              <a:ext uri="{FF2B5EF4-FFF2-40B4-BE49-F238E27FC236}">
                <a16:creationId xmlns:a16="http://schemas.microsoft.com/office/drawing/2014/main" id="{EBB2B912-7CEC-9158-A2DA-2A45E5899D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7735"/>
          <a:stretch/>
        </p:blipFill>
        <p:spPr>
          <a:xfrm>
            <a:off x="0" y="-80390"/>
            <a:ext cx="12192000" cy="6229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8F56B5-AFBF-6813-6A94-A344802C9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94" y="2765218"/>
            <a:ext cx="10972800" cy="246502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9AD849-F675-FB76-1CB5-EE0EDF524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9900" cy="1325563"/>
          </a:xfrm>
        </p:spPr>
        <p:txBody>
          <a:bodyPr/>
          <a:lstStyle/>
          <a:p>
            <a:pPr algn="ctr"/>
            <a:r>
              <a:rPr lang="en-US" b="1" dirty="0"/>
              <a:t>UHC MA pays the </a:t>
            </a:r>
            <a:r>
              <a:rPr lang="en-US" b="1" dirty="0">
                <a:solidFill>
                  <a:srgbClr val="FF0000"/>
                </a:solidFill>
              </a:rPr>
              <a:t>slowest</a:t>
            </a:r>
            <a:r>
              <a:rPr lang="en-US" b="1" dirty="0"/>
              <a:t> in the state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B60D3C-FE8F-3AD4-8983-CBF64AE98332}"/>
              </a:ext>
            </a:extLst>
          </p:cNvPr>
          <p:cNvSpPr/>
          <p:nvPr/>
        </p:nvSpPr>
        <p:spPr>
          <a:xfrm flipH="1">
            <a:off x="3349934" y="2637751"/>
            <a:ext cx="973588" cy="2719961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CE2134-9475-8A55-1B4E-92FB0F303344}"/>
              </a:ext>
            </a:extLst>
          </p:cNvPr>
          <p:cNvSpPr/>
          <p:nvPr/>
        </p:nvSpPr>
        <p:spPr>
          <a:xfrm>
            <a:off x="633806" y="3890525"/>
            <a:ext cx="10924388" cy="780865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3DA6EBA-4BA7-A8F1-85A5-1D5B52C6AF5E}"/>
              </a:ext>
            </a:extLst>
          </p:cNvPr>
          <p:cNvSpPr/>
          <p:nvPr/>
        </p:nvSpPr>
        <p:spPr>
          <a:xfrm>
            <a:off x="1352521" y="1320344"/>
            <a:ext cx="1997413" cy="1189942"/>
          </a:xfrm>
          <a:prstGeom prst="wedgeEllipseCallout">
            <a:avLst>
              <a:gd name="adj1" fmla="val 80854"/>
              <a:gd name="adj2" fmla="val 203215"/>
            </a:avLst>
          </a:prstGeom>
          <a:solidFill>
            <a:srgbClr val="329A9B">
              <a:alpha val="7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Almost slowest in state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DE394F-74E7-98D5-56E0-248FF6AE9C61}"/>
              </a:ext>
            </a:extLst>
          </p:cNvPr>
          <p:cNvSpPr/>
          <p:nvPr/>
        </p:nvSpPr>
        <p:spPr>
          <a:xfrm flipH="1">
            <a:off x="8978795" y="2637751"/>
            <a:ext cx="973588" cy="2719961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0172C993-50EE-55F6-62A0-4954CE7DA711}"/>
              </a:ext>
            </a:extLst>
          </p:cNvPr>
          <p:cNvSpPr/>
          <p:nvPr/>
        </p:nvSpPr>
        <p:spPr>
          <a:xfrm>
            <a:off x="6410310" y="1320344"/>
            <a:ext cx="1997413" cy="1189942"/>
          </a:xfrm>
          <a:prstGeom prst="wedgeEllipseCallout">
            <a:avLst>
              <a:gd name="adj1" fmla="val 98768"/>
              <a:gd name="adj2" fmla="val 186510"/>
            </a:avLst>
          </a:prstGeom>
          <a:solidFill>
            <a:srgbClr val="329A9B">
              <a:alpha val="7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Commercial vs MA Denials???</a:t>
            </a:r>
          </a:p>
        </p:txBody>
      </p:sp>
    </p:spTree>
    <p:extLst>
      <p:ext uri="{BB962C8B-B14F-4D97-AF65-F5344CB8AC3E}">
        <p14:creationId xmlns:p14="http://schemas.microsoft.com/office/powerpoint/2010/main" val="108649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13C39-FC34-AC42-EC32-C48320F21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exagons on a white background&#10;&#10;AI-generated content may be incorrect.">
            <a:extLst>
              <a:ext uri="{FF2B5EF4-FFF2-40B4-BE49-F238E27FC236}">
                <a16:creationId xmlns:a16="http://schemas.microsoft.com/office/drawing/2014/main" id="{5BA997DC-E2F1-0246-22FA-AA6C4F1281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7735"/>
          <a:stretch/>
        </p:blipFill>
        <p:spPr>
          <a:xfrm>
            <a:off x="0" y="0"/>
            <a:ext cx="12192000" cy="6229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B77FD8-1D33-C88C-E76D-6C8683831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92" y="1290960"/>
            <a:ext cx="10058400" cy="47431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0C82B7-76D7-99E9-57AA-819E7425B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99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33% </a:t>
            </a:r>
            <a:r>
              <a:rPr lang="en-US" b="1" dirty="0"/>
              <a:t>of Humana MA ED claims downcoded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9422B9-B799-2F05-ABA6-A838794204CD}"/>
              </a:ext>
            </a:extLst>
          </p:cNvPr>
          <p:cNvSpPr/>
          <p:nvPr/>
        </p:nvSpPr>
        <p:spPr>
          <a:xfrm flipH="1">
            <a:off x="7444407" y="3429000"/>
            <a:ext cx="2852531" cy="2719961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F0B838-0D4A-64CD-6267-61E884ED207A}"/>
              </a:ext>
            </a:extLst>
          </p:cNvPr>
          <p:cNvSpPr/>
          <p:nvPr/>
        </p:nvSpPr>
        <p:spPr>
          <a:xfrm>
            <a:off x="744658" y="5685183"/>
            <a:ext cx="10475068" cy="218660"/>
          </a:xfrm>
          <a:prstGeom prst="rect">
            <a:avLst/>
          </a:prstGeom>
          <a:solidFill>
            <a:srgbClr val="F46639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BB98213-BFA9-A8E1-191D-F13917D442CA}"/>
              </a:ext>
            </a:extLst>
          </p:cNvPr>
          <p:cNvSpPr/>
          <p:nvPr/>
        </p:nvSpPr>
        <p:spPr>
          <a:xfrm>
            <a:off x="10012685" y="2239058"/>
            <a:ext cx="1997413" cy="1189942"/>
          </a:xfrm>
          <a:prstGeom prst="wedgeEllipseCallout">
            <a:avLst>
              <a:gd name="adj1" fmla="val -143870"/>
              <a:gd name="adj2" fmla="val 250788"/>
            </a:avLst>
          </a:prstGeom>
          <a:solidFill>
            <a:srgbClr val="329A9B">
              <a:alpha val="7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is mine?</a:t>
            </a:r>
          </a:p>
        </p:txBody>
      </p:sp>
    </p:spTree>
    <p:extLst>
      <p:ext uri="{BB962C8B-B14F-4D97-AF65-F5344CB8AC3E}">
        <p14:creationId xmlns:p14="http://schemas.microsoft.com/office/powerpoint/2010/main" val="367510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D2D53-3C5A-FD83-379F-033FDB4F4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exagons on a white background&#10;&#10;AI-generated content may be incorrect.">
            <a:extLst>
              <a:ext uri="{FF2B5EF4-FFF2-40B4-BE49-F238E27FC236}">
                <a16:creationId xmlns:a16="http://schemas.microsoft.com/office/drawing/2014/main" id="{99417ADE-11CC-B8C8-6D13-C44AE7BD68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7735"/>
          <a:stretch/>
        </p:blipFill>
        <p:spPr>
          <a:xfrm>
            <a:off x="0" y="0"/>
            <a:ext cx="12192000" cy="6229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9E9ECC-6062-0F7E-BB67-52228C0888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4" y="0"/>
            <a:ext cx="12154012" cy="6858000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606EA222-379E-E761-29CD-52F4EA58346A}"/>
              </a:ext>
            </a:extLst>
          </p:cNvPr>
          <p:cNvSpPr/>
          <p:nvPr/>
        </p:nvSpPr>
        <p:spPr>
          <a:xfrm>
            <a:off x="9986940" y="2770077"/>
            <a:ext cx="2119526" cy="1189942"/>
          </a:xfrm>
          <a:prstGeom prst="wedgeEllipseCallout">
            <a:avLst>
              <a:gd name="adj1" fmla="val -75784"/>
              <a:gd name="adj2" fmla="val -47275"/>
            </a:avLst>
          </a:prstGeom>
          <a:solidFill>
            <a:srgbClr val="329A9B">
              <a:alpha val="7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 has an MA Authorization issue</a:t>
            </a:r>
          </a:p>
        </p:txBody>
      </p:sp>
    </p:spTree>
    <p:extLst>
      <p:ext uri="{BB962C8B-B14F-4D97-AF65-F5344CB8AC3E}">
        <p14:creationId xmlns:p14="http://schemas.microsoft.com/office/powerpoint/2010/main" val="11504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1-08-08-mariupol-city-festival-ukraine-aerial-view-of-crowded-music-festival-dyn-SBV-348944669-HD">
            <a:hlinkClick r:id="" action="ppaction://media"/>
            <a:extLst>
              <a:ext uri="{FF2B5EF4-FFF2-40B4-BE49-F238E27FC236}">
                <a16:creationId xmlns:a16="http://schemas.microsoft.com/office/drawing/2014/main" id="{CE1E0C14-D994-AE2E-CC66-FB01535D3A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F4A0FA-0167-EE79-934F-F664FDCE9E4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16738">
              <a:alpha val="75000"/>
            </a:srgbClr>
          </a:solidFill>
          <a:ln w="254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The time has come for hospitals to unite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3DD84-5146-4DA1-5618-2B396FD8D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1412"/>
            <a:ext cx="10515600" cy="2461723"/>
          </a:xfrm>
          <a:solidFill>
            <a:srgbClr val="F16738">
              <a:alpha val="85000"/>
            </a:srgbClr>
          </a:solidFill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b="1" dirty="0"/>
              <a:t>Data</a:t>
            </a:r>
            <a:r>
              <a:rPr lang="en-US" dirty="0">
                <a:solidFill>
                  <a:schemeClr val="bg1"/>
                </a:solidFill>
              </a:rPr>
              <a:t> is the primary difference between why </a:t>
            </a:r>
            <a:r>
              <a:rPr lang="en-US" b="1" u="sng" dirty="0"/>
              <a:t>payers are winning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b="1" u="sng" dirty="0"/>
              <a:t>providers are losing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Providers need normalized, national, and state data to </a:t>
            </a:r>
            <a:r>
              <a:rPr lang="en-US" b="1" u="sng" dirty="0"/>
              <a:t>go on the offense against payers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Peter Drucker:  </a:t>
            </a:r>
            <a:r>
              <a:rPr lang="en-US" dirty="0"/>
              <a:t>“</a:t>
            </a:r>
            <a:r>
              <a:rPr lang="en-US" b="1" u="sng" dirty="0"/>
              <a:t>You can’t manage what do you can’t measure.”</a:t>
            </a:r>
          </a:p>
        </p:txBody>
      </p:sp>
    </p:spTree>
    <p:extLst>
      <p:ext uri="{BB962C8B-B14F-4D97-AF65-F5344CB8AC3E}">
        <p14:creationId xmlns:p14="http://schemas.microsoft.com/office/powerpoint/2010/main" val="132053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8D90-1D45-7F06-1DC3-34C27A36D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168" y="2342923"/>
            <a:ext cx="8666390" cy="4345743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hlinkClick r:id="rId3"/>
              </a:rPr>
              <a:t>Travis.Gentry@HyveHealthcare.com</a:t>
            </a:r>
            <a:br>
              <a:rPr lang="en-US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br>
              <a:rPr lang="en-US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c:  303.884.6377</a:t>
            </a:r>
            <a:br>
              <a:rPr lang="en-US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br>
              <a:rPr lang="en-US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hlinkClick r:id="rId4"/>
              </a:rPr>
              <a:t>www.HyveHealthcare.com</a:t>
            </a:r>
            <a:br>
              <a:rPr lang="en-US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br>
              <a:rPr lang="en-US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hlinkClick r:id="rId5"/>
              </a:rPr>
              <a:t>www.PayerScorecard.com</a:t>
            </a:r>
            <a:br>
              <a:rPr lang="en-US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endParaRPr lang="en-US" sz="3200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1558E59-9971-82FD-AAF5-C54DECD18F1F}"/>
              </a:ext>
            </a:extLst>
          </p:cNvPr>
          <p:cNvSpPr/>
          <p:nvPr/>
        </p:nvSpPr>
        <p:spPr>
          <a:xfrm>
            <a:off x="9029700" y="401269"/>
            <a:ext cx="2548689" cy="252874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09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nd-holding-a-balance-scale-equal-justice-for-all-concept-presentation-SBV-351938451-HD">
            <a:hlinkClick r:id="" action="ppaction://media"/>
            <a:extLst>
              <a:ext uri="{FF2B5EF4-FFF2-40B4-BE49-F238E27FC236}">
                <a16:creationId xmlns:a16="http://schemas.microsoft.com/office/drawing/2014/main" id="{D954EA4B-D526-92D3-72EF-7CDD3A3E6E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" y="-9728"/>
            <a:ext cx="12192003" cy="685800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B5BBB3E-D24B-1670-0391-93678D0A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Providers demand for Payer Accountability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C409B1-2F1E-DBED-8DFE-EFF1D81DC420}"/>
              </a:ext>
            </a:extLst>
          </p:cNvPr>
          <p:cNvGrpSpPr/>
          <p:nvPr/>
        </p:nvGrpSpPr>
        <p:grpSpPr>
          <a:xfrm>
            <a:off x="123215" y="4700630"/>
            <a:ext cx="4987036" cy="1557560"/>
            <a:chOff x="599361" y="1604290"/>
            <a:chExt cx="4610464" cy="13151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FAC030-BB87-2291-8C08-8CDE86094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9361" y="1604290"/>
              <a:ext cx="4610464" cy="92724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84E1EA-4D8A-3266-6288-9FC3237EA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9361" y="2449971"/>
              <a:ext cx="4610464" cy="469461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E6F757D-461B-FC23-8BCB-150522E594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7081" y="3369064"/>
            <a:ext cx="4114918" cy="347921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245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erial-drone-shot-a-village-surrounded-by-fields-and-forests-in-a-rural-area-SBV-346673762-HD">
            <a:hlinkClick r:id="" action="ppaction://media"/>
            <a:extLst>
              <a:ext uri="{FF2B5EF4-FFF2-40B4-BE49-F238E27FC236}">
                <a16:creationId xmlns:a16="http://schemas.microsoft.com/office/drawing/2014/main" id="{387D40A7-C4F7-6835-41E4-FEA0D1EC40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842" y="0"/>
            <a:ext cx="12279841" cy="68580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846D89C-6D16-9CAB-413C-28A13D63EE1F}"/>
              </a:ext>
            </a:extLst>
          </p:cNvPr>
          <p:cNvSpPr txBox="1">
            <a:spLocks/>
          </p:cNvSpPr>
          <p:nvPr/>
        </p:nvSpPr>
        <p:spPr>
          <a:xfrm>
            <a:off x="489084" y="348756"/>
            <a:ext cx="11213829" cy="886657"/>
          </a:xfrm>
          <a:prstGeom prst="rect">
            <a:avLst/>
          </a:prstGeom>
          <a:solidFill>
            <a:srgbClr val="FFC000">
              <a:alpha val="85000"/>
            </a:srgb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Challenges in rural health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B79368F-8979-DD1F-7414-223BDFDDFEEE}"/>
              </a:ext>
            </a:extLst>
          </p:cNvPr>
          <p:cNvSpPr txBox="1">
            <a:spLocks/>
          </p:cNvSpPr>
          <p:nvPr/>
        </p:nvSpPr>
        <p:spPr>
          <a:xfrm>
            <a:off x="489086" y="1884287"/>
            <a:ext cx="5461000" cy="1826457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u="sng" dirty="0"/>
              <a:t>Need a collective voice</a:t>
            </a:r>
          </a:p>
          <a:p>
            <a:r>
              <a:rPr lang="en-US" sz="3000" dirty="0"/>
              <a:t>Rural hospitals need a platform to unite and speak as one against the payers.  Feel helpless.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EE1A099-663A-2323-5E04-C6125EC1E967}"/>
              </a:ext>
            </a:extLst>
          </p:cNvPr>
          <p:cNvSpPr txBox="1">
            <a:spLocks/>
          </p:cNvSpPr>
          <p:nvPr/>
        </p:nvSpPr>
        <p:spPr>
          <a:xfrm>
            <a:off x="6241915" y="1895454"/>
            <a:ext cx="5461000" cy="1826457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u="sng" dirty="0"/>
              <a:t>No bandwidth to find problems</a:t>
            </a:r>
          </a:p>
          <a:p>
            <a:r>
              <a:rPr lang="en-US" sz="3000" dirty="0"/>
              <a:t>Resources are limited and play multiple roles.  Need an easy way of identifying problems.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16B2030-A42A-F6F6-5803-2BE5A8B3B3BE}"/>
              </a:ext>
            </a:extLst>
          </p:cNvPr>
          <p:cNvSpPr txBox="1">
            <a:spLocks/>
          </p:cNvSpPr>
          <p:nvPr/>
        </p:nvSpPr>
        <p:spPr>
          <a:xfrm>
            <a:off x="489086" y="3977173"/>
            <a:ext cx="5461000" cy="1826457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u="sng" dirty="0"/>
              <a:t>Need technology to help</a:t>
            </a:r>
          </a:p>
          <a:p>
            <a:r>
              <a:rPr lang="en-US" sz="3000" dirty="0"/>
              <a:t>Rural hospitals often don’t have access to latest technology.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FA494C2-CC68-04AE-FB1D-19CA7EC89650}"/>
              </a:ext>
            </a:extLst>
          </p:cNvPr>
          <p:cNvSpPr txBox="1">
            <a:spLocks/>
          </p:cNvSpPr>
          <p:nvPr/>
        </p:nvSpPr>
        <p:spPr>
          <a:xfrm>
            <a:off x="6241914" y="3977172"/>
            <a:ext cx="5461000" cy="1826457"/>
          </a:xfrm>
          <a:prstGeom prst="rect">
            <a:avLst/>
          </a:prstGeom>
          <a:solidFill>
            <a:schemeClr val="accent6">
              <a:lumMod val="60000"/>
              <a:lumOff val="40000"/>
              <a:alpha val="85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u="sng" dirty="0"/>
              <a:t>Medicare Dis-Advantage</a:t>
            </a:r>
          </a:p>
          <a:p>
            <a:r>
              <a:rPr lang="en-US" sz="3000" dirty="0"/>
              <a:t>There is nothing advantageous of MA for Rural.  Already struggling.</a:t>
            </a:r>
          </a:p>
        </p:txBody>
      </p:sp>
    </p:spTree>
    <p:extLst>
      <p:ext uri="{BB962C8B-B14F-4D97-AF65-F5344CB8AC3E}">
        <p14:creationId xmlns:p14="http://schemas.microsoft.com/office/powerpoint/2010/main" val="49456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1A76D-05B5-37AF-9F5F-981095F5C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291F9-0DB6-CC78-BE92-95A67C807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168" y="2342924"/>
            <a:ext cx="8666390" cy="1548140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Payers’ Perspective</a:t>
            </a:r>
          </a:p>
        </p:txBody>
      </p:sp>
    </p:spTree>
    <p:extLst>
      <p:ext uri="{BB962C8B-B14F-4D97-AF65-F5344CB8AC3E}">
        <p14:creationId xmlns:p14="http://schemas.microsoft.com/office/powerpoint/2010/main" val="4286550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Bug's Life - The Collective Individual: How Family Movies Work">
            <a:extLst>
              <a:ext uri="{FF2B5EF4-FFF2-40B4-BE49-F238E27FC236}">
                <a16:creationId xmlns:a16="http://schemas.microsoft.com/office/drawing/2014/main" id="{8DC27C52-A9BD-65C1-95DC-4F75B6395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458B19-1C72-9B11-4F6A-44D84E938144}"/>
              </a:ext>
            </a:extLst>
          </p:cNvPr>
          <p:cNvSpPr/>
          <p:nvPr/>
        </p:nvSpPr>
        <p:spPr>
          <a:xfrm>
            <a:off x="435429" y="2797628"/>
            <a:ext cx="3004458" cy="3733799"/>
          </a:xfrm>
          <a:prstGeom prst="roundRect">
            <a:avLst/>
          </a:prstGeom>
          <a:solidFill>
            <a:srgbClr val="D762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“Those puny ants outnumbers us a hundred to one. 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And if they figure that out, there goes our way of life.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It is not about food; it’s about keeping those ants in line.”</a:t>
            </a:r>
          </a:p>
          <a:p>
            <a:pPr algn="ctr"/>
            <a:endParaRPr lang="en-US" dirty="0"/>
          </a:p>
          <a:p>
            <a:pPr algn="r"/>
            <a:r>
              <a:rPr lang="en-US" dirty="0"/>
              <a:t>-Hopper</a:t>
            </a:r>
          </a:p>
        </p:txBody>
      </p:sp>
    </p:spTree>
    <p:extLst>
      <p:ext uri="{BB962C8B-B14F-4D97-AF65-F5344CB8AC3E}">
        <p14:creationId xmlns:p14="http://schemas.microsoft.com/office/powerpoint/2010/main" val="1234136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3A2D718-49F0-9A4C-38FB-4CFA47A571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r="10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AutoShape 2" descr="Aetna launched a copay-only health plan. What could it mean for benefits  teams? | HR Dive">
            <a:extLst>
              <a:ext uri="{FF2B5EF4-FFF2-40B4-BE49-F238E27FC236}">
                <a16:creationId xmlns:a16="http://schemas.microsoft.com/office/drawing/2014/main" id="{A70F60FA-398B-45C6-26C7-DA035BB9D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4" descr="Aetna headquarters building with the Aetna logo on its facade.">
            <a:extLst>
              <a:ext uri="{FF2B5EF4-FFF2-40B4-BE49-F238E27FC236}">
                <a16:creationId xmlns:a16="http://schemas.microsoft.com/office/drawing/2014/main" id="{2F08FBC4-FE99-7507-9981-80C08C68EC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A2A385-E17C-549B-7A33-CD1E1F51D708}"/>
              </a:ext>
            </a:extLst>
          </p:cNvPr>
          <p:cNvGrpSpPr/>
          <p:nvPr/>
        </p:nvGrpSpPr>
        <p:grpSpPr>
          <a:xfrm>
            <a:off x="5184634" y="2680603"/>
            <a:ext cx="1517931" cy="1496794"/>
            <a:chOff x="3476632" y="5764"/>
            <a:chExt cx="1517931" cy="150803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A2D4ED3-82ED-2947-F75F-4D6A67CBE833}"/>
                </a:ext>
              </a:extLst>
            </p:cNvPr>
            <p:cNvSpPr/>
            <p:nvPr/>
          </p:nvSpPr>
          <p:spPr>
            <a:xfrm>
              <a:off x="3476632" y="5764"/>
              <a:ext cx="1517931" cy="150803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oogle Shape;369;p12">
              <a:extLst>
                <a:ext uri="{FF2B5EF4-FFF2-40B4-BE49-F238E27FC236}">
                  <a16:creationId xmlns:a16="http://schemas.microsoft.com/office/drawing/2014/main" id="{89A9F012-ACAB-3FAF-6CB7-72D36F0C219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71906" y="571211"/>
              <a:ext cx="1352897" cy="3545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2492B-5E51-A10C-66D1-50005E46A333}"/>
              </a:ext>
            </a:extLst>
          </p:cNvPr>
          <p:cNvGrpSpPr/>
          <p:nvPr/>
        </p:nvGrpSpPr>
        <p:grpSpPr>
          <a:xfrm>
            <a:off x="3100805" y="895420"/>
            <a:ext cx="1517931" cy="1496794"/>
            <a:chOff x="230857" y="2781679"/>
            <a:chExt cx="1517931" cy="149679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03DA63E-1155-B336-92A3-B5630CD33B73}"/>
                </a:ext>
              </a:extLst>
            </p:cNvPr>
            <p:cNvSpPr/>
            <p:nvPr/>
          </p:nvSpPr>
          <p:spPr>
            <a:xfrm>
              <a:off x="230857" y="2781679"/>
              <a:ext cx="1517931" cy="1496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oogle Shape;374;p12" descr="hospital Icon">
              <a:extLst>
                <a:ext uri="{FF2B5EF4-FFF2-40B4-BE49-F238E27FC236}">
                  <a16:creationId xmlns:a16="http://schemas.microsoft.com/office/drawing/2014/main" id="{82BFD7F6-564D-2A4F-3301-19A46E2ED9C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7228" y="3089710"/>
              <a:ext cx="865187" cy="8651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A29BC8-D76F-2B8B-7BC7-33C4A8C00607}"/>
              </a:ext>
            </a:extLst>
          </p:cNvPr>
          <p:cNvGrpSpPr/>
          <p:nvPr/>
        </p:nvGrpSpPr>
        <p:grpSpPr>
          <a:xfrm>
            <a:off x="2026638" y="2680603"/>
            <a:ext cx="1517931" cy="1496794"/>
            <a:chOff x="230857" y="2781679"/>
            <a:chExt cx="1517931" cy="149679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DBA9CA-E241-FA87-61BD-85CB4D40196E}"/>
                </a:ext>
              </a:extLst>
            </p:cNvPr>
            <p:cNvSpPr/>
            <p:nvPr/>
          </p:nvSpPr>
          <p:spPr>
            <a:xfrm>
              <a:off x="230857" y="2781679"/>
              <a:ext cx="1517931" cy="1496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Google Shape;374;p12" descr="hospital Icon">
              <a:extLst>
                <a:ext uri="{FF2B5EF4-FFF2-40B4-BE49-F238E27FC236}">
                  <a16:creationId xmlns:a16="http://schemas.microsoft.com/office/drawing/2014/main" id="{4644F90C-BB08-BB3B-43C9-D91D09ACD02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7228" y="3089710"/>
              <a:ext cx="865187" cy="8651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A6F485E-2446-83AA-7C37-B9E45C2A0424}"/>
              </a:ext>
            </a:extLst>
          </p:cNvPr>
          <p:cNvGrpSpPr/>
          <p:nvPr/>
        </p:nvGrpSpPr>
        <p:grpSpPr>
          <a:xfrm>
            <a:off x="3083677" y="4639599"/>
            <a:ext cx="1517931" cy="1496794"/>
            <a:chOff x="230857" y="2781679"/>
            <a:chExt cx="1517931" cy="149679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07D75F7-1946-9A7B-5425-27B30C58CE42}"/>
                </a:ext>
              </a:extLst>
            </p:cNvPr>
            <p:cNvSpPr/>
            <p:nvPr/>
          </p:nvSpPr>
          <p:spPr>
            <a:xfrm>
              <a:off x="230857" y="2781679"/>
              <a:ext cx="1517931" cy="1496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Google Shape;374;p12" descr="hospital Icon">
              <a:extLst>
                <a:ext uri="{FF2B5EF4-FFF2-40B4-BE49-F238E27FC236}">
                  <a16:creationId xmlns:a16="http://schemas.microsoft.com/office/drawing/2014/main" id="{BADE4054-C2FF-CFEC-CBD1-31014BFCC63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7228" y="3089710"/>
              <a:ext cx="865187" cy="8651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49869AF-AF81-13A1-3D22-78BF550F40D5}"/>
              </a:ext>
            </a:extLst>
          </p:cNvPr>
          <p:cNvGrpSpPr/>
          <p:nvPr/>
        </p:nvGrpSpPr>
        <p:grpSpPr>
          <a:xfrm>
            <a:off x="8421085" y="2680603"/>
            <a:ext cx="1517931" cy="1496794"/>
            <a:chOff x="230857" y="2781679"/>
            <a:chExt cx="1517931" cy="1496794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6F15318-9B89-F426-E4A0-1F0B7B949F1F}"/>
                </a:ext>
              </a:extLst>
            </p:cNvPr>
            <p:cNvSpPr/>
            <p:nvPr/>
          </p:nvSpPr>
          <p:spPr>
            <a:xfrm>
              <a:off x="230857" y="2781679"/>
              <a:ext cx="1517931" cy="1496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Google Shape;374;p12" descr="hospital Icon">
              <a:extLst>
                <a:ext uri="{FF2B5EF4-FFF2-40B4-BE49-F238E27FC236}">
                  <a16:creationId xmlns:a16="http://schemas.microsoft.com/office/drawing/2014/main" id="{936EAE59-121B-1BB6-10A2-B58FCCB06D4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7228" y="3089710"/>
              <a:ext cx="865187" cy="8651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A922CD3-D525-3CF8-6769-0D322B731A1B}"/>
              </a:ext>
            </a:extLst>
          </p:cNvPr>
          <p:cNvGrpSpPr/>
          <p:nvPr/>
        </p:nvGrpSpPr>
        <p:grpSpPr>
          <a:xfrm>
            <a:off x="5197390" y="154796"/>
            <a:ext cx="1517931" cy="1496794"/>
            <a:chOff x="230857" y="2781679"/>
            <a:chExt cx="1517931" cy="1496794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9545093-6181-76FB-7B60-10CC9E1B60EC}"/>
                </a:ext>
              </a:extLst>
            </p:cNvPr>
            <p:cNvSpPr/>
            <p:nvPr/>
          </p:nvSpPr>
          <p:spPr>
            <a:xfrm>
              <a:off x="230857" y="2781679"/>
              <a:ext cx="1517931" cy="1496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Google Shape;374;p12" descr="hospital Icon">
              <a:extLst>
                <a:ext uri="{FF2B5EF4-FFF2-40B4-BE49-F238E27FC236}">
                  <a16:creationId xmlns:a16="http://schemas.microsoft.com/office/drawing/2014/main" id="{734A70B0-A26D-E8DE-2B8F-EE6F92A2722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7228" y="3089710"/>
              <a:ext cx="865187" cy="8651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CB73BE8-14A6-DEF7-8987-E52321745FF4}"/>
              </a:ext>
            </a:extLst>
          </p:cNvPr>
          <p:cNvGrpSpPr/>
          <p:nvPr/>
        </p:nvGrpSpPr>
        <p:grpSpPr>
          <a:xfrm>
            <a:off x="5197390" y="5361206"/>
            <a:ext cx="1517931" cy="1496794"/>
            <a:chOff x="230857" y="2781679"/>
            <a:chExt cx="1517931" cy="149679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7473804-30DC-ECEE-C408-D5E7AA42B5BE}"/>
                </a:ext>
              </a:extLst>
            </p:cNvPr>
            <p:cNvSpPr/>
            <p:nvPr/>
          </p:nvSpPr>
          <p:spPr>
            <a:xfrm>
              <a:off x="230857" y="2781679"/>
              <a:ext cx="1517931" cy="1496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Google Shape;374;p12" descr="hospital Icon">
              <a:extLst>
                <a:ext uri="{FF2B5EF4-FFF2-40B4-BE49-F238E27FC236}">
                  <a16:creationId xmlns:a16="http://schemas.microsoft.com/office/drawing/2014/main" id="{6482AF97-84A3-F4CC-F14C-83B585E724B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7228" y="3089710"/>
              <a:ext cx="865187" cy="8651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D2C531A-725F-BB0D-7974-A8415472B7DF}"/>
              </a:ext>
            </a:extLst>
          </p:cNvPr>
          <p:cNvGrpSpPr/>
          <p:nvPr/>
        </p:nvGrpSpPr>
        <p:grpSpPr>
          <a:xfrm>
            <a:off x="7293973" y="4480671"/>
            <a:ext cx="1517931" cy="1496794"/>
            <a:chOff x="230857" y="2781679"/>
            <a:chExt cx="1517931" cy="1496794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ECB900F-2A7B-E57D-39CF-30A069FDA915}"/>
                </a:ext>
              </a:extLst>
            </p:cNvPr>
            <p:cNvSpPr/>
            <p:nvPr/>
          </p:nvSpPr>
          <p:spPr>
            <a:xfrm>
              <a:off x="230857" y="2781679"/>
              <a:ext cx="1517931" cy="1496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Google Shape;374;p12" descr="hospital Icon">
              <a:extLst>
                <a:ext uri="{FF2B5EF4-FFF2-40B4-BE49-F238E27FC236}">
                  <a16:creationId xmlns:a16="http://schemas.microsoft.com/office/drawing/2014/main" id="{7190FA85-5168-79F5-2968-08F0D13C22C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7228" y="3089710"/>
              <a:ext cx="865187" cy="8651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8F5C732-AE4F-5C66-23C1-1B3BF69242BF}"/>
              </a:ext>
            </a:extLst>
          </p:cNvPr>
          <p:cNvGrpSpPr/>
          <p:nvPr/>
        </p:nvGrpSpPr>
        <p:grpSpPr>
          <a:xfrm>
            <a:off x="7293973" y="967734"/>
            <a:ext cx="1517931" cy="1496794"/>
            <a:chOff x="230857" y="2781679"/>
            <a:chExt cx="1517931" cy="149679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7134854-E840-D68A-A546-50A8327B74F9}"/>
                </a:ext>
              </a:extLst>
            </p:cNvPr>
            <p:cNvSpPr/>
            <p:nvPr/>
          </p:nvSpPr>
          <p:spPr>
            <a:xfrm>
              <a:off x="230857" y="2781679"/>
              <a:ext cx="1517931" cy="1496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Google Shape;374;p12" descr="hospital Icon">
              <a:extLst>
                <a:ext uri="{FF2B5EF4-FFF2-40B4-BE49-F238E27FC236}">
                  <a16:creationId xmlns:a16="http://schemas.microsoft.com/office/drawing/2014/main" id="{5F58665D-2853-438F-AC1E-68A378B32BF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7228" y="3089710"/>
              <a:ext cx="865187" cy="86518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70" name="Google Shape;375;p12">
            <a:extLst>
              <a:ext uri="{FF2B5EF4-FFF2-40B4-BE49-F238E27FC236}">
                <a16:creationId xmlns:a16="http://schemas.microsoft.com/office/drawing/2014/main" id="{AEAE693D-0360-A465-B57C-D27C9CFF5540}"/>
              </a:ext>
            </a:extLst>
          </p:cNvPr>
          <p:cNvCxnSpPr>
            <a:cxnSpLocks/>
            <a:stCxn id="47" idx="4"/>
            <a:endCxn id="32" idx="0"/>
          </p:cNvCxnSpPr>
          <p:nvPr/>
        </p:nvCxnSpPr>
        <p:spPr>
          <a:xfrm flipH="1">
            <a:off x="5943600" y="1651590"/>
            <a:ext cx="12756" cy="1029013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0" name="Google Shape;375;p12">
            <a:extLst>
              <a:ext uri="{FF2B5EF4-FFF2-40B4-BE49-F238E27FC236}">
                <a16:creationId xmlns:a16="http://schemas.microsoft.com/office/drawing/2014/main" id="{23942708-A948-7EA5-4938-4011A1FBA406}"/>
              </a:ext>
            </a:extLst>
          </p:cNvPr>
          <p:cNvCxnSpPr>
            <a:cxnSpLocks/>
            <a:stCxn id="38" idx="6"/>
            <a:endCxn id="32" idx="2"/>
          </p:cNvCxnSpPr>
          <p:nvPr/>
        </p:nvCxnSpPr>
        <p:spPr>
          <a:xfrm>
            <a:off x="3544569" y="3429000"/>
            <a:ext cx="1640065" cy="0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25" name="Google Shape;375;p12">
            <a:extLst>
              <a:ext uri="{FF2B5EF4-FFF2-40B4-BE49-F238E27FC236}">
                <a16:creationId xmlns:a16="http://schemas.microsoft.com/office/drawing/2014/main" id="{3FEEB85C-0A21-1164-4259-3662739F615E}"/>
              </a:ext>
            </a:extLst>
          </p:cNvPr>
          <p:cNvCxnSpPr>
            <a:cxnSpLocks/>
            <a:stCxn id="35" idx="5"/>
            <a:endCxn id="32" idx="1"/>
          </p:cNvCxnSpPr>
          <p:nvPr/>
        </p:nvCxnSpPr>
        <p:spPr>
          <a:xfrm>
            <a:off x="4396440" y="2173014"/>
            <a:ext cx="1010490" cy="726789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30" name="Google Shape;375;p12">
            <a:extLst>
              <a:ext uri="{FF2B5EF4-FFF2-40B4-BE49-F238E27FC236}">
                <a16:creationId xmlns:a16="http://schemas.microsoft.com/office/drawing/2014/main" id="{4176CF69-105A-5538-8973-EFA0B3170F84}"/>
              </a:ext>
            </a:extLst>
          </p:cNvPr>
          <p:cNvCxnSpPr>
            <a:cxnSpLocks/>
            <a:stCxn id="41" idx="7"/>
            <a:endCxn id="32" idx="3"/>
          </p:cNvCxnSpPr>
          <p:nvPr/>
        </p:nvCxnSpPr>
        <p:spPr>
          <a:xfrm flipV="1">
            <a:off x="4379312" y="3958197"/>
            <a:ext cx="1027618" cy="900602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33" name="Google Shape;375;p12">
            <a:extLst>
              <a:ext uri="{FF2B5EF4-FFF2-40B4-BE49-F238E27FC236}">
                <a16:creationId xmlns:a16="http://schemas.microsoft.com/office/drawing/2014/main" id="{6DE29313-90DC-DE1D-3774-4276C14C6929}"/>
              </a:ext>
            </a:extLst>
          </p:cNvPr>
          <p:cNvCxnSpPr>
            <a:cxnSpLocks/>
            <a:stCxn id="50" idx="0"/>
          </p:cNvCxnSpPr>
          <p:nvPr/>
        </p:nvCxnSpPr>
        <p:spPr>
          <a:xfrm flipH="1" flipV="1">
            <a:off x="5943600" y="4177397"/>
            <a:ext cx="12756" cy="1183809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36" name="Google Shape;375;p12">
            <a:extLst>
              <a:ext uri="{FF2B5EF4-FFF2-40B4-BE49-F238E27FC236}">
                <a16:creationId xmlns:a16="http://schemas.microsoft.com/office/drawing/2014/main" id="{D3EE92AC-3836-7FA0-58D4-E7305EB833E9}"/>
              </a:ext>
            </a:extLst>
          </p:cNvPr>
          <p:cNvCxnSpPr>
            <a:cxnSpLocks/>
            <a:stCxn id="56" idx="3"/>
            <a:endCxn id="32" idx="7"/>
          </p:cNvCxnSpPr>
          <p:nvPr/>
        </p:nvCxnSpPr>
        <p:spPr>
          <a:xfrm flipH="1">
            <a:off x="6480269" y="2245328"/>
            <a:ext cx="1036000" cy="654475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39" name="Google Shape;375;p12">
            <a:extLst>
              <a:ext uri="{FF2B5EF4-FFF2-40B4-BE49-F238E27FC236}">
                <a16:creationId xmlns:a16="http://schemas.microsoft.com/office/drawing/2014/main" id="{DF97EF2F-4135-6938-F152-4F3543B44D62}"/>
              </a:ext>
            </a:extLst>
          </p:cNvPr>
          <p:cNvCxnSpPr>
            <a:cxnSpLocks/>
            <a:stCxn id="44" idx="2"/>
            <a:endCxn id="32" idx="6"/>
          </p:cNvCxnSpPr>
          <p:nvPr/>
        </p:nvCxnSpPr>
        <p:spPr>
          <a:xfrm flipH="1">
            <a:off x="6702565" y="3429000"/>
            <a:ext cx="1718520" cy="0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43" name="Google Shape;375;p12">
            <a:extLst>
              <a:ext uri="{FF2B5EF4-FFF2-40B4-BE49-F238E27FC236}">
                <a16:creationId xmlns:a16="http://schemas.microsoft.com/office/drawing/2014/main" id="{9232FE6B-49A6-724F-36A3-4C51BA13B641}"/>
              </a:ext>
            </a:extLst>
          </p:cNvPr>
          <p:cNvCxnSpPr>
            <a:cxnSpLocks/>
            <a:stCxn id="53" idx="1"/>
            <a:endCxn id="32" idx="5"/>
          </p:cNvCxnSpPr>
          <p:nvPr/>
        </p:nvCxnSpPr>
        <p:spPr>
          <a:xfrm flipH="1" flipV="1">
            <a:off x="6480269" y="3958197"/>
            <a:ext cx="1036000" cy="741674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430569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E1110-13AD-9FB0-515D-AC146B87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Bug's Life - The Collective Individual: How Family Movies Work">
            <a:extLst>
              <a:ext uri="{FF2B5EF4-FFF2-40B4-BE49-F238E27FC236}">
                <a16:creationId xmlns:a16="http://schemas.microsoft.com/office/drawing/2014/main" id="{E6B662F0-3101-5F8A-68E2-B7CE06F8E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FE0A44-BF08-2ADA-333D-72B3B8703C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52"/>
          <a:stretch>
            <a:fillRect/>
          </a:stretch>
        </p:blipFill>
        <p:spPr>
          <a:xfrm>
            <a:off x="0" y="827694"/>
            <a:ext cx="12192000" cy="520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98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yve PPT Template.potx  -  Read-Only" id="{4BB13847-3889-4EAB-AFBC-EE19D8B99924}" vid="{68F6B312-37DE-4D84-BBA5-86738AD9C9D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yve PPT Template.potx  -  Read-Only" id="{4BB13847-3889-4EAB-AFBC-EE19D8B99924}" vid="{C9DA68DD-D05D-4B00-9119-69AEFFC5CEB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f3bbcc1-9134-40d6-8b37-2d7bd2cbb5cc">
      <UserInfo>
        <DisplayName>Kari Kemper</DisplayName>
        <AccountId>49</AccountId>
        <AccountType/>
      </UserInfo>
      <UserInfo>
        <DisplayName>Olivia LaMee</DisplayName>
        <AccountId>149</AccountId>
        <AccountType/>
      </UserInfo>
      <UserInfo>
        <DisplayName>Sunjoi Gandhi</DisplayName>
        <AccountId>274</AccountId>
        <AccountType/>
      </UserInfo>
      <UserInfo>
        <DisplayName>Jae Waldron</DisplayName>
        <AccountId>12</AccountId>
        <AccountType/>
      </UserInfo>
    </SharedWithUsers>
    <TaxCatchAll xmlns="ef3bbcc1-9134-40d6-8b37-2d7bd2cbb5cc" xsi:nil="true"/>
    <lcf76f155ced4ddcb4097134ff3c332f xmlns="f72c2506-84e4-43d1-b068-911e6a2d987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D5E81AB2C4A2459B3F785ADE20716C" ma:contentTypeVersion="19" ma:contentTypeDescription="Create a new document." ma:contentTypeScope="" ma:versionID="5194f2bc958a102ef0c7115c0aa485a9">
  <xsd:schema xmlns:xsd="http://www.w3.org/2001/XMLSchema" xmlns:xs="http://www.w3.org/2001/XMLSchema" xmlns:p="http://schemas.microsoft.com/office/2006/metadata/properties" xmlns:ns2="f72c2506-84e4-43d1-b068-911e6a2d9873" xmlns:ns3="ef3bbcc1-9134-40d6-8b37-2d7bd2cbb5cc" targetNamespace="http://schemas.microsoft.com/office/2006/metadata/properties" ma:root="true" ma:fieldsID="d26290d78b426e4641feb3b7779f0515" ns2:_="" ns3:_="">
    <xsd:import namespace="f72c2506-84e4-43d1-b068-911e6a2d9873"/>
    <xsd:import namespace="ef3bbcc1-9134-40d6-8b37-2d7bd2cbb5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2c2506-84e4-43d1-b068-911e6a2d98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89bef87-3792-43c6-ba32-6510044a03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3bbcc1-9134-40d6-8b37-2d7bd2cbb5c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0902816-5885-4706-aecf-553ac5d65b46}" ma:internalName="TaxCatchAll" ma:showField="CatchAllData" ma:web="ef3bbcc1-9134-40d6-8b37-2d7bd2cbb5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6A31E1-A58F-4AAA-AF98-EE1BD714E1F3}">
  <ds:schemaRefs>
    <ds:schemaRef ds:uri="http://purl.org/dc/elements/1.1/"/>
    <ds:schemaRef ds:uri="http://schemas.microsoft.com/office/2006/documentManagement/types"/>
    <ds:schemaRef ds:uri="ff5f97fb-0b17-4565-94af-4ec4781cd416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7a0c242e-62bc-41f3-9b87-44a40551d868"/>
    <ds:schemaRef ds:uri="http://schemas.microsoft.com/office/2006/metadata/properties"/>
    <ds:schemaRef ds:uri="ef3bbcc1-9134-40d6-8b37-2d7bd2cbb5cc"/>
    <ds:schemaRef ds:uri="f72c2506-84e4-43d1-b068-911e6a2d9873"/>
  </ds:schemaRefs>
</ds:datastoreItem>
</file>

<file path=customXml/itemProps2.xml><?xml version="1.0" encoding="utf-8"?>
<ds:datastoreItem xmlns:ds="http://schemas.openxmlformats.org/officeDocument/2006/customXml" ds:itemID="{A91C4955-65E5-486E-BED5-6305FD6460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2c2506-84e4-43d1-b068-911e6a2d9873"/>
    <ds:schemaRef ds:uri="ef3bbcc1-9134-40d6-8b37-2d7bd2cbb5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F89780-0681-46DE-8138-67C7720BF3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Hyve PPT Template</Template>
  <TotalTime>2864</TotalTime>
  <Words>662</Words>
  <Application>Microsoft Office PowerPoint</Application>
  <PresentationFormat>Widescreen</PresentationFormat>
  <Paragraphs>141</Paragraphs>
  <Slides>35</Slides>
  <Notes>28</Notes>
  <HiddenSlides>1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Adobe Fan Heiti Std B</vt:lpstr>
      <vt:lpstr>Arial</vt:lpstr>
      <vt:lpstr>Calibri</vt:lpstr>
      <vt:lpstr>Calibri Light</vt:lpstr>
      <vt:lpstr>Fira Sans Light</vt:lpstr>
      <vt:lpstr>Wingdings</vt:lpstr>
      <vt:lpstr>Office Theme</vt:lpstr>
      <vt:lpstr>Custom Design</vt:lpstr>
      <vt:lpstr>PowerPoint Presentation</vt:lpstr>
      <vt:lpstr>Nerd vs Geek by Don McMillan</vt:lpstr>
      <vt:lpstr>Statistics can be misleading by Don McMillan</vt:lpstr>
      <vt:lpstr>Providers demand for Payer Accountability</vt:lpstr>
      <vt:lpstr>PowerPoint Presentation</vt:lpstr>
      <vt:lpstr>Payers’ Perspective</vt:lpstr>
      <vt:lpstr>PowerPoint Presentation</vt:lpstr>
      <vt:lpstr>PowerPoint Presentation</vt:lpstr>
      <vt:lpstr>PowerPoint Presentation</vt:lpstr>
      <vt:lpstr>Providers’ Perspective</vt:lpstr>
      <vt:lpstr>PowerPoint Presentation</vt:lpstr>
      <vt:lpstr>PowerPoint Presentation</vt:lpstr>
      <vt:lpstr>Hyve’s Perspective</vt:lpstr>
      <vt:lpstr>PowerPoint Presentation</vt:lpstr>
      <vt:lpstr>PowerPoint Presentation</vt:lpstr>
      <vt:lpstr>PowerPoint Presentation</vt:lpstr>
      <vt:lpstr>PowerPoint Presentation</vt:lpstr>
      <vt:lpstr>PHI Scrubber and Data Flow</vt:lpstr>
      <vt:lpstr>What can the Vitality Payer Scorecard tell you?</vt:lpstr>
      <vt:lpstr>How can I compare?</vt:lpstr>
      <vt:lpstr>Who and Where?</vt:lpstr>
      <vt:lpstr>PowerPoint Presentation</vt:lpstr>
      <vt:lpstr>Would you like to know…</vt:lpstr>
      <vt:lpstr>High Denials State Medicaid</vt:lpstr>
      <vt:lpstr>Late Payments = Penalties?  Interest?</vt:lpstr>
      <vt:lpstr>Lessor Rate or Charge (LRC)</vt:lpstr>
      <vt:lpstr>Downcoding</vt:lpstr>
      <vt:lpstr>IP United Healthcare LRC</vt:lpstr>
      <vt:lpstr>IP United Healthcare Downcoding</vt:lpstr>
      <vt:lpstr>PowerPoint Presentation</vt:lpstr>
      <vt:lpstr>UHC MA pays the slowest in the state</vt:lpstr>
      <vt:lpstr>33% of Humana MA ED claims downcoded</vt:lpstr>
      <vt:lpstr>PowerPoint Presentation</vt:lpstr>
      <vt:lpstr>The time has come for hospitals to unite</vt:lpstr>
      <vt:lpstr>Travis.Gentry@HyveHealthcare.com  c:  303.884.6377  www.HyveHealthcare.com  www.PayerScorecard.com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TITLE</dc:title>
  <dc:creator>Kari Kemper</dc:creator>
  <cp:lastModifiedBy>Travis Gentry</cp:lastModifiedBy>
  <cp:revision>17</cp:revision>
  <dcterms:created xsi:type="dcterms:W3CDTF">2023-11-05T01:27:36Z</dcterms:created>
  <dcterms:modified xsi:type="dcterms:W3CDTF">2025-06-06T19:51:42Z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0x010100C3D5E81AB2C4A2459B3F785ADE20716C</vt:lpwstr>
  </property>
  <property fmtid="{D5CDD505-2E9C-101B-9397-08002B2CF9AE}" pid="3" name="MediaServiceImageTags">
    <vt:lpwstr/>
  </property>
</Properties>
</file>