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Barlow" panose="00000500000000000000" pitchFamily="2" charset="0"/>
      <p:regular r:id="rId38"/>
    </p:embeddedFont>
    <p:embeddedFont>
      <p:font typeface="Barlow Bold" panose="00000800000000000000" charset="0"/>
      <p:regular r:id="rId39"/>
      <p:bold r:id="rId40"/>
    </p:embeddedFont>
    <p:embeddedFont>
      <p:font typeface="Barlow Heavy" panose="020B0604020202020204" charset="0"/>
      <p:regular r:id="rId41"/>
      <p:bold r:id="rId42"/>
    </p:embeddedFont>
    <p:embeddedFont>
      <p:font typeface="Barlow Ultra-Bold" panose="020B0604020202020204" charset="0"/>
      <p:regular r:id="rId43"/>
      <p:bold r:id="rId44"/>
    </p:embeddedFont>
    <p:embeddedFont>
      <p:font typeface="Canva Sans" panose="020B0604020202020204" charset="0"/>
      <p:regular r:id="rId45"/>
    </p:embeddedFont>
    <p:embeddedFont>
      <p:font typeface="Canva Sans Bold" panose="020B0604020202020204" charset="0"/>
      <p:regular r:id="rId46"/>
      <p:bold r:id="rId47"/>
    </p:embeddedFont>
    <p:embeddedFont>
      <p:font typeface="Inter" panose="020B0604020202020204" charset="0"/>
      <p:regular r:id="rId48"/>
      <p:bold r:id="rId49"/>
      <p:italic r:id="rId50"/>
      <p:boldItalic r:id="rId51"/>
    </p:embeddedFont>
    <p:embeddedFont>
      <p:font typeface="Poppins" panose="00000500000000000000" pitchFamily="2" charset="0"/>
      <p:regular r:id="rId52"/>
      <p:bold r:id="rId53"/>
      <p:boldItalic r:id="rId54"/>
    </p:embeddedFont>
    <p:embeddedFont>
      <p:font typeface="Poppins Bold" panose="00000800000000000000" charset="0"/>
      <p:regular r:id="rId55"/>
      <p:bold r:id="rId56"/>
    </p:embeddedFont>
    <p:embeddedFont>
      <p:font typeface="Poppins Medium" panose="00000600000000000000" pitchFamily="2" charset="0"/>
      <p:regular r:id="rId57"/>
    </p:embeddedFont>
    <p:embeddedFont>
      <p:font typeface="Poppins Semi-Bold" panose="020B0604020202020204" charset="0"/>
      <p:regular r:id="rId58"/>
      <p:bold r:id="rId59"/>
    </p:embeddedFont>
    <p:embeddedFont>
      <p:font typeface="Raleway Bold" panose="020B0604020202020204"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6" d="100"/>
          <a:sy n="66" d="100"/>
        </p:scale>
        <p:origin x="6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graph shows us just how far behind we are. Among wealthy nations, the U.S. is one of the most dangerous places to give birth. Despite a decline since the end of the COVID-19 pandemic, the US maternal mortality rate continues to far exceed those of other high-income nations. </a:t>
            </a:r>
          </a:p>
          <a:p>
            <a:endParaRPr lang="en-US"/>
          </a:p>
          <a:p>
            <a:r>
              <a:rPr lang="en-US"/>
              <a:t>In 2022, there were 22 maternal deaths for every 100,000 live births in the U.S. — more than double, sometimes triple, the rate for most other high-income countries in a recent analysis by the Commonwealth Fund. In half of the countries, there were less than five maternal deaths per 100,000 live births. For Black women, maternal mortality is exceptionally high.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Legislative Bill 857 (LB857, 2024) requires NE Medicaid MCO’s to …</a:t>
            </a:r>
          </a:p>
          <a:p>
            <a:endParaRPr lang="en-US"/>
          </a:p>
          <a:p>
            <a:r>
              <a:rPr lang="en-US"/>
              <a:t>This program is designed to help improve health outcomes by offering services throughout the prenatal period, from enrollment until delivery.</a:t>
            </a:r>
          </a:p>
          <a:p>
            <a:endParaRPr lang="en-US"/>
          </a:p>
          <a:p>
            <a:r>
              <a:rPr lang="en-US"/>
              <a:t>The purpose of the Prenatal Plus Program (PPP) is to reduce the incidence of low birth weight, preterm birth, and adverse birth outcomes while also addressing other lifestyle, behavioral, and nonmedical aspects of an at-risk mother's life that may affect the health and well-being of the mother or the child.​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Legislative Bill 857 (LB857, 2024) requires NE Medicaid MCO’s to …</a:t>
            </a:r>
          </a:p>
          <a:p>
            <a:endParaRPr lang="en-US"/>
          </a:p>
          <a:p>
            <a:r>
              <a:rPr lang="en-US"/>
              <a:t>This program is designed to help improve health outcomes by offering services throughout the prenatal period, from enrollment until delivery.</a:t>
            </a:r>
          </a:p>
          <a:p>
            <a:endParaRPr lang="en-US"/>
          </a:p>
          <a:p>
            <a:r>
              <a:rPr lang="en-US"/>
              <a:t>The purpose of the Prenatal Plus Program (PPP) is to reduce the incidence of low birth weight, preterm birth, and adverse birth outcomes while also addressing other lifestyle, behavioral, and nonmedical aspects of an at-risk mother's life that may affect the health and well-being of the mother or the child.​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According to the Pregnancy Mortality Surveillance System from the Centers for Disease Control and Prevention, risks of pregnancy-related mortality are highest for rural populations, with 26.8 pregnancy-related deaths per 100,000 occurring in noncore areas in 2023 and 20.2 deaths per 100,000 in micropolitan areas.</a:t>
            </a:r>
          </a:p>
          <a:p>
            <a:r>
              <a:rPr lang="en-US"/>
              <a:t>Micro 10-50k, Med metro 250-999k, Large Central and Large Fringe &gt; 1 million. Small Metro 50-250k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Defn: Unexpected outcomes of labor or delivery resulting in significant short- or long-term consequences to health. Based on 21 ICD-10 Indicators- excludes, tx alone.​</a:t>
            </a:r>
          </a:p>
          <a:p>
            <a:r>
              <a:rPr lang="en-US"/>
              <a:t>U.S rates of SMM have been increasing over time​</a:t>
            </a:r>
          </a:p>
          <a:p>
            <a:r>
              <a:rPr lang="en-US"/>
              <a:t>2010: 69.8 per 10,000 delivery hospitalizations​</a:t>
            </a:r>
          </a:p>
          <a:p>
            <a:r>
              <a:rPr lang="en-US"/>
              <a:t>2020: 88.2 per 10,000 delivery hospitalizations​</a:t>
            </a:r>
          </a:p>
          <a:p>
            <a:r>
              <a:rPr lang="en-US"/>
              <a:t>This represents a 26.4% increase in SMM rates nationally over a decade.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According to Rural-Urban Differences In Severe Maternal Morbidity And Mortality In The US, 2007–15, rural women have had a consistently higher predicted probability of severe maternal morbidity, such as sepsis, pulmonary edema, and acute renal failure, as well as mortality, even after accounting for sociodemographic factors and clinical conditions. Rural and urban health disparities have continued to widen over time.</a:t>
            </a:r>
          </a:p>
          <a:p>
            <a:endParaRPr lang="en-US"/>
          </a:p>
          <a:p>
            <a:r>
              <a:rPr lang="en-US"/>
              <a:t>Data from National Inpatient Sample. When controlling for sociodemographic factors and clinical conditions, we found that rural residents had a 9 percent greater probability of severe maternal morbidity and mortality, compared with urban residents.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Educates patients about warning signs requiring immediate medical attention​</a:t>
            </a:r>
          </a:p>
          <a:p>
            <a:r>
              <a:rPr lang="en-US"/>
              <a:t>Ensures healthcare providers recognize postpartum status and respond quickly to complications.​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Educates patients about warning signs requiring immediate medical attention​</a:t>
            </a:r>
          </a:p>
          <a:p>
            <a:r>
              <a:rPr lang="en-US"/>
              <a:t>Ensures healthcare providers recognize postpartum status and respond quickly to complications.​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Educates patients about warning signs requiring immediate medical attention​</a:t>
            </a:r>
          </a:p>
          <a:p>
            <a:r>
              <a:rPr lang="en-US"/>
              <a:t>Ensures healthcare providers recognize postpartum status and respond quickly to complications.​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COPS: Conditions of Participation</a:t>
            </a:r>
          </a:p>
          <a:p>
            <a:r>
              <a:rPr lang="en-US"/>
              <a:t>PPS: Prospective Payment System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Legislative Bill 857 (LB857, 2024) requires NE Medicaid MCO’s to …</a:t>
            </a:r>
          </a:p>
          <a:p>
            <a:endParaRPr lang="en-US"/>
          </a:p>
          <a:p>
            <a:r>
              <a:rPr lang="en-US"/>
              <a:t>This program is designed to help improve health outcomes by offering services throughout the prenatal period, from enrollment until delivery.</a:t>
            </a:r>
          </a:p>
          <a:p>
            <a:endParaRPr lang="en-US"/>
          </a:p>
          <a:p>
            <a:r>
              <a:rPr lang="en-US"/>
              <a:t>The purpose of the Prenatal Plus Program (PPP) is to reduce the incidence of low birth weight, preterm birth, and adverse birth outcomes while also addressing other lifestyle, behavioral, and nonmedical aspects of an at-risk mother's life that may affect the health and well-being of the mother or the child.​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hyperlink" Target="https://dhhs.ne.gov/MCH%20Epidemiology/Maternal%20Death%20Review%20Team%20Annual%20Report%202024.pdf"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hyperlink" Target="https://www.nebraskahospitals.org/file_download/inline/91185cf5-ce5e-4aa8-87c0-12fbe7556809" TargetMode="External"/><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dhhs.ne.gov/Pages/Prenatal-Plus-Program.aspx"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saferbirth.org/aim-resources/resource-kits-ai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npqic.org/file_download/inline/a11d3fa6-9d1d-44d2-9e7c-03ad6c990037"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hyperlink" Target="https://npqic.org" TargetMode="External"/><Relationship Id="rId3" Type="http://schemas.openxmlformats.org/officeDocument/2006/relationships/image" Target="../media/image4.png"/><Relationship Id="rId7" Type="http://schemas.openxmlformats.org/officeDocument/2006/relationships/image" Target="../media/image65.svg"/><Relationship Id="rId12" Type="http://schemas.openxmlformats.org/officeDocument/2006/relationships/image" Target="../media/image70.sv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Freeform 2"/>
          <p:cNvSpPr/>
          <p:nvPr/>
        </p:nvSpPr>
        <p:spPr>
          <a:xfrm>
            <a:off x="-1346703" y="-143525"/>
            <a:ext cx="19820895" cy="10888955"/>
          </a:xfrm>
          <a:custGeom>
            <a:avLst/>
            <a:gdLst/>
            <a:ahLst/>
            <a:cxnLst/>
            <a:rect l="l" t="t" r="r" b="b"/>
            <a:pathLst>
              <a:path w="19820895" h="10888955">
                <a:moveTo>
                  <a:pt x="0" y="0"/>
                </a:moveTo>
                <a:lnTo>
                  <a:pt x="19820895" y="0"/>
                </a:lnTo>
                <a:lnTo>
                  <a:pt x="19820895" y="10888954"/>
                </a:lnTo>
                <a:lnTo>
                  <a:pt x="0" y="10888954"/>
                </a:lnTo>
                <a:lnTo>
                  <a:pt x="0" y="0"/>
                </a:lnTo>
                <a:close/>
              </a:path>
            </a:pathLst>
          </a:custGeom>
          <a:blipFill>
            <a:blip r:embed="rId2">
              <a:alphaModFix amt="40000"/>
            </a:blip>
            <a:stretch>
              <a:fillRect l="-9686" t="-9003" r="-9432" b="-68008"/>
            </a:stretch>
          </a:blipFill>
        </p:spPr>
        <p:txBody>
          <a:bodyPr/>
          <a:lstStyle/>
          <a:p>
            <a:endParaRPr lang="en-US"/>
          </a:p>
        </p:txBody>
      </p:sp>
      <p:grpSp>
        <p:nvGrpSpPr>
          <p:cNvPr id="3" name="Group 3"/>
          <p:cNvGrpSpPr/>
          <p:nvPr/>
        </p:nvGrpSpPr>
        <p:grpSpPr>
          <a:xfrm>
            <a:off x="1028700" y="6836867"/>
            <a:ext cx="11778969" cy="2642212"/>
            <a:chOff x="0" y="0"/>
            <a:chExt cx="15705292" cy="3522950"/>
          </a:xfrm>
        </p:grpSpPr>
        <p:sp>
          <p:nvSpPr>
            <p:cNvPr id="4" name="TextBox 4"/>
            <p:cNvSpPr txBox="1"/>
            <p:nvPr/>
          </p:nvSpPr>
          <p:spPr>
            <a:xfrm>
              <a:off x="0" y="-95250"/>
              <a:ext cx="15705292" cy="1627717"/>
            </a:xfrm>
            <a:prstGeom prst="rect">
              <a:avLst/>
            </a:prstGeom>
          </p:spPr>
          <p:txBody>
            <a:bodyPr lIns="0" tIns="0" rIns="0" bIns="0" rtlCol="0" anchor="t">
              <a:spAutoFit/>
            </a:bodyPr>
            <a:lstStyle/>
            <a:p>
              <a:pPr algn="l">
                <a:lnSpc>
                  <a:spcPts val="4899"/>
                </a:lnSpc>
              </a:pPr>
              <a:r>
                <a:rPr lang="en-US" sz="3499" b="1">
                  <a:solidFill>
                    <a:srgbClr val="000000"/>
                  </a:solidFill>
                  <a:latin typeface="Poppins Bold"/>
                  <a:ea typeface="Poppins Bold"/>
                  <a:cs typeface="Poppins Bold"/>
                  <a:sym typeface="Poppins Bold"/>
                </a:rPr>
                <a:t>Sydnie Carraher, DNP, APRN-NP, NNP-BC, C-ONQS</a:t>
              </a:r>
            </a:p>
            <a:p>
              <a:pPr algn="l">
                <a:lnSpc>
                  <a:spcPts val="4899"/>
                </a:lnSpc>
              </a:pPr>
              <a:r>
                <a:rPr lang="en-US" sz="3499">
                  <a:solidFill>
                    <a:srgbClr val="000000"/>
                  </a:solidFill>
                  <a:latin typeface="Poppins"/>
                  <a:ea typeface="Poppins"/>
                  <a:cs typeface="Poppins"/>
                  <a:sym typeface="Poppins"/>
                </a:rPr>
                <a:t>Executive Director </a:t>
              </a:r>
            </a:p>
          </p:txBody>
        </p:sp>
        <p:sp>
          <p:nvSpPr>
            <p:cNvPr id="5" name="TextBox 5"/>
            <p:cNvSpPr txBox="1"/>
            <p:nvPr/>
          </p:nvSpPr>
          <p:spPr>
            <a:xfrm>
              <a:off x="0" y="1895233"/>
              <a:ext cx="15705292" cy="1627717"/>
            </a:xfrm>
            <a:prstGeom prst="rect">
              <a:avLst/>
            </a:prstGeom>
          </p:spPr>
          <p:txBody>
            <a:bodyPr lIns="0" tIns="0" rIns="0" bIns="0" rtlCol="0" anchor="t">
              <a:spAutoFit/>
            </a:bodyPr>
            <a:lstStyle/>
            <a:p>
              <a:pPr algn="l">
                <a:lnSpc>
                  <a:spcPts val="4899"/>
                </a:lnSpc>
              </a:pPr>
              <a:r>
                <a:rPr lang="en-US" sz="3499" b="1">
                  <a:solidFill>
                    <a:srgbClr val="000000"/>
                  </a:solidFill>
                  <a:latin typeface="Poppins Bold"/>
                  <a:ea typeface="Poppins Bold"/>
                  <a:cs typeface="Poppins Bold"/>
                  <a:sym typeface="Poppins Bold"/>
                </a:rPr>
                <a:t>Lindsey Steele, MPH</a:t>
              </a:r>
            </a:p>
            <a:p>
              <a:pPr algn="l">
                <a:lnSpc>
                  <a:spcPts val="4899"/>
                </a:lnSpc>
              </a:pPr>
              <a:r>
                <a:rPr lang="en-US" sz="3499">
                  <a:solidFill>
                    <a:srgbClr val="000000"/>
                  </a:solidFill>
                  <a:latin typeface="Poppins"/>
                  <a:ea typeface="Poppins"/>
                  <a:cs typeface="Poppins"/>
                  <a:sym typeface="Poppins"/>
                </a:rPr>
                <a:t>Project Coordinator</a:t>
              </a:r>
            </a:p>
          </p:txBody>
        </p:sp>
      </p:grpSp>
      <p:grpSp>
        <p:nvGrpSpPr>
          <p:cNvPr id="6" name="Group 6"/>
          <p:cNvGrpSpPr/>
          <p:nvPr/>
        </p:nvGrpSpPr>
        <p:grpSpPr>
          <a:xfrm>
            <a:off x="10386003" y="6763733"/>
            <a:ext cx="11376721" cy="8532541"/>
            <a:chOff x="0" y="0"/>
            <a:chExt cx="812800" cy="609600"/>
          </a:xfrm>
        </p:grpSpPr>
        <p:sp>
          <p:nvSpPr>
            <p:cNvPr id="7" name="Freeform 7"/>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FFFFFF"/>
            </a:solidFill>
          </p:spPr>
          <p:txBody>
            <a:bodyPr/>
            <a:lstStyle/>
            <a:p>
              <a:endParaRPr lang="en-US"/>
            </a:p>
          </p:txBody>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471399" y="9479080"/>
            <a:ext cx="12320774" cy="8532541"/>
            <a:chOff x="0" y="0"/>
            <a:chExt cx="880247" cy="609600"/>
          </a:xfrm>
        </p:grpSpPr>
        <p:sp>
          <p:nvSpPr>
            <p:cNvPr id="10" name="Freeform 10"/>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CB1F2B"/>
            </a:solidFill>
          </p:spPr>
          <p:txBody>
            <a:bodyPr/>
            <a:lstStyle/>
            <a:p>
              <a:endParaRPr lang="en-US"/>
            </a:p>
          </p:txBody>
        </p:sp>
        <p:sp>
          <p:nvSpPr>
            <p:cNvPr id="11" name="TextBox 11"/>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6881666" y="9479080"/>
            <a:ext cx="1492922" cy="364513"/>
          </a:xfrm>
          <a:custGeom>
            <a:avLst/>
            <a:gdLst/>
            <a:ahLst/>
            <a:cxnLst/>
            <a:rect l="l" t="t" r="r" b="b"/>
            <a:pathLst>
              <a:path w="1492922" h="364513">
                <a:moveTo>
                  <a:pt x="0" y="0"/>
                </a:moveTo>
                <a:lnTo>
                  <a:pt x="1492923" y="0"/>
                </a:lnTo>
                <a:lnTo>
                  <a:pt x="1492923" y="364512"/>
                </a:lnTo>
                <a:lnTo>
                  <a:pt x="0" y="364512"/>
                </a:lnTo>
                <a:lnTo>
                  <a:pt x="0" y="0"/>
                </a:lnTo>
                <a:close/>
              </a:path>
            </a:pathLst>
          </a:custGeom>
          <a:blipFill>
            <a:blip r:embed="rId3">
              <a:extLst>
                <a:ext uri="{96DAC541-7B7A-43D3-8B79-37D633B846F1}">
                  <asvg:svgBlip xmlns:asvg="http://schemas.microsoft.com/office/drawing/2016/SVG/main" r:embed="rId4"/>
                </a:ext>
              </a:extLst>
            </a:blip>
            <a:stretch>
              <a:fillRect r="-63766"/>
            </a:stretch>
          </a:blipFill>
        </p:spPr>
        <p:txBody>
          <a:bodyPr/>
          <a:lstStyle/>
          <a:p>
            <a:endParaRPr lang="en-US"/>
          </a:p>
        </p:txBody>
      </p:sp>
      <p:sp>
        <p:nvSpPr>
          <p:cNvPr id="13" name="Freeform 13"/>
          <p:cNvSpPr/>
          <p:nvPr/>
        </p:nvSpPr>
        <p:spPr>
          <a:xfrm>
            <a:off x="13124679" y="6654611"/>
            <a:ext cx="4781663" cy="3006725"/>
          </a:xfrm>
          <a:custGeom>
            <a:avLst/>
            <a:gdLst/>
            <a:ahLst/>
            <a:cxnLst/>
            <a:rect l="l" t="t" r="r" b="b"/>
            <a:pathLst>
              <a:path w="4781663" h="3006725">
                <a:moveTo>
                  <a:pt x="0" y="0"/>
                </a:moveTo>
                <a:lnTo>
                  <a:pt x="4781663" y="0"/>
                </a:lnTo>
                <a:lnTo>
                  <a:pt x="4781663" y="3006725"/>
                </a:lnTo>
                <a:lnTo>
                  <a:pt x="0" y="3006725"/>
                </a:lnTo>
                <a:lnTo>
                  <a:pt x="0" y="0"/>
                </a:lnTo>
                <a:close/>
              </a:path>
            </a:pathLst>
          </a:custGeom>
          <a:blipFill>
            <a:blip r:embed="rId5"/>
            <a:stretch>
              <a:fillRect/>
            </a:stretch>
          </a:blipFill>
        </p:spPr>
        <p:txBody>
          <a:bodyPr/>
          <a:lstStyle/>
          <a:p>
            <a:endParaRPr lang="en-US"/>
          </a:p>
        </p:txBody>
      </p:sp>
      <p:grpSp>
        <p:nvGrpSpPr>
          <p:cNvPr id="14" name="Group 14"/>
          <p:cNvGrpSpPr/>
          <p:nvPr/>
        </p:nvGrpSpPr>
        <p:grpSpPr>
          <a:xfrm>
            <a:off x="-1328409" y="-6644026"/>
            <a:ext cx="10230302" cy="7672726"/>
            <a:chOff x="0" y="0"/>
            <a:chExt cx="812800" cy="609600"/>
          </a:xfrm>
        </p:grpSpPr>
        <p:sp>
          <p:nvSpPr>
            <p:cNvPr id="15" name="Freeform 15"/>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070552" y="-6327082"/>
            <a:ext cx="5115151" cy="7672726"/>
            <a:chOff x="0" y="0"/>
            <a:chExt cx="406400" cy="609600"/>
          </a:xfrm>
        </p:grpSpPr>
        <p:sp>
          <p:nvSpPr>
            <p:cNvPr id="18" name="Freeform 18"/>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FFFFFF"/>
            </a:solidFill>
          </p:spPr>
          <p:txBody>
            <a:bodyPr/>
            <a:lstStyle/>
            <a:p>
              <a:endParaRPr lang="en-US"/>
            </a:p>
          </p:txBody>
        </p:sp>
        <p:sp>
          <p:nvSpPr>
            <p:cNvPr id="19" name="TextBox 19"/>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028700" y="1717580"/>
            <a:ext cx="16230600" cy="4238625"/>
          </a:xfrm>
          <a:prstGeom prst="rect">
            <a:avLst/>
          </a:prstGeom>
        </p:spPr>
        <p:txBody>
          <a:bodyPr lIns="0" tIns="0" rIns="0" bIns="0" rtlCol="0" anchor="t">
            <a:spAutoFit/>
          </a:bodyPr>
          <a:lstStyle/>
          <a:p>
            <a:pPr algn="l">
              <a:lnSpc>
                <a:spcPts val="8399"/>
              </a:lnSpc>
            </a:pPr>
            <a:r>
              <a:rPr lang="en-US" sz="6999" b="1">
                <a:solidFill>
                  <a:srgbClr val="000000"/>
                </a:solidFill>
                <a:latin typeface="Barlow Bold"/>
                <a:ea typeface="Barlow Bold"/>
                <a:cs typeface="Barlow Bold"/>
                <a:sym typeface="Barlow Bold"/>
              </a:rPr>
              <a:t>ADVANCING PERINATAL CARE FOR A THRIVING RURAL NEBRASKA: COLLABORATIVE SOLUTIONS FOR BETTER OUTCOMES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14161"/>
            <a:ext cx="10574623" cy="933450"/>
          </a:xfrm>
          <a:prstGeom prst="rect">
            <a:avLst/>
          </a:prstGeom>
        </p:spPr>
        <p:txBody>
          <a:bodyPr lIns="0" tIns="0" rIns="0" bIns="0" rtlCol="0" anchor="t">
            <a:spAutoFit/>
          </a:bodyPr>
          <a:lstStyle/>
          <a:p>
            <a:pPr algn="l">
              <a:lnSpc>
                <a:spcPts val="7200"/>
              </a:lnSpc>
            </a:pPr>
            <a:r>
              <a:rPr lang="en-US" sz="6000" b="1">
                <a:solidFill>
                  <a:srgbClr val="000000"/>
                </a:solidFill>
                <a:latin typeface="Barlow Bold"/>
                <a:ea typeface="Barlow Bold"/>
                <a:cs typeface="Barlow Bold"/>
                <a:sym typeface="Barlow Bold"/>
              </a:rPr>
              <a:t>PREVENTABILITY</a:t>
            </a:r>
          </a:p>
        </p:txBody>
      </p:sp>
      <p:sp>
        <p:nvSpPr>
          <p:cNvPr id="3" name="TextBox 3"/>
          <p:cNvSpPr txBox="1"/>
          <p:nvPr/>
        </p:nvSpPr>
        <p:spPr>
          <a:xfrm>
            <a:off x="1028700" y="1981326"/>
            <a:ext cx="9157003" cy="7769861"/>
          </a:xfrm>
          <a:prstGeom prst="rect">
            <a:avLst/>
          </a:prstGeom>
        </p:spPr>
        <p:txBody>
          <a:bodyPr lIns="0" tIns="0" rIns="0" bIns="0" rtlCol="0" anchor="t">
            <a:spAutoFit/>
          </a:bodyPr>
          <a:lstStyle/>
          <a:p>
            <a:pPr algn="l">
              <a:lnSpc>
                <a:spcPts val="4339"/>
              </a:lnSpc>
              <a:spcBef>
                <a:spcPct val="0"/>
              </a:spcBef>
            </a:pPr>
            <a:r>
              <a:rPr lang="en-US" sz="3099">
                <a:solidFill>
                  <a:srgbClr val="000000"/>
                </a:solidFill>
                <a:latin typeface="Poppins"/>
                <a:ea typeface="Poppins"/>
                <a:cs typeface="Poppins"/>
                <a:sym typeface="Poppins"/>
              </a:rPr>
              <a:t>Nebraska’s Maternal Mortality Review Committee found that </a:t>
            </a:r>
            <a:r>
              <a:rPr lang="en-US" sz="3099" b="1">
                <a:solidFill>
                  <a:srgbClr val="000000"/>
                </a:solidFill>
                <a:latin typeface="Poppins Bold"/>
                <a:ea typeface="Poppins Bold"/>
                <a:cs typeface="Poppins Bold"/>
                <a:sym typeface="Poppins Bold"/>
              </a:rPr>
              <a:t>93% of pregnancy-related deaths</a:t>
            </a:r>
            <a:r>
              <a:rPr lang="en-US" sz="3099">
                <a:solidFill>
                  <a:srgbClr val="000000"/>
                </a:solidFill>
                <a:latin typeface="Poppins"/>
                <a:ea typeface="Poppins"/>
                <a:cs typeface="Poppins"/>
                <a:sym typeface="Poppins"/>
              </a:rPr>
              <a:t> between 2017 and 2021 were preventable. </a:t>
            </a:r>
          </a:p>
          <a:p>
            <a:pPr algn="l">
              <a:lnSpc>
                <a:spcPts val="4339"/>
              </a:lnSpc>
              <a:spcBef>
                <a:spcPct val="0"/>
              </a:spcBef>
            </a:pPr>
            <a:endParaRPr lang="en-US" sz="3099">
              <a:solidFill>
                <a:srgbClr val="000000"/>
              </a:solidFill>
              <a:latin typeface="Poppins"/>
              <a:ea typeface="Poppins"/>
              <a:cs typeface="Poppins"/>
              <a:sym typeface="Poppins"/>
            </a:endParaRPr>
          </a:p>
          <a:p>
            <a:pPr algn="l">
              <a:lnSpc>
                <a:spcPts val="4928"/>
              </a:lnSpc>
            </a:pPr>
            <a:r>
              <a:rPr lang="en-US" sz="3099">
                <a:solidFill>
                  <a:srgbClr val="000000"/>
                </a:solidFill>
                <a:latin typeface="Poppins"/>
                <a:ea typeface="Poppins"/>
                <a:cs typeface="Poppins"/>
                <a:sym typeface="Poppins"/>
              </a:rPr>
              <a:t>The most frequent contributing factors include: </a:t>
            </a:r>
          </a:p>
          <a:p>
            <a:pPr marL="669283" lvl="1" indent="-334641" algn="l">
              <a:lnSpc>
                <a:spcPts val="4339"/>
              </a:lnSpc>
              <a:buFont typeface="Arial"/>
              <a:buChar char="•"/>
            </a:pPr>
            <a:r>
              <a:rPr lang="en-US" sz="3099">
                <a:solidFill>
                  <a:srgbClr val="000000"/>
                </a:solidFill>
                <a:latin typeface="Poppins"/>
                <a:ea typeface="Poppins"/>
                <a:cs typeface="Poppins"/>
                <a:sym typeface="Poppins"/>
              </a:rPr>
              <a:t>Lack of continuity of care</a:t>
            </a:r>
          </a:p>
          <a:p>
            <a:pPr marL="669283" lvl="1" indent="-334641" algn="l">
              <a:lnSpc>
                <a:spcPts val="4339"/>
              </a:lnSpc>
              <a:buFont typeface="Arial"/>
              <a:buChar char="•"/>
            </a:pPr>
            <a:r>
              <a:rPr lang="en-US" sz="3099">
                <a:solidFill>
                  <a:srgbClr val="000000"/>
                </a:solidFill>
                <a:latin typeface="Poppins"/>
                <a:ea typeface="Poppins"/>
                <a:cs typeface="Poppins"/>
                <a:sym typeface="Poppins"/>
              </a:rPr>
              <a:t>Limited access </a:t>
            </a:r>
          </a:p>
          <a:p>
            <a:pPr marL="669283" lvl="1" indent="-334641" algn="l">
              <a:lnSpc>
                <a:spcPts val="4339"/>
              </a:lnSpc>
              <a:buFont typeface="Arial"/>
              <a:buChar char="•"/>
            </a:pPr>
            <a:r>
              <a:rPr lang="en-US" sz="3099">
                <a:solidFill>
                  <a:srgbClr val="000000"/>
                </a:solidFill>
                <a:latin typeface="Poppins"/>
                <a:ea typeface="Poppins"/>
                <a:cs typeface="Poppins"/>
                <a:sym typeface="Poppins"/>
              </a:rPr>
              <a:t>Financial resources</a:t>
            </a:r>
          </a:p>
          <a:p>
            <a:pPr marL="669283" lvl="1" indent="-334641" algn="l">
              <a:lnSpc>
                <a:spcPts val="4339"/>
              </a:lnSpc>
              <a:buFont typeface="Arial"/>
              <a:buChar char="•"/>
            </a:pPr>
            <a:r>
              <a:rPr lang="en-US" sz="3099">
                <a:solidFill>
                  <a:srgbClr val="000000"/>
                </a:solidFill>
                <a:latin typeface="Poppins"/>
                <a:ea typeface="Poppins"/>
                <a:cs typeface="Poppins"/>
                <a:sym typeface="Poppins"/>
              </a:rPr>
              <a:t>Clinical skill issues</a:t>
            </a:r>
          </a:p>
          <a:p>
            <a:pPr algn="l">
              <a:lnSpc>
                <a:spcPts val="4339"/>
              </a:lnSpc>
            </a:pPr>
            <a:endParaRPr lang="en-US" sz="3099">
              <a:solidFill>
                <a:srgbClr val="000000"/>
              </a:solidFill>
              <a:latin typeface="Poppins"/>
              <a:ea typeface="Poppins"/>
              <a:cs typeface="Poppins"/>
              <a:sym typeface="Poppins"/>
            </a:endParaRPr>
          </a:p>
          <a:p>
            <a:pPr algn="l">
              <a:lnSpc>
                <a:spcPts val="4339"/>
              </a:lnSpc>
            </a:pPr>
            <a:r>
              <a:rPr lang="en-US" sz="3099">
                <a:solidFill>
                  <a:srgbClr val="000000"/>
                </a:solidFill>
                <a:latin typeface="Poppins"/>
                <a:ea typeface="Poppins"/>
                <a:cs typeface="Poppins"/>
                <a:sym typeface="Poppins"/>
              </a:rPr>
              <a:t>These factors disproportionately affect rural communities.</a:t>
            </a:r>
          </a:p>
        </p:txBody>
      </p:sp>
      <p:grpSp>
        <p:nvGrpSpPr>
          <p:cNvPr id="4" name="Group 4"/>
          <p:cNvGrpSpPr/>
          <p:nvPr/>
        </p:nvGrpSpPr>
        <p:grpSpPr>
          <a:xfrm>
            <a:off x="11577190" y="1647611"/>
            <a:ext cx="11376721" cy="8532541"/>
            <a:chOff x="0" y="0"/>
            <a:chExt cx="812800" cy="609600"/>
          </a:xfrm>
        </p:grpSpPr>
        <p:sp>
          <p:nvSpPr>
            <p:cNvPr id="5" name="Freeform 5"/>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6" name="TextBox 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471399" y="9479080"/>
            <a:ext cx="12320774" cy="8532541"/>
            <a:chOff x="0" y="0"/>
            <a:chExt cx="880247" cy="609600"/>
          </a:xfrm>
        </p:grpSpPr>
        <p:sp>
          <p:nvSpPr>
            <p:cNvPr id="8" name="Freeform 8"/>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D86464"/>
            </a:solidFill>
          </p:spPr>
          <p:txBody>
            <a:bodyPr/>
            <a:lstStyle/>
            <a:p>
              <a:endParaRPr lang="en-US"/>
            </a:p>
          </p:txBody>
        </p:sp>
        <p:sp>
          <p:nvSpPr>
            <p:cNvPr id="9" name="TextBox 9"/>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840526" y="2602659"/>
            <a:ext cx="6197812" cy="6197812"/>
            <a:chOff x="0" y="0"/>
            <a:chExt cx="8263750" cy="8263750"/>
          </a:xfrm>
        </p:grpSpPr>
        <p:grpSp>
          <p:nvGrpSpPr>
            <p:cNvPr id="11" name="Group 11"/>
            <p:cNvGrpSpPr/>
            <p:nvPr/>
          </p:nvGrpSpPr>
          <p:grpSpPr>
            <a:xfrm>
              <a:off x="0" y="0"/>
              <a:ext cx="8263750" cy="82637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6464"/>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14" name="Group 14"/>
            <p:cNvGrpSpPr/>
            <p:nvPr/>
          </p:nvGrpSpPr>
          <p:grpSpPr>
            <a:xfrm>
              <a:off x="263922" y="263922"/>
              <a:ext cx="7735906" cy="773590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sp>
        <p:nvSpPr>
          <p:cNvPr id="17" name="TextBox 17"/>
          <p:cNvSpPr txBox="1"/>
          <p:nvPr/>
        </p:nvSpPr>
        <p:spPr>
          <a:xfrm>
            <a:off x="11218082" y="3633740"/>
            <a:ext cx="5442699" cy="3048000"/>
          </a:xfrm>
          <a:prstGeom prst="rect">
            <a:avLst/>
          </a:prstGeom>
        </p:spPr>
        <p:txBody>
          <a:bodyPr lIns="0" tIns="0" rIns="0" bIns="0" rtlCol="0" anchor="t">
            <a:spAutoFit/>
          </a:bodyPr>
          <a:lstStyle/>
          <a:p>
            <a:pPr algn="ctr">
              <a:lnSpc>
                <a:spcPts val="24000"/>
              </a:lnSpc>
            </a:pPr>
            <a:r>
              <a:rPr lang="en-US" sz="20000" b="1">
                <a:solidFill>
                  <a:srgbClr val="000000"/>
                </a:solidFill>
                <a:latin typeface="Barlow Bold"/>
                <a:ea typeface="Barlow Bold"/>
                <a:cs typeface="Barlow Bold"/>
                <a:sym typeface="Barlow Bold"/>
              </a:rPr>
              <a:t>93%</a:t>
            </a:r>
          </a:p>
        </p:txBody>
      </p:sp>
      <p:sp>
        <p:nvSpPr>
          <p:cNvPr id="18" name="TextBox 18"/>
          <p:cNvSpPr txBox="1"/>
          <p:nvPr/>
        </p:nvSpPr>
        <p:spPr>
          <a:xfrm>
            <a:off x="11294282" y="6455904"/>
            <a:ext cx="5290299" cy="838200"/>
          </a:xfrm>
          <a:prstGeom prst="rect">
            <a:avLst/>
          </a:prstGeom>
        </p:spPr>
        <p:txBody>
          <a:bodyPr lIns="0" tIns="0" rIns="0" bIns="0" rtlCol="0" anchor="t">
            <a:spAutoFit/>
          </a:bodyPr>
          <a:lstStyle/>
          <a:p>
            <a:pPr algn="ctr">
              <a:lnSpc>
                <a:spcPts val="6599"/>
              </a:lnSpc>
            </a:pPr>
            <a:r>
              <a:rPr lang="en-US" sz="5499" b="1">
                <a:solidFill>
                  <a:srgbClr val="000000"/>
                </a:solidFill>
                <a:latin typeface="Barlow Bold"/>
                <a:ea typeface="Barlow Bold"/>
                <a:cs typeface="Barlow Bold"/>
                <a:sym typeface="Barlow Bold"/>
              </a:rPr>
              <a:t>PREVENTABLE</a:t>
            </a:r>
          </a:p>
        </p:txBody>
      </p:sp>
      <p:sp>
        <p:nvSpPr>
          <p:cNvPr id="19" name="TextBox 19"/>
          <p:cNvSpPr txBox="1"/>
          <p:nvPr/>
        </p:nvSpPr>
        <p:spPr>
          <a:xfrm>
            <a:off x="10563260" y="9677400"/>
            <a:ext cx="7213354" cy="285750"/>
          </a:xfrm>
          <a:prstGeom prst="rect">
            <a:avLst/>
          </a:prstGeom>
        </p:spPr>
        <p:txBody>
          <a:bodyPr lIns="0" tIns="0" rIns="0" bIns="0" rtlCol="0" anchor="t">
            <a:spAutoFit/>
          </a:bodyPr>
          <a:lstStyle/>
          <a:p>
            <a:pPr algn="r">
              <a:lnSpc>
                <a:spcPts val="2159"/>
              </a:lnSpc>
            </a:pPr>
            <a:r>
              <a:rPr lang="en-US" sz="1799" u="sng">
                <a:solidFill>
                  <a:srgbClr val="000000"/>
                </a:solidFill>
                <a:latin typeface="Poppins"/>
                <a:ea typeface="Poppins"/>
                <a:cs typeface="Poppins"/>
                <a:sym typeface="Poppins"/>
                <a:hlinkClick r:id="rId2" tooltip="https://dhhs.ne.gov/MCH%20Epidemiology/Maternal%20Death%20Review%20Team%20Annual%20Report%202024.pdf"/>
              </a:rPr>
              <a:t>State Maternal Death Review Team Annual Report, 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100464">
            <a:off x="5270878" y="-8472144"/>
            <a:ext cx="4546206" cy="13623969"/>
            <a:chOff x="0" y="0"/>
            <a:chExt cx="1197355" cy="3588206"/>
          </a:xfrm>
        </p:grpSpPr>
        <p:sp>
          <p:nvSpPr>
            <p:cNvPr id="3" name="Freeform 3"/>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CB1F2B"/>
            </a:solidFill>
          </p:spPr>
          <p:txBody>
            <a:bodyPr/>
            <a:lstStyle/>
            <a:p>
              <a:endParaRPr lang="en-US"/>
            </a:p>
          </p:txBody>
        </p:sp>
        <p:sp>
          <p:nvSpPr>
            <p:cNvPr id="4" name="TextBox 4"/>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6433443">
            <a:off x="1142085" y="-5758470"/>
            <a:ext cx="4063084" cy="9197401"/>
            <a:chOff x="0" y="0"/>
            <a:chExt cx="1070113" cy="2422361"/>
          </a:xfrm>
        </p:grpSpPr>
        <p:sp>
          <p:nvSpPr>
            <p:cNvPr id="6" name="Freeform 6"/>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D86464"/>
            </a:solidFill>
          </p:spPr>
          <p:txBody>
            <a:bodyPr/>
            <a:lstStyle/>
            <a:p>
              <a:endParaRPr lang="en-US"/>
            </a:p>
          </p:txBody>
        </p:sp>
        <p:sp>
          <p:nvSpPr>
            <p:cNvPr id="7" name="TextBox 7"/>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14120532" y="1901189"/>
            <a:ext cx="3223261" cy="3223261"/>
            <a:chOff x="0" y="0"/>
            <a:chExt cx="4297681" cy="4297681"/>
          </a:xfrm>
        </p:grpSpPr>
        <p:grpSp>
          <p:nvGrpSpPr>
            <p:cNvPr id="9" name="Group 9"/>
            <p:cNvGrpSpPr/>
            <p:nvPr/>
          </p:nvGrpSpPr>
          <p:grpSpPr>
            <a:xfrm>
              <a:off x="0" y="0"/>
              <a:ext cx="4297681" cy="42976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1F2B"/>
              </a:solidFill>
            </p:spPr>
            <p:txBody>
              <a:bodyPr/>
              <a:lstStyle/>
              <a:p>
                <a:endParaRPr lang="en-US"/>
              </a:p>
            </p:txBody>
          </p:sp>
          <p:sp>
            <p:nvSpPr>
              <p:cNvPr id="11" name="TextBox 11"/>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2" name="Group 12"/>
            <p:cNvGrpSpPr/>
            <p:nvPr/>
          </p:nvGrpSpPr>
          <p:grpSpPr>
            <a:xfrm>
              <a:off x="179947" y="179947"/>
              <a:ext cx="3937787" cy="393778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sp>
        <p:nvSpPr>
          <p:cNvPr id="15" name="Freeform 15"/>
          <p:cNvSpPr/>
          <p:nvPr/>
        </p:nvSpPr>
        <p:spPr>
          <a:xfrm>
            <a:off x="560029" y="2337818"/>
            <a:ext cx="11180950" cy="6845798"/>
          </a:xfrm>
          <a:custGeom>
            <a:avLst/>
            <a:gdLst/>
            <a:ahLst/>
            <a:cxnLst/>
            <a:rect l="l" t="t" r="r" b="b"/>
            <a:pathLst>
              <a:path w="11180950" h="6845798">
                <a:moveTo>
                  <a:pt x="0" y="0"/>
                </a:moveTo>
                <a:lnTo>
                  <a:pt x="11180951" y="0"/>
                </a:lnTo>
                <a:lnTo>
                  <a:pt x="11180951" y="6845798"/>
                </a:lnTo>
                <a:lnTo>
                  <a:pt x="0" y="6845798"/>
                </a:lnTo>
                <a:lnTo>
                  <a:pt x="0" y="0"/>
                </a:lnTo>
                <a:close/>
              </a:path>
            </a:pathLst>
          </a:custGeom>
          <a:blipFill>
            <a:blip r:embed="rId2"/>
            <a:stretch>
              <a:fillRect/>
            </a:stretch>
          </a:blipFill>
        </p:spPr>
        <p:txBody>
          <a:bodyPr/>
          <a:lstStyle/>
          <a:p>
            <a:endParaRPr lang="en-US"/>
          </a:p>
        </p:txBody>
      </p:sp>
      <p:grpSp>
        <p:nvGrpSpPr>
          <p:cNvPr id="16" name="Group 16"/>
          <p:cNvGrpSpPr/>
          <p:nvPr/>
        </p:nvGrpSpPr>
        <p:grpSpPr>
          <a:xfrm>
            <a:off x="14801952" y="4617822"/>
            <a:ext cx="3486048" cy="3486048"/>
            <a:chOff x="0" y="0"/>
            <a:chExt cx="4648064" cy="4648064"/>
          </a:xfrm>
        </p:grpSpPr>
        <p:grpSp>
          <p:nvGrpSpPr>
            <p:cNvPr id="17" name="Group 17"/>
            <p:cNvGrpSpPr/>
            <p:nvPr/>
          </p:nvGrpSpPr>
          <p:grpSpPr>
            <a:xfrm>
              <a:off x="0" y="0"/>
              <a:ext cx="4648064" cy="464806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1F2B"/>
              </a:solidFill>
            </p:spPr>
            <p:txBody>
              <a:bodyPr/>
              <a:lstStyle/>
              <a:p>
                <a:endParaRPr lang="en-US"/>
              </a:p>
            </p:txBody>
          </p:sp>
          <p:sp>
            <p:nvSpPr>
              <p:cNvPr id="19" name="TextBox 19"/>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20" name="Group 20"/>
            <p:cNvGrpSpPr/>
            <p:nvPr/>
          </p:nvGrpSpPr>
          <p:grpSpPr>
            <a:xfrm>
              <a:off x="194618" y="194618"/>
              <a:ext cx="4258828" cy="425882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2" name="TextBox 22"/>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grpSp>
        <p:nvGrpSpPr>
          <p:cNvPr id="23" name="Group 23"/>
          <p:cNvGrpSpPr/>
          <p:nvPr/>
        </p:nvGrpSpPr>
        <p:grpSpPr>
          <a:xfrm>
            <a:off x="12499377" y="6492239"/>
            <a:ext cx="3223261" cy="3223261"/>
            <a:chOff x="0" y="0"/>
            <a:chExt cx="4297681" cy="4297681"/>
          </a:xfrm>
        </p:grpSpPr>
        <p:grpSp>
          <p:nvGrpSpPr>
            <p:cNvPr id="24" name="Group 24"/>
            <p:cNvGrpSpPr/>
            <p:nvPr/>
          </p:nvGrpSpPr>
          <p:grpSpPr>
            <a:xfrm>
              <a:off x="0" y="0"/>
              <a:ext cx="4297681" cy="429768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1F2B"/>
              </a:solidFill>
            </p:spPr>
            <p:txBody>
              <a:bodyPr/>
              <a:lstStyle/>
              <a:p>
                <a:endParaRPr lang="en-US"/>
              </a:p>
            </p:txBody>
          </p:sp>
          <p:sp>
            <p:nvSpPr>
              <p:cNvPr id="26" name="TextBox 26"/>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27" name="Group 27"/>
            <p:cNvGrpSpPr/>
            <p:nvPr/>
          </p:nvGrpSpPr>
          <p:grpSpPr>
            <a:xfrm>
              <a:off x="179947" y="179947"/>
              <a:ext cx="3937787" cy="393778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9" name="TextBox 29"/>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sp>
        <p:nvSpPr>
          <p:cNvPr id="30" name="TextBox 30"/>
          <p:cNvSpPr txBox="1"/>
          <p:nvPr/>
        </p:nvSpPr>
        <p:spPr>
          <a:xfrm>
            <a:off x="11218260" y="4783454"/>
            <a:ext cx="3583693" cy="1209675"/>
          </a:xfrm>
          <a:prstGeom prst="rect">
            <a:avLst/>
          </a:prstGeom>
        </p:spPr>
        <p:txBody>
          <a:bodyPr lIns="0" tIns="0" rIns="0" bIns="0" rtlCol="0" anchor="t">
            <a:spAutoFit/>
          </a:bodyPr>
          <a:lstStyle/>
          <a:p>
            <a:pPr algn="ctr">
              <a:lnSpc>
                <a:spcPts val="4799"/>
              </a:lnSpc>
            </a:pPr>
            <a:r>
              <a:rPr lang="en-US" sz="3999" b="1">
                <a:solidFill>
                  <a:srgbClr val="000000"/>
                </a:solidFill>
                <a:latin typeface="Barlow Ultra-Bold"/>
                <a:ea typeface="Barlow Ultra-Bold"/>
                <a:cs typeface="Barlow Ultra-Bold"/>
                <a:sym typeface="Barlow Ultra-Bold"/>
              </a:rPr>
              <a:t>CONTRIBUTING FACTORS</a:t>
            </a:r>
          </a:p>
        </p:txBody>
      </p:sp>
      <p:sp>
        <p:nvSpPr>
          <p:cNvPr id="31" name="TextBox 31"/>
          <p:cNvSpPr txBox="1"/>
          <p:nvPr/>
        </p:nvSpPr>
        <p:spPr>
          <a:xfrm>
            <a:off x="14537457" y="2318768"/>
            <a:ext cx="2511228" cy="1238250"/>
          </a:xfrm>
          <a:prstGeom prst="rect">
            <a:avLst/>
          </a:prstGeom>
        </p:spPr>
        <p:txBody>
          <a:bodyPr lIns="0" tIns="0" rIns="0" bIns="0" rtlCol="0" anchor="t">
            <a:spAutoFit/>
          </a:bodyPr>
          <a:lstStyle/>
          <a:p>
            <a:pPr algn="ctr">
              <a:lnSpc>
                <a:spcPts val="9600"/>
              </a:lnSpc>
            </a:pPr>
            <a:r>
              <a:rPr lang="en-US" sz="8000" b="1">
                <a:solidFill>
                  <a:srgbClr val="000000"/>
                </a:solidFill>
                <a:latin typeface="Barlow Bold"/>
                <a:ea typeface="Barlow Bold"/>
                <a:cs typeface="Barlow Bold"/>
                <a:sym typeface="Barlow Bold"/>
              </a:rPr>
              <a:t>18%</a:t>
            </a:r>
          </a:p>
        </p:txBody>
      </p:sp>
      <p:sp>
        <p:nvSpPr>
          <p:cNvPr id="32" name="TextBox 32"/>
          <p:cNvSpPr txBox="1"/>
          <p:nvPr/>
        </p:nvSpPr>
        <p:spPr>
          <a:xfrm>
            <a:off x="14120532" y="3512820"/>
            <a:ext cx="3315539" cy="781050"/>
          </a:xfrm>
          <a:prstGeom prst="rect">
            <a:avLst/>
          </a:prstGeom>
        </p:spPr>
        <p:txBody>
          <a:bodyPr lIns="0" tIns="0" rIns="0" bIns="0" rtlCol="0" anchor="t">
            <a:spAutoFit/>
          </a:bodyPr>
          <a:lstStyle/>
          <a:p>
            <a:pPr algn="ctr">
              <a:lnSpc>
                <a:spcPts val="3120"/>
              </a:lnSpc>
            </a:pPr>
            <a:r>
              <a:rPr lang="en-US" sz="2600" b="1">
                <a:solidFill>
                  <a:srgbClr val="000000"/>
                </a:solidFill>
                <a:latin typeface="Barlow Ultra-Bold"/>
                <a:ea typeface="Barlow Ultra-Bold"/>
                <a:cs typeface="Barlow Ultra-Bold"/>
                <a:sym typeface="Barlow Ultra-Bold"/>
              </a:rPr>
              <a:t>MENTAL HEALTH CONDITIONS</a:t>
            </a:r>
          </a:p>
        </p:txBody>
      </p:sp>
      <p:sp>
        <p:nvSpPr>
          <p:cNvPr id="33" name="TextBox 33"/>
          <p:cNvSpPr txBox="1"/>
          <p:nvPr/>
        </p:nvSpPr>
        <p:spPr>
          <a:xfrm>
            <a:off x="12855393" y="7248525"/>
            <a:ext cx="2511228" cy="1238250"/>
          </a:xfrm>
          <a:prstGeom prst="rect">
            <a:avLst/>
          </a:prstGeom>
        </p:spPr>
        <p:txBody>
          <a:bodyPr lIns="0" tIns="0" rIns="0" bIns="0" rtlCol="0" anchor="t">
            <a:spAutoFit/>
          </a:bodyPr>
          <a:lstStyle/>
          <a:p>
            <a:pPr algn="ctr">
              <a:lnSpc>
                <a:spcPts val="9600"/>
              </a:lnSpc>
            </a:pPr>
            <a:r>
              <a:rPr lang="en-US" sz="8000" b="1">
                <a:solidFill>
                  <a:srgbClr val="000000"/>
                </a:solidFill>
                <a:latin typeface="Barlow Bold"/>
                <a:ea typeface="Barlow Bold"/>
                <a:cs typeface="Barlow Bold"/>
                <a:sym typeface="Barlow Bold"/>
              </a:rPr>
              <a:t>15%</a:t>
            </a:r>
          </a:p>
        </p:txBody>
      </p:sp>
      <p:sp>
        <p:nvSpPr>
          <p:cNvPr id="34" name="TextBox 34"/>
          <p:cNvSpPr txBox="1"/>
          <p:nvPr/>
        </p:nvSpPr>
        <p:spPr>
          <a:xfrm>
            <a:off x="12407099" y="8532495"/>
            <a:ext cx="3315539" cy="390525"/>
          </a:xfrm>
          <a:prstGeom prst="rect">
            <a:avLst/>
          </a:prstGeom>
        </p:spPr>
        <p:txBody>
          <a:bodyPr lIns="0" tIns="0" rIns="0" bIns="0" rtlCol="0" anchor="t">
            <a:spAutoFit/>
          </a:bodyPr>
          <a:lstStyle/>
          <a:p>
            <a:pPr algn="ctr">
              <a:lnSpc>
                <a:spcPts val="3120"/>
              </a:lnSpc>
            </a:pPr>
            <a:r>
              <a:rPr lang="en-US" sz="2600" b="1">
                <a:solidFill>
                  <a:srgbClr val="000000"/>
                </a:solidFill>
                <a:latin typeface="Barlow Ultra-Bold"/>
                <a:ea typeface="Barlow Ultra-Bold"/>
                <a:cs typeface="Barlow Ultra-Bold"/>
                <a:sym typeface="Barlow Ultra-Bold"/>
              </a:rPr>
              <a:t>OBESITY</a:t>
            </a:r>
          </a:p>
        </p:txBody>
      </p:sp>
      <p:sp>
        <p:nvSpPr>
          <p:cNvPr id="35" name="TextBox 35"/>
          <p:cNvSpPr txBox="1"/>
          <p:nvPr/>
        </p:nvSpPr>
        <p:spPr>
          <a:xfrm>
            <a:off x="15289362" y="5328286"/>
            <a:ext cx="2511228" cy="1238250"/>
          </a:xfrm>
          <a:prstGeom prst="rect">
            <a:avLst/>
          </a:prstGeom>
        </p:spPr>
        <p:txBody>
          <a:bodyPr lIns="0" tIns="0" rIns="0" bIns="0" rtlCol="0" anchor="t">
            <a:spAutoFit/>
          </a:bodyPr>
          <a:lstStyle/>
          <a:p>
            <a:pPr algn="ctr">
              <a:lnSpc>
                <a:spcPts val="9600"/>
              </a:lnSpc>
            </a:pPr>
            <a:r>
              <a:rPr lang="en-US" sz="8000" b="1">
                <a:solidFill>
                  <a:srgbClr val="000000"/>
                </a:solidFill>
                <a:latin typeface="Barlow Bold"/>
                <a:ea typeface="Barlow Bold"/>
                <a:cs typeface="Barlow Bold"/>
                <a:sym typeface="Barlow Bold"/>
              </a:rPr>
              <a:t>17%</a:t>
            </a:r>
          </a:p>
        </p:txBody>
      </p:sp>
      <p:sp>
        <p:nvSpPr>
          <p:cNvPr id="36" name="TextBox 36"/>
          <p:cNvSpPr txBox="1"/>
          <p:nvPr/>
        </p:nvSpPr>
        <p:spPr>
          <a:xfrm>
            <a:off x="14972461" y="6566536"/>
            <a:ext cx="3315539" cy="781050"/>
          </a:xfrm>
          <a:prstGeom prst="rect">
            <a:avLst/>
          </a:prstGeom>
        </p:spPr>
        <p:txBody>
          <a:bodyPr lIns="0" tIns="0" rIns="0" bIns="0" rtlCol="0" anchor="t">
            <a:spAutoFit/>
          </a:bodyPr>
          <a:lstStyle/>
          <a:p>
            <a:pPr algn="ctr">
              <a:lnSpc>
                <a:spcPts val="3120"/>
              </a:lnSpc>
            </a:pPr>
            <a:r>
              <a:rPr lang="en-US" sz="2600" b="1">
                <a:solidFill>
                  <a:srgbClr val="000000"/>
                </a:solidFill>
                <a:latin typeface="Barlow Ultra-Bold"/>
                <a:ea typeface="Barlow Ultra-Bold"/>
                <a:cs typeface="Barlow Ultra-Bold"/>
                <a:sym typeface="Barlow Ultra-Bold"/>
              </a:rPr>
              <a:t>SUBSTANCE USE DISORDER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100464">
            <a:off x="5270878" y="-8472144"/>
            <a:ext cx="4546206" cy="13623969"/>
            <a:chOff x="0" y="0"/>
            <a:chExt cx="1197355" cy="3588206"/>
          </a:xfrm>
        </p:grpSpPr>
        <p:sp>
          <p:nvSpPr>
            <p:cNvPr id="3" name="Freeform 3"/>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CB1F2B"/>
            </a:solidFill>
          </p:spPr>
          <p:txBody>
            <a:bodyPr/>
            <a:lstStyle/>
            <a:p>
              <a:endParaRPr lang="en-US"/>
            </a:p>
          </p:txBody>
        </p:sp>
        <p:sp>
          <p:nvSpPr>
            <p:cNvPr id="4" name="TextBox 4"/>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6433443">
            <a:off x="1142085" y="-5758470"/>
            <a:ext cx="4063084" cy="9197401"/>
            <a:chOff x="0" y="0"/>
            <a:chExt cx="1070113" cy="2422361"/>
          </a:xfrm>
        </p:grpSpPr>
        <p:sp>
          <p:nvSpPr>
            <p:cNvPr id="6" name="Freeform 6"/>
            <p:cNvSpPr/>
            <p:nvPr/>
          </p:nvSpPr>
          <p:spPr>
            <a:xfrm>
              <a:off x="0" y="0"/>
              <a:ext cx="1070113" cy="2422361"/>
            </a:xfrm>
            <a:custGeom>
              <a:avLst/>
              <a:gdLst/>
              <a:ahLst/>
              <a:cxnLst/>
              <a:rect l="l" t="t" r="r" b="b"/>
              <a:pathLst>
                <a:path w="1070113" h="2422361">
                  <a:moveTo>
                    <a:pt x="0" y="0"/>
                  </a:moveTo>
                  <a:lnTo>
                    <a:pt x="1070113" y="0"/>
                  </a:lnTo>
                  <a:lnTo>
                    <a:pt x="1070113" y="2422361"/>
                  </a:lnTo>
                  <a:lnTo>
                    <a:pt x="0" y="2422361"/>
                  </a:lnTo>
                  <a:close/>
                </a:path>
              </a:pathLst>
            </a:custGeom>
            <a:solidFill>
              <a:srgbClr val="D86464"/>
            </a:solidFill>
          </p:spPr>
          <p:txBody>
            <a:bodyPr/>
            <a:lstStyle/>
            <a:p>
              <a:endParaRPr lang="en-US"/>
            </a:p>
          </p:txBody>
        </p:sp>
        <p:sp>
          <p:nvSpPr>
            <p:cNvPr id="7" name="TextBox 7"/>
            <p:cNvSpPr txBox="1"/>
            <p:nvPr/>
          </p:nvSpPr>
          <p:spPr>
            <a:xfrm>
              <a:off x="0" y="-57150"/>
              <a:ext cx="1070113" cy="2479511"/>
            </a:xfrm>
            <a:prstGeom prst="rect">
              <a:avLst/>
            </a:prstGeom>
          </p:spPr>
          <p:txBody>
            <a:bodyPr lIns="50800" tIns="50800" rIns="50800" bIns="50800" rtlCol="0" anchor="ctr"/>
            <a:lstStyle/>
            <a:p>
              <a:pPr algn="ctr">
                <a:lnSpc>
                  <a:spcPts val="2520"/>
                </a:lnSpc>
              </a:pPr>
              <a:endParaRPr/>
            </a:p>
          </p:txBody>
        </p:sp>
      </p:grpSp>
      <p:sp>
        <p:nvSpPr>
          <p:cNvPr id="8" name="Freeform 8"/>
          <p:cNvSpPr/>
          <p:nvPr/>
        </p:nvSpPr>
        <p:spPr>
          <a:xfrm>
            <a:off x="6471427" y="3985626"/>
            <a:ext cx="11374123" cy="5593087"/>
          </a:xfrm>
          <a:custGeom>
            <a:avLst/>
            <a:gdLst/>
            <a:ahLst/>
            <a:cxnLst/>
            <a:rect l="l" t="t" r="r" b="b"/>
            <a:pathLst>
              <a:path w="11374123" h="5593087">
                <a:moveTo>
                  <a:pt x="0" y="0"/>
                </a:moveTo>
                <a:lnTo>
                  <a:pt x="11374123" y="0"/>
                </a:lnTo>
                <a:lnTo>
                  <a:pt x="11374123" y="5593087"/>
                </a:lnTo>
                <a:lnTo>
                  <a:pt x="0" y="5593087"/>
                </a:lnTo>
                <a:lnTo>
                  <a:pt x="0" y="0"/>
                </a:lnTo>
                <a:close/>
              </a:path>
            </a:pathLst>
          </a:custGeom>
          <a:blipFill>
            <a:blip r:embed="rId2"/>
            <a:stretch>
              <a:fillRect/>
            </a:stretch>
          </a:blipFill>
          <a:ln w="76200" cap="sq">
            <a:solidFill>
              <a:srgbClr val="CB1F2B"/>
            </a:solidFill>
            <a:prstDash val="solid"/>
            <a:miter/>
          </a:ln>
        </p:spPr>
        <p:txBody>
          <a:bodyPr/>
          <a:lstStyle/>
          <a:p>
            <a:endParaRPr lang="en-US"/>
          </a:p>
        </p:txBody>
      </p:sp>
      <p:sp>
        <p:nvSpPr>
          <p:cNvPr id="9" name="TextBox 9"/>
          <p:cNvSpPr txBox="1"/>
          <p:nvPr/>
        </p:nvSpPr>
        <p:spPr>
          <a:xfrm>
            <a:off x="857250" y="1533525"/>
            <a:ext cx="12455734" cy="933450"/>
          </a:xfrm>
          <a:prstGeom prst="rect">
            <a:avLst/>
          </a:prstGeom>
        </p:spPr>
        <p:txBody>
          <a:bodyPr lIns="0" tIns="0" rIns="0" bIns="0" rtlCol="0" anchor="t">
            <a:spAutoFit/>
          </a:bodyPr>
          <a:lstStyle/>
          <a:p>
            <a:pPr algn="l">
              <a:lnSpc>
                <a:spcPts val="7200"/>
              </a:lnSpc>
            </a:pPr>
            <a:r>
              <a:rPr lang="en-US" sz="6000" b="1">
                <a:solidFill>
                  <a:srgbClr val="000000"/>
                </a:solidFill>
                <a:latin typeface="Barlow Ultra-Bold"/>
                <a:ea typeface="Barlow Ultra-Bold"/>
                <a:cs typeface="Barlow Ultra-Bold"/>
                <a:sym typeface="Barlow Ultra-Bold"/>
              </a:rPr>
              <a:t>NEBRASKA BIRTHING HOSPITALS </a:t>
            </a:r>
          </a:p>
        </p:txBody>
      </p:sp>
      <p:sp>
        <p:nvSpPr>
          <p:cNvPr id="10" name="TextBox 10"/>
          <p:cNvSpPr txBox="1"/>
          <p:nvPr/>
        </p:nvSpPr>
        <p:spPr>
          <a:xfrm>
            <a:off x="857250" y="3217707"/>
            <a:ext cx="8286750" cy="1581150"/>
          </a:xfrm>
          <a:prstGeom prst="rect">
            <a:avLst/>
          </a:prstGeom>
        </p:spPr>
        <p:txBody>
          <a:bodyPr lIns="0" tIns="0" rIns="0" bIns="0" rtlCol="0" anchor="t">
            <a:spAutoFit/>
          </a:bodyPr>
          <a:lstStyle/>
          <a:p>
            <a:pPr algn="l">
              <a:lnSpc>
                <a:spcPts val="4079"/>
              </a:lnSpc>
            </a:pPr>
            <a:r>
              <a:rPr lang="en-US" sz="3399" b="1">
                <a:solidFill>
                  <a:srgbClr val="000000"/>
                </a:solidFill>
                <a:latin typeface="Poppins Bold"/>
                <a:ea typeface="Poppins Bold"/>
                <a:cs typeface="Poppins Bold"/>
                <a:sym typeface="Poppins Bold"/>
              </a:rPr>
              <a:t>Total of 43 Birthing Hospitals </a:t>
            </a:r>
          </a:p>
          <a:p>
            <a:pPr marL="734058" lvl="1" indent="-367029" algn="l">
              <a:lnSpc>
                <a:spcPts val="4079"/>
              </a:lnSpc>
              <a:buFont typeface="Arial"/>
              <a:buChar char="•"/>
            </a:pPr>
            <a:r>
              <a:rPr lang="en-US" sz="3399">
                <a:solidFill>
                  <a:srgbClr val="000000"/>
                </a:solidFill>
                <a:latin typeface="Poppins"/>
                <a:ea typeface="Poppins"/>
                <a:cs typeface="Poppins"/>
                <a:sym typeface="Poppins"/>
              </a:rPr>
              <a:t>26 CAH</a:t>
            </a:r>
          </a:p>
          <a:p>
            <a:pPr marL="734058" lvl="1" indent="-367029" algn="l">
              <a:lnSpc>
                <a:spcPts val="4079"/>
              </a:lnSpc>
              <a:buFont typeface="Arial"/>
              <a:buChar char="•"/>
            </a:pPr>
            <a:r>
              <a:rPr lang="en-US" sz="3399">
                <a:solidFill>
                  <a:srgbClr val="000000"/>
                </a:solidFill>
                <a:latin typeface="Poppins"/>
                <a:ea typeface="Poppins"/>
                <a:cs typeface="Poppins"/>
                <a:sym typeface="Poppins"/>
              </a:rPr>
              <a:t>17 Non-CAH</a:t>
            </a:r>
          </a:p>
        </p:txBody>
      </p:sp>
      <p:sp>
        <p:nvSpPr>
          <p:cNvPr id="11" name="TextBox 11"/>
          <p:cNvSpPr txBox="1"/>
          <p:nvPr/>
        </p:nvSpPr>
        <p:spPr>
          <a:xfrm>
            <a:off x="857250" y="5298890"/>
            <a:ext cx="5880781" cy="552450"/>
          </a:xfrm>
          <a:prstGeom prst="rect">
            <a:avLst/>
          </a:prstGeom>
        </p:spPr>
        <p:txBody>
          <a:bodyPr lIns="0" tIns="0" rIns="0" bIns="0" rtlCol="0" anchor="t">
            <a:spAutoFit/>
          </a:bodyPr>
          <a:lstStyle/>
          <a:p>
            <a:pPr algn="l">
              <a:lnSpc>
                <a:spcPts val="4079"/>
              </a:lnSpc>
            </a:pPr>
            <a:r>
              <a:rPr lang="en-US" sz="3399" b="1">
                <a:solidFill>
                  <a:srgbClr val="000000"/>
                </a:solidFill>
                <a:latin typeface="Poppins Bold"/>
                <a:ea typeface="Poppins Bold"/>
                <a:cs typeface="Poppins Bold"/>
                <a:sym typeface="Poppins Bold"/>
              </a:rPr>
              <a:t>~24,000 births annually</a:t>
            </a:r>
          </a:p>
        </p:txBody>
      </p:sp>
      <p:sp>
        <p:nvSpPr>
          <p:cNvPr id="12" name="TextBox 12"/>
          <p:cNvSpPr txBox="1"/>
          <p:nvPr/>
        </p:nvSpPr>
        <p:spPr>
          <a:xfrm>
            <a:off x="857250" y="6339511"/>
            <a:ext cx="4983373" cy="2609850"/>
          </a:xfrm>
          <a:prstGeom prst="rect">
            <a:avLst/>
          </a:prstGeom>
        </p:spPr>
        <p:txBody>
          <a:bodyPr lIns="0" tIns="0" rIns="0" bIns="0" rtlCol="0" anchor="t">
            <a:spAutoFit/>
          </a:bodyPr>
          <a:lstStyle/>
          <a:p>
            <a:pPr algn="l">
              <a:lnSpc>
                <a:spcPts val="4079"/>
              </a:lnSpc>
            </a:pPr>
            <a:r>
              <a:rPr lang="en-US" sz="3399" b="1">
                <a:solidFill>
                  <a:srgbClr val="000000"/>
                </a:solidFill>
                <a:latin typeface="Poppins Bold"/>
                <a:ea typeface="Poppins Bold"/>
                <a:cs typeface="Poppins Bold"/>
                <a:sym typeface="Poppins Bold"/>
              </a:rPr>
              <a:t>Facility range from 10-5,000 births/year</a:t>
            </a:r>
          </a:p>
          <a:p>
            <a:pPr marL="734058" lvl="1" indent="-367029" algn="l">
              <a:lnSpc>
                <a:spcPts val="4079"/>
              </a:lnSpc>
              <a:buFont typeface="Arial"/>
              <a:buChar char="•"/>
            </a:pPr>
            <a:r>
              <a:rPr lang="en-US" sz="3399">
                <a:solidFill>
                  <a:srgbClr val="000000"/>
                </a:solidFill>
                <a:latin typeface="Poppins"/>
                <a:ea typeface="Poppins"/>
                <a:cs typeface="Poppins"/>
                <a:sym typeface="Poppins"/>
              </a:rPr>
              <a:t>55% &lt; 100 </a:t>
            </a:r>
          </a:p>
          <a:p>
            <a:pPr marL="734058" lvl="1" indent="-367029" algn="l">
              <a:lnSpc>
                <a:spcPts val="4079"/>
              </a:lnSpc>
              <a:buFont typeface="Arial"/>
              <a:buChar char="•"/>
            </a:pPr>
            <a:r>
              <a:rPr lang="en-US" sz="3399">
                <a:solidFill>
                  <a:srgbClr val="000000"/>
                </a:solidFill>
                <a:latin typeface="Poppins"/>
                <a:ea typeface="Poppins"/>
                <a:cs typeface="Poppins"/>
                <a:sym typeface="Poppins"/>
              </a:rPr>
              <a:t>28% &lt; 55</a:t>
            </a:r>
          </a:p>
          <a:p>
            <a:pPr algn="l">
              <a:lnSpc>
                <a:spcPts val="4079"/>
              </a:lnSpc>
            </a:pPr>
            <a:endParaRPr lang="en-US" sz="3399">
              <a:solidFill>
                <a:srgbClr val="000000"/>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100464">
            <a:off x="5270878" y="-8472144"/>
            <a:ext cx="4546206" cy="13623969"/>
            <a:chOff x="0" y="0"/>
            <a:chExt cx="1197355" cy="3588206"/>
          </a:xfrm>
        </p:grpSpPr>
        <p:sp>
          <p:nvSpPr>
            <p:cNvPr id="3" name="Freeform 3"/>
            <p:cNvSpPr/>
            <p:nvPr/>
          </p:nvSpPr>
          <p:spPr>
            <a:xfrm>
              <a:off x="0" y="0"/>
              <a:ext cx="1197355" cy="3588206"/>
            </a:xfrm>
            <a:custGeom>
              <a:avLst/>
              <a:gdLst/>
              <a:ahLst/>
              <a:cxnLst/>
              <a:rect l="l" t="t" r="r" b="b"/>
              <a:pathLst>
                <a:path w="1197355" h="3588206">
                  <a:moveTo>
                    <a:pt x="0" y="0"/>
                  </a:moveTo>
                  <a:lnTo>
                    <a:pt x="1197355" y="0"/>
                  </a:lnTo>
                  <a:lnTo>
                    <a:pt x="1197355" y="3588206"/>
                  </a:lnTo>
                  <a:lnTo>
                    <a:pt x="0" y="3588206"/>
                  </a:lnTo>
                  <a:close/>
                </a:path>
              </a:pathLst>
            </a:custGeom>
            <a:solidFill>
              <a:srgbClr val="CB1F2B"/>
            </a:solidFill>
          </p:spPr>
          <p:txBody>
            <a:bodyPr/>
            <a:lstStyle/>
            <a:p>
              <a:endParaRPr lang="en-US"/>
            </a:p>
          </p:txBody>
        </p:sp>
        <p:sp>
          <p:nvSpPr>
            <p:cNvPr id="4" name="TextBox 4"/>
            <p:cNvSpPr txBox="1"/>
            <p:nvPr/>
          </p:nvSpPr>
          <p:spPr>
            <a:xfrm>
              <a:off x="0" y="-57150"/>
              <a:ext cx="1197355" cy="36453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6433443">
            <a:off x="1190948" y="-5824774"/>
            <a:ext cx="3924249" cy="9197401"/>
            <a:chOff x="0" y="0"/>
            <a:chExt cx="1033547" cy="2422361"/>
          </a:xfrm>
        </p:grpSpPr>
        <p:sp>
          <p:nvSpPr>
            <p:cNvPr id="6" name="Freeform 6"/>
            <p:cNvSpPr/>
            <p:nvPr/>
          </p:nvSpPr>
          <p:spPr>
            <a:xfrm>
              <a:off x="0" y="0"/>
              <a:ext cx="1033547" cy="2422361"/>
            </a:xfrm>
            <a:custGeom>
              <a:avLst/>
              <a:gdLst/>
              <a:ahLst/>
              <a:cxnLst/>
              <a:rect l="l" t="t" r="r" b="b"/>
              <a:pathLst>
                <a:path w="1033547" h="2422361">
                  <a:moveTo>
                    <a:pt x="0" y="0"/>
                  </a:moveTo>
                  <a:lnTo>
                    <a:pt x="1033547" y="0"/>
                  </a:lnTo>
                  <a:lnTo>
                    <a:pt x="1033547" y="2422361"/>
                  </a:lnTo>
                  <a:lnTo>
                    <a:pt x="0" y="2422361"/>
                  </a:lnTo>
                  <a:close/>
                </a:path>
              </a:pathLst>
            </a:custGeom>
            <a:solidFill>
              <a:srgbClr val="D86464"/>
            </a:solidFill>
          </p:spPr>
          <p:txBody>
            <a:bodyPr/>
            <a:lstStyle/>
            <a:p>
              <a:endParaRPr lang="en-US"/>
            </a:p>
          </p:txBody>
        </p:sp>
        <p:sp>
          <p:nvSpPr>
            <p:cNvPr id="7" name="TextBox 7"/>
            <p:cNvSpPr txBox="1"/>
            <p:nvPr/>
          </p:nvSpPr>
          <p:spPr>
            <a:xfrm>
              <a:off x="0" y="-57150"/>
              <a:ext cx="1033547" cy="2479511"/>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870584" y="2790335"/>
            <a:ext cx="11040082" cy="6755505"/>
            <a:chOff x="0" y="0"/>
            <a:chExt cx="14720109" cy="9007340"/>
          </a:xfrm>
        </p:grpSpPr>
        <p:pic>
          <p:nvPicPr>
            <p:cNvPr id="9" name="Picture 9"/>
            <p:cNvPicPr>
              <a:picLocks noChangeAspect="1"/>
            </p:cNvPicPr>
            <p:nvPr/>
          </p:nvPicPr>
          <p:blipFill>
            <a:blip r:embed="rId2"/>
            <a:stretch>
              <a:fillRect/>
            </a:stretch>
          </p:blipFill>
          <p:spPr>
            <a:xfrm>
              <a:off x="-1472011" y="-1472011"/>
              <a:ext cx="17664131" cy="11951362"/>
            </a:xfrm>
            <a:prstGeom prst="rect">
              <a:avLst/>
            </a:prstGeom>
          </p:spPr>
        </p:pic>
        <p:sp>
          <p:nvSpPr>
            <p:cNvPr id="10" name="TextBox 10"/>
            <p:cNvSpPr txBox="1"/>
            <p:nvPr/>
          </p:nvSpPr>
          <p:spPr>
            <a:xfrm>
              <a:off x="4283713" y="1240077"/>
              <a:ext cx="831563" cy="628650"/>
            </a:xfrm>
            <a:prstGeom prst="rect">
              <a:avLst/>
            </a:prstGeom>
          </p:spPr>
          <p:txBody>
            <a:bodyPr lIns="0" tIns="0" rIns="0" bIns="0" rtlCol="0" anchor="t">
              <a:spAutoFit/>
            </a:bodyPr>
            <a:lstStyle/>
            <a:p>
              <a:pPr algn="l">
                <a:lnSpc>
                  <a:spcPts val="3600"/>
                </a:lnSpc>
              </a:pPr>
              <a:r>
                <a:rPr lang="en-US" sz="3000" b="1">
                  <a:solidFill>
                    <a:srgbClr val="0B2F49"/>
                  </a:solidFill>
                  <a:latin typeface="Barlow Bold"/>
                  <a:ea typeface="Barlow Bold"/>
                  <a:cs typeface="Barlow Bold"/>
                  <a:sym typeface="Barlow Bold"/>
                </a:rPr>
                <a:t>54</a:t>
              </a:r>
            </a:p>
          </p:txBody>
        </p:sp>
        <p:sp>
          <p:nvSpPr>
            <p:cNvPr id="11" name="TextBox 11"/>
            <p:cNvSpPr txBox="1"/>
            <p:nvPr/>
          </p:nvSpPr>
          <p:spPr>
            <a:xfrm>
              <a:off x="11029244" y="2448470"/>
              <a:ext cx="831563" cy="628650"/>
            </a:xfrm>
            <a:prstGeom prst="rect">
              <a:avLst/>
            </a:prstGeom>
          </p:spPr>
          <p:txBody>
            <a:bodyPr lIns="0" tIns="0" rIns="0" bIns="0" rtlCol="0" anchor="t">
              <a:spAutoFit/>
            </a:bodyPr>
            <a:lstStyle/>
            <a:p>
              <a:pPr algn="l">
                <a:lnSpc>
                  <a:spcPts val="3600"/>
                </a:lnSpc>
              </a:pPr>
              <a:r>
                <a:rPr lang="en-US" sz="3000" b="1">
                  <a:solidFill>
                    <a:srgbClr val="0B2F49"/>
                  </a:solidFill>
                  <a:latin typeface="Barlow Bold"/>
                  <a:ea typeface="Barlow Bold"/>
                  <a:cs typeface="Barlow Bold"/>
                  <a:sym typeface="Barlow Bold"/>
                </a:rPr>
                <a:t>43</a:t>
              </a:r>
            </a:p>
          </p:txBody>
        </p:sp>
        <p:sp>
          <p:nvSpPr>
            <p:cNvPr id="12" name="TextBox 12"/>
            <p:cNvSpPr txBox="1"/>
            <p:nvPr/>
          </p:nvSpPr>
          <p:spPr>
            <a:xfrm>
              <a:off x="4283713" y="3401526"/>
              <a:ext cx="831563" cy="628650"/>
            </a:xfrm>
            <a:prstGeom prst="rect">
              <a:avLst/>
            </a:prstGeom>
          </p:spPr>
          <p:txBody>
            <a:bodyPr lIns="0" tIns="0" rIns="0" bIns="0" rtlCol="0" anchor="t">
              <a:spAutoFit/>
            </a:bodyPr>
            <a:lstStyle/>
            <a:p>
              <a:pPr algn="l">
                <a:lnSpc>
                  <a:spcPts val="3600"/>
                </a:lnSpc>
              </a:pPr>
              <a:r>
                <a:rPr lang="en-US" sz="3000" b="1">
                  <a:solidFill>
                    <a:srgbClr val="CB1F2B"/>
                  </a:solidFill>
                  <a:latin typeface="Barlow Bold"/>
                  <a:ea typeface="Barlow Bold"/>
                  <a:cs typeface="Barlow Bold"/>
                  <a:sym typeface="Barlow Bold"/>
                </a:rPr>
                <a:t>36</a:t>
              </a:r>
            </a:p>
          </p:txBody>
        </p:sp>
        <p:sp>
          <p:nvSpPr>
            <p:cNvPr id="13" name="TextBox 13"/>
            <p:cNvSpPr txBox="1"/>
            <p:nvPr/>
          </p:nvSpPr>
          <p:spPr>
            <a:xfrm>
              <a:off x="11029244" y="4509012"/>
              <a:ext cx="831563" cy="628650"/>
            </a:xfrm>
            <a:prstGeom prst="rect">
              <a:avLst/>
            </a:prstGeom>
          </p:spPr>
          <p:txBody>
            <a:bodyPr lIns="0" tIns="0" rIns="0" bIns="0" rtlCol="0" anchor="t">
              <a:spAutoFit/>
            </a:bodyPr>
            <a:lstStyle/>
            <a:p>
              <a:pPr algn="l">
                <a:lnSpc>
                  <a:spcPts val="3600"/>
                </a:lnSpc>
              </a:pPr>
              <a:r>
                <a:rPr lang="en-US" sz="3000" b="1">
                  <a:solidFill>
                    <a:srgbClr val="CB1F2B"/>
                  </a:solidFill>
                  <a:latin typeface="Barlow Bold"/>
                  <a:ea typeface="Barlow Bold"/>
                  <a:cs typeface="Barlow Bold"/>
                  <a:sym typeface="Barlow Bold"/>
                </a:rPr>
                <a:t>26</a:t>
              </a:r>
            </a:p>
          </p:txBody>
        </p:sp>
      </p:grpSp>
      <p:sp>
        <p:nvSpPr>
          <p:cNvPr id="14" name="Freeform 14"/>
          <p:cNvSpPr/>
          <p:nvPr/>
        </p:nvSpPr>
        <p:spPr>
          <a:xfrm>
            <a:off x="12125488" y="2819400"/>
            <a:ext cx="1627998" cy="2782903"/>
          </a:xfrm>
          <a:custGeom>
            <a:avLst/>
            <a:gdLst/>
            <a:ahLst/>
            <a:cxnLst/>
            <a:rect l="l" t="t" r="r" b="b"/>
            <a:pathLst>
              <a:path w="1627998" h="2782903">
                <a:moveTo>
                  <a:pt x="0" y="0"/>
                </a:moveTo>
                <a:lnTo>
                  <a:pt x="1627998" y="0"/>
                </a:lnTo>
                <a:lnTo>
                  <a:pt x="1627998" y="2782903"/>
                </a:lnTo>
                <a:lnTo>
                  <a:pt x="0" y="27829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2209049" y="6650702"/>
            <a:ext cx="883324" cy="2607598"/>
          </a:xfrm>
          <a:custGeom>
            <a:avLst/>
            <a:gdLst/>
            <a:ahLst/>
            <a:cxnLst/>
            <a:rect l="l" t="t" r="r" b="b"/>
            <a:pathLst>
              <a:path w="883324" h="2607598">
                <a:moveTo>
                  <a:pt x="0" y="0"/>
                </a:moveTo>
                <a:lnTo>
                  <a:pt x="883324" y="0"/>
                </a:lnTo>
                <a:lnTo>
                  <a:pt x="883324" y="2607598"/>
                </a:lnTo>
                <a:lnTo>
                  <a:pt x="0" y="26075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857250" y="1533525"/>
            <a:ext cx="12455734" cy="933450"/>
          </a:xfrm>
          <a:prstGeom prst="rect">
            <a:avLst/>
          </a:prstGeom>
        </p:spPr>
        <p:txBody>
          <a:bodyPr lIns="0" tIns="0" rIns="0" bIns="0" rtlCol="0" anchor="t">
            <a:spAutoFit/>
          </a:bodyPr>
          <a:lstStyle/>
          <a:p>
            <a:pPr algn="l">
              <a:lnSpc>
                <a:spcPts val="7200"/>
              </a:lnSpc>
            </a:pPr>
            <a:r>
              <a:rPr lang="en-US" sz="6000" b="1">
                <a:solidFill>
                  <a:srgbClr val="000000"/>
                </a:solidFill>
                <a:latin typeface="Barlow Ultra-Bold"/>
                <a:ea typeface="Barlow Ultra-Bold"/>
                <a:cs typeface="Barlow Ultra-Bold"/>
                <a:sym typeface="Barlow Ultra-Bold"/>
              </a:rPr>
              <a:t>NEBRASKA BIRTHING HOSPITALS </a:t>
            </a:r>
          </a:p>
        </p:txBody>
      </p:sp>
      <p:sp>
        <p:nvSpPr>
          <p:cNvPr id="17" name="TextBox 17"/>
          <p:cNvSpPr txBox="1"/>
          <p:nvPr/>
        </p:nvSpPr>
        <p:spPr>
          <a:xfrm>
            <a:off x="13533007" y="4096591"/>
            <a:ext cx="3064020" cy="1505712"/>
          </a:xfrm>
          <a:prstGeom prst="rect">
            <a:avLst/>
          </a:prstGeom>
        </p:spPr>
        <p:txBody>
          <a:bodyPr lIns="0" tIns="0" rIns="0" bIns="0" rtlCol="0" anchor="t">
            <a:spAutoFit/>
          </a:bodyPr>
          <a:lstStyle/>
          <a:p>
            <a:pPr algn="ctr">
              <a:lnSpc>
                <a:spcPts val="2964"/>
              </a:lnSpc>
            </a:pPr>
            <a:r>
              <a:rPr lang="en-US" sz="2600">
                <a:solidFill>
                  <a:srgbClr val="000000"/>
                </a:solidFill>
                <a:latin typeface="Poppins"/>
                <a:ea typeface="Poppins"/>
                <a:cs typeface="Poppins"/>
                <a:sym typeface="Poppins"/>
              </a:rPr>
              <a:t>57 of 93 NE counties do not have a birthing facility</a:t>
            </a:r>
          </a:p>
        </p:txBody>
      </p:sp>
      <p:sp>
        <p:nvSpPr>
          <p:cNvPr id="18" name="TextBox 18"/>
          <p:cNvSpPr txBox="1"/>
          <p:nvPr/>
        </p:nvSpPr>
        <p:spPr>
          <a:xfrm>
            <a:off x="13865659" y="2922675"/>
            <a:ext cx="2550030" cy="733425"/>
          </a:xfrm>
          <a:prstGeom prst="rect">
            <a:avLst/>
          </a:prstGeom>
        </p:spPr>
        <p:txBody>
          <a:bodyPr lIns="0" tIns="0" rIns="0" bIns="0" rtlCol="0" anchor="t">
            <a:spAutoFit/>
          </a:bodyPr>
          <a:lstStyle/>
          <a:p>
            <a:pPr algn="ctr">
              <a:lnSpc>
                <a:spcPts val="5699"/>
              </a:lnSpc>
            </a:pPr>
            <a:r>
              <a:rPr lang="en-US" sz="4999" b="1">
                <a:solidFill>
                  <a:srgbClr val="CB1F2B"/>
                </a:solidFill>
                <a:latin typeface="Barlow Bold"/>
                <a:ea typeface="Barlow Bold"/>
                <a:cs typeface="Barlow Bold"/>
                <a:sym typeface="Barlow Bold"/>
              </a:rPr>
              <a:t>62.2%</a:t>
            </a:r>
          </a:p>
        </p:txBody>
      </p:sp>
      <p:sp>
        <p:nvSpPr>
          <p:cNvPr id="19" name="TextBox 19"/>
          <p:cNvSpPr txBox="1"/>
          <p:nvPr/>
        </p:nvSpPr>
        <p:spPr>
          <a:xfrm>
            <a:off x="13533007" y="6777846"/>
            <a:ext cx="3726293" cy="2286635"/>
          </a:xfrm>
          <a:prstGeom prst="rect">
            <a:avLst/>
          </a:prstGeom>
        </p:spPr>
        <p:txBody>
          <a:bodyPr lIns="0" tIns="0" rIns="0" bIns="0" rtlCol="0" anchor="t">
            <a:spAutoFit/>
          </a:bodyPr>
          <a:lstStyle/>
          <a:p>
            <a:pPr algn="l">
              <a:lnSpc>
                <a:spcPts val="3640"/>
              </a:lnSpc>
              <a:spcBef>
                <a:spcPct val="0"/>
              </a:spcBef>
            </a:pPr>
            <a:r>
              <a:rPr lang="en-US" sz="2600">
                <a:solidFill>
                  <a:srgbClr val="000000"/>
                </a:solidFill>
                <a:latin typeface="Poppins"/>
                <a:ea typeface="Poppins"/>
                <a:cs typeface="Poppins"/>
                <a:sym typeface="Poppins"/>
              </a:rPr>
              <a:t>Regional Perinatal Health Care Centers (Level IV) only located in Omaha or neighboring states.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19175"/>
            <a:ext cx="17833537" cy="838200"/>
          </a:xfrm>
          <a:prstGeom prst="rect">
            <a:avLst/>
          </a:prstGeom>
        </p:spPr>
        <p:txBody>
          <a:bodyPr lIns="0" tIns="0" rIns="0" bIns="0" rtlCol="0" anchor="t">
            <a:spAutoFit/>
          </a:bodyPr>
          <a:lstStyle/>
          <a:p>
            <a:pPr algn="l">
              <a:lnSpc>
                <a:spcPts val="6599"/>
              </a:lnSpc>
            </a:pPr>
            <a:r>
              <a:rPr lang="en-US" sz="5499" b="1">
                <a:solidFill>
                  <a:srgbClr val="000000"/>
                </a:solidFill>
                <a:latin typeface="Barlow Ultra-Bold"/>
                <a:ea typeface="Barlow Ultra-Bold"/>
                <a:cs typeface="Barlow Ultra-Bold"/>
                <a:sym typeface="Barlow Ultra-Bold"/>
              </a:rPr>
              <a:t>FACTORS IMPACTING RURAL HEALTH OUTCOMES</a:t>
            </a:r>
          </a:p>
        </p:txBody>
      </p:sp>
      <p:sp>
        <p:nvSpPr>
          <p:cNvPr id="3" name="TextBox 3"/>
          <p:cNvSpPr txBox="1"/>
          <p:nvPr/>
        </p:nvSpPr>
        <p:spPr>
          <a:xfrm>
            <a:off x="1028700" y="2286000"/>
            <a:ext cx="11490111" cy="8001000"/>
          </a:xfrm>
          <a:prstGeom prst="rect">
            <a:avLst/>
          </a:prstGeom>
        </p:spPr>
        <p:txBody>
          <a:bodyPr lIns="0" tIns="0" rIns="0" bIns="0" rtlCol="0" anchor="t">
            <a:spAutoFit/>
          </a:bodyPr>
          <a:lstStyle/>
          <a:p>
            <a:pPr algn="l">
              <a:lnSpc>
                <a:spcPts val="3300"/>
              </a:lnSpc>
            </a:pPr>
            <a:r>
              <a:rPr lang="en-US" sz="3000" b="1">
                <a:solidFill>
                  <a:srgbClr val="000000"/>
                </a:solidFill>
                <a:latin typeface="Poppins Bold"/>
                <a:ea typeface="Poppins Bold"/>
                <a:cs typeface="Poppins Bold"/>
                <a:sym typeface="Poppins Bold"/>
              </a:rPr>
              <a:t>Higher poverty rates: </a:t>
            </a:r>
            <a:r>
              <a:rPr lang="en-US" sz="3000">
                <a:solidFill>
                  <a:srgbClr val="000000"/>
                </a:solidFill>
                <a:latin typeface="Poppins"/>
                <a:ea typeface="Poppins"/>
                <a:cs typeface="Poppins"/>
                <a:sym typeface="Poppins"/>
              </a:rPr>
              <a:t>Rural median incomes 20% below urban areas; 16% of rural Nebraska children live in poverty</a:t>
            </a:r>
          </a:p>
          <a:p>
            <a:pPr algn="l">
              <a:lnSpc>
                <a:spcPts val="3300"/>
              </a:lnSpc>
            </a:pPr>
            <a:endParaRPr lang="en-US" sz="3000">
              <a:solidFill>
                <a:srgbClr val="000000"/>
              </a:solidFill>
              <a:latin typeface="Poppins"/>
              <a:ea typeface="Poppins"/>
              <a:cs typeface="Poppins"/>
              <a:sym typeface="Poppins"/>
            </a:endParaRPr>
          </a:p>
          <a:p>
            <a:pPr algn="l">
              <a:lnSpc>
                <a:spcPts val="3300"/>
              </a:lnSpc>
            </a:pPr>
            <a:r>
              <a:rPr lang="en-US" sz="3000" b="1">
                <a:solidFill>
                  <a:srgbClr val="000000"/>
                </a:solidFill>
                <a:latin typeface="Poppins Bold"/>
                <a:ea typeface="Poppins Bold"/>
                <a:cs typeface="Poppins Bold"/>
                <a:sym typeface="Poppins Bold"/>
              </a:rPr>
              <a:t>Housing issues: </a:t>
            </a:r>
            <a:r>
              <a:rPr lang="en-US" sz="3000">
                <a:solidFill>
                  <a:srgbClr val="000000"/>
                </a:solidFill>
                <a:latin typeface="Poppins"/>
                <a:ea typeface="Poppins"/>
                <a:cs typeface="Poppins"/>
                <a:sym typeface="Poppins"/>
              </a:rPr>
              <a:t>6% of rural homes are inadequate quality</a:t>
            </a:r>
          </a:p>
          <a:p>
            <a:pPr algn="l">
              <a:lnSpc>
                <a:spcPts val="3300"/>
              </a:lnSpc>
            </a:pPr>
            <a:endParaRPr lang="en-US" sz="3000">
              <a:solidFill>
                <a:srgbClr val="000000"/>
              </a:solidFill>
              <a:latin typeface="Poppins"/>
              <a:ea typeface="Poppins"/>
              <a:cs typeface="Poppins"/>
              <a:sym typeface="Poppins"/>
            </a:endParaRPr>
          </a:p>
          <a:p>
            <a:pPr algn="l">
              <a:lnSpc>
                <a:spcPts val="3300"/>
              </a:lnSpc>
            </a:pPr>
            <a:r>
              <a:rPr lang="en-US" sz="3000" b="1">
                <a:solidFill>
                  <a:srgbClr val="000000"/>
                </a:solidFill>
                <a:latin typeface="Poppins Bold"/>
                <a:ea typeface="Poppins Bold"/>
                <a:cs typeface="Poppins Bold"/>
                <a:sym typeface="Poppins Bold"/>
              </a:rPr>
              <a:t>Food insecurity: </a:t>
            </a:r>
            <a:r>
              <a:rPr lang="en-US" sz="3000">
                <a:solidFill>
                  <a:srgbClr val="000000"/>
                </a:solidFill>
                <a:latin typeface="Poppins"/>
                <a:ea typeface="Poppins"/>
                <a:cs typeface="Poppins"/>
                <a:sym typeface="Poppins"/>
              </a:rPr>
              <a:t>15% of rural households lack access to healthy food</a:t>
            </a:r>
          </a:p>
          <a:p>
            <a:pPr algn="l">
              <a:lnSpc>
                <a:spcPts val="3300"/>
              </a:lnSpc>
            </a:pPr>
            <a:endParaRPr lang="en-US" sz="3000">
              <a:solidFill>
                <a:srgbClr val="000000"/>
              </a:solidFill>
              <a:latin typeface="Poppins"/>
              <a:ea typeface="Poppins"/>
              <a:cs typeface="Poppins"/>
              <a:sym typeface="Poppins"/>
            </a:endParaRPr>
          </a:p>
          <a:p>
            <a:pPr algn="l">
              <a:lnSpc>
                <a:spcPts val="3300"/>
              </a:lnSpc>
            </a:pPr>
            <a:r>
              <a:rPr lang="en-US" sz="3000" b="1">
                <a:solidFill>
                  <a:srgbClr val="000000"/>
                </a:solidFill>
                <a:latin typeface="Poppins Bold"/>
                <a:ea typeface="Poppins Bold"/>
                <a:cs typeface="Poppins Bold"/>
                <a:sym typeface="Poppins Bold"/>
              </a:rPr>
              <a:t>Childcare deserts: </a:t>
            </a:r>
            <a:r>
              <a:rPr lang="en-US" sz="3000">
                <a:solidFill>
                  <a:srgbClr val="000000"/>
                </a:solidFill>
                <a:latin typeface="Poppins"/>
                <a:ea typeface="Poppins"/>
                <a:cs typeface="Poppins"/>
                <a:sym typeface="Poppins"/>
              </a:rPr>
              <a:t>36% of rural Nebraskans live in areas lacking childcare</a:t>
            </a:r>
          </a:p>
          <a:p>
            <a:pPr algn="l">
              <a:lnSpc>
                <a:spcPts val="3300"/>
              </a:lnSpc>
            </a:pPr>
            <a:endParaRPr lang="en-US" sz="3000">
              <a:solidFill>
                <a:srgbClr val="000000"/>
              </a:solidFill>
              <a:latin typeface="Poppins"/>
              <a:ea typeface="Poppins"/>
              <a:cs typeface="Poppins"/>
              <a:sym typeface="Poppins"/>
            </a:endParaRPr>
          </a:p>
          <a:p>
            <a:pPr algn="l">
              <a:lnSpc>
                <a:spcPts val="3300"/>
              </a:lnSpc>
            </a:pPr>
            <a:r>
              <a:rPr lang="en-US" sz="3000" b="1">
                <a:solidFill>
                  <a:srgbClr val="000000"/>
                </a:solidFill>
                <a:latin typeface="Poppins Bold"/>
                <a:ea typeface="Poppins Bold"/>
                <a:cs typeface="Poppins Bold"/>
                <a:sym typeface="Poppins Bold"/>
              </a:rPr>
              <a:t>Transportation barriers: </a:t>
            </a:r>
            <a:r>
              <a:rPr lang="en-US" sz="3000">
                <a:solidFill>
                  <a:srgbClr val="000000"/>
                </a:solidFill>
                <a:latin typeface="Poppins"/>
                <a:ea typeface="Poppins"/>
                <a:cs typeface="Poppins"/>
                <a:sym typeface="Poppins"/>
              </a:rPr>
              <a:t>Rural residents travel twice the distance for healthcare</a:t>
            </a:r>
          </a:p>
          <a:p>
            <a:pPr algn="l">
              <a:lnSpc>
                <a:spcPts val="3300"/>
              </a:lnSpc>
            </a:pPr>
            <a:endParaRPr lang="en-US" sz="3000">
              <a:solidFill>
                <a:srgbClr val="000000"/>
              </a:solidFill>
              <a:latin typeface="Poppins"/>
              <a:ea typeface="Poppins"/>
              <a:cs typeface="Poppins"/>
              <a:sym typeface="Poppins"/>
            </a:endParaRPr>
          </a:p>
          <a:p>
            <a:pPr algn="l">
              <a:lnSpc>
                <a:spcPts val="3300"/>
              </a:lnSpc>
            </a:pPr>
            <a:r>
              <a:rPr lang="en-US" sz="3000" b="1">
                <a:solidFill>
                  <a:srgbClr val="000000"/>
                </a:solidFill>
                <a:latin typeface="Poppins Bold"/>
                <a:ea typeface="Poppins Bold"/>
                <a:cs typeface="Poppins Bold"/>
                <a:sym typeface="Poppins Bold"/>
              </a:rPr>
              <a:t>Closure of facilities and/or loss of services</a:t>
            </a:r>
          </a:p>
          <a:p>
            <a:pPr algn="l">
              <a:lnSpc>
                <a:spcPts val="3300"/>
              </a:lnSpc>
            </a:pPr>
            <a:endParaRPr lang="en-US" sz="3000" b="1">
              <a:solidFill>
                <a:srgbClr val="000000"/>
              </a:solidFill>
              <a:latin typeface="Poppins Bold"/>
              <a:ea typeface="Poppins Bold"/>
              <a:cs typeface="Poppins Bold"/>
              <a:sym typeface="Poppins Bold"/>
            </a:endParaRPr>
          </a:p>
          <a:p>
            <a:pPr algn="l">
              <a:lnSpc>
                <a:spcPts val="3300"/>
              </a:lnSpc>
            </a:pPr>
            <a:r>
              <a:rPr lang="en-US" sz="3000" b="1">
                <a:solidFill>
                  <a:srgbClr val="000000"/>
                </a:solidFill>
                <a:latin typeface="Poppins Bold"/>
                <a:ea typeface="Poppins Bold"/>
                <a:cs typeface="Poppins Bold"/>
                <a:sym typeface="Poppins Bold"/>
              </a:rPr>
              <a:t>Lack of providers: </a:t>
            </a:r>
            <a:r>
              <a:rPr lang="en-US" sz="3000">
                <a:solidFill>
                  <a:srgbClr val="000000"/>
                </a:solidFill>
                <a:latin typeface="Poppins"/>
                <a:ea typeface="Poppins"/>
                <a:cs typeface="Poppins"/>
                <a:sym typeface="Poppins"/>
              </a:rPr>
              <a:t>Only 7.7% of maternity care providers practice in rural NE counties</a:t>
            </a:r>
          </a:p>
          <a:p>
            <a:pPr algn="l">
              <a:lnSpc>
                <a:spcPts val="3300"/>
              </a:lnSpc>
            </a:pPr>
            <a:endParaRPr lang="en-US" sz="3000">
              <a:solidFill>
                <a:srgbClr val="000000"/>
              </a:solidFill>
              <a:latin typeface="Poppins"/>
              <a:ea typeface="Poppins"/>
              <a:cs typeface="Poppins"/>
              <a:sym typeface="Poppins"/>
            </a:endParaRPr>
          </a:p>
        </p:txBody>
      </p:sp>
      <p:grpSp>
        <p:nvGrpSpPr>
          <p:cNvPr id="4" name="Group 4"/>
          <p:cNvGrpSpPr/>
          <p:nvPr/>
        </p:nvGrpSpPr>
        <p:grpSpPr>
          <a:xfrm>
            <a:off x="13373203" y="4662458"/>
            <a:ext cx="4595842" cy="459584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1F2B"/>
            </a:solidFill>
          </p:spPr>
          <p:txBody>
            <a:bodyPr/>
            <a:lstStyle/>
            <a:p>
              <a:endParaRPr lang="en-US"/>
            </a:p>
          </p:txBody>
        </p:sp>
        <p:sp>
          <p:nvSpPr>
            <p:cNvPr id="6" name="TextBox 6"/>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7" name="Group 7"/>
          <p:cNvGrpSpPr/>
          <p:nvPr/>
        </p:nvGrpSpPr>
        <p:grpSpPr>
          <a:xfrm>
            <a:off x="13565634" y="4854889"/>
            <a:ext cx="4210980" cy="421098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9" name="TextBox 9"/>
            <p:cNvSpPr txBox="1"/>
            <p:nvPr/>
          </p:nvSpPr>
          <p:spPr>
            <a:xfrm>
              <a:off x="76200" y="19050"/>
              <a:ext cx="660400" cy="717550"/>
            </a:xfrm>
            <a:prstGeom prst="rect">
              <a:avLst/>
            </a:prstGeom>
          </p:spPr>
          <p:txBody>
            <a:bodyPr lIns="31461" tIns="31461" rIns="31461" bIns="31461" rtlCol="0" anchor="ctr"/>
            <a:lstStyle/>
            <a:p>
              <a:pPr algn="ctr">
                <a:lnSpc>
                  <a:spcPts val="2660"/>
                </a:lnSpc>
              </a:pPr>
              <a:endParaRPr/>
            </a:p>
          </p:txBody>
        </p:sp>
      </p:grpSp>
      <p:grpSp>
        <p:nvGrpSpPr>
          <p:cNvPr id="10" name="Group 10"/>
          <p:cNvGrpSpPr/>
          <p:nvPr/>
        </p:nvGrpSpPr>
        <p:grpSpPr>
          <a:xfrm>
            <a:off x="14895317" y="2118510"/>
            <a:ext cx="3182784" cy="318278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1F2B"/>
            </a:solidFill>
          </p:spPr>
          <p:txBody>
            <a:bodyPr/>
            <a:lstStyle/>
            <a:p>
              <a:endParaRPr lang="en-US"/>
            </a:p>
          </p:txBody>
        </p:sp>
        <p:sp>
          <p:nvSpPr>
            <p:cNvPr id="12" name="TextBox 12"/>
            <p:cNvSpPr txBox="1"/>
            <p:nvPr/>
          </p:nvSpPr>
          <p:spPr>
            <a:xfrm>
              <a:off x="76200" y="19050"/>
              <a:ext cx="660400" cy="717550"/>
            </a:xfrm>
            <a:prstGeom prst="rect">
              <a:avLst/>
            </a:prstGeom>
          </p:spPr>
          <p:txBody>
            <a:bodyPr lIns="20295" tIns="20295" rIns="20295" bIns="20295" rtlCol="0" anchor="ctr"/>
            <a:lstStyle/>
            <a:p>
              <a:pPr algn="ctr">
                <a:lnSpc>
                  <a:spcPts val="2660"/>
                </a:lnSpc>
              </a:pPr>
              <a:endParaRPr/>
            </a:p>
          </p:txBody>
        </p:sp>
      </p:grpSp>
      <p:grpSp>
        <p:nvGrpSpPr>
          <p:cNvPr id="13" name="Group 13"/>
          <p:cNvGrpSpPr/>
          <p:nvPr/>
        </p:nvGrpSpPr>
        <p:grpSpPr>
          <a:xfrm>
            <a:off x="15070496" y="2293689"/>
            <a:ext cx="2832426" cy="283242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5" name="TextBox 15"/>
            <p:cNvSpPr txBox="1"/>
            <p:nvPr/>
          </p:nvSpPr>
          <p:spPr>
            <a:xfrm>
              <a:off x="76200" y="19050"/>
              <a:ext cx="660400" cy="717550"/>
            </a:xfrm>
            <a:prstGeom prst="rect">
              <a:avLst/>
            </a:prstGeom>
          </p:spPr>
          <p:txBody>
            <a:bodyPr lIns="20295" tIns="20295" rIns="20295" bIns="20295" rtlCol="0" anchor="ctr"/>
            <a:lstStyle/>
            <a:p>
              <a:pPr algn="ctr">
                <a:lnSpc>
                  <a:spcPts val="2660"/>
                </a:lnSpc>
              </a:pPr>
              <a:endParaRPr/>
            </a:p>
          </p:txBody>
        </p:sp>
      </p:grpSp>
      <p:grpSp>
        <p:nvGrpSpPr>
          <p:cNvPr id="16" name="Group 16"/>
          <p:cNvGrpSpPr/>
          <p:nvPr/>
        </p:nvGrpSpPr>
        <p:grpSpPr>
          <a:xfrm rot="5780901">
            <a:off x="11896173" y="-7932186"/>
            <a:ext cx="4063084" cy="13296336"/>
            <a:chOff x="0" y="0"/>
            <a:chExt cx="1070113" cy="3501916"/>
          </a:xfrm>
        </p:grpSpPr>
        <p:sp>
          <p:nvSpPr>
            <p:cNvPr id="17" name="Freeform 17"/>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18" name="TextBox 18"/>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3709994">
            <a:off x="15699365" y="-6388212"/>
            <a:ext cx="2573469" cy="12701748"/>
            <a:chOff x="0" y="0"/>
            <a:chExt cx="677786" cy="3345316"/>
          </a:xfrm>
        </p:grpSpPr>
        <p:sp>
          <p:nvSpPr>
            <p:cNvPr id="20" name="Freeform 20"/>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21" name="TextBox 21"/>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4045679" y="5288855"/>
            <a:ext cx="3213621" cy="3213621"/>
          </a:xfrm>
          <a:custGeom>
            <a:avLst/>
            <a:gdLst/>
            <a:ahLst/>
            <a:cxnLst/>
            <a:rect l="l" t="t" r="r" b="b"/>
            <a:pathLst>
              <a:path w="3213621" h="3213621">
                <a:moveTo>
                  <a:pt x="0" y="0"/>
                </a:moveTo>
                <a:lnTo>
                  <a:pt x="3213621" y="0"/>
                </a:lnTo>
                <a:lnTo>
                  <a:pt x="3213621" y="3213621"/>
                </a:lnTo>
                <a:lnTo>
                  <a:pt x="0" y="32136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450907" y="2718578"/>
            <a:ext cx="2071604" cy="1709073"/>
          </a:xfrm>
          <a:custGeom>
            <a:avLst/>
            <a:gdLst/>
            <a:ahLst/>
            <a:cxnLst/>
            <a:rect l="l" t="t" r="r" b="b"/>
            <a:pathLst>
              <a:path w="2071604" h="1709073">
                <a:moveTo>
                  <a:pt x="0" y="0"/>
                </a:moveTo>
                <a:lnTo>
                  <a:pt x="2071604" y="0"/>
                </a:lnTo>
                <a:lnTo>
                  <a:pt x="2071604" y="1709074"/>
                </a:lnTo>
                <a:lnTo>
                  <a:pt x="0" y="17090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TextBox 24"/>
          <p:cNvSpPr txBox="1"/>
          <p:nvPr/>
        </p:nvSpPr>
        <p:spPr>
          <a:xfrm>
            <a:off x="11507060" y="9677400"/>
            <a:ext cx="6269554" cy="285750"/>
          </a:xfrm>
          <a:prstGeom prst="rect">
            <a:avLst/>
          </a:prstGeom>
        </p:spPr>
        <p:txBody>
          <a:bodyPr lIns="0" tIns="0" rIns="0" bIns="0" rtlCol="0" anchor="t">
            <a:spAutoFit/>
          </a:bodyPr>
          <a:lstStyle/>
          <a:p>
            <a:pPr algn="r">
              <a:lnSpc>
                <a:spcPts val="2159"/>
              </a:lnSpc>
            </a:pPr>
            <a:r>
              <a:rPr lang="en-US" sz="1799" u="sng">
                <a:solidFill>
                  <a:srgbClr val="000000"/>
                </a:solidFill>
                <a:latin typeface="Poppins"/>
                <a:ea typeface="Poppins"/>
                <a:cs typeface="Poppins"/>
                <a:sym typeface="Poppins"/>
                <a:hlinkClick r:id="rId6" tooltip="https://www.nebraskahospitals.org/file_download/inline/91185cf5-ce5e-4aa8-87c0-12fbe7556809"/>
              </a:rPr>
              <a:t>Nebraska Hospital Association, 2024</a:t>
            </a:r>
            <a:r>
              <a:rPr lang="en-US" sz="1799">
                <a:solidFill>
                  <a:srgbClr val="000000"/>
                </a:solidFill>
                <a:latin typeface="Poppins"/>
                <a:ea typeface="Poppins"/>
                <a:cs typeface="Poppins"/>
                <a:sym typeface="Poppins"/>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Freeform 2"/>
          <p:cNvSpPr/>
          <p:nvPr/>
        </p:nvSpPr>
        <p:spPr>
          <a:xfrm>
            <a:off x="-1346703" y="-143525"/>
            <a:ext cx="19820895" cy="10888955"/>
          </a:xfrm>
          <a:custGeom>
            <a:avLst/>
            <a:gdLst/>
            <a:ahLst/>
            <a:cxnLst/>
            <a:rect l="l" t="t" r="r" b="b"/>
            <a:pathLst>
              <a:path w="19820895" h="10888955">
                <a:moveTo>
                  <a:pt x="0" y="0"/>
                </a:moveTo>
                <a:lnTo>
                  <a:pt x="19820895" y="0"/>
                </a:lnTo>
                <a:lnTo>
                  <a:pt x="19820895" y="10888954"/>
                </a:lnTo>
                <a:lnTo>
                  <a:pt x="0" y="10888954"/>
                </a:lnTo>
                <a:lnTo>
                  <a:pt x="0" y="0"/>
                </a:lnTo>
                <a:close/>
              </a:path>
            </a:pathLst>
          </a:custGeom>
          <a:blipFill>
            <a:blip r:embed="rId2">
              <a:alphaModFix amt="35000"/>
            </a:blip>
            <a:stretch>
              <a:fillRect l="-9686" t="-9003" r="-9432" b="-68008"/>
            </a:stretch>
          </a:blipFill>
        </p:spPr>
        <p:txBody>
          <a:bodyPr/>
          <a:lstStyle/>
          <a:p>
            <a:endParaRPr lang="en-US"/>
          </a:p>
        </p:txBody>
      </p:sp>
      <p:grpSp>
        <p:nvGrpSpPr>
          <p:cNvPr id="3" name="Group 3"/>
          <p:cNvGrpSpPr/>
          <p:nvPr/>
        </p:nvGrpSpPr>
        <p:grpSpPr>
          <a:xfrm>
            <a:off x="10386003" y="6763733"/>
            <a:ext cx="11376721" cy="8532541"/>
            <a:chOff x="0" y="0"/>
            <a:chExt cx="812800" cy="609600"/>
          </a:xfrm>
        </p:grpSpPr>
        <p:sp>
          <p:nvSpPr>
            <p:cNvPr id="4" name="Freeform 4"/>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471399" y="9479080"/>
            <a:ext cx="12320774" cy="8532541"/>
            <a:chOff x="0" y="0"/>
            <a:chExt cx="880247" cy="609600"/>
          </a:xfrm>
        </p:grpSpPr>
        <p:sp>
          <p:nvSpPr>
            <p:cNvPr id="7" name="Freeform 7"/>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FFFFFF"/>
            </a:solidFill>
          </p:spPr>
          <p:txBody>
            <a:bodyPr/>
            <a:lstStyle/>
            <a:p>
              <a:endParaRPr lang="en-US"/>
            </a:p>
          </p:txBody>
        </p:sp>
        <p:sp>
          <p:nvSpPr>
            <p:cNvPr id="8" name="TextBox 8"/>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28409" y="-6644026"/>
            <a:ext cx="10230302" cy="7672726"/>
            <a:chOff x="0" y="0"/>
            <a:chExt cx="812800" cy="609600"/>
          </a:xfrm>
        </p:grpSpPr>
        <p:sp>
          <p:nvSpPr>
            <p:cNvPr id="10" name="Freeform 10"/>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070552" y="-6327082"/>
            <a:ext cx="5115151" cy="7672726"/>
            <a:chOff x="0" y="0"/>
            <a:chExt cx="406400" cy="609600"/>
          </a:xfrm>
        </p:grpSpPr>
        <p:sp>
          <p:nvSpPr>
            <p:cNvPr id="13" name="Freeform 13"/>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FFFFFF"/>
            </a:solidFill>
          </p:spPr>
          <p:txBody>
            <a:bodyPr/>
            <a:lstStyle/>
            <a:p>
              <a:endParaRPr lang="en-US"/>
            </a:p>
          </p:txBody>
        </p:sp>
        <p:sp>
          <p:nvSpPr>
            <p:cNvPr id="14" name="TextBox 14"/>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28700" y="1717580"/>
            <a:ext cx="16230600" cy="3181350"/>
          </a:xfrm>
          <a:prstGeom prst="rect">
            <a:avLst/>
          </a:prstGeom>
        </p:spPr>
        <p:txBody>
          <a:bodyPr lIns="0" tIns="0" rIns="0" bIns="0" rtlCol="0" anchor="t">
            <a:spAutoFit/>
          </a:bodyPr>
          <a:lstStyle/>
          <a:p>
            <a:pPr algn="l">
              <a:lnSpc>
                <a:spcPts val="8399"/>
              </a:lnSpc>
            </a:pPr>
            <a:r>
              <a:rPr lang="en-US" sz="6999" b="1">
                <a:solidFill>
                  <a:srgbClr val="000000"/>
                </a:solidFill>
                <a:latin typeface="Barlow Bold"/>
                <a:ea typeface="Barlow Bold"/>
                <a:cs typeface="Barlow Bold"/>
                <a:sym typeface="Barlow Bold"/>
              </a:rPr>
              <a:t>NEBRASKA PERINATAL QUALITY IMPROVEMENT COLLABORATIVE (NPQIC)  MATERNAL SAFETY INITIATIVES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29749" y="338137"/>
            <a:ext cx="10628501" cy="1371600"/>
          </a:xfrm>
          <a:prstGeom prst="rect">
            <a:avLst/>
          </a:prstGeom>
        </p:spPr>
        <p:txBody>
          <a:bodyPr lIns="0" tIns="0" rIns="0" bIns="0" rtlCol="0" anchor="t">
            <a:spAutoFit/>
          </a:bodyPr>
          <a:lstStyle/>
          <a:p>
            <a:pPr algn="ctr">
              <a:lnSpc>
                <a:spcPts val="10799"/>
              </a:lnSpc>
            </a:pPr>
            <a:r>
              <a:rPr lang="en-US" sz="8999" b="1">
                <a:solidFill>
                  <a:srgbClr val="000000"/>
                </a:solidFill>
                <a:latin typeface="Barlow Ultra-Bold"/>
                <a:ea typeface="Barlow Ultra-Bold"/>
                <a:cs typeface="Barlow Ultra-Bold"/>
                <a:sym typeface="Barlow Ultra-Bold"/>
              </a:rPr>
              <a:t>WHAT IS NPQIC?</a:t>
            </a:r>
          </a:p>
        </p:txBody>
      </p:sp>
      <p:grpSp>
        <p:nvGrpSpPr>
          <p:cNvPr id="3" name="Group 3"/>
          <p:cNvGrpSpPr/>
          <p:nvPr/>
        </p:nvGrpSpPr>
        <p:grpSpPr>
          <a:xfrm rot="-1807184">
            <a:off x="15856045" y="-6896868"/>
            <a:ext cx="2573469" cy="12701748"/>
            <a:chOff x="0" y="0"/>
            <a:chExt cx="677786" cy="3345316"/>
          </a:xfrm>
        </p:grpSpPr>
        <p:sp>
          <p:nvSpPr>
            <p:cNvPr id="4" name="Freeform 4"/>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5" name="TextBox 5"/>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812374">
            <a:off x="-1390769" y="-9323688"/>
            <a:ext cx="4063084" cy="17171291"/>
            <a:chOff x="0" y="0"/>
            <a:chExt cx="1070113" cy="4522480"/>
          </a:xfrm>
        </p:grpSpPr>
        <p:sp>
          <p:nvSpPr>
            <p:cNvPr id="7" name="Freeform 7"/>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CB1F2B"/>
            </a:solidFill>
          </p:spPr>
          <p:txBody>
            <a:bodyPr/>
            <a:lstStyle/>
            <a:p>
              <a:endParaRPr lang="en-US"/>
            </a:p>
          </p:txBody>
        </p:sp>
        <p:sp>
          <p:nvSpPr>
            <p:cNvPr id="8" name="TextBox 8"/>
            <p:cNvSpPr txBox="1"/>
            <p:nvPr/>
          </p:nvSpPr>
          <p:spPr>
            <a:xfrm>
              <a:off x="0" y="-57150"/>
              <a:ext cx="1070113" cy="457963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6914998">
            <a:off x="6503" y="-5051696"/>
            <a:ext cx="4063084" cy="8262910"/>
            <a:chOff x="0" y="0"/>
            <a:chExt cx="1070113" cy="2176240"/>
          </a:xfrm>
        </p:grpSpPr>
        <p:sp>
          <p:nvSpPr>
            <p:cNvPr id="10" name="Freeform 10"/>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D86464"/>
            </a:solidFill>
          </p:spPr>
          <p:txBody>
            <a:bodyPr/>
            <a:lstStyle/>
            <a:p>
              <a:endParaRPr lang="en-US"/>
            </a:p>
          </p:txBody>
        </p:sp>
        <p:sp>
          <p:nvSpPr>
            <p:cNvPr id="11" name="TextBox 11"/>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3889724">
            <a:off x="14218520" y="-5051696"/>
            <a:ext cx="4063084" cy="8262910"/>
            <a:chOff x="0" y="0"/>
            <a:chExt cx="1070113" cy="2176240"/>
          </a:xfrm>
        </p:grpSpPr>
        <p:sp>
          <p:nvSpPr>
            <p:cNvPr id="13" name="Freeform 13"/>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D86464"/>
            </a:solidFill>
          </p:spPr>
          <p:txBody>
            <a:bodyPr/>
            <a:lstStyle/>
            <a:p>
              <a:endParaRPr lang="en-US"/>
            </a:p>
          </p:txBody>
        </p:sp>
        <p:sp>
          <p:nvSpPr>
            <p:cNvPr id="14" name="TextBox 14"/>
            <p:cNvSpPr txBox="1"/>
            <p:nvPr/>
          </p:nvSpPr>
          <p:spPr>
            <a:xfrm>
              <a:off x="0" y="-57150"/>
              <a:ext cx="1070113" cy="223339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5754061" y="8745233"/>
            <a:ext cx="2451906" cy="1541767"/>
          </a:xfrm>
          <a:custGeom>
            <a:avLst/>
            <a:gdLst/>
            <a:ahLst/>
            <a:cxnLst/>
            <a:rect l="l" t="t" r="r" b="b"/>
            <a:pathLst>
              <a:path w="2451906" h="1541767">
                <a:moveTo>
                  <a:pt x="0" y="0"/>
                </a:moveTo>
                <a:lnTo>
                  <a:pt x="2451906" y="0"/>
                </a:lnTo>
                <a:lnTo>
                  <a:pt x="2451906" y="1541767"/>
                </a:lnTo>
                <a:lnTo>
                  <a:pt x="0" y="1541767"/>
                </a:lnTo>
                <a:lnTo>
                  <a:pt x="0" y="0"/>
                </a:lnTo>
                <a:close/>
              </a:path>
            </a:pathLst>
          </a:custGeom>
          <a:blipFill>
            <a:blip r:embed="rId2"/>
            <a:stretch>
              <a:fillRect/>
            </a:stretch>
          </a:blipFill>
        </p:spPr>
        <p:txBody>
          <a:bodyPr/>
          <a:lstStyle/>
          <a:p>
            <a:endParaRPr lang="en-US"/>
          </a:p>
        </p:txBody>
      </p:sp>
      <p:sp>
        <p:nvSpPr>
          <p:cNvPr id="16" name="TextBox 16"/>
          <p:cNvSpPr txBox="1"/>
          <p:nvPr/>
        </p:nvSpPr>
        <p:spPr>
          <a:xfrm>
            <a:off x="1307986" y="2193770"/>
            <a:ext cx="15672028" cy="514350"/>
          </a:xfrm>
          <a:prstGeom prst="rect">
            <a:avLst/>
          </a:prstGeom>
        </p:spPr>
        <p:txBody>
          <a:bodyPr lIns="0" tIns="0" rIns="0" bIns="0" rtlCol="0" anchor="t">
            <a:spAutoFit/>
          </a:bodyPr>
          <a:lstStyle/>
          <a:p>
            <a:pPr algn="ctr">
              <a:lnSpc>
                <a:spcPts val="3839"/>
              </a:lnSpc>
            </a:pPr>
            <a:r>
              <a:rPr lang="en-US" sz="3199" b="1">
                <a:solidFill>
                  <a:srgbClr val="000000"/>
                </a:solidFill>
                <a:latin typeface="Poppins Bold"/>
                <a:ea typeface="Poppins Bold"/>
                <a:cs typeface="Poppins Bold"/>
                <a:sym typeface="Poppins Bold"/>
              </a:rPr>
              <a:t>State Perinatal Quality Improvement Collaborative (PQC), founded in 2015. </a:t>
            </a:r>
          </a:p>
        </p:txBody>
      </p:sp>
      <p:sp>
        <p:nvSpPr>
          <p:cNvPr id="17" name="TextBox 17"/>
          <p:cNvSpPr txBox="1"/>
          <p:nvPr/>
        </p:nvSpPr>
        <p:spPr>
          <a:xfrm>
            <a:off x="1815532" y="4531766"/>
            <a:ext cx="5621622" cy="3686175"/>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Current Initiatives: </a:t>
            </a:r>
          </a:p>
          <a:p>
            <a:pPr algn="l">
              <a:lnSpc>
                <a:spcPts val="3600"/>
              </a:lnSpc>
            </a:pPr>
            <a:endParaRPr lang="en-US" sz="3000" b="1">
              <a:solidFill>
                <a:srgbClr val="000000"/>
              </a:solidFill>
              <a:latin typeface="Poppins Bold"/>
              <a:ea typeface="Poppins Bold"/>
              <a:cs typeface="Poppins Bold"/>
              <a:sym typeface="Poppins Bold"/>
            </a:endParaRPr>
          </a:p>
          <a:p>
            <a:pPr marL="647700" lvl="1" indent="-323850" algn="l">
              <a:lnSpc>
                <a:spcPts val="3600"/>
              </a:lnSpc>
              <a:buFont typeface="Arial"/>
              <a:buChar char="•"/>
            </a:pPr>
            <a:r>
              <a:rPr lang="en-US" sz="3000">
                <a:solidFill>
                  <a:srgbClr val="000000"/>
                </a:solidFill>
                <a:latin typeface="Poppins"/>
                <a:ea typeface="Poppins"/>
                <a:cs typeface="Poppins"/>
                <a:sym typeface="Poppins"/>
              </a:rPr>
              <a:t>Postpartum Alert</a:t>
            </a:r>
          </a:p>
          <a:p>
            <a:pPr marL="647700" lvl="1" indent="-323850" algn="l">
              <a:lnSpc>
                <a:spcPts val="3600"/>
              </a:lnSpc>
              <a:buFont typeface="Arial"/>
              <a:buChar char="•"/>
            </a:pPr>
            <a:r>
              <a:rPr lang="en-US" sz="3000">
                <a:solidFill>
                  <a:srgbClr val="000000"/>
                </a:solidFill>
                <a:latin typeface="Poppins"/>
                <a:ea typeface="Poppins"/>
                <a:cs typeface="Poppins"/>
                <a:sym typeface="Poppins"/>
              </a:rPr>
              <a:t>Perinatal Substance Use Disorder</a:t>
            </a:r>
          </a:p>
          <a:p>
            <a:pPr marL="647700" lvl="1" indent="-323850" algn="l">
              <a:lnSpc>
                <a:spcPts val="3600"/>
              </a:lnSpc>
              <a:buFont typeface="Arial"/>
              <a:buChar char="•"/>
            </a:pPr>
            <a:r>
              <a:rPr lang="en-US" sz="3000">
                <a:solidFill>
                  <a:srgbClr val="000000"/>
                </a:solidFill>
                <a:latin typeface="Poppins"/>
                <a:ea typeface="Poppins"/>
                <a:cs typeface="Poppins"/>
                <a:sym typeface="Poppins"/>
              </a:rPr>
              <a:t>Obstetric Hemorrhage</a:t>
            </a:r>
          </a:p>
          <a:p>
            <a:pPr marL="647700" lvl="1" indent="-323850" algn="l">
              <a:lnSpc>
                <a:spcPts val="3600"/>
              </a:lnSpc>
              <a:buFont typeface="Arial"/>
              <a:buChar char="•"/>
            </a:pPr>
            <a:r>
              <a:rPr lang="en-US" sz="3000">
                <a:solidFill>
                  <a:srgbClr val="000000"/>
                </a:solidFill>
                <a:latin typeface="Poppins"/>
                <a:ea typeface="Poppins"/>
                <a:cs typeface="Poppins"/>
                <a:sym typeface="Poppins"/>
              </a:rPr>
              <a:t>Respectful Care </a:t>
            </a:r>
          </a:p>
          <a:p>
            <a:pPr algn="l">
              <a:lnSpc>
                <a:spcPts val="3600"/>
              </a:lnSpc>
            </a:pPr>
            <a:endParaRPr lang="en-US" sz="3000">
              <a:solidFill>
                <a:srgbClr val="000000"/>
              </a:solidFill>
              <a:latin typeface="Poppins"/>
              <a:ea typeface="Poppins"/>
              <a:cs typeface="Poppins"/>
              <a:sym typeface="Poppins"/>
            </a:endParaRPr>
          </a:p>
        </p:txBody>
      </p:sp>
      <p:sp>
        <p:nvSpPr>
          <p:cNvPr id="18" name="TextBox 18"/>
          <p:cNvSpPr txBox="1"/>
          <p:nvPr/>
        </p:nvSpPr>
        <p:spPr>
          <a:xfrm>
            <a:off x="1815532" y="3103016"/>
            <a:ext cx="14656935" cy="1000125"/>
          </a:xfrm>
          <a:prstGeom prst="rect">
            <a:avLst/>
          </a:prstGeom>
        </p:spPr>
        <p:txBody>
          <a:bodyPr lIns="0" tIns="0" rIns="0" bIns="0" rtlCol="0" anchor="t">
            <a:spAutoFit/>
          </a:bodyPr>
          <a:lstStyle/>
          <a:p>
            <a:pPr algn="l">
              <a:lnSpc>
                <a:spcPts val="3839"/>
              </a:lnSpc>
            </a:pPr>
            <a:r>
              <a:rPr lang="en-US" sz="3199" b="1">
                <a:solidFill>
                  <a:srgbClr val="000000"/>
                </a:solidFill>
                <a:latin typeface="Poppins Bold"/>
                <a:ea typeface="Poppins Bold"/>
                <a:cs typeface="Poppins Bold"/>
                <a:sym typeface="Poppins Bold"/>
              </a:rPr>
              <a:t>Mission: </a:t>
            </a:r>
            <a:r>
              <a:rPr lang="en-US" sz="3199">
                <a:solidFill>
                  <a:srgbClr val="000000"/>
                </a:solidFill>
                <a:latin typeface="Poppins"/>
                <a:ea typeface="Poppins"/>
                <a:cs typeface="Poppins"/>
                <a:sym typeface="Poppins"/>
              </a:rPr>
              <a:t>NPQIC seeks to improve the delivery of and access to evidence-based health care for all Nebraska mothers and newborns.</a:t>
            </a:r>
          </a:p>
        </p:txBody>
      </p:sp>
      <p:sp>
        <p:nvSpPr>
          <p:cNvPr id="19" name="TextBox 19"/>
          <p:cNvSpPr txBox="1"/>
          <p:nvPr/>
        </p:nvSpPr>
        <p:spPr>
          <a:xfrm>
            <a:off x="9093850" y="4531766"/>
            <a:ext cx="7498013" cy="5057775"/>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Previous Initiatives: </a:t>
            </a:r>
          </a:p>
          <a:p>
            <a:pPr algn="l">
              <a:lnSpc>
                <a:spcPts val="3600"/>
              </a:lnSpc>
            </a:pPr>
            <a:endParaRPr lang="en-US" sz="3000" b="1">
              <a:solidFill>
                <a:srgbClr val="000000"/>
              </a:solidFill>
              <a:latin typeface="Poppins Bold"/>
              <a:ea typeface="Poppins Bold"/>
              <a:cs typeface="Poppins Bold"/>
              <a:sym typeface="Poppins Bold"/>
            </a:endParaRPr>
          </a:p>
          <a:p>
            <a:pPr marL="647700" lvl="1" indent="-323850" algn="l">
              <a:lnSpc>
                <a:spcPts val="3600"/>
              </a:lnSpc>
              <a:buFont typeface="Arial"/>
              <a:buChar char="•"/>
            </a:pPr>
            <a:r>
              <a:rPr lang="en-US" sz="3000">
                <a:solidFill>
                  <a:srgbClr val="000000"/>
                </a:solidFill>
                <a:latin typeface="Poppins"/>
                <a:ea typeface="Poppins"/>
                <a:cs typeface="Poppins"/>
                <a:sym typeface="Poppins"/>
              </a:rPr>
              <a:t>Breastfeeding</a:t>
            </a:r>
          </a:p>
          <a:p>
            <a:pPr marL="647700" lvl="1" indent="-323850" algn="l">
              <a:lnSpc>
                <a:spcPts val="3600"/>
              </a:lnSpc>
              <a:buFont typeface="Arial"/>
              <a:buChar char="•"/>
            </a:pPr>
            <a:r>
              <a:rPr lang="en-US" sz="3000">
                <a:solidFill>
                  <a:srgbClr val="000000"/>
                </a:solidFill>
                <a:latin typeface="Poppins"/>
                <a:ea typeface="Poppins"/>
                <a:cs typeface="Poppins"/>
                <a:sym typeface="Poppins"/>
              </a:rPr>
              <a:t>Doula Support</a:t>
            </a:r>
          </a:p>
          <a:p>
            <a:pPr marL="647700" lvl="1" indent="-323850" algn="l">
              <a:lnSpc>
                <a:spcPts val="3600"/>
              </a:lnSpc>
              <a:buFont typeface="Arial"/>
              <a:buChar char="•"/>
            </a:pPr>
            <a:r>
              <a:rPr lang="en-US" sz="3000">
                <a:solidFill>
                  <a:srgbClr val="000000"/>
                </a:solidFill>
                <a:latin typeface="Poppins"/>
                <a:ea typeface="Poppins"/>
                <a:cs typeface="Poppins"/>
                <a:sym typeface="Poppins"/>
              </a:rPr>
              <a:t>Severe Hypertension</a:t>
            </a:r>
          </a:p>
          <a:p>
            <a:pPr marL="647700" lvl="1" indent="-323850" algn="l">
              <a:lnSpc>
                <a:spcPts val="3600"/>
              </a:lnSpc>
              <a:buFont typeface="Arial"/>
              <a:buChar char="•"/>
            </a:pPr>
            <a:r>
              <a:rPr lang="en-US" sz="3000">
                <a:solidFill>
                  <a:srgbClr val="000000"/>
                </a:solidFill>
                <a:latin typeface="Poppins"/>
                <a:ea typeface="Poppins"/>
                <a:cs typeface="Poppins"/>
                <a:sym typeface="Poppins"/>
              </a:rPr>
              <a:t>Prematurity Prevention</a:t>
            </a:r>
          </a:p>
          <a:p>
            <a:pPr marL="647700" lvl="1" indent="-323850" algn="l">
              <a:lnSpc>
                <a:spcPts val="3600"/>
              </a:lnSpc>
              <a:buFont typeface="Arial"/>
              <a:buChar char="•"/>
            </a:pPr>
            <a:r>
              <a:rPr lang="en-US" sz="3000">
                <a:solidFill>
                  <a:srgbClr val="000000"/>
                </a:solidFill>
                <a:latin typeface="Poppins"/>
                <a:ea typeface="Poppins"/>
                <a:cs typeface="Poppins"/>
                <a:sym typeface="Poppins"/>
              </a:rPr>
              <a:t>Hyperbilirubinemia</a:t>
            </a:r>
          </a:p>
          <a:p>
            <a:pPr marL="647700" lvl="1" indent="-323850" algn="l">
              <a:lnSpc>
                <a:spcPts val="3600"/>
              </a:lnSpc>
              <a:buFont typeface="Arial"/>
              <a:buChar char="•"/>
            </a:pPr>
            <a:r>
              <a:rPr lang="en-US" sz="3000">
                <a:solidFill>
                  <a:srgbClr val="000000"/>
                </a:solidFill>
                <a:latin typeface="Poppins"/>
                <a:ea typeface="Poppins"/>
                <a:cs typeface="Poppins"/>
                <a:sym typeface="Poppins"/>
              </a:rPr>
              <a:t>Perinatal Mental Health</a:t>
            </a:r>
          </a:p>
          <a:p>
            <a:pPr marL="647700" lvl="1" indent="-323850" algn="l">
              <a:lnSpc>
                <a:spcPts val="3600"/>
              </a:lnSpc>
              <a:buFont typeface="Arial"/>
              <a:buChar char="•"/>
            </a:pPr>
            <a:r>
              <a:rPr lang="en-US" sz="3000">
                <a:solidFill>
                  <a:srgbClr val="000000"/>
                </a:solidFill>
                <a:latin typeface="Poppins"/>
                <a:ea typeface="Poppins"/>
                <a:cs typeface="Poppins"/>
                <a:sym typeface="Poppins"/>
              </a:rPr>
              <a:t>Prevention of Primary Cesarean</a:t>
            </a:r>
          </a:p>
          <a:p>
            <a:pPr marL="647700" lvl="1" indent="-323850" algn="l">
              <a:lnSpc>
                <a:spcPts val="3600"/>
              </a:lnSpc>
              <a:buFont typeface="Arial"/>
              <a:buChar char="•"/>
            </a:pPr>
            <a:r>
              <a:rPr lang="en-US" sz="3000">
                <a:solidFill>
                  <a:srgbClr val="000000"/>
                </a:solidFill>
                <a:latin typeface="Poppins"/>
                <a:ea typeface="Poppins"/>
                <a:cs typeface="Poppins"/>
                <a:sym typeface="Poppins"/>
              </a:rPr>
              <a:t>Count the Kicks</a:t>
            </a:r>
          </a:p>
          <a:p>
            <a:pPr algn="l">
              <a:lnSpc>
                <a:spcPts val="3600"/>
              </a:lnSpc>
            </a:pPr>
            <a:endParaRPr lang="en-US" sz="3000">
              <a:solidFill>
                <a:srgbClr val="000000"/>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4145" y="9719678"/>
            <a:ext cx="20443391" cy="0"/>
          </a:xfrm>
          <a:prstGeom prst="line">
            <a:avLst/>
          </a:prstGeom>
          <a:ln w="28575" cap="flat">
            <a:solidFill>
              <a:srgbClr val="CB1F2B"/>
            </a:solidFill>
            <a:prstDash val="solid"/>
            <a:headEnd type="none" w="sm" len="sm"/>
            <a:tailEnd type="none" w="sm" len="sm"/>
          </a:ln>
        </p:spPr>
        <p:txBody>
          <a:bodyPr/>
          <a:lstStyle/>
          <a:p>
            <a:endParaRPr lang="en-US"/>
          </a:p>
        </p:txBody>
      </p:sp>
      <p:sp>
        <p:nvSpPr>
          <p:cNvPr id="3" name="AutoShape 3"/>
          <p:cNvSpPr/>
          <p:nvPr/>
        </p:nvSpPr>
        <p:spPr>
          <a:xfrm flipV="1">
            <a:off x="11850061" y="793106"/>
            <a:ext cx="6923190" cy="0"/>
          </a:xfrm>
          <a:prstGeom prst="line">
            <a:avLst/>
          </a:prstGeom>
          <a:ln w="76200" cap="flat">
            <a:solidFill>
              <a:srgbClr val="CB1F2B"/>
            </a:solidFill>
            <a:prstDash val="solid"/>
            <a:headEnd type="none" w="sm" len="sm"/>
            <a:tailEnd type="none" w="sm" len="sm"/>
          </a:ln>
        </p:spPr>
        <p:txBody>
          <a:bodyPr/>
          <a:lstStyle/>
          <a:p>
            <a:endParaRPr lang="en-US"/>
          </a:p>
        </p:txBody>
      </p:sp>
      <p:sp>
        <p:nvSpPr>
          <p:cNvPr id="4" name="TextBox 4"/>
          <p:cNvSpPr txBox="1"/>
          <p:nvPr/>
        </p:nvSpPr>
        <p:spPr>
          <a:xfrm>
            <a:off x="605886" y="1934739"/>
            <a:ext cx="15914870" cy="7295769"/>
          </a:xfrm>
          <a:prstGeom prst="rect">
            <a:avLst/>
          </a:prstGeom>
        </p:spPr>
        <p:txBody>
          <a:bodyPr lIns="0" tIns="0" rIns="0" bIns="0" rtlCol="0" anchor="t">
            <a:spAutoFit/>
          </a:bodyPr>
          <a:lstStyle/>
          <a:p>
            <a:pPr marL="906780" lvl="1" indent="-453390" algn="l">
              <a:lnSpc>
                <a:spcPts val="5795"/>
              </a:lnSpc>
              <a:buFont typeface="Arial"/>
              <a:buChar char="•"/>
            </a:pPr>
            <a:r>
              <a:rPr lang="en-US" sz="4200">
                <a:solidFill>
                  <a:srgbClr val="000000"/>
                </a:solidFill>
                <a:latin typeface="Poppins"/>
                <a:ea typeface="Poppins"/>
                <a:cs typeface="Poppins"/>
                <a:sym typeface="Poppins"/>
              </a:rPr>
              <a:t>A statewide maternal safety program that launched </a:t>
            </a:r>
            <a:r>
              <a:rPr lang="en-US" sz="4200" b="1">
                <a:solidFill>
                  <a:srgbClr val="000000"/>
                </a:solidFill>
                <a:latin typeface="Poppins Bold"/>
                <a:ea typeface="Poppins Bold"/>
                <a:cs typeface="Poppins Bold"/>
                <a:sym typeface="Poppins Bold"/>
              </a:rPr>
              <a:t>May 15th, 2025</a:t>
            </a:r>
          </a:p>
          <a:p>
            <a:pPr marL="906780" lvl="1" indent="-453390" algn="l">
              <a:lnSpc>
                <a:spcPts val="5795"/>
              </a:lnSpc>
              <a:buFont typeface="Arial"/>
              <a:buChar char="•"/>
            </a:pPr>
            <a:r>
              <a:rPr lang="en-US" sz="4200">
                <a:solidFill>
                  <a:srgbClr val="000000"/>
                </a:solidFill>
                <a:latin typeface="Poppins"/>
                <a:ea typeface="Poppins"/>
                <a:cs typeface="Poppins"/>
                <a:sym typeface="Poppins"/>
              </a:rPr>
              <a:t>Aims to reduce maternal mortality and improve postpartum care.​</a:t>
            </a:r>
          </a:p>
          <a:p>
            <a:pPr marL="906780" lvl="1" indent="-453390" algn="l">
              <a:lnSpc>
                <a:spcPts val="5795"/>
              </a:lnSpc>
              <a:buFont typeface="Arial"/>
              <a:buChar char="•"/>
            </a:pPr>
            <a:r>
              <a:rPr lang="en-US" sz="4200">
                <a:solidFill>
                  <a:srgbClr val="000000"/>
                </a:solidFill>
                <a:latin typeface="Poppins"/>
                <a:ea typeface="Poppins"/>
                <a:cs typeface="Poppins"/>
                <a:sym typeface="Poppins"/>
              </a:rPr>
              <a:t>A visual alert system using </a:t>
            </a:r>
            <a:r>
              <a:rPr lang="en-US" sz="4200" b="1">
                <a:solidFill>
                  <a:srgbClr val="00848E"/>
                </a:solidFill>
                <a:latin typeface="Poppins Bold"/>
                <a:ea typeface="Poppins Bold"/>
                <a:cs typeface="Poppins Bold"/>
                <a:sym typeface="Poppins Bold"/>
              </a:rPr>
              <a:t>teal wristbands</a:t>
            </a:r>
            <a:r>
              <a:rPr lang="en-US" sz="4200">
                <a:solidFill>
                  <a:srgbClr val="000000"/>
                </a:solidFill>
                <a:latin typeface="Poppins"/>
                <a:ea typeface="Poppins"/>
                <a:cs typeface="Poppins"/>
                <a:sym typeface="Poppins"/>
              </a:rPr>
              <a:t>.​</a:t>
            </a:r>
          </a:p>
          <a:p>
            <a:pPr marL="906780" lvl="1" indent="-453390" algn="l">
              <a:lnSpc>
                <a:spcPts val="5795"/>
              </a:lnSpc>
              <a:buFont typeface="Arial"/>
              <a:buChar char="•"/>
            </a:pPr>
            <a:r>
              <a:rPr lang="en-US" sz="4200">
                <a:solidFill>
                  <a:srgbClr val="000000"/>
                </a:solidFill>
                <a:latin typeface="Poppins"/>
                <a:ea typeface="Poppins"/>
                <a:cs typeface="Poppins"/>
                <a:sym typeface="Poppins"/>
              </a:rPr>
              <a:t>Worn by postpartum patients for </a:t>
            </a:r>
            <a:r>
              <a:rPr lang="en-US" sz="4200" b="1">
                <a:solidFill>
                  <a:srgbClr val="CB1F2B"/>
                </a:solidFill>
                <a:latin typeface="Poppins Bold"/>
                <a:ea typeface="Poppins Bold"/>
                <a:cs typeface="Poppins Bold"/>
                <a:sym typeface="Poppins Bold"/>
              </a:rPr>
              <a:t>six weeks</a:t>
            </a:r>
            <a:r>
              <a:rPr lang="en-US" sz="4200">
                <a:solidFill>
                  <a:srgbClr val="000000"/>
                </a:solidFill>
                <a:latin typeface="Poppins"/>
                <a:ea typeface="Poppins"/>
                <a:cs typeface="Poppins"/>
                <a:sym typeface="Poppins"/>
              </a:rPr>
              <a:t> after delivery.​</a:t>
            </a:r>
          </a:p>
          <a:p>
            <a:pPr marL="906780" lvl="1" indent="-453390" algn="l">
              <a:lnSpc>
                <a:spcPts val="5795"/>
              </a:lnSpc>
              <a:buFont typeface="Arial"/>
              <a:buChar char="•"/>
            </a:pPr>
            <a:r>
              <a:rPr lang="en-US" sz="4200">
                <a:solidFill>
                  <a:srgbClr val="000000"/>
                </a:solidFill>
                <a:latin typeface="Poppins"/>
                <a:ea typeface="Poppins"/>
                <a:cs typeface="Poppins"/>
                <a:sym typeface="Poppins"/>
              </a:rPr>
              <a:t>Goal is to improve recognition and response to postpartum complications.</a:t>
            </a:r>
          </a:p>
          <a:p>
            <a:pPr algn="l">
              <a:lnSpc>
                <a:spcPts val="5040"/>
              </a:lnSpc>
            </a:pPr>
            <a:endParaRPr lang="en-US" sz="4200">
              <a:solidFill>
                <a:srgbClr val="000000"/>
              </a:solidFill>
              <a:latin typeface="Poppins"/>
              <a:ea typeface="Poppins"/>
              <a:cs typeface="Poppins"/>
              <a:sym typeface="Poppins"/>
            </a:endParaRPr>
          </a:p>
        </p:txBody>
      </p:sp>
      <p:sp>
        <p:nvSpPr>
          <p:cNvPr id="5" name="TextBox 5"/>
          <p:cNvSpPr txBox="1"/>
          <p:nvPr/>
        </p:nvSpPr>
        <p:spPr>
          <a:xfrm>
            <a:off x="605886" y="796792"/>
            <a:ext cx="16380214" cy="876300"/>
          </a:xfrm>
          <a:prstGeom prst="rect">
            <a:avLst/>
          </a:prstGeom>
        </p:spPr>
        <p:txBody>
          <a:bodyPr lIns="0" tIns="0" rIns="0" bIns="0" rtlCol="0" anchor="t">
            <a:spAutoFit/>
          </a:bodyPr>
          <a:lstStyle/>
          <a:p>
            <a:pPr algn="l">
              <a:lnSpc>
                <a:spcPts val="6840"/>
              </a:lnSpc>
            </a:pPr>
            <a:r>
              <a:rPr lang="en-US" sz="5700" b="1">
                <a:solidFill>
                  <a:srgbClr val="000000"/>
                </a:solidFill>
                <a:latin typeface="Barlow Bold"/>
                <a:ea typeface="Barlow Bold"/>
                <a:cs typeface="Barlow Bold"/>
                <a:sym typeface="Barlow Bold"/>
              </a:rPr>
              <a:t>POSTPARTUM ALERT INITIATIVE</a:t>
            </a:r>
          </a:p>
        </p:txBody>
      </p:sp>
      <p:sp>
        <p:nvSpPr>
          <p:cNvPr id="6" name="Freeform 6"/>
          <p:cNvSpPr/>
          <p:nvPr/>
        </p:nvSpPr>
        <p:spPr>
          <a:xfrm>
            <a:off x="13699287" y="6909337"/>
            <a:ext cx="4321101" cy="2810340"/>
          </a:xfrm>
          <a:custGeom>
            <a:avLst/>
            <a:gdLst/>
            <a:ahLst/>
            <a:cxnLst/>
            <a:rect l="l" t="t" r="r" b="b"/>
            <a:pathLst>
              <a:path w="4321101" h="2810340">
                <a:moveTo>
                  <a:pt x="0" y="0"/>
                </a:moveTo>
                <a:lnTo>
                  <a:pt x="4321102" y="0"/>
                </a:lnTo>
                <a:lnTo>
                  <a:pt x="4321102" y="2810341"/>
                </a:lnTo>
                <a:lnTo>
                  <a:pt x="0" y="2810341"/>
                </a:lnTo>
                <a:lnTo>
                  <a:pt x="0" y="0"/>
                </a:lnTo>
                <a:close/>
              </a:path>
            </a:pathLst>
          </a:custGeom>
          <a:blipFill>
            <a:blip r:embed="rId3"/>
            <a:stretch>
              <a:fillRect l="-17047" t="-17354" r="-16707" b="-19751"/>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717"/>
            <a:ext cx="18288000" cy="8761567"/>
          </a:xfrm>
          <a:custGeom>
            <a:avLst/>
            <a:gdLst/>
            <a:ahLst/>
            <a:cxnLst/>
            <a:rect l="l" t="t" r="r" b="b"/>
            <a:pathLst>
              <a:path w="18288000" h="8761567">
                <a:moveTo>
                  <a:pt x="0" y="0"/>
                </a:moveTo>
                <a:lnTo>
                  <a:pt x="18288000" y="0"/>
                </a:lnTo>
                <a:lnTo>
                  <a:pt x="18288000" y="8761566"/>
                </a:lnTo>
                <a:lnTo>
                  <a:pt x="0" y="8761566"/>
                </a:lnTo>
                <a:lnTo>
                  <a:pt x="0" y="0"/>
                </a:lnTo>
                <a:close/>
              </a:path>
            </a:pathLst>
          </a:custGeom>
          <a:blipFill>
            <a:blip r:embed="rId2"/>
            <a:stretch>
              <a:fillRect b="-17410"/>
            </a:stretch>
          </a:blipFill>
        </p:spPr>
        <p:txBody>
          <a:bodyPr/>
          <a:lstStyle/>
          <a:p>
            <a:endParaRPr lang="en-US"/>
          </a:p>
        </p:txBody>
      </p:sp>
      <p:grpSp>
        <p:nvGrpSpPr>
          <p:cNvPr id="3" name="Group 3"/>
          <p:cNvGrpSpPr/>
          <p:nvPr/>
        </p:nvGrpSpPr>
        <p:grpSpPr>
          <a:xfrm rot="5780901">
            <a:off x="11896173" y="-7932186"/>
            <a:ext cx="4063084" cy="13296336"/>
            <a:chOff x="0" y="0"/>
            <a:chExt cx="1070113" cy="3501916"/>
          </a:xfrm>
        </p:grpSpPr>
        <p:sp>
          <p:nvSpPr>
            <p:cNvPr id="4" name="Freeform 4"/>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5" name="TextBox 5"/>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709994">
            <a:off x="15699365" y="-6388212"/>
            <a:ext cx="2573469" cy="12701748"/>
            <a:chOff x="0" y="0"/>
            <a:chExt cx="677786" cy="3345316"/>
          </a:xfrm>
        </p:grpSpPr>
        <p:sp>
          <p:nvSpPr>
            <p:cNvPr id="7" name="Freeform 7"/>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8" name="TextBox 8"/>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08904">
            <a:off x="14559345" y="-7866239"/>
            <a:ext cx="3949924" cy="17171291"/>
            <a:chOff x="0" y="0"/>
            <a:chExt cx="1040309" cy="4522480"/>
          </a:xfrm>
        </p:grpSpPr>
        <p:sp>
          <p:nvSpPr>
            <p:cNvPr id="3" name="Freeform 3"/>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CB1F2B"/>
            </a:solidFill>
          </p:spPr>
          <p:txBody>
            <a:bodyPr/>
            <a:lstStyle/>
            <a:p>
              <a:endParaRPr lang="en-US"/>
            </a:p>
          </p:txBody>
        </p:sp>
        <p:sp>
          <p:nvSpPr>
            <p:cNvPr id="4" name="TextBox 4"/>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521197">
            <a:off x="16540986" y="-2105097"/>
            <a:ext cx="4063084" cy="17171291"/>
            <a:chOff x="0" y="0"/>
            <a:chExt cx="1070113" cy="4522480"/>
          </a:xfrm>
        </p:grpSpPr>
        <p:sp>
          <p:nvSpPr>
            <p:cNvPr id="6" name="Freeform 6"/>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D86464"/>
            </a:solidFill>
          </p:spPr>
          <p:txBody>
            <a:bodyPr/>
            <a:lstStyle/>
            <a:p>
              <a:endParaRPr lang="en-US"/>
            </a:p>
          </p:txBody>
        </p:sp>
        <p:sp>
          <p:nvSpPr>
            <p:cNvPr id="7" name="TextBox 7"/>
            <p:cNvSpPr txBox="1"/>
            <p:nvPr/>
          </p:nvSpPr>
          <p:spPr>
            <a:xfrm>
              <a:off x="0" y="-57150"/>
              <a:ext cx="1070113" cy="457963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028700" y="2639856"/>
            <a:ext cx="875369" cy="875369"/>
          </a:xfrm>
          <a:custGeom>
            <a:avLst/>
            <a:gdLst/>
            <a:ahLst/>
            <a:cxnLst/>
            <a:rect l="l" t="t" r="r" b="b"/>
            <a:pathLst>
              <a:path w="875369" h="875369">
                <a:moveTo>
                  <a:pt x="0" y="0"/>
                </a:moveTo>
                <a:lnTo>
                  <a:pt x="875369" y="0"/>
                </a:lnTo>
                <a:lnTo>
                  <a:pt x="875369" y="875369"/>
                </a:lnTo>
                <a:lnTo>
                  <a:pt x="0" y="875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028700" y="4488172"/>
            <a:ext cx="924314" cy="924314"/>
          </a:xfrm>
          <a:custGeom>
            <a:avLst/>
            <a:gdLst/>
            <a:ahLst/>
            <a:cxnLst/>
            <a:rect l="l" t="t" r="r" b="b"/>
            <a:pathLst>
              <a:path w="924314" h="924314">
                <a:moveTo>
                  <a:pt x="0" y="0"/>
                </a:moveTo>
                <a:lnTo>
                  <a:pt x="924314" y="0"/>
                </a:lnTo>
                <a:lnTo>
                  <a:pt x="924314" y="924314"/>
                </a:lnTo>
                <a:lnTo>
                  <a:pt x="0" y="924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35331" y="6593586"/>
            <a:ext cx="917683" cy="917683"/>
          </a:xfrm>
          <a:custGeom>
            <a:avLst/>
            <a:gdLst/>
            <a:ahLst/>
            <a:cxnLst/>
            <a:rect l="l" t="t" r="r" b="b"/>
            <a:pathLst>
              <a:path w="917683" h="917683">
                <a:moveTo>
                  <a:pt x="0" y="0"/>
                </a:moveTo>
                <a:lnTo>
                  <a:pt x="917683" y="0"/>
                </a:lnTo>
                <a:lnTo>
                  <a:pt x="917683" y="917683"/>
                </a:lnTo>
                <a:lnTo>
                  <a:pt x="0" y="9176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857250" y="1028700"/>
            <a:ext cx="8149058" cy="895350"/>
          </a:xfrm>
          <a:prstGeom prst="rect">
            <a:avLst/>
          </a:prstGeom>
        </p:spPr>
        <p:txBody>
          <a:bodyPr lIns="0" tIns="0" rIns="0" bIns="0" rtlCol="0" anchor="t">
            <a:spAutoFit/>
          </a:bodyPr>
          <a:lstStyle/>
          <a:p>
            <a:pPr algn="l">
              <a:lnSpc>
                <a:spcPts val="7080"/>
              </a:lnSpc>
            </a:pPr>
            <a:r>
              <a:rPr lang="en-US" sz="5900" b="1">
                <a:solidFill>
                  <a:srgbClr val="000000"/>
                </a:solidFill>
                <a:latin typeface="Barlow Ultra-Bold"/>
                <a:ea typeface="Barlow Ultra-Bold"/>
                <a:cs typeface="Barlow Ultra-Bold"/>
                <a:sym typeface="Barlow Ultra-Bold"/>
              </a:rPr>
              <a:t>OBJECTIVES</a:t>
            </a:r>
          </a:p>
        </p:txBody>
      </p:sp>
      <p:sp>
        <p:nvSpPr>
          <p:cNvPr id="12" name="TextBox 12"/>
          <p:cNvSpPr txBox="1"/>
          <p:nvPr/>
        </p:nvSpPr>
        <p:spPr>
          <a:xfrm>
            <a:off x="2354361" y="2820366"/>
            <a:ext cx="12428051" cy="485775"/>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DISCUSS THE CURRENT STATE OF PERINATAL HEALTH IN NEBRASKA</a:t>
            </a:r>
          </a:p>
        </p:txBody>
      </p:sp>
      <p:sp>
        <p:nvSpPr>
          <p:cNvPr id="13" name="TextBox 13"/>
          <p:cNvSpPr txBox="1"/>
          <p:nvPr/>
        </p:nvSpPr>
        <p:spPr>
          <a:xfrm>
            <a:off x="2354361" y="4469511"/>
            <a:ext cx="12428051" cy="942975"/>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DESCRIBE THE NEBRASKA PERINATAL QUALITY IMPROVEMENT COLLABORATIVE'S MATERNAL SAFETY INITIATIVES</a:t>
            </a:r>
          </a:p>
        </p:txBody>
      </p:sp>
      <p:sp>
        <p:nvSpPr>
          <p:cNvPr id="14" name="TextBox 14"/>
          <p:cNvSpPr txBox="1"/>
          <p:nvPr/>
        </p:nvSpPr>
        <p:spPr>
          <a:xfrm>
            <a:off x="2354361" y="6710058"/>
            <a:ext cx="12163907" cy="942975"/>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IDENTIFY STRATEGIES AND RESOURCES TO IMPROVE MATERNAL AND INFANT HEALTH IN RURAL HEALTHCARE SETTINGS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709994">
            <a:off x="15699365" y="-6388212"/>
            <a:ext cx="2573469" cy="12701748"/>
            <a:chOff x="0" y="0"/>
            <a:chExt cx="677786" cy="3345316"/>
          </a:xfrm>
        </p:grpSpPr>
        <p:sp>
          <p:nvSpPr>
            <p:cNvPr id="6" name="Freeform 6"/>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7" name="TextBox 7"/>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7095679" y="3280735"/>
            <a:ext cx="10873733" cy="4133280"/>
            <a:chOff x="0" y="0"/>
            <a:chExt cx="14498311" cy="5511040"/>
          </a:xfrm>
        </p:grpSpPr>
        <p:grpSp>
          <p:nvGrpSpPr>
            <p:cNvPr id="9" name="Group 9"/>
            <p:cNvGrpSpPr/>
            <p:nvPr/>
          </p:nvGrpSpPr>
          <p:grpSpPr>
            <a:xfrm>
              <a:off x="0" y="0"/>
              <a:ext cx="14498311" cy="5511040"/>
              <a:chOff x="0" y="0"/>
              <a:chExt cx="1272540" cy="483717"/>
            </a:xfrm>
          </p:grpSpPr>
          <p:sp>
            <p:nvSpPr>
              <p:cNvPr id="10" name="Freeform 10"/>
              <p:cNvSpPr/>
              <p:nvPr/>
            </p:nvSpPr>
            <p:spPr>
              <a:xfrm>
                <a:off x="0" y="0"/>
                <a:ext cx="1272540" cy="483717"/>
              </a:xfrm>
              <a:custGeom>
                <a:avLst/>
                <a:gdLst/>
                <a:ahLst/>
                <a:cxnLst/>
                <a:rect l="l" t="t" r="r" b="b"/>
                <a:pathLst>
                  <a:path w="1272540" h="483717">
                    <a:moveTo>
                      <a:pt x="1272540" y="0"/>
                    </a:moveTo>
                    <a:lnTo>
                      <a:pt x="1272540" y="483717"/>
                    </a:lnTo>
                    <a:lnTo>
                      <a:pt x="0" y="483717"/>
                    </a:lnTo>
                    <a:lnTo>
                      <a:pt x="0" y="0"/>
                    </a:lnTo>
                    <a:close/>
                  </a:path>
                </a:pathLst>
              </a:custGeom>
              <a:solidFill>
                <a:srgbClr val="FFFFFF"/>
              </a:solidFill>
              <a:ln w="76200" cap="sq">
                <a:solidFill>
                  <a:srgbClr val="CB1F2B"/>
                </a:solidFill>
                <a:prstDash val="solid"/>
                <a:miter/>
              </a:ln>
            </p:spPr>
            <p:txBody>
              <a:bodyPr/>
              <a:lstStyle/>
              <a:p>
                <a:endParaRPr lang="en-US"/>
              </a:p>
            </p:txBody>
          </p:sp>
          <p:sp>
            <p:nvSpPr>
              <p:cNvPr id="11" name="TextBox 11"/>
              <p:cNvSpPr txBox="1"/>
              <p:nvPr/>
            </p:nvSpPr>
            <p:spPr>
              <a:xfrm>
                <a:off x="0" y="-38100"/>
                <a:ext cx="1272540" cy="521817"/>
              </a:xfrm>
              <a:prstGeom prst="rect">
                <a:avLst/>
              </a:prstGeom>
            </p:spPr>
            <p:txBody>
              <a:bodyPr lIns="61580" tIns="61580" rIns="61580" bIns="61580" rtlCol="0" anchor="ctr"/>
              <a:lstStyle/>
              <a:p>
                <a:pPr algn="ctr">
                  <a:lnSpc>
                    <a:spcPts val="2660"/>
                  </a:lnSpc>
                </a:pPr>
                <a:endParaRPr/>
              </a:p>
            </p:txBody>
          </p:sp>
        </p:grpSp>
        <p:sp>
          <p:nvSpPr>
            <p:cNvPr id="12" name="Freeform 12"/>
            <p:cNvSpPr/>
            <p:nvPr/>
          </p:nvSpPr>
          <p:spPr>
            <a:xfrm>
              <a:off x="465161" y="1870142"/>
              <a:ext cx="2559153" cy="2559153"/>
            </a:xfrm>
            <a:custGeom>
              <a:avLst/>
              <a:gdLst/>
              <a:ahLst/>
              <a:cxnLst/>
              <a:rect l="l" t="t" r="r" b="b"/>
              <a:pathLst>
                <a:path w="2559153" h="2559153">
                  <a:moveTo>
                    <a:pt x="0" y="0"/>
                  </a:moveTo>
                  <a:lnTo>
                    <a:pt x="2559153" y="0"/>
                  </a:lnTo>
                  <a:lnTo>
                    <a:pt x="2559153" y="2559153"/>
                  </a:lnTo>
                  <a:lnTo>
                    <a:pt x="0" y="2559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3024314" y="1882778"/>
              <a:ext cx="4632792" cy="2715594"/>
            </a:xfrm>
            <a:prstGeom prst="rect">
              <a:avLst/>
            </a:prstGeom>
          </p:spPr>
          <p:txBody>
            <a:bodyPr lIns="0" tIns="0" rIns="0" bIns="0" rtlCol="0" anchor="t">
              <a:spAutoFit/>
            </a:bodyPr>
            <a:lstStyle/>
            <a:p>
              <a:pPr marL="671770" lvl="1" indent="-335885" algn="l">
                <a:lnSpc>
                  <a:spcPts val="4044"/>
                </a:lnSpc>
                <a:buFont typeface="Arial"/>
                <a:buChar char="•"/>
              </a:pPr>
              <a:r>
                <a:rPr lang="en-US" sz="3111">
                  <a:solidFill>
                    <a:srgbClr val="000000"/>
                  </a:solidFill>
                  <a:latin typeface="Poppins"/>
                  <a:ea typeface="Poppins"/>
                  <a:cs typeface="Poppins"/>
                  <a:sym typeface="Poppins"/>
                </a:rPr>
                <a:t>Wristband</a:t>
              </a:r>
            </a:p>
            <a:p>
              <a:pPr marL="671770" lvl="1" indent="-335885" algn="l">
                <a:lnSpc>
                  <a:spcPts val="4044"/>
                </a:lnSpc>
                <a:buFont typeface="Arial"/>
                <a:buChar char="•"/>
              </a:pPr>
              <a:r>
                <a:rPr lang="en-US" sz="3111">
                  <a:solidFill>
                    <a:srgbClr val="000000"/>
                  </a:solidFill>
                  <a:latin typeface="Poppins"/>
                  <a:ea typeface="Poppins"/>
                  <a:cs typeface="Poppins"/>
                  <a:sym typeface="Poppins"/>
                </a:rPr>
                <a:t>Wallet card</a:t>
              </a:r>
            </a:p>
            <a:p>
              <a:pPr marL="671770" lvl="1" indent="-335885" algn="l">
                <a:lnSpc>
                  <a:spcPts val="4044"/>
                </a:lnSpc>
                <a:buFont typeface="Arial"/>
                <a:buChar char="•"/>
              </a:pPr>
              <a:r>
                <a:rPr lang="en-US" sz="3111">
                  <a:solidFill>
                    <a:srgbClr val="000000"/>
                  </a:solidFill>
                  <a:latin typeface="Poppins"/>
                  <a:ea typeface="Poppins"/>
                  <a:cs typeface="Poppins"/>
                  <a:sym typeface="Poppins"/>
                </a:rPr>
                <a:t>Postcard</a:t>
              </a:r>
            </a:p>
            <a:p>
              <a:pPr marL="671770" lvl="1" indent="-335885" algn="l">
                <a:lnSpc>
                  <a:spcPts val="4044"/>
                </a:lnSpc>
                <a:buFont typeface="Arial"/>
                <a:buChar char="•"/>
              </a:pPr>
              <a:r>
                <a:rPr lang="en-US" sz="3111">
                  <a:solidFill>
                    <a:srgbClr val="000000"/>
                  </a:solidFill>
                  <a:latin typeface="Poppins"/>
                  <a:ea typeface="Poppins"/>
                  <a:cs typeface="Poppins"/>
                  <a:sym typeface="Poppins"/>
                </a:rPr>
                <a:t>One-pager</a:t>
              </a:r>
            </a:p>
          </p:txBody>
        </p:sp>
        <p:sp>
          <p:nvSpPr>
            <p:cNvPr id="14" name="TextBox 14"/>
            <p:cNvSpPr txBox="1"/>
            <p:nvPr/>
          </p:nvSpPr>
          <p:spPr>
            <a:xfrm>
              <a:off x="7249156" y="1274620"/>
              <a:ext cx="5715473" cy="708858"/>
            </a:xfrm>
            <a:prstGeom prst="rect">
              <a:avLst/>
            </a:prstGeom>
          </p:spPr>
          <p:txBody>
            <a:bodyPr lIns="0" tIns="0" rIns="0" bIns="0" rtlCol="0" anchor="t">
              <a:spAutoFit/>
            </a:bodyPr>
            <a:lstStyle/>
            <a:p>
              <a:pPr algn="l">
                <a:lnSpc>
                  <a:spcPts val="4414"/>
                </a:lnSpc>
              </a:pPr>
              <a:r>
                <a:rPr lang="en-US" sz="2848">
                  <a:solidFill>
                    <a:srgbClr val="000000"/>
                  </a:solidFill>
                  <a:latin typeface="Poppins"/>
                  <a:ea typeface="Poppins"/>
                  <a:cs typeface="Poppins"/>
                  <a:sym typeface="Poppins"/>
                </a:rPr>
                <a:t>Multiple Languages: </a:t>
              </a:r>
            </a:p>
          </p:txBody>
        </p:sp>
        <p:sp>
          <p:nvSpPr>
            <p:cNvPr id="15" name="TextBox 15"/>
            <p:cNvSpPr txBox="1"/>
            <p:nvPr/>
          </p:nvSpPr>
          <p:spPr>
            <a:xfrm>
              <a:off x="764724" y="341241"/>
              <a:ext cx="6892382" cy="950669"/>
            </a:xfrm>
            <a:prstGeom prst="rect">
              <a:avLst/>
            </a:prstGeom>
          </p:spPr>
          <p:txBody>
            <a:bodyPr lIns="0" tIns="0" rIns="0" bIns="0" rtlCol="0" anchor="t">
              <a:spAutoFit/>
            </a:bodyPr>
            <a:lstStyle/>
            <a:p>
              <a:pPr algn="l">
                <a:lnSpc>
                  <a:spcPts val="5554"/>
                </a:lnSpc>
              </a:pPr>
              <a:r>
                <a:rPr lang="en-US" sz="4272" b="1">
                  <a:solidFill>
                    <a:srgbClr val="000000"/>
                  </a:solidFill>
                  <a:latin typeface="Poppins Bold"/>
                  <a:ea typeface="Poppins Bold"/>
                  <a:cs typeface="Poppins Bold"/>
                  <a:sym typeface="Poppins Bold"/>
                </a:rPr>
                <a:t>Patient Education</a:t>
              </a:r>
            </a:p>
          </p:txBody>
        </p:sp>
        <p:grpSp>
          <p:nvGrpSpPr>
            <p:cNvPr id="16" name="Group 16"/>
            <p:cNvGrpSpPr/>
            <p:nvPr/>
          </p:nvGrpSpPr>
          <p:grpSpPr>
            <a:xfrm>
              <a:off x="7249156" y="2282530"/>
              <a:ext cx="2857736" cy="936864"/>
              <a:chOff x="0" y="0"/>
              <a:chExt cx="429059" cy="140660"/>
            </a:xfrm>
          </p:grpSpPr>
          <p:sp>
            <p:nvSpPr>
              <p:cNvPr id="17" name="Freeform 17"/>
              <p:cNvSpPr/>
              <p:nvPr/>
            </p:nvSpPr>
            <p:spPr>
              <a:xfrm>
                <a:off x="0" y="0"/>
                <a:ext cx="429059" cy="140660"/>
              </a:xfrm>
              <a:custGeom>
                <a:avLst/>
                <a:gdLst/>
                <a:ahLst/>
                <a:cxnLst/>
                <a:rect l="l" t="t" r="r" b="b"/>
                <a:pathLst>
                  <a:path w="429059" h="140660">
                    <a:moveTo>
                      <a:pt x="70330" y="0"/>
                    </a:moveTo>
                    <a:lnTo>
                      <a:pt x="358729" y="0"/>
                    </a:lnTo>
                    <a:cubicBezTo>
                      <a:pt x="397571" y="0"/>
                      <a:pt x="429059" y="31488"/>
                      <a:pt x="429059" y="70330"/>
                    </a:cubicBezTo>
                    <a:lnTo>
                      <a:pt x="429059" y="70330"/>
                    </a:lnTo>
                    <a:cubicBezTo>
                      <a:pt x="429059" y="109172"/>
                      <a:pt x="397571" y="140660"/>
                      <a:pt x="358729" y="140660"/>
                    </a:cubicBezTo>
                    <a:lnTo>
                      <a:pt x="70330" y="140660"/>
                    </a:lnTo>
                    <a:cubicBezTo>
                      <a:pt x="31488" y="140660"/>
                      <a:pt x="0" y="109172"/>
                      <a:pt x="0" y="70330"/>
                    </a:cubicBezTo>
                    <a:lnTo>
                      <a:pt x="0" y="70330"/>
                    </a:lnTo>
                    <a:cubicBezTo>
                      <a:pt x="0" y="31488"/>
                      <a:pt x="31488" y="0"/>
                      <a:pt x="70330" y="0"/>
                    </a:cubicBezTo>
                    <a:close/>
                  </a:path>
                </a:pathLst>
              </a:custGeom>
              <a:solidFill>
                <a:srgbClr val="A1CFCF"/>
              </a:solidFill>
            </p:spPr>
            <p:txBody>
              <a:bodyPr/>
              <a:lstStyle/>
              <a:p>
                <a:endParaRPr lang="en-US"/>
              </a:p>
            </p:txBody>
          </p:sp>
          <p:sp>
            <p:nvSpPr>
              <p:cNvPr id="18" name="TextBox 18"/>
              <p:cNvSpPr txBox="1"/>
              <p:nvPr/>
            </p:nvSpPr>
            <p:spPr>
              <a:xfrm>
                <a:off x="0" y="-47625"/>
                <a:ext cx="429059" cy="188285"/>
              </a:xfrm>
              <a:prstGeom prst="rect">
                <a:avLst/>
              </a:prstGeom>
            </p:spPr>
            <p:txBody>
              <a:bodyPr lIns="61580" tIns="61580" rIns="61580" bIns="61580" rtlCol="0" anchor="ctr"/>
              <a:lstStyle/>
              <a:p>
                <a:pPr algn="ctr">
                  <a:lnSpc>
                    <a:spcPts val="2939"/>
                  </a:lnSpc>
                </a:pPr>
                <a:r>
                  <a:rPr lang="en-US" sz="2099">
                    <a:solidFill>
                      <a:srgbClr val="000000"/>
                    </a:solidFill>
                    <a:latin typeface="Inter"/>
                    <a:ea typeface="Inter"/>
                    <a:cs typeface="Inter"/>
                    <a:sym typeface="Inter"/>
                  </a:rPr>
                  <a:t>English </a:t>
                </a:r>
              </a:p>
            </p:txBody>
          </p:sp>
        </p:grpSp>
        <p:grpSp>
          <p:nvGrpSpPr>
            <p:cNvPr id="19" name="Group 19"/>
            <p:cNvGrpSpPr/>
            <p:nvPr/>
          </p:nvGrpSpPr>
          <p:grpSpPr>
            <a:xfrm>
              <a:off x="10514843" y="3691230"/>
              <a:ext cx="2857736" cy="850273"/>
              <a:chOff x="0" y="0"/>
              <a:chExt cx="429059" cy="127659"/>
            </a:xfrm>
          </p:grpSpPr>
          <p:sp>
            <p:nvSpPr>
              <p:cNvPr id="20" name="Freeform 20"/>
              <p:cNvSpPr/>
              <p:nvPr/>
            </p:nvSpPr>
            <p:spPr>
              <a:xfrm>
                <a:off x="0" y="0"/>
                <a:ext cx="429059" cy="127659"/>
              </a:xfrm>
              <a:custGeom>
                <a:avLst/>
                <a:gdLst/>
                <a:ahLst/>
                <a:cxnLst/>
                <a:rect l="l" t="t" r="r" b="b"/>
                <a:pathLst>
                  <a:path w="429059" h="127659">
                    <a:moveTo>
                      <a:pt x="63830" y="0"/>
                    </a:moveTo>
                    <a:lnTo>
                      <a:pt x="365229" y="0"/>
                    </a:lnTo>
                    <a:cubicBezTo>
                      <a:pt x="400481" y="0"/>
                      <a:pt x="429059" y="28578"/>
                      <a:pt x="429059" y="63830"/>
                    </a:cubicBezTo>
                    <a:lnTo>
                      <a:pt x="429059" y="63830"/>
                    </a:lnTo>
                    <a:cubicBezTo>
                      <a:pt x="429059" y="80758"/>
                      <a:pt x="422334" y="96994"/>
                      <a:pt x="410363" y="108964"/>
                    </a:cubicBezTo>
                    <a:cubicBezTo>
                      <a:pt x="398393" y="120935"/>
                      <a:pt x="382158" y="127659"/>
                      <a:pt x="365229" y="127659"/>
                    </a:cubicBezTo>
                    <a:lnTo>
                      <a:pt x="63830" y="127659"/>
                    </a:lnTo>
                    <a:cubicBezTo>
                      <a:pt x="46901" y="127659"/>
                      <a:pt x="30666" y="120935"/>
                      <a:pt x="18695" y="108964"/>
                    </a:cubicBezTo>
                    <a:cubicBezTo>
                      <a:pt x="6725" y="96994"/>
                      <a:pt x="0" y="80758"/>
                      <a:pt x="0" y="63830"/>
                    </a:cubicBezTo>
                    <a:lnTo>
                      <a:pt x="0" y="63830"/>
                    </a:lnTo>
                    <a:cubicBezTo>
                      <a:pt x="0" y="46901"/>
                      <a:pt x="6725" y="30666"/>
                      <a:pt x="18695" y="18695"/>
                    </a:cubicBezTo>
                    <a:cubicBezTo>
                      <a:pt x="30666" y="6725"/>
                      <a:pt x="46901" y="0"/>
                      <a:pt x="63830" y="0"/>
                    </a:cubicBezTo>
                    <a:close/>
                  </a:path>
                </a:pathLst>
              </a:custGeom>
              <a:solidFill>
                <a:srgbClr val="A1CFCF"/>
              </a:solidFill>
            </p:spPr>
            <p:txBody>
              <a:bodyPr/>
              <a:lstStyle/>
              <a:p>
                <a:endParaRPr lang="en-US"/>
              </a:p>
            </p:txBody>
          </p:sp>
          <p:sp>
            <p:nvSpPr>
              <p:cNvPr id="21" name="TextBox 21"/>
              <p:cNvSpPr txBox="1"/>
              <p:nvPr/>
            </p:nvSpPr>
            <p:spPr>
              <a:xfrm>
                <a:off x="0" y="-47625"/>
                <a:ext cx="429059" cy="175284"/>
              </a:xfrm>
              <a:prstGeom prst="rect">
                <a:avLst/>
              </a:prstGeom>
            </p:spPr>
            <p:txBody>
              <a:bodyPr lIns="61580" tIns="61580" rIns="61580" bIns="61580" rtlCol="0" anchor="ctr"/>
              <a:lstStyle/>
              <a:p>
                <a:pPr algn="ctr">
                  <a:lnSpc>
                    <a:spcPts val="2939"/>
                  </a:lnSpc>
                </a:pPr>
                <a:r>
                  <a:rPr lang="en-US" sz="2099">
                    <a:solidFill>
                      <a:srgbClr val="000000"/>
                    </a:solidFill>
                    <a:latin typeface="Inter"/>
                    <a:ea typeface="Inter"/>
                    <a:cs typeface="Inter"/>
                    <a:sym typeface="Inter"/>
                  </a:rPr>
                  <a:t>Arabic</a:t>
                </a:r>
              </a:p>
            </p:txBody>
          </p:sp>
        </p:grpSp>
        <p:grpSp>
          <p:nvGrpSpPr>
            <p:cNvPr id="22" name="Group 22"/>
            <p:cNvGrpSpPr/>
            <p:nvPr/>
          </p:nvGrpSpPr>
          <p:grpSpPr>
            <a:xfrm>
              <a:off x="10514843" y="2313603"/>
              <a:ext cx="2857736" cy="905790"/>
              <a:chOff x="0" y="0"/>
              <a:chExt cx="429059" cy="135995"/>
            </a:xfrm>
          </p:grpSpPr>
          <p:sp>
            <p:nvSpPr>
              <p:cNvPr id="23" name="Freeform 23"/>
              <p:cNvSpPr/>
              <p:nvPr/>
            </p:nvSpPr>
            <p:spPr>
              <a:xfrm>
                <a:off x="0" y="0"/>
                <a:ext cx="429059" cy="135995"/>
              </a:xfrm>
              <a:custGeom>
                <a:avLst/>
                <a:gdLst/>
                <a:ahLst/>
                <a:cxnLst/>
                <a:rect l="l" t="t" r="r" b="b"/>
                <a:pathLst>
                  <a:path w="429059" h="135995">
                    <a:moveTo>
                      <a:pt x="67997" y="0"/>
                    </a:moveTo>
                    <a:lnTo>
                      <a:pt x="361061" y="0"/>
                    </a:lnTo>
                    <a:cubicBezTo>
                      <a:pt x="398615" y="0"/>
                      <a:pt x="429059" y="30443"/>
                      <a:pt x="429059" y="67997"/>
                    </a:cubicBezTo>
                    <a:lnTo>
                      <a:pt x="429059" y="67997"/>
                    </a:lnTo>
                    <a:cubicBezTo>
                      <a:pt x="429059" y="86031"/>
                      <a:pt x="421895" y="103327"/>
                      <a:pt x="409143" y="116079"/>
                    </a:cubicBezTo>
                    <a:cubicBezTo>
                      <a:pt x="396391" y="128831"/>
                      <a:pt x="379095" y="135995"/>
                      <a:pt x="361061" y="135995"/>
                    </a:cubicBezTo>
                    <a:lnTo>
                      <a:pt x="67997" y="135995"/>
                    </a:lnTo>
                    <a:cubicBezTo>
                      <a:pt x="49963" y="135995"/>
                      <a:pt x="32668" y="128831"/>
                      <a:pt x="19916" y="116079"/>
                    </a:cubicBezTo>
                    <a:cubicBezTo>
                      <a:pt x="7164" y="103327"/>
                      <a:pt x="0" y="86031"/>
                      <a:pt x="0" y="67997"/>
                    </a:cubicBezTo>
                    <a:lnTo>
                      <a:pt x="0" y="67997"/>
                    </a:lnTo>
                    <a:cubicBezTo>
                      <a:pt x="0" y="49963"/>
                      <a:pt x="7164" y="32668"/>
                      <a:pt x="19916" y="19916"/>
                    </a:cubicBezTo>
                    <a:cubicBezTo>
                      <a:pt x="32668" y="7164"/>
                      <a:pt x="49963" y="0"/>
                      <a:pt x="67997" y="0"/>
                    </a:cubicBezTo>
                    <a:close/>
                  </a:path>
                </a:pathLst>
              </a:custGeom>
              <a:solidFill>
                <a:srgbClr val="A1CFCF"/>
              </a:solidFill>
            </p:spPr>
            <p:txBody>
              <a:bodyPr/>
              <a:lstStyle/>
              <a:p>
                <a:endParaRPr lang="en-US"/>
              </a:p>
            </p:txBody>
          </p:sp>
          <p:sp>
            <p:nvSpPr>
              <p:cNvPr id="24" name="TextBox 24"/>
              <p:cNvSpPr txBox="1"/>
              <p:nvPr/>
            </p:nvSpPr>
            <p:spPr>
              <a:xfrm>
                <a:off x="0" y="-47625"/>
                <a:ext cx="429059" cy="183620"/>
              </a:xfrm>
              <a:prstGeom prst="rect">
                <a:avLst/>
              </a:prstGeom>
            </p:spPr>
            <p:txBody>
              <a:bodyPr lIns="61580" tIns="61580" rIns="61580" bIns="61580" rtlCol="0" anchor="ctr"/>
              <a:lstStyle/>
              <a:p>
                <a:pPr algn="ctr">
                  <a:lnSpc>
                    <a:spcPts val="2939"/>
                  </a:lnSpc>
                </a:pPr>
                <a:r>
                  <a:rPr lang="en-US" sz="2099">
                    <a:solidFill>
                      <a:srgbClr val="000000"/>
                    </a:solidFill>
                    <a:latin typeface="Inter"/>
                    <a:ea typeface="Inter"/>
                    <a:cs typeface="Inter"/>
                    <a:sym typeface="Inter"/>
                  </a:rPr>
                  <a:t>Spanish</a:t>
                </a:r>
              </a:p>
            </p:txBody>
          </p:sp>
        </p:grpSp>
        <p:grpSp>
          <p:nvGrpSpPr>
            <p:cNvPr id="25" name="Group 25"/>
            <p:cNvGrpSpPr/>
            <p:nvPr/>
          </p:nvGrpSpPr>
          <p:grpSpPr>
            <a:xfrm>
              <a:off x="7249156" y="3635713"/>
              <a:ext cx="2857736" cy="905790"/>
              <a:chOff x="0" y="0"/>
              <a:chExt cx="429059" cy="135995"/>
            </a:xfrm>
          </p:grpSpPr>
          <p:sp>
            <p:nvSpPr>
              <p:cNvPr id="26" name="Freeform 26"/>
              <p:cNvSpPr/>
              <p:nvPr/>
            </p:nvSpPr>
            <p:spPr>
              <a:xfrm>
                <a:off x="0" y="0"/>
                <a:ext cx="429059" cy="135995"/>
              </a:xfrm>
              <a:custGeom>
                <a:avLst/>
                <a:gdLst/>
                <a:ahLst/>
                <a:cxnLst/>
                <a:rect l="l" t="t" r="r" b="b"/>
                <a:pathLst>
                  <a:path w="429059" h="135995">
                    <a:moveTo>
                      <a:pt x="67997" y="0"/>
                    </a:moveTo>
                    <a:lnTo>
                      <a:pt x="361061" y="0"/>
                    </a:lnTo>
                    <a:cubicBezTo>
                      <a:pt x="398615" y="0"/>
                      <a:pt x="429059" y="30443"/>
                      <a:pt x="429059" y="67997"/>
                    </a:cubicBezTo>
                    <a:lnTo>
                      <a:pt x="429059" y="67997"/>
                    </a:lnTo>
                    <a:cubicBezTo>
                      <a:pt x="429059" y="86031"/>
                      <a:pt x="421895" y="103327"/>
                      <a:pt x="409143" y="116079"/>
                    </a:cubicBezTo>
                    <a:cubicBezTo>
                      <a:pt x="396391" y="128831"/>
                      <a:pt x="379095" y="135995"/>
                      <a:pt x="361061" y="135995"/>
                    </a:cubicBezTo>
                    <a:lnTo>
                      <a:pt x="67997" y="135995"/>
                    </a:lnTo>
                    <a:cubicBezTo>
                      <a:pt x="49963" y="135995"/>
                      <a:pt x="32668" y="128831"/>
                      <a:pt x="19916" y="116079"/>
                    </a:cubicBezTo>
                    <a:cubicBezTo>
                      <a:pt x="7164" y="103327"/>
                      <a:pt x="0" y="86031"/>
                      <a:pt x="0" y="67997"/>
                    </a:cubicBezTo>
                    <a:lnTo>
                      <a:pt x="0" y="67997"/>
                    </a:lnTo>
                    <a:cubicBezTo>
                      <a:pt x="0" y="49963"/>
                      <a:pt x="7164" y="32668"/>
                      <a:pt x="19916" y="19916"/>
                    </a:cubicBezTo>
                    <a:cubicBezTo>
                      <a:pt x="32668" y="7164"/>
                      <a:pt x="49963" y="0"/>
                      <a:pt x="67997" y="0"/>
                    </a:cubicBezTo>
                    <a:close/>
                  </a:path>
                </a:pathLst>
              </a:custGeom>
              <a:solidFill>
                <a:srgbClr val="A1CFCF"/>
              </a:solidFill>
            </p:spPr>
            <p:txBody>
              <a:bodyPr/>
              <a:lstStyle/>
              <a:p>
                <a:endParaRPr lang="en-US"/>
              </a:p>
            </p:txBody>
          </p:sp>
          <p:sp>
            <p:nvSpPr>
              <p:cNvPr id="27" name="TextBox 27"/>
              <p:cNvSpPr txBox="1"/>
              <p:nvPr/>
            </p:nvSpPr>
            <p:spPr>
              <a:xfrm>
                <a:off x="0" y="-47625"/>
                <a:ext cx="429059" cy="183620"/>
              </a:xfrm>
              <a:prstGeom prst="rect">
                <a:avLst/>
              </a:prstGeom>
            </p:spPr>
            <p:txBody>
              <a:bodyPr lIns="61580" tIns="61580" rIns="61580" bIns="61580" rtlCol="0" anchor="ctr"/>
              <a:lstStyle/>
              <a:p>
                <a:pPr algn="ctr">
                  <a:lnSpc>
                    <a:spcPts val="2939"/>
                  </a:lnSpc>
                </a:pPr>
                <a:r>
                  <a:rPr lang="en-US" sz="2099">
                    <a:solidFill>
                      <a:srgbClr val="000000"/>
                    </a:solidFill>
                    <a:latin typeface="Inter"/>
                    <a:ea typeface="Inter"/>
                    <a:cs typeface="Inter"/>
                    <a:sym typeface="Inter"/>
                  </a:rPr>
                  <a:t>Karen </a:t>
                </a:r>
              </a:p>
            </p:txBody>
          </p:sp>
        </p:grpSp>
      </p:grpSp>
      <p:sp>
        <p:nvSpPr>
          <p:cNvPr id="28" name="Freeform 28"/>
          <p:cNvSpPr/>
          <p:nvPr/>
        </p:nvSpPr>
        <p:spPr>
          <a:xfrm>
            <a:off x="605886" y="2038385"/>
            <a:ext cx="5709005" cy="7604826"/>
          </a:xfrm>
          <a:custGeom>
            <a:avLst/>
            <a:gdLst/>
            <a:ahLst/>
            <a:cxnLst/>
            <a:rect l="l" t="t" r="r" b="b"/>
            <a:pathLst>
              <a:path w="5709005" h="7604826">
                <a:moveTo>
                  <a:pt x="0" y="0"/>
                </a:moveTo>
                <a:lnTo>
                  <a:pt x="5709005" y="0"/>
                </a:lnTo>
                <a:lnTo>
                  <a:pt x="5709005" y="7604826"/>
                </a:lnTo>
                <a:lnTo>
                  <a:pt x="0" y="7604826"/>
                </a:lnTo>
                <a:lnTo>
                  <a:pt x="0" y="0"/>
                </a:lnTo>
                <a:close/>
              </a:path>
            </a:pathLst>
          </a:custGeom>
          <a:blipFill>
            <a:blip r:embed="rId4"/>
            <a:stretch>
              <a:fillRect/>
            </a:stretch>
          </a:blipFill>
          <a:ln w="76200" cap="sq">
            <a:solidFill>
              <a:srgbClr val="CB1F2B"/>
            </a:solidFill>
            <a:prstDash val="solid"/>
            <a:miter/>
          </a:ln>
        </p:spPr>
        <p:txBody>
          <a:bodyPr/>
          <a:lstStyle/>
          <a:p>
            <a:endParaRPr lang="en-US"/>
          </a:p>
        </p:txBody>
      </p:sp>
      <p:sp>
        <p:nvSpPr>
          <p:cNvPr id="29" name="TextBox 29"/>
          <p:cNvSpPr txBox="1"/>
          <p:nvPr/>
        </p:nvSpPr>
        <p:spPr>
          <a:xfrm>
            <a:off x="605886" y="796792"/>
            <a:ext cx="16380214" cy="876300"/>
          </a:xfrm>
          <a:prstGeom prst="rect">
            <a:avLst/>
          </a:prstGeom>
        </p:spPr>
        <p:txBody>
          <a:bodyPr lIns="0" tIns="0" rIns="0" bIns="0" rtlCol="0" anchor="t">
            <a:spAutoFit/>
          </a:bodyPr>
          <a:lstStyle/>
          <a:p>
            <a:pPr algn="l">
              <a:lnSpc>
                <a:spcPts val="6840"/>
              </a:lnSpc>
            </a:pPr>
            <a:r>
              <a:rPr lang="en-US" sz="5700" b="1">
                <a:solidFill>
                  <a:srgbClr val="000000"/>
                </a:solidFill>
                <a:latin typeface="Barlow Bold"/>
                <a:ea typeface="Barlow Bold"/>
                <a:cs typeface="Barlow Bold"/>
                <a:sym typeface="Barlow Bold"/>
              </a:rPr>
              <a:t>PATIENT EDUCATION RESOURCES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709994">
            <a:off x="15699365" y="-6388212"/>
            <a:ext cx="2573469" cy="12701748"/>
            <a:chOff x="0" y="0"/>
            <a:chExt cx="677786" cy="3345316"/>
          </a:xfrm>
        </p:grpSpPr>
        <p:sp>
          <p:nvSpPr>
            <p:cNvPr id="6" name="Freeform 6"/>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7" name="TextBox 7"/>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605886" y="796792"/>
            <a:ext cx="16380214" cy="876300"/>
          </a:xfrm>
          <a:prstGeom prst="rect">
            <a:avLst/>
          </a:prstGeom>
        </p:spPr>
        <p:txBody>
          <a:bodyPr lIns="0" tIns="0" rIns="0" bIns="0" rtlCol="0" anchor="t">
            <a:spAutoFit/>
          </a:bodyPr>
          <a:lstStyle/>
          <a:p>
            <a:pPr algn="l">
              <a:lnSpc>
                <a:spcPts val="6840"/>
              </a:lnSpc>
            </a:pPr>
            <a:r>
              <a:rPr lang="en-US" sz="5700" b="1" dirty="0">
                <a:solidFill>
                  <a:srgbClr val="000000"/>
                </a:solidFill>
                <a:latin typeface="Barlow Ultra-Bold"/>
                <a:ea typeface="Barlow Ultra-Bold"/>
                <a:cs typeface="Barlow Ultra-Bold"/>
                <a:sym typeface="Barlow Ultra-Bold"/>
              </a:rPr>
              <a:t>PROVIDER &amp; STAFF EDUCATION RESOURCES </a:t>
            </a:r>
          </a:p>
        </p:txBody>
      </p:sp>
      <p:sp>
        <p:nvSpPr>
          <p:cNvPr id="9" name="TextBox 9"/>
          <p:cNvSpPr txBox="1"/>
          <p:nvPr/>
        </p:nvSpPr>
        <p:spPr>
          <a:xfrm>
            <a:off x="1028700" y="1966135"/>
            <a:ext cx="10029177" cy="6412230"/>
          </a:xfrm>
          <a:prstGeom prst="rect">
            <a:avLst/>
          </a:prstGeom>
        </p:spPr>
        <p:txBody>
          <a:bodyPr lIns="0" tIns="0" rIns="0" bIns="0" rtlCol="0" anchor="t">
            <a:spAutoFit/>
          </a:bodyPr>
          <a:lstStyle/>
          <a:p>
            <a:pPr algn="l">
              <a:lnSpc>
                <a:spcPts val="4589"/>
              </a:lnSpc>
            </a:pPr>
            <a:r>
              <a:rPr lang="en-US" sz="3399" b="1">
                <a:solidFill>
                  <a:srgbClr val="000000"/>
                </a:solidFill>
                <a:latin typeface="Poppins Bold"/>
                <a:ea typeface="Poppins Bold"/>
                <a:cs typeface="Poppins Bold"/>
                <a:sym typeface="Poppins Bold"/>
              </a:rPr>
              <a:t>Webinar Recordings:​</a:t>
            </a:r>
          </a:p>
          <a:p>
            <a:pPr marL="734059" lvl="1" indent="-367030" algn="l">
              <a:lnSpc>
                <a:spcPts val="4589"/>
              </a:lnSpc>
              <a:buFont typeface="Arial"/>
              <a:buChar char="•"/>
            </a:pPr>
            <a:r>
              <a:rPr lang="en-US" sz="3399">
                <a:solidFill>
                  <a:srgbClr val="000000"/>
                </a:solidFill>
                <a:latin typeface="Poppins"/>
                <a:ea typeface="Poppins"/>
                <a:cs typeface="Poppins"/>
                <a:sym typeface="Poppins"/>
              </a:rPr>
              <a:t>Launch Webinar Recording​</a:t>
            </a:r>
          </a:p>
          <a:p>
            <a:pPr marL="734059" lvl="1" indent="-367030" algn="l">
              <a:lnSpc>
                <a:spcPts val="4589"/>
              </a:lnSpc>
              <a:buFont typeface="Arial"/>
              <a:buChar char="•"/>
            </a:pPr>
            <a:r>
              <a:rPr lang="en-US" sz="3399">
                <a:solidFill>
                  <a:srgbClr val="000000"/>
                </a:solidFill>
                <a:latin typeface="Poppins"/>
                <a:ea typeface="Poppins"/>
                <a:cs typeface="Poppins"/>
                <a:sym typeface="Poppins"/>
              </a:rPr>
              <a:t>Clinical Education: Urgent Maternal Warning Signs by Dr. Todd Lovgren ​</a:t>
            </a:r>
          </a:p>
          <a:p>
            <a:pPr algn="l">
              <a:lnSpc>
                <a:spcPts val="4589"/>
              </a:lnSpc>
            </a:pPr>
            <a:endParaRPr lang="en-US" sz="3399">
              <a:solidFill>
                <a:srgbClr val="000000"/>
              </a:solidFill>
              <a:latin typeface="Poppins"/>
              <a:ea typeface="Poppins"/>
              <a:cs typeface="Poppins"/>
              <a:sym typeface="Poppins"/>
            </a:endParaRPr>
          </a:p>
          <a:p>
            <a:pPr algn="l">
              <a:lnSpc>
                <a:spcPts val="4589"/>
              </a:lnSpc>
            </a:pPr>
            <a:r>
              <a:rPr lang="en-US" sz="3399" b="1">
                <a:solidFill>
                  <a:srgbClr val="000000"/>
                </a:solidFill>
                <a:latin typeface="Poppins Bold"/>
                <a:ea typeface="Poppins Bold"/>
                <a:cs typeface="Poppins Bold"/>
                <a:sym typeface="Poppins Bold"/>
              </a:rPr>
              <a:t>Clinical Resources:​</a:t>
            </a:r>
          </a:p>
          <a:p>
            <a:pPr marL="734059" lvl="1" indent="-367030" algn="l">
              <a:lnSpc>
                <a:spcPts val="4589"/>
              </a:lnSpc>
              <a:buFont typeface="Arial"/>
              <a:buChar char="•"/>
            </a:pPr>
            <a:r>
              <a:rPr lang="en-US" sz="3399">
                <a:solidFill>
                  <a:srgbClr val="000000"/>
                </a:solidFill>
                <a:latin typeface="Poppins"/>
                <a:ea typeface="Poppins"/>
                <a:cs typeface="Poppins"/>
                <a:sym typeface="Poppins"/>
              </a:rPr>
              <a:t>Quick Reference Guide</a:t>
            </a:r>
          </a:p>
          <a:p>
            <a:pPr marL="734059" lvl="1" indent="-367030" algn="l">
              <a:lnSpc>
                <a:spcPts val="4589"/>
              </a:lnSpc>
              <a:buFont typeface="Arial"/>
              <a:buChar char="•"/>
            </a:pPr>
            <a:r>
              <a:rPr lang="en-US" sz="3399">
                <a:solidFill>
                  <a:srgbClr val="000000"/>
                </a:solidFill>
                <a:latin typeface="Poppins"/>
                <a:ea typeface="Poppins"/>
                <a:cs typeface="Poppins"/>
                <a:sym typeface="Poppins"/>
              </a:rPr>
              <a:t>Emergency Department and Clinic Poster​</a:t>
            </a:r>
          </a:p>
          <a:p>
            <a:pPr marL="734059" lvl="1" indent="-367030" algn="l">
              <a:lnSpc>
                <a:spcPts val="4589"/>
              </a:lnSpc>
              <a:buFont typeface="Arial"/>
              <a:buChar char="•"/>
            </a:pPr>
            <a:r>
              <a:rPr lang="en-US" sz="3399">
                <a:solidFill>
                  <a:srgbClr val="000000"/>
                </a:solidFill>
                <a:latin typeface="Poppins"/>
                <a:ea typeface="Poppins"/>
                <a:cs typeface="Poppins"/>
                <a:sym typeface="Poppins"/>
              </a:rPr>
              <a:t>EMS Provider Poster </a:t>
            </a:r>
          </a:p>
          <a:p>
            <a:pPr algn="l">
              <a:lnSpc>
                <a:spcPts val="4589"/>
              </a:lnSpc>
            </a:pPr>
            <a:endParaRPr lang="en-US" sz="3399">
              <a:solidFill>
                <a:srgbClr val="000000"/>
              </a:solidFill>
              <a:latin typeface="Poppins"/>
              <a:ea typeface="Poppins"/>
              <a:cs typeface="Poppins"/>
              <a:sym typeface="Poppins"/>
            </a:endParaRPr>
          </a:p>
          <a:p>
            <a:pPr algn="l">
              <a:lnSpc>
                <a:spcPts val="4589"/>
              </a:lnSpc>
            </a:pPr>
            <a:endParaRPr lang="en-US" sz="3399">
              <a:solidFill>
                <a:srgbClr val="000000"/>
              </a:solidFill>
              <a:latin typeface="Poppins"/>
              <a:ea typeface="Poppins"/>
              <a:cs typeface="Poppins"/>
              <a:sym typeface="Poppins"/>
            </a:endParaRPr>
          </a:p>
        </p:txBody>
      </p:sp>
      <p:sp>
        <p:nvSpPr>
          <p:cNvPr id="10" name="Freeform 10"/>
          <p:cNvSpPr/>
          <p:nvPr/>
        </p:nvSpPr>
        <p:spPr>
          <a:xfrm>
            <a:off x="11548572" y="1887600"/>
            <a:ext cx="6087256" cy="7956913"/>
          </a:xfrm>
          <a:custGeom>
            <a:avLst/>
            <a:gdLst/>
            <a:ahLst/>
            <a:cxnLst/>
            <a:rect l="l" t="t" r="r" b="b"/>
            <a:pathLst>
              <a:path w="6087256" h="7956913">
                <a:moveTo>
                  <a:pt x="0" y="0"/>
                </a:moveTo>
                <a:lnTo>
                  <a:pt x="6087255" y="0"/>
                </a:lnTo>
                <a:lnTo>
                  <a:pt x="6087255" y="7956913"/>
                </a:lnTo>
                <a:lnTo>
                  <a:pt x="0" y="7956913"/>
                </a:lnTo>
                <a:lnTo>
                  <a:pt x="0" y="0"/>
                </a:lnTo>
                <a:close/>
              </a:path>
            </a:pathLst>
          </a:custGeom>
          <a:blipFill>
            <a:blip r:embed="rId2"/>
            <a:stretch>
              <a:fillRect t="-940" b="-940"/>
            </a:stretch>
          </a:blipFill>
          <a:ln w="76200" cap="sq">
            <a:solidFill>
              <a:srgbClr val="CB1F2B"/>
            </a:solidFill>
            <a:prstDash val="solid"/>
            <a:miter/>
          </a:ln>
        </p:spPr>
        <p:txBody>
          <a:bodyPr/>
          <a:lstStyle/>
          <a:p>
            <a:endParaRPr lang="en-US"/>
          </a:p>
        </p:txBody>
      </p:sp>
      <p:grpSp>
        <p:nvGrpSpPr>
          <p:cNvPr id="11" name="Group 11"/>
          <p:cNvGrpSpPr/>
          <p:nvPr/>
        </p:nvGrpSpPr>
        <p:grpSpPr>
          <a:xfrm>
            <a:off x="1154654" y="7427631"/>
            <a:ext cx="5941025" cy="2624463"/>
            <a:chOff x="0" y="0"/>
            <a:chExt cx="7921366" cy="3499284"/>
          </a:xfrm>
        </p:grpSpPr>
        <p:grpSp>
          <p:nvGrpSpPr>
            <p:cNvPr id="12" name="Group 12"/>
            <p:cNvGrpSpPr/>
            <p:nvPr/>
          </p:nvGrpSpPr>
          <p:grpSpPr>
            <a:xfrm>
              <a:off x="0" y="0"/>
              <a:ext cx="7921366" cy="3499284"/>
              <a:chOff x="0" y="0"/>
              <a:chExt cx="1166411" cy="515265"/>
            </a:xfrm>
          </p:grpSpPr>
          <p:sp>
            <p:nvSpPr>
              <p:cNvPr id="13" name="Freeform 13"/>
              <p:cNvSpPr/>
              <p:nvPr/>
            </p:nvSpPr>
            <p:spPr>
              <a:xfrm>
                <a:off x="0" y="0"/>
                <a:ext cx="1166411" cy="515265"/>
              </a:xfrm>
              <a:custGeom>
                <a:avLst/>
                <a:gdLst/>
                <a:ahLst/>
                <a:cxnLst/>
                <a:rect l="l" t="t" r="r" b="b"/>
                <a:pathLst>
                  <a:path w="1166411" h="515265">
                    <a:moveTo>
                      <a:pt x="0" y="0"/>
                    </a:moveTo>
                    <a:lnTo>
                      <a:pt x="1166411" y="0"/>
                    </a:lnTo>
                    <a:lnTo>
                      <a:pt x="1166411" y="515265"/>
                    </a:lnTo>
                    <a:lnTo>
                      <a:pt x="0" y="515265"/>
                    </a:lnTo>
                    <a:close/>
                  </a:path>
                </a:pathLst>
              </a:custGeom>
              <a:solidFill>
                <a:srgbClr val="FFFFFF"/>
              </a:solidFill>
              <a:ln w="76200" cap="sq">
                <a:solidFill>
                  <a:srgbClr val="CB1F2B"/>
                </a:solidFill>
                <a:prstDash val="solid"/>
                <a:miter/>
              </a:ln>
            </p:spPr>
            <p:txBody>
              <a:bodyPr/>
              <a:lstStyle/>
              <a:p>
                <a:endParaRPr lang="en-US"/>
              </a:p>
            </p:txBody>
          </p:sp>
          <p:sp>
            <p:nvSpPr>
              <p:cNvPr id="14" name="TextBox 14"/>
              <p:cNvSpPr txBox="1"/>
              <p:nvPr/>
            </p:nvSpPr>
            <p:spPr>
              <a:xfrm>
                <a:off x="0" y="-38100"/>
                <a:ext cx="1166411" cy="553365"/>
              </a:xfrm>
              <a:prstGeom prst="rect">
                <a:avLst/>
              </a:prstGeom>
            </p:spPr>
            <p:txBody>
              <a:bodyPr lIns="50800" tIns="50800" rIns="50800" bIns="50800" rtlCol="0" anchor="ctr"/>
              <a:lstStyle/>
              <a:p>
                <a:pPr algn="ctr">
                  <a:lnSpc>
                    <a:spcPts val="2660"/>
                  </a:lnSpc>
                </a:pPr>
                <a:endParaRPr/>
              </a:p>
            </p:txBody>
          </p:sp>
        </p:grpSp>
        <p:sp>
          <p:nvSpPr>
            <p:cNvPr id="15" name="Freeform 15"/>
            <p:cNvSpPr/>
            <p:nvPr/>
          </p:nvSpPr>
          <p:spPr>
            <a:xfrm>
              <a:off x="5543343" y="1752132"/>
              <a:ext cx="1910741" cy="1507641"/>
            </a:xfrm>
            <a:custGeom>
              <a:avLst/>
              <a:gdLst/>
              <a:ahLst/>
              <a:cxnLst/>
              <a:rect l="l" t="t" r="r" b="b"/>
              <a:pathLst>
                <a:path w="1910741" h="1507641">
                  <a:moveTo>
                    <a:pt x="0" y="0"/>
                  </a:moveTo>
                  <a:lnTo>
                    <a:pt x="1910741" y="0"/>
                  </a:lnTo>
                  <a:lnTo>
                    <a:pt x="1910741" y="1507641"/>
                  </a:lnTo>
                  <a:lnTo>
                    <a:pt x="0" y="1507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p:cNvSpPr txBox="1"/>
            <p:nvPr/>
          </p:nvSpPr>
          <p:spPr>
            <a:xfrm>
              <a:off x="170002" y="206748"/>
              <a:ext cx="5766100" cy="481626"/>
            </a:xfrm>
            <a:prstGeom prst="rect">
              <a:avLst/>
            </a:prstGeom>
          </p:spPr>
          <p:txBody>
            <a:bodyPr lIns="0" tIns="0" rIns="0" bIns="0" rtlCol="0" anchor="t">
              <a:spAutoFit/>
            </a:bodyPr>
            <a:lstStyle/>
            <a:p>
              <a:pPr algn="l">
                <a:lnSpc>
                  <a:spcPts val="2682"/>
                </a:lnSpc>
              </a:pPr>
              <a:r>
                <a:rPr lang="en-US" sz="2352" b="1">
                  <a:solidFill>
                    <a:srgbClr val="000000"/>
                  </a:solidFill>
                  <a:latin typeface="Poppins Bold"/>
                  <a:ea typeface="Poppins Bold"/>
                  <a:cs typeface="Poppins Bold"/>
                  <a:sym typeface="Poppins Bold"/>
                </a:rPr>
                <a:t>EMS &amp; ED Engagement </a:t>
              </a:r>
            </a:p>
          </p:txBody>
        </p:sp>
        <p:sp>
          <p:nvSpPr>
            <p:cNvPr id="17" name="TextBox 17"/>
            <p:cNvSpPr txBox="1"/>
            <p:nvPr/>
          </p:nvSpPr>
          <p:spPr>
            <a:xfrm>
              <a:off x="170002" y="878126"/>
              <a:ext cx="2176199" cy="1150663"/>
            </a:xfrm>
            <a:prstGeom prst="rect">
              <a:avLst/>
            </a:prstGeom>
          </p:spPr>
          <p:txBody>
            <a:bodyPr lIns="0" tIns="0" rIns="0" bIns="0" rtlCol="0" anchor="t">
              <a:spAutoFit/>
            </a:bodyPr>
            <a:lstStyle/>
            <a:p>
              <a:pPr algn="l">
                <a:lnSpc>
                  <a:spcPts val="5960"/>
                </a:lnSpc>
              </a:pPr>
              <a:r>
                <a:rPr lang="en-US" sz="5960" b="1">
                  <a:solidFill>
                    <a:srgbClr val="CB1F2B"/>
                  </a:solidFill>
                  <a:latin typeface="Poppins Medium"/>
                  <a:ea typeface="Poppins Medium"/>
                  <a:cs typeface="Poppins Medium"/>
                  <a:sym typeface="Poppins Medium"/>
                </a:rPr>
                <a:t>38</a:t>
              </a:r>
            </a:p>
          </p:txBody>
        </p:sp>
        <p:sp>
          <p:nvSpPr>
            <p:cNvPr id="18" name="TextBox 18"/>
            <p:cNvSpPr txBox="1"/>
            <p:nvPr/>
          </p:nvSpPr>
          <p:spPr>
            <a:xfrm>
              <a:off x="170002" y="2135072"/>
              <a:ext cx="1680656" cy="1150659"/>
            </a:xfrm>
            <a:prstGeom prst="rect">
              <a:avLst/>
            </a:prstGeom>
          </p:spPr>
          <p:txBody>
            <a:bodyPr lIns="0" tIns="0" rIns="0" bIns="0" rtlCol="0" anchor="t">
              <a:spAutoFit/>
            </a:bodyPr>
            <a:lstStyle/>
            <a:p>
              <a:pPr algn="l">
                <a:lnSpc>
                  <a:spcPts val="5960"/>
                </a:lnSpc>
              </a:pPr>
              <a:r>
                <a:rPr lang="en-US" sz="5960" b="1">
                  <a:solidFill>
                    <a:srgbClr val="CB1F2B"/>
                  </a:solidFill>
                  <a:latin typeface="Poppins Medium"/>
                  <a:ea typeface="Poppins Medium"/>
                  <a:cs typeface="Poppins Medium"/>
                  <a:sym typeface="Poppins Medium"/>
                </a:rPr>
                <a:t>45</a:t>
              </a:r>
            </a:p>
          </p:txBody>
        </p:sp>
        <p:sp>
          <p:nvSpPr>
            <p:cNvPr id="19" name="TextBox 19"/>
            <p:cNvSpPr txBox="1"/>
            <p:nvPr/>
          </p:nvSpPr>
          <p:spPr>
            <a:xfrm>
              <a:off x="1637786" y="1072487"/>
              <a:ext cx="5227859" cy="726824"/>
            </a:xfrm>
            <a:prstGeom prst="rect">
              <a:avLst/>
            </a:prstGeom>
          </p:spPr>
          <p:txBody>
            <a:bodyPr lIns="0" tIns="0" rIns="0" bIns="0" rtlCol="0" anchor="t">
              <a:spAutoFit/>
            </a:bodyPr>
            <a:lstStyle/>
            <a:p>
              <a:pPr algn="l">
                <a:lnSpc>
                  <a:spcPts val="3764"/>
                </a:lnSpc>
              </a:pPr>
              <a:r>
                <a:rPr lang="en-US" sz="3764">
                  <a:solidFill>
                    <a:srgbClr val="000000"/>
                  </a:solidFill>
                  <a:latin typeface="Poppins"/>
                  <a:ea typeface="Poppins"/>
                  <a:cs typeface="Poppins"/>
                  <a:sym typeface="Poppins"/>
                </a:rPr>
                <a:t>ED Contacts</a:t>
              </a:r>
            </a:p>
          </p:txBody>
        </p:sp>
        <p:sp>
          <p:nvSpPr>
            <p:cNvPr id="20" name="TextBox 20"/>
            <p:cNvSpPr txBox="1"/>
            <p:nvPr/>
          </p:nvSpPr>
          <p:spPr>
            <a:xfrm>
              <a:off x="1637786" y="2459547"/>
              <a:ext cx="5227859" cy="726824"/>
            </a:xfrm>
            <a:prstGeom prst="rect">
              <a:avLst/>
            </a:prstGeom>
          </p:spPr>
          <p:txBody>
            <a:bodyPr lIns="0" tIns="0" rIns="0" bIns="0" rtlCol="0" anchor="t">
              <a:spAutoFit/>
            </a:bodyPr>
            <a:lstStyle/>
            <a:p>
              <a:pPr algn="l">
                <a:lnSpc>
                  <a:spcPts val="3764"/>
                </a:lnSpc>
              </a:pPr>
              <a:r>
                <a:rPr lang="en-US" sz="3764">
                  <a:solidFill>
                    <a:srgbClr val="000000"/>
                  </a:solidFill>
                  <a:latin typeface="Poppins"/>
                  <a:ea typeface="Poppins"/>
                  <a:cs typeface="Poppins"/>
                  <a:sym typeface="Poppins"/>
                </a:rPr>
                <a:t>EMS Teams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4145" y="9719678"/>
            <a:ext cx="20443391" cy="0"/>
          </a:xfrm>
          <a:prstGeom prst="line">
            <a:avLst/>
          </a:prstGeom>
          <a:ln w="28575" cap="flat">
            <a:solidFill>
              <a:srgbClr val="CB1F2B"/>
            </a:solidFill>
            <a:prstDash val="solid"/>
            <a:headEnd type="none" w="sm" len="sm"/>
            <a:tailEnd type="none" w="sm" len="sm"/>
          </a:ln>
        </p:spPr>
        <p:txBody>
          <a:bodyPr/>
          <a:lstStyle/>
          <a:p>
            <a:endParaRPr lang="en-US"/>
          </a:p>
        </p:txBody>
      </p:sp>
      <p:sp>
        <p:nvSpPr>
          <p:cNvPr id="3" name="AutoShape 3"/>
          <p:cNvSpPr/>
          <p:nvPr/>
        </p:nvSpPr>
        <p:spPr>
          <a:xfrm flipV="1">
            <a:off x="11850061" y="793106"/>
            <a:ext cx="6923190" cy="0"/>
          </a:xfrm>
          <a:prstGeom prst="line">
            <a:avLst/>
          </a:prstGeom>
          <a:ln w="76200" cap="flat">
            <a:solidFill>
              <a:srgbClr val="CB1F2B"/>
            </a:solidFill>
            <a:prstDash val="solid"/>
            <a:headEnd type="none" w="sm" len="sm"/>
            <a:tailEnd type="none" w="sm" len="sm"/>
          </a:ln>
        </p:spPr>
        <p:txBody>
          <a:bodyPr/>
          <a:lstStyle/>
          <a:p>
            <a:endParaRPr lang="en-US"/>
          </a:p>
        </p:txBody>
      </p:sp>
      <p:sp>
        <p:nvSpPr>
          <p:cNvPr id="4" name="TextBox 4"/>
          <p:cNvSpPr txBox="1"/>
          <p:nvPr/>
        </p:nvSpPr>
        <p:spPr>
          <a:xfrm>
            <a:off x="483492" y="2254015"/>
            <a:ext cx="17321017" cy="7213835"/>
          </a:xfrm>
          <a:prstGeom prst="rect">
            <a:avLst/>
          </a:prstGeom>
        </p:spPr>
        <p:txBody>
          <a:bodyPr lIns="0" tIns="0" rIns="0" bIns="0" rtlCol="0" anchor="t">
            <a:spAutoFit/>
          </a:bodyPr>
          <a:lstStyle/>
          <a:p>
            <a:pPr marL="1015090" lvl="1" indent="-507545" algn="l">
              <a:lnSpc>
                <a:spcPts val="6488"/>
              </a:lnSpc>
              <a:buFont typeface="Arial"/>
              <a:buChar char="•"/>
            </a:pPr>
            <a:r>
              <a:rPr lang="en-US" sz="4701" dirty="0">
                <a:solidFill>
                  <a:srgbClr val="000000"/>
                </a:solidFill>
                <a:latin typeface="Poppins"/>
                <a:ea typeface="Poppins"/>
                <a:cs typeface="Poppins"/>
                <a:sym typeface="Poppins"/>
              </a:rPr>
              <a:t>Hospital Teams</a:t>
            </a:r>
          </a:p>
          <a:p>
            <a:pPr marL="2030180" lvl="2" indent="-676727" algn="l">
              <a:lnSpc>
                <a:spcPts val="6488"/>
              </a:lnSpc>
              <a:buFont typeface="Arial"/>
              <a:buChar char="⚬"/>
            </a:pPr>
            <a:r>
              <a:rPr lang="en-US" sz="4701" dirty="0">
                <a:solidFill>
                  <a:srgbClr val="000000"/>
                </a:solidFill>
                <a:latin typeface="Poppins"/>
                <a:ea typeface="Poppins"/>
                <a:cs typeface="Poppins"/>
                <a:sym typeface="Poppins"/>
              </a:rPr>
              <a:t>Follow up with patients 6-7 weeks postpartum</a:t>
            </a:r>
          </a:p>
          <a:p>
            <a:pPr marL="3045270" lvl="3" indent="-761318" algn="l">
              <a:lnSpc>
                <a:spcPts val="6488"/>
              </a:lnSpc>
              <a:buFont typeface="Arial"/>
              <a:buChar char="￭"/>
            </a:pPr>
            <a:r>
              <a:rPr lang="en-US" sz="4701" dirty="0">
                <a:solidFill>
                  <a:srgbClr val="000000"/>
                </a:solidFill>
                <a:latin typeface="Poppins"/>
                <a:ea typeface="Poppins"/>
                <a:cs typeface="Poppins"/>
                <a:sym typeface="Poppins"/>
              </a:rPr>
              <a:t>Goal: Up to 10 patients per quarter</a:t>
            </a:r>
          </a:p>
          <a:p>
            <a:pPr marL="2030180" lvl="2" indent="-676727" algn="l">
              <a:lnSpc>
                <a:spcPts val="6488"/>
              </a:lnSpc>
              <a:buFont typeface="Arial"/>
              <a:buChar char="⚬"/>
            </a:pPr>
            <a:r>
              <a:rPr lang="en-US" sz="4701" dirty="0">
                <a:solidFill>
                  <a:srgbClr val="000000"/>
                </a:solidFill>
                <a:latin typeface="Poppins"/>
                <a:ea typeface="Poppins"/>
                <a:cs typeface="Poppins"/>
                <a:sym typeface="Poppins"/>
              </a:rPr>
              <a:t>Data entry in RED Cap started in Q3 2025</a:t>
            </a:r>
          </a:p>
          <a:p>
            <a:pPr marL="1015090" lvl="1" indent="-507545" algn="l">
              <a:lnSpc>
                <a:spcPts val="6488"/>
              </a:lnSpc>
              <a:buFont typeface="Arial"/>
              <a:buChar char="•"/>
            </a:pPr>
            <a:r>
              <a:rPr lang="en-US" sz="4701" dirty="0">
                <a:solidFill>
                  <a:srgbClr val="000000"/>
                </a:solidFill>
                <a:latin typeface="Poppins"/>
                <a:ea typeface="Poppins"/>
                <a:cs typeface="Poppins"/>
                <a:sym typeface="Poppins"/>
              </a:rPr>
              <a:t>ED Provider and EMS Survey</a:t>
            </a:r>
          </a:p>
          <a:p>
            <a:pPr marL="2030180" lvl="2" indent="-676727" algn="l">
              <a:lnSpc>
                <a:spcPts val="6488"/>
              </a:lnSpc>
              <a:buFont typeface="Arial"/>
              <a:buChar char="⚬"/>
            </a:pPr>
            <a:r>
              <a:rPr lang="en-US" sz="4701" dirty="0">
                <a:solidFill>
                  <a:srgbClr val="000000"/>
                </a:solidFill>
                <a:latin typeface="Poppins"/>
                <a:ea typeface="Poppins"/>
                <a:cs typeface="Poppins"/>
                <a:sym typeface="Poppins"/>
              </a:rPr>
              <a:t>Will be sent in January 2026 to assess awareness and impact</a:t>
            </a:r>
          </a:p>
          <a:p>
            <a:pPr algn="l">
              <a:lnSpc>
                <a:spcPts val="6488"/>
              </a:lnSpc>
            </a:pPr>
            <a:endParaRPr lang="en-US" sz="4701" dirty="0">
              <a:solidFill>
                <a:srgbClr val="000000"/>
              </a:solidFill>
              <a:latin typeface="Poppins"/>
              <a:ea typeface="Poppins"/>
              <a:cs typeface="Poppins"/>
              <a:sym typeface="Poppins"/>
            </a:endParaRPr>
          </a:p>
          <a:p>
            <a:pPr algn="l">
              <a:lnSpc>
                <a:spcPts val="4709"/>
              </a:lnSpc>
            </a:pPr>
            <a:endParaRPr lang="en-US" sz="4701" dirty="0">
              <a:solidFill>
                <a:srgbClr val="000000"/>
              </a:solidFill>
              <a:latin typeface="Poppins"/>
              <a:ea typeface="Poppins"/>
              <a:cs typeface="Poppins"/>
              <a:sym typeface="Poppins"/>
            </a:endParaRPr>
          </a:p>
        </p:txBody>
      </p:sp>
      <p:sp>
        <p:nvSpPr>
          <p:cNvPr id="5" name="Freeform 5"/>
          <p:cNvSpPr/>
          <p:nvPr/>
        </p:nvSpPr>
        <p:spPr>
          <a:xfrm>
            <a:off x="15583268" y="7668645"/>
            <a:ext cx="2221241" cy="1799205"/>
          </a:xfrm>
          <a:custGeom>
            <a:avLst/>
            <a:gdLst/>
            <a:ahLst/>
            <a:cxnLst/>
            <a:rect l="l" t="t" r="r" b="b"/>
            <a:pathLst>
              <a:path w="2221241" h="1799205">
                <a:moveTo>
                  <a:pt x="0" y="0"/>
                </a:moveTo>
                <a:lnTo>
                  <a:pt x="2221240" y="0"/>
                </a:lnTo>
                <a:lnTo>
                  <a:pt x="2221240" y="1799205"/>
                </a:lnTo>
                <a:lnTo>
                  <a:pt x="0" y="17992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914400" y="150366"/>
            <a:ext cx="12876833" cy="1285480"/>
          </a:xfrm>
          <a:prstGeom prst="rect">
            <a:avLst/>
          </a:prstGeom>
        </p:spPr>
        <p:txBody>
          <a:bodyPr lIns="0" tIns="0" rIns="0" bIns="0" rtlCol="0" anchor="t">
            <a:spAutoFit/>
          </a:bodyPr>
          <a:lstStyle/>
          <a:p>
            <a:pPr>
              <a:lnSpc>
                <a:spcPts val="11340"/>
              </a:lnSpc>
            </a:pPr>
            <a:r>
              <a:rPr lang="en-US" sz="6000" b="1" dirty="0">
                <a:solidFill>
                  <a:srgbClr val="000000"/>
                </a:solidFill>
                <a:latin typeface="Canva Sans Bold"/>
                <a:ea typeface="Canva Sans Bold"/>
                <a:cs typeface="Canva Sans Bold"/>
                <a:sym typeface="Canva Sans Bold"/>
              </a:rPr>
              <a:t>Evaluation and Follow-Up</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4145" y="9719678"/>
            <a:ext cx="20443391" cy="0"/>
          </a:xfrm>
          <a:prstGeom prst="line">
            <a:avLst/>
          </a:prstGeom>
          <a:ln w="28575" cap="flat">
            <a:solidFill>
              <a:srgbClr val="CB1F2B"/>
            </a:solidFill>
            <a:prstDash val="solid"/>
            <a:headEnd type="none" w="sm" len="sm"/>
            <a:tailEnd type="none" w="sm" len="sm"/>
          </a:ln>
        </p:spPr>
        <p:txBody>
          <a:bodyPr/>
          <a:lstStyle/>
          <a:p>
            <a:endParaRPr lang="en-US"/>
          </a:p>
        </p:txBody>
      </p:sp>
      <p:sp>
        <p:nvSpPr>
          <p:cNvPr id="3" name="AutoShape 3"/>
          <p:cNvSpPr/>
          <p:nvPr/>
        </p:nvSpPr>
        <p:spPr>
          <a:xfrm flipV="1">
            <a:off x="11850061" y="793106"/>
            <a:ext cx="6923190" cy="0"/>
          </a:xfrm>
          <a:prstGeom prst="line">
            <a:avLst/>
          </a:prstGeom>
          <a:ln w="76200" cap="flat">
            <a:solidFill>
              <a:srgbClr val="CB1F2B"/>
            </a:solidFill>
            <a:prstDash val="solid"/>
            <a:headEnd type="none" w="sm" len="sm"/>
            <a:tailEnd type="none" w="sm" len="sm"/>
          </a:ln>
        </p:spPr>
        <p:txBody>
          <a:bodyPr/>
          <a:lstStyle/>
          <a:p>
            <a:endParaRPr lang="en-US"/>
          </a:p>
        </p:txBody>
      </p:sp>
      <p:sp>
        <p:nvSpPr>
          <p:cNvPr id="4" name="TextBox 4"/>
          <p:cNvSpPr txBox="1"/>
          <p:nvPr/>
        </p:nvSpPr>
        <p:spPr>
          <a:xfrm>
            <a:off x="483492" y="2168290"/>
            <a:ext cx="17321017" cy="5314715"/>
          </a:xfrm>
          <a:prstGeom prst="rect">
            <a:avLst/>
          </a:prstGeom>
        </p:spPr>
        <p:txBody>
          <a:bodyPr lIns="0" tIns="0" rIns="0" bIns="0" rtlCol="0" anchor="t">
            <a:spAutoFit/>
          </a:bodyPr>
          <a:lstStyle/>
          <a:p>
            <a:pPr marL="1020093" lvl="1" indent="-510047" algn="l">
              <a:lnSpc>
                <a:spcPts val="7323"/>
              </a:lnSpc>
              <a:buFont typeface="Arial"/>
              <a:buChar char="•"/>
            </a:pPr>
            <a:r>
              <a:rPr lang="en-US" sz="4724" dirty="0">
                <a:solidFill>
                  <a:srgbClr val="000000"/>
                </a:solidFill>
                <a:latin typeface="Poppins"/>
                <a:ea typeface="Poppins"/>
                <a:cs typeface="Poppins"/>
                <a:sym typeface="Poppins"/>
              </a:rPr>
              <a:t>Wristband Receipt &amp; Usage</a:t>
            </a:r>
          </a:p>
          <a:p>
            <a:pPr marL="1020093" lvl="1" indent="-510047" algn="l">
              <a:lnSpc>
                <a:spcPts val="7323"/>
              </a:lnSpc>
              <a:buFont typeface="Arial"/>
              <a:buChar char="•"/>
            </a:pPr>
            <a:r>
              <a:rPr lang="en-US" sz="4724" dirty="0">
                <a:solidFill>
                  <a:srgbClr val="000000"/>
                </a:solidFill>
                <a:latin typeface="Poppins"/>
                <a:ea typeface="Poppins"/>
                <a:cs typeface="Poppins"/>
                <a:sym typeface="Poppins"/>
              </a:rPr>
              <a:t>Symptom Experience &amp; Care-Seeking Behavior</a:t>
            </a:r>
          </a:p>
          <a:p>
            <a:pPr marL="1020093" lvl="1" indent="-510047" algn="l">
              <a:lnSpc>
                <a:spcPts val="7323"/>
              </a:lnSpc>
              <a:buFont typeface="Arial"/>
              <a:buChar char="•"/>
            </a:pPr>
            <a:r>
              <a:rPr lang="en-US" sz="4724" dirty="0">
                <a:solidFill>
                  <a:srgbClr val="000000"/>
                </a:solidFill>
                <a:latin typeface="Poppins"/>
                <a:ea typeface="Poppins"/>
                <a:cs typeface="Poppins"/>
                <a:sym typeface="Poppins"/>
              </a:rPr>
              <a:t>Provider Recognition of Wristband</a:t>
            </a:r>
          </a:p>
          <a:p>
            <a:pPr marL="1020093" lvl="1" indent="-510047" algn="l">
              <a:lnSpc>
                <a:spcPts val="7323"/>
              </a:lnSpc>
              <a:buFont typeface="Arial"/>
              <a:buChar char="•"/>
            </a:pPr>
            <a:r>
              <a:rPr lang="en-US" sz="4724" dirty="0">
                <a:solidFill>
                  <a:srgbClr val="000000"/>
                </a:solidFill>
                <a:latin typeface="Poppins"/>
                <a:ea typeface="Poppins"/>
                <a:cs typeface="Poppins"/>
                <a:sym typeface="Poppins"/>
              </a:rPr>
              <a:t>Patient Confidence in Recognizing Warning Signs</a:t>
            </a:r>
          </a:p>
          <a:p>
            <a:pPr marL="1020093" lvl="1" indent="-510047" algn="l">
              <a:lnSpc>
                <a:spcPts val="7323"/>
              </a:lnSpc>
              <a:buFont typeface="Arial"/>
              <a:buChar char="•"/>
            </a:pPr>
            <a:r>
              <a:rPr lang="en-US" sz="4724" dirty="0">
                <a:solidFill>
                  <a:srgbClr val="000000"/>
                </a:solidFill>
                <a:latin typeface="Poppins"/>
                <a:ea typeface="Poppins"/>
                <a:cs typeface="Poppins"/>
                <a:sym typeface="Poppins"/>
              </a:rPr>
              <a:t>Patient Demographics (collected from the chart)</a:t>
            </a:r>
          </a:p>
          <a:p>
            <a:pPr algn="l">
              <a:lnSpc>
                <a:spcPts val="4709"/>
              </a:lnSpc>
            </a:pPr>
            <a:endParaRPr lang="en-US" sz="4724" dirty="0">
              <a:solidFill>
                <a:srgbClr val="000000"/>
              </a:solidFill>
              <a:latin typeface="Poppins"/>
              <a:ea typeface="Poppins"/>
              <a:cs typeface="Poppins"/>
              <a:sym typeface="Poppins"/>
            </a:endParaRPr>
          </a:p>
        </p:txBody>
      </p:sp>
      <p:sp>
        <p:nvSpPr>
          <p:cNvPr id="5" name="Freeform 5"/>
          <p:cNvSpPr/>
          <p:nvPr/>
        </p:nvSpPr>
        <p:spPr>
          <a:xfrm>
            <a:off x="15291215" y="6987823"/>
            <a:ext cx="2270477" cy="2270477"/>
          </a:xfrm>
          <a:custGeom>
            <a:avLst/>
            <a:gdLst/>
            <a:ahLst/>
            <a:cxnLst/>
            <a:rect l="l" t="t" r="r" b="b"/>
            <a:pathLst>
              <a:path w="2270477" h="2270477">
                <a:moveTo>
                  <a:pt x="0" y="0"/>
                </a:moveTo>
                <a:lnTo>
                  <a:pt x="2270477" y="0"/>
                </a:lnTo>
                <a:lnTo>
                  <a:pt x="2270477" y="2270477"/>
                </a:lnTo>
                <a:lnTo>
                  <a:pt x="0" y="2270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295400" y="195219"/>
            <a:ext cx="11010900" cy="1285480"/>
          </a:xfrm>
          <a:prstGeom prst="rect">
            <a:avLst/>
          </a:prstGeom>
        </p:spPr>
        <p:txBody>
          <a:bodyPr wrap="square" lIns="0" tIns="0" rIns="0" bIns="0" rtlCol="0" anchor="t">
            <a:spAutoFit/>
          </a:bodyPr>
          <a:lstStyle/>
          <a:p>
            <a:pPr>
              <a:lnSpc>
                <a:spcPts val="11340"/>
              </a:lnSpc>
            </a:pPr>
            <a:r>
              <a:rPr lang="en-US" sz="6000" b="1" dirty="0">
                <a:solidFill>
                  <a:srgbClr val="000000"/>
                </a:solidFill>
                <a:latin typeface="Canva Sans Bold"/>
                <a:ea typeface="Canva Sans Bold"/>
                <a:cs typeface="Canva Sans Bold"/>
                <a:sym typeface="Canva Sans Bold"/>
              </a:rPr>
              <a:t>Evaluation Metrics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4145" y="9719678"/>
            <a:ext cx="20443391" cy="0"/>
          </a:xfrm>
          <a:prstGeom prst="line">
            <a:avLst/>
          </a:prstGeom>
          <a:ln w="28575" cap="flat">
            <a:solidFill>
              <a:srgbClr val="CB1F2B"/>
            </a:solidFill>
            <a:prstDash val="solid"/>
            <a:headEnd type="none" w="sm" len="sm"/>
            <a:tailEnd type="none" w="sm" len="sm"/>
          </a:ln>
        </p:spPr>
        <p:txBody>
          <a:bodyPr/>
          <a:lstStyle/>
          <a:p>
            <a:endParaRPr lang="en-US"/>
          </a:p>
        </p:txBody>
      </p:sp>
      <p:sp>
        <p:nvSpPr>
          <p:cNvPr id="3" name="AutoShape 3"/>
          <p:cNvSpPr/>
          <p:nvPr/>
        </p:nvSpPr>
        <p:spPr>
          <a:xfrm flipV="1">
            <a:off x="11850061" y="793106"/>
            <a:ext cx="6923190" cy="0"/>
          </a:xfrm>
          <a:prstGeom prst="line">
            <a:avLst/>
          </a:prstGeom>
          <a:ln w="76200" cap="flat">
            <a:solidFill>
              <a:srgbClr val="CB1F2B"/>
            </a:solidFill>
            <a:prstDash val="solid"/>
            <a:headEnd type="none" w="sm" len="sm"/>
            <a:tailEnd type="none" w="sm" len="sm"/>
          </a:ln>
        </p:spPr>
        <p:txBody>
          <a:bodyPr/>
          <a:lstStyle/>
          <a:p>
            <a:endParaRPr lang="en-US"/>
          </a:p>
        </p:txBody>
      </p:sp>
      <p:grpSp>
        <p:nvGrpSpPr>
          <p:cNvPr id="4" name="Group 4"/>
          <p:cNvGrpSpPr/>
          <p:nvPr/>
        </p:nvGrpSpPr>
        <p:grpSpPr>
          <a:xfrm>
            <a:off x="1358975" y="337803"/>
            <a:ext cx="7154765" cy="1469826"/>
            <a:chOff x="0" y="0"/>
            <a:chExt cx="3208308" cy="659093"/>
          </a:xfrm>
        </p:grpSpPr>
        <p:sp>
          <p:nvSpPr>
            <p:cNvPr id="5" name="Freeform 5"/>
            <p:cNvSpPr/>
            <p:nvPr/>
          </p:nvSpPr>
          <p:spPr>
            <a:xfrm>
              <a:off x="0" y="0"/>
              <a:ext cx="3208307" cy="659093"/>
            </a:xfrm>
            <a:custGeom>
              <a:avLst/>
              <a:gdLst/>
              <a:ahLst/>
              <a:cxnLst/>
              <a:rect l="l" t="t" r="r" b="b"/>
              <a:pathLst>
                <a:path w="3208307" h="659093">
                  <a:moveTo>
                    <a:pt x="0" y="0"/>
                  </a:moveTo>
                  <a:lnTo>
                    <a:pt x="3208307" y="0"/>
                  </a:lnTo>
                  <a:lnTo>
                    <a:pt x="3208307" y="659093"/>
                  </a:lnTo>
                  <a:lnTo>
                    <a:pt x="0" y="659093"/>
                  </a:lnTo>
                  <a:close/>
                </a:path>
              </a:pathLst>
            </a:custGeom>
            <a:solidFill>
              <a:srgbClr val="A1CFCF"/>
            </a:solidFill>
          </p:spPr>
          <p:txBody>
            <a:bodyPr/>
            <a:lstStyle/>
            <a:p>
              <a:endParaRPr lang="en-US"/>
            </a:p>
          </p:txBody>
        </p:sp>
      </p:grpSp>
      <p:sp>
        <p:nvSpPr>
          <p:cNvPr id="6" name="TextBox 6"/>
          <p:cNvSpPr txBox="1"/>
          <p:nvPr/>
        </p:nvSpPr>
        <p:spPr>
          <a:xfrm>
            <a:off x="1473152" y="328832"/>
            <a:ext cx="6926411" cy="1254125"/>
          </a:xfrm>
          <a:prstGeom prst="rect">
            <a:avLst/>
          </a:prstGeom>
        </p:spPr>
        <p:txBody>
          <a:bodyPr lIns="0" tIns="0" rIns="0" bIns="0" rtlCol="0" anchor="t">
            <a:spAutoFit/>
          </a:bodyPr>
          <a:lstStyle/>
          <a:p>
            <a:pPr algn="ctr">
              <a:lnSpc>
                <a:spcPts val="4900"/>
              </a:lnSpc>
            </a:pPr>
            <a:r>
              <a:rPr lang="en-US" sz="3500" b="1">
                <a:solidFill>
                  <a:srgbClr val="0B2F49"/>
                </a:solidFill>
                <a:latin typeface="Poppins Semi-Bold"/>
                <a:ea typeface="Poppins Semi-Bold"/>
                <a:cs typeface="Poppins Semi-Bold"/>
                <a:sym typeface="Poppins Semi-Bold"/>
              </a:rPr>
              <a:t>1 in 5 Mothers Reporting Experiencing a UMWS </a:t>
            </a:r>
          </a:p>
        </p:txBody>
      </p:sp>
      <p:grpSp>
        <p:nvGrpSpPr>
          <p:cNvPr id="7" name="Group 7"/>
          <p:cNvGrpSpPr/>
          <p:nvPr/>
        </p:nvGrpSpPr>
        <p:grpSpPr>
          <a:xfrm>
            <a:off x="1806255" y="2342412"/>
            <a:ext cx="6260205" cy="2586107"/>
            <a:chOff x="0" y="0"/>
            <a:chExt cx="8346941" cy="3448142"/>
          </a:xfrm>
        </p:grpSpPr>
        <p:sp>
          <p:nvSpPr>
            <p:cNvPr id="8" name="Freeform 8"/>
            <p:cNvSpPr/>
            <p:nvPr/>
          </p:nvSpPr>
          <p:spPr>
            <a:xfrm>
              <a:off x="0" y="0"/>
              <a:ext cx="1362016" cy="3448142"/>
            </a:xfrm>
            <a:custGeom>
              <a:avLst/>
              <a:gdLst/>
              <a:ahLst/>
              <a:cxnLst/>
              <a:rect l="l" t="t" r="r" b="b"/>
              <a:pathLst>
                <a:path w="1362016" h="3448142">
                  <a:moveTo>
                    <a:pt x="0" y="0"/>
                  </a:moveTo>
                  <a:lnTo>
                    <a:pt x="1362016" y="0"/>
                  </a:lnTo>
                  <a:lnTo>
                    <a:pt x="1362016" y="3448142"/>
                  </a:lnTo>
                  <a:lnTo>
                    <a:pt x="0" y="344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3494662" y="0"/>
              <a:ext cx="1362016" cy="3448142"/>
            </a:xfrm>
            <a:custGeom>
              <a:avLst/>
              <a:gdLst/>
              <a:ahLst/>
              <a:cxnLst/>
              <a:rect l="l" t="t" r="r" b="b"/>
              <a:pathLst>
                <a:path w="1362016" h="3448142">
                  <a:moveTo>
                    <a:pt x="0" y="0"/>
                  </a:moveTo>
                  <a:lnTo>
                    <a:pt x="1362016" y="0"/>
                  </a:lnTo>
                  <a:lnTo>
                    <a:pt x="1362016" y="3448142"/>
                  </a:lnTo>
                  <a:lnTo>
                    <a:pt x="0" y="344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5239793" y="0"/>
              <a:ext cx="1362016" cy="3448142"/>
            </a:xfrm>
            <a:custGeom>
              <a:avLst/>
              <a:gdLst/>
              <a:ahLst/>
              <a:cxnLst/>
              <a:rect l="l" t="t" r="r" b="b"/>
              <a:pathLst>
                <a:path w="1362016" h="3448142">
                  <a:moveTo>
                    <a:pt x="0" y="0"/>
                  </a:moveTo>
                  <a:lnTo>
                    <a:pt x="1362016" y="0"/>
                  </a:lnTo>
                  <a:lnTo>
                    <a:pt x="1362016" y="3448142"/>
                  </a:lnTo>
                  <a:lnTo>
                    <a:pt x="0" y="344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6984924" y="0"/>
              <a:ext cx="1362016" cy="3448142"/>
            </a:xfrm>
            <a:custGeom>
              <a:avLst/>
              <a:gdLst/>
              <a:ahLst/>
              <a:cxnLst/>
              <a:rect l="l" t="t" r="r" b="b"/>
              <a:pathLst>
                <a:path w="1362016" h="3448142">
                  <a:moveTo>
                    <a:pt x="0" y="0"/>
                  </a:moveTo>
                  <a:lnTo>
                    <a:pt x="1362017" y="0"/>
                  </a:lnTo>
                  <a:lnTo>
                    <a:pt x="1362017" y="3448142"/>
                  </a:lnTo>
                  <a:lnTo>
                    <a:pt x="0" y="344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749530" y="0"/>
              <a:ext cx="1362016" cy="3448142"/>
            </a:xfrm>
            <a:custGeom>
              <a:avLst/>
              <a:gdLst/>
              <a:ahLst/>
              <a:cxnLst/>
              <a:rect l="l" t="t" r="r" b="b"/>
              <a:pathLst>
                <a:path w="1362016" h="3448142">
                  <a:moveTo>
                    <a:pt x="0" y="0"/>
                  </a:moveTo>
                  <a:lnTo>
                    <a:pt x="1362016" y="0"/>
                  </a:lnTo>
                  <a:lnTo>
                    <a:pt x="1362016" y="3448142"/>
                  </a:lnTo>
                  <a:lnTo>
                    <a:pt x="0" y="344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13" name="Picture 13"/>
          <p:cNvPicPr>
            <a:picLocks noChangeAspect="1"/>
          </p:cNvPicPr>
          <p:nvPr/>
        </p:nvPicPr>
        <p:blipFill>
          <a:blip r:embed="rId6"/>
          <a:stretch>
            <a:fillRect/>
          </a:stretch>
        </p:blipFill>
        <p:spPr>
          <a:xfrm>
            <a:off x="-778906" y="4570123"/>
            <a:ext cx="11216410" cy="5513970"/>
          </a:xfrm>
          <a:prstGeom prst="rect">
            <a:avLst/>
          </a:prstGeom>
        </p:spPr>
      </p:pic>
      <p:sp>
        <p:nvSpPr>
          <p:cNvPr id="14" name="TextBox 14"/>
          <p:cNvSpPr txBox="1"/>
          <p:nvPr/>
        </p:nvSpPr>
        <p:spPr>
          <a:xfrm>
            <a:off x="11231198" y="1102123"/>
            <a:ext cx="5030219" cy="2676525"/>
          </a:xfrm>
          <a:prstGeom prst="rect">
            <a:avLst/>
          </a:prstGeom>
        </p:spPr>
        <p:txBody>
          <a:bodyPr lIns="0" tIns="0" rIns="0" bIns="0" rtlCol="0" anchor="t">
            <a:spAutoFit/>
          </a:bodyPr>
          <a:lstStyle/>
          <a:p>
            <a:pPr algn="l">
              <a:lnSpc>
                <a:spcPts val="19912"/>
              </a:lnSpc>
            </a:pPr>
            <a:r>
              <a:rPr lang="en-US" sz="16593" b="1">
                <a:solidFill>
                  <a:srgbClr val="0B2F49"/>
                </a:solidFill>
                <a:latin typeface="Poppins Bold"/>
                <a:ea typeface="Poppins Bold"/>
                <a:cs typeface="Poppins Bold"/>
                <a:sym typeface="Poppins Bold"/>
              </a:rPr>
              <a:t>90%</a:t>
            </a:r>
          </a:p>
        </p:txBody>
      </p:sp>
      <p:grpSp>
        <p:nvGrpSpPr>
          <p:cNvPr id="15" name="Group 15"/>
          <p:cNvGrpSpPr/>
          <p:nvPr/>
        </p:nvGrpSpPr>
        <p:grpSpPr>
          <a:xfrm>
            <a:off x="10717812" y="4201965"/>
            <a:ext cx="6541488" cy="3691568"/>
            <a:chOff x="0" y="0"/>
            <a:chExt cx="8721984" cy="4922090"/>
          </a:xfrm>
        </p:grpSpPr>
        <p:grpSp>
          <p:nvGrpSpPr>
            <p:cNvPr id="16" name="Group 16"/>
            <p:cNvGrpSpPr/>
            <p:nvPr/>
          </p:nvGrpSpPr>
          <p:grpSpPr>
            <a:xfrm>
              <a:off x="0" y="0"/>
              <a:ext cx="8721984" cy="4922090"/>
              <a:chOff x="0" y="0"/>
              <a:chExt cx="3686988" cy="2080683"/>
            </a:xfrm>
          </p:grpSpPr>
          <p:sp>
            <p:nvSpPr>
              <p:cNvPr id="17" name="Freeform 17"/>
              <p:cNvSpPr/>
              <p:nvPr/>
            </p:nvSpPr>
            <p:spPr>
              <a:xfrm>
                <a:off x="0" y="0"/>
                <a:ext cx="3686988" cy="2080683"/>
              </a:xfrm>
              <a:custGeom>
                <a:avLst/>
                <a:gdLst/>
                <a:ahLst/>
                <a:cxnLst/>
                <a:rect l="l" t="t" r="r" b="b"/>
                <a:pathLst>
                  <a:path w="3686988" h="2080683">
                    <a:moveTo>
                      <a:pt x="0" y="0"/>
                    </a:moveTo>
                    <a:lnTo>
                      <a:pt x="3686988" y="0"/>
                    </a:lnTo>
                    <a:lnTo>
                      <a:pt x="3686988" y="2080683"/>
                    </a:lnTo>
                    <a:lnTo>
                      <a:pt x="0" y="2080683"/>
                    </a:lnTo>
                    <a:close/>
                  </a:path>
                </a:pathLst>
              </a:custGeom>
              <a:solidFill>
                <a:srgbClr val="A1CFCF"/>
              </a:solidFill>
            </p:spPr>
            <p:txBody>
              <a:bodyPr/>
              <a:lstStyle/>
              <a:p>
                <a:endParaRPr lang="en-US"/>
              </a:p>
            </p:txBody>
          </p:sp>
        </p:grpSp>
        <p:sp>
          <p:nvSpPr>
            <p:cNvPr id="18" name="TextBox 18"/>
            <p:cNvSpPr txBox="1"/>
            <p:nvPr/>
          </p:nvSpPr>
          <p:spPr>
            <a:xfrm>
              <a:off x="191000" y="246589"/>
              <a:ext cx="8339983" cy="4333662"/>
            </a:xfrm>
            <a:prstGeom prst="rect">
              <a:avLst/>
            </a:prstGeom>
          </p:spPr>
          <p:txBody>
            <a:bodyPr lIns="0" tIns="0" rIns="0" bIns="0" rtlCol="0" anchor="t">
              <a:spAutoFit/>
            </a:bodyPr>
            <a:lstStyle/>
            <a:p>
              <a:pPr algn="ctr">
                <a:lnSpc>
                  <a:spcPts val="4340"/>
                </a:lnSpc>
              </a:pPr>
              <a:r>
                <a:rPr lang="en-US" sz="3100" b="1">
                  <a:solidFill>
                    <a:srgbClr val="0B2F49"/>
                  </a:solidFill>
                  <a:latin typeface="Poppins Bold"/>
                  <a:ea typeface="Poppins Bold"/>
                  <a:cs typeface="Poppins Bold"/>
                  <a:sym typeface="Poppins Bold"/>
                </a:rPr>
                <a:t>Of mothers indicated that they were confident or very confident in their ability to recognize urgent maternal warning signs and when to seek medical care</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709994">
            <a:off x="15699365" y="-6388212"/>
            <a:ext cx="2573469" cy="12701748"/>
            <a:chOff x="0" y="0"/>
            <a:chExt cx="677786" cy="3345316"/>
          </a:xfrm>
        </p:grpSpPr>
        <p:sp>
          <p:nvSpPr>
            <p:cNvPr id="6" name="Freeform 6"/>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7" name="TextBox 7"/>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107898" y="758286"/>
            <a:ext cx="14333976" cy="1847850"/>
          </a:xfrm>
          <a:prstGeom prst="rect">
            <a:avLst/>
          </a:prstGeom>
        </p:spPr>
        <p:txBody>
          <a:bodyPr lIns="0" tIns="0" rIns="0" bIns="0" rtlCol="0" anchor="t">
            <a:spAutoFit/>
          </a:bodyPr>
          <a:lstStyle/>
          <a:p>
            <a:pPr algn="l">
              <a:lnSpc>
                <a:spcPts val="7200"/>
              </a:lnSpc>
            </a:pPr>
            <a:r>
              <a:rPr lang="en-US" sz="6000" b="1">
                <a:solidFill>
                  <a:srgbClr val="000000"/>
                </a:solidFill>
                <a:latin typeface="Barlow Bold"/>
                <a:ea typeface="Barlow Bold"/>
                <a:cs typeface="Barlow Bold"/>
                <a:sym typeface="Barlow Bold"/>
              </a:rPr>
              <a:t>ALLAINCE FOR INNOVATION ON MATERNAL HEALTH INITIATIVES </a:t>
            </a:r>
          </a:p>
        </p:txBody>
      </p:sp>
      <p:grpSp>
        <p:nvGrpSpPr>
          <p:cNvPr id="9" name="Group 9"/>
          <p:cNvGrpSpPr/>
          <p:nvPr/>
        </p:nvGrpSpPr>
        <p:grpSpPr>
          <a:xfrm>
            <a:off x="8781997" y="6057996"/>
            <a:ext cx="8477303" cy="3200304"/>
            <a:chOff x="0" y="0"/>
            <a:chExt cx="1551305" cy="585640"/>
          </a:xfrm>
        </p:grpSpPr>
        <p:sp>
          <p:nvSpPr>
            <p:cNvPr id="10" name="Freeform 10"/>
            <p:cNvSpPr/>
            <p:nvPr/>
          </p:nvSpPr>
          <p:spPr>
            <a:xfrm>
              <a:off x="0" y="0"/>
              <a:ext cx="1551305" cy="585640"/>
            </a:xfrm>
            <a:custGeom>
              <a:avLst/>
              <a:gdLst/>
              <a:ahLst/>
              <a:cxnLst/>
              <a:rect l="l" t="t" r="r" b="b"/>
              <a:pathLst>
                <a:path w="1551305" h="585640">
                  <a:moveTo>
                    <a:pt x="0" y="0"/>
                  </a:moveTo>
                  <a:lnTo>
                    <a:pt x="1551305" y="0"/>
                  </a:lnTo>
                  <a:lnTo>
                    <a:pt x="1551305" y="585640"/>
                  </a:lnTo>
                  <a:lnTo>
                    <a:pt x="0" y="585640"/>
                  </a:lnTo>
                  <a:close/>
                </a:path>
              </a:pathLst>
            </a:custGeom>
            <a:solidFill>
              <a:srgbClr val="FFFFFF"/>
            </a:solidFill>
            <a:ln w="76200" cap="sq">
              <a:solidFill>
                <a:srgbClr val="CB1F2B"/>
              </a:solidFill>
              <a:prstDash val="solid"/>
              <a:miter/>
            </a:ln>
          </p:spPr>
          <p:txBody>
            <a:bodyPr/>
            <a:lstStyle/>
            <a:p>
              <a:endParaRPr lang="en-US"/>
            </a:p>
          </p:txBody>
        </p:sp>
        <p:sp>
          <p:nvSpPr>
            <p:cNvPr id="11" name="TextBox 11"/>
            <p:cNvSpPr txBox="1"/>
            <p:nvPr/>
          </p:nvSpPr>
          <p:spPr>
            <a:xfrm>
              <a:off x="0" y="-57150"/>
              <a:ext cx="1551305" cy="642790"/>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12" name="Group 12"/>
          <p:cNvGrpSpPr/>
          <p:nvPr/>
        </p:nvGrpSpPr>
        <p:grpSpPr>
          <a:xfrm>
            <a:off x="8781997" y="3202933"/>
            <a:ext cx="8477303" cy="2525434"/>
            <a:chOff x="0" y="0"/>
            <a:chExt cx="1551305" cy="462142"/>
          </a:xfrm>
        </p:grpSpPr>
        <p:sp>
          <p:nvSpPr>
            <p:cNvPr id="13" name="Freeform 13"/>
            <p:cNvSpPr/>
            <p:nvPr/>
          </p:nvSpPr>
          <p:spPr>
            <a:xfrm>
              <a:off x="0" y="0"/>
              <a:ext cx="1551305" cy="462142"/>
            </a:xfrm>
            <a:custGeom>
              <a:avLst/>
              <a:gdLst/>
              <a:ahLst/>
              <a:cxnLst/>
              <a:rect l="l" t="t" r="r" b="b"/>
              <a:pathLst>
                <a:path w="1551305" h="462142">
                  <a:moveTo>
                    <a:pt x="0" y="0"/>
                  </a:moveTo>
                  <a:lnTo>
                    <a:pt x="1551305" y="0"/>
                  </a:lnTo>
                  <a:lnTo>
                    <a:pt x="1551305" y="462142"/>
                  </a:lnTo>
                  <a:lnTo>
                    <a:pt x="0" y="462142"/>
                  </a:lnTo>
                  <a:close/>
                </a:path>
              </a:pathLst>
            </a:custGeom>
            <a:solidFill>
              <a:srgbClr val="FFFFFF"/>
            </a:solidFill>
            <a:ln w="76200" cap="sq">
              <a:solidFill>
                <a:srgbClr val="CB1F2B"/>
              </a:solidFill>
              <a:prstDash val="solid"/>
              <a:miter/>
            </a:ln>
          </p:spPr>
          <p:txBody>
            <a:bodyPr/>
            <a:lstStyle/>
            <a:p>
              <a:endParaRPr lang="en-US"/>
            </a:p>
          </p:txBody>
        </p:sp>
        <p:sp>
          <p:nvSpPr>
            <p:cNvPr id="14" name="TextBox 14"/>
            <p:cNvSpPr txBox="1"/>
            <p:nvPr/>
          </p:nvSpPr>
          <p:spPr>
            <a:xfrm>
              <a:off x="0" y="-57150"/>
              <a:ext cx="1551305" cy="519292"/>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15" name="TextBox 15"/>
          <p:cNvSpPr txBox="1"/>
          <p:nvPr/>
        </p:nvSpPr>
        <p:spPr>
          <a:xfrm>
            <a:off x="9144000" y="7112613"/>
            <a:ext cx="5328756" cy="1645418"/>
          </a:xfrm>
          <a:prstGeom prst="rect">
            <a:avLst/>
          </a:prstGeom>
        </p:spPr>
        <p:txBody>
          <a:bodyPr lIns="0" tIns="0" rIns="0" bIns="0" rtlCol="0" anchor="t">
            <a:spAutoFit/>
          </a:bodyPr>
          <a:lstStyle/>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Educational Webinars</a:t>
            </a:r>
          </a:p>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Individual and grouped coaching calls</a:t>
            </a:r>
          </a:p>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Quarterly data monitoring </a:t>
            </a:r>
          </a:p>
        </p:txBody>
      </p:sp>
      <p:sp>
        <p:nvSpPr>
          <p:cNvPr id="16" name="TextBox 16"/>
          <p:cNvSpPr txBox="1"/>
          <p:nvPr/>
        </p:nvSpPr>
        <p:spPr>
          <a:xfrm>
            <a:off x="11365977" y="3400223"/>
            <a:ext cx="4590378" cy="2101215"/>
          </a:xfrm>
          <a:prstGeom prst="rect">
            <a:avLst/>
          </a:prstGeom>
        </p:spPr>
        <p:txBody>
          <a:bodyPr lIns="0" tIns="0" rIns="0" bIns="0" rtlCol="0" anchor="t">
            <a:spAutoFit/>
          </a:bodyPr>
          <a:lstStyle/>
          <a:p>
            <a:pPr marL="518160" lvl="1" indent="-259080" algn="l">
              <a:lnSpc>
                <a:spcPts val="3359"/>
              </a:lnSpc>
              <a:buAutoNum type="arabicPeriod"/>
            </a:pPr>
            <a:r>
              <a:rPr lang="en-US" sz="2400" b="1">
                <a:solidFill>
                  <a:srgbClr val="000000"/>
                </a:solidFill>
                <a:latin typeface="Poppins Bold"/>
                <a:ea typeface="Poppins Bold"/>
                <a:cs typeface="Poppins Bold"/>
                <a:sym typeface="Poppins Bold"/>
              </a:rPr>
              <a:t>Readiness</a:t>
            </a:r>
          </a:p>
          <a:p>
            <a:pPr marL="518160" lvl="1" indent="-259080" algn="l">
              <a:lnSpc>
                <a:spcPts val="3359"/>
              </a:lnSpc>
              <a:buAutoNum type="arabicPeriod"/>
            </a:pPr>
            <a:r>
              <a:rPr lang="en-US" sz="2400" b="1">
                <a:solidFill>
                  <a:srgbClr val="000000"/>
                </a:solidFill>
                <a:latin typeface="Poppins Bold"/>
                <a:ea typeface="Poppins Bold"/>
                <a:cs typeface="Poppins Bold"/>
                <a:sym typeface="Poppins Bold"/>
              </a:rPr>
              <a:t>Recognition &amp; Prevention </a:t>
            </a:r>
          </a:p>
          <a:p>
            <a:pPr marL="518160" lvl="1" indent="-259080" algn="l">
              <a:lnSpc>
                <a:spcPts val="3359"/>
              </a:lnSpc>
              <a:buAutoNum type="arabicPeriod"/>
            </a:pPr>
            <a:r>
              <a:rPr lang="en-US" sz="2400" b="1">
                <a:solidFill>
                  <a:srgbClr val="000000"/>
                </a:solidFill>
                <a:latin typeface="Poppins Bold"/>
                <a:ea typeface="Poppins Bold"/>
                <a:cs typeface="Poppins Bold"/>
                <a:sym typeface="Poppins Bold"/>
              </a:rPr>
              <a:t>Response </a:t>
            </a:r>
          </a:p>
          <a:p>
            <a:pPr marL="518160" lvl="1" indent="-259080" algn="l">
              <a:lnSpc>
                <a:spcPts val="3359"/>
              </a:lnSpc>
              <a:buAutoNum type="arabicPeriod"/>
            </a:pPr>
            <a:r>
              <a:rPr lang="en-US" sz="2400" b="1">
                <a:solidFill>
                  <a:srgbClr val="000000"/>
                </a:solidFill>
                <a:latin typeface="Poppins Bold"/>
                <a:ea typeface="Poppins Bold"/>
                <a:cs typeface="Poppins Bold"/>
                <a:sym typeface="Poppins Bold"/>
              </a:rPr>
              <a:t>Reporting </a:t>
            </a:r>
          </a:p>
          <a:p>
            <a:pPr marL="518160" lvl="1" indent="-259080" algn="l">
              <a:lnSpc>
                <a:spcPts val="3359"/>
              </a:lnSpc>
              <a:buAutoNum type="arabicPeriod"/>
            </a:pPr>
            <a:r>
              <a:rPr lang="en-US" sz="2400" b="1">
                <a:solidFill>
                  <a:srgbClr val="000000"/>
                </a:solidFill>
                <a:latin typeface="Poppins Bold"/>
                <a:ea typeface="Poppins Bold"/>
                <a:cs typeface="Poppins Bold"/>
                <a:sym typeface="Poppins Bold"/>
              </a:rPr>
              <a:t>Respectful Care </a:t>
            </a:r>
          </a:p>
        </p:txBody>
      </p:sp>
      <p:sp>
        <p:nvSpPr>
          <p:cNvPr id="17" name="TextBox 17"/>
          <p:cNvSpPr txBox="1"/>
          <p:nvPr/>
        </p:nvSpPr>
        <p:spPr>
          <a:xfrm>
            <a:off x="9101820" y="3583037"/>
            <a:ext cx="2181519" cy="1070854"/>
          </a:xfrm>
          <a:prstGeom prst="rect">
            <a:avLst/>
          </a:prstGeom>
        </p:spPr>
        <p:txBody>
          <a:bodyPr lIns="0" tIns="0" rIns="0" bIns="0" rtlCol="0" anchor="t">
            <a:spAutoFit/>
          </a:bodyPr>
          <a:lstStyle/>
          <a:p>
            <a:pPr algn="l">
              <a:lnSpc>
                <a:spcPts val="7878"/>
              </a:lnSpc>
            </a:pPr>
            <a:r>
              <a:rPr lang="en-US" sz="6910" b="1">
                <a:solidFill>
                  <a:srgbClr val="CB1F2B"/>
                </a:solidFill>
                <a:latin typeface="Poppins Bold"/>
                <a:ea typeface="Poppins Bold"/>
                <a:cs typeface="Poppins Bold"/>
                <a:sym typeface="Poppins Bold"/>
              </a:rPr>
              <a:t>5 R’s </a:t>
            </a:r>
          </a:p>
        </p:txBody>
      </p:sp>
      <p:sp>
        <p:nvSpPr>
          <p:cNvPr id="18" name="TextBox 18"/>
          <p:cNvSpPr txBox="1"/>
          <p:nvPr/>
        </p:nvSpPr>
        <p:spPr>
          <a:xfrm>
            <a:off x="9206463" y="4647604"/>
            <a:ext cx="1609533" cy="333375"/>
          </a:xfrm>
          <a:prstGeom prst="rect">
            <a:avLst/>
          </a:prstGeom>
        </p:spPr>
        <p:txBody>
          <a:bodyPr lIns="0" tIns="0" rIns="0" bIns="0" rtlCol="0" anchor="t">
            <a:spAutoFit/>
          </a:bodyPr>
          <a:lstStyle/>
          <a:p>
            <a:pPr algn="l">
              <a:lnSpc>
                <a:spcPts val="2517"/>
              </a:lnSpc>
            </a:pPr>
            <a:r>
              <a:rPr lang="en-US" sz="2097">
                <a:solidFill>
                  <a:srgbClr val="000000"/>
                </a:solidFill>
                <a:latin typeface="Poppins"/>
                <a:ea typeface="Poppins"/>
                <a:cs typeface="Poppins"/>
                <a:sym typeface="Poppins"/>
              </a:rPr>
              <a:t>APROACH</a:t>
            </a:r>
          </a:p>
        </p:txBody>
      </p:sp>
      <p:sp>
        <p:nvSpPr>
          <p:cNvPr id="19" name="Freeform 19"/>
          <p:cNvSpPr/>
          <p:nvPr/>
        </p:nvSpPr>
        <p:spPr>
          <a:xfrm>
            <a:off x="14168513" y="6649242"/>
            <a:ext cx="2546723" cy="2017812"/>
          </a:xfrm>
          <a:custGeom>
            <a:avLst/>
            <a:gdLst/>
            <a:ahLst/>
            <a:cxnLst/>
            <a:rect l="l" t="t" r="r" b="b"/>
            <a:pathLst>
              <a:path w="2546723" h="2017812">
                <a:moveTo>
                  <a:pt x="0" y="0"/>
                </a:moveTo>
                <a:lnTo>
                  <a:pt x="2546722" y="0"/>
                </a:lnTo>
                <a:lnTo>
                  <a:pt x="2546722" y="2017812"/>
                </a:lnTo>
                <a:lnTo>
                  <a:pt x="0" y="2017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0" name="Group 20"/>
          <p:cNvGrpSpPr/>
          <p:nvPr/>
        </p:nvGrpSpPr>
        <p:grpSpPr>
          <a:xfrm>
            <a:off x="1154970" y="3202933"/>
            <a:ext cx="7226977" cy="6055367"/>
            <a:chOff x="0" y="0"/>
            <a:chExt cx="1304360" cy="1092902"/>
          </a:xfrm>
        </p:grpSpPr>
        <p:sp>
          <p:nvSpPr>
            <p:cNvPr id="21" name="Freeform 21"/>
            <p:cNvSpPr/>
            <p:nvPr/>
          </p:nvSpPr>
          <p:spPr>
            <a:xfrm>
              <a:off x="0" y="0"/>
              <a:ext cx="1304360" cy="1092902"/>
            </a:xfrm>
            <a:custGeom>
              <a:avLst/>
              <a:gdLst/>
              <a:ahLst/>
              <a:cxnLst/>
              <a:rect l="l" t="t" r="r" b="b"/>
              <a:pathLst>
                <a:path w="1304360" h="1092902">
                  <a:moveTo>
                    <a:pt x="0" y="0"/>
                  </a:moveTo>
                  <a:lnTo>
                    <a:pt x="1304360" y="0"/>
                  </a:lnTo>
                  <a:lnTo>
                    <a:pt x="1304360" y="1092902"/>
                  </a:lnTo>
                  <a:lnTo>
                    <a:pt x="0" y="1092902"/>
                  </a:lnTo>
                  <a:close/>
                </a:path>
              </a:pathLst>
            </a:custGeom>
            <a:solidFill>
              <a:srgbClr val="FFFFFF"/>
            </a:solidFill>
            <a:ln w="76200" cap="sq">
              <a:solidFill>
                <a:srgbClr val="CB1F2B"/>
              </a:solidFill>
              <a:prstDash val="solid"/>
              <a:miter/>
            </a:ln>
          </p:spPr>
          <p:txBody>
            <a:bodyPr/>
            <a:lstStyle/>
            <a:p>
              <a:endParaRPr lang="en-US"/>
            </a:p>
          </p:txBody>
        </p:sp>
        <p:sp>
          <p:nvSpPr>
            <p:cNvPr id="22" name="TextBox 22"/>
            <p:cNvSpPr txBox="1"/>
            <p:nvPr/>
          </p:nvSpPr>
          <p:spPr>
            <a:xfrm>
              <a:off x="0" y="-57150"/>
              <a:ext cx="1304360" cy="1150052"/>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23" name="TextBox 23"/>
          <p:cNvSpPr txBox="1"/>
          <p:nvPr/>
        </p:nvSpPr>
        <p:spPr>
          <a:xfrm>
            <a:off x="1508028" y="3583037"/>
            <a:ext cx="6131082" cy="530733"/>
          </a:xfrm>
          <a:prstGeom prst="rect">
            <a:avLst/>
          </a:prstGeom>
        </p:spPr>
        <p:txBody>
          <a:bodyPr lIns="0" tIns="0" rIns="0" bIns="0" rtlCol="0" anchor="t">
            <a:spAutoFit/>
          </a:bodyPr>
          <a:lstStyle/>
          <a:p>
            <a:pPr algn="l">
              <a:lnSpc>
                <a:spcPts val="3875"/>
              </a:lnSpc>
            </a:pPr>
            <a:r>
              <a:rPr lang="en-US" sz="3399" b="1">
                <a:solidFill>
                  <a:srgbClr val="CB1F2B"/>
                </a:solidFill>
                <a:latin typeface="Poppins Bold"/>
                <a:ea typeface="Poppins Bold"/>
                <a:cs typeface="Poppins Bold"/>
                <a:sym typeface="Poppins Bold"/>
              </a:rPr>
              <a:t>Patient Safety Bundles </a:t>
            </a:r>
          </a:p>
        </p:txBody>
      </p:sp>
      <p:sp>
        <p:nvSpPr>
          <p:cNvPr id="24" name="TextBox 24"/>
          <p:cNvSpPr txBox="1"/>
          <p:nvPr/>
        </p:nvSpPr>
        <p:spPr>
          <a:xfrm>
            <a:off x="1508028" y="4398975"/>
            <a:ext cx="6131082" cy="4615815"/>
          </a:xfrm>
          <a:prstGeom prst="rect">
            <a:avLst/>
          </a:prstGeom>
        </p:spPr>
        <p:txBody>
          <a:bodyPr lIns="0" tIns="0" rIns="0" bIns="0" rtlCol="0" anchor="t">
            <a:spAutoFit/>
          </a:bodyPr>
          <a:lstStyle/>
          <a:p>
            <a:pPr algn="l">
              <a:lnSpc>
                <a:spcPts val="3359"/>
              </a:lnSpc>
            </a:pPr>
            <a:r>
              <a:rPr lang="en-US" sz="2400" b="1">
                <a:solidFill>
                  <a:srgbClr val="000000"/>
                </a:solidFill>
                <a:latin typeface="Poppins Bold"/>
                <a:ea typeface="Poppins Bold"/>
                <a:cs typeface="Poppins Bold"/>
                <a:sym typeface="Poppins Bold"/>
              </a:rPr>
              <a:t>Structured way of improving the processes of care and patient outcomes using evidence-informed best practices which address clinically specific conditions in pregnant and postpartum people.</a:t>
            </a:r>
          </a:p>
          <a:p>
            <a:pPr algn="l">
              <a:lnSpc>
                <a:spcPts val="3359"/>
              </a:lnSpc>
            </a:pPr>
            <a:endParaRPr lang="en-US" sz="2400" b="1">
              <a:solidFill>
                <a:srgbClr val="000000"/>
              </a:solidFill>
              <a:latin typeface="Poppins Bold"/>
              <a:ea typeface="Poppins Bold"/>
              <a:cs typeface="Poppins Bold"/>
              <a:sym typeface="Poppins Bold"/>
            </a:endParaRPr>
          </a:p>
          <a:p>
            <a:pPr algn="l">
              <a:lnSpc>
                <a:spcPts val="3359"/>
              </a:lnSpc>
            </a:pPr>
            <a:r>
              <a:rPr lang="en-US" sz="2400" b="1">
                <a:solidFill>
                  <a:srgbClr val="000000"/>
                </a:solidFill>
                <a:latin typeface="Poppins Bold"/>
                <a:ea typeface="Poppins Bold"/>
                <a:cs typeface="Poppins Bold"/>
                <a:sym typeface="Poppins Bold"/>
              </a:rPr>
              <a:t>Nebraska Initiatives </a:t>
            </a:r>
          </a:p>
          <a:p>
            <a:pPr marL="518160" lvl="1" indent="-259080" algn="l">
              <a:lnSpc>
                <a:spcPts val="3359"/>
              </a:lnSpc>
              <a:buAutoNum type="arabicPeriod"/>
            </a:pPr>
            <a:r>
              <a:rPr lang="en-US" sz="2400">
                <a:solidFill>
                  <a:srgbClr val="000000"/>
                </a:solidFill>
                <a:latin typeface="Poppins"/>
                <a:ea typeface="Poppins"/>
                <a:cs typeface="Poppins"/>
                <a:sym typeface="Poppins"/>
              </a:rPr>
              <a:t>Severe Hypertension in Pregnancy</a:t>
            </a:r>
          </a:p>
          <a:p>
            <a:pPr marL="518160" lvl="1" indent="-259080" algn="l">
              <a:lnSpc>
                <a:spcPts val="3359"/>
              </a:lnSpc>
              <a:buAutoNum type="arabicPeriod"/>
            </a:pPr>
            <a:r>
              <a:rPr lang="en-US" sz="2400">
                <a:solidFill>
                  <a:srgbClr val="000000"/>
                </a:solidFill>
                <a:latin typeface="Poppins"/>
                <a:ea typeface="Poppins"/>
                <a:cs typeface="Poppins"/>
                <a:sym typeface="Poppins"/>
              </a:rPr>
              <a:t>Obstetric Hemorrhage </a:t>
            </a:r>
          </a:p>
          <a:p>
            <a:pPr algn="l">
              <a:lnSpc>
                <a:spcPts val="3359"/>
              </a:lnSpc>
              <a:spcBef>
                <a:spcPct val="0"/>
              </a:spcBef>
            </a:pPr>
            <a:endParaRPr lang="en-US" sz="2400">
              <a:solidFill>
                <a:srgbClr val="000000"/>
              </a:solidFill>
              <a:latin typeface="Poppins"/>
              <a:ea typeface="Poppins"/>
              <a:cs typeface="Poppins"/>
              <a:sym typeface="Poppins"/>
            </a:endParaRPr>
          </a:p>
        </p:txBody>
      </p:sp>
      <p:sp>
        <p:nvSpPr>
          <p:cNvPr id="25" name="TextBox 25"/>
          <p:cNvSpPr txBox="1"/>
          <p:nvPr/>
        </p:nvSpPr>
        <p:spPr>
          <a:xfrm>
            <a:off x="9144000" y="6395061"/>
            <a:ext cx="6131082" cy="530733"/>
          </a:xfrm>
          <a:prstGeom prst="rect">
            <a:avLst/>
          </a:prstGeom>
        </p:spPr>
        <p:txBody>
          <a:bodyPr lIns="0" tIns="0" rIns="0" bIns="0" rtlCol="0" anchor="t">
            <a:spAutoFit/>
          </a:bodyPr>
          <a:lstStyle/>
          <a:p>
            <a:pPr algn="l">
              <a:lnSpc>
                <a:spcPts val="3875"/>
              </a:lnSpc>
            </a:pPr>
            <a:r>
              <a:rPr lang="en-US" sz="3399" b="1">
                <a:solidFill>
                  <a:srgbClr val="CB1F2B"/>
                </a:solidFill>
                <a:latin typeface="Poppins Bold"/>
                <a:ea typeface="Poppins Bold"/>
                <a:cs typeface="Poppins Bold"/>
                <a:sym typeface="Poppins Bold"/>
              </a:rPr>
              <a:t>Implementation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709994">
            <a:off x="15699365" y="-6388212"/>
            <a:ext cx="2573469" cy="12701748"/>
            <a:chOff x="0" y="0"/>
            <a:chExt cx="677786" cy="3345316"/>
          </a:xfrm>
        </p:grpSpPr>
        <p:sp>
          <p:nvSpPr>
            <p:cNvPr id="6" name="Freeform 6"/>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7" name="TextBox 7"/>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1100528" y="2762797"/>
            <a:ext cx="4131178" cy="0"/>
          </a:xfrm>
          <a:prstGeom prst="line">
            <a:avLst/>
          </a:prstGeom>
          <a:ln w="19050" cap="flat">
            <a:solidFill>
              <a:srgbClr val="241A27">
                <a:alpha val="19608"/>
              </a:srgbClr>
            </a:solidFill>
            <a:prstDash val="solid"/>
            <a:headEnd type="none" w="sm" len="sm"/>
            <a:tailEnd type="none" w="sm" len="sm"/>
          </a:ln>
        </p:spPr>
        <p:txBody>
          <a:bodyPr/>
          <a:lstStyle/>
          <a:p>
            <a:endParaRPr lang="en-US"/>
          </a:p>
        </p:txBody>
      </p:sp>
      <p:sp>
        <p:nvSpPr>
          <p:cNvPr id="9" name="TextBox 9"/>
          <p:cNvSpPr txBox="1"/>
          <p:nvPr/>
        </p:nvSpPr>
        <p:spPr>
          <a:xfrm>
            <a:off x="1028700" y="1009650"/>
            <a:ext cx="16380214" cy="933450"/>
          </a:xfrm>
          <a:prstGeom prst="rect">
            <a:avLst/>
          </a:prstGeom>
        </p:spPr>
        <p:txBody>
          <a:bodyPr lIns="0" tIns="0" rIns="0" bIns="0" rtlCol="0" anchor="t">
            <a:spAutoFit/>
          </a:bodyPr>
          <a:lstStyle/>
          <a:p>
            <a:pPr algn="l">
              <a:lnSpc>
                <a:spcPts val="7200"/>
              </a:lnSpc>
            </a:pPr>
            <a:r>
              <a:rPr lang="en-US" sz="6000" b="1">
                <a:solidFill>
                  <a:srgbClr val="000000"/>
                </a:solidFill>
                <a:latin typeface="Barlow Bold"/>
                <a:ea typeface="Barlow Bold"/>
                <a:cs typeface="Barlow Bold"/>
                <a:sym typeface="Barlow Bold"/>
              </a:rPr>
              <a:t>OBSTETRIC HEMORRHAGE </a:t>
            </a:r>
          </a:p>
        </p:txBody>
      </p:sp>
      <p:grpSp>
        <p:nvGrpSpPr>
          <p:cNvPr id="10" name="Group 10"/>
          <p:cNvGrpSpPr/>
          <p:nvPr/>
        </p:nvGrpSpPr>
        <p:grpSpPr>
          <a:xfrm>
            <a:off x="9344025" y="3306109"/>
            <a:ext cx="7915275" cy="6298369"/>
            <a:chOff x="0" y="0"/>
            <a:chExt cx="1428587" cy="1136760"/>
          </a:xfrm>
        </p:grpSpPr>
        <p:sp>
          <p:nvSpPr>
            <p:cNvPr id="11" name="Freeform 11"/>
            <p:cNvSpPr/>
            <p:nvPr/>
          </p:nvSpPr>
          <p:spPr>
            <a:xfrm>
              <a:off x="0" y="0"/>
              <a:ext cx="1428587" cy="1136760"/>
            </a:xfrm>
            <a:custGeom>
              <a:avLst/>
              <a:gdLst/>
              <a:ahLst/>
              <a:cxnLst/>
              <a:rect l="l" t="t" r="r" b="b"/>
              <a:pathLst>
                <a:path w="1428587" h="1136760">
                  <a:moveTo>
                    <a:pt x="0" y="0"/>
                  </a:moveTo>
                  <a:lnTo>
                    <a:pt x="1428587" y="0"/>
                  </a:lnTo>
                  <a:lnTo>
                    <a:pt x="1428587" y="1136760"/>
                  </a:lnTo>
                  <a:lnTo>
                    <a:pt x="0" y="1136760"/>
                  </a:lnTo>
                  <a:close/>
                </a:path>
              </a:pathLst>
            </a:custGeom>
            <a:solidFill>
              <a:srgbClr val="FFFFFF"/>
            </a:solidFill>
            <a:ln w="76200" cap="sq">
              <a:solidFill>
                <a:srgbClr val="CB1F2B"/>
              </a:solidFill>
              <a:prstDash val="solid"/>
              <a:miter/>
            </a:ln>
          </p:spPr>
          <p:txBody>
            <a:bodyPr/>
            <a:lstStyle/>
            <a:p>
              <a:endParaRPr lang="en-US"/>
            </a:p>
          </p:txBody>
        </p:sp>
        <p:sp>
          <p:nvSpPr>
            <p:cNvPr id="12" name="TextBox 12"/>
            <p:cNvSpPr txBox="1"/>
            <p:nvPr/>
          </p:nvSpPr>
          <p:spPr>
            <a:xfrm>
              <a:off x="0" y="-57150"/>
              <a:ext cx="1428587" cy="1193910"/>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13" name="Freeform 13"/>
          <p:cNvSpPr/>
          <p:nvPr/>
        </p:nvSpPr>
        <p:spPr>
          <a:xfrm>
            <a:off x="14476010" y="1201246"/>
            <a:ext cx="1773332" cy="1791076"/>
          </a:xfrm>
          <a:custGeom>
            <a:avLst/>
            <a:gdLst/>
            <a:ahLst/>
            <a:cxnLst/>
            <a:rect l="l" t="t" r="r" b="b"/>
            <a:pathLst>
              <a:path w="1773332" h="1791076">
                <a:moveTo>
                  <a:pt x="0" y="0"/>
                </a:moveTo>
                <a:lnTo>
                  <a:pt x="1773331" y="0"/>
                </a:lnTo>
                <a:lnTo>
                  <a:pt x="1773331" y="1791077"/>
                </a:lnTo>
                <a:lnTo>
                  <a:pt x="0" y="1791077"/>
                </a:lnTo>
                <a:lnTo>
                  <a:pt x="0" y="0"/>
                </a:lnTo>
                <a:close/>
              </a:path>
            </a:pathLst>
          </a:custGeom>
          <a:blipFill>
            <a:blip r:embed="rId2"/>
            <a:stretch>
              <a:fillRect b="-14457"/>
            </a:stretch>
          </a:blipFill>
        </p:spPr>
        <p:txBody>
          <a:bodyPr/>
          <a:lstStyle/>
          <a:p>
            <a:endParaRPr lang="en-US"/>
          </a:p>
        </p:txBody>
      </p:sp>
      <p:grpSp>
        <p:nvGrpSpPr>
          <p:cNvPr id="14" name="Group 14"/>
          <p:cNvGrpSpPr/>
          <p:nvPr/>
        </p:nvGrpSpPr>
        <p:grpSpPr>
          <a:xfrm>
            <a:off x="3802054" y="6404174"/>
            <a:ext cx="5098944" cy="3200304"/>
            <a:chOff x="0" y="0"/>
            <a:chExt cx="933082" cy="585640"/>
          </a:xfrm>
        </p:grpSpPr>
        <p:sp>
          <p:nvSpPr>
            <p:cNvPr id="15" name="Freeform 15"/>
            <p:cNvSpPr/>
            <p:nvPr/>
          </p:nvSpPr>
          <p:spPr>
            <a:xfrm>
              <a:off x="0" y="0"/>
              <a:ext cx="933082" cy="585640"/>
            </a:xfrm>
            <a:custGeom>
              <a:avLst/>
              <a:gdLst/>
              <a:ahLst/>
              <a:cxnLst/>
              <a:rect l="l" t="t" r="r" b="b"/>
              <a:pathLst>
                <a:path w="933082" h="585640">
                  <a:moveTo>
                    <a:pt x="0" y="0"/>
                  </a:moveTo>
                  <a:lnTo>
                    <a:pt x="933082" y="0"/>
                  </a:lnTo>
                  <a:lnTo>
                    <a:pt x="933082" y="585640"/>
                  </a:lnTo>
                  <a:lnTo>
                    <a:pt x="0" y="585640"/>
                  </a:lnTo>
                  <a:close/>
                </a:path>
              </a:pathLst>
            </a:custGeom>
            <a:solidFill>
              <a:srgbClr val="FFFFFF"/>
            </a:solidFill>
            <a:ln w="76200" cap="sq">
              <a:solidFill>
                <a:srgbClr val="CB1F2B"/>
              </a:solidFill>
              <a:prstDash val="solid"/>
              <a:miter/>
            </a:ln>
          </p:spPr>
          <p:txBody>
            <a:bodyPr/>
            <a:lstStyle/>
            <a:p>
              <a:endParaRPr lang="en-US"/>
            </a:p>
          </p:txBody>
        </p:sp>
        <p:sp>
          <p:nvSpPr>
            <p:cNvPr id="16" name="TextBox 16"/>
            <p:cNvSpPr txBox="1"/>
            <p:nvPr/>
          </p:nvSpPr>
          <p:spPr>
            <a:xfrm>
              <a:off x="0" y="-57150"/>
              <a:ext cx="933082" cy="642790"/>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17" name="Group 17"/>
          <p:cNvGrpSpPr/>
          <p:nvPr/>
        </p:nvGrpSpPr>
        <p:grpSpPr>
          <a:xfrm>
            <a:off x="1104191" y="6376769"/>
            <a:ext cx="2177857" cy="3227709"/>
            <a:chOff x="0" y="0"/>
            <a:chExt cx="2903809" cy="4303612"/>
          </a:xfrm>
        </p:grpSpPr>
        <p:grpSp>
          <p:nvGrpSpPr>
            <p:cNvPr id="18" name="Group 18"/>
            <p:cNvGrpSpPr/>
            <p:nvPr/>
          </p:nvGrpSpPr>
          <p:grpSpPr>
            <a:xfrm>
              <a:off x="0" y="0"/>
              <a:ext cx="2903809" cy="4303612"/>
              <a:chOff x="0" y="0"/>
              <a:chExt cx="398537" cy="590655"/>
            </a:xfrm>
          </p:grpSpPr>
          <p:sp>
            <p:nvSpPr>
              <p:cNvPr id="19" name="Freeform 19"/>
              <p:cNvSpPr/>
              <p:nvPr/>
            </p:nvSpPr>
            <p:spPr>
              <a:xfrm>
                <a:off x="0" y="0"/>
                <a:ext cx="398537" cy="590655"/>
              </a:xfrm>
              <a:custGeom>
                <a:avLst/>
                <a:gdLst/>
                <a:ahLst/>
                <a:cxnLst/>
                <a:rect l="l" t="t" r="r" b="b"/>
                <a:pathLst>
                  <a:path w="398537" h="590655">
                    <a:moveTo>
                      <a:pt x="0" y="0"/>
                    </a:moveTo>
                    <a:lnTo>
                      <a:pt x="398537" y="0"/>
                    </a:lnTo>
                    <a:lnTo>
                      <a:pt x="398537" y="590655"/>
                    </a:lnTo>
                    <a:lnTo>
                      <a:pt x="0" y="590655"/>
                    </a:lnTo>
                    <a:close/>
                  </a:path>
                </a:pathLst>
              </a:custGeom>
              <a:solidFill>
                <a:srgbClr val="FFFFFF"/>
              </a:solidFill>
              <a:ln w="76200" cap="sq">
                <a:solidFill>
                  <a:srgbClr val="CB1F2B"/>
                </a:solidFill>
                <a:prstDash val="solid"/>
                <a:miter/>
              </a:ln>
            </p:spPr>
            <p:txBody>
              <a:bodyPr/>
              <a:lstStyle/>
              <a:p>
                <a:endParaRPr lang="en-US"/>
              </a:p>
            </p:txBody>
          </p:sp>
          <p:sp>
            <p:nvSpPr>
              <p:cNvPr id="20" name="TextBox 20"/>
              <p:cNvSpPr txBox="1"/>
              <p:nvPr/>
            </p:nvSpPr>
            <p:spPr>
              <a:xfrm>
                <a:off x="0" y="-38100"/>
                <a:ext cx="398537" cy="628755"/>
              </a:xfrm>
              <a:prstGeom prst="rect">
                <a:avLst/>
              </a:prstGeom>
            </p:spPr>
            <p:txBody>
              <a:bodyPr lIns="50800" tIns="50800" rIns="50800" bIns="50800" rtlCol="0" anchor="ctr"/>
              <a:lstStyle/>
              <a:p>
                <a:pPr algn="ctr">
                  <a:lnSpc>
                    <a:spcPts val="2660"/>
                  </a:lnSpc>
                </a:pPr>
                <a:endParaRPr/>
              </a:p>
              <a:p>
                <a:pPr algn="ctr">
                  <a:lnSpc>
                    <a:spcPts val="2660"/>
                  </a:lnSpc>
                </a:pPr>
                <a:endParaRPr/>
              </a:p>
            </p:txBody>
          </p:sp>
        </p:grpSp>
        <p:sp>
          <p:nvSpPr>
            <p:cNvPr id="21" name="Freeform 21"/>
            <p:cNvSpPr/>
            <p:nvPr/>
          </p:nvSpPr>
          <p:spPr>
            <a:xfrm>
              <a:off x="287272" y="445047"/>
              <a:ext cx="2329265" cy="1959495"/>
            </a:xfrm>
            <a:custGeom>
              <a:avLst/>
              <a:gdLst/>
              <a:ahLst/>
              <a:cxnLst/>
              <a:rect l="l" t="t" r="r" b="b"/>
              <a:pathLst>
                <a:path w="2329265" h="1959495">
                  <a:moveTo>
                    <a:pt x="0" y="0"/>
                  </a:moveTo>
                  <a:lnTo>
                    <a:pt x="2329265" y="0"/>
                  </a:lnTo>
                  <a:lnTo>
                    <a:pt x="2329265" y="1959495"/>
                  </a:lnTo>
                  <a:lnTo>
                    <a:pt x="0" y="1959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TextBox 22"/>
            <p:cNvSpPr txBox="1"/>
            <p:nvPr/>
          </p:nvSpPr>
          <p:spPr>
            <a:xfrm>
              <a:off x="154784" y="3675830"/>
              <a:ext cx="2553349" cy="379087"/>
            </a:xfrm>
            <a:prstGeom prst="rect">
              <a:avLst/>
            </a:prstGeom>
          </p:spPr>
          <p:txBody>
            <a:bodyPr lIns="0" tIns="0" rIns="0" bIns="0" rtlCol="0" anchor="t">
              <a:spAutoFit/>
            </a:bodyPr>
            <a:lstStyle/>
            <a:p>
              <a:pPr algn="ctr">
                <a:lnSpc>
                  <a:spcPts val="2486"/>
                </a:lnSpc>
              </a:pPr>
              <a:r>
                <a:rPr lang="en-US" sz="1604" b="1" spc="16">
                  <a:solidFill>
                    <a:srgbClr val="000000"/>
                  </a:solidFill>
                  <a:latin typeface="Poppins Bold"/>
                  <a:ea typeface="Poppins Bold"/>
                  <a:cs typeface="Poppins Bold"/>
                  <a:sym typeface="Poppins Bold"/>
                </a:rPr>
                <a:t>Birthing Hospitals</a:t>
              </a:r>
            </a:p>
          </p:txBody>
        </p:sp>
        <p:sp>
          <p:nvSpPr>
            <p:cNvPr id="23" name="TextBox 23"/>
            <p:cNvSpPr txBox="1"/>
            <p:nvPr/>
          </p:nvSpPr>
          <p:spPr>
            <a:xfrm>
              <a:off x="403243" y="2477295"/>
              <a:ext cx="2056432" cy="1340668"/>
            </a:xfrm>
            <a:prstGeom prst="rect">
              <a:avLst/>
            </a:prstGeom>
          </p:spPr>
          <p:txBody>
            <a:bodyPr lIns="0" tIns="0" rIns="0" bIns="0" rtlCol="0" anchor="t">
              <a:spAutoFit/>
            </a:bodyPr>
            <a:lstStyle/>
            <a:p>
              <a:pPr algn="ctr">
                <a:lnSpc>
                  <a:spcPts val="7376"/>
                </a:lnSpc>
              </a:pPr>
              <a:r>
                <a:rPr lang="en-US" sz="6470" b="1">
                  <a:solidFill>
                    <a:srgbClr val="CB1F2B"/>
                  </a:solidFill>
                  <a:latin typeface="Poppins Bold"/>
                  <a:ea typeface="Poppins Bold"/>
                  <a:cs typeface="Poppins Bold"/>
                  <a:sym typeface="Poppins Bold"/>
                </a:rPr>
                <a:t>41</a:t>
              </a:r>
            </a:p>
          </p:txBody>
        </p:sp>
      </p:grpSp>
      <p:grpSp>
        <p:nvGrpSpPr>
          <p:cNvPr id="24" name="Group 24"/>
          <p:cNvGrpSpPr/>
          <p:nvPr/>
        </p:nvGrpSpPr>
        <p:grpSpPr>
          <a:xfrm>
            <a:off x="1100528" y="3306109"/>
            <a:ext cx="7800470" cy="2768436"/>
            <a:chOff x="0" y="0"/>
            <a:chExt cx="1427448" cy="506610"/>
          </a:xfrm>
        </p:grpSpPr>
        <p:sp>
          <p:nvSpPr>
            <p:cNvPr id="25" name="Freeform 25"/>
            <p:cNvSpPr/>
            <p:nvPr/>
          </p:nvSpPr>
          <p:spPr>
            <a:xfrm>
              <a:off x="0" y="0"/>
              <a:ext cx="1427448" cy="506610"/>
            </a:xfrm>
            <a:custGeom>
              <a:avLst/>
              <a:gdLst/>
              <a:ahLst/>
              <a:cxnLst/>
              <a:rect l="l" t="t" r="r" b="b"/>
              <a:pathLst>
                <a:path w="1427448" h="506610">
                  <a:moveTo>
                    <a:pt x="0" y="0"/>
                  </a:moveTo>
                  <a:lnTo>
                    <a:pt x="1427448" y="0"/>
                  </a:lnTo>
                  <a:lnTo>
                    <a:pt x="1427448" y="506610"/>
                  </a:lnTo>
                  <a:lnTo>
                    <a:pt x="0" y="506610"/>
                  </a:lnTo>
                  <a:close/>
                </a:path>
              </a:pathLst>
            </a:custGeom>
            <a:solidFill>
              <a:srgbClr val="FFFFFF"/>
            </a:solidFill>
            <a:ln w="76200" cap="sq">
              <a:solidFill>
                <a:srgbClr val="CB1F2B"/>
              </a:solidFill>
              <a:prstDash val="solid"/>
              <a:miter/>
            </a:ln>
          </p:spPr>
          <p:txBody>
            <a:bodyPr/>
            <a:lstStyle/>
            <a:p>
              <a:endParaRPr lang="en-US"/>
            </a:p>
          </p:txBody>
        </p:sp>
        <p:sp>
          <p:nvSpPr>
            <p:cNvPr id="26" name="TextBox 26"/>
            <p:cNvSpPr txBox="1"/>
            <p:nvPr/>
          </p:nvSpPr>
          <p:spPr>
            <a:xfrm>
              <a:off x="0" y="-57150"/>
              <a:ext cx="1427448" cy="563760"/>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27" name="Freeform 27"/>
          <p:cNvSpPr/>
          <p:nvPr/>
        </p:nvSpPr>
        <p:spPr>
          <a:xfrm>
            <a:off x="3802054" y="3892625"/>
            <a:ext cx="2013594" cy="1595405"/>
          </a:xfrm>
          <a:custGeom>
            <a:avLst/>
            <a:gdLst/>
            <a:ahLst/>
            <a:cxnLst/>
            <a:rect l="l" t="t" r="r" b="b"/>
            <a:pathLst>
              <a:path w="2013594" h="1595405">
                <a:moveTo>
                  <a:pt x="0" y="0"/>
                </a:moveTo>
                <a:lnTo>
                  <a:pt x="2013594" y="0"/>
                </a:lnTo>
                <a:lnTo>
                  <a:pt x="2013594" y="1595405"/>
                </a:lnTo>
                <a:lnTo>
                  <a:pt x="0" y="1595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p:cNvSpPr/>
          <p:nvPr/>
        </p:nvSpPr>
        <p:spPr>
          <a:xfrm>
            <a:off x="4274839" y="7436620"/>
            <a:ext cx="1293631" cy="1293631"/>
          </a:xfrm>
          <a:custGeom>
            <a:avLst/>
            <a:gdLst/>
            <a:ahLst/>
            <a:cxnLst/>
            <a:rect l="l" t="t" r="r" b="b"/>
            <a:pathLst>
              <a:path w="1293631" h="1293631">
                <a:moveTo>
                  <a:pt x="0" y="0"/>
                </a:moveTo>
                <a:lnTo>
                  <a:pt x="1293630" y="0"/>
                </a:lnTo>
                <a:lnTo>
                  <a:pt x="1293630" y="1293631"/>
                </a:lnTo>
                <a:lnTo>
                  <a:pt x="0" y="1293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TextBox 29"/>
          <p:cNvSpPr txBox="1"/>
          <p:nvPr/>
        </p:nvSpPr>
        <p:spPr>
          <a:xfrm>
            <a:off x="1100528" y="2011060"/>
            <a:ext cx="6526541" cy="566420"/>
          </a:xfrm>
          <a:prstGeom prst="rect">
            <a:avLst/>
          </a:prstGeom>
        </p:spPr>
        <p:txBody>
          <a:bodyPr lIns="0" tIns="0" rIns="0" bIns="0" rtlCol="0" anchor="t">
            <a:spAutoFit/>
          </a:bodyPr>
          <a:lstStyle/>
          <a:p>
            <a:pPr algn="l">
              <a:lnSpc>
                <a:spcPts val="4480"/>
              </a:lnSpc>
              <a:spcBef>
                <a:spcPct val="0"/>
              </a:spcBef>
            </a:pPr>
            <a:r>
              <a:rPr lang="en-US" sz="3200">
                <a:solidFill>
                  <a:srgbClr val="000000"/>
                </a:solidFill>
                <a:latin typeface="Poppins"/>
                <a:ea typeface="Poppins"/>
                <a:cs typeface="Poppins"/>
                <a:sym typeface="Poppins"/>
              </a:rPr>
              <a:t>June 2025 - December 2026</a:t>
            </a:r>
          </a:p>
        </p:txBody>
      </p:sp>
      <p:sp>
        <p:nvSpPr>
          <p:cNvPr id="30" name="TextBox 30"/>
          <p:cNvSpPr txBox="1"/>
          <p:nvPr/>
        </p:nvSpPr>
        <p:spPr>
          <a:xfrm>
            <a:off x="1199731" y="3549439"/>
            <a:ext cx="2181519" cy="1071835"/>
          </a:xfrm>
          <a:prstGeom prst="rect">
            <a:avLst/>
          </a:prstGeom>
        </p:spPr>
        <p:txBody>
          <a:bodyPr lIns="0" tIns="0" rIns="0" bIns="0" rtlCol="0" anchor="t">
            <a:spAutoFit/>
          </a:bodyPr>
          <a:lstStyle/>
          <a:p>
            <a:pPr algn="ctr">
              <a:lnSpc>
                <a:spcPts val="7878"/>
              </a:lnSpc>
            </a:pPr>
            <a:r>
              <a:rPr lang="en-US" sz="6910" b="1">
                <a:solidFill>
                  <a:srgbClr val="CB1F2B"/>
                </a:solidFill>
                <a:latin typeface="Poppins Bold"/>
                <a:ea typeface="Poppins Bold"/>
                <a:cs typeface="Poppins Bold"/>
                <a:sym typeface="Poppins Bold"/>
              </a:rPr>
              <a:t>5 </a:t>
            </a:r>
          </a:p>
        </p:txBody>
      </p:sp>
      <p:sp>
        <p:nvSpPr>
          <p:cNvPr id="31" name="TextBox 31"/>
          <p:cNvSpPr txBox="1"/>
          <p:nvPr/>
        </p:nvSpPr>
        <p:spPr>
          <a:xfrm>
            <a:off x="1104191" y="4746132"/>
            <a:ext cx="2277060" cy="962025"/>
          </a:xfrm>
          <a:prstGeom prst="rect">
            <a:avLst/>
          </a:prstGeom>
        </p:spPr>
        <p:txBody>
          <a:bodyPr lIns="0" tIns="0" rIns="0" bIns="0" rtlCol="0" anchor="t">
            <a:spAutoFit/>
          </a:bodyPr>
          <a:lstStyle/>
          <a:p>
            <a:pPr algn="ctr">
              <a:lnSpc>
                <a:spcPts val="2517"/>
              </a:lnSpc>
            </a:pPr>
            <a:r>
              <a:rPr lang="en-US" sz="2097" b="1">
                <a:solidFill>
                  <a:srgbClr val="000000"/>
                </a:solidFill>
                <a:latin typeface="Poppins Bold"/>
                <a:ea typeface="Poppins Bold"/>
                <a:cs typeface="Poppins Bold"/>
                <a:sym typeface="Poppins Bold"/>
              </a:rPr>
              <a:t>Monthly </a:t>
            </a:r>
          </a:p>
          <a:p>
            <a:pPr algn="ctr">
              <a:lnSpc>
                <a:spcPts val="2517"/>
              </a:lnSpc>
            </a:pPr>
            <a:r>
              <a:rPr lang="en-US" sz="2097" b="1">
                <a:solidFill>
                  <a:srgbClr val="000000"/>
                </a:solidFill>
                <a:latin typeface="Poppins Bold"/>
                <a:ea typeface="Poppins Bold"/>
                <a:cs typeface="Poppins Bold"/>
                <a:sym typeface="Poppins Bold"/>
              </a:rPr>
              <a:t>Educational Webinars </a:t>
            </a:r>
          </a:p>
        </p:txBody>
      </p:sp>
      <p:sp>
        <p:nvSpPr>
          <p:cNvPr id="32" name="TextBox 32"/>
          <p:cNvSpPr txBox="1"/>
          <p:nvPr/>
        </p:nvSpPr>
        <p:spPr>
          <a:xfrm>
            <a:off x="9908519" y="4336282"/>
            <a:ext cx="6786288" cy="4922018"/>
          </a:xfrm>
          <a:prstGeom prst="rect">
            <a:avLst/>
          </a:prstGeom>
        </p:spPr>
        <p:txBody>
          <a:bodyPr lIns="0" tIns="0" rIns="0" bIns="0" rtlCol="0" anchor="t">
            <a:spAutoFit/>
          </a:bodyPr>
          <a:lstStyle/>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Obstetric hemorrhage management processes including: </a:t>
            </a:r>
          </a:p>
          <a:p>
            <a:pPr marL="1012465" lvl="2" indent="-337488" algn="l">
              <a:lnSpc>
                <a:spcPts val="3282"/>
              </a:lnSpc>
              <a:buFont typeface="Arial"/>
              <a:buChar char="⚬"/>
            </a:pPr>
            <a:r>
              <a:rPr lang="en-US" sz="2344" b="1">
                <a:solidFill>
                  <a:srgbClr val="000000"/>
                </a:solidFill>
                <a:latin typeface="Poppins Bold"/>
                <a:ea typeface="Poppins Bold"/>
                <a:cs typeface="Poppins Bold"/>
                <a:sym typeface="Poppins Bold"/>
              </a:rPr>
              <a:t>Rapid response team, Stage-based obstetric hemorrhage emergency management plan, Massive transfusion protocols </a:t>
            </a:r>
          </a:p>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Hemorrhage cart with supplies, checklists, and hemorrhage medications </a:t>
            </a:r>
          </a:p>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Interprofessional and interdepartmental education and team-based drills</a:t>
            </a:r>
          </a:p>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Quantitative blood loss for all deliveries</a:t>
            </a:r>
          </a:p>
        </p:txBody>
      </p:sp>
      <p:sp>
        <p:nvSpPr>
          <p:cNvPr id="33" name="TextBox 33"/>
          <p:cNvSpPr txBox="1"/>
          <p:nvPr/>
        </p:nvSpPr>
        <p:spPr>
          <a:xfrm>
            <a:off x="9867953" y="3673373"/>
            <a:ext cx="6131082" cy="530733"/>
          </a:xfrm>
          <a:prstGeom prst="rect">
            <a:avLst/>
          </a:prstGeom>
        </p:spPr>
        <p:txBody>
          <a:bodyPr lIns="0" tIns="0" rIns="0" bIns="0" rtlCol="0" anchor="t">
            <a:spAutoFit/>
          </a:bodyPr>
          <a:lstStyle/>
          <a:p>
            <a:pPr algn="l">
              <a:lnSpc>
                <a:spcPts val="3875"/>
              </a:lnSpc>
            </a:pPr>
            <a:r>
              <a:rPr lang="en-US" sz="3399" b="1">
                <a:solidFill>
                  <a:srgbClr val="CB1F2B"/>
                </a:solidFill>
                <a:latin typeface="Poppins Bold"/>
                <a:ea typeface="Poppins Bold"/>
                <a:cs typeface="Poppins Bold"/>
                <a:sym typeface="Poppins Bold"/>
              </a:rPr>
              <a:t>Key Elements</a:t>
            </a:r>
          </a:p>
        </p:txBody>
      </p:sp>
      <p:sp>
        <p:nvSpPr>
          <p:cNvPr id="34" name="TextBox 34"/>
          <p:cNvSpPr txBox="1"/>
          <p:nvPr/>
        </p:nvSpPr>
        <p:spPr>
          <a:xfrm>
            <a:off x="6536310" y="3549439"/>
            <a:ext cx="2181519" cy="1071835"/>
          </a:xfrm>
          <a:prstGeom prst="rect">
            <a:avLst/>
          </a:prstGeom>
        </p:spPr>
        <p:txBody>
          <a:bodyPr lIns="0" tIns="0" rIns="0" bIns="0" rtlCol="0" anchor="t">
            <a:spAutoFit/>
          </a:bodyPr>
          <a:lstStyle/>
          <a:p>
            <a:pPr algn="ctr">
              <a:lnSpc>
                <a:spcPts val="7878"/>
              </a:lnSpc>
            </a:pPr>
            <a:r>
              <a:rPr lang="en-US" sz="6910" b="1">
                <a:solidFill>
                  <a:srgbClr val="CB1F2B"/>
                </a:solidFill>
                <a:latin typeface="Poppins Bold"/>
                <a:ea typeface="Poppins Bold"/>
                <a:cs typeface="Poppins Bold"/>
                <a:sym typeface="Poppins Bold"/>
              </a:rPr>
              <a:t>3</a:t>
            </a:r>
          </a:p>
        </p:txBody>
      </p:sp>
      <p:sp>
        <p:nvSpPr>
          <p:cNvPr id="35" name="TextBox 35"/>
          <p:cNvSpPr txBox="1"/>
          <p:nvPr/>
        </p:nvSpPr>
        <p:spPr>
          <a:xfrm>
            <a:off x="6231603" y="4881889"/>
            <a:ext cx="2669395" cy="826268"/>
          </a:xfrm>
          <a:prstGeom prst="rect">
            <a:avLst/>
          </a:prstGeom>
        </p:spPr>
        <p:txBody>
          <a:bodyPr lIns="0" tIns="0" rIns="0" bIns="0" rtlCol="0" anchor="t">
            <a:spAutoFit/>
          </a:bodyPr>
          <a:lstStyle/>
          <a:p>
            <a:pPr algn="ctr">
              <a:lnSpc>
                <a:spcPts val="3282"/>
              </a:lnSpc>
              <a:spcBef>
                <a:spcPct val="0"/>
              </a:spcBef>
            </a:pPr>
            <a:r>
              <a:rPr lang="en-US" sz="2344" b="1">
                <a:solidFill>
                  <a:srgbClr val="000000"/>
                </a:solidFill>
                <a:latin typeface="Poppins Bold"/>
                <a:ea typeface="Poppins Bold"/>
                <a:cs typeface="Poppins Bold"/>
                <a:sym typeface="Poppins Bold"/>
              </a:rPr>
              <a:t>Cohorts of Hospital teams</a:t>
            </a:r>
          </a:p>
        </p:txBody>
      </p:sp>
      <p:sp>
        <p:nvSpPr>
          <p:cNvPr id="36" name="TextBox 36"/>
          <p:cNvSpPr txBox="1"/>
          <p:nvPr/>
        </p:nvSpPr>
        <p:spPr>
          <a:xfrm>
            <a:off x="5904609" y="6763953"/>
            <a:ext cx="2813221" cy="2464568"/>
          </a:xfrm>
          <a:prstGeom prst="rect">
            <a:avLst/>
          </a:prstGeom>
        </p:spPr>
        <p:txBody>
          <a:bodyPr lIns="0" tIns="0" rIns="0" bIns="0" rtlCol="0" anchor="t">
            <a:spAutoFit/>
          </a:bodyPr>
          <a:lstStyle/>
          <a:p>
            <a:pPr algn="l">
              <a:lnSpc>
                <a:spcPts val="3282"/>
              </a:lnSpc>
              <a:spcBef>
                <a:spcPct val="0"/>
              </a:spcBef>
            </a:pPr>
            <a:r>
              <a:rPr lang="en-US" sz="2344" b="1">
                <a:solidFill>
                  <a:srgbClr val="000000"/>
                </a:solidFill>
                <a:latin typeface="Poppins Bold"/>
                <a:ea typeface="Poppins Bold"/>
                <a:cs typeface="Poppins Bold"/>
                <a:sym typeface="Poppins Bold"/>
              </a:rPr>
              <a:t>Collection of structure, process, and outcome measures started in Q3 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709994">
            <a:off x="15699365" y="-6388212"/>
            <a:ext cx="2573469" cy="12701748"/>
            <a:chOff x="0" y="0"/>
            <a:chExt cx="677786" cy="3345316"/>
          </a:xfrm>
        </p:grpSpPr>
        <p:sp>
          <p:nvSpPr>
            <p:cNvPr id="6" name="Freeform 6"/>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7" name="TextBox 7"/>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1100528" y="2762797"/>
            <a:ext cx="4131178" cy="0"/>
          </a:xfrm>
          <a:prstGeom prst="line">
            <a:avLst/>
          </a:prstGeom>
          <a:ln w="19050" cap="flat">
            <a:solidFill>
              <a:srgbClr val="241A27">
                <a:alpha val="19608"/>
              </a:srgbClr>
            </a:solidFill>
            <a:prstDash val="solid"/>
            <a:headEnd type="none" w="sm" len="sm"/>
            <a:tailEnd type="none" w="sm" len="sm"/>
          </a:ln>
        </p:spPr>
        <p:txBody>
          <a:bodyPr/>
          <a:lstStyle/>
          <a:p>
            <a:endParaRPr lang="en-US"/>
          </a:p>
        </p:txBody>
      </p:sp>
      <p:grpSp>
        <p:nvGrpSpPr>
          <p:cNvPr id="9" name="Group 9"/>
          <p:cNvGrpSpPr/>
          <p:nvPr/>
        </p:nvGrpSpPr>
        <p:grpSpPr>
          <a:xfrm>
            <a:off x="1100528" y="6331876"/>
            <a:ext cx="2208148" cy="3272602"/>
            <a:chOff x="0" y="0"/>
            <a:chExt cx="2944198" cy="4363470"/>
          </a:xfrm>
        </p:grpSpPr>
        <p:grpSp>
          <p:nvGrpSpPr>
            <p:cNvPr id="10" name="Group 10"/>
            <p:cNvGrpSpPr/>
            <p:nvPr/>
          </p:nvGrpSpPr>
          <p:grpSpPr>
            <a:xfrm>
              <a:off x="0" y="0"/>
              <a:ext cx="2944198" cy="4363470"/>
              <a:chOff x="0" y="0"/>
              <a:chExt cx="398537" cy="590655"/>
            </a:xfrm>
          </p:grpSpPr>
          <p:sp>
            <p:nvSpPr>
              <p:cNvPr id="11" name="Freeform 11"/>
              <p:cNvSpPr/>
              <p:nvPr/>
            </p:nvSpPr>
            <p:spPr>
              <a:xfrm>
                <a:off x="0" y="0"/>
                <a:ext cx="398537" cy="590655"/>
              </a:xfrm>
              <a:custGeom>
                <a:avLst/>
                <a:gdLst/>
                <a:ahLst/>
                <a:cxnLst/>
                <a:rect l="l" t="t" r="r" b="b"/>
                <a:pathLst>
                  <a:path w="398537" h="590655">
                    <a:moveTo>
                      <a:pt x="0" y="0"/>
                    </a:moveTo>
                    <a:lnTo>
                      <a:pt x="398537" y="0"/>
                    </a:lnTo>
                    <a:lnTo>
                      <a:pt x="398537" y="590655"/>
                    </a:lnTo>
                    <a:lnTo>
                      <a:pt x="0" y="590655"/>
                    </a:lnTo>
                    <a:close/>
                  </a:path>
                </a:pathLst>
              </a:custGeom>
              <a:solidFill>
                <a:srgbClr val="FFFFFF"/>
              </a:solidFill>
              <a:ln w="76200" cap="sq">
                <a:solidFill>
                  <a:srgbClr val="CB1F2B"/>
                </a:solidFill>
                <a:prstDash val="solid"/>
                <a:miter/>
              </a:ln>
            </p:spPr>
            <p:txBody>
              <a:bodyPr/>
              <a:lstStyle/>
              <a:p>
                <a:endParaRPr lang="en-US"/>
              </a:p>
            </p:txBody>
          </p:sp>
          <p:sp>
            <p:nvSpPr>
              <p:cNvPr id="12" name="TextBox 12"/>
              <p:cNvSpPr txBox="1"/>
              <p:nvPr/>
            </p:nvSpPr>
            <p:spPr>
              <a:xfrm>
                <a:off x="0" y="-38100"/>
                <a:ext cx="398537" cy="62875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13" name="Freeform 13"/>
            <p:cNvSpPr/>
            <p:nvPr/>
          </p:nvSpPr>
          <p:spPr>
            <a:xfrm>
              <a:off x="291267" y="451237"/>
              <a:ext cx="2361663" cy="1986749"/>
            </a:xfrm>
            <a:custGeom>
              <a:avLst/>
              <a:gdLst/>
              <a:ahLst/>
              <a:cxnLst/>
              <a:rect l="l" t="t" r="r" b="b"/>
              <a:pathLst>
                <a:path w="2361663" h="1986749">
                  <a:moveTo>
                    <a:pt x="0" y="0"/>
                  </a:moveTo>
                  <a:lnTo>
                    <a:pt x="2361663" y="0"/>
                  </a:lnTo>
                  <a:lnTo>
                    <a:pt x="2361663" y="1986749"/>
                  </a:lnTo>
                  <a:lnTo>
                    <a:pt x="0" y="1986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156937" y="3727884"/>
              <a:ext cx="2588862" cy="383432"/>
            </a:xfrm>
            <a:prstGeom prst="rect">
              <a:avLst/>
            </a:prstGeom>
          </p:spPr>
          <p:txBody>
            <a:bodyPr lIns="0" tIns="0" rIns="0" bIns="0" rtlCol="0" anchor="t">
              <a:spAutoFit/>
            </a:bodyPr>
            <a:lstStyle/>
            <a:p>
              <a:pPr algn="ctr">
                <a:lnSpc>
                  <a:spcPts val="2521"/>
                </a:lnSpc>
              </a:pPr>
              <a:r>
                <a:rPr lang="en-US" sz="1626" b="1" spc="16">
                  <a:solidFill>
                    <a:srgbClr val="000000"/>
                  </a:solidFill>
                  <a:latin typeface="Poppins Bold"/>
                  <a:ea typeface="Poppins Bold"/>
                  <a:cs typeface="Poppins Bold"/>
                  <a:sym typeface="Poppins Bold"/>
                </a:rPr>
                <a:t>Birthing Hospitals</a:t>
              </a:r>
            </a:p>
          </p:txBody>
        </p:sp>
        <p:sp>
          <p:nvSpPr>
            <p:cNvPr id="15" name="TextBox 15"/>
            <p:cNvSpPr txBox="1"/>
            <p:nvPr/>
          </p:nvSpPr>
          <p:spPr>
            <a:xfrm>
              <a:off x="408851" y="2512149"/>
              <a:ext cx="2085035" cy="1358917"/>
            </a:xfrm>
            <a:prstGeom prst="rect">
              <a:avLst/>
            </a:prstGeom>
          </p:spPr>
          <p:txBody>
            <a:bodyPr lIns="0" tIns="0" rIns="0" bIns="0" rtlCol="0" anchor="t">
              <a:spAutoFit/>
            </a:bodyPr>
            <a:lstStyle/>
            <a:p>
              <a:pPr algn="ctr">
                <a:lnSpc>
                  <a:spcPts val="7479"/>
                </a:lnSpc>
              </a:pPr>
              <a:r>
                <a:rPr lang="en-US" sz="6560" b="1">
                  <a:solidFill>
                    <a:srgbClr val="CB1F2B"/>
                  </a:solidFill>
                  <a:latin typeface="Poppins Bold"/>
                  <a:ea typeface="Poppins Bold"/>
                  <a:cs typeface="Poppins Bold"/>
                  <a:sym typeface="Poppins Bold"/>
                </a:rPr>
                <a:t>29</a:t>
              </a:r>
            </a:p>
          </p:txBody>
        </p:sp>
      </p:grpSp>
      <p:grpSp>
        <p:nvGrpSpPr>
          <p:cNvPr id="16" name="Group 16"/>
          <p:cNvGrpSpPr/>
          <p:nvPr/>
        </p:nvGrpSpPr>
        <p:grpSpPr>
          <a:xfrm>
            <a:off x="3685088" y="6331876"/>
            <a:ext cx="6099585" cy="3283217"/>
            <a:chOff x="0" y="0"/>
            <a:chExt cx="8132779" cy="4377623"/>
          </a:xfrm>
        </p:grpSpPr>
        <p:grpSp>
          <p:nvGrpSpPr>
            <p:cNvPr id="17" name="Group 17"/>
            <p:cNvGrpSpPr/>
            <p:nvPr/>
          </p:nvGrpSpPr>
          <p:grpSpPr>
            <a:xfrm>
              <a:off x="0" y="0"/>
              <a:ext cx="8132779" cy="4377623"/>
              <a:chOff x="0" y="0"/>
              <a:chExt cx="1100883" cy="592571"/>
            </a:xfrm>
          </p:grpSpPr>
          <p:sp>
            <p:nvSpPr>
              <p:cNvPr id="18" name="Freeform 18"/>
              <p:cNvSpPr/>
              <p:nvPr/>
            </p:nvSpPr>
            <p:spPr>
              <a:xfrm>
                <a:off x="0" y="0"/>
                <a:ext cx="1100883" cy="592571"/>
              </a:xfrm>
              <a:custGeom>
                <a:avLst/>
                <a:gdLst/>
                <a:ahLst/>
                <a:cxnLst/>
                <a:rect l="l" t="t" r="r" b="b"/>
                <a:pathLst>
                  <a:path w="1100883" h="592571">
                    <a:moveTo>
                      <a:pt x="0" y="0"/>
                    </a:moveTo>
                    <a:lnTo>
                      <a:pt x="1100883" y="0"/>
                    </a:lnTo>
                    <a:lnTo>
                      <a:pt x="1100883" y="592571"/>
                    </a:lnTo>
                    <a:lnTo>
                      <a:pt x="0" y="592571"/>
                    </a:lnTo>
                    <a:close/>
                  </a:path>
                </a:pathLst>
              </a:custGeom>
              <a:solidFill>
                <a:srgbClr val="FFFFFF"/>
              </a:solidFill>
              <a:ln w="76200" cap="sq">
                <a:solidFill>
                  <a:srgbClr val="CB1F2B"/>
                </a:solidFill>
                <a:prstDash val="solid"/>
                <a:miter/>
              </a:ln>
            </p:spPr>
            <p:txBody>
              <a:bodyPr/>
              <a:lstStyle/>
              <a:p>
                <a:endParaRPr lang="en-US"/>
              </a:p>
            </p:txBody>
          </p:sp>
          <p:sp>
            <p:nvSpPr>
              <p:cNvPr id="19" name="TextBox 19"/>
              <p:cNvSpPr txBox="1"/>
              <p:nvPr/>
            </p:nvSpPr>
            <p:spPr>
              <a:xfrm>
                <a:off x="0" y="-38100"/>
                <a:ext cx="1100883" cy="630671"/>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pic>
          <p:nvPicPr>
            <p:cNvPr id="20" name="Picture 20"/>
            <p:cNvPicPr>
              <a:picLocks noChangeAspect="1"/>
            </p:cNvPicPr>
            <p:nvPr/>
          </p:nvPicPr>
          <p:blipFill>
            <a:blip r:embed="rId4"/>
            <a:stretch>
              <a:fillRect/>
            </a:stretch>
          </p:blipFill>
          <p:spPr>
            <a:xfrm>
              <a:off x="-394087" y="-124329"/>
              <a:ext cx="8920952" cy="5245364"/>
            </a:xfrm>
            <a:prstGeom prst="rect">
              <a:avLst/>
            </a:prstGeom>
          </p:spPr>
        </p:pic>
        <p:sp>
          <p:nvSpPr>
            <p:cNvPr id="21" name="TextBox 21"/>
            <p:cNvSpPr txBox="1"/>
            <p:nvPr/>
          </p:nvSpPr>
          <p:spPr>
            <a:xfrm>
              <a:off x="349326" y="212289"/>
              <a:ext cx="7482359" cy="406796"/>
            </a:xfrm>
            <a:prstGeom prst="rect">
              <a:avLst/>
            </a:prstGeom>
          </p:spPr>
          <p:txBody>
            <a:bodyPr lIns="0" tIns="0" rIns="0" bIns="0" rtlCol="0" anchor="t">
              <a:spAutoFit/>
            </a:bodyPr>
            <a:lstStyle/>
            <a:p>
              <a:pPr algn="ctr">
                <a:lnSpc>
                  <a:spcPts val="2402"/>
                </a:lnSpc>
              </a:pPr>
              <a:r>
                <a:rPr lang="en-US" sz="2001" b="1">
                  <a:solidFill>
                    <a:srgbClr val="000000"/>
                  </a:solidFill>
                  <a:latin typeface="Poppins Bold"/>
                  <a:ea typeface="Poppins Bold"/>
                  <a:cs typeface="Poppins Bold"/>
                  <a:sym typeface="Poppins Bold"/>
                </a:rPr>
                <a:t>Timely Treatment of Severe Hypertension </a:t>
              </a:r>
            </a:p>
          </p:txBody>
        </p:sp>
      </p:grpSp>
      <p:grpSp>
        <p:nvGrpSpPr>
          <p:cNvPr id="22" name="Group 22"/>
          <p:cNvGrpSpPr/>
          <p:nvPr/>
        </p:nvGrpSpPr>
        <p:grpSpPr>
          <a:xfrm>
            <a:off x="1100528" y="3400972"/>
            <a:ext cx="3529519" cy="2560560"/>
            <a:chOff x="0" y="0"/>
            <a:chExt cx="637025" cy="462142"/>
          </a:xfrm>
        </p:grpSpPr>
        <p:sp>
          <p:nvSpPr>
            <p:cNvPr id="23" name="Freeform 23"/>
            <p:cNvSpPr/>
            <p:nvPr/>
          </p:nvSpPr>
          <p:spPr>
            <a:xfrm>
              <a:off x="0" y="0"/>
              <a:ext cx="637025" cy="462142"/>
            </a:xfrm>
            <a:custGeom>
              <a:avLst/>
              <a:gdLst/>
              <a:ahLst/>
              <a:cxnLst/>
              <a:rect l="l" t="t" r="r" b="b"/>
              <a:pathLst>
                <a:path w="637025" h="462142">
                  <a:moveTo>
                    <a:pt x="0" y="0"/>
                  </a:moveTo>
                  <a:lnTo>
                    <a:pt x="637025" y="0"/>
                  </a:lnTo>
                  <a:lnTo>
                    <a:pt x="637025" y="462142"/>
                  </a:lnTo>
                  <a:lnTo>
                    <a:pt x="0" y="462142"/>
                  </a:lnTo>
                  <a:close/>
                </a:path>
              </a:pathLst>
            </a:custGeom>
            <a:solidFill>
              <a:srgbClr val="FFFFFF"/>
            </a:solidFill>
            <a:ln w="76200" cap="sq">
              <a:solidFill>
                <a:srgbClr val="CB1F2B"/>
              </a:solidFill>
              <a:prstDash val="solid"/>
              <a:miter/>
            </a:ln>
          </p:spPr>
          <p:txBody>
            <a:bodyPr/>
            <a:lstStyle/>
            <a:p>
              <a:endParaRPr lang="en-US"/>
            </a:p>
          </p:txBody>
        </p:sp>
        <p:sp>
          <p:nvSpPr>
            <p:cNvPr id="24" name="TextBox 24"/>
            <p:cNvSpPr txBox="1"/>
            <p:nvPr/>
          </p:nvSpPr>
          <p:spPr>
            <a:xfrm>
              <a:off x="0" y="-57150"/>
              <a:ext cx="637025" cy="519292"/>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25" name="Freeform 25"/>
          <p:cNvSpPr/>
          <p:nvPr/>
        </p:nvSpPr>
        <p:spPr>
          <a:xfrm flipH="1">
            <a:off x="2274731" y="3668205"/>
            <a:ext cx="1946751" cy="1267821"/>
          </a:xfrm>
          <a:custGeom>
            <a:avLst/>
            <a:gdLst/>
            <a:ahLst/>
            <a:cxnLst/>
            <a:rect l="l" t="t" r="r" b="b"/>
            <a:pathLst>
              <a:path w="1946751" h="1267821">
                <a:moveTo>
                  <a:pt x="1946750" y="0"/>
                </a:moveTo>
                <a:lnTo>
                  <a:pt x="0" y="0"/>
                </a:lnTo>
                <a:lnTo>
                  <a:pt x="0" y="1267822"/>
                </a:lnTo>
                <a:lnTo>
                  <a:pt x="1946750" y="1267822"/>
                </a:lnTo>
                <a:lnTo>
                  <a:pt x="194675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6" name="Group 26"/>
          <p:cNvGrpSpPr/>
          <p:nvPr/>
        </p:nvGrpSpPr>
        <p:grpSpPr>
          <a:xfrm>
            <a:off x="4927927" y="3400972"/>
            <a:ext cx="4856746" cy="2560560"/>
            <a:chOff x="0" y="0"/>
            <a:chExt cx="876569" cy="462142"/>
          </a:xfrm>
        </p:grpSpPr>
        <p:sp>
          <p:nvSpPr>
            <p:cNvPr id="27" name="Freeform 27"/>
            <p:cNvSpPr/>
            <p:nvPr/>
          </p:nvSpPr>
          <p:spPr>
            <a:xfrm>
              <a:off x="0" y="0"/>
              <a:ext cx="876569" cy="462142"/>
            </a:xfrm>
            <a:custGeom>
              <a:avLst/>
              <a:gdLst/>
              <a:ahLst/>
              <a:cxnLst/>
              <a:rect l="l" t="t" r="r" b="b"/>
              <a:pathLst>
                <a:path w="876569" h="462142">
                  <a:moveTo>
                    <a:pt x="0" y="0"/>
                  </a:moveTo>
                  <a:lnTo>
                    <a:pt x="876569" y="0"/>
                  </a:lnTo>
                  <a:lnTo>
                    <a:pt x="876569" y="462142"/>
                  </a:lnTo>
                  <a:lnTo>
                    <a:pt x="0" y="462142"/>
                  </a:lnTo>
                  <a:close/>
                </a:path>
              </a:pathLst>
            </a:custGeom>
            <a:solidFill>
              <a:srgbClr val="FFFFFF"/>
            </a:solidFill>
            <a:ln w="76200" cap="sq">
              <a:solidFill>
                <a:srgbClr val="CB1F2B"/>
              </a:solidFill>
              <a:prstDash val="solid"/>
              <a:miter/>
            </a:ln>
          </p:spPr>
          <p:txBody>
            <a:bodyPr/>
            <a:lstStyle/>
            <a:p>
              <a:endParaRPr lang="en-US"/>
            </a:p>
          </p:txBody>
        </p:sp>
        <p:sp>
          <p:nvSpPr>
            <p:cNvPr id="28" name="TextBox 28"/>
            <p:cNvSpPr txBox="1"/>
            <p:nvPr/>
          </p:nvSpPr>
          <p:spPr>
            <a:xfrm>
              <a:off x="0" y="-57150"/>
              <a:ext cx="876569" cy="519292"/>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29" name="Freeform 29"/>
          <p:cNvSpPr/>
          <p:nvPr/>
        </p:nvSpPr>
        <p:spPr>
          <a:xfrm>
            <a:off x="14586641" y="1089578"/>
            <a:ext cx="1994456" cy="2014412"/>
          </a:xfrm>
          <a:custGeom>
            <a:avLst/>
            <a:gdLst/>
            <a:ahLst/>
            <a:cxnLst/>
            <a:rect l="l" t="t" r="r" b="b"/>
            <a:pathLst>
              <a:path w="1994456" h="2014412">
                <a:moveTo>
                  <a:pt x="0" y="0"/>
                </a:moveTo>
                <a:lnTo>
                  <a:pt x="1994455" y="0"/>
                </a:lnTo>
                <a:lnTo>
                  <a:pt x="1994455" y="2014413"/>
                </a:lnTo>
                <a:lnTo>
                  <a:pt x="0" y="2014413"/>
                </a:lnTo>
                <a:lnTo>
                  <a:pt x="0" y="0"/>
                </a:lnTo>
                <a:close/>
              </a:path>
            </a:pathLst>
          </a:custGeom>
          <a:blipFill>
            <a:blip r:embed="rId7"/>
            <a:stretch>
              <a:fillRect b="-14457"/>
            </a:stretch>
          </a:blipFill>
        </p:spPr>
        <p:txBody>
          <a:bodyPr/>
          <a:lstStyle/>
          <a:p>
            <a:endParaRPr lang="en-US"/>
          </a:p>
        </p:txBody>
      </p:sp>
      <p:sp>
        <p:nvSpPr>
          <p:cNvPr id="30" name="TextBox 30"/>
          <p:cNvSpPr txBox="1"/>
          <p:nvPr/>
        </p:nvSpPr>
        <p:spPr>
          <a:xfrm>
            <a:off x="1100528" y="2011060"/>
            <a:ext cx="3529519" cy="566420"/>
          </a:xfrm>
          <a:prstGeom prst="rect">
            <a:avLst/>
          </a:prstGeom>
        </p:spPr>
        <p:txBody>
          <a:bodyPr lIns="0" tIns="0" rIns="0" bIns="0" rtlCol="0" anchor="t">
            <a:spAutoFit/>
          </a:bodyPr>
          <a:lstStyle/>
          <a:p>
            <a:pPr algn="l">
              <a:lnSpc>
                <a:spcPts val="4480"/>
              </a:lnSpc>
              <a:spcBef>
                <a:spcPct val="0"/>
              </a:spcBef>
            </a:pPr>
            <a:r>
              <a:rPr lang="en-US" sz="3200">
                <a:solidFill>
                  <a:srgbClr val="000000"/>
                </a:solidFill>
                <a:latin typeface="Poppins"/>
                <a:ea typeface="Poppins"/>
                <a:cs typeface="Poppins"/>
                <a:sym typeface="Poppins"/>
              </a:rPr>
              <a:t>2019 - June 2025</a:t>
            </a:r>
          </a:p>
        </p:txBody>
      </p:sp>
      <p:sp>
        <p:nvSpPr>
          <p:cNvPr id="31" name="TextBox 31"/>
          <p:cNvSpPr txBox="1"/>
          <p:nvPr/>
        </p:nvSpPr>
        <p:spPr>
          <a:xfrm>
            <a:off x="1279585" y="5208802"/>
            <a:ext cx="3350462" cy="591120"/>
          </a:xfrm>
          <a:prstGeom prst="rect">
            <a:avLst/>
          </a:prstGeom>
        </p:spPr>
        <p:txBody>
          <a:bodyPr lIns="0" tIns="0" rIns="0" bIns="0" rtlCol="0" anchor="t">
            <a:spAutoFit/>
          </a:bodyPr>
          <a:lstStyle/>
          <a:p>
            <a:pPr algn="l">
              <a:lnSpc>
                <a:spcPts val="2252"/>
              </a:lnSpc>
            </a:pPr>
            <a:r>
              <a:rPr lang="en-US" sz="1876" b="1">
                <a:solidFill>
                  <a:srgbClr val="000000"/>
                </a:solidFill>
                <a:latin typeface="Poppins Bold"/>
                <a:ea typeface="Poppins Bold"/>
                <a:cs typeface="Poppins Bold"/>
                <a:sym typeface="Poppins Bold"/>
              </a:rPr>
              <a:t>Preeclampsia Foundation Blood Pressure Cuff Kits </a:t>
            </a:r>
          </a:p>
        </p:txBody>
      </p:sp>
      <p:sp>
        <p:nvSpPr>
          <p:cNvPr id="32" name="TextBox 32"/>
          <p:cNvSpPr txBox="1"/>
          <p:nvPr/>
        </p:nvSpPr>
        <p:spPr>
          <a:xfrm>
            <a:off x="1309870" y="4339981"/>
            <a:ext cx="1789465" cy="781800"/>
          </a:xfrm>
          <a:prstGeom prst="rect">
            <a:avLst/>
          </a:prstGeom>
        </p:spPr>
        <p:txBody>
          <a:bodyPr lIns="0" tIns="0" rIns="0" bIns="0" rtlCol="0" anchor="t">
            <a:spAutoFit/>
          </a:bodyPr>
          <a:lstStyle/>
          <a:p>
            <a:pPr algn="l">
              <a:lnSpc>
                <a:spcPts val="5705"/>
              </a:lnSpc>
            </a:pPr>
            <a:r>
              <a:rPr lang="en-US" sz="5004" b="1">
                <a:solidFill>
                  <a:srgbClr val="CB1F2B"/>
                </a:solidFill>
                <a:latin typeface="Poppins Bold"/>
                <a:ea typeface="Poppins Bold"/>
                <a:cs typeface="Poppins Bold"/>
                <a:sym typeface="Poppins Bold"/>
              </a:rPr>
              <a:t>105</a:t>
            </a:r>
          </a:p>
        </p:txBody>
      </p:sp>
      <p:sp>
        <p:nvSpPr>
          <p:cNvPr id="33" name="TextBox 33"/>
          <p:cNvSpPr txBox="1"/>
          <p:nvPr/>
        </p:nvSpPr>
        <p:spPr>
          <a:xfrm>
            <a:off x="5416780" y="3732520"/>
            <a:ext cx="3026454" cy="800411"/>
          </a:xfrm>
          <a:prstGeom prst="rect">
            <a:avLst/>
          </a:prstGeom>
        </p:spPr>
        <p:txBody>
          <a:bodyPr lIns="0" tIns="0" rIns="0" bIns="0" rtlCol="0" anchor="t">
            <a:spAutoFit/>
          </a:bodyPr>
          <a:lstStyle/>
          <a:p>
            <a:pPr algn="l">
              <a:lnSpc>
                <a:spcPts val="5990"/>
              </a:lnSpc>
            </a:pPr>
            <a:r>
              <a:rPr lang="en-US" sz="5255" b="1">
                <a:solidFill>
                  <a:srgbClr val="CB1F2B"/>
                </a:solidFill>
                <a:latin typeface="Poppins Bold"/>
                <a:ea typeface="Poppins Bold"/>
                <a:cs typeface="Poppins Bold"/>
                <a:sym typeface="Poppins Bold"/>
              </a:rPr>
              <a:t>30,000</a:t>
            </a:r>
          </a:p>
        </p:txBody>
      </p:sp>
      <p:sp>
        <p:nvSpPr>
          <p:cNvPr id="34" name="TextBox 34"/>
          <p:cNvSpPr txBox="1"/>
          <p:nvPr/>
        </p:nvSpPr>
        <p:spPr>
          <a:xfrm>
            <a:off x="5416780" y="4662203"/>
            <a:ext cx="3962161" cy="984418"/>
          </a:xfrm>
          <a:prstGeom prst="rect">
            <a:avLst/>
          </a:prstGeom>
        </p:spPr>
        <p:txBody>
          <a:bodyPr lIns="0" tIns="0" rIns="0" bIns="0" rtlCol="0" anchor="t">
            <a:spAutoFit/>
          </a:bodyPr>
          <a:lstStyle/>
          <a:p>
            <a:pPr algn="l">
              <a:lnSpc>
                <a:spcPts val="2552"/>
              </a:lnSpc>
            </a:pPr>
            <a:r>
              <a:rPr lang="en-US" sz="2127" b="1">
                <a:solidFill>
                  <a:srgbClr val="000000"/>
                </a:solidFill>
                <a:latin typeface="Poppins Bold"/>
                <a:ea typeface="Poppins Bold"/>
                <a:cs typeface="Poppins Bold"/>
                <a:sym typeface="Poppins Bold"/>
              </a:rPr>
              <a:t>Urgent Maternal Warning Sign Magnets</a:t>
            </a:r>
          </a:p>
          <a:p>
            <a:pPr algn="l">
              <a:lnSpc>
                <a:spcPts val="2552"/>
              </a:lnSpc>
            </a:pPr>
            <a:r>
              <a:rPr lang="en-US" sz="2127" b="1">
                <a:solidFill>
                  <a:srgbClr val="000000"/>
                </a:solidFill>
                <a:latin typeface="Poppins Bold"/>
                <a:ea typeface="Poppins Bold"/>
                <a:cs typeface="Poppins Bold"/>
                <a:sym typeface="Poppins Bold"/>
              </a:rPr>
              <a:t>Available in 4 languages</a:t>
            </a:r>
          </a:p>
        </p:txBody>
      </p:sp>
      <p:sp>
        <p:nvSpPr>
          <p:cNvPr id="35" name="TextBox 35"/>
          <p:cNvSpPr txBox="1"/>
          <p:nvPr/>
        </p:nvSpPr>
        <p:spPr>
          <a:xfrm>
            <a:off x="1028700" y="1009650"/>
            <a:ext cx="16380214" cy="933450"/>
          </a:xfrm>
          <a:prstGeom prst="rect">
            <a:avLst/>
          </a:prstGeom>
        </p:spPr>
        <p:txBody>
          <a:bodyPr lIns="0" tIns="0" rIns="0" bIns="0" rtlCol="0" anchor="t">
            <a:spAutoFit/>
          </a:bodyPr>
          <a:lstStyle/>
          <a:p>
            <a:pPr algn="l">
              <a:lnSpc>
                <a:spcPts val="7200"/>
              </a:lnSpc>
            </a:pPr>
            <a:r>
              <a:rPr lang="en-US" sz="6000" b="1">
                <a:solidFill>
                  <a:srgbClr val="000000"/>
                </a:solidFill>
                <a:latin typeface="Barlow Bold"/>
                <a:ea typeface="Barlow Bold"/>
                <a:cs typeface="Barlow Bold"/>
                <a:sym typeface="Barlow Bold"/>
              </a:rPr>
              <a:t>SEVERE HYPERTENSION IN PREGNANCY </a:t>
            </a:r>
          </a:p>
        </p:txBody>
      </p:sp>
      <p:grpSp>
        <p:nvGrpSpPr>
          <p:cNvPr id="36" name="Group 36"/>
          <p:cNvGrpSpPr/>
          <p:nvPr/>
        </p:nvGrpSpPr>
        <p:grpSpPr>
          <a:xfrm>
            <a:off x="10165673" y="3400972"/>
            <a:ext cx="7226977" cy="6203506"/>
            <a:chOff x="0" y="0"/>
            <a:chExt cx="1304360" cy="1119639"/>
          </a:xfrm>
        </p:grpSpPr>
        <p:sp>
          <p:nvSpPr>
            <p:cNvPr id="37" name="Freeform 37"/>
            <p:cNvSpPr/>
            <p:nvPr/>
          </p:nvSpPr>
          <p:spPr>
            <a:xfrm>
              <a:off x="0" y="0"/>
              <a:ext cx="1304360" cy="1119639"/>
            </a:xfrm>
            <a:custGeom>
              <a:avLst/>
              <a:gdLst/>
              <a:ahLst/>
              <a:cxnLst/>
              <a:rect l="l" t="t" r="r" b="b"/>
              <a:pathLst>
                <a:path w="1304360" h="1119639">
                  <a:moveTo>
                    <a:pt x="0" y="0"/>
                  </a:moveTo>
                  <a:lnTo>
                    <a:pt x="1304360" y="0"/>
                  </a:lnTo>
                  <a:lnTo>
                    <a:pt x="1304360" y="1119639"/>
                  </a:lnTo>
                  <a:lnTo>
                    <a:pt x="0" y="1119639"/>
                  </a:lnTo>
                  <a:close/>
                </a:path>
              </a:pathLst>
            </a:custGeom>
            <a:solidFill>
              <a:srgbClr val="FFFFFF"/>
            </a:solidFill>
            <a:ln w="76200" cap="sq">
              <a:solidFill>
                <a:srgbClr val="CB1F2B"/>
              </a:solidFill>
              <a:prstDash val="solid"/>
              <a:miter/>
            </a:ln>
          </p:spPr>
          <p:txBody>
            <a:bodyPr/>
            <a:lstStyle/>
            <a:p>
              <a:endParaRPr lang="en-US"/>
            </a:p>
          </p:txBody>
        </p:sp>
        <p:sp>
          <p:nvSpPr>
            <p:cNvPr id="38" name="TextBox 38"/>
            <p:cNvSpPr txBox="1"/>
            <p:nvPr/>
          </p:nvSpPr>
          <p:spPr>
            <a:xfrm>
              <a:off x="0" y="-57150"/>
              <a:ext cx="1304360" cy="1176789"/>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39" name="TextBox 39"/>
          <p:cNvSpPr txBox="1"/>
          <p:nvPr/>
        </p:nvSpPr>
        <p:spPr>
          <a:xfrm>
            <a:off x="10327598" y="4113213"/>
            <a:ext cx="6873919" cy="5331593"/>
          </a:xfrm>
          <a:prstGeom prst="rect">
            <a:avLst/>
          </a:prstGeom>
        </p:spPr>
        <p:txBody>
          <a:bodyPr lIns="0" tIns="0" rIns="0" bIns="0" rtlCol="0" anchor="t">
            <a:spAutoFit/>
          </a:bodyPr>
          <a:lstStyle/>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Process for management of pregnant and postpartum patients with severe hypertension including:</a:t>
            </a:r>
          </a:p>
          <a:p>
            <a:pPr marL="1012465" lvl="2" indent="-337488" algn="l">
              <a:lnSpc>
                <a:spcPts val="3282"/>
              </a:lnSpc>
              <a:buFont typeface="Arial"/>
              <a:buChar char="⚬"/>
            </a:pPr>
            <a:r>
              <a:rPr lang="en-US" sz="2344" b="1">
                <a:solidFill>
                  <a:srgbClr val="000000"/>
                </a:solidFill>
                <a:latin typeface="Poppins Bold"/>
                <a:ea typeface="Poppins Bold"/>
                <a:cs typeface="Poppins Bold"/>
                <a:sym typeface="Poppins Bold"/>
              </a:rPr>
              <a:t>Maternal early warnings signs criteria, treatment algorithms, and escalation plans  </a:t>
            </a:r>
          </a:p>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Accurate measurement of blood pressure and timely treatment for hypertensive disorders </a:t>
            </a:r>
          </a:p>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Interprofessional and interdepartmental education and team-based drills</a:t>
            </a:r>
          </a:p>
          <a:p>
            <a:pPr marL="506233" lvl="1" indent="-253116" algn="l">
              <a:lnSpc>
                <a:spcPts val="3282"/>
              </a:lnSpc>
              <a:buFont typeface="Arial"/>
              <a:buChar char="•"/>
            </a:pPr>
            <a:r>
              <a:rPr lang="en-US" sz="2344" b="1">
                <a:solidFill>
                  <a:srgbClr val="000000"/>
                </a:solidFill>
                <a:latin typeface="Poppins Bold"/>
                <a:ea typeface="Poppins Bold"/>
                <a:cs typeface="Poppins Bold"/>
                <a:sym typeface="Poppins Bold"/>
              </a:rPr>
              <a:t>Postpartum follow-up visits for patients who experienced a hypertensive disorder</a:t>
            </a:r>
          </a:p>
        </p:txBody>
      </p:sp>
      <p:sp>
        <p:nvSpPr>
          <p:cNvPr id="40" name="TextBox 40"/>
          <p:cNvSpPr txBox="1"/>
          <p:nvPr/>
        </p:nvSpPr>
        <p:spPr>
          <a:xfrm>
            <a:off x="10450014" y="3564148"/>
            <a:ext cx="6131082" cy="530733"/>
          </a:xfrm>
          <a:prstGeom prst="rect">
            <a:avLst/>
          </a:prstGeom>
        </p:spPr>
        <p:txBody>
          <a:bodyPr lIns="0" tIns="0" rIns="0" bIns="0" rtlCol="0" anchor="t">
            <a:spAutoFit/>
          </a:bodyPr>
          <a:lstStyle/>
          <a:p>
            <a:pPr algn="l">
              <a:lnSpc>
                <a:spcPts val="3875"/>
              </a:lnSpc>
            </a:pPr>
            <a:r>
              <a:rPr lang="en-US" sz="3399" b="1">
                <a:solidFill>
                  <a:srgbClr val="CB1F2B"/>
                </a:solidFill>
                <a:latin typeface="Poppins Bold"/>
                <a:ea typeface="Poppins Bold"/>
                <a:cs typeface="Poppins Bold"/>
                <a:sym typeface="Poppins Bold"/>
              </a:rPr>
              <a:t>Key Elements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Freeform 2"/>
          <p:cNvSpPr/>
          <p:nvPr/>
        </p:nvSpPr>
        <p:spPr>
          <a:xfrm>
            <a:off x="-1346703" y="-143525"/>
            <a:ext cx="19820895" cy="10888955"/>
          </a:xfrm>
          <a:custGeom>
            <a:avLst/>
            <a:gdLst/>
            <a:ahLst/>
            <a:cxnLst/>
            <a:rect l="l" t="t" r="r" b="b"/>
            <a:pathLst>
              <a:path w="19820895" h="10888955">
                <a:moveTo>
                  <a:pt x="0" y="0"/>
                </a:moveTo>
                <a:lnTo>
                  <a:pt x="19820895" y="0"/>
                </a:lnTo>
                <a:lnTo>
                  <a:pt x="19820895" y="10888954"/>
                </a:lnTo>
                <a:lnTo>
                  <a:pt x="0" y="10888954"/>
                </a:lnTo>
                <a:lnTo>
                  <a:pt x="0" y="0"/>
                </a:lnTo>
                <a:close/>
              </a:path>
            </a:pathLst>
          </a:custGeom>
          <a:blipFill>
            <a:blip r:embed="rId2">
              <a:alphaModFix amt="35000"/>
            </a:blip>
            <a:stretch>
              <a:fillRect l="-9686" t="-9003" r="-9432" b="-68008"/>
            </a:stretch>
          </a:blipFill>
        </p:spPr>
        <p:txBody>
          <a:bodyPr/>
          <a:lstStyle/>
          <a:p>
            <a:endParaRPr lang="en-US"/>
          </a:p>
        </p:txBody>
      </p:sp>
      <p:grpSp>
        <p:nvGrpSpPr>
          <p:cNvPr id="3" name="Group 3"/>
          <p:cNvGrpSpPr/>
          <p:nvPr/>
        </p:nvGrpSpPr>
        <p:grpSpPr>
          <a:xfrm>
            <a:off x="10386003" y="6763733"/>
            <a:ext cx="11376721" cy="8532541"/>
            <a:chOff x="0" y="0"/>
            <a:chExt cx="812800" cy="609600"/>
          </a:xfrm>
        </p:grpSpPr>
        <p:sp>
          <p:nvSpPr>
            <p:cNvPr id="4" name="Freeform 4"/>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471399" y="9479080"/>
            <a:ext cx="12320774" cy="8532541"/>
            <a:chOff x="0" y="0"/>
            <a:chExt cx="880247" cy="609600"/>
          </a:xfrm>
        </p:grpSpPr>
        <p:sp>
          <p:nvSpPr>
            <p:cNvPr id="7" name="Freeform 7"/>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FFFFFF"/>
            </a:solidFill>
          </p:spPr>
          <p:txBody>
            <a:bodyPr/>
            <a:lstStyle/>
            <a:p>
              <a:endParaRPr lang="en-US"/>
            </a:p>
          </p:txBody>
        </p:sp>
        <p:sp>
          <p:nvSpPr>
            <p:cNvPr id="8" name="TextBox 8"/>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28409" y="-6644026"/>
            <a:ext cx="10230302" cy="7672726"/>
            <a:chOff x="0" y="0"/>
            <a:chExt cx="812800" cy="609600"/>
          </a:xfrm>
        </p:grpSpPr>
        <p:sp>
          <p:nvSpPr>
            <p:cNvPr id="10" name="Freeform 10"/>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070552" y="-6327082"/>
            <a:ext cx="5115151" cy="7672726"/>
            <a:chOff x="0" y="0"/>
            <a:chExt cx="406400" cy="609600"/>
          </a:xfrm>
        </p:grpSpPr>
        <p:sp>
          <p:nvSpPr>
            <p:cNvPr id="13" name="Freeform 13"/>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FFFFFF"/>
            </a:solidFill>
          </p:spPr>
          <p:txBody>
            <a:bodyPr/>
            <a:lstStyle/>
            <a:p>
              <a:endParaRPr lang="en-US"/>
            </a:p>
          </p:txBody>
        </p:sp>
        <p:sp>
          <p:nvSpPr>
            <p:cNvPr id="14" name="TextBox 14"/>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28700" y="1717580"/>
            <a:ext cx="16230600" cy="2124075"/>
          </a:xfrm>
          <a:prstGeom prst="rect">
            <a:avLst/>
          </a:prstGeom>
        </p:spPr>
        <p:txBody>
          <a:bodyPr lIns="0" tIns="0" rIns="0" bIns="0" rtlCol="0" anchor="t">
            <a:spAutoFit/>
          </a:bodyPr>
          <a:lstStyle/>
          <a:p>
            <a:pPr algn="l">
              <a:lnSpc>
                <a:spcPts val="8399"/>
              </a:lnSpc>
            </a:pPr>
            <a:r>
              <a:rPr lang="en-US" sz="6999" b="1">
                <a:solidFill>
                  <a:srgbClr val="000000"/>
                </a:solidFill>
                <a:latin typeface="Barlow Bold"/>
                <a:ea typeface="Barlow Bold"/>
                <a:cs typeface="Barlow Bold"/>
                <a:sym typeface="Barlow Bold"/>
              </a:rPr>
              <a:t>STRATEGIES AND RESOURCES FOR RURAL HEALTHCARE SETTINGS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165655">
            <a:off x="17253164" y="-1600292"/>
            <a:ext cx="3949924" cy="17171291"/>
            <a:chOff x="0" y="0"/>
            <a:chExt cx="1040309" cy="4522480"/>
          </a:xfrm>
        </p:grpSpPr>
        <p:sp>
          <p:nvSpPr>
            <p:cNvPr id="3" name="Freeform 3"/>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FF6161"/>
            </a:solidFill>
          </p:spPr>
          <p:txBody>
            <a:bodyPr/>
            <a:lstStyle/>
            <a:p>
              <a:endParaRPr lang="en-US"/>
            </a:p>
          </p:txBody>
        </p:sp>
        <p:sp>
          <p:nvSpPr>
            <p:cNvPr id="4" name="TextBox 4"/>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867607">
            <a:off x="14416857" y="-9507551"/>
            <a:ext cx="3949924" cy="17171291"/>
            <a:chOff x="0" y="0"/>
            <a:chExt cx="1040309" cy="4522480"/>
          </a:xfrm>
        </p:grpSpPr>
        <p:sp>
          <p:nvSpPr>
            <p:cNvPr id="6" name="Freeform 6"/>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CB1F2B"/>
            </a:solidFill>
          </p:spPr>
          <p:txBody>
            <a:bodyPr/>
            <a:lstStyle/>
            <a:p>
              <a:endParaRPr lang="en-US"/>
            </a:p>
          </p:txBody>
        </p:sp>
        <p:sp>
          <p:nvSpPr>
            <p:cNvPr id="7" name="TextBox 7"/>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774930">
            <a:off x="17755133" y="68846"/>
            <a:ext cx="3949924" cy="17171291"/>
            <a:chOff x="0" y="0"/>
            <a:chExt cx="1040309" cy="4522480"/>
          </a:xfrm>
        </p:grpSpPr>
        <p:sp>
          <p:nvSpPr>
            <p:cNvPr id="9" name="Freeform 9"/>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FF6161"/>
            </a:solidFill>
          </p:spPr>
          <p:txBody>
            <a:bodyPr/>
            <a:lstStyle/>
            <a:p>
              <a:endParaRPr lang="en-US"/>
            </a:p>
          </p:txBody>
        </p:sp>
        <p:sp>
          <p:nvSpPr>
            <p:cNvPr id="10" name="TextBox 10"/>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3884363" y="7400763"/>
            <a:ext cx="2507456" cy="2507456"/>
          </a:xfrm>
          <a:custGeom>
            <a:avLst/>
            <a:gdLst/>
            <a:ahLst/>
            <a:cxnLst/>
            <a:rect l="l" t="t" r="r" b="b"/>
            <a:pathLst>
              <a:path w="2507456" h="2507456">
                <a:moveTo>
                  <a:pt x="0" y="0"/>
                </a:moveTo>
                <a:lnTo>
                  <a:pt x="2507456" y="0"/>
                </a:lnTo>
                <a:lnTo>
                  <a:pt x="2507456" y="2507456"/>
                </a:lnTo>
                <a:lnTo>
                  <a:pt x="0" y="2507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1028700" y="400050"/>
            <a:ext cx="14562562" cy="2609850"/>
          </a:xfrm>
          <a:prstGeom prst="rect">
            <a:avLst/>
          </a:prstGeom>
        </p:spPr>
        <p:txBody>
          <a:bodyPr lIns="0" tIns="0" rIns="0" bIns="0" rtlCol="0" anchor="t">
            <a:spAutoFit/>
          </a:bodyPr>
          <a:lstStyle/>
          <a:p>
            <a:pPr algn="l">
              <a:lnSpc>
                <a:spcPts val="6839"/>
              </a:lnSpc>
            </a:pPr>
            <a:r>
              <a:rPr lang="en-US" sz="5700" b="1">
                <a:solidFill>
                  <a:srgbClr val="000000"/>
                </a:solidFill>
                <a:latin typeface="Barlow Ultra-Bold"/>
                <a:ea typeface="Barlow Ultra-Bold"/>
                <a:cs typeface="Barlow Ultra-Bold"/>
                <a:sym typeface="Barlow Ultra-Bold"/>
              </a:rPr>
              <a:t>GOAL: </a:t>
            </a:r>
          </a:p>
          <a:p>
            <a:pPr algn="l">
              <a:lnSpc>
                <a:spcPts val="6839"/>
              </a:lnSpc>
            </a:pPr>
            <a:r>
              <a:rPr lang="en-US" sz="5700">
                <a:solidFill>
                  <a:srgbClr val="000000"/>
                </a:solidFill>
                <a:latin typeface="Barlow"/>
                <a:ea typeface="Barlow"/>
                <a:cs typeface="Barlow"/>
                <a:sym typeface="Barlow"/>
              </a:rPr>
              <a:t>ENSURE RURAL WOMEN CAN ACCESS QUALITY MATERNITY CARE CLOSE TO HOME</a:t>
            </a:r>
          </a:p>
        </p:txBody>
      </p:sp>
      <p:sp>
        <p:nvSpPr>
          <p:cNvPr id="13" name="TextBox 13"/>
          <p:cNvSpPr txBox="1"/>
          <p:nvPr/>
        </p:nvSpPr>
        <p:spPr>
          <a:xfrm>
            <a:off x="1028700" y="3423003"/>
            <a:ext cx="7641319" cy="6153150"/>
          </a:xfrm>
          <a:prstGeom prst="rect">
            <a:avLst/>
          </a:prstGeom>
        </p:spPr>
        <p:txBody>
          <a:bodyPr lIns="0" tIns="0" rIns="0" bIns="0" rtlCol="0" anchor="t">
            <a:spAutoFit/>
          </a:bodyPr>
          <a:lstStyle/>
          <a:p>
            <a:pPr algn="l">
              <a:lnSpc>
                <a:spcPts val="3900"/>
              </a:lnSpc>
            </a:pPr>
            <a:r>
              <a:rPr lang="en-US" sz="3000" b="1">
                <a:solidFill>
                  <a:srgbClr val="000000"/>
                </a:solidFill>
                <a:latin typeface="Poppins Bold"/>
                <a:ea typeface="Poppins Bold"/>
                <a:cs typeface="Poppins Bold"/>
                <a:sym typeface="Poppins Bold"/>
              </a:rPr>
              <a:t>Nebraska Maternal Mortality Review Committee (MMRC) Priority Recommendations:</a:t>
            </a:r>
          </a:p>
          <a:p>
            <a:pPr algn="l">
              <a:lnSpc>
                <a:spcPts val="1500"/>
              </a:lnSpc>
            </a:pPr>
            <a:endParaRPr lang="en-US" sz="3000" b="1">
              <a:solidFill>
                <a:srgbClr val="000000"/>
              </a:solidFill>
              <a:latin typeface="Poppins Bold"/>
              <a:ea typeface="Poppins Bold"/>
              <a:cs typeface="Poppins Bold"/>
              <a:sym typeface="Poppins Bold"/>
            </a:endParaRPr>
          </a:p>
          <a:p>
            <a:pPr marL="647700" lvl="1" indent="-323850" algn="l">
              <a:lnSpc>
                <a:spcPts val="3900"/>
              </a:lnSpc>
              <a:buAutoNum type="arabicPeriod"/>
            </a:pPr>
            <a:r>
              <a:rPr lang="en-US" sz="3000" b="1">
                <a:solidFill>
                  <a:srgbClr val="000000"/>
                </a:solidFill>
                <a:latin typeface="Poppins Bold"/>
                <a:ea typeface="Poppins Bold"/>
                <a:cs typeface="Poppins Bold"/>
                <a:sym typeface="Poppins Bold"/>
              </a:rPr>
              <a:t> </a:t>
            </a:r>
            <a:r>
              <a:rPr lang="en-US" sz="3000">
                <a:solidFill>
                  <a:srgbClr val="000000"/>
                </a:solidFill>
                <a:latin typeface="Poppins"/>
                <a:ea typeface="Poppins"/>
                <a:cs typeface="Poppins"/>
                <a:sym typeface="Poppins"/>
              </a:rPr>
              <a:t>Closed-loop social support</a:t>
            </a:r>
          </a:p>
          <a:p>
            <a:pPr marL="647700" lvl="1" indent="-323850" algn="l">
              <a:lnSpc>
                <a:spcPts val="4500"/>
              </a:lnSpc>
              <a:buAutoNum type="arabicPeriod"/>
            </a:pPr>
            <a:r>
              <a:rPr lang="en-US" sz="3000">
                <a:solidFill>
                  <a:srgbClr val="000000"/>
                </a:solidFill>
                <a:latin typeface="Poppins"/>
                <a:ea typeface="Poppins"/>
                <a:cs typeface="Poppins"/>
                <a:sym typeface="Poppins"/>
              </a:rPr>
              <a:t> Non-discriminatory practices</a:t>
            </a:r>
          </a:p>
          <a:p>
            <a:pPr marL="647700" lvl="1" indent="-323850" algn="l">
              <a:lnSpc>
                <a:spcPts val="4500"/>
              </a:lnSpc>
              <a:buAutoNum type="arabicPeriod"/>
            </a:pPr>
            <a:r>
              <a:rPr lang="en-US" sz="3000">
                <a:solidFill>
                  <a:srgbClr val="000000"/>
                </a:solidFill>
                <a:latin typeface="Poppins"/>
                <a:ea typeface="Poppins"/>
                <a:cs typeface="Poppins"/>
                <a:sym typeface="Poppins"/>
              </a:rPr>
              <a:t> Behavioral health access</a:t>
            </a:r>
          </a:p>
          <a:p>
            <a:pPr marL="647700" lvl="1" indent="-323850" algn="l">
              <a:lnSpc>
                <a:spcPts val="4500"/>
              </a:lnSpc>
              <a:buAutoNum type="arabicPeriod"/>
            </a:pPr>
            <a:r>
              <a:rPr lang="en-US" sz="3000">
                <a:solidFill>
                  <a:srgbClr val="000000"/>
                </a:solidFill>
                <a:latin typeface="Poppins"/>
                <a:ea typeface="Poppins"/>
                <a:cs typeface="Poppins"/>
                <a:sym typeface="Poppins"/>
              </a:rPr>
              <a:t> Healthcare best practice adoption</a:t>
            </a:r>
          </a:p>
          <a:p>
            <a:pPr marL="647700" lvl="1" indent="-323850" algn="l">
              <a:lnSpc>
                <a:spcPts val="4500"/>
              </a:lnSpc>
              <a:buAutoNum type="arabicPeriod"/>
            </a:pPr>
            <a:r>
              <a:rPr lang="en-US" sz="3000">
                <a:solidFill>
                  <a:srgbClr val="000000"/>
                </a:solidFill>
                <a:latin typeface="Poppins"/>
                <a:ea typeface="Poppins"/>
                <a:cs typeface="Poppins"/>
                <a:sym typeface="Poppins"/>
              </a:rPr>
              <a:t> Domestic violence safety plan    development</a:t>
            </a:r>
          </a:p>
          <a:p>
            <a:pPr marL="647700" lvl="1" indent="-323850" algn="l">
              <a:lnSpc>
                <a:spcPts val="4500"/>
              </a:lnSpc>
              <a:buAutoNum type="arabicPeriod"/>
            </a:pPr>
            <a:r>
              <a:rPr lang="en-US" sz="3000">
                <a:solidFill>
                  <a:srgbClr val="000000"/>
                </a:solidFill>
                <a:latin typeface="Poppins"/>
                <a:ea typeface="Poppins"/>
                <a:cs typeface="Poppins"/>
                <a:sym typeface="Poppins"/>
              </a:rPr>
              <a:t> Care continuity</a:t>
            </a:r>
          </a:p>
          <a:p>
            <a:pPr marL="647700" lvl="1" indent="-323850" algn="l">
              <a:lnSpc>
                <a:spcPts val="4500"/>
              </a:lnSpc>
              <a:buAutoNum type="arabicPeriod"/>
            </a:pPr>
            <a:r>
              <a:rPr lang="en-US" sz="3000">
                <a:solidFill>
                  <a:srgbClr val="000000"/>
                </a:solidFill>
                <a:latin typeface="Poppins"/>
                <a:ea typeface="Poppins"/>
                <a:cs typeface="Poppins"/>
                <a:sym typeface="Poppins"/>
              </a:rPr>
              <a:t> Medical care access</a:t>
            </a:r>
          </a:p>
        </p:txBody>
      </p:sp>
      <p:sp>
        <p:nvSpPr>
          <p:cNvPr id="14" name="TextBox 14"/>
          <p:cNvSpPr txBox="1"/>
          <p:nvPr/>
        </p:nvSpPr>
        <p:spPr>
          <a:xfrm>
            <a:off x="9144000" y="3451578"/>
            <a:ext cx="6871813" cy="4600575"/>
          </a:xfrm>
          <a:prstGeom prst="rect">
            <a:avLst/>
          </a:prstGeom>
        </p:spPr>
        <p:txBody>
          <a:bodyPr lIns="0" tIns="0" rIns="0" bIns="0" rtlCol="0" anchor="t">
            <a:spAutoFit/>
          </a:bodyPr>
          <a:lstStyle/>
          <a:p>
            <a:pPr algn="l">
              <a:lnSpc>
                <a:spcPts val="3600"/>
              </a:lnSpc>
            </a:pPr>
            <a:r>
              <a:rPr lang="en-US" sz="3000" b="1">
                <a:solidFill>
                  <a:srgbClr val="000000"/>
                </a:solidFill>
                <a:latin typeface="Poppins Bold"/>
                <a:ea typeface="Poppins Bold"/>
                <a:cs typeface="Poppins Bold"/>
                <a:sym typeface="Poppins Bold"/>
              </a:rPr>
              <a:t>Strategies:</a:t>
            </a:r>
          </a:p>
          <a:p>
            <a:pPr algn="l">
              <a:lnSpc>
                <a:spcPts val="3600"/>
              </a:lnSpc>
            </a:pPr>
            <a:endParaRPr lang="en-US" sz="3000" b="1">
              <a:solidFill>
                <a:srgbClr val="000000"/>
              </a:solidFill>
              <a:latin typeface="Poppins Bold"/>
              <a:ea typeface="Poppins Bold"/>
              <a:cs typeface="Poppins Bold"/>
              <a:sym typeface="Poppins Bold"/>
            </a:endParaRPr>
          </a:p>
          <a:p>
            <a:pPr marL="647700" lvl="1" indent="-323850" algn="l">
              <a:lnSpc>
                <a:spcPts val="3600"/>
              </a:lnSpc>
              <a:buFont typeface="Arial"/>
              <a:buChar char="•"/>
            </a:pPr>
            <a:r>
              <a:rPr lang="en-US" sz="3000">
                <a:solidFill>
                  <a:srgbClr val="000000"/>
                </a:solidFill>
                <a:latin typeface="Poppins"/>
                <a:ea typeface="Poppins"/>
                <a:cs typeface="Poppins"/>
                <a:sym typeface="Poppins"/>
              </a:rPr>
              <a:t>Statewide coordination to improve maternal health</a:t>
            </a:r>
          </a:p>
          <a:p>
            <a:pPr marL="647700" lvl="1" indent="-323850" algn="l">
              <a:lnSpc>
                <a:spcPts val="3600"/>
              </a:lnSpc>
              <a:buFont typeface="Arial"/>
              <a:buChar char="•"/>
            </a:pPr>
            <a:r>
              <a:rPr lang="en-US" sz="3000">
                <a:solidFill>
                  <a:srgbClr val="000000"/>
                </a:solidFill>
                <a:latin typeface="Poppins"/>
                <a:ea typeface="Poppins"/>
                <a:cs typeface="Poppins"/>
                <a:sym typeface="Poppins"/>
              </a:rPr>
              <a:t>Expand effective programs </a:t>
            </a:r>
          </a:p>
          <a:p>
            <a:pPr marL="647700" lvl="1" indent="-323850" algn="l">
              <a:lnSpc>
                <a:spcPts val="3600"/>
              </a:lnSpc>
              <a:buFont typeface="Arial"/>
              <a:buChar char="•"/>
            </a:pPr>
            <a:r>
              <a:rPr lang="en-US" sz="3000">
                <a:solidFill>
                  <a:srgbClr val="000000"/>
                </a:solidFill>
                <a:latin typeface="Poppins"/>
                <a:ea typeface="Poppins"/>
                <a:cs typeface="Poppins"/>
                <a:sym typeface="Poppins"/>
              </a:rPr>
              <a:t>Increase education and training opportunities</a:t>
            </a:r>
          </a:p>
          <a:p>
            <a:pPr marL="647700" lvl="1" indent="-323850" algn="l">
              <a:lnSpc>
                <a:spcPts val="3600"/>
              </a:lnSpc>
              <a:buFont typeface="Arial"/>
              <a:buChar char="•"/>
            </a:pPr>
            <a:r>
              <a:rPr lang="en-US" sz="3000">
                <a:solidFill>
                  <a:srgbClr val="000000"/>
                </a:solidFill>
                <a:latin typeface="Poppins"/>
                <a:ea typeface="Poppins"/>
                <a:cs typeface="Poppins"/>
                <a:sym typeface="Poppins"/>
              </a:rPr>
              <a:t>Share best practices, policies, and protocols </a:t>
            </a:r>
          </a:p>
          <a:p>
            <a:pPr algn="l">
              <a:lnSpc>
                <a:spcPts val="3600"/>
              </a:lnSpc>
            </a:pPr>
            <a:endParaRPr lang="en-US" sz="300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Freeform 2"/>
          <p:cNvSpPr/>
          <p:nvPr/>
        </p:nvSpPr>
        <p:spPr>
          <a:xfrm>
            <a:off x="0" y="-521043"/>
            <a:ext cx="18288000" cy="11901803"/>
          </a:xfrm>
          <a:custGeom>
            <a:avLst/>
            <a:gdLst/>
            <a:ahLst/>
            <a:cxnLst/>
            <a:rect l="l" t="t" r="r" b="b"/>
            <a:pathLst>
              <a:path w="18288000" h="11901803">
                <a:moveTo>
                  <a:pt x="0" y="0"/>
                </a:moveTo>
                <a:lnTo>
                  <a:pt x="18288000" y="0"/>
                </a:lnTo>
                <a:lnTo>
                  <a:pt x="18288000" y="11901803"/>
                </a:lnTo>
                <a:lnTo>
                  <a:pt x="0" y="11901803"/>
                </a:lnTo>
                <a:lnTo>
                  <a:pt x="0" y="0"/>
                </a:lnTo>
                <a:close/>
              </a:path>
            </a:pathLst>
          </a:custGeom>
          <a:blipFill>
            <a:blip r:embed="rId2">
              <a:alphaModFix amt="74000"/>
            </a:blip>
            <a:stretch>
              <a:fillRect t="-1265" b="-1265"/>
            </a:stretch>
          </a:blipFill>
        </p:spPr>
        <p:txBody>
          <a:bodyPr/>
          <a:lstStyle/>
          <a:p>
            <a:endParaRPr lang="en-US"/>
          </a:p>
        </p:txBody>
      </p:sp>
      <p:grpSp>
        <p:nvGrpSpPr>
          <p:cNvPr id="3" name="Group 3"/>
          <p:cNvGrpSpPr/>
          <p:nvPr/>
        </p:nvGrpSpPr>
        <p:grpSpPr>
          <a:xfrm>
            <a:off x="10386003" y="6763733"/>
            <a:ext cx="11376721" cy="8532541"/>
            <a:chOff x="0" y="0"/>
            <a:chExt cx="812800" cy="609600"/>
          </a:xfrm>
        </p:grpSpPr>
        <p:sp>
          <p:nvSpPr>
            <p:cNvPr id="4" name="Freeform 4"/>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471399" y="9479080"/>
            <a:ext cx="12320774" cy="8532541"/>
            <a:chOff x="0" y="0"/>
            <a:chExt cx="880247" cy="609600"/>
          </a:xfrm>
        </p:grpSpPr>
        <p:sp>
          <p:nvSpPr>
            <p:cNvPr id="7" name="Freeform 7"/>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FFFFFF"/>
            </a:solidFill>
          </p:spPr>
          <p:txBody>
            <a:bodyPr/>
            <a:lstStyle/>
            <a:p>
              <a:endParaRPr lang="en-US"/>
            </a:p>
          </p:txBody>
        </p:sp>
        <p:sp>
          <p:nvSpPr>
            <p:cNvPr id="8" name="TextBox 8"/>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28409" y="-6644026"/>
            <a:ext cx="10230302" cy="7672726"/>
            <a:chOff x="0" y="0"/>
            <a:chExt cx="812800" cy="609600"/>
          </a:xfrm>
        </p:grpSpPr>
        <p:sp>
          <p:nvSpPr>
            <p:cNvPr id="10" name="Freeform 10"/>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070552" y="-6327082"/>
            <a:ext cx="5115151" cy="7672726"/>
            <a:chOff x="0" y="0"/>
            <a:chExt cx="406400" cy="609600"/>
          </a:xfrm>
        </p:grpSpPr>
        <p:sp>
          <p:nvSpPr>
            <p:cNvPr id="13" name="Freeform 13"/>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FFFFFF"/>
            </a:solidFill>
          </p:spPr>
          <p:txBody>
            <a:bodyPr/>
            <a:lstStyle/>
            <a:p>
              <a:endParaRPr lang="en-US"/>
            </a:p>
          </p:txBody>
        </p:sp>
        <p:sp>
          <p:nvSpPr>
            <p:cNvPr id="14" name="TextBox 14"/>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8901892" y="1734159"/>
            <a:ext cx="8357408" cy="4924425"/>
          </a:xfrm>
          <a:prstGeom prst="rect">
            <a:avLst/>
          </a:prstGeom>
        </p:spPr>
        <p:txBody>
          <a:bodyPr lIns="0" tIns="0" rIns="0" bIns="0" rtlCol="0" anchor="t">
            <a:spAutoFit/>
          </a:bodyPr>
          <a:lstStyle/>
          <a:p>
            <a:pPr algn="l">
              <a:lnSpc>
                <a:spcPts val="9717"/>
              </a:lnSpc>
            </a:pPr>
            <a:r>
              <a:rPr lang="en-US" sz="8097" b="1">
                <a:solidFill>
                  <a:srgbClr val="000000"/>
                </a:solidFill>
                <a:latin typeface="Barlow Bold"/>
                <a:ea typeface="Barlow Bold"/>
                <a:cs typeface="Barlow Bold"/>
                <a:sym typeface="Barlow Bold"/>
              </a:rPr>
              <a:t>WHY SHOULD WE PRIORITIZE PERINATAL HEALTH?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74973"/>
            <a:ext cx="15458009" cy="1487587"/>
          </a:xfrm>
          <a:prstGeom prst="rect">
            <a:avLst/>
          </a:prstGeom>
        </p:spPr>
        <p:txBody>
          <a:bodyPr lIns="0" tIns="0" rIns="0" bIns="0" rtlCol="0" anchor="t">
            <a:spAutoFit/>
          </a:bodyPr>
          <a:lstStyle/>
          <a:p>
            <a:pPr algn="l">
              <a:lnSpc>
                <a:spcPts val="5760"/>
              </a:lnSpc>
            </a:pPr>
            <a:r>
              <a:rPr lang="en-US" sz="5400" b="1" dirty="0">
                <a:solidFill>
                  <a:srgbClr val="000000"/>
                </a:solidFill>
                <a:latin typeface="Barlow Ultra-Bold"/>
                <a:ea typeface="Barlow Ultra-Bold"/>
                <a:cs typeface="Barlow Ultra-Bold"/>
                <a:sym typeface="Barlow Ultra-Bold"/>
              </a:rPr>
              <a:t>CMS Final Rule – CoP Changes: </a:t>
            </a:r>
          </a:p>
          <a:p>
            <a:pPr algn="l">
              <a:lnSpc>
                <a:spcPts val="5760"/>
              </a:lnSpc>
            </a:pPr>
            <a:r>
              <a:rPr lang="en-US" sz="5400" b="1" dirty="0">
                <a:solidFill>
                  <a:srgbClr val="000000"/>
                </a:solidFill>
                <a:latin typeface="Barlow Ultra-Bold"/>
                <a:ea typeface="Barlow Ultra-Bold"/>
                <a:cs typeface="Barlow Ultra-Bold"/>
                <a:sym typeface="Barlow Ultra-Bold"/>
              </a:rPr>
              <a:t>OBSTETRICAL SERVICES</a:t>
            </a:r>
          </a:p>
        </p:txBody>
      </p:sp>
      <p:grpSp>
        <p:nvGrpSpPr>
          <p:cNvPr id="3" name="Group 3"/>
          <p:cNvGrpSpPr/>
          <p:nvPr/>
        </p:nvGrpSpPr>
        <p:grpSpPr>
          <a:xfrm rot="5780901">
            <a:off x="11896173" y="-7932186"/>
            <a:ext cx="4063084" cy="13296336"/>
            <a:chOff x="0" y="0"/>
            <a:chExt cx="1070113" cy="3501916"/>
          </a:xfrm>
        </p:grpSpPr>
        <p:sp>
          <p:nvSpPr>
            <p:cNvPr id="4" name="Freeform 4"/>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5" name="TextBox 5"/>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709994">
            <a:off x="15699365" y="-6388212"/>
            <a:ext cx="2573469" cy="12701748"/>
            <a:chOff x="0" y="0"/>
            <a:chExt cx="677786" cy="3345316"/>
          </a:xfrm>
        </p:grpSpPr>
        <p:sp>
          <p:nvSpPr>
            <p:cNvPr id="7" name="Freeform 7"/>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8" name="TextBox 8"/>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graphicFrame>
        <p:nvGraphicFramePr>
          <p:cNvPr id="9" name="Table 9"/>
          <p:cNvGraphicFramePr>
            <a:graphicFrameLocks noGrp="1"/>
          </p:cNvGraphicFramePr>
          <p:nvPr>
            <p:extLst>
              <p:ext uri="{D42A27DB-BD31-4B8C-83A1-F6EECF244321}">
                <p14:modId xmlns:p14="http://schemas.microsoft.com/office/powerpoint/2010/main" val="1601164609"/>
              </p:ext>
            </p:extLst>
          </p:nvPr>
        </p:nvGraphicFramePr>
        <p:xfrm>
          <a:off x="831699" y="3853492"/>
          <a:ext cx="16154400" cy="5881430"/>
        </p:xfrm>
        <a:graphic>
          <a:graphicData uri="http://schemas.openxmlformats.org/drawingml/2006/table">
            <a:tbl>
              <a:tblPr/>
              <a:tblGrid>
                <a:gridCol w="13482998">
                  <a:extLst>
                    <a:ext uri="{9D8B030D-6E8A-4147-A177-3AD203B41FA5}">
                      <a16:colId xmlns:a16="http://schemas.microsoft.com/office/drawing/2014/main" val="20000"/>
                    </a:ext>
                  </a:extLst>
                </a:gridCol>
                <a:gridCol w="2671402">
                  <a:extLst>
                    <a:ext uri="{9D8B030D-6E8A-4147-A177-3AD203B41FA5}">
                      <a16:colId xmlns:a16="http://schemas.microsoft.com/office/drawing/2014/main" val="20001"/>
                    </a:ext>
                  </a:extLst>
                </a:gridCol>
              </a:tblGrid>
              <a:tr h="604208">
                <a:tc>
                  <a:txBody>
                    <a:bodyPr/>
                    <a:lstStyle/>
                    <a:p>
                      <a:pPr algn="ctr">
                        <a:lnSpc>
                          <a:spcPts val="3599"/>
                        </a:lnSpc>
                        <a:defRPr/>
                      </a:pPr>
                      <a:r>
                        <a:rPr lang="en-US" sz="2400" b="1" dirty="0">
                          <a:solidFill>
                            <a:srgbClr val="FFFFFF"/>
                          </a:solidFill>
                          <a:latin typeface="Poppins Bold"/>
                          <a:ea typeface="Poppins Bold"/>
                          <a:cs typeface="Poppins Bold"/>
                          <a:sym typeface="Poppins Bold"/>
                        </a:rPr>
                        <a:t>Set of Requirements</a:t>
                      </a:r>
                      <a:endParaRPr lang="en-US" sz="1000" dirty="0"/>
                    </a:p>
                  </a:txBody>
                  <a:tcPr marL="57150" marR="57150" marT="57150" marB="571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B1F2B"/>
                    </a:solidFill>
                  </a:tcPr>
                </a:tc>
                <a:tc>
                  <a:txBody>
                    <a:bodyPr/>
                    <a:lstStyle/>
                    <a:p>
                      <a:pPr algn="ctr">
                        <a:lnSpc>
                          <a:spcPts val="3599"/>
                        </a:lnSpc>
                        <a:defRPr/>
                      </a:pPr>
                      <a:r>
                        <a:rPr lang="en-US" sz="2400" b="1" dirty="0">
                          <a:solidFill>
                            <a:srgbClr val="FFFFFF"/>
                          </a:solidFill>
                          <a:latin typeface="Poppins Bold"/>
                          <a:ea typeface="Poppins Bold"/>
                          <a:cs typeface="Poppins Bold"/>
                          <a:sym typeface="Poppins Bold"/>
                        </a:rPr>
                        <a:t>Effective Date</a:t>
                      </a:r>
                      <a:endParaRPr lang="en-US" sz="1000" dirty="0"/>
                    </a:p>
                  </a:txBody>
                  <a:tcPr marL="57150" marR="57150" marT="57150" marB="571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B1F2B"/>
                    </a:solidFill>
                  </a:tcPr>
                </a:tc>
                <a:extLst>
                  <a:ext uri="{0D108BD9-81ED-4DB2-BD59-A6C34878D82A}">
                    <a16:rowId xmlns:a16="http://schemas.microsoft.com/office/drawing/2014/main" val="10000"/>
                  </a:ext>
                </a:extLst>
              </a:tr>
              <a:tr h="3018201">
                <a:tc>
                  <a:txBody>
                    <a:bodyPr/>
                    <a:lstStyle/>
                    <a:p>
                      <a:pPr algn="l">
                        <a:lnSpc>
                          <a:spcPts val="3120"/>
                        </a:lnSpc>
                        <a:defRPr/>
                      </a:pPr>
                      <a:r>
                        <a:rPr lang="en-US" sz="2600">
                          <a:solidFill>
                            <a:srgbClr val="000000"/>
                          </a:solidFill>
                          <a:latin typeface="Poppins"/>
                          <a:ea typeface="Poppins"/>
                          <a:cs typeface="Poppins"/>
                          <a:sym typeface="Poppins"/>
                        </a:rPr>
                        <a:t>Applies to </a:t>
                      </a:r>
                      <a:r>
                        <a:rPr lang="en-US" sz="2600" b="1">
                          <a:solidFill>
                            <a:srgbClr val="000000"/>
                          </a:solidFill>
                          <a:latin typeface="Poppins Bold"/>
                          <a:ea typeface="Poppins Bold"/>
                          <a:cs typeface="Poppins Bold"/>
                          <a:sym typeface="Poppins Bold"/>
                        </a:rPr>
                        <a:t>all</a:t>
                      </a:r>
                      <a:r>
                        <a:rPr lang="en-US" sz="2600">
                          <a:solidFill>
                            <a:srgbClr val="000000"/>
                          </a:solidFill>
                          <a:latin typeface="Poppins"/>
                          <a:ea typeface="Poppins"/>
                          <a:cs typeface="Poppins"/>
                          <a:sym typeface="Poppins"/>
                        </a:rPr>
                        <a:t> acute care and CAHs regardless of whether they offer OB services:</a:t>
                      </a:r>
                      <a:endParaRPr lang="en-US" sz="1100"/>
                    </a:p>
                    <a:p>
                      <a:pPr marL="561341" lvl="1" indent="-280670" algn="l">
                        <a:lnSpc>
                          <a:spcPts val="3120"/>
                        </a:lnSpc>
                        <a:buFont typeface="Arial"/>
                        <a:buChar char="•"/>
                      </a:pPr>
                      <a:r>
                        <a:rPr lang="en-US" sz="2600">
                          <a:solidFill>
                            <a:srgbClr val="000000"/>
                          </a:solidFill>
                          <a:latin typeface="Poppins"/>
                          <a:ea typeface="Poppins"/>
                          <a:cs typeface="Poppins"/>
                          <a:sym typeface="Poppins"/>
                        </a:rPr>
                        <a:t>Emergency services readiness</a:t>
                      </a:r>
                    </a:p>
                    <a:p>
                      <a:pPr marL="1122681" lvl="2" indent="-374227" algn="l">
                        <a:lnSpc>
                          <a:spcPts val="3120"/>
                        </a:lnSpc>
                        <a:buFont typeface="Arial"/>
                        <a:buChar char="⚬"/>
                      </a:pPr>
                      <a:r>
                        <a:rPr lang="en-US" sz="2600">
                          <a:solidFill>
                            <a:srgbClr val="000000"/>
                          </a:solidFill>
                          <a:latin typeface="Poppins"/>
                          <a:ea typeface="Poppins"/>
                          <a:cs typeface="Poppins"/>
                          <a:sym typeface="Poppins"/>
                        </a:rPr>
                        <a:t>Equipment, supplies, protocols (OB emergencies, complications, and immediate post-delivery needs)</a:t>
                      </a:r>
                    </a:p>
                    <a:p>
                      <a:pPr marL="1122681" lvl="2" indent="-374227" algn="l">
                        <a:lnSpc>
                          <a:spcPts val="3120"/>
                        </a:lnSpc>
                        <a:buFont typeface="Arial"/>
                        <a:buChar char="⚬"/>
                      </a:pPr>
                      <a:r>
                        <a:rPr lang="en-US" sz="2600">
                          <a:solidFill>
                            <a:srgbClr val="000000"/>
                          </a:solidFill>
                          <a:latin typeface="Poppins"/>
                          <a:ea typeface="Poppins"/>
                          <a:cs typeface="Poppins"/>
                          <a:sym typeface="Poppins"/>
                        </a:rPr>
                        <a:t>Staff training annually on protocols and provisions</a:t>
                      </a:r>
                    </a:p>
                    <a:p>
                      <a:pPr marL="561341" lvl="1" indent="-280670" algn="l">
                        <a:lnSpc>
                          <a:spcPts val="3120"/>
                        </a:lnSpc>
                        <a:buFont typeface="Arial"/>
                        <a:buChar char="•"/>
                      </a:pPr>
                      <a:r>
                        <a:rPr lang="en-US" sz="2600">
                          <a:solidFill>
                            <a:srgbClr val="000000"/>
                          </a:solidFill>
                          <a:latin typeface="Poppins"/>
                          <a:ea typeface="Poppins"/>
                          <a:cs typeface="Poppins"/>
                          <a:sym typeface="Poppins"/>
                        </a:rPr>
                        <a:t>Transfer protocols</a:t>
                      </a:r>
                    </a:p>
                    <a:p>
                      <a:pPr marL="1122681" lvl="2" indent="-374227" algn="l">
                        <a:lnSpc>
                          <a:spcPts val="3120"/>
                        </a:lnSpc>
                        <a:buFont typeface="Arial"/>
                        <a:buChar char="⚬"/>
                      </a:pPr>
                      <a:r>
                        <a:rPr lang="en-US" sz="2600">
                          <a:solidFill>
                            <a:srgbClr val="000000"/>
                          </a:solidFill>
                          <a:latin typeface="Poppins"/>
                          <a:ea typeface="Poppins"/>
                          <a:cs typeface="Poppins"/>
                          <a:sym typeface="Poppins"/>
                        </a:rPr>
                        <a:t>Within the same hopsital or to a different facility</a:t>
                      </a:r>
                    </a:p>
                  </a:txBody>
                  <a:tcPr marL="57150" marR="57150" marT="57150" marB="571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6161"/>
                    </a:solidFill>
                  </a:tcPr>
                </a:tc>
                <a:tc>
                  <a:txBody>
                    <a:bodyPr/>
                    <a:lstStyle/>
                    <a:p>
                      <a:pPr algn="ctr">
                        <a:lnSpc>
                          <a:spcPts val="3120"/>
                        </a:lnSpc>
                        <a:defRPr/>
                      </a:pPr>
                      <a:r>
                        <a:rPr lang="en-US" sz="2600">
                          <a:solidFill>
                            <a:srgbClr val="000000"/>
                          </a:solidFill>
                          <a:latin typeface="Poppins"/>
                          <a:ea typeface="Poppins"/>
                          <a:cs typeface="Poppins"/>
                          <a:sym typeface="Poppins"/>
                        </a:rPr>
                        <a:t>July 1, 2025</a:t>
                      </a:r>
                      <a:endParaRPr lang="en-US" sz="1100"/>
                    </a:p>
                  </a:txBody>
                  <a:tcPr marL="57150" marR="57150" marT="57150" marB="571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6161"/>
                    </a:solidFill>
                  </a:tcPr>
                </a:tc>
                <a:extLst>
                  <a:ext uri="{0D108BD9-81ED-4DB2-BD59-A6C34878D82A}">
                    <a16:rowId xmlns:a16="http://schemas.microsoft.com/office/drawing/2014/main" val="10001"/>
                  </a:ext>
                </a:extLst>
              </a:tr>
              <a:tr h="2259021">
                <a:tc>
                  <a:txBody>
                    <a:bodyPr/>
                    <a:lstStyle/>
                    <a:p>
                      <a:pPr algn="l">
                        <a:lnSpc>
                          <a:spcPts val="3120"/>
                        </a:lnSpc>
                        <a:defRPr/>
                      </a:pPr>
                      <a:r>
                        <a:rPr lang="en-US" sz="2600" dirty="0">
                          <a:solidFill>
                            <a:srgbClr val="000000"/>
                          </a:solidFill>
                          <a:latin typeface="Poppins"/>
                          <a:ea typeface="Poppins"/>
                          <a:cs typeface="Poppins"/>
                          <a:sym typeface="Poppins"/>
                        </a:rPr>
                        <a:t>Applies to </a:t>
                      </a:r>
                      <a:r>
                        <a:rPr lang="en-US" sz="2600" b="1" dirty="0">
                          <a:solidFill>
                            <a:srgbClr val="000000"/>
                          </a:solidFill>
                          <a:latin typeface="Poppins Bold"/>
                          <a:ea typeface="Poppins Bold"/>
                          <a:cs typeface="Poppins Bold"/>
                          <a:sym typeface="Poppins Bold"/>
                        </a:rPr>
                        <a:t>all</a:t>
                      </a:r>
                      <a:r>
                        <a:rPr lang="en-US" sz="2600" dirty="0">
                          <a:solidFill>
                            <a:srgbClr val="000000"/>
                          </a:solidFill>
                          <a:latin typeface="Poppins"/>
                          <a:ea typeface="Poppins"/>
                          <a:cs typeface="Poppins"/>
                          <a:sym typeface="Poppins"/>
                        </a:rPr>
                        <a:t> acute care and CAHS </a:t>
                      </a:r>
                      <a:r>
                        <a:rPr lang="en-US" sz="2600" b="1" dirty="0">
                          <a:solidFill>
                            <a:srgbClr val="000000"/>
                          </a:solidFill>
                          <a:latin typeface="Poppins Bold"/>
                          <a:ea typeface="Poppins Bold"/>
                          <a:cs typeface="Poppins Bold"/>
                          <a:sym typeface="Poppins Bold"/>
                        </a:rPr>
                        <a:t>with</a:t>
                      </a:r>
                      <a:r>
                        <a:rPr lang="en-US" sz="2600" dirty="0">
                          <a:solidFill>
                            <a:srgbClr val="000000"/>
                          </a:solidFill>
                          <a:latin typeface="Poppins"/>
                          <a:ea typeface="Poppins"/>
                          <a:cs typeface="Poppins"/>
                          <a:sym typeface="Poppins"/>
                        </a:rPr>
                        <a:t> OB services:</a:t>
                      </a:r>
                      <a:endParaRPr lang="en-US" sz="1100" dirty="0"/>
                    </a:p>
                    <a:p>
                      <a:pPr marL="561341" lvl="1" indent="-280670" algn="l">
                        <a:lnSpc>
                          <a:spcPts val="3120"/>
                        </a:lnSpc>
                        <a:buFont typeface="Arial"/>
                        <a:buChar char="•"/>
                      </a:pPr>
                      <a:r>
                        <a:rPr lang="en-US" sz="2600" dirty="0">
                          <a:solidFill>
                            <a:srgbClr val="000000"/>
                          </a:solidFill>
                          <a:latin typeface="Poppins"/>
                          <a:ea typeface="Poppins"/>
                          <a:cs typeface="Poppins"/>
                          <a:sym typeface="Poppins"/>
                        </a:rPr>
                        <a:t>Organization and supervision of services</a:t>
                      </a:r>
                    </a:p>
                    <a:p>
                      <a:pPr marL="561341" lvl="1" indent="-280670" algn="l">
                        <a:lnSpc>
                          <a:spcPts val="3120"/>
                        </a:lnSpc>
                        <a:buFont typeface="Arial"/>
                        <a:buChar char="•"/>
                      </a:pPr>
                      <a:r>
                        <a:rPr lang="en-US" sz="2600" dirty="0">
                          <a:solidFill>
                            <a:srgbClr val="000000"/>
                          </a:solidFill>
                          <a:latin typeface="Poppins"/>
                          <a:ea typeface="Poppins"/>
                          <a:cs typeface="Poppins"/>
                          <a:sym typeface="Poppins"/>
                        </a:rPr>
                        <a:t>Delivery of care</a:t>
                      </a:r>
                    </a:p>
                    <a:p>
                      <a:pPr marL="561341" lvl="1" indent="-280670" algn="l">
                        <a:lnSpc>
                          <a:spcPts val="3120"/>
                        </a:lnSpc>
                        <a:buFont typeface="Arial"/>
                        <a:buChar char="•"/>
                      </a:pPr>
                      <a:r>
                        <a:rPr lang="en-US" sz="2600" dirty="0">
                          <a:solidFill>
                            <a:srgbClr val="000000"/>
                          </a:solidFill>
                          <a:latin typeface="Poppins"/>
                          <a:ea typeface="Poppins"/>
                          <a:cs typeface="Poppins"/>
                          <a:sym typeface="Poppins"/>
                        </a:rPr>
                        <a:t>Staff Training </a:t>
                      </a:r>
                    </a:p>
                    <a:p>
                      <a:pPr marL="561341" lvl="1" indent="-280670" algn="l">
                        <a:lnSpc>
                          <a:spcPts val="3120"/>
                        </a:lnSpc>
                        <a:buFont typeface="Arial"/>
                        <a:buChar char="•"/>
                      </a:pPr>
                      <a:r>
                        <a:rPr lang="en-US" sz="2600" dirty="0">
                          <a:solidFill>
                            <a:srgbClr val="000000"/>
                          </a:solidFill>
                          <a:latin typeface="Poppins"/>
                          <a:ea typeface="Poppins"/>
                          <a:cs typeface="Poppins"/>
                          <a:sym typeface="Poppins"/>
                        </a:rPr>
                        <a:t>Quality Assessment and Performance Improvement Program</a:t>
                      </a:r>
                    </a:p>
                  </a:txBody>
                  <a:tcPr marL="57150" marR="57150" marT="57150" marB="571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6161"/>
                    </a:solidFill>
                  </a:tcPr>
                </a:tc>
                <a:tc>
                  <a:txBody>
                    <a:bodyPr/>
                    <a:lstStyle/>
                    <a:p>
                      <a:pPr algn="ctr">
                        <a:lnSpc>
                          <a:spcPts val="3120"/>
                        </a:lnSpc>
                        <a:defRPr/>
                      </a:pPr>
                      <a:r>
                        <a:rPr lang="en-US" sz="2600" dirty="0">
                          <a:solidFill>
                            <a:srgbClr val="000000"/>
                          </a:solidFill>
                          <a:latin typeface="Poppins"/>
                          <a:ea typeface="Poppins"/>
                          <a:cs typeface="Poppins"/>
                          <a:sym typeface="Poppins"/>
                        </a:rPr>
                        <a:t>January 1, 2026</a:t>
                      </a:r>
                      <a:endParaRPr lang="en-US" sz="1100" dirty="0"/>
                    </a:p>
                  </a:txBody>
                  <a:tcPr marL="57150" marR="57150" marT="57150" marB="571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6161"/>
                    </a:solidFill>
                  </a:tcPr>
                </a:tc>
                <a:extLst>
                  <a:ext uri="{0D108BD9-81ED-4DB2-BD59-A6C34878D82A}">
                    <a16:rowId xmlns:a16="http://schemas.microsoft.com/office/drawing/2014/main" val="10002"/>
                  </a:ext>
                </a:extLst>
              </a:tr>
            </a:tbl>
          </a:graphicData>
        </a:graphic>
      </p:graphicFrame>
      <p:sp>
        <p:nvSpPr>
          <p:cNvPr id="10" name="TextBox 10"/>
          <p:cNvSpPr txBox="1"/>
          <p:nvPr/>
        </p:nvSpPr>
        <p:spPr>
          <a:xfrm>
            <a:off x="1028700" y="2003950"/>
            <a:ext cx="16552202" cy="1581150"/>
          </a:xfrm>
          <a:prstGeom prst="rect">
            <a:avLst/>
          </a:prstGeom>
        </p:spPr>
        <p:txBody>
          <a:bodyPr lIns="0" tIns="0" rIns="0" bIns="0" rtlCol="0" anchor="t">
            <a:spAutoFit/>
          </a:bodyPr>
          <a:lstStyle/>
          <a:p>
            <a:pPr algn="l">
              <a:lnSpc>
                <a:spcPts val="3120"/>
              </a:lnSpc>
            </a:pPr>
            <a:r>
              <a:rPr lang="en-US" sz="2600" b="1" dirty="0">
                <a:solidFill>
                  <a:srgbClr val="000000"/>
                </a:solidFill>
                <a:latin typeface="Poppins Bold"/>
                <a:ea typeface="Poppins Bold"/>
                <a:cs typeface="Poppins Bold"/>
                <a:sym typeface="Poppins Bold"/>
              </a:rPr>
              <a:t>Conditions of Participation changes for PPS and CAHs for OB services:</a:t>
            </a:r>
          </a:p>
          <a:p>
            <a:pPr marL="561342" lvl="1" indent="-280671" algn="l">
              <a:lnSpc>
                <a:spcPts val="3120"/>
              </a:lnSpc>
              <a:buFont typeface="Arial"/>
              <a:buChar char="•"/>
            </a:pPr>
            <a:r>
              <a:rPr lang="en-US" sz="2600" dirty="0">
                <a:solidFill>
                  <a:srgbClr val="000000"/>
                </a:solidFill>
                <a:latin typeface="Poppins"/>
                <a:ea typeface="Poppins"/>
                <a:cs typeface="Poppins"/>
                <a:sym typeface="Poppins"/>
              </a:rPr>
              <a:t>Maternal quality assessment and performance improvement (QAPI)</a:t>
            </a:r>
          </a:p>
          <a:p>
            <a:pPr marL="561342" lvl="1" indent="-280671" algn="l">
              <a:lnSpc>
                <a:spcPts val="3120"/>
              </a:lnSpc>
              <a:buFont typeface="Arial"/>
              <a:buChar char="•"/>
            </a:pPr>
            <a:r>
              <a:rPr lang="en-US" sz="2600" dirty="0">
                <a:solidFill>
                  <a:srgbClr val="000000"/>
                </a:solidFill>
                <a:latin typeface="Poppins"/>
                <a:ea typeface="Poppins"/>
                <a:cs typeface="Poppins"/>
                <a:sym typeface="Poppins"/>
              </a:rPr>
              <a:t>Baseline standards for the organization, staffing and delivery of care within OB units</a:t>
            </a:r>
          </a:p>
          <a:p>
            <a:pPr marL="561342" lvl="1" indent="-280671" algn="l">
              <a:lnSpc>
                <a:spcPts val="3120"/>
              </a:lnSpc>
              <a:buFont typeface="Arial"/>
              <a:buChar char="•"/>
            </a:pPr>
            <a:r>
              <a:rPr lang="en-US" sz="2600" dirty="0">
                <a:solidFill>
                  <a:srgbClr val="000000"/>
                </a:solidFill>
                <a:latin typeface="Poppins"/>
                <a:ea typeface="Poppins"/>
                <a:cs typeface="Poppins"/>
                <a:sym typeface="Poppins"/>
              </a:rPr>
              <a:t>Staff training on evidence-based best practices every two years.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3608" y="557213"/>
            <a:ext cx="9756403" cy="853439"/>
          </a:xfrm>
          <a:prstGeom prst="rect">
            <a:avLst/>
          </a:prstGeom>
        </p:spPr>
        <p:txBody>
          <a:bodyPr lIns="0" tIns="0" rIns="0" bIns="0" rtlCol="0" anchor="t">
            <a:spAutoFit/>
          </a:bodyPr>
          <a:lstStyle/>
          <a:p>
            <a:pPr algn="l">
              <a:lnSpc>
                <a:spcPts val="7319"/>
              </a:lnSpc>
            </a:pPr>
            <a:r>
              <a:rPr lang="en-US" sz="5900" b="1" dirty="0">
                <a:solidFill>
                  <a:srgbClr val="000000"/>
                </a:solidFill>
                <a:latin typeface="Barlow Ultra-Bold"/>
                <a:ea typeface="Barlow Ultra-Bold"/>
                <a:cs typeface="Barlow Ultra-Bold"/>
                <a:sym typeface="Barlow Ultra-Bold"/>
              </a:rPr>
              <a:t>PRENATAL PLUS PROGRAM</a:t>
            </a:r>
          </a:p>
        </p:txBody>
      </p:sp>
      <p:grpSp>
        <p:nvGrpSpPr>
          <p:cNvPr id="3" name="Group 3"/>
          <p:cNvGrpSpPr/>
          <p:nvPr/>
        </p:nvGrpSpPr>
        <p:grpSpPr>
          <a:xfrm rot="5780901">
            <a:off x="11896173" y="-7932186"/>
            <a:ext cx="4063084" cy="13296336"/>
            <a:chOff x="0" y="0"/>
            <a:chExt cx="1070113" cy="3501916"/>
          </a:xfrm>
        </p:grpSpPr>
        <p:sp>
          <p:nvSpPr>
            <p:cNvPr id="4" name="Freeform 4"/>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5" name="TextBox 5"/>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709994">
            <a:off x="15699365" y="-6388212"/>
            <a:ext cx="2573469" cy="12701748"/>
            <a:chOff x="0" y="0"/>
            <a:chExt cx="677786" cy="3345316"/>
          </a:xfrm>
        </p:grpSpPr>
        <p:sp>
          <p:nvSpPr>
            <p:cNvPr id="7" name="Freeform 7"/>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8" name="TextBox 8"/>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19688" y="2393788"/>
            <a:ext cx="9688720" cy="6610252"/>
          </a:xfrm>
          <a:prstGeom prst="rect">
            <a:avLst/>
          </a:prstGeom>
        </p:spPr>
        <p:txBody>
          <a:bodyPr lIns="0" tIns="0" rIns="0" bIns="0" rtlCol="0" anchor="t">
            <a:spAutoFit/>
          </a:bodyPr>
          <a:lstStyle/>
          <a:p>
            <a:pPr marL="891418" lvl="1" indent="-445709" algn="l">
              <a:lnSpc>
                <a:spcPts val="5780"/>
              </a:lnSpc>
              <a:buFont typeface="Arial"/>
              <a:buChar char="•"/>
            </a:pPr>
            <a:r>
              <a:rPr lang="en-US" sz="4128">
                <a:solidFill>
                  <a:srgbClr val="000000"/>
                </a:solidFill>
                <a:latin typeface="Poppins"/>
                <a:ea typeface="Poppins"/>
                <a:cs typeface="Poppins"/>
                <a:sym typeface="Poppins"/>
              </a:rPr>
              <a:t>Launched January 1, 2025</a:t>
            </a:r>
          </a:p>
          <a:p>
            <a:pPr marL="891418" lvl="1" indent="-445709" algn="l">
              <a:lnSpc>
                <a:spcPts val="5780"/>
              </a:lnSpc>
              <a:buFont typeface="Arial"/>
              <a:buChar char="•"/>
            </a:pPr>
            <a:r>
              <a:rPr lang="en-US" sz="4128">
                <a:solidFill>
                  <a:srgbClr val="000000"/>
                </a:solidFill>
                <a:latin typeface="Poppins"/>
                <a:ea typeface="Poppins"/>
                <a:cs typeface="Poppins"/>
                <a:sym typeface="Poppins"/>
              </a:rPr>
              <a:t>Provides essential support to pregnant women who:</a:t>
            </a:r>
          </a:p>
          <a:p>
            <a:pPr marL="1782836" lvl="2" indent="-594279" algn="l">
              <a:lnSpc>
                <a:spcPts val="5780"/>
              </a:lnSpc>
              <a:buFont typeface="Arial"/>
              <a:buChar char="⚬"/>
            </a:pPr>
            <a:r>
              <a:rPr lang="en-US" sz="4128">
                <a:solidFill>
                  <a:srgbClr val="000000"/>
                </a:solidFill>
                <a:latin typeface="Poppins"/>
                <a:ea typeface="Poppins"/>
                <a:cs typeface="Poppins"/>
                <a:sym typeface="Poppins"/>
              </a:rPr>
              <a:t>Eligible for Medicaid </a:t>
            </a:r>
          </a:p>
          <a:p>
            <a:pPr marL="1782836" lvl="2" indent="-594279" algn="l">
              <a:lnSpc>
                <a:spcPts val="5780"/>
              </a:lnSpc>
              <a:buFont typeface="Arial"/>
              <a:buChar char="⚬"/>
            </a:pPr>
            <a:r>
              <a:rPr lang="en-US" sz="4128">
                <a:solidFill>
                  <a:srgbClr val="000000"/>
                </a:solidFill>
                <a:latin typeface="Poppins"/>
                <a:ea typeface="Poppins"/>
                <a:cs typeface="Poppins"/>
                <a:sym typeface="Poppins"/>
              </a:rPr>
              <a:t>Identified by their healthcare provider as being at risk for adverse maternal or infant health outcomes. </a:t>
            </a:r>
          </a:p>
          <a:p>
            <a:pPr algn="l">
              <a:lnSpc>
                <a:spcPts val="5780"/>
              </a:lnSpc>
            </a:pPr>
            <a:endParaRPr lang="en-US" sz="4128">
              <a:solidFill>
                <a:srgbClr val="000000"/>
              </a:solidFill>
              <a:latin typeface="Poppins"/>
              <a:ea typeface="Poppins"/>
              <a:cs typeface="Poppins"/>
              <a:sym typeface="Poppins"/>
            </a:endParaRPr>
          </a:p>
        </p:txBody>
      </p:sp>
      <p:sp>
        <p:nvSpPr>
          <p:cNvPr id="10" name="Freeform 10"/>
          <p:cNvSpPr/>
          <p:nvPr/>
        </p:nvSpPr>
        <p:spPr>
          <a:xfrm>
            <a:off x="10779922" y="566737"/>
            <a:ext cx="6973203" cy="8988188"/>
          </a:xfrm>
          <a:custGeom>
            <a:avLst/>
            <a:gdLst/>
            <a:ahLst/>
            <a:cxnLst/>
            <a:rect l="l" t="t" r="r" b="b"/>
            <a:pathLst>
              <a:path w="6973203" h="8988188">
                <a:moveTo>
                  <a:pt x="0" y="0"/>
                </a:moveTo>
                <a:lnTo>
                  <a:pt x="6973204" y="0"/>
                </a:lnTo>
                <a:lnTo>
                  <a:pt x="6973204" y="8988188"/>
                </a:lnTo>
                <a:lnTo>
                  <a:pt x="0" y="8988188"/>
                </a:lnTo>
                <a:lnTo>
                  <a:pt x="0" y="0"/>
                </a:lnTo>
                <a:close/>
              </a:path>
            </a:pathLst>
          </a:custGeom>
          <a:blipFill>
            <a:blip r:embed="rId3"/>
            <a:stretch>
              <a:fillRect/>
            </a:stretch>
          </a:blipFill>
          <a:ln w="76200" cap="sq">
            <a:solidFill>
              <a:srgbClr val="CB1F2B"/>
            </a:solidFill>
            <a:prstDash val="solid"/>
            <a:miter/>
          </a:ln>
        </p:spPr>
        <p:txBody>
          <a:bodyPr/>
          <a:lstStyle/>
          <a:p>
            <a:endParaRPr lang="en-US"/>
          </a:p>
        </p:txBody>
      </p:sp>
      <p:sp>
        <p:nvSpPr>
          <p:cNvPr id="11" name="TextBox 11"/>
          <p:cNvSpPr txBox="1"/>
          <p:nvPr/>
        </p:nvSpPr>
        <p:spPr>
          <a:xfrm>
            <a:off x="11507060" y="9677400"/>
            <a:ext cx="6269554" cy="285750"/>
          </a:xfrm>
          <a:prstGeom prst="rect">
            <a:avLst/>
          </a:prstGeom>
        </p:spPr>
        <p:txBody>
          <a:bodyPr lIns="0" tIns="0" rIns="0" bIns="0" rtlCol="0" anchor="t">
            <a:spAutoFit/>
          </a:bodyPr>
          <a:lstStyle/>
          <a:p>
            <a:pPr algn="r">
              <a:lnSpc>
                <a:spcPts val="2159"/>
              </a:lnSpc>
            </a:pPr>
            <a:r>
              <a:rPr lang="en-US" sz="1799" u="sng">
                <a:solidFill>
                  <a:srgbClr val="000000"/>
                </a:solidFill>
                <a:latin typeface="Poppins"/>
                <a:ea typeface="Poppins"/>
                <a:cs typeface="Poppins"/>
                <a:sym typeface="Poppins"/>
                <a:hlinkClick r:id="rId4" tooltip="https://dhhs.ne.gov/Pages/Prenatal-Plus-Program.aspx"/>
              </a:rPr>
              <a:t>NE DHHS Prenatal Plus Program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709994">
            <a:off x="15699365" y="-6388212"/>
            <a:ext cx="2573469" cy="12701748"/>
            <a:chOff x="0" y="0"/>
            <a:chExt cx="677786" cy="3345316"/>
          </a:xfrm>
        </p:grpSpPr>
        <p:sp>
          <p:nvSpPr>
            <p:cNvPr id="6" name="Freeform 6"/>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7" name="TextBox 7"/>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2766521"/>
            <a:ext cx="14581828" cy="6878955"/>
          </a:xfrm>
          <a:prstGeom prst="rect">
            <a:avLst/>
          </a:prstGeom>
        </p:spPr>
        <p:txBody>
          <a:bodyPr lIns="0" tIns="0" rIns="0" bIns="0" rtlCol="0" anchor="t">
            <a:spAutoFit/>
          </a:bodyPr>
          <a:lstStyle/>
          <a:p>
            <a:pPr algn="l">
              <a:lnSpc>
                <a:spcPts val="3659"/>
              </a:lnSpc>
            </a:pPr>
            <a:r>
              <a:rPr lang="en-US" sz="2999" b="1">
                <a:solidFill>
                  <a:srgbClr val="000000"/>
                </a:solidFill>
                <a:latin typeface="Poppins Bold"/>
                <a:ea typeface="Poppins Bold"/>
                <a:cs typeface="Poppins Bold"/>
                <a:sym typeface="Poppins Bold"/>
              </a:rPr>
              <a:t>Patient Safety Bundles</a:t>
            </a:r>
          </a:p>
          <a:p>
            <a:pPr marL="647697" lvl="1" indent="-323848" algn="l">
              <a:lnSpc>
                <a:spcPts val="3659"/>
              </a:lnSpc>
              <a:buFont typeface="Arial"/>
              <a:buChar char="•"/>
            </a:pPr>
            <a:r>
              <a:rPr lang="en-US" sz="2999">
                <a:solidFill>
                  <a:srgbClr val="000000"/>
                </a:solidFill>
                <a:latin typeface="Poppins"/>
                <a:ea typeface="Poppins"/>
                <a:cs typeface="Poppins"/>
                <a:sym typeface="Poppins"/>
              </a:rPr>
              <a:t>Structured way of improving the processes of care and patient outcomes using evidence-informed best practices which address clinically specific conditions in pregnant and postpartum people.</a:t>
            </a:r>
          </a:p>
          <a:p>
            <a:pPr marL="647697" lvl="1" indent="-323848" algn="l">
              <a:lnSpc>
                <a:spcPts val="3659"/>
              </a:lnSpc>
              <a:buFont typeface="Arial"/>
              <a:buChar char="•"/>
            </a:pPr>
            <a:r>
              <a:rPr lang="en-US" sz="2999">
                <a:solidFill>
                  <a:srgbClr val="000000"/>
                </a:solidFill>
                <a:latin typeface="Poppins"/>
                <a:ea typeface="Poppins"/>
                <a:cs typeface="Poppins"/>
                <a:sym typeface="Poppins"/>
              </a:rPr>
              <a:t>NPQIC implemented Severe Hypertension in Pregnancy and Obstetric Hemorrhage </a:t>
            </a:r>
          </a:p>
          <a:p>
            <a:pPr algn="l">
              <a:lnSpc>
                <a:spcPts val="3659"/>
              </a:lnSpc>
            </a:pPr>
            <a:endParaRPr lang="en-US" sz="2999">
              <a:solidFill>
                <a:srgbClr val="000000"/>
              </a:solidFill>
              <a:latin typeface="Poppins"/>
              <a:ea typeface="Poppins"/>
              <a:cs typeface="Poppins"/>
              <a:sym typeface="Poppins"/>
            </a:endParaRPr>
          </a:p>
          <a:p>
            <a:pPr algn="l">
              <a:lnSpc>
                <a:spcPts val="3659"/>
              </a:lnSpc>
            </a:pPr>
            <a:r>
              <a:rPr lang="en-US" sz="2999" b="1">
                <a:solidFill>
                  <a:srgbClr val="000000"/>
                </a:solidFill>
                <a:latin typeface="Poppins Bold"/>
                <a:ea typeface="Poppins Bold"/>
                <a:cs typeface="Poppins Bold"/>
                <a:sym typeface="Poppins Bold"/>
              </a:rPr>
              <a:t>Maternal Early Warning System Implementation Resource Kit</a:t>
            </a:r>
          </a:p>
          <a:p>
            <a:pPr marL="647697" lvl="1" indent="-323848" algn="l">
              <a:lnSpc>
                <a:spcPts val="3659"/>
              </a:lnSpc>
              <a:buFont typeface="Arial"/>
              <a:buChar char="•"/>
            </a:pPr>
            <a:r>
              <a:rPr lang="en-US" sz="2999">
                <a:solidFill>
                  <a:srgbClr val="000000"/>
                </a:solidFill>
                <a:latin typeface="Poppins"/>
                <a:ea typeface="Poppins"/>
                <a:cs typeface="Poppins"/>
                <a:sym typeface="Poppins"/>
              </a:rPr>
              <a:t>Collection of best practices to aid in readiness efforts to appropriately care for people experiencing obstetric emergencies in non-obstetric or lower-resources settings</a:t>
            </a:r>
          </a:p>
          <a:p>
            <a:pPr algn="l">
              <a:lnSpc>
                <a:spcPts val="3659"/>
              </a:lnSpc>
            </a:pPr>
            <a:endParaRPr lang="en-US" sz="2999">
              <a:solidFill>
                <a:srgbClr val="000000"/>
              </a:solidFill>
              <a:latin typeface="Poppins"/>
              <a:ea typeface="Poppins"/>
              <a:cs typeface="Poppins"/>
              <a:sym typeface="Poppins"/>
            </a:endParaRPr>
          </a:p>
          <a:p>
            <a:pPr algn="l">
              <a:lnSpc>
                <a:spcPts val="3659"/>
              </a:lnSpc>
            </a:pPr>
            <a:r>
              <a:rPr lang="en-US" sz="2999" b="1">
                <a:solidFill>
                  <a:srgbClr val="000000"/>
                </a:solidFill>
                <a:latin typeface="Poppins Bold"/>
                <a:ea typeface="Poppins Bold"/>
                <a:cs typeface="Poppins Bold"/>
                <a:sym typeface="Poppins Bold"/>
              </a:rPr>
              <a:t>Obstetric Emergency Readiness Resource Kit</a:t>
            </a:r>
          </a:p>
          <a:p>
            <a:pPr marL="647697" lvl="1" indent="-323848" algn="l">
              <a:lnSpc>
                <a:spcPts val="3659"/>
              </a:lnSpc>
              <a:buFont typeface="Arial"/>
              <a:buChar char="•"/>
            </a:pPr>
            <a:r>
              <a:rPr lang="en-US" sz="2999">
                <a:solidFill>
                  <a:srgbClr val="000000"/>
                </a:solidFill>
                <a:latin typeface="Poppins"/>
                <a:ea typeface="Poppins"/>
                <a:cs typeface="Poppins"/>
                <a:sym typeface="Poppins"/>
              </a:rPr>
              <a:t>Collection of best practices to aid in the early recognition of changes in pregnant and postpartum patient’s vital signs and clinical conditions.</a:t>
            </a:r>
          </a:p>
        </p:txBody>
      </p:sp>
      <p:sp>
        <p:nvSpPr>
          <p:cNvPr id="9" name="Freeform 9"/>
          <p:cNvSpPr/>
          <p:nvPr/>
        </p:nvSpPr>
        <p:spPr>
          <a:xfrm>
            <a:off x="15119156" y="1470175"/>
            <a:ext cx="1792751" cy="1790700"/>
          </a:xfrm>
          <a:custGeom>
            <a:avLst/>
            <a:gdLst/>
            <a:ahLst/>
            <a:cxnLst/>
            <a:rect l="l" t="t" r="r" b="b"/>
            <a:pathLst>
              <a:path w="1792751" h="1790700">
                <a:moveTo>
                  <a:pt x="0" y="0"/>
                </a:moveTo>
                <a:lnTo>
                  <a:pt x="1792751" y="0"/>
                </a:lnTo>
                <a:lnTo>
                  <a:pt x="1792751" y="1790700"/>
                </a:lnTo>
                <a:lnTo>
                  <a:pt x="0" y="1790700"/>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1028700" y="583589"/>
            <a:ext cx="12367241" cy="1790700"/>
          </a:xfrm>
          <a:prstGeom prst="rect">
            <a:avLst/>
          </a:prstGeom>
        </p:spPr>
        <p:txBody>
          <a:bodyPr lIns="0" tIns="0" rIns="0" bIns="0" rtlCol="0" anchor="t">
            <a:spAutoFit/>
          </a:bodyPr>
          <a:lstStyle/>
          <a:p>
            <a:pPr algn="l">
              <a:lnSpc>
                <a:spcPts val="7080"/>
              </a:lnSpc>
            </a:pPr>
            <a:r>
              <a:rPr lang="en-US" sz="5900" b="1" dirty="0">
                <a:solidFill>
                  <a:srgbClr val="000000"/>
                </a:solidFill>
                <a:latin typeface="Barlow Ultra-Bold"/>
                <a:ea typeface="Barlow Ultra-Bold"/>
                <a:cs typeface="Barlow Ultra-Bold"/>
                <a:sym typeface="Barlow Ultra-Bold"/>
              </a:rPr>
              <a:t>ALLAINCE FOR INNOVATION ON MATERNAL HEALTH </a:t>
            </a:r>
          </a:p>
        </p:txBody>
      </p:sp>
      <p:sp>
        <p:nvSpPr>
          <p:cNvPr id="11" name="TextBox 11"/>
          <p:cNvSpPr txBox="1"/>
          <p:nvPr/>
        </p:nvSpPr>
        <p:spPr>
          <a:xfrm>
            <a:off x="11507060" y="9677400"/>
            <a:ext cx="6269554" cy="285750"/>
          </a:xfrm>
          <a:prstGeom prst="rect">
            <a:avLst/>
          </a:prstGeom>
        </p:spPr>
        <p:txBody>
          <a:bodyPr lIns="0" tIns="0" rIns="0" bIns="0" rtlCol="0" anchor="t">
            <a:spAutoFit/>
          </a:bodyPr>
          <a:lstStyle/>
          <a:p>
            <a:pPr algn="r">
              <a:lnSpc>
                <a:spcPts val="2159"/>
              </a:lnSpc>
            </a:pPr>
            <a:r>
              <a:rPr lang="en-US" sz="1799" u="sng">
                <a:solidFill>
                  <a:srgbClr val="000000"/>
                </a:solidFill>
                <a:latin typeface="Poppins"/>
                <a:ea typeface="Poppins"/>
                <a:cs typeface="Poppins"/>
                <a:sym typeface="Poppins"/>
                <a:hlinkClick r:id="rId4" tooltip="https://saferbirth.org/aim-resources/resource-kits-aim"/>
              </a:rPr>
              <a:t>AIM Resource Kits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3608" y="557213"/>
            <a:ext cx="9756403" cy="1857375"/>
          </a:xfrm>
          <a:prstGeom prst="rect">
            <a:avLst/>
          </a:prstGeom>
        </p:spPr>
        <p:txBody>
          <a:bodyPr lIns="0" tIns="0" rIns="0" bIns="0" rtlCol="0" anchor="t">
            <a:spAutoFit/>
          </a:bodyPr>
          <a:lstStyle/>
          <a:p>
            <a:pPr algn="l">
              <a:lnSpc>
                <a:spcPts val="7319"/>
              </a:lnSpc>
            </a:pPr>
            <a:r>
              <a:rPr lang="en-US" sz="6099" b="1">
                <a:solidFill>
                  <a:srgbClr val="000000"/>
                </a:solidFill>
                <a:latin typeface="Barlow Ultra-Bold"/>
                <a:ea typeface="Barlow Ultra-Bold"/>
                <a:cs typeface="Barlow Ultra-Bold"/>
                <a:sym typeface="Barlow Ultra-Bold"/>
              </a:rPr>
              <a:t>MATERNAL &amp; NEONATAL EDUCATION RESOURCES</a:t>
            </a:r>
          </a:p>
        </p:txBody>
      </p:sp>
      <p:grpSp>
        <p:nvGrpSpPr>
          <p:cNvPr id="3" name="Group 3"/>
          <p:cNvGrpSpPr/>
          <p:nvPr/>
        </p:nvGrpSpPr>
        <p:grpSpPr>
          <a:xfrm rot="5780901">
            <a:off x="11896173" y="-7932186"/>
            <a:ext cx="4063084" cy="13296336"/>
            <a:chOff x="0" y="0"/>
            <a:chExt cx="1070113" cy="3501916"/>
          </a:xfrm>
        </p:grpSpPr>
        <p:sp>
          <p:nvSpPr>
            <p:cNvPr id="4" name="Freeform 4"/>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D86464"/>
            </a:solidFill>
          </p:spPr>
          <p:txBody>
            <a:bodyPr/>
            <a:lstStyle/>
            <a:p>
              <a:endParaRPr lang="en-US"/>
            </a:p>
          </p:txBody>
        </p:sp>
        <p:sp>
          <p:nvSpPr>
            <p:cNvPr id="5" name="TextBox 5"/>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709994">
            <a:off x="15699365" y="-6388212"/>
            <a:ext cx="2573469" cy="12701748"/>
            <a:chOff x="0" y="0"/>
            <a:chExt cx="677786" cy="3345316"/>
          </a:xfrm>
        </p:grpSpPr>
        <p:sp>
          <p:nvSpPr>
            <p:cNvPr id="7" name="Freeform 7"/>
            <p:cNvSpPr/>
            <p:nvPr/>
          </p:nvSpPr>
          <p:spPr>
            <a:xfrm>
              <a:off x="0" y="0"/>
              <a:ext cx="677786" cy="3345316"/>
            </a:xfrm>
            <a:custGeom>
              <a:avLst/>
              <a:gdLst/>
              <a:ahLst/>
              <a:cxnLst/>
              <a:rect l="l" t="t" r="r" b="b"/>
              <a:pathLst>
                <a:path w="677786" h="3345316">
                  <a:moveTo>
                    <a:pt x="0" y="0"/>
                  </a:moveTo>
                  <a:lnTo>
                    <a:pt x="677786" y="0"/>
                  </a:lnTo>
                  <a:lnTo>
                    <a:pt x="677786" y="3345316"/>
                  </a:lnTo>
                  <a:lnTo>
                    <a:pt x="0" y="3345316"/>
                  </a:lnTo>
                  <a:close/>
                </a:path>
              </a:pathLst>
            </a:custGeom>
            <a:solidFill>
              <a:srgbClr val="CB1F2B"/>
            </a:solidFill>
          </p:spPr>
          <p:txBody>
            <a:bodyPr/>
            <a:lstStyle/>
            <a:p>
              <a:endParaRPr lang="en-US"/>
            </a:p>
          </p:txBody>
        </p:sp>
        <p:sp>
          <p:nvSpPr>
            <p:cNvPr id="8" name="TextBox 8"/>
            <p:cNvSpPr txBox="1"/>
            <p:nvPr/>
          </p:nvSpPr>
          <p:spPr>
            <a:xfrm>
              <a:off x="0" y="-57150"/>
              <a:ext cx="677786" cy="3402466"/>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33608" y="2823673"/>
            <a:ext cx="9205100" cy="5876827"/>
          </a:xfrm>
          <a:prstGeom prst="rect">
            <a:avLst/>
          </a:prstGeom>
        </p:spPr>
        <p:txBody>
          <a:bodyPr lIns="0" tIns="0" rIns="0" bIns="0" rtlCol="0" anchor="t">
            <a:spAutoFit/>
          </a:bodyPr>
          <a:lstStyle/>
          <a:p>
            <a:pPr marL="891418" lvl="1" indent="-445709" algn="l">
              <a:lnSpc>
                <a:spcPts val="5780"/>
              </a:lnSpc>
              <a:buFont typeface="Arial"/>
              <a:buChar char="•"/>
            </a:pPr>
            <a:r>
              <a:rPr lang="en-US" sz="4128">
                <a:solidFill>
                  <a:srgbClr val="000000"/>
                </a:solidFill>
                <a:latin typeface="Poppins"/>
                <a:ea typeface="Poppins"/>
                <a:cs typeface="Poppins"/>
                <a:sym typeface="Poppins"/>
              </a:rPr>
              <a:t>Profiles for organizations providing education across Nebraska. </a:t>
            </a:r>
          </a:p>
          <a:p>
            <a:pPr marL="1782836" lvl="2" indent="-594279" algn="l">
              <a:lnSpc>
                <a:spcPts val="5780"/>
              </a:lnSpc>
              <a:buFont typeface="Arial"/>
              <a:buChar char="⚬"/>
            </a:pPr>
            <a:r>
              <a:rPr lang="en-US" sz="4128">
                <a:solidFill>
                  <a:srgbClr val="000000"/>
                </a:solidFill>
                <a:latin typeface="Poppins"/>
                <a:ea typeface="Poppins"/>
                <a:cs typeface="Poppins"/>
                <a:sym typeface="Poppins"/>
              </a:rPr>
              <a:t>Training offerings</a:t>
            </a:r>
          </a:p>
          <a:p>
            <a:pPr marL="1782836" lvl="2" indent="-594279" algn="l">
              <a:lnSpc>
                <a:spcPts val="5780"/>
              </a:lnSpc>
              <a:buFont typeface="Arial"/>
              <a:buChar char="⚬"/>
            </a:pPr>
            <a:r>
              <a:rPr lang="en-US" sz="4128">
                <a:solidFill>
                  <a:srgbClr val="000000"/>
                </a:solidFill>
                <a:latin typeface="Poppins"/>
                <a:ea typeface="Poppins"/>
                <a:cs typeface="Poppins"/>
                <a:sym typeface="Poppins"/>
              </a:rPr>
              <a:t>Cost</a:t>
            </a:r>
          </a:p>
          <a:p>
            <a:pPr marL="1782836" lvl="2" indent="-594279" algn="l">
              <a:lnSpc>
                <a:spcPts val="5780"/>
              </a:lnSpc>
              <a:buFont typeface="Arial"/>
              <a:buChar char="⚬"/>
            </a:pPr>
            <a:r>
              <a:rPr lang="en-US" sz="4128">
                <a:solidFill>
                  <a:srgbClr val="000000"/>
                </a:solidFill>
                <a:latin typeface="Poppins"/>
                <a:ea typeface="Poppins"/>
                <a:cs typeface="Poppins"/>
                <a:sym typeface="Poppins"/>
              </a:rPr>
              <a:t>Training locations </a:t>
            </a:r>
          </a:p>
          <a:p>
            <a:pPr marL="1782836" lvl="2" indent="-594279" algn="l">
              <a:lnSpc>
                <a:spcPts val="5780"/>
              </a:lnSpc>
              <a:buFont typeface="Arial"/>
              <a:buChar char="⚬"/>
            </a:pPr>
            <a:r>
              <a:rPr lang="en-US" sz="4128">
                <a:solidFill>
                  <a:srgbClr val="000000"/>
                </a:solidFill>
                <a:latin typeface="Poppins"/>
                <a:ea typeface="Poppins"/>
                <a:cs typeface="Poppins"/>
                <a:sym typeface="Poppins"/>
              </a:rPr>
              <a:t>Etc. </a:t>
            </a:r>
          </a:p>
          <a:p>
            <a:pPr algn="l">
              <a:lnSpc>
                <a:spcPts val="5780"/>
              </a:lnSpc>
            </a:pPr>
            <a:endParaRPr lang="en-US" sz="4128">
              <a:solidFill>
                <a:srgbClr val="000000"/>
              </a:solidFill>
              <a:latin typeface="Poppins"/>
              <a:ea typeface="Poppins"/>
              <a:cs typeface="Poppins"/>
              <a:sym typeface="Poppins"/>
            </a:endParaRPr>
          </a:p>
        </p:txBody>
      </p:sp>
      <p:sp>
        <p:nvSpPr>
          <p:cNvPr id="10" name="Freeform 10"/>
          <p:cNvSpPr/>
          <p:nvPr/>
        </p:nvSpPr>
        <p:spPr>
          <a:xfrm>
            <a:off x="10779922" y="566737"/>
            <a:ext cx="6973203" cy="8988188"/>
          </a:xfrm>
          <a:custGeom>
            <a:avLst/>
            <a:gdLst/>
            <a:ahLst/>
            <a:cxnLst/>
            <a:rect l="l" t="t" r="r" b="b"/>
            <a:pathLst>
              <a:path w="6973203" h="8988188">
                <a:moveTo>
                  <a:pt x="0" y="0"/>
                </a:moveTo>
                <a:lnTo>
                  <a:pt x="6973204" y="0"/>
                </a:lnTo>
                <a:lnTo>
                  <a:pt x="6973204" y="8988188"/>
                </a:lnTo>
                <a:lnTo>
                  <a:pt x="0" y="8988188"/>
                </a:lnTo>
                <a:lnTo>
                  <a:pt x="0" y="0"/>
                </a:lnTo>
                <a:close/>
              </a:path>
            </a:pathLst>
          </a:custGeom>
          <a:blipFill>
            <a:blip r:embed="rId3"/>
            <a:stretch>
              <a:fillRect t="-4987" b="-4987"/>
            </a:stretch>
          </a:blipFill>
          <a:ln w="76200" cap="sq">
            <a:solidFill>
              <a:srgbClr val="CB1F2B"/>
            </a:solidFill>
            <a:prstDash val="solid"/>
            <a:miter/>
          </a:ln>
        </p:spPr>
        <p:txBody>
          <a:bodyPr/>
          <a:lstStyle/>
          <a:p>
            <a:endParaRPr lang="en-US"/>
          </a:p>
        </p:txBody>
      </p:sp>
      <p:sp>
        <p:nvSpPr>
          <p:cNvPr id="11" name="TextBox 11"/>
          <p:cNvSpPr txBox="1"/>
          <p:nvPr/>
        </p:nvSpPr>
        <p:spPr>
          <a:xfrm>
            <a:off x="9144000" y="9677400"/>
            <a:ext cx="8632614" cy="285750"/>
          </a:xfrm>
          <a:prstGeom prst="rect">
            <a:avLst/>
          </a:prstGeom>
        </p:spPr>
        <p:txBody>
          <a:bodyPr lIns="0" tIns="0" rIns="0" bIns="0" rtlCol="0" anchor="t">
            <a:spAutoFit/>
          </a:bodyPr>
          <a:lstStyle/>
          <a:p>
            <a:pPr algn="r">
              <a:lnSpc>
                <a:spcPts val="2159"/>
              </a:lnSpc>
            </a:pPr>
            <a:r>
              <a:rPr lang="en-US" sz="1799" u="sng">
                <a:solidFill>
                  <a:srgbClr val="000000"/>
                </a:solidFill>
                <a:latin typeface="Poppins"/>
                <a:ea typeface="Poppins"/>
                <a:cs typeface="Poppins"/>
                <a:sym typeface="Poppins"/>
                <a:hlinkClick r:id="rId4" tooltip="https://npqic.org/file_download/inline/a11d3fa6-9d1d-44d2-9e7c-03ad6c990037"/>
              </a:rPr>
              <a:t>Nebraska Education Profiles: Maternal and Neonatal Outreach Education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Freeform 2"/>
          <p:cNvSpPr/>
          <p:nvPr/>
        </p:nvSpPr>
        <p:spPr>
          <a:xfrm>
            <a:off x="-1346703" y="-143525"/>
            <a:ext cx="19820895" cy="10888955"/>
          </a:xfrm>
          <a:custGeom>
            <a:avLst/>
            <a:gdLst/>
            <a:ahLst/>
            <a:cxnLst/>
            <a:rect l="l" t="t" r="r" b="b"/>
            <a:pathLst>
              <a:path w="19820895" h="10888955">
                <a:moveTo>
                  <a:pt x="0" y="0"/>
                </a:moveTo>
                <a:lnTo>
                  <a:pt x="19820895" y="0"/>
                </a:lnTo>
                <a:lnTo>
                  <a:pt x="19820895" y="10888954"/>
                </a:lnTo>
                <a:lnTo>
                  <a:pt x="0" y="10888954"/>
                </a:lnTo>
                <a:lnTo>
                  <a:pt x="0" y="0"/>
                </a:lnTo>
                <a:close/>
              </a:path>
            </a:pathLst>
          </a:custGeom>
          <a:blipFill>
            <a:blip r:embed="rId2">
              <a:alphaModFix amt="35000"/>
            </a:blip>
            <a:stretch>
              <a:fillRect l="-9686" t="-9003" r="-9432" b="-68008"/>
            </a:stretch>
          </a:blipFill>
        </p:spPr>
        <p:txBody>
          <a:bodyPr/>
          <a:lstStyle/>
          <a:p>
            <a:endParaRPr lang="en-US"/>
          </a:p>
        </p:txBody>
      </p:sp>
      <p:grpSp>
        <p:nvGrpSpPr>
          <p:cNvPr id="3" name="Group 3"/>
          <p:cNvGrpSpPr/>
          <p:nvPr/>
        </p:nvGrpSpPr>
        <p:grpSpPr>
          <a:xfrm>
            <a:off x="10386003" y="6763733"/>
            <a:ext cx="11376721" cy="8532541"/>
            <a:chOff x="0" y="0"/>
            <a:chExt cx="812800" cy="609600"/>
          </a:xfrm>
        </p:grpSpPr>
        <p:sp>
          <p:nvSpPr>
            <p:cNvPr id="4" name="Freeform 4"/>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471399" y="9479080"/>
            <a:ext cx="12320774" cy="8532541"/>
            <a:chOff x="0" y="0"/>
            <a:chExt cx="880247" cy="609600"/>
          </a:xfrm>
        </p:grpSpPr>
        <p:sp>
          <p:nvSpPr>
            <p:cNvPr id="7" name="Freeform 7"/>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FFFFFF"/>
            </a:solidFill>
          </p:spPr>
          <p:txBody>
            <a:bodyPr/>
            <a:lstStyle/>
            <a:p>
              <a:endParaRPr lang="en-US"/>
            </a:p>
          </p:txBody>
        </p:sp>
        <p:sp>
          <p:nvSpPr>
            <p:cNvPr id="8" name="TextBox 8"/>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28409" y="-6644026"/>
            <a:ext cx="10230302" cy="7672726"/>
            <a:chOff x="0" y="0"/>
            <a:chExt cx="812800" cy="609600"/>
          </a:xfrm>
        </p:grpSpPr>
        <p:sp>
          <p:nvSpPr>
            <p:cNvPr id="10" name="Freeform 10"/>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070552" y="-6327082"/>
            <a:ext cx="5115151" cy="7672726"/>
            <a:chOff x="0" y="0"/>
            <a:chExt cx="406400" cy="609600"/>
          </a:xfrm>
        </p:grpSpPr>
        <p:sp>
          <p:nvSpPr>
            <p:cNvPr id="13" name="Freeform 13"/>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FFFFFF"/>
            </a:solidFill>
          </p:spPr>
          <p:txBody>
            <a:bodyPr/>
            <a:lstStyle/>
            <a:p>
              <a:endParaRPr lang="en-US"/>
            </a:p>
          </p:txBody>
        </p:sp>
        <p:sp>
          <p:nvSpPr>
            <p:cNvPr id="14" name="TextBox 14"/>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28700" y="1717580"/>
            <a:ext cx="16230600" cy="1066800"/>
          </a:xfrm>
          <a:prstGeom prst="rect">
            <a:avLst/>
          </a:prstGeom>
        </p:spPr>
        <p:txBody>
          <a:bodyPr lIns="0" tIns="0" rIns="0" bIns="0" rtlCol="0" anchor="t">
            <a:spAutoFit/>
          </a:bodyPr>
          <a:lstStyle/>
          <a:p>
            <a:pPr algn="l">
              <a:lnSpc>
                <a:spcPts val="8399"/>
              </a:lnSpc>
            </a:pPr>
            <a:r>
              <a:rPr lang="en-US" sz="6999" b="1">
                <a:solidFill>
                  <a:srgbClr val="000000"/>
                </a:solidFill>
                <a:latin typeface="Barlow Bold"/>
                <a:ea typeface="Barlow Bold"/>
                <a:cs typeface="Barlow Bold"/>
                <a:sym typeface="Barlow Bold"/>
              </a:rPr>
              <a:t>QUESTIONS OR COMMENTS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Freeform 2"/>
          <p:cNvSpPr/>
          <p:nvPr/>
        </p:nvSpPr>
        <p:spPr>
          <a:xfrm>
            <a:off x="-1261893" y="-616680"/>
            <a:ext cx="19736085" cy="11362109"/>
          </a:xfrm>
          <a:custGeom>
            <a:avLst/>
            <a:gdLst/>
            <a:ahLst/>
            <a:cxnLst/>
            <a:rect l="l" t="t" r="r" b="b"/>
            <a:pathLst>
              <a:path w="19736085" h="11362109">
                <a:moveTo>
                  <a:pt x="0" y="0"/>
                </a:moveTo>
                <a:lnTo>
                  <a:pt x="19736085" y="0"/>
                </a:lnTo>
                <a:lnTo>
                  <a:pt x="19736085" y="11362109"/>
                </a:lnTo>
                <a:lnTo>
                  <a:pt x="0" y="11362109"/>
                </a:lnTo>
                <a:lnTo>
                  <a:pt x="0" y="0"/>
                </a:lnTo>
                <a:close/>
              </a:path>
            </a:pathLst>
          </a:custGeom>
          <a:blipFill>
            <a:blip r:embed="rId2">
              <a:alphaModFix amt="19999"/>
            </a:blip>
            <a:stretch>
              <a:fillRect b="-15728"/>
            </a:stretch>
          </a:blipFill>
        </p:spPr>
        <p:txBody>
          <a:bodyPr/>
          <a:lstStyle/>
          <a:p>
            <a:endParaRPr lang="en-US"/>
          </a:p>
        </p:txBody>
      </p:sp>
      <p:sp>
        <p:nvSpPr>
          <p:cNvPr id="3" name="Freeform 3"/>
          <p:cNvSpPr/>
          <p:nvPr/>
        </p:nvSpPr>
        <p:spPr>
          <a:xfrm>
            <a:off x="12993507" y="268424"/>
            <a:ext cx="4781663" cy="3006725"/>
          </a:xfrm>
          <a:custGeom>
            <a:avLst/>
            <a:gdLst/>
            <a:ahLst/>
            <a:cxnLst/>
            <a:rect l="l" t="t" r="r" b="b"/>
            <a:pathLst>
              <a:path w="4781663" h="3006725">
                <a:moveTo>
                  <a:pt x="0" y="0"/>
                </a:moveTo>
                <a:lnTo>
                  <a:pt x="4781663" y="0"/>
                </a:lnTo>
                <a:lnTo>
                  <a:pt x="4781663" y="3006725"/>
                </a:lnTo>
                <a:lnTo>
                  <a:pt x="0" y="3006725"/>
                </a:lnTo>
                <a:lnTo>
                  <a:pt x="0" y="0"/>
                </a:lnTo>
                <a:close/>
              </a:path>
            </a:pathLst>
          </a:custGeom>
          <a:blipFill>
            <a:blip r:embed="rId3"/>
            <a:stretch>
              <a:fillRect/>
            </a:stretch>
          </a:blipFill>
        </p:spPr>
        <p:txBody>
          <a:bodyPr/>
          <a:lstStyle/>
          <a:p>
            <a:endParaRPr lang="en-US"/>
          </a:p>
        </p:txBody>
      </p:sp>
      <p:sp>
        <p:nvSpPr>
          <p:cNvPr id="4" name="Freeform 4"/>
          <p:cNvSpPr/>
          <p:nvPr/>
        </p:nvSpPr>
        <p:spPr>
          <a:xfrm>
            <a:off x="14574398" y="7349324"/>
            <a:ext cx="915985" cy="915985"/>
          </a:xfrm>
          <a:custGeom>
            <a:avLst/>
            <a:gdLst/>
            <a:ahLst/>
            <a:cxnLst/>
            <a:rect l="l" t="t" r="r" b="b"/>
            <a:pathLst>
              <a:path w="915985" h="915985">
                <a:moveTo>
                  <a:pt x="0" y="0"/>
                </a:moveTo>
                <a:lnTo>
                  <a:pt x="915985" y="0"/>
                </a:lnTo>
                <a:lnTo>
                  <a:pt x="915985" y="915985"/>
                </a:lnTo>
                <a:lnTo>
                  <a:pt x="0" y="915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716360" y="8803380"/>
            <a:ext cx="666484" cy="666484"/>
          </a:xfrm>
          <a:custGeom>
            <a:avLst/>
            <a:gdLst/>
            <a:ahLst/>
            <a:cxnLst/>
            <a:rect l="l" t="t" r="r" b="b"/>
            <a:pathLst>
              <a:path w="666484" h="666484">
                <a:moveTo>
                  <a:pt x="0" y="0"/>
                </a:moveTo>
                <a:lnTo>
                  <a:pt x="666484" y="0"/>
                </a:lnTo>
                <a:lnTo>
                  <a:pt x="666484" y="666484"/>
                </a:lnTo>
                <a:lnTo>
                  <a:pt x="0" y="6664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6883943" y="8803380"/>
            <a:ext cx="666484" cy="666484"/>
          </a:xfrm>
          <a:custGeom>
            <a:avLst/>
            <a:gdLst/>
            <a:ahLst/>
            <a:cxnLst/>
            <a:rect l="l" t="t" r="r" b="b"/>
            <a:pathLst>
              <a:path w="666484" h="666484">
                <a:moveTo>
                  <a:pt x="0" y="0"/>
                </a:moveTo>
                <a:lnTo>
                  <a:pt x="666484" y="0"/>
                </a:lnTo>
                <a:lnTo>
                  <a:pt x="666484" y="666484"/>
                </a:lnTo>
                <a:lnTo>
                  <a:pt x="0" y="666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11377622" y="7122976"/>
            <a:ext cx="2942556" cy="2967213"/>
            <a:chOff x="0" y="0"/>
            <a:chExt cx="774994" cy="781488"/>
          </a:xfrm>
        </p:grpSpPr>
        <p:sp>
          <p:nvSpPr>
            <p:cNvPr id="8" name="Freeform 8"/>
            <p:cNvSpPr/>
            <p:nvPr/>
          </p:nvSpPr>
          <p:spPr>
            <a:xfrm>
              <a:off x="0" y="0"/>
              <a:ext cx="774994" cy="781488"/>
            </a:xfrm>
            <a:custGeom>
              <a:avLst/>
              <a:gdLst/>
              <a:ahLst/>
              <a:cxnLst/>
              <a:rect l="l" t="t" r="r" b="b"/>
              <a:pathLst>
                <a:path w="774994" h="781488">
                  <a:moveTo>
                    <a:pt x="0" y="0"/>
                  </a:moveTo>
                  <a:lnTo>
                    <a:pt x="774994" y="0"/>
                  </a:lnTo>
                  <a:lnTo>
                    <a:pt x="774994" y="781488"/>
                  </a:lnTo>
                  <a:lnTo>
                    <a:pt x="0" y="781488"/>
                  </a:lnTo>
                  <a:close/>
                </a:path>
              </a:pathLst>
            </a:custGeom>
            <a:solidFill>
              <a:srgbClr val="CB1F2B"/>
            </a:solidFill>
          </p:spPr>
          <p:txBody>
            <a:bodyPr/>
            <a:lstStyle/>
            <a:p>
              <a:endParaRPr lang="en-US"/>
            </a:p>
          </p:txBody>
        </p:sp>
        <p:sp>
          <p:nvSpPr>
            <p:cNvPr id="9" name="TextBox 9"/>
            <p:cNvSpPr txBox="1"/>
            <p:nvPr/>
          </p:nvSpPr>
          <p:spPr>
            <a:xfrm>
              <a:off x="0" y="-57150"/>
              <a:ext cx="774994" cy="838638"/>
            </a:xfrm>
            <a:prstGeom prst="rect">
              <a:avLst/>
            </a:prstGeom>
          </p:spPr>
          <p:txBody>
            <a:bodyPr lIns="50800" tIns="50800" rIns="50800" bIns="50800" rtlCol="0" anchor="ctr"/>
            <a:lstStyle/>
            <a:p>
              <a:pPr algn="ctr">
                <a:lnSpc>
                  <a:spcPts val="2659"/>
                </a:lnSpc>
              </a:pPr>
              <a:endParaRPr/>
            </a:p>
          </p:txBody>
        </p:sp>
      </p:grpSp>
      <p:pic>
        <p:nvPicPr>
          <p:cNvPr id="10" name="Picture 10"/>
          <p:cNvPicPr>
            <a:picLocks noChangeAspect="1"/>
          </p:cNvPicPr>
          <p:nvPr/>
        </p:nvPicPr>
        <p:blipFill>
          <a:blip r:embed="rId10"/>
          <a:stretch>
            <a:fillRect/>
          </a:stretch>
        </p:blipFill>
        <p:spPr>
          <a:xfrm>
            <a:off x="11252308" y="7037522"/>
            <a:ext cx="3170120" cy="3170120"/>
          </a:xfrm>
          <a:prstGeom prst="rect">
            <a:avLst/>
          </a:prstGeom>
        </p:spPr>
      </p:pic>
      <p:sp>
        <p:nvSpPr>
          <p:cNvPr id="11" name="Freeform 11"/>
          <p:cNvSpPr/>
          <p:nvPr/>
        </p:nvSpPr>
        <p:spPr>
          <a:xfrm>
            <a:off x="14627820" y="8852344"/>
            <a:ext cx="666750" cy="568556"/>
          </a:xfrm>
          <a:custGeom>
            <a:avLst/>
            <a:gdLst/>
            <a:ahLst/>
            <a:cxnLst/>
            <a:rect l="l" t="t" r="r" b="b"/>
            <a:pathLst>
              <a:path w="666750" h="568556">
                <a:moveTo>
                  <a:pt x="0" y="0"/>
                </a:moveTo>
                <a:lnTo>
                  <a:pt x="666750" y="0"/>
                </a:lnTo>
                <a:lnTo>
                  <a:pt x="666750" y="568556"/>
                </a:lnTo>
                <a:lnTo>
                  <a:pt x="0" y="5685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8105560" y="3256099"/>
            <a:ext cx="9669610" cy="1847850"/>
          </a:xfrm>
          <a:prstGeom prst="rect">
            <a:avLst/>
          </a:prstGeom>
        </p:spPr>
        <p:txBody>
          <a:bodyPr lIns="0" tIns="0" rIns="0" bIns="0" rtlCol="0" anchor="t">
            <a:spAutoFit/>
          </a:bodyPr>
          <a:lstStyle/>
          <a:p>
            <a:pPr algn="r">
              <a:lnSpc>
                <a:spcPts val="14400"/>
              </a:lnSpc>
            </a:pPr>
            <a:r>
              <a:rPr lang="en-US" sz="12000" b="1">
                <a:solidFill>
                  <a:srgbClr val="000000"/>
                </a:solidFill>
                <a:latin typeface="Barlow Heavy"/>
                <a:ea typeface="Barlow Heavy"/>
                <a:cs typeface="Barlow Heavy"/>
                <a:sym typeface="Barlow Heavy"/>
              </a:rPr>
              <a:t>THANK YOU</a:t>
            </a:r>
          </a:p>
        </p:txBody>
      </p:sp>
      <p:sp>
        <p:nvSpPr>
          <p:cNvPr id="13" name="TextBox 13"/>
          <p:cNvSpPr txBox="1"/>
          <p:nvPr/>
        </p:nvSpPr>
        <p:spPr>
          <a:xfrm>
            <a:off x="12270968" y="6301898"/>
            <a:ext cx="5485342" cy="676275"/>
          </a:xfrm>
          <a:prstGeom prst="rect">
            <a:avLst/>
          </a:prstGeom>
        </p:spPr>
        <p:txBody>
          <a:bodyPr lIns="0" tIns="0" rIns="0" bIns="0" rtlCol="0" anchor="t">
            <a:spAutoFit/>
          </a:bodyPr>
          <a:lstStyle/>
          <a:p>
            <a:pPr algn="r">
              <a:lnSpc>
                <a:spcPts val="5161"/>
              </a:lnSpc>
            </a:pPr>
            <a:r>
              <a:rPr lang="en-US" sz="4301" b="1">
                <a:solidFill>
                  <a:srgbClr val="000000"/>
                </a:solidFill>
                <a:latin typeface="Poppins Bold"/>
                <a:ea typeface="Poppins Bold"/>
                <a:cs typeface="Poppins Bold"/>
                <a:sym typeface="Poppins Bold"/>
              </a:rPr>
              <a:t>CONNECT WITH US</a:t>
            </a:r>
          </a:p>
        </p:txBody>
      </p:sp>
      <p:sp>
        <p:nvSpPr>
          <p:cNvPr id="14" name="TextBox 14"/>
          <p:cNvSpPr txBox="1"/>
          <p:nvPr/>
        </p:nvSpPr>
        <p:spPr>
          <a:xfrm>
            <a:off x="15833592" y="7532044"/>
            <a:ext cx="1688936" cy="455295"/>
          </a:xfrm>
          <a:prstGeom prst="rect">
            <a:avLst/>
          </a:prstGeom>
        </p:spPr>
        <p:txBody>
          <a:bodyPr lIns="0" tIns="0" rIns="0" bIns="0" rtlCol="0" anchor="t">
            <a:spAutoFit/>
          </a:bodyPr>
          <a:lstStyle/>
          <a:p>
            <a:pPr algn="l">
              <a:lnSpc>
                <a:spcPts val="3720"/>
              </a:lnSpc>
            </a:pPr>
            <a:r>
              <a:rPr lang="en-US" sz="2400" b="1" u="sng" spc="24">
                <a:solidFill>
                  <a:srgbClr val="000000"/>
                </a:solidFill>
                <a:latin typeface="Raleway Bold"/>
                <a:ea typeface="Raleway Bold"/>
                <a:cs typeface="Raleway Bold"/>
                <a:sym typeface="Raleway Bold"/>
                <a:hlinkClick r:id="rId13" tooltip="https://npqic.org"/>
              </a:rPr>
              <a:t>npqic.org</a:t>
            </a:r>
          </a:p>
        </p:txBody>
      </p:sp>
      <p:sp>
        <p:nvSpPr>
          <p:cNvPr id="15" name="TextBox 15"/>
          <p:cNvSpPr txBox="1"/>
          <p:nvPr/>
        </p:nvSpPr>
        <p:spPr>
          <a:xfrm>
            <a:off x="14574398" y="9584290"/>
            <a:ext cx="720172" cy="233439"/>
          </a:xfrm>
          <a:prstGeom prst="rect">
            <a:avLst/>
          </a:prstGeom>
        </p:spPr>
        <p:txBody>
          <a:bodyPr lIns="0" tIns="0" rIns="0" bIns="0" rtlCol="0" anchor="t">
            <a:spAutoFit/>
          </a:bodyPr>
          <a:lstStyle/>
          <a:p>
            <a:pPr algn="l">
              <a:lnSpc>
                <a:spcPts val="1991"/>
              </a:lnSpc>
            </a:pPr>
            <a:r>
              <a:rPr lang="en-US" sz="1285" b="1" spc="12">
                <a:solidFill>
                  <a:srgbClr val="000000"/>
                </a:solidFill>
                <a:latin typeface="Raleway Bold"/>
                <a:ea typeface="Raleway Bold"/>
                <a:cs typeface="Raleway Bold"/>
                <a:sym typeface="Raleway Bold"/>
              </a:rPr>
              <a:t>LinkedIn</a:t>
            </a:r>
          </a:p>
        </p:txBody>
      </p:sp>
      <p:sp>
        <p:nvSpPr>
          <p:cNvPr id="16" name="TextBox 16"/>
          <p:cNvSpPr txBox="1"/>
          <p:nvPr/>
        </p:nvSpPr>
        <p:spPr>
          <a:xfrm>
            <a:off x="15490383" y="9586202"/>
            <a:ext cx="1088274" cy="233439"/>
          </a:xfrm>
          <a:prstGeom prst="rect">
            <a:avLst/>
          </a:prstGeom>
        </p:spPr>
        <p:txBody>
          <a:bodyPr lIns="0" tIns="0" rIns="0" bIns="0" rtlCol="0" anchor="t">
            <a:spAutoFit/>
          </a:bodyPr>
          <a:lstStyle/>
          <a:p>
            <a:pPr algn="ctr">
              <a:lnSpc>
                <a:spcPts val="1991"/>
              </a:lnSpc>
            </a:pPr>
            <a:r>
              <a:rPr lang="en-US" sz="1285" b="1" spc="12">
                <a:solidFill>
                  <a:srgbClr val="000000"/>
                </a:solidFill>
                <a:latin typeface="Raleway Bold"/>
                <a:ea typeface="Raleway Bold"/>
                <a:cs typeface="Raleway Bold"/>
                <a:sym typeface="Raleway Bold"/>
              </a:rPr>
              <a:t>Facebook</a:t>
            </a:r>
          </a:p>
        </p:txBody>
      </p:sp>
      <p:sp>
        <p:nvSpPr>
          <p:cNvPr id="17" name="TextBox 17"/>
          <p:cNvSpPr txBox="1"/>
          <p:nvPr/>
        </p:nvSpPr>
        <p:spPr>
          <a:xfrm>
            <a:off x="16678060" y="9586202"/>
            <a:ext cx="1078250" cy="233439"/>
          </a:xfrm>
          <a:prstGeom prst="rect">
            <a:avLst/>
          </a:prstGeom>
        </p:spPr>
        <p:txBody>
          <a:bodyPr lIns="0" tIns="0" rIns="0" bIns="0" rtlCol="0" anchor="t">
            <a:spAutoFit/>
          </a:bodyPr>
          <a:lstStyle/>
          <a:p>
            <a:pPr algn="ctr">
              <a:lnSpc>
                <a:spcPts val="1991"/>
              </a:lnSpc>
            </a:pPr>
            <a:r>
              <a:rPr lang="en-US" sz="1285" b="1" spc="12">
                <a:solidFill>
                  <a:srgbClr val="000000"/>
                </a:solidFill>
                <a:latin typeface="Raleway Bold"/>
                <a:ea typeface="Raleway Bold"/>
                <a:cs typeface="Raleway Bold"/>
                <a:sym typeface="Raleway Bold"/>
              </a:rPr>
              <a:t>Instagram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165655">
            <a:off x="17253164" y="-1600292"/>
            <a:ext cx="3949924" cy="17171291"/>
            <a:chOff x="0" y="0"/>
            <a:chExt cx="1040309" cy="4522480"/>
          </a:xfrm>
        </p:grpSpPr>
        <p:sp>
          <p:nvSpPr>
            <p:cNvPr id="3" name="Freeform 3"/>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D86464"/>
            </a:solidFill>
          </p:spPr>
          <p:txBody>
            <a:bodyPr/>
            <a:lstStyle/>
            <a:p>
              <a:endParaRPr lang="en-US"/>
            </a:p>
          </p:txBody>
        </p:sp>
        <p:sp>
          <p:nvSpPr>
            <p:cNvPr id="4" name="TextBox 4"/>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867607">
            <a:off x="14416857" y="-9507551"/>
            <a:ext cx="3949924" cy="17171291"/>
            <a:chOff x="0" y="0"/>
            <a:chExt cx="1040309" cy="4522480"/>
          </a:xfrm>
        </p:grpSpPr>
        <p:sp>
          <p:nvSpPr>
            <p:cNvPr id="6" name="Freeform 6"/>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CB1F2B"/>
            </a:solidFill>
          </p:spPr>
          <p:txBody>
            <a:bodyPr/>
            <a:lstStyle/>
            <a:p>
              <a:endParaRPr lang="en-US"/>
            </a:p>
          </p:txBody>
        </p:sp>
        <p:sp>
          <p:nvSpPr>
            <p:cNvPr id="7" name="TextBox 7"/>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774930">
            <a:off x="17205539" y="-1315317"/>
            <a:ext cx="3949924" cy="17171291"/>
            <a:chOff x="0" y="0"/>
            <a:chExt cx="1040309" cy="4522480"/>
          </a:xfrm>
        </p:grpSpPr>
        <p:sp>
          <p:nvSpPr>
            <p:cNvPr id="9" name="Freeform 9"/>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CB1F2B"/>
            </a:solidFill>
          </p:spPr>
          <p:txBody>
            <a:bodyPr/>
            <a:lstStyle/>
            <a:p>
              <a:endParaRPr lang="en-US"/>
            </a:p>
          </p:txBody>
        </p:sp>
        <p:sp>
          <p:nvSpPr>
            <p:cNvPr id="10" name="TextBox 10"/>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774930">
            <a:off x="17755133" y="68846"/>
            <a:ext cx="3949924" cy="17171291"/>
            <a:chOff x="0" y="0"/>
            <a:chExt cx="1040309" cy="4522480"/>
          </a:xfrm>
        </p:grpSpPr>
        <p:sp>
          <p:nvSpPr>
            <p:cNvPr id="12" name="Freeform 12"/>
            <p:cNvSpPr/>
            <p:nvPr/>
          </p:nvSpPr>
          <p:spPr>
            <a:xfrm>
              <a:off x="0" y="0"/>
              <a:ext cx="1040309" cy="4522480"/>
            </a:xfrm>
            <a:custGeom>
              <a:avLst/>
              <a:gdLst/>
              <a:ahLst/>
              <a:cxnLst/>
              <a:rect l="l" t="t" r="r" b="b"/>
              <a:pathLst>
                <a:path w="1040309" h="4522480">
                  <a:moveTo>
                    <a:pt x="0" y="0"/>
                  </a:moveTo>
                  <a:lnTo>
                    <a:pt x="1040309" y="0"/>
                  </a:lnTo>
                  <a:lnTo>
                    <a:pt x="1040309" y="4522480"/>
                  </a:lnTo>
                  <a:lnTo>
                    <a:pt x="0" y="4522480"/>
                  </a:lnTo>
                  <a:close/>
                </a:path>
              </a:pathLst>
            </a:custGeom>
            <a:solidFill>
              <a:srgbClr val="D86464"/>
            </a:solidFill>
          </p:spPr>
          <p:txBody>
            <a:bodyPr/>
            <a:lstStyle/>
            <a:p>
              <a:endParaRPr lang="en-US"/>
            </a:p>
          </p:txBody>
        </p:sp>
        <p:sp>
          <p:nvSpPr>
            <p:cNvPr id="13" name="TextBox 13"/>
            <p:cNvSpPr txBox="1"/>
            <p:nvPr/>
          </p:nvSpPr>
          <p:spPr>
            <a:xfrm>
              <a:off x="0" y="-57150"/>
              <a:ext cx="1040309" cy="457963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2605284" y="1028700"/>
            <a:ext cx="10908354" cy="7867650"/>
          </a:xfrm>
          <a:custGeom>
            <a:avLst/>
            <a:gdLst/>
            <a:ahLst/>
            <a:cxnLst/>
            <a:rect l="l" t="t" r="r" b="b"/>
            <a:pathLst>
              <a:path w="10908354" h="7867650">
                <a:moveTo>
                  <a:pt x="0" y="0"/>
                </a:moveTo>
                <a:lnTo>
                  <a:pt x="10908354" y="0"/>
                </a:lnTo>
                <a:lnTo>
                  <a:pt x="10908354" y="7867650"/>
                </a:lnTo>
                <a:lnTo>
                  <a:pt x="0" y="7867650"/>
                </a:lnTo>
                <a:lnTo>
                  <a:pt x="0" y="0"/>
                </a:lnTo>
                <a:close/>
              </a:path>
            </a:pathLst>
          </a:custGeom>
          <a:blipFill>
            <a:blip r:embed="rId3"/>
            <a:stretch>
              <a:fillRect/>
            </a:stretch>
          </a:blipFill>
        </p:spPr>
        <p:txBody>
          <a:bodyPr/>
          <a:lstStyle/>
          <a:p>
            <a:endParaRPr lang="en-US"/>
          </a:p>
        </p:txBody>
      </p:sp>
      <p:sp>
        <p:nvSpPr>
          <p:cNvPr id="15" name="TextBox 15"/>
          <p:cNvSpPr txBox="1"/>
          <p:nvPr/>
        </p:nvSpPr>
        <p:spPr>
          <a:xfrm>
            <a:off x="857250" y="542925"/>
            <a:ext cx="13386943" cy="990600"/>
          </a:xfrm>
          <a:prstGeom prst="rect">
            <a:avLst/>
          </a:prstGeom>
        </p:spPr>
        <p:txBody>
          <a:bodyPr lIns="0" tIns="0" rIns="0" bIns="0" rtlCol="0" anchor="t">
            <a:spAutoFit/>
          </a:bodyPr>
          <a:lstStyle/>
          <a:p>
            <a:pPr algn="l">
              <a:lnSpc>
                <a:spcPts val="7799"/>
              </a:lnSpc>
            </a:pPr>
            <a:r>
              <a:rPr lang="en-US" sz="6499" b="1" dirty="0">
                <a:solidFill>
                  <a:srgbClr val="000000"/>
                </a:solidFill>
                <a:latin typeface="Barlow Ultra-Bold"/>
                <a:ea typeface="Barlow Ultra-Bold"/>
                <a:cs typeface="Barlow Ultra-Bold"/>
                <a:sym typeface="Barlow Ultra-Bold"/>
              </a:rPr>
              <a:t>MATERNAL MORTALITY IN THE U.S.</a:t>
            </a:r>
          </a:p>
        </p:txBody>
      </p:sp>
      <p:sp>
        <p:nvSpPr>
          <p:cNvPr id="16" name="TextBox 16"/>
          <p:cNvSpPr txBox="1"/>
          <p:nvPr/>
        </p:nvSpPr>
        <p:spPr>
          <a:xfrm>
            <a:off x="0" y="2335764"/>
            <a:ext cx="9907943" cy="339940"/>
          </a:xfrm>
          <a:prstGeom prst="rect">
            <a:avLst/>
          </a:prstGeom>
        </p:spPr>
        <p:txBody>
          <a:bodyPr lIns="0" tIns="0" rIns="0" bIns="0" rtlCol="0" anchor="t">
            <a:spAutoFit/>
          </a:bodyPr>
          <a:lstStyle/>
          <a:p>
            <a:pPr algn="ctr">
              <a:lnSpc>
                <a:spcPts val="2788"/>
              </a:lnSpc>
              <a:spcBef>
                <a:spcPct val="0"/>
              </a:spcBef>
            </a:pPr>
            <a:r>
              <a:rPr lang="en-US" sz="1991">
                <a:solidFill>
                  <a:srgbClr val="000000"/>
                </a:solidFill>
                <a:latin typeface="Canva Sans"/>
                <a:ea typeface="Canva Sans"/>
                <a:cs typeface="Canva Sans"/>
                <a:sym typeface="Canva Sans"/>
              </a:rPr>
              <a:t>Maternal deaths per 100,000 live births</a:t>
            </a:r>
          </a:p>
        </p:txBody>
      </p:sp>
      <p:sp>
        <p:nvSpPr>
          <p:cNvPr id="17" name="TextBox 17"/>
          <p:cNvSpPr txBox="1"/>
          <p:nvPr/>
        </p:nvSpPr>
        <p:spPr>
          <a:xfrm>
            <a:off x="276534" y="8877300"/>
            <a:ext cx="15495002" cy="1036320"/>
          </a:xfrm>
          <a:prstGeom prst="rect">
            <a:avLst/>
          </a:prstGeom>
        </p:spPr>
        <p:txBody>
          <a:bodyPr lIns="0" tIns="0" rIns="0" bIns="0" rtlCol="0" anchor="t">
            <a:spAutoFit/>
          </a:bodyPr>
          <a:lstStyle/>
          <a:p>
            <a:pPr algn="ctr">
              <a:lnSpc>
                <a:spcPts val="1680"/>
              </a:lnSpc>
              <a:spcBef>
                <a:spcPct val="0"/>
              </a:spcBef>
            </a:pPr>
            <a:r>
              <a:rPr lang="en-US" sz="1200">
                <a:solidFill>
                  <a:srgbClr val="000000"/>
                </a:solidFill>
                <a:latin typeface="Canva Sans"/>
                <a:ea typeface="Canva Sans"/>
                <a:cs typeface="Canva Sans"/>
                <a:sym typeface="Canva Sans"/>
              </a:rPr>
              <a:t>Notes: The maternal mortality ratio is defined as the death of a woman while pregnant or within 42 days of termination of pregnancy, irrespective of the duration and site of the pregnancy, from any cause related to or aggravated by the pregnancy or its management but not from accidental or incidental causes. Due to sample size limitations, data for US–AIAN cannot be displayed. </a:t>
            </a:r>
          </a:p>
          <a:p>
            <a:pPr algn="ctr">
              <a:lnSpc>
                <a:spcPts val="1680"/>
              </a:lnSpc>
              <a:spcBef>
                <a:spcPct val="0"/>
              </a:spcBef>
            </a:pPr>
            <a:r>
              <a:rPr lang="en-US" sz="1200">
                <a:solidFill>
                  <a:srgbClr val="000000"/>
                </a:solidFill>
                <a:latin typeface="Canva Sans"/>
                <a:ea typeface="Canva Sans"/>
                <a:cs typeface="Canva Sans"/>
                <a:sym typeface="Canva Sans"/>
              </a:rPr>
              <a:t>Data: All country data from OECD Health Statistics 2023 extracted on February 29, 2024, except data for US are 2022 data from the Centers for Disease Control and Prevention, National Center for Health Statistics, National Vital Statistics System, mortality and natality data files, “Maternal Mortality Rates in the United States, 2022.”</a:t>
            </a:r>
          </a:p>
          <a:p>
            <a:pPr algn="ctr">
              <a:lnSpc>
                <a:spcPts val="1680"/>
              </a:lnSpc>
              <a:spcBef>
                <a:spcPct val="0"/>
              </a:spcBef>
            </a:pPr>
            <a:r>
              <a:rPr lang="en-US" sz="1200">
                <a:solidFill>
                  <a:srgbClr val="000000"/>
                </a:solidFill>
                <a:latin typeface="Canva Sans"/>
                <a:ea typeface="Canva Sans"/>
                <a:cs typeface="Canva Sans"/>
                <a:sym typeface="Canva Sans"/>
              </a:rPr>
              <a:t>SOURCE: Munira Z. Gunja et al., Insights into the U.S. Maternal Mortality Crisis: An International Comparison (Commonwealth Fund, June 2024). https://doi.org/10.26099/cthn-st75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4145" y="9719678"/>
            <a:ext cx="20443391" cy="0"/>
          </a:xfrm>
          <a:prstGeom prst="line">
            <a:avLst/>
          </a:prstGeom>
          <a:ln w="28575" cap="flat">
            <a:solidFill>
              <a:srgbClr val="CB1F2B"/>
            </a:solidFill>
            <a:prstDash val="solid"/>
            <a:headEnd type="none" w="sm" len="sm"/>
            <a:tailEnd type="none" w="sm" len="sm"/>
          </a:ln>
        </p:spPr>
        <p:txBody>
          <a:bodyPr/>
          <a:lstStyle/>
          <a:p>
            <a:endParaRPr lang="en-US"/>
          </a:p>
        </p:txBody>
      </p:sp>
      <p:sp>
        <p:nvSpPr>
          <p:cNvPr id="3" name="AutoShape 3"/>
          <p:cNvSpPr/>
          <p:nvPr/>
        </p:nvSpPr>
        <p:spPr>
          <a:xfrm flipV="1">
            <a:off x="11850061" y="793106"/>
            <a:ext cx="6923190" cy="0"/>
          </a:xfrm>
          <a:prstGeom prst="line">
            <a:avLst/>
          </a:prstGeom>
          <a:ln w="76200" cap="flat">
            <a:solidFill>
              <a:srgbClr val="CB1F2B"/>
            </a:solidFill>
            <a:prstDash val="solid"/>
            <a:headEnd type="none" w="sm" len="sm"/>
            <a:tailEnd type="none" w="sm" len="sm"/>
          </a:ln>
        </p:spPr>
        <p:txBody>
          <a:bodyPr/>
          <a:lstStyle/>
          <a:p>
            <a:endParaRPr lang="en-US"/>
          </a:p>
        </p:txBody>
      </p:sp>
      <p:sp>
        <p:nvSpPr>
          <p:cNvPr id="4" name="Freeform 4"/>
          <p:cNvSpPr/>
          <p:nvPr/>
        </p:nvSpPr>
        <p:spPr>
          <a:xfrm>
            <a:off x="2155247" y="1159911"/>
            <a:ext cx="13977506" cy="7967178"/>
          </a:xfrm>
          <a:custGeom>
            <a:avLst/>
            <a:gdLst/>
            <a:ahLst/>
            <a:cxnLst/>
            <a:rect l="l" t="t" r="r" b="b"/>
            <a:pathLst>
              <a:path w="13977506" h="7967178">
                <a:moveTo>
                  <a:pt x="0" y="0"/>
                </a:moveTo>
                <a:lnTo>
                  <a:pt x="13977506" y="0"/>
                </a:lnTo>
                <a:lnTo>
                  <a:pt x="13977506" y="7967178"/>
                </a:lnTo>
                <a:lnTo>
                  <a:pt x="0" y="796717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Freeform 2"/>
          <p:cNvSpPr/>
          <p:nvPr/>
        </p:nvSpPr>
        <p:spPr>
          <a:xfrm>
            <a:off x="-508463" y="-226837"/>
            <a:ext cx="19457702" cy="10346377"/>
          </a:xfrm>
          <a:custGeom>
            <a:avLst/>
            <a:gdLst/>
            <a:ahLst/>
            <a:cxnLst/>
            <a:rect l="l" t="t" r="r" b="b"/>
            <a:pathLst>
              <a:path w="19457702" h="10346377">
                <a:moveTo>
                  <a:pt x="0" y="0"/>
                </a:moveTo>
                <a:lnTo>
                  <a:pt x="19457702" y="0"/>
                </a:lnTo>
                <a:lnTo>
                  <a:pt x="19457702" y="10346377"/>
                </a:lnTo>
                <a:lnTo>
                  <a:pt x="0" y="10346377"/>
                </a:lnTo>
                <a:lnTo>
                  <a:pt x="0" y="0"/>
                </a:lnTo>
                <a:close/>
              </a:path>
            </a:pathLst>
          </a:custGeom>
          <a:blipFill>
            <a:blip r:embed="rId3"/>
            <a:stretch>
              <a:fillRect t="-2775" b="-2775"/>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77190" y="1647611"/>
            <a:ext cx="11376721" cy="8532541"/>
            <a:chOff x="0" y="0"/>
            <a:chExt cx="812800" cy="609600"/>
          </a:xfrm>
        </p:grpSpPr>
        <p:sp>
          <p:nvSpPr>
            <p:cNvPr id="3" name="Freeform 3"/>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086600" y="9057169"/>
            <a:ext cx="12320774" cy="8532541"/>
            <a:chOff x="0" y="0"/>
            <a:chExt cx="880247" cy="609600"/>
          </a:xfrm>
        </p:grpSpPr>
        <p:sp>
          <p:nvSpPr>
            <p:cNvPr id="6" name="Freeform 6"/>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D86464"/>
            </a:solidFill>
          </p:spPr>
          <p:txBody>
            <a:bodyPr/>
            <a:lstStyle/>
            <a:p>
              <a:endParaRPr lang="en-US"/>
            </a:p>
          </p:txBody>
        </p:sp>
        <p:sp>
          <p:nvSpPr>
            <p:cNvPr id="7" name="TextBox 7"/>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840526" y="2602659"/>
            <a:ext cx="6197812" cy="6197812"/>
            <a:chOff x="0" y="0"/>
            <a:chExt cx="8263750" cy="8263750"/>
          </a:xfrm>
        </p:grpSpPr>
        <p:grpSp>
          <p:nvGrpSpPr>
            <p:cNvPr id="9" name="Group 9"/>
            <p:cNvGrpSpPr/>
            <p:nvPr/>
          </p:nvGrpSpPr>
          <p:grpSpPr>
            <a:xfrm>
              <a:off x="0" y="0"/>
              <a:ext cx="8263750" cy="826375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6464"/>
              </a:solidFill>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12" name="Group 12"/>
            <p:cNvGrpSpPr/>
            <p:nvPr/>
          </p:nvGrpSpPr>
          <p:grpSpPr>
            <a:xfrm>
              <a:off x="263922" y="263922"/>
              <a:ext cx="7735906" cy="773590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sp>
        <p:nvSpPr>
          <p:cNvPr id="15" name="Freeform 15"/>
          <p:cNvSpPr/>
          <p:nvPr/>
        </p:nvSpPr>
        <p:spPr>
          <a:xfrm>
            <a:off x="454995" y="143067"/>
            <a:ext cx="8811748" cy="9863472"/>
          </a:xfrm>
          <a:custGeom>
            <a:avLst/>
            <a:gdLst/>
            <a:ahLst/>
            <a:cxnLst/>
            <a:rect l="l" t="t" r="r" b="b"/>
            <a:pathLst>
              <a:path w="8811748" h="9863472">
                <a:moveTo>
                  <a:pt x="0" y="0"/>
                </a:moveTo>
                <a:lnTo>
                  <a:pt x="8811748" y="0"/>
                </a:lnTo>
                <a:lnTo>
                  <a:pt x="8811748" y="9863473"/>
                </a:lnTo>
                <a:lnTo>
                  <a:pt x="0" y="9863473"/>
                </a:lnTo>
                <a:lnTo>
                  <a:pt x="0" y="0"/>
                </a:lnTo>
                <a:close/>
              </a:path>
            </a:pathLst>
          </a:custGeom>
          <a:blipFill>
            <a:blip r:embed="rId3"/>
            <a:stretch>
              <a:fillRect/>
            </a:stretch>
          </a:blipFill>
        </p:spPr>
        <p:txBody>
          <a:bodyPr/>
          <a:lstStyle/>
          <a:p>
            <a:endParaRPr lang="en-US"/>
          </a:p>
        </p:txBody>
      </p:sp>
      <p:sp>
        <p:nvSpPr>
          <p:cNvPr id="16" name="TextBox 16"/>
          <p:cNvSpPr txBox="1"/>
          <p:nvPr/>
        </p:nvSpPr>
        <p:spPr>
          <a:xfrm>
            <a:off x="9773162" y="9422044"/>
            <a:ext cx="8811748" cy="322589"/>
          </a:xfrm>
          <a:prstGeom prst="rect">
            <a:avLst/>
          </a:prstGeom>
        </p:spPr>
        <p:txBody>
          <a:bodyPr wrap="square" lIns="0" tIns="0" rIns="0" bIns="0" rtlCol="0" anchor="t">
            <a:spAutoFit/>
          </a:bodyPr>
          <a:lstStyle/>
          <a:p>
            <a:pPr algn="ctr">
              <a:lnSpc>
                <a:spcPts val="2659"/>
              </a:lnSpc>
              <a:spcBef>
                <a:spcPct val="0"/>
              </a:spcBef>
            </a:pPr>
            <a:r>
              <a:rPr lang="en-US" sz="1899" dirty="0">
                <a:solidFill>
                  <a:srgbClr val="000000"/>
                </a:solidFill>
                <a:latin typeface="Canva Sans"/>
                <a:ea typeface="Canva Sans"/>
                <a:cs typeface="Canva Sans"/>
                <a:sym typeface="Canva Sans"/>
              </a:rPr>
              <a:t>Source: https://www.healthaffairs.org/doi/10.1377/hlthaff.2019.00805</a:t>
            </a:r>
          </a:p>
        </p:txBody>
      </p:sp>
      <p:sp>
        <p:nvSpPr>
          <p:cNvPr id="17" name="TextBox 17"/>
          <p:cNvSpPr txBox="1"/>
          <p:nvPr/>
        </p:nvSpPr>
        <p:spPr>
          <a:xfrm>
            <a:off x="11218082" y="3385780"/>
            <a:ext cx="5442699" cy="2886075"/>
          </a:xfrm>
          <a:prstGeom prst="rect">
            <a:avLst/>
          </a:prstGeom>
        </p:spPr>
        <p:txBody>
          <a:bodyPr lIns="0" tIns="0" rIns="0" bIns="0" rtlCol="0" anchor="t">
            <a:spAutoFit/>
          </a:bodyPr>
          <a:lstStyle/>
          <a:p>
            <a:pPr algn="ctr">
              <a:lnSpc>
                <a:spcPts val="22680"/>
              </a:lnSpc>
            </a:pPr>
            <a:r>
              <a:rPr lang="en-US" sz="18900" b="1">
                <a:solidFill>
                  <a:srgbClr val="000000"/>
                </a:solidFill>
                <a:latin typeface="Barlow Bold"/>
                <a:ea typeface="Barlow Bold"/>
                <a:cs typeface="Barlow Bold"/>
                <a:sym typeface="Barlow Bold"/>
              </a:rPr>
              <a:t>9%</a:t>
            </a:r>
          </a:p>
        </p:txBody>
      </p:sp>
      <p:sp>
        <p:nvSpPr>
          <p:cNvPr id="18" name="TextBox 18"/>
          <p:cNvSpPr txBox="1"/>
          <p:nvPr/>
        </p:nvSpPr>
        <p:spPr>
          <a:xfrm>
            <a:off x="11294282" y="6262330"/>
            <a:ext cx="5290299" cy="1866900"/>
          </a:xfrm>
          <a:prstGeom prst="rect">
            <a:avLst/>
          </a:prstGeom>
        </p:spPr>
        <p:txBody>
          <a:bodyPr lIns="0" tIns="0" rIns="0" bIns="0" rtlCol="0" anchor="t">
            <a:spAutoFit/>
          </a:bodyPr>
          <a:lstStyle/>
          <a:p>
            <a:pPr algn="ctr">
              <a:lnSpc>
                <a:spcPts val="4920"/>
              </a:lnSpc>
            </a:pPr>
            <a:r>
              <a:rPr lang="en-US" sz="4100" b="1">
                <a:solidFill>
                  <a:srgbClr val="000000"/>
                </a:solidFill>
                <a:latin typeface="Barlow Ultra-Bold"/>
                <a:ea typeface="Barlow Ultra-Bold"/>
                <a:cs typeface="Barlow Ultra-Bold"/>
                <a:sym typeface="Barlow Ultra-Bold"/>
              </a:rPr>
              <a:t>HIGHER LIKELIHOOD OF MORBIDITY OR MORALITY  </a:t>
            </a:r>
          </a:p>
        </p:txBody>
      </p:sp>
      <p:sp>
        <p:nvSpPr>
          <p:cNvPr id="19" name="TextBox 19"/>
          <p:cNvSpPr txBox="1"/>
          <p:nvPr/>
        </p:nvSpPr>
        <p:spPr>
          <a:xfrm>
            <a:off x="9266743" y="935784"/>
            <a:ext cx="5290299" cy="1666875"/>
          </a:xfrm>
          <a:prstGeom prst="rect">
            <a:avLst/>
          </a:prstGeom>
        </p:spPr>
        <p:txBody>
          <a:bodyPr lIns="0" tIns="0" rIns="0" bIns="0" rtlCol="0" anchor="t">
            <a:spAutoFit/>
          </a:bodyPr>
          <a:lstStyle/>
          <a:p>
            <a:pPr algn="ctr">
              <a:lnSpc>
                <a:spcPts val="6599"/>
              </a:lnSpc>
            </a:pPr>
            <a:r>
              <a:rPr lang="en-US" sz="5499" b="1">
                <a:solidFill>
                  <a:srgbClr val="000000"/>
                </a:solidFill>
                <a:latin typeface="Barlow Bold"/>
                <a:ea typeface="Barlow Bold"/>
                <a:cs typeface="Barlow Bold"/>
                <a:sym typeface="Barlow Bold"/>
              </a:rPr>
              <a:t>RURAL MOTHERS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Freeform 2"/>
          <p:cNvSpPr/>
          <p:nvPr/>
        </p:nvSpPr>
        <p:spPr>
          <a:xfrm>
            <a:off x="-1346703" y="-143525"/>
            <a:ext cx="19820895" cy="10888955"/>
          </a:xfrm>
          <a:custGeom>
            <a:avLst/>
            <a:gdLst/>
            <a:ahLst/>
            <a:cxnLst/>
            <a:rect l="l" t="t" r="r" b="b"/>
            <a:pathLst>
              <a:path w="19820895" h="10888955">
                <a:moveTo>
                  <a:pt x="0" y="0"/>
                </a:moveTo>
                <a:lnTo>
                  <a:pt x="19820895" y="0"/>
                </a:lnTo>
                <a:lnTo>
                  <a:pt x="19820895" y="10888954"/>
                </a:lnTo>
                <a:lnTo>
                  <a:pt x="0" y="10888954"/>
                </a:lnTo>
                <a:lnTo>
                  <a:pt x="0" y="0"/>
                </a:lnTo>
                <a:close/>
              </a:path>
            </a:pathLst>
          </a:custGeom>
          <a:blipFill>
            <a:blip r:embed="rId2">
              <a:alphaModFix amt="40000"/>
            </a:blip>
            <a:stretch>
              <a:fillRect l="-9686" t="-9003" r="-9432" b="-68008"/>
            </a:stretch>
          </a:blipFill>
        </p:spPr>
        <p:txBody>
          <a:bodyPr/>
          <a:lstStyle/>
          <a:p>
            <a:endParaRPr lang="en-US"/>
          </a:p>
        </p:txBody>
      </p:sp>
      <p:grpSp>
        <p:nvGrpSpPr>
          <p:cNvPr id="3" name="Group 3"/>
          <p:cNvGrpSpPr/>
          <p:nvPr/>
        </p:nvGrpSpPr>
        <p:grpSpPr>
          <a:xfrm>
            <a:off x="10386003" y="6763733"/>
            <a:ext cx="11376721" cy="8532541"/>
            <a:chOff x="0" y="0"/>
            <a:chExt cx="812800" cy="609600"/>
          </a:xfrm>
        </p:grpSpPr>
        <p:sp>
          <p:nvSpPr>
            <p:cNvPr id="4" name="Freeform 4"/>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471399" y="9479080"/>
            <a:ext cx="12320774" cy="8532541"/>
            <a:chOff x="0" y="0"/>
            <a:chExt cx="880247" cy="609600"/>
          </a:xfrm>
        </p:grpSpPr>
        <p:sp>
          <p:nvSpPr>
            <p:cNvPr id="7" name="Freeform 7"/>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FFFFFF"/>
            </a:solidFill>
          </p:spPr>
          <p:txBody>
            <a:bodyPr/>
            <a:lstStyle/>
            <a:p>
              <a:endParaRPr lang="en-US"/>
            </a:p>
          </p:txBody>
        </p:sp>
        <p:sp>
          <p:nvSpPr>
            <p:cNvPr id="8" name="TextBox 8"/>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28409" y="-6644026"/>
            <a:ext cx="10230302" cy="7672726"/>
            <a:chOff x="0" y="0"/>
            <a:chExt cx="812800" cy="609600"/>
          </a:xfrm>
        </p:grpSpPr>
        <p:sp>
          <p:nvSpPr>
            <p:cNvPr id="10" name="Freeform 10"/>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CB1F2B"/>
            </a:solidFill>
          </p:spPr>
          <p:txBody>
            <a:bodyPr/>
            <a:lstStyle/>
            <a:p>
              <a:endParaRPr lang="en-US"/>
            </a:p>
          </p:txBody>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070552" y="-6327082"/>
            <a:ext cx="5115151" cy="7672726"/>
            <a:chOff x="0" y="0"/>
            <a:chExt cx="406400" cy="609600"/>
          </a:xfrm>
        </p:grpSpPr>
        <p:sp>
          <p:nvSpPr>
            <p:cNvPr id="13" name="Freeform 13"/>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FFFFFF"/>
            </a:solidFill>
          </p:spPr>
          <p:txBody>
            <a:bodyPr/>
            <a:lstStyle/>
            <a:p>
              <a:endParaRPr lang="en-US"/>
            </a:p>
          </p:txBody>
        </p:sp>
        <p:sp>
          <p:nvSpPr>
            <p:cNvPr id="14" name="TextBox 14"/>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28700" y="1717580"/>
            <a:ext cx="12198272" cy="3181350"/>
          </a:xfrm>
          <a:prstGeom prst="rect">
            <a:avLst/>
          </a:prstGeom>
        </p:spPr>
        <p:txBody>
          <a:bodyPr lIns="0" tIns="0" rIns="0" bIns="0" rtlCol="0" anchor="t">
            <a:spAutoFit/>
          </a:bodyPr>
          <a:lstStyle/>
          <a:p>
            <a:pPr algn="l">
              <a:lnSpc>
                <a:spcPts val="8399"/>
              </a:lnSpc>
            </a:pPr>
            <a:r>
              <a:rPr lang="en-US" sz="6999" b="1">
                <a:solidFill>
                  <a:srgbClr val="000000"/>
                </a:solidFill>
                <a:latin typeface="Barlow Bold"/>
                <a:ea typeface="Barlow Bold"/>
                <a:cs typeface="Barlow Bold"/>
                <a:sym typeface="Barlow Bold"/>
              </a:rPr>
              <a:t>CURRENT LANDSCAPE OF PERINATAL HEALTH IN NEBRASKA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87426" y="2303091"/>
            <a:ext cx="3469957" cy="3605859"/>
            <a:chOff x="0" y="0"/>
            <a:chExt cx="913898" cy="949691"/>
          </a:xfrm>
        </p:grpSpPr>
        <p:sp>
          <p:nvSpPr>
            <p:cNvPr id="3" name="Freeform 3"/>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FFFFFF"/>
            </a:solidFill>
            <a:ln w="133350" cap="sq">
              <a:solidFill>
                <a:srgbClr val="CB1F2B"/>
              </a:solidFill>
              <a:prstDash val="solid"/>
              <a:miter/>
            </a:ln>
          </p:spPr>
          <p:txBody>
            <a:bodyPr/>
            <a:lstStyle/>
            <a:p>
              <a:endParaRPr lang="en-US"/>
            </a:p>
          </p:txBody>
        </p:sp>
        <p:sp>
          <p:nvSpPr>
            <p:cNvPr id="4" name="TextBox 4"/>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977901" y="6270901"/>
            <a:ext cx="3469957" cy="3605859"/>
            <a:chOff x="0" y="0"/>
            <a:chExt cx="913898" cy="949691"/>
          </a:xfrm>
        </p:grpSpPr>
        <p:sp>
          <p:nvSpPr>
            <p:cNvPr id="6" name="Freeform 6"/>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FFFFFF"/>
            </a:solidFill>
            <a:ln w="133350" cap="sq">
              <a:solidFill>
                <a:srgbClr val="CB1F2B"/>
              </a:solidFill>
              <a:prstDash val="solid"/>
              <a:miter/>
            </a:ln>
          </p:spPr>
          <p:txBody>
            <a:bodyPr/>
            <a:lstStyle/>
            <a:p>
              <a:endParaRPr lang="en-US"/>
            </a:p>
          </p:txBody>
        </p:sp>
        <p:sp>
          <p:nvSpPr>
            <p:cNvPr id="7" name="TextBox 7"/>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4893540">
            <a:off x="11867565" y="-7668233"/>
            <a:ext cx="2943503" cy="13302579"/>
            <a:chOff x="0" y="0"/>
            <a:chExt cx="1070113" cy="4836162"/>
          </a:xfrm>
        </p:grpSpPr>
        <p:sp>
          <p:nvSpPr>
            <p:cNvPr id="9" name="Freeform 9"/>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D86464"/>
            </a:solidFill>
          </p:spPr>
          <p:txBody>
            <a:bodyPr/>
            <a:lstStyle/>
            <a:p>
              <a:endParaRPr lang="en-US"/>
            </a:p>
          </p:txBody>
        </p:sp>
        <p:sp>
          <p:nvSpPr>
            <p:cNvPr id="10" name="TextBox 10"/>
            <p:cNvSpPr txBox="1"/>
            <p:nvPr/>
          </p:nvSpPr>
          <p:spPr>
            <a:xfrm>
              <a:off x="0" y="-57150"/>
              <a:ext cx="1070113" cy="4893312"/>
            </a:xfrm>
            <a:prstGeom prst="rect">
              <a:avLst/>
            </a:prstGeom>
          </p:spPr>
          <p:txBody>
            <a:bodyPr lIns="50800" tIns="50800" rIns="50800" bIns="50800" rtlCol="0" anchor="ctr"/>
            <a:lstStyle/>
            <a:p>
              <a:pPr algn="ctr">
                <a:lnSpc>
                  <a:spcPts val="2520"/>
                </a:lnSpc>
              </a:pPr>
              <a:endParaRPr/>
            </a:p>
          </p:txBody>
        </p:sp>
      </p:grpSp>
      <p:grpSp>
        <p:nvGrpSpPr>
          <p:cNvPr id="11" name="Group 11"/>
          <p:cNvGrpSpPr/>
          <p:nvPr/>
        </p:nvGrpSpPr>
        <p:grpSpPr>
          <a:xfrm rot="273286">
            <a:off x="17270779" y="-198257"/>
            <a:ext cx="2943503" cy="13302579"/>
            <a:chOff x="0" y="0"/>
            <a:chExt cx="1070113" cy="4836162"/>
          </a:xfrm>
        </p:grpSpPr>
        <p:sp>
          <p:nvSpPr>
            <p:cNvPr id="12" name="Freeform 12"/>
            <p:cNvSpPr/>
            <p:nvPr/>
          </p:nvSpPr>
          <p:spPr>
            <a:xfrm>
              <a:off x="0" y="0"/>
              <a:ext cx="1070113" cy="4836162"/>
            </a:xfrm>
            <a:custGeom>
              <a:avLst/>
              <a:gdLst/>
              <a:ahLst/>
              <a:cxnLst/>
              <a:rect l="l" t="t" r="r" b="b"/>
              <a:pathLst>
                <a:path w="1070113" h="4836162">
                  <a:moveTo>
                    <a:pt x="0" y="0"/>
                  </a:moveTo>
                  <a:lnTo>
                    <a:pt x="1070113" y="0"/>
                  </a:lnTo>
                  <a:lnTo>
                    <a:pt x="1070113" y="4836162"/>
                  </a:lnTo>
                  <a:lnTo>
                    <a:pt x="0" y="4836162"/>
                  </a:lnTo>
                  <a:close/>
                </a:path>
              </a:pathLst>
            </a:custGeom>
            <a:solidFill>
              <a:srgbClr val="D86464"/>
            </a:solidFill>
          </p:spPr>
          <p:txBody>
            <a:bodyPr/>
            <a:lstStyle/>
            <a:p>
              <a:endParaRPr lang="en-US"/>
            </a:p>
          </p:txBody>
        </p:sp>
        <p:sp>
          <p:nvSpPr>
            <p:cNvPr id="13" name="TextBox 13"/>
            <p:cNvSpPr txBox="1"/>
            <p:nvPr/>
          </p:nvSpPr>
          <p:spPr>
            <a:xfrm>
              <a:off x="0" y="-57150"/>
              <a:ext cx="1070113" cy="4893312"/>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rot="-1812610">
            <a:off x="17187752" y="-2223784"/>
            <a:ext cx="2943503" cy="10358875"/>
            <a:chOff x="0" y="0"/>
            <a:chExt cx="1070113" cy="3765977"/>
          </a:xfrm>
        </p:grpSpPr>
        <p:sp>
          <p:nvSpPr>
            <p:cNvPr id="15" name="Freeform 15"/>
            <p:cNvSpPr/>
            <p:nvPr/>
          </p:nvSpPr>
          <p:spPr>
            <a:xfrm>
              <a:off x="0" y="0"/>
              <a:ext cx="1070113" cy="3765977"/>
            </a:xfrm>
            <a:custGeom>
              <a:avLst/>
              <a:gdLst/>
              <a:ahLst/>
              <a:cxnLst/>
              <a:rect l="l" t="t" r="r" b="b"/>
              <a:pathLst>
                <a:path w="1070113" h="3765977">
                  <a:moveTo>
                    <a:pt x="0" y="0"/>
                  </a:moveTo>
                  <a:lnTo>
                    <a:pt x="1070113" y="0"/>
                  </a:lnTo>
                  <a:lnTo>
                    <a:pt x="1070113" y="3765977"/>
                  </a:lnTo>
                  <a:lnTo>
                    <a:pt x="0" y="3765977"/>
                  </a:lnTo>
                  <a:close/>
                </a:path>
              </a:pathLst>
            </a:custGeom>
            <a:solidFill>
              <a:srgbClr val="CB1F2B"/>
            </a:solidFill>
          </p:spPr>
          <p:txBody>
            <a:bodyPr/>
            <a:lstStyle/>
            <a:p>
              <a:endParaRPr lang="en-US"/>
            </a:p>
          </p:txBody>
        </p:sp>
        <p:sp>
          <p:nvSpPr>
            <p:cNvPr id="16" name="TextBox 16"/>
            <p:cNvSpPr txBox="1"/>
            <p:nvPr/>
          </p:nvSpPr>
          <p:spPr>
            <a:xfrm>
              <a:off x="0" y="-57150"/>
              <a:ext cx="1070113" cy="3823127"/>
            </a:xfrm>
            <a:prstGeom prst="rect">
              <a:avLst/>
            </a:prstGeom>
          </p:spPr>
          <p:txBody>
            <a:bodyPr lIns="50800" tIns="50800" rIns="50800" bIns="50800" rtlCol="0" anchor="ctr"/>
            <a:lstStyle/>
            <a:p>
              <a:pPr algn="ctr">
                <a:lnSpc>
                  <a:spcPts val="2520"/>
                </a:lnSpc>
              </a:pPr>
              <a:endParaRPr/>
            </a:p>
          </p:txBody>
        </p:sp>
      </p:grpSp>
      <p:sp>
        <p:nvSpPr>
          <p:cNvPr id="17" name="TextBox 17"/>
          <p:cNvSpPr txBox="1"/>
          <p:nvPr/>
        </p:nvSpPr>
        <p:spPr>
          <a:xfrm>
            <a:off x="1028700" y="1009650"/>
            <a:ext cx="8657818" cy="933450"/>
          </a:xfrm>
          <a:prstGeom prst="rect">
            <a:avLst/>
          </a:prstGeom>
        </p:spPr>
        <p:txBody>
          <a:bodyPr lIns="0" tIns="0" rIns="0" bIns="0" rtlCol="0" anchor="t">
            <a:spAutoFit/>
          </a:bodyPr>
          <a:lstStyle/>
          <a:p>
            <a:pPr algn="l">
              <a:lnSpc>
                <a:spcPts val="7200"/>
              </a:lnSpc>
            </a:pPr>
            <a:r>
              <a:rPr lang="en-US" sz="6000" b="1">
                <a:solidFill>
                  <a:srgbClr val="000000"/>
                </a:solidFill>
                <a:latin typeface="Barlow Ultra-Bold"/>
                <a:ea typeface="Barlow Ultra-Bold"/>
                <a:cs typeface="Barlow Ultra-Bold"/>
                <a:sym typeface="Barlow Ultra-Bold"/>
              </a:rPr>
              <a:t>NEBRASKA NUMBERS</a:t>
            </a:r>
          </a:p>
        </p:txBody>
      </p:sp>
      <p:grpSp>
        <p:nvGrpSpPr>
          <p:cNvPr id="18" name="Group 18"/>
          <p:cNvGrpSpPr/>
          <p:nvPr/>
        </p:nvGrpSpPr>
        <p:grpSpPr>
          <a:xfrm>
            <a:off x="5150202" y="2605939"/>
            <a:ext cx="3144405" cy="3000163"/>
            <a:chOff x="0" y="0"/>
            <a:chExt cx="4192540" cy="4000218"/>
          </a:xfrm>
        </p:grpSpPr>
        <p:sp>
          <p:nvSpPr>
            <p:cNvPr id="19" name="TextBox 19"/>
            <p:cNvSpPr txBox="1"/>
            <p:nvPr/>
          </p:nvSpPr>
          <p:spPr>
            <a:xfrm>
              <a:off x="0" y="-38100"/>
              <a:ext cx="4192540" cy="2209800"/>
            </a:xfrm>
            <a:prstGeom prst="rect">
              <a:avLst/>
            </a:prstGeom>
          </p:spPr>
          <p:txBody>
            <a:bodyPr lIns="0" tIns="0" rIns="0" bIns="0" rtlCol="0" anchor="t">
              <a:spAutoFit/>
            </a:bodyPr>
            <a:lstStyle/>
            <a:p>
              <a:pPr algn="ctr">
                <a:lnSpc>
                  <a:spcPts val="4320"/>
                </a:lnSpc>
              </a:pPr>
              <a:r>
                <a:rPr lang="en-US" sz="3600" b="1" spc="-72">
                  <a:solidFill>
                    <a:srgbClr val="000000"/>
                  </a:solidFill>
                  <a:latin typeface="Poppins Bold"/>
                  <a:ea typeface="Poppins Bold"/>
                  <a:cs typeface="Poppins Bold"/>
                  <a:sym typeface="Poppins Bold"/>
                </a:rPr>
                <a:t>25.1 per 100,000 live births</a:t>
              </a:r>
            </a:p>
          </p:txBody>
        </p:sp>
        <p:sp>
          <p:nvSpPr>
            <p:cNvPr id="20" name="TextBox 20"/>
            <p:cNvSpPr txBox="1"/>
            <p:nvPr/>
          </p:nvSpPr>
          <p:spPr>
            <a:xfrm>
              <a:off x="240359" y="2253968"/>
              <a:ext cx="3711822" cy="1746250"/>
            </a:xfrm>
            <a:prstGeom prst="rect">
              <a:avLst/>
            </a:prstGeom>
          </p:spPr>
          <p:txBody>
            <a:bodyPr lIns="0" tIns="0" rIns="0" bIns="0" rtlCol="0" anchor="t">
              <a:spAutoFit/>
            </a:bodyPr>
            <a:lstStyle/>
            <a:p>
              <a:pPr algn="ctr">
                <a:lnSpc>
                  <a:spcPts val="2552"/>
                </a:lnSpc>
              </a:pPr>
              <a:r>
                <a:rPr lang="en-US" sz="2127">
                  <a:solidFill>
                    <a:srgbClr val="000000"/>
                  </a:solidFill>
                  <a:latin typeface="Poppins"/>
                  <a:ea typeface="Poppins"/>
                  <a:cs typeface="Poppins"/>
                  <a:sym typeface="Poppins"/>
                </a:rPr>
                <a:t>Maternal Mortality Rate (2018-2022) higher than national rate of 23.2.</a:t>
              </a:r>
            </a:p>
          </p:txBody>
        </p:sp>
      </p:grpSp>
      <p:grpSp>
        <p:nvGrpSpPr>
          <p:cNvPr id="21" name="Group 21"/>
          <p:cNvGrpSpPr/>
          <p:nvPr/>
        </p:nvGrpSpPr>
        <p:grpSpPr>
          <a:xfrm>
            <a:off x="1050744" y="2298347"/>
            <a:ext cx="3469957" cy="3605859"/>
            <a:chOff x="0" y="0"/>
            <a:chExt cx="913898" cy="949691"/>
          </a:xfrm>
        </p:grpSpPr>
        <p:sp>
          <p:nvSpPr>
            <p:cNvPr id="22" name="Freeform 22"/>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FFFFFF"/>
            </a:solidFill>
            <a:ln w="133350" cap="sq">
              <a:solidFill>
                <a:srgbClr val="CB1F2B"/>
              </a:solidFill>
              <a:prstDash val="solid"/>
              <a:miter/>
            </a:ln>
          </p:spPr>
          <p:txBody>
            <a:bodyPr/>
            <a:lstStyle/>
            <a:p>
              <a:endParaRPr lang="en-US"/>
            </a:p>
          </p:txBody>
        </p:sp>
        <p:sp>
          <p:nvSpPr>
            <p:cNvPr id="23" name="TextBox 23"/>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8905059" y="6268942"/>
            <a:ext cx="3469957" cy="3605859"/>
            <a:chOff x="0" y="0"/>
            <a:chExt cx="913898" cy="949691"/>
          </a:xfrm>
        </p:grpSpPr>
        <p:sp>
          <p:nvSpPr>
            <p:cNvPr id="25" name="Freeform 25"/>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FFFFFF"/>
            </a:solidFill>
            <a:ln w="133350" cap="sq">
              <a:solidFill>
                <a:srgbClr val="CB1F2B"/>
              </a:solidFill>
              <a:prstDash val="solid"/>
              <a:miter/>
            </a:ln>
          </p:spPr>
          <p:txBody>
            <a:bodyPr/>
            <a:lstStyle/>
            <a:p>
              <a:endParaRPr lang="en-US"/>
            </a:p>
          </p:txBody>
        </p:sp>
        <p:sp>
          <p:nvSpPr>
            <p:cNvPr id="26" name="TextBox 26"/>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2822691" y="6268942"/>
            <a:ext cx="3469957" cy="3605859"/>
            <a:chOff x="0" y="0"/>
            <a:chExt cx="913898" cy="949691"/>
          </a:xfrm>
        </p:grpSpPr>
        <p:sp>
          <p:nvSpPr>
            <p:cNvPr id="28" name="Freeform 28"/>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FFFFFF"/>
            </a:solidFill>
            <a:ln w="133350" cap="sq">
              <a:solidFill>
                <a:srgbClr val="CB1F2B"/>
              </a:solidFill>
              <a:prstDash val="solid"/>
              <a:miter/>
            </a:ln>
          </p:spPr>
          <p:txBody>
            <a:bodyPr/>
            <a:lstStyle/>
            <a:p>
              <a:endParaRPr lang="en-US"/>
            </a:p>
          </p:txBody>
        </p:sp>
        <p:sp>
          <p:nvSpPr>
            <p:cNvPr id="29" name="TextBox 29"/>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822691" y="2298347"/>
            <a:ext cx="3469958" cy="3605859"/>
            <a:chOff x="0" y="0"/>
            <a:chExt cx="4626610" cy="4807812"/>
          </a:xfrm>
        </p:grpSpPr>
        <p:grpSp>
          <p:nvGrpSpPr>
            <p:cNvPr id="31" name="Group 31"/>
            <p:cNvGrpSpPr/>
            <p:nvPr/>
          </p:nvGrpSpPr>
          <p:grpSpPr>
            <a:xfrm>
              <a:off x="0" y="0"/>
              <a:ext cx="4626610" cy="4807812"/>
              <a:chOff x="0" y="0"/>
              <a:chExt cx="913898" cy="949691"/>
            </a:xfrm>
          </p:grpSpPr>
          <p:sp>
            <p:nvSpPr>
              <p:cNvPr id="32" name="Freeform 32"/>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FFFFFF"/>
              </a:solidFill>
              <a:ln w="133350" cap="sq">
                <a:solidFill>
                  <a:srgbClr val="CB1F2B"/>
                </a:solidFill>
                <a:prstDash val="solid"/>
                <a:miter/>
              </a:ln>
            </p:spPr>
            <p:txBody>
              <a:bodyPr/>
              <a:lstStyle/>
              <a:p>
                <a:endParaRPr lang="en-US"/>
              </a:p>
            </p:txBody>
          </p:sp>
          <p:sp>
            <p:nvSpPr>
              <p:cNvPr id="33" name="TextBox 33"/>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215729" y="359372"/>
              <a:ext cx="4192540" cy="2209800"/>
            </a:xfrm>
            <a:prstGeom prst="rect">
              <a:avLst/>
            </a:prstGeom>
          </p:spPr>
          <p:txBody>
            <a:bodyPr lIns="0" tIns="0" rIns="0" bIns="0" rtlCol="0" anchor="t">
              <a:spAutoFit/>
            </a:bodyPr>
            <a:lstStyle/>
            <a:p>
              <a:pPr algn="ctr">
                <a:lnSpc>
                  <a:spcPts val="4320"/>
                </a:lnSpc>
              </a:pPr>
              <a:r>
                <a:rPr lang="en-US" sz="3600" b="1" spc="-72">
                  <a:solidFill>
                    <a:srgbClr val="000000"/>
                  </a:solidFill>
                  <a:latin typeface="Poppins Bold"/>
                  <a:ea typeface="Poppins Bold"/>
                  <a:cs typeface="Poppins Bold"/>
                  <a:sym typeface="Poppins Bold"/>
                </a:rPr>
                <a:t>60.9 per 10,000 deliveries</a:t>
              </a:r>
            </a:p>
          </p:txBody>
        </p:sp>
        <p:sp>
          <p:nvSpPr>
            <p:cNvPr id="35" name="TextBox 35"/>
            <p:cNvSpPr txBox="1"/>
            <p:nvPr/>
          </p:nvSpPr>
          <p:spPr>
            <a:xfrm>
              <a:off x="456088" y="2651440"/>
              <a:ext cx="3711823" cy="1746250"/>
            </a:xfrm>
            <a:prstGeom prst="rect">
              <a:avLst/>
            </a:prstGeom>
          </p:spPr>
          <p:txBody>
            <a:bodyPr lIns="0" tIns="0" rIns="0" bIns="0" rtlCol="0" anchor="t">
              <a:spAutoFit/>
            </a:bodyPr>
            <a:lstStyle/>
            <a:p>
              <a:pPr algn="ctr">
                <a:lnSpc>
                  <a:spcPts val="2552"/>
                </a:lnSpc>
              </a:pPr>
              <a:r>
                <a:rPr lang="en-US" sz="2127">
                  <a:solidFill>
                    <a:srgbClr val="000000"/>
                  </a:solidFill>
                  <a:latin typeface="Poppins"/>
                  <a:ea typeface="Poppins"/>
                  <a:cs typeface="Poppins"/>
                  <a:sym typeface="Poppins"/>
                </a:rPr>
                <a:t>Severe Maternal Morbidity in 2021. Increasing from previous years.</a:t>
              </a:r>
            </a:p>
          </p:txBody>
        </p:sp>
      </p:grpSp>
      <p:grpSp>
        <p:nvGrpSpPr>
          <p:cNvPr id="36" name="Group 36"/>
          <p:cNvGrpSpPr/>
          <p:nvPr/>
        </p:nvGrpSpPr>
        <p:grpSpPr>
          <a:xfrm>
            <a:off x="5140677" y="6930936"/>
            <a:ext cx="3144405" cy="2285788"/>
            <a:chOff x="0" y="0"/>
            <a:chExt cx="4192540" cy="3047718"/>
          </a:xfrm>
        </p:grpSpPr>
        <p:sp>
          <p:nvSpPr>
            <p:cNvPr id="37" name="TextBox 37"/>
            <p:cNvSpPr txBox="1"/>
            <p:nvPr/>
          </p:nvSpPr>
          <p:spPr>
            <a:xfrm>
              <a:off x="0" y="-66675"/>
              <a:ext cx="4192540" cy="1285875"/>
            </a:xfrm>
            <a:prstGeom prst="rect">
              <a:avLst/>
            </a:prstGeom>
          </p:spPr>
          <p:txBody>
            <a:bodyPr lIns="0" tIns="0" rIns="0" bIns="0" rtlCol="0" anchor="t">
              <a:spAutoFit/>
            </a:bodyPr>
            <a:lstStyle/>
            <a:p>
              <a:pPr algn="ctr">
                <a:lnSpc>
                  <a:spcPts val="7200"/>
                </a:lnSpc>
              </a:pPr>
              <a:r>
                <a:rPr lang="en-US" sz="6000" b="1" spc="-120">
                  <a:solidFill>
                    <a:srgbClr val="000000"/>
                  </a:solidFill>
                  <a:latin typeface="Poppins Bold"/>
                  <a:ea typeface="Poppins Bold"/>
                  <a:cs typeface="Poppins Bold"/>
                  <a:sym typeface="Poppins Bold"/>
                </a:rPr>
                <a:t>29.8%</a:t>
              </a:r>
            </a:p>
          </p:txBody>
        </p:sp>
        <p:sp>
          <p:nvSpPr>
            <p:cNvPr id="38" name="TextBox 38"/>
            <p:cNvSpPr txBox="1"/>
            <p:nvPr/>
          </p:nvSpPr>
          <p:spPr>
            <a:xfrm>
              <a:off x="240359" y="1301468"/>
              <a:ext cx="3711822" cy="1746250"/>
            </a:xfrm>
            <a:prstGeom prst="rect">
              <a:avLst/>
            </a:prstGeom>
          </p:spPr>
          <p:txBody>
            <a:bodyPr lIns="0" tIns="0" rIns="0" bIns="0" rtlCol="0" anchor="t">
              <a:spAutoFit/>
            </a:bodyPr>
            <a:lstStyle/>
            <a:p>
              <a:pPr algn="ctr">
                <a:lnSpc>
                  <a:spcPts val="2552"/>
                </a:lnSpc>
              </a:pPr>
              <a:r>
                <a:rPr lang="en-US" sz="2127">
                  <a:solidFill>
                    <a:srgbClr val="000000"/>
                  </a:solidFill>
                  <a:latin typeface="Poppins"/>
                  <a:ea typeface="Poppins"/>
                  <a:cs typeface="Poppins"/>
                  <a:sym typeface="Poppins"/>
                </a:rPr>
                <a:t>2024 CAH NTSV C/S rate compared to non-CAH NTSV C/S rate of 23.9%</a:t>
              </a:r>
            </a:p>
          </p:txBody>
        </p:sp>
      </p:grpSp>
      <p:grpSp>
        <p:nvGrpSpPr>
          <p:cNvPr id="39" name="Group 39"/>
          <p:cNvGrpSpPr/>
          <p:nvPr/>
        </p:nvGrpSpPr>
        <p:grpSpPr>
          <a:xfrm>
            <a:off x="8895534" y="2298347"/>
            <a:ext cx="3469957" cy="3605859"/>
            <a:chOff x="0" y="0"/>
            <a:chExt cx="4626610" cy="4807812"/>
          </a:xfrm>
        </p:grpSpPr>
        <p:grpSp>
          <p:nvGrpSpPr>
            <p:cNvPr id="40" name="Group 40"/>
            <p:cNvGrpSpPr/>
            <p:nvPr/>
          </p:nvGrpSpPr>
          <p:grpSpPr>
            <a:xfrm>
              <a:off x="0" y="0"/>
              <a:ext cx="4626610" cy="4807812"/>
              <a:chOff x="0" y="0"/>
              <a:chExt cx="913898" cy="949691"/>
            </a:xfrm>
          </p:grpSpPr>
          <p:sp>
            <p:nvSpPr>
              <p:cNvPr id="41" name="Freeform 41"/>
              <p:cNvSpPr/>
              <p:nvPr/>
            </p:nvSpPr>
            <p:spPr>
              <a:xfrm>
                <a:off x="0" y="0"/>
                <a:ext cx="913898" cy="949691"/>
              </a:xfrm>
              <a:custGeom>
                <a:avLst/>
                <a:gdLst/>
                <a:ahLst/>
                <a:cxnLst/>
                <a:rect l="l" t="t" r="r" b="b"/>
                <a:pathLst>
                  <a:path w="913898" h="949691">
                    <a:moveTo>
                      <a:pt x="0" y="0"/>
                    </a:moveTo>
                    <a:lnTo>
                      <a:pt x="913898" y="0"/>
                    </a:lnTo>
                    <a:lnTo>
                      <a:pt x="913898" y="949691"/>
                    </a:lnTo>
                    <a:lnTo>
                      <a:pt x="0" y="949691"/>
                    </a:lnTo>
                    <a:close/>
                  </a:path>
                </a:pathLst>
              </a:custGeom>
              <a:solidFill>
                <a:srgbClr val="FFFFFF"/>
              </a:solidFill>
              <a:ln w="133350" cap="sq">
                <a:solidFill>
                  <a:srgbClr val="CB1F2B"/>
                </a:solidFill>
                <a:prstDash val="solid"/>
                <a:miter/>
              </a:ln>
            </p:spPr>
            <p:txBody>
              <a:bodyPr/>
              <a:lstStyle/>
              <a:p>
                <a:endParaRPr lang="en-US"/>
              </a:p>
            </p:txBody>
          </p:sp>
          <p:sp>
            <p:nvSpPr>
              <p:cNvPr id="42" name="TextBox 42"/>
              <p:cNvSpPr txBox="1"/>
              <p:nvPr/>
            </p:nvSpPr>
            <p:spPr>
              <a:xfrm>
                <a:off x="0" y="-57150"/>
                <a:ext cx="913898" cy="1006841"/>
              </a:xfrm>
              <a:prstGeom prst="rect">
                <a:avLst/>
              </a:prstGeom>
            </p:spPr>
            <p:txBody>
              <a:bodyPr lIns="50800" tIns="50800" rIns="50800" bIns="50800" rtlCol="0" anchor="ctr"/>
              <a:lstStyle/>
              <a:p>
                <a:pPr algn="ctr">
                  <a:lnSpc>
                    <a:spcPts val="2659"/>
                  </a:lnSpc>
                </a:pPr>
                <a:endParaRPr/>
              </a:p>
            </p:txBody>
          </p:sp>
        </p:grpSp>
        <p:sp>
          <p:nvSpPr>
            <p:cNvPr id="43" name="TextBox 43"/>
            <p:cNvSpPr txBox="1"/>
            <p:nvPr/>
          </p:nvSpPr>
          <p:spPr>
            <a:xfrm>
              <a:off x="164856" y="851886"/>
              <a:ext cx="4192540" cy="1063625"/>
            </a:xfrm>
            <a:prstGeom prst="rect">
              <a:avLst/>
            </a:prstGeom>
          </p:spPr>
          <p:txBody>
            <a:bodyPr lIns="0" tIns="0" rIns="0" bIns="0" rtlCol="0" anchor="t">
              <a:spAutoFit/>
            </a:bodyPr>
            <a:lstStyle/>
            <a:p>
              <a:pPr algn="ctr">
                <a:lnSpc>
                  <a:spcPts val="6000"/>
                </a:lnSpc>
              </a:pPr>
              <a:r>
                <a:rPr lang="en-US" sz="5000" b="1" spc="-100">
                  <a:solidFill>
                    <a:srgbClr val="000000"/>
                  </a:solidFill>
                  <a:latin typeface="Poppins Bold"/>
                  <a:ea typeface="Poppins Bold"/>
                  <a:cs typeface="Poppins Bold"/>
                  <a:sym typeface="Poppins Bold"/>
                </a:rPr>
                <a:t>60%</a:t>
              </a:r>
            </a:p>
          </p:txBody>
        </p:sp>
        <p:sp>
          <p:nvSpPr>
            <p:cNvPr id="44" name="TextBox 44"/>
            <p:cNvSpPr txBox="1"/>
            <p:nvPr/>
          </p:nvSpPr>
          <p:spPr>
            <a:xfrm>
              <a:off x="405214" y="1997779"/>
              <a:ext cx="3711822" cy="2178050"/>
            </a:xfrm>
            <a:prstGeom prst="rect">
              <a:avLst/>
            </a:prstGeom>
          </p:spPr>
          <p:txBody>
            <a:bodyPr lIns="0" tIns="0" rIns="0" bIns="0" rtlCol="0" anchor="t">
              <a:spAutoFit/>
            </a:bodyPr>
            <a:lstStyle/>
            <a:p>
              <a:pPr algn="ctr">
                <a:lnSpc>
                  <a:spcPts val="2552"/>
                </a:lnSpc>
              </a:pPr>
              <a:r>
                <a:rPr lang="en-US" sz="2127">
                  <a:solidFill>
                    <a:srgbClr val="000000"/>
                  </a:solidFill>
                  <a:latin typeface="Poppins"/>
                  <a:ea typeface="Poppins"/>
                  <a:cs typeface="Poppins"/>
                  <a:sym typeface="Poppins"/>
                </a:rPr>
                <a:t>Maternal deaths occur during the postpartum period (up to 1 year).</a:t>
              </a:r>
            </a:p>
            <a:p>
              <a:pPr algn="ctr">
                <a:lnSpc>
                  <a:spcPts val="2552"/>
                </a:lnSpc>
              </a:pPr>
              <a:endParaRPr lang="en-US" sz="2127">
                <a:solidFill>
                  <a:srgbClr val="000000"/>
                </a:solidFill>
                <a:latin typeface="Poppins"/>
                <a:ea typeface="Poppins"/>
                <a:cs typeface="Poppins"/>
                <a:sym typeface="Poppins"/>
              </a:endParaRPr>
            </a:p>
          </p:txBody>
        </p:sp>
      </p:grpSp>
      <p:grpSp>
        <p:nvGrpSpPr>
          <p:cNvPr id="45" name="Group 45"/>
          <p:cNvGrpSpPr/>
          <p:nvPr/>
        </p:nvGrpSpPr>
        <p:grpSpPr>
          <a:xfrm>
            <a:off x="1015392" y="6256632"/>
            <a:ext cx="3469958" cy="3606165"/>
            <a:chOff x="0" y="0"/>
            <a:chExt cx="4626610" cy="4808220"/>
          </a:xfrm>
        </p:grpSpPr>
        <p:grpSp>
          <p:nvGrpSpPr>
            <p:cNvPr id="46" name="Group 46"/>
            <p:cNvGrpSpPr/>
            <p:nvPr/>
          </p:nvGrpSpPr>
          <p:grpSpPr>
            <a:xfrm>
              <a:off x="0" y="0"/>
              <a:ext cx="4626610" cy="4808220"/>
              <a:chOff x="0" y="0"/>
              <a:chExt cx="995893" cy="1034985"/>
            </a:xfrm>
          </p:grpSpPr>
          <p:sp>
            <p:nvSpPr>
              <p:cNvPr id="47" name="Freeform 47"/>
              <p:cNvSpPr/>
              <p:nvPr/>
            </p:nvSpPr>
            <p:spPr>
              <a:xfrm>
                <a:off x="0" y="0"/>
                <a:ext cx="995893" cy="1034985"/>
              </a:xfrm>
              <a:custGeom>
                <a:avLst/>
                <a:gdLst/>
                <a:ahLst/>
                <a:cxnLst/>
                <a:rect l="l" t="t" r="r" b="b"/>
                <a:pathLst>
                  <a:path w="995893" h="1034985">
                    <a:moveTo>
                      <a:pt x="0" y="0"/>
                    </a:moveTo>
                    <a:lnTo>
                      <a:pt x="995893" y="0"/>
                    </a:lnTo>
                    <a:lnTo>
                      <a:pt x="995893" y="1034985"/>
                    </a:lnTo>
                    <a:lnTo>
                      <a:pt x="0" y="1034985"/>
                    </a:lnTo>
                    <a:close/>
                  </a:path>
                </a:pathLst>
              </a:custGeom>
              <a:solidFill>
                <a:srgbClr val="FFFFFF"/>
              </a:solidFill>
              <a:ln w="133350" cap="sq">
                <a:solidFill>
                  <a:srgbClr val="CB1F2B"/>
                </a:solidFill>
                <a:prstDash val="solid"/>
                <a:miter/>
              </a:ln>
            </p:spPr>
            <p:txBody>
              <a:bodyPr/>
              <a:lstStyle/>
              <a:p>
                <a:endParaRPr lang="en-US"/>
              </a:p>
            </p:txBody>
          </p:sp>
          <p:sp>
            <p:nvSpPr>
              <p:cNvPr id="48" name="TextBox 48"/>
              <p:cNvSpPr txBox="1"/>
              <p:nvPr/>
            </p:nvSpPr>
            <p:spPr>
              <a:xfrm>
                <a:off x="0" y="-57150"/>
                <a:ext cx="995893" cy="1092135"/>
              </a:xfrm>
              <a:prstGeom prst="rect">
                <a:avLst/>
              </a:prstGeom>
            </p:spPr>
            <p:txBody>
              <a:bodyPr lIns="50800" tIns="50800" rIns="50800" bIns="50800" rtlCol="0" anchor="ctr"/>
              <a:lstStyle/>
              <a:p>
                <a:pPr algn="ctr">
                  <a:lnSpc>
                    <a:spcPts val="2659"/>
                  </a:lnSpc>
                </a:pPr>
                <a:endParaRPr/>
              </a:p>
            </p:txBody>
          </p:sp>
        </p:grpSp>
        <p:sp>
          <p:nvSpPr>
            <p:cNvPr id="49" name="TextBox 49"/>
            <p:cNvSpPr txBox="1"/>
            <p:nvPr/>
          </p:nvSpPr>
          <p:spPr>
            <a:xfrm>
              <a:off x="215900" y="750441"/>
              <a:ext cx="4192540" cy="1175970"/>
            </a:xfrm>
            <a:prstGeom prst="rect">
              <a:avLst/>
            </a:prstGeom>
          </p:spPr>
          <p:txBody>
            <a:bodyPr lIns="0" tIns="0" rIns="0" bIns="0" rtlCol="0" anchor="t">
              <a:spAutoFit/>
            </a:bodyPr>
            <a:lstStyle/>
            <a:p>
              <a:pPr algn="ctr">
                <a:lnSpc>
                  <a:spcPts val="6607"/>
                </a:lnSpc>
              </a:pPr>
              <a:r>
                <a:rPr lang="en-US" sz="5506" b="1" spc="-110">
                  <a:solidFill>
                    <a:srgbClr val="000000"/>
                  </a:solidFill>
                  <a:latin typeface="Poppins Bold"/>
                  <a:ea typeface="Poppins Bold"/>
                  <a:cs typeface="Poppins Bold"/>
                  <a:sym typeface="Poppins Bold"/>
                </a:rPr>
                <a:t>11.1%</a:t>
              </a:r>
            </a:p>
          </p:txBody>
        </p:sp>
        <p:sp>
          <p:nvSpPr>
            <p:cNvPr id="50" name="TextBox 50"/>
            <p:cNvSpPr txBox="1"/>
            <p:nvPr/>
          </p:nvSpPr>
          <p:spPr>
            <a:xfrm>
              <a:off x="456259" y="2000336"/>
              <a:ext cx="3711823" cy="2000293"/>
            </a:xfrm>
            <a:prstGeom prst="rect">
              <a:avLst/>
            </a:prstGeom>
          </p:spPr>
          <p:txBody>
            <a:bodyPr lIns="0" tIns="0" rIns="0" bIns="0" rtlCol="0" anchor="t">
              <a:spAutoFit/>
            </a:bodyPr>
            <a:lstStyle/>
            <a:p>
              <a:pPr algn="ctr">
                <a:lnSpc>
                  <a:spcPts val="2342"/>
                </a:lnSpc>
              </a:pPr>
              <a:r>
                <a:rPr lang="en-US" sz="1952">
                  <a:solidFill>
                    <a:srgbClr val="000000"/>
                  </a:solidFill>
                  <a:latin typeface="Poppins"/>
                  <a:ea typeface="Poppins"/>
                  <a:cs typeface="Poppins"/>
                  <a:sym typeface="Poppins"/>
                </a:rPr>
                <a:t>Preterm birth rate in 2023. </a:t>
              </a:r>
            </a:p>
            <a:p>
              <a:pPr algn="ctr">
                <a:lnSpc>
                  <a:spcPts val="2342"/>
                </a:lnSpc>
              </a:pPr>
              <a:r>
                <a:rPr lang="en-US" sz="1952">
                  <a:solidFill>
                    <a:srgbClr val="000000"/>
                  </a:solidFill>
                  <a:latin typeface="Poppins"/>
                  <a:ea typeface="Poppins"/>
                  <a:cs typeface="Poppins"/>
                  <a:sym typeface="Poppins"/>
                </a:rPr>
                <a:t>An increase from 8.7% in 2013. National rate 10.4%</a:t>
              </a:r>
            </a:p>
          </p:txBody>
        </p:sp>
      </p:grpSp>
      <p:grpSp>
        <p:nvGrpSpPr>
          <p:cNvPr id="51" name="Group 51"/>
          <p:cNvGrpSpPr/>
          <p:nvPr/>
        </p:nvGrpSpPr>
        <p:grpSpPr>
          <a:xfrm>
            <a:off x="1182931" y="3220631"/>
            <a:ext cx="3134880" cy="1961938"/>
            <a:chOff x="0" y="0"/>
            <a:chExt cx="4179840" cy="2615918"/>
          </a:xfrm>
        </p:grpSpPr>
        <p:sp>
          <p:nvSpPr>
            <p:cNvPr id="52" name="TextBox 52"/>
            <p:cNvSpPr txBox="1"/>
            <p:nvPr/>
          </p:nvSpPr>
          <p:spPr>
            <a:xfrm>
              <a:off x="0" y="-66675"/>
              <a:ext cx="4179840" cy="1285875"/>
            </a:xfrm>
            <a:prstGeom prst="rect">
              <a:avLst/>
            </a:prstGeom>
          </p:spPr>
          <p:txBody>
            <a:bodyPr lIns="0" tIns="0" rIns="0" bIns="0" rtlCol="0" anchor="t">
              <a:spAutoFit/>
            </a:bodyPr>
            <a:lstStyle/>
            <a:p>
              <a:pPr algn="ctr">
                <a:lnSpc>
                  <a:spcPts val="7200"/>
                </a:lnSpc>
              </a:pPr>
              <a:r>
                <a:rPr lang="en-US" sz="6000" b="1" spc="-120">
                  <a:solidFill>
                    <a:srgbClr val="000000"/>
                  </a:solidFill>
                  <a:latin typeface="Poppins Bold"/>
                  <a:ea typeface="Poppins Bold"/>
                  <a:cs typeface="Poppins Bold"/>
                  <a:sym typeface="Poppins Bold"/>
                </a:rPr>
                <a:t>43 of 84</a:t>
              </a:r>
            </a:p>
          </p:txBody>
        </p:sp>
        <p:sp>
          <p:nvSpPr>
            <p:cNvPr id="53" name="TextBox 53"/>
            <p:cNvSpPr txBox="1"/>
            <p:nvPr/>
          </p:nvSpPr>
          <p:spPr>
            <a:xfrm>
              <a:off x="239631" y="1301468"/>
              <a:ext cx="3700579" cy="1314450"/>
            </a:xfrm>
            <a:prstGeom prst="rect">
              <a:avLst/>
            </a:prstGeom>
          </p:spPr>
          <p:txBody>
            <a:bodyPr lIns="0" tIns="0" rIns="0" bIns="0" rtlCol="0" anchor="t">
              <a:spAutoFit/>
            </a:bodyPr>
            <a:lstStyle/>
            <a:p>
              <a:pPr algn="ctr">
                <a:lnSpc>
                  <a:spcPts val="2552"/>
                </a:lnSpc>
              </a:pPr>
              <a:r>
                <a:rPr lang="en-US" sz="2127">
                  <a:solidFill>
                    <a:srgbClr val="000000"/>
                  </a:solidFill>
                  <a:latin typeface="Poppins"/>
                  <a:ea typeface="Poppins"/>
                  <a:cs typeface="Poppins"/>
                  <a:sym typeface="Poppins"/>
                </a:rPr>
                <a:t>Nebraska Hospitals provide delivery services. </a:t>
              </a:r>
            </a:p>
          </p:txBody>
        </p:sp>
      </p:grpSp>
      <p:grpSp>
        <p:nvGrpSpPr>
          <p:cNvPr id="54" name="Group 54"/>
          <p:cNvGrpSpPr/>
          <p:nvPr/>
        </p:nvGrpSpPr>
        <p:grpSpPr>
          <a:xfrm>
            <a:off x="9058310" y="6790032"/>
            <a:ext cx="3144405" cy="2285788"/>
            <a:chOff x="0" y="0"/>
            <a:chExt cx="4192540" cy="3047718"/>
          </a:xfrm>
        </p:grpSpPr>
        <p:sp>
          <p:nvSpPr>
            <p:cNvPr id="55" name="TextBox 55"/>
            <p:cNvSpPr txBox="1"/>
            <p:nvPr/>
          </p:nvSpPr>
          <p:spPr>
            <a:xfrm>
              <a:off x="0" y="-66675"/>
              <a:ext cx="4192540" cy="1285875"/>
            </a:xfrm>
            <a:prstGeom prst="rect">
              <a:avLst/>
            </a:prstGeom>
          </p:spPr>
          <p:txBody>
            <a:bodyPr lIns="0" tIns="0" rIns="0" bIns="0" rtlCol="0" anchor="t">
              <a:spAutoFit/>
            </a:bodyPr>
            <a:lstStyle/>
            <a:p>
              <a:pPr algn="ctr">
                <a:lnSpc>
                  <a:spcPts val="7200"/>
                </a:lnSpc>
              </a:pPr>
              <a:r>
                <a:rPr lang="en-US" sz="6000" b="1" spc="-120">
                  <a:solidFill>
                    <a:srgbClr val="000000"/>
                  </a:solidFill>
                  <a:latin typeface="Poppins Bold"/>
                  <a:ea typeface="Poppins Bold"/>
                  <a:cs typeface="Poppins Bold"/>
                  <a:sym typeface="Poppins Bold"/>
                </a:rPr>
                <a:t>D</a:t>
              </a:r>
            </a:p>
          </p:txBody>
        </p:sp>
        <p:sp>
          <p:nvSpPr>
            <p:cNvPr id="56" name="TextBox 56"/>
            <p:cNvSpPr txBox="1"/>
            <p:nvPr/>
          </p:nvSpPr>
          <p:spPr>
            <a:xfrm>
              <a:off x="240359" y="1301468"/>
              <a:ext cx="3711822" cy="1746250"/>
            </a:xfrm>
            <a:prstGeom prst="rect">
              <a:avLst/>
            </a:prstGeom>
          </p:spPr>
          <p:txBody>
            <a:bodyPr lIns="0" tIns="0" rIns="0" bIns="0" rtlCol="0" anchor="t">
              <a:spAutoFit/>
            </a:bodyPr>
            <a:lstStyle/>
            <a:p>
              <a:pPr algn="ctr">
                <a:lnSpc>
                  <a:spcPts val="2552"/>
                </a:lnSpc>
              </a:pPr>
              <a:r>
                <a:rPr lang="en-US" sz="2127">
                  <a:solidFill>
                    <a:srgbClr val="000000"/>
                  </a:solidFill>
                  <a:latin typeface="Poppins"/>
                  <a:ea typeface="Poppins"/>
                  <a:cs typeface="Poppins"/>
                  <a:sym typeface="Poppins"/>
                </a:rPr>
                <a:t>Grade on the Policy Center Maternal Mental Health Report Card.</a:t>
              </a:r>
            </a:p>
          </p:txBody>
        </p:sp>
      </p:grpSp>
      <p:grpSp>
        <p:nvGrpSpPr>
          <p:cNvPr id="57" name="Group 57"/>
          <p:cNvGrpSpPr/>
          <p:nvPr/>
        </p:nvGrpSpPr>
        <p:grpSpPr>
          <a:xfrm>
            <a:off x="12984616" y="6866232"/>
            <a:ext cx="3144405" cy="2133388"/>
            <a:chOff x="0" y="0"/>
            <a:chExt cx="4192540" cy="2844518"/>
          </a:xfrm>
        </p:grpSpPr>
        <p:sp>
          <p:nvSpPr>
            <p:cNvPr id="58" name="TextBox 58"/>
            <p:cNvSpPr txBox="1"/>
            <p:nvPr/>
          </p:nvSpPr>
          <p:spPr>
            <a:xfrm>
              <a:off x="0" y="-38100"/>
              <a:ext cx="4192540" cy="1485900"/>
            </a:xfrm>
            <a:prstGeom prst="rect">
              <a:avLst/>
            </a:prstGeom>
          </p:spPr>
          <p:txBody>
            <a:bodyPr lIns="0" tIns="0" rIns="0" bIns="0" rtlCol="0" anchor="t">
              <a:spAutoFit/>
            </a:bodyPr>
            <a:lstStyle/>
            <a:p>
              <a:pPr algn="ctr">
                <a:lnSpc>
                  <a:spcPts val="4320"/>
                </a:lnSpc>
              </a:pPr>
              <a:r>
                <a:rPr lang="en-US" sz="3600" b="1" spc="-72">
                  <a:solidFill>
                    <a:srgbClr val="000000"/>
                  </a:solidFill>
                  <a:latin typeface="Poppins Bold"/>
                  <a:ea typeface="Poppins Bold"/>
                  <a:cs typeface="Poppins Bold"/>
                  <a:sym typeface="Poppins Bold"/>
                </a:rPr>
                <a:t>5.8 per 1,000 live births</a:t>
              </a:r>
            </a:p>
          </p:txBody>
        </p:sp>
        <p:sp>
          <p:nvSpPr>
            <p:cNvPr id="59" name="TextBox 59"/>
            <p:cNvSpPr txBox="1"/>
            <p:nvPr/>
          </p:nvSpPr>
          <p:spPr>
            <a:xfrm>
              <a:off x="240359" y="1530068"/>
              <a:ext cx="3711822" cy="1314450"/>
            </a:xfrm>
            <a:prstGeom prst="rect">
              <a:avLst/>
            </a:prstGeom>
          </p:spPr>
          <p:txBody>
            <a:bodyPr lIns="0" tIns="0" rIns="0" bIns="0" rtlCol="0" anchor="t">
              <a:spAutoFit/>
            </a:bodyPr>
            <a:lstStyle/>
            <a:p>
              <a:pPr algn="ctr">
                <a:lnSpc>
                  <a:spcPts val="2552"/>
                </a:lnSpc>
              </a:pPr>
              <a:r>
                <a:rPr lang="en-US" sz="2127">
                  <a:solidFill>
                    <a:srgbClr val="000000"/>
                  </a:solidFill>
                  <a:latin typeface="Poppins"/>
                  <a:ea typeface="Poppins"/>
                  <a:cs typeface="Poppins"/>
                  <a:sym typeface="Poppins"/>
                </a:rPr>
                <a:t>Infant  Mortality Rate (2022) higher than national rate of 5.6.</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6" ma:contentTypeDescription="Create a new document." ma:contentTypeScope="" ma:versionID="8a82b61538a0c2f395b98b9486b55658">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4a69866977b451e422dcc2be3a5c9bb1"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Props1.xml><?xml version="1.0" encoding="utf-8"?>
<ds:datastoreItem xmlns:ds="http://schemas.openxmlformats.org/officeDocument/2006/customXml" ds:itemID="{EEFAD35B-02FC-408B-8E24-5185AE92A63F}"/>
</file>

<file path=customXml/itemProps2.xml><?xml version="1.0" encoding="utf-8"?>
<ds:datastoreItem xmlns:ds="http://schemas.openxmlformats.org/officeDocument/2006/customXml" ds:itemID="{DD3FBD13-BB76-408E-B19F-B0C2559CBC13}"/>
</file>

<file path=customXml/itemProps3.xml><?xml version="1.0" encoding="utf-8"?>
<ds:datastoreItem xmlns:ds="http://schemas.openxmlformats.org/officeDocument/2006/customXml" ds:itemID="{1599FF66-31A6-4C65-B016-9696BFCE5F16}"/>
</file>

<file path=docProps/app.xml><?xml version="1.0" encoding="utf-8"?>
<Properties xmlns="http://schemas.openxmlformats.org/officeDocument/2006/extended-properties" xmlns:vt="http://schemas.openxmlformats.org/officeDocument/2006/docPropsVTypes">
  <TotalTime>4</TotalTime>
  <Words>2392</Words>
  <Application>Microsoft Office PowerPoint</Application>
  <PresentationFormat>Custom</PresentationFormat>
  <Paragraphs>334</Paragraphs>
  <Slides>35</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Canva Sans Bold</vt:lpstr>
      <vt:lpstr>Arial</vt:lpstr>
      <vt:lpstr>Barlow Heavy</vt:lpstr>
      <vt:lpstr>Barlow</vt:lpstr>
      <vt:lpstr>Inter</vt:lpstr>
      <vt:lpstr>Barlow Ultra-Bold</vt:lpstr>
      <vt:lpstr>Poppins Bold</vt:lpstr>
      <vt:lpstr>Poppins</vt:lpstr>
      <vt:lpstr>Canva Sans</vt:lpstr>
      <vt:lpstr>Raleway Bold</vt:lpstr>
      <vt:lpstr>Poppins Medium</vt:lpstr>
      <vt:lpstr>Barlow Bold</vt:lpstr>
      <vt:lpstr>Poppins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 2025 CAH/RHC Quality Conference</dc:title>
  <dc:creator>Amber Kavan</dc:creator>
  <cp:lastModifiedBy>Amber Kavan</cp:lastModifiedBy>
  <cp:revision>2</cp:revision>
  <dcterms:created xsi:type="dcterms:W3CDTF">2006-08-16T00:00:00Z</dcterms:created>
  <dcterms:modified xsi:type="dcterms:W3CDTF">2025-11-17T18:29:34Z</dcterms:modified>
  <dc:identifier>DAGwhRwIV0U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ies>
</file>