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60" r:id="rId5"/>
    <p:sldId id="259" r:id="rId6"/>
    <p:sldId id="264" r:id="rId7"/>
    <p:sldId id="265" r:id="rId8"/>
    <p:sldId id="263" r:id="rId9"/>
  </p:sldIdLst>
  <p:sldSz cx="18288000" cy="10287000"/>
  <p:notesSz cx="6858000" cy="9144000"/>
  <p:embeddedFontLst>
    <p:embeddedFont>
      <p:font typeface="Montserrat Classic" panose="020B0604020202020204" charset="0"/>
      <p:regular r:id="rId11"/>
    </p:embeddedFont>
    <p:embeddedFont>
      <p:font typeface="Montserrat Extra-Bold" panose="020B0604020202020204" charset="0"/>
      <p:regular r:id="rId12"/>
    </p:embeddedFont>
    <p:embeddedFont>
      <p:font typeface="Montserrat Extra-Bold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1271" autoAdjust="0"/>
  </p:normalViewPr>
  <p:slideViewPr>
    <p:cSldViewPr>
      <p:cViewPr varScale="1">
        <p:scale>
          <a:sx n="46" d="100"/>
          <a:sy n="46" d="100"/>
        </p:scale>
        <p:origin x="215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77E44-8E8E-4D6F-850B-02ABBA9DF1EB}"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4F4CC-B5C9-47B8-A142-AFF49DFF6698}" type="slidenum">
              <a:rPr lang="en-US" smtClean="0"/>
              <a:t>‹#›</a:t>
            </a:fld>
            <a:endParaRPr lang="en-US"/>
          </a:p>
        </p:txBody>
      </p:sp>
    </p:spTree>
    <p:extLst>
      <p:ext uri="{BB962C8B-B14F-4D97-AF65-F5344CB8AC3E}">
        <p14:creationId xmlns:p14="http://schemas.microsoft.com/office/powerpoint/2010/main" val="229637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Beatrice Community Hospital (BCH) is a 25-bed Critical Access Hospital (CAH) in southeast Nebraska covering Gage County as well as several surrounding counties for care close to home.  In 2023, we had 8,243 Emergency Department visits, 1,051 Acute Care admission, and 49,444 clinic visits.  We have 545 employees and 58 employed providers</a:t>
            </a:r>
          </a:p>
          <a:p>
            <a:pPr marL="342900" indent="-342900">
              <a:lnSpc>
                <a:spcPts val="3359"/>
              </a:lnSpc>
              <a:buFont typeface="Arial" panose="020B0604020202020204" pitchFamily="34" charset="0"/>
              <a:buChar char="•"/>
            </a:pPr>
            <a:r>
              <a:rPr lang="en-US" sz="2400" dirty="0">
                <a:solidFill>
                  <a:srgbClr val="2D262A"/>
                </a:solidFill>
                <a:latin typeface="Montserrat Classic"/>
              </a:rPr>
              <a:t>We offer:</a:t>
            </a:r>
          </a:p>
          <a:p>
            <a:pPr marL="800100" lvl="1" indent="-342900">
              <a:lnSpc>
                <a:spcPts val="3359"/>
              </a:lnSpc>
              <a:buFont typeface="Arial" panose="020B0604020202020204" pitchFamily="34" charset="0"/>
              <a:buChar char="•"/>
            </a:pPr>
            <a:r>
              <a:rPr lang="en-US" sz="2400" dirty="0">
                <a:solidFill>
                  <a:srgbClr val="2D262A"/>
                </a:solidFill>
                <a:latin typeface="Montserrat Classic"/>
              </a:rPr>
              <a:t>Rehabilitation Services</a:t>
            </a:r>
          </a:p>
          <a:p>
            <a:pPr marL="800100" lvl="1" indent="-342900">
              <a:lnSpc>
                <a:spcPts val="3359"/>
              </a:lnSpc>
              <a:buFont typeface="Arial" panose="020B0604020202020204" pitchFamily="34" charset="0"/>
              <a:buChar char="•"/>
            </a:pPr>
            <a:r>
              <a:rPr lang="en-US" sz="2400" dirty="0">
                <a:solidFill>
                  <a:srgbClr val="2D262A"/>
                </a:solidFill>
                <a:latin typeface="Montserrat Classic"/>
              </a:rPr>
              <a:t>Express Care</a:t>
            </a:r>
          </a:p>
          <a:p>
            <a:pPr marL="800100" lvl="1" indent="-342900">
              <a:lnSpc>
                <a:spcPts val="3359"/>
              </a:lnSpc>
              <a:buFont typeface="Arial" panose="020B0604020202020204" pitchFamily="34" charset="0"/>
              <a:buChar char="•"/>
            </a:pPr>
            <a:r>
              <a:rPr lang="en-US" sz="2400" dirty="0">
                <a:solidFill>
                  <a:srgbClr val="2D262A"/>
                </a:solidFill>
                <a:latin typeface="Montserrat Classic"/>
              </a:rPr>
              <a:t>BFIM</a:t>
            </a:r>
          </a:p>
          <a:p>
            <a:pPr marL="800100" lvl="1" indent="-342900">
              <a:lnSpc>
                <a:spcPts val="3359"/>
              </a:lnSpc>
              <a:buFont typeface="Arial" panose="020B0604020202020204" pitchFamily="34" charset="0"/>
              <a:buChar char="•"/>
            </a:pPr>
            <a:r>
              <a:rPr lang="en-US" sz="2400" dirty="0">
                <a:solidFill>
                  <a:srgbClr val="2D262A"/>
                </a:solidFill>
                <a:latin typeface="Montserrat Classic"/>
              </a:rPr>
              <a:t>Women’s &amp; Children’s Clinic </a:t>
            </a:r>
          </a:p>
          <a:p>
            <a:pPr marL="800100" lvl="1" indent="-342900">
              <a:lnSpc>
                <a:spcPts val="3359"/>
              </a:lnSpc>
              <a:buFont typeface="Arial" panose="020B0604020202020204" pitchFamily="34" charset="0"/>
              <a:buChar char="•"/>
            </a:pPr>
            <a:r>
              <a:rPr lang="en-US" sz="2400" dirty="0">
                <a:solidFill>
                  <a:srgbClr val="2D262A"/>
                </a:solidFill>
                <a:latin typeface="Montserrat Classic"/>
              </a:rPr>
              <a:t>General Surgery</a:t>
            </a:r>
          </a:p>
          <a:p>
            <a:pPr marL="800100" lvl="1" indent="-342900">
              <a:lnSpc>
                <a:spcPts val="3359"/>
              </a:lnSpc>
              <a:buFont typeface="Arial" panose="020B0604020202020204" pitchFamily="34" charset="0"/>
              <a:buChar char="•"/>
            </a:pPr>
            <a:r>
              <a:rPr lang="en-US" sz="2400" dirty="0">
                <a:solidFill>
                  <a:srgbClr val="2D262A"/>
                </a:solidFill>
                <a:latin typeface="Montserrat Classic"/>
              </a:rPr>
              <a:t>Infusion Center</a:t>
            </a:r>
          </a:p>
          <a:p>
            <a:pPr marL="800100" lvl="1" indent="-342900">
              <a:lnSpc>
                <a:spcPts val="3359"/>
              </a:lnSpc>
              <a:buFont typeface="Arial" panose="020B0604020202020204" pitchFamily="34" charset="0"/>
              <a:buChar char="•"/>
            </a:pPr>
            <a:r>
              <a:rPr lang="en-US" sz="2400" dirty="0">
                <a:solidFill>
                  <a:srgbClr val="2D262A"/>
                </a:solidFill>
                <a:latin typeface="Montserrat Classic"/>
              </a:rPr>
              <a:t>Immunization Clinic </a:t>
            </a:r>
          </a:p>
          <a:p>
            <a:pPr marL="800100" lvl="1" indent="-342900">
              <a:lnSpc>
                <a:spcPts val="3359"/>
              </a:lnSpc>
              <a:buFont typeface="Arial" panose="020B0604020202020204" pitchFamily="34" charset="0"/>
              <a:buChar char="•"/>
            </a:pPr>
            <a:r>
              <a:rPr lang="en-US" sz="2400" dirty="0">
                <a:solidFill>
                  <a:srgbClr val="2D262A"/>
                </a:solidFill>
                <a:latin typeface="Montserrat Classic"/>
              </a:rPr>
              <a:t>Orthopedics and Sports Medicine</a:t>
            </a:r>
          </a:p>
          <a:p>
            <a:pPr marL="800100" lvl="1" indent="-342900">
              <a:lnSpc>
                <a:spcPts val="3359"/>
              </a:lnSpc>
              <a:buFont typeface="Arial" panose="020B0604020202020204" pitchFamily="34" charset="0"/>
              <a:buChar char="•"/>
            </a:pPr>
            <a:r>
              <a:rPr lang="en-US" sz="2400" dirty="0">
                <a:solidFill>
                  <a:srgbClr val="2D262A"/>
                </a:solidFill>
                <a:latin typeface="Montserrat Classic"/>
              </a:rPr>
              <a:t>Pain Services</a:t>
            </a:r>
          </a:p>
          <a:p>
            <a:pPr marL="800100" lvl="1" indent="-342900">
              <a:lnSpc>
                <a:spcPts val="3359"/>
              </a:lnSpc>
              <a:buFont typeface="Arial" panose="020B0604020202020204" pitchFamily="34" charset="0"/>
              <a:buChar char="•"/>
            </a:pPr>
            <a:r>
              <a:rPr lang="en-US" sz="2400" dirty="0">
                <a:solidFill>
                  <a:srgbClr val="2D262A"/>
                </a:solidFill>
                <a:latin typeface="Montserrat Classic"/>
              </a:rPr>
              <a:t>Wound &amp; Ostomy Services</a:t>
            </a:r>
          </a:p>
          <a:p>
            <a:pPr marL="800100" lvl="1" indent="-342900">
              <a:lnSpc>
                <a:spcPts val="3359"/>
              </a:lnSpc>
              <a:buFont typeface="Arial" panose="020B0604020202020204" pitchFamily="34" charset="0"/>
              <a:buChar char="•"/>
            </a:pPr>
            <a:r>
              <a:rPr lang="en-US" sz="2400" dirty="0">
                <a:solidFill>
                  <a:srgbClr val="2D262A"/>
                </a:solidFill>
                <a:latin typeface="Montserrat Classic"/>
              </a:rPr>
              <a:t>Wymore Medical Clinic </a:t>
            </a:r>
          </a:p>
          <a:p>
            <a:pPr marL="800100" lvl="1" indent="-342900">
              <a:lnSpc>
                <a:spcPts val="3359"/>
              </a:lnSpc>
              <a:buFont typeface="Arial" panose="020B0604020202020204" pitchFamily="34" charset="0"/>
              <a:buChar char="•"/>
            </a:pPr>
            <a:r>
              <a:rPr lang="en-US" sz="2400" dirty="0">
                <a:solidFill>
                  <a:srgbClr val="2D262A"/>
                </a:solidFill>
                <a:latin typeface="Montserrat Classic"/>
              </a:rPr>
              <a:t>Specialty Provider Clinics-</a:t>
            </a:r>
          </a:p>
          <a:p>
            <a:pPr marL="1257300" lvl="2" indent="-342900">
              <a:lnSpc>
                <a:spcPts val="3359"/>
              </a:lnSpc>
              <a:buFont typeface="Arial" panose="020B0604020202020204" pitchFamily="34" charset="0"/>
              <a:buChar char="•"/>
            </a:pPr>
            <a:r>
              <a:rPr lang="en-US" sz="2400" dirty="0">
                <a:solidFill>
                  <a:srgbClr val="2D262A"/>
                </a:solidFill>
                <a:latin typeface="Montserrat Classic"/>
              </a:rPr>
              <a:t>Cardiology</a:t>
            </a:r>
          </a:p>
          <a:p>
            <a:pPr marL="1257300" lvl="2" indent="-342900">
              <a:lnSpc>
                <a:spcPts val="3359"/>
              </a:lnSpc>
              <a:buFont typeface="Arial" panose="020B0604020202020204" pitchFamily="34" charset="0"/>
              <a:buChar char="•"/>
            </a:pPr>
            <a:r>
              <a:rPr lang="en-US" sz="2400" dirty="0">
                <a:solidFill>
                  <a:srgbClr val="2D262A"/>
                </a:solidFill>
                <a:latin typeface="Montserrat Classic"/>
              </a:rPr>
              <a:t>ENT</a:t>
            </a:r>
          </a:p>
          <a:p>
            <a:pPr marL="1257300" lvl="2" indent="-342900">
              <a:lnSpc>
                <a:spcPts val="3359"/>
              </a:lnSpc>
              <a:buFont typeface="Arial" panose="020B0604020202020204" pitchFamily="34" charset="0"/>
              <a:buChar char="•"/>
            </a:pPr>
            <a:r>
              <a:rPr lang="en-US" sz="2400" dirty="0">
                <a:solidFill>
                  <a:srgbClr val="2D262A"/>
                </a:solidFill>
                <a:latin typeface="Montserrat Classic"/>
              </a:rPr>
              <a:t>Pulmonary </a:t>
            </a:r>
          </a:p>
          <a:p>
            <a:pPr marL="0" marR="0" lvl="0" indent="0" algn="l" defTabSz="914400" rtl="0" eaLnBrk="1" fontAlgn="auto" latinLnBrk="0" hangingPunct="1">
              <a:lnSpc>
                <a:spcPts val="3359"/>
              </a:lnSpc>
              <a:spcBef>
                <a:spcPts val="0"/>
              </a:spcBef>
              <a:spcAft>
                <a:spcPts val="0"/>
              </a:spcAft>
              <a:buClrTx/>
              <a:buSzTx/>
              <a:buFontTx/>
              <a:buNone/>
              <a:tabLst/>
              <a:defRPr/>
            </a:pPr>
            <a:r>
              <a:rPr lang="en-US" sz="2400" dirty="0">
                <a:solidFill>
                  <a:srgbClr val="2D262A"/>
                </a:solidFill>
                <a:latin typeface="Montserrat Classic"/>
              </a:rPr>
              <a:t>Team Members: Quality, Executive Sponsor-CNO, Clinic Supervisor, Physician Clinic Receptionist Supervisor, Director of Patient Accounts, Director of Emergency Services and Clinic Case Managers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214F4CC-B5C9-47B8-A142-AFF49DFF6698}" type="slidenum">
              <a:rPr lang="en-US" smtClean="0"/>
              <a:t>2</a:t>
            </a:fld>
            <a:endParaRPr lang="en-US"/>
          </a:p>
        </p:txBody>
      </p:sp>
    </p:spTree>
    <p:extLst>
      <p:ext uri="{BB962C8B-B14F-4D97-AF65-F5344CB8AC3E}">
        <p14:creationId xmlns:p14="http://schemas.microsoft.com/office/powerpoint/2010/main" val="31610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aim of this project is to establish a consistent workflow for patients identified in the Emergency Department as not having a PCP to have a follow-up appointment, with a Primary care provider, and establish care. Currently the average is 14% of the Emergency patients do not have a PCP.  When broken down to Beatrice, Wymore/Blue Springs makes up 59% of those visits on average.  When looking at lives versus visits (due to repeat visits) 53% are from Beatrice or Wymore/Blue Springs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 increasing number of patients coming into the Emergency Department have been identified as not having a Primary Care Provider.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Emergency Room is the highest cost area for patients to receive 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can also tie up rooms in the Emergency Room that could be utilized for higher level of care patients.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does not meet with the standards of serving our community.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patients are without a consistent follow-up for care, unless they make it themselves.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can impact Readmissions as well as the 72 hour return visit quality metric.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Inconsistent work flow for which primary care provider will do the follow-up and how it is set up for the patient.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214F4CC-B5C9-47B8-A142-AFF49DFF6698}" type="slidenum">
              <a:rPr lang="en-US" smtClean="0"/>
              <a:t>3</a:t>
            </a:fld>
            <a:endParaRPr lang="en-US"/>
          </a:p>
        </p:txBody>
      </p:sp>
    </p:spTree>
    <p:extLst>
      <p:ext uri="{BB962C8B-B14F-4D97-AF65-F5344CB8AC3E}">
        <p14:creationId xmlns:p14="http://schemas.microsoft.com/office/powerpoint/2010/main" val="184746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Times New Roman" panose="02020603050405020304" pitchFamily="18" charset="0"/>
              </a:rPr>
              <a:t>The process improvement method utilized was the lean six sigma DMAIC cycle.  The DMAIC cycle consists of define, measure, analyze, improve, and control phases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Times New Roman" panose="02020603050405020304" pitchFamily="18" charset="0"/>
                <a:ea typeface="Times New Roman" panose="02020603050405020304" pitchFamily="18" charset="0"/>
              </a:rPr>
              <a:t>Define: </a:t>
            </a:r>
            <a:r>
              <a:rPr lang="en-US" sz="1800" dirty="0">
                <a:effectLst/>
                <a:latin typeface="Times New Roman" panose="02020603050405020304" pitchFamily="18" charset="0"/>
                <a:ea typeface="Times New Roman" panose="02020603050405020304" pitchFamily="18" charset="0"/>
              </a:rPr>
              <a:t>Through this process it was noted that there was an increasing number of ED patients as well as 72 hour returns to the ED that had no Primary Care Provider allocated to them.  Prior to the project we had a month with as high as 8 people with a 72 hour return to the 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Times New Roman" panose="02020603050405020304" pitchFamily="18" charset="0"/>
              </a:rPr>
              <a:t>Measure: </a:t>
            </a:r>
            <a:r>
              <a:rPr lang="en-US" sz="1800" dirty="0">
                <a:effectLst/>
                <a:latin typeface="Times New Roman" panose="02020603050405020304" pitchFamily="18" charset="0"/>
                <a:ea typeface="Times New Roman" panose="02020603050405020304" pitchFamily="18" charset="0"/>
              </a:rPr>
              <a:t>The team studied the current ED throughput report and added addresses and towns of the patients to identify the scope of patients that would be focused on for this project.  The team evaluated the current process of asking the patients who their PCP is for those that did not have one listed in the EHR.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Times New Roman" panose="02020603050405020304" pitchFamily="18" charset="0"/>
              </a:rPr>
              <a:t>Analyze</a:t>
            </a:r>
            <a:r>
              <a:rPr lang="en-US" sz="1800" dirty="0">
                <a:effectLst/>
                <a:latin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Continued to see the inconsistent way of asking who the patient’s PCP is as well as inconsistent methods for changing the PCP in the electronic health record.  It was also found that the process for follow-up with a clinic provider was inconsistent.  Some patients had an order to follow up and some did not.  It was agreed that not all patients needed a follow-up visit, but it was a good time to get the patient established with a PCP if they did not have one.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Times New Roman" panose="02020603050405020304" pitchFamily="18" charset="0"/>
              </a:rPr>
              <a:t>Improve: </a:t>
            </a:r>
            <a:r>
              <a:rPr lang="en-US" sz="1800" dirty="0">
                <a:effectLst/>
                <a:latin typeface="Times New Roman" panose="02020603050405020304" pitchFamily="18" charset="0"/>
                <a:ea typeface="Times New Roman" panose="02020603050405020304" pitchFamily="18" charset="0"/>
              </a:rPr>
              <a:t>a process map was developed to give workflows to front desk staff, nurses, case managers and providers.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Times New Roman" panose="02020603050405020304" pitchFamily="18" charset="0"/>
              </a:rPr>
              <a:t>case managers in the clinics would make follow-up phone calls to all patients that were seen in the emergency department.  At this time, the case manager would make follow-up appointments to be seen by the newly assigned PCP for the ED follow-up or to get them their first appointment with the newly assigned PCP to establish themselves officially as their patient.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Times New Roman" panose="02020603050405020304" pitchFamily="18" charset="0"/>
              </a:rPr>
              <a:t>ED providers were trained to be more consistent with which patient really needs a follow-up appointment for their ED visit and which patients could wait for a later appointment to become established.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Times New Roman" panose="02020603050405020304" pitchFamily="18" charset="0"/>
              </a:rPr>
              <a:t>It was decided that patients without a PCP will be assigned to the on-call provider.  Patients may also be offered an appointment with a provider that has more flexibility to see new patients if the on-call provider’s schedule was full.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Times New Roman" panose="02020603050405020304" pitchFamily="18" charset="0"/>
              </a:rPr>
              <a:t>Pediatric patients from Beatrice were referred to the Beatrice Children’s Clinic.  Pediatric patients from Wymore and Blue Spring were given the option of Beatrice Children’s Clinic or Wymore Clinic for their PCP.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Control: </a:t>
            </a:r>
            <a:r>
              <a:rPr lang="en-US" sz="1800" dirty="0">
                <a:effectLst/>
                <a:latin typeface="Times New Roman" panose="02020603050405020304" pitchFamily="18" charset="0"/>
                <a:ea typeface="Times New Roman" panose="02020603050405020304" pitchFamily="18" charset="0"/>
              </a:rPr>
              <a:t>All responsibilities were assigned to individuals to keep the process active with appropriate accountability.  Quality will own the report and share the results with the ED director, registration director and clinic director</a:t>
            </a:r>
            <a:endParaRPr lang="en-US" dirty="0"/>
          </a:p>
        </p:txBody>
      </p:sp>
      <p:sp>
        <p:nvSpPr>
          <p:cNvPr id="4" name="Slide Number Placeholder 3"/>
          <p:cNvSpPr>
            <a:spLocks noGrp="1"/>
          </p:cNvSpPr>
          <p:nvPr>
            <p:ph type="sldNum" sz="quarter" idx="5"/>
          </p:nvPr>
        </p:nvSpPr>
        <p:spPr/>
        <p:txBody>
          <a:bodyPr/>
          <a:lstStyle/>
          <a:p>
            <a:fld id="{C214F4CC-B5C9-47B8-A142-AFF49DFF6698}" type="slidenum">
              <a:rPr lang="en-US" smtClean="0"/>
              <a:t>4</a:t>
            </a:fld>
            <a:endParaRPr lang="en-US"/>
          </a:p>
        </p:txBody>
      </p:sp>
    </p:spTree>
    <p:extLst>
      <p:ext uri="{BB962C8B-B14F-4D97-AF65-F5344CB8AC3E}">
        <p14:creationId xmlns:p14="http://schemas.microsoft.com/office/powerpoint/2010/main" val="174944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process of patients that present themselves to the emergency department was modified with this project</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Even though we did not meet our goal of 95% of all patients seen without a PCP would have a follow-up visit, the positive number of patients that have established with a provider since the start of this project was an accomplishment on its own.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 total of 139 patients to date have been established with a primary care provider with ED patients with no PCP were down to 11%</a:t>
            </a:r>
            <a:endParaRPr lang="en-US" dirty="0"/>
          </a:p>
        </p:txBody>
      </p:sp>
      <p:sp>
        <p:nvSpPr>
          <p:cNvPr id="4" name="Slide Number Placeholder 3"/>
          <p:cNvSpPr>
            <a:spLocks noGrp="1"/>
          </p:cNvSpPr>
          <p:nvPr>
            <p:ph type="sldNum" sz="quarter" idx="5"/>
          </p:nvPr>
        </p:nvSpPr>
        <p:spPr/>
        <p:txBody>
          <a:bodyPr/>
          <a:lstStyle/>
          <a:p>
            <a:fld id="{C214F4CC-B5C9-47B8-A142-AFF49DFF6698}" type="slidenum">
              <a:rPr lang="en-US" smtClean="0"/>
              <a:t>5</a:t>
            </a:fld>
            <a:endParaRPr lang="en-US"/>
          </a:p>
        </p:txBody>
      </p:sp>
    </p:spTree>
    <p:extLst>
      <p:ext uri="{BB962C8B-B14F-4D97-AF65-F5344CB8AC3E}">
        <p14:creationId xmlns:p14="http://schemas.microsoft.com/office/powerpoint/2010/main" val="145698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Satisfaction: </a:t>
            </a:r>
          </a:p>
          <a:p>
            <a:pPr marL="171450" indent="-171450">
              <a:buFont typeface="Arial" panose="020B0604020202020204" pitchFamily="34" charset="0"/>
              <a:buChar char="•"/>
            </a:pPr>
            <a:r>
              <a:rPr lang="en-US" dirty="0"/>
              <a:t>Clinic Case Managers are present CCM services</a:t>
            </a:r>
          </a:p>
          <a:p>
            <a:pPr marL="171450" indent="-171450">
              <a:buFont typeface="Arial" panose="020B0604020202020204" pitchFamily="34" charset="0"/>
              <a:buChar char="•"/>
            </a:pPr>
            <a:r>
              <a:rPr lang="en-US" dirty="0"/>
              <a:t>Cheaper than ED</a:t>
            </a:r>
          </a:p>
          <a:p>
            <a:pPr marL="171450" indent="-171450">
              <a:buFont typeface="Arial" panose="020B0604020202020204" pitchFamily="34" charset="0"/>
              <a:buChar char="•"/>
            </a:pPr>
            <a:r>
              <a:rPr lang="en-US" dirty="0"/>
              <a:t>Closer follow up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Staff Satisfaction </a:t>
            </a:r>
          </a:p>
          <a:p>
            <a:pPr marL="171450" indent="-171450">
              <a:buFont typeface="Arial" panose="020B0604020202020204" pitchFamily="34" charset="0"/>
              <a:buChar char="•"/>
            </a:pPr>
            <a:r>
              <a:rPr lang="en-US" dirty="0"/>
              <a:t>Unnecessary soft admissions </a:t>
            </a:r>
          </a:p>
          <a:p>
            <a:pPr marL="171450" indent="-171450">
              <a:buFont typeface="Arial" panose="020B0604020202020204" pitchFamily="34" charset="0"/>
              <a:buChar char="•"/>
            </a:pPr>
            <a:r>
              <a:rPr lang="en-US" dirty="0"/>
              <a:t>Not taking up necessary ED beds to focus on more complex patients </a:t>
            </a:r>
          </a:p>
          <a:p>
            <a:pPr marL="171450" indent="-171450">
              <a:buFont typeface="Arial" panose="020B0604020202020204" pitchFamily="34" charset="0"/>
              <a:buChar char="•"/>
            </a:pPr>
            <a:r>
              <a:rPr lang="en-US" dirty="0"/>
              <a:t>Proper utilization for appropriate level of care</a:t>
            </a:r>
          </a:p>
        </p:txBody>
      </p:sp>
      <p:sp>
        <p:nvSpPr>
          <p:cNvPr id="4" name="Slide Number Placeholder 3"/>
          <p:cNvSpPr>
            <a:spLocks noGrp="1"/>
          </p:cNvSpPr>
          <p:nvPr>
            <p:ph type="sldNum" sz="quarter" idx="5"/>
          </p:nvPr>
        </p:nvSpPr>
        <p:spPr/>
        <p:txBody>
          <a:bodyPr/>
          <a:lstStyle/>
          <a:p>
            <a:fld id="{C214F4CC-B5C9-47B8-A142-AFF49DFF6698}" type="slidenum">
              <a:rPr lang="en-US" smtClean="0"/>
              <a:t>6</a:t>
            </a:fld>
            <a:endParaRPr lang="en-US"/>
          </a:p>
        </p:txBody>
      </p:sp>
    </p:spTree>
    <p:extLst>
      <p:ext uri="{BB962C8B-B14F-4D97-AF65-F5344CB8AC3E}">
        <p14:creationId xmlns:p14="http://schemas.microsoft.com/office/powerpoint/2010/main" val="38089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senior leader for our Express Care Clinic is working to implement the same process for patients that come through the Express Care Clinic without a PCP.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We have also heard that other community connect sites that share our EHR are planning to implement this process and structure in their facilities.  Even though we utilize Epic as our EHR, this workflow could easily be implemented with any other EHR. </a:t>
            </a:r>
            <a:endParaRPr lang="en-US" dirty="0"/>
          </a:p>
        </p:txBody>
      </p:sp>
      <p:sp>
        <p:nvSpPr>
          <p:cNvPr id="4" name="Slide Number Placeholder 3"/>
          <p:cNvSpPr>
            <a:spLocks noGrp="1"/>
          </p:cNvSpPr>
          <p:nvPr>
            <p:ph type="sldNum" sz="quarter" idx="5"/>
          </p:nvPr>
        </p:nvSpPr>
        <p:spPr/>
        <p:txBody>
          <a:bodyPr/>
          <a:lstStyle/>
          <a:p>
            <a:fld id="{C214F4CC-B5C9-47B8-A142-AFF49DFF6698}" type="slidenum">
              <a:rPr lang="en-US" smtClean="0"/>
              <a:t>7</a:t>
            </a:fld>
            <a:endParaRPr lang="en-US"/>
          </a:p>
        </p:txBody>
      </p:sp>
    </p:spTree>
    <p:extLst>
      <p:ext uri="{BB962C8B-B14F-4D97-AF65-F5344CB8AC3E}">
        <p14:creationId xmlns:p14="http://schemas.microsoft.com/office/powerpoint/2010/main" val="103571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acubens2.tistory.com/30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9775" y="4088040"/>
            <a:ext cx="13248425"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Quality Residency</a:t>
            </a:r>
          </a:p>
        </p:txBody>
      </p:sp>
      <p:sp>
        <p:nvSpPr>
          <p:cNvPr id="10" name="TextBox 10"/>
          <p:cNvSpPr txBox="1"/>
          <p:nvPr/>
        </p:nvSpPr>
        <p:spPr>
          <a:xfrm>
            <a:off x="2829775" y="5238750"/>
            <a:ext cx="12181625" cy="1359346"/>
          </a:xfrm>
          <a:prstGeom prst="rect">
            <a:avLst/>
          </a:prstGeom>
        </p:spPr>
        <p:txBody>
          <a:bodyPr wrap="square" lIns="0" tIns="0" rIns="0" bIns="0" rtlCol="0" anchor="t">
            <a:spAutoFit/>
          </a:bodyPr>
          <a:lstStyle/>
          <a:p>
            <a:pPr>
              <a:lnSpc>
                <a:spcPts val="10560"/>
              </a:lnSpc>
            </a:pPr>
            <a:r>
              <a:rPr lang="en-US" sz="9600" dirty="0">
                <a:solidFill>
                  <a:srgbClr val="BFD734"/>
                </a:solidFill>
                <a:latin typeface="Montserrat Extra-Bold"/>
              </a:rPr>
              <a:t>Capstone Project</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12" name="TextBox 12"/>
          <p:cNvSpPr txBox="1"/>
          <p:nvPr/>
        </p:nvSpPr>
        <p:spPr>
          <a:xfrm>
            <a:off x="2829775" y="7008131"/>
            <a:ext cx="9288593" cy="1445011"/>
          </a:xfrm>
          <a:prstGeom prst="rect">
            <a:avLst/>
          </a:prstGeom>
        </p:spPr>
        <p:txBody>
          <a:bodyPr lIns="0" tIns="0" rIns="0" bIns="0" rtlCol="0" anchor="t">
            <a:spAutoFit/>
          </a:bodyPr>
          <a:lstStyle/>
          <a:p>
            <a:pPr>
              <a:lnSpc>
                <a:spcPts val="3920"/>
              </a:lnSpc>
            </a:pPr>
            <a:r>
              <a:rPr lang="en-US" sz="2800" spc="963" dirty="0">
                <a:solidFill>
                  <a:srgbClr val="25B1DD"/>
                </a:solidFill>
                <a:latin typeface="Montserrat Classic"/>
              </a:rPr>
              <a:t>Kayleigh Allen</a:t>
            </a:r>
          </a:p>
          <a:p>
            <a:pPr>
              <a:lnSpc>
                <a:spcPts val="3920"/>
              </a:lnSpc>
            </a:pPr>
            <a:r>
              <a:rPr lang="en-US" sz="2800" spc="963" dirty="0">
                <a:solidFill>
                  <a:srgbClr val="25B1DD"/>
                </a:solidFill>
                <a:latin typeface="Montserrat Classic"/>
              </a:rPr>
              <a:t>Beatrice Community Hospital and Health Center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162895"/>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Beatrice Community Hospital and Health Center</a:t>
            </a:r>
          </a:p>
        </p:txBody>
      </p:sp>
      <p:sp>
        <p:nvSpPr>
          <p:cNvPr id="4" name="TextBox 4"/>
          <p:cNvSpPr txBox="1"/>
          <p:nvPr/>
        </p:nvSpPr>
        <p:spPr>
          <a:xfrm>
            <a:off x="1028700" y="3771900"/>
            <a:ext cx="8890302" cy="4746877"/>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dirty="0">
                <a:solidFill>
                  <a:srgbClr val="2D262A"/>
                </a:solidFill>
                <a:latin typeface="Montserrat Classic"/>
              </a:rPr>
              <a:t>25-bed Critical Access Hospital in Southeast Nebraska. </a:t>
            </a:r>
          </a:p>
          <a:p>
            <a:pPr marL="342900" indent="-342900">
              <a:lnSpc>
                <a:spcPts val="3359"/>
              </a:lnSpc>
              <a:buFont typeface="Arial" panose="020B0604020202020204" pitchFamily="34" charset="0"/>
              <a:buChar char="•"/>
            </a:pPr>
            <a:r>
              <a:rPr lang="en-US" sz="2400" dirty="0">
                <a:solidFill>
                  <a:srgbClr val="2D262A"/>
                </a:solidFill>
                <a:latin typeface="Montserrat Classic"/>
              </a:rPr>
              <a:t>8,243 Emergency Department Visits</a:t>
            </a:r>
          </a:p>
          <a:p>
            <a:pPr marL="342900" indent="-342900">
              <a:lnSpc>
                <a:spcPts val="3359"/>
              </a:lnSpc>
              <a:buFont typeface="Arial" panose="020B0604020202020204" pitchFamily="34" charset="0"/>
              <a:buChar char="•"/>
            </a:pPr>
            <a:r>
              <a:rPr lang="en-US" sz="2400" dirty="0">
                <a:solidFill>
                  <a:srgbClr val="2D262A"/>
                </a:solidFill>
                <a:latin typeface="Montserrat Classic"/>
              </a:rPr>
              <a:t>1,051 Acute Care Admissions</a:t>
            </a:r>
          </a:p>
          <a:p>
            <a:pPr marL="342900" indent="-342900">
              <a:lnSpc>
                <a:spcPts val="3359"/>
              </a:lnSpc>
              <a:buFont typeface="Arial" panose="020B0604020202020204" pitchFamily="34" charset="0"/>
              <a:buChar char="•"/>
            </a:pPr>
            <a:r>
              <a:rPr lang="en-US" sz="2400" dirty="0">
                <a:solidFill>
                  <a:srgbClr val="2D262A"/>
                </a:solidFill>
                <a:latin typeface="Montserrat Classic"/>
              </a:rPr>
              <a:t>49,444 Clinic Visits</a:t>
            </a:r>
          </a:p>
          <a:p>
            <a:pPr marL="342900" indent="-342900">
              <a:lnSpc>
                <a:spcPts val="3359"/>
              </a:lnSpc>
              <a:buFont typeface="Arial" panose="020B0604020202020204" pitchFamily="34" charset="0"/>
              <a:buChar char="•"/>
            </a:pPr>
            <a:r>
              <a:rPr lang="en-US" sz="2400" dirty="0">
                <a:effectLst/>
                <a:latin typeface="Montserrat Classic" panose="020B0604020202020204" charset="0"/>
                <a:ea typeface="Times New Roman" panose="02020603050405020304" pitchFamily="18" charset="0"/>
              </a:rPr>
              <a:t>The organizational strategic plan and goals to increase annual adjusted outpatient visits for 2023 and decrease unnecessary Emergency Department utilization aligned with the performance improvement project to reduce the number of patients with no established primary care provider seen in the ED.</a:t>
            </a:r>
            <a:endParaRPr lang="en-US" sz="2400" dirty="0">
              <a:solidFill>
                <a:srgbClr val="2D262A"/>
              </a:solidFill>
              <a:latin typeface="Montserrat Classic" panose="020B0604020202020204" charset="0"/>
            </a:endParaRPr>
          </a:p>
          <a:p>
            <a:pPr>
              <a:lnSpc>
                <a:spcPts val="3359"/>
              </a:lnSpc>
            </a:pPr>
            <a:endParaRPr lang="en-US" sz="24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pic>
        <p:nvPicPr>
          <p:cNvPr id="3" name="Picture 2">
            <a:extLst>
              <a:ext uri="{FF2B5EF4-FFF2-40B4-BE49-F238E27FC236}">
                <a16:creationId xmlns:a16="http://schemas.microsoft.com/office/drawing/2014/main" id="{FF8B3039-23D0-4510-30A7-11241373EF0C}"/>
              </a:ext>
            </a:extLst>
          </p:cNvPr>
          <p:cNvPicPr>
            <a:picLocks noChangeAspect="1"/>
          </p:cNvPicPr>
          <p:nvPr/>
        </p:nvPicPr>
        <p:blipFill>
          <a:blip r:embed="rId5"/>
          <a:stretch>
            <a:fillRect/>
          </a:stretch>
        </p:blipFill>
        <p:spPr>
          <a:xfrm>
            <a:off x="9919002" y="3747655"/>
            <a:ext cx="7333371" cy="600000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476500"/>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AIM Statement</a:t>
            </a:r>
          </a:p>
        </p:txBody>
      </p:sp>
      <p:sp>
        <p:nvSpPr>
          <p:cNvPr id="17" name="TextBox 17"/>
          <p:cNvSpPr txBox="1"/>
          <p:nvPr/>
        </p:nvSpPr>
        <p:spPr>
          <a:xfrm>
            <a:off x="938475" y="3551935"/>
            <a:ext cx="16230600" cy="1703159"/>
          </a:xfrm>
          <a:prstGeom prst="rect">
            <a:avLst/>
          </a:prstGeom>
        </p:spPr>
        <p:txBody>
          <a:bodyPr wrap="square" lIns="0" tIns="0" rIns="0" bIns="0" rtlCol="0" anchor="t">
            <a:spAutoFit/>
          </a:bodyPr>
          <a:lstStyle/>
          <a:p>
            <a:pPr>
              <a:lnSpc>
                <a:spcPts val="3359"/>
              </a:lnSpc>
            </a:pPr>
            <a:r>
              <a:rPr lang="en-US" sz="2400" i="1" dirty="0">
                <a:solidFill>
                  <a:srgbClr val="000000"/>
                </a:solidFill>
                <a:effectLst/>
                <a:latin typeface="Montserrat Classic" panose="020B0604020202020204" charset="0"/>
                <a:ea typeface="Calibri" panose="020F0502020204030204" pitchFamily="34" charset="0"/>
                <a:cs typeface="Times New Roman" panose="02020603050405020304" pitchFamily="18" charset="0"/>
              </a:rPr>
              <a:t>The aim of this project is to establish a consistent workflow for patients identified in the Emergency Department as not having a PCP to have a follow-up appointment, with a Primary care provider, and establish care. Currently the average is 14% of the Emergency patients do not have a PCP.  When broken down to Beatrice, Wymore/Blue Springs makes up 59% of those visits on average. </a:t>
            </a:r>
            <a:endParaRPr lang="en-US" sz="2400" dirty="0">
              <a:solidFill>
                <a:srgbClr val="2D262A"/>
              </a:solidFill>
              <a:latin typeface="Montserrat Classic" panose="020B0604020202020204" charset="0"/>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2413635"/>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600200" y="2396393"/>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Selecting Changes</a:t>
            </a:r>
          </a:p>
        </p:txBody>
      </p:sp>
      <p:sp>
        <p:nvSpPr>
          <p:cNvPr id="14" name="Freeform 14"/>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pic>
        <p:nvPicPr>
          <p:cNvPr id="2" name="Picture 1" descr="A diagram of a patient">
            <a:extLst>
              <a:ext uri="{FF2B5EF4-FFF2-40B4-BE49-F238E27FC236}">
                <a16:creationId xmlns:a16="http://schemas.microsoft.com/office/drawing/2014/main" id="{523BE3C2-4452-3205-844C-935AC11F2C50}"/>
              </a:ext>
            </a:extLst>
          </p:cNvPr>
          <p:cNvPicPr>
            <a:picLocks noChangeAspect="1"/>
          </p:cNvPicPr>
          <p:nvPr/>
        </p:nvPicPr>
        <p:blipFill>
          <a:blip r:embed="rId5"/>
          <a:stretch>
            <a:fillRect/>
          </a:stretch>
        </p:blipFill>
        <p:spPr>
          <a:xfrm>
            <a:off x="8382000" y="3086100"/>
            <a:ext cx="8510325" cy="6208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Content Placeholder 7" descr="A diagram of a lean six sigma">
            <a:extLst>
              <a:ext uri="{FF2B5EF4-FFF2-40B4-BE49-F238E27FC236}">
                <a16:creationId xmlns:a16="http://schemas.microsoft.com/office/drawing/2014/main" id="{31FF337A-C816-FFB7-41E6-76EC41ECAFB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905000" y="3553713"/>
            <a:ext cx="4540949" cy="46021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4419600" y="1181100"/>
            <a:ext cx="9168075" cy="687176"/>
          </a:xfrm>
          <a:prstGeom prst="rect">
            <a:avLst/>
          </a:prstGeom>
        </p:spPr>
        <p:txBody>
          <a:bodyPr wrap="square" lIns="0" tIns="0" rIns="0" bIns="0" rtlCol="0" anchor="t">
            <a:spAutoFit/>
          </a:bodyPr>
          <a:lstStyle/>
          <a:p>
            <a:pPr algn="ctr">
              <a:lnSpc>
                <a:spcPts val="5264"/>
              </a:lnSpc>
            </a:pPr>
            <a:r>
              <a:rPr lang="en-US" sz="5600" dirty="0">
                <a:solidFill>
                  <a:srgbClr val="1E3262"/>
                </a:solidFill>
                <a:latin typeface="Montserrat Extra-Bold Bold"/>
              </a:rPr>
              <a:t>Measuring Success</a:t>
            </a:r>
          </a:p>
        </p:txBody>
      </p:sp>
      <p:sp>
        <p:nvSpPr>
          <p:cNvPr id="26" name="TextBox 26"/>
          <p:cNvSpPr txBox="1"/>
          <p:nvPr/>
        </p:nvSpPr>
        <p:spPr>
          <a:xfrm>
            <a:off x="1828800" y="2589322"/>
            <a:ext cx="7315200" cy="822726"/>
          </a:xfrm>
          <a:prstGeom prst="rect">
            <a:avLst/>
          </a:prstGeom>
        </p:spPr>
        <p:txBody>
          <a:bodyPr wrap="square" lIns="0" tIns="0" rIns="0" bIns="0" rtlCol="0" anchor="t">
            <a:spAutoFit/>
          </a:bodyPr>
          <a:lstStyle/>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pic>
        <p:nvPicPr>
          <p:cNvPr id="2" name="Picture 1" descr="A graph of different colored lines">
            <a:extLst>
              <a:ext uri="{FF2B5EF4-FFF2-40B4-BE49-F238E27FC236}">
                <a16:creationId xmlns:a16="http://schemas.microsoft.com/office/drawing/2014/main" id="{6DEA2B10-5095-E8F5-613E-61A4B2C09D32}"/>
              </a:ext>
            </a:extLst>
          </p:cNvPr>
          <p:cNvPicPr>
            <a:picLocks noChangeAspect="1"/>
          </p:cNvPicPr>
          <p:nvPr/>
        </p:nvPicPr>
        <p:blipFill rotWithShape="1">
          <a:blip r:embed="rId3"/>
          <a:srcRect l="1642" b="3172"/>
          <a:stretch/>
        </p:blipFill>
        <p:spPr bwMode="auto">
          <a:xfrm>
            <a:off x="685800" y="2247900"/>
            <a:ext cx="8028514" cy="5013131"/>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6B1C5DCE-8EE6-39CB-29D3-F1843FC49A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3688" y="2230582"/>
            <a:ext cx="8340056" cy="5013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1371600" y="2413635"/>
            <a:ext cx="9580722"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Return on Investment (ROI)</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371600" y="3088721"/>
            <a:ext cx="15773400" cy="1815882"/>
          </a:xfrm>
          <a:prstGeom prst="rect">
            <a:avLst/>
          </a:prstGeom>
          <a:noFill/>
        </p:spPr>
        <p:txBody>
          <a:bodyPr wrap="square">
            <a:spAutoFit/>
          </a:bodyPr>
          <a:lstStyle/>
          <a:p>
            <a:pPr marL="342900" indent="-342900">
              <a:buFont typeface="Wingdings" panose="05000000000000000000" pitchFamily="2" charset="2"/>
              <a:buChar char="ü"/>
            </a:pPr>
            <a:r>
              <a:rPr lang="en-US" sz="2400" dirty="0">
                <a:latin typeface="Montserrat Classic" panose="020B0604020202020204" charset="0"/>
              </a:rPr>
              <a:t>Patient Satisfaction </a:t>
            </a:r>
            <a:endParaRPr lang="en-US" sz="2000" dirty="0">
              <a:latin typeface="Montserrat Classic" panose="020B0604020202020204" charset="0"/>
            </a:endParaRPr>
          </a:p>
          <a:p>
            <a:pPr marL="800100" lvl="1" indent="-342900">
              <a:buFont typeface="Courier New" panose="02070309020205020404" pitchFamily="49" charset="0"/>
              <a:buChar char="o"/>
            </a:pPr>
            <a:endParaRPr lang="en-US" sz="2000" dirty="0">
              <a:latin typeface="Montserrat Classic" panose="020B0604020202020204" charset="0"/>
            </a:endParaRPr>
          </a:p>
          <a:p>
            <a:pPr lvl="1"/>
            <a:endParaRPr lang="en-US" sz="20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Staff Satisfaction </a:t>
            </a:r>
          </a:p>
          <a:p>
            <a:endParaRPr lang="en-US" sz="2400" dirty="0">
              <a:latin typeface="Montserrat Classic" panose="020B0604020202020204" charset="0"/>
            </a:endParaRPr>
          </a:p>
        </p:txBody>
      </p:sp>
    </p:spTree>
    <p:extLst>
      <p:ext uri="{BB962C8B-B14F-4D97-AF65-F5344CB8AC3E}">
        <p14:creationId xmlns:p14="http://schemas.microsoft.com/office/powerpoint/2010/main" val="309267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1485900" y="1913128"/>
            <a:ext cx="157734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Spreading / Sustaining / Maintaining / Replicating</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421177" y="3033293"/>
            <a:ext cx="15773400" cy="1631216"/>
          </a:xfrm>
          <a:prstGeom prst="rect">
            <a:avLst/>
          </a:prstGeom>
          <a:noFill/>
        </p:spPr>
        <p:txBody>
          <a:bodyPr wrap="square">
            <a:spAutoFit/>
          </a:bodyPr>
          <a:lstStyle/>
          <a:p>
            <a:pPr marL="342900" indent="-342900">
              <a:buFont typeface="Arial" panose="020B0604020202020204" pitchFamily="34" charset="0"/>
              <a:buChar char="•"/>
            </a:pPr>
            <a:r>
              <a:rPr lang="en-US" sz="3200" dirty="0">
                <a:latin typeface="Montserrat Classic" panose="020B0604020202020204" charset="0"/>
              </a:rPr>
              <a:t>Express Care Clinic</a:t>
            </a:r>
          </a:p>
          <a:p>
            <a:pPr marL="342900" indent="-342900">
              <a:buFont typeface="Arial" panose="020B0604020202020204" pitchFamily="34" charset="0"/>
              <a:buChar char="•"/>
            </a:pPr>
            <a:r>
              <a:rPr lang="en-US" sz="3200" dirty="0">
                <a:latin typeface="Montserrat Classic" panose="020B0604020202020204" charset="0"/>
              </a:rPr>
              <a:t>Other Community Connect Sites</a:t>
            </a:r>
          </a:p>
          <a:p>
            <a:pPr marL="457200" indent="-457200">
              <a:buFont typeface="Arial" panose="020B0604020202020204" pitchFamily="34" charset="0"/>
              <a:buChar char="•"/>
            </a:pPr>
            <a:endParaRPr lang="en-US" sz="3600" dirty="0">
              <a:latin typeface="Montserrat Classic" panose="020B0604020202020204" charset="0"/>
            </a:endParaRPr>
          </a:p>
        </p:txBody>
      </p:sp>
      <p:pic>
        <p:nvPicPr>
          <p:cNvPr id="3" name="Picture 2">
            <a:extLst>
              <a:ext uri="{FF2B5EF4-FFF2-40B4-BE49-F238E27FC236}">
                <a16:creationId xmlns:a16="http://schemas.microsoft.com/office/drawing/2014/main" id="{BE8AA47E-B762-858E-E80B-09286597A337}"/>
              </a:ext>
            </a:extLst>
          </p:cNvPr>
          <p:cNvPicPr>
            <a:picLocks noChangeAspect="1"/>
          </p:cNvPicPr>
          <p:nvPr/>
        </p:nvPicPr>
        <p:blipFill>
          <a:blip r:embed="rId5"/>
          <a:stretch>
            <a:fillRect/>
          </a:stretch>
        </p:blipFill>
        <p:spPr>
          <a:xfrm>
            <a:off x="10820400" y="2814113"/>
            <a:ext cx="5656688" cy="7149511"/>
          </a:xfrm>
          <a:prstGeom prst="rect">
            <a:avLst/>
          </a:prstGeom>
        </p:spPr>
      </p:pic>
    </p:spTree>
    <p:extLst>
      <p:ext uri="{BB962C8B-B14F-4D97-AF65-F5344CB8AC3E}">
        <p14:creationId xmlns:p14="http://schemas.microsoft.com/office/powerpoint/2010/main" val="181508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514600" y="2724260"/>
            <a:ext cx="15188573"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THANK YOU/Questions</a:t>
            </a:r>
          </a:p>
        </p:txBody>
      </p:sp>
      <p:sp>
        <p:nvSpPr>
          <p:cNvPr id="6" name="TextBox 6"/>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7" name="TextBox 7"/>
          <p:cNvSpPr txBox="1"/>
          <p:nvPr/>
        </p:nvSpPr>
        <p:spPr>
          <a:xfrm>
            <a:off x="2514600" y="4533287"/>
            <a:ext cx="15613133" cy="1945148"/>
          </a:xfrm>
          <a:prstGeom prst="rect">
            <a:avLst/>
          </a:prstGeom>
        </p:spPr>
        <p:txBody>
          <a:bodyPr wrap="square" lIns="0" tIns="0" rIns="0" bIns="0" rtlCol="0" anchor="t">
            <a:spAutoFit/>
          </a:bodyPr>
          <a:lstStyle/>
          <a:p>
            <a:pPr>
              <a:lnSpc>
                <a:spcPts val="3920"/>
              </a:lnSpc>
            </a:pPr>
            <a:r>
              <a:rPr lang="en-US" sz="2800" spc="963" dirty="0">
                <a:solidFill>
                  <a:srgbClr val="101010"/>
                </a:solidFill>
                <a:latin typeface="Montserrat Classic"/>
              </a:rPr>
              <a:t>Kayleigh Allen, CSW</a:t>
            </a:r>
          </a:p>
          <a:p>
            <a:pPr>
              <a:lnSpc>
                <a:spcPts val="3920"/>
              </a:lnSpc>
            </a:pPr>
            <a:r>
              <a:rPr lang="en-US" sz="2800" spc="963" dirty="0">
                <a:solidFill>
                  <a:srgbClr val="101010"/>
                </a:solidFill>
                <a:latin typeface="Montserrat Classic"/>
              </a:rPr>
              <a:t>Quality Population Health Manager/Social Worker</a:t>
            </a:r>
          </a:p>
          <a:p>
            <a:pPr>
              <a:lnSpc>
                <a:spcPts val="3920"/>
              </a:lnSpc>
            </a:pPr>
            <a:r>
              <a:rPr lang="en-US" sz="2800" spc="963" dirty="0">
                <a:solidFill>
                  <a:srgbClr val="101010"/>
                </a:solidFill>
                <a:latin typeface="Montserrat Classic"/>
              </a:rPr>
              <a:t>Office: 402-223-7279</a:t>
            </a:r>
          </a:p>
          <a:p>
            <a:pPr>
              <a:lnSpc>
                <a:spcPts val="3920"/>
              </a:lnSpc>
            </a:pPr>
            <a:r>
              <a:rPr lang="en-US" sz="2800" spc="963" dirty="0">
                <a:solidFill>
                  <a:srgbClr val="101010"/>
                </a:solidFill>
                <a:latin typeface="Montserrat Classic"/>
              </a:rPr>
              <a:t>E-Mail: kdallen@bchhc.org</a:t>
            </a:r>
          </a:p>
        </p:txBody>
      </p:sp>
      <p:grpSp>
        <p:nvGrpSpPr>
          <p:cNvPr id="8" name="Group 8"/>
          <p:cNvGrpSpPr/>
          <p:nvPr/>
        </p:nvGrpSpPr>
        <p:grpSpPr>
          <a:xfrm>
            <a:off x="14500955" y="1866623"/>
            <a:ext cx="2758345" cy="245871"/>
            <a:chOff x="0" y="0"/>
            <a:chExt cx="726478" cy="64756"/>
          </a:xfrm>
        </p:grpSpPr>
        <p:sp>
          <p:nvSpPr>
            <p:cNvPr id="9" name="Freeform 9"/>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391</TotalTime>
  <Words>1242</Words>
  <Application>Microsoft Office PowerPoint</Application>
  <PresentationFormat>Custom</PresentationFormat>
  <Paragraphs>87</Paragraphs>
  <Slides>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Aptos</vt:lpstr>
      <vt:lpstr>Montserrat Extra-Bold</vt:lpstr>
      <vt:lpstr>Wingdings</vt:lpstr>
      <vt:lpstr>Times New Roman</vt:lpstr>
      <vt:lpstr>Montserrat Classic</vt:lpstr>
      <vt:lpstr>Courier New</vt:lpstr>
      <vt:lpstr>Arial</vt:lpstr>
      <vt:lpstr>Montserrat Extra-Bold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Allen, Kayleigh D.</dc:creator>
  <cp:lastModifiedBy>Allen, Kayleigh D.</cp:lastModifiedBy>
  <cp:revision>19</cp:revision>
  <dcterms:created xsi:type="dcterms:W3CDTF">2006-08-16T00:00:00Z</dcterms:created>
  <dcterms:modified xsi:type="dcterms:W3CDTF">2024-09-09T19:13:32Z</dcterms:modified>
  <dc:identifier>DAFdG9NIIkM</dc:identifier>
</cp:coreProperties>
</file>