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4080" r:id="rId1"/>
  </p:sldMasterIdLst>
  <p:notesMasterIdLst>
    <p:notesMasterId r:id="rId12"/>
  </p:notesMasterIdLst>
  <p:sldIdLst>
    <p:sldId id="256" r:id="rId2"/>
    <p:sldId id="257" r:id="rId3"/>
    <p:sldId id="258" r:id="rId4"/>
    <p:sldId id="259" r:id="rId5"/>
    <p:sldId id="260" r:id="rId6"/>
    <p:sldId id="261" r:id="rId7"/>
    <p:sldId id="266" r:id="rId8"/>
    <p:sldId id="264" r:id="rId9"/>
    <p:sldId id="265" r:id="rId10"/>
    <p:sldId id="263" r:id="rId11"/>
  </p:sldIdLst>
  <p:sldSz cx="18288000" cy="10287000"/>
  <p:notesSz cx="6858000" cy="9144000"/>
  <p:embeddedFontLst>
    <p:embeddedFont>
      <p:font typeface="Montserrat Classic" panose="020B0604020202020204" charset="0"/>
      <p:regular r:id="rId13"/>
    </p:embeddedFont>
    <p:embeddedFont>
      <p:font typeface="Montserrat Extra-Bold" panose="020B0604020202020204" charset="0"/>
      <p:regular r:id="rId14"/>
    </p:embeddedFont>
    <p:embeddedFont>
      <p:font typeface="Montserrat Extra-Bold Bold" panose="020B0604020202020204" charset="0"/>
      <p:regular r:id="rId15"/>
    </p:embeddedFont>
    <p:embeddedFont>
      <p:font typeface="Trebuchet MS" panose="020B0603020202020204" pitchFamily="34" charset="0"/>
      <p:regular r:id="rId16"/>
      <p:bold r:id="rId17"/>
      <p:italic r:id="rId18"/>
      <p:boldItalic r:id="rId19"/>
    </p:embeddedFont>
    <p:embeddedFont>
      <p:font typeface="Wingdings 3" panose="05040102010807070707" pitchFamily="18" charset="2"/>
      <p:regular r:id="rId2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3123" autoAdjust="0"/>
  </p:normalViewPr>
  <p:slideViewPr>
    <p:cSldViewPr>
      <p:cViewPr varScale="1">
        <p:scale>
          <a:sx n="54" d="100"/>
          <a:sy n="54" d="100"/>
        </p:scale>
        <p:origin x="1734" y="90"/>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2817A9-E0C5-48EA-B990-BB5DDC4F941F}" type="datetimeFigureOut">
              <a:rPr lang="en-US" smtClean="0"/>
              <a:t>9/26/2024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2FE641-0702-4EA8-B8AA-028B78D68B4F}" type="slidenum">
              <a:rPr lang="en-US" smtClean="0"/>
              <a:t>‹#›</a:t>
            </a:fld>
            <a:endParaRPr lang="en-US"/>
          </a:p>
        </p:txBody>
      </p:sp>
    </p:spTree>
    <p:extLst>
      <p:ext uri="{BB962C8B-B14F-4D97-AF65-F5344CB8AC3E}">
        <p14:creationId xmlns:p14="http://schemas.microsoft.com/office/powerpoint/2010/main" val="202478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 ground transportation services have multiple dispatch areas with a 90–180-minute dispatch time to arriving at our facility. Availability of ground transportation crews due to staffing shortages to felt and will increase the wait time to transfer to 2-4 hours on occasion. </a:t>
            </a:r>
          </a:p>
          <a:p>
            <a:endParaRPr lang="en-US" dirty="0"/>
          </a:p>
          <a:p>
            <a:r>
              <a:rPr lang="en-US" dirty="0"/>
              <a:t>Historically, Callaway’s EMTs had aided in BLS transports 10+ years ago and phased out this service with creation of transportation agencies and due to reduction in volunteer EMTs. With new leadership support in both Callaway and Broken Bow’s EMS groups, the topic of aiding in BLS/ACLS (respectively) transportation was presented in January/February 2024 to administration and medical staff. Soon after, these services were utilized when appropriate and a noted decrease in ER throughput was noted for the months where this rural local services were utilized. </a:t>
            </a:r>
          </a:p>
        </p:txBody>
      </p:sp>
      <p:sp>
        <p:nvSpPr>
          <p:cNvPr id="4" name="Slide Number Placeholder 3"/>
          <p:cNvSpPr>
            <a:spLocks noGrp="1"/>
          </p:cNvSpPr>
          <p:nvPr>
            <p:ph type="sldNum" sz="quarter" idx="5"/>
          </p:nvPr>
        </p:nvSpPr>
        <p:spPr/>
        <p:txBody>
          <a:bodyPr/>
          <a:lstStyle/>
          <a:p>
            <a:fld id="{892FE641-0702-4EA8-B8AA-028B78D68B4F}" type="slidenum">
              <a:rPr lang="en-US" smtClean="0"/>
              <a:t>2</a:t>
            </a:fld>
            <a:endParaRPr lang="en-US"/>
          </a:p>
        </p:txBody>
      </p:sp>
    </p:spTree>
    <p:extLst>
      <p:ext uri="{BB962C8B-B14F-4D97-AF65-F5344CB8AC3E}">
        <p14:creationId xmlns:p14="http://schemas.microsoft.com/office/powerpoint/2010/main" val="1365304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RuralMed</a:t>
            </a:r>
            <a:r>
              <a:rPr lang="en-US" dirty="0"/>
              <a:t> has provided the coders with an “Emergency Department E/M (Evaluation and Management) Guidelines. </a:t>
            </a:r>
          </a:p>
          <a:p>
            <a:r>
              <a:rPr lang="en-US" dirty="0"/>
              <a:t>Levels of E/M Services: </a:t>
            </a:r>
          </a:p>
          <a:p>
            <a:r>
              <a:rPr lang="en-US" dirty="0"/>
              <a:t>	- Select the appropriate level of E/M services based on the level of MDM *medical decision making) for each service or the total time for E/M services performed on the date of the encounter. </a:t>
            </a:r>
          </a:p>
        </p:txBody>
      </p:sp>
      <p:sp>
        <p:nvSpPr>
          <p:cNvPr id="4" name="Slide Number Placeholder 3"/>
          <p:cNvSpPr>
            <a:spLocks noGrp="1"/>
          </p:cNvSpPr>
          <p:nvPr>
            <p:ph type="sldNum" sz="quarter" idx="5"/>
          </p:nvPr>
        </p:nvSpPr>
        <p:spPr/>
        <p:txBody>
          <a:bodyPr/>
          <a:lstStyle/>
          <a:p>
            <a:fld id="{892FE641-0702-4EA8-B8AA-028B78D68B4F}" type="slidenum">
              <a:rPr lang="en-US" smtClean="0"/>
              <a:t>4</a:t>
            </a:fld>
            <a:endParaRPr lang="en-US"/>
          </a:p>
        </p:txBody>
      </p:sp>
    </p:spTree>
    <p:extLst>
      <p:ext uri="{BB962C8B-B14F-4D97-AF65-F5344CB8AC3E}">
        <p14:creationId xmlns:p14="http://schemas.microsoft.com/office/powerpoint/2010/main" val="2836111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FY23 vs FY 24 ER Throughput. </a:t>
            </a:r>
          </a:p>
          <a:p>
            <a:endParaRPr lang="en-US" dirty="0"/>
          </a:p>
          <a:p>
            <a:r>
              <a:rPr lang="en-US" dirty="0"/>
              <a:t>FY23 – Average ER Throughput – 207 minutes</a:t>
            </a:r>
          </a:p>
          <a:p>
            <a:r>
              <a:rPr lang="en-US" dirty="0"/>
              <a:t>            Average Decision Time to Transfer – 82 minutes (The time is takes to get a transportation agency/group to arrive) </a:t>
            </a:r>
          </a:p>
          <a:p>
            <a:r>
              <a:rPr lang="en-US" dirty="0"/>
              <a:t>	- The weather did not impact FY23 transportation arrival times</a:t>
            </a:r>
          </a:p>
          <a:p>
            <a:endParaRPr lang="en-US" dirty="0"/>
          </a:p>
          <a:p>
            <a:r>
              <a:rPr lang="en-US" dirty="0"/>
              <a:t>FY24 – Average ER Throughput – 258 minutes</a:t>
            </a:r>
          </a:p>
          <a:p>
            <a:r>
              <a:rPr lang="en-US" dirty="0"/>
              <a:t>            Average Decision Time to Transfer – 113 minutes</a:t>
            </a:r>
          </a:p>
          <a:p>
            <a:r>
              <a:rPr lang="en-US" dirty="0"/>
              <a:t>	- Weather was a big factor in the increase in transfer time </a:t>
            </a:r>
          </a:p>
          <a:p>
            <a:r>
              <a:rPr lang="en-US" dirty="0"/>
              <a:t>	- Implementation of local transportation agency supports a decrease in the wait times on transportation to a point of being below the FY24 average for months May-July (90 minutes). 90 minutes is often the suggested wait time for a dispatch for ground transportation. </a:t>
            </a:r>
          </a:p>
          <a:p>
            <a:endParaRPr lang="en-US" dirty="0"/>
          </a:p>
          <a:p>
            <a:r>
              <a:rPr lang="en-US" dirty="0"/>
              <a:t>February 2024 – First BLS Callaway Transport </a:t>
            </a:r>
          </a:p>
          <a:p>
            <a:r>
              <a:rPr lang="en-US" dirty="0"/>
              <a:t>April 2024 – First ACLS Broken Bow Tiered with </a:t>
            </a:r>
            <a:r>
              <a:rPr lang="en-US" dirty="0" err="1"/>
              <a:t>Childrens’</a:t>
            </a:r>
            <a:r>
              <a:rPr lang="en-US" dirty="0"/>
              <a:t> Hospital </a:t>
            </a:r>
          </a:p>
        </p:txBody>
      </p:sp>
      <p:sp>
        <p:nvSpPr>
          <p:cNvPr id="4" name="Slide Number Placeholder 3"/>
          <p:cNvSpPr>
            <a:spLocks noGrp="1"/>
          </p:cNvSpPr>
          <p:nvPr>
            <p:ph type="sldNum" sz="quarter" idx="5"/>
          </p:nvPr>
        </p:nvSpPr>
        <p:spPr/>
        <p:txBody>
          <a:bodyPr/>
          <a:lstStyle/>
          <a:p>
            <a:fld id="{892FE641-0702-4EA8-B8AA-028B78D68B4F}" type="slidenum">
              <a:rPr lang="en-US" smtClean="0"/>
              <a:t>7</a:t>
            </a:fld>
            <a:endParaRPr lang="en-US"/>
          </a:p>
        </p:txBody>
      </p:sp>
    </p:spTree>
    <p:extLst>
      <p:ext uri="{BB962C8B-B14F-4D97-AF65-F5344CB8AC3E}">
        <p14:creationId xmlns:p14="http://schemas.microsoft.com/office/powerpoint/2010/main" val="891093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ROI </a:t>
            </a:r>
          </a:p>
          <a:p>
            <a:br>
              <a:rPr lang="en-US" dirty="0"/>
            </a:br>
            <a:r>
              <a:rPr lang="en-US" dirty="0"/>
              <a:t>FY23 Revenue - $70,850 (-) Nursing costs [3096 ER minutes x $1.30/min ($39/</a:t>
            </a:r>
            <a:r>
              <a:rPr lang="en-US" dirty="0" err="1"/>
              <a:t>hr</a:t>
            </a:r>
            <a:r>
              <a:rPr lang="en-US" dirty="0"/>
              <a:t> x 2 nurses) = $4,024.8] = ROI $66,825.20</a:t>
            </a:r>
          </a:p>
          <a:p>
            <a:r>
              <a:rPr lang="en-US" dirty="0"/>
              <a:t>Level 5 – 39 = $46,800</a:t>
            </a:r>
          </a:p>
          <a:p>
            <a:r>
              <a:rPr lang="en-US" dirty="0"/>
              <a:t>Level 4 – 28 = $22,400</a:t>
            </a:r>
          </a:p>
          <a:p>
            <a:r>
              <a:rPr lang="en-US" dirty="0"/>
              <a:t>Level 3 – 3 = $1,650</a:t>
            </a:r>
          </a:p>
          <a:p>
            <a:endParaRPr lang="en-US" dirty="0"/>
          </a:p>
          <a:p>
            <a:endParaRPr lang="en-US" dirty="0"/>
          </a:p>
          <a:p>
            <a:r>
              <a:rPr lang="en-US" dirty="0"/>
              <a:t>FY 24 Revenue - $63,800 (-) Nursing costs [2483 ER minutes x $1.30/min ($39/</a:t>
            </a:r>
            <a:r>
              <a:rPr lang="en-US" dirty="0" err="1"/>
              <a:t>hr</a:t>
            </a:r>
            <a:r>
              <a:rPr lang="en-US" dirty="0"/>
              <a:t> x 2 nurses) = $3,227.9] = $60,572.10</a:t>
            </a:r>
          </a:p>
          <a:p>
            <a:r>
              <a:rPr lang="en-US" dirty="0"/>
              <a:t>Level 5- 32 = $38,400</a:t>
            </a:r>
          </a:p>
          <a:p>
            <a:r>
              <a:rPr lang="en-US" dirty="0"/>
              <a:t>Level 4 – 29 = $23,200</a:t>
            </a:r>
          </a:p>
          <a:p>
            <a:r>
              <a:rPr lang="en-US" dirty="0"/>
              <a:t>Level 3 – 4 = $2,200</a:t>
            </a:r>
          </a:p>
          <a:p>
            <a:endParaRPr lang="en-US" dirty="0"/>
          </a:p>
        </p:txBody>
      </p:sp>
      <p:sp>
        <p:nvSpPr>
          <p:cNvPr id="4" name="Slide Number Placeholder 3"/>
          <p:cNvSpPr>
            <a:spLocks noGrp="1"/>
          </p:cNvSpPr>
          <p:nvPr>
            <p:ph type="sldNum" sz="quarter" idx="5"/>
          </p:nvPr>
        </p:nvSpPr>
        <p:spPr/>
        <p:txBody>
          <a:bodyPr/>
          <a:lstStyle/>
          <a:p>
            <a:fld id="{892FE641-0702-4EA8-B8AA-028B78D68B4F}" type="slidenum">
              <a:rPr lang="en-US" smtClean="0"/>
              <a:t>8</a:t>
            </a:fld>
            <a:endParaRPr lang="en-US"/>
          </a:p>
        </p:txBody>
      </p:sp>
    </p:spTree>
    <p:extLst>
      <p:ext uri="{BB962C8B-B14F-4D97-AF65-F5344CB8AC3E}">
        <p14:creationId xmlns:p14="http://schemas.microsoft.com/office/powerpoint/2010/main" val="1217941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677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88612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3434516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837797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1380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en-US"/>
              <a:t>Click to edit Master text styles</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32217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029498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1608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7043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35187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06509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98481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9/26/2024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51005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719436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40718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227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9/26/2024</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7749844"/>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 id="214748409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829775" y="4088040"/>
            <a:ext cx="13248425"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Quality Residency</a:t>
            </a:r>
          </a:p>
        </p:txBody>
      </p:sp>
      <p:sp>
        <p:nvSpPr>
          <p:cNvPr id="10" name="TextBox 10"/>
          <p:cNvSpPr txBox="1"/>
          <p:nvPr/>
        </p:nvSpPr>
        <p:spPr>
          <a:xfrm>
            <a:off x="2829775" y="5238750"/>
            <a:ext cx="12181625" cy="1359346"/>
          </a:xfrm>
          <a:prstGeom prst="rect">
            <a:avLst/>
          </a:prstGeom>
        </p:spPr>
        <p:txBody>
          <a:bodyPr wrap="square" lIns="0" tIns="0" rIns="0" bIns="0" rtlCol="0" anchor="t">
            <a:spAutoFit/>
          </a:bodyPr>
          <a:lstStyle/>
          <a:p>
            <a:pPr>
              <a:lnSpc>
                <a:spcPts val="10560"/>
              </a:lnSpc>
            </a:pPr>
            <a:r>
              <a:rPr lang="en-US" sz="9600" dirty="0">
                <a:solidFill>
                  <a:schemeClr val="accent2"/>
                </a:solidFill>
                <a:latin typeface="Montserrat Extra-Bold"/>
              </a:rPr>
              <a:t>Capstone Project</a:t>
            </a:r>
          </a:p>
        </p:txBody>
      </p:sp>
      <p:sp>
        <p:nvSpPr>
          <p:cNvPr id="12" name="TextBox 12"/>
          <p:cNvSpPr txBox="1"/>
          <p:nvPr/>
        </p:nvSpPr>
        <p:spPr>
          <a:xfrm>
            <a:off x="2829775" y="7008131"/>
            <a:ext cx="9288593" cy="1445011"/>
          </a:xfrm>
          <a:prstGeom prst="rect">
            <a:avLst/>
          </a:prstGeom>
        </p:spPr>
        <p:txBody>
          <a:bodyPr lIns="0" tIns="0" rIns="0" bIns="0" rtlCol="0" anchor="t">
            <a:spAutoFit/>
          </a:bodyPr>
          <a:lstStyle/>
          <a:p>
            <a:pPr>
              <a:lnSpc>
                <a:spcPts val="3920"/>
              </a:lnSpc>
            </a:pPr>
            <a:r>
              <a:rPr lang="en-US" sz="2800" spc="963" dirty="0">
                <a:solidFill>
                  <a:srgbClr val="002060"/>
                </a:solidFill>
                <a:latin typeface="Montserrat Classic"/>
              </a:rPr>
              <a:t>Kellsy Beshaler, RN, MSN</a:t>
            </a:r>
          </a:p>
          <a:p>
            <a:pPr>
              <a:lnSpc>
                <a:spcPts val="3920"/>
              </a:lnSpc>
            </a:pPr>
            <a:r>
              <a:rPr lang="en-US" sz="2800" spc="963" dirty="0">
                <a:solidFill>
                  <a:srgbClr val="002060"/>
                </a:solidFill>
                <a:latin typeface="Montserrat Classic"/>
              </a:rPr>
              <a:t>Callaway District Hospital </a:t>
            </a:r>
          </a:p>
          <a:p>
            <a:pPr>
              <a:lnSpc>
                <a:spcPts val="3920"/>
              </a:lnSpc>
            </a:pPr>
            <a:r>
              <a:rPr lang="en-US" sz="2800" spc="963" dirty="0">
                <a:solidFill>
                  <a:srgbClr val="002060"/>
                </a:solidFill>
                <a:latin typeface="Montserrat Classic"/>
              </a:rPr>
              <a:t>October 4, 2024</a:t>
            </a:r>
          </a:p>
        </p:txBody>
      </p:sp>
      <p:pic>
        <p:nvPicPr>
          <p:cNvPr id="14" name="Picture 13">
            <a:extLst>
              <a:ext uri="{FF2B5EF4-FFF2-40B4-BE49-F238E27FC236}">
                <a16:creationId xmlns:a16="http://schemas.microsoft.com/office/drawing/2014/main" id="{C1CFA9BF-2694-92A6-A702-2049EFEE69D6}"/>
              </a:ext>
            </a:extLst>
          </p:cNvPr>
          <p:cNvPicPr>
            <a:picLocks noChangeAspect="1"/>
          </p:cNvPicPr>
          <p:nvPr/>
        </p:nvPicPr>
        <p:blipFill>
          <a:blip r:embed="rId2"/>
          <a:stretch>
            <a:fillRect/>
          </a:stretch>
        </p:blipFill>
        <p:spPr>
          <a:xfrm>
            <a:off x="381000" y="669421"/>
            <a:ext cx="3353091" cy="11644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549713" y="3924300"/>
            <a:ext cx="15188573" cy="1359346"/>
          </a:xfrm>
          <a:prstGeom prst="rect">
            <a:avLst/>
          </a:prstGeom>
        </p:spPr>
        <p:txBody>
          <a:bodyPr wrap="square" lIns="0" tIns="0" rIns="0" bIns="0" rtlCol="0" anchor="t">
            <a:spAutoFit/>
          </a:bodyPr>
          <a:lstStyle/>
          <a:p>
            <a:pPr>
              <a:lnSpc>
                <a:spcPts val="10560"/>
              </a:lnSpc>
            </a:pPr>
            <a:r>
              <a:rPr lang="en-US" sz="9600" dirty="0">
                <a:solidFill>
                  <a:srgbClr val="1E3262"/>
                </a:solidFill>
                <a:latin typeface="Montserrat Extra-Bold"/>
              </a:rPr>
              <a:t>THANK YOU/Questions</a:t>
            </a:r>
          </a:p>
        </p:txBody>
      </p:sp>
      <p:sp>
        <p:nvSpPr>
          <p:cNvPr id="7" name="TextBox 7"/>
          <p:cNvSpPr txBox="1"/>
          <p:nvPr/>
        </p:nvSpPr>
        <p:spPr>
          <a:xfrm>
            <a:off x="2794627" y="5795414"/>
            <a:ext cx="10768973" cy="2477025"/>
          </a:xfrm>
          <a:prstGeom prst="rect">
            <a:avLst/>
          </a:prstGeom>
        </p:spPr>
        <p:txBody>
          <a:bodyPr wrap="square" lIns="0" tIns="0" rIns="0" bIns="0" rtlCol="0" anchor="t">
            <a:spAutoFit/>
          </a:bodyPr>
          <a:lstStyle/>
          <a:p>
            <a:pPr>
              <a:lnSpc>
                <a:spcPts val="3920"/>
              </a:lnSpc>
            </a:pPr>
            <a:r>
              <a:rPr lang="en-US" sz="3200" spc="963" dirty="0">
                <a:solidFill>
                  <a:srgbClr val="101010"/>
                </a:solidFill>
                <a:latin typeface="Montserrat Extra-Bold" panose="020B0604020202020204" charset="0"/>
              </a:rPr>
              <a:t>Kellsy Beshaler, RN, MSN</a:t>
            </a:r>
          </a:p>
          <a:p>
            <a:pPr>
              <a:lnSpc>
                <a:spcPts val="3920"/>
              </a:lnSpc>
            </a:pPr>
            <a:r>
              <a:rPr lang="en-US" sz="3200" spc="963" dirty="0">
                <a:solidFill>
                  <a:srgbClr val="101010"/>
                </a:solidFill>
                <a:latin typeface="Montserrat Extra-Bold" panose="020B0604020202020204" charset="0"/>
              </a:rPr>
              <a:t>Clinical Case Manager</a:t>
            </a:r>
          </a:p>
          <a:p>
            <a:pPr>
              <a:lnSpc>
                <a:spcPts val="3920"/>
              </a:lnSpc>
            </a:pPr>
            <a:r>
              <a:rPr lang="en-US" sz="3200" spc="963" dirty="0">
                <a:solidFill>
                  <a:srgbClr val="101010"/>
                </a:solidFill>
                <a:latin typeface="Montserrat Extra-Bold" panose="020B0604020202020204" charset="0"/>
              </a:rPr>
              <a:t>Callaway District Hospital</a:t>
            </a:r>
          </a:p>
          <a:p>
            <a:pPr>
              <a:lnSpc>
                <a:spcPts val="3920"/>
              </a:lnSpc>
            </a:pPr>
            <a:r>
              <a:rPr lang="en-US" sz="3200" spc="963" dirty="0">
                <a:solidFill>
                  <a:srgbClr val="101010"/>
                </a:solidFill>
                <a:latin typeface="Montserrat Extra-Bold" panose="020B0604020202020204" charset="0"/>
              </a:rPr>
              <a:t>308-836-2110</a:t>
            </a:r>
          </a:p>
          <a:p>
            <a:pPr>
              <a:lnSpc>
                <a:spcPts val="3920"/>
              </a:lnSpc>
            </a:pPr>
            <a:r>
              <a:rPr lang="en-US" sz="3200" spc="963" dirty="0">
                <a:solidFill>
                  <a:srgbClr val="101010"/>
                </a:solidFill>
                <a:latin typeface="Montserrat Extra-Bold" panose="020B0604020202020204" charset="0"/>
              </a:rPr>
              <a:t>kbeshaler@callawayhospital.org</a:t>
            </a:r>
          </a:p>
        </p:txBody>
      </p:sp>
      <p:pic>
        <p:nvPicPr>
          <p:cNvPr id="12" name="Picture 11">
            <a:extLst>
              <a:ext uri="{FF2B5EF4-FFF2-40B4-BE49-F238E27FC236}">
                <a16:creationId xmlns:a16="http://schemas.microsoft.com/office/drawing/2014/main" id="{633F9F91-DC63-8C9F-7179-D1FB727D0132}"/>
              </a:ext>
            </a:extLst>
          </p:cNvPr>
          <p:cNvPicPr>
            <a:picLocks noChangeAspect="1"/>
          </p:cNvPicPr>
          <p:nvPr/>
        </p:nvPicPr>
        <p:blipFill>
          <a:blip r:embed="rId2"/>
          <a:stretch>
            <a:fillRect/>
          </a:stretch>
        </p:blipFill>
        <p:spPr>
          <a:xfrm>
            <a:off x="304800" y="571500"/>
            <a:ext cx="3353091" cy="11644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1655885"/>
            <a:ext cx="14897100" cy="546240"/>
          </a:xfrm>
          <a:prstGeom prst="rect">
            <a:avLst/>
          </a:prstGeom>
        </p:spPr>
        <p:txBody>
          <a:bodyPr wrap="square" lIns="0" tIns="0" rIns="0" bIns="0" rtlCol="0" anchor="t">
            <a:spAutoFit/>
          </a:bodyPr>
          <a:lstStyle/>
          <a:p>
            <a:pPr algn="ctr">
              <a:lnSpc>
                <a:spcPts val="3947"/>
              </a:lnSpc>
            </a:pPr>
            <a:r>
              <a:rPr lang="en-US" sz="5400" dirty="0">
                <a:solidFill>
                  <a:srgbClr val="1E3262"/>
                </a:solidFill>
                <a:latin typeface="Montserrat Extra-Bold Bold"/>
              </a:rPr>
              <a:t>Introduction</a:t>
            </a:r>
          </a:p>
        </p:txBody>
      </p:sp>
      <p:sp>
        <p:nvSpPr>
          <p:cNvPr id="4" name="TextBox 4"/>
          <p:cNvSpPr txBox="1"/>
          <p:nvPr/>
        </p:nvSpPr>
        <p:spPr>
          <a:xfrm>
            <a:off x="1028700" y="3543301"/>
            <a:ext cx="13601700" cy="6054927"/>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Callaway District Hospital is a 12-bed critical access hospital situated in the heart of the seven valleys of Custer County.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Capstone project – Increase access to emergency care services through rural transportation services. </a:t>
            </a:r>
          </a:p>
          <a:p>
            <a:pPr marL="342900" indent="-342900">
              <a:lnSpc>
                <a:spcPts val="3359"/>
              </a:lnSpc>
              <a:buFont typeface="Arial" panose="020B0604020202020204" pitchFamily="34" charset="0"/>
              <a:buChar char="•"/>
            </a:pPr>
            <a:r>
              <a:rPr lang="en-US" sz="2400" dirty="0">
                <a:solidFill>
                  <a:srgbClr val="2D262A"/>
                </a:solidFill>
                <a:latin typeface="Montserrat Classic"/>
              </a:rPr>
              <a:t>ER ground transportation companies' take 90-180 minutes to arrive due to CDH’s rural location. </a:t>
            </a:r>
          </a:p>
          <a:p>
            <a:pPr marL="342900" indent="-342900">
              <a:lnSpc>
                <a:spcPts val="3359"/>
              </a:lnSpc>
              <a:buFont typeface="Arial" panose="020B0604020202020204" pitchFamily="34" charset="0"/>
              <a:buChar char="•"/>
            </a:pPr>
            <a:r>
              <a:rPr lang="en-US" sz="2400" dirty="0">
                <a:solidFill>
                  <a:srgbClr val="2D262A"/>
                </a:solidFill>
                <a:latin typeface="Montserrat Classic"/>
              </a:rPr>
              <a:t>Administration and Medical Staff were presented with a transportation solution in January/February 2024 by Callaway EMS (BLS) and Broken Bow paramedic ambulance (ACLS) in transferring patients based on EMS availability and patient acuity. </a:t>
            </a:r>
          </a:p>
          <a:p>
            <a:pPr marL="342900" indent="-342900">
              <a:lnSpc>
                <a:spcPts val="3359"/>
              </a:lnSpc>
              <a:buFont typeface="Arial" panose="020B0604020202020204" pitchFamily="34" charset="0"/>
              <a:buChar char="•"/>
            </a:pPr>
            <a:r>
              <a:rPr lang="en-US" sz="2400" dirty="0">
                <a:solidFill>
                  <a:srgbClr val="2D262A"/>
                </a:solidFill>
                <a:latin typeface="Montserrat Classic"/>
              </a:rPr>
              <a:t>Spotlight – Both rural agencies have aided in reducing ER throughput for FY2024</a:t>
            </a:r>
          </a:p>
          <a:p>
            <a:pPr marL="342900" indent="-342900">
              <a:lnSpc>
                <a:spcPts val="3359"/>
              </a:lnSpc>
              <a:buFont typeface="Arial" panose="020B0604020202020204" pitchFamily="34" charset="0"/>
              <a:buChar char="•"/>
            </a:pPr>
            <a:r>
              <a:rPr lang="en-US" sz="2400" dirty="0">
                <a:solidFill>
                  <a:srgbClr val="2D262A"/>
                </a:solidFill>
                <a:latin typeface="Montserrat Classic"/>
              </a:rPr>
              <a:t>Area for improvement – Increase in ER throughput times for transfer patients remains an issue due to limited access to transportation and available volunteers/staffing for these units. </a:t>
            </a:r>
          </a:p>
        </p:txBody>
      </p:sp>
      <p:pic>
        <p:nvPicPr>
          <p:cNvPr id="5" name="Picture 4" descr="A close-up of a logo&#10;&#10;Description automatically generated">
            <a:extLst>
              <a:ext uri="{FF2B5EF4-FFF2-40B4-BE49-F238E27FC236}">
                <a16:creationId xmlns:a16="http://schemas.microsoft.com/office/drawing/2014/main" id="{151ADA08-56DC-A518-4642-FE5D04968D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500062"/>
            <a:ext cx="3352800" cy="116058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5919525" y="1805508"/>
            <a:ext cx="6448950" cy="546240"/>
          </a:xfrm>
          <a:prstGeom prst="rect">
            <a:avLst/>
          </a:prstGeom>
        </p:spPr>
        <p:txBody>
          <a:bodyPr lIns="0" tIns="0" rIns="0" bIns="0" rtlCol="0" anchor="t">
            <a:spAutoFit/>
          </a:bodyPr>
          <a:lstStyle/>
          <a:p>
            <a:pPr algn="ctr">
              <a:lnSpc>
                <a:spcPts val="3947"/>
              </a:lnSpc>
            </a:pPr>
            <a:r>
              <a:rPr lang="en-US" sz="5400" dirty="0">
                <a:solidFill>
                  <a:srgbClr val="1E3262"/>
                </a:solidFill>
                <a:latin typeface="Montserrat Extra-Bold Bold"/>
              </a:rPr>
              <a:t>AIM Statement</a:t>
            </a:r>
          </a:p>
        </p:txBody>
      </p:sp>
      <p:sp>
        <p:nvSpPr>
          <p:cNvPr id="17" name="TextBox 17"/>
          <p:cNvSpPr txBox="1"/>
          <p:nvPr/>
        </p:nvSpPr>
        <p:spPr>
          <a:xfrm>
            <a:off x="938475" y="3551935"/>
            <a:ext cx="13615725" cy="3002810"/>
          </a:xfrm>
          <a:prstGeom prst="rect">
            <a:avLst/>
          </a:prstGeom>
        </p:spPr>
        <p:txBody>
          <a:bodyPr wrap="square" lIns="0" tIns="0" rIns="0" bIns="0" rtlCol="0" anchor="t">
            <a:spAutoFit/>
          </a:bodyPr>
          <a:lstStyle/>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The aim of this project is to decrease the ED throughput times by 10% with the utilization of rural emergency medical transportation services to aid in transporting patients to a higher level of care facility. </a:t>
            </a: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a:p>
            <a:pPr>
              <a:lnSpc>
                <a:spcPts val="3359"/>
              </a:lnSpc>
            </a:pPr>
            <a:endParaRPr lang="en-US" sz="2400" dirty="0">
              <a:solidFill>
                <a:srgbClr val="2D262A"/>
              </a:solidFill>
              <a:latin typeface="Montserrat Classic"/>
            </a:endParaRPr>
          </a:p>
        </p:txBody>
      </p:sp>
      <p:pic>
        <p:nvPicPr>
          <p:cNvPr id="2" name="Picture 1">
            <a:extLst>
              <a:ext uri="{FF2B5EF4-FFF2-40B4-BE49-F238E27FC236}">
                <a16:creationId xmlns:a16="http://schemas.microsoft.com/office/drawing/2014/main" id="{F804057F-E4AC-F946-E9C6-FB7957E49214}"/>
              </a:ext>
            </a:extLst>
          </p:cNvPr>
          <p:cNvPicPr>
            <a:picLocks noChangeAspect="1"/>
          </p:cNvPicPr>
          <p:nvPr/>
        </p:nvPicPr>
        <p:blipFill>
          <a:blip r:embed="rId2"/>
          <a:stretch>
            <a:fillRect/>
          </a:stretch>
        </p:blipFill>
        <p:spPr>
          <a:xfrm>
            <a:off x="457200" y="641071"/>
            <a:ext cx="3353091" cy="116443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7"/>
          <p:cNvSpPr txBox="1"/>
          <p:nvPr/>
        </p:nvSpPr>
        <p:spPr>
          <a:xfrm>
            <a:off x="4419600" y="1181100"/>
            <a:ext cx="9168075" cy="687176"/>
          </a:xfrm>
          <a:prstGeom prst="rect">
            <a:avLst/>
          </a:prstGeom>
        </p:spPr>
        <p:txBody>
          <a:bodyPr wrap="square" lIns="0" tIns="0" rIns="0" bIns="0" rtlCol="0" anchor="t">
            <a:spAutoFit/>
          </a:bodyPr>
          <a:lstStyle/>
          <a:p>
            <a:pPr algn="ctr">
              <a:lnSpc>
                <a:spcPts val="5264"/>
              </a:lnSpc>
            </a:pPr>
            <a:r>
              <a:rPr lang="en-US" sz="5400" dirty="0">
                <a:solidFill>
                  <a:srgbClr val="1E3262"/>
                </a:solidFill>
                <a:latin typeface="Montserrat Extra-Bold Bold"/>
              </a:rPr>
              <a:t>Measuring Success</a:t>
            </a:r>
          </a:p>
        </p:txBody>
      </p:sp>
      <p:sp>
        <p:nvSpPr>
          <p:cNvPr id="26" name="TextBox 26"/>
          <p:cNvSpPr txBox="1"/>
          <p:nvPr/>
        </p:nvSpPr>
        <p:spPr>
          <a:xfrm>
            <a:off x="1371600" y="2019300"/>
            <a:ext cx="12496800" cy="8671028"/>
          </a:xfrm>
          <a:prstGeom prst="rect">
            <a:avLst/>
          </a:prstGeom>
        </p:spPr>
        <p:txBody>
          <a:bodyPr wrap="square" lIns="0" tIns="0" rIns="0" bIns="0" rtlCol="0" anchor="t">
            <a:spAutoFit/>
          </a:bodyPr>
          <a:lstStyle/>
          <a:p>
            <a:pPr>
              <a:lnSpc>
                <a:spcPts val="3359"/>
              </a:lnSpc>
            </a:pPr>
            <a:r>
              <a:rPr lang="en-US" sz="2400" dirty="0">
                <a:solidFill>
                  <a:srgbClr val="2D262A"/>
                </a:solidFill>
                <a:latin typeface="Montserrat Classic"/>
              </a:rPr>
              <a:t>Fiscal Year 2023 &amp; 2024 Metrics: </a:t>
            </a:r>
          </a:p>
          <a:p>
            <a:pPr marL="342900" indent="-342900">
              <a:lnSpc>
                <a:spcPts val="3359"/>
              </a:lnSpc>
              <a:buFont typeface="Arial" panose="020B0604020202020204" pitchFamily="34" charset="0"/>
              <a:buChar char="•"/>
            </a:pPr>
            <a:r>
              <a:rPr lang="en-US" sz="2400" dirty="0">
                <a:solidFill>
                  <a:srgbClr val="2D262A"/>
                </a:solidFill>
                <a:latin typeface="Montserrat Classic"/>
              </a:rPr>
              <a:t>Total number of ER EMTALA transfer </a:t>
            </a:r>
          </a:p>
          <a:p>
            <a:pPr marL="342900" indent="-342900">
              <a:lnSpc>
                <a:spcPts val="3359"/>
              </a:lnSpc>
              <a:buFont typeface="Arial" panose="020B0604020202020204" pitchFamily="34" charset="0"/>
              <a:buChar char="•"/>
            </a:pPr>
            <a:r>
              <a:rPr lang="en-US" sz="2400" dirty="0">
                <a:solidFill>
                  <a:srgbClr val="2D262A"/>
                </a:solidFill>
                <a:latin typeface="Montserrat Classic"/>
              </a:rPr>
              <a:t>Total ER throughput time vs average ER throughput</a:t>
            </a:r>
          </a:p>
          <a:p>
            <a:pPr marL="342900" indent="-342900">
              <a:lnSpc>
                <a:spcPts val="3359"/>
              </a:lnSpc>
              <a:buFont typeface="Arial" panose="020B0604020202020204" pitchFamily="34" charset="0"/>
              <a:buChar char="•"/>
            </a:pPr>
            <a:r>
              <a:rPr lang="en-US" sz="2400" dirty="0">
                <a:solidFill>
                  <a:srgbClr val="2D262A"/>
                </a:solidFill>
                <a:latin typeface="Montserrat Classic"/>
              </a:rPr>
              <a:t>Average of time from decision to transfer to transferring out of facility. </a:t>
            </a:r>
          </a:p>
          <a:p>
            <a:pPr marL="342900" indent="-342900">
              <a:lnSpc>
                <a:spcPts val="3359"/>
              </a:lnSpc>
              <a:buFont typeface="Arial" panose="020B0604020202020204" pitchFamily="34" charset="0"/>
              <a:buChar char="•"/>
            </a:pPr>
            <a:r>
              <a:rPr lang="en-US" sz="2400" dirty="0" err="1">
                <a:solidFill>
                  <a:srgbClr val="2D262A"/>
                </a:solidFill>
                <a:latin typeface="Montserrat Classic"/>
              </a:rPr>
              <a:t>RuralMed</a:t>
            </a:r>
            <a:r>
              <a:rPr lang="en-US" sz="2400" dirty="0">
                <a:solidFill>
                  <a:srgbClr val="2D262A"/>
                </a:solidFill>
                <a:latin typeface="Montserrat Classic"/>
              </a:rPr>
              <a:t> E/M Guideline- Coder guideline for level of MDM (medical decision making). </a:t>
            </a:r>
          </a:p>
          <a:p>
            <a:pPr marL="342900" indent="-342900">
              <a:lnSpc>
                <a:spcPts val="3359"/>
              </a:lnSpc>
              <a:buFont typeface="Arial" panose="020B0604020202020204" pitchFamily="34" charset="0"/>
              <a:buChar char="•"/>
            </a:pPr>
            <a:r>
              <a:rPr lang="en-US" sz="2400" dirty="0">
                <a:solidFill>
                  <a:srgbClr val="2D262A"/>
                </a:solidFill>
                <a:latin typeface="Montserrat Classic"/>
              </a:rPr>
              <a:t>Transfer agency utilized for patient transfer (Ground vs Air; transfer company vs local resource)</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Actions taken: </a:t>
            </a:r>
          </a:p>
          <a:p>
            <a:pPr marL="342900" indent="-342900">
              <a:lnSpc>
                <a:spcPts val="3359"/>
              </a:lnSpc>
              <a:buFont typeface="Arial" panose="020B0604020202020204" pitchFamily="34" charset="0"/>
              <a:buChar char="•"/>
            </a:pPr>
            <a:r>
              <a:rPr lang="en-US" sz="2400" dirty="0">
                <a:solidFill>
                  <a:srgbClr val="2D262A"/>
                </a:solidFill>
                <a:latin typeface="Montserrat Classic"/>
              </a:rPr>
              <a:t>EMTALA forms audited for: </a:t>
            </a:r>
          </a:p>
          <a:p>
            <a:pPr marL="800100" lvl="1" indent="-342900">
              <a:lnSpc>
                <a:spcPts val="3359"/>
              </a:lnSpc>
              <a:buFont typeface="Arial" panose="020B0604020202020204" pitchFamily="34" charset="0"/>
              <a:buChar char="•"/>
            </a:pPr>
            <a:r>
              <a:rPr lang="en-US" sz="2400" dirty="0">
                <a:solidFill>
                  <a:srgbClr val="2D262A"/>
                </a:solidFill>
                <a:latin typeface="Montserrat Classic"/>
              </a:rPr>
              <a:t>Transportation agency utilized and method</a:t>
            </a:r>
          </a:p>
          <a:p>
            <a:pPr marL="800100" lvl="1" indent="-342900">
              <a:lnSpc>
                <a:spcPts val="3359"/>
              </a:lnSpc>
              <a:buFont typeface="Arial" panose="020B0604020202020204" pitchFamily="34" charset="0"/>
              <a:buChar char="•"/>
            </a:pPr>
            <a:r>
              <a:rPr lang="en-US" sz="2400" dirty="0">
                <a:solidFill>
                  <a:srgbClr val="2D262A"/>
                </a:solidFill>
                <a:latin typeface="Montserrat Classic"/>
              </a:rPr>
              <a:t>Transfer decision time</a:t>
            </a:r>
          </a:p>
          <a:p>
            <a:pPr marL="342900" indent="-342900">
              <a:lnSpc>
                <a:spcPts val="3359"/>
              </a:lnSpc>
              <a:buFont typeface="Arial" panose="020B0604020202020204" pitchFamily="34" charset="0"/>
              <a:buChar char="•"/>
            </a:pPr>
            <a:r>
              <a:rPr lang="en-US" sz="2400" dirty="0">
                <a:solidFill>
                  <a:srgbClr val="2D262A"/>
                </a:solidFill>
                <a:latin typeface="Montserrat Classic"/>
              </a:rPr>
              <a:t>Nursing notes – transfer decision time verification due to new EMTALA forms</a:t>
            </a:r>
          </a:p>
          <a:p>
            <a:pPr marL="342900" indent="-342900">
              <a:lnSpc>
                <a:spcPts val="3359"/>
              </a:lnSpc>
              <a:buFont typeface="Arial" panose="020B0604020202020204" pitchFamily="34" charset="0"/>
              <a:buChar char="•"/>
            </a:pPr>
            <a:r>
              <a:rPr lang="en-US" sz="2400" dirty="0">
                <a:solidFill>
                  <a:srgbClr val="2D262A"/>
                </a:solidFill>
                <a:latin typeface="Montserrat Classic"/>
              </a:rPr>
              <a:t>ER log reviewed for total ER wait times</a:t>
            </a:r>
          </a:p>
          <a:p>
            <a:pPr marL="342900" indent="-342900">
              <a:lnSpc>
                <a:spcPts val="3359"/>
              </a:lnSpc>
              <a:buFont typeface="Arial" panose="020B0604020202020204" pitchFamily="34" charset="0"/>
              <a:buChar char="•"/>
            </a:pPr>
            <a:r>
              <a:rPr lang="en-US" sz="2400" dirty="0">
                <a:solidFill>
                  <a:srgbClr val="2D262A"/>
                </a:solidFill>
                <a:latin typeface="Montserrat Classic"/>
              </a:rPr>
              <a:t>Chart audit for E/M code to not level of MDM provided. </a:t>
            </a:r>
          </a:p>
          <a:p>
            <a:pPr>
              <a:lnSpc>
                <a:spcPts val="3359"/>
              </a:lnSpc>
            </a:pPr>
            <a:endParaRPr lang="en-US" sz="2400" dirty="0">
              <a:solidFill>
                <a:srgbClr val="2D262A"/>
              </a:solidFill>
              <a:latin typeface="Montserrat Classic"/>
            </a:endParaRPr>
          </a:p>
          <a:p>
            <a:pPr>
              <a:lnSpc>
                <a:spcPts val="3359"/>
              </a:lnSpc>
            </a:pPr>
            <a:r>
              <a:rPr lang="en-US" sz="2400" dirty="0">
                <a:solidFill>
                  <a:srgbClr val="2D262A"/>
                </a:solidFill>
                <a:latin typeface="Montserrat Classic"/>
              </a:rPr>
              <a:t>Stakeholders involved – Director of HIM, Quality Improvement, CEO, COO, &amp; Medical Staff. </a:t>
            </a:r>
          </a:p>
          <a:p>
            <a:pPr>
              <a:lnSpc>
                <a:spcPts val="3359"/>
              </a:lnSpc>
            </a:pPr>
            <a:endParaRPr lang="en-US" sz="2400" dirty="0">
              <a:solidFill>
                <a:srgbClr val="2D262A"/>
              </a:solidFill>
              <a:latin typeface="Montserrat Classic"/>
            </a:endParaRPr>
          </a:p>
        </p:txBody>
      </p:sp>
      <p:pic>
        <p:nvPicPr>
          <p:cNvPr id="2" name="Picture 1">
            <a:extLst>
              <a:ext uri="{FF2B5EF4-FFF2-40B4-BE49-F238E27FC236}">
                <a16:creationId xmlns:a16="http://schemas.microsoft.com/office/drawing/2014/main" id="{DA3F2E05-47DC-E486-BBED-1AC984795E25}"/>
              </a:ext>
            </a:extLst>
          </p:cNvPr>
          <p:cNvPicPr>
            <a:picLocks noChangeAspect="1"/>
          </p:cNvPicPr>
          <p:nvPr/>
        </p:nvPicPr>
        <p:blipFill>
          <a:blip r:embed="rId3"/>
          <a:stretch>
            <a:fillRect/>
          </a:stretch>
        </p:blipFill>
        <p:spPr>
          <a:xfrm>
            <a:off x="381000" y="598881"/>
            <a:ext cx="3353091" cy="116443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5486400" y="1866900"/>
            <a:ext cx="7315200" cy="546240"/>
          </a:xfrm>
          <a:prstGeom prst="rect">
            <a:avLst/>
          </a:prstGeom>
        </p:spPr>
        <p:txBody>
          <a:bodyPr wrap="square" lIns="0" tIns="0" rIns="0" bIns="0" rtlCol="0" anchor="t">
            <a:spAutoFit/>
          </a:bodyPr>
          <a:lstStyle/>
          <a:p>
            <a:pPr>
              <a:lnSpc>
                <a:spcPts val="3947"/>
              </a:lnSpc>
            </a:pPr>
            <a:r>
              <a:rPr lang="en-US" sz="5400" dirty="0">
                <a:solidFill>
                  <a:srgbClr val="1E3262"/>
                </a:solidFill>
                <a:latin typeface="Montserrat Extra-Bold Bold"/>
              </a:rPr>
              <a:t>Selecting Changes</a:t>
            </a:r>
          </a:p>
        </p:txBody>
      </p:sp>
      <p:sp>
        <p:nvSpPr>
          <p:cNvPr id="18" name="TextBox 17">
            <a:extLst>
              <a:ext uri="{FF2B5EF4-FFF2-40B4-BE49-F238E27FC236}">
                <a16:creationId xmlns:a16="http://schemas.microsoft.com/office/drawing/2014/main" id="{BF845833-5AC4-DE77-417A-A8BF6936C596}"/>
              </a:ext>
            </a:extLst>
          </p:cNvPr>
          <p:cNvSpPr txBox="1"/>
          <p:nvPr/>
        </p:nvSpPr>
        <p:spPr>
          <a:xfrm>
            <a:off x="1600200" y="3658020"/>
            <a:ext cx="12496800" cy="3785652"/>
          </a:xfrm>
          <a:prstGeom prst="rect">
            <a:avLst/>
          </a:prstGeom>
          <a:noFill/>
        </p:spPr>
        <p:txBody>
          <a:bodyPr wrap="square">
            <a:spAutoFit/>
          </a:bodyPr>
          <a:lstStyle/>
          <a:p>
            <a:pPr lvl="1"/>
            <a:r>
              <a:rPr lang="en-US" sz="2400" dirty="0">
                <a:latin typeface="Montserrat Classic" panose="020B0604020202020204" charset="0"/>
              </a:rPr>
              <a:t>Patient condition dictates the method of transportation that is sought after to support care and the facility that the patient will be transferred to. Providers will alert nursing staff of patient transportation needs. </a:t>
            </a:r>
          </a:p>
          <a:p>
            <a:pPr marL="800100" lvl="1" indent="-342900">
              <a:buFont typeface="Arial" panose="020B0604020202020204" pitchFamily="34" charset="0"/>
              <a:buChar char="•"/>
            </a:pPr>
            <a:r>
              <a:rPr lang="en-US" sz="2400" dirty="0">
                <a:latin typeface="Montserrat Classic" panose="020B0604020202020204" charset="0"/>
              </a:rPr>
              <a:t>BLS transportation needs – Callaway EMS consulted first</a:t>
            </a:r>
          </a:p>
          <a:p>
            <a:pPr marL="800100" lvl="1" indent="-342900">
              <a:buFont typeface="Arial" panose="020B0604020202020204" pitchFamily="34" charset="0"/>
              <a:buChar char="•"/>
            </a:pPr>
            <a:r>
              <a:rPr lang="en-US" sz="2400" dirty="0">
                <a:latin typeface="Montserrat Classic" panose="020B0604020202020204" charset="0"/>
              </a:rPr>
              <a:t>ACLS/ BLS transportation needs – Agency for transport consulted first &gt; delay in arrival &gt; seek availability in ACLS unit in Broken Bow. </a:t>
            </a:r>
          </a:p>
          <a:p>
            <a:pPr marL="800100" lvl="1" indent="-342900">
              <a:buFont typeface="Arial" panose="020B0604020202020204" pitchFamily="34" charset="0"/>
              <a:buChar char="•"/>
            </a:pPr>
            <a:r>
              <a:rPr lang="en-US" sz="2400" dirty="0">
                <a:latin typeface="Montserrat Classic" panose="020B0604020202020204" charset="0"/>
              </a:rPr>
              <a:t>Inclement weather delaying transports &gt; Local agencies are contacted first if delays are seen or assist in meeting for a tiered hand-off of patient care. </a:t>
            </a:r>
          </a:p>
          <a:p>
            <a:pPr lvl="1"/>
            <a:endParaRPr lang="en-US" sz="2400" dirty="0">
              <a:latin typeface="Montserrat Classic" panose="020B0604020202020204" charset="0"/>
            </a:endParaRPr>
          </a:p>
          <a:p>
            <a:pPr lvl="1"/>
            <a:endParaRPr lang="en-US" sz="2400" dirty="0">
              <a:latin typeface="Montserrat Classic" panose="020B0604020202020204" charset="0"/>
            </a:endParaRPr>
          </a:p>
        </p:txBody>
      </p:sp>
      <p:pic>
        <p:nvPicPr>
          <p:cNvPr id="2" name="Picture 1">
            <a:extLst>
              <a:ext uri="{FF2B5EF4-FFF2-40B4-BE49-F238E27FC236}">
                <a16:creationId xmlns:a16="http://schemas.microsoft.com/office/drawing/2014/main" id="{BB71A7C0-3B0A-14C9-2D05-D576EBCA9C1E}"/>
              </a:ext>
            </a:extLst>
          </p:cNvPr>
          <p:cNvPicPr>
            <a:picLocks noChangeAspect="1"/>
          </p:cNvPicPr>
          <p:nvPr/>
        </p:nvPicPr>
        <p:blipFill>
          <a:blip r:embed="rId2"/>
          <a:stretch>
            <a:fillRect/>
          </a:stretch>
        </p:blipFill>
        <p:spPr>
          <a:xfrm>
            <a:off x="533400" y="702463"/>
            <a:ext cx="3353091" cy="116443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p:nvPr/>
        </p:nvSpPr>
        <p:spPr>
          <a:xfrm>
            <a:off x="1143000" y="2904545"/>
            <a:ext cx="10972800" cy="7078861"/>
          </a:xfrm>
          <a:prstGeom prst="rect">
            <a:avLst/>
          </a:prstGeom>
        </p:spPr>
        <p:txBody>
          <a:bodyPr wrap="square" lIns="0" tIns="0" rIns="0" bIns="0" rtlCol="0" anchor="t">
            <a:spAutoFit/>
          </a:bodyPr>
          <a:lstStyle/>
          <a:p>
            <a:pPr algn="l"/>
            <a:r>
              <a:rPr lang="en-US" sz="2000" b="1" i="0" dirty="0">
                <a:solidFill>
                  <a:srgbClr val="1B1B1B"/>
                </a:solidFill>
                <a:effectLst/>
                <a:latin typeface="Montserrat Classic" panose="020B0604020202020204" charset="0"/>
              </a:rPr>
              <a:t>Plan</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I plan to</a:t>
            </a:r>
            <a:r>
              <a:rPr lang="en-US" sz="2000" dirty="0">
                <a:solidFill>
                  <a:srgbClr val="1B1B1B"/>
                </a:solidFill>
                <a:latin typeface="Montserrat Classic" panose="020B0604020202020204" charset="0"/>
              </a:rPr>
              <a:t> audit charts to support the improvement ER transfer wait times. </a:t>
            </a:r>
            <a:endParaRPr lang="en-US" sz="20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I hope this produces</a:t>
            </a:r>
            <a:r>
              <a:rPr lang="en-US" sz="2000" dirty="0">
                <a:solidFill>
                  <a:srgbClr val="1B1B1B"/>
                </a:solidFill>
                <a:latin typeface="Montserrat Classic" panose="020B0604020202020204" charset="0"/>
              </a:rPr>
              <a:t> results to support the efforts of utilizing local transportation services. </a:t>
            </a:r>
            <a:endParaRPr lang="en-US" sz="20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Steps to execute: Audit ER transfers for transfer concerns and resources utilized. </a:t>
            </a:r>
          </a:p>
          <a:p>
            <a:pPr algn="l"/>
            <a:r>
              <a:rPr lang="en-US" sz="2000" b="1" i="0" dirty="0">
                <a:solidFill>
                  <a:srgbClr val="1B1B1B"/>
                </a:solidFill>
                <a:effectLst/>
                <a:latin typeface="Montserrat Classic" panose="020B0604020202020204" charset="0"/>
              </a:rPr>
              <a:t>Do</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How long will you observe new changes? Audited FY23 and active auditing occurred during FY24</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What did you observe? </a:t>
            </a:r>
            <a:r>
              <a:rPr lang="en-US" sz="2000" dirty="0">
                <a:solidFill>
                  <a:srgbClr val="1B1B1B"/>
                </a:solidFill>
                <a:latin typeface="Montserrat Classic" panose="020B0604020202020204" charset="0"/>
              </a:rPr>
              <a:t>Noted a decrease in ER throughput with utilizing local resources and decrease in arrival times from decision time of provider. </a:t>
            </a:r>
            <a:endParaRPr lang="en-US" sz="2000" i="0" dirty="0">
              <a:solidFill>
                <a:srgbClr val="1B1B1B"/>
              </a:solidFill>
              <a:effectLst/>
              <a:latin typeface="Montserrat Classic" panose="020B0604020202020204" charset="0"/>
            </a:endParaRP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Are the changes creating consequences? No noted consequences as all transportation resources are still utilized frequently. </a:t>
            </a:r>
          </a:p>
          <a:p>
            <a:pPr algn="l"/>
            <a:r>
              <a:rPr lang="en-US" sz="2000" b="1" i="0" dirty="0">
                <a:solidFill>
                  <a:srgbClr val="1B1B1B"/>
                </a:solidFill>
                <a:effectLst/>
                <a:latin typeface="Montserrat Classic" panose="020B0604020202020204" charset="0"/>
              </a:rPr>
              <a:t>Study</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What did you learn? Utilizing local/rural emergency transportation resources can positively impact patient care. </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Did you meet your measurement goal? Yes, </a:t>
            </a: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Do you need more observation time? No</a:t>
            </a:r>
            <a:endParaRPr lang="en-US" sz="2000" i="0" dirty="0">
              <a:solidFill>
                <a:srgbClr val="1B1B1B"/>
              </a:solidFill>
              <a:effectLst/>
              <a:latin typeface="Montserrat Classic" panose="020B0604020202020204" charset="0"/>
            </a:endParaRPr>
          </a:p>
          <a:p>
            <a:pPr algn="l"/>
            <a:r>
              <a:rPr lang="en-US" sz="2000" b="1" i="0" dirty="0">
                <a:solidFill>
                  <a:srgbClr val="1B1B1B"/>
                </a:solidFill>
                <a:effectLst/>
                <a:latin typeface="Montserrat Classic" panose="020B0604020202020204" charset="0"/>
              </a:rPr>
              <a:t>Act</a:t>
            </a:r>
          </a:p>
          <a:p>
            <a:pPr marL="342900" indent="-342900" algn="l">
              <a:buFont typeface="Wingdings" panose="05000000000000000000" pitchFamily="2" charset="2"/>
              <a:buChar char="ü"/>
            </a:pPr>
            <a:r>
              <a:rPr lang="en-US" sz="2000" i="0" dirty="0">
                <a:solidFill>
                  <a:srgbClr val="1B1B1B"/>
                </a:solidFill>
                <a:effectLst/>
                <a:latin typeface="Montserrat Classic" panose="020B0604020202020204" charset="0"/>
              </a:rPr>
              <a:t>What did you conclude from this cycle? 24% improvement in ER throughput times from FY23 to FY24</a:t>
            </a: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Will you sustain the changes? Yes, these local ER agency are very engaged in process improvements in our facility in more than just transportation. </a:t>
            </a:r>
          </a:p>
          <a:p>
            <a:pPr marL="342900" indent="-342900" algn="l">
              <a:buFont typeface="Wingdings" panose="05000000000000000000" pitchFamily="2" charset="2"/>
              <a:buChar char="ü"/>
            </a:pPr>
            <a:r>
              <a:rPr lang="en-US" sz="2000" dirty="0">
                <a:solidFill>
                  <a:srgbClr val="1B1B1B"/>
                </a:solidFill>
                <a:latin typeface="Montserrat Classic" panose="020B0604020202020204" charset="0"/>
              </a:rPr>
              <a:t>Does the change need adjusted or removed? No</a:t>
            </a:r>
            <a:endParaRPr lang="en-US" sz="2000" i="0" dirty="0">
              <a:solidFill>
                <a:srgbClr val="1B1B1B"/>
              </a:solidFill>
              <a:effectLst/>
              <a:latin typeface="Montserrat Classic" panose="020B0604020202020204" charset="0"/>
            </a:endParaRPr>
          </a:p>
        </p:txBody>
      </p:sp>
      <p:sp>
        <p:nvSpPr>
          <p:cNvPr id="29" name="TextBox 7">
            <a:extLst>
              <a:ext uri="{FF2B5EF4-FFF2-40B4-BE49-F238E27FC236}">
                <a16:creationId xmlns:a16="http://schemas.microsoft.com/office/drawing/2014/main" id="{B313D652-9C39-7482-6AFD-DA9FBABC230A}"/>
              </a:ext>
            </a:extLst>
          </p:cNvPr>
          <p:cNvSpPr txBox="1"/>
          <p:nvPr/>
        </p:nvSpPr>
        <p:spPr>
          <a:xfrm>
            <a:off x="3733800" y="1949150"/>
            <a:ext cx="8839200" cy="546240"/>
          </a:xfrm>
          <a:prstGeom prst="rect">
            <a:avLst/>
          </a:prstGeom>
        </p:spPr>
        <p:txBody>
          <a:bodyPr wrap="square" lIns="0" tIns="0" rIns="0" bIns="0" rtlCol="0" anchor="t">
            <a:spAutoFit/>
          </a:bodyPr>
          <a:lstStyle/>
          <a:p>
            <a:pPr>
              <a:lnSpc>
                <a:spcPts val="3947"/>
              </a:lnSpc>
            </a:pPr>
            <a:r>
              <a:rPr lang="en-US" sz="5400" dirty="0">
                <a:solidFill>
                  <a:srgbClr val="1E3262"/>
                </a:solidFill>
                <a:latin typeface="Montserrat Extra-Bold Bold"/>
              </a:rPr>
              <a:t>Plan ~ Do ~ Study ~ Act</a:t>
            </a:r>
          </a:p>
        </p:txBody>
      </p:sp>
      <p:pic>
        <p:nvPicPr>
          <p:cNvPr id="31" name="Picture 30">
            <a:extLst>
              <a:ext uri="{FF2B5EF4-FFF2-40B4-BE49-F238E27FC236}">
                <a16:creationId xmlns:a16="http://schemas.microsoft.com/office/drawing/2014/main" id="{D39FB019-C70B-6DDB-ECEA-95FB029A55C2}"/>
              </a:ext>
            </a:extLst>
          </p:cNvPr>
          <p:cNvPicPr>
            <a:picLocks noChangeAspect="1"/>
          </p:cNvPicPr>
          <p:nvPr/>
        </p:nvPicPr>
        <p:blipFill>
          <a:blip r:embed="rId2"/>
          <a:stretch>
            <a:fillRect/>
          </a:stretch>
        </p:blipFill>
        <p:spPr>
          <a:xfrm>
            <a:off x="12588437" y="2495390"/>
            <a:ext cx="3337654" cy="6573167"/>
          </a:xfrm>
          <a:prstGeom prst="rect">
            <a:avLst/>
          </a:prstGeom>
          <a:solidFill>
            <a:schemeClr val="bg1"/>
          </a:solidFill>
        </p:spPr>
      </p:pic>
      <p:pic>
        <p:nvPicPr>
          <p:cNvPr id="5" name="Picture 4">
            <a:extLst>
              <a:ext uri="{FF2B5EF4-FFF2-40B4-BE49-F238E27FC236}">
                <a16:creationId xmlns:a16="http://schemas.microsoft.com/office/drawing/2014/main" id="{A96BCCB8-2E8A-F8E1-DF99-48295346C7F9}"/>
              </a:ext>
            </a:extLst>
          </p:cNvPr>
          <p:cNvPicPr>
            <a:picLocks noChangeAspect="1"/>
          </p:cNvPicPr>
          <p:nvPr/>
        </p:nvPicPr>
        <p:blipFill>
          <a:blip r:embed="rId3"/>
          <a:stretch>
            <a:fillRect/>
          </a:stretch>
        </p:blipFill>
        <p:spPr>
          <a:xfrm>
            <a:off x="380709" y="784713"/>
            <a:ext cx="3353091" cy="116443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D258C-A5E2-DADF-D4F4-782934DABA11}"/>
              </a:ext>
            </a:extLst>
          </p:cNvPr>
          <p:cNvSpPr>
            <a:spLocks noGrp="1"/>
          </p:cNvSpPr>
          <p:nvPr>
            <p:ph type="title"/>
          </p:nvPr>
        </p:nvSpPr>
        <p:spPr>
          <a:xfrm>
            <a:off x="3510044" y="1311113"/>
            <a:ext cx="10210800" cy="1143000"/>
          </a:xfrm>
        </p:spPr>
        <p:txBody>
          <a:bodyPr>
            <a:normAutofit fontScale="90000"/>
          </a:bodyPr>
          <a:lstStyle/>
          <a:p>
            <a:pPr algn="ctr"/>
            <a:r>
              <a:rPr lang="en-US" dirty="0">
                <a:solidFill>
                  <a:srgbClr val="002060"/>
                </a:solidFill>
                <a:latin typeface="Montserrat Extra-Bold Bold" panose="020B0604020202020204" charset="0"/>
              </a:rPr>
              <a:t>ER Transportation </a:t>
            </a:r>
            <a:br>
              <a:rPr lang="en-US" dirty="0">
                <a:solidFill>
                  <a:srgbClr val="002060"/>
                </a:solidFill>
                <a:latin typeface="Montserrat Extra-Bold Bold" panose="020B0604020202020204" charset="0"/>
              </a:rPr>
            </a:br>
            <a:r>
              <a:rPr lang="en-US" dirty="0">
                <a:solidFill>
                  <a:srgbClr val="002060"/>
                </a:solidFill>
                <a:latin typeface="Montserrat Extra-Bold Bold" panose="020B0604020202020204" charset="0"/>
              </a:rPr>
              <a:t>Data and Trends </a:t>
            </a:r>
          </a:p>
        </p:txBody>
      </p:sp>
      <p:sp>
        <p:nvSpPr>
          <p:cNvPr id="3" name="Text Placeholder 2">
            <a:extLst>
              <a:ext uri="{FF2B5EF4-FFF2-40B4-BE49-F238E27FC236}">
                <a16:creationId xmlns:a16="http://schemas.microsoft.com/office/drawing/2014/main" id="{1A679C7E-1F48-485C-328B-43BB83ABC74B}"/>
              </a:ext>
            </a:extLst>
          </p:cNvPr>
          <p:cNvSpPr>
            <a:spLocks noGrp="1"/>
          </p:cNvSpPr>
          <p:nvPr>
            <p:ph type="body" idx="1"/>
          </p:nvPr>
        </p:nvSpPr>
        <p:spPr>
          <a:xfrm>
            <a:off x="1675481" y="9157447"/>
            <a:ext cx="12045363" cy="571500"/>
          </a:xfrm>
        </p:spPr>
        <p:txBody>
          <a:bodyPr>
            <a:noAutofit/>
          </a:bodyPr>
          <a:lstStyle/>
          <a:p>
            <a:endParaRPr lang="en-US" sz="2400" b="1" dirty="0"/>
          </a:p>
          <a:p>
            <a:pPr algn="ctr"/>
            <a:r>
              <a:rPr lang="en-US" sz="2400" b="1" dirty="0"/>
              <a:t>Goal Achieved: 24.69% improvement in ER throughput from FY23 to FY24 with utilization of local EMS for emergent patient transports</a:t>
            </a:r>
          </a:p>
        </p:txBody>
      </p:sp>
      <p:pic>
        <p:nvPicPr>
          <p:cNvPr id="16" name="Content Placeholder 15" descr="A graph of different colored lines&#10;&#10;Description automatically generated">
            <a:extLst>
              <a:ext uri="{FF2B5EF4-FFF2-40B4-BE49-F238E27FC236}">
                <a16:creationId xmlns:a16="http://schemas.microsoft.com/office/drawing/2014/main" id="{DAB8B866-A74D-62ED-FE42-9AE8CAD1CE7A}"/>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684446" y="2895600"/>
            <a:ext cx="6552209" cy="5852160"/>
          </a:xfrm>
        </p:spPr>
      </p:pic>
      <p:pic>
        <p:nvPicPr>
          <p:cNvPr id="18" name="Content Placeholder 17" descr="A graph of different colored lines&#10;&#10;Description automatically generated">
            <a:extLst>
              <a:ext uri="{FF2B5EF4-FFF2-40B4-BE49-F238E27FC236}">
                <a16:creationId xmlns:a16="http://schemas.microsoft.com/office/drawing/2014/main" id="{ACE67F18-5095-7CE2-9BE8-54DC12F75DE1}"/>
              </a:ext>
            </a:extLst>
          </p:cNvPr>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9829800" y="2895600"/>
            <a:ext cx="6552692" cy="5852160"/>
          </a:xfrm>
        </p:spPr>
      </p:pic>
      <p:pic>
        <p:nvPicPr>
          <p:cNvPr id="6" name="Picture 5">
            <a:extLst>
              <a:ext uri="{FF2B5EF4-FFF2-40B4-BE49-F238E27FC236}">
                <a16:creationId xmlns:a16="http://schemas.microsoft.com/office/drawing/2014/main" id="{330B7ADD-AE98-233C-8BD3-354B824A154D}"/>
              </a:ext>
            </a:extLst>
          </p:cNvPr>
          <p:cNvPicPr>
            <a:picLocks noChangeAspect="1"/>
          </p:cNvPicPr>
          <p:nvPr/>
        </p:nvPicPr>
        <p:blipFill>
          <a:blip r:embed="rId5"/>
          <a:stretch>
            <a:fillRect/>
          </a:stretch>
        </p:blipFill>
        <p:spPr>
          <a:xfrm>
            <a:off x="457200" y="597841"/>
            <a:ext cx="3353091" cy="1164437"/>
          </a:xfrm>
          <a:prstGeom prst="rect">
            <a:avLst/>
          </a:prstGeom>
        </p:spPr>
      </p:pic>
    </p:spTree>
    <p:extLst>
      <p:ext uri="{BB962C8B-B14F-4D97-AF65-F5344CB8AC3E}">
        <p14:creationId xmlns:p14="http://schemas.microsoft.com/office/powerpoint/2010/main" val="3174329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810000" y="1714500"/>
            <a:ext cx="10342722" cy="546240"/>
          </a:xfrm>
          <a:prstGeom prst="rect">
            <a:avLst/>
          </a:prstGeom>
        </p:spPr>
        <p:txBody>
          <a:bodyPr wrap="square" lIns="0" tIns="0" rIns="0" bIns="0" rtlCol="0" anchor="t">
            <a:spAutoFit/>
          </a:bodyPr>
          <a:lstStyle/>
          <a:p>
            <a:pPr>
              <a:lnSpc>
                <a:spcPts val="3947"/>
              </a:lnSpc>
            </a:pPr>
            <a:r>
              <a:rPr lang="en-US" sz="5400" dirty="0">
                <a:solidFill>
                  <a:srgbClr val="1E3262"/>
                </a:solidFill>
                <a:latin typeface="Montserrat Extra-Bold Bold"/>
              </a:rPr>
              <a:t>Return on Investment (ROI)</a:t>
            </a:r>
          </a:p>
        </p:txBody>
      </p:sp>
      <p:sp>
        <p:nvSpPr>
          <p:cNvPr id="18" name="TextBox 17">
            <a:extLst>
              <a:ext uri="{FF2B5EF4-FFF2-40B4-BE49-F238E27FC236}">
                <a16:creationId xmlns:a16="http://schemas.microsoft.com/office/drawing/2014/main" id="{A3625C02-4935-4C92-3FAA-5D727F0CF65A}"/>
              </a:ext>
            </a:extLst>
          </p:cNvPr>
          <p:cNvSpPr txBox="1"/>
          <p:nvPr/>
        </p:nvSpPr>
        <p:spPr>
          <a:xfrm>
            <a:off x="762000" y="2284552"/>
            <a:ext cx="13182600" cy="7540526"/>
          </a:xfrm>
          <a:prstGeom prst="rect">
            <a:avLst/>
          </a:prstGeom>
          <a:noFill/>
        </p:spPr>
        <p:txBody>
          <a:bodyPr wrap="square">
            <a:spAutoFit/>
          </a:bodyPr>
          <a:lstStyle/>
          <a:p>
            <a:r>
              <a:rPr lang="en-US" sz="3200" dirty="0">
                <a:latin typeface="Montserrat Classic" panose="020B0604020202020204" charset="0"/>
              </a:rPr>
              <a:t>The financial implications of the project:</a:t>
            </a:r>
          </a:p>
          <a:p>
            <a:pPr marL="342900" indent="-342900">
              <a:buFont typeface="Wingdings" panose="05000000000000000000" pitchFamily="2" charset="2"/>
              <a:buChar char="ü"/>
            </a:pPr>
            <a:r>
              <a:rPr lang="en-US" sz="2400" dirty="0">
                <a:latin typeface="Montserrat Classic" panose="020B0604020202020204" charset="0"/>
              </a:rPr>
              <a:t>Will costs/expenses be incurred to make noted changes?</a:t>
            </a:r>
          </a:p>
          <a:p>
            <a:pPr marL="800100" lvl="1" indent="-342900">
              <a:buFont typeface="Courier New" panose="02070309020205020404" pitchFamily="49" charset="0"/>
              <a:buChar char="o"/>
            </a:pPr>
            <a:r>
              <a:rPr lang="en-US" sz="2000" dirty="0">
                <a:latin typeface="Montserrat Classic" panose="020B0604020202020204" charset="0"/>
              </a:rPr>
              <a:t>No additional costs</a:t>
            </a:r>
          </a:p>
          <a:p>
            <a:pPr marL="800100" lvl="1" indent="-342900">
              <a:buFont typeface="Courier New" panose="02070309020205020404" pitchFamily="49" charset="0"/>
              <a:buChar char="o"/>
            </a:pPr>
            <a:r>
              <a:rPr lang="en-US" sz="2000" dirty="0">
                <a:latin typeface="Montserrat Classic" panose="020B0604020202020204" charset="0"/>
              </a:rPr>
              <a:t>Improve on existing process</a:t>
            </a:r>
          </a:p>
          <a:p>
            <a:pPr marL="800100" lvl="1" indent="-342900">
              <a:buFont typeface="Courier New" panose="02070309020205020404" pitchFamily="49" charset="0"/>
              <a:buChar char="o"/>
            </a:pPr>
            <a:r>
              <a:rPr lang="en-US" sz="2000" dirty="0">
                <a:latin typeface="Montserrat Classic" panose="020B0604020202020204" charset="0"/>
              </a:rPr>
              <a:t>Utilize local/rural resource = support revenue for local agencies</a:t>
            </a: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What savings/revenue will be noted? – Qualitative Results</a:t>
            </a:r>
          </a:p>
          <a:p>
            <a:pPr marL="800100" lvl="1" indent="-342900">
              <a:buFont typeface="Courier New" panose="02070309020205020404" pitchFamily="49" charset="0"/>
              <a:buChar char="o"/>
            </a:pPr>
            <a:r>
              <a:rPr lang="en-US" sz="2000" dirty="0">
                <a:latin typeface="Montserrat Classic" panose="020B0604020202020204" charset="0"/>
              </a:rPr>
              <a:t>Decreased harm to the patient through decrease ER wait times for a transportation company.</a:t>
            </a:r>
          </a:p>
          <a:p>
            <a:pPr marL="800100" lvl="1" indent="-342900">
              <a:buFont typeface="Courier New" panose="02070309020205020404" pitchFamily="49" charset="0"/>
              <a:buChar char="o"/>
            </a:pPr>
            <a:r>
              <a:rPr lang="en-US" sz="2000" dirty="0">
                <a:latin typeface="Montserrat Classic" panose="020B0604020202020204" charset="0"/>
              </a:rPr>
              <a:t>Decrease ER throughput times when able to utilize rural resources</a:t>
            </a:r>
          </a:p>
          <a:p>
            <a:pPr marL="800100" lvl="1" indent="-342900">
              <a:buFont typeface="Courier New" panose="02070309020205020404" pitchFamily="49" charset="0"/>
              <a:buChar char="o"/>
            </a:pPr>
            <a:r>
              <a:rPr lang="en-US" sz="2000" dirty="0">
                <a:latin typeface="Montserrat Classic" panose="020B0604020202020204" charset="0"/>
              </a:rPr>
              <a:t>Utilize rural resources through EMT transportations of BLS patients = added revenue to support this volunteer service. </a:t>
            </a:r>
          </a:p>
          <a:p>
            <a:pPr marL="800100" lvl="1" indent="-342900">
              <a:buFont typeface="Courier New" panose="02070309020205020404" pitchFamily="49" charset="0"/>
              <a:buChar char="o"/>
            </a:pPr>
            <a:r>
              <a:rPr lang="en-US" sz="2000" dirty="0">
                <a:latin typeface="Montserrat Classic" panose="020B0604020202020204" charset="0"/>
              </a:rPr>
              <a:t>ACLS patients transported by Custer Counties “new” paramedic ambulance</a:t>
            </a:r>
          </a:p>
          <a:p>
            <a:pPr lvl="1"/>
            <a:endParaRPr lang="en-US" sz="2000" dirty="0">
              <a:latin typeface="Montserrat Classic" panose="020B0604020202020204" charset="0"/>
            </a:endParaRPr>
          </a:p>
          <a:p>
            <a:pPr marL="342900" indent="-342900">
              <a:buFont typeface="Wingdings" panose="05000000000000000000" pitchFamily="2" charset="2"/>
              <a:buChar char="ü"/>
            </a:pPr>
            <a:r>
              <a:rPr lang="en-US" sz="2400" dirty="0">
                <a:latin typeface="Montserrat Classic" panose="020B0604020202020204" charset="0"/>
              </a:rPr>
              <a:t>ROI</a:t>
            </a:r>
          </a:p>
          <a:p>
            <a:pPr marL="800100" lvl="1" indent="-342900">
              <a:buFont typeface="Courier New" panose="02070309020205020404" pitchFamily="49" charset="0"/>
              <a:buChar char="o"/>
            </a:pPr>
            <a:r>
              <a:rPr lang="en-US" sz="2000" dirty="0">
                <a:latin typeface="Montserrat Classic" panose="020B0604020202020204" charset="0"/>
              </a:rPr>
              <a:t>Revenue source from level of E/M services</a:t>
            </a:r>
          </a:p>
          <a:p>
            <a:pPr marL="1257300" lvl="2" indent="-342900">
              <a:buFont typeface="Arial" panose="020B0604020202020204" pitchFamily="34" charset="0"/>
              <a:buChar char="•"/>
            </a:pPr>
            <a:r>
              <a:rPr lang="en-US" sz="2000" dirty="0">
                <a:latin typeface="Montserrat Classic" panose="020B0604020202020204" charset="0"/>
              </a:rPr>
              <a:t>Level 5 = highest care costs with multiple nursing interventions</a:t>
            </a:r>
          </a:p>
          <a:p>
            <a:pPr marL="1257300" lvl="2" indent="-342900">
              <a:buFont typeface="Arial" panose="020B0604020202020204" pitchFamily="34" charset="0"/>
              <a:buChar char="•"/>
            </a:pPr>
            <a:r>
              <a:rPr lang="en-US" sz="2000" dirty="0">
                <a:latin typeface="Montserrat Classic" panose="020B0604020202020204" charset="0"/>
              </a:rPr>
              <a:t>Level 1 = lowest care costs with few nursing interventions </a:t>
            </a:r>
          </a:p>
          <a:p>
            <a:pPr marL="800100" lvl="1" indent="-342900">
              <a:buFont typeface="Courier New" panose="02070309020205020404" pitchFamily="49" charset="0"/>
              <a:buChar char="o"/>
            </a:pPr>
            <a:r>
              <a:rPr lang="en-US" sz="2000" dirty="0">
                <a:latin typeface="Montserrat Classic" panose="020B0604020202020204" charset="0"/>
              </a:rPr>
              <a:t>Expenses – Nursing wages, care hours, &amp; supplies </a:t>
            </a:r>
          </a:p>
          <a:p>
            <a:pPr marL="800100" lvl="1" indent="-342900">
              <a:buFont typeface="Courier New" panose="02070309020205020404" pitchFamily="49" charset="0"/>
              <a:buChar char="o"/>
            </a:pPr>
            <a:r>
              <a:rPr lang="en-US" sz="2000" dirty="0">
                <a:latin typeface="Montserrat Classic" panose="020B0604020202020204" charset="0"/>
              </a:rPr>
              <a:t>ROI calculated at average E/M service charged –  Average nursing care hours for 2 nurses providing care. </a:t>
            </a:r>
          </a:p>
          <a:p>
            <a:pPr marL="800100" lvl="1" indent="-342900">
              <a:buFont typeface="Courier New" panose="02070309020205020404" pitchFamily="49" charset="0"/>
              <a:buChar char="o"/>
            </a:pPr>
            <a:r>
              <a:rPr lang="en-US" sz="2000" dirty="0">
                <a:latin typeface="Montserrat Classic" panose="020B0604020202020204" charset="0"/>
              </a:rPr>
              <a:t>ROI FY23  +$66,825.20 </a:t>
            </a:r>
          </a:p>
          <a:p>
            <a:pPr marL="800100" lvl="1" indent="-342900">
              <a:buFont typeface="Courier New" panose="02070309020205020404" pitchFamily="49" charset="0"/>
              <a:buChar char="o"/>
            </a:pPr>
            <a:r>
              <a:rPr lang="en-US" sz="2000" dirty="0">
                <a:latin typeface="Montserrat Classic" panose="020B0604020202020204" charset="0"/>
              </a:rPr>
              <a:t>ROI FY24 +$60,572.10</a:t>
            </a:r>
          </a:p>
          <a:p>
            <a:pPr marL="1257300" lvl="2" indent="-342900">
              <a:buFont typeface="Arial" panose="020B0604020202020204" pitchFamily="34" charset="0"/>
              <a:buChar char="•"/>
            </a:pPr>
            <a:r>
              <a:rPr lang="en-US" sz="2000" dirty="0">
                <a:latin typeface="Montserrat Classic" panose="020B0604020202020204" charset="0"/>
              </a:rPr>
              <a:t>Fewer Level 5 patients due to improve transportation = Less nursing interventions rendered</a:t>
            </a:r>
            <a:endParaRPr lang="en-US" sz="2400" dirty="0">
              <a:latin typeface="Montserrat Classic" panose="020B0604020202020204" charset="0"/>
            </a:endParaRPr>
          </a:p>
        </p:txBody>
      </p:sp>
      <p:pic>
        <p:nvPicPr>
          <p:cNvPr id="3" name="Picture 2">
            <a:extLst>
              <a:ext uri="{FF2B5EF4-FFF2-40B4-BE49-F238E27FC236}">
                <a16:creationId xmlns:a16="http://schemas.microsoft.com/office/drawing/2014/main" id="{D96FA3C6-38E6-AA05-DF9F-6A9423AFBF78}"/>
              </a:ext>
            </a:extLst>
          </p:cNvPr>
          <p:cNvPicPr>
            <a:picLocks noChangeAspect="1"/>
          </p:cNvPicPr>
          <p:nvPr/>
        </p:nvPicPr>
        <p:blipFill>
          <a:blip r:embed="rId3"/>
          <a:stretch>
            <a:fillRect/>
          </a:stretch>
        </p:blipFill>
        <p:spPr>
          <a:xfrm>
            <a:off x="456909" y="550063"/>
            <a:ext cx="3353091" cy="1164437"/>
          </a:xfrm>
          <a:prstGeom prst="rect">
            <a:avLst/>
          </a:prstGeom>
        </p:spPr>
      </p:pic>
    </p:spTree>
    <p:extLst>
      <p:ext uri="{BB962C8B-B14F-4D97-AF65-F5344CB8AC3E}">
        <p14:creationId xmlns:p14="http://schemas.microsoft.com/office/powerpoint/2010/main" val="3092679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2057400" y="1943100"/>
            <a:ext cx="157734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Spreading / Sustaining / Maintaining / Replicating</a:t>
            </a:r>
          </a:p>
        </p:txBody>
      </p:sp>
      <p:sp>
        <p:nvSpPr>
          <p:cNvPr id="18" name="TextBox 17">
            <a:extLst>
              <a:ext uri="{FF2B5EF4-FFF2-40B4-BE49-F238E27FC236}">
                <a16:creationId xmlns:a16="http://schemas.microsoft.com/office/drawing/2014/main" id="{A3625C02-4935-4C92-3FAA-5D727F0CF65A}"/>
              </a:ext>
            </a:extLst>
          </p:cNvPr>
          <p:cNvSpPr txBox="1"/>
          <p:nvPr/>
        </p:nvSpPr>
        <p:spPr>
          <a:xfrm>
            <a:off x="1371600" y="3065618"/>
            <a:ext cx="12954000" cy="5940088"/>
          </a:xfrm>
          <a:prstGeom prst="rect">
            <a:avLst/>
          </a:prstGeom>
          <a:noFill/>
        </p:spPr>
        <p:txBody>
          <a:bodyPr wrap="square">
            <a:spAutoFit/>
          </a:bodyPr>
          <a:lstStyle/>
          <a:p>
            <a:r>
              <a:rPr lang="en-US" sz="3200" b="1" dirty="0">
                <a:latin typeface="Montserrat Classic" panose="020B0604020202020204" charset="0"/>
              </a:rPr>
              <a:t>Spreading</a:t>
            </a:r>
            <a:r>
              <a:rPr lang="en-US" sz="3200" dirty="0">
                <a:latin typeface="Montserrat Classic" panose="020B0604020202020204" charset="0"/>
              </a:rPr>
              <a:t> – </a:t>
            </a:r>
            <a:r>
              <a:rPr lang="en-US" sz="2800" dirty="0">
                <a:latin typeface="Montserrat Classic" panose="020B0604020202020204" charset="0"/>
              </a:rPr>
              <a:t>Presentation of PDSA in August 2024 to Stakeholders at QA Meeting</a:t>
            </a:r>
          </a:p>
          <a:p>
            <a:endParaRPr lang="en-US" sz="3200" dirty="0">
              <a:latin typeface="Montserrat Classic" panose="020B0604020202020204" charset="0"/>
            </a:endParaRPr>
          </a:p>
          <a:p>
            <a:r>
              <a:rPr lang="en-US" sz="3200" b="1" dirty="0">
                <a:latin typeface="Montserrat Classic" panose="020B0604020202020204" charset="0"/>
              </a:rPr>
              <a:t>Sustaining</a:t>
            </a:r>
            <a:r>
              <a:rPr lang="en-US" sz="3200" dirty="0">
                <a:latin typeface="Montserrat Classic" panose="020B0604020202020204" charset="0"/>
              </a:rPr>
              <a:t> – </a:t>
            </a:r>
            <a:r>
              <a:rPr lang="en-US" sz="2800" dirty="0">
                <a:latin typeface="Montserrat Classic" panose="020B0604020202020204" charset="0"/>
              </a:rPr>
              <a:t>Feedback provided to the local EMS transportation agency on impact made with efforts in aiding in ER patient transportation</a:t>
            </a:r>
          </a:p>
          <a:p>
            <a:endParaRPr lang="en-US" sz="3200" dirty="0">
              <a:latin typeface="Montserrat Classic" panose="020B0604020202020204" charset="0"/>
            </a:endParaRPr>
          </a:p>
          <a:p>
            <a:r>
              <a:rPr lang="en-US" sz="3200" b="1" dirty="0">
                <a:latin typeface="Montserrat Classic" panose="020B0604020202020204" charset="0"/>
              </a:rPr>
              <a:t>Maintaining</a:t>
            </a:r>
            <a:r>
              <a:rPr lang="en-US" sz="3200" dirty="0">
                <a:latin typeface="Montserrat Classic" panose="020B0604020202020204" charset="0"/>
              </a:rPr>
              <a:t> – </a:t>
            </a:r>
            <a:r>
              <a:rPr lang="en-US" sz="2800" dirty="0">
                <a:latin typeface="Montserrat Classic" panose="020B0604020202020204" charset="0"/>
              </a:rPr>
              <a:t>Ongoing audits on ER throughput and EMTALA compliance. Compare data to CHI Network Scorecard. </a:t>
            </a:r>
          </a:p>
          <a:p>
            <a:endParaRPr lang="en-US" sz="3200" dirty="0">
              <a:latin typeface="Montserrat Classic" panose="020B0604020202020204" charset="0"/>
            </a:endParaRPr>
          </a:p>
          <a:p>
            <a:r>
              <a:rPr lang="en-US" sz="3200" b="1" dirty="0">
                <a:latin typeface="Montserrat Classic" panose="020B0604020202020204" charset="0"/>
              </a:rPr>
              <a:t>Replicating</a:t>
            </a:r>
            <a:r>
              <a:rPr lang="en-US" sz="3200" dirty="0">
                <a:latin typeface="Montserrat Classic" panose="020B0604020202020204" charset="0"/>
              </a:rPr>
              <a:t> – </a:t>
            </a:r>
            <a:r>
              <a:rPr lang="en-US" sz="2800" dirty="0">
                <a:latin typeface="Montserrat Classic" panose="020B0604020202020204" charset="0"/>
              </a:rPr>
              <a:t>Vital signs monitoring of ER patients</a:t>
            </a:r>
          </a:p>
          <a:p>
            <a:endParaRPr lang="en-US" sz="2000" dirty="0">
              <a:latin typeface="Montserrat Classic" panose="020B0604020202020204" charset="0"/>
            </a:endParaRPr>
          </a:p>
          <a:p>
            <a:endParaRPr lang="en-US" sz="2400" dirty="0">
              <a:latin typeface="Montserrat Classic" panose="020B0604020202020204" charset="0"/>
            </a:endParaRPr>
          </a:p>
        </p:txBody>
      </p:sp>
      <p:pic>
        <p:nvPicPr>
          <p:cNvPr id="2" name="Picture 1">
            <a:extLst>
              <a:ext uri="{FF2B5EF4-FFF2-40B4-BE49-F238E27FC236}">
                <a16:creationId xmlns:a16="http://schemas.microsoft.com/office/drawing/2014/main" id="{EFFC09F6-3AB0-EA22-7F99-337C73BE45A8}"/>
              </a:ext>
            </a:extLst>
          </p:cNvPr>
          <p:cNvPicPr>
            <a:picLocks noChangeAspect="1"/>
          </p:cNvPicPr>
          <p:nvPr/>
        </p:nvPicPr>
        <p:blipFill>
          <a:blip r:embed="rId2"/>
          <a:stretch>
            <a:fillRect/>
          </a:stretch>
        </p:blipFill>
        <p:spPr>
          <a:xfrm>
            <a:off x="380854" y="471480"/>
            <a:ext cx="3353091" cy="1164437"/>
          </a:xfrm>
          <a:prstGeom prst="rect">
            <a:avLst/>
          </a:prstGeom>
        </p:spPr>
      </p:pic>
    </p:spTree>
    <p:extLst>
      <p:ext uri="{BB962C8B-B14F-4D97-AF65-F5344CB8AC3E}">
        <p14:creationId xmlns:p14="http://schemas.microsoft.com/office/powerpoint/2010/main" val="1815087994"/>
      </p:ext>
    </p:extLst>
  </p:cSld>
  <p:clrMapOvr>
    <a:masterClrMapping/>
  </p:clrMapOvr>
</p:sld>
</file>

<file path=ppt/theme/theme1.xml><?xml version="1.0" encoding="utf-8"?>
<a:theme xmlns:a="http://schemas.openxmlformats.org/drawingml/2006/main" name="Facet">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1101</TotalTime>
  <Words>1403</Words>
  <Application>Microsoft Office PowerPoint</Application>
  <PresentationFormat>Custom</PresentationFormat>
  <Paragraphs>129</Paragraphs>
  <Slides>10</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Wingdings</vt:lpstr>
      <vt:lpstr>Montserrat Classic</vt:lpstr>
      <vt:lpstr>Courier New</vt:lpstr>
      <vt:lpstr>Arial</vt:lpstr>
      <vt:lpstr>Wingdings 3</vt:lpstr>
      <vt:lpstr>Trebuchet MS</vt:lpstr>
      <vt:lpstr>Montserrat Extra-Bold Bold</vt:lpstr>
      <vt:lpstr>Aptos</vt:lpstr>
      <vt:lpstr>Montserrat Extra-Bold</vt:lpstr>
      <vt:lpstr>Facet</vt:lpstr>
      <vt:lpstr>PowerPoint Presentation</vt:lpstr>
      <vt:lpstr>PowerPoint Presentation</vt:lpstr>
      <vt:lpstr>PowerPoint Presentation</vt:lpstr>
      <vt:lpstr>PowerPoint Presentation</vt:lpstr>
      <vt:lpstr>PowerPoint Presentation</vt:lpstr>
      <vt:lpstr>PowerPoint Presentation</vt:lpstr>
      <vt:lpstr>ER Transportation  Data and Trends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Kellsy Beshaler</dc:creator>
  <cp:lastModifiedBy>Kellsy Beshaler</cp:lastModifiedBy>
  <cp:revision>21</cp:revision>
  <dcterms:created xsi:type="dcterms:W3CDTF">2006-08-16T00:00:00Z</dcterms:created>
  <dcterms:modified xsi:type="dcterms:W3CDTF">2024-09-26T22:11:27Z</dcterms:modified>
  <dc:identifier>DAFdG9NIIkM</dc:identifier>
</cp:coreProperties>
</file>