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85" r:id="rId3"/>
    <p:sldId id="258" r:id="rId4"/>
    <p:sldId id="257" r:id="rId5"/>
    <p:sldId id="2147469946" r:id="rId6"/>
    <p:sldId id="2147309235" r:id="rId7"/>
    <p:sldId id="274" r:id="rId8"/>
    <p:sldId id="273" r:id="rId9"/>
    <p:sldId id="2147309270" r:id="rId10"/>
    <p:sldId id="2147309232" r:id="rId11"/>
    <p:sldId id="2147469945" r:id="rId12"/>
    <p:sldId id="264" r:id="rId13"/>
    <p:sldId id="2147469947" r:id="rId14"/>
    <p:sldId id="2147469948" r:id="rId15"/>
    <p:sldId id="2147469949" r:id="rId16"/>
    <p:sldId id="259" r:id="rId17"/>
    <p:sldId id="260"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47"/>
    <p:restoredTop sz="94660"/>
  </p:normalViewPr>
  <p:slideViewPr>
    <p:cSldViewPr snapToGrid="0">
      <p:cViewPr varScale="1">
        <p:scale>
          <a:sx n="89" d="100"/>
          <a:sy n="89" d="100"/>
        </p:scale>
        <p:origin x="200" y="8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62730C-F634-4211-85F3-6670059DAF58}" type="doc">
      <dgm:prSet loTypeId="urn:microsoft.com/office/officeart/2005/8/layout/hList7" loCatId="picture" qsTypeId="urn:microsoft.com/office/officeart/2005/8/quickstyle/simple1" qsCatId="simple" csTypeId="urn:microsoft.com/office/officeart/2005/8/colors/accent1_2" csCatId="accent1" phldr="1"/>
      <dgm:spPr/>
    </dgm:pt>
    <dgm:pt modelId="{D7EFD872-B7D3-4275-8F7C-AE54AAD15564}">
      <dgm:prSet phldrT="[Text]"/>
      <dgm:spPr>
        <a:solidFill>
          <a:srgbClr val="24A3DC"/>
        </a:solidFill>
      </dgm:spPr>
      <dgm:t>
        <a:bodyPr/>
        <a:lstStyle/>
        <a:p>
          <a:r>
            <a:rPr lang="en-US">
              <a:solidFill>
                <a:srgbClr val="24A3DC"/>
              </a:solidFill>
            </a:rPr>
            <a:t>33</a:t>
          </a:r>
        </a:p>
      </dgm:t>
    </dgm:pt>
    <dgm:pt modelId="{7D9191C3-0290-428E-9352-58E1667DD30E}" type="parTrans" cxnId="{F0D0CE34-0322-4082-AE88-369235CF575C}">
      <dgm:prSet/>
      <dgm:spPr/>
      <dgm:t>
        <a:bodyPr/>
        <a:lstStyle/>
        <a:p>
          <a:endParaRPr lang="en-US"/>
        </a:p>
      </dgm:t>
    </dgm:pt>
    <dgm:pt modelId="{420DEC8D-A3D2-4BC2-B120-34842A11AD1E}" type="sibTrans" cxnId="{F0D0CE34-0322-4082-AE88-369235CF575C}">
      <dgm:prSet/>
      <dgm:spPr/>
      <dgm:t>
        <a:bodyPr/>
        <a:lstStyle/>
        <a:p>
          <a:endParaRPr lang="en-US"/>
        </a:p>
      </dgm:t>
    </dgm:pt>
    <dgm:pt modelId="{7B64330C-D75E-4D32-88C6-D2AE63D3CB8F}">
      <dgm:prSet phldrT="[Text]"/>
      <dgm:spPr>
        <a:solidFill>
          <a:schemeClr val="tx2">
            <a:lumMod val="75000"/>
            <a:lumOff val="25000"/>
          </a:schemeClr>
        </a:solidFill>
      </dgm:spPr>
      <dgm:t>
        <a:bodyPr/>
        <a:lstStyle/>
        <a:p>
          <a:r>
            <a:rPr lang="en-US">
              <a:solidFill>
                <a:srgbClr val="005DAA"/>
              </a:solidFill>
            </a:rPr>
            <a:t>33</a:t>
          </a:r>
        </a:p>
      </dgm:t>
    </dgm:pt>
    <dgm:pt modelId="{DA37284E-D9B9-4F24-8B3E-FDF130FE2D0D}" type="parTrans" cxnId="{AA8916C3-CAB3-4803-8FF9-7CD520C502FE}">
      <dgm:prSet/>
      <dgm:spPr/>
      <dgm:t>
        <a:bodyPr/>
        <a:lstStyle/>
        <a:p>
          <a:endParaRPr lang="en-US"/>
        </a:p>
      </dgm:t>
    </dgm:pt>
    <dgm:pt modelId="{847941E5-24BA-48C2-B3E8-B8C5BADB90DF}" type="sibTrans" cxnId="{AA8916C3-CAB3-4803-8FF9-7CD520C502FE}">
      <dgm:prSet/>
      <dgm:spPr/>
      <dgm:t>
        <a:bodyPr/>
        <a:lstStyle/>
        <a:p>
          <a:endParaRPr lang="en-US"/>
        </a:p>
      </dgm:t>
    </dgm:pt>
    <dgm:pt modelId="{87A7F699-A8F1-40FF-A7BF-F343B99AFB26}">
      <dgm:prSet phldrT="[Text]"/>
      <dgm:spPr>
        <a:solidFill>
          <a:srgbClr val="00AEAC"/>
        </a:solidFill>
        <a:ln>
          <a:solidFill>
            <a:srgbClr val="FEFEFE"/>
          </a:solidFill>
        </a:ln>
      </dgm:spPr>
      <dgm:t>
        <a:bodyPr/>
        <a:lstStyle/>
        <a:p>
          <a:r>
            <a:rPr lang="en-US">
              <a:solidFill>
                <a:srgbClr val="00AEAC"/>
              </a:solidFill>
            </a:rPr>
            <a:t>33</a:t>
          </a:r>
        </a:p>
      </dgm:t>
    </dgm:pt>
    <dgm:pt modelId="{90A3B609-9DB5-44CB-85D9-8248E970AF6F}" type="parTrans" cxnId="{A52A984A-88C1-4442-8312-9EDF09833C45}">
      <dgm:prSet/>
      <dgm:spPr/>
      <dgm:t>
        <a:bodyPr/>
        <a:lstStyle/>
        <a:p>
          <a:endParaRPr lang="en-US"/>
        </a:p>
      </dgm:t>
    </dgm:pt>
    <dgm:pt modelId="{D8D97436-A892-422F-8A70-E44D9D32B01D}" type="sibTrans" cxnId="{A52A984A-88C1-4442-8312-9EDF09833C45}">
      <dgm:prSet/>
      <dgm:spPr/>
      <dgm:t>
        <a:bodyPr/>
        <a:lstStyle/>
        <a:p>
          <a:endParaRPr lang="en-US"/>
        </a:p>
      </dgm:t>
    </dgm:pt>
    <dgm:pt modelId="{543463E9-7677-49CD-A298-03E5468959C1}">
      <dgm:prSet/>
      <dgm:spPr>
        <a:solidFill>
          <a:srgbClr val="00AEAC"/>
        </a:solidFill>
      </dgm:spPr>
      <dgm:t>
        <a:bodyPr/>
        <a:lstStyle/>
        <a:p>
          <a:endParaRPr lang="en-US"/>
        </a:p>
      </dgm:t>
    </dgm:pt>
    <dgm:pt modelId="{0DC964BA-35FB-4593-9BD7-41E20E104652}" type="parTrans" cxnId="{A005C869-F335-429F-9B81-C8CE20477C7B}">
      <dgm:prSet/>
      <dgm:spPr/>
      <dgm:t>
        <a:bodyPr/>
        <a:lstStyle/>
        <a:p>
          <a:endParaRPr lang="en-US"/>
        </a:p>
      </dgm:t>
    </dgm:pt>
    <dgm:pt modelId="{65B758A6-0728-4CFA-BF3E-5A14280F8443}" type="sibTrans" cxnId="{A005C869-F335-429F-9B81-C8CE20477C7B}">
      <dgm:prSet/>
      <dgm:spPr/>
      <dgm:t>
        <a:bodyPr/>
        <a:lstStyle/>
        <a:p>
          <a:endParaRPr lang="en-US"/>
        </a:p>
      </dgm:t>
    </dgm:pt>
    <dgm:pt modelId="{3E8EC8AD-112B-4C9C-84DA-EF658E85E004}">
      <dgm:prSet/>
      <dgm:spPr>
        <a:solidFill>
          <a:schemeClr val="accent4">
            <a:lumMod val="50000"/>
          </a:schemeClr>
        </a:solidFill>
      </dgm:spPr>
      <dgm:t>
        <a:bodyPr/>
        <a:lstStyle/>
        <a:p>
          <a:endParaRPr lang="en-US"/>
        </a:p>
      </dgm:t>
    </dgm:pt>
    <dgm:pt modelId="{FC453274-7F82-4FBD-8675-EC6EBDAEC601}" type="parTrans" cxnId="{B4A9C823-D48B-45A2-B31C-0F5C0EA1E144}">
      <dgm:prSet/>
      <dgm:spPr/>
      <dgm:t>
        <a:bodyPr/>
        <a:lstStyle/>
        <a:p>
          <a:endParaRPr lang="en-US"/>
        </a:p>
      </dgm:t>
    </dgm:pt>
    <dgm:pt modelId="{BBF39D5E-C65D-4DEB-9A32-98A10D83B2D5}" type="sibTrans" cxnId="{B4A9C823-D48B-45A2-B31C-0F5C0EA1E144}">
      <dgm:prSet/>
      <dgm:spPr/>
      <dgm:t>
        <a:bodyPr/>
        <a:lstStyle/>
        <a:p>
          <a:endParaRPr lang="en-US"/>
        </a:p>
      </dgm:t>
    </dgm:pt>
    <dgm:pt modelId="{A42E8603-D24B-412C-8019-B24AA51C2862}">
      <dgm:prSet/>
      <dgm:spPr>
        <a:solidFill>
          <a:schemeClr val="accent6">
            <a:lumMod val="75000"/>
          </a:schemeClr>
        </a:solidFill>
      </dgm:spPr>
      <dgm:t>
        <a:bodyPr/>
        <a:lstStyle/>
        <a:p>
          <a:endParaRPr lang="en-US"/>
        </a:p>
      </dgm:t>
    </dgm:pt>
    <dgm:pt modelId="{FD29E2D9-2CC8-4EAB-A026-AE7D1F349EF3}" type="parTrans" cxnId="{E5AAE295-76EE-48DB-81F0-31F6A1A319A5}">
      <dgm:prSet/>
      <dgm:spPr/>
      <dgm:t>
        <a:bodyPr/>
        <a:lstStyle/>
        <a:p>
          <a:endParaRPr lang="en-US"/>
        </a:p>
      </dgm:t>
    </dgm:pt>
    <dgm:pt modelId="{06CD485A-A57F-4D82-9483-7D0BC6BDC5FE}" type="sibTrans" cxnId="{E5AAE295-76EE-48DB-81F0-31F6A1A319A5}">
      <dgm:prSet/>
      <dgm:spPr/>
      <dgm:t>
        <a:bodyPr/>
        <a:lstStyle/>
        <a:p>
          <a:endParaRPr lang="en-US"/>
        </a:p>
      </dgm:t>
    </dgm:pt>
    <dgm:pt modelId="{37DA97C1-BA47-443B-8424-6F78BB0916B1}" type="pres">
      <dgm:prSet presAssocID="{0A62730C-F634-4211-85F3-6670059DAF58}" presName="Name0" presStyleCnt="0">
        <dgm:presLayoutVars>
          <dgm:dir/>
          <dgm:resizeHandles val="exact"/>
        </dgm:presLayoutVars>
      </dgm:prSet>
      <dgm:spPr/>
    </dgm:pt>
    <dgm:pt modelId="{409A580E-4643-411A-917B-5FD3237B033D}" type="pres">
      <dgm:prSet presAssocID="{0A62730C-F634-4211-85F3-6670059DAF58}" presName="fgShape" presStyleLbl="fgShp" presStyleIdx="0" presStyleCnt="1" custScaleY="70217" custLinFactNeighborX="178" custLinFactNeighborY="14315"/>
      <dgm:spPr>
        <a:noFill/>
        <a:ln>
          <a:noFill/>
        </a:ln>
      </dgm:spPr>
    </dgm:pt>
    <dgm:pt modelId="{5AE3F2AF-E4D4-4CF4-AB0B-F75BF29EA3FE}" type="pres">
      <dgm:prSet presAssocID="{0A62730C-F634-4211-85F3-6670059DAF58}" presName="linComp" presStyleCnt="0"/>
      <dgm:spPr/>
    </dgm:pt>
    <dgm:pt modelId="{B3DBFDA3-3349-41E1-A4D8-0FADE6415EB0}" type="pres">
      <dgm:prSet presAssocID="{A42E8603-D24B-412C-8019-B24AA51C2862}" presName="compNode" presStyleCnt="0"/>
      <dgm:spPr/>
    </dgm:pt>
    <dgm:pt modelId="{0A7B3BA6-D0B0-4854-A930-B307131E3A2E}" type="pres">
      <dgm:prSet presAssocID="{A42E8603-D24B-412C-8019-B24AA51C2862}" presName="bkgdShape" presStyleLbl="node1" presStyleIdx="0" presStyleCnt="6" custLinFactNeighborX="-2559" custLinFactNeighborY="38"/>
      <dgm:spPr/>
    </dgm:pt>
    <dgm:pt modelId="{534FCB9A-2AE6-40FD-89D2-2133DDC146F9}" type="pres">
      <dgm:prSet presAssocID="{A42E8603-D24B-412C-8019-B24AA51C2862}" presName="nodeTx" presStyleLbl="node1" presStyleIdx="0" presStyleCnt="6">
        <dgm:presLayoutVars>
          <dgm:bulletEnabled val="1"/>
        </dgm:presLayoutVars>
      </dgm:prSet>
      <dgm:spPr/>
    </dgm:pt>
    <dgm:pt modelId="{3ED52985-89F2-4691-A17A-A578C5B69583}" type="pres">
      <dgm:prSet presAssocID="{A42E8603-D24B-412C-8019-B24AA51C2862}" presName="invisiNode" presStyleLbl="node1" presStyleIdx="0" presStyleCnt="6"/>
      <dgm:spPr/>
    </dgm:pt>
    <dgm:pt modelId="{461E4BFC-CC76-46AD-A989-5671F455E64C}" type="pres">
      <dgm:prSet presAssocID="{A42E8603-D24B-412C-8019-B24AA51C2862}" presName="imagNode" presStyleLbl="fgImgPlace1" presStyleIdx="0" presStyleCnt="6" custScaleX="78511" custScaleY="73862" custLinFactNeighborX="-1153" custLinFactNeighborY="22643"/>
      <dgm:spPr>
        <a:noFill/>
        <a:ln>
          <a:noFill/>
        </a:ln>
      </dgm:spPr>
    </dgm:pt>
    <dgm:pt modelId="{7A98BB48-7A49-491F-912B-21B3F1F7271E}" type="pres">
      <dgm:prSet presAssocID="{06CD485A-A57F-4D82-9483-7D0BC6BDC5FE}" presName="sibTrans" presStyleLbl="sibTrans2D1" presStyleIdx="0" presStyleCnt="0"/>
      <dgm:spPr/>
    </dgm:pt>
    <dgm:pt modelId="{06DE3B78-9549-4DF5-8894-4875A7175B62}" type="pres">
      <dgm:prSet presAssocID="{D7EFD872-B7D3-4275-8F7C-AE54AAD15564}" presName="compNode" presStyleCnt="0"/>
      <dgm:spPr/>
    </dgm:pt>
    <dgm:pt modelId="{18721396-A5D3-420F-9482-7DED944B9032}" type="pres">
      <dgm:prSet presAssocID="{D7EFD872-B7D3-4275-8F7C-AE54AAD15564}" presName="bkgdShape" presStyleLbl="node1" presStyleIdx="1" presStyleCnt="6" custLinFactNeighborX="655"/>
      <dgm:spPr/>
    </dgm:pt>
    <dgm:pt modelId="{EC5B1616-38CF-40F0-BABB-C88DACA931A0}" type="pres">
      <dgm:prSet presAssocID="{D7EFD872-B7D3-4275-8F7C-AE54AAD15564}" presName="nodeTx" presStyleLbl="node1" presStyleIdx="1" presStyleCnt="6">
        <dgm:presLayoutVars>
          <dgm:bulletEnabled val="1"/>
        </dgm:presLayoutVars>
      </dgm:prSet>
      <dgm:spPr/>
    </dgm:pt>
    <dgm:pt modelId="{603186EA-27E0-4E7E-8538-0968F0C07FB4}" type="pres">
      <dgm:prSet presAssocID="{D7EFD872-B7D3-4275-8F7C-AE54AAD15564}" presName="invisiNode" presStyleLbl="node1" presStyleIdx="1" presStyleCnt="6"/>
      <dgm:spPr/>
    </dgm:pt>
    <dgm:pt modelId="{0DD965AB-632A-4E9F-9C29-E76878AAC2BA}" type="pres">
      <dgm:prSet presAssocID="{D7EFD872-B7D3-4275-8F7C-AE54AAD15564}" presName="imagNode" presStyleLbl="fgImgPlace1" presStyleIdx="1" presStyleCnt="6" custScaleX="76618" custScaleY="68826" custLinFactNeighborX="2358" custLinFactNeighborY="31894"/>
      <dgm:spPr>
        <a:noFill/>
        <a:ln>
          <a:noFill/>
        </a:ln>
      </dgm:spPr>
    </dgm:pt>
    <dgm:pt modelId="{97186B72-010C-47BB-B731-A1BD85B86486}" type="pres">
      <dgm:prSet presAssocID="{420DEC8D-A3D2-4BC2-B120-34842A11AD1E}" presName="sibTrans" presStyleLbl="sibTrans2D1" presStyleIdx="0" presStyleCnt="0"/>
      <dgm:spPr/>
    </dgm:pt>
    <dgm:pt modelId="{01C5FB8C-6E11-4298-9500-AFE87C1769F2}" type="pres">
      <dgm:prSet presAssocID="{7B64330C-D75E-4D32-88C6-D2AE63D3CB8F}" presName="compNode" presStyleCnt="0"/>
      <dgm:spPr/>
    </dgm:pt>
    <dgm:pt modelId="{1EBBC222-BCD2-47A9-9713-17C0D5F9B769}" type="pres">
      <dgm:prSet presAssocID="{7B64330C-D75E-4D32-88C6-D2AE63D3CB8F}" presName="bkgdShape" presStyleLbl="node1" presStyleIdx="2" presStyleCnt="6"/>
      <dgm:spPr/>
    </dgm:pt>
    <dgm:pt modelId="{E9544089-BFC6-4F2E-B2B1-7F746AC8A286}" type="pres">
      <dgm:prSet presAssocID="{7B64330C-D75E-4D32-88C6-D2AE63D3CB8F}" presName="nodeTx" presStyleLbl="node1" presStyleIdx="2" presStyleCnt="6">
        <dgm:presLayoutVars>
          <dgm:bulletEnabled val="1"/>
        </dgm:presLayoutVars>
      </dgm:prSet>
      <dgm:spPr/>
    </dgm:pt>
    <dgm:pt modelId="{D7D8CF6B-0160-4CC6-8C83-B71C60F6CDDC}" type="pres">
      <dgm:prSet presAssocID="{7B64330C-D75E-4D32-88C6-D2AE63D3CB8F}" presName="invisiNode" presStyleLbl="node1" presStyleIdx="2" presStyleCnt="6"/>
      <dgm:spPr/>
    </dgm:pt>
    <dgm:pt modelId="{6BF2FE82-656D-460E-B71B-340D85A96347}" type="pres">
      <dgm:prSet presAssocID="{7B64330C-D75E-4D32-88C6-D2AE63D3CB8F}" presName="imagNode" presStyleLbl="fgImgPlace1" presStyleIdx="2" presStyleCnt="6" custScaleY="86837" custLinFactNeighborX="-1782" custLinFactNeighborY="23736"/>
      <dgm:spPr>
        <a:noFill/>
        <a:ln>
          <a:noFill/>
        </a:ln>
      </dgm:spPr>
    </dgm:pt>
    <dgm:pt modelId="{4B415610-78BC-4ABD-9BB4-5D8D7C98E660}" type="pres">
      <dgm:prSet presAssocID="{847941E5-24BA-48C2-B3E8-B8C5BADB90DF}" presName="sibTrans" presStyleLbl="sibTrans2D1" presStyleIdx="0" presStyleCnt="0"/>
      <dgm:spPr/>
    </dgm:pt>
    <dgm:pt modelId="{B2BF3D4C-43AF-4010-B32E-14AF78A353C8}" type="pres">
      <dgm:prSet presAssocID="{87A7F699-A8F1-40FF-A7BF-F343B99AFB26}" presName="compNode" presStyleCnt="0"/>
      <dgm:spPr/>
    </dgm:pt>
    <dgm:pt modelId="{8ED04EEB-7438-4F1A-A426-3D5A1DD7A873}" type="pres">
      <dgm:prSet presAssocID="{87A7F699-A8F1-40FF-A7BF-F343B99AFB26}" presName="bkgdShape" presStyleLbl="node1" presStyleIdx="3" presStyleCnt="6"/>
      <dgm:spPr/>
    </dgm:pt>
    <dgm:pt modelId="{C37528F7-19DE-45EC-AB93-FE80E8CAAAFE}" type="pres">
      <dgm:prSet presAssocID="{87A7F699-A8F1-40FF-A7BF-F343B99AFB26}" presName="nodeTx" presStyleLbl="node1" presStyleIdx="3" presStyleCnt="6">
        <dgm:presLayoutVars>
          <dgm:bulletEnabled val="1"/>
        </dgm:presLayoutVars>
      </dgm:prSet>
      <dgm:spPr/>
    </dgm:pt>
    <dgm:pt modelId="{97CB1C40-7F23-4CF4-820A-BC781318E775}" type="pres">
      <dgm:prSet presAssocID="{87A7F699-A8F1-40FF-A7BF-F343B99AFB26}" presName="invisiNode" presStyleLbl="node1" presStyleIdx="3" presStyleCnt="6"/>
      <dgm:spPr/>
    </dgm:pt>
    <dgm:pt modelId="{69777FEA-1B64-4219-8DF5-7D06FC9B0C85}" type="pres">
      <dgm:prSet presAssocID="{87A7F699-A8F1-40FF-A7BF-F343B99AFB26}" presName="imagNode" presStyleLbl="fgImgPlace1" presStyleIdx="3" presStyleCnt="6" custScaleY="86837" custLinFactNeighborX="606" custLinFactNeighborY="23736"/>
      <dgm:spPr>
        <a:noFill/>
        <a:ln>
          <a:noFill/>
        </a:ln>
      </dgm:spPr>
    </dgm:pt>
    <dgm:pt modelId="{1912EB9E-273F-4140-9414-3D0017051AB8}" type="pres">
      <dgm:prSet presAssocID="{D8D97436-A892-422F-8A70-E44D9D32B01D}" presName="sibTrans" presStyleLbl="sibTrans2D1" presStyleIdx="0" presStyleCnt="0"/>
      <dgm:spPr/>
    </dgm:pt>
    <dgm:pt modelId="{915FE497-4DEE-48FB-A149-BF75E50B1A72}" type="pres">
      <dgm:prSet presAssocID="{543463E9-7677-49CD-A298-03E5468959C1}" presName="compNode" presStyleCnt="0"/>
      <dgm:spPr/>
    </dgm:pt>
    <dgm:pt modelId="{C53F628E-8864-4537-809E-F1A23B5E2289}" type="pres">
      <dgm:prSet presAssocID="{543463E9-7677-49CD-A298-03E5468959C1}" presName="bkgdShape" presStyleLbl="node1" presStyleIdx="4" presStyleCnt="6"/>
      <dgm:spPr/>
    </dgm:pt>
    <dgm:pt modelId="{2C80D1D6-7BF9-48B6-A5EB-105E78FD21C5}" type="pres">
      <dgm:prSet presAssocID="{543463E9-7677-49CD-A298-03E5468959C1}" presName="nodeTx" presStyleLbl="node1" presStyleIdx="4" presStyleCnt="6">
        <dgm:presLayoutVars>
          <dgm:bulletEnabled val="1"/>
        </dgm:presLayoutVars>
      </dgm:prSet>
      <dgm:spPr/>
    </dgm:pt>
    <dgm:pt modelId="{6D9C226C-E5A3-4FBC-B925-21FD5CFACB61}" type="pres">
      <dgm:prSet presAssocID="{543463E9-7677-49CD-A298-03E5468959C1}" presName="invisiNode" presStyleLbl="node1" presStyleIdx="4" presStyleCnt="6"/>
      <dgm:spPr/>
    </dgm:pt>
    <dgm:pt modelId="{1B6CE709-E8DF-48F8-8F81-D96B8C3E2794}" type="pres">
      <dgm:prSet presAssocID="{543463E9-7677-49CD-A298-03E5468959C1}" presName="imagNode" presStyleLbl="fgImgPlace1" presStyleIdx="4" presStyleCnt="6" custScaleY="86837" custLinFactNeighborY="23735"/>
      <dgm:spPr>
        <a:noFill/>
        <a:ln>
          <a:noFill/>
        </a:ln>
      </dgm:spPr>
    </dgm:pt>
    <dgm:pt modelId="{E7348667-2A6D-4F8E-A7F7-A8EEB96F358F}" type="pres">
      <dgm:prSet presAssocID="{65B758A6-0728-4CFA-BF3E-5A14280F8443}" presName="sibTrans" presStyleLbl="sibTrans2D1" presStyleIdx="0" presStyleCnt="0"/>
      <dgm:spPr/>
    </dgm:pt>
    <dgm:pt modelId="{746E785B-41FC-4BF6-A746-E49929941CC9}" type="pres">
      <dgm:prSet presAssocID="{3E8EC8AD-112B-4C9C-84DA-EF658E85E004}" presName="compNode" presStyleCnt="0"/>
      <dgm:spPr/>
    </dgm:pt>
    <dgm:pt modelId="{41C81D95-9CAB-4938-8A04-6F8B37E36557}" type="pres">
      <dgm:prSet presAssocID="{3E8EC8AD-112B-4C9C-84DA-EF658E85E004}" presName="bkgdShape" presStyleLbl="node1" presStyleIdx="5" presStyleCnt="6"/>
      <dgm:spPr/>
    </dgm:pt>
    <dgm:pt modelId="{F6549117-A51B-4585-8195-5381D01DA4AF}" type="pres">
      <dgm:prSet presAssocID="{3E8EC8AD-112B-4C9C-84DA-EF658E85E004}" presName="nodeTx" presStyleLbl="node1" presStyleIdx="5" presStyleCnt="6">
        <dgm:presLayoutVars>
          <dgm:bulletEnabled val="1"/>
        </dgm:presLayoutVars>
      </dgm:prSet>
      <dgm:spPr/>
    </dgm:pt>
    <dgm:pt modelId="{790A4CD2-6185-4702-90B2-95F81D7B9B1D}" type="pres">
      <dgm:prSet presAssocID="{3E8EC8AD-112B-4C9C-84DA-EF658E85E004}" presName="invisiNode" presStyleLbl="node1" presStyleIdx="5" presStyleCnt="6"/>
      <dgm:spPr/>
    </dgm:pt>
    <dgm:pt modelId="{CAE1FF91-DDF1-40C3-8F78-F2A75BC8E74F}" type="pres">
      <dgm:prSet presAssocID="{3E8EC8AD-112B-4C9C-84DA-EF658E85E004}" presName="imagNode" presStyleLbl="fgImgPlace1" presStyleIdx="5" presStyleCnt="6" custScaleY="86837" custLinFactNeighborX="606" custLinFactNeighborY="23189"/>
      <dgm:spPr>
        <a:noFill/>
        <a:ln>
          <a:noFill/>
        </a:ln>
      </dgm:spPr>
    </dgm:pt>
  </dgm:ptLst>
  <dgm:cxnLst>
    <dgm:cxn modelId="{A9B19E20-0BE7-4B06-B2F9-99AE2934B801}" type="presOf" srcId="{06CD485A-A57F-4D82-9483-7D0BC6BDC5FE}" destId="{7A98BB48-7A49-491F-912B-21B3F1F7271E}" srcOrd="0" destOrd="0" presId="urn:microsoft.com/office/officeart/2005/8/layout/hList7"/>
    <dgm:cxn modelId="{58FD5C22-A0CE-4203-B19F-9AA76A22C5D5}" type="presOf" srcId="{3E8EC8AD-112B-4C9C-84DA-EF658E85E004}" destId="{F6549117-A51B-4585-8195-5381D01DA4AF}" srcOrd="1" destOrd="0" presId="urn:microsoft.com/office/officeart/2005/8/layout/hList7"/>
    <dgm:cxn modelId="{B4A9C823-D48B-45A2-B31C-0F5C0EA1E144}" srcId="{0A62730C-F634-4211-85F3-6670059DAF58}" destId="{3E8EC8AD-112B-4C9C-84DA-EF658E85E004}" srcOrd="5" destOrd="0" parTransId="{FC453274-7F82-4FBD-8675-EC6EBDAEC601}" sibTransId="{BBF39D5E-C65D-4DEB-9A32-98A10D83B2D5}"/>
    <dgm:cxn modelId="{958C0224-BD5A-4CA4-AB4F-4F7938312027}" type="presOf" srcId="{7B64330C-D75E-4D32-88C6-D2AE63D3CB8F}" destId="{E9544089-BFC6-4F2E-B2B1-7F746AC8A286}" srcOrd="1" destOrd="0" presId="urn:microsoft.com/office/officeart/2005/8/layout/hList7"/>
    <dgm:cxn modelId="{B0FB712A-538C-440E-9808-407CBF37D8AD}" type="presOf" srcId="{D7EFD872-B7D3-4275-8F7C-AE54AAD15564}" destId="{18721396-A5D3-420F-9482-7DED944B9032}" srcOrd="0" destOrd="0" presId="urn:microsoft.com/office/officeart/2005/8/layout/hList7"/>
    <dgm:cxn modelId="{3F31792F-1E61-4392-9986-72DDFA2840BE}" type="presOf" srcId="{3E8EC8AD-112B-4C9C-84DA-EF658E85E004}" destId="{41C81D95-9CAB-4938-8A04-6F8B37E36557}" srcOrd="0" destOrd="0" presId="urn:microsoft.com/office/officeart/2005/8/layout/hList7"/>
    <dgm:cxn modelId="{F0D0CE34-0322-4082-AE88-369235CF575C}" srcId="{0A62730C-F634-4211-85F3-6670059DAF58}" destId="{D7EFD872-B7D3-4275-8F7C-AE54AAD15564}" srcOrd="1" destOrd="0" parTransId="{7D9191C3-0290-428E-9352-58E1667DD30E}" sibTransId="{420DEC8D-A3D2-4BC2-B120-34842A11AD1E}"/>
    <dgm:cxn modelId="{4B36363B-D98D-4D20-A162-A8E162F4C845}" type="presOf" srcId="{A42E8603-D24B-412C-8019-B24AA51C2862}" destId="{534FCB9A-2AE6-40FD-89D2-2133DDC146F9}" srcOrd="1" destOrd="0" presId="urn:microsoft.com/office/officeart/2005/8/layout/hList7"/>
    <dgm:cxn modelId="{1F2AB03F-1965-452F-A734-AD075CD0FB24}" type="presOf" srcId="{87A7F699-A8F1-40FF-A7BF-F343B99AFB26}" destId="{C37528F7-19DE-45EC-AB93-FE80E8CAAAFE}" srcOrd="1" destOrd="0" presId="urn:microsoft.com/office/officeart/2005/8/layout/hList7"/>
    <dgm:cxn modelId="{A52A984A-88C1-4442-8312-9EDF09833C45}" srcId="{0A62730C-F634-4211-85F3-6670059DAF58}" destId="{87A7F699-A8F1-40FF-A7BF-F343B99AFB26}" srcOrd="3" destOrd="0" parTransId="{90A3B609-9DB5-44CB-85D9-8248E970AF6F}" sibTransId="{D8D97436-A892-422F-8A70-E44D9D32B01D}"/>
    <dgm:cxn modelId="{A005C869-F335-429F-9B81-C8CE20477C7B}" srcId="{0A62730C-F634-4211-85F3-6670059DAF58}" destId="{543463E9-7677-49CD-A298-03E5468959C1}" srcOrd="4" destOrd="0" parTransId="{0DC964BA-35FB-4593-9BD7-41E20E104652}" sibTransId="{65B758A6-0728-4CFA-BF3E-5A14280F8443}"/>
    <dgm:cxn modelId="{34D2AC7C-3BA4-4FD0-A874-36434D7E37BB}" type="presOf" srcId="{543463E9-7677-49CD-A298-03E5468959C1}" destId="{2C80D1D6-7BF9-48B6-A5EB-105E78FD21C5}" srcOrd="1" destOrd="0" presId="urn:microsoft.com/office/officeart/2005/8/layout/hList7"/>
    <dgm:cxn modelId="{98EAE97F-57A9-4512-811C-8CF599EAFB2A}" type="presOf" srcId="{847941E5-24BA-48C2-B3E8-B8C5BADB90DF}" destId="{4B415610-78BC-4ABD-9BB4-5D8D7C98E660}" srcOrd="0" destOrd="0" presId="urn:microsoft.com/office/officeart/2005/8/layout/hList7"/>
    <dgm:cxn modelId="{E5AAE295-76EE-48DB-81F0-31F6A1A319A5}" srcId="{0A62730C-F634-4211-85F3-6670059DAF58}" destId="{A42E8603-D24B-412C-8019-B24AA51C2862}" srcOrd="0" destOrd="0" parTransId="{FD29E2D9-2CC8-4EAB-A026-AE7D1F349EF3}" sibTransId="{06CD485A-A57F-4D82-9483-7D0BC6BDC5FE}"/>
    <dgm:cxn modelId="{550504BA-02C9-4D3F-B50D-A8D0717FC10F}" type="presOf" srcId="{420DEC8D-A3D2-4BC2-B120-34842A11AD1E}" destId="{97186B72-010C-47BB-B731-A1BD85B86486}" srcOrd="0" destOrd="0" presId="urn:microsoft.com/office/officeart/2005/8/layout/hList7"/>
    <dgm:cxn modelId="{177588BC-E996-4229-A442-D698C566D10C}" type="presOf" srcId="{87A7F699-A8F1-40FF-A7BF-F343B99AFB26}" destId="{8ED04EEB-7438-4F1A-A426-3D5A1DD7A873}" srcOrd="0" destOrd="0" presId="urn:microsoft.com/office/officeart/2005/8/layout/hList7"/>
    <dgm:cxn modelId="{917590BE-6704-408E-A64C-2F704E20EC5A}" type="presOf" srcId="{D7EFD872-B7D3-4275-8F7C-AE54AAD15564}" destId="{EC5B1616-38CF-40F0-BABB-C88DACA931A0}" srcOrd="1" destOrd="0" presId="urn:microsoft.com/office/officeart/2005/8/layout/hList7"/>
    <dgm:cxn modelId="{AA8916C3-CAB3-4803-8FF9-7CD520C502FE}" srcId="{0A62730C-F634-4211-85F3-6670059DAF58}" destId="{7B64330C-D75E-4D32-88C6-D2AE63D3CB8F}" srcOrd="2" destOrd="0" parTransId="{DA37284E-D9B9-4F24-8B3E-FDF130FE2D0D}" sibTransId="{847941E5-24BA-48C2-B3E8-B8C5BADB90DF}"/>
    <dgm:cxn modelId="{61CE4EC5-DA4A-4BC0-96C5-F35BCE5DA6AB}" type="presOf" srcId="{A42E8603-D24B-412C-8019-B24AA51C2862}" destId="{0A7B3BA6-D0B0-4854-A930-B307131E3A2E}" srcOrd="0" destOrd="0" presId="urn:microsoft.com/office/officeart/2005/8/layout/hList7"/>
    <dgm:cxn modelId="{B01D5EC9-9D27-47C2-B5CF-E33FC79FD8FD}" type="presOf" srcId="{65B758A6-0728-4CFA-BF3E-5A14280F8443}" destId="{E7348667-2A6D-4F8E-A7F7-A8EEB96F358F}" srcOrd="0" destOrd="0" presId="urn:microsoft.com/office/officeart/2005/8/layout/hList7"/>
    <dgm:cxn modelId="{29EF52D5-97E9-43DA-9AA1-E0483BF453DE}" type="presOf" srcId="{7B64330C-D75E-4D32-88C6-D2AE63D3CB8F}" destId="{1EBBC222-BCD2-47A9-9713-17C0D5F9B769}" srcOrd="0" destOrd="0" presId="urn:microsoft.com/office/officeart/2005/8/layout/hList7"/>
    <dgm:cxn modelId="{BECBE0DF-1A45-4FC4-9574-1442A089B79E}" type="presOf" srcId="{543463E9-7677-49CD-A298-03E5468959C1}" destId="{C53F628E-8864-4537-809E-F1A23B5E2289}" srcOrd="0" destOrd="0" presId="urn:microsoft.com/office/officeart/2005/8/layout/hList7"/>
    <dgm:cxn modelId="{9215F8F1-EC8B-4123-9BF1-887DB18E15BD}" type="presOf" srcId="{D8D97436-A892-422F-8A70-E44D9D32B01D}" destId="{1912EB9E-273F-4140-9414-3D0017051AB8}" srcOrd="0" destOrd="0" presId="urn:microsoft.com/office/officeart/2005/8/layout/hList7"/>
    <dgm:cxn modelId="{11996CF5-B9E2-40D5-B25E-8A63DCA392CB}" type="presOf" srcId="{0A62730C-F634-4211-85F3-6670059DAF58}" destId="{37DA97C1-BA47-443B-8424-6F78BB0916B1}" srcOrd="0" destOrd="0" presId="urn:microsoft.com/office/officeart/2005/8/layout/hList7"/>
    <dgm:cxn modelId="{16CEAB24-2C90-4517-8DF0-38E54B3262A2}" type="presParOf" srcId="{37DA97C1-BA47-443B-8424-6F78BB0916B1}" destId="{409A580E-4643-411A-917B-5FD3237B033D}" srcOrd="0" destOrd="0" presId="urn:microsoft.com/office/officeart/2005/8/layout/hList7"/>
    <dgm:cxn modelId="{19376224-F12B-45D8-A164-37C048E8E17B}" type="presParOf" srcId="{37DA97C1-BA47-443B-8424-6F78BB0916B1}" destId="{5AE3F2AF-E4D4-4CF4-AB0B-F75BF29EA3FE}" srcOrd="1" destOrd="0" presId="urn:microsoft.com/office/officeart/2005/8/layout/hList7"/>
    <dgm:cxn modelId="{413EA985-AFE9-4735-A689-8607D0B9BCCD}" type="presParOf" srcId="{5AE3F2AF-E4D4-4CF4-AB0B-F75BF29EA3FE}" destId="{B3DBFDA3-3349-41E1-A4D8-0FADE6415EB0}" srcOrd="0" destOrd="0" presId="urn:microsoft.com/office/officeart/2005/8/layout/hList7"/>
    <dgm:cxn modelId="{5F9EABC6-CE1B-4E36-B311-BCDE9150D64A}" type="presParOf" srcId="{B3DBFDA3-3349-41E1-A4D8-0FADE6415EB0}" destId="{0A7B3BA6-D0B0-4854-A930-B307131E3A2E}" srcOrd="0" destOrd="0" presId="urn:microsoft.com/office/officeart/2005/8/layout/hList7"/>
    <dgm:cxn modelId="{DE1E22D6-3ADA-48ED-BE0F-46CACE5F3D1B}" type="presParOf" srcId="{B3DBFDA3-3349-41E1-A4D8-0FADE6415EB0}" destId="{534FCB9A-2AE6-40FD-89D2-2133DDC146F9}" srcOrd="1" destOrd="0" presId="urn:microsoft.com/office/officeart/2005/8/layout/hList7"/>
    <dgm:cxn modelId="{81132970-C67D-49C8-9AFA-870F5FBA7F5D}" type="presParOf" srcId="{B3DBFDA3-3349-41E1-A4D8-0FADE6415EB0}" destId="{3ED52985-89F2-4691-A17A-A578C5B69583}" srcOrd="2" destOrd="0" presId="urn:microsoft.com/office/officeart/2005/8/layout/hList7"/>
    <dgm:cxn modelId="{F3C81795-9D25-4517-AC53-CF288D69EE6E}" type="presParOf" srcId="{B3DBFDA3-3349-41E1-A4D8-0FADE6415EB0}" destId="{461E4BFC-CC76-46AD-A989-5671F455E64C}" srcOrd="3" destOrd="0" presId="urn:microsoft.com/office/officeart/2005/8/layout/hList7"/>
    <dgm:cxn modelId="{949F9B60-3ABE-4C70-A030-F5D09EA46C91}" type="presParOf" srcId="{5AE3F2AF-E4D4-4CF4-AB0B-F75BF29EA3FE}" destId="{7A98BB48-7A49-491F-912B-21B3F1F7271E}" srcOrd="1" destOrd="0" presId="urn:microsoft.com/office/officeart/2005/8/layout/hList7"/>
    <dgm:cxn modelId="{344792AA-DD00-456C-AF92-8F9905976BCD}" type="presParOf" srcId="{5AE3F2AF-E4D4-4CF4-AB0B-F75BF29EA3FE}" destId="{06DE3B78-9549-4DF5-8894-4875A7175B62}" srcOrd="2" destOrd="0" presId="urn:microsoft.com/office/officeart/2005/8/layout/hList7"/>
    <dgm:cxn modelId="{11209CE3-F745-44F3-BEBF-5BA205EBB872}" type="presParOf" srcId="{06DE3B78-9549-4DF5-8894-4875A7175B62}" destId="{18721396-A5D3-420F-9482-7DED944B9032}" srcOrd="0" destOrd="0" presId="urn:microsoft.com/office/officeart/2005/8/layout/hList7"/>
    <dgm:cxn modelId="{6536DF8C-AE15-4987-92CA-4592C6FD4CFF}" type="presParOf" srcId="{06DE3B78-9549-4DF5-8894-4875A7175B62}" destId="{EC5B1616-38CF-40F0-BABB-C88DACA931A0}" srcOrd="1" destOrd="0" presId="urn:microsoft.com/office/officeart/2005/8/layout/hList7"/>
    <dgm:cxn modelId="{1ADD0D2F-5E83-4E23-9ECF-9440FB0D56BD}" type="presParOf" srcId="{06DE3B78-9549-4DF5-8894-4875A7175B62}" destId="{603186EA-27E0-4E7E-8538-0968F0C07FB4}" srcOrd="2" destOrd="0" presId="urn:microsoft.com/office/officeart/2005/8/layout/hList7"/>
    <dgm:cxn modelId="{67AA631A-2DBC-4D06-92D6-B80C31CC0E4C}" type="presParOf" srcId="{06DE3B78-9549-4DF5-8894-4875A7175B62}" destId="{0DD965AB-632A-4E9F-9C29-E76878AAC2BA}" srcOrd="3" destOrd="0" presId="urn:microsoft.com/office/officeart/2005/8/layout/hList7"/>
    <dgm:cxn modelId="{86BF54F8-C954-472D-A99F-9C00EFB78193}" type="presParOf" srcId="{5AE3F2AF-E4D4-4CF4-AB0B-F75BF29EA3FE}" destId="{97186B72-010C-47BB-B731-A1BD85B86486}" srcOrd="3" destOrd="0" presId="urn:microsoft.com/office/officeart/2005/8/layout/hList7"/>
    <dgm:cxn modelId="{61CB9909-32CF-492F-9F61-4C0709CABA54}" type="presParOf" srcId="{5AE3F2AF-E4D4-4CF4-AB0B-F75BF29EA3FE}" destId="{01C5FB8C-6E11-4298-9500-AFE87C1769F2}" srcOrd="4" destOrd="0" presId="urn:microsoft.com/office/officeart/2005/8/layout/hList7"/>
    <dgm:cxn modelId="{F190DB5C-ABE0-4FE5-AEEF-DC95D0FFBF3F}" type="presParOf" srcId="{01C5FB8C-6E11-4298-9500-AFE87C1769F2}" destId="{1EBBC222-BCD2-47A9-9713-17C0D5F9B769}" srcOrd="0" destOrd="0" presId="urn:microsoft.com/office/officeart/2005/8/layout/hList7"/>
    <dgm:cxn modelId="{3A6AB2D8-1712-4CBF-9852-05EF3CE6BEFC}" type="presParOf" srcId="{01C5FB8C-6E11-4298-9500-AFE87C1769F2}" destId="{E9544089-BFC6-4F2E-B2B1-7F746AC8A286}" srcOrd="1" destOrd="0" presId="urn:microsoft.com/office/officeart/2005/8/layout/hList7"/>
    <dgm:cxn modelId="{CA44E497-6302-445B-8C2E-7FA85519067E}" type="presParOf" srcId="{01C5FB8C-6E11-4298-9500-AFE87C1769F2}" destId="{D7D8CF6B-0160-4CC6-8C83-B71C60F6CDDC}" srcOrd="2" destOrd="0" presId="urn:microsoft.com/office/officeart/2005/8/layout/hList7"/>
    <dgm:cxn modelId="{EECAE4AD-1C5B-41B9-9CB4-61892A6420BA}" type="presParOf" srcId="{01C5FB8C-6E11-4298-9500-AFE87C1769F2}" destId="{6BF2FE82-656D-460E-B71B-340D85A96347}" srcOrd="3" destOrd="0" presId="urn:microsoft.com/office/officeart/2005/8/layout/hList7"/>
    <dgm:cxn modelId="{9D9CAB3B-1CB7-40CF-AFB5-F04D93013399}" type="presParOf" srcId="{5AE3F2AF-E4D4-4CF4-AB0B-F75BF29EA3FE}" destId="{4B415610-78BC-4ABD-9BB4-5D8D7C98E660}" srcOrd="5" destOrd="0" presId="urn:microsoft.com/office/officeart/2005/8/layout/hList7"/>
    <dgm:cxn modelId="{164C205F-E4DD-4B98-9D06-2E5310D2894E}" type="presParOf" srcId="{5AE3F2AF-E4D4-4CF4-AB0B-F75BF29EA3FE}" destId="{B2BF3D4C-43AF-4010-B32E-14AF78A353C8}" srcOrd="6" destOrd="0" presId="urn:microsoft.com/office/officeart/2005/8/layout/hList7"/>
    <dgm:cxn modelId="{D1521346-4387-4A84-A6A1-38711DAEFE1E}" type="presParOf" srcId="{B2BF3D4C-43AF-4010-B32E-14AF78A353C8}" destId="{8ED04EEB-7438-4F1A-A426-3D5A1DD7A873}" srcOrd="0" destOrd="0" presId="urn:microsoft.com/office/officeart/2005/8/layout/hList7"/>
    <dgm:cxn modelId="{1086A2FF-3296-4105-9385-D7B82346759A}" type="presParOf" srcId="{B2BF3D4C-43AF-4010-B32E-14AF78A353C8}" destId="{C37528F7-19DE-45EC-AB93-FE80E8CAAAFE}" srcOrd="1" destOrd="0" presId="urn:microsoft.com/office/officeart/2005/8/layout/hList7"/>
    <dgm:cxn modelId="{332CEEF9-9232-47F7-BA0D-4A7168CD8904}" type="presParOf" srcId="{B2BF3D4C-43AF-4010-B32E-14AF78A353C8}" destId="{97CB1C40-7F23-4CF4-820A-BC781318E775}" srcOrd="2" destOrd="0" presId="urn:microsoft.com/office/officeart/2005/8/layout/hList7"/>
    <dgm:cxn modelId="{49067959-3200-4E56-8B74-F6CD1203DE53}" type="presParOf" srcId="{B2BF3D4C-43AF-4010-B32E-14AF78A353C8}" destId="{69777FEA-1B64-4219-8DF5-7D06FC9B0C85}" srcOrd="3" destOrd="0" presId="urn:microsoft.com/office/officeart/2005/8/layout/hList7"/>
    <dgm:cxn modelId="{6C190FC9-4C56-4B0A-BBFF-522C1E3F3226}" type="presParOf" srcId="{5AE3F2AF-E4D4-4CF4-AB0B-F75BF29EA3FE}" destId="{1912EB9E-273F-4140-9414-3D0017051AB8}" srcOrd="7" destOrd="0" presId="urn:microsoft.com/office/officeart/2005/8/layout/hList7"/>
    <dgm:cxn modelId="{D65D258A-691D-4ACB-BFF2-708CEA12804B}" type="presParOf" srcId="{5AE3F2AF-E4D4-4CF4-AB0B-F75BF29EA3FE}" destId="{915FE497-4DEE-48FB-A149-BF75E50B1A72}" srcOrd="8" destOrd="0" presId="urn:microsoft.com/office/officeart/2005/8/layout/hList7"/>
    <dgm:cxn modelId="{B5C4F079-7653-4256-B095-45E8C0A3EFC7}" type="presParOf" srcId="{915FE497-4DEE-48FB-A149-BF75E50B1A72}" destId="{C53F628E-8864-4537-809E-F1A23B5E2289}" srcOrd="0" destOrd="0" presId="urn:microsoft.com/office/officeart/2005/8/layout/hList7"/>
    <dgm:cxn modelId="{99F1EC39-88FB-4A2D-9018-638B4D419BE5}" type="presParOf" srcId="{915FE497-4DEE-48FB-A149-BF75E50B1A72}" destId="{2C80D1D6-7BF9-48B6-A5EB-105E78FD21C5}" srcOrd="1" destOrd="0" presId="urn:microsoft.com/office/officeart/2005/8/layout/hList7"/>
    <dgm:cxn modelId="{0E1C191B-140F-4A9E-AE56-A65DE3C313D4}" type="presParOf" srcId="{915FE497-4DEE-48FB-A149-BF75E50B1A72}" destId="{6D9C226C-E5A3-4FBC-B925-21FD5CFACB61}" srcOrd="2" destOrd="0" presId="urn:microsoft.com/office/officeart/2005/8/layout/hList7"/>
    <dgm:cxn modelId="{5A64BE7C-EEBE-4039-A447-99463AF25353}" type="presParOf" srcId="{915FE497-4DEE-48FB-A149-BF75E50B1A72}" destId="{1B6CE709-E8DF-48F8-8F81-D96B8C3E2794}" srcOrd="3" destOrd="0" presId="urn:microsoft.com/office/officeart/2005/8/layout/hList7"/>
    <dgm:cxn modelId="{C6033BD8-1B36-4F6A-938E-70770D9220B7}" type="presParOf" srcId="{5AE3F2AF-E4D4-4CF4-AB0B-F75BF29EA3FE}" destId="{E7348667-2A6D-4F8E-A7F7-A8EEB96F358F}" srcOrd="9" destOrd="0" presId="urn:microsoft.com/office/officeart/2005/8/layout/hList7"/>
    <dgm:cxn modelId="{BA7FF7C7-F812-4045-B17A-1DF61F20B2CA}" type="presParOf" srcId="{5AE3F2AF-E4D4-4CF4-AB0B-F75BF29EA3FE}" destId="{746E785B-41FC-4BF6-A746-E49929941CC9}" srcOrd="10" destOrd="0" presId="urn:microsoft.com/office/officeart/2005/8/layout/hList7"/>
    <dgm:cxn modelId="{CB544260-D5A3-4B1F-87CC-A44F84202591}" type="presParOf" srcId="{746E785B-41FC-4BF6-A746-E49929941CC9}" destId="{41C81D95-9CAB-4938-8A04-6F8B37E36557}" srcOrd="0" destOrd="0" presId="urn:microsoft.com/office/officeart/2005/8/layout/hList7"/>
    <dgm:cxn modelId="{2F9DD657-4342-4017-B34E-192812B9ED3C}" type="presParOf" srcId="{746E785B-41FC-4BF6-A746-E49929941CC9}" destId="{F6549117-A51B-4585-8195-5381D01DA4AF}" srcOrd="1" destOrd="0" presId="urn:microsoft.com/office/officeart/2005/8/layout/hList7"/>
    <dgm:cxn modelId="{1DB6A379-AB48-4B0A-BF2E-17B9F16D31C7}" type="presParOf" srcId="{746E785B-41FC-4BF6-A746-E49929941CC9}" destId="{790A4CD2-6185-4702-90B2-95F81D7B9B1D}" srcOrd="2" destOrd="0" presId="urn:microsoft.com/office/officeart/2005/8/layout/hList7"/>
    <dgm:cxn modelId="{0041C2C8-994C-4AFE-A459-DAED5E66730E}" type="presParOf" srcId="{746E785B-41FC-4BF6-A746-E49929941CC9}" destId="{CAE1FF91-DDF1-40C3-8F78-F2A75BC8E74F}"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B3BA6-D0B0-4854-A930-B307131E3A2E}">
      <dsp:nvSpPr>
        <dsp:cNvPr id="0" name=""/>
        <dsp:cNvSpPr/>
      </dsp:nvSpPr>
      <dsp:spPr>
        <a:xfrm>
          <a:off x="0" y="0"/>
          <a:ext cx="1899983" cy="5420560"/>
        </a:xfrm>
        <a:prstGeom prst="roundRect">
          <a:avLst>
            <a:gd name="adj" fmla="val 10000"/>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0" y="2168224"/>
        <a:ext cx="1899983" cy="2168224"/>
      </dsp:txXfrm>
    </dsp:sp>
    <dsp:sp modelId="{461E4BFC-CC76-46AD-A989-5671F455E64C}">
      <dsp:nvSpPr>
        <dsp:cNvPr id="0" name=""/>
        <dsp:cNvSpPr/>
      </dsp:nvSpPr>
      <dsp:spPr>
        <a:xfrm>
          <a:off x="228444" y="969851"/>
          <a:ext cx="1402194" cy="1333243"/>
        </a:xfrm>
        <a:prstGeom prst="ellips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18721396-A5D3-420F-9482-7DED944B9032}">
      <dsp:nvSpPr>
        <dsp:cNvPr id="0" name=""/>
        <dsp:cNvSpPr/>
      </dsp:nvSpPr>
      <dsp:spPr>
        <a:xfrm>
          <a:off x="1969570" y="0"/>
          <a:ext cx="1899983" cy="5420560"/>
        </a:xfrm>
        <a:prstGeom prst="roundRect">
          <a:avLst>
            <a:gd name="adj" fmla="val 10000"/>
          </a:avLst>
        </a:prstGeom>
        <a:solidFill>
          <a:srgbClr val="24A3D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a:solidFill>
                <a:srgbClr val="24A3DC"/>
              </a:solidFill>
            </a:rPr>
            <a:t>33</a:t>
          </a:r>
        </a:p>
      </dsp:txBody>
      <dsp:txXfrm>
        <a:off x="1969570" y="2168224"/>
        <a:ext cx="1899983" cy="2168224"/>
      </dsp:txXfrm>
    </dsp:sp>
    <dsp:sp modelId="{0DD965AB-632A-4E9F-9C29-E76878AAC2BA}">
      <dsp:nvSpPr>
        <dsp:cNvPr id="0" name=""/>
        <dsp:cNvSpPr/>
      </dsp:nvSpPr>
      <dsp:spPr>
        <a:xfrm>
          <a:off x="2265037" y="1182287"/>
          <a:ext cx="1368385" cy="1242341"/>
        </a:xfrm>
        <a:prstGeom prst="ellips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1EBBC222-BCD2-47A9-9713-17C0D5F9B769}">
      <dsp:nvSpPr>
        <dsp:cNvPr id="0" name=""/>
        <dsp:cNvSpPr/>
      </dsp:nvSpPr>
      <dsp:spPr>
        <a:xfrm>
          <a:off x="3914108" y="0"/>
          <a:ext cx="1899983" cy="5420560"/>
        </a:xfrm>
        <a:prstGeom prst="roundRect">
          <a:avLst>
            <a:gd name="adj" fmla="val 10000"/>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a:solidFill>
                <a:srgbClr val="005DAA"/>
              </a:solidFill>
            </a:rPr>
            <a:t>33</a:t>
          </a:r>
        </a:p>
      </dsp:txBody>
      <dsp:txXfrm>
        <a:off x="3914108" y="2168224"/>
        <a:ext cx="1899983" cy="2168224"/>
      </dsp:txXfrm>
    </dsp:sp>
    <dsp:sp modelId="{6BF2FE82-656D-460E-B71B-340D85A96347}">
      <dsp:nvSpPr>
        <dsp:cNvPr id="0" name=""/>
        <dsp:cNvSpPr/>
      </dsp:nvSpPr>
      <dsp:spPr>
        <a:xfrm>
          <a:off x="3939281" y="872478"/>
          <a:ext cx="1785984" cy="1567448"/>
        </a:xfrm>
        <a:prstGeom prst="ellips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8ED04EEB-7438-4F1A-A426-3D5A1DD7A873}">
      <dsp:nvSpPr>
        <dsp:cNvPr id="0" name=""/>
        <dsp:cNvSpPr/>
      </dsp:nvSpPr>
      <dsp:spPr>
        <a:xfrm>
          <a:off x="5871090" y="0"/>
          <a:ext cx="1899983" cy="5420560"/>
        </a:xfrm>
        <a:prstGeom prst="roundRect">
          <a:avLst>
            <a:gd name="adj" fmla="val 10000"/>
          </a:avLst>
        </a:prstGeom>
        <a:solidFill>
          <a:srgbClr val="00AEAC"/>
        </a:solidFill>
        <a:ln w="19050" cap="flat" cmpd="sng" algn="ctr">
          <a:solidFill>
            <a:srgbClr val="FEFEF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a:solidFill>
                <a:srgbClr val="00AEAC"/>
              </a:solidFill>
            </a:rPr>
            <a:t>33</a:t>
          </a:r>
        </a:p>
      </dsp:txBody>
      <dsp:txXfrm>
        <a:off x="5871090" y="2168224"/>
        <a:ext cx="1899983" cy="2168224"/>
      </dsp:txXfrm>
    </dsp:sp>
    <dsp:sp modelId="{69777FEA-1B64-4219-8DF5-7D06FC9B0C85}">
      <dsp:nvSpPr>
        <dsp:cNvPr id="0" name=""/>
        <dsp:cNvSpPr/>
      </dsp:nvSpPr>
      <dsp:spPr>
        <a:xfrm>
          <a:off x="5938913" y="872478"/>
          <a:ext cx="1785984" cy="1567448"/>
        </a:xfrm>
        <a:prstGeom prst="ellips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C53F628E-8864-4537-809E-F1A23B5E2289}">
      <dsp:nvSpPr>
        <dsp:cNvPr id="0" name=""/>
        <dsp:cNvSpPr/>
      </dsp:nvSpPr>
      <dsp:spPr>
        <a:xfrm>
          <a:off x="7828073" y="0"/>
          <a:ext cx="1899983" cy="5420560"/>
        </a:xfrm>
        <a:prstGeom prst="roundRect">
          <a:avLst>
            <a:gd name="adj" fmla="val 10000"/>
          </a:avLst>
        </a:prstGeom>
        <a:solidFill>
          <a:srgbClr val="00AEA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7828073" y="2168224"/>
        <a:ext cx="1899983" cy="2168224"/>
      </dsp:txXfrm>
    </dsp:sp>
    <dsp:sp modelId="{1B6CE709-E8DF-48F8-8F81-D96B8C3E2794}">
      <dsp:nvSpPr>
        <dsp:cNvPr id="0" name=""/>
        <dsp:cNvSpPr/>
      </dsp:nvSpPr>
      <dsp:spPr>
        <a:xfrm>
          <a:off x="7885072" y="872460"/>
          <a:ext cx="1785984" cy="1567448"/>
        </a:xfrm>
        <a:prstGeom prst="ellips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1C81D95-9CAB-4938-8A04-6F8B37E36557}">
      <dsp:nvSpPr>
        <dsp:cNvPr id="0" name=""/>
        <dsp:cNvSpPr/>
      </dsp:nvSpPr>
      <dsp:spPr>
        <a:xfrm>
          <a:off x="9785056" y="0"/>
          <a:ext cx="1899983" cy="5420560"/>
        </a:xfrm>
        <a:prstGeom prst="roundRect">
          <a:avLst>
            <a:gd name="adj" fmla="val 10000"/>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9785056" y="2168224"/>
        <a:ext cx="1899983" cy="2168224"/>
      </dsp:txXfrm>
    </dsp:sp>
    <dsp:sp modelId="{CAE1FF91-DDF1-40C3-8F78-F2A75BC8E74F}">
      <dsp:nvSpPr>
        <dsp:cNvPr id="0" name=""/>
        <dsp:cNvSpPr/>
      </dsp:nvSpPr>
      <dsp:spPr>
        <a:xfrm>
          <a:off x="9852878" y="862604"/>
          <a:ext cx="1785984" cy="1567448"/>
        </a:xfrm>
        <a:prstGeom prst="ellips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09A580E-4643-411A-917B-5FD3237B033D}">
      <dsp:nvSpPr>
        <dsp:cNvPr id="0" name=""/>
        <dsp:cNvSpPr/>
      </dsp:nvSpPr>
      <dsp:spPr>
        <a:xfrm>
          <a:off x="486542" y="4573921"/>
          <a:ext cx="10750367" cy="570923"/>
        </a:xfrm>
        <a:prstGeom prst="leftRight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133F68-BE88-1A48-91C5-2E7EDE54087A}" type="datetimeFigureOut">
              <a:rPr lang="en-US" smtClean="0"/>
              <a:t>10/27/25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3ABB7-1BAB-DC47-92DC-1EF1FF6E6686}" type="slidenum">
              <a:rPr lang="en-US" smtClean="0"/>
              <a:t>‹#›</a:t>
            </a:fld>
            <a:endParaRPr lang="en-US"/>
          </a:p>
        </p:txBody>
      </p:sp>
    </p:spTree>
    <p:extLst>
      <p:ext uri="{BB962C8B-B14F-4D97-AF65-F5344CB8AC3E}">
        <p14:creationId xmlns:p14="http://schemas.microsoft.com/office/powerpoint/2010/main" val="3125918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Renee</a:t>
            </a:r>
          </a:p>
        </p:txBody>
      </p:sp>
      <p:sp>
        <p:nvSpPr>
          <p:cNvPr id="4" name="Slide Number Placeholder 3"/>
          <p:cNvSpPr>
            <a:spLocks noGrp="1"/>
          </p:cNvSpPr>
          <p:nvPr>
            <p:ph type="sldNum" sz="quarter" idx="5"/>
          </p:nvPr>
        </p:nvSpPr>
        <p:spPr/>
        <p:txBody>
          <a:bodyPr/>
          <a:lstStyle/>
          <a:p>
            <a:fld id="{7C078FFF-810B-41C9-AA29-F0F0F83A16B6}" type="slidenum">
              <a:rPr lang="en-US" smtClean="0"/>
              <a:t>3</a:t>
            </a:fld>
            <a:endParaRPr lang="en-US"/>
          </a:p>
        </p:txBody>
      </p:sp>
    </p:spTree>
    <p:extLst>
      <p:ext uri="{BB962C8B-B14F-4D97-AF65-F5344CB8AC3E}">
        <p14:creationId xmlns:p14="http://schemas.microsoft.com/office/powerpoint/2010/main" val="2519632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Renee</a:t>
            </a:r>
          </a:p>
        </p:txBody>
      </p:sp>
      <p:sp>
        <p:nvSpPr>
          <p:cNvPr id="4" name="Slide Number Placeholder 3"/>
          <p:cNvSpPr>
            <a:spLocks noGrp="1"/>
          </p:cNvSpPr>
          <p:nvPr>
            <p:ph type="sldNum" sz="quarter" idx="5"/>
          </p:nvPr>
        </p:nvSpPr>
        <p:spPr/>
        <p:txBody>
          <a:bodyPr/>
          <a:lstStyle/>
          <a:p>
            <a:fld id="{7C078FFF-810B-41C9-AA29-F0F0F83A16B6}" type="slidenum">
              <a:rPr lang="en-US" smtClean="0"/>
              <a:t>4</a:t>
            </a:fld>
            <a:endParaRPr lang="en-US"/>
          </a:p>
        </p:txBody>
      </p:sp>
    </p:spTree>
    <p:extLst>
      <p:ext uri="{BB962C8B-B14F-4D97-AF65-F5344CB8AC3E}">
        <p14:creationId xmlns:p14="http://schemas.microsoft.com/office/powerpoint/2010/main" val="2058311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Nationwide, the mental health struggles of children and youth are growing.</a:t>
            </a:r>
          </a:p>
          <a:p>
            <a:pPr marL="171450" indent="-171450">
              <a:buFont typeface="Arial" panose="020B0604020202020204" pitchFamily="34" charset="0"/>
              <a:buChar char="•"/>
            </a:pPr>
            <a:r>
              <a:rPr lang="en-US"/>
              <a:t>Prior to the pandemic, emergency department data nationally showed a 60% increase in incidence of mental health disorders between 2006-2016, while the overall pediatric ED visits were unchanged.</a:t>
            </a:r>
          </a:p>
          <a:p>
            <a:pPr marL="171450" indent="-171450">
              <a:buFont typeface="Arial" panose="020B0604020202020204" pitchFamily="34" charset="0"/>
              <a:buChar char="•"/>
            </a:pPr>
            <a:r>
              <a:rPr lang="en-US"/>
              <a:t>In our post-COVID era, 1 in 5 children experience mental health illnesses each year, yet half never get appropriate treatment.</a:t>
            </a:r>
          </a:p>
          <a:p>
            <a:pPr marL="171450" indent="-171450">
              <a:buFont typeface="Arial" panose="020B0604020202020204" pitchFamily="34" charset="0"/>
              <a:buChar char="•"/>
            </a:pPr>
            <a:r>
              <a:rPr lang="en-US"/>
              <a:t>And of those evaluated for mental health concerns in an ED, 25% will return to the ED within 6 months for subsequent unmet mental health needs.</a:t>
            </a:r>
          </a:p>
          <a:p>
            <a:endParaRPr lang="en-US"/>
          </a:p>
          <a:p>
            <a:pPr marL="342900" marR="0" lvl="0" indent="-342900">
              <a:spcBef>
                <a:spcPts val="0"/>
              </a:spcBef>
              <a:spcAft>
                <a:spcPts val="0"/>
              </a:spcAft>
              <a:buFont typeface="Symbol" panose="05050102010706020507" pitchFamily="18" charset="2"/>
              <a:buChar char=""/>
            </a:pPr>
            <a:r>
              <a:rPr lang="en-US" sz="1100" kern="100">
                <a:effectLst/>
                <a:latin typeface="Aptos" panose="020B0004020202020204" pitchFamily="34" charset="0"/>
                <a:ea typeface="Aptos" panose="020B0004020202020204" pitchFamily="34" charset="0"/>
                <a:cs typeface="Times New Roman" panose="02020603050405020304" pitchFamily="18" charset="0"/>
              </a:rPr>
              <a:t>Children in Nebraska are not immune</a:t>
            </a:r>
          </a:p>
          <a:p>
            <a:pPr marL="342900" marR="0" lvl="0" indent="-342900">
              <a:spcBef>
                <a:spcPts val="0"/>
              </a:spcBef>
              <a:spcAft>
                <a:spcPts val="0"/>
              </a:spcAft>
              <a:buFont typeface="Symbol" panose="05050102010706020507" pitchFamily="18" charset="2"/>
              <a:buChar char=""/>
            </a:pPr>
            <a:r>
              <a:rPr lang="en-US" sz="1100" kern="100">
                <a:effectLst/>
                <a:latin typeface="Aptos" panose="020B0004020202020204" pitchFamily="34" charset="0"/>
                <a:ea typeface="Aptos" panose="020B0004020202020204" pitchFamily="34" charset="0"/>
                <a:cs typeface="Times New Roman" panose="02020603050405020304" pitchFamily="18" charset="0"/>
              </a:rPr>
              <a:t>Almost 40% of our high school students report feeling sad or hopeless…so much so that they stop doing their usual activities with friends and family</a:t>
            </a:r>
          </a:p>
          <a:p>
            <a:pPr marL="742950" marR="0" lvl="1" indent="-285750">
              <a:spcBef>
                <a:spcPts val="0"/>
              </a:spcBef>
              <a:spcAft>
                <a:spcPts val="0"/>
              </a:spcAft>
              <a:buFont typeface="Courier New" panose="02070309020205020404" pitchFamily="49" charset="0"/>
              <a:buChar char="o"/>
            </a:pPr>
            <a:r>
              <a:rPr lang="en-US" sz="1100" kern="100">
                <a:effectLst/>
                <a:latin typeface="Aptos" panose="020B0004020202020204" pitchFamily="34" charset="0"/>
                <a:ea typeface="Aptos" panose="020B0004020202020204" pitchFamily="34" charset="0"/>
                <a:cs typeface="Times New Roman" panose="02020603050405020304" pitchFamily="18" charset="0"/>
              </a:rPr>
              <a:t>Can you think of 10 children you know and love in Nebraska?  Statistically 4 of them are showing signs of depression.</a:t>
            </a:r>
          </a:p>
          <a:p>
            <a:pPr marL="342900" marR="0" lvl="0" indent="-342900">
              <a:spcBef>
                <a:spcPts val="0"/>
              </a:spcBef>
              <a:spcAft>
                <a:spcPts val="0"/>
              </a:spcAft>
              <a:buFont typeface="Symbol" panose="05050102010706020507" pitchFamily="18" charset="2"/>
              <a:buChar char=""/>
            </a:pPr>
            <a:r>
              <a:rPr lang="en-US" sz="1100" kern="100">
                <a:effectLst/>
                <a:latin typeface="Aptos" panose="020B0004020202020204" pitchFamily="34" charset="0"/>
                <a:ea typeface="Aptos" panose="020B0004020202020204" pitchFamily="34" charset="0"/>
                <a:cs typeface="Times New Roman" panose="02020603050405020304" pitchFamily="18" charset="0"/>
              </a:rPr>
              <a:t>1 in 5 seriously consider attempting suicide.  When breaking down by subpopulations, females and 9th graders are experiencing significantly higher rates, each at 25% each.</a:t>
            </a:r>
          </a:p>
          <a:p>
            <a:pPr marL="342900" marR="0" lvl="0" indent="-342900">
              <a:spcBef>
                <a:spcPts val="0"/>
              </a:spcBef>
              <a:spcAft>
                <a:spcPts val="0"/>
              </a:spcAft>
              <a:buFont typeface="Symbol" panose="05050102010706020507" pitchFamily="18" charset="2"/>
              <a:buChar char=""/>
            </a:pPr>
            <a:r>
              <a:rPr lang="en-US" sz="1100" kern="100">
                <a:effectLst/>
                <a:latin typeface="Aptos" panose="020B0004020202020204" pitchFamily="34" charset="0"/>
                <a:ea typeface="Aptos" panose="020B0004020202020204" pitchFamily="34" charset="0"/>
                <a:cs typeface="Times New Roman" panose="02020603050405020304" pitchFamily="18" charset="0"/>
              </a:rPr>
              <a:t>And lastly…this statistic is heart-wrenching.  10% of our high schools have attempted suicide in the last year.</a:t>
            </a:r>
          </a:p>
          <a:p>
            <a:pPr marL="342900" marR="0" lvl="0" indent="-342900">
              <a:spcBef>
                <a:spcPts val="0"/>
              </a:spcBef>
              <a:spcAft>
                <a:spcPts val="0"/>
              </a:spcAft>
              <a:buFont typeface="Symbol" panose="05050102010706020507" pitchFamily="18" charset="2"/>
              <a:buChar char=""/>
            </a:pPr>
            <a:r>
              <a:rPr lang="en-US" sz="1100">
                <a:effectLst/>
                <a:latin typeface="Aptos" panose="020B0004020202020204" pitchFamily="34" charset="0"/>
                <a:ea typeface="Aptos" panose="020B0004020202020204" pitchFamily="34" charset="0"/>
                <a:cs typeface="Times New Roman" panose="02020603050405020304" pitchFamily="18" charset="0"/>
              </a:rPr>
              <a:t>This data speaks for itself…our systems of care have not been working for us.  We need to think differently about how we are addressing pediatric mental health, and we need to do it now. </a:t>
            </a:r>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A2998-7850-4B73-847B-CB2198D293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4520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5000"/>
              </a:lnSpc>
              <a:spcBef>
                <a:spcPts val="0"/>
              </a:spcBef>
              <a:spcAft>
                <a:spcPts val="0"/>
              </a:spcAft>
              <a:buFont typeface="Symbol" panose="05050102010706020507" pitchFamily="18" charset="2"/>
              <a:buChar char=""/>
            </a:pPr>
            <a:r>
              <a:rPr lang="en-US" sz="1400">
                <a:solidFill>
                  <a:srgbClr val="333333"/>
                </a:solidFill>
                <a:effectLst/>
                <a:highlight>
                  <a:srgbClr val="FFFFFF"/>
                </a:highlight>
                <a:latin typeface="Calibri" panose="020F0502020204030204" pitchFamily="34" charset="0"/>
                <a:ea typeface="Times New Roman" panose="02020603050405020304" pitchFamily="18" charset="0"/>
                <a:cs typeface="Aptos" panose="020B0004020202020204" pitchFamily="34" charset="0"/>
              </a:rPr>
              <a:t>The first of those projects, the Behavioral Health Urgent Care in Kearney </a:t>
            </a:r>
            <a:r>
              <a:rPr lang="en-US" sz="1200">
                <a:effectLst/>
                <a:latin typeface="Calibri" panose="020F0502020204030204" pitchFamily="34" charset="0"/>
                <a:ea typeface="Times New Roman" panose="02020603050405020304" pitchFamily="18" charset="0"/>
                <a:cs typeface="Aptos" panose="020B0004020202020204" pitchFamily="34" charset="0"/>
              </a:rPr>
              <a:t>Nebraska opened on July 1</a:t>
            </a:r>
            <a:r>
              <a:rPr lang="en-US" sz="1200" baseline="30000">
                <a:effectLst/>
                <a:latin typeface="Calibri" panose="020F0502020204030204" pitchFamily="34" charset="0"/>
                <a:ea typeface="Times New Roman" panose="02020603050405020304" pitchFamily="18" charset="0"/>
                <a:cs typeface="Aptos" panose="020B0004020202020204" pitchFamily="34" charset="0"/>
              </a:rPr>
              <a:t>st</a:t>
            </a:r>
            <a:r>
              <a:rPr lang="en-US" sz="1200">
                <a:effectLst/>
                <a:latin typeface="Calibri" panose="020F0502020204030204" pitchFamily="34" charset="0"/>
                <a:ea typeface="Times New Roman" panose="02020603050405020304" pitchFamily="18" charset="0"/>
                <a:cs typeface="Aptos" panose="020B0004020202020204" pitchFamily="34" charset="0"/>
              </a:rPr>
              <a:t>, and we recently celebrated our ribbon cutting ceremony in September.</a:t>
            </a:r>
            <a:endParaRPr lang="en-US" sz="12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400">
                <a:solidFill>
                  <a:srgbClr val="333333"/>
                </a:solidFill>
                <a:effectLst/>
                <a:highlight>
                  <a:srgbClr val="FFFFFF"/>
                </a:highlight>
                <a:latin typeface="Calibri" panose="020F0502020204030204" pitchFamily="34" charset="0"/>
                <a:ea typeface="Times New Roman" panose="02020603050405020304" pitchFamily="18" charset="0"/>
                <a:cs typeface="Aptos" panose="020B0004020202020204" pitchFamily="34" charset="0"/>
              </a:rPr>
              <a:t>BHUC is co-located with Children’s Physicians and is </a:t>
            </a:r>
            <a:r>
              <a:rPr lang="en-US" sz="1200">
                <a:effectLst/>
                <a:latin typeface="Calibri" panose="020F0502020204030204" pitchFamily="34" charset="0"/>
                <a:ea typeface="Times New Roman" panose="02020603050405020304" pitchFamily="18" charset="0"/>
                <a:cs typeface="Aptos" panose="020B0004020202020204" pitchFamily="34" charset="0"/>
              </a:rPr>
              <a:t>dedicated to helping children and adolescents up to 22 years of age showing signs of a behavioral or mental health crisis.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333333"/>
                </a:solidFill>
                <a:effectLst/>
                <a:highlight>
                  <a:srgbClr val="FFFFFF"/>
                </a:highlight>
                <a:latin typeface="Calibri" panose="020F0502020204030204" pitchFamily="34" charset="0"/>
                <a:ea typeface="Times New Roman" panose="02020603050405020304" pitchFamily="18" charset="0"/>
                <a:cs typeface="Aptos" panose="020B0004020202020204" pitchFamily="34" charset="0"/>
              </a:rPr>
              <a:t>Often families do not have access immediate care when urgent behavioral symptoms occur.  This clinic fills a gap in the community and helps children to stabilize during a crisis.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333333"/>
                </a:solidFill>
                <a:effectLst/>
                <a:highlight>
                  <a:srgbClr val="FFFFFF"/>
                </a:highlight>
                <a:latin typeface="Calibri" panose="020F0502020204030204" pitchFamily="34" charset="0"/>
                <a:ea typeface="Times New Roman" panose="02020603050405020304" pitchFamily="18" charset="0"/>
                <a:cs typeface="Aptos" panose="020B0004020202020204" pitchFamily="34" charset="0"/>
              </a:rPr>
              <a:t>The services include crisis stabilization, short-term bridge care and psychiatric evaluation. </a:t>
            </a:r>
          </a:p>
          <a:p>
            <a:endParaRPr lang="en-US"/>
          </a:p>
          <a:p>
            <a:endParaRPr lang="en-US"/>
          </a:p>
        </p:txBody>
      </p:sp>
      <p:sp>
        <p:nvSpPr>
          <p:cNvPr id="4" name="Slide Number Placeholder 3"/>
          <p:cNvSpPr>
            <a:spLocks noGrp="1"/>
          </p:cNvSpPr>
          <p:nvPr>
            <p:ph type="sldNum" sz="quarter" idx="5"/>
          </p:nvPr>
        </p:nvSpPr>
        <p:spPr/>
        <p:txBody>
          <a:bodyPr/>
          <a:lstStyle/>
          <a:p>
            <a:fld id="{7C078FFF-810B-41C9-AA29-F0F0F83A16B6}" type="slidenum">
              <a:rPr lang="en-US" smtClean="0"/>
              <a:t>7</a:t>
            </a:fld>
            <a:endParaRPr lang="en-US"/>
          </a:p>
        </p:txBody>
      </p:sp>
    </p:spTree>
    <p:extLst>
      <p:ext uri="{BB962C8B-B14F-4D97-AF65-F5344CB8AC3E}">
        <p14:creationId xmlns:p14="http://schemas.microsoft.com/office/powerpoint/2010/main" val="1366482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a:latin typeface="Helvetica" panose="020B0604020202020204" pitchFamily="34" charset="0"/>
                <a:cs typeface="Helvetica" panose="020B0604020202020204" pitchFamily="34" charset="0"/>
              </a:rPr>
              <a:t>60% of mental health conditions can be cared for by a PCP</a:t>
            </a:r>
          </a:p>
          <a:p>
            <a:pPr marL="174708" indent="-174708" defTabSz="931774">
              <a:buFont typeface="Arial" panose="020B0604020202020204" pitchFamily="34" charset="0"/>
              <a:buChar char="•"/>
              <a:defRPr/>
            </a:pPr>
            <a:r>
              <a:rPr lang="en-US">
                <a:latin typeface="Helvetica" panose="020B0604020202020204" pitchFamily="34" charset="0"/>
                <a:cs typeface="Helvetica" panose="020B0604020202020204" pitchFamily="34" charset="0"/>
              </a:rPr>
              <a:t>Children’s COPE program aims to ensure the state’s 4000 PCP has the skills and comfort in identifying, treating and managing those conditions in children.</a:t>
            </a:r>
          </a:p>
          <a:p>
            <a:pPr marL="174708" indent="-174708" defTabSz="931774">
              <a:buFont typeface="Arial" panose="020B0604020202020204" pitchFamily="34" charset="0"/>
              <a:buChar char="•"/>
              <a:defRPr/>
            </a:pPr>
            <a:r>
              <a:rPr lang="en-US">
                <a:latin typeface="Helvetica" panose="020B0604020202020204" pitchFamily="34" charset="0"/>
                <a:cs typeface="Helvetica" panose="020B0604020202020204" pitchFamily="34" charset="0"/>
              </a:rPr>
              <a:t>Since May 2023, </a:t>
            </a:r>
          </a:p>
          <a:p>
            <a:pPr marL="640594" lvl="1" indent="-174708" defTabSz="931774">
              <a:buFont typeface="Arial" panose="020B0604020202020204" pitchFamily="34" charset="0"/>
              <a:buChar char="•"/>
              <a:defRPr/>
            </a:pPr>
            <a:r>
              <a:rPr lang="en-US">
                <a:latin typeface="Helvetica" panose="020B0604020202020204" pitchFamily="34" charset="0"/>
                <a:cs typeface="Helvetica" panose="020B0604020202020204" pitchFamily="34" charset="0"/>
              </a:rPr>
              <a:t>Nebraska has 94 more medical professionals better equipped to address the state’s mental health crisis due to the work of COPE.</a:t>
            </a:r>
          </a:p>
          <a:p>
            <a:pPr marL="640594" lvl="1" indent="-174708" defTabSz="931774">
              <a:buFont typeface="Arial" panose="020B0604020202020204" pitchFamily="34" charset="0"/>
              <a:buChar char="•"/>
              <a:defRPr/>
            </a:pPr>
            <a:r>
              <a:rPr lang="en-US">
                <a:latin typeface="Helvetica" panose="020B0604020202020204" pitchFamily="34" charset="0"/>
                <a:cs typeface="Helvetica" panose="020B0604020202020204" pitchFamily="34" charset="0"/>
              </a:rPr>
              <a:t>164 providers have attended monthly webinars over lunch</a:t>
            </a:r>
          </a:p>
          <a:p>
            <a:pPr marL="640594" lvl="1" indent="-174708" defTabSz="931774">
              <a:buFont typeface="Arial" panose="020B0604020202020204" pitchFamily="34" charset="0"/>
              <a:buChar char="•"/>
              <a:defRPr/>
            </a:pPr>
            <a:r>
              <a:rPr lang="en-US">
                <a:latin typeface="Helvetica" panose="020B0604020202020204" pitchFamily="34" charset="0"/>
                <a:cs typeface="Helvetica" panose="020B0604020202020204" pitchFamily="34" charset="0"/>
              </a:rPr>
              <a:t>1927 CMEs were earned by providers</a:t>
            </a:r>
          </a:p>
          <a:p>
            <a:pPr marL="640594" lvl="1" indent="-174708" defTabSz="931774">
              <a:buFont typeface="Arial" panose="020B0604020202020204" pitchFamily="34" charset="0"/>
              <a:buChar char="•"/>
              <a:defRPr/>
            </a:pPr>
            <a:r>
              <a:rPr lang="en-US">
                <a:latin typeface="Helvetica" panose="020B0604020202020204" pitchFamily="34" charset="0"/>
                <a:cs typeface="Helvetica" panose="020B0604020202020204" pitchFamily="34" charset="0"/>
              </a:rPr>
              <a:t>79 PCPs &amp; 10 clinics are supported through COPE’s psychiatric consultation services</a:t>
            </a:r>
          </a:p>
          <a:p>
            <a:pPr marL="174708" indent="-174708">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78FFF-810B-41C9-AA29-F0F0F83A16B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9872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4BD84-0AAE-DEAF-4B20-98EC80943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F05C9-613F-28AF-0A3E-06930330A7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653C1-F879-30AF-A280-76E522EAA309}"/>
              </a:ext>
            </a:extLst>
          </p:cNvPr>
          <p:cNvSpPr>
            <a:spLocks noGrp="1"/>
          </p:cNvSpPr>
          <p:nvPr>
            <p:ph type="body" idx="1"/>
          </p:nvPr>
        </p:nvSpPr>
        <p:spPr/>
        <p:txBody>
          <a:bodyPr/>
          <a:lstStyle/>
          <a:p>
            <a:pPr marR="0" lvl="0">
              <a:spcBef>
                <a:spcPts val="0"/>
              </a:spcBef>
              <a:spcAft>
                <a:spcPts val="0"/>
              </a:spcAft>
            </a:pPr>
            <a:r>
              <a:rPr lang="en-US" kern="100">
                <a:latin typeface="Aptos"/>
                <a:cs typeface="Times New Roman" panose="02020603050405020304" pitchFamily="18" charset="0"/>
              </a:rPr>
              <a:t>Renee</a:t>
            </a:r>
            <a:endParaRPr lang="en-US"/>
          </a:p>
          <a:p>
            <a:pPr marR="0" lvl="0">
              <a:spcBef>
                <a:spcPts val="0"/>
              </a:spcBef>
              <a:spcAft>
                <a:spcPts val="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kern="100">
                <a:effectLst/>
                <a:latin typeface="Aptos"/>
                <a:ea typeface="Aptos" panose="020B0004020202020204" pitchFamily="34" charset="0"/>
                <a:cs typeface="Times New Roman" panose="02020603050405020304" pitchFamily="18" charset="0"/>
              </a:rPr>
              <a:t>In </a:t>
            </a:r>
            <a:r>
              <a:rPr lang="en-US" sz="1200" kern="100">
                <a:effectLst/>
                <a:highlight>
                  <a:srgbClr val="FFFF00"/>
                </a:highlight>
                <a:latin typeface="Aptos"/>
                <a:ea typeface="Aptos" panose="020B0004020202020204" pitchFamily="34" charset="0"/>
                <a:cs typeface="Times New Roman" panose="02020603050405020304" pitchFamily="18" charset="0"/>
              </a:rPr>
              <a:t>2022</a:t>
            </a:r>
            <a:r>
              <a:rPr lang="en-US" sz="1200" kern="100">
                <a:effectLst/>
                <a:latin typeface="Aptos"/>
                <a:ea typeface="Aptos" panose="020B0004020202020204" pitchFamily="34" charset="0"/>
                <a:cs typeface="Times New Roman" panose="02020603050405020304" pitchFamily="18" charset="0"/>
              </a:rPr>
              <a:t>, under the leadership of Chanda, our Board of Directors and key stakeholders, Children’s took the bold step to significantly expand its footprint within the mental health landscape </a:t>
            </a:r>
          </a:p>
          <a:p>
            <a:pPr marL="342900" marR="0" lvl="0" indent="-342900">
              <a:spcBef>
                <a:spcPts val="0"/>
              </a:spcBef>
              <a:spcAft>
                <a:spcPts val="0"/>
              </a:spcAft>
              <a:buFont typeface="Symbol" panose="05050102010706020507" pitchFamily="18" charset="2"/>
              <a:buChar char=""/>
            </a:pPr>
            <a:r>
              <a:rPr lang="en-US" sz="1200">
                <a:effectLst/>
                <a:latin typeface="Aptos"/>
                <a:ea typeface="Aptos" panose="020B0004020202020204" pitchFamily="34" charset="0"/>
                <a:cs typeface="Times New Roman" panose="02020603050405020304" pitchFamily="18" charset="0"/>
              </a:rPr>
              <a:t>But, expanding that footprint and doing more will require us to be innovative about the services provided, to lean into best and emerging practices and models, and to rethink how we develop and support our mental health workforce.</a:t>
            </a:r>
          </a:p>
          <a:p>
            <a:pPr marL="342900" marR="0" lvl="0" indent="-342900">
              <a:spcBef>
                <a:spcPts val="0"/>
              </a:spcBef>
              <a:spcAft>
                <a:spcPts val="0"/>
              </a:spcAft>
              <a:buFont typeface="Symbol" panose="05050102010706020507" pitchFamily="18" charset="2"/>
              <a:buChar char=""/>
            </a:pPr>
            <a:r>
              <a:rPr lang="en-US" sz="1200">
                <a:effectLst/>
                <a:latin typeface="Aptos"/>
                <a:ea typeface="Aptos" panose="020B0004020202020204" pitchFamily="34" charset="0"/>
                <a:cs typeface="Times New Roman" panose="02020603050405020304" pitchFamily="18" charset="0"/>
              </a:rPr>
              <a:t>And we were very fortunate…we had community organization and our leaders in state government that understand the value add Children’s could bring to the work</a:t>
            </a:r>
          </a:p>
          <a:p>
            <a:pPr marL="342900" marR="0" lvl="0" indent="-342900">
              <a:spcBef>
                <a:spcPts val="0"/>
              </a:spcBef>
              <a:spcAft>
                <a:spcPts val="0"/>
              </a:spcAft>
              <a:buFont typeface="Symbol" panose="05050102010706020507" pitchFamily="18" charset="2"/>
              <a:buChar char=""/>
            </a:pP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a:effectLst/>
                <a:latin typeface="Aptos"/>
                <a:ea typeface="Aptos" panose="020B0004020202020204" pitchFamily="34" charset="0"/>
                <a:cs typeface="Times New Roman" panose="02020603050405020304" pitchFamily="18" charset="0"/>
              </a:rPr>
              <a:t>Those stakeholders helped us to go faster  - Nebraska is unique. We live in a place that donors recognize and are not shying away from the challenging topic of pediatric mental health, and allowing grow faster than we ever previously imagined – impacting more kids and families.</a:t>
            </a:r>
            <a:endParaRPr lang="en-US">
              <a:latin typeface="Aptos"/>
            </a:endParaRPr>
          </a:p>
          <a:p>
            <a:endParaRPr lang="en-US"/>
          </a:p>
        </p:txBody>
      </p:sp>
      <p:sp>
        <p:nvSpPr>
          <p:cNvPr id="4" name="Slide Number Placeholder 3">
            <a:extLst>
              <a:ext uri="{FF2B5EF4-FFF2-40B4-BE49-F238E27FC236}">
                <a16:creationId xmlns:a16="http://schemas.microsoft.com/office/drawing/2014/main" id="{E3B60937-CC81-92A1-60EF-8D2CB7D70681}"/>
              </a:ext>
            </a:extLst>
          </p:cNvPr>
          <p:cNvSpPr>
            <a:spLocks noGrp="1"/>
          </p:cNvSpPr>
          <p:nvPr>
            <p:ph type="sldNum" sz="quarter" idx="5"/>
          </p:nvPr>
        </p:nvSpPr>
        <p:spPr/>
        <p:txBody>
          <a:bodyPr/>
          <a:lstStyle/>
          <a:p>
            <a:fld id="{7C078FFF-810B-41C9-AA29-F0F0F83A16B6}" type="slidenum">
              <a:rPr lang="en-US" smtClean="0"/>
              <a:t>9</a:t>
            </a:fld>
            <a:endParaRPr lang="en-US"/>
          </a:p>
        </p:txBody>
      </p:sp>
    </p:spTree>
    <p:extLst>
      <p:ext uri="{BB962C8B-B14F-4D97-AF65-F5344CB8AC3E}">
        <p14:creationId xmlns:p14="http://schemas.microsoft.com/office/powerpoint/2010/main" val="136164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Renee &amp; Amy</a:t>
            </a:r>
          </a:p>
        </p:txBody>
      </p:sp>
      <p:sp>
        <p:nvSpPr>
          <p:cNvPr id="4" name="Slide Number Placeholder 3"/>
          <p:cNvSpPr>
            <a:spLocks noGrp="1"/>
          </p:cNvSpPr>
          <p:nvPr>
            <p:ph type="sldNum" sz="quarter" idx="5"/>
          </p:nvPr>
        </p:nvSpPr>
        <p:spPr/>
        <p:txBody>
          <a:bodyPr/>
          <a:lstStyle/>
          <a:p>
            <a:fld id="{7C078FFF-810B-41C9-AA29-F0F0F83A16B6}" type="slidenum">
              <a:rPr lang="en-US" smtClean="0"/>
              <a:t>10</a:t>
            </a:fld>
            <a:endParaRPr lang="en-US"/>
          </a:p>
        </p:txBody>
      </p:sp>
    </p:spTree>
    <p:extLst>
      <p:ext uri="{BB962C8B-B14F-4D97-AF65-F5344CB8AC3E}">
        <p14:creationId xmlns:p14="http://schemas.microsoft.com/office/powerpoint/2010/main" val="287733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fld id="{7C078FFF-810B-41C9-AA29-F0F0F83A16B6}" type="slidenum">
              <a:rPr lang="en-US" smtClean="0"/>
              <a:t>11</a:t>
            </a:fld>
            <a:endParaRPr lang="en-US"/>
          </a:p>
        </p:txBody>
      </p:sp>
    </p:spTree>
    <p:extLst>
      <p:ext uri="{BB962C8B-B14F-4D97-AF65-F5344CB8AC3E}">
        <p14:creationId xmlns:p14="http://schemas.microsoft.com/office/powerpoint/2010/main" val="86240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100" kern="100">
                <a:effectLst/>
                <a:latin typeface="Aptos" panose="020B0004020202020204" pitchFamily="34" charset="0"/>
                <a:ea typeface="Aptos" panose="020B0004020202020204" pitchFamily="34" charset="0"/>
                <a:cs typeface="Times New Roman" panose="02020603050405020304" pitchFamily="18" charset="0"/>
              </a:rPr>
              <a:t>Our processes has included collaborations with policy makers to ‘rethink’ how the state can tackle the pediatric mental health crisis</a:t>
            </a:r>
          </a:p>
          <a:p>
            <a:pPr marL="742950" marR="0" lvl="1" indent="-285750">
              <a:spcBef>
                <a:spcPts val="0"/>
              </a:spcBef>
              <a:spcAft>
                <a:spcPts val="0"/>
              </a:spcAft>
              <a:buFont typeface="Courier New" panose="02070309020205020404" pitchFamily="49" charset="0"/>
              <a:buChar char="o"/>
            </a:pPr>
            <a:r>
              <a:rPr lang="en-US" sz="1100" kern="100">
                <a:effectLst/>
                <a:latin typeface="Aptos" panose="020B0004020202020204" pitchFamily="34" charset="0"/>
                <a:ea typeface="Aptos" panose="020B0004020202020204" pitchFamily="34" charset="0"/>
                <a:cs typeface="Times New Roman" panose="02020603050405020304" pitchFamily="18" charset="0"/>
              </a:rPr>
              <a:t>Resulting in $10M in ARPA funding to develop the state’s first pediatric behavioral health urgent cares</a:t>
            </a:r>
          </a:p>
          <a:p>
            <a:endParaRPr lang="en-US"/>
          </a:p>
          <a:p>
            <a:endParaRPr lang="en-US"/>
          </a:p>
        </p:txBody>
      </p:sp>
      <p:sp>
        <p:nvSpPr>
          <p:cNvPr id="4" name="Slide Number Placeholder 3"/>
          <p:cNvSpPr>
            <a:spLocks noGrp="1"/>
          </p:cNvSpPr>
          <p:nvPr>
            <p:ph type="sldNum" sz="quarter" idx="5"/>
          </p:nvPr>
        </p:nvSpPr>
        <p:spPr/>
        <p:txBody>
          <a:bodyPr/>
          <a:lstStyle/>
          <a:p>
            <a:fld id="{7C078FFF-810B-41C9-AA29-F0F0F83A16B6}" type="slidenum">
              <a:rPr lang="en-US" smtClean="0"/>
              <a:t>12</a:t>
            </a:fld>
            <a:endParaRPr lang="en-US"/>
          </a:p>
        </p:txBody>
      </p:sp>
    </p:spTree>
    <p:extLst>
      <p:ext uri="{BB962C8B-B14F-4D97-AF65-F5344CB8AC3E}">
        <p14:creationId xmlns:p14="http://schemas.microsoft.com/office/powerpoint/2010/main" val="367012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3300B-1CA6-A449-062C-2030974A29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575BA-51EF-9C7A-F573-A43AED7A3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850047-D459-EBFC-61CA-67E35433A402}"/>
              </a:ext>
            </a:extLst>
          </p:cNvPr>
          <p:cNvSpPr>
            <a:spLocks noGrp="1"/>
          </p:cNvSpPr>
          <p:nvPr>
            <p:ph type="dt" sz="half" idx="10"/>
          </p:nvPr>
        </p:nvSpPr>
        <p:spPr/>
        <p:txBody>
          <a:bodyPr/>
          <a:lstStyle/>
          <a:p>
            <a:fld id="{39085B97-5F38-B44B-8D7A-68CF464F7CDC}" type="datetimeFigureOut">
              <a:rPr lang="en-US" smtClean="0"/>
              <a:t>10/27/25</a:t>
            </a:fld>
            <a:endParaRPr lang="en-US"/>
          </a:p>
        </p:txBody>
      </p:sp>
      <p:sp>
        <p:nvSpPr>
          <p:cNvPr id="5" name="Footer Placeholder 4">
            <a:extLst>
              <a:ext uri="{FF2B5EF4-FFF2-40B4-BE49-F238E27FC236}">
                <a16:creationId xmlns:a16="http://schemas.microsoft.com/office/drawing/2014/main" id="{E82E0DA8-A96C-1AD6-F30F-C6FC1F56B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F0480-4749-BDCD-BE24-B8DE70C4E863}"/>
              </a:ext>
            </a:extLst>
          </p:cNvPr>
          <p:cNvSpPr>
            <a:spLocks noGrp="1"/>
          </p:cNvSpPr>
          <p:nvPr>
            <p:ph type="sldNum" sz="quarter" idx="12"/>
          </p:nvPr>
        </p:nvSpPr>
        <p:spPr/>
        <p:txBody>
          <a:bodyPr/>
          <a:lstStyle/>
          <a:p>
            <a:fld id="{1D81F35D-2D19-824F-B46D-0CAFDEE97AE4}" type="slidenum">
              <a:rPr lang="en-US" smtClean="0"/>
              <a:t>‹#›</a:t>
            </a:fld>
            <a:endParaRPr lang="en-US"/>
          </a:p>
        </p:txBody>
      </p:sp>
    </p:spTree>
    <p:extLst>
      <p:ext uri="{BB962C8B-B14F-4D97-AF65-F5344CB8AC3E}">
        <p14:creationId xmlns:p14="http://schemas.microsoft.com/office/powerpoint/2010/main" val="51106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39C28-C9B3-BC7A-AD11-991063D09E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D3E1CA-7DE8-D17A-72A2-3C4C06577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DC31D-E9A8-4C19-7484-D7AF8F16EF88}"/>
              </a:ext>
            </a:extLst>
          </p:cNvPr>
          <p:cNvSpPr>
            <a:spLocks noGrp="1"/>
          </p:cNvSpPr>
          <p:nvPr>
            <p:ph type="dt" sz="half" idx="10"/>
          </p:nvPr>
        </p:nvSpPr>
        <p:spPr/>
        <p:txBody>
          <a:bodyPr/>
          <a:lstStyle/>
          <a:p>
            <a:fld id="{39085B97-5F38-B44B-8D7A-68CF464F7CDC}" type="datetimeFigureOut">
              <a:rPr lang="en-US" smtClean="0"/>
              <a:t>10/27/25</a:t>
            </a:fld>
            <a:endParaRPr lang="en-US"/>
          </a:p>
        </p:txBody>
      </p:sp>
      <p:sp>
        <p:nvSpPr>
          <p:cNvPr id="5" name="Footer Placeholder 4">
            <a:extLst>
              <a:ext uri="{FF2B5EF4-FFF2-40B4-BE49-F238E27FC236}">
                <a16:creationId xmlns:a16="http://schemas.microsoft.com/office/drawing/2014/main" id="{00DE0B70-6514-6B1C-9FE1-3317F374B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F552A-1A48-EA5D-3929-6F908B0901F9}"/>
              </a:ext>
            </a:extLst>
          </p:cNvPr>
          <p:cNvSpPr>
            <a:spLocks noGrp="1"/>
          </p:cNvSpPr>
          <p:nvPr>
            <p:ph type="sldNum" sz="quarter" idx="12"/>
          </p:nvPr>
        </p:nvSpPr>
        <p:spPr/>
        <p:txBody>
          <a:bodyPr/>
          <a:lstStyle/>
          <a:p>
            <a:fld id="{1D81F35D-2D19-824F-B46D-0CAFDEE97AE4}" type="slidenum">
              <a:rPr lang="en-US" smtClean="0"/>
              <a:t>‹#›</a:t>
            </a:fld>
            <a:endParaRPr lang="en-US"/>
          </a:p>
        </p:txBody>
      </p:sp>
    </p:spTree>
    <p:extLst>
      <p:ext uri="{BB962C8B-B14F-4D97-AF65-F5344CB8AC3E}">
        <p14:creationId xmlns:p14="http://schemas.microsoft.com/office/powerpoint/2010/main" val="1820996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07A628-67F3-194E-8FEE-FE37AE3155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4D0A06-D0DF-2D87-A15C-F1694F87A4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818AB-066C-9AC3-52CA-A3D0E45135EA}"/>
              </a:ext>
            </a:extLst>
          </p:cNvPr>
          <p:cNvSpPr>
            <a:spLocks noGrp="1"/>
          </p:cNvSpPr>
          <p:nvPr>
            <p:ph type="dt" sz="half" idx="10"/>
          </p:nvPr>
        </p:nvSpPr>
        <p:spPr/>
        <p:txBody>
          <a:bodyPr/>
          <a:lstStyle/>
          <a:p>
            <a:fld id="{39085B97-5F38-B44B-8D7A-68CF464F7CDC}" type="datetimeFigureOut">
              <a:rPr lang="en-US" smtClean="0"/>
              <a:t>10/27/25</a:t>
            </a:fld>
            <a:endParaRPr lang="en-US"/>
          </a:p>
        </p:txBody>
      </p:sp>
      <p:sp>
        <p:nvSpPr>
          <p:cNvPr id="5" name="Footer Placeholder 4">
            <a:extLst>
              <a:ext uri="{FF2B5EF4-FFF2-40B4-BE49-F238E27FC236}">
                <a16:creationId xmlns:a16="http://schemas.microsoft.com/office/drawing/2014/main" id="{3E5E9EF3-3339-CAE0-E45D-4E645CF80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362F8-A40C-70F0-C0A8-45A3AEF5B346}"/>
              </a:ext>
            </a:extLst>
          </p:cNvPr>
          <p:cNvSpPr>
            <a:spLocks noGrp="1"/>
          </p:cNvSpPr>
          <p:nvPr>
            <p:ph type="sldNum" sz="quarter" idx="12"/>
          </p:nvPr>
        </p:nvSpPr>
        <p:spPr/>
        <p:txBody>
          <a:bodyPr/>
          <a:lstStyle/>
          <a:p>
            <a:fld id="{1D81F35D-2D19-824F-B46D-0CAFDEE97AE4}" type="slidenum">
              <a:rPr lang="en-US" smtClean="0"/>
              <a:t>‹#›</a:t>
            </a:fld>
            <a:endParaRPr lang="en-US"/>
          </a:p>
        </p:txBody>
      </p:sp>
    </p:spTree>
    <p:extLst>
      <p:ext uri="{BB962C8B-B14F-4D97-AF65-F5344CB8AC3E}">
        <p14:creationId xmlns:p14="http://schemas.microsoft.com/office/powerpoint/2010/main" val="392441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C9B678-A7CF-649D-F3B6-D36B4D252E18}"/>
              </a:ext>
            </a:extLst>
          </p:cNvPr>
          <p:cNvSpPr/>
          <p:nvPr userDrawn="1"/>
        </p:nvSpPr>
        <p:spPr>
          <a:xfrm>
            <a:off x="8836702" y="-1"/>
            <a:ext cx="3355298" cy="48463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C5984-1466-2ADE-E57D-5D3D24A62225}"/>
              </a:ext>
            </a:extLst>
          </p:cNvPr>
          <p:cNvSpPr>
            <a:spLocks noGrp="1"/>
          </p:cNvSpPr>
          <p:nvPr>
            <p:ph type="title"/>
          </p:nvPr>
        </p:nvSpPr>
        <p:spPr>
          <a:xfrm>
            <a:off x="548640" y="5029200"/>
            <a:ext cx="11155680" cy="822960"/>
          </a:xfrm>
        </p:spPr>
        <p:txBody>
          <a:bodyPr anchor="b" anchorCtr="0">
            <a:noAutofit/>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DEC5F7-0A7C-88AC-FFDE-6F728A2CE5DE}"/>
              </a:ext>
            </a:extLst>
          </p:cNvPr>
          <p:cNvSpPr>
            <a:spLocks noGrp="1"/>
          </p:cNvSpPr>
          <p:nvPr>
            <p:ph idx="1"/>
          </p:nvPr>
        </p:nvSpPr>
        <p:spPr>
          <a:xfrm>
            <a:off x="548640" y="5852160"/>
            <a:ext cx="11155680" cy="822960"/>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black and white logo&#10;&#10;Description automatically generated">
            <a:extLst>
              <a:ext uri="{FF2B5EF4-FFF2-40B4-BE49-F238E27FC236}">
                <a16:creationId xmlns:a16="http://schemas.microsoft.com/office/drawing/2014/main" id="{71632723-9430-D5E1-531E-C520FD3847E3}"/>
              </a:ext>
            </a:extLst>
          </p:cNvPr>
          <p:cNvPicPr>
            <a:picLocks noChangeAspect="1"/>
          </p:cNvPicPr>
          <p:nvPr userDrawn="1"/>
        </p:nvPicPr>
        <p:blipFill>
          <a:blip r:embed="rId2"/>
          <a:stretch>
            <a:fillRect/>
          </a:stretch>
        </p:blipFill>
        <p:spPr>
          <a:xfrm>
            <a:off x="9601200" y="808318"/>
            <a:ext cx="2468880" cy="1388745"/>
          </a:xfrm>
          <a:prstGeom prst="rect">
            <a:avLst/>
          </a:prstGeom>
        </p:spPr>
      </p:pic>
      <p:sp>
        <p:nvSpPr>
          <p:cNvPr id="18" name="Rectangle 13">
            <a:extLst>
              <a:ext uri="{FF2B5EF4-FFF2-40B4-BE49-F238E27FC236}">
                <a16:creationId xmlns:a16="http://schemas.microsoft.com/office/drawing/2014/main" id="{4CD5421D-DD39-D453-0226-145F3DFD51D0}"/>
              </a:ext>
            </a:extLst>
          </p:cNvPr>
          <p:cNvSpPr/>
          <p:nvPr userDrawn="1"/>
        </p:nvSpPr>
        <p:spPr>
          <a:xfrm>
            <a:off x="6675120" y="3975"/>
            <a:ext cx="3474720" cy="4842343"/>
          </a:xfrm>
          <a:custGeom>
            <a:avLst/>
            <a:gdLst>
              <a:gd name="connsiteX0" fmla="*/ 0 w 2747176"/>
              <a:gd name="connsiteY0" fmla="*/ 0 h 2747176"/>
              <a:gd name="connsiteX1" fmla="*/ 2747176 w 2747176"/>
              <a:gd name="connsiteY1" fmla="*/ 0 h 2747176"/>
              <a:gd name="connsiteX2" fmla="*/ 2747176 w 2747176"/>
              <a:gd name="connsiteY2" fmla="*/ 2747176 h 2747176"/>
              <a:gd name="connsiteX3" fmla="*/ 0 w 2747176"/>
              <a:gd name="connsiteY3" fmla="*/ 2747176 h 2747176"/>
              <a:gd name="connsiteX4" fmla="*/ 0 w 2747176"/>
              <a:gd name="connsiteY4" fmla="*/ 0 h 2747176"/>
              <a:gd name="connsiteX0" fmla="*/ 0 w 2747176"/>
              <a:gd name="connsiteY0" fmla="*/ 0 h 2747176"/>
              <a:gd name="connsiteX1" fmla="*/ 2747176 w 2747176"/>
              <a:gd name="connsiteY1" fmla="*/ 0 h 2747176"/>
              <a:gd name="connsiteX2" fmla="*/ 2739225 w 2747176"/>
              <a:gd name="connsiteY2" fmla="*/ 1327868 h 2747176"/>
              <a:gd name="connsiteX3" fmla="*/ 2747176 w 2747176"/>
              <a:gd name="connsiteY3" fmla="*/ 2747176 h 2747176"/>
              <a:gd name="connsiteX4" fmla="*/ 0 w 2747176"/>
              <a:gd name="connsiteY4" fmla="*/ 2747176 h 2747176"/>
              <a:gd name="connsiteX5" fmla="*/ 0 w 2747176"/>
              <a:gd name="connsiteY5" fmla="*/ 0 h 2747176"/>
              <a:gd name="connsiteX0" fmla="*/ 0 w 3029447"/>
              <a:gd name="connsiteY0" fmla="*/ 0 h 2747176"/>
              <a:gd name="connsiteX1" fmla="*/ 2747176 w 3029447"/>
              <a:gd name="connsiteY1" fmla="*/ 0 h 2747176"/>
              <a:gd name="connsiteX2" fmla="*/ 2739225 w 3029447"/>
              <a:gd name="connsiteY2" fmla="*/ 1327868 h 2747176"/>
              <a:gd name="connsiteX3" fmla="*/ 3029447 w 3029447"/>
              <a:gd name="connsiteY3" fmla="*/ 2747176 h 2747176"/>
              <a:gd name="connsiteX4" fmla="*/ 0 w 3029447"/>
              <a:gd name="connsiteY4" fmla="*/ 2747176 h 2747176"/>
              <a:gd name="connsiteX5" fmla="*/ 0 w 3029447"/>
              <a:gd name="connsiteY5" fmla="*/ 0 h 2747176"/>
              <a:gd name="connsiteX0" fmla="*/ 0 w 3029447"/>
              <a:gd name="connsiteY0" fmla="*/ 0 h 2747176"/>
              <a:gd name="connsiteX1" fmla="*/ 2747176 w 3029447"/>
              <a:gd name="connsiteY1" fmla="*/ 0 h 2747176"/>
              <a:gd name="connsiteX2" fmla="*/ 2739225 w 3029447"/>
              <a:gd name="connsiteY2" fmla="*/ 1327868 h 2747176"/>
              <a:gd name="connsiteX3" fmla="*/ 3029447 w 3029447"/>
              <a:gd name="connsiteY3" fmla="*/ 2747176 h 2747176"/>
              <a:gd name="connsiteX4" fmla="*/ 0 w 3029447"/>
              <a:gd name="connsiteY4" fmla="*/ 2747176 h 2747176"/>
              <a:gd name="connsiteX5" fmla="*/ 0 w 3029447"/>
              <a:gd name="connsiteY5" fmla="*/ 0 h 2747176"/>
              <a:gd name="connsiteX0" fmla="*/ 0 w 3029447"/>
              <a:gd name="connsiteY0" fmla="*/ 3975 h 2751151"/>
              <a:gd name="connsiteX1" fmla="*/ 2480807 w 3029447"/>
              <a:gd name="connsiteY1" fmla="*/ 0 h 2751151"/>
              <a:gd name="connsiteX2" fmla="*/ 2739225 w 3029447"/>
              <a:gd name="connsiteY2" fmla="*/ 1331843 h 2751151"/>
              <a:gd name="connsiteX3" fmla="*/ 3029447 w 3029447"/>
              <a:gd name="connsiteY3" fmla="*/ 2751151 h 2751151"/>
              <a:gd name="connsiteX4" fmla="*/ 0 w 3029447"/>
              <a:gd name="connsiteY4" fmla="*/ 2751151 h 2751151"/>
              <a:gd name="connsiteX5" fmla="*/ 0 w 3029447"/>
              <a:gd name="connsiteY5" fmla="*/ 3975 h 2751151"/>
              <a:gd name="connsiteX0" fmla="*/ 0 w 3029447"/>
              <a:gd name="connsiteY0" fmla="*/ 3975 h 2751151"/>
              <a:gd name="connsiteX1" fmla="*/ 2480807 w 3029447"/>
              <a:gd name="connsiteY1" fmla="*/ 0 h 2751151"/>
              <a:gd name="connsiteX2" fmla="*/ 2739225 w 3029447"/>
              <a:gd name="connsiteY2" fmla="*/ 1331843 h 2751151"/>
              <a:gd name="connsiteX3" fmla="*/ 3029447 w 3029447"/>
              <a:gd name="connsiteY3" fmla="*/ 2751151 h 2751151"/>
              <a:gd name="connsiteX4" fmla="*/ 0 w 3029447"/>
              <a:gd name="connsiteY4" fmla="*/ 2751151 h 2751151"/>
              <a:gd name="connsiteX5" fmla="*/ 0 w 3029447"/>
              <a:gd name="connsiteY5" fmla="*/ 3975 h 2751151"/>
              <a:gd name="connsiteX0" fmla="*/ 0 w 3029447"/>
              <a:gd name="connsiteY0" fmla="*/ 3975 h 2751151"/>
              <a:gd name="connsiteX1" fmla="*/ 2480807 w 3029447"/>
              <a:gd name="connsiteY1" fmla="*/ 0 h 2751151"/>
              <a:gd name="connsiteX2" fmla="*/ 2953910 w 3029447"/>
              <a:gd name="connsiteY2" fmla="*/ 1323891 h 2751151"/>
              <a:gd name="connsiteX3" fmla="*/ 3029447 w 3029447"/>
              <a:gd name="connsiteY3" fmla="*/ 2751151 h 2751151"/>
              <a:gd name="connsiteX4" fmla="*/ 0 w 3029447"/>
              <a:gd name="connsiteY4" fmla="*/ 2751151 h 2751151"/>
              <a:gd name="connsiteX5" fmla="*/ 0 w 3029447"/>
              <a:gd name="connsiteY5" fmla="*/ 3975 h 2751151"/>
              <a:gd name="connsiteX0" fmla="*/ 0 w 3367378"/>
              <a:gd name="connsiteY0" fmla="*/ 3975 h 2751151"/>
              <a:gd name="connsiteX1" fmla="*/ 2480807 w 3367378"/>
              <a:gd name="connsiteY1" fmla="*/ 0 h 2751151"/>
              <a:gd name="connsiteX2" fmla="*/ 2953910 w 3367378"/>
              <a:gd name="connsiteY2" fmla="*/ 1323891 h 2751151"/>
              <a:gd name="connsiteX3" fmla="*/ 3367378 w 3367378"/>
              <a:gd name="connsiteY3" fmla="*/ 2743199 h 2751151"/>
              <a:gd name="connsiteX4" fmla="*/ 0 w 3367378"/>
              <a:gd name="connsiteY4" fmla="*/ 2751151 h 2751151"/>
              <a:gd name="connsiteX5" fmla="*/ 0 w 3367378"/>
              <a:gd name="connsiteY5" fmla="*/ 3975 h 2751151"/>
              <a:gd name="connsiteX0" fmla="*/ 0 w 3367378"/>
              <a:gd name="connsiteY0" fmla="*/ 3975 h 2751151"/>
              <a:gd name="connsiteX1" fmla="*/ 2480807 w 3367378"/>
              <a:gd name="connsiteY1" fmla="*/ 0 h 2751151"/>
              <a:gd name="connsiteX2" fmla="*/ 2953910 w 3367378"/>
              <a:gd name="connsiteY2" fmla="*/ 1323891 h 2751151"/>
              <a:gd name="connsiteX3" fmla="*/ 3367378 w 3367378"/>
              <a:gd name="connsiteY3" fmla="*/ 2743199 h 2751151"/>
              <a:gd name="connsiteX4" fmla="*/ 0 w 3367378"/>
              <a:gd name="connsiteY4" fmla="*/ 2751151 h 2751151"/>
              <a:gd name="connsiteX5" fmla="*/ 0 w 3367378"/>
              <a:gd name="connsiteY5" fmla="*/ 3975 h 2751151"/>
              <a:gd name="connsiteX0" fmla="*/ 0 w 3367378"/>
              <a:gd name="connsiteY0" fmla="*/ 3975 h 2751151"/>
              <a:gd name="connsiteX1" fmla="*/ 2480807 w 3367378"/>
              <a:gd name="connsiteY1" fmla="*/ 0 h 2751151"/>
              <a:gd name="connsiteX2" fmla="*/ 2953910 w 3367378"/>
              <a:gd name="connsiteY2" fmla="*/ 1323891 h 2751151"/>
              <a:gd name="connsiteX3" fmla="*/ 3367378 w 3367378"/>
              <a:gd name="connsiteY3" fmla="*/ 2743199 h 2751151"/>
              <a:gd name="connsiteX4" fmla="*/ 0 w 3367378"/>
              <a:gd name="connsiteY4" fmla="*/ 2751151 h 2751151"/>
              <a:gd name="connsiteX5" fmla="*/ 0 w 3367378"/>
              <a:gd name="connsiteY5" fmla="*/ 3975 h 2751151"/>
              <a:gd name="connsiteX0" fmla="*/ 0 w 3367378"/>
              <a:gd name="connsiteY0" fmla="*/ 0 h 2747176"/>
              <a:gd name="connsiteX1" fmla="*/ 2393343 w 3367378"/>
              <a:gd name="connsiteY1" fmla="*/ 1 h 2747176"/>
              <a:gd name="connsiteX2" fmla="*/ 2953910 w 3367378"/>
              <a:gd name="connsiteY2" fmla="*/ 1319916 h 2747176"/>
              <a:gd name="connsiteX3" fmla="*/ 3367378 w 3367378"/>
              <a:gd name="connsiteY3" fmla="*/ 2739224 h 2747176"/>
              <a:gd name="connsiteX4" fmla="*/ 0 w 3367378"/>
              <a:gd name="connsiteY4" fmla="*/ 2747176 h 2747176"/>
              <a:gd name="connsiteX5" fmla="*/ 0 w 3367378"/>
              <a:gd name="connsiteY5" fmla="*/ 0 h 2747176"/>
              <a:gd name="connsiteX0" fmla="*/ 0 w 3367378"/>
              <a:gd name="connsiteY0" fmla="*/ 0 h 2747176"/>
              <a:gd name="connsiteX1" fmla="*/ 2393343 w 3367378"/>
              <a:gd name="connsiteY1" fmla="*/ 1 h 2747176"/>
              <a:gd name="connsiteX2" fmla="*/ 2953910 w 3367378"/>
              <a:gd name="connsiteY2" fmla="*/ 1319916 h 2747176"/>
              <a:gd name="connsiteX3" fmla="*/ 3367378 w 3367378"/>
              <a:gd name="connsiteY3" fmla="*/ 2739224 h 2747176"/>
              <a:gd name="connsiteX4" fmla="*/ 0 w 3367378"/>
              <a:gd name="connsiteY4" fmla="*/ 2747176 h 2747176"/>
              <a:gd name="connsiteX5" fmla="*/ 0 w 3367378"/>
              <a:gd name="connsiteY5" fmla="*/ 0 h 2747176"/>
              <a:gd name="connsiteX0" fmla="*/ 0 w 3367378"/>
              <a:gd name="connsiteY0" fmla="*/ 0 h 2747176"/>
              <a:gd name="connsiteX1" fmla="*/ 2393343 w 3367378"/>
              <a:gd name="connsiteY1" fmla="*/ 1 h 2747176"/>
              <a:gd name="connsiteX2" fmla="*/ 2953910 w 3367378"/>
              <a:gd name="connsiteY2" fmla="*/ 1319916 h 2747176"/>
              <a:gd name="connsiteX3" fmla="*/ 3367378 w 3367378"/>
              <a:gd name="connsiteY3" fmla="*/ 2739224 h 2747176"/>
              <a:gd name="connsiteX4" fmla="*/ 0 w 3367378"/>
              <a:gd name="connsiteY4" fmla="*/ 2747176 h 2747176"/>
              <a:gd name="connsiteX5" fmla="*/ 0 w 3367378"/>
              <a:gd name="connsiteY5" fmla="*/ 0 h 2747176"/>
              <a:gd name="connsiteX0" fmla="*/ 0 w 3367378"/>
              <a:gd name="connsiteY0" fmla="*/ 0 h 2747176"/>
              <a:gd name="connsiteX1" fmla="*/ 2393343 w 3367378"/>
              <a:gd name="connsiteY1" fmla="*/ 1 h 2747176"/>
              <a:gd name="connsiteX2" fmla="*/ 2953910 w 3367378"/>
              <a:gd name="connsiteY2" fmla="*/ 1319916 h 2747176"/>
              <a:gd name="connsiteX3" fmla="*/ 3367378 w 3367378"/>
              <a:gd name="connsiteY3" fmla="*/ 2739224 h 2747176"/>
              <a:gd name="connsiteX4" fmla="*/ 0 w 3367378"/>
              <a:gd name="connsiteY4" fmla="*/ 2747176 h 2747176"/>
              <a:gd name="connsiteX5" fmla="*/ 0 w 3367378"/>
              <a:gd name="connsiteY5" fmla="*/ 0 h 2747176"/>
              <a:gd name="connsiteX0" fmla="*/ 0 w 3474720"/>
              <a:gd name="connsiteY0" fmla="*/ 0 h 2747176"/>
              <a:gd name="connsiteX1" fmla="*/ 2393343 w 3474720"/>
              <a:gd name="connsiteY1" fmla="*/ 1 h 2747176"/>
              <a:gd name="connsiteX2" fmla="*/ 2953910 w 3474720"/>
              <a:gd name="connsiteY2" fmla="*/ 1319916 h 2747176"/>
              <a:gd name="connsiteX3" fmla="*/ 3474720 w 3474720"/>
              <a:gd name="connsiteY3" fmla="*/ 2743200 h 2747176"/>
              <a:gd name="connsiteX4" fmla="*/ 0 w 3474720"/>
              <a:gd name="connsiteY4" fmla="*/ 2747176 h 2747176"/>
              <a:gd name="connsiteX5" fmla="*/ 0 w 3474720"/>
              <a:gd name="connsiteY5" fmla="*/ 0 h 2747176"/>
              <a:gd name="connsiteX0" fmla="*/ 0 w 3474720"/>
              <a:gd name="connsiteY0" fmla="*/ 0 h 2747176"/>
              <a:gd name="connsiteX1" fmla="*/ 2393343 w 3474720"/>
              <a:gd name="connsiteY1" fmla="*/ 1 h 2747176"/>
              <a:gd name="connsiteX2" fmla="*/ 2953910 w 3474720"/>
              <a:gd name="connsiteY2" fmla="*/ 1319916 h 2747176"/>
              <a:gd name="connsiteX3" fmla="*/ 3474720 w 3474720"/>
              <a:gd name="connsiteY3" fmla="*/ 2743200 h 2747176"/>
              <a:gd name="connsiteX4" fmla="*/ 0 w 3474720"/>
              <a:gd name="connsiteY4" fmla="*/ 2747176 h 2747176"/>
              <a:gd name="connsiteX5" fmla="*/ 0 w 3474720"/>
              <a:gd name="connsiteY5" fmla="*/ 0 h 2747176"/>
              <a:gd name="connsiteX0" fmla="*/ 0 w 3474720"/>
              <a:gd name="connsiteY0" fmla="*/ 0 h 2747176"/>
              <a:gd name="connsiteX1" fmla="*/ 2393343 w 3474720"/>
              <a:gd name="connsiteY1" fmla="*/ 1 h 2747176"/>
              <a:gd name="connsiteX2" fmla="*/ 2953910 w 3474720"/>
              <a:gd name="connsiteY2" fmla="*/ 1319916 h 2747176"/>
              <a:gd name="connsiteX3" fmla="*/ 3474720 w 3474720"/>
              <a:gd name="connsiteY3" fmla="*/ 2743200 h 2747176"/>
              <a:gd name="connsiteX4" fmla="*/ 0 w 3474720"/>
              <a:gd name="connsiteY4" fmla="*/ 2747176 h 2747176"/>
              <a:gd name="connsiteX5" fmla="*/ 0 w 3474720"/>
              <a:gd name="connsiteY5" fmla="*/ 0 h 2747176"/>
              <a:gd name="connsiteX0" fmla="*/ 0 w 3474720"/>
              <a:gd name="connsiteY0" fmla="*/ 0 h 2747176"/>
              <a:gd name="connsiteX1" fmla="*/ 2393343 w 3474720"/>
              <a:gd name="connsiteY1" fmla="*/ 1 h 2747176"/>
              <a:gd name="connsiteX2" fmla="*/ 2627906 w 3474720"/>
              <a:gd name="connsiteY2" fmla="*/ 1486893 h 2747176"/>
              <a:gd name="connsiteX3" fmla="*/ 3474720 w 3474720"/>
              <a:gd name="connsiteY3" fmla="*/ 2743200 h 2747176"/>
              <a:gd name="connsiteX4" fmla="*/ 0 w 3474720"/>
              <a:gd name="connsiteY4" fmla="*/ 2747176 h 2747176"/>
              <a:gd name="connsiteX5" fmla="*/ 0 w 3474720"/>
              <a:gd name="connsiteY5" fmla="*/ 0 h 2747176"/>
              <a:gd name="connsiteX0" fmla="*/ 0 w 3474720"/>
              <a:gd name="connsiteY0" fmla="*/ 0 h 2747176"/>
              <a:gd name="connsiteX1" fmla="*/ 2393343 w 3474720"/>
              <a:gd name="connsiteY1" fmla="*/ 1 h 2747176"/>
              <a:gd name="connsiteX2" fmla="*/ 2902226 w 3474720"/>
              <a:gd name="connsiteY2" fmla="*/ 1474966 h 2747176"/>
              <a:gd name="connsiteX3" fmla="*/ 3474720 w 3474720"/>
              <a:gd name="connsiteY3" fmla="*/ 2743200 h 2747176"/>
              <a:gd name="connsiteX4" fmla="*/ 0 w 3474720"/>
              <a:gd name="connsiteY4" fmla="*/ 2747176 h 2747176"/>
              <a:gd name="connsiteX5" fmla="*/ 0 w 3474720"/>
              <a:gd name="connsiteY5" fmla="*/ 0 h 2747176"/>
              <a:gd name="connsiteX0" fmla="*/ 0 w 3474720"/>
              <a:gd name="connsiteY0" fmla="*/ 0 h 2747176"/>
              <a:gd name="connsiteX1" fmla="*/ 2393343 w 3474720"/>
              <a:gd name="connsiteY1" fmla="*/ 1 h 2747176"/>
              <a:gd name="connsiteX2" fmla="*/ 2902226 w 3474720"/>
              <a:gd name="connsiteY2" fmla="*/ 1474966 h 2747176"/>
              <a:gd name="connsiteX3" fmla="*/ 3474720 w 3474720"/>
              <a:gd name="connsiteY3" fmla="*/ 2743200 h 2747176"/>
              <a:gd name="connsiteX4" fmla="*/ 0 w 3474720"/>
              <a:gd name="connsiteY4" fmla="*/ 2747176 h 2747176"/>
              <a:gd name="connsiteX5" fmla="*/ 0 w 3474720"/>
              <a:gd name="connsiteY5" fmla="*/ 0 h 2747176"/>
              <a:gd name="connsiteX0" fmla="*/ 0 w 3474720"/>
              <a:gd name="connsiteY0" fmla="*/ 0 h 2747176"/>
              <a:gd name="connsiteX1" fmla="*/ 2393343 w 3474720"/>
              <a:gd name="connsiteY1" fmla="*/ 1 h 2747176"/>
              <a:gd name="connsiteX2" fmla="*/ 2902226 w 3474720"/>
              <a:gd name="connsiteY2" fmla="*/ 1474966 h 2747176"/>
              <a:gd name="connsiteX3" fmla="*/ 3474720 w 3474720"/>
              <a:gd name="connsiteY3" fmla="*/ 2743200 h 2747176"/>
              <a:gd name="connsiteX4" fmla="*/ 0 w 3474720"/>
              <a:gd name="connsiteY4" fmla="*/ 2747176 h 2747176"/>
              <a:gd name="connsiteX5" fmla="*/ 0 w 3474720"/>
              <a:gd name="connsiteY5" fmla="*/ 0 h 2747176"/>
              <a:gd name="connsiteX0" fmla="*/ 0 w 3474720"/>
              <a:gd name="connsiteY0" fmla="*/ 0 h 2747176"/>
              <a:gd name="connsiteX1" fmla="*/ 2393343 w 3474720"/>
              <a:gd name="connsiteY1" fmla="*/ 1 h 2747176"/>
              <a:gd name="connsiteX2" fmla="*/ 2902226 w 3474720"/>
              <a:gd name="connsiteY2" fmla="*/ 1474966 h 2747176"/>
              <a:gd name="connsiteX3" fmla="*/ 3474720 w 3474720"/>
              <a:gd name="connsiteY3" fmla="*/ 2743200 h 2747176"/>
              <a:gd name="connsiteX4" fmla="*/ 0 w 3474720"/>
              <a:gd name="connsiteY4" fmla="*/ 2747176 h 2747176"/>
              <a:gd name="connsiteX5" fmla="*/ 0 w 3474720"/>
              <a:gd name="connsiteY5" fmla="*/ 0 h 274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4720" h="2747176">
                <a:moveTo>
                  <a:pt x="0" y="0"/>
                </a:moveTo>
                <a:lnTo>
                  <a:pt x="2393343" y="1"/>
                </a:lnTo>
                <a:cubicBezTo>
                  <a:pt x="2947283" y="17229"/>
                  <a:pt x="2892949" y="703690"/>
                  <a:pt x="2902226" y="1474966"/>
                </a:cubicBezTo>
                <a:cubicBezTo>
                  <a:pt x="2911503" y="2246242"/>
                  <a:pt x="2939333" y="2691516"/>
                  <a:pt x="3474720" y="2743200"/>
                </a:cubicBezTo>
                <a:lnTo>
                  <a:pt x="0" y="2747176"/>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40EDFCC1-8945-B7C7-4BB2-F404E3AEF16A}"/>
              </a:ext>
            </a:extLst>
          </p:cNvPr>
          <p:cNvSpPr>
            <a:spLocks noGrp="1"/>
          </p:cNvSpPr>
          <p:nvPr>
            <p:ph type="pic" sz="quarter" idx="10"/>
          </p:nvPr>
        </p:nvSpPr>
        <p:spPr>
          <a:xfrm>
            <a:off x="0" y="1"/>
            <a:ext cx="10083452" cy="4846320"/>
          </a:xfrm>
          <a:custGeom>
            <a:avLst/>
            <a:gdLst>
              <a:gd name="connsiteX0" fmla="*/ 0 w 10083452"/>
              <a:gd name="connsiteY0" fmla="*/ 0 h 4572000"/>
              <a:gd name="connsiteX1" fmla="*/ 10083452 w 10083452"/>
              <a:gd name="connsiteY1" fmla="*/ 0 h 4572000"/>
              <a:gd name="connsiteX2" fmla="*/ 10083452 w 10083452"/>
              <a:gd name="connsiteY2" fmla="*/ 4572000 h 4572000"/>
              <a:gd name="connsiteX3" fmla="*/ 0 w 10083452"/>
              <a:gd name="connsiteY3" fmla="*/ 4572000 h 4572000"/>
              <a:gd name="connsiteX4" fmla="*/ 0 w 10083452"/>
              <a:gd name="connsiteY4" fmla="*/ 0 h 4572000"/>
              <a:gd name="connsiteX0" fmla="*/ 0 w 10083452"/>
              <a:gd name="connsiteY0" fmla="*/ 0 h 4572000"/>
              <a:gd name="connsiteX1" fmla="*/ 8943584 w 10083452"/>
              <a:gd name="connsiteY1" fmla="*/ 0 h 4572000"/>
              <a:gd name="connsiteX2" fmla="*/ 10083452 w 10083452"/>
              <a:gd name="connsiteY2" fmla="*/ 4572000 h 4572000"/>
              <a:gd name="connsiteX3" fmla="*/ 0 w 10083452"/>
              <a:gd name="connsiteY3" fmla="*/ 4572000 h 4572000"/>
              <a:gd name="connsiteX4" fmla="*/ 0 w 10083452"/>
              <a:gd name="connsiteY4" fmla="*/ 0 h 4572000"/>
              <a:gd name="connsiteX0" fmla="*/ 0 w 10083452"/>
              <a:gd name="connsiteY0" fmla="*/ 0 h 4572000"/>
              <a:gd name="connsiteX1" fmla="*/ 8943584 w 10083452"/>
              <a:gd name="connsiteY1" fmla="*/ 0 h 4572000"/>
              <a:gd name="connsiteX2" fmla="*/ 10083452 w 10083452"/>
              <a:gd name="connsiteY2" fmla="*/ 4572000 h 4572000"/>
              <a:gd name="connsiteX3" fmla="*/ 0 w 10083452"/>
              <a:gd name="connsiteY3" fmla="*/ 4572000 h 4572000"/>
              <a:gd name="connsiteX4" fmla="*/ 0 w 10083452"/>
              <a:gd name="connsiteY4" fmla="*/ 0 h 4572000"/>
              <a:gd name="connsiteX0" fmla="*/ 0 w 10083452"/>
              <a:gd name="connsiteY0" fmla="*/ 0 h 4572000"/>
              <a:gd name="connsiteX1" fmla="*/ 8943584 w 10083452"/>
              <a:gd name="connsiteY1" fmla="*/ 0 h 4572000"/>
              <a:gd name="connsiteX2" fmla="*/ 10083452 w 10083452"/>
              <a:gd name="connsiteY2" fmla="*/ 4572000 h 4572000"/>
              <a:gd name="connsiteX3" fmla="*/ 0 w 10083452"/>
              <a:gd name="connsiteY3" fmla="*/ 4572000 h 4572000"/>
              <a:gd name="connsiteX4" fmla="*/ 0 w 10083452"/>
              <a:gd name="connsiteY4" fmla="*/ 0 h 4572000"/>
              <a:gd name="connsiteX0" fmla="*/ 0 w 10083452"/>
              <a:gd name="connsiteY0" fmla="*/ 0 h 4572000"/>
              <a:gd name="connsiteX1" fmla="*/ 8943584 w 10083452"/>
              <a:gd name="connsiteY1" fmla="*/ 0 h 4572000"/>
              <a:gd name="connsiteX2" fmla="*/ 10083452 w 10083452"/>
              <a:gd name="connsiteY2" fmla="*/ 4572000 h 4572000"/>
              <a:gd name="connsiteX3" fmla="*/ 0 w 10083452"/>
              <a:gd name="connsiteY3" fmla="*/ 4572000 h 4572000"/>
              <a:gd name="connsiteX4" fmla="*/ 0 w 10083452"/>
              <a:gd name="connsiteY4" fmla="*/ 0 h 4572000"/>
              <a:gd name="connsiteX0" fmla="*/ 0 w 10083452"/>
              <a:gd name="connsiteY0" fmla="*/ 0 h 4572000"/>
              <a:gd name="connsiteX1" fmla="*/ 8943584 w 10083452"/>
              <a:gd name="connsiteY1" fmla="*/ 0 h 4572000"/>
              <a:gd name="connsiteX2" fmla="*/ 10083452 w 10083452"/>
              <a:gd name="connsiteY2" fmla="*/ 4572000 h 4572000"/>
              <a:gd name="connsiteX3" fmla="*/ 0 w 10083452"/>
              <a:gd name="connsiteY3" fmla="*/ 4572000 h 4572000"/>
              <a:gd name="connsiteX4" fmla="*/ 0 w 10083452"/>
              <a:gd name="connsiteY4" fmla="*/ 0 h 4572000"/>
              <a:gd name="connsiteX0" fmla="*/ 0 w 10667692"/>
              <a:gd name="connsiteY0" fmla="*/ 0 h 4572000"/>
              <a:gd name="connsiteX1" fmla="*/ 8943584 w 10667692"/>
              <a:gd name="connsiteY1" fmla="*/ 0 h 4572000"/>
              <a:gd name="connsiteX2" fmla="*/ 9400784 w 10667692"/>
              <a:gd name="connsiteY2" fmla="*/ 2404997 h 4572000"/>
              <a:gd name="connsiteX3" fmla="*/ 10083452 w 10667692"/>
              <a:gd name="connsiteY3" fmla="*/ 4572000 h 4572000"/>
              <a:gd name="connsiteX4" fmla="*/ 0 w 10667692"/>
              <a:gd name="connsiteY4" fmla="*/ 4572000 h 4572000"/>
              <a:gd name="connsiteX5" fmla="*/ 0 w 10667692"/>
              <a:gd name="connsiteY5" fmla="*/ 0 h 4572000"/>
              <a:gd name="connsiteX0" fmla="*/ 0 w 10083452"/>
              <a:gd name="connsiteY0" fmla="*/ 0 h 4572036"/>
              <a:gd name="connsiteX1" fmla="*/ 8943584 w 10083452"/>
              <a:gd name="connsiteY1" fmla="*/ 0 h 4572036"/>
              <a:gd name="connsiteX2" fmla="*/ 9400784 w 10083452"/>
              <a:gd name="connsiteY2" fmla="*/ 2404997 h 4572036"/>
              <a:gd name="connsiteX3" fmla="*/ 10083452 w 10083452"/>
              <a:gd name="connsiteY3" fmla="*/ 4572000 h 4572036"/>
              <a:gd name="connsiteX4" fmla="*/ 0 w 10083452"/>
              <a:gd name="connsiteY4" fmla="*/ 4572000 h 4572036"/>
              <a:gd name="connsiteX5" fmla="*/ 0 w 10083452"/>
              <a:gd name="connsiteY5" fmla="*/ 0 h 4572036"/>
              <a:gd name="connsiteX0" fmla="*/ 0 w 10083452"/>
              <a:gd name="connsiteY0" fmla="*/ 0 h 4572036"/>
              <a:gd name="connsiteX1" fmla="*/ 8943584 w 10083452"/>
              <a:gd name="connsiteY1" fmla="*/ 0 h 4572036"/>
              <a:gd name="connsiteX2" fmla="*/ 9475940 w 10083452"/>
              <a:gd name="connsiteY2" fmla="*/ 2392471 h 4572036"/>
              <a:gd name="connsiteX3" fmla="*/ 10083452 w 10083452"/>
              <a:gd name="connsiteY3" fmla="*/ 4572000 h 4572036"/>
              <a:gd name="connsiteX4" fmla="*/ 0 w 10083452"/>
              <a:gd name="connsiteY4" fmla="*/ 4572000 h 4572036"/>
              <a:gd name="connsiteX5" fmla="*/ 0 w 10083452"/>
              <a:gd name="connsiteY5" fmla="*/ 0 h 4572036"/>
              <a:gd name="connsiteX0" fmla="*/ 0 w 10083452"/>
              <a:gd name="connsiteY0" fmla="*/ 0 h 4572039"/>
              <a:gd name="connsiteX1" fmla="*/ 8943584 w 10083452"/>
              <a:gd name="connsiteY1" fmla="*/ 0 h 4572039"/>
              <a:gd name="connsiteX2" fmla="*/ 9475940 w 10083452"/>
              <a:gd name="connsiteY2" fmla="*/ 2392471 h 4572039"/>
              <a:gd name="connsiteX3" fmla="*/ 10083452 w 10083452"/>
              <a:gd name="connsiteY3" fmla="*/ 4572000 h 4572039"/>
              <a:gd name="connsiteX4" fmla="*/ 0 w 10083452"/>
              <a:gd name="connsiteY4" fmla="*/ 4572000 h 4572039"/>
              <a:gd name="connsiteX5" fmla="*/ 0 w 10083452"/>
              <a:gd name="connsiteY5" fmla="*/ 0 h 4572039"/>
              <a:gd name="connsiteX0" fmla="*/ 0 w 10083452"/>
              <a:gd name="connsiteY0" fmla="*/ 0 h 4572039"/>
              <a:gd name="connsiteX1" fmla="*/ 8943584 w 10083452"/>
              <a:gd name="connsiteY1" fmla="*/ 0 h 4572039"/>
              <a:gd name="connsiteX2" fmla="*/ 9475940 w 10083452"/>
              <a:gd name="connsiteY2" fmla="*/ 2392471 h 4572039"/>
              <a:gd name="connsiteX3" fmla="*/ 10083452 w 10083452"/>
              <a:gd name="connsiteY3" fmla="*/ 4572000 h 4572039"/>
              <a:gd name="connsiteX4" fmla="*/ 0 w 10083452"/>
              <a:gd name="connsiteY4" fmla="*/ 4572000 h 4572039"/>
              <a:gd name="connsiteX5" fmla="*/ 0 w 10083452"/>
              <a:gd name="connsiteY5" fmla="*/ 0 h 4572039"/>
              <a:gd name="connsiteX0" fmla="*/ 0 w 10083452"/>
              <a:gd name="connsiteY0" fmla="*/ 0 h 4572039"/>
              <a:gd name="connsiteX1" fmla="*/ 8943584 w 10083452"/>
              <a:gd name="connsiteY1" fmla="*/ 0 h 4572039"/>
              <a:gd name="connsiteX2" fmla="*/ 9475940 w 10083452"/>
              <a:gd name="connsiteY2" fmla="*/ 2392471 h 4572039"/>
              <a:gd name="connsiteX3" fmla="*/ 10083452 w 10083452"/>
              <a:gd name="connsiteY3" fmla="*/ 4572000 h 4572039"/>
              <a:gd name="connsiteX4" fmla="*/ 0 w 10083452"/>
              <a:gd name="connsiteY4" fmla="*/ 4572000 h 4572039"/>
              <a:gd name="connsiteX5" fmla="*/ 0 w 10083452"/>
              <a:gd name="connsiteY5" fmla="*/ 0 h 4572039"/>
              <a:gd name="connsiteX0" fmla="*/ 0 w 10083452"/>
              <a:gd name="connsiteY0" fmla="*/ 0 h 4572042"/>
              <a:gd name="connsiteX1" fmla="*/ 8943584 w 10083452"/>
              <a:gd name="connsiteY1" fmla="*/ 0 h 4572042"/>
              <a:gd name="connsiteX2" fmla="*/ 9475940 w 10083452"/>
              <a:gd name="connsiteY2" fmla="*/ 2392471 h 4572042"/>
              <a:gd name="connsiteX3" fmla="*/ 10083452 w 10083452"/>
              <a:gd name="connsiteY3" fmla="*/ 4572000 h 4572042"/>
              <a:gd name="connsiteX4" fmla="*/ 0 w 10083452"/>
              <a:gd name="connsiteY4" fmla="*/ 4572000 h 4572042"/>
              <a:gd name="connsiteX5" fmla="*/ 0 w 10083452"/>
              <a:gd name="connsiteY5" fmla="*/ 0 h 4572042"/>
              <a:gd name="connsiteX0" fmla="*/ 0 w 10083452"/>
              <a:gd name="connsiteY0" fmla="*/ 0 h 4572000"/>
              <a:gd name="connsiteX1" fmla="*/ 8943584 w 10083452"/>
              <a:gd name="connsiteY1" fmla="*/ 0 h 4572000"/>
              <a:gd name="connsiteX2" fmla="*/ 9475940 w 10083452"/>
              <a:gd name="connsiteY2" fmla="*/ 2392471 h 4572000"/>
              <a:gd name="connsiteX3" fmla="*/ 10083452 w 10083452"/>
              <a:gd name="connsiteY3" fmla="*/ 4572000 h 4572000"/>
              <a:gd name="connsiteX4" fmla="*/ 0 w 10083452"/>
              <a:gd name="connsiteY4" fmla="*/ 4572000 h 4572000"/>
              <a:gd name="connsiteX5" fmla="*/ 0 w 10083452"/>
              <a:gd name="connsiteY5" fmla="*/ 0 h 4572000"/>
              <a:gd name="connsiteX0" fmla="*/ 0 w 10083452"/>
              <a:gd name="connsiteY0" fmla="*/ 0 h 4572000"/>
              <a:gd name="connsiteX1" fmla="*/ 8943584 w 10083452"/>
              <a:gd name="connsiteY1" fmla="*/ 0 h 4572000"/>
              <a:gd name="connsiteX2" fmla="*/ 9475940 w 10083452"/>
              <a:gd name="connsiteY2" fmla="*/ 2392471 h 4572000"/>
              <a:gd name="connsiteX3" fmla="*/ 10083452 w 10083452"/>
              <a:gd name="connsiteY3" fmla="*/ 4572000 h 4572000"/>
              <a:gd name="connsiteX4" fmla="*/ 0 w 10083452"/>
              <a:gd name="connsiteY4" fmla="*/ 4572000 h 4572000"/>
              <a:gd name="connsiteX5" fmla="*/ 0 w 10083452"/>
              <a:gd name="connsiteY5" fmla="*/ 0 h 4572000"/>
              <a:gd name="connsiteX0" fmla="*/ 0 w 10083452"/>
              <a:gd name="connsiteY0" fmla="*/ 32 h 4572032"/>
              <a:gd name="connsiteX1" fmla="*/ 8943584 w 10083452"/>
              <a:gd name="connsiteY1" fmla="*/ 32 h 4572032"/>
              <a:gd name="connsiteX2" fmla="*/ 9475940 w 10083452"/>
              <a:gd name="connsiteY2" fmla="*/ 2392503 h 4572032"/>
              <a:gd name="connsiteX3" fmla="*/ 10083452 w 10083452"/>
              <a:gd name="connsiteY3" fmla="*/ 4572032 h 4572032"/>
              <a:gd name="connsiteX4" fmla="*/ 0 w 10083452"/>
              <a:gd name="connsiteY4" fmla="*/ 4572032 h 4572032"/>
              <a:gd name="connsiteX5" fmla="*/ 0 w 10083452"/>
              <a:gd name="connsiteY5" fmla="*/ 32 h 4572032"/>
              <a:gd name="connsiteX0" fmla="*/ 0 w 10083452"/>
              <a:gd name="connsiteY0" fmla="*/ 42 h 4572042"/>
              <a:gd name="connsiteX1" fmla="*/ 8943584 w 10083452"/>
              <a:gd name="connsiteY1" fmla="*/ 42 h 4572042"/>
              <a:gd name="connsiteX2" fmla="*/ 9475940 w 10083452"/>
              <a:gd name="connsiteY2" fmla="*/ 2392513 h 4572042"/>
              <a:gd name="connsiteX3" fmla="*/ 10083452 w 10083452"/>
              <a:gd name="connsiteY3" fmla="*/ 4572042 h 4572042"/>
              <a:gd name="connsiteX4" fmla="*/ 0 w 10083452"/>
              <a:gd name="connsiteY4" fmla="*/ 4572042 h 4572042"/>
              <a:gd name="connsiteX5" fmla="*/ 0 w 10083452"/>
              <a:gd name="connsiteY5" fmla="*/ 42 h 4572042"/>
              <a:gd name="connsiteX0" fmla="*/ 0 w 10083452"/>
              <a:gd name="connsiteY0" fmla="*/ 42 h 4572042"/>
              <a:gd name="connsiteX1" fmla="*/ 8943584 w 10083452"/>
              <a:gd name="connsiteY1" fmla="*/ 42 h 4572042"/>
              <a:gd name="connsiteX2" fmla="*/ 9475940 w 10083452"/>
              <a:gd name="connsiteY2" fmla="*/ 2392513 h 4572042"/>
              <a:gd name="connsiteX3" fmla="*/ 10083452 w 10083452"/>
              <a:gd name="connsiteY3" fmla="*/ 4572042 h 4572042"/>
              <a:gd name="connsiteX4" fmla="*/ 0 w 10083452"/>
              <a:gd name="connsiteY4" fmla="*/ 4572042 h 4572042"/>
              <a:gd name="connsiteX5" fmla="*/ 0 w 10083452"/>
              <a:gd name="connsiteY5" fmla="*/ 42 h 4572042"/>
              <a:gd name="connsiteX0" fmla="*/ 0 w 10083452"/>
              <a:gd name="connsiteY0" fmla="*/ 42 h 4572042"/>
              <a:gd name="connsiteX1" fmla="*/ 8943584 w 10083452"/>
              <a:gd name="connsiteY1" fmla="*/ 42 h 4572042"/>
              <a:gd name="connsiteX2" fmla="*/ 9475940 w 10083452"/>
              <a:gd name="connsiteY2" fmla="*/ 2392513 h 4572042"/>
              <a:gd name="connsiteX3" fmla="*/ 10083452 w 10083452"/>
              <a:gd name="connsiteY3" fmla="*/ 4572042 h 4572042"/>
              <a:gd name="connsiteX4" fmla="*/ 0 w 10083452"/>
              <a:gd name="connsiteY4" fmla="*/ 4572042 h 4572042"/>
              <a:gd name="connsiteX5" fmla="*/ 0 w 10083452"/>
              <a:gd name="connsiteY5" fmla="*/ 42 h 4572042"/>
              <a:gd name="connsiteX0" fmla="*/ 0 w 10083452"/>
              <a:gd name="connsiteY0" fmla="*/ 42 h 4572051"/>
              <a:gd name="connsiteX1" fmla="*/ 8943584 w 10083452"/>
              <a:gd name="connsiteY1" fmla="*/ 42 h 4572051"/>
              <a:gd name="connsiteX2" fmla="*/ 9475940 w 10083452"/>
              <a:gd name="connsiteY2" fmla="*/ 2392513 h 4572051"/>
              <a:gd name="connsiteX3" fmla="*/ 10083452 w 10083452"/>
              <a:gd name="connsiteY3" fmla="*/ 4572042 h 4572051"/>
              <a:gd name="connsiteX4" fmla="*/ 0 w 10083452"/>
              <a:gd name="connsiteY4" fmla="*/ 4572042 h 4572051"/>
              <a:gd name="connsiteX5" fmla="*/ 0 w 10083452"/>
              <a:gd name="connsiteY5" fmla="*/ 42 h 4572051"/>
              <a:gd name="connsiteX0" fmla="*/ 0 w 10083452"/>
              <a:gd name="connsiteY0" fmla="*/ 42 h 4572042"/>
              <a:gd name="connsiteX1" fmla="*/ 8943584 w 10083452"/>
              <a:gd name="connsiteY1" fmla="*/ 42 h 4572042"/>
              <a:gd name="connsiteX2" fmla="*/ 9475940 w 10083452"/>
              <a:gd name="connsiteY2" fmla="*/ 2392513 h 4572042"/>
              <a:gd name="connsiteX3" fmla="*/ 10083452 w 10083452"/>
              <a:gd name="connsiteY3" fmla="*/ 4572042 h 4572042"/>
              <a:gd name="connsiteX4" fmla="*/ 0 w 10083452"/>
              <a:gd name="connsiteY4" fmla="*/ 4572042 h 4572042"/>
              <a:gd name="connsiteX5" fmla="*/ 0 w 10083452"/>
              <a:gd name="connsiteY5" fmla="*/ 42 h 4572042"/>
              <a:gd name="connsiteX0" fmla="*/ 0 w 10083452"/>
              <a:gd name="connsiteY0" fmla="*/ 0 h 4572000"/>
              <a:gd name="connsiteX1" fmla="*/ 8943584 w 10083452"/>
              <a:gd name="connsiteY1" fmla="*/ 0 h 4572000"/>
              <a:gd name="connsiteX2" fmla="*/ 9475940 w 10083452"/>
              <a:gd name="connsiteY2" fmla="*/ 2392471 h 4572000"/>
              <a:gd name="connsiteX3" fmla="*/ 10083452 w 10083452"/>
              <a:gd name="connsiteY3" fmla="*/ 4572000 h 4572000"/>
              <a:gd name="connsiteX4" fmla="*/ 0 w 10083452"/>
              <a:gd name="connsiteY4" fmla="*/ 4572000 h 4572000"/>
              <a:gd name="connsiteX5" fmla="*/ 0 w 10083452"/>
              <a:gd name="connsiteY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3452" h="4572000">
                <a:moveTo>
                  <a:pt x="0" y="0"/>
                </a:moveTo>
                <a:lnTo>
                  <a:pt x="8943584" y="0"/>
                </a:lnTo>
                <a:cubicBezTo>
                  <a:pt x="9519260" y="48537"/>
                  <a:pt x="9462526" y="1095010"/>
                  <a:pt x="9475940" y="2392471"/>
                </a:cubicBezTo>
                <a:cubicBezTo>
                  <a:pt x="9478028" y="3438974"/>
                  <a:pt x="9448861" y="4540470"/>
                  <a:pt x="10083452" y="4572000"/>
                </a:cubicBezTo>
                <a:lnTo>
                  <a:pt x="0" y="4572000"/>
                </a:lnTo>
                <a:lnTo>
                  <a:pt x="0" y="0"/>
                </a:lnTo>
                <a:close/>
              </a:path>
            </a:pathLst>
          </a:custGeom>
          <a:pattFill prst="pct5">
            <a:fgClr>
              <a:schemeClr val="bg2"/>
            </a:fgClr>
            <a:bgClr>
              <a:schemeClr val="tx2">
                <a:lumMod val="40000"/>
                <a:lumOff val="60000"/>
              </a:schemeClr>
            </a:bgClr>
          </a:pattFill>
        </p:spPr>
        <p:txBody>
          <a:bodyPr/>
          <a:lstStyle/>
          <a:p>
            <a:endParaRPr lang="en-US"/>
          </a:p>
        </p:txBody>
      </p:sp>
    </p:spTree>
    <p:extLst>
      <p:ext uri="{BB962C8B-B14F-4D97-AF65-F5344CB8AC3E}">
        <p14:creationId xmlns:p14="http://schemas.microsoft.com/office/powerpoint/2010/main" val="2326967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6799EF-3170-3E45-BDC2-E8BFCC5F5E5E}"/>
              </a:ext>
            </a:extLst>
          </p:cNvPr>
          <p:cNvPicPr>
            <a:picLocks noChangeAspect="1"/>
          </p:cNvPicPr>
          <p:nvPr userDrawn="1"/>
        </p:nvPicPr>
        <p:blipFill>
          <a:blip r:embed="rId2"/>
          <a:srcRect/>
          <a:stretch/>
        </p:blipFill>
        <p:spPr>
          <a:xfrm>
            <a:off x="0" y="0"/>
            <a:ext cx="12192000" cy="6858000"/>
          </a:xfrm>
          <a:prstGeom prst="rect">
            <a:avLst/>
          </a:prstGeom>
        </p:spPr>
      </p:pic>
      <p:sp>
        <p:nvSpPr>
          <p:cNvPr id="3074" name="Rectangle 2"/>
          <p:cNvSpPr>
            <a:spLocks noGrp="1" noChangeArrowheads="1"/>
          </p:cNvSpPr>
          <p:nvPr>
            <p:ph type="ctrTitle" hasCustomPrompt="1"/>
          </p:nvPr>
        </p:nvSpPr>
        <p:spPr>
          <a:xfrm>
            <a:off x="2946400" y="3581400"/>
            <a:ext cx="8839200" cy="762000"/>
          </a:xfrm>
        </p:spPr>
        <p:txBody>
          <a:bodyPr wrap="square" lIns="91440" rIns="91440" anchor="b" anchorCtr="0">
            <a:normAutofit/>
          </a:bodyPr>
          <a:lstStyle>
            <a:lvl1pPr>
              <a:defRPr sz="2800"/>
            </a:lvl1pPr>
          </a:lstStyle>
          <a:p>
            <a:pPr lvl="0"/>
            <a:r>
              <a:rPr lang="en-US" noProof="0" dirty="0"/>
              <a:t>CLICK TO EDIT MASTER TITLE STYLE</a:t>
            </a:r>
          </a:p>
        </p:txBody>
      </p:sp>
      <p:sp>
        <p:nvSpPr>
          <p:cNvPr id="3" name="Text Placeholder 2">
            <a:extLst>
              <a:ext uri="{FF2B5EF4-FFF2-40B4-BE49-F238E27FC236}">
                <a16:creationId xmlns:a16="http://schemas.microsoft.com/office/drawing/2014/main" id="{B5CEA9CF-01F7-6D4E-97DB-AA1CDDDB237D}"/>
              </a:ext>
            </a:extLst>
          </p:cNvPr>
          <p:cNvSpPr>
            <a:spLocks noGrp="1"/>
          </p:cNvSpPr>
          <p:nvPr>
            <p:ph type="body" sz="quarter" idx="10"/>
          </p:nvPr>
        </p:nvSpPr>
        <p:spPr>
          <a:xfrm>
            <a:off x="2946400" y="4267200"/>
            <a:ext cx="8839200" cy="304800"/>
          </a:xfrm>
          <a:noFill/>
        </p:spPr>
        <p:txBody>
          <a:bodyPr lIns="109728" rIns="91440"/>
          <a:lstStyle>
            <a:lvl1pPr marL="0" indent="0">
              <a:buNone/>
              <a:defRPr sz="1400">
                <a:solidFill>
                  <a:schemeClr val="bg1"/>
                </a:solidFill>
              </a:defRPr>
            </a:lvl1pPr>
          </a:lstStyle>
          <a:p>
            <a:pPr lvl="0"/>
            <a:r>
              <a:rPr lang="en-US"/>
              <a:t>Edit Master text styles</a:t>
            </a:r>
          </a:p>
        </p:txBody>
      </p:sp>
    </p:spTree>
    <p:extLst>
      <p:ext uri="{BB962C8B-B14F-4D97-AF65-F5344CB8AC3E}">
        <p14:creationId xmlns:p14="http://schemas.microsoft.com/office/powerpoint/2010/main" val="3538582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2CB44-CBFE-48B3-EE67-CF3AEE20E1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12E9D6-75CF-5A77-98C7-2B4E95EBAC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EE676-363D-ACEA-5585-9F5F276B5939}"/>
              </a:ext>
            </a:extLst>
          </p:cNvPr>
          <p:cNvSpPr>
            <a:spLocks noGrp="1"/>
          </p:cNvSpPr>
          <p:nvPr>
            <p:ph type="dt" sz="half" idx="10"/>
          </p:nvPr>
        </p:nvSpPr>
        <p:spPr/>
        <p:txBody>
          <a:bodyPr/>
          <a:lstStyle/>
          <a:p>
            <a:fld id="{39085B97-5F38-B44B-8D7A-68CF464F7CDC}" type="datetimeFigureOut">
              <a:rPr lang="en-US" smtClean="0"/>
              <a:t>10/27/25</a:t>
            </a:fld>
            <a:endParaRPr lang="en-US"/>
          </a:p>
        </p:txBody>
      </p:sp>
      <p:sp>
        <p:nvSpPr>
          <p:cNvPr id="5" name="Footer Placeholder 4">
            <a:extLst>
              <a:ext uri="{FF2B5EF4-FFF2-40B4-BE49-F238E27FC236}">
                <a16:creationId xmlns:a16="http://schemas.microsoft.com/office/drawing/2014/main" id="{061F9ED7-3E40-C09C-F777-98BDB130F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53867-7707-D60F-3A5A-7B96580E2058}"/>
              </a:ext>
            </a:extLst>
          </p:cNvPr>
          <p:cNvSpPr>
            <a:spLocks noGrp="1"/>
          </p:cNvSpPr>
          <p:nvPr>
            <p:ph type="sldNum" sz="quarter" idx="12"/>
          </p:nvPr>
        </p:nvSpPr>
        <p:spPr/>
        <p:txBody>
          <a:bodyPr/>
          <a:lstStyle/>
          <a:p>
            <a:fld id="{1D81F35D-2D19-824F-B46D-0CAFDEE97AE4}" type="slidenum">
              <a:rPr lang="en-US" smtClean="0"/>
              <a:t>‹#›</a:t>
            </a:fld>
            <a:endParaRPr lang="en-US"/>
          </a:p>
        </p:txBody>
      </p:sp>
    </p:spTree>
    <p:extLst>
      <p:ext uri="{BB962C8B-B14F-4D97-AF65-F5344CB8AC3E}">
        <p14:creationId xmlns:p14="http://schemas.microsoft.com/office/powerpoint/2010/main" val="106246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4191-34C3-DB5D-2FA4-B0DD76B2DB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85511C-ED56-86A7-0FC9-FB215D9E82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1FFAC7-FA5A-B216-E255-6C3318AF5918}"/>
              </a:ext>
            </a:extLst>
          </p:cNvPr>
          <p:cNvSpPr>
            <a:spLocks noGrp="1"/>
          </p:cNvSpPr>
          <p:nvPr>
            <p:ph type="dt" sz="half" idx="10"/>
          </p:nvPr>
        </p:nvSpPr>
        <p:spPr/>
        <p:txBody>
          <a:bodyPr/>
          <a:lstStyle/>
          <a:p>
            <a:fld id="{39085B97-5F38-B44B-8D7A-68CF464F7CDC}" type="datetimeFigureOut">
              <a:rPr lang="en-US" smtClean="0"/>
              <a:t>10/27/25</a:t>
            </a:fld>
            <a:endParaRPr lang="en-US"/>
          </a:p>
        </p:txBody>
      </p:sp>
      <p:sp>
        <p:nvSpPr>
          <p:cNvPr id="5" name="Footer Placeholder 4">
            <a:extLst>
              <a:ext uri="{FF2B5EF4-FFF2-40B4-BE49-F238E27FC236}">
                <a16:creationId xmlns:a16="http://schemas.microsoft.com/office/drawing/2014/main" id="{CD49003A-CA33-C604-3660-6B90EECAB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865FE-D9A2-832C-D7EB-2554B13831A0}"/>
              </a:ext>
            </a:extLst>
          </p:cNvPr>
          <p:cNvSpPr>
            <a:spLocks noGrp="1"/>
          </p:cNvSpPr>
          <p:nvPr>
            <p:ph type="sldNum" sz="quarter" idx="12"/>
          </p:nvPr>
        </p:nvSpPr>
        <p:spPr/>
        <p:txBody>
          <a:bodyPr/>
          <a:lstStyle/>
          <a:p>
            <a:fld id="{1D81F35D-2D19-824F-B46D-0CAFDEE97AE4}" type="slidenum">
              <a:rPr lang="en-US" smtClean="0"/>
              <a:t>‹#›</a:t>
            </a:fld>
            <a:endParaRPr lang="en-US"/>
          </a:p>
        </p:txBody>
      </p:sp>
    </p:spTree>
    <p:extLst>
      <p:ext uri="{BB962C8B-B14F-4D97-AF65-F5344CB8AC3E}">
        <p14:creationId xmlns:p14="http://schemas.microsoft.com/office/powerpoint/2010/main" val="3214102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F686-0834-BE5E-59C5-70FC928344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FB0C8-2F91-4E02-0918-1562D91826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5C7FD2-89F5-BFB1-5161-B5DBBC8E12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BAD65-7C11-E330-C21D-D90C684BB80B}"/>
              </a:ext>
            </a:extLst>
          </p:cNvPr>
          <p:cNvSpPr>
            <a:spLocks noGrp="1"/>
          </p:cNvSpPr>
          <p:nvPr>
            <p:ph type="dt" sz="half" idx="10"/>
          </p:nvPr>
        </p:nvSpPr>
        <p:spPr/>
        <p:txBody>
          <a:bodyPr/>
          <a:lstStyle/>
          <a:p>
            <a:fld id="{39085B97-5F38-B44B-8D7A-68CF464F7CDC}" type="datetimeFigureOut">
              <a:rPr lang="en-US" smtClean="0"/>
              <a:t>10/27/25</a:t>
            </a:fld>
            <a:endParaRPr lang="en-US"/>
          </a:p>
        </p:txBody>
      </p:sp>
      <p:sp>
        <p:nvSpPr>
          <p:cNvPr id="6" name="Footer Placeholder 5">
            <a:extLst>
              <a:ext uri="{FF2B5EF4-FFF2-40B4-BE49-F238E27FC236}">
                <a16:creationId xmlns:a16="http://schemas.microsoft.com/office/drawing/2014/main" id="{C89EF33D-B317-9FA7-FCD2-BB2D539BAD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C0882-05E7-C4C9-5191-72AFA54EA525}"/>
              </a:ext>
            </a:extLst>
          </p:cNvPr>
          <p:cNvSpPr>
            <a:spLocks noGrp="1"/>
          </p:cNvSpPr>
          <p:nvPr>
            <p:ph type="sldNum" sz="quarter" idx="12"/>
          </p:nvPr>
        </p:nvSpPr>
        <p:spPr/>
        <p:txBody>
          <a:bodyPr/>
          <a:lstStyle/>
          <a:p>
            <a:fld id="{1D81F35D-2D19-824F-B46D-0CAFDEE97AE4}" type="slidenum">
              <a:rPr lang="en-US" smtClean="0"/>
              <a:t>‹#›</a:t>
            </a:fld>
            <a:endParaRPr lang="en-US"/>
          </a:p>
        </p:txBody>
      </p:sp>
    </p:spTree>
    <p:extLst>
      <p:ext uri="{BB962C8B-B14F-4D97-AF65-F5344CB8AC3E}">
        <p14:creationId xmlns:p14="http://schemas.microsoft.com/office/powerpoint/2010/main" val="1313403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CF4A9-0B04-78D0-3DF9-34F2728346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BEC42-F8D1-252B-01EC-16A2E8FD9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58D241-A720-28A3-E180-95A0E54107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98EF7B-4826-EBCF-6702-6F2456D973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3258D8-5AFD-6881-022F-84B02F0851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0A5FF8-C2D8-6D75-A69C-9F43C5818C0A}"/>
              </a:ext>
            </a:extLst>
          </p:cNvPr>
          <p:cNvSpPr>
            <a:spLocks noGrp="1"/>
          </p:cNvSpPr>
          <p:nvPr>
            <p:ph type="dt" sz="half" idx="10"/>
          </p:nvPr>
        </p:nvSpPr>
        <p:spPr/>
        <p:txBody>
          <a:bodyPr/>
          <a:lstStyle/>
          <a:p>
            <a:fld id="{39085B97-5F38-B44B-8D7A-68CF464F7CDC}" type="datetimeFigureOut">
              <a:rPr lang="en-US" smtClean="0"/>
              <a:t>10/27/25</a:t>
            </a:fld>
            <a:endParaRPr lang="en-US"/>
          </a:p>
        </p:txBody>
      </p:sp>
      <p:sp>
        <p:nvSpPr>
          <p:cNvPr id="8" name="Footer Placeholder 7">
            <a:extLst>
              <a:ext uri="{FF2B5EF4-FFF2-40B4-BE49-F238E27FC236}">
                <a16:creationId xmlns:a16="http://schemas.microsoft.com/office/drawing/2014/main" id="{98834A7A-7A9A-8FC7-71C5-ECB7497D39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D4828D-51C2-C5D8-73D2-03089FED9D01}"/>
              </a:ext>
            </a:extLst>
          </p:cNvPr>
          <p:cNvSpPr>
            <a:spLocks noGrp="1"/>
          </p:cNvSpPr>
          <p:nvPr>
            <p:ph type="sldNum" sz="quarter" idx="12"/>
          </p:nvPr>
        </p:nvSpPr>
        <p:spPr/>
        <p:txBody>
          <a:bodyPr/>
          <a:lstStyle/>
          <a:p>
            <a:fld id="{1D81F35D-2D19-824F-B46D-0CAFDEE97AE4}" type="slidenum">
              <a:rPr lang="en-US" smtClean="0"/>
              <a:t>‹#›</a:t>
            </a:fld>
            <a:endParaRPr lang="en-US"/>
          </a:p>
        </p:txBody>
      </p:sp>
    </p:spTree>
    <p:extLst>
      <p:ext uri="{BB962C8B-B14F-4D97-AF65-F5344CB8AC3E}">
        <p14:creationId xmlns:p14="http://schemas.microsoft.com/office/powerpoint/2010/main" val="384617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1E59E-F269-9AF6-010F-70DC9BE07D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FAF5BF-CB76-695D-C5D1-CDE4B1073DEB}"/>
              </a:ext>
            </a:extLst>
          </p:cNvPr>
          <p:cNvSpPr>
            <a:spLocks noGrp="1"/>
          </p:cNvSpPr>
          <p:nvPr>
            <p:ph type="dt" sz="half" idx="10"/>
          </p:nvPr>
        </p:nvSpPr>
        <p:spPr/>
        <p:txBody>
          <a:bodyPr/>
          <a:lstStyle/>
          <a:p>
            <a:fld id="{39085B97-5F38-B44B-8D7A-68CF464F7CDC}" type="datetimeFigureOut">
              <a:rPr lang="en-US" smtClean="0"/>
              <a:t>10/27/25</a:t>
            </a:fld>
            <a:endParaRPr lang="en-US"/>
          </a:p>
        </p:txBody>
      </p:sp>
      <p:sp>
        <p:nvSpPr>
          <p:cNvPr id="4" name="Footer Placeholder 3">
            <a:extLst>
              <a:ext uri="{FF2B5EF4-FFF2-40B4-BE49-F238E27FC236}">
                <a16:creationId xmlns:a16="http://schemas.microsoft.com/office/drawing/2014/main" id="{97F74217-A527-28CB-460A-6B7F211C8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C84D1-3C6B-17CF-4C86-66BBC9DD2463}"/>
              </a:ext>
            </a:extLst>
          </p:cNvPr>
          <p:cNvSpPr>
            <a:spLocks noGrp="1"/>
          </p:cNvSpPr>
          <p:nvPr>
            <p:ph type="sldNum" sz="quarter" idx="12"/>
          </p:nvPr>
        </p:nvSpPr>
        <p:spPr/>
        <p:txBody>
          <a:bodyPr/>
          <a:lstStyle/>
          <a:p>
            <a:fld id="{1D81F35D-2D19-824F-B46D-0CAFDEE97AE4}" type="slidenum">
              <a:rPr lang="en-US" smtClean="0"/>
              <a:t>‹#›</a:t>
            </a:fld>
            <a:endParaRPr lang="en-US"/>
          </a:p>
        </p:txBody>
      </p:sp>
    </p:spTree>
    <p:extLst>
      <p:ext uri="{BB962C8B-B14F-4D97-AF65-F5344CB8AC3E}">
        <p14:creationId xmlns:p14="http://schemas.microsoft.com/office/powerpoint/2010/main" val="1166454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C1F43-2580-023E-618A-8570A88348C9}"/>
              </a:ext>
            </a:extLst>
          </p:cNvPr>
          <p:cNvSpPr>
            <a:spLocks noGrp="1"/>
          </p:cNvSpPr>
          <p:nvPr>
            <p:ph type="dt" sz="half" idx="10"/>
          </p:nvPr>
        </p:nvSpPr>
        <p:spPr/>
        <p:txBody>
          <a:bodyPr/>
          <a:lstStyle/>
          <a:p>
            <a:fld id="{39085B97-5F38-B44B-8D7A-68CF464F7CDC}" type="datetimeFigureOut">
              <a:rPr lang="en-US" smtClean="0"/>
              <a:t>10/27/25</a:t>
            </a:fld>
            <a:endParaRPr lang="en-US"/>
          </a:p>
        </p:txBody>
      </p:sp>
      <p:sp>
        <p:nvSpPr>
          <p:cNvPr id="3" name="Footer Placeholder 2">
            <a:extLst>
              <a:ext uri="{FF2B5EF4-FFF2-40B4-BE49-F238E27FC236}">
                <a16:creationId xmlns:a16="http://schemas.microsoft.com/office/drawing/2014/main" id="{C49FCB21-C562-00C1-72DA-786D1689B9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86D4BB-59E7-FD58-CC92-62C47D474E0D}"/>
              </a:ext>
            </a:extLst>
          </p:cNvPr>
          <p:cNvSpPr>
            <a:spLocks noGrp="1"/>
          </p:cNvSpPr>
          <p:nvPr>
            <p:ph type="sldNum" sz="quarter" idx="12"/>
          </p:nvPr>
        </p:nvSpPr>
        <p:spPr/>
        <p:txBody>
          <a:bodyPr/>
          <a:lstStyle/>
          <a:p>
            <a:fld id="{1D81F35D-2D19-824F-B46D-0CAFDEE97AE4}" type="slidenum">
              <a:rPr lang="en-US" smtClean="0"/>
              <a:t>‹#›</a:t>
            </a:fld>
            <a:endParaRPr lang="en-US"/>
          </a:p>
        </p:txBody>
      </p:sp>
    </p:spTree>
    <p:extLst>
      <p:ext uri="{BB962C8B-B14F-4D97-AF65-F5344CB8AC3E}">
        <p14:creationId xmlns:p14="http://schemas.microsoft.com/office/powerpoint/2010/main" val="38102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7F69-8CFA-A8E5-0DD8-C19B492CE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D75F0E-4543-4641-C24D-8572550D70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BFC979-09D5-25D3-4529-188BE757D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9D3D4C-8A24-518E-20DD-398130857783}"/>
              </a:ext>
            </a:extLst>
          </p:cNvPr>
          <p:cNvSpPr>
            <a:spLocks noGrp="1"/>
          </p:cNvSpPr>
          <p:nvPr>
            <p:ph type="dt" sz="half" idx="10"/>
          </p:nvPr>
        </p:nvSpPr>
        <p:spPr/>
        <p:txBody>
          <a:bodyPr/>
          <a:lstStyle/>
          <a:p>
            <a:fld id="{39085B97-5F38-B44B-8D7A-68CF464F7CDC}" type="datetimeFigureOut">
              <a:rPr lang="en-US" smtClean="0"/>
              <a:t>10/27/25</a:t>
            </a:fld>
            <a:endParaRPr lang="en-US"/>
          </a:p>
        </p:txBody>
      </p:sp>
      <p:sp>
        <p:nvSpPr>
          <p:cNvPr id="6" name="Footer Placeholder 5">
            <a:extLst>
              <a:ext uri="{FF2B5EF4-FFF2-40B4-BE49-F238E27FC236}">
                <a16:creationId xmlns:a16="http://schemas.microsoft.com/office/drawing/2014/main" id="{BEFAF14D-D4AB-DC62-2833-3756E0006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932FA3-8C8B-34B8-F1AB-E6845356D1C6}"/>
              </a:ext>
            </a:extLst>
          </p:cNvPr>
          <p:cNvSpPr>
            <a:spLocks noGrp="1"/>
          </p:cNvSpPr>
          <p:nvPr>
            <p:ph type="sldNum" sz="quarter" idx="12"/>
          </p:nvPr>
        </p:nvSpPr>
        <p:spPr/>
        <p:txBody>
          <a:bodyPr/>
          <a:lstStyle/>
          <a:p>
            <a:fld id="{1D81F35D-2D19-824F-B46D-0CAFDEE97AE4}" type="slidenum">
              <a:rPr lang="en-US" smtClean="0"/>
              <a:t>‹#›</a:t>
            </a:fld>
            <a:endParaRPr lang="en-US"/>
          </a:p>
        </p:txBody>
      </p:sp>
    </p:spTree>
    <p:extLst>
      <p:ext uri="{BB962C8B-B14F-4D97-AF65-F5344CB8AC3E}">
        <p14:creationId xmlns:p14="http://schemas.microsoft.com/office/powerpoint/2010/main" val="2276413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8CF39-59E2-3C2C-ED74-6A5B29EB8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163374-6202-ECC2-89DC-8049B6ED45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285C6-9539-BB43-FA7A-93AB4BCFD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98DA97-9CD2-6D47-5040-C0F8305DD118}"/>
              </a:ext>
            </a:extLst>
          </p:cNvPr>
          <p:cNvSpPr>
            <a:spLocks noGrp="1"/>
          </p:cNvSpPr>
          <p:nvPr>
            <p:ph type="dt" sz="half" idx="10"/>
          </p:nvPr>
        </p:nvSpPr>
        <p:spPr/>
        <p:txBody>
          <a:bodyPr/>
          <a:lstStyle/>
          <a:p>
            <a:fld id="{39085B97-5F38-B44B-8D7A-68CF464F7CDC}" type="datetimeFigureOut">
              <a:rPr lang="en-US" smtClean="0"/>
              <a:t>10/27/25</a:t>
            </a:fld>
            <a:endParaRPr lang="en-US"/>
          </a:p>
        </p:txBody>
      </p:sp>
      <p:sp>
        <p:nvSpPr>
          <p:cNvPr id="6" name="Footer Placeholder 5">
            <a:extLst>
              <a:ext uri="{FF2B5EF4-FFF2-40B4-BE49-F238E27FC236}">
                <a16:creationId xmlns:a16="http://schemas.microsoft.com/office/drawing/2014/main" id="{976BA73A-FE37-CFEF-9459-BADDAEE59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FFCE3C-4B89-B652-4E03-29581FBCE787}"/>
              </a:ext>
            </a:extLst>
          </p:cNvPr>
          <p:cNvSpPr>
            <a:spLocks noGrp="1"/>
          </p:cNvSpPr>
          <p:nvPr>
            <p:ph type="sldNum" sz="quarter" idx="12"/>
          </p:nvPr>
        </p:nvSpPr>
        <p:spPr/>
        <p:txBody>
          <a:bodyPr/>
          <a:lstStyle/>
          <a:p>
            <a:fld id="{1D81F35D-2D19-824F-B46D-0CAFDEE97AE4}" type="slidenum">
              <a:rPr lang="en-US" smtClean="0"/>
              <a:t>‹#›</a:t>
            </a:fld>
            <a:endParaRPr lang="en-US"/>
          </a:p>
        </p:txBody>
      </p:sp>
    </p:spTree>
    <p:extLst>
      <p:ext uri="{BB962C8B-B14F-4D97-AF65-F5344CB8AC3E}">
        <p14:creationId xmlns:p14="http://schemas.microsoft.com/office/powerpoint/2010/main" val="3540697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F90263-6F84-0E0D-585B-26915A2B84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04FE2C-5F7A-E879-9FD3-DEE7CFE37B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7914D-95F1-F99A-A3C9-43101960CE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085B97-5F38-B44B-8D7A-68CF464F7CDC}" type="datetimeFigureOut">
              <a:rPr lang="en-US" smtClean="0"/>
              <a:t>10/27/25</a:t>
            </a:fld>
            <a:endParaRPr lang="en-US"/>
          </a:p>
        </p:txBody>
      </p:sp>
      <p:sp>
        <p:nvSpPr>
          <p:cNvPr id="5" name="Footer Placeholder 4">
            <a:extLst>
              <a:ext uri="{FF2B5EF4-FFF2-40B4-BE49-F238E27FC236}">
                <a16:creationId xmlns:a16="http://schemas.microsoft.com/office/drawing/2014/main" id="{64C87DAF-8E17-2695-E47C-3635B4BB81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9A52C1-9558-4B8B-B3C1-ED082E7A97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81F35D-2D19-824F-B46D-0CAFDEE97AE4}" type="slidenum">
              <a:rPr lang="en-US" smtClean="0"/>
              <a:t>‹#›</a:t>
            </a:fld>
            <a:endParaRPr lang="en-US"/>
          </a:p>
        </p:txBody>
      </p:sp>
    </p:spTree>
    <p:extLst>
      <p:ext uri="{BB962C8B-B14F-4D97-AF65-F5344CB8AC3E}">
        <p14:creationId xmlns:p14="http://schemas.microsoft.com/office/powerpoint/2010/main" val="1715070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svg"/><Relationship Id="rId3" Type="http://schemas.openxmlformats.org/officeDocument/2006/relationships/image" Target="../media/image17.png"/><Relationship Id="rId21" Type="http://schemas.openxmlformats.org/officeDocument/2006/relationships/image" Target="../media/image30.png"/><Relationship Id="rId7" Type="http://schemas.openxmlformats.org/officeDocument/2006/relationships/diagramColors" Target="../diagrams/colors1.xml"/><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20.png"/><Relationship Id="rId24" Type="http://schemas.openxmlformats.org/officeDocument/2006/relationships/image" Target="../media/image33.svg"/><Relationship Id="rId32" Type="http://schemas.openxmlformats.org/officeDocument/2006/relationships/image" Target="../media/image41.svg"/><Relationship Id="rId5" Type="http://schemas.openxmlformats.org/officeDocument/2006/relationships/diagramLayout" Target="../diagrams/layout1.xml"/><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10" Type="http://schemas.openxmlformats.org/officeDocument/2006/relationships/image" Target="../media/image19.sv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diagramData" Target="../diagrams/data1.xml"/><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36.png"/><Relationship Id="rId30"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3" Type="http://schemas.openxmlformats.org/officeDocument/2006/relationships/image" Target="../media/image54.svg"/><Relationship Id="rId18" Type="http://schemas.openxmlformats.org/officeDocument/2006/relationships/image" Target="../media/image59.png"/><Relationship Id="rId26" Type="http://schemas.openxmlformats.org/officeDocument/2006/relationships/image" Target="../media/image67.png"/><Relationship Id="rId39" Type="http://schemas.openxmlformats.org/officeDocument/2006/relationships/image" Target="../media/image80.svg"/><Relationship Id="rId21" Type="http://schemas.openxmlformats.org/officeDocument/2006/relationships/image" Target="../media/image62.svg"/><Relationship Id="rId34" Type="http://schemas.openxmlformats.org/officeDocument/2006/relationships/image" Target="../media/image75.png"/><Relationship Id="rId42" Type="http://schemas.openxmlformats.org/officeDocument/2006/relationships/image" Target="../media/image83.png"/><Relationship Id="rId47" Type="http://schemas.openxmlformats.org/officeDocument/2006/relationships/image" Target="../media/image88.svg"/><Relationship Id="rId50" Type="http://schemas.openxmlformats.org/officeDocument/2006/relationships/image" Target="../media/image91.png"/><Relationship Id="rId7" Type="http://schemas.openxmlformats.org/officeDocument/2006/relationships/image" Target="../media/image48.svg"/><Relationship Id="rId2" Type="http://schemas.openxmlformats.org/officeDocument/2006/relationships/notesSlide" Target="../notesSlides/notesSlide9.xml"/><Relationship Id="rId16" Type="http://schemas.openxmlformats.org/officeDocument/2006/relationships/image" Target="../media/image57.png"/><Relationship Id="rId29" Type="http://schemas.openxmlformats.org/officeDocument/2006/relationships/image" Target="../media/image70.svg"/><Relationship Id="rId11" Type="http://schemas.openxmlformats.org/officeDocument/2006/relationships/image" Target="../media/image52.svg"/><Relationship Id="rId24" Type="http://schemas.openxmlformats.org/officeDocument/2006/relationships/image" Target="../media/image65.png"/><Relationship Id="rId32" Type="http://schemas.openxmlformats.org/officeDocument/2006/relationships/image" Target="../media/image73.png"/><Relationship Id="rId37" Type="http://schemas.openxmlformats.org/officeDocument/2006/relationships/image" Target="../media/image78.svg"/><Relationship Id="rId40" Type="http://schemas.openxmlformats.org/officeDocument/2006/relationships/image" Target="../media/image81.png"/><Relationship Id="rId45" Type="http://schemas.openxmlformats.org/officeDocument/2006/relationships/image" Target="../media/image86.svg"/><Relationship Id="rId5" Type="http://schemas.openxmlformats.org/officeDocument/2006/relationships/image" Target="../media/image46.svg"/><Relationship Id="rId15" Type="http://schemas.openxmlformats.org/officeDocument/2006/relationships/image" Target="../media/image56.svg"/><Relationship Id="rId23" Type="http://schemas.openxmlformats.org/officeDocument/2006/relationships/image" Target="../media/image64.svg"/><Relationship Id="rId28" Type="http://schemas.openxmlformats.org/officeDocument/2006/relationships/image" Target="../media/image69.png"/><Relationship Id="rId36" Type="http://schemas.openxmlformats.org/officeDocument/2006/relationships/image" Target="../media/image77.png"/><Relationship Id="rId49" Type="http://schemas.openxmlformats.org/officeDocument/2006/relationships/image" Target="../media/image90.svg"/><Relationship Id="rId10" Type="http://schemas.openxmlformats.org/officeDocument/2006/relationships/image" Target="../media/image51.png"/><Relationship Id="rId19" Type="http://schemas.openxmlformats.org/officeDocument/2006/relationships/image" Target="../media/image60.svg"/><Relationship Id="rId31" Type="http://schemas.openxmlformats.org/officeDocument/2006/relationships/image" Target="../media/image72.svg"/><Relationship Id="rId44" Type="http://schemas.openxmlformats.org/officeDocument/2006/relationships/image" Target="../media/image85.png"/><Relationship Id="rId52" Type="http://schemas.openxmlformats.org/officeDocument/2006/relationships/image" Target="../media/image93.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svg"/><Relationship Id="rId30" Type="http://schemas.openxmlformats.org/officeDocument/2006/relationships/image" Target="../media/image71.png"/><Relationship Id="rId35" Type="http://schemas.openxmlformats.org/officeDocument/2006/relationships/image" Target="../media/image76.svg"/><Relationship Id="rId43" Type="http://schemas.openxmlformats.org/officeDocument/2006/relationships/image" Target="../media/image84.svg"/><Relationship Id="rId48" Type="http://schemas.openxmlformats.org/officeDocument/2006/relationships/image" Target="../media/image89.png"/><Relationship Id="rId8" Type="http://schemas.openxmlformats.org/officeDocument/2006/relationships/image" Target="../media/image49.png"/><Relationship Id="rId51" Type="http://schemas.openxmlformats.org/officeDocument/2006/relationships/image" Target="../media/image92.svg"/><Relationship Id="rId3" Type="http://schemas.openxmlformats.org/officeDocument/2006/relationships/image" Target="../media/image44.jpeg"/><Relationship Id="rId12" Type="http://schemas.openxmlformats.org/officeDocument/2006/relationships/image" Target="../media/image53.png"/><Relationship Id="rId17" Type="http://schemas.openxmlformats.org/officeDocument/2006/relationships/image" Target="../media/image58.svg"/><Relationship Id="rId25" Type="http://schemas.openxmlformats.org/officeDocument/2006/relationships/image" Target="../media/image66.svg"/><Relationship Id="rId33" Type="http://schemas.openxmlformats.org/officeDocument/2006/relationships/image" Target="../media/image74.svg"/><Relationship Id="rId38" Type="http://schemas.openxmlformats.org/officeDocument/2006/relationships/image" Target="../media/image79.png"/><Relationship Id="rId46" Type="http://schemas.openxmlformats.org/officeDocument/2006/relationships/image" Target="../media/image87.png"/><Relationship Id="rId20" Type="http://schemas.openxmlformats.org/officeDocument/2006/relationships/image" Target="../media/image61.png"/><Relationship Id="rId41" Type="http://schemas.openxmlformats.org/officeDocument/2006/relationships/image" Target="../media/image82.svg"/><Relationship Id="rId1" Type="http://schemas.openxmlformats.org/officeDocument/2006/relationships/slideLayout" Target="../slideLayouts/slideLayout2.xml"/><Relationship Id="rId6"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www.bestcare.org/CC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www.ruralhealthinfo.org/charts/7?state=NE"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B9955-26CF-EDD4-3172-863489AF897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1AB43E2-2818-96DE-BE2F-59EA29CCBC60}"/>
              </a:ext>
            </a:extLst>
          </p:cNvPr>
          <p:cNvSpPr>
            <a:spLocks noGrp="1"/>
          </p:cNvSpPr>
          <p:nvPr>
            <p:ph type="subTitle" idx="1"/>
          </p:nvPr>
        </p:nvSpPr>
        <p:spPr/>
        <p:txBody>
          <a:bodyPr/>
          <a:lstStyle/>
          <a:p>
            <a:endParaRPr lang="en-US"/>
          </a:p>
        </p:txBody>
      </p:sp>
      <p:pic>
        <p:nvPicPr>
          <p:cNvPr id="5" name="Picture 4" descr="A close-up of a medical information&#10;&#10;AI-generated content may be incorrect.">
            <a:extLst>
              <a:ext uri="{FF2B5EF4-FFF2-40B4-BE49-F238E27FC236}">
                <a16:creationId xmlns:a16="http://schemas.microsoft.com/office/drawing/2014/main" id="{C6673005-CE24-5C85-F44A-F6EC3783507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230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64F7E-7F7E-02E7-4F29-2D7CAD23838B}"/>
              </a:ext>
            </a:extLst>
          </p:cNvPr>
          <p:cNvPicPr>
            <a:picLocks noGrp="1" noRot="1" noChangeAspect="1" noMove="1" noResize="1" noEditPoints="1" noAdjustHandles="1" noChangeArrowheads="1" noChangeShapeType="1" noCrop="1"/>
          </p:cNvPicPr>
          <p:nvPr/>
        </p:nvPicPr>
        <p:blipFill>
          <a:blip r:embed="rId3"/>
          <a:stretch>
            <a:fillRect/>
          </a:stretch>
        </p:blipFill>
        <p:spPr>
          <a:xfrm>
            <a:off x="-32017" y="0"/>
            <a:ext cx="12256034" cy="6858000"/>
          </a:xfrm>
          <a:prstGeom prst="rect">
            <a:avLst/>
          </a:prstGeom>
        </p:spPr>
      </p:pic>
      <p:sp>
        <p:nvSpPr>
          <p:cNvPr id="4" name="Title 1">
            <a:extLst>
              <a:ext uri="{FF2B5EF4-FFF2-40B4-BE49-F238E27FC236}">
                <a16:creationId xmlns:a16="http://schemas.microsoft.com/office/drawing/2014/main" id="{CD3ACE97-9129-A1C0-4682-13A0836CD8F7}"/>
              </a:ext>
            </a:extLst>
          </p:cNvPr>
          <p:cNvSpPr txBox="1">
            <a:spLocks/>
          </p:cNvSpPr>
          <p:nvPr/>
        </p:nvSpPr>
        <p:spPr>
          <a:xfrm>
            <a:off x="123838" y="-47132"/>
            <a:ext cx="7828668" cy="6343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2"/>
                </a:solidFill>
                <a:latin typeface="Century Schoolbook" panose="02040604050505020304" pitchFamily="18"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C5E6E6"/>
                </a:solidFill>
                <a:effectLst/>
                <a:uLnTx/>
                <a:uFillTx/>
                <a:latin typeface="Helvetica" panose="020B0604020202020204" pitchFamily="34" charset="0"/>
                <a:ea typeface="+mj-ea"/>
                <a:cs typeface="Helvetica" panose="020B0604020202020204" pitchFamily="34" charset="0"/>
              </a:rPr>
              <a:t>Behavioral Health &amp; Wellness Center</a:t>
            </a:r>
          </a:p>
        </p:txBody>
      </p:sp>
      <p:sp>
        <p:nvSpPr>
          <p:cNvPr id="5" name="Title 1">
            <a:extLst>
              <a:ext uri="{FF2B5EF4-FFF2-40B4-BE49-F238E27FC236}">
                <a16:creationId xmlns:a16="http://schemas.microsoft.com/office/drawing/2014/main" id="{D829199D-E038-8C87-81BA-13A8D1A1B488}"/>
              </a:ext>
            </a:extLst>
          </p:cNvPr>
          <p:cNvSpPr txBox="1">
            <a:spLocks/>
          </p:cNvSpPr>
          <p:nvPr/>
        </p:nvSpPr>
        <p:spPr>
          <a:xfrm>
            <a:off x="803396" y="248613"/>
            <a:ext cx="7828668" cy="6343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2"/>
                </a:solidFill>
                <a:latin typeface="Century Schoolbook" panose="02040604050505020304" pitchFamily="18"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1" u="none" strike="noStrike" kern="1200" cap="none" spc="0" normalizeH="0" baseline="0" noProof="0">
                <a:ln>
                  <a:noFill/>
                </a:ln>
                <a:solidFill>
                  <a:srgbClr val="C5E6E6"/>
                </a:solidFill>
                <a:effectLst/>
                <a:uLnTx/>
                <a:uFillTx/>
                <a:latin typeface="Calibri Light" panose="020F0302020204030204" pitchFamily="34" charset="0"/>
                <a:ea typeface="+mj-ea"/>
                <a:cs typeface="Calibri Light" panose="020F0302020204030204" pitchFamily="34" charset="0"/>
              </a:rPr>
              <a:t>SERVICES &amp; LEVELS OF CARE</a:t>
            </a:r>
          </a:p>
        </p:txBody>
      </p:sp>
      <p:grpSp>
        <p:nvGrpSpPr>
          <p:cNvPr id="2" name="Group 1">
            <a:extLst>
              <a:ext uri="{FF2B5EF4-FFF2-40B4-BE49-F238E27FC236}">
                <a16:creationId xmlns:a16="http://schemas.microsoft.com/office/drawing/2014/main" id="{F568D5BF-245C-024E-B384-45096B191026}"/>
              </a:ext>
            </a:extLst>
          </p:cNvPr>
          <p:cNvGrpSpPr/>
          <p:nvPr/>
        </p:nvGrpSpPr>
        <p:grpSpPr>
          <a:xfrm>
            <a:off x="234410" y="1349891"/>
            <a:ext cx="11723179" cy="5420560"/>
            <a:chOff x="276447" y="1165065"/>
            <a:chExt cx="11723179" cy="5463573"/>
          </a:xfrm>
        </p:grpSpPr>
        <p:graphicFrame>
          <p:nvGraphicFramePr>
            <p:cNvPr id="6" name="Diagram 5">
              <a:extLst>
                <a:ext uri="{FF2B5EF4-FFF2-40B4-BE49-F238E27FC236}">
                  <a16:creationId xmlns:a16="http://schemas.microsoft.com/office/drawing/2014/main" id="{8FEC0C8D-A66D-4F93-7FA5-B40A58A7717F}"/>
                </a:ext>
              </a:extLst>
            </p:cNvPr>
            <p:cNvGraphicFramePr/>
            <p:nvPr/>
          </p:nvGraphicFramePr>
          <p:xfrm>
            <a:off x="287080" y="1165065"/>
            <a:ext cx="11685182" cy="5463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2DD23868-C329-D7BC-8ACE-749E146A0D5F}"/>
                </a:ext>
              </a:extLst>
            </p:cNvPr>
            <p:cNvSpPr txBox="1"/>
            <p:nvPr/>
          </p:nvSpPr>
          <p:spPr>
            <a:xfrm>
              <a:off x="276447" y="1931665"/>
              <a:ext cx="1922318" cy="400110"/>
            </a:xfrm>
            <a:prstGeom prst="rect">
              <a:avLst/>
            </a:prstGeom>
            <a:noFill/>
          </p:spPr>
          <p:txBody>
            <a:bodyPr wrap="square" rtlCol="0">
              <a:spAutoFit/>
            </a:bodyPr>
            <a:lstStyle/>
            <a:p>
              <a:pPr algn="ctr"/>
              <a:r>
                <a:rPr lang="en-US" sz="2000" b="1">
                  <a:solidFill>
                    <a:schemeClr val="bg1"/>
                  </a:solidFill>
                </a:rPr>
                <a:t>Primary Care</a:t>
              </a:r>
            </a:p>
          </p:txBody>
        </p:sp>
        <p:sp>
          <p:nvSpPr>
            <p:cNvPr id="8" name="TextBox 7">
              <a:extLst>
                <a:ext uri="{FF2B5EF4-FFF2-40B4-BE49-F238E27FC236}">
                  <a16:creationId xmlns:a16="http://schemas.microsoft.com/office/drawing/2014/main" id="{5D3E5A74-2E0E-CF75-A8B0-B9DAF5C2A8A7}"/>
                </a:ext>
              </a:extLst>
            </p:cNvPr>
            <p:cNvSpPr txBox="1"/>
            <p:nvPr/>
          </p:nvSpPr>
          <p:spPr>
            <a:xfrm>
              <a:off x="2295350" y="1612802"/>
              <a:ext cx="1813215" cy="1023722"/>
            </a:xfrm>
            <a:prstGeom prst="rect">
              <a:avLst/>
            </a:prstGeom>
            <a:noFill/>
          </p:spPr>
          <p:txBody>
            <a:bodyPr wrap="square" rtlCol="0">
              <a:spAutoFit/>
            </a:bodyPr>
            <a:lstStyle/>
            <a:p>
              <a:pPr algn="ctr"/>
              <a:r>
                <a:rPr lang="en-US" sz="2000" b="1">
                  <a:solidFill>
                    <a:schemeClr val="bg1"/>
                  </a:solidFill>
                </a:rPr>
                <a:t>Crisis Assessment Center</a:t>
              </a:r>
            </a:p>
          </p:txBody>
        </p:sp>
        <p:grpSp>
          <p:nvGrpSpPr>
            <p:cNvPr id="9" name="Group 8">
              <a:extLst>
                <a:ext uri="{FF2B5EF4-FFF2-40B4-BE49-F238E27FC236}">
                  <a16:creationId xmlns:a16="http://schemas.microsoft.com/office/drawing/2014/main" id="{61D9235D-07BA-EBC9-857C-7DF9AF2B72DB}"/>
                </a:ext>
              </a:extLst>
            </p:cNvPr>
            <p:cNvGrpSpPr/>
            <p:nvPr/>
          </p:nvGrpSpPr>
          <p:grpSpPr>
            <a:xfrm>
              <a:off x="6252097" y="1351292"/>
              <a:ext cx="3662225" cy="515002"/>
              <a:chOff x="4384588" y="476003"/>
              <a:chExt cx="3635478" cy="515002"/>
            </a:xfrm>
          </p:grpSpPr>
          <p:sp>
            <p:nvSpPr>
              <p:cNvPr id="45" name="Rectangle: Rounded Corners 44">
                <a:extLst>
                  <a:ext uri="{FF2B5EF4-FFF2-40B4-BE49-F238E27FC236}">
                    <a16:creationId xmlns:a16="http://schemas.microsoft.com/office/drawing/2014/main" id="{113351AC-58F5-2874-EB7E-B898F63358BA}"/>
                  </a:ext>
                </a:extLst>
              </p:cNvPr>
              <p:cNvSpPr/>
              <p:nvPr/>
            </p:nvSpPr>
            <p:spPr>
              <a:xfrm>
                <a:off x="4384588" y="476003"/>
                <a:ext cx="3635478" cy="515002"/>
              </a:xfrm>
              <a:prstGeom prst="roundRect">
                <a:avLst>
                  <a:gd name="adj" fmla="val 33171"/>
                </a:avLst>
              </a:prstGeom>
              <a:solidFill>
                <a:schemeClr val="bg1"/>
              </a:solidFill>
              <a:ln w="28575">
                <a:solidFill>
                  <a:srgbClr val="00AE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AEAC"/>
                  </a:solidFill>
                </a:endParaRPr>
              </a:p>
            </p:txBody>
          </p:sp>
          <p:sp>
            <p:nvSpPr>
              <p:cNvPr id="46" name="TextBox 45">
                <a:extLst>
                  <a:ext uri="{FF2B5EF4-FFF2-40B4-BE49-F238E27FC236}">
                    <a16:creationId xmlns:a16="http://schemas.microsoft.com/office/drawing/2014/main" id="{FCF2BEE1-8C2C-3994-1294-7A7CA5E306F3}"/>
                  </a:ext>
                </a:extLst>
              </p:cNvPr>
              <p:cNvSpPr txBox="1"/>
              <p:nvPr/>
            </p:nvSpPr>
            <p:spPr>
              <a:xfrm>
                <a:off x="4494622" y="539884"/>
                <a:ext cx="3411068" cy="403285"/>
              </a:xfrm>
              <a:prstGeom prst="rect">
                <a:avLst/>
              </a:prstGeom>
              <a:noFill/>
              <a:ln>
                <a:noFill/>
              </a:ln>
            </p:spPr>
            <p:txBody>
              <a:bodyPr wrap="square" rtlCol="0">
                <a:spAutoFit/>
              </a:bodyPr>
              <a:lstStyle/>
              <a:p>
                <a:pPr algn="ctr"/>
                <a:r>
                  <a:rPr lang="en-US" sz="2000" b="1">
                    <a:solidFill>
                      <a:srgbClr val="00AEAC"/>
                    </a:solidFill>
                  </a:rPr>
                  <a:t>Partial Hospitalization</a:t>
                </a:r>
              </a:p>
            </p:txBody>
          </p:sp>
        </p:grpSp>
        <p:sp>
          <p:nvSpPr>
            <p:cNvPr id="10" name="TextBox 9">
              <a:extLst>
                <a:ext uri="{FF2B5EF4-FFF2-40B4-BE49-F238E27FC236}">
                  <a16:creationId xmlns:a16="http://schemas.microsoft.com/office/drawing/2014/main" id="{8EA7BD60-D966-7E9E-F654-B06624BDE4F6}"/>
                </a:ext>
              </a:extLst>
            </p:cNvPr>
            <p:cNvSpPr txBox="1"/>
            <p:nvPr/>
          </p:nvSpPr>
          <p:spPr>
            <a:xfrm>
              <a:off x="6152377" y="1931665"/>
              <a:ext cx="1922318" cy="400110"/>
            </a:xfrm>
            <a:prstGeom prst="rect">
              <a:avLst/>
            </a:prstGeom>
            <a:noFill/>
          </p:spPr>
          <p:txBody>
            <a:bodyPr wrap="square" rtlCol="0">
              <a:spAutoFit/>
            </a:bodyPr>
            <a:lstStyle/>
            <a:p>
              <a:pPr algn="ctr"/>
              <a:r>
                <a:rPr lang="en-US" sz="2000" b="1">
                  <a:solidFill>
                    <a:schemeClr val="bg1"/>
                  </a:solidFill>
                </a:rPr>
                <a:t>Mental Health</a:t>
              </a:r>
            </a:p>
          </p:txBody>
        </p:sp>
        <p:sp>
          <p:nvSpPr>
            <p:cNvPr id="11" name="TextBox 10">
              <a:extLst>
                <a:ext uri="{FF2B5EF4-FFF2-40B4-BE49-F238E27FC236}">
                  <a16:creationId xmlns:a16="http://schemas.microsoft.com/office/drawing/2014/main" id="{50EC85AE-991D-CD0A-9B68-1DD2C3121449}"/>
                </a:ext>
              </a:extLst>
            </p:cNvPr>
            <p:cNvSpPr txBox="1"/>
            <p:nvPr/>
          </p:nvSpPr>
          <p:spPr>
            <a:xfrm>
              <a:off x="8076631" y="1931665"/>
              <a:ext cx="1976787" cy="400110"/>
            </a:xfrm>
            <a:prstGeom prst="rect">
              <a:avLst/>
            </a:prstGeom>
            <a:noFill/>
          </p:spPr>
          <p:txBody>
            <a:bodyPr wrap="square" rtlCol="0">
              <a:spAutoFit/>
            </a:bodyPr>
            <a:lstStyle/>
            <a:p>
              <a:pPr algn="ctr"/>
              <a:r>
                <a:rPr lang="en-US" sz="2000" b="1">
                  <a:solidFill>
                    <a:schemeClr val="bg1"/>
                  </a:solidFill>
                </a:rPr>
                <a:t>Eating Disorder</a:t>
              </a:r>
            </a:p>
          </p:txBody>
        </p:sp>
        <p:sp>
          <p:nvSpPr>
            <p:cNvPr id="12" name="TextBox 11">
              <a:extLst>
                <a:ext uri="{FF2B5EF4-FFF2-40B4-BE49-F238E27FC236}">
                  <a16:creationId xmlns:a16="http://schemas.microsoft.com/office/drawing/2014/main" id="{EEB2694E-EF9D-D83F-10CF-A1C395B0D624}"/>
                </a:ext>
              </a:extLst>
            </p:cNvPr>
            <p:cNvSpPr txBox="1"/>
            <p:nvPr/>
          </p:nvSpPr>
          <p:spPr>
            <a:xfrm>
              <a:off x="4163518" y="1931665"/>
              <a:ext cx="1976787" cy="400110"/>
            </a:xfrm>
            <a:prstGeom prst="rect">
              <a:avLst/>
            </a:prstGeom>
            <a:noFill/>
          </p:spPr>
          <p:txBody>
            <a:bodyPr wrap="square" rtlCol="0">
              <a:spAutoFit/>
            </a:bodyPr>
            <a:lstStyle/>
            <a:p>
              <a:pPr algn="ctr"/>
              <a:r>
                <a:rPr lang="en-US" sz="2000" b="1">
                  <a:solidFill>
                    <a:schemeClr val="bg1"/>
                  </a:solidFill>
                </a:rPr>
                <a:t>Outpatient</a:t>
              </a:r>
            </a:p>
          </p:txBody>
        </p:sp>
        <p:sp>
          <p:nvSpPr>
            <p:cNvPr id="13" name="TextBox 12">
              <a:extLst>
                <a:ext uri="{FF2B5EF4-FFF2-40B4-BE49-F238E27FC236}">
                  <a16:creationId xmlns:a16="http://schemas.microsoft.com/office/drawing/2014/main" id="{5C5073DF-8B8D-6567-3403-C3C9B876CE0D}"/>
                </a:ext>
              </a:extLst>
            </p:cNvPr>
            <p:cNvSpPr txBox="1"/>
            <p:nvPr/>
          </p:nvSpPr>
          <p:spPr>
            <a:xfrm>
              <a:off x="10022839" y="1777777"/>
              <a:ext cx="1976787" cy="707886"/>
            </a:xfrm>
            <a:prstGeom prst="rect">
              <a:avLst/>
            </a:prstGeom>
            <a:noFill/>
          </p:spPr>
          <p:txBody>
            <a:bodyPr wrap="square" rtlCol="0">
              <a:spAutoFit/>
            </a:bodyPr>
            <a:lstStyle/>
            <a:p>
              <a:pPr algn="ctr"/>
              <a:r>
                <a:rPr lang="en-US" sz="2000" b="1">
                  <a:solidFill>
                    <a:schemeClr val="bg1"/>
                  </a:solidFill>
                </a:rPr>
                <a:t>Inpatient</a:t>
              </a:r>
            </a:p>
            <a:p>
              <a:pPr algn="ctr"/>
              <a:r>
                <a:rPr lang="en-US" sz="2000" b="1">
                  <a:solidFill>
                    <a:schemeClr val="bg1"/>
                  </a:solidFill>
                </a:rPr>
                <a:t>Mental Health</a:t>
              </a:r>
            </a:p>
          </p:txBody>
        </p:sp>
        <p:sp>
          <p:nvSpPr>
            <p:cNvPr id="14" name="TextBox 13">
              <a:extLst>
                <a:ext uri="{FF2B5EF4-FFF2-40B4-BE49-F238E27FC236}">
                  <a16:creationId xmlns:a16="http://schemas.microsoft.com/office/drawing/2014/main" id="{7EFEF22E-FE4F-9C63-4ECA-58EDD5FF21FA}"/>
                </a:ext>
              </a:extLst>
            </p:cNvPr>
            <p:cNvSpPr txBox="1"/>
            <p:nvPr/>
          </p:nvSpPr>
          <p:spPr>
            <a:xfrm>
              <a:off x="371052" y="4182421"/>
              <a:ext cx="1733107" cy="1954381"/>
            </a:xfrm>
            <a:prstGeom prst="rect">
              <a:avLst/>
            </a:prstGeom>
            <a:noFill/>
          </p:spPr>
          <p:txBody>
            <a:bodyPr wrap="square" lIns="91440" tIns="45720" rIns="91440" bIns="45720" rtlCol="0" anchor="t">
              <a:spAutoFit/>
            </a:bodyPr>
            <a:lstStyle/>
            <a:p>
              <a:pPr algn="ctr">
                <a:spcAft>
                  <a:spcPts val="600"/>
                </a:spcAft>
              </a:pPr>
              <a:r>
                <a:rPr lang="en-US" sz="1600" b="1">
                  <a:solidFill>
                    <a:schemeClr val="bg1"/>
                  </a:solidFill>
                </a:rPr>
                <a:t>0-19 Years</a:t>
              </a:r>
            </a:p>
            <a:p>
              <a:pPr algn="ctr">
                <a:spcAft>
                  <a:spcPts val="600"/>
                </a:spcAft>
              </a:pPr>
              <a:r>
                <a:rPr lang="en-US" sz="1600">
                  <a:solidFill>
                    <a:schemeClr val="bg1"/>
                  </a:solidFill>
                </a:rPr>
                <a:t>Well-child visits</a:t>
              </a:r>
            </a:p>
            <a:p>
              <a:pPr algn="ctr">
                <a:spcAft>
                  <a:spcPts val="600"/>
                </a:spcAft>
              </a:pPr>
              <a:r>
                <a:rPr lang="en-US" sz="1600">
                  <a:solidFill>
                    <a:schemeClr val="bg1"/>
                  </a:solidFill>
                </a:rPr>
                <a:t>Physicals</a:t>
              </a:r>
            </a:p>
            <a:p>
              <a:pPr algn="ctr">
                <a:spcAft>
                  <a:spcPts val="600"/>
                </a:spcAft>
              </a:pPr>
              <a:r>
                <a:rPr lang="en-US" sz="1600">
                  <a:solidFill>
                    <a:schemeClr val="bg1"/>
                  </a:solidFill>
                </a:rPr>
                <a:t>Screening</a:t>
              </a:r>
            </a:p>
            <a:p>
              <a:pPr algn="ctr">
                <a:spcAft>
                  <a:spcPts val="600"/>
                </a:spcAft>
              </a:pPr>
              <a:r>
                <a:rPr lang="en-US" sz="1600">
                  <a:solidFill>
                    <a:schemeClr val="bg1"/>
                  </a:solidFill>
                </a:rPr>
                <a:t>Parent Education</a:t>
              </a:r>
            </a:p>
            <a:p>
              <a:pPr algn="ctr">
                <a:spcAft>
                  <a:spcPts val="600"/>
                </a:spcAft>
              </a:pPr>
              <a:r>
                <a:rPr lang="en-US" sz="1600">
                  <a:solidFill>
                    <a:schemeClr val="bg1"/>
                  </a:solidFill>
                </a:rPr>
                <a:t>Medication </a:t>
              </a:r>
              <a:r>
                <a:rPr lang="en-US" sz="1600" err="1">
                  <a:solidFill>
                    <a:schemeClr val="bg1"/>
                  </a:solidFill>
                </a:rPr>
                <a:t>Mgmt</a:t>
              </a:r>
            </a:p>
          </p:txBody>
        </p:sp>
        <p:sp>
          <p:nvSpPr>
            <p:cNvPr id="15" name="TextBox 14">
              <a:extLst>
                <a:ext uri="{FF2B5EF4-FFF2-40B4-BE49-F238E27FC236}">
                  <a16:creationId xmlns:a16="http://schemas.microsoft.com/office/drawing/2014/main" id="{F14BB7A0-9860-8BE4-7B27-491803022FA1}"/>
                </a:ext>
              </a:extLst>
            </p:cNvPr>
            <p:cNvSpPr txBox="1"/>
            <p:nvPr/>
          </p:nvSpPr>
          <p:spPr>
            <a:xfrm>
              <a:off x="2241298" y="4182421"/>
              <a:ext cx="1906244" cy="1954381"/>
            </a:xfrm>
            <a:prstGeom prst="rect">
              <a:avLst/>
            </a:prstGeom>
            <a:noFill/>
          </p:spPr>
          <p:txBody>
            <a:bodyPr wrap="square" lIns="91440" tIns="45720" rIns="91440" bIns="45720" rtlCol="0" anchor="t">
              <a:spAutoFit/>
            </a:bodyPr>
            <a:lstStyle/>
            <a:p>
              <a:pPr algn="ctr">
                <a:spcAft>
                  <a:spcPts val="600"/>
                </a:spcAft>
              </a:pPr>
              <a:r>
                <a:rPr lang="en-US" sz="1600" b="1">
                  <a:solidFill>
                    <a:schemeClr val="bg1"/>
                  </a:solidFill>
                </a:rPr>
                <a:t>0-19 Years</a:t>
              </a:r>
            </a:p>
            <a:p>
              <a:pPr algn="ctr">
                <a:spcAft>
                  <a:spcPts val="600"/>
                </a:spcAft>
              </a:pPr>
              <a:r>
                <a:rPr lang="en-US" sz="1600">
                  <a:solidFill>
                    <a:schemeClr val="bg1"/>
                  </a:solidFill>
                </a:rPr>
                <a:t>Assessment</a:t>
              </a:r>
            </a:p>
            <a:p>
              <a:pPr algn="ctr">
                <a:spcAft>
                  <a:spcPts val="600"/>
                </a:spcAft>
              </a:pPr>
              <a:r>
                <a:rPr lang="en-US" sz="1600">
                  <a:solidFill>
                    <a:schemeClr val="bg1"/>
                  </a:solidFill>
                </a:rPr>
                <a:t>Intervention</a:t>
              </a:r>
            </a:p>
            <a:p>
              <a:pPr algn="ctr">
                <a:spcAft>
                  <a:spcPts val="600"/>
                </a:spcAft>
              </a:pPr>
              <a:r>
                <a:rPr lang="en-US" sz="1600">
                  <a:solidFill>
                    <a:schemeClr val="bg1"/>
                  </a:solidFill>
                </a:rPr>
                <a:t>Crisis Observation</a:t>
              </a:r>
            </a:p>
            <a:p>
              <a:pPr algn="ctr">
                <a:spcAft>
                  <a:spcPts val="600"/>
                </a:spcAft>
              </a:pPr>
              <a:r>
                <a:rPr lang="en-US" sz="1600">
                  <a:solidFill>
                    <a:schemeClr val="bg1"/>
                  </a:solidFill>
                </a:rPr>
                <a:t>Stabilization</a:t>
              </a:r>
            </a:p>
            <a:p>
              <a:pPr algn="ctr">
                <a:spcAft>
                  <a:spcPts val="600"/>
                </a:spcAft>
              </a:pPr>
              <a:r>
                <a:rPr lang="en-US" sz="1600">
                  <a:solidFill>
                    <a:schemeClr val="bg1"/>
                  </a:solidFill>
                </a:rPr>
                <a:t>Navigation Support</a:t>
              </a:r>
            </a:p>
          </p:txBody>
        </p:sp>
        <p:sp>
          <p:nvSpPr>
            <p:cNvPr id="16" name="TextBox 15">
              <a:extLst>
                <a:ext uri="{FF2B5EF4-FFF2-40B4-BE49-F238E27FC236}">
                  <a16:creationId xmlns:a16="http://schemas.microsoft.com/office/drawing/2014/main" id="{2EF26DD6-411D-C561-F87A-C801CA39121B}"/>
                </a:ext>
              </a:extLst>
            </p:cNvPr>
            <p:cNvSpPr txBox="1"/>
            <p:nvPr/>
          </p:nvSpPr>
          <p:spPr>
            <a:xfrm>
              <a:off x="4189756" y="4182421"/>
              <a:ext cx="1906244" cy="1631216"/>
            </a:xfrm>
            <a:prstGeom prst="rect">
              <a:avLst/>
            </a:prstGeom>
            <a:noFill/>
          </p:spPr>
          <p:txBody>
            <a:bodyPr wrap="square" lIns="91440" tIns="45720" rIns="91440" bIns="45720" rtlCol="0" anchor="t">
              <a:spAutoFit/>
            </a:bodyPr>
            <a:lstStyle/>
            <a:p>
              <a:pPr algn="ctr">
                <a:spcAft>
                  <a:spcPts val="600"/>
                </a:spcAft>
              </a:pPr>
              <a:r>
                <a:rPr lang="en-US" sz="1600" b="1">
                  <a:solidFill>
                    <a:schemeClr val="bg1"/>
                  </a:solidFill>
                </a:rPr>
                <a:t>2-19 Years</a:t>
              </a:r>
            </a:p>
            <a:p>
              <a:pPr algn="ctr">
                <a:spcAft>
                  <a:spcPts val="600"/>
                </a:spcAft>
              </a:pPr>
              <a:r>
                <a:rPr lang="en-US" sz="1600">
                  <a:solidFill>
                    <a:schemeClr val="bg1"/>
                  </a:solidFill>
                </a:rPr>
                <a:t>Family Therapy</a:t>
              </a:r>
            </a:p>
            <a:p>
              <a:pPr algn="ctr">
                <a:spcAft>
                  <a:spcPts val="600"/>
                </a:spcAft>
              </a:pPr>
              <a:r>
                <a:rPr lang="en-US" sz="1600">
                  <a:solidFill>
                    <a:schemeClr val="bg1"/>
                  </a:solidFill>
                </a:rPr>
                <a:t>Individual Therapy</a:t>
              </a:r>
            </a:p>
            <a:p>
              <a:pPr algn="ctr">
                <a:spcAft>
                  <a:spcPts val="600"/>
                </a:spcAft>
              </a:pPr>
              <a:r>
                <a:rPr lang="en-US" sz="1600">
                  <a:solidFill>
                    <a:schemeClr val="bg1"/>
                  </a:solidFill>
                </a:rPr>
                <a:t>Medication </a:t>
              </a:r>
              <a:r>
                <a:rPr lang="en-US" sz="1600" err="1">
                  <a:solidFill>
                    <a:schemeClr val="bg1"/>
                  </a:solidFill>
                </a:rPr>
                <a:t>Mgmt</a:t>
              </a:r>
            </a:p>
            <a:p>
              <a:pPr algn="ctr">
                <a:spcAft>
                  <a:spcPts val="600"/>
                </a:spcAft>
              </a:pPr>
              <a:r>
                <a:rPr lang="en-US" sz="1600">
                  <a:solidFill>
                    <a:schemeClr val="bg1"/>
                  </a:solidFill>
                </a:rPr>
                <a:t>Navigation Support</a:t>
              </a:r>
            </a:p>
          </p:txBody>
        </p:sp>
        <p:sp>
          <p:nvSpPr>
            <p:cNvPr id="17" name="TextBox 16">
              <a:extLst>
                <a:ext uri="{FF2B5EF4-FFF2-40B4-BE49-F238E27FC236}">
                  <a16:creationId xmlns:a16="http://schemas.microsoft.com/office/drawing/2014/main" id="{0A4D6C1D-C1A2-EDCE-1B96-9AA18AE367E8}"/>
                </a:ext>
              </a:extLst>
            </p:cNvPr>
            <p:cNvSpPr txBox="1"/>
            <p:nvPr/>
          </p:nvSpPr>
          <p:spPr>
            <a:xfrm>
              <a:off x="6148849" y="4182421"/>
              <a:ext cx="1906244" cy="1954381"/>
            </a:xfrm>
            <a:prstGeom prst="rect">
              <a:avLst/>
            </a:prstGeom>
            <a:noFill/>
          </p:spPr>
          <p:txBody>
            <a:bodyPr wrap="square" lIns="91440" tIns="45720" rIns="91440" bIns="45720" rtlCol="0" anchor="t">
              <a:spAutoFit/>
            </a:bodyPr>
            <a:lstStyle/>
            <a:p>
              <a:pPr algn="ctr">
                <a:spcAft>
                  <a:spcPts val="600"/>
                </a:spcAft>
              </a:pPr>
              <a:r>
                <a:rPr lang="en-US" sz="1600" b="1">
                  <a:solidFill>
                    <a:schemeClr val="bg1"/>
                  </a:solidFill>
                </a:rPr>
                <a:t>5-19 Years</a:t>
              </a:r>
            </a:p>
            <a:p>
              <a:pPr algn="ctr">
                <a:spcAft>
                  <a:spcPts val="600"/>
                </a:spcAft>
              </a:pPr>
              <a:r>
                <a:rPr lang="en-US" sz="1600">
                  <a:solidFill>
                    <a:schemeClr val="bg1"/>
                  </a:solidFill>
                </a:rPr>
                <a:t>Day Treatment</a:t>
              </a:r>
            </a:p>
            <a:p>
              <a:pPr algn="ctr">
                <a:spcAft>
                  <a:spcPts val="600"/>
                </a:spcAft>
              </a:pPr>
              <a:r>
                <a:rPr lang="en-US" sz="1600">
                  <a:solidFill>
                    <a:schemeClr val="bg1"/>
                  </a:solidFill>
                </a:rPr>
                <a:t>Group Therapy</a:t>
              </a:r>
            </a:p>
            <a:p>
              <a:pPr algn="ctr">
                <a:spcAft>
                  <a:spcPts val="600"/>
                </a:spcAft>
              </a:pPr>
              <a:r>
                <a:rPr lang="en-US" sz="1600">
                  <a:solidFill>
                    <a:schemeClr val="bg1"/>
                  </a:solidFill>
                </a:rPr>
                <a:t>Family Therapy</a:t>
              </a:r>
            </a:p>
            <a:p>
              <a:pPr algn="ctr">
                <a:spcAft>
                  <a:spcPts val="600"/>
                </a:spcAft>
              </a:pPr>
              <a:r>
                <a:rPr lang="en-US" sz="1600">
                  <a:solidFill>
                    <a:schemeClr val="bg1"/>
                  </a:solidFill>
                </a:rPr>
                <a:t>Individual Therapy</a:t>
              </a:r>
            </a:p>
            <a:p>
              <a:pPr algn="ctr">
                <a:spcAft>
                  <a:spcPts val="600"/>
                </a:spcAft>
              </a:pPr>
              <a:r>
                <a:rPr lang="en-US" sz="1600">
                  <a:solidFill>
                    <a:schemeClr val="bg1"/>
                  </a:solidFill>
                </a:rPr>
                <a:t>19+ </a:t>
              </a:r>
              <a:r>
                <a:rPr lang="en-US" sz="1600" err="1">
                  <a:solidFill>
                    <a:schemeClr val="bg1"/>
                  </a:solidFill>
                </a:rPr>
                <a:t>hrs</a:t>
              </a:r>
              <a:r>
                <a:rPr lang="en-US" sz="1600">
                  <a:solidFill>
                    <a:schemeClr val="bg1"/>
                  </a:solidFill>
                </a:rPr>
                <a:t> per week</a:t>
              </a:r>
            </a:p>
          </p:txBody>
        </p:sp>
        <p:sp>
          <p:nvSpPr>
            <p:cNvPr id="18" name="TextBox 17">
              <a:extLst>
                <a:ext uri="{FF2B5EF4-FFF2-40B4-BE49-F238E27FC236}">
                  <a16:creationId xmlns:a16="http://schemas.microsoft.com/office/drawing/2014/main" id="{46B1DA6F-8858-78EF-7D64-F247DF1AA504}"/>
                </a:ext>
              </a:extLst>
            </p:cNvPr>
            <p:cNvSpPr txBox="1"/>
            <p:nvPr/>
          </p:nvSpPr>
          <p:spPr>
            <a:xfrm>
              <a:off x="8117227" y="4182421"/>
              <a:ext cx="1906244" cy="1954381"/>
            </a:xfrm>
            <a:prstGeom prst="rect">
              <a:avLst/>
            </a:prstGeom>
            <a:noFill/>
          </p:spPr>
          <p:txBody>
            <a:bodyPr wrap="square" lIns="91440" tIns="45720" rIns="91440" bIns="45720" rtlCol="0" anchor="t">
              <a:spAutoFit/>
            </a:bodyPr>
            <a:lstStyle/>
            <a:p>
              <a:pPr algn="ctr">
                <a:spcAft>
                  <a:spcPts val="600"/>
                </a:spcAft>
              </a:pPr>
              <a:r>
                <a:rPr lang="en-US" sz="1600" b="1">
                  <a:solidFill>
                    <a:schemeClr val="bg1"/>
                  </a:solidFill>
                </a:rPr>
                <a:t>8-19 Years</a:t>
              </a:r>
            </a:p>
            <a:p>
              <a:pPr algn="ctr">
                <a:spcAft>
                  <a:spcPts val="600"/>
                </a:spcAft>
              </a:pPr>
              <a:r>
                <a:rPr lang="en-US" sz="1600">
                  <a:solidFill>
                    <a:schemeClr val="bg1"/>
                  </a:solidFill>
                </a:rPr>
                <a:t>Day Treatment</a:t>
              </a:r>
            </a:p>
            <a:p>
              <a:pPr algn="ctr">
                <a:spcAft>
                  <a:spcPts val="600"/>
                </a:spcAft>
              </a:pPr>
              <a:r>
                <a:rPr lang="en-US" sz="1600">
                  <a:solidFill>
                    <a:schemeClr val="bg1"/>
                  </a:solidFill>
                </a:rPr>
                <a:t>Group Therapy</a:t>
              </a:r>
            </a:p>
            <a:p>
              <a:pPr algn="ctr">
                <a:spcAft>
                  <a:spcPts val="600"/>
                </a:spcAft>
              </a:pPr>
              <a:r>
                <a:rPr lang="en-US" sz="1600">
                  <a:solidFill>
                    <a:schemeClr val="bg1"/>
                  </a:solidFill>
                </a:rPr>
                <a:t>Family Therapy</a:t>
              </a:r>
            </a:p>
            <a:p>
              <a:pPr algn="ctr">
                <a:spcAft>
                  <a:spcPts val="600"/>
                </a:spcAft>
              </a:pPr>
              <a:r>
                <a:rPr lang="en-US" sz="1600">
                  <a:solidFill>
                    <a:schemeClr val="bg1"/>
                  </a:solidFill>
                </a:rPr>
                <a:t>Individual Therapy</a:t>
              </a:r>
            </a:p>
            <a:p>
              <a:pPr algn="ctr">
                <a:spcAft>
                  <a:spcPts val="600"/>
                </a:spcAft>
              </a:pPr>
              <a:r>
                <a:rPr lang="en-US" sz="1600">
                  <a:solidFill>
                    <a:schemeClr val="bg1"/>
                  </a:solidFill>
                </a:rPr>
                <a:t>19+ </a:t>
              </a:r>
              <a:r>
                <a:rPr lang="en-US" sz="1600" err="1">
                  <a:solidFill>
                    <a:schemeClr val="bg1"/>
                  </a:solidFill>
                </a:rPr>
                <a:t>hrs</a:t>
              </a:r>
              <a:r>
                <a:rPr lang="en-US" sz="1600">
                  <a:solidFill>
                    <a:schemeClr val="bg1"/>
                  </a:solidFill>
                </a:rPr>
                <a:t> per week</a:t>
              </a:r>
            </a:p>
          </p:txBody>
        </p:sp>
        <p:sp>
          <p:nvSpPr>
            <p:cNvPr id="19" name="TextBox 18">
              <a:extLst>
                <a:ext uri="{FF2B5EF4-FFF2-40B4-BE49-F238E27FC236}">
                  <a16:creationId xmlns:a16="http://schemas.microsoft.com/office/drawing/2014/main" id="{8C359CDB-98B1-442F-158A-6C8D2B6C5C92}"/>
                </a:ext>
              </a:extLst>
            </p:cNvPr>
            <p:cNvSpPr txBox="1"/>
            <p:nvPr/>
          </p:nvSpPr>
          <p:spPr>
            <a:xfrm>
              <a:off x="10071017" y="4182421"/>
              <a:ext cx="1906244" cy="1954381"/>
            </a:xfrm>
            <a:prstGeom prst="rect">
              <a:avLst/>
            </a:prstGeom>
            <a:noFill/>
          </p:spPr>
          <p:txBody>
            <a:bodyPr wrap="square" lIns="91440" tIns="45720" rIns="91440" bIns="45720" rtlCol="0" anchor="t">
              <a:spAutoFit/>
            </a:bodyPr>
            <a:lstStyle/>
            <a:p>
              <a:pPr algn="ctr">
                <a:spcAft>
                  <a:spcPts val="600"/>
                </a:spcAft>
              </a:pPr>
              <a:r>
                <a:rPr lang="en-US" sz="1600" b="1">
                  <a:solidFill>
                    <a:schemeClr val="bg1"/>
                  </a:solidFill>
                </a:rPr>
                <a:t>5-19 Years</a:t>
              </a:r>
            </a:p>
            <a:p>
              <a:pPr algn="ctr">
                <a:spcAft>
                  <a:spcPts val="600"/>
                </a:spcAft>
              </a:pPr>
              <a:r>
                <a:rPr lang="en-US" sz="1600">
                  <a:solidFill>
                    <a:schemeClr val="bg1"/>
                  </a:solidFill>
                </a:rPr>
                <a:t>Inpatient stay</a:t>
              </a:r>
            </a:p>
            <a:p>
              <a:pPr algn="ctr">
                <a:spcAft>
                  <a:spcPts val="600"/>
                </a:spcAft>
              </a:pPr>
              <a:r>
                <a:rPr lang="en-US" sz="1600">
                  <a:solidFill>
                    <a:schemeClr val="bg1"/>
                  </a:solidFill>
                </a:rPr>
                <a:t>Group Therapy</a:t>
              </a:r>
            </a:p>
            <a:p>
              <a:pPr algn="ctr">
                <a:spcAft>
                  <a:spcPts val="600"/>
                </a:spcAft>
              </a:pPr>
              <a:r>
                <a:rPr lang="en-US" sz="1600">
                  <a:solidFill>
                    <a:schemeClr val="bg1"/>
                  </a:solidFill>
                </a:rPr>
                <a:t>Family Therapy</a:t>
              </a:r>
            </a:p>
            <a:p>
              <a:pPr algn="ctr">
                <a:spcAft>
                  <a:spcPts val="600"/>
                </a:spcAft>
              </a:pPr>
              <a:r>
                <a:rPr lang="en-US" sz="1600">
                  <a:solidFill>
                    <a:schemeClr val="bg1"/>
                  </a:solidFill>
                </a:rPr>
                <a:t>Individual Therapy</a:t>
              </a:r>
            </a:p>
            <a:p>
              <a:pPr algn="ctr">
                <a:spcAft>
                  <a:spcPts val="600"/>
                </a:spcAft>
              </a:pPr>
              <a:r>
                <a:rPr lang="en-US" sz="1600">
                  <a:solidFill>
                    <a:schemeClr val="bg1"/>
                  </a:solidFill>
                </a:rPr>
                <a:t>Avg. Stay 7 Days</a:t>
              </a:r>
            </a:p>
          </p:txBody>
        </p:sp>
        <p:grpSp>
          <p:nvGrpSpPr>
            <p:cNvPr id="20" name="Group 19">
              <a:extLst>
                <a:ext uri="{FF2B5EF4-FFF2-40B4-BE49-F238E27FC236}">
                  <a16:creationId xmlns:a16="http://schemas.microsoft.com/office/drawing/2014/main" id="{A1C5CD32-8C50-202B-3C13-8D755CF82049}"/>
                </a:ext>
              </a:extLst>
            </p:cNvPr>
            <p:cNvGrpSpPr/>
            <p:nvPr/>
          </p:nvGrpSpPr>
          <p:grpSpPr>
            <a:xfrm>
              <a:off x="2511481" y="2602212"/>
              <a:ext cx="1402194" cy="1343822"/>
              <a:chOff x="2490215" y="2247143"/>
              <a:chExt cx="1402194" cy="1343822"/>
            </a:xfrm>
          </p:grpSpPr>
          <p:sp>
            <p:nvSpPr>
              <p:cNvPr id="43" name="Oval 42">
                <a:extLst>
                  <a:ext uri="{FF2B5EF4-FFF2-40B4-BE49-F238E27FC236}">
                    <a16:creationId xmlns:a16="http://schemas.microsoft.com/office/drawing/2014/main" id="{437C6AC5-5BB2-910F-1516-361CFD1758B8}"/>
                  </a:ext>
                </a:extLst>
              </p:cNvPr>
              <p:cNvSpPr/>
              <p:nvPr/>
            </p:nvSpPr>
            <p:spPr>
              <a:xfrm>
                <a:off x="2490215" y="2247143"/>
                <a:ext cx="1402194" cy="1343822"/>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44" name="Graphic 43" descr="Head with gears outline">
                <a:extLst>
                  <a:ext uri="{FF2B5EF4-FFF2-40B4-BE49-F238E27FC236}">
                    <a16:creationId xmlns:a16="http://schemas.microsoft.com/office/drawing/2014/main" id="{C1C73B02-7ABD-3BC3-03C5-073D06E936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98462" y="2323444"/>
                <a:ext cx="1186176" cy="1186176"/>
              </a:xfrm>
              <a:prstGeom prst="rect">
                <a:avLst/>
              </a:prstGeom>
            </p:spPr>
          </p:pic>
        </p:grpSp>
        <p:grpSp>
          <p:nvGrpSpPr>
            <p:cNvPr id="21" name="Group 20">
              <a:extLst>
                <a:ext uri="{FF2B5EF4-FFF2-40B4-BE49-F238E27FC236}">
                  <a16:creationId xmlns:a16="http://schemas.microsoft.com/office/drawing/2014/main" id="{C3924575-3317-0C1B-E385-A6976CB10BE4}"/>
                </a:ext>
              </a:extLst>
            </p:cNvPr>
            <p:cNvGrpSpPr/>
            <p:nvPr/>
          </p:nvGrpSpPr>
          <p:grpSpPr>
            <a:xfrm>
              <a:off x="520533" y="2602212"/>
              <a:ext cx="1402194" cy="1343822"/>
              <a:chOff x="541799" y="2247143"/>
              <a:chExt cx="1402194" cy="1343822"/>
            </a:xfrm>
          </p:grpSpPr>
          <p:sp>
            <p:nvSpPr>
              <p:cNvPr id="41" name="Oval 40">
                <a:extLst>
                  <a:ext uri="{FF2B5EF4-FFF2-40B4-BE49-F238E27FC236}">
                    <a16:creationId xmlns:a16="http://schemas.microsoft.com/office/drawing/2014/main" id="{9657611F-4EBC-138C-654F-148903E11251}"/>
                  </a:ext>
                </a:extLst>
              </p:cNvPr>
              <p:cNvSpPr/>
              <p:nvPr/>
            </p:nvSpPr>
            <p:spPr>
              <a:xfrm>
                <a:off x="541799" y="2247143"/>
                <a:ext cx="1402194" cy="1343822"/>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42" name="Graphic 41" descr="Doctor female outline">
                <a:extLst>
                  <a:ext uri="{FF2B5EF4-FFF2-40B4-BE49-F238E27FC236}">
                    <a16:creationId xmlns:a16="http://schemas.microsoft.com/office/drawing/2014/main" id="{9C5DBB0B-BBF0-0AD2-4453-34CE57CC7B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3339" y="2290502"/>
                <a:ext cx="1257104" cy="1257104"/>
              </a:xfrm>
              <a:prstGeom prst="rect">
                <a:avLst/>
              </a:prstGeom>
            </p:spPr>
          </p:pic>
        </p:grpSp>
        <p:grpSp>
          <p:nvGrpSpPr>
            <p:cNvPr id="22" name="Group 21">
              <a:extLst>
                <a:ext uri="{FF2B5EF4-FFF2-40B4-BE49-F238E27FC236}">
                  <a16:creationId xmlns:a16="http://schemas.microsoft.com/office/drawing/2014/main" id="{28801143-4915-6D42-B383-6280A9779C81}"/>
                </a:ext>
              </a:extLst>
            </p:cNvPr>
            <p:cNvGrpSpPr/>
            <p:nvPr/>
          </p:nvGrpSpPr>
          <p:grpSpPr>
            <a:xfrm>
              <a:off x="4440571" y="2602212"/>
              <a:ext cx="1402194" cy="1343822"/>
              <a:chOff x="4376773" y="2247143"/>
              <a:chExt cx="1402194" cy="1343822"/>
            </a:xfrm>
          </p:grpSpPr>
          <p:sp>
            <p:nvSpPr>
              <p:cNvPr id="36" name="Oval 35">
                <a:extLst>
                  <a:ext uri="{FF2B5EF4-FFF2-40B4-BE49-F238E27FC236}">
                    <a16:creationId xmlns:a16="http://schemas.microsoft.com/office/drawing/2014/main" id="{D62A8ABF-5ED7-CB5A-335B-034CBD5A7341}"/>
                  </a:ext>
                </a:extLst>
              </p:cNvPr>
              <p:cNvSpPr/>
              <p:nvPr/>
            </p:nvSpPr>
            <p:spPr>
              <a:xfrm>
                <a:off x="4376773" y="2247143"/>
                <a:ext cx="1402194" cy="1343822"/>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37" name="Group 36">
                <a:extLst>
                  <a:ext uri="{FF2B5EF4-FFF2-40B4-BE49-F238E27FC236}">
                    <a16:creationId xmlns:a16="http://schemas.microsoft.com/office/drawing/2014/main" id="{7A90CEA3-EF20-8F1C-C321-BA3324925B09}"/>
                  </a:ext>
                </a:extLst>
              </p:cNvPr>
              <p:cNvGrpSpPr/>
              <p:nvPr/>
            </p:nvGrpSpPr>
            <p:grpSpPr>
              <a:xfrm>
                <a:off x="4462455" y="2290503"/>
                <a:ext cx="1230824" cy="1092707"/>
                <a:chOff x="2667000" y="1047748"/>
                <a:chExt cx="1468582" cy="1371600"/>
              </a:xfrm>
            </p:grpSpPr>
            <p:pic>
              <p:nvPicPr>
                <p:cNvPr id="38" name="Graphic 37" descr="User with solid fill">
                  <a:extLst>
                    <a:ext uri="{FF2B5EF4-FFF2-40B4-BE49-F238E27FC236}">
                      <a16:creationId xmlns:a16="http://schemas.microsoft.com/office/drawing/2014/main" id="{27E806D9-8790-7BE0-81D7-235B79C2CE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67000" y="1643493"/>
                  <a:ext cx="775855" cy="775855"/>
                </a:xfrm>
                <a:prstGeom prst="rect">
                  <a:avLst/>
                </a:prstGeom>
              </p:spPr>
            </p:pic>
            <p:pic>
              <p:nvPicPr>
                <p:cNvPr id="39" name="Graphic 38" descr="User with solid fill">
                  <a:extLst>
                    <a:ext uri="{FF2B5EF4-FFF2-40B4-BE49-F238E27FC236}">
                      <a16:creationId xmlns:a16="http://schemas.microsoft.com/office/drawing/2014/main" id="{522DE910-0F9B-7787-3B06-BE80C4F0BC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59727" y="1643492"/>
                  <a:ext cx="775855" cy="775855"/>
                </a:xfrm>
                <a:prstGeom prst="rect">
                  <a:avLst/>
                </a:prstGeom>
              </p:spPr>
            </p:pic>
            <p:pic>
              <p:nvPicPr>
                <p:cNvPr id="40" name="Graphic 39" descr="Chat outline">
                  <a:extLst>
                    <a:ext uri="{FF2B5EF4-FFF2-40B4-BE49-F238E27FC236}">
                      <a16:creationId xmlns:a16="http://schemas.microsoft.com/office/drawing/2014/main" id="{914FF88D-0B8A-CAE9-97AE-C8A9EFFD304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02527" y="1047748"/>
                  <a:ext cx="914400" cy="914400"/>
                </a:xfrm>
                <a:prstGeom prst="rect">
                  <a:avLst/>
                </a:prstGeom>
              </p:spPr>
            </p:pic>
          </p:grpSp>
        </p:grpSp>
        <p:grpSp>
          <p:nvGrpSpPr>
            <p:cNvPr id="23" name="Group 22">
              <a:extLst>
                <a:ext uri="{FF2B5EF4-FFF2-40B4-BE49-F238E27FC236}">
                  <a16:creationId xmlns:a16="http://schemas.microsoft.com/office/drawing/2014/main" id="{7716EEF4-CD8C-A437-8065-A8C53FD33DB4}"/>
                </a:ext>
              </a:extLst>
            </p:cNvPr>
            <p:cNvGrpSpPr/>
            <p:nvPr/>
          </p:nvGrpSpPr>
          <p:grpSpPr>
            <a:xfrm>
              <a:off x="6398217" y="2602212"/>
              <a:ext cx="1402194" cy="1343822"/>
              <a:chOff x="6398217" y="2247143"/>
              <a:chExt cx="1402194" cy="1343822"/>
            </a:xfrm>
          </p:grpSpPr>
          <p:sp>
            <p:nvSpPr>
              <p:cNvPr id="34" name="Oval 33">
                <a:extLst>
                  <a:ext uri="{FF2B5EF4-FFF2-40B4-BE49-F238E27FC236}">
                    <a16:creationId xmlns:a16="http://schemas.microsoft.com/office/drawing/2014/main" id="{32FFBB27-9CB4-A9C7-B831-4974F43A89E7}"/>
                  </a:ext>
                </a:extLst>
              </p:cNvPr>
              <p:cNvSpPr/>
              <p:nvPr/>
            </p:nvSpPr>
            <p:spPr>
              <a:xfrm>
                <a:off x="6398217" y="2247143"/>
                <a:ext cx="1402194" cy="1343822"/>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5" name="Graphic 34" descr="Right Brain outline">
                <a:extLst>
                  <a:ext uri="{FF2B5EF4-FFF2-40B4-BE49-F238E27FC236}">
                    <a16:creationId xmlns:a16="http://schemas.microsoft.com/office/drawing/2014/main" id="{F91B1AC2-2A89-0E46-EA51-EB49AB1078C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72633" y="2311768"/>
                <a:ext cx="1232095" cy="1232095"/>
              </a:xfrm>
              <a:prstGeom prst="rect">
                <a:avLst/>
              </a:prstGeom>
            </p:spPr>
          </p:pic>
        </p:grpSp>
        <p:grpSp>
          <p:nvGrpSpPr>
            <p:cNvPr id="24" name="Group 23">
              <a:extLst>
                <a:ext uri="{FF2B5EF4-FFF2-40B4-BE49-F238E27FC236}">
                  <a16:creationId xmlns:a16="http://schemas.microsoft.com/office/drawing/2014/main" id="{BD917D65-4E7C-0256-1F8A-A826FC6753D3}"/>
                </a:ext>
              </a:extLst>
            </p:cNvPr>
            <p:cNvGrpSpPr/>
            <p:nvPr/>
          </p:nvGrpSpPr>
          <p:grpSpPr>
            <a:xfrm>
              <a:off x="8357571" y="2590780"/>
              <a:ext cx="1402194" cy="1366686"/>
              <a:chOff x="8413909" y="2245545"/>
              <a:chExt cx="1402194" cy="1366686"/>
            </a:xfrm>
          </p:grpSpPr>
          <p:sp>
            <p:nvSpPr>
              <p:cNvPr id="28" name="Oval 27">
                <a:extLst>
                  <a:ext uri="{FF2B5EF4-FFF2-40B4-BE49-F238E27FC236}">
                    <a16:creationId xmlns:a16="http://schemas.microsoft.com/office/drawing/2014/main" id="{5BFB9B6E-0F8C-DF59-12F8-6C492D1ABF4F}"/>
                  </a:ext>
                </a:extLst>
              </p:cNvPr>
              <p:cNvSpPr/>
              <p:nvPr/>
            </p:nvSpPr>
            <p:spPr>
              <a:xfrm>
                <a:off x="8413909" y="2247143"/>
                <a:ext cx="1402194" cy="1343822"/>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9" name="Group 28">
                <a:extLst>
                  <a:ext uri="{FF2B5EF4-FFF2-40B4-BE49-F238E27FC236}">
                    <a16:creationId xmlns:a16="http://schemas.microsoft.com/office/drawing/2014/main" id="{DEC27BDD-9637-CFA3-795F-452CE9468FA1}"/>
                  </a:ext>
                </a:extLst>
              </p:cNvPr>
              <p:cNvGrpSpPr/>
              <p:nvPr/>
            </p:nvGrpSpPr>
            <p:grpSpPr>
              <a:xfrm>
                <a:off x="8455787" y="2245545"/>
                <a:ext cx="1318437" cy="1366686"/>
                <a:chOff x="7240772" y="2384212"/>
                <a:chExt cx="3211033" cy="3211033"/>
              </a:xfrm>
            </p:grpSpPr>
            <p:grpSp>
              <p:nvGrpSpPr>
                <p:cNvPr id="30" name="Group 29">
                  <a:extLst>
                    <a:ext uri="{FF2B5EF4-FFF2-40B4-BE49-F238E27FC236}">
                      <a16:creationId xmlns:a16="http://schemas.microsoft.com/office/drawing/2014/main" id="{03796080-8C29-8BF5-6288-C737C220F462}"/>
                    </a:ext>
                  </a:extLst>
                </p:cNvPr>
                <p:cNvGrpSpPr/>
                <p:nvPr/>
              </p:nvGrpSpPr>
              <p:grpSpPr>
                <a:xfrm>
                  <a:off x="7240772" y="2384212"/>
                  <a:ext cx="3211033" cy="3211033"/>
                  <a:chOff x="7240772" y="2384212"/>
                  <a:chExt cx="3211033" cy="3211033"/>
                </a:xfrm>
              </p:grpSpPr>
              <p:pic>
                <p:nvPicPr>
                  <p:cNvPr id="32" name="Graphic 31" descr="Table setting outline">
                    <a:extLst>
                      <a:ext uri="{FF2B5EF4-FFF2-40B4-BE49-F238E27FC236}">
                        <a16:creationId xmlns:a16="http://schemas.microsoft.com/office/drawing/2014/main" id="{CBCFFB69-4F30-5DC9-8007-7055F6F4FE0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240772" y="2384212"/>
                    <a:ext cx="3211033" cy="3211033"/>
                  </a:xfrm>
                  <a:prstGeom prst="rect">
                    <a:avLst/>
                  </a:prstGeom>
                </p:spPr>
              </p:pic>
              <p:sp>
                <p:nvSpPr>
                  <p:cNvPr id="33" name="Oval 32">
                    <a:extLst>
                      <a:ext uri="{FF2B5EF4-FFF2-40B4-BE49-F238E27FC236}">
                        <a16:creationId xmlns:a16="http://schemas.microsoft.com/office/drawing/2014/main" id="{181E4612-057C-FA2D-73A7-B605B0463269}"/>
                      </a:ext>
                    </a:extLst>
                  </p:cNvPr>
                  <p:cNvSpPr/>
                  <p:nvPr/>
                </p:nvSpPr>
                <p:spPr>
                  <a:xfrm>
                    <a:off x="8006313" y="3303526"/>
                    <a:ext cx="1446028" cy="13290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Graphic 30" descr="Heart with solid fill">
                  <a:extLst>
                    <a:ext uri="{FF2B5EF4-FFF2-40B4-BE49-F238E27FC236}">
                      <a16:creationId xmlns:a16="http://schemas.microsoft.com/office/drawing/2014/main" id="{6CD2E99B-F4A8-687D-6FD1-71F3E051D40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006313" y="3303526"/>
                  <a:ext cx="1446028" cy="1446028"/>
                </a:xfrm>
                <a:prstGeom prst="rect">
                  <a:avLst/>
                </a:prstGeom>
              </p:spPr>
            </p:pic>
          </p:grpSp>
        </p:grpSp>
        <p:grpSp>
          <p:nvGrpSpPr>
            <p:cNvPr id="25" name="Group 24">
              <a:extLst>
                <a:ext uri="{FF2B5EF4-FFF2-40B4-BE49-F238E27FC236}">
                  <a16:creationId xmlns:a16="http://schemas.microsoft.com/office/drawing/2014/main" id="{4E4E4898-F1EC-1A3F-6F49-56A33478A9DF}"/>
                </a:ext>
              </a:extLst>
            </p:cNvPr>
            <p:cNvGrpSpPr/>
            <p:nvPr/>
          </p:nvGrpSpPr>
          <p:grpSpPr>
            <a:xfrm>
              <a:off x="10299501" y="2602212"/>
              <a:ext cx="1402194" cy="1343822"/>
              <a:chOff x="10247407" y="2247143"/>
              <a:chExt cx="1402194" cy="1343822"/>
            </a:xfrm>
          </p:grpSpPr>
          <p:sp>
            <p:nvSpPr>
              <p:cNvPr id="26" name="Oval 25">
                <a:extLst>
                  <a:ext uri="{FF2B5EF4-FFF2-40B4-BE49-F238E27FC236}">
                    <a16:creationId xmlns:a16="http://schemas.microsoft.com/office/drawing/2014/main" id="{5B976A12-26E3-A39B-7908-446778256673}"/>
                  </a:ext>
                </a:extLst>
              </p:cNvPr>
              <p:cNvSpPr/>
              <p:nvPr/>
            </p:nvSpPr>
            <p:spPr>
              <a:xfrm>
                <a:off x="10247407" y="2247143"/>
                <a:ext cx="1402194" cy="1343822"/>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7" name="Graphic 26" descr="Right And Left Brain outline">
                <a:extLst>
                  <a:ext uri="{FF2B5EF4-FFF2-40B4-BE49-F238E27FC236}">
                    <a16:creationId xmlns:a16="http://schemas.microsoft.com/office/drawing/2014/main" id="{1626CF47-B93E-402C-08DA-ABAA680F550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377700" y="2348807"/>
                <a:ext cx="1156716" cy="1156716"/>
              </a:xfrm>
              <a:prstGeom prst="rect">
                <a:avLst/>
              </a:prstGeom>
            </p:spPr>
          </p:pic>
        </p:grpSp>
      </p:grpSp>
      <p:grpSp>
        <p:nvGrpSpPr>
          <p:cNvPr id="55" name="Group 54">
            <a:extLst>
              <a:ext uri="{FF2B5EF4-FFF2-40B4-BE49-F238E27FC236}">
                <a16:creationId xmlns:a16="http://schemas.microsoft.com/office/drawing/2014/main" id="{CC1C97CB-19F0-924E-FB20-AFF5B661A628}"/>
              </a:ext>
            </a:extLst>
          </p:cNvPr>
          <p:cNvGrpSpPr/>
          <p:nvPr/>
        </p:nvGrpSpPr>
        <p:grpSpPr>
          <a:xfrm>
            <a:off x="1283273" y="3050996"/>
            <a:ext cx="4028182" cy="684073"/>
            <a:chOff x="1283273" y="3050996"/>
            <a:chExt cx="4028182" cy="684073"/>
          </a:xfrm>
        </p:grpSpPr>
        <p:pic>
          <p:nvPicPr>
            <p:cNvPr id="50" name="Graphic 49" descr="Heart with solid fill">
              <a:extLst>
                <a:ext uri="{FF2B5EF4-FFF2-40B4-BE49-F238E27FC236}">
                  <a16:creationId xmlns:a16="http://schemas.microsoft.com/office/drawing/2014/main" id="{F8964624-281F-9AC6-2BA4-89A1D6293F9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047735" y="3054626"/>
              <a:ext cx="263720" cy="263720"/>
            </a:xfrm>
            <a:prstGeom prst="rect">
              <a:avLst/>
            </a:prstGeom>
          </p:spPr>
        </p:pic>
        <p:sp>
          <p:nvSpPr>
            <p:cNvPr id="51" name="Rectangle 50">
              <a:extLst>
                <a:ext uri="{FF2B5EF4-FFF2-40B4-BE49-F238E27FC236}">
                  <a16:creationId xmlns:a16="http://schemas.microsoft.com/office/drawing/2014/main" id="{9AD1905E-D8E2-BEEA-0F1E-F4EA29CD32C4}"/>
                </a:ext>
              </a:extLst>
            </p:cNvPr>
            <p:cNvSpPr/>
            <p:nvPr/>
          </p:nvSpPr>
          <p:spPr>
            <a:xfrm>
              <a:off x="1296955" y="3596229"/>
              <a:ext cx="167951" cy="117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descr="Badge Heart with solid fill">
              <a:extLst>
                <a:ext uri="{FF2B5EF4-FFF2-40B4-BE49-F238E27FC236}">
                  <a16:creationId xmlns:a16="http://schemas.microsoft.com/office/drawing/2014/main" id="{99017F79-35CC-D484-F35F-F32A84422AD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83273" y="3553436"/>
              <a:ext cx="181633" cy="181633"/>
            </a:xfrm>
            <a:prstGeom prst="rect">
              <a:avLst/>
            </a:prstGeom>
          </p:spPr>
        </p:pic>
        <p:sp>
          <p:nvSpPr>
            <p:cNvPr id="48" name="Oval 47">
              <a:extLst>
                <a:ext uri="{FF2B5EF4-FFF2-40B4-BE49-F238E27FC236}">
                  <a16:creationId xmlns:a16="http://schemas.microsoft.com/office/drawing/2014/main" id="{2724C355-58C9-CAEA-7E04-EE9E82C8D40E}"/>
                </a:ext>
              </a:extLst>
            </p:cNvPr>
            <p:cNvSpPr/>
            <p:nvPr/>
          </p:nvSpPr>
          <p:spPr>
            <a:xfrm>
              <a:off x="3085167" y="3050996"/>
              <a:ext cx="150214" cy="18453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352C4AE-9B21-D7C8-4711-D2B2E70A7048}"/>
                </a:ext>
              </a:extLst>
            </p:cNvPr>
            <p:cNvSpPr/>
            <p:nvPr/>
          </p:nvSpPr>
          <p:spPr>
            <a:xfrm>
              <a:off x="2959468" y="3323082"/>
              <a:ext cx="109941" cy="12731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52" descr="Badge Heart with solid fill">
              <a:extLst>
                <a:ext uri="{FF2B5EF4-FFF2-40B4-BE49-F238E27FC236}">
                  <a16:creationId xmlns:a16="http://schemas.microsoft.com/office/drawing/2014/main" id="{52099CC4-AD50-8649-2079-30898C6AC61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923611" y="3297730"/>
              <a:ext cx="181633" cy="181633"/>
            </a:xfrm>
            <a:prstGeom prst="rect">
              <a:avLst/>
            </a:prstGeom>
          </p:spPr>
        </p:pic>
        <p:pic>
          <p:nvPicPr>
            <p:cNvPr id="54" name="Graphic 53" descr="Badge Heart with solid fill">
              <a:extLst>
                <a:ext uri="{FF2B5EF4-FFF2-40B4-BE49-F238E27FC236}">
                  <a16:creationId xmlns:a16="http://schemas.microsoft.com/office/drawing/2014/main" id="{97AA5CD7-29F1-CA61-88F1-49171D6569C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067430" y="3052447"/>
              <a:ext cx="181633" cy="181633"/>
            </a:xfrm>
            <a:prstGeom prst="rect">
              <a:avLst/>
            </a:prstGeom>
          </p:spPr>
        </p:pic>
      </p:grpSp>
      <p:pic>
        <p:nvPicPr>
          <p:cNvPr id="56" name="Graphic 55" descr="Heart with solid fill">
            <a:extLst>
              <a:ext uri="{FF2B5EF4-FFF2-40B4-BE49-F238E27FC236}">
                <a16:creationId xmlns:a16="http://schemas.microsoft.com/office/drawing/2014/main" id="{A5E6957A-A5EC-9034-DAE5-D3B227E9CE9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115757" y="3326030"/>
            <a:ext cx="263720" cy="263720"/>
          </a:xfrm>
          <a:prstGeom prst="rect">
            <a:avLst/>
          </a:prstGeom>
        </p:spPr>
      </p:pic>
      <p:pic>
        <p:nvPicPr>
          <p:cNvPr id="57" name="Graphic 56" descr="Heart with solid fill">
            <a:extLst>
              <a:ext uri="{FF2B5EF4-FFF2-40B4-BE49-F238E27FC236}">
                <a16:creationId xmlns:a16="http://schemas.microsoft.com/office/drawing/2014/main" id="{9A0A88CE-B72F-E2F3-D5D5-0CED8946A88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044052" y="3329677"/>
            <a:ext cx="263720" cy="263720"/>
          </a:xfrm>
          <a:prstGeom prst="rect">
            <a:avLst/>
          </a:prstGeom>
        </p:spPr>
      </p:pic>
    </p:spTree>
    <p:extLst>
      <p:ext uri="{BB962C8B-B14F-4D97-AF65-F5344CB8AC3E}">
        <p14:creationId xmlns:p14="http://schemas.microsoft.com/office/powerpoint/2010/main" val="163342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7EAFA-179E-6D6E-B3A1-8C18D93438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202ED3-99AA-1C34-3121-858A7F876205}"/>
              </a:ext>
            </a:extLst>
          </p:cNvPr>
          <p:cNvPicPr>
            <a:picLocks noGrp="1" noRot="1" noChangeAspect="1" noMove="1" noResize="1" noEditPoints="1" noAdjustHandles="1" noChangeArrowheads="1" noChangeShapeType="1" noCrop="1"/>
          </p:cNvPicPr>
          <p:nvPr/>
        </p:nvPicPr>
        <p:blipFill>
          <a:blip r:embed="rId3"/>
          <a:stretch>
            <a:fillRect/>
          </a:stretch>
        </p:blipFill>
        <p:spPr>
          <a:xfrm>
            <a:off x="0" y="4145"/>
            <a:ext cx="12192000" cy="6849709"/>
          </a:xfrm>
          <a:prstGeom prst="rect">
            <a:avLst/>
          </a:prstGeom>
        </p:spPr>
      </p:pic>
      <p:sp>
        <p:nvSpPr>
          <p:cNvPr id="28" name="Title 1">
            <a:extLst>
              <a:ext uri="{FF2B5EF4-FFF2-40B4-BE49-F238E27FC236}">
                <a16:creationId xmlns:a16="http://schemas.microsoft.com/office/drawing/2014/main" id="{B389DFAF-C1B5-45E4-4064-85ED6A439885}"/>
              </a:ext>
            </a:extLst>
          </p:cNvPr>
          <p:cNvSpPr txBox="1">
            <a:spLocks/>
          </p:cNvSpPr>
          <p:nvPr/>
        </p:nvSpPr>
        <p:spPr>
          <a:xfrm>
            <a:off x="213995" y="-123154"/>
            <a:ext cx="9183122" cy="81353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2"/>
                </a:solidFill>
                <a:latin typeface="Century Schoolbook" panose="02040604050505020304" pitchFamily="18"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C5E6E6"/>
                </a:solidFill>
                <a:effectLst/>
                <a:uLnTx/>
                <a:uFillTx/>
                <a:latin typeface="Helvetica" panose="020B0604020202020204" pitchFamily="34" charset="0"/>
                <a:ea typeface="+mj-ea"/>
                <a:cs typeface="Helvetica" panose="020B0604020202020204" pitchFamily="34" charset="0"/>
              </a:rPr>
              <a:t>BEHAVIORAL HEALTH &amp; WELLNESS CENTER</a:t>
            </a:r>
          </a:p>
        </p:txBody>
      </p:sp>
      <p:sp>
        <p:nvSpPr>
          <p:cNvPr id="29" name="Title 1">
            <a:extLst>
              <a:ext uri="{FF2B5EF4-FFF2-40B4-BE49-F238E27FC236}">
                <a16:creationId xmlns:a16="http://schemas.microsoft.com/office/drawing/2014/main" id="{4820251E-0F5C-6EC2-27ED-EFEA00178475}"/>
              </a:ext>
            </a:extLst>
          </p:cNvPr>
          <p:cNvSpPr txBox="1">
            <a:spLocks/>
          </p:cNvSpPr>
          <p:nvPr/>
        </p:nvSpPr>
        <p:spPr>
          <a:xfrm>
            <a:off x="1207735" y="252970"/>
            <a:ext cx="9183122" cy="81353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2"/>
                </a:solidFill>
                <a:latin typeface="Century Schoolbook" panose="02040604050505020304" pitchFamily="18"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1" u="none" strike="noStrike" kern="1200" cap="none" spc="0" normalizeH="0" baseline="0" noProof="0">
                <a:ln>
                  <a:noFill/>
                </a:ln>
                <a:solidFill>
                  <a:srgbClr val="C5E6E6"/>
                </a:solidFill>
                <a:effectLst/>
                <a:uLnTx/>
                <a:uFillTx/>
                <a:latin typeface="Calibri Light" panose="020F0302020204030204" pitchFamily="34" charset="0"/>
                <a:ea typeface="+mj-ea"/>
                <a:cs typeface="Calibri Light" panose="020F0302020204030204" pitchFamily="34" charset="0"/>
              </a:rPr>
              <a:t>PATIENT FLOW</a:t>
            </a:r>
          </a:p>
        </p:txBody>
      </p:sp>
      <p:pic>
        <p:nvPicPr>
          <p:cNvPr id="53" name="Picture 52">
            <a:extLst>
              <a:ext uri="{FF2B5EF4-FFF2-40B4-BE49-F238E27FC236}">
                <a16:creationId xmlns:a16="http://schemas.microsoft.com/office/drawing/2014/main" id="{2666B438-2BA5-787C-6655-5C484D151B99}"/>
              </a:ext>
            </a:extLst>
          </p:cNvPr>
          <p:cNvPicPr>
            <a:picLocks noChangeAspect="1"/>
          </p:cNvPicPr>
          <p:nvPr/>
        </p:nvPicPr>
        <p:blipFill>
          <a:blip r:embed="rId4"/>
          <a:stretch>
            <a:fillRect/>
          </a:stretch>
        </p:blipFill>
        <p:spPr>
          <a:xfrm>
            <a:off x="473740" y="1054717"/>
            <a:ext cx="10978212" cy="5773679"/>
          </a:xfrm>
          <a:prstGeom prst="rect">
            <a:avLst/>
          </a:prstGeom>
        </p:spPr>
      </p:pic>
      <p:cxnSp>
        <p:nvCxnSpPr>
          <p:cNvPr id="4" name="Straight Arrow Connector 3">
            <a:extLst>
              <a:ext uri="{FF2B5EF4-FFF2-40B4-BE49-F238E27FC236}">
                <a16:creationId xmlns:a16="http://schemas.microsoft.com/office/drawing/2014/main" id="{ACB12627-A909-A7A5-287D-1F0A945FB4C1}"/>
              </a:ext>
            </a:extLst>
          </p:cNvPr>
          <p:cNvCxnSpPr>
            <a:cxnSpLocks/>
          </p:cNvCxnSpPr>
          <p:nvPr/>
        </p:nvCxnSpPr>
        <p:spPr>
          <a:xfrm>
            <a:off x="8352148" y="1621412"/>
            <a:ext cx="1517716" cy="0"/>
          </a:xfrm>
          <a:prstGeom prst="straightConnector1">
            <a:avLst/>
          </a:prstGeom>
          <a:ln>
            <a:solidFill>
              <a:schemeClr val="tx1">
                <a:lumMod val="65000"/>
                <a:lumOff val="3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7367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and blue sign with green text&#10;&#10;Description automatically generated with medium confidence">
            <a:extLst>
              <a:ext uri="{FF2B5EF4-FFF2-40B4-BE49-F238E27FC236}">
                <a16:creationId xmlns:a16="http://schemas.microsoft.com/office/drawing/2014/main" id="{4BBD40AD-1DBF-9BBA-193E-8F0CF9B61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Graphic 13" descr="Hospital outline">
            <a:extLst>
              <a:ext uri="{FF2B5EF4-FFF2-40B4-BE49-F238E27FC236}">
                <a16:creationId xmlns:a16="http://schemas.microsoft.com/office/drawing/2014/main" id="{789F2CC8-C5E5-F545-C199-341E1C84AF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978" y="2866523"/>
            <a:ext cx="2200998" cy="2200997"/>
          </a:xfrm>
          <a:prstGeom prst="rect">
            <a:avLst/>
          </a:prstGeom>
        </p:spPr>
      </p:pic>
      <p:sp>
        <p:nvSpPr>
          <p:cNvPr id="15" name="TextBox 14">
            <a:extLst>
              <a:ext uri="{FF2B5EF4-FFF2-40B4-BE49-F238E27FC236}">
                <a16:creationId xmlns:a16="http://schemas.microsoft.com/office/drawing/2014/main" id="{9293EDAF-9DD4-C99F-2A16-88F335CE5405}"/>
              </a:ext>
            </a:extLst>
          </p:cNvPr>
          <p:cNvSpPr txBox="1"/>
          <p:nvPr/>
        </p:nvSpPr>
        <p:spPr>
          <a:xfrm>
            <a:off x="65525" y="4737241"/>
            <a:ext cx="2337903" cy="795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1B1AF"/>
                </a:solidFill>
                <a:effectLst/>
                <a:uLnTx/>
                <a:uFillTx/>
                <a:latin typeface="Aptos" panose="02110004020202020204"/>
                <a:ea typeface="+mn-ea"/>
                <a:cs typeface="+mn-cs"/>
              </a:rPr>
              <a:t>Health Care Systems</a:t>
            </a:r>
          </a:p>
        </p:txBody>
      </p:sp>
      <p:pic>
        <p:nvPicPr>
          <p:cNvPr id="16" name="Graphic 15" descr="Bank outline">
            <a:extLst>
              <a:ext uri="{FF2B5EF4-FFF2-40B4-BE49-F238E27FC236}">
                <a16:creationId xmlns:a16="http://schemas.microsoft.com/office/drawing/2014/main" id="{011032F8-59BD-A84A-68B2-2DC45DB5E5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69726" y="3009440"/>
            <a:ext cx="1915164" cy="1915164"/>
          </a:xfrm>
          <a:prstGeom prst="rect">
            <a:avLst/>
          </a:prstGeom>
        </p:spPr>
      </p:pic>
      <p:sp>
        <p:nvSpPr>
          <p:cNvPr id="17" name="TextBox 16">
            <a:extLst>
              <a:ext uri="{FF2B5EF4-FFF2-40B4-BE49-F238E27FC236}">
                <a16:creationId xmlns:a16="http://schemas.microsoft.com/office/drawing/2014/main" id="{831599B2-433B-B49E-6240-C00AE0EBF9DD}"/>
              </a:ext>
            </a:extLst>
          </p:cNvPr>
          <p:cNvSpPr txBox="1"/>
          <p:nvPr/>
        </p:nvSpPr>
        <p:spPr>
          <a:xfrm>
            <a:off x="2566670" y="4707152"/>
            <a:ext cx="2337903" cy="795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1B1AF"/>
                </a:solidFill>
                <a:effectLst/>
                <a:uLnTx/>
                <a:uFillTx/>
                <a:latin typeface="Aptos" panose="02110004020202020204"/>
                <a:ea typeface="+mn-ea"/>
                <a:cs typeface="+mn-cs"/>
              </a:rPr>
              <a:t>Policy Makers &amp; Government</a:t>
            </a:r>
          </a:p>
        </p:txBody>
      </p:sp>
      <p:pic>
        <p:nvPicPr>
          <p:cNvPr id="18" name="Graphic 17" descr="Graduation cap outline">
            <a:extLst>
              <a:ext uri="{FF2B5EF4-FFF2-40B4-BE49-F238E27FC236}">
                <a16:creationId xmlns:a16="http://schemas.microsoft.com/office/drawing/2014/main" id="{2FBA9DC1-3846-1258-AB33-605F3878E2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2172" y="2995786"/>
            <a:ext cx="2109227" cy="2109227"/>
          </a:xfrm>
          <a:prstGeom prst="rect">
            <a:avLst/>
          </a:prstGeom>
        </p:spPr>
      </p:pic>
      <p:sp>
        <p:nvSpPr>
          <p:cNvPr id="19" name="TextBox 18">
            <a:extLst>
              <a:ext uri="{FF2B5EF4-FFF2-40B4-BE49-F238E27FC236}">
                <a16:creationId xmlns:a16="http://schemas.microsoft.com/office/drawing/2014/main" id="{EA38AF45-7F6A-9A91-9FC8-F987E2CD6DE3}"/>
              </a:ext>
            </a:extLst>
          </p:cNvPr>
          <p:cNvSpPr txBox="1"/>
          <p:nvPr/>
        </p:nvSpPr>
        <p:spPr>
          <a:xfrm>
            <a:off x="4937834" y="4669659"/>
            <a:ext cx="2337903" cy="795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1B1AF"/>
                </a:solidFill>
                <a:effectLst/>
                <a:uLnTx/>
                <a:uFillTx/>
                <a:latin typeface="Aptos" panose="02110004020202020204"/>
                <a:ea typeface="+mn-ea"/>
                <a:cs typeface="+mn-cs"/>
              </a:rPr>
              <a:t>Education Systems</a:t>
            </a:r>
          </a:p>
        </p:txBody>
      </p:sp>
      <p:grpSp>
        <p:nvGrpSpPr>
          <p:cNvPr id="20" name="Group 19">
            <a:extLst>
              <a:ext uri="{FF2B5EF4-FFF2-40B4-BE49-F238E27FC236}">
                <a16:creationId xmlns:a16="http://schemas.microsoft.com/office/drawing/2014/main" id="{E32ACFA4-E2A6-363B-7199-93F6F2F07DE6}"/>
              </a:ext>
            </a:extLst>
          </p:cNvPr>
          <p:cNvGrpSpPr/>
          <p:nvPr/>
        </p:nvGrpSpPr>
        <p:grpSpPr>
          <a:xfrm>
            <a:off x="7879338" y="2129876"/>
            <a:ext cx="4138958" cy="3937133"/>
            <a:chOff x="3307707" y="1542416"/>
            <a:chExt cx="5516739" cy="5247735"/>
          </a:xfrm>
        </p:grpSpPr>
        <p:grpSp>
          <p:nvGrpSpPr>
            <p:cNvPr id="21" name="Group 20">
              <a:extLst>
                <a:ext uri="{FF2B5EF4-FFF2-40B4-BE49-F238E27FC236}">
                  <a16:creationId xmlns:a16="http://schemas.microsoft.com/office/drawing/2014/main" id="{14D89DB6-DE3B-C417-E6DD-7E7573E9F0BE}"/>
                </a:ext>
              </a:extLst>
            </p:cNvPr>
            <p:cNvGrpSpPr/>
            <p:nvPr/>
          </p:nvGrpSpPr>
          <p:grpSpPr>
            <a:xfrm>
              <a:off x="3307707" y="1542416"/>
              <a:ext cx="5516739" cy="5247735"/>
              <a:chOff x="4996813" y="51827"/>
              <a:chExt cx="6942832" cy="6604287"/>
            </a:xfrm>
          </p:grpSpPr>
          <p:grpSp>
            <p:nvGrpSpPr>
              <p:cNvPr id="30" name="Group 29">
                <a:extLst>
                  <a:ext uri="{FF2B5EF4-FFF2-40B4-BE49-F238E27FC236}">
                    <a16:creationId xmlns:a16="http://schemas.microsoft.com/office/drawing/2014/main" id="{C74EB8FE-0B43-32F5-1963-6A0BD89BB263}"/>
                  </a:ext>
                </a:extLst>
              </p:cNvPr>
              <p:cNvGrpSpPr/>
              <p:nvPr/>
            </p:nvGrpSpPr>
            <p:grpSpPr>
              <a:xfrm>
                <a:off x="4996813" y="51827"/>
                <a:ext cx="6942832" cy="6604287"/>
                <a:chOff x="2705449" y="51827"/>
                <a:chExt cx="6942832" cy="6604287"/>
              </a:xfrm>
            </p:grpSpPr>
            <p:grpSp>
              <p:nvGrpSpPr>
                <p:cNvPr id="35" name="Group 34">
                  <a:extLst>
                    <a:ext uri="{FF2B5EF4-FFF2-40B4-BE49-F238E27FC236}">
                      <a16:creationId xmlns:a16="http://schemas.microsoft.com/office/drawing/2014/main" id="{644A90C1-A8AB-2C54-3B33-B2E29103DE1D}"/>
                    </a:ext>
                  </a:extLst>
                </p:cNvPr>
                <p:cNvGrpSpPr/>
                <p:nvPr/>
              </p:nvGrpSpPr>
              <p:grpSpPr>
                <a:xfrm>
                  <a:off x="2849993" y="253602"/>
                  <a:ext cx="6755822" cy="6350797"/>
                  <a:chOff x="3603336" y="1024442"/>
                  <a:chExt cx="4985328" cy="4809115"/>
                </a:xfrm>
              </p:grpSpPr>
              <p:sp>
                <p:nvSpPr>
                  <p:cNvPr id="69" name="Flowchart: Connector 68">
                    <a:extLst>
                      <a:ext uri="{FF2B5EF4-FFF2-40B4-BE49-F238E27FC236}">
                        <a16:creationId xmlns:a16="http://schemas.microsoft.com/office/drawing/2014/main" id="{0A4EF4A5-E76C-F2B6-6B91-10A0283CDD6A}"/>
                      </a:ext>
                    </a:extLst>
                  </p:cNvPr>
                  <p:cNvSpPr/>
                  <p:nvPr/>
                </p:nvSpPr>
                <p:spPr>
                  <a:xfrm>
                    <a:off x="5396344" y="2728910"/>
                    <a:ext cx="1399309" cy="1400175"/>
                  </a:xfrm>
                  <a:prstGeom prst="flowChartConnector">
                    <a:avLst/>
                  </a:prstGeom>
                  <a:noFill/>
                  <a:ln>
                    <a:solidFill>
                      <a:srgbClr val="0057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Flowchart: Connector 69">
                    <a:extLst>
                      <a:ext uri="{FF2B5EF4-FFF2-40B4-BE49-F238E27FC236}">
                        <a16:creationId xmlns:a16="http://schemas.microsoft.com/office/drawing/2014/main" id="{AC338AB8-95C1-245E-48CC-24235D5CC2A8}"/>
                      </a:ext>
                    </a:extLst>
                  </p:cNvPr>
                  <p:cNvSpPr/>
                  <p:nvPr/>
                </p:nvSpPr>
                <p:spPr>
                  <a:xfrm>
                    <a:off x="4738254" y="2106611"/>
                    <a:ext cx="2715491" cy="2644775"/>
                  </a:xfrm>
                  <a:prstGeom prst="flowChartConnector">
                    <a:avLst/>
                  </a:prstGeom>
                  <a:noFill/>
                  <a:ln>
                    <a:solidFill>
                      <a:srgbClr val="0057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Flowchart: Connector 70">
                    <a:extLst>
                      <a:ext uri="{FF2B5EF4-FFF2-40B4-BE49-F238E27FC236}">
                        <a16:creationId xmlns:a16="http://schemas.microsoft.com/office/drawing/2014/main" id="{56E5E0CE-23CD-3F72-7809-8F924512EF2D}"/>
                      </a:ext>
                    </a:extLst>
                  </p:cNvPr>
                  <p:cNvSpPr/>
                  <p:nvPr/>
                </p:nvSpPr>
                <p:spPr>
                  <a:xfrm>
                    <a:off x="4135581" y="1559358"/>
                    <a:ext cx="3920838" cy="3739283"/>
                  </a:xfrm>
                  <a:prstGeom prst="flowChartConnector">
                    <a:avLst/>
                  </a:prstGeom>
                  <a:noFill/>
                  <a:ln>
                    <a:solidFill>
                      <a:srgbClr val="0057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Flowchart: Connector 71">
                    <a:extLst>
                      <a:ext uri="{FF2B5EF4-FFF2-40B4-BE49-F238E27FC236}">
                        <a16:creationId xmlns:a16="http://schemas.microsoft.com/office/drawing/2014/main" id="{67F2F62E-D032-D00E-E31A-02EB9298CF54}"/>
                      </a:ext>
                    </a:extLst>
                  </p:cNvPr>
                  <p:cNvSpPr/>
                  <p:nvPr/>
                </p:nvSpPr>
                <p:spPr>
                  <a:xfrm>
                    <a:off x="3603336" y="1024442"/>
                    <a:ext cx="4985328" cy="4809115"/>
                  </a:xfrm>
                  <a:prstGeom prst="flowChartConnector">
                    <a:avLst/>
                  </a:prstGeom>
                  <a:noFill/>
                  <a:ln>
                    <a:solidFill>
                      <a:srgbClr val="0057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36" name="Graphic 35" descr="Child with balloon with solid fill">
                  <a:extLst>
                    <a:ext uri="{FF2B5EF4-FFF2-40B4-BE49-F238E27FC236}">
                      <a16:creationId xmlns:a16="http://schemas.microsoft.com/office/drawing/2014/main" id="{5EAC225E-2B31-907D-40EA-C6EE48049EA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30373" y="2844856"/>
                  <a:ext cx="1398904" cy="1398904"/>
                </a:xfrm>
                <a:prstGeom prst="rect">
                  <a:avLst/>
                </a:prstGeom>
              </p:spPr>
            </p:pic>
            <p:pic>
              <p:nvPicPr>
                <p:cNvPr id="37" name="Graphic 36" descr="Man with kid outline">
                  <a:extLst>
                    <a:ext uri="{FF2B5EF4-FFF2-40B4-BE49-F238E27FC236}">
                      <a16:creationId xmlns:a16="http://schemas.microsoft.com/office/drawing/2014/main" id="{788A3C10-9D40-CB93-325F-099712E447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18138" y="4282539"/>
                  <a:ext cx="670412" cy="670412"/>
                </a:xfrm>
                <a:prstGeom prst="rect">
                  <a:avLst/>
                </a:prstGeom>
              </p:spPr>
            </p:pic>
            <p:grpSp>
              <p:nvGrpSpPr>
                <p:cNvPr id="38" name="Group 37">
                  <a:extLst>
                    <a:ext uri="{FF2B5EF4-FFF2-40B4-BE49-F238E27FC236}">
                      <a16:creationId xmlns:a16="http://schemas.microsoft.com/office/drawing/2014/main" id="{61021C86-A3D8-05AC-C3C5-20BF4D4CCE10}"/>
                    </a:ext>
                  </a:extLst>
                </p:cNvPr>
                <p:cNvGrpSpPr/>
                <p:nvPr/>
              </p:nvGrpSpPr>
              <p:grpSpPr>
                <a:xfrm>
                  <a:off x="4487487" y="2621129"/>
                  <a:ext cx="914400" cy="914400"/>
                  <a:chOff x="4487487" y="2621129"/>
                  <a:chExt cx="914400" cy="914400"/>
                </a:xfrm>
              </p:grpSpPr>
              <p:pic>
                <p:nvPicPr>
                  <p:cNvPr id="67" name="Graphic 66" descr="Man and woman outline">
                    <a:extLst>
                      <a:ext uri="{FF2B5EF4-FFF2-40B4-BE49-F238E27FC236}">
                        <a16:creationId xmlns:a16="http://schemas.microsoft.com/office/drawing/2014/main" id="{F8366781-C6FD-F348-21C9-FB9C7860F2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87487" y="2621129"/>
                    <a:ext cx="914400" cy="914400"/>
                  </a:xfrm>
                  <a:prstGeom prst="rect">
                    <a:avLst/>
                  </a:prstGeom>
                </p:spPr>
              </p:pic>
              <p:pic>
                <p:nvPicPr>
                  <p:cNvPr id="68" name="Graphic 67" descr="Glasses with solid fill">
                    <a:extLst>
                      <a:ext uri="{FF2B5EF4-FFF2-40B4-BE49-F238E27FC236}">
                        <a16:creationId xmlns:a16="http://schemas.microsoft.com/office/drawing/2014/main" id="{2FAA2375-EDD7-9276-F52C-1533A3FAA99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28080" y="2705405"/>
                    <a:ext cx="122113" cy="122113"/>
                  </a:xfrm>
                  <a:prstGeom prst="rect">
                    <a:avLst/>
                  </a:prstGeom>
                </p:spPr>
              </p:pic>
            </p:grpSp>
            <p:pic>
              <p:nvPicPr>
                <p:cNvPr id="39" name="Graphic 38" descr="Bank outline">
                  <a:extLst>
                    <a:ext uri="{FF2B5EF4-FFF2-40B4-BE49-F238E27FC236}">
                      <a16:creationId xmlns:a16="http://schemas.microsoft.com/office/drawing/2014/main" id="{5A4C2A3E-6085-FD11-6084-44AA87A3975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541245" y="200988"/>
                  <a:ext cx="929332" cy="929332"/>
                </a:xfrm>
                <a:prstGeom prst="rect">
                  <a:avLst/>
                </a:prstGeom>
              </p:spPr>
            </p:pic>
            <p:pic>
              <p:nvPicPr>
                <p:cNvPr id="40" name="Graphic 39" descr="City outline">
                  <a:extLst>
                    <a:ext uri="{FF2B5EF4-FFF2-40B4-BE49-F238E27FC236}">
                      <a16:creationId xmlns:a16="http://schemas.microsoft.com/office/drawing/2014/main" id="{17749701-C844-267F-4A58-B91CD3BA3FE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620337" y="4929536"/>
                  <a:ext cx="714125" cy="714125"/>
                </a:xfrm>
                <a:prstGeom prst="rect">
                  <a:avLst/>
                </a:prstGeom>
              </p:spPr>
            </p:pic>
            <p:pic>
              <p:nvPicPr>
                <p:cNvPr id="41" name="Graphic 40" descr="Home outline">
                  <a:extLst>
                    <a:ext uri="{FF2B5EF4-FFF2-40B4-BE49-F238E27FC236}">
                      <a16:creationId xmlns:a16="http://schemas.microsoft.com/office/drawing/2014/main" id="{7147E530-DBA9-6F22-3F94-BFDD498D932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43558" y="3561909"/>
                  <a:ext cx="737790" cy="737790"/>
                </a:xfrm>
                <a:prstGeom prst="rect">
                  <a:avLst/>
                </a:prstGeom>
              </p:spPr>
            </p:pic>
            <p:pic>
              <p:nvPicPr>
                <p:cNvPr id="42" name="Graphic 41" descr="Schoolhouse outline">
                  <a:extLst>
                    <a:ext uri="{FF2B5EF4-FFF2-40B4-BE49-F238E27FC236}">
                      <a16:creationId xmlns:a16="http://schemas.microsoft.com/office/drawing/2014/main" id="{F12034AB-80A9-7784-2067-53618668BEE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995883" y="1129923"/>
                  <a:ext cx="719953" cy="719953"/>
                </a:xfrm>
                <a:prstGeom prst="rect">
                  <a:avLst/>
                </a:prstGeom>
              </p:spPr>
            </p:pic>
            <p:pic>
              <p:nvPicPr>
                <p:cNvPr id="43" name="Graphic 42" descr="Doctor female outline">
                  <a:extLst>
                    <a:ext uri="{FF2B5EF4-FFF2-40B4-BE49-F238E27FC236}">
                      <a16:creationId xmlns:a16="http://schemas.microsoft.com/office/drawing/2014/main" id="{7D2181FB-1C64-5F58-FAC0-28BBCF8636D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193436" y="5035323"/>
                  <a:ext cx="596775" cy="596775"/>
                </a:xfrm>
                <a:prstGeom prst="rect">
                  <a:avLst/>
                </a:prstGeom>
              </p:spPr>
            </p:pic>
            <p:pic>
              <p:nvPicPr>
                <p:cNvPr id="44" name="Graphic 43" descr="Loan outline">
                  <a:extLst>
                    <a:ext uri="{FF2B5EF4-FFF2-40B4-BE49-F238E27FC236}">
                      <a16:creationId xmlns:a16="http://schemas.microsoft.com/office/drawing/2014/main" id="{5E5DF7F0-69D2-DF7D-02E2-961245A7CB32}"/>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868424" y="2720751"/>
                  <a:ext cx="715156" cy="715156"/>
                </a:xfrm>
                <a:prstGeom prst="rect">
                  <a:avLst/>
                </a:prstGeom>
              </p:spPr>
            </p:pic>
            <p:pic>
              <p:nvPicPr>
                <p:cNvPr id="45" name="Graphic 44" descr="Shopping cart outline">
                  <a:extLst>
                    <a:ext uri="{FF2B5EF4-FFF2-40B4-BE49-F238E27FC236}">
                      <a16:creationId xmlns:a16="http://schemas.microsoft.com/office/drawing/2014/main" id="{657834DC-508C-7212-02F1-8DA0D3DD732B}"/>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862767" y="1269019"/>
                  <a:ext cx="515750" cy="515750"/>
                </a:xfrm>
                <a:prstGeom prst="rect">
                  <a:avLst/>
                </a:prstGeom>
              </p:spPr>
            </p:pic>
            <p:pic>
              <p:nvPicPr>
                <p:cNvPr id="46" name="Graphic 45" descr="Neighborhood outline">
                  <a:extLst>
                    <a:ext uri="{FF2B5EF4-FFF2-40B4-BE49-F238E27FC236}">
                      <a16:creationId xmlns:a16="http://schemas.microsoft.com/office/drawing/2014/main" id="{3ECDE59F-41B9-B731-FC8D-CD95403016DA}"/>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816929" y="3712423"/>
                  <a:ext cx="636865" cy="636865"/>
                </a:xfrm>
                <a:prstGeom prst="rect">
                  <a:avLst/>
                </a:prstGeom>
              </p:spPr>
            </p:pic>
            <p:pic>
              <p:nvPicPr>
                <p:cNvPr id="47" name="Graphic 46" descr="Sport balls outline">
                  <a:extLst>
                    <a:ext uri="{FF2B5EF4-FFF2-40B4-BE49-F238E27FC236}">
                      <a16:creationId xmlns:a16="http://schemas.microsoft.com/office/drawing/2014/main" id="{BD353D5A-F6E4-CDC1-8092-03C90256A876}"/>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023113" y="4833192"/>
                  <a:ext cx="586513" cy="586513"/>
                </a:xfrm>
                <a:prstGeom prst="rect">
                  <a:avLst/>
                </a:prstGeom>
              </p:spPr>
            </p:pic>
            <p:pic>
              <p:nvPicPr>
                <p:cNvPr id="48" name="Graphic 47" descr="Hospital outline">
                  <a:extLst>
                    <a:ext uri="{FF2B5EF4-FFF2-40B4-BE49-F238E27FC236}">
                      <a16:creationId xmlns:a16="http://schemas.microsoft.com/office/drawing/2014/main" id="{F60FE3D6-5FA6-CF73-EFAF-AE2D310F8AC6}"/>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049002" y="51827"/>
                  <a:ext cx="1006879" cy="1006878"/>
                </a:xfrm>
                <a:prstGeom prst="rect">
                  <a:avLst/>
                </a:prstGeom>
              </p:spPr>
            </p:pic>
            <p:pic>
              <p:nvPicPr>
                <p:cNvPr id="49" name="Graphic 48" descr="Cheers outline">
                  <a:extLst>
                    <a:ext uri="{FF2B5EF4-FFF2-40B4-BE49-F238E27FC236}">
                      <a16:creationId xmlns:a16="http://schemas.microsoft.com/office/drawing/2014/main" id="{FFDA86EB-5039-29E0-2AEA-8EA5ED39132C}"/>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rot="19827397">
                  <a:off x="6202648" y="5887764"/>
                  <a:ext cx="587489" cy="587489"/>
                </a:xfrm>
                <a:prstGeom prst="rect">
                  <a:avLst/>
                </a:prstGeom>
              </p:spPr>
            </p:pic>
            <p:sp>
              <p:nvSpPr>
                <p:cNvPr id="50" name="TextBox 49">
                  <a:extLst>
                    <a:ext uri="{FF2B5EF4-FFF2-40B4-BE49-F238E27FC236}">
                      <a16:creationId xmlns:a16="http://schemas.microsoft.com/office/drawing/2014/main" id="{65D4E131-CF71-ABBF-CEED-E64C2DDB14CF}"/>
                    </a:ext>
                  </a:extLst>
                </p:cNvPr>
                <p:cNvSpPr txBox="1"/>
                <p:nvPr/>
              </p:nvSpPr>
              <p:spPr>
                <a:xfrm>
                  <a:off x="6725752" y="1681760"/>
                  <a:ext cx="1280160" cy="3613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Schools</a:t>
                  </a:r>
                </a:p>
              </p:txBody>
            </p:sp>
            <p:sp>
              <p:nvSpPr>
                <p:cNvPr id="51" name="TextBox 50">
                  <a:extLst>
                    <a:ext uri="{FF2B5EF4-FFF2-40B4-BE49-F238E27FC236}">
                      <a16:creationId xmlns:a16="http://schemas.microsoft.com/office/drawing/2014/main" id="{0C14FAFA-1B3D-D6C0-B937-834036BF6193}"/>
                    </a:ext>
                  </a:extLst>
                </p:cNvPr>
                <p:cNvSpPr txBox="1"/>
                <p:nvPr/>
              </p:nvSpPr>
              <p:spPr>
                <a:xfrm>
                  <a:off x="7740372" y="4187657"/>
                  <a:ext cx="960013" cy="56790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Healthy Housing</a:t>
                  </a:r>
                </a:p>
              </p:txBody>
            </p:sp>
            <p:sp>
              <p:nvSpPr>
                <p:cNvPr id="52" name="TextBox 51">
                  <a:extLst>
                    <a:ext uri="{FF2B5EF4-FFF2-40B4-BE49-F238E27FC236}">
                      <a16:creationId xmlns:a16="http://schemas.microsoft.com/office/drawing/2014/main" id="{2BD7F682-DB0D-4B96-3D03-9BFD912C67D8}"/>
                    </a:ext>
                  </a:extLst>
                </p:cNvPr>
                <p:cNvSpPr txBox="1"/>
                <p:nvPr/>
              </p:nvSpPr>
              <p:spPr>
                <a:xfrm>
                  <a:off x="6493048" y="5359140"/>
                  <a:ext cx="1299230" cy="3613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Youth Orgs</a:t>
                  </a:r>
                </a:p>
              </p:txBody>
            </p:sp>
            <p:sp>
              <p:nvSpPr>
                <p:cNvPr id="53" name="TextBox 52">
                  <a:extLst>
                    <a:ext uri="{FF2B5EF4-FFF2-40B4-BE49-F238E27FC236}">
                      <a16:creationId xmlns:a16="http://schemas.microsoft.com/office/drawing/2014/main" id="{BF4C83F6-5A95-4493-1F60-80C6E23FD9F3}"/>
                    </a:ext>
                  </a:extLst>
                </p:cNvPr>
                <p:cNvSpPr txBox="1"/>
                <p:nvPr/>
              </p:nvSpPr>
              <p:spPr>
                <a:xfrm>
                  <a:off x="5140333" y="5515950"/>
                  <a:ext cx="796287" cy="3613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PCP</a:t>
                  </a:r>
                </a:p>
              </p:txBody>
            </p:sp>
            <p:sp>
              <p:nvSpPr>
                <p:cNvPr id="54" name="TextBox 53">
                  <a:extLst>
                    <a:ext uri="{FF2B5EF4-FFF2-40B4-BE49-F238E27FC236}">
                      <a16:creationId xmlns:a16="http://schemas.microsoft.com/office/drawing/2014/main" id="{086B8228-6031-B386-C0AD-9D9EB3AB666A}"/>
                    </a:ext>
                  </a:extLst>
                </p:cNvPr>
                <p:cNvSpPr txBox="1"/>
                <p:nvPr/>
              </p:nvSpPr>
              <p:spPr>
                <a:xfrm>
                  <a:off x="3765288" y="4295276"/>
                  <a:ext cx="1384905" cy="56790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Safe Neighborhoods</a:t>
                  </a:r>
                </a:p>
              </p:txBody>
            </p:sp>
            <p:sp>
              <p:nvSpPr>
                <p:cNvPr id="55" name="TextBox 54">
                  <a:extLst>
                    <a:ext uri="{FF2B5EF4-FFF2-40B4-BE49-F238E27FC236}">
                      <a16:creationId xmlns:a16="http://schemas.microsoft.com/office/drawing/2014/main" id="{067E5BA6-5CD0-8FA9-A9F5-8FBAB6B557B3}"/>
                    </a:ext>
                  </a:extLst>
                </p:cNvPr>
                <p:cNvSpPr txBox="1"/>
                <p:nvPr/>
              </p:nvSpPr>
              <p:spPr>
                <a:xfrm>
                  <a:off x="4145291" y="1661497"/>
                  <a:ext cx="1393187" cy="3613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Food Security</a:t>
                  </a:r>
                </a:p>
              </p:txBody>
            </p:sp>
            <p:sp>
              <p:nvSpPr>
                <p:cNvPr id="56" name="TextBox 55">
                  <a:extLst>
                    <a:ext uri="{FF2B5EF4-FFF2-40B4-BE49-F238E27FC236}">
                      <a16:creationId xmlns:a16="http://schemas.microsoft.com/office/drawing/2014/main" id="{CE7E1ADE-E4E2-9AEC-CAAA-451157031ED9}"/>
                    </a:ext>
                  </a:extLst>
                </p:cNvPr>
                <p:cNvSpPr txBox="1"/>
                <p:nvPr/>
              </p:nvSpPr>
              <p:spPr>
                <a:xfrm>
                  <a:off x="6922398" y="3288080"/>
                  <a:ext cx="1280160" cy="3613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Parents</a:t>
                  </a:r>
                </a:p>
              </p:txBody>
            </p:sp>
            <p:sp>
              <p:nvSpPr>
                <p:cNvPr id="57" name="TextBox 56">
                  <a:extLst>
                    <a:ext uri="{FF2B5EF4-FFF2-40B4-BE49-F238E27FC236}">
                      <a16:creationId xmlns:a16="http://schemas.microsoft.com/office/drawing/2014/main" id="{3C3BEBEF-9186-468B-B4D0-28CDFEBCE38F}"/>
                    </a:ext>
                  </a:extLst>
                </p:cNvPr>
                <p:cNvSpPr txBox="1"/>
                <p:nvPr/>
              </p:nvSpPr>
              <p:spPr>
                <a:xfrm>
                  <a:off x="6023223" y="4842304"/>
                  <a:ext cx="1280160" cy="3613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Siblings</a:t>
                  </a:r>
                </a:p>
              </p:txBody>
            </p:sp>
            <p:sp>
              <p:nvSpPr>
                <p:cNvPr id="58" name="TextBox 57">
                  <a:extLst>
                    <a:ext uri="{FF2B5EF4-FFF2-40B4-BE49-F238E27FC236}">
                      <a16:creationId xmlns:a16="http://schemas.microsoft.com/office/drawing/2014/main" id="{B53E375E-ED29-213E-D446-395409907D61}"/>
                    </a:ext>
                  </a:extLst>
                </p:cNvPr>
                <p:cNvSpPr txBox="1"/>
                <p:nvPr/>
              </p:nvSpPr>
              <p:spPr>
                <a:xfrm>
                  <a:off x="4401973" y="3422825"/>
                  <a:ext cx="972142" cy="56790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Extended Family</a:t>
                  </a:r>
                </a:p>
              </p:txBody>
            </p:sp>
            <p:pic>
              <p:nvPicPr>
                <p:cNvPr id="59" name="Graphic 58" descr="Playground outline">
                  <a:extLst>
                    <a:ext uri="{FF2B5EF4-FFF2-40B4-BE49-F238E27FC236}">
                      <a16:creationId xmlns:a16="http://schemas.microsoft.com/office/drawing/2014/main" id="{BBA6C438-9D99-06CC-1ED9-CACF8C79898D}"/>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930326" y="1940498"/>
                  <a:ext cx="636867" cy="636865"/>
                </a:xfrm>
                <a:prstGeom prst="rect">
                  <a:avLst/>
                </a:prstGeom>
              </p:spPr>
            </p:pic>
            <p:sp>
              <p:nvSpPr>
                <p:cNvPr id="60" name="TextBox 59">
                  <a:extLst>
                    <a:ext uri="{FF2B5EF4-FFF2-40B4-BE49-F238E27FC236}">
                      <a16:creationId xmlns:a16="http://schemas.microsoft.com/office/drawing/2014/main" id="{68FFCED8-8F4F-576A-634A-4E7497218A6E}"/>
                    </a:ext>
                  </a:extLst>
                </p:cNvPr>
                <p:cNvSpPr txBox="1"/>
                <p:nvPr/>
              </p:nvSpPr>
              <p:spPr>
                <a:xfrm>
                  <a:off x="3495617" y="2477143"/>
                  <a:ext cx="1117041" cy="77441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After-School Programs</a:t>
                  </a:r>
                </a:p>
              </p:txBody>
            </p:sp>
            <p:sp>
              <p:nvSpPr>
                <p:cNvPr id="61" name="TextBox 60">
                  <a:extLst>
                    <a:ext uri="{FF2B5EF4-FFF2-40B4-BE49-F238E27FC236}">
                      <a16:creationId xmlns:a16="http://schemas.microsoft.com/office/drawing/2014/main" id="{733B8201-ABE9-2FF2-A5F5-E07C00B8AC45}"/>
                    </a:ext>
                  </a:extLst>
                </p:cNvPr>
                <p:cNvSpPr txBox="1"/>
                <p:nvPr/>
              </p:nvSpPr>
              <p:spPr>
                <a:xfrm>
                  <a:off x="2705449" y="3370298"/>
                  <a:ext cx="1053697" cy="3613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Employers</a:t>
                  </a:r>
                </a:p>
              </p:txBody>
            </p:sp>
            <p:sp>
              <p:nvSpPr>
                <p:cNvPr id="62" name="TextBox 61">
                  <a:extLst>
                    <a:ext uri="{FF2B5EF4-FFF2-40B4-BE49-F238E27FC236}">
                      <a16:creationId xmlns:a16="http://schemas.microsoft.com/office/drawing/2014/main" id="{265F3A40-8E4C-B7C6-EC28-AF7132B21955}"/>
                    </a:ext>
                  </a:extLst>
                </p:cNvPr>
                <p:cNvSpPr txBox="1"/>
                <p:nvPr/>
              </p:nvSpPr>
              <p:spPr>
                <a:xfrm>
                  <a:off x="3833212" y="5353357"/>
                  <a:ext cx="1327829" cy="56790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City Infrastructure</a:t>
                  </a:r>
                </a:p>
              </p:txBody>
            </p:sp>
            <p:sp>
              <p:nvSpPr>
                <p:cNvPr id="63" name="TextBox 62">
                  <a:extLst>
                    <a:ext uri="{FF2B5EF4-FFF2-40B4-BE49-F238E27FC236}">
                      <a16:creationId xmlns:a16="http://schemas.microsoft.com/office/drawing/2014/main" id="{C039105B-64D9-CA86-7732-73772EBC2F8B}"/>
                    </a:ext>
                  </a:extLst>
                </p:cNvPr>
                <p:cNvSpPr txBox="1"/>
                <p:nvPr/>
              </p:nvSpPr>
              <p:spPr>
                <a:xfrm>
                  <a:off x="8757560" y="2931392"/>
                  <a:ext cx="890721" cy="56790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Juvenile Justice</a:t>
                  </a:r>
                </a:p>
              </p:txBody>
            </p:sp>
            <p:sp>
              <p:nvSpPr>
                <p:cNvPr id="64" name="TextBox 63">
                  <a:extLst>
                    <a:ext uri="{FF2B5EF4-FFF2-40B4-BE49-F238E27FC236}">
                      <a16:creationId xmlns:a16="http://schemas.microsoft.com/office/drawing/2014/main" id="{6C648A5D-0D6D-5CBF-506A-67B9118A793D}"/>
                    </a:ext>
                  </a:extLst>
                </p:cNvPr>
                <p:cNvSpPr txBox="1"/>
                <p:nvPr/>
              </p:nvSpPr>
              <p:spPr>
                <a:xfrm>
                  <a:off x="7552599" y="986364"/>
                  <a:ext cx="1219381" cy="6195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6BDB8"/>
                      </a:solidFill>
                      <a:effectLst/>
                      <a:uLnTx/>
                      <a:uFillTx/>
                      <a:latin typeface="Calibri" panose="020F0502020204030204"/>
                      <a:ea typeface="+mn-ea"/>
                      <a:cs typeface="+mn-cs"/>
                    </a:rPr>
                    <a:t>Policy &amp; </a:t>
                  </a:r>
                  <a:r>
                    <a:rPr kumimoji="0" lang="en-US" sz="900" b="1" i="0" u="none" strike="noStrike" kern="1200" cap="none" spc="0" normalizeH="0" baseline="0" noProof="0" err="1">
                      <a:ln>
                        <a:noFill/>
                      </a:ln>
                      <a:solidFill>
                        <a:srgbClr val="06BDB8"/>
                      </a:solidFill>
                      <a:effectLst/>
                      <a:uLnTx/>
                      <a:uFillTx/>
                      <a:latin typeface="Calibri" panose="020F0502020204030204"/>
                      <a:ea typeface="+mn-ea"/>
                      <a:cs typeface="+mn-cs"/>
                    </a:rPr>
                    <a:t>Govn’t</a:t>
                  </a:r>
                  <a:endParaRPr kumimoji="0" lang="en-US" sz="900" b="1" i="0" u="none" strike="noStrike" kern="1200" cap="none" spc="0" normalizeH="0" baseline="0" noProof="0">
                    <a:ln>
                      <a:noFill/>
                    </a:ln>
                    <a:solidFill>
                      <a:srgbClr val="06BDB8"/>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B38611BA-A85C-3CF2-3AE4-2BB419A3B931}"/>
                    </a:ext>
                  </a:extLst>
                </p:cNvPr>
                <p:cNvSpPr txBox="1"/>
                <p:nvPr/>
              </p:nvSpPr>
              <p:spPr>
                <a:xfrm>
                  <a:off x="4027655" y="869813"/>
                  <a:ext cx="1304632" cy="38720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6BDB8"/>
                      </a:solidFill>
                      <a:effectLst/>
                      <a:uLnTx/>
                      <a:uFillTx/>
                      <a:latin typeface="Calibri" panose="020F0502020204030204"/>
                      <a:ea typeface="+mn-ea"/>
                      <a:cs typeface="+mn-cs"/>
                    </a:rPr>
                    <a:t>Health Care</a:t>
                  </a:r>
                </a:p>
              </p:txBody>
            </p:sp>
            <p:sp>
              <p:nvSpPr>
                <p:cNvPr id="66" name="TextBox 65">
                  <a:extLst>
                    <a:ext uri="{FF2B5EF4-FFF2-40B4-BE49-F238E27FC236}">
                      <a16:creationId xmlns:a16="http://schemas.microsoft.com/office/drawing/2014/main" id="{1E2C418A-2614-3DA3-A8BE-4B1CBEFAD588}"/>
                    </a:ext>
                  </a:extLst>
                </p:cNvPr>
                <p:cNvSpPr txBox="1"/>
                <p:nvPr/>
              </p:nvSpPr>
              <p:spPr>
                <a:xfrm>
                  <a:off x="5349408" y="6294721"/>
                  <a:ext cx="1895379" cy="3613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15AA7"/>
                      </a:solidFill>
                      <a:effectLst/>
                      <a:uLnTx/>
                      <a:uFillTx/>
                      <a:latin typeface="Calibri" panose="020F0502020204030204"/>
                      <a:ea typeface="+mn-ea"/>
                      <a:cs typeface="+mn-cs"/>
                    </a:rPr>
                    <a:t>Social Supports</a:t>
                  </a:r>
                </a:p>
              </p:txBody>
            </p:sp>
          </p:grpSp>
          <p:sp>
            <p:nvSpPr>
              <p:cNvPr id="31" name="TextBox 30">
                <a:extLst>
                  <a:ext uri="{FF2B5EF4-FFF2-40B4-BE49-F238E27FC236}">
                    <a16:creationId xmlns:a16="http://schemas.microsoft.com/office/drawing/2014/main" id="{F9B62706-C116-1943-BA1B-588F6EE514E8}"/>
                  </a:ext>
                </a:extLst>
              </p:cNvPr>
              <p:cNvSpPr txBox="1"/>
              <p:nvPr/>
            </p:nvSpPr>
            <p:spPr>
              <a:xfrm>
                <a:off x="7532698" y="1936974"/>
                <a:ext cx="2003453" cy="369332"/>
              </a:xfrm>
              <a:prstGeom prst="rect">
                <a:avLst/>
              </a:prstGeom>
              <a:noFill/>
              <a:ln>
                <a:noFill/>
              </a:ln>
            </p:spPr>
            <p:txBody>
              <a:bodyPr wrap="square" rtlCol="0">
                <a:prstTxWarp prst="textArchUp">
                  <a:avLst>
                    <a:gd name="adj" fmla="val 1098394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15AA7"/>
                    </a:solidFill>
                    <a:effectLst/>
                    <a:uLnTx/>
                    <a:uFillTx/>
                    <a:latin typeface="Calibri" panose="020F0502020204030204"/>
                    <a:ea typeface="+mn-ea"/>
                    <a:cs typeface="+mn-cs"/>
                  </a:rPr>
                  <a:t>FAMILY</a:t>
                </a:r>
              </a:p>
            </p:txBody>
          </p:sp>
          <p:sp>
            <p:nvSpPr>
              <p:cNvPr id="32" name="TextBox 31">
                <a:extLst>
                  <a:ext uri="{FF2B5EF4-FFF2-40B4-BE49-F238E27FC236}">
                    <a16:creationId xmlns:a16="http://schemas.microsoft.com/office/drawing/2014/main" id="{30449C2D-F13C-D6C3-B674-884B97B949B2}"/>
                  </a:ext>
                </a:extLst>
              </p:cNvPr>
              <p:cNvSpPr txBox="1"/>
              <p:nvPr/>
            </p:nvSpPr>
            <p:spPr>
              <a:xfrm>
                <a:off x="7501777" y="1259825"/>
                <a:ext cx="2003453" cy="369332"/>
              </a:xfrm>
              <a:prstGeom prst="rect">
                <a:avLst/>
              </a:prstGeom>
              <a:noFill/>
              <a:ln>
                <a:noFill/>
              </a:ln>
            </p:spPr>
            <p:txBody>
              <a:bodyPr wrap="square" rtlCol="0">
                <a:prstTxWarp prst="textArchUp">
                  <a:avLst>
                    <a:gd name="adj" fmla="val 1098394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15AA7"/>
                    </a:solidFill>
                    <a:effectLst/>
                    <a:uLnTx/>
                    <a:uFillTx/>
                    <a:latin typeface="Calibri" panose="020F0502020204030204"/>
                    <a:ea typeface="+mn-ea"/>
                    <a:cs typeface="+mn-cs"/>
                  </a:rPr>
                  <a:t>COMMUNITY</a:t>
                </a:r>
              </a:p>
            </p:txBody>
          </p:sp>
          <p:sp>
            <p:nvSpPr>
              <p:cNvPr id="33" name="TextBox 32">
                <a:extLst>
                  <a:ext uri="{FF2B5EF4-FFF2-40B4-BE49-F238E27FC236}">
                    <a16:creationId xmlns:a16="http://schemas.microsoft.com/office/drawing/2014/main" id="{E1988406-5237-DE65-7EB2-2D44C269FD35}"/>
                  </a:ext>
                </a:extLst>
              </p:cNvPr>
              <p:cNvSpPr txBox="1"/>
              <p:nvPr/>
            </p:nvSpPr>
            <p:spPr>
              <a:xfrm>
                <a:off x="7511340" y="483220"/>
                <a:ext cx="2003453" cy="369332"/>
              </a:xfrm>
              <a:prstGeom prst="rect">
                <a:avLst/>
              </a:prstGeom>
              <a:noFill/>
              <a:ln>
                <a:noFill/>
              </a:ln>
            </p:spPr>
            <p:txBody>
              <a:bodyPr wrap="square" rtlCol="0">
                <a:prstTxWarp prst="textArchUp">
                  <a:avLst>
                    <a:gd name="adj" fmla="val 1098394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15AA7"/>
                    </a:solidFill>
                    <a:effectLst/>
                    <a:uLnTx/>
                    <a:uFillTx/>
                    <a:latin typeface="Calibri" panose="020F0502020204030204"/>
                    <a:ea typeface="+mn-ea"/>
                    <a:cs typeface="+mn-cs"/>
                  </a:rPr>
                  <a:t>SYSTEMS</a:t>
                </a:r>
              </a:p>
            </p:txBody>
          </p:sp>
          <p:sp>
            <p:nvSpPr>
              <p:cNvPr id="34" name="TextBox 33">
                <a:extLst>
                  <a:ext uri="{FF2B5EF4-FFF2-40B4-BE49-F238E27FC236}">
                    <a16:creationId xmlns:a16="http://schemas.microsoft.com/office/drawing/2014/main" id="{B47585D4-56ED-3F3B-147D-DB4394073D5C}"/>
                  </a:ext>
                </a:extLst>
              </p:cNvPr>
              <p:cNvSpPr txBox="1"/>
              <p:nvPr/>
            </p:nvSpPr>
            <p:spPr>
              <a:xfrm>
                <a:off x="7538506" y="2736766"/>
                <a:ext cx="2003453" cy="369332"/>
              </a:xfrm>
              <a:prstGeom prst="rect">
                <a:avLst/>
              </a:prstGeom>
              <a:noFill/>
              <a:ln>
                <a:noFill/>
              </a:ln>
            </p:spPr>
            <p:txBody>
              <a:bodyPr wrap="square" rtlCol="0">
                <a:prstTxWarp prst="textArchUp">
                  <a:avLst>
                    <a:gd name="adj" fmla="val 1098394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15AA7"/>
                    </a:solidFill>
                    <a:effectLst/>
                    <a:uLnTx/>
                    <a:uFillTx/>
                    <a:latin typeface="Calibri" panose="020F0502020204030204"/>
                    <a:ea typeface="+mn-ea"/>
                    <a:cs typeface="+mn-cs"/>
                  </a:rPr>
                  <a:t>CHILD</a:t>
                </a:r>
              </a:p>
            </p:txBody>
          </p:sp>
        </p:grpSp>
        <p:grpSp>
          <p:nvGrpSpPr>
            <p:cNvPr id="22" name="Group 21">
              <a:extLst>
                <a:ext uri="{FF2B5EF4-FFF2-40B4-BE49-F238E27FC236}">
                  <a16:creationId xmlns:a16="http://schemas.microsoft.com/office/drawing/2014/main" id="{55226034-FEBD-2E55-C2F7-D605A4A7F19D}"/>
                </a:ext>
              </a:extLst>
            </p:cNvPr>
            <p:cNvGrpSpPr/>
            <p:nvPr/>
          </p:nvGrpSpPr>
          <p:grpSpPr>
            <a:xfrm>
              <a:off x="6780280" y="3590801"/>
              <a:ext cx="782948" cy="607113"/>
              <a:chOff x="2695953" y="330618"/>
              <a:chExt cx="1290536" cy="938532"/>
            </a:xfrm>
            <a:solidFill>
              <a:srgbClr val="0057A6"/>
            </a:solidFill>
          </p:grpSpPr>
          <p:pic>
            <p:nvPicPr>
              <p:cNvPr id="28" name="Graphic 27" descr="Woman with kid outline">
                <a:extLst>
                  <a:ext uri="{FF2B5EF4-FFF2-40B4-BE49-F238E27FC236}">
                    <a16:creationId xmlns:a16="http://schemas.microsoft.com/office/drawing/2014/main" id="{72807C5A-8494-9695-4E56-12B461BF900D}"/>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flipH="1">
                <a:off x="2695953" y="330618"/>
                <a:ext cx="938532" cy="938532"/>
              </a:xfrm>
              <a:prstGeom prst="rect">
                <a:avLst/>
              </a:prstGeom>
            </p:spPr>
          </p:pic>
          <p:pic>
            <p:nvPicPr>
              <p:cNvPr id="29" name="Graphic 28" descr="Man with baby outline">
                <a:extLst>
                  <a:ext uri="{FF2B5EF4-FFF2-40B4-BE49-F238E27FC236}">
                    <a16:creationId xmlns:a16="http://schemas.microsoft.com/office/drawing/2014/main" id="{3CD70A80-B666-2EDC-2D42-2123D95350B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3124793" y="358649"/>
                <a:ext cx="861696" cy="861696"/>
              </a:xfrm>
              <a:prstGeom prst="rect">
                <a:avLst/>
              </a:prstGeom>
            </p:spPr>
          </p:pic>
        </p:grpSp>
        <p:pic>
          <p:nvPicPr>
            <p:cNvPr id="23" name="Graphic 22" descr="Scales of justice outline">
              <a:extLst>
                <a:ext uri="{FF2B5EF4-FFF2-40B4-BE49-F238E27FC236}">
                  <a16:creationId xmlns:a16="http://schemas.microsoft.com/office/drawing/2014/main" id="{C6671C66-3AD2-E995-0225-4F9DD5637981}"/>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186765" y="3343794"/>
              <a:ext cx="483097" cy="483097"/>
            </a:xfrm>
            <a:prstGeom prst="rect">
              <a:avLst/>
            </a:prstGeom>
          </p:spPr>
        </p:pic>
        <p:sp>
          <p:nvSpPr>
            <p:cNvPr id="24" name="TextBox 23">
              <a:extLst>
                <a:ext uri="{FF2B5EF4-FFF2-40B4-BE49-F238E27FC236}">
                  <a16:creationId xmlns:a16="http://schemas.microsoft.com/office/drawing/2014/main" id="{5D38EFE6-6D2C-9829-0A4A-24448AC2886B}"/>
                </a:ext>
              </a:extLst>
            </p:cNvPr>
            <p:cNvSpPr txBox="1"/>
            <p:nvPr/>
          </p:nvSpPr>
          <p:spPr>
            <a:xfrm>
              <a:off x="7266444" y="3491804"/>
              <a:ext cx="976887" cy="45125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srgbClr val="0057A6"/>
                  </a:solidFill>
                  <a:effectLst/>
                  <a:uLnTx/>
                  <a:uFillTx/>
                  <a:latin typeface="Calibri" panose="020F0502020204030204"/>
                  <a:ea typeface="+mn-ea"/>
                  <a:cs typeface="+mn-cs"/>
                </a:rPr>
                <a:t>Children’s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srgbClr val="0057A6"/>
                  </a:solidFill>
                  <a:effectLst/>
                  <a:uLnTx/>
                  <a:uFillTx/>
                  <a:latin typeface="Calibri" panose="020F0502020204030204"/>
                  <a:ea typeface="+mn-ea"/>
                  <a:cs typeface="+mn-cs"/>
                </a:rPr>
                <a:t>BH</a:t>
              </a:r>
            </a:p>
          </p:txBody>
        </p:sp>
        <p:pic>
          <p:nvPicPr>
            <p:cNvPr id="25" name="Graphic 24" descr="Right Brain with solid fill">
              <a:extLst>
                <a:ext uri="{FF2B5EF4-FFF2-40B4-BE49-F238E27FC236}">
                  <a16:creationId xmlns:a16="http://schemas.microsoft.com/office/drawing/2014/main" id="{3388D68D-A8F0-13CC-0703-FE1D2FAD022F}"/>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7308430" y="3023931"/>
              <a:ext cx="542770" cy="542769"/>
            </a:xfrm>
            <a:prstGeom prst="rect">
              <a:avLst/>
            </a:prstGeom>
          </p:spPr>
        </p:pic>
        <p:pic>
          <p:nvPicPr>
            <p:cNvPr id="26" name="Graphic 25" descr="Graduation cap outline">
              <a:extLst>
                <a:ext uri="{FF2B5EF4-FFF2-40B4-BE49-F238E27FC236}">
                  <a16:creationId xmlns:a16="http://schemas.microsoft.com/office/drawing/2014/main" id="{83CE0EFC-EA95-C6E1-5CBF-D33AD30B2532}"/>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7761043" y="5054644"/>
              <a:ext cx="1026610" cy="1026610"/>
            </a:xfrm>
            <a:prstGeom prst="rect">
              <a:avLst/>
            </a:prstGeom>
          </p:spPr>
        </p:pic>
        <p:sp>
          <p:nvSpPr>
            <p:cNvPr id="27" name="TextBox 26">
              <a:extLst>
                <a:ext uri="{FF2B5EF4-FFF2-40B4-BE49-F238E27FC236}">
                  <a16:creationId xmlns:a16="http://schemas.microsoft.com/office/drawing/2014/main" id="{1E203C58-0CE6-CE8A-4DD8-08D9F956108D}"/>
                </a:ext>
              </a:extLst>
            </p:cNvPr>
            <p:cNvSpPr txBox="1"/>
            <p:nvPr/>
          </p:nvSpPr>
          <p:spPr>
            <a:xfrm>
              <a:off x="7609189" y="5777200"/>
              <a:ext cx="977699" cy="3076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6BDB8"/>
                  </a:solidFill>
                  <a:effectLst/>
                  <a:uLnTx/>
                  <a:uFillTx/>
                  <a:latin typeface="Calibri" panose="020F0502020204030204"/>
                  <a:ea typeface="+mn-ea"/>
                  <a:cs typeface="+mn-cs"/>
                </a:rPr>
                <a:t>Education</a:t>
              </a:r>
            </a:p>
          </p:txBody>
        </p:sp>
      </p:grpSp>
      <p:pic>
        <p:nvPicPr>
          <p:cNvPr id="5" name="Picture 4">
            <a:extLst>
              <a:ext uri="{FF2B5EF4-FFF2-40B4-BE49-F238E27FC236}">
                <a16:creationId xmlns:a16="http://schemas.microsoft.com/office/drawing/2014/main" id="{6D3E6EF8-FD44-B40F-B5BD-4920C41E889F}"/>
              </a:ext>
            </a:extLst>
          </p:cNvPr>
          <p:cNvPicPr>
            <a:picLocks noChangeAspect="1"/>
          </p:cNvPicPr>
          <p:nvPr/>
        </p:nvPicPr>
        <p:blipFill>
          <a:blip r:embed="rId52"/>
          <a:stretch>
            <a:fillRect/>
          </a:stretch>
        </p:blipFill>
        <p:spPr>
          <a:xfrm>
            <a:off x="7620663" y="2218803"/>
            <a:ext cx="4515864" cy="4380456"/>
          </a:xfrm>
          <a:prstGeom prst="rect">
            <a:avLst/>
          </a:prstGeom>
        </p:spPr>
      </p:pic>
    </p:spTree>
    <p:extLst>
      <p:ext uri="{BB962C8B-B14F-4D97-AF65-F5344CB8AC3E}">
        <p14:creationId xmlns:p14="http://schemas.microsoft.com/office/powerpoint/2010/main" val="3913022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80CE1-62DC-3940-8776-C348E2B992F9}"/>
              </a:ext>
            </a:extLst>
          </p:cNvPr>
          <p:cNvSpPr>
            <a:spLocks noGrp="1"/>
          </p:cNvSpPr>
          <p:nvPr>
            <p:ph type="ctrTitle"/>
          </p:nvPr>
        </p:nvSpPr>
        <p:spPr/>
        <p:txBody>
          <a:bodyPr>
            <a:normAutofit/>
          </a:bodyPr>
          <a:lstStyle/>
          <a:p>
            <a:r>
              <a:rPr lang="en-US" dirty="0"/>
              <a:t>Methodist Community Counseling Program</a:t>
            </a:r>
          </a:p>
        </p:txBody>
      </p:sp>
      <p:sp>
        <p:nvSpPr>
          <p:cNvPr id="3" name="Text Placeholder 2">
            <a:extLst>
              <a:ext uri="{FF2B5EF4-FFF2-40B4-BE49-F238E27FC236}">
                <a16:creationId xmlns:a16="http://schemas.microsoft.com/office/drawing/2014/main" id="{F5279EA8-09D1-4E4A-8223-FB30CC27D04E}"/>
              </a:ext>
            </a:extLst>
          </p:cNvPr>
          <p:cNvSpPr>
            <a:spLocks noGrp="1"/>
          </p:cNvSpPr>
          <p:nvPr>
            <p:ph type="body" sz="quarter" idx="10"/>
          </p:nvPr>
        </p:nvSpPr>
        <p:spPr/>
        <p:txBody>
          <a:bodyPr/>
          <a:lstStyle/>
          <a:p>
            <a:r>
              <a:rPr lang="en-US"/>
              <a:t>Ellen McElderry LIMHP, LADC, LPC</a:t>
            </a:r>
            <a:endParaRPr lang="en-US" dirty="0"/>
          </a:p>
        </p:txBody>
      </p:sp>
    </p:spTree>
    <p:extLst>
      <p:ext uri="{BB962C8B-B14F-4D97-AF65-F5344CB8AC3E}">
        <p14:creationId xmlns:p14="http://schemas.microsoft.com/office/powerpoint/2010/main" val="3757374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1BB1-D776-D04D-A086-7B84EDEE299B}"/>
              </a:ext>
            </a:extLst>
          </p:cNvPr>
          <p:cNvSpPr>
            <a:spLocks noGrp="1"/>
          </p:cNvSpPr>
          <p:nvPr>
            <p:ph type="title"/>
          </p:nvPr>
        </p:nvSpPr>
        <p:spPr>
          <a:xfrm>
            <a:off x="2590800" y="-76200"/>
            <a:ext cx="7772400" cy="1143000"/>
          </a:xfrm>
        </p:spPr>
        <p:txBody>
          <a:bodyPr wrap="square" anchor="ctr">
            <a:normAutofit/>
          </a:bodyPr>
          <a:lstStyle/>
          <a:p>
            <a:r>
              <a:rPr lang="en-US" dirty="0"/>
              <a:t>Innovative idea in 1996 </a:t>
            </a:r>
          </a:p>
        </p:txBody>
      </p:sp>
      <p:sp>
        <p:nvSpPr>
          <p:cNvPr id="3" name="Content Placeholder 2">
            <a:extLst>
              <a:ext uri="{FF2B5EF4-FFF2-40B4-BE49-F238E27FC236}">
                <a16:creationId xmlns:a16="http://schemas.microsoft.com/office/drawing/2014/main" id="{8C65AC80-401E-704C-A2EA-FB8DE99ABCA9}"/>
              </a:ext>
            </a:extLst>
          </p:cNvPr>
          <p:cNvSpPr>
            <a:spLocks noGrp="1"/>
          </p:cNvSpPr>
          <p:nvPr>
            <p:ph sz="half" idx="1"/>
          </p:nvPr>
        </p:nvSpPr>
        <p:spPr>
          <a:xfrm>
            <a:off x="2057400" y="1219200"/>
            <a:ext cx="3810000" cy="4953000"/>
          </a:xfrm>
        </p:spPr>
        <p:txBody>
          <a:bodyPr wrap="square" anchor="t">
            <a:normAutofit/>
          </a:bodyPr>
          <a:lstStyle/>
          <a:p>
            <a:r>
              <a:rPr lang="en-US" sz="2000" dirty="0"/>
              <a:t>Omaha closed 2 major mental health facilities, Richard Young and St. Joseph Center for Mental Health, leaving a gap in the community. </a:t>
            </a:r>
          </a:p>
          <a:p>
            <a:pPr marL="0" indent="0">
              <a:buNone/>
            </a:pPr>
            <a:endParaRPr lang="en-US" dirty="0"/>
          </a:p>
        </p:txBody>
      </p:sp>
      <p:pic>
        <p:nvPicPr>
          <p:cNvPr id="5" name="Picture 4">
            <a:extLst>
              <a:ext uri="{FF2B5EF4-FFF2-40B4-BE49-F238E27FC236}">
                <a16:creationId xmlns:a16="http://schemas.microsoft.com/office/drawing/2014/main" id="{36E65FC1-EFD3-9351-24C0-DD279090FA9F}"/>
              </a:ext>
            </a:extLst>
          </p:cNvPr>
          <p:cNvPicPr>
            <a:picLocks noChangeAspect="1"/>
          </p:cNvPicPr>
          <p:nvPr/>
        </p:nvPicPr>
        <p:blipFill>
          <a:blip r:embed="rId2"/>
          <a:stretch>
            <a:fillRect/>
          </a:stretch>
        </p:blipFill>
        <p:spPr>
          <a:xfrm>
            <a:off x="3695700" y="3429000"/>
            <a:ext cx="5562600" cy="3429000"/>
          </a:xfrm>
          <a:prstGeom prst="rect">
            <a:avLst/>
          </a:prstGeom>
          <a:noFill/>
        </p:spPr>
      </p:pic>
      <p:sp>
        <p:nvSpPr>
          <p:cNvPr id="7" name="TextBox 6">
            <a:extLst>
              <a:ext uri="{FF2B5EF4-FFF2-40B4-BE49-F238E27FC236}">
                <a16:creationId xmlns:a16="http://schemas.microsoft.com/office/drawing/2014/main" id="{809820EC-7EDB-0351-FCF8-B255BB0554CE}"/>
              </a:ext>
            </a:extLst>
          </p:cNvPr>
          <p:cNvSpPr txBox="1"/>
          <p:nvPr/>
        </p:nvSpPr>
        <p:spPr>
          <a:xfrm>
            <a:off x="6195529" y="1219200"/>
            <a:ext cx="4572000" cy="1631216"/>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0165A3"/>
                </a:solidFill>
              </a:rPr>
              <a:t>Dr. Alva Clark, Hospital Chaplin collaborated with community churches to invent accessible and affordable outpatient behavioral health services </a:t>
            </a:r>
          </a:p>
        </p:txBody>
      </p:sp>
    </p:spTree>
    <p:extLst>
      <p:ext uri="{BB962C8B-B14F-4D97-AF65-F5344CB8AC3E}">
        <p14:creationId xmlns:p14="http://schemas.microsoft.com/office/powerpoint/2010/main" val="114627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5FB9-F9DE-4FC3-6F1D-DBA35CEB9DF0}"/>
              </a:ext>
            </a:extLst>
          </p:cNvPr>
          <p:cNvSpPr>
            <a:spLocks noGrp="1"/>
          </p:cNvSpPr>
          <p:nvPr>
            <p:ph type="title"/>
          </p:nvPr>
        </p:nvSpPr>
        <p:spPr>
          <a:xfrm>
            <a:off x="2590800" y="-76200"/>
            <a:ext cx="7772400" cy="1143000"/>
          </a:xfrm>
        </p:spPr>
        <p:txBody>
          <a:bodyPr wrap="square" anchor="ctr">
            <a:normAutofit/>
          </a:bodyPr>
          <a:lstStyle/>
          <a:p>
            <a:r>
              <a:rPr lang="en-US"/>
              <a:t>Treatment Services</a:t>
            </a:r>
          </a:p>
        </p:txBody>
      </p:sp>
      <p:pic>
        <p:nvPicPr>
          <p:cNvPr id="6" name="Picture 5">
            <a:extLst>
              <a:ext uri="{FF2B5EF4-FFF2-40B4-BE49-F238E27FC236}">
                <a16:creationId xmlns:a16="http://schemas.microsoft.com/office/drawing/2014/main" id="{DBB56867-F56E-BB9E-ABFF-EF846F647DA5}"/>
              </a:ext>
            </a:extLst>
          </p:cNvPr>
          <p:cNvPicPr>
            <a:picLocks noChangeAspect="1"/>
          </p:cNvPicPr>
          <p:nvPr/>
        </p:nvPicPr>
        <p:blipFill>
          <a:blip r:embed="rId2"/>
          <a:srcRect l="14891" r="24277" b="3"/>
          <a:stretch>
            <a:fillRect/>
          </a:stretch>
        </p:blipFill>
        <p:spPr>
          <a:xfrm>
            <a:off x="2209800" y="1600200"/>
            <a:ext cx="3810000" cy="4572000"/>
          </a:xfrm>
          <a:prstGeom prst="rect">
            <a:avLst/>
          </a:prstGeom>
          <a:noFill/>
        </p:spPr>
      </p:pic>
      <p:sp>
        <p:nvSpPr>
          <p:cNvPr id="3" name="Content Placeholder 2">
            <a:extLst>
              <a:ext uri="{FF2B5EF4-FFF2-40B4-BE49-F238E27FC236}">
                <a16:creationId xmlns:a16="http://schemas.microsoft.com/office/drawing/2014/main" id="{DBC24595-8846-EF9C-381D-633ADD4245D5}"/>
              </a:ext>
            </a:extLst>
          </p:cNvPr>
          <p:cNvSpPr>
            <a:spLocks noGrp="1"/>
          </p:cNvSpPr>
          <p:nvPr>
            <p:ph sz="half" idx="2"/>
          </p:nvPr>
        </p:nvSpPr>
        <p:spPr>
          <a:xfrm>
            <a:off x="6172200" y="914400"/>
            <a:ext cx="4343400" cy="5791200"/>
          </a:xfrm>
        </p:spPr>
        <p:txBody>
          <a:bodyPr wrap="square" anchor="t">
            <a:normAutofit fontScale="92500" lnSpcReduction="10000"/>
          </a:bodyPr>
          <a:lstStyle/>
          <a:p>
            <a:pPr>
              <a:lnSpc>
                <a:spcPct val="90000"/>
              </a:lnSpc>
            </a:pPr>
            <a:r>
              <a:rPr lang="en-US" sz="1700" dirty="0"/>
              <a:t>We accept all major insurance, Medicare and Medicaid. No one is turned away due to the inability to pay thanks to the generosity of the Methodist Foundation. Financial assistance is available for those in need.  ​</a:t>
            </a:r>
          </a:p>
          <a:p>
            <a:pPr marL="0" indent="0">
              <a:buNone/>
            </a:pPr>
            <a:r>
              <a:rPr lang="en-US" sz="1700" dirty="0"/>
              <a:t>​</a:t>
            </a:r>
          </a:p>
          <a:p>
            <a:pPr>
              <a:lnSpc>
                <a:spcPct val="90000"/>
              </a:lnSpc>
            </a:pPr>
            <a:r>
              <a:rPr lang="en-US" sz="1700" dirty="0"/>
              <a:t>Our team of licensed providers perform:</a:t>
            </a:r>
          </a:p>
          <a:p>
            <a:pPr lvl="1">
              <a:lnSpc>
                <a:spcPct val="90000"/>
              </a:lnSpc>
            </a:pPr>
            <a:r>
              <a:rPr lang="en-US" sz="1700" dirty="0">
                <a:solidFill>
                  <a:srgbClr val="0165A3"/>
                </a:solidFill>
              </a:rPr>
              <a:t>Outpatient behavioral health services to clients ages 12 through adulthood ​</a:t>
            </a:r>
          </a:p>
          <a:p>
            <a:pPr lvl="1">
              <a:lnSpc>
                <a:spcPct val="90000"/>
              </a:lnSpc>
            </a:pPr>
            <a:r>
              <a:rPr lang="en-US" sz="1700" dirty="0">
                <a:solidFill>
                  <a:srgbClr val="0165A3"/>
                </a:solidFill>
              </a:rPr>
              <a:t>Individual and family therapy </a:t>
            </a:r>
          </a:p>
          <a:p>
            <a:pPr lvl="1">
              <a:lnSpc>
                <a:spcPct val="90000"/>
              </a:lnSpc>
            </a:pPr>
            <a:r>
              <a:rPr lang="en-US" sz="1700" dirty="0">
                <a:solidFill>
                  <a:srgbClr val="0165A3"/>
                </a:solidFill>
              </a:rPr>
              <a:t>Crisis intervention ​</a:t>
            </a:r>
          </a:p>
          <a:p>
            <a:pPr lvl="1">
              <a:lnSpc>
                <a:spcPct val="90000"/>
              </a:lnSpc>
            </a:pPr>
            <a:r>
              <a:rPr lang="en-US" sz="1700" dirty="0">
                <a:solidFill>
                  <a:srgbClr val="0165A3"/>
                </a:solidFill>
              </a:rPr>
              <a:t>General mental health assessments​</a:t>
            </a:r>
          </a:p>
          <a:p>
            <a:pPr lvl="1">
              <a:lnSpc>
                <a:spcPct val="90000"/>
              </a:lnSpc>
            </a:pPr>
            <a:r>
              <a:rPr lang="en-US" sz="1700" dirty="0">
                <a:solidFill>
                  <a:srgbClr val="0165A3"/>
                </a:solidFill>
              </a:rPr>
              <a:t>Mental wellness presentations/groups</a:t>
            </a:r>
          </a:p>
          <a:p>
            <a:pPr lvl="1">
              <a:lnSpc>
                <a:spcPct val="90000"/>
              </a:lnSpc>
            </a:pPr>
            <a:r>
              <a:rPr lang="en-US" sz="1700" dirty="0">
                <a:solidFill>
                  <a:srgbClr val="0165A3"/>
                </a:solidFill>
              </a:rPr>
              <a:t>“Harper Hope”- Cancer support therapy </a:t>
            </a:r>
          </a:p>
          <a:p>
            <a:pPr lvl="1">
              <a:lnSpc>
                <a:spcPct val="90000"/>
              </a:lnSpc>
            </a:pPr>
            <a:r>
              <a:rPr lang="en-US" sz="1700" dirty="0">
                <a:solidFill>
                  <a:srgbClr val="0165A3"/>
                </a:solidFill>
              </a:rPr>
              <a:t>“SANE”- Follow up from sexual assault</a:t>
            </a:r>
          </a:p>
          <a:p>
            <a:pPr marL="457200" lvl="1" indent="0">
              <a:buNone/>
            </a:pPr>
            <a:endParaRPr lang="en-US" sz="1700" dirty="0">
              <a:solidFill>
                <a:srgbClr val="0165A3"/>
              </a:solidFill>
            </a:endParaRPr>
          </a:p>
          <a:p>
            <a:pPr>
              <a:lnSpc>
                <a:spcPct val="90000"/>
              </a:lnSpc>
            </a:pPr>
            <a:r>
              <a:rPr lang="en-US" sz="1700" dirty="0"/>
              <a:t>Inpatient ​Hospital services include:</a:t>
            </a:r>
          </a:p>
          <a:p>
            <a:pPr lvl="1">
              <a:lnSpc>
                <a:spcPct val="90000"/>
              </a:lnSpc>
            </a:pPr>
            <a:r>
              <a:rPr lang="en-US" sz="1700" dirty="0">
                <a:solidFill>
                  <a:srgbClr val="0165A3"/>
                </a:solidFill>
              </a:rPr>
              <a:t>Emergency Department consults/assessment</a:t>
            </a:r>
          </a:p>
          <a:p>
            <a:pPr lvl="1">
              <a:lnSpc>
                <a:spcPct val="90000"/>
              </a:lnSpc>
            </a:pPr>
            <a:r>
              <a:rPr lang="en-US" sz="1700" dirty="0">
                <a:solidFill>
                  <a:srgbClr val="0165A3"/>
                </a:solidFill>
              </a:rPr>
              <a:t>Brief short-term therapy &amp; referral</a:t>
            </a:r>
          </a:p>
          <a:p>
            <a:pPr lvl="1">
              <a:lnSpc>
                <a:spcPct val="90000"/>
              </a:lnSpc>
            </a:pPr>
            <a:r>
              <a:rPr lang="en-US" sz="1700" dirty="0">
                <a:solidFill>
                  <a:srgbClr val="0165A3"/>
                </a:solidFill>
              </a:rPr>
              <a:t>Psychoeducation groups</a:t>
            </a:r>
          </a:p>
          <a:p>
            <a:pPr lvl="1">
              <a:lnSpc>
                <a:spcPct val="90000"/>
              </a:lnSpc>
            </a:pPr>
            <a:r>
              <a:rPr lang="en-US" sz="1700" dirty="0">
                <a:solidFill>
                  <a:srgbClr val="0165A3"/>
                </a:solidFill>
              </a:rPr>
              <a:t>Integrated care </a:t>
            </a:r>
          </a:p>
          <a:p>
            <a:pPr>
              <a:lnSpc>
                <a:spcPct val="90000"/>
              </a:lnSpc>
            </a:pPr>
            <a:endParaRPr lang="en-US" sz="1100" dirty="0"/>
          </a:p>
        </p:txBody>
      </p:sp>
    </p:spTree>
    <p:extLst>
      <p:ext uri="{BB962C8B-B14F-4D97-AF65-F5344CB8AC3E}">
        <p14:creationId xmlns:p14="http://schemas.microsoft.com/office/powerpoint/2010/main" val="813263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8893-93BE-748F-1E90-CFE0669500C8}"/>
              </a:ext>
            </a:extLst>
          </p:cNvPr>
          <p:cNvSpPr>
            <a:spLocks noGrp="1"/>
          </p:cNvSpPr>
          <p:nvPr>
            <p:ph type="title"/>
          </p:nvPr>
        </p:nvSpPr>
        <p:spPr>
          <a:xfrm>
            <a:off x="2590800" y="-76200"/>
            <a:ext cx="7772400" cy="1143000"/>
          </a:xfrm>
        </p:spPr>
        <p:txBody>
          <a:bodyPr wrap="square" anchor="ctr">
            <a:normAutofit/>
          </a:bodyPr>
          <a:lstStyle/>
          <a:p>
            <a:r>
              <a:rPr lang="en-US" dirty="0"/>
              <a:t>Easy access &amp; destigmatize care   </a:t>
            </a:r>
          </a:p>
        </p:txBody>
      </p:sp>
      <p:sp>
        <p:nvSpPr>
          <p:cNvPr id="3" name="Content Placeholder 2">
            <a:extLst>
              <a:ext uri="{FF2B5EF4-FFF2-40B4-BE49-F238E27FC236}">
                <a16:creationId xmlns:a16="http://schemas.microsoft.com/office/drawing/2014/main" id="{6264144D-598A-3154-4685-F8BC1A2A247A}"/>
              </a:ext>
            </a:extLst>
          </p:cNvPr>
          <p:cNvSpPr>
            <a:spLocks noGrp="1"/>
          </p:cNvSpPr>
          <p:nvPr>
            <p:ph sz="half" idx="1"/>
          </p:nvPr>
        </p:nvSpPr>
        <p:spPr>
          <a:xfrm>
            <a:off x="2057400" y="1295400"/>
            <a:ext cx="3962400" cy="4953000"/>
          </a:xfrm>
        </p:spPr>
        <p:txBody>
          <a:bodyPr wrap="square" anchor="t">
            <a:normAutofit/>
          </a:bodyPr>
          <a:lstStyle/>
          <a:p>
            <a:pPr marL="0" indent="0">
              <a:buNone/>
            </a:pPr>
            <a:r>
              <a:rPr lang="en-US" sz="1800" dirty="0"/>
              <a:t>Locations: ​</a:t>
            </a:r>
          </a:p>
          <a:p>
            <a:pPr>
              <a:lnSpc>
                <a:spcPct val="90000"/>
              </a:lnSpc>
            </a:pPr>
            <a:r>
              <a:rPr lang="en-US" sz="1800" dirty="0"/>
              <a:t>All Alternative Programs, Middle Schools and High Schools in Omaha Public Schools. (25)​</a:t>
            </a:r>
          </a:p>
          <a:p>
            <a:pPr>
              <a:lnSpc>
                <a:spcPct val="90000"/>
              </a:lnSpc>
            </a:pPr>
            <a:r>
              <a:rPr lang="en-US" sz="1800" dirty="0"/>
              <a:t>Metro Community College campuses (3)​</a:t>
            </a:r>
          </a:p>
          <a:p>
            <a:pPr>
              <a:lnSpc>
                <a:spcPct val="90000"/>
              </a:lnSpc>
            </a:pPr>
            <a:r>
              <a:rPr lang="en-US" sz="1800" dirty="0"/>
              <a:t>Neighborhood churches (5)​</a:t>
            </a:r>
          </a:p>
          <a:p>
            <a:pPr>
              <a:lnSpc>
                <a:spcPct val="90000"/>
              </a:lnSpc>
            </a:pPr>
            <a:r>
              <a:rPr lang="en-US" sz="1800" dirty="0"/>
              <a:t>Health Center/Clinics (4): ​</a:t>
            </a:r>
          </a:p>
          <a:p>
            <a:pPr lvl="1">
              <a:lnSpc>
                <a:spcPct val="90000"/>
              </a:lnSpc>
            </a:pPr>
            <a:r>
              <a:rPr lang="en-US" sz="1800" dirty="0">
                <a:solidFill>
                  <a:srgbClr val="0165A3"/>
                </a:solidFill>
              </a:rPr>
              <a:t>Center Pointe​</a:t>
            </a:r>
          </a:p>
          <a:p>
            <a:pPr lvl="1">
              <a:lnSpc>
                <a:spcPct val="90000"/>
              </a:lnSpc>
            </a:pPr>
            <a:r>
              <a:rPr lang="en-US" sz="1800" dirty="0">
                <a:solidFill>
                  <a:srgbClr val="0165A3"/>
                </a:solidFill>
              </a:rPr>
              <a:t>Benson Community Health Center​</a:t>
            </a:r>
          </a:p>
          <a:p>
            <a:pPr lvl="1">
              <a:lnSpc>
                <a:spcPct val="90000"/>
              </a:lnSpc>
            </a:pPr>
            <a:r>
              <a:rPr lang="en-US" sz="1800" dirty="0">
                <a:solidFill>
                  <a:srgbClr val="0165A3"/>
                </a:solidFill>
              </a:rPr>
              <a:t>Estabrook Cancer Center ​</a:t>
            </a:r>
          </a:p>
          <a:p>
            <a:pPr lvl="1">
              <a:lnSpc>
                <a:spcPct val="90000"/>
              </a:lnSpc>
            </a:pPr>
            <a:r>
              <a:rPr lang="en-US" sz="1800" dirty="0">
                <a:solidFill>
                  <a:srgbClr val="0165A3"/>
                </a:solidFill>
              </a:rPr>
              <a:t>Methodist Community Health Clinic​</a:t>
            </a:r>
          </a:p>
          <a:p>
            <a:pPr>
              <a:lnSpc>
                <a:spcPct val="90000"/>
              </a:lnSpc>
            </a:pPr>
            <a:r>
              <a:rPr lang="en-US" sz="1800" dirty="0"/>
              <a:t>Methodist and Women’s Emergency Dept’s and hospitals.​</a:t>
            </a:r>
          </a:p>
          <a:p>
            <a:pPr marL="0" indent="0">
              <a:buNone/>
            </a:pPr>
            <a:endParaRPr lang="en-US" sz="1500" dirty="0"/>
          </a:p>
        </p:txBody>
      </p:sp>
      <p:pic>
        <p:nvPicPr>
          <p:cNvPr id="6" name="Content Placeholder 5">
            <a:extLst>
              <a:ext uri="{FF2B5EF4-FFF2-40B4-BE49-F238E27FC236}">
                <a16:creationId xmlns:a16="http://schemas.microsoft.com/office/drawing/2014/main" id="{9C822129-5CD2-244F-418D-E946BDC47DCC}"/>
              </a:ext>
            </a:extLst>
          </p:cNvPr>
          <p:cNvPicPr>
            <a:picLocks noGrp="1" noChangeAspect="1"/>
          </p:cNvPicPr>
          <p:nvPr>
            <p:ph sz="half" idx="2"/>
          </p:nvPr>
        </p:nvPicPr>
        <p:blipFill>
          <a:blip r:embed="rId2"/>
          <a:stretch>
            <a:fillRect/>
          </a:stretch>
        </p:blipFill>
        <p:spPr bwMode="auto">
          <a:xfrm>
            <a:off x="6172200" y="2573475"/>
            <a:ext cx="3810000" cy="2625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814463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5A14-7E8F-D1BB-B725-DCAC16F8406E}"/>
              </a:ext>
            </a:extLst>
          </p:cNvPr>
          <p:cNvSpPr>
            <a:spLocks noGrp="1"/>
          </p:cNvSpPr>
          <p:nvPr>
            <p:ph type="title"/>
          </p:nvPr>
        </p:nvSpPr>
        <p:spPr>
          <a:xfrm>
            <a:off x="2590800" y="-76200"/>
            <a:ext cx="7772400" cy="1143000"/>
          </a:xfrm>
        </p:spPr>
        <p:txBody>
          <a:bodyPr wrap="square" anchor="ctr">
            <a:normAutofit/>
          </a:bodyPr>
          <a:lstStyle/>
          <a:p>
            <a:r>
              <a:rPr lang="en-US" dirty="0"/>
              <a:t>Last Year Data </a:t>
            </a:r>
          </a:p>
        </p:txBody>
      </p:sp>
      <p:pic>
        <p:nvPicPr>
          <p:cNvPr id="2050" name="Picture 2">
            <a:extLst>
              <a:ext uri="{FF2B5EF4-FFF2-40B4-BE49-F238E27FC236}">
                <a16:creationId xmlns:a16="http://schemas.microsoft.com/office/drawing/2014/main" id="{64531711-D770-A89B-CC2D-4808C0C618E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3390" r="35359" b="-2"/>
          <a:stretch>
            <a:fillRect/>
          </a:stretch>
        </p:blipFill>
        <p:spPr bwMode="auto">
          <a:xfrm>
            <a:off x="2209800" y="1600200"/>
            <a:ext cx="3810000" cy="4572000"/>
          </a:xfrm>
          <a:prstGeom prst="rect">
            <a:avLst/>
          </a:prstGeom>
          <a:solidFill>
            <a:srgbClr val="FFFFFF"/>
          </a:solidFill>
        </p:spPr>
      </p:pic>
      <p:sp>
        <p:nvSpPr>
          <p:cNvPr id="3" name="Content Placeholder 2">
            <a:extLst>
              <a:ext uri="{FF2B5EF4-FFF2-40B4-BE49-F238E27FC236}">
                <a16:creationId xmlns:a16="http://schemas.microsoft.com/office/drawing/2014/main" id="{7E0E2F6E-9E23-1C1F-E3E0-CF5166214E6A}"/>
              </a:ext>
            </a:extLst>
          </p:cNvPr>
          <p:cNvSpPr>
            <a:spLocks noGrp="1"/>
          </p:cNvSpPr>
          <p:nvPr>
            <p:ph sz="half" idx="2"/>
          </p:nvPr>
        </p:nvSpPr>
        <p:spPr>
          <a:xfrm>
            <a:off x="6172200" y="1600200"/>
            <a:ext cx="3810000" cy="4572000"/>
          </a:xfrm>
        </p:spPr>
        <p:txBody>
          <a:bodyPr wrap="square" anchor="t">
            <a:normAutofit/>
          </a:bodyPr>
          <a:lstStyle/>
          <a:p>
            <a:pPr>
              <a:lnSpc>
                <a:spcPct val="90000"/>
              </a:lnSpc>
            </a:pPr>
            <a:r>
              <a:rPr lang="en-US" dirty="0"/>
              <a:t>Served 1300 individuals </a:t>
            </a:r>
            <a:endParaRPr lang="en-US"/>
          </a:p>
          <a:p>
            <a:pPr>
              <a:lnSpc>
                <a:spcPct val="90000"/>
              </a:lnSpc>
            </a:pPr>
            <a:r>
              <a:rPr lang="en-US" dirty="0"/>
              <a:t>Performed 9600 sessions </a:t>
            </a:r>
            <a:endParaRPr lang="en-US"/>
          </a:p>
          <a:p>
            <a:pPr>
              <a:lnSpc>
                <a:spcPct val="90000"/>
              </a:lnSpc>
            </a:pPr>
            <a:r>
              <a:rPr lang="en-US" dirty="0"/>
              <a:t>No show rate 8% </a:t>
            </a:r>
            <a:endParaRPr lang="en-US"/>
          </a:p>
          <a:p>
            <a:pPr>
              <a:lnSpc>
                <a:spcPct val="90000"/>
              </a:lnSpc>
            </a:pPr>
            <a:r>
              <a:rPr lang="en-US" dirty="0"/>
              <a:t>Frequent diagnosis:</a:t>
            </a:r>
            <a:endParaRPr lang="en-US"/>
          </a:p>
          <a:p>
            <a:pPr lvl="1">
              <a:lnSpc>
                <a:spcPct val="90000"/>
              </a:lnSpc>
            </a:pPr>
            <a:r>
              <a:rPr lang="en-US" sz="2800">
                <a:solidFill>
                  <a:srgbClr val="0165A3"/>
                </a:solidFill>
              </a:rPr>
              <a:t>Depression</a:t>
            </a:r>
          </a:p>
          <a:p>
            <a:pPr lvl="1">
              <a:lnSpc>
                <a:spcPct val="90000"/>
              </a:lnSpc>
            </a:pPr>
            <a:r>
              <a:rPr lang="en-US" sz="2800">
                <a:solidFill>
                  <a:srgbClr val="0165A3"/>
                </a:solidFill>
              </a:rPr>
              <a:t>Anxiety</a:t>
            </a:r>
          </a:p>
          <a:p>
            <a:pPr lvl="1">
              <a:lnSpc>
                <a:spcPct val="90000"/>
              </a:lnSpc>
            </a:pPr>
            <a:r>
              <a:rPr lang="en-US" sz="2800">
                <a:solidFill>
                  <a:srgbClr val="0165A3"/>
                </a:solidFill>
              </a:rPr>
              <a:t>Trauma</a:t>
            </a:r>
          </a:p>
          <a:p>
            <a:pPr lvl="1">
              <a:lnSpc>
                <a:spcPct val="90000"/>
              </a:lnSpc>
            </a:pPr>
            <a:r>
              <a:rPr lang="en-US" sz="2800">
                <a:solidFill>
                  <a:srgbClr val="0165A3"/>
                </a:solidFill>
              </a:rPr>
              <a:t>Behavioral issues </a:t>
            </a:r>
          </a:p>
        </p:txBody>
      </p:sp>
    </p:spTree>
    <p:extLst>
      <p:ext uri="{BB962C8B-B14F-4D97-AF65-F5344CB8AC3E}">
        <p14:creationId xmlns:p14="http://schemas.microsoft.com/office/powerpoint/2010/main" val="2525508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B8E3-3BFA-8BA0-8879-F86911F26D0B}"/>
              </a:ext>
            </a:extLst>
          </p:cNvPr>
          <p:cNvSpPr>
            <a:spLocks noGrp="1"/>
          </p:cNvSpPr>
          <p:nvPr>
            <p:ph type="title"/>
          </p:nvPr>
        </p:nvSpPr>
        <p:spPr/>
        <p:txBody>
          <a:bodyPr/>
          <a:lstStyle/>
          <a:p>
            <a:pPr algn="ctr"/>
            <a:r>
              <a:rPr lang="en-US" dirty="0"/>
              <a:t>Care,  Compassion,  Community </a:t>
            </a:r>
          </a:p>
        </p:txBody>
      </p:sp>
      <p:sp>
        <p:nvSpPr>
          <p:cNvPr id="10" name="Text Placeholder 9">
            <a:extLst>
              <a:ext uri="{FF2B5EF4-FFF2-40B4-BE49-F238E27FC236}">
                <a16:creationId xmlns:a16="http://schemas.microsoft.com/office/drawing/2014/main" id="{DEF71732-41CF-B893-ADA0-4E62BEFBCF3B}"/>
              </a:ext>
            </a:extLst>
          </p:cNvPr>
          <p:cNvSpPr>
            <a:spLocks noGrp="1"/>
          </p:cNvSpPr>
          <p:nvPr>
            <p:ph idx="1"/>
          </p:nvPr>
        </p:nvSpPr>
        <p:spPr>
          <a:xfrm>
            <a:off x="1905000" y="2438400"/>
            <a:ext cx="8458200" cy="4114800"/>
          </a:xfrm>
        </p:spPr>
        <p:txBody>
          <a:bodyPr/>
          <a:lstStyle/>
          <a:p>
            <a:pPr marL="0" indent="0" algn="ctr">
              <a:buNone/>
            </a:pPr>
            <a:r>
              <a:rPr lang="en-US" sz="3600" dirty="0">
                <a:hlinkClick r:id="rId2"/>
              </a:rPr>
              <a:t>WWW.Bestcare.org/CCP</a:t>
            </a:r>
            <a:endParaRPr lang="en-US" sz="3600" dirty="0"/>
          </a:p>
          <a:p>
            <a:pPr marL="0" indent="0" algn="ctr">
              <a:buNone/>
            </a:pPr>
            <a:endParaRPr lang="en-US" sz="3600" dirty="0"/>
          </a:p>
          <a:p>
            <a:pPr marL="0" indent="0" algn="ctr">
              <a:buNone/>
            </a:pPr>
            <a:r>
              <a:rPr lang="en-US" sz="3600" dirty="0"/>
              <a:t>402-354-6891 </a:t>
            </a:r>
          </a:p>
        </p:txBody>
      </p:sp>
      <p:pic>
        <p:nvPicPr>
          <p:cNvPr id="12" name="Picture 11">
            <a:extLst>
              <a:ext uri="{FF2B5EF4-FFF2-40B4-BE49-F238E27FC236}">
                <a16:creationId xmlns:a16="http://schemas.microsoft.com/office/drawing/2014/main" id="{592BC957-CA92-A423-46CC-776DFD332F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6063" y="4267200"/>
            <a:ext cx="7119874" cy="2014538"/>
          </a:xfrm>
          <a:prstGeom prst="rect">
            <a:avLst/>
          </a:prstGeom>
          <a:noFill/>
          <a:ln>
            <a:noFill/>
          </a:ln>
        </p:spPr>
      </p:pic>
      <p:sp>
        <p:nvSpPr>
          <p:cNvPr id="14" name="TextBox 13">
            <a:extLst>
              <a:ext uri="{FF2B5EF4-FFF2-40B4-BE49-F238E27FC236}">
                <a16:creationId xmlns:a16="http://schemas.microsoft.com/office/drawing/2014/main" id="{54BB1ED4-6636-DDB5-9BB5-F5C31400F71D}"/>
              </a:ext>
            </a:extLst>
          </p:cNvPr>
          <p:cNvSpPr txBox="1"/>
          <p:nvPr/>
        </p:nvSpPr>
        <p:spPr>
          <a:xfrm>
            <a:off x="1600200" y="1152435"/>
            <a:ext cx="8991600" cy="707886"/>
          </a:xfrm>
          <a:prstGeom prst="rect">
            <a:avLst/>
          </a:prstGeom>
          <a:noFill/>
        </p:spPr>
        <p:txBody>
          <a:bodyPr wrap="square">
            <a:spAutoFit/>
          </a:bodyPr>
          <a:lstStyle/>
          <a:p>
            <a:pPr algn="ctr"/>
            <a:endParaRPr lang="en-US" sz="2000" dirty="0">
              <a:solidFill>
                <a:srgbClr val="0165A3"/>
              </a:solidFill>
            </a:endParaRPr>
          </a:p>
          <a:p>
            <a:pPr algn="ctr"/>
            <a:r>
              <a:rPr lang="en-US" sz="2000" dirty="0">
                <a:solidFill>
                  <a:srgbClr val="0165A3"/>
                </a:solidFill>
              </a:rPr>
              <a:t>Affordable and accessible behavioral healthcare where you live, work &amp; learn </a:t>
            </a:r>
          </a:p>
        </p:txBody>
      </p:sp>
    </p:spTree>
    <p:extLst>
      <p:ext uri="{BB962C8B-B14F-4D97-AF65-F5344CB8AC3E}">
        <p14:creationId xmlns:p14="http://schemas.microsoft.com/office/powerpoint/2010/main" val="5048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EA625-7D95-FC94-E73C-5BBB7C435FD8}"/>
              </a:ext>
            </a:extLst>
          </p:cNvPr>
          <p:cNvSpPr>
            <a:spLocks noGrp="1"/>
          </p:cNvSpPr>
          <p:nvPr>
            <p:ph type="title"/>
          </p:nvPr>
        </p:nvSpPr>
        <p:spPr/>
        <p:txBody>
          <a:bodyPr/>
          <a:lstStyle/>
          <a:p>
            <a:r>
              <a:rPr lang="en-US" dirty="0">
                <a:latin typeface="Arial"/>
                <a:cs typeface="Arial"/>
              </a:rPr>
              <a:t>Children’s Nebraska – Behavioral Health</a:t>
            </a:r>
          </a:p>
        </p:txBody>
      </p:sp>
      <p:sp>
        <p:nvSpPr>
          <p:cNvPr id="3" name="Content Placeholder 2">
            <a:extLst>
              <a:ext uri="{FF2B5EF4-FFF2-40B4-BE49-F238E27FC236}">
                <a16:creationId xmlns:a16="http://schemas.microsoft.com/office/drawing/2014/main" id="{B61B8E5C-BB4F-8A67-33CF-FE025E60139C}"/>
              </a:ext>
            </a:extLst>
          </p:cNvPr>
          <p:cNvSpPr>
            <a:spLocks noGrp="1"/>
          </p:cNvSpPr>
          <p:nvPr>
            <p:ph idx="1"/>
          </p:nvPr>
        </p:nvSpPr>
        <p:spPr/>
        <p:txBody>
          <a:bodyPr vert="horz" lIns="91440" tIns="45720" rIns="91440" bIns="45720" rtlCol="0" anchor="t">
            <a:noAutofit/>
          </a:bodyPr>
          <a:lstStyle/>
          <a:p>
            <a:r>
              <a:rPr lang="en-US" dirty="0">
                <a:latin typeface="Arial"/>
                <a:cs typeface="Arial"/>
              </a:rPr>
              <a:t>October 2025</a:t>
            </a:r>
          </a:p>
        </p:txBody>
      </p:sp>
      <p:pic>
        <p:nvPicPr>
          <p:cNvPr id="7" name="Picture Placeholder 6" descr="A long shot of a building&#10;&#10;Description automatically generated">
            <a:extLst>
              <a:ext uri="{FF2B5EF4-FFF2-40B4-BE49-F238E27FC236}">
                <a16:creationId xmlns:a16="http://schemas.microsoft.com/office/drawing/2014/main" id="{485E11D2-B106-DFBF-57C2-3EB8A7543AD4}"/>
              </a:ext>
            </a:extLst>
          </p:cNvPr>
          <p:cNvPicPr>
            <a:picLocks noGrp="1" noChangeAspect="1"/>
          </p:cNvPicPr>
          <p:nvPr>
            <p:ph type="pic" sz="quarter" idx="10"/>
          </p:nvPr>
        </p:nvPicPr>
        <p:blipFill>
          <a:blip r:embed="rId2"/>
          <a:srcRect t="26195" b="1709"/>
          <a:stretch/>
        </p:blipFill>
        <p:spPr>
          <a:xfrm>
            <a:off x="0" y="1"/>
            <a:ext cx="10083452" cy="4846320"/>
          </a:xfrm>
        </p:spPr>
      </p:pic>
    </p:spTree>
    <p:extLst>
      <p:ext uri="{BB962C8B-B14F-4D97-AF65-F5344CB8AC3E}">
        <p14:creationId xmlns:p14="http://schemas.microsoft.com/office/powerpoint/2010/main" val="2960633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4BF74-34CE-DFD8-3072-0273A1AAEBA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87400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advertisement&#10;&#10;AI-generated content may be incorrect.">
            <a:extLst>
              <a:ext uri="{FF2B5EF4-FFF2-40B4-BE49-F238E27FC236}">
                <a16:creationId xmlns:a16="http://schemas.microsoft.com/office/drawing/2014/main" id="{3B1AA164-FB96-F88A-BFFD-223544A91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2273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5073EE-BC88-0E31-FB44-F4D169D2DE69}"/>
              </a:ext>
            </a:extLst>
          </p:cNvPr>
          <p:cNvPicPr>
            <a:picLocks noGrp="1" noRot="1" noChangeAspect="1" noMove="1" noResize="1" noEditPoints="1" noAdjustHandles="1" noChangeArrowheads="1" noChangeShapeType="1" noCrop="1"/>
          </p:cNvPicPr>
          <p:nvPr/>
        </p:nvPicPr>
        <p:blipFill>
          <a:blip r:embed="rId3"/>
          <a:stretch>
            <a:fillRect/>
          </a:stretch>
        </p:blipFill>
        <p:spPr>
          <a:xfrm>
            <a:off x="-9525" y="-9525"/>
            <a:ext cx="12224089" cy="6857999"/>
          </a:xfrm>
          <a:prstGeom prst="rect">
            <a:avLst/>
          </a:prstGeom>
        </p:spPr>
      </p:pic>
      <p:sp>
        <p:nvSpPr>
          <p:cNvPr id="4" name="Title 1">
            <a:extLst>
              <a:ext uri="{FF2B5EF4-FFF2-40B4-BE49-F238E27FC236}">
                <a16:creationId xmlns:a16="http://schemas.microsoft.com/office/drawing/2014/main" id="{62172797-1BC2-5103-64FB-38A57CF5F1C7}"/>
              </a:ext>
            </a:extLst>
          </p:cNvPr>
          <p:cNvSpPr txBox="1">
            <a:spLocks/>
          </p:cNvSpPr>
          <p:nvPr/>
        </p:nvSpPr>
        <p:spPr>
          <a:xfrm>
            <a:off x="240796" y="166183"/>
            <a:ext cx="8775613" cy="6343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2"/>
                </a:solidFill>
                <a:latin typeface="Century Schoolbook" panose="02040604050505020304" pitchFamily="18"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C5E6E6"/>
                </a:solidFill>
                <a:effectLst/>
                <a:uLnTx/>
                <a:uFillTx/>
                <a:latin typeface="Helvetica" panose="020B0604020202020204" pitchFamily="34" charset="0"/>
                <a:ea typeface="+mj-ea"/>
                <a:cs typeface="Helvetica" panose="020B0604020202020204" pitchFamily="34" charset="0"/>
              </a:rPr>
              <a:t>WHAT IS HAPPENING TO CHILDREN &amp; YOUTH…</a:t>
            </a:r>
          </a:p>
        </p:txBody>
      </p:sp>
      <p:grpSp>
        <p:nvGrpSpPr>
          <p:cNvPr id="2" name="Group 1">
            <a:extLst>
              <a:ext uri="{FF2B5EF4-FFF2-40B4-BE49-F238E27FC236}">
                <a16:creationId xmlns:a16="http://schemas.microsoft.com/office/drawing/2014/main" id="{55DE4DF8-BE8C-8E93-C004-3A850600A7EE}"/>
              </a:ext>
            </a:extLst>
          </p:cNvPr>
          <p:cNvGrpSpPr/>
          <p:nvPr/>
        </p:nvGrpSpPr>
        <p:grpSpPr>
          <a:xfrm>
            <a:off x="4258754" y="1454997"/>
            <a:ext cx="2217279" cy="2057422"/>
            <a:chOff x="1695495" y="1042332"/>
            <a:chExt cx="2217279" cy="2057422"/>
          </a:xfrm>
        </p:grpSpPr>
        <p:sp>
          <p:nvSpPr>
            <p:cNvPr id="6" name="TextBox 5">
              <a:extLst>
                <a:ext uri="{FF2B5EF4-FFF2-40B4-BE49-F238E27FC236}">
                  <a16:creationId xmlns:a16="http://schemas.microsoft.com/office/drawing/2014/main" id="{DF44AB1B-EFFD-A387-99D9-DA105D570F44}"/>
                </a:ext>
              </a:extLst>
            </p:cNvPr>
            <p:cNvSpPr txBox="1"/>
            <p:nvPr/>
          </p:nvSpPr>
          <p:spPr>
            <a:xfrm>
              <a:off x="1695495" y="1042332"/>
              <a:ext cx="219644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From 2006-2016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Pediatric mental health ED visits increased by  </a:t>
              </a:r>
            </a:p>
          </p:txBody>
        </p:sp>
        <p:sp>
          <p:nvSpPr>
            <p:cNvPr id="7" name="TextBox 6">
              <a:extLst>
                <a:ext uri="{FF2B5EF4-FFF2-40B4-BE49-F238E27FC236}">
                  <a16:creationId xmlns:a16="http://schemas.microsoft.com/office/drawing/2014/main" id="{C20B41F5-98F2-76F9-99F1-9F3C13771A5F}"/>
                </a:ext>
              </a:extLst>
            </p:cNvPr>
            <p:cNvSpPr txBox="1"/>
            <p:nvPr/>
          </p:nvSpPr>
          <p:spPr>
            <a:xfrm>
              <a:off x="1716329" y="2176424"/>
              <a:ext cx="21964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81D2F6"/>
                  </a:solidFill>
                  <a:effectLst/>
                  <a:uLnTx/>
                  <a:uFillTx/>
                  <a:latin typeface="Century Schoolbook" panose="02040604050505020304" pitchFamily="18" charset="0"/>
                  <a:ea typeface="+mn-ea"/>
                  <a:cs typeface="+mn-cs"/>
                </a:rPr>
                <a:t>60%</a:t>
              </a:r>
            </a:p>
          </p:txBody>
        </p:sp>
      </p:grpSp>
      <p:grpSp>
        <p:nvGrpSpPr>
          <p:cNvPr id="8" name="Group 7">
            <a:extLst>
              <a:ext uri="{FF2B5EF4-FFF2-40B4-BE49-F238E27FC236}">
                <a16:creationId xmlns:a16="http://schemas.microsoft.com/office/drawing/2014/main" id="{E320A3EE-95A9-1F27-2AA4-ED5227AEB468}"/>
              </a:ext>
            </a:extLst>
          </p:cNvPr>
          <p:cNvGrpSpPr/>
          <p:nvPr/>
        </p:nvGrpSpPr>
        <p:grpSpPr>
          <a:xfrm>
            <a:off x="6625576" y="1504062"/>
            <a:ext cx="2656188" cy="1959293"/>
            <a:chOff x="555591" y="4065423"/>
            <a:chExt cx="2656188" cy="1959293"/>
          </a:xfrm>
        </p:grpSpPr>
        <p:sp>
          <p:nvSpPr>
            <p:cNvPr id="9" name="TextBox 8">
              <a:extLst>
                <a:ext uri="{FF2B5EF4-FFF2-40B4-BE49-F238E27FC236}">
                  <a16:creationId xmlns:a16="http://schemas.microsoft.com/office/drawing/2014/main" id="{F8D0D2B9-984D-5192-FF5E-3871BAE70CEB}"/>
                </a:ext>
              </a:extLst>
            </p:cNvPr>
            <p:cNvSpPr txBox="1"/>
            <p:nvPr/>
          </p:nvSpPr>
          <p:spPr>
            <a:xfrm>
              <a:off x="555591" y="5009053"/>
              <a:ext cx="2656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children experience mental illness, yet </a:t>
              </a:r>
              <a:r>
                <a:rPr kumimoji="0" lang="en-US" sz="2000" b="1" i="0" u="none" strike="noStrike" kern="1200" cap="none" spc="0" normalizeH="0" baseline="0" noProof="0">
                  <a:ln>
                    <a:noFill/>
                  </a:ln>
                  <a:solidFill>
                    <a:srgbClr val="81D2F6"/>
                  </a:solidFill>
                  <a:effectLst/>
                  <a:uLnTx/>
                  <a:uFillTx/>
                  <a:latin typeface="Aptos" panose="02110004020202020204"/>
                  <a:ea typeface="+mn-ea"/>
                  <a:cs typeface="Calibri Light" panose="020F0302020204030204" pitchFamily="34" charset="0"/>
                </a:rPr>
                <a:t>half</a:t>
              </a:r>
              <a:r>
                <a:rPr kumimoji="0" lang="en-US" sz="2000" b="0" i="0" u="none" strike="noStrike" kern="1200" cap="none" spc="0" normalizeH="0" baseline="0" noProof="0">
                  <a:ln>
                    <a:noFill/>
                  </a:ln>
                  <a:solidFill>
                    <a:srgbClr val="CE9402"/>
                  </a:solidFill>
                  <a:effectLst/>
                  <a:uLnTx/>
                  <a:uFillTx/>
                  <a:latin typeface="Calibri Light" panose="020F0302020204030204" pitchFamily="34" charset="0"/>
                  <a:ea typeface="+mn-ea"/>
                  <a:cs typeface="Calibri Light" panose="020F0302020204030204" pitchFamily="34" charset="0"/>
                </a:rPr>
                <a:t> </a:t>
              </a:r>
              <a:r>
                <a:rPr kumimoji="0" lang="en-US"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never get treatment</a:t>
              </a:r>
            </a:p>
          </p:txBody>
        </p:sp>
        <p:sp>
          <p:nvSpPr>
            <p:cNvPr id="10" name="TextBox 9">
              <a:extLst>
                <a:ext uri="{FF2B5EF4-FFF2-40B4-BE49-F238E27FC236}">
                  <a16:creationId xmlns:a16="http://schemas.microsoft.com/office/drawing/2014/main" id="{06B18603-C557-FD91-B816-106A264CFC48}"/>
                </a:ext>
              </a:extLst>
            </p:cNvPr>
            <p:cNvSpPr txBox="1"/>
            <p:nvPr/>
          </p:nvSpPr>
          <p:spPr>
            <a:xfrm>
              <a:off x="777909" y="4275628"/>
              <a:ext cx="21964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81D2F6"/>
                  </a:solidFill>
                  <a:effectLst/>
                  <a:uLnTx/>
                  <a:uFillTx/>
                  <a:latin typeface="Century Schoolbook" panose="02040604050505020304" pitchFamily="18" charset="0"/>
                  <a:ea typeface="+mn-ea"/>
                  <a:cs typeface="+mn-cs"/>
                </a:rPr>
                <a:t>1 in 5</a:t>
              </a:r>
            </a:p>
          </p:txBody>
        </p:sp>
        <p:sp>
          <p:nvSpPr>
            <p:cNvPr id="11" name="TextBox 10">
              <a:extLst>
                <a:ext uri="{FF2B5EF4-FFF2-40B4-BE49-F238E27FC236}">
                  <a16:creationId xmlns:a16="http://schemas.microsoft.com/office/drawing/2014/main" id="{A735BF8C-65E7-FBBD-A9C4-F174D6DA83AB}"/>
                </a:ext>
              </a:extLst>
            </p:cNvPr>
            <p:cNvSpPr txBox="1"/>
            <p:nvPr/>
          </p:nvSpPr>
          <p:spPr>
            <a:xfrm>
              <a:off x="608256" y="4065423"/>
              <a:ext cx="25735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Each year,</a:t>
              </a:r>
            </a:p>
          </p:txBody>
        </p:sp>
      </p:grpSp>
      <p:grpSp>
        <p:nvGrpSpPr>
          <p:cNvPr id="12" name="Group 11">
            <a:extLst>
              <a:ext uri="{FF2B5EF4-FFF2-40B4-BE49-F238E27FC236}">
                <a16:creationId xmlns:a16="http://schemas.microsoft.com/office/drawing/2014/main" id="{E8942AFF-AE02-F079-F5DE-A4B8B474912D}"/>
              </a:ext>
            </a:extLst>
          </p:cNvPr>
          <p:cNvGrpSpPr/>
          <p:nvPr/>
        </p:nvGrpSpPr>
        <p:grpSpPr>
          <a:xfrm>
            <a:off x="9455163" y="1216344"/>
            <a:ext cx="2530931" cy="2534728"/>
            <a:chOff x="3309007" y="3705869"/>
            <a:chExt cx="2881494" cy="2534728"/>
          </a:xfrm>
        </p:grpSpPr>
        <p:sp>
          <p:nvSpPr>
            <p:cNvPr id="13" name="TextBox 12">
              <a:extLst>
                <a:ext uri="{FF2B5EF4-FFF2-40B4-BE49-F238E27FC236}">
                  <a16:creationId xmlns:a16="http://schemas.microsoft.com/office/drawing/2014/main" id="{783977A1-3C37-18F1-32D1-2F5BDF17357A}"/>
                </a:ext>
              </a:extLst>
            </p:cNvPr>
            <p:cNvSpPr txBox="1"/>
            <p:nvPr/>
          </p:nvSpPr>
          <p:spPr>
            <a:xfrm>
              <a:off x="3309007" y="3705869"/>
              <a:ext cx="2799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Of youth seen in an ED for mental health concerns</a:t>
              </a:r>
            </a:p>
          </p:txBody>
        </p:sp>
        <p:sp>
          <p:nvSpPr>
            <p:cNvPr id="14" name="TextBox 13">
              <a:extLst>
                <a:ext uri="{FF2B5EF4-FFF2-40B4-BE49-F238E27FC236}">
                  <a16:creationId xmlns:a16="http://schemas.microsoft.com/office/drawing/2014/main" id="{52BC0DA5-31C9-0326-8363-D1842A9F66C0}"/>
                </a:ext>
              </a:extLst>
            </p:cNvPr>
            <p:cNvSpPr txBox="1"/>
            <p:nvPr/>
          </p:nvSpPr>
          <p:spPr>
            <a:xfrm>
              <a:off x="3704702" y="4489487"/>
              <a:ext cx="21964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81D2F6"/>
                  </a:solidFill>
                  <a:effectLst/>
                  <a:uLnTx/>
                  <a:uFillTx/>
                  <a:latin typeface="Century Schoolbook" panose="02040604050505020304" pitchFamily="18" charset="0"/>
                  <a:ea typeface="+mn-ea"/>
                  <a:cs typeface="+mn-cs"/>
                </a:rPr>
                <a:t>25%</a:t>
              </a:r>
            </a:p>
          </p:txBody>
        </p:sp>
        <p:sp>
          <p:nvSpPr>
            <p:cNvPr id="15" name="TextBox 14">
              <a:extLst>
                <a:ext uri="{FF2B5EF4-FFF2-40B4-BE49-F238E27FC236}">
                  <a16:creationId xmlns:a16="http://schemas.microsoft.com/office/drawing/2014/main" id="{AB250BD2-49D2-633D-D714-AC48A9CF0BFD}"/>
                </a:ext>
              </a:extLst>
            </p:cNvPr>
            <p:cNvSpPr txBox="1"/>
            <p:nvPr/>
          </p:nvSpPr>
          <p:spPr>
            <a:xfrm>
              <a:off x="3391139" y="5224934"/>
              <a:ext cx="279936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will return within 6 months due to unmet needs</a:t>
              </a:r>
            </a:p>
          </p:txBody>
        </p:sp>
      </p:grpSp>
      <p:grpSp>
        <p:nvGrpSpPr>
          <p:cNvPr id="16" name="Group 15">
            <a:extLst>
              <a:ext uri="{FF2B5EF4-FFF2-40B4-BE49-F238E27FC236}">
                <a16:creationId xmlns:a16="http://schemas.microsoft.com/office/drawing/2014/main" id="{F699B4CE-243C-E9EC-F0FA-E1E01A6DDEFC}"/>
              </a:ext>
            </a:extLst>
          </p:cNvPr>
          <p:cNvGrpSpPr/>
          <p:nvPr/>
        </p:nvGrpSpPr>
        <p:grpSpPr>
          <a:xfrm>
            <a:off x="3990716" y="4236106"/>
            <a:ext cx="2622741" cy="2088921"/>
            <a:chOff x="6508214" y="1439161"/>
            <a:chExt cx="3425069" cy="2088921"/>
          </a:xfrm>
        </p:grpSpPr>
        <p:sp>
          <p:nvSpPr>
            <p:cNvPr id="17" name="TextBox 16">
              <a:extLst>
                <a:ext uri="{FF2B5EF4-FFF2-40B4-BE49-F238E27FC236}">
                  <a16:creationId xmlns:a16="http://schemas.microsoft.com/office/drawing/2014/main" id="{109894DE-31D2-5639-7BCE-87E879C7D3FA}"/>
                </a:ext>
              </a:extLst>
            </p:cNvPr>
            <p:cNvSpPr txBox="1"/>
            <p:nvPr/>
          </p:nvSpPr>
          <p:spPr>
            <a:xfrm>
              <a:off x="6508214" y="2204643"/>
              <a:ext cx="34250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of high school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1D2F6"/>
                  </a:solidFill>
                  <a:effectLst/>
                  <a:uLnTx/>
                  <a:uFillTx/>
                  <a:latin typeface="Aptos" panose="02110004020202020204"/>
                  <a:ea typeface="+mn-ea"/>
                  <a:cs typeface="Calibri Light" panose="020F0302020204030204" pitchFamily="34" charset="0"/>
                </a:rPr>
                <a:t>felt sad or hopeless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almost every day for two weeks</a:t>
              </a:r>
            </a:p>
          </p:txBody>
        </p:sp>
        <p:sp>
          <p:nvSpPr>
            <p:cNvPr id="18" name="TextBox 17">
              <a:extLst>
                <a:ext uri="{FF2B5EF4-FFF2-40B4-BE49-F238E27FC236}">
                  <a16:creationId xmlns:a16="http://schemas.microsoft.com/office/drawing/2014/main" id="{3EBD0194-6107-CAC9-17AA-735BD5CF6DB0}"/>
                </a:ext>
              </a:extLst>
            </p:cNvPr>
            <p:cNvSpPr txBox="1"/>
            <p:nvPr/>
          </p:nvSpPr>
          <p:spPr>
            <a:xfrm>
              <a:off x="7087387" y="1439161"/>
              <a:ext cx="21964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81D2F6"/>
                  </a:solidFill>
                  <a:effectLst/>
                  <a:uLnTx/>
                  <a:uFillTx/>
                  <a:latin typeface="Century Schoolbook" panose="02040604050505020304" pitchFamily="18" charset="0"/>
                  <a:ea typeface="+mn-ea"/>
                  <a:cs typeface="+mn-cs"/>
                </a:rPr>
                <a:t>27%</a:t>
              </a:r>
            </a:p>
          </p:txBody>
        </p:sp>
      </p:grpSp>
      <p:grpSp>
        <p:nvGrpSpPr>
          <p:cNvPr id="19" name="Group 18">
            <a:extLst>
              <a:ext uri="{FF2B5EF4-FFF2-40B4-BE49-F238E27FC236}">
                <a16:creationId xmlns:a16="http://schemas.microsoft.com/office/drawing/2014/main" id="{41AF028E-977C-35C9-CEF8-E40DCFFE4EB9}"/>
              </a:ext>
            </a:extLst>
          </p:cNvPr>
          <p:cNvGrpSpPr/>
          <p:nvPr/>
        </p:nvGrpSpPr>
        <p:grpSpPr>
          <a:xfrm>
            <a:off x="6625576" y="4230983"/>
            <a:ext cx="2731112" cy="2376451"/>
            <a:chOff x="7534678" y="3229429"/>
            <a:chExt cx="2731112" cy="2376451"/>
          </a:xfrm>
        </p:grpSpPr>
        <p:sp>
          <p:nvSpPr>
            <p:cNvPr id="20" name="TextBox 19">
              <a:extLst>
                <a:ext uri="{FF2B5EF4-FFF2-40B4-BE49-F238E27FC236}">
                  <a16:creationId xmlns:a16="http://schemas.microsoft.com/office/drawing/2014/main" id="{2F2861C5-AEF8-AE6F-BEE0-8F561AB12373}"/>
                </a:ext>
              </a:extLst>
            </p:cNvPr>
            <p:cNvSpPr txBox="1"/>
            <p:nvPr/>
          </p:nvSpPr>
          <p:spPr>
            <a:xfrm>
              <a:off x="7534678" y="3974664"/>
              <a:ext cx="273111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of high schoolers seriously</a:t>
              </a:r>
              <a:r>
                <a:rPr kumimoji="0" lang="en-US" sz="2000" b="1"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1D2F6"/>
                  </a:solidFill>
                  <a:effectLst/>
                  <a:uLnTx/>
                  <a:uFillTx/>
                  <a:latin typeface="Aptos" panose="02110004020202020204"/>
                  <a:ea typeface="+mn-ea"/>
                  <a:cs typeface="Calibri Light" panose="020F0302020204030204" pitchFamily="34" charset="0"/>
                </a:rPr>
                <a:t>considered attempting suicide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Calibri Light" panose="020F0302020204030204" pitchFamily="34" charset="0"/>
                  <a:ea typeface="+mn-ea"/>
                  <a:cs typeface="Calibri Light" panose="020F0302020204030204" pitchFamily="34" charset="0"/>
                </a:rPr>
                <a:t> </a:t>
              </a:r>
              <a:r>
                <a:rPr kumimoji="0" lang="en-US"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in the previous year</a:t>
              </a:r>
            </a:p>
          </p:txBody>
        </p:sp>
        <p:sp>
          <p:nvSpPr>
            <p:cNvPr id="21" name="TextBox 20">
              <a:extLst>
                <a:ext uri="{FF2B5EF4-FFF2-40B4-BE49-F238E27FC236}">
                  <a16:creationId xmlns:a16="http://schemas.microsoft.com/office/drawing/2014/main" id="{A0EDE6E9-D5B8-034D-8407-0FC640439045}"/>
                </a:ext>
              </a:extLst>
            </p:cNvPr>
            <p:cNvSpPr txBox="1"/>
            <p:nvPr/>
          </p:nvSpPr>
          <p:spPr>
            <a:xfrm>
              <a:off x="7802011" y="3229429"/>
              <a:ext cx="21964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81D2F6"/>
                  </a:solidFill>
                  <a:effectLst/>
                  <a:uLnTx/>
                  <a:uFillTx/>
                  <a:latin typeface="Century Schoolbook" panose="02040604050505020304" pitchFamily="18" charset="0"/>
                  <a:ea typeface="+mn-ea"/>
                  <a:cs typeface="+mn-cs"/>
                </a:rPr>
                <a:t>1 in 7</a:t>
              </a:r>
            </a:p>
          </p:txBody>
        </p:sp>
      </p:grpSp>
      <p:grpSp>
        <p:nvGrpSpPr>
          <p:cNvPr id="22" name="Group 21">
            <a:extLst>
              <a:ext uri="{FF2B5EF4-FFF2-40B4-BE49-F238E27FC236}">
                <a16:creationId xmlns:a16="http://schemas.microsoft.com/office/drawing/2014/main" id="{E630BD14-C3AD-3790-020A-10225E0141FE}"/>
              </a:ext>
            </a:extLst>
          </p:cNvPr>
          <p:cNvGrpSpPr/>
          <p:nvPr/>
        </p:nvGrpSpPr>
        <p:grpSpPr>
          <a:xfrm>
            <a:off x="9411841" y="4246298"/>
            <a:ext cx="2786056" cy="2054082"/>
            <a:chOff x="6473075" y="1439161"/>
            <a:chExt cx="3425069" cy="2054082"/>
          </a:xfrm>
        </p:grpSpPr>
        <p:sp>
          <p:nvSpPr>
            <p:cNvPr id="23" name="TextBox 22">
              <a:extLst>
                <a:ext uri="{FF2B5EF4-FFF2-40B4-BE49-F238E27FC236}">
                  <a16:creationId xmlns:a16="http://schemas.microsoft.com/office/drawing/2014/main" id="{CC5678C9-C56A-B569-0116-77451351A973}"/>
                </a:ext>
              </a:extLst>
            </p:cNvPr>
            <p:cNvSpPr txBox="1"/>
            <p:nvPr/>
          </p:nvSpPr>
          <p:spPr>
            <a:xfrm>
              <a:off x="6473075" y="2169804"/>
              <a:ext cx="34250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of high school youth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81D2F6"/>
                  </a:solidFill>
                  <a:latin typeface="Aptos" panose="02110004020202020204"/>
                  <a:cs typeface="Calibri Light" panose="020F0302020204030204" pitchFamily="34" charset="0"/>
                </a:rPr>
                <a:t>m</a:t>
              </a:r>
              <a:r>
                <a:rPr kumimoji="0" lang="en-US" sz="2000" b="1" i="0" u="none" strike="noStrike" kern="1200" cap="none" spc="0" normalizeH="0" baseline="0" noProof="0" dirty="0" err="1">
                  <a:ln>
                    <a:noFill/>
                  </a:ln>
                  <a:solidFill>
                    <a:srgbClr val="81D2F6"/>
                  </a:solidFill>
                  <a:effectLst/>
                  <a:uLnTx/>
                  <a:uFillTx/>
                  <a:latin typeface="Aptos" panose="02110004020202020204"/>
                  <a:ea typeface="+mn-ea"/>
                  <a:cs typeface="Calibri Light" panose="020F0302020204030204" pitchFamily="34" charset="0"/>
                </a:rPr>
                <a:t>ade</a:t>
              </a:r>
              <a:r>
                <a:rPr kumimoji="0" lang="en-US" sz="2000" b="1" i="0" u="none" strike="noStrike" kern="1200" cap="none" spc="0" normalizeH="0" baseline="0" noProof="0" dirty="0">
                  <a:ln>
                    <a:noFill/>
                  </a:ln>
                  <a:solidFill>
                    <a:srgbClr val="81D2F6"/>
                  </a:solidFill>
                  <a:effectLst/>
                  <a:uLnTx/>
                  <a:uFillTx/>
                  <a:latin typeface="Aptos" panose="02110004020202020204"/>
                  <a:ea typeface="+mn-ea"/>
                  <a:cs typeface="Calibri Light" panose="020F0302020204030204" pitchFamily="34" charset="0"/>
                </a:rPr>
                <a:t> a plan to attempt suicide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in the previous year</a:t>
              </a:r>
            </a:p>
          </p:txBody>
        </p:sp>
        <p:sp>
          <p:nvSpPr>
            <p:cNvPr id="24" name="TextBox 23">
              <a:extLst>
                <a:ext uri="{FF2B5EF4-FFF2-40B4-BE49-F238E27FC236}">
                  <a16:creationId xmlns:a16="http://schemas.microsoft.com/office/drawing/2014/main" id="{3CDD0F0A-E477-1D40-6691-18EF5169D1AB}"/>
                </a:ext>
              </a:extLst>
            </p:cNvPr>
            <p:cNvSpPr txBox="1"/>
            <p:nvPr/>
          </p:nvSpPr>
          <p:spPr>
            <a:xfrm>
              <a:off x="7087387" y="1439161"/>
              <a:ext cx="21964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81D2F6"/>
                  </a:solidFill>
                  <a:effectLst/>
                  <a:uLnTx/>
                  <a:uFillTx/>
                  <a:latin typeface="Century Schoolbook" panose="02040604050505020304" pitchFamily="18" charset="0"/>
                  <a:ea typeface="+mn-ea"/>
                  <a:cs typeface="+mn-cs"/>
                </a:rPr>
                <a:t>10%</a:t>
              </a:r>
            </a:p>
          </p:txBody>
        </p:sp>
      </p:grpSp>
      <p:pic>
        <p:nvPicPr>
          <p:cNvPr id="78" name="Picture 77">
            <a:extLst>
              <a:ext uri="{FF2B5EF4-FFF2-40B4-BE49-F238E27FC236}">
                <a16:creationId xmlns:a16="http://schemas.microsoft.com/office/drawing/2014/main" id="{3F2B7FD2-79B6-6E1B-3A49-16F0A99FB440}"/>
              </a:ext>
            </a:extLst>
          </p:cNvPr>
          <p:cNvPicPr>
            <a:picLocks noChangeAspect="1"/>
          </p:cNvPicPr>
          <p:nvPr/>
        </p:nvPicPr>
        <p:blipFill>
          <a:blip r:embed="rId4"/>
          <a:srcRect l="8208" r="3236"/>
          <a:stretch/>
        </p:blipFill>
        <p:spPr>
          <a:xfrm>
            <a:off x="-14439" y="947707"/>
            <a:ext cx="3502423" cy="3955031"/>
          </a:xfrm>
          <a:prstGeom prst="rect">
            <a:avLst/>
          </a:prstGeom>
        </p:spPr>
      </p:pic>
      <p:cxnSp>
        <p:nvCxnSpPr>
          <p:cNvPr id="26" name="Straight Connector 25">
            <a:extLst>
              <a:ext uri="{FF2B5EF4-FFF2-40B4-BE49-F238E27FC236}">
                <a16:creationId xmlns:a16="http://schemas.microsoft.com/office/drawing/2014/main" id="{43CCAA5C-8C11-66C4-8C7F-01198F98EBA2}"/>
              </a:ext>
            </a:extLst>
          </p:cNvPr>
          <p:cNvCxnSpPr/>
          <p:nvPr/>
        </p:nvCxnSpPr>
        <p:spPr>
          <a:xfrm>
            <a:off x="4151992" y="3965945"/>
            <a:ext cx="7836389" cy="0"/>
          </a:xfrm>
          <a:prstGeom prst="line">
            <a:avLst/>
          </a:prstGeom>
          <a:ln>
            <a:solidFill>
              <a:srgbClr val="81D2F6"/>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9AD75AEB-4358-2D7E-2283-905D810CA2AE}"/>
              </a:ext>
            </a:extLst>
          </p:cNvPr>
          <p:cNvSpPr txBox="1"/>
          <p:nvPr/>
        </p:nvSpPr>
        <p:spPr>
          <a:xfrm rot="16200000">
            <a:off x="2466862" y="5134708"/>
            <a:ext cx="27376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1D2F6"/>
                </a:solidFill>
                <a:effectLst/>
                <a:uLnTx/>
                <a:uFillTx/>
                <a:latin typeface="Aptos" panose="02110004020202020204"/>
                <a:ea typeface="+mn-ea"/>
                <a:cs typeface="+mn-cs"/>
              </a:rPr>
              <a:t>NEBRASKA</a:t>
            </a:r>
          </a:p>
        </p:txBody>
      </p:sp>
      <p:sp>
        <p:nvSpPr>
          <p:cNvPr id="28" name="TextBox 27">
            <a:extLst>
              <a:ext uri="{FF2B5EF4-FFF2-40B4-BE49-F238E27FC236}">
                <a16:creationId xmlns:a16="http://schemas.microsoft.com/office/drawing/2014/main" id="{C94A2201-E21D-670E-06B3-66D1CFE2EABA}"/>
              </a:ext>
            </a:extLst>
          </p:cNvPr>
          <p:cNvSpPr txBox="1"/>
          <p:nvPr/>
        </p:nvSpPr>
        <p:spPr>
          <a:xfrm rot="16200000">
            <a:off x="2440471" y="2238298"/>
            <a:ext cx="27376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1D2F6"/>
                </a:solidFill>
                <a:effectLst/>
                <a:uLnTx/>
                <a:uFillTx/>
                <a:latin typeface="Aptos" panose="02110004020202020204"/>
                <a:ea typeface="+mn-ea"/>
                <a:cs typeface="+mn-cs"/>
              </a:rPr>
              <a:t>NATIONAL</a:t>
            </a:r>
          </a:p>
        </p:txBody>
      </p:sp>
      <p:sp>
        <p:nvSpPr>
          <p:cNvPr id="29" name="Rectangle 28">
            <a:extLst>
              <a:ext uri="{FF2B5EF4-FFF2-40B4-BE49-F238E27FC236}">
                <a16:creationId xmlns:a16="http://schemas.microsoft.com/office/drawing/2014/main" id="{892B1CD5-04FB-22B9-BFCA-72B9A8B06C00}"/>
              </a:ext>
            </a:extLst>
          </p:cNvPr>
          <p:cNvSpPr/>
          <p:nvPr/>
        </p:nvSpPr>
        <p:spPr>
          <a:xfrm>
            <a:off x="-26193" y="4902738"/>
            <a:ext cx="3526559" cy="195526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5DAA"/>
                </a:solidFill>
                <a:effectLst/>
                <a:uLnTx/>
                <a:uFillTx/>
                <a:latin typeface="Aptos" panose="02110004020202020204"/>
                <a:ea typeface="+mn-ea"/>
                <a:cs typeface="+mn-cs"/>
              </a:rPr>
              <a:t>Bommersbach, T., et al. (2023). National Trends in Mental Health-Related Emergency Department Visits Among Youth, 2011-2020. </a:t>
            </a:r>
            <a:r>
              <a:rPr kumimoji="0" lang="en-US" sz="900" b="0" i="1" u="none" strike="noStrike" kern="1200" cap="none" spc="0" normalizeH="0" baseline="0" noProof="0" dirty="0">
                <a:ln>
                  <a:noFill/>
                </a:ln>
                <a:solidFill>
                  <a:srgbClr val="005DAA"/>
                </a:solidFill>
                <a:effectLst/>
                <a:uLnTx/>
                <a:uFillTx/>
                <a:latin typeface="Aptos" panose="02110004020202020204"/>
                <a:ea typeface="+mn-ea"/>
                <a:cs typeface="+mn-cs"/>
              </a:rPr>
              <a:t>JAMA.</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5DAA"/>
                </a:solidFill>
                <a:effectLst/>
                <a:uLnTx/>
                <a:uFillTx/>
                <a:latin typeface="Aptos" panose="02110004020202020204"/>
                <a:ea typeface="+mn-ea"/>
                <a:cs typeface="+mn-cs"/>
              </a:rPr>
              <a:t>Hoge, M., et al., (2021). Emergency Department Use by Children and Youth with Mental Health Conditions: A Health Equity Agenda. </a:t>
            </a:r>
            <a:r>
              <a:rPr kumimoji="0" lang="en-US" sz="900" b="0" i="1" u="none" strike="noStrike" kern="1200" cap="none" spc="0" normalizeH="0" baseline="0" noProof="0" dirty="0">
                <a:ln>
                  <a:noFill/>
                </a:ln>
                <a:solidFill>
                  <a:srgbClr val="005DAA"/>
                </a:solidFill>
                <a:effectLst/>
                <a:uLnTx/>
                <a:uFillTx/>
                <a:latin typeface="Aptos" panose="02110004020202020204"/>
                <a:ea typeface="+mn-ea"/>
                <a:cs typeface="+mn-cs"/>
              </a:rPr>
              <a:t>Community Mental Health Journal</a:t>
            </a:r>
            <a:r>
              <a:rPr kumimoji="0" lang="en-US" sz="900" b="0" i="0" u="none" strike="noStrike" kern="1200" cap="none" spc="0" normalizeH="0" baseline="0" noProof="0" dirty="0">
                <a:ln>
                  <a:noFill/>
                </a:ln>
                <a:solidFill>
                  <a:srgbClr val="005DAA"/>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5DAA"/>
                </a:solidFill>
                <a:effectLst/>
                <a:uLnTx/>
                <a:uFillTx/>
                <a:latin typeface="Aptos" panose="02110004020202020204"/>
                <a:ea typeface="+mn-ea"/>
                <a:cs typeface="+mn-cs"/>
              </a:rPr>
              <a:t>Hoffmann, J., et al., (2023). Follow-up After Pediatric Mental Health Emergency Visits. </a:t>
            </a:r>
            <a:r>
              <a:rPr kumimoji="0" lang="en-US" sz="900" b="0" i="1" u="none" strike="noStrike" kern="1200" cap="none" spc="0" normalizeH="0" baseline="0" noProof="0" dirty="0">
                <a:ln>
                  <a:noFill/>
                </a:ln>
                <a:solidFill>
                  <a:srgbClr val="005DAA"/>
                </a:solidFill>
                <a:effectLst/>
                <a:uLnTx/>
                <a:uFillTx/>
                <a:latin typeface="Aptos" panose="02110004020202020204"/>
                <a:ea typeface="+mn-ea"/>
                <a:cs typeface="+mn-cs"/>
              </a:rPr>
              <a:t>Pediatrics.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5DAA"/>
                </a:solidFill>
                <a:effectLst/>
                <a:uLnTx/>
                <a:uFillTx/>
                <a:latin typeface="Aptos" panose="02110004020202020204"/>
                <a:ea typeface="+mn-ea"/>
                <a:cs typeface="+mn-cs"/>
              </a:rPr>
              <a:t>Centers for Disease Control &amp; Prevention, “High School YRBS: Nebraska 2024 and United States 2024 Results.”</a:t>
            </a:r>
          </a:p>
        </p:txBody>
      </p:sp>
      <p:cxnSp>
        <p:nvCxnSpPr>
          <p:cNvPr id="25" name="Straight Connector 24">
            <a:extLst>
              <a:ext uri="{FF2B5EF4-FFF2-40B4-BE49-F238E27FC236}">
                <a16:creationId xmlns:a16="http://schemas.microsoft.com/office/drawing/2014/main" id="{349398A8-07D8-C3C3-C3EB-950F1AAFDECD}"/>
              </a:ext>
            </a:extLst>
          </p:cNvPr>
          <p:cNvCxnSpPr/>
          <p:nvPr/>
        </p:nvCxnSpPr>
        <p:spPr>
          <a:xfrm>
            <a:off x="6514945" y="4902738"/>
            <a:ext cx="0" cy="1007555"/>
          </a:xfrm>
          <a:prstGeom prst="line">
            <a:avLst/>
          </a:prstGeom>
          <a:ln w="12700">
            <a:solidFill>
              <a:srgbClr val="83D3F8"/>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6B34FF7-CAC0-0D90-C0FC-1D6E1974FA15}"/>
              </a:ext>
            </a:extLst>
          </p:cNvPr>
          <p:cNvCxnSpPr/>
          <p:nvPr/>
        </p:nvCxnSpPr>
        <p:spPr>
          <a:xfrm>
            <a:off x="6538297" y="1924230"/>
            <a:ext cx="0" cy="1007555"/>
          </a:xfrm>
          <a:prstGeom prst="line">
            <a:avLst/>
          </a:prstGeom>
          <a:ln w="12700">
            <a:solidFill>
              <a:srgbClr val="83D3F8"/>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C3DDB272-F7D7-8101-3EF6-F59362C36846}"/>
              </a:ext>
            </a:extLst>
          </p:cNvPr>
          <p:cNvCxnSpPr/>
          <p:nvPr/>
        </p:nvCxnSpPr>
        <p:spPr>
          <a:xfrm>
            <a:off x="9451267" y="4902738"/>
            <a:ext cx="0" cy="1007555"/>
          </a:xfrm>
          <a:prstGeom prst="line">
            <a:avLst/>
          </a:prstGeom>
          <a:ln w="12700">
            <a:solidFill>
              <a:srgbClr val="83D3F8"/>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2597FCC-35E7-9ADC-DD1E-C5AB7CA3FC12}"/>
              </a:ext>
            </a:extLst>
          </p:cNvPr>
          <p:cNvCxnSpPr/>
          <p:nvPr/>
        </p:nvCxnSpPr>
        <p:spPr>
          <a:xfrm>
            <a:off x="9474619" y="1924230"/>
            <a:ext cx="0" cy="1007555"/>
          </a:xfrm>
          <a:prstGeom prst="line">
            <a:avLst/>
          </a:prstGeom>
          <a:ln w="12700">
            <a:solidFill>
              <a:srgbClr val="83D3F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9812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F9E229-3440-3BB4-AB74-912CEC90471B}"/>
              </a:ext>
            </a:extLst>
          </p:cNvPr>
          <p:cNvPicPr>
            <a:picLocks noChangeAspect="1"/>
          </p:cNvPicPr>
          <p:nvPr/>
        </p:nvPicPr>
        <p:blipFill>
          <a:blip r:embed="rId2"/>
          <a:stretch>
            <a:fillRect/>
          </a:stretch>
        </p:blipFill>
        <p:spPr>
          <a:xfrm>
            <a:off x="0" y="12240"/>
            <a:ext cx="12192000" cy="6833520"/>
          </a:xfrm>
          <a:prstGeom prst="rect">
            <a:avLst/>
          </a:prstGeom>
        </p:spPr>
      </p:pic>
      <p:sp>
        <p:nvSpPr>
          <p:cNvPr id="4" name="Rectangle 3">
            <a:extLst>
              <a:ext uri="{FF2B5EF4-FFF2-40B4-BE49-F238E27FC236}">
                <a16:creationId xmlns:a16="http://schemas.microsoft.com/office/drawing/2014/main" id="{548DAF4F-2DE0-24D9-BBAD-F71D20C34C82}"/>
              </a:ext>
            </a:extLst>
          </p:cNvPr>
          <p:cNvSpPr/>
          <p:nvPr/>
        </p:nvSpPr>
        <p:spPr>
          <a:xfrm>
            <a:off x="0" y="1885950"/>
            <a:ext cx="6096000" cy="4959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55A8ADE0-E4C9-DB02-81C1-9468A13B59F0}"/>
              </a:ext>
            </a:extLst>
          </p:cNvPr>
          <p:cNvGrpSpPr/>
          <p:nvPr/>
        </p:nvGrpSpPr>
        <p:grpSpPr>
          <a:xfrm>
            <a:off x="85643" y="2518307"/>
            <a:ext cx="5924713" cy="3528155"/>
            <a:chOff x="558764" y="1714404"/>
            <a:chExt cx="6232163" cy="3711241"/>
          </a:xfrm>
        </p:grpSpPr>
        <p:pic>
          <p:nvPicPr>
            <p:cNvPr id="12" name="Picture 11">
              <a:extLst>
                <a:ext uri="{FF2B5EF4-FFF2-40B4-BE49-F238E27FC236}">
                  <a16:creationId xmlns:a16="http://schemas.microsoft.com/office/drawing/2014/main" id="{A701B9AB-CF35-4AF2-1A7C-A488F87973C9}"/>
                </a:ext>
              </a:extLst>
            </p:cNvPr>
            <p:cNvPicPr>
              <a:picLocks noChangeAspect="1"/>
            </p:cNvPicPr>
            <p:nvPr/>
          </p:nvPicPr>
          <p:blipFill>
            <a:blip r:embed="rId3"/>
            <a:stretch>
              <a:fillRect/>
            </a:stretch>
          </p:blipFill>
          <p:spPr>
            <a:xfrm>
              <a:off x="558764" y="1714404"/>
              <a:ext cx="6232163" cy="3010332"/>
            </a:xfrm>
            <a:prstGeom prst="rect">
              <a:avLst/>
            </a:prstGeom>
          </p:spPr>
        </p:pic>
        <p:pic>
          <p:nvPicPr>
            <p:cNvPr id="13" name="Picture 12">
              <a:extLst>
                <a:ext uri="{FF2B5EF4-FFF2-40B4-BE49-F238E27FC236}">
                  <a16:creationId xmlns:a16="http://schemas.microsoft.com/office/drawing/2014/main" id="{0A32C33C-6514-D0CB-6EA4-9A465C1AA184}"/>
                </a:ext>
              </a:extLst>
            </p:cNvPr>
            <p:cNvPicPr>
              <a:picLocks noChangeAspect="1"/>
            </p:cNvPicPr>
            <p:nvPr/>
          </p:nvPicPr>
          <p:blipFill>
            <a:blip r:embed="rId4"/>
            <a:stretch>
              <a:fillRect/>
            </a:stretch>
          </p:blipFill>
          <p:spPr>
            <a:xfrm>
              <a:off x="1863580" y="4605253"/>
              <a:ext cx="4105275" cy="704850"/>
            </a:xfrm>
            <a:prstGeom prst="rect">
              <a:avLst/>
            </a:prstGeom>
          </p:spPr>
        </p:pic>
        <p:sp>
          <p:nvSpPr>
            <p:cNvPr id="14" name="TextBox 13">
              <a:extLst>
                <a:ext uri="{FF2B5EF4-FFF2-40B4-BE49-F238E27FC236}">
                  <a16:creationId xmlns:a16="http://schemas.microsoft.com/office/drawing/2014/main" id="{6E32C7E9-A2A6-6D20-DC55-A327F544D25B}"/>
                </a:ext>
              </a:extLst>
            </p:cNvPr>
            <p:cNvSpPr txBox="1"/>
            <p:nvPr/>
          </p:nvSpPr>
          <p:spPr>
            <a:xfrm>
              <a:off x="1835872" y="4933202"/>
              <a:ext cx="1487055" cy="492443"/>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lumMod val="65000"/>
                      <a:lumOff val="35000"/>
                    </a:srgbClr>
                  </a:solidFill>
                  <a:effectLst/>
                  <a:uLnTx/>
                  <a:uFillTx/>
                  <a:latin typeface="Calibri Light" panose="020F0302020204030204"/>
                  <a:ea typeface="+mn-ea"/>
                  <a:cs typeface="+mn-cs"/>
                </a:rPr>
                <a:t>None of county is shortage area</a:t>
              </a:r>
            </a:p>
          </p:txBody>
        </p:sp>
        <p:sp>
          <p:nvSpPr>
            <p:cNvPr id="15" name="TextBox 14">
              <a:extLst>
                <a:ext uri="{FF2B5EF4-FFF2-40B4-BE49-F238E27FC236}">
                  <a16:creationId xmlns:a16="http://schemas.microsoft.com/office/drawing/2014/main" id="{42907AFB-D88B-34CC-B4CE-090006CBCDD6}"/>
                </a:ext>
              </a:extLst>
            </p:cNvPr>
            <p:cNvSpPr txBox="1"/>
            <p:nvPr/>
          </p:nvSpPr>
          <p:spPr>
            <a:xfrm>
              <a:off x="3172689" y="4933202"/>
              <a:ext cx="1487055" cy="492443"/>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lumMod val="65000"/>
                      <a:lumOff val="35000"/>
                    </a:srgbClr>
                  </a:solidFill>
                  <a:effectLst/>
                  <a:uLnTx/>
                  <a:uFillTx/>
                  <a:latin typeface="Calibri Light" panose="020F0302020204030204"/>
                  <a:ea typeface="+mn-ea"/>
                  <a:cs typeface="+mn-cs"/>
                </a:rPr>
                <a:t>Part of county is shortage area</a:t>
              </a:r>
            </a:p>
          </p:txBody>
        </p:sp>
        <p:sp>
          <p:nvSpPr>
            <p:cNvPr id="16" name="TextBox 15">
              <a:extLst>
                <a:ext uri="{FF2B5EF4-FFF2-40B4-BE49-F238E27FC236}">
                  <a16:creationId xmlns:a16="http://schemas.microsoft.com/office/drawing/2014/main" id="{6C2842DE-6B4D-0F5F-875A-6591A9A28098}"/>
                </a:ext>
              </a:extLst>
            </p:cNvPr>
            <p:cNvSpPr txBox="1"/>
            <p:nvPr/>
          </p:nvSpPr>
          <p:spPr>
            <a:xfrm>
              <a:off x="4627743" y="4933202"/>
              <a:ext cx="1309144" cy="492443"/>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lumMod val="65000"/>
                      <a:lumOff val="35000"/>
                    </a:srgbClr>
                  </a:solidFill>
                  <a:effectLst/>
                  <a:uLnTx/>
                  <a:uFillTx/>
                  <a:latin typeface="Calibri Light" panose="020F0302020204030204"/>
                  <a:ea typeface="+mn-ea"/>
                  <a:cs typeface="+mn-cs"/>
                </a:rPr>
                <a:t>Whole county is shortage area</a:t>
              </a:r>
            </a:p>
          </p:txBody>
        </p:sp>
      </p:grpSp>
      <p:pic>
        <p:nvPicPr>
          <p:cNvPr id="6" name="Picture 5">
            <a:extLst>
              <a:ext uri="{FF2B5EF4-FFF2-40B4-BE49-F238E27FC236}">
                <a16:creationId xmlns:a16="http://schemas.microsoft.com/office/drawing/2014/main" id="{27500947-4CF6-3512-AB5F-239CEEBB4F91}"/>
              </a:ext>
            </a:extLst>
          </p:cNvPr>
          <p:cNvPicPr>
            <a:picLocks noChangeAspect="1"/>
          </p:cNvPicPr>
          <p:nvPr/>
        </p:nvPicPr>
        <p:blipFill>
          <a:blip r:embed="rId5"/>
          <a:stretch>
            <a:fillRect/>
          </a:stretch>
        </p:blipFill>
        <p:spPr>
          <a:xfrm>
            <a:off x="171287" y="2398285"/>
            <a:ext cx="5924713" cy="2888561"/>
          </a:xfrm>
          <a:prstGeom prst="rect">
            <a:avLst/>
          </a:prstGeom>
        </p:spPr>
      </p:pic>
      <p:sp>
        <p:nvSpPr>
          <p:cNvPr id="7" name="TextBox 6">
            <a:extLst>
              <a:ext uri="{FF2B5EF4-FFF2-40B4-BE49-F238E27FC236}">
                <a16:creationId xmlns:a16="http://schemas.microsoft.com/office/drawing/2014/main" id="{B33CC97F-4FA0-D132-2F3E-1E6773BF872A}"/>
              </a:ext>
            </a:extLst>
          </p:cNvPr>
          <p:cNvSpPr txBox="1"/>
          <p:nvPr/>
        </p:nvSpPr>
        <p:spPr>
          <a:xfrm>
            <a:off x="6775704" y="2518307"/>
            <a:ext cx="4590288" cy="1323439"/>
          </a:xfrm>
          <a:prstGeom prst="rect">
            <a:avLst/>
          </a:prstGeom>
          <a:solidFill>
            <a:srgbClr val="0D5AA8"/>
          </a:solidFill>
        </p:spPr>
        <p:txBody>
          <a:bodyPr wrap="square" rtlCol="0">
            <a:spAutoFit/>
          </a:bodyPr>
          <a:lstStyle/>
          <a:p>
            <a:pPr algn="ctr"/>
            <a:r>
              <a:rPr lang="en-US" sz="8000" b="1" dirty="0">
                <a:solidFill>
                  <a:srgbClr val="81D2F6"/>
                </a:solidFill>
                <a:latin typeface="Century Schoolbook" panose="02040604050505020304" pitchFamily="18" charset="0"/>
              </a:rPr>
              <a:t>88 of 93</a:t>
            </a:r>
          </a:p>
        </p:txBody>
      </p:sp>
      <p:sp>
        <p:nvSpPr>
          <p:cNvPr id="8" name="TextBox 7">
            <a:extLst>
              <a:ext uri="{FF2B5EF4-FFF2-40B4-BE49-F238E27FC236}">
                <a16:creationId xmlns:a16="http://schemas.microsoft.com/office/drawing/2014/main" id="{B31D0B2C-E35C-161D-5C3B-08E94818E3C0}"/>
              </a:ext>
            </a:extLst>
          </p:cNvPr>
          <p:cNvSpPr txBox="1"/>
          <p:nvPr/>
        </p:nvSpPr>
        <p:spPr>
          <a:xfrm>
            <a:off x="6409944" y="6227155"/>
            <a:ext cx="5705856" cy="430887"/>
          </a:xfrm>
          <a:prstGeom prst="rect">
            <a:avLst/>
          </a:prstGeom>
          <a:solidFill>
            <a:srgbClr val="81D2F6"/>
          </a:solidFill>
        </p:spPr>
        <p:txBody>
          <a:bodyPr wrap="square" rtlCol="0">
            <a:spAutoFit/>
          </a:bodyPr>
          <a:lstStyle/>
          <a:p>
            <a:pPr algn="ctr"/>
            <a:r>
              <a:rPr lang="en-US" sz="1100" dirty="0">
                <a:solidFill>
                  <a:srgbClr val="0D5AA8"/>
                </a:solidFill>
                <a:latin typeface="Arial Nova Cond Light" panose="020F0502020204030204" pitchFamily="34" charset="0"/>
              </a:rPr>
              <a:t>Health Professional Shortage Areas: Mental Health, by County July 2025 – Nebraska, Rural Health Information Hub, (accessed September 9, 2025, </a:t>
            </a:r>
            <a:r>
              <a:rPr lang="en-US" sz="1100" dirty="0">
                <a:solidFill>
                  <a:srgbClr val="0D5AA8"/>
                </a:solidFill>
                <a:latin typeface="Arial Nova Cond Light" panose="020F0502020204030204" pitchFamily="34" charset="0"/>
                <a:hlinkClick r:id="rId6">
                  <a:extLst>
                    <a:ext uri="{A12FA001-AC4F-418D-AE19-62706E023703}">
                      <ahyp:hlinkClr xmlns:ahyp="http://schemas.microsoft.com/office/drawing/2018/hyperlinkcolor" val="tx"/>
                    </a:ext>
                  </a:extLst>
                </a:hlinkClick>
              </a:rPr>
              <a:t>https://www.ruralhealthinfo.org/charts/7?state=NE</a:t>
            </a:r>
            <a:r>
              <a:rPr lang="en-US" sz="1100" dirty="0">
                <a:solidFill>
                  <a:srgbClr val="0D5AA8"/>
                </a:solidFill>
                <a:latin typeface="Arial Nova Cond Light" panose="020F0502020204030204" pitchFamily="34" charset="0"/>
              </a:rPr>
              <a:t> )</a:t>
            </a:r>
          </a:p>
        </p:txBody>
      </p:sp>
    </p:spTree>
    <p:extLst>
      <p:ext uri="{BB962C8B-B14F-4D97-AF65-F5344CB8AC3E}">
        <p14:creationId xmlns:p14="http://schemas.microsoft.com/office/powerpoint/2010/main" val="2408743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9852714-4EAD-285D-C8DE-2F01AE58CB7F}"/>
              </a:ext>
            </a:extLst>
          </p:cNvPr>
          <p:cNvGrpSpPr/>
          <p:nvPr/>
        </p:nvGrpSpPr>
        <p:grpSpPr>
          <a:xfrm>
            <a:off x="0" y="0"/>
            <a:ext cx="12192000" cy="6853066"/>
            <a:chOff x="0" y="4934"/>
            <a:chExt cx="12192000" cy="6853066"/>
          </a:xfrm>
        </p:grpSpPr>
        <p:pic>
          <p:nvPicPr>
            <p:cNvPr id="3" name="Picture 2">
              <a:extLst>
                <a:ext uri="{FF2B5EF4-FFF2-40B4-BE49-F238E27FC236}">
                  <a16:creationId xmlns:a16="http://schemas.microsoft.com/office/drawing/2014/main" id="{6114FE56-6117-F469-81A9-D141729833D8}"/>
                </a:ext>
              </a:extLst>
            </p:cNvPr>
            <p:cNvPicPr>
              <a:picLocks noChangeAspect="1"/>
            </p:cNvPicPr>
            <p:nvPr/>
          </p:nvPicPr>
          <p:blipFill>
            <a:blip r:embed="rId3"/>
            <a:stretch>
              <a:fillRect/>
            </a:stretch>
          </p:blipFill>
          <p:spPr>
            <a:xfrm>
              <a:off x="0" y="4934"/>
              <a:ext cx="12192000" cy="6848131"/>
            </a:xfrm>
            <a:prstGeom prst="rect">
              <a:avLst/>
            </a:prstGeom>
          </p:spPr>
        </p:pic>
        <p:sp>
          <p:nvSpPr>
            <p:cNvPr id="5" name="Rectangle 4">
              <a:extLst>
                <a:ext uri="{FF2B5EF4-FFF2-40B4-BE49-F238E27FC236}">
                  <a16:creationId xmlns:a16="http://schemas.microsoft.com/office/drawing/2014/main" id="{815EB7C1-B4E8-1466-5908-6E34CA9720F9}"/>
                </a:ext>
              </a:extLst>
            </p:cNvPr>
            <p:cNvSpPr/>
            <p:nvPr/>
          </p:nvSpPr>
          <p:spPr>
            <a:xfrm>
              <a:off x="7447547" y="5727032"/>
              <a:ext cx="4744453" cy="1130968"/>
            </a:xfrm>
            <a:prstGeom prst="rect">
              <a:avLst/>
            </a:prstGeom>
            <a:solidFill>
              <a:srgbClr val="81D2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7C6A23A1-6811-F77E-5A50-AB3E7C3144BD}"/>
              </a:ext>
            </a:extLst>
          </p:cNvPr>
          <p:cNvSpPr txBox="1"/>
          <p:nvPr/>
        </p:nvSpPr>
        <p:spPr>
          <a:xfrm>
            <a:off x="7754353" y="2112257"/>
            <a:ext cx="4300538" cy="4401205"/>
          </a:xfrm>
          <a:prstGeom prst="rect">
            <a:avLst/>
          </a:prstGeom>
          <a:noFill/>
        </p:spPr>
        <p:txBody>
          <a:bodyPr wrap="square" rtlCol="0">
            <a:spAutoFit/>
          </a:bodyPr>
          <a:lstStyle/>
          <a:p>
            <a:r>
              <a:rPr lang="en-US" sz="2600" b="1">
                <a:solidFill>
                  <a:srgbClr val="0057A6"/>
                </a:solidFill>
                <a:latin typeface="Arial" panose="020B0604020202020204" pitchFamily="34" charset="0"/>
                <a:cs typeface="Arial" panose="020B0604020202020204" pitchFamily="34" charset="0"/>
              </a:rPr>
              <a:t>Dedicated to helping children and adolescents up to 22 years of age showing signs of behavioral or mental health crisis</a:t>
            </a:r>
          </a:p>
          <a:p>
            <a:endParaRPr lang="en-US" sz="2600" b="1" cap="all">
              <a:solidFill>
                <a:srgbClr val="0057A6"/>
              </a:solidFill>
              <a:latin typeface="Arial" panose="020B0604020202020204" pitchFamily="34" charset="0"/>
              <a:cs typeface="Arial" panose="020B0604020202020204" pitchFamily="34" charset="0"/>
            </a:endParaRPr>
          </a:p>
          <a:p>
            <a:r>
              <a:rPr lang="en-US" sz="2600" b="1" cap="all">
                <a:solidFill>
                  <a:srgbClr val="0057A6"/>
                </a:solidFill>
                <a:latin typeface="Arial" panose="020B0604020202020204" pitchFamily="34" charset="0"/>
                <a:cs typeface="Arial" panose="020B0604020202020204" pitchFamily="34" charset="0"/>
              </a:rPr>
              <a:t>Services include:</a:t>
            </a:r>
          </a:p>
          <a:p>
            <a:pPr marL="285750" indent="-285750">
              <a:buFont typeface="Arial" panose="020B0604020202020204" pitchFamily="34" charset="0"/>
              <a:buChar char="•"/>
            </a:pPr>
            <a:r>
              <a:rPr lang="en-US" sz="2400">
                <a:solidFill>
                  <a:srgbClr val="0057A6"/>
                </a:solidFill>
                <a:latin typeface="Arial" panose="020B0604020202020204" pitchFamily="34" charset="0"/>
                <a:cs typeface="Arial" panose="020B0604020202020204" pitchFamily="34" charset="0"/>
              </a:rPr>
              <a:t>Crisis Stabilization</a:t>
            </a:r>
          </a:p>
          <a:p>
            <a:pPr marL="285750" indent="-285750">
              <a:buFont typeface="Arial" panose="020B0604020202020204" pitchFamily="34" charset="0"/>
              <a:buChar char="•"/>
            </a:pPr>
            <a:r>
              <a:rPr lang="en-US" sz="2400">
                <a:solidFill>
                  <a:srgbClr val="0057A6"/>
                </a:solidFill>
                <a:latin typeface="Arial" panose="020B0604020202020204" pitchFamily="34" charset="0"/>
                <a:cs typeface="Arial" panose="020B0604020202020204" pitchFamily="34" charset="0"/>
              </a:rPr>
              <a:t>Short-Term Bridge Care</a:t>
            </a:r>
          </a:p>
          <a:p>
            <a:pPr marL="285750" indent="-285750">
              <a:buFont typeface="Arial" panose="020B0604020202020204" pitchFamily="34" charset="0"/>
              <a:buChar char="•"/>
            </a:pPr>
            <a:r>
              <a:rPr lang="en-US" sz="2400">
                <a:solidFill>
                  <a:srgbClr val="0057A6"/>
                </a:solidFill>
                <a:latin typeface="Arial" panose="020B0604020202020204" pitchFamily="34" charset="0"/>
                <a:cs typeface="Arial" panose="020B0604020202020204" pitchFamily="34" charset="0"/>
              </a:rPr>
              <a:t>Psychiatric Evaluation</a:t>
            </a:r>
          </a:p>
        </p:txBody>
      </p:sp>
    </p:spTree>
    <p:extLst>
      <p:ext uri="{BB962C8B-B14F-4D97-AF65-F5344CB8AC3E}">
        <p14:creationId xmlns:p14="http://schemas.microsoft.com/office/powerpoint/2010/main" val="205298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3CA5DF-44E8-D566-6E0B-84FD01C6C066}"/>
              </a:ext>
            </a:extLst>
          </p:cNvPr>
          <p:cNvPicPr>
            <a:picLocks noChangeAspect="1"/>
          </p:cNvPicPr>
          <p:nvPr/>
        </p:nvPicPr>
        <p:blipFill>
          <a:blip r:embed="rId3"/>
          <a:stretch>
            <a:fillRect/>
          </a:stretch>
        </p:blipFill>
        <p:spPr>
          <a:xfrm>
            <a:off x="0" y="6246"/>
            <a:ext cx="12192000" cy="6845508"/>
          </a:xfrm>
          <a:prstGeom prst="rect">
            <a:avLst/>
          </a:prstGeom>
        </p:spPr>
      </p:pic>
      <p:sp>
        <p:nvSpPr>
          <p:cNvPr id="9" name="TextBox 8">
            <a:extLst>
              <a:ext uri="{FF2B5EF4-FFF2-40B4-BE49-F238E27FC236}">
                <a16:creationId xmlns:a16="http://schemas.microsoft.com/office/drawing/2014/main" id="{B5CFC09C-B784-8F72-25CE-76F01E8A19A6}"/>
              </a:ext>
            </a:extLst>
          </p:cNvPr>
          <p:cNvSpPr txBox="1"/>
          <p:nvPr/>
        </p:nvSpPr>
        <p:spPr>
          <a:xfrm>
            <a:off x="82172" y="4822552"/>
            <a:ext cx="2882472" cy="193899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0065C0"/>
                </a:solidFill>
                <a:latin typeface="Arial"/>
                <a:cs typeface="Arial"/>
              </a:rPr>
              <a:t>112</a:t>
            </a:r>
            <a:r>
              <a:rPr kumimoji="0" lang="en-US" sz="3600" b="1" i="0" u="none" strike="noStrike" kern="1200" cap="none" spc="0" normalizeH="0" baseline="0" noProof="0">
                <a:ln>
                  <a:noFill/>
                </a:ln>
                <a:solidFill>
                  <a:srgbClr val="0065C0"/>
                </a:solidFill>
                <a:effectLst/>
                <a:uLnTx/>
                <a:uFillTx/>
                <a:latin typeface="Arial"/>
                <a:cs typeface="Arial"/>
              </a:rPr>
              <a:t> </a:t>
            </a:r>
          </a:p>
          <a:p>
            <a:pPr algn="ctr">
              <a:defRPr/>
            </a:pPr>
            <a:r>
              <a:rPr kumimoji="0" lang="en-US" sz="2000" b="0" i="0" u="none" strike="noStrike" kern="1200" cap="none" spc="0" normalizeH="0" baseline="0" noProof="0">
                <a:ln>
                  <a:noFill/>
                </a:ln>
                <a:solidFill>
                  <a:srgbClr val="0065C0"/>
                </a:solidFill>
                <a:effectLst/>
                <a:uLnTx/>
                <a:uFillTx/>
                <a:latin typeface="Arial"/>
                <a:cs typeface="Arial"/>
              </a:rPr>
              <a:t>PROVIDERS HAVE EACH COMPLETED </a:t>
            </a:r>
            <a:r>
              <a:rPr kumimoji="0" lang="en-US" sz="2400" b="1" i="0" u="none" strike="noStrike" kern="1200" cap="none" spc="0" normalizeH="0" baseline="0" noProof="0">
                <a:ln>
                  <a:noFill/>
                </a:ln>
                <a:solidFill>
                  <a:srgbClr val="0065C0"/>
                </a:solidFill>
                <a:effectLst/>
                <a:uLnTx/>
                <a:uFillTx/>
                <a:latin typeface="Arial"/>
                <a:cs typeface="Arial"/>
              </a:rPr>
              <a:t>20</a:t>
            </a:r>
            <a:r>
              <a:rPr kumimoji="0" lang="en-US" sz="2000" b="0" i="0" u="none" strike="noStrike" kern="1200" cap="none" spc="0" normalizeH="0" baseline="0" noProof="0">
                <a:ln>
                  <a:noFill/>
                </a:ln>
                <a:solidFill>
                  <a:srgbClr val="0065C0"/>
                </a:solidFill>
                <a:effectLst/>
                <a:uLnTx/>
                <a:uFillTx/>
                <a:latin typeface="Arial"/>
                <a:cs typeface="Arial"/>
              </a:rPr>
              <a:t> HOURS OF </a:t>
            </a:r>
            <a:r>
              <a:rPr lang="en-US" sz="2000">
                <a:solidFill>
                  <a:srgbClr val="0065C0"/>
                </a:solidFill>
                <a:latin typeface="Arial"/>
                <a:cs typeface="Arial"/>
              </a:rPr>
              <a:t>INTENSIVE </a:t>
            </a:r>
            <a:r>
              <a:rPr kumimoji="0" lang="en-US" sz="2000" b="0" i="0" u="none" strike="noStrike" kern="1200" cap="none" spc="0" normalizeH="0" baseline="0" noProof="0">
                <a:ln>
                  <a:noFill/>
                </a:ln>
                <a:solidFill>
                  <a:srgbClr val="0065C0"/>
                </a:solidFill>
                <a:effectLst/>
                <a:uLnTx/>
                <a:uFillTx/>
                <a:latin typeface="Arial"/>
                <a:cs typeface="Arial"/>
              </a:rPr>
              <a:t>TRAINING</a:t>
            </a:r>
            <a:endParaRPr lang="en-US" sz="2000" b="0" i="0" u="none" strike="noStrike" kern="1200" cap="none" spc="0" normalizeH="0" baseline="0" noProof="0">
              <a:ln>
                <a:noFill/>
              </a:ln>
              <a:solidFill>
                <a:srgbClr val="0065C0"/>
              </a:solidFill>
              <a:effectLst/>
              <a:uLnTx/>
              <a:uFillTx/>
              <a:latin typeface="Arial"/>
              <a:cs typeface="Arial"/>
            </a:endParaRPr>
          </a:p>
        </p:txBody>
      </p:sp>
      <p:sp>
        <p:nvSpPr>
          <p:cNvPr id="11" name="TextBox 10">
            <a:extLst>
              <a:ext uri="{FF2B5EF4-FFF2-40B4-BE49-F238E27FC236}">
                <a16:creationId xmlns:a16="http://schemas.microsoft.com/office/drawing/2014/main" id="{780C78E6-6D68-8BAC-84D2-ED8B06887967}"/>
              </a:ext>
            </a:extLst>
          </p:cNvPr>
          <p:cNvSpPr txBox="1"/>
          <p:nvPr/>
        </p:nvSpPr>
        <p:spPr>
          <a:xfrm>
            <a:off x="3140692" y="4822552"/>
            <a:ext cx="2919212" cy="1877437"/>
          </a:xfrm>
          <a:prstGeom prst="rect">
            <a:avLst/>
          </a:prstGeom>
          <a:noFill/>
        </p:spPr>
        <p:txBody>
          <a:bodyPr wrap="square" lIns="91440" tIns="45720" rIns="91440" bIns="45720" rtlCol="0" anchor="t">
            <a:spAutoFit/>
          </a:bodyPr>
          <a:lstStyle/>
          <a:p>
            <a:pPr algn="ctr">
              <a:defRPr/>
            </a:pPr>
            <a:r>
              <a:rPr lang="en-US" sz="3600" b="1">
                <a:solidFill>
                  <a:srgbClr val="0065C0"/>
                </a:solidFill>
                <a:latin typeface="Arial"/>
                <a:cs typeface="Arial"/>
              </a:rPr>
              <a:t>413 </a:t>
            </a:r>
            <a:r>
              <a:rPr kumimoji="0" lang="en-US" sz="3600" b="1" i="0" u="none" strike="noStrike" kern="1200" cap="none" spc="0" normalizeH="0" baseline="0" noProof="0">
                <a:ln>
                  <a:noFill/>
                </a:ln>
                <a:solidFill>
                  <a:srgbClr val="0065C0"/>
                </a:solidFill>
                <a:effectLst/>
                <a:uLnTx/>
                <a:uFillTx/>
                <a:latin typeface="Arial"/>
                <a:cs typeface="Arial"/>
              </a:rPr>
              <a:t> </a:t>
            </a: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5C0"/>
                </a:solidFill>
                <a:effectLst/>
                <a:uLnTx/>
                <a:uFillTx/>
                <a:latin typeface="Arial"/>
                <a:cs typeface="Arial"/>
              </a:rPr>
              <a:t>MENTAL HEALTH PROFESSIONALS ATTENDED COPE’S MONTHLY WEBINARS</a:t>
            </a:r>
            <a:endParaRPr lang="en-US" sz="2000" b="0" i="0" u="none" strike="noStrike" kern="1200" cap="none" spc="0" normalizeH="0" baseline="0" noProof="0">
              <a:ln>
                <a:noFill/>
              </a:ln>
              <a:solidFill>
                <a:srgbClr val="0065C0"/>
              </a:solidFill>
              <a:effectLst/>
              <a:uLnTx/>
              <a:uFillTx/>
              <a:latin typeface="Arial"/>
              <a:cs typeface="Arial"/>
            </a:endParaRPr>
          </a:p>
        </p:txBody>
      </p:sp>
      <p:sp>
        <p:nvSpPr>
          <p:cNvPr id="12" name="TextBox 11">
            <a:extLst>
              <a:ext uri="{FF2B5EF4-FFF2-40B4-BE49-F238E27FC236}">
                <a16:creationId xmlns:a16="http://schemas.microsoft.com/office/drawing/2014/main" id="{6F967E85-B39F-8DAB-40C9-C688D4D70C52}"/>
              </a:ext>
            </a:extLst>
          </p:cNvPr>
          <p:cNvSpPr txBox="1"/>
          <p:nvPr/>
        </p:nvSpPr>
        <p:spPr>
          <a:xfrm>
            <a:off x="6229007" y="4822552"/>
            <a:ext cx="2794886" cy="1877437"/>
          </a:xfrm>
          <a:prstGeom prst="rect">
            <a:avLst/>
          </a:prstGeom>
          <a:noFill/>
        </p:spPr>
        <p:txBody>
          <a:bodyPr wrap="square" lIns="91440" tIns="45720" rIns="91440" bIns="45720" rtlCol="0" anchor="t">
            <a:spAutoFit/>
          </a:bodyPr>
          <a:lstStyle/>
          <a:p>
            <a:pPr algn="ctr">
              <a:defRPr/>
            </a:pPr>
            <a:r>
              <a:rPr lang="en-US" sz="3600" b="1">
                <a:solidFill>
                  <a:srgbClr val="0065C0"/>
                </a:solidFill>
                <a:latin typeface="Arial"/>
                <a:cs typeface="Arial"/>
              </a:rPr>
              <a:t>2,747 </a:t>
            </a:r>
            <a:endParaRPr kumimoji="0" lang="en-US" sz="3600" b="1" i="0" u="none" strike="noStrike" kern="1200" cap="none" spc="0" normalizeH="0" baseline="0" noProof="0">
              <a:ln>
                <a:noFill/>
              </a:ln>
              <a:solidFill>
                <a:srgbClr val="0065C0"/>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5C0"/>
                </a:solidFill>
                <a:effectLst/>
                <a:uLnTx/>
                <a:uFillTx/>
                <a:latin typeface="Arial"/>
                <a:cs typeface="Arial"/>
              </a:rPr>
              <a:t>CMEs HAVE BEEN AWARDED THROUGH COPE TRAININGS</a:t>
            </a:r>
            <a:endParaRPr lang="en-US" sz="2000" b="0" i="0" u="none" strike="noStrike" kern="1200" cap="none" spc="0" normalizeH="0" baseline="0" noProof="0">
              <a:ln>
                <a:noFill/>
              </a:ln>
              <a:solidFill>
                <a:srgbClr val="0065C0"/>
              </a:solidFill>
              <a:effectLst/>
              <a:uLnTx/>
              <a:uFillTx/>
              <a:latin typeface="Arial"/>
              <a:cs typeface="Arial"/>
            </a:endParaRPr>
          </a:p>
        </p:txBody>
      </p:sp>
      <p:sp>
        <p:nvSpPr>
          <p:cNvPr id="2" name="Rectangle 1">
            <a:extLst>
              <a:ext uri="{FF2B5EF4-FFF2-40B4-BE49-F238E27FC236}">
                <a16:creationId xmlns:a16="http://schemas.microsoft.com/office/drawing/2014/main" id="{9C483890-E618-7905-499E-F1CBFA2F0A10}"/>
              </a:ext>
            </a:extLst>
          </p:cNvPr>
          <p:cNvSpPr/>
          <p:nvPr/>
        </p:nvSpPr>
        <p:spPr>
          <a:xfrm>
            <a:off x="9023893" y="4852101"/>
            <a:ext cx="280363" cy="1847888"/>
          </a:xfrm>
          <a:prstGeom prst="rect">
            <a:avLst/>
          </a:prstGeom>
          <a:solidFill>
            <a:srgbClr val="81D2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D00BF8-B729-94EC-AE10-EFF89608065D}"/>
              </a:ext>
            </a:extLst>
          </p:cNvPr>
          <p:cNvPicPr>
            <a:picLocks noChangeAspect="1"/>
          </p:cNvPicPr>
          <p:nvPr/>
        </p:nvPicPr>
        <p:blipFill>
          <a:blip r:embed="rId4"/>
          <a:stretch>
            <a:fillRect/>
          </a:stretch>
        </p:blipFill>
        <p:spPr>
          <a:xfrm>
            <a:off x="8841257" y="4880714"/>
            <a:ext cx="285750" cy="1819275"/>
          </a:xfrm>
          <a:prstGeom prst="rect">
            <a:avLst/>
          </a:prstGeom>
        </p:spPr>
      </p:pic>
      <p:sp>
        <p:nvSpPr>
          <p:cNvPr id="5" name="TextBox 4">
            <a:extLst>
              <a:ext uri="{FF2B5EF4-FFF2-40B4-BE49-F238E27FC236}">
                <a16:creationId xmlns:a16="http://schemas.microsoft.com/office/drawing/2014/main" id="{0FEDBC16-92FE-27C3-9B25-D4FAC6E9CAD9}"/>
              </a:ext>
            </a:extLst>
          </p:cNvPr>
          <p:cNvSpPr txBox="1"/>
          <p:nvPr/>
        </p:nvSpPr>
        <p:spPr>
          <a:xfrm>
            <a:off x="8975415" y="4887672"/>
            <a:ext cx="3222634" cy="646331"/>
          </a:xfrm>
          <a:prstGeom prst="rect">
            <a:avLst/>
          </a:prstGeom>
          <a:noFill/>
        </p:spPr>
        <p:txBody>
          <a:bodyPr wrap="square" lIns="91440" tIns="45720" rIns="91440" bIns="45720" rtlCol="0" anchor="t">
            <a:spAutoFit/>
          </a:bodyPr>
          <a:lstStyle/>
          <a:p>
            <a:pPr algn="ctr">
              <a:defRPr/>
            </a:pPr>
            <a:r>
              <a:rPr lang="en-US" sz="3600" b="1">
                <a:solidFill>
                  <a:srgbClr val="0065C0"/>
                </a:solidFill>
                <a:latin typeface="Arial"/>
                <a:cs typeface="Arial"/>
              </a:rPr>
              <a:t>127</a:t>
            </a:r>
            <a:r>
              <a:rPr kumimoji="0" lang="en-US" sz="1600" b="1" i="0" u="none" strike="noStrike" kern="1200" cap="none" spc="0" normalizeH="0" baseline="0" noProof="0">
                <a:ln>
                  <a:noFill/>
                </a:ln>
                <a:solidFill>
                  <a:srgbClr val="0065C0"/>
                </a:solidFill>
                <a:effectLst/>
                <a:uLnTx/>
                <a:uFillTx/>
                <a:latin typeface="Arial"/>
                <a:cs typeface="Arial"/>
              </a:rPr>
              <a:t> </a:t>
            </a:r>
            <a:r>
              <a:rPr kumimoji="0" lang="en-US" sz="1600" b="0" i="0" u="none" strike="noStrike" kern="1200" cap="none" spc="0" normalizeH="0" baseline="0" noProof="0">
                <a:ln>
                  <a:noFill/>
                </a:ln>
                <a:solidFill>
                  <a:srgbClr val="0065C0"/>
                </a:solidFill>
                <a:effectLst/>
                <a:uLnTx/>
                <a:uFillTx/>
                <a:latin typeface="Arial"/>
                <a:cs typeface="Arial"/>
              </a:rPr>
              <a:t>PCPs &amp;</a:t>
            </a:r>
            <a:r>
              <a:rPr lang="en-US" sz="1600">
                <a:solidFill>
                  <a:srgbClr val="0065C0"/>
                </a:solidFill>
                <a:latin typeface="Arial"/>
                <a:cs typeface="Arial"/>
              </a:rPr>
              <a:t> </a:t>
            </a:r>
            <a:r>
              <a:rPr lang="en-US" sz="3600" b="1">
                <a:solidFill>
                  <a:srgbClr val="0065C0"/>
                </a:solidFill>
                <a:latin typeface="Arial"/>
                <a:cs typeface="Arial"/>
              </a:rPr>
              <a:t>23</a:t>
            </a:r>
            <a:r>
              <a:rPr kumimoji="0" lang="en-US" sz="2000" b="0" i="0" u="none" strike="noStrike" kern="1200" cap="none" spc="0" normalizeH="0" baseline="0" noProof="0">
                <a:ln>
                  <a:noFill/>
                </a:ln>
                <a:solidFill>
                  <a:srgbClr val="0065C0"/>
                </a:solidFill>
                <a:effectLst/>
                <a:uLnTx/>
                <a:uFillTx/>
                <a:latin typeface="Arial"/>
                <a:cs typeface="Arial"/>
              </a:rPr>
              <a:t> </a:t>
            </a:r>
            <a:r>
              <a:rPr kumimoji="0" lang="en-US" sz="1600" b="0" i="0" u="none" strike="noStrike" kern="1200" cap="none" spc="0" normalizeH="0" baseline="0" noProof="0">
                <a:ln>
                  <a:noFill/>
                </a:ln>
                <a:solidFill>
                  <a:srgbClr val="0065C0"/>
                </a:solidFill>
                <a:effectLst/>
                <a:uLnTx/>
                <a:uFillTx/>
                <a:latin typeface="Arial"/>
                <a:cs typeface="Arial"/>
              </a:rPr>
              <a:t>CLINICS</a:t>
            </a:r>
            <a:r>
              <a:rPr kumimoji="0" lang="en-US" sz="1800" b="0" i="0" u="none" strike="noStrike" kern="1200" cap="none" spc="0" normalizeH="0" baseline="0" noProof="0">
                <a:ln>
                  <a:noFill/>
                </a:ln>
                <a:solidFill>
                  <a:srgbClr val="0065C0"/>
                </a:solidFill>
                <a:effectLst/>
                <a:uLnTx/>
                <a:uFillTx/>
                <a:latin typeface="Arial"/>
                <a:cs typeface="Arial"/>
              </a:rPr>
              <a:t> </a:t>
            </a:r>
          </a:p>
        </p:txBody>
      </p:sp>
      <p:sp>
        <p:nvSpPr>
          <p:cNvPr id="7" name="TextBox 6">
            <a:extLst>
              <a:ext uri="{FF2B5EF4-FFF2-40B4-BE49-F238E27FC236}">
                <a16:creationId xmlns:a16="http://schemas.microsoft.com/office/drawing/2014/main" id="{15E6C42E-5AB5-58B1-CAAF-D21923E565BB}"/>
              </a:ext>
            </a:extLst>
          </p:cNvPr>
          <p:cNvSpPr txBox="1"/>
          <p:nvPr/>
        </p:nvSpPr>
        <p:spPr>
          <a:xfrm>
            <a:off x="8975971" y="5412121"/>
            <a:ext cx="31150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5C0"/>
                </a:solidFill>
                <a:effectLst/>
                <a:uLnTx/>
                <a:uFillTx/>
                <a:latin typeface="Arial" panose="020B0604020202020204" pitchFamily="34" charset="0"/>
                <a:ea typeface="+mn-ea"/>
                <a:cs typeface="Arial" panose="020B0604020202020204" pitchFamily="34" charset="0"/>
              </a:rPr>
              <a:t>ARE SUPPORTED BY COPE’S PSYCHIATRIC CONSULTATION SERVICES</a:t>
            </a:r>
          </a:p>
        </p:txBody>
      </p:sp>
    </p:spTree>
    <p:extLst>
      <p:ext uri="{BB962C8B-B14F-4D97-AF65-F5344CB8AC3E}">
        <p14:creationId xmlns:p14="http://schemas.microsoft.com/office/powerpoint/2010/main" val="407664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15A06-A776-3E90-E513-307A5FAF150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09CB384-4068-7C79-0251-957D83CD2FCD}"/>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229088" cy="6858000"/>
          </a:xfrm>
          <a:prstGeom prst="rect">
            <a:avLst/>
          </a:prstGeom>
        </p:spPr>
      </p:pic>
      <p:sp>
        <p:nvSpPr>
          <p:cNvPr id="5" name="Title 1">
            <a:extLst>
              <a:ext uri="{FF2B5EF4-FFF2-40B4-BE49-F238E27FC236}">
                <a16:creationId xmlns:a16="http://schemas.microsoft.com/office/drawing/2014/main" id="{443E0B7C-DB8A-E3CF-B885-2D2F2694F828}"/>
              </a:ext>
            </a:extLst>
          </p:cNvPr>
          <p:cNvSpPr txBox="1">
            <a:spLocks/>
          </p:cNvSpPr>
          <p:nvPr/>
        </p:nvSpPr>
        <p:spPr>
          <a:xfrm>
            <a:off x="100233" y="483522"/>
            <a:ext cx="9389075" cy="634360"/>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4800" b="1" kern="1200">
                <a:solidFill>
                  <a:schemeClr val="tx2"/>
                </a:solidFill>
                <a:latin typeface="Century Schoolbook" panose="02040604050505020304" pitchFamily="18"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a:solidFill>
                  <a:srgbClr val="C5E6E6"/>
                </a:solidFill>
                <a:latin typeface="Helvetica" panose="020B0604020202020204" pitchFamily="34" charset="0"/>
                <a:cs typeface="Helvetica" panose="020B0604020202020204" pitchFamily="34" charset="0"/>
              </a:rPr>
              <a:t>BEHAVIORAL HEALTH &amp; WELLNESS CENTER</a:t>
            </a:r>
            <a:endParaRPr kumimoji="0" lang="en-US" sz="3600" b="1" i="0" u="none" strike="noStrike" kern="1200" cap="none" spc="0" normalizeH="0" baseline="0" noProof="0">
              <a:ln>
                <a:noFill/>
              </a:ln>
              <a:solidFill>
                <a:srgbClr val="C5E6E6"/>
              </a:solidFill>
              <a:effectLst/>
              <a:uLnTx/>
              <a:uFillTx/>
              <a:latin typeface="Helvetica" panose="020B0604020202020204" pitchFamily="34" charset="0"/>
              <a:ea typeface="+mj-ea"/>
              <a:cs typeface="Helvetica" panose="020B0604020202020204" pitchFamily="34" charset="0"/>
            </a:endParaRPr>
          </a:p>
        </p:txBody>
      </p:sp>
    </p:spTree>
    <p:extLst>
      <p:ext uri="{BB962C8B-B14F-4D97-AF65-F5344CB8AC3E}">
        <p14:creationId xmlns:p14="http://schemas.microsoft.com/office/powerpoint/2010/main" val="1992155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TotalTime>
  <Words>1424</Words>
  <Application>Microsoft Macintosh PowerPoint</Application>
  <PresentationFormat>Widescreen</PresentationFormat>
  <Paragraphs>218</Paragraphs>
  <Slides>18</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Aptos Display</vt:lpstr>
      <vt:lpstr>Arial</vt:lpstr>
      <vt:lpstr>Arial Nova Cond Light</vt:lpstr>
      <vt:lpstr>Calibri</vt:lpstr>
      <vt:lpstr>Calibri Light</vt:lpstr>
      <vt:lpstr>Century Schoolbook</vt:lpstr>
      <vt:lpstr>Courier New</vt:lpstr>
      <vt:lpstr>Helvetica</vt:lpstr>
      <vt:lpstr>Symbol</vt:lpstr>
      <vt:lpstr>Office Theme</vt:lpstr>
      <vt:lpstr>PowerPoint Presentation</vt:lpstr>
      <vt:lpstr>Children’s Nebraska – Behavioral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Methodist Community Counseling Program</vt:lpstr>
      <vt:lpstr>Innovative idea in 1996 </vt:lpstr>
      <vt:lpstr>Treatment Services</vt:lpstr>
      <vt:lpstr>Easy access &amp; destigmatize care   </vt:lpstr>
      <vt:lpstr>Last Year Data </vt:lpstr>
      <vt:lpstr>Care,  Compassion,  Community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Amanda Hodge</dc:creator>
  <cp:lastModifiedBy>Amanda Hodge</cp:lastModifiedBy>
  <cp:revision>2</cp:revision>
  <dcterms:created xsi:type="dcterms:W3CDTF">2025-10-21T02:05:57Z</dcterms:created>
  <dcterms:modified xsi:type="dcterms:W3CDTF">2025-10-27T20:20:09Z</dcterms:modified>
</cp:coreProperties>
</file>