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7" r:id="rId3"/>
    <p:sldId id="270" r:id="rId4"/>
    <p:sldId id="258" r:id="rId5"/>
    <p:sldId id="259" r:id="rId6"/>
    <p:sldId id="260" r:id="rId7"/>
    <p:sldId id="261" r:id="rId8"/>
    <p:sldId id="266" r:id="rId9"/>
    <p:sldId id="262" r:id="rId10"/>
    <p:sldId id="267" r:id="rId11"/>
    <p:sldId id="264" r:id="rId12"/>
    <p:sldId id="265" r:id="rId13"/>
    <p:sldId id="263" r:id="rId14"/>
  </p:sldIdLst>
  <p:sldSz cx="18288000" cy="10287000"/>
  <p:notesSz cx="6858000" cy="9144000"/>
  <p:embeddedFontLst>
    <p:embeddedFont>
      <p:font typeface="Impact" panose="020B0806030902050204" pitchFamily="34" charset="0"/>
      <p:regular r:id="rId15"/>
    </p:embeddedFont>
    <p:embeddedFont>
      <p:font typeface="Montserrat Classic" panose="020B0604020202020204" charset="0"/>
      <p:regular r:id="rId16"/>
    </p:embeddedFont>
    <p:embeddedFont>
      <p:font typeface="Montserrat Extra-Bold" panose="020B0604020202020204" charset="0"/>
      <p:regular r:id="rId17"/>
    </p:embeddedFont>
    <p:embeddedFont>
      <p:font typeface="Montserrat Extra-Bold Bold" panose="020B0604020202020204" charset="0"/>
      <p:regular r:id="rId1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p:scale>
          <a:sx n="60" d="100"/>
          <a:sy n="60" d="100"/>
        </p:scale>
        <p:origin x="370" y="3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4.fntdata"/><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3.fntdata"/><Relationship Id="rId2" Type="http://schemas.openxmlformats.org/officeDocument/2006/relationships/slide" Target="slides/slide1.xml"/><Relationship Id="rId16" Type="http://schemas.openxmlformats.org/officeDocument/2006/relationships/font" Target="fonts/font2.fntdata"/><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4000" b="0" i="0" u="none" strike="noStrike" kern="1200" spc="0" baseline="0">
                <a:solidFill>
                  <a:schemeClr val="tx1">
                    <a:lumMod val="65000"/>
                    <a:lumOff val="35000"/>
                  </a:schemeClr>
                </a:solidFill>
                <a:latin typeface="+mn-lt"/>
                <a:ea typeface="+mn-ea"/>
                <a:cs typeface="+mn-cs"/>
              </a:defRPr>
            </a:pPr>
            <a:r>
              <a:rPr lang="en-US" sz="4000" dirty="0"/>
              <a:t>Employee TB testing Non Compliance Rate Jan</a:t>
            </a:r>
            <a:r>
              <a:rPr lang="en-US" sz="4000" baseline="0" dirty="0"/>
              <a:t> 24- Aug 24</a:t>
            </a:r>
          </a:p>
        </c:rich>
      </c:tx>
      <c:layout>
        <c:manualLayout>
          <c:xMode val="edge"/>
          <c:yMode val="edge"/>
          <c:x val="0.11707532051282053"/>
          <c:y val="1.7492711370262391E-2"/>
        </c:manualLayout>
      </c:layout>
      <c:overlay val="0"/>
      <c:spPr>
        <a:noFill/>
        <a:ln>
          <a:noFill/>
        </a:ln>
        <a:effectLst/>
      </c:spPr>
      <c:txPr>
        <a:bodyPr rot="0" spcFirstLastPara="1" vertOverflow="ellipsis" vert="horz" wrap="square" anchor="ctr" anchorCtr="1"/>
        <a:lstStyle/>
        <a:p>
          <a:pPr>
            <a:defRPr sz="40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9.5600204421562696E-2"/>
          <c:y val="0.19197217694726937"/>
          <c:w val="0.90367864173228352"/>
          <c:h val="0.72154231996510643"/>
        </c:manualLayout>
      </c:layout>
      <c:lineChart>
        <c:grouping val="standard"/>
        <c:varyColors val="0"/>
        <c:ser>
          <c:idx val="0"/>
          <c:order val="0"/>
          <c:tx>
            <c:strRef>
              <c:f>Sheet1!$B$1</c:f>
              <c:strCache>
                <c:ptCount val="1"/>
                <c:pt idx="0">
                  <c:v>TB non compliance %</c:v>
                </c:pt>
              </c:strCache>
            </c:strRef>
          </c:tx>
          <c:spPr>
            <a:ln w="28575" cap="rnd">
              <a:solidFill>
                <a:schemeClr val="accent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rgbClr val="C00000"/>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d\-mmm</c:formatCode>
                <c:ptCount val="8"/>
                <c:pt idx="0">
                  <c:v>45315</c:v>
                </c:pt>
                <c:pt idx="1">
                  <c:v>45346</c:v>
                </c:pt>
                <c:pt idx="2">
                  <c:v>45375</c:v>
                </c:pt>
                <c:pt idx="3">
                  <c:v>45406</c:v>
                </c:pt>
                <c:pt idx="4">
                  <c:v>45436</c:v>
                </c:pt>
                <c:pt idx="5">
                  <c:v>45467</c:v>
                </c:pt>
                <c:pt idx="6">
                  <c:v>45497</c:v>
                </c:pt>
                <c:pt idx="7">
                  <c:v>45528</c:v>
                </c:pt>
              </c:numCache>
            </c:numRef>
          </c:cat>
          <c:val>
            <c:numRef>
              <c:f>Sheet1!$B$2:$B$9</c:f>
              <c:numCache>
                <c:formatCode>0%</c:formatCode>
                <c:ptCount val="8"/>
                <c:pt idx="0">
                  <c:v>0.24</c:v>
                </c:pt>
                <c:pt idx="1">
                  <c:v>0.23</c:v>
                </c:pt>
                <c:pt idx="2">
                  <c:v>0.25</c:v>
                </c:pt>
                <c:pt idx="3">
                  <c:v>0.22</c:v>
                </c:pt>
                <c:pt idx="4">
                  <c:v>0.2</c:v>
                </c:pt>
                <c:pt idx="5">
                  <c:v>0.14000000000000001</c:v>
                </c:pt>
                <c:pt idx="6">
                  <c:v>7.0000000000000007E-2</c:v>
                </c:pt>
                <c:pt idx="7">
                  <c:v>0.04</c:v>
                </c:pt>
              </c:numCache>
            </c:numRef>
          </c:val>
          <c:smooth val="0"/>
          <c:extLst>
            <c:ext xmlns:c16="http://schemas.microsoft.com/office/drawing/2014/chart" uri="{C3380CC4-5D6E-409C-BE32-E72D297353CC}">
              <c16:uniqueId val="{00000000-8B95-42AB-B7C4-EDD9F58BC812}"/>
            </c:ext>
          </c:extLst>
        </c:ser>
        <c:ser>
          <c:idx val="1"/>
          <c:order val="1"/>
          <c:tx>
            <c:strRef>
              <c:f>Sheet1!$C$1</c:f>
              <c:strCache>
                <c:ptCount val="1"/>
                <c:pt idx="0">
                  <c:v>Column1</c:v>
                </c:pt>
              </c:strCache>
            </c:strRef>
          </c:tx>
          <c:spPr>
            <a:ln w="28575" cap="rnd">
              <a:solidFill>
                <a:schemeClr val="accent2"/>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d\-mmm</c:formatCode>
                <c:ptCount val="8"/>
                <c:pt idx="0">
                  <c:v>45315</c:v>
                </c:pt>
                <c:pt idx="1">
                  <c:v>45346</c:v>
                </c:pt>
                <c:pt idx="2">
                  <c:v>45375</c:v>
                </c:pt>
                <c:pt idx="3">
                  <c:v>45406</c:v>
                </c:pt>
                <c:pt idx="4">
                  <c:v>45436</c:v>
                </c:pt>
                <c:pt idx="5">
                  <c:v>45467</c:v>
                </c:pt>
                <c:pt idx="6">
                  <c:v>45497</c:v>
                </c:pt>
                <c:pt idx="7">
                  <c:v>45528</c:v>
                </c:pt>
              </c:numCache>
            </c:numRef>
          </c:cat>
          <c:val>
            <c:numRef>
              <c:f>Sheet1!$C$2:$C$9</c:f>
              <c:numCache>
                <c:formatCode>General</c:formatCode>
                <c:ptCount val="8"/>
                <c:pt idx="3">
                  <c:v>2.8</c:v>
                </c:pt>
              </c:numCache>
            </c:numRef>
          </c:val>
          <c:smooth val="0"/>
          <c:extLst>
            <c:ext xmlns:c16="http://schemas.microsoft.com/office/drawing/2014/chart" uri="{C3380CC4-5D6E-409C-BE32-E72D297353CC}">
              <c16:uniqueId val="{00000001-8B95-42AB-B7C4-EDD9F58BC812}"/>
            </c:ext>
          </c:extLst>
        </c:ser>
        <c:ser>
          <c:idx val="2"/>
          <c:order val="2"/>
          <c:tx>
            <c:strRef>
              <c:f>Sheet1!$D$1</c:f>
              <c:strCache>
                <c:ptCount val="1"/>
                <c:pt idx="0">
                  <c:v>Column2</c:v>
                </c:pt>
              </c:strCache>
            </c:strRef>
          </c:tx>
          <c:spPr>
            <a:ln w="28575" cap="rnd">
              <a:solidFill>
                <a:schemeClr val="accent3"/>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d\-mmm</c:formatCode>
                <c:ptCount val="8"/>
                <c:pt idx="0">
                  <c:v>45315</c:v>
                </c:pt>
                <c:pt idx="1">
                  <c:v>45346</c:v>
                </c:pt>
                <c:pt idx="2">
                  <c:v>45375</c:v>
                </c:pt>
                <c:pt idx="3">
                  <c:v>45406</c:v>
                </c:pt>
                <c:pt idx="4">
                  <c:v>45436</c:v>
                </c:pt>
                <c:pt idx="5">
                  <c:v>45467</c:v>
                </c:pt>
                <c:pt idx="6">
                  <c:v>45497</c:v>
                </c:pt>
                <c:pt idx="7">
                  <c:v>45528</c:v>
                </c:pt>
              </c:numCache>
            </c:numRef>
          </c:cat>
          <c:val>
            <c:numRef>
              <c:f>Sheet1!$D$2:$D$9</c:f>
              <c:numCache>
                <c:formatCode>General</c:formatCode>
                <c:ptCount val="8"/>
                <c:pt idx="3">
                  <c:v>5</c:v>
                </c:pt>
              </c:numCache>
            </c:numRef>
          </c:val>
          <c:smooth val="0"/>
          <c:extLst>
            <c:ext xmlns:c16="http://schemas.microsoft.com/office/drawing/2014/chart" uri="{C3380CC4-5D6E-409C-BE32-E72D297353CC}">
              <c16:uniqueId val="{00000002-8B95-42AB-B7C4-EDD9F58BC812}"/>
            </c:ext>
          </c:extLst>
        </c:ser>
        <c:ser>
          <c:idx val="3"/>
          <c:order val="3"/>
          <c:tx>
            <c:strRef>
              <c:f>Sheet1!$E$1</c:f>
              <c:strCache>
                <c:ptCount val="1"/>
                <c:pt idx="0">
                  <c:v>Column3</c:v>
                </c:pt>
              </c:strCache>
            </c:strRef>
          </c:tx>
          <c:spPr>
            <a:ln w="28575" cap="rnd">
              <a:solidFill>
                <a:schemeClr val="accent4"/>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d\-mmm</c:formatCode>
                <c:ptCount val="8"/>
                <c:pt idx="0">
                  <c:v>45315</c:v>
                </c:pt>
                <c:pt idx="1">
                  <c:v>45346</c:v>
                </c:pt>
                <c:pt idx="2">
                  <c:v>45375</c:v>
                </c:pt>
                <c:pt idx="3">
                  <c:v>45406</c:v>
                </c:pt>
                <c:pt idx="4">
                  <c:v>45436</c:v>
                </c:pt>
                <c:pt idx="5">
                  <c:v>45467</c:v>
                </c:pt>
                <c:pt idx="6">
                  <c:v>45497</c:v>
                </c:pt>
                <c:pt idx="7">
                  <c:v>45528</c:v>
                </c:pt>
              </c:numCache>
            </c:numRef>
          </c:cat>
          <c:val>
            <c:numRef>
              <c:f>Sheet1!$E$2:$E$9</c:f>
              <c:numCache>
                <c:formatCode>General</c:formatCode>
                <c:ptCount val="8"/>
              </c:numCache>
            </c:numRef>
          </c:val>
          <c:smooth val="0"/>
          <c:extLst>
            <c:ext xmlns:c16="http://schemas.microsoft.com/office/drawing/2014/chart" uri="{C3380CC4-5D6E-409C-BE32-E72D297353CC}">
              <c16:uniqueId val="{00000003-8B95-42AB-B7C4-EDD9F58BC812}"/>
            </c:ext>
          </c:extLst>
        </c:ser>
        <c:ser>
          <c:idx val="4"/>
          <c:order val="4"/>
          <c:tx>
            <c:strRef>
              <c:f>Sheet1!$F$1</c:f>
              <c:strCache>
                <c:ptCount val="1"/>
                <c:pt idx="0">
                  <c:v>Column4</c:v>
                </c:pt>
              </c:strCache>
            </c:strRef>
          </c:tx>
          <c:spPr>
            <a:ln w="28575" cap="rnd">
              <a:solidFill>
                <a:schemeClr val="accent5"/>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d\-mmm</c:formatCode>
                <c:ptCount val="8"/>
                <c:pt idx="0">
                  <c:v>45315</c:v>
                </c:pt>
                <c:pt idx="1">
                  <c:v>45346</c:v>
                </c:pt>
                <c:pt idx="2">
                  <c:v>45375</c:v>
                </c:pt>
                <c:pt idx="3">
                  <c:v>45406</c:v>
                </c:pt>
                <c:pt idx="4">
                  <c:v>45436</c:v>
                </c:pt>
                <c:pt idx="5">
                  <c:v>45467</c:v>
                </c:pt>
                <c:pt idx="6">
                  <c:v>45497</c:v>
                </c:pt>
                <c:pt idx="7">
                  <c:v>45528</c:v>
                </c:pt>
              </c:numCache>
            </c:numRef>
          </c:cat>
          <c:val>
            <c:numRef>
              <c:f>Sheet1!$F$2:$F$9</c:f>
              <c:numCache>
                <c:formatCode>General</c:formatCode>
                <c:ptCount val="8"/>
              </c:numCache>
            </c:numRef>
          </c:val>
          <c:smooth val="0"/>
          <c:extLst>
            <c:ext xmlns:c16="http://schemas.microsoft.com/office/drawing/2014/chart" uri="{C3380CC4-5D6E-409C-BE32-E72D297353CC}">
              <c16:uniqueId val="{00000004-8B95-42AB-B7C4-EDD9F58BC812}"/>
            </c:ext>
          </c:extLst>
        </c:ser>
        <c:dLbls>
          <c:dLblPos val="t"/>
          <c:showLegendKey val="0"/>
          <c:showVal val="1"/>
          <c:showCatName val="0"/>
          <c:showSerName val="0"/>
          <c:showPercent val="0"/>
          <c:showBubbleSize val="0"/>
        </c:dLbls>
        <c:smooth val="0"/>
        <c:axId val="357772287"/>
        <c:axId val="357772767"/>
      </c:lineChart>
      <c:dateAx>
        <c:axId val="357772287"/>
        <c:scaling>
          <c:orientation val="minMax"/>
        </c:scaling>
        <c:delete val="0"/>
        <c:axPos val="b"/>
        <c:numFmt formatCode="[$-409]mmm\-yy;@" sourceLinked="0"/>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357772767"/>
        <c:crosses val="autoZero"/>
        <c:auto val="1"/>
        <c:lblOffset val="100"/>
        <c:baseTimeUnit val="months"/>
      </c:dateAx>
      <c:valAx>
        <c:axId val="357772767"/>
        <c:scaling>
          <c:orientation val="minMax"/>
          <c:max val="0.5"/>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sz="2800" dirty="0"/>
                  <a:t>Noncompliance</a:t>
                </a:r>
                <a:r>
                  <a:rPr lang="en-US" sz="2800" baseline="0" dirty="0"/>
                  <a:t> Percentage</a:t>
                </a:r>
                <a:endParaRPr lang="en-US" dirty="0"/>
              </a:p>
            </c:rich>
          </c:tx>
          <c:overlay val="0"/>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357772287"/>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9/24/2024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https://openclipart.org/detail/16349/movie-clapperboard" TargetMode="External"/><Relationship Id="rId5" Type="http://schemas.openxmlformats.org/officeDocument/2006/relationships/image" Target="../media/image4.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https://openclipart.org/detail/16349/movie-clapperboard" TargetMode="External"/><Relationship Id="rId5" Type="http://schemas.openxmlformats.org/officeDocument/2006/relationships/image" Target="../media/image4.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hyperlink" Target="https://proper-cooking.info/smiley-face-thumbs-up" TargetMode="External"/><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hyperlink" Target="https://www.flickr.com/photos/totoffff/15416742208" TargetMode="External"/><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1240790" y="0"/>
            <a:ext cx="212090" cy="5143500"/>
            <a:chOff x="0" y="0"/>
            <a:chExt cx="55859" cy="1354667"/>
          </a:xfrm>
        </p:grpSpPr>
        <p:sp>
          <p:nvSpPr>
            <p:cNvPr id="3" name="Freeform 3"/>
            <p:cNvSpPr/>
            <p:nvPr/>
          </p:nvSpPr>
          <p:spPr>
            <a:xfrm>
              <a:off x="0" y="0"/>
              <a:ext cx="55859" cy="1354667"/>
            </a:xfrm>
            <a:custGeom>
              <a:avLst/>
              <a:gdLst/>
              <a:ahLst/>
              <a:cxnLst/>
              <a:rect l="l" t="t" r="r" b="b"/>
              <a:pathLst>
                <a:path w="55859" h="1354667">
                  <a:moveTo>
                    <a:pt x="0" y="0"/>
                  </a:moveTo>
                  <a:lnTo>
                    <a:pt x="55859" y="0"/>
                  </a:lnTo>
                  <a:lnTo>
                    <a:pt x="55859" y="1354667"/>
                  </a:lnTo>
                  <a:lnTo>
                    <a:pt x="0" y="1354667"/>
                  </a:lnTo>
                  <a:close/>
                </a:path>
              </a:pathLst>
            </a:custGeom>
            <a:solidFill>
              <a:srgbClr val="BFD734"/>
            </a:solidFill>
          </p:spPr>
          <p:txBody>
            <a:bodyPr/>
            <a:lstStyle/>
            <a:p>
              <a:endParaRPr lang="en-US"/>
            </a:p>
          </p:txBody>
        </p:sp>
        <p:sp>
          <p:nvSpPr>
            <p:cNvPr id="4" name="TextBox 4"/>
            <p:cNvSpPr txBox="1"/>
            <p:nvPr/>
          </p:nvSpPr>
          <p:spPr>
            <a:xfrm>
              <a:off x="0" y="-38100"/>
              <a:ext cx="812800" cy="850900"/>
            </a:xfrm>
            <a:prstGeom prst="rect">
              <a:avLst/>
            </a:prstGeom>
          </p:spPr>
          <p:txBody>
            <a:bodyPr lIns="50800" tIns="50800" rIns="50800" bIns="50800" rtlCol="0" anchor="ctr"/>
            <a:lstStyle/>
            <a:p>
              <a:pPr algn="ctr">
                <a:lnSpc>
                  <a:spcPts val="2659"/>
                </a:lnSpc>
                <a:spcBef>
                  <a:spcPct val="0"/>
                </a:spcBef>
              </a:pPr>
              <a:endParaRPr/>
            </a:p>
          </p:txBody>
        </p:sp>
      </p:grpSp>
      <p:grpSp>
        <p:nvGrpSpPr>
          <p:cNvPr id="5" name="Group 5"/>
          <p:cNvGrpSpPr/>
          <p:nvPr/>
        </p:nvGrpSpPr>
        <p:grpSpPr>
          <a:xfrm>
            <a:off x="14500955" y="1866623"/>
            <a:ext cx="2758345" cy="245871"/>
            <a:chOff x="0" y="0"/>
            <a:chExt cx="726478" cy="64756"/>
          </a:xfrm>
        </p:grpSpPr>
        <p:sp>
          <p:nvSpPr>
            <p:cNvPr id="6" name="Freeform 6"/>
            <p:cNvSpPr/>
            <p:nvPr/>
          </p:nvSpPr>
          <p:spPr>
            <a:xfrm>
              <a:off x="0" y="0"/>
              <a:ext cx="726478" cy="64756"/>
            </a:xfrm>
            <a:custGeom>
              <a:avLst/>
              <a:gdLst/>
              <a:ahLst/>
              <a:cxnLst/>
              <a:rect l="l" t="t" r="r" b="b"/>
              <a:pathLst>
                <a:path w="726478" h="64756">
                  <a:moveTo>
                    <a:pt x="0" y="0"/>
                  </a:moveTo>
                  <a:lnTo>
                    <a:pt x="726478" y="0"/>
                  </a:lnTo>
                  <a:lnTo>
                    <a:pt x="726478" y="64756"/>
                  </a:lnTo>
                  <a:lnTo>
                    <a:pt x="0" y="64756"/>
                  </a:lnTo>
                  <a:close/>
                </a:path>
              </a:pathLst>
            </a:custGeom>
            <a:solidFill>
              <a:srgbClr val="BFD734"/>
            </a:solidFill>
          </p:spPr>
          <p:txBody>
            <a:bodyPr/>
            <a:lstStyle/>
            <a:p>
              <a:endParaRPr lang="en-US"/>
            </a:p>
          </p:txBody>
        </p:sp>
        <p:sp>
          <p:nvSpPr>
            <p:cNvPr id="7" name="TextBox 7"/>
            <p:cNvSpPr txBox="1"/>
            <p:nvPr/>
          </p:nvSpPr>
          <p:spPr>
            <a:xfrm>
              <a:off x="0" y="-38100"/>
              <a:ext cx="812800" cy="850900"/>
            </a:xfrm>
            <a:prstGeom prst="rect">
              <a:avLst/>
            </a:prstGeom>
          </p:spPr>
          <p:txBody>
            <a:bodyPr lIns="50800" tIns="50800" rIns="50800" bIns="50800" rtlCol="0" anchor="ctr"/>
            <a:lstStyle/>
            <a:p>
              <a:pPr algn="ctr">
                <a:lnSpc>
                  <a:spcPts val="2659"/>
                </a:lnSpc>
                <a:spcBef>
                  <a:spcPct val="0"/>
                </a:spcBef>
              </a:pPr>
              <a:endParaRPr/>
            </a:p>
          </p:txBody>
        </p:sp>
      </p:grpSp>
      <p:pic>
        <p:nvPicPr>
          <p:cNvPr id="8" name="Picture 8"/>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a:xfrm>
            <a:off x="14500955" y="1252087"/>
            <a:ext cx="2758345" cy="412279"/>
          </a:xfrm>
          <a:prstGeom prst="rect">
            <a:avLst/>
          </a:prstGeom>
        </p:spPr>
      </p:pic>
      <p:sp>
        <p:nvSpPr>
          <p:cNvPr id="9" name="TextBox 9"/>
          <p:cNvSpPr txBox="1"/>
          <p:nvPr/>
        </p:nvSpPr>
        <p:spPr>
          <a:xfrm>
            <a:off x="2829775" y="4088040"/>
            <a:ext cx="13248425" cy="1359346"/>
          </a:xfrm>
          <a:prstGeom prst="rect">
            <a:avLst/>
          </a:prstGeom>
        </p:spPr>
        <p:txBody>
          <a:bodyPr wrap="square" lIns="0" tIns="0" rIns="0" bIns="0" rtlCol="0" anchor="t">
            <a:spAutoFit/>
          </a:bodyPr>
          <a:lstStyle/>
          <a:p>
            <a:pPr>
              <a:lnSpc>
                <a:spcPts val="10560"/>
              </a:lnSpc>
            </a:pPr>
            <a:r>
              <a:rPr lang="en-US" sz="9600" dirty="0">
                <a:solidFill>
                  <a:srgbClr val="1E3262"/>
                </a:solidFill>
                <a:latin typeface="Montserrat Extra-Bold"/>
              </a:rPr>
              <a:t>Quality Residency</a:t>
            </a:r>
          </a:p>
        </p:txBody>
      </p:sp>
      <p:sp>
        <p:nvSpPr>
          <p:cNvPr id="10" name="TextBox 10"/>
          <p:cNvSpPr txBox="1"/>
          <p:nvPr/>
        </p:nvSpPr>
        <p:spPr>
          <a:xfrm>
            <a:off x="2829775" y="5238750"/>
            <a:ext cx="12181625" cy="1359346"/>
          </a:xfrm>
          <a:prstGeom prst="rect">
            <a:avLst/>
          </a:prstGeom>
        </p:spPr>
        <p:txBody>
          <a:bodyPr wrap="square" lIns="0" tIns="0" rIns="0" bIns="0" rtlCol="0" anchor="t">
            <a:spAutoFit/>
          </a:bodyPr>
          <a:lstStyle/>
          <a:p>
            <a:pPr>
              <a:lnSpc>
                <a:spcPts val="10560"/>
              </a:lnSpc>
            </a:pPr>
            <a:r>
              <a:rPr lang="en-US" sz="9600" dirty="0">
                <a:solidFill>
                  <a:srgbClr val="BFD734"/>
                </a:solidFill>
                <a:latin typeface="Montserrat Extra-Bold"/>
              </a:rPr>
              <a:t>Capstone Project</a:t>
            </a:r>
          </a:p>
        </p:txBody>
      </p:sp>
      <p:sp>
        <p:nvSpPr>
          <p:cNvPr id="11" name="TextBox 11"/>
          <p:cNvSpPr txBox="1"/>
          <p:nvPr/>
        </p:nvSpPr>
        <p:spPr>
          <a:xfrm rot="-5400000">
            <a:off x="-746525" y="6928250"/>
            <a:ext cx="3974630" cy="481330"/>
          </a:xfrm>
          <a:prstGeom prst="rect">
            <a:avLst/>
          </a:prstGeom>
        </p:spPr>
        <p:txBody>
          <a:bodyPr lIns="0" tIns="0" rIns="0" bIns="0" rtlCol="0" anchor="t">
            <a:spAutoFit/>
          </a:bodyPr>
          <a:lstStyle/>
          <a:p>
            <a:pPr>
              <a:lnSpc>
                <a:spcPts val="3920"/>
              </a:lnSpc>
            </a:pPr>
            <a:r>
              <a:rPr lang="en-US" sz="2800">
                <a:solidFill>
                  <a:srgbClr val="25B1DD"/>
                </a:solidFill>
                <a:latin typeface="Montserrat Classic"/>
              </a:rPr>
              <a:t>nebraskahospitals.org</a:t>
            </a:r>
          </a:p>
        </p:txBody>
      </p:sp>
      <p:sp>
        <p:nvSpPr>
          <p:cNvPr id="12" name="TextBox 12"/>
          <p:cNvSpPr txBox="1"/>
          <p:nvPr/>
        </p:nvSpPr>
        <p:spPr>
          <a:xfrm>
            <a:off x="2829775" y="7008131"/>
            <a:ext cx="9288593" cy="944874"/>
          </a:xfrm>
          <a:prstGeom prst="rect">
            <a:avLst/>
          </a:prstGeom>
        </p:spPr>
        <p:txBody>
          <a:bodyPr lIns="0" tIns="0" rIns="0" bIns="0" rtlCol="0" anchor="t">
            <a:spAutoFit/>
          </a:bodyPr>
          <a:lstStyle/>
          <a:p>
            <a:pPr>
              <a:lnSpc>
                <a:spcPts val="3920"/>
              </a:lnSpc>
            </a:pPr>
            <a:r>
              <a:rPr lang="en-US" sz="2800" spc="963" dirty="0">
                <a:solidFill>
                  <a:srgbClr val="25B1DD"/>
                </a:solidFill>
                <a:latin typeface="Montserrat Classic"/>
              </a:rPr>
              <a:t>Carmen Heft RN, Oct 4</a:t>
            </a:r>
            <a:r>
              <a:rPr lang="en-US" sz="2800" spc="963" baseline="30000" dirty="0">
                <a:solidFill>
                  <a:srgbClr val="25B1DD"/>
                </a:solidFill>
                <a:latin typeface="Montserrat Classic"/>
              </a:rPr>
              <a:t>th</a:t>
            </a:r>
            <a:r>
              <a:rPr lang="en-US" sz="2800" spc="963" dirty="0">
                <a:solidFill>
                  <a:srgbClr val="25B1DD"/>
                </a:solidFill>
                <a:latin typeface="Montserrat Classic"/>
              </a:rPr>
              <a:t>, 2024, Harlan County Health System</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id="{DC47B365-43CD-7C1A-AF0D-73CEE242A75E}"/>
              </a:ext>
            </a:extLst>
          </p:cNvPr>
          <p:cNvGraphicFramePr/>
          <p:nvPr>
            <p:extLst>
              <p:ext uri="{D42A27DB-BD31-4B8C-83A1-F6EECF244321}">
                <p14:modId xmlns:p14="http://schemas.microsoft.com/office/powerpoint/2010/main" val="1769764309"/>
              </p:ext>
            </p:extLst>
          </p:nvPr>
        </p:nvGraphicFramePr>
        <p:xfrm>
          <a:off x="1371600" y="571500"/>
          <a:ext cx="15849600" cy="8712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9311365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eeform 5"/>
          <p:cNvSpPr/>
          <p:nvPr/>
        </p:nvSpPr>
        <p:spPr>
          <a:xfrm>
            <a:off x="14500955" y="2413635"/>
            <a:ext cx="2758345" cy="245871"/>
          </a:xfrm>
          <a:custGeom>
            <a:avLst/>
            <a:gdLst/>
            <a:ahLst/>
            <a:cxnLst/>
            <a:rect l="l" t="t" r="r" b="b"/>
            <a:pathLst>
              <a:path w="726478" h="64756">
                <a:moveTo>
                  <a:pt x="0" y="0"/>
                </a:moveTo>
                <a:lnTo>
                  <a:pt x="726478" y="0"/>
                </a:lnTo>
                <a:lnTo>
                  <a:pt x="726478" y="64756"/>
                </a:lnTo>
                <a:lnTo>
                  <a:pt x="0" y="64756"/>
                </a:lnTo>
                <a:close/>
              </a:path>
            </a:pathLst>
          </a:custGeom>
          <a:solidFill>
            <a:srgbClr val="BFD734"/>
          </a:solidFill>
        </p:spPr>
        <p:txBody>
          <a:bodyPr/>
          <a:lstStyle/>
          <a:p>
            <a:endParaRPr lang="en-US"/>
          </a:p>
        </p:txBody>
      </p:sp>
      <p:sp>
        <p:nvSpPr>
          <p:cNvPr id="7" name="TextBox 7"/>
          <p:cNvSpPr txBox="1"/>
          <p:nvPr/>
        </p:nvSpPr>
        <p:spPr>
          <a:xfrm>
            <a:off x="1371600" y="2413635"/>
            <a:ext cx="9580722" cy="508152"/>
          </a:xfrm>
          <a:prstGeom prst="rect">
            <a:avLst/>
          </a:prstGeom>
        </p:spPr>
        <p:txBody>
          <a:bodyPr wrap="square" lIns="0" tIns="0" rIns="0" bIns="0" rtlCol="0" anchor="t">
            <a:spAutoFit/>
          </a:bodyPr>
          <a:lstStyle/>
          <a:p>
            <a:pPr>
              <a:lnSpc>
                <a:spcPts val="3947"/>
              </a:lnSpc>
            </a:pPr>
            <a:r>
              <a:rPr lang="en-US" sz="4200" dirty="0">
                <a:solidFill>
                  <a:srgbClr val="1E3262"/>
                </a:solidFill>
                <a:latin typeface="Montserrat Extra-Bold Bold"/>
              </a:rPr>
              <a:t>Return on Investment (ROI)</a:t>
            </a:r>
          </a:p>
        </p:txBody>
      </p:sp>
      <p:grpSp>
        <p:nvGrpSpPr>
          <p:cNvPr id="13" name="Group 13"/>
          <p:cNvGrpSpPr/>
          <p:nvPr/>
        </p:nvGrpSpPr>
        <p:grpSpPr>
          <a:xfrm>
            <a:off x="1028700" y="1595293"/>
            <a:ext cx="2758345" cy="47625"/>
            <a:chOff x="0" y="0"/>
            <a:chExt cx="726478" cy="12543"/>
          </a:xfrm>
        </p:grpSpPr>
        <p:sp>
          <p:nvSpPr>
            <p:cNvPr id="14" name="Freeform 14"/>
            <p:cNvSpPr/>
            <p:nvPr/>
          </p:nvSpPr>
          <p:spPr>
            <a:xfrm>
              <a:off x="0" y="0"/>
              <a:ext cx="726478" cy="12543"/>
            </a:xfrm>
            <a:custGeom>
              <a:avLst/>
              <a:gdLst/>
              <a:ahLst/>
              <a:cxnLst/>
              <a:rect l="l" t="t" r="r" b="b"/>
              <a:pathLst>
                <a:path w="726478" h="12543">
                  <a:moveTo>
                    <a:pt x="0" y="0"/>
                  </a:moveTo>
                  <a:lnTo>
                    <a:pt x="726478" y="0"/>
                  </a:lnTo>
                  <a:lnTo>
                    <a:pt x="726478" y="12543"/>
                  </a:lnTo>
                  <a:lnTo>
                    <a:pt x="0" y="12543"/>
                  </a:lnTo>
                  <a:close/>
                </a:path>
              </a:pathLst>
            </a:custGeom>
            <a:solidFill>
              <a:srgbClr val="BFD734"/>
            </a:solidFill>
          </p:spPr>
          <p:txBody>
            <a:bodyPr/>
            <a:lstStyle/>
            <a:p>
              <a:endParaRPr lang="en-US"/>
            </a:p>
          </p:txBody>
        </p:sp>
        <p:sp>
          <p:nvSpPr>
            <p:cNvPr id="15" name="TextBox 15"/>
            <p:cNvSpPr txBox="1"/>
            <p:nvPr/>
          </p:nvSpPr>
          <p:spPr>
            <a:xfrm>
              <a:off x="0" y="-38100"/>
              <a:ext cx="812800" cy="850900"/>
            </a:xfrm>
            <a:prstGeom prst="rect">
              <a:avLst/>
            </a:prstGeom>
          </p:spPr>
          <p:txBody>
            <a:bodyPr lIns="50800" tIns="50800" rIns="50800" bIns="50800" rtlCol="0" anchor="ctr"/>
            <a:lstStyle/>
            <a:p>
              <a:pPr algn="ctr">
                <a:lnSpc>
                  <a:spcPts val="2659"/>
                </a:lnSpc>
                <a:spcBef>
                  <a:spcPct val="0"/>
                </a:spcBef>
              </a:pPr>
              <a:endParaRPr/>
            </a:p>
          </p:txBody>
        </p:sp>
      </p:grpSp>
      <p:pic>
        <p:nvPicPr>
          <p:cNvPr id="16" name="Picture 16"/>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a:xfrm>
            <a:off x="1028700" y="1076843"/>
            <a:ext cx="2758345" cy="412279"/>
          </a:xfrm>
          <a:prstGeom prst="rect">
            <a:avLst/>
          </a:prstGeom>
        </p:spPr>
      </p:pic>
      <p:sp>
        <p:nvSpPr>
          <p:cNvPr id="18" name="TextBox 17">
            <a:extLst>
              <a:ext uri="{FF2B5EF4-FFF2-40B4-BE49-F238E27FC236}">
                <a16:creationId xmlns:a16="http://schemas.microsoft.com/office/drawing/2014/main" id="{A3625C02-4935-4C92-3FAA-5D727F0CF65A}"/>
              </a:ext>
            </a:extLst>
          </p:cNvPr>
          <p:cNvSpPr txBox="1"/>
          <p:nvPr/>
        </p:nvSpPr>
        <p:spPr>
          <a:xfrm>
            <a:off x="1371600" y="3088721"/>
            <a:ext cx="16383000" cy="7355860"/>
          </a:xfrm>
          <a:prstGeom prst="rect">
            <a:avLst/>
          </a:prstGeom>
          <a:noFill/>
        </p:spPr>
        <p:txBody>
          <a:bodyPr wrap="square">
            <a:spAutoFit/>
          </a:bodyPr>
          <a:lstStyle/>
          <a:p>
            <a:endParaRPr lang="en-US" sz="2400" dirty="0">
              <a:latin typeface="Montserrat Classic" panose="020B0604020202020204" charset="0"/>
            </a:endParaRPr>
          </a:p>
          <a:p>
            <a:r>
              <a:rPr lang="en-US" sz="2400" dirty="0">
                <a:latin typeface="Montserrat Classic" panose="020B0604020202020204" charset="0"/>
              </a:rPr>
              <a:t>Incurred costs with improving our TB testing compliance rate:</a:t>
            </a:r>
          </a:p>
          <a:p>
            <a:endParaRPr lang="en-US" sz="2400" dirty="0">
              <a:latin typeface="Montserrat Classic" panose="020B0604020202020204" charset="0"/>
            </a:endParaRPr>
          </a:p>
          <a:p>
            <a:r>
              <a:rPr lang="en-US" sz="2400" dirty="0">
                <a:latin typeface="Montserrat Classic" panose="020B0604020202020204" charset="0"/>
              </a:rPr>
              <a:t>	1 vial of TB solution: $80.64.  Per test cost is $8.64. Each new hire receives 2 TB skin tests for a </a:t>
            </a:r>
          </a:p>
          <a:p>
            <a:r>
              <a:rPr lang="en-US" sz="2400" dirty="0">
                <a:latin typeface="Montserrat Classic" panose="020B0604020202020204" charset="0"/>
              </a:rPr>
              <a:t>					cost of $17.28. </a:t>
            </a:r>
          </a:p>
          <a:p>
            <a:r>
              <a:rPr lang="en-US" sz="2400" dirty="0">
                <a:latin typeface="Montserrat Classic" panose="020B0604020202020204" charset="0"/>
              </a:rPr>
              <a:t>	Employee costs: if new hire is a prn employee, they must return to the facility 48-72 hours later 					for evaluation of TB skin test #1, and then 1 week later for administration of test #2,				and then 48-72 hours later for evaluation of test #2. </a:t>
            </a:r>
          </a:p>
          <a:p>
            <a:r>
              <a:rPr lang="en-US" sz="2400" dirty="0">
                <a:latin typeface="Montserrat Classic" panose="020B0604020202020204" charset="0"/>
              </a:rPr>
              <a:t>	Employee Health Nurse cost: Ensured availability to administer and evaluate the 2 stage TB skin </a:t>
            </a:r>
          </a:p>
          <a:p>
            <a:r>
              <a:rPr lang="en-US" sz="2400" dirty="0">
                <a:latin typeface="Montserrat Classic" panose="020B0604020202020204" charset="0"/>
              </a:rPr>
              <a:t>				test.</a:t>
            </a:r>
          </a:p>
          <a:p>
            <a:r>
              <a:rPr lang="en-US" sz="2400" dirty="0">
                <a:latin typeface="Montserrat Classic" panose="020B0604020202020204" charset="0"/>
              </a:rPr>
              <a:t>	Non compliance with state/federal standards: </a:t>
            </a:r>
            <a:r>
              <a:rPr lang="en-US" sz="2400" dirty="0">
                <a:solidFill>
                  <a:srgbClr val="FF0000"/>
                </a:solidFill>
                <a:latin typeface="Montserrat Classic" panose="020B0604020202020204" charset="0"/>
              </a:rPr>
              <a:t>substandard</a:t>
            </a:r>
            <a:r>
              <a:rPr lang="en-US" sz="2400" dirty="0">
                <a:latin typeface="Montserrat Classic" panose="020B0604020202020204" charset="0"/>
              </a:rPr>
              <a:t> survey report</a:t>
            </a:r>
          </a:p>
          <a:p>
            <a:endParaRPr lang="en-US" sz="2400" dirty="0">
              <a:latin typeface="Montserrat Classic" panose="020B0604020202020204" charset="0"/>
            </a:endParaRPr>
          </a:p>
          <a:p>
            <a:r>
              <a:rPr lang="en-US" sz="2400" dirty="0">
                <a:latin typeface="Montserrat Classic" panose="020B0604020202020204" charset="0"/>
              </a:rPr>
              <a:t> </a:t>
            </a:r>
            <a:r>
              <a:rPr lang="en-US" sz="4800" dirty="0">
                <a:latin typeface="Montserrat Classic" panose="020B0604020202020204" charset="0"/>
              </a:rPr>
              <a:t>vs.</a:t>
            </a:r>
          </a:p>
          <a:p>
            <a:r>
              <a:rPr lang="en-US" sz="4800" dirty="0">
                <a:latin typeface="Montserrat Classic" panose="020B0604020202020204" charset="0"/>
              </a:rPr>
              <a:t>	 </a:t>
            </a:r>
            <a:r>
              <a:rPr lang="en-US" sz="2400" dirty="0">
                <a:latin typeface="Montserrat Classic" panose="020B0604020202020204" charset="0"/>
              </a:rPr>
              <a:t>1 TB Gold blood test: $251.32	</a:t>
            </a:r>
          </a:p>
          <a:p>
            <a:r>
              <a:rPr lang="en-US" sz="2400" dirty="0">
                <a:latin typeface="Montserrat Classic" panose="020B0604020202020204" charset="0"/>
              </a:rPr>
              <a:t>	Compliance with state/federal standards: NO negative findings re.  TB testing on survey report!</a:t>
            </a:r>
          </a:p>
          <a:p>
            <a:pPr marL="800100" lvl="1" indent="-342900">
              <a:buFont typeface="Courier New" panose="02070309020205020404" pitchFamily="49" charset="0"/>
              <a:buChar char="o"/>
            </a:pPr>
            <a:endParaRPr lang="en-US" sz="2000" dirty="0">
              <a:latin typeface="Montserrat Classic" panose="020B0604020202020204" charset="0"/>
            </a:endParaRPr>
          </a:p>
          <a:p>
            <a:pPr marL="800100" lvl="1" indent="-342900">
              <a:buFont typeface="Courier New" panose="02070309020205020404" pitchFamily="49" charset="0"/>
              <a:buChar char="o"/>
            </a:pPr>
            <a:endParaRPr lang="en-US" sz="2000" dirty="0">
              <a:latin typeface="Montserrat Classic" panose="020B0604020202020204" charset="0"/>
            </a:endParaRPr>
          </a:p>
          <a:p>
            <a:endParaRPr lang="en-US" sz="2400" dirty="0">
              <a:latin typeface="Montserrat Classic" panose="020B0604020202020204" charset="0"/>
            </a:endParaRPr>
          </a:p>
        </p:txBody>
      </p:sp>
    </p:spTree>
    <p:extLst>
      <p:ext uri="{BB962C8B-B14F-4D97-AF65-F5344CB8AC3E}">
        <p14:creationId xmlns:p14="http://schemas.microsoft.com/office/powerpoint/2010/main" val="30926797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eeform 5"/>
          <p:cNvSpPr/>
          <p:nvPr/>
        </p:nvSpPr>
        <p:spPr>
          <a:xfrm>
            <a:off x="14500955" y="2413635"/>
            <a:ext cx="2758345" cy="245871"/>
          </a:xfrm>
          <a:custGeom>
            <a:avLst/>
            <a:gdLst/>
            <a:ahLst/>
            <a:cxnLst/>
            <a:rect l="l" t="t" r="r" b="b"/>
            <a:pathLst>
              <a:path w="726478" h="64756">
                <a:moveTo>
                  <a:pt x="0" y="0"/>
                </a:moveTo>
                <a:lnTo>
                  <a:pt x="726478" y="0"/>
                </a:lnTo>
                <a:lnTo>
                  <a:pt x="726478" y="64756"/>
                </a:lnTo>
                <a:lnTo>
                  <a:pt x="0" y="64756"/>
                </a:lnTo>
                <a:close/>
              </a:path>
            </a:pathLst>
          </a:custGeom>
          <a:solidFill>
            <a:srgbClr val="BFD734"/>
          </a:solidFill>
        </p:spPr>
        <p:txBody>
          <a:bodyPr/>
          <a:lstStyle/>
          <a:p>
            <a:endParaRPr lang="en-US"/>
          </a:p>
        </p:txBody>
      </p:sp>
      <p:sp>
        <p:nvSpPr>
          <p:cNvPr id="7" name="TextBox 7"/>
          <p:cNvSpPr txBox="1"/>
          <p:nvPr/>
        </p:nvSpPr>
        <p:spPr>
          <a:xfrm>
            <a:off x="1485900" y="1913128"/>
            <a:ext cx="15773400" cy="508152"/>
          </a:xfrm>
          <a:prstGeom prst="rect">
            <a:avLst/>
          </a:prstGeom>
        </p:spPr>
        <p:txBody>
          <a:bodyPr wrap="square" lIns="0" tIns="0" rIns="0" bIns="0" rtlCol="0" anchor="t">
            <a:spAutoFit/>
          </a:bodyPr>
          <a:lstStyle/>
          <a:p>
            <a:pPr>
              <a:lnSpc>
                <a:spcPts val="3947"/>
              </a:lnSpc>
            </a:pPr>
            <a:r>
              <a:rPr lang="en-US" sz="4200" dirty="0">
                <a:solidFill>
                  <a:srgbClr val="1E3262"/>
                </a:solidFill>
                <a:latin typeface="Montserrat Extra-Bold Bold"/>
              </a:rPr>
              <a:t>Spreading / Sustaining / Maintaining / Replicating</a:t>
            </a:r>
          </a:p>
        </p:txBody>
      </p:sp>
      <p:grpSp>
        <p:nvGrpSpPr>
          <p:cNvPr id="13" name="Group 13"/>
          <p:cNvGrpSpPr/>
          <p:nvPr/>
        </p:nvGrpSpPr>
        <p:grpSpPr>
          <a:xfrm>
            <a:off x="1028700" y="1595293"/>
            <a:ext cx="2758345" cy="47625"/>
            <a:chOff x="0" y="0"/>
            <a:chExt cx="726478" cy="12543"/>
          </a:xfrm>
        </p:grpSpPr>
        <p:sp>
          <p:nvSpPr>
            <p:cNvPr id="14" name="Freeform 14"/>
            <p:cNvSpPr/>
            <p:nvPr/>
          </p:nvSpPr>
          <p:spPr>
            <a:xfrm>
              <a:off x="0" y="0"/>
              <a:ext cx="726478" cy="12543"/>
            </a:xfrm>
            <a:custGeom>
              <a:avLst/>
              <a:gdLst/>
              <a:ahLst/>
              <a:cxnLst/>
              <a:rect l="l" t="t" r="r" b="b"/>
              <a:pathLst>
                <a:path w="726478" h="12543">
                  <a:moveTo>
                    <a:pt x="0" y="0"/>
                  </a:moveTo>
                  <a:lnTo>
                    <a:pt x="726478" y="0"/>
                  </a:lnTo>
                  <a:lnTo>
                    <a:pt x="726478" y="12543"/>
                  </a:lnTo>
                  <a:lnTo>
                    <a:pt x="0" y="12543"/>
                  </a:lnTo>
                  <a:close/>
                </a:path>
              </a:pathLst>
            </a:custGeom>
            <a:solidFill>
              <a:srgbClr val="BFD734"/>
            </a:solidFill>
          </p:spPr>
          <p:txBody>
            <a:bodyPr/>
            <a:lstStyle/>
            <a:p>
              <a:endParaRPr lang="en-US"/>
            </a:p>
          </p:txBody>
        </p:sp>
        <p:sp>
          <p:nvSpPr>
            <p:cNvPr id="15" name="TextBox 15"/>
            <p:cNvSpPr txBox="1"/>
            <p:nvPr/>
          </p:nvSpPr>
          <p:spPr>
            <a:xfrm>
              <a:off x="0" y="-38100"/>
              <a:ext cx="812800" cy="850900"/>
            </a:xfrm>
            <a:prstGeom prst="rect">
              <a:avLst/>
            </a:prstGeom>
          </p:spPr>
          <p:txBody>
            <a:bodyPr lIns="50800" tIns="50800" rIns="50800" bIns="50800" rtlCol="0" anchor="ctr"/>
            <a:lstStyle/>
            <a:p>
              <a:pPr algn="ctr">
                <a:lnSpc>
                  <a:spcPts val="2659"/>
                </a:lnSpc>
                <a:spcBef>
                  <a:spcPct val="0"/>
                </a:spcBef>
              </a:pPr>
              <a:endParaRPr/>
            </a:p>
          </p:txBody>
        </p:sp>
      </p:grpSp>
      <p:pic>
        <p:nvPicPr>
          <p:cNvPr id="16" name="Picture 16"/>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a:xfrm>
            <a:off x="1028700" y="1076843"/>
            <a:ext cx="2758345" cy="412279"/>
          </a:xfrm>
          <a:prstGeom prst="rect">
            <a:avLst/>
          </a:prstGeom>
        </p:spPr>
      </p:pic>
      <p:sp>
        <p:nvSpPr>
          <p:cNvPr id="18" name="TextBox 17">
            <a:extLst>
              <a:ext uri="{FF2B5EF4-FFF2-40B4-BE49-F238E27FC236}">
                <a16:creationId xmlns:a16="http://schemas.microsoft.com/office/drawing/2014/main" id="{A3625C02-4935-4C92-3FAA-5D727F0CF65A}"/>
              </a:ext>
            </a:extLst>
          </p:cNvPr>
          <p:cNvSpPr txBox="1"/>
          <p:nvPr/>
        </p:nvSpPr>
        <p:spPr>
          <a:xfrm>
            <a:off x="1371600" y="3088721"/>
            <a:ext cx="15773400" cy="6678751"/>
          </a:xfrm>
          <a:prstGeom prst="rect">
            <a:avLst/>
          </a:prstGeom>
          <a:noFill/>
        </p:spPr>
        <p:txBody>
          <a:bodyPr wrap="square">
            <a:spAutoFit/>
          </a:bodyPr>
          <a:lstStyle/>
          <a:p>
            <a:r>
              <a:rPr lang="en-US" sz="3200" dirty="0">
                <a:latin typeface="Montserrat Classic" panose="020B0604020202020204" charset="0"/>
              </a:rPr>
              <a:t>Since the new onboarding process involves all new hires throughout our facility, our opportunity to miss the essential TB testing requirement is minimized. </a:t>
            </a:r>
          </a:p>
          <a:p>
            <a:endParaRPr lang="en-US" sz="3200" dirty="0">
              <a:latin typeface="Montserrat Classic" panose="020B0604020202020204" charset="0"/>
            </a:endParaRPr>
          </a:p>
          <a:p>
            <a:r>
              <a:rPr lang="en-US" sz="3200" dirty="0">
                <a:latin typeface="Montserrat Classic" panose="020B0604020202020204" charset="0"/>
              </a:rPr>
              <a:t>Monthly audits are easy to complete by a quick employee health file review to ensure the TB testing was completed on all new hires for the previous month. </a:t>
            </a:r>
          </a:p>
          <a:p>
            <a:endParaRPr lang="en-US" sz="3200" dirty="0">
              <a:latin typeface="Montserrat Classic" panose="020B0604020202020204" charset="0"/>
            </a:endParaRPr>
          </a:p>
          <a:p>
            <a:r>
              <a:rPr lang="en-US" sz="3200" dirty="0">
                <a:latin typeface="Montserrat Classic" panose="020B0604020202020204" charset="0"/>
              </a:rPr>
              <a:t>Our team’s commitment to excellence allowed us to evaluate a process that was not meeting the facility’s goals for compliance and collaborate to find a process that would work and that was supported by the CEO and all unit managers.</a:t>
            </a:r>
          </a:p>
          <a:p>
            <a:endParaRPr lang="en-US" sz="2000" dirty="0">
              <a:latin typeface="Montserrat Classic" panose="020B0604020202020204" charset="0"/>
            </a:endParaRPr>
          </a:p>
          <a:p>
            <a:endParaRPr lang="en-US" sz="2400" dirty="0">
              <a:latin typeface="Montserrat Classic" panose="020B0604020202020204" charset="0"/>
            </a:endParaRPr>
          </a:p>
        </p:txBody>
      </p:sp>
    </p:spTree>
    <p:extLst>
      <p:ext uri="{BB962C8B-B14F-4D97-AF65-F5344CB8AC3E}">
        <p14:creationId xmlns:p14="http://schemas.microsoft.com/office/powerpoint/2010/main" val="18150879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1240790" y="0"/>
            <a:ext cx="212090" cy="5143500"/>
            <a:chOff x="0" y="0"/>
            <a:chExt cx="55859" cy="1354667"/>
          </a:xfrm>
        </p:grpSpPr>
        <p:sp>
          <p:nvSpPr>
            <p:cNvPr id="3" name="Freeform 3"/>
            <p:cNvSpPr/>
            <p:nvPr/>
          </p:nvSpPr>
          <p:spPr>
            <a:xfrm>
              <a:off x="0" y="0"/>
              <a:ext cx="55859" cy="1354667"/>
            </a:xfrm>
            <a:custGeom>
              <a:avLst/>
              <a:gdLst/>
              <a:ahLst/>
              <a:cxnLst/>
              <a:rect l="l" t="t" r="r" b="b"/>
              <a:pathLst>
                <a:path w="55859" h="1354667">
                  <a:moveTo>
                    <a:pt x="0" y="0"/>
                  </a:moveTo>
                  <a:lnTo>
                    <a:pt x="55859" y="0"/>
                  </a:lnTo>
                  <a:lnTo>
                    <a:pt x="55859" y="1354667"/>
                  </a:lnTo>
                  <a:lnTo>
                    <a:pt x="0" y="1354667"/>
                  </a:lnTo>
                  <a:close/>
                </a:path>
              </a:pathLst>
            </a:custGeom>
            <a:solidFill>
              <a:srgbClr val="BFD734"/>
            </a:solidFill>
          </p:spPr>
          <p:txBody>
            <a:bodyPr/>
            <a:lstStyle/>
            <a:p>
              <a:endParaRPr lang="en-US"/>
            </a:p>
          </p:txBody>
        </p:sp>
        <p:sp>
          <p:nvSpPr>
            <p:cNvPr id="4" name="TextBox 4"/>
            <p:cNvSpPr txBox="1"/>
            <p:nvPr/>
          </p:nvSpPr>
          <p:spPr>
            <a:xfrm>
              <a:off x="0" y="-38100"/>
              <a:ext cx="812800" cy="850900"/>
            </a:xfrm>
            <a:prstGeom prst="rect">
              <a:avLst/>
            </a:prstGeom>
          </p:spPr>
          <p:txBody>
            <a:bodyPr lIns="50800" tIns="50800" rIns="50800" bIns="50800" rtlCol="0" anchor="ctr"/>
            <a:lstStyle/>
            <a:p>
              <a:pPr algn="ctr">
                <a:lnSpc>
                  <a:spcPts val="2659"/>
                </a:lnSpc>
                <a:spcBef>
                  <a:spcPct val="0"/>
                </a:spcBef>
              </a:pPr>
              <a:endParaRPr/>
            </a:p>
          </p:txBody>
        </p:sp>
      </p:grpSp>
      <p:sp>
        <p:nvSpPr>
          <p:cNvPr id="5" name="TextBox 5"/>
          <p:cNvSpPr txBox="1"/>
          <p:nvPr/>
        </p:nvSpPr>
        <p:spPr>
          <a:xfrm>
            <a:off x="2794627" y="4105507"/>
            <a:ext cx="15188573" cy="1359346"/>
          </a:xfrm>
          <a:prstGeom prst="rect">
            <a:avLst/>
          </a:prstGeom>
        </p:spPr>
        <p:txBody>
          <a:bodyPr wrap="square" lIns="0" tIns="0" rIns="0" bIns="0" rtlCol="0" anchor="t">
            <a:spAutoFit/>
          </a:bodyPr>
          <a:lstStyle/>
          <a:p>
            <a:pPr>
              <a:lnSpc>
                <a:spcPts val="10560"/>
              </a:lnSpc>
            </a:pPr>
            <a:r>
              <a:rPr lang="en-US" sz="9600" dirty="0">
                <a:solidFill>
                  <a:srgbClr val="1E3262"/>
                </a:solidFill>
                <a:latin typeface="Montserrat Extra-Bold"/>
              </a:rPr>
              <a:t>THANK YOU/Questions</a:t>
            </a:r>
          </a:p>
        </p:txBody>
      </p:sp>
      <p:sp>
        <p:nvSpPr>
          <p:cNvPr id="6" name="TextBox 6"/>
          <p:cNvSpPr txBox="1"/>
          <p:nvPr/>
        </p:nvSpPr>
        <p:spPr>
          <a:xfrm rot="-5400000">
            <a:off x="-775100" y="6890150"/>
            <a:ext cx="3974630" cy="481330"/>
          </a:xfrm>
          <a:prstGeom prst="rect">
            <a:avLst/>
          </a:prstGeom>
        </p:spPr>
        <p:txBody>
          <a:bodyPr lIns="0" tIns="0" rIns="0" bIns="0" rtlCol="0" anchor="t">
            <a:spAutoFit/>
          </a:bodyPr>
          <a:lstStyle/>
          <a:p>
            <a:pPr>
              <a:lnSpc>
                <a:spcPts val="3920"/>
              </a:lnSpc>
            </a:pPr>
            <a:r>
              <a:rPr lang="en-US" sz="2800">
                <a:solidFill>
                  <a:srgbClr val="25B1DD"/>
                </a:solidFill>
                <a:latin typeface="Montserrat Classic"/>
              </a:rPr>
              <a:t>nebraskahospitals.org</a:t>
            </a:r>
          </a:p>
        </p:txBody>
      </p:sp>
      <p:sp>
        <p:nvSpPr>
          <p:cNvPr id="7" name="TextBox 7"/>
          <p:cNvSpPr txBox="1"/>
          <p:nvPr/>
        </p:nvSpPr>
        <p:spPr>
          <a:xfrm>
            <a:off x="2794627" y="5795414"/>
            <a:ext cx="9288593" cy="1945148"/>
          </a:xfrm>
          <a:prstGeom prst="rect">
            <a:avLst/>
          </a:prstGeom>
        </p:spPr>
        <p:txBody>
          <a:bodyPr lIns="0" tIns="0" rIns="0" bIns="0" rtlCol="0" anchor="t">
            <a:spAutoFit/>
          </a:bodyPr>
          <a:lstStyle/>
          <a:p>
            <a:pPr>
              <a:lnSpc>
                <a:spcPts val="3920"/>
              </a:lnSpc>
            </a:pPr>
            <a:r>
              <a:rPr lang="en-US" sz="2800" spc="963" dirty="0">
                <a:solidFill>
                  <a:srgbClr val="101010"/>
                </a:solidFill>
                <a:latin typeface="Montserrat Classic"/>
              </a:rPr>
              <a:t>Carmen Heft, RN</a:t>
            </a:r>
          </a:p>
          <a:p>
            <a:pPr>
              <a:lnSpc>
                <a:spcPts val="3920"/>
              </a:lnSpc>
            </a:pPr>
            <a:r>
              <a:rPr lang="en-US" sz="2800" spc="963" dirty="0">
                <a:solidFill>
                  <a:srgbClr val="101010"/>
                </a:solidFill>
                <a:latin typeface="Montserrat Classic"/>
              </a:rPr>
              <a:t>Harlan County Health System</a:t>
            </a:r>
          </a:p>
          <a:p>
            <a:pPr>
              <a:lnSpc>
                <a:spcPts val="3920"/>
              </a:lnSpc>
            </a:pPr>
            <a:r>
              <a:rPr lang="en-US" sz="2800" spc="963" dirty="0">
                <a:solidFill>
                  <a:srgbClr val="101010"/>
                </a:solidFill>
                <a:latin typeface="Montserrat Classic"/>
              </a:rPr>
              <a:t>717 Brown Street</a:t>
            </a:r>
          </a:p>
          <a:p>
            <a:pPr>
              <a:lnSpc>
                <a:spcPts val="3920"/>
              </a:lnSpc>
            </a:pPr>
            <a:r>
              <a:rPr lang="en-US" sz="2800" spc="963" dirty="0">
                <a:solidFill>
                  <a:srgbClr val="101010"/>
                </a:solidFill>
                <a:latin typeface="Montserrat Classic"/>
              </a:rPr>
              <a:t>Alma, NE 68920</a:t>
            </a:r>
          </a:p>
        </p:txBody>
      </p:sp>
      <p:grpSp>
        <p:nvGrpSpPr>
          <p:cNvPr id="8" name="Group 8"/>
          <p:cNvGrpSpPr/>
          <p:nvPr/>
        </p:nvGrpSpPr>
        <p:grpSpPr>
          <a:xfrm>
            <a:off x="14500955" y="1866623"/>
            <a:ext cx="2758345" cy="245871"/>
            <a:chOff x="0" y="0"/>
            <a:chExt cx="726478" cy="64756"/>
          </a:xfrm>
        </p:grpSpPr>
        <p:sp>
          <p:nvSpPr>
            <p:cNvPr id="9" name="Freeform 9"/>
            <p:cNvSpPr/>
            <p:nvPr/>
          </p:nvSpPr>
          <p:spPr>
            <a:xfrm>
              <a:off x="0" y="0"/>
              <a:ext cx="726478" cy="64756"/>
            </a:xfrm>
            <a:custGeom>
              <a:avLst/>
              <a:gdLst/>
              <a:ahLst/>
              <a:cxnLst/>
              <a:rect l="l" t="t" r="r" b="b"/>
              <a:pathLst>
                <a:path w="726478" h="64756">
                  <a:moveTo>
                    <a:pt x="0" y="0"/>
                  </a:moveTo>
                  <a:lnTo>
                    <a:pt x="726478" y="0"/>
                  </a:lnTo>
                  <a:lnTo>
                    <a:pt x="726478" y="64756"/>
                  </a:lnTo>
                  <a:lnTo>
                    <a:pt x="0" y="64756"/>
                  </a:lnTo>
                  <a:close/>
                </a:path>
              </a:pathLst>
            </a:custGeom>
            <a:solidFill>
              <a:srgbClr val="BFD734"/>
            </a:solidFill>
          </p:spPr>
          <p:txBody>
            <a:bodyPr/>
            <a:lstStyle/>
            <a:p>
              <a:endParaRPr lang="en-US"/>
            </a:p>
          </p:txBody>
        </p:sp>
        <p:sp>
          <p:nvSpPr>
            <p:cNvPr id="10" name="TextBox 10"/>
            <p:cNvSpPr txBox="1"/>
            <p:nvPr/>
          </p:nvSpPr>
          <p:spPr>
            <a:xfrm>
              <a:off x="0" y="-38100"/>
              <a:ext cx="812800" cy="850900"/>
            </a:xfrm>
            <a:prstGeom prst="rect">
              <a:avLst/>
            </a:prstGeom>
          </p:spPr>
          <p:txBody>
            <a:bodyPr lIns="50800" tIns="50800" rIns="50800" bIns="50800" rtlCol="0" anchor="ctr"/>
            <a:lstStyle/>
            <a:p>
              <a:pPr algn="ctr">
                <a:lnSpc>
                  <a:spcPts val="2659"/>
                </a:lnSpc>
                <a:spcBef>
                  <a:spcPct val="0"/>
                </a:spcBef>
              </a:pPr>
              <a:endParaRPr/>
            </a:p>
          </p:txBody>
        </p:sp>
      </p:grpSp>
      <p:pic>
        <p:nvPicPr>
          <p:cNvPr id="11" name="Picture 11"/>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a:xfrm>
            <a:off x="14500955" y="1252087"/>
            <a:ext cx="2758345" cy="412279"/>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1028700" y="3162895"/>
            <a:ext cx="14897100" cy="508152"/>
          </a:xfrm>
          <a:prstGeom prst="rect">
            <a:avLst/>
          </a:prstGeom>
        </p:spPr>
        <p:txBody>
          <a:bodyPr wrap="square" lIns="0" tIns="0" rIns="0" bIns="0" rtlCol="0" anchor="t">
            <a:spAutoFit/>
          </a:bodyPr>
          <a:lstStyle/>
          <a:p>
            <a:pPr>
              <a:lnSpc>
                <a:spcPts val="3947"/>
              </a:lnSpc>
            </a:pPr>
            <a:r>
              <a:rPr lang="en-US" sz="4200" dirty="0">
                <a:solidFill>
                  <a:srgbClr val="1E3262"/>
                </a:solidFill>
                <a:latin typeface="Montserrat Extra-Bold Bold"/>
              </a:rPr>
              <a:t>Introduction to the Organization, Project, Team</a:t>
            </a:r>
          </a:p>
        </p:txBody>
      </p:sp>
      <p:sp>
        <p:nvSpPr>
          <p:cNvPr id="4" name="TextBox 4"/>
          <p:cNvSpPr txBox="1"/>
          <p:nvPr/>
        </p:nvSpPr>
        <p:spPr>
          <a:xfrm>
            <a:off x="1028700" y="4161051"/>
            <a:ext cx="16230600" cy="5182894"/>
          </a:xfrm>
          <a:prstGeom prst="rect">
            <a:avLst/>
          </a:prstGeom>
        </p:spPr>
        <p:txBody>
          <a:bodyPr wrap="square" lIns="0" tIns="0" rIns="0" bIns="0" rtlCol="0" anchor="t">
            <a:spAutoFit/>
          </a:bodyPr>
          <a:lstStyle/>
          <a:p>
            <a:pPr>
              <a:lnSpc>
                <a:spcPts val="3359"/>
              </a:lnSpc>
            </a:pPr>
            <a:r>
              <a:rPr lang="en-US" sz="2400" dirty="0">
                <a:solidFill>
                  <a:srgbClr val="2D262A"/>
                </a:solidFill>
                <a:latin typeface="Montserrat Classic"/>
              </a:rPr>
              <a:t>Harlan County Health System is a 19 bed critical access hospital located by Harlan County Lake in Alma, Nebraska. We provide emergency services, observation, acute, and skilled swing bed services, outpatient and surgical services. Our facility has recently experienced significant growth in its services and has a relatively new leadership team. </a:t>
            </a:r>
          </a:p>
          <a:p>
            <a:pPr>
              <a:lnSpc>
                <a:spcPts val="3359"/>
              </a:lnSpc>
            </a:pPr>
            <a:endParaRPr lang="en-US" sz="2400" dirty="0">
              <a:solidFill>
                <a:srgbClr val="2D262A"/>
              </a:solidFill>
              <a:latin typeface="Montserrat Classic"/>
            </a:endParaRPr>
          </a:p>
          <a:p>
            <a:pPr>
              <a:lnSpc>
                <a:spcPts val="3359"/>
              </a:lnSpc>
            </a:pPr>
            <a:r>
              <a:rPr lang="en-US" sz="2400" dirty="0">
                <a:solidFill>
                  <a:srgbClr val="2D262A"/>
                </a:solidFill>
                <a:latin typeface="Montserrat Classic"/>
              </a:rPr>
              <a:t>With these changes, we have had several new hires and increased expectations. We found our onboarding process was not streamlined, nor were we meeting the TB screening requirements.</a:t>
            </a:r>
          </a:p>
          <a:p>
            <a:pPr>
              <a:lnSpc>
                <a:spcPts val="3359"/>
              </a:lnSpc>
            </a:pPr>
            <a:endParaRPr lang="en-US" sz="2400" dirty="0">
              <a:solidFill>
                <a:srgbClr val="2D262A"/>
              </a:solidFill>
              <a:latin typeface="Montserrat Classic"/>
            </a:endParaRPr>
          </a:p>
          <a:p>
            <a:pPr>
              <a:lnSpc>
                <a:spcPts val="3359"/>
              </a:lnSpc>
            </a:pPr>
            <a:r>
              <a:rPr lang="en-US" sz="2400" dirty="0">
                <a:solidFill>
                  <a:srgbClr val="2D262A"/>
                </a:solidFill>
                <a:latin typeface="Montserrat Classic"/>
              </a:rPr>
              <a:t>As the Director of Employee Health, I reached out to our HR director, who is also a relatively new hire, with these concerns. She was already in the process of developing a standardized onboarding program that included all required education and screening. Together, we have developed a robust onboarding process. We have been very fortunate that our CEO is extremely supportive of our efforts. </a:t>
            </a:r>
          </a:p>
        </p:txBody>
      </p:sp>
      <p:grpSp>
        <p:nvGrpSpPr>
          <p:cNvPr id="10" name="Group 10"/>
          <p:cNvGrpSpPr/>
          <p:nvPr/>
        </p:nvGrpSpPr>
        <p:grpSpPr>
          <a:xfrm>
            <a:off x="14500955" y="2413635"/>
            <a:ext cx="2758345" cy="245871"/>
            <a:chOff x="0" y="0"/>
            <a:chExt cx="726478" cy="64756"/>
          </a:xfrm>
        </p:grpSpPr>
        <p:sp>
          <p:nvSpPr>
            <p:cNvPr id="11" name="Freeform 11"/>
            <p:cNvSpPr/>
            <p:nvPr/>
          </p:nvSpPr>
          <p:spPr>
            <a:xfrm>
              <a:off x="0" y="0"/>
              <a:ext cx="726478" cy="64756"/>
            </a:xfrm>
            <a:custGeom>
              <a:avLst/>
              <a:gdLst/>
              <a:ahLst/>
              <a:cxnLst/>
              <a:rect l="l" t="t" r="r" b="b"/>
              <a:pathLst>
                <a:path w="726478" h="64756">
                  <a:moveTo>
                    <a:pt x="0" y="0"/>
                  </a:moveTo>
                  <a:lnTo>
                    <a:pt x="726478" y="0"/>
                  </a:lnTo>
                  <a:lnTo>
                    <a:pt x="726478" y="64756"/>
                  </a:lnTo>
                  <a:lnTo>
                    <a:pt x="0" y="64756"/>
                  </a:lnTo>
                  <a:close/>
                </a:path>
              </a:pathLst>
            </a:custGeom>
            <a:solidFill>
              <a:srgbClr val="BFD734"/>
            </a:solidFill>
          </p:spPr>
          <p:txBody>
            <a:bodyPr/>
            <a:lstStyle/>
            <a:p>
              <a:endParaRPr lang="en-US"/>
            </a:p>
          </p:txBody>
        </p:sp>
        <p:sp>
          <p:nvSpPr>
            <p:cNvPr id="12" name="TextBox 12"/>
            <p:cNvSpPr txBox="1"/>
            <p:nvPr/>
          </p:nvSpPr>
          <p:spPr>
            <a:xfrm>
              <a:off x="0" y="-38100"/>
              <a:ext cx="812800" cy="850900"/>
            </a:xfrm>
            <a:prstGeom prst="rect">
              <a:avLst/>
            </a:prstGeom>
          </p:spPr>
          <p:txBody>
            <a:bodyPr lIns="50800" tIns="50800" rIns="50800" bIns="50800" rtlCol="0" anchor="ctr"/>
            <a:lstStyle/>
            <a:p>
              <a:pPr algn="ctr">
                <a:lnSpc>
                  <a:spcPts val="2659"/>
                </a:lnSpc>
                <a:spcBef>
                  <a:spcPct val="0"/>
                </a:spcBef>
              </a:pPr>
              <a:endParaRPr/>
            </a:p>
          </p:txBody>
        </p:sp>
      </p:grpSp>
      <p:grpSp>
        <p:nvGrpSpPr>
          <p:cNvPr id="15" name="Group 15"/>
          <p:cNvGrpSpPr/>
          <p:nvPr/>
        </p:nvGrpSpPr>
        <p:grpSpPr>
          <a:xfrm>
            <a:off x="1028700" y="1595293"/>
            <a:ext cx="2758345" cy="47625"/>
            <a:chOff x="0" y="0"/>
            <a:chExt cx="726478" cy="12543"/>
          </a:xfrm>
        </p:grpSpPr>
        <p:sp>
          <p:nvSpPr>
            <p:cNvPr id="16" name="Freeform 16"/>
            <p:cNvSpPr/>
            <p:nvPr/>
          </p:nvSpPr>
          <p:spPr>
            <a:xfrm>
              <a:off x="0" y="0"/>
              <a:ext cx="726478" cy="12543"/>
            </a:xfrm>
            <a:custGeom>
              <a:avLst/>
              <a:gdLst/>
              <a:ahLst/>
              <a:cxnLst/>
              <a:rect l="l" t="t" r="r" b="b"/>
              <a:pathLst>
                <a:path w="726478" h="12543">
                  <a:moveTo>
                    <a:pt x="0" y="0"/>
                  </a:moveTo>
                  <a:lnTo>
                    <a:pt x="726478" y="0"/>
                  </a:lnTo>
                  <a:lnTo>
                    <a:pt x="726478" y="12543"/>
                  </a:lnTo>
                  <a:lnTo>
                    <a:pt x="0" y="12543"/>
                  </a:lnTo>
                  <a:close/>
                </a:path>
              </a:pathLst>
            </a:custGeom>
            <a:solidFill>
              <a:srgbClr val="BFD734"/>
            </a:solidFill>
          </p:spPr>
          <p:txBody>
            <a:bodyPr/>
            <a:lstStyle/>
            <a:p>
              <a:endParaRPr lang="en-US"/>
            </a:p>
          </p:txBody>
        </p:sp>
        <p:sp>
          <p:nvSpPr>
            <p:cNvPr id="17" name="TextBox 17"/>
            <p:cNvSpPr txBox="1"/>
            <p:nvPr/>
          </p:nvSpPr>
          <p:spPr>
            <a:xfrm>
              <a:off x="0" y="-38100"/>
              <a:ext cx="812800" cy="850900"/>
            </a:xfrm>
            <a:prstGeom prst="rect">
              <a:avLst/>
            </a:prstGeom>
          </p:spPr>
          <p:txBody>
            <a:bodyPr lIns="50800" tIns="50800" rIns="50800" bIns="50800" rtlCol="0" anchor="ctr"/>
            <a:lstStyle/>
            <a:p>
              <a:pPr algn="ctr">
                <a:lnSpc>
                  <a:spcPts val="2659"/>
                </a:lnSpc>
                <a:spcBef>
                  <a:spcPct val="0"/>
                </a:spcBef>
              </a:pPr>
              <a:endParaRPr/>
            </a:p>
          </p:txBody>
        </p:sp>
      </p:grpSp>
      <p:pic>
        <p:nvPicPr>
          <p:cNvPr id="18" name="Picture 18"/>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a:xfrm>
            <a:off x="1028700" y="1076843"/>
            <a:ext cx="2758345" cy="412279"/>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4"/>
          <p:cNvGrpSpPr/>
          <p:nvPr/>
        </p:nvGrpSpPr>
        <p:grpSpPr>
          <a:xfrm>
            <a:off x="14500955" y="9012429"/>
            <a:ext cx="2758345" cy="245871"/>
            <a:chOff x="0" y="0"/>
            <a:chExt cx="726478" cy="64756"/>
          </a:xfrm>
        </p:grpSpPr>
        <p:sp>
          <p:nvSpPr>
            <p:cNvPr id="5" name="Freeform 5"/>
            <p:cNvSpPr/>
            <p:nvPr/>
          </p:nvSpPr>
          <p:spPr>
            <a:xfrm>
              <a:off x="0" y="0"/>
              <a:ext cx="726478" cy="64756"/>
            </a:xfrm>
            <a:custGeom>
              <a:avLst/>
              <a:gdLst/>
              <a:ahLst/>
              <a:cxnLst/>
              <a:rect l="l" t="t" r="r" b="b"/>
              <a:pathLst>
                <a:path w="726478" h="64756">
                  <a:moveTo>
                    <a:pt x="0" y="0"/>
                  </a:moveTo>
                  <a:lnTo>
                    <a:pt x="726478" y="0"/>
                  </a:lnTo>
                  <a:lnTo>
                    <a:pt x="726478" y="64756"/>
                  </a:lnTo>
                  <a:lnTo>
                    <a:pt x="0" y="64756"/>
                  </a:lnTo>
                  <a:close/>
                </a:path>
              </a:pathLst>
            </a:custGeom>
            <a:solidFill>
              <a:srgbClr val="BFD734"/>
            </a:solidFill>
          </p:spPr>
          <p:txBody>
            <a:bodyPr/>
            <a:lstStyle/>
            <a:p>
              <a:endParaRPr lang="en-US"/>
            </a:p>
          </p:txBody>
        </p:sp>
        <p:sp>
          <p:nvSpPr>
            <p:cNvPr id="6" name="TextBox 6"/>
            <p:cNvSpPr txBox="1"/>
            <p:nvPr/>
          </p:nvSpPr>
          <p:spPr>
            <a:xfrm>
              <a:off x="0" y="-38100"/>
              <a:ext cx="812800" cy="850900"/>
            </a:xfrm>
            <a:prstGeom prst="rect">
              <a:avLst/>
            </a:prstGeom>
          </p:spPr>
          <p:txBody>
            <a:bodyPr lIns="50800" tIns="50800" rIns="50800" bIns="50800" rtlCol="0" anchor="ctr"/>
            <a:lstStyle/>
            <a:p>
              <a:pPr algn="ctr">
                <a:lnSpc>
                  <a:spcPts val="2659"/>
                </a:lnSpc>
                <a:spcBef>
                  <a:spcPct val="0"/>
                </a:spcBef>
              </a:pPr>
              <a:endParaRPr/>
            </a:p>
          </p:txBody>
        </p:sp>
      </p:grpSp>
      <p:sp>
        <p:nvSpPr>
          <p:cNvPr id="15" name="TextBox 15"/>
          <p:cNvSpPr txBox="1"/>
          <p:nvPr/>
        </p:nvSpPr>
        <p:spPr>
          <a:xfrm>
            <a:off x="1028700" y="2476500"/>
            <a:ext cx="6448950" cy="508152"/>
          </a:xfrm>
          <a:prstGeom prst="rect">
            <a:avLst/>
          </a:prstGeom>
        </p:spPr>
        <p:txBody>
          <a:bodyPr lIns="0" tIns="0" rIns="0" bIns="0" rtlCol="0" anchor="t">
            <a:spAutoFit/>
          </a:bodyPr>
          <a:lstStyle/>
          <a:p>
            <a:pPr>
              <a:lnSpc>
                <a:spcPts val="3947"/>
              </a:lnSpc>
            </a:pPr>
            <a:r>
              <a:rPr lang="en-US" sz="4200" dirty="0">
                <a:solidFill>
                  <a:srgbClr val="1E3262"/>
                </a:solidFill>
                <a:latin typeface="Montserrat Extra-Bold Bold"/>
              </a:rPr>
              <a:t>Background</a:t>
            </a:r>
          </a:p>
        </p:txBody>
      </p:sp>
      <p:grpSp>
        <p:nvGrpSpPr>
          <p:cNvPr id="21" name="Group 21"/>
          <p:cNvGrpSpPr/>
          <p:nvPr/>
        </p:nvGrpSpPr>
        <p:grpSpPr>
          <a:xfrm>
            <a:off x="1028700" y="1595293"/>
            <a:ext cx="2758345" cy="47625"/>
            <a:chOff x="0" y="0"/>
            <a:chExt cx="726478" cy="12543"/>
          </a:xfrm>
        </p:grpSpPr>
        <p:sp>
          <p:nvSpPr>
            <p:cNvPr id="22" name="Freeform 22"/>
            <p:cNvSpPr/>
            <p:nvPr/>
          </p:nvSpPr>
          <p:spPr>
            <a:xfrm>
              <a:off x="0" y="0"/>
              <a:ext cx="726478" cy="12543"/>
            </a:xfrm>
            <a:custGeom>
              <a:avLst/>
              <a:gdLst/>
              <a:ahLst/>
              <a:cxnLst/>
              <a:rect l="l" t="t" r="r" b="b"/>
              <a:pathLst>
                <a:path w="726478" h="12543">
                  <a:moveTo>
                    <a:pt x="0" y="0"/>
                  </a:moveTo>
                  <a:lnTo>
                    <a:pt x="726478" y="0"/>
                  </a:lnTo>
                  <a:lnTo>
                    <a:pt x="726478" y="12543"/>
                  </a:lnTo>
                  <a:lnTo>
                    <a:pt x="0" y="12543"/>
                  </a:lnTo>
                  <a:close/>
                </a:path>
              </a:pathLst>
            </a:custGeom>
            <a:solidFill>
              <a:srgbClr val="BFD734"/>
            </a:solidFill>
          </p:spPr>
          <p:txBody>
            <a:bodyPr/>
            <a:lstStyle/>
            <a:p>
              <a:endParaRPr lang="en-US"/>
            </a:p>
          </p:txBody>
        </p:sp>
        <p:sp>
          <p:nvSpPr>
            <p:cNvPr id="23" name="TextBox 23"/>
            <p:cNvSpPr txBox="1"/>
            <p:nvPr/>
          </p:nvSpPr>
          <p:spPr>
            <a:xfrm>
              <a:off x="0" y="-38100"/>
              <a:ext cx="812800" cy="850900"/>
            </a:xfrm>
            <a:prstGeom prst="rect">
              <a:avLst/>
            </a:prstGeom>
          </p:spPr>
          <p:txBody>
            <a:bodyPr lIns="50800" tIns="50800" rIns="50800" bIns="50800" rtlCol="0" anchor="ctr"/>
            <a:lstStyle/>
            <a:p>
              <a:pPr algn="ctr">
                <a:lnSpc>
                  <a:spcPts val="2659"/>
                </a:lnSpc>
                <a:spcBef>
                  <a:spcPct val="0"/>
                </a:spcBef>
              </a:pPr>
              <a:endParaRPr/>
            </a:p>
          </p:txBody>
        </p:sp>
      </p:grpSp>
      <p:pic>
        <p:nvPicPr>
          <p:cNvPr id="24" name="Picture 24"/>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a:xfrm>
            <a:off x="1028700" y="1076843"/>
            <a:ext cx="2758345" cy="412279"/>
          </a:xfrm>
          <a:prstGeom prst="rect">
            <a:avLst/>
          </a:prstGeom>
        </p:spPr>
      </p:pic>
      <p:sp>
        <p:nvSpPr>
          <p:cNvPr id="3" name="TextBox 2">
            <a:extLst>
              <a:ext uri="{FF2B5EF4-FFF2-40B4-BE49-F238E27FC236}">
                <a16:creationId xmlns:a16="http://schemas.microsoft.com/office/drawing/2014/main" id="{0C2ACE6E-61AE-FF1F-B3D9-5A96BDFABCC3}"/>
              </a:ext>
            </a:extLst>
          </p:cNvPr>
          <p:cNvSpPr txBox="1"/>
          <p:nvPr/>
        </p:nvSpPr>
        <p:spPr>
          <a:xfrm>
            <a:off x="938475" y="4066391"/>
            <a:ext cx="15596925" cy="5262979"/>
          </a:xfrm>
          <a:prstGeom prst="rect">
            <a:avLst/>
          </a:prstGeom>
          <a:noFill/>
        </p:spPr>
        <p:txBody>
          <a:bodyPr wrap="square">
            <a:spAutoFit/>
          </a:bodyPr>
          <a:lstStyle/>
          <a:p>
            <a:r>
              <a:rPr lang="en-US" sz="2800" dirty="0"/>
              <a:t>With over 40 years of nursing experience, I have held various roles including charge nurse, nursing administration, and clinic nursing. Since joining HCHS as the Director of Quality, Infection Control, Risk Management, and Employee Health in January, I have ventured into a new area of nursing.</a:t>
            </a:r>
          </a:p>
          <a:p>
            <a:r>
              <a:rPr lang="en-US" sz="2800" dirty="0"/>
              <a:t>Upon reviewing the existing employee health program, I identified significant gaps in the completion of mandatory TB testing for all staff. My approach to work often involves creating detailed lists to track progress, and I soon realized that the current TB testing process was inadequate.</a:t>
            </a:r>
          </a:p>
          <a:p>
            <a:r>
              <a:rPr lang="en-US" sz="2800" dirty="0"/>
              <a:t>Recognizing the need for improvement, I researched federal and state regulations and engaged with fellow employee health nurses. It became clear that while TB testing is mandated for all healthcare workers upon hire, specific processes were not standardized on the state or federal level.</a:t>
            </a:r>
          </a:p>
          <a:p>
            <a:r>
              <a:rPr lang="en-US" sz="2800" dirty="0"/>
              <a:t>Utilizing my past experience and utilizing the Plan-Do-Study-Act (PDSA) methodology, I initiated the development of a streamlined TB testing protocol for new hires, enhancing both efficiency and compliance within our hospital.</a:t>
            </a:r>
          </a:p>
        </p:txBody>
      </p:sp>
    </p:spTree>
    <p:extLst>
      <p:ext uri="{BB962C8B-B14F-4D97-AF65-F5344CB8AC3E}">
        <p14:creationId xmlns:p14="http://schemas.microsoft.com/office/powerpoint/2010/main" val="12286645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4"/>
          <p:cNvGrpSpPr/>
          <p:nvPr/>
        </p:nvGrpSpPr>
        <p:grpSpPr>
          <a:xfrm>
            <a:off x="14500955" y="9012429"/>
            <a:ext cx="2758345" cy="245871"/>
            <a:chOff x="0" y="0"/>
            <a:chExt cx="726478" cy="64756"/>
          </a:xfrm>
        </p:grpSpPr>
        <p:sp>
          <p:nvSpPr>
            <p:cNvPr id="5" name="Freeform 5"/>
            <p:cNvSpPr/>
            <p:nvPr/>
          </p:nvSpPr>
          <p:spPr>
            <a:xfrm>
              <a:off x="0" y="0"/>
              <a:ext cx="726478" cy="64756"/>
            </a:xfrm>
            <a:custGeom>
              <a:avLst/>
              <a:gdLst/>
              <a:ahLst/>
              <a:cxnLst/>
              <a:rect l="l" t="t" r="r" b="b"/>
              <a:pathLst>
                <a:path w="726478" h="64756">
                  <a:moveTo>
                    <a:pt x="0" y="0"/>
                  </a:moveTo>
                  <a:lnTo>
                    <a:pt x="726478" y="0"/>
                  </a:lnTo>
                  <a:lnTo>
                    <a:pt x="726478" y="64756"/>
                  </a:lnTo>
                  <a:lnTo>
                    <a:pt x="0" y="64756"/>
                  </a:lnTo>
                  <a:close/>
                </a:path>
              </a:pathLst>
            </a:custGeom>
            <a:solidFill>
              <a:srgbClr val="BFD734"/>
            </a:solidFill>
          </p:spPr>
          <p:txBody>
            <a:bodyPr/>
            <a:lstStyle/>
            <a:p>
              <a:endParaRPr lang="en-US"/>
            </a:p>
          </p:txBody>
        </p:sp>
        <p:sp>
          <p:nvSpPr>
            <p:cNvPr id="6" name="TextBox 6"/>
            <p:cNvSpPr txBox="1"/>
            <p:nvPr/>
          </p:nvSpPr>
          <p:spPr>
            <a:xfrm>
              <a:off x="0" y="-38100"/>
              <a:ext cx="812800" cy="850900"/>
            </a:xfrm>
            <a:prstGeom prst="rect">
              <a:avLst/>
            </a:prstGeom>
          </p:spPr>
          <p:txBody>
            <a:bodyPr lIns="50800" tIns="50800" rIns="50800" bIns="50800" rtlCol="0" anchor="ctr"/>
            <a:lstStyle/>
            <a:p>
              <a:pPr algn="ctr">
                <a:lnSpc>
                  <a:spcPts val="2659"/>
                </a:lnSpc>
                <a:spcBef>
                  <a:spcPct val="0"/>
                </a:spcBef>
              </a:pPr>
              <a:endParaRPr/>
            </a:p>
          </p:txBody>
        </p:sp>
      </p:grpSp>
      <p:sp>
        <p:nvSpPr>
          <p:cNvPr id="15" name="TextBox 15"/>
          <p:cNvSpPr txBox="1"/>
          <p:nvPr/>
        </p:nvSpPr>
        <p:spPr>
          <a:xfrm>
            <a:off x="1028700" y="2476500"/>
            <a:ext cx="6448950" cy="508152"/>
          </a:xfrm>
          <a:prstGeom prst="rect">
            <a:avLst/>
          </a:prstGeom>
        </p:spPr>
        <p:txBody>
          <a:bodyPr lIns="0" tIns="0" rIns="0" bIns="0" rtlCol="0" anchor="t">
            <a:spAutoFit/>
          </a:bodyPr>
          <a:lstStyle/>
          <a:p>
            <a:pPr>
              <a:lnSpc>
                <a:spcPts val="3947"/>
              </a:lnSpc>
            </a:pPr>
            <a:r>
              <a:rPr lang="en-US" sz="4200" dirty="0">
                <a:solidFill>
                  <a:srgbClr val="1E3262"/>
                </a:solidFill>
                <a:latin typeface="Montserrat Extra-Bold Bold"/>
              </a:rPr>
              <a:t>AIM Statement</a:t>
            </a:r>
          </a:p>
        </p:txBody>
      </p:sp>
      <p:sp>
        <p:nvSpPr>
          <p:cNvPr id="17" name="TextBox 17"/>
          <p:cNvSpPr txBox="1"/>
          <p:nvPr/>
        </p:nvSpPr>
        <p:spPr>
          <a:xfrm>
            <a:off x="938475" y="3551935"/>
            <a:ext cx="16230600" cy="6126742"/>
          </a:xfrm>
          <a:prstGeom prst="rect">
            <a:avLst/>
          </a:prstGeom>
        </p:spPr>
        <p:txBody>
          <a:bodyPr wrap="square" lIns="0" tIns="0" rIns="0" bIns="0" rtlCol="0" anchor="t">
            <a:spAutoFit/>
          </a:bodyPr>
          <a:lstStyle/>
          <a:p>
            <a:pPr>
              <a:lnSpc>
                <a:spcPts val="3359"/>
              </a:lnSpc>
            </a:pPr>
            <a:endParaRPr lang="en-US" sz="2400" dirty="0">
              <a:solidFill>
                <a:srgbClr val="2D262A"/>
              </a:solidFill>
              <a:latin typeface="Montserrat Classic"/>
            </a:endParaRPr>
          </a:p>
          <a:p>
            <a:pPr algn="ctr">
              <a:lnSpc>
                <a:spcPct val="200000"/>
              </a:lnSpc>
            </a:pPr>
            <a:r>
              <a:rPr lang="en-US" sz="4800" dirty="0">
                <a:solidFill>
                  <a:srgbClr val="2D262A"/>
                </a:solidFill>
                <a:latin typeface="Impact" panose="020B0806030902050204" pitchFamily="34" charset="0"/>
              </a:rPr>
              <a:t>The aim of this project is to achieve 100% compliance </a:t>
            </a:r>
          </a:p>
          <a:p>
            <a:pPr algn="ctr">
              <a:lnSpc>
                <a:spcPct val="200000"/>
              </a:lnSpc>
            </a:pPr>
            <a:r>
              <a:rPr lang="en-US" sz="4800" dirty="0">
                <a:solidFill>
                  <a:srgbClr val="2D262A"/>
                </a:solidFill>
                <a:latin typeface="Impact" panose="020B0806030902050204" pitchFamily="34" charset="0"/>
              </a:rPr>
              <a:t>with mandatory TB screening of all new hires</a:t>
            </a:r>
          </a:p>
          <a:p>
            <a:pPr algn="ctr">
              <a:lnSpc>
                <a:spcPct val="200000"/>
              </a:lnSpc>
            </a:pPr>
            <a:r>
              <a:rPr lang="en-US" sz="4800" dirty="0">
                <a:solidFill>
                  <a:srgbClr val="2D262A"/>
                </a:solidFill>
                <a:latin typeface="Impact" panose="020B0806030902050204" pitchFamily="34" charset="0"/>
              </a:rPr>
              <a:t> by 9/30/2024. </a:t>
            </a:r>
          </a:p>
          <a:p>
            <a:pPr>
              <a:lnSpc>
                <a:spcPts val="3359"/>
              </a:lnSpc>
            </a:pPr>
            <a:endParaRPr lang="en-US" sz="2400" dirty="0">
              <a:solidFill>
                <a:srgbClr val="2D262A"/>
              </a:solidFill>
              <a:latin typeface="Montserrat Classic"/>
            </a:endParaRPr>
          </a:p>
          <a:p>
            <a:pPr>
              <a:lnSpc>
                <a:spcPts val="3359"/>
              </a:lnSpc>
            </a:pPr>
            <a:endParaRPr lang="en-US" sz="2400" dirty="0">
              <a:solidFill>
                <a:srgbClr val="2D262A"/>
              </a:solidFill>
              <a:latin typeface="Montserrat Classic"/>
            </a:endParaRPr>
          </a:p>
          <a:p>
            <a:pPr>
              <a:lnSpc>
                <a:spcPts val="3359"/>
              </a:lnSpc>
            </a:pPr>
            <a:endParaRPr lang="en-US" sz="2400" dirty="0">
              <a:solidFill>
                <a:srgbClr val="2D262A"/>
              </a:solidFill>
              <a:latin typeface="Montserrat Classic"/>
            </a:endParaRPr>
          </a:p>
        </p:txBody>
      </p:sp>
      <p:grpSp>
        <p:nvGrpSpPr>
          <p:cNvPr id="21" name="Group 21"/>
          <p:cNvGrpSpPr/>
          <p:nvPr/>
        </p:nvGrpSpPr>
        <p:grpSpPr>
          <a:xfrm>
            <a:off x="1028700" y="1595293"/>
            <a:ext cx="2758345" cy="47625"/>
            <a:chOff x="0" y="0"/>
            <a:chExt cx="726478" cy="12543"/>
          </a:xfrm>
        </p:grpSpPr>
        <p:sp>
          <p:nvSpPr>
            <p:cNvPr id="22" name="Freeform 22"/>
            <p:cNvSpPr/>
            <p:nvPr/>
          </p:nvSpPr>
          <p:spPr>
            <a:xfrm>
              <a:off x="0" y="0"/>
              <a:ext cx="726478" cy="12543"/>
            </a:xfrm>
            <a:custGeom>
              <a:avLst/>
              <a:gdLst/>
              <a:ahLst/>
              <a:cxnLst/>
              <a:rect l="l" t="t" r="r" b="b"/>
              <a:pathLst>
                <a:path w="726478" h="12543">
                  <a:moveTo>
                    <a:pt x="0" y="0"/>
                  </a:moveTo>
                  <a:lnTo>
                    <a:pt x="726478" y="0"/>
                  </a:lnTo>
                  <a:lnTo>
                    <a:pt x="726478" y="12543"/>
                  </a:lnTo>
                  <a:lnTo>
                    <a:pt x="0" y="12543"/>
                  </a:lnTo>
                  <a:close/>
                </a:path>
              </a:pathLst>
            </a:custGeom>
            <a:solidFill>
              <a:srgbClr val="BFD734"/>
            </a:solidFill>
          </p:spPr>
          <p:txBody>
            <a:bodyPr/>
            <a:lstStyle/>
            <a:p>
              <a:endParaRPr lang="en-US"/>
            </a:p>
          </p:txBody>
        </p:sp>
        <p:sp>
          <p:nvSpPr>
            <p:cNvPr id="23" name="TextBox 23"/>
            <p:cNvSpPr txBox="1"/>
            <p:nvPr/>
          </p:nvSpPr>
          <p:spPr>
            <a:xfrm>
              <a:off x="0" y="-38100"/>
              <a:ext cx="812800" cy="850900"/>
            </a:xfrm>
            <a:prstGeom prst="rect">
              <a:avLst/>
            </a:prstGeom>
          </p:spPr>
          <p:txBody>
            <a:bodyPr lIns="50800" tIns="50800" rIns="50800" bIns="50800" rtlCol="0" anchor="ctr"/>
            <a:lstStyle/>
            <a:p>
              <a:pPr algn="ctr">
                <a:lnSpc>
                  <a:spcPts val="2659"/>
                </a:lnSpc>
                <a:spcBef>
                  <a:spcPct val="0"/>
                </a:spcBef>
              </a:pPr>
              <a:endParaRPr/>
            </a:p>
          </p:txBody>
        </p:sp>
      </p:grpSp>
      <p:pic>
        <p:nvPicPr>
          <p:cNvPr id="24" name="Picture 24"/>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a:xfrm>
            <a:off x="1028700" y="1076843"/>
            <a:ext cx="2758345" cy="412279"/>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7"/>
          <p:cNvSpPr txBox="1"/>
          <p:nvPr/>
        </p:nvSpPr>
        <p:spPr>
          <a:xfrm>
            <a:off x="4419600" y="1181100"/>
            <a:ext cx="9168075" cy="687176"/>
          </a:xfrm>
          <a:prstGeom prst="rect">
            <a:avLst/>
          </a:prstGeom>
        </p:spPr>
        <p:txBody>
          <a:bodyPr wrap="square" lIns="0" tIns="0" rIns="0" bIns="0" rtlCol="0" anchor="t">
            <a:spAutoFit/>
          </a:bodyPr>
          <a:lstStyle/>
          <a:p>
            <a:pPr algn="ctr">
              <a:lnSpc>
                <a:spcPts val="5264"/>
              </a:lnSpc>
            </a:pPr>
            <a:r>
              <a:rPr lang="en-US" sz="5600" dirty="0">
                <a:solidFill>
                  <a:srgbClr val="1E3262"/>
                </a:solidFill>
                <a:latin typeface="Montserrat Extra-Bold Bold"/>
              </a:rPr>
              <a:t>Measuring Success</a:t>
            </a:r>
          </a:p>
        </p:txBody>
      </p:sp>
      <p:sp>
        <p:nvSpPr>
          <p:cNvPr id="26" name="TextBox 26"/>
          <p:cNvSpPr txBox="1"/>
          <p:nvPr/>
        </p:nvSpPr>
        <p:spPr>
          <a:xfrm>
            <a:off x="1828800" y="2589322"/>
            <a:ext cx="14859000" cy="7362978"/>
          </a:xfrm>
          <a:prstGeom prst="rect">
            <a:avLst/>
          </a:prstGeom>
        </p:spPr>
        <p:txBody>
          <a:bodyPr wrap="square" lIns="0" tIns="0" rIns="0" bIns="0" rtlCol="0" anchor="t">
            <a:spAutoFit/>
          </a:bodyPr>
          <a:lstStyle/>
          <a:p>
            <a:pPr>
              <a:lnSpc>
                <a:spcPts val="3359"/>
              </a:lnSpc>
            </a:pPr>
            <a:endParaRPr lang="en-US" sz="2400" dirty="0">
              <a:solidFill>
                <a:srgbClr val="2D262A"/>
              </a:solidFill>
              <a:latin typeface="Montserrat Classic"/>
            </a:endParaRPr>
          </a:p>
          <a:p>
            <a:pPr>
              <a:lnSpc>
                <a:spcPts val="3359"/>
              </a:lnSpc>
            </a:pPr>
            <a:endParaRPr lang="en-US" sz="2400" dirty="0">
              <a:solidFill>
                <a:srgbClr val="2D262A"/>
              </a:solidFill>
              <a:latin typeface="Montserrat Classic"/>
            </a:endParaRPr>
          </a:p>
          <a:p>
            <a:pPr>
              <a:lnSpc>
                <a:spcPts val="3359"/>
              </a:lnSpc>
            </a:pPr>
            <a:r>
              <a:rPr lang="en-US" sz="2400" dirty="0">
                <a:solidFill>
                  <a:srgbClr val="2D262A"/>
                </a:solidFill>
                <a:latin typeface="Montserrat Classic"/>
              </a:rPr>
              <a:t> </a:t>
            </a:r>
            <a:r>
              <a:rPr lang="en-US" sz="4000" dirty="0">
                <a:solidFill>
                  <a:srgbClr val="2D262A"/>
                </a:solidFill>
                <a:latin typeface="Montserrat Classic"/>
              </a:rPr>
              <a:t>Our team is utilizing the following data to measure our process improvement:</a:t>
            </a:r>
          </a:p>
          <a:p>
            <a:pPr>
              <a:lnSpc>
                <a:spcPts val="3359"/>
              </a:lnSpc>
            </a:pPr>
            <a:endParaRPr lang="en-US" sz="4000" dirty="0">
              <a:solidFill>
                <a:srgbClr val="2D262A"/>
              </a:solidFill>
              <a:latin typeface="Montserrat Classic"/>
            </a:endParaRPr>
          </a:p>
          <a:p>
            <a:pPr>
              <a:lnSpc>
                <a:spcPts val="3359"/>
              </a:lnSpc>
            </a:pPr>
            <a:endParaRPr lang="en-US" sz="4000" dirty="0">
              <a:solidFill>
                <a:srgbClr val="2D262A"/>
              </a:solidFill>
              <a:latin typeface="Montserrat Classic"/>
            </a:endParaRPr>
          </a:p>
          <a:p>
            <a:pPr marL="342900" indent="-342900">
              <a:lnSpc>
                <a:spcPts val="3359"/>
              </a:lnSpc>
              <a:buFont typeface="Arial" panose="020B0604020202020204" pitchFamily="34" charset="0"/>
              <a:buChar char="•"/>
            </a:pPr>
            <a:r>
              <a:rPr lang="en-US" sz="3600" dirty="0">
                <a:solidFill>
                  <a:schemeClr val="tx2">
                    <a:lumMod val="75000"/>
                  </a:schemeClr>
                </a:solidFill>
                <a:latin typeface="Montserrat Classic"/>
              </a:rPr>
              <a:t>Total number of new hires</a:t>
            </a:r>
          </a:p>
          <a:p>
            <a:pPr marL="342900" indent="-342900">
              <a:lnSpc>
                <a:spcPts val="3359"/>
              </a:lnSpc>
              <a:buFont typeface="Arial" panose="020B0604020202020204" pitchFamily="34" charset="0"/>
              <a:buChar char="•"/>
            </a:pPr>
            <a:endParaRPr lang="en-US" sz="3600" dirty="0">
              <a:solidFill>
                <a:schemeClr val="tx2">
                  <a:lumMod val="75000"/>
                </a:schemeClr>
              </a:solidFill>
              <a:latin typeface="Montserrat Classic"/>
            </a:endParaRPr>
          </a:p>
          <a:p>
            <a:pPr marL="342900" indent="-342900">
              <a:lnSpc>
                <a:spcPts val="3359"/>
              </a:lnSpc>
              <a:buFont typeface="Arial" panose="020B0604020202020204" pitchFamily="34" charset="0"/>
              <a:buChar char="•"/>
            </a:pPr>
            <a:r>
              <a:rPr lang="en-US" sz="3600" dirty="0">
                <a:solidFill>
                  <a:schemeClr val="tx2">
                    <a:lumMod val="75000"/>
                  </a:schemeClr>
                </a:solidFill>
                <a:latin typeface="Montserrat Classic"/>
              </a:rPr>
              <a:t>Monthly audit of new hire TB screenings for completeness</a:t>
            </a:r>
          </a:p>
          <a:p>
            <a:pPr marL="342900" indent="-342900">
              <a:lnSpc>
                <a:spcPts val="3359"/>
              </a:lnSpc>
              <a:buFont typeface="Arial" panose="020B0604020202020204" pitchFamily="34" charset="0"/>
              <a:buChar char="•"/>
            </a:pPr>
            <a:endParaRPr lang="en-US" sz="3600" dirty="0">
              <a:solidFill>
                <a:schemeClr val="tx2">
                  <a:lumMod val="75000"/>
                </a:schemeClr>
              </a:solidFill>
              <a:latin typeface="Montserrat Classic"/>
            </a:endParaRPr>
          </a:p>
          <a:p>
            <a:pPr marL="342900" indent="-342900">
              <a:lnSpc>
                <a:spcPts val="3359"/>
              </a:lnSpc>
              <a:buFont typeface="Arial" panose="020B0604020202020204" pitchFamily="34" charset="0"/>
              <a:buChar char="•"/>
            </a:pPr>
            <a:r>
              <a:rPr lang="en-US" sz="3600" dirty="0">
                <a:solidFill>
                  <a:schemeClr val="tx2">
                    <a:lumMod val="75000"/>
                  </a:schemeClr>
                </a:solidFill>
                <a:latin typeface="Montserrat Classic"/>
              </a:rPr>
              <a:t>Monthly costs of TB vials for intradermal testing and TB Gold blood tests</a:t>
            </a:r>
          </a:p>
          <a:p>
            <a:pPr marL="342900" indent="-342900">
              <a:lnSpc>
                <a:spcPts val="3359"/>
              </a:lnSpc>
              <a:buFont typeface="Arial" panose="020B0604020202020204" pitchFamily="34" charset="0"/>
              <a:buChar char="•"/>
            </a:pPr>
            <a:endParaRPr lang="en-US" sz="4000" dirty="0">
              <a:solidFill>
                <a:srgbClr val="2D262A"/>
              </a:solidFill>
              <a:latin typeface="Montserrat Classic"/>
            </a:endParaRPr>
          </a:p>
          <a:p>
            <a:pPr>
              <a:lnSpc>
                <a:spcPts val="3359"/>
              </a:lnSpc>
            </a:pPr>
            <a:endParaRPr lang="en-US" sz="2400" dirty="0">
              <a:solidFill>
                <a:srgbClr val="2D262A"/>
              </a:solidFill>
              <a:latin typeface="Montserrat Classic"/>
            </a:endParaRPr>
          </a:p>
          <a:p>
            <a:pPr>
              <a:lnSpc>
                <a:spcPts val="3359"/>
              </a:lnSpc>
            </a:pPr>
            <a:endParaRPr lang="en-US" sz="2400" i="1" dirty="0">
              <a:solidFill>
                <a:srgbClr val="2D262A"/>
              </a:solidFill>
              <a:latin typeface="Montserrat Classic"/>
            </a:endParaRPr>
          </a:p>
          <a:p>
            <a:pPr>
              <a:lnSpc>
                <a:spcPts val="3359"/>
              </a:lnSpc>
            </a:pPr>
            <a:endParaRPr lang="en-US" sz="2400" dirty="0">
              <a:solidFill>
                <a:srgbClr val="2D262A"/>
              </a:solidFill>
              <a:latin typeface="Montserrat Classic"/>
            </a:endParaRPr>
          </a:p>
          <a:p>
            <a:pPr>
              <a:lnSpc>
                <a:spcPts val="3359"/>
              </a:lnSpc>
            </a:pPr>
            <a:endParaRPr lang="en-US" sz="2400" dirty="0">
              <a:solidFill>
                <a:srgbClr val="2D262A"/>
              </a:solidFill>
              <a:latin typeface="Montserrat Classic"/>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4"/>
          <p:cNvGrpSpPr/>
          <p:nvPr/>
        </p:nvGrpSpPr>
        <p:grpSpPr>
          <a:xfrm>
            <a:off x="14500955" y="2413635"/>
            <a:ext cx="2758345" cy="245871"/>
            <a:chOff x="0" y="0"/>
            <a:chExt cx="726478" cy="64756"/>
          </a:xfrm>
        </p:grpSpPr>
        <p:sp>
          <p:nvSpPr>
            <p:cNvPr id="5" name="Freeform 5"/>
            <p:cNvSpPr/>
            <p:nvPr/>
          </p:nvSpPr>
          <p:spPr>
            <a:xfrm>
              <a:off x="0" y="0"/>
              <a:ext cx="726478" cy="64756"/>
            </a:xfrm>
            <a:custGeom>
              <a:avLst/>
              <a:gdLst/>
              <a:ahLst/>
              <a:cxnLst/>
              <a:rect l="l" t="t" r="r" b="b"/>
              <a:pathLst>
                <a:path w="726478" h="64756">
                  <a:moveTo>
                    <a:pt x="0" y="0"/>
                  </a:moveTo>
                  <a:lnTo>
                    <a:pt x="726478" y="0"/>
                  </a:lnTo>
                  <a:lnTo>
                    <a:pt x="726478" y="64756"/>
                  </a:lnTo>
                  <a:lnTo>
                    <a:pt x="0" y="64756"/>
                  </a:lnTo>
                  <a:close/>
                </a:path>
              </a:pathLst>
            </a:custGeom>
            <a:solidFill>
              <a:srgbClr val="BFD734"/>
            </a:solidFill>
          </p:spPr>
          <p:txBody>
            <a:bodyPr/>
            <a:lstStyle/>
            <a:p>
              <a:endParaRPr lang="en-US"/>
            </a:p>
          </p:txBody>
        </p:sp>
        <p:sp>
          <p:nvSpPr>
            <p:cNvPr id="6" name="TextBox 6"/>
            <p:cNvSpPr txBox="1"/>
            <p:nvPr/>
          </p:nvSpPr>
          <p:spPr>
            <a:xfrm>
              <a:off x="0" y="-38100"/>
              <a:ext cx="812800" cy="850900"/>
            </a:xfrm>
            <a:prstGeom prst="rect">
              <a:avLst/>
            </a:prstGeom>
          </p:spPr>
          <p:txBody>
            <a:bodyPr lIns="50800" tIns="50800" rIns="50800" bIns="50800" rtlCol="0" anchor="ctr"/>
            <a:lstStyle/>
            <a:p>
              <a:pPr algn="ctr">
                <a:lnSpc>
                  <a:spcPts val="2659"/>
                </a:lnSpc>
                <a:spcBef>
                  <a:spcPct val="0"/>
                </a:spcBef>
              </a:pPr>
              <a:endParaRPr/>
            </a:p>
          </p:txBody>
        </p:sp>
      </p:grpSp>
      <p:sp>
        <p:nvSpPr>
          <p:cNvPr id="7" name="TextBox 7"/>
          <p:cNvSpPr txBox="1"/>
          <p:nvPr/>
        </p:nvSpPr>
        <p:spPr>
          <a:xfrm>
            <a:off x="1600200" y="2396393"/>
            <a:ext cx="6448950" cy="508152"/>
          </a:xfrm>
          <a:prstGeom prst="rect">
            <a:avLst/>
          </a:prstGeom>
        </p:spPr>
        <p:txBody>
          <a:bodyPr lIns="0" tIns="0" rIns="0" bIns="0" rtlCol="0" anchor="t">
            <a:spAutoFit/>
          </a:bodyPr>
          <a:lstStyle/>
          <a:p>
            <a:pPr>
              <a:lnSpc>
                <a:spcPts val="3947"/>
              </a:lnSpc>
            </a:pPr>
            <a:r>
              <a:rPr lang="en-US" sz="4200" dirty="0">
                <a:solidFill>
                  <a:srgbClr val="1E3262"/>
                </a:solidFill>
                <a:latin typeface="Montserrat Extra-Bold Bold"/>
              </a:rPr>
              <a:t>Selecting Changes</a:t>
            </a:r>
          </a:p>
        </p:txBody>
      </p:sp>
      <p:sp>
        <p:nvSpPr>
          <p:cNvPr id="14" name="Freeform 14"/>
          <p:cNvSpPr/>
          <p:nvPr/>
        </p:nvSpPr>
        <p:spPr>
          <a:xfrm>
            <a:off x="1028700" y="1595293"/>
            <a:ext cx="2758345" cy="47625"/>
          </a:xfrm>
          <a:custGeom>
            <a:avLst/>
            <a:gdLst/>
            <a:ahLst/>
            <a:cxnLst/>
            <a:rect l="l" t="t" r="r" b="b"/>
            <a:pathLst>
              <a:path w="726478" h="12543">
                <a:moveTo>
                  <a:pt x="0" y="0"/>
                </a:moveTo>
                <a:lnTo>
                  <a:pt x="726478" y="0"/>
                </a:lnTo>
                <a:lnTo>
                  <a:pt x="726478" y="12543"/>
                </a:lnTo>
                <a:lnTo>
                  <a:pt x="0" y="12543"/>
                </a:lnTo>
                <a:close/>
              </a:path>
            </a:pathLst>
          </a:custGeom>
          <a:solidFill>
            <a:srgbClr val="BFD734"/>
          </a:solidFill>
        </p:spPr>
        <p:txBody>
          <a:bodyPr/>
          <a:lstStyle/>
          <a:p>
            <a:endParaRPr lang="en-US"/>
          </a:p>
        </p:txBody>
      </p:sp>
      <p:pic>
        <p:nvPicPr>
          <p:cNvPr id="16" name="Picture 16"/>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a:xfrm>
            <a:off x="1028700" y="1076843"/>
            <a:ext cx="2758345" cy="412279"/>
          </a:xfrm>
          <a:prstGeom prst="rect">
            <a:avLst/>
          </a:prstGeom>
        </p:spPr>
      </p:pic>
      <p:sp>
        <p:nvSpPr>
          <p:cNvPr id="18" name="TextBox 17">
            <a:extLst>
              <a:ext uri="{FF2B5EF4-FFF2-40B4-BE49-F238E27FC236}">
                <a16:creationId xmlns:a16="http://schemas.microsoft.com/office/drawing/2014/main" id="{BF845833-5AC4-DE77-417A-A8BF6936C596}"/>
              </a:ext>
            </a:extLst>
          </p:cNvPr>
          <p:cNvSpPr txBox="1"/>
          <p:nvPr/>
        </p:nvSpPr>
        <p:spPr>
          <a:xfrm>
            <a:off x="1600200" y="3658020"/>
            <a:ext cx="15087600" cy="5447645"/>
          </a:xfrm>
          <a:prstGeom prst="rect">
            <a:avLst/>
          </a:prstGeom>
          <a:noFill/>
        </p:spPr>
        <p:txBody>
          <a:bodyPr wrap="square">
            <a:spAutoFit/>
          </a:bodyPr>
          <a:lstStyle/>
          <a:p>
            <a:endParaRPr lang="en-US" sz="3000" dirty="0">
              <a:latin typeface="Montserrat Classic" panose="020B0604020202020204" charset="0"/>
            </a:endParaRPr>
          </a:p>
          <a:p>
            <a:r>
              <a:rPr lang="en-US" sz="3000" dirty="0">
                <a:latin typeface="Montserrat Classic" panose="020B0604020202020204" charset="0"/>
              </a:rPr>
              <a:t>What changes will be made to work towards improvement goals?</a:t>
            </a:r>
          </a:p>
          <a:p>
            <a:endParaRPr lang="en-US" sz="2400" dirty="0">
              <a:latin typeface="Montserrat Classic" panose="020B0604020202020204" charset="0"/>
            </a:endParaRPr>
          </a:p>
          <a:p>
            <a:pPr marL="800100" lvl="1" indent="-342900">
              <a:buFont typeface="Arial" panose="020B0604020202020204" pitchFamily="34" charset="0"/>
              <a:buChar char="•"/>
            </a:pPr>
            <a:r>
              <a:rPr lang="en-US" sz="2400" dirty="0">
                <a:latin typeface="Montserrat Classic" panose="020B0604020202020204" charset="0"/>
              </a:rPr>
              <a:t>Ongoing research of the SOM, Nebraska regulations, CDC, and facility policies for TB screening requirements</a:t>
            </a:r>
          </a:p>
          <a:p>
            <a:pPr marL="800100" lvl="1" indent="-342900">
              <a:buFont typeface="Arial" panose="020B0604020202020204" pitchFamily="34" charset="0"/>
              <a:buChar char="•"/>
            </a:pPr>
            <a:r>
              <a:rPr lang="en-US" sz="2400" dirty="0">
                <a:latin typeface="Montserrat Classic" panose="020B0604020202020204" charset="0"/>
              </a:rPr>
              <a:t>Creation of a standardized onboarding process </a:t>
            </a:r>
          </a:p>
          <a:p>
            <a:pPr marL="800100" lvl="1" indent="-342900">
              <a:buFont typeface="Arial" panose="020B0604020202020204" pitchFamily="34" charset="0"/>
              <a:buChar char="•"/>
            </a:pPr>
            <a:r>
              <a:rPr lang="en-US" sz="2400" dirty="0">
                <a:latin typeface="Montserrat Classic" panose="020B0604020202020204" charset="0"/>
              </a:rPr>
              <a:t>Dedication to requiring a full day for onboarding for all new employees, prior to their first workday</a:t>
            </a:r>
          </a:p>
          <a:p>
            <a:pPr marL="800100" lvl="1" indent="-342900">
              <a:buFont typeface="Arial" panose="020B0604020202020204" pitchFamily="34" charset="0"/>
              <a:buChar char="•"/>
            </a:pPr>
            <a:r>
              <a:rPr lang="en-US" sz="2400" dirty="0">
                <a:latin typeface="Montserrat Classic" panose="020B0604020202020204" charset="0"/>
              </a:rPr>
              <a:t>Utilizing the onboarding day to complete TB screening, and to initiate any TB testing, as needed. </a:t>
            </a:r>
          </a:p>
          <a:p>
            <a:pPr lvl="1"/>
            <a:endParaRPr lang="en-US" sz="2400" dirty="0">
              <a:latin typeface="Montserrat Classic" panose="020B0604020202020204" charset="0"/>
            </a:endParaRPr>
          </a:p>
          <a:p>
            <a:pPr lvl="1"/>
            <a:endParaRPr lang="en-US" sz="2400" dirty="0">
              <a:latin typeface="Montserrat Classic" panose="020B0604020202020204" charset="0"/>
            </a:endParaRPr>
          </a:p>
          <a:p>
            <a:pPr lvl="1"/>
            <a:endParaRPr lang="en-US" sz="2400" i="1" dirty="0">
              <a:latin typeface="Montserrat Classic" panose="020B0604020202020204" charset="0"/>
            </a:endParaRPr>
          </a:p>
          <a:p>
            <a:pPr marL="800100" lvl="1" indent="-342900">
              <a:buFont typeface="Arial" panose="020B0604020202020204" pitchFamily="34" charset="0"/>
              <a:buChar char="•"/>
            </a:pPr>
            <a:endParaRPr lang="en-US" sz="2400" dirty="0">
              <a:latin typeface="Montserrat Classic" panose="020B060402020202020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14500955" y="9012429"/>
            <a:ext cx="2758345" cy="245871"/>
            <a:chOff x="0" y="0"/>
            <a:chExt cx="726478" cy="64756"/>
          </a:xfrm>
        </p:grpSpPr>
        <p:sp>
          <p:nvSpPr>
            <p:cNvPr id="3" name="Freeform 3"/>
            <p:cNvSpPr/>
            <p:nvPr/>
          </p:nvSpPr>
          <p:spPr>
            <a:xfrm>
              <a:off x="0" y="0"/>
              <a:ext cx="726478" cy="64756"/>
            </a:xfrm>
            <a:custGeom>
              <a:avLst/>
              <a:gdLst/>
              <a:ahLst/>
              <a:cxnLst/>
              <a:rect l="l" t="t" r="r" b="b"/>
              <a:pathLst>
                <a:path w="726478" h="64756">
                  <a:moveTo>
                    <a:pt x="0" y="0"/>
                  </a:moveTo>
                  <a:lnTo>
                    <a:pt x="726478" y="0"/>
                  </a:lnTo>
                  <a:lnTo>
                    <a:pt x="726478" y="64756"/>
                  </a:lnTo>
                  <a:lnTo>
                    <a:pt x="0" y="64756"/>
                  </a:lnTo>
                  <a:close/>
                </a:path>
              </a:pathLst>
            </a:custGeom>
            <a:solidFill>
              <a:srgbClr val="BFD734"/>
            </a:solidFill>
          </p:spPr>
          <p:txBody>
            <a:bodyPr/>
            <a:lstStyle/>
            <a:p>
              <a:endParaRPr lang="en-US"/>
            </a:p>
          </p:txBody>
        </p:sp>
        <p:sp>
          <p:nvSpPr>
            <p:cNvPr id="4" name="TextBox 4"/>
            <p:cNvSpPr txBox="1"/>
            <p:nvPr/>
          </p:nvSpPr>
          <p:spPr>
            <a:xfrm>
              <a:off x="0" y="-38100"/>
              <a:ext cx="812800" cy="850900"/>
            </a:xfrm>
            <a:prstGeom prst="rect">
              <a:avLst/>
            </a:prstGeom>
          </p:spPr>
          <p:txBody>
            <a:bodyPr lIns="50800" tIns="50800" rIns="50800" bIns="50800" rtlCol="0" anchor="ctr"/>
            <a:lstStyle/>
            <a:p>
              <a:pPr algn="ctr">
                <a:lnSpc>
                  <a:spcPts val="2659"/>
                </a:lnSpc>
                <a:spcBef>
                  <a:spcPct val="0"/>
                </a:spcBef>
              </a:pPr>
              <a:endParaRPr/>
            </a:p>
          </p:txBody>
        </p:sp>
      </p:grpSp>
      <p:sp>
        <p:nvSpPr>
          <p:cNvPr id="19" name="TextBox 19"/>
          <p:cNvSpPr txBox="1"/>
          <p:nvPr/>
        </p:nvSpPr>
        <p:spPr>
          <a:xfrm>
            <a:off x="1042555" y="3950335"/>
            <a:ext cx="10616045" cy="6217087"/>
          </a:xfrm>
          <a:prstGeom prst="rect">
            <a:avLst/>
          </a:prstGeom>
        </p:spPr>
        <p:txBody>
          <a:bodyPr wrap="square" lIns="0" tIns="0" rIns="0" bIns="0" rtlCol="0" anchor="t">
            <a:spAutoFit/>
          </a:bodyPr>
          <a:lstStyle/>
          <a:p>
            <a:pPr algn="l"/>
            <a:r>
              <a:rPr lang="en-US" sz="2000" b="1" i="0" dirty="0">
                <a:solidFill>
                  <a:srgbClr val="C00000"/>
                </a:solidFill>
                <a:effectLst/>
                <a:latin typeface="Montserrat Classic" panose="020B0604020202020204" charset="0"/>
              </a:rPr>
              <a:t>April 2024</a:t>
            </a:r>
          </a:p>
          <a:p>
            <a:pPr algn="l"/>
            <a:r>
              <a:rPr lang="en-US" sz="2000" b="1" i="0" dirty="0">
                <a:solidFill>
                  <a:srgbClr val="1B1B1B"/>
                </a:solidFill>
                <a:effectLst/>
                <a:latin typeface="Montserrat Classic" panose="020B0604020202020204" charset="0"/>
              </a:rPr>
              <a:t>Plan</a:t>
            </a:r>
          </a:p>
          <a:p>
            <a:pPr marL="342900" indent="-342900" algn="l">
              <a:buFont typeface="Wingdings" panose="05000000000000000000" pitchFamily="2" charset="2"/>
              <a:buChar char="ü"/>
            </a:pPr>
            <a:r>
              <a:rPr lang="en-US" sz="2000" dirty="0">
                <a:solidFill>
                  <a:srgbClr val="1B1B1B"/>
                </a:solidFill>
                <a:latin typeface="Montserrat Classic" panose="020B0604020202020204" charset="0"/>
              </a:rPr>
              <a:t>I</a:t>
            </a:r>
            <a:r>
              <a:rPr lang="en-US" sz="2000" i="0" dirty="0">
                <a:solidFill>
                  <a:srgbClr val="1B1B1B"/>
                </a:solidFill>
                <a:effectLst/>
                <a:latin typeface="Montserrat Classic" panose="020B0604020202020204" charset="0"/>
              </a:rPr>
              <a:t>mprove our TB screening process for all new hires by working with our HR department and the new hire’s manager to ensure our new employees are screened prior to their first workday.</a:t>
            </a:r>
          </a:p>
          <a:p>
            <a:pPr algn="l"/>
            <a:r>
              <a:rPr lang="en-US" sz="2000" b="1" i="0" dirty="0">
                <a:solidFill>
                  <a:srgbClr val="1B1B1B"/>
                </a:solidFill>
                <a:effectLst/>
                <a:latin typeface="Montserrat Classic" panose="020B0604020202020204" charset="0"/>
              </a:rPr>
              <a:t>Do</a:t>
            </a:r>
          </a:p>
          <a:p>
            <a:pPr marL="342900" indent="-342900" algn="l">
              <a:buFont typeface="Wingdings" panose="05000000000000000000" pitchFamily="2" charset="2"/>
              <a:buChar char="ü"/>
            </a:pPr>
            <a:r>
              <a:rPr lang="en-US" sz="2000" dirty="0">
                <a:solidFill>
                  <a:srgbClr val="1B1B1B"/>
                </a:solidFill>
                <a:latin typeface="Montserrat Classic" panose="020B0604020202020204" charset="0"/>
              </a:rPr>
              <a:t>Research</a:t>
            </a:r>
            <a:r>
              <a:rPr lang="en-US" sz="2000" i="0" dirty="0">
                <a:solidFill>
                  <a:srgbClr val="1B1B1B"/>
                </a:solidFill>
                <a:effectLst/>
                <a:latin typeface="Montserrat Classic" panose="020B0604020202020204" charset="0"/>
              </a:rPr>
              <a:t> TB screening requirements and reach out to other facilit</a:t>
            </a:r>
            <a:r>
              <a:rPr lang="en-US" sz="2000" dirty="0">
                <a:solidFill>
                  <a:srgbClr val="1B1B1B"/>
                </a:solidFill>
                <a:latin typeface="Montserrat Classic" panose="020B0604020202020204" charset="0"/>
              </a:rPr>
              <a:t>ies</a:t>
            </a:r>
            <a:r>
              <a:rPr lang="en-US" sz="2000" i="0" dirty="0">
                <a:solidFill>
                  <a:srgbClr val="1B1B1B"/>
                </a:solidFill>
                <a:effectLst/>
                <a:latin typeface="Montserrat Classic" panose="020B0604020202020204" charset="0"/>
              </a:rPr>
              <a:t> for best pra</a:t>
            </a:r>
            <a:r>
              <a:rPr lang="en-US" sz="2000" dirty="0">
                <a:solidFill>
                  <a:srgbClr val="1B1B1B"/>
                </a:solidFill>
                <a:latin typeface="Montserrat Classic" panose="020B0604020202020204" charset="0"/>
              </a:rPr>
              <a:t>ctices</a:t>
            </a:r>
            <a:endParaRPr lang="en-US" sz="2000" i="0" dirty="0">
              <a:solidFill>
                <a:srgbClr val="1B1B1B"/>
              </a:solidFill>
              <a:effectLst/>
              <a:latin typeface="Montserrat Classic" panose="020B0604020202020204" charset="0"/>
            </a:endParaRPr>
          </a:p>
          <a:p>
            <a:pPr marL="342900" indent="-342900" algn="l">
              <a:buFont typeface="Wingdings" panose="05000000000000000000" pitchFamily="2" charset="2"/>
              <a:buChar char="ü"/>
            </a:pPr>
            <a:r>
              <a:rPr lang="en-US" sz="2000" dirty="0">
                <a:solidFill>
                  <a:srgbClr val="1B1B1B"/>
                </a:solidFill>
                <a:latin typeface="Montserrat Classic" panose="020B0604020202020204" charset="0"/>
              </a:rPr>
              <a:t>Initiate monthly audits of each new hire’s employee health record for TB screening completeness</a:t>
            </a:r>
          </a:p>
          <a:p>
            <a:pPr marL="342900" indent="-342900" algn="l">
              <a:buFont typeface="Wingdings" panose="05000000000000000000" pitchFamily="2" charset="2"/>
              <a:buChar char="ü"/>
            </a:pPr>
            <a:r>
              <a:rPr lang="en-US" sz="2000" dirty="0">
                <a:solidFill>
                  <a:srgbClr val="1B1B1B"/>
                </a:solidFill>
                <a:latin typeface="Montserrat Classic" panose="020B0604020202020204" charset="0"/>
              </a:rPr>
              <a:t>Schedule an onboarding day for all new employees which included initial TB screening</a:t>
            </a:r>
            <a:endParaRPr lang="en-US" sz="2000" i="0" dirty="0">
              <a:solidFill>
                <a:srgbClr val="1B1B1B"/>
              </a:solidFill>
              <a:effectLst/>
              <a:latin typeface="Montserrat Classic" panose="020B0604020202020204" charset="0"/>
            </a:endParaRPr>
          </a:p>
          <a:p>
            <a:pPr algn="l"/>
            <a:r>
              <a:rPr lang="en-US" sz="2000" b="1" i="0" dirty="0">
                <a:solidFill>
                  <a:srgbClr val="1B1B1B"/>
                </a:solidFill>
                <a:effectLst/>
                <a:latin typeface="Montserrat Classic" panose="020B0604020202020204" charset="0"/>
              </a:rPr>
              <a:t>Study</a:t>
            </a:r>
          </a:p>
          <a:p>
            <a:pPr marL="342900" indent="-342900" algn="l">
              <a:buFont typeface="Wingdings" panose="05000000000000000000" pitchFamily="2" charset="2"/>
              <a:buChar char="ü"/>
            </a:pPr>
            <a:r>
              <a:rPr lang="en-US" sz="2000" dirty="0">
                <a:solidFill>
                  <a:srgbClr val="1B1B1B"/>
                </a:solidFill>
                <a:latin typeface="Montserrat Classic" panose="020B0604020202020204" charset="0"/>
              </a:rPr>
              <a:t> TB screening compliance significantly improved with a dedicated onboarding day. </a:t>
            </a:r>
            <a:r>
              <a:rPr lang="en-US" sz="2000" i="0" dirty="0">
                <a:solidFill>
                  <a:srgbClr val="1B1B1B"/>
                </a:solidFill>
                <a:effectLst/>
                <a:latin typeface="Montserrat Classic" panose="020B0604020202020204" charset="0"/>
              </a:rPr>
              <a:t> </a:t>
            </a:r>
          </a:p>
          <a:p>
            <a:pPr marL="342900" indent="-342900" algn="l">
              <a:buFont typeface="Wingdings" panose="05000000000000000000" pitchFamily="2" charset="2"/>
              <a:buChar char="ü"/>
            </a:pPr>
            <a:r>
              <a:rPr lang="en-US" sz="2000" dirty="0">
                <a:solidFill>
                  <a:srgbClr val="1B1B1B"/>
                </a:solidFill>
                <a:latin typeface="Montserrat Classic" panose="020B0604020202020204" charset="0"/>
              </a:rPr>
              <a:t> TB screening for </a:t>
            </a:r>
            <a:r>
              <a:rPr lang="en-US" sz="2000" dirty="0">
                <a:solidFill>
                  <a:srgbClr val="FF0000"/>
                </a:solidFill>
                <a:latin typeface="Montserrat Classic" panose="020B0604020202020204" charset="0"/>
              </a:rPr>
              <a:t>prn</a:t>
            </a:r>
            <a:r>
              <a:rPr lang="en-US" sz="2000" dirty="0">
                <a:solidFill>
                  <a:srgbClr val="1B1B1B"/>
                </a:solidFill>
                <a:latin typeface="Montserrat Classic" panose="020B0604020202020204" charset="0"/>
              </a:rPr>
              <a:t> staff members was </a:t>
            </a:r>
            <a:r>
              <a:rPr lang="en-US" sz="2000" dirty="0">
                <a:solidFill>
                  <a:srgbClr val="FF0000"/>
                </a:solidFill>
                <a:latin typeface="Montserrat Classic" panose="020B0604020202020204" charset="0"/>
              </a:rPr>
              <a:t>not</a:t>
            </a:r>
            <a:r>
              <a:rPr lang="en-US" sz="2000" dirty="0">
                <a:solidFill>
                  <a:srgbClr val="1B1B1B"/>
                </a:solidFill>
                <a:latin typeface="Montserrat Classic" panose="020B0604020202020204" charset="0"/>
              </a:rPr>
              <a:t> in compliance due to timing requirements of the 2 stage intradermal testing we utilize. </a:t>
            </a:r>
            <a:endParaRPr lang="en-US" sz="2000" i="0" dirty="0">
              <a:solidFill>
                <a:srgbClr val="1B1B1B"/>
              </a:solidFill>
              <a:effectLst/>
              <a:latin typeface="Montserrat Classic" panose="020B0604020202020204" charset="0"/>
            </a:endParaRPr>
          </a:p>
          <a:p>
            <a:pPr algn="l"/>
            <a:r>
              <a:rPr lang="en-US" sz="2000" b="1" i="0" dirty="0">
                <a:solidFill>
                  <a:srgbClr val="1B1B1B"/>
                </a:solidFill>
                <a:effectLst/>
                <a:latin typeface="Montserrat Classic" panose="020B0604020202020204" charset="0"/>
              </a:rPr>
              <a:t>Act</a:t>
            </a:r>
          </a:p>
          <a:p>
            <a:pPr marL="342900" indent="-342900" algn="l">
              <a:buFont typeface="Wingdings" panose="05000000000000000000" pitchFamily="2" charset="2"/>
              <a:buChar char="ü"/>
            </a:pPr>
            <a:r>
              <a:rPr lang="en-US" sz="2000" dirty="0">
                <a:solidFill>
                  <a:srgbClr val="1B1B1B"/>
                </a:solidFill>
                <a:latin typeface="Montserrat Classic" panose="020B0604020202020204" charset="0"/>
              </a:rPr>
              <a:t>We found that we needed a better process for TB testing our prn employees.</a:t>
            </a:r>
            <a:endParaRPr lang="en-US" sz="2000" i="0" dirty="0">
              <a:solidFill>
                <a:srgbClr val="1B1B1B"/>
              </a:solidFill>
              <a:effectLst/>
              <a:latin typeface="Montserrat Classic" panose="020B0604020202020204" charset="0"/>
            </a:endParaRPr>
          </a:p>
          <a:p>
            <a:pPr marL="342900" indent="-342900" algn="l">
              <a:buFont typeface="Wingdings" panose="05000000000000000000" pitchFamily="2" charset="2"/>
              <a:buChar char="ü"/>
            </a:pPr>
            <a:endParaRPr lang="en-US" sz="2400" dirty="0">
              <a:solidFill>
                <a:srgbClr val="1B1B1B"/>
              </a:solidFill>
              <a:latin typeface="Montserrat Classic" panose="020B0604020202020204" charset="0"/>
            </a:endParaRPr>
          </a:p>
        </p:txBody>
      </p:sp>
      <p:sp>
        <p:nvSpPr>
          <p:cNvPr id="26" name="Freeform 26"/>
          <p:cNvSpPr/>
          <p:nvPr/>
        </p:nvSpPr>
        <p:spPr>
          <a:xfrm>
            <a:off x="1028700" y="1595293"/>
            <a:ext cx="2758345" cy="47625"/>
          </a:xfrm>
          <a:custGeom>
            <a:avLst/>
            <a:gdLst/>
            <a:ahLst/>
            <a:cxnLst/>
            <a:rect l="l" t="t" r="r" b="b"/>
            <a:pathLst>
              <a:path w="726478" h="12543">
                <a:moveTo>
                  <a:pt x="0" y="0"/>
                </a:moveTo>
                <a:lnTo>
                  <a:pt x="726478" y="0"/>
                </a:lnTo>
                <a:lnTo>
                  <a:pt x="726478" y="12543"/>
                </a:lnTo>
                <a:lnTo>
                  <a:pt x="0" y="12543"/>
                </a:lnTo>
                <a:close/>
              </a:path>
            </a:pathLst>
          </a:custGeom>
          <a:solidFill>
            <a:srgbClr val="BFD734"/>
          </a:solidFill>
        </p:spPr>
        <p:txBody>
          <a:bodyPr/>
          <a:lstStyle/>
          <a:p>
            <a:endParaRPr lang="en-US"/>
          </a:p>
        </p:txBody>
      </p:sp>
      <p:pic>
        <p:nvPicPr>
          <p:cNvPr id="28" name="Picture 28"/>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a:xfrm>
            <a:off x="1028700" y="1076843"/>
            <a:ext cx="2758345" cy="412279"/>
          </a:xfrm>
          <a:prstGeom prst="rect">
            <a:avLst/>
          </a:prstGeom>
        </p:spPr>
      </p:pic>
      <p:sp>
        <p:nvSpPr>
          <p:cNvPr id="29" name="TextBox 7">
            <a:extLst>
              <a:ext uri="{FF2B5EF4-FFF2-40B4-BE49-F238E27FC236}">
                <a16:creationId xmlns:a16="http://schemas.microsoft.com/office/drawing/2014/main" id="{B313D652-9C39-7482-6AFD-DA9FBABC230A}"/>
              </a:ext>
            </a:extLst>
          </p:cNvPr>
          <p:cNvSpPr txBox="1"/>
          <p:nvPr/>
        </p:nvSpPr>
        <p:spPr>
          <a:xfrm>
            <a:off x="1600200" y="2396393"/>
            <a:ext cx="7620000" cy="1008289"/>
          </a:xfrm>
          <a:prstGeom prst="rect">
            <a:avLst/>
          </a:prstGeom>
        </p:spPr>
        <p:txBody>
          <a:bodyPr wrap="square" lIns="0" tIns="0" rIns="0" bIns="0" rtlCol="0" anchor="t">
            <a:spAutoFit/>
          </a:bodyPr>
          <a:lstStyle/>
          <a:p>
            <a:pPr>
              <a:lnSpc>
                <a:spcPts val="3947"/>
              </a:lnSpc>
            </a:pPr>
            <a:r>
              <a:rPr lang="en-US" sz="4200" dirty="0">
                <a:solidFill>
                  <a:srgbClr val="1E3262"/>
                </a:solidFill>
                <a:latin typeface="Montserrat Extra-Bold Bold"/>
              </a:rPr>
              <a:t>Plan ~ Do ~ Study ~ Act – </a:t>
            </a:r>
            <a:r>
              <a:rPr lang="en-US" sz="4200" dirty="0">
                <a:solidFill>
                  <a:srgbClr val="0070C0"/>
                </a:solidFill>
                <a:latin typeface="Montserrat Extra-Bold Bold"/>
              </a:rPr>
              <a:t>Take 1 </a:t>
            </a:r>
          </a:p>
        </p:txBody>
      </p:sp>
      <p:pic>
        <p:nvPicPr>
          <p:cNvPr id="31" name="Picture 30">
            <a:extLst>
              <a:ext uri="{FF2B5EF4-FFF2-40B4-BE49-F238E27FC236}">
                <a16:creationId xmlns:a16="http://schemas.microsoft.com/office/drawing/2014/main" id="{D39FB019-C70B-6DDB-ECEA-95FB029A55C2}"/>
              </a:ext>
            </a:extLst>
          </p:cNvPr>
          <p:cNvPicPr>
            <a:picLocks noChangeAspect="1"/>
          </p:cNvPicPr>
          <p:nvPr/>
        </p:nvPicPr>
        <p:blipFill>
          <a:blip r:embed="rId4"/>
          <a:stretch>
            <a:fillRect/>
          </a:stretch>
        </p:blipFill>
        <p:spPr>
          <a:xfrm>
            <a:off x="14249400" y="2222270"/>
            <a:ext cx="3337654" cy="6573167"/>
          </a:xfrm>
          <a:prstGeom prst="rect">
            <a:avLst/>
          </a:prstGeom>
        </p:spPr>
      </p:pic>
      <p:pic>
        <p:nvPicPr>
          <p:cNvPr id="6" name="Picture 5" descr="A black and white clapper board&#10;&#10;Description automatically generated">
            <a:extLst>
              <a:ext uri="{FF2B5EF4-FFF2-40B4-BE49-F238E27FC236}">
                <a16:creationId xmlns:a16="http://schemas.microsoft.com/office/drawing/2014/main" id="{8F05EF15-20CE-A560-F34E-BDBA37443E6E}"/>
              </a:ext>
            </a:extLst>
          </p:cNvPr>
          <p:cNvPicPr>
            <a:picLocks noChangeAspect="1"/>
          </p:cNvPicPr>
          <p:nvPr/>
        </p:nvPicPr>
        <p:blipFill>
          <a:blip r:embed="rId5" cstate="print">
            <a:extLst>
              <a:ext uri="{28A0092B-C50C-407E-A947-70E740481C1C}">
                <a14:useLocalDpi xmlns:a14="http://schemas.microsoft.com/office/drawing/2010/main" val="0"/>
              </a:ext>
              <a:ext uri="{837473B0-CC2E-450A-ABE3-18F120FF3D39}">
                <a1611:picAttrSrcUrl xmlns:a1611="http://schemas.microsoft.com/office/drawing/2016/11/main" r:id="rId6"/>
              </a:ext>
            </a:extLst>
          </a:blip>
          <a:stretch>
            <a:fillRect/>
          </a:stretch>
        </p:blipFill>
        <p:spPr>
          <a:xfrm>
            <a:off x="3787045" y="2751546"/>
            <a:ext cx="1699355" cy="1008289"/>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a:extLst>
              <a:ext uri="{FF2B5EF4-FFF2-40B4-BE49-F238E27FC236}">
                <a16:creationId xmlns:a16="http://schemas.microsoft.com/office/drawing/2014/main" id="{2D265988-80B0-FE49-ED0A-8E3E00620A4F}"/>
              </a:ext>
            </a:extLst>
          </p:cNvPr>
          <p:cNvGrpSpPr/>
          <p:nvPr/>
        </p:nvGrpSpPr>
        <p:grpSpPr>
          <a:xfrm>
            <a:off x="14500955" y="9012429"/>
            <a:ext cx="2758345" cy="245871"/>
            <a:chOff x="0" y="0"/>
            <a:chExt cx="726478" cy="64756"/>
          </a:xfrm>
        </p:grpSpPr>
        <p:sp>
          <p:nvSpPr>
            <p:cNvPr id="3" name="Freeform 3">
              <a:extLst>
                <a:ext uri="{FF2B5EF4-FFF2-40B4-BE49-F238E27FC236}">
                  <a16:creationId xmlns:a16="http://schemas.microsoft.com/office/drawing/2014/main" id="{C804159B-F2D7-DA3D-57C5-CC4F840698F0}"/>
                </a:ext>
              </a:extLst>
            </p:cNvPr>
            <p:cNvSpPr/>
            <p:nvPr/>
          </p:nvSpPr>
          <p:spPr>
            <a:xfrm>
              <a:off x="0" y="0"/>
              <a:ext cx="726478" cy="64756"/>
            </a:xfrm>
            <a:custGeom>
              <a:avLst/>
              <a:gdLst/>
              <a:ahLst/>
              <a:cxnLst/>
              <a:rect l="l" t="t" r="r" b="b"/>
              <a:pathLst>
                <a:path w="726478" h="64756">
                  <a:moveTo>
                    <a:pt x="0" y="0"/>
                  </a:moveTo>
                  <a:lnTo>
                    <a:pt x="726478" y="0"/>
                  </a:lnTo>
                  <a:lnTo>
                    <a:pt x="726478" y="64756"/>
                  </a:lnTo>
                  <a:lnTo>
                    <a:pt x="0" y="64756"/>
                  </a:lnTo>
                  <a:close/>
                </a:path>
              </a:pathLst>
            </a:custGeom>
            <a:solidFill>
              <a:srgbClr val="BFD734"/>
            </a:solidFill>
          </p:spPr>
          <p:txBody>
            <a:bodyPr/>
            <a:lstStyle/>
            <a:p>
              <a:endParaRPr lang="en-US"/>
            </a:p>
          </p:txBody>
        </p:sp>
        <p:sp>
          <p:nvSpPr>
            <p:cNvPr id="4" name="TextBox 4">
              <a:extLst>
                <a:ext uri="{FF2B5EF4-FFF2-40B4-BE49-F238E27FC236}">
                  <a16:creationId xmlns:a16="http://schemas.microsoft.com/office/drawing/2014/main" id="{F7521218-7D68-74D3-CBAA-6F93987FC897}"/>
                </a:ext>
              </a:extLst>
            </p:cNvPr>
            <p:cNvSpPr txBox="1"/>
            <p:nvPr/>
          </p:nvSpPr>
          <p:spPr>
            <a:xfrm>
              <a:off x="0" y="-38100"/>
              <a:ext cx="812800" cy="850900"/>
            </a:xfrm>
            <a:prstGeom prst="rect">
              <a:avLst/>
            </a:prstGeom>
          </p:spPr>
          <p:txBody>
            <a:bodyPr lIns="50800" tIns="50800" rIns="50800" bIns="50800" rtlCol="0" anchor="ctr"/>
            <a:lstStyle/>
            <a:p>
              <a:pPr algn="ctr">
                <a:lnSpc>
                  <a:spcPts val="2659"/>
                </a:lnSpc>
                <a:spcBef>
                  <a:spcPct val="0"/>
                </a:spcBef>
              </a:pPr>
              <a:endParaRPr/>
            </a:p>
          </p:txBody>
        </p:sp>
      </p:grpSp>
      <p:sp>
        <p:nvSpPr>
          <p:cNvPr id="5" name="Freeform 26">
            <a:extLst>
              <a:ext uri="{FF2B5EF4-FFF2-40B4-BE49-F238E27FC236}">
                <a16:creationId xmlns:a16="http://schemas.microsoft.com/office/drawing/2014/main" id="{B247C1C5-A3BB-0EEF-F16C-C62978FE0184}"/>
              </a:ext>
            </a:extLst>
          </p:cNvPr>
          <p:cNvSpPr/>
          <p:nvPr/>
        </p:nvSpPr>
        <p:spPr>
          <a:xfrm>
            <a:off x="1028700" y="1595293"/>
            <a:ext cx="2758345" cy="47625"/>
          </a:xfrm>
          <a:custGeom>
            <a:avLst/>
            <a:gdLst/>
            <a:ahLst/>
            <a:cxnLst/>
            <a:rect l="l" t="t" r="r" b="b"/>
            <a:pathLst>
              <a:path w="726478" h="12543">
                <a:moveTo>
                  <a:pt x="0" y="0"/>
                </a:moveTo>
                <a:lnTo>
                  <a:pt x="726478" y="0"/>
                </a:lnTo>
                <a:lnTo>
                  <a:pt x="726478" y="12543"/>
                </a:lnTo>
                <a:lnTo>
                  <a:pt x="0" y="12543"/>
                </a:lnTo>
                <a:close/>
              </a:path>
            </a:pathLst>
          </a:custGeom>
          <a:solidFill>
            <a:srgbClr val="BFD734"/>
          </a:solidFill>
        </p:spPr>
        <p:txBody>
          <a:bodyPr/>
          <a:lstStyle/>
          <a:p>
            <a:endParaRPr lang="en-US"/>
          </a:p>
        </p:txBody>
      </p:sp>
      <p:pic>
        <p:nvPicPr>
          <p:cNvPr id="6" name="Picture 28">
            <a:extLst>
              <a:ext uri="{FF2B5EF4-FFF2-40B4-BE49-F238E27FC236}">
                <a16:creationId xmlns:a16="http://schemas.microsoft.com/office/drawing/2014/main" id="{1534A147-96B1-E989-458B-8361E15D57F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a:xfrm>
            <a:off x="1028700" y="1076843"/>
            <a:ext cx="2758345" cy="412279"/>
          </a:xfrm>
          <a:prstGeom prst="rect">
            <a:avLst/>
          </a:prstGeom>
        </p:spPr>
      </p:pic>
      <p:sp>
        <p:nvSpPr>
          <p:cNvPr id="7" name="TextBox 7">
            <a:extLst>
              <a:ext uri="{FF2B5EF4-FFF2-40B4-BE49-F238E27FC236}">
                <a16:creationId xmlns:a16="http://schemas.microsoft.com/office/drawing/2014/main" id="{767D5EC4-2BFC-000C-B2AF-016D47BAF3A6}"/>
              </a:ext>
            </a:extLst>
          </p:cNvPr>
          <p:cNvSpPr txBox="1"/>
          <p:nvPr/>
        </p:nvSpPr>
        <p:spPr>
          <a:xfrm>
            <a:off x="1600200" y="2396393"/>
            <a:ext cx="7620000" cy="1008289"/>
          </a:xfrm>
          <a:prstGeom prst="rect">
            <a:avLst/>
          </a:prstGeom>
        </p:spPr>
        <p:txBody>
          <a:bodyPr wrap="square" lIns="0" tIns="0" rIns="0" bIns="0" rtlCol="0" anchor="t">
            <a:spAutoFit/>
          </a:bodyPr>
          <a:lstStyle/>
          <a:p>
            <a:pPr>
              <a:lnSpc>
                <a:spcPts val="3947"/>
              </a:lnSpc>
            </a:pPr>
            <a:r>
              <a:rPr lang="en-US" sz="4200" dirty="0">
                <a:solidFill>
                  <a:srgbClr val="1E3262"/>
                </a:solidFill>
                <a:latin typeface="Montserrat Extra-Bold Bold"/>
              </a:rPr>
              <a:t>Plan ~ Do ~ Study ~ Act</a:t>
            </a:r>
          </a:p>
          <a:p>
            <a:pPr>
              <a:lnSpc>
                <a:spcPts val="3947"/>
              </a:lnSpc>
            </a:pPr>
            <a:r>
              <a:rPr lang="en-US" sz="4200" dirty="0">
                <a:solidFill>
                  <a:srgbClr val="0070C0"/>
                </a:solidFill>
                <a:latin typeface="Montserrat Extra-Bold Bold"/>
              </a:rPr>
              <a:t>Take 2 </a:t>
            </a:r>
          </a:p>
        </p:txBody>
      </p:sp>
      <p:pic>
        <p:nvPicPr>
          <p:cNvPr id="8" name="Picture 7">
            <a:extLst>
              <a:ext uri="{FF2B5EF4-FFF2-40B4-BE49-F238E27FC236}">
                <a16:creationId xmlns:a16="http://schemas.microsoft.com/office/drawing/2014/main" id="{8C4D5F42-B12B-A28E-0384-D24F46AE5277}"/>
              </a:ext>
            </a:extLst>
          </p:cNvPr>
          <p:cNvPicPr>
            <a:picLocks noChangeAspect="1"/>
          </p:cNvPicPr>
          <p:nvPr/>
        </p:nvPicPr>
        <p:blipFill>
          <a:blip r:embed="rId4"/>
          <a:stretch>
            <a:fillRect/>
          </a:stretch>
        </p:blipFill>
        <p:spPr>
          <a:xfrm>
            <a:off x="14249400" y="2222270"/>
            <a:ext cx="3337654" cy="6573167"/>
          </a:xfrm>
          <a:prstGeom prst="rect">
            <a:avLst/>
          </a:prstGeom>
        </p:spPr>
      </p:pic>
      <p:sp>
        <p:nvSpPr>
          <p:cNvPr id="10" name="TextBox 9">
            <a:extLst>
              <a:ext uri="{FF2B5EF4-FFF2-40B4-BE49-F238E27FC236}">
                <a16:creationId xmlns:a16="http://schemas.microsoft.com/office/drawing/2014/main" id="{9828ECC4-F724-CA0C-920B-C518225CF6F5}"/>
              </a:ext>
            </a:extLst>
          </p:cNvPr>
          <p:cNvSpPr txBox="1"/>
          <p:nvPr/>
        </p:nvSpPr>
        <p:spPr>
          <a:xfrm>
            <a:off x="1600200" y="3647874"/>
            <a:ext cx="12115800" cy="5632311"/>
          </a:xfrm>
          <a:prstGeom prst="rect">
            <a:avLst/>
          </a:prstGeom>
          <a:noFill/>
        </p:spPr>
        <p:txBody>
          <a:bodyPr wrap="square">
            <a:spAutoFit/>
          </a:bodyPr>
          <a:lstStyle/>
          <a:p>
            <a:pPr algn="l"/>
            <a:r>
              <a:rPr lang="en-US" sz="2400" b="1" i="0" dirty="0">
                <a:solidFill>
                  <a:srgbClr val="C00000"/>
                </a:solidFill>
                <a:effectLst/>
                <a:latin typeface="Montserrat Classic" panose="020B0604020202020204" charset="0"/>
              </a:rPr>
              <a:t>May 2024</a:t>
            </a:r>
          </a:p>
          <a:p>
            <a:pPr algn="l"/>
            <a:r>
              <a:rPr lang="en-US" sz="2400" b="1" i="0" dirty="0">
                <a:solidFill>
                  <a:srgbClr val="1B1B1B"/>
                </a:solidFill>
                <a:effectLst/>
                <a:latin typeface="Montserrat Classic" panose="020B0604020202020204" charset="0"/>
              </a:rPr>
              <a:t>Plan</a:t>
            </a:r>
          </a:p>
          <a:p>
            <a:pPr marL="342900" indent="-342900" algn="l">
              <a:buFont typeface="Wingdings" panose="05000000000000000000" pitchFamily="2" charset="2"/>
              <a:buChar char="ü"/>
            </a:pPr>
            <a:r>
              <a:rPr lang="en-US" sz="2400" dirty="0">
                <a:solidFill>
                  <a:srgbClr val="1B1B1B"/>
                </a:solidFill>
                <a:latin typeface="Montserrat Classic" panose="020B0604020202020204" charset="0"/>
              </a:rPr>
              <a:t>Improve</a:t>
            </a:r>
            <a:r>
              <a:rPr lang="en-US" sz="2400" i="0" dirty="0">
                <a:solidFill>
                  <a:srgbClr val="1B1B1B"/>
                </a:solidFill>
                <a:effectLst/>
                <a:latin typeface="Montserrat Classic" panose="020B0604020202020204" charset="0"/>
              </a:rPr>
              <a:t> TB screening compliance </a:t>
            </a:r>
            <a:r>
              <a:rPr lang="en-US" sz="2400" dirty="0">
                <a:solidFill>
                  <a:srgbClr val="1B1B1B"/>
                </a:solidFill>
                <a:latin typeface="Montserrat Classic" panose="020B0604020202020204" charset="0"/>
              </a:rPr>
              <a:t>of</a:t>
            </a:r>
            <a:r>
              <a:rPr lang="en-US" sz="2400" i="0" dirty="0">
                <a:solidFill>
                  <a:srgbClr val="1B1B1B"/>
                </a:solidFill>
                <a:effectLst/>
                <a:latin typeface="Montserrat Classic" panose="020B0604020202020204" charset="0"/>
              </a:rPr>
              <a:t> </a:t>
            </a:r>
            <a:r>
              <a:rPr lang="en-US" sz="2400" i="0" dirty="0">
                <a:solidFill>
                  <a:srgbClr val="FF0000"/>
                </a:solidFill>
                <a:effectLst/>
                <a:latin typeface="Montserrat Classic" panose="020B0604020202020204" charset="0"/>
              </a:rPr>
              <a:t>prn</a:t>
            </a:r>
            <a:r>
              <a:rPr lang="en-US" sz="2400" i="0" dirty="0">
                <a:solidFill>
                  <a:srgbClr val="1B1B1B"/>
                </a:solidFill>
                <a:effectLst/>
                <a:latin typeface="Montserrat Classic" panose="020B0604020202020204" charset="0"/>
              </a:rPr>
              <a:t> employees.</a:t>
            </a:r>
          </a:p>
          <a:p>
            <a:pPr algn="l"/>
            <a:r>
              <a:rPr lang="en-US" sz="2400" b="1" i="0" dirty="0">
                <a:solidFill>
                  <a:srgbClr val="1B1B1B"/>
                </a:solidFill>
                <a:effectLst/>
                <a:latin typeface="Montserrat Classic" panose="020B0604020202020204" charset="0"/>
              </a:rPr>
              <a:t>Do</a:t>
            </a:r>
          </a:p>
          <a:p>
            <a:pPr marL="342900" indent="-342900" algn="l">
              <a:buFont typeface="Wingdings" panose="05000000000000000000" pitchFamily="2" charset="2"/>
              <a:buChar char="ü"/>
            </a:pPr>
            <a:r>
              <a:rPr lang="en-US" sz="2400" i="0" dirty="0">
                <a:solidFill>
                  <a:srgbClr val="1B1B1B"/>
                </a:solidFill>
                <a:effectLst/>
                <a:latin typeface="Montserrat Classic" panose="020B0604020202020204" charset="0"/>
              </a:rPr>
              <a:t>Consultation with other facilities on how they complete this process for prn employees</a:t>
            </a:r>
          </a:p>
          <a:p>
            <a:pPr marL="342900" indent="-342900" algn="l">
              <a:buFont typeface="Wingdings" panose="05000000000000000000" pitchFamily="2" charset="2"/>
              <a:buChar char="ü"/>
            </a:pPr>
            <a:r>
              <a:rPr lang="en-US" sz="2400" i="0" dirty="0">
                <a:solidFill>
                  <a:srgbClr val="1B1B1B"/>
                </a:solidFill>
                <a:effectLst/>
                <a:latin typeface="Montserrat Classic" panose="020B0604020202020204" charset="0"/>
              </a:rPr>
              <a:t> Received authorization from our CEO to utilize the TB Gold test for all prn employees</a:t>
            </a:r>
          </a:p>
          <a:p>
            <a:pPr algn="l"/>
            <a:r>
              <a:rPr lang="en-US" sz="2400" b="1" i="0" dirty="0">
                <a:solidFill>
                  <a:srgbClr val="1B1B1B"/>
                </a:solidFill>
                <a:effectLst/>
                <a:latin typeface="Montserrat Classic" panose="020B0604020202020204" charset="0"/>
              </a:rPr>
              <a:t>Study</a:t>
            </a:r>
          </a:p>
          <a:p>
            <a:pPr marL="342900" indent="-342900" algn="l">
              <a:buFont typeface="Wingdings" panose="05000000000000000000" pitchFamily="2" charset="2"/>
              <a:buChar char="ü"/>
            </a:pPr>
            <a:r>
              <a:rPr lang="en-US" sz="2400" dirty="0">
                <a:solidFill>
                  <a:srgbClr val="1B1B1B"/>
                </a:solidFill>
                <a:latin typeface="Montserrat Classic" panose="020B0604020202020204" charset="0"/>
              </a:rPr>
              <a:t>I learned that our TB screening compliance for prn employees significantly  improved with the use of the TB gold. </a:t>
            </a:r>
            <a:endParaRPr lang="en-US" sz="2400" i="0" dirty="0">
              <a:solidFill>
                <a:srgbClr val="1B1B1B"/>
              </a:solidFill>
              <a:effectLst/>
              <a:latin typeface="Montserrat Classic" panose="020B0604020202020204" charset="0"/>
            </a:endParaRPr>
          </a:p>
          <a:p>
            <a:pPr marL="342900" indent="-342900" algn="l">
              <a:buFont typeface="Wingdings" panose="05000000000000000000" pitchFamily="2" charset="2"/>
              <a:buChar char="ü"/>
            </a:pPr>
            <a:r>
              <a:rPr lang="en-US" sz="2400" i="0" dirty="0">
                <a:solidFill>
                  <a:srgbClr val="1B1B1B"/>
                </a:solidFill>
                <a:effectLst/>
                <a:latin typeface="Montserrat Classic" panose="020B0604020202020204" charset="0"/>
              </a:rPr>
              <a:t>W</a:t>
            </a:r>
            <a:r>
              <a:rPr lang="en-US" sz="2400" dirty="0">
                <a:solidFill>
                  <a:srgbClr val="1B1B1B"/>
                </a:solidFill>
                <a:latin typeface="Montserrat Classic" panose="020B0604020202020204" charset="0"/>
              </a:rPr>
              <a:t>e did meet our goal of timely TB screening compliance on all new hires.</a:t>
            </a:r>
            <a:endParaRPr lang="en-US" sz="2400" i="0" dirty="0">
              <a:solidFill>
                <a:srgbClr val="1B1B1B"/>
              </a:solidFill>
              <a:effectLst/>
              <a:latin typeface="Montserrat Classic" panose="020B0604020202020204" charset="0"/>
            </a:endParaRPr>
          </a:p>
          <a:p>
            <a:pPr algn="l"/>
            <a:r>
              <a:rPr lang="en-US" sz="2400" b="1" i="0" dirty="0">
                <a:solidFill>
                  <a:srgbClr val="1B1B1B"/>
                </a:solidFill>
                <a:effectLst/>
                <a:latin typeface="Montserrat Classic" panose="020B0604020202020204" charset="0"/>
              </a:rPr>
              <a:t>Act</a:t>
            </a:r>
          </a:p>
          <a:p>
            <a:pPr marL="342900" indent="-342900" algn="l">
              <a:buFont typeface="Wingdings" panose="05000000000000000000" pitchFamily="2" charset="2"/>
              <a:buChar char="ü"/>
            </a:pPr>
            <a:r>
              <a:rPr lang="en-US" sz="2400" dirty="0">
                <a:solidFill>
                  <a:srgbClr val="1B1B1B"/>
                </a:solidFill>
                <a:latin typeface="Montserrat Classic" panose="020B0604020202020204" charset="0"/>
              </a:rPr>
              <a:t>By maintaining the current onboarding, screening, and testing practices, we should be able to maintain 100% compliance with our goal</a:t>
            </a:r>
            <a:r>
              <a:rPr lang="en-US" sz="1800" dirty="0">
                <a:solidFill>
                  <a:srgbClr val="1B1B1B"/>
                </a:solidFill>
                <a:latin typeface="Montserrat Classic" panose="020B0604020202020204" charset="0"/>
              </a:rPr>
              <a:t>.</a:t>
            </a:r>
            <a:endParaRPr lang="en-US" sz="1800" i="0" dirty="0">
              <a:solidFill>
                <a:srgbClr val="1B1B1B"/>
              </a:solidFill>
              <a:effectLst/>
              <a:latin typeface="Montserrat Classic" panose="020B0604020202020204" charset="0"/>
            </a:endParaRPr>
          </a:p>
        </p:txBody>
      </p:sp>
      <p:pic>
        <p:nvPicPr>
          <p:cNvPr id="9" name="Picture 8" descr="A black and white clapper board&#10;&#10;Description automatically generated">
            <a:extLst>
              <a:ext uri="{FF2B5EF4-FFF2-40B4-BE49-F238E27FC236}">
                <a16:creationId xmlns:a16="http://schemas.microsoft.com/office/drawing/2014/main" id="{1E0143FD-3490-369B-31FA-3A943AB80350}"/>
              </a:ext>
            </a:extLst>
          </p:cNvPr>
          <p:cNvPicPr>
            <a:picLocks noChangeAspect="1"/>
          </p:cNvPicPr>
          <p:nvPr/>
        </p:nvPicPr>
        <p:blipFill>
          <a:blip r:embed="rId5" cstate="print">
            <a:extLst>
              <a:ext uri="{28A0092B-C50C-407E-A947-70E740481C1C}">
                <a14:useLocalDpi xmlns:a14="http://schemas.microsoft.com/office/drawing/2010/main" val="0"/>
              </a:ext>
              <a:ext uri="{837473B0-CC2E-450A-ABE3-18F120FF3D39}">
                <a1611:picAttrSrcUrl xmlns:a1611="http://schemas.microsoft.com/office/drawing/2016/11/main" r:id="rId6"/>
              </a:ext>
            </a:extLst>
          </a:blip>
          <a:stretch>
            <a:fillRect/>
          </a:stretch>
        </p:blipFill>
        <p:spPr>
          <a:xfrm>
            <a:off x="3787045" y="2751546"/>
            <a:ext cx="1699355" cy="1008289"/>
          </a:xfrm>
          <a:prstGeom prst="rect">
            <a:avLst/>
          </a:prstGeom>
        </p:spPr>
      </p:pic>
    </p:spTree>
    <p:extLst>
      <p:ext uri="{BB962C8B-B14F-4D97-AF65-F5344CB8AC3E}">
        <p14:creationId xmlns:p14="http://schemas.microsoft.com/office/powerpoint/2010/main" val="41006832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eeform 5"/>
          <p:cNvSpPr/>
          <p:nvPr/>
        </p:nvSpPr>
        <p:spPr>
          <a:xfrm>
            <a:off x="14500955" y="2413635"/>
            <a:ext cx="2758345" cy="245871"/>
          </a:xfrm>
          <a:custGeom>
            <a:avLst/>
            <a:gdLst/>
            <a:ahLst/>
            <a:cxnLst/>
            <a:rect l="l" t="t" r="r" b="b"/>
            <a:pathLst>
              <a:path w="726478" h="64756">
                <a:moveTo>
                  <a:pt x="0" y="0"/>
                </a:moveTo>
                <a:lnTo>
                  <a:pt x="726478" y="0"/>
                </a:lnTo>
                <a:lnTo>
                  <a:pt x="726478" y="64756"/>
                </a:lnTo>
                <a:lnTo>
                  <a:pt x="0" y="64756"/>
                </a:lnTo>
                <a:close/>
              </a:path>
            </a:pathLst>
          </a:custGeom>
          <a:solidFill>
            <a:srgbClr val="BFD734"/>
          </a:solidFill>
        </p:spPr>
        <p:txBody>
          <a:bodyPr/>
          <a:lstStyle/>
          <a:p>
            <a:endParaRPr lang="en-US"/>
          </a:p>
        </p:txBody>
      </p:sp>
      <p:sp>
        <p:nvSpPr>
          <p:cNvPr id="7" name="TextBox 7"/>
          <p:cNvSpPr txBox="1"/>
          <p:nvPr/>
        </p:nvSpPr>
        <p:spPr>
          <a:xfrm>
            <a:off x="1600200" y="2879699"/>
            <a:ext cx="8915400" cy="508152"/>
          </a:xfrm>
          <a:prstGeom prst="rect">
            <a:avLst/>
          </a:prstGeom>
        </p:spPr>
        <p:txBody>
          <a:bodyPr wrap="square" lIns="0" tIns="0" rIns="0" bIns="0" rtlCol="0" anchor="t">
            <a:spAutoFit/>
          </a:bodyPr>
          <a:lstStyle/>
          <a:p>
            <a:pPr>
              <a:lnSpc>
                <a:spcPts val="3947"/>
              </a:lnSpc>
            </a:pPr>
            <a:r>
              <a:rPr lang="en-US" sz="4200" dirty="0">
                <a:solidFill>
                  <a:srgbClr val="1E3262"/>
                </a:solidFill>
                <a:latin typeface="Montserrat Extra-Bold Bold"/>
              </a:rPr>
              <a:t>Data, Trends, &amp; Interventions</a:t>
            </a:r>
          </a:p>
        </p:txBody>
      </p:sp>
      <p:grpSp>
        <p:nvGrpSpPr>
          <p:cNvPr id="13" name="Group 13"/>
          <p:cNvGrpSpPr/>
          <p:nvPr/>
        </p:nvGrpSpPr>
        <p:grpSpPr>
          <a:xfrm>
            <a:off x="1028700" y="1595293"/>
            <a:ext cx="2758345" cy="47625"/>
            <a:chOff x="0" y="0"/>
            <a:chExt cx="726478" cy="12543"/>
          </a:xfrm>
        </p:grpSpPr>
        <p:sp>
          <p:nvSpPr>
            <p:cNvPr id="14" name="Freeform 14"/>
            <p:cNvSpPr/>
            <p:nvPr/>
          </p:nvSpPr>
          <p:spPr>
            <a:xfrm>
              <a:off x="0" y="0"/>
              <a:ext cx="726478" cy="12543"/>
            </a:xfrm>
            <a:custGeom>
              <a:avLst/>
              <a:gdLst/>
              <a:ahLst/>
              <a:cxnLst/>
              <a:rect l="l" t="t" r="r" b="b"/>
              <a:pathLst>
                <a:path w="726478" h="12543">
                  <a:moveTo>
                    <a:pt x="0" y="0"/>
                  </a:moveTo>
                  <a:lnTo>
                    <a:pt x="726478" y="0"/>
                  </a:lnTo>
                  <a:lnTo>
                    <a:pt x="726478" y="12543"/>
                  </a:lnTo>
                  <a:lnTo>
                    <a:pt x="0" y="12543"/>
                  </a:lnTo>
                  <a:close/>
                </a:path>
              </a:pathLst>
            </a:custGeom>
            <a:solidFill>
              <a:srgbClr val="BFD734"/>
            </a:solidFill>
          </p:spPr>
          <p:txBody>
            <a:bodyPr/>
            <a:lstStyle/>
            <a:p>
              <a:endParaRPr lang="en-US"/>
            </a:p>
          </p:txBody>
        </p:sp>
        <p:sp>
          <p:nvSpPr>
            <p:cNvPr id="15" name="TextBox 15"/>
            <p:cNvSpPr txBox="1"/>
            <p:nvPr/>
          </p:nvSpPr>
          <p:spPr>
            <a:xfrm>
              <a:off x="0" y="-38100"/>
              <a:ext cx="812800" cy="850900"/>
            </a:xfrm>
            <a:prstGeom prst="rect">
              <a:avLst/>
            </a:prstGeom>
          </p:spPr>
          <p:txBody>
            <a:bodyPr lIns="50800" tIns="50800" rIns="50800" bIns="50800" rtlCol="0" anchor="ctr"/>
            <a:lstStyle/>
            <a:p>
              <a:pPr algn="ctr">
                <a:lnSpc>
                  <a:spcPts val="2659"/>
                </a:lnSpc>
                <a:spcBef>
                  <a:spcPct val="0"/>
                </a:spcBef>
              </a:pPr>
              <a:endParaRPr/>
            </a:p>
          </p:txBody>
        </p:sp>
      </p:grpSp>
      <p:pic>
        <p:nvPicPr>
          <p:cNvPr id="16" name="Picture 16"/>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a:xfrm>
            <a:off x="1028700" y="1076843"/>
            <a:ext cx="2758345" cy="412279"/>
          </a:xfrm>
          <a:prstGeom prst="rect">
            <a:avLst/>
          </a:prstGeom>
        </p:spPr>
      </p:pic>
      <p:sp>
        <p:nvSpPr>
          <p:cNvPr id="18" name="TextBox 17">
            <a:extLst>
              <a:ext uri="{FF2B5EF4-FFF2-40B4-BE49-F238E27FC236}">
                <a16:creationId xmlns:a16="http://schemas.microsoft.com/office/drawing/2014/main" id="{A3625C02-4935-4C92-3FAA-5D727F0CF65A}"/>
              </a:ext>
            </a:extLst>
          </p:cNvPr>
          <p:cNvSpPr txBox="1"/>
          <p:nvPr/>
        </p:nvSpPr>
        <p:spPr>
          <a:xfrm>
            <a:off x="1600200" y="3695700"/>
            <a:ext cx="15087600" cy="7201972"/>
          </a:xfrm>
          <a:prstGeom prst="rect">
            <a:avLst/>
          </a:prstGeom>
          <a:noFill/>
        </p:spPr>
        <p:txBody>
          <a:bodyPr wrap="square">
            <a:spAutoFit/>
          </a:bodyPr>
          <a:lstStyle/>
          <a:p>
            <a:endParaRPr lang="en-US" sz="3000" dirty="0">
              <a:latin typeface="Montserrat Classic" panose="020B0604020202020204" charset="0"/>
            </a:endParaRPr>
          </a:p>
          <a:p>
            <a:endParaRPr lang="en-US" sz="3000" dirty="0">
              <a:latin typeface="Montserrat Classic" panose="020B0604020202020204" charset="0"/>
            </a:endParaRPr>
          </a:p>
          <a:p>
            <a:r>
              <a:rPr lang="en-US" sz="3000" dirty="0">
                <a:latin typeface="Montserrat Classic" panose="020B0604020202020204" charset="0"/>
              </a:rPr>
              <a:t>January 2024 # of current employees who were in need of TB testing: </a:t>
            </a:r>
            <a:r>
              <a:rPr lang="en-US" sz="4800" dirty="0">
                <a:solidFill>
                  <a:schemeClr val="accent2"/>
                </a:solidFill>
                <a:latin typeface="Montserrat Classic" panose="020B0604020202020204" charset="0"/>
              </a:rPr>
              <a:t>21   </a:t>
            </a:r>
          </a:p>
          <a:p>
            <a:endParaRPr lang="en-US" sz="3000" dirty="0">
              <a:latin typeface="Montserrat Classic" panose="020B0604020202020204" charset="0"/>
            </a:endParaRPr>
          </a:p>
          <a:p>
            <a:r>
              <a:rPr lang="en-US" sz="3000" dirty="0">
                <a:latin typeface="Montserrat Classic" panose="020B0604020202020204" charset="0"/>
              </a:rPr>
              <a:t>March 2024: Implementation of standard onboarding day for all new hires</a:t>
            </a:r>
          </a:p>
          <a:p>
            <a:endParaRPr lang="en-US" sz="3000" dirty="0">
              <a:latin typeface="Montserrat Classic" panose="020B0604020202020204" charset="0"/>
            </a:endParaRPr>
          </a:p>
          <a:p>
            <a:r>
              <a:rPr lang="en-US" sz="3000" dirty="0">
                <a:latin typeface="Montserrat Classic" panose="020B0604020202020204" charset="0"/>
              </a:rPr>
              <a:t>May 2024: Initiated TB Gold testing for all prn employees</a:t>
            </a:r>
          </a:p>
          <a:p>
            <a:endParaRPr lang="en-US" sz="3000" dirty="0">
              <a:latin typeface="Montserrat Classic" panose="020B0604020202020204" charset="0"/>
            </a:endParaRPr>
          </a:p>
          <a:p>
            <a:r>
              <a:rPr lang="en-US" sz="3000" dirty="0">
                <a:latin typeface="Montserrat Classic" panose="020B0604020202020204" charset="0"/>
              </a:rPr>
              <a:t>August 2024: # of current employees who are in need of TB testing:</a:t>
            </a:r>
            <a:r>
              <a:rPr lang="en-US" sz="4800" dirty="0">
                <a:latin typeface="Montserrat Classic" panose="020B0604020202020204" charset="0"/>
              </a:rPr>
              <a:t> </a:t>
            </a:r>
            <a:r>
              <a:rPr lang="en-US" sz="4800" dirty="0">
                <a:solidFill>
                  <a:srgbClr val="00B050"/>
                </a:solidFill>
                <a:latin typeface="Montserrat Classic" panose="020B0604020202020204" charset="0"/>
              </a:rPr>
              <a:t>4</a:t>
            </a:r>
          </a:p>
          <a:p>
            <a:endParaRPr lang="en-US" sz="3000" dirty="0">
              <a:latin typeface="Montserrat Classic" panose="020B0604020202020204" charset="0"/>
            </a:endParaRPr>
          </a:p>
          <a:p>
            <a:endParaRPr lang="en-US" sz="3000" dirty="0">
              <a:latin typeface="Montserrat Classic" panose="020B0604020202020204" charset="0"/>
            </a:endParaRPr>
          </a:p>
          <a:p>
            <a:endParaRPr lang="en-US" sz="2400" dirty="0">
              <a:latin typeface="Montserrat Classic" panose="020B0604020202020204" charset="0"/>
            </a:endParaRPr>
          </a:p>
          <a:p>
            <a:pPr lvl="1"/>
            <a:endParaRPr lang="en-US" sz="2400" dirty="0">
              <a:latin typeface="Montserrat Classic" panose="020B0604020202020204" charset="0"/>
            </a:endParaRPr>
          </a:p>
          <a:p>
            <a:pPr lvl="1"/>
            <a:endParaRPr lang="en-US" sz="2400" dirty="0">
              <a:latin typeface="Montserrat Classic" panose="020B0604020202020204" charset="0"/>
            </a:endParaRPr>
          </a:p>
          <a:p>
            <a:pPr marL="800100" lvl="1" indent="-342900">
              <a:buFont typeface="Arial" panose="020B0604020202020204" pitchFamily="34" charset="0"/>
              <a:buChar char="•"/>
            </a:pPr>
            <a:endParaRPr lang="en-US" sz="2400" dirty="0">
              <a:latin typeface="Montserrat Classic" panose="020B0604020202020204" charset="0"/>
            </a:endParaRPr>
          </a:p>
        </p:txBody>
      </p:sp>
      <p:pic>
        <p:nvPicPr>
          <p:cNvPr id="3" name="Picture 2" descr="A yellow emoji with a thumbs down&#10;&#10;Description automatically generated">
            <a:extLst>
              <a:ext uri="{FF2B5EF4-FFF2-40B4-BE49-F238E27FC236}">
                <a16:creationId xmlns:a16="http://schemas.microsoft.com/office/drawing/2014/main" id="{7E38267C-1660-1264-55C5-8650F700B1B4}"/>
              </a:ext>
            </a:extLst>
          </p:cNvPr>
          <p:cNvPicPr>
            <a:picLocks noChangeAspect="1"/>
          </p:cNvPicPr>
          <p:nvPr/>
        </p:nvPicPr>
        <p:blipFill>
          <a:blip r:embed="rId4" cstate="print">
            <a:extLs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a:off x="15683876" y="4681445"/>
            <a:ext cx="887753" cy="837817"/>
          </a:xfrm>
          <a:prstGeom prst="rect">
            <a:avLst/>
          </a:prstGeom>
        </p:spPr>
      </p:pic>
      <p:pic>
        <p:nvPicPr>
          <p:cNvPr id="11" name="Picture 10" descr="A yellow smiley face with a thumbs up&#10;&#10;Description automatically generated">
            <a:extLst>
              <a:ext uri="{FF2B5EF4-FFF2-40B4-BE49-F238E27FC236}">
                <a16:creationId xmlns:a16="http://schemas.microsoft.com/office/drawing/2014/main" id="{3B68202D-A59A-E6D7-DDC4-7FC06B1C6765}"/>
              </a:ext>
            </a:extLst>
          </p:cNvPr>
          <p:cNvPicPr>
            <a:picLocks noChangeAspect="1"/>
          </p:cNvPicPr>
          <p:nvPr/>
        </p:nvPicPr>
        <p:blipFill>
          <a:blip r:embed="rId6" cstate="print">
            <a:extLst>
              <a:ext uri="{28A0092B-C50C-407E-A947-70E740481C1C}">
                <a14:useLocalDpi xmlns:a14="http://schemas.microsoft.com/office/drawing/2010/main" val="0"/>
              </a:ext>
              <a:ext uri="{837473B0-CC2E-450A-ABE3-18F120FF3D39}">
                <a1611:picAttrSrcUrl xmlns:a1611="http://schemas.microsoft.com/office/drawing/2016/11/main" r:id="rId7"/>
              </a:ext>
            </a:extLst>
          </a:blip>
          <a:stretch>
            <a:fillRect/>
          </a:stretch>
        </p:blipFill>
        <p:spPr>
          <a:xfrm>
            <a:off x="15480052" y="7347486"/>
            <a:ext cx="1295400" cy="1295400"/>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2239</TotalTime>
  <Words>1154</Words>
  <Application>Microsoft Office PowerPoint</Application>
  <PresentationFormat>Custom</PresentationFormat>
  <Paragraphs>114</Paragraphs>
  <Slides>13</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13</vt:i4>
      </vt:variant>
    </vt:vector>
  </HeadingPairs>
  <TitlesOfParts>
    <vt:vector size="22" baseType="lpstr">
      <vt:lpstr>Montserrat Classic</vt:lpstr>
      <vt:lpstr>Impact</vt:lpstr>
      <vt:lpstr>Courier New</vt:lpstr>
      <vt:lpstr>Arial</vt:lpstr>
      <vt:lpstr>Montserrat Extra-Bold</vt:lpstr>
      <vt:lpstr>Calibri</vt:lpstr>
      <vt:lpstr>Montserrat Extra-Bold Bold</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creator>Carmen Heft</dc:creator>
  <cp:lastModifiedBy>Carmen Heft</cp:lastModifiedBy>
  <cp:revision>25</cp:revision>
  <dcterms:created xsi:type="dcterms:W3CDTF">2006-08-16T00:00:00Z</dcterms:created>
  <dcterms:modified xsi:type="dcterms:W3CDTF">2024-09-25T19:22:21Z</dcterms:modified>
  <dc:identifier>DAFdG9NIIkM</dc:identifier>
</cp:coreProperties>
</file>